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0"/>
  </p:notesMasterIdLst>
  <p:handoutMasterIdLst>
    <p:handoutMasterId r:id="rId31"/>
  </p:handoutMasterIdLst>
  <p:sldIdLst>
    <p:sldId id="256" r:id="rId2"/>
    <p:sldId id="535" r:id="rId3"/>
    <p:sldId id="524" r:id="rId4"/>
    <p:sldId id="525" r:id="rId5"/>
    <p:sldId id="511" r:id="rId6"/>
    <p:sldId id="527" r:id="rId7"/>
    <p:sldId id="528" r:id="rId8"/>
    <p:sldId id="512" r:id="rId9"/>
    <p:sldId id="485" r:id="rId10"/>
    <p:sldId id="529" r:id="rId11"/>
    <p:sldId id="530" r:id="rId12"/>
    <p:sldId id="463" r:id="rId13"/>
    <p:sldId id="531" r:id="rId14"/>
    <p:sldId id="532" r:id="rId15"/>
    <p:sldId id="533" r:id="rId16"/>
    <p:sldId id="534" r:id="rId17"/>
    <p:sldId id="513" r:id="rId18"/>
    <p:sldId id="536" r:id="rId19"/>
    <p:sldId id="515" r:id="rId20"/>
    <p:sldId id="537" r:id="rId21"/>
    <p:sldId id="516" r:id="rId22"/>
    <p:sldId id="541" r:id="rId23"/>
    <p:sldId id="542" r:id="rId24"/>
    <p:sldId id="540" r:id="rId25"/>
    <p:sldId id="539" r:id="rId26"/>
    <p:sldId id="510" r:id="rId27"/>
    <p:sldId id="538" r:id="rId28"/>
    <p:sldId id="43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8515" autoAdjust="0"/>
    <p:restoredTop sz="91205" autoAdjust="0"/>
  </p:normalViewPr>
  <p:slideViewPr>
    <p:cSldViewPr>
      <p:cViewPr>
        <p:scale>
          <a:sx n="112" d="100"/>
          <a:sy n="112" d="100"/>
        </p:scale>
        <p:origin x="-1704" y="-336"/>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F8DDB732-DED5-4140-BEE2-5D0EE7776A6D}" type="datetimeFigureOut">
              <a:rPr lang="en-US"/>
              <a:pPr>
                <a:defRPr/>
              </a:pPr>
              <a:t>7/27/13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43D469F-1B6F-A145-A87F-25602C1608A7}" type="slidenum">
              <a:rPr lang="en-US"/>
              <a:pPr>
                <a:defRPr/>
              </a:pPr>
              <a:t>‹#›</a:t>
            </a:fld>
            <a:endParaRPr lang="en-US"/>
          </a:p>
        </p:txBody>
      </p:sp>
    </p:spTree>
    <p:extLst>
      <p:ext uri="{BB962C8B-B14F-4D97-AF65-F5344CB8AC3E}">
        <p14:creationId xmlns:p14="http://schemas.microsoft.com/office/powerpoint/2010/main" val="7388146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E77006F3-40A8-6C4F-910F-53F1F6472097}" type="datetimeFigureOut">
              <a:rPr lang="en-US"/>
              <a:pPr>
                <a:defRPr/>
              </a:pPr>
              <a:t>7/27/13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2DE1B370-9987-E24F-8E24-97B19B03963B}" type="slidenum">
              <a:rPr lang="en-US"/>
              <a:pPr>
                <a:defRPr/>
              </a:pPr>
              <a:t>‹#›</a:t>
            </a:fld>
            <a:endParaRPr lang="en-US"/>
          </a:p>
        </p:txBody>
      </p:sp>
    </p:spTree>
    <p:extLst>
      <p:ext uri="{BB962C8B-B14F-4D97-AF65-F5344CB8AC3E}">
        <p14:creationId xmlns:p14="http://schemas.microsoft.com/office/powerpoint/2010/main" val="21913105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a:t>
            </a:fld>
            <a:endParaRPr lang="en-US"/>
          </a:p>
        </p:txBody>
      </p:sp>
    </p:spTree>
    <p:extLst>
      <p:ext uri="{BB962C8B-B14F-4D97-AF65-F5344CB8AC3E}">
        <p14:creationId xmlns:p14="http://schemas.microsoft.com/office/powerpoint/2010/main" val="306259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25</a:t>
            </a:fld>
            <a:endParaRPr lang="en-US"/>
          </a:p>
        </p:txBody>
      </p:sp>
    </p:spTree>
    <p:extLst>
      <p:ext uri="{BB962C8B-B14F-4D97-AF65-F5344CB8AC3E}">
        <p14:creationId xmlns:p14="http://schemas.microsoft.com/office/powerpoint/2010/main" val="193059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2</a:t>
            </a:fld>
            <a:endParaRPr lang="en-US"/>
          </a:p>
        </p:txBody>
      </p:sp>
    </p:spTree>
    <p:extLst>
      <p:ext uri="{BB962C8B-B14F-4D97-AF65-F5344CB8AC3E}">
        <p14:creationId xmlns:p14="http://schemas.microsoft.com/office/powerpoint/2010/main" val="193059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5</a:t>
            </a:fld>
            <a:endParaRPr lang="en-US"/>
          </a:p>
        </p:txBody>
      </p:sp>
    </p:spTree>
    <p:extLst>
      <p:ext uri="{BB962C8B-B14F-4D97-AF65-F5344CB8AC3E}">
        <p14:creationId xmlns:p14="http://schemas.microsoft.com/office/powerpoint/2010/main" val="193059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8</a:t>
            </a:fld>
            <a:endParaRPr lang="en-US"/>
          </a:p>
        </p:txBody>
      </p:sp>
    </p:spTree>
    <p:extLst>
      <p:ext uri="{BB962C8B-B14F-4D97-AF65-F5344CB8AC3E}">
        <p14:creationId xmlns:p14="http://schemas.microsoft.com/office/powerpoint/2010/main" val="193059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latin typeface="Gill Sans MT" charset="0"/>
            </a:endParaRPr>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12</a:t>
            </a:fld>
            <a:endParaRPr lang="en-US"/>
          </a:p>
        </p:txBody>
      </p:sp>
    </p:spTree>
    <p:extLst>
      <p:ext uri="{BB962C8B-B14F-4D97-AF65-F5344CB8AC3E}">
        <p14:creationId xmlns:p14="http://schemas.microsoft.com/office/powerpoint/2010/main" val="213600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SNER extracts location information from each tweet message, and then it returns a set of </a:t>
            </a:r>
            <a:r>
              <a:rPr lang="en-US" sz="1200" kern="1200" dirty="0" err="1" smtClean="0">
                <a:solidFill>
                  <a:schemeClr val="tx1"/>
                </a:solidFill>
                <a:latin typeface="+mn-lt"/>
                <a:ea typeface="ＭＳ Ｐゴシック" charset="0"/>
                <a:cs typeface="ＭＳ Ｐゴシック" charset="0"/>
              </a:rPr>
              <a:t>geonames</a:t>
            </a:r>
            <a:r>
              <a:rPr lang="en-US" sz="1200" kern="1200" dirty="0" smtClean="0">
                <a:solidFill>
                  <a:schemeClr val="tx1"/>
                </a:solidFill>
                <a:latin typeface="+mn-lt"/>
                <a:ea typeface="ＭＳ Ｐゴシック" charset="0"/>
                <a:cs typeface="ＭＳ Ｐゴシック" charset="0"/>
              </a:rPr>
              <a:t> as location information. The selected dataset has 3333 tweets. Table 10 shows that we get 1,473 relevant tweets by extracting location information from text. In contrast, we only get 36 tweets using GPS data.</a:t>
            </a:r>
            <a:endParaRPr lang="en-US" dirty="0"/>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14</a:t>
            </a:fld>
            <a:endParaRPr lang="en-US"/>
          </a:p>
        </p:txBody>
      </p:sp>
    </p:spTree>
    <p:extLst>
      <p:ext uri="{BB962C8B-B14F-4D97-AF65-F5344CB8AC3E}">
        <p14:creationId xmlns:p14="http://schemas.microsoft.com/office/powerpoint/2010/main" val="211400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dg.o</a:t>
            </a:r>
            <a:r>
              <a:rPr lang="en-US" baseline="0" dirty="0" smtClean="0"/>
              <a:t> (Digital government research conference)</a:t>
            </a:r>
          </a:p>
          <a:p>
            <a:pPr marL="171450" indent="-171450">
              <a:buFontTx/>
              <a:buChar char="•"/>
            </a:pPr>
            <a:r>
              <a:rPr lang="en-US" baseline="0" dirty="0" smtClean="0"/>
              <a:t>IJISCRAM (International Journal of Information Systems for Crisis Response and Management)</a:t>
            </a:r>
          </a:p>
          <a:p>
            <a:pPr marL="171450" indent="-171450">
              <a:buFontTx/>
              <a:buChar char="•"/>
            </a:pPr>
            <a:r>
              <a:rPr lang="en-US" baseline="0" dirty="0" smtClean="0"/>
              <a:t>GIQ (Global Information Quarterly)</a:t>
            </a:r>
            <a:endParaRPr lang="en-US" dirty="0"/>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17</a:t>
            </a:fld>
            <a:endParaRPr lang="en-US"/>
          </a:p>
        </p:txBody>
      </p:sp>
    </p:spTree>
    <p:extLst>
      <p:ext uri="{BB962C8B-B14F-4D97-AF65-F5344CB8AC3E}">
        <p14:creationId xmlns:p14="http://schemas.microsoft.com/office/powerpoint/2010/main" val="193059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19</a:t>
            </a:fld>
            <a:endParaRPr lang="en-US"/>
          </a:p>
        </p:txBody>
      </p:sp>
    </p:spTree>
    <p:extLst>
      <p:ext uri="{BB962C8B-B14F-4D97-AF65-F5344CB8AC3E}">
        <p14:creationId xmlns:p14="http://schemas.microsoft.com/office/powerpoint/2010/main" val="193059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21</a:t>
            </a:fld>
            <a:endParaRPr lang="en-US"/>
          </a:p>
        </p:txBody>
      </p:sp>
    </p:spTree>
    <p:extLst>
      <p:ext uri="{BB962C8B-B14F-4D97-AF65-F5344CB8AC3E}">
        <p14:creationId xmlns:p14="http://schemas.microsoft.com/office/powerpoint/2010/main" val="193059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mtClean="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99D4F44A-2B2E-3E4B-A434-EFF8DA516B4C}" type="slidenum">
              <a:rPr lang="en-US"/>
              <a:pPr>
                <a:defRPr/>
              </a:pPr>
              <a:t>‹#›</a:t>
            </a:fld>
            <a:endParaRPr lang="en-US"/>
          </a:p>
        </p:txBody>
      </p:sp>
    </p:spTree>
    <p:extLst>
      <p:ext uri="{BB962C8B-B14F-4D97-AF65-F5344CB8AC3E}">
        <p14:creationId xmlns:p14="http://schemas.microsoft.com/office/powerpoint/2010/main" val="306241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6785517-16F9-7344-BE61-8823446E6365}" type="slidenum">
              <a:rPr lang="en-US"/>
              <a:pPr>
                <a:defRPr/>
              </a:pPr>
              <a:t>‹#›</a:t>
            </a:fld>
            <a:endParaRPr lang="en-US"/>
          </a:p>
        </p:txBody>
      </p:sp>
    </p:spTree>
    <p:extLst>
      <p:ext uri="{BB962C8B-B14F-4D97-AF65-F5344CB8AC3E}">
        <p14:creationId xmlns:p14="http://schemas.microsoft.com/office/powerpoint/2010/main" val="311128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12"/>
          <p:cNvSpPr>
            <a:spLocks noChangeShapeType="1"/>
          </p:cNvSpPr>
          <p:nvPr/>
        </p:nvSpPr>
        <p:spPr bwMode="auto">
          <a:xfrm rot="5400000">
            <a:off x="3630612" y="3201988"/>
            <a:ext cx="5851525"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C0F9C2-0015-1646-9DB1-B4E44A921ED3}" type="slidenum">
              <a:rPr lang="en-US"/>
              <a:pPr>
                <a:defRPr/>
              </a:pPr>
              <a:t>‹#›</a:t>
            </a:fld>
            <a:endParaRPr lang="en-US"/>
          </a:p>
        </p:txBody>
      </p:sp>
    </p:spTree>
    <p:extLst>
      <p:ext uri="{BB962C8B-B14F-4D97-AF65-F5344CB8AC3E}">
        <p14:creationId xmlns:p14="http://schemas.microsoft.com/office/powerpoint/2010/main" val="166024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4050250-2155-F742-8FDD-6F7E9FF1D7B5}" type="slidenum">
              <a:rPr lang="en-US"/>
              <a:pPr>
                <a:defRPr/>
              </a:pPr>
              <a:t>‹#›</a:t>
            </a:fld>
            <a:endParaRPr lang="en-US"/>
          </a:p>
        </p:txBody>
      </p:sp>
    </p:spTree>
    <p:extLst>
      <p:ext uri="{BB962C8B-B14F-4D97-AF65-F5344CB8AC3E}">
        <p14:creationId xmlns:p14="http://schemas.microsoft.com/office/powerpoint/2010/main" val="401212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smtClean="0"/>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CAE23535-CA4B-BF4D-BF65-740DE14183A0}" type="slidenum">
              <a:rPr lang="en-US"/>
              <a:pPr>
                <a:defRPr/>
              </a:pPr>
              <a:t>‹#›</a:t>
            </a:fld>
            <a:endParaRPr lang="en-US"/>
          </a:p>
        </p:txBody>
      </p:sp>
    </p:spTree>
    <p:extLst>
      <p:ext uri="{BB962C8B-B14F-4D97-AF65-F5344CB8AC3E}">
        <p14:creationId xmlns:p14="http://schemas.microsoft.com/office/powerpoint/2010/main" val="42691039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F2BD914-2A86-ED47-824C-5A2A5416BAA0}" type="slidenum">
              <a:rPr lang="en-US"/>
              <a:pPr>
                <a:defRPr/>
              </a:pPr>
              <a:t>‹#›</a:t>
            </a:fld>
            <a:endParaRPr lang="en-US"/>
          </a:p>
        </p:txBody>
      </p:sp>
    </p:spTree>
    <p:extLst>
      <p:ext uri="{BB962C8B-B14F-4D97-AF65-F5344CB8AC3E}">
        <p14:creationId xmlns:p14="http://schemas.microsoft.com/office/powerpoint/2010/main" val="153230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42D64E7-62FF-DD48-BD24-1118B52092A4}" type="slidenum">
              <a:rPr lang="en-US"/>
              <a:pPr>
                <a:defRPr/>
              </a:pPr>
              <a:t>‹#›</a:t>
            </a:fld>
            <a:endParaRPr lang="en-US"/>
          </a:p>
        </p:txBody>
      </p:sp>
    </p:spTree>
    <p:extLst>
      <p:ext uri="{BB962C8B-B14F-4D97-AF65-F5344CB8AC3E}">
        <p14:creationId xmlns:p14="http://schemas.microsoft.com/office/powerpoint/2010/main" val="229144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2233CC9-9B69-A643-AD80-26F016938A70}" type="slidenum">
              <a:rPr lang="en-US"/>
              <a:pPr>
                <a:defRPr/>
              </a:pPr>
              <a:t>‹#›</a:t>
            </a:fld>
            <a:endParaRPr lang="en-US"/>
          </a:p>
        </p:txBody>
      </p:sp>
    </p:spTree>
    <p:extLst>
      <p:ext uri="{BB962C8B-B14F-4D97-AF65-F5344CB8AC3E}">
        <p14:creationId xmlns:p14="http://schemas.microsoft.com/office/powerpoint/2010/main" val="332109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smtClean="0"/>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CDD4E8C0-F50B-1948-BB89-6842C44AA4BC}" type="slidenum">
              <a:rPr lang="en-US"/>
              <a:pPr>
                <a:defRPr/>
              </a:pPr>
              <a:t>‹#›</a:t>
            </a:fld>
            <a:endParaRPr lang="en-US"/>
          </a:p>
        </p:txBody>
      </p:sp>
    </p:spTree>
    <p:extLst>
      <p:ext uri="{BB962C8B-B14F-4D97-AF65-F5344CB8AC3E}">
        <p14:creationId xmlns:p14="http://schemas.microsoft.com/office/powerpoint/2010/main" val="174192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smtClean="0"/>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360CB932-B449-ED43-A608-AE115A4A4273}" type="slidenum">
              <a:rPr lang="en-US"/>
              <a:pPr>
                <a:defRPr/>
              </a:pPr>
              <a:t>‹#›</a:t>
            </a:fld>
            <a:endParaRPr lang="en-US"/>
          </a:p>
        </p:txBody>
      </p:sp>
    </p:spTree>
    <p:extLst>
      <p:ext uri="{BB962C8B-B14F-4D97-AF65-F5344CB8AC3E}">
        <p14:creationId xmlns:p14="http://schemas.microsoft.com/office/powerpoint/2010/main" val="56737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C9FE90C1-98F5-D442-9FD0-D61383A041F9}" type="slidenum">
              <a:rPr lang="en-US"/>
              <a:pPr>
                <a:defRPr/>
              </a:pPr>
              <a:t>‹#›</a:t>
            </a:fld>
            <a:endParaRPr lang="en-US"/>
          </a:p>
        </p:txBody>
      </p:sp>
    </p:spTree>
    <p:extLst>
      <p:ext uri="{BB962C8B-B14F-4D97-AF65-F5344CB8AC3E}">
        <p14:creationId xmlns:p14="http://schemas.microsoft.com/office/powerpoint/2010/main" val="54016100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smtClean="0">
                <a:solidFill>
                  <a:schemeClr val="tx2"/>
                </a:solidFill>
                <a:latin typeface="Gill Sans MT" charset="0"/>
                <a:cs typeface="+mn-cs"/>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cs typeface="+mn-cs"/>
              </a:defRPr>
            </a:lvl1pPr>
          </a:lstStyle>
          <a:p>
            <a:pPr>
              <a:defRPr/>
            </a:pPr>
            <a:fld id="{7AB4933E-DBC2-A84A-BB6A-F11C7E003294}" type="slidenum">
              <a:rPr lang="en-US"/>
              <a:pPr>
                <a:defRPr/>
              </a:pPr>
              <a:t>‹#›</a:t>
            </a:fld>
            <a:endParaRPr lang="en-US"/>
          </a:p>
        </p:txBody>
      </p:sp>
      <p:sp>
        <p:nvSpPr>
          <p:cNvPr id="1031" name="Straight Connector 27"/>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Straight Connector 28"/>
          <p:cNvSpPr>
            <a:spLocks noChangeShapeType="1"/>
          </p:cNvSpPr>
          <p:nvPr/>
        </p:nvSpPr>
        <p:spPr bwMode="auto">
          <a:xfrm>
            <a:off x="457200" y="1143000"/>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03" r:id="rId1"/>
    <p:sldLayoutId id="2147483799" r:id="rId2"/>
    <p:sldLayoutId id="2147483804" r:id="rId3"/>
    <p:sldLayoutId id="2147483800" r:id="rId4"/>
    <p:sldLayoutId id="2147483801" r:id="rId5"/>
    <p:sldLayoutId id="2147483805" r:id="rId6"/>
    <p:sldLayoutId id="2147483806" r:id="rId7"/>
    <p:sldLayoutId id="2147483807" r:id="rId8"/>
    <p:sldLayoutId id="2147483808" r:id="rId9"/>
    <p:sldLayoutId id="2147483802" r:id="rId10"/>
    <p:sldLayoutId id="2147483809" r:id="rId11"/>
  </p:sldLayoutIdLst>
  <p:hf hdr="0" ftr="0" dt="0"/>
  <p:txStyles>
    <p:titleStyle>
      <a:lvl1pPr algn="l" rtl="0" eaLnBrk="0" fontAlgn="base" hangingPunct="0">
        <a:spcBef>
          <a:spcPct val="0"/>
        </a:spcBef>
        <a:spcAft>
          <a:spcPct val="0"/>
        </a:spcAft>
        <a:defRPr sz="32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trnet.net/publicatio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838200" y="3429000"/>
            <a:ext cx="7315200" cy="1524000"/>
          </a:xfrm>
        </p:spPr>
        <p:txBody>
          <a:bodyPr/>
          <a:lstStyle/>
          <a:p>
            <a:r>
              <a:rPr lang="en-US" dirty="0">
                <a:solidFill>
                  <a:srgbClr val="000000"/>
                </a:solidFill>
              </a:rPr>
              <a:t>Crisis, Tragedy, and Recovery </a:t>
            </a:r>
            <a:r>
              <a:rPr lang="en-US" dirty="0" smtClean="0">
                <a:solidFill>
                  <a:srgbClr val="000000"/>
                </a:solidFill>
              </a:rPr>
              <a:t>Network </a:t>
            </a:r>
            <a:r>
              <a:rPr lang="en-US" dirty="0">
                <a:solidFill>
                  <a:srgbClr val="000000"/>
                </a:solidFill>
              </a:rPr>
              <a:t>Digital </a:t>
            </a:r>
            <a:r>
              <a:rPr lang="en-US" dirty="0" smtClean="0">
                <a:solidFill>
                  <a:srgbClr val="000000"/>
                </a:solidFill>
              </a:rPr>
              <a:t>Library (</a:t>
            </a:r>
            <a:r>
              <a:rPr lang="en-US" dirty="0" err="1" smtClean="0">
                <a:solidFill>
                  <a:srgbClr val="000000"/>
                </a:solidFill>
              </a:rPr>
              <a:t>CTRnet</a:t>
            </a:r>
            <a:r>
              <a:rPr lang="en-US" dirty="0" smtClean="0">
                <a:solidFill>
                  <a:srgbClr val="000000"/>
                </a:solidFill>
              </a:rPr>
              <a:t>)</a:t>
            </a:r>
            <a:br>
              <a:rPr lang="en-US" dirty="0" smtClean="0">
                <a:solidFill>
                  <a:srgbClr val="000000"/>
                </a:solidFill>
              </a:rPr>
            </a:br>
            <a:r>
              <a:rPr lang="en-US" dirty="0" smtClean="0">
                <a:solidFill>
                  <a:srgbClr val="000000"/>
                </a:solidFill>
              </a:rPr>
              <a:t>+ Web Archiving in Qatar and  VT</a:t>
            </a:r>
            <a:endParaRPr lang="en-US" dirty="0">
              <a:solidFill>
                <a:srgbClr val="000000"/>
              </a:solidFill>
            </a:endParaRPr>
          </a:p>
        </p:txBody>
      </p:sp>
      <p:sp>
        <p:nvSpPr>
          <p:cNvPr id="3" name="Subtitle 2"/>
          <p:cNvSpPr>
            <a:spLocks noGrp="1"/>
          </p:cNvSpPr>
          <p:nvPr>
            <p:ph type="subTitle" idx="1"/>
          </p:nvPr>
        </p:nvSpPr>
        <p:spPr>
          <a:xfrm>
            <a:off x="990600" y="5334000"/>
            <a:ext cx="7162800" cy="685800"/>
          </a:xfrm>
        </p:spPr>
        <p:txBody>
          <a:bodyPr>
            <a:noAutofit/>
          </a:bodyPr>
          <a:lstStyle/>
          <a:p>
            <a:pPr eaLnBrk="1" fontAlgn="auto" hangingPunct="1">
              <a:spcAft>
                <a:spcPts val="0"/>
              </a:spcAft>
              <a:buFont typeface="Wingdings 3"/>
              <a:buNone/>
              <a:defRPr/>
            </a:pPr>
            <a:r>
              <a:rPr lang="en-US" sz="2200" dirty="0" smtClean="0"/>
              <a:t>Edward A. Fox, </a:t>
            </a:r>
            <a:r>
              <a:rPr lang="en-US" sz="2200" dirty="0" err="1" smtClean="0"/>
              <a:t>Seungwon</a:t>
            </a:r>
            <a:r>
              <a:rPr lang="en-US" sz="2200" dirty="0" smtClean="0"/>
              <a:t> Yang, &amp; </a:t>
            </a:r>
            <a:r>
              <a:rPr lang="en-US" sz="2200" dirty="0" err="1" smtClean="0"/>
              <a:t>CTRnet</a:t>
            </a:r>
            <a:r>
              <a:rPr lang="en-US" sz="2200" dirty="0" smtClean="0"/>
              <a:t> Team</a:t>
            </a:r>
          </a:p>
          <a:p>
            <a:pPr eaLnBrk="1" fontAlgn="auto" hangingPunct="1">
              <a:spcAft>
                <a:spcPts val="0"/>
              </a:spcAft>
              <a:buFont typeface="Wingdings 3"/>
              <a:buNone/>
              <a:defRPr/>
            </a:pPr>
            <a:r>
              <a:rPr lang="en-US" sz="2200" dirty="0" smtClean="0"/>
              <a:t>Department of Computer Science, Virginia Tech</a:t>
            </a:r>
            <a:endParaRPr lang="en-US" sz="2200" dirty="0"/>
          </a:p>
        </p:txBody>
      </p:sp>
      <p:sp>
        <p:nvSpPr>
          <p:cNvPr id="15363" name="Subtitle 2"/>
          <p:cNvSpPr txBox="1">
            <a:spLocks/>
          </p:cNvSpPr>
          <p:nvPr/>
        </p:nvSpPr>
        <p:spPr bwMode="auto">
          <a:xfrm>
            <a:off x="1905000" y="6324600"/>
            <a:ext cx="556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00"/>
              </a:spcBef>
              <a:buClr>
                <a:schemeClr val="accent1"/>
              </a:buClr>
              <a:buSzPct val="76000"/>
              <a:buFont typeface="Wingdings 3" charset="0"/>
              <a:buNone/>
            </a:pPr>
            <a:r>
              <a:rPr lang="en-US" sz="1800" dirty="0" smtClean="0">
                <a:latin typeface="Bookman Old Style" charset="0"/>
              </a:rPr>
              <a:t>Workshop at WADL’13, July 25-26, </a:t>
            </a:r>
            <a:r>
              <a:rPr lang="en-US" sz="1800" dirty="0">
                <a:latin typeface="Bookman Old Style" charset="0"/>
              </a:rPr>
              <a:t>2013</a:t>
            </a:r>
          </a:p>
        </p:txBody>
      </p:sp>
      <p:pic>
        <p:nvPicPr>
          <p:cNvPr id="7" name="Picture 6"/>
          <p:cNvPicPr>
            <a:picLocks noChangeAspect="1"/>
          </p:cNvPicPr>
          <p:nvPr/>
        </p:nvPicPr>
        <p:blipFill rotWithShape="1">
          <a:blip r:embed="rId3"/>
          <a:srcRect t="14401" b="28719"/>
          <a:stretch/>
        </p:blipFill>
        <p:spPr>
          <a:xfrm>
            <a:off x="5791200" y="3591"/>
            <a:ext cx="2540000" cy="722376"/>
          </a:xfrm>
          <a:prstGeom prst="rect">
            <a:avLst/>
          </a:prstGeom>
        </p:spPr>
      </p:pic>
      <p:pic>
        <p:nvPicPr>
          <p:cNvPr id="2" name="Picture 1"/>
          <p:cNvPicPr>
            <a:picLocks noChangeAspect="1"/>
          </p:cNvPicPr>
          <p:nvPr/>
        </p:nvPicPr>
        <p:blipFill>
          <a:blip r:embed="rId4"/>
          <a:stretch>
            <a:fillRect/>
          </a:stretch>
        </p:blipFill>
        <p:spPr>
          <a:xfrm>
            <a:off x="872992" y="762000"/>
            <a:ext cx="3622808" cy="2315308"/>
          </a:xfrm>
          <a:prstGeom prst="rect">
            <a:avLst/>
          </a:prstGeom>
        </p:spPr>
      </p:pic>
      <p:pic>
        <p:nvPicPr>
          <p:cNvPr id="4" name="Picture 3"/>
          <p:cNvPicPr>
            <a:picLocks noChangeAspect="1"/>
          </p:cNvPicPr>
          <p:nvPr/>
        </p:nvPicPr>
        <p:blipFill>
          <a:blip r:embed="rId5"/>
          <a:stretch>
            <a:fillRect/>
          </a:stretch>
        </p:blipFill>
        <p:spPr>
          <a:xfrm>
            <a:off x="4648200" y="762000"/>
            <a:ext cx="3550718" cy="2298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Use in Political Crisis (2/2)</a:t>
            </a:r>
            <a:endParaRPr lang="en-US" dirty="0"/>
          </a:p>
        </p:txBody>
      </p:sp>
      <p:sp>
        <p:nvSpPr>
          <p:cNvPr id="3" name="Content Placeholder 2"/>
          <p:cNvSpPr>
            <a:spLocks noGrp="1"/>
          </p:cNvSpPr>
          <p:nvPr>
            <p:ph sz="quarter" idx="1"/>
          </p:nvPr>
        </p:nvSpPr>
        <p:spPr/>
        <p:txBody>
          <a:bodyPr/>
          <a:lstStyle/>
          <a:p>
            <a:r>
              <a:rPr lang="en-US" dirty="0"/>
              <a:t>Opinion Leadership in Egypt Uprising 2011</a:t>
            </a:r>
          </a:p>
          <a:p>
            <a:pPr lvl="1"/>
            <a:r>
              <a:rPr lang="en-US" dirty="0" smtClean="0"/>
              <a:t>514,782 </a:t>
            </a:r>
            <a:r>
              <a:rPr lang="en-US" dirty="0"/>
              <a:t>tweets </a:t>
            </a:r>
            <a:r>
              <a:rPr lang="en-US" dirty="0" smtClean="0"/>
              <a:t>(one </a:t>
            </a:r>
            <a:r>
              <a:rPr lang="en-US" dirty="0"/>
              <a:t>week around Mubarak’s resignation)</a:t>
            </a:r>
          </a:p>
          <a:p>
            <a:pPr lvl="1"/>
            <a:r>
              <a:rPr lang="en-US" dirty="0"/>
              <a:t>Total 79,000 unique users</a:t>
            </a:r>
          </a:p>
          <a:p>
            <a:pPr lvl="2"/>
            <a:r>
              <a:rPr lang="en-US" dirty="0"/>
              <a:t>Presumably posting from Egypt </a:t>
            </a:r>
            <a:r>
              <a:rPr lang="en-US" dirty="0">
                <a:sym typeface="Wingdings"/>
              </a:rPr>
              <a:t> </a:t>
            </a:r>
            <a:r>
              <a:rPr lang="en-US" dirty="0"/>
              <a:t>4,710</a:t>
            </a:r>
          </a:p>
          <a:p>
            <a:pPr lvl="2"/>
            <a:r>
              <a:rPr lang="en-US" dirty="0"/>
              <a:t>Individuals excluding organizations </a:t>
            </a:r>
            <a:r>
              <a:rPr lang="en-US" dirty="0">
                <a:sym typeface="Wingdings"/>
              </a:rPr>
              <a:t> 3,675</a:t>
            </a:r>
          </a:p>
          <a:p>
            <a:pPr lvl="1"/>
            <a:r>
              <a:rPr lang="en-US" dirty="0">
                <a:sym typeface="Wingdings"/>
              </a:rPr>
              <a:t>Opinion leaders</a:t>
            </a:r>
          </a:p>
          <a:p>
            <a:pPr marL="1006475" lvl="2" indent="-457200"/>
            <a:r>
              <a:rPr lang="en-US" dirty="0">
                <a:sym typeface="Wingdings"/>
              </a:rPr>
              <a:t>500-27,000 followers in top 10% (365) individuals</a:t>
            </a:r>
          </a:p>
          <a:p>
            <a:pPr marL="1006475" lvl="2" indent="-457200"/>
            <a:r>
              <a:rPr lang="en-US" dirty="0">
                <a:sym typeface="Wingdings"/>
              </a:rPr>
              <a:t>Bios: blogger/activist, writer/reporter, lawyer/executive director, social media consultant,…   ‘elite’ type actors</a:t>
            </a:r>
          </a:p>
          <a:p>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10</a:t>
            </a:fld>
            <a:endParaRPr lang="en-US"/>
          </a:p>
        </p:txBody>
      </p:sp>
    </p:spTree>
    <p:extLst>
      <p:ext uri="{BB962C8B-B14F-4D97-AF65-F5344CB8AC3E}">
        <p14:creationId xmlns:p14="http://schemas.microsoft.com/office/powerpoint/2010/main" val="15129325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Tagging of Webpages: </a:t>
            </a:r>
            <a:r>
              <a:rPr lang="en-US" dirty="0" err="1" smtClean="0"/>
              <a:t>Xpantrac</a:t>
            </a:r>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11</a:t>
            </a:fld>
            <a:endParaRPr lang="en-US"/>
          </a:p>
        </p:txBody>
      </p:sp>
      <p:pic>
        <p:nvPicPr>
          <p:cNvPr id="6" name="Picture 5"/>
          <p:cNvPicPr>
            <a:picLocks noChangeAspect="1"/>
          </p:cNvPicPr>
          <p:nvPr/>
        </p:nvPicPr>
        <p:blipFill>
          <a:blip r:embed="rId2"/>
          <a:stretch>
            <a:fillRect/>
          </a:stretch>
        </p:blipFill>
        <p:spPr>
          <a:xfrm>
            <a:off x="990600" y="1143000"/>
            <a:ext cx="7137128" cy="5549900"/>
          </a:xfrm>
          <a:prstGeom prst="rect">
            <a:avLst/>
          </a:prstGeom>
        </p:spPr>
      </p:pic>
    </p:spTree>
    <p:extLst>
      <p:ext uri="{BB962C8B-B14F-4D97-AF65-F5344CB8AC3E}">
        <p14:creationId xmlns:p14="http://schemas.microsoft.com/office/powerpoint/2010/main" val="4282431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90600"/>
          </a:xfrm>
        </p:spPr>
        <p:txBody>
          <a:bodyPr/>
          <a:lstStyle/>
          <a:p>
            <a:r>
              <a:rPr lang="en-US" dirty="0"/>
              <a:t>Visualizing Emergency Phases in </a:t>
            </a:r>
            <a:r>
              <a:rPr lang="en-US" dirty="0" smtClean="0"/>
              <a:t>Tweets (ISCRAM 2013)  (1/2)</a:t>
            </a:r>
            <a:endParaRPr lang="en-US" dirty="0"/>
          </a:p>
        </p:txBody>
      </p:sp>
      <p:sp>
        <p:nvSpPr>
          <p:cNvPr id="3" name="Content Placeholder 2"/>
          <p:cNvSpPr>
            <a:spLocks noGrp="1"/>
          </p:cNvSpPr>
          <p:nvPr>
            <p:ph sz="quarter" idx="1"/>
          </p:nvPr>
        </p:nvSpPr>
        <p:spPr>
          <a:xfrm>
            <a:off x="1295400" y="5029200"/>
            <a:ext cx="7239000" cy="762000"/>
          </a:xfrm>
        </p:spPr>
        <p:txBody>
          <a:bodyPr/>
          <a:lstStyle/>
          <a:p>
            <a:pPr marL="0" indent="0">
              <a:buNone/>
            </a:pPr>
            <a:r>
              <a:rPr lang="en-US" sz="2800" dirty="0" smtClean="0">
                <a:latin typeface="Gill Sans MT" charset="0"/>
              </a:rPr>
              <a:t>Four phases of emergency management model</a:t>
            </a:r>
          </a:p>
          <a:p>
            <a:pPr marL="0" indent="0">
              <a:buNone/>
            </a:pPr>
            <a:endParaRPr lang="en-US" sz="2800" dirty="0">
              <a:latin typeface="Gill Sans MT" charset="0"/>
            </a:endParaRPr>
          </a:p>
        </p:txBody>
      </p:sp>
      <p:sp>
        <p:nvSpPr>
          <p:cNvPr id="6" name="Slide Number Placeholder 5"/>
          <p:cNvSpPr>
            <a:spLocks noGrp="1"/>
          </p:cNvSpPr>
          <p:nvPr>
            <p:ph type="sldNum" sz="quarter" idx="12"/>
          </p:nvPr>
        </p:nvSpPr>
        <p:spPr/>
        <p:txBody>
          <a:bodyPr/>
          <a:lstStyle/>
          <a:p>
            <a:pPr>
              <a:defRPr/>
            </a:pPr>
            <a:fld id="{84050250-2155-F742-8FDD-6F7E9FF1D7B5}" type="slidenum">
              <a:rPr lang="en-US" smtClean="0"/>
              <a:pPr>
                <a:defRPr/>
              </a:pPr>
              <a:t>12</a:t>
            </a:fld>
            <a:endParaRPr lang="en-US"/>
          </a:p>
        </p:txBody>
      </p:sp>
      <p:pic>
        <p:nvPicPr>
          <p:cNvPr id="15" name="Picture 14"/>
          <p:cNvPicPr>
            <a:picLocks noChangeAspect="1"/>
          </p:cNvPicPr>
          <p:nvPr/>
        </p:nvPicPr>
        <p:blipFill>
          <a:blip r:embed="rId3"/>
          <a:stretch>
            <a:fillRect/>
          </a:stretch>
        </p:blipFill>
        <p:spPr>
          <a:xfrm>
            <a:off x="1328675" y="1600200"/>
            <a:ext cx="6596125" cy="3276600"/>
          </a:xfrm>
          <a:prstGeom prst="rect">
            <a:avLst/>
          </a:prstGeom>
        </p:spPr>
      </p:pic>
    </p:spTree>
    <p:extLst>
      <p:ext uri="{BB962C8B-B14F-4D97-AF65-F5344CB8AC3E}">
        <p14:creationId xmlns:p14="http://schemas.microsoft.com/office/powerpoint/2010/main" val="23825716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Emergency Phases in Tweets (2/2)</a:t>
            </a:r>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13</a:t>
            </a:fld>
            <a:endParaRPr lang="en-US"/>
          </a:p>
        </p:txBody>
      </p:sp>
      <p:pic>
        <p:nvPicPr>
          <p:cNvPr id="6" name="Picture 5"/>
          <p:cNvPicPr>
            <a:picLocks noChangeAspect="1"/>
          </p:cNvPicPr>
          <p:nvPr/>
        </p:nvPicPr>
        <p:blipFill>
          <a:blip r:embed="rId2"/>
          <a:stretch>
            <a:fillRect/>
          </a:stretch>
        </p:blipFill>
        <p:spPr>
          <a:xfrm>
            <a:off x="177311" y="1219200"/>
            <a:ext cx="8738089" cy="5105400"/>
          </a:xfrm>
          <a:prstGeom prst="rect">
            <a:avLst/>
          </a:prstGeom>
        </p:spPr>
      </p:pic>
      <p:sp>
        <p:nvSpPr>
          <p:cNvPr id="7" name="Rectangle 5"/>
          <p:cNvSpPr>
            <a:spLocks noChangeArrowheads="1"/>
          </p:cNvSpPr>
          <p:nvPr/>
        </p:nvSpPr>
        <p:spPr bwMode="auto">
          <a:xfrm>
            <a:off x="990600" y="64008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a:latin typeface="Courier New" charset="0"/>
                <a:cs typeface="Courier New" charset="0"/>
              </a:rPr>
              <a:t>http://spare05.dlib.vt.edu/~</a:t>
            </a:r>
            <a:r>
              <a:rPr lang="en-US" b="1" dirty="0" err="1">
                <a:latin typeface="Courier New" charset="0"/>
                <a:cs typeface="Courier New" charset="0"/>
              </a:rPr>
              <a:t>ctrvis</a:t>
            </a:r>
            <a:r>
              <a:rPr lang="en-US" b="1" dirty="0">
                <a:latin typeface="Courier New" charset="0"/>
                <a:cs typeface="Courier New" charset="0"/>
              </a:rPr>
              <a:t>/</a:t>
            </a:r>
            <a:r>
              <a:rPr lang="en-US" b="1" dirty="0" err="1">
                <a:latin typeface="Courier New" charset="0"/>
                <a:cs typeface="Courier New" charset="0"/>
              </a:rPr>
              <a:t>phasevis</a:t>
            </a:r>
            <a:r>
              <a:rPr lang="en-US" b="1" dirty="0" smtClean="0">
                <a:latin typeface="Courier New" charset="0"/>
                <a:cs typeface="Courier New" charset="0"/>
              </a:rPr>
              <a:t>/</a:t>
            </a:r>
            <a:r>
              <a:rPr lang="en-US" b="1" dirty="0" err="1" smtClean="0">
                <a:latin typeface="Courier New" charset="0"/>
                <a:cs typeface="Courier New" charset="0"/>
              </a:rPr>
              <a:t>index_may.html</a:t>
            </a:r>
            <a:endParaRPr lang="en-US" b="1" dirty="0"/>
          </a:p>
        </p:txBody>
      </p:sp>
    </p:spTree>
    <p:extLst>
      <p:ext uri="{BB962C8B-B14F-4D97-AF65-F5344CB8AC3E}">
        <p14:creationId xmlns:p14="http://schemas.microsoft.com/office/powerpoint/2010/main" val="24786809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Main Break Visualization</a:t>
            </a:r>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14</a:t>
            </a:fld>
            <a:endParaRPr lang="en-US"/>
          </a:p>
        </p:txBody>
      </p:sp>
      <p:pic>
        <p:nvPicPr>
          <p:cNvPr id="5" name="Picture 4"/>
          <p:cNvPicPr>
            <a:picLocks noChangeAspect="1"/>
          </p:cNvPicPr>
          <p:nvPr/>
        </p:nvPicPr>
        <p:blipFill>
          <a:blip r:embed="rId3"/>
          <a:stretch>
            <a:fillRect/>
          </a:stretch>
        </p:blipFill>
        <p:spPr>
          <a:xfrm>
            <a:off x="381000" y="3886200"/>
            <a:ext cx="5981700" cy="2489200"/>
          </a:xfrm>
          <a:prstGeom prst="rect">
            <a:avLst/>
          </a:prstGeom>
        </p:spPr>
      </p:pic>
      <p:pic>
        <p:nvPicPr>
          <p:cNvPr id="6" name="Picture 5"/>
          <p:cNvPicPr>
            <a:picLocks noChangeAspect="1"/>
          </p:cNvPicPr>
          <p:nvPr/>
        </p:nvPicPr>
        <p:blipFill>
          <a:blip r:embed="rId4"/>
          <a:stretch>
            <a:fillRect/>
          </a:stretch>
        </p:blipFill>
        <p:spPr>
          <a:xfrm>
            <a:off x="457200" y="1219200"/>
            <a:ext cx="4622800" cy="1549400"/>
          </a:xfrm>
          <a:prstGeom prst="rect">
            <a:avLst/>
          </a:prstGeom>
        </p:spPr>
      </p:pic>
      <p:pic>
        <p:nvPicPr>
          <p:cNvPr id="7" name="Picture 6"/>
          <p:cNvPicPr>
            <a:picLocks noChangeAspect="1"/>
          </p:cNvPicPr>
          <p:nvPr/>
        </p:nvPicPr>
        <p:blipFill>
          <a:blip r:embed="rId5"/>
          <a:stretch>
            <a:fillRect/>
          </a:stretch>
        </p:blipFill>
        <p:spPr>
          <a:xfrm>
            <a:off x="457200" y="2819400"/>
            <a:ext cx="4635500" cy="1041400"/>
          </a:xfrm>
          <a:prstGeom prst="rect">
            <a:avLst/>
          </a:prstGeom>
        </p:spPr>
      </p:pic>
      <p:sp>
        <p:nvSpPr>
          <p:cNvPr id="8" name="Left Arrow 7"/>
          <p:cNvSpPr/>
          <p:nvPr/>
        </p:nvSpPr>
        <p:spPr>
          <a:xfrm>
            <a:off x="5410200" y="1752600"/>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43600" y="1524000"/>
            <a:ext cx="1981200" cy="646331"/>
          </a:xfrm>
          <a:prstGeom prst="rect">
            <a:avLst/>
          </a:prstGeom>
          <a:noFill/>
        </p:spPr>
        <p:txBody>
          <a:bodyPr wrap="square" rtlCol="0">
            <a:spAutoFit/>
          </a:bodyPr>
          <a:lstStyle/>
          <a:p>
            <a:r>
              <a:rPr lang="en-US" dirty="0" smtClean="0"/>
              <a:t>Tweets collected with keywords</a:t>
            </a:r>
            <a:endParaRPr lang="en-US" dirty="0"/>
          </a:p>
        </p:txBody>
      </p:sp>
      <p:sp>
        <p:nvSpPr>
          <p:cNvPr id="10" name="Left Arrow 9"/>
          <p:cNvSpPr/>
          <p:nvPr/>
        </p:nvSpPr>
        <p:spPr>
          <a:xfrm>
            <a:off x="5410200" y="3163669"/>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943600" y="2810470"/>
            <a:ext cx="2286000" cy="923330"/>
          </a:xfrm>
          <a:prstGeom prst="rect">
            <a:avLst/>
          </a:prstGeom>
          <a:noFill/>
        </p:spPr>
        <p:txBody>
          <a:bodyPr wrap="square" rtlCol="0">
            <a:spAutoFit/>
          </a:bodyPr>
          <a:lstStyle/>
          <a:p>
            <a:r>
              <a:rPr lang="en-US" dirty="0" smtClean="0"/>
              <a:t>Selected tweets with location information </a:t>
            </a:r>
          </a:p>
          <a:p>
            <a:r>
              <a:rPr lang="en-US" dirty="0" smtClean="0"/>
              <a:t>(</a:t>
            </a:r>
            <a:r>
              <a:rPr lang="en-US" dirty="0" err="1" smtClean="0"/>
              <a:t>lat</a:t>
            </a:r>
            <a:r>
              <a:rPr lang="en-US" dirty="0" smtClean="0"/>
              <a:t>/long, </a:t>
            </a:r>
            <a:r>
              <a:rPr lang="en-US" dirty="0" err="1" smtClean="0"/>
              <a:t>geonames</a:t>
            </a:r>
            <a:r>
              <a:rPr lang="en-US" dirty="0" smtClean="0"/>
              <a:t>)</a:t>
            </a:r>
            <a:endParaRPr lang="en-US" dirty="0"/>
          </a:p>
        </p:txBody>
      </p:sp>
      <p:sp>
        <p:nvSpPr>
          <p:cNvPr id="12" name="Left Arrow 11"/>
          <p:cNvSpPr/>
          <p:nvPr/>
        </p:nvSpPr>
        <p:spPr>
          <a:xfrm>
            <a:off x="6324600" y="4343400"/>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934200" y="4029670"/>
            <a:ext cx="1981200" cy="923330"/>
          </a:xfrm>
          <a:prstGeom prst="rect">
            <a:avLst/>
          </a:prstGeom>
          <a:noFill/>
        </p:spPr>
        <p:txBody>
          <a:bodyPr wrap="square" rtlCol="0">
            <a:spAutoFit/>
          </a:bodyPr>
          <a:lstStyle/>
          <a:p>
            <a:r>
              <a:rPr lang="en-US" dirty="0" smtClean="0"/>
              <a:t>Event locations displayed with details</a:t>
            </a:r>
            <a:endParaRPr lang="en-US" dirty="0"/>
          </a:p>
        </p:txBody>
      </p:sp>
    </p:spTree>
    <p:extLst>
      <p:ext uri="{BB962C8B-B14F-4D97-AF65-F5344CB8AC3E}">
        <p14:creationId xmlns:p14="http://schemas.microsoft.com/office/powerpoint/2010/main" val="35893949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Focused Crawling</a:t>
            </a:r>
            <a:endParaRPr lang="en-US" dirty="0"/>
          </a:p>
        </p:txBody>
      </p:sp>
      <p:sp>
        <p:nvSpPr>
          <p:cNvPr id="3" name="Content Placeholder 2"/>
          <p:cNvSpPr>
            <a:spLocks noGrp="1"/>
          </p:cNvSpPr>
          <p:nvPr>
            <p:ph sz="quarter" idx="1"/>
          </p:nvPr>
        </p:nvSpPr>
        <p:spPr/>
        <p:txBody>
          <a:bodyPr/>
          <a:lstStyle/>
          <a:p>
            <a:r>
              <a:rPr lang="en-US" dirty="0" smtClean="0"/>
              <a:t>IA collections</a:t>
            </a:r>
          </a:p>
          <a:p>
            <a:pPr lvl="1"/>
            <a:r>
              <a:rPr lang="en-US" dirty="0"/>
              <a:t>I</a:t>
            </a:r>
            <a:r>
              <a:rPr lang="en-US" dirty="0" smtClean="0"/>
              <a:t>dentify </a:t>
            </a:r>
            <a:r>
              <a:rPr lang="en-US" dirty="0"/>
              <a:t>a CTR event, </a:t>
            </a:r>
            <a:r>
              <a:rPr lang="en-US" dirty="0" smtClean="0"/>
              <a:t>list keywords</a:t>
            </a:r>
          </a:p>
          <a:p>
            <a:pPr lvl="1"/>
            <a:r>
              <a:rPr lang="en-US" dirty="0"/>
              <a:t>Q</a:t>
            </a:r>
            <a:r>
              <a:rPr lang="en-US" dirty="0" smtClean="0"/>
              <a:t>uery </a:t>
            </a:r>
            <a:r>
              <a:rPr lang="en-US" dirty="0"/>
              <a:t>online news sources, </a:t>
            </a:r>
            <a:r>
              <a:rPr lang="en-US" dirty="0" smtClean="0"/>
              <a:t>identify URLs in tweets</a:t>
            </a:r>
            <a:endParaRPr lang="en-US" dirty="0"/>
          </a:p>
          <a:p>
            <a:pPr lvl="1"/>
            <a:r>
              <a:rPr lang="en-US" dirty="0"/>
              <a:t>U</a:t>
            </a:r>
            <a:r>
              <a:rPr lang="en-US" dirty="0" smtClean="0"/>
              <a:t>se URLs as </a:t>
            </a:r>
            <a:r>
              <a:rPr lang="en-US" dirty="0"/>
              <a:t>initial </a:t>
            </a:r>
            <a:r>
              <a:rPr lang="en-US" dirty="0" smtClean="0"/>
              <a:t>seeds for crawling; IA </a:t>
            </a:r>
            <a:r>
              <a:rPr lang="en-US" dirty="0"/>
              <a:t>provides </a:t>
            </a:r>
            <a:r>
              <a:rPr lang="en-US" dirty="0" smtClean="0"/>
              <a:t>access </a:t>
            </a:r>
          </a:p>
          <a:p>
            <a:r>
              <a:rPr lang="en-US" dirty="0" smtClean="0"/>
              <a:t>Modified </a:t>
            </a:r>
            <a:r>
              <a:rPr lang="en-US" dirty="0"/>
              <a:t>version of the </a:t>
            </a:r>
            <a:r>
              <a:rPr lang="en-US" dirty="0" err="1"/>
              <a:t>LibSVM</a:t>
            </a:r>
            <a:r>
              <a:rPr lang="en-US" dirty="0"/>
              <a:t> </a:t>
            </a:r>
            <a:r>
              <a:rPr lang="en-US" dirty="0" smtClean="0"/>
              <a:t>classifier </a:t>
            </a:r>
          </a:p>
          <a:p>
            <a:pPr lvl="1"/>
            <a:r>
              <a:rPr lang="en-US" dirty="0" smtClean="0"/>
              <a:t>Reduced noise </a:t>
            </a:r>
          </a:p>
          <a:p>
            <a:pPr lvl="1"/>
            <a:r>
              <a:rPr lang="en-US" dirty="0" smtClean="0"/>
              <a:t>3000 </a:t>
            </a:r>
            <a:r>
              <a:rPr lang="en-US" dirty="0"/>
              <a:t>documents </a:t>
            </a:r>
            <a:r>
              <a:rPr lang="en-US" dirty="0" smtClean="0"/>
              <a:t>about </a:t>
            </a:r>
            <a:r>
              <a:rPr lang="en-US" dirty="0"/>
              <a:t>school </a:t>
            </a:r>
            <a:r>
              <a:rPr lang="en-US" dirty="0" smtClean="0"/>
              <a:t>shootings</a:t>
            </a:r>
            <a:endParaRPr lang="en-US" dirty="0"/>
          </a:p>
          <a:p>
            <a:r>
              <a:rPr lang="en-US" dirty="0" smtClean="0"/>
              <a:t>Next-generation focused crawler</a:t>
            </a:r>
          </a:p>
          <a:p>
            <a:pPr lvl="1"/>
            <a:r>
              <a:rPr lang="en-US" dirty="0" smtClean="0"/>
              <a:t>Combines evidence signals for relevance estimation (using Bayesian networks)</a:t>
            </a:r>
          </a:p>
          <a:p>
            <a:pPr lvl="1"/>
            <a:r>
              <a:rPr lang="en-US" dirty="0" smtClean="0"/>
              <a:t>Solves Tunneling problem using AI approaches (Reinforcement Learning)  </a:t>
            </a:r>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15</a:t>
            </a:fld>
            <a:endParaRPr lang="en-US"/>
          </a:p>
        </p:txBody>
      </p:sp>
    </p:spTree>
    <p:extLst>
      <p:ext uri="{BB962C8B-B14F-4D97-AF65-F5344CB8AC3E}">
        <p14:creationId xmlns:p14="http://schemas.microsoft.com/office/powerpoint/2010/main" val="6754739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LucidWorks</a:t>
            </a:r>
            <a:r>
              <a:rPr lang="en-US" dirty="0" smtClean="0"/>
              <a:t> Big Data Tool</a:t>
            </a:r>
            <a:endParaRPr lang="en-US" dirty="0"/>
          </a:p>
        </p:txBody>
      </p:sp>
      <p:sp>
        <p:nvSpPr>
          <p:cNvPr id="3" name="Content Placeholder 2"/>
          <p:cNvSpPr>
            <a:spLocks noGrp="1"/>
          </p:cNvSpPr>
          <p:nvPr>
            <p:ph sz="quarter" idx="1"/>
          </p:nvPr>
        </p:nvSpPr>
        <p:spPr>
          <a:xfrm>
            <a:off x="457200" y="1219200"/>
            <a:ext cx="8686800" cy="4937760"/>
          </a:xfrm>
        </p:spPr>
        <p:txBody>
          <a:bodyPr/>
          <a:lstStyle/>
          <a:p>
            <a:r>
              <a:rPr lang="en-US" dirty="0"/>
              <a:t>Powerful tool with components:</a:t>
            </a:r>
          </a:p>
          <a:p>
            <a:pPr lvl="1"/>
            <a:r>
              <a:rPr lang="en-US" dirty="0" err="1"/>
              <a:t>Hadoop</a:t>
            </a:r>
            <a:r>
              <a:rPr lang="en-US" dirty="0"/>
              <a:t> – for distributed computing</a:t>
            </a:r>
          </a:p>
          <a:p>
            <a:pPr lvl="1"/>
            <a:r>
              <a:rPr lang="en-US" dirty="0" err="1"/>
              <a:t>Lucene</a:t>
            </a:r>
            <a:r>
              <a:rPr lang="en-US" dirty="0"/>
              <a:t> &amp; </a:t>
            </a:r>
            <a:r>
              <a:rPr lang="en-US" dirty="0" err="1"/>
              <a:t>Solr</a:t>
            </a:r>
            <a:r>
              <a:rPr lang="en-US" dirty="0"/>
              <a:t> – for indexing, searching</a:t>
            </a:r>
          </a:p>
          <a:p>
            <a:pPr lvl="1"/>
            <a:r>
              <a:rPr lang="en-US" dirty="0" err="1"/>
              <a:t>Hbase</a:t>
            </a:r>
            <a:r>
              <a:rPr lang="en-US" dirty="0"/>
              <a:t> </a:t>
            </a:r>
            <a:r>
              <a:rPr lang="en-US" dirty="0" smtClean="0"/>
              <a:t>– distributed database for </a:t>
            </a:r>
            <a:r>
              <a:rPr lang="en-US" dirty="0" err="1" smtClean="0"/>
              <a:t>Hadoop</a:t>
            </a:r>
            <a:endParaRPr lang="en-US" dirty="0"/>
          </a:p>
          <a:p>
            <a:pPr lvl="1"/>
            <a:r>
              <a:rPr lang="en-US" dirty="0"/>
              <a:t>Mahout – </a:t>
            </a:r>
            <a:r>
              <a:rPr lang="en-US" dirty="0" smtClean="0"/>
              <a:t>distributed machine </a:t>
            </a:r>
            <a:r>
              <a:rPr lang="en-US" dirty="0"/>
              <a:t>learning</a:t>
            </a:r>
          </a:p>
          <a:p>
            <a:pPr lvl="1"/>
            <a:r>
              <a:rPr lang="en-US" dirty="0" err="1"/>
              <a:t>Oozie</a:t>
            </a:r>
            <a:r>
              <a:rPr lang="en-US" dirty="0"/>
              <a:t> – </a:t>
            </a:r>
            <a:r>
              <a:rPr lang="en-US" dirty="0" smtClean="0"/>
              <a:t>workflow</a:t>
            </a:r>
          </a:p>
          <a:p>
            <a:pPr lvl="1"/>
            <a:r>
              <a:rPr lang="en-US" dirty="0" smtClean="0"/>
              <a:t>Kafka: high throughput distributed messaging</a:t>
            </a:r>
          </a:p>
          <a:p>
            <a:pPr lvl="1"/>
            <a:r>
              <a:rPr lang="en-US" dirty="0" smtClean="0"/>
              <a:t>Zookeeper: maintaining distributed coordination</a:t>
            </a:r>
          </a:p>
          <a:p>
            <a:pPr lvl="1"/>
            <a:r>
              <a:rPr lang="en-US" dirty="0" smtClean="0"/>
              <a:t>Pig: high-level platform for creating </a:t>
            </a:r>
            <a:r>
              <a:rPr lang="en-US" dirty="0" err="1" smtClean="0"/>
              <a:t>MapReduce</a:t>
            </a:r>
            <a:r>
              <a:rPr lang="en-US" dirty="0" smtClean="0"/>
              <a:t> programs</a:t>
            </a:r>
          </a:p>
          <a:p>
            <a:r>
              <a:rPr lang="en-US" dirty="0" smtClean="0"/>
              <a:t>Packaged as a virtual appliance in Ubuntu for easy installation</a:t>
            </a:r>
            <a:endParaRPr lang="en-US" dirty="0"/>
          </a:p>
          <a:p>
            <a:r>
              <a:rPr lang="en-US" dirty="0" smtClean="0"/>
              <a:t>Processing of WARC files downloaded from IA</a:t>
            </a:r>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16</a:t>
            </a:fld>
            <a:endParaRPr lang="en-US"/>
          </a:p>
        </p:txBody>
      </p:sp>
    </p:spTree>
    <p:extLst>
      <p:ext uri="{BB962C8B-B14F-4D97-AF65-F5344CB8AC3E}">
        <p14:creationId xmlns:p14="http://schemas.microsoft.com/office/powerpoint/2010/main" val="15089122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Bookman Old Style" charset="0"/>
              </a:rPr>
              <a:t>Outline</a:t>
            </a:r>
          </a:p>
        </p:txBody>
      </p:sp>
      <p:sp>
        <p:nvSpPr>
          <p:cNvPr id="3" name="Content Placeholder 2"/>
          <p:cNvSpPr>
            <a:spLocks noGrp="1"/>
          </p:cNvSpPr>
          <p:nvPr>
            <p:ph idx="1"/>
          </p:nvPr>
        </p:nvSpPr>
        <p:spPr>
          <a:xfrm>
            <a:off x="457200" y="1143000"/>
            <a:ext cx="8229600" cy="5410200"/>
          </a:xfrm>
        </p:spPr>
        <p:txBody>
          <a:bodyPr>
            <a:normAutofit lnSpcReduction="10000"/>
          </a:bodyPr>
          <a:lstStyle/>
          <a:p>
            <a:pPr>
              <a:defRPr/>
            </a:pPr>
            <a:r>
              <a:rPr lang="en-US" dirty="0"/>
              <a:t>Introduction</a:t>
            </a:r>
          </a:p>
          <a:p>
            <a:pPr>
              <a:defRPr/>
            </a:pPr>
            <a:r>
              <a:rPr lang="en-US" dirty="0"/>
              <a:t>Main Archiving Tasks</a:t>
            </a:r>
          </a:p>
          <a:p>
            <a:pPr>
              <a:defRPr/>
            </a:pPr>
            <a:r>
              <a:rPr lang="en-US" dirty="0"/>
              <a:t>Sub-</a:t>
            </a:r>
            <a:r>
              <a:rPr lang="en-US" dirty="0" smtClean="0"/>
              <a:t>Projects</a:t>
            </a:r>
          </a:p>
          <a:p>
            <a:pPr>
              <a:defRPr/>
            </a:pPr>
            <a:r>
              <a:rPr lang="en-US" dirty="0" smtClean="0"/>
              <a:t>Dissemination Efforts</a:t>
            </a:r>
          </a:p>
          <a:p>
            <a:pPr lvl="1">
              <a:defRPr/>
            </a:pPr>
            <a:r>
              <a:rPr lang="en-US" dirty="0" smtClean="0">
                <a:solidFill>
                  <a:srgbClr val="3366FF"/>
                </a:solidFill>
              </a:rPr>
              <a:t>Conferences</a:t>
            </a:r>
          </a:p>
          <a:p>
            <a:pPr lvl="1">
              <a:defRPr/>
            </a:pPr>
            <a:r>
              <a:rPr lang="en-US" dirty="0" smtClean="0">
                <a:solidFill>
                  <a:srgbClr val="3366FF"/>
                </a:solidFill>
              </a:rPr>
              <a:t>Journal papers</a:t>
            </a:r>
          </a:p>
          <a:p>
            <a:pPr lvl="1">
              <a:defRPr/>
            </a:pPr>
            <a:r>
              <a:rPr lang="en-US" dirty="0" smtClean="0">
                <a:solidFill>
                  <a:srgbClr val="3366FF"/>
                </a:solidFill>
              </a:rPr>
              <a:t>Meetings attended</a:t>
            </a:r>
          </a:p>
          <a:p>
            <a:pPr>
              <a:defRPr/>
            </a:pPr>
            <a:r>
              <a:rPr lang="en-US" dirty="0" smtClean="0"/>
              <a:t>IDEAL Project</a:t>
            </a:r>
          </a:p>
          <a:p>
            <a:pPr>
              <a:defRPr/>
            </a:pPr>
            <a:r>
              <a:rPr lang="en-US" dirty="0"/>
              <a:t>Qatar</a:t>
            </a:r>
          </a:p>
          <a:p>
            <a:pPr>
              <a:defRPr/>
            </a:pPr>
            <a:r>
              <a:rPr lang="en-US" dirty="0"/>
              <a:t>VT</a:t>
            </a:r>
          </a:p>
          <a:p>
            <a:pPr>
              <a:defRPr/>
            </a:pPr>
            <a:r>
              <a:rPr lang="en-US" dirty="0" smtClean="0"/>
              <a:t>Acknowledgment </a:t>
            </a:r>
          </a:p>
          <a:p>
            <a:pPr>
              <a:defRPr/>
            </a:pPr>
            <a:r>
              <a:rPr lang="en-US" dirty="0" smtClean="0"/>
              <a:t>Collaboration</a:t>
            </a:r>
          </a:p>
        </p:txBody>
      </p:sp>
      <p:sp>
        <p:nvSpPr>
          <p:cNvPr id="2" name="Slide Number Placeholder 1"/>
          <p:cNvSpPr>
            <a:spLocks noGrp="1"/>
          </p:cNvSpPr>
          <p:nvPr>
            <p:ph type="sldNum" sz="quarter" idx="12"/>
          </p:nvPr>
        </p:nvSpPr>
        <p:spPr/>
        <p:txBody>
          <a:bodyPr/>
          <a:lstStyle/>
          <a:p>
            <a:pPr>
              <a:defRPr/>
            </a:pPr>
            <a:fld id="{84050250-2155-F742-8FDD-6F7E9FF1D7B5}" type="slidenum">
              <a:rPr lang="en-US" smtClean="0"/>
              <a:pPr>
                <a:defRPr/>
              </a:pPr>
              <a:t>17</a:t>
            </a:fld>
            <a:endParaRPr lang="en-US" dirty="0"/>
          </a:p>
        </p:txBody>
      </p:sp>
    </p:spTree>
    <p:extLst>
      <p:ext uri="{BB962C8B-B14F-4D97-AF65-F5344CB8AC3E}">
        <p14:creationId xmlns:p14="http://schemas.microsoft.com/office/powerpoint/2010/main" val="31395134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 Efforts</a:t>
            </a:r>
            <a:endParaRPr lang="en-US" dirty="0"/>
          </a:p>
        </p:txBody>
      </p:sp>
      <p:sp>
        <p:nvSpPr>
          <p:cNvPr id="3" name="Content Placeholder 2"/>
          <p:cNvSpPr>
            <a:spLocks noGrp="1"/>
          </p:cNvSpPr>
          <p:nvPr>
            <p:ph sz="quarter" idx="1"/>
          </p:nvPr>
        </p:nvSpPr>
        <p:spPr/>
        <p:txBody>
          <a:bodyPr/>
          <a:lstStyle/>
          <a:p>
            <a:r>
              <a:rPr lang="en-US" dirty="0" smtClean="0"/>
              <a:t>Conferences, Workshops</a:t>
            </a:r>
            <a:endParaRPr lang="en-US" dirty="0"/>
          </a:p>
          <a:p>
            <a:pPr lvl="1"/>
            <a:r>
              <a:rPr lang="en-US" dirty="0"/>
              <a:t>JCDL, ISCRAM, Digital Government, CHI, </a:t>
            </a:r>
            <a:r>
              <a:rPr lang="en-US" dirty="0" smtClean="0"/>
              <a:t>WADL</a:t>
            </a:r>
            <a:endParaRPr lang="en-US" dirty="0"/>
          </a:p>
          <a:p>
            <a:r>
              <a:rPr lang="en-US" dirty="0"/>
              <a:t>Meetings Attended</a:t>
            </a:r>
          </a:p>
          <a:p>
            <a:pPr lvl="1"/>
            <a:r>
              <a:rPr lang="en-US" dirty="0"/>
              <a:t>NSF workshop: Crisis Informatics 2012, 2011</a:t>
            </a:r>
          </a:p>
          <a:p>
            <a:pPr lvl="1"/>
            <a:r>
              <a:rPr lang="en-US" dirty="0"/>
              <a:t>Archive-It Partners Meeting</a:t>
            </a:r>
          </a:p>
          <a:p>
            <a:pPr lvl="2"/>
            <a:r>
              <a:rPr lang="en-US" dirty="0"/>
              <a:t>2012 (Annapolis, MD), 2011 (Lexington, KY)</a:t>
            </a:r>
          </a:p>
          <a:p>
            <a:r>
              <a:rPr lang="en-US" dirty="0" smtClean="0"/>
              <a:t>Publications</a:t>
            </a:r>
          </a:p>
          <a:p>
            <a:pPr lvl="1"/>
            <a:r>
              <a:rPr lang="en-US" dirty="0" smtClean="0"/>
              <a:t>Please see </a:t>
            </a:r>
            <a:r>
              <a:rPr lang="en-US" dirty="0">
                <a:hlinkClick r:id="rId2"/>
              </a:rPr>
              <a:t>http://www.ctrnet.net/</a:t>
            </a:r>
            <a:r>
              <a:rPr lang="en-US" dirty="0" smtClean="0">
                <a:hlinkClick r:id="rId2"/>
              </a:rPr>
              <a:t>publications</a:t>
            </a:r>
            <a:r>
              <a:rPr lang="en-US" dirty="0" smtClean="0"/>
              <a:t> </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18</a:t>
            </a:fld>
            <a:endParaRPr lang="en-US" dirty="0"/>
          </a:p>
        </p:txBody>
      </p:sp>
    </p:spTree>
    <p:extLst>
      <p:ext uri="{BB962C8B-B14F-4D97-AF65-F5344CB8AC3E}">
        <p14:creationId xmlns:p14="http://schemas.microsoft.com/office/powerpoint/2010/main" val="12675438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Bookman Old Style" charset="0"/>
              </a:rPr>
              <a:t>Outline</a:t>
            </a:r>
          </a:p>
        </p:txBody>
      </p:sp>
      <p:sp>
        <p:nvSpPr>
          <p:cNvPr id="3" name="Content Placeholder 2"/>
          <p:cNvSpPr>
            <a:spLocks noGrp="1"/>
          </p:cNvSpPr>
          <p:nvPr>
            <p:ph idx="1"/>
          </p:nvPr>
        </p:nvSpPr>
        <p:spPr>
          <a:xfrm>
            <a:off x="457200" y="1143000"/>
            <a:ext cx="8229600" cy="5410200"/>
          </a:xfrm>
        </p:spPr>
        <p:txBody>
          <a:bodyPr>
            <a:normAutofit lnSpcReduction="10000"/>
          </a:bodyPr>
          <a:lstStyle/>
          <a:p>
            <a:pPr>
              <a:defRPr/>
            </a:pPr>
            <a:r>
              <a:rPr lang="en-US" dirty="0"/>
              <a:t>Introduction</a:t>
            </a:r>
          </a:p>
          <a:p>
            <a:pPr>
              <a:defRPr/>
            </a:pPr>
            <a:r>
              <a:rPr lang="en-US" dirty="0"/>
              <a:t>Main Archiving Tasks</a:t>
            </a:r>
          </a:p>
          <a:p>
            <a:pPr>
              <a:defRPr/>
            </a:pPr>
            <a:r>
              <a:rPr lang="en-US" dirty="0"/>
              <a:t>Sub-Projects</a:t>
            </a:r>
          </a:p>
          <a:p>
            <a:pPr>
              <a:defRPr/>
            </a:pPr>
            <a:r>
              <a:rPr lang="en-US" dirty="0"/>
              <a:t>Dissemination </a:t>
            </a:r>
            <a:r>
              <a:rPr lang="en-US" dirty="0" smtClean="0"/>
              <a:t>Efforts</a:t>
            </a:r>
          </a:p>
          <a:p>
            <a:pPr>
              <a:defRPr/>
            </a:pPr>
            <a:r>
              <a:rPr lang="en-US" dirty="0" smtClean="0"/>
              <a:t>IDEAL Project</a:t>
            </a:r>
          </a:p>
          <a:p>
            <a:pPr lvl="1">
              <a:defRPr/>
            </a:pPr>
            <a:r>
              <a:rPr lang="en-US" dirty="0" smtClean="0">
                <a:solidFill>
                  <a:srgbClr val="3366FF"/>
                </a:solidFill>
              </a:rPr>
              <a:t>Extension of CTRnet</a:t>
            </a:r>
          </a:p>
          <a:p>
            <a:pPr lvl="1">
              <a:defRPr/>
            </a:pPr>
            <a:r>
              <a:rPr lang="en-US" dirty="0">
                <a:solidFill>
                  <a:srgbClr val="3366FF"/>
                </a:solidFill>
              </a:rPr>
              <a:t>Scope broadened beyond crisis events (e.g., community)</a:t>
            </a:r>
          </a:p>
          <a:p>
            <a:pPr lvl="1">
              <a:defRPr/>
            </a:pPr>
            <a:r>
              <a:rPr lang="en-US" dirty="0" smtClean="0">
                <a:solidFill>
                  <a:srgbClr val="3366FF"/>
                </a:solidFill>
              </a:rPr>
              <a:t>NSF funding pending</a:t>
            </a:r>
          </a:p>
          <a:p>
            <a:pPr>
              <a:defRPr/>
            </a:pPr>
            <a:r>
              <a:rPr lang="en-US" dirty="0"/>
              <a:t>Qatar</a:t>
            </a:r>
          </a:p>
          <a:p>
            <a:pPr>
              <a:defRPr/>
            </a:pPr>
            <a:r>
              <a:rPr lang="en-US" dirty="0"/>
              <a:t>VT</a:t>
            </a:r>
          </a:p>
          <a:p>
            <a:pPr>
              <a:defRPr/>
            </a:pPr>
            <a:r>
              <a:rPr lang="en-US" dirty="0" smtClean="0"/>
              <a:t>Acknowledgment </a:t>
            </a:r>
          </a:p>
          <a:p>
            <a:pPr>
              <a:defRPr/>
            </a:pPr>
            <a:r>
              <a:rPr lang="en-US" dirty="0" smtClean="0"/>
              <a:t>Collaboration</a:t>
            </a:r>
          </a:p>
        </p:txBody>
      </p:sp>
      <p:sp>
        <p:nvSpPr>
          <p:cNvPr id="2" name="Slide Number Placeholder 1"/>
          <p:cNvSpPr>
            <a:spLocks noGrp="1"/>
          </p:cNvSpPr>
          <p:nvPr>
            <p:ph type="sldNum" sz="quarter" idx="12"/>
          </p:nvPr>
        </p:nvSpPr>
        <p:spPr/>
        <p:txBody>
          <a:bodyPr/>
          <a:lstStyle/>
          <a:p>
            <a:pPr>
              <a:defRPr/>
            </a:pPr>
            <a:fld id="{84050250-2155-F742-8FDD-6F7E9FF1D7B5}" type="slidenum">
              <a:rPr lang="en-US" smtClean="0"/>
              <a:pPr>
                <a:defRPr/>
              </a:pPr>
              <a:t>19</a:t>
            </a:fld>
            <a:endParaRPr lang="en-US" dirty="0"/>
          </a:p>
        </p:txBody>
      </p:sp>
    </p:spTree>
    <p:extLst>
      <p:ext uri="{BB962C8B-B14F-4D97-AF65-F5344CB8AC3E}">
        <p14:creationId xmlns:p14="http://schemas.microsoft.com/office/powerpoint/2010/main" val="31395134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Bookman Old Style" charset="0"/>
              </a:rPr>
              <a:t>Outline</a:t>
            </a:r>
          </a:p>
        </p:txBody>
      </p:sp>
      <p:sp>
        <p:nvSpPr>
          <p:cNvPr id="3" name="Content Placeholder 2"/>
          <p:cNvSpPr>
            <a:spLocks noGrp="1"/>
          </p:cNvSpPr>
          <p:nvPr>
            <p:ph idx="1"/>
          </p:nvPr>
        </p:nvSpPr>
        <p:spPr>
          <a:xfrm>
            <a:off x="457200" y="1143000"/>
            <a:ext cx="8229600" cy="5410200"/>
          </a:xfrm>
        </p:spPr>
        <p:txBody>
          <a:bodyPr>
            <a:normAutofit/>
          </a:bodyPr>
          <a:lstStyle/>
          <a:p>
            <a:pPr>
              <a:defRPr/>
            </a:pPr>
            <a:r>
              <a:rPr lang="en-US" dirty="0" smtClean="0">
                <a:solidFill>
                  <a:srgbClr val="000000"/>
                </a:solidFill>
              </a:rPr>
              <a:t>Introduction</a:t>
            </a:r>
          </a:p>
          <a:p>
            <a:pPr lvl="1">
              <a:defRPr/>
            </a:pPr>
            <a:r>
              <a:rPr lang="en-US" dirty="0" smtClean="0">
                <a:solidFill>
                  <a:srgbClr val="3366FF"/>
                </a:solidFill>
              </a:rPr>
              <a:t>Project goal</a:t>
            </a:r>
          </a:p>
          <a:p>
            <a:pPr lvl="1">
              <a:defRPr/>
            </a:pPr>
            <a:r>
              <a:rPr lang="en-US" dirty="0" smtClean="0">
                <a:solidFill>
                  <a:srgbClr val="3366FF"/>
                </a:solidFill>
              </a:rPr>
              <a:t>Members &amp; collaborators</a:t>
            </a:r>
          </a:p>
          <a:p>
            <a:pPr>
              <a:defRPr/>
            </a:pPr>
            <a:r>
              <a:rPr lang="en-US" dirty="0" smtClean="0"/>
              <a:t>Main Archiving Tasks</a:t>
            </a:r>
          </a:p>
          <a:p>
            <a:pPr>
              <a:defRPr/>
            </a:pPr>
            <a:r>
              <a:rPr lang="en-US" dirty="0" smtClean="0"/>
              <a:t>Sub-Projects</a:t>
            </a:r>
          </a:p>
          <a:p>
            <a:pPr>
              <a:defRPr/>
            </a:pPr>
            <a:r>
              <a:rPr lang="en-US" dirty="0" smtClean="0"/>
              <a:t>Dissemination Efforts</a:t>
            </a:r>
          </a:p>
          <a:p>
            <a:pPr>
              <a:defRPr/>
            </a:pPr>
            <a:r>
              <a:rPr lang="en-US" dirty="0" smtClean="0"/>
              <a:t>IDEAL Project</a:t>
            </a:r>
          </a:p>
          <a:p>
            <a:pPr>
              <a:defRPr/>
            </a:pPr>
            <a:r>
              <a:rPr lang="en-US" dirty="0" smtClean="0"/>
              <a:t>Qatar</a:t>
            </a:r>
          </a:p>
          <a:p>
            <a:pPr>
              <a:defRPr/>
            </a:pPr>
            <a:r>
              <a:rPr lang="en-US" dirty="0" smtClean="0"/>
              <a:t>VT</a:t>
            </a:r>
          </a:p>
          <a:p>
            <a:pPr>
              <a:defRPr/>
            </a:pPr>
            <a:r>
              <a:rPr lang="en-US" dirty="0" smtClean="0"/>
              <a:t>Acknowledgments </a:t>
            </a:r>
          </a:p>
          <a:p>
            <a:pPr>
              <a:defRPr/>
            </a:pPr>
            <a:r>
              <a:rPr lang="en-US" dirty="0" smtClean="0"/>
              <a:t>Collaboration</a:t>
            </a:r>
          </a:p>
        </p:txBody>
      </p:sp>
      <p:sp>
        <p:nvSpPr>
          <p:cNvPr id="2" name="Slide Number Placeholder 1"/>
          <p:cNvSpPr>
            <a:spLocks noGrp="1"/>
          </p:cNvSpPr>
          <p:nvPr>
            <p:ph type="sldNum" sz="quarter" idx="12"/>
          </p:nvPr>
        </p:nvSpPr>
        <p:spPr/>
        <p:txBody>
          <a:bodyPr/>
          <a:lstStyle/>
          <a:p>
            <a:pPr>
              <a:defRPr/>
            </a:pPr>
            <a:fld id="{84050250-2155-F742-8FDD-6F7E9FF1D7B5}" type="slidenum">
              <a:rPr lang="en-US" smtClean="0"/>
              <a:pPr>
                <a:defRPr/>
              </a:pPr>
              <a:t>2</a:t>
            </a:fld>
            <a:endParaRPr lang="en-US" dirty="0"/>
          </a:p>
        </p:txBody>
      </p:sp>
    </p:spTree>
    <p:extLst>
      <p:ext uri="{BB962C8B-B14F-4D97-AF65-F5344CB8AC3E}">
        <p14:creationId xmlns:p14="http://schemas.microsoft.com/office/powerpoint/2010/main" val="33614423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lstStyle/>
          <a:p>
            <a:r>
              <a:rPr lang="en-US" dirty="0" smtClean="0"/>
              <a:t>Integrated Digital Event Archive and Library (IDEAL) Project</a:t>
            </a:r>
            <a:r>
              <a:rPr lang="en-US" dirty="0"/>
              <a:t/>
            </a:r>
            <a:br>
              <a:rPr lang="en-US" dirty="0"/>
            </a:br>
            <a:r>
              <a:rPr lang="en-US" dirty="0"/>
              <a:t>http://</a:t>
            </a:r>
            <a:r>
              <a:rPr lang="en-US" dirty="0" err="1"/>
              <a:t>www.eventsarchive.org</a:t>
            </a:r>
            <a:r>
              <a:rPr lang="en-US" dirty="0"/>
              <a:t>/</a:t>
            </a:r>
          </a:p>
        </p:txBody>
      </p:sp>
      <p:sp>
        <p:nvSpPr>
          <p:cNvPr id="3" name="Content Placeholder 2"/>
          <p:cNvSpPr>
            <a:spLocks noGrp="1"/>
          </p:cNvSpPr>
          <p:nvPr>
            <p:ph sz="quarter" idx="1"/>
          </p:nvPr>
        </p:nvSpPr>
        <p:spPr>
          <a:xfrm>
            <a:off x="457200" y="2209800"/>
            <a:ext cx="8305800" cy="4404360"/>
          </a:xfrm>
        </p:spPr>
        <p:txBody>
          <a:bodyPr/>
          <a:lstStyle/>
          <a:p>
            <a:r>
              <a:rPr lang="en-US" dirty="0" smtClean="0"/>
              <a:t>Extension of </a:t>
            </a:r>
            <a:r>
              <a:rPr lang="en-US" dirty="0" err="1" smtClean="0"/>
              <a:t>CTRnet</a:t>
            </a:r>
            <a:r>
              <a:rPr lang="en-US" dirty="0" smtClean="0"/>
              <a:t> with broadened scope:</a:t>
            </a:r>
          </a:p>
          <a:p>
            <a:pPr lvl="1"/>
            <a:r>
              <a:rPr lang="en-US" dirty="0" smtClean="0"/>
              <a:t>Continue disaster archiving</a:t>
            </a:r>
          </a:p>
          <a:p>
            <a:pPr lvl="1"/>
            <a:r>
              <a:rPr lang="en-US" dirty="0"/>
              <a:t>Large social media data processing</a:t>
            </a:r>
          </a:p>
          <a:p>
            <a:pPr lvl="1"/>
            <a:r>
              <a:rPr lang="en-US" dirty="0"/>
              <a:t>Multimedia (images, videos) shared in social media</a:t>
            </a:r>
          </a:p>
          <a:p>
            <a:r>
              <a:rPr lang="en-US" dirty="0"/>
              <a:t>Digital government research </a:t>
            </a:r>
          </a:p>
          <a:p>
            <a:pPr lvl="1"/>
            <a:r>
              <a:rPr lang="en-US" dirty="0"/>
              <a:t>Public opinion mining, mood perception from tweets</a:t>
            </a:r>
          </a:p>
          <a:p>
            <a:pPr lvl="1"/>
            <a:r>
              <a:rPr lang="en-US" dirty="0"/>
              <a:t>Community issue detection from </a:t>
            </a:r>
            <a:r>
              <a:rPr lang="en-US" dirty="0" smtClean="0"/>
              <a:t>tweets</a:t>
            </a:r>
          </a:p>
          <a:p>
            <a:r>
              <a:rPr lang="en-US" dirty="0" smtClean="0"/>
              <a:t>Technologies: event detection, focused crawling, analysis/visualization, integration of archive + DL capabilities</a:t>
            </a:r>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20</a:t>
            </a:fld>
            <a:endParaRPr lang="en-US"/>
          </a:p>
        </p:txBody>
      </p:sp>
    </p:spTree>
    <p:extLst>
      <p:ext uri="{BB962C8B-B14F-4D97-AF65-F5344CB8AC3E}">
        <p14:creationId xmlns:p14="http://schemas.microsoft.com/office/powerpoint/2010/main" val="41816214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Bookman Old Style" charset="0"/>
              </a:rPr>
              <a:t>Outline</a:t>
            </a:r>
          </a:p>
        </p:txBody>
      </p:sp>
      <p:sp>
        <p:nvSpPr>
          <p:cNvPr id="3" name="Content Placeholder 2"/>
          <p:cNvSpPr>
            <a:spLocks noGrp="1"/>
          </p:cNvSpPr>
          <p:nvPr>
            <p:ph idx="1"/>
          </p:nvPr>
        </p:nvSpPr>
        <p:spPr>
          <a:xfrm>
            <a:off x="457200" y="1143000"/>
            <a:ext cx="8229600" cy="5410200"/>
          </a:xfrm>
        </p:spPr>
        <p:txBody>
          <a:bodyPr>
            <a:normAutofit/>
          </a:bodyPr>
          <a:lstStyle/>
          <a:p>
            <a:pPr>
              <a:defRPr/>
            </a:pPr>
            <a:r>
              <a:rPr lang="en-US" dirty="0"/>
              <a:t>Introduction</a:t>
            </a:r>
          </a:p>
          <a:p>
            <a:pPr>
              <a:defRPr/>
            </a:pPr>
            <a:r>
              <a:rPr lang="en-US" dirty="0"/>
              <a:t>Main Archiving Tasks</a:t>
            </a:r>
          </a:p>
          <a:p>
            <a:pPr>
              <a:defRPr/>
            </a:pPr>
            <a:r>
              <a:rPr lang="en-US" dirty="0"/>
              <a:t>Sub-Projects</a:t>
            </a:r>
          </a:p>
          <a:p>
            <a:pPr>
              <a:defRPr/>
            </a:pPr>
            <a:r>
              <a:rPr lang="en-US" dirty="0"/>
              <a:t>Dissemination Efforts</a:t>
            </a:r>
          </a:p>
          <a:p>
            <a:pPr>
              <a:defRPr/>
            </a:pPr>
            <a:r>
              <a:rPr lang="en-US" dirty="0"/>
              <a:t>IDEAL </a:t>
            </a:r>
            <a:r>
              <a:rPr lang="en-US" dirty="0" smtClean="0"/>
              <a:t>Project</a:t>
            </a:r>
          </a:p>
          <a:p>
            <a:pPr>
              <a:defRPr/>
            </a:pPr>
            <a:r>
              <a:rPr lang="en-US" dirty="0">
                <a:solidFill>
                  <a:srgbClr val="3366FF"/>
                </a:solidFill>
              </a:rPr>
              <a:t>Qatar</a:t>
            </a:r>
          </a:p>
          <a:p>
            <a:pPr>
              <a:defRPr/>
            </a:pPr>
            <a:r>
              <a:rPr lang="en-US" dirty="0">
                <a:solidFill>
                  <a:srgbClr val="3366FF"/>
                </a:solidFill>
              </a:rPr>
              <a:t>VT</a:t>
            </a:r>
          </a:p>
          <a:p>
            <a:pPr>
              <a:defRPr/>
            </a:pPr>
            <a:r>
              <a:rPr lang="en-US" dirty="0" smtClean="0"/>
              <a:t>Acknowledgment </a:t>
            </a:r>
          </a:p>
          <a:p>
            <a:pPr>
              <a:defRPr/>
            </a:pPr>
            <a:r>
              <a:rPr lang="en-US" dirty="0" smtClean="0"/>
              <a:t>Collaboration</a:t>
            </a:r>
          </a:p>
        </p:txBody>
      </p:sp>
      <p:sp>
        <p:nvSpPr>
          <p:cNvPr id="2" name="Slide Number Placeholder 1"/>
          <p:cNvSpPr>
            <a:spLocks noGrp="1"/>
          </p:cNvSpPr>
          <p:nvPr>
            <p:ph type="sldNum" sz="quarter" idx="12"/>
          </p:nvPr>
        </p:nvSpPr>
        <p:spPr/>
        <p:txBody>
          <a:bodyPr/>
          <a:lstStyle/>
          <a:p>
            <a:pPr>
              <a:defRPr/>
            </a:pPr>
            <a:fld id="{84050250-2155-F742-8FDD-6F7E9FF1D7B5}" type="slidenum">
              <a:rPr lang="en-US" smtClean="0"/>
              <a:pPr>
                <a:defRPr/>
              </a:pPr>
              <a:t>21</a:t>
            </a:fld>
            <a:endParaRPr lang="en-US" dirty="0"/>
          </a:p>
        </p:txBody>
      </p:sp>
    </p:spTree>
    <p:extLst>
      <p:ext uri="{BB962C8B-B14F-4D97-AF65-F5344CB8AC3E}">
        <p14:creationId xmlns:p14="http://schemas.microsoft.com/office/powerpoint/2010/main" val="13488815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Qatar Project NPRP 4-029-1-</a:t>
            </a:r>
            <a:r>
              <a:rPr lang="en-US" dirty="0" smtClean="0"/>
              <a:t>007</a:t>
            </a:r>
            <a:endParaRPr lang="en-US" dirty="0"/>
          </a:p>
        </p:txBody>
      </p:sp>
      <p:sp>
        <p:nvSpPr>
          <p:cNvPr id="3" name="Content Placeholder 2"/>
          <p:cNvSpPr>
            <a:spLocks noGrp="1"/>
          </p:cNvSpPr>
          <p:nvPr>
            <p:ph sz="quarter" idx="1"/>
          </p:nvPr>
        </p:nvSpPr>
        <p:spPr/>
        <p:txBody>
          <a:bodyPr/>
          <a:lstStyle/>
          <a:p>
            <a:pPr marL="0" indent="0">
              <a:buNone/>
            </a:pPr>
            <a:r>
              <a:rPr lang="en-US" sz="3600" b="1" dirty="0" smtClean="0">
                <a:solidFill>
                  <a:srgbClr val="C00000"/>
                </a:solidFill>
              </a:rPr>
              <a:t>Project </a:t>
            </a:r>
            <a:r>
              <a:rPr lang="en-US" sz="3600" b="1" dirty="0">
                <a:solidFill>
                  <a:srgbClr val="C00000"/>
                </a:solidFill>
              </a:rPr>
              <a:t>Objectives/Aims</a:t>
            </a:r>
          </a:p>
          <a:p>
            <a:pPr marL="514350" indent="-514350" algn="just">
              <a:buFont typeface="+mj-lt"/>
              <a:buAutoNum type="alphaUcPeriod"/>
            </a:pPr>
            <a:r>
              <a:rPr lang="en-US" dirty="0"/>
              <a:t>Research and prototype digital library systems and infrastructure for Qatar, focusing initially on Qatari information related to government and scholarly activities.</a:t>
            </a:r>
          </a:p>
          <a:p>
            <a:pPr marL="0" indent="0" algn="just">
              <a:buNone/>
            </a:pPr>
            <a:endParaRPr lang="en-US" sz="1000" dirty="0"/>
          </a:p>
          <a:p>
            <a:pPr marL="514350" lvl="1" indent="0" algn="just">
              <a:buNone/>
            </a:pPr>
            <a:r>
              <a:rPr lang="en-US" sz="2400" i="1" dirty="0"/>
              <a:t>Leverage the crawling engine </a:t>
            </a:r>
            <a:r>
              <a:rPr lang="en-US" sz="2400" i="1" dirty="0" smtClean="0"/>
              <a:t>from Penn </a:t>
            </a:r>
            <a:r>
              <a:rPr lang="en-US" sz="2400" i="1" dirty="0"/>
              <a:t>State‘s </a:t>
            </a:r>
            <a:r>
              <a:rPr lang="en-US" sz="2400" i="1" dirty="0" err="1"/>
              <a:t>SeerSuite</a:t>
            </a:r>
            <a:r>
              <a:rPr lang="en-US" sz="2400" i="1" dirty="0"/>
              <a:t> software infrastructure, and extend it beyond its current focus on English to support Arabic-English collections, and to cover a broad range of scholarly disciplines, and all types of government information. </a:t>
            </a:r>
            <a:endParaRPr lang="en-US" sz="2400" dirty="0"/>
          </a:p>
          <a:p>
            <a:pPr marL="0" indent="0" algn="just">
              <a:buNone/>
            </a:pPr>
            <a:r>
              <a:rPr lang="en-US" dirty="0" smtClean="0"/>
              <a:t>… (with collaboration of National Library)</a:t>
            </a:r>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22</a:t>
            </a:fld>
            <a:endParaRPr lang="en-US"/>
          </a:p>
        </p:txBody>
      </p:sp>
    </p:spTree>
    <p:extLst>
      <p:ext uri="{BB962C8B-B14F-4D97-AF65-F5344CB8AC3E}">
        <p14:creationId xmlns:p14="http://schemas.microsoft.com/office/powerpoint/2010/main" val="29389984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81000"/>
          </a:xfrm>
        </p:spPr>
        <p:txBody>
          <a:bodyPr/>
          <a:lstStyle/>
          <a:p>
            <a:r>
              <a:rPr lang="en-US" dirty="0"/>
              <a:t>Qatar Project NPRP 4-029-1-007</a:t>
            </a:r>
            <a:br>
              <a:rPr lang="en-US" dirty="0"/>
            </a:br>
            <a:endParaRPr lang="en-US" dirty="0"/>
          </a:p>
        </p:txBody>
      </p:sp>
      <p:sp>
        <p:nvSpPr>
          <p:cNvPr id="3" name="Content Placeholder 2"/>
          <p:cNvSpPr>
            <a:spLocks noGrp="1"/>
          </p:cNvSpPr>
          <p:nvPr>
            <p:ph sz="quarter" idx="1"/>
          </p:nvPr>
        </p:nvSpPr>
        <p:spPr>
          <a:xfrm>
            <a:off x="457200" y="1066800"/>
            <a:ext cx="8229600" cy="5318760"/>
          </a:xfrm>
        </p:spPr>
        <p:txBody>
          <a:bodyPr/>
          <a:lstStyle/>
          <a:p>
            <a:pPr marL="0" indent="0">
              <a:buNone/>
            </a:pPr>
            <a:r>
              <a:rPr lang="en-US" sz="3600" b="1" dirty="0" smtClean="0">
                <a:solidFill>
                  <a:srgbClr val="C00000"/>
                </a:solidFill>
              </a:rPr>
              <a:t>Project </a:t>
            </a:r>
            <a:r>
              <a:rPr lang="en-US" sz="3600" b="1" dirty="0">
                <a:solidFill>
                  <a:srgbClr val="C00000"/>
                </a:solidFill>
              </a:rPr>
              <a:t>Objectives/</a:t>
            </a:r>
            <a:r>
              <a:rPr lang="en-US" sz="3600" b="1" dirty="0" smtClean="0">
                <a:solidFill>
                  <a:srgbClr val="C00000"/>
                </a:solidFill>
              </a:rPr>
              <a:t>Aims (cont’d)</a:t>
            </a:r>
            <a:endParaRPr lang="en-US" dirty="0"/>
          </a:p>
          <a:p>
            <a:pPr marL="514350" indent="-514350" algn="just">
              <a:buFont typeface="+mj-lt"/>
              <a:buAutoNum type="alphaUcPeriod" startAt="2"/>
            </a:pPr>
            <a:r>
              <a:rPr lang="en-US" dirty="0"/>
              <a:t>Research and build the digital library community in Qatar, supporting digital library use, services, collection development, tailored systems, and advancing toward a Knowledge Society.</a:t>
            </a:r>
          </a:p>
          <a:p>
            <a:pPr marL="0" indent="0" algn="just">
              <a:buNone/>
            </a:pPr>
            <a:endParaRPr lang="en-US" sz="1000" dirty="0"/>
          </a:p>
          <a:p>
            <a:pPr marL="514350" lvl="1" indent="0" algn="just">
              <a:buNone/>
            </a:pPr>
            <a:r>
              <a:rPr lang="en-US" sz="2400" i="1" dirty="0"/>
              <a:t>Study scholarly activities, and engage in community building in Qatar, so DLs can be tailored to specific domains and to the unique needs of Qatar. Through workshops, a consulting center at the proposed Institute, and collaborative efforts with libraries and museums in Qatar, we will identify particular needs and uses, and tailor collections, systems, and services, to lead toward the Qatari Knowledge Society.</a:t>
            </a: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23</a:t>
            </a:fld>
            <a:endParaRPr lang="en-US"/>
          </a:p>
        </p:txBody>
      </p:sp>
    </p:spTree>
    <p:extLst>
      <p:ext uri="{BB962C8B-B14F-4D97-AF65-F5344CB8AC3E}">
        <p14:creationId xmlns:p14="http://schemas.microsoft.com/office/powerpoint/2010/main" val="39668994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a:t>
            </a:r>
            <a:endParaRPr lang="en-US" dirty="0"/>
          </a:p>
        </p:txBody>
      </p:sp>
      <p:sp>
        <p:nvSpPr>
          <p:cNvPr id="3" name="Content Placeholder 2"/>
          <p:cNvSpPr>
            <a:spLocks noGrp="1"/>
          </p:cNvSpPr>
          <p:nvPr>
            <p:ph sz="quarter" idx="1"/>
          </p:nvPr>
        </p:nvSpPr>
        <p:spPr>
          <a:xfrm>
            <a:off x="457200" y="1524000"/>
            <a:ext cx="8229600" cy="4937760"/>
          </a:xfrm>
        </p:spPr>
        <p:txBody>
          <a:bodyPr/>
          <a:lstStyle/>
          <a:p>
            <a:r>
              <a:rPr lang="en-US" dirty="0" smtClean="0"/>
              <a:t>Half of campus web servers use the central CMS</a:t>
            </a:r>
          </a:p>
          <a:p>
            <a:r>
              <a:rPr lang="en-US" dirty="0" smtClean="0"/>
              <a:t>Many other web servers cover varied content</a:t>
            </a:r>
          </a:p>
          <a:p>
            <a:r>
              <a:rPr lang="en-US" dirty="0" smtClean="0"/>
              <a:t>Coverage by Internet Archive is OK, but for parts of the overall campus Web, crawling is infrequent</a:t>
            </a:r>
          </a:p>
          <a:p>
            <a:endParaRPr lang="en-US" dirty="0"/>
          </a:p>
          <a:p>
            <a:r>
              <a:rPr lang="en-US" dirty="0" smtClean="0"/>
              <a:t>Discussions with IT, Library, University Relations, about</a:t>
            </a:r>
          </a:p>
          <a:p>
            <a:pPr lvl="1"/>
            <a:r>
              <a:rPr lang="en-US" sz="2400" dirty="0" err="1" smtClean="0"/>
              <a:t>Heretrix</a:t>
            </a:r>
            <a:endParaRPr lang="en-US" sz="2400" dirty="0"/>
          </a:p>
          <a:p>
            <a:pPr lvl="1"/>
            <a:r>
              <a:rPr lang="en-US" sz="2400" dirty="0" smtClean="0"/>
              <a:t>Memento support</a:t>
            </a:r>
          </a:p>
          <a:p>
            <a:pPr lvl="1"/>
            <a:r>
              <a:rPr lang="en-US" sz="2400" dirty="0" err="1" smtClean="0"/>
              <a:t>SiteStory</a:t>
            </a:r>
            <a:endParaRPr lang="en-US" sz="2400"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24</a:t>
            </a:fld>
            <a:endParaRPr lang="en-US"/>
          </a:p>
        </p:txBody>
      </p:sp>
    </p:spTree>
    <p:extLst>
      <p:ext uri="{BB962C8B-B14F-4D97-AF65-F5344CB8AC3E}">
        <p14:creationId xmlns:p14="http://schemas.microsoft.com/office/powerpoint/2010/main" val="1989895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Bookman Old Style" charset="0"/>
              </a:rPr>
              <a:t>Outline</a:t>
            </a:r>
          </a:p>
        </p:txBody>
      </p:sp>
      <p:sp>
        <p:nvSpPr>
          <p:cNvPr id="3" name="Content Placeholder 2"/>
          <p:cNvSpPr>
            <a:spLocks noGrp="1"/>
          </p:cNvSpPr>
          <p:nvPr>
            <p:ph idx="1"/>
          </p:nvPr>
        </p:nvSpPr>
        <p:spPr>
          <a:xfrm>
            <a:off x="457200" y="1143000"/>
            <a:ext cx="8229600" cy="5410200"/>
          </a:xfrm>
        </p:spPr>
        <p:txBody>
          <a:bodyPr>
            <a:normAutofit/>
          </a:bodyPr>
          <a:lstStyle/>
          <a:p>
            <a:pPr>
              <a:defRPr/>
            </a:pPr>
            <a:r>
              <a:rPr lang="en-US" dirty="0"/>
              <a:t>Introduction</a:t>
            </a:r>
          </a:p>
          <a:p>
            <a:pPr>
              <a:defRPr/>
            </a:pPr>
            <a:r>
              <a:rPr lang="en-US" dirty="0"/>
              <a:t>Main Archiving Tasks</a:t>
            </a:r>
          </a:p>
          <a:p>
            <a:pPr>
              <a:defRPr/>
            </a:pPr>
            <a:r>
              <a:rPr lang="en-US" dirty="0"/>
              <a:t>Sub-Projects</a:t>
            </a:r>
          </a:p>
          <a:p>
            <a:pPr>
              <a:defRPr/>
            </a:pPr>
            <a:r>
              <a:rPr lang="en-US" dirty="0"/>
              <a:t>Dissemination Efforts</a:t>
            </a:r>
          </a:p>
          <a:p>
            <a:pPr>
              <a:defRPr/>
            </a:pPr>
            <a:r>
              <a:rPr lang="en-US" dirty="0"/>
              <a:t>IDEAL </a:t>
            </a:r>
            <a:r>
              <a:rPr lang="en-US" dirty="0" smtClean="0"/>
              <a:t>Project</a:t>
            </a:r>
          </a:p>
          <a:p>
            <a:pPr>
              <a:defRPr/>
            </a:pPr>
            <a:r>
              <a:rPr lang="en-US" dirty="0"/>
              <a:t>Qatar</a:t>
            </a:r>
          </a:p>
          <a:p>
            <a:pPr>
              <a:defRPr/>
            </a:pPr>
            <a:r>
              <a:rPr lang="en-US" dirty="0"/>
              <a:t>VT</a:t>
            </a:r>
          </a:p>
          <a:p>
            <a:pPr>
              <a:defRPr/>
            </a:pPr>
            <a:r>
              <a:rPr lang="en-US" dirty="0" smtClean="0">
                <a:solidFill>
                  <a:srgbClr val="3366FF"/>
                </a:solidFill>
              </a:rPr>
              <a:t>Acknowledgment </a:t>
            </a:r>
          </a:p>
          <a:p>
            <a:pPr>
              <a:defRPr/>
            </a:pPr>
            <a:r>
              <a:rPr lang="en-US" dirty="0" smtClean="0">
                <a:solidFill>
                  <a:srgbClr val="3366FF"/>
                </a:solidFill>
              </a:rPr>
              <a:t>Collaboration</a:t>
            </a:r>
          </a:p>
        </p:txBody>
      </p:sp>
      <p:sp>
        <p:nvSpPr>
          <p:cNvPr id="2" name="Slide Number Placeholder 1"/>
          <p:cNvSpPr>
            <a:spLocks noGrp="1"/>
          </p:cNvSpPr>
          <p:nvPr>
            <p:ph type="sldNum" sz="quarter" idx="12"/>
          </p:nvPr>
        </p:nvSpPr>
        <p:spPr/>
        <p:txBody>
          <a:bodyPr/>
          <a:lstStyle/>
          <a:p>
            <a:pPr>
              <a:defRPr/>
            </a:pPr>
            <a:fld id="{84050250-2155-F742-8FDD-6F7E9FF1D7B5}" type="slidenum">
              <a:rPr lang="en-US" smtClean="0"/>
              <a:pPr>
                <a:defRPr/>
              </a:pPr>
              <a:t>25</a:t>
            </a:fld>
            <a:endParaRPr lang="en-US" dirty="0"/>
          </a:p>
        </p:txBody>
      </p:sp>
    </p:spTree>
    <p:extLst>
      <p:ext uri="{BB962C8B-B14F-4D97-AF65-F5344CB8AC3E}">
        <p14:creationId xmlns:p14="http://schemas.microsoft.com/office/powerpoint/2010/main" val="10944494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5" name="Slide Number Placeholder 4"/>
          <p:cNvSpPr>
            <a:spLocks noGrp="1"/>
          </p:cNvSpPr>
          <p:nvPr>
            <p:ph type="sldNum" sz="quarter" idx="12"/>
          </p:nvPr>
        </p:nvSpPr>
        <p:spPr/>
        <p:txBody>
          <a:bodyPr/>
          <a:lstStyle/>
          <a:p>
            <a:pPr>
              <a:defRPr/>
            </a:pPr>
            <a:fld id="{84050250-2155-F742-8FDD-6F7E9FF1D7B5}" type="slidenum">
              <a:rPr lang="en-US" smtClean="0"/>
              <a:pPr>
                <a:defRPr/>
              </a:pPr>
              <a:t>26</a:t>
            </a:fld>
            <a:endParaRPr lang="en-US"/>
          </a:p>
        </p:txBody>
      </p:sp>
      <p:sp>
        <p:nvSpPr>
          <p:cNvPr id="6" name="Content Placeholder 2"/>
          <p:cNvSpPr>
            <a:spLocks noGrp="1"/>
          </p:cNvSpPr>
          <p:nvPr>
            <p:ph sz="quarter" idx="1"/>
          </p:nvPr>
        </p:nvSpPr>
        <p:spPr>
          <a:xfrm>
            <a:off x="457200" y="1752600"/>
            <a:ext cx="8534400" cy="4404360"/>
          </a:xfrm>
        </p:spPr>
        <p:txBody>
          <a:bodyPr/>
          <a:lstStyle/>
          <a:p>
            <a:r>
              <a:rPr lang="en-US" altLang="zh-CN" dirty="0" smtClean="0"/>
              <a:t>NSF </a:t>
            </a:r>
            <a:r>
              <a:rPr lang="en-US" altLang="zh-CN" dirty="0"/>
              <a:t>for funding: </a:t>
            </a:r>
            <a:endParaRPr lang="en-US" altLang="zh-CN" dirty="0" smtClean="0"/>
          </a:p>
          <a:p>
            <a:pPr lvl="1"/>
            <a:r>
              <a:rPr lang="en-US" altLang="zh-CN" dirty="0" smtClean="0"/>
              <a:t>Grant: </a:t>
            </a:r>
            <a:r>
              <a:rPr lang="en-US" altLang="zh-CN" dirty="0" err="1" smtClean="0"/>
              <a:t>CTRnet</a:t>
            </a:r>
            <a:r>
              <a:rPr lang="en-US" altLang="zh-CN" dirty="0" smtClean="0"/>
              <a:t> IIS</a:t>
            </a:r>
            <a:r>
              <a:rPr lang="en-US" altLang="zh-CN" dirty="0"/>
              <a:t>-</a:t>
            </a:r>
            <a:r>
              <a:rPr lang="en-US" altLang="zh-CN" dirty="0" smtClean="0"/>
              <a:t>0916733</a:t>
            </a:r>
          </a:p>
          <a:p>
            <a:pPr lvl="1"/>
            <a:r>
              <a:rPr lang="en-US" altLang="zh-CN" dirty="0" smtClean="0"/>
              <a:t>Proposal: IDEAL IIS-1319578, </a:t>
            </a:r>
            <a:r>
              <a:rPr lang="en-US" altLang="zh-CN" dirty="0"/>
              <a:t>Integrated Digital Event </a:t>
            </a:r>
            <a:r>
              <a:rPr lang="en-US" altLang="zh-CN" dirty="0" smtClean="0"/>
              <a:t>Archive </a:t>
            </a:r>
            <a:r>
              <a:rPr lang="en-US" altLang="zh-CN" dirty="0"/>
              <a:t>and </a:t>
            </a:r>
            <a:r>
              <a:rPr lang="en-US" altLang="zh-CN" dirty="0" smtClean="0"/>
              <a:t>Library</a:t>
            </a:r>
          </a:p>
          <a:p>
            <a:r>
              <a:rPr lang="en-US" altLang="zh-CN" dirty="0" smtClean="0"/>
              <a:t>The Internet Archive: </a:t>
            </a:r>
            <a:endParaRPr lang="en-US" altLang="zh-CN" dirty="0"/>
          </a:p>
          <a:p>
            <a:pPr lvl="1"/>
            <a:r>
              <a:rPr lang="en-US" altLang="zh-CN" dirty="0" err="1" smtClean="0"/>
              <a:t>Heritrix</a:t>
            </a:r>
            <a:r>
              <a:rPr lang="en-US" altLang="zh-CN" dirty="0" smtClean="0"/>
              <a:t> crawler</a:t>
            </a:r>
          </a:p>
          <a:p>
            <a:pPr lvl="1"/>
            <a:r>
              <a:rPr lang="en-US" altLang="zh-CN" dirty="0" smtClean="0"/>
              <a:t>hosting the crawls and resulting archives</a:t>
            </a:r>
          </a:p>
        </p:txBody>
      </p:sp>
    </p:spTree>
    <p:extLst>
      <p:ext uri="{BB962C8B-B14F-4D97-AF65-F5344CB8AC3E}">
        <p14:creationId xmlns:p14="http://schemas.microsoft.com/office/powerpoint/2010/main" val="24393080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a:t>
            </a:r>
            <a:endParaRPr lang="en-US" dirty="0"/>
          </a:p>
        </p:txBody>
      </p:sp>
      <p:sp>
        <p:nvSpPr>
          <p:cNvPr id="3" name="Content Placeholder 2"/>
          <p:cNvSpPr>
            <a:spLocks noGrp="1"/>
          </p:cNvSpPr>
          <p:nvPr>
            <p:ph sz="quarter" idx="1"/>
          </p:nvPr>
        </p:nvSpPr>
        <p:spPr/>
        <p:txBody>
          <a:bodyPr/>
          <a:lstStyle/>
          <a:p>
            <a:r>
              <a:rPr lang="en-US" dirty="0" smtClean="0"/>
              <a:t>We invite anyone to collaborate with us!</a:t>
            </a:r>
          </a:p>
          <a:p>
            <a:endParaRPr lang="en-US" dirty="0"/>
          </a:p>
          <a:p>
            <a:r>
              <a:rPr lang="en-US" dirty="0" smtClean="0"/>
              <a:t>Contact:</a:t>
            </a:r>
          </a:p>
          <a:p>
            <a:pPr lvl="1"/>
            <a:r>
              <a:rPr lang="en-US" dirty="0" smtClean="0"/>
              <a:t>Edward A. Fox   &lt;</a:t>
            </a:r>
            <a:r>
              <a:rPr lang="en-US" dirty="0" err="1" smtClean="0"/>
              <a:t>fox@vt.edu</a:t>
            </a:r>
            <a:r>
              <a:rPr lang="en-US" dirty="0" smtClean="0"/>
              <a:t>&gt;</a:t>
            </a:r>
            <a:endParaRPr lang="en-US" dirty="0"/>
          </a:p>
        </p:txBody>
      </p:sp>
      <p:sp>
        <p:nvSpPr>
          <p:cNvPr id="4" name="Slide Number Placeholder 3"/>
          <p:cNvSpPr>
            <a:spLocks noGrp="1"/>
          </p:cNvSpPr>
          <p:nvPr>
            <p:ph type="sldNum" sz="quarter" idx="12"/>
          </p:nvPr>
        </p:nvSpPr>
        <p:spPr/>
        <p:txBody>
          <a:bodyPr/>
          <a:lstStyle/>
          <a:p>
            <a:pPr>
              <a:defRPr/>
            </a:pPr>
            <a:fld id="{84050250-2155-F742-8FDD-6F7E9FF1D7B5}" type="slidenum">
              <a:rPr lang="en-US" smtClean="0"/>
              <a:pPr>
                <a:defRPr/>
              </a:pPr>
              <a:t>27</a:t>
            </a:fld>
            <a:endParaRPr lang="en-US"/>
          </a:p>
        </p:txBody>
      </p:sp>
    </p:spTree>
    <p:extLst>
      <p:ext uri="{BB962C8B-B14F-4D97-AF65-F5344CB8AC3E}">
        <p14:creationId xmlns:p14="http://schemas.microsoft.com/office/powerpoint/2010/main" val="8372459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2362200"/>
            <a:ext cx="8229600" cy="1981200"/>
          </a:xfrm>
        </p:spPr>
        <p:txBody>
          <a:bodyPr/>
          <a:lstStyle/>
          <a:p>
            <a:pPr algn="ctr"/>
            <a:r>
              <a:rPr lang="en-US">
                <a:latin typeface="Bookman Old Style" charset="0"/>
              </a:rPr>
              <a:t>Thank you!</a:t>
            </a:r>
            <a:br>
              <a:rPr lang="en-US">
                <a:latin typeface="Bookman Old Style" charset="0"/>
              </a:rPr>
            </a:br>
            <a:r>
              <a:rPr lang="en-US">
                <a:latin typeface="Bookman Old Style" charset="0"/>
              </a:rPr>
              <a:t/>
            </a:r>
            <a:br>
              <a:rPr lang="en-US">
                <a:latin typeface="Bookman Old Style" charset="0"/>
              </a:rPr>
            </a:br>
            <a:r>
              <a:rPr lang="en-US">
                <a:latin typeface="Bookman Old Style" charset="0"/>
              </a:rPr>
              <a:t>Questions/Comments?</a:t>
            </a:r>
          </a:p>
        </p:txBody>
      </p:sp>
      <p:sp>
        <p:nvSpPr>
          <p:cNvPr id="2" name="Slide Number Placeholder 1"/>
          <p:cNvSpPr>
            <a:spLocks noGrp="1"/>
          </p:cNvSpPr>
          <p:nvPr>
            <p:ph type="sldNum" sz="quarter" idx="12"/>
          </p:nvPr>
        </p:nvSpPr>
        <p:spPr/>
        <p:txBody>
          <a:bodyPr/>
          <a:lstStyle/>
          <a:p>
            <a:pPr>
              <a:defRPr/>
            </a:pPr>
            <a:fld id="{84050250-2155-F742-8FDD-6F7E9FF1D7B5}" type="slidenum">
              <a:rPr lang="en-US" smtClean="0"/>
              <a:pPr>
                <a:defRPr/>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CTRnet</a:t>
            </a:r>
            <a:r>
              <a:rPr lang="en-US" dirty="0" smtClean="0"/>
              <a:t> Project Goal</a:t>
            </a:r>
            <a:endParaRPr lang="en-US" dirty="0"/>
          </a:p>
        </p:txBody>
      </p:sp>
      <p:sp>
        <p:nvSpPr>
          <p:cNvPr id="3" name="Content Placeholder 2"/>
          <p:cNvSpPr>
            <a:spLocks noGrp="1"/>
          </p:cNvSpPr>
          <p:nvPr>
            <p:ph sz="quarter" idx="1"/>
          </p:nvPr>
        </p:nvSpPr>
        <p:spPr/>
        <p:txBody>
          <a:bodyPr/>
          <a:lstStyle/>
          <a:p>
            <a:r>
              <a:rPr lang="en-US" dirty="0" smtClean="0"/>
              <a:t>Developing integrative approaches:</a:t>
            </a:r>
          </a:p>
          <a:p>
            <a:pPr lvl="1"/>
            <a:r>
              <a:rPr lang="en-US" dirty="0" smtClean="0"/>
              <a:t>Collect, analyze, and visualize disaster information with a DL</a:t>
            </a:r>
            <a:endParaRPr lang="en-US" dirty="0"/>
          </a:p>
        </p:txBody>
      </p:sp>
      <p:sp>
        <p:nvSpPr>
          <p:cNvPr id="5" name="Slide Number Placeholder 4"/>
          <p:cNvSpPr>
            <a:spLocks noGrp="1"/>
          </p:cNvSpPr>
          <p:nvPr>
            <p:ph type="sldNum" sz="quarter" idx="12"/>
          </p:nvPr>
        </p:nvSpPr>
        <p:spPr/>
        <p:txBody>
          <a:bodyPr/>
          <a:lstStyle/>
          <a:p>
            <a:pPr>
              <a:defRPr/>
            </a:pPr>
            <a:fld id="{84050250-2155-F742-8FDD-6F7E9FF1D7B5}" type="slidenum">
              <a:rPr lang="en-US" smtClean="0"/>
              <a:pPr>
                <a:defRPr/>
              </a:pPr>
              <a:t>3</a:t>
            </a:fld>
            <a:endParaRPr lang="en-US"/>
          </a:p>
        </p:txBody>
      </p:sp>
      <p:pic>
        <p:nvPicPr>
          <p:cNvPr id="7" name="Picture 6"/>
          <p:cNvPicPr>
            <a:picLocks noChangeAspect="1"/>
          </p:cNvPicPr>
          <p:nvPr/>
        </p:nvPicPr>
        <p:blipFill rotWithShape="1">
          <a:blip r:embed="rId2"/>
          <a:srcRect l="25" t="-8" r="50847" b="5760"/>
          <a:stretch/>
        </p:blipFill>
        <p:spPr>
          <a:xfrm>
            <a:off x="1752600" y="2209800"/>
            <a:ext cx="5867400" cy="4183711"/>
          </a:xfrm>
          <a:prstGeom prst="rect">
            <a:avLst/>
          </a:prstGeom>
        </p:spPr>
      </p:pic>
    </p:spTree>
    <p:extLst>
      <p:ext uri="{BB962C8B-B14F-4D97-AF65-F5344CB8AC3E}">
        <p14:creationId xmlns:p14="http://schemas.microsoft.com/office/powerpoint/2010/main" val="34560024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&amp; Collaborators</a:t>
            </a:r>
            <a:endParaRPr lang="en-US" dirty="0"/>
          </a:p>
        </p:txBody>
      </p:sp>
      <p:sp>
        <p:nvSpPr>
          <p:cNvPr id="3" name="Content Placeholder 2"/>
          <p:cNvSpPr>
            <a:spLocks noGrp="1"/>
          </p:cNvSpPr>
          <p:nvPr>
            <p:ph sz="quarter" idx="1"/>
          </p:nvPr>
        </p:nvSpPr>
        <p:spPr/>
        <p:txBody>
          <a:bodyPr/>
          <a:lstStyle/>
          <a:p>
            <a:r>
              <a:rPr lang="en-US" dirty="0" smtClean="0"/>
              <a:t>Project members from multi-disciplinary areas</a:t>
            </a:r>
          </a:p>
          <a:p>
            <a:pPr lvl="1"/>
            <a:r>
              <a:rPr lang="en-US" dirty="0" smtClean="0"/>
              <a:t>Computer Science (HCI, Information Retrieval)</a:t>
            </a:r>
          </a:p>
          <a:p>
            <a:pPr lvl="1"/>
            <a:r>
              <a:rPr lang="en-US" dirty="0" smtClean="0"/>
              <a:t>Accounting and Information Systems</a:t>
            </a:r>
          </a:p>
          <a:p>
            <a:pPr lvl="1"/>
            <a:r>
              <a:rPr lang="en-US" dirty="0" smtClean="0"/>
              <a:t>Sociology</a:t>
            </a:r>
          </a:p>
          <a:p>
            <a:endParaRPr lang="en-US" dirty="0" smtClean="0"/>
          </a:p>
          <a:p>
            <a:r>
              <a:rPr lang="en-US" dirty="0" smtClean="0"/>
              <a:t>Collaboration with the Internet Archive (IA)</a:t>
            </a:r>
          </a:p>
          <a:p>
            <a:pPr lvl="1"/>
            <a:r>
              <a:rPr lang="en-US" dirty="0" smtClean="0"/>
              <a:t>Developed </a:t>
            </a:r>
            <a:r>
              <a:rPr lang="en-US" dirty="0"/>
              <a:t>web </a:t>
            </a:r>
            <a:r>
              <a:rPr lang="en-US" dirty="0" smtClean="0"/>
              <a:t>archives</a:t>
            </a:r>
            <a:endParaRPr lang="en-US" dirty="0"/>
          </a:p>
          <a:p>
            <a:pPr lvl="2"/>
            <a:r>
              <a:rPr lang="en-US" dirty="0" err="1"/>
              <a:t>Heritrix</a:t>
            </a:r>
            <a:r>
              <a:rPr lang="en-US" dirty="0"/>
              <a:t> crawler</a:t>
            </a:r>
          </a:p>
          <a:p>
            <a:pPr lvl="2"/>
            <a:r>
              <a:rPr lang="en-US" dirty="0"/>
              <a:t>Crawled data hosted by </a:t>
            </a:r>
            <a:r>
              <a:rPr lang="en-US" dirty="0" err="1"/>
              <a:t>Wayback</a:t>
            </a:r>
            <a:r>
              <a:rPr lang="en-US" dirty="0"/>
              <a:t> Machine in IA</a:t>
            </a:r>
          </a:p>
          <a:p>
            <a:pPr lvl="2"/>
            <a:r>
              <a:rPr lang="en-US" dirty="0"/>
              <a:t>Raw data downloaded and locally </a:t>
            </a:r>
            <a:r>
              <a:rPr lang="en-US" dirty="0" smtClean="0"/>
              <a:t>analyzed</a:t>
            </a:r>
            <a:endParaRPr lang="en-US" dirty="0"/>
          </a:p>
          <a:p>
            <a:pPr lvl="1"/>
            <a:r>
              <a:rPr lang="en-US" dirty="0" smtClean="0"/>
              <a:t>Attended Archive-It Partners Meeting</a:t>
            </a:r>
          </a:p>
          <a:p>
            <a:pPr lvl="2"/>
            <a:r>
              <a:rPr lang="en-US" dirty="0" smtClean="0"/>
              <a:t>Introduced the CTRnet team’s crawling approach using tweets</a:t>
            </a:r>
            <a:endParaRPr lang="en-US" dirty="0"/>
          </a:p>
        </p:txBody>
      </p:sp>
      <p:sp>
        <p:nvSpPr>
          <p:cNvPr id="5" name="Slide Number Placeholder 4"/>
          <p:cNvSpPr>
            <a:spLocks noGrp="1"/>
          </p:cNvSpPr>
          <p:nvPr>
            <p:ph type="sldNum" sz="quarter" idx="12"/>
          </p:nvPr>
        </p:nvSpPr>
        <p:spPr/>
        <p:txBody>
          <a:bodyPr/>
          <a:lstStyle/>
          <a:p>
            <a:pPr>
              <a:defRPr/>
            </a:pPr>
            <a:fld id="{84050250-2155-F742-8FDD-6F7E9FF1D7B5}" type="slidenum">
              <a:rPr lang="en-US" smtClean="0"/>
              <a:pPr>
                <a:defRPr/>
              </a:pPr>
              <a:t>4</a:t>
            </a:fld>
            <a:endParaRPr lang="en-US"/>
          </a:p>
        </p:txBody>
      </p:sp>
      <p:pic>
        <p:nvPicPr>
          <p:cNvPr id="6" name="Picture 5"/>
          <p:cNvPicPr>
            <a:picLocks noChangeAspect="1"/>
          </p:cNvPicPr>
          <p:nvPr/>
        </p:nvPicPr>
        <p:blipFill>
          <a:blip r:embed="rId2"/>
          <a:stretch>
            <a:fillRect/>
          </a:stretch>
        </p:blipFill>
        <p:spPr>
          <a:xfrm>
            <a:off x="7162800" y="3505200"/>
            <a:ext cx="1376947" cy="1143000"/>
          </a:xfrm>
          <a:prstGeom prst="rect">
            <a:avLst/>
          </a:prstGeom>
        </p:spPr>
      </p:pic>
    </p:spTree>
    <p:extLst>
      <p:ext uri="{BB962C8B-B14F-4D97-AF65-F5344CB8AC3E}">
        <p14:creationId xmlns:p14="http://schemas.microsoft.com/office/powerpoint/2010/main" val="34177547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dirty="0">
                <a:latin typeface="Bookman Old Style" charset="0"/>
              </a:rPr>
              <a:t>Outline</a:t>
            </a:r>
          </a:p>
        </p:txBody>
      </p:sp>
      <p:sp>
        <p:nvSpPr>
          <p:cNvPr id="3" name="Content Placeholder 2"/>
          <p:cNvSpPr>
            <a:spLocks noGrp="1"/>
          </p:cNvSpPr>
          <p:nvPr>
            <p:ph idx="1"/>
          </p:nvPr>
        </p:nvSpPr>
        <p:spPr>
          <a:xfrm>
            <a:off x="457200" y="1143000"/>
            <a:ext cx="8229600" cy="5410200"/>
          </a:xfrm>
        </p:spPr>
        <p:txBody>
          <a:bodyPr>
            <a:normAutofit/>
          </a:bodyPr>
          <a:lstStyle/>
          <a:p>
            <a:pPr>
              <a:defRPr/>
            </a:pPr>
            <a:r>
              <a:rPr lang="en-US" dirty="0" smtClean="0"/>
              <a:t>Introduction</a:t>
            </a:r>
          </a:p>
          <a:p>
            <a:pPr>
              <a:defRPr/>
            </a:pPr>
            <a:r>
              <a:rPr lang="en-US" dirty="0" smtClean="0"/>
              <a:t>Main Archiving Tasks</a:t>
            </a:r>
          </a:p>
          <a:p>
            <a:pPr lvl="1">
              <a:defRPr/>
            </a:pPr>
            <a:r>
              <a:rPr lang="en-US" dirty="0" smtClean="0">
                <a:solidFill>
                  <a:srgbClr val="3366FF"/>
                </a:solidFill>
              </a:rPr>
              <a:t>Disaster webpage archives</a:t>
            </a:r>
          </a:p>
          <a:p>
            <a:pPr lvl="1">
              <a:defRPr/>
            </a:pPr>
            <a:r>
              <a:rPr lang="en-US" dirty="0" smtClean="0">
                <a:solidFill>
                  <a:srgbClr val="3366FF"/>
                </a:solidFill>
              </a:rPr>
              <a:t>Disaster tweet archives</a:t>
            </a:r>
          </a:p>
          <a:p>
            <a:pPr>
              <a:defRPr/>
            </a:pPr>
            <a:r>
              <a:rPr lang="en-US" dirty="0" smtClean="0"/>
              <a:t>Sub-Projects</a:t>
            </a:r>
          </a:p>
          <a:p>
            <a:pPr>
              <a:defRPr/>
            </a:pPr>
            <a:r>
              <a:rPr lang="en-US" dirty="0" smtClean="0"/>
              <a:t>Dissemination Efforts</a:t>
            </a:r>
          </a:p>
          <a:p>
            <a:pPr>
              <a:defRPr/>
            </a:pPr>
            <a:r>
              <a:rPr lang="en-US" dirty="0" smtClean="0"/>
              <a:t>IDEAL Project</a:t>
            </a:r>
          </a:p>
          <a:p>
            <a:pPr>
              <a:defRPr/>
            </a:pPr>
            <a:r>
              <a:rPr lang="en-US" dirty="0"/>
              <a:t>Qatar</a:t>
            </a:r>
          </a:p>
          <a:p>
            <a:pPr>
              <a:defRPr/>
            </a:pPr>
            <a:r>
              <a:rPr lang="en-US" dirty="0"/>
              <a:t>VT</a:t>
            </a:r>
          </a:p>
          <a:p>
            <a:pPr>
              <a:defRPr/>
            </a:pPr>
            <a:r>
              <a:rPr lang="en-US" dirty="0" smtClean="0"/>
              <a:t>Acknowledgment </a:t>
            </a:r>
          </a:p>
          <a:p>
            <a:pPr>
              <a:defRPr/>
            </a:pPr>
            <a:r>
              <a:rPr lang="en-US" dirty="0" smtClean="0"/>
              <a:t>Collaboration</a:t>
            </a:r>
          </a:p>
        </p:txBody>
      </p:sp>
      <p:sp>
        <p:nvSpPr>
          <p:cNvPr id="2" name="Slide Number Placeholder 1"/>
          <p:cNvSpPr>
            <a:spLocks noGrp="1"/>
          </p:cNvSpPr>
          <p:nvPr>
            <p:ph type="sldNum" sz="quarter" idx="12"/>
          </p:nvPr>
        </p:nvSpPr>
        <p:spPr/>
        <p:txBody>
          <a:bodyPr/>
          <a:lstStyle/>
          <a:p>
            <a:pPr>
              <a:defRPr/>
            </a:pPr>
            <a:fld id="{84050250-2155-F742-8FDD-6F7E9FF1D7B5}" type="slidenum">
              <a:rPr lang="en-US" smtClean="0"/>
              <a:pPr>
                <a:defRPr/>
              </a:pPr>
              <a:t>5</a:t>
            </a:fld>
            <a:endParaRPr lang="en-US" dirty="0"/>
          </a:p>
        </p:txBody>
      </p:sp>
    </p:spTree>
    <p:extLst>
      <p:ext uri="{BB962C8B-B14F-4D97-AF65-F5344CB8AC3E}">
        <p14:creationId xmlns:p14="http://schemas.microsoft.com/office/powerpoint/2010/main" val="31395134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Webpage Archives</a:t>
            </a:r>
            <a:endParaRPr lang="en-US" dirty="0"/>
          </a:p>
        </p:txBody>
      </p:sp>
      <p:sp>
        <p:nvSpPr>
          <p:cNvPr id="3" name="Content Placeholder 2"/>
          <p:cNvSpPr>
            <a:spLocks noGrp="1"/>
          </p:cNvSpPr>
          <p:nvPr>
            <p:ph sz="quarter" idx="1"/>
          </p:nvPr>
        </p:nvSpPr>
        <p:spPr/>
        <p:txBody>
          <a:bodyPr/>
          <a:lstStyle/>
          <a:p>
            <a:r>
              <a:rPr lang="en-US" dirty="0" smtClean="0"/>
              <a:t>Webpages, PDFs, and multimedia content crawled from the Web</a:t>
            </a:r>
          </a:p>
          <a:p>
            <a:pPr lvl="1"/>
            <a:r>
              <a:rPr lang="en-US" dirty="0" smtClean="0"/>
              <a:t>45 archives and growing (8.8 TB+)</a:t>
            </a:r>
          </a:p>
          <a:p>
            <a:pPr lvl="1"/>
            <a:r>
              <a:rPr lang="en-US" dirty="0" smtClean="0"/>
              <a:t>Active archives:</a:t>
            </a:r>
          </a:p>
          <a:p>
            <a:pPr lvl="2"/>
            <a:endParaRPr lang="en-US" dirty="0" smtClean="0"/>
          </a:p>
          <a:p>
            <a:pPr lvl="1"/>
            <a:endParaRPr lang="en-US" dirty="0"/>
          </a:p>
        </p:txBody>
      </p:sp>
      <p:sp>
        <p:nvSpPr>
          <p:cNvPr id="5" name="Slide Number Placeholder 4"/>
          <p:cNvSpPr>
            <a:spLocks noGrp="1"/>
          </p:cNvSpPr>
          <p:nvPr>
            <p:ph type="sldNum" sz="quarter" idx="12"/>
          </p:nvPr>
        </p:nvSpPr>
        <p:spPr/>
        <p:txBody>
          <a:bodyPr/>
          <a:lstStyle/>
          <a:p>
            <a:pPr>
              <a:defRPr/>
            </a:pPr>
            <a:fld id="{84050250-2155-F742-8FDD-6F7E9FF1D7B5}" type="slidenum">
              <a:rPr lang="en-US" smtClean="0"/>
              <a:pPr>
                <a:defRPr/>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22002644"/>
              </p:ext>
            </p:extLst>
          </p:nvPr>
        </p:nvGraphicFramePr>
        <p:xfrm>
          <a:off x="914400" y="3032760"/>
          <a:ext cx="7848600" cy="3291840"/>
        </p:xfrm>
        <a:graphic>
          <a:graphicData uri="http://schemas.openxmlformats.org/drawingml/2006/table">
            <a:tbl>
              <a:tblPr firstRow="1" bandRow="1">
                <a:tableStyleId>{5940675A-B579-460E-94D1-54222C63F5DA}</a:tableStyleId>
              </a:tblPr>
              <a:tblGrid>
                <a:gridCol w="4191000"/>
                <a:gridCol w="3657600"/>
              </a:tblGrid>
              <a:tr h="738554">
                <a:tc>
                  <a:txBody>
                    <a:bodyPr/>
                    <a:lstStyle/>
                    <a:p>
                      <a:r>
                        <a:rPr lang="en-US" sz="2400" dirty="0" smtClean="0"/>
                        <a:t>Boston marathon blast 2013</a:t>
                      </a:r>
                      <a:endParaRPr lang="en-US" sz="2400" dirty="0"/>
                    </a:p>
                  </a:txBody>
                  <a:tcPr/>
                </a:tc>
                <a:tc>
                  <a:txBody>
                    <a:bodyPr/>
                    <a:lstStyle/>
                    <a:p>
                      <a:r>
                        <a:rPr lang="en-US" sz="2400" dirty="0" smtClean="0"/>
                        <a:t>Global Emergency Overview 2013</a:t>
                      </a:r>
                      <a:endParaRPr lang="en-US" sz="2400" dirty="0"/>
                    </a:p>
                  </a:txBody>
                  <a:tcPr/>
                </a:tc>
              </a:tr>
              <a:tr h="427892">
                <a:tc>
                  <a:txBody>
                    <a:bodyPr/>
                    <a:lstStyle/>
                    <a:p>
                      <a:r>
                        <a:rPr lang="en-US" sz="2400" dirty="0" err="1" smtClean="0"/>
                        <a:t>Boko</a:t>
                      </a:r>
                      <a:r>
                        <a:rPr lang="en-US" sz="2400" dirty="0" smtClean="0"/>
                        <a:t> Haram Attack 2013</a:t>
                      </a:r>
                      <a:endParaRPr lang="en-US" sz="2400" dirty="0"/>
                    </a:p>
                  </a:txBody>
                  <a:tcPr/>
                </a:tc>
                <a:tc>
                  <a:txBody>
                    <a:bodyPr/>
                    <a:lstStyle/>
                    <a:p>
                      <a:r>
                        <a:rPr lang="en-US" sz="2400" dirty="0" smtClean="0"/>
                        <a:t>Hurricane Sandy 2012</a:t>
                      </a:r>
                      <a:endParaRPr lang="en-US" sz="2400" dirty="0"/>
                    </a:p>
                  </a:txBody>
                  <a:tcPr/>
                </a:tc>
              </a:tr>
              <a:tr h="1055077">
                <a:tc>
                  <a:txBody>
                    <a:bodyPr/>
                    <a:lstStyle/>
                    <a:p>
                      <a:r>
                        <a:rPr lang="en-US" sz="2400" dirty="0" smtClean="0"/>
                        <a:t>Center</a:t>
                      </a:r>
                      <a:r>
                        <a:rPr lang="en-US" sz="2400" baseline="0" dirty="0" smtClean="0"/>
                        <a:t> for Research on the Epidemiology of Disasters (CRED) 2012</a:t>
                      </a:r>
                      <a:endParaRPr lang="en-US" sz="2400" dirty="0"/>
                    </a:p>
                  </a:txBody>
                  <a:tcPr/>
                </a:tc>
                <a:tc>
                  <a:txBody>
                    <a:bodyPr/>
                    <a:lstStyle/>
                    <a:p>
                      <a:r>
                        <a:rPr lang="en-US" sz="2400" dirty="0" smtClean="0"/>
                        <a:t>Japan Earthquake 2011</a:t>
                      </a:r>
                      <a:endParaRPr lang="en-US" sz="2400" dirty="0"/>
                    </a:p>
                  </a:txBody>
                  <a:tcPr/>
                </a:tc>
              </a:tr>
              <a:tr h="807720">
                <a:tc>
                  <a:txBody>
                    <a:bodyPr/>
                    <a:lstStyle/>
                    <a:p>
                      <a:r>
                        <a:rPr lang="en-US" sz="2400" dirty="0" smtClean="0"/>
                        <a:t>CTRnet:</a:t>
                      </a:r>
                      <a:r>
                        <a:rPr lang="en-US" sz="2400" baseline="0" dirty="0" smtClean="0"/>
                        <a:t> Emergency Preparedness Information 2011</a:t>
                      </a:r>
                      <a:endParaRPr lang="en-US" sz="2400" dirty="0"/>
                    </a:p>
                  </a:txBody>
                  <a:tcPr/>
                </a:tc>
                <a:tc>
                  <a:txBody>
                    <a:bodyPr/>
                    <a:lstStyle/>
                    <a:p>
                      <a:r>
                        <a:rPr lang="en-US" sz="2400" dirty="0" smtClean="0"/>
                        <a:t>Texas fertilizer plant explosion 2013</a:t>
                      </a:r>
                      <a:endParaRPr lang="en-US" sz="2400" dirty="0"/>
                    </a:p>
                  </a:txBody>
                  <a:tcPr/>
                </a:tc>
              </a:tr>
            </a:tbl>
          </a:graphicData>
        </a:graphic>
      </p:graphicFrame>
    </p:spTree>
    <p:extLst>
      <p:ext uri="{BB962C8B-B14F-4D97-AF65-F5344CB8AC3E}">
        <p14:creationId xmlns:p14="http://schemas.microsoft.com/office/powerpoint/2010/main" val="1816622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Tweet Archives</a:t>
            </a:r>
            <a:endParaRPr lang="en-US" dirty="0"/>
          </a:p>
        </p:txBody>
      </p:sp>
      <p:sp>
        <p:nvSpPr>
          <p:cNvPr id="3" name="Content Placeholder 2"/>
          <p:cNvSpPr>
            <a:spLocks noGrp="1"/>
          </p:cNvSpPr>
          <p:nvPr>
            <p:ph sz="quarter" idx="1"/>
          </p:nvPr>
        </p:nvSpPr>
        <p:spPr/>
        <p:txBody>
          <a:bodyPr/>
          <a:lstStyle/>
          <a:p>
            <a:r>
              <a:rPr lang="en-US" dirty="0" smtClean="0"/>
              <a:t>More than 120 tweet archives and growing</a:t>
            </a:r>
          </a:p>
          <a:p>
            <a:pPr lvl="1"/>
            <a:r>
              <a:rPr lang="en-US" dirty="0" smtClean="0"/>
              <a:t>Use Twitter Streaming API</a:t>
            </a:r>
          </a:p>
          <a:p>
            <a:pPr lvl="1"/>
            <a:r>
              <a:rPr lang="en-US" dirty="0" err="1" smtClean="0"/>
              <a:t>Hashtags</a:t>
            </a:r>
            <a:r>
              <a:rPr lang="en-US" dirty="0" smtClean="0"/>
              <a:t> and keyword-based archiving</a:t>
            </a:r>
          </a:p>
          <a:p>
            <a:endParaRPr lang="en-US" dirty="0"/>
          </a:p>
        </p:txBody>
      </p:sp>
      <p:sp>
        <p:nvSpPr>
          <p:cNvPr id="5" name="Slide Number Placeholder 4"/>
          <p:cNvSpPr>
            <a:spLocks noGrp="1"/>
          </p:cNvSpPr>
          <p:nvPr>
            <p:ph type="sldNum" sz="quarter" idx="12"/>
          </p:nvPr>
        </p:nvSpPr>
        <p:spPr/>
        <p:txBody>
          <a:bodyPr/>
          <a:lstStyle/>
          <a:p>
            <a:pPr>
              <a:defRPr/>
            </a:pPr>
            <a:fld id="{84050250-2155-F742-8FDD-6F7E9FF1D7B5}" type="slidenum">
              <a:rPr lang="en-US" smtClean="0"/>
              <a:pPr>
                <a:defRPr/>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75911105"/>
              </p:ext>
            </p:extLst>
          </p:nvPr>
        </p:nvGraphicFramePr>
        <p:xfrm>
          <a:off x="1066800" y="2895600"/>
          <a:ext cx="6705600" cy="2560320"/>
        </p:xfrm>
        <a:graphic>
          <a:graphicData uri="http://schemas.openxmlformats.org/drawingml/2006/table">
            <a:tbl>
              <a:tblPr firstRow="1" bandRow="1">
                <a:tableStyleId>{5940675A-B579-460E-94D1-54222C63F5DA}</a:tableStyleId>
              </a:tblPr>
              <a:tblGrid>
                <a:gridCol w="1524000"/>
                <a:gridCol w="5181600"/>
              </a:tblGrid>
              <a:tr h="370840">
                <a:tc>
                  <a:txBody>
                    <a:bodyPr/>
                    <a:lstStyle/>
                    <a:p>
                      <a:r>
                        <a:rPr lang="en-US" sz="2400" dirty="0" smtClean="0"/>
                        <a:t>Natural</a:t>
                      </a:r>
                      <a:endParaRPr lang="en-US" sz="24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dirty="0" smtClean="0"/>
                        <a:t>floods, earthquakes, wildfires, tsunami, hurricanes</a:t>
                      </a:r>
                    </a:p>
                  </a:txBody>
                  <a:tcPr/>
                </a:tc>
              </a:tr>
              <a:tr h="370840">
                <a:tc>
                  <a:txBody>
                    <a:bodyPr/>
                    <a:lstStyle/>
                    <a:p>
                      <a:r>
                        <a:rPr lang="en-US" sz="2400" dirty="0" smtClean="0"/>
                        <a:t>Man-made</a:t>
                      </a:r>
                      <a:endParaRPr lang="en-US" sz="2400" dirty="0"/>
                    </a:p>
                  </a:txBody>
                  <a:tcPr/>
                </a:tc>
                <a:tc>
                  <a:txBody>
                    <a:bodyPr/>
                    <a:lstStyle/>
                    <a:p>
                      <a:r>
                        <a:rPr lang="en-US" sz="2400" dirty="0" smtClean="0"/>
                        <a:t>shooting, transportation accidents, plane crash</a:t>
                      </a:r>
                      <a:endParaRPr lang="en-US" sz="2400" dirty="0"/>
                    </a:p>
                  </a:txBody>
                  <a:tcPr/>
                </a:tc>
              </a:tr>
              <a:tr h="370840">
                <a:tc>
                  <a:txBody>
                    <a:bodyPr/>
                    <a:lstStyle/>
                    <a:p>
                      <a:r>
                        <a:rPr lang="en-US" sz="2400" dirty="0" smtClean="0"/>
                        <a:t>Political </a:t>
                      </a:r>
                      <a:endParaRPr lang="en-US" sz="2400" dirty="0"/>
                    </a:p>
                  </a:txBody>
                  <a:tcPr/>
                </a:tc>
                <a:tc>
                  <a:txBody>
                    <a:bodyPr/>
                    <a:lstStyle/>
                    <a:p>
                      <a:r>
                        <a:rPr lang="en-US" sz="2400" dirty="0" smtClean="0"/>
                        <a:t>Middle East protests, Iran elections</a:t>
                      </a:r>
                      <a:endParaRPr lang="en-US" sz="2400" dirty="0"/>
                    </a:p>
                  </a:txBody>
                  <a:tcPr/>
                </a:tc>
              </a:tr>
              <a:tr h="370840">
                <a:tc>
                  <a:txBody>
                    <a:bodyPr/>
                    <a:lstStyle/>
                    <a:p>
                      <a:r>
                        <a:rPr lang="en-US" sz="2400" dirty="0" smtClean="0"/>
                        <a:t>Health </a:t>
                      </a:r>
                      <a:endParaRPr lang="en-US" sz="2400" dirty="0"/>
                    </a:p>
                  </a:txBody>
                  <a:tcPr/>
                </a:tc>
                <a:tc>
                  <a:txBody>
                    <a:bodyPr/>
                    <a:lstStyle/>
                    <a:p>
                      <a:r>
                        <a:rPr lang="en-US" sz="2400" dirty="0" smtClean="0"/>
                        <a:t>diabetes, obesity, cancer, mental illness</a:t>
                      </a:r>
                      <a:endParaRPr lang="en-US" sz="2400" dirty="0"/>
                    </a:p>
                  </a:txBody>
                  <a:tcPr/>
                </a:tc>
              </a:tr>
            </a:tbl>
          </a:graphicData>
        </a:graphic>
      </p:graphicFrame>
    </p:spTree>
    <p:extLst>
      <p:ext uri="{BB962C8B-B14F-4D97-AF65-F5344CB8AC3E}">
        <p14:creationId xmlns:p14="http://schemas.microsoft.com/office/powerpoint/2010/main" val="40807545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Bookman Old Style" charset="0"/>
              </a:rPr>
              <a:t>Outline</a:t>
            </a:r>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pPr>
              <a:defRPr/>
            </a:pPr>
            <a:r>
              <a:rPr lang="en-US" dirty="0" smtClean="0"/>
              <a:t>Introduction</a:t>
            </a:r>
          </a:p>
          <a:p>
            <a:pPr>
              <a:defRPr/>
            </a:pPr>
            <a:r>
              <a:rPr lang="en-US" dirty="0" smtClean="0"/>
              <a:t>Main Archiving Tasks</a:t>
            </a:r>
          </a:p>
          <a:p>
            <a:pPr>
              <a:defRPr/>
            </a:pPr>
            <a:r>
              <a:rPr lang="en-US" dirty="0" smtClean="0"/>
              <a:t>Sub-Projects</a:t>
            </a:r>
          </a:p>
          <a:p>
            <a:pPr lvl="1">
              <a:defRPr/>
            </a:pPr>
            <a:r>
              <a:rPr lang="en-US" dirty="0" smtClean="0">
                <a:solidFill>
                  <a:srgbClr val="3366FF"/>
                </a:solidFill>
              </a:rPr>
              <a:t>Social media use during political crisis</a:t>
            </a:r>
          </a:p>
          <a:p>
            <a:pPr lvl="1">
              <a:defRPr/>
            </a:pPr>
            <a:r>
              <a:rPr lang="en-US" dirty="0" smtClean="0">
                <a:solidFill>
                  <a:srgbClr val="3366FF"/>
                </a:solidFill>
              </a:rPr>
              <a:t>Topic tagging of webpages</a:t>
            </a:r>
          </a:p>
          <a:p>
            <a:pPr lvl="1">
              <a:defRPr/>
            </a:pPr>
            <a:r>
              <a:rPr lang="en-US" dirty="0">
                <a:solidFill>
                  <a:srgbClr val="3366FF"/>
                </a:solidFill>
              </a:rPr>
              <a:t>V</a:t>
            </a:r>
            <a:r>
              <a:rPr lang="en-US" dirty="0" smtClean="0">
                <a:solidFill>
                  <a:srgbClr val="3366FF"/>
                </a:solidFill>
              </a:rPr>
              <a:t>isualizing emergency phases in tweets</a:t>
            </a:r>
          </a:p>
          <a:p>
            <a:pPr lvl="1">
              <a:defRPr/>
            </a:pPr>
            <a:r>
              <a:rPr lang="en-US" dirty="0" smtClean="0">
                <a:solidFill>
                  <a:srgbClr val="3366FF"/>
                </a:solidFill>
              </a:rPr>
              <a:t>Water main break visualization</a:t>
            </a:r>
          </a:p>
          <a:p>
            <a:pPr lvl="1">
              <a:defRPr/>
            </a:pPr>
            <a:r>
              <a:rPr lang="en-US" dirty="0" smtClean="0">
                <a:solidFill>
                  <a:srgbClr val="3366FF"/>
                </a:solidFill>
              </a:rPr>
              <a:t>Focused crawling</a:t>
            </a:r>
          </a:p>
          <a:p>
            <a:pPr lvl="1">
              <a:defRPr/>
            </a:pPr>
            <a:r>
              <a:rPr lang="en-US" dirty="0" err="1" smtClean="0">
                <a:solidFill>
                  <a:srgbClr val="3366FF"/>
                </a:solidFill>
              </a:rPr>
              <a:t>LucidWorks</a:t>
            </a:r>
            <a:r>
              <a:rPr lang="en-US" dirty="0" smtClean="0">
                <a:solidFill>
                  <a:srgbClr val="3366FF"/>
                </a:solidFill>
              </a:rPr>
              <a:t> tool for big data processing</a:t>
            </a:r>
          </a:p>
          <a:p>
            <a:pPr>
              <a:defRPr/>
            </a:pPr>
            <a:r>
              <a:rPr lang="en-US" dirty="0" smtClean="0"/>
              <a:t>Dissemination Efforts</a:t>
            </a:r>
          </a:p>
          <a:p>
            <a:pPr>
              <a:defRPr/>
            </a:pPr>
            <a:r>
              <a:rPr lang="en-US" dirty="0" smtClean="0"/>
              <a:t>IDEAL Project</a:t>
            </a:r>
          </a:p>
          <a:p>
            <a:pPr>
              <a:defRPr/>
            </a:pPr>
            <a:r>
              <a:rPr lang="en-US" dirty="0"/>
              <a:t>Qatar</a:t>
            </a:r>
          </a:p>
          <a:p>
            <a:pPr>
              <a:defRPr/>
            </a:pPr>
            <a:r>
              <a:rPr lang="en-US" dirty="0"/>
              <a:t>VT</a:t>
            </a:r>
          </a:p>
          <a:p>
            <a:pPr>
              <a:defRPr/>
            </a:pPr>
            <a:r>
              <a:rPr lang="en-US" dirty="0" smtClean="0"/>
              <a:t>Acknowledgment </a:t>
            </a:r>
          </a:p>
          <a:p>
            <a:pPr>
              <a:defRPr/>
            </a:pPr>
            <a:r>
              <a:rPr lang="en-US" dirty="0" smtClean="0"/>
              <a:t>Collaboration</a:t>
            </a:r>
          </a:p>
        </p:txBody>
      </p:sp>
      <p:sp>
        <p:nvSpPr>
          <p:cNvPr id="2" name="Slide Number Placeholder 1"/>
          <p:cNvSpPr>
            <a:spLocks noGrp="1"/>
          </p:cNvSpPr>
          <p:nvPr>
            <p:ph type="sldNum" sz="quarter" idx="12"/>
          </p:nvPr>
        </p:nvSpPr>
        <p:spPr/>
        <p:txBody>
          <a:bodyPr/>
          <a:lstStyle/>
          <a:p>
            <a:pPr>
              <a:defRPr/>
            </a:pPr>
            <a:fld id="{84050250-2155-F742-8FDD-6F7E9FF1D7B5}" type="slidenum">
              <a:rPr lang="en-US" smtClean="0"/>
              <a:pPr>
                <a:defRPr/>
              </a:pPr>
              <a:t>8</a:t>
            </a:fld>
            <a:endParaRPr lang="en-US" dirty="0"/>
          </a:p>
        </p:txBody>
      </p:sp>
    </p:spTree>
    <p:extLst>
      <p:ext uri="{BB962C8B-B14F-4D97-AF65-F5344CB8AC3E}">
        <p14:creationId xmlns:p14="http://schemas.microsoft.com/office/powerpoint/2010/main" val="3139513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Media Use in Political Crisis </a:t>
            </a:r>
            <a:r>
              <a:rPr lang="en-US" dirty="0" smtClean="0"/>
              <a:t>(1/2)(2/7 - 2/14, 2011)</a:t>
            </a:r>
            <a:endParaRPr lang="en-US" dirty="0"/>
          </a:p>
        </p:txBody>
      </p:sp>
      <p:pic>
        <p:nvPicPr>
          <p:cNvPr id="5" name="Picture 8" descr="tweet volume-feb7-14.png"/>
          <p:cNvPicPr>
            <a:picLocks noChangeAspect="1"/>
          </p:cNvPicPr>
          <p:nvPr/>
        </p:nvPicPr>
        <p:blipFill rotWithShape="1">
          <a:blip r:embed="rId2">
            <a:extLst>
              <a:ext uri="{28A0092B-C50C-407E-A947-70E740481C1C}">
                <a14:useLocalDpi xmlns:a14="http://schemas.microsoft.com/office/drawing/2010/main" val="0"/>
              </a:ext>
            </a:extLst>
          </a:blip>
          <a:srcRect t="7471" b="-405"/>
          <a:stretch/>
        </p:blipFill>
        <p:spPr bwMode="auto">
          <a:xfrm>
            <a:off x="457200" y="1219200"/>
            <a:ext cx="845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6"/>
          <p:cNvSpPr txBox="1">
            <a:spLocks/>
          </p:cNvSpPr>
          <p:nvPr/>
        </p:nvSpPr>
        <p:spPr bwMode="auto">
          <a:xfrm>
            <a:off x="2905125" y="6248400"/>
            <a:ext cx="3495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defRPr/>
            </a:pPr>
            <a:r>
              <a:rPr lang="en-US" dirty="0" smtClean="0"/>
              <a:t>Total 514,782 tweets</a:t>
            </a:r>
          </a:p>
        </p:txBody>
      </p:sp>
      <p:sp>
        <p:nvSpPr>
          <p:cNvPr id="7" name="Rectangle 6"/>
          <p:cNvSpPr/>
          <p:nvPr/>
        </p:nvSpPr>
        <p:spPr>
          <a:xfrm>
            <a:off x="700048" y="1450465"/>
            <a:ext cx="990600" cy="533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defRPr/>
            </a:pPr>
            <a:fld id="{84050250-2155-F742-8FDD-6F7E9FF1D7B5}" type="slidenum">
              <a:rPr lang="en-US" smtClean="0"/>
              <a:pPr>
                <a:defRPr/>
              </a:pPr>
              <a:t>9</a:t>
            </a:fld>
            <a:endParaRPr lang="en-US"/>
          </a:p>
        </p:txBody>
      </p:sp>
      <p:sp>
        <p:nvSpPr>
          <p:cNvPr id="3" name="TextBox 2"/>
          <p:cNvSpPr txBox="1"/>
          <p:nvPr/>
        </p:nvSpPr>
        <p:spPr>
          <a:xfrm>
            <a:off x="473481" y="1235480"/>
            <a:ext cx="762000" cy="584776"/>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dirty="0" smtClean="0"/>
              <a:t>No. Tweets</a:t>
            </a:r>
            <a:endParaRPr lang="en-US" sz="1600" dirty="0"/>
          </a:p>
        </p:txBody>
      </p:sp>
    </p:spTree>
    <p:extLst>
      <p:ext uri="{BB962C8B-B14F-4D97-AF65-F5344CB8AC3E}">
        <p14:creationId xmlns:p14="http://schemas.microsoft.com/office/powerpoint/2010/main" val="186467788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21248</TotalTime>
  <Words>1307</Words>
  <Application>Microsoft Macintosh PowerPoint</Application>
  <PresentationFormat>On-screen Show (4:3)</PresentationFormat>
  <Paragraphs>267</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Origin</vt:lpstr>
      <vt:lpstr>Crisis, Tragedy, and Recovery Network Digital Library (CTRnet) + Web Archiving in Qatar and  VT</vt:lpstr>
      <vt:lpstr>Outline</vt:lpstr>
      <vt:lpstr>CTRnet Project Goal</vt:lpstr>
      <vt:lpstr>Members &amp; Collaborators</vt:lpstr>
      <vt:lpstr>Outline</vt:lpstr>
      <vt:lpstr>Disaster Webpage Archives</vt:lpstr>
      <vt:lpstr>Disaster Tweet Archives</vt:lpstr>
      <vt:lpstr>Outline</vt:lpstr>
      <vt:lpstr>Social Media Use in Political Crisis (1/2)(2/7 - 2/14, 2011)</vt:lpstr>
      <vt:lpstr>Social Media Use in Political Crisis (2/2)</vt:lpstr>
      <vt:lpstr>Topic Tagging of Webpages: Xpantrac</vt:lpstr>
      <vt:lpstr>Visualizing Emergency Phases in Tweets (ISCRAM 2013)  (1/2)</vt:lpstr>
      <vt:lpstr>Visualizing Emergency Phases in Tweets (2/2)</vt:lpstr>
      <vt:lpstr>Water Main Break Visualization</vt:lpstr>
      <vt:lpstr>Focused Crawling</vt:lpstr>
      <vt:lpstr>LucidWorks Big Data Tool</vt:lpstr>
      <vt:lpstr>Outline</vt:lpstr>
      <vt:lpstr>Dissemination Efforts</vt:lpstr>
      <vt:lpstr>Outline</vt:lpstr>
      <vt:lpstr>Integrated Digital Event Archive and Library (IDEAL) Project http://www.eventsarchive.org/</vt:lpstr>
      <vt:lpstr>Outline</vt:lpstr>
      <vt:lpstr>Qatar Project NPRP 4-029-1-007</vt:lpstr>
      <vt:lpstr>Qatar Project NPRP 4-029-1-007 </vt:lpstr>
      <vt:lpstr>VT</vt:lpstr>
      <vt:lpstr>Outline</vt:lpstr>
      <vt:lpstr>Acknowledgment</vt:lpstr>
      <vt:lpstr>Collaboration </vt:lpstr>
      <vt:lpstr>Thank you!  Questions/Comments?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RDF Store – Evaluations and Issues</dc:title>
  <dc:creator/>
  <cp:lastModifiedBy>Ed Fox</cp:lastModifiedBy>
  <cp:revision>860</cp:revision>
  <dcterms:created xsi:type="dcterms:W3CDTF">2006-08-16T00:00:00Z</dcterms:created>
  <dcterms:modified xsi:type="dcterms:W3CDTF">2013-07-27T16:31:37Z</dcterms:modified>
</cp:coreProperties>
</file>