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embeddings/oleObject2.bin" ContentType="application/vnd.openxmlformats-officedocument.oleObject"/>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embeddings/oleObject3.bin" ContentType="application/vnd.openxmlformats-officedocument.oleObject"/>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embeddings/oleObject4.bin" ContentType="application/vnd.openxmlformats-officedocument.oleObject"/>
  <Override PartName="/ppt/notesSlides/notesSlide57.xml" ContentType="application/vnd.openxmlformats-officedocument.presentationml.notesSlide+xml"/>
  <Override PartName="/ppt/embeddings/oleObject5.bin" ContentType="application/vnd.openxmlformats-officedocument.oleObject"/>
  <Override PartName="/ppt/notesSlides/notesSlide58.xml" ContentType="application/vnd.openxmlformats-officedocument.presentationml.notesSlide+xml"/>
  <Override PartName="/ppt/embeddings/oleObject6.bin" ContentType="application/vnd.openxmlformats-officedocument.oleObject"/>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embeddings/oleObject7.bin" ContentType="application/vnd.openxmlformats-officedocument.oleObject"/>
  <Override PartName="/ppt/notesSlides/notesSlide68.xml" ContentType="application/vnd.openxmlformats-officedocument.presentationml.notesSlide+xml"/>
  <Override PartName="/ppt/embeddings/oleObject8.bin" ContentType="application/vnd.openxmlformats-officedocument.oleObject"/>
  <Override PartName="/ppt/notesSlides/notesSlide69.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notesSlides/notesSlide70.xml" ContentType="application/vnd.openxmlformats-officedocument.presentationml.notesSlide+xml"/>
  <Override PartName="/ppt/embeddings/oleObject11.bin" ContentType="application/vnd.openxmlformats-officedocument.oleObject"/>
  <Override PartName="/ppt/notesSlides/notesSlide71.xml" ContentType="application/vnd.openxmlformats-officedocument.presentationml.notesSlide+xml"/>
  <Override PartName="/ppt/notesSlides/notesSlide72.xml" ContentType="application/vnd.openxmlformats-officedocument.presentationml.notesSlide+xml"/>
  <Override PartName="/ppt/embeddings/oleObject12.bin" ContentType="application/vnd.openxmlformats-officedocument.oleObject"/>
  <Override PartName="/ppt/notesSlides/notesSlide73.xml" ContentType="application/vnd.openxmlformats-officedocument.presentationml.notesSlide+xml"/>
  <Override PartName="/ppt/embeddings/oleObject13.bin" ContentType="application/vnd.openxmlformats-officedocument.oleObject"/>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embeddings/oleObject16.bin" ContentType="application/vnd.openxmlformats-officedocument.oleObject"/>
  <Override PartName="/ppt/embeddings/oleObject17.bin" ContentType="application/vnd.openxmlformats-officedocument.oleObject"/>
  <Override PartName="/ppt/notesSlides/notesSlide87.xml" ContentType="application/vnd.openxmlformats-officedocument.presentationml.notesSlide+xml"/>
  <Override PartName="/ppt/notesSlides/notesSlide88.xml" ContentType="application/vnd.openxmlformats-officedocument.presentationml.notesSlide+xml"/>
  <Override PartName="/ppt/embeddings/oleObject18.bin" ContentType="application/vnd.openxmlformats-officedocument.oleObject"/>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embeddings/oleObject19.bin" ContentType="application/vnd.openxmlformats-officedocument.oleObject"/>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embeddings/oleObject20.bin" ContentType="application/vnd.openxmlformats-officedocument.oleObject"/>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embeddings/oleObject21.bin" ContentType="application/vnd.openxmlformats-officedocument.oleObject"/>
  <Override PartName="/ppt/notesSlides/notesSlide152.xml" ContentType="application/vnd.openxmlformats-officedocument.presentationml.notesSlide+xml"/>
  <Override PartName="/ppt/notesSlides/notesSlide153.xml" ContentType="application/vnd.openxmlformats-officedocument.presentationml.notesSlide+xml"/>
  <Override PartName="/ppt/embeddings/oleObject22.bin" ContentType="application/vnd.openxmlformats-officedocument.oleObject"/>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notesSlides/notesSlide182.xml" ContentType="application/vnd.openxmlformats-officedocument.presentationml.notesSlide+xml"/>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embeddings/oleObject31.bin" ContentType="application/vnd.openxmlformats-officedocument.oleObject"/>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embeddings/oleObject32.bin" ContentType="application/vnd.openxmlformats-officedocument.oleObject"/>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embeddings/oleObject33.bin" ContentType="application/vnd.openxmlformats-officedocument.oleObject"/>
  <Override PartName="/ppt/notesSlides/notesSlide210.xml" ContentType="application/vnd.openxmlformats-officedocument.presentationml.notesSlide+xml"/>
  <Override PartName="/ppt/notesSlides/notesSlide211.xml" ContentType="application/vnd.openxmlformats-officedocument.presentationml.notesSlide+xml"/>
  <Override PartName="/ppt/embeddings/oleObject34.bin" ContentType="application/vnd.openxmlformats-officedocument.oleObject"/>
  <Override PartName="/ppt/notesSlides/notesSlide212.xml" ContentType="application/vnd.openxmlformats-officedocument.presentationml.notesSlide+xml"/>
  <Override PartName="/ppt/notesSlides/notesSlide213.xml" ContentType="application/vnd.openxmlformats-officedocument.presentationml.notesSlide+xml"/>
  <Override PartName="/ppt/embeddings/oleObject35.bin" ContentType="application/vnd.openxmlformats-officedocument.oleObject"/>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embeddings/oleObject36.bin" ContentType="application/vnd.openxmlformats-officedocument.oleObject"/>
  <Override PartName="/ppt/embeddings/oleObject37.bin" ContentType="application/vnd.openxmlformats-officedocument.oleObject"/>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246"/>
  </p:notesMasterIdLst>
  <p:handoutMasterIdLst>
    <p:handoutMasterId r:id="rId247"/>
  </p:handoutMasterIdLst>
  <p:sldIdLst>
    <p:sldId id="648" r:id="rId2"/>
    <p:sldId id="1235" r:id="rId3"/>
    <p:sldId id="1280" r:id="rId4"/>
    <p:sldId id="1269" r:id="rId5"/>
    <p:sldId id="1273" r:id="rId6"/>
    <p:sldId id="1283" r:id="rId7"/>
    <p:sldId id="1279" r:id="rId8"/>
    <p:sldId id="1274" r:id="rId9"/>
    <p:sldId id="1275" r:id="rId10"/>
    <p:sldId id="1276" r:id="rId11"/>
    <p:sldId id="1277" r:id="rId12"/>
    <p:sldId id="1278" r:id="rId13"/>
    <p:sldId id="1270" r:id="rId14"/>
    <p:sldId id="1284" r:id="rId15"/>
    <p:sldId id="1281" r:id="rId16"/>
    <p:sldId id="1282" r:id="rId17"/>
    <p:sldId id="1236" r:id="rId18"/>
    <p:sldId id="1285" r:id="rId19"/>
    <p:sldId id="1286" r:id="rId20"/>
    <p:sldId id="1287" r:id="rId21"/>
    <p:sldId id="1288" r:id="rId22"/>
    <p:sldId id="491" r:id="rId23"/>
    <p:sldId id="1234" r:id="rId24"/>
    <p:sldId id="1018" r:id="rId25"/>
    <p:sldId id="972" r:id="rId26"/>
    <p:sldId id="1020" r:id="rId27"/>
    <p:sldId id="1003" r:id="rId28"/>
    <p:sldId id="715" r:id="rId29"/>
    <p:sldId id="716" r:id="rId30"/>
    <p:sldId id="713" r:id="rId31"/>
    <p:sldId id="971" r:id="rId32"/>
    <p:sldId id="714" r:id="rId33"/>
    <p:sldId id="719" r:id="rId34"/>
    <p:sldId id="721" r:id="rId35"/>
    <p:sldId id="903" r:id="rId36"/>
    <p:sldId id="904" r:id="rId37"/>
    <p:sldId id="717" r:id="rId38"/>
    <p:sldId id="718" r:id="rId39"/>
    <p:sldId id="723" r:id="rId40"/>
    <p:sldId id="1176" r:id="rId41"/>
    <p:sldId id="695" r:id="rId42"/>
    <p:sldId id="699" r:id="rId43"/>
    <p:sldId id="700" r:id="rId44"/>
    <p:sldId id="698" r:id="rId45"/>
    <p:sldId id="697" r:id="rId46"/>
    <p:sldId id="720" r:id="rId47"/>
    <p:sldId id="722" r:id="rId48"/>
    <p:sldId id="684" r:id="rId49"/>
    <p:sldId id="666" r:id="rId50"/>
    <p:sldId id="694" r:id="rId51"/>
    <p:sldId id="703" r:id="rId52"/>
    <p:sldId id="685" r:id="rId53"/>
    <p:sldId id="688" r:id="rId54"/>
    <p:sldId id="1192" r:id="rId55"/>
    <p:sldId id="1191" r:id="rId56"/>
    <p:sldId id="1239" r:id="rId57"/>
    <p:sldId id="1194" r:id="rId58"/>
    <p:sldId id="1196" r:id="rId59"/>
    <p:sldId id="1197" r:id="rId60"/>
    <p:sldId id="1198" r:id="rId61"/>
    <p:sldId id="1199" r:id="rId62"/>
    <p:sldId id="1200" r:id="rId63"/>
    <p:sldId id="1201" r:id="rId64"/>
    <p:sldId id="1202" r:id="rId65"/>
    <p:sldId id="1203" r:id="rId66"/>
    <p:sldId id="1206" r:id="rId67"/>
    <p:sldId id="1207" r:id="rId68"/>
    <p:sldId id="1208" r:id="rId69"/>
    <p:sldId id="1209" r:id="rId70"/>
    <p:sldId id="1210" r:id="rId71"/>
    <p:sldId id="1211" r:id="rId72"/>
    <p:sldId id="1212" r:id="rId73"/>
    <p:sldId id="1213" r:id="rId74"/>
    <p:sldId id="1214" r:id="rId75"/>
    <p:sldId id="1215" r:id="rId76"/>
    <p:sldId id="1216" r:id="rId77"/>
    <p:sldId id="1217" r:id="rId78"/>
    <p:sldId id="1218" r:id="rId79"/>
    <p:sldId id="1219" r:id="rId80"/>
    <p:sldId id="1220" r:id="rId81"/>
    <p:sldId id="1221" r:id="rId82"/>
    <p:sldId id="1222" r:id="rId83"/>
    <p:sldId id="1223" r:id="rId84"/>
    <p:sldId id="1224" r:id="rId85"/>
    <p:sldId id="1225" r:id="rId86"/>
    <p:sldId id="1004" r:id="rId87"/>
    <p:sldId id="976" r:id="rId88"/>
    <p:sldId id="977" r:id="rId89"/>
    <p:sldId id="978" r:id="rId90"/>
    <p:sldId id="1153" r:id="rId91"/>
    <p:sldId id="1156" r:id="rId92"/>
    <p:sldId id="1157" r:id="rId93"/>
    <p:sldId id="1158" r:id="rId94"/>
    <p:sldId id="1161" r:id="rId95"/>
    <p:sldId id="1162" r:id="rId96"/>
    <p:sldId id="1163" r:id="rId97"/>
    <p:sldId id="1005" r:id="rId98"/>
    <p:sldId id="852" r:id="rId99"/>
    <p:sldId id="689" r:id="rId100"/>
    <p:sldId id="690" r:id="rId101"/>
    <p:sldId id="853" r:id="rId102"/>
    <p:sldId id="907" r:id="rId103"/>
    <p:sldId id="923" r:id="rId104"/>
    <p:sldId id="924" r:id="rId105"/>
    <p:sldId id="925" r:id="rId106"/>
    <p:sldId id="926" r:id="rId107"/>
    <p:sldId id="927" r:id="rId108"/>
    <p:sldId id="908" r:id="rId109"/>
    <p:sldId id="1009" r:id="rId110"/>
    <p:sldId id="1010" r:id="rId111"/>
    <p:sldId id="1011" r:id="rId112"/>
    <p:sldId id="739" r:id="rId113"/>
    <p:sldId id="806" r:id="rId114"/>
    <p:sldId id="733" r:id="rId115"/>
    <p:sldId id="734" r:id="rId116"/>
    <p:sldId id="735" r:id="rId117"/>
    <p:sldId id="736" r:id="rId118"/>
    <p:sldId id="738" r:id="rId119"/>
    <p:sldId id="844" r:id="rId120"/>
    <p:sldId id="726" r:id="rId121"/>
    <p:sldId id="724" r:id="rId122"/>
    <p:sldId id="834" r:id="rId123"/>
    <p:sldId id="836" r:id="rId124"/>
    <p:sldId id="1008" r:id="rId125"/>
    <p:sldId id="1007" r:id="rId126"/>
    <p:sldId id="1006" r:id="rId127"/>
    <p:sldId id="1169" r:id="rId128"/>
    <p:sldId id="1012" r:id="rId129"/>
    <p:sldId id="928" r:id="rId130"/>
    <p:sldId id="408" r:id="rId131"/>
    <p:sldId id="914" r:id="rId132"/>
    <p:sldId id="409" r:id="rId133"/>
    <p:sldId id="913" r:id="rId134"/>
    <p:sldId id="915" r:id="rId135"/>
    <p:sldId id="916" r:id="rId136"/>
    <p:sldId id="691" r:id="rId137"/>
    <p:sldId id="1013" r:id="rId138"/>
    <p:sldId id="921" r:id="rId139"/>
    <p:sldId id="891" r:id="rId140"/>
    <p:sldId id="895" r:id="rId141"/>
    <p:sldId id="933" r:id="rId142"/>
    <p:sldId id="937" r:id="rId143"/>
    <p:sldId id="893" r:id="rId144"/>
    <p:sldId id="894" r:id="rId145"/>
    <p:sldId id="942" r:id="rId146"/>
    <p:sldId id="1024" r:id="rId147"/>
    <p:sldId id="1025" r:id="rId148"/>
    <p:sldId id="1026" r:id="rId149"/>
    <p:sldId id="1027" r:id="rId150"/>
    <p:sldId id="1031" r:id="rId151"/>
    <p:sldId id="1033" r:id="rId152"/>
    <p:sldId id="1038" r:id="rId153"/>
    <p:sldId id="1039" r:id="rId154"/>
    <p:sldId id="1040" r:id="rId155"/>
    <p:sldId id="1041" r:id="rId156"/>
    <p:sldId id="411" r:id="rId157"/>
    <p:sldId id="399" r:id="rId158"/>
    <p:sldId id="400" r:id="rId159"/>
    <p:sldId id="437" r:id="rId160"/>
    <p:sldId id="403" r:id="rId161"/>
    <p:sldId id="404" r:id="rId162"/>
    <p:sldId id="917" r:id="rId163"/>
    <p:sldId id="918" r:id="rId164"/>
    <p:sldId id="929" r:id="rId165"/>
    <p:sldId id="930" r:id="rId166"/>
    <p:sldId id="438" r:id="rId167"/>
    <p:sldId id="414" r:id="rId168"/>
    <p:sldId id="1049" r:id="rId169"/>
    <p:sldId id="1056" r:id="rId170"/>
    <p:sldId id="1063" r:id="rId171"/>
    <p:sldId id="1076" r:id="rId172"/>
    <p:sldId id="1080" r:id="rId173"/>
    <p:sldId id="1081" r:id="rId174"/>
    <p:sldId id="1085" r:id="rId175"/>
    <p:sldId id="1086" r:id="rId176"/>
    <p:sldId id="1090" r:id="rId177"/>
    <p:sldId id="1171" r:id="rId178"/>
    <p:sldId id="1175" r:id="rId179"/>
    <p:sldId id="1257" r:id="rId180"/>
    <p:sldId id="1265" r:id="rId181"/>
    <p:sldId id="1260" r:id="rId182"/>
    <p:sldId id="1261" r:id="rId183"/>
    <p:sldId id="1262" r:id="rId184"/>
    <p:sldId id="1091" r:id="rId185"/>
    <p:sldId id="1092" r:id="rId186"/>
    <p:sldId id="1093" r:id="rId187"/>
    <p:sldId id="1094" r:id="rId188"/>
    <p:sldId id="1095" r:id="rId189"/>
    <p:sldId id="1099" r:id="rId190"/>
    <p:sldId id="1100" r:id="rId191"/>
    <p:sldId id="1101" r:id="rId192"/>
    <p:sldId id="1102" r:id="rId193"/>
    <p:sldId id="1103" r:id="rId194"/>
    <p:sldId id="1268" r:id="rId195"/>
    <p:sldId id="1267" r:id="rId196"/>
    <p:sldId id="1110" r:id="rId197"/>
    <p:sldId id="1113" r:id="rId198"/>
    <p:sldId id="1122" r:id="rId199"/>
    <p:sldId id="1263" r:id="rId200"/>
    <p:sldId id="1264" r:id="rId201"/>
    <p:sldId id="1245" r:id="rId202"/>
    <p:sldId id="1246" r:id="rId203"/>
    <p:sldId id="1247" r:id="rId204"/>
    <p:sldId id="1248" r:id="rId205"/>
    <p:sldId id="1249" r:id="rId206"/>
    <p:sldId id="1250" r:id="rId207"/>
    <p:sldId id="1251" r:id="rId208"/>
    <p:sldId id="1252" r:id="rId209"/>
    <p:sldId id="1253" r:id="rId210"/>
    <p:sldId id="1255" r:id="rId211"/>
    <p:sldId id="1256" r:id="rId212"/>
    <p:sldId id="1014" r:id="rId213"/>
    <p:sldId id="268" r:id="rId214"/>
    <p:sldId id="269" r:id="rId215"/>
    <p:sldId id="281" r:id="rId216"/>
    <p:sldId id="282" r:id="rId217"/>
    <p:sldId id="348" r:id="rId218"/>
    <p:sldId id="708" r:id="rId219"/>
    <p:sldId id="1226" r:id="rId220"/>
    <p:sldId id="443" r:id="rId221"/>
    <p:sldId id="485" r:id="rId222"/>
    <p:sldId id="486" r:id="rId223"/>
    <p:sldId id="446" r:id="rId224"/>
    <p:sldId id="448" r:id="rId225"/>
    <p:sldId id="449" r:id="rId226"/>
    <p:sldId id="452" r:id="rId227"/>
    <p:sldId id="456" r:id="rId228"/>
    <p:sldId id="712" r:id="rId229"/>
    <p:sldId id="458" r:id="rId230"/>
    <p:sldId id="462" r:id="rId231"/>
    <p:sldId id="886" r:id="rId232"/>
    <p:sldId id="888" r:id="rId233"/>
    <p:sldId id="465" r:id="rId234"/>
    <p:sldId id="469" r:id="rId235"/>
    <p:sldId id="1233" r:id="rId236"/>
    <p:sldId id="1184" r:id="rId237"/>
    <p:sldId id="1185" r:id="rId238"/>
    <p:sldId id="1186" r:id="rId239"/>
    <p:sldId id="1241" r:id="rId240"/>
    <p:sldId id="1242" r:id="rId241"/>
    <p:sldId id="1243" r:id="rId242"/>
    <p:sldId id="1244" r:id="rId243"/>
    <p:sldId id="1289" r:id="rId244"/>
    <p:sldId id="667" r:id="rId245"/>
  </p:sldIdLst>
  <p:sldSz cx="9144000" cy="6858000" type="screen4x3"/>
  <p:notesSz cx="9296400" cy="70104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134" d="100"/>
          <a:sy n="134" d="100"/>
        </p:scale>
        <p:origin x="-80" y="-568"/>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124" d="100"/>
        <a:sy n="124" d="100"/>
      </p:scale>
      <p:origin x="0" y="109824"/>
    </p:cViewPr>
  </p:sorter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notesMaster" Target="notesMasters/notesMaster1.xml"/><Relationship Id="rId247" Type="http://schemas.openxmlformats.org/officeDocument/2006/relationships/handoutMaster" Target="handoutMasters/handoutMaster1.xml"/><Relationship Id="rId248" Type="http://schemas.openxmlformats.org/officeDocument/2006/relationships/printerSettings" Target="printerSettings/printerSettings1.bin"/><Relationship Id="rId24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viewProps" Target="viewProps.xml"/><Relationship Id="rId251" Type="http://schemas.openxmlformats.org/officeDocument/2006/relationships/theme" Target="theme/theme1.xml"/><Relationship Id="rId252" Type="http://schemas.openxmlformats.org/officeDocument/2006/relationships/tableStyles" Target="tableStyles.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_rels/viewProps.xml.rels><?xml version="1.0" encoding="UTF-8" standalone="yes"?>
<Relationships xmlns="http://schemas.openxmlformats.org/package/2006/relationships"><Relationship Id="rId1" Type="http://schemas.openxmlformats.org/officeDocument/2006/relationships/slide" Target="slides/slide88.xml"/><Relationship Id="rId2" Type="http://schemas.openxmlformats.org/officeDocument/2006/relationships/slide" Target="slides/slide132.xml"/><Relationship Id="rId3" Type="http://schemas.openxmlformats.org/officeDocument/2006/relationships/slide" Target="slides/slide158.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96FF72-3A1B-457F-9F56-E3E0AFEAD629}" type="doc">
      <dgm:prSet loTypeId="urn:microsoft.com/office/officeart/2005/8/layout/vList5" loCatId="list" qsTypeId="urn:microsoft.com/office/officeart/2005/8/quickstyle/simple3" qsCatId="simple" csTypeId="urn:microsoft.com/office/officeart/2005/8/colors/accent2_2" csCatId="accent2" phldr="1"/>
      <dgm:spPr/>
      <dgm:t>
        <a:bodyPr/>
        <a:lstStyle/>
        <a:p>
          <a:endParaRPr lang="en-US"/>
        </a:p>
      </dgm:t>
    </dgm:pt>
    <dgm:pt modelId="{24EEB12A-BBEE-463A-9195-EBE51BB8F984}">
      <dgm:prSet phldrT="[Text]" custT="1"/>
      <dgm:spPr/>
      <dgm:t>
        <a:bodyPr/>
        <a:lstStyle/>
        <a:p>
          <a:r>
            <a:rPr lang="en-US" sz="1400" dirty="0" smtClean="0"/>
            <a:t>ACM</a:t>
          </a:r>
          <a:endParaRPr lang="en-US" sz="1400" dirty="0"/>
        </a:p>
      </dgm:t>
    </dgm:pt>
    <dgm:pt modelId="{1E273CEE-2037-411A-B500-D24F8B046629}" type="parTrans" cxnId="{F9695121-425D-49D4-9D74-A494134473B6}">
      <dgm:prSet/>
      <dgm:spPr/>
      <dgm:t>
        <a:bodyPr/>
        <a:lstStyle/>
        <a:p>
          <a:endParaRPr lang="en-US" sz="3200"/>
        </a:p>
      </dgm:t>
    </dgm:pt>
    <dgm:pt modelId="{8362CECF-286D-4706-B92E-2A9070C0C475}" type="sibTrans" cxnId="{F9695121-425D-49D4-9D74-A494134473B6}">
      <dgm:prSet/>
      <dgm:spPr/>
      <dgm:t>
        <a:bodyPr/>
        <a:lstStyle/>
        <a:p>
          <a:endParaRPr lang="en-US" sz="3200"/>
        </a:p>
      </dgm:t>
    </dgm:pt>
    <dgm:pt modelId="{01AD1895-D133-4F2E-A944-FFBCFB659A8E}">
      <dgm:prSet phldrT="[Text]" custT="1"/>
      <dgm:spPr/>
      <dgm:t>
        <a:bodyPr/>
        <a:lstStyle/>
        <a:p>
          <a:r>
            <a:rPr lang="en-US" sz="1400" dirty="0" smtClean="0"/>
            <a:t>CS1</a:t>
          </a:r>
          <a:endParaRPr lang="en-US" sz="1400" dirty="0"/>
        </a:p>
      </dgm:t>
    </dgm:pt>
    <dgm:pt modelId="{1EC3627D-03D5-4488-87E2-BBB43E753E6B}" type="parTrans" cxnId="{F03A9D25-8023-41B8-AB00-67B9139D8EC3}">
      <dgm:prSet/>
      <dgm:spPr/>
      <dgm:t>
        <a:bodyPr/>
        <a:lstStyle/>
        <a:p>
          <a:endParaRPr lang="en-US" sz="3200"/>
        </a:p>
      </dgm:t>
    </dgm:pt>
    <dgm:pt modelId="{A8D5B086-2951-4B62-82D1-9CAF45AA17F8}" type="sibTrans" cxnId="{F03A9D25-8023-41B8-AB00-67B9139D8EC3}">
      <dgm:prSet/>
      <dgm:spPr/>
      <dgm:t>
        <a:bodyPr/>
        <a:lstStyle/>
        <a:p>
          <a:endParaRPr lang="en-US" sz="3200"/>
        </a:p>
      </dgm:t>
    </dgm:pt>
    <dgm:pt modelId="{5915793C-6B99-4554-ADB2-F46A2DE8516D}">
      <dgm:prSet phldrT="[Text]" custT="1"/>
      <dgm:spPr/>
      <dgm:t>
        <a:bodyPr/>
        <a:lstStyle/>
        <a:p>
          <a:r>
            <a:rPr lang="en-US" sz="1400" dirty="0" smtClean="0"/>
            <a:t>FOCES</a:t>
          </a:r>
          <a:endParaRPr lang="en-US" sz="1400" dirty="0"/>
        </a:p>
      </dgm:t>
    </dgm:pt>
    <dgm:pt modelId="{208D038E-1EE8-4F45-BFFE-1B726E88A248}" type="parTrans" cxnId="{D50E8627-AC12-4929-97B9-EF9B79913425}">
      <dgm:prSet/>
      <dgm:spPr/>
      <dgm:t>
        <a:bodyPr/>
        <a:lstStyle/>
        <a:p>
          <a:endParaRPr lang="en-US" sz="3200"/>
        </a:p>
      </dgm:t>
    </dgm:pt>
    <dgm:pt modelId="{25C9FAB0-72F9-4E05-9557-064BB42A8D3F}" type="sibTrans" cxnId="{D50E8627-AC12-4929-97B9-EF9B79913425}">
      <dgm:prSet/>
      <dgm:spPr/>
      <dgm:t>
        <a:bodyPr/>
        <a:lstStyle/>
        <a:p>
          <a:endParaRPr lang="en-US" sz="3200"/>
        </a:p>
      </dgm:t>
    </dgm:pt>
    <dgm:pt modelId="{6F9A790B-2A80-45BA-A8A0-B95C86BB4132}">
      <dgm:prSet phldrT="[Text]" custT="1"/>
      <dgm:spPr/>
      <dgm:t>
        <a:bodyPr/>
        <a:lstStyle/>
        <a:p>
          <a:r>
            <a:rPr lang="en-US" sz="1400" dirty="0" smtClean="0">
              <a:latin typeface="Cambria" pitchFamily="18" charset="0"/>
            </a:rPr>
            <a:t>TECH Developers</a:t>
          </a:r>
          <a:endParaRPr lang="en-US" sz="1400" dirty="0">
            <a:latin typeface="Cambria" pitchFamily="18" charset="0"/>
          </a:endParaRPr>
        </a:p>
      </dgm:t>
    </dgm:pt>
    <dgm:pt modelId="{C06EC979-72AD-4DC6-9652-453BD15C77DD}" type="parTrans" cxnId="{CA076624-7028-4A83-B7BE-ADC7B4F29ADB}">
      <dgm:prSet/>
      <dgm:spPr/>
      <dgm:t>
        <a:bodyPr/>
        <a:lstStyle/>
        <a:p>
          <a:endParaRPr lang="en-US"/>
        </a:p>
      </dgm:t>
    </dgm:pt>
    <dgm:pt modelId="{BB214D95-D199-45B9-9930-9C5B0A3F960A}" type="sibTrans" cxnId="{CA076624-7028-4A83-B7BE-ADC7B4F29ADB}">
      <dgm:prSet/>
      <dgm:spPr/>
      <dgm:t>
        <a:bodyPr/>
        <a:lstStyle/>
        <a:p>
          <a:endParaRPr lang="en-US"/>
        </a:p>
      </dgm:t>
    </dgm:pt>
    <dgm:pt modelId="{35940FB8-C744-4B46-AECE-39B28D762F7E}">
      <dgm:prSet phldrT="[Text]" custT="1"/>
      <dgm:spPr/>
      <dgm:t>
        <a:bodyPr/>
        <a:lstStyle/>
        <a:p>
          <a:r>
            <a:rPr lang="en-US" sz="1400" dirty="0" smtClean="0">
              <a:latin typeface="Cambria" pitchFamily="18" charset="0"/>
            </a:rPr>
            <a:t>Ensemble</a:t>
          </a:r>
          <a:endParaRPr lang="en-US" sz="1400" dirty="0">
            <a:latin typeface="Cambria" pitchFamily="18" charset="0"/>
          </a:endParaRPr>
        </a:p>
      </dgm:t>
    </dgm:pt>
    <dgm:pt modelId="{7DA1C1BE-8DD1-4F07-A8C1-F6BBC865370E}" type="parTrans" cxnId="{31A9C239-E6BE-4DA2-9E42-9990A58DA835}">
      <dgm:prSet/>
      <dgm:spPr/>
      <dgm:t>
        <a:bodyPr/>
        <a:lstStyle/>
        <a:p>
          <a:endParaRPr lang="en-US"/>
        </a:p>
      </dgm:t>
    </dgm:pt>
    <dgm:pt modelId="{895CCC37-D10D-4C17-B305-A68611154325}" type="sibTrans" cxnId="{31A9C239-E6BE-4DA2-9E42-9990A58DA835}">
      <dgm:prSet/>
      <dgm:spPr/>
      <dgm:t>
        <a:bodyPr/>
        <a:lstStyle/>
        <a:p>
          <a:endParaRPr lang="en-US"/>
        </a:p>
      </dgm:t>
    </dgm:pt>
    <dgm:pt modelId="{52BBE536-9B2D-45CB-A234-A06A1B37F969}">
      <dgm:prSet phldrT="[Text]" custT="1"/>
      <dgm:spPr/>
      <dgm:t>
        <a:bodyPr/>
        <a:lstStyle/>
        <a:p>
          <a:r>
            <a:rPr lang="en-US" sz="1400" dirty="0" smtClean="0">
              <a:latin typeface="Cambria" pitchFamily="18" charset="0"/>
            </a:rPr>
            <a:t>LIKES</a:t>
          </a:r>
          <a:endParaRPr lang="en-US" sz="1400" dirty="0">
            <a:latin typeface="Cambria" pitchFamily="18" charset="0"/>
          </a:endParaRPr>
        </a:p>
      </dgm:t>
    </dgm:pt>
    <dgm:pt modelId="{B0C13F91-2144-4F76-A678-A9BD2FC18791}" type="parTrans" cxnId="{632DDE97-6197-4248-B3B1-5178B6338141}">
      <dgm:prSet/>
      <dgm:spPr/>
      <dgm:t>
        <a:bodyPr/>
        <a:lstStyle/>
        <a:p>
          <a:endParaRPr lang="en-US"/>
        </a:p>
      </dgm:t>
    </dgm:pt>
    <dgm:pt modelId="{18A56671-EA1A-4014-AC24-3918EAC79595}" type="sibTrans" cxnId="{632DDE97-6197-4248-B3B1-5178B6338141}">
      <dgm:prSet/>
      <dgm:spPr/>
      <dgm:t>
        <a:bodyPr/>
        <a:lstStyle/>
        <a:p>
          <a:endParaRPr lang="en-US"/>
        </a:p>
      </dgm:t>
    </dgm:pt>
    <dgm:pt modelId="{736672AF-978C-424F-B61F-726B8BB21F0E}">
      <dgm:prSet phldrT="[Text]" custT="1"/>
      <dgm:spPr/>
      <dgm:t>
        <a:bodyPr/>
        <a:lstStyle/>
        <a:p>
          <a:r>
            <a:rPr lang="en-US" sz="1400" dirty="0" smtClean="0">
              <a:latin typeface="Cambria" pitchFamily="18" charset="0"/>
            </a:rPr>
            <a:t>AP CS</a:t>
          </a:r>
          <a:endParaRPr lang="en-US" sz="1400" dirty="0">
            <a:latin typeface="Cambria" pitchFamily="18" charset="0"/>
          </a:endParaRPr>
        </a:p>
      </dgm:t>
    </dgm:pt>
    <dgm:pt modelId="{255CD4A0-DD66-4BA0-A441-A738D9F18FC8}" type="parTrans" cxnId="{0C5BD361-DF4E-41A6-A0AB-CFBB86955635}">
      <dgm:prSet/>
      <dgm:spPr/>
      <dgm:t>
        <a:bodyPr/>
        <a:lstStyle/>
        <a:p>
          <a:endParaRPr lang="en-US"/>
        </a:p>
      </dgm:t>
    </dgm:pt>
    <dgm:pt modelId="{6B074DEA-ED98-4122-97B8-97108BA00665}" type="sibTrans" cxnId="{0C5BD361-DF4E-41A6-A0AB-CFBB86955635}">
      <dgm:prSet/>
      <dgm:spPr/>
      <dgm:t>
        <a:bodyPr/>
        <a:lstStyle/>
        <a:p>
          <a:endParaRPr lang="en-US"/>
        </a:p>
      </dgm:t>
    </dgm:pt>
    <dgm:pt modelId="{48BEE3E9-1C48-4BBB-B1B4-9F4F5D1A8F3A}" type="pres">
      <dgm:prSet presAssocID="{D096FF72-3A1B-457F-9F56-E3E0AFEAD629}" presName="Name0" presStyleCnt="0">
        <dgm:presLayoutVars>
          <dgm:dir/>
          <dgm:animLvl val="lvl"/>
          <dgm:resizeHandles val="exact"/>
        </dgm:presLayoutVars>
      </dgm:prSet>
      <dgm:spPr/>
      <dgm:t>
        <a:bodyPr/>
        <a:lstStyle/>
        <a:p>
          <a:endParaRPr lang="en-US"/>
        </a:p>
      </dgm:t>
    </dgm:pt>
    <dgm:pt modelId="{70BB4299-C6AD-4B0D-ACFE-1D46A148C146}" type="pres">
      <dgm:prSet presAssocID="{24EEB12A-BBEE-463A-9195-EBE51BB8F984}" presName="linNode" presStyleCnt="0"/>
      <dgm:spPr/>
      <dgm:t>
        <a:bodyPr/>
        <a:lstStyle/>
        <a:p>
          <a:endParaRPr lang="en-US"/>
        </a:p>
      </dgm:t>
    </dgm:pt>
    <dgm:pt modelId="{7AFFAE8A-4250-4938-B0CA-221F84AB30A7}" type="pres">
      <dgm:prSet presAssocID="{24EEB12A-BBEE-463A-9195-EBE51BB8F984}" presName="parentText" presStyleLbl="node1" presStyleIdx="0" presStyleCnt="7" custLinFactNeighborX="-19380" custLinFactNeighborY="27030">
        <dgm:presLayoutVars>
          <dgm:chMax val="1"/>
          <dgm:bulletEnabled val="1"/>
        </dgm:presLayoutVars>
      </dgm:prSet>
      <dgm:spPr/>
      <dgm:t>
        <a:bodyPr/>
        <a:lstStyle/>
        <a:p>
          <a:endParaRPr lang="en-US"/>
        </a:p>
      </dgm:t>
    </dgm:pt>
    <dgm:pt modelId="{A5A83269-C603-4CE4-84AE-EBE5718EB287}" type="pres">
      <dgm:prSet presAssocID="{8362CECF-286D-4706-B92E-2A9070C0C475}" presName="sp" presStyleCnt="0"/>
      <dgm:spPr/>
      <dgm:t>
        <a:bodyPr/>
        <a:lstStyle/>
        <a:p>
          <a:endParaRPr lang="en-US"/>
        </a:p>
      </dgm:t>
    </dgm:pt>
    <dgm:pt modelId="{4DE4DEA8-22C3-4EA8-9EEA-E4B2D2BE8E70}" type="pres">
      <dgm:prSet presAssocID="{01AD1895-D133-4F2E-A944-FFBCFB659A8E}" presName="linNode" presStyleCnt="0"/>
      <dgm:spPr/>
      <dgm:t>
        <a:bodyPr/>
        <a:lstStyle/>
        <a:p>
          <a:endParaRPr lang="en-US"/>
        </a:p>
      </dgm:t>
    </dgm:pt>
    <dgm:pt modelId="{D07A94FF-EF5D-4846-808C-E040EE2AC8F8}" type="pres">
      <dgm:prSet presAssocID="{01AD1895-D133-4F2E-A944-FFBCFB659A8E}" presName="parentText" presStyleLbl="node1" presStyleIdx="1" presStyleCnt="7" custLinFactX="15203" custLinFactNeighborX="100000" custLinFactNeighborY="-77971">
        <dgm:presLayoutVars>
          <dgm:chMax val="1"/>
          <dgm:bulletEnabled val="1"/>
        </dgm:presLayoutVars>
      </dgm:prSet>
      <dgm:spPr/>
      <dgm:t>
        <a:bodyPr/>
        <a:lstStyle/>
        <a:p>
          <a:endParaRPr lang="en-US"/>
        </a:p>
      </dgm:t>
    </dgm:pt>
    <dgm:pt modelId="{0333871E-AEB6-432F-9ACD-355C2127A74F}" type="pres">
      <dgm:prSet presAssocID="{A8D5B086-2951-4B62-82D1-9CAF45AA17F8}" presName="sp" presStyleCnt="0"/>
      <dgm:spPr/>
      <dgm:t>
        <a:bodyPr/>
        <a:lstStyle/>
        <a:p>
          <a:endParaRPr lang="en-US"/>
        </a:p>
      </dgm:t>
    </dgm:pt>
    <dgm:pt modelId="{1B258258-0C28-4144-8D50-AA82DBDA55B1}" type="pres">
      <dgm:prSet presAssocID="{5915793C-6B99-4554-ADB2-F46A2DE8516D}" presName="linNode" presStyleCnt="0"/>
      <dgm:spPr/>
      <dgm:t>
        <a:bodyPr/>
        <a:lstStyle/>
        <a:p>
          <a:endParaRPr lang="en-US"/>
        </a:p>
      </dgm:t>
    </dgm:pt>
    <dgm:pt modelId="{D7F23B95-D752-44EB-8C34-CCE78501F504}" type="pres">
      <dgm:prSet presAssocID="{5915793C-6B99-4554-ADB2-F46A2DE8516D}" presName="parentText" presStyleLbl="node1" presStyleIdx="2" presStyleCnt="7" custLinFactNeighborX="52123" custLinFactNeighborY="-41167">
        <dgm:presLayoutVars>
          <dgm:chMax val="1"/>
          <dgm:bulletEnabled val="1"/>
        </dgm:presLayoutVars>
      </dgm:prSet>
      <dgm:spPr/>
      <dgm:t>
        <a:bodyPr/>
        <a:lstStyle/>
        <a:p>
          <a:endParaRPr lang="en-US"/>
        </a:p>
      </dgm:t>
    </dgm:pt>
    <dgm:pt modelId="{0C317A16-C4EC-4156-8208-178502541D5D}" type="pres">
      <dgm:prSet presAssocID="{25C9FAB0-72F9-4E05-9557-064BB42A8D3F}" presName="sp" presStyleCnt="0"/>
      <dgm:spPr/>
      <dgm:t>
        <a:bodyPr/>
        <a:lstStyle/>
        <a:p>
          <a:endParaRPr lang="en-US"/>
        </a:p>
      </dgm:t>
    </dgm:pt>
    <dgm:pt modelId="{3B54477B-99C1-49CC-804B-D4B9E3523097}" type="pres">
      <dgm:prSet presAssocID="{6F9A790B-2A80-45BA-A8A0-B95C86BB4132}" presName="linNode" presStyleCnt="0"/>
      <dgm:spPr/>
      <dgm:t>
        <a:bodyPr/>
        <a:lstStyle/>
        <a:p>
          <a:endParaRPr lang="en-US"/>
        </a:p>
      </dgm:t>
    </dgm:pt>
    <dgm:pt modelId="{B67CE6A6-440D-46F3-89BC-AE1F7E8DB731}" type="pres">
      <dgm:prSet presAssocID="{6F9A790B-2A80-45BA-A8A0-B95C86BB4132}" presName="parentText" presStyleLbl="node1" presStyleIdx="3" presStyleCnt="7" custScaleX="200259" custLinFactNeighborX="6460" custLinFactNeighborY="-3372">
        <dgm:presLayoutVars>
          <dgm:chMax val="1"/>
          <dgm:bulletEnabled val="1"/>
        </dgm:presLayoutVars>
      </dgm:prSet>
      <dgm:spPr/>
      <dgm:t>
        <a:bodyPr/>
        <a:lstStyle/>
        <a:p>
          <a:endParaRPr lang="en-US"/>
        </a:p>
      </dgm:t>
    </dgm:pt>
    <dgm:pt modelId="{66BC2B90-0ACA-41EA-83A6-F6D86B211FDC}" type="pres">
      <dgm:prSet presAssocID="{BB214D95-D199-45B9-9930-9C5B0A3F960A}" presName="sp" presStyleCnt="0"/>
      <dgm:spPr/>
      <dgm:t>
        <a:bodyPr/>
        <a:lstStyle/>
        <a:p>
          <a:endParaRPr lang="en-US"/>
        </a:p>
      </dgm:t>
    </dgm:pt>
    <dgm:pt modelId="{7CB85FDC-0DEB-4208-922F-BDF9EDA64712}" type="pres">
      <dgm:prSet presAssocID="{35940FB8-C744-4B46-AECE-39B28D762F7E}" presName="linNode" presStyleCnt="0"/>
      <dgm:spPr/>
      <dgm:t>
        <a:bodyPr/>
        <a:lstStyle/>
        <a:p>
          <a:endParaRPr lang="en-US"/>
        </a:p>
      </dgm:t>
    </dgm:pt>
    <dgm:pt modelId="{788D8BFD-E4CE-4EAA-99B3-EB548CCD9824}" type="pres">
      <dgm:prSet presAssocID="{35940FB8-C744-4B46-AECE-39B28D762F7E}" presName="parentText" presStyleLbl="node1" presStyleIdx="4" presStyleCnt="7" custScaleX="147373" custLinFactNeighborX="28682" custLinFactNeighborY="33829">
        <dgm:presLayoutVars>
          <dgm:chMax val="1"/>
          <dgm:bulletEnabled val="1"/>
        </dgm:presLayoutVars>
      </dgm:prSet>
      <dgm:spPr/>
      <dgm:t>
        <a:bodyPr/>
        <a:lstStyle/>
        <a:p>
          <a:endParaRPr lang="en-US"/>
        </a:p>
      </dgm:t>
    </dgm:pt>
    <dgm:pt modelId="{0C2C60B1-4C7B-433A-9596-73623B755064}" type="pres">
      <dgm:prSet presAssocID="{895CCC37-D10D-4C17-B305-A68611154325}" presName="sp" presStyleCnt="0"/>
      <dgm:spPr/>
      <dgm:t>
        <a:bodyPr/>
        <a:lstStyle/>
        <a:p>
          <a:endParaRPr lang="en-US"/>
        </a:p>
      </dgm:t>
    </dgm:pt>
    <dgm:pt modelId="{DA974C61-827B-4070-8060-B0E586745353}" type="pres">
      <dgm:prSet presAssocID="{52BBE536-9B2D-45CB-A234-A06A1B37F969}" presName="linNode" presStyleCnt="0"/>
      <dgm:spPr/>
      <dgm:t>
        <a:bodyPr/>
        <a:lstStyle/>
        <a:p>
          <a:endParaRPr lang="en-US"/>
        </a:p>
      </dgm:t>
    </dgm:pt>
    <dgm:pt modelId="{950AACC0-6DBD-453D-ACD3-B8FF546A3273}" type="pres">
      <dgm:prSet presAssocID="{52BBE536-9B2D-45CB-A234-A06A1B37F969}" presName="parentText" presStyleLbl="node1" presStyleIdx="5" presStyleCnt="7" custLinFactNeighborX="-15073" custLinFactNeighborY="73649">
        <dgm:presLayoutVars>
          <dgm:chMax val="1"/>
          <dgm:bulletEnabled val="1"/>
        </dgm:presLayoutVars>
      </dgm:prSet>
      <dgm:spPr/>
      <dgm:t>
        <a:bodyPr/>
        <a:lstStyle/>
        <a:p>
          <a:endParaRPr lang="en-US"/>
        </a:p>
      </dgm:t>
    </dgm:pt>
    <dgm:pt modelId="{5872D101-4652-4296-925A-B04E7C793C45}" type="pres">
      <dgm:prSet presAssocID="{18A56671-EA1A-4014-AC24-3918EAC79595}" presName="sp" presStyleCnt="0"/>
      <dgm:spPr/>
      <dgm:t>
        <a:bodyPr/>
        <a:lstStyle/>
        <a:p>
          <a:endParaRPr lang="en-US"/>
        </a:p>
      </dgm:t>
    </dgm:pt>
    <dgm:pt modelId="{EE3F058C-8127-4550-B95C-70E008C7F112}" type="pres">
      <dgm:prSet presAssocID="{736672AF-978C-424F-B61F-726B8BB21F0E}" presName="linNode" presStyleCnt="0"/>
      <dgm:spPr/>
      <dgm:t>
        <a:bodyPr/>
        <a:lstStyle/>
        <a:p>
          <a:endParaRPr lang="en-US"/>
        </a:p>
      </dgm:t>
    </dgm:pt>
    <dgm:pt modelId="{3F2A8638-6ABA-4274-B314-CB19CDA271D4}" type="pres">
      <dgm:prSet presAssocID="{736672AF-978C-424F-B61F-726B8BB21F0E}" presName="parentText" presStyleLbl="node1" presStyleIdx="6" presStyleCnt="7" custLinFactX="14126" custLinFactNeighborX="100000" custLinFactNeighborY="-32212">
        <dgm:presLayoutVars>
          <dgm:chMax val="1"/>
          <dgm:bulletEnabled val="1"/>
        </dgm:presLayoutVars>
      </dgm:prSet>
      <dgm:spPr/>
      <dgm:t>
        <a:bodyPr/>
        <a:lstStyle/>
        <a:p>
          <a:endParaRPr lang="en-US"/>
        </a:p>
      </dgm:t>
    </dgm:pt>
  </dgm:ptLst>
  <dgm:cxnLst>
    <dgm:cxn modelId="{CA076624-7028-4A83-B7BE-ADC7B4F29ADB}" srcId="{D096FF72-3A1B-457F-9F56-E3E0AFEAD629}" destId="{6F9A790B-2A80-45BA-A8A0-B95C86BB4132}" srcOrd="3" destOrd="0" parTransId="{C06EC979-72AD-4DC6-9652-453BD15C77DD}" sibTransId="{BB214D95-D199-45B9-9930-9C5B0A3F960A}"/>
    <dgm:cxn modelId="{055CD8C6-6A4F-416E-B2A1-B7AFD14F032C}" type="presOf" srcId="{736672AF-978C-424F-B61F-726B8BB21F0E}" destId="{3F2A8638-6ABA-4274-B314-CB19CDA271D4}" srcOrd="0" destOrd="0" presId="urn:microsoft.com/office/officeart/2005/8/layout/vList5"/>
    <dgm:cxn modelId="{57CCF247-EDFE-4DB6-8BCF-6FD45497A7D2}" type="presOf" srcId="{52BBE536-9B2D-45CB-A234-A06A1B37F969}" destId="{950AACC0-6DBD-453D-ACD3-B8FF546A3273}" srcOrd="0" destOrd="0" presId="urn:microsoft.com/office/officeart/2005/8/layout/vList5"/>
    <dgm:cxn modelId="{F03A9D25-8023-41B8-AB00-67B9139D8EC3}" srcId="{D096FF72-3A1B-457F-9F56-E3E0AFEAD629}" destId="{01AD1895-D133-4F2E-A944-FFBCFB659A8E}" srcOrd="1" destOrd="0" parTransId="{1EC3627D-03D5-4488-87E2-BBB43E753E6B}" sibTransId="{A8D5B086-2951-4B62-82D1-9CAF45AA17F8}"/>
    <dgm:cxn modelId="{D50E8627-AC12-4929-97B9-EF9B79913425}" srcId="{D096FF72-3A1B-457F-9F56-E3E0AFEAD629}" destId="{5915793C-6B99-4554-ADB2-F46A2DE8516D}" srcOrd="2" destOrd="0" parTransId="{208D038E-1EE8-4F45-BFFE-1B726E88A248}" sibTransId="{25C9FAB0-72F9-4E05-9557-064BB42A8D3F}"/>
    <dgm:cxn modelId="{B6662975-2371-40E9-8D0C-9DFCE2E5C815}" type="presOf" srcId="{6F9A790B-2A80-45BA-A8A0-B95C86BB4132}" destId="{B67CE6A6-440D-46F3-89BC-AE1F7E8DB731}" srcOrd="0" destOrd="0" presId="urn:microsoft.com/office/officeart/2005/8/layout/vList5"/>
    <dgm:cxn modelId="{F9695121-425D-49D4-9D74-A494134473B6}" srcId="{D096FF72-3A1B-457F-9F56-E3E0AFEAD629}" destId="{24EEB12A-BBEE-463A-9195-EBE51BB8F984}" srcOrd="0" destOrd="0" parTransId="{1E273CEE-2037-411A-B500-D24F8B046629}" sibTransId="{8362CECF-286D-4706-B92E-2A9070C0C475}"/>
    <dgm:cxn modelId="{0C5BD361-DF4E-41A6-A0AB-CFBB86955635}" srcId="{D096FF72-3A1B-457F-9F56-E3E0AFEAD629}" destId="{736672AF-978C-424F-B61F-726B8BB21F0E}" srcOrd="6" destOrd="0" parTransId="{255CD4A0-DD66-4BA0-A441-A738D9F18FC8}" sibTransId="{6B074DEA-ED98-4122-97B8-97108BA00665}"/>
    <dgm:cxn modelId="{03A350D2-25AC-4958-B608-71ED2E82FFD8}" type="presOf" srcId="{24EEB12A-BBEE-463A-9195-EBE51BB8F984}" destId="{7AFFAE8A-4250-4938-B0CA-221F84AB30A7}" srcOrd="0" destOrd="0" presId="urn:microsoft.com/office/officeart/2005/8/layout/vList5"/>
    <dgm:cxn modelId="{7A2FB312-F940-488A-9E06-E6AAFDBC8717}" type="presOf" srcId="{D096FF72-3A1B-457F-9F56-E3E0AFEAD629}" destId="{48BEE3E9-1C48-4BBB-B1B4-9F4F5D1A8F3A}" srcOrd="0" destOrd="0" presId="urn:microsoft.com/office/officeart/2005/8/layout/vList5"/>
    <dgm:cxn modelId="{2C69E4D1-1C8C-48DE-8D25-189E431CE1BE}" type="presOf" srcId="{01AD1895-D133-4F2E-A944-FFBCFB659A8E}" destId="{D07A94FF-EF5D-4846-808C-E040EE2AC8F8}" srcOrd="0" destOrd="0" presId="urn:microsoft.com/office/officeart/2005/8/layout/vList5"/>
    <dgm:cxn modelId="{94B31520-A167-43E6-A155-C216E93392A1}" type="presOf" srcId="{5915793C-6B99-4554-ADB2-F46A2DE8516D}" destId="{D7F23B95-D752-44EB-8C34-CCE78501F504}" srcOrd="0" destOrd="0" presId="urn:microsoft.com/office/officeart/2005/8/layout/vList5"/>
    <dgm:cxn modelId="{31A9C239-E6BE-4DA2-9E42-9990A58DA835}" srcId="{D096FF72-3A1B-457F-9F56-E3E0AFEAD629}" destId="{35940FB8-C744-4B46-AECE-39B28D762F7E}" srcOrd="4" destOrd="0" parTransId="{7DA1C1BE-8DD1-4F07-A8C1-F6BBC865370E}" sibTransId="{895CCC37-D10D-4C17-B305-A68611154325}"/>
    <dgm:cxn modelId="{793776A3-9B71-4162-B2C3-8CF4E93B25D4}" type="presOf" srcId="{35940FB8-C744-4B46-AECE-39B28D762F7E}" destId="{788D8BFD-E4CE-4EAA-99B3-EB548CCD9824}" srcOrd="0" destOrd="0" presId="urn:microsoft.com/office/officeart/2005/8/layout/vList5"/>
    <dgm:cxn modelId="{632DDE97-6197-4248-B3B1-5178B6338141}" srcId="{D096FF72-3A1B-457F-9F56-E3E0AFEAD629}" destId="{52BBE536-9B2D-45CB-A234-A06A1B37F969}" srcOrd="5" destOrd="0" parTransId="{B0C13F91-2144-4F76-A678-A9BD2FC18791}" sibTransId="{18A56671-EA1A-4014-AC24-3918EAC79595}"/>
    <dgm:cxn modelId="{E3921708-E54D-4E13-9A1B-656382EEBD61}" type="presParOf" srcId="{48BEE3E9-1C48-4BBB-B1B4-9F4F5D1A8F3A}" destId="{70BB4299-C6AD-4B0D-ACFE-1D46A148C146}" srcOrd="0" destOrd="0" presId="urn:microsoft.com/office/officeart/2005/8/layout/vList5"/>
    <dgm:cxn modelId="{EDB789C9-CDEB-4917-8871-5970C49A48A6}" type="presParOf" srcId="{70BB4299-C6AD-4B0D-ACFE-1D46A148C146}" destId="{7AFFAE8A-4250-4938-B0CA-221F84AB30A7}" srcOrd="0" destOrd="0" presId="urn:microsoft.com/office/officeart/2005/8/layout/vList5"/>
    <dgm:cxn modelId="{674E0CBE-1921-4A7C-90E2-0488CCB36134}" type="presParOf" srcId="{48BEE3E9-1C48-4BBB-B1B4-9F4F5D1A8F3A}" destId="{A5A83269-C603-4CE4-84AE-EBE5718EB287}" srcOrd="1" destOrd="0" presId="urn:microsoft.com/office/officeart/2005/8/layout/vList5"/>
    <dgm:cxn modelId="{7AFD0FF6-47B2-46C6-9408-3AF4ECB84541}" type="presParOf" srcId="{48BEE3E9-1C48-4BBB-B1B4-9F4F5D1A8F3A}" destId="{4DE4DEA8-22C3-4EA8-9EEA-E4B2D2BE8E70}" srcOrd="2" destOrd="0" presId="urn:microsoft.com/office/officeart/2005/8/layout/vList5"/>
    <dgm:cxn modelId="{646E098E-B65D-498C-A03F-BFEF659A7DAA}" type="presParOf" srcId="{4DE4DEA8-22C3-4EA8-9EEA-E4B2D2BE8E70}" destId="{D07A94FF-EF5D-4846-808C-E040EE2AC8F8}" srcOrd="0" destOrd="0" presId="urn:microsoft.com/office/officeart/2005/8/layout/vList5"/>
    <dgm:cxn modelId="{2F9FEDA0-9274-4D14-8210-3F5B7F1D3F17}" type="presParOf" srcId="{48BEE3E9-1C48-4BBB-B1B4-9F4F5D1A8F3A}" destId="{0333871E-AEB6-432F-9ACD-355C2127A74F}" srcOrd="3" destOrd="0" presId="urn:microsoft.com/office/officeart/2005/8/layout/vList5"/>
    <dgm:cxn modelId="{2204BB99-6379-4736-BBF6-0B033D15D155}" type="presParOf" srcId="{48BEE3E9-1C48-4BBB-B1B4-9F4F5D1A8F3A}" destId="{1B258258-0C28-4144-8D50-AA82DBDA55B1}" srcOrd="4" destOrd="0" presId="urn:microsoft.com/office/officeart/2005/8/layout/vList5"/>
    <dgm:cxn modelId="{EAFA2243-FD82-46CE-A821-4B28270A6933}" type="presParOf" srcId="{1B258258-0C28-4144-8D50-AA82DBDA55B1}" destId="{D7F23B95-D752-44EB-8C34-CCE78501F504}" srcOrd="0" destOrd="0" presId="urn:microsoft.com/office/officeart/2005/8/layout/vList5"/>
    <dgm:cxn modelId="{88F0F51B-C21F-49FF-A497-1FFA7B3079E5}" type="presParOf" srcId="{48BEE3E9-1C48-4BBB-B1B4-9F4F5D1A8F3A}" destId="{0C317A16-C4EC-4156-8208-178502541D5D}" srcOrd="5" destOrd="0" presId="urn:microsoft.com/office/officeart/2005/8/layout/vList5"/>
    <dgm:cxn modelId="{56D337D4-15CD-4472-870D-4C56F86D83B7}" type="presParOf" srcId="{48BEE3E9-1C48-4BBB-B1B4-9F4F5D1A8F3A}" destId="{3B54477B-99C1-49CC-804B-D4B9E3523097}" srcOrd="6" destOrd="0" presId="urn:microsoft.com/office/officeart/2005/8/layout/vList5"/>
    <dgm:cxn modelId="{0E098934-20D7-46BA-B2A1-32A22F8762CA}" type="presParOf" srcId="{3B54477B-99C1-49CC-804B-D4B9E3523097}" destId="{B67CE6A6-440D-46F3-89BC-AE1F7E8DB731}" srcOrd="0" destOrd="0" presId="urn:microsoft.com/office/officeart/2005/8/layout/vList5"/>
    <dgm:cxn modelId="{8951B526-441B-4D5F-875C-49EC45B96B9C}" type="presParOf" srcId="{48BEE3E9-1C48-4BBB-B1B4-9F4F5D1A8F3A}" destId="{66BC2B90-0ACA-41EA-83A6-F6D86B211FDC}" srcOrd="7" destOrd="0" presId="urn:microsoft.com/office/officeart/2005/8/layout/vList5"/>
    <dgm:cxn modelId="{2AF759A0-6F7C-4F0A-8A95-C8DE711FF77F}" type="presParOf" srcId="{48BEE3E9-1C48-4BBB-B1B4-9F4F5D1A8F3A}" destId="{7CB85FDC-0DEB-4208-922F-BDF9EDA64712}" srcOrd="8" destOrd="0" presId="urn:microsoft.com/office/officeart/2005/8/layout/vList5"/>
    <dgm:cxn modelId="{E7B23503-5197-40B2-AA78-9CD2BBEB3185}" type="presParOf" srcId="{7CB85FDC-0DEB-4208-922F-BDF9EDA64712}" destId="{788D8BFD-E4CE-4EAA-99B3-EB548CCD9824}" srcOrd="0" destOrd="0" presId="urn:microsoft.com/office/officeart/2005/8/layout/vList5"/>
    <dgm:cxn modelId="{CAF292E4-BAD8-4F09-93E0-CEE04A734ECA}" type="presParOf" srcId="{48BEE3E9-1C48-4BBB-B1B4-9F4F5D1A8F3A}" destId="{0C2C60B1-4C7B-433A-9596-73623B755064}" srcOrd="9" destOrd="0" presId="urn:microsoft.com/office/officeart/2005/8/layout/vList5"/>
    <dgm:cxn modelId="{3DBD216C-B99A-4644-813E-9D3FF78E78EB}" type="presParOf" srcId="{48BEE3E9-1C48-4BBB-B1B4-9F4F5D1A8F3A}" destId="{DA974C61-827B-4070-8060-B0E586745353}" srcOrd="10" destOrd="0" presId="urn:microsoft.com/office/officeart/2005/8/layout/vList5"/>
    <dgm:cxn modelId="{156ECD33-1E69-46AC-B9F0-F5FB672E3DC5}" type="presParOf" srcId="{DA974C61-827B-4070-8060-B0E586745353}" destId="{950AACC0-6DBD-453D-ACD3-B8FF546A3273}" srcOrd="0" destOrd="0" presId="urn:microsoft.com/office/officeart/2005/8/layout/vList5"/>
    <dgm:cxn modelId="{DCEF4440-79A0-4651-8237-6F5F15A23C35}" type="presParOf" srcId="{48BEE3E9-1C48-4BBB-B1B4-9F4F5D1A8F3A}" destId="{5872D101-4652-4296-925A-B04E7C793C45}" srcOrd="11" destOrd="0" presId="urn:microsoft.com/office/officeart/2005/8/layout/vList5"/>
    <dgm:cxn modelId="{81E58C6B-B44F-4618-BA1E-FB639D3EE32C}" type="presParOf" srcId="{48BEE3E9-1C48-4BBB-B1B4-9F4F5D1A8F3A}" destId="{EE3F058C-8127-4550-B95C-70E008C7F112}" srcOrd="12" destOrd="0" presId="urn:microsoft.com/office/officeart/2005/8/layout/vList5"/>
    <dgm:cxn modelId="{446E39D9-8BC8-42A4-8220-01E1F2E95082}" type="presParOf" srcId="{EE3F058C-8127-4550-B95C-70E008C7F112}" destId="{3F2A8638-6ABA-4274-B314-CB19CDA271D4}" srcOrd="0" destOrd="0" presId="urn:microsoft.com/office/officeart/2005/8/layout/vList5"/>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BCE6E6-EDA2-4BF7-9776-16ACAC11234E}" type="doc">
      <dgm:prSet loTypeId="urn:microsoft.com/office/officeart/2005/8/layout/hProcess6" loCatId="process" qsTypeId="urn:microsoft.com/office/officeart/2005/8/quickstyle/3d2" qsCatId="3D" csTypeId="urn:microsoft.com/office/officeart/2005/8/colors/colorful1#1" csCatId="colorful" phldr="1"/>
      <dgm:spPr/>
      <dgm:t>
        <a:bodyPr/>
        <a:lstStyle/>
        <a:p>
          <a:endParaRPr lang="en-US"/>
        </a:p>
      </dgm:t>
    </dgm:pt>
    <dgm:pt modelId="{C258A6F7-3D9D-4991-9F6A-4991C97DEB37}">
      <dgm:prSet phldrT="[Text]" custT="1"/>
      <dgm:spPr/>
      <dgm:t>
        <a:bodyPr/>
        <a:lstStyle/>
        <a:p>
          <a:r>
            <a:rPr lang="en-US" sz="1400" dirty="0" smtClean="0"/>
            <a:t>Classifying</a:t>
          </a:r>
          <a:endParaRPr lang="en-US" sz="1400" dirty="0"/>
        </a:p>
      </dgm:t>
    </dgm:pt>
    <dgm:pt modelId="{2EC9CBA9-8C0C-4FED-B016-5E09CE3E396F}" type="parTrans" cxnId="{CF1A33E3-91A1-4E3A-A9B0-661C6832CB75}">
      <dgm:prSet/>
      <dgm:spPr/>
      <dgm:t>
        <a:bodyPr/>
        <a:lstStyle/>
        <a:p>
          <a:endParaRPr lang="en-US"/>
        </a:p>
      </dgm:t>
    </dgm:pt>
    <dgm:pt modelId="{D69465C8-6DE0-45F3-A24E-7BB1CE7222BE}" type="sibTrans" cxnId="{CF1A33E3-91A1-4E3A-A9B0-661C6832CB75}">
      <dgm:prSet/>
      <dgm:spPr/>
      <dgm:t>
        <a:bodyPr/>
        <a:lstStyle/>
        <a:p>
          <a:endParaRPr lang="en-US"/>
        </a:p>
      </dgm:t>
    </dgm:pt>
    <dgm:pt modelId="{810F63AD-FD0A-4E0B-BEFF-820737E03367}">
      <dgm:prSet phldrT="[Text]"/>
      <dgm:spPr/>
      <dgm:t>
        <a:bodyPr/>
        <a:lstStyle/>
        <a:p>
          <a:r>
            <a:rPr lang="en-US" dirty="0" smtClean="0"/>
            <a:t>Related files</a:t>
          </a:r>
          <a:endParaRPr lang="en-US" dirty="0"/>
        </a:p>
      </dgm:t>
    </dgm:pt>
    <dgm:pt modelId="{EF71FBB3-1F25-4DF6-9168-B2214477A509}" type="parTrans" cxnId="{F34E5FDF-7B80-4DA6-A84E-028184FC8EB7}">
      <dgm:prSet/>
      <dgm:spPr/>
      <dgm:t>
        <a:bodyPr/>
        <a:lstStyle/>
        <a:p>
          <a:endParaRPr lang="en-US"/>
        </a:p>
      </dgm:t>
    </dgm:pt>
    <dgm:pt modelId="{4B435DAA-14D7-43D8-8DCE-DC3E6D10B299}" type="sibTrans" cxnId="{F34E5FDF-7B80-4DA6-A84E-028184FC8EB7}">
      <dgm:prSet/>
      <dgm:spPr/>
      <dgm:t>
        <a:bodyPr/>
        <a:lstStyle/>
        <a:p>
          <a:endParaRPr lang="en-US"/>
        </a:p>
      </dgm:t>
    </dgm:pt>
    <dgm:pt modelId="{29D741CA-68E0-4911-87FF-E45D53466C90}">
      <dgm:prSet phldrT="[Text]" custT="1"/>
      <dgm:spPr/>
      <dgm:t>
        <a:bodyPr/>
        <a:lstStyle/>
        <a:p>
          <a:r>
            <a:rPr lang="en-US" sz="1100" dirty="0" smtClean="0">
              <a:solidFill>
                <a:srgbClr val="FF0000"/>
              </a:solidFill>
            </a:rPr>
            <a:t>S</a:t>
          </a:r>
          <a:r>
            <a:rPr lang="en-US" sz="1200" dirty="0" smtClean="0">
              <a:solidFill>
                <a:srgbClr val="FF0000"/>
              </a:solidFill>
            </a:rPr>
            <a:t>torytelling</a:t>
          </a:r>
          <a:endParaRPr lang="en-US" sz="1100" dirty="0">
            <a:solidFill>
              <a:srgbClr val="FF0000"/>
            </a:solidFill>
          </a:endParaRPr>
        </a:p>
      </dgm:t>
    </dgm:pt>
    <dgm:pt modelId="{DCD71C53-C3D5-40FC-A837-C73FEA814C5C}" type="parTrans" cxnId="{4A8488E5-DB4B-4CA5-95AF-7DA4724C2D5F}">
      <dgm:prSet/>
      <dgm:spPr/>
      <dgm:t>
        <a:bodyPr/>
        <a:lstStyle/>
        <a:p>
          <a:endParaRPr lang="en-US"/>
        </a:p>
      </dgm:t>
    </dgm:pt>
    <dgm:pt modelId="{94D3DAB1-3758-48B1-B20D-CBB228AF9285}" type="sibTrans" cxnId="{4A8488E5-DB4B-4CA5-95AF-7DA4724C2D5F}">
      <dgm:prSet/>
      <dgm:spPr/>
      <dgm:t>
        <a:bodyPr/>
        <a:lstStyle/>
        <a:p>
          <a:endParaRPr lang="en-US"/>
        </a:p>
      </dgm:t>
    </dgm:pt>
    <dgm:pt modelId="{1DB2AB98-DFEA-416C-9271-BF36078207D1}">
      <dgm:prSet phldrT="[Text]"/>
      <dgm:spPr/>
      <dgm:t>
        <a:bodyPr/>
        <a:lstStyle/>
        <a:p>
          <a:r>
            <a:rPr lang="en-US" dirty="0" smtClean="0"/>
            <a:t>Stories</a:t>
          </a:r>
          <a:endParaRPr lang="en-US" dirty="0"/>
        </a:p>
      </dgm:t>
    </dgm:pt>
    <dgm:pt modelId="{7A964FFA-2FD2-4532-897A-B13EF83AA3A6}" type="parTrans" cxnId="{2ABF0284-E050-41D5-863B-2D0520A247DD}">
      <dgm:prSet/>
      <dgm:spPr/>
      <dgm:t>
        <a:bodyPr/>
        <a:lstStyle/>
        <a:p>
          <a:endParaRPr lang="en-US"/>
        </a:p>
      </dgm:t>
    </dgm:pt>
    <dgm:pt modelId="{D528E734-76EB-404A-BA2C-C458E8072A3C}" type="sibTrans" cxnId="{2ABF0284-E050-41D5-863B-2D0520A247DD}">
      <dgm:prSet/>
      <dgm:spPr/>
      <dgm:t>
        <a:bodyPr/>
        <a:lstStyle/>
        <a:p>
          <a:endParaRPr lang="en-US"/>
        </a:p>
      </dgm:t>
    </dgm:pt>
    <dgm:pt modelId="{E6110623-20E9-4BC9-81C5-9739149D0518}">
      <dgm:prSet phldrT="[Text]" custT="1"/>
      <dgm:spPr/>
      <dgm:t>
        <a:bodyPr/>
        <a:lstStyle/>
        <a:p>
          <a:r>
            <a:rPr lang="en-US" sz="1400" dirty="0" smtClean="0"/>
            <a:t>Visualizing</a:t>
          </a:r>
          <a:endParaRPr lang="en-US" sz="1400" dirty="0"/>
        </a:p>
      </dgm:t>
    </dgm:pt>
    <dgm:pt modelId="{05D5FAAE-2CC9-45FF-90A6-66ECC41A3D7A}" type="parTrans" cxnId="{8F9903E9-D1E3-49A3-84A7-4B669BCC3FF0}">
      <dgm:prSet/>
      <dgm:spPr/>
      <dgm:t>
        <a:bodyPr/>
        <a:lstStyle/>
        <a:p>
          <a:endParaRPr lang="en-US"/>
        </a:p>
      </dgm:t>
    </dgm:pt>
    <dgm:pt modelId="{3FF8E291-5297-4368-9277-0ADEA3EEC6ED}" type="sibTrans" cxnId="{8F9903E9-D1E3-49A3-84A7-4B669BCC3FF0}">
      <dgm:prSet/>
      <dgm:spPr/>
      <dgm:t>
        <a:bodyPr/>
        <a:lstStyle/>
        <a:p>
          <a:endParaRPr lang="en-US"/>
        </a:p>
      </dgm:t>
    </dgm:pt>
    <dgm:pt modelId="{9925C79C-9767-48D9-9F15-7E50B25057F5}">
      <dgm:prSet phldrT="[Text]"/>
      <dgm:spPr/>
      <dgm:t>
        <a:bodyPr/>
        <a:lstStyle/>
        <a:p>
          <a:r>
            <a:rPr lang="en-US" dirty="0" smtClean="0"/>
            <a:t>Graph of stories</a:t>
          </a:r>
          <a:endParaRPr lang="en-US" dirty="0"/>
        </a:p>
      </dgm:t>
    </dgm:pt>
    <dgm:pt modelId="{BD35904B-4A3A-4D14-A843-2E48B5A26330}" type="parTrans" cxnId="{949F6735-1BF2-4581-A386-EEB7709DC85C}">
      <dgm:prSet/>
      <dgm:spPr/>
      <dgm:t>
        <a:bodyPr/>
        <a:lstStyle/>
        <a:p>
          <a:endParaRPr lang="en-US"/>
        </a:p>
      </dgm:t>
    </dgm:pt>
    <dgm:pt modelId="{07C98F26-9EC7-4477-89E3-7B2A01B6DD2C}" type="sibTrans" cxnId="{949F6735-1BF2-4581-A386-EEB7709DC85C}">
      <dgm:prSet/>
      <dgm:spPr/>
      <dgm:t>
        <a:bodyPr/>
        <a:lstStyle/>
        <a:p>
          <a:endParaRPr lang="en-US"/>
        </a:p>
      </dgm:t>
    </dgm:pt>
    <dgm:pt modelId="{CE416652-6473-4E1C-913E-87B2027336F1}">
      <dgm:prSet phldrT="[Text]" custT="1"/>
      <dgm:spPr/>
      <dgm:t>
        <a:bodyPr/>
        <a:lstStyle/>
        <a:p>
          <a:r>
            <a:rPr lang="en-US" sz="1400" dirty="0" smtClean="0">
              <a:solidFill>
                <a:srgbClr val="000000"/>
              </a:solidFill>
            </a:rPr>
            <a:t>Analyzing</a:t>
          </a:r>
          <a:endParaRPr lang="en-US" sz="1000" dirty="0">
            <a:solidFill>
              <a:srgbClr val="000000"/>
            </a:solidFill>
          </a:endParaRPr>
        </a:p>
      </dgm:t>
    </dgm:pt>
    <dgm:pt modelId="{5E6D50A2-95A9-46ED-A0FB-20DC70EA0E86}" type="parTrans" cxnId="{63B23D3A-D6E4-493D-BF70-53B78A589262}">
      <dgm:prSet/>
      <dgm:spPr/>
      <dgm:t>
        <a:bodyPr/>
        <a:lstStyle/>
        <a:p>
          <a:endParaRPr lang="en-US"/>
        </a:p>
      </dgm:t>
    </dgm:pt>
    <dgm:pt modelId="{101F66F3-151E-4D4F-BFB7-D140366ED021}" type="sibTrans" cxnId="{63B23D3A-D6E4-493D-BF70-53B78A589262}">
      <dgm:prSet/>
      <dgm:spPr/>
      <dgm:t>
        <a:bodyPr/>
        <a:lstStyle/>
        <a:p>
          <a:endParaRPr lang="en-US"/>
        </a:p>
      </dgm:t>
    </dgm:pt>
    <dgm:pt modelId="{B8813AF0-1722-4476-8549-B3A2CE74CBE0}">
      <dgm:prSet phldrT="[Text]"/>
      <dgm:spPr/>
      <dgm:t>
        <a:bodyPr/>
        <a:lstStyle/>
        <a:p>
          <a:r>
            <a:rPr lang="en-US" dirty="0" smtClean="0"/>
            <a:t>results</a:t>
          </a:r>
          <a:endParaRPr lang="en-US" dirty="0"/>
        </a:p>
      </dgm:t>
    </dgm:pt>
    <dgm:pt modelId="{21F81919-D24C-4978-BD35-4C832B98C9A6}" type="parTrans" cxnId="{31820DA7-F77B-4D07-9EA6-C6D5C28D3132}">
      <dgm:prSet/>
      <dgm:spPr/>
      <dgm:t>
        <a:bodyPr/>
        <a:lstStyle/>
        <a:p>
          <a:endParaRPr lang="en-US"/>
        </a:p>
      </dgm:t>
    </dgm:pt>
    <dgm:pt modelId="{A962EC85-2C93-4C10-9755-079DD7D57F53}" type="sibTrans" cxnId="{31820DA7-F77B-4D07-9EA6-C6D5C28D3132}">
      <dgm:prSet/>
      <dgm:spPr/>
      <dgm:t>
        <a:bodyPr/>
        <a:lstStyle/>
        <a:p>
          <a:endParaRPr lang="en-US"/>
        </a:p>
      </dgm:t>
    </dgm:pt>
    <dgm:pt modelId="{F06D03FA-4668-426D-AB80-45A892C3FD8E}" type="pres">
      <dgm:prSet presAssocID="{E7BCE6E6-EDA2-4BF7-9776-16ACAC11234E}" presName="theList" presStyleCnt="0">
        <dgm:presLayoutVars>
          <dgm:dir/>
          <dgm:animLvl val="lvl"/>
          <dgm:resizeHandles val="exact"/>
        </dgm:presLayoutVars>
      </dgm:prSet>
      <dgm:spPr/>
      <dgm:t>
        <a:bodyPr/>
        <a:lstStyle/>
        <a:p>
          <a:endParaRPr lang="en-US"/>
        </a:p>
      </dgm:t>
    </dgm:pt>
    <dgm:pt modelId="{6949FB40-FA5E-4955-A294-72DE952CB9E5}" type="pres">
      <dgm:prSet presAssocID="{C258A6F7-3D9D-4991-9F6A-4991C97DEB37}" presName="compNode" presStyleCnt="0"/>
      <dgm:spPr/>
      <dgm:t>
        <a:bodyPr/>
        <a:lstStyle/>
        <a:p>
          <a:endParaRPr lang="en-US"/>
        </a:p>
      </dgm:t>
    </dgm:pt>
    <dgm:pt modelId="{9271BEA7-A1CA-47E1-AAD5-4BAE8BEE079F}" type="pres">
      <dgm:prSet presAssocID="{C258A6F7-3D9D-4991-9F6A-4991C97DEB37}" presName="noGeometry" presStyleCnt="0"/>
      <dgm:spPr/>
      <dgm:t>
        <a:bodyPr/>
        <a:lstStyle/>
        <a:p>
          <a:endParaRPr lang="en-US"/>
        </a:p>
      </dgm:t>
    </dgm:pt>
    <dgm:pt modelId="{24BEFB63-02DB-49EF-8DE7-F913F93D76CF}" type="pres">
      <dgm:prSet presAssocID="{C258A6F7-3D9D-4991-9F6A-4991C97DEB37}" presName="childTextVisible" presStyleLbl="bgAccFollowNode1" presStyleIdx="0" presStyleCnt="4" custAng="1577353" custLinFactNeighborY="-34978">
        <dgm:presLayoutVars>
          <dgm:bulletEnabled val="1"/>
        </dgm:presLayoutVars>
      </dgm:prSet>
      <dgm:spPr/>
      <dgm:t>
        <a:bodyPr/>
        <a:lstStyle/>
        <a:p>
          <a:endParaRPr lang="en-US"/>
        </a:p>
      </dgm:t>
    </dgm:pt>
    <dgm:pt modelId="{3A58978A-02F9-4178-8213-D859AFB2CA94}" type="pres">
      <dgm:prSet presAssocID="{C258A6F7-3D9D-4991-9F6A-4991C97DEB37}" presName="childTextHidden" presStyleLbl="bgAccFollowNode1" presStyleIdx="0" presStyleCnt="4"/>
      <dgm:spPr/>
      <dgm:t>
        <a:bodyPr/>
        <a:lstStyle/>
        <a:p>
          <a:endParaRPr lang="en-US"/>
        </a:p>
      </dgm:t>
    </dgm:pt>
    <dgm:pt modelId="{57B266D1-DB2A-4E6A-945C-0A2E1A01100D}" type="pres">
      <dgm:prSet presAssocID="{C258A6F7-3D9D-4991-9F6A-4991C97DEB37}" presName="parentText" presStyleLbl="node1" presStyleIdx="0" presStyleCnt="4" custAng="1577353" custLinFactY="-16839" custLinFactNeighborY="-100000">
        <dgm:presLayoutVars>
          <dgm:chMax val="1"/>
          <dgm:bulletEnabled val="1"/>
        </dgm:presLayoutVars>
      </dgm:prSet>
      <dgm:spPr/>
      <dgm:t>
        <a:bodyPr/>
        <a:lstStyle/>
        <a:p>
          <a:endParaRPr lang="en-US"/>
        </a:p>
      </dgm:t>
    </dgm:pt>
    <dgm:pt modelId="{4D51FAF2-6157-4A40-9C88-CBC1C7D18134}" type="pres">
      <dgm:prSet presAssocID="{C258A6F7-3D9D-4991-9F6A-4991C97DEB37}" presName="aSpace" presStyleCnt="0"/>
      <dgm:spPr/>
      <dgm:t>
        <a:bodyPr/>
        <a:lstStyle/>
        <a:p>
          <a:endParaRPr lang="en-US"/>
        </a:p>
      </dgm:t>
    </dgm:pt>
    <dgm:pt modelId="{6C5E9E18-FB50-4D76-9A03-6491D40F04D4}" type="pres">
      <dgm:prSet presAssocID="{29D741CA-68E0-4911-87FF-E45D53466C90}" presName="compNode" presStyleCnt="0"/>
      <dgm:spPr/>
      <dgm:t>
        <a:bodyPr/>
        <a:lstStyle/>
        <a:p>
          <a:endParaRPr lang="en-US"/>
        </a:p>
      </dgm:t>
    </dgm:pt>
    <dgm:pt modelId="{DD53FB31-8B51-4927-921D-1A6B036A3A83}" type="pres">
      <dgm:prSet presAssocID="{29D741CA-68E0-4911-87FF-E45D53466C90}" presName="noGeometry" presStyleCnt="0"/>
      <dgm:spPr/>
      <dgm:t>
        <a:bodyPr/>
        <a:lstStyle/>
        <a:p>
          <a:endParaRPr lang="en-US"/>
        </a:p>
      </dgm:t>
    </dgm:pt>
    <dgm:pt modelId="{A0C4D6AB-0FAA-4017-A3FC-F4C65187CA13}" type="pres">
      <dgm:prSet presAssocID="{29D741CA-68E0-4911-87FF-E45D53466C90}" presName="childTextVisible" presStyleLbl="bgAccFollowNode1" presStyleIdx="1" presStyleCnt="4">
        <dgm:presLayoutVars>
          <dgm:bulletEnabled val="1"/>
        </dgm:presLayoutVars>
      </dgm:prSet>
      <dgm:spPr/>
      <dgm:t>
        <a:bodyPr/>
        <a:lstStyle/>
        <a:p>
          <a:endParaRPr lang="en-US"/>
        </a:p>
      </dgm:t>
    </dgm:pt>
    <dgm:pt modelId="{52BBBDC0-44D6-4086-9604-962004312BE8}" type="pres">
      <dgm:prSet presAssocID="{29D741CA-68E0-4911-87FF-E45D53466C90}" presName="childTextHidden" presStyleLbl="bgAccFollowNode1" presStyleIdx="1" presStyleCnt="4"/>
      <dgm:spPr/>
      <dgm:t>
        <a:bodyPr/>
        <a:lstStyle/>
        <a:p>
          <a:endParaRPr lang="en-US"/>
        </a:p>
      </dgm:t>
    </dgm:pt>
    <dgm:pt modelId="{D5CB80AB-5FC7-4F47-8CD9-658871D5839E}" type="pres">
      <dgm:prSet presAssocID="{29D741CA-68E0-4911-87FF-E45D53466C90}" presName="parentText" presStyleLbl="node1" presStyleIdx="1" presStyleCnt="4">
        <dgm:presLayoutVars>
          <dgm:chMax val="1"/>
          <dgm:bulletEnabled val="1"/>
        </dgm:presLayoutVars>
      </dgm:prSet>
      <dgm:spPr/>
      <dgm:t>
        <a:bodyPr/>
        <a:lstStyle/>
        <a:p>
          <a:endParaRPr lang="en-US"/>
        </a:p>
      </dgm:t>
    </dgm:pt>
    <dgm:pt modelId="{1987681B-8C6B-4CED-B9B8-27DCB4D5C78F}" type="pres">
      <dgm:prSet presAssocID="{29D741CA-68E0-4911-87FF-E45D53466C90}" presName="aSpace" presStyleCnt="0"/>
      <dgm:spPr/>
      <dgm:t>
        <a:bodyPr/>
        <a:lstStyle/>
        <a:p>
          <a:endParaRPr lang="en-US"/>
        </a:p>
      </dgm:t>
    </dgm:pt>
    <dgm:pt modelId="{54030874-5EFB-42C1-8243-F40415860E0A}" type="pres">
      <dgm:prSet presAssocID="{E6110623-20E9-4BC9-81C5-9739149D0518}" presName="compNode" presStyleCnt="0"/>
      <dgm:spPr/>
      <dgm:t>
        <a:bodyPr/>
        <a:lstStyle/>
        <a:p>
          <a:endParaRPr lang="en-US"/>
        </a:p>
      </dgm:t>
    </dgm:pt>
    <dgm:pt modelId="{E393ABD4-5E51-4B4F-A09B-EE14FDFFB2C0}" type="pres">
      <dgm:prSet presAssocID="{E6110623-20E9-4BC9-81C5-9739149D0518}" presName="noGeometry" presStyleCnt="0"/>
      <dgm:spPr/>
      <dgm:t>
        <a:bodyPr/>
        <a:lstStyle/>
        <a:p>
          <a:endParaRPr lang="en-US"/>
        </a:p>
      </dgm:t>
    </dgm:pt>
    <dgm:pt modelId="{78A02C1A-C50E-4BAE-9385-88FDD108454B}" type="pres">
      <dgm:prSet presAssocID="{E6110623-20E9-4BC9-81C5-9739149D0518}" presName="childTextVisible" presStyleLbl="bgAccFollowNode1" presStyleIdx="2" presStyleCnt="4">
        <dgm:presLayoutVars>
          <dgm:bulletEnabled val="1"/>
        </dgm:presLayoutVars>
      </dgm:prSet>
      <dgm:spPr/>
      <dgm:t>
        <a:bodyPr/>
        <a:lstStyle/>
        <a:p>
          <a:endParaRPr lang="en-US"/>
        </a:p>
      </dgm:t>
    </dgm:pt>
    <dgm:pt modelId="{C6FACBB8-2858-460D-BE29-F3D1E6552240}" type="pres">
      <dgm:prSet presAssocID="{E6110623-20E9-4BC9-81C5-9739149D0518}" presName="childTextHidden" presStyleLbl="bgAccFollowNode1" presStyleIdx="2" presStyleCnt="4"/>
      <dgm:spPr/>
      <dgm:t>
        <a:bodyPr/>
        <a:lstStyle/>
        <a:p>
          <a:endParaRPr lang="en-US"/>
        </a:p>
      </dgm:t>
    </dgm:pt>
    <dgm:pt modelId="{1DC3CC4F-CFBE-4E89-85E2-7723EB8BEF2D}" type="pres">
      <dgm:prSet presAssocID="{E6110623-20E9-4BC9-81C5-9739149D0518}" presName="parentText" presStyleLbl="node1" presStyleIdx="2" presStyleCnt="4">
        <dgm:presLayoutVars>
          <dgm:chMax val="1"/>
          <dgm:bulletEnabled val="1"/>
        </dgm:presLayoutVars>
      </dgm:prSet>
      <dgm:spPr/>
      <dgm:t>
        <a:bodyPr/>
        <a:lstStyle/>
        <a:p>
          <a:endParaRPr lang="en-US"/>
        </a:p>
      </dgm:t>
    </dgm:pt>
    <dgm:pt modelId="{77D4848C-9D3F-443A-92F0-3ECFAB15DC8F}" type="pres">
      <dgm:prSet presAssocID="{E6110623-20E9-4BC9-81C5-9739149D0518}" presName="aSpace" presStyleCnt="0"/>
      <dgm:spPr/>
    </dgm:pt>
    <dgm:pt modelId="{A200B9F4-7EDD-4B26-B79B-51C44CFFE4CB}" type="pres">
      <dgm:prSet presAssocID="{CE416652-6473-4E1C-913E-87B2027336F1}" presName="compNode" presStyleCnt="0"/>
      <dgm:spPr/>
    </dgm:pt>
    <dgm:pt modelId="{1A607A31-02A5-409A-8E2A-0C348F9116EB}" type="pres">
      <dgm:prSet presAssocID="{CE416652-6473-4E1C-913E-87B2027336F1}" presName="noGeometry" presStyleCnt="0"/>
      <dgm:spPr/>
    </dgm:pt>
    <dgm:pt modelId="{B5886D39-DEAB-4714-9123-208CE251FA83}" type="pres">
      <dgm:prSet presAssocID="{CE416652-6473-4E1C-913E-87B2027336F1}" presName="childTextVisible" presStyleLbl="bgAccFollowNode1" presStyleIdx="3" presStyleCnt="4">
        <dgm:presLayoutVars>
          <dgm:bulletEnabled val="1"/>
        </dgm:presLayoutVars>
      </dgm:prSet>
      <dgm:spPr/>
      <dgm:t>
        <a:bodyPr/>
        <a:lstStyle/>
        <a:p>
          <a:endParaRPr lang="en-US"/>
        </a:p>
      </dgm:t>
    </dgm:pt>
    <dgm:pt modelId="{371CAF28-03F7-44E6-8F8A-57AA67661432}" type="pres">
      <dgm:prSet presAssocID="{CE416652-6473-4E1C-913E-87B2027336F1}" presName="childTextHidden" presStyleLbl="bgAccFollowNode1" presStyleIdx="3" presStyleCnt="4"/>
      <dgm:spPr/>
      <dgm:t>
        <a:bodyPr/>
        <a:lstStyle/>
        <a:p>
          <a:endParaRPr lang="en-US"/>
        </a:p>
      </dgm:t>
    </dgm:pt>
    <dgm:pt modelId="{25DB8DAA-85E0-4914-9B5F-2E47F3C4D616}" type="pres">
      <dgm:prSet presAssocID="{CE416652-6473-4E1C-913E-87B2027336F1}" presName="parentText" presStyleLbl="node1" presStyleIdx="3" presStyleCnt="4">
        <dgm:presLayoutVars>
          <dgm:chMax val="1"/>
          <dgm:bulletEnabled val="1"/>
        </dgm:presLayoutVars>
      </dgm:prSet>
      <dgm:spPr/>
      <dgm:t>
        <a:bodyPr/>
        <a:lstStyle/>
        <a:p>
          <a:endParaRPr lang="en-US"/>
        </a:p>
      </dgm:t>
    </dgm:pt>
  </dgm:ptLst>
  <dgm:cxnLst>
    <dgm:cxn modelId="{DC0891E2-9EB2-4E92-9F03-444E71299836}" type="presOf" srcId="{CE416652-6473-4E1C-913E-87B2027336F1}" destId="{25DB8DAA-85E0-4914-9B5F-2E47F3C4D616}" srcOrd="0" destOrd="0" presId="urn:microsoft.com/office/officeart/2005/8/layout/hProcess6"/>
    <dgm:cxn modelId="{7FF9649F-C789-49C3-86CF-5669E58DD3CB}" type="presOf" srcId="{B8813AF0-1722-4476-8549-B3A2CE74CBE0}" destId="{371CAF28-03F7-44E6-8F8A-57AA67661432}" srcOrd="1" destOrd="0" presId="urn:microsoft.com/office/officeart/2005/8/layout/hProcess6"/>
    <dgm:cxn modelId="{63B23D3A-D6E4-493D-BF70-53B78A589262}" srcId="{E7BCE6E6-EDA2-4BF7-9776-16ACAC11234E}" destId="{CE416652-6473-4E1C-913E-87B2027336F1}" srcOrd="3" destOrd="0" parTransId="{5E6D50A2-95A9-46ED-A0FB-20DC70EA0E86}" sibTransId="{101F66F3-151E-4D4F-BFB7-D140366ED021}"/>
    <dgm:cxn modelId="{592DA52F-6078-455A-92B2-08E7CB1242D2}" type="presOf" srcId="{C258A6F7-3D9D-4991-9F6A-4991C97DEB37}" destId="{57B266D1-DB2A-4E6A-945C-0A2E1A01100D}" srcOrd="0" destOrd="0" presId="urn:microsoft.com/office/officeart/2005/8/layout/hProcess6"/>
    <dgm:cxn modelId="{F7A1E4FD-C528-4355-8669-4BDDBA2D6AAE}" type="presOf" srcId="{B8813AF0-1722-4476-8549-B3A2CE74CBE0}" destId="{B5886D39-DEAB-4714-9123-208CE251FA83}" srcOrd="0" destOrd="0" presId="urn:microsoft.com/office/officeart/2005/8/layout/hProcess6"/>
    <dgm:cxn modelId="{7A44E5D9-DCB4-4121-925D-8630C1F5BA4C}" type="presOf" srcId="{1DB2AB98-DFEA-416C-9271-BF36078207D1}" destId="{52BBBDC0-44D6-4086-9604-962004312BE8}" srcOrd="1" destOrd="0" presId="urn:microsoft.com/office/officeart/2005/8/layout/hProcess6"/>
    <dgm:cxn modelId="{CF1A33E3-91A1-4E3A-A9B0-661C6832CB75}" srcId="{E7BCE6E6-EDA2-4BF7-9776-16ACAC11234E}" destId="{C258A6F7-3D9D-4991-9F6A-4991C97DEB37}" srcOrd="0" destOrd="0" parTransId="{2EC9CBA9-8C0C-4FED-B016-5E09CE3E396F}" sibTransId="{D69465C8-6DE0-45F3-A24E-7BB1CE7222BE}"/>
    <dgm:cxn modelId="{EE8ACCB2-5DAE-4B9F-BD46-FAAC9550D98F}" type="presOf" srcId="{1DB2AB98-DFEA-416C-9271-BF36078207D1}" destId="{A0C4D6AB-0FAA-4017-A3FC-F4C65187CA13}" srcOrd="0" destOrd="0" presId="urn:microsoft.com/office/officeart/2005/8/layout/hProcess6"/>
    <dgm:cxn modelId="{8F9903E9-D1E3-49A3-84A7-4B669BCC3FF0}" srcId="{E7BCE6E6-EDA2-4BF7-9776-16ACAC11234E}" destId="{E6110623-20E9-4BC9-81C5-9739149D0518}" srcOrd="2" destOrd="0" parTransId="{05D5FAAE-2CC9-45FF-90A6-66ECC41A3D7A}" sibTransId="{3FF8E291-5297-4368-9277-0ADEA3EEC6ED}"/>
    <dgm:cxn modelId="{2ABF0284-E050-41D5-863B-2D0520A247DD}" srcId="{29D741CA-68E0-4911-87FF-E45D53466C90}" destId="{1DB2AB98-DFEA-416C-9271-BF36078207D1}" srcOrd="0" destOrd="0" parTransId="{7A964FFA-2FD2-4532-897A-B13EF83AA3A6}" sibTransId="{D528E734-76EB-404A-BA2C-C458E8072A3C}"/>
    <dgm:cxn modelId="{F9ABE244-7850-499F-B46B-5AA236B99DEB}" type="presOf" srcId="{810F63AD-FD0A-4E0B-BEFF-820737E03367}" destId="{24BEFB63-02DB-49EF-8DE7-F913F93D76CF}" srcOrd="0" destOrd="0" presId="urn:microsoft.com/office/officeart/2005/8/layout/hProcess6"/>
    <dgm:cxn modelId="{F34E5FDF-7B80-4DA6-A84E-028184FC8EB7}" srcId="{C258A6F7-3D9D-4991-9F6A-4991C97DEB37}" destId="{810F63AD-FD0A-4E0B-BEFF-820737E03367}" srcOrd="0" destOrd="0" parTransId="{EF71FBB3-1F25-4DF6-9168-B2214477A509}" sibTransId="{4B435DAA-14D7-43D8-8DCE-DC3E6D10B299}"/>
    <dgm:cxn modelId="{561F3543-7B32-43B2-BBDB-E80170392665}" type="presOf" srcId="{29D741CA-68E0-4911-87FF-E45D53466C90}" destId="{D5CB80AB-5FC7-4F47-8CD9-658871D5839E}" srcOrd="0" destOrd="0" presId="urn:microsoft.com/office/officeart/2005/8/layout/hProcess6"/>
    <dgm:cxn modelId="{B3D1325A-9D32-43FD-84CF-F25892D8C0D7}" type="presOf" srcId="{E7BCE6E6-EDA2-4BF7-9776-16ACAC11234E}" destId="{F06D03FA-4668-426D-AB80-45A892C3FD8E}" srcOrd="0" destOrd="0" presId="urn:microsoft.com/office/officeart/2005/8/layout/hProcess6"/>
    <dgm:cxn modelId="{4A8488E5-DB4B-4CA5-95AF-7DA4724C2D5F}" srcId="{E7BCE6E6-EDA2-4BF7-9776-16ACAC11234E}" destId="{29D741CA-68E0-4911-87FF-E45D53466C90}" srcOrd="1" destOrd="0" parTransId="{DCD71C53-C3D5-40FC-A837-C73FEA814C5C}" sibTransId="{94D3DAB1-3758-48B1-B20D-CBB228AF9285}"/>
    <dgm:cxn modelId="{D8AC3082-D601-4634-84BD-BCEA870EDE2C}" type="presOf" srcId="{E6110623-20E9-4BC9-81C5-9739149D0518}" destId="{1DC3CC4F-CFBE-4E89-85E2-7723EB8BEF2D}" srcOrd="0" destOrd="0" presId="urn:microsoft.com/office/officeart/2005/8/layout/hProcess6"/>
    <dgm:cxn modelId="{0BCAEB3E-205B-4029-825C-C0BB0934E5F7}" type="presOf" srcId="{9925C79C-9767-48D9-9F15-7E50B25057F5}" destId="{C6FACBB8-2858-460D-BE29-F3D1E6552240}" srcOrd="1" destOrd="0" presId="urn:microsoft.com/office/officeart/2005/8/layout/hProcess6"/>
    <dgm:cxn modelId="{31820DA7-F77B-4D07-9EA6-C6D5C28D3132}" srcId="{CE416652-6473-4E1C-913E-87B2027336F1}" destId="{B8813AF0-1722-4476-8549-B3A2CE74CBE0}" srcOrd="0" destOrd="0" parTransId="{21F81919-D24C-4978-BD35-4C832B98C9A6}" sibTransId="{A962EC85-2C93-4C10-9755-079DD7D57F53}"/>
    <dgm:cxn modelId="{949F6735-1BF2-4581-A386-EEB7709DC85C}" srcId="{E6110623-20E9-4BC9-81C5-9739149D0518}" destId="{9925C79C-9767-48D9-9F15-7E50B25057F5}" srcOrd="0" destOrd="0" parTransId="{BD35904B-4A3A-4D14-A843-2E48B5A26330}" sibTransId="{07C98F26-9EC7-4477-89E3-7B2A01B6DD2C}"/>
    <dgm:cxn modelId="{0E0EA6A2-651E-4980-BC2B-C76D2B2226A2}" type="presOf" srcId="{810F63AD-FD0A-4E0B-BEFF-820737E03367}" destId="{3A58978A-02F9-4178-8213-D859AFB2CA94}" srcOrd="1" destOrd="0" presId="urn:microsoft.com/office/officeart/2005/8/layout/hProcess6"/>
    <dgm:cxn modelId="{5294A608-8290-418B-AC1B-31F7FF82E49F}" type="presOf" srcId="{9925C79C-9767-48D9-9F15-7E50B25057F5}" destId="{78A02C1A-C50E-4BAE-9385-88FDD108454B}" srcOrd="0" destOrd="0" presId="urn:microsoft.com/office/officeart/2005/8/layout/hProcess6"/>
    <dgm:cxn modelId="{1E0C3ED8-07E3-45F8-BE51-70AABAF3E552}" type="presParOf" srcId="{F06D03FA-4668-426D-AB80-45A892C3FD8E}" destId="{6949FB40-FA5E-4955-A294-72DE952CB9E5}" srcOrd="0" destOrd="0" presId="urn:microsoft.com/office/officeart/2005/8/layout/hProcess6"/>
    <dgm:cxn modelId="{EC7DCCE2-DF5F-4593-8A95-9AE9AA69AEA0}" type="presParOf" srcId="{6949FB40-FA5E-4955-A294-72DE952CB9E5}" destId="{9271BEA7-A1CA-47E1-AAD5-4BAE8BEE079F}" srcOrd="0" destOrd="0" presId="urn:microsoft.com/office/officeart/2005/8/layout/hProcess6"/>
    <dgm:cxn modelId="{2B8A56DE-F81A-47D5-B8AA-742A7467AF22}" type="presParOf" srcId="{6949FB40-FA5E-4955-A294-72DE952CB9E5}" destId="{24BEFB63-02DB-49EF-8DE7-F913F93D76CF}" srcOrd="1" destOrd="0" presId="urn:microsoft.com/office/officeart/2005/8/layout/hProcess6"/>
    <dgm:cxn modelId="{83D1634E-1EB6-4A25-AAFB-D5DFC5EB15FE}" type="presParOf" srcId="{6949FB40-FA5E-4955-A294-72DE952CB9E5}" destId="{3A58978A-02F9-4178-8213-D859AFB2CA94}" srcOrd="2" destOrd="0" presId="urn:microsoft.com/office/officeart/2005/8/layout/hProcess6"/>
    <dgm:cxn modelId="{54F1CD93-1B6D-4A0A-A9F2-AF8069B85C48}" type="presParOf" srcId="{6949FB40-FA5E-4955-A294-72DE952CB9E5}" destId="{57B266D1-DB2A-4E6A-945C-0A2E1A01100D}" srcOrd="3" destOrd="0" presId="urn:microsoft.com/office/officeart/2005/8/layout/hProcess6"/>
    <dgm:cxn modelId="{BEE6A538-C330-4356-9F22-98D34AE1001E}" type="presParOf" srcId="{F06D03FA-4668-426D-AB80-45A892C3FD8E}" destId="{4D51FAF2-6157-4A40-9C88-CBC1C7D18134}" srcOrd="1" destOrd="0" presId="urn:microsoft.com/office/officeart/2005/8/layout/hProcess6"/>
    <dgm:cxn modelId="{EC304C50-ED35-4D3A-86A7-86472B61AF30}" type="presParOf" srcId="{F06D03FA-4668-426D-AB80-45A892C3FD8E}" destId="{6C5E9E18-FB50-4D76-9A03-6491D40F04D4}" srcOrd="2" destOrd="0" presId="urn:microsoft.com/office/officeart/2005/8/layout/hProcess6"/>
    <dgm:cxn modelId="{908B2C62-D170-4D5B-A780-5BB54A096C52}" type="presParOf" srcId="{6C5E9E18-FB50-4D76-9A03-6491D40F04D4}" destId="{DD53FB31-8B51-4927-921D-1A6B036A3A83}" srcOrd="0" destOrd="0" presId="urn:microsoft.com/office/officeart/2005/8/layout/hProcess6"/>
    <dgm:cxn modelId="{D0F9B652-7587-4731-A191-808270D32F99}" type="presParOf" srcId="{6C5E9E18-FB50-4D76-9A03-6491D40F04D4}" destId="{A0C4D6AB-0FAA-4017-A3FC-F4C65187CA13}" srcOrd="1" destOrd="0" presId="urn:microsoft.com/office/officeart/2005/8/layout/hProcess6"/>
    <dgm:cxn modelId="{18F151A4-9DD8-4058-86B6-93A810850527}" type="presParOf" srcId="{6C5E9E18-FB50-4D76-9A03-6491D40F04D4}" destId="{52BBBDC0-44D6-4086-9604-962004312BE8}" srcOrd="2" destOrd="0" presId="urn:microsoft.com/office/officeart/2005/8/layout/hProcess6"/>
    <dgm:cxn modelId="{45A882BD-2704-4329-ABED-8FD9BC799CCF}" type="presParOf" srcId="{6C5E9E18-FB50-4D76-9A03-6491D40F04D4}" destId="{D5CB80AB-5FC7-4F47-8CD9-658871D5839E}" srcOrd="3" destOrd="0" presId="urn:microsoft.com/office/officeart/2005/8/layout/hProcess6"/>
    <dgm:cxn modelId="{FAE3360D-0341-4592-989C-328049FACF2A}" type="presParOf" srcId="{F06D03FA-4668-426D-AB80-45A892C3FD8E}" destId="{1987681B-8C6B-4CED-B9B8-27DCB4D5C78F}" srcOrd="3" destOrd="0" presId="urn:microsoft.com/office/officeart/2005/8/layout/hProcess6"/>
    <dgm:cxn modelId="{87300801-6391-4006-905C-0DC461BF80BC}" type="presParOf" srcId="{F06D03FA-4668-426D-AB80-45A892C3FD8E}" destId="{54030874-5EFB-42C1-8243-F40415860E0A}" srcOrd="4" destOrd="0" presId="urn:microsoft.com/office/officeart/2005/8/layout/hProcess6"/>
    <dgm:cxn modelId="{90A68FE4-6435-4F7F-8C82-F817F9A9D421}" type="presParOf" srcId="{54030874-5EFB-42C1-8243-F40415860E0A}" destId="{E393ABD4-5E51-4B4F-A09B-EE14FDFFB2C0}" srcOrd="0" destOrd="0" presId="urn:microsoft.com/office/officeart/2005/8/layout/hProcess6"/>
    <dgm:cxn modelId="{C614BBF3-B2FD-456C-AB61-6AB92EC9D875}" type="presParOf" srcId="{54030874-5EFB-42C1-8243-F40415860E0A}" destId="{78A02C1A-C50E-4BAE-9385-88FDD108454B}" srcOrd="1" destOrd="0" presId="urn:microsoft.com/office/officeart/2005/8/layout/hProcess6"/>
    <dgm:cxn modelId="{D73E5916-B0F2-4E02-8A58-01DEE4F47114}" type="presParOf" srcId="{54030874-5EFB-42C1-8243-F40415860E0A}" destId="{C6FACBB8-2858-460D-BE29-F3D1E6552240}" srcOrd="2" destOrd="0" presId="urn:microsoft.com/office/officeart/2005/8/layout/hProcess6"/>
    <dgm:cxn modelId="{D325C70D-1F61-4545-B3C1-EC5BEB3332AE}" type="presParOf" srcId="{54030874-5EFB-42C1-8243-F40415860E0A}" destId="{1DC3CC4F-CFBE-4E89-85E2-7723EB8BEF2D}" srcOrd="3" destOrd="0" presId="urn:microsoft.com/office/officeart/2005/8/layout/hProcess6"/>
    <dgm:cxn modelId="{2437097C-7D1D-4D2F-BAF0-0A084429CD72}" type="presParOf" srcId="{F06D03FA-4668-426D-AB80-45A892C3FD8E}" destId="{77D4848C-9D3F-443A-92F0-3ECFAB15DC8F}" srcOrd="5" destOrd="0" presId="urn:microsoft.com/office/officeart/2005/8/layout/hProcess6"/>
    <dgm:cxn modelId="{59AEE4CD-D81A-484B-BF08-373ED20B69DE}" type="presParOf" srcId="{F06D03FA-4668-426D-AB80-45A892C3FD8E}" destId="{A200B9F4-7EDD-4B26-B79B-51C44CFFE4CB}" srcOrd="6" destOrd="0" presId="urn:microsoft.com/office/officeart/2005/8/layout/hProcess6"/>
    <dgm:cxn modelId="{6E317F59-8A97-4471-B536-03AEDF08BA39}" type="presParOf" srcId="{A200B9F4-7EDD-4B26-B79B-51C44CFFE4CB}" destId="{1A607A31-02A5-409A-8E2A-0C348F9116EB}" srcOrd="0" destOrd="0" presId="urn:microsoft.com/office/officeart/2005/8/layout/hProcess6"/>
    <dgm:cxn modelId="{7AB885A3-8094-4892-84E4-3570633C83E4}" type="presParOf" srcId="{A200B9F4-7EDD-4B26-B79B-51C44CFFE4CB}" destId="{B5886D39-DEAB-4714-9123-208CE251FA83}" srcOrd="1" destOrd="0" presId="urn:microsoft.com/office/officeart/2005/8/layout/hProcess6"/>
    <dgm:cxn modelId="{596D6E63-FB85-40F2-B581-C5DB3DB3BA97}" type="presParOf" srcId="{A200B9F4-7EDD-4B26-B79B-51C44CFFE4CB}" destId="{371CAF28-03F7-44E6-8F8A-57AA67661432}" srcOrd="2" destOrd="0" presId="urn:microsoft.com/office/officeart/2005/8/layout/hProcess6"/>
    <dgm:cxn modelId="{9B485D7A-9D4A-4472-B413-050DF259BB69}" type="presParOf" srcId="{A200B9F4-7EDD-4B26-B79B-51C44CFFE4CB}" destId="{25DB8DAA-85E0-4914-9B5F-2E47F3C4D616}"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FAE8A-4250-4938-B0CA-221F84AB30A7}">
      <dsp:nvSpPr>
        <dsp:cNvPr id="0" name=""/>
        <dsp:cNvSpPr/>
      </dsp:nvSpPr>
      <dsp:spPr>
        <a:xfrm>
          <a:off x="152396" y="95743"/>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t>ACM</a:t>
          </a:r>
          <a:endParaRPr lang="en-US" sz="1400" kern="1200" dirty="0"/>
        </a:p>
      </dsp:txBody>
      <dsp:txXfrm>
        <a:off x="169647" y="112994"/>
        <a:ext cx="751882" cy="318894"/>
      </dsp:txXfrm>
    </dsp:sp>
    <dsp:sp modelId="{D07A94FF-EF5D-4846-808C-E040EE2AC8F8}">
      <dsp:nvSpPr>
        <dsp:cNvPr id="0" name=""/>
        <dsp:cNvSpPr/>
      </dsp:nvSpPr>
      <dsp:spPr>
        <a:xfrm>
          <a:off x="1210735" y="95739"/>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t>CS1</a:t>
          </a:r>
          <a:endParaRPr lang="en-US" sz="1400" kern="1200" dirty="0"/>
        </a:p>
      </dsp:txBody>
      <dsp:txXfrm>
        <a:off x="1227986" y="112990"/>
        <a:ext cx="751882" cy="318894"/>
      </dsp:txXfrm>
    </dsp:sp>
    <dsp:sp modelId="{D7F23B95-D752-44EB-8C34-CCE78501F504}">
      <dsp:nvSpPr>
        <dsp:cNvPr id="0" name=""/>
        <dsp:cNvSpPr/>
      </dsp:nvSpPr>
      <dsp:spPr>
        <a:xfrm>
          <a:off x="714684" y="596869"/>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t>FOCES</a:t>
          </a:r>
          <a:endParaRPr lang="en-US" sz="1400" kern="1200" dirty="0"/>
        </a:p>
      </dsp:txBody>
      <dsp:txXfrm>
        <a:off x="731935" y="614120"/>
        <a:ext cx="751882" cy="318894"/>
      </dsp:txXfrm>
    </dsp:sp>
    <dsp:sp modelId="{B67CE6A6-440D-46F3-89BC-AE1F7E8DB731}">
      <dsp:nvSpPr>
        <dsp:cNvPr id="0" name=""/>
        <dsp:cNvSpPr/>
      </dsp:nvSpPr>
      <dsp:spPr>
        <a:xfrm>
          <a:off x="355598" y="1101501"/>
          <a:ext cx="157480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TECH Developers</a:t>
          </a:r>
          <a:endParaRPr lang="en-US" sz="1400" kern="1200" dirty="0">
            <a:latin typeface="Cambria" pitchFamily="18" charset="0"/>
          </a:endParaRPr>
        </a:p>
      </dsp:txBody>
      <dsp:txXfrm>
        <a:off x="372849" y="1118752"/>
        <a:ext cx="1540302" cy="318894"/>
      </dsp:txXfrm>
    </dsp:sp>
    <dsp:sp modelId="{788D8BFD-E4CE-4EAA-99B3-EB548CCD9824}">
      <dsp:nvSpPr>
        <dsp:cNvPr id="0" name=""/>
        <dsp:cNvSpPr/>
      </dsp:nvSpPr>
      <dsp:spPr>
        <a:xfrm>
          <a:off x="530348" y="1604034"/>
          <a:ext cx="1158917"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Ensemble</a:t>
          </a:r>
          <a:endParaRPr lang="en-US" sz="1400" kern="1200" dirty="0">
            <a:latin typeface="Cambria" pitchFamily="18" charset="0"/>
          </a:endParaRPr>
        </a:p>
      </dsp:txBody>
      <dsp:txXfrm>
        <a:off x="547599" y="1621285"/>
        <a:ext cx="1124415" cy="318894"/>
      </dsp:txXfrm>
    </dsp:sp>
    <dsp:sp modelId="{950AACC0-6DBD-453D-ACD3-B8FF546A3273}">
      <dsp:nvSpPr>
        <dsp:cNvPr id="0" name=""/>
        <dsp:cNvSpPr/>
      </dsp:nvSpPr>
      <dsp:spPr>
        <a:xfrm>
          <a:off x="186265" y="2115823"/>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LIKES</a:t>
          </a:r>
          <a:endParaRPr lang="en-US" sz="1400" kern="1200" dirty="0">
            <a:latin typeface="Cambria" pitchFamily="18" charset="0"/>
          </a:endParaRPr>
        </a:p>
      </dsp:txBody>
      <dsp:txXfrm>
        <a:off x="203516" y="2133074"/>
        <a:ext cx="751882" cy="318894"/>
      </dsp:txXfrm>
    </dsp:sp>
    <dsp:sp modelId="{3F2A8638-6ABA-4274-B314-CB19CDA271D4}">
      <dsp:nvSpPr>
        <dsp:cNvPr id="0" name=""/>
        <dsp:cNvSpPr/>
      </dsp:nvSpPr>
      <dsp:spPr>
        <a:xfrm>
          <a:off x="1202266" y="2112780"/>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AP CS</a:t>
          </a:r>
          <a:endParaRPr lang="en-US" sz="1400" kern="1200" dirty="0">
            <a:latin typeface="Cambria" pitchFamily="18" charset="0"/>
          </a:endParaRPr>
        </a:p>
      </dsp:txBody>
      <dsp:txXfrm>
        <a:off x="1219517" y="2130031"/>
        <a:ext cx="751882" cy="3188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EFB63-02DB-49EF-8DE7-F913F93D76CF}">
      <dsp:nvSpPr>
        <dsp:cNvPr id="0" name=""/>
        <dsp:cNvSpPr/>
      </dsp:nvSpPr>
      <dsp:spPr>
        <a:xfrm rot="1577353">
          <a:off x="418862" y="292252"/>
          <a:ext cx="1658213" cy="1449487"/>
        </a:xfrm>
        <a:prstGeom prst="rightArrow">
          <a:avLst>
            <a:gd name="adj1" fmla="val 70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3180" tIns="10795" rIns="21590" bIns="10795" numCol="1" spcCol="1270" anchor="ctr" anchorCtr="0">
          <a:noAutofit/>
        </a:bodyPr>
        <a:lstStyle/>
        <a:p>
          <a:pPr lvl="0" algn="ctr" defTabSz="755650">
            <a:lnSpc>
              <a:spcPct val="90000"/>
            </a:lnSpc>
            <a:spcBef>
              <a:spcPct val="0"/>
            </a:spcBef>
            <a:spcAft>
              <a:spcPct val="35000"/>
            </a:spcAft>
          </a:pPr>
          <a:r>
            <a:rPr lang="en-US" sz="1700" kern="1200" dirty="0" smtClean="0"/>
            <a:t>Related files</a:t>
          </a:r>
          <a:endParaRPr lang="en-US" sz="1700" kern="1200" dirty="0"/>
        </a:p>
      </dsp:txBody>
      <dsp:txXfrm>
        <a:off x="834488" y="505084"/>
        <a:ext cx="808378" cy="1014641"/>
      </dsp:txXfrm>
    </dsp:sp>
    <dsp:sp modelId="{57B266D1-DB2A-4E6A-945C-0A2E1A01100D}">
      <dsp:nvSpPr>
        <dsp:cNvPr id="0" name=""/>
        <dsp:cNvSpPr/>
      </dsp:nvSpPr>
      <dsp:spPr>
        <a:xfrm rot="1577353">
          <a:off x="4309" y="140729"/>
          <a:ext cx="829106" cy="829106"/>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Classifying</a:t>
          </a:r>
          <a:endParaRPr lang="en-US" sz="1400" kern="1200" dirty="0"/>
        </a:p>
      </dsp:txBody>
      <dsp:txXfrm>
        <a:off x="125729" y="262149"/>
        <a:ext cx="586266" cy="586266"/>
      </dsp:txXfrm>
    </dsp:sp>
    <dsp:sp modelId="{A0C4D6AB-0FAA-4017-A3FC-F4C65187CA13}">
      <dsp:nvSpPr>
        <dsp:cNvPr id="0" name=""/>
        <dsp:cNvSpPr/>
      </dsp:nvSpPr>
      <dsp:spPr>
        <a:xfrm>
          <a:off x="2595267" y="723056"/>
          <a:ext cx="1658213" cy="1449487"/>
        </a:xfrm>
        <a:prstGeom prst="rightArrow">
          <a:avLst>
            <a:gd name="adj1" fmla="val 70000"/>
            <a:gd name="adj2" fmla="val 5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3180" tIns="10795" rIns="21590" bIns="10795" numCol="1" spcCol="1270" anchor="ctr" anchorCtr="0">
          <a:noAutofit/>
        </a:bodyPr>
        <a:lstStyle/>
        <a:p>
          <a:pPr lvl="0" algn="ctr" defTabSz="755650">
            <a:lnSpc>
              <a:spcPct val="90000"/>
            </a:lnSpc>
            <a:spcBef>
              <a:spcPct val="0"/>
            </a:spcBef>
            <a:spcAft>
              <a:spcPct val="35000"/>
            </a:spcAft>
          </a:pPr>
          <a:r>
            <a:rPr lang="en-US" sz="1700" kern="1200" dirty="0" smtClean="0"/>
            <a:t>Stories</a:t>
          </a:r>
          <a:endParaRPr lang="en-US" sz="1700" kern="1200" dirty="0"/>
        </a:p>
      </dsp:txBody>
      <dsp:txXfrm>
        <a:off x="3009820" y="940479"/>
        <a:ext cx="808378" cy="1014641"/>
      </dsp:txXfrm>
    </dsp:sp>
    <dsp:sp modelId="{D5CB80AB-5FC7-4F47-8CD9-658871D5839E}">
      <dsp:nvSpPr>
        <dsp:cNvPr id="0" name=""/>
        <dsp:cNvSpPr/>
      </dsp:nvSpPr>
      <dsp:spPr>
        <a:xfrm>
          <a:off x="2180714" y="1033246"/>
          <a:ext cx="829106" cy="82910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rgbClr val="FF0000"/>
              </a:solidFill>
            </a:rPr>
            <a:t>S</a:t>
          </a:r>
          <a:r>
            <a:rPr lang="en-US" sz="1200" kern="1200" dirty="0" smtClean="0">
              <a:solidFill>
                <a:srgbClr val="FF0000"/>
              </a:solidFill>
            </a:rPr>
            <a:t>torytelling</a:t>
          </a:r>
          <a:endParaRPr lang="en-US" sz="1100" kern="1200" dirty="0">
            <a:solidFill>
              <a:srgbClr val="FF0000"/>
            </a:solidFill>
          </a:endParaRPr>
        </a:p>
      </dsp:txBody>
      <dsp:txXfrm>
        <a:off x="2302134" y="1154666"/>
        <a:ext cx="586266" cy="586266"/>
      </dsp:txXfrm>
    </dsp:sp>
    <dsp:sp modelId="{78A02C1A-C50E-4BAE-9385-88FDD108454B}">
      <dsp:nvSpPr>
        <dsp:cNvPr id="0" name=""/>
        <dsp:cNvSpPr/>
      </dsp:nvSpPr>
      <dsp:spPr>
        <a:xfrm>
          <a:off x="4771672" y="723056"/>
          <a:ext cx="1658213" cy="1449487"/>
        </a:xfrm>
        <a:prstGeom prst="rightArrow">
          <a:avLst>
            <a:gd name="adj1" fmla="val 70000"/>
            <a:gd name="adj2" fmla="val 50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3180" tIns="10795" rIns="21590" bIns="10795" numCol="1" spcCol="1270" anchor="ctr" anchorCtr="0">
          <a:noAutofit/>
        </a:bodyPr>
        <a:lstStyle/>
        <a:p>
          <a:pPr lvl="0" algn="ctr" defTabSz="755650">
            <a:lnSpc>
              <a:spcPct val="90000"/>
            </a:lnSpc>
            <a:spcBef>
              <a:spcPct val="0"/>
            </a:spcBef>
            <a:spcAft>
              <a:spcPct val="35000"/>
            </a:spcAft>
          </a:pPr>
          <a:r>
            <a:rPr lang="en-US" sz="1700" kern="1200" dirty="0" smtClean="0"/>
            <a:t>Graph of stories</a:t>
          </a:r>
          <a:endParaRPr lang="en-US" sz="1700" kern="1200" dirty="0"/>
        </a:p>
      </dsp:txBody>
      <dsp:txXfrm>
        <a:off x="5186225" y="940479"/>
        <a:ext cx="808378" cy="1014641"/>
      </dsp:txXfrm>
    </dsp:sp>
    <dsp:sp modelId="{1DC3CC4F-CFBE-4E89-85E2-7723EB8BEF2D}">
      <dsp:nvSpPr>
        <dsp:cNvPr id="0" name=""/>
        <dsp:cNvSpPr/>
      </dsp:nvSpPr>
      <dsp:spPr>
        <a:xfrm>
          <a:off x="4357119" y="1033246"/>
          <a:ext cx="829106" cy="82910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Visualizing</a:t>
          </a:r>
          <a:endParaRPr lang="en-US" sz="1400" kern="1200" dirty="0"/>
        </a:p>
      </dsp:txBody>
      <dsp:txXfrm>
        <a:off x="4478539" y="1154666"/>
        <a:ext cx="586266" cy="586266"/>
      </dsp:txXfrm>
    </dsp:sp>
    <dsp:sp modelId="{B5886D39-DEAB-4714-9123-208CE251FA83}">
      <dsp:nvSpPr>
        <dsp:cNvPr id="0" name=""/>
        <dsp:cNvSpPr/>
      </dsp:nvSpPr>
      <dsp:spPr>
        <a:xfrm>
          <a:off x="6948077" y="723056"/>
          <a:ext cx="1658213" cy="1449487"/>
        </a:xfrm>
        <a:prstGeom prst="rightArrow">
          <a:avLst>
            <a:gd name="adj1" fmla="val 70000"/>
            <a:gd name="adj2" fmla="val 50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3180" tIns="10795" rIns="21590" bIns="10795" numCol="1" spcCol="1270" anchor="ctr" anchorCtr="0">
          <a:noAutofit/>
        </a:bodyPr>
        <a:lstStyle/>
        <a:p>
          <a:pPr lvl="0" algn="ctr" defTabSz="755650">
            <a:lnSpc>
              <a:spcPct val="90000"/>
            </a:lnSpc>
            <a:spcBef>
              <a:spcPct val="0"/>
            </a:spcBef>
            <a:spcAft>
              <a:spcPct val="35000"/>
            </a:spcAft>
          </a:pPr>
          <a:r>
            <a:rPr lang="en-US" sz="1700" kern="1200" dirty="0" smtClean="0"/>
            <a:t>results</a:t>
          </a:r>
          <a:endParaRPr lang="en-US" sz="1700" kern="1200" dirty="0"/>
        </a:p>
      </dsp:txBody>
      <dsp:txXfrm>
        <a:off x="7362630" y="940479"/>
        <a:ext cx="808378" cy="1014641"/>
      </dsp:txXfrm>
    </dsp:sp>
    <dsp:sp modelId="{25DB8DAA-85E0-4914-9B5F-2E47F3C4D616}">
      <dsp:nvSpPr>
        <dsp:cNvPr id="0" name=""/>
        <dsp:cNvSpPr/>
      </dsp:nvSpPr>
      <dsp:spPr>
        <a:xfrm>
          <a:off x="6533523" y="1033246"/>
          <a:ext cx="829106" cy="829106"/>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solidFill>
                <a:srgbClr val="000000"/>
              </a:solidFill>
            </a:rPr>
            <a:t>Analyzing</a:t>
          </a:r>
          <a:endParaRPr lang="en-US" sz="1000" kern="1200" dirty="0">
            <a:solidFill>
              <a:srgbClr val="000000"/>
            </a:solidFill>
          </a:endParaRPr>
        </a:p>
      </dsp:txBody>
      <dsp:txXfrm>
        <a:off x="6654943" y="1154666"/>
        <a:ext cx="586266" cy="58626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7.wmf"/><Relationship Id="rId2" Type="http://schemas.openxmlformats.org/officeDocument/2006/relationships/image" Target="../media/image48.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0.png"/><Relationship Id="rId2" Type="http://schemas.openxmlformats.org/officeDocument/2006/relationships/image" Target="../media/image71.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8.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5.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36.wmf"/><Relationship Id="rId4" Type="http://schemas.openxmlformats.org/officeDocument/2006/relationships/image" Target="../media/image137.wmf"/><Relationship Id="rId1" Type="http://schemas.openxmlformats.org/officeDocument/2006/relationships/image" Target="../media/image134.wmf"/><Relationship Id="rId2" Type="http://schemas.openxmlformats.org/officeDocument/2006/relationships/image" Target="../media/image135.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39.wmf"/><Relationship Id="rId2" Type="http://schemas.openxmlformats.org/officeDocument/2006/relationships/image" Target="../media/image136.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47.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58.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66.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67.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68.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6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7" name="Rectangle 3"/>
          <p:cNvSpPr>
            <a:spLocks noGrp="1" noChangeArrowheads="1"/>
          </p:cNvSpPr>
          <p:nvPr>
            <p:ph type="dt" sz="quarter" idx="1"/>
          </p:nvPr>
        </p:nvSpPr>
        <p:spPr bwMode="auto">
          <a:xfrm>
            <a:off x="5268913" y="0"/>
            <a:ext cx="4027487"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a:defRPr sz="1200" b="0">
                <a:latin typeface="Times New Roman" pitchFamily="18" charset="0"/>
              </a:defRPr>
            </a:lvl1pPr>
          </a:lstStyle>
          <a:p>
            <a:pPr>
              <a:defRPr/>
            </a:pPr>
            <a:endParaRPr lang="en-US"/>
          </a:p>
        </p:txBody>
      </p:sp>
      <p:sp>
        <p:nvSpPr>
          <p:cNvPr id="57348" name="Rectangle 4"/>
          <p:cNvSpPr>
            <a:spLocks noGrp="1" noChangeArrowheads="1"/>
          </p:cNvSpPr>
          <p:nvPr>
            <p:ph type="ftr" sz="quarter" idx="2"/>
          </p:nvPr>
        </p:nvSpPr>
        <p:spPr bwMode="auto">
          <a:xfrm>
            <a:off x="0" y="6659563"/>
            <a:ext cx="4029075"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9" name="Rectangle 5"/>
          <p:cNvSpPr>
            <a:spLocks noGrp="1" noChangeArrowheads="1"/>
          </p:cNvSpPr>
          <p:nvPr>
            <p:ph type="sldNum" sz="quarter" idx="3"/>
          </p:nvPr>
        </p:nvSpPr>
        <p:spPr bwMode="auto">
          <a:xfrm>
            <a:off x="5268913" y="6659563"/>
            <a:ext cx="4027487"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a:defRPr sz="1200" b="0">
                <a:latin typeface="Times New Roman" pitchFamily="18" charset="0"/>
              </a:defRPr>
            </a:lvl1pPr>
          </a:lstStyle>
          <a:p>
            <a:pPr>
              <a:defRPr/>
            </a:pPr>
            <a:fld id="{67EB2300-8A6A-4BA1-8D8C-FE35CF7CB7A1}" type="slidenum">
              <a:rPr lang="en-US"/>
              <a:pPr>
                <a:defRPr/>
              </a:pPr>
              <a:t>‹#›</a:t>
            </a:fld>
            <a:endParaRPr lang="en-US"/>
          </a:p>
        </p:txBody>
      </p:sp>
    </p:spTree>
    <p:extLst>
      <p:ext uri="{BB962C8B-B14F-4D97-AF65-F5344CB8AC3E}">
        <p14:creationId xmlns:p14="http://schemas.microsoft.com/office/powerpoint/2010/main" val="225038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New Roman" pitchFamily="18" charset="0"/>
              </a:defRPr>
            </a:lvl1pPr>
          </a:lstStyle>
          <a:p>
            <a:pPr>
              <a:defRPr/>
            </a:pPr>
            <a:endParaRPr lang="en-US"/>
          </a:p>
        </p:txBody>
      </p:sp>
      <p:sp>
        <p:nvSpPr>
          <p:cNvPr id="132099" name="Rectangle 3"/>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New Roman" pitchFamily="18" charset="0"/>
              </a:defRPr>
            </a:lvl1pPr>
          </a:lstStyle>
          <a:p>
            <a:pPr>
              <a:defRPr/>
            </a:pPr>
            <a:endParaRPr lang="en-US"/>
          </a:p>
        </p:txBody>
      </p:sp>
      <p:sp>
        <p:nvSpPr>
          <p:cNvPr id="277508"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p:spPr>
      </p:sp>
      <p:sp>
        <p:nvSpPr>
          <p:cNvPr id="132101" name="Rectangle 5"/>
          <p:cNvSpPr>
            <a:spLocks noGrp="1" noChangeArrowheads="1"/>
          </p:cNvSpPr>
          <p:nvPr>
            <p:ph type="body" sz="quarter" idx="3"/>
          </p:nvPr>
        </p:nvSpPr>
        <p:spPr bwMode="auto">
          <a:xfrm>
            <a:off x="930275" y="3330575"/>
            <a:ext cx="7437438" cy="3154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2102" name="Rectangle 6"/>
          <p:cNvSpPr>
            <a:spLocks noGrp="1" noChangeArrowheads="1"/>
          </p:cNvSpPr>
          <p:nvPr>
            <p:ph type="ftr" sz="quarter" idx="4"/>
          </p:nvPr>
        </p:nvSpPr>
        <p:spPr bwMode="auto">
          <a:xfrm>
            <a:off x="0"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New Roman" pitchFamily="18" charset="0"/>
              </a:defRPr>
            </a:lvl1pPr>
          </a:lstStyle>
          <a:p>
            <a:pPr>
              <a:defRPr/>
            </a:pPr>
            <a:endParaRPr lang="en-US"/>
          </a:p>
        </p:txBody>
      </p:sp>
      <p:sp>
        <p:nvSpPr>
          <p:cNvPr id="132103" name="Rectangle 7"/>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New Roman" pitchFamily="18" charset="0"/>
              </a:defRPr>
            </a:lvl1pPr>
          </a:lstStyle>
          <a:p>
            <a:pPr>
              <a:defRPr/>
            </a:pPr>
            <a:fld id="{82ADF527-1118-42CE-B3E1-7116173D3923}" type="slidenum">
              <a:rPr lang="en-US"/>
              <a:pPr>
                <a:defRPr/>
              </a:pPr>
              <a:t>‹#›</a:t>
            </a:fld>
            <a:endParaRPr lang="en-US"/>
          </a:p>
        </p:txBody>
      </p:sp>
    </p:spTree>
    <p:extLst>
      <p:ext uri="{BB962C8B-B14F-4D97-AF65-F5344CB8AC3E}">
        <p14:creationId xmlns:p14="http://schemas.microsoft.com/office/powerpoint/2010/main" val="3377038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3.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FF8B8C27-9015-40D9-BAC9-F467628DCA7E}" type="slidenum">
              <a:rPr lang="en-US" smtClean="0"/>
              <a:pPr/>
              <a:t>1</a:t>
            </a:fld>
            <a:endParaRPr lang="en-US" smtClean="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US" smtClean="0"/>
          </a:p>
        </p:txBody>
      </p:sp>
      <p:sp>
        <p:nvSpPr>
          <p:cNvPr id="66564" name="Slide Number Placeholder 3"/>
          <p:cNvSpPr>
            <a:spLocks noGrp="1"/>
          </p:cNvSpPr>
          <p:nvPr>
            <p:ph type="sldNum" sz="quarter" idx="5"/>
          </p:nvPr>
        </p:nvSpPr>
        <p:spPr>
          <a:noFill/>
        </p:spPr>
        <p:txBody>
          <a:bodyPr/>
          <a:lstStyle/>
          <a:p>
            <a:fld id="{8BD52BD1-ABAB-455E-82FE-AD467AC8FC46}" type="slidenum">
              <a:rPr lang="en-US" smtClean="0"/>
              <a:pPr/>
              <a:t>13</a:t>
            </a:fld>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9C743513-0DF8-4B99-976E-5F97B9E9F9D7}" type="slidenum">
              <a:rPr lang="en-US" smtClean="0"/>
              <a:pPr/>
              <a:t>105</a:t>
            </a:fld>
            <a:endParaRPr lang="en-US" smtClean="0"/>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p>
            <a:fld id="{4735F1CF-4A7E-4F19-A799-4D4F63E71E15}" type="slidenum">
              <a:rPr lang="en-US" smtClean="0"/>
              <a:pPr/>
              <a:t>106</a:t>
            </a:fld>
            <a:endParaRPr lang="en-US" smtClean="0"/>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p>
            <a:fld id="{E43D8105-626E-416F-A7AB-3654DE0433BC}" type="slidenum">
              <a:rPr lang="en-US" smtClean="0"/>
              <a:pPr/>
              <a:t>107</a:t>
            </a:fld>
            <a:endParaRPr lang="en-US" smtClean="0"/>
          </a:p>
        </p:txBody>
      </p:sp>
      <p:sp>
        <p:nvSpPr>
          <p:cNvPr id="384003" name="Rectangle 2"/>
          <p:cNvSpPr>
            <a:spLocks noGrp="1" noRot="1" noChangeAspect="1" noChangeArrowheads="1" noTextEdit="1"/>
          </p:cNvSpPr>
          <p:nvPr>
            <p:ph type="sldImg"/>
          </p:nvPr>
        </p:nvSpPr>
        <p:spPr>
          <a:ln/>
        </p:spPr>
      </p:sp>
      <p:sp>
        <p:nvSpPr>
          <p:cNvPr id="384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A90B4F5A-BF53-43DE-BA96-1836DA8FAD48}" type="slidenum">
              <a:rPr lang="en-US" smtClean="0"/>
              <a:pPr/>
              <a:t>108</a:t>
            </a:fld>
            <a:endParaRPr lang="en-US" smtClean="0"/>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p>
            <a:fld id="{0D25BA2A-53A7-43B0-B72D-879490C4B13A}" type="slidenum">
              <a:rPr lang="en-US" smtClean="0"/>
              <a:pPr/>
              <a:t>109</a:t>
            </a:fld>
            <a:endParaRPr lang="en-US" smtClean="0"/>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p:spPr>
        <p:txBody>
          <a:bodyPr/>
          <a:lstStyle/>
          <a:p>
            <a:fld id="{2C1454D7-BB55-4B71-99C2-99ACAD8575F6}" type="slidenum">
              <a:rPr lang="en-US" smtClean="0"/>
              <a:pPr/>
              <a:t>110</a:t>
            </a:fld>
            <a:endParaRPr lang="en-US" smtClean="0"/>
          </a:p>
        </p:txBody>
      </p:sp>
      <p:sp>
        <p:nvSpPr>
          <p:cNvPr id="400387" name="Rectangle 2"/>
          <p:cNvSpPr>
            <a:spLocks noGrp="1" noRot="1" noChangeAspect="1" noChangeArrowheads="1" noTextEdit="1"/>
          </p:cNvSpPr>
          <p:nvPr>
            <p:ph type="sldImg"/>
          </p:nvPr>
        </p:nvSpPr>
        <p:spPr>
          <a:ln/>
        </p:spPr>
      </p:sp>
      <p:sp>
        <p:nvSpPr>
          <p:cNvPr id="400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a:noFill/>
        </p:spPr>
        <p:txBody>
          <a:bodyPr/>
          <a:lstStyle/>
          <a:p>
            <a:fld id="{81FD763D-1912-4C5B-9EC6-96AF64E61D93}" type="slidenum">
              <a:rPr lang="en-US" smtClean="0"/>
              <a:pPr/>
              <a:t>111</a:t>
            </a:fld>
            <a:endParaRPr lang="en-US" smtClean="0"/>
          </a:p>
        </p:txBody>
      </p:sp>
      <p:sp>
        <p:nvSpPr>
          <p:cNvPr id="402435" name="Rectangle 2"/>
          <p:cNvSpPr>
            <a:spLocks noGrp="1" noRot="1" noChangeAspect="1" noChangeArrowheads="1" noTextEdit="1"/>
          </p:cNvSpPr>
          <p:nvPr>
            <p:ph type="sldImg"/>
          </p:nvPr>
        </p:nvSpPr>
        <p:spPr>
          <a:ln/>
        </p:spPr>
      </p:sp>
      <p:sp>
        <p:nvSpPr>
          <p:cNvPr id="402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p:spPr>
        <p:txBody>
          <a:bodyPr/>
          <a:lstStyle/>
          <a:p>
            <a:fld id="{C7D89271-084C-4666-B53C-0B0D5AFC450E}" type="slidenum">
              <a:rPr lang="en-US" smtClean="0"/>
              <a:pPr/>
              <a:t>112</a:t>
            </a:fld>
            <a:endParaRPr lang="en-US" smtClean="0"/>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noFill/>
        </p:spPr>
        <p:txBody>
          <a:bodyPr/>
          <a:lstStyle/>
          <a:p>
            <a:fld id="{51DC86BC-81F7-477C-9809-12BEE5F76F0B}" type="slidenum">
              <a:rPr lang="en-US" smtClean="0"/>
              <a:pPr/>
              <a:t>113</a:t>
            </a:fld>
            <a:endParaRPr lang="en-US" smtClean="0"/>
          </a:p>
        </p:txBody>
      </p:sp>
      <p:sp>
        <p:nvSpPr>
          <p:cNvPr id="404483" name="Rectangle 2"/>
          <p:cNvSpPr>
            <a:spLocks noGrp="1" noRot="1" noChangeAspect="1" noChangeArrowheads="1" noTextEdit="1"/>
          </p:cNvSpPr>
          <p:nvPr>
            <p:ph type="sldImg"/>
          </p:nvPr>
        </p:nvSpPr>
        <p:spPr>
          <a:ln/>
        </p:spPr>
      </p:sp>
      <p:sp>
        <p:nvSpPr>
          <p:cNvPr id="4044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p>
            <a:fld id="{A7BEEE32-657B-4FC9-AFC2-6BFDCBAB6510}" type="slidenum">
              <a:rPr lang="en-US" smtClean="0"/>
              <a:pPr/>
              <a:t>114</a:t>
            </a:fld>
            <a:endParaRPr lang="en-US" smtClean="0"/>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FA3E10EB-2426-43D2-9B07-95FA5CA8F582}" type="slidenum">
              <a:rPr lang="en-US" smtClean="0"/>
              <a:pPr/>
              <a:t>15</a:t>
            </a:fld>
            <a:endParaRPr lang="en-US" smtClean="0"/>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p:spPr>
        <p:txBody>
          <a:bodyPr/>
          <a:lstStyle/>
          <a:p>
            <a:fld id="{43ED2C36-B27A-4C34-8AA4-1672B0A3AA46}" type="slidenum">
              <a:rPr lang="en-US" smtClean="0"/>
              <a:pPr/>
              <a:t>115</a:t>
            </a:fld>
            <a:endParaRPr lang="en-US" smtClean="0"/>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p>
            <a:fld id="{6218A2C3-2833-42A4-878F-684BC7FFBA4C}" type="slidenum">
              <a:rPr lang="en-US" smtClean="0"/>
              <a:pPr/>
              <a:t>116</a:t>
            </a:fld>
            <a:endParaRPr lang="en-US" smtClean="0"/>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fld id="{21E5B414-C866-47AC-B0FB-ACE47F56458D}" type="slidenum">
              <a:rPr lang="en-US" smtClean="0"/>
              <a:pPr/>
              <a:t>117</a:t>
            </a:fld>
            <a:endParaRPr lang="en-US" smtClean="0"/>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AC1F59DD-2556-4336-A453-E7455E423E39}" type="slidenum">
              <a:rPr lang="en-US" smtClean="0"/>
              <a:pPr/>
              <a:t>118</a:t>
            </a:fld>
            <a:endParaRPr lang="en-US" smtClean="0"/>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p>
            <a:fld id="{206EFD60-9B92-46ED-9752-7D2EA45D13BF}" type="slidenum">
              <a:rPr lang="en-US" smtClean="0"/>
              <a:pPr/>
              <a:t>119</a:t>
            </a:fld>
            <a:endParaRPr lang="en-US" smtClean="0"/>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p>
            <a:fld id="{CDA6F6EB-A0D1-409F-AE82-5D3198D3DF25}" type="slidenum">
              <a:rPr lang="en-US" smtClean="0"/>
              <a:pPr/>
              <a:t>120</a:t>
            </a:fld>
            <a:endParaRPr lang="en-US" smtClean="0"/>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p>
            <a:fld id="{CE52471B-005F-4CB2-B349-7512E5B99259}" type="slidenum">
              <a:rPr lang="en-US" smtClean="0"/>
              <a:pPr/>
              <a:t>121</a:t>
            </a:fld>
            <a:endParaRPr lang="en-US" smtClean="0"/>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p:spPr>
        <p:txBody>
          <a:bodyPr/>
          <a:lstStyle/>
          <a:p>
            <a:fld id="{610A49CE-E368-4EAF-A972-3444F2DA80BE}" type="slidenum">
              <a:rPr lang="en-US" smtClean="0"/>
              <a:pPr/>
              <a:t>122</a:t>
            </a:fld>
            <a:endParaRPr lang="en-US" smtClean="0"/>
          </a:p>
        </p:txBody>
      </p:sp>
      <p:sp>
        <p:nvSpPr>
          <p:cNvPr id="414723" name="Rectangle 2"/>
          <p:cNvSpPr>
            <a:spLocks noGrp="1" noRot="1" noChangeAspect="1" noChangeArrowheads="1" noTextEdit="1"/>
          </p:cNvSpPr>
          <p:nvPr>
            <p:ph type="sldImg"/>
          </p:nvPr>
        </p:nvSpPr>
        <p:spPr>
          <a:ln/>
        </p:spPr>
      </p:sp>
      <p:sp>
        <p:nvSpPr>
          <p:cNvPr id="414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p:spPr>
        <p:txBody>
          <a:bodyPr/>
          <a:lstStyle/>
          <a:p>
            <a:fld id="{9DB20B94-AC84-4BE6-B36E-16789D08F034}" type="slidenum">
              <a:rPr lang="en-US" smtClean="0"/>
              <a:pPr/>
              <a:t>123</a:t>
            </a:fld>
            <a:endParaRPr lang="en-US" smtClean="0"/>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p>
            <a:fld id="{47FE4F23-61B8-4A39-B646-C9AD07339E48}" type="slidenum">
              <a:rPr lang="en-US" smtClean="0"/>
              <a:pPr/>
              <a:t>124</a:t>
            </a:fld>
            <a:endParaRPr lang="en-US" smtClean="0"/>
          </a:p>
        </p:txBody>
      </p:sp>
      <p:sp>
        <p:nvSpPr>
          <p:cNvPr id="393219" name="Rectangle 2"/>
          <p:cNvSpPr>
            <a:spLocks noGrp="1" noRot="1" noChangeAspect="1" noChangeArrowheads="1" noTextEdit="1"/>
          </p:cNvSpPr>
          <p:nvPr>
            <p:ph type="sldImg"/>
          </p:nvPr>
        </p:nvSpPr>
        <p:spPr>
          <a:ln/>
        </p:spPr>
      </p:sp>
      <p:sp>
        <p:nvSpPr>
          <p:cNvPr id="3932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endParaRPr lang="en-US" smtClean="0"/>
          </a:p>
        </p:txBody>
      </p:sp>
      <p:sp>
        <p:nvSpPr>
          <p:cNvPr id="281604" name="Slide Number Placeholder 3"/>
          <p:cNvSpPr>
            <a:spLocks noGrp="1"/>
          </p:cNvSpPr>
          <p:nvPr>
            <p:ph type="sldNum" sz="quarter" idx="5"/>
          </p:nvPr>
        </p:nvSpPr>
        <p:spPr>
          <a:noFill/>
        </p:spPr>
        <p:txBody>
          <a:bodyPr/>
          <a:lstStyle/>
          <a:p>
            <a:fld id="{CF27A06F-6858-4009-9A62-0CF10564D7F6}" type="slidenum">
              <a:rPr lang="en-US" smtClean="0"/>
              <a:pPr/>
              <a:t>17</a:t>
            </a:fld>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p>
            <a:fld id="{EBEDC1EA-B3F7-416C-8759-3D2DA4282D2C}" type="slidenum">
              <a:rPr lang="en-US" smtClean="0"/>
              <a:pPr/>
              <a:t>125</a:t>
            </a:fld>
            <a:endParaRPr lang="en-US" smtClean="0"/>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p>
            <a:fld id="{29A73706-7166-42F5-8D3C-5AF6CDF40577}" type="slidenum">
              <a:rPr lang="en-US" smtClean="0"/>
              <a:pPr/>
              <a:t>126</a:t>
            </a:fld>
            <a:endParaRPr lang="en-US" smtClean="0"/>
          </a:p>
        </p:txBody>
      </p:sp>
      <p:sp>
        <p:nvSpPr>
          <p:cNvPr id="388099" name="Rectangle 2"/>
          <p:cNvSpPr>
            <a:spLocks noGrp="1" noRot="1" noChangeAspect="1" noChangeArrowheads="1" noTextEdit="1"/>
          </p:cNvSpPr>
          <p:nvPr>
            <p:ph type="sldImg"/>
          </p:nvPr>
        </p:nvSpPr>
        <p:spPr>
          <a:ln/>
        </p:spPr>
      </p:sp>
      <p:sp>
        <p:nvSpPr>
          <p:cNvPr id="388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p>
            <a:fld id="{A202036F-94EA-4380-873D-43BF79B2756D}" type="slidenum">
              <a:rPr lang="en-US" smtClean="0"/>
              <a:pPr/>
              <a:t>127</a:t>
            </a:fld>
            <a:endParaRPr lang="en-US" smtClean="0"/>
          </a:p>
        </p:txBody>
      </p:sp>
      <p:sp>
        <p:nvSpPr>
          <p:cNvPr id="389123" name="Rectangle 2"/>
          <p:cNvSpPr>
            <a:spLocks noGrp="1" noRot="1" noChangeAspect="1" noChangeArrowheads="1" noTextEdit="1"/>
          </p:cNvSpPr>
          <p:nvPr>
            <p:ph type="sldImg"/>
          </p:nvPr>
        </p:nvSpPr>
        <p:spPr>
          <a:ln/>
        </p:spPr>
      </p:sp>
      <p:sp>
        <p:nvSpPr>
          <p:cNvPr id="389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fld id="{6EAEF0AE-B91A-40C7-8C9F-218F2F3353AE}" type="slidenum">
              <a:rPr lang="en-US" smtClean="0"/>
              <a:pPr/>
              <a:t>128</a:t>
            </a:fld>
            <a:endParaRPr lang="en-US" smtClean="0"/>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noFill/>
        </p:spPr>
        <p:txBody>
          <a:bodyPr/>
          <a:lstStyle/>
          <a:p>
            <a:fld id="{AC9E25D8-D9FC-48AD-BF29-D3795D40F41F}" type="slidenum">
              <a:rPr lang="en-US" smtClean="0"/>
              <a:pPr/>
              <a:t>129</a:t>
            </a:fld>
            <a:endParaRPr lang="en-US" smtClean="0"/>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p:spPr>
        <p:txBody>
          <a:bodyPr/>
          <a:lstStyle/>
          <a:p>
            <a:fld id="{04DBC745-164D-4EDD-BF0F-6518D049E8B4}" type="slidenum">
              <a:rPr lang="en-US" smtClean="0"/>
              <a:pPr/>
              <a:t>130</a:t>
            </a:fld>
            <a:endParaRPr lang="en-US" smtClean="0"/>
          </a:p>
        </p:txBody>
      </p:sp>
      <p:sp>
        <p:nvSpPr>
          <p:cNvPr id="419843" name="Rectangle 2"/>
          <p:cNvSpPr>
            <a:spLocks noGrp="1" noRot="1" noChangeAspect="1" noChangeArrowheads="1" noTextEdit="1"/>
          </p:cNvSpPr>
          <p:nvPr>
            <p:ph type="sldImg"/>
          </p:nvPr>
        </p:nvSpPr>
        <p:spPr>
          <a:ln/>
        </p:spPr>
      </p:sp>
      <p:sp>
        <p:nvSpPr>
          <p:cNvPr id="419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p:spPr>
        <p:txBody>
          <a:bodyPr/>
          <a:lstStyle/>
          <a:p>
            <a:fld id="{A2896DB4-792F-45CD-9C51-115D0A88AD60}" type="slidenum">
              <a:rPr lang="en-US" smtClean="0"/>
              <a:pPr/>
              <a:t>131</a:t>
            </a:fld>
            <a:endParaRPr lang="en-US" smtClean="0"/>
          </a:p>
        </p:txBody>
      </p:sp>
      <p:sp>
        <p:nvSpPr>
          <p:cNvPr id="42086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p>
            <a:fld id="{A892B776-8F57-4CE5-8ED1-155E172B9F66}" type="slidenum">
              <a:rPr lang="en-US" smtClean="0"/>
              <a:pPr/>
              <a:t>132</a:t>
            </a:fld>
            <a:endParaRPr lang="en-US" smtClean="0"/>
          </a:p>
        </p:txBody>
      </p:sp>
      <p:sp>
        <p:nvSpPr>
          <p:cNvPr id="421891" name="Rectangle 2"/>
          <p:cNvSpPr>
            <a:spLocks noGrp="1" noRot="1" noChangeAspect="1" noChangeArrowheads="1" noTextEdit="1"/>
          </p:cNvSpPr>
          <p:nvPr>
            <p:ph type="sldImg"/>
          </p:nvPr>
        </p:nvSpPr>
        <p:spPr>
          <a:ln/>
        </p:spPr>
      </p:sp>
      <p:sp>
        <p:nvSpPr>
          <p:cNvPr id="421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p>
            <a:fld id="{A3B13A06-40CB-402C-A90F-BBBA46C89355}" type="slidenum">
              <a:rPr lang="en-US" smtClean="0"/>
              <a:pPr/>
              <a:t>133</a:t>
            </a:fld>
            <a:endParaRPr lang="en-US" smtClean="0"/>
          </a:p>
        </p:txBody>
      </p:sp>
      <p:sp>
        <p:nvSpPr>
          <p:cNvPr id="396291" name="Rectangle 2"/>
          <p:cNvSpPr>
            <a:spLocks noGrp="1" noRot="1" noChangeAspect="1" noChangeArrowheads="1" noTextEdit="1"/>
          </p:cNvSpPr>
          <p:nvPr>
            <p:ph type="sldImg"/>
          </p:nvPr>
        </p:nvSpPr>
        <p:spPr>
          <a:ln/>
        </p:spPr>
      </p:sp>
      <p:sp>
        <p:nvSpPr>
          <p:cNvPr id="396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noFill/>
        </p:spPr>
        <p:txBody>
          <a:bodyPr/>
          <a:lstStyle/>
          <a:p>
            <a:fld id="{EEF4236D-72DC-4D71-8F0D-474F3E5B173B}" type="slidenum">
              <a:rPr lang="en-US" smtClean="0"/>
              <a:pPr/>
              <a:t>134</a:t>
            </a:fld>
            <a:endParaRPr lang="en-US" smtClean="0"/>
          </a:p>
        </p:txBody>
      </p:sp>
      <p:sp>
        <p:nvSpPr>
          <p:cNvPr id="422915" name="Rectangle 2"/>
          <p:cNvSpPr>
            <a:spLocks noGrp="1" noRot="1" noChangeAspect="1" noChangeArrowheads="1" noTextEdit="1"/>
          </p:cNvSpPr>
          <p:nvPr>
            <p:ph type="sldImg"/>
          </p:nvPr>
        </p:nvSpPr>
        <p:spPr>
          <a:ln/>
        </p:spPr>
      </p:sp>
      <p:sp>
        <p:nvSpPr>
          <p:cNvPr id="422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18C7D9E-48A8-46A6-B90B-84224D944EBB}" type="slidenum">
              <a:rPr lang="en-US" smtClean="0"/>
              <a:pPr/>
              <a:t>18</a:t>
            </a:fld>
            <a:endParaRPr lang="en-US"/>
          </a:p>
        </p:txBody>
      </p:sp>
    </p:spTree>
    <p:extLst>
      <p:ext uri="{BB962C8B-B14F-4D97-AF65-F5344CB8AC3E}">
        <p14:creationId xmlns:p14="http://schemas.microsoft.com/office/powerpoint/2010/main" val="261154824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p>
            <a:fld id="{82FD5FA0-F025-475E-8AA9-F3C328E72637}" type="slidenum">
              <a:rPr lang="en-US" smtClean="0"/>
              <a:pPr/>
              <a:t>135</a:t>
            </a:fld>
            <a:endParaRPr lang="en-US" smtClean="0"/>
          </a:p>
        </p:txBody>
      </p:sp>
      <p:sp>
        <p:nvSpPr>
          <p:cNvPr id="423939" name="Rectangle 2"/>
          <p:cNvSpPr>
            <a:spLocks noGrp="1" noRot="1" noChangeAspect="1" noChangeArrowheads="1" noTextEdit="1"/>
          </p:cNvSpPr>
          <p:nvPr>
            <p:ph type="sldImg"/>
          </p:nvPr>
        </p:nvSpPr>
        <p:spPr>
          <a:ln/>
        </p:spPr>
      </p:sp>
      <p:sp>
        <p:nvSpPr>
          <p:cNvPr id="423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p:spPr>
        <p:txBody>
          <a:bodyPr/>
          <a:lstStyle/>
          <a:p>
            <a:fld id="{E0C2A4A2-A474-4CC9-8DA7-BF5A8D1AFDDA}" type="slidenum">
              <a:rPr lang="en-US" smtClean="0"/>
              <a:pPr/>
              <a:t>136</a:t>
            </a:fld>
            <a:endParaRPr lang="en-US" smtClean="0"/>
          </a:p>
        </p:txBody>
      </p:sp>
      <p:sp>
        <p:nvSpPr>
          <p:cNvPr id="424963" name="Rectangle 2"/>
          <p:cNvSpPr>
            <a:spLocks noGrp="1" noRot="1" noChangeAspect="1" noChangeArrowheads="1" noTextEdit="1"/>
          </p:cNvSpPr>
          <p:nvPr>
            <p:ph type="sldImg"/>
          </p:nvPr>
        </p:nvSpPr>
        <p:spPr>
          <a:ln/>
        </p:spPr>
      </p:sp>
      <p:sp>
        <p:nvSpPr>
          <p:cNvPr id="424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noFill/>
        </p:spPr>
        <p:txBody>
          <a:bodyPr/>
          <a:lstStyle/>
          <a:p>
            <a:fld id="{808AE36A-8789-4B77-AA19-A9DDA1FB19F3}" type="slidenum">
              <a:rPr lang="en-US" smtClean="0"/>
              <a:pPr/>
              <a:t>137</a:t>
            </a:fld>
            <a:endParaRPr lang="en-US" smtClean="0"/>
          </a:p>
        </p:txBody>
      </p:sp>
      <p:sp>
        <p:nvSpPr>
          <p:cNvPr id="428035" name="Rectangle 2"/>
          <p:cNvSpPr>
            <a:spLocks noGrp="1" noRot="1" noChangeAspect="1" noChangeArrowheads="1" noTextEdit="1"/>
          </p:cNvSpPr>
          <p:nvPr>
            <p:ph type="sldImg"/>
          </p:nvPr>
        </p:nvSpPr>
        <p:spPr>
          <a:ln/>
        </p:spPr>
      </p:sp>
      <p:sp>
        <p:nvSpPr>
          <p:cNvPr id="428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noFill/>
        </p:spPr>
        <p:txBody>
          <a:bodyPr/>
          <a:lstStyle/>
          <a:p>
            <a:fld id="{96D1E754-E74A-4B8E-9D88-D8EDF8579C0F}" type="slidenum">
              <a:rPr lang="en-US" smtClean="0"/>
              <a:pPr/>
              <a:t>138</a:t>
            </a:fld>
            <a:endParaRPr lang="en-US" smtClean="0"/>
          </a:p>
        </p:txBody>
      </p:sp>
      <p:sp>
        <p:nvSpPr>
          <p:cNvPr id="429059" name="Rectangle 2"/>
          <p:cNvSpPr>
            <a:spLocks noGrp="1" noRot="1" noChangeAspect="1" noChangeArrowheads="1" noTextEdit="1"/>
          </p:cNvSpPr>
          <p:nvPr>
            <p:ph type="sldImg"/>
          </p:nvPr>
        </p:nvSpPr>
        <p:spPr>
          <a:xfrm>
            <a:off x="2901950" y="530225"/>
            <a:ext cx="3492500" cy="2619375"/>
          </a:xfrm>
          <a:ln/>
        </p:spPr>
      </p:sp>
      <p:sp>
        <p:nvSpPr>
          <p:cNvPr id="429060"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noFill/>
        </p:spPr>
        <p:txBody>
          <a:bodyPr/>
          <a:lstStyle/>
          <a:p>
            <a:fld id="{CD57D45D-DD61-469A-871F-DD175A01E188}" type="slidenum">
              <a:rPr lang="en-US" smtClean="0"/>
              <a:pPr/>
              <a:t>139</a:t>
            </a:fld>
            <a:endParaRPr lang="en-US" smtClean="0"/>
          </a:p>
        </p:txBody>
      </p:sp>
      <p:sp>
        <p:nvSpPr>
          <p:cNvPr id="430083" name="Rectangle 2"/>
          <p:cNvSpPr>
            <a:spLocks noGrp="1" noRot="1" noChangeAspect="1" noChangeArrowheads="1" noTextEdit="1"/>
          </p:cNvSpPr>
          <p:nvPr>
            <p:ph type="sldImg"/>
          </p:nvPr>
        </p:nvSpPr>
        <p:spPr>
          <a:ln/>
        </p:spPr>
      </p:sp>
      <p:sp>
        <p:nvSpPr>
          <p:cNvPr id="430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p:spPr>
        <p:txBody>
          <a:bodyPr/>
          <a:lstStyle/>
          <a:p>
            <a:fld id="{F578452D-32BA-4087-B4B8-10A0D314F07B}" type="slidenum">
              <a:rPr lang="en-US" smtClean="0"/>
              <a:pPr/>
              <a:t>140</a:t>
            </a:fld>
            <a:endParaRPr lang="en-US" smtClean="0"/>
          </a:p>
        </p:txBody>
      </p:sp>
      <p:sp>
        <p:nvSpPr>
          <p:cNvPr id="431107" name="Rectangle 2"/>
          <p:cNvSpPr>
            <a:spLocks noGrp="1" noRot="1" noChangeAspect="1" noChangeArrowheads="1" noTextEdit="1"/>
          </p:cNvSpPr>
          <p:nvPr>
            <p:ph type="sldImg"/>
          </p:nvPr>
        </p:nvSpPr>
        <p:spPr>
          <a:ln/>
        </p:spPr>
      </p:sp>
      <p:sp>
        <p:nvSpPr>
          <p:cNvPr id="431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fld id="{E4734E71-02BE-4596-A0B5-EAC374FAF517}" type="slidenum">
              <a:rPr lang="en-US" smtClean="0"/>
              <a:pPr/>
              <a:t>141</a:t>
            </a:fld>
            <a:endParaRPr lang="en-US" smtClean="0"/>
          </a:p>
        </p:txBody>
      </p:sp>
      <p:sp>
        <p:nvSpPr>
          <p:cNvPr id="432131" name="Rectangle 2"/>
          <p:cNvSpPr>
            <a:spLocks noGrp="1" noRot="1" noChangeAspect="1" noChangeArrowheads="1" noTextEdit="1"/>
          </p:cNvSpPr>
          <p:nvPr>
            <p:ph type="sldImg"/>
          </p:nvPr>
        </p:nvSpPr>
        <p:spPr>
          <a:ln/>
        </p:spPr>
      </p:sp>
      <p:sp>
        <p:nvSpPr>
          <p:cNvPr id="432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p:spPr>
        <p:txBody>
          <a:bodyPr/>
          <a:lstStyle/>
          <a:p>
            <a:fld id="{41A8C2BB-0E55-4019-921D-962374D39E99}" type="slidenum">
              <a:rPr lang="en-US" smtClean="0"/>
              <a:pPr/>
              <a:t>142</a:t>
            </a:fld>
            <a:endParaRPr lang="en-US" smtClean="0"/>
          </a:p>
        </p:txBody>
      </p:sp>
      <p:sp>
        <p:nvSpPr>
          <p:cNvPr id="434179" name="Rectangle 2"/>
          <p:cNvSpPr>
            <a:spLocks noGrp="1" noRot="1" noChangeAspect="1" noChangeArrowheads="1" noTextEdit="1"/>
          </p:cNvSpPr>
          <p:nvPr>
            <p:ph type="sldImg"/>
          </p:nvPr>
        </p:nvSpPr>
        <p:spPr>
          <a:ln/>
        </p:spPr>
      </p:sp>
      <p:sp>
        <p:nvSpPr>
          <p:cNvPr id="434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p:spPr>
        <p:txBody>
          <a:bodyPr/>
          <a:lstStyle/>
          <a:p>
            <a:fld id="{E3FA5865-3D4D-4D22-8740-485EA025704A}" type="slidenum">
              <a:rPr lang="en-US" smtClean="0"/>
              <a:pPr/>
              <a:t>143</a:t>
            </a:fld>
            <a:endParaRPr lang="en-US" smtClean="0"/>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noFill/>
        </p:spPr>
        <p:txBody>
          <a:bodyPr/>
          <a:lstStyle/>
          <a:p>
            <a:fld id="{C01A96B6-1FD0-4B31-94AD-4C12F52086C6}" type="slidenum">
              <a:rPr lang="en-US" smtClean="0"/>
              <a:pPr/>
              <a:t>144</a:t>
            </a:fld>
            <a:endParaRPr lang="en-US" smtClean="0"/>
          </a:p>
        </p:txBody>
      </p:sp>
      <p:sp>
        <p:nvSpPr>
          <p:cNvPr id="436227" name="Rectangle 2"/>
          <p:cNvSpPr>
            <a:spLocks noGrp="1" noRot="1" noChangeAspect="1" noChangeArrowheads="1" noTextEdit="1"/>
          </p:cNvSpPr>
          <p:nvPr>
            <p:ph type="sldImg"/>
          </p:nvPr>
        </p:nvSpPr>
        <p:spPr>
          <a:ln/>
        </p:spPr>
      </p:sp>
      <p:sp>
        <p:nvSpPr>
          <p:cNvPr id="436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18C7D9E-48A8-46A6-B90B-84224D944EBB}" type="slidenum">
              <a:rPr lang="en-US" smtClean="0"/>
              <a:pPr/>
              <a:t>19</a:t>
            </a:fld>
            <a:endParaRPr lang="en-US"/>
          </a:p>
        </p:txBody>
      </p:sp>
    </p:spTree>
    <p:extLst>
      <p:ext uri="{BB962C8B-B14F-4D97-AF65-F5344CB8AC3E}">
        <p14:creationId xmlns:p14="http://schemas.microsoft.com/office/powerpoint/2010/main" val="261154824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p:spPr>
        <p:txBody>
          <a:bodyPr/>
          <a:lstStyle/>
          <a:p>
            <a:fld id="{9B21F46B-624C-46A8-933F-39B3B8B1868C}" type="slidenum">
              <a:rPr lang="en-US" smtClean="0"/>
              <a:pPr/>
              <a:t>145</a:t>
            </a:fld>
            <a:endParaRPr lang="en-US" smtClean="0"/>
          </a:p>
        </p:txBody>
      </p:sp>
      <p:sp>
        <p:nvSpPr>
          <p:cNvPr id="437251" name="Rectangle 2"/>
          <p:cNvSpPr>
            <a:spLocks noGrp="1" noRot="1" noChangeAspect="1" noChangeArrowheads="1" noTextEdit="1"/>
          </p:cNvSpPr>
          <p:nvPr>
            <p:ph type="sldImg"/>
          </p:nvPr>
        </p:nvSpPr>
        <p:spPr>
          <a:ln/>
        </p:spPr>
      </p:sp>
      <p:sp>
        <p:nvSpPr>
          <p:cNvPr id="437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noFill/>
        </p:spPr>
        <p:txBody>
          <a:bodyPr/>
          <a:lstStyle/>
          <a:p>
            <a:fld id="{9F3F4E2A-E31D-44C4-A84E-F1D64CEA1761}" type="slidenum">
              <a:rPr lang="en-US" smtClean="0"/>
              <a:pPr/>
              <a:t>146</a:t>
            </a:fld>
            <a:endParaRPr lang="en-US" smtClean="0"/>
          </a:p>
        </p:txBody>
      </p:sp>
      <p:sp>
        <p:nvSpPr>
          <p:cNvPr id="439299" name="Rectangle 2"/>
          <p:cNvSpPr>
            <a:spLocks noGrp="1" noRot="1" noChangeAspect="1" noChangeArrowheads="1" noTextEdit="1"/>
          </p:cNvSpPr>
          <p:nvPr>
            <p:ph type="sldImg"/>
          </p:nvPr>
        </p:nvSpPr>
        <p:spPr>
          <a:ln/>
        </p:spPr>
      </p:sp>
      <p:sp>
        <p:nvSpPr>
          <p:cNvPr id="439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p:spPr>
        <p:txBody>
          <a:bodyPr/>
          <a:lstStyle/>
          <a:p>
            <a:fld id="{E9FCA422-85CD-4FA5-8306-42FABB9D34A5}" type="slidenum">
              <a:rPr lang="en-US" smtClean="0"/>
              <a:pPr/>
              <a:t>147</a:t>
            </a:fld>
            <a:endParaRPr lang="en-US" smtClean="0"/>
          </a:p>
        </p:txBody>
      </p:sp>
      <p:sp>
        <p:nvSpPr>
          <p:cNvPr id="440323" name="Rectangle 2"/>
          <p:cNvSpPr>
            <a:spLocks noGrp="1" noRot="1" noChangeAspect="1" noChangeArrowheads="1" noTextEdit="1"/>
          </p:cNvSpPr>
          <p:nvPr>
            <p:ph type="sldImg"/>
          </p:nvPr>
        </p:nvSpPr>
        <p:spPr>
          <a:ln/>
        </p:spPr>
      </p:sp>
      <p:sp>
        <p:nvSpPr>
          <p:cNvPr id="440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noFill/>
        </p:spPr>
        <p:txBody>
          <a:bodyPr/>
          <a:lstStyle/>
          <a:p>
            <a:fld id="{6828675F-B123-48C1-A279-5EC86D965FF7}" type="slidenum">
              <a:rPr lang="en-US" smtClean="0"/>
              <a:pPr/>
              <a:t>148</a:t>
            </a:fld>
            <a:endParaRPr lang="en-US" smtClean="0"/>
          </a:p>
        </p:txBody>
      </p:sp>
      <p:sp>
        <p:nvSpPr>
          <p:cNvPr id="441347" name="Rectangle 2"/>
          <p:cNvSpPr>
            <a:spLocks noGrp="1" noRot="1" noChangeAspect="1" noChangeArrowheads="1" noTextEdit="1"/>
          </p:cNvSpPr>
          <p:nvPr>
            <p:ph type="sldImg"/>
          </p:nvPr>
        </p:nvSpPr>
        <p:spPr>
          <a:ln/>
        </p:spPr>
      </p:sp>
      <p:sp>
        <p:nvSpPr>
          <p:cNvPr id="441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noFill/>
        </p:spPr>
        <p:txBody>
          <a:bodyPr/>
          <a:lstStyle/>
          <a:p>
            <a:fld id="{E9156EF8-0189-4F34-A725-EEE38B33DFBC}" type="slidenum">
              <a:rPr lang="en-US" smtClean="0"/>
              <a:pPr/>
              <a:t>149</a:t>
            </a:fld>
            <a:endParaRPr lang="en-US"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noFill/>
        </p:spPr>
        <p:txBody>
          <a:bodyPr/>
          <a:lstStyle/>
          <a:p>
            <a:fld id="{E322CC98-4470-4561-8A48-F52A62A21F43}" type="slidenum">
              <a:rPr lang="en-US" smtClean="0"/>
              <a:pPr/>
              <a:t>150</a:t>
            </a:fld>
            <a:endParaRPr lang="en-US" smtClean="0"/>
          </a:p>
        </p:txBody>
      </p:sp>
      <p:sp>
        <p:nvSpPr>
          <p:cNvPr id="445443" name="Rectangle 2"/>
          <p:cNvSpPr>
            <a:spLocks noGrp="1" noRot="1" noChangeAspect="1" noChangeArrowheads="1" noTextEdit="1"/>
          </p:cNvSpPr>
          <p:nvPr>
            <p:ph type="sldImg"/>
          </p:nvPr>
        </p:nvSpPr>
        <p:spPr>
          <a:ln/>
        </p:spPr>
      </p:sp>
      <p:sp>
        <p:nvSpPr>
          <p:cNvPr id="445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noFill/>
        </p:spPr>
        <p:txBody>
          <a:bodyPr/>
          <a:lstStyle/>
          <a:p>
            <a:fld id="{969C9FF2-33FF-4F58-AD65-38F4589785C5}" type="slidenum">
              <a:rPr lang="en-US" smtClean="0"/>
              <a:pPr/>
              <a:t>151</a:t>
            </a:fld>
            <a:endParaRPr lang="en-US" smtClean="0"/>
          </a:p>
        </p:txBody>
      </p:sp>
      <p:sp>
        <p:nvSpPr>
          <p:cNvPr id="447491" name="Rectangle 2"/>
          <p:cNvSpPr>
            <a:spLocks noGrp="1" noRot="1" noChangeAspect="1" noChangeArrowheads="1" noTextEdit="1"/>
          </p:cNvSpPr>
          <p:nvPr>
            <p:ph type="sldImg"/>
          </p:nvPr>
        </p:nvSpPr>
        <p:spPr>
          <a:ln/>
        </p:spPr>
      </p:sp>
      <p:sp>
        <p:nvSpPr>
          <p:cNvPr id="447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p:cNvSpPr>
            <a:spLocks noGrp="1" noChangeArrowheads="1"/>
          </p:cNvSpPr>
          <p:nvPr>
            <p:ph type="sldNum" sz="quarter" idx="5"/>
          </p:nvPr>
        </p:nvSpPr>
        <p:spPr>
          <a:noFill/>
        </p:spPr>
        <p:txBody>
          <a:bodyPr/>
          <a:lstStyle/>
          <a:p>
            <a:fld id="{A5411EC2-1D2C-4ED3-A089-7A081D24F6AA}" type="slidenum">
              <a:rPr lang="en-US" smtClean="0"/>
              <a:pPr/>
              <a:t>152</a:t>
            </a:fld>
            <a:endParaRPr lang="en-US" smtClean="0"/>
          </a:p>
        </p:txBody>
      </p:sp>
      <p:sp>
        <p:nvSpPr>
          <p:cNvPr id="449539" name="Rectangle 2"/>
          <p:cNvSpPr>
            <a:spLocks noGrp="1" noRot="1" noChangeAspect="1" noChangeArrowheads="1" noTextEdit="1"/>
          </p:cNvSpPr>
          <p:nvPr>
            <p:ph type="sldImg"/>
          </p:nvPr>
        </p:nvSpPr>
        <p:spPr>
          <a:ln/>
        </p:spPr>
      </p:sp>
      <p:sp>
        <p:nvSpPr>
          <p:cNvPr id="449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0428590A-894D-4C1F-B370-CF4975C43081}" type="slidenum">
              <a:rPr lang="en-US" smtClean="0"/>
              <a:pPr/>
              <a:t>153</a:t>
            </a:fld>
            <a:endParaRPr lang="en-US" smtClean="0"/>
          </a:p>
        </p:txBody>
      </p:sp>
      <p:sp>
        <p:nvSpPr>
          <p:cNvPr id="450563" name="Rectangle 2"/>
          <p:cNvSpPr>
            <a:spLocks noGrp="1" noRot="1" noChangeAspect="1" noChangeArrowheads="1" noTextEdit="1"/>
          </p:cNvSpPr>
          <p:nvPr>
            <p:ph type="sldImg"/>
          </p:nvPr>
        </p:nvSpPr>
        <p:spPr>
          <a:ln/>
        </p:spPr>
      </p:sp>
      <p:sp>
        <p:nvSpPr>
          <p:cNvPr id="450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noFill/>
        </p:spPr>
        <p:txBody>
          <a:bodyPr/>
          <a:lstStyle/>
          <a:p>
            <a:fld id="{08A581FA-F429-438A-9156-D6E1A7DC2176}" type="slidenum">
              <a:rPr lang="en-US" smtClean="0"/>
              <a:pPr/>
              <a:t>154</a:t>
            </a:fld>
            <a:endParaRPr lang="en-US" smtClean="0"/>
          </a:p>
        </p:txBody>
      </p:sp>
      <p:sp>
        <p:nvSpPr>
          <p:cNvPr id="451587" name="Rectangle 2"/>
          <p:cNvSpPr>
            <a:spLocks noGrp="1" noRot="1" noChangeAspect="1" noChangeArrowheads="1" noTextEdit="1"/>
          </p:cNvSpPr>
          <p:nvPr>
            <p:ph type="sldImg"/>
          </p:nvPr>
        </p:nvSpPr>
        <p:spPr>
          <a:ln/>
        </p:spPr>
      </p:sp>
      <p:sp>
        <p:nvSpPr>
          <p:cNvPr id="451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18C7D9E-48A8-46A6-B90B-84224D944EBB}" type="slidenum">
              <a:rPr lang="en-US" smtClean="0"/>
              <a:pPr/>
              <a:t>20</a:t>
            </a:fld>
            <a:endParaRPr lang="en-US"/>
          </a:p>
        </p:txBody>
      </p:sp>
    </p:spTree>
    <p:extLst>
      <p:ext uri="{BB962C8B-B14F-4D97-AF65-F5344CB8AC3E}">
        <p14:creationId xmlns:p14="http://schemas.microsoft.com/office/powerpoint/2010/main" val="261154824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a:noFill/>
        </p:spPr>
        <p:txBody>
          <a:bodyPr/>
          <a:lstStyle/>
          <a:p>
            <a:fld id="{8D3D40EF-A628-4425-AE9E-7CFDC1846AD5}" type="slidenum">
              <a:rPr lang="en-US" smtClean="0"/>
              <a:pPr/>
              <a:t>155</a:t>
            </a:fld>
            <a:endParaRPr lang="en-US" smtClean="0"/>
          </a:p>
        </p:txBody>
      </p:sp>
      <p:sp>
        <p:nvSpPr>
          <p:cNvPr id="452611" name="Rectangle 2"/>
          <p:cNvSpPr>
            <a:spLocks noGrp="1" noRot="1" noChangeAspect="1" noChangeArrowheads="1" noTextEdit="1"/>
          </p:cNvSpPr>
          <p:nvPr>
            <p:ph type="sldImg"/>
          </p:nvPr>
        </p:nvSpPr>
        <p:spPr>
          <a:ln/>
        </p:spPr>
      </p:sp>
      <p:sp>
        <p:nvSpPr>
          <p:cNvPr id="452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noFill/>
        </p:spPr>
        <p:txBody>
          <a:bodyPr/>
          <a:lstStyle/>
          <a:p>
            <a:fld id="{0B9EC938-5256-427D-9EE3-D4441C252B54}" type="slidenum">
              <a:rPr lang="en-US" smtClean="0"/>
              <a:pPr/>
              <a:t>156</a:t>
            </a:fld>
            <a:endParaRPr lang="en-US" smtClean="0"/>
          </a:p>
        </p:txBody>
      </p:sp>
      <p:sp>
        <p:nvSpPr>
          <p:cNvPr id="454659" name="Rectangle 2"/>
          <p:cNvSpPr>
            <a:spLocks noGrp="1" noRot="1" noChangeAspect="1" noChangeArrowheads="1" noTextEdit="1"/>
          </p:cNvSpPr>
          <p:nvPr>
            <p:ph type="sldImg"/>
          </p:nvPr>
        </p:nvSpPr>
        <p:spPr>
          <a:ln/>
        </p:spPr>
      </p:sp>
      <p:sp>
        <p:nvSpPr>
          <p:cNvPr id="454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noFill/>
        </p:spPr>
        <p:txBody>
          <a:bodyPr/>
          <a:lstStyle/>
          <a:p>
            <a:fld id="{EDF7737D-F2BB-4619-AFD7-48D61E0739A6}" type="slidenum">
              <a:rPr lang="en-US" smtClean="0"/>
              <a:pPr/>
              <a:t>157</a:t>
            </a:fld>
            <a:endParaRPr lang="en-US" smtClean="0"/>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p:spPr>
        <p:txBody>
          <a:bodyPr/>
          <a:lstStyle/>
          <a:p>
            <a:fld id="{D50A843F-8E05-4A63-BAD9-3A71CC17E2B9}" type="slidenum">
              <a:rPr lang="en-US" smtClean="0"/>
              <a:pPr/>
              <a:t>158</a:t>
            </a:fld>
            <a:endParaRPr lang="en-US" smtClean="0"/>
          </a:p>
        </p:txBody>
      </p:sp>
      <p:sp>
        <p:nvSpPr>
          <p:cNvPr id="456707" name="Rectangle 2"/>
          <p:cNvSpPr>
            <a:spLocks noGrp="1" noRot="1" noChangeAspect="1" noChangeArrowheads="1" noTextEdit="1"/>
          </p:cNvSpPr>
          <p:nvPr>
            <p:ph type="sldImg"/>
          </p:nvPr>
        </p:nvSpPr>
        <p:spPr>
          <a:ln/>
        </p:spPr>
      </p:sp>
      <p:sp>
        <p:nvSpPr>
          <p:cNvPr id="456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noFill/>
        </p:spPr>
        <p:txBody>
          <a:bodyPr/>
          <a:lstStyle/>
          <a:p>
            <a:fld id="{47135F36-DB01-4964-B14F-15A34E1EDD70}" type="slidenum">
              <a:rPr lang="en-US" smtClean="0"/>
              <a:pPr/>
              <a:t>159</a:t>
            </a:fld>
            <a:endParaRPr lang="en-US" smtClean="0"/>
          </a:p>
        </p:txBody>
      </p:sp>
      <p:sp>
        <p:nvSpPr>
          <p:cNvPr id="457731" name="Rectangle 2"/>
          <p:cNvSpPr>
            <a:spLocks noGrp="1" noRot="1" noChangeAspect="1" noChangeArrowheads="1" noTextEdit="1"/>
          </p:cNvSpPr>
          <p:nvPr>
            <p:ph type="sldImg"/>
          </p:nvPr>
        </p:nvSpPr>
        <p:spPr>
          <a:ln/>
        </p:spPr>
      </p:sp>
      <p:sp>
        <p:nvSpPr>
          <p:cNvPr id="457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noFill/>
        </p:spPr>
        <p:txBody>
          <a:bodyPr/>
          <a:lstStyle/>
          <a:p>
            <a:fld id="{64E75CDE-C9C1-4A13-B808-C5DF451C75D8}" type="slidenum">
              <a:rPr lang="en-US" smtClean="0"/>
              <a:pPr/>
              <a:t>160</a:t>
            </a:fld>
            <a:endParaRPr lang="en-US" smtClean="0"/>
          </a:p>
        </p:txBody>
      </p:sp>
      <p:sp>
        <p:nvSpPr>
          <p:cNvPr id="458755" name="Rectangle 2"/>
          <p:cNvSpPr>
            <a:spLocks noGrp="1" noRot="1" noChangeAspect="1" noChangeArrowheads="1" noTextEdit="1"/>
          </p:cNvSpPr>
          <p:nvPr>
            <p:ph type="sldImg"/>
          </p:nvPr>
        </p:nvSpPr>
        <p:spPr>
          <a:ln/>
        </p:spPr>
      </p:sp>
      <p:sp>
        <p:nvSpPr>
          <p:cNvPr id="458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p:spPr>
        <p:txBody>
          <a:bodyPr/>
          <a:lstStyle/>
          <a:p>
            <a:fld id="{29DCD7DB-BB8A-4E79-9FC6-5D6C4EDA9576}" type="slidenum">
              <a:rPr lang="en-US" smtClean="0"/>
              <a:pPr/>
              <a:t>161</a:t>
            </a:fld>
            <a:endParaRPr lang="en-US" smtClean="0"/>
          </a:p>
        </p:txBody>
      </p:sp>
      <p:sp>
        <p:nvSpPr>
          <p:cNvPr id="459779" name="Rectangle 2"/>
          <p:cNvSpPr>
            <a:spLocks noGrp="1" noRot="1" noChangeAspect="1" noChangeArrowheads="1" noTextEdit="1"/>
          </p:cNvSpPr>
          <p:nvPr>
            <p:ph type="sldImg"/>
          </p:nvPr>
        </p:nvSpPr>
        <p:spPr>
          <a:ln/>
        </p:spPr>
      </p:sp>
      <p:sp>
        <p:nvSpPr>
          <p:cNvPr id="459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p:spPr>
        <p:txBody>
          <a:bodyPr/>
          <a:lstStyle/>
          <a:p>
            <a:fld id="{EE546B27-CA43-49E7-8DCA-570933D7C96A}" type="slidenum">
              <a:rPr lang="en-US" smtClean="0"/>
              <a:pPr/>
              <a:t>162</a:t>
            </a:fld>
            <a:endParaRPr lang="en-US" smtClean="0"/>
          </a:p>
        </p:txBody>
      </p:sp>
      <p:sp>
        <p:nvSpPr>
          <p:cNvPr id="460803" name="Rectangle 2"/>
          <p:cNvSpPr>
            <a:spLocks noGrp="1" noRot="1" noChangeAspect="1" noChangeArrowheads="1" noTextEdit="1"/>
          </p:cNvSpPr>
          <p:nvPr>
            <p:ph type="sldImg"/>
          </p:nvPr>
        </p:nvSpPr>
        <p:spPr>
          <a:ln/>
        </p:spPr>
      </p:sp>
      <p:sp>
        <p:nvSpPr>
          <p:cNvPr id="460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noFill/>
        </p:spPr>
        <p:txBody>
          <a:bodyPr/>
          <a:lstStyle/>
          <a:p>
            <a:fld id="{3CF7C763-F480-405E-9A90-D94A80B5A943}" type="slidenum">
              <a:rPr lang="en-US" smtClean="0"/>
              <a:pPr/>
              <a:t>163</a:t>
            </a:fld>
            <a:endParaRPr lang="en-US" smtClean="0"/>
          </a:p>
        </p:txBody>
      </p:sp>
      <p:sp>
        <p:nvSpPr>
          <p:cNvPr id="461827" name="Rectangle 2"/>
          <p:cNvSpPr>
            <a:spLocks noGrp="1" noRot="1" noChangeAspect="1" noChangeArrowheads="1" noTextEdit="1"/>
          </p:cNvSpPr>
          <p:nvPr>
            <p:ph type="sldImg"/>
          </p:nvPr>
        </p:nvSpPr>
        <p:spPr>
          <a:ln/>
        </p:spPr>
      </p:sp>
      <p:sp>
        <p:nvSpPr>
          <p:cNvPr id="461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noFill/>
        </p:spPr>
        <p:txBody>
          <a:bodyPr/>
          <a:lstStyle/>
          <a:p>
            <a:fld id="{923CBC49-D9F5-4B70-B3EC-B02278314A11}" type="slidenum">
              <a:rPr lang="en-US" smtClean="0"/>
              <a:pPr/>
              <a:t>164</a:t>
            </a:fld>
            <a:endParaRPr lang="en-US" smtClean="0"/>
          </a:p>
        </p:txBody>
      </p:sp>
      <p:sp>
        <p:nvSpPr>
          <p:cNvPr id="462851" name="Rectangle 2"/>
          <p:cNvSpPr>
            <a:spLocks noGrp="1" noRot="1" noChangeAspect="1" noChangeArrowheads="1" noTextEdit="1"/>
          </p:cNvSpPr>
          <p:nvPr>
            <p:ph type="sldImg"/>
          </p:nvPr>
        </p:nvSpPr>
        <p:spPr>
          <a:ln/>
        </p:spPr>
      </p:sp>
      <p:sp>
        <p:nvSpPr>
          <p:cNvPr id="462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18C7D9E-48A8-46A6-B90B-84224D944EBB}" type="slidenum">
              <a:rPr lang="en-US" smtClean="0"/>
              <a:pPr/>
              <a:t>21</a:t>
            </a:fld>
            <a:endParaRPr lang="en-US"/>
          </a:p>
        </p:txBody>
      </p:sp>
    </p:spTree>
    <p:extLst>
      <p:ext uri="{BB962C8B-B14F-4D97-AF65-F5344CB8AC3E}">
        <p14:creationId xmlns:p14="http://schemas.microsoft.com/office/powerpoint/2010/main" val="261154824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noFill/>
        </p:spPr>
        <p:txBody>
          <a:bodyPr/>
          <a:lstStyle/>
          <a:p>
            <a:fld id="{4C24859C-CF4E-4DF0-9B3F-755DAA2DA7CF}" type="slidenum">
              <a:rPr lang="en-US" smtClean="0"/>
              <a:pPr/>
              <a:t>165</a:t>
            </a:fld>
            <a:endParaRPr lang="en-US" smtClean="0"/>
          </a:p>
        </p:txBody>
      </p:sp>
      <p:sp>
        <p:nvSpPr>
          <p:cNvPr id="463875" name="Rectangle 2"/>
          <p:cNvSpPr>
            <a:spLocks noGrp="1" noRot="1" noChangeAspect="1" noChangeArrowheads="1" noTextEdit="1"/>
          </p:cNvSpPr>
          <p:nvPr>
            <p:ph type="sldImg"/>
          </p:nvPr>
        </p:nvSpPr>
        <p:spPr>
          <a:ln/>
        </p:spPr>
      </p:sp>
      <p:sp>
        <p:nvSpPr>
          <p:cNvPr id="463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noFill/>
        </p:spPr>
        <p:txBody>
          <a:bodyPr/>
          <a:lstStyle/>
          <a:p>
            <a:fld id="{93BB8F5C-5637-4D3B-A956-D1F949EE0A40}" type="slidenum">
              <a:rPr lang="en-US" smtClean="0"/>
              <a:pPr/>
              <a:t>166</a:t>
            </a:fld>
            <a:endParaRPr lang="en-US" smtClean="0"/>
          </a:p>
        </p:txBody>
      </p:sp>
      <p:sp>
        <p:nvSpPr>
          <p:cNvPr id="465923" name="Rectangle 2"/>
          <p:cNvSpPr>
            <a:spLocks noGrp="1" noRot="1" noChangeAspect="1" noChangeArrowheads="1" noTextEdit="1"/>
          </p:cNvSpPr>
          <p:nvPr>
            <p:ph type="sldImg"/>
          </p:nvPr>
        </p:nvSpPr>
        <p:spPr>
          <a:ln/>
        </p:spPr>
      </p:sp>
      <p:sp>
        <p:nvSpPr>
          <p:cNvPr id="465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noFill/>
        </p:spPr>
        <p:txBody>
          <a:bodyPr/>
          <a:lstStyle/>
          <a:p>
            <a:fld id="{386B72C6-0B13-46C2-B867-4FA2EBE68705}" type="slidenum">
              <a:rPr lang="en-US" smtClean="0"/>
              <a:pPr/>
              <a:t>167</a:t>
            </a:fld>
            <a:endParaRPr lang="en-US" smtClean="0"/>
          </a:p>
        </p:txBody>
      </p:sp>
      <p:sp>
        <p:nvSpPr>
          <p:cNvPr id="466947" name="Rectangle 2"/>
          <p:cNvSpPr>
            <a:spLocks noGrp="1" noRot="1" noChangeAspect="1" noChangeArrowheads="1" noTextEdit="1"/>
          </p:cNvSpPr>
          <p:nvPr>
            <p:ph type="sldImg"/>
          </p:nvPr>
        </p:nvSpPr>
        <p:spPr>
          <a:ln/>
        </p:spPr>
      </p:sp>
      <p:sp>
        <p:nvSpPr>
          <p:cNvPr id="466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noFill/>
        </p:spPr>
        <p:txBody>
          <a:bodyPr/>
          <a:lstStyle/>
          <a:p>
            <a:fld id="{43F8E0DD-86ED-43E3-9130-ED7848EBF550}" type="slidenum">
              <a:rPr lang="en-US" smtClean="0"/>
              <a:pPr/>
              <a:t>168</a:t>
            </a:fld>
            <a:endParaRPr lang="en-US" smtClean="0"/>
          </a:p>
        </p:txBody>
      </p:sp>
      <p:sp>
        <p:nvSpPr>
          <p:cNvPr id="468995" name="Rectangle 2"/>
          <p:cNvSpPr>
            <a:spLocks noGrp="1" noRot="1" noChangeAspect="1" noChangeArrowheads="1" noTextEdit="1"/>
          </p:cNvSpPr>
          <p:nvPr>
            <p:ph type="sldImg"/>
          </p:nvPr>
        </p:nvSpPr>
        <p:spPr>
          <a:ln/>
        </p:spPr>
      </p:sp>
      <p:sp>
        <p:nvSpPr>
          <p:cNvPr id="468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noFill/>
        </p:spPr>
        <p:txBody>
          <a:bodyPr/>
          <a:lstStyle/>
          <a:p>
            <a:fld id="{AC39946F-2B36-414E-9C36-81DF433F38F7}" type="slidenum">
              <a:rPr lang="en-US" smtClean="0"/>
              <a:pPr/>
              <a:t>169</a:t>
            </a:fld>
            <a:endParaRPr lang="en-US" smtClean="0"/>
          </a:p>
        </p:txBody>
      </p:sp>
      <p:sp>
        <p:nvSpPr>
          <p:cNvPr id="470019"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70020"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70021"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70022"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70023"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70024"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70025"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70026"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70027" name="Rectangle 10"/>
          <p:cNvSpPr>
            <a:spLocks noGrp="1" noChangeArrowheads="1"/>
          </p:cNvSpPr>
          <p:nvPr>
            <p:ph type="body" idx="1"/>
          </p:nvPr>
        </p:nvSpPr>
        <p:spPr>
          <a:xfrm>
            <a:off x="1238250" y="3330575"/>
            <a:ext cx="6819900" cy="3155950"/>
          </a:xfrm>
          <a:noFill/>
          <a:ln/>
        </p:spPr>
        <p:txBody>
          <a:bodyPr lIns="93556" tIns="46778" rIns="93556" bIns="46778"/>
          <a:lstStyle/>
          <a:p>
            <a:pPr eaLnBrk="1" hangingPunct="1"/>
            <a:endParaRPr lang="en-US" smtClean="0"/>
          </a:p>
        </p:txBody>
      </p:sp>
      <p:sp>
        <p:nvSpPr>
          <p:cNvPr id="470028"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noFill/>
        </p:spPr>
        <p:txBody>
          <a:bodyPr/>
          <a:lstStyle/>
          <a:p>
            <a:fld id="{5AC213D9-1A72-4856-91A5-86CEBE7DDA20}" type="slidenum">
              <a:rPr lang="en-US" smtClean="0"/>
              <a:pPr/>
              <a:t>170</a:t>
            </a:fld>
            <a:endParaRPr lang="en-US" smtClean="0"/>
          </a:p>
        </p:txBody>
      </p:sp>
      <p:sp>
        <p:nvSpPr>
          <p:cNvPr id="471043" name="Rectangle 2"/>
          <p:cNvSpPr>
            <a:spLocks noGrp="1" noRot="1" noChangeAspect="1" noChangeArrowheads="1" noTextEdit="1"/>
          </p:cNvSpPr>
          <p:nvPr>
            <p:ph type="sldImg"/>
          </p:nvPr>
        </p:nvSpPr>
        <p:spPr>
          <a:ln/>
        </p:spPr>
      </p:sp>
      <p:sp>
        <p:nvSpPr>
          <p:cNvPr id="471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noFill/>
        </p:spPr>
        <p:txBody>
          <a:bodyPr/>
          <a:lstStyle/>
          <a:p>
            <a:fld id="{AB69ACE1-9FAD-48D1-A4A6-27DACE84794A}" type="slidenum">
              <a:rPr lang="en-US" smtClean="0"/>
              <a:pPr/>
              <a:t>171</a:t>
            </a:fld>
            <a:endParaRPr lang="en-US" smtClean="0"/>
          </a:p>
        </p:txBody>
      </p:sp>
      <p:sp>
        <p:nvSpPr>
          <p:cNvPr id="478211" name="Rectangle 2"/>
          <p:cNvSpPr>
            <a:spLocks noGrp="1" noRot="1" noChangeAspect="1" noChangeArrowheads="1" noTextEdit="1"/>
          </p:cNvSpPr>
          <p:nvPr>
            <p:ph type="sldImg"/>
          </p:nvPr>
        </p:nvSpPr>
        <p:spPr>
          <a:ln/>
        </p:spPr>
      </p:sp>
      <p:sp>
        <p:nvSpPr>
          <p:cNvPr id="478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noFill/>
        </p:spPr>
        <p:txBody>
          <a:bodyPr/>
          <a:lstStyle/>
          <a:p>
            <a:fld id="{B95D1C0C-01E9-4BC5-B334-811FA83552A0}" type="slidenum">
              <a:rPr lang="en-US" smtClean="0"/>
              <a:pPr/>
              <a:t>172</a:t>
            </a:fld>
            <a:endParaRPr lang="en-US" smtClean="0"/>
          </a:p>
        </p:txBody>
      </p:sp>
      <p:sp>
        <p:nvSpPr>
          <p:cNvPr id="481283"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81284"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81285"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81286"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81287"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81288"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81289"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81290"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81291" name="Rectangle 10"/>
          <p:cNvSpPr>
            <a:spLocks noGrp="1" noChangeArrowheads="1"/>
          </p:cNvSpPr>
          <p:nvPr>
            <p:ph type="body" idx="1"/>
          </p:nvPr>
        </p:nvSpPr>
        <p:spPr>
          <a:xfrm>
            <a:off x="1238250" y="3330575"/>
            <a:ext cx="6819900" cy="3155950"/>
          </a:xfrm>
          <a:noFill/>
          <a:ln/>
        </p:spPr>
        <p:txBody>
          <a:bodyPr lIns="93556" tIns="46778" rIns="93556" bIns="46778"/>
          <a:lstStyle/>
          <a:p>
            <a:pPr eaLnBrk="1" hangingPunct="1"/>
            <a:endParaRPr lang="en-US" smtClean="0"/>
          </a:p>
        </p:txBody>
      </p:sp>
      <p:sp>
        <p:nvSpPr>
          <p:cNvPr id="481292"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a:spLocks noGrp="1" noChangeArrowheads="1"/>
          </p:cNvSpPr>
          <p:nvPr>
            <p:ph type="sldNum" sz="quarter" idx="5"/>
          </p:nvPr>
        </p:nvSpPr>
        <p:spPr>
          <a:noFill/>
        </p:spPr>
        <p:txBody>
          <a:bodyPr/>
          <a:lstStyle/>
          <a:p>
            <a:fld id="{0C9790D0-9BBB-4907-B790-4DAA23051D11}" type="slidenum">
              <a:rPr lang="en-US" smtClean="0"/>
              <a:pPr/>
              <a:t>173</a:t>
            </a:fld>
            <a:endParaRPr lang="en-US" smtClean="0"/>
          </a:p>
        </p:txBody>
      </p:sp>
      <p:sp>
        <p:nvSpPr>
          <p:cNvPr id="482307" name="Rectangle 2"/>
          <p:cNvSpPr>
            <a:spLocks noGrp="1" noRot="1" noChangeAspect="1" noChangeArrowheads="1" noTextEdit="1"/>
          </p:cNvSpPr>
          <p:nvPr>
            <p:ph type="sldImg"/>
          </p:nvPr>
        </p:nvSpPr>
        <p:spPr>
          <a:xfrm>
            <a:off x="2905125" y="522288"/>
            <a:ext cx="3486150" cy="2614612"/>
          </a:xfrm>
          <a:ln/>
        </p:spPr>
      </p:sp>
      <p:sp>
        <p:nvSpPr>
          <p:cNvPr id="482308" name="Rectangle 3"/>
          <p:cNvSpPr>
            <a:spLocks noGrp="1" noChangeArrowheads="1"/>
          </p:cNvSpPr>
          <p:nvPr>
            <p:ph type="body" idx="1"/>
          </p:nvPr>
        </p:nvSpPr>
        <p:spPr>
          <a:xfrm>
            <a:off x="1239838" y="3309938"/>
            <a:ext cx="6816725" cy="3194050"/>
          </a:xfrm>
          <a:noFill/>
          <a:ln/>
        </p:spPr>
        <p:txBody>
          <a:bodyPr lIns="91652" tIns="45827" rIns="91652" bIns="45827"/>
          <a:lstStyle/>
          <a:p>
            <a:pPr eaLnBrk="1" hangingPunct="1"/>
            <a:endParaRPr lang="en-GB"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p:cNvSpPr>
            <a:spLocks noGrp="1" noChangeArrowheads="1"/>
          </p:cNvSpPr>
          <p:nvPr>
            <p:ph type="sldNum" sz="quarter" idx="5"/>
          </p:nvPr>
        </p:nvSpPr>
        <p:spPr>
          <a:noFill/>
        </p:spPr>
        <p:txBody>
          <a:bodyPr/>
          <a:lstStyle/>
          <a:p>
            <a:fld id="{B8DBEADD-8D5C-4B1C-AB62-1D05EE1744AC}" type="slidenum">
              <a:rPr lang="en-US" smtClean="0"/>
              <a:pPr/>
              <a:t>174</a:t>
            </a:fld>
            <a:endParaRPr lang="en-US" smtClean="0"/>
          </a:p>
        </p:txBody>
      </p:sp>
      <p:sp>
        <p:nvSpPr>
          <p:cNvPr id="483331" name="Rectangle 2"/>
          <p:cNvSpPr>
            <a:spLocks noGrp="1" noRot="1" noChangeAspect="1" noChangeArrowheads="1" noTextEdit="1"/>
          </p:cNvSpPr>
          <p:nvPr>
            <p:ph type="sldImg"/>
          </p:nvPr>
        </p:nvSpPr>
        <p:spPr>
          <a:xfrm>
            <a:off x="2905125" y="522288"/>
            <a:ext cx="3486150" cy="2614612"/>
          </a:xfrm>
          <a:ln/>
        </p:spPr>
      </p:sp>
      <p:sp>
        <p:nvSpPr>
          <p:cNvPr id="483332" name="Rectangle 3"/>
          <p:cNvSpPr>
            <a:spLocks noGrp="1" noChangeArrowheads="1"/>
          </p:cNvSpPr>
          <p:nvPr>
            <p:ph type="body" idx="1"/>
          </p:nvPr>
        </p:nvSpPr>
        <p:spPr>
          <a:xfrm>
            <a:off x="1239838" y="3309938"/>
            <a:ext cx="6816725" cy="3194050"/>
          </a:xfrm>
          <a:noFill/>
          <a:ln/>
        </p:spPr>
        <p:txBody>
          <a:bodyPr/>
          <a:lstStyle/>
          <a:p>
            <a:pPr eaLnBrk="1" hangingPunct="1"/>
            <a:endParaRPr lang="en-GB"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F10E636A-01A5-4142-BE58-AB427D37E8A2}" type="slidenum">
              <a:rPr lang="en-US" smtClean="0"/>
              <a:pPr/>
              <a:t>22</a:t>
            </a:fld>
            <a:endParaRPr lang="en-US" smtClean="0"/>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noFill/>
        </p:spPr>
        <p:txBody>
          <a:bodyPr/>
          <a:lstStyle/>
          <a:p>
            <a:fld id="{ED0AA269-F14F-4BF2-8431-B228F98ED544}" type="slidenum">
              <a:rPr lang="en-US" smtClean="0"/>
              <a:pPr/>
              <a:t>175</a:t>
            </a:fld>
            <a:endParaRPr lang="en-US" smtClean="0"/>
          </a:p>
        </p:txBody>
      </p:sp>
      <p:sp>
        <p:nvSpPr>
          <p:cNvPr id="484355" name="Rectangle 2"/>
          <p:cNvSpPr>
            <a:spLocks noGrp="1" noRot="1" noChangeAspect="1" noChangeArrowheads="1" noTextEdit="1"/>
          </p:cNvSpPr>
          <p:nvPr>
            <p:ph type="sldImg"/>
          </p:nvPr>
        </p:nvSpPr>
        <p:spPr>
          <a:xfrm>
            <a:off x="2905125" y="522288"/>
            <a:ext cx="3486150" cy="2614612"/>
          </a:xfrm>
          <a:ln/>
        </p:spPr>
      </p:sp>
      <p:sp>
        <p:nvSpPr>
          <p:cNvPr id="484356" name="Rectangle 3"/>
          <p:cNvSpPr>
            <a:spLocks noGrp="1" noChangeArrowheads="1"/>
          </p:cNvSpPr>
          <p:nvPr>
            <p:ph type="body" idx="1"/>
          </p:nvPr>
        </p:nvSpPr>
        <p:spPr>
          <a:xfrm>
            <a:off x="1239838" y="3309938"/>
            <a:ext cx="6816725" cy="3194050"/>
          </a:xfrm>
          <a:noFill/>
          <a:ln/>
        </p:spPr>
        <p:txBody>
          <a:bodyPr/>
          <a:lstStyle/>
          <a:p>
            <a:pPr eaLnBrk="1" hangingPunct="1"/>
            <a:endParaRPr lang="en-GB" smtClean="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noFill/>
        </p:spPr>
        <p:txBody>
          <a:bodyPr/>
          <a:lstStyle/>
          <a:p>
            <a:fld id="{E76A3BFB-62B3-45FE-827B-54F8244283C5}" type="slidenum">
              <a:rPr lang="en-US" smtClean="0"/>
              <a:pPr/>
              <a:t>176</a:t>
            </a:fld>
            <a:endParaRPr lang="en-US" smtClean="0"/>
          </a:p>
        </p:txBody>
      </p:sp>
      <p:sp>
        <p:nvSpPr>
          <p:cNvPr id="487427" name="Rectangle 2"/>
          <p:cNvSpPr>
            <a:spLocks noGrp="1" noRot="1" noChangeAspect="1" noChangeArrowheads="1" noTextEdit="1"/>
          </p:cNvSpPr>
          <p:nvPr>
            <p:ph type="sldImg"/>
          </p:nvPr>
        </p:nvSpPr>
        <p:spPr>
          <a:ln/>
        </p:spPr>
      </p:sp>
      <p:sp>
        <p:nvSpPr>
          <p:cNvPr id="487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7"/>
          <p:cNvSpPr>
            <a:spLocks noGrp="1" noChangeArrowheads="1"/>
          </p:cNvSpPr>
          <p:nvPr>
            <p:ph type="sldNum" sz="quarter" idx="5"/>
          </p:nvPr>
        </p:nvSpPr>
        <p:spPr>
          <a:noFill/>
        </p:spPr>
        <p:txBody>
          <a:bodyPr/>
          <a:lstStyle/>
          <a:p>
            <a:fld id="{FD16E28D-7BA7-438D-AB46-FC4A041BFAF4}" type="slidenum">
              <a:rPr lang="en-US" smtClean="0"/>
              <a:pPr/>
              <a:t>177</a:t>
            </a:fld>
            <a:endParaRPr lang="en-US" smtClean="0"/>
          </a:p>
        </p:txBody>
      </p:sp>
      <p:sp>
        <p:nvSpPr>
          <p:cNvPr id="488451" name="Rectangle 2"/>
          <p:cNvSpPr>
            <a:spLocks noGrp="1" noRot="1" noChangeAspect="1" noChangeArrowheads="1" noTextEdit="1"/>
          </p:cNvSpPr>
          <p:nvPr>
            <p:ph type="sldImg"/>
          </p:nvPr>
        </p:nvSpPr>
        <p:spPr>
          <a:ln/>
        </p:spPr>
      </p:sp>
      <p:sp>
        <p:nvSpPr>
          <p:cNvPr id="488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noFill/>
        </p:spPr>
        <p:txBody>
          <a:bodyPr/>
          <a:lstStyle/>
          <a:p>
            <a:fld id="{DA165B00-FEFF-4BC6-9A9E-D8F1E081C11D}" type="slidenum">
              <a:rPr lang="en-US" smtClean="0"/>
              <a:pPr/>
              <a:t>178</a:t>
            </a:fld>
            <a:endParaRPr lang="en-US" smtClean="0"/>
          </a:p>
        </p:txBody>
      </p:sp>
      <p:sp>
        <p:nvSpPr>
          <p:cNvPr id="489475" name="Rectangle 2"/>
          <p:cNvSpPr>
            <a:spLocks noGrp="1" noRot="1" noChangeAspect="1" noChangeArrowheads="1" noTextEdit="1"/>
          </p:cNvSpPr>
          <p:nvPr>
            <p:ph type="sldImg"/>
          </p:nvPr>
        </p:nvSpPr>
        <p:spPr>
          <a:ln/>
        </p:spPr>
      </p:sp>
      <p:sp>
        <p:nvSpPr>
          <p:cNvPr id="489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DFFC47-C912-497E-BC6D-FAAC0F81B6D3}" type="slidenum">
              <a:rPr lang="en-US" smtClean="0"/>
              <a:pPr/>
              <a:t>179</a:t>
            </a:fld>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D98573-55DA-A643-9D75-4A844FE2EF91}" type="slidenum">
              <a:rPr lang="en-US" smtClean="0"/>
              <a:pPr/>
              <a:t>180</a:t>
            </a:fld>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endParaRPr lang="en-US" smtClean="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A913DF2-26DD-4802-8B0C-E3350810444D}" type="slidenum">
              <a:rPr lang="en-US" smtClean="0">
                <a:latin typeface="Arial" pitchFamily="34" charset="0"/>
                <a:ea typeface="ＭＳ Ｐゴシック" pitchFamily="34" charset="-128"/>
              </a:rPr>
              <a:pPr/>
              <a:t>182</a:t>
            </a:fld>
            <a:endParaRPr lang="en-US" smtClean="0">
              <a:latin typeface="Arial" pitchFamily="34" charset="0"/>
              <a:ea typeface="ＭＳ Ｐゴシック" pitchFamily="34" charset="-128"/>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D06B7A10-232C-4D40-A2FE-27A84630CD8F}" type="slidenum">
              <a:rPr lang="en-US" smtClean="0">
                <a:latin typeface="Arial" pitchFamily="34" charset="0"/>
                <a:ea typeface="ＭＳ Ｐゴシック" pitchFamily="34" charset="-128"/>
              </a:rPr>
              <a:pPr/>
              <a:t>183</a:t>
            </a:fld>
            <a:endParaRPr lang="en-US" smtClean="0">
              <a:latin typeface="Arial" pitchFamily="34" charset="0"/>
              <a:ea typeface="ＭＳ Ｐゴシック" pitchFamily="34" charset="-128"/>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noFill/>
        </p:spPr>
        <p:txBody>
          <a:bodyPr/>
          <a:lstStyle/>
          <a:p>
            <a:fld id="{A0951CB5-9578-4920-B127-8A565B562703}" type="slidenum">
              <a:rPr lang="en-US" smtClean="0"/>
              <a:pPr/>
              <a:t>184</a:t>
            </a:fld>
            <a:endParaRPr lang="en-US" smtClean="0"/>
          </a:p>
        </p:txBody>
      </p:sp>
      <p:sp>
        <p:nvSpPr>
          <p:cNvPr id="490499" name="Rectangle 2"/>
          <p:cNvSpPr>
            <a:spLocks noGrp="1" noRot="1" noChangeAspect="1" noChangeArrowheads="1" noTextEdit="1"/>
          </p:cNvSpPr>
          <p:nvPr>
            <p:ph type="sldImg"/>
          </p:nvPr>
        </p:nvSpPr>
        <p:spPr>
          <a:xfrm>
            <a:off x="2901950" y="530225"/>
            <a:ext cx="3492500" cy="2619375"/>
          </a:xfrm>
          <a:ln/>
        </p:spPr>
      </p:sp>
      <p:sp>
        <p:nvSpPr>
          <p:cNvPr id="490500"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ln/>
        </p:spPr>
      </p:sp>
      <p:sp>
        <p:nvSpPr>
          <p:cNvPr id="284675" name="Notes Placeholder 2"/>
          <p:cNvSpPr>
            <a:spLocks noGrp="1"/>
          </p:cNvSpPr>
          <p:nvPr>
            <p:ph type="body" idx="1"/>
          </p:nvPr>
        </p:nvSpPr>
        <p:spPr>
          <a:noFill/>
          <a:ln/>
        </p:spPr>
        <p:txBody>
          <a:bodyPr/>
          <a:lstStyle/>
          <a:p>
            <a:endParaRPr lang="en-US" smtClean="0"/>
          </a:p>
        </p:txBody>
      </p:sp>
      <p:sp>
        <p:nvSpPr>
          <p:cNvPr id="284676" name="Slide Number Placeholder 3"/>
          <p:cNvSpPr>
            <a:spLocks noGrp="1"/>
          </p:cNvSpPr>
          <p:nvPr>
            <p:ph type="sldNum" sz="quarter" idx="5"/>
          </p:nvPr>
        </p:nvSpPr>
        <p:spPr>
          <a:noFill/>
        </p:spPr>
        <p:txBody>
          <a:bodyPr/>
          <a:lstStyle/>
          <a:p>
            <a:fld id="{D638E3AF-9E23-4D0F-A2C9-35669DA64C01}" type="slidenum">
              <a:rPr lang="en-US" smtClean="0"/>
              <a:pPr/>
              <a:t>23</a:t>
            </a:fld>
            <a:endParaRPr lang="en-US" smtClean="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noFill/>
        </p:spPr>
        <p:txBody>
          <a:bodyPr/>
          <a:lstStyle/>
          <a:p>
            <a:fld id="{22144A14-1976-4FD0-BF64-3A852E8DD25D}" type="slidenum">
              <a:rPr lang="en-US" smtClean="0"/>
              <a:pPr/>
              <a:t>185</a:t>
            </a:fld>
            <a:endParaRPr lang="en-US" smtClean="0"/>
          </a:p>
        </p:txBody>
      </p:sp>
      <p:sp>
        <p:nvSpPr>
          <p:cNvPr id="491523"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24"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22</a:t>
            </a:r>
          </a:p>
        </p:txBody>
      </p:sp>
      <p:sp>
        <p:nvSpPr>
          <p:cNvPr id="491525"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26"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27"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28"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17</a:t>
            </a:r>
          </a:p>
        </p:txBody>
      </p:sp>
      <p:sp>
        <p:nvSpPr>
          <p:cNvPr id="491529"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0"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1" name="Rectangle 10"/>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32" name="Rectangle 11"/>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16</a:t>
            </a:r>
          </a:p>
        </p:txBody>
      </p:sp>
      <p:sp>
        <p:nvSpPr>
          <p:cNvPr id="491533" name="Rectangle 12"/>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4" name="Rectangle 13"/>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5" name="Rectangle 14"/>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36" name="Rectangle 15"/>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17</a:t>
            </a:r>
          </a:p>
        </p:txBody>
      </p:sp>
      <p:sp>
        <p:nvSpPr>
          <p:cNvPr id="491537" name="Rectangle 16"/>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8" name="Rectangle 17"/>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9" name="Rectangle 18"/>
          <p:cNvSpPr>
            <a:spLocks noChangeArrowheads="1"/>
          </p:cNvSpPr>
          <p:nvPr/>
        </p:nvSpPr>
        <p:spPr bwMode="auto">
          <a:xfrm>
            <a:off x="5268913" y="0"/>
            <a:ext cx="4027487" cy="311150"/>
          </a:xfrm>
          <a:prstGeom prst="rect">
            <a:avLst/>
          </a:prstGeom>
          <a:noFill/>
          <a:ln w="9525">
            <a:noFill/>
            <a:miter lim="800000"/>
            <a:headEnd/>
            <a:tailEnd/>
          </a:ln>
        </p:spPr>
        <p:txBody>
          <a:bodyPr wrap="none" anchor="ctr"/>
          <a:lstStyle/>
          <a:p>
            <a:endParaRPr lang="en-US"/>
          </a:p>
        </p:txBody>
      </p:sp>
      <p:sp>
        <p:nvSpPr>
          <p:cNvPr id="491540" name="Rectangle 19"/>
          <p:cNvSpPr>
            <a:spLocks noChangeArrowheads="1"/>
          </p:cNvSpPr>
          <p:nvPr/>
        </p:nvSpPr>
        <p:spPr bwMode="auto">
          <a:xfrm>
            <a:off x="5268913" y="6619875"/>
            <a:ext cx="4027487" cy="390525"/>
          </a:xfrm>
          <a:prstGeom prst="rect">
            <a:avLst/>
          </a:prstGeom>
          <a:noFill/>
          <a:ln w="9525">
            <a:noFill/>
            <a:miter lim="800000"/>
            <a:headEnd/>
            <a:tailEnd/>
          </a:ln>
        </p:spPr>
        <p:txBody>
          <a:bodyPr lIns="16130" tIns="0" rIns="16130" bIns="0" anchor="b"/>
          <a:lstStyle/>
          <a:p>
            <a:pPr algn="r" defTabSz="768350" eaLnBrk="0" hangingPunct="0"/>
            <a:r>
              <a:rPr lang="en-US" sz="800" b="0" i="1">
                <a:latin typeface="Times New Roman" pitchFamily="18" charset="0"/>
              </a:rPr>
              <a:t>17</a:t>
            </a:r>
          </a:p>
        </p:txBody>
      </p:sp>
      <p:sp>
        <p:nvSpPr>
          <p:cNvPr id="491541" name="Rectangle 20"/>
          <p:cNvSpPr>
            <a:spLocks noChangeArrowheads="1"/>
          </p:cNvSpPr>
          <p:nvPr/>
        </p:nvSpPr>
        <p:spPr bwMode="auto">
          <a:xfrm>
            <a:off x="0" y="6619875"/>
            <a:ext cx="4027488" cy="390525"/>
          </a:xfrm>
          <a:prstGeom prst="rect">
            <a:avLst/>
          </a:prstGeom>
          <a:noFill/>
          <a:ln w="9525">
            <a:noFill/>
            <a:miter lim="800000"/>
            <a:headEnd/>
            <a:tailEnd/>
          </a:ln>
        </p:spPr>
        <p:txBody>
          <a:bodyPr wrap="none" anchor="ctr"/>
          <a:lstStyle/>
          <a:p>
            <a:endParaRPr lang="en-US"/>
          </a:p>
        </p:txBody>
      </p:sp>
      <p:sp>
        <p:nvSpPr>
          <p:cNvPr id="491542" name="Rectangle 21"/>
          <p:cNvSpPr>
            <a:spLocks noChangeArrowheads="1"/>
          </p:cNvSpPr>
          <p:nvPr/>
        </p:nvSpPr>
        <p:spPr bwMode="auto">
          <a:xfrm>
            <a:off x="0" y="0"/>
            <a:ext cx="4027488" cy="311150"/>
          </a:xfrm>
          <a:prstGeom prst="rect">
            <a:avLst/>
          </a:prstGeom>
          <a:noFill/>
          <a:ln w="9525">
            <a:noFill/>
            <a:miter lim="800000"/>
            <a:headEnd/>
            <a:tailEnd/>
          </a:ln>
        </p:spPr>
        <p:txBody>
          <a:bodyPr wrap="none" anchor="ctr"/>
          <a:lstStyle/>
          <a:p>
            <a:endParaRPr lang="en-US"/>
          </a:p>
        </p:txBody>
      </p:sp>
      <p:sp>
        <p:nvSpPr>
          <p:cNvPr id="491543" name="Rectangle 22"/>
          <p:cNvSpPr>
            <a:spLocks noGrp="1" noRot="1" noChangeAspect="1" noChangeArrowheads="1" noTextEdit="1"/>
          </p:cNvSpPr>
          <p:nvPr>
            <p:ph type="sldImg"/>
          </p:nvPr>
        </p:nvSpPr>
        <p:spPr>
          <a:xfrm>
            <a:off x="2901950" y="530225"/>
            <a:ext cx="3492500" cy="2619375"/>
          </a:xfrm>
          <a:ln w="12700" cap="flat">
            <a:solidFill>
              <a:schemeClr val="tx1"/>
            </a:solidFill>
          </a:ln>
        </p:spPr>
      </p:sp>
      <p:sp>
        <p:nvSpPr>
          <p:cNvPr id="491544" name="Rectangle 23"/>
          <p:cNvSpPr>
            <a:spLocks noGrp="1" noChangeArrowheads="1"/>
          </p:cNvSpPr>
          <p:nvPr>
            <p:ph type="body" idx="1"/>
          </p:nvPr>
        </p:nvSpPr>
        <p:spPr>
          <a:xfrm>
            <a:off x="1238250" y="3330575"/>
            <a:ext cx="6819900" cy="3154363"/>
          </a:xfrm>
          <a:noFill/>
          <a:ln/>
        </p:spPr>
        <p:txBody>
          <a:bodyPr lIns="79039" tIns="40327" rIns="79039" bIns="40327"/>
          <a:lstStyle/>
          <a:p>
            <a:pPr defTabSz="766763" eaLnBrk="1" hangingPunct="1"/>
            <a:endParaRPr lang="en-US" smtClean="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p:spPr>
        <p:txBody>
          <a:bodyPr/>
          <a:lstStyle/>
          <a:p>
            <a:fld id="{589642B4-4527-4522-A77E-75E806098C1F}" type="slidenum">
              <a:rPr lang="en-US" smtClean="0"/>
              <a:pPr/>
              <a:t>186</a:t>
            </a:fld>
            <a:endParaRPr lang="en-US" smtClean="0"/>
          </a:p>
        </p:txBody>
      </p:sp>
      <p:sp>
        <p:nvSpPr>
          <p:cNvPr id="492547"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2548"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10</a:t>
            </a:r>
          </a:p>
        </p:txBody>
      </p:sp>
      <p:sp>
        <p:nvSpPr>
          <p:cNvPr id="492549"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2550"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2551" name="Rectangle 6"/>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492552" name="Rectangle 7"/>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noFill/>
        </p:spPr>
        <p:txBody>
          <a:bodyPr/>
          <a:lstStyle/>
          <a:p>
            <a:fld id="{43291D4A-32B7-4449-AFEE-15B619225D2F}" type="slidenum">
              <a:rPr lang="en-US" smtClean="0"/>
              <a:pPr/>
              <a:t>187</a:t>
            </a:fld>
            <a:endParaRPr lang="en-US" smtClean="0"/>
          </a:p>
        </p:txBody>
      </p:sp>
      <p:sp>
        <p:nvSpPr>
          <p:cNvPr id="493571"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3572"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12</a:t>
            </a:r>
          </a:p>
        </p:txBody>
      </p:sp>
      <p:sp>
        <p:nvSpPr>
          <p:cNvPr id="493573"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3574"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3575" name="Rectangle 6"/>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493576" name="Rectangle 7"/>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p:cNvSpPr>
            <a:spLocks noGrp="1" noChangeArrowheads="1"/>
          </p:cNvSpPr>
          <p:nvPr>
            <p:ph type="sldNum" sz="quarter" idx="5"/>
          </p:nvPr>
        </p:nvSpPr>
        <p:spPr>
          <a:noFill/>
        </p:spPr>
        <p:txBody>
          <a:bodyPr/>
          <a:lstStyle/>
          <a:p>
            <a:fld id="{3088F074-9970-4E9B-A641-8855FF92B396}" type="slidenum">
              <a:rPr lang="en-US" smtClean="0"/>
              <a:pPr/>
              <a:t>188</a:t>
            </a:fld>
            <a:endParaRPr lang="en-US" smtClean="0"/>
          </a:p>
        </p:txBody>
      </p:sp>
      <p:sp>
        <p:nvSpPr>
          <p:cNvPr id="494595" name="Rectangle 2"/>
          <p:cNvSpPr>
            <a:spLocks noGrp="1" noRot="1" noChangeAspect="1" noChangeArrowheads="1" noTextEdit="1"/>
          </p:cNvSpPr>
          <p:nvPr>
            <p:ph type="sldImg"/>
          </p:nvPr>
        </p:nvSpPr>
        <p:spPr>
          <a:ln/>
        </p:spPr>
      </p:sp>
      <p:sp>
        <p:nvSpPr>
          <p:cNvPr id="494596" name="Rectangle 3"/>
          <p:cNvSpPr>
            <a:spLocks noGrp="1" noChangeArrowheads="1"/>
          </p:cNvSpPr>
          <p:nvPr>
            <p:ph type="body" idx="1"/>
          </p:nvPr>
        </p:nvSpPr>
        <p:spPr>
          <a:xfrm>
            <a:off x="930275" y="3271838"/>
            <a:ext cx="7435850" cy="3154362"/>
          </a:xfrm>
          <a:noFill/>
          <a:ln/>
        </p:spPr>
        <p:txBody>
          <a:bodyPr lIns="93176" tIns="46587" rIns="93176" bIns="46587"/>
          <a:lstStyle/>
          <a:p>
            <a:pPr eaLnBrk="1" hangingPunct="1"/>
            <a:r>
              <a:rPr lang="en-US" smtClean="0"/>
              <a:t>http://scholar.lib.vt.edu/theses/available/etd-2227102539751141/</a:t>
            </a:r>
          </a:p>
          <a:p>
            <a:pPr eaLnBrk="1" hangingPunct="1"/>
            <a:endParaRPr lang="en-US" smtClean="0"/>
          </a:p>
          <a:p>
            <a:pPr eaLnBrk="1" hangingPunct="1"/>
            <a:r>
              <a:rPr lang="en-US" b="1" smtClean="0"/>
              <a:t>What is an ETD? What it can look like:</a:t>
            </a:r>
          </a:p>
          <a:p>
            <a:pPr eaLnBrk="1" hangingPunct="1"/>
            <a:r>
              <a:rPr lang="en-US" smtClean="0"/>
              <a:t>It can have the appearance of a paper </a:t>
            </a:r>
            <a:r>
              <a:rPr lang="en-US" smtClean="0">
                <a:solidFill>
                  <a:schemeClr val="accent2"/>
                </a:solidFill>
              </a:rPr>
              <a:t>document.</a:t>
            </a:r>
          </a:p>
          <a:p>
            <a:pPr eaLnBrk="1" hangingPunct="1"/>
            <a:r>
              <a:rPr lang="en-US" smtClean="0"/>
              <a:t>It can contain a </a:t>
            </a:r>
            <a:r>
              <a:rPr lang="en-US" smtClean="0">
                <a:solidFill>
                  <a:schemeClr val="accent2"/>
                </a:solidFill>
              </a:rPr>
              <a:t>video </a:t>
            </a:r>
            <a:r>
              <a:rPr lang="en-US" smtClean="0"/>
              <a:t>clip.</a:t>
            </a:r>
          </a:p>
          <a:p>
            <a:pPr eaLnBrk="1" hangingPunct="1"/>
            <a:r>
              <a:rPr lang="en-US" smtClean="0"/>
              <a:t>It can contain </a:t>
            </a:r>
            <a:r>
              <a:rPr lang="en-US" smtClean="0">
                <a:solidFill>
                  <a:schemeClr val="accent2"/>
                </a:solidFill>
              </a:rPr>
              <a:t>sound.</a:t>
            </a:r>
            <a:r>
              <a:rPr lang="en-US" smtClean="0"/>
              <a:t> </a:t>
            </a:r>
          </a:p>
          <a:p>
            <a:pPr eaLnBrk="1" hangingPunct="1"/>
            <a:r>
              <a:rPr lang="en-US" smtClean="0"/>
              <a:t>It can contain </a:t>
            </a:r>
            <a:r>
              <a:rPr lang="en-US" smtClean="0">
                <a:solidFill>
                  <a:schemeClr val="accent2"/>
                </a:solidFill>
              </a:rPr>
              <a:t>thumbnail </a:t>
            </a:r>
            <a:r>
              <a:rPr lang="en-US" smtClean="0"/>
              <a:t>pages and links to aid navigation.</a:t>
            </a:r>
          </a:p>
          <a:p>
            <a:pPr eaLnBrk="1" hangingPunct="1"/>
            <a:r>
              <a:rPr lang="en-US" smtClean="0"/>
              <a:t>It can have a unique </a:t>
            </a:r>
            <a:r>
              <a:rPr lang="en-US" smtClean="0">
                <a:solidFill>
                  <a:schemeClr val="accent2"/>
                </a:solidFill>
              </a:rPr>
              <a:t>layout.</a:t>
            </a:r>
            <a:endParaRPr lang="en-US" smtClean="0"/>
          </a:p>
          <a:p>
            <a:pPr eaLnBrk="1" hangingPunct="1"/>
            <a:r>
              <a:rPr lang="en-US" smtClean="0"/>
              <a:t>It can have </a:t>
            </a:r>
            <a:r>
              <a:rPr lang="en-US" smtClean="0">
                <a:solidFill>
                  <a:schemeClr val="accent2"/>
                </a:solidFill>
              </a:rPr>
              <a:t>photomicrographs.</a:t>
            </a:r>
            <a:endParaRPr lang="en-US" smtClean="0"/>
          </a:p>
          <a:p>
            <a:pPr eaLnBrk="1" hangingPunct="1"/>
            <a:r>
              <a:rPr lang="en-US" smtClean="0"/>
              <a:t>It can contain a </a:t>
            </a:r>
            <a:r>
              <a:rPr lang="en-US" smtClean="0">
                <a:solidFill>
                  <a:schemeClr val="accent2"/>
                </a:solidFill>
              </a:rPr>
              <a:t>simulation.</a:t>
            </a:r>
            <a:endParaRPr lang="en-US" smtClean="0"/>
          </a:p>
          <a:p>
            <a:pPr eaLnBrk="1" hangingPunct="1"/>
            <a:endParaRPr lang="en-US" smtClean="0">
              <a:solidFill>
                <a:schemeClr val="accent2"/>
              </a:solidFill>
            </a:endParaRPr>
          </a:p>
          <a:p>
            <a:pPr eaLnBrk="1" hangingPunct="1"/>
            <a:endParaRPr lang="en-US" smtClean="0">
              <a:solidFill>
                <a:schemeClr val="accent2"/>
              </a:solidFill>
            </a:endParaRPr>
          </a:p>
          <a:p>
            <a:pPr eaLnBrk="1" hangingPunct="1"/>
            <a:r>
              <a:rPr lang="en-US" smtClean="0"/>
              <a:t>The library resources used in an ETD initiative can include</a:t>
            </a:r>
            <a:endParaRPr lang="en-US" smtClean="0">
              <a:solidFill>
                <a:schemeClr val="accent2"/>
              </a:solidFill>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a:noFill/>
        </p:spPr>
        <p:txBody>
          <a:bodyPr/>
          <a:lstStyle/>
          <a:p>
            <a:fld id="{D534E710-C82B-4DD5-B7E6-FE5FD8584C29}" type="slidenum">
              <a:rPr lang="en-US" smtClean="0"/>
              <a:pPr/>
              <a:t>189</a:t>
            </a:fld>
            <a:endParaRPr lang="en-US" smtClean="0"/>
          </a:p>
        </p:txBody>
      </p:sp>
      <p:sp>
        <p:nvSpPr>
          <p:cNvPr id="495619" name="Rectangle 2"/>
          <p:cNvSpPr>
            <a:spLocks noGrp="1" noRot="1" noChangeAspect="1" noChangeArrowheads="1" noTextEdit="1"/>
          </p:cNvSpPr>
          <p:nvPr>
            <p:ph type="sldImg"/>
          </p:nvPr>
        </p:nvSpPr>
        <p:spPr>
          <a:ln/>
        </p:spPr>
      </p:sp>
      <p:sp>
        <p:nvSpPr>
          <p:cNvPr id="495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noFill/>
        </p:spPr>
        <p:txBody>
          <a:bodyPr/>
          <a:lstStyle/>
          <a:p>
            <a:fld id="{BD9370A5-277D-4CC0-96A2-7DCC34746873}" type="slidenum">
              <a:rPr lang="en-US" smtClean="0"/>
              <a:pPr/>
              <a:t>190</a:t>
            </a:fld>
            <a:endParaRPr lang="en-US" smtClean="0"/>
          </a:p>
        </p:txBody>
      </p:sp>
      <p:sp>
        <p:nvSpPr>
          <p:cNvPr id="496643" name="Rectangle 2"/>
          <p:cNvSpPr>
            <a:spLocks noGrp="1" noRot="1" noChangeAspect="1" noChangeArrowheads="1" noTextEdit="1"/>
          </p:cNvSpPr>
          <p:nvPr>
            <p:ph type="sldImg"/>
          </p:nvPr>
        </p:nvSpPr>
        <p:spPr>
          <a:ln/>
        </p:spPr>
      </p:sp>
      <p:sp>
        <p:nvSpPr>
          <p:cNvPr id="496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noFill/>
        </p:spPr>
        <p:txBody>
          <a:bodyPr/>
          <a:lstStyle/>
          <a:p>
            <a:fld id="{5A85402F-5194-4C9C-83D7-E0723B25D236}" type="slidenum">
              <a:rPr lang="en-US" smtClean="0"/>
              <a:pPr/>
              <a:t>191</a:t>
            </a:fld>
            <a:endParaRPr lang="en-US" smtClean="0"/>
          </a:p>
        </p:txBody>
      </p:sp>
      <p:sp>
        <p:nvSpPr>
          <p:cNvPr id="497667" name="Rectangle 2"/>
          <p:cNvSpPr>
            <a:spLocks noGrp="1" noRot="1" noChangeAspect="1" noChangeArrowheads="1" noTextEdit="1"/>
          </p:cNvSpPr>
          <p:nvPr>
            <p:ph type="sldImg"/>
          </p:nvPr>
        </p:nvSpPr>
        <p:spPr>
          <a:ln/>
        </p:spPr>
      </p:sp>
      <p:sp>
        <p:nvSpPr>
          <p:cNvPr id="497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noFill/>
        </p:spPr>
        <p:txBody>
          <a:bodyPr/>
          <a:lstStyle/>
          <a:p>
            <a:fld id="{8659D144-A925-4C8F-86B4-3091F3D9F988}" type="slidenum">
              <a:rPr lang="en-US" smtClean="0"/>
              <a:pPr/>
              <a:t>192</a:t>
            </a:fld>
            <a:endParaRPr lang="en-US" smtClean="0"/>
          </a:p>
        </p:txBody>
      </p:sp>
      <p:sp>
        <p:nvSpPr>
          <p:cNvPr id="498691" name="Rectangle 2"/>
          <p:cNvSpPr>
            <a:spLocks noGrp="1" noRot="1" noChangeAspect="1" noChangeArrowheads="1" noTextEdit="1"/>
          </p:cNvSpPr>
          <p:nvPr>
            <p:ph type="sldImg"/>
          </p:nvPr>
        </p:nvSpPr>
        <p:spPr>
          <a:ln/>
        </p:spPr>
      </p:sp>
      <p:sp>
        <p:nvSpPr>
          <p:cNvPr id="498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noFill/>
        </p:spPr>
        <p:txBody>
          <a:bodyPr/>
          <a:lstStyle/>
          <a:p>
            <a:fld id="{24386809-47CE-4585-985F-3A141E7B0D50}" type="slidenum">
              <a:rPr lang="en-US" smtClean="0"/>
              <a:pPr/>
              <a:t>193</a:t>
            </a:fld>
            <a:endParaRPr lang="en-US" smtClean="0"/>
          </a:p>
        </p:txBody>
      </p:sp>
      <p:sp>
        <p:nvSpPr>
          <p:cNvPr id="499715" name="Rectangle 2"/>
          <p:cNvSpPr>
            <a:spLocks noGrp="1" noRot="1" noChangeAspect="1" noChangeArrowheads="1" noTextEdit="1"/>
          </p:cNvSpPr>
          <p:nvPr>
            <p:ph type="sldImg"/>
          </p:nvPr>
        </p:nvSpPr>
        <p:spPr>
          <a:ln/>
        </p:spPr>
      </p:sp>
      <p:sp>
        <p:nvSpPr>
          <p:cNvPr id="499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401CF7CC-E846-4004-BE95-1DCB0F863E47}" type="slidenum">
              <a:rPr lang="en-US" smtClean="0"/>
              <a:pPr/>
              <a:t>194</a:t>
            </a:fld>
            <a:endParaRPr 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199728A3-E7D5-4091-8B50-B79FDEBB8CF2}" type="slidenum">
              <a:rPr lang="en-US" smtClean="0"/>
              <a:pPr/>
              <a:t>24</a:t>
            </a:fld>
            <a:endParaRPr lang="en-US" smtClean="0"/>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p:spPr>
        <p:txBody>
          <a:bodyPr/>
          <a:lstStyle/>
          <a:p>
            <a:endParaRPr lang="en-US" smtClean="0"/>
          </a:p>
        </p:txBody>
      </p:sp>
      <p:sp>
        <p:nvSpPr>
          <p:cNvPr id="15364" name="Slide Number Placeholder 3"/>
          <p:cNvSpPr>
            <a:spLocks noGrp="1"/>
          </p:cNvSpPr>
          <p:nvPr>
            <p:ph type="sldNum" sz="quarter" idx="5"/>
          </p:nvPr>
        </p:nvSpPr>
        <p:spPr>
          <a:noFill/>
        </p:spPr>
        <p:txBody>
          <a:bodyPr/>
          <a:lstStyle/>
          <a:p>
            <a:fld id="{D3124EE5-E5CC-4710-902E-A4A3C9D1EC98}" type="slidenum">
              <a:rPr lang="en-US" smtClean="0"/>
              <a:pPr/>
              <a:t>195</a:t>
            </a:fld>
            <a:endParaRPr lang="en-US" smtClean="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noFill/>
        </p:spPr>
        <p:txBody>
          <a:bodyPr/>
          <a:lstStyle/>
          <a:p>
            <a:fld id="{CC3ECC49-0905-4E62-9CC2-AA0372A64282}" type="slidenum">
              <a:rPr lang="en-US" smtClean="0"/>
              <a:pPr/>
              <a:t>196</a:t>
            </a:fld>
            <a:endParaRPr lang="en-US" smtClean="0"/>
          </a:p>
        </p:txBody>
      </p:sp>
      <p:sp>
        <p:nvSpPr>
          <p:cNvPr id="500739" name="Rectangle 2"/>
          <p:cNvSpPr>
            <a:spLocks noGrp="1" noRot="1" noChangeAspect="1" noChangeArrowheads="1" noTextEdit="1"/>
          </p:cNvSpPr>
          <p:nvPr>
            <p:ph type="sldImg"/>
          </p:nvPr>
        </p:nvSpPr>
        <p:spPr>
          <a:ln/>
        </p:spPr>
      </p:sp>
      <p:sp>
        <p:nvSpPr>
          <p:cNvPr id="500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noFill/>
        </p:spPr>
        <p:txBody>
          <a:bodyPr/>
          <a:lstStyle/>
          <a:p>
            <a:fld id="{2C147E9A-A01C-46D4-8EB7-13360FA7F91C}" type="slidenum">
              <a:rPr lang="en-US" smtClean="0"/>
              <a:pPr/>
              <a:t>197</a:t>
            </a:fld>
            <a:endParaRPr lang="en-US" smtClean="0"/>
          </a:p>
        </p:txBody>
      </p:sp>
      <p:sp>
        <p:nvSpPr>
          <p:cNvPr id="501763" name="Rectangle 2"/>
          <p:cNvSpPr>
            <a:spLocks noGrp="1" noRot="1" noChangeAspect="1" noChangeArrowheads="1" noTextEdit="1"/>
          </p:cNvSpPr>
          <p:nvPr>
            <p:ph type="sldImg"/>
          </p:nvPr>
        </p:nvSpPr>
        <p:spPr>
          <a:ln/>
        </p:spPr>
      </p:sp>
      <p:sp>
        <p:nvSpPr>
          <p:cNvPr id="501764" name="Rectangle 3"/>
          <p:cNvSpPr>
            <a:spLocks noGrp="1" noChangeArrowheads="1"/>
          </p:cNvSpPr>
          <p:nvPr>
            <p:ph type="body" idx="1"/>
          </p:nvPr>
        </p:nvSpPr>
        <p:spPr>
          <a:xfrm>
            <a:off x="1238250" y="3330575"/>
            <a:ext cx="6819900" cy="3154363"/>
          </a:xfrm>
          <a:noFill/>
          <a:ln/>
        </p:spPr>
        <p:txBody>
          <a:bodyPr lIns="93176" tIns="46587" rIns="93176" bIns="46587"/>
          <a:lstStyle/>
          <a:p>
            <a:pPr eaLnBrk="1" hangingPunct="1"/>
            <a:r>
              <a:rPr lang="en-US" smtClean="0"/>
              <a:t>ETDs give libraries an avenue to demonstrate Information Age goals</a:t>
            </a: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noFill/>
        </p:spPr>
        <p:txBody>
          <a:bodyPr/>
          <a:lstStyle/>
          <a:p>
            <a:fld id="{18CC29AD-10B5-4543-BA80-9B5C0F4654B6}" type="slidenum">
              <a:rPr lang="en-US" smtClean="0"/>
              <a:pPr/>
              <a:t>198</a:t>
            </a:fld>
            <a:endParaRPr lang="en-US" smtClean="0"/>
          </a:p>
        </p:txBody>
      </p:sp>
      <p:sp>
        <p:nvSpPr>
          <p:cNvPr id="502787" name="Rectangle 2"/>
          <p:cNvSpPr>
            <a:spLocks noGrp="1" noRot="1" noChangeAspect="1" noChangeArrowheads="1" noTextEdit="1"/>
          </p:cNvSpPr>
          <p:nvPr>
            <p:ph type="sldImg"/>
          </p:nvPr>
        </p:nvSpPr>
        <p:spPr>
          <a:ln/>
        </p:spPr>
      </p:sp>
      <p:sp>
        <p:nvSpPr>
          <p:cNvPr id="502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endParaRPr lang="en-US" smtClean="0"/>
          </a:p>
        </p:txBody>
      </p:sp>
      <p:sp>
        <p:nvSpPr>
          <p:cNvPr id="119812" name="Slide Number Placeholder 3"/>
          <p:cNvSpPr>
            <a:spLocks noGrp="1"/>
          </p:cNvSpPr>
          <p:nvPr>
            <p:ph type="sldNum" sz="quarter" idx="5"/>
          </p:nvPr>
        </p:nvSpPr>
        <p:spPr>
          <a:noFill/>
        </p:spPr>
        <p:txBody>
          <a:bodyPr/>
          <a:lstStyle/>
          <a:p>
            <a:fld id="{DF54FD21-CDF2-4C80-B6FB-9B7883FA3927}" type="slidenum">
              <a:rPr lang="en-US" smtClean="0"/>
              <a:pPr/>
              <a:t>199</a:t>
            </a:fld>
            <a:endParaRPr lang="en-US" smtClean="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pPr eaLnBrk="1" hangingPunct="1">
              <a:spcBef>
                <a:spcPct val="0"/>
              </a:spcBef>
            </a:pPr>
            <a:endParaRPr lang="en-US" smtClean="0"/>
          </a:p>
        </p:txBody>
      </p:sp>
      <p:sp>
        <p:nvSpPr>
          <p:cNvPr id="120836" name="Slide Number Placeholder 3"/>
          <p:cNvSpPr>
            <a:spLocks noGrp="1"/>
          </p:cNvSpPr>
          <p:nvPr>
            <p:ph type="sldNum" sz="quarter" idx="5"/>
          </p:nvPr>
        </p:nvSpPr>
        <p:spPr>
          <a:noFill/>
        </p:spPr>
        <p:txBody>
          <a:bodyPr/>
          <a:lstStyle/>
          <a:p>
            <a:fld id="{9903F39B-55B7-46CB-8D77-68C1F8AFD310}" type="slidenum">
              <a:rPr lang="en-US" smtClean="0"/>
              <a:pPr/>
              <a:t>200</a:t>
            </a:fld>
            <a:endParaRPr lang="en-US" smtClean="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77D17DE-450D-42D9-8D26-AFDD3417D119}" type="slidenum">
              <a:rPr lang="en-US" smtClean="0"/>
              <a:pPr>
                <a:defRPr/>
              </a:pPr>
              <a:t>201</a:t>
            </a:fld>
            <a:endParaRPr 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p:txBody>
          <a:bodyPr/>
          <a:lstStyle/>
          <a:p>
            <a:pPr>
              <a:defRPr/>
            </a:pPr>
            <a:fld id="{08B319CD-B51D-4D3D-9FF8-A6C6166DE7F9}" type="slidenum">
              <a:rPr lang="en-US"/>
              <a:pPr>
                <a:defRPr/>
              </a:pPr>
              <a:t>202</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latin typeface="Calibri" pitchFamily="34" charset="0"/>
              <a:ea typeface="ＭＳ Ｐゴシック" pitchFamily="34" charset="-128"/>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A6C5A1AB-02C5-41C0-8696-A0E12B8F9B7E}" type="slidenum">
              <a:rPr lang="en-US" smtClean="0"/>
              <a:pPr/>
              <a:t>203</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defTabSz="457200" eaLnBrk="1" hangingPunct="1"/>
            <a:endParaRPr lang="en-US" smtClean="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648A3107-780C-4EBC-BB13-3EAAFA0B2125}" type="slidenum">
              <a:rPr lang="en-US" smtClean="0"/>
              <a:pPr/>
              <a:t>204</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sz="1400" smtClean="0"/>
              <a:t>Help affected communities to recover more quickly and effectively </a:t>
            </a:r>
          </a:p>
          <a:p>
            <a:pPr lvl="1" eaLnBrk="1" hangingPunct="1"/>
            <a:r>
              <a:rPr lang="en-US" sz="1400" smtClean="0"/>
              <a:t>Provide global network with relevant information and resources</a:t>
            </a:r>
          </a:p>
          <a:p>
            <a:pPr eaLnBrk="1" hangingPunct="1"/>
            <a:r>
              <a:rPr lang="en-US" sz="1400" smtClean="0"/>
              <a:t>Support the research community, emergency personnel, decision makers, and the public in reacting to and recovering from crises</a:t>
            </a:r>
          </a:p>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D471DEA5-8C1C-4AD6-9016-3FBB1AECEA8F}" type="slidenum">
              <a:rPr lang="en-US" smtClean="0"/>
              <a:pPr/>
              <a:t>25</a:t>
            </a:fld>
            <a:endParaRPr lang="en-US" smtClean="0"/>
          </a:p>
        </p:txBody>
      </p:sp>
      <p:sp>
        <p:nvSpPr>
          <p:cNvPr id="287747"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287748" name="Rectangle 3"/>
          <p:cNvSpPr>
            <a:spLocks noGrp="1" noChangeArrowheads="1"/>
          </p:cNvSpPr>
          <p:nvPr>
            <p:ph type="body" idx="1"/>
          </p:nvPr>
        </p:nvSpPr>
        <p:spPr>
          <a:xfrm>
            <a:off x="1238250" y="3330575"/>
            <a:ext cx="6819900" cy="3154363"/>
          </a:xfrm>
          <a:noFill/>
          <a:ln/>
        </p:spPr>
        <p:txBody>
          <a:bodyPr lIns="93556" tIns="46778" rIns="93556" bIns="46778"/>
          <a:lstStyle/>
          <a:p>
            <a:pPr eaLnBrk="1" hangingPunct="1"/>
            <a:endParaRPr lang="en-US" smtClean="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
          <p:cNvSpPr>
            <a:spLocks noGrp="1" noRot="1" noChangeAspect="1" noChangeArrowheads="1" noTextEdit="1"/>
          </p:cNvSpPr>
          <p:nvPr>
            <p:ph type="sldImg"/>
          </p:nvPr>
        </p:nvSpPr>
        <p:spPr>
          <a:xfrm>
            <a:off x="2895600" y="533400"/>
            <a:ext cx="3505200" cy="2628900"/>
          </a:xfrm>
          <a:solidFill>
            <a:srgbClr val="FFFFFF"/>
          </a:solidFill>
          <a:ln/>
        </p:spPr>
      </p:sp>
      <p:sp>
        <p:nvSpPr>
          <p:cNvPr id="72707" name="Rectangle 2"/>
          <p:cNvSpPr>
            <a:spLocks noGrp="1" noChangeArrowheads="1"/>
          </p:cNvSpPr>
          <p:nvPr>
            <p:ph type="body" idx="1"/>
          </p:nvPr>
        </p:nvSpPr>
        <p:spPr>
          <a:xfrm>
            <a:off x="930275" y="3330575"/>
            <a:ext cx="7435850" cy="3154363"/>
          </a:xfrm>
          <a:noFill/>
          <a:ln/>
        </p:spPr>
        <p:txBody>
          <a:bodyPr wrap="none" anchor="ctr"/>
          <a:lstStyle/>
          <a:p>
            <a:endParaRPr lang="en-US" smtClean="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US" smtClean="0">
              <a:latin typeface="Calibri"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A0E32173-A46C-4E06-B5AB-8D7ABBB749C4}" type="slidenum">
              <a:rPr lang="zh-CN" altLang="en-US" smtClean="0"/>
              <a:pPr>
                <a:defRPr/>
              </a:pPr>
              <a:t>206</a:t>
            </a:fld>
            <a:endParaRPr lang="en-US" altLang="zh-CN"/>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C3B0C817-2E3F-42BF-8190-F2C1EBE5696B}" type="slidenum">
              <a:rPr lang="en-US" smtClean="0"/>
              <a:pPr/>
              <a:t>207</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C2559C20-8993-4C2D-8FA8-36E6F5FC9688}" type="slidenum">
              <a:rPr lang="en-US" smtClean="0"/>
              <a:pPr/>
              <a:t>208</a:t>
            </a:fld>
            <a:endParaRPr 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p:txBody>
          <a:bodyPr/>
          <a:lstStyle/>
          <a:p>
            <a:pPr>
              <a:defRPr/>
            </a:pPr>
            <a:fld id="{8039DA2C-42B5-4397-BE68-F13307734602}" type="slidenum">
              <a:rPr lang="en-US">
                <a:latin typeface="Arial" charset="0"/>
              </a:rPr>
              <a:pPr>
                <a:defRPr/>
              </a:pPr>
              <a:t>209</a:t>
            </a:fld>
            <a:endParaRPr lang="en-US">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r>
              <a:rPr lang="en-US" smtClean="0">
                <a:latin typeface="Arial" pitchFamily="34" charset="0"/>
                <a:ea typeface="ＭＳ Ｐゴシック" pitchFamily="34" charset="-128"/>
              </a:rPr>
              <a:t>International Conference on Information Systems for Crisis Response and Management </a:t>
            </a: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FF3D7-FAB8-4863-ADFB-7018E083EB39}" type="slidenum">
              <a:rPr lang="en-US" smtClean="0"/>
              <a:pPr/>
              <a:t>210</a:t>
            </a:fld>
            <a:endParaRPr lang="en-US"/>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FF3D7-FAB8-4863-ADFB-7018E083EB39}" type="slidenum">
              <a:rPr lang="en-US" smtClean="0"/>
              <a:pPr/>
              <a:t>211</a:t>
            </a:fld>
            <a:endParaRPr lang="en-US"/>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a:noFill/>
        </p:spPr>
        <p:txBody>
          <a:bodyPr/>
          <a:lstStyle/>
          <a:p>
            <a:fld id="{5D891FA5-F1D5-46E2-ACFE-2E11C867F15A}" type="slidenum">
              <a:rPr lang="en-US" smtClean="0"/>
              <a:pPr/>
              <a:t>212</a:t>
            </a:fld>
            <a:endParaRPr lang="en-US" smtClean="0"/>
          </a:p>
        </p:txBody>
      </p:sp>
      <p:sp>
        <p:nvSpPr>
          <p:cNvPr id="504835" name="Rectangle 2"/>
          <p:cNvSpPr>
            <a:spLocks noGrp="1" noRot="1" noChangeAspect="1" noChangeArrowheads="1" noTextEdit="1"/>
          </p:cNvSpPr>
          <p:nvPr>
            <p:ph type="sldImg"/>
          </p:nvPr>
        </p:nvSpPr>
        <p:spPr>
          <a:ln/>
        </p:spPr>
      </p:sp>
      <p:sp>
        <p:nvSpPr>
          <p:cNvPr id="504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a:spLocks noGrp="1" noChangeArrowheads="1"/>
          </p:cNvSpPr>
          <p:nvPr>
            <p:ph type="sldNum" sz="quarter" idx="5"/>
          </p:nvPr>
        </p:nvSpPr>
        <p:spPr>
          <a:noFill/>
        </p:spPr>
        <p:txBody>
          <a:bodyPr/>
          <a:lstStyle/>
          <a:p>
            <a:fld id="{1B74F8BE-9151-4D1F-A803-E4EDF6051567}" type="slidenum">
              <a:rPr lang="en-US" smtClean="0"/>
              <a:pPr/>
              <a:t>213</a:t>
            </a:fld>
            <a:endParaRPr lang="en-US" smtClean="0"/>
          </a:p>
        </p:txBody>
      </p:sp>
      <p:sp>
        <p:nvSpPr>
          <p:cNvPr id="505859" name="Rectangle 2"/>
          <p:cNvSpPr>
            <a:spLocks noGrp="1" noRot="1" noChangeAspect="1" noChangeArrowheads="1" noTextEdit="1"/>
          </p:cNvSpPr>
          <p:nvPr>
            <p:ph type="sldImg"/>
          </p:nvPr>
        </p:nvSpPr>
        <p:spPr>
          <a:ln/>
        </p:spPr>
      </p:sp>
      <p:sp>
        <p:nvSpPr>
          <p:cNvPr id="505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p:cNvSpPr>
            <a:spLocks noGrp="1" noChangeArrowheads="1"/>
          </p:cNvSpPr>
          <p:nvPr>
            <p:ph type="sldNum" sz="quarter" idx="5"/>
          </p:nvPr>
        </p:nvSpPr>
        <p:spPr>
          <a:noFill/>
        </p:spPr>
        <p:txBody>
          <a:bodyPr/>
          <a:lstStyle/>
          <a:p>
            <a:fld id="{1756BABE-8784-4684-BF80-8D767110E3FA}" type="slidenum">
              <a:rPr lang="en-US" smtClean="0"/>
              <a:pPr/>
              <a:t>214</a:t>
            </a:fld>
            <a:endParaRPr lang="en-US" smtClean="0"/>
          </a:p>
        </p:txBody>
      </p:sp>
      <p:sp>
        <p:nvSpPr>
          <p:cNvPr id="506883" name="Rectangle 2"/>
          <p:cNvSpPr>
            <a:spLocks noGrp="1" noRot="1" noChangeAspect="1" noChangeArrowheads="1" noTextEdit="1"/>
          </p:cNvSpPr>
          <p:nvPr>
            <p:ph type="sldImg"/>
          </p:nvPr>
        </p:nvSpPr>
        <p:spPr>
          <a:ln/>
        </p:spPr>
      </p:sp>
      <p:sp>
        <p:nvSpPr>
          <p:cNvPr id="506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113E17F3-8B84-4DC1-A3A8-D9B35323C7D3}" type="slidenum">
              <a:rPr lang="en-US" smtClean="0"/>
              <a:pPr/>
              <a:t>26</a:t>
            </a:fld>
            <a:endParaRPr lang="en-US" smtClean="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p:spPr>
        <p:txBody>
          <a:bodyPr/>
          <a:lstStyle/>
          <a:p>
            <a:fld id="{5F4B1285-7620-4A1D-9BF5-D377A3E1B7B4}" type="slidenum">
              <a:rPr lang="en-US" smtClean="0"/>
              <a:pPr/>
              <a:t>215</a:t>
            </a:fld>
            <a:endParaRPr lang="en-US" smtClean="0"/>
          </a:p>
        </p:txBody>
      </p:sp>
      <p:sp>
        <p:nvSpPr>
          <p:cNvPr id="510979" name="Rectangle 2"/>
          <p:cNvSpPr>
            <a:spLocks noGrp="1" noRot="1" noChangeAspect="1" noChangeArrowheads="1" noTextEdit="1"/>
          </p:cNvSpPr>
          <p:nvPr>
            <p:ph type="sldImg"/>
          </p:nvPr>
        </p:nvSpPr>
        <p:spPr>
          <a:ln/>
        </p:spPr>
      </p:sp>
      <p:sp>
        <p:nvSpPr>
          <p:cNvPr id="510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p:cNvSpPr>
            <a:spLocks noGrp="1" noChangeArrowheads="1"/>
          </p:cNvSpPr>
          <p:nvPr>
            <p:ph type="sldNum" sz="quarter" idx="5"/>
          </p:nvPr>
        </p:nvSpPr>
        <p:spPr>
          <a:noFill/>
        </p:spPr>
        <p:txBody>
          <a:bodyPr/>
          <a:lstStyle/>
          <a:p>
            <a:fld id="{39D47A76-3564-4611-BE28-BD8E591DAE23}" type="slidenum">
              <a:rPr lang="en-US" smtClean="0"/>
              <a:pPr/>
              <a:t>216</a:t>
            </a:fld>
            <a:endParaRPr lang="en-US" smtClean="0"/>
          </a:p>
        </p:txBody>
      </p:sp>
      <p:sp>
        <p:nvSpPr>
          <p:cNvPr id="512003" name="Rectangle 2"/>
          <p:cNvSpPr>
            <a:spLocks noGrp="1" noRot="1" noChangeAspect="1" noChangeArrowheads="1" noTextEdit="1"/>
          </p:cNvSpPr>
          <p:nvPr>
            <p:ph type="sldImg"/>
          </p:nvPr>
        </p:nvSpPr>
        <p:spPr>
          <a:ln/>
        </p:spPr>
      </p:sp>
      <p:sp>
        <p:nvSpPr>
          <p:cNvPr id="512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a:spLocks noGrp="1" noChangeArrowheads="1"/>
          </p:cNvSpPr>
          <p:nvPr>
            <p:ph type="sldNum" sz="quarter" idx="5"/>
          </p:nvPr>
        </p:nvSpPr>
        <p:spPr>
          <a:noFill/>
        </p:spPr>
        <p:txBody>
          <a:bodyPr/>
          <a:lstStyle/>
          <a:p>
            <a:fld id="{E18DA6BC-3011-4F04-AFAE-38B4B3123801}" type="slidenum">
              <a:rPr lang="en-US" smtClean="0"/>
              <a:pPr/>
              <a:t>217</a:t>
            </a:fld>
            <a:endParaRPr lang="en-US" smtClean="0"/>
          </a:p>
        </p:txBody>
      </p:sp>
      <p:sp>
        <p:nvSpPr>
          <p:cNvPr id="513027" name="Rectangle 2"/>
          <p:cNvSpPr>
            <a:spLocks noGrp="1" noRot="1" noChangeAspect="1" noChangeArrowheads="1" noTextEdit="1"/>
          </p:cNvSpPr>
          <p:nvPr>
            <p:ph type="sldImg"/>
          </p:nvPr>
        </p:nvSpPr>
        <p:spPr>
          <a:ln/>
        </p:spPr>
      </p:sp>
      <p:sp>
        <p:nvSpPr>
          <p:cNvPr id="513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p:cNvSpPr>
            <a:spLocks noGrp="1" noChangeArrowheads="1"/>
          </p:cNvSpPr>
          <p:nvPr>
            <p:ph type="sldNum" sz="quarter" idx="5"/>
          </p:nvPr>
        </p:nvSpPr>
        <p:spPr>
          <a:noFill/>
        </p:spPr>
        <p:txBody>
          <a:bodyPr/>
          <a:lstStyle/>
          <a:p>
            <a:fld id="{D9F4D5AA-29AC-4F43-ADB4-9FF8FA0DFFBF}" type="slidenum">
              <a:rPr lang="en-US" smtClean="0"/>
              <a:pPr/>
              <a:t>218</a:t>
            </a:fld>
            <a:endParaRPr lang="en-US" smtClean="0"/>
          </a:p>
        </p:txBody>
      </p:sp>
      <p:sp>
        <p:nvSpPr>
          <p:cNvPr id="514051" name="Rectangle 2"/>
          <p:cNvSpPr>
            <a:spLocks noGrp="1" noRot="1" noChangeAspect="1" noChangeArrowheads="1" noTextEdit="1"/>
          </p:cNvSpPr>
          <p:nvPr>
            <p:ph type="sldImg"/>
          </p:nvPr>
        </p:nvSpPr>
        <p:spPr>
          <a:ln/>
        </p:spPr>
      </p:sp>
      <p:sp>
        <p:nvSpPr>
          <p:cNvPr id="514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p:cNvSpPr>
            <a:spLocks noGrp="1" noChangeArrowheads="1"/>
          </p:cNvSpPr>
          <p:nvPr>
            <p:ph type="sldNum" sz="quarter" idx="5"/>
          </p:nvPr>
        </p:nvSpPr>
        <p:spPr>
          <a:noFill/>
        </p:spPr>
        <p:txBody>
          <a:bodyPr/>
          <a:lstStyle/>
          <a:p>
            <a:fld id="{7201E2AF-B456-4D13-B649-1C8531344C3A}" type="slidenum">
              <a:rPr lang="en-US" smtClean="0"/>
              <a:pPr/>
              <a:t>219</a:t>
            </a:fld>
            <a:endParaRPr lang="en-US" smtClean="0"/>
          </a:p>
        </p:txBody>
      </p:sp>
      <p:sp>
        <p:nvSpPr>
          <p:cNvPr id="516099" name="Rectangle 2"/>
          <p:cNvSpPr>
            <a:spLocks noGrp="1" noRot="1" noChangeAspect="1" noChangeArrowheads="1" noTextEdit="1"/>
          </p:cNvSpPr>
          <p:nvPr>
            <p:ph type="sldImg"/>
          </p:nvPr>
        </p:nvSpPr>
        <p:spPr>
          <a:ln/>
        </p:spPr>
      </p:sp>
      <p:sp>
        <p:nvSpPr>
          <p:cNvPr id="516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p:cNvSpPr>
            <a:spLocks noGrp="1" noChangeArrowheads="1"/>
          </p:cNvSpPr>
          <p:nvPr>
            <p:ph type="sldNum" sz="quarter" idx="5"/>
          </p:nvPr>
        </p:nvSpPr>
        <p:spPr>
          <a:noFill/>
        </p:spPr>
        <p:txBody>
          <a:bodyPr/>
          <a:lstStyle/>
          <a:p>
            <a:fld id="{0A421142-6D88-4E6B-8262-7C95AF0D3C11}" type="slidenum">
              <a:rPr lang="en-US" smtClean="0"/>
              <a:pPr/>
              <a:t>220</a:t>
            </a:fld>
            <a:endParaRPr lang="en-US" smtClean="0"/>
          </a:p>
        </p:txBody>
      </p:sp>
      <p:sp>
        <p:nvSpPr>
          <p:cNvPr id="518147" name="Rectangle 2"/>
          <p:cNvSpPr>
            <a:spLocks noGrp="1" noRot="1" noChangeAspect="1" noChangeArrowheads="1" noTextEdit="1"/>
          </p:cNvSpPr>
          <p:nvPr>
            <p:ph type="sldImg"/>
          </p:nvPr>
        </p:nvSpPr>
        <p:spPr>
          <a:ln/>
        </p:spPr>
      </p:sp>
      <p:sp>
        <p:nvSpPr>
          <p:cNvPr id="518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7"/>
          <p:cNvSpPr>
            <a:spLocks noGrp="1" noChangeArrowheads="1"/>
          </p:cNvSpPr>
          <p:nvPr>
            <p:ph type="sldNum" sz="quarter" idx="5"/>
          </p:nvPr>
        </p:nvSpPr>
        <p:spPr>
          <a:noFill/>
        </p:spPr>
        <p:txBody>
          <a:bodyPr/>
          <a:lstStyle/>
          <a:p>
            <a:fld id="{10A670BB-799F-4F58-AA5B-59A99349660E}" type="slidenum">
              <a:rPr lang="en-US" smtClean="0"/>
              <a:pPr/>
              <a:t>221</a:t>
            </a:fld>
            <a:endParaRPr lang="en-US" smtClean="0"/>
          </a:p>
        </p:txBody>
      </p:sp>
      <p:sp>
        <p:nvSpPr>
          <p:cNvPr id="519171" name="Rectangle 2"/>
          <p:cNvSpPr>
            <a:spLocks noGrp="1" noRot="1" noChangeAspect="1" noChangeArrowheads="1" noTextEdit="1"/>
          </p:cNvSpPr>
          <p:nvPr>
            <p:ph type="sldImg"/>
          </p:nvPr>
        </p:nvSpPr>
        <p:spPr>
          <a:ln/>
        </p:spPr>
      </p:sp>
      <p:sp>
        <p:nvSpPr>
          <p:cNvPr id="519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7"/>
          <p:cNvSpPr>
            <a:spLocks noGrp="1" noChangeArrowheads="1"/>
          </p:cNvSpPr>
          <p:nvPr>
            <p:ph type="sldNum" sz="quarter" idx="5"/>
          </p:nvPr>
        </p:nvSpPr>
        <p:spPr>
          <a:noFill/>
        </p:spPr>
        <p:txBody>
          <a:bodyPr/>
          <a:lstStyle/>
          <a:p>
            <a:fld id="{D1A472C1-C3A7-42D4-BB09-0C009722DCD5}" type="slidenum">
              <a:rPr lang="en-US" smtClean="0"/>
              <a:pPr/>
              <a:t>222</a:t>
            </a:fld>
            <a:endParaRPr lang="en-US" smtClean="0"/>
          </a:p>
        </p:txBody>
      </p:sp>
      <p:sp>
        <p:nvSpPr>
          <p:cNvPr id="520195" name="Rectangle 2"/>
          <p:cNvSpPr>
            <a:spLocks noGrp="1" noRot="1" noChangeAspect="1" noChangeArrowheads="1" noTextEdit="1"/>
          </p:cNvSpPr>
          <p:nvPr>
            <p:ph type="sldImg"/>
          </p:nvPr>
        </p:nvSpPr>
        <p:spPr>
          <a:ln/>
        </p:spPr>
      </p:sp>
      <p:sp>
        <p:nvSpPr>
          <p:cNvPr id="5201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p:cNvSpPr>
            <a:spLocks noGrp="1" noChangeArrowheads="1"/>
          </p:cNvSpPr>
          <p:nvPr>
            <p:ph type="sldNum" sz="quarter" idx="5"/>
          </p:nvPr>
        </p:nvSpPr>
        <p:spPr>
          <a:noFill/>
        </p:spPr>
        <p:txBody>
          <a:bodyPr/>
          <a:lstStyle/>
          <a:p>
            <a:fld id="{33EF2937-ED5E-40ED-85C4-B6B04E46566D}" type="slidenum">
              <a:rPr lang="en-US" smtClean="0"/>
              <a:pPr/>
              <a:t>223</a:t>
            </a:fld>
            <a:endParaRPr lang="en-US" smtClean="0"/>
          </a:p>
        </p:txBody>
      </p:sp>
      <p:sp>
        <p:nvSpPr>
          <p:cNvPr id="522243" name="Rectangle 2"/>
          <p:cNvSpPr>
            <a:spLocks noGrp="1" noRot="1" noChangeAspect="1" noChangeArrowheads="1" noTextEdit="1"/>
          </p:cNvSpPr>
          <p:nvPr>
            <p:ph type="sldImg"/>
          </p:nvPr>
        </p:nvSpPr>
        <p:spPr>
          <a:ln/>
        </p:spPr>
      </p:sp>
      <p:sp>
        <p:nvSpPr>
          <p:cNvPr id="5222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noFill/>
        </p:spPr>
        <p:txBody>
          <a:bodyPr/>
          <a:lstStyle/>
          <a:p>
            <a:fld id="{D5E1E3EC-C909-4D8B-BF06-E2C9DAB160FD}" type="slidenum">
              <a:rPr lang="en-US" smtClean="0"/>
              <a:pPr/>
              <a:t>224</a:t>
            </a:fld>
            <a:endParaRPr lang="en-US" smtClean="0"/>
          </a:p>
        </p:txBody>
      </p:sp>
      <p:sp>
        <p:nvSpPr>
          <p:cNvPr id="523267" name="Rectangle 2"/>
          <p:cNvSpPr>
            <a:spLocks noGrp="1" noRot="1" noChangeAspect="1" noChangeArrowheads="1" noTextEdit="1"/>
          </p:cNvSpPr>
          <p:nvPr>
            <p:ph type="sldImg"/>
          </p:nvPr>
        </p:nvSpPr>
        <p:spPr>
          <a:ln/>
        </p:spPr>
      </p:sp>
      <p:sp>
        <p:nvSpPr>
          <p:cNvPr id="5232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E8320BA3-0837-40D2-BC31-667797E5F65D}" type="slidenum">
              <a:rPr lang="en-US" smtClean="0"/>
              <a:pPr/>
              <a:t>27</a:t>
            </a:fld>
            <a:endParaRPr lang="en-US" smtClean="0"/>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noFill/>
        </p:spPr>
        <p:txBody>
          <a:bodyPr/>
          <a:lstStyle/>
          <a:p>
            <a:fld id="{60E8CA3C-CE66-4D3C-8541-09A2117FC74B}" type="slidenum">
              <a:rPr lang="en-US" smtClean="0"/>
              <a:pPr/>
              <a:t>225</a:t>
            </a:fld>
            <a:endParaRPr lang="en-US"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noFill/>
        </p:spPr>
        <p:txBody>
          <a:bodyPr/>
          <a:lstStyle/>
          <a:p>
            <a:fld id="{FAAF85F9-79BA-4038-A14E-A0F4D62C91FA}" type="slidenum">
              <a:rPr lang="en-US" smtClean="0"/>
              <a:pPr/>
              <a:t>226</a:t>
            </a:fld>
            <a:endParaRPr lang="en-US" smtClean="0"/>
          </a:p>
        </p:txBody>
      </p:sp>
      <p:sp>
        <p:nvSpPr>
          <p:cNvPr id="525315" name="Rectangle 2"/>
          <p:cNvSpPr>
            <a:spLocks noGrp="1" noRot="1" noChangeAspect="1" noChangeArrowheads="1" noTextEdit="1"/>
          </p:cNvSpPr>
          <p:nvPr>
            <p:ph type="sldImg"/>
          </p:nvPr>
        </p:nvSpPr>
        <p:spPr>
          <a:ln/>
        </p:spPr>
      </p:sp>
      <p:sp>
        <p:nvSpPr>
          <p:cNvPr id="525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a:noFill/>
        </p:spPr>
        <p:txBody>
          <a:bodyPr/>
          <a:lstStyle/>
          <a:p>
            <a:fld id="{D8B3EC78-F14D-4926-B909-4A772DFC8AF6}" type="slidenum">
              <a:rPr lang="en-US" smtClean="0"/>
              <a:pPr/>
              <a:t>227</a:t>
            </a:fld>
            <a:endParaRPr lang="en-US" smtClean="0"/>
          </a:p>
        </p:txBody>
      </p:sp>
      <p:sp>
        <p:nvSpPr>
          <p:cNvPr id="526339" name="Rectangle 2"/>
          <p:cNvSpPr>
            <a:spLocks noGrp="1" noRot="1" noChangeAspect="1" noChangeArrowheads="1" noTextEdit="1"/>
          </p:cNvSpPr>
          <p:nvPr>
            <p:ph type="sldImg"/>
          </p:nvPr>
        </p:nvSpPr>
        <p:spPr>
          <a:ln/>
        </p:spPr>
      </p:sp>
      <p:sp>
        <p:nvSpPr>
          <p:cNvPr id="526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noFill/>
        </p:spPr>
        <p:txBody>
          <a:bodyPr/>
          <a:lstStyle/>
          <a:p>
            <a:fld id="{FC9F23F6-92D8-45DD-B40B-BAE127CE17EB}" type="slidenum">
              <a:rPr lang="en-US" smtClean="0"/>
              <a:pPr/>
              <a:t>228</a:t>
            </a:fld>
            <a:endParaRPr lang="en-US" smtClean="0"/>
          </a:p>
        </p:txBody>
      </p:sp>
      <p:sp>
        <p:nvSpPr>
          <p:cNvPr id="527363" name="Rectangle 2"/>
          <p:cNvSpPr>
            <a:spLocks noGrp="1" noRot="1" noChangeAspect="1" noChangeArrowheads="1" noTextEdit="1"/>
          </p:cNvSpPr>
          <p:nvPr>
            <p:ph type="sldImg"/>
          </p:nvPr>
        </p:nvSpPr>
        <p:spPr>
          <a:ln/>
        </p:spPr>
      </p:sp>
      <p:sp>
        <p:nvSpPr>
          <p:cNvPr id="527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idx="5"/>
          </p:nvPr>
        </p:nvSpPr>
        <p:spPr>
          <a:noFill/>
        </p:spPr>
        <p:txBody>
          <a:bodyPr/>
          <a:lstStyle/>
          <a:p>
            <a:fld id="{AFC9FA5E-2C22-4E3B-BD8E-A2C1283EA75B}" type="slidenum">
              <a:rPr lang="en-US" smtClean="0"/>
              <a:pPr/>
              <a:t>229</a:t>
            </a:fld>
            <a:endParaRPr lang="en-US" smtClean="0"/>
          </a:p>
        </p:txBody>
      </p:sp>
      <p:sp>
        <p:nvSpPr>
          <p:cNvPr id="528387" name="Rectangle 2"/>
          <p:cNvSpPr>
            <a:spLocks noGrp="1" noRot="1" noChangeAspect="1" noChangeArrowheads="1" noTextEdit="1"/>
          </p:cNvSpPr>
          <p:nvPr>
            <p:ph type="sldImg"/>
          </p:nvPr>
        </p:nvSpPr>
        <p:spPr>
          <a:ln/>
        </p:spPr>
      </p:sp>
      <p:sp>
        <p:nvSpPr>
          <p:cNvPr id="528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noFill/>
        </p:spPr>
        <p:txBody>
          <a:bodyPr/>
          <a:lstStyle/>
          <a:p>
            <a:fld id="{7362D140-EF66-4823-A200-378E78D47942}" type="slidenum">
              <a:rPr lang="en-US" smtClean="0"/>
              <a:pPr/>
              <a:t>230</a:t>
            </a:fld>
            <a:endParaRPr lang="en-US" smtClean="0"/>
          </a:p>
        </p:txBody>
      </p:sp>
      <p:sp>
        <p:nvSpPr>
          <p:cNvPr id="531459" name="Rectangle 2"/>
          <p:cNvSpPr>
            <a:spLocks noGrp="1" noRot="1" noChangeAspect="1" noChangeArrowheads="1" noTextEdit="1"/>
          </p:cNvSpPr>
          <p:nvPr>
            <p:ph type="sldImg"/>
          </p:nvPr>
        </p:nvSpPr>
        <p:spPr>
          <a:ln/>
        </p:spPr>
      </p:sp>
      <p:sp>
        <p:nvSpPr>
          <p:cNvPr id="531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p:spPr>
        <p:txBody>
          <a:bodyPr/>
          <a:lstStyle/>
          <a:p>
            <a:fld id="{AB0FF125-CECE-45E6-89C3-1B143B4A1050}" type="slidenum">
              <a:rPr lang="en-US" smtClean="0"/>
              <a:pPr/>
              <a:t>231</a:t>
            </a:fld>
            <a:endParaRPr lang="en-US" smtClean="0"/>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p:spPr>
        <p:txBody>
          <a:bodyPr lIns="88139" tIns="44070" rIns="88139" bIns="44070"/>
          <a:lstStyle/>
          <a:p>
            <a:pPr marL="220663" indent="-220663" defTabSz="881063" eaLnBrk="1" hangingPunct="1">
              <a:spcBef>
                <a:spcPct val="0"/>
              </a:spcBef>
            </a:pPr>
            <a:r>
              <a:rPr lang="en-US" sz="2300" smtClean="0"/>
              <a:t>To invoke the mapping tool: </a:t>
            </a:r>
          </a:p>
          <a:p>
            <a:pPr marL="220663" indent="-220663" defTabSz="881063" eaLnBrk="1" hangingPunct="1">
              <a:spcBef>
                <a:spcPct val="0"/>
              </a:spcBef>
            </a:pPr>
            <a:r>
              <a:rPr lang="en-US" sz="2300" smtClean="0"/>
              <a:t>Double click the “run.bat” </a:t>
            </a:r>
            <a:r>
              <a:rPr lang="en-US" sz="2300" smtClean="0">
                <a:sym typeface="Wingdings" pitchFamily="2" charset="2"/>
              </a:rPr>
              <a:t>under the fold “schemamapper” which is extracted from schemapper.zip</a:t>
            </a:r>
            <a:endParaRPr lang="en-US" sz="2300" smtClean="0"/>
          </a:p>
          <a:p>
            <a:pPr marL="220663" indent="-220663" defTabSz="881063" eaLnBrk="1" hangingPunct="1">
              <a:spcBef>
                <a:spcPct val="0"/>
              </a:spcBef>
              <a:buFontTx/>
              <a:buChar char="•"/>
            </a:pPr>
            <a:endParaRPr lang="en-US" sz="2300" smtClean="0"/>
          </a:p>
          <a:p>
            <a:pPr marL="220663" indent="-220663" defTabSz="881063" eaLnBrk="1" hangingPunct="1">
              <a:spcBef>
                <a:spcPct val="0"/>
              </a:spcBef>
              <a:buFontTx/>
              <a:buChar char="•"/>
            </a:pPr>
            <a:r>
              <a:rPr lang="en-US" sz="2300" smtClean="0"/>
              <a:t>File</a:t>
            </a:r>
            <a:r>
              <a:rPr lang="en-US" sz="2300" smtClean="0">
                <a:sym typeface="Wingdings" pitchFamily="2" charset="2"/>
              </a:rPr>
              <a:t> Open: “cemetery.xsd” under the fold “schemamapper” which is extracted from schemapper.zip</a:t>
            </a:r>
          </a:p>
          <a:p>
            <a:pPr marL="220663" indent="-220663" defTabSz="881063" eaLnBrk="1" hangingPunct="1">
              <a:spcBef>
                <a:spcPct val="0"/>
              </a:spcBef>
            </a:pPr>
            <a:r>
              <a:rPr lang="en-US" sz="2300" smtClean="0">
                <a:sym typeface="Wingdings" pitchFamily="2" charset="2"/>
              </a:rPr>
              <a:t>	a local schema will display on the left</a:t>
            </a:r>
          </a:p>
          <a:p>
            <a:pPr marL="220663" indent="-220663" defTabSz="881063" eaLnBrk="1" hangingPunct="1">
              <a:spcBef>
                <a:spcPct val="0"/>
              </a:spcBef>
              <a:buFontTx/>
              <a:buChar char="•"/>
            </a:pPr>
            <a:r>
              <a:rPr lang="en-US" sz="2300" smtClean="0">
                <a:sym typeface="Wingdings" pitchFamily="2" charset="2"/>
              </a:rPr>
              <a:t>File Open: “etana1.1..xsd” under the fold “schemamapper” which is extracted from schemapper.zip</a:t>
            </a:r>
          </a:p>
          <a:p>
            <a:pPr marL="220663" indent="-220663" defTabSz="881063" eaLnBrk="1" hangingPunct="1">
              <a:spcBef>
                <a:spcPct val="0"/>
              </a:spcBef>
            </a:pPr>
            <a:r>
              <a:rPr lang="en-US" sz="2300" smtClean="0">
                <a:sym typeface="Wingdings" pitchFamily="2" charset="2"/>
              </a:rPr>
              <a:t>	a global schema will display on the right</a:t>
            </a:r>
          </a:p>
          <a:p>
            <a:pPr marL="220663" indent="-220663" defTabSz="881063" eaLnBrk="1" hangingPunct="1">
              <a:spcBef>
                <a:spcPct val="0"/>
              </a:spcBef>
            </a:pPr>
            <a:endParaRPr lang="en-US" sz="2300" smtClean="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noFill/>
        </p:spPr>
        <p:txBody>
          <a:bodyPr/>
          <a:lstStyle/>
          <a:p>
            <a:fld id="{139FBCDD-FB18-47FE-A706-76FC9F3BC7D2}" type="slidenum">
              <a:rPr lang="en-US" smtClean="0"/>
              <a:pPr/>
              <a:t>232</a:t>
            </a:fld>
            <a:endParaRPr lang="en-US" smtClean="0"/>
          </a:p>
        </p:txBody>
      </p:sp>
      <p:sp>
        <p:nvSpPr>
          <p:cNvPr id="537603" name="Rectangle 2"/>
          <p:cNvSpPr>
            <a:spLocks noGrp="1" noRot="1" noChangeAspect="1" noChangeArrowheads="1" noTextEdit="1"/>
          </p:cNvSpPr>
          <p:nvPr>
            <p:ph type="sldImg"/>
          </p:nvPr>
        </p:nvSpPr>
        <p:spPr>
          <a:ln/>
        </p:spPr>
      </p:sp>
      <p:sp>
        <p:nvSpPr>
          <p:cNvPr id="537604" name="Rectangle 3"/>
          <p:cNvSpPr>
            <a:spLocks noGrp="1" noChangeArrowheads="1"/>
          </p:cNvSpPr>
          <p:nvPr>
            <p:ph type="body" idx="1"/>
          </p:nvPr>
        </p:nvSpPr>
        <p:spPr>
          <a:noFill/>
          <a:ln/>
        </p:spPr>
        <p:txBody>
          <a:bodyPr lIns="88139" tIns="44070" rIns="88139" bIns="44070"/>
          <a:lstStyle/>
          <a:p>
            <a:pPr marL="220663" indent="-220663" defTabSz="881063" eaLnBrk="1" hangingPunct="1">
              <a:spcBef>
                <a:spcPct val="0"/>
              </a:spcBef>
              <a:buFontTx/>
              <a:buAutoNum type="arabicPeriod"/>
            </a:pPr>
            <a:r>
              <a:rPr lang="en-US" sz="2300" smtClean="0"/>
              <a:t>left click the suggested element on the global schema to confirm the mapping, then two mapped elements will display in the same color (pink?)</a:t>
            </a:r>
          </a:p>
          <a:p>
            <a:pPr marL="220663" indent="-220663" defTabSz="881063" eaLnBrk="1" hangingPunct="1">
              <a:spcBef>
                <a:spcPct val="0"/>
              </a:spcBef>
              <a:buFontTx/>
              <a:buAutoNum type="arabicPeriod"/>
            </a:pPr>
            <a:r>
              <a:rPr lang="en-US" sz="2300" smtClean="0"/>
              <a:t>A mapping history will display at the bottom of the window</a:t>
            </a:r>
          </a:p>
          <a:p>
            <a:pPr marL="220663" indent="-220663" defTabSz="881063" eaLnBrk="1" hangingPunct="1">
              <a:spcBef>
                <a:spcPct val="0"/>
              </a:spcBef>
              <a:buFontTx/>
              <a:buAutoNum type="arabicPeriod"/>
            </a:pPr>
            <a:r>
              <a:rPr lang="en-US" sz="2300" smtClean="0"/>
              <a:t> remove mapping: you can right click the element on the local schema, right click then click “Removing Mapping”</a:t>
            </a: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7"/>
          <p:cNvSpPr>
            <a:spLocks noGrp="1" noChangeArrowheads="1"/>
          </p:cNvSpPr>
          <p:nvPr>
            <p:ph type="sldNum" sz="quarter" idx="5"/>
          </p:nvPr>
        </p:nvSpPr>
        <p:spPr>
          <a:noFill/>
        </p:spPr>
        <p:txBody>
          <a:bodyPr/>
          <a:lstStyle/>
          <a:p>
            <a:fld id="{C2764659-F8FB-4F5D-89E1-D37C1A46E16A}" type="slidenum">
              <a:rPr lang="en-US" smtClean="0"/>
              <a:pPr/>
              <a:t>233</a:t>
            </a:fld>
            <a:endParaRPr lang="en-US" smtClean="0"/>
          </a:p>
        </p:txBody>
      </p:sp>
      <p:sp>
        <p:nvSpPr>
          <p:cNvPr id="540675" name="Rectangle 2"/>
          <p:cNvSpPr>
            <a:spLocks noGrp="1" noRot="1" noChangeAspect="1" noChangeArrowheads="1" noTextEdit="1"/>
          </p:cNvSpPr>
          <p:nvPr>
            <p:ph type="sldImg"/>
          </p:nvPr>
        </p:nvSpPr>
        <p:spPr>
          <a:ln/>
        </p:spPr>
      </p:sp>
      <p:sp>
        <p:nvSpPr>
          <p:cNvPr id="540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p:cNvSpPr>
            <a:spLocks noGrp="1" noChangeArrowheads="1"/>
          </p:cNvSpPr>
          <p:nvPr>
            <p:ph type="sldNum" sz="quarter" idx="5"/>
          </p:nvPr>
        </p:nvSpPr>
        <p:spPr>
          <a:noFill/>
        </p:spPr>
        <p:txBody>
          <a:bodyPr/>
          <a:lstStyle/>
          <a:p>
            <a:fld id="{00E64383-EBD3-4707-87B7-4080666B6E30}" type="slidenum">
              <a:rPr lang="en-US" smtClean="0"/>
              <a:pPr/>
              <a:t>234</a:t>
            </a:fld>
            <a:endParaRPr lang="en-US" smtClean="0"/>
          </a:p>
        </p:txBody>
      </p:sp>
      <p:sp>
        <p:nvSpPr>
          <p:cNvPr id="542723" name="Rectangle 2"/>
          <p:cNvSpPr>
            <a:spLocks noGrp="1" noRot="1" noChangeAspect="1" noChangeArrowheads="1" noTextEdit="1"/>
          </p:cNvSpPr>
          <p:nvPr>
            <p:ph type="sldImg"/>
          </p:nvPr>
        </p:nvSpPr>
        <p:spPr>
          <a:ln/>
        </p:spPr>
      </p:sp>
      <p:sp>
        <p:nvSpPr>
          <p:cNvPr id="542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5D8FF12F-BBCB-43EB-98C8-F79CB1EBAAF9}" type="slidenum">
              <a:rPr lang="en-US" smtClean="0"/>
              <a:pPr/>
              <a:t>28</a:t>
            </a:fld>
            <a:endParaRPr lang="en-US" smtClean="0"/>
          </a:p>
        </p:txBody>
      </p:sp>
      <p:sp>
        <p:nvSpPr>
          <p:cNvPr id="297987" name="Rectangle 2"/>
          <p:cNvSpPr>
            <a:spLocks noGrp="1" noRot="1" noChangeAspect="1" noChangeArrowheads="1" noTextEdit="1"/>
          </p:cNvSpPr>
          <p:nvPr>
            <p:ph type="sldImg"/>
          </p:nvPr>
        </p:nvSpPr>
        <p:spPr>
          <a:xfrm>
            <a:off x="2905125" y="530225"/>
            <a:ext cx="3492500" cy="2619375"/>
          </a:xfrm>
          <a:ln/>
        </p:spPr>
      </p:sp>
      <p:sp>
        <p:nvSpPr>
          <p:cNvPr id="297988"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p:spPr>
        <p:txBody>
          <a:bodyPr/>
          <a:lstStyle/>
          <a:p>
            <a:fld id="{FE9EA508-C97C-42AC-AA86-B9A5F44BF944}" type="slidenum">
              <a:rPr lang="en-US" smtClean="0"/>
              <a:pPr/>
              <a:t>235</a:t>
            </a:fld>
            <a:endParaRPr lang="en-US" smtClean="0"/>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noFill/>
        </p:spPr>
        <p:txBody>
          <a:bodyPr/>
          <a:lstStyle/>
          <a:p>
            <a:fld id="{F19C39FC-2340-4584-B806-2EC3145EA970}" type="slidenum">
              <a:rPr lang="en-US" smtClean="0"/>
              <a:pPr/>
              <a:t>236</a:t>
            </a:fld>
            <a:endParaRPr lang="en-US" smtClean="0"/>
          </a:p>
        </p:txBody>
      </p:sp>
      <p:sp>
        <p:nvSpPr>
          <p:cNvPr id="546819" name="Rectangle 2"/>
          <p:cNvSpPr>
            <a:spLocks noGrp="1" noRot="1" noChangeAspect="1" noChangeArrowheads="1" noTextEdit="1"/>
          </p:cNvSpPr>
          <p:nvPr>
            <p:ph type="sldImg"/>
          </p:nvPr>
        </p:nvSpPr>
        <p:spPr>
          <a:ln/>
        </p:spPr>
      </p:sp>
      <p:sp>
        <p:nvSpPr>
          <p:cNvPr id="546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p:cNvSpPr>
            <a:spLocks noGrp="1" noChangeArrowheads="1"/>
          </p:cNvSpPr>
          <p:nvPr>
            <p:ph type="sldNum" sz="quarter" idx="5"/>
          </p:nvPr>
        </p:nvSpPr>
        <p:spPr>
          <a:noFill/>
        </p:spPr>
        <p:txBody>
          <a:bodyPr/>
          <a:lstStyle/>
          <a:p>
            <a:fld id="{754C9B4D-4510-4D5F-9352-3F06A41D1DCA}" type="slidenum">
              <a:rPr lang="en-US" smtClean="0"/>
              <a:pPr/>
              <a:t>237</a:t>
            </a:fld>
            <a:endParaRPr lang="en-US" smtClean="0"/>
          </a:p>
        </p:txBody>
      </p:sp>
      <p:sp>
        <p:nvSpPr>
          <p:cNvPr id="547843" name="Rectangle 2"/>
          <p:cNvSpPr>
            <a:spLocks noGrp="1" noRot="1" noChangeAspect="1" noChangeArrowheads="1" noTextEdit="1"/>
          </p:cNvSpPr>
          <p:nvPr>
            <p:ph type="sldImg"/>
          </p:nvPr>
        </p:nvSpPr>
        <p:spPr>
          <a:ln/>
        </p:spPr>
      </p:sp>
      <p:sp>
        <p:nvSpPr>
          <p:cNvPr id="547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noFill/>
        </p:spPr>
        <p:txBody>
          <a:bodyPr/>
          <a:lstStyle/>
          <a:p>
            <a:fld id="{C8404E5A-2EF4-4FE5-991E-9AA65584AB42}" type="slidenum">
              <a:rPr lang="en-US" smtClean="0"/>
              <a:pPr/>
              <a:t>238</a:t>
            </a:fld>
            <a:endParaRPr lang="en-US" smtClean="0"/>
          </a:p>
        </p:txBody>
      </p:sp>
      <p:sp>
        <p:nvSpPr>
          <p:cNvPr id="548867" name="Rectangle 2"/>
          <p:cNvSpPr>
            <a:spLocks noGrp="1" noRot="1" noChangeAspect="1" noChangeArrowheads="1" noTextEdit="1"/>
          </p:cNvSpPr>
          <p:nvPr>
            <p:ph type="sldImg"/>
          </p:nvPr>
        </p:nvSpPr>
        <p:spPr>
          <a:ln/>
        </p:spPr>
      </p:sp>
      <p:sp>
        <p:nvSpPr>
          <p:cNvPr id="548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239</a:t>
            </a:fld>
            <a:endParaRPr lang="en-US"/>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240</a:t>
            </a:fld>
            <a:endParaRPr lang="en-US"/>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241</a:t>
            </a:fld>
            <a:endParaRPr lang="en-US"/>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242</a:t>
            </a:fld>
            <a:endParaRPr 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p:cNvSpPr>
            <a:spLocks noGrp="1" noChangeArrowheads="1"/>
          </p:cNvSpPr>
          <p:nvPr>
            <p:ph type="sldNum" sz="quarter" idx="5"/>
          </p:nvPr>
        </p:nvSpPr>
        <p:spPr>
          <a:noFill/>
        </p:spPr>
        <p:txBody>
          <a:bodyPr/>
          <a:lstStyle/>
          <a:p>
            <a:fld id="{DE08DF8A-C2D6-4B8E-9CDB-6D4F5AA57C71}" type="slidenum">
              <a:rPr lang="en-US" smtClean="0"/>
              <a:pPr/>
              <a:t>244</a:t>
            </a:fld>
            <a:endParaRPr lang="en-US" smtClean="0"/>
          </a:p>
        </p:txBody>
      </p:sp>
      <p:sp>
        <p:nvSpPr>
          <p:cNvPr id="552963" name="Rectangle 2"/>
          <p:cNvSpPr>
            <a:spLocks noGrp="1" noRot="1" noChangeAspect="1" noChangeArrowheads="1" noTextEdit="1"/>
          </p:cNvSpPr>
          <p:nvPr>
            <p:ph type="sldImg"/>
          </p:nvPr>
        </p:nvSpPr>
        <p:spPr>
          <a:ln/>
        </p:spPr>
      </p:sp>
      <p:sp>
        <p:nvSpPr>
          <p:cNvPr id="552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20612302-E2AC-44DD-A8EB-4113A3F9F4B2}" type="slidenum">
              <a:rPr lang="en-US" smtClean="0"/>
              <a:pPr/>
              <a:t>29</a:t>
            </a:fld>
            <a:endParaRPr lang="en-US" smtClean="0"/>
          </a:p>
        </p:txBody>
      </p:sp>
      <p:sp>
        <p:nvSpPr>
          <p:cNvPr id="299011" name="Rectangle 2"/>
          <p:cNvSpPr>
            <a:spLocks noGrp="1" noRot="1" noChangeAspect="1" noChangeArrowheads="1" noTextEdit="1"/>
          </p:cNvSpPr>
          <p:nvPr>
            <p:ph type="sldImg"/>
          </p:nvPr>
        </p:nvSpPr>
        <p:spPr>
          <a:xfrm>
            <a:off x="2905125" y="530225"/>
            <a:ext cx="3492500" cy="2619375"/>
          </a:xfrm>
          <a:ln/>
        </p:spPr>
      </p:sp>
      <p:sp>
        <p:nvSpPr>
          <p:cNvPr id="299012"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1E89B4B6-2AE0-45F2-8946-FF03FCDB8844}" type="slidenum">
              <a:rPr lang="en-US" smtClean="0"/>
              <a:pPr/>
              <a:t>30</a:t>
            </a:fld>
            <a:endParaRPr lang="en-US" smtClean="0"/>
          </a:p>
        </p:txBody>
      </p:sp>
      <p:sp>
        <p:nvSpPr>
          <p:cNvPr id="300035"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300036"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3</a:t>
            </a:r>
          </a:p>
        </p:txBody>
      </p:sp>
      <p:sp>
        <p:nvSpPr>
          <p:cNvPr id="300037"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300038"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300039"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300040"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3</a:t>
            </a:r>
          </a:p>
        </p:txBody>
      </p:sp>
      <p:sp>
        <p:nvSpPr>
          <p:cNvPr id="300041"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300042"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300043" name="Rectangle 10"/>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
        <p:nvSpPr>
          <p:cNvPr id="300044"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D76F2E33-DD2D-4F47-8C52-C932467584C8}" type="slidenum">
              <a:rPr lang="en-US" smtClean="0"/>
              <a:pPr/>
              <a:t>31</a:t>
            </a:fld>
            <a:endParaRPr lang="en-US" smtClean="0"/>
          </a:p>
        </p:txBody>
      </p:sp>
      <p:sp>
        <p:nvSpPr>
          <p:cNvPr id="301059"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301060" name="Rectangle 3"/>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26AC689B-6D54-4956-9698-087C05B3702C}" type="slidenum">
              <a:rPr lang="en-US" smtClean="0"/>
              <a:pPr/>
              <a:t>32</a:t>
            </a:fld>
            <a:endParaRPr lang="en-US" smtClean="0"/>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5269E93D-7288-4465-8C93-3EBDF3A841F6}" type="slidenum">
              <a:rPr lang="en-US" smtClean="0"/>
              <a:pPr/>
              <a:t>33</a:t>
            </a:fld>
            <a:endParaRPr lang="en-US" smtClean="0"/>
          </a:p>
        </p:txBody>
      </p:sp>
      <p:sp>
        <p:nvSpPr>
          <p:cNvPr id="303107"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303108" name="Rectangle 3"/>
          <p:cNvSpPr>
            <a:spLocks noGrp="1" noChangeArrowheads="1"/>
          </p:cNvSpPr>
          <p:nvPr>
            <p:ph type="body" idx="1"/>
          </p:nvPr>
        </p:nvSpPr>
        <p:spPr>
          <a:xfrm>
            <a:off x="1238250" y="3330575"/>
            <a:ext cx="6819900" cy="3155950"/>
          </a:xfrm>
          <a:noFill/>
          <a:ln/>
        </p:spPr>
        <p:txBody>
          <a:bodyPr lIns="92198" tIns="45290" rIns="92198" bIns="45290"/>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81EA82EC-73D0-4593-856C-96F785D2EF5D}" type="slidenum">
              <a:rPr lang="en-US" smtClean="0"/>
              <a:pPr/>
              <a:t>34</a:t>
            </a:fld>
            <a:endParaRPr lang="en-US" smtClean="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smtClean="0"/>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4</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3AC9AFD0-F2E9-476D-BA08-F7AFE1745E9F}" type="slidenum">
              <a:rPr lang="en-US" smtClean="0"/>
              <a:pPr/>
              <a:t>35</a:t>
            </a:fld>
            <a:endParaRPr lang="en-US" smtClean="0"/>
          </a:p>
        </p:txBody>
      </p:sp>
      <p:sp>
        <p:nvSpPr>
          <p:cNvPr id="305155" name="Rectangle 2"/>
          <p:cNvSpPr>
            <a:spLocks noGrp="1" noRot="1" noChangeAspect="1" noChangeArrowheads="1" noTextEdit="1"/>
          </p:cNvSpPr>
          <p:nvPr>
            <p:ph type="sldImg"/>
          </p:nvPr>
        </p:nvSpPr>
        <p:spPr>
          <a:xfrm>
            <a:off x="2901950" y="530225"/>
            <a:ext cx="3492500" cy="2619375"/>
          </a:xfrm>
          <a:ln/>
        </p:spPr>
      </p:sp>
      <p:sp>
        <p:nvSpPr>
          <p:cNvPr id="305156" name="Rectangle 3"/>
          <p:cNvSpPr>
            <a:spLocks noGrp="1" noChangeArrowheads="1"/>
          </p:cNvSpPr>
          <p:nvPr>
            <p:ph type="body" idx="1"/>
          </p:nvPr>
        </p:nvSpPr>
        <p:spPr>
          <a:xfrm>
            <a:off x="1238250" y="3330575"/>
            <a:ext cx="6819900" cy="3154363"/>
          </a:xfrm>
          <a:noFill/>
          <a:ln/>
        </p:spPr>
        <p:txBody>
          <a:bodyPr/>
          <a:lstStyle/>
          <a:p>
            <a:pPr eaLnBrk="1" hangingPunct="1"/>
            <a:r>
              <a:rPr lang="en-US" smtClean="0"/>
              <a:t>Thanks to Christine Borgman and others at this workshop.</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81C0494A-83C1-4A3D-8FA6-2E84C08B4FF4}" type="slidenum">
              <a:rPr lang="en-US" smtClean="0"/>
              <a:pPr/>
              <a:t>36</a:t>
            </a:fld>
            <a:endParaRPr lang="en-US" smtClean="0"/>
          </a:p>
        </p:txBody>
      </p:sp>
      <p:sp>
        <p:nvSpPr>
          <p:cNvPr id="306179" name="Rectangle 2"/>
          <p:cNvSpPr>
            <a:spLocks noGrp="1" noRot="1" noChangeAspect="1" noChangeArrowheads="1" noTextEdit="1"/>
          </p:cNvSpPr>
          <p:nvPr>
            <p:ph type="sldImg"/>
          </p:nvPr>
        </p:nvSpPr>
        <p:spPr>
          <a:xfrm>
            <a:off x="2905125" y="530225"/>
            <a:ext cx="3492500" cy="2619375"/>
          </a:xfrm>
          <a:ln/>
        </p:spPr>
      </p:sp>
      <p:sp>
        <p:nvSpPr>
          <p:cNvPr id="306180" name="Rectangle 3"/>
          <p:cNvSpPr>
            <a:spLocks noGrp="1" noChangeArrowheads="1"/>
          </p:cNvSpPr>
          <p:nvPr>
            <p:ph type="body" idx="1"/>
          </p:nvPr>
        </p:nvSpPr>
        <p:spPr>
          <a:xfrm>
            <a:off x="1238250" y="3330575"/>
            <a:ext cx="6819900" cy="3154363"/>
          </a:xfrm>
          <a:noFill/>
          <a:ln/>
        </p:spPr>
        <p:txBody>
          <a:bodyPr/>
          <a:lstStyle/>
          <a:p>
            <a:pPr eaLnBrk="1" hangingPunct="1"/>
            <a:r>
              <a:rPr lang="en-US" smtClean="0"/>
              <a:t>This is a simplification of the previous slide.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BB892D90-1FEC-47A1-BE75-FCADCA810DBF}" type="slidenum">
              <a:rPr lang="en-US" smtClean="0"/>
              <a:pPr/>
              <a:t>37</a:t>
            </a:fld>
            <a:endParaRPr lang="en-US" smtClean="0"/>
          </a:p>
        </p:txBody>
      </p:sp>
      <p:sp>
        <p:nvSpPr>
          <p:cNvPr id="307203" name="Rectangle 2"/>
          <p:cNvSpPr>
            <a:spLocks noGrp="1" noRot="1" noChangeAspect="1" noChangeArrowheads="1" noTextEdit="1"/>
          </p:cNvSpPr>
          <p:nvPr>
            <p:ph type="sldImg"/>
          </p:nvPr>
        </p:nvSpPr>
        <p:spPr>
          <a:xfrm>
            <a:off x="2901950" y="530225"/>
            <a:ext cx="3492500" cy="2619375"/>
          </a:xfrm>
          <a:ln/>
        </p:spPr>
      </p:sp>
      <p:sp>
        <p:nvSpPr>
          <p:cNvPr id="307204"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DEE813D1-DB07-4F95-A116-9C95E5F10B4D}" type="slidenum">
              <a:rPr lang="en-US" smtClean="0"/>
              <a:pPr/>
              <a:t>38</a:t>
            </a:fld>
            <a:endParaRPr lang="en-US" smtClean="0"/>
          </a:p>
        </p:txBody>
      </p:sp>
      <p:sp>
        <p:nvSpPr>
          <p:cNvPr id="308227" name="Rectangle 2"/>
          <p:cNvSpPr>
            <a:spLocks noGrp="1" noRot="1" noChangeAspect="1" noChangeArrowheads="1" noTextEdit="1"/>
          </p:cNvSpPr>
          <p:nvPr>
            <p:ph type="sldImg"/>
          </p:nvPr>
        </p:nvSpPr>
        <p:spPr>
          <a:xfrm>
            <a:off x="2901950" y="530225"/>
            <a:ext cx="3492500" cy="2619375"/>
          </a:xfrm>
          <a:ln/>
        </p:spPr>
      </p:sp>
      <p:sp>
        <p:nvSpPr>
          <p:cNvPr id="308228"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B0BC8492-11F5-4073-8879-50B51716A599}" type="slidenum">
              <a:rPr lang="en-US" smtClean="0"/>
              <a:pPr/>
              <a:t>39</a:t>
            </a:fld>
            <a:endParaRPr lang="en-US" smtClean="0"/>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E2837BE4-28B3-42BE-970E-0FE0FDC417DD}" type="slidenum">
              <a:rPr lang="en-US" smtClean="0"/>
              <a:pPr/>
              <a:t>40</a:t>
            </a:fld>
            <a:endParaRPr lang="en-US" smtClean="0"/>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F1D36136-768B-410B-9267-65555C51A20E}" type="slidenum">
              <a:rPr lang="en-US" smtClean="0"/>
              <a:pPr/>
              <a:t>41</a:t>
            </a:fld>
            <a:endParaRPr lang="en-US" smtClean="0"/>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75389C5C-A56C-4FBF-81B8-DE60BA407A6F}" type="slidenum">
              <a:rPr lang="en-US" smtClean="0"/>
              <a:pPr/>
              <a:t>42</a:t>
            </a:fld>
            <a:endParaRPr lang="en-US" smtClean="0"/>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F0CE2E13-9F5D-47E1-BFB8-638C552CAD59}" type="slidenum">
              <a:rPr lang="en-US" smtClean="0"/>
              <a:pPr/>
              <a:t>43</a:t>
            </a:fld>
            <a:endParaRPr lang="en-US" smtClean="0"/>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65F23449-7442-4CB5-BCA9-BC5A9617F9A9}" type="slidenum">
              <a:rPr lang="en-US" smtClean="0"/>
              <a:pPr/>
              <a:t>44</a:t>
            </a:fld>
            <a:endParaRPr lang="en-US" smtClean="0"/>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smtClean="0"/>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5</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86396BFA-5964-45A1-B692-F9F76BE706B3}" type="slidenum">
              <a:rPr lang="en-US" smtClean="0"/>
              <a:pPr/>
              <a:t>45</a:t>
            </a:fld>
            <a:endParaRPr lang="en-US" smtClean="0"/>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E8932E4A-8C48-4EED-9007-1B089DCBF1E3}" type="slidenum">
              <a:rPr lang="en-US" smtClean="0"/>
              <a:pPr/>
              <a:t>46</a:t>
            </a:fld>
            <a:endParaRPr lang="en-US" smtClean="0"/>
          </a:p>
        </p:txBody>
      </p:sp>
      <p:sp>
        <p:nvSpPr>
          <p:cNvPr id="316419" name="Rectangle 2"/>
          <p:cNvSpPr>
            <a:spLocks noGrp="1" noRot="1" noChangeAspect="1" noChangeArrowheads="1" noTextEdit="1"/>
          </p:cNvSpPr>
          <p:nvPr>
            <p:ph type="sldImg"/>
          </p:nvPr>
        </p:nvSpPr>
        <p:spPr>
          <a:xfrm>
            <a:off x="2901950" y="530225"/>
            <a:ext cx="3492500" cy="2619375"/>
          </a:xfrm>
          <a:ln/>
        </p:spPr>
      </p:sp>
      <p:sp>
        <p:nvSpPr>
          <p:cNvPr id="316420"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15687EA8-30BD-417F-BE49-96670F5C6FB3}" type="slidenum">
              <a:rPr lang="en-US" smtClean="0"/>
              <a:pPr/>
              <a:t>47</a:t>
            </a:fld>
            <a:endParaRPr lang="en-US" smtClean="0"/>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116FB511-8B27-4C01-89ED-80C8F6BC98AE}" type="slidenum">
              <a:rPr lang="en-US" smtClean="0"/>
              <a:pPr/>
              <a:t>48</a:t>
            </a:fld>
            <a:endParaRPr lang="en-US" smtClean="0"/>
          </a:p>
        </p:txBody>
      </p:sp>
      <p:sp>
        <p:nvSpPr>
          <p:cNvPr id="319491" name="Rectangle 2"/>
          <p:cNvSpPr>
            <a:spLocks noGrp="1" noRot="1" noChangeAspect="1" noChangeArrowheads="1" noTextEdit="1"/>
          </p:cNvSpPr>
          <p:nvPr>
            <p:ph type="sldImg"/>
          </p:nvPr>
        </p:nvSpPr>
        <p:spPr>
          <a:xfrm>
            <a:off x="2901950" y="530225"/>
            <a:ext cx="3492500" cy="2619375"/>
          </a:xfrm>
          <a:ln w="12700" cap="flat">
            <a:solidFill>
              <a:schemeClr val="tx1"/>
            </a:solidFill>
          </a:ln>
        </p:spPr>
      </p:sp>
      <p:sp>
        <p:nvSpPr>
          <p:cNvPr id="319492" name="Rectangle 3"/>
          <p:cNvSpPr>
            <a:spLocks noGrp="1" noChangeArrowheads="1"/>
          </p:cNvSpPr>
          <p:nvPr>
            <p:ph type="body" idx="1"/>
          </p:nvPr>
        </p:nvSpPr>
        <p:spPr>
          <a:xfrm>
            <a:off x="1238250" y="3330575"/>
            <a:ext cx="6819900" cy="3154363"/>
          </a:xfrm>
          <a:noFill/>
          <a:ln/>
        </p:spPr>
        <p:txBody>
          <a:bodyPr lIns="93556" tIns="46778" rIns="93556" bIns="46778"/>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7EA38A55-C62D-42B6-907D-E647C8AF358F}" type="slidenum">
              <a:rPr lang="en-US" smtClean="0"/>
              <a:pPr/>
              <a:t>49</a:t>
            </a:fld>
            <a:endParaRPr lang="en-US" smtClean="0"/>
          </a:p>
        </p:txBody>
      </p:sp>
      <p:sp>
        <p:nvSpPr>
          <p:cNvPr id="320515" name="Rectangle 2"/>
          <p:cNvSpPr>
            <a:spLocks noGrp="1" noRot="1" noChangeAspect="1" noChangeArrowheads="1" noTextEdit="1"/>
          </p:cNvSpPr>
          <p:nvPr>
            <p:ph type="sldImg"/>
          </p:nvPr>
        </p:nvSpPr>
        <p:spPr>
          <a:xfrm>
            <a:off x="2901950" y="530225"/>
            <a:ext cx="3492500" cy="2619375"/>
          </a:xfrm>
          <a:ln/>
        </p:spPr>
      </p:sp>
      <p:sp>
        <p:nvSpPr>
          <p:cNvPr id="320516" name="Rectangle 3"/>
          <p:cNvSpPr>
            <a:spLocks noGrp="1" noChangeArrowheads="1"/>
          </p:cNvSpPr>
          <p:nvPr>
            <p:ph type="body" idx="1"/>
          </p:nvPr>
        </p:nvSpPr>
        <p:spPr>
          <a:xfrm>
            <a:off x="1239838" y="3330575"/>
            <a:ext cx="6816725" cy="3154363"/>
          </a:xfrm>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p>
            <a:fld id="{0F5DD877-57F0-4989-99DC-F22829EE6BB9}" type="slidenum">
              <a:rPr lang="en-US" smtClean="0"/>
              <a:pPr/>
              <a:t>50</a:t>
            </a:fld>
            <a:endParaRPr lang="en-US" smtClean="0"/>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p>
            <a:fld id="{C2F713C3-6D9D-4B53-9332-CDE4CA6C1DBC}" type="slidenum">
              <a:rPr lang="en-US" smtClean="0"/>
              <a:pPr/>
              <a:t>51</a:t>
            </a:fld>
            <a:endParaRPr lang="en-US" smtClean="0"/>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08814CD6-67D3-456D-899C-246BD84655AA}" type="slidenum">
              <a:rPr lang="en-US" smtClean="0"/>
              <a:pPr/>
              <a:t>52</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EB27481A-5524-4619-895C-7CE5EE49EBED}" type="slidenum">
              <a:rPr lang="en-US" smtClean="0"/>
              <a:pPr/>
              <a:t>53</a:t>
            </a:fld>
            <a:endParaRPr lang="en-US"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07ACC7DD-3DCE-4DF3-8488-6064F80A571C}" type="slidenum">
              <a:rPr lang="en-US" smtClean="0"/>
              <a:pPr/>
              <a:t>54</a:t>
            </a:fld>
            <a:endParaRPr lang="en-US" smtClean="0"/>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8</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22AB5CFE-F712-4731-8D6C-D9F2FA3C18C1}" type="slidenum">
              <a:rPr lang="en-US" smtClean="0"/>
              <a:pPr/>
              <a:t>55</a:t>
            </a:fld>
            <a:endParaRPr lang="en-US" smtClean="0"/>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077BF944-B7DC-4909-88E6-07C04BA82A4A}" type="slidenum">
              <a:rPr lang="en-US" smtClean="0"/>
              <a:pPr/>
              <a:t>56</a:t>
            </a:fld>
            <a:endParaRPr lang="en-US" smtClean="0"/>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p:spPr>
        <p:txBody>
          <a:bodyPr/>
          <a:lstStyle/>
          <a:p>
            <a:fld id="{9D322577-DC31-473A-90DD-E103594AE36C}" type="slidenum">
              <a:rPr lang="en-US" smtClean="0"/>
              <a:pPr/>
              <a:t>57</a:t>
            </a:fld>
            <a:endParaRPr lang="en-US" smtClean="0"/>
          </a:p>
        </p:txBody>
      </p:sp>
      <p:sp>
        <p:nvSpPr>
          <p:cNvPr id="328707" name="Rectangle 2"/>
          <p:cNvSpPr>
            <a:spLocks noGrp="1" noRot="1" noChangeAspect="1" noChangeArrowheads="1" noTextEdit="1"/>
          </p:cNvSpPr>
          <p:nvPr>
            <p:ph type="sldImg"/>
          </p:nvPr>
        </p:nvSpPr>
        <p:spPr>
          <a:ln/>
        </p:spPr>
      </p:sp>
      <p:sp>
        <p:nvSpPr>
          <p:cNvPr id="328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p>
            <a:fld id="{3F8EDF89-9AE5-4EDB-8CFC-BD989EBC2AE0}" type="slidenum">
              <a:rPr lang="en-US" smtClean="0"/>
              <a:pPr/>
              <a:t>58</a:t>
            </a:fld>
            <a:endParaRPr lang="en-US" smtClean="0"/>
          </a:p>
        </p:txBody>
      </p:sp>
      <p:sp>
        <p:nvSpPr>
          <p:cNvPr id="329731" name="Rectangle 2"/>
          <p:cNvSpPr>
            <a:spLocks noGrp="1" noRot="1" noChangeAspect="1" noChangeArrowheads="1" noTextEdit="1"/>
          </p:cNvSpPr>
          <p:nvPr>
            <p:ph type="sldImg"/>
          </p:nvPr>
        </p:nvSpPr>
        <p:spPr>
          <a:ln/>
        </p:spPr>
      </p:sp>
      <p:sp>
        <p:nvSpPr>
          <p:cNvPr id="329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p>
            <a:fld id="{0E83275D-4757-4BB0-A6E1-55E88494B642}" type="slidenum">
              <a:rPr lang="en-US" smtClean="0"/>
              <a:pPr/>
              <a:t>59</a:t>
            </a:fld>
            <a:endParaRPr lang="en-US" smtClean="0"/>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7B3B5DF5-44E2-4B38-ABB9-A19BAA5778F2}" type="slidenum">
              <a:rPr lang="en-US" smtClean="0"/>
              <a:pPr/>
              <a:t>60</a:t>
            </a:fld>
            <a:endParaRPr lang="en-US" smtClean="0"/>
          </a:p>
        </p:txBody>
      </p:sp>
      <p:sp>
        <p:nvSpPr>
          <p:cNvPr id="331779" name="Rectangle 2"/>
          <p:cNvSpPr>
            <a:spLocks noGrp="1" noRot="1" noChangeAspect="1" noChangeArrowheads="1" noTextEdit="1"/>
          </p:cNvSpPr>
          <p:nvPr>
            <p:ph type="sldImg"/>
          </p:nvPr>
        </p:nvSpPr>
        <p:spPr>
          <a:ln/>
        </p:spPr>
      </p:sp>
      <p:sp>
        <p:nvSpPr>
          <p:cNvPr id="331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p>
            <a:fld id="{D3609380-4572-4307-B75F-E7150A52C08D}" type="slidenum">
              <a:rPr lang="en-US" smtClean="0"/>
              <a:pPr/>
              <a:t>61</a:t>
            </a:fld>
            <a:endParaRPr lang="en-US" smtClean="0"/>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2B872D02-9170-4802-A4DA-D2B1B16C68CF}" type="slidenum">
              <a:rPr lang="en-US" smtClean="0"/>
              <a:pPr/>
              <a:t>62</a:t>
            </a:fld>
            <a:endParaRPr lang="en-US" smtClean="0"/>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2CA86BDE-3D93-477A-B0C3-1D4E9A79C05F}" type="slidenum">
              <a:rPr lang="en-US" smtClean="0"/>
              <a:pPr/>
              <a:t>63</a:t>
            </a:fld>
            <a:endParaRPr lang="en-US" smtClean="0"/>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64DEF92F-0D75-4FDD-8253-CBD487DD75FB}" type="slidenum">
              <a:rPr lang="en-US" smtClean="0"/>
              <a:pPr/>
              <a:t>64</a:t>
            </a:fld>
            <a:endParaRPr lang="en-US" smtClean="0"/>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9</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FE3054BF-551E-4446-B5C1-39743B471733}" type="slidenum">
              <a:rPr lang="en-US" smtClean="0"/>
              <a:pPr/>
              <a:t>65</a:t>
            </a:fld>
            <a:endParaRPr lang="en-US" smtClean="0"/>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p:spPr>
        <p:txBody>
          <a:bodyPr/>
          <a:lstStyle/>
          <a:p>
            <a:fld id="{19187864-2D02-42A4-B922-F1331D68213B}" type="slidenum">
              <a:rPr lang="en-US" smtClean="0"/>
              <a:pPr/>
              <a:t>66</a:t>
            </a:fld>
            <a:endParaRPr lang="en-US" smtClean="0"/>
          </a:p>
        </p:txBody>
      </p:sp>
      <p:sp>
        <p:nvSpPr>
          <p:cNvPr id="337923" name="Rectangle 2"/>
          <p:cNvSpPr>
            <a:spLocks noGrp="1" noRot="1" noChangeAspect="1" noChangeArrowheads="1" noTextEdit="1"/>
          </p:cNvSpPr>
          <p:nvPr>
            <p:ph type="sldImg"/>
          </p:nvPr>
        </p:nvSpPr>
        <p:spPr>
          <a:ln/>
        </p:spPr>
      </p:sp>
      <p:sp>
        <p:nvSpPr>
          <p:cNvPr id="337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p>
            <a:fld id="{43E3768B-DBA7-4503-8EAA-1CCC42E2BFE1}" type="slidenum">
              <a:rPr lang="en-US" smtClean="0"/>
              <a:pPr/>
              <a:t>67</a:t>
            </a:fld>
            <a:endParaRPr lang="en-US" smtClean="0"/>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77AB9809-F271-4C41-9B07-28E39FC920C3}" type="slidenum">
              <a:rPr lang="en-US" smtClean="0"/>
              <a:pPr/>
              <a:t>68</a:t>
            </a:fld>
            <a:endParaRPr lang="en-US" smtClean="0"/>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p:spPr>
        <p:txBody>
          <a:bodyPr/>
          <a:lstStyle/>
          <a:p>
            <a:fld id="{5383AACB-F1FE-4555-97BC-6A662A34D0AE}" type="slidenum">
              <a:rPr lang="en-US" smtClean="0"/>
              <a:pPr/>
              <a:t>69</a:t>
            </a:fld>
            <a:endParaRPr lang="en-US" smtClean="0"/>
          </a:p>
        </p:txBody>
      </p:sp>
      <p:sp>
        <p:nvSpPr>
          <p:cNvPr id="340995" name="Rectangle 2"/>
          <p:cNvSpPr>
            <a:spLocks noGrp="1" noRot="1" noChangeAspect="1" noChangeArrowheads="1" noTextEdit="1"/>
          </p:cNvSpPr>
          <p:nvPr>
            <p:ph type="sldImg"/>
          </p:nvPr>
        </p:nvSpPr>
        <p:spPr>
          <a:ln/>
        </p:spPr>
      </p:sp>
      <p:sp>
        <p:nvSpPr>
          <p:cNvPr id="340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fld id="{7C6A3DA3-C366-4F89-B143-F5254A86179A}" type="slidenum">
              <a:rPr lang="en-US" smtClean="0"/>
              <a:pPr/>
              <a:t>70</a:t>
            </a:fld>
            <a:endParaRPr lang="en-US" smtClean="0"/>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p:spPr>
        <p:txBody>
          <a:bodyPr/>
          <a:lstStyle/>
          <a:p>
            <a:fld id="{60DFD714-52EA-43B9-A450-27F24BDF7387}" type="slidenum">
              <a:rPr lang="en-US" smtClean="0"/>
              <a:pPr/>
              <a:t>71</a:t>
            </a:fld>
            <a:endParaRPr lang="en-US" smtClean="0"/>
          </a:p>
        </p:txBody>
      </p:sp>
      <p:sp>
        <p:nvSpPr>
          <p:cNvPr id="343043" name="Rectangle 2"/>
          <p:cNvSpPr>
            <a:spLocks noGrp="1" noRot="1" noChangeAspect="1" noChangeArrowheads="1" noTextEdit="1"/>
          </p:cNvSpPr>
          <p:nvPr>
            <p:ph type="sldImg"/>
          </p:nvPr>
        </p:nvSpPr>
        <p:spPr>
          <a:ln/>
        </p:spPr>
      </p:sp>
      <p:sp>
        <p:nvSpPr>
          <p:cNvPr id="343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E89D5FA1-17E7-4200-A458-32991D90DE86}" type="slidenum">
              <a:rPr lang="en-US" smtClean="0"/>
              <a:pPr/>
              <a:t>72</a:t>
            </a:fld>
            <a:endParaRPr lang="en-US" smtClean="0"/>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EC78125E-0065-4EC7-A368-5A63E258BC94}" type="slidenum">
              <a:rPr lang="en-US" smtClean="0"/>
              <a:pPr/>
              <a:t>73</a:t>
            </a:fld>
            <a:endParaRPr lang="en-US" smtClean="0"/>
          </a:p>
        </p:txBody>
      </p:sp>
      <p:sp>
        <p:nvSpPr>
          <p:cNvPr id="345091" name="Rectangle 2"/>
          <p:cNvSpPr>
            <a:spLocks noGrp="1" noRot="1" noChangeAspect="1" noChangeArrowheads="1" noTextEdit="1"/>
          </p:cNvSpPr>
          <p:nvPr>
            <p:ph type="sldImg"/>
          </p:nvPr>
        </p:nvSpPr>
        <p:spPr>
          <a:ln/>
        </p:spPr>
      </p:sp>
      <p:sp>
        <p:nvSpPr>
          <p:cNvPr id="345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4809C1CA-5F54-4B3F-9CD6-AA41B6480863}" type="slidenum">
              <a:rPr lang="en-US" smtClean="0"/>
              <a:pPr/>
              <a:t>74</a:t>
            </a:fld>
            <a:endParaRPr lang="en-US"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10</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p>
            <a:fld id="{6EB66C91-B3B1-4F3B-90CD-14613948A902}" type="slidenum">
              <a:rPr lang="en-US" smtClean="0"/>
              <a:pPr/>
              <a:t>75</a:t>
            </a:fld>
            <a:endParaRPr lang="en-US" smtClean="0"/>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0284E98A-6407-45C2-960A-3057A0DFEB0C}" type="slidenum">
              <a:rPr lang="en-US" smtClean="0"/>
              <a:pPr/>
              <a:t>76</a:t>
            </a:fld>
            <a:endParaRPr lang="en-US" smtClean="0"/>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fld id="{8A3A8910-3728-4BAD-ABFF-615C47D427BD}" type="slidenum">
              <a:rPr lang="en-US" smtClean="0"/>
              <a:pPr/>
              <a:t>77</a:t>
            </a:fld>
            <a:endParaRPr lang="en-US" smtClean="0"/>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41DC6AFE-5D6B-4094-9FF4-E6AC4E76D56A}" type="slidenum">
              <a:rPr lang="en-US" smtClean="0"/>
              <a:pPr/>
              <a:t>78</a:t>
            </a:fld>
            <a:endParaRPr lang="en-US" smtClean="0"/>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BC9CA8FC-F95A-4C00-BDE9-57CF5FDBA3B3}" type="slidenum">
              <a:rPr lang="en-US" smtClean="0"/>
              <a:pPr/>
              <a:t>79</a:t>
            </a:fld>
            <a:endParaRPr lang="en-US" smtClean="0"/>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p>
            <a:fld id="{73BFBDB8-5D2B-452F-9826-B42FF69473E3}" type="slidenum">
              <a:rPr lang="en-US" smtClean="0"/>
              <a:pPr/>
              <a:t>80</a:t>
            </a:fld>
            <a:endParaRPr lang="en-US" smtClean="0"/>
          </a:p>
        </p:txBody>
      </p:sp>
      <p:sp>
        <p:nvSpPr>
          <p:cNvPr id="352259" name="Rectangle 2"/>
          <p:cNvSpPr>
            <a:spLocks noGrp="1" noRot="1" noChangeAspect="1" noChangeArrowheads="1" noTextEdit="1"/>
          </p:cNvSpPr>
          <p:nvPr>
            <p:ph type="sldImg"/>
          </p:nvPr>
        </p:nvSpPr>
        <p:spPr>
          <a:ln/>
        </p:spPr>
      </p:sp>
      <p:sp>
        <p:nvSpPr>
          <p:cNvPr id="352260"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p:spPr>
        <p:txBody>
          <a:bodyPr/>
          <a:lstStyle/>
          <a:p>
            <a:fld id="{E9F9E42E-67F3-4FD5-BF70-AD224065193B}" type="slidenum">
              <a:rPr lang="en-US" smtClean="0"/>
              <a:pPr/>
              <a:t>81</a:t>
            </a:fld>
            <a:endParaRPr lang="en-US" smtClean="0"/>
          </a:p>
        </p:txBody>
      </p:sp>
      <p:sp>
        <p:nvSpPr>
          <p:cNvPr id="353283" name="Rectangle 2"/>
          <p:cNvSpPr>
            <a:spLocks noGrp="1" noRot="1" noChangeAspect="1" noChangeArrowheads="1" noTextEdit="1"/>
          </p:cNvSpPr>
          <p:nvPr>
            <p:ph type="sldImg"/>
          </p:nvPr>
        </p:nvSpPr>
        <p:spPr>
          <a:ln/>
        </p:spPr>
      </p:sp>
      <p:sp>
        <p:nvSpPr>
          <p:cNvPr id="353284"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p:spPr>
        <p:txBody>
          <a:bodyPr/>
          <a:lstStyle/>
          <a:p>
            <a:fld id="{F9250C98-3015-4CCA-89C5-94F6774C00AB}" type="slidenum">
              <a:rPr lang="en-US" smtClean="0"/>
              <a:pPr/>
              <a:t>82</a:t>
            </a:fld>
            <a:endParaRPr lang="en-US" smtClean="0"/>
          </a:p>
        </p:txBody>
      </p:sp>
      <p:sp>
        <p:nvSpPr>
          <p:cNvPr id="354307" name="Rectangle 2"/>
          <p:cNvSpPr>
            <a:spLocks noGrp="1" noRot="1" noChangeAspect="1" noChangeArrowheads="1" noTextEdit="1"/>
          </p:cNvSpPr>
          <p:nvPr>
            <p:ph type="sldImg"/>
          </p:nvPr>
        </p:nvSpPr>
        <p:spPr>
          <a:ln/>
        </p:spPr>
      </p:sp>
      <p:sp>
        <p:nvSpPr>
          <p:cNvPr id="354308"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p>
            <a:fld id="{BC95DC6A-E574-4271-8539-D1707C9797B2}" type="slidenum">
              <a:rPr lang="en-US" smtClean="0"/>
              <a:pPr/>
              <a:t>83</a:t>
            </a:fld>
            <a:endParaRPr lang="en-US" smtClean="0"/>
          </a:p>
        </p:txBody>
      </p:sp>
      <p:sp>
        <p:nvSpPr>
          <p:cNvPr id="355331" name="Rectangle 2"/>
          <p:cNvSpPr>
            <a:spLocks noGrp="1" noRot="1" noChangeAspect="1" noChangeArrowheads="1" noTextEdit="1"/>
          </p:cNvSpPr>
          <p:nvPr>
            <p:ph type="sldImg"/>
          </p:nvPr>
        </p:nvSpPr>
        <p:spPr>
          <a:ln/>
        </p:spPr>
      </p:sp>
      <p:sp>
        <p:nvSpPr>
          <p:cNvPr id="355332"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p:spPr>
        <p:txBody>
          <a:bodyPr/>
          <a:lstStyle/>
          <a:p>
            <a:fld id="{B2EBBA02-078C-427E-ADD3-17A8BF4D8C81}" type="slidenum">
              <a:rPr lang="en-US" smtClean="0"/>
              <a:pPr/>
              <a:t>84</a:t>
            </a:fld>
            <a:endParaRPr lang="en-US" smtClean="0"/>
          </a:p>
        </p:txBody>
      </p:sp>
      <p:sp>
        <p:nvSpPr>
          <p:cNvPr id="356355" name="Rectangle 2"/>
          <p:cNvSpPr>
            <a:spLocks noGrp="1" noRot="1" noChangeAspect="1" noChangeArrowheads="1" noTextEdit="1"/>
          </p:cNvSpPr>
          <p:nvPr>
            <p:ph type="sldImg"/>
          </p:nvPr>
        </p:nvSpPr>
        <p:spPr>
          <a:ln/>
        </p:spPr>
      </p:sp>
      <p:sp>
        <p:nvSpPr>
          <p:cNvPr id="356356"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11</a:t>
            </a:fld>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p:spPr>
        <p:txBody>
          <a:bodyPr/>
          <a:lstStyle/>
          <a:p>
            <a:fld id="{E0BD8AE6-9763-4B3D-B50F-DF4A0581A471}" type="slidenum">
              <a:rPr lang="en-US" smtClean="0"/>
              <a:pPr/>
              <a:t>85</a:t>
            </a:fld>
            <a:endParaRPr lang="en-US" smtClean="0"/>
          </a:p>
        </p:txBody>
      </p:sp>
      <p:sp>
        <p:nvSpPr>
          <p:cNvPr id="357379"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p:spPr>
        <p:txBody>
          <a:bodyPr/>
          <a:lstStyle/>
          <a:p>
            <a:fld id="{552DA535-4515-487F-97AF-CAA7CC4642C0}" type="slidenum">
              <a:rPr lang="en-US" smtClean="0"/>
              <a:pPr/>
              <a:t>86</a:t>
            </a:fld>
            <a:endParaRPr lang="en-US" smtClean="0"/>
          </a:p>
        </p:txBody>
      </p:sp>
      <p:sp>
        <p:nvSpPr>
          <p:cNvPr id="359427" name="Rectangle 2"/>
          <p:cNvSpPr>
            <a:spLocks noGrp="1" noRot="1" noChangeAspect="1" noChangeArrowheads="1" noTextEdit="1"/>
          </p:cNvSpPr>
          <p:nvPr>
            <p:ph type="sldImg"/>
          </p:nvPr>
        </p:nvSpPr>
        <p:spPr>
          <a:ln/>
        </p:spPr>
      </p:sp>
      <p:sp>
        <p:nvSpPr>
          <p:cNvPr id="359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p:spPr>
        <p:txBody>
          <a:bodyPr/>
          <a:lstStyle/>
          <a:p>
            <a:fld id="{A4AC07EB-478A-4FC9-916C-D01A65769F5B}" type="slidenum">
              <a:rPr lang="en-US" smtClean="0"/>
              <a:pPr/>
              <a:t>87</a:t>
            </a:fld>
            <a:endParaRPr lang="en-US" smtClean="0"/>
          </a:p>
        </p:txBody>
      </p:sp>
      <p:sp>
        <p:nvSpPr>
          <p:cNvPr id="360451" name="Rectangle 2"/>
          <p:cNvSpPr>
            <a:spLocks noGrp="1" noRot="1" noChangeAspect="1" noChangeArrowheads="1" noTextEdit="1"/>
          </p:cNvSpPr>
          <p:nvPr>
            <p:ph type="sldImg"/>
          </p:nvPr>
        </p:nvSpPr>
        <p:spPr>
          <a:xfrm>
            <a:off x="2903538" y="531813"/>
            <a:ext cx="3490912" cy="2617787"/>
          </a:xfrm>
          <a:ln/>
        </p:spPr>
      </p:sp>
      <p:sp>
        <p:nvSpPr>
          <p:cNvPr id="360452" name="Rectangle 3"/>
          <p:cNvSpPr>
            <a:spLocks noGrp="1" noChangeArrowheads="1"/>
          </p:cNvSpPr>
          <p:nvPr>
            <p:ph type="body" idx="1"/>
          </p:nvPr>
        </p:nvSpPr>
        <p:spPr>
          <a:xfrm>
            <a:off x="1235075" y="3330575"/>
            <a:ext cx="6823075" cy="3152775"/>
          </a:xfrm>
          <a:noFill/>
          <a:ln/>
        </p:spPr>
        <p:txBody>
          <a:bodyPr lIns="91964" tIns="45982" rIns="91964" bIns="45982"/>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p:spPr>
        <p:txBody>
          <a:bodyPr/>
          <a:lstStyle/>
          <a:p>
            <a:fld id="{5BD5BA97-3499-4330-B73A-3A3CBC23E89F}" type="slidenum">
              <a:rPr lang="en-US" smtClean="0"/>
              <a:pPr/>
              <a:t>88</a:t>
            </a:fld>
            <a:endParaRPr lang="en-US" smtClean="0"/>
          </a:p>
        </p:txBody>
      </p:sp>
      <p:sp>
        <p:nvSpPr>
          <p:cNvPr id="361475" name="Rectangle 2"/>
          <p:cNvSpPr>
            <a:spLocks noGrp="1" noRot="1" noChangeAspect="1" noChangeArrowheads="1" noTextEdit="1"/>
          </p:cNvSpPr>
          <p:nvPr>
            <p:ph type="sldImg"/>
          </p:nvPr>
        </p:nvSpPr>
        <p:spPr>
          <a:ln/>
        </p:spPr>
      </p:sp>
      <p:sp>
        <p:nvSpPr>
          <p:cNvPr id="361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p:spPr>
        <p:txBody>
          <a:bodyPr/>
          <a:lstStyle/>
          <a:p>
            <a:fld id="{6C9F3095-FDB1-4C2F-B404-D169097C4CE7}" type="slidenum">
              <a:rPr lang="en-US" smtClean="0"/>
              <a:pPr/>
              <a:t>89</a:t>
            </a:fld>
            <a:endParaRPr lang="en-US" smtClean="0"/>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xfrm>
            <a:off x="1238250" y="3330575"/>
            <a:ext cx="6819900" cy="3154363"/>
          </a:xfrm>
          <a:noFill/>
          <a:ln/>
        </p:spPr>
        <p:txBody>
          <a:bodyPr lIns="93176" tIns="46587" rIns="93176" bIns="46587"/>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D91AF213-A13F-4351-AD08-7DAED6F2F28D}" type="slidenum">
              <a:rPr lang="en-US" smtClean="0"/>
              <a:pPr/>
              <a:t>90</a:t>
            </a:fld>
            <a:endParaRPr lang="en-US" smtClean="0"/>
          </a:p>
        </p:txBody>
      </p:sp>
      <p:sp>
        <p:nvSpPr>
          <p:cNvPr id="363523" name="Rectangle 2"/>
          <p:cNvSpPr>
            <a:spLocks noGrp="1" noRot="1" noChangeAspect="1" noChangeArrowheads="1" noTextEdit="1"/>
          </p:cNvSpPr>
          <p:nvPr>
            <p:ph type="sldImg"/>
          </p:nvPr>
        </p:nvSpPr>
        <p:spPr>
          <a:ln/>
        </p:spPr>
      </p:sp>
      <p:sp>
        <p:nvSpPr>
          <p:cNvPr id="3635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p>
            <a:fld id="{814D95A1-C64C-4429-9D81-4CE71A50EDB4}" type="slidenum">
              <a:rPr lang="en-US" smtClean="0"/>
              <a:pPr/>
              <a:t>91</a:t>
            </a:fld>
            <a:endParaRPr lang="en-US" smtClean="0"/>
          </a:p>
        </p:txBody>
      </p:sp>
      <p:sp>
        <p:nvSpPr>
          <p:cNvPr id="366595" name="Rectangle 2"/>
          <p:cNvSpPr>
            <a:spLocks noGrp="1" noRot="1" noChangeAspect="1" noChangeArrowheads="1" noTextEdit="1"/>
          </p:cNvSpPr>
          <p:nvPr>
            <p:ph type="sldImg"/>
          </p:nvPr>
        </p:nvSpPr>
        <p:spPr>
          <a:ln/>
        </p:spPr>
      </p:sp>
      <p:sp>
        <p:nvSpPr>
          <p:cNvPr id="366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p>
            <a:fld id="{B2A854D6-B10D-4F2D-9293-64F9ABF494BE}" type="slidenum">
              <a:rPr lang="en-US" smtClean="0"/>
              <a:pPr/>
              <a:t>92</a:t>
            </a:fld>
            <a:endParaRPr lang="en-US" smtClean="0"/>
          </a:p>
        </p:txBody>
      </p:sp>
      <p:sp>
        <p:nvSpPr>
          <p:cNvPr id="367619" name="Rectangle 2"/>
          <p:cNvSpPr>
            <a:spLocks noGrp="1" noRot="1" noChangeAspect="1" noChangeArrowheads="1" noTextEdit="1"/>
          </p:cNvSpPr>
          <p:nvPr>
            <p:ph type="sldImg"/>
          </p:nvPr>
        </p:nvSpPr>
        <p:spPr>
          <a:ln/>
        </p:spPr>
      </p:sp>
      <p:sp>
        <p:nvSpPr>
          <p:cNvPr id="367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p:spPr>
        <p:txBody>
          <a:bodyPr/>
          <a:lstStyle/>
          <a:p>
            <a:fld id="{1EE582AE-3E45-4CC9-94D8-103B3BAFE1D5}" type="slidenum">
              <a:rPr lang="en-US" smtClean="0"/>
              <a:pPr/>
              <a:t>93</a:t>
            </a:fld>
            <a:endParaRPr lang="en-US" smtClean="0"/>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p>
            <a:fld id="{D1E3D366-248D-432A-9D36-4158E3BAF006}" type="slidenum">
              <a:rPr lang="en-US" smtClean="0"/>
              <a:pPr/>
              <a:t>94</a:t>
            </a:fld>
            <a:endParaRPr lang="en-US" smtClean="0"/>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12</a:t>
            </a:fld>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p>
            <a:fld id="{A8B9087D-64F1-4818-A209-C8CC754792C4}" type="slidenum">
              <a:rPr lang="en-US" smtClean="0"/>
              <a:pPr/>
              <a:t>95</a:t>
            </a:fld>
            <a:endParaRPr lang="en-US" smtClean="0"/>
          </a:p>
        </p:txBody>
      </p:sp>
      <p:sp>
        <p:nvSpPr>
          <p:cNvPr id="370691" name="Rectangle 2"/>
          <p:cNvSpPr>
            <a:spLocks noGrp="1" noRot="1" noChangeAspect="1" noChangeArrowheads="1" noTextEdit="1"/>
          </p:cNvSpPr>
          <p:nvPr>
            <p:ph type="sldImg"/>
          </p:nvPr>
        </p:nvSpPr>
        <p:spPr>
          <a:ln/>
        </p:spPr>
      </p:sp>
      <p:sp>
        <p:nvSpPr>
          <p:cNvPr id="370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p:spPr>
        <p:txBody>
          <a:bodyPr/>
          <a:lstStyle/>
          <a:p>
            <a:fld id="{617B3FAA-CAED-4186-B972-34D993E99246}" type="slidenum">
              <a:rPr lang="en-US" smtClean="0"/>
              <a:pPr/>
              <a:t>96</a:t>
            </a:fld>
            <a:endParaRPr lang="en-US" smtClean="0"/>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p:spPr>
        <p:txBody>
          <a:bodyPr/>
          <a:lstStyle/>
          <a:p>
            <a:fld id="{225029AF-0178-4C9A-818D-F0953A558267}" type="slidenum">
              <a:rPr lang="en-US" smtClean="0"/>
              <a:pPr/>
              <a:t>97</a:t>
            </a:fld>
            <a:endParaRPr lang="en-US" smtClean="0"/>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00E41B79-22EC-4534-BED2-B967AE093169}" type="slidenum">
              <a:rPr lang="en-US" smtClean="0"/>
              <a:pPr/>
              <a:t>98</a:t>
            </a:fld>
            <a:endParaRPr lang="en-US" smtClean="0"/>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78697355-BBEE-453B-99B6-FA5D6DFB317D}" type="slidenum">
              <a:rPr lang="en-US" smtClean="0"/>
              <a:pPr/>
              <a:t>99</a:t>
            </a:fld>
            <a:endParaRPr lang="en-US" smtClean="0"/>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56EC3B3C-39C6-400B-A4B2-5EA82271C673}" type="slidenum">
              <a:rPr lang="en-US" smtClean="0"/>
              <a:pPr/>
              <a:t>100</a:t>
            </a:fld>
            <a:endParaRPr lang="en-US" smtClean="0"/>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5D397A34-6666-41B7-B8FD-7C8C997CBF59}" type="slidenum">
              <a:rPr lang="en-US" smtClean="0"/>
              <a:pPr/>
              <a:t>101</a:t>
            </a:fld>
            <a:endParaRPr lang="en-US" smtClean="0"/>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p>
            <a:fld id="{F9280870-3DCF-4428-B649-CBD42E93089D}" type="slidenum">
              <a:rPr lang="en-US" smtClean="0"/>
              <a:pPr/>
              <a:t>102</a:t>
            </a:fld>
            <a:endParaRPr lang="en-US" smtClean="0"/>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fld id="{8F977F08-067D-4E02-9537-02690E418268}" type="slidenum">
              <a:rPr lang="en-US" smtClean="0"/>
              <a:pPr/>
              <a:t>103</a:t>
            </a:fld>
            <a:endParaRPr lang="en-US" smtClean="0"/>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FEDB46C5-DBD1-42A5-82C2-C355D09D60F3}" type="slidenum">
              <a:rPr lang="en-US" smtClean="0"/>
              <a:pPr/>
              <a:t>104</a:t>
            </a:fld>
            <a:endParaRPr lang="en-US" smtClean="0"/>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CEF8B1-2757-4467-9B6F-C5BF0ED4BB9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EA3773-3022-410A-A431-87F7E9B8551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8079E5-5D40-4801-BC84-1EDEE2FE816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D0A994-9ED1-453D-B92F-23F120E8BE7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7353D5-5AEE-41FD-B305-42705883AB8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CF71B7-DEE9-4CBB-A0EB-58DB03CD773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C29C45-284E-479D-9416-5F3E27A7CDF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C6284B6-4C7D-4E76-A5E8-3DD28B22377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F468D17-B40B-420D-BB94-32EC6CC10CCD}"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D4DF534-F674-4A83-8851-2ABCA0F3E74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564D9D-38AD-4D32-A802-7F9E5541B4A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A831CD-AC03-426A-9E74-94AF6EA685E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9211AB-7BC2-4433-BB64-767FC2457FC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7813B4-C5C8-42A2-8CD1-1F37B06AA26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01ABF9-E654-43E8-BD98-865D43B194D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E60F5D-8947-4889-836E-884728F91EF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259098-6C34-456D-8955-BBC3309836B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1A0A1B-F4D1-43C2-859A-E9317F3EE23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75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2375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2375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C631C332-980B-41C9-BAD7-F44F060FE1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image" Target="../media/image7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 Id="rId3" Type="http://schemas.openxmlformats.org/officeDocument/2006/relationships/image" Target="../media/image8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0.xml"/><Relationship Id="rId3" Type="http://schemas.openxmlformats.org/officeDocument/2006/relationships/image" Target="../media/image8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82.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2.xml"/><Relationship Id="rId3" Type="http://schemas.openxmlformats.org/officeDocument/2006/relationships/image" Target="../media/image8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4.xml"/><Relationship Id="rId3" Type="http://schemas.openxmlformats.org/officeDocument/2006/relationships/image" Target="../media/image8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7.xml"/><Relationship Id="rId3" Type="http://schemas.openxmlformats.org/officeDocument/2006/relationships/image" Target="../media/image85.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4.xml"/><Relationship Id="rId3" Type="http://schemas.openxmlformats.org/officeDocument/2006/relationships/image" Target="../media/image8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6.xml"/><Relationship Id="rId3" Type="http://schemas.openxmlformats.org/officeDocument/2006/relationships/image" Target="../media/image87.emf"/></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27.xml"/><Relationship Id="rId4" Type="http://schemas.openxmlformats.org/officeDocument/2006/relationships/oleObject" Target="../embeddings/oleObject19.bin"/><Relationship Id="rId5" Type="http://schemas.openxmlformats.org/officeDocument/2006/relationships/image" Target="../media/image88.png"/><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8.xml"/><Relationship Id="rId3" Type="http://schemas.openxmlformats.org/officeDocument/2006/relationships/image" Target="../media/image89.em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9.xml"/><Relationship Id="rId3" Type="http://schemas.openxmlformats.org/officeDocument/2006/relationships/image" Target="../media/image90.em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0.xml"/><Relationship Id="rId3" Type="http://schemas.openxmlformats.org/officeDocument/2006/relationships/image" Target="../media/image91.emf"/></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4.xml"/><Relationship Id="rId3" Type="http://schemas.openxmlformats.org/officeDocument/2006/relationships/image" Target="../media/image9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5.xml"/><Relationship Id="rId3" Type="http://schemas.openxmlformats.org/officeDocument/2006/relationships/image" Target="../media/image93.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 Id="rId3" Type="http://schemas.openxmlformats.org/officeDocument/2006/relationships/image" Target="../media/image94.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39.xml"/><Relationship Id="rId4" Type="http://schemas.openxmlformats.org/officeDocument/2006/relationships/oleObject" Target="../embeddings/oleObject20.bin"/><Relationship Id="rId5" Type="http://schemas.openxmlformats.org/officeDocument/2006/relationships/image" Target="../media/image95.w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 Id="rId3" Type="http://schemas.openxmlformats.org/officeDocument/2006/relationships/image" Target="../media/image96.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bin"/><Relationship Id="rId5" Type="http://schemas.openxmlformats.org/officeDocument/2006/relationships/image" Target="../media/image1.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7.xml"/><Relationship Id="rId3" Type="http://schemas.openxmlformats.org/officeDocument/2006/relationships/image" Target="../media/image97.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8.xml"/><Relationship Id="rId3" Type="http://schemas.openxmlformats.org/officeDocument/2006/relationships/image" Target="../media/image98.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9.xml"/><Relationship Id="rId3" Type="http://schemas.openxmlformats.org/officeDocument/2006/relationships/image" Target="../media/image99.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0.xml"/><Relationship Id="rId3" Type="http://schemas.openxmlformats.org/officeDocument/2006/relationships/image" Target="../media/image100.png"/></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1.xml"/><Relationship Id="rId4" Type="http://schemas.openxmlformats.org/officeDocument/2006/relationships/oleObject" Target="../embeddings/oleObject21.bin"/><Relationship Id="rId5" Type="http://schemas.openxmlformats.org/officeDocument/2006/relationships/image" Target="../media/image101.w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3.xml"/><Relationship Id="rId4" Type="http://schemas.openxmlformats.org/officeDocument/2006/relationships/oleObject" Target="../embeddings/oleObject22.bin"/><Relationship Id="rId5" Type="http://schemas.openxmlformats.org/officeDocument/2006/relationships/image" Target="../media/image102.wmf"/><Relationship Id="rId1" Type="http://schemas.openxmlformats.org/officeDocument/2006/relationships/vmlDrawing" Target="../drawings/vmlDrawing19.vml"/><Relationship Id="rId2"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 Id="rId3" Type="http://schemas.openxmlformats.org/officeDocument/2006/relationships/image" Target="../media/image103.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7.xml"/><Relationship Id="rId3" Type="http://schemas.openxmlformats.org/officeDocument/2006/relationships/image" Target="../media/image104.emf"/></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8.xml"/><Relationship Id="rId3" Type="http://schemas.openxmlformats.org/officeDocument/2006/relationships/image" Target="../media/image105.emf"/></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 Id="rId3" Type="http://schemas.openxmlformats.org/officeDocument/2006/relationships/image" Target="../media/image106.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0.xml"/><Relationship Id="rId3" Type="http://schemas.openxmlformats.org/officeDocument/2006/relationships/image" Target="../media/image107.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2.xml"/><Relationship Id="rId3" Type="http://schemas.openxmlformats.org/officeDocument/2006/relationships/image" Target="../media/image108.wmf"/></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6.xml"/><Relationship Id="rId3" Type="http://schemas.openxmlformats.org/officeDocument/2006/relationships/image" Target="../media/image109.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8.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4.xml"/><Relationship Id="rId3" Type="http://schemas.openxmlformats.org/officeDocument/2006/relationships/image" Target="../media/image1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80.xml.rels><?xml version="1.0" encoding="UTF-8" standalone="yes"?>
<Relationships xmlns="http://schemas.openxmlformats.org/package/2006/relationships"><Relationship Id="rId9" Type="http://schemas.openxmlformats.org/officeDocument/2006/relationships/image" Target="../media/image117.png"/><Relationship Id="rId20" Type="http://schemas.microsoft.com/office/2007/relationships/diagramDrawing" Target="../diagrams/drawing1.xml"/><Relationship Id="rId10" Type="http://schemas.openxmlformats.org/officeDocument/2006/relationships/image" Target="../media/image118.png"/><Relationship Id="rId11" Type="http://schemas.openxmlformats.org/officeDocument/2006/relationships/image" Target="../media/image119.jpeg"/><Relationship Id="rId12" Type="http://schemas.openxmlformats.org/officeDocument/2006/relationships/image" Target="../media/image120.gif"/><Relationship Id="rId13" Type="http://schemas.openxmlformats.org/officeDocument/2006/relationships/image" Target="../media/image121.png"/><Relationship Id="rId14" Type="http://schemas.openxmlformats.org/officeDocument/2006/relationships/image" Target="../media/image122.jpeg"/><Relationship Id="rId15" Type="http://schemas.openxmlformats.org/officeDocument/2006/relationships/image" Target="../media/image123.jpeg"/><Relationship Id="rId16" Type="http://schemas.openxmlformats.org/officeDocument/2006/relationships/diagramData" Target="../diagrams/data1.xml"/><Relationship Id="rId17" Type="http://schemas.openxmlformats.org/officeDocument/2006/relationships/diagramLayout" Target="../diagrams/layout1.xml"/><Relationship Id="rId18" Type="http://schemas.openxmlformats.org/officeDocument/2006/relationships/diagramQuickStyle" Target="../diagrams/quickStyle1.xml"/><Relationship Id="rId19" Type="http://schemas.openxmlformats.org/officeDocument/2006/relationships/diagramColors" Target="../diagrams/colors1.xml"/><Relationship Id="rId1" Type="http://schemas.openxmlformats.org/officeDocument/2006/relationships/slideLayout" Target="../slideLayouts/slideLayout1.xml"/><Relationship Id="rId2" Type="http://schemas.openxmlformats.org/officeDocument/2006/relationships/notesSlide" Target="../notesSlides/notesSlide175.xml"/><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6" Type="http://schemas.openxmlformats.org/officeDocument/2006/relationships/image" Target="../media/image114.png"/><Relationship Id="rId7" Type="http://schemas.openxmlformats.org/officeDocument/2006/relationships/image" Target="../media/image115.png"/><Relationship Id="rId8" Type="http://schemas.openxmlformats.org/officeDocument/2006/relationships/image" Target="../media/image116.png"/></Relationships>
</file>

<file path=ppt/slides/_rels/slide181.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jpeg"/><Relationship Id="rId1" Type="http://schemas.openxmlformats.org/officeDocument/2006/relationships/slideLayout" Target="../slideLayouts/slideLayout2.xml"/><Relationship Id="rId2" Type="http://schemas.openxmlformats.org/officeDocument/2006/relationships/notesSlide" Target="../notesSlides/notesSlide176.xml"/></Relationships>
</file>

<file path=ppt/slides/_rels/slide182.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29.png"/><Relationship Id="rId7" Type="http://schemas.openxmlformats.org/officeDocument/2006/relationships/image" Target="../media/image130.png"/><Relationship Id="rId8" Type="http://schemas.openxmlformats.org/officeDocument/2006/relationships/image" Target="../media/image131.png"/><Relationship Id="rId1" Type="http://schemas.openxmlformats.org/officeDocument/2006/relationships/slideLayout" Target="../slideLayouts/slideLayout13.xml"/><Relationship Id="rId2" Type="http://schemas.openxmlformats.org/officeDocument/2006/relationships/notesSlide" Target="../notesSlides/notesSlide177.xml"/></Relationships>
</file>

<file path=ppt/slides/_rels/slide183.xml.rels><?xml version="1.0" encoding="UTF-8" standalone="yes"?>
<Relationships xmlns="http://schemas.openxmlformats.org/package/2006/relationships"><Relationship Id="rId3" Type="http://schemas.openxmlformats.org/officeDocument/2006/relationships/image" Target="../media/image132.jpeg"/><Relationship Id="rId4" Type="http://schemas.openxmlformats.org/officeDocument/2006/relationships/image" Target="../media/image133.jpeg"/><Relationship Id="rId1" Type="http://schemas.openxmlformats.org/officeDocument/2006/relationships/slideLayout" Target="../slideLayouts/slideLayout6.xml"/><Relationship Id="rId2" Type="http://schemas.openxmlformats.org/officeDocument/2006/relationships/notesSlide" Target="../notesSlides/notesSlide178.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9.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0.xml"/></Relationships>
</file>

<file path=ppt/slides/_rels/slide186.xml.rels><?xml version="1.0" encoding="UTF-8" standalone="yes"?>
<Relationships xmlns="http://schemas.openxmlformats.org/package/2006/relationships"><Relationship Id="rId11" Type="http://schemas.openxmlformats.org/officeDocument/2006/relationships/oleObject" Target="../embeddings/oleObject26.bin"/><Relationship Id="rId12" Type="http://schemas.openxmlformats.org/officeDocument/2006/relationships/image" Target="../media/image137.wmf"/><Relationship Id="rId1" Type="http://schemas.openxmlformats.org/officeDocument/2006/relationships/vmlDrawing" Target="../drawings/vmlDrawing20.vml"/><Relationship Id="rId2" Type="http://schemas.openxmlformats.org/officeDocument/2006/relationships/slideLayout" Target="../slideLayouts/slideLayout7.xml"/><Relationship Id="rId3" Type="http://schemas.openxmlformats.org/officeDocument/2006/relationships/notesSlide" Target="../notesSlides/notesSlide181.xml"/><Relationship Id="rId4" Type="http://schemas.openxmlformats.org/officeDocument/2006/relationships/oleObject" Target="../embeddings/oleObject23.bin"/><Relationship Id="rId5" Type="http://schemas.openxmlformats.org/officeDocument/2006/relationships/image" Target="../media/image134.wmf"/><Relationship Id="rId6" Type="http://schemas.openxmlformats.org/officeDocument/2006/relationships/oleObject" Target="../embeddings/oleObject24.bin"/><Relationship Id="rId7" Type="http://schemas.openxmlformats.org/officeDocument/2006/relationships/image" Target="../media/image135.wmf"/><Relationship Id="rId8" Type="http://schemas.openxmlformats.org/officeDocument/2006/relationships/oleObject" Target="../embeddings/oleObject25.bin"/><Relationship Id="rId9" Type="http://schemas.openxmlformats.org/officeDocument/2006/relationships/image" Target="../media/image136.wmf"/><Relationship Id="rId10" Type="http://schemas.openxmlformats.org/officeDocument/2006/relationships/image" Target="../media/image138.wmf"/></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2.xml"/><Relationship Id="rId4" Type="http://schemas.openxmlformats.org/officeDocument/2006/relationships/oleObject" Target="../embeddings/oleObject27.bin"/><Relationship Id="rId5" Type="http://schemas.openxmlformats.org/officeDocument/2006/relationships/image" Target="../media/image139.wmf"/><Relationship Id="rId6" Type="http://schemas.openxmlformats.org/officeDocument/2006/relationships/image" Target="../media/image138.wmf"/><Relationship Id="rId7" Type="http://schemas.openxmlformats.org/officeDocument/2006/relationships/oleObject" Target="../embeddings/oleObject28.bin"/><Relationship Id="rId8" Type="http://schemas.openxmlformats.org/officeDocument/2006/relationships/image" Target="../media/image136.wmf"/><Relationship Id="rId9" Type="http://schemas.openxmlformats.org/officeDocument/2006/relationships/oleObject" Target="../embeddings/oleObject29.bin"/><Relationship Id="rId10" Type="http://schemas.openxmlformats.org/officeDocument/2006/relationships/oleObject" Target="../embeddings/oleObject30.bin"/><Relationship Id="rId1" Type="http://schemas.openxmlformats.org/officeDocument/2006/relationships/vmlDrawing" Target="../drawings/vmlDrawing21.vml"/><Relationship Id="rId2"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40.jpeg"/><Relationship Id="rId4" Type="http://schemas.openxmlformats.org/officeDocument/2006/relationships/hyperlink" Target="..%5C..%5CDocuments%20and%20Settings%5CEd%20Fox%5CMy%20Documents%5CGail%5CDLA%5CETD%5CPresentations%5CCalTechConf%5CGMNc@ETDs2001%5CLibIssues%5COralETD%5CAli_Pasa.QT" TargetMode="External"/><Relationship Id="rId5" Type="http://schemas.openxmlformats.org/officeDocument/2006/relationships/image" Target="../media/image141.wmf"/><Relationship Id="rId6" Type="http://schemas.openxmlformats.org/officeDocument/2006/relationships/hyperlink" Target="http://scholar.lib.vt.edu/theses/available/etd-2227102539751141/unrestricted/Ali_Pasa.QT" TargetMode="External"/><Relationship Id="rId7" Type="http://schemas.openxmlformats.org/officeDocument/2006/relationships/image" Target="../media/image142.jpeg"/><Relationship Id="rId8" Type="http://schemas.openxmlformats.org/officeDocument/2006/relationships/image" Target="../media/image143.jpeg"/><Relationship Id="rId1" Type="http://schemas.openxmlformats.org/officeDocument/2006/relationships/slideLayout" Target="../slideLayouts/slideLayout2.xml"/><Relationship Id="rId2" Type="http://schemas.openxmlformats.org/officeDocument/2006/relationships/notesSlide" Target="../notesSlides/notesSlide18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5.xml"/><Relationship Id="rId3" Type="http://schemas.openxmlformats.org/officeDocument/2006/relationships/image" Target="../media/image144.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6.xml"/><Relationship Id="rId3" Type="http://schemas.openxmlformats.org/officeDocument/2006/relationships/image" Target="../media/image145.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7.xml"/><Relationship Id="rId3" Type="http://schemas.openxmlformats.org/officeDocument/2006/relationships/image" Target="../media/image146.pn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88.xml"/><Relationship Id="rId4" Type="http://schemas.openxmlformats.org/officeDocument/2006/relationships/oleObject" Target="../embeddings/oleObject31.bin"/><Relationship Id="rId5" Type="http://schemas.openxmlformats.org/officeDocument/2006/relationships/image" Target="../media/image147.png"/><Relationship Id="rId1" Type="http://schemas.openxmlformats.org/officeDocument/2006/relationships/vmlDrawing" Target="../drawings/vmlDrawing22.vml"/><Relationship Id="rId2"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9.xml"/><Relationship Id="rId3" Type="http://schemas.openxmlformats.org/officeDocument/2006/relationships/image" Target="../media/image148.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0.xml"/><Relationship Id="rId3" Type="http://schemas.openxmlformats.org/officeDocument/2006/relationships/image" Target="../media/image149.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1.xml"/><Relationship Id="rId3" Type="http://schemas.openxmlformats.org/officeDocument/2006/relationships/image" Target="../media/image150.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3.xml"/></Relationships>
</file>

<file path=ppt/slides/_rels/slide199.xml.rels><?xml version="1.0" encoding="UTF-8" standalone="yes"?>
<Relationships xmlns="http://schemas.openxmlformats.org/package/2006/relationships"><Relationship Id="rId3" Type="http://schemas.openxmlformats.org/officeDocument/2006/relationships/image" Target="../media/image151.wmf"/><Relationship Id="rId4" Type="http://schemas.openxmlformats.org/officeDocument/2006/relationships/image" Target="../media/image152.wmf"/><Relationship Id="rId5" Type="http://schemas.openxmlformats.org/officeDocument/2006/relationships/image" Target="../media/image153.jpeg"/><Relationship Id="rId1" Type="http://schemas.openxmlformats.org/officeDocument/2006/relationships/slideLayout" Target="../slideLayouts/slideLayout2.xml"/><Relationship Id="rId2" Type="http://schemas.openxmlformats.org/officeDocument/2006/relationships/notesSlide" Target="../notesSlides/notesSlide19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7.xml"/><Relationship Id="rId3" Type="http://schemas.openxmlformats.org/officeDocument/2006/relationships/image" Target="../media/image154.jpeg"/></Relationships>
</file>

<file path=ppt/slides/_rels/slide203.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hyperlink" Target="http://www.citeulike.org/" TargetMode="External"/><Relationship Id="rId1" Type="http://schemas.openxmlformats.org/officeDocument/2006/relationships/slideLayout" Target="../slideLayouts/slideLayout12.xml"/><Relationship Id="rId2" Type="http://schemas.openxmlformats.org/officeDocument/2006/relationships/notesSlide" Target="../notesSlides/notesSlide198.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9.xml"/><Relationship Id="rId3" Type="http://schemas.openxmlformats.org/officeDocument/2006/relationships/image" Target="../media/image156.jpe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0.xml"/><Relationship Id="rId3" Type="http://schemas.openxmlformats.org/officeDocument/2006/relationships/image" Target="../media/image157.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1.xml"/></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2.xml"/><Relationship Id="rId4" Type="http://schemas.openxmlformats.org/officeDocument/2006/relationships/image" Target="../media/image159.jpeg"/><Relationship Id="rId5" Type="http://schemas.openxmlformats.org/officeDocument/2006/relationships/image" Target="../media/image160.wmf"/><Relationship Id="rId6" Type="http://schemas.openxmlformats.org/officeDocument/2006/relationships/oleObject" Target="../embeddings/oleObject32.bin"/><Relationship Id="rId7" Type="http://schemas.openxmlformats.org/officeDocument/2006/relationships/image" Target="../media/image158.png"/><Relationship Id="rId8" Type="http://schemas.openxmlformats.org/officeDocument/2006/relationships/image" Target="../media/image161.jpeg"/><Relationship Id="rId9" Type="http://schemas.openxmlformats.org/officeDocument/2006/relationships/image" Target="../media/image162.png"/><Relationship Id="rId10" Type="http://schemas.openxmlformats.org/officeDocument/2006/relationships/image" Target="../media/image163.png"/><Relationship Id="rId11" Type="http://schemas.openxmlformats.org/officeDocument/2006/relationships/image" Target="../media/image164.jpeg"/><Relationship Id="rId1" Type="http://schemas.openxmlformats.org/officeDocument/2006/relationships/vmlDrawing" Target="../drawings/vmlDrawing23.vml"/><Relationship Id="rId2"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3.xml"/><Relationship Id="rId3" Type="http://schemas.openxmlformats.org/officeDocument/2006/relationships/image" Target="../media/image165.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4.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1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205.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6.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8.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09.xml"/><Relationship Id="rId4" Type="http://schemas.openxmlformats.org/officeDocument/2006/relationships/oleObject" Target="../embeddings/oleObject33.bin"/><Relationship Id="rId5" Type="http://schemas.openxmlformats.org/officeDocument/2006/relationships/oleObject" Target="../embeddings/Microsoft_Word_97_-_2004_Document1.doc"/><Relationship Id="rId6" Type="http://schemas.openxmlformats.org/officeDocument/2006/relationships/image" Target="../media/image166.wmf"/><Relationship Id="rId1" Type="http://schemas.openxmlformats.org/officeDocument/2006/relationships/vmlDrawing" Target="../drawings/vmlDrawing24.vml"/><Relationship Id="rId2"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0.xml"/></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1.xml"/><Relationship Id="rId4" Type="http://schemas.openxmlformats.org/officeDocument/2006/relationships/oleObject" Target="../embeddings/oleObject34.bin"/><Relationship Id="rId5" Type="http://schemas.openxmlformats.org/officeDocument/2006/relationships/oleObject" Target="../embeddings/Microsoft_Excel_97_-_2004_Worksheet2.xls"/><Relationship Id="rId6" Type="http://schemas.openxmlformats.org/officeDocument/2006/relationships/image" Target="../media/image167.emf"/><Relationship Id="rId1" Type="http://schemas.openxmlformats.org/officeDocument/2006/relationships/vmlDrawing" Target="../drawings/vmlDrawing25.vml"/><Relationship Id="rId2"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2.xml"/></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3.xml"/><Relationship Id="rId4" Type="http://schemas.openxmlformats.org/officeDocument/2006/relationships/oleObject" Target="../embeddings/oleObject35.bin"/><Relationship Id="rId5" Type="http://schemas.openxmlformats.org/officeDocument/2006/relationships/image" Target="../media/image168.wmf"/><Relationship Id="rId1" Type="http://schemas.openxmlformats.org/officeDocument/2006/relationships/vmlDrawing" Target="../drawings/vmlDrawing26.vml"/><Relationship Id="rId2"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5.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6.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8.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9.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0.xm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1.xml"/><Relationship Id="rId4" Type="http://schemas.openxmlformats.org/officeDocument/2006/relationships/oleObject" Target="../embeddings/oleObject36.bin"/><Relationship Id="rId5" Type="http://schemas.openxmlformats.org/officeDocument/2006/relationships/image" Target="../media/image169.wmf"/><Relationship Id="rId6" Type="http://schemas.openxmlformats.org/officeDocument/2006/relationships/oleObject" Target="../embeddings/oleObject37.bin"/><Relationship Id="rId1" Type="http://schemas.openxmlformats.org/officeDocument/2006/relationships/vmlDrawing" Target="../drawings/vmlDrawing27.vml"/><Relationship Id="rId2" Type="http://schemas.openxmlformats.org/officeDocument/2006/relationships/slideLayout" Target="../slideLayouts/slideLayout1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3.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5.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6.xml"/><Relationship Id="rId3" Type="http://schemas.openxmlformats.org/officeDocument/2006/relationships/image" Target="../media/image170.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7.xml"/><Relationship Id="rId3" Type="http://schemas.openxmlformats.org/officeDocument/2006/relationships/image" Target="../media/image171.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8.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9.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0.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1.xml"/><Relationship Id="rId3" Type="http://schemas.openxmlformats.org/officeDocument/2006/relationships/image" Target="../media/image172.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2.xml"/><Relationship Id="rId3" Type="http://schemas.openxmlformats.org/officeDocument/2006/relationships/image" Target="../media/image173.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3.xml"/><Relationship Id="rId3" Type="http://schemas.openxmlformats.org/officeDocument/2006/relationships/image" Target="../media/image174.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4.xml"/><Relationship Id="rId3" Type="http://schemas.openxmlformats.org/officeDocument/2006/relationships/image" Target="../media/image17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7.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5.xml"/><Relationship Id="rId3" Type="http://schemas.openxmlformats.org/officeDocument/2006/relationships/image" Target="../media/image176.pn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6.xml"/><Relationship Id="rId3" Type="http://schemas.openxmlformats.org/officeDocument/2006/relationships/image" Target="../media/image177.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7.xml"/><Relationship Id="rId3" Type="http://schemas.openxmlformats.org/officeDocument/2006/relationships/image" Target="../media/image178.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8.wmf"/><Relationship Id="rId4" Type="http://schemas.openxmlformats.org/officeDocument/2006/relationships/image" Target="../media/image9.wmf"/><Relationship Id="rId5" Type="http://schemas.openxmlformats.org/officeDocument/2006/relationships/image" Target="../media/image10.wmf"/><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image" Target="../media/image8.wmf"/><Relationship Id="rId4" Type="http://schemas.openxmlformats.org/officeDocument/2006/relationships/image" Target="../media/image9.wmf"/><Relationship Id="rId5" Type="http://schemas.openxmlformats.org/officeDocument/2006/relationships/image" Target="../media/image11.gif"/><Relationship Id="rId6" Type="http://schemas.openxmlformats.org/officeDocument/2006/relationships/image" Target="../media/image12.wmf"/><Relationship Id="rId7" Type="http://schemas.openxmlformats.org/officeDocument/2006/relationships/image" Target="../media/image13.wmf"/><Relationship Id="rId8" Type="http://schemas.openxmlformats.org/officeDocument/2006/relationships/image" Target="../media/image14.wmf"/><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5.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oleObject" Target="../embeddings/oleObject2.bin"/><Relationship Id="rId5" Type="http://schemas.openxmlformats.org/officeDocument/2006/relationships/image" Target="../media/image17.w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oleObject" Target="../embeddings/oleObject3.bin"/><Relationship Id="rId5" Type="http://schemas.openxmlformats.org/officeDocument/2006/relationships/image" Target="../media/image18.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1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2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2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23.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oleObject" Target="../embeddings/oleObject4.bin"/><Relationship Id="rId5" Type="http://schemas.openxmlformats.org/officeDocument/2006/relationships/image" Target="../media/image24.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image" Target="../media/image26.png"/><Relationship Id="rId5" Type="http://schemas.openxmlformats.org/officeDocument/2006/relationships/oleObject" Target="../embeddings/oleObject5.bin"/><Relationship Id="rId6" Type="http://schemas.openxmlformats.org/officeDocument/2006/relationships/image" Target="../media/image25.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oleObject" Target="../embeddings/oleObject6.bin"/><Relationship Id="rId5" Type="http://schemas.openxmlformats.org/officeDocument/2006/relationships/image" Target="../media/image27.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3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3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3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3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37.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7.xml"/><Relationship Id="rId4" Type="http://schemas.openxmlformats.org/officeDocument/2006/relationships/oleObject" Target="../embeddings/oleObject7.bin"/><Relationship Id="rId5" Type="http://schemas.openxmlformats.org/officeDocument/2006/relationships/image" Target="../media/image38.pn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8.xml"/><Relationship Id="rId4" Type="http://schemas.openxmlformats.org/officeDocument/2006/relationships/oleObject" Target="../embeddings/oleObject8.bin"/><Relationship Id="rId5" Type="http://schemas.openxmlformats.org/officeDocument/2006/relationships/image" Target="../media/image39.png"/><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9.xml"/><Relationship Id="rId4" Type="http://schemas.openxmlformats.org/officeDocument/2006/relationships/oleObject" Target="../embeddings/oleObject9.bin"/><Relationship Id="rId5" Type="http://schemas.openxmlformats.org/officeDocument/2006/relationships/image" Target="../media/image40.png"/><Relationship Id="rId6" Type="http://schemas.openxmlformats.org/officeDocument/2006/relationships/oleObject" Target="../embeddings/oleObject10.bin"/><Relationship Id="rId7" Type="http://schemas.openxmlformats.org/officeDocument/2006/relationships/image" Target="../media/image41.png"/><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0.xml"/><Relationship Id="rId4" Type="http://schemas.openxmlformats.org/officeDocument/2006/relationships/image" Target="../media/image43.png"/><Relationship Id="rId5" Type="http://schemas.openxmlformats.org/officeDocument/2006/relationships/oleObject" Target="../embeddings/oleObject11.bin"/><Relationship Id="rId6" Type="http://schemas.openxmlformats.org/officeDocument/2006/relationships/image" Target="../media/image42.png"/><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44.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2.xml"/><Relationship Id="rId4" Type="http://schemas.openxmlformats.org/officeDocument/2006/relationships/oleObject" Target="../embeddings/oleObject12.bin"/><Relationship Id="rId5" Type="http://schemas.openxmlformats.org/officeDocument/2006/relationships/image" Target="../media/image45.png"/><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3.xml"/><Relationship Id="rId4" Type="http://schemas.openxmlformats.org/officeDocument/2006/relationships/oleObject" Target="../embeddings/oleObject13.bin"/><Relationship Id="rId5" Type="http://schemas.openxmlformats.org/officeDocument/2006/relationships/image" Target="../media/image46.png"/><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7.xml.rels><?xml version="1.0" encoding="UTF-8" standalone="yes"?>
<Relationships xmlns="http://schemas.openxmlformats.org/package/2006/relationships"><Relationship Id="rId11" Type="http://schemas.openxmlformats.org/officeDocument/2006/relationships/image" Target="../media/image54.png"/><Relationship Id="rId12" Type="http://schemas.openxmlformats.org/officeDocument/2006/relationships/image" Target="../media/image55.png"/><Relationship Id="rId13" Type="http://schemas.openxmlformats.org/officeDocument/2006/relationships/oleObject" Target="../embeddings/oleObject15.bin"/><Relationship Id="rId14" Type="http://schemas.openxmlformats.org/officeDocument/2006/relationships/image" Target="../media/image48.wmf"/><Relationship Id="rId15" Type="http://schemas.openxmlformats.org/officeDocument/2006/relationships/image" Target="../media/image56.png"/><Relationship Id="rId16" Type="http://schemas.openxmlformats.org/officeDocument/2006/relationships/image" Target="../media/image57.png"/><Relationship Id="rId1" Type="http://schemas.openxmlformats.org/officeDocument/2006/relationships/vmlDrawing" Target="../drawings/vmlDrawing13.vml"/><Relationship Id="rId2" Type="http://schemas.openxmlformats.org/officeDocument/2006/relationships/slideLayout" Target="../slideLayouts/slideLayout6.xml"/><Relationship Id="rId3" Type="http://schemas.openxmlformats.org/officeDocument/2006/relationships/notesSlide" Target="../notesSlides/notesSlide82.xml"/><Relationship Id="rId4" Type="http://schemas.openxmlformats.org/officeDocument/2006/relationships/image" Target="../media/image49.png"/><Relationship Id="rId5" Type="http://schemas.openxmlformats.org/officeDocument/2006/relationships/image" Target="../media/image50.jpeg"/><Relationship Id="rId6" Type="http://schemas.openxmlformats.org/officeDocument/2006/relationships/image" Target="../media/image51.jpeg"/><Relationship Id="rId7" Type="http://schemas.openxmlformats.org/officeDocument/2006/relationships/image" Target="../media/image52.jpeg"/><Relationship Id="rId8" Type="http://schemas.openxmlformats.org/officeDocument/2006/relationships/image" Target="../media/image53.png"/><Relationship Id="rId9" Type="http://schemas.openxmlformats.org/officeDocument/2006/relationships/oleObject" Target="../embeddings/oleObject14.bin"/><Relationship Id="rId10" Type="http://schemas.openxmlformats.org/officeDocument/2006/relationships/image" Target="../media/image47.w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58.jpeg"/></Relationships>
</file>

<file path=ppt/slides/_rels/slide8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notesSlide" Target="../notesSlides/notesSlide8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3" Type="http://schemas.openxmlformats.org/officeDocument/2006/relationships/hyperlink" Target="http://tides.sfasu.edu/texas_tides/rotation/SMMAntiquities/1981.1226vr.html" TargetMode="External"/><Relationship Id="rId4" Type="http://schemas.openxmlformats.org/officeDocument/2006/relationships/image" Target="../media/image64.jpeg"/><Relationship Id="rId5" Type="http://schemas.openxmlformats.org/officeDocument/2006/relationships/hyperlink" Target="http://chaos.vtls.com/WebCollections/index.php?connection=chaos+1212" TargetMode="External"/><Relationship Id="rId6" Type="http://schemas.openxmlformats.org/officeDocument/2006/relationships/image" Target="../media/image65.jpeg"/><Relationship Id="rId7" Type="http://schemas.openxmlformats.org/officeDocument/2006/relationships/image" Target="../media/image66.jpeg"/><Relationship Id="rId8" Type="http://schemas.openxmlformats.org/officeDocument/2006/relationships/image" Target="../media/image67.jpeg"/><Relationship Id="rId9" Type="http://schemas.openxmlformats.org/officeDocument/2006/relationships/hyperlink" Target="http://tides.sfasu.edu/cgi-bin/hi-res/hi-res.cgi?image=SMMAntiquities/1998.0002.11v1.jpg" TargetMode="External"/><Relationship Id="rId10" Type="http://schemas.openxmlformats.org/officeDocument/2006/relationships/image" Target="../media/image68.jpeg"/><Relationship Id="rId11"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6.xml"/><Relationship Id="rId4" Type="http://schemas.openxmlformats.org/officeDocument/2006/relationships/hyperlink" Target="http://chaos.vtls.com/WebCollections/index.php?connection=chaos+1212" TargetMode="External"/><Relationship Id="rId5" Type="http://schemas.openxmlformats.org/officeDocument/2006/relationships/oleObject" Target="../embeddings/oleObject16.bin"/><Relationship Id="rId6" Type="http://schemas.openxmlformats.org/officeDocument/2006/relationships/image" Target="../media/image70.png"/><Relationship Id="rId7" Type="http://schemas.openxmlformats.org/officeDocument/2006/relationships/oleObject" Target="../embeddings/oleObject17.bin"/><Relationship Id="rId8" Type="http://schemas.openxmlformats.org/officeDocument/2006/relationships/image" Target="../media/image71.png"/><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8.xml"/><Relationship Id="rId4" Type="http://schemas.openxmlformats.org/officeDocument/2006/relationships/oleObject" Target="../embeddings/oleObject18.bin"/><Relationship Id="rId5" Type="http://schemas.openxmlformats.org/officeDocument/2006/relationships/image" Target="../media/image75.png"/><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76.png"/></Relationships>
</file>

<file path=ppt/slides/_rels/slide96.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7.xml"/><Relationship Id="rId2" Type="http://schemas.openxmlformats.org/officeDocument/2006/relationships/notesSlide" Target="../notesSlides/notesSlide9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p>
            <a:fld id="{89D50DAA-3F48-4D3A-813C-0320A471A235}" type="slidenum">
              <a:rPr lang="en-US" smtClean="0"/>
              <a:pPr/>
              <a:t>1</a:t>
            </a:fld>
            <a:endParaRPr lang="en-US" smtClean="0"/>
          </a:p>
        </p:txBody>
      </p:sp>
      <p:sp>
        <p:nvSpPr>
          <p:cNvPr id="33795" name="Rectangle 2"/>
          <p:cNvSpPr>
            <a:spLocks noGrp="1" noChangeArrowheads="1"/>
          </p:cNvSpPr>
          <p:nvPr>
            <p:ph type="title"/>
          </p:nvPr>
        </p:nvSpPr>
        <p:spPr>
          <a:xfrm>
            <a:off x="457200" y="1981200"/>
            <a:ext cx="8229600" cy="1143000"/>
          </a:xfrm>
        </p:spPr>
        <p:txBody>
          <a:bodyPr/>
          <a:lstStyle/>
          <a:p>
            <a:pPr eaLnBrk="1" hangingPunct="1"/>
            <a:r>
              <a:rPr lang="en-US" sz="4000" b="1" dirty="0" smtClean="0"/>
              <a:t>JCDL 2013 Tutorial</a:t>
            </a:r>
            <a:br>
              <a:rPr lang="en-US" sz="4000" b="1" dirty="0" smtClean="0"/>
            </a:br>
            <a:r>
              <a:rPr lang="en-US" sz="2400" b="1" dirty="0" smtClean="0"/>
              <a:t>(Indianapolis – 22 July)</a:t>
            </a:r>
            <a:br>
              <a:rPr lang="en-US" sz="2400" b="1" dirty="0" smtClean="0"/>
            </a:br>
            <a:r>
              <a:rPr lang="en-US" sz="2400" b="1" dirty="0" smtClean="0"/>
              <a:t/>
            </a:r>
            <a:br>
              <a:rPr lang="en-US" sz="2400" b="1" dirty="0" smtClean="0"/>
            </a:br>
            <a:r>
              <a:rPr lang="en-US" sz="2400" b="1" dirty="0" smtClean="0"/>
              <a:t/>
            </a:r>
            <a:br>
              <a:rPr lang="en-US" sz="2400" b="1" dirty="0" smtClean="0"/>
            </a:br>
            <a:r>
              <a:rPr lang="en-US" sz="3200" b="1" dirty="0" smtClean="0"/>
              <a:t>“Introduction to</a:t>
            </a:r>
            <a:br>
              <a:rPr lang="en-US" sz="3200" b="1" dirty="0" smtClean="0"/>
            </a:br>
            <a:r>
              <a:rPr lang="en-US" sz="3200" b="1" dirty="0" smtClean="0"/>
              <a:t> Digital Libraries”</a:t>
            </a:r>
            <a:br>
              <a:rPr lang="en-US" sz="3200" b="1" dirty="0" smtClean="0"/>
            </a:br>
            <a:r>
              <a:rPr lang="en-US" sz="3200" dirty="0" smtClean="0"/>
              <a:t/>
            </a:r>
            <a:br>
              <a:rPr lang="en-US" sz="3200" dirty="0" smtClean="0"/>
            </a:br>
            <a:r>
              <a:rPr lang="en-US" sz="3200" dirty="0" smtClean="0"/>
              <a:t>by Edward A. Fox </a:t>
            </a:r>
            <a:br>
              <a:rPr lang="en-US" sz="3200" dirty="0" smtClean="0"/>
            </a:br>
            <a:r>
              <a:rPr lang="en-US" sz="3200" dirty="0" smtClean="0"/>
              <a:t/>
            </a:r>
            <a:br>
              <a:rPr lang="en-US" sz="3200" dirty="0" smtClean="0"/>
            </a:br>
            <a:endParaRPr lang="en-US" sz="3200" dirty="0" smtClean="0"/>
          </a:p>
        </p:txBody>
      </p:sp>
      <p:sp>
        <p:nvSpPr>
          <p:cNvPr id="8" name="Rectangle 3"/>
          <p:cNvSpPr txBox="1">
            <a:spLocks noChangeArrowheads="1"/>
          </p:cNvSpPr>
          <p:nvPr/>
        </p:nvSpPr>
        <p:spPr bwMode="auto">
          <a:xfrm>
            <a:off x="457200" y="4694238"/>
            <a:ext cx="8229600" cy="1858962"/>
          </a:xfrm>
          <a:prstGeom prst="rect">
            <a:avLst/>
          </a:prstGeom>
          <a:noFill/>
          <a:ln w="9525">
            <a:noFill/>
            <a:miter lim="800000"/>
            <a:headEnd/>
            <a:tailEnd/>
          </a:ln>
          <a:effectLst/>
        </p:spPr>
        <p:txBody>
          <a:bodyPr/>
          <a:lstStyle/>
          <a:p>
            <a:pPr marL="342900" indent="-342900">
              <a:spcBef>
                <a:spcPct val="20000"/>
              </a:spcBef>
              <a:buFontTx/>
              <a:buChar char="•"/>
              <a:defRPr/>
            </a:pPr>
            <a:r>
              <a:rPr lang="en-US" sz="3200" b="0" kern="0">
                <a:latin typeface="+mn-lt"/>
              </a:rPr>
              <a:t>fox@vt.edu    http://fox.cs.vt.edu</a:t>
            </a:r>
          </a:p>
          <a:p>
            <a:pPr marL="342900" indent="-342900">
              <a:spcBef>
                <a:spcPct val="20000"/>
              </a:spcBef>
              <a:buFontTx/>
              <a:buChar char="•"/>
              <a:defRPr/>
            </a:pPr>
            <a:r>
              <a:rPr lang="en-US" sz="3200" b="0" kern="0">
                <a:latin typeface="+mn-lt"/>
              </a:rPr>
              <a:t>Dept. of Computer Science, Virginia Tech</a:t>
            </a:r>
          </a:p>
          <a:p>
            <a:pPr marL="342900" indent="-342900">
              <a:spcBef>
                <a:spcPct val="20000"/>
              </a:spcBef>
              <a:buFontTx/>
              <a:buChar char="•"/>
              <a:defRPr/>
            </a:pPr>
            <a:r>
              <a:rPr lang="en-US" sz="3200" b="0" kern="0">
                <a:latin typeface="+mn-lt"/>
              </a:rPr>
              <a:t>Blacksburg, VA 24061 USA</a:t>
            </a:r>
            <a:endParaRPr lang="en-US" sz="3200" b="0" kern="0"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304800"/>
            <a:ext cx="8229600" cy="1143000"/>
          </a:xfrm>
        </p:spPr>
        <p:txBody>
          <a:bodyPr/>
          <a:lstStyle/>
          <a:p>
            <a:r>
              <a:rPr lang="en-US" b="1" dirty="0" smtClean="0"/>
              <a:t>DL Book 2: </a:t>
            </a:r>
            <a:r>
              <a:rPr lang="en-US" dirty="0"/>
              <a:t>Key Issues </a:t>
            </a:r>
            <a:r>
              <a:rPr lang="en-US" dirty="0" smtClean="0"/>
              <a:t>Regarding Digital Libraries</a:t>
            </a:r>
            <a:r>
              <a:rPr lang="en-US" sz="2800" dirty="0" smtClean="0"/>
              <a:t/>
            </a:r>
            <a:br>
              <a:rPr lang="en-US" sz="2800" dirty="0" smtClean="0"/>
            </a:br>
            <a:r>
              <a:rPr lang="en-US" sz="2800" dirty="0" smtClean="0"/>
              <a:t>(</a:t>
            </a:r>
            <a:r>
              <a:rPr lang="en-US" sz="2800" dirty="0" err="1" smtClean="0"/>
              <a:t>Shen</a:t>
            </a:r>
            <a:r>
              <a:rPr lang="en-US" sz="2800" dirty="0" smtClean="0"/>
              <a:t>, </a:t>
            </a:r>
            <a:r>
              <a:rPr lang="en-US" sz="2800" dirty="0" err="1" smtClean="0"/>
              <a:t>Goncalves</a:t>
            </a:r>
            <a:r>
              <a:rPr lang="en-US" sz="2800" dirty="0" smtClean="0"/>
              <a:t>, Fox)</a:t>
            </a:r>
            <a:endParaRPr lang="en-US" sz="2800" b="1" dirty="0" smtClean="0"/>
          </a:p>
        </p:txBody>
      </p:sp>
      <p:sp>
        <p:nvSpPr>
          <p:cNvPr id="34819" name="Content Placeholder 2"/>
          <p:cNvSpPr>
            <a:spLocks noGrp="1"/>
          </p:cNvSpPr>
          <p:nvPr>
            <p:ph idx="1"/>
          </p:nvPr>
        </p:nvSpPr>
        <p:spPr>
          <a:xfrm>
            <a:off x="0" y="1828800"/>
            <a:ext cx="9144000" cy="4876800"/>
          </a:xfrm>
        </p:spPr>
        <p:txBody>
          <a:bodyPr/>
          <a:lstStyle/>
          <a:p>
            <a:pPr eaLnBrk="1" hangingPunct="1">
              <a:spcBef>
                <a:spcPts val="0"/>
              </a:spcBef>
              <a:spcAft>
                <a:spcPts val="800"/>
              </a:spcAft>
            </a:pPr>
            <a:r>
              <a:rPr lang="en-US" dirty="0" smtClean="0"/>
              <a:t>~110 pages</a:t>
            </a:r>
          </a:p>
          <a:p>
            <a:pPr eaLnBrk="1" hangingPunct="1">
              <a:spcBef>
                <a:spcPts val="0"/>
              </a:spcBef>
              <a:spcAft>
                <a:spcPts val="800"/>
              </a:spcAft>
            </a:pPr>
            <a:r>
              <a:rPr lang="en-US" dirty="0" smtClean="0"/>
              <a:t>1) Evaluation</a:t>
            </a:r>
          </a:p>
          <a:p>
            <a:pPr lvl="1" eaLnBrk="1" hangingPunct="1">
              <a:spcBef>
                <a:spcPts val="0"/>
              </a:spcBef>
              <a:spcAft>
                <a:spcPts val="800"/>
              </a:spcAft>
            </a:pPr>
            <a:r>
              <a:rPr lang="en-US" dirty="0" smtClean="0"/>
              <a:t>Intro, Related Work, Formalization</a:t>
            </a:r>
          </a:p>
          <a:p>
            <a:pPr lvl="1" eaLnBrk="1" hangingPunct="1">
              <a:spcBef>
                <a:spcPts val="0"/>
              </a:spcBef>
              <a:spcAft>
                <a:spcPts val="800"/>
              </a:spcAft>
            </a:pPr>
            <a:r>
              <a:rPr lang="en-US" dirty="0" smtClean="0"/>
              <a:t>Digital Objects, Metadata Specs &amp; Format, Collections, Metadata Catalogs, Repositories, Services, Case Study: 5SQual</a:t>
            </a:r>
          </a:p>
          <a:p>
            <a:pPr eaLnBrk="1" hangingPunct="1">
              <a:spcBef>
                <a:spcPts val="0"/>
              </a:spcBef>
              <a:spcAft>
                <a:spcPts val="800"/>
              </a:spcAft>
            </a:pPr>
            <a:r>
              <a:rPr lang="en-US" dirty="0" smtClean="0"/>
              <a:t>2) Integration</a:t>
            </a:r>
          </a:p>
          <a:p>
            <a:pPr lvl="1" eaLnBrk="1" hangingPunct="1">
              <a:spcBef>
                <a:spcPts val="0"/>
              </a:spcBef>
              <a:spcAft>
                <a:spcPts val="800"/>
              </a:spcAft>
            </a:pPr>
            <a:r>
              <a:rPr lang="en-US" dirty="0" smtClean="0"/>
              <a:t>Intro, Related Work</a:t>
            </a:r>
          </a:p>
          <a:p>
            <a:pPr lvl="1" eaLnBrk="1" hangingPunct="1">
              <a:spcBef>
                <a:spcPts val="0"/>
              </a:spcBef>
              <a:spcAft>
                <a:spcPts val="800"/>
              </a:spcAft>
            </a:pPr>
            <a:r>
              <a:rPr lang="en-US" dirty="0" smtClean="0"/>
              <a:t>Case Study: ETANA-DL</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10</a:t>
            </a:fld>
            <a:endParaRPr lang="en-US" smtClean="0"/>
          </a:p>
        </p:txBody>
      </p:sp>
    </p:spTree>
    <p:extLst>
      <p:ext uri="{BB962C8B-B14F-4D97-AF65-F5344CB8AC3E}">
        <p14:creationId xmlns:p14="http://schemas.microsoft.com/office/powerpoint/2010/main" val="15769547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5"/>
          <p:cNvSpPr>
            <a:spLocks noGrp="1"/>
          </p:cNvSpPr>
          <p:nvPr>
            <p:ph type="sldNum" sz="quarter" idx="12"/>
          </p:nvPr>
        </p:nvSpPr>
        <p:spPr>
          <a:noFill/>
        </p:spPr>
        <p:txBody>
          <a:bodyPr/>
          <a:lstStyle/>
          <a:p>
            <a:fld id="{A9A94769-EB78-45C5-88ED-F4686C427338}" type="slidenum">
              <a:rPr lang="en-US" smtClean="0"/>
              <a:pPr/>
              <a:t>100</a:t>
            </a:fld>
            <a:endParaRPr lang="en-US" smtClean="0"/>
          </a:p>
        </p:txBody>
      </p:sp>
      <p:sp>
        <p:nvSpPr>
          <p:cNvPr id="116739" name="Rectangle 2"/>
          <p:cNvSpPr>
            <a:spLocks noGrp="1" noChangeArrowheads="1"/>
          </p:cNvSpPr>
          <p:nvPr>
            <p:ph type="title"/>
          </p:nvPr>
        </p:nvSpPr>
        <p:spPr/>
        <p:txBody>
          <a:bodyPr/>
          <a:lstStyle/>
          <a:p>
            <a:pPr eaLnBrk="1" hangingPunct="1"/>
            <a:r>
              <a:rPr lang="en-US" smtClean="0"/>
              <a:t>Metadata Objects (MDOs)</a:t>
            </a:r>
          </a:p>
        </p:txBody>
      </p:sp>
      <p:sp>
        <p:nvSpPr>
          <p:cNvPr id="116740" name="Rectangle 3"/>
          <p:cNvSpPr>
            <a:spLocks noGrp="1" noChangeArrowheads="1"/>
          </p:cNvSpPr>
          <p:nvPr>
            <p:ph type="body" idx="1"/>
          </p:nvPr>
        </p:nvSpPr>
        <p:spPr>
          <a:xfrm>
            <a:off x="685800" y="1657350"/>
            <a:ext cx="7848600" cy="5048250"/>
          </a:xfrm>
        </p:spPr>
        <p:txBody>
          <a:bodyPr/>
          <a:lstStyle/>
          <a:p>
            <a:pPr eaLnBrk="1" hangingPunct="1"/>
            <a:r>
              <a:rPr lang="en-US" smtClean="0"/>
              <a:t>MARC</a:t>
            </a:r>
          </a:p>
          <a:p>
            <a:pPr eaLnBrk="1" hangingPunct="1"/>
            <a:r>
              <a:rPr lang="en-US" smtClean="0"/>
              <a:t>Dublin Core</a:t>
            </a:r>
          </a:p>
          <a:p>
            <a:pPr eaLnBrk="1" hangingPunct="1"/>
            <a:r>
              <a:rPr lang="en-US" smtClean="0"/>
              <a:t>RDF</a:t>
            </a:r>
          </a:p>
          <a:p>
            <a:pPr eaLnBrk="1" hangingPunct="1"/>
            <a:r>
              <a:rPr lang="en-US" smtClean="0"/>
              <a:t>IMS</a:t>
            </a:r>
          </a:p>
          <a:p>
            <a:pPr eaLnBrk="1" hangingPunct="1"/>
            <a:r>
              <a:rPr lang="en-US" smtClean="0"/>
              <a:t>OAI (Open Archives Initiative), ORE</a:t>
            </a:r>
          </a:p>
          <a:p>
            <a:pPr eaLnBrk="1" hangingPunct="1"/>
            <a:r>
              <a:rPr lang="en-US" smtClean="0"/>
              <a:t>Crosswalks, mappings</a:t>
            </a:r>
          </a:p>
          <a:p>
            <a:pPr eaLnBrk="1" hangingPunct="1"/>
            <a:r>
              <a:rPr lang="en-US" smtClean="0"/>
              <a:t>Ontologies</a:t>
            </a:r>
          </a:p>
          <a:p>
            <a:pPr eaLnBrk="1" hangingPunct="1"/>
            <a:r>
              <a:rPr lang="en-US" smtClean="0"/>
              <a:t>Topics maps, concept maps</a:t>
            </a:r>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4"/>
          <p:cNvSpPr>
            <a:spLocks noGrp="1"/>
          </p:cNvSpPr>
          <p:nvPr>
            <p:ph type="sldNum" sz="quarter" idx="12"/>
          </p:nvPr>
        </p:nvSpPr>
        <p:spPr>
          <a:noFill/>
        </p:spPr>
        <p:txBody>
          <a:bodyPr/>
          <a:lstStyle/>
          <a:p>
            <a:fld id="{1ACC2BFD-E6C7-4B6D-82AC-48A94C1E1CFE}" type="slidenum">
              <a:rPr lang="en-US" smtClean="0"/>
              <a:pPr/>
              <a:t>101</a:t>
            </a:fld>
            <a:endParaRPr lang="en-US" smtClean="0"/>
          </a:p>
        </p:txBody>
      </p:sp>
      <p:sp>
        <p:nvSpPr>
          <p:cNvPr id="117763" name="Rectangle 2"/>
          <p:cNvSpPr>
            <a:spLocks noGrp="1" noChangeArrowheads="1"/>
          </p:cNvSpPr>
          <p:nvPr>
            <p:ph type="title"/>
          </p:nvPr>
        </p:nvSpPr>
        <p:spPr/>
        <p:txBody>
          <a:bodyPr/>
          <a:lstStyle/>
          <a:p>
            <a:pPr eaLnBrk="1" hangingPunct="1"/>
            <a:r>
              <a:rPr lang="en-US" smtClean="0"/>
              <a:t>Complex to Simple</a:t>
            </a:r>
          </a:p>
        </p:txBody>
      </p:sp>
      <p:sp>
        <p:nvSpPr>
          <p:cNvPr id="117764" name="Rectangle 3"/>
          <p:cNvSpPr>
            <a:spLocks noChangeArrowheads="1"/>
          </p:cNvSpPr>
          <p:nvPr/>
        </p:nvSpPr>
        <p:spPr bwMode="auto">
          <a:xfrm>
            <a:off x="5181600" y="19050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65" name="Line 4"/>
          <p:cNvSpPr>
            <a:spLocks noChangeShapeType="1"/>
          </p:cNvSpPr>
          <p:nvPr/>
        </p:nvSpPr>
        <p:spPr bwMode="auto">
          <a:xfrm>
            <a:off x="5181600" y="3962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6" name="Line 5"/>
          <p:cNvSpPr>
            <a:spLocks noChangeShapeType="1"/>
          </p:cNvSpPr>
          <p:nvPr/>
        </p:nvSpPr>
        <p:spPr bwMode="auto">
          <a:xfrm>
            <a:off x="5181600" y="4267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7" name="Line 6"/>
          <p:cNvSpPr>
            <a:spLocks noChangeShapeType="1"/>
          </p:cNvSpPr>
          <p:nvPr/>
        </p:nvSpPr>
        <p:spPr bwMode="auto">
          <a:xfrm>
            <a:off x="5181600" y="4572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8" name="Line 7"/>
          <p:cNvSpPr>
            <a:spLocks noChangeShapeType="1"/>
          </p:cNvSpPr>
          <p:nvPr/>
        </p:nvSpPr>
        <p:spPr bwMode="auto">
          <a:xfrm>
            <a:off x="5181600" y="5181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9" name="Line 8"/>
          <p:cNvSpPr>
            <a:spLocks noChangeShapeType="1"/>
          </p:cNvSpPr>
          <p:nvPr/>
        </p:nvSpPr>
        <p:spPr bwMode="auto">
          <a:xfrm>
            <a:off x="5181600" y="5791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0" name="Line 9"/>
          <p:cNvSpPr>
            <a:spLocks noChangeShapeType="1"/>
          </p:cNvSpPr>
          <p:nvPr/>
        </p:nvSpPr>
        <p:spPr bwMode="auto">
          <a:xfrm>
            <a:off x="5181600" y="5486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1" name="Line 10"/>
          <p:cNvSpPr>
            <a:spLocks noChangeShapeType="1"/>
          </p:cNvSpPr>
          <p:nvPr/>
        </p:nvSpPr>
        <p:spPr bwMode="auto">
          <a:xfrm>
            <a:off x="5181600" y="4876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2" name="Line 11"/>
          <p:cNvSpPr>
            <a:spLocks noChangeShapeType="1"/>
          </p:cNvSpPr>
          <p:nvPr/>
        </p:nvSpPr>
        <p:spPr bwMode="auto">
          <a:xfrm>
            <a:off x="5181600" y="3733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3" name="Line 12"/>
          <p:cNvSpPr>
            <a:spLocks noChangeShapeType="1"/>
          </p:cNvSpPr>
          <p:nvPr/>
        </p:nvSpPr>
        <p:spPr bwMode="auto">
          <a:xfrm>
            <a:off x="5181600" y="3124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4" name="Line 13"/>
          <p:cNvSpPr>
            <a:spLocks noChangeShapeType="1"/>
          </p:cNvSpPr>
          <p:nvPr/>
        </p:nvSpPr>
        <p:spPr bwMode="auto">
          <a:xfrm>
            <a:off x="5181600" y="2590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5" name="Line 14"/>
          <p:cNvSpPr>
            <a:spLocks noChangeShapeType="1"/>
          </p:cNvSpPr>
          <p:nvPr/>
        </p:nvSpPr>
        <p:spPr bwMode="auto">
          <a:xfrm>
            <a:off x="5181600" y="2133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6" name="Line 15"/>
          <p:cNvSpPr>
            <a:spLocks noChangeShapeType="1"/>
          </p:cNvSpPr>
          <p:nvPr/>
        </p:nvSpPr>
        <p:spPr bwMode="auto">
          <a:xfrm>
            <a:off x="5181600" y="3429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7" name="Line 16"/>
          <p:cNvSpPr>
            <a:spLocks noChangeShapeType="1"/>
          </p:cNvSpPr>
          <p:nvPr/>
        </p:nvSpPr>
        <p:spPr bwMode="auto">
          <a:xfrm>
            <a:off x="5181600" y="2362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8" name="Line 17"/>
          <p:cNvSpPr>
            <a:spLocks noChangeShapeType="1"/>
          </p:cNvSpPr>
          <p:nvPr/>
        </p:nvSpPr>
        <p:spPr bwMode="auto">
          <a:xfrm>
            <a:off x="5181600" y="2819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9" name="Rectangle 18"/>
          <p:cNvSpPr>
            <a:spLocks noChangeArrowheads="1"/>
          </p:cNvSpPr>
          <p:nvPr/>
        </p:nvSpPr>
        <p:spPr bwMode="auto">
          <a:xfrm>
            <a:off x="838200" y="19050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80" name="Line 19"/>
          <p:cNvSpPr>
            <a:spLocks noChangeShapeType="1"/>
          </p:cNvSpPr>
          <p:nvPr/>
        </p:nvSpPr>
        <p:spPr bwMode="auto">
          <a:xfrm>
            <a:off x="838200" y="3962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1" name="Line 20"/>
          <p:cNvSpPr>
            <a:spLocks noChangeShapeType="1"/>
          </p:cNvSpPr>
          <p:nvPr/>
        </p:nvSpPr>
        <p:spPr bwMode="auto">
          <a:xfrm>
            <a:off x="838200" y="4267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2" name="Line 21"/>
          <p:cNvSpPr>
            <a:spLocks noChangeShapeType="1"/>
          </p:cNvSpPr>
          <p:nvPr/>
        </p:nvSpPr>
        <p:spPr bwMode="auto">
          <a:xfrm>
            <a:off x="838200" y="4572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3" name="Line 22"/>
          <p:cNvSpPr>
            <a:spLocks noChangeShapeType="1"/>
          </p:cNvSpPr>
          <p:nvPr/>
        </p:nvSpPr>
        <p:spPr bwMode="auto">
          <a:xfrm>
            <a:off x="838200" y="5181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4" name="Line 23"/>
          <p:cNvSpPr>
            <a:spLocks noChangeShapeType="1"/>
          </p:cNvSpPr>
          <p:nvPr/>
        </p:nvSpPr>
        <p:spPr bwMode="auto">
          <a:xfrm>
            <a:off x="838200" y="5791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5" name="Line 24"/>
          <p:cNvSpPr>
            <a:spLocks noChangeShapeType="1"/>
          </p:cNvSpPr>
          <p:nvPr/>
        </p:nvSpPr>
        <p:spPr bwMode="auto">
          <a:xfrm>
            <a:off x="838200" y="5486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6" name="Line 25"/>
          <p:cNvSpPr>
            <a:spLocks noChangeShapeType="1"/>
          </p:cNvSpPr>
          <p:nvPr/>
        </p:nvSpPr>
        <p:spPr bwMode="auto">
          <a:xfrm>
            <a:off x="838200" y="4876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7" name="Line 26"/>
          <p:cNvSpPr>
            <a:spLocks noChangeShapeType="1"/>
          </p:cNvSpPr>
          <p:nvPr/>
        </p:nvSpPr>
        <p:spPr bwMode="auto">
          <a:xfrm>
            <a:off x="838200" y="3733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8" name="Line 27"/>
          <p:cNvSpPr>
            <a:spLocks noChangeShapeType="1"/>
          </p:cNvSpPr>
          <p:nvPr/>
        </p:nvSpPr>
        <p:spPr bwMode="auto">
          <a:xfrm>
            <a:off x="838200" y="3124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9" name="Line 28"/>
          <p:cNvSpPr>
            <a:spLocks noChangeShapeType="1"/>
          </p:cNvSpPr>
          <p:nvPr/>
        </p:nvSpPr>
        <p:spPr bwMode="auto">
          <a:xfrm>
            <a:off x="838200" y="2590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0" name="Line 29"/>
          <p:cNvSpPr>
            <a:spLocks noChangeShapeType="1"/>
          </p:cNvSpPr>
          <p:nvPr/>
        </p:nvSpPr>
        <p:spPr bwMode="auto">
          <a:xfrm>
            <a:off x="838200" y="2133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1" name="Line 30"/>
          <p:cNvSpPr>
            <a:spLocks noChangeShapeType="1"/>
          </p:cNvSpPr>
          <p:nvPr/>
        </p:nvSpPr>
        <p:spPr bwMode="auto">
          <a:xfrm>
            <a:off x="838200" y="3429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2" name="Line 31"/>
          <p:cNvSpPr>
            <a:spLocks noChangeShapeType="1"/>
          </p:cNvSpPr>
          <p:nvPr/>
        </p:nvSpPr>
        <p:spPr bwMode="auto">
          <a:xfrm>
            <a:off x="838200" y="2362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3" name="Line 32"/>
          <p:cNvSpPr>
            <a:spLocks noChangeShapeType="1"/>
          </p:cNvSpPr>
          <p:nvPr/>
        </p:nvSpPr>
        <p:spPr bwMode="auto">
          <a:xfrm>
            <a:off x="838200" y="2819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4" name="Rectangle 33"/>
          <p:cNvSpPr>
            <a:spLocks noChangeArrowheads="1"/>
          </p:cNvSpPr>
          <p:nvPr/>
        </p:nvSpPr>
        <p:spPr bwMode="auto">
          <a:xfrm>
            <a:off x="838200" y="19812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95" name="Line 34"/>
          <p:cNvSpPr>
            <a:spLocks noChangeShapeType="1"/>
          </p:cNvSpPr>
          <p:nvPr/>
        </p:nvSpPr>
        <p:spPr bwMode="auto">
          <a:xfrm>
            <a:off x="838200" y="4038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6" name="Line 35"/>
          <p:cNvSpPr>
            <a:spLocks noChangeShapeType="1"/>
          </p:cNvSpPr>
          <p:nvPr/>
        </p:nvSpPr>
        <p:spPr bwMode="auto">
          <a:xfrm>
            <a:off x="838200" y="4343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7" name="Line 36"/>
          <p:cNvSpPr>
            <a:spLocks noChangeShapeType="1"/>
          </p:cNvSpPr>
          <p:nvPr/>
        </p:nvSpPr>
        <p:spPr bwMode="auto">
          <a:xfrm>
            <a:off x="838200" y="4648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8" name="Line 37"/>
          <p:cNvSpPr>
            <a:spLocks noChangeShapeType="1"/>
          </p:cNvSpPr>
          <p:nvPr/>
        </p:nvSpPr>
        <p:spPr bwMode="auto">
          <a:xfrm>
            <a:off x="838200" y="5257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9" name="Line 38"/>
          <p:cNvSpPr>
            <a:spLocks noChangeShapeType="1"/>
          </p:cNvSpPr>
          <p:nvPr/>
        </p:nvSpPr>
        <p:spPr bwMode="auto">
          <a:xfrm>
            <a:off x="838200" y="5867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0" name="Line 39"/>
          <p:cNvSpPr>
            <a:spLocks noChangeShapeType="1"/>
          </p:cNvSpPr>
          <p:nvPr/>
        </p:nvSpPr>
        <p:spPr bwMode="auto">
          <a:xfrm>
            <a:off x="838200" y="5562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1" name="Line 40"/>
          <p:cNvSpPr>
            <a:spLocks noChangeShapeType="1"/>
          </p:cNvSpPr>
          <p:nvPr/>
        </p:nvSpPr>
        <p:spPr bwMode="auto">
          <a:xfrm>
            <a:off x="838200" y="4953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2" name="Line 41"/>
          <p:cNvSpPr>
            <a:spLocks noChangeShapeType="1"/>
          </p:cNvSpPr>
          <p:nvPr/>
        </p:nvSpPr>
        <p:spPr bwMode="auto">
          <a:xfrm>
            <a:off x="838200" y="3810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3" name="Line 42"/>
          <p:cNvSpPr>
            <a:spLocks noChangeShapeType="1"/>
          </p:cNvSpPr>
          <p:nvPr/>
        </p:nvSpPr>
        <p:spPr bwMode="auto">
          <a:xfrm>
            <a:off x="838200" y="3200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4" name="Line 43"/>
          <p:cNvSpPr>
            <a:spLocks noChangeShapeType="1"/>
          </p:cNvSpPr>
          <p:nvPr/>
        </p:nvSpPr>
        <p:spPr bwMode="auto">
          <a:xfrm>
            <a:off x="838200" y="2667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5" name="Line 44"/>
          <p:cNvSpPr>
            <a:spLocks noChangeShapeType="1"/>
          </p:cNvSpPr>
          <p:nvPr/>
        </p:nvSpPr>
        <p:spPr bwMode="auto">
          <a:xfrm>
            <a:off x="838200" y="2209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6" name="Line 45"/>
          <p:cNvSpPr>
            <a:spLocks noChangeShapeType="1"/>
          </p:cNvSpPr>
          <p:nvPr/>
        </p:nvSpPr>
        <p:spPr bwMode="auto">
          <a:xfrm>
            <a:off x="838200" y="3505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7" name="Line 46"/>
          <p:cNvSpPr>
            <a:spLocks noChangeShapeType="1"/>
          </p:cNvSpPr>
          <p:nvPr/>
        </p:nvSpPr>
        <p:spPr bwMode="auto">
          <a:xfrm>
            <a:off x="838200" y="2438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8" name="Line 47"/>
          <p:cNvSpPr>
            <a:spLocks noChangeShapeType="1"/>
          </p:cNvSpPr>
          <p:nvPr/>
        </p:nvSpPr>
        <p:spPr bwMode="auto">
          <a:xfrm>
            <a:off x="838200" y="2895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9" name="Line 48"/>
          <p:cNvSpPr>
            <a:spLocks noChangeShapeType="1"/>
          </p:cNvSpPr>
          <p:nvPr/>
        </p:nvSpPr>
        <p:spPr bwMode="auto">
          <a:xfrm>
            <a:off x="2209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0" name="Line 49"/>
          <p:cNvSpPr>
            <a:spLocks noChangeShapeType="1"/>
          </p:cNvSpPr>
          <p:nvPr/>
        </p:nvSpPr>
        <p:spPr bwMode="auto">
          <a:xfrm>
            <a:off x="25146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1" name="Line 50"/>
          <p:cNvSpPr>
            <a:spLocks noChangeShapeType="1"/>
          </p:cNvSpPr>
          <p:nvPr/>
        </p:nvSpPr>
        <p:spPr bwMode="auto">
          <a:xfrm>
            <a:off x="1828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2" name="Line 51"/>
          <p:cNvSpPr>
            <a:spLocks noChangeShapeType="1"/>
          </p:cNvSpPr>
          <p:nvPr/>
        </p:nvSpPr>
        <p:spPr bwMode="auto">
          <a:xfrm>
            <a:off x="11430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3" name="Line 52"/>
          <p:cNvSpPr>
            <a:spLocks noChangeShapeType="1"/>
          </p:cNvSpPr>
          <p:nvPr/>
        </p:nvSpPr>
        <p:spPr bwMode="auto">
          <a:xfrm>
            <a:off x="3352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4" name="Line 53"/>
          <p:cNvSpPr>
            <a:spLocks noChangeShapeType="1"/>
          </p:cNvSpPr>
          <p:nvPr/>
        </p:nvSpPr>
        <p:spPr bwMode="auto">
          <a:xfrm>
            <a:off x="28956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5" name="Line 54"/>
          <p:cNvSpPr>
            <a:spLocks noChangeShapeType="1"/>
          </p:cNvSpPr>
          <p:nvPr/>
        </p:nvSpPr>
        <p:spPr bwMode="auto">
          <a:xfrm>
            <a:off x="1447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6" name="Text Box 55"/>
          <p:cNvSpPr txBox="1">
            <a:spLocks noChangeArrowheads="1"/>
          </p:cNvSpPr>
          <p:nvPr/>
        </p:nvSpPr>
        <p:spPr bwMode="auto">
          <a:xfrm>
            <a:off x="1143000" y="6172200"/>
            <a:ext cx="20907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MARC ($50)</a:t>
            </a:r>
          </a:p>
        </p:txBody>
      </p:sp>
      <p:sp>
        <p:nvSpPr>
          <p:cNvPr id="117817" name="Text Box 56"/>
          <p:cNvSpPr txBox="1">
            <a:spLocks noChangeArrowheads="1"/>
          </p:cNvSpPr>
          <p:nvPr/>
        </p:nvSpPr>
        <p:spPr bwMode="auto">
          <a:xfrm>
            <a:off x="5257800" y="6172200"/>
            <a:ext cx="2771775"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Dublin Core (DC)</a:t>
            </a:r>
          </a:p>
        </p:txBody>
      </p:sp>
      <p:sp>
        <p:nvSpPr>
          <p:cNvPr id="117818" name="Text Box 57"/>
          <p:cNvSpPr txBox="1">
            <a:spLocks noChangeArrowheads="1"/>
          </p:cNvSpPr>
          <p:nvPr/>
        </p:nvSpPr>
        <p:spPr bwMode="auto">
          <a:xfrm>
            <a:off x="8151813" y="5334000"/>
            <a:ext cx="992187" cy="946150"/>
          </a:xfrm>
          <a:prstGeom prst="rect">
            <a:avLst/>
          </a:prstGeom>
          <a:noFill/>
          <a:ln w="25400">
            <a:noFill/>
            <a:miter lim="800000"/>
            <a:headEnd type="none" w="sm" len="sm"/>
            <a:tailEnd type="none" w="sm" len="sm"/>
          </a:ln>
        </p:spPr>
        <p:txBody>
          <a:bodyPr wrap="none">
            <a:spAutoFit/>
          </a:bodyPr>
          <a:lstStyle/>
          <a:p>
            <a:pPr eaLnBrk="0" hangingPunct="0"/>
            <a:r>
              <a:rPr lang="en-US" sz="2800" b="0">
                <a:solidFill>
                  <a:srgbClr val="FFCC00"/>
                </a:solidFill>
                <a:latin typeface="Times New Roman" pitchFamily="18" charset="0"/>
              </a:rPr>
              <a:t>+</a:t>
            </a:r>
          </a:p>
          <a:p>
            <a:pPr eaLnBrk="0" hangingPunct="0"/>
            <a:r>
              <a:rPr lang="en-US" sz="2800" b="0">
                <a:solidFill>
                  <a:srgbClr val="FFCC00"/>
                </a:solidFill>
                <a:latin typeface="Times New Roman" pitchFamily="18" charset="0"/>
              </a:rPr>
              <a:t>thesis</a:t>
            </a:r>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5"/>
          <p:cNvSpPr>
            <a:spLocks noGrp="1"/>
          </p:cNvSpPr>
          <p:nvPr>
            <p:ph type="sldNum" sz="quarter" idx="12"/>
          </p:nvPr>
        </p:nvSpPr>
        <p:spPr>
          <a:noFill/>
        </p:spPr>
        <p:txBody>
          <a:bodyPr/>
          <a:lstStyle/>
          <a:p>
            <a:fld id="{0D00F639-3C42-4B2A-B3BD-1B0C04B6F267}" type="slidenum">
              <a:rPr lang="en-US" smtClean="0"/>
              <a:pPr/>
              <a:t>102</a:t>
            </a:fld>
            <a:endParaRPr lang="en-US" smtClean="0"/>
          </a:p>
        </p:txBody>
      </p:sp>
      <p:sp>
        <p:nvSpPr>
          <p:cNvPr id="118787" name="Rectangle 2"/>
          <p:cNvSpPr>
            <a:spLocks noGrp="1" noChangeArrowheads="1"/>
          </p:cNvSpPr>
          <p:nvPr>
            <p:ph type="title"/>
          </p:nvPr>
        </p:nvSpPr>
        <p:spPr>
          <a:xfrm>
            <a:off x="457200" y="285750"/>
            <a:ext cx="8305800" cy="1143000"/>
          </a:xfrm>
        </p:spPr>
        <p:txBody>
          <a:bodyPr/>
          <a:lstStyle/>
          <a:p>
            <a:pPr eaLnBrk="1" hangingPunct="1"/>
            <a:r>
              <a:rPr lang="en-US" sz="4000" smtClean="0"/>
              <a:t>Also Important: Epub, SGML, XML</a:t>
            </a:r>
          </a:p>
        </p:txBody>
      </p:sp>
      <p:sp>
        <p:nvSpPr>
          <p:cNvPr id="118788" name="Rectangle 3"/>
          <p:cNvSpPr>
            <a:spLocks noGrp="1" noChangeArrowheads="1"/>
          </p:cNvSpPr>
          <p:nvPr>
            <p:ph type="body" idx="1"/>
          </p:nvPr>
        </p:nvSpPr>
        <p:spPr>
          <a:xfrm>
            <a:off x="685800" y="1657350"/>
            <a:ext cx="8458200" cy="4895850"/>
          </a:xfrm>
        </p:spPr>
        <p:txBody>
          <a:bodyPr/>
          <a:lstStyle/>
          <a:p>
            <a:pPr eaLnBrk="1" hangingPunct="1"/>
            <a:r>
              <a:rPr lang="en-US" smtClean="0"/>
              <a:t>5S perspective: streams, structures, scenarios</a:t>
            </a:r>
          </a:p>
          <a:p>
            <a:pPr eaLnBrk="1" hangingPunct="1"/>
            <a:r>
              <a:rPr lang="en-US" smtClean="0"/>
              <a:t>Authoring</a:t>
            </a:r>
          </a:p>
          <a:p>
            <a:pPr eaLnBrk="1" hangingPunct="1"/>
            <a:r>
              <a:rPr lang="en-US" smtClean="0"/>
              <a:t>Rendering, presenting</a:t>
            </a:r>
          </a:p>
          <a:p>
            <a:pPr eaLnBrk="1" hangingPunct="1"/>
            <a:r>
              <a:rPr lang="en-US" smtClean="0"/>
              <a:t>Tagging, Markup, DOM</a:t>
            </a:r>
          </a:p>
          <a:p>
            <a:pPr eaLnBrk="1" hangingPunct="1"/>
            <a:r>
              <a:rPr lang="en-US" smtClean="0"/>
              <a:t>Semi-structured information</a:t>
            </a:r>
          </a:p>
          <a:p>
            <a:pPr eaLnBrk="1" hangingPunct="1"/>
            <a:r>
              <a:rPr lang="en-US" smtClean="0"/>
              <a:t>Dual-publishing, eBooks</a:t>
            </a:r>
          </a:p>
          <a:p>
            <a:pPr eaLnBrk="1" hangingPunct="1"/>
            <a:r>
              <a:rPr lang="en-US" smtClean="0"/>
              <a:t>Styles (XSL, XSLT)</a:t>
            </a:r>
          </a:p>
          <a:p>
            <a:pPr eaLnBrk="1" hangingPunct="1"/>
            <a:r>
              <a:rPr lang="en-US" smtClean="0"/>
              <a:t>Structured queries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3"/>
          <p:cNvSpPr>
            <a:spLocks noGrp="1"/>
          </p:cNvSpPr>
          <p:nvPr>
            <p:ph type="sldNum" sz="quarter" idx="12"/>
          </p:nvPr>
        </p:nvSpPr>
        <p:spPr>
          <a:noFill/>
        </p:spPr>
        <p:txBody>
          <a:bodyPr/>
          <a:lstStyle/>
          <a:p>
            <a:fld id="{E6A8D134-7C6B-4B27-870F-ECC28AE3B3ED}" type="slidenum">
              <a:rPr lang="en-US" smtClean="0"/>
              <a:pPr/>
              <a:t>103</a:t>
            </a:fld>
            <a:endParaRPr lang="en-US" smtClean="0"/>
          </a:p>
        </p:txBody>
      </p:sp>
      <p:pic>
        <p:nvPicPr>
          <p:cNvPr id="11981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3"/>
          <p:cNvSpPr>
            <a:spLocks noGrp="1"/>
          </p:cNvSpPr>
          <p:nvPr>
            <p:ph type="sldNum" sz="quarter" idx="12"/>
          </p:nvPr>
        </p:nvSpPr>
        <p:spPr>
          <a:noFill/>
        </p:spPr>
        <p:txBody>
          <a:bodyPr/>
          <a:lstStyle/>
          <a:p>
            <a:fld id="{2A363CD5-7D75-41C1-80D2-29E9135B8BD6}" type="slidenum">
              <a:rPr lang="en-US" smtClean="0"/>
              <a:pPr/>
              <a:t>104</a:t>
            </a:fld>
            <a:endParaRPr lang="en-US" smtClean="0"/>
          </a:p>
        </p:txBody>
      </p:sp>
      <p:pic>
        <p:nvPicPr>
          <p:cNvPr id="12083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Number Placeholder 3"/>
          <p:cNvSpPr>
            <a:spLocks noGrp="1"/>
          </p:cNvSpPr>
          <p:nvPr>
            <p:ph type="sldNum" sz="quarter" idx="12"/>
          </p:nvPr>
        </p:nvSpPr>
        <p:spPr>
          <a:noFill/>
        </p:spPr>
        <p:txBody>
          <a:bodyPr/>
          <a:lstStyle/>
          <a:p>
            <a:fld id="{96149EB4-1C3A-45F5-801B-D22CEB0CB20B}" type="slidenum">
              <a:rPr lang="en-US" smtClean="0"/>
              <a:pPr/>
              <a:t>105</a:t>
            </a:fld>
            <a:endParaRPr lang="en-US" smtClean="0"/>
          </a:p>
        </p:txBody>
      </p:sp>
      <p:pic>
        <p:nvPicPr>
          <p:cNvPr id="12185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3"/>
          <p:cNvSpPr>
            <a:spLocks noGrp="1"/>
          </p:cNvSpPr>
          <p:nvPr>
            <p:ph type="sldNum" sz="quarter" idx="12"/>
          </p:nvPr>
        </p:nvSpPr>
        <p:spPr>
          <a:noFill/>
        </p:spPr>
        <p:txBody>
          <a:bodyPr/>
          <a:lstStyle/>
          <a:p>
            <a:fld id="{310F1CD5-414C-4D36-9E29-91C236061235}" type="slidenum">
              <a:rPr lang="en-US" smtClean="0"/>
              <a:pPr/>
              <a:t>106</a:t>
            </a:fld>
            <a:endParaRPr lang="en-US" smtClean="0"/>
          </a:p>
        </p:txBody>
      </p:sp>
      <p:pic>
        <p:nvPicPr>
          <p:cNvPr id="12288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3"/>
          <p:cNvSpPr>
            <a:spLocks noGrp="1"/>
          </p:cNvSpPr>
          <p:nvPr>
            <p:ph type="sldNum" sz="quarter" idx="12"/>
          </p:nvPr>
        </p:nvSpPr>
        <p:spPr>
          <a:noFill/>
        </p:spPr>
        <p:txBody>
          <a:bodyPr/>
          <a:lstStyle/>
          <a:p>
            <a:fld id="{73519102-D245-4C09-ADE5-BF7A9E583C6E}" type="slidenum">
              <a:rPr lang="en-US" smtClean="0"/>
              <a:pPr/>
              <a:t>107</a:t>
            </a:fld>
            <a:endParaRPr lang="en-US" smtClean="0"/>
          </a:p>
        </p:txBody>
      </p:sp>
      <p:pic>
        <p:nvPicPr>
          <p:cNvPr id="123907"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5"/>
          <p:cNvSpPr>
            <a:spLocks noGrp="1"/>
          </p:cNvSpPr>
          <p:nvPr>
            <p:ph type="sldNum" sz="quarter" idx="12"/>
          </p:nvPr>
        </p:nvSpPr>
        <p:spPr>
          <a:noFill/>
        </p:spPr>
        <p:txBody>
          <a:bodyPr/>
          <a:lstStyle/>
          <a:p>
            <a:fld id="{3A175187-6629-40FA-AA43-141906E5EB5E}" type="slidenum">
              <a:rPr lang="en-US" smtClean="0"/>
              <a:pPr/>
              <a:t>108</a:t>
            </a:fld>
            <a:endParaRPr lang="en-US" smtClean="0"/>
          </a:p>
        </p:txBody>
      </p:sp>
      <p:sp>
        <p:nvSpPr>
          <p:cNvPr id="124931" name="Rectangle 2"/>
          <p:cNvSpPr>
            <a:spLocks noGrp="1" noChangeArrowheads="1"/>
          </p:cNvSpPr>
          <p:nvPr>
            <p:ph type="title"/>
          </p:nvPr>
        </p:nvSpPr>
        <p:spPr/>
        <p:txBody>
          <a:bodyPr/>
          <a:lstStyle/>
          <a:p>
            <a:pPr eaLnBrk="1" hangingPunct="1"/>
            <a:r>
              <a:rPr lang="en-US" smtClean="0"/>
              <a:t>Databases</a:t>
            </a:r>
          </a:p>
        </p:txBody>
      </p:sp>
      <p:sp>
        <p:nvSpPr>
          <p:cNvPr id="124932" name="Rectangle 3"/>
          <p:cNvSpPr>
            <a:spLocks noGrp="1" noChangeArrowheads="1"/>
          </p:cNvSpPr>
          <p:nvPr>
            <p:ph type="body" idx="1"/>
          </p:nvPr>
        </p:nvSpPr>
        <p:spPr>
          <a:xfrm>
            <a:off x="685800" y="1657350"/>
            <a:ext cx="8305800" cy="4438650"/>
          </a:xfrm>
        </p:spPr>
        <p:txBody>
          <a:bodyPr/>
          <a:lstStyle/>
          <a:p>
            <a:pPr eaLnBrk="1" hangingPunct="1"/>
            <a:r>
              <a:rPr lang="en-US" smtClean="0"/>
              <a:t>5S perspective: structures, streams, scenarios</a:t>
            </a:r>
          </a:p>
          <a:p>
            <a:pPr eaLnBrk="1" hangingPunct="1"/>
            <a:r>
              <a:rPr lang="en-US" smtClean="0"/>
              <a:t>Extending database technology</a:t>
            </a:r>
          </a:p>
          <a:p>
            <a:pPr eaLnBrk="1" hangingPunct="1"/>
            <a:r>
              <a:rPr lang="en-US" smtClean="0"/>
              <a:t>Structured and unstructured info</a:t>
            </a:r>
          </a:p>
          <a:p>
            <a:pPr eaLnBrk="1" hangingPunct="1"/>
            <a:r>
              <a:rPr lang="en-US" smtClean="0"/>
              <a:t>Multimedia databases</a:t>
            </a:r>
          </a:p>
          <a:p>
            <a:pPr eaLnBrk="1" hangingPunct="1"/>
            <a:r>
              <a:rPr lang="en-US" smtClean="0"/>
              <a:t>Link databases</a:t>
            </a:r>
          </a:p>
          <a:p>
            <a:pPr eaLnBrk="1" hangingPunct="1"/>
            <a:r>
              <a:rPr lang="en-US" smtClean="0"/>
              <a:t>Performance, transaction processing</a:t>
            </a:r>
          </a:p>
          <a:p>
            <a:pPr eaLnBrk="1" hangingPunct="1"/>
            <a:r>
              <a:rPr lang="en-US" smtClean="0"/>
              <a:t>Replicated storage, rollback/recovery</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5"/>
          <p:cNvSpPr>
            <a:spLocks noGrp="1"/>
          </p:cNvSpPr>
          <p:nvPr>
            <p:ph type="sldNum" sz="quarter" idx="12"/>
          </p:nvPr>
        </p:nvSpPr>
        <p:spPr>
          <a:noFill/>
        </p:spPr>
        <p:txBody>
          <a:bodyPr/>
          <a:lstStyle/>
          <a:p>
            <a:fld id="{9F09BD80-0DF6-45CF-AFAF-71710D0B6A00}" type="slidenum">
              <a:rPr lang="en-US" smtClean="0"/>
              <a:pPr/>
              <a:t>109</a:t>
            </a:fld>
            <a:endParaRPr lang="en-US" smtClean="0"/>
          </a:p>
        </p:txBody>
      </p:sp>
      <p:sp>
        <p:nvSpPr>
          <p:cNvPr id="137219" name="Rectangle 2"/>
          <p:cNvSpPr>
            <a:spLocks noGrp="1" noChangeArrowheads="1"/>
          </p:cNvSpPr>
          <p:nvPr>
            <p:ph type="title"/>
          </p:nvPr>
        </p:nvSpPr>
        <p:spPr/>
        <p:txBody>
          <a:bodyPr/>
          <a:lstStyle/>
          <a:p>
            <a:pPr eaLnBrk="1" hangingPunct="1"/>
            <a:r>
              <a:rPr lang="en-US" dirty="0" smtClean="0"/>
              <a:t>Collections / Aggregations</a:t>
            </a:r>
          </a:p>
        </p:txBody>
      </p:sp>
      <p:sp>
        <p:nvSpPr>
          <p:cNvPr id="137220" name="Rectangle 3"/>
          <p:cNvSpPr>
            <a:spLocks noGrp="1" noChangeArrowheads="1"/>
          </p:cNvSpPr>
          <p:nvPr>
            <p:ph type="body" idx="1"/>
          </p:nvPr>
        </p:nvSpPr>
        <p:spPr/>
        <p:txBody>
          <a:bodyPr/>
          <a:lstStyle/>
          <a:p>
            <a:pPr eaLnBrk="1" hangingPunct="1"/>
            <a:r>
              <a:rPr lang="en-US" sz="2800" smtClean="0"/>
              <a:t>Terminology: set, “database”</a:t>
            </a:r>
          </a:p>
          <a:p>
            <a:pPr eaLnBrk="1" hangingPunct="1"/>
            <a:r>
              <a:rPr lang="en-US" sz="2800" smtClean="0"/>
              <a:t>Distributed: basis, efficiency/effectiveness</a:t>
            </a:r>
          </a:p>
          <a:p>
            <a:pPr eaLnBrk="1" hangingPunct="1"/>
            <a:r>
              <a:rPr lang="en-US" sz="2800" smtClean="0"/>
              <a:t>Parallelism: federation, harvesting</a:t>
            </a:r>
          </a:p>
          <a:p>
            <a:pPr eaLnBrk="1" hangingPunct="1"/>
            <a:r>
              <a:rPr lang="en-US" sz="2800" smtClean="0"/>
              <a:t>Scale: object size, compression, replication, stream splitting</a:t>
            </a:r>
          </a:p>
          <a:p>
            <a:pPr eaLnBrk="1" hangingPunct="1"/>
            <a:r>
              <a:rPr lang="en-US" sz="2800" smtClean="0"/>
              <a:t>Intelligence/processing granularity: object, cluster, collection, repository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304800"/>
            <a:ext cx="8229600" cy="1143000"/>
          </a:xfrm>
        </p:spPr>
        <p:txBody>
          <a:bodyPr/>
          <a:lstStyle/>
          <a:p>
            <a:pPr eaLnBrk="1" hangingPunct="1"/>
            <a:r>
              <a:rPr lang="en-US" b="1" dirty="0" smtClean="0"/>
              <a:t>DL Book 3: Technologies</a:t>
            </a:r>
            <a:br>
              <a:rPr lang="en-US" b="1" dirty="0" smtClean="0"/>
            </a:br>
            <a:r>
              <a:rPr lang="en-US" sz="2800" b="1" dirty="0" smtClean="0"/>
              <a:t>(Fox, Torres)</a:t>
            </a:r>
          </a:p>
        </p:txBody>
      </p:sp>
      <p:sp>
        <p:nvSpPr>
          <p:cNvPr id="34819" name="Content Placeholder 2"/>
          <p:cNvSpPr>
            <a:spLocks noGrp="1"/>
          </p:cNvSpPr>
          <p:nvPr>
            <p:ph idx="1"/>
          </p:nvPr>
        </p:nvSpPr>
        <p:spPr>
          <a:xfrm>
            <a:off x="-32285" y="2057400"/>
            <a:ext cx="9144000" cy="4525963"/>
          </a:xfrm>
        </p:spPr>
        <p:txBody>
          <a:bodyPr/>
          <a:lstStyle/>
          <a:p>
            <a:pPr eaLnBrk="1" hangingPunct="1">
              <a:spcBef>
                <a:spcPts val="0"/>
              </a:spcBef>
              <a:spcAft>
                <a:spcPts val="1200"/>
              </a:spcAft>
            </a:pPr>
            <a:r>
              <a:rPr lang="en-US" dirty="0" smtClean="0"/>
              <a:t>~180 pages</a:t>
            </a:r>
          </a:p>
          <a:p>
            <a:pPr eaLnBrk="1" hangingPunct="1">
              <a:spcBef>
                <a:spcPts val="0"/>
              </a:spcBef>
              <a:spcAft>
                <a:spcPts val="1200"/>
              </a:spcAft>
            </a:pPr>
            <a:r>
              <a:rPr lang="en-US" dirty="0" smtClean="0"/>
              <a:t>1) Complex Objects</a:t>
            </a:r>
          </a:p>
          <a:p>
            <a:pPr eaLnBrk="1" hangingPunct="1">
              <a:spcBef>
                <a:spcPts val="0"/>
              </a:spcBef>
              <a:spcAft>
                <a:spcPts val="1200"/>
              </a:spcAft>
            </a:pPr>
            <a:r>
              <a:rPr lang="en-US" dirty="0" smtClean="0"/>
              <a:t>2) Subdocuments</a:t>
            </a:r>
          </a:p>
          <a:p>
            <a:pPr eaLnBrk="1" hangingPunct="1">
              <a:spcBef>
                <a:spcPts val="0"/>
              </a:spcBef>
              <a:spcAft>
                <a:spcPts val="1200"/>
              </a:spcAft>
            </a:pPr>
            <a:r>
              <a:rPr lang="en-US" dirty="0" smtClean="0"/>
              <a:t>3) Ontologies</a:t>
            </a:r>
          </a:p>
          <a:p>
            <a:pPr eaLnBrk="1" hangingPunct="1">
              <a:spcBef>
                <a:spcPts val="0"/>
              </a:spcBef>
              <a:spcAft>
                <a:spcPts val="1200"/>
              </a:spcAft>
            </a:pPr>
            <a:r>
              <a:rPr lang="en-US" dirty="0" smtClean="0"/>
              <a:t>4) Classification</a:t>
            </a:r>
          </a:p>
          <a:p>
            <a:pPr eaLnBrk="1" hangingPunct="1">
              <a:spcBef>
                <a:spcPts val="0"/>
              </a:spcBef>
              <a:spcAft>
                <a:spcPts val="1200"/>
              </a:spcAft>
            </a:pPr>
            <a:r>
              <a:rPr lang="en-US" dirty="0" smtClean="0"/>
              <a:t>5) Text Extraction</a:t>
            </a:r>
          </a:p>
          <a:p>
            <a:pPr eaLnBrk="1" hangingPunct="1">
              <a:spcBef>
                <a:spcPts val="0"/>
              </a:spcBef>
              <a:spcAft>
                <a:spcPts val="1200"/>
              </a:spcAft>
            </a:pPr>
            <a:r>
              <a:rPr lang="en-US" dirty="0" smtClean="0"/>
              <a:t>6) Security</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11</a:t>
            </a:fld>
            <a:endParaRPr lang="en-US" smtClean="0"/>
          </a:p>
        </p:txBody>
      </p:sp>
    </p:spTree>
    <p:extLst>
      <p:ext uri="{BB962C8B-B14F-4D97-AF65-F5344CB8AC3E}">
        <p14:creationId xmlns:p14="http://schemas.microsoft.com/office/powerpoint/2010/main" val="22502471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5"/>
          <p:cNvSpPr>
            <a:spLocks noGrp="1"/>
          </p:cNvSpPr>
          <p:nvPr>
            <p:ph type="sldNum" sz="quarter" idx="12"/>
          </p:nvPr>
        </p:nvSpPr>
        <p:spPr>
          <a:noFill/>
        </p:spPr>
        <p:txBody>
          <a:bodyPr/>
          <a:lstStyle/>
          <a:p>
            <a:fld id="{197668CB-9CBF-40BD-B848-96B5355A60C6}" type="slidenum">
              <a:rPr lang="en-US" smtClean="0"/>
              <a:pPr/>
              <a:t>110</a:t>
            </a:fld>
            <a:endParaRPr lang="en-US" smtClean="0"/>
          </a:p>
        </p:txBody>
      </p:sp>
      <p:sp>
        <p:nvSpPr>
          <p:cNvPr id="139267" name="Rectangle 2"/>
          <p:cNvSpPr>
            <a:spLocks noGrp="1" noChangeArrowheads="1"/>
          </p:cNvSpPr>
          <p:nvPr>
            <p:ph type="title"/>
          </p:nvPr>
        </p:nvSpPr>
        <p:spPr/>
        <p:txBody>
          <a:bodyPr/>
          <a:lstStyle/>
          <a:p>
            <a:pPr eaLnBrk="1" hangingPunct="1"/>
            <a:r>
              <a:rPr lang="en-US" dirty="0" smtClean="0"/>
              <a:t>Catalogs</a:t>
            </a:r>
          </a:p>
        </p:txBody>
      </p:sp>
      <p:sp>
        <p:nvSpPr>
          <p:cNvPr id="139268" name="Rectangle 3"/>
          <p:cNvSpPr>
            <a:spLocks noGrp="1" noChangeArrowheads="1"/>
          </p:cNvSpPr>
          <p:nvPr>
            <p:ph type="body" idx="1"/>
          </p:nvPr>
        </p:nvSpPr>
        <p:spPr/>
        <p:txBody>
          <a:bodyPr/>
          <a:lstStyle/>
          <a:p>
            <a:pPr eaLnBrk="1" hangingPunct="1"/>
            <a:r>
              <a:rPr lang="en-US" smtClean="0"/>
              <a:t>OPACs</a:t>
            </a:r>
          </a:p>
          <a:p>
            <a:pPr eaLnBrk="1" hangingPunct="1"/>
            <a:r>
              <a:rPr lang="en-US" smtClean="0"/>
              <a:t>Distributed vs. centralized</a:t>
            </a:r>
          </a:p>
          <a:p>
            <a:pPr eaLnBrk="1" hangingPunct="1"/>
            <a:r>
              <a:rPr lang="en-US" smtClean="0"/>
              <a:t>Coverage, breadth</a:t>
            </a:r>
          </a:p>
          <a:p>
            <a:pPr eaLnBrk="1" hangingPunct="1"/>
            <a:r>
              <a:rPr lang="en-US" smtClean="0"/>
              <a:t>Specificity, depth</a:t>
            </a:r>
          </a:p>
          <a:p>
            <a:pPr eaLnBrk="1" hangingPunct="1"/>
            <a:r>
              <a:rPr lang="en-US" smtClean="0"/>
              <a:t>Management: versioning, works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5"/>
          <p:cNvSpPr>
            <a:spLocks noGrp="1"/>
          </p:cNvSpPr>
          <p:nvPr>
            <p:ph type="sldNum" sz="quarter" idx="12"/>
          </p:nvPr>
        </p:nvSpPr>
        <p:spPr>
          <a:noFill/>
        </p:spPr>
        <p:txBody>
          <a:bodyPr/>
          <a:lstStyle/>
          <a:p>
            <a:fld id="{7F185C95-33FE-418C-9731-80E9FC835AB3}" type="slidenum">
              <a:rPr lang="en-US" smtClean="0"/>
              <a:pPr/>
              <a:t>111</a:t>
            </a:fld>
            <a:endParaRPr lang="en-US" smtClean="0"/>
          </a:p>
        </p:txBody>
      </p:sp>
      <p:sp>
        <p:nvSpPr>
          <p:cNvPr id="141315" name="Rectangle 2"/>
          <p:cNvSpPr>
            <a:spLocks noGrp="1" noChangeArrowheads="1"/>
          </p:cNvSpPr>
          <p:nvPr>
            <p:ph type="title"/>
          </p:nvPr>
        </p:nvSpPr>
        <p:spPr/>
        <p:txBody>
          <a:bodyPr/>
          <a:lstStyle/>
          <a:p>
            <a:pPr eaLnBrk="1" hangingPunct="1"/>
            <a:r>
              <a:rPr lang="en-US" sz="5400" b="1" dirty="0" smtClean="0"/>
              <a:t>Archives, Repositories</a:t>
            </a:r>
          </a:p>
        </p:txBody>
      </p:sp>
      <p:sp>
        <p:nvSpPr>
          <p:cNvPr id="141316" name="Rectangle 3"/>
          <p:cNvSpPr>
            <a:spLocks noGrp="1" noChangeArrowheads="1"/>
          </p:cNvSpPr>
          <p:nvPr>
            <p:ph type="body" idx="1"/>
          </p:nvPr>
        </p:nvSpPr>
        <p:spPr/>
        <p:txBody>
          <a:bodyPr/>
          <a:lstStyle/>
          <a:p>
            <a:pPr eaLnBrk="1" hangingPunct="1"/>
            <a:r>
              <a:rPr lang="en-US" smtClean="0"/>
              <a:t>Naming, identifiers</a:t>
            </a:r>
          </a:p>
          <a:p>
            <a:pPr eaLnBrk="1" hangingPunct="1"/>
            <a:r>
              <a:rPr lang="en-US" smtClean="0"/>
              <a:t>Architectures, interoperability</a:t>
            </a:r>
          </a:p>
          <a:p>
            <a:pPr lvl="1" eaLnBrk="1" hangingPunct="1"/>
            <a:r>
              <a:rPr lang="en-US" smtClean="0"/>
              <a:t>OAI: harvesting</a:t>
            </a:r>
          </a:p>
          <a:p>
            <a:pPr lvl="1" eaLnBrk="1" hangingPunct="1"/>
            <a:r>
              <a:rPr lang="en-US" smtClean="0"/>
              <a:t>SRU/SRW: federation</a:t>
            </a:r>
          </a:p>
          <a:p>
            <a:pPr eaLnBrk="1" hangingPunct="1"/>
            <a:r>
              <a:rPr lang="en-US" smtClean="0"/>
              <a:t>Preservation, archives</a:t>
            </a:r>
          </a:p>
          <a:p>
            <a:pPr lvl="1" eaLnBrk="1" hangingPunct="1"/>
            <a:r>
              <a:rPr lang="en-US" smtClean="0"/>
              <a:t>LOCKSS, UVC, emulation/migration</a:t>
            </a:r>
          </a:p>
          <a:p>
            <a:pPr eaLnBrk="1" hangingPunct="1"/>
            <a:r>
              <a:rPr lang="en-US" smtClean="0"/>
              <a:t>Scalability, storage</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5"/>
          <p:cNvSpPr>
            <a:spLocks noGrp="1"/>
          </p:cNvSpPr>
          <p:nvPr>
            <p:ph type="sldNum" sz="quarter" idx="12"/>
          </p:nvPr>
        </p:nvSpPr>
        <p:spPr>
          <a:noFill/>
        </p:spPr>
        <p:txBody>
          <a:bodyPr/>
          <a:lstStyle/>
          <a:p>
            <a:fld id="{2859965D-A9CB-4835-BEEB-0D78E522C67D}" type="slidenum">
              <a:rPr lang="en-US" smtClean="0"/>
              <a:pPr/>
              <a:t>112</a:t>
            </a:fld>
            <a:endParaRPr lang="en-US" smtClean="0"/>
          </a:p>
        </p:txBody>
      </p:sp>
      <p:sp>
        <p:nvSpPr>
          <p:cNvPr id="142339" name="Rectangle 2"/>
          <p:cNvSpPr>
            <a:spLocks noGrp="1" noChangeArrowheads="1"/>
          </p:cNvSpPr>
          <p:nvPr>
            <p:ph type="title"/>
          </p:nvPr>
        </p:nvSpPr>
        <p:spPr/>
        <p:txBody>
          <a:bodyPr/>
          <a:lstStyle/>
          <a:p>
            <a:pPr eaLnBrk="1" hangingPunct="1"/>
            <a:r>
              <a:rPr lang="en-US" smtClean="0"/>
              <a:t>LOCKSS</a:t>
            </a:r>
          </a:p>
        </p:txBody>
      </p:sp>
      <p:sp>
        <p:nvSpPr>
          <p:cNvPr id="142340" name="Rectangle 3"/>
          <p:cNvSpPr>
            <a:spLocks noGrp="1" noChangeArrowheads="1"/>
          </p:cNvSpPr>
          <p:nvPr>
            <p:ph type="body" idx="1"/>
          </p:nvPr>
        </p:nvSpPr>
        <p:spPr>
          <a:xfrm>
            <a:off x="685800" y="1657350"/>
            <a:ext cx="8305800" cy="5048250"/>
          </a:xfrm>
        </p:spPr>
        <p:txBody>
          <a:bodyPr/>
          <a:lstStyle/>
          <a:p>
            <a:pPr eaLnBrk="1" hangingPunct="1"/>
            <a:r>
              <a:rPr lang="en-US" sz="2800" smtClean="0"/>
              <a:t>Lots of copies keep stuff safe</a:t>
            </a:r>
          </a:p>
          <a:p>
            <a:pPr eaLnBrk="1" hangingPunct="1"/>
            <a:r>
              <a:rPr lang="en-US" sz="2800" smtClean="0"/>
              <a:t>Stanford (Vicky Reich)</a:t>
            </a:r>
          </a:p>
          <a:p>
            <a:pPr eaLnBrk="1" hangingPunct="1"/>
            <a:r>
              <a:rPr lang="en-US" sz="2800" smtClean="0"/>
              <a:t>Initial focus on lower levels</a:t>
            </a:r>
          </a:p>
          <a:p>
            <a:pPr eaLnBrk="1" hangingPunct="1"/>
            <a:r>
              <a:rPr lang="en-US" sz="2800" smtClean="0"/>
              <a:t>Initial content: journals</a:t>
            </a:r>
          </a:p>
          <a:p>
            <a:pPr eaLnBrk="1" hangingPunct="1"/>
            <a:r>
              <a:rPr lang="en-US" sz="2800" smtClean="0"/>
              <a:t>Emory (Martin Halbert)</a:t>
            </a:r>
          </a:p>
          <a:p>
            <a:pPr lvl="1" eaLnBrk="1" hangingPunct="1"/>
            <a:r>
              <a:rPr lang="en-US" sz="2400" smtClean="0"/>
              <a:t>Help deploy and adapt</a:t>
            </a:r>
          </a:p>
          <a:p>
            <a:pPr lvl="1" eaLnBrk="1" hangingPunct="1"/>
            <a:r>
              <a:rPr lang="en-US" sz="2400" smtClean="0"/>
              <a:t>Help apply in other contexts</a:t>
            </a:r>
          </a:p>
          <a:p>
            <a:pPr lvl="2" eaLnBrk="1" hangingPunct="1"/>
            <a:r>
              <a:rPr lang="en-US" sz="2000" smtClean="0"/>
              <a:t>Another registry</a:t>
            </a:r>
          </a:p>
          <a:p>
            <a:pPr lvl="2" eaLnBrk="1" hangingPunct="1"/>
            <a:r>
              <a:rPr lang="en-US" sz="2000" smtClean="0"/>
              <a:t>Set of publisher manifests (information providers)</a:t>
            </a:r>
          </a:p>
          <a:p>
            <a:pPr lvl="2" eaLnBrk="1" hangingPunct="1"/>
            <a:r>
              <a:rPr lang="en-US" sz="2000" smtClean="0"/>
              <a:t>Set of storage systems (archival storage)</a:t>
            </a:r>
          </a:p>
          <a:p>
            <a:pPr lvl="1" eaLnBrk="1" hangingPunct="1"/>
            <a:r>
              <a:rPr lang="en-US" sz="2400" smtClean="0"/>
              <a:t>NDIIP: AmericanSouth, MetaArchive</a:t>
            </a:r>
          </a:p>
        </p:txBody>
      </p:sp>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5"/>
          <p:cNvSpPr>
            <a:spLocks noGrp="1"/>
          </p:cNvSpPr>
          <p:nvPr>
            <p:ph type="sldNum" sz="quarter" idx="12"/>
          </p:nvPr>
        </p:nvSpPr>
        <p:spPr>
          <a:noFill/>
        </p:spPr>
        <p:txBody>
          <a:bodyPr/>
          <a:lstStyle/>
          <a:p>
            <a:fld id="{5B922BC7-DBA1-49F8-A5B9-E5F379DD4C60}" type="slidenum">
              <a:rPr lang="en-US" smtClean="0"/>
              <a:pPr/>
              <a:t>113</a:t>
            </a:fld>
            <a:endParaRPr lang="en-US" smtClean="0"/>
          </a:p>
        </p:txBody>
      </p:sp>
      <p:sp>
        <p:nvSpPr>
          <p:cNvPr id="143363" name="Rectangle 2"/>
          <p:cNvSpPr>
            <a:spLocks noGrp="1" noChangeArrowheads="1"/>
          </p:cNvSpPr>
          <p:nvPr>
            <p:ph type="title"/>
          </p:nvPr>
        </p:nvSpPr>
        <p:spPr/>
        <p:txBody>
          <a:bodyPr/>
          <a:lstStyle/>
          <a:p>
            <a:pPr eaLnBrk="1" hangingPunct="1"/>
            <a:r>
              <a:rPr lang="en-US" sz="4000" smtClean="0"/>
              <a:t>Digitization and Preservation</a:t>
            </a:r>
            <a:br>
              <a:rPr lang="en-US" sz="4000" smtClean="0"/>
            </a:br>
            <a:r>
              <a:rPr lang="en-US" sz="4000" smtClean="0"/>
              <a:t>Community and Activity (early)</a:t>
            </a:r>
          </a:p>
        </p:txBody>
      </p:sp>
      <p:sp>
        <p:nvSpPr>
          <p:cNvPr id="143364" name="Rectangle 3"/>
          <p:cNvSpPr>
            <a:spLocks noGrp="1" noChangeArrowheads="1"/>
          </p:cNvSpPr>
          <p:nvPr>
            <p:ph type="body" idx="1"/>
          </p:nvPr>
        </p:nvSpPr>
        <p:spPr>
          <a:xfrm>
            <a:off x="685800" y="1657350"/>
            <a:ext cx="8229600" cy="4972050"/>
          </a:xfrm>
        </p:spPr>
        <p:txBody>
          <a:bodyPr/>
          <a:lstStyle/>
          <a:p>
            <a:pPr eaLnBrk="1" hangingPunct="1">
              <a:lnSpc>
                <a:spcPct val="80000"/>
              </a:lnSpc>
            </a:pPr>
            <a:r>
              <a:rPr lang="en-US" sz="2400" smtClean="0"/>
              <a:t>Archivists worldwide</a:t>
            </a:r>
          </a:p>
          <a:p>
            <a:pPr eaLnBrk="1" hangingPunct="1">
              <a:lnSpc>
                <a:spcPct val="80000"/>
              </a:lnSpc>
            </a:pPr>
            <a:r>
              <a:rPr lang="en-US" sz="2400" smtClean="0"/>
              <a:t>International collaboration</a:t>
            </a:r>
          </a:p>
          <a:p>
            <a:pPr lvl="1" eaLnBrk="1" hangingPunct="1">
              <a:lnSpc>
                <a:spcPct val="80000"/>
              </a:lnSpc>
            </a:pPr>
            <a:r>
              <a:rPr lang="en-US" sz="2000" smtClean="0"/>
              <a:t>Million book project in US, China, India (Reddy, Chen, Balakrishnan)</a:t>
            </a:r>
          </a:p>
          <a:p>
            <a:pPr eaLnBrk="1" hangingPunct="1">
              <a:lnSpc>
                <a:spcPct val="80000"/>
              </a:lnSpc>
            </a:pPr>
            <a:r>
              <a:rPr lang="en-US" sz="2400" smtClean="0"/>
              <a:t>US Library of Congress</a:t>
            </a:r>
          </a:p>
          <a:p>
            <a:pPr lvl="1" eaLnBrk="1" hangingPunct="1">
              <a:lnSpc>
                <a:spcPct val="80000"/>
              </a:lnSpc>
            </a:pPr>
            <a:r>
              <a:rPr lang="en-US" sz="2000" smtClean="0"/>
              <a:t>Matching funds</a:t>
            </a:r>
          </a:p>
          <a:p>
            <a:pPr lvl="1" eaLnBrk="1" hangingPunct="1">
              <a:lnSpc>
                <a:spcPct val="80000"/>
              </a:lnSpc>
            </a:pPr>
            <a:r>
              <a:rPr lang="en-US" sz="2000" smtClean="0"/>
              <a:t>American Memory</a:t>
            </a:r>
          </a:p>
          <a:p>
            <a:pPr lvl="1" eaLnBrk="1" hangingPunct="1">
              <a:lnSpc>
                <a:spcPct val="80000"/>
              </a:lnSpc>
            </a:pPr>
            <a:r>
              <a:rPr lang="en-US" sz="2000" smtClean="0"/>
              <a:t>Infrastructure: NDIIP</a:t>
            </a:r>
          </a:p>
          <a:p>
            <a:pPr eaLnBrk="1" hangingPunct="1">
              <a:lnSpc>
                <a:spcPct val="80000"/>
              </a:lnSpc>
            </a:pPr>
            <a:r>
              <a:rPr lang="en-US" sz="2400" smtClean="0"/>
              <a:t>Dutch National Library + IBM</a:t>
            </a:r>
          </a:p>
          <a:p>
            <a:pPr eaLnBrk="1" hangingPunct="1">
              <a:lnSpc>
                <a:spcPct val="80000"/>
              </a:lnSpc>
            </a:pPr>
            <a:r>
              <a:rPr lang="en-US" sz="2400" smtClean="0"/>
              <a:t>Associations: ARL, DLF</a:t>
            </a:r>
          </a:p>
          <a:p>
            <a:pPr eaLnBrk="1" hangingPunct="1">
              <a:lnSpc>
                <a:spcPct val="80000"/>
              </a:lnSpc>
            </a:pPr>
            <a:r>
              <a:rPr lang="en-US" sz="2400" smtClean="0"/>
              <a:t>People</a:t>
            </a:r>
          </a:p>
          <a:p>
            <a:pPr lvl="1" eaLnBrk="1" hangingPunct="1">
              <a:lnSpc>
                <a:spcPct val="80000"/>
              </a:lnSpc>
            </a:pPr>
            <a:r>
              <a:rPr lang="en-US" sz="2000" smtClean="0"/>
              <a:t>Harnad: Self-archiving movement</a:t>
            </a:r>
          </a:p>
          <a:p>
            <a:pPr lvl="1" eaLnBrk="1" hangingPunct="1">
              <a:lnSpc>
                <a:spcPct val="80000"/>
              </a:lnSpc>
            </a:pPr>
            <a:r>
              <a:rPr lang="en-US" sz="2000" smtClean="0"/>
              <a:t>Lorie: Universal virtual computer</a:t>
            </a:r>
          </a:p>
          <a:p>
            <a:pPr lvl="1" eaLnBrk="1" hangingPunct="1">
              <a:lnSpc>
                <a:spcPct val="80000"/>
              </a:lnSpc>
            </a:pPr>
            <a:r>
              <a:rPr lang="en-US" sz="2000" smtClean="0"/>
              <a:t>Gladney: technology, philosophy (http://home.pacbell.net/hgladney/ddq_3_1.htm)</a:t>
            </a:r>
          </a:p>
          <a:p>
            <a:pPr lvl="1" eaLnBrk="1" hangingPunct="1">
              <a:lnSpc>
                <a:spcPct val="80000"/>
              </a:lnSpc>
            </a:pPr>
            <a:r>
              <a:rPr lang="en-US" sz="2000" smtClean="0"/>
              <a:t>Besser, Trant, …</a:t>
            </a:r>
          </a:p>
        </p:txBody>
      </p:sp>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Number Placeholder 5"/>
          <p:cNvSpPr>
            <a:spLocks noGrp="1"/>
          </p:cNvSpPr>
          <p:nvPr>
            <p:ph type="sldNum" sz="quarter" idx="12"/>
          </p:nvPr>
        </p:nvSpPr>
        <p:spPr>
          <a:noFill/>
        </p:spPr>
        <p:txBody>
          <a:bodyPr/>
          <a:lstStyle/>
          <a:p>
            <a:fld id="{6EB6C943-4679-465A-8C1A-B988A2407F3E}" type="slidenum">
              <a:rPr lang="en-US" smtClean="0"/>
              <a:pPr/>
              <a:t>114</a:t>
            </a:fld>
            <a:endParaRPr lang="en-US" smtClean="0"/>
          </a:p>
        </p:txBody>
      </p:sp>
      <p:sp>
        <p:nvSpPr>
          <p:cNvPr id="144387" name="Rectangle 2"/>
          <p:cNvSpPr>
            <a:spLocks noGrp="1" noChangeArrowheads="1"/>
          </p:cNvSpPr>
          <p:nvPr>
            <p:ph type="title"/>
          </p:nvPr>
        </p:nvSpPr>
        <p:spPr>
          <a:xfrm>
            <a:off x="0" y="274638"/>
            <a:ext cx="9144000" cy="1143000"/>
          </a:xfrm>
        </p:spPr>
        <p:txBody>
          <a:bodyPr/>
          <a:lstStyle/>
          <a:p>
            <a:pPr eaLnBrk="1" hangingPunct="1"/>
            <a:r>
              <a:rPr lang="en-US" smtClean="0"/>
              <a:t>OAI - Open Archives Initiative</a:t>
            </a:r>
          </a:p>
        </p:txBody>
      </p:sp>
      <p:sp>
        <p:nvSpPr>
          <p:cNvPr id="144388" name="Rectangle 3"/>
          <p:cNvSpPr>
            <a:spLocks noGrp="1" noChangeArrowheads="1"/>
          </p:cNvSpPr>
          <p:nvPr>
            <p:ph type="body" idx="1"/>
          </p:nvPr>
        </p:nvSpPr>
        <p:spPr>
          <a:xfrm>
            <a:off x="457200" y="2057400"/>
            <a:ext cx="8229600" cy="4525963"/>
          </a:xfrm>
        </p:spPr>
        <p:txBody>
          <a:bodyPr/>
          <a:lstStyle/>
          <a:p>
            <a:pPr eaLnBrk="1" hangingPunct="1"/>
            <a:r>
              <a:rPr lang="en-US" smtClean="0"/>
              <a:t>Advocacy for interoperability</a:t>
            </a:r>
          </a:p>
          <a:p>
            <a:pPr eaLnBrk="1" hangingPunct="1"/>
            <a:r>
              <a:rPr lang="en-US" smtClean="0"/>
              <a:t>Standard for transferring metadata among digital libraries</a:t>
            </a:r>
          </a:p>
          <a:p>
            <a:pPr lvl="1" eaLnBrk="1" hangingPunct="1"/>
            <a:r>
              <a:rPr lang="en-US" sz="3100" smtClean="0"/>
              <a:t>Protocol for Metadata Harvesting (PMH)</a:t>
            </a:r>
          </a:p>
          <a:p>
            <a:pPr lvl="2" eaLnBrk="1" hangingPunct="1"/>
            <a:r>
              <a:rPr lang="en-US" sz="3100" smtClean="0"/>
              <a:t>Simplicity</a:t>
            </a:r>
          </a:p>
          <a:p>
            <a:pPr lvl="2" eaLnBrk="1" hangingPunct="1"/>
            <a:r>
              <a:rPr lang="en-US" sz="3100" smtClean="0"/>
              <a:t>Generality</a:t>
            </a:r>
          </a:p>
          <a:p>
            <a:pPr lvl="2" eaLnBrk="1" hangingPunct="1"/>
            <a:r>
              <a:rPr lang="en-US" sz="3100" smtClean="0"/>
              <a:t>Extensibility</a:t>
            </a:r>
          </a:p>
          <a:p>
            <a:pPr eaLnBrk="1" hangingPunct="1"/>
            <a:r>
              <a:rPr lang="en-US" smtClean="0"/>
              <a:t>Support for PMH =&gt; Open Archive (OA)</a:t>
            </a:r>
          </a:p>
        </p:txBody>
      </p:sp>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Number Placeholder 4"/>
          <p:cNvSpPr>
            <a:spLocks noGrp="1"/>
          </p:cNvSpPr>
          <p:nvPr>
            <p:ph type="sldNum" sz="quarter" idx="12"/>
          </p:nvPr>
        </p:nvSpPr>
        <p:spPr>
          <a:noFill/>
        </p:spPr>
        <p:txBody>
          <a:bodyPr/>
          <a:lstStyle/>
          <a:p>
            <a:fld id="{67073530-44AF-4FED-A507-5FCA4442E721}" type="slidenum">
              <a:rPr lang="en-US" smtClean="0"/>
              <a:pPr/>
              <a:t>115</a:t>
            </a:fld>
            <a:endParaRPr lang="en-US" smtClean="0"/>
          </a:p>
        </p:txBody>
      </p:sp>
      <p:sp>
        <p:nvSpPr>
          <p:cNvPr id="145411" name="Rectangle 2"/>
          <p:cNvSpPr>
            <a:spLocks noGrp="1" noChangeArrowheads="1"/>
          </p:cNvSpPr>
          <p:nvPr>
            <p:ph type="title"/>
          </p:nvPr>
        </p:nvSpPr>
        <p:spPr>
          <a:xfrm>
            <a:off x="609600" y="381000"/>
            <a:ext cx="8229600" cy="1143000"/>
          </a:xfrm>
        </p:spPr>
        <p:txBody>
          <a:bodyPr/>
          <a:lstStyle/>
          <a:p>
            <a:pPr eaLnBrk="1" hangingPunct="1"/>
            <a:r>
              <a:rPr lang="en-US" sz="3600" smtClean="0"/>
              <a:t>OAI = Technical Umbrella for</a:t>
            </a:r>
            <a:br>
              <a:rPr lang="en-US" sz="3600" smtClean="0"/>
            </a:br>
            <a:r>
              <a:rPr lang="en-US" sz="3600" smtClean="0"/>
              <a:t>Practical Interoperability…</a:t>
            </a:r>
          </a:p>
        </p:txBody>
      </p:sp>
      <p:sp>
        <p:nvSpPr>
          <p:cNvPr id="145412" name="WordArt 3"/>
          <p:cNvSpPr>
            <a:spLocks noChangeArrowheads="1" noChangeShapeType="1" noTextEdit="1"/>
          </p:cNvSpPr>
          <p:nvPr/>
        </p:nvSpPr>
        <p:spPr bwMode="auto">
          <a:xfrm>
            <a:off x="457200" y="1905000"/>
            <a:ext cx="8153400" cy="3581400"/>
          </a:xfrm>
          <a:prstGeom prst="rect">
            <a:avLst/>
          </a:prstGeom>
        </p:spPr>
        <p:txBody>
          <a:bodyPr wrap="none" fromWordArt="1">
            <a:prstTxWarp prst="textArchUpPour">
              <a:avLst>
                <a:gd name="adj1" fmla="val 11474108"/>
                <a:gd name="adj2" fmla="val 61361"/>
              </a:avLst>
            </a:prstTxWarp>
          </a:bodyPr>
          <a:lstStyle/>
          <a:p>
            <a:pPr algn="ctr"/>
            <a:r>
              <a:rPr lang="en-US" sz="3600" kern="10">
                <a:ln w="9525">
                  <a:solidFill>
                    <a:srgbClr val="000000"/>
                  </a:solidFill>
                  <a:round/>
                  <a:headEnd/>
                  <a:tailEnd/>
                </a:ln>
                <a:solidFill>
                  <a:schemeClr val="accent2"/>
                </a:solidFill>
                <a:latin typeface="Comic Sans MS"/>
              </a:rPr>
              <a:t>Metadata Harvesting</a:t>
            </a:r>
          </a:p>
        </p:txBody>
      </p:sp>
      <p:sp>
        <p:nvSpPr>
          <p:cNvPr id="612356" name="Oval 4"/>
          <p:cNvSpPr>
            <a:spLocks noChangeArrowheads="1"/>
          </p:cNvSpPr>
          <p:nvPr/>
        </p:nvSpPr>
        <p:spPr bwMode="auto">
          <a:xfrm>
            <a:off x="5562600" y="3200400"/>
            <a:ext cx="1309688" cy="1171575"/>
          </a:xfrm>
          <a:prstGeom prst="ellipse">
            <a:avLst/>
          </a:prstGeom>
          <a:solidFill>
            <a:srgbClr val="CC99FF"/>
          </a:solidFill>
          <a:ln w="9525">
            <a:solidFill>
              <a:schemeClr val="tx1"/>
            </a:solidFill>
            <a:round/>
            <a:headEnd/>
            <a:tailEnd/>
          </a:ln>
        </p:spPr>
        <p:txBody>
          <a:bodyPr wrap="none" lIns="91429" tIns="45714" rIns="91429" bIns="45714" anchor="ctr"/>
          <a:lstStyle/>
          <a:p>
            <a:pPr algn="ctr"/>
            <a:r>
              <a:rPr lang="en-US" b="0">
                <a:latin typeface="Comic Sans MS" pitchFamily="66" charset="0"/>
              </a:rPr>
              <a:t>Reference</a:t>
            </a:r>
          </a:p>
          <a:p>
            <a:pPr algn="ctr"/>
            <a:r>
              <a:rPr lang="en-US" b="0">
                <a:latin typeface="Comic Sans MS" pitchFamily="66" charset="0"/>
              </a:rPr>
              <a:t>Libraries</a:t>
            </a:r>
          </a:p>
        </p:txBody>
      </p:sp>
      <p:sp>
        <p:nvSpPr>
          <p:cNvPr id="612357" name="Oval 5"/>
          <p:cNvSpPr>
            <a:spLocks noChangeArrowheads="1"/>
          </p:cNvSpPr>
          <p:nvPr/>
        </p:nvSpPr>
        <p:spPr bwMode="auto">
          <a:xfrm>
            <a:off x="2895600" y="4419600"/>
            <a:ext cx="1309688" cy="1171575"/>
          </a:xfrm>
          <a:prstGeom prst="ellipse">
            <a:avLst/>
          </a:prstGeom>
          <a:solidFill>
            <a:schemeClr val="accent1"/>
          </a:solidFill>
          <a:ln w="9525">
            <a:solidFill>
              <a:schemeClr val="tx1"/>
            </a:solidFill>
            <a:round/>
            <a:headEnd/>
            <a:tailEnd/>
          </a:ln>
        </p:spPr>
        <p:txBody>
          <a:bodyPr wrap="none" lIns="91429" tIns="45714" rIns="91429" bIns="45714" anchor="ctr"/>
          <a:lstStyle/>
          <a:p>
            <a:pPr algn="ctr"/>
            <a:r>
              <a:rPr lang="en-US" b="0">
                <a:latin typeface="Comic Sans MS" pitchFamily="66" charset="0"/>
              </a:rPr>
              <a:t>Publishers</a:t>
            </a:r>
          </a:p>
        </p:txBody>
      </p:sp>
      <p:sp>
        <p:nvSpPr>
          <p:cNvPr id="145415" name="Line 6"/>
          <p:cNvSpPr>
            <a:spLocks noChangeShapeType="1"/>
          </p:cNvSpPr>
          <p:nvPr/>
        </p:nvSpPr>
        <p:spPr bwMode="auto">
          <a:xfrm>
            <a:off x="4475163" y="2532063"/>
            <a:ext cx="1587" cy="3030537"/>
          </a:xfrm>
          <a:prstGeom prst="line">
            <a:avLst/>
          </a:prstGeom>
          <a:noFill/>
          <a:ln w="101600">
            <a:solidFill>
              <a:schemeClr val="accent2"/>
            </a:solidFill>
            <a:round/>
            <a:headEnd/>
            <a:tailEnd/>
          </a:ln>
        </p:spPr>
        <p:txBody>
          <a:bodyPr/>
          <a:lstStyle/>
          <a:p>
            <a:endParaRPr lang="en-US"/>
          </a:p>
        </p:txBody>
      </p:sp>
      <p:sp>
        <p:nvSpPr>
          <p:cNvPr id="145416" name="AutoShape 7"/>
          <p:cNvSpPr>
            <a:spLocks noChangeArrowheads="1"/>
          </p:cNvSpPr>
          <p:nvPr/>
        </p:nvSpPr>
        <p:spPr bwMode="auto">
          <a:xfrm rot="-10486429">
            <a:off x="4419600" y="5334000"/>
            <a:ext cx="433388" cy="415925"/>
          </a:xfrm>
          <a:custGeom>
            <a:avLst/>
            <a:gdLst>
              <a:gd name="T0" fmla="*/ 87235475 w 21600"/>
              <a:gd name="T1" fmla="*/ 0 h 21600"/>
              <a:gd name="T2" fmla="*/ 21809069 w 21600"/>
              <a:gd name="T3" fmla="*/ 77109598 h 21600"/>
              <a:gd name="T4" fmla="*/ 87235475 w 21600"/>
              <a:gd name="T5" fmla="*/ 38554626 h 21600"/>
              <a:gd name="T6" fmla="*/ 152662272 w 21600"/>
              <a:gd name="T7" fmla="*/ 77109598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accent2"/>
          </a:solidFill>
          <a:ln w="9525">
            <a:noFill/>
            <a:miter lim="800000"/>
            <a:headEnd/>
            <a:tailEnd/>
          </a:ln>
        </p:spPr>
        <p:txBody>
          <a:bodyPr wrap="none" anchor="ctr"/>
          <a:lstStyle/>
          <a:p>
            <a:endParaRPr lang="en-US"/>
          </a:p>
        </p:txBody>
      </p:sp>
      <p:sp>
        <p:nvSpPr>
          <p:cNvPr id="612360" name="Oval 8"/>
          <p:cNvSpPr>
            <a:spLocks noChangeArrowheads="1"/>
          </p:cNvSpPr>
          <p:nvPr/>
        </p:nvSpPr>
        <p:spPr bwMode="auto">
          <a:xfrm>
            <a:off x="4800600" y="4419600"/>
            <a:ext cx="1309688" cy="1171575"/>
          </a:xfrm>
          <a:prstGeom prst="ellipse">
            <a:avLst/>
          </a:prstGeom>
          <a:solidFill>
            <a:srgbClr val="FFFF00"/>
          </a:solidFill>
          <a:ln w="9525">
            <a:solidFill>
              <a:schemeClr val="tx1"/>
            </a:solidFill>
            <a:round/>
            <a:headEnd/>
            <a:tailEnd/>
          </a:ln>
        </p:spPr>
        <p:txBody>
          <a:bodyPr wrap="none" lIns="91429" tIns="45714" rIns="91429" bIns="45714" anchor="ctr"/>
          <a:lstStyle/>
          <a:p>
            <a:pPr algn="ctr"/>
            <a:r>
              <a:rPr lang="en-US" b="0">
                <a:latin typeface="Comic Sans MS" pitchFamily="66" charset="0"/>
              </a:rPr>
              <a:t>E-Print</a:t>
            </a:r>
            <a:br>
              <a:rPr lang="en-US" b="0">
                <a:latin typeface="Comic Sans MS" pitchFamily="66" charset="0"/>
              </a:rPr>
            </a:br>
            <a:r>
              <a:rPr lang="en-US" b="0">
                <a:latin typeface="Comic Sans MS" pitchFamily="66" charset="0"/>
              </a:rPr>
              <a:t>Archives</a:t>
            </a:r>
          </a:p>
        </p:txBody>
      </p:sp>
      <p:sp>
        <p:nvSpPr>
          <p:cNvPr id="145418" name="Rectangle 9"/>
          <p:cNvSpPr>
            <a:spLocks noChangeArrowheads="1"/>
          </p:cNvSpPr>
          <p:nvPr/>
        </p:nvSpPr>
        <p:spPr bwMode="auto">
          <a:xfrm>
            <a:off x="228600" y="5486400"/>
            <a:ext cx="8686800" cy="1143000"/>
          </a:xfrm>
          <a:prstGeom prst="rect">
            <a:avLst/>
          </a:prstGeom>
          <a:noFill/>
          <a:ln w="9525">
            <a:noFill/>
            <a:miter lim="800000"/>
            <a:headEnd/>
            <a:tailEnd/>
          </a:ln>
        </p:spPr>
        <p:txBody>
          <a:bodyPr lIns="91429" tIns="45714" rIns="91429" bIns="45714" anchor="ctr"/>
          <a:lstStyle/>
          <a:p>
            <a:pPr algn="ctr"/>
            <a:r>
              <a:rPr lang="en-US" sz="2800" b="0">
                <a:solidFill>
                  <a:schemeClr val="tx2"/>
                </a:solidFill>
                <a:latin typeface="Comic Sans MS" pitchFamily="66" charset="0"/>
              </a:rPr>
              <a:t>…that can be exploited by different communities</a:t>
            </a:r>
          </a:p>
        </p:txBody>
      </p:sp>
      <p:sp>
        <p:nvSpPr>
          <p:cNvPr id="612362" name="Oval 10"/>
          <p:cNvSpPr>
            <a:spLocks noChangeArrowheads="1"/>
          </p:cNvSpPr>
          <p:nvPr/>
        </p:nvSpPr>
        <p:spPr bwMode="auto">
          <a:xfrm>
            <a:off x="1676400" y="3352800"/>
            <a:ext cx="1309688" cy="1171575"/>
          </a:xfrm>
          <a:prstGeom prst="ellipse">
            <a:avLst/>
          </a:prstGeom>
          <a:solidFill>
            <a:srgbClr val="99CC00"/>
          </a:solidFill>
          <a:ln w="9525">
            <a:solidFill>
              <a:schemeClr val="tx1"/>
            </a:solidFill>
            <a:round/>
            <a:headEnd/>
            <a:tailEnd/>
          </a:ln>
        </p:spPr>
        <p:txBody>
          <a:bodyPr wrap="none" lIns="91429" tIns="45714" rIns="91429" bIns="45714" anchor="ctr"/>
          <a:lstStyle/>
          <a:p>
            <a:pPr algn="ctr"/>
            <a:r>
              <a:rPr lang="en-US" b="0">
                <a:latin typeface="Comic Sans MS" pitchFamily="66" charset="0"/>
              </a:rPr>
              <a:t>Museums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dissolve">
                                      <p:cBhvr>
                                        <p:cTn id="7" dur="500"/>
                                        <p:tgtEl>
                                          <p:spTgt spid="61235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2357"/>
                                        </p:tgtEl>
                                        <p:attrNameLst>
                                          <p:attrName>style.visibility</p:attrName>
                                        </p:attrNameLst>
                                      </p:cBhvr>
                                      <p:to>
                                        <p:strVal val="visible"/>
                                      </p:to>
                                    </p:set>
                                    <p:animEffect transition="in" filter="dissolve">
                                      <p:cBhvr>
                                        <p:cTn id="12" dur="500"/>
                                        <p:tgtEl>
                                          <p:spTgt spid="6123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12360"/>
                                        </p:tgtEl>
                                        <p:attrNameLst>
                                          <p:attrName>style.visibility</p:attrName>
                                        </p:attrNameLst>
                                      </p:cBhvr>
                                      <p:to>
                                        <p:strVal val="visible"/>
                                      </p:to>
                                    </p:set>
                                    <p:animEffect transition="in" filter="dissolve">
                                      <p:cBhvr>
                                        <p:cTn id="17" dur="500"/>
                                        <p:tgtEl>
                                          <p:spTgt spid="61236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12362"/>
                                        </p:tgtEl>
                                        <p:attrNameLst>
                                          <p:attrName>style.visibility</p:attrName>
                                        </p:attrNameLst>
                                      </p:cBhvr>
                                      <p:to>
                                        <p:strVal val="visible"/>
                                      </p:to>
                                    </p:set>
                                    <p:animEffect transition="in" filter="dissolve">
                                      <p:cBhvr>
                                        <p:cTn id="22" dur="500"/>
                                        <p:tgtEl>
                                          <p:spTgt spid="612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nimBg="1" autoUpdateAnimBg="0"/>
      <p:bldP spid="612357" grpId="0" animBg="1" autoUpdateAnimBg="0"/>
      <p:bldP spid="612360" grpId="0" animBg="1" autoUpdateAnimBg="0"/>
      <p:bldP spid="612362" grpId="0" animBg="1"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Number Placeholder 4"/>
          <p:cNvSpPr>
            <a:spLocks noGrp="1"/>
          </p:cNvSpPr>
          <p:nvPr>
            <p:ph type="sldNum" sz="quarter" idx="12"/>
          </p:nvPr>
        </p:nvSpPr>
        <p:spPr>
          <a:noFill/>
        </p:spPr>
        <p:txBody>
          <a:bodyPr/>
          <a:lstStyle/>
          <a:p>
            <a:fld id="{857D83C6-0B4F-4F19-BAE3-0D1072B9E794}" type="slidenum">
              <a:rPr lang="en-US" smtClean="0"/>
              <a:pPr/>
              <a:t>116</a:t>
            </a:fld>
            <a:endParaRPr lang="en-US" smtClean="0"/>
          </a:p>
        </p:txBody>
      </p:sp>
      <p:sp>
        <p:nvSpPr>
          <p:cNvPr id="146435" name="Rectangle 2"/>
          <p:cNvSpPr>
            <a:spLocks noGrp="1" noChangeArrowheads="1"/>
          </p:cNvSpPr>
          <p:nvPr>
            <p:ph type="title"/>
          </p:nvPr>
        </p:nvSpPr>
        <p:spPr>
          <a:xfrm>
            <a:off x="685800" y="152400"/>
            <a:ext cx="7772400" cy="628650"/>
          </a:xfrm>
        </p:spPr>
        <p:txBody>
          <a:bodyPr/>
          <a:lstStyle/>
          <a:p>
            <a:pPr eaLnBrk="1" hangingPunct="1"/>
            <a:r>
              <a:rPr lang="en-US" smtClean="0"/>
              <a:t>OAI – Repository Perspective</a:t>
            </a:r>
          </a:p>
        </p:txBody>
      </p:sp>
      <p:sp>
        <p:nvSpPr>
          <p:cNvPr id="146436" name="Rectangle 3"/>
          <p:cNvSpPr>
            <a:spLocks noChangeArrowheads="1"/>
          </p:cNvSpPr>
          <p:nvPr/>
        </p:nvSpPr>
        <p:spPr bwMode="auto">
          <a:xfrm>
            <a:off x="3276600" y="1600200"/>
            <a:ext cx="5181600" cy="4495800"/>
          </a:xfrm>
          <a:prstGeom prst="rect">
            <a:avLst/>
          </a:prstGeom>
          <a:noFill/>
          <a:ln w="25400">
            <a:solidFill>
              <a:schemeClr val="tx1"/>
            </a:solidFill>
            <a:miter lim="800000"/>
            <a:headEnd type="none" w="sm" len="sm"/>
            <a:tailEnd type="none" w="sm" len="sm"/>
          </a:ln>
        </p:spPr>
        <p:txBody>
          <a:bodyPr lIns="91429" tIns="45714" rIns="91429" bIns="45714" anchor="ctr">
            <a:spAutoFit/>
          </a:bodyPr>
          <a:lstStyle/>
          <a:p>
            <a:pPr algn="ctr" eaLnBrk="0" hangingPunct="0"/>
            <a:endParaRPr lang="en-US" sz="2800" b="0">
              <a:latin typeface="Times New Roman" pitchFamily="18" charset="0"/>
            </a:endParaRPr>
          </a:p>
        </p:txBody>
      </p:sp>
      <p:sp>
        <p:nvSpPr>
          <p:cNvPr id="146437" name="Text Box 4"/>
          <p:cNvSpPr txBox="1">
            <a:spLocks noChangeArrowheads="1"/>
          </p:cNvSpPr>
          <p:nvPr/>
        </p:nvSpPr>
        <p:spPr bwMode="auto">
          <a:xfrm>
            <a:off x="3886200" y="1066800"/>
            <a:ext cx="3657600" cy="544513"/>
          </a:xfrm>
          <a:prstGeom prst="rect">
            <a:avLst/>
          </a:prstGeom>
          <a:noFill/>
          <a:ln w="25400">
            <a:solidFill>
              <a:schemeClr val="tx2"/>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Required: Protocol</a:t>
            </a:r>
          </a:p>
        </p:txBody>
      </p:sp>
      <p:sp>
        <p:nvSpPr>
          <p:cNvPr id="146438" name="Text Box 5"/>
          <p:cNvSpPr txBox="1">
            <a:spLocks noChangeArrowheads="1"/>
          </p:cNvSpPr>
          <p:nvPr/>
        </p:nvSpPr>
        <p:spPr bwMode="auto">
          <a:xfrm>
            <a:off x="4800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39" name="Text Box 6"/>
          <p:cNvSpPr txBox="1">
            <a:spLocks noChangeArrowheads="1"/>
          </p:cNvSpPr>
          <p:nvPr/>
        </p:nvSpPr>
        <p:spPr bwMode="auto">
          <a:xfrm>
            <a:off x="3657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0" name="Text Box 7"/>
          <p:cNvSpPr txBox="1">
            <a:spLocks noChangeArrowheads="1"/>
          </p:cNvSpPr>
          <p:nvPr/>
        </p:nvSpPr>
        <p:spPr bwMode="auto">
          <a:xfrm>
            <a:off x="5943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1" name="Text Box 8"/>
          <p:cNvSpPr txBox="1">
            <a:spLocks noChangeArrowheads="1"/>
          </p:cNvSpPr>
          <p:nvPr/>
        </p:nvSpPr>
        <p:spPr bwMode="auto">
          <a:xfrm>
            <a:off x="72390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2" name="Text Box 9"/>
          <p:cNvSpPr txBox="1">
            <a:spLocks noChangeArrowheads="1"/>
          </p:cNvSpPr>
          <p:nvPr/>
        </p:nvSpPr>
        <p:spPr bwMode="auto">
          <a:xfrm>
            <a:off x="3581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3" name="Text Box 10"/>
          <p:cNvSpPr txBox="1">
            <a:spLocks noChangeArrowheads="1"/>
          </p:cNvSpPr>
          <p:nvPr/>
        </p:nvSpPr>
        <p:spPr bwMode="auto">
          <a:xfrm>
            <a:off x="3581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4" name="Text Box 11"/>
          <p:cNvSpPr txBox="1">
            <a:spLocks noChangeArrowheads="1"/>
          </p:cNvSpPr>
          <p:nvPr/>
        </p:nvSpPr>
        <p:spPr bwMode="auto">
          <a:xfrm>
            <a:off x="71628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5" name="Text Box 12"/>
          <p:cNvSpPr txBox="1">
            <a:spLocks noChangeArrowheads="1"/>
          </p:cNvSpPr>
          <p:nvPr/>
        </p:nvSpPr>
        <p:spPr bwMode="auto">
          <a:xfrm>
            <a:off x="5867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6" name="Text Box 13"/>
          <p:cNvSpPr txBox="1">
            <a:spLocks noChangeArrowheads="1"/>
          </p:cNvSpPr>
          <p:nvPr/>
        </p:nvSpPr>
        <p:spPr bwMode="auto">
          <a:xfrm>
            <a:off x="4724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7" name="Text Box 14"/>
          <p:cNvSpPr txBox="1">
            <a:spLocks noChangeArrowheads="1"/>
          </p:cNvSpPr>
          <p:nvPr/>
        </p:nvSpPr>
        <p:spPr bwMode="auto">
          <a:xfrm>
            <a:off x="71628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8" name="Text Box 15"/>
          <p:cNvSpPr txBox="1">
            <a:spLocks noChangeArrowheads="1"/>
          </p:cNvSpPr>
          <p:nvPr/>
        </p:nvSpPr>
        <p:spPr bwMode="auto">
          <a:xfrm>
            <a:off x="5867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9" name="Text Box 16"/>
          <p:cNvSpPr txBox="1">
            <a:spLocks noChangeArrowheads="1"/>
          </p:cNvSpPr>
          <p:nvPr/>
        </p:nvSpPr>
        <p:spPr bwMode="auto">
          <a:xfrm>
            <a:off x="4724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50" name="WordArt 17"/>
          <p:cNvSpPr>
            <a:spLocks noChangeArrowheads="1" noChangeShapeType="1" noTextEdit="1"/>
          </p:cNvSpPr>
          <p:nvPr/>
        </p:nvSpPr>
        <p:spPr bwMode="auto">
          <a:xfrm>
            <a:off x="3581400" y="1600200"/>
            <a:ext cx="2209800" cy="1928813"/>
          </a:xfrm>
          <a:prstGeom prst="rect">
            <a:avLst/>
          </a:prstGeom>
        </p:spPr>
        <p:txBody>
          <a:bodyPr wrap="none" fromWordArt="1">
            <a:prstTxWarp prst="textSlantUp">
              <a:avLst>
                <a:gd name="adj" fmla="val 55556"/>
              </a:avLst>
            </a:prstTxWarp>
          </a:bodyPr>
          <a:lstStyle/>
          <a:p>
            <a:pPr algn="ctr"/>
            <a:r>
              <a:rPr lang="en-US" sz="2400" kern="10">
                <a:ln w="9525">
                  <a:solidFill>
                    <a:srgbClr val="000000"/>
                  </a:solidFill>
                  <a:round/>
                  <a:headEnd type="none" w="sm" len="sm"/>
                  <a:tailEnd type="none" w="sm" len="sm"/>
                </a:ln>
                <a:solidFill>
                  <a:srgbClr val="000000"/>
                </a:solidFill>
                <a:latin typeface="Arial Black"/>
              </a:rPr>
              <a:t>Set Structure</a:t>
            </a:r>
          </a:p>
        </p:txBody>
      </p:sp>
      <p:sp>
        <p:nvSpPr>
          <p:cNvPr id="146451" name="WordArt 18"/>
          <p:cNvSpPr>
            <a:spLocks noChangeArrowheads="1" noChangeShapeType="1" noTextEdit="1"/>
          </p:cNvSpPr>
          <p:nvPr/>
        </p:nvSpPr>
        <p:spPr bwMode="auto">
          <a:xfrm>
            <a:off x="5105400" y="2971800"/>
            <a:ext cx="3076575" cy="6477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type="none" w="sm" len="sm"/>
                  <a:tailEnd type="none" w="sm" len="sm"/>
                </a:ln>
                <a:solidFill>
                  <a:srgbClr val="000000"/>
                </a:solidFill>
                <a:latin typeface="Arial Black"/>
              </a:rPr>
              <a:t>URI Scheme</a:t>
            </a:r>
          </a:p>
        </p:txBody>
      </p:sp>
      <p:sp>
        <p:nvSpPr>
          <p:cNvPr id="146452" name="Line 19"/>
          <p:cNvSpPr>
            <a:spLocks noChangeShapeType="1"/>
          </p:cNvSpPr>
          <p:nvPr/>
        </p:nvSpPr>
        <p:spPr bwMode="auto">
          <a:xfrm>
            <a:off x="3276600" y="5105400"/>
            <a:ext cx="5181600" cy="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46453" name="WordArt 20"/>
          <p:cNvSpPr>
            <a:spLocks noChangeArrowheads="1" noChangeShapeType="1" noTextEdit="1"/>
          </p:cNvSpPr>
          <p:nvPr/>
        </p:nvSpPr>
        <p:spPr bwMode="auto">
          <a:xfrm>
            <a:off x="685800" y="4495800"/>
            <a:ext cx="2409825" cy="571500"/>
          </a:xfrm>
          <a:prstGeom prst="rect">
            <a:avLst/>
          </a:prstGeom>
        </p:spPr>
        <p:txBody>
          <a:bodyPr wrap="none" fromWordArt="1">
            <a:prstTxWarp prst="textPlain">
              <a:avLst>
                <a:gd name="adj" fmla="val 50000"/>
              </a:avLst>
            </a:prstTxWarp>
          </a:bodyPr>
          <a:lstStyle/>
          <a:p>
            <a:pPr algn="ctr"/>
            <a:r>
              <a:rPr lang="en-US" sz="3600" kern="10">
                <a:ln w="9525">
                  <a:noFill/>
                  <a:round/>
                  <a:headEnd type="none" w="sm" len="sm"/>
                  <a:tailEnd type="none" w="sm" len="sm"/>
                </a:ln>
                <a:effectLst>
                  <a:outerShdw dist="35921" dir="2700000" algn="ctr" rotWithShape="0">
                    <a:srgbClr val="C0C0C0"/>
                  </a:outerShdw>
                </a:effectLst>
                <a:latin typeface="Impact"/>
              </a:rPr>
              <a:t>Required: DC</a:t>
            </a:r>
          </a:p>
        </p:txBody>
      </p:sp>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4"/>
          <p:cNvSpPr>
            <a:spLocks noGrp="1"/>
          </p:cNvSpPr>
          <p:nvPr>
            <p:ph type="sldNum" sz="quarter" idx="12"/>
          </p:nvPr>
        </p:nvSpPr>
        <p:spPr>
          <a:noFill/>
        </p:spPr>
        <p:txBody>
          <a:bodyPr/>
          <a:lstStyle/>
          <a:p>
            <a:fld id="{38CFD2FE-1377-43E2-8E9B-FA41E03E695A}" type="slidenum">
              <a:rPr lang="en-US" smtClean="0"/>
              <a:pPr/>
              <a:t>117</a:t>
            </a:fld>
            <a:endParaRPr lang="en-US" smtClean="0"/>
          </a:p>
        </p:txBody>
      </p:sp>
      <p:sp>
        <p:nvSpPr>
          <p:cNvPr id="147459" name="Rectangle 2"/>
          <p:cNvSpPr>
            <a:spLocks noGrp="1" noChangeArrowheads="1"/>
          </p:cNvSpPr>
          <p:nvPr>
            <p:ph type="title"/>
          </p:nvPr>
        </p:nvSpPr>
        <p:spPr/>
        <p:txBody>
          <a:bodyPr/>
          <a:lstStyle/>
          <a:p>
            <a:pPr eaLnBrk="1" hangingPunct="1"/>
            <a:r>
              <a:rPr lang="en-US" smtClean="0"/>
              <a:t>OAI – Black Box Perspective</a:t>
            </a:r>
          </a:p>
        </p:txBody>
      </p:sp>
      <p:grpSp>
        <p:nvGrpSpPr>
          <p:cNvPr id="147460" name="Group 3"/>
          <p:cNvGrpSpPr>
            <a:grpSpLocks/>
          </p:cNvGrpSpPr>
          <p:nvPr/>
        </p:nvGrpSpPr>
        <p:grpSpPr bwMode="auto">
          <a:xfrm>
            <a:off x="1143000" y="4724400"/>
            <a:ext cx="1143000" cy="722313"/>
            <a:chOff x="720" y="2976"/>
            <a:chExt cx="720" cy="455"/>
          </a:xfrm>
        </p:grpSpPr>
        <p:sp>
          <p:nvSpPr>
            <p:cNvPr id="147481" name="Text Box 4"/>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1</a:t>
              </a:r>
            </a:p>
          </p:txBody>
        </p:sp>
        <p:sp>
          <p:nvSpPr>
            <p:cNvPr id="147482" name="Rectangle 5"/>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1" name="Group 6"/>
          <p:cNvGrpSpPr>
            <a:grpSpLocks/>
          </p:cNvGrpSpPr>
          <p:nvPr/>
        </p:nvGrpSpPr>
        <p:grpSpPr bwMode="auto">
          <a:xfrm>
            <a:off x="2057400" y="3962400"/>
            <a:ext cx="1143000" cy="722313"/>
            <a:chOff x="720" y="2976"/>
            <a:chExt cx="720" cy="455"/>
          </a:xfrm>
        </p:grpSpPr>
        <p:sp>
          <p:nvSpPr>
            <p:cNvPr id="147479" name="Text Box 7"/>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2</a:t>
              </a:r>
            </a:p>
          </p:txBody>
        </p:sp>
        <p:sp>
          <p:nvSpPr>
            <p:cNvPr id="147480" name="Rectangle 8"/>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2" name="Group 9"/>
          <p:cNvGrpSpPr>
            <a:grpSpLocks/>
          </p:cNvGrpSpPr>
          <p:nvPr/>
        </p:nvGrpSpPr>
        <p:grpSpPr bwMode="auto">
          <a:xfrm>
            <a:off x="3124200" y="3200400"/>
            <a:ext cx="1143000" cy="722313"/>
            <a:chOff x="720" y="2976"/>
            <a:chExt cx="720" cy="455"/>
          </a:xfrm>
        </p:grpSpPr>
        <p:sp>
          <p:nvSpPr>
            <p:cNvPr id="147477" name="Text Box 10"/>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4</a:t>
              </a:r>
            </a:p>
          </p:txBody>
        </p:sp>
        <p:sp>
          <p:nvSpPr>
            <p:cNvPr id="147478" name="Rectangle 11"/>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3" name="Group 12"/>
          <p:cNvGrpSpPr>
            <a:grpSpLocks/>
          </p:cNvGrpSpPr>
          <p:nvPr/>
        </p:nvGrpSpPr>
        <p:grpSpPr bwMode="auto">
          <a:xfrm>
            <a:off x="3276600" y="3962400"/>
            <a:ext cx="1143000" cy="722313"/>
            <a:chOff x="720" y="2976"/>
            <a:chExt cx="720" cy="455"/>
          </a:xfrm>
        </p:grpSpPr>
        <p:sp>
          <p:nvSpPr>
            <p:cNvPr id="147475" name="Text Box 13"/>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3</a:t>
              </a:r>
            </a:p>
          </p:txBody>
        </p:sp>
        <p:sp>
          <p:nvSpPr>
            <p:cNvPr id="147476" name="Rectangle 14"/>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4" name="Group 15"/>
          <p:cNvGrpSpPr>
            <a:grpSpLocks/>
          </p:cNvGrpSpPr>
          <p:nvPr/>
        </p:nvGrpSpPr>
        <p:grpSpPr bwMode="auto">
          <a:xfrm>
            <a:off x="6629400" y="4800600"/>
            <a:ext cx="1143000" cy="722313"/>
            <a:chOff x="720" y="2976"/>
            <a:chExt cx="720" cy="455"/>
          </a:xfrm>
        </p:grpSpPr>
        <p:sp>
          <p:nvSpPr>
            <p:cNvPr id="147473" name="Text Box 16"/>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5</a:t>
              </a:r>
            </a:p>
          </p:txBody>
        </p:sp>
        <p:sp>
          <p:nvSpPr>
            <p:cNvPr id="147474" name="Rectangle 17"/>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5" name="Group 18"/>
          <p:cNvGrpSpPr>
            <a:grpSpLocks/>
          </p:cNvGrpSpPr>
          <p:nvPr/>
        </p:nvGrpSpPr>
        <p:grpSpPr bwMode="auto">
          <a:xfrm>
            <a:off x="5181600" y="4800600"/>
            <a:ext cx="1143000" cy="722313"/>
            <a:chOff x="720" y="2976"/>
            <a:chExt cx="720" cy="455"/>
          </a:xfrm>
        </p:grpSpPr>
        <p:sp>
          <p:nvSpPr>
            <p:cNvPr id="147471" name="Text Box 19"/>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6</a:t>
              </a:r>
            </a:p>
          </p:txBody>
        </p:sp>
        <p:sp>
          <p:nvSpPr>
            <p:cNvPr id="147472" name="Rectangle 20"/>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6" name="Group 21"/>
          <p:cNvGrpSpPr>
            <a:grpSpLocks/>
          </p:cNvGrpSpPr>
          <p:nvPr/>
        </p:nvGrpSpPr>
        <p:grpSpPr bwMode="auto">
          <a:xfrm>
            <a:off x="4038600" y="2438400"/>
            <a:ext cx="1143000" cy="722313"/>
            <a:chOff x="720" y="2976"/>
            <a:chExt cx="720" cy="455"/>
          </a:xfrm>
        </p:grpSpPr>
        <p:sp>
          <p:nvSpPr>
            <p:cNvPr id="147469" name="Text Box 22"/>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7</a:t>
              </a:r>
            </a:p>
          </p:txBody>
        </p:sp>
        <p:sp>
          <p:nvSpPr>
            <p:cNvPr id="147470" name="Rectangle 23"/>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sp>
        <p:nvSpPr>
          <p:cNvPr id="147467" name="Line 24"/>
          <p:cNvSpPr>
            <a:spLocks noChangeShapeType="1"/>
          </p:cNvSpPr>
          <p:nvPr/>
        </p:nvSpPr>
        <p:spPr bwMode="auto">
          <a:xfrm>
            <a:off x="4648200" y="3200400"/>
            <a:ext cx="1600200" cy="16002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47468" name="Line 25"/>
          <p:cNvSpPr>
            <a:spLocks noChangeShapeType="1"/>
          </p:cNvSpPr>
          <p:nvPr/>
        </p:nvSpPr>
        <p:spPr bwMode="auto">
          <a:xfrm>
            <a:off x="5181600" y="3124200"/>
            <a:ext cx="2514600" cy="1676400"/>
          </a:xfrm>
          <a:prstGeom prst="line">
            <a:avLst/>
          </a:prstGeom>
          <a:noFill/>
          <a:ln w="25400">
            <a:solidFill>
              <a:schemeClr val="tx1"/>
            </a:solidFill>
            <a:round/>
            <a:headEnd type="none" w="sm" len="sm"/>
            <a:tailEnd type="none" w="sm" len="sm"/>
          </a:ln>
        </p:spPr>
        <p:txBody>
          <a:bodyPr wrap="none">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4"/>
          <p:cNvSpPr>
            <a:spLocks noGrp="1"/>
          </p:cNvSpPr>
          <p:nvPr>
            <p:ph type="sldNum" sz="quarter" idx="12"/>
          </p:nvPr>
        </p:nvSpPr>
        <p:spPr>
          <a:noFill/>
        </p:spPr>
        <p:txBody>
          <a:bodyPr/>
          <a:lstStyle/>
          <a:p>
            <a:fld id="{1BB6B08E-1094-4B36-BD5E-E918FD6C3137}" type="slidenum">
              <a:rPr lang="en-US" smtClean="0"/>
              <a:pPr/>
              <a:t>118</a:t>
            </a:fld>
            <a:endParaRPr lang="en-US" smtClean="0"/>
          </a:p>
        </p:txBody>
      </p:sp>
      <p:sp>
        <p:nvSpPr>
          <p:cNvPr id="149507" name="Oval 2"/>
          <p:cNvSpPr>
            <a:spLocks noChangeArrowheads="1"/>
          </p:cNvSpPr>
          <p:nvPr/>
        </p:nvSpPr>
        <p:spPr bwMode="auto">
          <a:xfrm>
            <a:off x="609600" y="4394200"/>
            <a:ext cx="8229600" cy="2006600"/>
          </a:xfrm>
          <a:prstGeom prst="ellipse">
            <a:avLst/>
          </a:prstGeom>
          <a:solidFill>
            <a:srgbClr val="DDDDDD"/>
          </a:solidFill>
          <a:ln w="9525">
            <a:solidFill>
              <a:schemeClr val="tx1"/>
            </a:solidFill>
            <a:round/>
            <a:headEnd/>
            <a:tailEnd/>
          </a:ln>
        </p:spPr>
        <p:txBody>
          <a:bodyPr wrap="none" anchor="ctr"/>
          <a:lstStyle/>
          <a:p>
            <a:endParaRPr lang="en-US"/>
          </a:p>
        </p:txBody>
      </p:sp>
      <p:sp>
        <p:nvSpPr>
          <p:cNvPr id="149508" name="Oval 3"/>
          <p:cNvSpPr>
            <a:spLocks noChangeArrowheads="1"/>
          </p:cNvSpPr>
          <p:nvPr/>
        </p:nvSpPr>
        <p:spPr bwMode="auto">
          <a:xfrm>
            <a:off x="609600" y="1905000"/>
            <a:ext cx="8229600" cy="1798638"/>
          </a:xfrm>
          <a:prstGeom prst="ellipse">
            <a:avLst/>
          </a:prstGeom>
          <a:solidFill>
            <a:srgbClr val="DDDDDD"/>
          </a:solidFill>
          <a:ln w="9525">
            <a:solidFill>
              <a:schemeClr val="tx1"/>
            </a:solidFill>
            <a:round/>
            <a:headEnd/>
            <a:tailEnd/>
          </a:ln>
        </p:spPr>
        <p:txBody>
          <a:bodyPr wrap="none" lIns="91429" tIns="45714" rIns="91429" bIns="45714" anchor="ctr"/>
          <a:lstStyle/>
          <a:p>
            <a:pPr algn="ctr"/>
            <a:endParaRPr lang="de-DE" sz="2400" b="0">
              <a:latin typeface="Times New Roman" pitchFamily="18" charset="0"/>
            </a:endParaRPr>
          </a:p>
        </p:txBody>
      </p:sp>
      <p:sp>
        <p:nvSpPr>
          <p:cNvPr id="149509" name="AutoShape 4"/>
          <p:cNvSpPr>
            <a:spLocks noChangeArrowheads="1"/>
          </p:cNvSpPr>
          <p:nvPr/>
        </p:nvSpPr>
        <p:spPr bwMode="auto">
          <a:xfrm>
            <a:off x="1944688" y="4740275"/>
            <a:ext cx="592137" cy="968375"/>
          </a:xfrm>
          <a:prstGeom prst="can">
            <a:avLst>
              <a:gd name="adj" fmla="val 40885"/>
            </a:avLst>
          </a:prstGeom>
          <a:solidFill>
            <a:srgbClr val="CC99FF"/>
          </a:solidFill>
          <a:ln w="9525">
            <a:solidFill>
              <a:schemeClr val="tx1"/>
            </a:solidFill>
            <a:round/>
            <a:headEnd/>
            <a:tailEnd/>
          </a:ln>
        </p:spPr>
        <p:txBody>
          <a:bodyPr wrap="none" anchor="ctr"/>
          <a:lstStyle/>
          <a:p>
            <a:endParaRPr lang="en-US"/>
          </a:p>
        </p:txBody>
      </p:sp>
      <p:sp>
        <p:nvSpPr>
          <p:cNvPr id="149510" name="AutoShape 5"/>
          <p:cNvSpPr>
            <a:spLocks noChangeArrowheads="1"/>
          </p:cNvSpPr>
          <p:nvPr/>
        </p:nvSpPr>
        <p:spPr bwMode="auto">
          <a:xfrm>
            <a:off x="3500438" y="4740275"/>
            <a:ext cx="593725" cy="968375"/>
          </a:xfrm>
          <a:prstGeom prst="can">
            <a:avLst>
              <a:gd name="adj" fmla="val 40775"/>
            </a:avLst>
          </a:prstGeom>
          <a:solidFill>
            <a:srgbClr val="CC99FF"/>
          </a:solidFill>
          <a:ln w="9525">
            <a:solidFill>
              <a:schemeClr val="tx1"/>
            </a:solidFill>
            <a:round/>
            <a:headEnd/>
            <a:tailEnd/>
          </a:ln>
        </p:spPr>
        <p:txBody>
          <a:bodyPr wrap="none" anchor="ctr"/>
          <a:lstStyle/>
          <a:p>
            <a:endParaRPr lang="en-US"/>
          </a:p>
        </p:txBody>
      </p:sp>
      <p:sp>
        <p:nvSpPr>
          <p:cNvPr id="149511" name="AutoShape 6"/>
          <p:cNvSpPr>
            <a:spLocks noChangeArrowheads="1"/>
          </p:cNvSpPr>
          <p:nvPr/>
        </p:nvSpPr>
        <p:spPr bwMode="auto">
          <a:xfrm>
            <a:off x="5132388" y="4740275"/>
            <a:ext cx="592137" cy="968375"/>
          </a:xfrm>
          <a:prstGeom prst="can">
            <a:avLst>
              <a:gd name="adj" fmla="val 40885"/>
            </a:avLst>
          </a:prstGeom>
          <a:solidFill>
            <a:srgbClr val="CC99FF"/>
          </a:solidFill>
          <a:ln w="9525">
            <a:solidFill>
              <a:schemeClr val="tx1"/>
            </a:solidFill>
            <a:round/>
            <a:headEnd/>
            <a:tailEnd/>
          </a:ln>
        </p:spPr>
        <p:txBody>
          <a:bodyPr wrap="none" anchor="ctr"/>
          <a:lstStyle/>
          <a:p>
            <a:endParaRPr lang="en-US"/>
          </a:p>
        </p:txBody>
      </p:sp>
      <p:sp>
        <p:nvSpPr>
          <p:cNvPr id="149512" name="AutoShape 7"/>
          <p:cNvSpPr>
            <a:spLocks noChangeArrowheads="1"/>
          </p:cNvSpPr>
          <p:nvPr/>
        </p:nvSpPr>
        <p:spPr bwMode="auto">
          <a:xfrm>
            <a:off x="6762750" y="4740275"/>
            <a:ext cx="593725" cy="968375"/>
          </a:xfrm>
          <a:prstGeom prst="can">
            <a:avLst>
              <a:gd name="adj" fmla="val 40775"/>
            </a:avLst>
          </a:prstGeom>
          <a:solidFill>
            <a:srgbClr val="CC99FF"/>
          </a:solidFill>
          <a:ln w="9525">
            <a:solidFill>
              <a:schemeClr val="tx1"/>
            </a:solidFill>
            <a:round/>
            <a:headEnd/>
            <a:tailEnd/>
          </a:ln>
        </p:spPr>
        <p:txBody>
          <a:bodyPr wrap="none" anchor="ctr"/>
          <a:lstStyle/>
          <a:p>
            <a:endParaRPr lang="en-US"/>
          </a:p>
        </p:txBody>
      </p:sp>
      <p:sp>
        <p:nvSpPr>
          <p:cNvPr id="149513" name="AutoShape 8"/>
          <p:cNvSpPr>
            <a:spLocks noChangeArrowheads="1"/>
          </p:cNvSpPr>
          <p:nvPr/>
        </p:nvSpPr>
        <p:spPr bwMode="auto">
          <a:xfrm>
            <a:off x="2017713" y="5086350"/>
            <a:ext cx="446087"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4" name="AutoShape 9"/>
          <p:cNvSpPr>
            <a:spLocks noChangeArrowheads="1"/>
          </p:cNvSpPr>
          <p:nvPr/>
        </p:nvSpPr>
        <p:spPr bwMode="auto">
          <a:xfrm>
            <a:off x="3575050"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5" name="AutoShape 10"/>
          <p:cNvSpPr>
            <a:spLocks noChangeArrowheads="1"/>
          </p:cNvSpPr>
          <p:nvPr/>
        </p:nvSpPr>
        <p:spPr bwMode="auto">
          <a:xfrm>
            <a:off x="5207000"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6" name="AutoShape 11"/>
          <p:cNvSpPr>
            <a:spLocks noChangeArrowheads="1"/>
          </p:cNvSpPr>
          <p:nvPr/>
        </p:nvSpPr>
        <p:spPr bwMode="auto">
          <a:xfrm>
            <a:off x="6837363"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7" name="AutoShape 12"/>
          <p:cNvSpPr>
            <a:spLocks noChangeArrowheads="1"/>
          </p:cNvSpPr>
          <p:nvPr/>
        </p:nvSpPr>
        <p:spPr bwMode="auto">
          <a:xfrm>
            <a:off x="1573213" y="2527300"/>
            <a:ext cx="1704975"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Discovery</a:t>
            </a:r>
          </a:p>
        </p:txBody>
      </p:sp>
      <p:sp>
        <p:nvSpPr>
          <p:cNvPr id="149518" name="AutoShape 13"/>
          <p:cNvSpPr>
            <a:spLocks noChangeArrowheads="1"/>
          </p:cNvSpPr>
          <p:nvPr/>
        </p:nvSpPr>
        <p:spPr bwMode="auto">
          <a:xfrm>
            <a:off x="3724275" y="2527300"/>
            <a:ext cx="1778000"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Current</a:t>
            </a:r>
          </a:p>
          <a:p>
            <a:pPr algn="ctr"/>
            <a:r>
              <a:rPr lang="en-US" b="0">
                <a:latin typeface="Times New Roman" pitchFamily="18" charset="0"/>
              </a:rPr>
              <a:t>Awareness</a:t>
            </a:r>
          </a:p>
        </p:txBody>
      </p:sp>
      <p:sp>
        <p:nvSpPr>
          <p:cNvPr id="149519" name="AutoShape 14"/>
          <p:cNvSpPr>
            <a:spLocks noChangeArrowheads="1"/>
          </p:cNvSpPr>
          <p:nvPr/>
        </p:nvSpPr>
        <p:spPr bwMode="auto">
          <a:xfrm>
            <a:off x="5948363" y="2527300"/>
            <a:ext cx="1704975"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Preservation</a:t>
            </a:r>
          </a:p>
        </p:txBody>
      </p:sp>
      <p:sp>
        <p:nvSpPr>
          <p:cNvPr id="149520" name="Text Box 15"/>
          <p:cNvSpPr txBox="1">
            <a:spLocks noChangeArrowheads="1"/>
          </p:cNvSpPr>
          <p:nvPr/>
        </p:nvSpPr>
        <p:spPr bwMode="auto">
          <a:xfrm>
            <a:off x="3400425" y="1909763"/>
            <a:ext cx="2781300" cy="452437"/>
          </a:xfrm>
          <a:prstGeom prst="rect">
            <a:avLst/>
          </a:prstGeom>
          <a:noFill/>
          <a:ln w="9525">
            <a:noFill/>
            <a:miter lim="800000"/>
            <a:headEnd/>
            <a:tailEnd/>
          </a:ln>
        </p:spPr>
        <p:txBody>
          <a:bodyPr wrap="none" lIns="91429" tIns="45714" rIns="91429" bIns="45714">
            <a:spAutoFit/>
          </a:bodyPr>
          <a:lstStyle/>
          <a:p>
            <a:r>
              <a:rPr lang="en-US" sz="2400">
                <a:solidFill>
                  <a:srgbClr val="FF0000"/>
                </a:solidFill>
                <a:latin typeface="Comic Sans MS" pitchFamily="66" charset="0"/>
              </a:rPr>
              <a:t>Service Providers</a:t>
            </a:r>
          </a:p>
        </p:txBody>
      </p:sp>
      <p:sp>
        <p:nvSpPr>
          <p:cNvPr id="149521" name="Text Box 16"/>
          <p:cNvSpPr txBox="1">
            <a:spLocks noChangeArrowheads="1"/>
          </p:cNvSpPr>
          <p:nvPr/>
        </p:nvSpPr>
        <p:spPr bwMode="auto">
          <a:xfrm>
            <a:off x="3500438" y="5851525"/>
            <a:ext cx="2390775" cy="454025"/>
          </a:xfrm>
          <a:prstGeom prst="rect">
            <a:avLst/>
          </a:prstGeom>
          <a:noFill/>
          <a:ln w="9525">
            <a:noFill/>
            <a:miter lim="800000"/>
            <a:headEnd/>
            <a:tailEnd/>
          </a:ln>
        </p:spPr>
        <p:txBody>
          <a:bodyPr wrap="none" lIns="91429" tIns="45714" rIns="91429" bIns="45714">
            <a:spAutoFit/>
          </a:bodyPr>
          <a:lstStyle/>
          <a:p>
            <a:r>
              <a:rPr lang="en-US" sz="2400">
                <a:solidFill>
                  <a:srgbClr val="FF0000"/>
                </a:solidFill>
                <a:latin typeface="Comic Sans MS" pitchFamily="66" charset="0"/>
              </a:rPr>
              <a:t>Data Providers</a:t>
            </a:r>
          </a:p>
        </p:txBody>
      </p:sp>
      <p:grpSp>
        <p:nvGrpSpPr>
          <p:cNvPr id="149522" name="Group 17"/>
          <p:cNvGrpSpPr>
            <a:grpSpLocks/>
          </p:cNvGrpSpPr>
          <p:nvPr/>
        </p:nvGrpSpPr>
        <p:grpSpPr bwMode="auto">
          <a:xfrm>
            <a:off x="4010025" y="3427413"/>
            <a:ext cx="1247775" cy="1590675"/>
            <a:chOff x="2400" y="2159"/>
            <a:chExt cx="786" cy="1002"/>
          </a:xfrm>
        </p:grpSpPr>
        <p:sp>
          <p:nvSpPr>
            <p:cNvPr id="149524" name="AutoShape 18"/>
            <p:cNvSpPr>
              <a:spLocks noChangeArrowheads="1"/>
            </p:cNvSpPr>
            <p:nvPr/>
          </p:nvSpPr>
          <p:spPr bwMode="auto">
            <a:xfrm>
              <a:off x="2400" y="2159"/>
              <a:ext cx="786" cy="1002"/>
            </a:xfrm>
            <a:prstGeom prst="upArrow">
              <a:avLst>
                <a:gd name="adj1" fmla="val 50000"/>
                <a:gd name="adj2" fmla="val 31870"/>
              </a:avLst>
            </a:prstGeom>
            <a:solidFill>
              <a:srgbClr val="FF5050"/>
            </a:solidFill>
            <a:ln w="9525">
              <a:solidFill>
                <a:schemeClr val="tx1"/>
              </a:solidFill>
              <a:miter lim="800000"/>
              <a:headEnd/>
              <a:tailEnd/>
            </a:ln>
          </p:spPr>
          <p:txBody>
            <a:bodyPr wrap="none" anchor="ctr"/>
            <a:lstStyle/>
            <a:p>
              <a:endParaRPr lang="en-US"/>
            </a:p>
          </p:txBody>
        </p:sp>
        <p:sp>
          <p:nvSpPr>
            <p:cNvPr id="149525" name="Text Box 19"/>
            <p:cNvSpPr txBox="1">
              <a:spLocks noChangeArrowheads="1"/>
            </p:cNvSpPr>
            <p:nvPr/>
          </p:nvSpPr>
          <p:spPr bwMode="auto">
            <a:xfrm rot="5355655">
              <a:off x="2384" y="2508"/>
              <a:ext cx="820" cy="404"/>
            </a:xfrm>
            <a:prstGeom prst="rect">
              <a:avLst/>
            </a:prstGeom>
            <a:noFill/>
            <a:ln w="9525">
              <a:noFill/>
              <a:miter lim="800000"/>
              <a:headEnd/>
              <a:tailEnd/>
            </a:ln>
          </p:spPr>
          <p:txBody>
            <a:bodyPr wrap="none" lIns="91429" tIns="45714" rIns="91429" bIns="45714">
              <a:spAutoFit/>
            </a:bodyPr>
            <a:lstStyle/>
            <a:p>
              <a:r>
                <a:rPr lang="en-US" b="0">
                  <a:latin typeface="Comic Sans MS" pitchFamily="66" charset="0"/>
                </a:rPr>
                <a:t>Metadata</a:t>
              </a:r>
            </a:p>
            <a:p>
              <a:r>
                <a:rPr lang="en-US" b="0">
                  <a:latin typeface="Comic Sans MS" pitchFamily="66" charset="0"/>
                </a:rPr>
                <a:t>harvesting</a:t>
              </a:r>
            </a:p>
          </p:txBody>
        </p:sp>
      </p:grpSp>
      <p:sp>
        <p:nvSpPr>
          <p:cNvPr id="149523" name="Rectangle 20"/>
          <p:cNvSpPr>
            <a:spLocks noGrp="1" noChangeArrowheads="1"/>
          </p:cNvSpPr>
          <p:nvPr>
            <p:ph type="title"/>
          </p:nvPr>
        </p:nvSpPr>
        <p:spPr>
          <a:xfrm>
            <a:off x="533400" y="381000"/>
            <a:ext cx="8382000" cy="1143000"/>
          </a:xfrm>
          <a:noFill/>
        </p:spPr>
        <p:txBody>
          <a:bodyPr/>
          <a:lstStyle/>
          <a:p>
            <a:pPr eaLnBrk="1" hangingPunct="1"/>
            <a:r>
              <a:rPr lang="en-US" smtClean="0"/>
              <a:t>The World According to OAI</a:t>
            </a:r>
          </a:p>
        </p:txBody>
      </p:sp>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3"/>
          <p:cNvSpPr>
            <a:spLocks noGrp="1"/>
          </p:cNvSpPr>
          <p:nvPr>
            <p:ph type="sldNum" sz="quarter" idx="12"/>
          </p:nvPr>
        </p:nvSpPr>
        <p:spPr>
          <a:noFill/>
        </p:spPr>
        <p:txBody>
          <a:bodyPr/>
          <a:lstStyle/>
          <a:p>
            <a:fld id="{0A74121F-BD08-431A-9E35-C0B11E8083FE}" type="slidenum">
              <a:rPr lang="en-US" smtClean="0"/>
              <a:pPr/>
              <a:t>119</a:t>
            </a:fld>
            <a:endParaRPr lang="en-US" smtClean="0"/>
          </a:p>
        </p:txBody>
      </p:sp>
      <p:pic>
        <p:nvPicPr>
          <p:cNvPr id="15053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28600"/>
            <a:ext cx="8229600" cy="1143000"/>
          </a:xfrm>
        </p:spPr>
        <p:txBody>
          <a:bodyPr/>
          <a:lstStyle/>
          <a:p>
            <a:pPr eaLnBrk="1" hangingPunct="1"/>
            <a:r>
              <a:rPr lang="en-US" b="1" dirty="0" smtClean="0"/>
              <a:t>DL Book 4: Applications</a:t>
            </a:r>
            <a:br>
              <a:rPr lang="en-US" b="1" dirty="0" smtClean="0"/>
            </a:br>
            <a:r>
              <a:rPr lang="en-US" sz="2800" b="1" dirty="0" smtClean="0"/>
              <a:t>(Fox, </a:t>
            </a:r>
            <a:r>
              <a:rPr lang="en-US" sz="2800" b="1" dirty="0" err="1" smtClean="0"/>
              <a:t>Leidig</a:t>
            </a:r>
            <a:r>
              <a:rPr lang="en-US" sz="2800" b="1" dirty="0" smtClean="0"/>
              <a:t>)</a:t>
            </a:r>
          </a:p>
        </p:txBody>
      </p:sp>
      <p:sp>
        <p:nvSpPr>
          <p:cNvPr id="34819" name="Content Placeholder 2"/>
          <p:cNvSpPr>
            <a:spLocks noGrp="1"/>
          </p:cNvSpPr>
          <p:nvPr>
            <p:ph idx="1"/>
          </p:nvPr>
        </p:nvSpPr>
        <p:spPr>
          <a:xfrm>
            <a:off x="0" y="1981200"/>
            <a:ext cx="9144000" cy="4191000"/>
          </a:xfrm>
        </p:spPr>
        <p:txBody>
          <a:bodyPr/>
          <a:lstStyle/>
          <a:p>
            <a:pPr eaLnBrk="1" hangingPunct="1">
              <a:spcBef>
                <a:spcPts val="0"/>
              </a:spcBef>
              <a:spcAft>
                <a:spcPts val="1200"/>
              </a:spcAft>
            </a:pPr>
            <a:r>
              <a:rPr lang="en-US" dirty="0" smtClean="0"/>
              <a:t>~160 pages</a:t>
            </a:r>
          </a:p>
          <a:p>
            <a:pPr eaLnBrk="1" hangingPunct="1">
              <a:spcBef>
                <a:spcPts val="0"/>
              </a:spcBef>
              <a:spcAft>
                <a:spcPts val="1200"/>
              </a:spcAft>
            </a:pPr>
            <a:r>
              <a:rPr lang="en-US" dirty="0" smtClean="0"/>
              <a:t>1) Content-Based Image Retrieval (CBIR)</a:t>
            </a:r>
          </a:p>
          <a:p>
            <a:pPr eaLnBrk="1" hangingPunct="1">
              <a:spcBef>
                <a:spcPts val="0"/>
              </a:spcBef>
              <a:spcAft>
                <a:spcPts val="1200"/>
              </a:spcAft>
            </a:pPr>
            <a:r>
              <a:rPr lang="en-US" dirty="0" smtClean="0"/>
              <a:t>2) Education</a:t>
            </a:r>
          </a:p>
          <a:p>
            <a:pPr eaLnBrk="1" hangingPunct="1">
              <a:spcBef>
                <a:spcPts val="0"/>
              </a:spcBef>
              <a:spcAft>
                <a:spcPts val="1200"/>
              </a:spcAft>
            </a:pPr>
            <a:r>
              <a:rPr lang="en-US" dirty="0" smtClean="0"/>
              <a:t>3) Social Networks</a:t>
            </a:r>
          </a:p>
          <a:p>
            <a:pPr eaLnBrk="1" hangingPunct="1">
              <a:spcBef>
                <a:spcPts val="0"/>
              </a:spcBef>
              <a:spcAft>
                <a:spcPts val="1200"/>
              </a:spcAft>
            </a:pPr>
            <a:r>
              <a:rPr lang="en-US" dirty="0" smtClean="0"/>
              <a:t>4) Bioinformatics, Scientific, &amp; Simulation DLs</a:t>
            </a:r>
          </a:p>
          <a:p>
            <a:pPr eaLnBrk="1" hangingPunct="1">
              <a:spcBef>
                <a:spcPts val="0"/>
              </a:spcBef>
              <a:spcAft>
                <a:spcPts val="1200"/>
              </a:spcAft>
            </a:pPr>
            <a:r>
              <a:rPr lang="en-US" dirty="0" smtClean="0"/>
              <a:t>5) Geospatial Information</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12</a:t>
            </a:fld>
            <a:endParaRPr lang="en-US" smtClean="0"/>
          </a:p>
        </p:txBody>
      </p:sp>
    </p:spTree>
    <p:extLst>
      <p:ext uri="{BB962C8B-B14F-4D97-AF65-F5344CB8AC3E}">
        <p14:creationId xmlns:p14="http://schemas.microsoft.com/office/powerpoint/2010/main" val="66624310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Number Placeholder 5"/>
          <p:cNvSpPr>
            <a:spLocks noGrp="1"/>
          </p:cNvSpPr>
          <p:nvPr>
            <p:ph type="sldNum" sz="quarter" idx="12"/>
          </p:nvPr>
        </p:nvSpPr>
        <p:spPr>
          <a:noFill/>
        </p:spPr>
        <p:txBody>
          <a:bodyPr/>
          <a:lstStyle/>
          <a:p>
            <a:fld id="{ADE67A0E-16A6-4D30-93AA-4EECAC52710B}" type="slidenum">
              <a:rPr lang="en-US" smtClean="0"/>
              <a:pPr/>
              <a:t>120</a:t>
            </a:fld>
            <a:endParaRPr lang="en-US" smtClean="0"/>
          </a:p>
        </p:txBody>
      </p:sp>
      <p:sp>
        <p:nvSpPr>
          <p:cNvPr id="151555" name="Rectangle 2"/>
          <p:cNvSpPr>
            <a:spLocks noGrp="1" noChangeArrowheads="1"/>
          </p:cNvSpPr>
          <p:nvPr>
            <p:ph type="title"/>
          </p:nvPr>
        </p:nvSpPr>
        <p:spPr/>
        <p:txBody>
          <a:bodyPr/>
          <a:lstStyle/>
          <a:p>
            <a:pPr eaLnBrk="1" hangingPunct="1"/>
            <a:r>
              <a:rPr lang="en-US" smtClean="0"/>
              <a:t>Institutional Repositories - 1</a:t>
            </a:r>
          </a:p>
        </p:txBody>
      </p:sp>
      <p:sp>
        <p:nvSpPr>
          <p:cNvPr id="151556" name="Rectangle 3"/>
          <p:cNvSpPr>
            <a:spLocks noGrp="1" noChangeArrowheads="1"/>
          </p:cNvSpPr>
          <p:nvPr>
            <p:ph type="body" idx="1"/>
          </p:nvPr>
        </p:nvSpPr>
        <p:spPr/>
        <p:txBody>
          <a:bodyPr/>
          <a:lstStyle/>
          <a:p>
            <a:pPr eaLnBrk="1" hangingPunct="1">
              <a:lnSpc>
                <a:spcPct val="90000"/>
              </a:lnSpc>
            </a:pPr>
            <a:r>
              <a:rPr lang="en-US" smtClean="0"/>
              <a:t>“Institutional repositories are digital collections that capture and preserve the intellectual output of a single university or a multiple institution community of colleges and universities.”</a:t>
            </a:r>
          </a:p>
          <a:p>
            <a:pPr eaLnBrk="1" hangingPunct="1">
              <a:lnSpc>
                <a:spcPct val="90000"/>
              </a:lnSpc>
            </a:pPr>
            <a:r>
              <a:rPr lang="en-US" smtClean="0"/>
              <a:t>Crow, R. “Institutional repository checklist and resource guide”, SPARC, Washington, D.C., USA</a:t>
            </a:r>
          </a:p>
          <a:p>
            <a:pPr eaLnBrk="1" hangingPunct="1">
              <a:lnSpc>
                <a:spcPct val="90000"/>
              </a:lnSpc>
            </a:pPr>
            <a:r>
              <a:rPr lang="en-US" smtClean="0"/>
              <a:t>www.arl.org/sparc/IR/IR_Guide_v1.pdf</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Number Placeholder 5"/>
          <p:cNvSpPr>
            <a:spLocks noGrp="1"/>
          </p:cNvSpPr>
          <p:nvPr>
            <p:ph type="sldNum" sz="quarter" idx="12"/>
          </p:nvPr>
        </p:nvSpPr>
        <p:spPr>
          <a:noFill/>
        </p:spPr>
        <p:txBody>
          <a:bodyPr/>
          <a:lstStyle/>
          <a:p>
            <a:fld id="{7954CE12-CE80-4DE0-86F4-770194A520E6}" type="slidenum">
              <a:rPr lang="en-US" smtClean="0"/>
              <a:pPr/>
              <a:t>121</a:t>
            </a:fld>
            <a:endParaRPr lang="en-US" smtClean="0"/>
          </a:p>
        </p:txBody>
      </p:sp>
      <p:sp>
        <p:nvSpPr>
          <p:cNvPr id="152579" name="Rectangle 2"/>
          <p:cNvSpPr>
            <a:spLocks noGrp="1" noChangeArrowheads="1"/>
          </p:cNvSpPr>
          <p:nvPr>
            <p:ph type="title"/>
          </p:nvPr>
        </p:nvSpPr>
        <p:spPr/>
        <p:txBody>
          <a:bodyPr/>
          <a:lstStyle/>
          <a:p>
            <a:pPr eaLnBrk="1" hangingPunct="1"/>
            <a:r>
              <a:rPr lang="en-US" smtClean="0"/>
              <a:t>Institutional Repositories - 2</a:t>
            </a:r>
          </a:p>
        </p:txBody>
      </p:sp>
      <p:sp>
        <p:nvSpPr>
          <p:cNvPr id="152580" name="Rectangle 3"/>
          <p:cNvSpPr>
            <a:spLocks noGrp="1" noChangeArrowheads="1"/>
          </p:cNvSpPr>
          <p:nvPr>
            <p:ph type="body" idx="1"/>
          </p:nvPr>
        </p:nvSpPr>
        <p:spPr>
          <a:xfrm>
            <a:off x="457200" y="1600200"/>
            <a:ext cx="8534400" cy="5029200"/>
          </a:xfrm>
        </p:spPr>
        <p:txBody>
          <a:bodyPr/>
          <a:lstStyle/>
          <a:p>
            <a:pPr eaLnBrk="1" hangingPunct="1"/>
            <a:r>
              <a:rPr lang="en-US" sz="2800" smtClean="0"/>
              <a:t>“A university-based institutional repository is a set of services that a university offers to the members of its community for the management and dissemination of digital materials created by the institution and its community members. It is most essentially an organizational commitment to the stewardship of these digital materials, including long-term preservation where appropriate, as well as organization and access or distribution.”</a:t>
            </a:r>
          </a:p>
          <a:p>
            <a:pPr eaLnBrk="1" hangingPunct="1"/>
            <a:r>
              <a:rPr lang="en-US" sz="2800" smtClean="0"/>
              <a:t>Lynch, C.A. In ARL Bimonthly Report 226, pp. 1-7, Feb. 2003, www.arl.org/newsltr/226/ir.html</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3"/>
          <p:cNvSpPr>
            <a:spLocks noGrp="1"/>
          </p:cNvSpPr>
          <p:nvPr>
            <p:ph type="sldNum" sz="quarter" idx="12"/>
          </p:nvPr>
        </p:nvSpPr>
        <p:spPr>
          <a:noFill/>
        </p:spPr>
        <p:txBody>
          <a:bodyPr/>
          <a:lstStyle/>
          <a:p>
            <a:fld id="{908014B4-F5FF-42AC-8E7C-500D9CA3ED7F}" type="slidenum">
              <a:rPr lang="en-US" smtClean="0"/>
              <a:pPr/>
              <a:t>122</a:t>
            </a:fld>
            <a:endParaRPr lang="en-US" smtClean="0"/>
          </a:p>
        </p:txBody>
      </p:sp>
      <p:pic>
        <p:nvPicPr>
          <p:cNvPr id="15360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Number Placeholder 5"/>
          <p:cNvSpPr>
            <a:spLocks noGrp="1"/>
          </p:cNvSpPr>
          <p:nvPr>
            <p:ph type="sldNum" sz="quarter" idx="12"/>
          </p:nvPr>
        </p:nvSpPr>
        <p:spPr>
          <a:noFill/>
        </p:spPr>
        <p:txBody>
          <a:bodyPr/>
          <a:lstStyle/>
          <a:p>
            <a:fld id="{D10FCFF0-C3ED-461C-BF53-05C80B4D20E4}" type="slidenum">
              <a:rPr lang="en-US" smtClean="0"/>
              <a:pPr/>
              <a:t>123</a:t>
            </a:fld>
            <a:endParaRPr lang="en-US" smtClean="0"/>
          </a:p>
        </p:txBody>
      </p:sp>
      <p:sp>
        <p:nvSpPr>
          <p:cNvPr id="154627" name="Rectangle 2"/>
          <p:cNvSpPr>
            <a:spLocks noGrp="1" noChangeArrowheads="1"/>
          </p:cNvSpPr>
          <p:nvPr>
            <p:ph type="title"/>
          </p:nvPr>
        </p:nvSpPr>
        <p:spPr>
          <a:xfrm>
            <a:off x="0" y="228600"/>
            <a:ext cx="9144000" cy="685800"/>
          </a:xfrm>
        </p:spPr>
        <p:txBody>
          <a:bodyPr/>
          <a:lstStyle/>
          <a:p>
            <a:pPr eaLnBrk="1" hangingPunct="1"/>
            <a:r>
              <a:rPr lang="en-US" smtClean="0">
                <a:solidFill>
                  <a:srgbClr val="FF0000"/>
                </a:solidFill>
              </a:rPr>
              <a:t/>
            </a:r>
            <a:br>
              <a:rPr lang="en-US" smtClean="0">
                <a:solidFill>
                  <a:srgbClr val="FF0000"/>
                </a:solidFill>
              </a:rPr>
            </a:br>
            <a:r>
              <a:rPr lang="en-US" sz="4000" smtClean="0"/>
              <a:t>Goals of Institutional Repositories </a:t>
            </a:r>
            <a:br>
              <a:rPr lang="en-US" sz="4000" smtClean="0"/>
            </a:br>
            <a:r>
              <a:rPr lang="en-US" sz="4000" smtClean="0"/>
              <a:t>(by Steven Harnad, U. Southampton)</a:t>
            </a:r>
            <a:r>
              <a:rPr lang="en-US" smtClean="0">
                <a:solidFill>
                  <a:srgbClr val="FF0000"/>
                </a:solidFill>
              </a:rPr>
              <a:t/>
            </a:r>
            <a:br>
              <a:rPr lang="en-US" smtClean="0">
                <a:solidFill>
                  <a:srgbClr val="FF0000"/>
                </a:solidFill>
              </a:rPr>
            </a:br>
            <a:endParaRPr lang="en-US" smtClean="0">
              <a:solidFill>
                <a:srgbClr val="FF0000"/>
              </a:solidFill>
            </a:endParaRPr>
          </a:p>
        </p:txBody>
      </p:sp>
      <p:sp>
        <p:nvSpPr>
          <p:cNvPr id="740355" name="Rectangle 3"/>
          <p:cNvSpPr>
            <a:spLocks noGrp="1" noChangeArrowheads="1"/>
          </p:cNvSpPr>
          <p:nvPr>
            <p:ph type="body" idx="1"/>
          </p:nvPr>
        </p:nvSpPr>
        <p:spPr>
          <a:xfrm>
            <a:off x="228600" y="1524000"/>
            <a:ext cx="8763000" cy="3886200"/>
          </a:xfrm>
        </p:spPr>
        <p:txBody>
          <a:bodyPr/>
          <a:lstStyle/>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Self Archiving of Institutional Research</a:t>
            </a:r>
          </a:p>
          <a:p>
            <a:pPr lvl="1" eaLnBrk="1" hangingPunct="1">
              <a:lnSpc>
                <a:spcPct val="50000"/>
              </a:lnSpc>
              <a:spcBef>
                <a:spcPct val="50000"/>
              </a:spcBef>
              <a:buClr>
                <a:srgbClr val="FF0000"/>
              </a:buClr>
              <a:buFont typeface="Wingdings" pitchFamily="2" charset="2"/>
              <a:buChar char="Ø"/>
              <a:defRPr/>
            </a:pPr>
            <a:r>
              <a:rPr lang="en-US" smtClean="0">
                <a:effectLst>
                  <a:outerShdw blurRad="38100" dist="38100" dir="2700000" algn="tl">
                    <a:srgbClr val="C0C0C0"/>
                  </a:outerShdw>
                </a:effectLst>
              </a:rPr>
              <a:t>Thesis and Dissertations (VTLS NDLTD Project)</a:t>
            </a:r>
          </a:p>
          <a:p>
            <a:pPr lvl="1" eaLnBrk="1" hangingPunct="1">
              <a:lnSpc>
                <a:spcPct val="50000"/>
              </a:lnSpc>
              <a:spcBef>
                <a:spcPct val="50000"/>
              </a:spcBef>
              <a:buClr>
                <a:srgbClr val="FF0000"/>
              </a:buClr>
              <a:buFont typeface="Wingdings" pitchFamily="2" charset="2"/>
              <a:buChar char="Ø"/>
              <a:defRPr/>
            </a:pPr>
            <a:r>
              <a:rPr lang="en-US" smtClean="0">
                <a:effectLst>
                  <a:outerShdw blurRad="38100" dist="38100" dir="2700000" algn="tl">
                    <a:srgbClr val="C0C0C0"/>
                  </a:outerShdw>
                </a:effectLst>
              </a:rPr>
              <a:t>Article preprints and post prints</a:t>
            </a:r>
          </a:p>
          <a:p>
            <a:pPr lvl="1" eaLnBrk="1" hangingPunct="1">
              <a:lnSpc>
                <a:spcPct val="50000"/>
              </a:lnSpc>
              <a:spcBef>
                <a:spcPct val="50000"/>
              </a:spcBef>
              <a:buClr>
                <a:srgbClr val="FF0000"/>
              </a:buClr>
              <a:buFont typeface="Wingdings" pitchFamily="2" charset="2"/>
              <a:buChar char="Ø"/>
              <a:defRPr/>
            </a:pPr>
            <a:r>
              <a:rPr lang="en-US" smtClean="0">
                <a:effectLst>
                  <a:outerShdw blurRad="38100" dist="38100" dir="2700000" algn="tl">
                    <a:srgbClr val="C0C0C0"/>
                  </a:outerShdw>
                </a:effectLst>
              </a:rPr>
              <a:t>Internal documents and maps</a:t>
            </a:r>
          </a:p>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Management of digital collections</a:t>
            </a:r>
          </a:p>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Preservation of materials </a:t>
            </a:r>
            <a:r>
              <a:rPr lang="en-US" sz="2800" smtClean="0">
                <a:effectLst>
                  <a:outerShdw blurRad="38100" dist="38100" dir="2700000" algn="tl">
                    <a:srgbClr val="C0C0C0"/>
                  </a:outerShdw>
                </a:effectLst>
                <a:latin typeface="Times New Roman"/>
              </a:rPr>
              <a:t>–</a:t>
            </a:r>
            <a:r>
              <a:rPr lang="en-US" sz="2800" smtClean="0">
                <a:effectLst>
                  <a:outerShdw blurRad="38100" dist="38100" dir="2700000" algn="tl">
                    <a:srgbClr val="C0C0C0"/>
                  </a:outerShdw>
                </a:effectLst>
              </a:rPr>
              <a:t> decentralized approach</a:t>
            </a:r>
          </a:p>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Housing of teaching materials</a:t>
            </a:r>
          </a:p>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Electronic Publishing of journals, books, posters, maps, audio, video  and other multimedia objects</a:t>
            </a:r>
            <a:endParaRPr lang="en-US" smtClean="0">
              <a:effectLst>
                <a:outerShdw blurRad="38100" dist="38100" dir="2700000" algn="tl">
                  <a:srgbClr val="C0C0C0"/>
                </a:outerShdw>
              </a:effectLst>
            </a:endParaRPr>
          </a:p>
        </p:txBody>
      </p:sp>
      <p:sp>
        <p:nvSpPr>
          <p:cNvPr id="154629" name="Text Box 4"/>
          <p:cNvSpPr txBox="1">
            <a:spLocks noChangeArrowheads="1"/>
          </p:cNvSpPr>
          <p:nvPr/>
        </p:nvSpPr>
        <p:spPr bwMode="auto">
          <a:xfrm>
            <a:off x="28956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5"/>
          <p:cNvSpPr>
            <a:spLocks noGrp="1"/>
          </p:cNvSpPr>
          <p:nvPr>
            <p:ph type="sldNum" sz="quarter" idx="12"/>
          </p:nvPr>
        </p:nvSpPr>
        <p:spPr>
          <a:noFill/>
        </p:spPr>
        <p:txBody>
          <a:bodyPr/>
          <a:lstStyle/>
          <a:p>
            <a:fld id="{11911C47-C4F1-4938-9E39-303A893BA79C}" type="slidenum">
              <a:rPr lang="en-US" smtClean="0"/>
              <a:pPr/>
              <a:t>124</a:t>
            </a:fld>
            <a:endParaRPr lang="en-US" smtClean="0"/>
          </a:p>
        </p:txBody>
      </p:sp>
      <p:sp>
        <p:nvSpPr>
          <p:cNvPr id="133123" name="Rectangle 2"/>
          <p:cNvSpPr>
            <a:spLocks noGrp="1" noChangeArrowheads="1"/>
          </p:cNvSpPr>
          <p:nvPr>
            <p:ph type="title"/>
          </p:nvPr>
        </p:nvSpPr>
        <p:spPr/>
        <p:txBody>
          <a:bodyPr/>
          <a:lstStyle/>
          <a:p>
            <a:pPr eaLnBrk="1" hangingPunct="1"/>
            <a:r>
              <a:rPr lang="en-US" sz="5400" b="1" dirty="0" smtClean="0"/>
              <a:t>Societies</a:t>
            </a:r>
          </a:p>
        </p:txBody>
      </p:sp>
      <p:sp>
        <p:nvSpPr>
          <p:cNvPr id="133124" name="Rectangle 3"/>
          <p:cNvSpPr>
            <a:spLocks noGrp="1" noChangeArrowheads="1"/>
          </p:cNvSpPr>
          <p:nvPr>
            <p:ph type="body" idx="1"/>
          </p:nvPr>
        </p:nvSpPr>
        <p:spPr>
          <a:xfrm>
            <a:off x="381000" y="1676400"/>
            <a:ext cx="8763000" cy="5181600"/>
          </a:xfrm>
        </p:spPr>
        <p:txBody>
          <a:bodyPr/>
          <a:lstStyle/>
          <a:p>
            <a:pPr eaLnBrk="1" hangingPunct="1">
              <a:lnSpc>
                <a:spcPct val="80000"/>
              </a:lnSpc>
            </a:pPr>
            <a:r>
              <a:rPr lang="en-US" sz="2800" smtClean="0"/>
              <a:t>User communities</a:t>
            </a:r>
          </a:p>
          <a:p>
            <a:pPr lvl="1" eaLnBrk="1" hangingPunct="1">
              <a:lnSpc>
                <a:spcPct val="80000"/>
              </a:lnSpc>
            </a:pPr>
            <a:r>
              <a:rPr lang="en-US" sz="2400" smtClean="0"/>
              <a:t>Authors, editors, teachers, students, readers</a:t>
            </a:r>
          </a:p>
          <a:p>
            <a:pPr lvl="1" eaLnBrk="1" hangingPunct="1">
              <a:lnSpc>
                <a:spcPct val="80000"/>
              </a:lnSpc>
            </a:pPr>
            <a:r>
              <a:rPr lang="en-US" sz="2400" smtClean="0"/>
              <a:t>Personal(ization), group(ware), community, global</a:t>
            </a:r>
          </a:p>
          <a:p>
            <a:pPr lvl="1" eaLnBrk="1" hangingPunct="1">
              <a:lnSpc>
                <a:spcPct val="80000"/>
              </a:lnSpc>
            </a:pPr>
            <a:r>
              <a:rPr lang="en-US" sz="2400" smtClean="0"/>
              <a:t>Accessibility, universal access</a:t>
            </a:r>
          </a:p>
          <a:p>
            <a:pPr eaLnBrk="1" hangingPunct="1">
              <a:lnSpc>
                <a:spcPct val="80000"/>
              </a:lnSpc>
            </a:pPr>
            <a:r>
              <a:rPr lang="en-US" sz="2800" smtClean="0"/>
              <a:t>Librarians: reference, acquisition, operations</a:t>
            </a:r>
          </a:p>
          <a:p>
            <a:pPr eaLnBrk="1" hangingPunct="1">
              <a:lnSpc>
                <a:spcPct val="80000"/>
              </a:lnSpc>
            </a:pPr>
            <a:r>
              <a:rPr lang="en-US" sz="2800" smtClean="0"/>
              <a:t>Research community</a:t>
            </a:r>
          </a:p>
          <a:p>
            <a:pPr lvl="1" eaLnBrk="1" hangingPunct="1">
              <a:lnSpc>
                <a:spcPct val="80000"/>
              </a:lnSpc>
            </a:pPr>
            <a:r>
              <a:rPr lang="en-US" sz="2400" smtClean="0"/>
              <a:t>Associations, conferences, publications, labs, projects</a:t>
            </a:r>
          </a:p>
          <a:p>
            <a:pPr eaLnBrk="1" hangingPunct="1">
              <a:lnSpc>
                <a:spcPct val="80000"/>
              </a:lnSpc>
            </a:pPr>
            <a:r>
              <a:rPr lang="en-US" sz="2800" smtClean="0"/>
              <a:t>Economics</a:t>
            </a:r>
          </a:p>
          <a:p>
            <a:pPr lvl="1" eaLnBrk="1" hangingPunct="1">
              <a:lnSpc>
                <a:spcPct val="80000"/>
              </a:lnSpc>
            </a:pPr>
            <a:r>
              <a:rPr lang="en-US" sz="2400" smtClean="0"/>
              <a:t>Copyright, intellectual property rights, digital rights management, authorization, authentication, security, privacy, self-archiving (eprints)</a:t>
            </a:r>
          </a:p>
          <a:p>
            <a:pPr lvl="1" eaLnBrk="1" hangingPunct="1">
              <a:lnSpc>
                <a:spcPct val="80000"/>
              </a:lnSpc>
            </a:pPr>
            <a:r>
              <a:rPr lang="en-US" sz="2400" smtClean="0"/>
              <a:t>Publishers, catalogers, distributors, sustainability</a:t>
            </a:r>
          </a:p>
          <a:p>
            <a:pPr lvl="1" eaLnBrk="1" hangingPunct="1">
              <a:lnSpc>
                <a:spcPct val="80000"/>
              </a:lnSpc>
            </a:pPr>
            <a:r>
              <a:rPr lang="en-US" sz="2400" smtClean="0"/>
              <a:t>Open source, commercial, hybrid</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5"/>
          <p:cNvSpPr>
            <a:spLocks noGrp="1"/>
          </p:cNvSpPr>
          <p:nvPr>
            <p:ph type="sldNum" sz="quarter" idx="12"/>
          </p:nvPr>
        </p:nvSpPr>
        <p:spPr>
          <a:noFill/>
        </p:spPr>
        <p:txBody>
          <a:bodyPr/>
          <a:lstStyle/>
          <a:p>
            <a:fld id="{3CA145EC-D006-441C-A9F7-F49DB0E980E6}" type="slidenum">
              <a:rPr lang="en-US" smtClean="0"/>
              <a:pPr/>
              <a:t>125</a:t>
            </a:fld>
            <a:endParaRPr lang="en-US" smtClean="0"/>
          </a:p>
        </p:txBody>
      </p:sp>
      <p:sp>
        <p:nvSpPr>
          <p:cNvPr id="131075" name="Rectangle 2"/>
          <p:cNvSpPr>
            <a:spLocks noGrp="1" noChangeArrowheads="1"/>
          </p:cNvSpPr>
          <p:nvPr>
            <p:ph type="title"/>
          </p:nvPr>
        </p:nvSpPr>
        <p:spPr/>
        <p:txBody>
          <a:bodyPr/>
          <a:lstStyle/>
          <a:p>
            <a:pPr eaLnBrk="1" hangingPunct="1"/>
            <a:r>
              <a:rPr lang="en-US" sz="5400" b="1" dirty="0" smtClean="0"/>
              <a:t>Scenarios</a:t>
            </a:r>
          </a:p>
        </p:txBody>
      </p:sp>
      <p:sp>
        <p:nvSpPr>
          <p:cNvPr id="131076" name="Rectangle 3"/>
          <p:cNvSpPr>
            <a:spLocks noGrp="1" noChangeArrowheads="1"/>
          </p:cNvSpPr>
          <p:nvPr>
            <p:ph type="body" idx="1"/>
          </p:nvPr>
        </p:nvSpPr>
        <p:spPr>
          <a:xfrm>
            <a:off x="457200" y="1905000"/>
            <a:ext cx="8229600" cy="4525963"/>
          </a:xfrm>
        </p:spPr>
        <p:txBody>
          <a:bodyPr/>
          <a:lstStyle/>
          <a:p>
            <a:pPr eaLnBrk="1" hangingPunct="1">
              <a:lnSpc>
                <a:spcPct val="80000"/>
              </a:lnSpc>
            </a:pPr>
            <a:r>
              <a:rPr lang="en-US" sz="2800" smtClean="0"/>
              <a:t>Recall OO for streams – now have objects as well as scenarios – ex interface components</a:t>
            </a:r>
          </a:p>
          <a:p>
            <a:pPr eaLnBrk="1" hangingPunct="1">
              <a:lnSpc>
                <a:spcPct val="80000"/>
              </a:lnSpc>
            </a:pPr>
            <a:r>
              <a:rPr lang="en-US" sz="2800" smtClean="0"/>
              <a:t>Information Access</a:t>
            </a:r>
          </a:p>
          <a:p>
            <a:pPr lvl="1" eaLnBrk="1" hangingPunct="1">
              <a:lnSpc>
                <a:spcPct val="80000"/>
              </a:lnSpc>
            </a:pPr>
            <a:r>
              <a:rPr lang="en-US" smtClean="0"/>
              <a:t>Searching: ad hoc, filtering/routing</a:t>
            </a:r>
          </a:p>
          <a:p>
            <a:pPr lvl="1" eaLnBrk="1" hangingPunct="1">
              <a:lnSpc>
                <a:spcPct val="80000"/>
              </a:lnSpc>
            </a:pPr>
            <a:r>
              <a:rPr lang="en-US" smtClean="0"/>
              <a:t>Browsing: using an organization, using a visualization, using links (i.e., hypertext, hypermedia)</a:t>
            </a:r>
          </a:p>
          <a:p>
            <a:pPr lvl="1" eaLnBrk="1" hangingPunct="1">
              <a:lnSpc>
                <a:spcPct val="80000"/>
              </a:lnSpc>
            </a:pPr>
            <a:r>
              <a:rPr lang="en-US" smtClean="0"/>
              <a:t>Workflow: sessions, feedback, etc.</a:t>
            </a:r>
          </a:p>
          <a:p>
            <a:pPr lvl="1" eaLnBrk="1" hangingPunct="1">
              <a:lnSpc>
                <a:spcPct val="80000"/>
              </a:lnSpc>
              <a:buFontTx/>
              <a:buNone/>
            </a:pPr>
            <a:endParaRPr lang="en-US" smtClean="0"/>
          </a:p>
          <a:p>
            <a:pPr eaLnBrk="1" hangingPunct="1">
              <a:lnSpc>
                <a:spcPct val="80000"/>
              </a:lnSpc>
            </a:pPr>
            <a:r>
              <a:rPr lang="en-US" sz="2800" smtClean="0"/>
              <a:t>Scenario-based Design</a:t>
            </a:r>
          </a:p>
          <a:p>
            <a:pPr eaLnBrk="1" hangingPunct="1">
              <a:lnSpc>
                <a:spcPct val="80000"/>
              </a:lnSpc>
            </a:pPr>
            <a:r>
              <a:rPr lang="en-US" sz="2800" smtClean="0"/>
              <a:t>Usability: goals, tasks, claims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Number Placeholder 5"/>
          <p:cNvSpPr>
            <a:spLocks noGrp="1"/>
          </p:cNvSpPr>
          <p:nvPr>
            <p:ph type="sldNum" sz="quarter" idx="12"/>
          </p:nvPr>
        </p:nvSpPr>
        <p:spPr>
          <a:noFill/>
        </p:spPr>
        <p:txBody>
          <a:bodyPr/>
          <a:lstStyle/>
          <a:p>
            <a:fld id="{4808B526-7EB0-46F4-ABA8-3AF612EEF65E}" type="slidenum">
              <a:rPr lang="en-US" smtClean="0"/>
              <a:pPr/>
              <a:t>126</a:t>
            </a:fld>
            <a:endParaRPr lang="en-US" smtClean="0"/>
          </a:p>
        </p:txBody>
      </p:sp>
      <p:sp>
        <p:nvSpPr>
          <p:cNvPr id="128003" name="Rectangle 2"/>
          <p:cNvSpPr>
            <a:spLocks noGrp="1" noChangeArrowheads="1"/>
          </p:cNvSpPr>
          <p:nvPr>
            <p:ph type="title"/>
          </p:nvPr>
        </p:nvSpPr>
        <p:spPr/>
        <p:txBody>
          <a:bodyPr/>
          <a:lstStyle/>
          <a:p>
            <a:pPr eaLnBrk="1" hangingPunct="1"/>
            <a:r>
              <a:rPr lang="en-US" dirty="0" smtClean="0"/>
              <a:t>Exploration</a:t>
            </a:r>
          </a:p>
        </p:txBody>
      </p:sp>
      <p:sp>
        <p:nvSpPr>
          <p:cNvPr id="128004" name="Rectangle 3"/>
          <p:cNvSpPr>
            <a:spLocks noGrp="1" noChangeArrowheads="1"/>
          </p:cNvSpPr>
          <p:nvPr>
            <p:ph type="body" idx="1"/>
          </p:nvPr>
        </p:nvSpPr>
        <p:spPr>
          <a:xfrm>
            <a:off x="533400" y="1981200"/>
            <a:ext cx="8229600" cy="4419600"/>
          </a:xfrm>
        </p:spPr>
        <p:txBody>
          <a:bodyPr/>
          <a:lstStyle/>
          <a:p>
            <a:pPr eaLnBrk="1" hangingPunct="1"/>
            <a:r>
              <a:rPr lang="en-US" smtClean="0"/>
              <a:t>Retrieval models</a:t>
            </a:r>
          </a:p>
          <a:p>
            <a:pPr lvl="1" eaLnBrk="1" hangingPunct="1"/>
            <a:r>
              <a:rPr lang="en-US" sz="3200" smtClean="0"/>
              <a:t>Boolean, extended Boolean</a:t>
            </a:r>
          </a:p>
          <a:p>
            <a:pPr lvl="1" eaLnBrk="1" hangingPunct="1"/>
            <a:r>
              <a:rPr lang="en-US" sz="3200" smtClean="0"/>
              <a:t>Vector, LSI</a:t>
            </a:r>
          </a:p>
          <a:p>
            <a:pPr lvl="1" eaLnBrk="1" hangingPunct="1"/>
            <a:r>
              <a:rPr lang="en-US" sz="3200" smtClean="0"/>
              <a:t>Probabilistic: classical, belief network, inference network, language models</a:t>
            </a:r>
          </a:p>
          <a:p>
            <a:pPr eaLnBrk="1" hangingPunct="1"/>
            <a:r>
              <a:rPr lang="en-US" smtClean="0"/>
              <a:t>User interfaces and visualization</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5"/>
          <p:cNvSpPr>
            <a:spLocks noGrp="1"/>
          </p:cNvSpPr>
          <p:nvPr>
            <p:ph type="sldNum" sz="quarter" idx="12"/>
          </p:nvPr>
        </p:nvSpPr>
        <p:spPr>
          <a:noFill/>
        </p:spPr>
        <p:txBody>
          <a:bodyPr/>
          <a:lstStyle/>
          <a:p>
            <a:fld id="{06E7403C-0DFC-4DB3-ADAC-2CEBF9B05452}" type="slidenum">
              <a:rPr lang="en-US" smtClean="0"/>
              <a:pPr/>
              <a:t>127</a:t>
            </a:fld>
            <a:endParaRPr lang="en-US" smtClean="0"/>
          </a:p>
        </p:txBody>
      </p:sp>
      <p:sp>
        <p:nvSpPr>
          <p:cNvPr id="129027" name="Rectangle 2"/>
          <p:cNvSpPr>
            <a:spLocks noGrp="1" noChangeArrowheads="1"/>
          </p:cNvSpPr>
          <p:nvPr>
            <p:ph type="title"/>
          </p:nvPr>
        </p:nvSpPr>
        <p:spPr/>
        <p:txBody>
          <a:bodyPr/>
          <a:lstStyle/>
          <a:p>
            <a:pPr eaLnBrk="1" hangingPunct="1"/>
            <a:r>
              <a:rPr lang="en-US" sz="4000" smtClean="0"/>
              <a:t>User interfaces and visualization</a:t>
            </a:r>
          </a:p>
        </p:txBody>
      </p:sp>
      <p:sp>
        <p:nvSpPr>
          <p:cNvPr id="129028" name="Rectangle 3"/>
          <p:cNvSpPr>
            <a:spLocks noGrp="1" noChangeArrowheads="1"/>
          </p:cNvSpPr>
          <p:nvPr>
            <p:ph type="body" idx="1"/>
          </p:nvPr>
        </p:nvSpPr>
        <p:spPr/>
        <p:txBody>
          <a:bodyPr/>
          <a:lstStyle/>
          <a:p>
            <a:pPr eaLnBrk="1" hangingPunct="1"/>
            <a:r>
              <a:rPr lang="en-US" smtClean="0"/>
              <a:t>2D interfaces</a:t>
            </a:r>
          </a:p>
          <a:p>
            <a:pPr eaLnBrk="1" hangingPunct="1"/>
            <a:r>
              <a:rPr lang="en-US" smtClean="0"/>
              <a:t>3D interfaces</a:t>
            </a:r>
          </a:p>
          <a:p>
            <a:pPr eaLnBrk="1" hangingPunct="1"/>
            <a:r>
              <a:rPr lang="en-US" smtClean="0"/>
              <a:t>GIS</a:t>
            </a:r>
          </a:p>
          <a:p>
            <a:pPr eaLnBrk="1" hangingPunct="1"/>
            <a:r>
              <a:rPr lang="en-US" smtClean="0"/>
              <a:t>Other paradigms</a:t>
            </a:r>
          </a:p>
          <a:p>
            <a:pPr eaLnBrk="1" hangingPunct="1"/>
            <a:endParaRPr lang="en-US" smtClean="0"/>
          </a:p>
          <a:p>
            <a:pPr eaLnBrk="1" hangingPunct="1"/>
            <a:r>
              <a:rPr lang="en-US" smtClean="0"/>
              <a:t>Stepping Stones and Pathways</a:t>
            </a:r>
          </a:p>
          <a:p>
            <a:pPr lvl="1" eaLnBrk="1" hangingPunct="1"/>
            <a:r>
              <a:rPr lang="en-US" smtClean="0"/>
              <a:t>http://fox.cs.vt.edu/SSP/</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Number Placeholder 5"/>
          <p:cNvSpPr>
            <a:spLocks noGrp="1"/>
          </p:cNvSpPr>
          <p:nvPr>
            <p:ph type="sldNum" sz="quarter" idx="12"/>
          </p:nvPr>
        </p:nvSpPr>
        <p:spPr>
          <a:noFill/>
        </p:spPr>
        <p:txBody>
          <a:bodyPr/>
          <a:lstStyle/>
          <a:p>
            <a:fld id="{DE1E623E-C177-437B-B283-2B1891BAAB1C}" type="slidenum">
              <a:rPr lang="en-US" smtClean="0"/>
              <a:pPr/>
              <a:t>128</a:t>
            </a:fld>
            <a:endParaRPr lang="en-US" smtClean="0"/>
          </a:p>
        </p:txBody>
      </p:sp>
      <p:sp>
        <p:nvSpPr>
          <p:cNvPr id="156675" name="Rectangle 2"/>
          <p:cNvSpPr>
            <a:spLocks noGrp="1" noChangeArrowheads="1"/>
          </p:cNvSpPr>
          <p:nvPr>
            <p:ph type="title"/>
          </p:nvPr>
        </p:nvSpPr>
        <p:spPr/>
        <p:txBody>
          <a:bodyPr/>
          <a:lstStyle/>
          <a:p>
            <a:pPr eaLnBrk="1" hangingPunct="1"/>
            <a:r>
              <a:rPr lang="en-US" sz="5400" b="1" dirty="0" smtClean="0"/>
              <a:t>Services</a:t>
            </a:r>
          </a:p>
        </p:txBody>
      </p:sp>
      <p:sp>
        <p:nvSpPr>
          <p:cNvPr id="156676" name="Rectangle 3"/>
          <p:cNvSpPr>
            <a:spLocks noGrp="1" noChangeArrowheads="1"/>
          </p:cNvSpPr>
          <p:nvPr>
            <p:ph type="body" idx="1"/>
          </p:nvPr>
        </p:nvSpPr>
        <p:spPr/>
        <p:txBody>
          <a:bodyPr/>
          <a:lstStyle/>
          <a:p>
            <a:pPr eaLnBrk="1" hangingPunct="1"/>
            <a:r>
              <a:rPr lang="en-US" smtClean="0"/>
              <a:t>Taxonomy of services</a:t>
            </a:r>
          </a:p>
          <a:p>
            <a:pPr eaLnBrk="1" hangingPunct="1"/>
            <a:r>
              <a:rPr lang="en-US" smtClean="0"/>
              <a:t>Ontology, composition, reuse</a:t>
            </a:r>
          </a:p>
          <a:p>
            <a:pPr eaLnBrk="1" hangingPunct="1"/>
            <a:r>
              <a:rPr lang="en-US" smtClean="0"/>
              <a:t>Evaluation</a:t>
            </a:r>
          </a:p>
          <a:p>
            <a:pPr eaLnBrk="1" hangingPunct="1"/>
            <a:r>
              <a:rPr lang="en-US" smtClean="0"/>
              <a:t>Key services in-depth:</a:t>
            </a:r>
          </a:p>
          <a:p>
            <a:pPr lvl="1" eaLnBrk="1" hangingPunct="1"/>
            <a:r>
              <a:rPr lang="en-US" smtClean="0"/>
              <a:t>Crawling, indexing</a:t>
            </a:r>
          </a:p>
          <a:p>
            <a:pPr lvl="1" eaLnBrk="1" hangingPunct="1"/>
            <a:r>
              <a:rPr lang="en-US" smtClean="0"/>
              <a:t>Clustering, classifying</a:t>
            </a:r>
          </a:p>
          <a:p>
            <a:pPr lvl="1" eaLnBrk="1" hangingPunct="1"/>
            <a:r>
              <a:rPr lang="en-US" smtClean="0"/>
              <a:t>Recommending, using social networks</a:t>
            </a:r>
          </a:p>
          <a:p>
            <a:pPr lvl="1" eaLnBrk="1" hangingPunct="1"/>
            <a:r>
              <a:rPr lang="en-US" smtClean="0"/>
              <a:t>Logging</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3"/>
          <p:cNvSpPr>
            <a:spLocks noGrp="1"/>
          </p:cNvSpPr>
          <p:nvPr>
            <p:ph type="sldNum" sz="quarter" idx="12"/>
          </p:nvPr>
        </p:nvSpPr>
        <p:spPr>
          <a:noFill/>
        </p:spPr>
        <p:txBody>
          <a:bodyPr/>
          <a:lstStyle/>
          <a:p>
            <a:fld id="{DBFFD35F-C940-4A9E-BB22-C857BAB6D510}" type="slidenum">
              <a:rPr lang="en-US" smtClean="0"/>
              <a:pPr/>
              <a:t>129</a:t>
            </a:fld>
            <a:endParaRPr lang="en-US" smtClean="0"/>
          </a:p>
        </p:txBody>
      </p:sp>
      <p:pic>
        <p:nvPicPr>
          <p:cNvPr id="15769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b="1" smtClean="0"/>
              <a:t>DL Curric. Project - 1</a:t>
            </a:r>
          </a:p>
        </p:txBody>
      </p:sp>
      <p:sp>
        <p:nvSpPr>
          <p:cNvPr id="12291" name="Content Placeholder 2"/>
          <p:cNvSpPr>
            <a:spLocks noGrp="1"/>
          </p:cNvSpPr>
          <p:nvPr>
            <p:ph idx="1"/>
          </p:nvPr>
        </p:nvSpPr>
        <p:spPr/>
        <p:txBody>
          <a:bodyPr/>
          <a:lstStyle/>
          <a:p>
            <a:pPr eaLnBrk="1" hangingPunct="1"/>
            <a:r>
              <a:rPr lang="en-US" smtClean="0"/>
              <a:t>NSF awards to VT and UNC-CH</a:t>
            </a:r>
          </a:p>
          <a:p>
            <a:pPr eaLnBrk="1" hangingPunct="1"/>
            <a:r>
              <a:rPr lang="en-US" smtClean="0"/>
              <a:t>CS and LIS</a:t>
            </a:r>
          </a:p>
          <a:p>
            <a:pPr eaLnBrk="1" hangingPunct="1"/>
            <a:endParaRPr lang="en-US" smtClean="0"/>
          </a:p>
          <a:p>
            <a:pPr eaLnBrk="1" hangingPunct="1"/>
            <a:r>
              <a:rPr lang="en-US" smtClean="0"/>
              <a:t>Project server: http://curric.dlib.vt.edu/</a:t>
            </a:r>
          </a:p>
          <a:p>
            <a:pPr eaLnBrk="1" hangingPunct="1">
              <a:buFontTx/>
              <a:buNone/>
            </a:pPr>
            <a:endParaRPr lang="en-US" smtClean="0"/>
          </a:p>
          <a:p>
            <a:pPr eaLnBrk="1" hangingPunct="1"/>
            <a:r>
              <a:rPr lang="en-US" smtClean="0"/>
              <a:t>Wikiversity: http://en.wikiversity.org/wiki/Curriculum_on_Digital_Libraries</a:t>
            </a:r>
          </a:p>
          <a:p>
            <a:pPr eaLnBrk="1" hangingPunct="1">
              <a:buFontTx/>
              <a:buNone/>
            </a:pPr>
            <a:endParaRPr lang="en-US" smtClean="0"/>
          </a:p>
        </p:txBody>
      </p:sp>
      <p:sp>
        <p:nvSpPr>
          <p:cNvPr id="12292" name="Slide Number Placeholder 3"/>
          <p:cNvSpPr>
            <a:spLocks noGrp="1"/>
          </p:cNvSpPr>
          <p:nvPr>
            <p:ph type="sldNum" sz="quarter" idx="12"/>
          </p:nvPr>
        </p:nvSpPr>
        <p:spPr>
          <a:noFill/>
        </p:spPr>
        <p:txBody>
          <a:bodyPr/>
          <a:lstStyle/>
          <a:p>
            <a:fld id="{E8505167-BD19-43F4-9E54-B3C6C4264527}" type="slidenum">
              <a:rPr lang="en-US" smtClean="0"/>
              <a:pPr/>
              <a:t>13</a:t>
            </a:fld>
            <a:endParaRPr lang="en-US" smtClean="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5"/>
          <p:cNvSpPr>
            <a:spLocks noGrp="1"/>
          </p:cNvSpPr>
          <p:nvPr>
            <p:ph type="sldNum" sz="quarter" idx="12"/>
          </p:nvPr>
        </p:nvSpPr>
        <p:spPr>
          <a:noFill/>
        </p:spPr>
        <p:txBody>
          <a:bodyPr/>
          <a:lstStyle/>
          <a:p>
            <a:fld id="{E88D90A6-100D-4589-86FD-0FAF90268759}" type="slidenum">
              <a:rPr lang="en-US" smtClean="0"/>
              <a:pPr/>
              <a:t>130</a:t>
            </a:fld>
            <a:endParaRPr lang="en-US" smtClean="0"/>
          </a:p>
        </p:txBody>
      </p:sp>
      <p:sp>
        <p:nvSpPr>
          <p:cNvPr id="158723" name="Rectangle 2"/>
          <p:cNvSpPr>
            <a:spLocks noGrp="1" noChangeArrowheads="1"/>
          </p:cNvSpPr>
          <p:nvPr>
            <p:ph type="title"/>
          </p:nvPr>
        </p:nvSpPr>
        <p:spPr>
          <a:xfrm>
            <a:off x="457200" y="381000"/>
            <a:ext cx="7772400" cy="1143000"/>
          </a:xfrm>
        </p:spPr>
        <p:txBody>
          <a:bodyPr/>
          <a:lstStyle/>
          <a:p>
            <a:pPr eaLnBrk="1" hangingPunct="1"/>
            <a:r>
              <a:rPr lang="en-US" smtClean="0"/>
              <a:t>Ontology: Applications</a:t>
            </a:r>
          </a:p>
        </p:txBody>
      </p:sp>
      <p:sp>
        <p:nvSpPr>
          <p:cNvPr id="158724" name="Rectangle 3"/>
          <p:cNvSpPr>
            <a:spLocks noGrp="1" noChangeArrowheads="1"/>
          </p:cNvSpPr>
          <p:nvPr>
            <p:ph type="body" idx="1"/>
          </p:nvPr>
        </p:nvSpPr>
        <p:spPr>
          <a:xfrm>
            <a:off x="609600" y="1600200"/>
            <a:ext cx="8229600" cy="4616450"/>
          </a:xfrm>
        </p:spPr>
        <p:txBody>
          <a:bodyPr/>
          <a:lstStyle/>
          <a:p>
            <a:pPr eaLnBrk="1" hangingPunct="1">
              <a:lnSpc>
                <a:spcPct val="90000"/>
              </a:lnSpc>
            </a:pPr>
            <a:r>
              <a:rPr lang="en-US" smtClean="0"/>
              <a:t>Expand definition of minimal DL by characterizing</a:t>
            </a:r>
          </a:p>
          <a:p>
            <a:pPr lvl="1" eaLnBrk="1" hangingPunct="1">
              <a:lnSpc>
                <a:spcPct val="90000"/>
              </a:lnSpc>
            </a:pPr>
            <a:r>
              <a:rPr lang="en-US" smtClean="0"/>
              <a:t>typical DL services </a:t>
            </a:r>
          </a:p>
          <a:p>
            <a:pPr lvl="1" eaLnBrk="1" hangingPunct="1">
              <a:lnSpc>
                <a:spcPct val="90000"/>
              </a:lnSpc>
            </a:pPr>
            <a:r>
              <a:rPr lang="en-US" smtClean="0"/>
              <a:t>in the context of “employs” and “produces” relationships</a:t>
            </a:r>
          </a:p>
          <a:p>
            <a:pPr eaLnBrk="1" hangingPunct="1">
              <a:lnSpc>
                <a:spcPct val="90000"/>
              </a:lnSpc>
            </a:pPr>
            <a:r>
              <a:rPr lang="en-US" smtClean="0"/>
              <a:t>Use characterization to:</a:t>
            </a:r>
          </a:p>
          <a:p>
            <a:pPr lvl="1" eaLnBrk="1" hangingPunct="1">
              <a:lnSpc>
                <a:spcPct val="90000"/>
              </a:lnSpc>
            </a:pPr>
            <a:r>
              <a:rPr lang="en-US" smtClean="0"/>
              <a:t>Reason about how DL services can be built from other DL components</a:t>
            </a:r>
          </a:p>
          <a:p>
            <a:pPr lvl="1" eaLnBrk="1" hangingPunct="1">
              <a:lnSpc>
                <a:spcPct val="90000"/>
              </a:lnSpc>
            </a:pPr>
            <a:r>
              <a:rPr lang="en-US" smtClean="0"/>
              <a:t>As well as be composed with other services through extension or reuse</a:t>
            </a:r>
          </a:p>
          <a:p>
            <a:pPr eaLnBrk="1" hangingPunct="1">
              <a:lnSpc>
                <a:spcPct val="90000"/>
              </a:lnSpc>
            </a:pPr>
            <a:endParaRPr lang="en-US" smtClean="0"/>
          </a:p>
          <a:p>
            <a:pPr lvl="1" eaLnBrk="1" hangingPunct="1">
              <a:lnSpc>
                <a:spcPct val="90000"/>
              </a:lnSpc>
            </a:pPr>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a:noFill/>
        </p:spPr>
        <p:txBody>
          <a:bodyPr/>
          <a:lstStyle/>
          <a:p>
            <a:fld id="{820FC1AB-9F4E-44DB-A2C8-D97C3DED3187}" type="slidenum">
              <a:rPr lang="en-US" smtClean="0"/>
              <a:pPr/>
              <a:t>131</a:t>
            </a:fld>
            <a:endParaRPr lang="en-US" smtClean="0"/>
          </a:p>
        </p:txBody>
      </p:sp>
      <p:pic>
        <p:nvPicPr>
          <p:cNvPr id="159747" name="Picture 2"/>
          <p:cNvPicPr>
            <a:picLocks noChangeAspect="1" noChangeArrowheads="1"/>
          </p:cNvPicPr>
          <p:nvPr/>
        </p:nvPicPr>
        <p:blipFill>
          <a:blip r:embed="rId3" cstate="print"/>
          <a:srcRect/>
          <a:stretch>
            <a:fillRect/>
          </a:stretch>
        </p:blipFill>
        <p:spPr bwMode="auto">
          <a:xfrm>
            <a:off x="152400" y="914400"/>
            <a:ext cx="8991600" cy="5153025"/>
          </a:xfrm>
          <a:prstGeom prst="rect">
            <a:avLst/>
          </a:prstGeom>
          <a:noFill/>
          <a:ln w="25400">
            <a:noFill/>
            <a:miter lim="800000"/>
            <a:headEnd type="none" w="sm" len="sm"/>
            <a:tailEnd type="none" w="sm" len="sm"/>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lide Number Placeholder 5"/>
          <p:cNvSpPr>
            <a:spLocks noGrp="1"/>
          </p:cNvSpPr>
          <p:nvPr>
            <p:ph type="sldNum" sz="quarter" idx="12"/>
          </p:nvPr>
        </p:nvSpPr>
        <p:spPr>
          <a:noFill/>
        </p:spPr>
        <p:txBody>
          <a:bodyPr/>
          <a:lstStyle/>
          <a:p>
            <a:fld id="{7C511CC0-75F8-4DA1-9821-B156466C3451}" type="slidenum">
              <a:rPr lang="en-US" smtClean="0"/>
              <a:pPr/>
              <a:t>132</a:t>
            </a:fld>
            <a:endParaRPr lang="en-US" smtClean="0"/>
          </a:p>
        </p:txBody>
      </p:sp>
      <p:sp>
        <p:nvSpPr>
          <p:cNvPr id="17412" name="Rectangle 1026"/>
          <p:cNvSpPr>
            <a:spLocks noGrp="1" noChangeArrowheads="1"/>
          </p:cNvSpPr>
          <p:nvPr>
            <p:ph type="title"/>
          </p:nvPr>
        </p:nvSpPr>
        <p:spPr>
          <a:xfrm>
            <a:off x="457200" y="0"/>
            <a:ext cx="8229600" cy="1143000"/>
          </a:xfrm>
        </p:spPr>
        <p:txBody>
          <a:bodyPr/>
          <a:lstStyle/>
          <a:p>
            <a:pPr eaLnBrk="1" hangingPunct="1"/>
            <a:r>
              <a:rPr lang="en-US" smtClean="0"/>
              <a:t>Ontology: Applications</a:t>
            </a:r>
          </a:p>
        </p:txBody>
      </p:sp>
      <p:graphicFrame>
        <p:nvGraphicFramePr>
          <p:cNvPr id="17410" name="Object 1029"/>
          <p:cNvGraphicFramePr>
            <a:graphicFrameLocks noGrp="1" noChangeAspect="1"/>
          </p:cNvGraphicFramePr>
          <p:nvPr>
            <p:ph type="body" idx="1"/>
          </p:nvPr>
        </p:nvGraphicFramePr>
        <p:xfrm>
          <a:off x="381000" y="1219200"/>
          <a:ext cx="8534400" cy="5465763"/>
        </p:xfrm>
        <a:graphic>
          <a:graphicData uri="http://schemas.openxmlformats.org/presentationml/2006/ole">
            <mc:AlternateContent xmlns:mc="http://schemas.openxmlformats.org/markup-compatibility/2006">
              <mc:Choice xmlns:v="urn:schemas-microsoft-com:vml" Requires="v">
                <p:oleObj spid="_x0000_s17444" name="Bitmap Image" r:id="rId4" imgW="9038095" imgH="5571429" progId="PBrush">
                  <p:embed/>
                </p:oleObj>
              </mc:Choice>
              <mc:Fallback>
                <p:oleObj name="Bitmap Image" r:id="rId4" imgW="9038095" imgH="5571429" progId="PBrush">
                  <p:embed/>
                  <p:pic>
                    <p:nvPicPr>
                      <p:cNvPr id="0" name="Object 1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8534400" cy="5465763"/>
                      </a:xfrm>
                      <a:prstGeom prst="rect">
                        <a:avLst/>
                      </a:prstGeom>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3"/>
          <p:cNvSpPr>
            <a:spLocks noGrp="1"/>
          </p:cNvSpPr>
          <p:nvPr>
            <p:ph type="sldNum" sz="quarter" idx="12"/>
          </p:nvPr>
        </p:nvSpPr>
        <p:spPr>
          <a:noFill/>
        </p:spPr>
        <p:txBody>
          <a:bodyPr/>
          <a:lstStyle/>
          <a:p>
            <a:fld id="{E455A446-5100-44C5-AEC6-67CD38DD81E5}" type="slidenum">
              <a:rPr lang="en-US" smtClean="0"/>
              <a:pPr/>
              <a:t>133</a:t>
            </a:fld>
            <a:endParaRPr lang="en-US" smtClean="0"/>
          </a:p>
        </p:txBody>
      </p:sp>
      <p:pic>
        <p:nvPicPr>
          <p:cNvPr id="135171" name="Picture 2"/>
          <p:cNvPicPr>
            <a:picLocks noChangeAspect="1" noChangeArrowheads="1"/>
          </p:cNvPicPr>
          <p:nvPr/>
        </p:nvPicPr>
        <p:blipFill>
          <a:blip r:embed="rId3" cstate="print"/>
          <a:srcRect/>
          <a:stretch>
            <a:fillRect/>
          </a:stretch>
        </p:blipFill>
        <p:spPr bwMode="auto">
          <a:xfrm>
            <a:off x="76200" y="-26988"/>
            <a:ext cx="9067800" cy="6884988"/>
          </a:xfrm>
          <a:prstGeom prst="rect">
            <a:avLst/>
          </a:prstGeom>
          <a:noFill/>
          <a:ln w="25400">
            <a:noFill/>
            <a:miter lim="800000"/>
            <a:headEnd type="none" w="sm" len="sm"/>
            <a:tailEnd type="none" w="sm" len="sm"/>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Number Placeholder 3"/>
          <p:cNvSpPr>
            <a:spLocks noGrp="1"/>
          </p:cNvSpPr>
          <p:nvPr>
            <p:ph type="sldNum" sz="quarter" idx="12"/>
          </p:nvPr>
        </p:nvSpPr>
        <p:spPr>
          <a:noFill/>
        </p:spPr>
        <p:txBody>
          <a:bodyPr/>
          <a:lstStyle/>
          <a:p>
            <a:fld id="{2F1ADDF6-0914-4AEB-BCF6-214581D41CAA}" type="slidenum">
              <a:rPr lang="en-US" smtClean="0"/>
              <a:pPr/>
              <a:t>134</a:t>
            </a:fld>
            <a:endParaRPr lang="en-US" smtClean="0"/>
          </a:p>
        </p:txBody>
      </p:sp>
      <p:pic>
        <p:nvPicPr>
          <p:cNvPr id="160771" name="Picture 2"/>
          <p:cNvPicPr>
            <a:picLocks noChangeAspect="1" noChangeArrowheads="1"/>
          </p:cNvPicPr>
          <p:nvPr/>
        </p:nvPicPr>
        <p:blipFill>
          <a:blip r:embed="rId3" cstate="print"/>
          <a:srcRect/>
          <a:stretch>
            <a:fillRect/>
          </a:stretch>
        </p:blipFill>
        <p:spPr bwMode="auto">
          <a:xfrm>
            <a:off x="0" y="19050"/>
            <a:ext cx="9144000" cy="6838950"/>
          </a:xfrm>
          <a:prstGeom prst="rect">
            <a:avLst/>
          </a:prstGeom>
          <a:noFill/>
          <a:ln w="25400">
            <a:noFill/>
            <a:miter lim="800000"/>
            <a:headEnd type="none" w="sm" len="sm"/>
            <a:tailEnd type="none" w="sm" len="sm"/>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Number Placeholder 3"/>
          <p:cNvSpPr>
            <a:spLocks noGrp="1"/>
          </p:cNvSpPr>
          <p:nvPr>
            <p:ph type="sldNum" sz="quarter" idx="12"/>
          </p:nvPr>
        </p:nvSpPr>
        <p:spPr>
          <a:noFill/>
        </p:spPr>
        <p:txBody>
          <a:bodyPr/>
          <a:lstStyle/>
          <a:p>
            <a:fld id="{1EE168D5-FF9D-48DF-9076-7E19F1DD1C4C}" type="slidenum">
              <a:rPr lang="en-US" smtClean="0"/>
              <a:pPr/>
              <a:t>135</a:t>
            </a:fld>
            <a:endParaRPr lang="en-US" smtClean="0"/>
          </a:p>
        </p:txBody>
      </p:sp>
      <p:pic>
        <p:nvPicPr>
          <p:cNvPr id="161795" name="Picture 2"/>
          <p:cNvPicPr>
            <a:picLocks noChangeAspect="1" noChangeArrowheads="1"/>
          </p:cNvPicPr>
          <p:nvPr/>
        </p:nvPicPr>
        <p:blipFill>
          <a:blip r:embed="rId3" cstate="print"/>
          <a:srcRect/>
          <a:stretch>
            <a:fillRect/>
          </a:stretch>
        </p:blipFill>
        <p:spPr bwMode="auto">
          <a:xfrm>
            <a:off x="0" y="20638"/>
            <a:ext cx="9144000" cy="6837362"/>
          </a:xfrm>
          <a:prstGeom prst="rect">
            <a:avLst/>
          </a:prstGeom>
          <a:noFill/>
          <a:ln w="25400">
            <a:noFill/>
            <a:miter lim="800000"/>
            <a:headEnd type="none" w="sm" len="sm"/>
            <a:tailEnd type="none" w="sm" len="sm"/>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Number Placeholder 5"/>
          <p:cNvSpPr>
            <a:spLocks noGrp="1"/>
          </p:cNvSpPr>
          <p:nvPr>
            <p:ph type="sldNum" sz="quarter" idx="12"/>
          </p:nvPr>
        </p:nvSpPr>
        <p:spPr>
          <a:noFill/>
        </p:spPr>
        <p:txBody>
          <a:bodyPr/>
          <a:lstStyle/>
          <a:p>
            <a:fld id="{B410BB50-CCFE-48A0-8F5B-238E57B44FAA}" type="slidenum">
              <a:rPr lang="en-US" smtClean="0"/>
              <a:pPr/>
              <a:t>136</a:t>
            </a:fld>
            <a:endParaRPr lang="en-US" smtClean="0"/>
          </a:p>
        </p:txBody>
      </p:sp>
      <p:sp>
        <p:nvSpPr>
          <p:cNvPr id="162819" name="Rectangle 2"/>
          <p:cNvSpPr>
            <a:spLocks noGrp="1" noChangeArrowheads="1"/>
          </p:cNvSpPr>
          <p:nvPr>
            <p:ph type="title"/>
          </p:nvPr>
        </p:nvSpPr>
        <p:spPr>
          <a:xfrm>
            <a:off x="381000" y="304800"/>
            <a:ext cx="7772400" cy="1143000"/>
          </a:xfrm>
        </p:spPr>
        <p:txBody>
          <a:bodyPr/>
          <a:lstStyle/>
          <a:p>
            <a:pPr eaLnBrk="1" hangingPunct="1"/>
            <a:r>
              <a:rPr lang="en-US" smtClean="0"/>
              <a:t>XML-based DL Log Standard</a:t>
            </a:r>
          </a:p>
        </p:txBody>
      </p:sp>
      <p:sp>
        <p:nvSpPr>
          <p:cNvPr id="162820" name="Rectangle 3"/>
          <p:cNvSpPr>
            <a:spLocks noGrp="1" noChangeArrowheads="1"/>
          </p:cNvSpPr>
          <p:nvPr>
            <p:ph type="body" idx="1"/>
          </p:nvPr>
        </p:nvSpPr>
        <p:spPr>
          <a:xfrm>
            <a:off x="762000" y="1371600"/>
            <a:ext cx="7772400" cy="4114800"/>
          </a:xfrm>
        </p:spPr>
        <p:txBody>
          <a:bodyPr/>
          <a:lstStyle/>
          <a:p>
            <a:pPr eaLnBrk="1" hangingPunct="1">
              <a:lnSpc>
                <a:spcPct val="90000"/>
              </a:lnSpc>
            </a:pPr>
            <a:r>
              <a:rPr lang="en-US" sz="2800" smtClean="0"/>
              <a:t>Log analysis</a:t>
            </a:r>
          </a:p>
          <a:p>
            <a:pPr lvl="1" eaLnBrk="1" hangingPunct="1">
              <a:lnSpc>
                <a:spcPct val="90000"/>
              </a:lnSpc>
            </a:pPr>
            <a:r>
              <a:rPr lang="en-US" sz="2400" smtClean="0"/>
              <a:t>is a source of information on:</a:t>
            </a:r>
          </a:p>
          <a:p>
            <a:pPr lvl="2" eaLnBrk="1" hangingPunct="1">
              <a:lnSpc>
                <a:spcPct val="90000"/>
              </a:lnSpc>
            </a:pPr>
            <a:r>
              <a:rPr lang="en-US" sz="2000" smtClean="0"/>
              <a:t>How patrons really use DL services</a:t>
            </a:r>
          </a:p>
          <a:p>
            <a:pPr lvl="2" eaLnBrk="1" hangingPunct="1">
              <a:lnSpc>
                <a:spcPct val="90000"/>
              </a:lnSpc>
            </a:pPr>
            <a:r>
              <a:rPr lang="en-US" sz="2000" smtClean="0"/>
              <a:t>How systems behave while supporting user information seeking activities</a:t>
            </a:r>
          </a:p>
          <a:p>
            <a:pPr eaLnBrk="1" hangingPunct="1">
              <a:lnSpc>
                <a:spcPct val="90000"/>
              </a:lnSpc>
            </a:pPr>
            <a:r>
              <a:rPr lang="en-US" sz="2800" smtClean="0"/>
              <a:t>Used to:</a:t>
            </a:r>
          </a:p>
          <a:p>
            <a:pPr lvl="1" eaLnBrk="1" hangingPunct="1">
              <a:lnSpc>
                <a:spcPct val="90000"/>
              </a:lnSpc>
            </a:pPr>
            <a:r>
              <a:rPr lang="en-US" sz="2400" smtClean="0"/>
              <a:t>Evaluate and enhance services</a:t>
            </a:r>
          </a:p>
          <a:p>
            <a:pPr lvl="1" eaLnBrk="1" hangingPunct="1">
              <a:lnSpc>
                <a:spcPct val="90000"/>
              </a:lnSpc>
            </a:pPr>
            <a:r>
              <a:rPr lang="en-US" sz="2400" smtClean="0"/>
              <a:t>Guide allocation of resources</a:t>
            </a:r>
          </a:p>
          <a:p>
            <a:pPr eaLnBrk="1" hangingPunct="1">
              <a:lnSpc>
                <a:spcPct val="90000"/>
              </a:lnSpc>
            </a:pPr>
            <a:r>
              <a:rPr lang="en-US" sz="2800" smtClean="0"/>
              <a:t>Common practice in the web setting</a:t>
            </a:r>
          </a:p>
          <a:p>
            <a:pPr lvl="1" eaLnBrk="1" hangingPunct="1">
              <a:lnSpc>
                <a:spcPct val="90000"/>
              </a:lnSpc>
            </a:pPr>
            <a:r>
              <a:rPr lang="en-US" sz="2400" smtClean="0"/>
              <a:t>Supported by web servers, proxy caches</a:t>
            </a:r>
          </a:p>
          <a:p>
            <a:pPr eaLnBrk="1" hangingPunct="1">
              <a:lnSpc>
                <a:spcPct val="90000"/>
              </a:lnSpc>
            </a:pPr>
            <a:r>
              <a:rPr lang="en-US" sz="2800" smtClean="0"/>
              <a:t>DL Logging can be more detailed</a:t>
            </a:r>
          </a:p>
        </p:txBody>
      </p:sp>
    </p:spTree>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5"/>
          <p:cNvSpPr>
            <a:spLocks noGrp="1"/>
          </p:cNvSpPr>
          <p:nvPr>
            <p:ph type="sldNum" sz="quarter" idx="12"/>
          </p:nvPr>
        </p:nvSpPr>
        <p:spPr>
          <a:noFill/>
        </p:spPr>
        <p:txBody>
          <a:bodyPr/>
          <a:lstStyle/>
          <a:p>
            <a:fld id="{42E5E760-3FC8-48D0-92FB-4C2E40A2A9F7}" type="slidenum">
              <a:rPr lang="en-US" smtClean="0"/>
              <a:pPr/>
              <a:t>137</a:t>
            </a:fld>
            <a:endParaRPr lang="en-US" smtClean="0"/>
          </a:p>
        </p:txBody>
      </p:sp>
      <p:sp>
        <p:nvSpPr>
          <p:cNvPr id="165891" name="Rectangle 2"/>
          <p:cNvSpPr>
            <a:spLocks noGrp="1" noChangeArrowheads="1"/>
          </p:cNvSpPr>
          <p:nvPr>
            <p:ph type="title"/>
          </p:nvPr>
        </p:nvSpPr>
        <p:spPr/>
        <p:txBody>
          <a:bodyPr/>
          <a:lstStyle/>
          <a:p>
            <a:pPr eaLnBrk="1" hangingPunct="1"/>
            <a:r>
              <a:rPr lang="en-US" sz="5400" b="1" dirty="0" smtClean="0"/>
              <a:t>Systems</a:t>
            </a:r>
          </a:p>
        </p:txBody>
      </p:sp>
      <p:sp>
        <p:nvSpPr>
          <p:cNvPr id="165892" name="Rectangle 3"/>
          <p:cNvSpPr>
            <a:spLocks noGrp="1" noChangeArrowheads="1"/>
          </p:cNvSpPr>
          <p:nvPr>
            <p:ph type="body" idx="1"/>
          </p:nvPr>
        </p:nvSpPr>
        <p:spPr/>
        <p:txBody>
          <a:bodyPr/>
          <a:lstStyle/>
          <a:p>
            <a:pPr eaLnBrk="1" hangingPunct="1">
              <a:lnSpc>
                <a:spcPct val="90000"/>
              </a:lnSpc>
            </a:pPr>
            <a:r>
              <a:rPr lang="en-US" smtClean="0"/>
              <a:t>Architectures</a:t>
            </a:r>
          </a:p>
          <a:p>
            <a:pPr lvl="1" eaLnBrk="1" hangingPunct="1">
              <a:lnSpc>
                <a:spcPct val="90000"/>
              </a:lnSpc>
            </a:pPr>
            <a:r>
              <a:rPr lang="en-US" smtClean="0"/>
              <a:t>Client-server, service-oriented</a:t>
            </a:r>
          </a:p>
          <a:p>
            <a:pPr lvl="1" eaLnBrk="1" hangingPunct="1">
              <a:lnSpc>
                <a:spcPct val="90000"/>
              </a:lnSpc>
            </a:pPr>
            <a:r>
              <a:rPr lang="en-US" smtClean="0"/>
              <a:t>P2P, Grid</a:t>
            </a:r>
          </a:p>
          <a:p>
            <a:pPr eaLnBrk="1" hangingPunct="1">
              <a:lnSpc>
                <a:spcPct val="90000"/>
              </a:lnSpc>
            </a:pPr>
            <a:r>
              <a:rPr lang="en-US" smtClean="0"/>
              <a:t>System descriptions and comparisons</a:t>
            </a:r>
          </a:p>
          <a:p>
            <a:pPr lvl="1" eaLnBrk="1" hangingPunct="1">
              <a:lnSpc>
                <a:spcPct val="90000"/>
              </a:lnSpc>
            </a:pPr>
            <a:r>
              <a:rPr lang="en-US" smtClean="0"/>
              <a:t>Personal DLs; Institutional to global</a:t>
            </a:r>
          </a:p>
          <a:p>
            <a:pPr lvl="1" eaLnBrk="1" hangingPunct="1">
              <a:lnSpc>
                <a:spcPct val="90000"/>
              </a:lnSpc>
            </a:pPr>
            <a:r>
              <a:rPr lang="en-US" smtClean="0"/>
              <a:t>DSpace, Eprints, Fedora, Greenstone, Kepler</a:t>
            </a:r>
          </a:p>
          <a:p>
            <a:pPr eaLnBrk="1" hangingPunct="1">
              <a:lnSpc>
                <a:spcPct val="90000"/>
              </a:lnSpc>
            </a:pPr>
            <a:r>
              <a:rPr lang="en-US" smtClean="0"/>
              <a:t>ODL</a:t>
            </a:r>
          </a:p>
          <a:p>
            <a:pPr eaLnBrk="1" hangingPunct="1">
              <a:lnSpc>
                <a:spcPct val="90000"/>
              </a:lnSpc>
            </a:pPr>
            <a:r>
              <a:rPr lang="en-US" smtClean="0"/>
              <a:t>5S Suite: language, visualization, generation, logging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Number Placeholder 5"/>
          <p:cNvSpPr>
            <a:spLocks noGrp="1"/>
          </p:cNvSpPr>
          <p:nvPr>
            <p:ph type="sldNum" sz="quarter" idx="12"/>
          </p:nvPr>
        </p:nvSpPr>
        <p:spPr>
          <a:noFill/>
        </p:spPr>
        <p:txBody>
          <a:bodyPr/>
          <a:lstStyle/>
          <a:p>
            <a:fld id="{C5274FDD-14CF-4ACA-9582-59D20A8E4752}" type="slidenum">
              <a:rPr lang="en-US" smtClean="0"/>
              <a:pPr/>
              <a:t>138</a:t>
            </a:fld>
            <a:endParaRPr lang="en-US" smtClean="0"/>
          </a:p>
        </p:txBody>
      </p:sp>
      <p:sp>
        <p:nvSpPr>
          <p:cNvPr id="166915" name="Rectangle 2"/>
          <p:cNvSpPr>
            <a:spLocks noGrp="1" noChangeArrowheads="1"/>
          </p:cNvSpPr>
          <p:nvPr>
            <p:ph type="title"/>
          </p:nvPr>
        </p:nvSpPr>
        <p:spPr>
          <a:xfrm>
            <a:off x="457200" y="0"/>
            <a:ext cx="8229600" cy="1143000"/>
          </a:xfrm>
        </p:spPr>
        <p:txBody>
          <a:bodyPr/>
          <a:lstStyle/>
          <a:p>
            <a:pPr eaLnBrk="1" hangingPunct="1"/>
            <a:r>
              <a:rPr lang="en-US" smtClean="0"/>
              <a:t>Architectural Issues</a:t>
            </a:r>
          </a:p>
        </p:txBody>
      </p:sp>
      <p:sp>
        <p:nvSpPr>
          <p:cNvPr id="166916" name="Rectangle 3"/>
          <p:cNvSpPr>
            <a:spLocks noGrp="1" noChangeArrowheads="1"/>
          </p:cNvSpPr>
          <p:nvPr>
            <p:ph type="body" idx="1"/>
          </p:nvPr>
        </p:nvSpPr>
        <p:spPr>
          <a:xfrm>
            <a:off x="152400" y="1143000"/>
            <a:ext cx="8839200" cy="5562600"/>
          </a:xfrm>
        </p:spPr>
        <p:txBody>
          <a:bodyPr/>
          <a:lstStyle/>
          <a:p>
            <a:pPr eaLnBrk="1" hangingPunct="1"/>
            <a:r>
              <a:rPr lang="en-US" sz="2800" smtClean="0"/>
              <a:t>Independent system vs. part of federation</a:t>
            </a:r>
          </a:p>
          <a:p>
            <a:pPr eaLnBrk="1" hangingPunct="1"/>
            <a:r>
              <a:rPr lang="en-US" sz="2800" smtClean="0"/>
              <a:t>Centralized vs. distributed vs. open services</a:t>
            </a:r>
          </a:p>
          <a:p>
            <a:pPr eaLnBrk="1" hangingPunct="1"/>
            <a:r>
              <a:rPr lang="en-US" sz="2800" smtClean="0"/>
              <a:t>Monolithic vs. modular vs. componentized</a:t>
            </a:r>
          </a:p>
          <a:p>
            <a:pPr eaLnBrk="1" hangingPunct="1"/>
            <a:r>
              <a:rPr lang="en-US" sz="2800" smtClean="0"/>
              <a:t>Topologies: bus vs. star vs. hierarchical vs. network</a:t>
            </a:r>
          </a:p>
          <a:p>
            <a:pPr eaLnBrk="1" hangingPunct="1"/>
            <a:r>
              <a:rPr lang="en-US" sz="2800" smtClean="0"/>
              <a:t>Decompositions vary</a:t>
            </a:r>
          </a:p>
          <a:p>
            <a:pPr lvl="1" eaLnBrk="1" hangingPunct="1"/>
            <a:r>
              <a:rPr lang="en-US" smtClean="0"/>
              <a:t>search engine, browser, DBMS, MM support</a:t>
            </a:r>
          </a:p>
          <a:p>
            <a:pPr lvl="1" eaLnBrk="1" hangingPunct="1"/>
            <a:r>
              <a:rPr lang="en-US" smtClean="0"/>
              <a:t>repository, handle server, client</a:t>
            </a:r>
          </a:p>
          <a:p>
            <a:pPr lvl="1" eaLnBrk="1" hangingPunct="1"/>
            <a:r>
              <a:rPr lang="en-US" smtClean="0"/>
              <a:t>information resources + mediators, bus or agent collection + client with workspace/environment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3"/>
          <p:cNvSpPr>
            <a:spLocks noGrp="1"/>
          </p:cNvSpPr>
          <p:nvPr>
            <p:ph type="sldNum" sz="quarter" idx="12"/>
          </p:nvPr>
        </p:nvSpPr>
        <p:spPr>
          <a:noFill/>
        </p:spPr>
        <p:txBody>
          <a:bodyPr/>
          <a:lstStyle/>
          <a:p>
            <a:fld id="{B5B33476-B28C-4DF3-B100-409FA1077DC5}" type="slidenum">
              <a:rPr lang="en-US" smtClean="0"/>
              <a:pPr/>
              <a:t>139</a:t>
            </a:fld>
            <a:endParaRPr lang="en-US" smtClean="0"/>
          </a:p>
        </p:txBody>
      </p:sp>
      <p:pic>
        <p:nvPicPr>
          <p:cNvPr id="16793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Curriculum Module Template</a:t>
            </a:r>
            <a:endParaRPr lang="en-US" dirty="0"/>
          </a:p>
        </p:txBody>
      </p:sp>
      <p:sp>
        <p:nvSpPr>
          <p:cNvPr id="3" name="Content Placeholder 2"/>
          <p:cNvSpPr>
            <a:spLocks noGrp="1"/>
          </p:cNvSpPr>
          <p:nvPr>
            <p:ph sz="half" idx="1"/>
          </p:nvPr>
        </p:nvSpPr>
        <p:spPr>
          <a:xfrm>
            <a:off x="628650" y="1624084"/>
            <a:ext cx="3886200" cy="4552879"/>
          </a:xfrm>
        </p:spPr>
        <p:txBody>
          <a:bodyPr>
            <a:normAutofit fontScale="62500" lnSpcReduction="20000"/>
          </a:bodyPr>
          <a:lstStyle/>
          <a:p>
            <a:pPr marL="0" indent="0">
              <a:buNone/>
            </a:pPr>
            <a:r>
              <a:rPr lang="en-US" dirty="0"/>
              <a:t>1. Module name </a:t>
            </a:r>
          </a:p>
          <a:p>
            <a:pPr marL="0" indent="0">
              <a:buNone/>
            </a:pPr>
            <a:r>
              <a:rPr lang="en-US" dirty="0"/>
              <a:t>2. Scope </a:t>
            </a:r>
          </a:p>
          <a:p>
            <a:pPr marL="0" indent="0">
              <a:buNone/>
            </a:pPr>
            <a:r>
              <a:rPr lang="en-US" dirty="0"/>
              <a:t>3. Learning objectives </a:t>
            </a:r>
          </a:p>
          <a:p>
            <a:pPr marL="0" indent="0">
              <a:buNone/>
            </a:pPr>
            <a:r>
              <a:rPr lang="en-US" dirty="0"/>
              <a:t>4. 5S characteristics of the module (streams, structures, spaces, scenarios, society)</a:t>
            </a:r>
          </a:p>
          <a:p>
            <a:pPr marL="0" indent="0">
              <a:buNone/>
            </a:pPr>
            <a:r>
              <a:rPr lang="en-US" dirty="0"/>
              <a:t>5. Level of effort required (in-class and out-of-class time required for students) </a:t>
            </a:r>
          </a:p>
          <a:p>
            <a:pPr marL="0" indent="0">
              <a:buNone/>
            </a:pPr>
            <a:r>
              <a:rPr lang="en-US" dirty="0"/>
              <a:t>6. Relationships with other modules (flow between modules) </a:t>
            </a:r>
          </a:p>
          <a:p>
            <a:pPr marL="0" indent="0">
              <a:buNone/>
            </a:pPr>
            <a:r>
              <a:rPr lang="en-US" dirty="0"/>
              <a:t>7. Prerequisite knowledge/skills required (what the students need to know </a:t>
            </a:r>
            <a:r>
              <a:rPr lang="en-US" dirty="0" smtClean="0"/>
              <a:t>prior to </a:t>
            </a:r>
            <a:r>
              <a:rPr lang="en-US" dirty="0"/>
              <a:t>beginning the module; completion optional; complete only if </a:t>
            </a:r>
            <a:r>
              <a:rPr lang="en-US" dirty="0" smtClean="0"/>
              <a:t>prerequisite knowledge/skills </a:t>
            </a:r>
            <a:r>
              <a:rPr lang="en-US" dirty="0"/>
              <a:t>are </a:t>
            </a:r>
            <a:r>
              <a:rPr lang="en-US" i="1" dirty="0"/>
              <a:t>not</a:t>
            </a:r>
            <a:r>
              <a:rPr lang="en-US" dirty="0"/>
              <a:t> included in other modules) </a:t>
            </a:r>
            <a:endParaRPr lang="en-US" dirty="0" smtClean="0"/>
          </a:p>
        </p:txBody>
      </p:sp>
      <p:sp>
        <p:nvSpPr>
          <p:cNvPr id="4" name="Content Placeholder 3"/>
          <p:cNvSpPr>
            <a:spLocks noGrp="1"/>
          </p:cNvSpPr>
          <p:nvPr>
            <p:ph sz="half" idx="2"/>
          </p:nvPr>
        </p:nvSpPr>
        <p:spPr>
          <a:xfrm>
            <a:off x="4629150" y="1624084"/>
            <a:ext cx="3886200" cy="4552879"/>
          </a:xfrm>
        </p:spPr>
        <p:txBody>
          <a:bodyPr>
            <a:normAutofit fontScale="62500" lnSpcReduction="20000"/>
          </a:bodyPr>
          <a:lstStyle/>
          <a:p>
            <a:pPr marL="0" indent="0">
              <a:buNone/>
            </a:pPr>
            <a:r>
              <a:rPr lang="en-US" dirty="0"/>
              <a:t>8. Introductory remedial instruction (the body of knowledge to be taught for the prerequisite knowledge/skills required; completion optional)</a:t>
            </a:r>
          </a:p>
          <a:p>
            <a:pPr marL="0" indent="0">
              <a:buNone/>
            </a:pPr>
            <a:r>
              <a:rPr lang="en-US" dirty="0" smtClean="0"/>
              <a:t>9</a:t>
            </a:r>
            <a:r>
              <a:rPr lang="en-US" dirty="0"/>
              <a:t>. Body of knowledge (theory + practice; an outline that could be used as </a:t>
            </a:r>
            <a:r>
              <a:rPr lang="en-US" dirty="0" smtClean="0"/>
              <a:t>the basis </a:t>
            </a:r>
            <a:r>
              <a:rPr lang="en-US" dirty="0"/>
              <a:t>for class lectures)</a:t>
            </a:r>
          </a:p>
          <a:p>
            <a:pPr marL="0" indent="0">
              <a:buNone/>
            </a:pPr>
            <a:r>
              <a:rPr lang="en-US" dirty="0"/>
              <a:t>10. Resources (required readings for students; additional suggested </a:t>
            </a:r>
            <a:r>
              <a:rPr lang="en-US" dirty="0" smtClean="0"/>
              <a:t>readings for </a:t>
            </a:r>
            <a:r>
              <a:rPr lang="en-US" dirty="0"/>
              <a:t>instructor and students) </a:t>
            </a:r>
          </a:p>
          <a:p>
            <a:pPr marL="0" indent="0">
              <a:buNone/>
            </a:pPr>
            <a:r>
              <a:rPr lang="en-US" dirty="0"/>
              <a:t>11. Exercises / Learning activities</a:t>
            </a:r>
          </a:p>
          <a:p>
            <a:pPr marL="0" indent="0">
              <a:buNone/>
            </a:pPr>
            <a:r>
              <a:rPr lang="en-US" dirty="0"/>
              <a:t>12. Evaluation of learning objective achievement (graded exercises </a:t>
            </a:r>
            <a:r>
              <a:rPr lang="en-US" dirty="0" smtClean="0"/>
              <a:t>or assignments</a:t>
            </a:r>
            <a:r>
              <a:rPr lang="en-US" dirty="0"/>
              <a:t>)</a:t>
            </a:r>
          </a:p>
          <a:p>
            <a:pPr marL="0" indent="0">
              <a:buNone/>
            </a:pPr>
            <a:r>
              <a:rPr lang="en-US" dirty="0" smtClean="0"/>
              <a:t>13. Glossary </a:t>
            </a:r>
            <a:endParaRPr lang="en-US" dirty="0"/>
          </a:p>
          <a:p>
            <a:pPr marL="0" indent="0">
              <a:buNone/>
            </a:pPr>
            <a:r>
              <a:rPr lang="en-US" dirty="0"/>
              <a:t>14. Additional useful links </a:t>
            </a:r>
          </a:p>
          <a:p>
            <a:pPr marL="0" indent="0">
              <a:buNone/>
            </a:pPr>
            <a:r>
              <a:rPr lang="en-US" dirty="0"/>
              <a:t>15. Contributors (authors of module, reviewers of module)</a:t>
            </a:r>
          </a:p>
          <a:p>
            <a:pPr marL="0" indent="0">
              <a:buNone/>
            </a:pPr>
            <a:endParaRPr lang="en-US" dirty="0"/>
          </a:p>
        </p:txBody>
      </p:sp>
      <p:sp>
        <p:nvSpPr>
          <p:cNvPr id="7" name="Slide Number Placeholder 6"/>
          <p:cNvSpPr>
            <a:spLocks noGrp="1"/>
          </p:cNvSpPr>
          <p:nvPr>
            <p:ph type="sldNum" sz="quarter" idx="12"/>
          </p:nvPr>
        </p:nvSpPr>
        <p:spPr/>
        <p:txBody>
          <a:bodyPr/>
          <a:lstStyle/>
          <a:p>
            <a:fld id="{111A3EE2-F8C9-43A5-80E4-43247F3E9DC7}" type="slidenum">
              <a:rPr lang="en-US" smtClean="0"/>
              <a:t>14</a:t>
            </a:fld>
            <a:endParaRPr lang="en-US"/>
          </a:p>
        </p:txBody>
      </p:sp>
    </p:spTree>
    <p:extLst>
      <p:ext uri="{BB962C8B-B14F-4D97-AF65-F5344CB8AC3E}">
        <p14:creationId xmlns:p14="http://schemas.microsoft.com/office/powerpoint/2010/main" val="151349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Number Placeholder 3"/>
          <p:cNvSpPr>
            <a:spLocks noGrp="1"/>
          </p:cNvSpPr>
          <p:nvPr>
            <p:ph type="sldNum" sz="quarter" idx="12"/>
          </p:nvPr>
        </p:nvSpPr>
        <p:spPr>
          <a:noFill/>
        </p:spPr>
        <p:txBody>
          <a:bodyPr/>
          <a:lstStyle/>
          <a:p>
            <a:fld id="{31896378-EFCB-4CFA-9498-2C07C1E76371}" type="slidenum">
              <a:rPr lang="en-US" smtClean="0"/>
              <a:pPr/>
              <a:t>140</a:t>
            </a:fld>
            <a:endParaRPr lang="en-US" smtClean="0"/>
          </a:p>
        </p:txBody>
      </p:sp>
      <p:pic>
        <p:nvPicPr>
          <p:cNvPr id="16896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Number Placeholder 5"/>
          <p:cNvSpPr>
            <a:spLocks noGrp="1"/>
          </p:cNvSpPr>
          <p:nvPr>
            <p:ph type="sldNum" sz="quarter" idx="12"/>
          </p:nvPr>
        </p:nvSpPr>
        <p:spPr>
          <a:noFill/>
        </p:spPr>
        <p:txBody>
          <a:bodyPr/>
          <a:lstStyle/>
          <a:p>
            <a:fld id="{5B8498A2-C9FE-44DD-AFF9-1E0861D9C345}" type="slidenum">
              <a:rPr lang="en-US" smtClean="0"/>
              <a:pPr/>
              <a:t>141</a:t>
            </a:fld>
            <a:endParaRPr lang="en-US" smtClean="0"/>
          </a:p>
        </p:txBody>
      </p:sp>
      <p:sp>
        <p:nvSpPr>
          <p:cNvPr id="169987" name="Rectangle 2"/>
          <p:cNvSpPr>
            <a:spLocks noGrp="1" noChangeArrowheads="1"/>
          </p:cNvSpPr>
          <p:nvPr>
            <p:ph type="title"/>
          </p:nvPr>
        </p:nvSpPr>
        <p:spPr>
          <a:xfrm>
            <a:off x="457200" y="152400"/>
            <a:ext cx="8229600" cy="1143000"/>
          </a:xfrm>
        </p:spPr>
        <p:txBody>
          <a:bodyPr/>
          <a:lstStyle/>
          <a:p>
            <a:pPr eaLnBrk="1" hangingPunct="1"/>
            <a:r>
              <a:rPr lang="en-US" smtClean="0">
                <a:solidFill>
                  <a:srgbClr val="FF0000"/>
                </a:solidFill>
              </a:rPr>
              <a:t>What is Fedora™?</a:t>
            </a:r>
          </a:p>
        </p:txBody>
      </p:sp>
      <p:sp>
        <p:nvSpPr>
          <p:cNvPr id="169988" name="Rectangle 3"/>
          <p:cNvSpPr>
            <a:spLocks noGrp="1" noChangeArrowheads="1"/>
          </p:cNvSpPr>
          <p:nvPr>
            <p:ph type="body" idx="1"/>
          </p:nvPr>
        </p:nvSpPr>
        <p:spPr>
          <a:xfrm>
            <a:off x="381000" y="5257800"/>
            <a:ext cx="8229600" cy="838200"/>
          </a:xfrm>
        </p:spPr>
        <p:txBody>
          <a:bodyPr/>
          <a:lstStyle/>
          <a:p>
            <a:pPr eaLnBrk="1" hangingPunct="1"/>
            <a:r>
              <a:rPr lang="en-US" smtClean="0"/>
              <a:t>Slides courtesy Vinod Chachra of VTLS</a:t>
            </a:r>
          </a:p>
        </p:txBody>
      </p:sp>
      <p:sp>
        <p:nvSpPr>
          <p:cNvPr id="169989" name="Text Box 4"/>
          <p:cNvSpPr txBox="1">
            <a:spLocks noChangeArrowheads="1"/>
          </p:cNvSpPr>
          <p:nvPr/>
        </p:nvSpPr>
        <p:spPr bwMode="auto">
          <a:xfrm>
            <a:off x="228600" y="762000"/>
            <a:ext cx="8686800" cy="1555750"/>
          </a:xfrm>
          <a:prstGeom prst="rect">
            <a:avLst/>
          </a:prstGeom>
          <a:noFill/>
          <a:ln w="9525">
            <a:noFill/>
            <a:miter lim="800000"/>
            <a:headEnd/>
            <a:tailEnd/>
          </a:ln>
        </p:spPr>
        <p:txBody>
          <a:bodyPr>
            <a:spAutoFit/>
          </a:bodyPr>
          <a:lstStyle/>
          <a:p>
            <a:pPr algn="ctr"/>
            <a:endParaRPr lang="en-US" sz="2400">
              <a:latin typeface="Times New Roman" pitchFamily="18" charset="0"/>
              <a:cs typeface="Times New Roman" pitchFamily="18" charset="0"/>
            </a:endParaRPr>
          </a:p>
          <a:p>
            <a:pPr algn="ctr"/>
            <a:r>
              <a:rPr lang="en-US" sz="3600" u="sng">
                <a:solidFill>
                  <a:srgbClr val="000066"/>
                </a:solidFill>
                <a:latin typeface="Times New Roman" pitchFamily="18" charset="0"/>
                <a:cs typeface="Times New Roman" pitchFamily="18" charset="0"/>
              </a:rPr>
              <a:t>F</a:t>
            </a:r>
            <a:r>
              <a:rPr lang="en-US" sz="3600">
                <a:solidFill>
                  <a:srgbClr val="000066"/>
                </a:solidFill>
                <a:latin typeface="Times New Roman" pitchFamily="18" charset="0"/>
                <a:cs typeface="Times New Roman" pitchFamily="18" charset="0"/>
              </a:rPr>
              <a:t>lexible </a:t>
            </a:r>
            <a:r>
              <a:rPr lang="en-US" sz="3600" u="sng">
                <a:solidFill>
                  <a:srgbClr val="000066"/>
                </a:solidFill>
                <a:latin typeface="Times New Roman" pitchFamily="18" charset="0"/>
                <a:cs typeface="Times New Roman" pitchFamily="18" charset="0"/>
              </a:rPr>
              <a:t>E</a:t>
            </a:r>
            <a:r>
              <a:rPr lang="en-US" sz="3600">
                <a:solidFill>
                  <a:srgbClr val="000066"/>
                </a:solidFill>
                <a:latin typeface="Times New Roman" pitchFamily="18" charset="0"/>
                <a:cs typeface="Times New Roman" pitchFamily="18" charset="0"/>
              </a:rPr>
              <a:t>xtensible </a:t>
            </a:r>
            <a:r>
              <a:rPr lang="en-US" sz="3600" u="sng">
                <a:solidFill>
                  <a:srgbClr val="000066"/>
                </a:solidFill>
                <a:latin typeface="Times New Roman" pitchFamily="18" charset="0"/>
                <a:cs typeface="Times New Roman" pitchFamily="18" charset="0"/>
              </a:rPr>
              <a:t>D</a:t>
            </a:r>
            <a:r>
              <a:rPr lang="en-US" sz="3600">
                <a:solidFill>
                  <a:srgbClr val="000066"/>
                </a:solidFill>
                <a:latin typeface="Times New Roman" pitchFamily="18" charset="0"/>
                <a:cs typeface="Times New Roman" pitchFamily="18" charset="0"/>
              </a:rPr>
              <a:t>igital </a:t>
            </a:r>
            <a:r>
              <a:rPr lang="en-US" sz="3600" u="sng">
                <a:solidFill>
                  <a:srgbClr val="000066"/>
                </a:solidFill>
                <a:latin typeface="Times New Roman" pitchFamily="18" charset="0"/>
                <a:cs typeface="Times New Roman" pitchFamily="18" charset="0"/>
              </a:rPr>
              <a:t>O</a:t>
            </a:r>
            <a:r>
              <a:rPr lang="en-US" sz="3600">
                <a:solidFill>
                  <a:srgbClr val="000066"/>
                </a:solidFill>
                <a:latin typeface="Times New Roman" pitchFamily="18" charset="0"/>
                <a:cs typeface="Times New Roman" pitchFamily="18" charset="0"/>
              </a:rPr>
              <a:t>bject </a:t>
            </a:r>
            <a:r>
              <a:rPr lang="en-US" sz="3600" u="sng">
                <a:solidFill>
                  <a:srgbClr val="000066"/>
                </a:solidFill>
                <a:latin typeface="Times New Roman" pitchFamily="18" charset="0"/>
                <a:cs typeface="Times New Roman" pitchFamily="18" charset="0"/>
              </a:rPr>
              <a:t>R</a:t>
            </a:r>
            <a:r>
              <a:rPr lang="en-US" sz="3600">
                <a:solidFill>
                  <a:srgbClr val="000066"/>
                </a:solidFill>
                <a:latin typeface="Times New Roman" pitchFamily="18" charset="0"/>
                <a:cs typeface="Times New Roman" pitchFamily="18" charset="0"/>
              </a:rPr>
              <a:t>epository </a:t>
            </a:r>
            <a:r>
              <a:rPr lang="en-US" sz="3600" u="sng">
                <a:solidFill>
                  <a:srgbClr val="000066"/>
                </a:solidFill>
                <a:latin typeface="Times New Roman" pitchFamily="18" charset="0"/>
                <a:cs typeface="Times New Roman" pitchFamily="18" charset="0"/>
              </a:rPr>
              <a:t>A</a:t>
            </a:r>
            <a:r>
              <a:rPr lang="en-US" sz="3600">
                <a:solidFill>
                  <a:srgbClr val="000066"/>
                </a:solidFill>
                <a:latin typeface="Times New Roman" pitchFamily="18" charset="0"/>
                <a:cs typeface="Times New Roman" pitchFamily="18" charset="0"/>
              </a:rPr>
              <a:t>rchitecture</a:t>
            </a:r>
          </a:p>
        </p:txBody>
      </p:sp>
      <p:pic>
        <p:nvPicPr>
          <p:cNvPr id="169990" name="Picture 5" descr="fedora_logo"/>
          <p:cNvPicPr>
            <a:picLocks noChangeAspect="1" noChangeArrowheads="1"/>
          </p:cNvPicPr>
          <p:nvPr/>
        </p:nvPicPr>
        <p:blipFill>
          <a:blip r:embed="rId3" cstate="print"/>
          <a:srcRect/>
          <a:stretch>
            <a:fillRect/>
          </a:stretch>
        </p:blipFill>
        <p:spPr bwMode="auto">
          <a:xfrm>
            <a:off x="3748088" y="2605088"/>
            <a:ext cx="2119312" cy="2119312"/>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Number Placeholder 5"/>
          <p:cNvSpPr>
            <a:spLocks noGrp="1"/>
          </p:cNvSpPr>
          <p:nvPr>
            <p:ph type="sldNum" sz="quarter" idx="12"/>
          </p:nvPr>
        </p:nvSpPr>
        <p:spPr>
          <a:noFill/>
        </p:spPr>
        <p:txBody>
          <a:bodyPr/>
          <a:lstStyle/>
          <a:p>
            <a:fld id="{7A6462BB-F70C-4E1F-8FBF-213504B2BA0B}" type="slidenum">
              <a:rPr lang="en-US" smtClean="0"/>
              <a:pPr/>
              <a:t>142</a:t>
            </a:fld>
            <a:endParaRPr lang="en-US" smtClean="0"/>
          </a:p>
        </p:txBody>
      </p:sp>
      <p:sp>
        <p:nvSpPr>
          <p:cNvPr id="172035" name="Rectangle 2"/>
          <p:cNvSpPr>
            <a:spLocks noGrp="1" noChangeArrowheads="1"/>
          </p:cNvSpPr>
          <p:nvPr>
            <p:ph type="title"/>
          </p:nvPr>
        </p:nvSpPr>
        <p:spPr>
          <a:xfrm>
            <a:off x="685800" y="0"/>
            <a:ext cx="7772400" cy="1143000"/>
          </a:xfrm>
        </p:spPr>
        <p:txBody>
          <a:bodyPr/>
          <a:lstStyle/>
          <a:p>
            <a:pPr eaLnBrk="1" hangingPunct="1"/>
            <a:r>
              <a:rPr lang="en-US" smtClean="0">
                <a:solidFill>
                  <a:srgbClr val="FF0000"/>
                </a:solidFill>
              </a:rPr>
              <a:t>Fedora™ Terms</a:t>
            </a:r>
          </a:p>
        </p:txBody>
      </p:sp>
      <p:sp>
        <p:nvSpPr>
          <p:cNvPr id="172036" name="Rectangle 3"/>
          <p:cNvSpPr>
            <a:spLocks noGrp="1" noChangeArrowheads="1"/>
          </p:cNvSpPr>
          <p:nvPr>
            <p:ph type="body" idx="1"/>
          </p:nvPr>
        </p:nvSpPr>
        <p:spPr>
          <a:xfrm>
            <a:off x="228600" y="1295400"/>
            <a:ext cx="8763000" cy="4800600"/>
          </a:xfrm>
        </p:spPr>
        <p:txBody>
          <a:bodyPr/>
          <a:lstStyle/>
          <a:p>
            <a:pPr eaLnBrk="1" hangingPunct="1">
              <a:buFont typeface="Wingdings" pitchFamily="2" charset="2"/>
              <a:buChar char="Ø"/>
            </a:pPr>
            <a:r>
              <a:rPr lang="en-US" smtClean="0"/>
              <a:t>Metadata</a:t>
            </a:r>
          </a:p>
          <a:p>
            <a:pPr eaLnBrk="1" hangingPunct="1">
              <a:buFont typeface="Wingdings" pitchFamily="2" charset="2"/>
              <a:buChar char="Ø"/>
            </a:pPr>
            <a:r>
              <a:rPr lang="en-US" smtClean="0"/>
              <a:t>Digital Objects (data)</a:t>
            </a:r>
          </a:p>
          <a:p>
            <a:pPr eaLnBrk="1" hangingPunct="1">
              <a:buFont typeface="Wingdings" pitchFamily="2" charset="2"/>
              <a:buChar char="Ø"/>
            </a:pPr>
            <a:r>
              <a:rPr lang="en-US" smtClean="0"/>
              <a:t>Complex Objects (Object consisting of many objects in a complex/hierarchical relationship)</a:t>
            </a:r>
          </a:p>
          <a:p>
            <a:pPr eaLnBrk="1" hangingPunct="1">
              <a:buFont typeface="Wingdings" pitchFamily="2" charset="2"/>
              <a:buChar char="Ø"/>
            </a:pPr>
            <a:r>
              <a:rPr lang="en-US" smtClean="0"/>
              <a:t>Content (Data and Metadata together)</a:t>
            </a:r>
          </a:p>
          <a:p>
            <a:pPr eaLnBrk="1" hangingPunct="1">
              <a:buFont typeface="Wingdings" pitchFamily="2" charset="2"/>
              <a:buChar char="Ø"/>
            </a:pPr>
            <a:r>
              <a:rPr lang="en-US" smtClean="0"/>
              <a:t>Data-streams (are content for dissemination) </a:t>
            </a:r>
          </a:p>
          <a:p>
            <a:pPr eaLnBrk="1" hangingPunct="1">
              <a:buFont typeface="Wingdings" pitchFamily="2" charset="2"/>
              <a:buChar char="Ø"/>
            </a:pPr>
            <a:r>
              <a:rPr lang="en-US" smtClean="0"/>
              <a:t>Disseminators (are services) – A dissemination is defined as a stream of data that manifests a view of the digital objects content.</a:t>
            </a:r>
          </a:p>
        </p:txBody>
      </p:sp>
      <p:sp>
        <p:nvSpPr>
          <p:cNvPr id="172037" name="Rectangle 4"/>
          <p:cNvSpPr>
            <a:spLocks noChangeArrowheads="1"/>
          </p:cNvSpPr>
          <p:nvPr/>
        </p:nvSpPr>
        <p:spPr bwMode="auto">
          <a:xfrm>
            <a:off x="762000" y="1219200"/>
            <a:ext cx="7391400" cy="4953000"/>
          </a:xfrm>
          <a:prstGeom prst="rect">
            <a:avLst/>
          </a:prstGeom>
          <a:noFill/>
          <a:ln w="9525">
            <a:noFill/>
            <a:miter lim="800000"/>
            <a:headEnd/>
            <a:tailEnd/>
          </a:ln>
        </p:spPr>
        <p:txBody>
          <a:bodyPr/>
          <a:lstStyle/>
          <a:p>
            <a:pPr marL="342900" indent="-342900">
              <a:lnSpc>
                <a:spcPct val="90000"/>
              </a:lnSpc>
              <a:spcBef>
                <a:spcPct val="20000"/>
              </a:spcBef>
              <a:buFontTx/>
              <a:buChar char="•"/>
            </a:pPr>
            <a:endParaRPr lang="en-US" sz="2000" b="0">
              <a:latin typeface="Times New Roman" pitchFamily="18" charset="0"/>
              <a:cs typeface="Times New Roman" pitchFamily="18"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5"/>
          <p:cNvSpPr>
            <a:spLocks noGrp="1"/>
          </p:cNvSpPr>
          <p:nvPr>
            <p:ph type="sldNum" sz="quarter" idx="12"/>
          </p:nvPr>
        </p:nvSpPr>
        <p:spPr>
          <a:noFill/>
        </p:spPr>
        <p:txBody>
          <a:bodyPr/>
          <a:lstStyle/>
          <a:p>
            <a:fld id="{F230DB5C-709A-43A3-A1F3-6F2277C2BF88}" type="slidenum">
              <a:rPr lang="en-US" smtClean="0"/>
              <a:pPr/>
              <a:t>143</a:t>
            </a:fld>
            <a:endParaRPr lang="en-US" smtClean="0"/>
          </a:p>
        </p:txBody>
      </p:sp>
      <p:sp>
        <p:nvSpPr>
          <p:cNvPr id="173059" name="Rectangle 2"/>
          <p:cNvSpPr>
            <a:spLocks noGrp="1" noChangeArrowheads="1"/>
          </p:cNvSpPr>
          <p:nvPr>
            <p:ph type="title"/>
          </p:nvPr>
        </p:nvSpPr>
        <p:spPr>
          <a:xfrm>
            <a:off x="0" y="228600"/>
            <a:ext cx="9144000" cy="685800"/>
          </a:xfrm>
        </p:spPr>
        <p:txBody>
          <a:bodyPr/>
          <a:lstStyle/>
          <a:p>
            <a:pPr eaLnBrk="1" hangingPunct="1"/>
            <a:r>
              <a:rPr lang="en-US" smtClean="0"/>
              <a:t>Fedora</a:t>
            </a:r>
            <a:r>
              <a:rPr lang="en-US" smtClean="0">
                <a:latin typeface="Times New Roman" pitchFamily="18" charset="0"/>
              </a:rPr>
              <a:t>™</a:t>
            </a:r>
            <a:r>
              <a:rPr lang="en-US" smtClean="0"/>
              <a:t> Digital Object Architecture</a:t>
            </a:r>
          </a:p>
        </p:txBody>
      </p:sp>
      <p:sp>
        <p:nvSpPr>
          <p:cNvPr id="173060" name="Rectangle 3"/>
          <p:cNvSpPr>
            <a:spLocks noChangeArrowheads="1"/>
          </p:cNvSpPr>
          <p:nvPr/>
        </p:nvSpPr>
        <p:spPr bwMode="auto">
          <a:xfrm>
            <a:off x="827088" y="1089025"/>
            <a:ext cx="2536825" cy="581025"/>
          </a:xfrm>
          <a:prstGeom prst="rect">
            <a:avLst/>
          </a:prstGeom>
          <a:solidFill>
            <a:srgbClr val="C0C0C0"/>
          </a:solidFill>
          <a:ln w="9525">
            <a:noFill/>
            <a:miter lim="800000"/>
            <a:headEnd/>
            <a:tailEnd/>
          </a:ln>
        </p:spPr>
        <p:txBody>
          <a:bodyPr/>
          <a:lstStyle/>
          <a:p>
            <a:endParaRPr lang="en-US"/>
          </a:p>
        </p:txBody>
      </p:sp>
      <p:sp>
        <p:nvSpPr>
          <p:cNvPr id="173061" name="Rectangle 4"/>
          <p:cNvSpPr>
            <a:spLocks noChangeArrowheads="1"/>
          </p:cNvSpPr>
          <p:nvPr/>
        </p:nvSpPr>
        <p:spPr bwMode="auto">
          <a:xfrm>
            <a:off x="1209675" y="1235075"/>
            <a:ext cx="1454150"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Persistent ID (</a:t>
            </a:r>
            <a:endParaRPr lang="en-US" sz="2400" b="0">
              <a:latin typeface="Times New Roman" pitchFamily="18" charset="0"/>
              <a:cs typeface="Times New Roman" pitchFamily="18" charset="0"/>
            </a:endParaRPr>
          </a:p>
        </p:txBody>
      </p:sp>
      <p:sp>
        <p:nvSpPr>
          <p:cNvPr id="173062" name="Rectangle 5"/>
          <p:cNvSpPr>
            <a:spLocks noChangeArrowheads="1"/>
          </p:cNvSpPr>
          <p:nvPr/>
        </p:nvSpPr>
        <p:spPr bwMode="auto">
          <a:xfrm>
            <a:off x="2655888" y="1235075"/>
            <a:ext cx="360362"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PID</a:t>
            </a:r>
            <a:endParaRPr lang="en-US" sz="2400" b="0">
              <a:latin typeface="Times New Roman" pitchFamily="18" charset="0"/>
              <a:cs typeface="Times New Roman" pitchFamily="18" charset="0"/>
            </a:endParaRPr>
          </a:p>
        </p:txBody>
      </p:sp>
      <p:sp>
        <p:nvSpPr>
          <p:cNvPr id="173063" name="Rectangle 6"/>
          <p:cNvSpPr>
            <a:spLocks noChangeArrowheads="1"/>
          </p:cNvSpPr>
          <p:nvPr/>
        </p:nvSpPr>
        <p:spPr bwMode="auto">
          <a:xfrm>
            <a:off x="3016250" y="1235075"/>
            <a:ext cx="71438"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a:t>
            </a:r>
            <a:endParaRPr lang="en-US" sz="2400" b="0">
              <a:latin typeface="Times New Roman" pitchFamily="18" charset="0"/>
              <a:cs typeface="Times New Roman" pitchFamily="18" charset="0"/>
            </a:endParaRPr>
          </a:p>
        </p:txBody>
      </p:sp>
      <p:sp>
        <p:nvSpPr>
          <p:cNvPr id="173064" name="Rectangle 7"/>
          <p:cNvSpPr>
            <a:spLocks noChangeArrowheads="1"/>
          </p:cNvSpPr>
          <p:nvPr/>
        </p:nvSpPr>
        <p:spPr bwMode="auto">
          <a:xfrm>
            <a:off x="827088" y="1670050"/>
            <a:ext cx="2536825" cy="584200"/>
          </a:xfrm>
          <a:prstGeom prst="rect">
            <a:avLst/>
          </a:prstGeom>
          <a:solidFill>
            <a:srgbClr val="CC99FF"/>
          </a:solidFill>
          <a:ln w="9525">
            <a:noFill/>
            <a:miter lim="800000"/>
            <a:headEnd/>
            <a:tailEnd/>
          </a:ln>
        </p:spPr>
        <p:txBody>
          <a:bodyPr/>
          <a:lstStyle/>
          <a:p>
            <a:endParaRPr lang="en-US"/>
          </a:p>
        </p:txBody>
      </p:sp>
      <p:sp>
        <p:nvSpPr>
          <p:cNvPr id="173065" name="Rectangle 8"/>
          <p:cNvSpPr>
            <a:spLocks noChangeArrowheads="1"/>
          </p:cNvSpPr>
          <p:nvPr/>
        </p:nvSpPr>
        <p:spPr bwMode="auto">
          <a:xfrm>
            <a:off x="827088" y="2254250"/>
            <a:ext cx="2536825" cy="582613"/>
          </a:xfrm>
          <a:prstGeom prst="rect">
            <a:avLst/>
          </a:prstGeom>
          <a:solidFill>
            <a:srgbClr val="CC99FF"/>
          </a:solidFill>
          <a:ln w="9525">
            <a:noFill/>
            <a:miter lim="800000"/>
            <a:headEnd/>
            <a:tailEnd/>
          </a:ln>
        </p:spPr>
        <p:txBody>
          <a:bodyPr/>
          <a:lstStyle/>
          <a:p>
            <a:endParaRPr lang="en-US"/>
          </a:p>
        </p:txBody>
      </p:sp>
      <p:sp>
        <p:nvSpPr>
          <p:cNvPr id="173066" name="Rectangle 9"/>
          <p:cNvSpPr>
            <a:spLocks noChangeArrowheads="1"/>
          </p:cNvSpPr>
          <p:nvPr/>
        </p:nvSpPr>
        <p:spPr bwMode="auto">
          <a:xfrm>
            <a:off x="1314450" y="1824038"/>
            <a:ext cx="1490663"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Disseminators</a:t>
            </a:r>
            <a:endParaRPr lang="en-US" sz="2400" b="0">
              <a:latin typeface="Times New Roman" pitchFamily="18" charset="0"/>
              <a:cs typeface="Times New Roman" pitchFamily="18" charset="0"/>
            </a:endParaRPr>
          </a:p>
        </p:txBody>
      </p:sp>
      <p:sp>
        <p:nvSpPr>
          <p:cNvPr id="173067" name="Rectangle 10"/>
          <p:cNvSpPr>
            <a:spLocks noChangeArrowheads="1"/>
          </p:cNvSpPr>
          <p:nvPr/>
        </p:nvSpPr>
        <p:spPr bwMode="auto">
          <a:xfrm>
            <a:off x="827088" y="2836863"/>
            <a:ext cx="2536825" cy="584200"/>
          </a:xfrm>
          <a:prstGeom prst="rect">
            <a:avLst/>
          </a:prstGeom>
          <a:solidFill>
            <a:srgbClr val="CC99FF"/>
          </a:solidFill>
          <a:ln w="9525">
            <a:noFill/>
            <a:miter lim="800000"/>
            <a:headEnd/>
            <a:tailEnd/>
          </a:ln>
        </p:spPr>
        <p:txBody>
          <a:bodyPr/>
          <a:lstStyle/>
          <a:p>
            <a:endParaRPr lang="en-US"/>
          </a:p>
        </p:txBody>
      </p:sp>
      <p:sp>
        <p:nvSpPr>
          <p:cNvPr id="173068" name="Rectangle 11"/>
          <p:cNvSpPr>
            <a:spLocks noChangeArrowheads="1"/>
          </p:cNvSpPr>
          <p:nvPr/>
        </p:nvSpPr>
        <p:spPr bwMode="auto">
          <a:xfrm>
            <a:off x="827088" y="3421063"/>
            <a:ext cx="2536825" cy="581025"/>
          </a:xfrm>
          <a:prstGeom prst="rect">
            <a:avLst/>
          </a:prstGeom>
          <a:solidFill>
            <a:srgbClr val="FFE0C0"/>
          </a:solidFill>
          <a:ln w="9525">
            <a:noFill/>
            <a:miter lim="800000"/>
            <a:headEnd/>
            <a:tailEnd/>
          </a:ln>
        </p:spPr>
        <p:txBody>
          <a:bodyPr/>
          <a:lstStyle/>
          <a:p>
            <a:endParaRPr lang="en-US"/>
          </a:p>
        </p:txBody>
      </p:sp>
      <p:sp>
        <p:nvSpPr>
          <p:cNvPr id="173069" name="Rectangle 12"/>
          <p:cNvSpPr>
            <a:spLocks noChangeArrowheads="1"/>
          </p:cNvSpPr>
          <p:nvPr/>
        </p:nvSpPr>
        <p:spPr bwMode="auto">
          <a:xfrm>
            <a:off x="1276350" y="3567113"/>
            <a:ext cx="769938"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System</a:t>
            </a:r>
            <a:endParaRPr lang="en-US" sz="2400" b="0">
              <a:latin typeface="Times New Roman" pitchFamily="18" charset="0"/>
              <a:cs typeface="Times New Roman" pitchFamily="18" charset="0"/>
            </a:endParaRPr>
          </a:p>
        </p:txBody>
      </p:sp>
      <p:sp>
        <p:nvSpPr>
          <p:cNvPr id="173070" name="Rectangle 13"/>
          <p:cNvSpPr>
            <a:spLocks noChangeArrowheads="1"/>
          </p:cNvSpPr>
          <p:nvPr/>
        </p:nvSpPr>
        <p:spPr bwMode="auto">
          <a:xfrm>
            <a:off x="2087563" y="3567113"/>
            <a:ext cx="936625"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Metadata</a:t>
            </a:r>
            <a:endParaRPr lang="en-US" sz="2400" b="0">
              <a:latin typeface="Times New Roman" pitchFamily="18" charset="0"/>
              <a:cs typeface="Times New Roman" pitchFamily="18" charset="0"/>
            </a:endParaRPr>
          </a:p>
        </p:txBody>
      </p:sp>
      <p:sp>
        <p:nvSpPr>
          <p:cNvPr id="173071" name="Rectangle 14"/>
          <p:cNvSpPr>
            <a:spLocks noChangeArrowheads="1"/>
          </p:cNvSpPr>
          <p:nvPr/>
        </p:nvSpPr>
        <p:spPr bwMode="auto">
          <a:xfrm>
            <a:off x="827088" y="4002088"/>
            <a:ext cx="2536825" cy="584200"/>
          </a:xfrm>
          <a:prstGeom prst="rect">
            <a:avLst/>
          </a:prstGeom>
          <a:solidFill>
            <a:srgbClr val="CCFFCC"/>
          </a:solidFill>
          <a:ln w="9525">
            <a:noFill/>
            <a:miter lim="800000"/>
            <a:headEnd/>
            <a:tailEnd/>
          </a:ln>
        </p:spPr>
        <p:txBody>
          <a:bodyPr/>
          <a:lstStyle/>
          <a:p>
            <a:endParaRPr lang="en-US"/>
          </a:p>
        </p:txBody>
      </p:sp>
      <p:sp>
        <p:nvSpPr>
          <p:cNvPr id="173072" name="Rectangle 15"/>
          <p:cNvSpPr>
            <a:spLocks noChangeArrowheads="1"/>
          </p:cNvSpPr>
          <p:nvPr/>
        </p:nvSpPr>
        <p:spPr bwMode="auto">
          <a:xfrm>
            <a:off x="827088" y="4586288"/>
            <a:ext cx="2536825" cy="581025"/>
          </a:xfrm>
          <a:prstGeom prst="rect">
            <a:avLst/>
          </a:prstGeom>
          <a:solidFill>
            <a:srgbClr val="CCFFCC"/>
          </a:solidFill>
          <a:ln w="9525">
            <a:noFill/>
            <a:miter lim="800000"/>
            <a:headEnd/>
            <a:tailEnd/>
          </a:ln>
        </p:spPr>
        <p:txBody>
          <a:bodyPr/>
          <a:lstStyle/>
          <a:p>
            <a:pPr algn="ctr">
              <a:spcBef>
                <a:spcPct val="50000"/>
              </a:spcBef>
            </a:pPr>
            <a:r>
              <a:rPr lang="en-US" sz="1400" b="0" i="1">
                <a:solidFill>
                  <a:srgbClr val="000066"/>
                </a:solidFill>
                <a:latin typeface="Times New Roman" pitchFamily="18" charset="0"/>
                <a:cs typeface="Times New Roman" pitchFamily="18" charset="0"/>
              </a:rPr>
              <a:t>EAD, TEI, DC, MARC,</a:t>
            </a:r>
          </a:p>
          <a:p>
            <a:pPr algn="ctr">
              <a:spcBef>
                <a:spcPct val="50000"/>
              </a:spcBef>
            </a:pPr>
            <a:r>
              <a:rPr lang="en-US" sz="1400" b="0" i="1">
                <a:solidFill>
                  <a:srgbClr val="000066"/>
                </a:solidFill>
                <a:latin typeface="Times New Roman" pitchFamily="18" charset="0"/>
                <a:cs typeface="Times New Roman" pitchFamily="18" charset="0"/>
              </a:rPr>
              <a:t>VRA Core, MIX, etc.</a:t>
            </a:r>
          </a:p>
        </p:txBody>
      </p:sp>
      <p:sp>
        <p:nvSpPr>
          <p:cNvPr id="173073" name="Rectangle 16"/>
          <p:cNvSpPr>
            <a:spLocks noChangeArrowheads="1"/>
          </p:cNvSpPr>
          <p:nvPr/>
        </p:nvSpPr>
        <p:spPr bwMode="auto">
          <a:xfrm>
            <a:off x="1408113" y="4156075"/>
            <a:ext cx="1298575"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Datastreams</a:t>
            </a:r>
            <a:endParaRPr lang="en-US" sz="2400" b="0">
              <a:latin typeface="Times New Roman" pitchFamily="18" charset="0"/>
              <a:cs typeface="Times New Roman" pitchFamily="18" charset="0"/>
            </a:endParaRPr>
          </a:p>
        </p:txBody>
      </p:sp>
      <p:sp>
        <p:nvSpPr>
          <p:cNvPr id="173074" name="Rectangle 17"/>
          <p:cNvSpPr>
            <a:spLocks noChangeArrowheads="1"/>
          </p:cNvSpPr>
          <p:nvPr/>
        </p:nvSpPr>
        <p:spPr bwMode="auto">
          <a:xfrm>
            <a:off x="827088" y="5167313"/>
            <a:ext cx="2536825" cy="584200"/>
          </a:xfrm>
          <a:prstGeom prst="rect">
            <a:avLst/>
          </a:prstGeom>
          <a:solidFill>
            <a:srgbClr val="CCFFCC"/>
          </a:solidFill>
          <a:ln w="9525">
            <a:noFill/>
            <a:miter lim="800000"/>
            <a:headEnd/>
            <a:tailEnd/>
          </a:ln>
        </p:spPr>
        <p:txBody>
          <a:bodyPr/>
          <a:lstStyle/>
          <a:p>
            <a:pPr algn="ctr">
              <a:spcBef>
                <a:spcPct val="50000"/>
              </a:spcBef>
            </a:pPr>
            <a:r>
              <a:rPr lang="en-US" sz="1400" b="0" i="1">
                <a:solidFill>
                  <a:srgbClr val="000066"/>
                </a:solidFill>
                <a:latin typeface="Times New Roman" pitchFamily="18" charset="0"/>
                <a:cs typeface="Times New Roman" pitchFamily="18" charset="0"/>
              </a:rPr>
              <a:t>Images, E-books, E-journals, Music, Video, etc.</a:t>
            </a:r>
          </a:p>
        </p:txBody>
      </p:sp>
      <p:sp>
        <p:nvSpPr>
          <p:cNvPr id="173075" name="Line 18"/>
          <p:cNvSpPr>
            <a:spLocks noChangeShapeType="1"/>
          </p:cNvSpPr>
          <p:nvPr/>
        </p:nvSpPr>
        <p:spPr bwMode="auto">
          <a:xfrm>
            <a:off x="827088" y="1644650"/>
            <a:ext cx="2527300" cy="1588"/>
          </a:xfrm>
          <a:prstGeom prst="line">
            <a:avLst/>
          </a:prstGeom>
          <a:noFill/>
          <a:ln w="42863">
            <a:solidFill>
              <a:srgbClr val="000000"/>
            </a:solidFill>
            <a:round/>
            <a:headEnd/>
            <a:tailEnd/>
          </a:ln>
        </p:spPr>
        <p:txBody>
          <a:bodyPr/>
          <a:lstStyle/>
          <a:p>
            <a:endParaRPr lang="en-US"/>
          </a:p>
        </p:txBody>
      </p:sp>
      <p:sp>
        <p:nvSpPr>
          <p:cNvPr id="173076" name="Line 19"/>
          <p:cNvSpPr>
            <a:spLocks noChangeShapeType="1"/>
          </p:cNvSpPr>
          <p:nvPr/>
        </p:nvSpPr>
        <p:spPr bwMode="auto">
          <a:xfrm>
            <a:off x="827088" y="2246313"/>
            <a:ext cx="2527300" cy="1587"/>
          </a:xfrm>
          <a:prstGeom prst="line">
            <a:avLst/>
          </a:prstGeom>
          <a:noFill/>
          <a:ln w="28575">
            <a:solidFill>
              <a:srgbClr val="000000"/>
            </a:solidFill>
            <a:prstDash val="sysDot"/>
            <a:round/>
            <a:headEnd/>
            <a:tailEnd/>
          </a:ln>
        </p:spPr>
        <p:txBody>
          <a:bodyPr/>
          <a:lstStyle/>
          <a:p>
            <a:endParaRPr lang="en-US"/>
          </a:p>
        </p:txBody>
      </p:sp>
      <p:sp>
        <p:nvSpPr>
          <p:cNvPr id="173077" name="Line 20"/>
          <p:cNvSpPr>
            <a:spLocks noChangeShapeType="1"/>
          </p:cNvSpPr>
          <p:nvPr/>
        </p:nvSpPr>
        <p:spPr bwMode="auto">
          <a:xfrm>
            <a:off x="827088" y="2828925"/>
            <a:ext cx="2527300" cy="1588"/>
          </a:xfrm>
          <a:prstGeom prst="line">
            <a:avLst/>
          </a:prstGeom>
          <a:noFill/>
          <a:ln w="28575">
            <a:solidFill>
              <a:srgbClr val="000000"/>
            </a:solidFill>
            <a:prstDash val="sysDot"/>
            <a:round/>
            <a:headEnd/>
            <a:tailEnd/>
          </a:ln>
        </p:spPr>
        <p:txBody>
          <a:bodyPr/>
          <a:lstStyle/>
          <a:p>
            <a:endParaRPr lang="en-US"/>
          </a:p>
        </p:txBody>
      </p:sp>
      <p:sp>
        <p:nvSpPr>
          <p:cNvPr id="173078" name="Line 21"/>
          <p:cNvSpPr>
            <a:spLocks noChangeShapeType="1"/>
          </p:cNvSpPr>
          <p:nvPr/>
        </p:nvSpPr>
        <p:spPr bwMode="auto">
          <a:xfrm>
            <a:off x="827088" y="3395663"/>
            <a:ext cx="2527300" cy="1587"/>
          </a:xfrm>
          <a:prstGeom prst="line">
            <a:avLst/>
          </a:prstGeom>
          <a:noFill/>
          <a:ln w="42863">
            <a:solidFill>
              <a:srgbClr val="000000"/>
            </a:solidFill>
            <a:round/>
            <a:headEnd/>
            <a:tailEnd/>
          </a:ln>
        </p:spPr>
        <p:txBody>
          <a:bodyPr/>
          <a:lstStyle/>
          <a:p>
            <a:endParaRPr lang="en-US"/>
          </a:p>
        </p:txBody>
      </p:sp>
      <p:sp>
        <p:nvSpPr>
          <p:cNvPr id="173079" name="Line 22"/>
          <p:cNvSpPr>
            <a:spLocks noChangeShapeType="1"/>
          </p:cNvSpPr>
          <p:nvPr/>
        </p:nvSpPr>
        <p:spPr bwMode="auto">
          <a:xfrm>
            <a:off x="827088" y="3976688"/>
            <a:ext cx="2527300" cy="1587"/>
          </a:xfrm>
          <a:prstGeom prst="line">
            <a:avLst/>
          </a:prstGeom>
          <a:noFill/>
          <a:ln w="42863">
            <a:solidFill>
              <a:srgbClr val="000000"/>
            </a:solidFill>
            <a:round/>
            <a:headEnd/>
            <a:tailEnd/>
          </a:ln>
        </p:spPr>
        <p:txBody>
          <a:bodyPr/>
          <a:lstStyle/>
          <a:p>
            <a:endParaRPr lang="en-US"/>
          </a:p>
        </p:txBody>
      </p:sp>
      <p:sp>
        <p:nvSpPr>
          <p:cNvPr id="173080" name="Line 23"/>
          <p:cNvSpPr>
            <a:spLocks noChangeShapeType="1"/>
          </p:cNvSpPr>
          <p:nvPr/>
        </p:nvSpPr>
        <p:spPr bwMode="auto">
          <a:xfrm>
            <a:off x="827088" y="4576763"/>
            <a:ext cx="2527300" cy="1587"/>
          </a:xfrm>
          <a:prstGeom prst="line">
            <a:avLst/>
          </a:prstGeom>
          <a:noFill/>
          <a:ln w="28575">
            <a:solidFill>
              <a:srgbClr val="000000"/>
            </a:solidFill>
            <a:prstDash val="sysDot"/>
            <a:round/>
            <a:headEnd/>
            <a:tailEnd/>
          </a:ln>
        </p:spPr>
        <p:txBody>
          <a:bodyPr/>
          <a:lstStyle/>
          <a:p>
            <a:endParaRPr lang="en-US"/>
          </a:p>
        </p:txBody>
      </p:sp>
      <p:sp>
        <p:nvSpPr>
          <p:cNvPr id="173081" name="Line 24"/>
          <p:cNvSpPr>
            <a:spLocks noChangeShapeType="1"/>
          </p:cNvSpPr>
          <p:nvPr/>
        </p:nvSpPr>
        <p:spPr bwMode="auto">
          <a:xfrm>
            <a:off x="827088" y="5159375"/>
            <a:ext cx="2527300" cy="1588"/>
          </a:xfrm>
          <a:prstGeom prst="line">
            <a:avLst/>
          </a:prstGeom>
          <a:noFill/>
          <a:ln w="28575">
            <a:solidFill>
              <a:srgbClr val="000000"/>
            </a:solidFill>
            <a:prstDash val="sysDot"/>
            <a:round/>
            <a:headEnd/>
            <a:tailEnd/>
          </a:ln>
        </p:spPr>
        <p:txBody>
          <a:bodyPr/>
          <a:lstStyle/>
          <a:p>
            <a:endParaRPr lang="en-US"/>
          </a:p>
        </p:txBody>
      </p:sp>
      <p:sp>
        <p:nvSpPr>
          <p:cNvPr id="173082" name="Rectangle 25"/>
          <p:cNvSpPr>
            <a:spLocks noChangeArrowheads="1"/>
          </p:cNvSpPr>
          <p:nvPr/>
        </p:nvSpPr>
        <p:spPr bwMode="auto">
          <a:xfrm>
            <a:off x="804863" y="1066800"/>
            <a:ext cx="2581275" cy="4706938"/>
          </a:xfrm>
          <a:prstGeom prst="rect">
            <a:avLst/>
          </a:prstGeom>
          <a:noFill/>
          <a:ln w="42863">
            <a:solidFill>
              <a:srgbClr val="000000"/>
            </a:solidFill>
            <a:miter lim="800000"/>
            <a:headEnd/>
            <a:tailEnd/>
          </a:ln>
        </p:spPr>
        <p:txBody>
          <a:bodyPr/>
          <a:lstStyle/>
          <a:p>
            <a:endParaRPr lang="en-US"/>
          </a:p>
        </p:txBody>
      </p:sp>
      <p:sp>
        <p:nvSpPr>
          <p:cNvPr id="173083" name="AutoShape 26"/>
          <p:cNvSpPr>
            <a:spLocks/>
          </p:cNvSpPr>
          <p:nvPr/>
        </p:nvSpPr>
        <p:spPr bwMode="auto">
          <a:xfrm>
            <a:off x="3929063" y="1049338"/>
            <a:ext cx="76200" cy="533400"/>
          </a:xfrm>
          <a:prstGeom prst="rightBrace">
            <a:avLst>
              <a:gd name="adj1" fmla="val 58333"/>
              <a:gd name="adj2" fmla="val 50000"/>
            </a:avLst>
          </a:prstGeom>
          <a:noFill/>
          <a:ln w="38100">
            <a:solidFill>
              <a:schemeClr val="tx1"/>
            </a:solidFill>
            <a:round/>
            <a:headEnd/>
            <a:tailEnd/>
          </a:ln>
        </p:spPr>
        <p:txBody>
          <a:bodyPr wrap="none" anchor="ctr"/>
          <a:lstStyle/>
          <a:p>
            <a:endParaRPr lang="en-US"/>
          </a:p>
        </p:txBody>
      </p:sp>
      <p:sp>
        <p:nvSpPr>
          <p:cNvPr id="173084" name="Text Box 27"/>
          <p:cNvSpPr txBox="1">
            <a:spLocks noChangeArrowheads="1"/>
          </p:cNvSpPr>
          <p:nvPr/>
        </p:nvSpPr>
        <p:spPr bwMode="auto">
          <a:xfrm>
            <a:off x="4191000" y="1157288"/>
            <a:ext cx="3951288" cy="457200"/>
          </a:xfrm>
          <a:prstGeom prst="rect">
            <a:avLst/>
          </a:prstGeom>
          <a:noFill/>
          <a:ln w="9525">
            <a:noFill/>
            <a:miter lim="800000"/>
            <a:headEnd/>
            <a:tailEnd/>
          </a:ln>
        </p:spPr>
        <p:txBody>
          <a:bodyPr wrap="none">
            <a:spAutoFit/>
          </a:bodyPr>
          <a:lstStyle/>
          <a:p>
            <a:pPr algn="ctr"/>
            <a:r>
              <a:rPr lang="en-US" sz="2400">
                <a:latin typeface="Times New Roman" pitchFamily="18" charset="0"/>
                <a:cs typeface="Times New Roman" pitchFamily="18" charset="0"/>
              </a:rPr>
              <a:t>Globally unique persistent id</a:t>
            </a:r>
          </a:p>
        </p:txBody>
      </p:sp>
      <p:sp>
        <p:nvSpPr>
          <p:cNvPr id="173085" name="AutoShape 28"/>
          <p:cNvSpPr>
            <a:spLocks/>
          </p:cNvSpPr>
          <p:nvPr/>
        </p:nvSpPr>
        <p:spPr bwMode="auto">
          <a:xfrm>
            <a:off x="3890963" y="1735138"/>
            <a:ext cx="152400" cy="1524000"/>
          </a:xfrm>
          <a:prstGeom prst="rightBrace">
            <a:avLst>
              <a:gd name="adj1" fmla="val 83333"/>
              <a:gd name="adj2" fmla="val 50000"/>
            </a:avLst>
          </a:prstGeom>
          <a:noFill/>
          <a:ln w="38100">
            <a:solidFill>
              <a:srgbClr val="CC99FF"/>
            </a:solidFill>
            <a:round/>
            <a:headEnd/>
            <a:tailEnd/>
          </a:ln>
        </p:spPr>
        <p:txBody>
          <a:bodyPr wrap="none" anchor="ctr"/>
          <a:lstStyle/>
          <a:p>
            <a:endParaRPr lang="en-US"/>
          </a:p>
        </p:txBody>
      </p:sp>
      <p:sp>
        <p:nvSpPr>
          <p:cNvPr id="173086" name="Text Box 29"/>
          <p:cNvSpPr txBox="1">
            <a:spLocks noChangeArrowheads="1"/>
          </p:cNvSpPr>
          <p:nvPr/>
        </p:nvSpPr>
        <p:spPr bwMode="auto">
          <a:xfrm>
            <a:off x="4191000" y="1752600"/>
            <a:ext cx="4216400" cy="1187450"/>
          </a:xfrm>
          <a:prstGeom prst="rect">
            <a:avLst/>
          </a:prstGeom>
          <a:noFill/>
          <a:ln w="9525">
            <a:noFill/>
            <a:miter lim="800000"/>
            <a:headEnd/>
            <a:tailEnd/>
          </a:ln>
        </p:spPr>
        <p:txBody>
          <a:bodyPr>
            <a:spAutoFit/>
          </a:bodyPr>
          <a:lstStyle/>
          <a:p>
            <a:r>
              <a:rPr lang="en-US" sz="2400" i="1">
                <a:solidFill>
                  <a:srgbClr val="DBB7FF"/>
                </a:solidFill>
                <a:latin typeface="Times New Roman" pitchFamily="18" charset="0"/>
                <a:cs typeface="Times New Roman" pitchFamily="18" charset="0"/>
              </a:rPr>
              <a:t>Public view</a:t>
            </a:r>
            <a:r>
              <a:rPr lang="en-US" sz="2400">
                <a:solidFill>
                  <a:srgbClr val="DBB7FF"/>
                </a:solidFill>
                <a:latin typeface="Times New Roman" pitchFamily="18" charset="0"/>
                <a:cs typeface="Times New Roman" pitchFamily="18" charset="0"/>
              </a:rPr>
              <a:t>:  access methods for obtaining “disseminations” of digital object content</a:t>
            </a:r>
            <a:r>
              <a:rPr lang="en-US" sz="2400" i="1">
                <a:solidFill>
                  <a:srgbClr val="DBB7FF"/>
                </a:solidFill>
                <a:latin typeface="Times New Roman" pitchFamily="18" charset="0"/>
                <a:cs typeface="Times New Roman" pitchFamily="18" charset="0"/>
              </a:rPr>
              <a:t> </a:t>
            </a:r>
          </a:p>
        </p:txBody>
      </p:sp>
      <p:sp>
        <p:nvSpPr>
          <p:cNvPr id="173087" name="AutoShape 30"/>
          <p:cNvSpPr>
            <a:spLocks/>
          </p:cNvSpPr>
          <p:nvPr/>
        </p:nvSpPr>
        <p:spPr bwMode="auto">
          <a:xfrm>
            <a:off x="3890963" y="3411538"/>
            <a:ext cx="152400" cy="533400"/>
          </a:xfrm>
          <a:prstGeom prst="rightBrace">
            <a:avLst>
              <a:gd name="adj1" fmla="val 29167"/>
              <a:gd name="adj2" fmla="val 50000"/>
            </a:avLst>
          </a:prstGeom>
          <a:noFill/>
          <a:ln w="38100">
            <a:solidFill>
              <a:srgbClr val="FFCC99"/>
            </a:solidFill>
            <a:round/>
            <a:headEnd/>
            <a:tailEnd/>
          </a:ln>
        </p:spPr>
        <p:txBody>
          <a:bodyPr wrap="none" anchor="ctr"/>
          <a:lstStyle/>
          <a:p>
            <a:endParaRPr lang="en-US"/>
          </a:p>
        </p:txBody>
      </p:sp>
      <p:sp>
        <p:nvSpPr>
          <p:cNvPr id="173088" name="Text Box 31"/>
          <p:cNvSpPr txBox="1">
            <a:spLocks noChangeArrowheads="1"/>
          </p:cNvSpPr>
          <p:nvPr/>
        </p:nvSpPr>
        <p:spPr bwMode="auto">
          <a:xfrm>
            <a:off x="4191000" y="3200400"/>
            <a:ext cx="4267200" cy="822325"/>
          </a:xfrm>
          <a:prstGeom prst="rect">
            <a:avLst/>
          </a:prstGeom>
          <a:noFill/>
          <a:ln w="9525">
            <a:noFill/>
            <a:miter lim="800000"/>
            <a:headEnd/>
            <a:tailEnd/>
          </a:ln>
        </p:spPr>
        <p:txBody>
          <a:bodyPr>
            <a:spAutoFit/>
          </a:bodyPr>
          <a:lstStyle/>
          <a:p>
            <a:r>
              <a:rPr lang="en-US" sz="2400" i="1">
                <a:solidFill>
                  <a:schemeClr val="tx2"/>
                </a:solidFill>
                <a:latin typeface="Times New Roman" pitchFamily="18" charset="0"/>
                <a:cs typeface="Times New Roman" pitchFamily="18" charset="0"/>
              </a:rPr>
              <a:t>Internal view</a:t>
            </a:r>
            <a:r>
              <a:rPr lang="en-US" sz="2400">
                <a:solidFill>
                  <a:schemeClr val="tx2"/>
                </a:solidFill>
                <a:latin typeface="Times New Roman" pitchFamily="18" charset="0"/>
                <a:cs typeface="Times New Roman" pitchFamily="18" charset="0"/>
              </a:rPr>
              <a:t>:  metadata necessary to manage the object</a:t>
            </a:r>
          </a:p>
        </p:txBody>
      </p:sp>
      <p:sp>
        <p:nvSpPr>
          <p:cNvPr id="173089" name="AutoShape 32"/>
          <p:cNvSpPr>
            <a:spLocks/>
          </p:cNvSpPr>
          <p:nvPr/>
        </p:nvSpPr>
        <p:spPr bwMode="auto">
          <a:xfrm>
            <a:off x="3852863" y="4021138"/>
            <a:ext cx="228600" cy="1600200"/>
          </a:xfrm>
          <a:prstGeom prst="rightBrace">
            <a:avLst>
              <a:gd name="adj1" fmla="val 58333"/>
              <a:gd name="adj2" fmla="val 50000"/>
            </a:avLst>
          </a:prstGeom>
          <a:noFill/>
          <a:ln w="38100">
            <a:solidFill>
              <a:schemeClr val="accent1"/>
            </a:solidFill>
            <a:round/>
            <a:headEnd/>
            <a:tailEnd/>
          </a:ln>
        </p:spPr>
        <p:txBody>
          <a:bodyPr wrap="none" anchor="ctr"/>
          <a:lstStyle/>
          <a:p>
            <a:endParaRPr lang="en-US"/>
          </a:p>
        </p:txBody>
      </p:sp>
      <p:sp>
        <p:nvSpPr>
          <p:cNvPr id="173090" name="Text Box 33"/>
          <p:cNvSpPr txBox="1">
            <a:spLocks noChangeArrowheads="1"/>
          </p:cNvSpPr>
          <p:nvPr/>
        </p:nvSpPr>
        <p:spPr bwMode="auto">
          <a:xfrm>
            <a:off x="4191000" y="4357688"/>
            <a:ext cx="3581400" cy="1187450"/>
          </a:xfrm>
          <a:prstGeom prst="rect">
            <a:avLst/>
          </a:prstGeom>
          <a:noFill/>
          <a:ln w="9525">
            <a:noFill/>
            <a:miter lim="800000"/>
            <a:headEnd/>
            <a:tailEnd/>
          </a:ln>
        </p:spPr>
        <p:txBody>
          <a:bodyPr>
            <a:spAutoFit/>
          </a:bodyPr>
          <a:lstStyle/>
          <a:p>
            <a:r>
              <a:rPr lang="en-US" sz="2400" i="1">
                <a:solidFill>
                  <a:schemeClr val="accent1"/>
                </a:solidFill>
                <a:latin typeface="Times New Roman" pitchFamily="18" charset="0"/>
                <a:cs typeface="Times New Roman" pitchFamily="18" charset="0"/>
              </a:rPr>
              <a:t>Protected view</a:t>
            </a:r>
            <a:r>
              <a:rPr lang="en-US" sz="2400">
                <a:solidFill>
                  <a:schemeClr val="accent1"/>
                </a:solidFill>
                <a:latin typeface="Times New Roman" pitchFamily="18" charset="0"/>
                <a:cs typeface="Times New Roman" pitchFamily="18" charset="0"/>
              </a:rPr>
              <a:t>:  content that makes up the “basis” of the object</a:t>
            </a:r>
          </a:p>
        </p:txBody>
      </p:sp>
      <p:sp>
        <p:nvSpPr>
          <p:cNvPr id="173091" name="Rectangle 34"/>
          <p:cNvSpPr>
            <a:spLocks noChangeArrowheads="1"/>
          </p:cNvSpPr>
          <p:nvPr/>
        </p:nvSpPr>
        <p:spPr bwMode="auto">
          <a:xfrm>
            <a:off x="3962400" y="5715000"/>
            <a:ext cx="4267200" cy="304800"/>
          </a:xfrm>
          <a:prstGeom prst="rect">
            <a:avLst/>
          </a:prstGeom>
          <a:noFill/>
          <a:ln w="9525">
            <a:noFill/>
            <a:miter lim="800000"/>
            <a:headEnd/>
            <a:tailEnd/>
          </a:ln>
        </p:spPr>
        <p:txBody>
          <a:bodyPr anchor="ctr">
            <a:spAutoFit/>
          </a:bodyPr>
          <a:lstStyle/>
          <a:p>
            <a:endParaRPr lang="en-US"/>
          </a:p>
        </p:txBody>
      </p:sp>
      <p:sp>
        <p:nvSpPr>
          <p:cNvPr id="173092" name="Rectangle 35"/>
          <p:cNvSpPr>
            <a:spLocks noChangeArrowheads="1"/>
          </p:cNvSpPr>
          <p:nvPr/>
        </p:nvSpPr>
        <p:spPr bwMode="auto">
          <a:xfrm>
            <a:off x="3886200" y="5638800"/>
            <a:ext cx="4495800" cy="533400"/>
          </a:xfrm>
          <a:prstGeom prst="rect">
            <a:avLst/>
          </a:prstGeom>
          <a:noFill/>
          <a:ln w="9525">
            <a:noFill/>
            <a:miter lim="800000"/>
            <a:headEnd/>
            <a:tailEnd/>
          </a:ln>
        </p:spPr>
        <p:txBody>
          <a:bodyPr wrap="none" anchor="ctr">
            <a:spAutoFit/>
          </a:bodyPr>
          <a:lstStyle/>
          <a:p>
            <a:endParaRPr lang="en-US"/>
          </a:p>
        </p:txBody>
      </p:sp>
      <p:sp>
        <p:nvSpPr>
          <p:cNvPr id="810020" name="Rectangle 36"/>
          <p:cNvSpPr>
            <a:spLocks noChangeArrowheads="1"/>
          </p:cNvSpPr>
          <p:nvPr/>
        </p:nvSpPr>
        <p:spPr bwMode="auto">
          <a:xfrm>
            <a:off x="4419600" y="5722938"/>
            <a:ext cx="4478338" cy="379412"/>
          </a:xfrm>
          <a:prstGeom prst="rect">
            <a:avLst/>
          </a:prstGeom>
          <a:solidFill>
            <a:srgbClr val="00FF00"/>
          </a:solidFill>
          <a:ln w="12700">
            <a:solidFill>
              <a:schemeClr val="tx1"/>
            </a:solidFill>
            <a:miter lim="800000"/>
            <a:headEnd/>
            <a:tailEnd/>
          </a:ln>
          <a:effectLst/>
        </p:spPr>
        <p:txBody>
          <a:bodyPr anchor="ctr">
            <a:spAutoFit/>
          </a:bodyPr>
          <a:lstStyle/>
          <a:p>
            <a:pPr algn="ctr">
              <a:lnSpc>
                <a:spcPct val="90000"/>
              </a:lnSpc>
              <a:spcBef>
                <a:spcPct val="20000"/>
              </a:spcBef>
              <a:defRPr/>
            </a:pPr>
            <a:r>
              <a:rPr lang="en-US" sz="2000" b="0">
                <a:solidFill>
                  <a:srgbClr val="FF0000"/>
                </a:solidFill>
                <a:latin typeface="Times New Roman" pitchFamily="18" charset="0"/>
                <a:cs typeface="Times New Roman" pitchFamily="18" charset="0"/>
              </a:rPr>
              <a:t>The Mellon Fedora Project</a:t>
            </a:r>
            <a:endParaRPr lang="en-US" sz="3600" b="0">
              <a:solidFill>
                <a:srgbClr val="000066"/>
              </a:solidFill>
              <a:effectLst>
                <a:outerShdw blurRad="38100" dist="38100" dir="2700000" algn="tl">
                  <a:srgbClr val="000000"/>
                </a:outerShdw>
              </a:effectLst>
              <a:latin typeface="Times New Roman" pitchFamily="18" charset="0"/>
              <a:cs typeface="Times New Roman" pitchFamily="18" charset="0"/>
            </a:endParaRPr>
          </a:p>
        </p:txBody>
      </p:sp>
      <p:sp>
        <p:nvSpPr>
          <p:cNvPr id="173094" name="Text Box 37"/>
          <p:cNvSpPr txBox="1">
            <a:spLocks noChangeArrowheads="1"/>
          </p:cNvSpPr>
          <p:nvPr/>
        </p:nvSpPr>
        <p:spPr bwMode="auto">
          <a:xfrm>
            <a:off x="29718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Slide Number Placeholder 5"/>
          <p:cNvSpPr>
            <a:spLocks noGrp="1"/>
          </p:cNvSpPr>
          <p:nvPr>
            <p:ph type="sldNum" sz="quarter" idx="12"/>
          </p:nvPr>
        </p:nvSpPr>
        <p:spPr>
          <a:noFill/>
        </p:spPr>
        <p:txBody>
          <a:bodyPr/>
          <a:lstStyle/>
          <a:p>
            <a:fld id="{BCA33F79-41CC-4E5A-96B5-DE613A4309CA}" type="slidenum">
              <a:rPr lang="en-US" smtClean="0"/>
              <a:pPr/>
              <a:t>144</a:t>
            </a:fld>
            <a:endParaRPr lang="en-US" smtClean="0"/>
          </a:p>
        </p:txBody>
      </p:sp>
      <p:sp>
        <p:nvSpPr>
          <p:cNvPr id="18436" name="Rectangle 2"/>
          <p:cNvSpPr>
            <a:spLocks noChangeArrowheads="1"/>
          </p:cNvSpPr>
          <p:nvPr/>
        </p:nvSpPr>
        <p:spPr bwMode="auto">
          <a:xfrm>
            <a:off x="7620000" y="1295400"/>
            <a:ext cx="1143000" cy="762000"/>
          </a:xfrm>
          <a:prstGeom prst="rect">
            <a:avLst/>
          </a:prstGeom>
          <a:solidFill>
            <a:schemeClr val="bg1"/>
          </a:solidFill>
          <a:ln w="9525">
            <a:noFill/>
            <a:miter lim="800000"/>
            <a:headEnd/>
            <a:tailEnd/>
          </a:ln>
        </p:spPr>
        <p:txBody>
          <a:bodyPr wrap="none" anchor="ctr">
            <a:spAutoFit/>
          </a:bodyPr>
          <a:lstStyle/>
          <a:p>
            <a:endParaRPr lang="en-US"/>
          </a:p>
        </p:txBody>
      </p:sp>
      <p:sp>
        <p:nvSpPr>
          <p:cNvPr id="18437" name="Text Box 3"/>
          <p:cNvSpPr txBox="1">
            <a:spLocks noChangeArrowheads="1"/>
          </p:cNvSpPr>
          <p:nvPr/>
        </p:nvSpPr>
        <p:spPr bwMode="auto">
          <a:xfrm>
            <a:off x="228600" y="1371600"/>
            <a:ext cx="1828800" cy="965200"/>
          </a:xfrm>
          <a:prstGeom prst="rect">
            <a:avLst/>
          </a:prstGeom>
          <a:solidFill>
            <a:srgbClr val="FFFFCC"/>
          </a:solidFill>
          <a:ln w="57150" cmpd="thinThick">
            <a:solidFill>
              <a:schemeClr val="tx1"/>
            </a:solidFill>
            <a:miter lim="800000"/>
            <a:headEnd/>
            <a:tailEnd/>
          </a:ln>
        </p:spPr>
        <p:txBody>
          <a:bodyPr tIns="137160" bIns="137160">
            <a:spAutoFit/>
          </a:bodyPr>
          <a:lstStyle/>
          <a:p>
            <a:pPr algn="ctr">
              <a:lnSpc>
                <a:spcPct val="70000"/>
              </a:lnSpc>
              <a:spcBef>
                <a:spcPct val="20000"/>
              </a:spcBef>
            </a:pPr>
            <a:r>
              <a:rPr lang="en-US" sz="2600">
                <a:solidFill>
                  <a:srgbClr val="000066"/>
                </a:solidFill>
                <a:latin typeface="Times New Roman" pitchFamily="18" charset="0"/>
                <a:cs typeface="Times New Roman" pitchFamily="18" charset="0"/>
              </a:rPr>
              <a:t>Fedora™</a:t>
            </a:r>
          </a:p>
          <a:p>
            <a:pPr algn="ctr">
              <a:lnSpc>
                <a:spcPct val="70000"/>
              </a:lnSpc>
              <a:spcBef>
                <a:spcPct val="20000"/>
              </a:spcBef>
            </a:pPr>
            <a:r>
              <a:rPr lang="en-US" sz="2600">
                <a:solidFill>
                  <a:srgbClr val="000066"/>
                </a:solidFill>
                <a:latin typeface="Times New Roman" pitchFamily="18" charset="0"/>
                <a:cs typeface="Times New Roman" pitchFamily="18" charset="0"/>
              </a:rPr>
              <a:t>Repository</a:t>
            </a:r>
          </a:p>
        </p:txBody>
      </p:sp>
      <p:graphicFrame>
        <p:nvGraphicFramePr>
          <p:cNvPr id="18434" name="Object 4"/>
          <p:cNvGraphicFramePr>
            <a:graphicFrameLocks noChangeAspect="1"/>
          </p:cNvGraphicFramePr>
          <p:nvPr/>
        </p:nvGraphicFramePr>
        <p:xfrm>
          <a:off x="914400" y="150813"/>
          <a:ext cx="7848600" cy="5945187"/>
        </p:xfrm>
        <a:graphic>
          <a:graphicData uri="http://schemas.openxmlformats.org/presentationml/2006/ole">
            <mc:AlternateContent xmlns:mc="http://schemas.openxmlformats.org/markup-compatibility/2006">
              <mc:Choice xmlns:v="urn:schemas-microsoft-com:vml" Requires="v">
                <p:oleObj spid="_x0000_s18468" name="SmartDraw" r:id="rId4" imgW="6927840" imgH="5248440" progId="">
                  <p:embed/>
                </p:oleObj>
              </mc:Choice>
              <mc:Fallback>
                <p:oleObj name="SmartDraw" r:id="rId4" imgW="6927840" imgH="524844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50813"/>
                        <a:ext cx="7848600" cy="5945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8" name="Line 5"/>
          <p:cNvSpPr>
            <a:spLocks noChangeShapeType="1"/>
          </p:cNvSpPr>
          <p:nvPr/>
        </p:nvSpPr>
        <p:spPr bwMode="auto">
          <a:xfrm>
            <a:off x="7467600" y="1371600"/>
            <a:ext cx="0" cy="6858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39" name="Line 6"/>
          <p:cNvSpPr>
            <a:spLocks noChangeShapeType="1"/>
          </p:cNvSpPr>
          <p:nvPr/>
        </p:nvSpPr>
        <p:spPr bwMode="auto">
          <a:xfrm>
            <a:off x="66294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0" name="Line 7"/>
          <p:cNvSpPr>
            <a:spLocks noChangeShapeType="1"/>
          </p:cNvSpPr>
          <p:nvPr/>
        </p:nvSpPr>
        <p:spPr bwMode="auto">
          <a:xfrm>
            <a:off x="54102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1" name="Line 8"/>
          <p:cNvSpPr>
            <a:spLocks noChangeShapeType="1"/>
          </p:cNvSpPr>
          <p:nvPr/>
        </p:nvSpPr>
        <p:spPr bwMode="auto">
          <a:xfrm>
            <a:off x="41148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2" name="Line 9"/>
          <p:cNvSpPr>
            <a:spLocks noChangeShapeType="1"/>
          </p:cNvSpPr>
          <p:nvPr/>
        </p:nvSpPr>
        <p:spPr bwMode="auto">
          <a:xfrm>
            <a:off x="28956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3" name="Rectangle 10"/>
          <p:cNvSpPr>
            <a:spLocks noChangeArrowheads="1"/>
          </p:cNvSpPr>
          <p:nvPr/>
        </p:nvSpPr>
        <p:spPr bwMode="auto">
          <a:xfrm>
            <a:off x="7620000" y="1295400"/>
            <a:ext cx="1143000" cy="762000"/>
          </a:xfrm>
          <a:prstGeom prst="rect">
            <a:avLst/>
          </a:prstGeom>
          <a:solidFill>
            <a:schemeClr val="bg1"/>
          </a:solidFill>
          <a:ln w="9525">
            <a:noFill/>
            <a:miter lim="800000"/>
            <a:headEnd/>
            <a:tailEnd/>
          </a:ln>
        </p:spPr>
        <p:txBody>
          <a:bodyPr wrap="none" anchor="ctr">
            <a:spAutoFit/>
          </a:bodyPr>
          <a:lstStyle/>
          <a:p>
            <a:endParaRPr lang="en-US"/>
          </a:p>
        </p:txBody>
      </p:sp>
      <p:sp>
        <p:nvSpPr>
          <p:cNvPr id="811019" name="Text Box 11"/>
          <p:cNvSpPr txBox="1">
            <a:spLocks noChangeArrowheads="1"/>
          </p:cNvSpPr>
          <p:nvPr/>
        </p:nvSpPr>
        <p:spPr bwMode="auto">
          <a:xfrm>
            <a:off x="7543800" y="1371600"/>
            <a:ext cx="1143000" cy="730250"/>
          </a:xfrm>
          <a:prstGeom prst="rect">
            <a:avLst/>
          </a:prstGeom>
          <a:noFill/>
          <a:ln w="9525">
            <a:noFill/>
            <a:miter lim="800000"/>
            <a:headEnd/>
            <a:tailEnd/>
          </a:ln>
          <a:effectLst/>
        </p:spPr>
        <p:txBody>
          <a:bodyPr>
            <a:spAutoFit/>
          </a:bodyPr>
          <a:lstStyle/>
          <a:p>
            <a:pPr>
              <a:spcBef>
                <a:spcPct val="50000"/>
              </a:spcBef>
              <a:defRPr/>
            </a:pPr>
            <a:r>
              <a:rPr lang="en-US" sz="1400" b="0">
                <a:solidFill>
                  <a:srgbClr val="000066"/>
                </a:solidFill>
                <a:effectLst>
                  <a:outerShdw blurRad="38100" dist="38100" dir="2700000" algn="tl">
                    <a:srgbClr val="C0C0C0"/>
                  </a:outerShdw>
                </a:effectLst>
                <a:latin typeface="Times New Roman" pitchFamily="18" charset="0"/>
                <a:cs typeface="Times New Roman" pitchFamily="18" charset="0"/>
              </a:rPr>
              <a:t>Web Service Exposure Layer</a:t>
            </a:r>
          </a:p>
        </p:txBody>
      </p:sp>
      <p:sp>
        <p:nvSpPr>
          <p:cNvPr id="18445" name="Line 12"/>
          <p:cNvSpPr>
            <a:spLocks noChangeShapeType="1"/>
          </p:cNvSpPr>
          <p:nvPr/>
        </p:nvSpPr>
        <p:spPr bwMode="auto">
          <a:xfrm flipV="1">
            <a:off x="7086600" y="2971800"/>
            <a:ext cx="685800" cy="6096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6" name="Line 13"/>
          <p:cNvSpPr>
            <a:spLocks noChangeShapeType="1"/>
          </p:cNvSpPr>
          <p:nvPr/>
        </p:nvSpPr>
        <p:spPr bwMode="auto">
          <a:xfrm>
            <a:off x="7086600" y="3581400"/>
            <a:ext cx="685800" cy="457200"/>
          </a:xfrm>
          <a:prstGeom prst="line">
            <a:avLst/>
          </a:prstGeom>
          <a:noFill/>
          <a:ln w="9525">
            <a:noFill/>
            <a:round/>
            <a:headEnd/>
            <a:tailEnd/>
          </a:ln>
        </p:spPr>
        <p:txBody>
          <a:bodyPr>
            <a:spAutoFit/>
          </a:bodyPr>
          <a:lstStyle/>
          <a:p>
            <a:endParaRPr lang="en-US"/>
          </a:p>
        </p:txBody>
      </p:sp>
      <p:sp>
        <p:nvSpPr>
          <p:cNvPr id="18447" name="Line 14"/>
          <p:cNvSpPr>
            <a:spLocks noChangeShapeType="1"/>
          </p:cNvSpPr>
          <p:nvPr/>
        </p:nvSpPr>
        <p:spPr bwMode="auto">
          <a:xfrm>
            <a:off x="7086600" y="3657600"/>
            <a:ext cx="685800" cy="3048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8" name="Line 15"/>
          <p:cNvSpPr>
            <a:spLocks noChangeShapeType="1"/>
          </p:cNvSpPr>
          <p:nvPr/>
        </p:nvSpPr>
        <p:spPr bwMode="auto">
          <a:xfrm>
            <a:off x="2057400" y="5029200"/>
            <a:ext cx="304800" cy="5334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9" name="Line 16"/>
          <p:cNvSpPr>
            <a:spLocks noChangeShapeType="1"/>
          </p:cNvSpPr>
          <p:nvPr/>
        </p:nvSpPr>
        <p:spPr bwMode="auto">
          <a:xfrm>
            <a:off x="2133600" y="5791200"/>
            <a:ext cx="228600" cy="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50" name="Text Box 17"/>
          <p:cNvSpPr txBox="1">
            <a:spLocks noChangeArrowheads="1"/>
          </p:cNvSpPr>
          <p:nvPr/>
        </p:nvSpPr>
        <p:spPr bwMode="auto">
          <a:xfrm>
            <a:off x="29718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5"/>
          <p:cNvSpPr>
            <a:spLocks noGrp="1"/>
          </p:cNvSpPr>
          <p:nvPr>
            <p:ph type="sldNum" sz="quarter" idx="12"/>
          </p:nvPr>
        </p:nvSpPr>
        <p:spPr>
          <a:noFill/>
        </p:spPr>
        <p:txBody>
          <a:bodyPr/>
          <a:lstStyle/>
          <a:p>
            <a:fld id="{E3088DC2-DE97-44BE-A409-DE32279BB867}" type="slidenum">
              <a:rPr lang="en-US" smtClean="0"/>
              <a:pPr/>
              <a:t>145</a:t>
            </a:fld>
            <a:endParaRPr lang="en-US" smtClean="0"/>
          </a:p>
        </p:txBody>
      </p:sp>
      <p:sp>
        <p:nvSpPr>
          <p:cNvPr id="174083" name="Rectangle 2"/>
          <p:cNvSpPr>
            <a:spLocks noGrp="1" noChangeArrowheads="1"/>
          </p:cNvSpPr>
          <p:nvPr>
            <p:ph type="title"/>
          </p:nvPr>
        </p:nvSpPr>
        <p:spPr/>
        <p:txBody>
          <a:bodyPr/>
          <a:lstStyle/>
          <a:p>
            <a:pPr eaLnBrk="1" hangingPunct="1"/>
            <a:r>
              <a:rPr lang="en-US" smtClean="0">
                <a:solidFill>
                  <a:srgbClr val="FF0000"/>
                </a:solidFill>
              </a:rPr>
              <a:t>VITAL / Fedora Relationship</a:t>
            </a:r>
          </a:p>
        </p:txBody>
      </p:sp>
      <p:sp>
        <p:nvSpPr>
          <p:cNvPr id="174084" name="Rectangle 3"/>
          <p:cNvSpPr>
            <a:spLocks noGrp="1" noChangeArrowheads="1"/>
          </p:cNvSpPr>
          <p:nvPr>
            <p:ph type="body" idx="1"/>
          </p:nvPr>
        </p:nvSpPr>
        <p:spPr/>
        <p:txBody>
          <a:bodyPr/>
          <a:lstStyle/>
          <a:p>
            <a:pPr eaLnBrk="1" hangingPunct="1"/>
            <a:endParaRPr lang="en-US" smtClean="0"/>
          </a:p>
        </p:txBody>
      </p:sp>
      <p:pic>
        <p:nvPicPr>
          <p:cNvPr id="174085" name="Picture 4" descr="vitalwhatever"/>
          <p:cNvPicPr>
            <a:picLocks noChangeAspect="1" noChangeArrowheads="1"/>
          </p:cNvPicPr>
          <p:nvPr/>
        </p:nvPicPr>
        <p:blipFill>
          <a:blip r:embed="rId3" cstate="print"/>
          <a:srcRect/>
          <a:stretch>
            <a:fillRect/>
          </a:stretch>
        </p:blipFill>
        <p:spPr bwMode="auto">
          <a:xfrm>
            <a:off x="609600" y="1143000"/>
            <a:ext cx="7772400" cy="4949825"/>
          </a:xfrm>
          <a:prstGeom prst="rect">
            <a:avLst/>
          </a:prstGeom>
          <a:noFill/>
          <a:ln w="9525">
            <a:noFill/>
            <a:miter lim="800000"/>
            <a:headEnd/>
            <a:tailEnd/>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Number Placeholder 3"/>
          <p:cNvSpPr>
            <a:spLocks noGrp="1"/>
          </p:cNvSpPr>
          <p:nvPr>
            <p:ph type="sldNum" sz="quarter" idx="12"/>
          </p:nvPr>
        </p:nvSpPr>
        <p:spPr>
          <a:noFill/>
        </p:spPr>
        <p:txBody>
          <a:bodyPr/>
          <a:lstStyle/>
          <a:p>
            <a:fld id="{DAE5308F-9BAD-4FD3-BF06-9C25CB24AC73}" type="slidenum">
              <a:rPr lang="en-US" smtClean="0"/>
              <a:pPr/>
              <a:t>146</a:t>
            </a:fld>
            <a:endParaRPr lang="en-US" smtClean="0"/>
          </a:p>
        </p:txBody>
      </p:sp>
      <p:grpSp>
        <p:nvGrpSpPr>
          <p:cNvPr id="2" name="Group 2"/>
          <p:cNvGrpSpPr>
            <a:grpSpLocks/>
          </p:cNvGrpSpPr>
          <p:nvPr/>
        </p:nvGrpSpPr>
        <p:grpSpPr bwMode="auto">
          <a:xfrm>
            <a:off x="762000" y="2209800"/>
            <a:ext cx="2249488" cy="1763713"/>
            <a:chOff x="2160" y="2640"/>
            <a:chExt cx="1417" cy="1111"/>
          </a:xfrm>
        </p:grpSpPr>
        <p:grpSp>
          <p:nvGrpSpPr>
            <p:cNvPr id="176200" name="Group 3"/>
            <p:cNvGrpSpPr>
              <a:grpSpLocks/>
            </p:cNvGrpSpPr>
            <p:nvPr/>
          </p:nvGrpSpPr>
          <p:grpSpPr bwMode="auto">
            <a:xfrm flipH="1">
              <a:off x="2160" y="2640"/>
              <a:ext cx="410" cy="752"/>
              <a:chOff x="3300" y="2016"/>
              <a:chExt cx="410" cy="752"/>
            </a:xfrm>
          </p:grpSpPr>
          <p:grpSp>
            <p:nvGrpSpPr>
              <p:cNvPr id="176223" name="Group 4"/>
              <p:cNvGrpSpPr>
                <a:grpSpLocks/>
              </p:cNvGrpSpPr>
              <p:nvPr/>
            </p:nvGrpSpPr>
            <p:grpSpPr bwMode="auto">
              <a:xfrm>
                <a:off x="3300" y="2249"/>
                <a:ext cx="410" cy="519"/>
                <a:chOff x="3300" y="2249"/>
                <a:chExt cx="410" cy="519"/>
              </a:xfrm>
            </p:grpSpPr>
            <p:sp>
              <p:nvSpPr>
                <p:cNvPr id="176225" name="Rectangle 5"/>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6226" name="Rectangle 6"/>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6227" name="Arc 7"/>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6228" name="Arc 8"/>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6224" name="Oval 9"/>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6201" name="Group 10"/>
            <p:cNvGrpSpPr>
              <a:grpSpLocks/>
            </p:cNvGrpSpPr>
            <p:nvPr/>
          </p:nvGrpSpPr>
          <p:grpSpPr bwMode="auto">
            <a:xfrm flipH="1">
              <a:off x="3168" y="2640"/>
              <a:ext cx="409" cy="752"/>
              <a:chOff x="2079" y="2016"/>
              <a:chExt cx="409" cy="752"/>
            </a:xfrm>
          </p:grpSpPr>
          <p:grpSp>
            <p:nvGrpSpPr>
              <p:cNvPr id="176217" name="Group 11"/>
              <p:cNvGrpSpPr>
                <a:grpSpLocks/>
              </p:cNvGrpSpPr>
              <p:nvPr/>
            </p:nvGrpSpPr>
            <p:grpSpPr bwMode="auto">
              <a:xfrm>
                <a:off x="2079" y="2249"/>
                <a:ext cx="409" cy="519"/>
                <a:chOff x="2079" y="2249"/>
                <a:chExt cx="409" cy="519"/>
              </a:xfrm>
            </p:grpSpPr>
            <p:sp>
              <p:nvSpPr>
                <p:cNvPr id="176219" name="Rectangle 12"/>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6220" name="Rectangle 13"/>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6221" name="Arc 14"/>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6222" name="Arc 15"/>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6218" name="Oval 16"/>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6202" name="Group 17"/>
            <p:cNvGrpSpPr>
              <a:grpSpLocks/>
            </p:cNvGrpSpPr>
            <p:nvPr/>
          </p:nvGrpSpPr>
          <p:grpSpPr bwMode="auto">
            <a:xfrm>
              <a:off x="2352" y="2976"/>
              <a:ext cx="1031" cy="775"/>
              <a:chOff x="2339" y="2285"/>
              <a:chExt cx="1031" cy="775"/>
            </a:xfrm>
          </p:grpSpPr>
          <p:grpSp>
            <p:nvGrpSpPr>
              <p:cNvPr id="176203" name="Group 18"/>
              <p:cNvGrpSpPr>
                <a:grpSpLocks/>
              </p:cNvGrpSpPr>
              <p:nvPr/>
            </p:nvGrpSpPr>
            <p:grpSpPr bwMode="auto">
              <a:xfrm>
                <a:off x="2865" y="2292"/>
                <a:ext cx="505" cy="768"/>
                <a:chOff x="2865" y="2292"/>
                <a:chExt cx="505" cy="768"/>
              </a:xfrm>
            </p:grpSpPr>
            <p:sp>
              <p:nvSpPr>
                <p:cNvPr id="176211" name="Oval 19"/>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6212" name="Group 20"/>
                <p:cNvGrpSpPr>
                  <a:grpSpLocks/>
                </p:cNvGrpSpPr>
                <p:nvPr/>
              </p:nvGrpSpPr>
              <p:grpSpPr bwMode="auto">
                <a:xfrm>
                  <a:off x="2865" y="2576"/>
                  <a:ext cx="505" cy="484"/>
                  <a:chOff x="2865" y="2576"/>
                  <a:chExt cx="505" cy="484"/>
                </a:xfrm>
              </p:grpSpPr>
              <p:sp>
                <p:nvSpPr>
                  <p:cNvPr id="176213" name="Rectangle 21"/>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6214" name="Rectangle 22"/>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6215" name="Arc 23"/>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6216" name="Arc 24"/>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6204" name="Group 25"/>
              <p:cNvGrpSpPr>
                <a:grpSpLocks/>
              </p:cNvGrpSpPr>
              <p:nvPr/>
            </p:nvGrpSpPr>
            <p:grpSpPr bwMode="auto">
              <a:xfrm>
                <a:off x="2339" y="2285"/>
                <a:ext cx="506" cy="768"/>
                <a:chOff x="2339" y="2285"/>
                <a:chExt cx="506" cy="768"/>
              </a:xfrm>
            </p:grpSpPr>
            <p:sp>
              <p:nvSpPr>
                <p:cNvPr id="176205" name="Oval 26"/>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6206" name="Group 27"/>
                <p:cNvGrpSpPr>
                  <a:grpSpLocks/>
                </p:cNvGrpSpPr>
                <p:nvPr/>
              </p:nvGrpSpPr>
              <p:grpSpPr bwMode="auto">
                <a:xfrm>
                  <a:off x="2339" y="2569"/>
                  <a:ext cx="506" cy="484"/>
                  <a:chOff x="2339" y="2569"/>
                  <a:chExt cx="506" cy="484"/>
                </a:xfrm>
              </p:grpSpPr>
              <p:sp>
                <p:nvSpPr>
                  <p:cNvPr id="176207" name="Rectangle 28"/>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6208" name="Rectangle 29"/>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6209" name="Arc 30"/>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6210" name="Arc 31"/>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grpSp>
        <p:nvGrpSpPr>
          <p:cNvPr id="12" name="Group 32"/>
          <p:cNvGrpSpPr>
            <a:grpSpLocks/>
          </p:cNvGrpSpPr>
          <p:nvPr/>
        </p:nvGrpSpPr>
        <p:grpSpPr bwMode="auto">
          <a:xfrm>
            <a:off x="5334000" y="1524000"/>
            <a:ext cx="2971800" cy="3429000"/>
            <a:chOff x="3360" y="960"/>
            <a:chExt cx="1872" cy="2160"/>
          </a:xfrm>
        </p:grpSpPr>
        <p:grpSp>
          <p:nvGrpSpPr>
            <p:cNvPr id="176140" name="Group 33"/>
            <p:cNvGrpSpPr>
              <a:grpSpLocks/>
            </p:cNvGrpSpPr>
            <p:nvPr/>
          </p:nvGrpSpPr>
          <p:grpSpPr bwMode="auto">
            <a:xfrm>
              <a:off x="4368" y="960"/>
              <a:ext cx="672" cy="816"/>
              <a:chOff x="3936" y="960"/>
              <a:chExt cx="672" cy="816"/>
            </a:xfrm>
          </p:grpSpPr>
          <p:sp>
            <p:nvSpPr>
              <p:cNvPr id="176196" name="Rectangle 34"/>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97" name="Text Box 35"/>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8" name="Line 36"/>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99" name="Text Box 37"/>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1" name="Group 38"/>
            <p:cNvGrpSpPr>
              <a:grpSpLocks/>
            </p:cNvGrpSpPr>
            <p:nvPr/>
          </p:nvGrpSpPr>
          <p:grpSpPr bwMode="auto">
            <a:xfrm>
              <a:off x="3360" y="960"/>
              <a:ext cx="672" cy="816"/>
              <a:chOff x="3984" y="2064"/>
              <a:chExt cx="672" cy="816"/>
            </a:xfrm>
          </p:grpSpPr>
          <p:sp>
            <p:nvSpPr>
              <p:cNvPr id="176192" name="Rectangle 39"/>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93" name="Text Box 40"/>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4" name="Line 41"/>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95" name="Text Box 42"/>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2" name="Group 43"/>
            <p:cNvGrpSpPr>
              <a:grpSpLocks/>
            </p:cNvGrpSpPr>
            <p:nvPr/>
          </p:nvGrpSpPr>
          <p:grpSpPr bwMode="auto">
            <a:xfrm>
              <a:off x="3456" y="1056"/>
              <a:ext cx="672" cy="816"/>
              <a:chOff x="3984" y="2064"/>
              <a:chExt cx="672" cy="816"/>
            </a:xfrm>
          </p:grpSpPr>
          <p:sp>
            <p:nvSpPr>
              <p:cNvPr id="176188" name="Rectangle 44"/>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89" name="Text Box 45"/>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0" name="Line 46"/>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91" name="Text Box 47"/>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3" name="Group 48"/>
            <p:cNvGrpSpPr>
              <a:grpSpLocks/>
            </p:cNvGrpSpPr>
            <p:nvPr/>
          </p:nvGrpSpPr>
          <p:grpSpPr bwMode="auto">
            <a:xfrm>
              <a:off x="3552" y="1152"/>
              <a:ext cx="672" cy="816"/>
              <a:chOff x="3984" y="2064"/>
              <a:chExt cx="672" cy="816"/>
            </a:xfrm>
          </p:grpSpPr>
          <p:sp>
            <p:nvSpPr>
              <p:cNvPr id="176184" name="Rectangle 49"/>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85" name="Text Box 50"/>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86" name="Line 51"/>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87" name="Text Box 52"/>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4" name="Group 53"/>
            <p:cNvGrpSpPr>
              <a:grpSpLocks/>
            </p:cNvGrpSpPr>
            <p:nvPr/>
          </p:nvGrpSpPr>
          <p:grpSpPr bwMode="auto">
            <a:xfrm>
              <a:off x="4464" y="1056"/>
              <a:ext cx="672" cy="816"/>
              <a:chOff x="3936" y="960"/>
              <a:chExt cx="672" cy="816"/>
            </a:xfrm>
          </p:grpSpPr>
          <p:sp>
            <p:nvSpPr>
              <p:cNvPr id="176180" name="Rectangle 54"/>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81" name="Text Box 55"/>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82" name="Line 56"/>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83" name="Text Box 57"/>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5" name="Group 58"/>
            <p:cNvGrpSpPr>
              <a:grpSpLocks/>
            </p:cNvGrpSpPr>
            <p:nvPr/>
          </p:nvGrpSpPr>
          <p:grpSpPr bwMode="auto">
            <a:xfrm>
              <a:off x="4560" y="1152"/>
              <a:ext cx="672" cy="816"/>
              <a:chOff x="3936" y="960"/>
              <a:chExt cx="672" cy="816"/>
            </a:xfrm>
          </p:grpSpPr>
          <p:sp>
            <p:nvSpPr>
              <p:cNvPr id="176176" name="Rectangle 59"/>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77" name="Text Box 60"/>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8" name="Line 61"/>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79" name="Text Box 62"/>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6" name="Group 63"/>
            <p:cNvGrpSpPr>
              <a:grpSpLocks/>
            </p:cNvGrpSpPr>
            <p:nvPr/>
          </p:nvGrpSpPr>
          <p:grpSpPr bwMode="auto">
            <a:xfrm>
              <a:off x="4368" y="2112"/>
              <a:ext cx="672" cy="816"/>
              <a:chOff x="1920" y="960"/>
              <a:chExt cx="672" cy="816"/>
            </a:xfrm>
          </p:grpSpPr>
          <p:sp>
            <p:nvSpPr>
              <p:cNvPr id="176172" name="Rectangle 64"/>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73" name="Text Box 6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4" name="Line 6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75" name="Text Box 6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Image</a:t>
                </a:r>
              </a:p>
            </p:txBody>
          </p:sp>
        </p:grpSp>
        <p:grpSp>
          <p:nvGrpSpPr>
            <p:cNvPr id="176147" name="Group 68"/>
            <p:cNvGrpSpPr>
              <a:grpSpLocks/>
            </p:cNvGrpSpPr>
            <p:nvPr/>
          </p:nvGrpSpPr>
          <p:grpSpPr bwMode="auto">
            <a:xfrm>
              <a:off x="4464" y="2208"/>
              <a:ext cx="672" cy="816"/>
              <a:chOff x="1920" y="960"/>
              <a:chExt cx="672" cy="816"/>
            </a:xfrm>
          </p:grpSpPr>
          <p:sp>
            <p:nvSpPr>
              <p:cNvPr id="176168" name="Rectangle 69"/>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69" name="Text Box 7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0" name="Line 7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71" name="Text Box 7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Image</a:t>
                </a:r>
              </a:p>
            </p:txBody>
          </p:sp>
        </p:grpSp>
        <p:grpSp>
          <p:nvGrpSpPr>
            <p:cNvPr id="176148" name="Group 73"/>
            <p:cNvGrpSpPr>
              <a:grpSpLocks/>
            </p:cNvGrpSpPr>
            <p:nvPr/>
          </p:nvGrpSpPr>
          <p:grpSpPr bwMode="auto">
            <a:xfrm>
              <a:off x="4560" y="2304"/>
              <a:ext cx="672" cy="816"/>
              <a:chOff x="1920" y="960"/>
              <a:chExt cx="672" cy="816"/>
            </a:xfrm>
          </p:grpSpPr>
          <p:sp>
            <p:nvSpPr>
              <p:cNvPr id="176164" name="Rectangle 74"/>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65" name="Text Box 7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66" name="Line 7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67" name="Text Box 7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Image</a:t>
                </a:r>
              </a:p>
            </p:txBody>
          </p:sp>
        </p:grpSp>
        <p:grpSp>
          <p:nvGrpSpPr>
            <p:cNvPr id="176149" name="Group 78"/>
            <p:cNvGrpSpPr>
              <a:grpSpLocks/>
            </p:cNvGrpSpPr>
            <p:nvPr/>
          </p:nvGrpSpPr>
          <p:grpSpPr bwMode="auto">
            <a:xfrm>
              <a:off x="3360" y="2112"/>
              <a:ext cx="672" cy="816"/>
              <a:chOff x="1920" y="960"/>
              <a:chExt cx="672" cy="816"/>
            </a:xfrm>
          </p:grpSpPr>
          <p:sp>
            <p:nvSpPr>
              <p:cNvPr id="176160" name="Rectangle 79"/>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61" name="Text Box 8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62" name="Line 8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63" name="Text Box 8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nvGrpSpPr>
            <p:cNvPr id="176150" name="Group 83"/>
            <p:cNvGrpSpPr>
              <a:grpSpLocks/>
            </p:cNvGrpSpPr>
            <p:nvPr/>
          </p:nvGrpSpPr>
          <p:grpSpPr bwMode="auto">
            <a:xfrm>
              <a:off x="3456" y="2208"/>
              <a:ext cx="672" cy="816"/>
              <a:chOff x="1920" y="960"/>
              <a:chExt cx="672" cy="816"/>
            </a:xfrm>
          </p:grpSpPr>
          <p:sp>
            <p:nvSpPr>
              <p:cNvPr id="176156" name="Rectangle 84"/>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57" name="Text Box 8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58" name="Line 8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59" name="Text Box 8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nvGrpSpPr>
            <p:cNvPr id="176151" name="Group 88"/>
            <p:cNvGrpSpPr>
              <a:grpSpLocks/>
            </p:cNvGrpSpPr>
            <p:nvPr/>
          </p:nvGrpSpPr>
          <p:grpSpPr bwMode="auto">
            <a:xfrm>
              <a:off x="3552" y="2304"/>
              <a:ext cx="672" cy="816"/>
              <a:chOff x="1920" y="960"/>
              <a:chExt cx="672" cy="816"/>
            </a:xfrm>
          </p:grpSpPr>
          <p:sp>
            <p:nvSpPr>
              <p:cNvPr id="176152" name="Rectangle 89"/>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53" name="Text Box 9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54" name="Line 9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55" name="Text Box 9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sp>
        <p:nvSpPr>
          <p:cNvPr id="1044573" name="Text Box 93"/>
          <p:cNvSpPr txBox="1">
            <a:spLocks noChangeArrowheads="1"/>
          </p:cNvSpPr>
          <p:nvPr/>
        </p:nvSpPr>
        <p:spPr bwMode="auto">
          <a:xfrm>
            <a:off x="1524000" y="5715000"/>
            <a:ext cx="8112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users</a:t>
            </a:r>
          </a:p>
        </p:txBody>
      </p:sp>
      <p:sp>
        <p:nvSpPr>
          <p:cNvPr id="1044574" name="Text Box 94"/>
          <p:cNvSpPr txBox="1">
            <a:spLocks noChangeArrowheads="1"/>
          </p:cNvSpPr>
          <p:nvPr/>
        </p:nvSpPr>
        <p:spPr bwMode="auto">
          <a:xfrm>
            <a:off x="5943600" y="5715000"/>
            <a:ext cx="1898650"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digital objects</a:t>
            </a:r>
          </a:p>
        </p:txBody>
      </p:sp>
      <p:sp>
        <p:nvSpPr>
          <p:cNvPr id="1044575" name="Line 95"/>
          <p:cNvSpPr>
            <a:spLocks noChangeShapeType="1"/>
          </p:cNvSpPr>
          <p:nvPr/>
        </p:nvSpPr>
        <p:spPr bwMode="auto">
          <a:xfrm flipV="1">
            <a:off x="3429000" y="2590800"/>
            <a:ext cx="762000" cy="381000"/>
          </a:xfrm>
          <a:prstGeom prst="line">
            <a:avLst/>
          </a:prstGeom>
          <a:noFill/>
          <a:ln w="9525">
            <a:solidFill>
              <a:schemeClr val="tx1"/>
            </a:solidFill>
            <a:round/>
            <a:headEnd/>
            <a:tailEnd type="triangle" w="med" len="med"/>
          </a:ln>
        </p:spPr>
        <p:txBody>
          <a:bodyPr wrap="none" anchor="ctr"/>
          <a:lstStyle/>
          <a:p>
            <a:endParaRPr lang="en-US"/>
          </a:p>
        </p:txBody>
      </p:sp>
      <p:sp>
        <p:nvSpPr>
          <p:cNvPr id="1044576" name="Line 96"/>
          <p:cNvSpPr>
            <a:spLocks noChangeShapeType="1"/>
          </p:cNvSpPr>
          <p:nvPr/>
        </p:nvSpPr>
        <p:spPr bwMode="auto">
          <a:xfrm>
            <a:off x="3429000" y="3276600"/>
            <a:ext cx="838200" cy="0"/>
          </a:xfrm>
          <a:prstGeom prst="line">
            <a:avLst/>
          </a:prstGeom>
          <a:noFill/>
          <a:ln w="9525">
            <a:solidFill>
              <a:schemeClr val="tx1"/>
            </a:solidFill>
            <a:round/>
            <a:headEnd/>
            <a:tailEnd type="triangle" w="med" len="med"/>
          </a:ln>
        </p:spPr>
        <p:txBody>
          <a:bodyPr wrap="none" anchor="ctr"/>
          <a:lstStyle/>
          <a:p>
            <a:endParaRPr lang="en-US"/>
          </a:p>
        </p:txBody>
      </p:sp>
      <p:sp>
        <p:nvSpPr>
          <p:cNvPr id="1044577" name="Line 97"/>
          <p:cNvSpPr>
            <a:spLocks noChangeShapeType="1"/>
          </p:cNvSpPr>
          <p:nvPr/>
        </p:nvSpPr>
        <p:spPr bwMode="auto">
          <a:xfrm>
            <a:off x="3429000" y="3581400"/>
            <a:ext cx="762000" cy="304800"/>
          </a:xfrm>
          <a:prstGeom prst="line">
            <a:avLst/>
          </a:prstGeom>
          <a:noFill/>
          <a:ln w="9525">
            <a:solidFill>
              <a:schemeClr val="tx1"/>
            </a:solidFill>
            <a:round/>
            <a:headEnd/>
            <a:tailEnd type="triangle" w="med" len="med"/>
          </a:ln>
        </p:spPr>
        <p:txBody>
          <a:bodyPr wrap="none" anchor="ctr"/>
          <a:lstStyle/>
          <a:p>
            <a:endParaRPr lang="en-US"/>
          </a:p>
        </p:txBody>
      </p:sp>
      <p:sp>
        <p:nvSpPr>
          <p:cNvPr id="1044578" name="Text Box 98"/>
          <p:cNvSpPr txBox="1">
            <a:spLocks noChangeArrowheads="1"/>
          </p:cNvSpPr>
          <p:nvPr/>
        </p:nvSpPr>
        <p:spPr bwMode="auto">
          <a:xfrm>
            <a:off x="3810000" y="2057400"/>
            <a:ext cx="860425" cy="1920875"/>
          </a:xfrm>
          <a:prstGeom prst="rect">
            <a:avLst/>
          </a:prstGeom>
          <a:noFill/>
          <a:ln w="9525">
            <a:noFill/>
            <a:miter lim="800000"/>
            <a:headEnd/>
            <a:tailEnd/>
          </a:ln>
        </p:spPr>
        <p:txBody>
          <a:bodyPr wrap="none" lIns="91429" tIns="45714" rIns="91429" bIns="45714">
            <a:spAutoFit/>
          </a:bodyPr>
          <a:lstStyle/>
          <a:p>
            <a:pPr eaLnBrk="0" hangingPunct="0"/>
            <a:r>
              <a:rPr lang="en-US" sz="12000" b="0">
                <a:latin typeface="Times New Roman" pitchFamily="18" charset="0"/>
              </a:rPr>
              <a:t>?</a:t>
            </a:r>
            <a:endParaRPr lang="en-US" sz="2400" b="0">
              <a:latin typeface="Times New Roman" pitchFamily="18" charset="0"/>
            </a:endParaRPr>
          </a:p>
        </p:txBody>
      </p:sp>
      <p:sp>
        <p:nvSpPr>
          <p:cNvPr id="176139" name="Rectangle 99"/>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r>
              <a:rPr lang="en-US" sz="4400" b="0">
                <a:solidFill>
                  <a:schemeClr val="tx2"/>
                </a:solidFill>
              </a:rPr>
              <a:t>ODL: Open Digital Library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104457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10445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044575"/>
                                        </p:tgtEl>
                                        <p:attrNameLst>
                                          <p:attrName>style.visibility</p:attrName>
                                        </p:attrNameLst>
                                      </p:cBhvr>
                                      <p:to>
                                        <p:strVal val="visible"/>
                                      </p:to>
                                    </p:set>
                                  </p:childTnLst>
                                  <p:subTnLst>
                                    <p:set>
                                      <p:cBhvr override="childStyle">
                                        <p:cTn dur="1" fill="hold" display="0" masterRel="nextClick" afterEffect="1"/>
                                        <p:tgtEl>
                                          <p:spTgt spid="1044575"/>
                                        </p:tgtEl>
                                        <p:attrNameLst>
                                          <p:attrName>style.visibility</p:attrName>
                                        </p:attrNameLst>
                                      </p:cBhvr>
                                      <p:to>
                                        <p:strVal val="hidden"/>
                                      </p:to>
                                    </p:set>
                                  </p:subTnLst>
                                </p:cTn>
                              </p:par>
                            </p:childTnLst>
                          </p:cTn>
                        </p:par>
                        <p:par>
                          <p:cTn id="25" fill="hold">
                            <p:stCondLst>
                              <p:cond delay="500"/>
                            </p:stCondLst>
                            <p:childTnLst>
                              <p:par>
                                <p:cTn id="26" presetID="1" presetClass="entr" presetSubtype="0" fill="hold" grpId="0" nodeType="afterEffect">
                                  <p:stCondLst>
                                    <p:cond delay="1000"/>
                                  </p:stCondLst>
                                  <p:childTnLst>
                                    <p:set>
                                      <p:cBhvr>
                                        <p:cTn id="27" dur="1" fill="hold">
                                          <p:stCondLst>
                                            <p:cond delay="499"/>
                                          </p:stCondLst>
                                        </p:cTn>
                                        <p:tgtEl>
                                          <p:spTgt spid="1044576"/>
                                        </p:tgtEl>
                                        <p:attrNameLst>
                                          <p:attrName>style.visibility</p:attrName>
                                        </p:attrNameLst>
                                      </p:cBhvr>
                                      <p:to>
                                        <p:strVal val="visible"/>
                                      </p:to>
                                    </p:set>
                                  </p:childTnLst>
                                  <p:subTnLst>
                                    <p:set>
                                      <p:cBhvr override="childStyle">
                                        <p:cTn dur="1" fill="hold" display="0" masterRel="nextClick" afterEffect="1"/>
                                        <p:tgtEl>
                                          <p:spTgt spid="1044576"/>
                                        </p:tgtEl>
                                        <p:attrNameLst>
                                          <p:attrName>style.visibility</p:attrName>
                                        </p:attrNameLst>
                                      </p:cBhvr>
                                      <p:to>
                                        <p:strVal val="hidden"/>
                                      </p:to>
                                    </p:set>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499"/>
                                          </p:stCondLst>
                                        </p:cTn>
                                        <p:tgtEl>
                                          <p:spTgt spid="1044577"/>
                                        </p:tgtEl>
                                        <p:attrNameLst>
                                          <p:attrName>style.visibility</p:attrName>
                                        </p:attrNameLst>
                                      </p:cBhvr>
                                      <p:to>
                                        <p:strVal val="visible"/>
                                      </p:to>
                                    </p:set>
                                  </p:childTnLst>
                                  <p:subTnLst>
                                    <p:set>
                                      <p:cBhvr override="childStyle">
                                        <p:cTn dur="1" fill="hold" display="0" masterRel="nextClick" afterEffect="1"/>
                                        <p:tgtEl>
                                          <p:spTgt spid="1044577"/>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1044578"/>
                                        </p:tgtEl>
                                        <p:attrNameLst>
                                          <p:attrName>style.visibility</p:attrName>
                                        </p:attrNameLst>
                                      </p:cBhvr>
                                      <p:to>
                                        <p:strVal val="visible"/>
                                      </p:to>
                                    </p:set>
                                    <p:anim calcmode="lin" valueType="num">
                                      <p:cBhvr>
                                        <p:cTn id="35" dur="500" fill="hold"/>
                                        <p:tgtEl>
                                          <p:spTgt spid="1044578"/>
                                        </p:tgtEl>
                                        <p:attrNameLst>
                                          <p:attrName>ppt_w</p:attrName>
                                        </p:attrNameLst>
                                      </p:cBhvr>
                                      <p:tavLst>
                                        <p:tav tm="0">
                                          <p:val>
                                            <p:fltVal val="0"/>
                                          </p:val>
                                        </p:tav>
                                        <p:tav tm="100000">
                                          <p:val>
                                            <p:strVal val="#ppt_w"/>
                                          </p:val>
                                        </p:tav>
                                      </p:tavLst>
                                    </p:anim>
                                    <p:anim calcmode="lin" valueType="num">
                                      <p:cBhvr>
                                        <p:cTn id="36" dur="500" fill="hold"/>
                                        <p:tgtEl>
                                          <p:spTgt spid="10445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73" grpId="0" autoUpdateAnimBg="0"/>
      <p:bldP spid="1044574" grpId="0" autoUpdateAnimBg="0"/>
      <p:bldP spid="1044575" grpId="0" animBg="1"/>
      <p:bldP spid="1044576" grpId="0" animBg="1"/>
      <p:bldP spid="1044577" grpId="0" animBg="1"/>
      <p:bldP spid="1044578" grpId="0"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3"/>
          <p:cNvSpPr>
            <a:spLocks noGrp="1"/>
          </p:cNvSpPr>
          <p:nvPr>
            <p:ph type="sldNum" sz="quarter" idx="12"/>
          </p:nvPr>
        </p:nvSpPr>
        <p:spPr>
          <a:noFill/>
        </p:spPr>
        <p:txBody>
          <a:bodyPr/>
          <a:lstStyle/>
          <a:p>
            <a:fld id="{6250DCB8-C13D-43E3-9C4A-35184E8C3B4C}" type="slidenum">
              <a:rPr lang="en-US" smtClean="0"/>
              <a:pPr/>
              <a:t>147</a:t>
            </a:fld>
            <a:endParaRPr lang="en-US" smtClean="0"/>
          </a:p>
        </p:txBody>
      </p:sp>
      <p:sp>
        <p:nvSpPr>
          <p:cNvPr id="177155" name="Text Box 2"/>
          <p:cNvSpPr txBox="1">
            <a:spLocks noChangeArrowheads="1"/>
          </p:cNvSpPr>
          <p:nvPr/>
        </p:nvSpPr>
        <p:spPr bwMode="auto">
          <a:xfrm>
            <a:off x="3352800" y="2286000"/>
            <a:ext cx="1219200" cy="1920875"/>
          </a:xfrm>
          <a:prstGeom prst="rect">
            <a:avLst/>
          </a:prstGeom>
          <a:noFill/>
          <a:ln w="9525">
            <a:noFill/>
            <a:miter lim="800000"/>
            <a:headEnd/>
            <a:tailEnd/>
          </a:ln>
        </p:spPr>
        <p:txBody>
          <a:bodyPr lIns="91429" tIns="45714" rIns="91429" bIns="45714">
            <a:spAutoFit/>
          </a:bodyPr>
          <a:lstStyle/>
          <a:p>
            <a:pPr algn="ctr" eaLnBrk="0" hangingPunct="0">
              <a:spcBef>
                <a:spcPct val="50000"/>
              </a:spcBef>
            </a:pPr>
            <a:r>
              <a:rPr lang="en-US" sz="12000" b="0">
                <a:latin typeface="Times New Roman" pitchFamily="18" charset="0"/>
              </a:rPr>
              <a:t>?</a:t>
            </a:r>
          </a:p>
        </p:txBody>
      </p:sp>
      <p:grpSp>
        <p:nvGrpSpPr>
          <p:cNvPr id="177156" name="Group 3"/>
          <p:cNvGrpSpPr>
            <a:grpSpLocks/>
          </p:cNvGrpSpPr>
          <p:nvPr/>
        </p:nvGrpSpPr>
        <p:grpSpPr bwMode="auto">
          <a:xfrm>
            <a:off x="6705600" y="2286000"/>
            <a:ext cx="2133600" cy="2144713"/>
            <a:chOff x="3360" y="960"/>
            <a:chExt cx="1872" cy="2171"/>
          </a:xfrm>
        </p:grpSpPr>
        <p:grpSp>
          <p:nvGrpSpPr>
            <p:cNvPr id="177195" name="Group 4"/>
            <p:cNvGrpSpPr>
              <a:grpSpLocks/>
            </p:cNvGrpSpPr>
            <p:nvPr/>
          </p:nvGrpSpPr>
          <p:grpSpPr bwMode="auto">
            <a:xfrm>
              <a:off x="4368" y="960"/>
              <a:ext cx="672" cy="828"/>
              <a:chOff x="3936" y="960"/>
              <a:chExt cx="672" cy="828"/>
            </a:xfrm>
          </p:grpSpPr>
          <p:sp>
            <p:nvSpPr>
              <p:cNvPr id="177251"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52"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53"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54"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196" name="Group 9"/>
            <p:cNvGrpSpPr>
              <a:grpSpLocks/>
            </p:cNvGrpSpPr>
            <p:nvPr/>
          </p:nvGrpSpPr>
          <p:grpSpPr bwMode="auto">
            <a:xfrm>
              <a:off x="3360" y="960"/>
              <a:ext cx="672" cy="828"/>
              <a:chOff x="3984" y="2064"/>
              <a:chExt cx="672" cy="828"/>
            </a:xfrm>
          </p:grpSpPr>
          <p:sp>
            <p:nvSpPr>
              <p:cNvPr id="177247"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8"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9"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50"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7" name="Group 14"/>
            <p:cNvGrpSpPr>
              <a:grpSpLocks/>
            </p:cNvGrpSpPr>
            <p:nvPr/>
          </p:nvGrpSpPr>
          <p:grpSpPr bwMode="auto">
            <a:xfrm>
              <a:off x="3455" y="1056"/>
              <a:ext cx="673" cy="828"/>
              <a:chOff x="3983" y="2064"/>
              <a:chExt cx="673" cy="828"/>
            </a:xfrm>
          </p:grpSpPr>
          <p:sp>
            <p:nvSpPr>
              <p:cNvPr id="177243"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4"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5"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46"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8" name="Group 19"/>
            <p:cNvGrpSpPr>
              <a:grpSpLocks/>
            </p:cNvGrpSpPr>
            <p:nvPr/>
          </p:nvGrpSpPr>
          <p:grpSpPr bwMode="auto">
            <a:xfrm>
              <a:off x="3552" y="1151"/>
              <a:ext cx="672" cy="828"/>
              <a:chOff x="3984" y="2063"/>
              <a:chExt cx="672" cy="828"/>
            </a:xfrm>
          </p:grpSpPr>
          <p:sp>
            <p:nvSpPr>
              <p:cNvPr id="177239"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0"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1"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42"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9" name="Group 24"/>
            <p:cNvGrpSpPr>
              <a:grpSpLocks/>
            </p:cNvGrpSpPr>
            <p:nvPr/>
          </p:nvGrpSpPr>
          <p:grpSpPr bwMode="auto">
            <a:xfrm>
              <a:off x="4464" y="1056"/>
              <a:ext cx="673" cy="828"/>
              <a:chOff x="3936" y="960"/>
              <a:chExt cx="673" cy="828"/>
            </a:xfrm>
          </p:grpSpPr>
          <p:sp>
            <p:nvSpPr>
              <p:cNvPr id="177235"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36"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37"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38"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200" name="Group 29"/>
            <p:cNvGrpSpPr>
              <a:grpSpLocks/>
            </p:cNvGrpSpPr>
            <p:nvPr/>
          </p:nvGrpSpPr>
          <p:grpSpPr bwMode="auto">
            <a:xfrm>
              <a:off x="4560" y="1151"/>
              <a:ext cx="672" cy="828"/>
              <a:chOff x="3936" y="959"/>
              <a:chExt cx="672" cy="828"/>
            </a:xfrm>
          </p:grpSpPr>
          <p:sp>
            <p:nvSpPr>
              <p:cNvPr id="177231"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32"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33"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34"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201" name="Group 34"/>
            <p:cNvGrpSpPr>
              <a:grpSpLocks/>
            </p:cNvGrpSpPr>
            <p:nvPr/>
          </p:nvGrpSpPr>
          <p:grpSpPr bwMode="auto">
            <a:xfrm>
              <a:off x="4368" y="2112"/>
              <a:ext cx="672" cy="828"/>
              <a:chOff x="1920" y="960"/>
              <a:chExt cx="672" cy="828"/>
            </a:xfrm>
          </p:grpSpPr>
          <p:sp>
            <p:nvSpPr>
              <p:cNvPr id="177227"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8"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9"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30"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2" name="Group 39"/>
            <p:cNvGrpSpPr>
              <a:grpSpLocks/>
            </p:cNvGrpSpPr>
            <p:nvPr/>
          </p:nvGrpSpPr>
          <p:grpSpPr bwMode="auto">
            <a:xfrm>
              <a:off x="4464" y="2208"/>
              <a:ext cx="673" cy="828"/>
              <a:chOff x="1920" y="960"/>
              <a:chExt cx="673" cy="828"/>
            </a:xfrm>
          </p:grpSpPr>
          <p:sp>
            <p:nvSpPr>
              <p:cNvPr id="177223"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4"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5"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26"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3" name="Group 44"/>
            <p:cNvGrpSpPr>
              <a:grpSpLocks/>
            </p:cNvGrpSpPr>
            <p:nvPr/>
          </p:nvGrpSpPr>
          <p:grpSpPr bwMode="auto">
            <a:xfrm>
              <a:off x="4560" y="2304"/>
              <a:ext cx="672" cy="827"/>
              <a:chOff x="1920" y="960"/>
              <a:chExt cx="672" cy="827"/>
            </a:xfrm>
          </p:grpSpPr>
          <p:sp>
            <p:nvSpPr>
              <p:cNvPr id="177219"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0"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1"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22"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4" name="Group 49"/>
            <p:cNvGrpSpPr>
              <a:grpSpLocks/>
            </p:cNvGrpSpPr>
            <p:nvPr/>
          </p:nvGrpSpPr>
          <p:grpSpPr bwMode="auto">
            <a:xfrm>
              <a:off x="3360" y="2112"/>
              <a:ext cx="672" cy="828"/>
              <a:chOff x="1920" y="960"/>
              <a:chExt cx="672" cy="828"/>
            </a:xfrm>
          </p:grpSpPr>
          <p:sp>
            <p:nvSpPr>
              <p:cNvPr id="177215"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16"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17"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8"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7205" name="Group 54"/>
            <p:cNvGrpSpPr>
              <a:grpSpLocks/>
            </p:cNvGrpSpPr>
            <p:nvPr/>
          </p:nvGrpSpPr>
          <p:grpSpPr bwMode="auto">
            <a:xfrm>
              <a:off x="3455" y="2208"/>
              <a:ext cx="673" cy="828"/>
              <a:chOff x="1919" y="960"/>
              <a:chExt cx="673" cy="828"/>
            </a:xfrm>
          </p:grpSpPr>
          <p:sp>
            <p:nvSpPr>
              <p:cNvPr id="177211"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12"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13"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4"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7206" name="Group 59"/>
            <p:cNvGrpSpPr>
              <a:grpSpLocks/>
            </p:cNvGrpSpPr>
            <p:nvPr/>
          </p:nvGrpSpPr>
          <p:grpSpPr bwMode="auto">
            <a:xfrm>
              <a:off x="3552" y="2304"/>
              <a:ext cx="672" cy="827"/>
              <a:chOff x="1920" y="960"/>
              <a:chExt cx="672" cy="827"/>
            </a:xfrm>
          </p:grpSpPr>
          <p:sp>
            <p:nvSpPr>
              <p:cNvPr id="177207"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08"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09"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0"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7157" name="Group 64"/>
          <p:cNvGrpSpPr>
            <a:grpSpLocks/>
          </p:cNvGrpSpPr>
          <p:nvPr/>
        </p:nvGrpSpPr>
        <p:grpSpPr bwMode="auto">
          <a:xfrm>
            <a:off x="457200" y="3048000"/>
            <a:ext cx="990600" cy="914400"/>
            <a:chOff x="2160" y="2640"/>
            <a:chExt cx="1417" cy="1111"/>
          </a:xfrm>
        </p:grpSpPr>
        <p:grpSp>
          <p:nvGrpSpPr>
            <p:cNvPr id="177166" name="Group 65"/>
            <p:cNvGrpSpPr>
              <a:grpSpLocks/>
            </p:cNvGrpSpPr>
            <p:nvPr/>
          </p:nvGrpSpPr>
          <p:grpSpPr bwMode="auto">
            <a:xfrm flipH="1">
              <a:off x="2160" y="2640"/>
              <a:ext cx="410" cy="752"/>
              <a:chOff x="3300" y="2016"/>
              <a:chExt cx="410" cy="752"/>
            </a:xfrm>
          </p:grpSpPr>
          <p:grpSp>
            <p:nvGrpSpPr>
              <p:cNvPr id="177189" name="Group 66"/>
              <p:cNvGrpSpPr>
                <a:grpSpLocks/>
              </p:cNvGrpSpPr>
              <p:nvPr/>
            </p:nvGrpSpPr>
            <p:grpSpPr bwMode="auto">
              <a:xfrm>
                <a:off x="3300" y="2249"/>
                <a:ext cx="410" cy="519"/>
                <a:chOff x="3300" y="2249"/>
                <a:chExt cx="410" cy="519"/>
              </a:xfrm>
            </p:grpSpPr>
            <p:sp>
              <p:nvSpPr>
                <p:cNvPr id="177191"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7192"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7193"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7194"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7190"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7167" name="Group 72"/>
            <p:cNvGrpSpPr>
              <a:grpSpLocks/>
            </p:cNvGrpSpPr>
            <p:nvPr/>
          </p:nvGrpSpPr>
          <p:grpSpPr bwMode="auto">
            <a:xfrm flipH="1">
              <a:off x="3168" y="2640"/>
              <a:ext cx="409" cy="752"/>
              <a:chOff x="2079" y="2016"/>
              <a:chExt cx="409" cy="752"/>
            </a:xfrm>
          </p:grpSpPr>
          <p:grpSp>
            <p:nvGrpSpPr>
              <p:cNvPr id="177183" name="Group 73"/>
              <p:cNvGrpSpPr>
                <a:grpSpLocks/>
              </p:cNvGrpSpPr>
              <p:nvPr/>
            </p:nvGrpSpPr>
            <p:grpSpPr bwMode="auto">
              <a:xfrm>
                <a:off x="2079" y="2249"/>
                <a:ext cx="409" cy="519"/>
                <a:chOff x="2079" y="2249"/>
                <a:chExt cx="409" cy="519"/>
              </a:xfrm>
            </p:grpSpPr>
            <p:sp>
              <p:nvSpPr>
                <p:cNvPr id="177185"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7186"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7187"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7188"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7184"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7168" name="Group 79"/>
            <p:cNvGrpSpPr>
              <a:grpSpLocks/>
            </p:cNvGrpSpPr>
            <p:nvPr/>
          </p:nvGrpSpPr>
          <p:grpSpPr bwMode="auto">
            <a:xfrm>
              <a:off x="2352" y="2976"/>
              <a:ext cx="1031" cy="775"/>
              <a:chOff x="2339" y="2285"/>
              <a:chExt cx="1031" cy="775"/>
            </a:xfrm>
          </p:grpSpPr>
          <p:grpSp>
            <p:nvGrpSpPr>
              <p:cNvPr id="177169" name="Group 80"/>
              <p:cNvGrpSpPr>
                <a:grpSpLocks/>
              </p:cNvGrpSpPr>
              <p:nvPr/>
            </p:nvGrpSpPr>
            <p:grpSpPr bwMode="auto">
              <a:xfrm>
                <a:off x="2865" y="2292"/>
                <a:ext cx="505" cy="768"/>
                <a:chOff x="2865" y="2292"/>
                <a:chExt cx="505" cy="768"/>
              </a:xfrm>
            </p:grpSpPr>
            <p:sp>
              <p:nvSpPr>
                <p:cNvPr id="177177"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7178" name="Group 82"/>
                <p:cNvGrpSpPr>
                  <a:grpSpLocks/>
                </p:cNvGrpSpPr>
                <p:nvPr/>
              </p:nvGrpSpPr>
              <p:grpSpPr bwMode="auto">
                <a:xfrm>
                  <a:off x="2865" y="2576"/>
                  <a:ext cx="505" cy="484"/>
                  <a:chOff x="2865" y="2576"/>
                  <a:chExt cx="505" cy="484"/>
                </a:xfrm>
              </p:grpSpPr>
              <p:sp>
                <p:nvSpPr>
                  <p:cNvPr id="177179"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7180"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7181"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7182"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7170" name="Group 87"/>
              <p:cNvGrpSpPr>
                <a:grpSpLocks/>
              </p:cNvGrpSpPr>
              <p:nvPr/>
            </p:nvGrpSpPr>
            <p:grpSpPr bwMode="auto">
              <a:xfrm>
                <a:off x="2339" y="2285"/>
                <a:ext cx="506" cy="768"/>
                <a:chOff x="2339" y="2285"/>
                <a:chExt cx="506" cy="768"/>
              </a:xfrm>
            </p:grpSpPr>
            <p:sp>
              <p:nvSpPr>
                <p:cNvPr id="177171"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7172" name="Group 89"/>
                <p:cNvGrpSpPr>
                  <a:grpSpLocks/>
                </p:cNvGrpSpPr>
                <p:nvPr/>
              </p:nvGrpSpPr>
              <p:grpSpPr bwMode="auto">
                <a:xfrm>
                  <a:off x="2339" y="2569"/>
                  <a:ext cx="506" cy="484"/>
                  <a:chOff x="2339" y="2569"/>
                  <a:chExt cx="506" cy="484"/>
                </a:xfrm>
              </p:grpSpPr>
              <p:sp>
                <p:nvSpPr>
                  <p:cNvPr id="177173"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7174"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7175"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7176"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045598" name="Rectangle 94"/>
          <p:cNvSpPr>
            <a:spLocks noChangeArrowheads="1"/>
          </p:cNvSpPr>
          <p:nvPr/>
        </p:nvSpPr>
        <p:spPr bwMode="auto">
          <a:xfrm>
            <a:off x="2209800" y="1600200"/>
            <a:ext cx="3505200" cy="3505200"/>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045599" name="Text Box 95"/>
          <p:cNvSpPr txBox="1">
            <a:spLocks noChangeArrowheads="1"/>
          </p:cNvSpPr>
          <p:nvPr/>
        </p:nvSpPr>
        <p:spPr bwMode="auto">
          <a:xfrm>
            <a:off x="3352800" y="2286000"/>
            <a:ext cx="1219200" cy="1920875"/>
          </a:xfrm>
          <a:prstGeom prst="rect">
            <a:avLst/>
          </a:prstGeom>
          <a:noFill/>
          <a:ln w="9525">
            <a:noFill/>
            <a:miter lim="800000"/>
            <a:headEnd/>
            <a:tailEnd/>
          </a:ln>
        </p:spPr>
        <p:txBody>
          <a:bodyPr lIns="91429" tIns="45714" rIns="91429" bIns="45714">
            <a:spAutoFit/>
          </a:bodyPr>
          <a:lstStyle/>
          <a:p>
            <a:pPr algn="ctr" eaLnBrk="0" hangingPunct="0">
              <a:spcBef>
                <a:spcPct val="50000"/>
              </a:spcBef>
            </a:pPr>
            <a:r>
              <a:rPr lang="en-US" sz="12000" b="0">
                <a:latin typeface="Times New Roman" pitchFamily="18" charset="0"/>
              </a:rPr>
              <a:t>?</a:t>
            </a:r>
          </a:p>
        </p:txBody>
      </p:sp>
      <p:sp>
        <p:nvSpPr>
          <p:cNvPr id="1045600" name="Text Box 96"/>
          <p:cNvSpPr txBox="1">
            <a:spLocks noChangeArrowheads="1"/>
          </p:cNvSpPr>
          <p:nvPr/>
        </p:nvSpPr>
        <p:spPr bwMode="auto">
          <a:xfrm>
            <a:off x="2971800" y="5486400"/>
            <a:ext cx="1847850"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digital library</a:t>
            </a:r>
          </a:p>
        </p:txBody>
      </p:sp>
      <p:sp>
        <p:nvSpPr>
          <p:cNvPr id="177161" name="Line 97"/>
          <p:cNvSpPr>
            <a:spLocks noChangeShapeType="1"/>
          </p:cNvSpPr>
          <p:nvPr/>
        </p:nvSpPr>
        <p:spPr bwMode="auto">
          <a:xfrm>
            <a:off x="1676400" y="3429000"/>
            <a:ext cx="5334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2" name="Line 98"/>
          <p:cNvSpPr>
            <a:spLocks noChangeShapeType="1"/>
          </p:cNvSpPr>
          <p:nvPr/>
        </p:nvSpPr>
        <p:spPr bwMode="auto">
          <a:xfrm flipV="1">
            <a:off x="5715000" y="2743200"/>
            <a:ext cx="838200" cy="3048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3" name="Line 99"/>
          <p:cNvSpPr>
            <a:spLocks noChangeShapeType="1"/>
          </p:cNvSpPr>
          <p:nvPr/>
        </p:nvSpPr>
        <p:spPr bwMode="auto">
          <a:xfrm>
            <a:off x="5715000" y="3657600"/>
            <a:ext cx="838200" cy="2286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4" name="Line 100"/>
          <p:cNvSpPr>
            <a:spLocks noChangeShapeType="1"/>
          </p:cNvSpPr>
          <p:nvPr/>
        </p:nvSpPr>
        <p:spPr bwMode="auto">
          <a:xfrm>
            <a:off x="5715000" y="3352800"/>
            <a:ext cx="8382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045605" name="Rectangle 101"/>
          <p:cNvSpPr>
            <a:spLocks noChangeArrowheads="1"/>
          </p:cNvSpPr>
          <p:nvPr/>
        </p:nvSpPr>
        <p:spPr bwMode="auto">
          <a:xfrm>
            <a:off x="2667000" y="2209800"/>
            <a:ext cx="2590800" cy="2286000"/>
          </a:xfrm>
          <a:prstGeom prst="rect">
            <a:avLst/>
          </a:prstGeom>
          <a:solidFill>
            <a:schemeClr val="accent1"/>
          </a:solidFill>
          <a:ln w="9525">
            <a:solidFill>
              <a:schemeClr val="tx1"/>
            </a:solidFill>
            <a:miter lim="800000"/>
            <a:headEnd/>
            <a:tailEnd/>
          </a:ln>
        </p:spPr>
        <p:txBody>
          <a:bodyPr wrap="none" lIns="91429" tIns="45714" rIns="91429" bIns="45714" anchor="ctr"/>
          <a:lstStyle/>
          <a:p>
            <a:pPr algn="ctr" eaLnBrk="0" hangingPunct="0"/>
            <a:r>
              <a:rPr lang="en-US" sz="2400" b="0">
                <a:latin typeface="Times New Roman" pitchFamily="18" charset="0"/>
              </a:rPr>
              <a:t>Monolithic</a:t>
            </a:r>
          </a:p>
          <a:p>
            <a:pPr algn="ctr" eaLnBrk="0" hangingPunct="0"/>
            <a:r>
              <a:rPr lang="en-US" sz="2400" b="0">
                <a:latin typeface="Times New Roman" pitchFamily="18" charset="0"/>
              </a:rPr>
              <a:t>and/or</a:t>
            </a:r>
          </a:p>
          <a:p>
            <a:pPr algn="ctr" eaLnBrk="0" hangingPunct="0"/>
            <a:r>
              <a:rPr lang="en-US" sz="2400" b="0">
                <a:latin typeface="Times New Roman" pitchFamily="18" charset="0"/>
              </a:rPr>
              <a:t>Custom-built</a:t>
            </a:r>
          </a:p>
          <a:p>
            <a:pPr algn="ctr" eaLnBrk="0" hangingPunct="0"/>
            <a:r>
              <a:rPr lang="en-US" sz="2400" b="0">
                <a:latin typeface="Times New Roman" pitchFamily="18" charset="0"/>
              </a:rPr>
              <a:t>web-based</a:t>
            </a:r>
          </a:p>
          <a:p>
            <a:pPr algn="ctr" eaLnBrk="0" hangingPunct="0"/>
            <a:r>
              <a:rPr lang="en-US" sz="2400" b="0">
                <a:latin typeface="Times New Roman" pitchFamily="18" charset="0"/>
              </a:rPr>
              <a:t>application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45598"/>
                                        </p:tgtEl>
                                        <p:attrNameLst>
                                          <p:attrName>style.visibility</p:attrName>
                                        </p:attrNameLst>
                                      </p:cBhvr>
                                      <p:to>
                                        <p:strVal val="visible"/>
                                      </p:to>
                                    </p:set>
                                    <p:animEffect transition="in" filter="dissolve">
                                      <p:cBhvr>
                                        <p:cTn id="7" dur="500"/>
                                        <p:tgtEl>
                                          <p:spTgt spid="104559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45600"/>
                                        </p:tgtEl>
                                        <p:attrNameLst>
                                          <p:attrName>style.visibility</p:attrName>
                                        </p:attrNameLst>
                                      </p:cBhvr>
                                      <p:to>
                                        <p:strVal val="visible"/>
                                      </p:to>
                                    </p:set>
                                    <p:animEffect transition="in" filter="dissolve">
                                      <p:cBhvr>
                                        <p:cTn id="11" dur="500"/>
                                        <p:tgtEl>
                                          <p:spTgt spid="1045600"/>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1045599"/>
                                        </p:tgtEl>
                                        <p:attrNameLst>
                                          <p:attrName>style.visibility</p:attrName>
                                        </p:attrNameLst>
                                      </p:cBhvr>
                                      <p:to>
                                        <p:strVal val="visible"/>
                                      </p:to>
                                    </p:set>
                                    <p:anim calcmode="lin" valueType="num">
                                      <p:cBhvr>
                                        <p:cTn id="16" dur="500" fill="hold"/>
                                        <p:tgtEl>
                                          <p:spTgt spid="1045599"/>
                                        </p:tgtEl>
                                        <p:attrNameLst>
                                          <p:attrName>ppt_w</p:attrName>
                                        </p:attrNameLst>
                                      </p:cBhvr>
                                      <p:tavLst>
                                        <p:tav tm="0">
                                          <p:val>
                                            <p:fltVal val="0"/>
                                          </p:val>
                                        </p:tav>
                                        <p:tav tm="100000">
                                          <p:val>
                                            <p:strVal val="#ppt_w"/>
                                          </p:val>
                                        </p:tav>
                                      </p:tavLst>
                                    </p:anim>
                                    <p:anim calcmode="lin" valueType="num">
                                      <p:cBhvr>
                                        <p:cTn id="17" dur="500" fill="hold"/>
                                        <p:tgtEl>
                                          <p:spTgt spid="1045599"/>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045605"/>
                                        </p:tgtEl>
                                        <p:attrNameLst>
                                          <p:attrName>style.visibility</p:attrName>
                                        </p:attrNameLst>
                                      </p:cBhvr>
                                      <p:to>
                                        <p:strVal val="visible"/>
                                      </p:to>
                                    </p:set>
                                    <p:animEffect transition="in" filter="slide(fromTop)">
                                      <p:cBhvr>
                                        <p:cTn id="22" dur="500"/>
                                        <p:tgtEl>
                                          <p:spTgt spid="104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598" grpId="0" animBg="1"/>
      <p:bldP spid="1045599" grpId="0" autoUpdateAnimBg="0"/>
      <p:bldP spid="1045600" grpId="0" autoUpdateAnimBg="0"/>
      <p:bldP spid="1045605" grpId="0" animBg="1"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3"/>
          <p:cNvSpPr>
            <a:spLocks noGrp="1"/>
          </p:cNvSpPr>
          <p:nvPr>
            <p:ph type="sldNum" sz="quarter" idx="12"/>
          </p:nvPr>
        </p:nvSpPr>
        <p:spPr>
          <a:noFill/>
        </p:spPr>
        <p:txBody>
          <a:bodyPr/>
          <a:lstStyle/>
          <a:p>
            <a:fld id="{AD2E7E99-373A-4F5D-9EA0-0DDEDE5F2A96}" type="slidenum">
              <a:rPr lang="en-US" smtClean="0"/>
              <a:pPr/>
              <a:t>148</a:t>
            </a:fld>
            <a:endParaRPr lang="en-US" smtClean="0"/>
          </a:p>
        </p:txBody>
      </p:sp>
      <p:sp>
        <p:nvSpPr>
          <p:cNvPr id="178179"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78180" name="Group 3"/>
          <p:cNvGrpSpPr>
            <a:grpSpLocks/>
          </p:cNvGrpSpPr>
          <p:nvPr/>
        </p:nvGrpSpPr>
        <p:grpSpPr bwMode="auto">
          <a:xfrm>
            <a:off x="7848600" y="1182688"/>
            <a:ext cx="1028700" cy="4376737"/>
            <a:chOff x="4944" y="745"/>
            <a:chExt cx="648" cy="2757"/>
          </a:xfrm>
        </p:grpSpPr>
        <p:grpSp>
          <p:nvGrpSpPr>
            <p:cNvPr id="178265" name="Group 4"/>
            <p:cNvGrpSpPr>
              <a:grpSpLocks/>
            </p:cNvGrpSpPr>
            <p:nvPr/>
          </p:nvGrpSpPr>
          <p:grpSpPr bwMode="auto">
            <a:xfrm>
              <a:off x="4944" y="1440"/>
              <a:ext cx="482" cy="515"/>
              <a:chOff x="3936" y="960"/>
              <a:chExt cx="672" cy="828"/>
            </a:xfrm>
          </p:grpSpPr>
          <p:sp>
            <p:nvSpPr>
              <p:cNvPr id="178321"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22"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23"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24"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66" name="Group 9"/>
            <p:cNvGrpSpPr>
              <a:grpSpLocks/>
            </p:cNvGrpSpPr>
            <p:nvPr/>
          </p:nvGrpSpPr>
          <p:grpSpPr bwMode="auto">
            <a:xfrm>
              <a:off x="4950" y="745"/>
              <a:ext cx="482" cy="515"/>
              <a:chOff x="3984" y="2064"/>
              <a:chExt cx="672" cy="828"/>
            </a:xfrm>
          </p:grpSpPr>
          <p:sp>
            <p:nvSpPr>
              <p:cNvPr id="178317"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8"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9"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20"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7" name="Group 14"/>
            <p:cNvGrpSpPr>
              <a:grpSpLocks/>
            </p:cNvGrpSpPr>
            <p:nvPr/>
          </p:nvGrpSpPr>
          <p:grpSpPr bwMode="auto">
            <a:xfrm>
              <a:off x="5018" y="805"/>
              <a:ext cx="483" cy="515"/>
              <a:chOff x="3983" y="2064"/>
              <a:chExt cx="673" cy="828"/>
            </a:xfrm>
          </p:grpSpPr>
          <p:sp>
            <p:nvSpPr>
              <p:cNvPr id="178313"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4"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5"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16"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8" name="Group 19"/>
            <p:cNvGrpSpPr>
              <a:grpSpLocks/>
            </p:cNvGrpSpPr>
            <p:nvPr/>
          </p:nvGrpSpPr>
          <p:grpSpPr bwMode="auto">
            <a:xfrm>
              <a:off x="5088" y="864"/>
              <a:ext cx="482" cy="515"/>
              <a:chOff x="3984" y="2063"/>
              <a:chExt cx="672" cy="828"/>
            </a:xfrm>
          </p:grpSpPr>
          <p:sp>
            <p:nvSpPr>
              <p:cNvPr id="178309"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0"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1"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12"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9" name="Group 24"/>
            <p:cNvGrpSpPr>
              <a:grpSpLocks/>
            </p:cNvGrpSpPr>
            <p:nvPr/>
          </p:nvGrpSpPr>
          <p:grpSpPr bwMode="auto">
            <a:xfrm>
              <a:off x="5013" y="1500"/>
              <a:ext cx="483" cy="515"/>
              <a:chOff x="3936" y="960"/>
              <a:chExt cx="673" cy="828"/>
            </a:xfrm>
          </p:grpSpPr>
          <p:sp>
            <p:nvSpPr>
              <p:cNvPr id="178305"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06"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07"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08"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70" name="Group 29"/>
            <p:cNvGrpSpPr>
              <a:grpSpLocks/>
            </p:cNvGrpSpPr>
            <p:nvPr/>
          </p:nvGrpSpPr>
          <p:grpSpPr bwMode="auto">
            <a:xfrm>
              <a:off x="5082" y="1559"/>
              <a:ext cx="482" cy="515"/>
              <a:chOff x="3936" y="959"/>
              <a:chExt cx="672" cy="828"/>
            </a:xfrm>
          </p:grpSpPr>
          <p:sp>
            <p:nvSpPr>
              <p:cNvPr id="178301"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02"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03"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04"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71" name="Group 34"/>
            <p:cNvGrpSpPr>
              <a:grpSpLocks/>
            </p:cNvGrpSpPr>
            <p:nvPr/>
          </p:nvGrpSpPr>
          <p:grpSpPr bwMode="auto">
            <a:xfrm>
              <a:off x="4944" y="2160"/>
              <a:ext cx="482" cy="515"/>
              <a:chOff x="1920" y="960"/>
              <a:chExt cx="672" cy="828"/>
            </a:xfrm>
          </p:grpSpPr>
          <p:sp>
            <p:nvSpPr>
              <p:cNvPr id="178297"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8"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9"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300"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2" name="Group 39"/>
            <p:cNvGrpSpPr>
              <a:grpSpLocks/>
            </p:cNvGrpSpPr>
            <p:nvPr/>
          </p:nvGrpSpPr>
          <p:grpSpPr bwMode="auto">
            <a:xfrm>
              <a:off x="5013" y="2220"/>
              <a:ext cx="483" cy="515"/>
              <a:chOff x="1920" y="960"/>
              <a:chExt cx="673" cy="828"/>
            </a:xfrm>
          </p:grpSpPr>
          <p:sp>
            <p:nvSpPr>
              <p:cNvPr id="178293"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4"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5"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96"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3" name="Group 44"/>
            <p:cNvGrpSpPr>
              <a:grpSpLocks/>
            </p:cNvGrpSpPr>
            <p:nvPr/>
          </p:nvGrpSpPr>
          <p:grpSpPr bwMode="auto">
            <a:xfrm>
              <a:off x="5082" y="2279"/>
              <a:ext cx="482" cy="515"/>
              <a:chOff x="1920" y="960"/>
              <a:chExt cx="672" cy="827"/>
            </a:xfrm>
          </p:grpSpPr>
          <p:sp>
            <p:nvSpPr>
              <p:cNvPr id="178289"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0"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1"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92"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4" name="Group 49"/>
            <p:cNvGrpSpPr>
              <a:grpSpLocks/>
            </p:cNvGrpSpPr>
            <p:nvPr/>
          </p:nvGrpSpPr>
          <p:grpSpPr bwMode="auto">
            <a:xfrm>
              <a:off x="4972" y="2868"/>
              <a:ext cx="482" cy="515"/>
              <a:chOff x="1920" y="960"/>
              <a:chExt cx="672" cy="828"/>
            </a:xfrm>
          </p:grpSpPr>
          <p:sp>
            <p:nvSpPr>
              <p:cNvPr id="178285"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86"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87"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8"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8275" name="Group 54"/>
            <p:cNvGrpSpPr>
              <a:grpSpLocks/>
            </p:cNvGrpSpPr>
            <p:nvPr/>
          </p:nvGrpSpPr>
          <p:grpSpPr bwMode="auto">
            <a:xfrm>
              <a:off x="5040" y="2928"/>
              <a:ext cx="483" cy="515"/>
              <a:chOff x="1919" y="960"/>
              <a:chExt cx="673" cy="828"/>
            </a:xfrm>
          </p:grpSpPr>
          <p:sp>
            <p:nvSpPr>
              <p:cNvPr id="178281"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82"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83"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4"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8276" name="Group 59"/>
            <p:cNvGrpSpPr>
              <a:grpSpLocks/>
            </p:cNvGrpSpPr>
            <p:nvPr/>
          </p:nvGrpSpPr>
          <p:grpSpPr bwMode="auto">
            <a:xfrm>
              <a:off x="5110" y="2987"/>
              <a:ext cx="482" cy="515"/>
              <a:chOff x="1920" y="960"/>
              <a:chExt cx="672" cy="827"/>
            </a:xfrm>
          </p:grpSpPr>
          <p:sp>
            <p:nvSpPr>
              <p:cNvPr id="178277"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78"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79"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0"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8181" name="Group 64"/>
          <p:cNvGrpSpPr>
            <a:grpSpLocks/>
          </p:cNvGrpSpPr>
          <p:nvPr/>
        </p:nvGrpSpPr>
        <p:grpSpPr bwMode="auto">
          <a:xfrm>
            <a:off x="457200" y="3048000"/>
            <a:ext cx="990600" cy="914400"/>
            <a:chOff x="2160" y="2640"/>
            <a:chExt cx="1417" cy="1111"/>
          </a:xfrm>
        </p:grpSpPr>
        <p:grpSp>
          <p:nvGrpSpPr>
            <p:cNvPr id="178236" name="Group 65"/>
            <p:cNvGrpSpPr>
              <a:grpSpLocks/>
            </p:cNvGrpSpPr>
            <p:nvPr/>
          </p:nvGrpSpPr>
          <p:grpSpPr bwMode="auto">
            <a:xfrm flipH="1">
              <a:off x="2160" y="2640"/>
              <a:ext cx="410" cy="752"/>
              <a:chOff x="3300" y="2016"/>
              <a:chExt cx="410" cy="752"/>
            </a:xfrm>
          </p:grpSpPr>
          <p:grpSp>
            <p:nvGrpSpPr>
              <p:cNvPr id="178259" name="Group 66"/>
              <p:cNvGrpSpPr>
                <a:grpSpLocks/>
              </p:cNvGrpSpPr>
              <p:nvPr/>
            </p:nvGrpSpPr>
            <p:grpSpPr bwMode="auto">
              <a:xfrm>
                <a:off x="3300" y="2249"/>
                <a:ext cx="410" cy="519"/>
                <a:chOff x="3300" y="2249"/>
                <a:chExt cx="410" cy="519"/>
              </a:xfrm>
            </p:grpSpPr>
            <p:sp>
              <p:nvSpPr>
                <p:cNvPr id="178261"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8262"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8263"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8264"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8260"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8237" name="Group 72"/>
            <p:cNvGrpSpPr>
              <a:grpSpLocks/>
            </p:cNvGrpSpPr>
            <p:nvPr/>
          </p:nvGrpSpPr>
          <p:grpSpPr bwMode="auto">
            <a:xfrm flipH="1">
              <a:off x="3168" y="2640"/>
              <a:ext cx="409" cy="752"/>
              <a:chOff x="2079" y="2016"/>
              <a:chExt cx="409" cy="752"/>
            </a:xfrm>
          </p:grpSpPr>
          <p:grpSp>
            <p:nvGrpSpPr>
              <p:cNvPr id="178253" name="Group 73"/>
              <p:cNvGrpSpPr>
                <a:grpSpLocks/>
              </p:cNvGrpSpPr>
              <p:nvPr/>
            </p:nvGrpSpPr>
            <p:grpSpPr bwMode="auto">
              <a:xfrm>
                <a:off x="2079" y="2249"/>
                <a:ext cx="409" cy="519"/>
                <a:chOff x="2079" y="2249"/>
                <a:chExt cx="409" cy="519"/>
              </a:xfrm>
            </p:grpSpPr>
            <p:sp>
              <p:nvSpPr>
                <p:cNvPr id="178255"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8256"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8257"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8258"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8254"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8238" name="Group 79"/>
            <p:cNvGrpSpPr>
              <a:grpSpLocks/>
            </p:cNvGrpSpPr>
            <p:nvPr/>
          </p:nvGrpSpPr>
          <p:grpSpPr bwMode="auto">
            <a:xfrm>
              <a:off x="2352" y="2976"/>
              <a:ext cx="1031" cy="775"/>
              <a:chOff x="2339" y="2285"/>
              <a:chExt cx="1031" cy="775"/>
            </a:xfrm>
          </p:grpSpPr>
          <p:grpSp>
            <p:nvGrpSpPr>
              <p:cNvPr id="178239" name="Group 80"/>
              <p:cNvGrpSpPr>
                <a:grpSpLocks/>
              </p:cNvGrpSpPr>
              <p:nvPr/>
            </p:nvGrpSpPr>
            <p:grpSpPr bwMode="auto">
              <a:xfrm>
                <a:off x="2865" y="2292"/>
                <a:ext cx="505" cy="768"/>
                <a:chOff x="2865" y="2292"/>
                <a:chExt cx="505" cy="768"/>
              </a:xfrm>
            </p:grpSpPr>
            <p:sp>
              <p:nvSpPr>
                <p:cNvPr id="178247"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8248" name="Group 82"/>
                <p:cNvGrpSpPr>
                  <a:grpSpLocks/>
                </p:cNvGrpSpPr>
                <p:nvPr/>
              </p:nvGrpSpPr>
              <p:grpSpPr bwMode="auto">
                <a:xfrm>
                  <a:off x="2865" y="2576"/>
                  <a:ext cx="505" cy="484"/>
                  <a:chOff x="2865" y="2576"/>
                  <a:chExt cx="505" cy="484"/>
                </a:xfrm>
              </p:grpSpPr>
              <p:sp>
                <p:nvSpPr>
                  <p:cNvPr id="178249"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8250"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8251"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8252"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8240" name="Group 87"/>
              <p:cNvGrpSpPr>
                <a:grpSpLocks/>
              </p:cNvGrpSpPr>
              <p:nvPr/>
            </p:nvGrpSpPr>
            <p:grpSpPr bwMode="auto">
              <a:xfrm>
                <a:off x="2339" y="2285"/>
                <a:ext cx="506" cy="768"/>
                <a:chOff x="2339" y="2285"/>
                <a:chExt cx="506" cy="768"/>
              </a:xfrm>
            </p:grpSpPr>
            <p:sp>
              <p:nvSpPr>
                <p:cNvPr id="178241"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8242" name="Group 89"/>
                <p:cNvGrpSpPr>
                  <a:grpSpLocks/>
                </p:cNvGrpSpPr>
                <p:nvPr/>
              </p:nvGrpSpPr>
              <p:grpSpPr bwMode="auto">
                <a:xfrm>
                  <a:off x="2339" y="2569"/>
                  <a:ext cx="506" cy="484"/>
                  <a:chOff x="2339" y="2569"/>
                  <a:chExt cx="506" cy="484"/>
                </a:xfrm>
              </p:grpSpPr>
              <p:sp>
                <p:nvSpPr>
                  <p:cNvPr id="178243"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8244"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8245"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8246"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78182" name="Text Box 94"/>
          <p:cNvSpPr txBox="1">
            <a:spLocks noChangeArrowheads="1"/>
          </p:cNvSpPr>
          <p:nvPr/>
        </p:nvSpPr>
        <p:spPr bwMode="auto">
          <a:xfrm>
            <a:off x="2590800" y="5486400"/>
            <a:ext cx="37830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componentized digital library</a:t>
            </a:r>
          </a:p>
        </p:txBody>
      </p:sp>
      <p:grpSp>
        <p:nvGrpSpPr>
          <p:cNvPr id="178183" name="Group 95"/>
          <p:cNvGrpSpPr>
            <a:grpSpLocks/>
          </p:cNvGrpSpPr>
          <p:nvPr/>
        </p:nvGrpSpPr>
        <p:grpSpPr bwMode="auto">
          <a:xfrm>
            <a:off x="1676400" y="1676400"/>
            <a:ext cx="6019800" cy="3276600"/>
            <a:chOff x="1056" y="1056"/>
            <a:chExt cx="3792" cy="2064"/>
          </a:xfrm>
        </p:grpSpPr>
        <p:sp>
          <p:nvSpPr>
            <p:cNvPr id="178231" name="Line 96"/>
            <p:cNvSpPr>
              <a:spLocks noChangeShapeType="1"/>
            </p:cNvSpPr>
            <p:nvPr/>
          </p:nvSpPr>
          <p:spPr bwMode="auto">
            <a:xfrm>
              <a:off x="1056" y="2160"/>
              <a:ext cx="336"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2"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3"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4"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5"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178184" name="Group 101"/>
          <p:cNvGrpSpPr>
            <a:grpSpLocks/>
          </p:cNvGrpSpPr>
          <p:nvPr/>
        </p:nvGrpSpPr>
        <p:grpSpPr bwMode="auto">
          <a:xfrm>
            <a:off x="2286000" y="1905000"/>
            <a:ext cx="4419600" cy="2590800"/>
            <a:chOff x="1440" y="1200"/>
            <a:chExt cx="2784" cy="1632"/>
          </a:xfrm>
        </p:grpSpPr>
        <p:sp>
          <p:nvSpPr>
            <p:cNvPr id="178209" name="Line 102"/>
            <p:cNvSpPr>
              <a:spLocks noChangeShapeType="1"/>
            </p:cNvSpPr>
            <p:nvPr/>
          </p:nvSpPr>
          <p:spPr bwMode="auto">
            <a:xfrm flipH="1" flipV="1">
              <a:off x="2064" y="1488"/>
              <a:ext cx="288" cy="192"/>
            </a:xfrm>
            <a:prstGeom prst="line">
              <a:avLst/>
            </a:prstGeom>
            <a:noFill/>
            <a:ln w="9525">
              <a:solidFill>
                <a:schemeClr val="tx1"/>
              </a:solidFill>
              <a:round/>
              <a:headEnd/>
              <a:tailEnd type="triangle" w="med" len="med"/>
            </a:ln>
          </p:spPr>
          <p:txBody>
            <a:bodyPr wrap="none" anchor="ctr"/>
            <a:lstStyle/>
            <a:p>
              <a:endParaRPr lang="en-US"/>
            </a:p>
          </p:txBody>
        </p:sp>
        <p:sp>
          <p:nvSpPr>
            <p:cNvPr id="178210" name="Oval 103"/>
            <p:cNvSpPr>
              <a:spLocks noChangeArrowheads="1"/>
            </p:cNvSpPr>
            <p:nvPr/>
          </p:nvSpPr>
          <p:spPr bwMode="auto">
            <a:xfrm>
              <a:off x="3504" y="144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1" name="Oval 104"/>
            <p:cNvSpPr>
              <a:spLocks noChangeArrowheads="1"/>
            </p:cNvSpPr>
            <p:nvPr/>
          </p:nvSpPr>
          <p:spPr bwMode="auto">
            <a:xfrm>
              <a:off x="2304" y="163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2" name="Oval 105"/>
            <p:cNvSpPr>
              <a:spLocks noChangeArrowheads="1"/>
            </p:cNvSpPr>
            <p:nvPr/>
          </p:nvSpPr>
          <p:spPr bwMode="auto">
            <a:xfrm>
              <a:off x="2496"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3" name="Oval 106"/>
            <p:cNvSpPr>
              <a:spLocks noChangeArrowheads="1"/>
            </p:cNvSpPr>
            <p:nvPr/>
          </p:nvSpPr>
          <p:spPr bwMode="auto">
            <a:xfrm>
              <a:off x="2976" y="192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4" name="Oval 107"/>
            <p:cNvSpPr>
              <a:spLocks noChangeArrowheads="1"/>
            </p:cNvSpPr>
            <p:nvPr/>
          </p:nvSpPr>
          <p:spPr bwMode="auto">
            <a:xfrm>
              <a:off x="3504"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5" name="Oval 108"/>
            <p:cNvSpPr>
              <a:spLocks noChangeArrowheads="1"/>
            </p:cNvSpPr>
            <p:nvPr/>
          </p:nvSpPr>
          <p:spPr bwMode="auto">
            <a:xfrm>
              <a:off x="1728" y="12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6" name="Oval 109"/>
            <p:cNvSpPr>
              <a:spLocks noChangeArrowheads="1"/>
            </p:cNvSpPr>
            <p:nvPr/>
          </p:nvSpPr>
          <p:spPr bwMode="auto">
            <a:xfrm>
              <a:off x="1728" y="187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7" name="Oval 110"/>
            <p:cNvSpPr>
              <a:spLocks noChangeArrowheads="1"/>
            </p:cNvSpPr>
            <p:nvPr/>
          </p:nvSpPr>
          <p:spPr bwMode="auto">
            <a:xfrm>
              <a:off x="1920" y="2496"/>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8" name="Line 111"/>
            <p:cNvSpPr>
              <a:spLocks noChangeShapeType="1"/>
            </p:cNvSpPr>
            <p:nvPr/>
          </p:nvSpPr>
          <p:spPr bwMode="auto">
            <a:xfrm flipH="1">
              <a:off x="3840" y="1344"/>
              <a:ext cx="384" cy="192"/>
            </a:xfrm>
            <a:prstGeom prst="line">
              <a:avLst/>
            </a:prstGeom>
            <a:noFill/>
            <a:ln w="9525">
              <a:solidFill>
                <a:schemeClr val="tx1"/>
              </a:solidFill>
              <a:round/>
              <a:headEnd/>
              <a:tailEnd type="triangle" w="med" len="med"/>
            </a:ln>
          </p:spPr>
          <p:txBody>
            <a:bodyPr wrap="none" anchor="ctr"/>
            <a:lstStyle/>
            <a:p>
              <a:endParaRPr lang="en-US"/>
            </a:p>
          </p:txBody>
        </p:sp>
        <p:sp>
          <p:nvSpPr>
            <p:cNvPr id="178219" name="Line 112"/>
            <p:cNvSpPr>
              <a:spLocks noChangeShapeType="1"/>
            </p:cNvSpPr>
            <p:nvPr/>
          </p:nvSpPr>
          <p:spPr bwMode="auto">
            <a:xfrm flipH="1" flipV="1">
              <a:off x="3840" y="2688"/>
              <a:ext cx="384" cy="144"/>
            </a:xfrm>
            <a:prstGeom prst="line">
              <a:avLst/>
            </a:prstGeom>
            <a:noFill/>
            <a:ln w="9525">
              <a:solidFill>
                <a:schemeClr val="tx1"/>
              </a:solidFill>
              <a:round/>
              <a:headEnd/>
              <a:tailEnd type="triangle" w="med" len="med"/>
            </a:ln>
          </p:spPr>
          <p:txBody>
            <a:bodyPr wrap="none" anchor="ctr"/>
            <a:lstStyle/>
            <a:p>
              <a:endParaRPr lang="en-US"/>
            </a:p>
          </p:txBody>
        </p:sp>
        <p:sp>
          <p:nvSpPr>
            <p:cNvPr id="178220" name="Line 113"/>
            <p:cNvSpPr>
              <a:spLocks noChangeShapeType="1"/>
            </p:cNvSpPr>
            <p:nvPr/>
          </p:nvSpPr>
          <p:spPr bwMode="auto">
            <a:xfrm flipH="1" flipV="1">
              <a:off x="3264" y="2208"/>
              <a:ext cx="288" cy="288"/>
            </a:xfrm>
            <a:prstGeom prst="line">
              <a:avLst/>
            </a:prstGeom>
            <a:noFill/>
            <a:ln w="9525">
              <a:solidFill>
                <a:schemeClr val="tx1"/>
              </a:solidFill>
              <a:round/>
              <a:headEnd/>
              <a:tailEnd type="triangle" w="med" len="med"/>
            </a:ln>
          </p:spPr>
          <p:txBody>
            <a:bodyPr wrap="none" anchor="ctr"/>
            <a:lstStyle/>
            <a:p>
              <a:endParaRPr lang="en-US"/>
            </a:p>
          </p:txBody>
        </p:sp>
        <p:sp>
          <p:nvSpPr>
            <p:cNvPr id="178221" name="Line 114"/>
            <p:cNvSpPr>
              <a:spLocks noChangeShapeType="1"/>
            </p:cNvSpPr>
            <p:nvPr/>
          </p:nvSpPr>
          <p:spPr bwMode="auto">
            <a:xfrm flipH="1">
              <a:off x="3264" y="1728"/>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8222" name="Line 115"/>
            <p:cNvSpPr>
              <a:spLocks noChangeShapeType="1"/>
            </p:cNvSpPr>
            <p:nvPr/>
          </p:nvSpPr>
          <p:spPr bwMode="auto">
            <a:xfrm flipH="1">
              <a:off x="2784" y="2256"/>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8223" name="Line 116"/>
            <p:cNvSpPr>
              <a:spLocks noChangeShapeType="1"/>
            </p:cNvSpPr>
            <p:nvPr/>
          </p:nvSpPr>
          <p:spPr bwMode="auto">
            <a:xfrm flipH="1" flipV="1">
              <a:off x="2640" y="1872"/>
              <a:ext cx="336"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4" name="Oval 117"/>
            <p:cNvSpPr>
              <a:spLocks noChangeArrowheads="1"/>
            </p:cNvSpPr>
            <p:nvPr/>
          </p:nvSpPr>
          <p:spPr bwMode="auto">
            <a:xfrm>
              <a:off x="2832" y="120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25" name="Line 118"/>
            <p:cNvSpPr>
              <a:spLocks noChangeShapeType="1"/>
            </p:cNvSpPr>
            <p:nvPr/>
          </p:nvSpPr>
          <p:spPr bwMode="auto">
            <a:xfrm flipH="1">
              <a:off x="2064" y="1344"/>
              <a:ext cx="768" cy="48"/>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6" name="Line 119"/>
            <p:cNvSpPr>
              <a:spLocks noChangeShapeType="1"/>
            </p:cNvSpPr>
            <p:nvPr/>
          </p:nvSpPr>
          <p:spPr bwMode="auto">
            <a:xfrm flipH="1">
              <a:off x="2064" y="1872"/>
              <a:ext cx="240" cy="96"/>
            </a:xfrm>
            <a:prstGeom prst="line">
              <a:avLst/>
            </a:prstGeom>
            <a:noFill/>
            <a:ln w="9525">
              <a:solidFill>
                <a:schemeClr val="tx1"/>
              </a:solidFill>
              <a:round/>
              <a:headEnd/>
              <a:tailEnd type="triangle" w="med" len="med"/>
            </a:ln>
          </p:spPr>
          <p:txBody>
            <a:bodyPr wrap="none" anchor="ctr"/>
            <a:lstStyle/>
            <a:p>
              <a:endParaRPr lang="en-US"/>
            </a:p>
          </p:txBody>
        </p:sp>
        <p:sp>
          <p:nvSpPr>
            <p:cNvPr id="178227" name="Line 120"/>
            <p:cNvSpPr>
              <a:spLocks noChangeShapeType="1"/>
            </p:cNvSpPr>
            <p:nvPr/>
          </p:nvSpPr>
          <p:spPr bwMode="auto">
            <a:xfrm flipH="1">
              <a:off x="2256" y="2640"/>
              <a:ext cx="24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8" name="Line 121"/>
            <p:cNvSpPr>
              <a:spLocks noChangeShapeType="1"/>
            </p:cNvSpPr>
            <p:nvPr/>
          </p:nvSpPr>
          <p:spPr bwMode="auto">
            <a:xfrm flipH="1" flipV="1">
              <a:off x="1440" y="2208"/>
              <a:ext cx="480" cy="43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9" name="Line 122"/>
            <p:cNvSpPr>
              <a:spLocks noChangeShapeType="1"/>
            </p:cNvSpPr>
            <p:nvPr/>
          </p:nvSpPr>
          <p:spPr bwMode="auto">
            <a:xfrm flipH="1">
              <a:off x="1440" y="1488"/>
              <a:ext cx="288" cy="624"/>
            </a:xfrm>
            <a:prstGeom prst="line">
              <a:avLst/>
            </a:prstGeom>
            <a:noFill/>
            <a:ln w="9525">
              <a:solidFill>
                <a:schemeClr val="tx1"/>
              </a:solidFill>
              <a:round/>
              <a:headEnd/>
              <a:tailEnd type="triangle" w="med" len="med"/>
            </a:ln>
          </p:spPr>
          <p:txBody>
            <a:bodyPr wrap="none" anchor="ctr"/>
            <a:lstStyle/>
            <a:p>
              <a:endParaRPr lang="en-US"/>
            </a:p>
          </p:txBody>
        </p:sp>
        <p:sp>
          <p:nvSpPr>
            <p:cNvPr id="178230" name="Line 123"/>
            <p:cNvSpPr>
              <a:spLocks noChangeShapeType="1"/>
            </p:cNvSpPr>
            <p:nvPr/>
          </p:nvSpPr>
          <p:spPr bwMode="auto">
            <a:xfrm flipH="1">
              <a:off x="1488" y="2064"/>
              <a:ext cx="240" cy="96"/>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27" name="Group 124"/>
          <p:cNvGrpSpPr>
            <a:grpSpLocks/>
          </p:cNvGrpSpPr>
          <p:nvPr/>
        </p:nvGrpSpPr>
        <p:grpSpPr bwMode="auto">
          <a:xfrm>
            <a:off x="2362200" y="1752600"/>
            <a:ext cx="4343400" cy="3048000"/>
            <a:chOff x="1488" y="1104"/>
            <a:chExt cx="2736" cy="1920"/>
          </a:xfrm>
        </p:grpSpPr>
        <p:sp>
          <p:nvSpPr>
            <p:cNvPr id="178196" name="Text Box 125"/>
            <p:cNvSpPr txBox="1">
              <a:spLocks noChangeArrowheads="1"/>
            </p:cNvSpPr>
            <p:nvPr/>
          </p:nvSpPr>
          <p:spPr bwMode="auto">
            <a:xfrm>
              <a:off x="2256" y="264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7" name="Text Box 126"/>
            <p:cNvSpPr txBox="1">
              <a:spLocks noChangeArrowheads="1"/>
            </p:cNvSpPr>
            <p:nvPr/>
          </p:nvSpPr>
          <p:spPr bwMode="auto">
            <a:xfrm>
              <a:off x="2208" y="139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8" name="Text Box 127"/>
            <p:cNvSpPr txBox="1">
              <a:spLocks noChangeArrowheads="1"/>
            </p:cNvSpPr>
            <p:nvPr/>
          </p:nvSpPr>
          <p:spPr bwMode="auto">
            <a:xfrm>
              <a:off x="2352" y="110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9" name="Text Box 128"/>
            <p:cNvSpPr txBox="1">
              <a:spLocks noChangeArrowheads="1"/>
            </p:cNvSpPr>
            <p:nvPr/>
          </p:nvSpPr>
          <p:spPr bwMode="auto">
            <a:xfrm>
              <a:off x="1632" y="158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0" name="Text Box 129"/>
            <p:cNvSpPr txBox="1">
              <a:spLocks noChangeArrowheads="1"/>
            </p:cNvSpPr>
            <p:nvPr/>
          </p:nvSpPr>
          <p:spPr bwMode="auto">
            <a:xfrm>
              <a:off x="1584" y="206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1" name="Text Box 130"/>
            <p:cNvSpPr txBox="1">
              <a:spLocks noChangeArrowheads="1"/>
            </p:cNvSpPr>
            <p:nvPr/>
          </p:nvSpPr>
          <p:spPr bwMode="auto">
            <a:xfrm>
              <a:off x="2688" y="192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2" name="Text Box 131"/>
            <p:cNvSpPr txBox="1">
              <a:spLocks noChangeArrowheads="1"/>
            </p:cNvSpPr>
            <p:nvPr/>
          </p:nvSpPr>
          <p:spPr bwMode="auto">
            <a:xfrm>
              <a:off x="2112" y="187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3" name="Text Box 132"/>
            <p:cNvSpPr txBox="1">
              <a:spLocks noChangeArrowheads="1"/>
            </p:cNvSpPr>
            <p:nvPr/>
          </p:nvSpPr>
          <p:spPr bwMode="auto">
            <a:xfrm>
              <a:off x="1488" y="235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4" name="Text Box 133"/>
            <p:cNvSpPr txBox="1">
              <a:spLocks noChangeArrowheads="1"/>
            </p:cNvSpPr>
            <p:nvPr/>
          </p:nvSpPr>
          <p:spPr bwMode="auto">
            <a:xfrm>
              <a:off x="4032" y="134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5" name="Text Box 134"/>
            <p:cNvSpPr txBox="1">
              <a:spLocks noChangeArrowheads="1"/>
            </p:cNvSpPr>
            <p:nvPr/>
          </p:nvSpPr>
          <p:spPr bwMode="auto">
            <a:xfrm>
              <a:off x="3360" y="1776"/>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6" name="Text Box 135"/>
            <p:cNvSpPr txBox="1">
              <a:spLocks noChangeArrowheads="1"/>
            </p:cNvSpPr>
            <p:nvPr/>
          </p:nvSpPr>
          <p:spPr bwMode="auto">
            <a:xfrm>
              <a:off x="3936" y="2736"/>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7" name="Text Box 136"/>
            <p:cNvSpPr txBox="1">
              <a:spLocks noChangeArrowheads="1"/>
            </p:cNvSpPr>
            <p:nvPr/>
          </p:nvSpPr>
          <p:spPr bwMode="auto">
            <a:xfrm>
              <a:off x="3408" y="216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8" name="Text Box 137"/>
            <p:cNvSpPr txBox="1">
              <a:spLocks noChangeArrowheads="1"/>
            </p:cNvSpPr>
            <p:nvPr/>
          </p:nvSpPr>
          <p:spPr bwMode="auto">
            <a:xfrm>
              <a:off x="2928" y="230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grpSp>
      <p:grpSp>
        <p:nvGrpSpPr>
          <p:cNvPr id="28" name="Group 138"/>
          <p:cNvGrpSpPr>
            <a:grpSpLocks/>
          </p:cNvGrpSpPr>
          <p:nvPr/>
        </p:nvGrpSpPr>
        <p:grpSpPr bwMode="auto">
          <a:xfrm>
            <a:off x="2819400" y="1981200"/>
            <a:ext cx="3105150" cy="2424113"/>
            <a:chOff x="1776" y="1248"/>
            <a:chExt cx="1956" cy="1527"/>
          </a:xfrm>
        </p:grpSpPr>
        <p:sp>
          <p:nvSpPr>
            <p:cNvPr id="178187" name="Text Box 139"/>
            <p:cNvSpPr txBox="1">
              <a:spLocks noChangeArrowheads="1"/>
            </p:cNvSpPr>
            <p:nvPr/>
          </p:nvSpPr>
          <p:spPr bwMode="auto">
            <a:xfrm>
              <a:off x="1968" y="2544"/>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88" name="Text Box 140"/>
            <p:cNvSpPr txBox="1">
              <a:spLocks noChangeArrowheads="1"/>
            </p:cNvSpPr>
            <p:nvPr/>
          </p:nvSpPr>
          <p:spPr bwMode="auto">
            <a:xfrm>
              <a:off x="3552" y="24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89" name="Text Box 141"/>
            <p:cNvSpPr txBox="1">
              <a:spLocks noChangeArrowheads="1"/>
            </p:cNvSpPr>
            <p:nvPr/>
          </p:nvSpPr>
          <p:spPr bwMode="auto">
            <a:xfrm>
              <a:off x="3552" y="148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0" name="Text Box 142"/>
            <p:cNvSpPr txBox="1">
              <a:spLocks noChangeArrowheads="1"/>
            </p:cNvSpPr>
            <p:nvPr/>
          </p:nvSpPr>
          <p:spPr bwMode="auto">
            <a:xfrm>
              <a:off x="3024" y="196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1" name="Text Box 143"/>
            <p:cNvSpPr txBox="1">
              <a:spLocks noChangeArrowheads="1"/>
            </p:cNvSpPr>
            <p:nvPr/>
          </p:nvSpPr>
          <p:spPr bwMode="auto">
            <a:xfrm>
              <a:off x="2880" y="124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2" name="Text Box 144"/>
            <p:cNvSpPr txBox="1">
              <a:spLocks noChangeArrowheads="1"/>
            </p:cNvSpPr>
            <p:nvPr/>
          </p:nvSpPr>
          <p:spPr bwMode="auto">
            <a:xfrm>
              <a:off x="2352" y="1680"/>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3" name="Text Box 145"/>
            <p:cNvSpPr txBox="1">
              <a:spLocks noChangeArrowheads="1"/>
            </p:cNvSpPr>
            <p:nvPr/>
          </p:nvSpPr>
          <p:spPr bwMode="auto">
            <a:xfrm>
              <a:off x="2544" y="24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4" name="Text Box 146"/>
            <p:cNvSpPr txBox="1">
              <a:spLocks noChangeArrowheads="1"/>
            </p:cNvSpPr>
            <p:nvPr/>
          </p:nvSpPr>
          <p:spPr bwMode="auto">
            <a:xfrm>
              <a:off x="1776" y="12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5" name="Text Box 147"/>
            <p:cNvSpPr txBox="1">
              <a:spLocks noChangeArrowheads="1"/>
            </p:cNvSpPr>
            <p:nvPr/>
          </p:nvSpPr>
          <p:spPr bwMode="auto">
            <a:xfrm>
              <a:off x="1776" y="1920"/>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3"/>
          <p:cNvSpPr>
            <a:spLocks noGrp="1"/>
          </p:cNvSpPr>
          <p:nvPr>
            <p:ph type="sldNum" sz="quarter" idx="12"/>
          </p:nvPr>
        </p:nvSpPr>
        <p:spPr>
          <a:noFill/>
        </p:spPr>
        <p:txBody>
          <a:bodyPr/>
          <a:lstStyle/>
          <a:p>
            <a:fld id="{3F01A0B4-0EA8-4D1F-8E5F-7C653E0C49FE}" type="slidenum">
              <a:rPr lang="en-US" smtClean="0"/>
              <a:pPr/>
              <a:t>149</a:t>
            </a:fld>
            <a:endParaRPr lang="en-US" smtClean="0"/>
          </a:p>
        </p:txBody>
      </p:sp>
      <p:sp>
        <p:nvSpPr>
          <p:cNvPr id="179203"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79204" name="Group 3"/>
          <p:cNvGrpSpPr>
            <a:grpSpLocks/>
          </p:cNvGrpSpPr>
          <p:nvPr/>
        </p:nvGrpSpPr>
        <p:grpSpPr bwMode="auto">
          <a:xfrm>
            <a:off x="7848600" y="1182688"/>
            <a:ext cx="1028700" cy="4376737"/>
            <a:chOff x="4944" y="745"/>
            <a:chExt cx="648" cy="2757"/>
          </a:xfrm>
        </p:grpSpPr>
        <p:grpSp>
          <p:nvGrpSpPr>
            <p:cNvPr id="179290" name="Group 4"/>
            <p:cNvGrpSpPr>
              <a:grpSpLocks/>
            </p:cNvGrpSpPr>
            <p:nvPr/>
          </p:nvGrpSpPr>
          <p:grpSpPr bwMode="auto">
            <a:xfrm>
              <a:off x="4944" y="1440"/>
              <a:ext cx="482" cy="515"/>
              <a:chOff x="3936" y="960"/>
              <a:chExt cx="672" cy="828"/>
            </a:xfrm>
          </p:grpSpPr>
          <p:sp>
            <p:nvSpPr>
              <p:cNvPr id="179346"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47"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8"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49"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1" name="Group 9"/>
            <p:cNvGrpSpPr>
              <a:grpSpLocks/>
            </p:cNvGrpSpPr>
            <p:nvPr/>
          </p:nvGrpSpPr>
          <p:grpSpPr bwMode="auto">
            <a:xfrm>
              <a:off x="4950" y="745"/>
              <a:ext cx="482" cy="515"/>
              <a:chOff x="3984" y="2064"/>
              <a:chExt cx="672" cy="828"/>
            </a:xfrm>
          </p:grpSpPr>
          <p:sp>
            <p:nvSpPr>
              <p:cNvPr id="179342"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43"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4"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45"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2" name="Group 14"/>
            <p:cNvGrpSpPr>
              <a:grpSpLocks/>
            </p:cNvGrpSpPr>
            <p:nvPr/>
          </p:nvGrpSpPr>
          <p:grpSpPr bwMode="auto">
            <a:xfrm>
              <a:off x="5018" y="805"/>
              <a:ext cx="483" cy="515"/>
              <a:chOff x="3983" y="2064"/>
              <a:chExt cx="673" cy="828"/>
            </a:xfrm>
          </p:grpSpPr>
          <p:sp>
            <p:nvSpPr>
              <p:cNvPr id="179338"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39"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0"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41"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3" name="Group 19"/>
            <p:cNvGrpSpPr>
              <a:grpSpLocks/>
            </p:cNvGrpSpPr>
            <p:nvPr/>
          </p:nvGrpSpPr>
          <p:grpSpPr bwMode="auto">
            <a:xfrm>
              <a:off x="5088" y="864"/>
              <a:ext cx="482" cy="515"/>
              <a:chOff x="3984" y="2063"/>
              <a:chExt cx="672" cy="828"/>
            </a:xfrm>
          </p:grpSpPr>
          <p:sp>
            <p:nvSpPr>
              <p:cNvPr id="179334"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35"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36"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37"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4" name="Group 24"/>
            <p:cNvGrpSpPr>
              <a:grpSpLocks/>
            </p:cNvGrpSpPr>
            <p:nvPr/>
          </p:nvGrpSpPr>
          <p:grpSpPr bwMode="auto">
            <a:xfrm>
              <a:off x="5013" y="1500"/>
              <a:ext cx="483" cy="515"/>
              <a:chOff x="3936" y="960"/>
              <a:chExt cx="673" cy="828"/>
            </a:xfrm>
          </p:grpSpPr>
          <p:sp>
            <p:nvSpPr>
              <p:cNvPr id="179330"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31"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32"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33"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5" name="Group 29"/>
            <p:cNvGrpSpPr>
              <a:grpSpLocks/>
            </p:cNvGrpSpPr>
            <p:nvPr/>
          </p:nvGrpSpPr>
          <p:grpSpPr bwMode="auto">
            <a:xfrm>
              <a:off x="5082" y="1559"/>
              <a:ext cx="482" cy="515"/>
              <a:chOff x="3936" y="959"/>
              <a:chExt cx="672" cy="828"/>
            </a:xfrm>
          </p:grpSpPr>
          <p:sp>
            <p:nvSpPr>
              <p:cNvPr id="179326"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27"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8"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29"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6" name="Group 34"/>
            <p:cNvGrpSpPr>
              <a:grpSpLocks/>
            </p:cNvGrpSpPr>
            <p:nvPr/>
          </p:nvGrpSpPr>
          <p:grpSpPr bwMode="auto">
            <a:xfrm>
              <a:off x="4944" y="2160"/>
              <a:ext cx="482" cy="515"/>
              <a:chOff x="1920" y="960"/>
              <a:chExt cx="672" cy="828"/>
            </a:xfrm>
          </p:grpSpPr>
          <p:sp>
            <p:nvSpPr>
              <p:cNvPr id="179322"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23"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4"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25"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7" name="Group 39"/>
            <p:cNvGrpSpPr>
              <a:grpSpLocks/>
            </p:cNvGrpSpPr>
            <p:nvPr/>
          </p:nvGrpSpPr>
          <p:grpSpPr bwMode="auto">
            <a:xfrm>
              <a:off x="5013" y="2220"/>
              <a:ext cx="483" cy="515"/>
              <a:chOff x="1920" y="960"/>
              <a:chExt cx="673" cy="828"/>
            </a:xfrm>
          </p:grpSpPr>
          <p:sp>
            <p:nvSpPr>
              <p:cNvPr id="179318"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19"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0"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21"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8" name="Group 44"/>
            <p:cNvGrpSpPr>
              <a:grpSpLocks/>
            </p:cNvGrpSpPr>
            <p:nvPr/>
          </p:nvGrpSpPr>
          <p:grpSpPr bwMode="auto">
            <a:xfrm>
              <a:off x="5082" y="2279"/>
              <a:ext cx="482" cy="515"/>
              <a:chOff x="1920" y="960"/>
              <a:chExt cx="672" cy="827"/>
            </a:xfrm>
          </p:grpSpPr>
          <p:sp>
            <p:nvSpPr>
              <p:cNvPr id="179314"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15"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16"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17"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9" name="Group 49"/>
            <p:cNvGrpSpPr>
              <a:grpSpLocks/>
            </p:cNvGrpSpPr>
            <p:nvPr/>
          </p:nvGrpSpPr>
          <p:grpSpPr bwMode="auto">
            <a:xfrm>
              <a:off x="4972" y="2868"/>
              <a:ext cx="482" cy="515"/>
              <a:chOff x="1920" y="960"/>
              <a:chExt cx="672" cy="828"/>
            </a:xfrm>
          </p:grpSpPr>
          <p:sp>
            <p:nvSpPr>
              <p:cNvPr id="179310"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11"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12"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13"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9300" name="Group 54"/>
            <p:cNvGrpSpPr>
              <a:grpSpLocks/>
            </p:cNvGrpSpPr>
            <p:nvPr/>
          </p:nvGrpSpPr>
          <p:grpSpPr bwMode="auto">
            <a:xfrm>
              <a:off x="5040" y="2928"/>
              <a:ext cx="483" cy="515"/>
              <a:chOff x="1919" y="960"/>
              <a:chExt cx="673" cy="828"/>
            </a:xfrm>
          </p:grpSpPr>
          <p:sp>
            <p:nvSpPr>
              <p:cNvPr id="179306"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07"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08"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09"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9301" name="Group 59"/>
            <p:cNvGrpSpPr>
              <a:grpSpLocks/>
            </p:cNvGrpSpPr>
            <p:nvPr/>
          </p:nvGrpSpPr>
          <p:grpSpPr bwMode="auto">
            <a:xfrm>
              <a:off x="5110" y="2987"/>
              <a:ext cx="482" cy="515"/>
              <a:chOff x="1920" y="960"/>
              <a:chExt cx="672" cy="827"/>
            </a:xfrm>
          </p:grpSpPr>
          <p:sp>
            <p:nvSpPr>
              <p:cNvPr id="179302"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03"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04"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05"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9205" name="Group 64"/>
          <p:cNvGrpSpPr>
            <a:grpSpLocks/>
          </p:cNvGrpSpPr>
          <p:nvPr/>
        </p:nvGrpSpPr>
        <p:grpSpPr bwMode="auto">
          <a:xfrm>
            <a:off x="457200" y="3048000"/>
            <a:ext cx="990600" cy="914400"/>
            <a:chOff x="2160" y="2640"/>
            <a:chExt cx="1417" cy="1111"/>
          </a:xfrm>
        </p:grpSpPr>
        <p:grpSp>
          <p:nvGrpSpPr>
            <p:cNvPr id="179261" name="Group 65"/>
            <p:cNvGrpSpPr>
              <a:grpSpLocks/>
            </p:cNvGrpSpPr>
            <p:nvPr/>
          </p:nvGrpSpPr>
          <p:grpSpPr bwMode="auto">
            <a:xfrm flipH="1">
              <a:off x="2160" y="2640"/>
              <a:ext cx="410" cy="752"/>
              <a:chOff x="3300" y="2016"/>
              <a:chExt cx="410" cy="752"/>
            </a:xfrm>
          </p:grpSpPr>
          <p:grpSp>
            <p:nvGrpSpPr>
              <p:cNvPr id="179284" name="Group 66"/>
              <p:cNvGrpSpPr>
                <a:grpSpLocks/>
              </p:cNvGrpSpPr>
              <p:nvPr/>
            </p:nvGrpSpPr>
            <p:grpSpPr bwMode="auto">
              <a:xfrm>
                <a:off x="3300" y="2249"/>
                <a:ext cx="410" cy="519"/>
                <a:chOff x="3300" y="2249"/>
                <a:chExt cx="410" cy="519"/>
              </a:xfrm>
            </p:grpSpPr>
            <p:sp>
              <p:nvSpPr>
                <p:cNvPr id="179286"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9287"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9288"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9289"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9285"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9262" name="Group 72"/>
            <p:cNvGrpSpPr>
              <a:grpSpLocks/>
            </p:cNvGrpSpPr>
            <p:nvPr/>
          </p:nvGrpSpPr>
          <p:grpSpPr bwMode="auto">
            <a:xfrm flipH="1">
              <a:off x="3168" y="2640"/>
              <a:ext cx="409" cy="752"/>
              <a:chOff x="2079" y="2016"/>
              <a:chExt cx="409" cy="752"/>
            </a:xfrm>
          </p:grpSpPr>
          <p:grpSp>
            <p:nvGrpSpPr>
              <p:cNvPr id="179278" name="Group 73"/>
              <p:cNvGrpSpPr>
                <a:grpSpLocks/>
              </p:cNvGrpSpPr>
              <p:nvPr/>
            </p:nvGrpSpPr>
            <p:grpSpPr bwMode="auto">
              <a:xfrm>
                <a:off x="2079" y="2249"/>
                <a:ext cx="409" cy="519"/>
                <a:chOff x="2079" y="2249"/>
                <a:chExt cx="409" cy="519"/>
              </a:xfrm>
            </p:grpSpPr>
            <p:sp>
              <p:nvSpPr>
                <p:cNvPr id="179280"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9281"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9282"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9283"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9279"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9263" name="Group 79"/>
            <p:cNvGrpSpPr>
              <a:grpSpLocks/>
            </p:cNvGrpSpPr>
            <p:nvPr/>
          </p:nvGrpSpPr>
          <p:grpSpPr bwMode="auto">
            <a:xfrm>
              <a:off x="2352" y="2976"/>
              <a:ext cx="1031" cy="775"/>
              <a:chOff x="2339" y="2285"/>
              <a:chExt cx="1031" cy="775"/>
            </a:xfrm>
          </p:grpSpPr>
          <p:grpSp>
            <p:nvGrpSpPr>
              <p:cNvPr id="179264" name="Group 80"/>
              <p:cNvGrpSpPr>
                <a:grpSpLocks/>
              </p:cNvGrpSpPr>
              <p:nvPr/>
            </p:nvGrpSpPr>
            <p:grpSpPr bwMode="auto">
              <a:xfrm>
                <a:off x="2865" y="2292"/>
                <a:ext cx="505" cy="768"/>
                <a:chOff x="2865" y="2292"/>
                <a:chExt cx="505" cy="768"/>
              </a:xfrm>
            </p:grpSpPr>
            <p:sp>
              <p:nvSpPr>
                <p:cNvPr id="179272"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9273" name="Group 82"/>
                <p:cNvGrpSpPr>
                  <a:grpSpLocks/>
                </p:cNvGrpSpPr>
                <p:nvPr/>
              </p:nvGrpSpPr>
              <p:grpSpPr bwMode="auto">
                <a:xfrm>
                  <a:off x="2865" y="2576"/>
                  <a:ext cx="505" cy="484"/>
                  <a:chOff x="2865" y="2576"/>
                  <a:chExt cx="505" cy="484"/>
                </a:xfrm>
              </p:grpSpPr>
              <p:sp>
                <p:nvSpPr>
                  <p:cNvPr id="179274"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9275"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9276"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9277"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9265" name="Group 87"/>
              <p:cNvGrpSpPr>
                <a:grpSpLocks/>
              </p:cNvGrpSpPr>
              <p:nvPr/>
            </p:nvGrpSpPr>
            <p:grpSpPr bwMode="auto">
              <a:xfrm>
                <a:off x="2339" y="2285"/>
                <a:ext cx="506" cy="768"/>
                <a:chOff x="2339" y="2285"/>
                <a:chExt cx="506" cy="768"/>
              </a:xfrm>
            </p:grpSpPr>
            <p:sp>
              <p:nvSpPr>
                <p:cNvPr id="179266"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9267" name="Group 89"/>
                <p:cNvGrpSpPr>
                  <a:grpSpLocks/>
                </p:cNvGrpSpPr>
                <p:nvPr/>
              </p:nvGrpSpPr>
              <p:grpSpPr bwMode="auto">
                <a:xfrm>
                  <a:off x="2339" y="2569"/>
                  <a:ext cx="506" cy="484"/>
                  <a:chOff x="2339" y="2569"/>
                  <a:chExt cx="506" cy="484"/>
                </a:xfrm>
              </p:grpSpPr>
              <p:sp>
                <p:nvSpPr>
                  <p:cNvPr id="179268"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9269"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9270"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9271"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047646" name="Text Box 94"/>
          <p:cNvSpPr txBox="1">
            <a:spLocks noChangeArrowheads="1"/>
          </p:cNvSpPr>
          <p:nvPr/>
        </p:nvSpPr>
        <p:spPr bwMode="auto">
          <a:xfrm>
            <a:off x="3429000" y="5486400"/>
            <a:ext cx="2516188"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open digital library</a:t>
            </a:r>
          </a:p>
        </p:txBody>
      </p:sp>
      <p:grpSp>
        <p:nvGrpSpPr>
          <p:cNvPr id="179207" name="Group 95"/>
          <p:cNvGrpSpPr>
            <a:grpSpLocks/>
          </p:cNvGrpSpPr>
          <p:nvPr/>
        </p:nvGrpSpPr>
        <p:grpSpPr bwMode="auto">
          <a:xfrm>
            <a:off x="1676400" y="1676400"/>
            <a:ext cx="6019800" cy="3276600"/>
            <a:chOff x="1056" y="1056"/>
            <a:chExt cx="3792" cy="2064"/>
          </a:xfrm>
        </p:grpSpPr>
        <p:sp>
          <p:nvSpPr>
            <p:cNvPr id="179256" name="Line 96"/>
            <p:cNvSpPr>
              <a:spLocks noChangeShapeType="1"/>
            </p:cNvSpPr>
            <p:nvPr/>
          </p:nvSpPr>
          <p:spPr bwMode="auto">
            <a:xfrm>
              <a:off x="1056" y="2160"/>
              <a:ext cx="336"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7"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8"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9"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60"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179208" name="Group 101"/>
          <p:cNvGrpSpPr>
            <a:grpSpLocks/>
          </p:cNvGrpSpPr>
          <p:nvPr/>
        </p:nvGrpSpPr>
        <p:grpSpPr bwMode="auto">
          <a:xfrm>
            <a:off x="2286000" y="1905000"/>
            <a:ext cx="4419600" cy="2590800"/>
            <a:chOff x="1440" y="1200"/>
            <a:chExt cx="2784" cy="1632"/>
          </a:xfrm>
        </p:grpSpPr>
        <p:sp>
          <p:nvSpPr>
            <p:cNvPr id="179234" name="Line 102"/>
            <p:cNvSpPr>
              <a:spLocks noChangeShapeType="1"/>
            </p:cNvSpPr>
            <p:nvPr/>
          </p:nvSpPr>
          <p:spPr bwMode="auto">
            <a:xfrm flipH="1" flipV="1">
              <a:off x="2064" y="1488"/>
              <a:ext cx="288" cy="192"/>
            </a:xfrm>
            <a:prstGeom prst="line">
              <a:avLst/>
            </a:prstGeom>
            <a:noFill/>
            <a:ln w="9525">
              <a:solidFill>
                <a:schemeClr val="tx1"/>
              </a:solidFill>
              <a:round/>
              <a:headEnd/>
              <a:tailEnd type="triangle" w="med" len="med"/>
            </a:ln>
          </p:spPr>
          <p:txBody>
            <a:bodyPr wrap="none" anchor="ctr"/>
            <a:lstStyle/>
            <a:p>
              <a:endParaRPr lang="en-US"/>
            </a:p>
          </p:txBody>
        </p:sp>
        <p:sp>
          <p:nvSpPr>
            <p:cNvPr id="179235" name="Oval 103"/>
            <p:cNvSpPr>
              <a:spLocks noChangeArrowheads="1"/>
            </p:cNvSpPr>
            <p:nvPr/>
          </p:nvSpPr>
          <p:spPr bwMode="auto">
            <a:xfrm>
              <a:off x="3504" y="144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6" name="Oval 104"/>
            <p:cNvSpPr>
              <a:spLocks noChangeArrowheads="1"/>
            </p:cNvSpPr>
            <p:nvPr/>
          </p:nvSpPr>
          <p:spPr bwMode="auto">
            <a:xfrm>
              <a:off x="2304" y="163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7" name="Oval 105"/>
            <p:cNvSpPr>
              <a:spLocks noChangeArrowheads="1"/>
            </p:cNvSpPr>
            <p:nvPr/>
          </p:nvSpPr>
          <p:spPr bwMode="auto">
            <a:xfrm>
              <a:off x="2496"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8" name="Oval 106"/>
            <p:cNvSpPr>
              <a:spLocks noChangeArrowheads="1"/>
            </p:cNvSpPr>
            <p:nvPr/>
          </p:nvSpPr>
          <p:spPr bwMode="auto">
            <a:xfrm>
              <a:off x="2976" y="192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9" name="Oval 107"/>
            <p:cNvSpPr>
              <a:spLocks noChangeArrowheads="1"/>
            </p:cNvSpPr>
            <p:nvPr/>
          </p:nvSpPr>
          <p:spPr bwMode="auto">
            <a:xfrm>
              <a:off x="3504"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0" name="Oval 108"/>
            <p:cNvSpPr>
              <a:spLocks noChangeArrowheads="1"/>
            </p:cNvSpPr>
            <p:nvPr/>
          </p:nvSpPr>
          <p:spPr bwMode="auto">
            <a:xfrm>
              <a:off x="1728" y="12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1" name="Oval 109"/>
            <p:cNvSpPr>
              <a:spLocks noChangeArrowheads="1"/>
            </p:cNvSpPr>
            <p:nvPr/>
          </p:nvSpPr>
          <p:spPr bwMode="auto">
            <a:xfrm>
              <a:off x="1728" y="187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2" name="Oval 110"/>
            <p:cNvSpPr>
              <a:spLocks noChangeArrowheads="1"/>
            </p:cNvSpPr>
            <p:nvPr/>
          </p:nvSpPr>
          <p:spPr bwMode="auto">
            <a:xfrm>
              <a:off x="1920" y="2496"/>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3" name="Line 111"/>
            <p:cNvSpPr>
              <a:spLocks noChangeShapeType="1"/>
            </p:cNvSpPr>
            <p:nvPr/>
          </p:nvSpPr>
          <p:spPr bwMode="auto">
            <a:xfrm flipH="1">
              <a:off x="3840" y="1344"/>
              <a:ext cx="384" cy="192"/>
            </a:xfrm>
            <a:prstGeom prst="line">
              <a:avLst/>
            </a:prstGeom>
            <a:noFill/>
            <a:ln w="9525">
              <a:solidFill>
                <a:schemeClr val="tx1"/>
              </a:solidFill>
              <a:round/>
              <a:headEnd/>
              <a:tailEnd type="triangle" w="med" len="med"/>
            </a:ln>
          </p:spPr>
          <p:txBody>
            <a:bodyPr wrap="none" anchor="ctr"/>
            <a:lstStyle/>
            <a:p>
              <a:endParaRPr lang="en-US"/>
            </a:p>
          </p:txBody>
        </p:sp>
        <p:sp>
          <p:nvSpPr>
            <p:cNvPr id="179244" name="Line 112"/>
            <p:cNvSpPr>
              <a:spLocks noChangeShapeType="1"/>
            </p:cNvSpPr>
            <p:nvPr/>
          </p:nvSpPr>
          <p:spPr bwMode="auto">
            <a:xfrm flipH="1" flipV="1">
              <a:off x="3840" y="2688"/>
              <a:ext cx="384" cy="144"/>
            </a:xfrm>
            <a:prstGeom prst="line">
              <a:avLst/>
            </a:prstGeom>
            <a:noFill/>
            <a:ln w="9525">
              <a:solidFill>
                <a:schemeClr val="tx1"/>
              </a:solidFill>
              <a:round/>
              <a:headEnd/>
              <a:tailEnd type="triangle" w="med" len="med"/>
            </a:ln>
          </p:spPr>
          <p:txBody>
            <a:bodyPr wrap="none" anchor="ctr"/>
            <a:lstStyle/>
            <a:p>
              <a:endParaRPr lang="en-US"/>
            </a:p>
          </p:txBody>
        </p:sp>
        <p:sp>
          <p:nvSpPr>
            <p:cNvPr id="179245" name="Line 113"/>
            <p:cNvSpPr>
              <a:spLocks noChangeShapeType="1"/>
            </p:cNvSpPr>
            <p:nvPr/>
          </p:nvSpPr>
          <p:spPr bwMode="auto">
            <a:xfrm flipH="1" flipV="1">
              <a:off x="3264" y="2208"/>
              <a:ext cx="288" cy="288"/>
            </a:xfrm>
            <a:prstGeom prst="line">
              <a:avLst/>
            </a:prstGeom>
            <a:noFill/>
            <a:ln w="9525">
              <a:solidFill>
                <a:schemeClr val="tx1"/>
              </a:solidFill>
              <a:round/>
              <a:headEnd/>
              <a:tailEnd type="triangle" w="med" len="med"/>
            </a:ln>
          </p:spPr>
          <p:txBody>
            <a:bodyPr wrap="none" anchor="ctr"/>
            <a:lstStyle/>
            <a:p>
              <a:endParaRPr lang="en-US"/>
            </a:p>
          </p:txBody>
        </p:sp>
        <p:sp>
          <p:nvSpPr>
            <p:cNvPr id="179246" name="Line 114"/>
            <p:cNvSpPr>
              <a:spLocks noChangeShapeType="1"/>
            </p:cNvSpPr>
            <p:nvPr/>
          </p:nvSpPr>
          <p:spPr bwMode="auto">
            <a:xfrm flipH="1">
              <a:off x="3264" y="1728"/>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9247" name="Line 115"/>
            <p:cNvSpPr>
              <a:spLocks noChangeShapeType="1"/>
            </p:cNvSpPr>
            <p:nvPr/>
          </p:nvSpPr>
          <p:spPr bwMode="auto">
            <a:xfrm flipH="1">
              <a:off x="2784" y="2256"/>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9248" name="Line 116"/>
            <p:cNvSpPr>
              <a:spLocks noChangeShapeType="1"/>
            </p:cNvSpPr>
            <p:nvPr/>
          </p:nvSpPr>
          <p:spPr bwMode="auto">
            <a:xfrm flipH="1" flipV="1">
              <a:off x="2640" y="1872"/>
              <a:ext cx="336"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49" name="Oval 117"/>
            <p:cNvSpPr>
              <a:spLocks noChangeArrowheads="1"/>
            </p:cNvSpPr>
            <p:nvPr/>
          </p:nvSpPr>
          <p:spPr bwMode="auto">
            <a:xfrm>
              <a:off x="2832" y="120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50" name="Line 118"/>
            <p:cNvSpPr>
              <a:spLocks noChangeShapeType="1"/>
            </p:cNvSpPr>
            <p:nvPr/>
          </p:nvSpPr>
          <p:spPr bwMode="auto">
            <a:xfrm flipH="1">
              <a:off x="2064" y="1344"/>
              <a:ext cx="768" cy="48"/>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1" name="Line 119"/>
            <p:cNvSpPr>
              <a:spLocks noChangeShapeType="1"/>
            </p:cNvSpPr>
            <p:nvPr/>
          </p:nvSpPr>
          <p:spPr bwMode="auto">
            <a:xfrm flipH="1">
              <a:off x="2064" y="1872"/>
              <a:ext cx="240" cy="96"/>
            </a:xfrm>
            <a:prstGeom prst="line">
              <a:avLst/>
            </a:prstGeom>
            <a:noFill/>
            <a:ln w="9525">
              <a:solidFill>
                <a:schemeClr val="tx1"/>
              </a:solidFill>
              <a:round/>
              <a:headEnd/>
              <a:tailEnd type="triangle" w="med" len="med"/>
            </a:ln>
          </p:spPr>
          <p:txBody>
            <a:bodyPr wrap="none" anchor="ctr"/>
            <a:lstStyle/>
            <a:p>
              <a:endParaRPr lang="en-US"/>
            </a:p>
          </p:txBody>
        </p:sp>
        <p:sp>
          <p:nvSpPr>
            <p:cNvPr id="179252" name="Line 120"/>
            <p:cNvSpPr>
              <a:spLocks noChangeShapeType="1"/>
            </p:cNvSpPr>
            <p:nvPr/>
          </p:nvSpPr>
          <p:spPr bwMode="auto">
            <a:xfrm flipH="1">
              <a:off x="2256" y="2640"/>
              <a:ext cx="24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3" name="Line 121"/>
            <p:cNvSpPr>
              <a:spLocks noChangeShapeType="1"/>
            </p:cNvSpPr>
            <p:nvPr/>
          </p:nvSpPr>
          <p:spPr bwMode="auto">
            <a:xfrm flipH="1" flipV="1">
              <a:off x="1440" y="2208"/>
              <a:ext cx="480" cy="43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4" name="Line 122"/>
            <p:cNvSpPr>
              <a:spLocks noChangeShapeType="1"/>
            </p:cNvSpPr>
            <p:nvPr/>
          </p:nvSpPr>
          <p:spPr bwMode="auto">
            <a:xfrm flipH="1">
              <a:off x="1440" y="1488"/>
              <a:ext cx="288" cy="624"/>
            </a:xfrm>
            <a:prstGeom prst="line">
              <a:avLst/>
            </a:prstGeom>
            <a:noFill/>
            <a:ln w="9525">
              <a:solidFill>
                <a:schemeClr val="tx1"/>
              </a:solidFill>
              <a:round/>
              <a:headEnd/>
              <a:tailEnd type="triangle" w="med" len="med"/>
            </a:ln>
          </p:spPr>
          <p:txBody>
            <a:bodyPr wrap="none" anchor="ctr"/>
            <a:lstStyle/>
            <a:p>
              <a:endParaRPr lang="en-US"/>
            </a:p>
          </p:txBody>
        </p:sp>
        <p:sp>
          <p:nvSpPr>
            <p:cNvPr id="179255" name="Line 123"/>
            <p:cNvSpPr>
              <a:spLocks noChangeShapeType="1"/>
            </p:cNvSpPr>
            <p:nvPr/>
          </p:nvSpPr>
          <p:spPr bwMode="auto">
            <a:xfrm flipH="1">
              <a:off x="1488" y="2064"/>
              <a:ext cx="240" cy="96"/>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27" name="Group 124"/>
          <p:cNvGrpSpPr>
            <a:grpSpLocks/>
          </p:cNvGrpSpPr>
          <p:nvPr/>
        </p:nvGrpSpPr>
        <p:grpSpPr bwMode="auto">
          <a:xfrm>
            <a:off x="2743200" y="1981200"/>
            <a:ext cx="3333750" cy="2424113"/>
            <a:chOff x="1776" y="1248"/>
            <a:chExt cx="2100" cy="1527"/>
          </a:xfrm>
        </p:grpSpPr>
        <p:sp>
          <p:nvSpPr>
            <p:cNvPr id="179225" name="Text Box 125"/>
            <p:cNvSpPr txBox="1">
              <a:spLocks noChangeArrowheads="1"/>
            </p:cNvSpPr>
            <p:nvPr/>
          </p:nvSpPr>
          <p:spPr bwMode="auto">
            <a:xfrm>
              <a:off x="1968" y="2544"/>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6" name="Text Box 126"/>
            <p:cNvSpPr txBox="1">
              <a:spLocks noChangeArrowheads="1"/>
            </p:cNvSpPr>
            <p:nvPr/>
          </p:nvSpPr>
          <p:spPr bwMode="auto">
            <a:xfrm>
              <a:off x="3552" y="24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7" name="Text Box 127"/>
            <p:cNvSpPr txBox="1">
              <a:spLocks noChangeArrowheads="1"/>
            </p:cNvSpPr>
            <p:nvPr/>
          </p:nvSpPr>
          <p:spPr bwMode="auto">
            <a:xfrm>
              <a:off x="3552" y="148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8" name="Text Box 128"/>
            <p:cNvSpPr txBox="1">
              <a:spLocks noChangeArrowheads="1"/>
            </p:cNvSpPr>
            <p:nvPr/>
          </p:nvSpPr>
          <p:spPr bwMode="auto">
            <a:xfrm>
              <a:off x="3024" y="196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9" name="Text Box 129"/>
            <p:cNvSpPr txBox="1">
              <a:spLocks noChangeArrowheads="1"/>
            </p:cNvSpPr>
            <p:nvPr/>
          </p:nvSpPr>
          <p:spPr bwMode="auto">
            <a:xfrm>
              <a:off x="2880" y="124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0" name="Text Box 130"/>
            <p:cNvSpPr txBox="1">
              <a:spLocks noChangeArrowheads="1"/>
            </p:cNvSpPr>
            <p:nvPr/>
          </p:nvSpPr>
          <p:spPr bwMode="auto">
            <a:xfrm>
              <a:off x="2352" y="1680"/>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1" name="Text Box 131"/>
            <p:cNvSpPr txBox="1">
              <a:spLocks noChangeArrowheads="1"/>
            </p:cNvSpPr>
            <p:nvPr/>
          </p:nvSpPr>
          <p:spPr bwMode="auto">
            <a:xfrm>
              <a:off x="2544" y="24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2" name="Text Box 132"/>
            <p:cNvSpPr txBox="1">
              <a:spLocks noChangeArrowheads="1"/>
            </p:cNvSpPr>
            <p:nvPr/>
          </p:nvSpPr>
          <p:spPr bwMode="auto">
            <a:xfrm>
              <a:off x="1776" y="12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3" name="Text Box 133"/>
            <p:cNvSpPr txBox="1">
              <a:spLocks noChangeArrowheads="1"/>
            </p:cNvSpPr>
            <p:nvPr/>
          </p:nvSpPr>
          <p:spPr bwMode="auto">
            <a:xfrm>
              <a:off x="1776" y="1920"/>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grpSp>
      <p:grpSp>
        <p:nvGrpSpPr>
          <p:cNvPr id="28" name="Group 134"/>
          <p:cNvGrpSpPr>
            <a:grpSpLocks/>
          </p:cNvGrpSpPr>
          <p:nvPr/>
        </p:nvGrpSpPr>
        <p:grpSpPr bwMode="auto">
          <a:xfrm>
            <a:off x="6248400" y="2286000"/>
            <a:ext cx="623888" cy="2089150"/>
            <a:chOff x="3936" y="1440"/>
            <a:chExt cx="393" cy="1316"/>
          </a:xfrm>
        </p:grpSpPr>
        <p:sp>
          <p:nvSpPr>
            <p:cNvPr id="179223" name="Text Box 135"/>
            <p:cNvSpPr txBox="1">
              <a:spLocks noChangeArrowheads="1"/>
            </p:cNvSpPr>
            <p:nvPr/>
          </p:nvSpPr>
          <p:spPr bwMode="auto">
            <a:xfrm>
              <a:off x="3936" y="1440"/>
              <a:ext cx="393"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PMH</a:t>
              </a:r>
              <a:endParaRPr lang="en-US" sz="2400" b="0">
                <a:latin typeface="Times New Roman" pitchFamily="18" charset="0"/>
              </a:endParaRPr>
            </a:p>
          </p:txBody>
        </p:sp>
        <p:sp>
          <p:nvSpPr>
            <p:cNvPr id="179224" name="Text Box 136"/>
            <p:cNvSpPr txBox="1">
              <a:spLocks noChangeArrowheads="1"/>
            </p:cNvSpPr>
            <p:nvPr/>
          </p:nvSpPr>
          <p:spPr bwMode="auto">
            <a:xfrm>
              <a:off x="3936" y="2544"/>
              <a:ext cx="393"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PMH</a:t>
              </a:r>
              <a:endParaRPr lang="en-US" sz="2400" b="0">
                <a:latin typeface="Times New Roman" pitchFamily="18" charset="0"/>
              </a:endParaRPr>
            </a:p>
          </p:txBody>
        </p:sp>
      </p:grpSp>
      <p:grpSp>
        <p:nvGrpSpPr>
          <p:cNvPr id="29" name="Group 137"/>
          <p:cNvGrpSpPr>
            <a:grpSpLocks/>
          </p:cNvGrpSpPr>
          <p:nvPr/>
        </p:nvGrpSpPr>
        <p:grpSpPr bwMode="auto">
          <a:xfrm>
            <a:off x="2209800" y="1828800"/>
            <a:ext cx="3894138" cy="2851150"/>
            <a:chOff x="1392" y="1152"/>
            <a:chExt cx="2453" cy="1796"/>
          </a:xfrm>
        </p:grpSpPr>
        <p:sp>
          <p:nvSpPr>
            <p:cNvPr id="179212" name="Text Box 138"/>
            <p:cNvSpPr txBox="1">
              <a:spLocks noChangeArrowheads="1"/>
            </p:cNvSpPr>
            <p:nvPr/>
          </p:nvSpPr>
          <p:spPr bwMode="auto">
            <a:xfrm>
              <a:off x="3360" y="1824"/>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3" name="Text Box 139"/>
            <p:cNvSpPr txBox="1">
              <a:spLocks noChangeArrowheads="1"/>
            </p:cNvSpPr>
            <p:nvPr/>
          </p:nvSpPr>
          <p:spPr bwMode="auto">
            <a:xfrm>
              <a:off x="2208" y="144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4" name="Text Box 140"/>
            <p:cNvSpPr txBox="1">
              <a:spLocks noChangeArrowheads="1"/>
            </p:cNvSpPr>
            <p:nvPr/>
          </p:nvSpPr>
          <p:spPr bwMode="auto">
            <a:xfrm>
              <a:off x="2112" y="192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5" name="Text Box 141"/>
            <p:cNvSpPr txBox="1">
              <a:spLocks noChangeArrowheads="1"/>
            </p:cNvSpPr>
            <p:nvPr/>
          </p:nvSpPr>
          <p:spPr bwMode="auto">
            <a:xfrm>
              <a:off x="1632" y="1632"/>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6" name="Text Box 142"/>
            <p:cNvSpPr txBox="1">
              <a:spLocks noChangeArrowheads="1"/>
            </p:cNvSpPr>
            <p:nvPr/>
          </p:nvSpPr>
          <p:spPr bwMode="auto">
            <a:xfrm>
              <a:off x="1536" y="216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7" name="Text Box 143"/>
            <p:cNvSpPr txBox="1">
              <a:spLocks noChangeArrowheads="1"/>
            </p:cNvSpPr>
            <p:nvPr/>
          </p:nvSpPr>
          <p:spPr bwMode="auto">
            <a:xfrm>
              <a:off x="1392" y="2544"/>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8" name="Text Box 144"/>
            <p:cNvSpPr txBox="1">
              <a:spLocks noChangeArrowheads="1"/>
            </p:cNvSpPr>
            <p:nvPr/>
          </p:nvSpPr>
          <p:spPr bwMode="auto">
            <a:xfrm>
              <a:off x="2160" y="2736"/>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9" name="Text Box 145"/>
            <p:cNvSpPr txBox="1">
              <a:spLocks noChangeArrowheads="1"/>
            </p:cNvSpPr>
            <p:nvPr/>
          </p:nvSpPr>
          <p:spPr bwMode="auto">
            <a:xfrm>
              <a:off x="2112" y="1152"/>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0" name="Text Box 146"/>
            <p:cNvSpPr txBox="1">
              <a:spLocks noChangeArrowheads="1"/>
            </p:cNvSpPr>
            <p:nvPr/>
          </p:nvSpPr>
          <p:spPr bwMode="auto">
            <a:xfrm>
              <a:off x="2688" y="1728"/>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1" name="Text Box 147"/>
            <p:cNvSpPr txBox="1">
              <a:spLocks noChangeArrowheads="1"/>
            </p:cNvSpPr>
            <p:nvPr/>
          </p:nvSpPr>
          <p:spPr bwMode="auto">
            <a:xfrm>
              <a:off x="2496" y="2208"/>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2" name="Text Box 148"/>
            <p:cNvSpPr txBox="1">
              <a:spLocks noChangeArrowheads="1"/>
            </p:cNvSpPr>
            <p:nvPr/>
          </p:nvSpPr>
          <p:spPr bwMode="auto">
            <a:xfrm>
              <a:off x="3024" y="240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slide(fromRigh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slide(from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47646"/>
                                        </p:tgtEl>
                                        <p:attrNameLst>
                                          <p:attrName>style.visibility</p:attrName>
                                        </p:attrNameLst>
                                      </p:cBhvr>
                                      <p:to>
                                        <p:strVal val="visible"/>
                                      </p:to>
                                    </p:set>
                                    <p:anim calcmode="lin" valueType="num">
                                      <p:cBhvr additive="base">
                                        <p:cTn id="22" dur="500" fill="hold"/>
                                        <p:tgtEl>
                                          <p:spTgt spid="1047646"/>
                                        </p:tgtEl>
                                        <p:attrNameLst>
                                          <p:attrName>ppt_x</p:attrName>
                                        </p:attrNameLst>
                                      </p:cBhvr>
                                      <p:tavLst>
                                        <p:tav tm="0">
                                          <p:val>
                                            <p:strVal val="#ppt_x"/>
                                          </p:val>
                                        </p:tav>
                                        <p:tav tm="100000">
                                          <p:val>
                                            <p:strVal val="#ppt_x"/>
                                          </p:val>
                                        </p:tav>
                                      </p:tavLst>
                                    </p:anim>
                                    <p:anim calcmode="lin" valueType="num">
                                      <p:cBhvr additive="base">
                                        <p:cTn id="23" dur="500" fill="hold"/>
                                        <p:tgtEl>
                                          <p:spTgt spid="10476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646"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Grp="1" noChangeArrowheads="1"/>
          </p:cNvSpPr>
          <p:nvPr>
            <p:ph type="title"/>
          </p:nvPr>
        </p:nvSpPr>
        <p:spPr>
          <a:xfrm>
            <a:off x="457200" y="340360"/>
            <a:ext cx="8229600" cy="802640"/>
          </a:xfrm>
        </p:spPr>
        <p:txBody>
          <a:bodyPr/>
          <a:lstStyle/>
          <a:p>
            <a:pPr eaLnBrk="1" hangingPunct="1"/>
            <a:r>
              <a:rPr lang="en-US" sz="3200" dirty="0" smtClean="0"/>
              <a:t>DL Curriculum Framework</a:t>
            </a:r>
          </a:p>
        </p:txBody>
      </p:sp>
      <p:sp>
        <p:nvSpPr>
          <p:cNvPr id="1027" name="Slide Number Placeholder 4"/>
          <p:cNvSpPr>
            <a:spLocks noGrp="1"/>
          </p:cNvSpPr>
          <p:nvPr>
            <p:ph type="sldNum" sz="quarter" idx="12"/>
          </p:nvPr>
        </p:nvSpPr>
        <p:spPr>
          <a:noFill/>
        </p:spPr>
        <p:txBody>
          <a:bodyPr/>
          <a:lstStyle/>
          <a:p>
            <a:fld id="{04DFE412-01EE-4823-B11D-F0C702B30260}" type="slidenum">
              <a:rPr lang="en-US" smtClean="0"/>
              <a:pPr/>
              <a:t>15</a:t>
            </a:fld>
            <a:endParaRPr lang="en-US" smtClean="0"/>
          </a:p>
        </p:txBody>
      </p:sp>
      <p:sp>
        <p:nvSpPr>
          <p:cNvPr id="1029" name="Rectangle 6"/>
          <p:cNvSpPr>
            <a:spLocks noChangeArrowheads="1"/>
          </p:cNvSpPr>
          <p:nvPr/>
        </p:nvSpPr>
        <p:spPr bwMode="auto">
          <a:xfrm>
            <a:off x="0" y="1814513"/>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6" name="Object 5"/>
          <p:cNvGraphicFramePr>
            <a:graphicFrameLocks noChangeAspect="1"/>
          </p:cNvGraphicFramePr>
          <p:nvPr>
            <p:extLst>
              <p:ext uri="{D42A27DB-BD31-4B8C-83A1-F6EECF244321}">
                <p14:modId xmlns:p14="http://schemas.microsoft.com/office/powerpoint/2010/main" val="2275181632"/>
              </p:ext>
            </p:extLst>
          </p:nvPr>
        </p:nvGraphicFramePr>
        <p:xfrm>
          <a:off x="0" y="1143000"/>
          <a:ext cx="9144000" cy="5210432"/>
        </p:xfrm>
        <a:graphic>
          <a:graphicData uri="http://schemas.openxmlformats.org/presentationml/2006/ole">
            <mc:AlternateContent xmlns:mc="http://schemas.openxmlformats.org/markup-compatibility/2006">
              <mc:Choice xmlns:v="urn:schemas-microsoft-com:vml" Requires="v">
                <p:oleObj spid="_x0000_s1034" name="Visio" r:id="rId4" imgW="7121387" imgH="4061129" progId="">
                  <p:embed/>
                </p:oleObj>
              </mc:Choice>
              <mc:Fallback>
                <p:oleObj name="Visio" r:id="rId4" imgW="7121387" imgH="406112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0"/>
                        <a:ext cx="9144000" cy="52104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0" y="0"/>
            <a:ext cx="2324675" cy="584775"/>
          </a:xfrm>
          <a:prstGeom prst="rect">
            <a:avLst/>
          </a:prstGeom>
          <a:noFill/>
        </p:spPr>
        <p:txBody>
          <a:bodyPr wrap="none" rtlCol="0">
            <a:spAutoFit/>
          </a:bodyPr>
          <a:lstStyle/>
          <a:p>
            <a:r>
              <a:rPr lang="en-US" sz="3200" b="0" i="1" dirty="0" smtClean="0">
                <a:solidFill>
                  <a:schemeClr val="accent1">
                    <a:lumMod val="50000"/>
                  </a:schemeClr>
                </a:solidFill>
              </a:rPr>
              <a:t>Introduction</a:t>
            </a:r>
            <a:endParaRPr lang="en-US" sz="3200" b="0" i="1" dirty="0">
              <a:solidFill>
                <a:schemeClr val="accent1">
                  <a:lumMod val="50000"/>
                </a:schemeClr>
              </a:solidFill>
            </a:endParaRPr>
          </a:p>
        </p:txBody>
      </p:sp>
    </p:spTree>
    <p:extLst>
      <p:ext uri="{BB962C8B-B14F-4D97-AF65-F5344CB8AC3E}">
        <p14:creationId xmlns:p14="http://schemas.microsoft.com/office/powerpoint/2010/main" val="364426846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Number Placeholder 5"/>
          <p:cNvSpPr>
            <a:spLocks noGrp="1"/>
          </p:cNvSpPr>
          <p:nvPr>
            <p:ph type="sldNum" sz="quarter" idx="12"/>
          </p:nvPr>
        </p:nvSpPr>
        <p:spPr>
          <a:noFill/>
        </p:spPr>
        <p:txBody>
          <a:bodyPr/>
          <a:lstStyle/>
          <a:p>
            <a:fld id="{2AE73615-9AEA-47DD-BF88-8A6B308D651B}" type="slidenum">
              <a:rPr lang="en-US" smtClean="0"/>
              <a:pPr/>
              <a:t>150</a:t>
            </a:fld>
            <a:endParaRPr lang="en-US" smtClean="0"/>
          </a:p>
        </p:txBody>
      </p:sp>
      <p:sp>
        <p:nvSpPr>
          <p:cNvPr id="182275" name="Rectangle 2"/>
          <p:cNvSpPr>
            <a:spLocks noGrp="1" noChangeArrowheads="1"/>
          </p:cNvSpPr>
          <p:nvPr>
            <p:ph type="title"/>
          </p:nvPr>
        </p:nvSpPr>
        <p:spPr/>
        <p:txBody>
          <a:bodyPr/>
          <a:lstStyle/>
          <a:p>
            <a:pPr eaLnBrk="1" hangingPunct="1"/>
            <a:r>
              <a:rPr lang="en-US" smtClean="0"/>
              <a:t>Open Digital Library</a:t>
            </a:r>
          </a:p>
        </p:txBody>
      </p:sp>
      <p:sp>
        <p:nvSpPr>
          <p:cNvPr id="182276" name="Rectangle 3"/>
          <p:cNvSpPr>
            <a:spLocks noGrp="1" noChangeArrowheads="1"/>
          </p:cNvSpPr>
          <p:nvPr>
            <p:ph type="body" idx="1"/>
          </p:nvPr>
        </p:nvSpPr>
        <p:spPr/>
        <p:txBody>
          <a:bodyPr/>
          <a:lstStyle/>
          <a:p>
            <a:pPr eaLnBrk="1" hangingPunct="1"/>
            <a:r>
              <a:rPr lang="en-US" smtClean="0"/>
              <a:t>Network of Extended Open Archives where each node acts as either a provider of data, services or both.</a:t>
            </a:r>
          </a:p>
          <a:p>
            <a:pPr eaLnBrk="1" hangingPunct="1"/>
            <a:endParaRPr lang="en-US" smtClean="0"/>
          </a:p>
          <a:p>
            <a:pPr eaLnBrk="1" hangingPunct="1"/>
            <a:r>
              <a:rPr lang="en-US" smtClean="0"/>
              <a:t>Component = Node</a:t>
            </a:r>
          </a:p>
          <a:p>
            <a:pPr eaLnBrk="1" hangingPunct="1"/>
            <a:r>
              <a:rPr lang="en-US" smtClean="0"/>
              <a:t>Protocol = Arc</a:t>
            </a:r>
          </a:p>
          <a:p>
            <a:pPr eaLnBrk="1" hangingPunct="1"/>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Number Placeholder 3"/>
          <p:cNvSpPr>
            <a:spLocks noGrp="1"/>
          </p:cNvSpPr>
          <p:nvPr>
            <p:ph type="sldNum" sz="quarter" idx="12"/>
          </p:nvPr>
        </p:nvSpPr>
        <p:spPr>
          <a:noFill/>
        </p:spPr>
        <p:txBody>
          <a:bodyPr/>
          <a:lstStyle/>
          <a:p>
            <a:fld id="{8572DE2D-4937-4EA3-A838-AE8C5B252B58}" type="slidenum">
              <a:rPr lang="en-US" smtClean="0"/>
              <a:pPr/>
              <a:t>151</a:t>
            </a:fld>
            <a:endParaRPr lang="en-US" smtClean="0"/>
          </a:p>
        </p:txBody>
      </p:sp>
      <p:sp>
        <p:nvSpPr>
          <p:cNvPr id="184323"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84324" name="Group 3"/>
          <p:cNvGrpSpPr>
            <a:grpSpLocks/>
          </p:cNvGrpSpPr>
          <p:nvPr/>
        </p:nvGrpSpPr>
        <p:grpSpPr bwMode="auto">
          <a:xfrm>
            <a:off x="7848600" y="1182688"/>
            <a:ext cx="1028700" cy="4376737"/>
            <a:chOff x="4944" y="745"/>
            <a:chExt cx="648" cy="2757"/>
          </a:xfrm>
        </p:grpSpPr>
        <p:grpSp>
          <p:nvGrpSpPr>
            <p:cNvPr id="184401" name="Group 4"/>
            <p:cNvGrpSpPr>
              <a:grpSpLocks/>
            </p:cNvGrpSpPr>
            <p:nvPr/>
          </p:nvGrpSpPr>
          <p:grpSpPr bwMode="auto">
            <a:xfrm>
              <a:off x="4944" y="1440"/>
              <a:ext cx="482" cy="515"/>
              <a:chOff x="3936" y="960"/>
              <a:chExt cx="672" cy="828"/>
            </a:xfrm>
          </p:grpSpPr>
          <p:sp>
            <p:nvSpPr>
              <p:cNvPr id="184457"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58"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9"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60"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84402" name="Group 9"/>
            <p:cNvGrpSpPr>
              <a:grpSpLocks/>
            </p:cNvGrpSpPr>
            <p:nvPr/>
          </p:nvGrpSpPr>
          <p:grpSpPr bwMode="auto">
            <a:xfrm>
              <a:off x="4950" y="745"/>
              <a:ext cx="482" cy="515"/>
              <a:chOff x="3984" y="2064"/>
              <a:chExt cx="672" cy="828"/>
            </a:xfrm>
          </p:grpSpPr>
          <p:sp>
            <p:nvSpPr>
              <p:cNvPr id="184453"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54"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5"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56"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84403" name="Group 14"/>
            <p:cNvGrpSpPr>
              <a:grpSpLocks/>
            </p:cNvGrpSpPr>
            <p:nvPr/>
          </p:nvGrpSpPr>
          <p:grpSpPr bwMode="auto">
            <a:xfrm>
              <a:off x="5018" y="805"/>
              <a:ext cx="483" cy="515"/>
              <a:chOff x="3983" y="2064"/>
              <a:chExt cx="673" cy="828"/>
            </a:xfrm>
          </p:grpSpPr>
          <p:sp>
            <p:nvSpPr>
              <p:cNvPr id="184449"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50"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1"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52"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84404" name="Group 19"/>
            <p:cNvGrpSpPr>
              <a:grpSpLocks/>
            </p:cNvGrpSpPr>
            <p:nvPr/>
          </p:nvGrpSpPr>
          <p:grpSpPr bwMode="auto">
            <a:xfrm>
              <a:off x="5088" y="864"/>
              <a:ext cx="482" cy="515"/>
              <a:chOff x="3984" y="2063"/>
              <a:chExt cx="672" cy="828"/>
            </a:xfrm>
          </p:grpSpPr>
          <p:sp>
            <p:nvSpPr>
              <p:cNvPr id="184445"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46"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47"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48"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ETD-1</a:t>
                </a:r>
              </a:p>
            </p:txBody>
          </p:sp>
        </p:grpSp>
        <p:grpSp>
          <p:nvGrpSpPr>
            <p:cNvPr id="184405" name="Group 24"/>
            <p:cNvGrpSpPr>
              <a:grpSpLocks/>
            </p:cNvGrpSpPr>
            <p:nvPr/>
          </p:nvGrpSpPr>
          <p:grpSpPr bwMode="auto">
            <a:xfrm>
              <a:off x="5013" y="1500"/>
              <a:ext cx="483" cy="515"/>
              <a:chOff x="3936" y="960"/>
              <a:chExt cx="673" cy="828"/>
            </a:xfrm>
          </p:grpSpPr>
          <p:sp>
            <p:nvSpPr>
              <p:cNvPr id="184441"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42"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43"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44"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84406" name="Group 29"/>
            <p:cNvGrpSpPr>
              <a:grpSpLocks/>
            </p:cNvGrpSpPr>
            <p:nvPr/>
          </p:nvGrpSpPr>
          <p:grpSpPr bwMode="auto">
            <a:xfrm>
              <a:off x="5082" y="1559"/>
              <a:ext cx="482" cy="515"/>
              <a:chOff x="3936" y="959"/>
              <a:chExt cx="672" cy="828"/>
            </a:xfrm>
          </p:grpSpPr>
          <p:sp>
            <p:nvSpPr>
              <p:cNvPr id="184437"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38"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9"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40"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ETD-2</a:t>
                </a:r>
              </a:p>
            </p:txBody>
          </p:sp>
        </p:grpSp>
        <p:grpSp>
          <p:nvGrpSpPr>
            <p:cNvPr id="184407" name="Group 34"/>
            <p:cNvGrpSpPr>
              <a:grpSpLocks/>
            </p:cNvGrpSpPr>
            <p:nvPr/>
          </p:nvGrpSpPr>
          <p:grpSpPr bwMode="auto">
            <a:xfrm>
              <a:off x="4944" y="2160"/>
              <a:ext cx="482" cy="515"/>
              <a:chOff x="1920" y="960"/>
              <a:chExt cx="672" cy="828"/>
            </a:xfrm>
          </p:grpSpPr>
          <p:sp>
            <p:nvSpPr>
              <p:cNvPr id="184433"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34"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5"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36"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84408" name="Group 39"/>
            <p:cNvGrpSpPr>
              <a:grpSpLocks/>
            </p:cNvGrpSpPr>
            <p:nvPr/>
          </p:nvGrpSpPr>
          <p:grpSpPr bwMode="auto">
            <a:xfrm>
              <a:off x="5013" y="2220"/>
              <a:ext cx="483" cy="515"/>
              <a:chOff x="1920" y="960"/>
              <a:chExt cx="673" cy="828"/>
            </a:xfrm>
          </p:grpSpPr>
          <p:sp>
            <p:nvSpPr>
              <p:cNvPr id="184429"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30"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1"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32"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84409" name="Group 44"/>
            <p:cNvGrpSpPr>
              <a:grpSpLocks/>
            </p:cNvGrpSpPr>
            <p:nvPr/>
          </p:nvGrpSpPr>
          <p:grpSpPr bwMode="auto">
            <a:xfrm>
              <a:off x="5082" y="2279"/>
              <a:ext cx="482" cy="515"/>
              <a:chOff x="1920" y="960"/>
              <a:chExt cx="672" cy="827"/>
            </a:xfrm>
          </p:grpSpPr>
          <p:sp>
            <p:nvSpPr>
              <p:cNvPr id="184425"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26"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27"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8"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ETD-3</a:t>
                </a:r>
              </a:p>
            </p:txBody>
          </p:sp>
        </p:grpSp>
        <p:grpSp>
          <p:nvGrpSpPr>
            <p:cNvPr id="184410" name="Group 49"/>
            <p:cNvGrpSpPr>
              <a:grpSpLocks/>
            </p:cNvGrpSpPr>
            <p:nvPr/>
          </p:nvGrpSpPr>
          <p:grpSpPr bwMode="auto">
            <a:xfrm>
              <a:off x="4972" y="2868"/>
              <a:ext cx="482" cy="515"/>
              <a:chOff x="1920" y="960"/>
              <a:chExt cx="672" cy="828"/>
            </a:xfrm>
          </p:grpSpPr>
          <p:sp>
            <p:nvSpPr>
              <p:cNvPr id="184421"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22"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23"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4"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84411" name="Group 54"/>
            <p:cNvGrpSpPr>
              <a:grpSpLocks/>
            </p:cNvGrpSpPr>
            <p:nvPr/>
          </p:nvGrpSpPr>
          <p:grpSpPr bwMode="auto">
            <a:xfrm>
              <a:off x="5040" y="2928"/>
              <a:ext cx="483" cy="515"/>
              <a:chOff x="1919" y="960"/>
              <a:chExt cx="673" cy="828"/>
            </a:xfrm>
          </p:grpSpPr>
          <p:sp>
            <p:nvSpPr>
              <p:cNvPr id="184417"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18"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19"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0"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84412" name="Group 59"/>
            <p:cNvGrpSpPr>
              <a:grpSpLocks/>
            </p:cNvGrpSpPr>
            <p:nvPr/>
          </p:nvGrpSpPr>
          <p:grpSpPr bwMode="auto">
            <a:xfrm>
              <a:off x="5110" y="2987"/>
              <a:ext cx="482" cy="515"/>
              <a:chOff x="1920" y="960"/>
              <a:chExt cx="672" cy="827"/>
            </a:xfrm>
          </p:grpSpPr>
          <p:sp>
            <p:nvSpPr>
              <p:cNvPr id="184413"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14"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15"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16"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ETD-4</a:t>
                </a:r>
              </a:p>
            </p:txBody>
          </p:sp>
        </p:grpSp>
      </p:grpSp>
      <p:grpSp>
        <p:nvGrpSpPr>
          <p:cNvPr id="184325" name="Group 64"/>
          <p:cNvGrpSpPr>
            <a:grpSpLocks/>
          </p:cNvGrpSpPr>
          <p:nvPr/>
        </p:nvGrpSpPr>
        <p:grpSpPr bwMode="auto">
          <a:xfrm>
            <a:off x="457200" y="3048000"/>
            <a:ext cx="990600" cy="914400"/>
            <a:chOff x="2160" y="2640"/>
            <a:chExt cx="1417" cy="1111"/>
          </a:xfrm>
        </p:grpSpPr>
        <p:grpSp>
          <p:nvGrpSpPr>
            <p:cNvPr id="184372" name="Group 65"/>
            <p:cNvGrpSpPr>
              <a:grpSpLocks/>
            </p:cNvGrpSpPr>
            <p:nvPr/>
          </p:nvGrpSpPr>
          <p:grpSpPr bwMode="auto">
            <a:xfrm flipH="1">
              <a:off x="2160" y="2640"/>
              <a:ext cx="410" cy="752"/>
              <a:chOff x="3300" y="2016"/>
              <a:chExt cx="410" cy="752"/>
            </a:xfrm>
          </p:grpSpPr>
          <p:grpSp>
            <p:nvGrpSpPr>
              <p:cNvPr id="184395" name="Group 66"/>
              <p:cNvGrpSpPr>
                <a:grpSpLocks/>
              </p:cNvGrpSpPr>
              <p:nvPr/>
            </p:nvGrpSpPr>
            <p:grpSpPr bwMode="auto">
              <a:xfrm>
                <a:off x="3300" y="2249"/>
                <a:ext cx="410" cy="519"/>
                <a:chOff x="3300" y="2249"/>
                <a:chExt cx="410" cy="519"/>
              </a:xfrm>
            </p:grpSpPr>
            <p:sp>
              <p:nvSpPr>
                <p:cNvPr id="184397"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84398"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84399"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84400"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84396"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84373" name="Group 72"/>
            <p:cNvGrpSpPr>
              <a:grpSpLocks/>
            </p:cNvGrpSpPr>
            <p:nvPr/>
          </p:nvGrpSpPr>
          <p:grpSpPr bwMode="auto">
            <a:xfrm flipH="1">
              <a:off x="3168" y="2640"/>
              <a:ext cx="409" cy="752"/>
              <a:chOff x="2079" y="2016"/>
              <a:chExt cx="409" cy="752"/>
            </a:xfrm>
          </p:grpSpPr>
          <p:grpSp>
            <p:nvGrpSpPr>
              <p:cNvPr id="184389" name="Group 73"/>
              <p:cNvGrpSpPr>
                <a:grpSpLocks/>
              </p:cNvGrpSpPr>
              <p:nvPr/>
            </p:nvGrpSpPr>
            <p:grpSpPr bwMode="auto">
              <a:xfrm>
                <a:off x="2079" y="2249"/>
                <a:ext cx="409" cy="519"/>
                <a:chOff x="2079" y="2249"/>
                <a:chExt cx="409" cy="519"/>
              </a:xfrm>
            </p:grpSpPr>
            <p:sp>
              <p:nvSpPr>
                <p:cNvPr id="184391"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84392"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84393"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84394"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84390"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84374" name="Group 79"/>
            <p:cNvGrpSpPr>
              <a:grpSpLocks/>
            </p:cNvGrpSpPr>
            <p:nvPr/>
          </p:nvGrpSpPr>
          <p:grpSpPr bwMode="auto">
            <a:xfrm>
              <a:off x="2352" y="2976"/>
              <a:ext cx="1031" cy="775"/>
              <a:chOff x="2339" y="2285"/>
              <a:chExt cx="1031" cy="775"/>
            </a:xfrm>
          </p:grpSpPr>
          <p:grpSp>
            <p:nvGrpSpPr>
              <p:cNvPr id="184375" name="Group 80"/>
              <p:cNvGrpSpPr>
                <a:grpSpLocks/>
              </p:cNvGrpSpPr>
              <p:nvPr/>
            </p:nvGrpSpPr>
            <p:grpSpPr bwMode="auto">
              <a:xfrm>
                <a:off x="2865" y="2292"/>
                <a:ext cx="505" cy="768"/>
                <a:chOff x="2865" y="2292"/>
                <a:chExt cx="505" cy="768"/>
              </a:xfrm>
            </p:grpSpPr>
            <p:sp>
              <p:nvSpPr>
                <p:cNvPr id="184383"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84384" name="Group 82"/>
                <p:cNvGrpSpPr>
                  <a:grpSpLocks/>
                </p:cNvGrpSpPr>
                <p:nvPr/>
              </p:nvGrpSpPr>
              <p:grpSpPr bwMode="auto">
                <a:xfrm>
                  <a:off x="2865" y="2576"/>
                  <a:ext cx="505" cy="484"/>
                  <a:chOff x="2865" y="2576"/>
                  <a:chExt cx="505" cy="484"/>
                </a:xfrm>
              </p:grpSpPr>
              <p:sp>
                <p:nvSpPr>
                  <p:cNvPr id="184385"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84386"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84387"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84388"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84376" name="Group 87"/>
              <p:cNvGrpSpPr>
                <a:grpSpLocks/>
              </p:cNvGrpSpPr>
              <p:nvPr/>
            </p:nvGrpSpPr>
            <p:grpSpPr bwMode="auto">
              <a:xfrm>
                <a:off x="2339" y="2285"/>
                <a:ext cx="506" cy="768"/>
                <a:chOff x="2339" y="2285"/>
                <a:chExt cx="506" cy="768"/>
              </a:xfrm>
            </p:grpSpPr>
            <p:sp>
              <p:nvSpPr>
                <p:cNvPr id="184377"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84378" name="Group 89"/>
                <p:cNvGrpSpPr>
                  <a:grpSpLocks/>
                </p:cNvGrpSpPr>
                <p:nvPr/>
              </p:nvGrpSpPr>
              <p:grpSpPr bwMode="auto">
                <a:xfrm>
                  <a:off x="2339" y="2569"/>
                  <a:ext cx="506" cy="484"/>
                  <a:chOff x="2339" y="2569"/>
                  <a:chExt cx="506" cy="484"/>
                </a:xfrm>
              </p:grpSpPr>
              <p:sp>
                <p:nvSpPr>
                  <p:cNvPr id="184379"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84380"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84381"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84382"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84326" name="Text Box 94"/>
          <p:cNvSpPr txBox="1">
            <a:spLocks noChangeArrowheads="1"/>
          </p:cNvSpPr>
          <p:nvPr/>
        </p:nvSpPr>
        <p:spPr bwMode="auto">
          <a:xfrm>
            <a:off x="2222500" y="5508625"/>
            <a:ext cx="4629150" cy="1092200"/>
          </a:xfrm>
          <a:prstGeom prst="rect">
            <a:avLst/>
          </a:prstGeom>
          <a:noFill/>
          <a:ln w="9525">
            <a:noFill/>
            <a:miter lim="800000"/>
            <a:headEnd/>
            <a:tailEnd/>
          </a:ln>
        </p:spPr>
        <p:txBody>
          <a:bodyPr lIns="91429" tIns="45714" rIns="91429" bIns="45714">
            <a:spAutoFit/>
          </a:bodyPr>
          <a:lstStyle/>
          <a:p>
            <a:pPr algn="ctr" eaLnBrk="0" hangingPunct="0"/>
            <a:r>
              <a:rPr lang="en-US" sz="2200" b="0">
                <a:latin typeface="Times New Roman" pitchFamily="18" charset="0"/>
              </a:rPr>
              <a:t>ETD DL for the Networked Digital Library of Theses and Dissertations (www.ndltd.org)</a:t>
            </a:r>
          </a:p>
        </p:txBody>
      </p:sp>
      <p:sp>
        <p:nvSpPr>
          <p:cNvPr id="184327" name="Line 95"/>
          <p:cNvSpPr>
            <a:spLocks noChangeShapeType="1"/>
          </p:cNvSpPr>
          <p:nvPr/>
        </p:nvSpPr>
        <p:spPr bwMode="auto">
          <a:xfrm>
            <a:off x="1600200" y="3429000"/>
            <a:ext cx="457200" cy="0"/>
          </a:xfrm>
          <a:prstGeom prst="line">
            <a:avLst/>
          </a:prstGeom>
          <a:noFill/>
          <a:ln w="9525">
            <a:solidFill>
              <a:schemeClr val="tx1"/>
            </a:solidFill>
            <a:round/>
            <a:headEnd type="triangle" w="med" len="med"/>
            <a:tailEnd type="triangle" w="med" len="med"/>
          </a:ln>
        </p:spPr>
        <p:txBody>
          <a:bodyPr wrap="none" anchor="ctr"/>
          <a:lstStyle/>
          <a:p>
            <a:endParaRPr lang="en-US"/>
          </a:p>
        </p:txBody>
      </p:sp>
      <p:grpSp>
        <p:nvGrpSpPr>
          <p:cNvPr id="184328" name="Group 96"/>
          <p:cNvGrpSpPr>
            <a:grpSpLocks/>
          </p:cNvGrpSpPr>
          <p:nvPr/>
        </p:nvGrpSpPr>
        <p:grpSpPr bwMode="auto">
          <a:xfrm>
            <a:off x="6858000" y="1676400"/>
            <a:ext cx="838200" cy="3276600"/>
            <a:chOff x="4320" y="1056"/>
            <a:chExt cx="528" cy="2064"/>
          </a:xfrm>
        </p:grpSpPr>
        <p:sp>
          <p:nvSpPr>
            <p:cNvPr id="184368"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69"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70"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71"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sp>
        <p:nvSpPr>
          <p:cNvPr id="184329" name="Line 101"/>
          <p:cNvSpPr>
            <a:spLocks noChangeShapeType="1"/>
          </p:cNvSpPr>
          <p:nvPr/>
        </p:nvSpPr>
        <p:spPr bwMode="auto">
          <a:xfrm flipH="1" flipV="1">
            <a:off x="3429000" y="2438400"/>
            <a:ext cx="990600" cy="685800"/>
          </a:xfrm>
          <a:prstGeom prst="line">
            <a:avLst/>
          </a:prstGeom>
          <a:noFill/>
          <a:ln w="9525">
            <a:solidFill>
              <a:schemeClr val="tx1"/>
            </a:solidFill>
            <a:round/>
            <a:headEnd/>
            <a:tailEnd type="triangle" w="med" len="med"/>
          </a:ln>
        </p:spPr>
        <p:txBody>
          <a:bodyPr wrap="none" anchor="ctr"/>
          <a:lstStyle/>
          <a:p>
            <a:endParaRPr lang="en-US"/>
          </a:p>
        </p:txBody>
      </p:sp>
      <p:sp>
        <p:nvSpPr>
          <p:cNvPr id="184330" name="Oval 102"/>
          <p:cNvSpPr>
            <a:spLocks noChangeArrowheads="1"/>
          </p:cNvSpPr>
          <p:nvPr/>
        </p:nvSpPr>
        <p:spPr bwMode="auto">
          <a:xfrm>
            <a:off x="5562600" y="2286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1" name="Oval 103"/>
          <p:cNvSpPr>
            <a:spLocks noChangeArrowheads="1"/>
          </p:cNvSpPr>
          <p:nvPr/>
        </p:nvSpPr>
        <p:spPr bwMode="auto">
          <a:xfrm>
            <a:off x="4343400" y="3048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2" name="Oval 104"/>
          <p:cNvSpPr>
            <a:spLocks noChangeArrowheads="1"/>
          </p:cNvSpPr>
          <p:nvPr/>
        </p:nvSpPr>
        <p:spPr bwMode="auto">
          <a:xfrm>
            <a:off x="5562600" y="38862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3" name="Oval 105"/>
          <p:cNvSpPr>
            <a:spLocks noChangeArrowheads="1"/>
          </p:cNvSpPr>
          <p:nvPr/>
        </p:nvSpPr>
        <p:spPr bwMode="auto">
          <a:xfrm>
            <a:off x="2971800" y="19812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4" name="Oval 106"/>
          <p:cNvSpPr>
            <a:spLocks noChangeArrowheads="1"/>
          </p:cNvSpPr>
          <p:nvPr/>
        </p:nvSpPr>
        <p:spPr bwMode="auto">
          <a:xfrm>
            <a:off x="2971800" y="3048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5" name="Oval 107"/>
          <p:cNvSpPr>
            <a:spLocks noChangeArrowheads="1"/>
          </p:cNvSpPr>
          <p:nvPr/>
        </p:nvSpPr>
        <p:spPr bwMode="auto">
          <a:xfrm>
            <a:off x="2971800" y="41148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6" name="Line 108"/>
          <p:cNvSpPr>
            <a:spLocks noChangeShapeType="1"/>
          </p:cNvSpPr>
          <p:nvPr/>
        </p:nvSpPr>
        <p:spPr bwMode="auto">
          <a:xfrm flipH="1">
            <a:off x="6019800" y="2057400"/>
            <a:ext cx="609600" cy="304800"/>
          </a:xfrm>
          <a:prstGeom prst="line">
            <a:avLst/>
          </a:prstGeom>
          <a:noFill/>
          <a:ln w="9525">
            <a:solidFill>
              <a:schemeClr val="tx1"/>
            </a:solidFill>
            <a:round/>
            <a:headEnd/>
            <a:tailEnd type="triangle" w="med" len="med"/>
          </a:ln>
        </p:spPr>
        <p:txBody>
          <a:bodyPr wrap="none" anchor="ctr"/>
          <a:lstStyle/>
          <a:p>
            <a:endParaRPr lang="en-US"/>
          </a:p>
        </p:txBody>
      </p:sp>
      <p:sp>
        <p:nvSpPr>
          <p:cNvPr id="184337" name="Line 109"/>
          <p:cNvSpPr>
            <a:spLocks noChangeShapeType="1"/>
          </p:cNvSpPr>
          <p:nvPr/>
        </p:nvSpPr>
        <p:spPr bwMode="auto">
          <a:xfrm flipH="1" flipV="1">
            <a:off x="6096000" y="4267200"/>
            <a:ext cx="609600" cy="228600"/>
          </a:xfrm>
          <a:prstGeom prst="line">
            <a:avLst/>
          </a:prstGeom>
          <a:noFill/>
          <a:ln w="9525">
            <a:solidFill>
              <a:schemeClr val="tx1"/>
            </a:solidFill>
            <a:round/>
            <a:headEnd/>
            <a:tailEnd type="triangle" w="med" len="med"/>
          </a:ln>
        </p:spPr>
        <p:txBody>
          <a:bodyPr wrap="none" anchor="ctr"/>
          <a:lstStyle/>
          <a:p>
            <a:endParaRPr lang="en-US"/>
          </a:p>
        </p:txBody>
      </p:sp>
      <p:sp>
        <p:nvSpPr>
          <p:cNvPr id="184338" name="Line 110"/>
          <p:cNvSpPr>
            <a:spLocks noChangeShapeType="1"/>
          </p:cNvSpPr>
          <p:nvPr/>
        </p:nvSpPr>
        <p:spPr bwMode="auto">
          <a:xfrm flipH="1" flipV="1">
            <a:off x="4724400" y="3581400"/>
            <a:ext cx="838200" cy="457200"/>
          </a:xfrm>
          <a:prstGeom prst="line">
            <a:avLst/>
          </a:prstGeom>
          <a:noFill/>
          <a:ln w="9525">
            <a:solidFill>
              <a:schemeClr val="tx1"/>
            </a:solidFill>
            <a:round/>
            <a:headEnd/>
            <a:tailEnd type="triangle" w="med" len="med"/>
          </a:ln>
        </p:spPr>
        <p:txBody>
          <a:bodyPr wrap="none" anchor="ctr"/>
          <a:lstStyle/>
          <a:p>
            <a:endParaRPr lang="en-US"/>
          </a:p>
        </p:txBody>
      </p:sp>
      <p:sp>
        <p:nvSpPr>
          <p:cNvPr id="184339" name="Line 111"/>
          <p:cNvSpPr>
            <a:spLocks noChangeShapeType="1"/>
          </p:cNvSpPr>
          <p:nvPr/>
        </p:nvSpPr>
        <p:spPr bwMode="auto">
          <a:xfrm flipH="1">
            <a:off x="4800600" y="2667000"/>
            <a:ext cx="762000" cy="457200"/>
          </a:xfrm>
          <a:prstGeom prst="line">
            <a:avLst/>
          </a:prstGeom>
          <a:noFill/>
          <a:ln w="9525">
            <a:solidFill>
              <a:schemeClr val="tx1"/>
            </a:solidFill>
            <a:round/>
            <a:headEnd/>
            <a:tailEnd type="triangle" w="med" len="med"/>
          </a:ln>
        </p:spPr>
        <p:txBody>
          <a:bodyPr wrap="none" anchor="ctr"/>
          <a:lstStyle/>
          <a:p>
            <a:endParaRPr lang="en-US"/>
          </a:p>
        </p:txBody>
      </p:sp>
      <p:sp>
        <p:nvSpPr>
          <p:cNvPr id="184340" name="Line 112"/>
          <p:cNvSpPr>
            <a:spLocks noChangeShapeType="1"/>
          </p:cNvSpPr>
          <p:nvPr/>
        </p:nvSpPr>
        <p:spPr bwMode="auto">
          <a:xfrm flipH="1" flipV="1">
            <a:off x="4876800" y="3429000"/>
            <a:ext cx="1828800" cy="381000"/>
          </a:xfrm>
          <a:prstGeom prst="line">
            <a:avLst/>
          </a:prstGeom>
          <a:noFill/>
          <a:ln w="9525">
            <a:solidFill>
              <a:schemeClr val="tx1"/>
            </a:solidFill>
            <a:round/>
            <a:headEnd/>
            <a:tailEnd type="triangle" w="med" len="med"/>
          </a:ln>
        </p:spPr>
        <p:txBody>
          <a:bodyPr wrap="none" anchor="ctr"/>
          <a:lstStyle/>
          <a:p>
            <a:endParaRPr lang="en-US"/>
          </a:p>
        </p:txBody>
      </p:sp>
      <p:sp>
        <p:nvSpPr>
          <p:cNvPr id="184341" name="Line 113"/>
          <p:cNvSpPr>
            <a:spLocks noChangeShapeType="1"/>
          </p:cNvSpPr>
          <p:nvPr/>
        </p:nvSpPr>
        <p:spPr bwMode="auto">
          <a:xfrm flipH="1">
            <a:off x="3505200" y="3276600"/>
            <a:ext cx="838200" cy="0"/>
          </a:xfrm>
          <a:prstGeom prst="line">
            <a:avLst/>
          </a:prstGeom>
          <a:noFill/>
          <a:ln w="9525">
            <a:solidFill>
              <a:schemeClr val="tx1"/>
            </a:solidFill>
            <a:round/>
            <a:headEnd/>
            <a:tailEnd type="triangle" w="med" len="med"/>
          </a:ln>
        </p:spPr>
        <p:txBody>
          <a:bodyPr wrap="none" anchor="ctr"/>
          <a:lstStyle/>
          <a:p>
            <a:endParaRPr lang="en-US"/>
          </a:p>
        </p:txBody>
      </p:sp>
      <p:sp>
        <p:nvSpPr>
          <p:cNvPr id="184342" name="Line 114"/>
          <p:cNvSpPr>
            <a:spLocks noChangeShapeType="1"/>
          </p:cNvSpPr>
          <p:nvPr/>
        </p:nvSpPr>
        <p:spPr bwMode="auto">
          <a:xfrm flipH="1">
            <a:off x="2362200" y="22098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3" name="Line 115"/>
          <p:cNvSpPr>
            <a:spLocks noChangeShapeType="1"/>
          </p:cNvSpPr>
          <p:nvPr/>
        </p:nvSpPr>
        <p:spPr bwMode="auto">
          <a:xfrm flipH="1" flipV="1">
            <a:off x="2362200" y="44196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4" name="Line 116"/>
          <p:cNvSpPr>
            <a:spLocks noChangeShapeType="1"/>
          </p:cNvSpPr>
          <p:nvPr/>
        </p:nvSpPr>
        <p:spPr bwMode="auto">
          <a:xfrm flipH="1">
            <a:off x="3429000" y="3505200"/>
            <a:ext cx="990600" cy="685800"/>
          </a:xfrm>
          <a:prstGeom prst="line">
            <a:avLst/>
          </a:prstGeom>
          <a:noFill/>
          <a:ln w="9525">
            <a:solidFill>
              <a:schemeClr val="tx1"/>
            </a:solidFill>
            <a:round/>
            <a:headEnd/>
            <a:tailEnd type="triangle" w="med" len="med"/>
          </a:ln>
        </p:spPr>
        <p:txBody>
          <a:bodyPr wrap="none" anchor="ctr"/>
          <a:lstStyle/>
          <a:p>
            <a:endParaRPr lang="en-US"/>
          </a:p>
        </p:txBody>
      </p:sp>
      <p:sp>
        <p:nvSpPr>
          <p:cNvPr id="184345" name="Line 117"/>
          <p:cNvSpPr>
            <a:spLocks noChangeShapeType="1"/>
          </p:cNvSpPr>
          <p:nvPr/>
        </p:nvSpPr>
        <p:spPr bwMode="auto">
          <a:xfrm flipH="1">
            <a:off x="2362200" y="32766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6" name="Text Box 118"/>
          <p:cNvSpPr txBox="1">
            <a:spLocks noChangeArrowheads="1"/>
          </p:cNvSpPr>
          <p:nvPr/>
        </p:nvSpPr>
        <p:spPr bwMode="auto">
          <a:xfrm>
            <a:off x="2971800" y="4276725"/>
            <a:ext cx="563563"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Search</a:t>
            </a:r>
            <a:endParaRPr lang="en-US" sz="2400" b="0">
              <a:latin typeface="Times New Roman" pitchFamily="18" charset="0"/>
            </a:endParaRPr>
          </a:p>
        </p:txBody>
      </p:sp>
      <p:sp>
        <p:nvSpPr>
          <p:cNvPr id="184347" name="Text Box 119"/>
          <p:cNvSpPr txBox="1">
            <a:spLocks noChangeArrowheads="1"/>
          </p:cNvSpPr>
          <p:nvPr/>
        </p:nvSpPr>
        <p:spPr bwMode="auto">
          <a:xfrm>
            <a:off x="5562600" y="4037013"/>
            <a:ext cx="515938"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Filter</a:t>
            </a:r>
            <a:endParaRPr lang="en-US" sz="2400" b="0">
              <a:latin typeface="Times New Roman" pitchFamily="18" charset="0"/>
            </a:endParaRPr>
          </a:p>
        </p:txBody>
      </p:sp>
      <p:sp>
        <p:nvSpPr>
          <p:cNvPr id="184348" name="Text Box 120"/>
          <p:cNvSpPr txBox="1">
            <a:spLocks noChangeArrowheads="1"/>
          </p:cNvSpPr>
          <p:nvPr/>
        </p:nvSpPr>
        <p:spPr bwMode="auto">
          <a:xfrm>
            <a:off x="5562600" y="2436813"/>
            <a:ext cx="515938"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Filter</a:t>
            </a:r>
            <a:endParaRPr lang="en-US" sz="2400" b="0">
              <a:latin typeface="Times New Roman" pitchFamily="18" charset="0"/>
            </a:endParaRPr>
          </a:p>
        </p:txBody>
      </p:sp>
      <p:sp>
        <p:nvSpPr>
          <p:cNvPr id="184349" name="Text Box 121"/>
          <p:cNvSpPr txBox="1">
            <a:spLocks noChangeArrowheads="1"/>
          </p:cNvSpPr>
          <p:nvPr/>
        </p:nvSpPr>
        <p:spPr bwMode="auto">
          <a:xfrm>
            <a:off x="4343400" y="3198813"/>
            <a:ext cx="565150"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Union</a:t>
            </a:r>
            <a:endParaRPr lang="en-US" sz="2400" b="0">
              <a:latin typeface="Times New Roman" pitchFamily="18" charset="0"/>
            </a:endParaRPr>
          </a:p>
        </p:txBody>
      </p:sp>
      <p:sp>
        <p:nvSpPr>
          <p:cNvPr id="184350" name="Text Box 122"/>
          <p:cNvSpPr txBox="1">
            <a:spLocks noChangeArrowheads="1"/>
          </p:cNvSpPr>
          <p:nvPr/>
        </p:nvSpPr>
        <p:spPr bwMode="auto">
          <a:xfrm>
            <a:off x="2971800" y="2144713"/>
            <a:ext cx="571500"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Recent</a:t>
            </a:r>
            <a:endParaRPr lang="en-US" sz="2400" b="0">
              <a:latin typeface="Times New Roman" pitchFamily="18" charset="0"/>
            </a:endParaRPr>
          </a:p>
        </p:txBody>
      </p:sp>
      <p:sp>
        <p:nvSpPr>
          <p:cNvPr id="184351" name="Text Box 123"/>
          <p:cNvSpPr txBox="1">
            <a:spLocks noChangeArrowheads="1"/>
          </p:cNvSpPr>
          <p:nvPr/>
        </p:nvSpPr>
        <p:spPr bwMode="auto">
          <a:xfrm>
            <a:off x="2971800" y="3211513"/>
            <a:ext cx="611188"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Browse</a:t>
            </a:r>
            <a:endParaRPr lang="en-US" sz="2400" b="0">
              <a:latin typeface="Times New Roman" pitchFamily="18" charset="0"/>
            </a:endParaRPr>
          </a:p>
        </p:txBody>
      </p:sp>
      <p:sp>
        <p:nvSpPr>
          <p:cNvPr id="184352" name="Text Box 124"/>
          <p:cNvSpPr txBox="1">
            <a:spLocks noChangeArrowheads="1"/>
          </p:cNvSpPr>
          <p:nvPr/>
        </p:nvSpPr>
        <p:spPr bwMode="auto">
          <a:xfrm>
            <a:off x="6248400" y="23114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3" name="Text Box 125"/>
          <p:cNvSpPr txBox="1">
            <a:spLocks noChangeArrowheads="1"/>
          </p:cNvSpPr>
          <p:nvPr/>
        </p:nvSpPr>
        <p:spPr bwMode="auto">
          <a:xfrm>
            <a:off x="6248400" y="40640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4" name="Text Box 126"/>
          <p:cNvSpPr txBox="1">
            <a:spLocks noChangeArrowheads="1"/>
          </p:cNvSpPr>
          <p:nvPr/>
        </p:nvSpPr>
        <p:spPr bwMode="auto">
          <a:xfrm>
            <a:off x="6248400" y="32258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5" name="Text Box 127"/>
          <p:cNvSpPr txBox="1">
            <a:spLocks noChangeArrowheads="1"/>
          </p:cNvSpPr>
          <p:nvPr/>
        </p:nvSpPr>
        <p:spPr bwMode="auto">
          <a:xfrm>
            <a:off x="2362200" y="1701800"/>
            <a:ext cx="10445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ODLRecent</a:t>
            </a:r>
            <a:endParaRPr lang="en-US" sz="2400" b="0">
              <a:latin typeface="Times New Roman" pitchFamily="18" charset="0"/>
            </a:endParaRPr>
          </a:p>
        </p:txBody>
      </p:sp>
      <p:sp>
        <p:nvSpPr>
          <p:cNvPr id="184356" name="Text Box 128"/>
          <p:cNvSpPr txBox="1">
            <a:spLocks noChangeArrowheads="1"/>
          </p:cNvSpPr>
          <p:nvPr/>
        </p:nvSpPr>
        <p:spPr bwMode="auto">
          <a:xfrm>
            <a:off x="2362200" y="3530600"/>
            <a:ext cx="1093788"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ODLBrowse</a:t>
            </a:r>
            <a:endParaRPr lang="en-US" sz="2400" b="0">
              <a:latin typeface="Times New Roman" pitchFamily="18" charset="0"/>
            </a:endParaRPr>
          </a:p>
        </p:txBody>
      </p:sp>
      <p:sp>
        <p:nvSpPr>
          <p:cNvPr id="184357" name="Text Box 129"/>
          <p:cNvSpPr txBox="1">
            <a:spLocks noChangeArrowheads="1"/>
          </p:cNvSpPr>
          <p:nvPr/>
        </p:nvSpPr>
        <p:spPr bwMode="auto">
          <a:xfrm>
            <a:off x="3657600" y="23622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58" name="Text Box 130"/>
          <p:cNvSpPr txBox="1">
            <a:spLocks noChangeArrowheads="1"/>
          </p:cNvSpPr>
          <p:nvPr/>
        </p:nvSpPr>
        <p:spPr bwMode="auto">
          <a:xfrm>
            <a:off x="3429000" y="29718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59" name="Text Box 131"/>
          <p:cNvSpPr txBox="1">
            <a:spLocks noChangeArrowheads="1"/>
          </p:cNvSpPr>
          <p:nvPr/>
        </p:nvSpPr>
        <p:spPr bwMode="auto">
          <a:xfrm>
            <a:off x="2362200" y="4597400"/>
            <a:ext cx="103346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ODLSearch</a:t>
            </a:r>
            <a:endParaRPr lang="en-US" sz="2400" b="0">
              <a:latin typeface="Times New Roman" pitchFamily="18" charset="0"/>
            </a:endParaRPr>
          </a:p>
        </p:txBody>
      </p:sp>
      <p:sp>
        <p:nvSpPr>
          <p:cNvPr id="184360" name="Text Box 132"/>
          <p:cNvSpPr txBox="1">
            <a:spLocks noChangeArrowheads="1"/>
          </p:cNvSpPr>
          <p:nvPr/>
        </p:nvSpPr>
        <p:spPr bwMode="auto">
          <a:xfrm>
            <a:off x="3657600" y="39878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61" name="Text Box 133"/>
          <p:cNvSpPr txBox="1">
            <a:spLocks noChangeArrowheads="1"/>
          </p:cNvSpPr>
          <p:nvPr/>
        </p:nvSpPr>
        <p:spPr bwMode="auto">
          <a:xfrm>
            <a:off x="4724400" y="38354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62" name="Line 134"/>
          <p:cNvSpPr>
            <a:spLocks noChangeShapeType="1"/>
          </p:cNvSpPr>
          <p:nvPr/>
        </p:nvSpPr>
        <p:spPr bwMode="auto">
          <a:xfrm flipH="1">
            <a:off x="4876800" y="2895600"/>
            <a:ext cx="1828800" cy="381000"/>
          </a:xfrm>
          <a:prstGeom prst="line">
            <a:avLst/>
          </a:prstGeom>
          <a:noFill/>
          <a:ln w="9525">
            <a:solidFill>
              <a:schemeClr val="tx1"/>
            </a:solidFill>
            <a:round/>
            <a:headEnd/>
            <a:tailEnd type="triangle" w="med" len="med"/>
          </a:ln>
        </p:spPr>
        <p:txBody>
          <a:bodyPr wrap="none" anchor="ctr"/>
          <a:lstStyle/>
          <a:p>
            <a:endParaRPr lang="en-US"/>
          </a:p>
        </p:txBody>
      </p:sp>
      <p:sp>
        <p:nvSpPr>
          <p:cNvPr id="184363" name="Text Box 135"/>
          <p:cNvSpPr txBox="1">
            <a:spLocks noChangeArrowheads="1"/>
          </p:cNvSpPr>
          <p:nvPr/>
        </p:nvSpPr>
        <p:spPr bwMode="auto">
          <a:xfrm>
            <a:off x="4800600" y="25400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64" name="Rectangle 136"/>
          <p:cNvSpPr>
            <a:spLocks noChangeArrowheads="1"/>
          </p:cNvSpPr>
          <p:nvPr/>
        </p:nvSpPr>
        <p:spPr bwMode="auto">
          <a:xfrm>
            <a:off x="2057400" y="1905000"/>
            <a:ext cx="304800" cy="2895600"/>
          </a:xfrm>
          <a:prstGeom prst="rect">
            <a:avLst/>
          </a:prstGeom>
          <a:solidFill>
            <a:schemeClr val="hlink"/>
          </a:solidFill>
          <a:ln w="9525">
            <a:solidFill>
              <a:schemeClr val="tx1"/>
            </a:solidFill>
            <a:miter lim="800000"/>
            <a:headEnd/>
            <a:tailEnd/>
          </a:ln>
        </p:spPr>
        <p:txBody>
          <a:bodyPr vert="eaVert" wrap="none" lIns="91429" tIns="45714" rIns="91429" bIns="45714" anchor="ctr"/>
          <a:lstStyle/>
          <a:p>
            <a:pPr algn="ctr" eaLnBrk="0" hangingPunct="0"/>
            <a:r>
              <a:rPr lang="en-US" b="0">
                <a:latin typeface="Times New Roman" pitchFamily="18" charset="0"/>
              </a:rPr>
              <a:t>USER INTERFACE</a:t>
            </a:r>
          </a:p>
        </p:txBody>
      </p:sp>
      <p:sp>
        <p:nvSpPr>
          <p:cNvPr id="1053833" name="Text Box 137"/>
          <p:cNvSpPr txBox="1">
            <a:spLocks noChangeArrowheads="1"/>
          </p:cNvSpPr>
          <p:nvPr/>
        </p:nvSpPr>
        <p:spPr bwMode="auto">
          <a:xfrm>
            <a:off x="228600" y="5715000"/>
            <a:ext cx="1825625" cy="822325"/>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Students and </a:t>
            </a:r>
          </a:p>
          <a:p>
            <a:pPr eaLnBrk="0" hangingPunct="0"/>
            <a:r>
              <a:rPr lang="en-US" sz="2400" b="0">
                <a:latin typeface="Times New Roman" pitchFamily="18" charset="0"/>
              </a:rPr>
              <a:t>researchers</a:t>
            </a:r>
          </a:p>
        </p:txBody>
      </p:sp>
      <p:sp>
        <p:nvSpPr>
          <p:cNvPr id="1053834" name="Text Box 138"/>
          <p:cNvSpPr txBox="1">
            <a:spLocks noChangeArrowheads="1"/>
          </p:cNvSpPr>
          <p:nvPr/>
        </p:nvSpPr>
        <p:spPr bwMode="auto">
          <a:xfrm>
            <a:off x="6781800" y="5943600"/>
            <a:ext cx="21701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ETD collections</a:t>
            </a:r>
          </a:p>
        </p:txBody>
      </p:sp>
      <p:sp>
        <p:nvSpPr>
          <p:cNvPr id="184367" name="Text Box 139"/>
          <p:cNvSpPr txBox="1">
            <a:spLocks noChangeArrowheads="1"/>
          </p:cNvSpPr>
          <p:nvPr/>
        </p:nvSpPr>
        <p:spPr bwMode="auto">
          <a:xfrm>
            <a:off x="609600" y="430213"/>
            <a:ext cx="6405563" cy="701675"/>
          </a:xfrm>
          <a:prstGeom prst="rect">
            <a:avLst/>
          </a:prstGeom>
          <a:noFill/>
          <a:ln w="9525">
            <a:noFill/>
            <a:miter lim="800000"/>
            <a:headEnd/>
            <a:tailEnd/>
          </a:ln>
        </p:spPr>
        <p:txBody>
          <a:bodyPr wrap="none" lIns="91429" tIns="45714" rIns="91429" bIns="45714">
            <a:spAutoFit/>
          </a:bodyPr>
          <a:lstStyle/>
          <a:p>
            <a:pPr eaLnBrk="0" hangingPunct="0"/>
            <a:r>
              <a:rPr lang="en-US" sz="4000" b="0">
                <a:latin typeface="Times New Roman" pitchFamily="18" charset="0"/>
              </a:rPr>
              <a:t>Example Open Digital Library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5383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538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833" grpId="0" autoUpdateAnimBg="0"/>
      <p:bldP spid="1053834" grpId="0"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Number Placeholder 3"/>
          <p:cNvSpPr>
            <a:spLocks noGrp="1"/>
          </p:cNvSpPr>
          <p:nvPr>
            <p:ph type="sldNum" sz="quarter" idx="12"/>
          </p:nvPr>
        </p:nvSpPr>
        <p:spPr>
          <a:noFill/>
        </p:spPr>
        <p:txBody>
          <a:bodyPr/>
          <a:lstStyle/>
          <a:p>
            <a:fld id="{497B42D6-A039-44C1-A721-812D5F7BE6BF}" type="slidenum">
              <a:rPr lang="en-US" smtClean="0"/>
              <a:pPr/>
              <a:t>152</a:t>
            </a:fld>
            <a:endParaRPr lang="en-US" smtClean="0"/>
          </a:p>
        </p:txBody>
      </p:sp>
      <p:pic>
        <p:nvPicPr>
          <p:cNvPr id="18637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Number Placeholder 3"/>
          <p:cNvSpPr>
            <a:spLocks noGrp="1"/>
          </p:cNvSpPr>
          <p:nvPr>
            <p:ph type="sldNum" sz="quarter" idx="12"/>
          </p:nvPr>
        </p:nvSpPr>
        <p:spPr>
          <a:noFill/>
        </p:spPr>
        <p:txBody>
          <a:bodyPr/>
          <a:lstStyle/>
          <a:p>
            <a:fld id="{30C029E8-1706-48B3-B1B5-133220DE9EF6}" type="slidenum">
              <a:rPr lang="en-US" smtClean="0"/>
              <a:pPr/>
              <a:t>153</a:t>
            </a:fld>
            <a:endParaRPr lang="en-US" smtClean="0"/>
          </a:p>
        </p:txBody>
      </p:sp>
      <p:pic>
        <p:nvPicPr>
          <p:cNvPr id="18739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Number Placeholder 3"/>
          <p:cNvSpPr>
            <a:spLocks noGrp="1"/>
          </p:cNvSpPr>
          <p:nvPr>
            <p:ph type="sldNum" sz="quarter" idx="12"/>
          </p:nvPr>
        </p:nvSpPr>
        <p:spPr>
          <a:noFill/>
        </p:spPr>
        <p:txBody>
          <a:bodyPr/>
          <a:lstStyle/>
          <a:p>
            <a:fld id="{2AC51B49-555A-4319-9F93-4B5F8989E89E}" type="slidenum">
              <a:rPr lang="en-US" smtClean="0"/>
              <a:pPr/>
              <a:t>154</a:t>
            </a:fld>
            <a:endParaRPr lang="en-US" smtClean="0"/>
          </a:p>
        </p:txBody>
      </p:sp>
      <p:pic>
        <p:nvPicPr>
          <p:cNvPr id="18841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Number Placeholder 3"/>
          <p:cNvSpPr>
            <a:spLocks noGrp="1"/>
          </p:cNvSpPr>
          <p:nvPr>
            <p:ph type="sldNum" sz="quarter" idx="12"/>
          </p:nvPr>
        </p:nvSpPr>
        <p:spPr>
          <a:noFill/>
        </p:spPr>
        <p:txBody>
          <a:bodyPr/>
          <a:lstStyle/>
          <a:p>
            <a:fld id="{BFD9B50C-886F-4D17-B4BB-1F79678EDD86}" type="slidenum">
              <a:rPr lang="en-US" smtClean="0"/>
              <a:pPr/>
              <a:t>155</a:t>
            </a:fld>
            <a:endParaRPr lang="en-US" smtClean="0"/>
          </a:p>
        </p:txBody>
      </p:sp>
      <p:pic>
        <p:nvPicPr>
          <p:cNvPr id="18944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Slide Number Placeholder 5"/>
          <p:cNvSpPr>
            <a:spLocks noGrp="1"/>
          </p:cNvSpPr>
          <p:nvPr>
            <p:ph type="sldNum" sz="quarter" idx="12"/>
          </p:nvPr>
        </p:nvSpPr>
        <p:spPr>
          <a:noFill/>
        </p:spPr>
        <p:txBody>
          <a:bodyPr/>
          <a:lstStyle/>
          <a:p>
            <a:fld id="{3C71D230-DA31-45CC-AF49-C97115FCA894}" type="slidenum">
              <a:rPr lang="en-US" smtClean="0"/>
              <a:pPr/>
              <a:t>156</a:t>
            </a:fld>
            <a:endParaRPr lang="en-US" smtClean="0"/>
          </a:p>
        </p:txBody>
      </p:sp>
      <p:sp>
        <p:nvSpPr>
          <p:cNvPr id="20484" name="Rectangle 2"/>
          <p:cNvSpPr>
            <a:spLocks noGrp="1" noChangeArrowheads="1"/>
          </p:cNvSpPr>
          <p:nvPr>
            <p:ph type="title"/>
          </p:nvPr>
        </p:nvSpPr>
        <p:spPr>
          <a:xfrm>
            <a:off x="457200" y="0"/>
            <a:ext cx="8229600" cy="1143000"/>
          </a:xfrm>
        </p:spPr>
        <p:txBody>
          <a:bodyPr/>
          <a:lstStyle/>
          <a:p>
            <a:pPr eaLnBrk="1" hangingPunct="1"/>
            <a:r>
              <a:rPr lang="en-US" dirty="0" smtClean="0"/>
              <a:t>5SSuite: Tools/Applications</a:t>
            </a:r>
          </a:p>
        </p:txBody>
      </p:sp>
      <p:graphicFrame>
        <p:nvGraphicFramePr>
          <p:cNvPr id="20482" name="Object 1024"/>
          <p:cNvGraphicFramePr>
            <a:graphicFrameLocks noGrp="1" noChangeAspect="1"/>
          </p:cNvGraphicFramePr>
          <p:nvPr>
            <p:ph type="body" idx="1"/>
          </p:nvPr>
        </p:nvGraphicFramePr>
        <p:xfrm>
          <a:off x="0" y="1028700"/>
          <a:ext cx="8001000" cy="6002338"/>
        </p:xfrm>
        <a:graphic>
          <a:graphicData uri="http://schemas.openxmlformats.org/presentationml/2006/ole">
            <mc:AlternateContent xmlns:mc="http://schemas.openxmlformats.org/markup-compatibility/2006">
              <mc:Choice xmlns:v="urn:schemas-microsoft-com:vml" Requires="v">
                <p:oleObj spid="_x0000_s20517" name="Slide" r:id="rId4" imgW="4648320" imgH="3486240" progId="PowerPoint.Slide.8">
                  <p:embed/>
                </p:oleObj>
              </mc:Choice>
              <mc:Fallback>
                <p:oleObj name="Slide" r:id="rId4" imgW="4648320" imgH="3486240" progId="PowerPoint.Slide.8">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28700"/>
                        <a:ext cx="8001000" cy="600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Number Placeholder 5"/>
          <p:cNvSpPr>
            <a:spLocks noGrp="1"/>
          </p:cNvSpPr>
          <p:nvPr>
            <p:ph type="sldNum" sz="quarter" idx="12"/>
          </p:nvPr>
        </p:nvSpPr>
        <p:spPr>
          <a:noFill/>
        </p:spPr>
        <p:txBody>
          <a:bodyPr/>
          <a:lstStyle/>
          <a:p>
            <a:fld id="{7BEABFCF-30F8-40F7-8F94-08FA4A8CF3C2}" type="slidenum">
              <a:rPr lang="en-US" smtClean="0"/>
              <a:pPr/>
              <a:t>157</a:t>
            </a:fld>
            <a:endParaRPr lang="en-US" smtClean="0"/>
          </a:p>
        </p:txBody>
      </p:sp>
      <p:sp>
        <p:nvSpPr>
          <p:cNvPr id="190467" name="Rectangle 2"/>
          <p:cNvSpPr>
            <a:spLocks noGrp="1" noChangeArrowheads="1"/>
          </p:cNvSpPr>
          <p:nvPr>
            <p:ph type="title"/>
          </p:nvPr>
        </p:nvSpPr>
        <p:spPr/>
        <p:txBody>
          <a:bodyPr/>
          <a:lstStyle/>
          <a:p>
            <a:pPr eaLnBrk="1" hangingPunct="1"/>
            <a:r>
              <a:rPr lang="en-US" smtClean="0"/>
              <a:t>5SL: a DL design language</a:t>
            </a:r>
          </a:p>
        </p:txBody>
      </p:sp>
      <p:sp>
        <p:nvSpPr>
          <p:cNvPr id="190468" name="Rectangle 3"/>
          <p:cNvSpPr>
            <a:spLocks noGrp="1" noChangeArrowheads="1"/>
          </p:cNvSpPr>
          <p:nvPr>
            <p:ph type="body" idx="1"/>
          </p:nvPr>
        </p:nvSpPr>
        <p:spPr/>
        <p:txBody>
          <a:bodyPr/>
          <a:lstStyle/>
          <a:p>
            <a:pPr eaLnBrk="1" hangingPunct="1">
              <a:lnSpc>
                <a:spcPct val="90000"/>
              </a:lnSpc>
            </a:pPr>
            <a:r>
              <a:rPr lang="en-US" sz="2800" smtClean="0"/>
              <a:t>Domain specific languages </a:t>
            </a:r>
          </a:p>
          <a:p>
            <a:pPr lvl="1" eaLnBrk="1" hangingPunct="1">
              <a:lnSpc>
                <a:spcPct val="90000"/>
              </a:lnSpc>
            </a:pPr>
            <a:r>
              <a:rPr lang="en-US" sz="2400" smtClean="0"/>
              <a:t>Address a particular class of problems by offering specific abstractions and notations for the domain at hand</a:t>
            </a:r>
          </a:p>
          <a:p>
            <a:pPr lvl="1" eaLnBrk="1" hangingPunct="1">
              <a:lnSpc>
                <a:spcPct val="90000"/>
              </a:lnSpc>
            </a:pPr>
            <a:r>
              <a:rPr lang="en-US" sz="2400" smtClean="0"/>
              <a:t>Advantages: domain-specific analysis, program management, visualization, testing, maintenance, modeling, and rapid prototyping.</a:t>
            </a:r>
          </a:p>
          <a:p>
            <a:pPr eaLnBrk="1" hangingPunct="1">
              <a:lnSpc>
                <a:spcPct val="90000"/>
              </a:lnSpc>
            </a:pPr>
            <a:r>
              <a:rPr lang="en-US" sz="2800" smtClean="0"/>
              <a:t>XML-based realization of 5S</a:t>
            </a:r>
          </a:p>
          <a:p>
            <a:pPr lvl="1" eaLnBrk="1" hangingPunct="1">
              <a:lnSpc>
                <a:spcPct val="90000"/>
              </a:lnSpc>
            </a:pPr>
            <a:r>
              <a:rPr lang="en-US" sz="2400" smtClean="0"/>
              <a:t>Interoperability</a:t>
            </a:r>
          </a:p>
          <a:p>
            <a:pPr lvl="1" eaLnBrk="1" hangingPunct="1">
              <a:lnSpc>
                <a:spcPct val="90000"/>
              </a:lnSpc>
            </a:pPr>
            <a:r>
              <a:rPr lang="en-US" sz="2400" smtClean="0"/>
              <a:t>Use of many sub-languages (e.g., MIME types, XML Schemas, UML notations)</a:t>
            </a:r>
          </a:p>
        </p:txBody>
      </p:sp>
    </p:spTree>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2"/>
          </p:nvPr>
        </p:nvSpPr>
        <p:spPr>
          <a:noFill/>
        </p:spPr>
        <p:txBody>
          <a:bodyPr/>
          <a:lstStyle/>
          <a:p>
            <a:fld id="{2BE49AA6-4D26-4AC5-9727-38B5537D541C}" type="slidenum">
              <a:rPr lang="en-US" smtClean="0"/>
              <a:pPr/>
              <a:t>158</a:t>
            </a:fld>
            <a:endParaRPr lang="en-US" smtClean="0"/>
          </a:p>
        </p:txBody>
      </p:sp>
      <p:sp>
        <p:nvSpPr>
          <p:cNvPr id="21508" name="Rectangle 90"/>
          <p:cNvSpPr>
            <a:spLocks noGrp="1" noChangeArrowheads="1"/>
          </p:cNvSpPr>
          <p:nvPr>
            <p:ph type="title" idx="4294967295"/>
          </p:nvPr>
        </p:nvSpPr>
        <p:spPr>
          <a:xfrm>
            <a:off x="457200" y="152400"/>
            <a:ext cx="8153400" cy="533400"/>
          </a:xfrm>
        </p:spPr>
        <p:txBody>
          <a:bodyPr/>
          <a:lstStyle/>
          <a:p>
            <a:pPr eaLnBrk="1" hangingPunct="1"/>
            <a:r>
              <a:rPr lang="en-US" sz="3200" smtClean="0"/>
              <a:t>5SL – The Minimal DL Metamodel</a:t>
            </a:r>
          </a:p>
        </p:txBody>
      </p:sp>
      <p:graphicFrame>
        <p:nvGraphicFramePr>
          <p:cNvPr id="21506" name="Object 94"/>
          <p:cNvGraphicFramePr>
            <a:graphicFrameLocks noChangeAspect="1"/>
          </p:cNvGraphicFramePr>
          <p:nvPr/>
        </p:nvGraphicFramePr>
        <p:xfrm>
          <a:off x="533400" y="685800"/>
          <a:ext cx="8229600" cy="6172200"/>
        </p:xfrm>
        <a:graphic>
          <a:graphicData uri="http://schemas.openxmlformats.org/presentationml/2006/ole">
            <mc:AlternateContent xmlns:mc="http://schemas.openxmlformats.org/markup-compatibility/2006">
              <mc:Choice xmlns:v="urn:schemas-microsoft-com:vml" Requires="v">
                <p:oleObj spid="_x0000_s21540" name="Slide" r:id="rId4" imgW="4572000" imgH="3429000" progId="PowerPoint.Slide.8">
                  <p:embed/>
                </p:oleObj>
              </mc:Choice>
              <mc:Fallback>
                <p:oleObj name="Slide" r:id="rId4" imgW="4572000" imgH="3429000" progId="PowerPoint.Slide.8">
                  <p:embed/>
                  <p:pic>
                    <p:nvPicPr>
                      <p:cNvPr id="0" name="Object 9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685800"/>
                        <a:ext cx="82296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Number Placeholder 3"/>
          <p:cNvSpPr>
            <a:spLocks noGrp="1"/>
          </p:cNvSpPr>
          <p:nvPr>
            <p:ph type="sldNum" sz="quarter" idx="12"/>
          </p:nvPr>
        </p:nvSpPr>
        <p:spPr>
          <a:noFill/>
        </p:spPr>
        <p:txBody>
          <a:bodyPr/>
          <a:lstStyle/>
          <a:p>
            <a:fld id="{CF6FECE1-33A1-4822-8D2E-106FDF2148B1}" type="slidenum">
              <a:rPr lang="en-US" smtClean="0"/>
              <a:pPr/>
              <a:t>159</a:t>
            </a:fld>
            <a:endParaRPr lang="en-US" smtClean="0"/>
          </a:p>
        </p:txBody>
      </p:sp>
      <p:sp>
        <p:nvSpPr>
          <p:cNvPr id="191491" name="Line 2"/>
          <p:cNvSpPr>
            <a:spLocks noChangeShapeType="1"/>
          </p:cNvSpPr>
          <p:nvPr/>
        </p:nvSpPr>
        <p:spPr bwMode="auto">
          <a:xfrm>
            <a:off x="2395538" y="0"/>
            <a:ext cx="0" cy="6858000"/>
          </a:xfrm>
          <a:prstGeom prst="line">
            <a:avLst/>
          </a:prstGeom>
          <a:noFill/>
          <a:ln w="9525">
            <a:solidFill>
              <a:schemeClr val="tx1"/>
            </a:solidFill>
            <a:round/>
            <a:headEnd/>
            <a:tailEnd/>
          </a:ln>
        </p:spPr>
        <p:txBody>
          <a:bodyPr/>
          <a:lstStyle/>
          <a:p>
            <a:endParaRPr lang="en-US"/>
          </a:p>
        </p:txBody>
      </p:sp>
      <p:sp>
        <p:nvSpPr>
          <p:cNvPr id="191492" name="Line 3"/>
          <p:cNvSpPr>
            <a:spLocks noChangeShapeType="1"/>
          </p:cNvSpPr>
          <p:nvPr/>
        </p:nvSpPr>
        <p:spPr bwMode="auto">
          <a:xfrm>
            <a:off x="5867400" y="0"/>
            <a:ext cx="0" cy="6858000"/>
          </a:xfrm>
          <a:prstGeom prst="line">
            <a:avLst/>
          </a:prstGeom>
          <a:noFill/>
          <a:ln w="9525">
            <a:solidFill>
              <a:schemeClr val="tx1"/>
            </a:solidFill>
            <a:round/>
            <a:headEnd/>
            <a:tailEnd/>
          </a:ln>
        </p:spPr>
        <p:txBody>
          <a:bodyPr/>
          <a:lstStyle/>
          <a:p>
            <a:endParaRPr lang="en-US"/>
          </a:p>
        </p:txBody>
      </p:sp>
      <p:sp>
        <p:nvSpPr>
          <p:cNvPr id="191493" name="Rectangle 4"/>
          <p:cNvSpPr>
            <a:spLocks noChangeArrowheads="1"/>
          </p:cNvSpPr>
          <p:nvPr/>
        </p:nvSpPr>
        <p:spPr bwMode="auto">
          <a:xfrm>
            <a:off x="409575" y="1981200"/>
            <a:ext cx="4572000" cy="3295650"/>
          </a:xfrm>
          <a:prstGeom prst="rect">
            <a:avLst/>
          </a:prstGeom>
          <a:noFill/>
          <a:ln w="9525">
            <a:noFill/>
            <a:miter lim="800000"/>
            <a:headEnd/>
            <a:tailEnd/>
          </a:ln>
        </p:spPr>
        <p:txBody>
          <a:bodyPr>
            <a:spAutoFit/>
          </a:bodyPr>
          <a:lstStyle/>
          <a:p>
            <a:pPr>
              <a:spcBef>
                <a:spcPct val="50000"/>
              </a:spcBef>
            </a:pPr>
            <a:r>
              <a:rPr lang="en-US" sz="1200">
                <a:latin typeface="Times New Roman" pitchFamily="18" charset="0"/>
              </a:rPr>
              <a:t>&lt;document name=`ETD'&gt;</a:t>
            </a:r>
          </a:p>
          <a:p>
            <a:pPr>
              <a:spcBef>
                <a:spcPct val="50000"/>
              </a:spcBef>
            </a:pPr>
            <a:r>
              <a:rPr lang="en-US" sz="1200">
                <a:latin typeface="Times New Roman" pitchFamily="18" charset="0"/>
              </a:rPr>
              <a:t>  &lt;stream_enumeration&gt;</a:t>
            </a:r>
          </a:p>
          <a:p>
            <a:pPr>
              <a:spcBef>
                <a:spcPct val="50000"/>
              </a:spcBef>
            </a:pPr>
            <a:r>
              <a:rPr lang="en-US" sz="1200">
                <a:latin typeface="Times New Roman" pitchFamily="18" charset="0"/>
              </a:rPr>
              <a:t>    &lt;stream </a:t>
            </a:r>
          </a:p>
          <a:p>
            <a:pPr>
              <a:spcBef>
                <a:spcPct val="50000"/>
              </a:spcBef>
            </a:pPr>
            <a:r>
              <a:rPr lang="en-US" sz="1200">
                <a:latin typeface="Times New Roman" pitchFamily="18" charset="0"/>
              </a:rPr>
              <a:t>         value=`ETDText'&gt;</a:t>
            </a:r>
          </a:p>
          <a:p>
            <a:pPr>
              <a:spcBef>
                <a:spcPct val="50000"/>
              </a:spcBef>
            </a:pPr>
            <a:r>
              <a:rPr lang="en-US" sz="1200">
                <a:latin typeface="Times New Roman" pitchFamily="18" charset="0"/>
              </a:rPr>
              <a:t>    &lt;stream </a:t>
            </a:r>
          </a:p>
          <a:p>
            <a:pPr>
              <a:spcBef>
                <a:spcPct val="50000"/>
              </a:spcBef>
            </a:pPr>
            <a:r>
              <a:rPr lang="en-US" sz="1200">
                <a:latin typeface="Times New Roman" pitchFamily="18" charset="0"/>
              </a:rPr>
              <a:t>         value=`ETDAudio'&gt;</a:t>
            </a:r>
          </a:p>
          <a:p>
            <a:pPr>
              <a:spcBef>
                <a:spcPct val="50000"/>
              </a:spcBef>
            </a:pPr>
            <a:r>
              <a:rPr lang="en-US" sz="1200">
                <a:latin typeface="Times New Roman" pitchFamily="18" charset="0"/>
              </a:rPr>
              <a:t>     ...</a:t>
            </a:r>
          </a:p>
          <a:p>
            <a:pPr>
              <a:spcBef>
                <a:spcPct val="50000"/>
              </a:spcBef>
            </a:pPr>
            <a:r>
              <a:rPr lang="en-US" sz="1200">
                <a:latin typeface="Times New Roman" pitchFamily="18" charset="0"/>
              </a:rPr>
              <a:t>  &lt;/stream_enumeration&gt;</a:t>
            </a:r>
          </a:p>
          <a:p>
            <a:pPr>
              <a:spcBef>
                <a:spcPct val="50000"/>
              </a:spcBef>
            </a:pPr>
            <a:r>
              <a:rPr lang="en-US" sz="1200">
                <a:latin typeface="Times New Roman" pitchFamily="18" charset="0"/>
              </a:rPr>
              <a:t>  &lt;structured_stream&gt;</a:t>
            </a:r>
          </a:p>
          <a:p>
            <a:pPr>
              <a:spcBef>
                <a:spcPct val="50000"/>
              </a:spcBef>
            </a:pPr>
            <a:r>
              <a:rPr lang="en-US" sz="1200">
                <a:latin typeface="Times New Roman" pitchFamily="18" charset="0"/>
              </a:rPr>
              <a:t>     %XMLSchema%</a:t>
            </a:r>
          </a:p>
          <a:p>
            <a:pPr>
              <a:spcBef>
                <a:spcPct val="50000"/>
              </a:spcBef>
            </a:pPr>
            <a:r>
              <a:rPr lang="en-US" sz="1200">
                <a:latin typeface="Times New Roman" pitchFamily="18" charset="0"/>
              </a:rPr>
              <a:t>  &lt;structured_stream&gt;</a:t>
            </a:r>
          </a:p>
          <a:p>
            <a:pPr>
              <a:spcBef>
                <a:spcPct val="50000"/>
              </a:spcBef>
            </a:pPr>
            <a:r>
              <a:rPr lang="en-US" sz="1200">
                <a:latin typeface="Times New Roman" pitchFamily="18" charset="0"/>
              </a:rPr>
              <a:t>&lt;/document&gt;</a:t>
            </a:r>
          </a:p>
        </p:txBody>
      </p:sp>
      <p:sp>
        <p:nvSpPr>
          <p:cNvPr id="191494" name="Text Box 5"/>
          <p:cNvSpPr txBox="1">
            <a:spLocks noChangeArrowheads="1"/>
          </p:cNvSpPr>
          <p:nvPr/>
        </p:nvSpPr>
        <p:spPr bwMode="auto">
          <a:xfrm>
            <a:off x="381000" y="685800"/>
            <a:ext cx="1898650" cy="1190625"/>
          </a:xfrm>
          <a:prstGeom prst="rect">
            <a:avLst/>
          </a:prstGeom>
          <a:noFill/>
          <a:ln w="9525">
            <a:noFill/>
            <a:miter lim="800000"/>
            <a:headEnd/>
            <a:tailEnd/>
          </a:ln>
        </p:spPr>
        <p:txBody>
          <a:bodyPr wrap="none">
            <a:spAutoFit/>
          </a:bodyPr>
          <a:lstStyle/>
          <a:p>
            <a:r>
              <a:rPr lang="en-US">
                <a:latin typeface="Times New Roman" pitchFamily="18" charset="0"/>
              </a:rPr>
              <a:t>Example of </a:t>
            </a:r>
          </a:p>
          <a:p>
            <a:r>
              <a:rPr lang="en-US">
                <a:latin typeface="Times New Roman" pitchFamily="18" charset="0"/>
              </a:rPr>
              <a:t>Document </a:t>
            </a:r>
          </a:p>
          <a:p>
            <a:r>
              <a:rPr lang="en-US">
                <a:latin typeface="Times New Roman" pitchFamily="18" charset="0"/>
              </a:rPr>
              <a:t>declaration in the</a:t>
            </a:r>
          </a:p>
          <a:p>
            <a:r>
              <a:rPr lang="en-US">
                <a:latin typeface="Times New Roman" pitchFamily="18" charset="0"/>
              </a:rPr>
              <a:t>Structures Model</a:t>
            </a:r>
          </a:p>
        </p:txBody>
      </p:sp>
      <p:sp>
        <p:nvSpPr>
          <p:cNvPr id="191495" name="Rectangle 6"/>
          <p:cNvSpPr>
            <a:spLocks noChangeArrowheads="1"/>
          </p:cNvSpPr>
          <p:nvPr/>
        </p:nvSpPr>
        <p:spPr bwMode="auto">
          <a:xfrm>
            <a:off x="2362200" y="1676400"/>
            <a:ext cx="4572000" cy="4389438"/>
          </a:xfrm>
          <a:prstGeom prst="rect">
            <a:avLst/>
          </a:prstGeom>
          <a:noFill/>
          <a:ln w="9525">
            <a:noFill/>
            <a:miter lim="800000"/>
            <a:headEnd/>
            <a:tailEnd/>
          </a:ln>
        </p:spPr>
        <p:txBody>
          <a:bodyPr>
            <a:spAutoFit/>
          </a:bodyPr>
          <a:lstStyle/>
          <a:p>
            <a:pPr>
              <a:spcBef>
                <a:spcPct val="50000"/>
              </a:spcBef>
            </a:pPr>
            <a:r>
              <a:rPr lang="en-US" sz="1200">
                <a:latin typeface="Courier New" pitchFamily="49" charset="0"/>
                <a:ea typeface="MS Mincho" pitchFamily="49" charset="-128"/>
              </a:rPr>
              <a:t>&lt;</a:t>
            </a:r>
            <a:r>
              <a:rPr lang="en-US" sz="1000">
                <a:latin typeface="Courier New" pitchFamily="49" charset="0"/>
                <a:ea typeface="MS Mincho" pitchFamily="49" charset="-128"/>
              </a:rPr>
              <a:t>Society&gt;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&lt;Actor&gt;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name='Patron‘/&gt;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&lt;Attribute name='name‘</a:t>
            </a:r>
          </a:p>
          <a:p>
            <a:pPr>
              <a:spcBef>
                <a:spcPct val="50000"/>
              </a:spcBef>
            </a:pPr>
            <a:r>
              <a:rPr lang="en-US" sz="1000">
                <a:latin typeface="Courier New" pitchFamily="49" charset="0"/>
                <a:ea typeface="MS Mincho" pitchFamily="49" charset="-128"/>
              </a:rPr>
              <a:t>      type='String'/&gt;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&lt;Attribute name='ID‘</a:t>
            </a:r>
          </a:p>
          <a:p>
            <a:pPr>
              <a:spcBef>
                <a:spcPct val="50000"/>
              </a:spcBef>
            </a:pPr>
            <a:r>
              <a:rPr lang="en-US" sz="1000">
                <a:latin typeface="Courier New" pitchFamily="49" charset="0"/>
                <a:ea typeface="MS Mincho" pitchFamily="49" charset="-128"/>
              </a:rPr>
              <a:t>       type='Integer'/&gt;</a:t>
            </a:r>
          </a:p>
          <a:p>
            <a:pPr>
              <a:spcBef>
                <a:spcPct val="50000"/>
              </a:spcBef>
            </a:pPr>
            <a:r>
              <a:rPr lang="en-US" sz="1000">
                <a:latin typeface="Courier New" pitchFamily="49" charset="0"/>
                <a:ea typeface="MS Mincho" pitchFamily="49" charset="-128"/>
              </a:rPr>
              <a:t>     &lt;/Community&gt;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name='Student'&gt;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&lt;Service&gt;Converting&lt;/Service&gt;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name='ETDReviewer'&gt;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&lt;Service&gt;Reviewing&lt;/Service&gt;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p>
          <a:p>
            <a:pPr>
              <a:spcBef>
                <a:spcPct val="50000"/>
              </a:spcBef>
            </a:pPr>
            <a:r>
              <a:rPr lang="en-US" sz="1000">
                <a:latin typeface="Courier New" pitchFamily="49" charset="0"/>
                <a:ea typeface="MS Mincho" pitchFamily="49" charset="-128"/>
              </a:rPr>
              <a:t>    &lt;Community name='ETDCataloguer'&gt;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&lt;Service&gt;Cataloguing&lt;/Service&gt;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p>
          <a:p>
            <a:pPr>
              <a:spcBef>
                <a:spcPct val="50000"/>
              </a:spcBef>
            </a:pPr>
            <a:r>
              <a:rPr lang="en-US" sz="1000">
                <a:latin typeface="Courier New" pitchFamily="49" charset="0"/>
                <a:ea typeface="MS Mincho" pitchFamily="49" charset="-128"/>
              </a:rPr>
              <a:t>   &lt;/Actor&gt;</a:t>
            </a:r>
          </a:p>
          <a:p>
            <a:pPr>
              <a:spcBef>
                <a:spcPct val="50000"/>
              </a:spcBef>
            </a:pPr>
            <a:r>
              <a:rPr lang="en-US" sz="1000" b="0">
                <a:latin typeface="Courier New" pitchFamily="49" charset="0"/>
                <a:ea typeface="MS Mincho" pitchFamily="49" charset="-128"/>
              </a:rPr>
              <a:t>   ………</a:t>
            </a:r>
          </a:p>
        </p:txBody>
      </p:sp>
      <p:sp>
        <p:nvSpPr>
          <p:cNvPr id="191496" name="Text Box 7"/>
          <p:cNvSpPr txBox="1">
            <a:spLocks noChangeArrowheads="1"/>
          </p:cNvSpPr>
          <p:nvPr/>
        </p:nvSpPr>
        <p:spPr bwMode="auto">
          <a:xfrm>
            <a:off x="2438400" y="704850"/>
            <a:ext cx="2057400" cy="915988"/>
          </a:xfrm>
          <a:prstGeom prst="rect">
            <a:avLst/>
          </a:prstGeom>
          <a:noFill/>
          <a:ln w="9525">
            <a:noFill/>
            <a:miter lim="800000"/>
            <a:headEnd/>
            <a:tailEnd/>
          </a:ln>
        </p:spPr>
        <p:txBody>
          <a:bodyPr wrap="none">
            <a:spAutoFit/>
          </a:bodyPr>
          <a:lstStyle/>
          <a:p>
            <a:r>
              <a:rPr lang="en-US">
                <a:latin typeface="Times New Roman" pitchFamily="18" charset="0"/>
              </a:rPr>
              <a:t>Example of Actors </a:t>
            </a:r>
          </a:p>
          <a:p>
            <a:r>
              <a:rPr lang="en-US">
                <a:latin typeface="Times New Roman" pitchFamily="18" charset="0"/>
              </a:rPr>
              <a:t>declaration in the</a:t>
            </a:r>
          </a:p>
          <a:p>
            <a:r>
              <a:rPr lang="en-US">
                <a:latin typeface="Times New Roman" pitchFamily="18" charset="0"/>
              </a:rPr>
              <a:t>Societies Model</a:t>
            </a:r>
          </a:p>
        </p:txBody>
      </p:sp>
      <p:sp>
        <p:nvSpPr>
          <p:cNvPr id="191497" name="Rectangle 8"/>
          <p:cNvSpPr>
            <a:spLocks noChangeArrowheads="1"/>
          </p:cNvSpPr>
          <p:nvPr/>
        </p:nvSpPr>
        <p:spPr bwMode="auto">
          <a:xfrm>
            <a:off x="5791200" y="1676400"/>
            <a:ext cx="4572000" cy="4938713"/>
          </a:xfrm>
          <a:prstGeom prst="rect">
            <a:avLst/>
          </a:prstGeom>
          <a:noFill/>
          <a:ln w="9525">
            <a:noFill/>
            <a:miter lim="800000"/>
            <a:headEnd/>
            <a:tailEnd/>
          </a:ln>
        </p:spPr>
        <p:txBody>
          <a:bodyPr>
            <a:spAutoFit/>
          </a:bodyPr>
          <a:lstStyle/>
          <a:p>
            <a:pPr>
              <a:spcBef>
                <a:spcPct val="50000"/>
              </a:spcBef>
            </a:pPr>
            <a:r>
              <a:rPr lang="en-US" sz="900">
                <a:latin typeface="Courier New" pitchFamily="49" charset="0"/>
                <a:ea typeface="MS Mincho" pitchFamily="49" charset="-128"/>
              </a:rPr>
              <a:t>&lt;SERVICE name ='Searching'&gt;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&lt;SCENARIO name='SimpleSearching'&gt;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&lt;NOTE&gt;Simple scenario for an NDLTD </a:t>
            </a:r>
          </a:p>
          <a:p>
            <a:pPr>
              <a:spcBef>
                <a:spcPct val="50000"/>
              </a:spcBef>
            </a:pPr>
            <a:r>
              <a:rPr lang="en-US" sz="900">
                <a:latin typeface="Courier New" pitchFamily="49" charset="0"/>
                <a:ea typeface="MS Mincho" pitchFamily="49" charset="-128"/>
              </a:rPr>
              <a:t>        site searching service&lt;/NOTE&gt;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&lt;SENDER&gt;Patron&lt;/SENDER&gt;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&lt;RECEIVER&gt;InterfaceManager&lt;/RECEIVER&gt;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&lt;OPERATION name=SearchCriteria/&gt;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&lt;PARAMETER&gt;collection&lt;/PARAMETER&gt;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&lt;PARAMETER&gt;query&lt;/PARAMETER&gt;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&lt;SENDER&gt;InterfaceManager&lt;/SENDER&gt;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&lt;RECEIVER&gt;SearchManager&lt;/RECEIVER&gt;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&lt;OPERATION name='Search'/&gt;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&lt;PARAMETER&gt;collection&lt;/PARAMETER&gt;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&lt;PARAMETER&gt;query&lt;/PARAMETER&gt;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&lt;SENDER&gt;SearchManager&lt;/SENDER&gt;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&lt;RECEIVER&gt;InterfaceManager&lt;/RECEIVER&gt;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 name='Results'&gt;WtdSet</a:t>
            </a:r>
          </a:p>
          <a:p>
            <a:pPr>
              <a:spcBef>
                <a:spcPct val="50000"/>
              </a:spcBef>
            </a:pPr>
            <a:r>
              <a:rPr lang="en-US" sz="900">
                <a:latin typeface="Courier New" pitchFamily="49" charset="0"/>
                <a:ea typeface="MS Mincho" pitchFamily="49" charset="-128"/>
              </a:rPr>
              <a:t>     &lt;/PARAMETER&gt;</a:t>
            </a:r>
          </a:p>
          <a:p>
            <a:pPr>
              <a:spcBef>
                <a:spcPct val="50000"/>
              </a:spcBef>
            </a:pPr>
            <a:r>
              <a:rPr lang="en-US" sz="900">
                <a:latin typeface="Courier New" pitchFamily="49" charset="0"/>
                <a:ea typeface="MS Mincho" pitchFamily="49" charset="-128"/>
              </a:rPr>
              <a:t>   &lt;/EVENT&gt;    </a:t>
            </a:r>
            <a:r>
              <a:rPr lang="en-US" sz="900" b="0">
                <a:latin typeface="Courier New" pitchFamily="49" charset="0"/>
                <a:ea typeface="MS Mincho" pitchFamily="49" charset="-128"/>
              </a:rPr>
              <a:t>     ….</a:t>
            </a:r>
          </a:p>
        </p:txBody>
      </p:sp>
      <p:sp>
        <p:nvSpPr>
          <p:cNvPr id="191498" name="Text Box 9"/>
          <p:cNvSpPr txBox="1">
            <a:spLocks noChangeArrowheads="1"/>
          </p:cNvSpPr>
          <p:nvPr/>
        </p:nvSpPr>
        <p:spPr bwMode="auto">
          <a:xfrm>
            <a:off x="5943600" y="762000"/>
            <a:ext cx="2120900" cy="915988"/>
          </a:xfrm>
          <a:prstGeom prst="rect">
            <a:avLst/>
          </a:prstGeom>
          <a:noFill/>
          <a:ln w="9525">
            <a:noFill/>
            <a:miter lim="800000"/>
            <a:headEnd/>
            <a:tailEnd/>
          </a:ln>
        </p:spPr>
        <p:txBody>
          <a:bodyPr wrap="none">
            <a:spAutoFit/>
          </a:bodyPr>
          <a:lstStyle/>
          <a:p>
            <a:r>
              <a:rPr lang="en-US">
                <a:latin typeface="Times New Roman" pitchFamily="18" charset="0"/>
              </a:rPr>
              <a:t>Example of Service </a:t>
            </a:r>
          </a:p>
          <a:p>
            <a:r>
              <a:rPr lang="en-US">
                <a:latin typeface="Times New Roman" pitchFamily="18" charset="0"/>
              </a:rPr>
              <a:t>declaration in the</a:t>
            </a:r>
          </a:p>
          <a:p>
            <a:r>
              <a:rPr lang="en-US">
                <a:latin typeface="Times New Roman" pitchFamily="18" charset="0"/>
              </a:rPr>
              <a:t>Scenario Model</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lstStyle/>
          <a:p>
            <a:r>
              <a:rPr lang="en-US" dirty="0" err="1" smtClean="0"/>
              <a:t>Wikiversity</a:t>
            </a:r>
            <a:r>
              <a:rPr lang="en-US" dirty="0" smtClean="0"/>
              <a:t> Modules</a:t>
            </a:r>
            <a:endParaRPr lang="en-US" dirty="0"/>
          </a:p>
        </p:txBody>
      </p:sp>
      <p:sp>
        <p:nvSpPr>
          <p:cNvPr id="3" name="Content Placeholder 2"/>
          <p:cNvSpPr>
            <a:spLocks noGrp="1"/>
          </p:cNvSpPr>
          <p:nvPr>
            <p:ph idx="1"/>
          </p:nvPr>
        </p:nvSpPr>
        <p:spPr/>
        <p:txBody>
          <a:bodyPr/>
          <a:lstStyle/>
          <a:p>
            <a:r>
              <a:rPr lang="en-US" dirty="0" smtClean="0"/>
              <a:t>Table 1: Core DL Curriculum (2 slides)</a:t>
            </a:r>
          </a:p>
          <a:p>
            <a:r>
              <a:rPr lang="en-US" dirty="0" smtClean="0"/>
              <a:t>Table 2: Information Retrieval Packages</a:t>
            </a:r>
          </a:p>
          <a:p>
            <a:r>
              <a:rPr lang="en-US" dirty="0"/>
              <a:t>Table 3: </a:t>
            </a:r>
            <a:r>
              <a:rPr lang="en-US" dirty="0" err="1" smtClean="0"/>
              <a:t>LucidWorks</a:t>
            </a:r>
            <a:r>
              <a:rPr lang="en-US" dirty="0" smtClean="0"/>
              <a:t> Big Data Software</a:t>
            </a:r>
            <a:endParaRPr lang="en-US" dirty="0"/>
          </a:p>
          <a:p>
            <a:r>
              <a:rPr lang="en-US" dirty="0" smtClean="0"/>
              <a:t>Table 4: Multimedia Software</a:t>
            </a:r>
          </a:p>
          <a:p>
            <a:endParaRPr lang="en-US" dirty="0"/>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16</a:t>
            </a:fld>
            <a:endParaRPr lang="en-US"/>
          </a:p>
        </p:txBody>
      </p:sp>
    </p:spTree>
    <p:extLst>
      <p:ext uri="{BB962C8B-B14F-4D97-AF65-F5344CB8AC3E}">
        <p14:creationId xmlns:p14="http://schemas.microsoft.com/office/powerpoint/2010/main" val="50358811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Number Placeholder 5"/>
          <p:cNvSpPr>
            <a:spLocks noGrp="1"/>
          </p:cNvSpPr>
          <p:nvPr>
            <p:ph type="sldNum" sz="quarter" idx="12"/>
          </p:nvPr>
        </p:nvSpPr>
        <p:spPr>
          <a:noFill/>
        </p:spPr>
        <p:txBody>
          <a:bodyPr/>
          <a:lstStyle/>
          <a:p>
            <a:fld id="{7D49DFE7-6C8F-4FC9-B952-51685260DC69}" type="slidenum">
              <a:rPr lang="en-US" smtClean="0"/>
              <a:pPr/>
              <a:t>160</a:t>
            </a:fld>
            <a:endParaRPr lang="en-US" smtClean="0"/>
          </a:p>
        </p:txBody>
      </p:sp>
      <p:sp>
        <p:nvSpPr>
          <p:cNvPr id="192515" name="Rectangle 2"/>
          <p:cNvSpPr>
            <a:spLocks noGrp="1" noChangeArrowheads="1"/>
          </p:cNvSpPr>
          <p:nvPr>
            <p:ph type="body" idx="1"/>
          </p:nvPr>
        </p:nvSpPr>
        <p:spPr>
          <a:xfrm>
            <a:off x="533400" y="1676400"/>
            <a:ext cx="8305800" cy="4191000"/>
          </a:xfrm>
        </p:spPr>
        <p:txBody>
          <a:bodyPr/>
          <a:lstStyle/>
          <a:p>
            <a:pPr marL="609600" indent="-609600" eaLnBrk="1" hangingPunct="1">
              <a:lnSpc>
                <a:spcPct val="90000"/>
              </a:lnSpc>
            </a:pPr>
            <a:r>
              <a:rPr lang="en-US" sz="2800" smtClean="0"/>
              <a:t>Help users model their own instances of a digital library (DL) in the 5S language (5SL).</a:t>
            </a:r>
          </a:p>
          <a:p>
            <a:pPr marL="609600" indent="-609600" eaLnBrk="1" hangingPunct="1">
              <a:lnSpc>
                <a:spcPct val="90000"/>
              </a:lnSpc>
            </a:pPr>
            <a:r>
              <a:rPr lang="en-US" sz="2800" smtClean="0"/>
              <a:t>A simple modeling process which enables rapid generation of digital libraries</a:t>
            </a:r>
          </a:p>
          <a:p>
            <a:pPr marL="609600" indent="-609600" eaLnBrk="1" hangingPunct="1">
              <a:lnSpc>
                <a:spcPct val="90000"/>
              </a:lnSpc>
            </a:pPr>
            <a:r>
              <a:rPr lang="en-US" sz="2800" smtClean="0"/>
              <a:t>Features</a:t>
            </a:r>
          </a:p>
          <a:p>
            <a:pPr marL="990600" lvl="1" indent="-533400" eaLnBrk="1" hangingPunct="1">
              <a:lnSpc>
                <a:spcPct val="90000"/>
              </a:lnSpc>
            </a:pPr>
            <a:r>
              <a:rPr lang="en-US" sz="2400" smtClean="0"/>
              <a:t>5SGraph loads and displays a metamodel in a structured toolbox.</a:t>
            </a:r>
          </a:p>
          <a:p>
            <a:pPr marL="990600" lvl="1" indent="-533400" eaLnBrk="1" hangingPunct="1">
              <a:lnSpc>
                <a:spcPct val="90000"/>
              </a:lnSpc>
            </a:pPr>
            <a:r>
              <a:rPr lang="en-US" sz="2400" smtClean="0"/>
              <a:t>The structured editor of 5SGraph provides a top-down visual building environment for the DL designer.</a:t>
            </a:r>
          </a:p>
          <a:p>
            <a:pPr marL="990600" lvl="1" indent="-533400" eaLnBrk="1" hangingPunct="1">
              <a:lnSpc>
                <a:spcPct val="90000"/>
              </a:lnSpc>
            </a:pPr>
            <a:r>
              <a:rPr lang="en-US" sz="2400" smtClean="0"/>
              <a:t>5SGraph produces syntactically correct 5SL files according to the visual model built by the designer.</a:t>
            </a:r>
          </a:p>
          <a:p>
            <a:pPr marL="609600" indent="-609600" eaLnBrk="1" hangingPunct="1">
              <a:lnSpc>
                <a:spcPct val="90000"/>
              </a:lnSpc>
            </a:pPr>
            <a:endParaRPr lang="en-US" sz="2800" smtClean="0"/>
          </a:p>
          <a:p>
            <a:pPr marL="990600" lvl="1" indent="-533400" eaLnBrk="1" hangingPunct="1">
              <a:lnSpc>
                <a:spcPct val="90000"/>
              </a:lnSpc>
            </a:pPr>
            <a:endParaRPr lang="en-US" sz="2400" smtClean="0"/>
          </a:p>
          <a:p>
            <a:pPr marL="609600" indent="-609600" eaLnBrk="1" hangingPunct="1">
              <a:lnSpc>
                <a:spcPct val="90000"/>
              </a:lnSpc>
              <a:buFontTx/>
              <a:buNone/>
            </a:pPr>
            <a:r>
              <a:rPr lang="en-US" sz="2800" smtClean="0"/>
              <a:t>	</a:t>
            </a:r>
          </a:p>
        </p:txBody>
      </p:sp>
      <p:sp>
        <p:nvSpPr>
          <p:cNvPr id="192516" name="Rectangle 3"/>
          <p:cNvSpPr>
            <a:spLocks noGrp="1" noChangeArrowheads="1"/>
          </p:cNvSpPr>
          <p:nvPr>
            <p:ph type="title"/>
          </p:nvPr>
        </p:nvSpPr>
        <p:spPr>
          <a:xfrm>
            <a:off x="457200" y="274638"/>
            <a:ext cx="8229600" cy="990600"/>
          </a:xfrm>
          <a:noFill/>
        </p:spPr>
        <p:txBody>
          <a:bodyPr/>
          <a:lstStyle/>
          <a:p>
            <a:pPr eaLnBrk="1" hangingPunct="1"/>
            <a:r>
              <a:rPr lang="en-US" sz="4000" smtClean="0"/>
              <a:t>5SGraph: A DL Modeling Tool</a:t>
            </a:r>
          </a:p>
        </p:txBody>
      </p:sp>
    </p:spTree>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Number Placeholder 5"/>
          <p:cNvSpPr>
            <a:spLocks noGrp="1"/>
          </p:cNvSpPr>
          <p:nvPr>
            <p:ph type="sldNum" sz="quarter" idx="12"/>
          </p:nvPr>
        </p:nvSpPr>
        <p:spPr>
          <a:noFill/>
        </p:spPr>
        <p:txBody>
          <a:bodyPr/>
          <a:lstStyle/>
          <a:p>
            <a:fld id="{D7CDF1BC-3C1C-4DDC-8121-646E4C818B67}" type="slidenum">
              <a:rPr lang="en-US" smtClean="0"/>
              <a:pPr/>
              <a:t>161</a:t>
            </a:fld>
            <a:endParaRPr lang="en-US" smtClean="0"/>
          </a:p>
        </p:txBody>
      </p:sp>
      <p:sp>
        <p:nvSpPr>
          <p:cNvPr id="193539" name="Rectangle 2"/>
          <p:cNvSpPr>
            <a:spLocks noGrp="1" noChangeArrowheads="1"/>
          </p:cNvSpPr>
          <p:nvPr>
            <p:ph type="title"/>
          </p:nvPr>
        </p:nvSpPr>
        <p:spPr/>
        <p:txBody>
          <a:bodyPr/>
          <a:lstStyle/>
          <a:p>
            <a:pPr eaLnBrk="1" hangingPunct="1"/>
            <a:r>
              <a:rPr lang="en-US" smtClean="0"/>
              <a:t>Overview of 5SGraph</a:t>
            </a:r>
          </a:p>
        </p:txBody>
      </p:sp>
      <p:pic>
        <p:nvPicPr>
          <p:cNvPr id="193540" name="Picture 3"/>
          <p:cNvPicPr>
            <a:picLocks noGrp="1" noChangeAspect="1" noChangeArrowheads="1"/>
          </p:cNvPicPr>
          <p:nvPr>
            <p:ph type="body" idx="1"/>
          </p:nvPr>
        </p:nvPicPr>
        <p:blipFill>
          <a:blip r:embed="rId3" cstate="print"/>
          <a:srcRect/>
          <a:stretch>
            <a:fillRect/>
          </a:stretch>
        </p:blipFill>
        <p:spPr>
          <a:xfrm>
            <a:off x="1066800" y="1905000"/>
            <a:ext cx="5257800" cy="4111625"/>
          </a:xfrm>
          <a:noFill/>
        </p:spPr>
      </p:pic>
      <p:sp>
        <p:nvSpPr>
          <p:cNvPr id="193541" name="Text Box 4"/>
          <p:cNvSpPr txBox="1">
            <a:spLocks noChangeArrowheads="1"/>
          </p:cNvSpPr>
          <p:nvPr/>
        </p:nvSpPr>
        <p:spPr bwMode="auto">
          <a:xfrm>
            <a:off x="6400800" y="2819400"/>
            <a:ext cx="2514600" cy="1004888"/>
          </a:xfrm>
          <a:prstGeom prst="rect">
            <a:avLst/>
          </a:prstGeom>
          <a:noFill/>
          <a:ln w="9525">
            <a:noFill/>
            <a:miter lim="800000"/>
            <a:headEnd/>
            <a:tailEnd/>
          </a:ln>
        </p:spPr>
        <p:txBody>
          <a:bodyPr>
            <a:spAutoFit/>
          </a:bodyPr>
          <a:lstStyle/>
          <a:p>
            <a:pPr>
              <a:spcBef>
                <a:spcPct val="50000"/>
              </a:spcBef>
            </a:pPr>
            <a:r>
              <a:rPr lang="en-US" sz="2400" b="0">
                <a:latin typeface="Times New Roman" pitchFamily="18" charset="0"/>
              </a:rPr>
              <a:t>Workspace</a:t>
            </a:r>
          </a:p>
          <a:p>
            <a:pPr>
              <a:spcBef>
                <a:spcPct val="50000"/>
              </a:spcBef>
            </a:pPr>
            <a:r>
              <a:rPr lang="en-US" sz="2400" b="0">
                <a:latin typeface="Times New Roman" pitchFamily="18" charset="0"/>
              </a:rPr>
              <a:t>(instance model)</a:t>
            </a:r>
          </a:p>
        </p:txBody>
      </p:sp>
      <p:sp>
        <p:nvSpPr>
          <p:cNvPr id="193542" name="Text Box 5"/>
          <p:cNvSpPr txBox="1">
            <a:spLocks noChangeArrowheads="1"/>
          </p:cNvSpPr>
          <p:nvPr/>
        </p:nvSpPr>
        <p:spPr bwMode="auto">
          <a:xfrm>
            <a:off x="6858000" y="4419600"/>
            <a:ext cx="1752600" cy="1552575"/>
          </a:xfrm>
          <a:prstGeom prst="rect">
            <a:avLst/>
          </a:prstGeom>
          <a:noFill/>
          <a:ln w="9525">
            <a:noFill/>
            <a:miter lim="800000"/>
            <a:headEnd/>
            <a:tailEnd/>
          </a:ln>
        </p:spPr>
        <p:txBody>
          <a:bodyPr>
            <a:spAutoFit/>
          </a:bodyPr>
          <a:lstStyle/>
          <a:p>
            <a:pPr>
              <a:spcBef>
                <a:spcPct val="50000"/>
              </a:spcBef>
            </a:pPr>
            <a:r>
              <a:rPr lang="en-US" sz="2400" b="0">
                <a:latin typeface="Times New Roman" pitchFamily="18" charset="0"/>
              </a:rPr>
              <a:t>Structured </a:t>
            </a:r>
          </a:p>
          <a:p>
            <a:pPr>
              <a:spcBef>
                <a:spcPct val="50000"/>
              </a:spcBef>
            </a:pPr>
            <a:r>
              <a:rPr lang="en-US" sz="2400" b="0">
                <a:latin typeface="Times New Roman" pitchFamily="18" charset="0"/>
              </a:rPr>
              <a:t>toolbox</a:t>
            </a:r>
          </a:p>
          <a:p>
            <a:pPr>
              <a:spcBef>
                <a:spcPct val="50000"/>
              </a:spcBef>
            </a:pPr>
            <a:r>
              <a:rPr lang="en-US" sz="2400" b="0">
                <a:latin typeface="Times New Roman" pitchFamily="18" charset="0"/>
              </a:rPr>
              <a:t>(metamodel)</a:t>
            </a:r>
          </a:p>
        </p:txBody>
      </p:sp>
      <p:sp>
        <p:nvSpPr>
          <p:cNvPr id="193543" name="Line 6"/>
          <p:cNvSpPr>
            <a:spLocks noChangeShapeType="1"/>
          </p:cNvSpPr>
          <p:nvPr/>
        </p:nvSpPr>
        <p:spPr bwMode="auto">
          <a:xfrm flipH="1">
            <a:off x="5410200" y="5181600"/>
            <a:ext cx="1295400" cy="152400"/>
          </a:xfrm>
          <a:prstGeom prst="line">
            <a:avLst/>
          </a:prstGeom>
          <a:noFill/>
          <a:ln w="57150">
            <a:solidFill>
              <a:schemeClr val="tx1"/>
            </a:solidFill>
            <a:round/>
            <a:headEnd/>
            <a:tailEnd type="triangle" w="med" len="med"/>
          </a:ln>
        </p:spPr>
        <p:txBody>
          <a:bodyPr/>
          <a:lstStyle/>
          <a:p>
            <a:endParaRPr lang="en-US"/>
          </a:p>
        </p:txBody>
      </p:sp>
      <p:sp>
        <p:nvSpPr>
          <p:cNvPr id="193544" name="Line 7"/>
          <p:cNvSpPr>
            <a:spLocks noChangeShapeType="1"/>
          </p:cNvSpPr>
          <p:nvPr/>
        </p:nvSpPr>
        <p:spPr bwMode="auto">
          <a:xfrm flipH="1">
            <a:off x="5410200" y="3124200"/>
            <a:ext cx="1066800" cy="76200"/>
          </a:xfrm>
          <a:prstGeom prst="line">
            <a:avLst/>
          </a:prstGeom>
          <a:noFill/>
          <a:ln w="57150">
            <a:solidFill>
              <a:schemeClr val="tx1"/>
            </a:solidFill>
            <a:round/>
            <a:headEnd/>
            <a:tailEnd type="triangle" w="med" len="med"/>
          </a:ln>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Number Placeholder 3"/>
          <p:cNvSpPr>
            <a:spLocks noGrp="1"/>
          </p:cNvSpPr>
          <p:nvPr>
            <p:ph type="sldNum" sz="quarter" idx="12"/>
          </p:nvPr>
        </p:nvSpPr>
        <p:spPr>
          <a:noFill/>
        </p:spPr>
        <p:txBody>
          <a:bodyPr/>
          <a:lstStyle/>
          <a:p>
            <a:fld id="{6C7898AE-CDA6-4A2A-8A01-C13355EABB16}" type="slidenum">
              <a:rPr lang="en-US" smtClean="0"/>
              <a:pPr/>
              <a:t>162</a:t>
            </a:fld>
            <a:endParaRPr lang="en-US" smtClean="0"/>
          </a:p>
        </p:txBody>
      </p:sp>
      <p:pic>
        <p:nvPicPr>
          <p:cNvPr id="194563" name="Picture 2"/>
          <p:cNvPicPr>
            <a:picLocks noChangeAspect="1" noChangeArrowheads="1"/>
          </p:cNvPicPr>
          <p:nvPr/>
        </p:nvPicPr>
        <p:blipFill>
          <a:blip r:embed="rId3" cstate="print"/>
          <a:srcRect/>
          <a:stretch>
            <a:fillRect/>
          </a:stretch>
        </p:blipFill>
        <p:spPr bwMode="auto">
          <a:xfrm>
            <a:off x="228600" y="34925"/>
            <a:ext cx="8763000" cy="6823075"/>
          </a:xfrm>
          <a:prstGeom prst="rect">
            <a:avLst/>
          </a:prstGeom>
          <a:noFill/>
          <a:ln w="25400">
            <a:noFill/>
            <a:miter lim="800000"/>
            <a:headEnd type="none" w="sm" len="sm"/>
            <a:tailEnd type="none" w="sm" len="sm"/>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Number Placeholder 3"/>
          <p:cNvSpPr>
            <a:spLocks noGrp="1"/>
          </p:cNvSpPr>
          <p:nvPr>
            <p:ph type="sldNum" sz="quarter" idx="12"/>
          </p:nvPr>
        </p:nvSpPr>
        <p:spPr>
          <a:noFill/>
        </p:spPr>
        <p:txBody>
          <a:bodyPr/>
          <a:lstStyle/>
          <a:p>
            <a:fld id="{BEACFDD6-AF38-49D7-B64F-F790CE35CB3C}" type="slidenum">
              <a:rPr lang="en-US" smtClean="0"/>
              <a:pPr/>
              <a:t>163</a:t>
            </a:fld>
            <a:endParaRPr lang="en-US" smtClean="0"/>
          </a:p>
        </p:txBody>
      </p:sp>
      <p:pic>
        <p:nvPicPr>
          <p:cNvPr id="195587" name="Picture 2"/>
          <p:cNvPicPr>
            <a:picLocks noChangeAspect="1" noChangeArrowheads="1"/>
          </p:cNvPicPr>
          <p:nvPr/>
        </p:nvPicPr>
        <p:blipFill>
          <a:blip r:embed="rId3" cstate="print"/>
          <a:srcRect/>
          <a:stretch>
            <a:fillRect/>
          </a:stretch>
        </p:blipFill>
        <p:spPr bwMode="auto">
          <a:xfrm>
            <a:off x="0" y="152400"/>
            <a:ext cx="9144000" cy="6551613"/>
          </a:xfrm>
          <a:prstGeom prst="rect">
            <a:avLst/>
          </a:prstGeom>
          <a:noFill/>
          <a:ln w="25400">
            <a:noFill/>
            <a:miter lim="800000"/>
            <a:headEnd type="none" w="sm" len="sm"/>
            <a:tailEnd type="none" w="sm" len="sm"/>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Number Placeholder 5"/>
          <p:cNvSpPr>
            <a:spLocks noGrp="1"/>
          </p:cNvSpPr>
          <p:nvPr>
            <p:ph type="sldNum" sz="quarter" idx="12"/>
          </p:nvPr>
        </p:nvSpPr>
        <p:spPr>
          <a:noFill/>
        </p:spPr>
        <p:txBody>
          <a:bodyPr/>
          <a:lstStyle/>
          <a:p>
            <a:fld id="{5AED53CB-0CCB-4B20-BC23-C275CE244FA3}" type="slidenum">
              <a:rPr lang="en-US" smtClean="0"/>
              <a:pPr/>
              <a:t>164</a:t>
            </a:fld>
            <a:endParaRPr lang="en-US" smtClean="0"/>
          </a:p>
        </p:txBody>
      </p:sp>
      <p:sp>
        <p:nvSpPr>
          <p:cNvPr id="196611" name="Rectangle 2"/>
          <p:cNvSpPr>
            <a:spLocks noChangeArrowheads="1"/>
          </p:cNvSpPr>
          <p:nvPr/>
        </p:nvSpPr>
        <p:spPr bwMode="auto">
          <a:xfrm>
            <a:off x="1943100" y="2214563"/>
            <a:ext cx="9144000" cy="0"/>
          </a:xfrm>
          <a:prstGeom prst="rect">
            <a:avLst/>
          </a:prstGeom>
          <a:noFill/>
          <a:ln w="9525">
            <a:noFill/>
            <a:miter lim="800000"/>
            <a:headEnd/>
            <a:tailEnd/>
          </a:ln>
        </p:spPr>
        <p:txBody>
          <a:bodyPr>
            <a:spAutoFit/>
          </a:bodyPr>
          <a:lstStyle/>
          <a:p>
            <a:endParaRPr lang="en-US"/>
          </a:p>
        </p:txBody>
      </p:sp>
      <p:pic>
        <p:nvPicPr>
          <p:cNvPr id="196612" name="Picture 3"/>
          <p:cNvPicPr>
            <a:picLocks noChangeAspect="1" noChangeArrowheads="1"/>
          </p:cNvPicPr>
          <p:nvPr/>
        </p:nvPicPr>
        <p:blipFill>
          <a:blip r:embed="rId3" cstate="print"/>
          <a:srcRect/>
          <a:stretch>
            <a:fillRect/>
          </a:stretch>
        </p:blipFill>
        <p:spPr bwMode="auto">
          <a:xfrm>
            <a:off x="0" y="0"/>
            <a:ext cx="9144000" cy="6642100"/>
          </a:xfrm>
          <a:prstGeom prst="rect">
            <a:avLst/>
          </a:prstGeom>
          <a:noFill/>
          <a:ln w="9525">
            <a:noFill/>
            <a:miter lim="800000"/>
            <a:headEnd/>
            <a:tailEnd/>
          </a:ln>
        </p:spPr>
      </p:pic>
      <p:sp>
        <p:nvSpPr>
          <p:cNvPr id="196613" name="Oval 4"/>
          <p:cNvSpPr>
            <a:spLocks noChangeArrowheads="1"/>
          </p:cNvSpPr>
          <p:nvPr/>
        </p:nvSpPr>
        <p:spPr bwMode="auto">
          <a:xfrm>
            <a:off x="5943600" y="1143000"/>
            <a:ext cx="1447800" cy="609600"/>
          </a:xfrm>
          <a:prstGeom prst="ellipse">
            <a:avLst/>
          </a:prstGeom>
          <a:noFill/>
          <a:ln w="9525">
            <a:solidFill>
              <a:srgbClr val="FF6600"/>
            </a:solidFill>
            <a:round/>
            <a:headEnd/>
            <a:tailEnd/>
          </a:ln>
        </p:spPr>
        <p:txBody>
          <a:bodyPr wrap="none" anchor="ctr"/>
          <a:lstStyle/>
          <a:p>
            <a:endParaRPr lang="en-US"/>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Number Placeholder 3"/>
          <p:cNvSpPr>
            <a:spLocks noGrp="1"/>
          </p:cNvSpPr>
          <p:nvPr>
            <p:ph type="sldNum" sz="quarter" idx="12"/>
          </p:nvPr>
        </p:nvSpPr>
        <p:spPr>
          <a:noFill/>
        </p:spPr>
        <p:txBody>
          <a:bodyPr/>
          <a:lstStyle/>
          <a:p>
            <a:fld id="{B3D3DA20-95D5-4C73-96DF-652CBF596E81}" type="slidenum">
              <a:rPr lang="en-US" smtClean="0"/>
              <a:pPr/>
              <a:t>165</a:t>
            </a:fld>
            <a:endParaRPr lang="en-US" smtClean="0"/>
          </a:p>
        </p:txBody>
      </p:sp>
      <p:sp>
        <p:nvSpPr>
          <p:cNvPr id="197635" name="Rectangle 2"/>
          <p:cNvSpPr>
            <a:spLocks noChangeArrowheads="1"/>
          </p:cNvSpPr>
          <p:nvPr/>
        </p:nvSpPr>
        <p:spPr bwMode="auto">
          <a:xfrm>
            <a:off x="1943100" y="2157413"/>
            <a:ext cx="9144000" cy="0"/>
          </a:xfrm>
          <a:prstGeom prst="rect">
            <a:avLst/>
          </a:prstGeom>
          <a:noFill/>
          <a:ln w="9525">
            <a:noFill/>
            <a:miter lim="800000"/>
            <a:headEnd/>
            <a:tailEnd/>
          </a:ln>
        </p:spPr>
        <p:txBody>
          <a:bodyPr>
            <a:spAutoFit/>
          </a:bodyPr>
          <a:lstStyle/>
          <a:p>
            <a:endParaRPr lang="en-US"/>
          </a:p>
        </p:txBody>
      </p:sp>
      <p:pic>
        <p:nvPicPr>
          <p:cNvPr id="197636" name="Picture 3"/>
          <p:cNvPicPr>
            <a:picLocks noChangeAspect="1" noChangeArrowheads="1"/>
          </p:cNvPicPr>
          <p:nvPr/>
        </p:nvPicPr>
        <p:blipFill>
          <a:blip r:embed="rId3" cstate="print"/>
          <a:srcRect/>
          <a:stretch>
            <a:fillRect/>
          </a:stretch>
        </p:blipFill>
        <p:spPr bwMode="auto">
          <a:xfrm>
            <a:off x="0" y="0"/>
            <a:ext cx="9144000" cy="6280150"/>
          </a:xfrm>
          <a:prstGeom prst="rect">
            <a:avLst/>
          </a:prstGeom>
          <a:noFill/>
          <a:ln w="9525">
            <a:noFill/>
            <a:miter lim="800000"/>
            <a:headEnd/>
            <a:tailEnd/>
          </a:ln>
        </p:spPr>
      </p:pic>
      <p:sp>
        <p:nvSpPr>
          <p:cNvPr id="197637" name="Oval 4"/>
          <p:cNvSpPr>
            <a:spLocks noChangeArrowheads="1"/>
          </p:cNvSpPr>
          <p:nvPr/>
        </p:nvSpPr>
        <p:spPr bwMode="auto">
          <a:xfrm>
            <a:off x="6324600" y="990600"/>
            <a:ext cx="2133600" cy="1828800"/>
          </a:xfrm>
          <a:prstGeom prst="ellipse">
            <a:avLst/>
          </a:prstGeom>
          <a:noFill/>
          <a:ln w="9525">
            <a:solidFill>
              <a:srgbClr val="FF0000"/>
            </a:solidFill>
            <a:round/>
            <a:headEnd/>
            <a:tailEnd/>
          </a:ln>
        </p:spPr>
        <p:txBody>
          <a:bodyPr wrap="none" anchor="ctr"/>
          <a:lstStyle/>
          <a:p>
            <a:endParaRPr lang="en-US"/>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Number Placeholder 5"/>
          <p:cNvSpPr>
            <a:spLocks noGrp="1"/>
          </p:cNvSpPr>
          <p:nvPr>
            <p:ph type="sldNum" sz="quarter" idx="12"/>
          </p:nvPr>
        </p:nvSpPr>
        <p:spPr>
          <a:noFill/>
        </p:spPr>
        <p:txBody>
          <a:bodyPr/>
          <a:lstStyle/>
          <a:p>
            <a:fld id="{67DFB3B7-28DA-4F39-9A3E-A81220D8FA26}" type="slidenum">
              <a:rPr lang="en-US" smtClean="0"/>
              <a:pPr/>
              <a:t>166</a:t>
            </a:fld>
            <a:endParaRPr lang="en-US" smtClean="0"/>
          </a:p>
        </p:txBody>
      </p:sp>
      <p:sp>
        <p:nvSpPr>
          <p:cNvPr id="198659" name="Rectangle 2"/>
          <p:cNvSpPr>
            <a:spLocks noGrp="1" noChangeArrowheads="1"/>
          </p:cNvSpPr>
          <p:nvPr>
            <p:ph type="title"/>
          </p:nvPr>
        </p:nvSpPr>
        <p:spPr/>
        <p:txBody>
          <a:bodyPr/>
          <a:lstStyle/>
          <a:p>
            <a:pPr eaLnBrk="1" hangingPunct="1"/>
            <a:r>
              <a:rPr lang="en-US" smtClean="0"/>
              <a:t>5SGen</a:t>
            </a:r>
          </a:p>
        </p:txBody>
      </p:sp>
      <p:sp>
        <p:nvSpPr>
          <p:cNvPr id="198660" name="Rectangle 3"/>
          <p:cNvSpPr>
            <a:spLocks noGrp="1" noChangeArrowheads="1"/>
          </p:cNvSpPr>
          <p:nvPr>
            <p:ph type="body" idx="1"/>
          </p:nvPr>
        </p:nvSpPr>
        <p:spPr/>
        <p:txBody>
          <a:bodyPr/>
          <a:lstStyle/>
          <a:p>
            <a:pPr eaLnBrk="1" hangingPunct="1"/>
            <a:r>
              <a:rPr lang="en-US" sz="2800" smtClean="0"/>
              <a:t>Version 1 -- MARIAN as the target system</a:t>
            </a:r>
          </a:p>
          <a:p>
            <a:pPr lvl="1" eaLnBrk="1" hangingPunct="1"/>
            <a:r>
              <a:rPr lang="en-US" sz="2400" smtClean="0"/>
              <a:t>Focused on rich structures: semantic networks</a:t>
            </a:r>
          </a:p>
          <a:p>
            <a:pPr lvl="1" eaLnBrk="1" hangingPunct="1"/>
            <a:r>
              <a:rPr lang="en-US" sz="2400" smtClean="0"/>
              <a:t>Behavior attached to nodes/links</a:t>
            </a:r>
          </a:p>
          <a:p>
            <a:pPr eaLnBrk="1" hangingPunct="1"/>
            <a:r>
              <a:rPr lang="en-US" sz="2800" smtClean="0"/>
              <a:t>Version 2 -- Shifted for later work to componentized (ODL) approach </a:t>
            </a:r>
          </a:p>
          <a:p>
            <a:pPr lvl="1" eaLnBrk="1" hangingPunct="1"/>
            <a:r>
              <a:rPr lang="en-US" sz="2400" smtClean="0"/>
              <a:t>Focused on scenarios/societies</a:t>
            </a:r>
          </a:p>
          <a:p>
            <a:pPr lvl="1" eaLnBrk="1" hangingPunct="1"/>
            <a:r>
              <a:rPr lang="en-US" sz="2400" smtClean="0"/>
              <a:t>Structures/Spaces encapsulated within components (e.g., relational tables, indexes)</a:t>
            </a:r>
          </a:p>
          <a:p>
            <a:pPr lvl="1" eaLnBrk="1" hangingPunct="1"/>
            <a:r>
              <a:rPr lang="en-US" sz="2400" smtClean="0"/>
              <a:t>Only textual streams supported</a:t>
            </a:r>
          </a:p>
          <a:p>
            <a:pPr eaLnBrk="1" hangingPunct="1"/>
            <a:r>
              <a:rPr lang="en-US" smtClean="0"/>
              <a:t>Version 3 – Practical DL (w. DSpace) – Doug Gorton</a:t>
            </a:r>
          </a:p>
        </p:txBody>
      </p:sp>
    </p:spTree>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Number Placeholder 4"/>
          <p:cNvSpPr>
            <a:spLocks noGrp="1"/>
          </p:cNvSpPr>
          <p:nvPr>
            <p:ph type="sldNum" sz="quarter" idx="12"/>
          </p:nvPr>
        </p:nvSpPr>
        <p:spPr>
          <a:noFill/>
        </p:spPr>
        <p:txBody>
          <a:bodyPr/>
          <a:lstStyle/>
          <a:p>
            <a:fld id="{EA70BFEF-9D4B-49D1-A1CD-791CAE45C698}" type="slidenum">
              <a:rPr lang="en-US" smtClean="0"/>
              <a:pPr/>
              <a:t>167</a:t>
            </a:fld>
            <a:endParaRPr lang="en-US" smtClean="0"/>
          </a:p>
        </p:txBody>
      </p:sp>
      <p:sp>
        <p:nvSpPr>
          <p:cNvPr id="199683" name="Rectangle 2"/>
          <p:cNvSpPr>
            <a:spLocks noGrp="1" noChangeArrowheads="1"/>
          </p:cNvSpPr>
          <p:nvPr>
            <p:ph type="title"/>
          </p:nvPr>
        </p:nvSpPr>
        <p:spPr>
          <a:xfrm>
            <a:off x="609600" y="381000"/>
            <a:ext cx="7772400" cy="762000"/>
          </a:xfrm>
        </p:spPr>
        <p:txBody>
          <a:bodyPr/>
          <a:lstStyle/>
          <a:p>
            <a:pPr eaLnBrk="1" hangingPunct="1"/>
            <a:r>
              <a:rPr lang="en-US" smtClean="0"/>
              <a:t>5SLGen – Version 2: ODL, Services, Scenarios</a:t>
            </a:r>
          </a:p>
        </p:txBody>
      </p:sp>
      <p:pic>
        <p:nvPicPr>
          <p:cNvPr id="199684" name="Picture 3"/>
          <p:cNvPicPr>
            <a:picLocks noChangeAspect="1" noChangeArrowheads="1"/>
          </p:cNvPicPr>
          <p:nvPr/>
        </p:nvPicPr>
        <p:blipFill>
          <a:blip r:embed="rId3" cstate="print"/>
          <a:srcRect/>
          <a:stretch>
            <a:fillRect/>
          </a:stretch>
        </p:blipFill>
        <p:spPr bwMode="auto">
          <a:xfrm>
            <a:off x="2209800" y="1981200"/>
            <a:ext cx="5867400" cy="47783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Number Placeholder 5"/>
          <p:cNvSpPr>
            <a:spLocks noGrp="1"/>
          </p:cNvSpPr>
          <p:nvPr>
            <p:ph type="sldNum" sz="quarter" idx="12"/>
          </p:nvPr>
        </p:nvSpPr>
        <p:spPr>
          <a:noFill/>
        </p:spPr>
        <p:txBody>
          <a:bodyPr/>
          <a:lstStyle/>
          <a:p>
            <a:fld id="{6F211B32-9953-43B0-8C22-605D96F37891}" type="slidenum">
              <a:rPr lang="en-US" smtClean="0"/>
              <a:pPr/>
              <a:t>168</a:t>
            </a:fld>
            <a:endParaRPr lang="en-US" smtClean="0"/>
          </a:p>
        </p:txBody>
      </p:sp>
      <p:sp>
        <p:nvSpPr>
          <p:cNvPr id="201731" name="Rectangle 2"/>
          <p:cNvSpPr>
            <a:spLocks noGrp="1" noChangeArrowheads="1"/>
          </p:cNvSpPr>
          <p:nvPr>
            <p:ph type="title"/>
          </p:nvPr>
        </p:nvSpPr>
        <p:spPr/>
        <p:txBody>
          <a:bodyPr/>
          <a:lstStyle/>
          <a:p>
            <a:pPr eaLnBrk="1" hangingPunct="1"/>
            <a:r>
              <a:rPr lang="en-US" sz="6000" b="1" dirty="0" smtClean="0"/>
              <a:t>Case Studies</a:t>
            </a:r>
          </a:p>
        </p:txBody>
      </p:sp>
      <p:sp>
        <p:nvSpPr>
          <p:cNvPr id="201732" name="Rectangle 3"/>
          <p:cNvSpPr>
            <a:spLocks noGrp="1" noChangeArrowheads="1"/>
          </p:cNvSpPr>
          <p:nvPr>
            <p:ph type="body" idx="1"/>
          </p:nvPr>
        </p:nvSpPr>
        <p:spPr/>
        <p:txBody>
          <a:bodyPr/>
          <a:lstStyle/>
          <a:p>
            <a:pPr eaLnBrk="1" hangingPunct="1"/>
            <a:r>
              <a:rPr lang="en-US" sz="3600" dirty="0" smtClean="0"/>
              <a:t>Education:</a:t>
            </a:r>
          </a:p>
          <a:p>
            <a:pPr lvl="1" eaLnBrk="1" hangingPunct="1"/>
            <a:r>
              <a:rPr lang="en-US" dirty="0" smtClean="0"/>
              <a:t>CSTC, CITIDEL</a:t>
            </a:r>
          </a:p>
          <a:p>
            <a:pPr lvl="1" eaLnBrk="1" hangingPunct="1"/>
            <a:r>
              <a:rPr lang="en-US" dirty="0" smtClean="0"/>
              <a:t>Ensemble</a:t>
            </a:r>
          </a:p>
          <a:p>
            <a:pPr lvl="1" eaLnBrk="1" hangingPunct="1"/>
            <a:r>
              <a:rPr lang="en-US" dirty="0" smtClean="0"/>
              <a:t>NSDL</a:t>
            </a:r>
          </a:p>
          <a:p>
            <a:pPr lvl="1" eaLnBrk="1" hangingPunct="1"/>
            <a:r>
              <a:rPr lang="en-US" dirty="0" smtClean="0"/>
              <a:t>NDLTD (ETDs)</a:t>
            </a:r>
          </a:p>
          <a:p>
            <a:pPr eaLnBrk="1" hangingPunct="1"/>
            <a:endParaRPr lang="en-US" sz="3600" dirty="0" smtClean="0"/>
          </a:p>
          <a:p>
            <a:pPr eaLnBrk="1" hangingPunct="1"/>
            <a:r>
              <a:rPr lang="en-US" sz="3600" dirty="0" err="1" smtClean="0"/>
              <a:t>CTRnet</a:t>
            </a:r>
            <a:endParaRPr lang="en-US" sz="3600" dirty="0" smtClean="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02755"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02756"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02757"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02758"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02759"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02760" name="Rectangle 8"/>
          <p:cNvSpPr>
            <a:spLocks noGrp="1" noChangeArrowheads="1"/>
          </p:cNvSpPr>
          <p:nvPr>
            <p:ph type="title"/>
          </p:nvPr>
        </p:nvSpPr>
        <p:spPr>
          <a:xfrm>
            <a:off x="304800" y="228600"/>
            <a:ext cx="8610600" cy="876300"/>
          </a:xfrm>
          <a:noFill/>
        </p:spPr>
        <p:txBody>
          <a:bodyPr lIns="92075" tIns="46038" rIns="92075" bIns="46038"/>
          <a:lstStyle/>
          <a:p>
            <a:pPr eaLnBrk="1" hangingPunct="1"/>
            <a:r>
              <a:rPr lang="en-US" smtClean="0"/>
              <a:t>CS Teaching Center (CSTC)</a:t>
            </a:r>
          </a:p>
        </p:txBody>
      </p:sp>
      <p:sp>
        <p:nvSpPr>
          <p:cNvPr id="202761" name="Rectangle 9"/>
          <p:cNvSpPr>
            <a:spLocks noGrp="1" noChangeArrowheads="1"/>
          </p:cNvSpPr>
          <p:nvPr>
            <p:ph type="body" idx="1"/>
          </p:nvPr>
        </p:nvSpPr>
        <p:spPr>
          <a:xfrm>
            <a:off x="76200" y="1752600"/>
            <a:ext cx="9067800" cy="4114800"/>
          </a:xfrm>
          <a:noFill/>
        </p:spPr>
        <p:txBody>
          <a:bodyPr lIns="92075" tIns="46038" rIns="92075" bIns="46038"/>
          <a:lstStyle/>
          <a:p>
            <a:pPr eaLnBrk="1" hangingPunct="1">
              <a:lnSpc>
                <a:spcPct val="90000"/>
              </a:lnSpc>
              <a:spcBef>
                <a:spcPct val="45000"/>
              </a:spcBef>
            </a:pPr>
            <a:r>
              <a:rPr lang="en-US" sz="2800" smtClean="0"/>
              <a:t>Instead of building large, expensive multimedia packages, that become obsolete and are difficult to re-use, concentrate on </a:t>
            </a:r>
            <a:r>
              <a:rPr lang="en-US" sz="2800" b="1" smtClean="0"/>
              <a:t>small knowledge units</a:t>
            </a:r>
            <a:r>
              <a:rPr lang="en-US" sz="2800" smtClean="0"/>
              <a:t>.</a:t>
            </a:r>
          </a:p>
          <a:p>
            <a:pPr eaLnBrk="1" hangingPunct="1">
              <a:lnSpc>
                <a:spcPct val="90000"/>
              </a:lnSpc>
              <a:spcBef>
                <a:spcPct val="45000"/>
              </a:spcBef>
            </a:pPr>
            <a:r>
              <a:rPr lang="en-US" sz="2800" smtClean="0"/>
              <a:t>Learners benefit from having well-crafted modules that have been </a:t>
            </a:r>
            <a:r>
              <a:rPr lang="en-US" sz="2800" b="1" smtClean="0"/>
              <a:t>reviewed and tested</a:t>
            </a:r>
            <a:r>
              <a:rPr lang="en-US" sz="2800" smtClean="0"/>
              <a:t>.</a:t>
            </a:r>
          </a:p>
          <a:p>
            <a:pPr eaLnBrk="1" hangingPunct="1">
              <a:lnSpc>
                <a:spcPct val="90000"/>
              </a:lnSpc>
              <a:spcBef>
                <a:spcPct val="45000"/>
              </a:spcBef>
            </a:pPr>
            <a:r>
              <a:rPr lang="en-US" sz="2800" smtClean="0"/>
              <a:t>Use digital libraries to build a </a:t>
            </a:r>
            <a:r>
              <a:rPr lang="en-US" sz="2800" b="1" smtClean="0"/>
              <a:t>powerful base</a:t>
            </a:r>
            <a:r>
              <a:rPr lang="en-US" sz="2800" smtClean="0"/>
              <a:t> of support for learners, upon which a variety of courses, self-study tutorials &amp; reference resources can be built.</a:t>
            </a:r>
          </a:p>
          <a:p>
            <a:pPr eaLnBrk="1" hangingPunct="1">
              <a:lnSpc>
                <a:spcPct val="90000"/>
              </a:lnSpc>
              <a:spcBef>
                <a:spcPct val="45000"/>
              </a:spcBef>
            </a:pPr>
            <a:r>
              <a:rPr lang="en-US" sz="2800" smtClean="0"/>
              <a:t>ACM support led to Journal of Educational Resources in Computing (</a:t>
            </a:r>
            <a:r>
              <a:rPr lang="en-US" sz="2800" b="1" smtClean="0">
                <a:solidFill>
                  <a:schemeClr val="tx2"/>
                </a:solidFill>
              </a:rPr>
              <a:t>JERIC</a:t>
            </a:r>
            <a:r>
              <a:rPr lang="en-US" sz="2800" smtClean="0"/>
              <a:t>), accessible from </a:t>
            </a:r>
            <a:r>
              <a:rPr lang="en-US" sz="3600" b="1" smtClean="0"/>
              <a:t>www.cstc.org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b="1" dirty="0" smtClean="0"/>
              <a:t>DL </a:t>
            </a:r>
            <a:r>
              <a:rPr lang="en-US" b="1" dirty="0" err="1" smtClean="0"/>
              <a:t>Curric</a:t>
            </a:r>
            <a:r>
              <a:rPr lang="en-US" b="1" dirty="0" smtClean="0"/>
              <a:t>. Project - examples</a:t>
            </a:r>
          </a:p>
        </p:txBody>
      </p:sp>
      <p:sp>
        <p:nvSpPr>
          <p:cNvPr id="36867" name="Content Placeholder 2"/>
          <p:cNvSpPr>
            <a:spLocks noGrp="1"/>
          </p:cNvSpPr>
          <p:nvPr>
            <p:ph idx="1"/>
          </p:nvPr>
        </p:nvSpPr>
        <p:spPr/>
        <p:txBody>
          <a:bodyPr/>
          <a:lstStyle/>
          <a:p>
            <a:pPr eaLnBrk="1" hangingPunct="1"/>
            <a:r>
              <a:rPr lang="en-US" b="1" dirty="0" smtClean="0"/>
              <a:t>Module 1-b: History of digital libraries and library automation</a:t>
            </a:r>
          </a:p>
          <a:p>
            <a:pPr eaLnBrk="1" hangingPunct="1"/>
            <a:r>
              <a:rPr lang="en-US" b="1" dirty="0" smtClean="0"/>
              <a:t>Module 2-c: File Formats, Transformation, and Migration</a:t>
            </a:r>
            <a:endParaRPr lang="en-US" dirty="0" smtClean="0"/>
          </a:p>
          <a:p>
            <a:pPr eaLnBrk="1" hangingPunct="1"/>
            <a:r>
              <a:rPr lang="en-US" b="1" dirty="0" smtClean="0"/>
              <a:t>Module 3-b: Digitization</a:t>
            </a:r>
            <a:endParaRPr lang="en-US" dirty="0" smtClean="0"/>
          </a:p>
          <a:p>
            <a:pPr eaLnBrk="1" hangingPunct="1"/>
            <a:r>
              <a:rPr lang="en-US" b="1" dirty="0" smtClean="0"/>
              <a:t>Module 4-b: Metadata</a:t>
            </a:r>
            <a:endParaRPr lang="en-US" dirty="0" smtClean="0"/>
          </a:p>
          <a:p>
            <a:pPr eaLnBrk="1" hangingPunct="1"/>
            <a:r>
              <a:rPr lang="en-US" b="1" dirty="0" smtClean="0"/>
              <a:t>Module 5-a: Architecture overviews</a:t>
            </a:r>
          </a:p>
          <a:p>
            <a:pPr eaLnBrk="1" hangingPunct="1"/>
            <a:r>
              <a:rPr lang="en-US" b="1" dirty="0" smtClean="0"/>
              <a:t>…</a:t>
            </a:r>
            <a:endParaRPr lang="en-US" dirty="0" smtClean="0"/>
          </a:p>
        </p:txBody>
      </p:sp>
      <p:sp>
        <p:nvSpPr>
          <p:cNvPr id="36868" name="Slide Number Placeholder 3"/>
          <p:cNvSpPr>
            <a:spLocks noGrp="1"/>
          </p:cNvSpPr>
          <p:nvPr>
            <p:ph type="sldNum" sz="quarter" idx="12"/>
          </p:nvPr>
        </p:nvSpPr>
        <p:spPr>
          <a:noFill/>
        </p:spPr>
        <p:txBody>
          <a:bodyPr/>
          <a:lstStyle/>
          <a:p>
            <a:fld id="{AA6A8DDF-F60B-4FF8-86A2-82319698733F}" type="slidenum">
              <a:rPr lang="en-US" smtClean="0"/>
              <a:pPr/>
              <a:t>17</a:t>
            </a:fld>
            <a:endParaRPr lang="en-US" smtClean="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Number Placeholder 5"/>
          <p:cNvSpPr>
            <a:spLocks noGrp="1"/>
          </p:cNvSpPr>
          <p:nvPr>
            <p:ph type="sldNum" sz="quarter" idx="12"/>
          </p:nvPr>
        </p:nvSpPr>
        <p:spPr>
          <a:noFill/>
        </p:spPr>
        <p:txBody>
          <a:bodyPr/>
          <a:lstStyle/>
          <a:p>
            <a:fld id="{1160725B-696A-4984-93DB-931E9D0E91A8}" type="slidenum">
              <a:rPr lang="en-US" smtClean="0"/>
              <a:pPr/>
              <a:t>170</a:t>
            </a:fld>
            <a:endParaRPr lang="en-US" smtClean="0"/>
          </a:p>
        </p:txBody>
      </p:sp>
      <p:sp>
        <p:nvSpPr>
          <p:cNvPr id="203779" name="Rectangle 2"/>
          <p:cNvSpPr>
            <a:spLocks noGrp="1" noChangeArrowheads="1"/>
          </p:cNvSpPr>
          <p:nvPr>
            <p:ph type="title"/>
          </p:nvPr>
        </p:nvSpPr>
        <p:spPr>
          <a:xfrm>
            <a:off x="685800" y="381000"/>
            <a:ext cx="7772400" cy="1143000"/>
          </a:xfrm>
        </p:spPr>
        <p:txBody>
          <a:bodyPr/>
          <a:lstStyle/>
          <a:p>
            <a:pPr eaLnBrk="1" hangingPunct="1"/>
            <a:r>
              <a:rPr lang="en-US" sz="4000" smtClean="0"/>
              <a:t>Computing and Information Technology Interactive Digital Educational Library (CITIDEL)</a:t>
            </a:r>
          </a:p>
        </p:txBody>
      </p:sp>
      <p:sp>
        <p:nvSpPr>
          <p:cNvPr id="203780" name="Rectangle 3"/>
          <p:cNvSpPr>
            <a:spLocks noGrp="1" noChangeArrowheads="1"/>
          </p:cNvSpPr>
          <p:nvPr>
            <p:ph type="body" idx="1"/>
          </p:nvPr>
        </p:nvSpPr>
        <p:spPr>
          <a:xfrm>
            <a:off x="457200" y="2133600"/>
            <a:ext cx="8496300" cy="4114800"/>
          </a:xfrm>
        </p:spPr>
        <p:txBody>
          <a:bodyPr/>
          <a:lstStyle/>
          <a:p>
            <a:pPr eaLnBrk="1" hangingPunct="1">
              <a:lnSpc>
                <a:spcPct val="90000"/>
              </a:lnSpc>
              <a:spcBef>
                <a:spcPct val="70000"/>
              </a:spcBef>
            </a:pPr>
            <a:r>
              <a:rPr lang="en-US" b="1" smtClean="0"/>
              <a:t>Domain</a:t>
            </a:r>
            <a:r>
              <a:rPr lang="en-US" smtClean="0"/>
              <a:t>: computing / information technology</a:t>
            </a:r>
          </a:p>
          <a:p>
            <a:pPr eaLnBrk="1" hangingPunct="1">
              <a:lnSpc>
                <a:spcPct val="90000"/>
              </a:lnSpc>
              <a:spcBef>
                <a:spcPct val="70000"/>
              </a:spcBef>
            </a:pPr>
            <a:r>
              <a:rPr lang="en-US" b="1" smtClean="0"/>
              <a:t>Genre</a:t>
            </a:r>
            <a:r>
              <a:rPr lang="en-US" smtClean="0"/>
              <a:t>: one-stop-shopping for teachers &amp; learners: courseware (CSTC, JERIC), leading DLs (ACM, IEEE-CS, DB&amp;LP, CiteSeer), PlanetMath.org, NCSTRL (technical reports), …</a:t>
            </a:r>
          </a:p>
          <a:p>
            <a:pPr eaLnBrk="1" hangingPunct="1">
              <a:lnSpc>
                <a:spcPct val="90000"/>
              </a:lnSpc>
              <a:spcBef>
                <a:spcPct val="70000"/>
              </a:spcBef>
            </a:pPr>
            <a:r>
              <a:rPr lang="en-US" b="1" smtClean="0"/>
              <a:t>Submission &amp; Collection</a:t>
            </a:r>
            <a:r>
              <a:rPr lang="en-US" smtClean="0"/>
              <a:t>: sub/partner collections </a:t>
            </a:r>
            <a:r>
              <a:rPr lang="en-US" smtClean="0">
                <a:sym typeface="Wingdings" pitchFamily="2" charset="2"/>
              </a:rPr>
              <a:t></a:t>
            </a:r>
            <a:r>
              <a:rPr lang="en-US" smtClean="0"/>
              <a:t> www.citidel.org</a:t>
            </a:r>
          </a:p>
        </p:txBody>
      </p:sp>
    </p:spTree>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Number Placeholder 3"/>
          <p:cNvSpPr>
            <a:spLocks noGrp="1"/>
          </p:cNvSpPr>
          <p:nvPr>
            <p:ph type="sldNum" sz="quarter" idx="12"/>
          </p:nvPr>
        </p:nvSpPr>
        <p:spPr>
          <a:noFill/>
        </p:spPr>
        <p:txBody>
          <a:bodyPr/>
          <a:lstStyle/>
          <a:p>
            <a:fld id="{5B261068-47A2-45E5-BB68-9DEB431C08EA}" type="slidenum">
              <a:rPr lang="en-US" smtClean="0"/>
              <a:pPr/>
              <a:t>171</a:t>
            </a:fld>
            <a:endParaRPr lang="en-US" smtClean="0"/>
          </a:p>
        </p:txBody>
      </p:sp>
      <p:pic>
        <p:nvPicPr>
          <p:cNvPr id="208899" name="Picture 2" descr="citidel-ecdl-browsing"/>
          <p:cNvPicPr>
            <a:picLocks noChangeArrowheads="1"/>
          </p:cNvPicPr>
          <p:nvPr/>
        </p:nvPicPr>
        <p:blipFill>
          <a:blip r:embed="rId3" cstate="print"/>
          <a:srcRect/>
          <a:stretch>
            <a:fillRect/>
          </a:stretch>
        </p:blipFill>
        <p:spPr bwMode="auto">
          <a:xfrm>
            <a:off x="76200" y="76200"/>
            <a:ext cx="8915400" cy="6172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1197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11972"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11973"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11974"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11975"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11976" name="Rectangle 8"/>
          <p:cNvSpPr>
            <a:spLocks noGrp="1" noChangeArrowheads="1"/>
          </p:cNvSpPr>
          <p:nvPr>
            <p:ph type="title"/>
          </p:nvPr>
        </p:nvSpPr>
        <p:spPr>
          <a:xfrm>
            <a:off x="304800" y="152400"/>
            <a:ext cx="8610600" cy="876300"/>
          </a:xfrm>
          <a:noFill/>
        </p:spPr>
        <p:txBody>
          <a:bodyPr lIns="92075" tIns="46038" rIns="92075" bIns="46038"/>
          <a:lstStyle/>
          <a:p>
            <a:pPr eaLnBrk="1" hangingPunct="1"/>
            <a:r>
              <a:rPr lang="en-US" sz="5400" smtClean="0"/>
              <a:t>CITIDEL -&gt; NSDL</a:t>
            </a:r>
          </a:p>
        </p:txBody>
      </p:sp>
      <p:sp>
        <p:nvSpPr>
          <p:cNvPr id="211977" name="Rectangle 9"/>
          <p:cNvSpPr>
            <a:spLocks noGrp="1" noChangeArrowheads="1"/>
          </p:cNvSpPr>
          <p:nvPr>
            <p:ph type="body" idx="1"/>
          </p:nvPr>
        </p:nvSpPr>
        <p:spPr>
          <a:xfrm>
            <a:off x="228600" y="1752600"/>
            <a:ext cx="8686800" cy="4800600"/>
          </a:xfrm>
          <a:noFill/>
        </p:spPr>
        <p:txBody>
          <a:bodyPr lIns="92075" tIns="46038" rIns="92075" bIns="46038"/>
          <a:lstStyle/>
          <a:p>
            <a:pPr eaLnBrk="1" hangingPunct="1">
              <a:lnSpc>
                <a:spcPct val="90000"/>
              </a:lnSpc>
              <a:spcBef>
                <a:spcPct val="45000"/>
              </a:spcBef>
            </a:pPr>
            <a:r>
              <a:rPr lang="en-US" sz="3600" smtClean="0"/>
              <a:t>A collection project in the</a:t>
            </a:r>
          </a:p>
          <a:p>
            <a:pPr eaLnBrk="1" hangingPunct="1">
              <a:lnSpc>
                <a:spcPct val="90000"/>
              </a:lnSpc>
              <a:spcBef>
                <a:spcPct val="45000"/>
              </a:spcBef>
            </a:pPr>
            <a:r>
              <a:rPr lang="en-US" sz="3600" smtClean="0"/>
              <a:t>National STEM (science, technolgy, engineering, and mathematics) education Digital Library – </a:t>
            </a:r>
            <a:r>
              <a:rPr lang="en-US" sz="3600" b="1" smtClean="0">
                <a:solidFill>
                  <a:schemeClr val="tx2"/>
                </a:solidFill>
              </a:rPr>
              <a:t>NSDL</a:t>
            </a:r>
          </a:p>
          <a:p>
            <a:pPr eaLnBrk="1" hangingPunct="1">
              <a:lnSpc>
                <a:spcPct val="90000"/>
              </a:lnSpc>
              <a:spcBef>
                <a:spcPct val="45000"/>
              </a:spcBef>
            </a:pPr>
            <a:r>
              <a:rPr lang="en-US" sz="3600" b="1" smtClean="0">
                <a:solidFill>
                  <a:schemeClr val="tx2"/>
                </a:solidFill>
              </a:rPr>
              <a:t>National Science Digital Library</a:t>
            </a:r>
          </a:p>
          <a:p>
            <a:pPr eaLnBrk="1" hangingPunct="1">
              <a:lnSpc>
                <a:spcPct val="90000"/>
              </a:lnSpc>
              <a:spcBef>
                <a:spcPct val="45000"/>
              </a:spcBef>
            </a:pPr>
            <a:r>
              <a:rPr lang="en-US" sz="3600" b="1" smtClean="0">
                <a:solidFill>
                  <a:schemeClr val="tx2"/>
                </a:solidFill>
              </a:rPr>
              <a:t>www.nsdl.org</a:t>
            </a:r>
          </a:p>
          <a:p>
            <a:pPr eaLnBrk="1" hangingPunct="1">
              <a:lnSpc>
                <a:spcPct val="90000"/>
              </a:lnSpc>
              <a:spcBef>
                <a:spcPct val="45000"/>
              </a:spcBef>
            </a:pPr>
            <a:r>
              <a:rPr lang="en-US" sz="3600" b="1" smtClean="0">
                <a:solidFill>
                  <a:schemeClr val="tx2"/>
                </a:solidFill>
              </a:rPr>
              <a:t>(Next slides courtesy Lee Zia, NSF)</a:t>
            </a:r>
            <a:endParaRPr lang="en-US" sz="360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2994" name="Slide Number Placeholder 5"/>
          <p:cNvSpPr>
            <a:spLocks noGrp="1"/>
          </p:cNvSpPr>
          <p:nvPr>
            <p:ph type="sldNum" sz="quarter" idx="12"/>
          </p:nvPr>
        </p:nvSpPr>
        <p:spPr>
          <a:noFill/>
        </p:spPr>
        <p:txBody>
          <a:bodyPr/>
          <a:lstStyle/>
          <a:p>
            <a:fld id="{B557DC17-DA2A-4A67-9221-B9B165969D9B}" type="slidenum">
              <a:rPr lang="en-US" smtClean="0"/>
              <a:pPr/>
              <a:t>173</a:t>
            </a:fld>
            <a:endParaRPr lang="en-US" smtClean="0"/>
          </a:p>
        </p:txBody>
      </p:sp>
      <p:sp>
        <p:nvSpPr>
          <p:cNvPr id="212995" name="Rectangle 2"/>
          <p:cNvSpPr>
            <a:spLocks noGrp="1" noChangeArrowheads="1"/>
          </p:cNvSpPr>
          <p:nvPr>
            <p:ph type="ctrTitle"/>
          </p:nvPr>
        </p:nvSpPr>
        <p:spPr>
          <a:xfrm>
            <a:off x="990600" y="152400"/>
            <a:ext cx="7772400" cy="685800"/>
          </a:xfrm>
        </p:spPr>
        <p:txBody>
          <a:bodyPr/>
          <a:lstStyle/>
          <a:p>
            <a:pPr eaLnBrk="1" hangingPunct="1"/>
            <a:r>
              <a:rPr lang="en-US" sz="4000" b="1" smtClean="0"/>
              <a:t>Connects:</a:t>
            </a:r>
            <a:endParaRPr lang="en-US" sz="4000" smtClean="0"/>
          </a:p>
        </p:txBody>
      </p:sp>
      <p:sp>
        <p:nvSpPr>
          <p:cNvPr id="1114115" name="Rectangle 3"/>
          <p:cNvSpPr>
            <a:spLocks noGrp="1" noChangeArrowheads="1"/>
          </p:cNvSpPr>
          <p:nvPr>
            <p:ph type="subTitle" idx="1"/>
          </p:nvPr>
        </p:nvSpPr>
        <p:spPr>
          <a:xfrm>
            <a:off x="304800" y="1447800"/>
            <a:ext cx="8686800" cy="1752600"/>
          </a:xfrm>
        </p:spPr>
        <p:txBody>
          <a:bodyPr/>
          <a:lstStyle/>
          <a:p>
            <a:pPr algn="l" eaLnBrk="1" hangingPunct="1">
              <a:lnSpc>
                <a:spcPct val="90000"/>
              </a:lnSpc>
              <a:buClr>
                <a:schemeClr val="tx1"/>
              </a:buClr>
            </a:pPr>
            <a:r>
              <a:rPr lang="en-US" b="1" i="1" smtClean="0"/>
              <a:t>Users:</a:t>
            </a:r>
            <a:r>
              <a:rPr lang="en-US" i="1" smtClean="0"/>
              <a:t> </a:t>
            </a:r>
            <a:r>
              <a:rPr lang="en-US" smtClean="0"/>
              <a:t>students, educators, life-long learners</a:t>
            </a:r>
            <a:br>
              <a:rPr lang="en-US" smtClean="0"/>
            </a:br>
            <a:endParaRPr lang="en-US" smtClean="0"/>
          </a:p>
          <a:p>
            <a:pPr algn="l" eaLnBrk="1" hangingPunct="1">
              <a:lnSpc>
                <a:spcPct val="90000"/>
              </a:lnSpc>
              <a:buClr>
                <a:schemeClr val="tx1"/>
              </a:buClr>
            </a:pPr>
            <a:r>
              <a:rPr lang="en-US" b="1" i="1" smtClean="0"/>
              <a:t>Content:</a:t>
            </a:r>
            <a:r>
              <a:rPr lang="en-US" smtClean="0"/>
              <a:t> structured learning materials; large real-time or archived datasets; audio, images, animations; primary sources; digital learning objects (e.g. applets); interactive (virtual, remote) laboratories; ...</a:t>
            </a:r>
            <a:endParaRPr lang="en-US" smtClean="0">
              <a:solidFill>
                <a:srgbClr val="008000"/>
              </a:solidFill>
            </a:endParaRPr>
          </a:p>
          <a:p>
            <a:pPr algn="l" eaLnBrk="1" hangingPunct="1">
              <a:lnSpc>
                <a:spcPct val="90000"/>
              </a:lnSpc>
              <a:buClr>
                <a:schemeClr val="tx1"/>
              </a:buClr>
            </a:pPr>
            <a:endParaRPr lang="en-US" smtClean="0">
              <a:solidFill>
                <a:srgbClr val="008000"/>
              </a:solidFill>
            </a:endParaRPr>
          </a:p>
          <a:p>
            <a:pPr algn="l" eaLnBrk="1" hangingPunct="1">
              <a:lnSpc>
                <a:spcPct val="90000"/>
              </a:lnSpc>
              <a:buClr>
                <a:schemeClr val="tx1"/>
              </a:buClr>
            </a:pPr>
            <a:r>
              <a:rPr lang="en-US" b="1" i="1" smtClean="0"/>
              <a:t>Tools:</a:t>
            </a:r>
            <a:r>
              <a:rPr lang="en-US" smtClean="0"/>
              <a:t> search; refer; validate; integrate; create; customize; publish; share; notify; collaborate;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4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4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14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115" grpId="0" build="p"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5"/>
          <p:cNvSpPr>
            <a:spLocks noGrp="1"/>
          </p:cNvSpPr>
          <p:nvPr>
            <p:ph type="sldNum" sz="quarter" idx="12"/>
          </p:nvPr>
        </p:nvSpPr>
        <p:spPr>
          <a:noFill/>
        </p:spPr>
        <p:txBody>
          <a:bodyPr/>
          <a:lstStyle/>
          <a:p>
            <a:fld id="{2B16F4DD-064B-4BB4-8C13-AD8AECBC33B2}" type="slidenum">
              <a:rPr lang="en-US" smtClean="0"/>
              <a:pPr/>
              <a:t>174</a:t>
            </a:fld>
            <a:endParaRPr lang="en-US" smtClean="0"/>
          </a:p>
        </p:txBody>
      </p:sp>
      <p:sp>
        <p:nvSpPr>
          <p:cNvPr id="214019" name="Rectangle 2"/>
          <p:cNvSpPr>
            <a:spLocks noGrp="1" noChangeArrowheads="1"/>
          </p:cNvSpPr>
          <p:nvPr>
            <p:ph type="title"/>
          </p:nvPr>
        </p:nvSpPr>
        <p:spPr>
          <a:xfrm>
            <a:off x="609600" y="152400"/>
            <a:ext cx="7772400" cy="685800"/>
          </a:xfrm>
        </p:spPr>
        <p:txBody>
          <a:bodyPr/>
          <a:lstStyle/>
          <a:p>
            <a:pPr eaLnBrk="1" hangingPunct="1"/>
            <a:r>
              <a:rPr lang="en-US" sz="4000" b="1" smtClean="0"/>
              <a:t>Collections</a:t>
            </a:r>
            <a:endParaRPr lang="en-US" sz="4000" smtClean="0"/>
          </a:p>
        </p:txBody>
      </p:sp>
      <p:sp>
        <p:nvSpPr>
          <p:cNvPr id="214020" name="Rectangle 3"/>
          <p:cNvSpPr>
            <a:spLocks noGrp="1" noChangeArrowheads="1"/>
          </p:cNvSpPr>
          <p:nvPr>
            <p:ph type="body" idx="1"/>
          </p:nvPr>
        </p:nvSpPr>
        <p:spPr>
          <a:xfrm>
            <a:off x="228600" y="1524000"/>
            <a:ext cx="8915400" cy="4114800"/>
          </a:xfrm>
        </p:spPr>
        <p:txBody>
          <a:bodyPr/>
          <a:lstStyle/>
          <a:p>
            <a:pPr eaLnBrk="1" hangingPunct="1"/>
            <a:r>
              <a:rPr lang="en-US" sz="2800" smtClean="0"/>
              <a:t>Discovery of content</a:t>
            </a:r>
          </a:p>
          <a:p>
            <a:pPr eaLnBrk="1" hangingPunct="1"/>
            <a:r>
              <a:rPr lang="en-US" sz="2800" smtClean="0"/>
              <a:t>Classification and cataloguing</a:t>
            </a:r>
          </a:p>
          <a:p>
            <a:pPr eaLnBrk="1" hangingPunct="1"/>
            <a:r>
              <a:rPr lang="en-US" sz="2800" smtClean="0"/>
              <a:t>Acquisition and/or linking; referencing</a:t>
            </a:r>
          </a:p>
          <a:p>
            <a:pPr eaLnBrk="1" hangingPunct="1"/>
            <a:r>
              <a:rPr lang="en-US" sz="2800" smtClean="0"/>
              <a:t>Disciplinary-based themes define a natural body of content, but other possibilities are also encouraged </a:t>
            </a:r>
          </a:p>
          <a:p>
            <a:pPr eaLnBrk="1" hangingPunct="1"/>
            <a:r>
              <a:rPr lang="en-US" sz="2800" smtClean="0"/>
              <a:t>Access to massive real-time or archived datasets</a:t>
            </a:r>
          </a:p>
          <a:p>
            <a:pPr eaLnBrk="1" hangingPunct="1"/>
            <a:r>
              <a:rPr lang="en-US" sz="2800" smtClean="0"/>
              <a:t>Software tool suites for analysis, modeling, simulation, or visualization</a:t>
            </a:r>
          </a:p>
          <a:p>
            <a:pPr eaLnBrk="1" hangingPunct="1"/>
            <a:r>
              <a:rPr lang="en-US" sz="2800" smtClean="0"/>
              <a:t>Reviewed commentary on learning materials and pedagogy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Number Placeholder 5"/>
          <p:cNvSpPr>
            <a:spLocks noGrp="1"/>
          </p:cNvSpPr>
          <p:nvPr>
            <p:ph type="sldNum" sz="quarter" idx="12"/>
          </p:nvPr>
        </p:nvSpPr>
        <p:spPr>
          <a:noFill/>
        </p:spPr>
        <p:txBody>
          <a:bodyPr/>
          <a:lstStyle/>
          <a:p>
            <a:fld id="{7754E881-3473-4D98-A37E-6133850D03D9}" type="slidenum">
              <a:rPr lang="en-US" smtClean="0"/>
              <a:pPr/>
              <a:t>175</a:t>
            </a:fld>
            <a:endParaRPr lang="en-US" smtClean="0"/>
          </a:p>
        </p:txBody>
      </p:sp>
      <p:sp>
        <p:nvSpPr>
          <p:cNvPr id="215043" name="Rectangle 2"/>
          <p:cNvSpPr>
            <a:spLocks noGrp="1" noChangeArrowheads="1"/>
          </p:cNvSpPr>
          <p:nvPr>
            <p:ph type="title"/>
          </p:nvPr>
        </p:nvSpPr>
        <p:spPr>
          <a:xfrm>
            <a:off x="609600" y="0"/>
            <a:ext cx="7772400" cy="609600"/>
          </a:xfrm>
        </p:spPr>
        <p:txBody>
          <a:bodyPr/>
          <a:lstStyle/>
          <a:p>
            <a:pPr eaLnBrk="1" hangingPunct="1"/>
            <a:r>
              <a:rPr lang="en-US" sz="4000" b="1" smtClean="0"/>
              <a:t>Services</a:t>
            </a:r>
            <a:endParaRPr lang="en-US" sz="4000" smtClean="0"/>
          </a:p>
        </p:txBody>
      </p:sp>
      <p:sp>
        <p:nvSpPr>
          <p:cNvPr id="215044" name="Rectangle 3"/>
          <p:cNvSpPr>
            <a:spLocks noGrp="1" noChangeArrowheads="1"/>
          </p:cNvSpPr>
          <p:nvPr>
            <p:ph type="body" idx="1"/>
          </p:nvPr>
        </p:nvSpPr>
        <p:spPr>
          <a:xfrm>
            <a:off x="152400" y="762000"/>
            <a:ext cx="8915400" cy="4114800"/>
          </a:xfrm>
        </p:spPr>
        <p:txBody>
          <a:bodyPr/>
          <a:lstStyle/>
          <a:p>
            <a:pPr eaLnBrk="1" hangingPunct="1">
              <a:lnSpc>
                <a:spcPct val="110000"/>
              </a:lnSpc>
            </a:pPr>
            <a:r>
              <a:rPr lang="en-US" smtClean="0"/>
              <a:t>Help services, frequently asked questions, etc.</a:t>
            </a:r>
          </a:p>
          <a:p>
            <a:pPr eaLnBrk="1" hangingPunct="1">
              <a:lnSpc>
                <a:spcPct val="110000"/>
              </a:lnSpc>
            </a:pPr>
            <a:r>
              <a:rPr lang="en-US" smtClean="0"/>
              <a:t>Synchronous/asynchronous collaborative learning environments using shared resources</a:t>
            </a:r>
          </a:p>
          <a:p>
            <a:pPr eaLnBrk="1" hangingPunct="1">
              <a:lnSpc>
                <a:spcPct val="110000"/>
              </a:lnSpc>
            </a:pPr>
            <a:r>
              <a:rPr lang="en-US" smtClean="0"/>
              <a:t>Mechanisms for building personal annotated digital information spaces</a:t>
            </a:r>
          </a:p>
          <a:p>
            <a:pPr eaLnBrk="1" hangingPunct="1">
              <a:lnSpc>
                <a:spcPct val="110000"/>
              </a:lnSpc>
            </a:pPr>
            <a:r>
              <a:rPr lang="en-US" smtClean="0"/>
              <a:t>Reliability testing for applets or other digital learning objects</a:t>
            </a:r>
          </a:p>
          <a:p>
            <a:pPr eaLnBrk="1" hangingPunct="1">
              <a:lnSpc>
                <a:spcPct val="110000"/>
              </a:lnSpc>
            </a:pPr>
            <a:r>
              <a:rPr lang="en-US" smtClean="0"/>
              <a:t>Audio, image, and video search capability</a:t>
            </a:r>
          </a:p>
          <a:p>
            <a:pPr eaLnBrk="1" hangingPunct="1">
              <a:lnSpc>
                <a:spcPct val="110000"/>
              </a:lnSpc>
            </a:pPr>
            <a:r>
              <a:rPr lang="en-US" smtClean="0"/>
              <a:t>Metadata system translation</a:t>
            </a:r>
          </a:p>
          <a:p>
            <a:pPr eaLnBrk="1" hangingPunct="1">
              <a:lnSpc>
                <a:spcPct val="110000"/>
              </a:lnSpc>
            </a:pPr>
            <a:r>
              <a:rPr lang="en-US" smtClean="0"/>
              <a:t>Community feedback mechanisms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4"/>
          <p:cNvSpPr>
            <a:spLocks noGrp="1"/>
          </p:cNvSpPr>
          <p:nvPr>
            <p:ph type="sldNum" sz="quarter" idx="12"/>
          </p:nvPr>
        </p:nvSpPr>
        <p:spPr>
          <a:noFill/>
        </p:spPr>
        <p:txBody>
          <a:bodyPr/>
          <a:lstStyle/>
          <a:p>
            <a:fld id="{7F5868F4-3871-45F2-BF4A-E26C76C8A11F}" type="slidenum">
              <a:rPr lang="en-US" smtClean="0"/>
              <a:pPr/>
              <a:t>176</a:t>
            </a:fld>
            <a:endParaRPr lang="en-US" smtClean="0"/>
          </a:p>
        </p:txBody>
      </p:sp>
      <p:sp>
        <p:nvSpPr>
          <p:cNvPr id="218115" name="Freeform 2" descr="Light horizontal"/>
          <p:cNvSpPr>
            <a:spLocks/>
          </p:cNvSpPr>
          <p:nvPr/>
        </p:nvSpPr>
        <p:spPr bwMode="auto">
          <a:xfrm>
            <a:off x="4572000" y="1066800"/>
            <a:ext cx="4267200" cy="5562600"/>
          </a:xfrm>
          <a:custGeom>
            <a:avLst/>
            <a:gdLst>
              <a:gd name="T0" fmla="*/ 2147483647 w 2688"/>
              <a:gd name="T1" fmla="*/ 0 h 3504"/>
              <a:gd name="T2" fmla="*/ 2147483647 w 2688"/>
              <a:gd name="T3" fmla="*/ 2147483647 h 3504"/>
              <a:gd name="T4" fmla="*/ 2147483647 w 2688"/>
              <a:gd name="T5" fmla="*/ 2147483647 h 3504"/>
              <a:gd name="T6" fmla="*/ 0 w 2688"/>
              <a:gd name="T7" fmla="*/ 2147483647 h 3504"/>
              <a:gd name="T8" fmla="*/ 2147483647 w 2688"/>
              <a:gd name="T9" fmla="*/ 0 h 3504"/>
              <a:gd name="T10" fmla="*/ 2147483647 w 2688"/>
              <a:gd name="T11" fmla="*/ 0 h 3504"/>
              <a:gd name="T12" fmla="*/ 0 60000 65536"/>
              <a:gd name="T13" fmla="*/ 0 60000 65536"/>
              <a:gd name="T14" fmla="*/ 0 60000 65536"/>
              <a:gd name="T15" fmla="*/ 0 60000 65536"/>
              <a:gd name="T16" fmla="*/ 0 60000 65536"/>
              <a:gd name="T17" fmla="*/ 0 60000 65536"/>
              <a:gd name="T18" fmla="*/ 0 w 2688"/>
              <a:gd name="T19" fmla="*/ 0 h 3504"/>
              <a:gd name="T20" fmla="*/ 2688 w 2688"/>
              <a:gd name="T21" fmla="*/ 3504 h 3504"/>
            </a:gdLst>
            <a:ahLst/>
            <a:cxnLst>
              <a:cxn ang="T12">
                <a:pos x="T0" y="T1"/>
              </a:cxn>
              <a:cxn ang="T13">
                <a:pos x="T2" y="T3"/>
              </a:cxn>
              <a:cxn ang="T14">
                <a:pos x="T4" y="T5"/>
              </a:cxn>
              <a:cxn ang="T15">
                <a:pos x="T6" y="T7"/>
              </a:cxn>
              <a:cxn ang="T16">
                <a:pos x="T8" y="T9"/>
              </a:cxn>
              <a:cxn ang="T17">
                <a:pos x="T10" y="T11"/>
              </a:cxn>
            </a:cxnLst>
            <a:rect l="T18" t="T19" r="T20" b="T21"/>
            <a:pathLst>
              <a:path w="2688" h="3504">
                <a:moveTo>
                  <a:pt x="2688" y="0"/>
                </a:moveTo>
                <a:lnTo>
                  <a:pt x="2688" y="3504"/>
                </a:lnTo>
                <a:lnTo>
                  <a:pt x="1056" y="3504"/>
                </a:lnTo>
                <a:lnTo>
                  <a:pt x="0" y="1536"/>
                </a:lnTo>
                <a:lnTo>
                  <a:pt x="1344" y="0"/>
                </a:lnTo>
                <a:lnTo>
                  <a:pt x="2688" y="0"/>
                </a:lnTo>
                <a:close/>
              </a:path>
            </a:pathLst>
          </a:custGeom>
          <a:pattFill prst="ltHorz">
            <a:fgClr>
              <a:schemeClr val="accent1"/>
            </a:fgClr>
            <a:bgClr>
              <a:srgbClr val="FFFFFF"/>
            </a:bgClr>
          </a:pattFill>
          <a:ln w="9525">
            <a:noFill/>
            <a:round/>
            <a:headEnd/>
            <a:tailEnd/>
          </a:ln>
        </p:spPr>
        <p:txBody>
          <a:bodyPr wrap="none" bIns="0" anchor="ctr"/>
          <a:lstStyle/>
          <a:p>
            <a:endParaRPr lang="en-US"/>
          </a:p>
        </p:txBody>
      </p:sp>
      <p:sp>
        <p:nvSpPr>
          <p:cNvPr id="218116" name="Freeform 3" descr="5%"/>
          <p:cNvSpPr>
            <a:spLocks/>
          </p:cNvSpPr>
          <p:nvPr/>
        </p:nvSpPr>
        <p:spPr bwMode="auto">
          <a:xfrm>
            <a:off x="304800" y="2438400"/>
            <a:ext cx="5943600" cy="4191000"/>
          </a:xfrm>
          <a:custGeom>
            <a:avLst/>
            <a:gdLst>
              <a:gd name="T0" fmla="*/ 0 w 3744"/>
              <a:gd name="T1" fmla="*/ 2147483647 h 2640"/>
              <a:gd name="T2" fmla="*/ 2147483647 w 3744"/>
              <a:gd name="T3" fmla="*/ 2147483647 h 2640"/>
              <a:gd name="T4" fmla="*/ 2147483647 w 3744"/>
              <a:gd name="T5" fmla="*/ 1693545167 h 2640"/>
              <a:gd name="T6" fmla="*/ 0 w 3744"/>
              <a:gd name="T7" fmla="*/ 0 h 2640"/>
              <a:gd name="T8" fmla="*/ 0 w 3744"/>
              <a:gd name="T9" fmla="*/ 2147483647 h 2640"/>
              <a:gd name="T10" fmla="*/ 0 60000 65536"/>
              <a:gd name="T11" fmla="*/ 0 60000 65536"/>
              <a:gd name="T12" fmla="*/ 0 60000 65536"/>
              <a:gd name="T13" fmla="*/ 0 60000 65536"/>
              <a:gd name="T14" fmla="*/ 0 60000 65536"/>
              <a:gd name="T15" fmla="*/ 0 w 3744"/>
              <a:gd name="T16" fmla="*/ 0 h 2640"/>
              <a:gd name="T17" fmla="*/ 3744 w 3744"/>
              <a:gd name="T18" fmla="*/ 2640 h 2640"/>
            </a:gdLst>
            <a:ahLst/>
            <a:cxnLst>
              <a:cxn ang="T10">
                <a:pos x="T0" y="T1"/>
              </a:cxn>
              <a:cxn ang="T11">
                <a:pos x="T2" y="T3"/>
              </a:cxn>
              <a:cxn ang="T12">
                <a:pos x="T4" y="T5"/>
              </a:cxn>
              <a:cxn ang="T13">
                <a:pos x="T6" y="T7"/>
              </a:cxn>
              <a:cxn ang="T14">
                <a:pos x="T8" y="T9"/>
              </a:cxn>
            </a:cxnLst>
            <a:rect l="T15" t="T16" r="T17" b="T18"/>
            <a:pathLst>
              <a:path w="3744" h="2640">
                <a:moveTo>
                  <a:pt x="0" y="2640"/>
                </a:moveTo>
                <a:lnTo>
                  <a:pt x="3744" y="2640"/>
                </a:lnTo>
                <a:lnTo>
                  <a:pt x="2688" y="672"/>
                </a:lnTo>
                <a:lnTo>
                  <a:pt x="0" y="0"/>
                </a:lnTo>
                <a:lnTo>
                  <a:pt x="0" y="2640"/>
                </a:lnTo>
                <a:close/>
              </a:path>
            </a:pathLst>
          </a:custGeom>
          <a:pattFill prst="pct5">
            <a:fgClr>
              <a:schemeClr val="folHlink"/>
            </a:fgClr>
            <a:bgClr>
              <a:srgbClr val="FFFFFF"/>
            </a:bgClr>
          </a:pattFill>
          <a:ln w="9525">
            <a:noFill/>
            <a:round/>
            <a:headEnd/>
            <a:tailEnd/>
          </a:ln>
        </p:spPr>
        <p:txBody>
          <a:bodyPr wrap="none" bIns="0" anchor="ctr"/>
          <a:lstStyle/>
          <a:p>
            <a:endParaRPr lang="en-US"/>
          </a:p>
        </p:txBody>
      </p:sp>
      <p:sp>
        <p:nvSpPr>
          <p:cNvPr id="218117" name="Freeform 4" descr="Light upward diagonal"/>
          <p:cNvSpPr>
            <a:spLocks/>
          </p:cNvSpPr>
          <p:nvPr/>
        </p:nvSpPr>
        <p:spPr bwMode="auto">
          <a:xfrm>
            <a:off x="304800" y="1066800"/>
            <a:ext cx="6400800" cy="2438400"/>
          </a:xfrm>
          <a:custGeom>
            <a:avLst/>
            <a:gdLst>
              <a:gd name="T0" fmla="*/ 0 w 4032"/>
              <a:gd name="T1" fmla="*/ 0 h 1536"/>
              <a:gd name="T2" fmla="*/ 2147483647 w 4032"/>
              <a:gd name="T3" fmla="*/ 0 h 1536"/>
              <a:gd name="T4" fmla="*/ 2147483647 w 4032"/>
              <a:gd name="T5" fmla="*/ 2147483647 h 1536"/>
              <a:gd name="T6" fmla="*/ 0 w 4032"/>
              <a:gd name="T7" fmla="*/ 2147483647 h 1536"/>
              <a:gd name="T8" fmla="*/ 0 w 4032"/>
              <a:gd name="T9" fmla="*/ 0 h 1536"/>
              <a:gd name="T10" fmla="*/ 0 60000 65536"/>
              <a:gd name="T11" fmla="*/ 0 60000 65536"/>
              <a:gd name="T12" fmla="*/ 0 60000 65536"/>
              <a:gd name="T13" fmla="*/ 0 60000 65536"/>
              <a:gd name="T14" fmla="*/ 0 60000 65536"/>
              <a:gd name="T15" fmla="*/ 0 w 4032"/>
              <a:gd name="T16" fmla="*/ 0 h 1536"/>
              <a:gd name="T17" fmla="*/ 4032 w 4032"/>
              <a:gd name="T18" fmla="*/ 1536 h 1536"/>
            </a:gdLst>
            <a:ahLst/>
            <a:cxnLst>
              <a:cxn ang="T10">
                <a:pos x="T0" y="T1"/>
              </a:cxn>
              <a:cxn ang="T11">
                <a:pos x="T2" y="T3"/>
              </a:cxn>
              <a:cxn ang="T12">
                <a:pos x="T4" y="T5"/>
              </a:cxn>
              <a:cxn ang="T13">
                <a:pos x="T6" y="T7"/>
              </a:cxn>
              <a:cxn ang="T14">
                <a:pos x="T8" y="T9"/>
              </a:cxn>
            </a:cxnLst>
            <a:rect l="T15" t="T16" r="T17" b="T18"/>
            <a:pathLst>
              <a:path w="4032" h="1536">
                <a:moveTo>
                  <a:pt x="0" y="0"/>
                </a:moveTo>
                <a:lnTo>
                  <a:pt x="4032" y="0"/>
                </a:lnTo>
                <a:lnTo>
                  <a:pt x="2688" y="1536"/>
                </a:lnTo>
                <a:lnTo>
                  <a:pt x="0" y="864"/>
                </a:lnTo>
                <a:lnTo>
                  <a:pt x="0" y="0"/>
                </a:lnTo>
                <a:close/>
              </a:path>
            </a:pathLst>
          </a:custGeom>
          <a:pattFill prst="ltUpDiag">
            <a:fgClr>
              <a:schemeClr val="folHlink"/>
            </a:fgClr>
            <a:bgClr>
              <a:srgbClr val="FFFFFF"/>
            </a:bgClr>
          </a:pattFill>
          <a:ln w="9525">
            <a:noFill/>
            <a:round/>
            <a:headEnd/>
            <a:tailEnd/>
          </a:ln>
        </p:spPr>
        <p:txBody>
          <a:bodyPr wrap="none" bIns="0" anchor="ctr"/>
          <a:lstStyle/>
          <a:p>
            <a:endParaRPr lang="en-US"/>
          </a:p>
        </p:txBody>
      </p:sp>
      <p:sp>
        <p:nvSpPr>
          <p:cNvPr id="218118" name="Rectangle 5"/>
          <p:cNvSpPr>
            <a:spLocks noGrp="1" noChangeArrowheads="1"/>
          </p:cNvSpPr>
          <p:nvPr>
            <p:ph type="title"/>
          </p:nvPr>
        </p:nvSpPr>
        <p:spPr>
          <a:xfrm>
            <a:off x="228600" y="152400"/>
            <a:ext cx="8915400" cy="762000"/>
          </a:xfrm>
        </p:spPr>
        <p:txBody>
          <a:bodyPr/>
          <a:lstStyle/>
          <a:p>
            <a:pPr eaLnBrk="1" hangingPunct="1"/>
            <a:r>
              <a:rPr lang="en-US" altLang="en-US" sz="3200" b="1" smtClean="0"/>
              <a:t>NSDL Information Architecture</a:t>
            </a:r>
            <a:br>
              <a:rPr lang="en-US" altLang="en-US" sz="3200" b="1" smtClean="0"/>
            </a:br>
            <a:r>
              <a:rPr lang="en-US" altLang="en-US" sz="2000" b="1" i="1" smtClean="0">
                <a:solidFill>
                  <a:schemeClr val="tx1"/>
                </a:solidFill>
              </a:rPr>
              <a:t>Essentially as developed by the Technical Infrastructure Workgroup</a:t>
            </a:r>
          </a:p>
        </p:txBody>
      </p:sp>
      <p:grpSp>
        <p:nvGrpSpPr>
          <p:cNvPr id="218119" name="Group 6"/>
          <p:cNvGrpSpPr>
            <a:grpSpLocks/>
          </p:cNvGrpSpPr>
          <p:nvPr/>
        </p:nvGrpSpPr>
        <p:grpSpPr bwMode="auto">
          <a:xfrm>
            <a:off x="304800" y="5181600"/>
            <a:ext cx="1779588" cy="1409700"/>
            <a:chOff x="1968" y="664"/>
            <a:chExt cx="1121" cy="888"/>
          </a:xfrm>
        </p:grpSpPr>
        <p:sp>
          <p:nvSpPr>
            <p:cNvPr id="218183" name="AutoShape 7"/>
            <p:cNvSpPr>
              <a:spLocks noChangeArrowheads="1"/>
            </p:cNvSpPr>
            <p:nvPr/>
          </p:nvSpPr>
          <p:spPr bwMode="auto">
            <a:xfrm>
              <a:off x="2160" y="664"/>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referenced</a:t>
              </a:r>
            </a:p>
            <a:p>
              <a:pPr algn="ctr"/>
              <a:r>
                <a:rPr lang="en-US" altLang="en-US" sz="2000">
                  <a:latin typeface="Times New Roman" pitchFamily="18" charset="0"/>
                </a:rPr>
                <a:t>items &amp;</a:t>
              </a:r>
            </a:p>
            <a:p>
              <a:pPr algn="ctr"/>
              <a:r>
                <a:rPr lang="en-US" altLang="en-US" sz="2000">
                  <a:latin typeface="Times New Roman" pitchFamily="18" charset="0"/>
                </a:rPr>
                <a:t>collections</a:t>
              </a:r>
            </a:p>
          </p:txBody>
        </p:sp>
        <p:sp>
          <p:nvSpPr>
            <p:cNvPr id="218184" name="AutoShape 8"/>
            <p:cNvSpPr>
              <a:spLocks noChangeArrowheads="1"/>
            </p:cNvSpPr>
            <p:nvPr/>
          </p:nvSpPr>
          <p:spPr bwMode="auto">
            <a:xfrm>
              <a:off x="2064" y="720"/>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referenced</a:t>
              </a:r>
            </a:p>
            <a:p>
              <a:pPr algn="ctr"/>
              <a:r>
                <a:rPr lang="en-US" altLang="en-US" sz="2000">
                  <a:latin typeface="Times New Roman" pitchFamily="18" charset="0"/>
                </a:rPr>
                <a:t>items &amp;</a:t>
              </a:r>
            </a:p>
            <a:p>
              <a:pPr algn="ctr"/>
              <a:r>
                <a:rPr lang="en-US" altLang="en-US" sz="2000">
                  <a:latin typeface="Times New Roman" pitchFamily="18" charset="0"/>
                </a:rPr>
                <a:t>collections</a:t>
              </a:r>
            </a:p>
          </p:txBody>
        </p:sp>
        <p:sp>
          <p:nvSpPr>
            <p:cNvPr id="218185" name="AutoShape 9"/>
            <p:cNvSpPr>
              <a:spLocks noChangeArrowheads="1"/>
            </p:cNvSpPr>
            <p:nvPr/>
          </p:nvSpPr>
          <p:spPr bwMode="auto">
            <a:xfrm>
              <a:off x="1968" y="776"/>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Special </a:t>
              </a:r>
              <a:br>
                <a:rPr lang="en-US" altLang="en-US" sz="2000">
                  <a:latin typeface="Times New Roman" pitchFamily="18" charset="0"/>
                </a:rPr>
              </a:br>
              <a:r>
                <a:rPr lang="en-US" altLang="en-US" sz="2000">
                  <a:latin typeface="Times New Roman" pitchFamily="18" charset="0"/>
                </a:rPr>
                <a:t>Databases</a:t>
              </a:r>
            </a:p>
          </p:txBody>
        </p:sp>
      </p:grpSp>
      <p:grpSp>
        <p:nvGrpSpPr>
          <p:cNvPr id="218120" name="Group 10"/>
          <p:cNvGrpSpPr>
            <a:grpSpLocks/>
          </p:cNvGrpSpPr>
          <p:nvPr/>
        </p:nvGrpSpPr>
        <p:grpSpPr bwMode="auto">
          <a:xfrm>
            <a:off x="6324600" y="1676400"/>
            <a:ext cx="2516188" cy="1444625"/>
            <a:chOff x="4032" y="1392"/>
            <a:chExt cx="1585" cy="910"/>
          </a:xfrm>
        </p:grpSpPr>
        <p:sp>
          <p:nvSpPr>
            <p:cNvPr id="218180" name="AutoShape 11"/>
            <p:cNvSpPr>
              <a:spLocks noChangeArrowheads="1"/>
            </p:cNvSpPr>
            <p:nvPr/>
          </p:nvSpPr>
          <p:spPr bwMode="auto">
            <a:xfrm>
              <a:off x="4224" y="1392"/>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rgbClr val="E1E7DB"/>
                  </a:solidFill>
                  <a:latin typeface="Times New Roman" pitchFamily="18" charset="0"/>
                </a:rPr>
                <a:t>NSDL</a:t>
              </a:r>
            </a:p>
            <a:p>
              <a:pPr algn="ctr"/>
              <a:r>
                <a:rPr lang="en-US" altLang="en-US" sz="2000">
                  <a:solidFill>
                    <a:srgbClr val="E1E7DB"/>
                  </a:solidFill>
                  <a:latin typeface="Times New Roman" pitchFamily="18" charset="0"/>
                </a:rPr>
                <a:t>Services</a:t>
              </a:r>
            </a:p>
          </p:txBody>
        </p:sp>
        <p:sp>
          <p:nvSpPr>
            <p:cNvPr id="218181" name="AutoShape 12"/>
            <p:cNvSpPr>
              <a:spLocks noChangeArrowheads="1"/>
            </p:cNvSpPr>
            <p:nvPr/>
          </p:nvSpPr>
          <p:spPr bwMode="auto">
            <a:xfrm>
              <a:off x="4128" y="1538"/>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rgbClr val="E1E7DB"/>
                  </a:solidFill>
                  <a:latin typeface="Times New Roman" pitchFamily="18" charset="0"/>
                </a:rPr>
                <a:t>NSDL</a:t>
              </a:r>
            </a:p>
            <a:p>
              <a:pPr algn="ctr"/>
              <a:r>
                <a:rPr lang="en-US" altLang="en-US" sz="2000">
                  <a:solidFill>
                    <a:srgbClr val="E1E7DB"/>
                  </a:solidFill>
                  <a:latin typeface="Times New Roman" pitchFamily="18" charset="0"/>
                </a:rPr>
                <a:t>Services</a:t>
              </a:r>
            </a:p>
          </p:txBody>
        </p:sp>
        <p:sp>
          <p:nvSpPr>
            <p:cNvPr id="218182" name="AutoShape 13"/>
            <p:cNvSpPr>
              <a:spLocks noChangeArrowheads="1"/>
            </p:cNvSpPr>
            <p:nvPr/>
          </p:nvSpPr>
          <p:spPr bwMode="auto">
            <a:xfrm>
              <a:off x="4032" y="1680"/>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chemeClr val="bg1"/>
                  </a:solidFill>
                  <a:latin typeface="Times New Roman" pitchFamily="18" charset="0"/>
                </a:rPr>
                <a:t>Other NSDL</a:t>
              </a:r>
            </a:p>
            <a:p>
              <a:pPr algn="ctr"/>
              <a:r>
                <a:rPr lang="en-US" altLang="en-US" sz="2000">
                  <a:solidFill>
                    <a:schemeClr val="bg1"/>
                  </a:solidFill>
                  <a:latin typeface="Times New Roman" pitchFamily="18" charset="0"/>
                </a:rPr>
                <a:t>Services</a:t>
              </a:r>
            </a:p>
          </p:txBody>
        </p:sp>
      </p:grpSp>
      <p:grpSp>
        <p:nvGrpSpPr>
          <p:cNvPr id="218121" name="Group 14"/>
          <p:cNvGrpSpPr>
            <a:grpSpLocks/>
          </p:cNvGrpSpPr>
          <p:nvPr/>
        </p:nvGrpSpPr>
        <p:grpSpPr bwMode="auto">
          <a:xfrm>
            <a:off x="6248400" y="4343400"/>
            <a:ext cx="2590800" cy="2236788"/>
            <a:chOff x="3936" y="2688"/>
            <a:chExt cx="1632" cy="1409"/>
          </a:xfrm>
        </p:grpSpPr>
        <p:sp>
          <p:nvSpPr>
            <p:cNvPr id="218174" name="AutoShape 15"/>
            <p:cNvSpPr>
              <a:spLocks noChangeArrowheads="1"/>
            </p:cNvSpPr>
            <p:nvPr/>
          </p:nvSpPr>
          <p:spPr bwMode="auto">
            <a:xfrm>
              <a:off x="4176" y="364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annotation</a:t>
              </a:r>
            </a:p>
          </p:txBody>
        </p:sp>
        <p:sp>
          <p:nvSpPr>
            <p:cNvPr id="218175" name="AutoShape 16"/>
            <p:cNvSpPr>
              <a:spLocks noChangeArrowheads="1"/>
            </p:cNvSpPr>
            <p:nvPr/>
          </p:nvSpPr>
          <p:spPr bwMode="auto">
            <a:xfrm>
              <a:off x="4128" y="3456"/>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discussion</a:t>
              </a:r>
            </a:p>
          </p:txBody>
        </p:sp>
        <p:sp>
          <p:nvSpPr>
            <p:cNvPr id="218176" name="AutoShape 17"/>
            <p:cNvSpPr>
              <a:spLocks noChangeArrowheads="1"/>
            </p:cNvSpPr>
            <p:nvPr/>
          </p:nvSpPr>
          <p:spPr bwMode="auto">
            <a:xfrm>
              <a:off x="4080" y="3264"/>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personalization</a:t>
              </a:r>
            </a:p>
          </p:txBody>
        </p:sp>
        <p:sp>
          <p:nvSpPr>
            <p:cNvPr id="218177" name="AutoShape 18"/>
            <p:cNvSpPr>
              <a:spLocks noChangeArrowheads="1"/>
            </p:cNvSpPr>
            <p:nvPr/>
          </p:nvSpPr>
          <p:spPr bwMode="auto">
            <a:xfrm>
              <a:off x="4032" y="3072"/>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authentication</a:t>
              </a:r>
            </a:p>
          </p:txBody>
        </p:sp>
        <p:sp>
          <p:nvSpPr>
            <p:cNvPr id="218178" name="AutoShape 19"/>
            <p:cNvSpPr>
              <a:spLocks noChangeArrowheads="1"/>
            </p:cNvSpPr>
            <p:nvPr/>
          </p:nvSpPr>
          <p:spPr bwMode="auto">
            <a:xfrm>
              <a:off x="3984" y="2880"/>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browsing</a:t>
              </a:r>
            </a:p>
          </p:txBody>
        </p:sp>
        <p:sp>
          <p:nvSpPr>
            <p:cNvPr id="218179" name="AutoShape 20"/>
            <p:cNvSpPr>
              <a:spLocks noChangeArrowheads="1"/>
            </p:cNvSpPr>
            <p:nvPr/>
          </p:nvSpPr>
          <p:spPr bwMode="auto">
            <a:xfrm>
              <a:off x="3936" y="268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a:solidFill>
                    <a:schemeClr val="bg1"/>
                  </a:solidFill>
                  <a:latin typeface="Times New Roman" pitchFamily="18" charset="0"/>
                </a:rPr>
                <a:t>Core Services:</a:t>
              </a:r>
            </a:p>
            <a:p>
              <a:pPr algn="ctr"/>
              <a:r>
                <a:rPr lang="en-US" altLang="en-US" b="0">
                  <a:solidFill>
                    <a:schemeClr val="bg1"/>
                  </a:solidFill>
                  <a:latin typeface="Times New Roman" pitchFamily="18" charset="0"/>
                </a:rPr>
                <a:t>information retrieval</a:t>
              </a:r>
            </a:p>
          </p:txBody>
        </p:sp>
      </p:grpSp>
      <p:grpSp>
        <p:nvGrpSpPr>
          <p:cNvPr id="218122" name="Group 21"/>
          <p:cNvGrpSpPr>
            <a:grpSpLocks/>
          </p:cNvGrpSpPr>
          <p:nvPr/>
        </p:nvGrpSpPr>
        <p:grpSpPr bwMode="auto">
          <a:xfrm>
            <a:off x="2895600" y="5257800"/>
            <a:ext cx="2514600" cy="1322388"/>
            <a:chOff x="1680" y="3216"/>
            <a:chExt cx="1584" cy="833"/>
          </a:xfrm>
        </p:grpSpPr>
        <p:sp>
          <p:nvSpPr>
            <p:cNvPr id="218171" name="AutoShape 22"/>
            <p:cNvSpPr>
              <a:spLocks noChangeArrowheads="1"/>
            </p:cNvSpPr>
            <p:nvPr/>
          </p:nvSpPr>
          <p:spPr bwMode="auto">
            <a:xfrm>
              <a:off x="1872" y="3600"/>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rgbClr val="E1E7DB"/>
                  </a:solidFill>
                  <a:latin typeface="Times New Roman" pitchFamily="18" charset="0"/>
                </a:rPr>
                <a:t>Core Collection-</a:t>
              </a:r>
            </a:p>
            <a:p>
              <a:pPr algn="ctr"/>
              <a:r>
                <a:rPr lang="en-US" altLang="en-US" sz="2000" b="0">
                  <a:solidFill>
                    <a:srgbClr val="E1E7DB"/>
                  </a:solidFill>
                  <a:latin typeface="Times New Roman" pitchFamily="18" charset="0"/>
                </a:rPr>
                <a:t>Building Services</a:t>
              </a:r>
            </a:p>
            <a:p>
              <a:pPr algn="ctr"/>
              <a:r>
                <a:rPr lang="en-US" altLang="en-US" b="0">
                  <a:solidFill>
                    <a:schemeClr val="bg1"/>
                  </a:solidFill>
                  <a:latin typeface="Times New Roman" pitchFamily="18" charset="0"/>
                </a:rPr>
                <a:t>harvesting</a:t>
              </a:r>
            </a:p>
          </p:txBody>
        </p:sp>
        <p:sp>
          <p:nvSpPr>
            <p:cNvPr id="218172" name="AutoShape 23"/>
            <p:cNvSpPr>
              <a:spLocks noChangeArrowheads="1"/>
            </p:cNvSpPr>
            <p:nvPr/>
          </p:nvSpPr>
          <p:spPr bwMode="auto">
            <a:xfrm>
              <a:off x="1776" y="340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rgbClr val="E1E7DB"/>
                  </a:solidFill>
                  <a:latin typeface="Times New Roman" pitchFamily="18" charset="0"/>
                </a:rPr>
                <a:t>Core Collection-</a:t>
              </a:r>
            </a:p>
            <a:p>
              <a:pPr algn="ctr"/>
              <a:r>
                <a:rPr lang="en-US" altLang="en-US" sz="2000" b="0">
                  <a:solidFill>
                    <a:srgbClr val="E1E7DB"/>
                  </a:solidFill>
                  <a:latin typeface="Times New Roman" pitchFamily="18" charset="0"/>
                </a:rPr>
                <a:t>Building Services</a:t>
              </a:r>
            </a:p>
            <a:p>
              <a:pPr algn="ctr"/>
              <a:r>
                <a:rPr lang="en-US" altLang="en-US" b="0">
                  <a:solidFill>
                    <a:schemeClr val="bg1"/>
                  </a:solidFill>
                  <a:latin typeface="Times New Roman" pitchFamily="18" charset="0"/>
                </a:rPr>
                <a:t>protocols</a:t>
              </a:r>
            </a:p>
          </p:txBody>
        </p:sp>
        <p:sp>
          <p:nvSpPr>
            <p:cNvPr id="218173" name="AutoShape 24"/>
            <p:cNvSpPr>
              <a:spLocks noChangeArrowheads="1"/>
            </p:cNvSpPr>
            <p:nvPr/>
          </p:nvSpPr>
          <p:spPr bwMode="auto">
            <a:xfrm>
              <a:off x="1680" y="3216"/>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a:solidFill>
                    <a:schemeClr val="bg1"/>
                  </a:solidFill>
                  <a:latin typeface="Times New Roman" pitchFamily="18" charset="0"/>
                </a:rPr>
                <a:t>Core Services:</a:t>
              </a:r>
            </a:p>
            <a:p>
              <a:pPr algn="ctr"/>
              <a:r>
                <a:rPr lang="en-US" altLang="en-US" b="0">
                  <a:solidFill>
                    <a:schemeClr val="bg1"/>
                  </a:solidFill>
                  <a:latin typeface="Times New Roman" pitchFamily="18" charset="0"/>
                </a:rPr>
                <a:t>metadata gathering</a:t>
              </a:r>
            </a:p>
          </p:txBody>
        </p:sp>
      </p:grpSp>
      <p:grpSp>
        <p:nvGrpSpPr>
          <p:cNvPr id="218123" name="Group 25"/>
          <p:cNvGrpSpPr>
            <a:grpSpLocks/>
          </p:cNvGrpSpPr>
          <p:nvPr/>
        </p:nvGrpSpPr>
        <p:grpSpPr bwMode="auto">
          <a:xfrm>
            <a:off x="914400" y="1066800"/>
            <a:ext cx="2514600" cy="1371600"/>
            <a:chOff x="432" y="816"/>
            <a:chExt cx="1536" cy="779"/>
          </a:xfrm>
        </p:grpSpPr>
        <p:sp>
          <p:nvSpPr>
            <p:cNvPr id="218168" name="Oval 26"/>
            <p:cNvSpPr>
              <a:spLocks noChangeArrowheads="1"/>
            </p:cNvSpPr>
            <p:nvPr/>
          </p:nvSpPr>
          <p:spPr bwMode="auto">
            <a:xfrm>
              <a:off x="432" y="816"/>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chemeClr val="bg1"/>
                  </a:solidFill>
                  <a:latin typeface="Times New Roman" pitchFamily="18" charset="0"/>
                </a:rPr>
                <a:t>Portals &amp;</a:t>
              </a:r>
            </a:p>
            <a:p>
              <a:pPr algn="ctr"/>
              <a:r>
                <a:rPr lang="en-US" altLang="en-US" sz="2000">
                  <a:solidFill>
                    <a:schemeClr val="bg1"/>
                  </a:solidFill>
                  <a:latin typeface="Times New Roman" pitchFamily="18" charset="0"/>
                </a:rPr>
                <a:t>Clients</a:t>
              </a:r>
            </a:p>
          </p:txBody>
        </p:sp>
        <p:sp>
          <p:nvSpPr>
            <p:cNvPr id="218169" name="Oval 27"/>
            <p:cNvSpPr>
              <a:spLocks noChangeArrowheads="1"/>
            </p:cNvSpPr>
            <p:nvPr/>
          </p:nvSpPr>
          <p:spPr bwMode="auto">
            <a:xfrm>
              <a:off x="528" y="912"/>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chemeClr val="bg1"/>
                  </a:solidFill>
                  <a:latin typeface="Times New Roman" pitchFamily="18" charset="0"/>
                </a:rPr>
                <a:t>Portals &amp;</a:t>
              </a:r>
            </a:p>
            <a:p>
              <a:pPr algn="ctr"/>
              <a:r>
                <a:rPr lang="en-US" altLang="en-US" sz="2000">
                  <a:solidFill>
                    <a:schemeClr val="bg1"/>
                  </a:solidFill>
                  <a:latin typeface="Times New Roman" pitchFamily="18" charset="0"/>
                </a:rPr>
                <a:t>Clients</a:t>
              </a:r>
            </a:p>
          </p:txBody>
        </p:sp>
        <p:sp>
          <p:nvSpPr>
            <p:cNvPr id="218170" name="Oval 28"/>
            <p:cNvSpPr>
              <a:spLocks noChangeArrowheads="1"/>
            </p:cNvSpPr>
            <p:nvPr/>
          </p:nvSpPr>
          <p:spPr bwMode="auto">
            <a:xfrm>
              <a:off x="624" y="1008"/>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rgbClr val="FF3300"/>
                  </a:solidFill>
                  <a:latin typeface="Times New Roman" pitchFamily="18" charset="0"/>
                </a:rPr>
                <a:t>Portals &amp;</a:t>
              </a:r>
            </a:p>
            <a:p>
              <a:pPr algn="ctr"/>
              <a:r>
                <a:rPr lang="en-US" altLang="en-US" sz="2000">
                  <a:solidFill>
                    <a:srgbClr val="FF3300"/>
                  </a:solidFill>
                  <a:latin typeface="Times New Roman" pitchFamily="18" charset="0"/>
                </a:rPr>
                <a:t>Clients</a:t>
              </a:r>
            </a:p>
          </p:txBody>
        </p:sp>
      </p:grpSp>
      <p:grpSp>
        <p:nvGrpSpPr>
          <p:cNvPr id="218124" name="Group 29"/>
          <p:cNvGrpSpPr>
            <a:grpSpLocks/>
          </p:cNvGrpSpPr>
          <p:nvPr/>
        </p:nvGrpSpPr>
        <p:grpSpPr bwMode="auto">
          <a:xfrm>
            <a:off x="1219200" y="4800600"/>
            <a:ext cx="304800" cy="381000"/>
            <a:chOff x="768" y="2976"/>
            <a:chExt cx="192" cy="240"/>
          </a:xfrm>
        </p:grpSpPr>
        <p:sp>
          <p:nvSpPr>
            <p:cNvPr id="218165" name="Line 30"/>
            <p:cNvSpPr>
              <a:spLocks noChangeShapeType="1"/>
            </p:cNvSpPr>
            <p:nvPr/>
          </p:nvSpPr>
          <p:spPr bwMode="auto">
            <a:xfrm flipV="1">
              <a:off x="768"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66" name="Line 31"/>
            <p:cNvSpPr>
              <a:spLocks noChangeShapeType="1"/>
            </p:cNvSpPr>
            <p:nvPr/>
          </p:nvSpPr>
          <p:spPr bwMode="auto">
            <a:xfrm flipV="1">
              <a:off x="864"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67" name="Line 32"/>
            <p:cNvSpPr>
              <a:spLocks noChangeShapeType="1"/>
            </p:cNvSpPr>
            <p:nvPr/>
          </p:nvSpPr>
          <p:spPr bwMode="auto">
            <a:xfrm flipV="1">
              <a:off x="960"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grpSp>
      <p:sp>
        <p:nvSpPr>
          <p:cNvPr id="218125" name="Line 33"/>
          <p:cNvSpPr>
            <a:spLocks noChangeShapeType="1"/>
          </p:cNvSpPr>
          <p:nvPr/>
        </p:nvSpPr>
        <p:spPr bwMode="auto">
          <a:xfrm>
            <a:off x="304800" y="2438400"/>
            <a:ext cx="4267200" cy="1066800"/>
          </a:xfrm>
          <a:prstGeom prst="line">
            <a:avLst/>
          </a:prstGeom>
          <a:noFill/>
          <a:ln w="38100">
            <a:solidFill>
              <a:schemeClr val="tx1"/>
            </a:solidFill>
            <a:prstDash val="dash"/>
            <a:miter lim="800000"/>
            <a:headEnd/>
            <a:tailEnd/>
          </a:ln>
        </p:spPr>
        <p:txBody>
          <a:bodyPr wrap="none"/>
          <a:lstStyle/>
          <a:p>
            <a:endParaRPr lang="en-US"/>
          </a:p>
        </p:txBody>
      </p:sp>
      <p:sp>
        <p:nvSpPr>
          <p:cNvPr id="218126" name="Line 34"/>
          <p:cNvSpPr>
            <a:spLocks noChangeShapeType="1"/>
          </p:cNvSpPr>
          <p:nvPr/>
        </p:nvSpPr>
        <p:spPr bwMode="auto">
          <a:xfrm flipH="1">
            <a:off x="4572000" y="1066800"/>
            <a:ext cx="2133600" cy="2438400"/>
          </a:xfrm>
          <a:prstGeom prst="line">
            <a:avLst/>
          </a:prstGeom>
          <a:noFill/>
          <a:ln w="38100">
            <a:solidFill>
              <a:schemeClr val="tx1"/>
            </a:solidFill>
            <a:prstDash val="dash"/>
            <a:miter lim="800000"/>
            <a:headEnd/>
            <a:tailEnd/>
          </a:ln>
        </p:spPr>
        <p:txBody>
          <a:bodyPr wrap="none"/>
          <a:lstStyle/>
          <a:p>
            <a:endParaRPr lang="en-US"/>
          </a:p>
        </p:txBody>
      </p:sp>
      <p:sp>
        <p:nvSpPr>
          <p:cNvPr id="218127" name="Line 35"/>
          <p:cNvSpPr>
            <a:spLocks noChangeShapeType="1"/>
          </p:cNvSpPr>
          <p:nvPr/>
        </p:nvSpPr>
        <p:spPr bwMode="auto">
          <a:xfrm flipH="1" flipV="1">
            <a:off x="4572000" y="3505200"/>
            <a:ext cx="1676400" cy="3124200"/>
          </a:xfrm>
          <a:prstGeom prst="line">
            <a:avLst/>
          </a:prstGeom>
          <a:noFill/>
          <a:ln w="38100">
            <a:solidFill>
              <a:schemeClr val="tx1"/>
            </a:solidFill>
            <a:prstDash val="dash"/>
            <a:miter lim="800000"/>
            <a:headEnd/>
            <a:tailEnd/>
          </a:ln>
        </p:spPr>
        <p:txBody>
          <a:bodyPr wrap="none"/>
          <a:lstStyle/>
          <a:p>
            <a:endParaRPr lang="en-US"/>
          </a:p>
        </p:txBody>
      </p:sp>
      <p:sp>
        <p:nvSpPr>
          <p:cNvPr id="218128" name="Text Box 36"/>
          <p:cNvSpPr txBox="1">
            <a:spLocks noChangeArrowheads="1"/>
          </p:cNvSpPr>
          <p:nvPr/>
        </p:nvSpPr>
        <p:spPr bwMode="auto">
          <a:xfrm>
            <a:off x="6324600" y="3352800"/>
            <a:ext cx="1752600" cy="701675"/>
          </a:xfrm>
          <a:prstGeom prst="rect">
            <a:avLst/>
          </a:prstGeom>
          <a:noFill/>
          <a:ln w="9525">
            <a:noFill/>
            <a:miter lim="800000"/>
            <a:headEnd/>
            <a:tailEnd/>
          </a:ln>
        </p:spPr>
        <p:txBody>
          <a:bodyPr>
            <a:spAutoFit/>
          </a:bodyPr>
          <a:lstStyle/>
          <a:p>
            <a:pPr algn="ctr"/>
            <a:r>
              <a:rPr lang="en-US" altLang="en-US" sz="2000" i="1">
                <a:solidFill>
                  <a:schemeClr val="bg2"/>
                </a:solidFill>
                <a:latin typeface="Times New Roman" pitchFamily="18" charset="0"/>
              </a:rPr>
              <a:t>Usage Enhancement</a:t>
            </a:r>
          </a:p>
        </p:txBody>
      </p:sp>
      <p:sp>
        <p:nvSpPr>
          <p:cNvPr id="218129" name="Text Box 37"/>
          <p:cNvSpPr txBox="1">
            <a:spLocks noChangeArrowheads="1"/>
          </p:cNvSpPr>
          <p:nvPr/>
        </p:nvSpPr>
        <p:spPr bwMode="auto">
          <a:xfrm>
            <a:off x="2133600" y="4343400"/>
            <a:ext cx="1371600" cy="701675"/>
          </a:xfrm>
          <a:prstGeom prst="rect">
            <a:avLst/>
          </a:prstGeom>
          <a:noFill/>
          <a:ln w="9525">
            <a:noFill/>
            <a:miter lim="800000"/>
            <a:headEnd/>
            <a:tailEnd/>
          </a:ln>
        </p:spPr>
        <p:txBody>
          <a:bodyPr>
            <a:spAutoFit/>
          </a:bodyPr>
          <a:lstStyle/>
          <a:p>
            <a:pPr algn="ctr"/>
            <a:r>
              <a:rPr lang="en-US" altLang="en-US" sz="2000" i="1">
                <a:latin typeface="Times New Roman" pitchFamily="18" charset="0"/>
              </a:rPr>
              <a:t>Collection </a:t>
            </a:r>
            <a:br>
              <a:rPr lang="en-US" altLang="en-US" sz="2000" i="1">
                <a:latin typeface="Times New Roman" pitchFamily="18" charset="0"/>
              </a:rPr>
            </a:br>
            <a:r>
              <a:rPr lang="en-US" altLang="en-US" sz="2000" i="1">
                <a:latin typeface="Times New Roman" pitchFamily="18" charset="0"/>
              </a:rPr>
              <a:t>Building</a:t>
            </a:r>
          </a:p>
        </p:txBody>
      </p:sp>
      <p:sp>
        <p:nvSpPr>
          <p:cNvPr id="218130" name="Text Box 38"/>
          <p:cNvSpPr txBox="1">
            <a:spLocks noChangeArrowheads="1"/>
          </p:cNvSpPr>
          <p:nvPr/>
        </p:nvSpPr>
        <p:spPr bwMode="auto">
          <a:xfrm>
            <a:off x="3886200" y="1295400"/>
            <a:ext cx="1371600" cy="701675"/>
          </a:xfrm>
          <a:prstGeom prst="rect">
            <a:avLst/>
          </a:prstGeom>
          <a:noFill/>
          <a:ln w="9525">
            <a:noFill/>
            <a:miter lim="800000"/>
            <a:headEnd/>
            <a:tailEnd/>
          </a:ln>
        </p:spPr>
        <p:txBody>
          <a:bodyPr>
            <a:spAutoFit/>
          </a:bodyPr>
          <a:lstStyle/>
          <a:p>
            <a:pPr algn="ctr"/>
            <a:r>
              <a:rPr lang="en-US" altLang="en-US" sz="2000" i="1">
                <a:solidFill>
                  <a:schemeClr val="bg2"/>
                </a:solidFill>
                <a:latin typeface="Times New Roman" pitchFamily="18" charset="0"/>
              </a:rPr>
              <a:t>User Interfaces</a:t>
            </a:r>
          </a:p>
        </p:txBody>
      </p:sp>
      <p:sp>
        <p:nvSpPr>
          <p:cNvPr id="218131" name="Oval 39"/>
          <p:cNvSpPr>
            <a:spLocks noChangeArrowheads="1"/>
          </p:cNvSpPr>
          <p:nvPr/>
        </p:nvSpPr>
        <p:spPr bwMode="auto">
          <a:xfrm>
            <a:off x="3276600" y="2209800"/>
            <a:ext cx="2590800" cy="2590800"/>
          </a:xfrm>
          <a:prstGeom prst="ellipse">
            <a:avLst/>
          </a:prstGeom>
          <a:noFill/>
          <a:ln w="101600">
            <a:solidFill>
              <a:schemeClr val="hlink"/>
            </a:solidFill>
            <a:round/>
            <a:headEnd/>
            <a:tailEnd/>
          </a:ln>
        </p:spPr>
        <p:txBody>
          <a:bodyPr wrap="none" bIns="0" anchor="ctr"/>
          <a:lstStyle/>
          <a:p>
            <a:endParaRPr lang="en-US"/>
          </a:p>
        </p:txBody>
      </p:sp>
      <p:grpSp>
        <p:nvGrpSpPr>
          <p:cNvPr id="218132" name="Group 40"/>
          <p:cNvGrpSpPr>
            <a:grpSpLocks/>
          </p:cNvGrpSpPr>
          <p:nvPr/>
        </p:nvGrpSpPr>
        <p:grpSpPr bwMode="auto">
          <a:xfrm>
            <a:off x="304800" y="2971800"/>
            <a:ext cx="1828800" cy="1828800"/>
            <a:chOff x="240" y="1776"/>
            <a:chExt cx="1152" cy="1253"/>
          </a:xfrm>
        </p:grpSpPr>
        <p:sp>
          <p:nvSpPr>
            <p:cNvPr id="218162" name="AutoShape 41"/>
            <p:cNvSpPr>
              <a:spLocks noChangeArrowheads="1"/>
            </p:cNvSpPr>
            <p:nvPr/>
          </p:nvSpPr>
          <p:spPr bwMode="auto">
            <a:xfrm>
              <a:off x="240" y="1776"/>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sp>
          <p:nvSpPr>
            <p:cNvPr id="218163" name="AutoShape 42"/>
            <p:cNvSpPr>
              <a:spLocks noChangeArrowheads="1"/>
            </p:cNvSpPr>
            <p:nvPr/>
          </p:nvSpPr>
          <p:spPr bwMode="auto">
            <a:xfrm>
              <a:off x="336" y="1872"/>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sp>
          <p:nvSpPr>
            <p:cNvPr id="218164" name="AutoShape 43"/>
            <p:cNvSpPr>
              <a:spLocks noChangeArrowheads="1"/>
            </p:cNvSpPr>
            <p:nvPr/>
          </p:nvSpPr>
          <p:spPr bwMode="auto">
            <a:xfrm>
              <a:off x="432" y="1968"/>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grpSp>
      <p:sp>
        <p:nvSpPr>
          <p:cNvPr id="218133" name="Oval 44"/>
          <p:cNvSpPr>
            <a:spLocks noChangeArrowheads="1"/>
          </p:cNvSpPr>
          <p:nvPr/>
        </p:nvSpPr>
        <p:spPr bwMode="auto">
          <a:xfrm>
            <a:off x="3352800" y="2286000"/>
            <a:ext cx="2438400" cy="2438400"/>
          </a:xfrm>
          <a:prstGeom prst="ellipse">
            <a:avLst/>
          </a:prstGeom>
          <a:noFill/>
          <a:ln w="101600">
            <a:solidFill>
              <a:schemeClr val="accent2"/>
            </a:solidFill>
            <a:round/>
            <a:headEnd/>
            <a:tailEnd/>
          </a:ln>
        </p:spPr>
        <p:txBody>
          <a:bodyPr wrap="none" bIns="0" anchor="ctr"/>
          <a:lstStyle/>
          <a:p>
            <a:endParaRPr lang="en-US"/>
          </a:p>
        </p:txBody>
      </p:sp>
      <p:sp>
        <p:nvSpPr>
          <p:cNvPr id="218134" name="Oval 45"/>
          <p:cNvSpPr>
            <a:spLocks noChangeArrowheads="1"/>
          </p:cNvSpPr>
          <p:nvPr/>
        </p:nvSpPr>
        <p:spPr bwMode="auto">
          <a:xfrm>
            <a:off x="3429000" y="2362200"/>
            <a:ext cx="2286000" cy="2286000"/>
          </a:xfrm>
          <a:prstGeom prst="ellipse">
            <a:avLst/>
          </a:prstGeom>
          <a:noFill/>
          <a:ln w="101600">
            <a:solidFill>
              <a:schemeClr val="accent1"/>
            </a:solidFill>
            <a:round/>
            <a:headEnd/>
            <a:tailEnd/>
          </a:ln>
        </p:spPr>
        <p:txBody>
          <a:bodyPr wrap="none" bIns="0" anchor="ctr"/>
          <a:lstStyle/>
          <a:p>
            <a:endParaRPr lang="en-US"/>
          </a:p>
        </p:txBody>
      </p:sp>
      <p:sp>
        <p:nvSpPr>
          <p:cNvPr id="218135" name="Oval 46"/>
          <p:cNvSpPr>
            <a:spLocks noChangeArrowheads="1"/>
          </p:cNvSpPr>
          <p:nvPr/>
        </p:nvSpPr>
        <p:spPr bwMode="auto">
          <a:xfrm>
            <a:off x="3505200" y="2438400"/>
            <a:ext cx="2133600" cy="2133600"/>
          </a:xfrm>
          <a:prstGeom prst="ellipse">
            <a:avLst/>
          </a:prstGeom>
          <a:noFill/>
          <a:ln w="101600">
            <a:solidFill>
              <a:schemeClr val="folHlink"/>
            </a:solidFill>
            <a:round/>
            <a:headEnd/>
            <a:tailEnd/>
          </a:ln>
        </p:spPr>
        <p:txBody>
          <a:bodyPr wrap="none" bIns="0" anchor="ctr"/>
          <a:lstStyle/>
          <a:p>
            <a:endParaRPr lang="en-US"/>
          </a:p>
        </p:txBody>
      </p:sp>
      <p:grpSp>
        <p:nvGrpSpPr>
          <p:cNvPr id="218136" name="Group 47"/>
          <p:cNvGrpSpPr>
            <a:grpSpLocks/>
          </p:cNvGrpSpPr>
          <p:nvPr/>
        </p:nvGrpSpPr>
        <p:grpSpPr bwMode="auto">
          <a:xfrm>
            <a:off x="2133600" y="3429000"/>
            <a:ext cx="1066800" cy="457200"/>
            <a:chOff x="1392" y="2112"/>
            <a:chExt cx="624" cy="288"/>
          </a:xfrm>
        </p:grpSpPr>
        <p:sp>
          <p:nvSpPr>
            <p:cNvPr id="218158" name="Line 48"/>
            <p:cNvSpPr>
              <a:spLocks noChangeShapeType="1"/>
            </p:cNvSpPr>
            <p:nvPr/>
          </p:nvSpPr>
          <p:spPr bwMode="auto">
            <a:xfrm>
              <a:off x="1392" y="2112"/>
              <a:ext cx="624" cy="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59" name="Line 49"/>
            <p:cNvSpPr>
              <a:spLocks noChangeShapeType="1"/>
            </p:cNvSpPr>
            <p:nvPr/>
          </p:nvSpPr>
          <p:spPr bwMode="auto">
            <a:xfrm>
              <a:off x="1392" y="2208"/>
              <a:ext cx="624" cy="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60" name="Line 50"/>
            <p:cNvSpPr>
              <a:spLocks noChangeShapeType="1"/>
            </p:cNvSpPr>
            <p:nvPr/>
          </p:nvSpPr>
          <p:spPr bwMode="auto">
            <a:xfrm>
              <a:off x="1392" y="2304"/>
              <a:ext cx="624" cy="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61" name="Line 51"/>
            <p:cNvSpPr>
              <a:spLocks noChangeShapeType="1"/>
            </p:cNvSpPr>
            <p:nvPr/>
          </p:nvSpPr>
          <p:spPr bwMode="auto">
            <a:xfrm>
              <a:off x="1392" y="2400"/>
              <a:ext cx="624" cy="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grpSp>
      <p:sp>
        <p:nvSpPr>
          <p:cNvPr id="218137" name="Line 52"/>
          <p:cNvSpPr>
            <a:spLocks noChangeShapeType="1"/>
          </p:cNvSpPr>
          <p:nvPr/>
        </p:nvSpPr>
        <p:spPr bwMode="auto">
          <a:xfrm flipV="1">
            <a:off x="4800600" y="4876800"/>
            <a:ext cx="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38" name="Line 53"/>
          <p:cNvSpPr>
            <a:spLocks noChangeShapeType="1"/>
          </p:cNvSpPr>
          <p:nvPr/>
        </p:nvSpPr>
        <p:spPr bwMode="auto">
          <a:xfrm flipV="1">
            <a:off x="4572000" y="4876800"/>
            <a:ext cx="0" cy="3810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39" name="Line 54"/>
          <p:cNvSpPr>
            <a:spLocks noChangeShapeType="1"/>
          </p:cNvSpPr>
          <p:nvPr/>
        </p:nvSpPr>
        <p:spPr bwMode="auto">
          <a:xfrm flipV="1">
            <a:off x="4343400" y="4876800"/>
            <a:ext cx="0" cy="3810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0" name="Line 55"/>
          <p:cNvSpPr>
            <a:spLocks noChangeShapeType="1"/>
          </p:cNvSpPr>
          <p:nvPr/>
        </p:nvSpPr>
        <p:spPr bwMode="auto">
          <a:xfrm flipV="1">
            <a:off x="4114800" y="4876800"/>
            <a:ext cx="0" cy="3810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1" name="Line 56"/>
          <p:cNvSpPr>
            <a:spLocks noChangeShapeType="1"/>
          </p:cNvSpPr>
          <p:nvPr/>
        </p:nvSpPr>
        <p:spPr bwMode="auto">
          <a:xfrm flipH="1" flipV="1">
            <a:off x="5867400" y="3962400"/>
            <a:ext cx="60960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42" name="Line 57"/>
          <p:cNvSpPr>
            <a:spLocks noChangeShapeType="1"/>
          </p:cNvSpPr>
          <p:nvPr/>
        </p:nvSpPr>
        <p:spPr bwMode="auto">
          <a:xfrm flipH="1" flipV="1">
            <a:off x="5791200" y="4114800"/>
            <a:ext cx="457200" cy="3048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43" name="Line 58"/>
          <p:cNvSpPr>
            <a:spLocks noChangeShapeType="1"/>
          </p:cNvSpPr>
          <p:nvPr/>
        </p:nvSpPr>
        <p:spPr bwMode="auto">
          <a:xfrm flipH="1" flipV="1">
            <a:off x="5715000" y="42672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4" name="Line 59"/>
          <p:cNvSpPr>
            <a:spLocks noChangeShapeType="1"/>
          </p:cNvSpPr>
          <p:nvPr/>
        </p:nvSpPr>
        <p:spPr bwMode="auto">
          <a:xfrm flipH="1" flipV="1">
            <a:off x="5638800" y="4419600"/>
            <a:ext cx="609600" cy="3810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5" name="Line 60"/>
          <p:cNvSpPr>
            <a:spLocks noChangeShapeType="1"/>
          </p:cNvSpPr>
          <p:nvPr/>
        </p:nvSpPr>
        <p:spPr bwMode="auto">
          <a:xfrm flipH="1" flipV="1">
            <a:off x="2743200" y="2438400"/>
            <a:ext cx="60960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46" name="Line 61"/>
          <p:cNvSpPr>
            <a:spLocks noChangeShapeType="1"/>
          </p:cNvSpPr>
          <p:nvPr/>
        </p:nvSpPr>
        <p:spPr bwMode="auto">
          <a:xfrm flipH="1" flipV="1">
            <a:off x="2971800" y="2362200"/>
            <a:ext cx="457200" cy="3048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47" name="Line 62"/>
          <p:cNvSpPr>
            <a:spLocks noChangeShapeType="1"/>
          </p:cNvSpPr>
          <p:nvPr/>
        </p:nvSpPr>
        <p:spPr bwMode="auto">
          <a:xfrm flipH="1" flipV="1">
            <a:off x="3124200" y="22860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8" name="Line 63"/>
          <p:cNvSpPr>
            <a:spLocks noChangeShapeType="1"/>
          </p:cNvSpPr>
          <p:nvPr/>
        </p:nvSpPr>
        <p:spPr bwMode="auto">
          <a:xfrm flipH="1" flipV="1">
            <a:off x="3276600" y="2209800"/>
            <a:ext cx="457200" cy="2286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9" name="Line 64"/>
          <p:cNvSpPr>
            <a:spLocks noChangeShapeType="1"/>
          </p:cNvSpPr>
          <p:nvPr/>
        </p:nvSpPr>
        <p:spPr bwMode="auto">
          <a:xfrm flipV="1">
            <a:off x="5715000" y="2286000"/>
            <a:ext cx="609600" cy="4572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50" name="Line 65"/>
          <p:cNvSpPr>
            <a:spLocks noChangeShapeType="1"/>
          </p:cNvSpPr>
          <p:nvPr/>
        </p:nvSpPr>
        <p:spPr bwMode="auto">
          <a:xfrm flipV="1">
            <a:off x="5791200" y="2514600"/>
            <a:ext cx="533400" cy="3810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51" name="Line 66"/>
          <p:cNvSpPr>
            <a:spLocks noChangeShapeType="1"/>
          </p:cNvSpPr>
          <p:nvPr/>
        </p:nvSpPr>
        <p:spPr bwMode="auto">
          <a:xfrm flipV="1">
            <a:off x="5867400" y="27432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52" name="Line 67"/>
          <p:cNvSpPr>
            <a:spLocks noChangeShapeType="1"/>
          </p:cNvSpPr>
          <p:nvPr/>
        </p:nvSpPr>
        <p:spPr bwMode="auto">
          <a:xfrm flipV="1">
            <a:off x="5943600" y="2971800"/>
            <a:ext cx="381000" cy="2286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grpSp>
        <p:nvGrpSpPr>
          <p:cNvPr id="218153" name="Group 68"/>
          <p:cNvGrpSpPr>
            <a:grpSpLocks/>
          </p:cNvGrpSpPr>
          <p:nvPr/>
        </p:nvGrpSpPr>
        <p:grpSpPr bwMode="auto">
          <a:xfrm>
            <a:off x="2133600" y="5410200"/>
            <a:ext cx="762000" cy="304800"/>
            <a:chOff x="1392" y="3360"/>
            <a:chExt cx="432" cy="192"/>
          </a:xfrm>
        </p:grpSpPr>
        <p:sp>
          <p:nvSpPr>
            <p:cNvPr id="218155" name="Line 69"/>
            <p:cNvSpPr>
              <a:spLocks noChangeShapeType="1"/>
            </p:cNvSpPr>
            <p:nvPr/>
          </p:nvSpPr>
          <p:spPr bwMode="auto">
            <a:xfrm>
              <a:off x="1392" y="3360"/>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56" name="Line 70"/>
            <p:cNvSpPr>
              <a:spLocks noChangeShapeType="1"/>
            </p:cNvSpPr>
            <p:nvPr/>
          </p:nvSpPr>
          <p:spPr bwMode="auto">
            <a:xfrm>
              <a:off x="1392" y="3456"/>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57" name="Line 71"/>
            <p:cNvSpPr>
              <a:spLocks noChangeShapeType="1"/>
            </p:cNvSpPr>
            <p:nvPr/>
          </p:nvSpPr>
          <p:spPr bwMode="auto">
            <a:xfrm>
              <a:off x="1392" y="3552"/>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grpSp>
      <p:sp>
        <p:nvSpPr>
          <p:cNvPr id="218154" name="Oval 72"/>
          <p:cNvSpPr>
            <a:spLocks noChangeAspect="1" noChangeArrowheads="1"/>
          </p:cNvSpPr>
          <p:nvPr/>
        </p:nvSpPr>
        <p:spPr bwMode="auto">
          <a:xfrm>
            <a:off x="4065588" y="2857500"/>
            <a:ext cx="1012825" cy="1295400"/>
          </a:xfrm>
          <a:prstGeom prst="ellipse">
            <a:avLst/>
          </a:prstGeom>
          <a:solidFill>
            <a:srgbClr val="E1E7DB"/>
          </a:solidFill>
          <a:ln w="9525">
            <a:noFill/>
            <a:round/>
            <a:headEnd/>
            <a:tailEnd/>
          </a:ln>
        </p:spPr>
        <p:txBody>
          <a:bodyPr wrap="none" lIns="0" tIns="0" rIns="0" bIns="0" anchor="ctr">
            <a:spAutoFit/>
          </a:bodyPr>
          <a:lstStyle/>
          <a:p>
            <a:pPr algn="ctr"/>
            <a:r>
              <a:rPr lang="en-US" altLang="en-US" sz="2000">
                <a:solidFill>
                  <a:schemeClr val="bg2"/>
                </a:solidFill>
                <a:latin typeface="Tahoma" pitchFamily="34" charset="0"/>
              </a:rPr>
              <a:t>Core</a:t>
            </a:r>
            <a:br>
              <a:rPr lang="en-US" altLang="en-US" sz="2000">
                <a:solidFill>
                  <a:schemeClr val="bg2"/>
                </a:solidFill>
                <a:latin typeface="Tahoma" pitchFamily="34" charset="0"/>
              </a:rPr>
            </a:br>
            <a:r>
              <a:rPr lang="en-US" altLang="en-US" sz="2000">
                <a:solidFill>
                  <a:schemeClr val="bg2"/>
                </a:solidFill>
                <a:latin typeface="Tahoma" pitchFamily="34" charset="0"/>
              </a:rPr>
              <a:t>NSDL</a:t>
            </a:r>
          </a:p>
          <a:p>
            <a:pPr algn="ctr"/>
            <a:r>
              <a:rPr lang="en-US" altLang="en-US" sz="2000">
                <a:solidFill>
                  <a:schemeClr val="bg2"/>
                </a:solidFill>
                <a:latin typeface="Tahoma" pitchFamily="34" charset="0"/>
              </a:rPr>
              <a:t>“Bus”</a:t>
            </a:r>
          </a:p>
        </p:txBody>
      </p:sp>
    </p:spTree>
  </p:cSld>
  <p:clrMapOvr>
    <a:masterClrMapping/>
  </p:clrMapOvr>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Number Placeholder 5"/>
          <p:cNvSpPr>
            <a:spLocks noGrp="1"/>
          </p:cNvSpPr>
          <p:nvPr>
            <p:ph type="sldNum" sz="quarter" idx="12"/>
          </p:nvPr>
        </p:nvSpPr>
        <p:spPr>
          <a:noFill/>
        </p:spPr>
        <p:txBody>
          <a:bodyPr/>
          <a:lstStyle/>
          <a:p>
            <a:fld id="{7B363ED3-6E87-41A8-B589-4F4460360BB7}" type="slidenum">
              <a:rPr lang="en-US" smtClean="0"/>
              <a:pPr/>
              <a:t>177</a:t>
            </a:fld>
            <a:endParaRPr lang="en-US" smtClean="0"/>
          </a:p>
        </p:txBody>
      </p:sp>
      <p:sp>
        <p:nvSpPr>
          <p:cNvPr id="219139" name="Rectangle 2"/>
          <p:cNvSpPr>
            <a:spLocks noGrp="1" noChangeArrowheads="1"/>
          </p:cNvSpPr>
          <p:nvPr>
            <p:ph type="title"/>
          </p:nvPr>
        </p:nvSpPr>
        <p:spPr>
          <a:xfrm>
            <a:off x="457200" y="0"/>
            <a:ext cx="8229600" cy="1143000"/>
          </a:xfrm>
        </p:spPr>
        <p:txBody>
          <a:bodyPr/>
          <a:lstStyle/>
          <a:p>
            <a:pPr defTabSz="952500" eaLnBrk="1" hangingPunct="1"/>
            <a:r>
              <a:rPr lang="en-US" smtClean="0"/>
              <a:t>Digital Libraries in Education</a:t>
            </a:r>
          </a:p>
        </p:txBody>
      </p:sp>
      <p:sp>
        <p:nvSpPr>
          <p:cNvPr id="219140" name="Rectangle 3"/>
          <p:cNvSpPr>
            <a:spLocks noGrp="1" noChangeArrowheads="1"/>
          </p:cNvSpPr>
          <p:nvPr>
            <p:ph type="body" idx="1"/>
          </p:nvPr>
        </p:nvSpPr>
        <p:spPr>
          <a:xfrm>
            <a:off x="304800" y="1295400"/>
            <a:ext cx="8531225" cy="5035550"/>
          </a:xfrm>
        </p:spPr>
        <p:txBody>
          <a:bodyPr/>
          <a:lstStyle/>
          <a:p>
            <a:pPr marL="357188" indent="-357188" defTabSz="952500" eaLnBrk="1" hangingPunct="1"/>
            <a:r>
              <a:rPr lang="en-US" smtClean="0"/>
              <a:t>Analytical Survey, ed. Leonid Kalinichenko</a:t>
            </a:r>
          </a:p>
          <a:p>
            <a:pPr marL="357188" indent="-357188" defTabSz="952500" eaLnBrk="1" hangingPunct="1"/>
            <a:r>
              <a:rPr lang="en-US" smtClean="0"/>
              <a:t>© 2003, www.iite-unesco.org, info@iite.ru</a:t>
            </a:r>
          </a:p>
          <a:p>
            <a:pPr marL="357188" indent="-357188" defTabSz="952500" eaLnBrk="1" hangingPunct="1"/>
            <a:r>
              <a:rPr lang="en-US" smtClean="0"/>
              <a:t>Transforming the Way to Learn</a:t>
            </a:r>
          </a:p>
          <a:p>
            <a:pPr marL="357188" indent="-357188" defTabSz="952500" eaLnBrk="1" hangingPunct="1"/>
            <a:r>
              <a:rPr lang="en-US" smtClean="0"/>
              <a:t>DLs of Educational Resources &amp; Services</a:t>
            </a:r>
          </a:p>
          <a:p>
            <a:pPr marL="357188" indent="-357188" defTabSz="952500" eaLnBrk="1" hangingPunct="1"/>
            <a:r>
              <a:rPr lang="en-US" smtClean="0"/>
              <a:t>Integrated/Virtual Learning Environment</a:t>
            </a:r>
          </a:p>
          <a:p>
            <a:pPr marL="357188" indent="-357188" defTabSz="952500" eaLnBrk="1" hangingPunct="1"/>
            <a:r>
              <a:rPr lang="en-US" smtClean="0"/>
              <a:t>Educational Metadata</a:t>
            </a:r>
          </a:p>
          <a:p>
            <a:pPr marL="357188" indent="-357188" defTabSz="952500" eaLnBrk="1" hangingPunct="1"/>
            <a:r>
              <a:rPr lang="en-US" smtClean="0"/>
              <a:t>Current DLEs: US (NSDL, DLESE, CITIDEL, NDLTD), Europe (Scholnet, Cyclades), UK (Distributed National Electronic Resource)</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Number Placeholder 5"/>
          <p:cNvSpPr>
            <a:spLocks noGrp="1"/>
          </p:cNvSpPr>
          <p:nvPr>
            <p:ph type="sldNum" sz="quarter" idx="12"/>
          </p:nvPr>
        </p:nvSpPr>
        <p:spPr>
          <a:noFill/>
        </p:spPr>
        <p:txBody>
          <a:bodyPr/>
          <a:lstStyle/>
          <a:p>
            <a:fld id="{698F0720-8A77-4029-BDAC-F9D928669FE4}" type="slidenum">
              <a:rPr lang="en-US" smtClean="0"/>
              <a:pPr/>
              <a:t>178</a:t>
            </a:fld>
            <a:endParaRPr lang="en-US" smtClean="0"/>
          </a:p>
        </p:txBody>
      </p:sp>
      <p:sp>
        <p:nvSpPr>
          <p:cNvPr id="220163" name="Rectangle 2"/>
          <p:cNvSpPr>
            <a:spLocks noGrp="1" noChangeArrowheads="1"/>
          </p:cNvSpPr>
          <p:nvPr>
            <p:ph type="title"/>
          </p:nvPr>
        </p:nvSpPr>
        <p:spPr>
          <a:xfrm>
            <a:off x="457200" y="0"/>
            <a:ext cx="8229600" cy="1143000"/>
          </a:xfrm>
        </p:spPr>
        <p:txBody>
          <a:bodyPr/>
          <a:lstStyle/>
          <a:p>
            <a:pPr defTabSz="952500" eaLnBrk="1" hangingPunct="1"/>
            <a:r>
              <a:rPr lang="en-US" smtClean="0"/>
              <a:t>DLEs: Guiding Principles (p. 12)</a:t>
            </a:r>
          </a:p>
        </p:txBody>
      </p:sp>
      <p:sp>
        <p:nvSpPr>
          <p:cNvPr id="220164" name="Rectangle 3"/>
          <p:cNvSpPr>
            <a:spLocks noGrp="1" noChangeArrowheads="1"/>
          </p:cNvSpPr>
          <p:nvPr>
            <p:ph type="body" idx="1"/>
          </p:nvPr>
        </p:nvSpPr>
        <p:spPr>
          <a:xfrm>
            <a:off x="457200" y="1447800"/>
            <a:ext cx="8686800" cy="4525963"/>
          </a:xfrm>
        </p:spPr>
        <p:txBody>
          <a:bodyPr/>
          <a:lstStyle/>
          <a:p>
            <a:pPr marL="357188" indent="-357188" defTabSz="952500" eaLnBrk="1" hangingPunct="1"/>
            <a:r>
              <a:rPr lang="en-US" smtClean="0"/>
              <a:t>Driven by educational and science needs</a:t>
            </a:r>
          </a:p>
          <a:p>
            <a:pPr marL="357188" indent="-357188" defTabSz="952500" eaLnBrk="1" hangingPunct="1"/>
            <a:r>
              <a:rPr lang="en-US" smtClean="0"/>
              <a:t>Facilitating educational innovation</a:t>
            </a:r>
          </a:p>
          <a:p>
            <a:pPr marL="357188" indent="-357188" defTabSz="952500" eaLnBrk="1" hangingPunct="1"/>
            <a:r>
              <a:rPr lang="en-US" smtClean="0"/>
              <a:t>Stable, reliable, permanent</a:t>
            </a:r>
          </a:p>
          <a:p>
            <a:pPr marL="357188" indent="-357188" defTabSz="952500" eaLnBrk="1" hangingPunct="1"/>
            <a:r>
              <a:rPr lang="en-US" smtClean="0"/>
              <a:t>Accessible to all</a:t>
            </a:r>
          </a:p>
          <a:p>
            <a:pPr marL="357188" indent="-357188" defTabSz="952500" eaLnBrk="1" hangingPunct="1"/>
            <a:r>
              <a:rPr lang="en-US" smtClean="0"/>
              <a:t>Leverage prior research: DL, courseware, …</a:t>
            </a:r>
          </a:p>
          <a:p>
            <a:pPr marL="357188" indent="-357188" defTabSz="952500" eaLnBrk="1" hangingPunct="1"/>
            <a:r>
              <a:rPr lang="en-US" smtClean="0"/>
              <a:t>Adaptable to new technologies</a:t>
            </a:r>
          </a:p>
          <a:p>
            <a:pPr marL="357188" indent="-357188" defTabSz="952500" eaLnBrk="1" hangingPunct="1"/>
            <a:r>
              <a:rPr lang="en-US" smtClean="0"/>
              <a:t>Supporting decentralized services</a:t>
            </a:r>
          </a:p>
          <a:p>
            <a:pPr marL="357188" indent="-357188" defTabSz="952500" eaLnBrk="1" hangingPunct="1"/>
            <a:r>
              <a:rPr lang="en-US" smtClean="0"/>
              <a:t>Resource integration thru tools/organization</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Ensemble Portal</a:t>
            </a:r>
            <a:br>
              <a:rPr lang="en-US" dirty="0" smtClean="0"/>
            </a:br>
            <a:endParaRPr lang="en-US" dirty="0"/>
          </a:p>
        </p:txBody>
      </p:sp>
      <p:sp>
        <p:nvSpPr>
          <p:cNvPr id="3" name="Subtitle 2"/>
          <p:cNvSpPr>
            <a:spLocks noGrp="1"/>
          </p:cNvSpPr>
          <p:nvPr>
            <p:ph type="subTitle" idx="1"/>
          </p:nvPr>
        </p:nvSpPr>
        <p:spPr>
          <a:xfrm>
            <a:off x="685800" y="3886200"/>
            <a:ext cx="7772400" cy="884193"/>
          </a:xfrm>
        </p:spPr>
        <p:txBody>
          <a:bodyPr>
            <a:normAutofit/>
          </a:bodyPr>
          <a:lstStyle/>
          <a:p>
            <a:r>
              <a:rPr lang="en-US" sz="1800" dirty="0" smtClean="0"/>
              <a:t>Edward A. Fox, </a:t>
            </a:r>
            <a:r>
              <a:rPr lang="en-US" sz="1800" dirty="0" err="1" smtClean="0"/>
              <a:t>Yinlin</a:t>
            </a:r>
            <a:r>
              <a:rPr lang="en-US" sz="1800" dirty="0" smtClean="0"/>
              <a:t> Chen, Monika Akbar</a:t>
            </a:r>
          </a:p>
          <a:p>
            <a:r>
              <a:rPr lang="en-US" sz="1800" dirty="0" smtClean="0"/>
              <a:t>Virginia Tech</a:t>
            </a:r>
            <a:endParaRPr lang="en-US" sz="1800" dirty="0"/>
          </a:p>
        </p:txBody>
      </p:sp>
      <p:pic>
        <p:nvPicPr>
          <p:cNvPr id="4" name="Picture 3" descr="screen-capture.png"/>
          <p:cNvPicPr>
            <a:picLocks noChangeAspect="1"/>
          </p:cNvPicPr>
          <p:nvPr/>
        </p:nvPicPr>
        <p:blipFill>
          <a:blip r:embed="rId3" cstate="print"/>
          <a:stretch>
            <a:fillRect/>
          </a:stretch>
        </p:blipFill>
        <p:spPr>
          <a:xfrm>
            <a:off x="152400" y="0"/>
            <a:ext cx="8864455" cy="6858000"/>
          </a:xfrm>
          <a:prstGeom prst="rect">
            <a:avLst/>
          </a:prstGeom>
        </p:spPr>
      </p:pic>
      <p:sp>
        <p:nvSpPr>
          <p:cNvPr id="6" name="TextBox 6"/>
          <p:cNvSpPr txBox="1">
            <a:spLocks noChangeArrowheads="1"/>
          </p:cNvSpPr>
          <p:nvPr/>
        </p:nvSpPr>
        <p:spPr bwMode="auto">
          <a:xfrm>
            <a:off x="990600" y="5410200"/>
            <a:ext cx="7155998" cy="769441"/>
          </a:xfrm>
          <a:prstGeom prst="rect">
            <a:avLst/>
          </a:prstGeom>
          <a:noFill/>
          <a:ln w="9525">
            <a:noFill/>
            <a:miter lim="800000"/>
            <a:headEnd/>
            <a:tailEnd/>
          </a:ln>
        </p:spPr>
        <p:txBody>
          <a:bodyPr wrap="none">
            <a:spAutoFit/>
          </a:bodyPr>
          <a:lstStyle/>
          <a:p>
            <a:r>
              <a:rPr lang="en-US" sz="4400" dirty="0"/>
              <a:t>www.computingportal.org</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1A3EE2-F8C9-43A5-80E4-43247F3E9DC7}" type="slidenum">
              <a:rPr lang="en-US" smtClean="0"/>
              <a:t>18</a:t>
            </a:fld>
            <a:endParaRPr lang="en-US"/>
          </a:p>
        </p:txBody>
      </p:sp>
      <p:pic>
        <p:nvPicPr>
          <p:cNvPr id="6" name="Picture 5" descr="Screen Shot 2013-05-18 at 2.24.31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2171"/>
            <a:ext cx="9144000" cy="4361548"/>
          </a:xfrm>
          <a:prstGeom prst="rect">
            <a:avLst/>
          </a:prstGeom>
        </p:spPr>
      </p:pic>
    </p:spTree>
    <p:extLst>
      <p:ext uri="{BB962C8B-B14F-4D97-AF65-F5344CB8AC3E}">
        <p14:creationId xmlns:p14="http://schemas.microsoft.com/office/powerpoint/2010/main" val="877469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296" y="91888"/>
            <a:ext cx="9025904" cy="1428083"/>
          </a:xfrm>
          <a:prstGeom prst="rect">
            <a:avLst/>
          </a:prstGeom>
          <a:noFill/>
          <a:ln>
            <a:solidFill>
              <a:schemeClr val="bg1">
                <a:lumMod val="95000"/>
              </a:schemeClr>
            </a:solidFill>
          </a:ln>
        </p:spPr>
        <p:txBody>
          <a:bodyPr wrap="square" lIns="438912" tIns="219456" rIns="438912" bIns="219456" rtlCol="0">
            <a:spAutoFit/>
          </a:bodyPr>
          <a:lstStyle/>
          <a:p>
            <a:pPr algn="ctr">
              <a:spcAft>
                <a:spcPts val="2400"/>
              </a:spcAft>
            </a:pPr>
            <a:r>
              <a:rPr lang="en-US" sz="2400" dirty="0" smtClean="0">
                <a:latin typeface="Arial Black" pitchFamily="34" charset="0"/>
              </a:rPr>
              <a:t>The Ensemble Computing Portal</a:t>
            </a:r>
          </a:p>
          <a:p>
            <a:pPr algn="ctr">
              <a:spcAft>
                <a:spcPts val="2400"/>
              </a:spcAft>
            </a:pPr>
            <a:r>
              <a:rPr lang="en-US" sz="2000" dirty="0" smtClean="0"/>
              <a:t>Many-to-Many Information Connections in a Distributed Digital Library Portal</a:t>
            </a:r>
          </a:p>
        </p:txBody>
      </p:sp>
      <p:pic>
        <p:nvPicPr>
          <p:cNvPr id="5" name="Picture 195" descr="NSDL_logo"/>
          <p:cNvPicPr>
            <a:picLocks noChangeAspect="1" noChangeArrowheads="1"/>
          </p:cNvPicPr>
          <p:nvPr/>
        </p:nvPicPr>
        <p:blipFill>
          <a:blip r:embed="rId3" cstate="print"/>
          <a:srcRect/>
          <a:stretch>
            <a:fillRect/>
          </a:stretch>
        </p:blipFill>
        <p:spPr bwMode="auto">
          <a:xfrm>
            <a:off x="7848600" y="6269088"/>
            <a:ext cx="1295400" cy="588911"/>
          </a:xfrm>
          <a:prstGeom prst="rect">
            <a:avLst/>
          </a:prstGeom>
          <a:noFill/>
          <a:ln w="9525">
            <a:noFill/>
            <a:miter lim="800000"/>
            <a:headEnd/>
            <a:tailEnd/>
          </a:ln>
        </p:spPr>
      </p:pic>
      <p:pic>
        <p:nvPicPr>
          <p:cNvPr id="6" name="Picture 463" descr="logo-NSF-CMYK"/>
          <p:cNvPicPr>
            <a:picLocks noChangeAspect="1" noChangeArrowheads="1"/>
          </p:cNvPicPr>
          <p:nvPr/>
        </p:nvPicPr>
        <p:blipFill>
          <a:blip r:embed="rId4" cstate="print"/>
          <a:srcRect/>
          <a:stretch>
            <a:fillRect/>
          </a:stretch>
        </p:blipFill>
        <p:spPr bwMode="auto">
          <a:xfrm>
            <a:off x="7226300" y="6337300"/>
            <a:ext cx="469900" cy="469900"/>
          </a:xfrm>
          <a:prstGeom prst="rect">
            <a:avLst/>
          </a:prstGeom>
          <a:noFill/>
          <a:ln w="9525">
            <a:noFill/>
            <a:miter lim="800000"/>
            <a:headEnd/>
            <a:tailEnd/>
          </a:ln>
        </p:spPr>
      </p:pic>
      <p:sp>
        <p:nvSpPr>
          <p:cNvPr id="7" name="TextBox 6"/>
          <p:cNvSpPr txBox="1"/>
          <p:nvPr/>
        </p:nvSpPr>
        <p:spPr>
          <a:xfrm>
            <a:off x="2295358" y="6211758"/>
            <a:ext cx="4596130" cy="461665"/>
          </a:xfrm>
          <a:prstGeom prst="rect">
            <a:avLst/>
          </a:prstGeom>
          <a:noFill/>
        </p:spPr>
        <p:txBody>
          <a:bodyPr wrap="none" rtlCol="0">
            <a:spAutoFit/>
          </a:bodyPr>
          <a:lstStyle/>
          <a:p>
            <a:r>
              <a:rPr lang="en-US" sz="2400" b="1" u="sng" dirty="0" smtClean="0">
                <a:solidFill>
                  <a:srgbClr val="C00000"/>
                </a:solidFill>
              </a:rPr>
              <a:t>http://www.computingportal.org/</a:t>
            </a:r>
            <a:endParaRPr lang="en-US" sz="2400" b="1" u="sng" dirty="0">
              <a:solidFill>
                <a:srgbClr val="C00000"/>
              </a:solidFill>
            </a:endParaRPr>
          </a:p>
        </p:txBody>
      </p:sp>
      <p:pic>
        <p:nvPicPr>
          <p:cNvPr id="8" name="Picture 7" descr="MayaLinear2000Logo.png"/>
          <p:cNvPicPr>
            <a:picLocks noChangeAspect="1"/>
          </p:cNvPicPr>
          <p:nvPr/>
        </p:nvPicPr>
        <p:blipFill>
          <a:blip r:embed="rId5" cstate="print"/>
          <a:stretch>
            <a:fillRect/>
          </a:stretch>
        </p:blipFill>
        <p:spPr>
          <a:xfrm>
            <a:off x="51692" y="5356579"/>
            <a:ext cx="1446908" cy="1446908"/>
          </a:xfrm>
          <a:prstGeom prst="rect">
            <a:avLst/>
          </a:prstGeom>
        </p:spPr>
      </p:pic>
      <p:sp>
        <p:nvSpPr>
          <p:cNvPr id="27" name="TextBox 26"/>
          <p:cNvSpPr txBox="1"/>
          <p:nvPr/>
        </p:nvSpPr>
        <p:spPr>
          <a:xfrm>
            <a:off x="1867647" y="3496235"/>
            <a:ext cx="184666" cy="369332"/>
          </a:xfrm>
          <a:prstGeom prst="rect">
            <a:avLst/>
          </a:prstGeom>
          <a:noFill/>
        </p:spPr>
        <p:txBody>
          <a:bodyPr wrap="none" rtlCol="0">
            <a:spAutoFit/>
          </a:bodyPr>
          <a:lstStyle/>
          <a:p>
            <a:endParaRPr lang="en-US"/>
          </a:p>
        </p:txBody>
      </p:sp>
      <p:sp>
        <p:nvSpPr>
          <p:cNvPr id="29" name="TextBox 28"/>
          <p:cNvSpPr txBox="1"/>
          <p:nvPr/>
        </p:nvSpPr>
        <p:spPr>
          <a:xfrm>
            <a:off x="1601858" y="5448300"/>
            <a:ext cx="7554842" cy="800219"/>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91440" rIns="91440" bIns="91440" rtlCol="0">
            <a:spAutoFit/>
          </a:bodyPr>
          <a:lstStyle/>
          <a:p>
            <a:pPr marL="41275"/>
            <a:r>
              <a:rPr lang="en-US" sz="2000" dirty="0" smtClean="0">
                <a:latin typeface="Cambria" pitchFamily="18" charset="0"/>
              </a:rPr>
              <a:t>A collaborative research project to build a distributed portal with up-to-date contents for all computing communities.</a:t>
            </a:r>
          </a:p>
        </p:txBody>
      </p:sp>
      <p:sp>
        <p:nvSpPr>
          <p:cNvPr id="33" name="TextBox 32"/>
          <p:cNvSpPr txBox="1"/>
          <p:nvPr/>
        </p:nvSpPr>
        <p:spPr>
          <a:xfrm>
            <a:off x="14776627" y="-2808606"/>
            <a:ext cx="184666" cy="369332"/>
          </a:xfrm>
          <a:prstGeom prst="rect">
            <a:avLst/>
          </a:prstGeom>
          <a:noFill/>
        </p:spPr>
        <p:txBody>
          <a:bodyPr wrap="none" rtlCol="0">
            <a:spAutoFit/>
          </a:bodyPr>
          <a:lstStyle/>
          <a:p>
            <a:endParaRPr lang="en-US" dirty="0"/>
          </a:p>
        </p:txBody>
      </p:sp>
      <p:grpSp>
        <p:nvGrpSpPr>
          <p:cNvPr id="2" name="Group 42"/>
          <p:cNvGrpSpPr/>
          <p:nvPr/>
        </p:nvGrpSpPr>
        <p:grpSpPr>
          <a:xfrm>
            <a:off x="210669" y="1686513"/>
            <a:ext cx="2933700" cy="3554139"/>
            <a:chOff x="210669" y="1686513"/>
            <a:chExt cx="2933700" cy="3554139"/>
          </a:xfrm>
        </p:grpSpPr>
        <p:sp>
          <p:nvSpPr>
            <p:cNvPr id="30" name="TextBox 29"/>
            <p:cNvSpPr txBox="1"/>
            <p:nvPr/>
          </p:nvSpPr>
          <p:spPr>
            <a:xfrm>
              <a:off x="210669" y="3150481"/>
              <a:ext cx="29337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dirty="0" smtClean="0">
                  <a:solidFill>
                    <a:schemeClr val="accent2">
                      <a:lumMod val="50000"/>
                    </a:schemeClr>
                  </a:solidFill>
                </a:rPr>
                <a:t>Distributed DL Portal</a:t>
              </a:r>
              <a:endParaRPr lang="en-US" sz="2400" b="1" dirty="0">
                <a:solidFill>
                  <a:schemeClr val="accent2">
                    <a:lumMod val="50000"/>
                  </a:schemeClr>
                </a:solidFill>
              </a:endParaRPr>
            </a:p>
          </p:txBody>
        </p:sp>
        <p:pic>
          <p:nvPicPr>
            <p:cNvPr id="52" name="Picture 4"/>
            <p:cNvPicPr>
              <a:picLocks noChangeAspect="1" noChangeArrowheads="1"/>
            </p:cNvPicPr>
            <p:nvPr/>
          </p:nvPicPr>
          <p:blipFill>
            <a:blip r:embed="rId6" cstate="print"/>
            <a:srcRect/>
            <a:stretch>
              <a:fillRect/>
            </a:stretch>
          </p:blipFill>
          <p:spPr bwMode="auto">
            <a:xfrm>
              <a:off x="794869" y="3666883"/>
              <a:ext cx="1266811" cy="1324218"/>
            </a:xfrm>
            <a:prstGeom prst="rect">
              <a:avLst/>
            </a:prstGeom>
            <a:noFill/>
            <a:ln w="9525">
              <a:noFill/>
              <a:miter lim="800000"/>
              <a:headEnd/>
              <a:tailEnd/>
            </a:ln>
          </p:spPr>
        </p:pic>
        <p:pic>
          <p:nvPicPr>
            <p:cNvPr id="53" name="Picture 3"/>
            <p:cNvPicPr>
              <a:picLocks noChangeAspect="1" noChangeArrowheads="1"/>
            </p:cNvPicPr>
            <p:nvPr/>
          </p:nvPicPr>
          <p:blipFill>
            <a:blip r:embed="rId7" cstate="print"/>
            <a:srcRect/>
            <a:stretch>
              <a:fillRect/>
            </a:stretch>
          </p:blipFill>
          <p:spPr bwMode="auto">
            <a:xfrm>
              <a:off x="1622188" y="4158546"/>
              <a:ext cx="1360078" cy="1082106"/>
            </a:xfrm>
            <a:prstGeom prst="rect">
              <a:avLst/>
            </a:prstGeom>
            <a:noFill/>
            <a:ln w="9525">
              <a:noFill/>
              <a:miter lim="800000"/>
              <a:headEnd/>
              <a:tailEnd/>
            </a:ln>
          </p:spPr>
        </p:pic>
        <p:pic>
          <p:nvPicPr>
            <p:cNvPr id="54" name="Picture 2"/>
            <p:cNvPicPr>
              <a:picLocks noChangeAspect="1" noChangeArrowheads="1"/>
            </p:cNvPicPr>
            <p:nvPr/>
          </p:nvPicPr>
          <p:blipFill>
            <a:blip r:embed="rId8" cstate="print"/>
            <a:srcRect/>
            <a:stretch>
              <a:fillRect/>
            </a:stretch>
          </p:blipFill>
          <p:spPr bwMode="auto">
            <a:xfrm>
              <a:off x="439562" y="1686513"/>
              <a:ext cx="2095207" cy="1423406"/>
            </a:xfrm>
            <a:prstGeom prst="rect">
              <a:avLst/>
            </a:prstGeom>
            <a:noFill/>
            <a:ln w="9525">
              <a:noFill/>
              <a:miter lim="800000"/>
              <a:headEnd/>
              <a:tailEnd/>
            </a:ln>
          </p:spPr>
        </p:pic>
      </p:grpSp>
      <p:grpSp>
        <p:nvGrpSpPr>
          <p:cNvPr id="3" name="Group 79"/>
          <p:cNvGrpSpPr/>
          <p:nvPr/>
        </p:nvGrpSpPr>
        <p:grpSpPr>
          <a:xfrm>
            <a:off x="3394881" y="1743637"/>
            <a:ext cx="2544234" cy="1117600"/>
            <a:chOff x="3424766" y="2235200"/>
            <a:chExt cx="2626842" cy="1198687"/>
          </a:xfrm>
        </p:grpSpPr>
        <p:grpSp>
          <p:nvGrpSpPr>
            <p:cNvPr id="9" name="Group 66"/>
            <p:cNvGrpSpPr/>
            <p:nvPr/>
          </p:nvGrpSpPr>
          <p:grpSpPr>
            <a:xfrm>
              <a:off x="3424766" y="2235200"/>
              <a:ext cx="2446870" cy="1198687"/>
              <a:chOff x="28302072" y="21684245"/>
              <a:chExt cx="5685373" cy="2983965"/>
            </a:xfrm>
          </p:grpSpPr>
          <p:sp>
            <p:nvSpPr>
              <p:cNvPr id="61" name="Rounded Rectangle 60"/>
              <p:cNvSpPr/>
              <p:nvPr/>
            </p:nvSpPr>
            <p:spPr>
              <a:xfrm>
                <a:off x="28501047" y="21684245"/>
                <a:ext cx="5486398" cy="2971799"/>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62" name="TextBox 61"/>
              <p:cNvSpPr txBox="1"/>
              <p:nvPr/>
            </p:nvSpPr>
            <p:spPr>
              <a:xfrm>
                <a:off x="28883973" y="21789931"/>
                <a:ext cx="3415844" cy="1091014"/>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Collections</a:t>
                </a:r>
                <a:endParaRPr lang="en-US" b="1" dirty="0"/>
              </a:p>
            </p:txBody>
          </p:sp>
          <p:pic>
            <p:nvPicPr>
              <p:cNvPr id="63" name="Picture 227" descr="TN"/>
              <p:cNvPicPr>
                <a:picLocks noChangeAspect="1" noChangeArrowheads="1"/>
              </p:cNvPicPr>
              <p:nvPr/>
            </p:nvPicPr>
            <p:blipFill>
              <a:blip r:embed="rId9" cstate="print"/>
              <a:srcRect/>
              <a:stretch>
                <a:fillRect/>
              </a:stretch>
            </p:blipFill>
            <p:spPr bwMode="auto">
              <a:xfrm>
                <a:off x="28302072" y="23020507"/>
                <a:ext cx="2415104" cy="1097281"/>
              </a:xfrm>
              <a:prstGeom prst="rect">
                <a:avLst/>
              </a:prstGeom>
              <a:noFill/>
            </p:spPr>
          </p:pic>
          <p:pic>
            <p:nvPicPr>
              <p:cNvPr id="64" name="Picture 228" descr="TN (1)"/>
              <p:cNvPicPr>
                <a:picLocks noChangeAspect="1" noChangeArrowheads="1"/>
              </p:cNvPicPr>
              <p:nvPr/>
            </p:nvPicPr>
            <p:blipFill>
              <a:blip r:embed="rId10" cstate="print"/>
              <a:srcRect/>
              <a:stretch>
                <a:fillRect/>
              </a:stretch>
            </p:blipFill>
            <p:spPr bwMode="auto">
              <a:xfrm>
                <a:off x="30966832" y="22944308"/>
                <a:ext cx="2106914" cy="944880"/>
              </a:xfrm>
              <a:prstGeom prst="rect">
                <a:avLst/>
              </a:prstGeom>
              <a:noFill/>
              <a:ln w="9525">
                <a:noFill/>
                <a:miter lim="800000"/>
                <a:headEnd/>
                <a:tailEnd/>
              </a:ln>
            </p:spPr>
          </p:pic>
          <p:pic>
            <p:nvPicPr>
              <p:cNvPr id="65" name="Picture 358" descr="csTA_logo"/>
              <p:cNvPicPr>
                <a:picLocks noChangeAspect="1" noChangeArrowheads="1"/>
              </p:cNvPicPr>
              <p:nvPr/>
            </p:nvPicPr>
            <p:blipFill>
              <a:blip r:embed="rId11" cstate="print"/>
              <a:srcRect/>
              <a:stretch>
                <a:fillRect/>
              </a:stretch>
            </p:blipFill>
            <p:spPr bwMode="auto">
              <a:xfrm>
                <a:off x="30017722" y="23834772"/>
                <a:ext cx="3048000" cy="833438"/>
              </a:xfrm>
              <a:prstGeom prst="rect">
                <a:avLst/>
              </a:prstGeom>
              <a:noFill/>
              <a:ln w="9525">
                <a:noFill/>
                <a:miter lim="800000"/>
                <a:headEnd/>
                <a:tailEnd/>
              </a:ln>
            </p:spPr>
          </p:pic>
          <p:pic>
            <p:nvPicPr>
              <p:cNvPr id="66" name="Picture 65" descr="PAWS_logo2_big_ontransp.gif"/>
              <p:cNvPicPr>
                <a:picLocks noChangeAspect="1"/>
              </p:cNvPicPr>
              <p:nvPr/>
            </p:nvPicPr>
            <p:blipFill>
              <a:blip r:embed="rId12" cstate="print"/>
              <a:stretch>
                <a:fillRect/>
              </a:stretch>
            </p:blipFill>
            <p:spPr>
              <a:xfrm>
                <a:off x="32932935" y="22078869"/>
                <a:ext cx="926756" cy="914400"/>
              </a:xfrm>
              <a:prstGeom prst="rect">
                <a:avLst/>
              </a:prstGeom>
            </p:spPr>
          </p:pic>
        </p:grpSp>
        <p:pic>
          <p:nvPicPr>
            <p:cNvPr id="68" name="Picture 684" descr="TN"/>
            <p:cNvPicPr>
              <a:picLocks noChangeAspect="1" noChangeArrowheads="1"/>
            </p:cNvPicPr>
            <p:nvPr/>
          </p:nvPicPr>
          <p:blipFill>
            <a:blip r:embed="rId13" cstate="print"/>
            <a:srcRect/>
            <a:stretch>
              <a:fillRect/>
            </a:stretch>
          </p:blipFill>
          <p:spPr bwMode="auto">
            <a:xfrm>
              <a:off x="5281142" y="2809106"/>
              <a:ext cx="770466" cy="352568"/>
            </a:xfrm>
            <a:prstGeom prst="rect">
              <a:avLst/>
            </a:prstGeom>
            <a:noFill/>
            <a:ln w="9525">
              <a:noFill/>
              <a:miter lim="800000"/>
              <a:headEnd/>
              <a:tailEnd/>
            </a:ln>
          </p:spPr>
        </p:pic>
      </p:grpSp>
      <p:grpSp>
        <p:nvGrpSpPr>
          <p:cNvPr id="10" name="Group 89"/>
          <p:cNvGrpSpPr/>
          <p:nvPr/>
        </p:nvGrpSpPr>
        <p:grpSpPr>
          <a:xfrm>
            <a:off x="3493216" y="4292600"/>
            <a:ext cx="2242699" cy="1079500"/>
            <a:chOff x="6240901" y="2171700"/>
            <a:chExt cx="2361235" cy="1193800"/>
          </a:xfrm>
        </p:grpSpPr>
        <p:sp>
          <p:nvSpPr>
            <p:cNvPr id="84" name="Rounded Rectangle 83"/>
            <p:cNvSpPr/>
            <p:nvPr/>
          </p:nvSpPr>
          <p:spPr>
            <a:xfrm>
              <a:off x="6240901" y="2171700"/>
              <a:ext cx="2361235" cy="1193800"/>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pic>
          <p:nvPicPr>
            <p:cNvPr id="70" name="Picture 69" descr="delivered2.jpg"/>
            <p:cNvPicPr>
              <a:picLocks noChangeAspect="1"/>
            </p:cNvPicPr>
            <p:nvPr/>
          </p:nvPicPr>
          <p:blipFill>
            <a:blip r:embed="rId14" cstate="print"/>
            <a:stretch>
              <a:fillRect/>
            </a:stretch>
          </p:blipFill>
          <p:spPr>
            <a:xfrm>
              <a:off x="7682819" y="2640223"/>
              <a:ext cx="775381" cy="475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 name="Picture 70" descr="walden's path.jpg"/>
            <p:cNvPicPr>
              <a:picLocks noChangeAspect="1"/>
            </p:cNvPicPr>
            <p:nvPr/>
          </p:nvPicPr>
          <p:blipFill>
            <a:blip r:embed="rId15" cstate="print"/>
            <a:stretch>
              <a:fillRect/>
            </a:stretch>
          </p:blipFill>
          <p:spPr>
            <a:xfrm>
              <a:off x="6464300" y="2743672"/>
              <a:ext cx="1039438" cy="5543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5" name="TextBox 84"/>
            <p:cNvSpPr txBox="1"/>
            <p:nvPr/>
          </p:nvSpPr>
          <p:spPr>
            <a:xfrm>
              <a:off x="6362220" y="2218803"/>
              <a:ext cx="1274715" cy="451889"/>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Tools</a:t>
              </a:r>
              <a:endParaRPr lang="en-US" b="1" dirty="0"/>
            </a:p>
          </p:txBody>
        </p:sp>
      </p:grpSp>
      <p:grpSp>
        <p:nvGrpSpPr>
          <p:cNvPr id="11" name="Group 102"/>
          <p:cNvGrpSpPr/>
          <p:nvPr/>
        </p:nvGrpSpPr>
        <p:grpSpPr>
          <a:xfrm>
            <a:off x="3480516" y="2980018"/>
            <a:ext cx="2361235" cy="1193800"/>
            <a:chOff x="5847201" y="3505200"/>
            <a:chExt cx="2361235" cy="1193800"/>
          </a:xfrm>
        </p:grpSpPr>
        <p:sp>
          <p:nvSpPr>
            <p:cNvPr id="99" name="Rounded Rectangle 98"/>
            <p:cNvSpPr/>
            <p:nvPr/>
          </p:nvSpPr>
          <p:spPr>
            <a:xfrm>
              <a:off x="5847201" y="3505200"/>
              <a:ext cx="2361235" cy="1193800"/>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92" name="TextBox 91"/>
            <p:cNvSpPr txBox="1"/>
            <p:nvPr/>
          </p:nvSpPr>
          <p:spPr>
            <a:xfrm>
              <a:off x="5987808" y="4318576"/>
              <a:ext cx="816750"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Browse</a:t>
              </a:r>
              <a:endParaRPr lang="en-US" sz="1600" b="1" dirty="0"/>
            </a:p>
          </p:txBody>
        </p:sp>
        <p:sp>
          <p:nvSpPr>
            <p:cNvPr id="93" name="TextBox 92"/>
            <p:cNvSpPr txBox="1"/>
            <p:nvPr/>
          </p:nvSpPr>
          <p:spPr>
            <a:xfrm>
              <a:off x="7370882" y="3569276"/>
              <a:ext cx="752229"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Search</a:t>
              </a:r>
              <a:endParaRPr lang="en-US" sz="1600" b="1" dirty="0"/>
            </a:p>
          </p:txBody>
        </p:sp>
        <p:sp>
          <p:nvSpPr>
            <p:cNvPr id="94" name="TextBox 93"/>
            <p:cNvSpPr txBox="1"/>
            <p:nvPr/>
          </p:nvSpPr>
          <p:spPr>
            <a:xfrm>
              <a:off x="6915592" y="4304726"/>
              <a:ext cx="1188547"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Notification</a:t>
              </a:r>
              <a:endParaRPr lang="en-US" sz="1600" b="1" dirty="0"/>
            </a:p>
          </p:txBody>
        </p:sp>
        <p:sp>
          <p:nvSpPr>
            <p:cNvPr id="95" name="TextBox 94"/>
            <p:cNvSpPr txBox="1"/>
            <p:nvPr/>
          </p:nvSpPr>
          <p:spPr>
            <a:xfrm>
              <a:off x="6781800" y="3967286"/>
              <a:ext cx="716362"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Group</a:t>
              </a:r>
              <a:endParaRPr lang="en-US" sz="1600" b="1" dirty="0"/>
            </a:p>
          </p:txBody>
        </p:sp>
        <p:sp>
          <p:nvSpPr>
            <p:cNvPr id="96" name="TextBox 95"/>
            <p:cNvSpPr txBox="1"/>
            <p:nvPr/>
          </p:nvSpPr>
          <p:spPr>
            <a:xfrm>
              <a:off x="5981162" y="3975788"/>
              <a:ext cx="736600"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Forum</a:t>
              </a:r>
              <a:endParaRPr lang="en-US" sz="1600" b="1" dirty="0"/>
            </a:p>
          </p:txBody>
        </p:sp>
        <p:sp>
          <p:nvSpPr>
            <p:cNvPr id="97" name="TextBox 96"/>
            <p:cNvSpPr txBox="1"/>
            <p:nvPr/>
          </p:nvSpPr>
          <p:spPr>
            <a:xfrm>
              <a:off x="7542919" y="3952487"/>
              <a:ext cx="569387"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Blog</a:t>
              </a:r>
              <a:endParaRPr lang="en-US" sz="1600" b="1" dirty="0"/>
            </a:p>
          </p:txBody>
        </p:sp>
        <p:sp>
          <p:nvSpPr>
            <p:cNvPr id="102" name="TextBox 101"/>
            <p:cNvSpPr txBox="1"/>
            <p:nvPr/>
          </p:nvSpPr>
          <p:spPr>
            <a:xfrm>
              <a:off x="5968520" y="3533626"/>
              <a:ext cx="1274715"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Services</a:t>
              </a:r>
              <a:endParaRPr lang="en-US" b="1" dirty="0"/>
            </a:p>
          </p:txBody>
        </p:sp>
      </p:grpSp>
      <p:grpSp>
        <p:nvGrpSpPr>
          <p:cNvPr id="12" name="Group 41"/>
          <p:cNvGrpSpPr/>
          <p:nvPr/>
        </p:nvGrpSpPr>
        <p:grpSpPr>
          <a:xfrm>
            <a:off x="6346013" y="1752603"/>
            <a:ext cx="2296458" cy="3566798"/>
            <a:chOff x="6062134" y="1752603"/>
            <a:chExt cx="2296458" cy="3566798"/>
          </a:xfrm>
        </p:grpSpPr>
        <p:grpSp>
          <p:nvGrpSpPr>
            <p:cNvPr id="13" name="Group 66"/>
            <p:cNvGrpSpPr/>
            <p:nvPr/>
          </p:nvGrpSpPr>
          <p:grpSpPr>
            <a:xfrm>
              <a:off x="6071612" y="1752603"/>
              <a:ext cx="2286980" cy="3566798"/>
              <a:chOff x="28501047" y="21684245"/>
              <a:chExt cx="5486398" cy="2971799"/>
            </a:xfrm>
          </p:grpSpPr>
          <p:sp>
            <p:nvSpPr>
              <p:cNvPr id="107" name="Rounded Rectangle 106"/>
              <p:cNvSpPr/>
              <p:nvPr/>
            </p:nvSpPr>
            <p:spPr>
              <a:xfrm>
                <a:off x="28501047" y="21684245"/>
                <a:ext cx="5486398" cy="2971799"/>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108" name="TextBox 107"/>
              <p:cNvSpPr txBox="1"/>
              <p:nvPr/>
            </p:nvSpPr>
            <p:spPr>
              <a:xfrm>
                <a:off x="29165305" y="21864733"/>
                <a:ext cx="4265370" cy="340458"/>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dirty="0" smtClean="0"/>
                  <a:t>Communities</a:t>
                </a:r>
                <a:endParaRPr lang="en-US" b="1" dirty="0"/>
              </a:p>
            </p:txBody>
          </p:sp>
        </p:grpSp>
        <p:graphicFrame>
          <p:nvGraphicFramePr>
            <p:cNvPr id="116" name="Diagram 115"/>
            <p:cNvGraphicFramePr/>
            <p:nvPr/>
          </p:nvGraphicFramePr>
          <p:xfrm>
            <a:off x="6062134" y="2550567"/>
            <a:ext cx="2184400" cy="2580233"/>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pSp>
    </p:spTree>
  </p:cSld>
  <p:clrMapOvr>
    <a:masterClrMapping/>
  </p:clrMapOvr>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p:txBody>
          <a:bodyPr/>
          <a:lstStyle/>
          <a:p>
            <a:r>
              <a:rPr lang="en-US" smtClean="0">
                <a:latin typeface="18 VAG Rounded Bold   07390"/>
                <a:ea typeface="ＭＳ Ｐゴシック" pitchFamily="34" charset="-128"/>
              </a:rPr>
              <a:t>Ensemble in Second Life</a:t>
            </a:r>
          </a:p>
        </p:txBody>
      </p:sp>
      <p:sp>
        <p:nvSpPr>
          <p:cNvPr id="22531" name="TextBox 8"/>
          <p:cNvSpPr txBox="1">
            <a:spLocks noChangeArrowheads="1"/>
          </p:cNvSpPr>
          <p:nvPr/>
        </p:nvSpPr>
        <p:spPr bwMode="auto">
          <a:xfrm>
            <a:off x="5562600" y="1776413"/>
            <a:ext cx="3581400" cy="4216400"/>
          </a:xfrm>
          <a:prstGeom prst="rect">
            <a:avLst/>
          </a:prstGeom>
          <a:noFill/>
          <a:ln w="9525">
            <a:noFill/>
            <a:miter lim="800000"/>
            <a:headEnd/>
            <a:tailEnd/>
          </a:ln>
        </p:spPr>
        <p:txBody>
          <a:bodyPr>
            <a:spAutoFit/>
          </a:bodyPr>
          <a:lstStyle/>
          <a:p>
            <a:r>
              <a:rPr lang="en-US" sz="2400">
                <a:latin typeface="Franklin Gothic Book" pitchFamily="34" charset="0"/>
              </a:rPr>
              <a:t>The Ensemble Pavilion offers:</a:t>
            </a:r>
          </a:p>
          <a:p>
            <a:r>
              <a:rPr lang="en-US" sz="2000">
                <a:latin typeface="Franklin Gothic Book" pitchFamily="34" charset="0"/>
              </a:rPr>
              <a:t>• teleports to other computing sites in Second Life like the </a:t>
            </a:r>
            <a:r>
              <a:rPr lang="en-US" sz="2000" i="1">
                <a:latin typeface="Franklin Gothic Book" pitchFamily="34" charset="0"/>
              </a:rPr>
              <a:t>Digital Preserve </a:t>
            </a:r>
          </a:p>
          <a:p>
            <a:r>
              <a:rPr lang="en-US" sz="2000">
                <a:latin typeface="Franklin Gothic Book" pitchFamily="34" charset="0"/>
              </a:rPr>
              <a:t>• hyperlinks to related computing websites</a:t>
            </a:r>
          </a:p>
          <a:p>
            <a:r>
              <a:rPr lang="en-US" sz="2000">
                <a:latin typeface="Franklin Gothic Book" pitchFamily="34" charset="0"/>
              </a:rPr>
              <a:t>• RSS readers with feeds from computing and computing education blogs</a:t>
            </a:r>
          </a:p>
          <a:p>
            <a:r>
              <a:rPr lang="en-US" sz="2000">
                <a:latin typeface="Franklin Gothic Book" pitchFamily="34" charset="0"/>
              </a:rPr>
              <a:t>• membership in the Ensemble Computing group in Second Life, Facebook, and Twitter</a:t>
            </a:r>
          </a:p>
        </p:txBody>
      </p:sp>
      <p:sp>
        <p:nvSpPr>
          <p:cNvPr id="22532" name="TextBox 6"/>
          <p:cNvSpPr txBox="1">
            <a:spLocks noChangeArrowheads="1"/>
          </p:cNvSpPr>
          <p:nvPr/>
        </p:nvSpPr>
        <p:spPr bwMode="auto">
          <a:xfrm>
            <a:off x="515938" y="1143000"/>
            <a:ext cx="7545387" cy="584200"/>
          </a:xfrm>
          <a:prstGeom prst="rect">
            <a:avLst/>
          </a:prstGeom>
          <a:noFill/>
          <a:ln w="9525">
            <a:noFill/>
            <a:miter lim="800000"/>
            <a:headEnd/>
            <a:tailEnd/>
          </a:ln>
        </p:spPr>
        <p:txBody>
          <a:bodyPr wrap="none">
            <a:spAutoFit/>
          </a:bodyPr>
          <a:lstStyle/>
          <a:p>
            <a:r>
              <a:rPr lang="en-US" sz="2000">
                <a:latin typeface="Franklin Gothic Medium" pitchFamily="34" charset="0"/>
              </a:rPr>
              <a:t>http://slurl.com/secondlife/Educators%20Coop%204/66/236/28</a:t>
            </a:r>
          </a:p>
          <a:p>
            <a:endParaRPr lang="en-US" sz="1200"/>
          </a:p>
        </p:txBody>
      </p:sp>
      <p:pic>
        <p:nvPicPr>
          <p:cNvPr id="22533" name="Picture 5"/>
          <p:cNvPicPr>
            <a:picLocks noChangeAspect="1"/>
          </p:cNvPicPr>
          <p:nvPr/>
        </p:nvPicPr>
        <p:blipFill>
          <a:blip r:embed="rId3" cstate="print"/>
          <a:srcRect/>
          <a:stretch>
            <a:fillRect/>
          </a:stretch>
        </p:blipFill>
        <p:spPr bwMode="auto">
          <a:xfrm>
            <a:off x="7924800" y="152400"/>
            <a:ext cx="733425" cy="658813"/>
          </a:xfrm>
          <a:prstGeom prst="rect">
            <a:avLst/>
          </a:prstGeom>
          <a:noFill/>
          <a:ln w="9525">
            <a:noFill/>
            <a:miter lim="800000"/>
            <a:headEnd/>
            <a:tailEnd/>
          </a:ln>
        </p:spPr>
      </p:pic>
      <p:pic>
        <p:nvPicPr>
          <p:cNvPr id="22534" name="Picture 10" descr="pavilion2_003.jpg"/>
          <p:cNvPicPr>
            <a:picLocks noChangeAspect="1"/>
          </p:cNvPicPr>
          <p:nvPr/>
        </p:nvPicPr>
        <p:blipFill>
          <a:blip r:embed="rId4" cstate="print"/>
          <a:srcRect/>
          <a:stretch>
            <a:fillRect/>
          </a:stretch>
        </p:blipFill>
        <p:spPr bwMode="auto">
          <a:xfrm>
            <a:off x="0" y="1922463"/>
            <a:ext cx="5297488" cy="31067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8"/>
          <p:cNvSpPr>
            <a:spLocks noGrp="1"/>
          </p:cNvSpPr>
          <p:nvPr>
            <p:ph type="sldNum" sz="quarter" idx="12"/>
          </p:nvPr>
        </p:nvSpPr>
        <p:spPr>
          <a:noFill/>
        </p:spPr>
        <p:txBody>
          <a:bodyPr/>
          <a:lstStyle/>
          <a:p>
            <a:fld id="{C8D9985B-44EC-446D-B0E5-EA97FB0E1A39}" type="slidenum">
              <a:rPr lang="en-US" smtClean="0">
                <a:ea typeface="ＭＳ Ｐゴシック" pitchFamily="34" charset="-128"/>
              </a:rPr>
              <a:pPr/>
              <a:t>182</a:t>
            </a:fld>
            <a:endParaRPr lang="en-US" smtClean="0">
              <a:ea typeface="ＭＳ Ｐゴシック" pitchFamily="34" charset="-128"/>
            </a:endParaRPr>
          </a:p>
        </p:txBody>
      </p:sp>
      <p:sp>
        <p:nvSpPr>
          <p:cNvPr id="23555" name="Rectangle 4"/>
          <p:cNvSpPr>
            <a:spLocks noGrp="1" noChangeArrowheads="1"/>
          </p:cNvSpPr>
          <p:nvPr>
            <p:ph type="title" sz="quarter"/>
          </p:nvPr>
        </p:nvSpPr>
        <p:spPr>
          <a:xfrm>
            <a:off x="304800" y="152400"/>
            <a:ext cx="8382000" cy="715963"/>
          </a:xfrm>
        </p:spPr>
        <p:txBody>
          <a:bodyPr/>
          <a:lstStyle/>
          <a:p>
            <a:pPr eaLnBrk="1" hangingPunct="1"/>
            <a:r>
              <a:rPr lang="en-US" sz="4000" smtClean="0"/>
              <a:t>Selected Digital Preserve Personnel</a:t>
            </a:r>
          </a:p>
        </p:txBody>
      </p:sp>
      <p:grpSp>
        <p:nvGrpSpPr>
          <p:cNvPr id="2" name="Group 37"/>
          <p:cNvGrpSpPr>
            <a:grpSpLocks/>
          </p:cNvGrpSpPr>
          <p:nvPr/>
        </p:nvGrpSpPr>
        <p:grpSpPr bwMode="auto">
          <a:xfrm>
            <a:off x="3810000" y="1066800"/>
            <a:ext cx="1676400" cy="2673350"/>
            <a:chOff x="720" y="672"/>
            <a:chExt cx="1056" cy="1684"/>
          </a:xfrm>
        </p:grpSpPr>
        <p:pic>
          <p:nvPicPr>
            <p:cNvPr id="23572" name="Picture 5" descr="edfox_cropped"/>
            <p:cNvPicPr>
              <a:picLocks noChangeAspect="1" noChangeArrowheads="1"/>
            </p:cNvPicPr>
            <p:nvPr/>
          </p:nvPicPr>
          <p:blipFill>
            <a:blip r:embed="rId3" cstate="print"/>
            <a:srcRect/>
            <a:stretch>
              <a:fillRect/>
            </a:stretch>
          </p:blipFill>
          <p:spPr bwMode="auto">
            <a:xfrm>
              <a:off x="720" y="672"/>
              <a:ext cx="971" cy="1377"/>
            </a:xfrm>
            <a:prstGeom prst="rect">
              <a:avLst/>
            </a:prstGeom>
            <a:noFill/>
            <a:ln w="9525">
              <a:solidFill>
                <a:schemeClr val="accent1"/>
              </a:solidFill>
              <a:miter lim="800000"/>
              <a:headEnd/>
              <a:tailEnd/>
            </a:ln>
          </p:spPr>
        </p:pic>
        <p:sp>
          <p:nvSpPr>
            <p:cNvPr id="23573" name="Text Box 22"/>
            <p:cNvSpPr txBox="1">
              <a:spLocks noChangeArrowheads="1"/>
            </p:cNvSpPr>
            <p:nvPr/>
          </p:nvSpPr>
          <p:spPr bwMode="auto">
            <a:xfrm>
              <a:off x="720" y="2026"/>
              <a:ext cx="1056" cy="330"/>
            </a:xfrm>
            <a:prstGeom prst="rect">
              <a:avLst/>
            </a:prstGeom>
            <a:noFill/>
            <a:ln w="9525">
              <a:noFill/>
              <a:miter lim="800000"/>
              <a:headEnd/>
              <a:tailEnd/>
            </a:ln>
          </p:spPr>
          <p:txBody>
            <a:bodyPr>
              <a:spAutoFit/>
            </a:bodyPr>
            <a:lstStyle/>
            <a:p>
              <a:pPr algn="ctr"/>
              <a:r>
                <a:rPr lang="en-US" sz="1400">
                  <a:solidFill>
                    <a:srgbClr val="000000"/>
                  </a:solidFill>
                </a:rPr>
                <a:t>EdFox Rieko</a:t>
              </a:r>
            </a:p>
            <a:p>
              <a:pPr algn="ctr"/>
              <a:r>
                <a:rPr lang="en-US" sz="1400">
                  <a:solidFill>
                    <a:srgbClr val="000000"/>
                  </a:solidFill>
                </a:rPr>
                <a:t>Edward Fox</a:t>
              </a:r>
            </a:p>
          </p:txBody>
        </p:sp>
      </p:grpSp>
      <p:grpSp>
        <p:nvGrpSpPr>
          <p:cNvPr id="3" name="Group 38"/>
          <p:cNvGrpSpPr>
            <a:grpSpLocks/>
          </p:cNvGrpSpPr>
          <p:nvPr/>
        </p:nvGrpSpPr>
        <p:grpSpPr bwMode="auto">
          <a:xfrm>
            <a:off x="6172200" y="1066800"/>
            <a:ext cx="1771650" cy="2597150"/>
            <a:chOff x="2244" y="672"/>
            <a:chExt cx="1116" cy="1636"/>
          </a:xfrm>
        </p:grpSpPr>
        <p:pic>
          <p:nvPicPr>
            <p:cNvPr id="23570" name="Picture 13" descr="Zamfir Paule_cropped"/>
            <p:cNvPicPr>
              <a:picLocks noChangeAspect="1" noChangeArrowheads="1"/>
            </p:cNvPicPr>
            <p:nvPr/>
          </p:nvPicPr>
          <p:blipFill>
            <a:blip r:embed="rId4" cstate="print"/>
            <a:srcRect/>
            <a:stretch>
              <a:fillRect/>
            </a:stretch>
          </p:blipFill>
          <p:spPr bwMode="auto">
            <a:xfrm>
              <a:off x="2244" y="672"/>
              <a:ext cx="1116" cy="1344"/>
            </a:xfrm>
            <a:prstGeom prst="rect">
              <a:avLst/>
            </a:prstGeom>
            <a:noFill/>
            <a:ln w="9525">
              <a:solidFill>
                <a:schemeClr val="accent1"/>
              </a:solidFill>
              <a:miter lim="800000"/>
              <a:headEnd/>
              <a:tailEnd/>
            </a:ln>
          </p:spPr>
        </p:pic>
        <p:sp>
          <p:nvSpPr>
            <p:cNvPr id="23571" name="Text Box 23"/>
            <p:cNvSpPr txBox="1">
              <a:spLocks noChangeArrowheads="1"/>
            </p:cNvSpPr>
            <p:nvPr/>
          </p:nvSpPr>
          <p:spPr bwMode="auto">
            <a:xfrm>
              <a:off x="2256" y="1978"/>
              <a:ext cx="1056" cy="330"/>
            </a:xfrm>
            <a:prstGeom prst="rect">
              <a:avLst/>
            </a:prstGeom>
            <a:noFill/>
            <a:ln w="9525">
              <a:noFill/>
              <a:miter lim="800000"/>
              <a:headEnd/>
              <a:tailEnd/>
            </a:ln>
          </p:spPr>
          <p:txBody>
            <a:bodyPr>
              <a:spAutoFit/>
            </a:bodyPr>
            <a:lstStyle/>
            <a:p>
              <a:pPr algn="ctr"/>
              <a:r>
                <a:rPr lang="en-US" sz="1400"/>
                <a:t>zamfir Paule</a:t>
              </a:r>
            </a:p>
            <a:p>
              <a:pPr algn="ctr"/>
              <a:r>
                <a:rPr lang="en-US" sz="1400"/>
                <a:t>Spencer Lee</a:t>
              </a:r>
            </a:p>
          </p:txBody>
        </p:sp>
      </p:grpSp>
      <p:grpSp>
        <p:nvGrpSpPr>
          <p:cNvPr id="4" name="Group 39"/>
          <p:cNvGrpSpPr>
            <a:grpSpLocks/>
          </p:cNvGrpSpPr>
          <p:nvPr/>
        </p:nvGrpSpPr>
        <p:grpSpPr bwMode="auto">
          <a:xfrm>
            <a:off x="6096000" y="3886200"/>
            <a:ext cx="1752600" cy="2559050"/>
            <a:chOff x="3888" y="686"/>
            <a:chExt cx="1104" cy="1612"/>
          </a:xfrm>
        </p:grpSpPr>
        <p:pic>
          <p:nvPicPr>
            <p:cNvPr id="23568" name="Picture 11" descr="Zamfir Paule_cropped"/>
            <p:cNvPicPr>
              <a:picLocks noChangeAspect="1" noChangeArrowheads="1"/>
            </p:cNvPicPr>
            <p:nvPr/>
          </p:nvPicPr>
          <p:blipFill>
            <a:blip r:embed="rId5" cstate="print"/>
            <a:srcRect/>
            <a:stretch>
              <a:fillRect/>
            </a:stretch>
          </p:blipFill>
          <p:spPr bwMode="auto">
            <a:xfrm>
              <a:off x="3928" y="686"/>
              <a:ext cx="1064" cy="1282"/>
            </a:xfrm>
            <a:prstGeom prst="rect">
              <a:avLst/>
            </a:prstGeom>
            <a:noFill/>
            <a:ln w="9525">
              <a:solidFill>
                <a:schemeClr val="accent1"/>
              </a:solidFill>
              <a:miter lim="800000"/>
              <a:headEnd/>
              <a:tailEnd/>
            </a:ln>
          </p:spPr>
        </p:pic>
        <p:sp>
          <p:nvSpPr>
            <p:cNvPr id="23569" name="Text Box 27"/>
            <p:cNvSpPr txBox="1">
              <a:spLocks noChangeArrowheads="1"/>
            </p:cNvSpPr>
            <p:nvPr/>
          </p:nvSpPr>
          <p:spPr bwMode="auto">
            <a:xfrm>
              <a:off x="3888" y="1968"/>
              <a:ext cx="1056" cy="330"/>
            </a:xfrm>
            <a:prstGeom prst="rect">
              <a:avLst/>
            </a:prstGeom>
            <a:noFill/>
            <a:ln w="9525">
              <a:noFill/>
              <a:miter lim="800000"/>
              <a:headEnd/>
              <a:tailEnd/>
            </a:ln>
          </p:spPr>
          <p:txBody>
            <a:bodyPr>
              <a:spAutoFit/>
            </a:bodyPr>
            <a:lstStyle/>
            <a:p>
              <a:pPr algn="ctr"/>
              <a:r>
                <a:rPr lang="en-US" sz="1400">
                  <a:solidFill>
                    <a:srgbClr val="000000"/>
                  </a:solidFill>
                </a:rPr>
                <a:t>Krad Proto</a:t>
              </a:r>
            </a:p>
            <a:p>
              <a:pPr algn="ctr"/>
              <a:r>
                <a:rPr lang="en-US" sz="1400">
                  <a:solidFill>
                    <a:srgbClr val="000000"/>
                  </a:solidFill>
                </a:rPr>
                <a:t>Seungwon Yang</a:t>
              </a:r>
            </a:p>
          </p:txBody>
        </p:sp>
      </p:grpSp>
      <p:grpSp>
        <p:nvGrpSpPr>
          <p:cNvPr id="5" name="Group 42"/>
          <p:cNvGrpSpPr>
            <a:grpSpLocks/>
          </p:cNvGrpSpPr>
          <p:nvPr/>
        </p:nvGrpSpPr>
        <p:grpSpPr bwMode="auto">
          <a:xfrm>
            <a:off x="1143000" y="1066800"/>
            <a:ext cx="1676400" cy="2597150"/>
            <a:chOff x="720" y="2544"/>
            <a:chExt cx="1056" cy="1636"/>
          </a:xfrm>
        </p:grpSpPr>
        <p:pic>
          <p:nvPicPr>
            <p:cNvPr id="23566" name="Picture 14"/>
            <p:cNvPicPr>
              <a:picLocks noChangeAspect="1" noChangeArrowheads="1"/>
            </p:cNvPicPr>
            <p:nvPr/>
          </p:nvPicPr>
          <p:blipFill>
            <a:blip r:embed="rId6" cstate="print"/>
            <a:srcRect/>
            <a:stretch>
              <a:fillRect/>
            </a:stretch>
          </p:blipFill>
          <p:spPr bwMode="auto">
            <a:xfrm>
              <a:off x="720" y="2544"/>
              <a:ext cx="1024" cy="1344"/>
            </a:xfrm>
            <a:prstGeom prst="rect">
              <a:avLst/>
            </a:prstGeom>
            <a:noFill/>
            <a:ln w="9525">
              <a:solidFill>
                <a:schemeClr val="accent1"/>
              </a:solidFill>
              <a:miter lim="800000"/>
              <a:headEnd/>
              <a:tailEnd/>
            </a:ln>
          </p:spPr>
        </p:pic>
        <p:sp>
          <p:nvSpPr>
            <p:cNvPr id="23567" name="Text Box 28"/>
            <p:cNvSpPr txBox="1">
              <a:spLocks noChangeArrowheads="1"/>
            </p:cNvSpPr>
            <p:nvPr/>
          </p:nvSpPr>
          <p:spPr bwMode="auto">
            <a:xfrm>
              <a:off x="720" y="3850"/>
              <a:ext cx="1056" cy="330"/>
            </a:xfrm>
            <a:prstGeom prst="rect">
              <a:avLst/>
            </a:prstGeom>
            <a:noFill/>
            <a:ln w="9525">
              <a:noFill/>
              <a:miter lim="800000"/>
              <a:headEnd/>
              <a:tailEnd/>
            </a:ln>
          </p:spPr>
          <p:txBody>
            <a:bodyPr>
              <a:spAutoFit/>
            </a:bodyPr>
            <a:lstStyle/>
            <a:p>
              <a:pPr algn="ctr"/>
              <a:r>
                <a:rPr lang="en-US" sz="1400">
                  <a:solidFill>
                    <a:srgbClr val="000000"/>
                  </a:solidFill>
                </a:rPr>
                <a:t>Gary Octagon</a:t>
              </a:r>
            </a:p>
            <a:p>
              <a:pPr algn="ctr"/>
              <a:r>
                <a:rPr lang="en-US" sz="1400">
                  <a:solidFill>
                    <a:srgbClr val="000000"/>
                  </a:solidFill>
                </a:rPr>
                <a:t>Gary Marchionini</a:t>
              </a:r>
            </a:p>
          </p:txBody>
        </p:sp>
      </p:grpSp>
      <p:grpSp>
        <p:nvGrpSpPr>
          <p:cNvPr id="6" name="Group 41"/>
          <p:cNvGrpSpPr>
            <a:grpSpLocks/>
          </p:cNvGrpSpPr>
          <p:nvPr/>
        </p:nvGrpSpPr>
        <p:grpSpPr bwMode="auto">
          <a:xfrm>
            <a:off x="990600" y="3962400"/>
            <a:ext cx="2057400" cy="2673350"/>
            <a:chOff x="2064" y="2496"/>
            <a:chExt cx="1296" cy="1684"/>
          </a:xfrm>
        </p:grpSpPr>
        <p:pic>
          <p:nvPicPr>
            <p:cNvPr id="23564" name="Picture 7" descr="mantruc_cropped"/>
            <p:cNvPicPr>
              <a:picLocks noChangeAspect="1" noChangeArrowheads="1"/>
            </p:cNvPicPr>
            <p:nvPr/>
          </p:nvPicPr>
          <p:blipFill>
            <a:blip r:embed="rId7" cstate="print"/>
            <a:srcRect/>
            <a:stretch>
              <a:fillRect/>
            </a:stretch>
          </p:blipFill>
          <p:spPr bwMode="auto">
            <a:xfrm>
              <a:off x="2160" y="2496"/>
              <a:ext cx="1128" cy="1377"/>
            </a:xfrm>
            <a:prstGeom prst="rect">
              <a:avLst/>
            </a:prstGeom>
            <a:noFill/>
            <a:ln w="9525">
              <a:solidFill>
                <a:schemeClr val="accent1"/>
              </a:solidFill>
              <a:miter lim="800000"/>
              <a:headEnd/>
              <a:tailEnd/>
            </a:ln>
          </p:spPr>
        </p:pic>
        <p:sp>
          <p:nvSpPr>
            <p:cNvPr id="23565" name="Text Box 29"/>
            <p:cNvSpPr txBox="1">
              <a:spLocks noChangeArrowheads="1"/>
            </p:cNvSpPr>
            <p:nvPr/>
          </p:nvSpPr>
          <p:spPr bwMode="auto">
            <a:xfrm>
              <a:off x="2064" y="3850"/>
              <a:ext cx="1296" cy="330"/>
            </a:xfrm>
            <a:prstGeom prst="rect">
              <a:avLst/>
            </a:prstGeom>
            <a:noFill/>
            <a:ln w="9525">
              <a:noFill/>
              <a:miter lim="800000"/>
              <a:headEnd/>
              <a:tailEnd/>
            </a:ln>
          </p:spPr>
          <p:txBody>
            <a:bodyPr>
              <a:spAutoFit/>
            </a:bodyPr>
            <a:lstStyle/>
            <a:p>
              <a:pPr algn="ctr"/>
              <a:r>
                <a:rPr lang="en-US" sz="1400"/>
                <a:t>mantruc Martian</a:t>
              </a:r>
            </a:p>
            <a:p>
              <a:pPr algn="ctr"/>
              <a:r>
                <a:rPr lang="en-US" sz="1400"/>
                <a:t>Javier Velasco-Martin</a:t>
              </a:r>
            </a:p>
          </p:txBody>
        </p:sp>
      </p:grpSp>
      <p:grpSp>
        <p:nvGrpSpPr>
          <p:cNvPr id="7" name="Group 40"/>
          <p:cNvGrpSpPr>
            <a:grpSpLocks/>
          </p:cNvGrpSpPr>
          <p:nvPr/>
        </p:nvGrpSpPr>
        <p:grpSpPr bwMode="auto">
          <a:xfrm>
            <a:off x="3733800" y="3886200"/>
            <a:ext cx="1676400" cy="2673350"/>
            <a:chOff x="3984" y="2496"/>
            <a:chExt cx="1056" cy="1684"/>
          </a:xfrm>
        </p:grpSpPr>
        <p:sp>
          <p:nvSpPr>
            <p:cNvPr id="23562" name="Text Box 30"/>
            <p:cNvSpPr txBox="1">
              <a:spLocks noChangeArrowheads="1"/>
            </p:cNvSpPr>
            <p:nvPr/>
          </p:nvSpPr>
          <p:spPr bwMode="auto">
            <a:xfrm>
              <a:off x="3984" y="3850"/>
              <a:ext cx="1056" cy="330"/>
            </a:xfrm>
            <a:prstGeom prst="rect">
              <a:avLst/>
            </a:prstGeom>
            <a:noFill/>
            <a:ln w="9525">
              <a:noFill/>
              <a:miter lim="800000"/>
              <a:headEnd/>
              <a:tailEnd/>
            </a:ln>
          </p:spPr>
          <p:txBody>
            <a:bodyPr>
              <a:spAutoFit/>
            </a:bodyPr>
            <a:lstStyle/>
            <a:p>
              <a:pPr algn="ctr"/>
              <a:r>
                <a:rPr lang="en-US" sz="1400">
                  <a:solidFill>
                    <a:srgbClr val="000000"/>
                  </a:solidFill>
                </a:rPr>
                <a:t>Uma Aldrin</a:t>
              </a:r>
            </a:p>
            <a:p>
              <a:pPr algn="ctr"/>
              <a:r>
                <a:rPr lang="en-US" sz="1400">
                  <a:solidFill>
                    <a:srgbClr val="000000"/>
                  </a:solidFill>
                </a:rPr>
                <a:t>Uma Murthy</a:t>
              </a:r>
            </a:p>
          </p:txBody>
        </p:sp>
        <p:pic>
          <p:nvPicPr>
            <p:cNvPr id="23563" name="Picture 36" descr="uma_7_004_cropped"/>
            <p:cNvPicPr>
              <a:picLocks noChangeAspect="1" noChangeArrowheads="1"/>
            </p:cNvPicPr>
            <p:nvPr/>
          </p:nvPicPr>
          <p:blipFill>
            <a:blip r:embed="rId8" cstate="print"/>
            <a:srcRect/>
            <a:stretch>
              <a:fillRect/>
            </a:stretch>
          </p:blipFill>
          <p:spPr bwMode="auto">
            <a:xfrm>
              <a:off x="4032" y="2496"/>
              <a:ext cx="1008" cy="1378"/>
            </a:xfrm>
            <a:prstGeom prst="rect">
              <a:avLst/>
            </a:prstGeom>
            <a:noFill/>
            <a:ln w="9525">
              <a:solidFill>
                <a:schemeClr val="accent1"/>
              </a:solidFill>
              <a:miter lim="800000"/>
              <a:headEnd/>
              <a:tailEnd/>
            </a:ln>
          </p:spPr>
        </p:pic>
      </p:grpSp>
    </p:spTree>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4"/>
          <p:cNvSpPr>
            <a:spLocks noGrp="1"/>
          </p:cNvSpPr>
          <p:nvPr>
            <p:ph type="sldNum" sz="quarter" idx="12"/>
          </p:nvPr>
        </p:nvSpPr>
        <p:spPr>
          <a:xfrm>
            <a:off x="6781800" y="6248400"/>
            <a:ext cx="2133600" cy="476250"/>
          </a:xfrm>
          <a:noFill/>
        </p:spPr>
        <p:txBody>
          <a:bodyPr/>
          <a:lstStyle/>
          <a:p>
            <a:fld id="{DB30A6B9-880A-4D32-B43E-015F1084A2A2}" type="slidenum">
              <a:rPr lang="en-US" smtClean="0">
                <a:ea typeface="ＭＳ Ｐゴシック" pitchFamily="34" charset="-128"/>
              </a:rPr>
              <a:pPr/>
              <a:t>183</a:t>
            </a:fld>
            <a:endParaRPr lang="en-US" smtClean="0">
              <a:ea typeface="ＭＳ Ｐゴシック" pitchFamily="34" charset="-128"/>
            </a:endParaRPr>
          </a:p>
        </p:txBody>
      </p:sp>
      <p:sp>
        <p:nvSpPr>
          <p:cNvPr id="4" name="Rounded Rectangle 3"/>
          <p:cNvSpPr>
            <a:spLocks noChangeArrowheads="1"/>
          </p:cNvSpPr>
          <p:nvPr/>
        </p:nvSpPr>
        <p:spPr bwMode="auto">
          <a:xfrm>
            <a:off x="381000" y="1600200"/>
            <a:ext cx="3048000" cy="1524000"/>
          </a:xfrm>
          <a:prstGeom prst="roundRect">
            <a:avLst>
              <a:gd name="adj" fmla="val 16667"/>
            </a:avLst>
          </a:prstGeom>
          <a:gradFill rotWithShape="1">
            <a:gsLst>
              <a:gs pos="0">
                <a:srgbClr val="CBFFFF">
                  <a:alpha val="70000"/>
                </a:srgbClr>
              </a:gs>
              <a:gs pos="100000">
                <a:srgbClr val="B5E5E9">
                  <a:alpha val="70000"/>
                </a:srgbClr>
              </a:gs>
            </a:gsLst>
            <a:lin ang="5400000"/>
          </a:gra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Lucida Sans Unicode" charset="-52"/>
              <a:ea typeface="ＭＳ Ｐゴシック" charset="-128"/>
              <a:cs typeface="ＭＳ Ｐゴシック" charset="-128"/>
            </a:endParaRPr>
          </a:p>
        </p:txBody>
      </p:sp>
      <p:sp>
        <p:nvSpPr>
          <p:cNvPr id="24580" name="TextBox 4"/>
          <p:cNvSpPr txBox="1">
            <a:spLocks noChangeArrowheads="1"/>
          </p:cNvSpPr>
          <p:nvPr/>
        </p:nvSpPr>
        <p:spPr bwMode="auto">
          <a:xfrm>
            <a:off x="533400" y="2133600"/>
            <a:ext cx="2819400" cy="923925"/>
          </a:xfrm>
          <a:prstGeom prst="rect">
            <a:avLst/>
          </a:prstGeom>
          <a:noFill/>
          <a:ln w="9525">
            <a:noFill/>
            <a:miter lim="800000"/>
            <a:headEnd/>
            <a:tailEnd/>
          </a:ln>
        </p:spPr>
        <p:txBody>
          <a:bodyPr>
            <a:spAutoFit/>
          </a:bodyPr>
          <a:lstStyle/>
          <a:p>
            <a:pPr>
              <a:buFont typeface="Arial" pitchFamily="34" charset="0"/>
              <a:buChar char="•"/>
            </a:pPr>
            <a:r>
              <a:rPr lang="en-US">
                <a:latin typeface="Lucida Sans Unicode" pitchFamily="34" charset="0"/>
              </a:rPr>
              <a:t>18 posters on display</a:t>
            </a:r>
          </a:p>
          <a:p>
            <a:pPr>
              <a:buFont typeface="Arial" pitchFamily="34" charset="0"/>
              <a:buChar char="•"/>
            </a:pPr>
            <a:r>
              <a:rPr lang="en-US">
                <a:latin typeface="Lucida Sans Unicode" pitchFamily="34" charset="0"/>
              </a:rPr>
              <a:t>Poster view tips</a:t>
            </a:r>
          </a:p>
          <a:p>
            <a:pPr>
              <a:buFont typeface="Arial" pitchFamily="34" charset="0"/>
              <a:buChar char="•"/>
            </a:pPr>
            <a:r>
              <a:rPr lang="en-US">
                <a:latin typeface="Lucida Sans Unicode" pitchFamily="34" charset="0"/>
              </a:rPr>
              <a:t>Video screen</a:t>
            </a:r>
          </a:p>
        </p:txBody>
      </p:sp>
      <p:sp>
        <p:nvSpPr>
          <p:cNvPr id="24581" name="Rectangle 5"/>
          <p:cNvSpPr txBox="1">
            <a:spLocks noChangeArrowheads="1"/>
          </p:cNvSpPr>
          <p:nvPr/>
        </p:nvSpPr>
        <p:spPr bwMode="auto">
          <a:xfrm>
            <a:off x="609600" y="1524000"/>
            <a:ext cx="2438400" cy="715963"/>
          </a:xfrm>
          <a:prstGeom prst="rect">
            <a:avLst/>
          </a:prstGeom>
          <a:noFill/>
          <a:ln w="9525">
            <a:noFill/>
            <a:miter lim="800000"/>
            <a:headEnd/>
            <a:tailEnd/>
          </a:ln>
        </p:spPr>
        <p:txBody>
          <a:bodyPr anchor="ctr"/>
          <a:lstStyle/>
          <a:p>
            <a:r>
              <a:rPr lang="en-US" sz="2400">
                <a:latin typeface="Lucida Sans Unicode" pitchFamily="34" charset="0"/>
              </a:rPr>
              <a:t>Poster Building</a:t>
            </a:r>
          </a:p>
        </p:txBody>
      </p:sp>
      <p:sp>
        <p:nvSpPr>
          <p:cNvPr id="8" name="Rounded Rectangle 7"/>
          <p:cNvSpPr>
            <a:spLocks noChangeArrowheads="1"/>
          </p:cNvSpPr>
          <p:nvPr/>
        </p:nvSpPr>
        <p:spPr bwMode="auto">
          <a:xfrm>
            <a:off x="152400" y="152400"/>
            <a:ext cx="2209800" cy="533400"/>
          </a:xfrm>
          <a:prstGeom prst="roundRect">
            <a:avLst>
              <a:gd name="adj" fmla="val 16667"/>
            </a:avLst>
          </a:prstGeom>
          <a:solidFill>
            <a:srgbClr val="008000">
              <a:alpha val="70195"/>
            </a:srgbClr>
          </a:solidFill>
          <a:ln w="9525">
            <a:no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Lucida Sans Unicode" charset="-52"/>
              <a:ea typeface="ＭＳ Ｐゴシック" charset="-128"/>
              <a:cs typeface="ＭＳ Ｐゴシック" charset="-128"/>
            </a:endParaRPr>
          </a:p>
        </p:txBody>
      </p:sp>
      <p:sp>
        <p:nvSpPr>
          <p:cNvPr id="24583" name="Rectangle 5"/>
          <p:cNvSpPr txBox="1">
            <a:spLocks noChangeArrowheads="1"/>
          </p:cNvSpPr>
          <p:nvPr/>
        </p:nvSpPr>
        <p:spPr bwMode="auto">
          <a:xfrm>
            <a:off x="457200" y="152400"/>
            <a:ext cx="2133600" cy="609600"/>
          </a:xfrm>
          <a:prstGeom prst="rect">
            <a:avLst/>
          </a:prstGeom>
          <a:noFill/>
          <a:ln w="9525">
            <a:noFill/>
            <a:miter lim="800000"/>
            <a:headEnd/>
            <a:tailEnd/>
          </a:ln>
        </p:spPr>
        <p:txBody>
          <a:bodyPr anchor="ctr"/>
          <a:lstStyle/>
          <a:p>
            <a:r>
              <a:rPr lang="en-US" sz="2400">
                <a:solidFill>
                  <a:srgbClr val="CCFFCC"/>
                </a:solidFill>
                <a:latin typeface="Lucida Sans Unicode" pitchFamily="34" charset="0"/>
              </a:rPr>
              <a:t>DP areas</a:t>
            </a:r>
          </a:p>
        </p:txBody>
      </p:sp>
      <p:pic>
        <p:nvPicPr>
          <p:cNvPr id="24584" name="Picture 3" descr="jcdl-session-a-1000.jpg"/>
          <p:cNvPicPr>
            <a:picLocks noChangeAspect="1"/>
          </p:cNvPicPr>
          <p:nvPr/>
        </p:nvPicPr>
        <p:blipFill>
          <a:blip r:embed="rId3" cstate="print"/>
          <a:srcRect/>
          <a:stretch>
            <a:fillRect/>
          </a:stretch>
        </p:blipFill>
        <p:spPr bwMode="auto">
          <a:xfrm>
            <a:off x="152400" y="3429000"/>
            <a:ext cx="4343400" cy="3257550"/>
          </a:xfrm>
          <a:prstGeom prst="rect">
            <a:avLst/>
          </a:prstGeom>
          <a:noFill/>
          <a:ln w="38100">
            <a:solidFill>
              <a:schemeClr val="accent1"/>
            </a:solidFill>
            <a:round/>
            <a:headEnd/>
            <a:tailEnd/>
          </a:ln>
        </p:spPr>
      </p:pic>
      <p:sp>
        <p:nvSpPr>
          <p:cNvPr id="10" name="Rounded Rectangle 9"/>
          <p:cNvSpPr>
            <a:spLocks noChangeArrowheads="1"/>
          </p:cNvSpPr>
          <p:nvPr/>
        </p:nvSpPr>
        <p:spPr bwMode="auto">
          <a:xfrm>
            <a:off x="5791200" y="3505200"/>
            <a:ext cx="2743200" cy="1676400"/>
          </a:xfrm>
          <a:prstGeom prst="roundRect">
            <a:avLst>
              <a:gd name="adj" fmla="val 16667"/>
            </a:avLst>
          </a:prstGeom>
          <a:gradFill rotWithShape="1">
            <a:gsLst>
              <a:gs pos="0">
                <a:srgbClr val="CBFFFF">
                  <a:alpha val="70000"/>
                </a:srgbClr>
              </a:gs>
              <a:gs pos="100000">
                <a:srgbClr val="B5E5E9">
                  <a:alpha val="70000"/>
                </a:srgbClr>
              </a:gs>
            </a:gsLst>
            <a:lin ang="5400000"/>
          </a:gra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Lucida Sans Unicode" charset="-52"/>
              <a:ea typeface="ＭＳ Ｐゴシック" charset="-128"/>
              <a:cs typeface="ＭＳ Ｐゴシック" charset="-128"/>
            </a:endParaRPr>
          </a:p>
        </p:txBody>
      </p:sp>
      <p:sp>
        <p:nvSpPr>
          <p:cNvPr id="24586" name="TextBox 5"/>
          <p:cNvSpPr txBox="1">
            <a:spLocks noChangeArrowheads="1"/>
          </p:cNvSpPr>
          <p:nvPr/>
        </p:nvSpPr>
        <p:spPr bwMode="auto">
          <a:xfrm>
            <a:off x="6019800" y="4038600"/>
            <a:ext cx="2209800" cy="923925"/>
          </a:xfrm>
          <a:prstGeom prst="rect">
            <a:avLst/>
          </a:prstGeom>
          <a:noFill/>
          <a:ln w="9525">
            <a:noFill/>
            <a:miter lim="800000"/>
            <a:headEnd/>
            <a:tailEnd/>
          </a:ln>
        </p:spPr>
        <p:txBody>
          <a:bodyPr>
            <a:spAutoFit/>
          </a:bodyPr>
          <a:lstStyle/>
          <a:p>
            <a:pPr>
              <a:buFont typeface="Arial" pitchFamily="34" charset="0"/>
              <a:buChar char="•"/>
            </a:pPr>
            <a:r>
              <a:rPr lang="en-US">
                <a:latin typeface="Lucida Sans Unicode" pitchFamily="34" charset="0"/>
              </a:rPr>
              <a:t>Beverages</a:t>
            </a:r>
          </a:p>
          <a:p>
            <a:pPr>
              <a:buFont typeface="Arial" pitchFamily="34" charset="0"/>
              <a:buChar char="•"/>
            </a:pPr>
            <a:r>
              <a:rPr lang="en-US">
                <a:latin typeface="Lucida Sans Unicode" pitchFamily="34" charset="0"/>
              </a:rPr>
              <a:t>Screens</a:t>
            </a:r>
          </a:p>
          <a:p>
            <a:pPr>
              <a:buFont typeface="Arial" pitchFamily="34" charset="0"/>
              <a:buChar char="•"/>
            </a:pPr>
            <a:r>
              <a:rPr lang="en-US">
                <a:latin typeface="Lucida Sans Unicode" pitchFamily="34" charset="0"/>
              </a:rPr>
              <a:t>Discussion areas</a:t>
            </a:r>
          </a:p>
        </p:txBody>
      </p:sp>
      <p:sp>
        <p:nvSpPr>
          <p:cNvPr id="24587" name="Rectangle 5"/>
          <p:cNvSpPr txBox="1">
            <a:spLocks noChangeArrowheads="1"/>
          </p:cNvSpPr>
          <p:nvPr/>
        </p:nvSpPr>
        <p:spPr bwMode="auto">
          <a:xfrm>
            <a:off x="5943600" y="3429000"/>
            <a:ext cx="2438400" cy="715963"/>
          </a:xfrm>
          <a:prstGeom prst="rect">
            <a:avLst/>
          </a:prstGeom>
          <a:noFill/>
          <a:ln w="9525">
            <a:noFill/>
            <a:miter lim="800000"/>
            <a:headEnd/>
            <a:tailEnd/>
          </a:ln>
        </p:spPr>
        <p:txBody>
          <a:bodyPr anchor="ctr"/>
          <a:lstStyle/>
          <a:p>
            <a:r>
              <a:rPr lang="en-US" sz="2400">
                <a:latin typeface="Lucida Sans Unicode" pitchFamily="34" charset="0"/>
              </a:rPr>
              <a:t>Cafe</a:t>
            </a:r>
          </a:p>
        </p:txBody>
      </p:sp>
      <p:pic>
        <p:nvPicPr>
          <p:cNvPr id="24588" name="Picture 3" descr="preserve-cafe01.jpg"/>
          <p:cNvPicPr>
            <a:picLocks noChangeAspect="1"/>
          </p:cNvPicPr>
          <p:nvPr/>
        </p:nvPicPr>
        <p:blipFill>
          <a:blip r:embed="rId4" cstate="print"/>
          <a:srcRect/>
          <a:stretch>
            <a:fillRect/>
          </a:stretch>
        </p:blipFill>
        <p:spPr bwMode="auto">
          <a:xfrm>
            <a:off x="3859213" y="228600"/>
            <a:ext cx="5170487" cy="2895600"/>
          </a:xfrm>
          <a:prstGeom prst="rect">
            <a:avLst/>
          </a:prstGeom>
          <a:noFill/>
          <a:ln w="38100">
            <a:solidFill>
              <a:srgbClr val="BBE0E3"/>
            </a:solidFill>
            <a:round/>
            <a:headEnd/>
            <a:tailEnd/>
          </a:ln>
        </p:spPr>
      </p:pic>
    </p:spTree>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685800" y="0"/>
            <a:ext cx="7772400" cy="1143000"/>
          </a:xfrm>
          <a:noFill/>
        </p:spPr>
        <p:txBody>
          <a:bodyPr lIns="92075" tIns="46038" rIns="92075" bIns="46038"/>
          <a:lstStyle/>
          <a:p>
            <a:pPr eaLnBrk="1" hangingPunct="1"/>
            <a:r>
              <a:rPr lang="en-US" b="1" smtClean="0">
                <a:solidFill>
                  <a:schemeClr val="tx1"/>
                </a:solidFill>
              </a:rPr>
              <a:t>A Digital Library Case Study</a:t>
            </a:r>
          </a:p>
        </p:txBody>
      </p:sp>
      <p:sp>
        <p:nvSpPr>
          <p:cNvPr id="221187" name="Rectangle 3"/>
          <p:cNvSpPr>
            <a:spLocks noGrp="1" noChangeArrowheads="1"/>
          </p:cNvSpPr>
          <p:nvPr>
            <p:ph type="body" sz="half" idx="1"/>
          </p:nvPr>
        </p:nvSpPr>
        <p:spPr>
          <a:xfrm>
            <a:off x="0" y="1371600"/>
            <a:ext cx="5410200" cy="4114800"/>
          </a:xfrm>
          <a:noFill/>
        </p:spPr>
        <p:txBody>
          <a:bodyPr lIns="92075" tIns="46038" rIns="92075" bIns="46038"/>
          <a:lstStyle/>
          <a:p>
            <a:pPr eaLnBrk="1" hangingPunct="1">
              <a:lnSpc>
                <a:spcPct val="90000"/>
              </a:lnSpc>
            </a:pPr>
            <a:r>
              <a:rPr lang="en-US" sz="3600" b="1" smtClean="0"/>
              <a:t>Domain:</a:t>
            </a:r>
            <a:r>
              <a:rPr lang="en-US" sz="3600" smtClean="0"/>
              <a:t> graduate education, research</a:t>
            </a:r>
          </a:p>
          <a:p>
            <a:pPr eaLnBrk="1" hangingPunct="1">
              <a:lnSpc>
                <a:spcPct val="90000"/>
              </a:lnSpc>
            </a:pPr>
            <a:r>
              <a:rPr lang="en-US" sz="3600" b="1" smtClean="0"/>
              <a:t>Genre:</a:t>
            </a:r>
            <a:r>
              <a:rPr lang="en-US" sz="3600" smtClean="0"/>
              <a:t>ETDs=electronic theses &amp; dissertations</a:t>
            </a:r>
          </a:p>
          <a:p>
            <a:pPr eaLnBrk="1" hangingPunct="1">
              <a:lnSpc>
                <a:spcPct val="90000"/>
              </a:lnSpc>
            </a:pPr>
            <a:r>
              <a:rPr lang="en-US" sz="3600" b="1" smtClean="0"/>
              <a:t>Submission:</a:t>
            </a:r>
            <a:r>
              <a:rPr lang="en-US" sz="3600" smtClean="0"/>
              <a:t> http://etd.vt.edu</a:t>
            </a:r>
          </a:p>
          <a:p>
            <a:pPr eaLnBrk="1" hangingPunct="1">
              <a:lnSpc>
                <a:spcPct val="90000"/>
              </a:lnSpc>
            </a:pPr>
            <a:r>
              <a:rPr lang="en-US" sz="3600" b="1" smtClean="0"/>
              <a:t>Collection:</a:t>
            </a:r>
            <a:r>
              <a:rPr lang="en-US" sz="3600" smtClean="0"/>
              <a:t> http://www.theses.org</a:t>
            </a:r>
          </a:p>
        </p:txBody>
      </p:sp>
      <p:sp>
        <p:nvSpPr>
          <p:cNvPr id="221188" name="Rectangle 4"/>
          <p:cNvSpPr>
            <a:spLocks noGrp="1" noChangeArrowheads="1"/>
          </p:cNvSpPr>
          <p:nvPr>
            <p:ph type="body" sz="half" idx="2"/>
          </p:nvPr>
        </p:nvSpPr>
        <p:spPr>
          <a:xfrm>
            <a:off x="5029200" y="1295400"/>
            <a:ext cx="4343400" cy="4114800"/>
          </a:xfrm>
          <a:noFill/>
        </p:spPr>
        <p:txBody>
          <a:bodyPr lIns="92075" tIns="46038" rIns="92075" bIns="46038"/>
          <a:lstStyle/>
          <a:p>
            <a:pPr eaLnBrk="1" hangingPunct="1">
              <a:buFont typeface="Monotype Sorts" pitchFamily="2" charset="2"/>
              <a:buChar char=" "/>
            </a:pPr>
            <a:r>
              <a:rPr lang="en-US" sz="3600" b="1" smtClean="0"/>
              <a:t>Project:</a:t>
            </a:r>
          </a:p>
          <a:p>
            <a:pPr eaLnBrk="1" hangingPunct="1">
              <a:buFont typeface="Monotype Sorts" pitchFamily="2" charset="2"/>
              <a:buChar char=" "/>
            </a:pPr>
            <a:r>
              <a:rPr lang="en-US" sz="3200" smtClean="0"/>
              <a:t>Networked Digital  </a:t>
            </a:r>
          </a:p>
          <a:p>
            <a:pPr eaLnBrk="1" hangingPunct="1">
              <a:buFont typeface="Monotype Sorts" pitchFamily="2" charset="2"/>
              <a:buChar char=" "/>
            </a:pPr>
            <a:r>
              <a:rPr lang="en-US" sz="3200" smtClean="0"/>
              <a:t>Library of Theses </a:t>
            </a:r>
          </a:p>
          <a:p>
            <a:pPr eaLnBrk="1" hangingPunct="1">
              <a:buFont typeface="Monotype Sorts" pitchFamily="2" charset="2"/>
              <a:buChar char=" "/>
            </a:pPr>
            <a:r>
              <a:rPr lang="en-US" sz="3200" smtClean="0"/>
              <a:t>&amp; Dissertations</a:t>
            </a:r>
          </a:p>
          <a:p>
            <a:pPr eaLnBrk="1" hangingPunct="1">
              <a:buFont typeface="Monotype Sorts" pitchFamily="2" charset="2"/>
              <a:buChar char=" "/>
            </a:pPr>
            <a:r>
              <a:rPr lang="en-US" sz="3200" smtClean="0"/>
              <a:t>(NDLTD) </a:t>
            </a:r>
          </a:p>
          <a:p>
            <a:pPr eaLnBrk="1" hangingPunct="1">
              <a:buFont typeface="Monotype Sorts" pitchFamily="2" charset="2"/>
              <a:buChar char=" "/>
            </a:pPr>
            <a:r>
              <a:rPr lang="en-US" b="1" smtClean="0"/>
              <a:t> http://www.ndltd.org</a:t>
            </a:r>
          </a:p>
          <a:p>
            <a:pPr eaLnBrk="1" hangingPunct="1">
              <a:spcBef>
                <a:spcPct val="40000"/>
              </a:spcBef>
              <a:buFont typeface="Monotype Sorts" pitchFamily="2" charset="2"/>
              <a:buChar char=" "/>
            </a:pPr>
            <a:endParaRPr lang="en-US" sz="3200" smtClean="0"/>
          </a:p>
        </p:txBody>
      </p:sp>
      <p:sp>
        <p:nvSpPr>
          <p:cNvPr id="221189" name="Line 5"/>
          <p:cNvSpPr>
            <a:spLocks noChangeShapeType="1"/>
          </p:cNvSpPr>
          <p:nvPr/>
        </p:nvSpPr>
        <p:spPr bwMode="auto">
          <a:xfrm>
            <a:off x="5410200" y="1219200"/>
            <a:ext cx="0" cy="5410200"/>
          </a:xfrm>
          <a:prstGeom prst="line">
            <a:avLst/>
          </a:prstGeom>
          <a:noFill/>
          <a:ln w="12700">
            <a:solidFill>
              <a:schemeClr val="tx1"/>
            </a:solidFill>
            <a:round/>
            <a:headEnd type="none" w="sm" len="sm"/>
            <a:tailEnd type="none" w="sm" len="sm"/>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12"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22213"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22214"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22215"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22216" name="Rectangle 8"/>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7" name="Rectangle 9"/>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18" name="Rectangle 10"/>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9" name="Rectangle 11"/>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20" name="Rectangle 12"/>
          <p:cNvSpPr>
            <a:spLocks noGrp="1" noChangeArrowheads="1"/>
          </p:cNvSpPr>
          <p:nvPr>
            <p:ph type="title"/>
          </p:nvPr>
        </p:nvSpPr>
        <p:spPr>
          <a:xfrm>
            <a:off x="685800" y="304800"/>
            <a:ext cx="7772400" cy="1181100"/>
          </a:xfrm>
          <a:noFill/>
        </p:spPr>
        <p:txBody>
          <a:bodyPr lIns="92075" tIns="46038" rIns="92075" bIns="46038"/>
          <a:lstStyle/>
          <a:p>
            <a:pPr eaLnBrk="1" hangingPunct="1"/>
            <a:r>
              <a:rPr lang="en-US" b="1" smtClean="0"/>
              <a:t>NDLTD: How can a university get involved?</a:t>
            </a:r>
          </a:p>
        </p:txBody>
      </p:sp>
      <p:sp>
        <p:nvSpPr>
          <p:cNvPr id="222221" name="Rectangle 13"/>
          <p:cNvSpPr>
            <a:spLocks noGrp="1" noChangeArrowheads="1"/>
          </p:cNvSpPr>
          <p:nvPr>
            <p:ph type="body" idx="1"/>
          </p:nvPr>
        </p:nvSpPr>
        <p:spPr>
          <a:xfrm>
            <a:off x="304800" y="1600200"/>
            <a:ext cx="8839200" cy="5029200"/>
          </a:xfrm>
          <a:noFill/>
        </p:spPr>
        <p:txBody>
          <a:bodyPr lIns="92075" tIns="46038" rIns="92075" bIns="46038"/>
          <a:lstStyle/>
          <a:p>
            <a:pPr eaLnBrk="1" hangingPunct="1"/>
            <a:r>
              <a:rPr lang="en-US" smtClean="0"/>
              <a:t>Select planning/implementation team</a:t>
            </a:r>
          </a:p>
          <a:p>
            <a:pPr lvl="1" eaLnBrk="1" hangingPunct="1"/>
            <a:r>
              <a:rPr lang="en-US" sz="2400" b="1" smtClean="0">
                <a:solidFill>
                  <a:schemeClr val="accent2"/>
                </a:solidFill>
              </a:rPr>
              <a:t>Graduate School</a:t>
            </a:r>
            <a:endParaRPr lang="en-US" sz="2400" smtClean="0">
              <a:solidFill>
                <a:schemeClr val="accent2"/>
              </a:solidFill>
            </a:endParaRPr>
          </a:p>
          <a:p>
            <a:pPr lvl="1" eaLnBrk="1" hangingPunct="1"/>
            <a:r>
              <a:rPr lang="en-US" sz="2400" b="1" smtClean="0">
                <a:solidFill>
                  <a:schemeClr val="accent2"/>
                </a:solidFill>
              </a:rPr>
              <a:t>Library</a:t>
            </a:r>
          </a:p>
          <a:p>
            <a:pPr lvl="1" eaLnBrk="1" hangingPunct="1"/>
            <a:r>
              <a:rPr lang="en-US" sz="2400" b="1" smtClean="0">
                <a:solidFill>
                  <a:schemeClr val="accent2"/>
                </a:solidFill>
              </a:rPr>
              <a:t>Computing / Information Technology</a:t>
            </a:r>
            <a:endParaRPr lang="en-US" sz="2400" smtClean="0">
              <a:solidFill>
                <a:schemeClr val="accent2"/>
              </a:solidFill>
            </a:endParaRPr>
          </a:p>
          <a:p>
            <a:pPr lvl="1" eaLnBrk="1" hangingPunct="1"/>
            <a:r>
              <a:rPr lang="en-US" sz="2400" b="1" smtClean="0">
                <a:solidFill>
                  <a:schemeClr val="accent2"/>
                </a:solidFill>
              </a:rPr>
              <a:t>Institutional Research / Educ. Tech.</a:t>
            </a:r>
            <a:endParaRPr lang="en-US" sz="2400" smtClean="0">
              <a:solidFill>
                <a:schemeClr val="accent2"/>
              </a:solidFill>
            </a:endParaRPr>
          </a:p>
          <a:p>
            <a:pPr eaLnBrk="1" hangingPunct="1"/>
            <a:r>
              <a:rPr lang="en-US" smtClean="0"/>
              <a:t>Join online, give us contact names</a:t>
            </a:r>
          </a:p>
          <a:p>
            <a:pPr lvl="1" eaLnBrk="1" hangingPunct="1"/>
            <a:r>
              <a:rPr lang="en-US" sz="2400" b="1" smtClean="0">
                <a:solidFill>
                  <a:schemeClr val="accent2"/>
                </a:solidFill>
              </a:rPr>
              <a:t>www.ndltd.org/join</a:t>
            </a:r>
            <a:endParaRPr lang="en-US" smtClean="0"/>
          </a:p>
          <a:p>
            <a:pPr eaLnBrk="1" hangingPunct="1"/>
            <a:r>
              <a:rPr lang="en-US" smtClean="0"/>
              <a:t>Adapt Virginia Tech or other proven approach</a:t>
            </a:r>
          </a:p>
          <a:p>
            <a:pPr lvl="1" eaLnBrk="1" hangingPunct="1"/>
            <a:r>
              <a:rPr lang="en-US" sz="2400" b="1" smtClean="0">
                <a:solidFill>
                  <a:schemeClr val="accent2"/>
                </a:solidFill>
              </a:rPr>
              <a:t>Build interest and consensus</a:t>
            </a:r>
          </a:p>
          <a:p>
            <a:pPr lvl="1" eaLnBrk="1" hangingPunct="1"/>
            <a:r>
              <a:rPr lang="en-US" sz="2400" b="1" smtClean="0">
                <a:solidFill>
                  <a:schemeClr val="accent2"/>
                </a:solidFill>
              </a:rPr>
              <a:t>Start trial / allow optional submission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5607"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5608" name="Rectangle 4"/>
          <p:cNvSpPr>
            <a:spLocks noChangeArrowheads="1"/>
          </p:cNvSpPr>
          <p:nvPr/>
        </p:nvSpPr>
        <p:spPr bwMode="auto">
          <a:xfrm>
            <a:off x="152400" y="0"/>
            <a:ext cx="7856538" cy="1431925"/>
          </a:xfrm>
          <a:prstGeom prst="rect">
            <a:avLst/>
          </a:prstGeom>
          <a:noFill/>
          <a:ln w="9525">
            <a:noFill/>
            <a:miter lim="800000"/>
            <a:headEnd/>
            <a:tailEnd/>
          </a:ln>
        </p:spPr>
        <p:txBody>
          <a:bodyPr lIns="92075" tIns="46038" rIns="92075" bIns="46038">
            <a:spAutoFit/>
          </a:bodyPr>
          <a:lstStyle/>
          <a:p>
            <a:pPr eaLnBrk="0" hangingPunct="0"/>
            <a:r>
              <a:rPr lang="en-US" sz="4400">
                <a:solidFill>
                  <a:srgbClr val="FFCC00"/>
                </a:solidFill>
              </a:rPr>
              <a:t>Student Gets Committee</a:t>
            </a:r>
          </a:p>
          <a:p>
            <a:pPr eaLnBrk="0" hangingPunct="0"/>
            <a:r>
              <a:rPr lang="en-US" sz="4400">
                <a:solidFill>
                  <a:srgbClr val="FFCC00"/>
                </a:solidFill>
              </a:rPr>
              <a:t>Signatures and Submits ETD</a:t>
            </a:r>
          </a:p>
        </p:txBody>
      </p:sp>
      <p:sp>
        <p:nvSpPr>
          <p:cNvPr id="25609" name="Line 5"/>
          <p:cNvSpPr>
            <a:spLocks noChangeShapeType="1"/>
          </p:cNvSpPr>
          <p:nvPr/>
        </p:nvSpPr>
        <p:spPr bwMode="auto">
          <a:xfrm flipV="1">
            <a:off x="228600" y="1905000"/>
            <a:ext cx="7848600" cy="4800600"/>
          </a:xfrm>
          <a:prstGeom prst="line">
            <a:avLst/>
          </a:prstGeom>
          <a:noFill/>
          <a:ln w="50800">
            <a:solidFill>
              <a:schemeClr val="accent2"/>
            </a:solidFill>
            <a:round/>
            <a:headEnd type="none" w="sm" len="sm"/>
            <a:tailEnd type="none" w="sm" len="sm"/>
          </a:ln>
        </p:spPr>
        <p:txBody>
          <a:bodyPr wrap="none" anchor="ctr"/>
          <a:lstStyle/>
          <a:p>
            <a:endParaRPr lang="en-US"/>
          </a:p>
        </p:txBody>
      </p:sp>
      <p:grpSp>
        <p:nvGrpSpPr>
          <p:cNvPr id="25610" name="Group 6"/>
          <p:cNvGrpSpPr>
            <a:grpSpLocks/>
          </p:cNvGrpSpPr>
          <p:nvPr/>
        </p:nvGrpSpPr>
        <p:grpSpPr bwMode="auto">
          <a:xfrm>
            <a:off x="685800" y="2057400"/>
            <a:ext cx="2905125" cy="2165350"/>
            <a:chOff x="432" y="1296"/>
            <a:chExt cx="1830" cy="1364"/>
          </a:xfrm>
        </p:grpSpPr>
        <p:graphicFrame>
          <p:nvGraphicFramePr>
            <p:cNvPr id="25604" name="Object 7"/>
            <p:cNvGraphicFramePr>
              <a:graphicFrameLocks/>
            </p:cNvGraphicFramePr>
            <p:nvPr/>
          </p:nvGraphicFramePr>
          <p:xfrm>
            <a:off x="432" y="1296"/>
            <a:ext cx="1368" cy="975"/>
          </p:xfrm>
          <a:graphic>
            <a:graphicData uri="http://schemas.openxmlformats.org/presentationml/2006/ole">
              <mc:AlternateContent xmlns:mc="http://schemas.openxmlformats.org/markup-compatibility/2006">
                <mc:Choice xmlns:v="urn:schemas-microsoft-com:vml" Requires="v">
                  <p:oleObj spid="_x0000_s25723" name="Clip" r:id="rId4" imgW="3659040" imgH="2806560" progId="">
                    <p:embed/>
                  </p:oleObj>
                </mc:Choice>
                <mc:Fallback>
                  <p:oleObj name="Clip" r:id="rId4" imgW="3659040" imgH="2806560" progId="">
                    <p:embed/>
                    <p:pic>
                      <p:nvPicPr>
                        <p:cNvPr id="0" name="Object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 y="1296"/>
                          <a:ext cx="1368" cy="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5605" name="Object 8"/>
            <p:cNvGraphicFramePr>
              <a:graphicFrameLocks/>
            </p:cNvGraphicFramePr>
            <p:nvPr/>
          </p:nvGraphicFramePr>
          <p:xfrm>
            <a:off x="1458" y="1882"/>
            <a:ext cx="712" cy="778"/>
          </p:xfrm>
          <a:graphic>
            <a:graphicData uri="http://schemas.openxmlformats.org/presentationml/2006/ole">
              <mc:AlternateContent xmlns:mc="http://schemas.openxmlformats.org/markup-compatibility/2006">
                <mc:Choice xmlns:v="urn:schemas-microsoft-com:vml" Requires="v">
                  <p:oleObj spid="_x0000_s25724" name="Clip" r:id="rId6" imgW="3114360" imgH="3659040" progId="">
                    <p:embed/>
                  </p:oleObj>
                </mc:Choice>
                <mc:Fallback>
                  <p:oleObj name="Clip" r:id="rId6" imgW="3114360" imgH="3659040" progId="">
                    <p:embed/>
                    <p:pic>
                      <p:nvPicPr>
                        <p:cNvPr id="0" name="Object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8" y="1882"/>
                          <a:ext cx="712" cy="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5617" name="Rectangle 9"/>
            <p:cNvSpPr>
              <a:spLocks noChangeArrowheads="1"/>
            </p:cNvSpPr>
            <p:nvPr/>
          </p:nvSpPr>
          <p:spPr bwMode="auto">
            <a:xfrm>
              <a:off x="1591" y="2159"/>
              <a:ext cx="671" cy="288"/>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Signed</a:t>
              </a:r>
            </a:p>
          </p:txBody>
        </p:sp>
      </p:grpSp>
      <p:sp>
        <p:nvSpPr>
          <p:cNvPr id="25611" name="Rectangle 10"/>
          <p:cNvSpPr>
            <a:spLocks noChangeArrowheads="1"/>
          </p:cNvSpPr>
          <p:nvPr/>
        </p:nvSpPr>
        <p:spPr bwMode="auto">
          <a:xfrm>
            <a:off x="3816350" y="5111750"/>
            <a:ext cx="1511300" cy="977900"/>
          </a:xfrm>
          <a:prstGeom prst="rect">
            <a:avLst/>
          </a:prstGeom>
          <a:solidFill>
            <a:schemeClr val="folHlink"/>
          </a:solidFill>
          <a:ln w="12700">
            <a:solidFill>
              <a:schemeClr val="folHlink"/>
            </a:solidFill>
            <a:miter lim="800000"/>
            <a:headEnd/>
            <a:tailEnd/>
          </a:ln>
        </p:spPr>
        <p:txBody>
          <a:bodyPr wrap="none" anchor="ctr"/>
          <a:lstStyle/>
          <a:p>
            <a:endParaRPr lang="en-US"/>
          </a:p>
        </p:txBody>
      </p:sp>
      <p:grpSp>
        <p:nvGrpSpPr>
          <p:cNvPr id="25612" name="Group 11"/>
          <p:cNvGrpSpPr>
            <a:grpSpLocks/>
          </p:cNvGrpSpPr>
          <p:nvPr/>
        </p:nvGrpSpPr>
        <p:grpSpPr bwMode="auto">
          <a:xfrm>
            <a:off x="3895725" y="4038600"/>
            <a:ext cx="4484688" cy="2079625"/>
            <a:chOff x="2454" y="2544"/>
            <a:chExt cx="2825" cy="1310"/>
          </a:xfrm>
        </p:grpSpPr>
        <p:grpSp>
          <p:nvGrpSpPr>
            <p:cNvPr id="25614" name="Group 12"/>
            <p:cNvGrpSpPr>
              <a:grpSpLocks/>
            </p:cNvGrpSpPr>
            <p:nvPr/>
          </p:nvGrpSpPr>
          <p:grpSpPr bwMode="auto">
            <a:xfrm>
              <a:off x="2454" y="2544"/>
              <a:ext cx="2602" cy="1224"/>
              <a:chOff x="2454" y="2544"/>
              <a:chExt cx="2602" cy="1224"/>
            </a:xfrm>
          </p:grpSpPr>
          <p:graphicFrame>
            <p:nvGraphicFramePr>
              <p:cNvPr id="25602" name="Object 13"/>
              <p:cNvGraphicFramePr>
                <a:graphicFrameLocks/>
              </p:cNvGraphicFramePr>
              <p:nvPr/>
            </p:nvGraphicFramePr>
            <p:xfrm>
              <a:off x="2454" y="2856"/>
              <a:ext cx="870" cy="912"/>
            </p:xfrm>
            <a:graphic>
              <a:graphicData uri="http://schemas.openxmlformats.org/presentationml/2006/ole">
                <mc:AlternateContent xmlns:mc="http://schemas.openxmlformats.org/markup-compatibility/2006">
                  <mc:Choice xmlns:v="urn:schemas-microsoft-com:vml" Requires="v">
                    <p:oleObj spid="_x0000_s25725" name="Clip" r:id="rId8" imgW="3659040" imgH="3449520" progId="">
                      <p:embed/>
                    </p:oleObj>
                  </mc:Choice>
                  <mc:Fallback>
                    <p:oleObj name="Clip" r:id="rId8" imgW="3659040" imgH="3449520" progId="">
                      <p:embed/>
                      <p:pic>
                        <p:nvPicPr>
                          <p:cNvPr id="0" name="Object 1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54" y="2856"/>
                            <a:ext cx="870" cy="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5616" name="Picture 14"/>
              <p:cNvPicPr>
                <a:picLocks noChangeArrowheads="1"/>
              </p:cNvPicPr>
              <p:nvPr/>
            </p:nvPicPr>
            <p:blipFill>
              <a:blip r:embed="rId10" cstate="print"/>
              <a:srcRect/>
              <a:stretch>
                <a:fillRect/>
              </a:stretch>
            </p:blipFill>
            <p:spPr bwMode="auto">
              <a:xfrm>
                <a:off x="3987" y="2568"/>
                <a:ext cx="1069" cy="1029"/>
              </a:xfrm>
              <a:prstGeom prst="rect">
                <a:avLst/>
              </a:prstGeom>
              <a:noFill/>
              <a:ln w="9525">
                <a:noFill/>
                <a:miter lim="800000"/>
                <a:headEnd/>
                <a:tailEnd/>
              </a:ln>
            </p:spPr>
          </p:pic>
          <p:graphicFrame>
            <p:nvGraphicFramePr>
              <p:cNvPr id="25603" name="Object 15"/>
              <p:cNvGraphicFramePr>
                <a:graphicFrameLocks/>
              </p:cNvGraphicFramePr>
              <p:nvPr/>
            </p:nvGraphicFramePr>
            <p:xfrm>
              <a:off x="3103" y="2544"/>
              <a:ext cx="1121" cy="1214"/>
            </p:xfrm>
            <a:graphic>
              <a:graphicData uri="http://schemas.openxmlformats.org/presentationml/2006/ole">
                <mc:AlternateContent xmlns:mc="http://schemas.openxmlformats.org/markup-compatibility/2006">
                  <mc:Choice xmlns:v="urn:schemas-microsoft-com:vml" Requires="v">
                    <p:oleObj spid="_x0000_s25726" name="Clip" r:id="rId11" imgW="3659040" imgH="3563640" progId="">
                      <p:embed/>
                    </p:oleObj>
                  </mc:Choice>
                  <mc:Fallback>
                    <p:oleObj name="Clip" r:id="rId11" imgW="3659040" imgH="3563640" progId="">
                      <p:embed/>
                      <p:pic>
                        <p:nvPicPr>
                          <p:cNvPr id="0" name="Object 15"/>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3" y="2544"/>
                            <a:ext cx="1121" cy="1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25615" name="Rectangle 16"/>
            <p:cNvSpPr>
              <a:spLocks noChangeArrowheads="1"/>
            </p:cNvSpPr>
            <p:nvPr/>
          </p:nvSpPr>
          <p:spPr bwMode="auto">
            <a:xfrm>
              <a:off x="4134" y="3566"/>
              <a:ext cx="1145" cy="288"/>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Grad School</a:t>
              </a:r>
            </a:p>
          </p:txBody>
        </p:sp>
      </p:grpSp>
      <p:sp>
        <p:nvSpPr>
          <p:cNvPr id="25613" name="WordArt 17"/>
          <p:cNvSpPr>
            <a:spLocks noChangeArrowheads="1" noChangeShapeType="1" noTextEdit="1"/>
          </p:cNvSpPr>
          <p:nvPr/>
        </p:nvSpPr>
        <p:spPr bwMode="auto">
          <a:xfrm>
            <a:off x="3581400" y="1524000"/>
            <a:ext cx="2200275" cy="2914650"/>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type="none" w="sm" len="sm"/>
                  <a:tailEnd type="none" w="sm" len="sm"/>
                </a:ln>
                <a:solidFill>
                  <a:srgbClr val="000000"/>
                </a:solidFill>
                <a:latin typeface="Arial Black"/>
              </a:rPr>
              <a:t>Approval</a:t>
            </a:r>
          </a:p>
          <a:p>
            <a:pPr algn="ctr"/>
            <a:r>
              <a:rPr lang="en-US" sz="3600" kern="10">
                <a:ln w="9525">
                  <a:solidFill>
                    <a:srgbClr val="000000"/>
                  </a:solidFill>
                  <a:round/>
                  <a:headEnd type="none" w="sm" len="sm"/>
                  <a:tailEnd type="none" w="sm" len="sm"/>
                </a:ln>
                <a:solidFill>
                  <a:srgbClr val="000000"/>
                </a:solidFill>
                <a:latin typeface="Arial Black"/>
              </a:rPr>
              <a:t>form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663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6632" name="AutoShape 4"/>
          <p:cNvSpPr>
            <a:spLocks noChangeArrowheads="1"/>
          </p:cNvSpPr>
          <p:nvPr/>
        </p:nvSpPr>
        <p:spPr bwMode="auto">
          <a:xfrm>
            <a:off x="6350" y="1225550"/>
            <a:ext cx="8521700" cy="5245100"/>
          </a:xfrm>
          <a:prstGeom prst="star16">
            <a:avLst>
              <a:gd name="adj" fmla="val 37500"/>
            </a:avLst>
          </a:prstGeom>
          <a:solidFill>
            <a:schemeClr val="folHlink"/>
          </a:solidFill>
          <a:ln w="12700">
            <a:solidFill>
              <a:schemeClr val="folHlink"/>
            </a:solidFill>
            <a:miter lim="800000"/>
            <a:headEnd/>
            <a:tailEnd/>
          </a:ln>
        </p:spPr>
        <p:txBody>
          <a:bodyPr wrap="none" anchor="ctr"/>
          <a:lstStyle/>
          <a:p>
            <a:endParaRPr lang="en-US"/>
          </a:p>
        </p:txBody>
      </p:sp>
      <p:sp>
        <p:nvSpPr>
          <p:cNvPr id="26633" name="Rectangle 5"/>
          <p:cNvSpPr>
            <a:spLocks noChangeArrowheads="1"/>
          </p:cNvSpPr>
          <p:nvPr/>
        </p:nvSpPr>
        <p:spPr bwMode="auto">
          <a:xfrm>
            <a:off x="304800" y="0"/>
            <a:ext cx="8761413" cy="1431925"/>
          </a:xfrm>
          <a:prstGeom prst="rect">
            <a:avLst/>
          </a:prstGeom>
          <a:noFill/>
          <a:ln w="9525">
            <a:noFill/>
            <a:miter lim="800000"/>
            <a:headEnd/>
            <a:tailEnd/>
          </a:ln>
        </p:spPr>
        <p:txBody>
          <a:bodyPr wrap="none" lIns="92075" tIns="46038" rIns="92075" bIns="46038">
            <a:spAutoFit/>
          </a:bodyPr>
          <a:lstStyle/>
          <a:p>
            <a:pPr eaLnBrk="0" hangingPunct="0"/>
            <a:r>
              <a:rPr lang="en-US" sz="4400">
                <a:solidFill>
                  <a:srgbClr val="FFCC00"/>
                </a:solidFill>
              </a:rPr>
              <a:t>Library Catalogs ETD, Access is</a:t>
            </a:r>
          </a:p>
          <a:p>
            <a:pPr eaLnBrk="0" hangingPunct="0"/>
            <a:r>
              <a:rPr lang="en-US" sz="4400">
                <a:solidFill>
                  <a:srgbClr val="FFCC00"/>
                </a:solidFill>
              </a:rPr>
              <a:t>Opened to the New Research</a:t>
            </a:r>
          </a:p>
        </p:txBody>
      </p:sp>
      <p:graphicFrame>
        <p:nvGraphicFramePr>
          <p:cNvPr id="26626" name="Object 6"/>
          <p:cNvGraphicFramePr>
            <a:graphicFrameLocks/>
          </p:cNvGraphicFramePr>
          <p:nvPr/>
        </p:nvGraphicFramePr>
        <p:xfrm>
          <a:off x="3449638" y="2941638"/>
          <a:ext cx="1682750" cy="1084262"/>
        </p:xfrm>
        <a:graphic>
          <a:graphicData uri="http://schemas.openxmlformats.org/presentationml/2006/ole">
            <mc:AlternateContent xmlns:mc="http://schemas.openxmlformats.org/markup-compatibility/2006">
              <mc:Choice xmlns:v="urn:schemas-microsoft-com:vml" Requires="v">
                <p:oleObj spid="_x0000_s26747" name="Clip" r:id="rId4" imgW="3659040" imgH="2357280" progId="">
                  <p:embed/>
                </p:oleObj>
              </mc:Choice>
              <mc:Fallback>
                <p:oleObj name="Clip" r:id="rId4" imgW="3659040" imgH="2357280" progId="">
                  <p:embed/>
                  <p:pic>
                    <p:nvPicPr>
                      <p:cNvPr id="0" name="Objec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9638" y="2941638"/>
                        <a:ext cx="1682750" cy="108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6634" name="Picture 7"/>
          <p:cNvPicPr>
            <a:picLocks noChangeArrowheads="1"/>
          </p:cNvPicPr>
          <p:nvPr/>
        </p:nvPicPr>
        <p:blipFill>
          <a:blip r:embed="rId6" cstate="print"/>
          <a:srcRect/>
          <a:stretch>
            <a:fillRect/>
          </a:stretch>
        </p:blipFill>
        <p:spPr bwMode="auto">
          <a:xfrm>
            <a:off x="1573213" y="3017838"/>
            <a:ext cx="2162175" cy="1747837"/>
          </a:xfrm>
          <a:prstGeom prst="rect">
            <a:avLst/>
          </a:prstGeom>
          <a:noFill/>
          <a:ln w="9525">
            <a:noFill/>
            <a:miter lim="800000"/>
            <a:headEnd/>
            <a:tailEnd/>
          </a:ln>
        </p:spPr>
      </p:pic>
      <p:grpSp>
        <p:nvGrpSpPr>
          <p:cNvPr id="26635" name="Group 8"/>
          <p:cNvGrpSpPr>
            <a:grpSpLocks/>
          </p:cNvGrpSpPr>
          <p:nvPr/>
        </p:nvGrpSpPr>
        <p:grpSpPr bwMode="auto">
          <a:xfrm>
            <a:off x="5437188" y="1646238"/>
            <a:ext cx="1219200" cy="3540125"/>
            <a:chOff x="3425" y="1037"/>
            <a:chExt cx="768" cy="2230"/>
          </a:xfrm>
        </p:grpSpPr>
        <p:graphicFrame>
          <p:nvGraphicFramePr>
            <p:cNvPr id="26627" name="Object 9"/>
            <p:cNvGraphicFramePr>
              <a:graphicFrameLocks/>
            </p:cNvGraphicFramePr>
            <p:nvPr/>
          </p:nvGraphicFramePr>
          <p:xfrm>
            <a:off x="3425" y="1037"/>
            <a:ext cx="735" cy="694"/>
          </p:xfrm>
          <a:graphic>
            <a:graphicData uri="http://schemas.openxmlformats.org/presentationml/2006/ole">
              <mc:AlternateContent xmlns:mc="http://schemas.openxmlformats.org/markup-compatibility/2006">
                <mc:Choice xmlns:v="urn:schemas-microsoft-com:vml" Requires="v">
                  <p:oleObj spid="_x0000_s26748" name="Clip" r:id="rId7" imgW="3659040" imgH="3449520" progId="">
                    <p:embed/>
                  </p:oleObj>
                </mc:Choice>
                <mc:Fallback>
                  <p:oleObj name="Clip" r:id="rId7" imgW="3659040" imgH="3449520" progId="">
                    <p:embed/>
                    <p:pic>
                      <p:nvPicPr>
                        <p:cNvPr id="0" name="Object 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1037"/>
                          <a:ext cx="735" cy="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6628" name="Object 10"/>
            <p:cNvGraphicFramePr>
              <a:graphicFrameLocks/>
            </p:cNvGraphicFramePr>
            <p:nvPr/>
          </p:nvGraphicFramePr>
          <p:xfrm>
            <a:off x="3425" y="1823"/>
            <a:ext cx="768" cy="724"/>
          </p:xfrm>
          <a:graphic>
            <a:graphicData uri="http://schemas.openxmlformats.org/presentationml/2006/ole">
              <mc:AlternateContent xmlns:mc="http://schemas.openxmlformats.org/markup-compatibility/2006">
                <mc:Choice xmlns:v="urn:schemas-microsoft-com:vml" Requires="v">
                  <p:oleObj spid="_x0000_s26749" name="Clip" r:id="rId9" imgW="3659040" imgH="3449520" progId="">
                    <p:embed/>
                  </p:oleObj>
                </mc:Choice>
                <mc:Fallback>
                  <p:oleObj name="Clip" r:id="rId9" imgW="3659040" imgH="3449520" progId="">
                    <p:embed/>
                    <p:pic>
                      <p:nvPicPr>
                        <p:cNvPr id="0" name="Object 1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1823"/>
                          <a:ext cx="768" cy="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6629" name="Object 11"/>
            <p:cNvGraphicFramePr>
              <a:graphicFrameLocks/>
            </p:cNvGraphicFramePr>
            <p:nvPr/>
          </p:nvGraphicFramePr>
          <p:xfrm>
            <a:off x="3425" y="2621"/>
            <a:ext cx="684" cy="646"/>
          </p:xfrm>
          <a:graphic>
            <a:graphicData uri="http://schemas.openxmlformats.org/presentationml/2006/ole">
              <mc:AlternateContent xmlns:mc="http://schemas.openxmlformats.org/markup-compatibility/2006">
                <mc:Choice xmlns:v="urn:schemas-microsoft-com:vml" Requires="v">
                  <p:oleObj spid="_x0000_s26750" name="Clip" r:id="rId10" imgW="3659040" imgH="3449520" progId="">
                    <p:embed/>
                  </p:oleObj>
                </mc:Choice>
                <mc:Fallback>
                  <p:oleObj name="Clip" r:id="rId10" imgW="3659040" imgH="3449520" progId="">
                    <p:embed/>
                    <p:pic>
                      <p:nvPicPr>
                        <p:cNvPr id="0" name="Object 1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2621"/>
                          <a:ext cx="684" cy="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26636" name="Rectangle 12"/>
          <p:cNvSpPr>
            <a:spLocks noChangeArrowheads="1"/>
          </p:cNvSpPr>
          <p:nvPr/>
        </p:nvSpPr>
        <p:spPr bwMode="auto">
          <a:xfrm>
            <a:off x="3440113" y="3230563"/>
            <a:ext cx="1098550" cy="457200"/>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WWW</a:t>
            </a:r>
          </a:p>
        </p:txBody>
      </p:sp>
      <p:sp>
        <p:nvSpPr>
          <p:cNvPr id="26637" name="Rectangle 13"/>
          <p:cNvSpPr>
            <a:spLocks noChangeArrowheads="1"/>
          </p:cNvSpPr>
          <p:nvPr/>
        </p:nvSpPr>
        <p:spPr bwMode="auto">
          <a:xfrm>
            <a:off x="1992313" y="4754563"/>
            <a:ext cx="1250950" cy="457200"/>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NDLTD</a:t>
            </a:r>
          </a:p>
        </p:txBody>
      </p:sp>
      <p:sp>
        <p:nvSpPr>
          <p:cNvPr id="26638" name="WordArt 14"/>
          <p:cNvSpPr>
            <a:spLocks noChangeArrowheads="1" noChangeShapeType="1" noTextEdit="1"/>
          </p:cNvSpPr>
          <p:nvPr/>
        </p:nvSpPr>
        <p:spPr bwMode="auto">
          <a:xfrm>
            <a:off x="304800" y="6096000"/>
            <a:ext cx="5448300" cy="571500"/>
          </a:xfrm>
          <a:prstGeom prst="rect">
            <a:avLst/>
          </a:prstGeom>
        </p:spPr>
        <p:txBody>
          <a:bodyPr wrap="none" fromWordArt="1">
            <a:prstTxWarp prst="textPlain">
              <a:avLst>
                <a:gd name="adj" fmla="val 50000"/>
              </a:avLst>
            </a:prstTxWarp>
          </a:bodyPr>
          <a:lstStyle/>
          <a:p>
            <a:pPr algn="ctr"/>
            <a:r>
              <a:rPr lang="en-US" sz="3600" kern="10">
                <a:ln w="9525">
                  <a:no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Comic Sans MS"/>
              </a:rPr>
              <a:t>Digital library access control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Number Placeholder 5"/>
          <p:cNvSpPr>
            <a:spLocks noGrp="1"/>
          </p:cNvSpPr>
          <p:nvPr>
            <p:ph type="sldNum" sz="quarter" idx="12"/>
          </p:nvPr>
        </p:nvSpPr>
        <p:spPr>
          <a:noFill/>
        </p:spPr>
        <p:txBody>
          <a:bodyPr/>
          <a:lstStyle/>
          <a:p>
            <a:fld id="{285329E9-2551-4181-9149-2DC1830E8929}" type="slidenum">
              <a:rPr lang="en-US" smtClean="0"/>
              <a:pPr/>
              <a:t>188</a:t>
            </a:fld>
            <a:endParaRPr lang="en-US" smtClean="0"/>
          </a:p>
        </p:txBody>
      </p:sp>
      <p:pic>
        <p:nvPicPr>
          <p:cNvPr id="223235" name="Picture 2"/>
          <p:cNvPicPr>
            <a:picLocks noGrp="1" noChangeAspect="1" noChangeArrowheads="1"/>
          </p:cNvPicPr>
          <p:nvPr>
            <p:ph idx="1"/>
          </p:nvPr>
        </p:nvPicPr>
        <p:blipFill>
          <a:blip r:embed="rId3" cstate="print"/>
          <a:srcRect/>
          <a:stretch>
            <a:fillRect/>
          </a:stretch>
        </p:blipFill>
        <p:spPr>
          <a:xfrm>
            <a:off x="457200" y="304800"/>
            <a:ext cx="4654550" cy="6019800"/>
          </a:xfrm>
        </p:spPr>
      </p:pic>
      <p:pic>
        <p:nvPicPr>
          <p:cNvPr id="223236" name="Picture 3">
            <a:hlinkClick r:id="rId4" action="ppaction://hlinkfile"/>
          </p:cNvPr>
          <p:cNvPicPr>
            <a:picLocks noGrp="1" noChangeAspect="1" noChangeArrowheads="1"/>
          </p:cNvPicPr>
          <p:nvPr>
            <p:ph type="title"/>
          </p:nvPr>
        </p:nvPicPr>
        <p:blipFill>
          <a:blip r:embed="rId5" cstate="print"/>
          <a:srcRect/>
          <a:stretch>
            <a:fillRect/>
          </a:stretch>
        </p:blipFill>
        <p:spPr>
          <a:xfrm>
            <a:off x="6477000" y="5029200"/>
            <a:ext cx="1520825" cy="1143000"/>
          </a:xfrm>
        </p:spPr>
      </p:pic>
      <p:sp>
        <p:nvSpPr>
          <p:cNvPr id="223237" name="Rectangle 4"/>
          <p:cNvSpPr>
            <a:spLocks noChangeArrowheads="1"/>
          </p:cNvSpPr>
          <p:nvPr/>
        </p:nvSpPr>
        <p:spPr bwMode="auto">
          <a:xfrm>
            <a:off x="914400" y="5943600"/>
            <a:ext cx="5195888" cy="244475"/>
          </a:xfrm>
          <a:prstGeom prst="rect">
            <a:avLst/>
          </a:prstGeom>
          <a:noFill/>
          <a:ln w="12700" cap="sq">
            <a:noFill/>
            <a:miter lim="800000"/>
            <a:headEnd type="none" w="sm" len="sm"/>
            <a:tailEnd type="none" w="sm" len="sm"/>
          </a:ln>
        </p:spPr>
        <p:txBody>
          <a:bodyPr>
            <a:spAutoFit/>
          </a:bodyPr>
          <a:lstStyle/>
          <a:p>
            <a:pPr eaLnBrk="0" hangingPunct="0"/>
            <a:r>
              <a:rPr kumimoji="1" lang="en-US" sz="1000" b="0">
                <a:solidFill>
                  <a:schemeClr val="bg2"/>
                </a:solidFill>
                <a:hlinkClick r:id="rId6"/>
              </a:rPr>
              <a:t>http://scholar.lib.vt.edu/theses/available/etd-2227102539751141/</a:t>
            </a:r>
            <a:endParaRPr kumimoji="1" lang="en-US" sz="1000" b="0"/>
          </a:p>
        </p:txBody>
      </p:sp>
      <p:pic>
        <p:nvPicPr>
          <p:cNvPr id="223238" name="Picture 5"/>
          <p:cNvPicPr>
            <a:picLocks noChangeAspect="1" noChangeArrowheads="1"/>
          </p:cNvPicPr>
          <p:nvPr/>
        </p:nvPicPr>
        <p:blipFill>
          <a:blip r:embed="rId7" cstate="print"/>
          <a:srcRect/>
          <a:stretch>
            <a:fillRect/>
          </a:stretch>
        </p:blipFill>
        <p:spPr bwMode="auto">
          <a:xfrm>
            <a:off x="6477000" y="2590800"/>
            <a:ext cx="1466850" cy="2044700"/>
          </a:xfrm>
          <a:prstGeom prst="rect">
            <a:avLst/>
          </a:prstGeom>
          <a:noFill/>
          <a:ln w="9525">
            <a:noFill/>
            <a:miter lim="800000"/>
            <a:headEnd/>
            <a:tailEnd/>
          </a:ln>
        </p:spPr>
      </p:pic>
      <p:pic>
        <p:nvPicPr>
          <p:cNvPr id="223239" name="Picture 6"/>
          <p:cNvPicPr>
            <a:picLocks noChangeAspect="1" noChangeArrowheads="1"/>
          </p:cNvPicPr>
          <p:nvPr/>
        </p:nvPicPr>
        <p:blipFill>
          <a:blip r:embed="rId8" cstate="print"/>
          <a:srcRect/>
          <a:stretch>
            <a:fillRect/>
          </a:stretch>
        </p:blipFill>
        <p:spPr bwMode="auto">
          <a:xfrm>
            <a:off x="6477000" y="457200"/>
            <a:ext cx="1460500" cy="181610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Number Placeholder 5"/>
          <p:cNvSpPr>
            <a:spLocks noGrp="1"/>
          </p:cNvSpPr>
          <p:nvPr>
            <p:ph type="sldNum" sz="quarter" idx="12"/>
          </p:nvPr>
        </p:nvSpPr>
        <p:spPr>
          <a:noFill/>
        </p:spPr>
        <p:txBody>
          <a:bodyPr/>
          <a:lstStyle/>
          <a:p>
            <a:fld id="{CEBF1565-EB2C-4263-B126-129E7D5BD353}" type="slidenum">
              <a:rPr lang="en-US" smtClean="0"/>
              <a:pPr/>
              <a:t>189</a:t>
            </a:fld>
            <a:endParaRPr lang="en-US" smtClean="0"/>
          </a:p>
        </p:txBody>
      </p:sp>
      <p:sp>
        <p:nvSpPr>
          <p:cNvPr id="224259" name="Rectangle 2"/>
          <p:cNvSpPr>
            <a:spLocks noGrp="1" noChangeArrowheads="1"/>
          </p:cNvSpPr>
          <p:nvPr>
            <p:ph type="title"/>
          </p:nvPr>
        </p:nvSpPr>
        <p:spPr/>
        <p:txBody>
          <a:bodyPr/>
          <a:lstStyle/>
          <a:p>
            <a:pPr eaLnBrk="1" hangingPunct="1"/>
            <a:r>
              <a:rPr lang="en-US" smtClean="0"/>
              <a:t>Union catalog: OCLC</a:t>
            </a:r>
          </a:p>
        </p:txBody>
      </p:sp>
      <p:sp>
        <p:nvSpPr>
          <p:cNvPr id="224260" name="Rectangle 3"/>
          <p:cNvSpPr>
            <a:spLocks noGrp="1" noChangeArrowheads="1"/>
          </p:cNvSpPr>
          <p:nvPr>
            <p:ph type="body" idx="1"/>
          </p:nvPr>
        </p:nvSpPr>
        <p:spPr>
          <a:xfrm>
            <a:off x="457200" y="1657350"/>
            <a:ext cx="8229600" cy="4114800"/>
          </a:xfrm>
        </p:spPr>
        <p:txBody>
          <a:bodyPr/>
          <a:lstStyle/>
          <a:p>
            <a:pPr eaLnBrk="1" hangingPunct="1">
              <a:spcBef>
                <a:spcPct val="40000"/>
              </a:spcBef>
            </a:pPr>
            <a:r>
              <a:rPr lang="en-US" smtClean="0"/>
              <a:t>OCLC will expand OAI data provider on TDs.</a:t>
            </a:r>
          </a:p>
          <a:p>
            <a:pPr eaLnBrk="1" hangingPunct="1">
              <a:spcBef>
                <a:spcPct val="40000"/>
              </a:spcBef>
            </a:pPr>
            <a:r>
              <a:rPr lang="en-US" smtClean="0"/>
              <a:t>Is getting data from WorldCat (so, from many sites!).</a:t>
            </a:r>
          </a:p>
          <a:p>
            <a:pPr eaLnBrk="1" hangingPunct="1">
              <a:spcBef>
                <a:spcPct val="40000"/>
              </a:spcBef>
            </a:pPr>
            <a:r>
              <a:rPr lang="en-US" smtClean="0"/>
              <a:t>Will harvest from all others who contact them.</a:t>
            </a:r>
          </a:p>
          <a:p>
            <a:pPr eaLnBrk="1" hangingPunct="1">
              <a:spcBef>
                <a:spcPct val="40000"/>
              </a:spcBef>
            </a:pPr>
            <a:r>
              <a:rPr lang="en-US" smtClean="0"/>
              <a:t>Need DC and either ETD-MS or MARC.</a:t>
            </a:r>
          </a:p>
          <a:p>
            <a:pPr eaLnBrk="1" hangingPunct="1">
              <a:spcBef>
                <a:spcPct val="40000"/>
              </a:spcBef>
            </a:pPr>
            <a:r>
              <a:rPr lang="en-US" smtClean="0"/>
              <a:t>Has a set for ETDs.</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1A3EE2-F8C9-43A5-80E4-43247F3E9DC7}" type="slidenum">
              <a:rPr lang="en-US" smtClean="0"/>
              <a:t>19</a:t>
            </a:fld>
            <a:endParaRPr lang="en-US"/>
          </a:p>
        </p:txBody>
      </p:sp>
      <p:pic>
        <p:nvPicPr>
          <p:cNvPr id="6" name="Picture 5" descr="Screen Shot 2013-05-18 at 2.28.44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36600"/>
            <a:ext cx="9144000" cy="5363068"/>
          </a:xfrm>
          <a:prstGeom prst="rect">
            <a:avLst/>
          </a:prstGeom>
        </p:spPr>
      </p:pic>
    </p:spTree>
    <p:extLst>
      <p:ext uri="{BB962C8B-B14F-4D97-AF65-F5344CB8AC3E}">
        <p14:creationId xmlns:p14="http://schemas.microsoft.com/office/powerpoint/2010/main" val="4075165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Number Placeholder 3"/>
          <p:cNvSpPr>
            <a:spLocks noGrp="1"/>
          </p:cNvSpPr>
          <p:nvPr>
            <p:ph type="sldNum" sz="quarter" idx="12"/>
          </p:nvPr>
        </p:nvSpPr>
        <p:spPr>
          <a:noFill/>
        </p:spPr>
        <p:txBody>
          <a:bodyPr/>
          <a:lstStyle/>
          <a:p>
            <a:fld id="{9B95CF1D-8D06-4D4C-8A02-9FC91D87F519}" type="slidenum">
              <a:rPr lang="en-US" smtClean="0"/>
              <a:pPr/>
              <a:t>190</a:t>
            </a:fld>
            <a:endParaRPr lang="en-US" smtClean="0"/>
          </a:p>
        </p:txBody>
      </p:sp>
      <p:pic>
        <p:nvPicPr>
          <p:cNvPr id="22528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Number Placeholder 3"/>
          <p:cNvSpPr>
            <a:spLocks noGrp="1"/>
          </p:cNvSpPr>
          <p:nvPr>
            <p:ph type="sldNum" sz="quarter" idx="12"/>
          </p:nvPr>
        </p:nvSpPr>
        <p:spPr>
          <a:noFill/>
        </p:spPr>
        <p:txBody>
          <a:bodyPr/>
          <a:lstStyle/>
          <a:p>
            <a:fld id="{3FF71FB6-7A5B-4D56-91DE-1DCC391A5201}" type="slidenum">
              <a:rPr lang="en-US" smtClean="0"/>
              <a:pPr/>
              <a:t>191</a:t>
            </a:fld>
            <a:endParaRPr lang="en-US" smtClean="0"/>
          </a:p>
        </p:txBody>
      </p:sp>
      <p:pic>
        <p:nvPicPr>
          <p:cNvPr id="226307"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Number Placeholder 3"/>
          <p:cNvSpPr>
            <a:spLocks noGrp="1"/>
          </p:cNvSpPr>
          <p:nvPr>
            <p:ph type="sldNum" sz="quarter" idx="12"/>
          </p:nvPr>
        </p:nvSpPr>
        <p:spPr>
          <a:noFill/>
        </p:spPr>
        <p:txBody>
          <a:bodyPr/>
          <a:lstStyle/>
          <a:p>
            <a:fld id="{BC0C1128-9B82-40FB-B001-2B1527EBBD5D}" type="slidenum">
              <a:rPr lang="en-US" smtClean="0"/>
              <a:pPr/>
              <a:t>192</a:t>
            </a:fld>
            <a:endParaRPr lang="en-US" smtClean="0"/>
          </a:p>
        </p:txBody>
      </p:sp>
      <p:pic>
        <p:nvPicPr>
          <p:cNvPr id="227331" name="Picture 2"/>
          <p:cNvPicPr>
            <a:picLocks noChangeAspect="1" noChangeArrowheads="1"/>
          </p:cNvPicPr>
          <p:nvPr/>
        </p:nvPicPr>
        <p:blipFill>
          <a:blip r:embed="rId3" cstate="print"/>
          <a:srcRect/>
          <a:stretch>
            <a:fillRect/>
          </a:stretch>
        </p:blipFill>
        <p:spPr bwMode="auto">
          <a:xfrm>
            <a:off x="0" y="0"/>
            <a:ext cx="9144000" cy="68453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lide Number Placeholder 3"/>
          <p:cNvSpPr>
            <a:spLocks noGrp="1"/>
          </p:cNvSpPr>
          <p:nvPr>
            <p:ph type="sldNum" sz="quarter" idx="12"/>
          </p:nvPr>
        </p:nvSpPr>
        <p:spPr>
          <a:noFill/>
        </p:spPr>
        <p:txBody>
          <a:bodyPr/>
          <a:lstStyle/>
          <a:p>
            <a:fld id="{35FE1F02-25BA-459A-9C31-FE3448027B40}" type="slidenum">
              <a:rPr lang="en-US" smtClean="0"/>
              <a:pPr/>
              <a:t>193</a:t>
            </a:fld>
            <a:endParaRPr lang="en-US" smtClean="0"/>
          </a:p>
        </p:txBody>
      </p:sp>
      <p:sp>
        <p:nvSpPr>
          <p:cNvPr id="27652" name="Rectangle 2"/>
          <p:cNvSpPr>
            <a:spLocks noChangeArrowheads="1"/>
          </p:cNvSpPr>
          <p:nvPr/>
        </p:nvSpPr>
        <p:spPr bwMode="auto">
          <a:xfrm>
            <a:off x="1828800" y="2200275"/>
            <a:ext cx="9144000" cy="0"/>
          </a:xfrm>
          <a:prstGeom prst="rect">
            <a:avLst/>
          </a:prstGeom>
          <a:noFill/>
          <a:ln w="9525">
            <a:noFill/>
            <a:miter lim="800000"/>
            <a:headEnd/>
            <a:tailEnd/>
          </a:ln>
        </p:spPr>
        <p:txBody>
          <a:bodyPr>
            <a:spAutoFit/>
          </a:bodyPr>
          <a:lstStyle/>
          <a:p>
            <a:endParaRPr lang="en-US"/>
          </a:p>
        </p:txBody>
      </p:sp>
      <p:graphicFrame>
        <p:nvGraphicFramePr>
          <p:cNvPr id="27650" name="Object 3"/>
          <p:cNvGraphicFramePr>
            <a:graphicFrameLocks noChangeAspect="1"/>
          </p:cNvGraphicFramePr>
          <p:nvPr/>
        </p:nvGraphicFramePr>
        <p:xfrm>
          <a:off x="228600" y="1143000"/>
          <a:ext cx="8686800" cy="5334000"/>
        </p:xfrm>
        <a:graphic>
          <a:graphicData uri="http://schemas.openxmlformats.org/presentationml/2006/ole">
            <mc:AlternateContent xmlns:mc="http://schemas.openxmlformats.org/markup-compatibility/2006">
              <mc:Choice xmlns:v="urn:schemas-microsoft-com:vml" Requires="v">
                <p:oleObj spid="_x0000_s27684" r:id="rId4" imgW="9266667" imgH="4153480" progId="PBrush">
                  <p:embed/>
                </p:oleObj>
              </mc:Choice>
              <mc:Fallback>
                <p:oleObj r:id="rId4" imgW="9266667" imgH="4153480"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143000"/>
                        <a:ext cx="8686800" cy="533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653" name="Text Box 4"/>
          <p:cNvSpPr txBox="1">
            <a:spLocks noChangeArrowheads="1"/>
          </p:cNvSpPr>
          <p:nvPr/>
        </p:nvSpPr>
        <p:spPr bwMode="auto">
          <a:xfrm>
            <a:off x="2574925" y="269875"/>
            <a:ext cx="2900363" cy="457200"/>
          </a:xfrm>
          <a:prstGeom prst="rect">
            <a:avLst/>
          </a:prstGeom>
          <a:solidFill>
            <a:schemeClr val="bg1"/>
          </a:solidFill>
          <a:ln w="9525">
            <a:noFill/>
            <a:miter lim="800000"/>
            <a:headEnd/>
            <a:tailEnd/>
          </a:ln>
        </p:spPr>
        <p:txBody>
          <a:bodyPr wrap="none">
            <a:spAutoFit/>
          </a:bodyPr>
          <a:lstStyle/>
          <a:p>
            <a:r>
              <a:rPr lang="en-US" sz="2400" b="0">
                <a:latin typeface="Times New Roman" pitchFamily="18" charset="0"/>
              </a:rPr>
              <a:t>OCLC SRU Interface </a:t>
            </a:r>
          </a:p>
        </p:txBody>
      </p:sp>
    </p:spTree>
  </p:cSld>
  <p:clrMapOvr>
    <a:masterClrMapping/>
  </p:clrMapOvr>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2"/>
          </p:nvPr>
        </p:nvSpPr>
        <p:spPr>
          <a:noFill/>
        </p:spPr>
        <p:txBody>
          <a:bodyPr/>
          <a:lstStyle/>
          <a:p>
            <a:fld id="{8C9B7C61-1BFB-4D2A-9379-0D7F57EB28CC}" type="slidenum">
              <a:rPr lang="en-US" smtClean="0">
                <a:latin typeface="Arial" pitchFamily="34" charset="0"/>
              </a:rPr>
              <a:pPr/>
              <a:t>194</a:t>
            </a:fld>
            <a:endParaRPr lang="en-US" smtClean="0">
              <a:latin typeface="Arial" pitchFamily="34" charset="0"/>
            </a:endParaRPr>
          </a:p>
        </p:txBody>
      </p:sp>
      <p:pic>
        <p:nvPicPr>
          <p:cNvPr id="15363" name="Picture 6"/>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2"/>
          </p:nvPr>
        </p:nvSpPr>
        <p:spPr>
          <a:noFill/>
        </p:spPr>
        <p:txBody>
          <a:bodyPr/>
          <a:lstStyle/>
          <a:p>
            <a:fld id="{D2880DE6-F4A8-44CF-B114-308826497C63}" type="slidenum">
              <a:rPr lang="en-US" smtClean="0">
                <a:latin typeface="Arial" pitchFamily="34" charset="0"/>
              </a:rPr>
              <a:pPr/>
              <a:t>195</a:t>
            </a:fld>
            <a:endParaRPr lang="en-US" smtClean="0">
              <a:latin typeface="Arial" pitchFamily="34" charset="0"/>
            </a:endParaRPr>
          </a:p>
        </p:txBody>
      </p:sp>
      <p:pic>
        <p:nvPicPr>
          <p:cNvPr id="5123" name="Picture 2" descr="VTLSVisualizer_3.jpg"/>
          <p:cNvPicPr>
            <a:picLocks noChangeAspect="1"/>
          </p:cNvPicPr>
          <p:nvPr/>
        </p:nvPicPr>
        <p:blipFill>
          <a:blip r:embed="rId3" cstate="print"/>
          <a:srcRect/>
          <a:stretch>
            <a:fillRect/>
          </a:stretch>
        </p:blipFill>
        <p:spPr bwMode="auto">
          <a:xfrm>
            <a:off x="0" y="882650"/>
            <a:ext cx="9144000" cy="5092700"/>
          </a:xfrm>
          <a:prstGeom prst="rect">
            <a:avLst/>
          </a:prstGeom>
          <a:noFill/>
          <a:ln w="9525">
            <a:noFill/>
            <a:miter lim="800000"/>
            <a:headEnd/>
            <a:tailEnd/>
          </a:ln>
        </p:spPr>
      </p:pic>
      <p:sp>
        <p:nvSpPr>
          <p:cNvPr id="5124" name="TextBox 4"/>
          <p:cNvSpPr txBox="1">
            <a:spLocks noChangeArrowheads="1"/>
          </p:cNvSpPr>
          <p:nvPr/>
        </p:nvSpPr>
        <p:spPr bwMode="auto">
          <a:xfrm>
            <a:off x="685800" y="228600"/>
            <a:ext cx="7726363" cy="461963"/>
          </a:xfrm>
          <a:prstGeom prst="rect">
            <a:avLst/>
          </a:prstGeom>
          <a:noFill/>
          <a:ln w="9525">
            <a:noFill/>
            <a:miter lim="800000"/>
            <a:headEnd/>
            <a:tailEnd/>
          </a:ln>
        </p:spPr>
        <p:txBody>
          <a:bodyPr wrap="none">
            <a:spAutoFit/>
          </a:bodyPr>
          <a:lstStyle/>
          <a:p>
            <a:pPr algn="ctr"/>
            <a:r>
              <a:rPr lang="en-US" sz="2400"/>
              <a:t>VTLS Visualizer  Service with NDLTD Union Catalog</a:t>
            </a:r>
          </a:p>
        </p:txBody>
      </p:sp>
    </p:spTree>
  </p:cSld>
  <p:clrMapOvr>
    <a:masterClrMapping/>
  </p:clrMapOvr>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Number Placeholder 3"/>
          <p:cNvSpPr>
            <a:spLocks noGrp="1"/>
          </p:cNvSpPr>
          <p:nvPr>
            <p:ph type="sldNum" sz="quarter" idx="12"/>
          </p:nvPr>
        </p:nvSpPr>
        <p:spPr>
          <a:noFill/>
        </p:spPr>
        <p:txBody>
          <a:bodyPr/>
          <a:lstStyle/>
          <a:p>
            <a:fld id="{DC55D7C8-AE35-443F-A694-F48120F63CCE}" type="slidenum">
              <a:rPr lang="en-US" smtClean="0"/>
              <a:pPr/>
              <a:t>196</a:t>
            </a:fld>
            <a:endParaRPr lang="en-US" smtClean="0"/>
          </a:p>
        </p:txBody>
      </p:sp>
      <p:pic>
        <p:nvPicPr>
          <p:cNvPr id="22835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Number Placeholder 5"/>
          <p:cNvSpPr>
            <a:spLocks noGrp="1"/>
          </p:cNvSpPr>
          <p:nvPr>
            <p:ph type="sldNum" sz="quarter" idx="12"/>
          </p:nvPr>
        </p:nvSpPr>
        <p:spPr>
          <a:noFill/>
        </p:spPr>
        <p:txBody>
          <a:bodyPr/>
          <a:lstStyle/>
          <a:p>
            <a:fld id="{B78E2570-A312-427D-BA09-F59287FDC732}" type="slidenum">
              <a:rPr lang="en-US" smtClean="0"/>
              <a:pPr/>
              <a:t>197</a:t>
            </a:fld>
            <a:endParaRPr lang="en-US" smtClean="0"/>
          </a:p>
        </p:txBody>
      </p:sp>
      <p:sp>
        <p:nvSpPr>
          <p:cNvPr id="229379" name="Rectangle 2"/>
          <p:cNvSpPr>
            <a:spLocks noGrp="1" noChangeArrowheads="1"/>
          </p:cNvSpPr>
          <p:nvPr>
            <p:ph type="title"/>
          </p:nvPr>
        </p:nvSpPr>
        <p:spPr>
          <a:xfrm>
            <a:off x="684213" y="76200"/>
            <a:ext cx="7775575" cy="1066800"/>
          </a:xfrm>
          <a:noFill/>
        </p:spPr>
        <p:txBody>
          <a:bodyPr lIns="69850" tIns="33337" rIns="69850" bIns="33337"/>
          <a:lstStyle/>
          <a:p>
            <a:pPr eaLnBrk="1" hangingPunct="1"/>
            <a:r>
              <a:rPr lang="en-US" b="1" smtClean="0"/>
              <a:t>ETDs: Library Goals</a:t>
            </a:r>
            <a:r>
              <a:rPr lang="en-US" smtClean="0"/>
              <a:t> </a:t>
            </a:r>
            <a:endParaRPr lang="en-US" sz="6600" smtClean="0">
              <a:solidFill>
                <a:srgbClr val="FF3300"/>
              </a:solidFill>
            </a:endParaRPr>
          </a:p>
        </p:txBody>
      </p:sp>
      <p:sp>
        <p:nvSpPr>
          <p:cNvPr id="229380" name="Rectangle 3"/>
          <p:cNvSpPr>
            <a:spLocks noGrp="1" noChangeArrowheads="1"/>
          </p:cNvSpPr>
          <p:nvPr>
            <p:ph type="body" idx="1"/>
          </p:nvPr>
        </p:nvSpPr>
        <p:spPr>
          <a:xfrm>
            <a:off x="609600" y="1295400"/>
            <a:ext cx="7543800" cy="3187700"/>
          </a:xfrm>
          <a:noFill/>
        </p:spPr>
        <p:txBody>
          <a:bodyPr lIns="69850" tIns="33337" rIns="69850" bIns="33337"/>
          <a:lstStyle/>
          <a:p>
            <a:pPr eaLnBrk="1" hangingPunct="1">
              <a:lnSpc>
                <a:spcPct val="90000"/>
              </a:lnSpc>
              <a:spcBef>
                <a:spcPct val="10000"/>
              </a:spcBef>
              <a:buClr>
                <a:schemeClr val="tx1"/>
              </a:buClr>
            </a:pPr>
            <a:r>
              <a:rPr lang="en-US" sz="3600" smtClean="0"/>
              <a:t>Improve library services</a:t>
            </a:r>
          </a:p>
          <a:p>
            <a:pPr marL="738188" lvl="1" indent="-280988" eaLnBrk="1" hangingPunct="1">
              <a:lnSpc>
                <a:spcPct val="90000"/>
              </a:lnSpc>
              <a:spcBef>
                <a:spcPct val="10000"/>
              </a:spcBef>
            </a:pPr>
            <a:r>
              <a:rPr lang="en-US" sz="3600" smtClean="0"/>
              <a:t>Better turn-around time </a:t>
            </a:r>
          </a:p>
          <a:p>
            <a:pPr marL="738188" lvl="1" indent="-280988" eaLnBrk="1" hangingPunct="1">
              <a:lnSpc>
                <a:spcPct val="90000"/>
              </a:lnSpc>
              <a:spcBef>
                <a:spcPct val="10000"/>
              </a:spcBef>
            </a:pPr>
            <a:r>
              <a:rPr lang="en-US" sz="3600" smtClean="0"/>
              <a:t>Always available</a:t>
            </a:r>
          </a:p>
          <a:p>
            <a:pPr eaLnBrk="1" hangingPunct="1">
              <a:lnSpc>
                <a:spcPct val="90000"/>
              </a:lnSpc>
              <a:spcBef>
                <a:spcPct val="10000"/>
              </a:spcBef>
              <a:buClr>
                <a:schemeClr val="tx1"/>
              </a:buClr>
            </a:pPr>
            <a:r>
              <a:rPr lang="en-US" sz="3600" smtClean="0"/>
              <a:t>Reduce work </a:t>
            </a:r>
          </a:p>
          <a:p>
            <a:pPr marL="738188" lvl="1" indent="-280988" eaLnBrk="1" hangingPunct="1">
              <a:lnSpc>
                <a:spcPct val="90000"/>
              </a:lnSpc>
              <a:spcBef>
                <a:spcPct val="10000"/>
              </a:spcBef>
            </a:pPr>
            <a:r>
              <a:rPr lang="en-US" sz="3600" smtClean="0"/>
              <a:t>catalog from e-text </a:t>
            </a:r>
          </a:p>
          <a:p>
            <a:pPr marL="738188" lvl="1" indent="-280988" eaLnBrk="1" hangingPunct="1">
              <a:lnSpc>
                <a:spcPct val="90000"/>
              </a:lnSpc>
              <a:spcBef>
                <a:spcPct val="10000"/>
              </a:spcBef>
            </a:pPr>
            <a:r>
              <a:rPr lang="en-US" sz="3600" smtClean="0"/>
              <a:t>eliminate handling: mailing to ProQuest, bindery prep, check-out, check-in, reshelving, etc.</a:t>
            </a:r>
          </a:p>
          <a:p>
            <a:pPr eaLnBrk="1" hangingPunct="1">
              <a:lnSpc>
                <a:spcPct val="90000"/>
              </a:lnSpc>
              <a:spcBef>
                <a:spcPct val="10000"/>
              </a:spcBef>
              <a:buClr>
                <a:schemeClr val="tx1"/>
              </a:buClr>
            </a:pPr>
            <a:r>
              <a:rPr lang="en-US" sz="3600" smtClean="0"/>
              <a:t>Save space</a:t>
            </a:r>
            <a:endParaRPr lang="en-US" sz="3600" smtClean="0">
              <a:solidFill>
                <a:schemeClr val="accent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Number Placeholder 5"/>
          <p:cNvSpPr>
            <a:spLocks noGrp="1"/>
          </p:cNvSpPr>
          <p:nvPr>
            <p:ph type="sldNum" sz="quarter" idx="12"/>
          </p:nvPr>
        </p:nvSpPr>
        <p:spPr>
          <a:noFill/>
        </p:spPr>
        <p:txBody>
          <a:bodyPr/>
          <a:lstStyle/>
          <a:p>
            <a:fld id="{BAF448E0-07FB-4E1D-837C-C61F82CDC534}" type="slidenum">
              <a:rPr lang="en-US" smtClean="0"/>
              <a:pPr/>
              <a:t>198</a:t>
            </a:fld>
            <a:endParaRPr lang="en-US" smtClean="0"/>
          </a:p>
        </p:txBody>
      </p:sp>
      <p:sp>
        <p:nvSpPr>
          <p:cNvPr id="230403" name="Rectangle 2"/>
          <p:cNvSpPr>
            <a:spLocks noGrp="1" noChangeArrowheads="1"/>
          </p:cNvSpPr>
          <p:nvPr>
            <p:ph type="title"/>
          </p:nvPr>
        </p:nvSpPr>
        <p:spPr>
          <a:xfrm>
            <a:off x="457200" y="76200"/>
            <a:ext cx="8229600" cy="1143000"/>
          </a:xfrm>
        </p:spPr>
        <p:txBody>
          <a:bodyPr/>
          <a:lstStyle/>
          <a:p>
            <a:pPr eaLnBrk="1" hangingPunct="1"/>
            <a:r>
              <a:rPr lang="en-US" sz="4000" smtClean="0"/>
              <a:t>Why ETD?  Short Answer</a:t>
            </a:r>
          </a:p>
        </p:txBody>
      </p:sp>
      <p:sp>
        <p:nvSpPr>
          <p:cNvPr id="230404" name="Rectangle 3"/>
          <p:cNvSpPr>
            <a:spLocks noGrp="1" noChangeArrowheads="1"/>
          </p:cNvSpPr>
          <p:nvPr>
            <p:ph type="body" idx="1"/>
          </p:nvPr>
        </p:nvSpPr>
        <p:spPr>
          <a:xfrm>
            <a:off x="76200" y="1371600"/>
            <a:ext cx="8915400" cy="4895850"/>
          </a:xfrm>
        </p:spPr>
        <p:txBody>
          <a:bodyPr/>
          <a:lstStyle/>
          <a:p>
            <a:pPr eaLnBrk="1" hangingPunct="1"/>
            <a:r>
              <a:rPr lang="en-US" sz="2800" smtClean="0"/>
              <a:t>For Students:</a:t>
            </a:r>
          </a:p>
          <a:p>
            <a:pPr lvl="1" eaLnBrk="1" hangingPunct="1"/>
            <a:r>
              <a:rPr lang="en-US" sz="2400" smtClean="0"/>
              <a:t>Gain knowledge and skills for the Information Age</a:t>
            </a:r>
          </a:p>
          <a:p>
            <a:pPr lvl="1" eaLnBrk="1" hangingPunct="1"/>
            <a:r>
              <a:rPr lang="en-US" sz="2400" smtClean="0"/>
              <a:t>Richer communication (digital information, multimedia, …)</a:t>
            </a:r>
          </a:p>
          <a:p>
            <a:pPr eaLnBrk="1" hangingPunct="1"/>
            <a:r>
              <a:rPr lang="en-US" sz="2800" smtClean="0"/>
              <a:t>For Universities: </a:t>
            </a:r>
          </a:p>
          <a:p>
            <a:pPr lvl="1" eaLnBrk="1" hangingPunct="1"/>
            <a:r>
              <a:rPr lang="en-US" sz="2400" smtClean="0"/>
              <a:t>Easy way to enter the digital library field and benefit thereby</a:t>
            </a:r>
          </a:p>
          <a:p>
            <a:pPr eaLnBrk="1" hangingPunct="1"/>
            <a:r>
              <a:rPr lang="en-US" sz="2800" smtClean="0"/>
              <a:t>For the World: </a:t>
            </a:r>
          </a:p>
          <a:p>
            <a:pPr lvl="1" eaLnBrk="1" hangingPunct="1"/>
            <a:r>
              <a:rPr lang="en-US" sz="2400" smtClean="0"/>
              <a:t>Global digital library – large, useful, many services</a:t>
            </a:r>
          </a:p>
          <a:p>
            <a:pPr eaLnBrk="1" hangingPunct="1"/>
            <a:r>
              <a:rPr lang="en-US" sz="2800" smtClean="0"/>
              <a:t>General:</a:t>
            </a:r>
          </a:p>
          <a:p>
            <a:pPr lvl="1" eaLnBrk="1" hangingPunct="1"/>
            <a:r>
              <a:rPr lang="en-US" sz="2400" smtClean="0"/>
              <a:t>Save time and money</a:t>
            </a:r>
          </a:p>
          <a:p>
            <a:pPr lvl="1" eaLnBrk="1" hangingPunct="1"/>
            <a:r>
              <a:rPr lang="en-US" sz="2400" smtClean="0"/>
              <a:t>Increased visibility for all associated with research results</a:t>
            </a:r>
          </a:p>
        </p:txBody>
      </p:sp>
    </p:spTree>
  </p:cSld>
  <p:clrMapOvr>
    <a:masterClrMapping/>
  </p:clrMapOvr>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제목 1"/>
          <p:cNvSpPr>
            <a:spLocks noGrp="1"/>
          </p:cNvSpPr>
          <p:nvPr>
            <p:ph type="title"/>
          </p:nvPr>
        </p:nvSpPr>
        <p:spPr/>
        <p:txBody>
          <a:bodyPr/>
          <a:lstStyle/>
          <a:p>
            <a:r>
              <a:rPr lang="en-US" altLang="ko-KR" smtClean="0">
                <a:ea typeface="Gulim" pitchFamily="34" charset="-127"/>
              </a:rPr>
              <a:t>HTML5 Structuring Flowchart</a:t>
            </a:r>
            <a:endParaRPr lang="ko-KR" altLang="en-US" smtClean="0">
              <a:ea typeface="Gulim" pitchFamily="34" charset="-127"/>
            </a:endParaRPr>
          </a:p>
        </p:txBody>
      </p:sp>
      <p:sp>
        <p:nvSpPr>
          <p:cNvPr id="58371" name="내용 개체 틀 2"/>
          <p:cNvSpPr>
            <a:spLocks noGrp="1"/>
          </p:cNvSpPr>
          <p:nvPr>
            <p:ph idx="1"/>
          </p:nvPr>
        </p:nvSpPr>
        <p:spPr/>
        <p:txBody>
          <a:bodyPr/>
          <a:lstStyle/>
          <a:p>
            <a:endParaRPr lang="ko-KR" altLang="en-US" smtClean="0">
              <a:ea typeface="Gulim" pitchFamily="34" charset="-127"/>
            </a:endParaRPr>
          </a:p>
        </p:txBody>
      </p:sp>
      <p:sp>
        <p:nvSpPr>
          <p:cNvPr id="4" name="TextBox 3"/>
          <p:cNvSpPr txBox="1"/>
          <p:nvPr/>
        </p:nvSpPr>
        <p:spPr>
          <a:xfrm>
            <a:off x="142875" y="2214563"/>
            <a:ext cx="1071563" cy="364331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defRPr/>
            </a:pPr>
            <a:endParaRPr lang="ko-KR" altLang="en-US" dirty="0"/>
          </a:p>
        </p:txBody>
      </p:sp>
      <p:sp>
        <p:nvSpPr>
          <p:cNvPr id="5" name="순서도: 다중 문서 4"/>
          <p:cNvSpPr/>
          <p:nvPr/>
        </p:nvSpPr>
        <p:spPr>
          <a:xfrm>
            <a:off x="285750" y="2376488"/>
            <a:ext cx="785813" cy="1071562"/>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dirty="0"/>
              <a:t>PDFETD</a:t>
            </a:r>
            <a:endParaRPr lang="ko-KR" altLang="en-US" dirty="0"/>
          </a:p>
        </p:txBody>
      </p:sp>
      <p:pic>
        <p:nvPicPr>
          <p:cNvPr id="58374" name="Picture 2" descr="C:\Users\Sunghee\AppData\Local\Microsoft\Windows\Temporary Internet Files\Content.IE5\XZTM55ZJ\MCj03496420000[1].wmf"/>
          <p:cNvPicPr>
            <a:picLocks noChangeAspect="1" noChangeArrowheads="1"/>
          </p:cNvPicPr>
          <p:nvPr/>
        </p:nvPicPr>
        <p:blipFill>
          <a:blip r:embed="rId3" cstate="print"/>
          <a:srcRect/>
          <a:stretch>
            <a:fillRect/>
          </a:stretch>
        </p:blipFill>
        <p:spPr bwMode="auto">
          <a:xfrm>
            <a:off x="285750" y="4286250"/>
            <a:ext cx="719138" cy="492125"/>
          </a:xfrm>
          <a:prstGeom prst="rect">
            <a:avLst/>
          </a:prstGeom>
          <a:noFill/>
          <a:ln w="9525">
            <a:noFill/>
            <a:miter lim="800000"/>
            <a:headEnd/>
            <a:tailEnd/>
          </a:ln>
        </p:spPr>
      </p:pic>
      <p:pic>
        <p:nvPicPr>
          <p:cNvPr id="58375" name="Picture 3" descr="C:\Users\Sunghee\AppData\Local\Microsoft\Windows\Temporary Internet Files\Content.IE5\PSK07WLN\MCj03467250000[1].wmf"/>
          <p:cNvPicPr>
            <a:picLocks noChangeAspect="1" noChangeArrowheads="1"/>
          </p:cNvPicPr>
          <p:nvPr/>
        </p:nvPicPr>
        <p:blipFill>
          <a:blip r:embed="rId4" cstate="print"/>
          <a:srcRect/>
          <a:stretch>
            <a:fillRect/>
          </a:stretch>
        </p:blipFill>
        <p:spPr bwMode="auto">
          <a:xfrm>
            <a:off x="357188" y="3643313"/>
            <a:ext cx="603250" cy="404812"/>
          </a:xfrm>
          <a:prstGeom prst="rect">
            <a:avLst/>
          </a:prstGeom>
          <a:noFill/>
          <a:ln w="9525">
            <a:noFill/>
            <a:miter lim="800000"/>
            <a:headEnd/>
            <a:tailEnd/>
          </a:ln>
        </p:spPr>
      </p:pic>
      <p:sp>
        <p:nvSpPr>
          <p:cNvPr id="8" name="오른쪽 화살표 7"/>
          <p:cNvSpPr/>
          <p:nvPr/>
        </p:nvSpPr>
        <p:spPr>
          <a:xfrm>
            <a:off x="1285875" y="3071813"/>
            <a:ext cx="428625"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9" name="TextBox 8"/>
          <p:cNvSpPr txBox="1"/>
          <p:nvPr/>
        </p:nvSpPr>
        <p:spPr>
          <a:xfrm>
            <a:off x="3929063" y="3286125"/>
            <a:ext cx="1481137" cy="923925"/>
          </a:xfrm>
          <a:prstGeom prst="rect">
            <a:avLst/>
          </a:prstGeom>
          <a:solidFill>
            <a:schemeClr val="accent1">
              <a:lumMod val="60000"/>
              <a:lumOff val="40000"/>
            </a:schemeClr>
          </a:solidFill>
        </p:spPr>
        <p:style>
          <a:lnRef idx="3">
            <a:schemeClr val="lt1"/>
          </a:lnRef>
          <a:fillRef idx="1">
            <a:schemeClr val="accent4"/>
          </a:fillRef>
          <a:effectRef idx="1">
            <a:schemeClr val="accent4"/>
          </a:effectRef>
          <a:fontRef idx="minor">
            <a:schemeClr val="lt1"/>
          </a:fontRef>
        </p:style>
        <p:txBody>
          <a:bodyPr>
            <a:spAutoFit/>
          </a:bodyPr>
          <a:lstStyle/>
          <a:p>
            <a:pPr>
              <a:defRPr/>
            </a:pPr>
            <a:r>
              <a:rPr lang="en-US" altLang="ko-KR" dirty="0">
                <a:solidFill>
                  <a:schemeClr val="bg1">
                    <a:lumMod val="50000"/>
                  </a:schemeClr>
                </a:solidFill>
              </a:rPr>
              <a:t>Multimedia file link extractor</a:t>
            </a:r>
            <a:endParaRPr lang="ko-KR" altLang="en-US" dirty="0">
              <a:solidFill>
                <a:schemeClr val="bg1">
                  <a:lumMod val="50000"/>
                </a:schemeClr>
              </a:solidFill>
            </a:endParaRPr>
          </a:p>
        </p:txBody>
      </p:sp>
      <p:sp>
        <p:nvSpPr>
          <p:cNvPr id="10" name="TextBox 9"/>
          <p:cNvSpPr txBox="1"/>
          <p:nvPr/>
        </p:nvSpPr>
        <p:spPr>
          <a:xfrm>
            <a:off x="3929063" y="2214563"/>
            <a:ext cx="1357312" cy="923925"/>
          </a:xfrm>
          <a:prstGeom prst="rect">
            <a:avLst/>
          </a:prstGeom>
          <a:solidFill>
            <a:schemeClr val="accent1">
              <a:lumMod val="60000"/>
              <a:lumOff val="40000"/>
            </a:schemeClr>
          </a:solidFill>
        </p:spPr>
        <p:style>
          <a:lnRef idx="3">
            <a:schemeClr val="lt1"/>
          </a:lnRef>
          <a:fillRef idx="1">
            <a:schemeClr val="accent4"/>
          </a:fillRef>
          <a:effectRef idx="1">
            <a:schemeClr val="accent4"/>
          </a:effectRef>
          <a:fontRef idx="minor">
            <a:schemeClr val="lt1"/>
          </a:fontRef>
        </p:style>
        <p:txBody>
          <a:bodyPr>
            <a:spAutoFit/>
          </a:bodyPr>
          <a:lstStyle/>
          <a:p>
            <a:pPr>
              <a:defRPr/>
            </a:pPr>
            <a:r>
              <a:rPr lang="en-US" altLang="ko-KR" dirty="0">
                <a:solidFill>
                  <a:schemeClr val="bg1">
                    <a:lumMod val="50000"/>
                  </a:schemeClr>
                </a:solidFill>
              </a:rPr>
              <a:t>ETD </a:t>
            </a:r>
          </a:p>
          <a:p>
            <a:pPr>
              <a:defRPr/>
            </a:pPr>
            <a:r>
              <a:rPr lang="en-US" altLang="ko-KR" dirty="0">
                <a:solidFill>
                  <a:schemeClr val="bg1">
                    <a:lumMod val="50000"/>
                  </a:schemeClr>
                </a:solidFill>
              </a:rPr>
              <a:t>structure</a:t>
            </a:r>
          </a:p>
          <a:p>
            <a:pPr>
              <a:defRPr/>
            </a:pPr>
            <a:r>
              <a:rPr lang="en-US" altLang="ko-KR" dirty="0">
                <a:solidFill>
                  <a:schemeClr val="bg1">
                    <a:lumMod val="50000"/>
                  </a:schemeClr>
                </a:solidFill>
              </a:rPr>
              <a:t>analyzer</a:t>
            </a:r>
            <a:endParaRPr lang="ko-KR" altLang="en-US" dirty="0">
              <a:solidFill>
                <a:schemeClr val="bg1">
                  <a:lumMod val="50000"/>
                </a:schemeClr>
              </a:solidFill>
            </a:endParaRPr>
          </a:p>
        </p:txBody>
      </p:sp>
      <p:sp>
        <p:nvSpPr>
          <p:cNvPr id="11" name="TextBox 10"/>
          <p:cNvSpPr txBox="1"/>
          <p:nvPr/>
        </p:nvSpPr>
        <p:spPr>
          <a:xfrm>
            <a:off x="3929063" y="5076825"/>
            <a:ext cx="1481137" cy="923925"/>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a:defRPr/>
            </a:pPr>
            <a:r>
              <a:rPr lang="en-US" altLang="ko-KR" dirty="0"/>
              <a:t>Multimedia file source extractor</a:t>
            </a:r>
            <a:endParaRPr lang="ko-KR" altLang="en-US" dirty="0"/>
          </a:p>
        </p:txBody>
      </p:sp>
      <p:sp>
        <p:nvSpPr>
          <p:cNvPr id="12" name="TextBox 11"/>
          <p:cNvSpPr txBox="1"/>
          <p:nvPr/>
        </p:nvSpPr>
        <p:spPr>
          <a:xfrm>
            <a:off x="1714500" y="2786063"/>
            <a:ext cx="1285875" cy="923925"/>
          </a:xfrm>
          <a:prstGeom prst="rect">
            <a:avLst/>
          </a:prstGeom>
          <a:solidFill>
            <a:schemeClr val="accent1">
              <a:lumMod val="60000"/>
              <a:lumOff val="40000"/>
            </a:schemeClr>
          </a:solidFill>
        </p:spPr>
        <p:style>
          <a:lnRef idx="3">
            <a:schemeClr val="lt1"/>
          </a:lnRef>
          <a:fillRef idx="1">
            <a:schemeClr val="accent4"/>
          </a:fillRef>
          <a:effectRef idx="1">
            <a:schemeClr val="accent4"/>
          </a:effectRef>
          <a:fontRef idx="minor">
            <a:schemeClr val="lt1"/>
          </a:fontRef>
        </p:style>
        <p:txBody>
          <a:bodyPr>
            <a:spAutoFit/>
          </a:bodyPr>
          <a:lstStyle/>
          <a:p>
            <a:pPr>
              <a:defRPr/>
            </a:pPr>
            <a:r>
              <a:rPr lang="en-US" altLang="ko-KR" dirty="0">
                <a:solidFill>
                  <a:schemeClr val="bg1">
                    <a:lumMod val="50000"/>
                  </a:schemeClr>
                </a:solidFill>
              </a:rPr>
              <a:t>PDF2Text/HTML converter</a:t>
            </a:r>
          </a:p>
        </p:txBody>
      </p:sp>
      <p:sp>
        <p:nvSpPr>
          <p:cNvPr id="13" name="오른쪽 화살표 12"/>
          <p:cNvSpPr/>
          <p:nvPr/>
        </p:nvSpPr>
        <p:spPr>
          <a:xfrm rot="19266898">
            <a:off x="3209925" y="2716213"/>
            <a:ext cx="6096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4" name="오른쪽 화살표 13"/>
          <p:cNvSpPr/>
          <p:nvPr/>
        </p:nvSpPr>
        <p:spPr>
          <a:xfrm>
            <a:off x="1285875" y="5072063"/>
            <a:ext cx="257175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pic>
        <p:nvPicPr>
          <p:cNvPr id="58383" name="Picture 6" descr="C:\Users\Sunghee\AppData\Local\Microsoft\Windows\Temporary Internet Files\Content.IE5\Q1OQB4UF\MPj00911580000[1].jpg"/>
          <p:cNvPicPr>
            <a:picLocks noChangeAspect="1" noChangeArrowheads="1"/>
          </p:cNvPicPr>
          <p:nvPr/>
        </p:nvPicPr>
        <p:blipFill>
          <a:blip r:embed="rId5" cstate="print"/>
          <a:srcRect/>
          <a:stretch>
            <a:fillRect/>
          </a:stretch>
        </p:blipFill>
        <p:spPr bwMode="auto">
          <a:xfrm>
            <a:off x="285750" y="5000625"/>
            <a:ext cx="714375" cy="481013"/>
          </a:xfrm>
          <a:prstGeom prst="rect">
            <a:avLst/>
          </a:prstGeom>
          <a:noFill/>
          <a:ln w="9525">
            <a:noFill/>
            <a:miter lim="800000"/>
            <a:headEnd/>
            <a:tailEnd/>
          </a:ln>
        </p:spPr>
      </p:pic>
      <p:sp>
        <p:nvSpPr>
          <p:cNvPr id="16" name="오른쪽 화살표 15"/>
          <p:cNvSpPr/>
          <p:nvPr/>
        </p:nvSpPr>
        <p:spPr>
          <a:xfrm rot="2643452">
            <a:off x="3200400" y="3668713"/>
            <a:ext cx="657225"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7" name="순서도: 다중 문서 16"/>
          <p:cNvSpPr/>
          <p:nvPr/>
        </p:nvSpPr>
        <p:spPr>
          <a:xfrm>
            <a:off x="7929563" y="3429000"/>
            <a:ext cx="928687" cy="1214438"/>
          </a:xfrm>
          <a:prstGeom prst="flowChartMultidocument">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r>
              <a:rPr lang="en-US" altLang="ko-KR" sz="1400" dirty="0"/>
              <a:t>HTML5ETD</a:t>
            </a:r>
            <a:endParaRPr lang="ko-KR" altLang="en-US" sz="1400" dirty="0"/>
          </a:p>
        </p:txBody>
      </p:sp>
      <p:sp>
        <p:nvSpPr>
          <p:cNvPr id="18" name="오른쪽 화살표 17"/>
          <p:cNvSpPr/>
          <p:nvPr/>
        </p:nvSpPr>
        <p:spPr>
          <a:xfrm rot="5400000">
            <a:off x="6500813" y="2571750"/>
            <a:ext cx="428625"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9" name="TextBox 18"/>
          <p:cNvSpPr txBox="1"/>
          <p:nvPr/>
        </p:nvSpPr>
        <p:spPr>
          <a:xfrm>
            <a:off x="6143625" y="3071813"/>
            <a:ext cx="1323975" cy="1928812"/>
          </a:xfrm>
          <a:prstGeom prst="rect">
            <a:avLst/>
          </a:prstGeom>
        </p:spPr>
        <p:style>
          <a:lnRef idx="3">
            <a:schemeClr val="lt1"/>
          </a:lnRef>
          <a:fillRef idx="1">
            <a:schemeClr val="accent5"/>
          </a:fillRef>
          <a:effectRef idx="1">
            <a:schemeClr val="accent5"/>
          </a:effectRef>
          <a:fontRef idx="minor">
            <a:schemeClr val="lt1"/>
          </a:fontRef>
        </p:style>
        <p:txBody>
          <a:bodyPr anchor="ctr">
            <a:normAutofit/>
          </a:bodyPr>
          <a:lstStyle/>
          <a:p>
            <a:pPr>
              <a:defRPr/>
            </a:pPr>
            <a:r>
              <a:rPr lang="en-US" altLang="ko-KR" dirty="0">
                <a:solidFill>
                  <a:schemeClr val="bg1">
                    <a:lumMod val="50000"/>
                  </a:schemeClr>
                </a:solidFill>
              </a:rPr>
              <a:t>HTML5</a:t>
            </a:r>
            <a:br>
              <a:rPr lang="en-US" altLang="ko-KR" dirty="0">
                <a:solidFill>
                  <a:schemeClr val="bg1">
                    <a:lumMod val="50000"/>
                  </a:schemeClr>
                </a:solidFill>
              </a:rPr>
            </a:br>
            <a:r>
              <a:rPr lang="en-US" altLang="ko-KR" dirty="0">
                <a:solidFill>
                  <a:schemeClr val="bg1">
                    <a:lumMod val="50000"/>
                  </a:schemeClr>
                </a:solidFill>
              </a:rPr>
              <a:t>Converter</a:t>
            </a:r>
            <a:endParaRPr lang="ko-KR" altLang="en-US" dirty="0">
              <a:solidFill>
                <a:schemeClr val="bg1">
                  <a:lumMod val="50000"/>
                </a:schemeClr>
              </a:solidFill>
            </a:endParaRPr>
          </a:p>
        </p:txBody>
      </p:sp>
      <p:sp>
        <p:nvSpPr>
          <p:cNvPr id="20" name="오른쪽 화살표 19"/>
          <p:cNvSpPr/>
          <p:nvPr/>
        </p:nvSpPr>
        <p:spPr>
          <a:xfrm rot="1785166">
            <a:off x="5351463" y="2768600"/>
            <a:ext cx="6223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1" name="오른쪽 화살표 20"/>
          <p:cNvSpPr/>
          <p:nvPr/>
        </p:nvSpPr>
        <p:spPr>
          <a:xfrm>
            <a:off x="5407025" y="3743325"/>
            <a:ext cx="522288"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2" name="오른쪽 화살표 21"/>
          <p:cNvSpPr/>
          <p:nvPr/>
        </p:nvSpPr>
        <p:spPr>
          <a:xfrm rot="16200000">
            <a:off x="4352132" y="4412456"/>
            <a:ext cx="604838"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3" name="TextBox 22"/>
          <p:cNvSpPr txBox="1"/>
          <p:nvPr/>
        </p:nvSpPr>
        <p:spPr>
          <a:xfrm>
            <a:off x="6143625" y="1785938"/>
            <a:ext cx="1143000"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defRPr/>
            </a:pPr>
            <a:r>
              <a:rPr lang="en-US" altLang="ko-KR" dirty="0"/>
              <a:t>HTML5</a:t>
            </a:r>
          </a:p>
          <a:p>
            <a:pPr>
              <a:defRPr/>
            </a:pPr>
            <a:r>
              <a:rPr lang="en-US" altLang="ko-KR" dirty="0"/>
              <a:t>tag</a:t>
            </a:r>
            <a:r>
              <a:rPr lang="ko-KR" altLang="en-US" dirty="0"/>
              <a:t> </a:t>
            </a:r>
            <a:r>
              <a:rPr lang="en-US" altLang="ko-KR" dirty="0"/>
              <a:t>set</a:t>
            </a:r>
          </a:p>
        </p:txBody>
      </p:sp>
      <p:sp>
        <p:nvSpPr>
          <p:cNvPr id="24" name="오른쪽 화살표 23"/>
          <p:cNvSpPr/>
          <p:nvPr/>
        </p:nvSpPr>
        <p:spPr>
          <a:xfrm>
            <a:off x="7429500" y="3786188"/>
            <a:ext cx="428625"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58393" name="TextBox 24"/>
          <p:cNvSpPr txBox="1">
            <a:spLocks noChangeArrowheads="1"/>
          </p:cNvSpPr>
          <p:nvPr/>
        </p:nvSpPr>
        <p:spPr bwMode="auto">
          <a:xfrm>
            <a:off x="3000375" y="2071688"/>
            <a:ext cx="857250" cy="646112"/>
          </a:xfrm>
          <a:prstGeom prst="rect">
            <a:avLst/>
          </a:prstGeom>
          <a:noFill/>
          <a:ln w="9525">
            <a:noFill/>
            <a:miter lim="800000"/>
            <a:headEnd/>
            <a:tailEnd/>
          </a:ln>
        </p:spPr>
        <p:txBody>
          <a:bodyPr>
            <a:spAutoFit/>
          </a:bodyPr>
          <a:lstStyle/>
          <a:p>
            <a:r>
              <a:rPr lang="en-US" altLang="ko-KR">
                <a:ea typeface="Gulim" pitchFamily="34" charset="-127"/>
              </a:rPr>
              <a:t>TXT/ HTML</a:t>
            </a:r>
            <a:endParaRPr lang="ko-KR" altLang="en-US">
              <a:ea typeface="Gulim" pitchFamily="34" charset="-127"/>
            </a:endParaRPr>
          </a:p>
        </p:txBody>
      </p:sp>
      <p:sp>
        <p:nvSpPr>
          <p:cNvPr id="58394" name="TextBox 25"/>
          <p:cNvSpPr txBox="1">
            <a:spLocks noChangeArrowheads="1"/>
          </p:cNvSpPr>
          <p:nvPr/>
        </p:nvSpPr>
        <p:spPr bwMode="auto">
          <a:xfrm>
            <a:off x="1357313" y="4643438"/>
            <a:ext cx="857250" cy="369887"/>
          </a:xfrm>
          <a:prstGeom prst="rect">
            <a:avLst/>
          </a:prstGeom>
          <a:noFill/>
          <a:ln w="9525">
            <a:noFill/>
            <a:miter lim="800000"/>
            <a:headEnd/>
            <a:tailEnd/>
          </a:ln>
        </p:spPr>
        <p:txBody>
          <a:bodyPr>
            <a:spAutoFit/>
          </a:bodyPr>
          <a:lstStyle/>
          <a:p>
            <a:r>
              <a:rPr lang="en-US" altLang="ko-KR">
                <a:ea typeface="Gulim" pitchFamily="34" charset="-127"/>
              </a:rPr>
              <a:t>HTML</a:t>
            </a:r>
            <a:endParaRPr lang="ko-KR" altLang="en-US">
              <a:ea typeface="Gulim" pitchFamily="34" charset="-127"/>
            </a:endParaRPr>
          </a:p>
        </p:txBody>
      </p:sp>
      <p:sp>
        <p:nvSpPr>
          <p:cNvPr id="58395" name="TextBox 26"/>
          <p:cNvSpPr txBox="1">
            <a:spLocks noChangeArrowheads="1"/>
          </p:cNvSpPr>
          <p:nvPr/>
        </p:nvSpPr>
        <p:spPr bwMode="auto">
          <a:xfrm>
            <a:off x="4786313" y="4219575"/>
            <a:ext cx="1143000" cy="923925"/>
          </a:xfrm>
          <a:prstGeom prst="rect">
            <a:avLst/>
          </a:prstGeom>
          <a:noFill/>
          <a:ln w="9525">
            <a:noFill/>
            <a:miter lim="800000"/>
            <a:headEnd/>
            <a:tailEnd/>
          </a:ln>
        </p:spPr>
        <p:txBody>
          <a:bodyPr>
            <a:spAutoFit/>
          </a:bodyPr>
          <a:lstStyle/>
          <a:p>
            <a:r>
              <a:rPr lang="en-US" altLang="ko-KR">
                <a:ea typeface="Gulim" pitchFamily="34" charset="-127"/>
              </a:rPr>
              <a:t>Tagged MM Source</a:t>
            </a:r>
            <a:endParaRPr lang="ko-KR" altLang="en-US">
              <a:ea typeface="Gulim" pitchFamily="34" charset="-127"/>
            </a:endParaRPr>
          </a:p>
        </p:txBody>
      </p:sp>
      <p:sp>
        <p:nvSpPr>
          <p:cNvPr id="58396" name="TextBox 27"/>
          <p:cNvSpPr txBox="1">
            <a:spLocks noChangeArrowheads="1"/>
          </p:cNvSpPr>
          <p:nvPr/>
        </p:nvSpPr>
        <p:spPr bwMode="auto">
          <a:xfrm>
            <a:off x="2928938" y="3786188"/>
            <a:ext cx="857250" cy="646112"/>
          </a:xfrm>
          <a:prstGeom prst="rect">
            <a:avLst/>
          </a:prstGeom>
          <a:noFill/>
          <a:ln w="9525">
            <a:noFill/>
            <a:miter lim="800000"/>
            <a:headEnd/>
            <a:tailEnd/>
          </a:ln>
        </p:spPr>
        <p:txBody>
          <a:bodyPr>
            <a:spAutoFit/>
          </a:bodyPr>
          <a:lstStyle/>
          <a:p>
            <a:r>
              <a:rPr lang="en-US" altLang="ko-KR">
                <a:ea typeface="Gulim" pitchFamily="34" charset="-127"/>
              </a:rPr>
              <a:t>TXT/ HTML</a:t>
            </a:r>
            <a:endParaRPr lang="ko-KR" altLang="en-US">
              <a:ea typeface="Gulim" pitchFamily="34" charset="-127"/>
            </a:endParaRPr>
          </a:p>
        </p:txBody>
      </p:sp>
      <p:sp>
        <p:nvSpPr>
          <p:cNvPr id="58397" name="TextBox 28"/>
          <p:cNvSpPr txBox="1">
            <a:spLocks noChangeArrowheads="1"/>
          </p:cNvSpPr>
          <p:nvPr/>
        </p:nvSpPr>
        <p:spPr bwMode="auto">
          <a:xfrm>
            <a:off x="5357813" y="3214688"/>
            <a:ext cx="1000125" cy="646112"/>
          </a:xfrm>
          <a:prstGeom prst="rect">
            <a:avLst/>
          </a:prstGeom>
          <a:noFill/>
          <a:ln w="9525">
            <a:noFill/>
            <a:miter lim="800000"/>
            <a:headEnd/>
            <a:tailEnd/>
          </a:ln>
        </p:spPr>
        <p:txBody>
          <a:bodyPr>
            <a:spAutoFit/>
          </a:bodyPr>
          <a:lstStyle/>
          <a:p>
            <a:r>
              <a:rPr lang="en-US" altLang="ko-KR">
                <a:ea typeface="Gulim" pitchFamily="34" charset="-127"/>
              </a:rPr>
              <a:t>Tagged TXT</a:t>
            </a:r>
            <a:endParaRPr lang="ko-KR" altLang="en-US">
              <a:ea typeface="Gulim" pitchFamily="34" charset="-127"/>
            </a:endParaRPr>
          </a:p>
        </p:txBody>
      </p:sp>
      <p:sp>
        <p:nvSpPr>
          <p:cNvPr id="58398" name="TextBox 29"/>
          <p:cNvSpPr txBox="1">
            <a:spLocks noChangeArrowheads="1"/>
          </p:cNvSpPr>
          <p:nvPr/>
        </p:nvSpPr>
        <p:spPr bwMode="auto">
          <a:xfrm>
            <a:off x="5286375" y="2214563"/>
            <a:ext cx="1000125" cy="646112"/>
          </a:xfrm>
          <a:prstGeom prst="rect">
            <a:avLst/>
          </a:prstGeom>
          <a:noFill/>
          <a:ln w="9525">
            <a:noFill/>
            <a:miter lim="800000"/>
            <a:headEnd/>
            <a:tailEnd/>
          </a:ln>
        </p:spPr>
        <p:txBody>
          <a:bodyPr>
            <a:spAutoFit/>
          </a:bodyPr>
          <a:lstStyle/>
          <a:p>
            <a:r>
              <a:rPr lang="en-US" altLang="ko-KR">
                <a:ea typeface="Gulim" pitchFamily="34" charset="-127"/>
              </a:rPr>
              <a:t>Tagged TXT</a:t>
            </a:r>
            <a:endParaRPr lang="ko-KR" altLang="en-US">
              <a:ea typeface="Gulim" pitchFamily="34" charset="-127"/>
            </a:endParaRPr>
          </a:p>
        </p:txBody>
      </p:sp>
      <p:sp>
        <p:nvSpPr>
          <p:cNvPr id="58399" name="TextBox 30"/>
          <p:cNvSpPr txBox="1">
            <a:spLocks noChangeArrowheads="1"/>
          </p:cNvSpPr>
          <p:nvPr/>
        </p:nvSpPr>
        <p:spPr bwMode="auto">
          <a:xfrm>
            <a:off x="6934200" y="2438400"/>
            <a:ext cx="1219200" cy="646113"/>
          </a:xfrm>
          <a:prstGeom prst="rect">
            <a:avLst/>
          </a:prstGeom>
          <a:noFill/>
          <a:ln w="9525">
            <a:noFill/>
            <a:miter lim="800000"/>
            <a:headEnd/>
            <a:tailEnd/>
          </a:ln>
        </p:spPr>
        <p:txBody>
          <a:bodyPr>
            <a:spAutoFit/>
          </a:bodyPr>
          <a:lstStyle/>
          <a:p>
            <a:r>
              <a:rPr lang="en-US" altLang="ko-KR">
                <a:ea typeface="Gulim" pitchFamily="34" charset="-127"/>
              </a:rPr>
              <a:t>Text/ Grammar</a:t>
            </a:r>
            <a:endParaRPr lang="ko-KR" altLang="en-US">
              <a:ea typeface="Gulim" pitchFamily="34" charset="-127"/>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0"/>
            <a:ext cx="8229600" cy="838200"/>
          </a:xfrm>
        </p:spPr>
        <p:txBody>
          <a:bodyPr/>
          <a:lstStyle/>
          <a:p>
            <a:pPr eaLnBrk="1" hangingPunct="1"/>
            <a:r>
              <a:rPr lang="en-US" b="1" dirty="0" smtClean="0"/>
              <a:t>Acknowledgements</a:t>
            </a:r>
          </a:p>
        </p:txBody>
      </p:sp>
      <p:sp>
        <p:nvSpPr>
          <p:cNvPr id="34819" name="Content Placeholder 2"/>
          <p:cNvSpPr>
            <a:spLocks noGrp="1"/>
          </p:cNvSpPr>
          <p:nvPr>
            <p:ph idx="1"/>
          </p:nvPr>
        </p:nvSpPr>
        <p:spPr>
          <a:xfrm>
            <a:off x="0" y="1143000"/>
            <a:ext cx="9144000" cy="4525963"/>
          </a:xfrm>
        </p:spPr>
        <p:txBody>
          <a:bodyPr/>
          <a:lstStyle/>
          <a:p>
            <a:pPr eaLnBrk="1" hangingPunct="1">
              <a:spcBef>
                <a:spcPts val="0"/>
              </a:spcBef>
            </a:pPr>
            <a:r>
              <a:rPr lang="en-US" sz="2800" dirty="0" smtClean="0"/>
              <a:t>Mentors (</a:t>
            </a:r>
            <a:r>
              <a:rPr lang="en-US" sz="2800" dirty="0" err="1" smtClean="0"/>
              <a:t>Licklider</a:t>
            </a:r>
            <a:r>
              <a:rPr lang="en-US" sz="2800" dirty="0" smtClean="0"/>
              <a:t>, Kessler, Salton)</a:t>
            </a:r>
          </a:p>
          <a:p>
            <a:pPr eaLnBrk="1" hangingPunct="1">
              <a:spcBef>
                <a:spcPts val="0"/>
              </a:spcBef>
            </a:pPr>
            <a:r>
              <a:rPr lang="en-US" sz="2800" dirty="0" smtClean="0"/>
              <a:t>Virginia Tech, CS, Digital Library Research Lab</a:t>
            </a:r>
          </a:p>
          <a:p>
            <a:pPr eaLnBrk="1" hangingPunct="1">
              <a:spcBef>
                <a:spcPts val="0"/>
              </a:spcBef>
            </a:pPr>
            <a:r>
              <a:rPr lang="en-US" sz="2800" dirty="0" smtClean="0"/>
              <a:t>NSF and other sponsors</a:t>
            </a:r>
          </a:p>
          <a:p>
            <a:pPr eaLnBrk="1" hangingPunct="1">
              <a:spcBef>
                <a:spcPts val="0"/>
              </a:spcBef>
            </a:pPr>
            <a:r>
              <a:rPr lang="en-US" sz="2800" dirty="0" smtClean="0"/>
              <a:t>Students, colleagues, co-investigators</a:t>
            </a:r>
          </a:p>
          <a:p>
            <a:pPr eaLnBrk="1" hangingPunct="1">
              <a:spcBef>
                <a:spcPts val="0"/>
              </a:spcBef>
            </a:pPr>
            <a:r>
              <a:rPr lang="en-US" sz="2800" dirty="0" smtClean="0"/>
              <a:t>Monika Akbar, </a:t>
            </a:r>
            <a:r>
              <a:rPr lang="en-US" sz="2800" dirty="0" err="1" smtClean="0"/>
              <a:t>Pranav</a:t>
            </a:r>
            <a:r>
              <a:rPr lang="en-US" sz="2800" dirty="0" smtClean="0"/>
              <a:t> Angara, </a:t>
            </a:r>
            <a:r>
              <a:rPr lang="en-US" sz="2800" dirty="0" err="1" smtClean="0"/>
              <a:t>Yinlin</a:t>
            </a:r>
            <a:r>
              <a:rPr lang="en-US" sz="2800" dirty="0" smtClean="0"/>
              <a:t> Chen, Lois </a:t>
            </a:r>
            <a:r>
              <a:rPr lang="en-US" sz="2800" dirty="0" err="1" smtClean="0"/>
              <a:t>Delcambre</a:t>
            </a:r>
            <a:r>
              <a:rPr lang="en-US" sz="2800" dirty="0" smtClean="0"/>
              <a:t>, </a:t>
            </a:r>
            <a:r>
              <a:rPr lang="en-US" sz="2800" dirty="0" err="1" smtClean="0"/>
              <a:t>Noha</a:t>
            </a:r>
            <a:r>
              <a:rPr lang="en-US" sz="2800" dirty="0" smtClean="0"/>
              <a:t> </a:t>
            </a:r>
            <a:r>
              <a:rPr lang="en-US" sz="2800" dirty="0" err="1" smtClean="0"/>
              <a:t>ElSherbiny</a:t>
            </a:r>
            <a:r>
              <a:rPr lang="en-US" sz="2800" dirty="0" smtClean="0"/>
              <a:t>, </a:t>
            </a:r>
            <a:r>
              <a:rPr lang="en-US" sz="2800" dirty="0" err="1" smtClean="0"/>
              <a:t>Alexandre</a:t>
            </a:r>
            <a:r>
              <a:rPr lang="en-US" sz="2800" dirty="0" smtClean="0"/>
              <a:t> </a:t>
            </a:r>
            <a:r>
              <a:rPr lang="en-US" sz="2800" dirty="0" err="1" smtClean="0"/>
              <a:t>Falcao</a:t>
            </a:r>
            <a:r>
              <a:rPr lang="en-US" sz="2800" dirty="0" smtClean="0"/>
              <a:t>, Eric </a:t>
            </a:r>
            <a:r>
              <a:rPr lang="en-US" sz="2800" dirty="0" err="1" smtClean="0"/>
              <a:t>Fouh</a:t>
            </a:r>
            <a:r>
              <a:rPr lang="en-US" sz="2800" dirty="0" smtClean="0"/>
              <a:t>, Marcos André </a:t>
            </a:r>
            <a:r>
              <a:rPr lang="en-US" sz="2800" dirty="0" err="1" smtClean="0"/>
              <a:t>Gonçalves</a:t>
            </a:r>
            <a:r>
              <a:rPr lang="en-US" sz="2800" dirty="0" smtClean="0"/>
              <a:t>, Doug Gorton, Nadia </a:t>
            </a:r>
            <a:r>
              <a:rPr lang="en-US" sz="2800" dirty="0" err="1" smtClean="0"/>
              <a:t>Kozievitch</a:t>
            </a:r>
            <a:r>
              <a:rPr lang="en-US" sz="2800" dirty="0" smtClean="0"/>
              <a:t>, Spencer Lee, Jonathan </a:t>
            </a:r>
            <a:r>
              <a:rPr lang="en-US" sz="2800" dirty="0" err="1" smtClean="0"/>
              <a:t>Leidig</a:t>
            </a:r>
            <a:r>
              <a:rPr lang="en-US" sz="2800" dirty="0" smtClean="0"/>
              <a:t>, Lin </a:t>
            </a:r>
            <a:r>
              <a:rPr lang="en-US" sz="2800" dirty="0" err="1" smtClean="0"/>
              <a:t>Tzy</a:t>
            </a:r>
            <a:r>
              <a:rPr lang="en-US" sz="2800" dirty="0" smtClean="0"/>
              <a:t> Li, Yi Ma, Mohamed </a:t>
            </a:r>
            <a:r>
              <a:rPr lang="en-US" sz="2800" dirty="0" err="1" smtClean="0"/>
              <a:t>Magdy</a:t>
            </a:r>
            <a:r>
              <a:rPr lang="en-US" sz="2800" dirty="0" smtClean="0"/>
              <a:t>, Uma Murthy, Sung </a:t>
            </a:r>
            <a:r>
              <a:rPr lang="en-US" sz="2800" dirty="0" err="1" smtClean="0"/>
              <a:t>Hee</a:t>
            </a:r>
            <a:r>
              <a:rPr lang="en-US" sz="2800" dirty="0" smtClean="0"/>
              <a:t> Park, </a:t>
            </a:r>
            <a:r>
              <a:rPr lang="en-US" sz="2800" dirty="0" err="1" smtClean="0"/>
              <a:t>Rao</a:t>
            </a:r>
            <a:r>
              <a:rPr lang="en-US" sz="2800" dirty="0" smtClean="0"/>
              <a:t> </a:t>
            </a:r>
            <a:r>
              <a:rPr lang="en-US" sz="2800" dirty="0" err="1" smtClean="0"/>
              <a:t>Shen</a:t>
            </a:r>
            <a:r>
              <a:rPr lang="en-US" sz="2800" dirty="0" smtClean="0"/>
              <a:t>, Clifford Shaffer, </a:t>
            </a:r>
            <a:r>
              <a:rPr lang="en-US" sz="2800" dirty="0" err="1" smtClean="0"/>
              <a:t>Venkat</a:t>
            </a:r>
            <a:r>
              <a:rPr lang="en-US" sz="2800" dirty="0" smtClean="0"/>
              <a:t> </a:t>
            </a:r>
            <a:r>
              <a:rPr lang="en-US" sz="2800" dirty="0" err="1" smtClean="0"/>
              <a:t>Srinivasan</a:t>
            </a:r>
            <a:r>
              <a:rPr lang="en-US" sz="2800" dirty="0" smtClean="0"/>
              <a:t>, Ricardo Torres, </a:t>
            </a:r>
            <a:r>
              <a:rPr lang="en-US" sz="2800" dirty="0" err="1" smtClean="0"/>
              <a:t>Xiaoyan</a:t>
            </a:r>
            <a:r>
              <a:rPr lang="en-US" sz="2800" dirty="0" smtClean="0"/>
              <a:t> Yu, ...</a:t>
            </a:r>
          </a:p>
          <a:p>
            <a:pPr eaLnBrk="1" hangingPunct="1">
              <a:spcBef>
                <a:spcPts val="0"/>
              </a:spcBef>
            </a:pPr>
            <a:r>
              <a:rPr lang="en-US" sz="2800" dirty="0" smtClean="0"/>
              <a:t>Barbara </a:t>
            </a:r>
            <a:r>
              <a:rPr lang="en-US" sz="2800" dirty="0" err="1" smtClean="0"/>
              <a:t>Wildemuth</a:t>
            </a:r>
            <a:r>
              <a:rPr lang="en-US" sz="2800" dirty="0" smtClean="0"/>
              <a:t>, Jeffrey </a:t>
            </a:r>
            <a:r>
              <a:rPr lang="en-US" sz="2800" dirty="0" err="1" smtClean="0"/>
              <a:t>Pomerantz</a:t>
            </a:r>
            <a:r>
              <a:rPr lang="en-US" sz="2800" dirty="0" smtClean="0"/>
              <a:t>, </a:t>
            </a:r>
            <a:r>
              <a:rPr lang="en-US" sz="2800" dirty="0" err="1" smtClean="0"/>
              <a:t>Sanghee</a:t>
            </a:r>
            <a:r>
              <a:rPr lang="en-US" sz="2800" dirty="0" smtClean="0"/>
              <a:t> Oh, </a:t>
            </a:r>
            <a:r>
              <a:rPr lang="en-US" sz="2800" dirty="0" err="1" smtClean="0"/>
              <a:t>Seungwon</a:t>
            </a:r>
            <a:r>
              <a:rPr lang="en-US" sz="2800" dirty="0" smtClean="0"/>
              <a:t> Yang</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2</a:t>
            </a:fld>
            <a:endParaRPr lang="en-US"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me"/>
          <p:cNvPicPr/>
          <p:nvPr/>
        </p:nvPicPr>
        <p:blipFill>
          <a:blip r:embed="rId3">
            <a:extLst>
              <a:ext uri="{28A0092B-C50C-407E-A947-70E740481C1C}">
                <a14:useLocalDpi xmlns:a14="http://schemas.microsoft.com/office/drawing/2010/main" val="0"/>
              </a:ext>
            </a:extLst>
          </a:blip>
          <a:srcRect/>
          <a:stretch>
            <a:fillRect/>
          </a:stretch>
        </p:blipFill>
        <p:spPr bwMode="auto">
          <a:xfrm>
            <a:off x="19052" y="6502400"/>
            <a:ext cx="2162175" cy="330200"/>
          </a:xfrm>
          <a:prstGeom prst="rect">
            <a:avLst/>
          </a:prstGeom>
          <a:noFill/>
          <a:ln>
            <a:noFill/>
          </a:ln>
        </p:spPr>
      </p:pic>
      <p:sp>
        <p:nvSpPr>
          <p:cNvPr id="2" name="Footer Placeholder 1"/>
          <p:cNvSpPr>
            <a:spLocks noGrp="1"/>
          </p:cNvSpPr>
          <p:nvPr>
            <p:ph type="ftr" sz="quarter" idx="11"/>
          </p:nvPr>
        </p:nvSpPr>
        <p:spPr/>
        <p:txBody>
          <a:bodyPr/>
          <a:lstStyle/>
          <a:p>
            <a:r>
              <a:rPr lang="en-US" smtClean="0"/>
              <a:t>Monday, 20 May 2013</a:t>
            </a:r>
            <a:endParaRPr lang="en-US"/>
          </a:p>
        </p:txBody>
      </p:sp>
      <p:sp>
        <p:nvSpPr>
          <p:cNvPr id="5" name="Slide Number Placeholder 4"/>
          <p:cNvSpPr>
            <a:spLocks noGrp="1"/>
          </p:cNvSpPr>
          <p:nvPr>
            <p:ph type="sldNum" sz="quarter" idx="12"/>
          </p:nvPr>
        </p:nvSpPr>
        <p:spPr/>
        <p:txBody>
          <a:bodyPr/>
          <a:lstStyle/>
          <a:p>
            <a:fld id="{111A3EE2-F8C9-43A5-80E4-43247F3E9DC7}" type="slidenum">
              <a:rPr lang="en-US" smtClean="0"/>
              <a:t>20</a:t>
            </a:fld>
            <a:endParaRPr lang="en-US"/>
          </a:p>
        </p:txBody>
      </p:sp>
      <p:pic>
        <p:nvPicPr>
          <p:cNvPr id="6" name="Picture 5" descr="Screen Shot 2013-05-18 at 2.30.31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92200"/>
            <a:ext cx="9144000" cy="4653593"/>
          </a:xfrm>
          <a:prstGeom prst="rect">
            <a:avLst/>
          </a:prstGeom>
        </p:spPr>
      </p:pic>
    </p:spTree>
    <p:extLst>
      <p:ext uri="{BB962C8B-B14F-4D97-AF65-F5344CB8AC3E}">
        <p14:creationId xmlns:p14="http://schemas.microsoft.com/office/powerpoint/2010/main" val="2158961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p:cNvSpPr>
            <a:spLocks noChangeArrowheads="1"/>
          </p:cNvSpPr>
          <p:nvPr/>
        </p:nvSpPr>
        <p:spPr bwMode="auto">
          <a:xfrm>
            <a:off x="457200" y="1177925"/>
            <a:ext cx="1427163" cy="839788"/>
          </a:xfrm>
          <a:prstGeom prst="roundRect">
            <a:avLst>
              <a:gd name="adj" fmla="val 16667"/>
            </a:avLst>
          </a:prstGeom>
          <a:solidFill>
            <a:srgbClr val="993300"/>
          </a:solidFill>
          <a:ln w="9525">
            <a:solidFill>
              <a:schemeClr val="tx1"/>
            </a:solidFill>
            <a:round/>
            <a:headEnd/>
            <a:tailEnd/>
          </a:ln>
        </p:spPr>
        <p:txBody>
          <a:bodyPr wrap="none" anchor="ctr"/>
          <a:lstStyle/>
          <a:p>
            <a:endParaRPr lang="en-US"/>
          </a:p>
        </p:txBody>
      </p:sp>
      <p:sp>
        <p:nvSpPr>
          <p:cNvPr id="59395" name="Text Box 3"/>
          <p:cNvSpPr txBox="1">
            <a:spLocks noChangeArrowheads="1"/>
          </p:cNvSpPr>
          <p:nvPr/>
        </p:nvSpPr>
        <p:spPr bwMode="auto">
          <a:xfrm>
            <a:off x="635000" y="1270000"/>
            <a:ext cx="1604963" cy="55403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Category</a:t>
            </a:r>
            <a:endParaRPr lang="en-US">
              <a:latin typeface="Verdana" pitchFamily="34" charset="0"/>
            </a:endParaRPr>
          </a:p>
          <a:p>
            <a:pPr>
              <a:spcBef>
                <a:spcPct val="50000"/>
              </a:spcBef>
            </a:pPr>
            <a:r>
              <a:rPr lang="en-US" sz="1200">
                <a:latin typeface="Verdana" pitchFamily="34" charset="0"/>
              </a:rPr>
              <a:t>Tree</a:t>
            </a:r>
          </a:p>
        </p:txBody>
      </p:sp>
      <p:sp>
        <p:nvSpPr>
          <p:cNvPr id="59396" name="AutoShape 4"/>
          <p:cNvSpPr>
            <a:spLocks noChangeArrowheads="1"/>
          </p:cNvSpPr>
          <p:nvPr/>
        </p:nvSpPr>
        <p:spPr bwMode="auto">
          <a:xfrm>
            <a:off x="635000" y="4816475"/>
            <a:ext cx="1160463" cy="1212850"/>
          </a:xfrm>
          <a:prstGeom prst="can">
            <a:avLst>
              <a:gd name="adj" fmla="val 29506"/>
            </a:avLst>
          </a:prstGeom>
          <a:solidFill>
            <a:schemeClr val="bg2"/>
          </a:solidFill>
          <a:ln w="9525">
            <a:solidFill>
              <a:schemeClr val="tx1"/>
            </a:solidFill>
            <a:round/>
            <a:headEnd/>
            <a:tailEnd/>
          </a:ln>
        </p:spPr>
        <p:txBody>
          <a:bodyPr wrap="none" anchor="ctr"/>
          <a:lstStyle/>
          <a:p>
            <a:endParaRPr lang="en-US"/>
          </a:p>
        </p:txBody>
      </p:sp>
      <p:sp>
        <p:nvSpPr>
          <p:cNvPr id="59397" name="Text Box 5"/>
          <p:cNvSpPr txBox="1">
            <a:spLocks noChangeArrowheads="1"/>
          </p:cNvSpPr>
          <p:nvPr/>
        </p:nvSpPr>
        <p:spPr bwMode="auto">
          <a:xfrm>
            <a:off x="635000" y="5189538"/>
            <a:ext cx="1338263"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Document </a:t>
            </a:r>
          </a:p>
          <a:p>
            <a:pPr>
              <a:spcBef>
                <a:spcPct val="50000"/>
              </a:spcBef>
            </a:pPr>
            <a:r>
              <a:rPr lang="en-US" sz="1200">
                <a:latin typeface="Verdana" pitchFamily="34" charset="0"/>
              </a:rPr>
              <a:t>  Sets</a:t>
            </a:r>
          </a:p>
        </p:txBody>
      </p:sp>
      <p:sp>
        <p:nvSpPr>
          <p:cNvPr id="59398" name="Rectangle 6"/>
          <p:cNvSpPr>
            <a:spLocks noChangeArrowheads="1"/>
          </p:cNvSpPr>
          <p:nvPr/>
        </p:nvSpPr>
        <p:spPr bwMode="auto">
          <a:xfrm>
            <a:off x="457200" y="3136900"/>
            <a:ext cx="1427163" cy="560388"/>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59399" name="Text Box 7"/>
          <p:cNvSpPr txBox="1">
            <a:spLocks noChangeArrowheads="1"/>
          </p:cNvSpPr>
          <p:nvPr/>
        </p:nvSpPr>
        <p:spPr bwMode="auto">
          <a:xfrm>
            <a:off x="635000" y="3230563"/>
            <a:ext cx="981075"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Google</a:t>
            </a:r>
          </a:p>
        </p:txBody>
      </p:sp>
      <p:sp>
        <p:nvSpPr>
          <p:cNvPr id="59400" name="AutoShape 8"/>
          <p:cNvSpPr>
            <a:spLocks noChangeArrowheads="1"/>
          </p:cNvSpPr>
          <p:nvPr/>
        </p:nvSpPr>
        <p:spPr bwMode="auto">
          <a:xfrm>
            <a:off x="3221038" y="3136900"/>
            <a:ext cx="1427162" cy="654050"/>
          </a:xfrm>
          <a:prstGeom prst="roundRect">
            <a:avLst>
              <a:gd name="adj" fmla="val 16667"/>
            </a:avLst>
          </a:prstGeom>
          <a:solidFill>
            <a:schemeClr val="folHlink"/>
          </a:solidFill>
          <a:ln w="9525">
            <a:solidFill>
              <a:schemeClr val="tx1"/>
            </a:solidFill>
            <a:round/>
            <a:headEnd/>
            <a:tailEnd/>
          </a:ln>
        </p:spPr>
        <p:txBody>
          <a:bodyPr wrap="none" anchor="ctr"/>
          <a:lstStyle/>
          <a:p>
            <a:endParaRPr lang="en-US"/>
          </a:p>
        </p:txBody>
      </p:sp>
      <p:sp>
        <p:nvSpPr>
          <p:cNvPr id="59401" name="Text Box 9"/>
          <p:cNvSpPr txBox="1">
            <a:spLocks noChangeArrowheads="1"/>
          </p:cNvSpPr>
          <p:nvPr/>
        </p:nvSpPr>
        <p:spPr bwMode="auto">
          <a:xfrm>
            <a:off x="3221038" y="3230563"/>
            <a:ext cx="1516062" cy="560387"/>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Naïve Bayes Classifiers</a:t>
            </a:r>
          </a:p>
        </p:txBody>
      </p:sp>
      <p:sp>
        <p:nvSpPr>
          <p:cNvPr id="59402" name="AutoShape 10"/>
          <p:cNvSpPr>
            <a:spLocks noChangeArrowheads="1"/>
          </p:cNvSpPr>
          <p:nvPr/>
        </p:nvSpPr>
        <p:spPr bwMode="auto">
          <a:xfrm>
            <a:off x="3400425" y="4816475"/>
            <a:ext cx="979488" cy="1212850"/>
          </a:xfrm>
          <a:prstGeom prst="can">
            <a:avLst>
              <a:gd name="adj" fmla="val 29580"/>
            </a:avLst>
          </a:prstGeom>
          <a:solidFill>
            <a:schemeClr val="bg2"/>
          </a:solidFill>
          <a:ln w="9525">
            <a:solidFill>
              <a:schemeClr val="tx1"/>
            </a:solidFill>
            <a:round/>
            <a:headEnd/>
            <a:tailEnd/>
          </a:ln>
        </p:spPr>
        <p:txBody>
          <a:bodyPr wrap="none" anchor="ctr"/>
          <a:lstStyle/>
          <a:p>
            <a:endParaRPr lang="en-US"/>
          </a:p>
        </p:txBody>
      </p:sp>
      <p:sp>
        <p:nvSpPr>
          <p:cNvPr id="59403" name="Text Box 11"/>
          <p:cNvSpPr txBox="1">
            <a:spLocks noChangeArrowheads="1"/>
          </p:cNvSpPr>
          <p:nvPr/>
        </p:nvSpPr>
        <p:spPr bwMode="auto">
          <a:xfrm>
            <a:off x="3400425" y="5189538"/>
            <a:ext cx="1336675"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Training </a:t>
            </a:r>
          </a:p>
          <a:p>
            <a:pPr>
              <a:spcBef>
                <a:spcPct val="50000"/>
              </a:spcBef>
            </a:pPr>
            <a:r>
              <a:rPr lang="en-US" sz="1200">
                <a:latin typeface="Verdana" pitchFamily="34" charset="0"/>
              </a:rPr>
              <a:t>  Sets</a:t>
            </a:r>
          </a:p>
        </p:txBody>
      </p:sp>
      <p:sp>
        <p:nvSpPr>
          <p:cNvPr id="59404" name="Rectangle 12"/>
          <p:cNvSpPr>
            <a:spLocks noChangeArrowheads="1"/>
          </p:cNvSpPr>
          <p:nvPr/>
        </p:nvSpPr>
        <p:spPr bwMode="auto">
          <a:xfrm>
            <a:off x="6164263" y="4722813"/>
            <a:ext cx="1871662" cy="1214437"/>
          </a:xfrm>
          <a:prstGeom prst="rect">
            <a:avLst/>
          </a:prstGeom>
          <a:solidFill>
            <a:srgbClr val="99CCFF"/>
          </a:solidFill>
          <a:ln w="9525">
            <a:solidFill>
              <a:schemeClr val="tx1"/>
            </a:solidFill>
            <a:miter lim="800000"/>
            <a:headEnd/>
            <a:tailEnd/>
          </a:ln>
        </p:spPr>
        <p:txBody>
          <a:bodyPr wrap="none" anchor="ctr"/>
          <a:lstStyle/>
          <a:p>
            <a:endParaRPr lang="en-US"/>
          </a:p>
        </p:txBody>
      </p:sp>
      <p:sp>
        <p:nvSpPr>
          <p:cNvPr id="59405" name="Text Box 13"/>
          <p:cNvSpPr txBox="1">
            <a:spLocks noChangeArrowheads="1"/>
          </p:cNvSpPr>
          <p:nvPr/>
        </p:nvSpPr>
        <p:spPr bwMode="auto">
          <a:xfrm>
            <a:off x="6253163" y="5003800"/>
            <a:ext cx="1604962" cy="67151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      Web     </a:t>
            </a:r>
          </a:p>
          <a:p>
            <a:pPr>
              <a:spcBef>
                <a:spcPct val="50000"/>
              </a:spcBef>
            </a:pPr>
            <a:r>
              <a:rPr lang="en-US" sz="1200">
                <a:latin typeface="Verdana" pitchFamily="34" charset="0"/>
              </a:rPr>
              <a:t>    Interface</a:t>
            </a:r>
          </a:p>
        </p:txBody>
      </p:sp>
      <p:sp>
        <p:nvSpPr>
          <p:cNvPr id="59406" name="AutoShape 14"/>
          <p:cNvSpPr>
            <a:spLocks noChangeArrowheads="1"/>
          </p:cNvSpPr>
          <p:nvPr/>
        </p:nvSpPr>
        <p:spPr bwMode="auto">
          <a:xfrm>
            <a:off x="3400425" y="990600"/>
            <a:ext cx="1336675" cy="1119188"/>
          </a:xfrm>
          <a:prstGeom prst="flowChartMultidocument">
            <a:avLst/>
          </a:prstGeom>
          <a:solidFill>
            <a:srgbClr val="808000"/>
          </a:solidFill>
          <a:ln w="9525">
            <a:solidFill>
              <a:schemeClr val="tx1"/>
            </a:solidFill>
            <a:miter lim="800000"/>
            <a:headEnd/>
            <a:tailEnd/>
          </a:ln>
        </p:spPr>
        <p:txBody>
          <a:bodyPr wrap="none" anchor="ctr"/>
          <a:lstStyle/>
          <a:p>
            <a:endParaRPr lang="en-US"/>
          </a:p>
        </p:txBody>
      </p:sp>
      <p:sp>
        <p:nvSpPr>
          <p:cNvPr id="59407" name="AutoShape 15"/>
          <p:cNvSpPr>
            <a:spLocks noChangeArrowheads="1"/>
          </p:cNvSpPr>
          <p:nvPr/>
        </p:nvSpPr>
        <p:spPr bwMode="auto">
          <a:xfrm>
            <a:off x="6342063" y="2484438"/>
            <a:ext cx="1604962" cy="1212850"/>
          </a:xfrm>
          <a:prstGeom prst="flowChartMultidocument">
            <a:avLst/>
          </a:prstGeom>
          <a:solidFill>
            <a:srgbClr val="808000"/>
          </a:solidFill>
          <a:ln w="9525">
            <a:solidFill>
              <a:schemeClr val="tx1"/>
            </a:solidFill>
            <a:miter lim="800000"/>
            <a:headEnd/>
            <a:tailEnd/>
          </a:ln>
        </p:spPr>
        <p:txBody>
          <a:bodyPr wrap="none" anchor="ctr"/>
          <a:lstStyle/>
          <a:p>
            <a:endParaRPr lang="en-US"/>
          </a:p>
        </p:txBody>
      </p:sp>
      <p:sp>
        <p:nvSpPr>
          <p:cNvPr id="59408" name="Text Box 16"/>
          <p:cNvSpPr txBox="1">
            <a:spLocks noChangeArrowheads="1"/>
          </p:cNvSpPr>
          <p:nvPr/>
        </p:nvSpPr>
        <p:spPr bwMode="auto">
          <a:xfrm>
            <a:off x="3400425" y="1270000"/>
            <a:ext cx="1247775" cy="56038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 Collection</a:t>
            </a:r>
          </a:p>
        </p:txBody>
      </p:sp>
      <p:sp>
        <p:nvSpPr>
          <p:cNvPr id="59409" name="Line 17"/>
          <p:cNvSpPr>
            <a:spLocks noChangeShapeType="1"/>
          </p:cNvSpPr>
          <p:nvPr/>
        </p:nvSpPr>
        <p:spPr bwMode="auto">
          <a:xfrm>
            <a:off x="1081088" y="2297113"/>
            <a:ext cx="0" cy="652462"/>
          </a:xfrm>
          <a:prstGeom prst="line">
            <a:avLst/>
          </a:prstGeom>
          <a:noFill/>
          <a:ln w="9525">
            <a:solidFill>
              <a:schemeClr val="tx1"/>
            </a:solidFill>
            <a:round/>
            <a:headEnd/>
            <a:tailEnd type="triangle" w="med" len="med"/>
          </a:ln>
        </p:spPr>
        <p:txBody>
          <a:bodyPr/>
          <a:lstStyle/>
          <a:p>
            <a:endParaRPr lang="en-US"/>
          </a:p>
        </p:txBody>
      </p:sp>
      <p:sp>
        <p:nvSpPr>
          <p:cNvPr id="59410" name="Line 18"/>
          <p:cNvSpPr>
            <a:spLocks noChangeShapeType="1"/>
          </p:cNvSpPr>
          <p:nvPr/>
        </p:nvSpPr>
        <p:spPr bwMode="auto">
          <a:xfrm>
            <a:off x="1081088" y="3883025"/>
            <a:ext cx="0" cy="654050"/>
          </a:xfrm>
          <a:prstGeom prst="line">
            <a:avLst/>
          </a:prstGeom>
          <a:noFill/>
          <a:ln w="9525">
            <a:solidFill>
              <a:schemeClr val="tx1"/>
            </a:solidFill>
            <a:round/>
            <a:headEnd/>
            <a:tailEnd type="triangle" w="med" len="med"/>
          </a:ln>
        </p:spPr>
        <p:txBody>
          <a:bodyPr/>
          <a:lstStyle/>
          <a:p>
            <a:endParaRPr lang="en-US"/>
          </a:p>
        </p:txBody>
      </p:sp>
      <p:sp>
        <p:nvSpPr>
          <p:cNvPr id="59411" name="Line 19"/>
          <p:cNvSpPr>
            <a:spLocks noChangeShapeType="1"/>
          </p:cNvSpPr>
          <p:nvPr/>
        </p:nvSpPr>
        <p:spPr bwMode="auto">
          <a:xfrm>
            <a:off x="3935413" y="2297113"/>
            <a:ext cx="0" cy="652462"/>
          </a:xfrm>
          <a:prstGeom prst="line">
            <a:avLst/>
          </a:prstGeom>
          <a:noFill/>
          <a:ln w="9525">
            <a:solidFill>
              <a:schemeClr val="tx1"/>
            </a:solidFill>
            <a:round/>
            <a:headEnd/>
            <a:tailEnd type="triangle" w="med" len="med"/>
          </a:ln>
        </p:spPr>
        <p:txBody>
          <a:bodyPr/>
          <a:lstStyle/>
          <a:p>
            <a:endParaRPr lang="en-US"/>
          </a:p>
        </p:txBody>
      </p:sp>
      <p:sp>
        <p:nvSpPr>
          <p:cNvPr id="59412" name="Line 20"/>
          <p:cNvSpPr>
            <a:spLocks noChangeShapeType="1"/>
          </p:cNvSpPr>
          <p:nvPr/>
        </p:nvSpPr>
        <p:spPr bwMode="auto">
          <a:xfrm flipV="1">
            <a:off x="3935413" y="3976688"/>
            <a:ext cx="0" cy="654050"/>
          </a:xfrm>
          <a:prstGeom prst="line">
            <a:avLst/>
          </a:prstGeom>
          <a:noFill/>
          <a:ln w="9525">
            <a:solidFill>
              <a:schemeClr val="tx1"/>
            </a:solidFill>
            <a:round/>
            <a:headEnd/>
            <a:tailEnd type="triangle" w="med" len="med"/>
          </a:ln>
        </p:spPr>
        <p:txBody>
          <a:bodyPr/>
          <a:lstStyle/>
          <a:p>
            <a:endParaRPr lang="en-US"/>
          </a:p>
        </p:txBody>
      </p:sp>
      <p:sp>
        <p:nvSpPr>
          <p:cNvPr id="59413" name="Line 21"/>
          <p:cNvSpPr>
            <a:spLocks noChangeShapeType="1"/>
          </p:cNvSpPr>
          <p:nvPr/>
        </p:nvSpPr>
        <p:spPr bwMode="auto">
          <a:xfrm>
            <a:off x="2062163" y="5376863"/>
            <a:ext cx="1069975" cy="0"/>
          </a:xfrm>
          <a:prstGeom prst="line">
            <a:avLst/>
          </a:prstGeom>
          <a:noFill/>
          <a:ln w="9525">
            <a:solidFill>
              <a:schemeClr val="tx1"/>
            </a:solidFill>
            <a:round/>
            <a:headEnd/>
            <a:tailEnd type="triangle" w="med" len="med"/>
          </a:ln>
        </p:spPr>
        <p:txBody>
          <a:bodyPr/>
          <a:lstStyle/>
          <a:p>
            <a:endParaRPr lang="en-US"/>
          </a:p>
        </p:txBody>
      </p:sp>
      <p:sp>
        <p:nvSpPr>
          <p:cNvPr id="59414" name="Line 22"/>
          <p:cNvSpPr>
            <a:spLocks noChangeShapeType="1"/>
          </p:cNvSpPr>
          <p:nvPr/>
        </p:nvSpPr>
        <p:spPr bwMode="auto">
          <a:xfrm>
            <a:off x="4826000" y="3324225"/>
            <a:ext cx="1069975" cy="0"/>
          </a:xfrm>
          <a:prstGeom prst="line">
            <a:avLst/>
          </a:prstGeom>
          <a:noFill/>
          <a:ln w="9525">
            <a:solidFill>
              <a:schemeClr val="tx1"/>
            </a:solidFill>
            <a:round/>
            <a:headEnd/>
            <a:tailEnd type="triangle" w="med" len="med"/>
          </a:ln>
        </p:spPr>
        <p:txBody>
          <a:bodyPr/>
          <a:lstStyle/>
          <a:p>
            <a:endParaRPr lang="en-US"/>
          </a:p>
        </p:txBody>
      </p:sp>
      <p:sp>
        <p:nvSpPr>
          <p:cNvPr id="59415" name="Line 23"/>
          <p:cNvSpPr>
            <a:spLocks noChangeShapeType="1"/>
          </p:cNvSpPr>
          <p:nvPr/>
        </p:nvSpPr>
        <p:spPr bwMode="auto">
          <a:xfrm>
            <a:off x="6877050" y="3883025"/>
            <a:ext cx="0" cy="654050"/>
          </a:xfrm>
          <a:prstGeom prst="line">
            <a:avLst/>
          </a:prstGeom>
          <a:noFill/>
          <a:ln w="9525">
            <a:solidFill>
              <a:schemeClr val="tx1"/>
            </a:solidFill>
            <a:round/>
            <a:headEnd/>
            <a:tailEnd type="triangle" w="med" len="med"/>
          </a:ln>
        </p:spPr>
        <p:txBody>
          <a:bodyPr/>
          <a:lstStyle/>
          <a:p>
            <a:endParaRPr lang="en-US"/>
          </a:p>
        </p:txBody>
      </p:sp>
      <p:sp>
        <p:nvSpPr>
          <p:cNvPr id="59416" name="Text Box 24"/>
          <p:cNvSpPr txBox="1">
            <a:spLocks noChangeArrowheads="1"/>
          </p:cNvSpPr>
          <p:nvPr/>
        </p:nvSpPr>
        <p:spPr bwMode="auto">
          <a:xfrm>
            <a:off x="6342063" y="2763838"/>
            <a:ext cx="1427162"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Categorized  </a:t>
            </a:r>
          </a:p>
          <a:p>
            <a:pPr>
              <a:spcBef>
                <a:spcPct val="50000"/>
              </a:spcBef>
            </a:pPr>
            <a:r>
              <a:rPr lang="en-US" sz="1200">
                <a:latin typeface="Verdana" pitchFamily="34" charset="0"/>
              </a:rPr>
              <a:t>     ETDs</a:t>
            </a:r>
          </a:p>
        </p:txBody>
      </p:sp>
      <p:sp>
        <p:nvSpPr>
          <p:cNvPr id="59417" name="Text Box 25"/>
          <p:cNvSpPr txBox="1">
            <a:spLocks noChangeArrowheads="1"/>
          </p:cNvSpPr>
          <p:nvPr/>
        </p:nvSpPr>
        <p:spPr bwMode="auto">
          <a:xfrm>
            <a:off x="1081088" y="2203450"/>
            <a:ext cx="1873250" cy="784225"/>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Category label for each node used as query</a:t>
            </a:r>
          </a:p>
        </p:txBody>
      </p:sp>
      <p:sp>
        <p:nvSpPr>
          <p:cNvPr id="59418" name="Text Box 26"/>
          <p:cNvSpPr txBox="1">
            <a:spLocks noChangeArrowheads="1"/>
          </p:cNvSpPr>
          <p:nvPr/>
        </p:nvSpPr>
        <p:spPr bwMode="auto">
          <a:xfrm>
            <a:off x="1081088" y="3883025"/>
            <a:ext cx="1873250" cy="784225"/>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Top 50 webpages (for each node in the tree)</a:t>
            </a:r>
          </a:p>
        </p:txBody>
      </p:sp>
      <p:sp>
        <p:nvSpPr>
          <p:cNvPr id="59419" name="Text Box 27"/>
          <p:cNvSpPr txBox="1">
            <a:spLocks noChangeArrowheads="1"/>
          </p:cNvSpPr>
          <p:nvPr/>
        </p:nvSpPr>
        <p:spPr bwMode="auto">
          <a:xfrm>
            <a:off x="1795463" y="5470525"/>
            <a:ext cx="1871662" cy="83026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Cleanup </a:t>
            </a:r>
          </a:p>
          <a:p>
            <a:r>
              <a:rPr lang="en-US" sz="1200">
                <a:latin typeface="Verdana" pitchFamily="34" charset="0"/>
              </a:rPr>
              <a:t>(stemming, </a:t>
            </a:r>
          </a:p>
          <a:p>
            <a:r>
              <a:rPr lang="en-US" sz="1200">
                <a:latin typeface="Verdana" pitchFamily="34" charset="0"/>
              </a:rPr>
              <a:t>stopword removal, </a:t>
            </a:r>
          </a:p>
          <a:p>
            <a:r>
              <a:rPr lang="en-US" sz="1200">
                <a:latin typeface="Verdana" pitchFamily="34" charset="0"/>
              </a:rPr>
              <a:t>etc.)</a:t>
            </a:r>
          </a:p>
        </p:txBody>
      </p:sp>
      <p:sp>
        <p:nvSpPr>
          <p:cNvPr id="59420" name="Text Box 28"/>
          <p:cNvSpPr txBox="1">
            <a:spLocks noChangeArrowheads="1"/>
          </p:cNvSpPr>
          <p:nvPr/>
        </p:nvSpPr>
        <p:spPr bwMode="auto">
          <a:xfrm>
            <a:off x="4737100" y="3416300"/>
            <a:ext cx="1873250" cy="56038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Level-wise categorization</a:t>
            </a:r>
          </a:p>
        </p:txBody>
      </p:sp>
      <p:sp>
        <p:nvSpPr>
          <p:cNvPr id="59421" name="Text Box 29"/>
          <p:cNvSpPr txBox="1">
            <a:spLocks noChangeArrowheads="1"/>
          </p:cNvSpPr>
          <p:nvPr/>
        </p:nvSpPr>
        <p:spPr bwMode="auto">
          <a:xfrm>
            <a:off x="3935413" y="2203450"/>
            <a:ext cx="1871662" cy="79216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 metadata used for categorization</a:t>
            </a:r>
          </a:p>
        </p:txBody>
      </p:sp>
      <p:sp>
        <p:nvSpPr>
          <p:cNvPr id="59422" name="Text Box 30"/>
          <p:cNvSpPr txBox="1">
            <a:spLocks noChangeArrowheads="1"/>
          </p:cNvSpPr>
          <p:nvPr/>
        </p:nvSpPr>
        <p:spPr bwMode="auto">
          <a:xfrm>
            <a:off x="6965950" y="4070350"/>
            <a:ext cx="1160463"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Browsing</a:t>
            </a:r>
          </a:p>
        </p:txBody>
      </p:sp>
      <p:sp>
        <p:nvSpPr>
          <p:cNvPr id="59423" name="Text Box 31"/>
          <p:cNvSpPr txBox="1">
            <a:spLocks noChangeArrowheads="1"/>
          </p:cNvSpPr>
          <p:nvPr/>
        </p:nvSpPr>
        <p:spPr bwMode="auto">
          <a:xfrm>
            <a:off x="3886200" y="4191000"/>
            <a:ext cx="1069975"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Training</a:t>
            </a:r>
          </a:p>
        </p:txBody>
      </p:sp>
      <p:sp>
        <p:nvSpPr>
          <p:cNvPr id="59424" name="Line 32"/>
          <p:cNvSpPr>
            <a:spLocks noChangeShapeType="1"/>
          </p:cNvSpPr>
          <p:nvPr/>
        </p:nvSpPr>
        <p:spPr bwMode="auto">
          <a:xfrm>
            <a:off x="5094288" y="1363663"/>
            <a:ext cx="1782762" cy="0"/>
          </a:xfrm>
          <a:prstGeom prst="line">
            <a:avLst/>
          </a:prstGeom>
          <a:noFill/>
          <a:ln w="9525">
            <a:solidFill>
              <a:schemeClr val="tx1"/>
            </a:solidFill>
            <a:prstDash val="sysDot"/>
            <a:round/>
            <a:headEnd/>
            <a:tailEnd/>
          </a:ln>
        </p:spPr>
        <p:txBody>
          <a:bodyPr/>
          <a:lstStyle/>
          <a:p>
            <a:endParaRPr lang="en-US"/>
          </a:p>
        </p:txBody>
      </p:sp>
      <p:sp>
        <p:nvSpPr>
          <p:cNvPr id="59425" name="Line 33"/>
          <p:cNvSpPr>
            <a:spLocks noChangeShapeType="1"/>
          </p:cNvSpPr>
          <p:nvPr/>
        </p:nvSpPr>
        <p:spPr bwMode="auto">
          <a:xfrm>
            <a:off x="6877050" y="1363663"/>
            <a:ext cx="0" cy="839787"/>
          </a:xfrm>
          <a:prstGeom prst="line">
            <a:avLst/>
          </a:prstGeom>
          <a:noFill/>
          <a:ln w="9525">
            <a:solidFill>
              <a:schemeClr val="tx1"/>
            </a:solidFill>
            <a:prstDash val="sysDot"/>
            <a:round/>
            <a:headEnd/>
            <a:tailEnd type="triangle" w="med" len="med"/>
          </a:ln>
        </p:spPr>
        <p:txBody>
          <a:bodyPr/>
          <a:lstStyle/>
          <a:p>
            <a:endParaRPr lang="en-US"/>
          </a:p>
        </p:txBody>
      </p:sp>
      <p:sp>
        <p:nvSpPr>
          <p:cNvPr id="59426" name="Text Box 34"/>
          <p:cNvSpPr txBox="1">
            <a:spLocks noChangeArrowheads="1"/>
          </p:cNvSpPr>
          <p:nvPr/>
        </p:nvSpPr>
        <p:spPr bwMode="auto">
          <a:xfrm>
            <a:off x="6965950" y="990600"/>
            <a:ext cx="1873250" cy="123031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ETDs categorized into a node of the category tree (after classification)</a:t>
            </a:r>
          </a:p>
        </p:txBody>
      </p:sp>
      <p:sp>
        <p:nvSpPr>
          <p:cNvPr id="23587" name="Rectangle 35"/>
          <p:cNvSpPr>
            <a:spLocks noChangeArrowheads="1"/>
          </p:cNvSpPr>
          <p:nvPr/>
        </p:nvSpPr>
        <p:spPr bwMode="auto">
          <a:xfrm>
            <a:off x="0" y="0"/>
            <a:ext cx="3886200" cy="685800"/>
          </a:xfrm>
          <a:prstGeom prst="rect">
            <a:avLst/>
          </a:prstGeom>
          <a:noFill/>
          <a:ln w="9525">
            <a:noFill/>
            <a:miter lim="800000"/>
            <a:headEnd/>
            <a:tailEnd/>
          </a:ln>
          <a:effectLst/>
        </p:spPr>
        <p:txBody>
          <a:bodyPr/>
          <a:lstStyle/>
          <a:p>
            <a:pPr algn="ctr">
              <a:spcBef>
                <a:spcPct val="20000"/>
              </a:spcBef>
              <a:buClr>
                <a:schemeClr val="hlink"/>
              </a:buClr>
              <a:buSzPct val="65000"/>
              <a:buFont typeface="Wingdings" pitchFamily="2" charset="2"/>
              <a:buNone/>
              <a:defRPr/>
            </a:pPr>
            <a:r>
              <a:rPr lang="en-US" sz="3200" dirty="0">
                <a:effectLst>
                  <a:outerShdw blurRad="38100" dist="38100" dir="2700000" algn="tl">
                    <a:srgbClr val="000000"/>
                  </a:outerShdw>
                </a:effectLst>
                <a:latin typeface="Arial" charset="0"/>
                <a:cs typeface="+mn-cs"/>
              </a:rPr>
              <a:t>ETD Classification:</a:t>
            </a:r>
          </a:p>
        </p:txBody>
      </p:sp>
      <p:sp>
        <p:nvSpPr>
          <p:cNvPr id="23588" name="Rectangle 36"/>
          <p:cNvSpPr>
            <a:spLocks noChangeArrowheads="1"/>
          </p:cNvSpPr>
          <p:nvPr/>
        </p:nvSpPr>
        <p:spPr bwMode="auto">
          <a:xfrm>
            <a:off x="5105400" y="0"/>
            <a:ext cx="4038600" cy="533400"/>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US" sz="3200" dirty="0">
                <a:effectLst>
                  <a:outerShdw blurRad="38100" dist="38100" dir="2700000" algn="tl">
                    <a:srgbClr val="000000"/>
                  </a:outerShdw>
                </a:effectLst>
                <a:latin typeface="Arial" charset="0"/>
                <a:cs typeface="+mn-cs"/>
              </a:rPr>
              <a:t>Algorithm Pipeline</a:t>
            </a:r>
          </a:p>
        </p:txBody>
      </p:sp>
    </p:spTree>
  </p:cSld>
  <p:clrMapOvr>
    <a:masterClrMapping/>
  </p:clrMapOvr>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D9B1CC4-BBBE-4D50-8F33-50A1D7306692}" type="slidenum">
              <a:rPr lang="en-US" smtClean="0"/>
              <a:pPr>
                <a:defRPr/>
              </a:pPr>
              <a:t>201</a:t>
            </a:fld>
            <a:endParaRPr lang="en-US"/>
          </a:p>
        </p:txBody>
      </p:sp>
      <p:sp>
        <p:nvSpPr>
          <p:cNvPr id="5" name="TextBox 4"/>
          <p:cNvSpPr txBox="1"/>
          <p:nvPr/>
        </p:nvSpPr>
        <p:spPr>
          <a:xfrm>
            <a:off x="3505200" y="2362200"/>
            <a:ext cx="2372765" cy="2308324"/>
          </a:xfrm>
          <a:prstGeom prst="rect">
            <a:avLst/>
          </a:prstGeom>
          <a:noFill/>
          <a:ln w="38100" cmpd="sng">
            <a:solidFill>
              <a:schemeClr val="tx1"/>
            </a:solidFill>
          </a:ln>
        </p:spPr>
        <p:txBody>
          <a:bodyPr wrap="none" rtlCol="0">
            <a:spAutoFit/>
          </a:bodyPr>
          <a:lstStyle/>
          <a:p>
            <a:r>
              <a:rPr lang="en-US" sz="2400" dirty="0" smtClean="0"/>
              <a:t>Supporting</a:t>
            </a:r>
          </a:p>
          <a:p>
            <a:r>
              <a:rPr lang="en-US" sz="2400" dirty="0" smtClean="0"/>
              <a:t>Scholarship</a:t>
            </a:r>
          </a:p>
          <a:p>
            <a:r>
              <a:rPr lang="en-US" sz="2400" dirty="0" smtClean="0"/>
              <a:t>About Humans</a:t>
            </a:r>
          </a:p>
          <a:p>
            <a:r>
              <a:rPr lang="en-US" sz="2400" dirty="0" smtClean="0"/>
              <a:t>Through</a:t>
            </a:r>
          </a:p>
          <a:p>
            <a:r>
              <a:rPr lang="en-US" sz="2400" dirty="0" smtClean="0"/>
              <a:t>Content &amp;</a:t>
            </a:r>
          </a:p>
          <a:p>
            <a:r>
              <a:rPr lang="en-US" sz="2400" dirty="0" smtClean="0"/>
              <a:t>Services</a:t>
            </a:r>
            <a:endParaRPr lang="en-US" sz="2400" dirty="0"/>
          </a:p>
        </p:txBody>
      </p:sp>
      <p:sp>
        <p:nvSpPr>
          <p:cNvPr id="6" name="TextBox 5"/>
          <p:cNvSpPr txBox="1"/>
          <p:nvPr/>
        </p:nvSpPr>
        <p:spPr>
          <a:xfrm>
            <a:off x="381000" y="4343400"/>
            <a:ext cx="2286000" cy="646331"/>
          </a:xfrm>
          <a:prstGeom prst="rect">
            <a:avLst/>
          </a:prstGeom>
          <a:noFill/>
        </p:spPr>
        <p:txBody>
          <a:bodyPr wrap="square" rtlCol="0">
            <a:spAutoFit/>
          </a:bodyPr>
          <a:lstStyle/>
          <a:p>
            <a:r>
              <a:rPr lang="en-US" sz="3600" dirty="0" smtClean="0"/>
              <a:t>Content</a:t>
            </a:r>
            <a:endParaRPr lang="en-US" sz="3600" dirty="0"/>
          </a:p>
        </p:txBody>
      </p:sp>
      <p:sp>
        <p:nvSpPr>
          <p:cNvPr id="7" name="TextBox 6"/>
          <p:cNvSpPr txBox="1"/>
          <p:nvPr/>
        </p:nvSpPr>
        <p:spPr>
          <a:xfrm>
            <a:off x="6019800" y="4343400"/>
            <a:ext cx="2514600" cy="646331"/>
          </a:xfrm>
          <a:prstGeom prst="rect">
            <a:avLst/>
          </a:prstGeom>
          <a:noFill/>
        </p:spPr>
        <p:txBody>
          <a:bodyPr wrap="square" rtlCol="0">
            <a:spAutoFit/>
          </a:bodyPr>
          <a:lstStyle/>
          <a:p>
            <a:r>
              <a:rPr lang="en-US" sz="3600" dirty="0" smtClean="0"/>
              <a:t>Services</a:t>
            </a:r>
            <a:endParaRPr lang="en-US" sz="3600" dirty="0"/>
          </a:p>
        </p:txBody>
      </p:sp>
      <p:sp>
        <p:nvSpPr>
          <p:cNvPr id="8" name="TextBox 7"/>
          <p:cNvSpPr txBox="1"/>
          <p:nvPr/>
        </p:nvSpPr>
        <p:spPr>
          <a:xfrm>
            <a:off x="381000" y="304800"/>
            <a:ext cx="2895600" cy="646331"/>
          </a:xfrm>
          <a:prstGeom prst="rect">
            <a:avLst/>
          </a:prstGeom>
          <a:noFill/>
        </p:spPr>
        <p:txBody>
          <a:bodyPr wrap="square" rtlCol="0">
            <a:spAutoFit/>
          </a:bodyPr>
          <a:lstStyle/>
          <a:p>
            <a:r>
              <a:rPr lang="en-US" sz="3600" dirty="0" smtClean="0"/>
              <a:t>Scholarship</a:t>
            </a:r>
            <a:endParaRPr lang="en-US" sz="3600" dirty="0"/>
          </a:p>
        </p:txBody>
      </p:sp>
      <p:sp>
        <p:nvSpPr>
          <p:cNvPr id="9" name="TextBox 8"/>
          <p:cNvSpPr txBox="1"/>
          <p:nvPr/>
        </p:nvSpPr>
        <p:spPr>
          <a:xfrm>
            <a:off x="6019800" y="228600"/>
            <a:ext cx="2667000" cy="1200329"/>
          </a:xfrm>
          <a:prstGeom prst="rect">
            <a:avLst/>
          </a:prstGeom>
          <a:noFill/>
        </p:spPr>
        <p:txBody>
          <a:bodyPr wrap="square" rtlCol="0">
            <a:spAutoFit/>
          </a:bodyPr>
          <a:lstStyle/>
          <a:p>
            <a:r>
              <a:rPr lang="en-US" sz="3600" dirty="0" smtClean="0"/>
              <a:t>Humans/</a:t>
            </a:r>
          </a:p>
          <a:p>
            <a:r>
              <a:rPr lang="en-US" sz="3600" dirty="0" smtClean="0"/>
              <a:t>Humanities</a:t>
            </a:r>
            <a:endParaRPr lang="en-US" sz="3600" dirty="0"/>
          </a:p>
        </p:txBody>
      </p:sp>
      <p:sp>
        <p:nvSpPr>
          <p:cNvPr id="10" name="TextBox 9"/>
          <p:cNvSpPr txBox="1"/>
          <p:nvPr/>
        </p:nvSpPr>
        <p:spPr>
          <a:xfrm>
            <a:off x="990600" y="990600"/>
            <a:ext cx="2971800" cy="1477328"/>
          </a:xfrm>
          <a:prstGeom prst="rect">
            <a:avLst/>
          </a:prstGeom>
          <a:noFill/>
        </p:spPr>
        <p:txBody>
          <a:bodyPr wrap="square" rtlCol="0">
            <a:spAutoFit/>
          </a:bodyPr>
          <a:lstStyle/>
          <a:p>
            <a:r>
              <a:rPr lang="en-US" dirty="0" smtClean="0"/>
              <a:t>DL curriculum</a:t>
            </a:r>
          </a:p>
          <a:p>
            <a:r>
              <a:rPr lang="en-US" dirty="0" smtClean="0"/>
              <a:t>Ensemble</a:t>
            </a:r>
          </a:p>
          <a:p>
            <a:r>
              <a:rPr lang="en-US" dirty="0" smtClean="0"/>
              <a:t>Living In the </a:t>
            </a:r>
            <a:r>
              <a:rPr lang="en-US" dirty="0" err="1" smtClean="0"/>
              <a:t>KnowlEdge</a:t>
            </a:r>
            <a:endParaRPr lang="en-US" dirty="0" smtClean="0"/>
          </a:p>
          <a:p>
            <a:r>
              <a:rPr lang="en-US" dirty="0" smtClean="0"/>
              <a:t>  Society (LIKES): Book,</a:t>
            </a:r>
          </a:p>
          <a:p>
            <a:r>
              <a:rPr lang="en-US" dirty="0" smtClean="0"/>
              <a:t>  Part on Humanities</a:t>
            </a:r>
            <a:endParaRPr lang="en-US" dirty="0"/>
          </a:p>
        </p:txBody>
      </p:sp>
      <p:sp>
        <p:nvSpPr>
          <p:cNvPr id="11" name="TextBox 10"/>
          <p:cNvSpPr txBox="1"/>
          <p:nvPr/>
        </p:nvSpPr>
        <p:spPr>
          <a:xfrm>
            <a:off x="3962400" y="4876800"/>
            <a:ext cx="1600200" cy="1908215"/>
          </a:xfrm>
          <a:prstGeom prst="rect">
            <a:avLst/>
          </a:prstGeom>
          <a:noFill/>
        </p:spPr>
        <p:txBody>
          <a:bodyPr wrap="square" rtlCol="0">
            <a:spAutoFit/>
          </a:bodyPr>
          <a:lstStyle/>
          <a:p>
            <a:r>
              <a:rPr lang="en-US" sz="2800" dirty="0" smtClean="0"/>
              <a:t>DLs:</a:t>
            </a:r>
          </a:p>
          <a:p>
            <a:r>
              <a:rPr lang="en-US" dirty="0" err="1" smtClean="0"/>
              <a:t>CTRnet</a:t>
            </a:r>
            <a:endParaRPr lang="en-US" dirty="0" smtClean="0"/>
          </a:p>
          <a:p>
            <a:r>
              <a:rPr lang="en-US" dirty="0" smtClean="0"/>
              <a:t>Ensemble</a:t>
            </a:r>
          </a:p>
          <a:p>
            <a:r>
              <a:rPr lang="en-US" dirty="0" smtClean="0"/>
              <a:t>ETANA</a:t>
            </a:r>
          </a:p>
          <a:p>
            <a:r>
              <a:rPr lang="en-US" dirty="0" smtClean="0"/>
              <a:t>NDLTD</a:t>
            </a:r>
          </a:p>
          <a:p>
            <a:endParaRPr lang="en-US" dirty="0"/>
          </a:p>
        </p:txBody>
      </p:sp>
      <p:sp>
        <p:nvSpPr>
          <p:cNvPr id="12" name="TextBox 11"/>
          <p:cNvSpPr txBox="1"/>
          <p:nvPr/>
        </p:nvSpPr>
        <p:spPr>
          <a:xfrm>
            <a:off x="6553200" y="4826675"/>
            <a:ext cx="2146742" cy="2031325"/>
          </a:xfrm>
          <a:prstGeom prst="rect">
            <a:avLst/>
          </a:prstGeom>
          <a:noFill/>
        </p:spPr>
        <p:txBody>
          <a:bodyPr wrap="none" rtlCol="0">
            <a:spAutoFit/>
          </a:bodyPr>
          <a:lstStyle/>
          <a:p>
            <a:r>
              <a:rPr lang="en-US" dirty="0" smtClean="0"/>
              <a:t>Flattening</a:t>
            </a:r>
          </a:p>
          <a:p>
            <a:r>
              <a:rPr lang="en-US" dirty="0" smtClean="0"/>
              <a:t> (cooperation,</a:t>
            </a:r>
          </a:p>
          <a:p>
            <a:r>
              <a:rPr lang="en-US" dirty="0" smtClean="0"/>
              <a:t>   collaboration)</a:t>
            </a:r>
          </a:p>
          <a:p>
            <a:r>
              <a:rPr lang="en-US" dirty="0" smtClean="0"/>
              <a:t>Exploring</a:t>
            </a:r>
          </a:p>
          <a:p>
            <a:r>
              <a:rPr lang="en-US" dirty="0" smtClean="0"/>
              <a:t>  (search, browse)</a:t>
            </a:r>
          </a:p>
          <a:p>
            <a:r>
              <a:rPr lang="en-US" dirty="0" smtClean="0"/>
              <a:t>Interoperability</a:t>
            </a:r>
          </a:p>
          <a:p>
            <a:r>
              <a:rPr lang="en-US" dirty="0" smtClean="0"/>
              <a:t>Integration</a:t>
            </a:r>
            <a:endParaRPr lang="en-US" dirty="0"/>
          </a:p>
        </p:txBody>
      </p:sp>
      <p:sp>
        <p:nvSpPr>
          <p:cNvPr id="13" name="TextBox 12"/>
          <p:cNvSpPr txBox="1"/>
          <p:nvPr/>
        </p:nvSpPr>
        <p:spPr>
          <a:xfrm>
            <a:off x="762000" y="4953000"/>
            <a:ext cx="1600200" cy="1477328"/>
          </a:xfrm>
          <a:prstGeom prst="rect">
            <a:avLst/>
          </a:prstGeom>
          <a:noFill/>
        </p:spPr>
        <p:txBody>
          <a:bodyPr wrap="square" rtlCol="0">
            <a:spAutoFit/>
          </a:bodyPr>
          <a:lstStyle/>
          <a:p>
            <a:r>
              <a:rPr lang="en-US" dirty="0" smtClean="0"/>
              <a:t>Digitized</a:t>
            </a:r>
          </a:p>
          <a:p>
            <a:r>
              <a:rPr lang="en-US" dirty="0" smtClean="0"/>
              <a:t>ETDs</a:t>
            </a:r>
          </a:p>
          <a:p>
            <a:r>
              <a:rPr lang="en-US" dirty="0" smtClean="0"/>
              <a:t>Born digital</a:t>
            </a:r>
          </a:p>
          <a:p>
            <a:r>
              <a:rPr lang="en-US" dirty="0" smtClean="0"/>
              <a:t>  (digital</a:t>
            </a:r>
          </a:p>
          <a:p>
            <a:r>
              <a:rPr lang="en-US" dirty="0" smtClean="0"/>
              <a:t>   natives)</a:t>
            </a:r>
            <a:endParaRPr lang="en-US" dirty="0"/>
          </a:p>
        </p:txBody>
      </p:sp>
      <p:sp>
        <p:nvSpPr>
          <p:cNvPr id="14" name="TextBox 13"/>
          <p:cNvSpPr txBox="1"/>
          <p:nvPr/>
        </p:nvSpPr>
        <p:spPr>
          <a:xfrm>
            <a:off x="6705600" y="1600200"/>
            <a:ext cx="2133600" cy="923330"/>
          </a:xfrm>
          <a:prstGeom prst="rect">
            <a:avLst/>
          </a:prstGeom>
          <a:noFill/>
        </p:spPr>
        <p:txBody>
          <a:bodyPr wrap="square" rtlCol="0">
            <a:spAutoFit/>
          </a:bodyPr>
          <a:lstStyle/>
          <a:p>
            <a:r>
              <a:rPr lang="en-US" dirty="0" smtClean="0"/>
              <a:t>Needs</a:t>
            </a:r>
          </a:p>
          <a:p>
            <a:r>
              <a:rPr lang="en-US" dirty="0" smtClean="0"/>
              <a:t>Areas</a:t>
            </a:r>
          </a:p>
          <a:p>
            <a:r>
              <a:rPr lang="en-US" dirty="0" smtClean="0"/>
              <a:t>Approach</a:t>
            </a:r>
            <a:endParaRPr lang="en-US" dirty="0"/>
          </a:p>
        </p:txBody>
      </p:sp>
      <p:cxnSp>
        <p:nvCxnSpPr>
          <p:cNvPr id="16" name="Straight Connector 15"/>
          <p:cNvCxnSpPr/>
          <p:nvPr/>
        </p:nvCxnSpPr>
        <p:spPr bwMode="auto">
          <a:xfrm>
            <a:off x="76200" y="3352800"/>
            <a:ext cx="3429000"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8" name="Straight Connector 17"/>
          <p:cNvCxnSpPr/>
          <p:nvPr/>
        </p:nvCxnSpPr>
        <p:spPr bwMode="auto">
          <a:xfrm>
            <a:off x="5867400" y="3352800"/>
            <a:ext cx="3276600"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20" name="Straight Connector 19"/>
          <p:cNvCxnSpPr/>
          <p:nvPr/>
        </p:nvCxnSpPr>
        <p:spPr bwMode="auto">
          <a:xfrm rot="16200000" flipV="1">
            <a:off x="3581400" y="1219200"/>
            <a:ext cx="2286001" cy="1"/>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23" name="Straight Connector 22"/>
          <p:cNvCxnSpPr/>
          <p:nvPr/>
        </p:nvCxnSpPr>
        <p:spPr bwMode="auto">
          <a:xfrm rot="16200000" flipH="1">
            <a:off x="3695701" y="5676900"/>
            <a:ext cx="2057401" cy="2"/>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Tree>
  </p:cSld>
  <p:clrMapOvr>
    <a:masterClrMapping/>
  </p:clrMapOvr>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6"/>
          <p:cNvSpPr>
            <a:spLocks noGrp="1"/>
          </p:cNvSpPr>
          <p:nvPr>
            <p:ph type="sldNum" sz="quarter" idx="12"/>
          </p:nvPr>
        </p:nvSpPr>
        <p:spPr/>
        <p:txBody>
          <a:bodyPr/>
          <a:lstStyle/>
          <a:p>
            <a:pPr>
              <a:defRPr/>
            </a:pPr>
            <a:fld id="{7A762120-9E69-4218-A816-37F43E80C9D5}" type="slidenum">
              <a:rPr lang="en-US"/>
              <a:pPr>
                <a:defRPr/>
              </a:pPr>
              <a:t>202</a:t>
            </a:fld>
            <a:endParaRPr lang="en-US" dirty="0"/>
          </a:p>
        </p:txBody>
      </p:sp>
      <p:pic>
        <p:nvPicPr>
          <p:cNvPr id="17411" name="Picture 6" descr="timeline"/>
          <p:cNvPicPr>
            <a:picLocks noGrp="1" noChangeAspect="1" noChangeArrowheads="1"/>
          </p:cNvPicPr>
          <p:nvPr>
            <p:ph sz="half" idx="2"/>
          </p:nvPr>
        </p:nvPicPr>
        <p:blipFill>
          <a:blip r:embed="rId3" cstate="print"/>
          <a:srcRect/>
          <a:stretch>
            <a:fillRect/>
          </a:stretch>
        </p:blipFill>
        <p:spPr>
          <a:xfrm>
            <a:off x="533400" y="4757738"/>
            <a:ext cx="7848600" cy="1757362"/>
          </a:xfrm>
        </p:spPr>
      </p:pic>
      <p:sp>
        <p:nvSpPr>
          <p:cNvPr id="17412" name="Rectangle 8"/>
          <p:cNvSpPr>
            <a:spLocks noGrp="1" noChangeArrowheads="1"/>
          </p:cNvSpPr>
          <p:nvPr>
            <p:ph type="body" sz="half" idx="1"/>
          </p:nvPr>
        </p:nvSpPr>
        <p:spPr>
          <a:xfrm>
            <a:off x="457200" y="1371600"/>
            <a:ext cx="8001000" cy="3505200"/>
          </a:xfrm>
        </p:spPr>
        <p:txBody>
          <a:bodyPr/>
          <a:lstStyle/>
          <a:p>
            <a:pPr eaLnBrk="1" hangingPunct="1">
              <a:spcBef>
                <a:spcPct val="50000"/>
              </a:spcBef>
            </a:pPr>
            <a:r>
              <a:rPr lang="en-US" sz="2800" dirty="0" smtClean="0">
                <a:ea typeface="ＭＳ Ｐゴシック" pitchFamily="34" charset="-128"/>
              </a:rPr>
              <a:t>~10 TB</a:t>
            </a:r>
            <a:r>
              <a:rPr lang="en-US" sz="2800" smtClean="0">
                <a:ea typeface="ＭＳ Ｐゴシック" pitchFamily="34" charset="-128"/>
              </a:rPr>
              <a:t>, ~100 tweet + </a:t>
            </a:r>
            <a:r>
              <a:rPr lang="en-US" sz="2800" dirty="0" smtClean="0">
                <a:ea typeface="ＭＳ Ｐゴシック" pitchFamily="34" charset="-128"/>
              </a:rPr>
              <a:t>~50 webpage collections</a:t>
            </a:r>
          </a:p>
          <a:p>
            <a:pPr eaLnBrk="1" hangingPunct="1">
              <a:spcBef>
                <a:spcPct val="50000"/>
              </a:spcBef>
            </a:pPr>
            <a:r>
              <a:rPr lang="en-US" sz="2800" dirty="0" smtClean="0">
                <a:ea typeface="ＭＳ Ｐゴシック" pitchFamily="34" charset="-128"/>
              </a:rPr>
              <a:t>Human </a:t>
            </a:r>
            <a:r>
              <a:rPr lang="en-US" sz="2800" dirty="0" smtClean="0">
                <a:ea typeface="ＭＳ Ｐゴシック" pitchFamily="34" charset="-128"/>
              </a:rPr>
              <a:t>tragedies that result from man-made and natural events affect humans and communities significantly.</a:t>
            </a:r>
          </a:p>
          <a:p>
            <a:pPr eaLnBrk="1" hangingPunct="1">
              <a:spcBef>
                <a:spcPct val="50000"/>
              </a:spcBef>
            </a:pPr>
            <a:endParaRPr lang="en-US" sz="1000" dirty="0" smtClean="0">
              <a:ea typeface="ＭＳ Ｐゴシック" pitchFamily="34" charset="-128"/>
            </a:endParaRPr>
          </a:p>
          <a:p>
            <a:pPr eaLnBrk="1" hangingPunct="1"/>
            <a:r>
              <a:rPr lang="en-US" sz="2800" dirty="0" smtClean="0">
                <a:ea typeface="ＭＳ Ｐゴシック" pitchFamily="34" charset="-128"/>
              </a:rPr>
              <a:t>During and after a tragic event, there are a series of needs that have to be addressed.</a:t>
            </a:r>
          </a:p>
          <a:p>
            <a:pPr lvl="1" eaLnBrk="1" hangingPunct="1"/>
            <a:r>
              <a:rPr lang="en-US" sz="2400" dirty="0" smtClean="0">
                <a:ea typeface="ＭＳ Ｐゴシック" pitchFamily="34" charset="-128"/>
              </a:rPr>
              <a:t>Compounded by communication failures and a confusing plethora of data and information</a:t>
            </a:r>
          </a:p>
        </p:txBody>
      </p:sp>
      <p:sp>
        <p:nvSpPr>
          <p:cNvPr id="4101" name="Rectangle 10"/>
          <p:cNvSpPr>
            <a:spLocks noGrp="1" noChangeArrowheads="1"/>
          </p:cNvSpPr>
          <p:nvPr>
            <p:ph type="title"/>
          </p:nvPr>
        </p:nvSpPr>
        <p:spPr/>
        <p:txBody>
          <a:bodyPr/>
          <a:lstStyle/>
          <a:p>
            <a:pPr eaLnBrk="1" hangingPunct="1">
              <a:defRPr/>
            </a:pPr>
            <a:r>
              <a:rPr lang="en-US" smtClean="0">
                <a:solidFill>
                  <a:schemeClr val="tx1"/>
                </a:solidFill>
              </a:rPr>
              <a:t>Crisis, Tragedy, and Recovery</a:t>
            </a:r>
          </a:p>
        </p:txBody>
      </p:sp>
    </p:spTree>
  </p:cSld>
  <p:clrMapOvr>
    <a:masterClrMapping/>
  </p:clrMapOvr>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6"/>
          <p:cNvSpPr>
            <a:spLocks noGrp="1"/>
          </p:cNvSpPr>
          <p:nvPr>
            <p:ph type="sldNum" sz="quarter" idx="12"/>
          </p:nvPr>
        </p:nvSpPr>
        <p:spPr>
          <a:noFill/>
        </p:spPr>
        <p:txBody>
          <a:bodyPr/>
          <a:lstStyle/>
          <a:p>
            <a:fld id="{9EB3E34B-FCC2-4628-AA6B-4B09DD95EF1A}" type="slidenum">
              <a:rPr lang="en-US" smtClean="0"/>
              <a:pPr/>
              <a:t>203</a:t>
            </a:fld>
            <a:endParaRPr lang="en-US" smtClean="0"/>
          </a:p>
        </p:txBody>
      </p:sp>
      <p:pic>
        <p:nvPicPr>
          <p:cNvPr id="17411" name="Picture 6"/>
          <p:cNvPicPr>
            <a:picLocks noChangeAspect="1" noChangeArrowheads="1"/>
          </p:cNvPicPr>
          <p:nvPr/>
        </p:nvPicPr>
        <p:blipFill>
          <a:blip r:embed="rId3" cstate="print"/>
          <a:srcRect/>
          <a:stretch>
            <a:fillRect/>
          </a:stretch>
        </p:blipFill>
        <p:spPr bwMode="auto">
          <a:xfrm>
            <a:off x="1219200" y="0"/>
            <a:ext cx="7661275" cy="6459538"/>
          </a:xfrm>
          <a:prstGeom prst="rect">
            <a:avLst/>
          </a:prstGeom>
          <a:noFill/>
          <a:ln w="228600" cap="sq" cmpd="thickThin">
            <a:noFill/>
            <a:miter lim="800000"/>
            <a:headEnd/>
            <a:tailEnd/>
          </a:ln>
        </p:spPr>
      </p:pic>
      <p:sp>
        <p:nvSpPr>
          <p:cNvPr id="17412" name="Rectangle 4"/>
          <p:cNvSpPr>
            <a:spLocks noGrp="1" noChangeArrowheads="1"/>
          </p:cNvSpPr>
          <p:nvPr>
            <p:ph type="body" sz="half" idx="1"/>
          </p:nvPr>
        </p:nvSpPr>
        <p:spPr>
          <a:xfrm>
            <a:off x="0" y="228600"/>
            <a:ext cx="2819400" cy="1143000"/>
          </a:xfrm>
        </p:spPr>
        <p:txBody>
          <a:bodyPr/>
          <a:lstStyle/>
          <a:p>
            <a:pPr marL="231775" indent="-231775" eaLnBrk="1" hangingPunct="1">
              <a:lnSpc>
                <a:spcPct val="80000"/>
              </a:lnSpc>
              <a:spcBef>
                <a:spcPct val="50000"/>
              </a:spcBef>
            </a:pPr>
            <a:r>
              <a:rPr lang="en-US" sz="2800" b="1" dirty="0" smtClean="0"/>
              <a:t>Build a networked digital library relating to CTR</a:t>
            </a:r>
          </a:p>
        </p:txBody>
      </p:sp>
      <p:sp>
        <p:nvSpPr>
          <p:cNvPr id="7" name="Rectangle 4"/>
          <p:cNvSpPr txBox="1">
            <a:spLocks noChangeArrowheads="1"/>
          </p:cNvSpPr>
          <p:nvPr/>
        </p:nvSpPr>
        <p:spPr bwMode="auto">
          <a:xfrm>
            <a:off x="7086600" y="5105400"/>
            <a:ext cx="2057400" cy="1752600"/>
          </a:xfrm>
          <a:prstGeom prst="rect">
            <a:avLst/>
          </a:prstGeom>
          <a:noFill/>
          <a:ln w="9525">
            <a:noFill/>
            <a:miter lim="800000"/>
            <a:headEnd/>
            <a:tailEnd/>
          </a:ln>
        </p:spPr>
        <p:txBody>
          <a:bodyPr/>
          <a:lstStyle/>
          <a:p>
            <a:pPr marL="231775" indent="-231775">
              <a:lnSpc>
                <a:spcPct val="80000"/>
              </a:lnSpc>
              <a:spcBef>
                <a:spcPct val="50000"/>
              </a:spcBef>
              <a:buFontTx/>
              <a:buChar char="•"/>
              <a:defRPr/>
            </a:pPr>
            <a:r>
              <a:rPr lang="en-US" sz="2100" b="0" kern="0" dirty="0">
                <a:latin typeface="+mn-lt"/>
                <a:cs typeface="+mn-cs"/>
              </a:rPr>
              <a:t>Support information exploration</a:t>
            </a:r>
          </a:p>
          <a:p>
            <a:pPr marL="231775" indent="-231775">
              <a:lnSpc>
                <a:spcPct val="80000"/>
              </a:lnSpc>
              <a:spcBef>
                <a:spcPct val="50000"/>
              </a:spcBef>
              <a:buFontTx/>
              <a:buChar char="•"/>
              <a:defRPr/>
            </a:pPr>
            <a:r>
              <a:rPr lang="en-US" sz="2100" b="0" kern="0" dirty="0">
                <a:latin typeface="+mn-lt"/>
                <a:cs typeface="+mn-cs"/>
              </a:rPr>
              <a:t>Aided by an ontology</a:t>
            </a:r>
          </a:p>
        </p:txBody>
      </p:sp>
      <p:sp>
        <p:nvSpPr>
          <p:cNvPr id="8" name="Rectangle 4"/>
          <p:cNvSpPr txBox="1">
            <a:spLocks noChangeArrowheads="1"/>
          </p:cNvSpPr>
          <p:nvPr/>
        </p:nvSpPr>
        <p:spPr bwMode="auto">
          <a:xfrm>
            <a:off x="0" y="5029200"/>
            <a:ext cx="3505200" cy="1828800"/>
          </a:xfrm>
          <a:prstGeom prst="rect">
            <a:avLst/>
          </a:prstGeom>
          <a:noFill/>
          <a:ln w="9525">
            <a:noFill/>
            <a:miter lim="800000"/>
            <a:headEnd/>
            <a:tailEnd/>
          </a:ln>
        </p:spPr>
        <p:txBody>
          <a:bodyPr/>
          <a:lstStyle/>
          <a:p>
            <a:pPr marL="231775" indent="-231775">
              <a:lnSpc>
                <a:spcPct val="80000"/>
              </a:lnSpc>
              <a:spcBef>
                <a:spcPct val="50000"/>
              </a:spcBef>
              <a:buFontTx/>
              <a:buChar char="•"/>
              <a:defRPr/>
            </a:pPr>
            <a:r>
              <a:rPr lang="en-US" sz="2100" b="0" kern="0" dirty="0">
                <a:latin typeface="+mn-lt"/>
                <a:cs typeface="+mn-cs"/>
              </a:rPr>
              <a:t>Integrate community, content, and services relating to CTR, making it accessible, and preserving it for long-term reuse</a:t>
            </a:r>
          </a:p>
        </p:txBody>
      </p:sp>
      <p:sp>
        <p:nvSpPr>
          <p:cNvPr id="9" name="Rectangle 4"/>
          <p:cNvSpPr txBox="1">
            <a:spLocks noChangeArrowheads="1"/>
          </p:cNvSpPr>
          <p:nvPr/>
        </p:nvSpPr>
        <p:spPr bwMode="auto">
          <a:xfrm>
            <a:off x="6670675" y="228600"/>
            <a:ext cx="2209800" cy="1828800"/>
          </a:xfrm>
          <a:prstGeom prst="rect">
            <a:avLst/>
          </a:prstGeom>
          <a:noFill/>
          <a:ln w="9525">
            <a:noFill/>
            <a:miter lim="800000"/>
            <a:headEnd/>
            <a:tailEnd/>
          </a:ln>
        </p:spPr>
        <p:txBody>
          <a:bodyPr/>
          <a:lstStyle/>
          <a:p>
            <a:pPr marL="231775" indent="-231775">
              <a:lnSpc>
                <a:spcPct val="80000"/>
              </a:lnSpc>
              <a:spcBef>
                <a:spcPts val="900"/>
              </a:spcBef>
              <a:buFontTx/>
              <a:buChar char="•"/>
              <a:defRPr/>
            </a:pPr>
            <a:r>
              <a:rPr lang="en-US" sz="2100" b="0" kern="0" dirty="0">
                <a:latin typeface="+mn-lt"/>
                <a:cs typeface="+mn-cs"/>
                <a:hlinkClick r:id="rId4"/>
              </a:rPr>
              <a:t>www.citeulike.org</a:t>
            </a:r>
            <a:r>
              <a:rPr lang="en-US" sz="2100" b="0" kern="0" dirty="0">
                <a:latin typeface="+mn-lt"/>
                <a:cs typeface="+mn-cs"/>
              </a:rPr>
              <a:t> group </a:t>
            </a:r>
            <a:r>
              <a:rPr lang="en-US" sz="2100" kern="0" dirty="0" err="1">
                <a:latin typeface="+mn-lt"/>
                <a:cs typeface="+mn-cs"/>
              </a:rPr>
              <a:t>ctrnet</a:t>
            </a:r>
            <a:endParaRPr lang="en-US" sz="2100" kern="0" dirty="0">
              <a:latin typeface="+mn-lt"/>
              <a:cs typeface="+mn-cs"/>
            </a:endParaRPr>
          </a:p>
          <a:p>
            <a:pPr marL="231775" indent="-231775">
              <a:lnSpc>
                <a:spcPct val="80000"/>
              </a:lnSpc>
              <a:spcBef>
                <a:spcPts val="900"/>
              </a:spcBef>
              <a:buFontTx/>
              <a:buChar char="•"/>
              <a:defRPr/>
            </a:pPr>
            <a:r>
              <a:rPr lang="en-US" sz="2100" kern="0" dirty="0">
                <a:latin typeface="+mn-lt"/>
                <a:cs typeface="+mn-cs"/>
              </a:rPr>
              <a:t>Citations</a:t>
            </a:r>
          </a:p>
          <a:p>
            <a:pPr marL="231775" indent="-231775">
              <a:lnSpc>
                <a:spcPct val="80000"/>
              </a:lnSpc>
              <a:spcBef>
                <a:spcPts val="900"/>
              </a:spcBef>
              <a:buFontTx/>
              <a:buChar char="•"/>
              <a:defRPr/>
            </a:pPr>
            <a:r>
              <a:rPr lang="en-US" sz="2100" kern="0" dirty="0">
                <a:latin typeface="+mn-lt"/>
                <a:cs typeface="+mn-cs"/>
              </a:rPr>
              <a:t>Papers, …</a:t>
            </a:r>
          </a:p>
        </p:txBody>
      </p:sp>
      <p:sp>
        <p:nvSpPr>
          <p:cNvPr id="10" name="TextBox 9"/>
          <p:cNvSpPr txBox="1"/>
          <p:nvPr/>
        </p:nvSpPr>
        <p:spPr>
          <a:xfrm>
            <a:off x="3352800" y="6211669"/>
            <a:ext cx="3476144" cy="646331"/>
          </a:xfrm>
          <a:prstGeom prst="rect">
            <a:avLst/>
          </a:prstGeom>
          <a:noFill/>
        </p:spPr>
        <p:txBody>
          <a:bodyPr wrap="none" rtlCol="0">
            <a:spAutoFit/>
          </a:bodyPr>
          <a:lstStyle/>
          <a:p>
            <a:r>
              <a:rPr lang="en-US" sz="3600" dirty="0" smtClean="0"/>
              <a:t>www.ctrnet.net</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p>
            <a:fld id="{7A34AF98-598C-4AB4-B378-6FCE9330AB62}" type="slidenum">
              <a:rPr lang="en-US" smtClean="0"/>
              <a:pPr/>
              <a:t>204</a:t>
            </a:fld>
            <a:endParaRPr lang="en-US" smtClean="0"/>
          </a:p>
        </p:txBody>
      </p:sp>
      <p:sp>
        <p:nvSpPr>
          <p:cNvPr id="16387" name="Rectangle 6"/>
          <p:cNvSpPr>
            <a:spLocks noGrp="1" noChangeArrowheads="1"/>
          </p:cNvSpPr>
          <p:nvPr>
            <p:ph type="title"/>
          </p:nvPr>
        </p:nvSpPr>
        <p:spPr>
          <a:xfrm>
            <a:off x="457200" y="0"/>
            <a:ext cx="8229600" cy="944563"/>
          </a:xfrm>
        </p:spPr>
        <p:txBody>
          <a:bodyPr/>
          <a:lstStyle/>
          <a:p>
            <a:pPr eaLnBrk="1" hangingPunct="1"/>
            <a:r>
              <a:rPr lang="en-US" smtClean="0"/>
              <a:t>CTR stakeholders</a:t>
            </a:r>
          </a:p>
        </p:txBody>
      </p:sp>
      <p:pic>
        <p:nvPicPr>
          <p:cNvPr id="16388" name="Picture 5" descr="user info exchange"/>
          <p:cNvPicPr>
            <a:picLocks noGrp="1" noChangeAspect="1" noChangeArrowheads="1"/>
          </p:cNvPicPr>
          <p:nvPr>
            <p:ph idx="1"/>
          </p:nvPr>
        </p:nvPicPr>
        <p:blipFill>
          <a:blip r:embed="rId3" cstate="print"/>
          <a:srcRect/>
          <a:stretch>
            <a:fillRect/>
          </a:stretch>
        </p:blipFill>
        <p:spPr>
          <a:xfrm>
            <a:off x="533400" y="762000"/>
            <a:ext cx="8128000" cy="6096000"/>
          </a:xfrm>
        </p:spPr>
      </p:pic>
    </p:spTree>
  </p:cSld>
  <p:clrMapOvr>
    <a:masterClrMapping/>
  </p:clrMapOvr>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457200" y="274638"/>
            <a:ext cx="8229600" cy="1143000"/>
          </a:xfrm>
          <a:prstGeom prst="rect">
            <a:avLst/>
          </a:prstGeom>
          <a:noFill/>
          <a:ln w="9525">
            <a:noFill/>
            <a:round/>
            <a:headEnd/>
            <a:tailEnd/>
          </a:ln>
        </p:spPr>
        <p:txBody>
          <a:bodyPr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4400">
              <a:solidFill>
                <a:srgbClr val="000000"/>
              </a:solidFill>
              <a:latin typeface="Calibri" pitchFamily="34" charset="0"/>
            </a:endParaRPr>
          </a:p>
        </p:txBody>
      </p:sp>
      <p:sp>
        <p:nvSpPr>
          <p:cNvPr id="18435" name="Text Box 2"/>
          <p:cNvSpPr txBox="1">
            <a:spLocks noChangeArrowheads="1"/>
          </p:cNvSpPr>
          <p:nvPr/>
        </p:nvSpPr>
        <p:spPr bwMode="auto">
          <a:xfrm>
            <a:off x="457200" y="1600200"/>
            <a:ext cx="8229600" cy="4525963"/>
          </a:xfrm>
          <a:prstGeom prst="rect">
            <a:avLst/>
          </a:prstGeom>
          <a:noFill/>
          <a:ln w="9525">
            <a:noFill/>
            <a:round/>
            <a:headEnd/>
            <a:tailEnd/>
          </a:ln>
        </p:spPr>
        <p:txBody>
          <a:bodyPr wrap="none" anchor="ctr"/>
          <a:lstStyle/>
          <a:p>
            <a:endParaRPr lang="en-US"/>
          </a:p>
        </p:txBody>
      </p:sp>
      <p:pic>
        <p:nvPicPr>
          <p:cNvPr id="18436" name="Picture 3"/>
          <p:cNvPicPr>
            <a:picLocks noChangeAspect="1" noChangeArrowheads="1"/>
          </p:cNvPicPr>
          <p:nvPr/>
        </p:nvPicPr>
        <p:blipFill>
          <a:blip r:embed="rId3" cstate="print"/>
          <a:srcRect/>
          <a:stretch>
            <a:fillRect/>
          </a:stretch>
        </p:blipFill>
        <p:spPr bwMode="auto">
          <a:xfrm>
            <a:off x="0" y="1104900"/>
            <a:ext cx="9144000" cy="5753100"/>
          </a:xfrm>
          <a:prstGeom prst="rect">
            <a:avLst/>
          </a:prstGeom>
          <a:noFill/>
          <a:ln w="9525">
            <a:noFill/>
            <a:round/>
            <a:headEnd/>
            <a:tailEnd/>
          </a:ln>
        </p:spPr>
      </p:pic>
      <p:sp>
        <p:nvSpPr>
          <p:cNvPr id="18437" name="TextBox 4"/>
          <p:cNvSpPr txBox="1">
            <a:spLocks noChangeArrowheads="1"/>
          </p:cNvSpPr>
          <p:nvPr/>
        </p:nvSpPr>
        <p:spPr bwMode="auto">
          <a:xfrm>
            <a:off x="-31750" y="304800"/>
            <a:ext cx="9175750" cy="461963"/>
          </a:xfrm>
          <a:prstGeom prst="rect">
            <a:avLst/>
          </a:prstGeom>
          <a:noFill/>
          <a:ln w="9525">
            <a:noFill/>
            <a:miter lim="800000"/>
            <a:headEnd/>
            <a:tailEnd/>
          </a:ln>
        </p:spPr>
        <p:txBody>
          <a:bodyPr wrap="none">
            <a:spAutoFit/>
          </a:bodyPr>
          <a:lstStyle/>
          <a:p>
            <a:pPr algn="ctr"/>
            <a:r>
              <a:rPr lang="en-US" sz="2400"/>
              <a:t>Haiti Photographs, Content Based Image Retrieval Evaluation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5"/>
          <p:cNvSpPr>
            <a:spLocks noGrp="1"/>
          </p:cNvSpPr>
          <p:nvPr>
            <p:ph idx="1"/>
          </p:nvPr>
        </p:nvSpPr>
        <p:spPr>
          <a:xfrm>
            <a:off x="457200" y="1219200"/>
            <a:ext cx="8229600" cy="4525963"/>
          </a:xfrm>
        </p:spPr>
        <p:txBody>
          <a:bodyPr/>
          <a:lstStyle/>
          <a:p>
            <a:r>
              <a:rPr lang="en-US" dirty="0" smtClean="0">
                <a:ea typeface="ＭＳ Ｐゴシック" pitchFamily="34" charset="-128"/>
              </a:rPr>
              <a:t>An ontology is</a:t>
            </a:r>
          </a:p>
          <a:p>
            <a:pPr lvl="1"/>
            <a:r>
              <a:rPr lang="en-US" dirty="0" smtClean="0">
                <a:ea typeface="ＭＳ Ｐゴシック" pitchFamily="34" charset="-128"/>
              </a:rPr>
              <a:t>Collection of words and phrases</a:t>
            </a:r>
          </a:p>
          <a:p>
            <a:pPr lvl="1"/>
            <a:r>
              <a:rPr lang="en-US" dirty="0" smtClean="0">
                <a:ea typeface="ＭＳ Ｐゴシック" pitchFamily="34" charset="-128"/>
              </a:rPr>
              <a:t>Graph of relationships, sometimes mostly hierarchical as in a taxonomy</a:t>
            </a:r>
          </a:p>
          <a:p>
            <a:pPr lvl="1"/>
            <a:r>
              <a:rPr lang="en-US" dirty="0" smtClean="0">
                <a:ea typeface="ＭＳ Ｐゴシック" pitchFamily="34" charset="-128"/>
              </a:rPr>
              <a:t>Covering the key concepts and terms in the discipline</a:t>
            </a:r>
          </a:p>
          <a:p>
            <a:pPr lvl="1"/>
            <a:r>
              <a:rPr lang="en-US" dirty="0" smtClean="0">
                <a:ea typeface="ＭＳ Ｐゴシック" pitchFamily="34" charset="-128"/>
              </a:rPr>
              <a:t>Supporting differing views on the field</a:t>
            </a:r>
          </a:p>
          <a:p>
            <a:r>
              <a:rPr lang="en-US" dirty="0" smtClean="0">
                <a:ea typeface="ＭＳ Ｐゴシック" pitchFamily="34" charset="-128"/>
              </a:rPr>
              <a:t>Purposes</a:t>
            </a:r>
          </a:p>
          <a:p>
            <a:pPr lvl="1"/>
            <a:r>
              <a:rPr lang="en-US" dirty="0" smtClean="0">
                <a:ea typeface="ＭＳ Ｐゴシック" pitchFamily="34" charset="-128"/>
              </a:rPr>
              <a:t>Describes documents</a:t>
            </a:r>
          </a:p>
          <a:p>
            <a:pPr lvl="2"/>
            <a:r>
              <a:rPr lang="en-US" dirty="0" smtClean="0">
                <a:ea typeface="ＭＳ Ｐゴシック" pitchFamily="34" charset="-128"/>
              </a:rPr>
              <a:t>As tags, descriptors, keywords</a:t>
            </a:r>
          </a:p>
          <a:p>
            <a:pPr lvl="1"/>
            <a:r>
              <a:rPr lang="en-US" dirty="0" smtClean="0">
                <a:ea typeface="ＭＳ Ｐゴシック" pitchFamily="34" charset="-128"/>
              </a:rPr>
              <a:t>Supports navigation, learning, and research</a:t>
            </a:r>
          </a:p>
        </p:txBody>
      </p:sp>
      <p:sp>
        <p:nvSpPr>
          <p:cNvPr id="5" name="Title 4"/>
          <p:cNvSpPr>
            <a:spLocks noGrp="1"/>
          </p:cNvSpPr>
          <p:nvPr>
            <p:ph type="title"/>
          </p:nvPr>
        </p:nvSpPr>
        <p:spPr>
          <a:xfrm>
            <a:off x="457200" y="0"/>
            <a:ext cx="8229600" cy="1143000"/>
          </a:xfrm>
        </p:spPr>
        <p:txBody>
          <a:bodyPr/>
          <a:lstStyle/>
          <a:p>
            <a:pPr>
              <a:defRPr/>
            </a:pPr>
            <a:r>
              <a:rPr lang="en-US" dirty="0" smtClean="0"/>
              <a:t>CTR Ontology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smtClean="0"/>
              <a:t>Goals for Ontology for CTR</a:t>
            </a:r>
          </a:p>
        </p:txBody>
      </p:sp>
      <p:sp>
        <p:nvSpPr>
          <p:cNvPr id="1028" name="Slide Number Placeholder 4"/>
          <p:cNvSpPr>
            <a:spLocks noGrp="1"/>
          </p:cNvSpPr>
          <p:nvPr>
            <p:ph type="sldNum" sz="quarter" idx="12"/>
          </p:nvPr>
        </p:nvSpPr>
        <p:spPr>
          <a:noFill/>
        </p:spPr>
        <p:txBody>
          <a:bodyPr/>
          <a:lstStyle/>
          <a:p>
            <a:fld id="{7760FCD2-2A13-4685-A63E-14B25978BD3F}" type="slidenum">
              <a:rPr lang="en-US" smtClean="0"/>
              <a:pPr/>
              <a:t>207</a:t>
            </a:fld>
            <a:endParaRPr lang="en-US" smtClean="0"/>
          </a:p>
        </p:txBody>
      </p:sp>
      <p:grpSp>
        <p:nvGrpSpPr>
          <p:cNvPr id="2" name="Group 48"/>
          <p:cNvGrpSpPr>
            <a:grpSpLocks/>
          </p:cNvGrpSpPr>
          <p:nvPr/>
        </p:nvGrpSpPr>
        <p:grpSpPr bwMode="auto">
          <a:xfrm>
            <a:off x="3276600" y="1219200"/>
            <a:ext cx="5562600" cy="5410200"/>
            <a:chOff x="8640" y="8112"/>
            <a:chExt cx="4800" cy="5328"/>
          </a:xfrm>
        </p:grpSpPr>
        <p:sp>
          <p:nvSpPr>
            <p:cNvPr id="1071" name="AutoShape 49"/>
            <p:cNvSpPr>
              <a:spLocks noChangeArrowheads="1"/>
            </p:cNvSpPr>
            <p:nvPr/>
          </p:nvSpPr>
          <p:spPr bwMode="auto">
            <a:xfrm>
              <a:off x="8640" y="8112"/>
              <a:ext cx="2256" cy="5328"/>
            </a:xfrm>
            <a:prstGeom prst="triangle">
              <a:avLst>
                <a:gd name="adj" fmla="val 100000"/>
              </a:avLst>
            </a:prstGeom>
            <a:solidFill>
              <a:srgbClr val="FBD79D"/>
            </a:solidFill>
            <a:ln w="9525">
              <a:noFill/>
              <a:miter lim="800000"/>
              <a:headEnd/>
              <a:tailEnd/>
            </a:ln>
          </p:spPr>
          <p:txBody>
            <a:bodyPr wrap="none" anchor="ctr"/>
            <a:lstStyle/>
            <a:p>
              <a:endParaRPr lang="en-US"/>
            </a:p>
          </p:txBody>
        </p:sp>
        <p:sp>
          <p:nvSpPr>
            <p:cNvPr id="1072" name="Rectangle 50"/>
            <p:cNvSpPr>
              <a:spLocks noChangeArrowheads="1"/>
            </p:cNvSpPr>
            <p:nvPr/>
          </p:nvSpPr>
          <p:spPr bwMode="auto">
            <a:xfrm>
              <a:off x="10896" y="8112"/>
              <a:ext cx="2544" cy="5328"/>
            </a:xfrm>
            <a:prstGeom prst="rect">
              <a:avLst/>
            </a:prstGeom>
            <a:solidFill>
              <a:srgbClr val="FBD79D"/>
            </a:solidFill>
            <a:ln w="9525">
              <a:noFill/>
              <a:miter lim="800000"/>
              <a:headEnd/>
              <a:tailEnd/>
            </a:ln>
          </p:spPr>
          <p:txBody>
            <a:bodyPr wrap="none" anchor="ctr"/>
            <a:lstStyle/>
            <a:p>
              <a:endParaRPr lang="en-US"/>
            </a:p>
          </p:txBody>
        </p:sp>
      </p:grpSp>
      <p:grpSp>
        <p:nvGrpSpPr>
          <p:cNvPr id="3" name="Group 51"/>
          <p:cNvGrpSpPr>
            <a:grpSpLocks/>
          </p:cNvGrpSpPr>
          <p:nvPr/>
        </p:nvGrpSpPr>
        <p:grpSpPr bwMode="auto">
          <a:xfrm>
            <a:off x="381000" y="1219200"/>
            <a:ext cx="5562600" cy="5410200"/>
            <a:chOff x="6143" y="8112"/>
            <a:chExt cx="4753" cy="5328"/>
          </a:xfrm>
        </p:grpSpPr>
        <p:sp>
          <p:nvSpPr>
            <p:cNvPr id="1069" name="AutoShape 52"/>
            <p:cNvSpPr>
              <a:spLocks noChangeArrowheads="1"/>
            </p:cNvSpPr>
            <p:nvPr/>
          </p:nvSpPr>
          <p:spPr bwMode="auto">
            <a:xfrm rot="10800000">
              <a:off x="8640" y="8112"/>
              <a:ext cx="2256" cy="5328"/>
            </a:xfrm>
            <a:prstGeom prst="triangle">
              <a:avLst>
                <a:gd name="adj" fmla="val 100000"/>
              </a:avLst>
            </a:prstGeom>
            <a:solidFill>
              <a:srgbClr val="DDDDDD"/>
            </a:solidFill>
            <a:ln w="9525">
              <a:noFill/>
              <a:miter lim="800000"/>
              <a:headEnd/>
              <a:tailEnd/>
            </a:ln>
          </p:spPr>
          <p:txBody>
            <a:bodyPr wrap="none" anchor="ctr"/>
            <a:lstStyle/>
            <a:p>
              <a:endParaRPr lang="en-US"/>
            </a:p>
          </p:txBody>
        </p:sp>
        <p:sp>
          <p:nvSpPr>
            <p:cNvPr id="1070" name="Rectangle 53"/>
            <p:cNvSpPr>
              <a:spLocks noChangeArrowheads="1"/>
            </p:cNvSpPr>
            <p:nvPr/>
          </p:nvSpPr>
          <p:spPr bwMode="auto">
            <a:xfrm rot="10800000">
              <a:off x="6143" y="8112"/>
              <a:ext cx="2544" cy="5328"/>
            </a:xfrm>
            <a:prstGeom prst="rect">
              <a:avLst/>
            </a:prstGeom>
            <a:solidFill>
              <a:srgbClr val="DDDDDD"/>
            </a:solidFill>
            <a:ln w="9525">
              <a:noFill/>
              <a:miter lim="800000"/>
              <a:headEnd/>
              <a:tailEnd/>
            </a:ln>
          </p:spPr>
          <p:txBody>
            <a:bodyPr wrap="none" anchor="ctr"/>
            <a:lstStyle/>
            <a:p>
              <a:endParaRPr lang="en-US"/>
            </a:p>
          </p:txBody>
        </p:sp>
      </p:grpSp>
      <p:sp>
        <p:nvSpPr>
          <p:cNvPr id="1031" name="Text Box 33"/>
          <p:cNvSpPr txBox="1">
            <a:spLocks noChangeArrowheads="1"/>
          </p:cNvSpPr>
          <p:nvPr/>
        </p:nvSpPr>
        <p:spPr bwMode="auto">
          <a:xfrm>
            <a:off x="381000" y="4800600"/>
            <a:ext cx="1735138" cy="641350"/>
          </a:xfrm>
          <a:prstGeom prst="rect">
            <a:avLst/>
          </a:prstGeom>
          <a:noFill/>
          <a:ln w="9525">
            <a:noFill/>
            <a:miter lim="800000"/>
            <a:headEnd/>
            <a:tailEnd/>
          </a:ln>
        </p:spPr>
        <p:txBody>
          <a:bodyPr wrap="none" lIns="151522" tIns="75760" rIns="151522" bIns="75760">
            <a:spAutoFit/>
          </a:bodyPr>
          <a:lstStyle/>
          <a:p>
            <a:pPr defTabSz="1516063"/>
            <a:r>
              <a:rPr lang="en-US" sz="1600"/>
              <a:t>Social network</a:t>
            </a:r>
          </a:p>
          <a:p>
            <a:pPr defTabSz="1516063"/>
            <a:r>
              <a:rPr lang="en-US" sz="1600"/>
              <a:t>applications</a:t>
            </a:r>
          </a:p>
        </p:txBody>
      </p:sp>
      <p:grpSp>
        <p:nvGrpSpPr>
          <p:cNvPr id="4" name="Group 56"/>
          <p:cNvGrpSpPr>
            <a:grpSpLocks/>
          </p:cNvGrpSpPr>
          <p:nvPr/>
        </p:nvGrpSpPr>
        <p:grpSpPr bwMode="auto">
          <a:xfrm>
            <a:off x="533400" y="1295400"/>
            <a:ext cx="8382000" cy="5119688"/>
            <a:chOff x="336" y="816"/>
            <a:chExt cx="5280" cy="3225"/>
          </a:xfrm>
        </p:grpSpPr>
        <p:grpSp>
          <p:nvGrpSpPr>
            <p:cNvPr id="5" name="Group 44"/>
            <p:cNvGrpSpPr>
              <a:grpSpLocks/>
            </p:cNvGrpSpPr>
            <p:nvPr/>
          </p:nvGrpSpPr>
          <p:grpSpPr bwMode="auto">
            <a:xfrm>
              <a:off x="576" y="844"/>
              <a:ext cx="1115" cy="404"/>
              <a:chOff x="576" y="844"/>
              <a:chExt cx="1115" cy="404"/>
            </a:xfrm>
          </p:grpSpPr>
          <p:pic>
            <p:nvPicPr>
              <p:cNvPr id="1067" name="Picture 6" descr="MPj04386780000[1]"/>
              <p:cNvPicPr>
                <a:picLocks noChangeAspect="1" noChangeArrowheads="1"/>
              </p:cNvPicPr>
              <p:nvPr/>
            </p:nvPicPr>
            <p:blipFill>
              <a:blip r:embed="rId4" cstate="print"/>
              <a:srcRect/>
              <a:stretch>
                <a:fillRect/>
              </a:stretch>
            </p:blipFill>
            <p:spPr bwMode="auto">
              <a:xfrm>
                <a:off x="1248" y="864"/>
                <a:ext cx="443" cy="348"/>
              </a:xfrm>
              <a:prstGeom prst="rect">
                <a:avLst/>
              </a:prstGeom>
              <a:noFill/>
              <a:ln w="9525">
                <a:noFill/>
                <a:miter lim="800000"/>
                <a:headEnd/>
                <a:tailEnd/>
              </a:ln>
            </p:spPr>
          </p:pic>
          <p:sp>
            <p:nvSpPr>
              <p:cNvPr id="1068" name="Text Box 7"/>
              <p:cNvSpPr txBox="1">
                <a:spLocks noChangeArrowheads="1"/>
              </p:cNvSpPr>
              <p:nvPr/>
            </p:nvSpPr>
            <p:spPr bwMode="auto">
              <a:xfrm>
                <a:off x="576" y="844"/>
                <a:ext cx="802" cy="404"/>
              </a:xfrm>
              <a:prstGeom prst="rect">
                <a:avLst/>
              </a:prstGeom>
              <a:noFill/>
              <a:ln w="9525">
                <a:noFill/>
                <a:miter lim="800000"/>
                <a:headEnd/>
                <a:tailEnd/>
              </a:ln>
            </p:spPr>
            <p:txBody>
              <a:bodyPr lIns="151522" tIns="75760" rIns="151522" bIns="75760">
                <a:spAutoFit/>
              </a:bodyPr>
              <a:lstStyle/>
              <a:p>
                <a:pPr algn="r" defTabSz="1516063"/>
                <a:r>
                  <a:rPr lang="en-US" sz="1600"/>
                  <a:t>CTR literature</a:t>
                </a:r>
              </a:p>
            </p:txBody>
          </p:sp>
        </p:grpSp>
        <p:pic>
          <p:nvPicPr>
            <p:cNvPr id="1036" name="Picture 9" descr="MCj04398590000[1]"/>
            <p:cNvPicPr>
              <a:picLocks noChangeAspect="1" noChangeArrowheads="1"/>
            </p:cNvPicPr>
            <p:nvPr/>
          </p:nvPicPr>
          <p:blipFill>
            <a:blip r:embed="rId5" cstate="print"/>
            <a:srcRect/>
            <a:stretch>
              <a:fillRect/>
            </a:stretch>
          </p:blipFill>
          <p:spPr bwMode="auto">
            <a:xfrm>
              <a:off x="432" y="1296"/>
              <a:ext cx="527" cy="384"/>
            </a:xfrm>
            <a:prstGeom prst="rect">
              <a:avLst/>
            </a:prstGeom>
            <a:noFill/>
            <a:ln w="9525">
              <a:noFill/>
              <a:miter lim="800000"/>
              <a:headEnd/>
              <a:tailEnd/>
            </a:ln>
          </p:spPr>
        </p:pic>
        <p:sp>
          <p:nvSpPr>
            <p:cNvPr id="1037" name="Text Box 10"/>
            <p:cNvSpPr txBox="1">
              <a:spLocks noChangeArrowheads="1"/>
            </p:cNvSpPr>
            <p:nvPr/>
          </p:nvSpPr>
          <p:spPr bwMode="auto">
            <a:xfrm>
              <a:off x="336" y="1622"/>
              <a:ext cx="1035" cy="250"/>
            </a:xfrm>
            <a:prstGeom prst="rect">
              <a:avLst/>
            </a:prstGeom>
            <a:noFill/>
            <a:ln w="9525">
              <a:noFill/>
              <a:miter lim="800000"/>
              <a:headEnd/>
              <a:tailEnd/>
            </a:ln>
          </p:spPr>
          <p:txBody>
            <a:bodyPr wrap="none" lIns="151522" tIns="75760" rIns="151522" bIns="75760">
              <a:spAutoFit/>
            </a:bodyPr>
            <a:lstStyle/>
            <a:p>
              <a:pPr defTabSz="1516063"/>
              <a:r>
                <a:rPr lang="en-US" sz="1600"/>
                <a:t>Focus groups</a:t>
              </a:r>
            </a:p>
          </p:txBody>
        </p:sp>
        <p:graphicFrame>
          <p:nvGraphicFramePr>
            <p:cNvPr id="1026" name="Object 12"/>
            <p:cNvGraphicFramePr>
              <a:graphicFrameLocks noChangeAspect="1"/>
            </p:cNvGraphicFramePr>
            <p:nvPr/>
          </p:nvGraphicFramePr>
          <p:xfrm>
            <a:off x="480" y="1968"/>
            <a:ext cx="512" cy="384"/>
          </p:xfrm>
          <a:graphic>
            <a:graphicData uri="http://schemas.openxmlformats.org/presentationml/2006/ole">
              <mc:AlternateContent xmlns:mc="http://schemas.openxmlformats.org/markup-compatibility/2006">
                <mc:Choice xmlns:v="urn:schemas-microsoft-com:vml" Requires="v">
                  <p:oleObj spid="_x0000_s572452" name="Bitmap Image" r:id="rId6" imgW="7000000" imgH="5095238" progId="PBrush">
                    <p:embed/>
                  </p:oleObj>
                </mc:Choice>
                <mc:Fallback>
                  <p:oleObj name="Bitmap Image" r:id="rId6" imgW="7000000" imgH="5095238" progId="PBrush">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 y="1968"/>
                          <a:ext cx="51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38" name="Text Box 13"/>
            <p:cNvSpPr txBox="1">
              <a:spLocks noChangeArrowheads="1"/>
            </p:cNvSpPr>
            <p:nvPr/>
          </p:nvSpPr>
          <p:spPr bwMode="auto">
            <a:xfrm>
              <a:off x="370" y="2284"/>
              <a:ext cx="1166" cy="404"/>
            </a:xfrm>
            <a:prstGeom prst="rect">
              <a:avLst/>
            </a:prstGeom>
            <a:noFill/>
            <a:ln w="9525">
              <a:noFill/>
              <a:miter lim="800000"/>
              <a:headEnd/>
              <a:tailEnd/>
            </a:ln>
          </p:spPr>
          <p:txBody>
            <a:bodyPr wrap="none" lIns="151522" tIns="75760" rIns="151522" bIns="75760">
              <a:spAutoFit/>
            </a:bodyPr>
            <a:lstStyle/>
            <a:p>
              <a:pPr defTabSz="1516063"/>
              <a:r>
                <a:rPr lang="en-US" sz="1600"/>
                <a:t>Websites, </a:t>
              </a:r>
            </a:p>
            <a:p>
              <a:pPr defTabSz="1516063"/>
              <a:r>
                <a:rPr lang="en-US" sz="1600"/>
                <a:t>Internet Archive</a:t>
              </a:r>
            </a:p>
          </p:txBody>
        </p:sp>
        <p:sp>
          <p:nvSpPr>
            <p:cNvPr id="1039" name="Text Box 14"/>
            <p:cNvSpPr txBox="1">
              <a:spLocks noChangeArrowheads="1"/>
            </p:cNvSpPr>
            <p:nvPr/>
          </p:nvSpPr>
          <p:spPr bwMode="auto">
            <a:xfrm>
              <a:off x="4272" y="816"/>
              <a:ext cx="956" cy="298"/>
            </a:xfrm>
            <a:prstGeom prst="rect">
              <a:avLst/>
            </a:prstGeom>
            <a:noFill/>
            <a:ln w="9525">
              <a:noFill/>
              <a:miter lim="800000"/>
              <a:headEnd/>
              <a:tailEnd/>
            </a:ln>
          </p:spPr>
          <p:txBody>
            <a:bodyPr wrap="none" lIns="151522" tIns="75760" rIns="151522" bIns="75760">
              <a:spAutoFit/>
            </a:bodyPr>
            <a:lstStyle/>
            <a:p>
              <a:pPr defTabSz="1516063"/>
              <a:r>
                <a:rPr lang="en-US" sz="2100"/>
                <a:t>Browsing</a:t>
              </a:r>
            </a:p>
          </p:txBody>
        </p:sp>
        <p:sp>
          <p:nvSpPr>
            <p:cNvPr id="1040" name="Text Box 15"/>
            <p:cNvSpPr txBox="1">
              <a:spLocks noChangeArrowheads="1"/>
            </p:cNvSpPr>
            <p:nvPr/>
          </p:nvSpPr>
          <p:spPr bwMode="auto">
            <a:xfrm>
              <a:off x="4224" y="1344"/>
              <a:ext cx="1100" cy="682"/>
            </a:xfrm>
            <a:prstGeom prst="rect">
              <a:avLst/>
            </a:prstGeom>
            <a:noFill/>
            <a:ln w="9525">
              <a:noFill/>
              <a:miter lim="800000"/>
              <a:headEnd/>
              <a:tailEnd/>
            </a:ln>
          </p:spPr>
          <p:txBody>
            <a:bodyPr wrap="none" lIns="151522" tIns="75760" rIns="151522" bIns="75760">
              <a:spAutoFit/>
            </a:bodyPr>
            <a:lstStyle/>
            <a:p>
              <a:pPr defTabSz="1516063"/>
              <a:r>
                <a:rPr lang="en-US" sz="2100"/>
                <a:t>Searching</a:t>
              </a:r>
            </a:p>
            <a:p>
              <a:pPr marL="285750" lvl="1" defTabSz="1516063"/>
              <a:r>
                <a:rPr lang="en-US" sz="2000"/>
                <a:t>Query </a:t>
              </a:r>
            </a:p>
            <a:p>
              <a:pPr marL="285750" lvl="1" defTabSz="1516063"/>
              <a:r>
                <a:rPr lang="en-US" sz="2000"/>
                <a:t>expansion</a:t>
              </a:r>
            </a:p>
          </p:txBody>
        </p:sp>
        <p:sp>
          <p:nvSpPr>
            <p:cNvPr id="1041" name="Text Box 16"/>
            <p:cNvSpPr txBox="1">
              <a:spLocks noChangeArrowheads="1"/>
            </p:cNvSpPr>
            <p:nvPr/>
          </p:nvSpPr>
          <p:spPr bwMode="auto">
            <a:xfrm>
              <a:off x="4080" y="3696"/>
              <a:ext cx="1069" cy="298"/>
            </a:xfrm>
            <a:prstGeom prst="rect">
              <a:avLst/>
            </a:prstGeom>
            <a:noFill/>
            <a:ln w="9525">
              <a:noFill/>
              <a:miter lim="800000"/>
              <a:headEnd/>
              <a:tailEnd/>
            </a:ln>
          </p:spPr>
          <p:txBody>
            <a:bodyPr wrap="none" lIns="151522" tIns="75760" rIns="151522" bIns="75760">
              <a:spAutoFit/>
            </a:bodyPr>
            <a:lstStyle/>
            <a:p>
              <a:pPr defTabSz="1516063"/>
              <a:r>
                <a:rPr lang="en-US" sz="2100"/>
                <a:t>Visualizing</a:t>
              </a:r>
            </a:p>
          </p:txBody>
        </p:sp>
        <p:sp>
          <p:nvSpPr>
            <p:cNvPr id="1042" name="Text Box 17"/>
            <p:cNvSpPr txBox="1">
              <a:spLocks noChangeArrowheads="1"/>
            </p:cNvSpPr>
            <p:nvPr/>
          </p:nvSpPr>
          <p:spPr bwMode="auto">
            <a:xfrm>
              <a:off x="4272" y="2160"/>
              <a:ext cx="845" cy="298"/>
            </a:xfrm>
            <a:prstGeom prst="rect">
              <a:avLst/>
            </a:prstGeom>
            <a:noFill/>
            <a:ln w="9525">
              <a:noFill/>
              <a:miter lim="800000"/>
              <a:headEnd/>
              <a:tailEnd/>
            </a:ln>
          </p:spPr>
          <p:txBody>
            <a:bodyPr wrap="none" lIns="151522" tIns="75760" rIns="151522" bIns="75760">
              <a:spAutoFit/>
            </a:bodyPr>
            <a:lstStyle/>
            <a:p>
              <a:pPr defTabSz="1516063"/>
              <a:r>
                <a:rPr lang="en-US" sz="2100"/>
                <a:t>Tagging</a:t>
              </a:r>
            </a:p>
          </p:txBody>
        </p:sp>
        <p:sp>
          <p:nvSpPr>
            <p:cNvPr id="1043" name="Text Box 18"/>
            <p:cNvSpPr txBox="1">
              <a:spLocks noChangeArrowheads="1"/>
            </p:cNvSpPr>
            <p:nvPr/>
          </p:nvSpPr>
          <p:spPr bwMode="auto">
            <a:xfrm>
              <a:off x="4080" y="3168"/>
              <a:ext cx="1245" cy="298"/>
            </a:xfrm>
            <a:prstGeom prst="rect">
              <a:avLst/>
            </a:prstGeom>
            <a:noFill/>
            <a:ln w="9525">
              <a:noFill/>
              <a:miter lim="800000"/>
              <a:headEnd/>
              <a:tailEnd/>
            </a:ln>
          </p:spPr>
          <p:txBody>
            <a:bodyPr wrap="none" lIns="151522" tIns="75760" rIns="151522" bIns="75760">
              <a:spAutoFit/>
            </a:bodyPr>
            <a:lstStyle/>
            <a:p>
              <a:pPr defTabSz="1516063"/>
              <a:r>
                <a:rPr lang="en-US" sz="2100"/>
                <a:t>Summarizing</a:t>
              </a:r>
            </a:p>
          </p:txBody>
        </p:sp>
        <p:cxnSp>
          <p:nvCxnSpPr>
            <p:cNvPr id="1044" name="AutoShape 19"/>
            <p:cNvCxnSpPr>
              <a:cxnSpLocks noChangeShapeType="1"/>
              <a:stCxn id="1054" idx="3"/>
              <a:endCxn id="1041" idx="1"/>
            </p:cNvCxnSpPr>
            <p:nvPr/>
          </p:nvCxnSpPr>
          <p:spPr bwMode="auto">
            <a:xfrm>
              <a:off x="3292" y="2249"/>
              <a:ext cx="788" cy="1596"/>
            </a:xfrm>
            <a:prstGeom prst="curvedConnector3">
              <a:avLst>
                <a:gd name="adj1" fmla="val 50000"/>
              </a:avLst>
            </a:prstGeom>
            <a:noFill/>
            <a:ln w="9525">
              <a:solidFill>
                <a:schemeClr val="tx1"/>
              </a:solidFill>
              <a:round/>
              <a:headEnd/>
              <a:tailEnd type="triangle" w="med" len="med"/>
            </a:ln>
          </p:spPr>
        </p:cxnSp>
        <p:cxnSp>
          <p:nvCxnSpPr>
            <p:cNvPr id="1045" name="AutoShape 20"/>
            <p:cNvCxnSpPr>
              <a:cxnSpLocks noChangeShapeType="1"/>
              <a:stCxn id="1054" idx="3"/>
              <a:endCxn id="1040" idx="1"/>
            </p:cNvCxnSpPr>
            <p:nvPr/>
          </p:nvCxnSpPr>
          <p:spPr bwMode="auto">
            <a:xfrm flipV="1">
              <a:off x="3292" y="1685"/>
              <a:ext cx="932" cy="564"/>
            </a:xfrm>
            <a:prstGeom prst="curvedConnector3">
              <a:avLst>
                <a:gd name="adj1" fmla="val 50000"/>
              </a:avLst>
            </a:prstGeom>
            <a:noFill/>
            <a:ln w="9525">
              <a:solidFill>
                <a:schemeClr val="tx1"/>
              </a:solidFill>
              <a:round/>
              <a:headEnd/>
              <a:tailEnd type="triangle" w="med" len="med"/>
            </a:ln>
          </p:spPr>
        </p:cxnSp>
        <p:cxnSp>
          <p:nvCxnSpPr>
            <p:cNvPr id="1046" name="AutoShape 21"/>
            <p:cNvCxnSpPr>
              <a:cxnSpLocks noChangeShapeType="1"/>
              <a:stCxn id="1054" idx="3"/>
              <a:endCxn id="1043" idx="1"/>
            </p:cNvCxnSpPr>
            <p:nvPr/>
          </p:nvCxnSpPr>
          <p:spPr bwMode="auto">
            <a:xfrm>
              <a:off x="3292" y="2249"/>
              <a:ext cx="788" cy="1068"/>
            </a:xfrm>
            <a:prstGeom prst="curvedConnector3">
              <a:avLst>
                <a:gd name="adj1" fmla="val 50000"/>
              </a:avLst>
            </a:prstGeom>
            <a:noFill/>
            <a:ln w="9525">
              <a:solidFill>
                <a:schemeClr val="tx1"/>
              </a:solidFill>
              <a:round/>
              <a:headEnd/>
              <a:tailEnd type="triangle" w="med" len="med"/>
            </a:ln>
          </p:spPr>
        </p:cxnSp>
        <p:cxnSp>
          <p:nvCxnSpPr>
            <p:cNvPr id="1047" name="AutoShape 22"/>
            <p:cNvCxnSpPr>
              <a:cxnSpLocks noChangeShapeType="1"/>
              <a:endCxn id="1054" idx="1"/>
            </p:cNvCxnSpPr>
            <p:nvPr/>
          </p:nvCxnSpPr>
          <p:spPr bwMode="auto">
            <a:xfrm>
              <a:off x="959" y="1488"/>
              <a:ext cx="1261" cy="761"/>
            </a:xfrm>
            <a:prstGeom prst="curvedConnector3">
              <a:avLst>
                <a:gd name="adj1" fmla="val 49958"/>
              </a:avLst>
            </a:prstGeom>
            <a:noFill/>
            <a:ln w="9525">
              <a:solidFill>
                <a:schemeClr val="tx1"/>
              </a:solidFill>
              <a:round/>
              <a:headEnd/>
              <a:tailEnd type="triangle" w="med" len="med"/>
            </a:ln>
          </p:spPr>
        </p:cxnSp>
        <p:cxnSp>
          <p:nvCxnSpPr>
            <p:cNvPr id="1048" name="AutoShape 23"/>
            <p:cNvCxnSpPr>
              <a:cxnSpLocks noChangeShapeType="1"/>
              <a:stCxn id="1054" idx="3"/>
              <a:endCxn id="1042" idx="1"/>
            </p:cNvCxnSpPr>
            <p:nvPr/>
          </p:nvCxnSpPr>
          <p:spPr bwMode="auto">
            <a:xfrm>
              <a:off x="3292" y="2249"/>
              <a:ext cx="980" cy="60"/>
            </a:xfrm>
            <a:prstGeom prst="curvedConnector3">
              <a:avLst>
                <a:gd name="adj1" fmla="val 50000"/>
              </a:avLst>
            </a:prstGeom>
            <a:noFill/>
            <a:ln w="9525">
              <a:solidFill>
                <a:schemeClr val="tx1"/>
              </a:solidFill>
              <a:round/>
              <a:headEnd/>
              <a:tailEnd type="triangle" w="med" len="med"/>
            </a:ln>
          </p:spPr>
        </p:cxnSp>
        <p:cxnSp>
          <p:nvCxnSpPr>
            <p:cNvPr id="1049" name="AutoShape 24"/>
            <p:cNvCxnSpPr>
              <a:cxnSpLocks noChangeShapeType="1"/>
              <a:stCxn id="1054" idx="3"/>
              <a:endCxn id="1061" idx="1"/>
            </p:cNvCxnSpPr>
            <p:nvPr/>
          </p:nvCxnSpPr>
          <p:spPr bwMode="auto">
            <a:xfrm>
              <a:off x="3292" y="2249"/>
              <a:ext cx="788" cy="540"/>
            </a:xfrm>
            <a:prstGeom prst="curvedConnector3">
              <a:avLst>
                <a:gd name="adj1" fmla="val 50000"/>
              </a:avLst>
            </a:prstGeom>
            <a:noFill/>
            <a:ln w="9525">
              <a:solidFill>
                <a:schemeClr val="tx1"/>
              </a:solidFill>
              <a:round/>
              <a:headEnd/>
              <a:tailEnd type="triangle" w="med" len="med"/>
            </a:ln>
          </p:spPr>
        </p:cxnSp>
        <p:cxnSp>
          <p:nvCxnSpPr>
            <p:cNvPr id="1050" name="AutoShape 25"/>
            <p:cNvCxnSpPr>
              <a:cxnSpLocks noChangeShapeType="1"/>
            </p:cNvCxnSpPr>
            <p:nvPr/>
          </p:nvCxnSpPr>
          <p:spPr bwMode="auto">
            <a:xfrm rot="16200000" flipH="1">
              <a:off x="2151" y="2078"/>
              <a:ext cx="338" cy="169"/>
            </a:xfrm>
            <a:prstGeom prst="curvedConnector2">
              <a:avLst/>
            </a:prstGeom>
            <a:noFill/>
            <a:ln w="9525">
              <a:solidFill>
                <a:schemeClr val="tx1"/>
              </a:solidFill>
              <a:round/>
              <a:headEnd/>
              <a:tailEnd type="triangle" w="med" len="med"/>
            </a:ln>
          </p:spPr>
        </p:cxnSp>
        <p:cxnSp>
          <p:nvCxnSpPr>
            <p:cNvPr id="1051" name="AutoShape 26"/>
            <p:cNvCxnSpPr>
              <a:cxnSpLocks noChangeShapeType="1"/>
              <a:stCxn id="1054" idx="3"/>
              <a:endCxn id="1039" idx="1"/>
            </p:cNvCxnSpPr>
            <p:nvPr/>
          </p:nvCxnSpPr>
          <p:spPr bwMode="auto">
            <a:xfrm flipV="1">
              <a:off x="3292" y="965"/>
              <a:ext cx="980" cy="1284"/>
            </a:xfrm>
            <a:prstGeom prst="curvedConnector3">
              <a:avLst>
                <a:gd name="adj1" fmla="val 50000"/>
              </a:avLst>
            </a:prstGeom>
            <a:noFill/>
            <a:ln w="9525">
              <a:solidFill>
                <a:schemeClr val="tx1"/>
              </a:solidFill>
              <a:round/>
              <a:headEnd/>
              <a:tailEnd type="triangle" w="med" len="med"/>
            </a:ln>
          </p:spPr>
        </p:cxnSp>
        <p:cxnSp>
          <p:nvCxnSpPr>
            <p:cNvPr id="1052" name="AutoShape 27"/>
            <p:cNvCxnSpPr>
              <a:cxnSpLocks noChangeShapeType="1"/>
              <a:endCxn id="1054" idx="1"/>
            </p:cNvCxnSpPr>
            <p:nvPr/>
          </p:nvCxnSpPr>
          <p:spPr bwMode="auto">
            <a:xfrm>
              <a:off x="992" y="2160"/>
              <a:ext cx="1228" cy="89"/>
            </a:xfrm>
            <a:prstGeom prst="curvedConnector3">
              <a:avLst>
                <a:gd name="adj1" fmla="val 50000"/>
              </a:avLst>
            </a:prstGeom>
            <a:noFill/>
            <a:ln w="9525">
              <a:solidFill>
                <a:schemeClr val="tx1"/>
              </a:solidFill>
              <a:round/>
              <a:headEnd/>
              <a:tailEnd type="triangle" w="med" len="med"/>
            </a:ln>
          </p:spPr>
        </p:cxnSp>
        <p:cxnSp>
          <p:nvCxnSpPr>
            <p:cNvPr id="1053" name="AutoShape 28"/>
            <p:cNvCxnSpPr>
              <a:cxnSpLocks noChangeShapeType="1"/>
              <a:endCxn id="1054" idx="1"/>
            </p:cNvCxnSpPr>
            <p:nvPr/>
          </p:nvCxnSpPr>
          <p:spPr bwMode="auto">
            <a:xfrm>
              <a:off x="1691" y="1038"/>
              <a:ext cx="529" cy="1211"/>
            </a:xfrm>
            <a:prstGeom prst="curvedConnector3">
              <a:avLst>
                <a:gd name="adj1" fmla="val 49907"/>
              </a:avLst>
            </a:prstGeom>
            <a:noFill/>
            <a:ln w="9525">
              <a:solidFill>
                <a:schemeClr val="tx1"/>
              </a:solidFill>
              <a:round/>
              <a:headEnd/>
              <a:tailEnd type="triangle" w="med" len="med"/>
            </a:ln>
          </p:spPr>
        </p:cxnSp>
        <p:sp>
          <p:nvSpPr>
            <p:cNvPr id="1054" name="AutoShape 29"/>
            <p:cNvSpPr>
              <a:spLocks noChangeArrowheads="1"/>
            </p:cNvSpPr>
            <p:nvPr/>
          </p:nvSpPr>
          <p:spPr bwMode="auto">
            <a:xfrm>
              <a:off x="2220" y="1712"/>
              <a:ext cx="1072" cy="1074"/>
            </a:xfrm>
            <a:prstGeom prst="roundRect">
              <a:avLst>
                <a:gd name="adj" fmla="val 16667"/>
              </a:avLst>
            </a:prstGeom>
            <a:solidFill>
              <a:schemeClr val="bg1"/>
            </a:solidFill>
            <a:ln w="9525">
              <a:solidFill>
                <a:schemeClr val="tx1"/>
              </a:solidFill>
              <a:round/>
              <a:headEnd/>
              <a:tailEnd/>
            </a:ln>
          </p:spPr>
          <p:txBody>
            <a:bodyPr wrap="none" lIns="151522" tIns="75760" rIns="151522" bIns="75760" anchor="ctr"/>
            <a:lstStyle/>
            <a:p>
              <a:pPr algn="ctr" defTabSz="1516063"/>
              <a:endParaRPr lang="en-US" sz="2000"/>
            </a:p>
          </p:txBody>
        </p:sp>
        <p:sp>
          <p:nvSpPr>
            <p:cNvPr id="48158" name="Text Box 30"/>
            <p:cNvSpPr txBox="1">
              <a:spLocks noChangeAspect="1" noChangeArrowheads="1"/>
            </p:cNvSpPr>
            <p:nvPr/>
          </p:nvSpPr>
          <p:spPr bwMode="auto">
            <a:xfrm>
              <a:off x="2138" y="1767"/>
              <a:ext cx="1219" cy="269"/>
            </a:xfrm>
            <a:prstGeom prst="rect">
              <a:avLst/>
            </a:prstGeom>
            <a:noFill/>
            <a:ln w="9525">
              <a:noFill/>
              <a:miter lim="800000"/>
              <a:headEnd/>
              <a:tailEnd/>
            </a:ln>
            <a:effectLst/>
          </p:spPr>
          <p:txBody>
            <a:bodyPr lIns="151522" tIns="75760" rIns="151522" bIns="75760">
              <a:spAutoFit/>
            </a:bodyPr>
            <a:lstStyle/>
            <a:p>
              <a:pPr algn="ctr" defTabSz="1516063">
                <a:defRPr/>
              </a:pPr>
              <a:r>
                <a:rPr lang="en-US">
                  <a:effectLst>
                    <a:outerShdw blurRad="38100" dist="38100" dir="2700000" algn="tl">
                      <a:srgbClr val="C0C0C0"/>
                    </a:outerShdw>
                  </a:effectLst>
                  <a:latin typeface="Arial" charset="0"/>
                  <a:cs typeface="+mn-cs"/>
                </a:rPr>
                <a:t>CTR Ontology</a:t>
              </a:r>
            </a:p>
          </p:txBody>
        </p:sp>
        <p:sp>
          <p:nvSpPr>
            <p:cNvPr id="1056" name="Text Box 31"/>
            <p:cNvSpPr txBox="1">
              <a:spLocks noChangeArrowheads="1"/>
            </p:cNvSpPr>
            <p:nvPr/>
          </p:nvSpPr>
          <p:spPr bwMode="auto">
            <a:xfrm>
              <a:off x="2186" y="1944"/>
              <a:ext cx="1222" cy="866"/>
            </a:xfrm>
            <a:prstGeom prst="rect">
              <a:avLst/>
            </a:prstGeom>
            <a:noFill/>
            <a:ln w="9525">
              <a:noFill/>
              <a:miter lim="800000"/>
              <a:headEnd/>
              <a:tailEnd/>
            </a:ln>
          </p:spPr>
          <p:txBody>
            <a:bodyPr lIns="151522" tIns="75760" rIns="151522" bIns="75760">
              <a:spAutoFit/>
            </a:bodyPr>
            <a:lstStyle/>
            <a:p>
              <a:pPr marL="174625" indent="-174625" defTabSz="1516063">
                <a:buFontTx/>
                <a:buChar char="•"/>
              </a:pPr>
              <a:r>
                <a:rPr lang="en-US" sz="1600"/>
                <a:t>Individual</a:t>
              </a:r>
            </a:p>
            <a:p>
              <a:pPr marL="174625" indent="-174625" defTabSz="1516063">
                <a:buFontTx/>
                <a:buChar char="•"/>
              </a:pPr>
              <a:r>
                <a:rPr lang="en-US" sz="1600"/>
                <a:t>Organizational</a:t>
              </a:r>
            </a:p>
            <a:p>
              <a:pPr marL="174625" indent="-174625" defTabSz="1516063">
                <a:buFontTx/>
                <a:buChar char="•"/>
              </a:pPr>
              <a:r>
                <a:rPr lang="en-US" sz="1600"/>
                <a:t>Community</a:t>
              </a:r>
            </a:p>
            <a:p>
              <a:pPr marL="174625" indent="-174625" defTabSz="1516063">
                <a:buFontTx/>
                <a:buChar char="•"/>
              </a:pPr>
              <a:r>
                <a:rPr lang="en-US" sz="1600"/>
                <a:t>Political</a:t>
              </a:r>
            </a:p>
            <a:p>
              <a:pPr marL="174625" indent="-174625" defTabSz="1516063">
                <a:buFontTx/>
                <a:buChar char="•"/>
              </a:pPr>
              <a:r>
                <a:rPr lang="en-US" sz="1600"/>
                <a:t>…</a:t>
              </a:r>
            </a:p>
          </p:txBody>
        </p:sp>
        <p:grpSp>
          <p:nvGrpSpPr>
            <p:cNvPr id="6" name="Group 34"/>
            <p:cNvGrpSpPr>
              <a:grpSpLocks/>
            </p:cNvGrpSpPr>
            <p:nvPr/>
          </p:nvGrpSpPr>
          <p:grpSpPr bwMode="auto">
            <a:xfrm>
              <a:off x="378" y="2880"/>
              <a:ext cx="611" cy="195"/>
              <a:chOff x="2448" y="5664"/>
              <a:chExt cx="1392" cy="432"/>
            </a:xfrm>
          </p:grpSpPr>
          <p:pic>
            <p:nvPicPr>
              <p:cNvPr id="1064" name="Picture 35"/>
              <p:cNvPicPr>
                <a:picLocks noChangeAspect="1" noChangeArrowheads="1"/>
              </p:cNvPicPr>
              <p:nvPr/>
            </p:nvPicPr>
            <p:blipFill>
              <a:blip r:embed="rId8" cstate="print"/>
              <a:srcRect/>
              <a:stretch>
                <a:fillRect/>
              </a:stretch>
            </p:blipFill>
            <p:spPr bwMode="auto">
              <a:xfrm>
                <a:off x="2448" y="5664"/>
                <a:ext cx="432" cy="432"/>
              </a:xfrm>
              <a:prstGeom prst="rect">
                <a:avLst/>
              </a:prstGeom>
              <a:noFill/>
              <a:ln w="9525">
                <a:noFill/>
                <a:miter lim="800000"/>
                <a:headEnd/>
                <a:tailEnd/>
              </a:ln>
            </p:spPr>
          </p:pic>
          <p:pic>
            <p:nvPicPr>
              <p:cNvPr id="1065" name="Picture 36"/>
              <p:cNvPicPr>
                <a:picLocks noChangeAspect="1" noChangeArrowheads="1"/>
              </p:cNvPicPr>
              <p:nvPr/>
            </p:nvPicPr>
            <p:blipFill>
              <a:blip r:embed="rId9" cstate="print"/>
              <a:srcRect/>
              <a:stretch>
                <a:fillRect/>
              </a:stretch>
            </p:blipFill>
            <p:spPr bwMode="auto">
              <a:xfrm>
                <a:off x="2928" y="5664"/>
                <a:ext cx="432" cy="423"/>
              </a:xfrm>
              <a:prstGeom prst="rect">
                <a:avLst/>
              </a:prstGeom>
              <a:noFill/>
              <a:ln w="9525">
                <a:noFill/>
                <a:miter lim="800000"/>
                <a:headEnd/>
                <a:tailEnd/>
              </a:ln>
            </p:spPr>
          </p:pic>
          <p:pic>
            <p:nvPicPr>
              <p:cNvPr id="1066" name="Picture 37"/>
              <p:cNvPicPr>
                <a:picLocks noChangeAspect="1" noChangeArrowheads="1"/>
              </p:cNvPicPr>
              <p:nvPr/>
            </p:nvPicPr>
            <p:blipFill>
              <a:blip r:embed="rId10" cstate="print"/>
              <a:srcRect/>
              <a:stretch>
                <a:fillRect/>
              </a:stretch>
            </p:blipFill>
            <p:spPr bwMode="auto">
              <a:xfrm>
                <a:off x="3408" y="5664"/>
                <a:ext cx="432" cy="432"/>
              </a:xfrm>
              <a:prstGeom prst="rect">
                <a:avLst/>
              </a:prstGeom>
              <a:noFill/>
              <a:ln w="9525">
                <a:noFill/>
                <a:miter lim="800000"/>
                <a:headEnd/>
                <a:tailEnd/>
              </a:ln>
            </p:spPr>
          </p:pic>
        </p:grpSp>
        <p:grpSp>
          <p:nvGrpSpPr>
            <p:cNvPr id="7" name="Group 38"/>
            <p:cNvGrpSpPr>
              <a:grpSpLocks/>
            </p:cNvGrpSpPr>
            <p:nvPr/>
          </p:nvGrpSpPr>
          <p:grpSpPr bwMode="auto">
            <a:xfrm>
              <a:off x="1104" y="3264"/>
              <a:ext cx="1186" cy="777"/>
              <a:chOff x="7056" y="12240"/>
              <a:chExt cx="1776" cy="1240"/>
            </a:xfrm>
          </p:grpSpPr>
          <p:pic>
            <p:nvPicPr>
              <p:cNvPr id="1062" name="Picture 39" descr="MPj04373320000[1]"/>
              <p:cNvPicPr>
                <a:picLocks noChangeAspect="1" noChangeArrowheads="1"/>
              </p:cNvPicPr>
              <p:nvPr/>
            </p:nvPicPr>
            <p:blipFill>
              <a:blip r:embed="rId11" cstate="print"/>
              <a:srcRect/>
              <a:stretch>
                <a:fillRect/>
              </a:stretch>
            </p:blipFill>
            <p:spPr bwMode="auto">
              <a:xfrm>
                <a:off x="7326" y="12240"/>
                <a:ext cx="599" cy="657"/>
              </a:xfrm>
              <a:prstGeom prst="rect">
                <a:avLst/>
              </a:prstGeom>
              <a:noFill/>
              <a:ln w="9525">
                <a:noFill/>
                <a:miter lim="800000"/>
                <a:headEnd/>
                <a:tailEnd/>
              </a:ln>
            </p:spPr>
          </p:pic>
          <p:sp>
            <p:nvSpPr>
              <p:cNvPr id="1063" name="Text Box 40"/>
              <p:cNvSpPr txBox="1">
                <a:spLocks noChangeArrowheads="1"/>
              </p:cNvSpPr>
              <p:nvPr/>
            </p:nvSpPr>
            <p:spPr bwMode="auto">
              <a:xfrm>
                <a:off x="7056" y="12835"/>
                <a:ext cx="1776" cy="645"/>
              </a:xfrm>
              <a:prstGeom prst="rect">
                <a:avLst/>
              </a:prstGeom>
              <a:noFill/>
              <a:ln w="9525">
                <a:noFill/>
                <a:miter lim="800000"/>
                <a:headEnd/>
                <a:tailEnd/>
              </a:ln>
            </p:spPr>
            <p:txBody>
              <a:bodyPr lIns="151522" tIns="75760" rIns="151522" bIns="75760">
                <a:spAutoFit/>
              </a:bodyPr>
              <a:lstStyle/>
              <a:p>
                <a:pPr defTabSz="1516063"/>
                <a:r>
                  <a:rPr lang="en-US" sz="1600"/>
                  <a:t>Multicultural/ linguistic input</a:t>
                </a:r>
              </a:p>
            </p:txBody>
          </p:sp>
        </p:grpSp>
        <p:cxnSp>
          <p:nvCxnSpPr>
            <p:cNvPr id="1059" name="AutoShape 41"/>
            <p:cNvCxnSpPr>
              <a:cxnSpLocks noChangeShapeType="1"/>
              <a:endCxn id="1054" idx="1"/>
            </p:cNvCxnSpPr>
            <p:nvPr/>
          </p:nvCxnSpPr>
          <p:spPr bwMode="auto">
            <a:xfrm flipV="1">
              <a:off x="989" y="2249"/>
              <a:ext cx="1231" cy="729"/>
            </a:xfrm>
            <a:prstGeom prst="curvedConnector3">
              <a:avLst>
                <a:gd name="adj1" fmla="val 49958"/>
              </a:avLst>
            </a:prstGeom>
            <a:noFill/>
            <a:ln w="9525">
              <a:solidFill>
                <a:schemeClr val="tx1"/>
              </a:solidFill>
              <a:round/>
              <a:headEnd/>
              <a:tailEnd type="triangle" w="med" len="med"/>
            </a:ln>
          </p:spPr>
        </p:cxnSp>
        <p:cxnSp>
          <p:nvCxnSpPr>
            <p:cNvPr id="1060" name="AutoShape 42"/>
            <p:cNvCxnSpPr>
              <a:cxnSpLocks noChangeShapeType="1"/>
              <a:endCxn id="1054" idx="1"/>
            </p:cNvCxnSpPr>
            <p:nvPr/>
          </p:nvCxnSpPr>
          <p:spPr bwMode="auto">
            <a:xfrm flipV="1">
              <a:off x="1684" y="2249"/>
              <a:ext cx="536" cy="1221"/>
            </a:xfrm>
            <a:prstGeom prst="curvedConnector3">
              <a:avLst>
                <a:gd name="adj1" fmla="val 50000"/>
              </a:avLst>
            </a:prstGeom>
            <a:noFill/>
            <a:ln w="9525">
              <a:solidFill>
                <a:schemeClr val="tx1"/>
              </a:solidFill>
              <a:round/>
              <a:headEnd/>
              <a:tailEnd type="triangle" w="med" len="med"/>
            </a:ln>
          </p:spPr>
        </p:cxnSp>
        <p:sp>
          <p:nvSpPr>
            <p:cNvPr id="1061" name="Text Box 43"/>
            <p:cNvSpPr txBox="1">
              <a:spLocks noChangeArrowheads="1"/>
            </p:cNvSpPr>
            <p:nvPr/>
          </p:nvSpPr>
          <p:spPr bwMode="auto">
            <a:xfrm>
              <a:off x="4080" y="2640"/>
              <a:ext cx="1536" cy="298"/>
            </a:xfrm>
            <a:prstGeom prst="rect">
              <a:avLst/>
            </a:prstGeom>
            <a:noFill/>
            <a:ln w="9525">
              <a:noFill/>
              <a:miter lim="800000"/>
              <a:headEnd/>
              <a:tailEnd/>
            </a:ln>
          </p:spPr>
          <p:txBody>
            <a:bodyPr lIns="151522" tIns="75760" rIns="151522" bIns="75760">
              <a:spAutoFit/>
            </a:bodyPr>
            <a:lstStyle/>
            <a:p>
              <a:pPr defTabSz="1516063"/>
              <a:r>
                <a:rPr lang="en-US" sz="2100"/>
                <a:t>Recommending</a:t>
              </a:r>
            </a:p>
          </p:txBody>
        </p:sp>
      </p:grpSp>
      <p:sp>
        <p:nvSpPr>
          <p:cNvPr id="1033" name="Text Box 54"/>
          <p:cNvSpPr txBox="1">
            <a:spLocks noChangeArrowheads="1"/>
          </p:cNvSpPr>
          <p:nvPr/>
        </p:nvSpPr>
        <p:spPr bwMode="auto">
          <a:xfrm>
            <a:off x="3429000" y="1600200"/>
            <a:ext cx="1981200" cy="519113"/>
          </a:xfrm>
          <a:prstGeom prst="rect">
            <a:avLst/>
          </a:prstGeom>
          <a:noFill/>
          <a:ln w="9525">
            <a:noFill/>
            <a:miter lim="800000"/>
            <a:headEnd/>
            <a:tailEnd/>
          </a:ln>
        </p:spPr>
        <p:txBody>
          <a:bodyPr>
            <a:spAutoFit/>
          </a:bodyPr>
          <a:lstStyle/>
          <a:p>
            <a:pPr>
              <a:spcBef>
                <a:spcPct val="50000"/>
              </a:spcBef>
            </a:pPr>
            <a:r>
              <a:rPr lang="en-US" sz="2800" i="1">
                <a:solidFill>
                  <a:srgbClr val="FF9900"/>
                </a:solidFill>
              </a:rPr>
              <a:t>sources</a:t>
            </a:r>
          </a:p>
        </p:txBody>
      </p:sp>
      <p:sp>
        <p:nvSpPr>
          <p:cNvPr id="1034" name="Text Box 55"/>
          <p:cNvSpPr txBox="1">
            <a:spLocks noChangeArrowheads="1"/>
          </p:cNvSpPr>
          <p:nvPr/>
        </p:nvSpPr>
        <p:spPr bwMode="auto">
          <a:xfrm>
            <a:off x="4495800" y="5486400"/>
            <a:ext cx="1066800" cy="519113"/>
          </a:xfrm>
          <a:prstGeom prst="rect">
            <a:avLst/>
          </a:prstGeom>
          <a:noFill/>
          <a:ln w="9525">
            <a:noFill/>
            <a:miter lim="800000"/>
            <a:headEnd/>
            <a:tailEnd/>
          </a:ln>
        </p:spPr>
        <p:txBody>
          <a:bodyPr>
            <a:spAutoFit/>
          </a:bodyPr>
          <a:lstStyle/>
          <a:p>
            <a:pPr>
              <a:spcBef>
                <a:spcPct val="50000"/>
              </a:spcBef>
              <a:defRPr/>
            </a:pPr>
            <a:r>
              <a:rPr lang="en-US" sz="2800" i="1" dirty="0">
                <a:solidFill>
                  <a:schemeClr val="accent1">
                    <a:lumMod val="75000"/>
                  </a:schemeClr>
                </a:solidFill>
                <a:latin typeface="Arial" charset="0"/>
                <a:cs typeface="+mn-cs"/>
              </a:rPr>
              <a:t>uses</a:t>
            </a:r>
          </a:p>
        </p:txBody>
      </p:sp>
    </p:spTree>
  </p:cSld>
  <p:clrMapOvr>
    <a:masterClrMapping/>
  </p:clrMapOvr>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p:spPr>
        <p:txBody>
          <a:bodyPr/>
          <a:lstStyle/>
          <a:p>
            <a:fld id="{A214DA1C-5217-4272-A454-809FD6C22AF8}" type="slidenum">
              <a:rPr lang="en-US" smtClean="0"/>
              <a:pPr/>
              <a:t>208</a:t>
            </a:fld>
            <a:endParaRPr lang="en-US" smtClean="0"/>
          </a:p>
        </p:txBody>
      </p:sp>
      <p:sp>
        <p:nvSpPr>
          <p:cNvPr id="13315" name="Rectangle 2"/>
          <p:cNvSpPr>
            <a:spLocks noGrp="1" noChangeArrowheads="1"/>
          </p:cNvSpPr>
          <p:nvPr>
            <p:ph type="title"/>
          </p:nvPr>
        </p:nvSpPr>
        <p:spPr>
          <a:xfrm>
            <a:off x="457200" y="76200"/>
            <a:ext cx="8229600" cy="1066800"/>
          </a:xfrm>
        </p:spPr>
        <p:txBody>
          <a:bodyPr>
            <a:normAutofit/>
          </a:bodyPr>
          <a:lstStyle/>
          <a:p>
            <a:pPr eaLnBrk="1" hangingPunct="1"/>
            <a:r>
              <a:rPr lang="en-US" sz="4000" smtClean="0"/>
              <a:t>Categories from focus group study</a:t>
            </a:r>
          </a:p>
        </p:txBody>
      </p:sp>
      <p:pic>
        <p:nvPicPr>
          <p:cNvPr id="13316" name="Picture 297"/>
          <p:cNvPicPr>
            <a:picLocks noGrp="1" noChangeAspect="1" noChangeArrowheads="1"/>
          </p:cNvPicPr>
          <p:nvPr>
            <p:ph idx="4294967295"/>
          </p:nvPr>
        </p:nvPicPr>
        <p:blipFill>
          <a:blip r:embed="rId3" cstate="print"/>
          <a:srcRect/>
          <a:stretch>
            <a:fillRect/>
          </a:stretch>
        </p:blipFill>
        <p:spPr>
          <a:xfrm>
            <a:off x="152400" y="2819400"/>
            <a:ext cx="8686800" cy="3581400"/>
          </a:xfrm>
          <a:noFill/>
        </p:spPr>
      </p:pic>
      <p:sp>
        <p:nvSpPr>
          <p:cNvPr id="13317" name="Rectangle 7"/>
          <p:cNvSpPr>
            <a:spLocks noGrp="1" noChangeArrowheads="1"/>
          </p:cNvSpPr>
          <p:nvPr>
            <p:ph type="body" idx="1"/>
          </p:nvPr>
        </p:nvSpPr>
        <p:spPr>
          <a:xfrm>
            <a:off x="457200" y="1371600"/>
            <a:ext cx="8229600" cy="990600"/>
          </a:xfrm>
        </p:spPr>
        <p:txBody>
          <a:bodyPr/>
          <a:lstStyle/>
          <a:p>
            <a:pPr marL="0" indent="0" eaLnBrk="1" hangingPunct="1">
              <a:buFontTx/>
              <a:buNone/>
            </a:pPr>
            <a:r>
              <a:rPr lang="en-US" sz="2800" smtClean="0"/>
              <a:t>Results from focus group interviews following the April 16, 2007 tragedy at Virginia Tech </a:t>
            </a:r>
          </a:p>
        </p:txBody>
      </p:sp>
    </p:spTree>
  </p:cSld>
  <p:clrMapOvr>
    <a:masterClrMapping/>
  </p:clrMapOvr>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6"/>
          <p:cNvSpPr>
            <a:spLocks noGrp="1"/>
          </p:cNvSpPr>
          <p:nvPr>
            <p:ph type="sldNum" sz="quarter" idx="12"/>
          </p:nvPr>
        </p:nvSpPr>
        <p:spPr/>
        <p:txBody>
          <a:bodyPr/>
          <a:lstStyle/>
          <a:p>
            <a:pPr>
              <a:defRPr/>
            </a:pPr>
            <a:fld id="{8685039E-05A0-41FC-9AED-FB4357E82E51}" type="slidenum">
              <a:rPr lang="en-US">
                <a:latin typeface="Arial" charset="0"/>
              </a:rPr>
              <a:pPr>
                <a:defRPr/>
              </a:pPr>
              <a:t>209</a:t>
            </a:fld>
            <a:endParaRPr lang="en-US">
              <a:latin typeface="Arial" charset="0"/>
            </a:endParaRPr>
          </a:p>
        </p:txBody>
      </p:sp>
      <p:sp>
        <p:nvSpPr>
          <p:cNvPr id="7171" name="Rectangle 2"/>
          <p:cNvSpPr>
            <a:spLocks noGrp="1" noChangeArrowheads="1"/>
          </p:cNvSpPr>
          <p:nvPr>
            <p:ph type="title"/>
          </p:nvPr>
        </p:nvSpPr>
        <p:spPr/>
        <p:txBody>
          <a:bodyPr/>
          <a:lstStyle/>
          <a:p>
            <a:pPr eaLnBrk="1" hangingPunct="1">
              <a:defRPr/>
            </a:pPr>
            <a:r>
              <a:rPr lang="en-US" sz="4000" smtClean="0"/>
              <a:t>CTR keyword pairs</a:t>
            </a:r>
          </a:p>
        </p:txBody>
      </p:sp>
      <p:sp>
        <p:nvSpPr>
          <p:cNvPr id="27652" name="Rectangle 41"/>
          <p:cNvSpPr>
            <a:spLocks noGrp="1" noChangeArrowheads="1"/>
          </p:cNvSpPr>
          <p:nvPr>
            <p:ph type="body" sz="half" idx="1"/>
          </p:nvPr>
        </p:nvSpPr>
        <p:spPr>
          <a:xfrm>
            <a:off x="457200" y="1600200"/>
            <a:ext cx="8229600" cy="1143000"/>
          </a:xfrm>
        </p:spPr>
        <p:txBody>
          <a:bodyPr/>
          <a:lstStyle/>
          <a:p>
            <a:pPr marL="0" indent="0" eaLnBrk="1" hangingPunct="1">
              <a:buFontTx/>
              <a:buNone/>
            </a:pPr>
            <a:r>
              <a:rPr lang="en-US" sz="2400" smtClean="0">
                <a:ea typeface="ＭＳ Ｐゴシック" pitchFamily="34" charset="-128"/>
              </a:rPr>
              <a:t>Extracted top keyword pairs from ISCRAM proceedings using the N-gram statistics package</a:t>
            </a:r>
          </a:p>
        </p:txBody>
      </p:sp>
      <p:graphicFrame>
        <p:nvGraphicFramePr>
          <p:cNvPr id="69677" name="Group 45"/>
          <p:cNvGraphicFramePr>
            <a:graphicFrameLocks noGrp="1"/>
          </p:cNvGraphicFramePr>
          <p:nvPr>
            <p:ph sz="half" idx="2"/>
          </p:nvPr>
        </p:nvGraphicFramePr>
        <p:xfrm>
          <a:off x="457200" y="3048000"/>
          <a:ext cx="8229600" cy="3200400"/>
        </p:xfrm>
        <a:graphic>
          <a:graphicData uri="http://schemas.openxmlformats.org/drawingml/2006/table">
            <a:tbl>
              <a:tblPr/>
              <a:tblGrid>
                <a:gridCol w="2165350"/>
                <a:gridCol w="1949450"/>
                <a:gridCol w="2057400"/>
                <a:gridCol w="2057400"/>
              </a:tblGrid>
              <a:tr h="414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emergency response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decision support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information systems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teams participants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decision making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data models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disaster monitoring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teams maps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8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command teams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disaster plan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crisis management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sms text-message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flood alerts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information seeking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situational awareness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disaster registry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8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physical communication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human disaster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teams access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Arial" pitchFamily="34" charset="0"/>
                          <a:ea typeface="新細明體" pitchFamily="18" charset="-120"/>
                          <a:cs typeface="Times New Roman" pitchFamily="18" charset="0"/>
                        </a:rPr>
                        <a:t>decision preference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me"/>
          <p:cNvPicPr/>
          <p:nvPr/>
        </p:nvPicPr>
        <p:blipFill>
          <a:blip r:embed="rId3">
            <a:extLst>
              <a:ext uri="{28A0092B-C50C-407E-A947-70E740481C1C}">
                <a14:useLocalDpi xmlns:a14="http://schemas.microsoft.com/office/drawing/2010/main" val="0"/>
              </a:ext>
            </a:extLst>
          </a:blip>
          <a:srcRect/>
          <a:stretch>
            <a:fillRect/>
          </a:stretch>
        </p:blipFill>
        <p:spPr bwMode="auto">
          <a:xfrm>
            <a:off x="19052" y="6502400"/>
            <a:ext cx="2162175" cy="330200"/>
          </a:xfrm>
          <a:prstGeom prst="rect">
            <a:avLst/>
          </a:prstGeom>
          <a:noFill/>
          <a:ln>
            <a:noFill/>
          </a:ln>
        </p:spPr>
      </p:pic>
      <p:sp>
        <p:nvSpPr>
          <p:cNvPr id="4" name="Footer Placeholder 3"/>
          <p:cNvSpPr>
            <a:spLocks noGrp="1"/>
          </p:cNvSpPr>
          <p:nvPr>
            <p:ph type="ftr" sz="quarter" idx="11"/>
          </p:nvPr>
        </p:nvSpPr>
        <p:spPr/>
        <p:txBody>
          <a:bodyPr/>
          <a:lstStyle/>
          <a:p>
            <a:r>
              <a:rPr lang="en-US" smtClean="0"/>
              <a:t>Monday, 20 May 2013</a:t>
            </a:r>
            <a:endParaRPr lang="en-US"/>
          </a:p>
        </p:txBody>
      </p:sp>
      <p:sp>
        <p:nvSpPr>
          <p:cNvPr id="5" name="Slide Number Placeholder 4"/>
          <p:cNvSpPr>
            <a:spLocks noGrp="1"/>
          </p:cNvSpPr>
          <p:nvPr>
            <p:ph type="sldNum" sz="quarter" idx="12"/>
          </p:nvPr>
        </p:nvSpPr>
        <p:spPr/>
        <p:txBody>
          <a:bodyPr/>
          <a:lstStyle/>
          <a:p>
            <a:fld id="{111A3EE2-F8C9-43A5-80E4-43247F3E9DC7}" type="slidenum">
              <a:rPr lang="en-US" smtClean="0"/>
              <a:t>21</a:t>
            </a:fld>
            <a:endParaRPr lang="en-US"/>
          </a:p>
        </p:txBody>
      </p:sp>
      <p:pic>
        <p:nvPicPr>
          <p:cNvPr id="6" name="Picture 5" descr="Screen Shot 2013-05-18 at 2.31.36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68500"/>
            <a:ext cx="9144000" cy="2920688"/>
          </a:xfrm>
          <a:prstGeom prst="rect">
            <a:avLst/>
          </a:prstGeom>
        </p:spPr>
      </p:pic>
    </p:spTree>
    <p:extLst>
      <p:ext uri="{BB962C8B-B14F-4D97-AF65-F5344CB8AC3E}">
        <p14:creationId xmlns:p14="http://schemas.microsoft.com/office/powerpoint/2010/main" val="22909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normAutofit fontScale="90000"/>
          </a:bodyPr>
          <a:lstStyle/>
          <a:p>
            <a:r>
              <a:rPr lang="en-US" dirty="0" smtClean="0"/>
              <a:t>Data Cleaning, Extracting, Filtering, Storytelling</a:t>
            </a:r>
            <a:endParaRPr lang="en-US" dirty="0"/>
          </a:p>
        </p:txBody>
      </p:sp>
      <p:sp>
        <p:nvSpPr>
          <p:cNvPr id="3" name="Content Placeholder 2"/>
          <p:cNvSpPr>
            <a:spLocks noGrp="1"/>
          </p:cNvSpPr>
          <p:nvPr>
            <p:ph idx="1"/>
          </p:nvPr>
        </p:nvSpPr>
        <p:spPr>
          <a:xfrm>
            <a:off x="457200" y="1481138"/>
            <a:ext cx="8229600" cy="4995862"/>
          </a:xfrm>
        </p:spPr>
        <p:txBody>
          <a:bodyPr>
            <a:normAutofit fontScale="85000" lnSpcReduction="20000"/>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Goal: Discover relationships between tragic events.</a:t>
            </a:r>
          </a:p>
          <a:p>
            <a:pPr lvl="1"/>
            <a:r>
              <a:rPr lang="en-US" dirty="0" smtClean="0"/>
              <a:t>Examples: Shooting, study pressure, and mental disorders</a:t>
            </a:r>
          </a:p>
          <a:p>
            <a:pPr lvl="1"/>
            <a:endParaRPr lang="en-US" dirty="0" smtClean="0"/>
          </a:p>
          <a:p>
            <a:pPr lvl="1"/>
            <a:endParaRPr lang="en-US" dirty="0" smtClean="0"/>
          </a:p>
          <a:p>
            <a:endParaRPr lang="en-US" dirty="0"/>
          </a:p>
        </p:txBody>
      </p:sp>
      <p:graphicFrame>
        <p:nvGraphicFramePr>
          <p:cNvPr id="4" name="Diagram 3"/>
          <p:cNvGraphicFramePr/>
          <p:nvPr/>
        </p:nvGraphicFramePr>
        <p:xfrm>
          <a:off x="381000" y="1371600"/>
          <a:ext cx="8610600" cy="289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10"/>
          <p:cNvGrpSpPr/>
          <p:nvPr/>
        </p:nvGrpSpPr>
        <p:grpSpPr>
          <a:xfrm rot="17859519">
            <a:off x="533400" y="3156047"/>
            <a:ext cx="2072766" cy="1601010"/>
            <a:chOff x="533400" y="2628495"/>
            <a:chExt cx="2072766" cy="1601010"/>
          </a:xfrm>
        </p:grpSpPr>
        <p:grpSp>
          <p:nvGrpSpPr>
            <p:cNvPr id="6" name="Group 4"/>
            <p:cNvGrpSpPr/>
            <p:nvPr/>
          </p:nvGrpSpPr>
          <p:grpSpPr>
            <a:xfrm>
              <a:off x="947953" y="2780018"/>
              <a:ext cx="1658213" cy="1449487"/>
              <a:chOff x="418862" y="292252"/>
              <a:chExt cx="1658213" cy="1449487"/>
            </a:xfrm>
            <a:scene3d>
              <a:camera prst="orthographicFront"/>
              <a:lightRig rig="threePt" dir="t">
                <a:rot lat="0" lon="0" rev="7500000"/>
              </a:lightRig>
            </a:scene3d>
          </p:grpSpPr>
          <p:sp>
            <p:nvSpPr>
              <p:cNvPr id="9" name="Right Arrow 8"/>
              <p:cNvSpPr/>
              <p:nvPr/>
            </p:nvSpPr>
            <p:spPr>
              <a:xfrm rot="1577353">
                <a:off x="418862" y="292252"/>
                <a:ext cx="1658213" cy="1449487"/>
              </a:xfrm>
              <a:prstGeom prst="rightArrow">
                <a:avLst>
                  <a:gd name="adj1" fmla="val 70000"/>
                  <a:gd name="adj2" fmla="val 50000"/>
                </a:avLst>
              </a:prstGeom>
              <a:sp3d z="-152400" extrusionH="63500" prstMaterial="dkEdge">
                <a:bevelT w="144450" h="36350" prst="relaxedInset"/>
                <a:contourClr>
                  <a:schemeClr val="bg1"/>
                </a:contourClr>
              </a:sp3d>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sp>
          <p:sp>
            <p:nvSpPr>
              <p:cNvPr id="10" name="Right Arrow 4"/>
              <p:cNvSpPr/>
              <p:nvPr/>
            </p:nvSpPr>
            <p:spPr>
              <a:xfrm rot="1577353">
                <a:off x="834488" y="505084"/>
                <a:ext cx="808378" cy="1014641"/>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180" tIns="10795" rIns="21590" bIns="10795" numCol="1" spcCol="1270" anchor="ctr" anchorCtr="0">
                <a:noAutofit/>
              </a:bodyPr>
              <a:lstStyle/>
              <a:p>
                <a:pPr lvl="0" algn="ctr" defTabSz="755650">
                  <a:lnSpc>
                    <a:spcPct val="90000"/>
                  </a:lnSpc>
                  <a:spcBef>
                    <a:spcPct val="0"/>
                  </a:spcBef>
                  <a:spcAft>
                    <a:spcPct val="35000"/>
                  </a:spcAft>
                </a:pPr>
                <a:r>
                  <a:rPr lang="en-US" sz="1700" dirty="0" smtClean="0"/>
                  <a:t>Start and end docs</a:t>
                </a:r>
                <a:endParaRPr lang="en-US" sz="1700" kern="1200" dirty="0"/>
              </a:p>
            </p:txBody>
          </p:sp>
        </p:grpSp>
        <p:grpSp>
          <p:nvGrpSpPr>
            <p:cNvPr id="11" name="Group 5"/>
            <p:cNvGrpSpPr/>
            <p:nvPr/>
          </p:nvGrpSpPr>
          <p:grpSpPr>
            <a:xfrm>
              <a:off x="533400" y="2628495"/>
              <a:ext cx="829106" cy="829106"/>
              <a:chOff x="4309" y="140729"/>
              <a:chExt cx="829106" cy="829106"/>
            </a:xfrm>
            <a:scene3d>
              <a:camera prst="orthographicFront"/>
              <a:lightRig rig="threePt" dir="t">
                <a:rot lat="0" lon="0" rev="7500000"/>
              </a:lightRig>
            </a:scene3d>
          </p:grpSpPr>
          <p:sp>
            <p:nvSpPr>
              <p:cNvPr id="7" name="Oval 6"/>
              <p:cNvSpPr/>
              <p:nvPr/>
            </p:nvSpPr>
            <p:spPr>
              <a:xfrm rot="1577353">
                <a:off x="4309" y="140729"/>
                <a:ext cx="829106" cy="829106"/>
              </a:xfrm>
              <a:prstGeom prst="ellipse">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 name="Oval 6"/>
              <p:cNvSpPr/>
              <p:nvPr/>
            </p:nvSpPr>
            <p:spPr>
              <a:xfrm rot="1577353">
                <a:off x="125729" y="262149"/>
                <a:ext cx="586266" cy="58626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dirty="0" smtClean="0"/>
                  <a:t>formatting</a:t>
                </a:r>
                <a:endParaRPr lang="en-US" sz="1400" kern="1200" dirty="0"/>
              </a:p>
            </p:txBody>
          </p:sp>
        </p:grpSp>
      </p:grpSp>
    </p:spTree>
  </p:cSld>
  <p:clrMapOvr>
    <a:masterClrMapping/>
  </p:clrMapOvr>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229600" cy="1066800"/>
          </a:xfrm>
        </p:spPr>
        <p:txBody>
          <a:bodyPr/>
          <a:lstStyle/>
          <a:p>
            <a:r>
              <a:rPr lang="en-US" dirty="0" smtClean="0"/>
              <a:t>Hypothesis of school shooting</a:t>
            </a:r>
            <a:endParaRPr lang="en-US" dirty="0"/>
          </a:p>
        </p:txBody>
      </p:sp>
      <p:sp>
        <p:nvSpPr>
          <p:cNvPr id="1026" name="AutoShape 2"/>
          <p:cNvSpPr>
            <a:spLocks noChangeArrowheads="1"/>
          </p:cNvSpPr>
          <p:nvPr/>
        </p:nvSpPr>
        <p:spPr bwMode="auto">
          <a:xfrm>
            <a:off x="22227" y="2424112"/>
            <a:ext cx="941388" cy="319087"/>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Immigration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7" name="AutoShape 3"/>
          <p:cNvSpPr>
            <a:spLocks noChangeArrowheads="1"/>
          </p:cNvSpPr>
          <p:nvPr/>
        </p:nvSpPr>
        <p:spPr bwMode="auto">
          <a:xfrm>
            <a:off x="4286252" y="2424112"/>
            <a:ext cx="800100"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Isolation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8" name="AutoShape 4"/>
          <p:cNvSpPr>
            <a:spLocks noChangeArrowheads="1"/>
          </p:cNvSpPr>
          <p:nvPr/>
        </p:nvSpPr>
        <p:spPr bwMode="auto">
          <a:xfrm>
            <a:off x="5245102" y="2424112"/>
            <a:ext cx="1419225" cy="284162"/>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Psychological Impact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9" name="AutoShape 5"/>
          <p:cNvSpPr>
            <a:spLocks noChangeArrowheads="1"/>
          </p:cNvSpPr>
          <p:nvPr/>
        </p:nvSpPr>
        <p:spPr bwMode="auto">
          <a:xfrm>
            <a:off x="8137527" y="2424112"/>
            <a:ext cx="904875" cy="2921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Out come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0" name="AutoShape 6"/>
          <p:cNvSpPr>
            <a:spLocks noChangeArrowheads="1"/>
          </p:cNvSpPr>
          <p:nvPr/>
        </p:nvSpPr>
        <p:spPr bwMode="auto">
          <a:xfrm>
            <a:off x="6800852" y="2424112"/>
            <a:ext cx="1203325" cy="287337"/>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School Impact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1" name="AutoShape 7"/>
          <p:cNvSpPr>
            <a:spLocks noChangeArrowheads="1"/>
          </p:cNvSpPr>
          <p:nvPr/>
        </p:nvSpPr>
        <p:spPr bwMode="auto">
          <a:xfrm>
            <a:off x="1182690" y="2424112"/>
            <a:ext cx="1419225" cy="284162"/>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Socially Different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2" name="AutoShape 8"/>
          <p:cNvSpPr>
            <a:spLocks noChangeArrowheads="1"/>
          </p:cNvSpPr>
          <p:nvPr/>
        </p:nvSpPr>
        <p:spPr bwMode="auto">
          <a:xfrm>
            <a:off x="2747965" y="2424112"/>
            <a:ext cx="1371600" cy="3429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Victim of Bullying</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3" name="AutoShape 9"/>
          <p:cNvSpPr>
            <a:spLocks noChangeArrowheads="1"/>
          </p:cNvSpPr>
          <p:nvPr/>
        </p:nvSpPr>
        <p:spPr bwMode="auto">
          <a:xfrm>
            <a:off x="5994402" y="4953000"/>
            <a:ext cx="798512"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Male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4" name="AutoShape 10"/>
          <p:cNvSpPr>
            <a:spLocks noChangeArrowheads="1"/>
          </p:cNvSpPr>
          <p:nvPr/>
        </p:nvSpPr>
        <p:spPr bwMode="auto">
          <a:xfrm>
            <a:off x="7975602" y="4953000"/>
            <a:ext cx="798512"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Female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6" name="Straight Arrow Connector 15"/>
          <p:cNvCxnSpPr>
            <a:stCxn id="1031" idx="3"/>
            <a:endCxn id="1032" idx="1"/>
          </p:cNvCxnSpPr>
          <p:nvPr/>
        </p:nvCxnSpPr>
        <p:spPr>
          <a:xfrm>
            <a:off x="2601915" y="2566193"/>
            <a:ext cx="146050" cy="293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26" idx="3"/>
            <a:endCxn id="1031" idx="1"/>
          </p:cNvCxnSpPr>
          <p:nvPr/>
        </p:nvCxnSpPr>
        <p:spPr>
          <a:xfrm flipV="1">
            <a:off x="963615" y="2566193"/>
            <a:ext cx="219075" cy="174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032" idx="3"/>
            <a:endCxn id="1027" idx="1"/>
          </p:cNvCxnSpPr>
          <p:nvPr/>
        </p:nvCxnSpPr>
        <p:spPr>
          <a:xfrm flipV="1">
            <a:off x="4119565" y="2574925"/>
            <a:ext cx="166687" cy="206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27" idx="3"/>
            <a:endCxn id="1028" idx="1"/>
          </p:cNvCxnSpPr>
          <p:nvPr/>
        </p:nvCxnSpPr>
        <p:spPr>
          <a:xfrm flipV="1">
            <a:off x="5086352" y="2566193"/>
            <a:ext cx="158750" cy="8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028" idx="3"/>
            <a:endCxn id="1030" idx="1"/>
          </p:cNvCxnSpPr>
          <p:nvPr/>
        </p:nvCxnSpPr>
        <p:spPr>
          <a:xfrm>
            <a:off x="6664327" y="2566193"/>
            <a:ext cx="13652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30" idx="3"/>
            <a:endCxn id="1029" idx="1"/>
          </p:cNvCxnSpPr>
          <p:nvPr/>
        </p:nvCxnSpPr>
        <p:spPr>
          <a:xfrm>
            <a:off x="8004177" y="2567781"/>
            <a:ext cx="133350" cy="23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029" idx="2"/>
            <a:endCxn id="1034" idx="0"/>
          </p:cNvCxnSpPr>
          <p:nvPr/>
        </p:nvCxnSpPr>
        <p:spPr>
          <a:xfrm rot="5400000">
            <a:off x="7364018" y="3727053"/>
            <a:ext cx="2236788" cy="2151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hape 31"/>
          <p:cNvCxnSpPr>
            <a:endCxn id="1033" idx="0"/>
          </p:cNvCxnSpPr>
          <p:nvPr/>
        </p:nvCxnSpPr>
        <p:spPr>
          <a:xfrm flipH="1">
            <a:off x="6393658" y="4488180"/>
            <a:ext cx="1923256" cy="464820"/>
          </a:xfrm>
          <a:prstGeom prst="bentConnector4">
            <a:avLst>
              <a:gd name="adj1" fmla="val 660"/>
              <a:gd name="adj2" fmla="val -3497"/>
            </a:avLst>
          </a:prstGeom>
          <a:ln>
            <a:tailEnd type="arrow"/>
          </a:ln>
        </p:spPr>
        <p:style>
          <a:lnRef idx="1">
            <a:schemeClr val="accent1"/>
          </a:lnRef>
          <a:fillRef idx="0">
            <a:schemeClr val="accent1"/>
          </a:fillRef>
          <a:effectRef idx="0">
            <a:schemeClr val="accent1"/>
          </a:effectRef>
          <a:fontRef idx="minor">
            <a:schemeClr val="tx1"/>
          </a:fontRef>
        </p:style>
      </p:cxnSp>
      <p:sp>
        <p:nvSpPr>
          <p:cNvPr id="1035" name="Rectangle 11"/>
          <p:cNvSpPr>
            <a:spLocks noChangeArrowheads="1"/>
          </p:cNvSpPr>
          <p:nvPr/>
        </p:nvSpPr>
        <p:spPr bwMode="auto">
          <a:xfrm>
            <a:off x="50802" y="2819400"/>
            <a:ext cx="1012825"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Migration Geographical movement</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Relocation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6" name="Rectangle 12"/>
          <p:cNvSpPr>
            <a:spLocks noChangeArrowheads="1"/>
          </p:cNvSpPr>
          <p:nvPr/>
        </p:nvSpPr>
        <p:spPr bwMode="auto">
          <a:xfrm>
            <a:off x="4165602" y="2819400"/>
            <a:ext cx="903287" cy="117316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endParaRPr kumimoji="0" lang="en-US" altLang="zh-CN" sz="1100" b="0" i="0" u="sng"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Rejection Seclusion</a:t>
            </a:r>
            <a:endParaRPr kumimoji="0" lang="en-US" altLang="zh-CN" sz="1100" b="0" i="0" u="none"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7" name="Rectangle 13"/>
          <p:cNvSpPr>
            <a:spLocks noChangeArrowheads="1"/>
          </p:cNvSpPr>
          <p:nvPr/>
        </p:nvSpPr>
        <p:spPr bwMode="auto">
          <a:xfrm>
            <a:off x="5194302" y="2819400"/>
            <a:ext cx="1277937" cy="167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Depression Frustration     Anxiety</a:t>
            </a: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                        </a:t>
            </a: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Anger      Aggression           Stress          Loneliness          Low Self-esteem</a:t>
            </a:r>
            <a:endParaRPr kumimoji="0" lang="en-US" altLang="zh-CN" sz="1100" b="0" i="0" u="sng"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8" name="Rectangle 14"/>
          <p:cNvSpPr>
            <a:spLocks noChangeArrowheads="1"/>
          </p:cNvSpPr>
          <p:nvPr/>
        </p:nvSpPr>
        <p:spPr bwMode="auto">
          <a:xfrm>
            <a:off x="5649914" y="5410200"/>
            <a:ext cx="1169987" cy="17145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Delinquency Violence   Fighting Masculinity Assault       School Shooting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9" name="Rectangle 15"/>
          <p:cNvSpPr>
            <a:spLocks noChangeArrowheads="1"/>
          </p:cNvSpPr>
          <p:nvPr/>
        </p:nvSpPr>
        <p:spPr bwMode="auto">
          <a:xfrm>
            <a:off x="7604127" y="5311775"/>
            <a:ext cx="1169987" cy="16224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Suicide</a:t>
            </a: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 Ideation</a:t>
            </a: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  Suicide </a:t>
            </a: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Attempt</a:t>
            </a: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 Suicide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0" name="Rectangle 16"/>
          <p:cNvSpPr>
            <a:spLocks noChangeArrowheads="1"/>
          </p:cNvSpPr>
          <p:nvPr/>
        </p:nvSpPr>
        <p:spPr bwMode="auto">
          <a:xfrm>
            <a:off x="6565902" y="2819401"/>
            <a:ext cx="1600200" cy="13716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endParaRPr kumimoji="0" lang="en-US" altLang="zh-CN" sz="1100" b="0" i="0" u="sng"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Truancy                       Poor Academic Performance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Low Grades             School Drop-out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1" name="Rectangle 17"/>
          <p:cNvSpPr>
            <a:spLocks noChangeArrowheads="1"/>
          </p:cNvSpPr>
          <p:nvPr/>
        </p:nvSpPr>
        <p:spPr bwMode="auto">
          <a:xfrm>
            <a:off x="1193802" y="2819400"/>
            <a:ext cx="1143000"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Social Outsider</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Social Stranger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2" name="Rectangle 18"/>
          <p:cNvSpPr>
            <a:spLocks noChangeArrowheads="1"/>
          </p:cNvSpPr>
          <p:nvPr/>
        </p:nvSpPr>
        <p:spPr bwMode="auto">
          <a:xfrm>
            <a:off x="2679702" y="2878137"/>
            <a:ext cx="1241425"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Homophobia    Gay Taunts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 name="TextBox 28"/>
          <p:cNvSpPr txBox="1"/>
          <p:nvPr/>
        </p:nvSpPr>
        <p:spPr>
          <a:xfrm>
            <a:off x="304800" y="5029200"/>
            <a:ext cx="3108608" cy="646331"/>
          </a:xfrm>
          <a:prstGeom prst="rect">
            <a:avLst/>
          </a:prstGeom>
          <a:noFill/>
        </p:spPr>
        <p:txBody>
          <a:bodyPr wrap="none" rtlCol="0">
            <a:spAutoFit/>
          </a:bodyPr>
          <a:lstStyle/>
          <a:p>
            <a:r>
              <a:rPr lang="en-US" dirty="0" smtClean="0"/>
              <a:t>E.g.,  Any relations between </a:t>
            </a:r>
          </a:p>
          <a:p>
            <a:r>
              <a:rPr lang="en-US" dirty="0" smtClean="0"/>
              <a:t>Violence and Migration?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Number Placeholder 5"/>
          <p:cNvSpPr>
            <a:spLocks noGrp="1"/>
          </p:cNvSpPr>
          <p:nvPr>
            <p:ph type="sldNum" sz="quarter" idx="12"/>
          </p:nvPr>
        </p:nvSpPr>
        <p:spPr>
          <a:noFill/>
        </p:spPr>
        <p:txBody>
          <a:bodyPr/>
          <a:lstStyle/>
          <a:p>
            <a:fld id="{869EAE1F-42F1-4163-B6F4-F6812F575FDF}" type="slidenum">
              <a:rPr lang="en-US" smtClean="0"/>
              <a:pPr/>
              <a:t>212</a:t>
            </a:fld>
            <a:endParaRPr lang="en-US" smtClean="0"/>
          </a:p>
        </p:txBody>
      </p:sp>
      <p:sp>
        <p:nvSpPr>
          <p:cNvPr id="232451" name="Rectangle 2"/>
          <p:cNvSpPr>
            <a:spLocks noGrp="1" noChangeArrowheads="1"/>
          </p:cNvSpPr>
          <p:nvPr>
            <p:ph type="title"/>
          </p:nvPr>
        </p:nvSpPr>
        <p:spPr/>
        <p:txBody>
          <a:bodyPr/>
          <a:lstStyle/>
          <a:p>
            <a:pPr eaLnBrk="1" hangingPunct="1"/>
            <a:r>
              <a:rPr lang="en-US" sz="5400" b="1" dirty="0" smtClean="0"/>
              <a:t>Quality</a:t>
            </a:r>
          </a:p>
        </p:txBody>
      </p:sp>
      <p:sp>
        <p:nvSpPr>
          <p:cNvPr id="232452" name="Rectangle 3"/>
          <p:cNvSpPr>
            <a:spLocks noGrp="1" noChangeArrowheads="1"/>
          </p:cNvSpPr>
          <p:nvPr>
            <p:ph type="body" idx="1"/>
          </p:nvPr>
        </p:nvSpPr>
        <p:spPr/>
        <p:txBody>
          <a:bodyPr/>
          <a:lstStyle/>
          <a:p>
            <a:pPr eaLnBrk="1" hangingPunct="1"/>
            <a:r>
              <a:rPr lang="en-US" smtClean="0"/>
              <a:t>Information life cycle</a:t>
            </a:r>
          </a:p>
          <a:p>
            <a:pPr eaLnBrk="1" hangingPunct="1"/>
            <a:r>
              <a:rPr lang="en-US" smtClean="0"/>
              <a:t>Dimensions, Indicators</a:t>
            </a:r>
          </a:p>
          <a:p>
            <a:pPr eaLnBrk="1" hangingPunct="1"/>
            <a:r>
              <a:rPr lang="en-US" smtClean="0"/>
              <a:t>Definitions</a:t>
            </a:r>
          </a:p>
          <a:p>
            <a:pPr eaLnBrk="1" hangingPunct="1"/>
            <a:r>
              <a:rPr lang="en-US" smtClean="0"/>
              <a:t>Examples</a:t>
            </a:r>
          </a:p>
          <a:p>
            <a:pPr eaLnBrk="1" hangingPunct="1"/>
            <a:r>
              <a:rPr lang="en-US" smtClean="0"/>
              <a:t>Evaluation</a:t>
            </a:r>
          </a:p>
        </p:txBody>
      </p:sp>
    </p:spTree>
  </p:cSld>
  <p:clrMapOvr>
    <a:masterClrMapping/>
  </p:clrMapOvr>
  <p:timing>
    <p:tnLst>
      <p:par>
        <p:cTn xmlns:p14="http://schemas.microsoft.com/office/powerpoint/2010/mai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Number Placeholder 5"/>
          <p:cNvSpPr>
            <a:spLocks noGrp="1"/>
          </p:cNvSpPr>
          <p:nvPr>
            <p:ph type="sldNum" sz="quarter" idx="12"/>
          </p:nvPr>
        </p:nvSpPr>
        <p:spPr>
          <a:noFill/>
        </p:spPr>
        <p:txBody>
          <a:bodyPr/>
          <a:lstStyle/>
          <a:p>
            <a:fld id="{03832549-7C6A-4668-9E34-4064AA6275E1}" type="slidenum">
              <a:rPr lang="en-US" smtClean="0"/>
              <a:pPr/>
              <a:t>213</a:t>
            </a:fld>
            <a:endParaRPr lang="en-US" smtClean="0"/>
          </a:p>
        </p:txBody>
      </p:sp>
      <p:sp>
        <p:nvSpPr>
          <p:cNvPr id="233475" name="Rectangle 2"/>
          <p:cNvSpPr>
            <a:spLocks noGrp="1" noChangeArrowheads="1"/>
          </p:cNvSpPr>
          <p:nvPr>
            <p:ph type="title"/>
          </p:nvPr>
        </p:nvSpPr>
        <p:spPr>
          <a:xfrm>
            <a:off x="0" y="152400"/>
            <a:ext cx="9144000" cy="1143000"/>
          </a:xfrm>
        </p:spPr>
        <p:txBody>
          <a:bodyPr/>
          <a:lstStyle/>
          <a:p>
            <a:pPr eaLnBrk="1" hangingPunct="1"/>
            <a:r>
              <a:rPr lang="en-US" smtClean="0"/>
              <a:t>Describing Quality in</a:t>
            </a:r>
            <a:br>
              <a:rPr lang="en-US" smtClean="0"/>
            </a:br>
            <a:r>
              <a:rPr lang="en-US" smtClean="0"/>
              <a:t>Digital Libraries</a:t>
            </a:r>
          </a:p>
        </p:txBody>
      </p:sp>
      <p:sp>
        <p:nvSpPr>
          <p:cNvPr id="233476" name="Rectangle 3"/>
          <p:cNvSpPr>
            <a:spLocks noGrp="1" noChangeArrowheads="1"/>
          </p:cNvSpPr>
          <p:nvPr>
            <p:ph type="body" idx="1"/>
          </p:nvPr>
        </p:nvSpPr>
        <p:spPr>
          <a:xfrm>
            <a:off x="609600" y="1828800"/>
            <a:ext cx="8229600" cy="5029200"/>
          </a:xfrm>
        </p:spPr>
        <p:txBody>
          <a:bodyPr/>
          <a:lstStyle/>
          <a:p>
            <a:pPr eaLnBrk="1" hangingPunct="1"/>
            <a:r>
              <a:rPr lang="en-US" smtClean="0"/>
              <a:t>What’s a “good” digital Library?</a:t>
            </a:r>
          </a:p>
          <a:p>
            <a:pPr lvl="1" eaLnBrk="1" hangingPunct="1"/>
            <a:r>
              <a:rPr lang="en-US" smtClean="0"/>
              <a:t>Central Concept: Quality!</a:t>
            </a:r>
          </a:p>
          <a:p>
            <a:pPr lvl="1" eaLnBrk="1" hangingPunct="1"/>
            <a:r>
              <a:rPr lang="en-US" smtClean="0"/>
              <a:t>Hypotheses of this work:</a:t>
            </a:r>
          </a:p>
          <a:p>
            <a:pPr lvl="2" eaLnBrk="1" hangingPunct="1"/>
            <a:r>
              <a:rPr lang="en-US" smtClean="0"/>
              <a:t>Formal theory can help to define “what’s a good digital library” by:</a:t>
            </a:r>
          </a:p>
          <a:p>
            <a:pPr lvl="2" eaLnBrk="1" hangingPunct="1"/>
            <a:r>
              <a:rPr lang="en-US" smtClean="0"/>
              <a:t>New formalizations of quality indicators  for DLs  within our 5S framework</a:t>
            </a:r>
          </a:p>
          <a:p>
            <a:pPr lvl="2" eaLnBrk="1" hangingPunct="1"/>
            <a:r>
              <a:rPr lang="en-US" smtClean="0"/>
              <a:t>Contextualizing these measures within the Information Life Cycle</a:t>
            </a:r>
          </a:p>
          <a:p>
            <a:pPr eaLnBrk="1" hangingPunct="1">
              <a:buFontTx/>
              <a:buNone/>
            </a:pPr>
            <a:endParaRPr lang="en-US" sz="2400" smtClean="0"/>
          </a:p>
        </p:txBody>
      </p:sp>
    </p:spTree>
  </p:cSld>
  <p:clrMapOvr>
    <a:masterClrMapping/>
  </p:clrMapOvr>
  <p:timing>
    <p:tnLst>
      <p:par>
        <p:cTn xmlns:p14="http://schemas.microsoft.com/office/powerpoint/2010/mai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Slide Number Placeholder 5"/>
          <p:cNvSpPr>
            <a:spLocks noGrp="1"/>
          </p:cNvSpPr>
          <p:nvPr>
            <p:ph type="sldNum" sz="quarter" idx="12"/>
          </p:nvPr>
        </p:nvSpPr>
        <p:spPr>
          <a:noFill/>
        </p:spPr>
        <p:txBody>
          <a:bodyPr/>
          <a:lstStyle/>
          <a:p>
            <a:fld id="{6BB0DBD6-5310-4BDD-B3EC-B8BE97B27C78}" type="slidenum">
              <a:rPr lang="en-US" smtClean="0"/>
              <a:pPr/>
              <a:t>214</a:t>
            </a:fld>
            <a:endParaRPr lang="en-US" smtClean="0"/>
          </a:p>
        </p:txBody>
      </p:sp>
      <p:sp>
        <p:nvSpPr>
          <p:cNvPr id="28676" name="Rectangle 2"/>
          <p:cNvSpPr>
            <a:spLocks noGrp="1" noChangeArrowheads="1"/>
          </p:cNvSpPr>
          <p:nvPr>
            <p:ph type="title"/>
          </p:nvPr>
        </p:nvSpPr>
        <p:spPr>
          <a:xfrm>
            <a:off x="533400" y="0"/>
            <a:ext cx="8305800" cy="838200"/>
          </a:xfrm>
        </p:spPr>
        <p:txBody>
          <a:bodyPr/>
          <a:lstStyle/>
          <a:p>
            <a:pPr eaLnBrk="1" hangingPunct="1"/>
            <a:r>
              <a:rPr lang="en-US" smtClean="0"/>
              <a:t>Quality Dimensions</a:t>
            </a:r>
          </a:p>
        </p:txBody>
      </p:sp>
      <p:graphicFrame>
        <p:nvGraphicFramePr>
          <p:cNvPr id="28674" name="Object 5"/>
          <p:cNvGraphicFramePr>
            <a:graphicFrameLocks noChangeAspect="1"/>
          </p:cNvGraphicFramePr>
          <p:nvPr/>
        </p:nvGraphicFramePr>
        <p:xfrm>
          <a:off x="1828800" y="838200"/>
          <a:ext cx="12039600" cy="8483600"/>
        </p:xfrm>
        <a:graphic>
          <a:graphicData uri="http://schemas.openxmlformats.org/presentationml/2006/ole">
            <mc:AlternateContent xmlns:mc="http://schemas.openxmlformats.org/markup-compatibility/2006">
              <mc:Choice xmlns:v="urn:schemas-microsoft-com:vml" Requires="v">
                <p:oleObj spid="_x0000_s28708" name="Document" r:id="rId5" imgW="7480800" imgH="5019840" progId="Word.Document.8">
                  <p:embed/>
                </p:oleObj>
              </mc:Choice>
              <mc:Fallback>
                <p:oleObj name="Document" r:id="rId5" imgW="7480800" imgH="5019840" progId="Word.Document.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838200"/>
                        <a:ext cx="12039600" cy="848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Number Placeholder 5"/>
          <p:cNvSpPr>
            <a:spLocks noGrp="1"/>
          </p:cNvSpPr>
          <p:nvPr>
            <p:ph type="sldNum" sz="quarter" idx="12"/>
          </p:nvPr>
        </p:nvSpPr>
        <p:spPr>
          <a:noFill/>
        </p:spPr>
        <p:txBody>
          <a:bodyPr/>
          <a:lstStyle/>
          <a:p>
            <a:fld id="{64A41C17-6094-4449-B8A1-3FE41BB0C215}" type="slidenum">
              <a:rPr lang="en-US" smtClean="0"/>
              <a:pPr/>
              <a:t>215</a:t>
            </a:fld>
            <a:endParaRPr lang="en-US" smtClean="0"/>
          </a:p>
        </p:txBody>
      </p:sp>
      <p:sp>
        <p:nvSpPr>
          <p:cNvPr id="237571" name="Rectangle 2"/>
          <p:cNvSpPr>
            <a:spLocks noGrp="1" noChangeArrowheads="1"/>
          </p:cNvSpPr>
          <p:nvPr>
            <p:ph type="title"/>
          </p:nvPr>
        </p:nvSpPr>
        <p:spPr>
          <a:xfrm>
            <a:off x="381000" y="533400"/>
            <a:ext cx="8458200" cy="1143000"/>
          </a:xfrm>
        </p:spPr>
        <p:txBody>
          <a:bodyPr/>
          <a:lstStyle/>
          <a:p>
            <a:pPr eaLnBrk="1" hangingPunct="1"/>
            <a:r>
              <a:rPr lang="en-US" sz="3600" smtClean="0"/>
              <a:t>Metadata Specifications and Metadata Format: Completeness</a:t>
            </a:r>
            <a:br>
              <a:rPr lang="en-US" sz="3600" smtClean="0"/>
            </a:br>
            <a:endParaRPr lang="en-US" sz="3600" smtClean="0"/>
          </a:p>
        </p:txBody>
      </p:sp>
      <p:sp>
        <p:nvSpPr>
          <p:cNvPr id="237572" name="Rectangle 3"/>
          <p:cNvSpPr>
            <a:spLocks noGrp="1" noChangeArrowheads="1"/>
          </p:cNvSpPr>
          <p:nvPr>
            <p:ph type="body" idx="1"/>
          </p:nvPr>
        </p:nvSpPr>
        <p:spPr>
          <a:xfrm>
            <a:off x="685800" y="2438400"/>
            <a:ext cx="8153400" cy="3962400"/>
          </a:xfrm>
        </p:spPr>
        <p:txBody>
          <a:bodyPr/>
          <a:lstStyle/>
          <a:p>
            <a:pPr algn="just" eaLnBrk="1" hangingPunct="1"/>
            <a:r>
              <a:rPr lang="en-US" altLang="zh-CN" sz="2400" smtClean="0">
                <a:ea typeface="SimSun" pitchFamily="2" charset="-122"/>
                <a:cs typeface="Times New Roman" pitchFamily="18" charset="0"/>
              </a:rPr>
              <a:t>Refers to the degree to which values are present in the description, according to a metadata standard. As far as an individual property is concerned, only two situations are possible: either a value is assigned to the property in question, or not. </a:t>
            </a:r>
          </a:p>
          <a:p>
            <a:pPr algn="just" eaLnBrk="1" hangingPunct="1"/>
            <a:r>
              <a:rPr lang="en-US" altLang="zh-CN" sz="2400" smtClean="0">
                <a:latin typeface="Times New Roman" pitchFamily="18" charset="0"/>
                <a:ea typeface="SimSun" pitchFamily="2" charset="-122"/>
                <a:cs typeface="Times New Roman" pitchFamily="18" charset="0"/>
              </a:rPr>
              <a:t> </a:t>
            </a:r>
            <a:r>
              <a:rPr lang="en-US" altLang="zh-CN" sz="2800" smtClean="0">
                <a:ea typeface="SimSun" pitchFamily="2" charset="-122"/>
                <a:cs typeface="Times New Roman" pitchFamily="18" charset="0"/>
              </a:rPr>
              <a:t>Completeness(ms</a:t>
            </a:r>
            <a:r>
              <a:rPr lang="en-US" altLang="zh-CN" sz="2800" baseline="-30000" smtClean="0">
                <a:ea typeface="SimSun" pitchFamily="2" charset="-122"/>
                <a:cs typeface="Times New Roman" pitchFamily="18" charset="0"/>
              </a:rPr>
              <a:t>x</a:t>
            </a:r>
            <a:r>
              <a:rPr lang="en-US" altLang="zh-CN" sz="2800" smtClean="0">
                <a:ea typeface="SimSun" pitchFamily="2" charset="-122"/>
                <a:cs typeface="Times New Roman" pitchFamily="18" charset="0"/>
              </a:rPr>
              <a:t>) = 1 - (no. of missing attributes in ms</a:t>
            </a:r>
            <a:r>
              <a:rPr lang="en-US" altLang="zh-CN" sz="2800" baseline="-30000" smtClean="0">
                <a:ea typeface="SimSun" pitchFamily="2" charset="-122"/>
                <a:cs typeface="Times New Roman" pitchFamily="18" charset="0"/>
              </a:rPr>
              <a:t>x</a:t>
            </a:r>
            <a:r>
              <a:rPr lang="en-US" altLang="zh-CN" sz="2800" smtClean="0">
                <a:ea typeface="SimSun" pitchFamily="2" charset="-122"/>
                <a:cs typeface="Times New Roman" pitchFamily="18" charset="0"/>
              </a:rPr>
              <a:t>/ total attributes of the schema to which ms</a:t>
            </a:r>
            <a:r>
              <a:rPr lang="en-US" altLang="zh-CN" sz="2800" baseline="-30000" smtClean="0">
                <a:ea typeface="SimSun" pitchFamily="2" charset="-122"/>
                <a:cs typeface="Times New Roman" pitchFamily="18" charset="0"/>
              </a:rPr>
              <a:t>x</a:t>
            </a:r>
            <a:r>
              <a:rPr lang="en-US" altLang="zh-CN" sz="2800" smtClean="0">
                <a:ea typeface="SimSun" pitchFamily="2" charset="-122"/>
                <a:cs typeface="Times New Roman" pitchFamily="18" charset="0"/>
              </a:rPr>
              <a:t> conforms)</a:t>
            </a:r>
            <a:endParaRPr lang="en-US" sz="2800" smtClean="0">
              <a:ea typeface="SimSun" pitchFamily="2" charset="-122"/>
              <a:cs typeface="Times New Roman" pitchFamily="18" charset="0"/>
            </a:endParaRPr>
          </a:p>
          <a:p>
            <a:pPr eaLnBrk="1" hangingPunct="1"/>
            <a:endParaRPr lang="en-US" smtClean="0">
              <a:ea typeface="SimSun" pitchFamily="2" charset="-122"/>
              <a:cs typeface="Times New Roman" pitchFamily="18" charset="0"/>
            </a:endParaRPr>
          </a:p>
        </p:txBody>
      </p:sp>
      <p:sp>
        <p:nvSpPr>
          <p:cNvPr id="237573" name="Rectangle 4"/>
          <p:cNvSpPr>
            <a:spLocks noChangeArrowheads="1"/>
          </p:cNvSpPr>
          <p:nvPr/>
        </p:nvSpPr>
        <p:spPr bwMode="auto">
          <a:xfrm>
            <a:off x="2343150" y="1943100"/>
            <a:ext cx="9144000" cy="0"/>
          </a:xfrm>
          <a:prstGeom prst="rect">
            <a:avLst/>
          </a:prstGeom>
          <a:noFill/>
          <a:ln w="9525">
            <a:noFill/>
            <a:miter lim="800000"/>
            <a:headEnd/>
            <a:tailEnd/>
          </a:ln>
        </p:spPr>
        <p:txBody>
          <a:bodyPr>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lide Number Placeholder 5"/>
          <p:cNvSpPr>
            <a:spLocks noGrp="1"/>
          </p:cNvSpPr>
          <p:nvPr>
            <p:ph type="sldNum" sz="quarter" idx="12"/>
          </p:nvPr>
        </p:nvSpPr>
        <p:spPr>
          <a:noFill/>
        </p:spPr>
        <p:txBody>
          <a:bodyPr/>
          <a:lstStyle/>
          <a:p>
            <a:fld id="{3148BDDB-1B7E-45CB-B683-334E6609182C}" type="slidenum">
              <a:rPr lang="en-US" smtClean="0"/>
              <a:pPr/>
              <a:t>216</a:t>
            </a:fld>
            <a:endParaRPr lang="en-US" smtClean="0"/>
          </a:p>
        </p:txBody>
      </p:sp>
      <p:sp>
        <p:nvSpPr>
          <p:cNvPr id="29700" name="Rectangle 2"/>
          <p:cNvSpPr>
            <a:spLocks noGrp="1" noChangeArrowheads="1"/>
          </p:cNvSpPr>
          <p:nvPr>
            <p:ph type="title"/>
          </p:nvPr>
        </p:nvSpPr>
        <p:spPr>
          <a:xfrm>
            <a:off x="304800" y="533400"/>
            <a:ext cx="8458200" cy="1143000"/>
          </a:xfrm>
        </p:spPr>
        <p:txBody>
          <a:bodyPr/>
          <a:lstStyle/>
          <a:p>
            <a:pPr eaLnBrk="1" hangingPunct="1"/>
            <a:r>
              <a:rPr lang="en-US" sz="3600" smtClean="0"/>
              <a:t>Metadata Specifications and Metadata Format: Completeness</a:t>
            </a:r>
            <a:br>
              <a:rPr lang="en-US" sz="3600" smtClean="0"/>
            </a:br>
            <a:endParaRPr lang="en-US" sz="3600" smtClean="0"/>
          </a:p>
        </p:txBody>
      </p:sp>
      <p:sp>
        <p:nvSpPr>
          <p:cNvPr id="29701" name="Rectangle 3"/>
          <p:cNvSpPr>
            <a:spLocks noGrp="1" noChangeArrowheads="1"/>
          </p:cNvSpPr>
          <p:nvPr>
            <p:ph type="body" idx="1"/>
          </p:nvPr>
        </p:nvSpPr>
        <p:spPr>
          <a:xfrm>
            <a:off x="609600" y="1905000"/>
            <a:ext cx="8153400" cy="5334000"/>
          </a:xfrm>
        </p:spPr>
        <p:txBody>
          <a:bodyPr/>
          <a:lstStyle/>
          <a:p>
            <a:pPr eaLnBrk="1" hangingPunct="1"/>
            <a:r>
              <a:rPr lang="en-US" smtClean="0"/>
              <a:t>OCLC NDLTD Union catalog</a:t>
            </a:r>
          </a:p>
          <a:p>
            <a:pPr eaLnBrk="1" hangingPunct="1"/>
            <a:endParaRPr lang="en-US" smtClean="0"/>
          </a:p>
        </p:txBody>
      </p:sp>
      <p:sp>
        <p:nvSpPr>
          <p:cNvPr id="29702" name="Rectangle 4"/>
          <p:cNvSpPr>
            <a:spLocks noChangeArrowheads="1"/>
          </p:cNvSpPr>
          <p:nvPr/>
        </p:nvSpPr>
        <p:spPr bwMode="auto">
          <a:xfrm>
            <a:off x="2343150" y="1943100"/>
            <a:ext cx="9144000" cy="0"/>
          </a:xfrm>
          <a:prstGeom prst="rect">
            <a:avLst/>
          </a:prstGeom>
          <a:noFill/>
          <a:ln w="9525">
            <a:noFill/>
            <a:miter lim="800000"/>
            <a:headEnd/>
            <a:tailEnd/>
          </a:ln>
        </p:spPr>
        <p:txBody>
          <a:bodyPr>
            <a:spAutoFit/>
          </a:bodyPr>
          <a:lstStyle/>
          <a:p>
            <a:endParaRPr lang="en-US"/>
          </a:p>
        </p:txBody>
      </p:sp>
      <p:graphicFrame>
        <p:nvGraphicFramePr>
          <p:cNvPr id="29698" name="Object 5"/>
          <p:cNvGraphicFramePr>
            <a:graphicFrameLocks noChangeAspect="1"/>
          </p:cNvGraphicFramePr>
          <p:nvPr/>
        </p:nvGraphicFramePr>
        <p:xfrm>
          <a:off x="381000" y="3276600"/>
          <a:ext cx="8763000" cy="3286125"/>
        </p:xfrm>
        <a:graphic>
          <a:graphicData uri="http://schemas.openxmlformats.org/presentationml/2006/ole">
            <mc:AlternateContent xmlns:mc="http://schemas.openxmlformats.org/markup-compatibility/2006">
              <mc:Choice xmlns:v="urn:schemas-microsoft-com:vml" Requires="v">
                <p:oleObj spid="_x0000_s29732" name="Chart" r:id="rId5" imgW="6480000" imgH="2430000" progId="Excel.Sheet.8">
                  <p:embed/>
                </p:oleObj>
              </mc:Choice>
              <mc:Fallback>
                <p:oleObj name="Chart" r:id="rId5" imgW="6480000" imgH="2430000" progId="Excel.Sheet.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3276600"/>
                        <a:ext cx="8763000"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Number Placeholder 5"/>
          <p:cNvSpPr>
            <a:spLocks noGrp="1"/>
          </p:cNvSpPr>
          <p:nvPr>
            <p:ph type="sldNum" sz="quarter" idx="12"/>
          </p:nvPr>
        </p:nvSpPr>
        <p:spPr>
          <a:noFill/>
        </p:spPr>
        <p:txBody>
          <a:bodyPr/>
          <a:lstStyle/>
          <a:p>
            <a:fld id="{2791C67C-592B-4EF4-B1AE-1E6081DDA5ED}" type="slidenum">
              <a:rPr lang="en-US" smtClean="0"/>
              <a:pPr/>
              <a:t>217</a:t>
            </a:fld>
            <a:endParaRPr lang="en-US" smtClean="0"/>
          </a:p>
        </p:txBody>
      </p:sp>
      <p:sp>
        <p:nvSpPr>
          <p:cNvPr id="238595" name="Rectangle 2"/>
          <p:cNvSpPr>
            <a:spLocks noGrp="1" noChangeArrowheads="1"/>
          </p:cNvSpPr>
          <p:nvPr>
            <p:ph type="title"/>
          </p:nvPr>
        </p:nvSpPr>
        <p:spPr>
          <a:xfrm>
            <a:off x="609600" y="304800"/>
            <a:ext cx="8229600" cy="838200"/>
          </a:xfrm>
        </p:spPr>
        <p:txBody>
          <a:bodyPr/>
          <a:lstStyle/>
          <a:p>
            <a:pPr eaLnBrk="1" hangingPunct="1"/>
            <a:r>
              <a:rPr lang="en-US" sz="3600" smtClean="0"/>
              <a:t>Services: Efficiency / Effectiveness</a:t>
            </a:r>
          </a:p>
        </p:txBody>
      </p:sp>
      <p:sp>
        <p:nvSpPr>
          <p:cNvPr id="238596" name="Rectangle 3"/>
          <p:cNvSpPr>
            <a:spLocks noGrp="1" noChangeArrowheads="1"/>
          </p:cNvSpPr>
          <p:nvPr>
            <p:ph type="body" idx="1"/>
          </p:nvPr>
        </p:nvSpPr>
        <p:spPr>
          <a:xfrm>
            <a:off x="762000" y="1676400"/>
            <a:ext cx="8077200" cy="4953000"/>
          </a:xfrm>
        </p:spPr>
        <p:txBody>
          <a:bodyPr/>
          <a:lstStyle/>
          <a:p>
            <a:pPr eaLnBrk="1" hangingPunct="1"/>
            <a:r>
              <a:rPr lang="en-US" sz="2900" smtClean="0"/>
              <a:t>Effectiveness</a:t>
            </a:r>
          </a:p>
          <a:p>
            <a:pPr lvl="1" eaLnBrk="1" hangingPunct="1"/>
            <a:r>
              <a:rPr lang="en-US" sz="2400" smtClean="0"/>
              <a:t>Very common measures: Precision, Recall, F1, 10-precision, R-Precision</a:t>
            </a:r>
          </a:p>
          <a:p>
            <a:pPr lvl="1" eaLnBrk="1" hangingPunct="1"/>
            <a:r>
              <a:rPr lang="en-US" sz="2400" smtClean="0"/>
              <a:t>Other services may have different measures: e.g., Recommending, etc.</a:t>
            </a:r>
          </a:p>
          <a:p>
            <a:pPr eaLnBrk="1" hangingPunct="1"/>
            <a:r>
              <a:rPr lang="en-US" sz="2900" smtClean="0"/>
              <a:t>Efficiency</a:t>
            </a:r>
          </a:p>
          <a:p>
            <a:pPr lvl="1" eaLnBrk="1" hangingPunct="1"/>
            <a:r>
              <a:rPr lang="en-US" sz="2400" smtClean="0"/>
              <a:t>let t(e) be the time of an event e</a:t>
            </a:r>
          </a:p>
          <a:p>
            <a:pPr lvl="1" eaLnBrk="1" hangingPunct="1"/>
            <a:r>
              <a:rPr lang="en-US" sz="2400" smtClean="0"/>
              <a:t> let e</a:t>
            </a:r>
            <a:r>
              <a:rPr lang="en-US" sz="2400" baseline="-25000" smtClean="0"/>
              <a:t>ix</a:t>
            </a:r>
            <a:r>
              <a:rPr lang="en-US" sz="2400" smtClean="0"/>
              <a:t> and e</a:t>
            </a:r>
            <a:r>
              <a:rPr lang="en-US" sz="2400" baseline="-25000" smtClean="0"/>
              <a:t>fx</a:t>
            </a:r>
            <a:r>
              <a:rPr lang="en-US" sz="2400" smtClean="0"/>
              <a:t> be the initial and the final event of service se</a:t>
            </a:r>
            <a:r>
              <a:rPr lang="en-US" sz="2400" baseline="-25000" smtClean="0"/>
              <a:t>x</a:t>
            </a:r>
            <a:r>
              <a:rPr lang="en-US" sz="2400" smtClean="0"/>
              <a:t> . </a:t>
            </a:r>
          </a:p>
          <a:p>
            <a:pPr lvl="1" eaLnBrk="1" hangingPunct="1"/>
            <a:r>
              <a:rPr lang="en-US" sz="2400" smtClean="0"/>
              <a:t>For service se</a:t>
            </a:r>
            <a:r>
              <a:rPr lang="en-US" sz="2400" baseline="-25000" smtClean="0"/>
              <a:t>x</a:t>
            </a:r>
            <a:r>
              <a:rPr lang="en-US" sz="2400" smtClean="0"/>
              <a:t>, efficiency is  defined as:</a:t>
            </a:r>
          </a:p>
          <a:p>
            <a:pPr lvl="2" eaLnBrk="1" hangingPunct="1"/>
            <a:r>
              <a:rPr lang="en-US" smtClean="0"/>
              <a:t>Efficiency(se</a:t>
            </a:r>
            <a:r>
              <a:rPr lang="en-US" baseline="-25000" smtClean="0"/>
              <a:t>x</a:t>
            </a:r>
            <a:r>
              <a:rPr lang="en-US" smtClean="0"/>
              <a:t>) = t(e</a:t>
            </a:r>
            <a:r>
              <a:rPr lang="en-US" baseline="-25000" smtClean="0"/>
              <a:t>fx</a:t>
            </a:r>
            <a:r>
              <a:rPr lang="en-US" smtClean="0"/>
              <a:t>) - t(e</a:t>
            </a:r>
            <a:r>
              <a:rPr lang="en-US" baseline="-25000" smtClean="0"/>
              <a:t>ix</a:t>
            </a:r>
            <a:r>
              <a:rPr lang="en-US" smtClean="0"/>
              <a:t>)</a:t>
            </a:r>
          </a:p>
          <a:p>
            <a:pPr eaLnBrk="1" hangingPunct="1">
              <a:buFontTx/>
              <a:buNone/>
            </a:pPr>
            <a:endParaRPr lang="en-US" sz="2300" smtClean="0"/>
          </a:p>
          <a:p>
            <a:pPr eaLnBrk="1" hangingPunct="1"/>
            <a:endParaRPr lang="en-US" sz="2300" smtClean="0"/>
          </a:p>
          <a:p>
            <a:pPr eaLnBrk="1" hangingPunct="1"/>
            <a:endParaRPr lang="en-US" sz="2300" smtClean="0"/>
          </a:p>
        </p:txBody>
      </p:sp>
    </p:spTree>
  </p:cSld>
  <p:clrMapOvr>
    <a:masterClrMapping/>
  </p:clrMapOvr>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Slide Number Placeholder 4"/>
          <p:cNvSpPr>
            <a:spLocks noGrp="1"/>
          </p:cNvSpPr>
          <p:nvPr>
            <p:ph type="sldNum" sz="quarter" idx="12"/>
          </p:nvPr>
        </p:nvSpPr>
        <p:spPr>
          <a:noFill/>
        </p:spPr>
        <p:txBody>
          <a:bodyPr/>
          <a:lstStyle/>
          <a:p>
            <a:fld id="{91AC52BC-05B0-4445-8FC6-38DFE9274DA8}" type="slidenum">
              <a:rPr lang="en-US" smtClean="0"/>
              <a:pPr/>
              <a:t>218</a:t>
            </a:fld>
            <a:endParaRPr lang="en-US" smtClean="0"/>
          </a:p>
        </p:txBody>
      </p:sp>
      <p:graphicFrame>
        <p:nvGraphicFramePr>
          <p:cNvPr id="30722" name="Object 2"/>
          <p:cNvGraphicFramePr>
            <a:graphicFrameLocks noChangeAspect="1"/>
          </p:cNvGraphicFramePr>
          <p:nvPr/>
        </p:nvGraphicFramePr>
        <p:xfrm>
          <a:off x="2057400" y="1371600"/>
          <a:ext cx="7315200" cy="5486400"/>
        </p:xfrm>
        <a:graphic>
          <a:graphicData uri="http://schemas.openxmlformats.org/presentationml/2006/ole">
            <mc:AlternateContent xmlns:mc="http://schemas.openxmlformats.org/markup-compatibility/2006">
              <mc:Choice xmlns:v="urn:schemas-microsoft-com:vml" Requires="v">
                <p:oleObj spid="_x0000_s30756" name="Slide" r:id="rId4" imgW="4549680" imgH="3413160" progId="PowerPoint.Slide.8">
                  <p:embed/>
                </p:oleObj>
              </mc:Choice>
              <mc:Fallback>
                <p:oleObj name="Slide" r:id="rId4" imgW="4549680" imgH="3413160" progId="PowerPoint.Slid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371600"/>
                        <a:ext cx="73152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0724" name="Rectangle 3"/>
          <p:cNvSpPr>
            <a:spLocks noGrp="1" noChangeArrowheads="1"/>
          </p:cNvSpPr>
          <p:nvPr>
            <p:ph type="title"/>
          </p:nvPr>
        </p:nvSpPr>
        <p:spPr>
          <a:xfrm>
            <a:off x="457200" y="76200"/>
            <a:ext cx="8382000" cy="1143000"/>
          </a:xfrm>
        </p:spPr>
        <p:txBody>
          <a:bodyPr/>
          <a:lstStyle/>
          <a:p>
            <a:pPr eaLnBrk="1" hangingPunct="1"/>
            <a:r>
              <a:rPr lang="en-US" sz="3600" smtClean="0"/>
              <a:t>Quality and the Information Life Cycle</a:t>
            </a:r>
          </a:p>
        </p:txBody>
      </p:sp>
      <p:sp>
        <p:nvSpPr>
          <p:cNvPr id="30725" name="Rectangle 4"/>
          <p:cNvSpPr>
            <a:spLocks noChangeArrowheads="1"/>
          </p:cNvSpPr>
          <p:nvPr/>
        </p:nvSpPr>
        <p:spPr bwMode="auto">
          <a:xfrm>
            <a:off x="4479925" y="3048000"/>
            <a:ext cx="184150" cy="762000"/>
          </a:xfrm>
          <a:prstGeom prst="rect">
            <a:avLst/>
          </a:prstGeom>
          <a:noFill/>
          <a:ln w="9525">
            <a:noFill/>
            <a:miter lim="800000"/>
            <a:headEnd/>
            <a:tailEnd/>
          </a:ln>
        </p:spPr>
        <p:txBody>
          <a:bodyPr wrap="none">
            <a:spAutoFit/>
          </a:bodyPr>
          <a:lstStyle/>
          <a:p>
            <a:endParaRPr lang="en-US" sz="4400" b="0">
              <a:solidFill>
                <a:schemeClr val="tx2"/>
              </a:solidFill>
              <a:latin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Number Placeholder 5"/>
          <p:cNvSpPr>
            <a:spLocks noGrp="1"/>
          </p:cNvSpPr>
          <p:nvPr>
            <p:ph type="sldNum" sz="quarter" idx="12"/>
          </p:nvPr>
        </p:nvSpPr>
        <p:spPr>
          <a:noFill/>
        </p:spPr>
        <p:txBody>
          <a:bodyPr/>
          <a:lstStyle/>
          <a:p>
            <a:fld id="{F4F28616-6F24-45AF-AB36-35C6CD7DB031}" type="slidenum">
              <a:rPr lang="en-US" smtClean="0"/>
              <a:pPr/>
              <a:t>219</a:t>
            </a:fld>
            <a:endParaRPr lang="en-US" smtClean="0"/>
          </a:p>
        </p:txBody>
      </p:sp>
      <p:sp>
        <p:nvSpPr>
          <p:cNvPr id="240643" name="Rectangle 2"/>
          <p:cNvSpPr>
            <a:spLocks noGrp="1" noChangeArrowheads="1"/>
          </p:cNvSpPr>
          <p:nvPr>
            <p:ph type="title"/>
          </p:nvPr>
        </p:nvSpPr>
        <p:spPr/>
        <p:txBody>
          <a:bodyPr/>
          <a:lstStyle/>
          <a:p>
            <a:pPr eaLnBrk="1" hangingPunct="1"/>
            <a:r>
              <a:rPr lang="en-US" smtClean="0"/>
              <a:t>Exercise 2</a:t>
            </a:r>
          </a:p>
        </p:txBody>
      </p:sp>
      <p:sp>
        <p:nvSpPr>
          <p:cNvPr id="240644" name="Rectangle 3"/>
          <p:cNvSpPr>
            <a:spLocks noGrp="1" noChangeArrowheads="1"/>
          </p:cNvSpPr>
          <p:nvPr>
            <p:ph type="body" idx="1"/>
          </p:nvPr>
        </p:nvSpPr>
        <p:spPr/>
        <p:txBody>
          <a:bodyPr/>
          <a:lstStyle/>
          <a:p>
            <a:pPr eaLnBrk="1" hangingPunct="1"/>
            <a:r>
              <a:rPr lang="en-US" sz="2800" smtClean="0"/>
              <a:t>Re-form into former groups of 2.</a:t>
            </a:r>
          </a:p>
          <a:p>
            <a:pPr eaLnBrk="1" hangingPunct="1"/>
            <a:r>
              <a:rPr lang="en-US" sz="2800" smtClean="0"/>
              <a:t>Recall the digital library you selected earlier.</a:t>
            </a:r>
          </a:p>
          <a:p>
            <a:pPr eaLnBrk="1" hangingPunct="1"/>
            <a:r>
              <a:rPr lang="en-US" sz="2800" smtClean="0"/>
              <a:t>Select the most important measures of quality for that digital library (from those discussed or others you feel are needed).</a:t>
            </a:r>
          </a:p>
          <a:p>
            <a:pPr eaLnBrk="1" hangingPunct="1"/>
            <a:r>
              <a:rPr lang="en-US" sz="2800" smtClean="0"/>
              <a:t>Work out the details of an evaluation using those measures.</a:t>
            </a:r>
          </a:p>
          <a:p>
            <a:pPr eaLnBrk="1" hangingPunct="1"/>
            <a:r>
              <a:rPr lang="en-US" sz="2800" smtClean="0"/>
              <a:t>Present a summary to the class and lead a discussion.</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p:spPr>
        <p:txBody>
          <a:bodyPr/>
          <a:lstStyle/>
          <a:p>
            <a:fld id="{A44B2DAE-EAA4-440F-B116-38A9BB0133AF}" type="slidenum">
              <a:rPr lang="en-US" smtClean="0"/>
              <a:pPr/>
              <a:t>22</a:t>
            </a:fld>
            <a:endParaRPr lang="en-US" smtClean="0"/>
          </a:p>
        </p:txBody>
      </p:sp>
      <p:sp>
        <p:nvSpPr>
          <p:cNvPr id="40963" name="Rectangle 2"/>
          <p:cNvSpPr>
            <a:spLocks noGrp="1" noChangeArrowheads="1"/>
          </p:cNvSpPr>
          <p:nvPr>
            <p:ph type="title"/>
          </p:nvPr>
        </p:nvSpPr>
        <p:spPr>
          <a:xfrm>
            <a:off x="685800" y="0"/>
            <a:ext cx="7772400" cy="914400"/>
          </a:xfrm>
        </p:spPr>
        <p:txBody>
          <a:bodyPr/>
          <a:lstStyle/>
          <a:p>
            <a:pPr eaLnBrk="1" hangingPunct="1"/>
            <a:r>
              <a:rPr lang="en-US" smtClean="0"/>
              <a:t>For More Information</a:t>
            </a:r>
          </a:p>
        </p:txBody>
      </p:sp>
      <p:sp>
        <p:nvSpPr>
          <p:cNvPr id="40964" name="Rectangle 3"/>
          <p:cNvSpPr>
            <a:spLocks noGrp="1" noChangeArrowheads="1"/>
          </p:cNvSpPr>
          <p:nvPr>
            <p:ph type="body" idx="1"/>
          </p:nvPr>
        </p:nvSpPr>
        <p:spPr>
          <a:xfrm>
            <a:off x="228600" y="1066800"/>
            <a:ext cx="8610600" cy="5638800"/>
          </a:xfrm>
        </p:spPr>
        <p:txBody>
          <a:bodyPr/>
          <a:lstStyle/>
          <a:p>
            <a:pPr eaLnBrk="1" hangingPunct="1">
              <a:lnSpc>
                <a:spcPct val="90000"/>
              </a:lnSpc>
            </a:pPr>
            <a:r>
              <a:rPr lang="en-US" sz="2400" b="1" dirty="0" smtClean="0"/>
              <a:t>Magazine</a:t>
            </a:r>
            <a:r>
              <a:rPr lang="en-US" sz="2400" dirty="0" smtClean="0"/>
              <a:t>: www.dlib.org</a:t>
            </a:r>
          </a:p>
          <a:p>
            <a:pPr eaLnBrk="1" hangingPunct="1">
              <a:lnSpc>
                <a:spcPct val="90000"/>
              </a:lnSpc>
            </a:pPr>
            <a:r>
              <a:rPr lang="en-US" sz="2400" b="1" dirty="0" smtClean="0"/>
              <a:t>Books</a:t>
            </a:r>
            <a:r>
              <a:rPr lang="en-US" sz="2400" dirty="0" smtClean="0"/>
              <a:t>: http://fox.cs.vt.edu/DLSB.html (1994)</a:t>
            </a:r>
          </a:p>
          <a:p>
            <a:pPr lvl="1" eaLnBrk="1" hangingPunct="1">
              <a:lnSpc>
                <a:spcPct val="90000"/>
              </a:lnSpc>
            </a:pPr>
            <a:r>
              <a:rPr lang="en-US" sz="2400" dirty="0" smtClean="0"/>
              <a:t>MIT Press: Arms, plus by </a:t>
            </a:r>
            <a:r>
              <a:rPr lang="en-US" sz="2400" dirty="0" err="1" smtClean="0"/>
              <a:t>Borgman</a:t>
            </a:r>
            <a:r>
              <a:rPr lang="en-US" sz="2400" dirty="0" smtClean="0"/>
              <a:t>, </a:t>
            </a:r>
            <a:r>
              <a:rPr lang="en-US" sz="2400" dirty="0" err="1" smtClean="0"/>
              <a:t>Licklider</a:t>
            </a:r>
            <a:r>
              <a:rPr lang="en-US" sz="2400" dirty="0" smtClean="0"/>
              <a:t> (1965)</a:t>
            </a:r>
          </a:p>
          <a:p>
            <a:pPr lvl="1" eaLnBrk="1" hangingPunct="1">
              <a:lnSpc>
                <a:spcPct val="90000"/>
              </a:lnSpc>
            </a:pPr>
            <a:r>
              <a:rPr lang="en-US" sz="2400" dirty="0" smtClean="0"/>
              <a:t>Morgan Kaufmann: Witten... (several), </a:t>
            </a:r>
            <a:r>
              <a:rPr lang="en-US" sz="2400" dirty="0" err="1" smtClean="0"/>
              <a:t>Lesk</a:t>
            </a:r>
            <a:r>
              <a:rPr lang="en-US" sz="2400" dirty="0" smtClean="0"/>
              <a:t> (2</a:t>
            </a:r>
            <a:r>
              <a:rPr lang="en-US" sz="2400" baseline="30000" dirty="0" smtClean="0"/>
              <a:t>nd</a:t>
            </a:r>
            <a:r>
              <a:rPr lang="en-US" sz="2400" dirty="0" smtClean="0"/>
              <a:t> edition)</a:t>
            </a:r>
          </a:p>
          <a:p>
            <a:pPr eaLnBrk="1" hangingPunct="1">
              <a:lnSpc>
                <a:spcPct val="90000"/>
              </a:lnSpc>
            </a:pPr>
            <a:r>
              <a:rPr lang="en-US" sz="2400" b="1" dirty="0" smtClean="0"/>
              <a:t>Conferences</a:t>
            </a:r>
          </a:p>
          <a:p>
            <a:pPr lvl="1" eaLnBrk="1" hangingPunct="1">
              <a:lnSpc>
                <a:spcPct val="90000"/>
              </a:lnSpc>
            </a:pPr>
            <a:r>
              <a:rPr lang="en-US" sz="2400" dirty="0"/>
              <a:t>ICADL: </a:t>
            </a:r>
            <a:r>
              <a:rPr lang="en-US" sz="2400" dirty="0" err="1"/>
              <a:t>www.icadl.org</a:t>
            </a:r>
            <a:endParaRPr lang="en-US" sz="2400" dirty="0"/>
          </a:p>
          <a:p>
            <a:pPr lvl="1" eaLnBrk="1" hangingPunct="1">
              <a:lnSpc>
                <a:spcPct val="90000"/>
              </a:lnSpc>
            </a:pPr>
            <a:r>
              <a:rPr lang="en-US" sz="2400" dirty="0"/>
              <a:t>JCDL: </a:t>
            </a:r>
            <a:r>
              <a:rPr lang="en-US" sz="2400" dirty="0" err="1" smtClean="0"/>
              <a:t>www.jcdl.org</a:t>
            </a:r>
            <a:endParaRPr lang="en-US" sz="2400" dirty="0"/>
          </a:p>
          <a:p>
            <a:pPr lvl="1" eaLnBrk="1" hangingPunct="1">
              <a:lnSpc>
                <a:spcPct val="90000"/>
              </a:lnSpc>
            </a:pPr>
            <a:r>
              <a:rPr lang="en-US" sz="2400" dirty="0"/>
              <a:t>TPDL: </a:t>
            </a:r>
            <a:r>
              <a:rPr lang="en-US" sz="2400" dirty="0" smtClean="0"/>
              <a:t>www.tpdl2012.</a:t>
            </a:r>
            <a:r>
              <a:rPr lang="en-US" sz="2400" dirty="0"/>
              <a:t>org</a:t>
            </a:r>
          </a:p>
          <a:p>
            <a:pPr eaLnBrk="1" hangingPunct="1">
              <a:lnSpc>
                <a:spcPct val="90000"/>
              </a:lnSpc>
            </a:pPr>
            <a:r>
              <a:rPr lang="en-US" sz="2400" b="1" dirty="0" smtClean="0"/>
              <a:t>Associations</a:t>
            </a:r>
          </a:p>
          <a:p>
            <a:pPr lvl="1" eaLnBrk="1" hangingPunct="1">
              <a:lnSpc>
                <a:spcPct val="90000"/>
              </a:lnSpc>
            </a:pPr>
            <a:r>
              <a:rPr lang="en-US" sz="2400" dirty="0" smtClean="0"/>
              <a:t>ASIS&amp;T DL SIG</a:t>
            </a:r>
          </a:p>
          <a:p>
            <a:pPr lvl="1" eaLnBrk="1" hangingPunct="1">
              <a:lnSpc>
                <a:spcPct val="90000"/>
              </a:lnSpc>
            </a:pPr>
            <a:r>
              <a:rPr lang="en-US" sz="2400" dirty="0" smtClean="0"/>
              <a:t>IEEE TCDL: www.ieee-tcdl.org (student awards, …)</a:t>
            </a:r>
          </a:p>
          <a:p>
            <a:pPr eaLnBrk="1" hangingPunct="1">
              <a:lnSpc>
                <a:spcPct val="90000"/>
              </a:lnSpc>
            </a:pPr>
            <a:r>
              <a:rPr lang="en-US" sz="2400" b="1" dirty="0"/>
              <a:t>NSF</a:t>
            </a:r>
            <a:r>
              <a:rPr lang="en-US" sz="2400" dirty="0"/>
              <a:t>: http://</a:t>
            </a:r>
            <a:r>
              <a:rPr lang="en-US" sz="2400" dirty="0" err="1"/>
              <a:t>dli.grainger.uiuc.edu</a:t>
            </a:r>
            <a:r>
              <a:rPr lang="en-US" sz="2400" dirty="0"/>
              <a:t>/</a:t>
            </a:r>
            <a:r>
              <a:rPr lang="en-US" sz="2400" dirty="0" err="1"/>
              <a:t>national.htm</a:t>
            </a:r>
            <a:r>
              <a:rPr lang="en-US" sz="2400" dirty="0"/>
              <a:t>, http://</a:t>
            </a:r>
            <a:r>
              <a:rPr lang="en-US" sz="2400" dirty="0" err="1"/>
              <a:t>www.nsf.gov</a:t>
            </a:r>
            <a:r>
              <a:rPr lang="en-US" sz="2400" dirty="0"/>
              <a:t>/pubs/1998/nsf9863/nsf9863.htm</a:t>
            </a:r>
          </a:p>
          <a:p>
            <a:pPr eaLnBrk="1" hangingPunct="1">
              <a:lnSpc>
                <a:spcPct val="90000"/>
              </a:lnSpc>
            </a:pPr>
            <a:r>
              <a:rPr lang="en-US" sz="2400" b="1" dirty="0" smtClean="0"/>
              <a:t>Labs</a:t>
            </a:r>
            <a:r>
              <a:rPr lang="en-US" sz="2400" dirty="0" smtClean="0"/>
              <a:t>: VT: </a:t>
            </a:r>
            <a:r>
              <a:rPr lang="en-US" sz="2400" dirty="0" err="1" smtClean="0"/>
              <a:t>www.dlib.vt.edu</a:t>
            </a:r>
            <a:r>
              <a:rPr lang="en-US" sz="2400" dirty="0"/>
              <a:t>, </a:t>
            </a:r>
            <a:r>
              <a:rPr lang="en-US" sz="2400" dirty="0" smtClean="0"/>
              <a:t>Texas: </a:t>
            </a:r>
            <a:r>
              <a:rPr lang="en-US" sz="2400" dirty="0" err="1" smtClean="0"/>
              <a:t>www.csdl.tamu.edu</a:t>
            </a:r>
            <a:endParaRPr lang="en-US" sz="2400" dirty="0" smtClean="0"/>
          </a:p>
        </p:txBody>
      </p:sp>
    </p:spTree>
  </p:cSld>
  <p:clrMapOvr>
    <a:masterClrMapping/>
  </p:clrMapOvr>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Number Placeholder 5"/>
          <p:cNvSpPr>
            <a:spLocks noGrp="1"/>
          </p:cNvSpPr>
          <p:nvPr>
            <p:ph type="sldNum" sz="quarter" idx="12"/>
          </p:nvPr>
        </p:nvSpPr>
        <p:spPr>
          <a:noFill/>
        </p:spPr>
        <p:txBody>
          <a:bodyPr/>
          <a:lstStyle/>
          <a:p>
            <a:fld id="{3225E343-7DAF-42BC-97A8-5DB28725A0BA}" type="slidenum">
              <a:rPr lang="en-US" smtClean="0"/>
              <a:pPr/>
              <a:t>220</a:t>
            </a:fld>
            <a:endParaRPr lang="en-US" smtClean="0"/>
          </a:p>
        </p:txBody>
      </p:sp>
      <p:sp>
        <p:nvSpPr>
          <p:cNvPr id="242691" name="Rectangle 2"/>
          <p:cNvSpPr>
            <a:spLocks noGrp="1" noChangeArrowheads="1"/>
          </p:cNvSpPr>
          <p:nvPr>
            <p:ph type="title"/>
          </p:nvPr>
        </p:nvSpPr>
        <p:spPr>
          <a:xfrm>
            <a:off x="457200" y="152400"/>
            <a:ext cx="8229600" cy="1371600"/>
          </a:xfrm>
        </p:spPr>
        <p:txBody>
          <a:bodyPr/>
          <a:lstStyle/>
          <a:p>
            <a:pPr eaLnBrk="1" hangingPunct="1"/>
            <a:r>
              <a:rPr lang="en-US" sz="5400" b="1" dirty="0" smtClean="0"/>
              <a:t>Integration</a:t>
            </a:r>
          </a:p>
        </p:txBody>
      </p:sp>
      <p:sp>
        <p:nvSpPr>
          <p:cNvPr id="243715" name="Rectangle 3"/>
          <p:cNvSpPr>
            <a:spLocks noGrp="1" noChangeArrowheads="1"/>
          </p:cNvSpPr>
          <p:nvPr>
            <p:ph type="body" idx="1"/>
          </p:nvPr>
        </p:nvSpPr>
        <p:spPr>
          <a:xfrm>
            <a:off x="495300" y="1600200"/>
            <a:ext cx="8229600" cy="2057400"/>
          </a:xfrm>
        </p:spPr>
        <p:txBody>
          <a:bodyPr/>
          <a:lstStyle/>
          <a:p>
            <a:pPr marL="609600" indent="-609600" eaLnBrk="1" hangingPunct="1">
              <a:lnSpc>
                <a:spcPct val="90000"/>
              </a:lnSpc>
            </a:pPr>
            <a:r>
              <a:rPr lang="en-US" smtClean="0"/>
              <a:t>What is “DL Integration”</a:t>
            </a:r>
          </a:p>
          <a:p>
            <a:pPr marL="990600" lvl="1" indent="-533400" eaLnBrk="1" hangingPunct="1">
              <a:lnSpc>
                <a:spcPct val="90000"/>
              </a:lnSpc>
            </a:pPr>
            <a:r>
              <a:rPr lang="en-US" smtClean="0"/>
              <a:t>Hide distribution</a:t>
            </a:r>
          </a:p>
          <a:p>
            <a:pPr marL="990600" lvl="1" indent="-533400" eaLnBrk="1" hangingPunct="1">
              <a:lnSpc>
                <a:spcPct val="90000"/>
              </a:lnSpc>
            </a:pPr>
            <a:r>
              <a:rPr lang="en-US" smtClean="0"/>
              <a:t>Hide heterogeneity</a:t>
            </a:r>
          </a:p>
          <a:p>
            <a:pPr marL="990600" lvl="1" indent="-533400" eaLnBrk="1" hangingPunct="1">
              <a:lnSpc>
                <a:spcPct val="90000"/>
              </a:lnSpc>
            </a:pPr>
            <a:r>
              <a:rPr lang="en-US" smtClean="0"/>
              <a:t>Enable autonomy of individual component</a:t>
            </a:r>
          </a:p>
        </p:txBody>
      </p:sp>
      <p:sp>
        <p:nvSpPr>
          <p:cNvPr id="243716" name="Rectangle 4"/>
          <p:cNvSpPr>
            <a:spLocks noChangeArrowheads="1"/>
          </p:cNvSpPr>
          <p:nvPr/>
        </p:nvSpPr>
        <p:spPr bwMode="auto">
          <a:xfrm>
            <a:off x="495300" y="3657600"/>
            <a:ext cx="8229600" cy="1981200"/>
          </a:xfrm>
          <a:prstGeom prst="rect">
            <a:avLst/>
          </a:prstGeom>
          <a:noFill/>
          <a:ln w="9525">
            <a:noFill/>
            <a:miter lim="800000"/>
            <a:headEnd/>
            <a:tailEnd/>
          </a:ln>
        </p:spPr>
        <p:txBody>
          <a:bodyPr/>
          <a:lstStyle/>
          <a:p>
            <a:pPr marL="609600" indent="-609600">
              <a:spcBef>
                <a:spcPct val="20000"/>
              </a:spcBef>
              <a:buFontTx/>
              <a:buChar char="•"/>
            </a:pPr>
            <a:r>
              <a:rPr lang="en-US" sz="3200" b="0"/>
              <a:t>Why Integration</a:t>
            </a:r>
          </a:p>
          <a:p>
            <a:pPr marL="990600" lvl="1" indent="-533400">
              <a:spcBef>
                <a:spcPct val="20000"/>
              </a:spcBef>
              <a:buFontTx/>
              <a:buChar char="–"/>
            </a:pPr>
            <a:r>
              <a:rPr lang="en-US" sz="2800" b="0"/>
              <a:t>island-DLs</a:t>
            </a:r>
          </a:p>
          <a:p>
            <a:pPr marL="990600" lvl="1" indent="-533400">
              <a:spcBef>
                <a:spcPct val="20000"/>
              </a:spcBef>
              <a:buFontTx/>
              <a:buChar char="–"/>
            </a:pPr>
            <a:r>
              <a:rPr lang="en-US" sz="2800" b="0"/>
              <a:t>inability to seamlessly and transparently access knowledge across DLs</a:t>
            </a:r>
          </a:p>
        </p:txBody>
      </p:sp>
      <p:sp>
        <p:nvSpPr>
          <p:cNvPr id="243717" name="Text Box 5"/>
          <p:cNvSpPr txBox="1">
            <a:spLocks noChangeArrowheads="1"/>
          </p:cNvSpPr>
          <p:nvPr/>
        </p:nvSpPr>
        <p:spPr bwMode="auto">
          <a:xfrm>
            <a:off x="762000" y="6110288"/>
            <a:ext cx="7391400" cy="519112"/>
          </a:xfrm>
          <a:prstGeom prst="rect">
            <a:avLst/>
          </a:prstGeom>
          <a:noFill/>
          <a:ln w="9525">
            <a:noFill/>
            <a:miter lim="800000"/>
            <a:headEnd/>
            <a:tailEnd/>
          </a:ln>
        </p:spPr>
        <p:txBody>
          <a:bodyPr>
            <a:spAutoFit/>
          </a:bodyPr>
          <a:lstStyle/>
          <a:p>
            <a:pPr eaLnBrk="0" hangingPunct="0">
              <a:spcBef>
                <a:spcPct val="50000"/>
              </a:spcBef>
            </a:pPr>
            <a:r>
              <a:rPr lang="en-US" sz="2800" b="0">
                <a:solidFill>
                  <a:srgbClr val="3333CC"/>
                </a:solidFill>
              </a:rPr>
              <a:t>Utilize various autonomous DLs in concert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3715">
                                            <p:txEl>
                                              <p:pRg st="0" end="0"/>
                                            </p:txEl>
                                          </p:spTgt>
                                        </p:tgtEl>
                                        <p:attrNameLst>
                                          <p:attrName>style.visibility</p:attrName>
                                        </p:attrNameLst>
                                      </p:cBhvr>
                                      <p:to>
                                        <p:strVal val="visible"/>
                                      </p:to>
                                    </p:set>
                                    <p:animEffect transition="in" filter="blinds(horizontal)">
                                      <p:cBhvr>
                                        <p:cTn id="7" dur="500"/>
                                        <p:tgtEl>
                                          <p:spTgt spid="243715">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3715">
                                            <p:txEl>
                                              <p:pRg st="1" end="1"/>
                                            </p:txEl>
                                          </p:spTgt>
                                        </p:tgtEl>
                                        <p:attrNameLst>
                                          <p:attrName>style.visibility</p:attrName>
                                        </p:attrNameLst>
                                      </p:cBhvr>
                                      <p:to>
                                        <p:strVal val="visible"/>
                                      </p:to>
                                    </p:set>
                                    <p:animEffect transition="in" filter="blinds(horizontal)">
                                      <p:cBhvr>
                                        <p:cTn id="10" dur="500"/>
                                        <p:tgtEl>
                                          <p:spTgt spid="243715">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43715">
                                            <p:txEl>
                                              <p:pRg st="2" end="2"/>
                                            </p:txEl>
                                          </p:spTgt>
                                        </p:tgtEl>
                                        <p:attrNameLst>
                                          <p:attrName>style.visibility</p:attrName>
                                        </p:attrNameLst>
                                      </p:cBhvr>
                                      <p:to>
                                        <p:strVal val="visible"/>
                                      </p:to>
                                    </p:set>
                                    <p:animEffect transition="in" filter="blinds(horizontal)">
                                      <p:cBhvr>
                                        <p:cTn id="13" dur="500"/>
                                        <p:tgtEl>
                                          <p:spTgt spid="243715">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43715">
                                            <p:txEl>
                                              <p:pRg st="3" end="3"/>
                                            </p:txEl>
                                          </p:spTgt>
                                        </p:tgtEl>
                                        <p:attrNameLst>
                                          <p:attrName>style.visibility</p:attrName>
                                        </p:attrNameLst>
                                      </p:cBhvr>
                                      <p:to>
                                        <p:strVal val="visible"/>
                                      </p:to>
                                    </p:set>
                                    <p:animEffect transition="in" filter="blinds(horizontal)">
                                      <p:cBhvr>
                                        <p:cTn id="16" dur="500"/>
                                        <p:tgtEl>
                                          <p:spTgt spid="24371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43716"/>
                                        </p:tgtEl>
                                        <p:attrNameLst>
                                          <p:attrName>style.visibility</p:attrName>
                                        </p:attrNameLst>
                                      </p:cBhvr>
                                      <p:to>
                                        <p:strVal val="visible"/>
                                      </p:to>
                                    </p:set>
                                    <p:animEffect transition="in" filter="blinds(horizontal)">
                                      <p:cBhvr>
                                        <p:cTn id="21" dur="500"/>
                                        <p:tgtEl>
                                          <p:spTgt spid="24371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43717"/>
                                        </p:tgtEl>
                                        <p:attrNameLst>
                                          <p:attrName>style.visibility</p:attrName>
                                        </p:attrNameLst>
                                      </p:cBhvr>
                                      <p:to>
                                        <p:strVal val="visible"/>
                                      </p:to>
                                    </p:set>
                                    <p:animEffect transition="in" filter="blinds(horizontal)">
                                      <p:cBhvr>
                                        <p:cTn id="26" dur="500"/>
                                        <p:tgtEl>
                                          <p:spTgt spid="243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build="p"/>
      <p:bldP spid="243716" grpId="0"/>
      <p:bldP spid="243717"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Number Placeholder 5"/>
          <p:cNvSpPr>
            <a:spLocks noGrp="1"/>
          </p:cNvSpPr>
          <p:nvPr>
            <p:ph type="sldNum" sz="quarter" idx="12"/>
          </p:nvPr>
        </p:nvSpPr>
        <p:spPr>
          <a:noFill/>
        </p:spPr>
        <p:txBody>
          <a:bodyPr/>
          <a:lstStyle/>
          <a:p>
            <a:fld id="{E12DCB07-6C41-44B7-A158-DDAF6BA805BF}" type="slidenum">
              <a:rPr lang="en-US" smtClean="0"/>
              <a:pPr/>
              <a:t>221</a:t>
            </a:fld>
            <a:endParaRPr lang="en-US" smtClean="0"/>
          </a:p>
        </p:txBody>
      </p:sp>
      <p:sp>
        <p:nvSpPr>
          <p:cNvPr id="243715" name="Rectangle 2"/>
          <p:cNvSpPr>
            <a:spLocks noGrp="1" noChangeArrowheads="1"/>
          </p:cNvSpPr>
          <p:nvPr>
            <p:ph type="title"/>
          </p:nvPr>
        </p:nvSpPr>
        <p:spPr>
          <a:xfrm>
            <a:off x="457200" y="152400"/>
            <a:ext cx="8229600" cy="1143000"/>
          </a:xfrm>
        </p:spPr>
        <p:txBody>
          <a:bodyPr/>
          <a:lstStyle/>
          <a:p>
            <a:pPr eaLnBrk="1" hangingPunct="1"/>
            <a:r>
              <a:rPr lang="en-US" smtClean="0"/>
              <a:t>Integration: Rationale</a:t>
            </a:r>
          </a:p>
        </p:txBody>
      </p:sp>
      <p:sp>
        <p:nvSpPr>
          <p:cNvPr id="243716" name="Rectangle 3"/>
          <p:cNvSpPr>
            <a:spLocks noGrp="1" noChangeArrowheads="1"/>
          </p:cNvSpPr>
          <p:nvPr>
            <p:ph type="body" idx="1"/>
          </p:nvPr>
        </p:nvSpPr>
        <p:spPr>
          <a:xfrm>
            <a:off x="457200" y="1600200"/>
            <a:ext cx="8305800" cy="4603750"/>
          </a:xfrm>
        </p:spPr>
        <p:txBody>
          <a:bodyPr/>
          <a:lstStyle/>
          <a:p>
            <a:pPr marL="457200" indent="-457200" eaLnBrk="1" hangingPunct="1">
              <a:lnSpc>
                <a:spcPct val="90000"/>
              </a:lnSpc>
            </a:pPr>
            <a:r>
              <a:rPr lang="en-US" smtClean="0"/>
              <a:t>We can read any paper book (ignoring limitations of language, vision, …).</a:t>
            </a:r>
          </a:p>
          <a:p>
            <a:pPr marL="457200" indent="-457200" eaLnBrk="1" hangingPunct="1">
              <a:lnSpc>
                <a:spcPct val="90000"/>
              </a:lnSpc>
            </a:pPr>
            <a:r>
              <a:rPr lang="en-US" smtClean="0"/>
              <a:t>Scholarship requires access, analysis, and synthesis spanning disciplines and sources.</a:t>
            </a:r>
          </a:p>
          <a:p>
            <a:pPr marL="457200" indent="-457200" eaLnBrk="1" hangingPunct="1">
              <a:lnSpc>
                <a:spcPct val="90000"/>
              </a:lnSpc>
            </a:pPr>
            <a:r>
              <a:rPr lang="en-US" smtClean="0"/>
              <a:t>New theories, systems, and services build upon our past accomplishments.</a:t>
            </a:r>
          </a:p>
          <a:p>
            <a:pPr marL="457200" indent="-457200" eaLnBrk="1" hangingPunct="1">
              <a:lnSpc>
                <a:spcPct val="90000"/>
              </a:lnSpc>
            </a:pPr>
            <a:r>
              <a:rPr lang="en-US" smtClean="0"/>
              <a:t>Our “Small World” and the “Internet Age” demand that we, and our computers, work together and interoperate.</a:t>
            </a:r>
          </a:p>
        </p:txBody>
      </p:sp>
    </p:spTree>
  </p:cSld>
  <p:clrMapOvr>
    <a:masterClrMapping/>
  </p:clrMapOvr>
  <p:timing>
    <p:tnLst>
      <p:par>
        <p:cTn xmlns:p14="http://schemas.microsoft.com/office/powerpoint/2010/mai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Number Placeholder 5"/>
          <p:cNvSpPr>
            <a:spLocks noGrp="1"/>
          </p:cNvSpPr>
          <p:nvPr>
            <p:ph type="sldNum" sz="quarter" idx="12"/>
          </p:nvPr>
        </p:nvSpPr>
        <p:spPr>
          <a:noFill/>
        </p:spPr>
        <p:txBody>
          <a:bodyPr/>
          <a:lstStyle/>
          <a:p>
            <a:fld id="{8FFE3801-C9E9-4B0F-A6A4-E7F0B7D0E25A}" type="slidenum">
              <a:rPr lang="en-US" smtClean="0"/>
              <a:pPr/>
              <a:t>222</a:t>
            </a:fld>
            <a:endParaRPr lang="en-US" smtClean="0"/>
          </a:p>
        </p:txBody>
      </p:sp>
      <p:sp>
        <p:nvSpPr>
          <p:cNvPr id="244739" name="Rectangle 2"/>
          <p:cNvSpPr>
            <a:spLocks noGrp="1" noChangeArrowheads="1"/>
          </p:cNvSpPr>
          <p:nvPr>
            <p:ph type="title"/>
          </p:nvPr>
        </p:nvSpPr>
        <p:spPr/>
        <p:txBody>
          <a:bodyPr/>
          <a:lstStyle/>
          <a:p>
            <a:pPr eaLnBrk="1" hangingPunct="1"/>
            <a:r>
              <a:rPr lang="en-US" smtClean="0"/>
              <a:t>Integration: Urgency, Longevity</a:t>
            </a:r>
          </a:p>
        </p:txBody>
      </p:sp>
      <p:sp>
        <p:nvSpPr>
          <p:cNvPr id="244740" name="Rectangle 3"/>
          <p:cNvSpPr>
            <a:spLocks noGrp="1" noChangeArrowheads="1"/>
          </p:cNvSpPr>
          <p:nvPr>
            <p:ph type="body" idx="1"/>
          </p:nvPr>
        </p:nvSpPr>
        <p:spPr/>
        <p:txBody>
          <a:bodyPr/>
          <a:lstStyle/>
          <a:p>
            <a:pPr marL="457200" indent="-457200" eaLnBrk="1" hangingPunct="1"/>
            <a:r>
              <a:rPr lang="en-US" smtClean="0"/>
              <a:t>If we collect, capture, acquire, or produce information, will it be usable in 100 years? </a:t>
            </a:r>
          </a:p>
          <a:p>
            <a:pPr marL="457200" indent="-457200" eaLnBrk="1" hangingPunct="1"/>
            <a:endParaRPr lang="en-US" smtClean="0"/>
          </a:p>
          <a:p>
            <a:pPr marL="457200" indent="-457200" eaLnBrk="1" hangingPunct="1"/>
            <a:r>
              <a:rPr lang="en-US" smtClean="0"/>
              <a:t>NSF Digital Archiving Program</a:t>
            </a:r>
          </a:p>
          <a:p>
            <a:pPr marL="457200" indent="-457200" eaLnBrk="1" hangingPunct="1"/>
            <a:r>
              <a:rPr lang="en-US" smtClean="0"/>
              <a:t>Library of Congress National Digital Information Infrastructure and Preservation Program</a:t>
            </a:r>
          </a:p>
        </p:txBody>
      </p:sp>
    </p:spTree>
  </p:cSld>
  <p:clrMapOvr>
    <a:masterClrMapping/>
  </p:clrMapOvr>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Number Placeholder 5"/>
          <p:cNvSpPr>
            <a:spLocks noGrp="1"/>
          </p:cNvSpPr>
          <p:nvPr>
            <p:ph type="sldNum" sz="quarter" idx="12"/>
          </p:nvPr>
        </p:nvSpPr>
        <p:spPr>
          <a:noFill/>
        </p:spPr>
        <p:txBody>
          <a:bodyPr/>
          <a:lstStyle/>
          <a:p>
            <a:fld id="{D2A36F57-E66A-41F5-8E0F-847C08D8B6A7}" type="slidenum">
              <a:rPr lang="en-US" smtClean="0"/>
              <a:pPr/>
              <a:t>223</a:t>
            </a:fld>
            <a:endParaRPr lang="en-US" smtClean="0"/>
          </a:p>
        </p:txBody>
      </p:sp>
      <p:sp>
        <p:nvSpPr>
          <p:cNvPr id="246787" name="Rectangle 2"/>
          <p:cNvSpPr>
            <a:spLocks noGrp="1" noChangeArrowheads="1"/>
          </p:cNvSpPr>
          <p:nvPr>
            <p:ph type="title"/>
          </p:nvPr>
        </p:nvSpPr>
        <p:spPr/>
        <p:txBody>
          <a:bodyPr/>
          <a:lstStyle/>
          <a:p>
            <a:pPr eaLnBrk="1" hangingPunct="1"/>
            <a:r>
              <a:rPr lang="en-US" sz="3600" smtClean="0"/>
              <a:t>Hypothesis and Research Questions</a:t>
            </a:r>
          </a:p>
        </p:txBody>
      </p:sp>
      <p:sp>
        <p:nvSpPr>
          <p:cNvPr id="246788" name="Rectangle 3"/>
          <p:cNvSpPr>
            <a:spLocks noGrp="1" noChangeArrowheads="1"/>
          </p:cNvSpPr>
          <p:nvPr>
            <p:ph type="body" idx="1"/>
          </p:nvPr>
        </p:nvSpPr>
        <p:spPr>
          <a:xfrm>
            <a:off x="457200" y="1981200"/>
            <a:ext cx="8458200" cy="4495800"/>
          </a:xfrm>
        </p:spPr>
        <p:txBody>
          <a:bodyPr/>
          <a:lstStyle/>
          <a:p>
            <a:pPr marL="609600" indent="-609600" eaLnBrk="1" hangingPunct="1">
              <a:lnSpc>
                <a:spcPct val="90000"/>
              </a:lnSpc>
            </a:pPr>
            <a:r>
              <a:rPr lang="en-US" smtClean="0"/>
              <a:t>The 5S framework provides effective solutions to DL integration.</a:t>
            </a:r>
          </a:p>
          <a:p>
            <a:pPr marL="990600" lvl="1" indent="-533400" eaLnBrk="1" hangingPunct="1">
              <a:lnSpc>
                <a:spcPct val="90000"/>
              </a:lnSpc>
            </a:pPr>
            <a:r>
              <a:rPr lang="en-US" smtClean="0"/>
              <a:t>Formally define the DL integration problem?</a:t>
            </a:r>
          </a:p>
          <a:p>
            <a:pPr marL="990600" lvl="1" indent="-533400" eaLnBrk="1" hangingPunct="1">
              <a:lnSpc>
                <a:spcPct val="90000"/>
              </a:lnSpc>
            </a:pPr>
            <a:r>
              <a:rPr lang="en-US" smtClean="0"/>
              <a:t>Guide integration of domain focused DLs?</a:t>
            </a:r>
          </a:p>
          <a:p>
            <a:pPr marL="1371600" lvl="2" indent="-457200" eaLnBrk="1" hangingPunct="1">
              <a:lnSpc>
                <a:spcPct val="90000"/>
              </a:lnSpc>
            </a:pPr>
            <a:r>
              <a:rPr lang="en-US" smtClean="0"/>
              <a:t>How to formally model such domain specific DLs?</a:t>
            </a:r>
          </a:p>
          <a:p>
            <a:pPr marL="1371600" lvl="2" indent="-457200" eaLnBrk="1" hangingPunct="1">
              <a:lnSpc>
                <a:spcPct val="90000"/>
              </a:lnSpc>
            </a:pPr>
            <a:r>
              <a:rPr lang="en-US" smtClean="0"/>
              <a:t>How to integrate formally defined DL models into a union DL model?</a:t>
            </a:r>
          </a:p>
          <a:p>
            <a:pPr marL="1371600" lvl="2" indent="-457200" eaLnBrk="1" hangingPunct="1">
              <a:lnSpc>
                <a:spcPct val="90000"/>
              </a:lnSpc>
            </a:pPr>
            <a:r>
              <a:rPr lang="en-US" smtClean="0"/>
              <a:t>How to use the union DL model to help design and implement high quality integrated DLs?</a:t>
            </a:r>
          </a:p>
          <a:p>
            <a:pPr marL="990600" lvl="1" indent="-533400" eaLnBrk="1" hangingPunct="1">
              <a:lnSpc>
                <a:spcPct val="90000"/>
              </a:lnSpc>
            </a:pPr>
            <a:r>
              <a:rPr lang="en-US" smtClean="0"/>
              <a:t>Assess the integration?</a:t>
            </a:r>
          </a:p>
        </p:txBody>
      </p:sp>
    </p:spTree>
  </p:cSld>
  <p:clrMapOvr>
    <a:masterClrMapping/>
  </p:clrMapOvr>
  <p:timing>
    <p:tnLst>
      <p:par>
        <p:cTn xmlns:p14="http://schemas.microsoft.com/office/powerpoint/2010/mai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Number Placeholder 5"/>
          <p:cNvSpPr>
            <a:spLocks noGrp="1"/>
          </p:cNvSpPr>
          <p:nvPr>
            <p:ph type="sldNum" sz="quarter" idx="12"/>
          </p:nvPr>
        </p:nvSpPr>
        <p:spPr>
          <a:noFill/>
        </p:spPr>
        <p:txBody>
          <a:bodyPr/>
          <a:lstStyle/>
          <a:p>
            <a:fld id="{D172ED91-796F-440F-8B8F-1C3504237ED2}" type="slidenum">
              <a:rPr lang="en-US" smtClean="0"/>
              <a:pPr/>
              <a:t>224</a:t>
            </a:fld>
            <a:endParaRPr lang="en-US" smtClean="0"/>
          </a:p>
        </p:txBody>
      </p:sp>
      <p:sp>
        <p:nvSpPr>
          <p:cNvPr id="247811" name="Rectangle 2"/>
          <p:cNvSpPr>
            <a:spLocks noGrp="1" noChangeArrowheads="1"/>
          </p:cNvSpPr>
          <p:nvPr>
            <p:ph type="title"/>
          </p:nvPr>
        </p:nvSpPr>
        <p:spPr/>
        <p:txBody>
          <a:bodyPr/>
          <a:lstStyle/>
          <a:p>
            <a:pPr eaLnBrk="1" hangingPunct="1"/>
            <a:r>
              <a:rPr lang="en-US" sz="3600" smtClean="0"/>
              <a:t>Related Work</a:t>
            </a:r>
          </a:p>
        </p:txBody>
      </p:sp>
      <p:sp>
        <p:nvSpPr>
          <p:cNvPr id="247812" name="Rectangle 3"/>
          <p:cNvSpPr>
            <a:spLocks noChangeArrowheads="1"/>
          </p:cNvSpPr>
          <p:nvPr/>
        </p:nvSpPr>
        <p:spPr bwMode="auto">
          <a:xfrm>
            <a:off x="2667000" y="1905000"/>
            <a:ext cx="3124200" cy="381000"/>
          </a:xfrm>
          <a:prstGeom prst="rect">
            <a:avLst/>
          </a:prstGeom>
          <a:solidFill>
            <a:srgbClr val="CCFFCC"/>
          </a:solidFill>
          <a:ln w="9525">
            <a:solidFill>
              <a:schemeClr val="tx1"/>
            </a:solidFill>
            <a:miter lim="800000"/>
            <a:headEnd/>
            <a:tailEnd/>
          </a:ln>
        </p:spPr>
        <p:txBody>
          <a:bodyPr wrap="none" anchor="ctr"/>
          <a:lstStyle/>
          <a:p>
            <a:pPr algn="ctr" eaLnBrk="0" hangingPunct="0"/>
            <a:r>
              <a:rPr lang="en-US" b="0"/>
              <a:t>DL interoperability approach</a:t>
            </a:r>
          </a:p>
        </p:txBody>
      </p:sp>
      <p:grpSp>
        <p:nvGrpSpPr>
          <p:cNvPr id="2" name="Group 4"/>
          <p:cNvGrpSpPr>
            <a:grpSpLocks/>
          </p:cNvGrpSpPr>
          <p:nvPr/>
        </p:nvGrpSpPr>
        <p:grpSpPr bwMode="auto">
          <a:xfrm>
            <a:off x="1066800" y="2286000"/>
            <a:ext cx="6781800" cy="990600"/>
            <a:chOff x="672" y="1440"/>
            <a:chExt cx="4272" cy="624"/>
          </a:xfrm>
        </p:grpSpPr>
        <p:sp>
          <p:nvSpPr>
            <p:cNvPr id="247863" name="Rectangle 5"/>
            <p:cNvSpPr>
              <a:spLocks noChangeArrowheads="1"/>
            </p:cNvSpPr>
            <p:nvPr/>
          </p:nvSpPr>
          <p:spPr bwMode="auto">
            <a:xfrm>
              <a:off x="672" y="1824"/>
              <a:ext cx="1296" cy="240"/>
            </a:xfrm>
            <a:prstGeom prst="rect">
              <a:avLst/>
            </a:prstGeom>
            <a:solidFill>
              <a:srgbClr val="FFCCCC"/>
            </a:solidFill>
            <a:ln w="9525">
              <a:solidFill>
                <a:schemeClr val="tx1"/>
              </a:solidFill>
              <a:miter lim="800000"/>
              <a:headEnd/>
              <a:tailEnd/>
            </a:ln>
          </p:spPr>
          <p:txBody>
            <a:bodyPr wrap="none" anchor="ctr"/>
            <a:lstStyle/>
            <a:p>
              <a:pPr algn="ctr" eaLnBrk="0" hangingPunct="0"/>
              <a:r>
                <a:rPr lang="en-US" b="0"/>
                <a:t>Intermediary-based</a:t>
              </a:r>
            </a:p>
          </p:txBody>
        </p:sp>
        <p:sp>
          <p:nvSpPr>
            <p:cNvPr id="247864" name="Rectangle 6"/>
            <p:cNvSpPr>
              <a:spLocks noChangeArrowheads="1"/>
            </p:cNvSpPr>
            <p:nvPr/>
          </p:nvSpPr>
          <p:spPr bwMode="auto">
            <a:xfrm>
              <a:off x="3648" y="1824"/>
              <a:ext cx="1296" cy="240"/>
            </a:xfrm>
            <a:prstGeom prst="rect">
              <a:avLst/>
            </a:prstGeom>
            <a:solidFill>
              <a:srgbClr val="FFCCCC"/>
            </a:solidFill>
            <a:ln w="9525">
              <a:solidFill>
                <a:schemeClr val="tx1"/>
              </a:solidFill>
              <a:miter lim="800000"/>
              <a:headEnd/>
              <a:tailEnd/>
            </a:ln>
          </p:spPr>
          <p:txBody>
            <a:bodyPr wrap="none" anchor="ctr"/>
            <a:lstStyle/>
            <a:p>
              <a:pPr algn="ctr" eaLnBrk="0" hangingPunct="0"/>
              <a:r>
                <a:rPr lang="en-US" b="0"/>
                <a:t>mapping-based</a:t>
              </a:r>
            </a:p>
          </p:txBody>
        </p:sp>
        <p:sp>
          <p:nvSpPr>
            <p:cNvPr id="247865" name="Text Box 7"/>
            <p:cNvSpPr txBox="1">
              <a:spLocks noChangeArrowheads="1"/>
            </p:cNvSpPr>
            <p:nvPr/>
          </p:nvSpPr>
          <p:spPr bwMode="auto">
            <a:xfrm>
              <a:off x="2256" y="1488"/>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7866" name="Line 8"/>
            <p:cNvSpPr>
              <a:spLocks noChangeShapeType="1"/>
            </p:cNvSpPr>
            <p:nvPr/>
          </p:nvSpPr>
          <p:spPr bwMode="auto">
            <a:xfrm>
              <a:off x="2640" y="1440"/>
              <a:ext cx="0" cy="96"/>
            </a:xfrm>
            <a:prstGeom prst="line">
              <a:avLst/>
            </a:prstGeom>
            <a:noFill/>
            <a:ln w="9525">
              <a:solidFill>
                <a:schemeClr val="tx1"/>
              </a:solidFill>
              <a:miter lim="800000"/>
              <a:headEnd/>
              <a:tailEnd/>
            </a:ln>
          </p:spPr>
          <p:txBody>
            <a:bodyPr wrap="none"/>
            <a:lstStyle/>
            <a:p>
              <a:endParaRPr lang="en-US"/>
            </a:p>
          </p:txBody>
        </p:sp>
        <p:sp>
          <p:nvSpPr>
            <p:cNvPr id="247867" name="Line 9"/>
            <p:cNvSpPr>
              <a:spLocks noChangeShapeType="1"/>
            </p:cNvSpPr>
            <p:nvPr/>
          </p:nvSpPr>
          <p:spPr bwMode="auto">
            <a:xfrm flipH="1">
              <a:off x="1296" y="1632"/>
              <a:ext cx="1008" cy="192"/>
            </a:xfrm>
            <a:prstGeom prst="line">
              <a:avLst/>
            </a:prstGeom>
            <a:noFill/>
            <a:ln w="9525">
              <a:solidFill>
                <a:schemeClr val="tx1"/>
              </a:solidFill>
              <a:miter lim="800000"/>
              <a:headEnd/>
              <a:tailEnd type="triangle" w="med" len="med"/>
            </a:ln>
          </p:spPr>
          <p:txBody>
            <a:bodyPr wrap="none"/>
            <a:lstStyle/>
            <a:p>
              <a:endParaRPr lang="en-US"/>
            </a:p>
          </p:txBody>
        </p:sp>
        <p:sp>
          <p:nvSpPr>
            <p:cNvPr id="247868" name="Line 10"/>
            <p:cNvSpPr>
              <a:spLocks noChangeShapeType="1"/>
            </p:cNvSpPr>
            <p:nvPr/>
          </p:nvSpPr>
          <p:spPr bwMode="auto">
            <a:xfrm>
              <a:off x="3024" y="1632"/>
              <a:ext cx="1104" cy="192"/>
            </a:xfrm>
            <a:prstGeom prst="line">
              <a:avLst/>
            </a:prstGeom>
            <a:noFill/>
            <a:ln w="9525">
              <a:solidFill>
                <a:schemeClr val="tx1"/>
              </a:solidFill>
              <a:miter lim="800000"/>
              <a:headEnd/>
              <a:tailEnd type="triangle" w="med" len="med"/>
            </a:ln>
          </p:spPr>
          <p:txBody>
            <a:bodyPr wrap="none"/>
            <a:lstStyle/>
            <a:p>
              <a:endParaRPr lang="en-US"/>
            </a:p>
          </p:txBody>
        </p:sp>
      </p:grpSp>
      <p:grpSp>
        <p:nvGrpSpPr>
          <p:cNvPr id="3" name="Group 11"/>
          <p:cNvGrpSpPr>
            <a:grpSpLocks/>
          </p:cNvGrpSpPr>
          <p:nvPr/>
        </p:nvGrpSpPr>
        <p:grpSpPr bwMode="auto">
          <a:xfrm>
            <a:off x="457200" y="3276600"/>
            <a:ext cx="3276600" cy="1066800"/>
            <a:chOff x="288" y="2064"/>
            <a:chExt cx="2064" cy="672"/>
          </a:xfrm>
        </p:grpSpPr>
        <p:grpSp>
          <p:nvGrpSpPr>
            <p:cNvPr id="247854" name="Group 12"/>
            <p:cNvGrpSpPr>
              <a:grpSpLocks/>
            </p:cNvGrpSpPr>
            <p:nvPr/>
          </p:nvGrpSpPr>
          <p:grpSpPr bwMode="auto">
            <a:xfrm>
              <a:off x="288" y="2496"/>
              <a:ext cx="2064" cy="240"/>
              <a:chOff x="432" y="1584"/>
              <a:chExt cx="2064" cy="240"/>
            </a:xfrm>
          </p:grpSpPr>
          <p:sp>
            <p:nvSpPr>
              <p:cNvPr id="247860" name="Rectangle 13"/>
              <p:cNvSpPr>
                <a:spLocks noChangeArrowheads="1"/>
              </p:cNvSpPr>
              <p:nvPr/>
            </p:nvSpPr>
            <p:spPr bwMode="auto">
              <a:xfrm>
                <a:off x="43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mediator</a:t>
                </a:r>
              </a:p>
            </p:txBody>
          </p:sp>
          <p:sp>
            <p:nvSpPr>
              <p:cNvPr id="247861" name="Rectangle 14"/>
              <p:cNvSpPr>
                <a:spLocks noChangeArrowheads="1"/>
              </p:cNvSpPr>
              <p:nvPr/>
            </p:nvSpPr>
            <p:spPr bwMode="auto">
              <a:xfrm>
                <a:off x="115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47862" name="Rectangle 15"/>
              <p:cNvSpPr>
                <a:spLocks noChangeArrowheads="1"/>
              </p:cNvSpPr>
              <p:nvPr/>
            </p:nvSpPr>
            <p:spPr bwMode="auto">
              <a:xfrm>
                <a:off x="187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agent</a:t>
                </a:r>
              </a:p>
            </p:txBody>
          </p:sp>
        </p:grpSp>
        <p:sp>
          <p:nvSpPr>
            <p:cNvPr id="247855" name="Text Box 16"/>
            <p:cNvSpPr txBox="1">
              <a:spLocks noChangeArrowheads="1"/>
            </p:cNvSpPr>
            <p:nvPr/>
          </p:nvSpPr>
          <p:spPr bwMode="auto">
            <a:xfrm>
              <a:off x="1104" y="2112"/>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7856" name="Line 17"/>
            <p:cNvSpPr>
              <a:spLocks noChangeShapeType="1"/>
            </p:cNvSpPr>
            <p:nvPr/>
          </p:nvSpPr>
          <p:spPr bwMode="auto">
            <a:xfrm>
              <a:off x="1296" y="2064"/>
              <a:ext cx="0" cy="96"/>
            </a:xfrm>
            <a:prstGeom prst="line">
              <a:avLst/>
            </a:prstGeom>
            <a:noFill/>
            <a:ln w="9525">
              <a:solidFill>
                <a:schemeClr val="tx1"/>
              </a:solidFill>
              <a:miter lim="800000"/>
              <a:headEnd/>
              <a:tailEnd/>
            </a:ln>
          </p:spPr>
          <p:txBody>
            <a:bodyPr wrap="none"/>
            <a:lstStyle/>
            <a:p>
              <a:endParaRPr lang="en-US"/>
            </a:p>
          </p:txBody>
        </p:sp>
        <p:sp>
          <p:nvSpPr>
            <p:cNvPr id="247857" name="Line 18"/>
            <p:cNvSpPr>
              <a:spLocks noChangeShapeType="1"/>
            </p:cNvSpPr>
            <p:nvPr/>
          </p:nvSpPr>
          <p:spPr bwMode="auto">
            <a:xfrm flipH="1">
              <a:off x="576" y="2256"/>
              <a:ext cx="576" cy="240"/>
            </a:xfrm>
            <a:prstGeom prst="line">
              <a:avLst/>
            </a:prstGeom>
            <a:noFill/>
            <a:ln w="9525">
              <a:solidFill>
                <a:schemeClr val="tx1"/>
              </a:solidFill>
              <a:miter lim="800000"/>
              <a:headEnd/>
              <a:tailEnd type="triangle" w="med" len="med"/>
            </a:ln>
          </p:spPr>
          <p:txBody>
            <a:bodyPr wrap="none"/>
            <a:lstStyle/>
            <a:p>
              <a:endParaRPr lang="en-US"/>
            </a:p>
          </p:txBody>
        </p:sp>
        <p:sp>
          <p:nvSpPr>
            <p:cNvPr id="247858" name="Line 19"/>
            <p:cNvSpPr>
              <a:spLocks noChangeShapeType="1"/>
            </p:cNvSpPr>
            <p:nvPr/>
          </p:nvSpPr>
          <p:spPr bwMode="auto">
            <a:xfrm>
              <a:off x="1296" y="2304"/>
              <a:ext cx="0" cy="192"/>
            </a:xfrm>
            <a:prstGeom prst="line">
              <a:avLst/>
            </a:prstGeom>
            <a:noFill/>
            <a:ln w="9525">
              <a:solidFill>
                <a:schemeClr val="tx1"/>
              </a:solidFill>
              <a:miter lim="800000"/>
              <a:headEnd/>
              <a:tailEnd type="triangle" w="med" len="med"/>
            </a:ln>
          </p:spPr>
          <p:txBody>
            <a:bodyPr wrap="none"/>
            <a:lstStyle/>
            <a:p>
              <a:endParaRPr lang="en-US"/>
            </a:p>
          </p:txBody>
        </p:sp>
        <p:sp>
          <p:nvSpPr>
            <p:cNvPr id="247859" name="Line 20"/>
            <p:cNvSpPr>
              <a:spLocks noChangeShapeType="1"/>
            </p:cNvSpPr>
            <p:nvPr/>
          </p:nvSpPr>
          <p:spPr bwMode="auto">
            <a:xfrm>
              <a:off x="1440" y="2256"/>
              <a:ext cx="576" cy="240"/>
            </a:xfrm>
            <a:prstGeom prst="line">
              <a:avLst/>
            </a:prstGeom>
            <a:noFill/>
            <a:ln w="9525">
              <a:solidFill>
                <a:schemeClr val="tx1"/>
              </a:solidFill>
              <a:miter lim="800000"/>
              <a:headEnd/>
              <a:tailEnd type="triangle" w="med" len="med"/>
            </a:ln>
          </p:spPr>
          <p:txBody>
            <a:bodyPr wrap="none"/>
            <a:lstStyle/>
            <a:p>
              <a:endParaRPr lang="en-US"/>
            </a:p>
          </p:txBody>
        </p:sp>
      </p:grpSp>
      <p:grpSp>
        <p:nvGrpSpPr>
          <p:cNvPr id="5" name="Group 21"/>
          <p:cNvGrpSpPr>
            <a:grpSpLocks/>
          </p:cNvGrpSpPr>
          <p:nvPr/>
        </p:nvGrpSpPr>
        <p:grpSpPr bwMode="auto">
          <a:xfrm>
            <a:off x="609600" y="4343400"/>
            <a:ext cx="2971800" cy="1981200"/>
            <a:chOff x="384" y="2736"/>
            <a:chExt cx="1872" cy="1248"/>
          </a:xfrm>
        </p:grpSpPr>
        <p:sp>
          <p:nvSpPr>
            <p:cNvPr id="247842" name="Rectangle 22"/>
            <p:cNvSpPr>
              <a:spLocks noChangeArrowheads="1"/>
            </p:cNvSpPr>
            <p:nvPr/>
          </p:nvSpPr>
          <p:spPr bwMode="auto">
            <a:xfrm>
              <a:off x="672" y="3072"/>
              <a:ext cx="1296"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two architectures</a:t>
              </a:r>
            </a:p>
          </p:txBody>
        </p:sp>
        <p:grpSp>
          <p:nvGrpSpPr>
            <p:cNvPr id="247843" name="Group 23"/>
            <p:cNvGrpSpPr>
              <a:grpSpLocks/>
            </p:cNvGrpSpPr>
            <p:nvPr/>
          </p:nvGrpSpPr>
          <p:grpSpPr bwMode="auto">
            <a:xfrm>
              <a:off x="384" y="3744"/>
              <a:ext cx="1872" cy="240"/>
              <a:chOff x="576" y="2832"/>
              <a:chExt cx="1872" cy="240"/>
            </a:xfrm>
          </p:grpSpPr>
          <p:sp>
            <p:nvSpPr>
              <p:cNvPr id="247852" name="Rectangle 24"/>
              <p:cNvSpPr>
                <a:spLocks noChangeArrowheads="1"/>
              </p:cNvSpPr>
              <p:nvPr/>
            </p:nvSpPr>
            <p:spPr bwMode="auto">
              <a:xfrm>
                <a:off x="576" y="2832"/>
                <a:ext cx="720"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federation</a:t>
                </a:r>
              </a:p>
            </p:txBody>
          </p:sp>
          <p:sp>
            <p:nvSpPr>
              <p:cNvPr id="247853" name="Rectangle 25"/>
              <p:cNvSpPr>
                <a:spLocks noChangeArrowheads="1"/>
              </p:cNvSpPr>
              <p:nvPr/>
            </p:nvSpPr>
            <p:spPr bwMode="auto">
              <a:xfrm>
                <a:off x="1392" y="2832"/>
                <a:ext cx="1056"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Union Archiving</a:t>
                </a:r>
              </a:p>
            </p:txBody>
          </p:sp>
        </p:grpSp>
        <p:sp>
          <p:nvSpPr>
            <p:cNvPr id="247844" name="Text Box 26"/>
            <p:cNvSpPr txBox="1">
              <a:spLocks noChangeArrowheads="1"/>
            </p:cNvSpPr>
            <p:nvPr/>
          </p:nvSpPr>
          <p:spPr bwMode="auto">
            <a:xfrm>
              <a:off x="768" y="2784"/>
              <a:ext cx="624" cy="212"/>
            </a:xfrm>
            <a:prstGeom prst="rect">
              <a:avLst/>
            </a:prstGeom>
            <a:noFill/>
            <a:ln w="9525">
              <a:noFill/>
              <a:miter lim="800000"/>
              <a:headEnd/>
              <a:tailEnd/>
            </a:ln>
          </p:spPr>
          <p:txBody>
            <a:bodyPr>
              <a:spAutoFit/>
            </a:bodyPr>
            <a:lstStyle/>
            <a:p>
              <a:pPr algn="ctr" eaLnBrk="0" hangingPunct="0">
                <a:spcBef>
                  <a:spcPct val="50000"/>
                </a:spcBef>
              </a:pPr>
              <a:r>
                <a:rPr lang="en-US" sz="1600" b="0"/>
                <a:t>used in</a:t>
              </a:r>
            </a:p>
          </p:txBody>
        </p:sp>
        <p:sp>
          <p:nvSpPr>
            <p:cNvPr id="247845" name="Line 27"/>
            <p:cNvSpPr>
              <a:spLocks noChangeShapeType="1"/>
            </p:cNvSpPr>
            <p:nvPr/>
          </p:nvSpPr>
          <p:spPr bwMode="auto">
            <a:xfrm>
              <a:off x="624" y="2736"/>
              <a:ext cx="336" cy="96"/>
            </a:xfrm>
            <a:prstGeom prst="line">
              <a:avLst/>
            </a:prstGeom>
            <a:noFill/>
            <a:ln w="9525">
              <a:solidFill>
                <a:schemeClr val="tx1"/>
              </a:solidFill>
              <a:miter lim="800000"/>
              <a:headEnd/>
              <a:tailEnd/>
            </a:ln>
          </p:spPr>
          <p:txBody>
            <a:bodyPr wrap="none"/>
            <a:lstStyle/>
            <a:p>
              <a:endParaRPr lang="en-US"/>
            </a:p>
          </p:txBody>
        </p:sp>
        <p:sp>
          <p:nvSpPr>
            <p:cNvPr id="247846" name="Line 28"/>
            <p:cNvSpPr>
              <a:spLocks noChangeShapeType="1"/>
            </p:cNvSpPr>
            <p:nvPr/>
          </p:nvSpPr>
          <p:spPr bwMode="auto">
            <a:xfrm flipH="1">
              <a:off x="1056" y="2736"/>
              <a:ext cx="288" cy="96"/>
            </a:xfrm>
            <a:prstGeom prst="line">
              <a:avLst/>
            </a:prstGeom>
            <a:noFill/>
            <a:ln w="9525">
              <a:solidFill>
                <a:schemeClr val="tx1"/>
              </a:solidFill>
              <a:miter lim="800000"/>
              <a:headEnd/>
              <a:tailEnd/>
            </a:ln>
          </p:spPr>
          <p:txBody>
            <a:bodyPr wrap="none"/>
            <a:lstStyle/>
            <a:p>
              <a:endParaRPr lang="en-US"/>
            </a:p>
          </p:txBody>
        </p:sp>
        <p:sp>
          <p:nvSpPr>
            <p:cNvPr id="247847" name="Line 29"/>
            <p:cNvSpPr>
              <a:spLocks noChangeShapeType="1"/>
            </p:cNvSpPr>
            <p:nvPr/>
          </p:nvSpPr>
          <p:spPr bwMode="auto">
            <a:xfrm>
              <a:off x="1056" y="2976"/>
              <a:ext cx="0" cy="96"/>
            </a:xfrm>
            <a:prstGeom prst="line">
              <a:avLst/>
            </a:prstGeom>
            <a:noFill/>
            <a:ln w="9525">
              <a:solidFill>
                <a:schemeClr val="tx1"/>
              </a:solidFill>
              <a:miter lim="800000"/>
              <a:headEnd/>
              <a:tailEnd type="triangle" w="med" len="med"/>
            </a:ln>
          </p:spPr>
          <p:txBody>
            <a:bodyPr wrap="none"/>
            <a:lstStyle/>
            <a:p>
              <a:endParaRPr lang="en-US"/>
            </a:p>
          </p:txBody>
        </p:sp>
        <p:sp>
          <p:nvSpPr>
            <p:cNvPr id="247848" name="Text Box 30"/>
            <p:cNvSpPr txBox="1">
              <a:spLocks noChangeArrowheads="1"/>
            </p:cNvSpPr>
            <p:nvPr/>
          </p:nvSpPr>
          <p:spPr bwMode="auto">
            <a:xfrm>
              <a:off x="912" y="3394"/>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7849" name="Line 31"/>
            <p:cNvSpPr>
              <a:spLocks noChangeShapeType="1"/>
            </p:cNvSpPr>
            <p:nvPr/>
          </p:nvSpPr>
          <p:spPr bwMode="auto">
            <a:xfrm>
              <a:off x="1296" y="3312"/>
              <a:ext cx="0" cy="144"/>
            </a:xfrm>
            <a:prstGeom prst="line">
              <a:avLst/>
            </a:prstGeom>
            <a:noFill/>
            <a:ln w="9525">
              <a:solidFill>
                <a:schemeClr val="tx1"/>
              </a:solidFill>
              <a:miter lim="800000"/>
              <a:headEnd/>
              <a:tailEnd/>
            </a:ln>
          </p:spPr>
          <p:txBody>
            <a:bodyPr wrap="none"/>
            <a:lstStyle/>
            <a:p>
              <a:endParaRPr lang="en-US"/>
            </a:p>
          </p:txBody>
        </p:sp>
        <p:sp>
          <p:nvSpPr>
            <p:cNvPr id="247850" name="Line 32"/>
            <p:cNvSpPr>
              <a:spLocks noChangeShapeType="1"/>
            </p:cNvSpPr>
            <p:nvPr/>
          </p:nvSpPr>
          <p:spPr bwMode="auto">
            <a:xfrm flipH="1">
              <a:off x="720" y="3600"/>
              <a:ext cx="528" cy="144"/>
            </a:xfrm>
            <a:prstGeom prst="line">
              <a:avLst/>
            </a:prstGeom>
            <a:noFill/>
            <a:ln w="9525">
              <a:solidFill>
                <a:schemeClr val="tx1"/>
              </a:solidFill>
              <a:miter lim="800000"/>
              <a:headEnd/>
              <a:tailEnd type="triangle" w="med" len="med"/>
            </a:ln>
          </p:spPr>
          <p:txBody>
            <a:bodyPr wrap="none"/>
            <a:lstStyle/>
            <a:p>
              <a:endParaRPr lang="en-US"/>
            </a:p>
          </p:txBody>
        </p:sp>
        <p:sp>
          <p:nvSpPr>
            <p:cNvPr id="247851" name="Line 33"/>
            <p:cNvSpPr>
              <a:spLocks noChangeShapeType="1"/>
            </p:cNvSpPr>
            <p:nvPr/>
          </p:nvSpPr>
          <p:spPr bwMode="auto">
            <a:xfrm>
              <a:off x="1344" y="3600"/>
              <a:ext cx="384"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7" name="Group 34"/>
          <p:cNvGrpSpPr>
            <a:grpSpLocks/>
          </p:cNvGrpSpPr>
          <p:nvPr/>
        </p:nvGrpSpPr>
        <p:grpSpPr bwMode="auto">
          <a:xfrm>
            <a:off x="4876800" y="4343400"/>
            <a:ext cx="3886200" cy="914400"/>
            <a:chOff x="3072" y="2736"/>
            <a:chExt cx="2448" cy="576"/>
          </a:xfrm>
        </p:grpSpPr>
        <p:grpSp>
          <p:nvGrpSpPr>
            <p:cNvPr id="247835" name="Group 35"/>
            <p:cNvGrpSpPr>
              <a:grpSpLocks/>
            </p:cNvGrpSpPr>
            <p:nvPr/>
          </p:nvGrpSpPr>
          <p:grpSpPr bwMode="auto">
            <a:xfrm>
              <a:off x="3072" y="3072"/>
              <a:ext cx="2448" cy="240"/>
              <a:chOff x="3216" y="2160"/>
              <a:chExt cx="2448" cy="240"/>
            </a:xfrm>
          </p:grpSpPr>
          <p:sp>
            <p:nvSpPr>
              <p:cNvPr id="247840" name="Rectangle 36"/>
              <p:cNvSpPr>
                <a:spLocks noChangeArrowheads="1"/>
              </p:cNvSpPr>
              <p:nvPr/>
            </p:nvSpPr>
            <p:spPr bwMode="auto">
              <a:xfrm>
                <a:off x="3216" y="2160"/>
                <a:ext cx="105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hybrid mapper</a:t>
                </a:r>
              </a:p>
            </p:txBody>
          </p:sp>
          <p:sp>
            <p:nvSpPr>
              <p:cNvPr id="247841" name="Rectangle 37"/>
              <p:cNvSpPr>
                <a:spLocks noChangeArrowheads="1"/>
              </p:cNvSpPr>
              <p:nvPr/>
            </p:nvSpPr>
            <p:spPr bwMode="auto">
              <a:xfrm>
                <a:off x="4368" y="2160"/>
                <a:ext cx="129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composite mapper</a:t>
                </a:r>
              </a:p>
            </p:txBody>
          </p:sp>
        </p:grpSp>
        <p:sp>
          <p:nvSpPr>
            <p:cNvPr id="247836" name="Text Box 38"/>
            <p:cNvSpPr txBox="1">
              <a:spLocks noChangeArrowheads="1"/>
            </p:cNvSpPr>
            <p:nvPr/>
          </p:nvSpPr>
          <p:spPr bwMode="auto">
            <a:xfrm>
              <a:off x="4080" y="2784"/>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7837" name="Line 39"/>
            <p:cNvSpPr>
              <a:spLocks noChangeShapeType="1"/>
            </p:cNvSpPr>
            <p:nvPr/>
          </p:nvSpPr>
          <p:spPr bwMode="auto">
            <a:xfrm>
              <a:off x="4272" y="2736"/>
              <a:ext cx="0" cy="96"/>
            </a:xfrm>
            <a:prstGeom prst="line">
              <a:avLst/>
            </a:prstGeom>
            <a:noFill/>
            <a:ln w="9525">
              <a:solidFill>
                <a:schemeClr val="tx1"/>
              </a:solidFill>
              <a:miter lim="800000"/>
              <a:headEnd/>
              <a:tailEnd/>
            </a:ln>
          </p:spPr>
          <p:txBody>
            <a:bodyPr wrap="none"/>
            <a:lstStyle/>
            <a:p>
              <a:endParaRPr lang="en-US"/>
            </a:p>
          </p:txBody>
        </p:sp>
        <p:sp>
          <p:nvSpPr>
            <p:cNvPr id="247838" name="Line 40"/>
            <p:cNvSpPr>
              <a:spLocks noChangeShapeType="1"/>
            </p:cNvSpPr>
            <p:nvPr/>
          </p:nvSpPr>
          <p:spPr bwMode="auto">
            <a:xfrm flipH="1">
              <a:off x="3552" y="2928"/>
              <a:ext cx="576" cy="144"/>
            </a:xfrm>
            <a:prstGeom prst="line">
              <a:avLst/>
            </a:prstGeom>
            <a:noFill/>
            <a:ln w="9525">
              <a:solidFill>
                <a:schemeClr val="tx1"/>
              </a:solidFill>
              <a:miter lim="800000"/>
              <a:headEnd/>
              <a:tailEnd type="triangle" w="med" len="med"/>
            </a:ln>
          </p:spPr>
          <p:txBody>
            <a:bodyPr wrap="none"/>
            <a:lstStyle/>
            <a:p>
              <a:endParaRPr lang="en-US"/>
            </a:p>
          </p:txBody>
        </p:sp>
        <p:sp>
          <p:nvSpPr>
            <p:cNvPr id="247839" name="Line 41"/>
            <p:cNvSpPr>
              <a:spLocks noChangeShapeType="1"/>
            </p:cNvSpPr>
            <p:nvPr/>
          </p:nvSpPr>
          <p:spPr bwMode="auto">
            <a:xfrm>
              <a:off x="4416" y="2928"/>
              <a:ext cx="480"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9" name="Group 42"/>
          <p:cNvGrpSpPr>
            <a:grpSpLocks/>
          </p:cNvGrpSpPr>
          <p:nvPr/>
        </p:nvGrpSpPr>
        <p:grpSpPr bwMode="auto">
          <a:xfrm>
            <a:off x="5791200" y="3276600"/>
            <a:ext cx="2057400" cy="1066800"/>
            <a:chOff x="3648" y="2064"/>
            <a:chExt cx="1296" cy="672"/>
          </a:xfrm>
        </p:grpSpPr>
        <p:grpSp>
          <p:nvGrpSpPr>
            <p:cNvPr id="247831" name="Group 43"/>
            <p:cNvGrpSpPr>
              <a:grpSpLocks/>
            </p:cNvGrpSpPr>
            <p:nvPr/>
          </p:nvGrpSpPr>
          <p:grpSpPr bwMode="auto">
            <a:xfrm>
              <a:off x="3648" y="2064"/>
              <a:ext cx="1296" cy="672"/>
              <a:chOff x="3648" y="2064"/>
              <a:chExt cx="1296" cy="672"/>
            </a:xfrm>
          </p:grpSpPr>
          <p:sp>
            <p:nvSpPr>
              <p:cNvPr id="247833" name="Rectangle 44"/>
              <p:cNvSpPr>
                <a:spLocks noChangeArrowheads="1"/>
              </p:cNvSpPr>
              <p:nvPr/>
            </p:nvSpPr>
            <p:spPr bwMode="auto">
              <a:xfrm>
                <a:off x="3648" y="2496"/>
                <a:ext cx="129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schema mapping</a:t>
                </a:r>
              </a:p>
            </p:txBody>
          </p:sp>
          <p:sp>
            <p:nvSpPr>
              <p:cNvPr id="247834" name="Line 45"/>
              <p:cNvSpPr>
                <a:spLocks noChangeShapeType="1"/>
              </p:cNvSpPr>
              <p:nvPr/>
            </p:nvSpPr>
            <p:spPr bwMode="auto">
              <a:xfrm>
                <a:off x="4272" y="2064"/>
                <a:ext cx="0" cy="432"/>
              </a:xfrm>
              <a:prstGeom prst="line">
                <a:avLst/>
              </a:prstGeom>
              <a:noFill/>
              <a:ln w="9525">
                <a:solidFill>
                  <a:schemeClr val="tx1"/>
                </a:solidFill>
                <a:miter lim="800000"/>
                <a:headEnd/>
                <a:tailEnd type="triangle" w="med" len="med"/>
              </a:ln>
            </p:spPr>
            <p:txBody>
              <a:bodyPr wrap="none"/>
              <a:lstStyle/>
              <a:p>
                <a:endParaRPr lang="en-US"/>
              </a:p>
            </p:txBody>
          </p:sp>
        </p:grpSp>
        <p:sp>
          <p:nvSpPr>
            <p:cNvPr id="247832" name="Text Box 46"/>
            <p:cNvSpPr txBox="1">
              <a:spLocks noChangeArrowheads="1"/>
            </p:cNvSpPr>
            <p:nvPr/>
          </p:nvSpPr>
          <p:spPr bwMode="auto">
            <a:xfrm>
              <a:off x="4224" y="2160"/>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grpSp>
      <p:grpSp>
        <p:nvGrpSpPr>
          <p:cNvPr id="11" name="Group 47"/>
          <p:cNvGrpSpPr>
            <a:grpSpLocks/>
          </p:cNvGrpSpPr>
          <p:nvPr/>
        </p:nvGrpSpPr>
        <p:grpSpPr bwMode="auto">
          <a:xfrm>
            <a:off x="4953000" y="5257800"/>
            <a:ext cx="1676400" cy="1066800"/>
            <a:chOff x="3120" y="3312"/>
            <a:chExt cx="1056" cy="672"/>
          </a:xfrm>
        </p:grpSpPr>
        <p:sp>
          <p:nvSpPr>
            <p:cNvPr id="247827" name="Rectangle 48"/>
            <p:cNvSpPr>
              <a:spLocks noChangeArrowheads="1"/>
            </p:cNvSpPr>
            <p:nvPr/>
          </p:nvSpPr>
          <p:spPr bwMode="auto">
            <a:xfrm>
              <a:off x="3336" y="3744"/>
              <a:ext cx="528"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SemInt</a:t>
              </a:r>
            </a:p>
          </p:txBody>
        </p:sp>
        <p:sp>
          <p:nvSpPr>
            <p:cNvPr id="247828" name="Line 49"/>
            <p:cNvSpPr>
              <a:spLocks noChangeShapeType="1"/>
            </p:cNvSpPr>
            <p:nvPr/>
          </p:nvSpPr>
          <p:spPr bwMode="auto">
            <a:xfrm>
              <a:off x="3600" y="3600"/>
              <a:ext cx="0" cy="144"/>
            </a:xfrm>
            <a:prstGeom prst="line">
              <a:avLst/>
            </a:prstGeom>
            <a:noFill/>
            <a:ln w="9525">
              <a:solidFill>
                <a:schemeClr val="tx1"/>
              </a:solidFill>
              <a:miter lim="800000"/>
              <a:headEnd/>
              <a:tailEnd type="triangle" w="med" len="med"/>
            </a:ln>
          </p:spPr>
          <p:txBody>
            <a:bodyPr wrap="none"/>
            <a:lstStyle/>
            <a:p>
              <a:endParaRPr lang="en-US"/>
            </a:p>
          </p:txBody>
        </p:sp>
        <p:sp>
          <p:nvSpPr>
            <p:cNvPr id="247829" name="Text Box 50"/>
            <p:cNvSpPr txBox="1">
              <a:spLocks noChangeArrowheads="1"/>
            </p:cNvSpPr>
            <p:nvPr/>
          </p:nvSpPr>
          <p:spPr bwMode="auto">
            <a:xfrm>
              <a:off x="3120" y="3408"/>
              <a:ext cx="1056" cy="212"/>
            </a:xfrm>
            <a:prstGeom prst="rect">
              <a:avLst/>
            </a:prstGeom>
            <a:noFill/>
            <a:ln w="9525">
              <a:noFill/>
              <a:miter lim="800000"/>
              <a:headEnd/>
              <a:tailEnd/>
            </a:ln>
          </p:spPr>
          <p:txBody>
            <a:bodyPr>
              <a:spAutoFit/>
            </a:bodyPr>
            <a:lstStyle/>
            <a:p>
              <a:pPr algn="ctr" eaLnBrk="0" hangingPunct="0">
                <a:spcBef>
                  <a:spcPct val="50000"/>
                </a:spcBef>
              </a:pPr>
              <a:r>
                <a:rPr lang="en-US" sz="1600" b="0"/>
                <a:t>has an example</a:t>
              </a:r>
            </a:p>
          </p:txBody>
        </p:sp>
        <p:sp>
          <p:nvSpPr>
            <p:cNvPr id="247830" name="Line 51"/>
            <p:cNvSpPr>
              <a:spLocks noChangeShapeType="1"/>
            </p:cNvSpPr>
            <p:nvPr/>
          </p:nvSpPr>
          <p:spPr bwMode="auto">
            <a:xfrm>
              <a:off x="3600" y="3312"/>
              <a:ext cx="0" cy="144"/>
            </a:xfrm>
            <a:prstGeom prst="line">
              <a:avLst/>
            </a:prstGeom>
            <a:noFill/>
            <a:ln w="9525">
              <a:solidFill>
                <a:schemeClr val="tx1"/>
              </a:solidFill>
              <a:miter lim="800000"/>
              <a:headEnd/>
              <a:tailEnd/>
            </a:ln>
          </p:spPr>
          <p:txBody>
            <a:bodyPr wrap="none"/>
            <a:lstStyle/>
            <a:p>
              <a:endParaRPr lang="en-US"/>
            </a:p>
          </p:txBody>
        </p:sp>
      </p:grpSp>
      <p:grpSp>
        <p:nvGrpSpPr>
          <p:cNvPr id="12" name="Group 52"/>
          <p:cNvGrpSpPr>
            <a:grpSpLocks/>
          </p:cNvGrpSpPr>
          <p:nvPr/>
        </p:nvGrpSpPr>
        <p:grpSpPr bwMode="auto">
          <a:xfrm>
            <a:off x="6934200" y="5257800"/>
            <a:ext cx="1676400" cy="1066800"/>
            <a:chOff x="4368" y="3312"/>
            <a:chExt cx="1056" cy="672"/>
          </a:xfrm>
        </p:grpSpPr>
        <p:sp>
          <p:nvSpPr>
            <p:cNvPr id="247823" name="Rectangle 53"/>
            <p:cNvSpPr>
              <a:spLocks noChangeArrowheads="1"/>
            </p:cNvSpPr>
            <p:nvPr/>
          </p:nvSpPr>
          <p:spPr bwMode="auto">
            <a:xfrm>
              <a:off x="4608" y="3744"/>
              <a:ext cx="528"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LSD</a:t>
              </a:r>
            </a:p>
          </p:txBody>
        </p:sp>
        <p:sp>
          <p:nvSpPr>
            <p:cNvPr id="247824" name="Line 54"/>
            <p:cNvSpPr>
              <a:spLocks noChangeShapeType="1"/>
            </p:cNvSpPr>
            <p:nvPr/>
          </p:nvSpPr>
          <p:spPr bwMode="auto">
            <a:xfrm>
              <a:off x="4848" y="3600"/>
              <a:ext cx="0" cy="144"/>
            </a:xfrm>
            <a:prstGeom prst="line">
              <a:avLst/>
            </a:prstGeom>
            <a:noFill/>
            <a:ln w="9525">
              <a:solidFill>
                <a:schemeClr val="tx1"/>
              </a:solidFill>
              <a:miter lim="800000"/>
              <a:headEnd/>
              <a:tailEnd type="triangle" w="med" len="med"/>
            </a:ln>
          </p:spPr>
          <p:txBody>
            <a:bodyPr wrap="none"/>
            <a:lstStyle/>
            <a:p>
              <a:endParaRPr lang="en-US"/>
            </a:p>
          </p:txBody>
        </p:sp>
        <p:sp>
          <p:nvSpPr>
            <p:cNvPr id="247825" name="Text Box 55"/>
            <p:cNvSpPr txBox="1">
              <a:spLocks noChangeArrowheads="1"/>
            </p:cNvSpPr>
            <p:nvPr/>
          </p:nvSpPr>
          <p:spPr bwMode="auto">
            <a:xfrm>
              <a:off x="4368" y="3408"/>
              <a:ext cx="1056" cy="212"/>
            </a:xfrm>
            <a:prstGeom prst="rect">
              <a:avLst/>
            </a:prstGeom>
            <a:noFill/>
            <a:ln w="9525">
              <a:noFill/>
              <a:miter lim="800000"/>
              <a:headEnd/>
              <a:tailEnd/>
            </a:ln>
          </p:spPr>
          <p:txBody>
            <a:bodyPr>
              <a:spAutoFit/>
            </a:bodyPr>
            <a:lstStyle/>
            <a:p>
              <a:pPr algn="ctr" eaLnBrk="0" hangingPunct="0">
                <a:spcBef>
                  <a:spcPct val="50000"/>
                </a:spcBef>
              </a:pPr>
              <a:r>
                <a:rPr lang="en-US" sz="1600" b="0"/>
                <a:t>has an example</a:t>
              </a:r>
            </a:p>
          </p:txBody>
        </p:sp>
        <p:sp>
          <p:nvSpPr>
            <p:cNvPr id="247826" name="Line 56"/>
            <p:cNvSpPr>
              <a:spLocks noChangeShapeType="1"/>
            </p:cNvSpPr>
            <p:nvPr/>
          </p:nvSpPr>
          <p:spPr bwMode="auto">
            <a:xfrm>
              <a:off x="4848" y="3312"/>
              <a:ext cx="0" cy="144"/>
            </a:xfrm>
            <a:prstGeom prst="line">
              <a:avLst/>
            </a:prstGeom>
            <a:noFill/>
            <a:ln w="9525">
              <a:solidFill>
                <a:schemeClr val="tx1"/>
              </a:solidFill>
              <a:miter lim="800000"/>
              <a:headEnd/>
              <a:tailEnd/>
            </a:ln>
          </p:spPr>
          <p:txBody>
            <a:bodyPr wrap="none"/>
            <a:lstStyle/>
            <a:p>
              <a:endParaRPr lang="en-US"/>
            </a:p>
          </p:txBody>
        </p:sp>
      </p:grpSp>
      <p:grpSp>
        <p:nvGrpSpPr>
          <p:cNvPr id="13" name="Group 57"/>
          <p:cNvGrpSpPr>
            <a:grpSpLocks/>
          </p:cNvGrpSpPr>
          <p:nvPr/>
        </p:nvGrpSpPr>
        <p:grpSpPr bwMode="auto">
          <a:xfrm>
            <a:off x="3124200" y="3092450"/>
            <a:ext cx="2667000" cy="336550"/>
            <a:chOff x="1968" y="1948"/>
            <a:chExt cx="1680" cy="212"/>
          </a:xfrm>
        </p:grpSpPr>
        <p:sp>
          <p:nvSpPr>
            <p:cNvPr id="247821" name="Line 58"/>
            <p:cNvSpPr>
              <a:spLocks noChangeShapeType="1"/>
            </p:cNvSpPr>
            <p:nvPr/>
          </p:nvSpPr>
          <p:spPr bwMode="auto">
            <a:xfrm>
              <a:off x="1968" y="1968"/>
              <a:ext cx="1680" cy="0"/>
            </a:xfrm>
            <a:prstGeom prst="line">
              <a:avLst/>
            </a:prstGeom>
            <a:noFill/>
            <a:ln w="9525">
              <a:solidFill>
                <a:schemeClr val="tx1"/>
              </a:solidFill>
              <a:miter lim="800000"/>
              <a:headEnd/>
              <a:tailEnd type="triangle" w="med" len="med"/>
            </a:ln>
          </p:spPr>
          <p:txBody>
            <a:bodyPr wrap="none"/>
            <a:lstStyle/>
            <a:p>
              <a:endParaRPr lang="en-US"/>
            </a:p>
          </p:txBody>
        </p:sp>
        <p:sp>
          <p:nvSpPr>
            <p:cNvPr id="247822" name="Text Box 59"/>
            <p:cNvSpPr txBox="1">
              <a:spLocks noChangeArrowheads="1"/>
            </p:cNvSpPr>
            <p:nvPr/>
          </p:nvSpPr>
          <p:spPr bwMode="auto">
            <a:xfrm>
              <a:off x="2256" y="1948"/>
              <a:ext cx="1200" cy="212"/>
            </a:xfrm>
            <a:prstGeom prst="rect">
              <a:avLst/>
            </a:prstGeom>
            <a:noFill/>
            <a:ln w="9525">
              <a:noFill/>
              <a:miter lim="800000"/>
              <a:headEnd/>
              <a:tailEnd/>
            </a:ln>
          </p:spPr>
          <p:txBody>
            <a:bodyPr>
              <a:spAutoFit/>
            </a:bodyPr>
            <a:lstStyle/>
            <a:p>
              <a:pPr algn="ctr" eaLnBrk="0" hangingPunct="0">
                <a:spcBef>
                  <a:spcPct val="50000"/>
                </a:spcBef>
              </a:pPr>
              <a:r>
                <a:rPr lang="en-US" sz="1600" b="0"/>
                <a:t>Interrelated with</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Number Placeholder 5"/>
          <p:cNvSpPr>
            <a:spLocks noGrp="1"/>
          </p:cNvSpPr>
          <p:nvPr>
            <p:ph type="sldNum" sz="quarter" idx="12"/>
          </p:nvPr>
        </p:nvSpPr>
        <p:spPr>
          <a:noFill/>
        </p:spPr>
        <p:txBody>
          <a:bodyPr/>
          <a:lstStyle/>
          <a:p>
            <a:fld id="{0C70E360-F722-43C2-95BF-5F4AF8565B08}" type="slidenum">
              <a:rPr lang="en-US" smtClean="0"/>
              <a:pPr/>
              <a:t>225</a:t>
            </a:fld>
            <a:endParaRPr lang="en-US" smtClean="0"/>
          </a:p>
        </p:txBody>
      </p:sp>
      <p:sp>
        <p:nvSpPr>
          <p:cNvPr id="248835" name="Rectangle 2"/>
          <p:cNvSpPr>
            <a:spLocks noChangeArrowheads="1"/>
          </p:cNvSpPr>
          <p:nvPr/>
        </p:nvSpPr>
        <p:spPr bwMode="auto">
          <a:xfrm>
            <a:off x="2667000" y="1905000"/>
            <a:ext cx="3124200" cy="381000"/>
          </a:xfrm>
          <a:prstGeom prst="rect">
            <a:avLst/>
          </a:prstGeom>
          <a:noFill/>
          <a:ln w="9525">
            <a:solidFill>
              <a:schemeClr val="tx1"/>
            </a:solidFill>
            <a:miter lim="800000"/>
            <a:headEnd/>
            <a:tailEnd/>
          </a:ln>
        </p:spPr>
        <p:txBody>
          <a:bodyPr wrap="none" anchor="ctr"/>
          <a:lstStyle/>
          <a:p>
            <a:pPr algn="ctr" eaLnBrk="0" hangingPunct="0"/>
            <a:r>
              <a:rPr lang="en-US" b="0"/>
              <a:t>DL interoperability approach</a:t>
            </a:r>
          </a:p>
        </p:txBody>
      </p:sp>
      <p:grpSp>
        <p:nvGrpSpPr>
          <p:cNvPr id="248836" name="Group 3"/>
          <p:cNvGrpSpPr>
            <a:grpSpLocks/>
          </p:cNvGrpSpPr>
          <p:nvPr/>
        </p:nvGrpSpPr>
        <p:grpSpPr bwMode="auto">
          <a:xfrm>
            <a:off x="1066800" y="2286000"/>
            <a:ext cx="6781800" cy="990600"/>
            <a:chOff x="672" y="1440"/>
            <a:chExt cx="4272" cy="624"/>
          </a:xfrm>
        </p:grpSpPr>
        <p:sp>
          <p:nvSpPr>
            <p:cNvPr id="248881" name="Rectangle 4"/>
            <p:cNvSpPr>
              <a:spLocks noChangeArrowheads="1"/>
            </p:cNvSpPr>
            <p:nvPr/>
          </p:nvSpPr>
          <p:spPr bwMode="auto">
            <a:xfrm>
              <a:off x="672" y="1824"/>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Intermediary-based</a:t>
              </a:r>
            </a:p>
          </p:txBody>
        </p:sp>
        <p:sp>
          <p:nvSpPr>
            <p:cNvPr id="248882" name="Rectangle 5"/>
            <p:cNvSpPr>
              <a:spLocks noChangeArrowheads="1"/>
            </p:cNvSpPr>
            <p:nvPr/>
          </p:nvSpPr>
          <p:spPr bwMode="auto">
            <a:xfrm>
              <a:off x="3648" y="1824"/>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mapping-based</a:t>
              </a:r>
            </a:p>
          </p:txBody>
        </p:sp>
        <p:sp>
          <p:nvSpPr>
            <p:cNvPr id="248883" name="Text Box 6"/>
            <p:cNvSpPr txBox="1">
              <a:spLocks noChangeArrowheads="1"/>
            </p:cNvSpPr>
            <p:nvPr/>
          </p:nvSpPr>
          <p:spPr bwMode="auto">
            <a:xfrm>
              <a:off x="2256" y="1488"/>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8884" name="Line 7"/>
            <p:cNvSpPr>
              <a:spLocks noChangeShapeType="1"/>
            </p:cNvSpPr>
            <p:nvPr/>
          </p:nvSpPr>
          <p:spPr bwMode="auto">
            <a:xfrm>
              <a:off x="2640" y="1440"/>
              <a:ext cx="0" cy="96"/>
            </a:xfrm>
            <a:prstGeom prst="line">
              <a:avLst/>
            </a:prstGeom>
            <a:noFill/>
            <a:ln w="9525">
              <a:solidFill>
                <a:schemeClr val="tx1"/>
              </a:solidFill>
              <a:miter lim="800000"/>
              <a:headEnd/>
              <a:tailEnd/>
            </a:ln>
          </p:spPr>
          <p:txBody>
            <a:bodyPr wrap="none"/>
            <a:lstStyle/>
            <a:p>
              <a:endParaRPr lang="en-US"/>
            </a:p>
          </p:txBody>
        </p:sp>
        <p:sp>
          <p:nvSpPr>
            <p:cNvPr id="248885" name="Line 8"/>
            <p:cNvSpPr>
              <a:spLocks noChangeShapeType="1"/>
            </p:cNvSpPr>
            <p:nvPr/>
          </p:nvSpPr>
          <p:spPr bwMode="auto">
            <a:xfrm flipH="1">
              <a:off x="1296" y="1632"/>
              <a:ext cx="1008" cy="192"/>
            </a:xfrm>
            <a:prstGeom prst="line">
              <a:avLst/>
            </a:prstGeom>
            <a:noFill/>
            <a:ln w="9525">
              <a:solidFill>
                <a:schemeClr val="tx1"/>
              </a:solidFill>
              <a:miter lim="800000"/>
              <a:headEnd/>
              <a:tailEnd type="triangle" w="med" len="med"/>
            </a:ln>
          </p:spPr>
          <p:txBody>
            <a:bodyPr wrap="none"/>
            <a:lstStyle/>
            <a:p>
              <a:endParaRPr lang="en-US"/>
            </a:p>
          </p:txBody>
        </p:sp>
        <p:sp>
          <p:nvSpPr>
            <p:cNvPr id="248886" name="Line 9"/>
            <p:cNvSpPr>
              <a:spLocks noChangeShapeType="1"/>
            </p:cNvSpPr>
            <p:nvPr/>
          </p:nvSpPr>
          <p:spPr bwMode="auto">
            <a:xfrm>
              <a:off x="3024" y="1632"/>
              <a:ext cx="1104" cy="192"/>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7" name="Group 10"/>
          <p:cNvGrpSpPr>
            <a:grpSpLocks/>
          </p:cNvGrpSpPr>
          <p:nvPr/>
        </p:nvGrpSpPr>
        <p:grpSpPr bwMode="auto">
          <a:xfrm>
            <a:off x="457200" y="3276600"/>
            <a:ext cx="3276600" cy="1066800"/>
            <a:chOff x="288" y="2064"/>
            <a:chExt cx="2064" cy="672"/>
          </a:xfrm>
        </p:grpSpPr>
        <p:grpSp>
          <p:nvGrpSpPr>
            <p:cNvPr id="248872" name="Group 11"/>
            <p:cNvGrpSpPr>
              <a:grpSpLocks/>
            </p:cNvGrpSpPr>
            <p:nvPr/>
          </p:nvGrpSpPr>
          <p:grpSpPr bwMode="auto">
            <a:xfrm>
              <a:off x="288" y="2496"/>
              <a:ext cx="2064" cy="240"/>
              <a:chOff x="432" y="1584"/>
              <a:chExt cx="2064" cy="240"/>
            </a:xfrm>
          </p:grpSpPr>
          <p:sp>
            <p:nvSpPr>
              <p:cNvPr id="248878" name="Rectangle 12"/>
              <p:cNvSpPr>
                <a:spLocks noChangeArrowheads="1"/>
              </p:cNvSpPr>
              <p:nvPr/>
            </p:nvSpPr>
            <p:spPr bwMode="auto">
              <a:xfrm>
                <a:off x="432" y="1584"/>
                <a:ext cx="624" cy="240"/>
              </a:xfrm>
              <a:prstGeom prst="rect">
                <a:avLst/>
              </a:prstGeom>
              <a:noFill/>
              <a:ln w="9525">
                <a:solidFill>
                  <a:schemeClr val="tx1"/>
                </a:solidFill>
                <a:miter lim="800000"/>
                <a:headEnd/>
                <a:tailEnd/>
              </a:ln>
            </p:spPr>
            <p:txBody>
              <a:bodyPr wrap="none" anchor="ctr"/>
              <a:lstStyle/>
              <a:p>
                <a:pPr algn="ctr" eaLnBrk="0" hangingPunct="0"/>
                <a:r>
                  <a:rPr lang="en-US" b="0"/>
                  <a:t>mediator</a:t>
                </a:r>
              </a:p>
            </p:txBody>
          </p:sp>
          <p:sp>
            <p:nvSpPr>
              <p:cNvPr id="248879" name="Rectangle 13"/>
              <p:cNvSpPr>
                <a:spLocks noChangeArrowheads="1"/>
              </p:cNvSpPr>
              <p:nvPr/>
            </p:nvSpPr>
            <p:spPr bwMode="auto">
              <a:xfrm>
                <a:off x="115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48880" name="Rectangle 14"/>
              <p:cNvSpPr>
                <a:spLocks noChangeArrowheads="1"/>
              </p:cNvSpPr>
              <p:nvPr/>
            </p:nvSpPr>
            <p:spPr bwMode="auto">
              <a:xfrm>
                <a:off x="1872" y="1584"/>
                <a:ext cx="624" cy="240"/>
              </a:xfrm>
              <a:prstGeom prst="rect">
                <a:avLst/>
              </a:prstGeom>
              <a:noFill/>
              <a:ln w="9525">
                <a:solidFill>
                  <a:schemeClr val="tx1"/>
                </a:solidFill>
                <a:miter lim="800000"/>
                <a:headEnd/>
                <a:tailEnd/>
              </a:ln>
            </p:spPr>
            <p:txBody>
              <a:bodyPr wrap="none" anchor="ctr"/>
              <a:lstStyle/>
              <a:p>
                <a:pPr algn="ctr" eaLnBrk="0" hangingPunct="0"/>
                <a:r>
                  <a:rPr lang="en-US" b="0"/>
                  <a:t>agent</a:t>
                </a:r>
              </a:p>
            </p:txBody>
          </p:sp>
        </p:grpSp>
        <p:sp>
          <p:nvSpPr>
            <p:cNvPr id="248873" name="Text Box 15"/>
            <p:cNvSpPr txBox="1">
              <a:spLocks noChangeArrowheads="1"/>
            </p:cNvSpPr>
            <p:nvPr/>
          </p:nvSpPr>
          <p:spPr bwMode="auto">
            <a:xfrm>
              <a:off x="1104" y="2112"/>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8874" name="Line 16"/>
            <p:cNvSpPr>
              <a:spLocks noChangeShapeType="1"/>
            </p:cNvSpPr>
            <p:nvPr/>
          </p:nvSpPr>
          <p:spPr bwMode="auto">
            <a:xfrm>
              <a:off x="1296" y="2064"/>
              <a:ext cx="0" cy="96"/>
            </a:xfrm>
            <a:prstGeom prst="line">
              <a:avLst/>
            </a:prstGeom>
            <a:noFill/>
            <a:ln w="9525">
              <a:solidFill>
                <a:schemeClr val="tx1"/>
              </a:solidFill>
              <a:miter lim="800000"/>
              <a:headEnd/>
              <a:tailEnd/>
            </a:ln>
          </p:spPr>
          <p:txBody>
            <a:bodyPr wrap="none"/>
            <a:lstStyle/>
            <a:p>
              <a:endParaRPr lang="en-US"/>
            </a:p>
          </p:txBody>
        </p:sp>
        <p:sp>
          <p:nvSpPr>
            <p:cNvPr id="248875" name="Line 17"/>
            <p:cNvSpPr>
              <a:spLocks noChangeShapeType="1"/>
            </p:cNvSpPr>
            <p:nvPr/>
          </p:nvSpPr>
          <p:spPr bwMode="auto">
            <a:xfrm flipH="1">
              <a:off x="576" y="2256"/>
              <a:ext cx="576" cy="240"/>
            </a:xfrm>
            <a:prstGeom prst="line">
              <a:avLst/>
            </a:prstGeom>
            <a:noFill/>
            <a:ln w="9525">
              <a:solidFill>
                <a:schemeClr val="tx1"/>
              </a:solidFill>
              <a:miter lim="800000"/>
              <a:headEnd/>
              <a:tailEnd type="triangle" w="med" len="med"/>
            </a:ln>
          </p:spPr>
          <p:txBody>
            <a:bodyPr wrap="none"/>
            <a:lstStyle/>
            <a:p>
              <a:endParaRPr lang="en-US"/>
            </a:p>
          </p:txBody>
        </p:sp>
        <p:sp>
          <p:nvSpPr>
            <p:cNvPr id="248876" name="Line 18"/>
            <p:cNvSpPr>
              <a:spLocks noChangeShapeType="1"/>
            </p:cNvSpPr>
            <p:nvPr/>
          </p:nvSpPr>
          <p:spPr bwMode="auto">
            <a:xfrm>
              <a:off x="1296" y="2304"/>
              <a:ext cx="0" cy="192"/>
            </a:xfrm>
            <a:prstGeom prst="line">
              <a:avLst/>
            </a:prstGeom>
            <a:noFill/>
            <a:ln w="9525">
              <a:solidFill>
                <a:schemeClr val="tx1"/>
              </a:solidFill>
              <a:miter lim="800000"/>
              <a:headEnd/>
              <a:tailEnd type="triangle" w="med" len="med"/>
            </a:ln>
          </p:spPr>
          <p:txBody>
            <a:bodyPr wrap="none"/>
            <a:lstStyle/>
            <a:p>
              <a:endParaRPr lang="en-US"/>
            </a:p>
          </p:txBody>
        </p:sp>
        <p:sp>
          <p:nvSpPr>
            <p:cNvPr id="248877" name="Line 19"/>
            <p:cNvSpPr>
              <a:spLocks noChangeShapeType="1"/>
            </p:cNvSpPr>
            <p:nvPr/>
          </p:nvSpPr>
          <p:spPr bwMode="auto">
            <a:xfrm>
              <a:off x="1440" y="2256"/>
              <a:ext cx="576" cy="240"/>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8" name="Group 20"/>
          <p:cNvGrpSpPr>
            <a:grpSpLocks/>
          </p:cNvGrpSpPr>
          <p:nvPr/>
        </p:nvGrpSpPr>
        <p:grpSpPr bwMode="auto">
          <a:xfrm>
            <a:off x="609600" y="4343400"/>
            <a:ext cx="2971800" cy="1981200"/>
            <a:chOff x="384" y="2736"/>
            <a:chExt cx="1872" cy="1248"/>
          </a:xfrm>
        </p:grpSpPr>
        <p:sp>
          <p:nvSpPr>
            <p:cNvPr id="248860" name="Rectangle 21"/>
            <p:cNvSpPr>
              <a:spLocks noChangeArrowheads="1"/>
            </p:cNvSpPr>
            <p:nvPr/>
          </p:nvSpPr>
          <p:spPr bwMode="auto">
            <a:xfrm>
              <a:off x="672" y="3072"/>
              <a:ext cx="1296" cy="240"/>
            </a:xfrm>
            <a:prstGeom prst="rect">
              <a:avLst/>
            </a:prstGeom>
            <a:noFill/>
            <a:ln w="9525">
              <a:solidFill>
                <a:schemeClr val="tx1"/>
              </a:solidFill>
              <a:miter lim="800000"/>
              <a:headEnd/>
              <a:tailEnd/>
            </a:ln>
          </p:spPr>
          <p:txBody>
            <a:bodyPr wrap="none" anchor="ctr"/>
            <a:lstStyle/>
            <a:p>
              <a:pPr algn="ctr" eaLnBrk="0" hangingPunct="0"/>
              <a:r>
                <a:rPr lang="en-US" b="0"/>
                <a:t>two architectures</a:t>
              </a:r>
            </a:p>
          </p:txBody>
        </p:sp>
        <p:grpSp>
          <p:nvGrpSpPr>
            <p:cNvPr id="248861" name="Group 22"/>
            <p:cNvGrpSpPr>
              <a:grpSpLocks/>
            </p:cNvGrpSpPr>
            <p:nvPr/>
          </p:nvGrpSpPr>
          <p:grpSpPr bwMode="auto">
            <a:xfrm>
              <a:off x="384" y="3744"/>
              <a:ext cx="1872" cy="240"/>
              <a:chOff x="576" y="2832"/>
              <a:chExt cx="1872" cy="240"/>
            </a:xfrm>
          </p:grpSpPr>
          <p:sp>
            <p:nvSpPr>
              <p:cNvPr id="248870" name="Rectangle 23"/>
              <p:cNvSpPr>
                <a:spLocks noChangeArrowheads="1"/>
              </p:cNvSpPr>
              <p:nvPr/>
            </p:nvSpPr>
            <p:spPr bwMode="auto">
              <a:xfrm>
                <a:off x="576" y="2832"/>
                <a:ext cx="720" cy="240"/>
              </a:xfrm>
              <a:prstGeom prst="rect">
                <a:avLst/>
              </a:prstGeom>
              <a:noFill/>
              <a:ln w="9525">
                <a:solidFill>
                  <a:schemeClr val="tx1"/>
                </a:solidFill>
                <a:miter lim="800000"/>
                <a:headEnd/>
                <a:tailEnd/>
              </a:ln>
            </p:spPr>
            <p:txBody>
              <a:bodyPr wrap="none" anchor="ctr"/>
              <a:lstStyle/>
              <a:p>
                <a:pPr algn="ctr" eaLnBrk="0" hangingPunct="0"/>
                <a:r>
                  <a:rPr lang="en-US" b="0"/>
                  <a:t>federation</a:t>
                </a:r>
              </a:p>
            </p:txBody>
          </p:sp>
          <p:sp>
            <p:nvSpPr>
              <p:cNvPr id="248871" name="Rectangle 24"/>
              <p:cNvSpPr>
                <a:spLocks noChangeArrowheads="1"/>
              </p:cNvSpPr>
              <p:nvPr/>
            </p:nvSpPr>
            <p:spPr bwMode="auto">
              <a:xfrm>
                <a:off x="1392" y="2832"/>
                <a:ext cx="105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Union Archiving</a:t>
                </a:r>
              </a:p>
            </p:txBody>
          </p:sp>
        </p:grpSp>
        <p:sp>
          <p:nvSpPr>
            <p:cNvPr id="248862" name="Text Box 25"/>
            <p:cNvSpPr txBox="1">
              <a:spLocks noChangeArrowheads="1"/>
            </p:cNvSpPr>
            <p:nvPr/>
          </p:nvSpPr>
          <p:spPr bwMode="auto">
            <a:xfrm>
              <a:off x="768" y="2784"/>
              <a:ext cx="624" cy="212"/>
            </a:xfrm>
            <a:prstGeom prst="rect">
              <a:avLst/>
            </a:prstGeom>
            <a:noFill/>
            <a:ln w="9525">
              <a:noFill/>
              <a:miter lim="800000"/>
              <a:headEnd/>
              <a:tailEnd/>
            </a:ln>
          </p:spPr>
          <p:txBody>
            <a:bodyPr>
              <a:spAutoFit/>
            </a:bodyPr>
            <a:lstStyle/>
            <a:p>
              <a:pPr algn="ctr" eaLnBrk="0" hangingPunct="0">
                <a:spcBef>
                  <a:spcPct val="50000"/>
                </a:spcBef>
              </a:pPr>
              <a:r>
                <a:rPr lang="en-US" sz="1600" b="0"/>
                <a:t>used in</a:t>
              </a:r>
            </a:p>
          </p:txBody>
        </p:sp>
        <p:sp>
          <p:nvSpPr>
            <p:cNvPr id="248863" name="Line 26"/>
            <p:cNvSpPr>
              <a:spLocks noChangeShapeType="1"/>
            </p:cNvSpPr>
            <p:nvPr/>
          </p:nvSpPr>
          <p:spPr bwMode="auto">
            <a:xfrm>
              <a:off x="624" y="2736"/>
              <a:ext cx="336" cy="96"/>
            </a:xfrm>
            <a:prstGeom prst="line">
              <a:avLst/>
            </a:prstGeom>
            <a:noFill/>
            <a:ln w="9525">
              <a:solidFill>
                <a:schemeClr val="tx1"/>
              </a:solidFill>
              <a:miter lim="800000"/>
              <a:headEnd/>
              <a:tailEnd/>
            </a:ln>
          </p:spPr>
          <p:txBody>
            <a:bodyPr wrap="none"/>
            <a:lstStyle/>
            <a:p>
              <a:endParaRPr lang="en-US"/>
            </a:p>
          </p:txBody>
        </p:sp>
        <p:sp>
          <p:nvSpPr>
            <p:cNvPr id="248864" name="Line 27"/>
            <p:cNvSpPr>
              <a:spLocks noChangeShapeType="1"/>
            </p:cNvSpPr>
            <p:nvPr/>
          </p:nvSpPr>
          <p:spPr bwMode="auto">
            <a:xfrm flipH="1">
              <a:off x="1056" y="2736"/>
              <a:ext cx="288" cy="96"/>
            </a:xfrm>
            <a:prstGeom prst="line">
              <a:avLst/>
            </a:prstGeom>
            <a:noFill/>
            <a:ln w="9525">
              <a:solidFill>
                <a:schemeClr val="tx1"/>
              </a:solidFill>
              <a:miter lim="800000"/>
              <a:headEnd/>
              <a:tailEnd/>
            </a:ln>
          </p:spPr>
          <p:txBody>
            <a:bodyPr wrap="none"/>
            <a:lstStyle/>
            <a:p>
              <a:endParaRPr lang="en-US"/>
            </a:p>
          </p:txBody>
        </p:sp>
        <p:sp>
          <p:nvSpPr>
            <p:cNvPr id="248865" name="Line 28"/>
            <p:cNvSpPr>
              <a:spLocks noChangeShapeType="1"/>
            </p:cNvSpPr>
            <p:nvPr/>
          </p:nvSpPr>
          <p:spPr bwMode="auto">
            <a:xfrm>
              <a:off x="1056" y="2976"/>
              <a:ext cx="0" cy="96"/>
            </a:xfrm>
            <a:prstGeom prst="line">
              <a:avLst/>
            </a:prstGeom>
            <a:noFill/>
            <a:ln w="9525">
              <a:solidFill>
                <a:schemeClr val="tx1"/>
              </a:solidFill>
              <a:miter lim="800000"/>
              <a:headEnd/>
              <a:tailEnd type="triangle" w="med" len="med"/>
            </a:ln>
          </p:spPr>
          <p:txBody>
            <a:bodyPr wrap="none"/>
            <a:lstStyle/>
            <a:p>
              <a:endParaRPr lang="en-US"/>
            </a:p>
          </p:txBody>
        </p:sp>
        <p:sp>
          <p:nvSpPr>
            <p:cNvPr id="248866" name="Text Box 29"/>
            <p:cNvSpPr txBox="1">
              <a:spLocks noChangeArrowheads="1"/>
            </p:cNvSpPr>
            <p:nvPr/>
          </p:nvSpPr>
          <p:spPr bwMode="auto">
            <a:xfrm>
              <a:off x="912" y="3394"/>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8867" name="Line 30"/>
            <p:cNvSpPr>
              <a:spLocks noChangeShapeType="1"/>
            </p:cNvSpPr>
            <p:nvPr/>
          </p:nvSpPr>
          <p:spPr bwMode="auto">
            <a:xfrm>
              <a:off x="1296" y="3312"/>
              <a:ext cx="0" cy="144"/>
            </a:xfrm>
            <a:prstGeom prst="line">
              <a:avLst/>
            </a:prstGeom>
            <a:noFill/>
            <a:ln w="9525">
              <a:solidFill>
                <a:schemeClr val="tx1"/>
              </a:solidFill>
              <a:miter lim="800000"/>
              <a:headEnd/>
              <a:tailEnd/>
            </a:ln>
          </p:spPr>
          <p:txBody>
            <a:bodyPr wrap="none"/>
            <a:lstStyle/>
            <a:p>
              <a:endParaRPr lang="en-US"/>
            </a:p>
          </p:txBody>
        </p:sp>
        <p:sp>
          <p:nvSpPr>
            <p:cNvPr id="248868" name="Line 31"/>
            <p:cNvSpPr>
              <a:spLocks noChangeShapeType="1"/>
            </p:cNvSpPr>
            <p:nvPr/>
          </p:nvSpPr>
          <p:spPr bwMode="auto">
            <a:xfrm flipH="1">
              <a:off x="720" y="3600"/>
              <a:ext cx="528" cy="144"/>
            </a:xfrm>
            <a:prstGeom prst="line">
              <a:avLst/>
            </a:prstGeom>
            <a:noFill/>
            <a:ln w="9525">
              <a:solidFill>
                <a:schemeClr val="tx1"/>
              </a:solidFill>
              <a:miter lim="800000"/>
              <a:headEnd/>
              <a:tailEnd type="triangle" w="med" len="med"/>
            </a:ln>
          </p:spPr>
          <p:txBody>
            <a:bodyPr wrap="none"/>
            <a:lstStyle/>
            <a:p>
              <a:endParaRPr lang="en-US"/>
            </a:p>
          </p:txBody>
        </p:sp>
        <p:sp>
          <p:nvSpPr>
            <p:cNvPr id="248869" name="Line 32"/>
            <p:cNvSpPr>
              <a:spLocks noChangeShapeType="1"/>
            </p:cNvSpPr>
            <p:nvPr/>
          </p:nvSpPr>
          <p:spPr bwMode="auto">
            <a:xfrm>
              <a:off x="1344" y="3600"/>
              <a:ext cx="384"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9" name="Group 33"/>
          <p:cNvGrpSpPr>
            <a:grpSpLocks/>
          </p:cNvGrpSpPr>
          <p:nvPr/>
        </p:nvGrpSpPr>
        <p:grpSpPr bwMode="auto">
          <a:xfrm>
            <a:off x="4876800" y="4343400"/>
            <a:ext cx="3886200" cy="914400"/>
            <a:chOff x="3072" y="2736"/>
            <a:chExt cx="2448" cy="576"/>
          </a:xfrm>
        </p:grpSpPr>
        <p:grpSp>
          <p:nvGrpSpPr>
            <p:cNvPr id="248853" name="Group 34"/>
            <p:cNvGrpSpPr>
              <a:grpSpLocks/>
            </p:cNvGrpSpPr>
            <p:nvPr/>
          </p:nvGrpSpPr>
          <p:grpSpPr bwMode="auto">
            <a:xfrm>
              <a:off x="3072" y="3072"/>
              <a:ext cx="2448" cy="240"/>
              <a:chOff x="3216" y="2160"/>
              <a:chExt cx="2448" cy="240"/>
            </a:xfrm>
          </p:grpSpPr>
          <p:sp>
            <p:nvSpPr>
              <p:cNvPr id="248858" name="Rectangle 35"/>
              <p:cNvSpPr>
                <a:spLocks noChangeArrowheads="1"/>
              </p:cNvSpPr>
              <p:nvPr/>
            </p:nvSpPr>
            <p:spPr bwMode="auto">
              <a:xfrm>
                <a:off x="3216" y="2160"/>
                <a:ext cx="1056" cy="240"/>
              </a:xfrm>
              <a:prstGeom prst="rect">
                <a:avLst/>
              </a:prstGeom>
              <a:noFill/>
              <a:ln w="9525">
                <a:solidFill>
                  <a:schemeClr val="tx1"/>
                </a:solidFill>
                <a:miter lim="800000"/>
                <a:headEnd/>
                <a:tailEnd/>
              </a:ln>
            </p:spPr>
            <p:txBody>
              <a:bodyPr wrap="none" anchor="ctr"/>
              <a:lstStyle/>
              <a:p>
                <a:pPr algn="ctr" eaLnBrk="0" hangingPunct="0"/>
                <a:r>
                  <a:rPr lang="en-US" b="0"/>
                  <a:t>hybrid mapper</a:t>
                </a:r>
              </a:p>
            </p:txBody>
          </p:sp>
          <p:sp>
            <p:nvSpPr>
              <p:cNvPr id="248859" name="Rectangle 36"/>
              <p:cNvSpPr>
                <a:spLocks noChangeArrowheads="1"/>
              </p:cNvSpPr>
              <p:nvPr/>
            </p:nvSpPr>
            <p:spPr bwMode="auto">
              <a:xfrm>
                <a:off x="4368" y="2160"/>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composite mapper</a:t>
                </a:r>
              </a:p>
            </p:txBody>
          </p:sp>
        </p:grpSp>
        <p:sp>
          <p:nvSpPr>
            <p:cNvPr id="248854" name="Text Box 37"/>
            <p:cNvSpPr txBox="1">
              <a:spLocks noChangeArrowheads="1"/>
            </p:cNvSpPr>
            <p:nvPr/>
          </p:nvSpPr>
          <p:spPr bwMode="auto">
            <a:xfrm>
              <a:off x="4080" y="2784"/>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8855" name="Line 38"/>
            <p:cNvSpPr>
              <a:spLocks noChangeShapeType="1"/>
            </p:cNvSpPr>
            <p:nvPr/>
          </p:nvSpPr>
          <p:spPr bwMode="auto">
            <a:xfrm>
              <a:off x="4272" y="2736"/>
              <a:ext cx="0" cy="96"/>
            </a:xfrm>
            <a:prstGeom prst="line">
              <a:avLst/>
            </a:prstGeom>
            <a:noFill/>
            <a:ln w="9525">
              <a:solidFill>
                <a:schemeClr val="tx1"/>
              </a:solidFill>
              <a:miter lim="800000"/>
              <a:headEnd/>
              <a:tailEnd/>
            </a:ln>
          </p:spPr>
          <p:txBody>
            <a:bodyPr wrap="none"/>
            <a:lstStyle/>
            <a:p>
              <a:endParaRPr lang="en-US"/>
            </a:p>
          </p:txBody>
        </p:sp>
        <p:sp>
          <p:nvSpPr>
            <p:cNvPr id="248856" name="Line 39"/>
            <p:cNvSpPr>
              <a:spLocks noChangeShapeType="1"/>
            </p:cNvSpPr>
            <p:nvPr/>
          </p:nvSpPr>
          <p:spPr bwMode="auto">
            <a:xfrm flipH="1">
              <a:off x="3552" y="2928"/>
              <a:ext cx="576" cy="144"/>
            </a:xfrm>
            <a:prstGeom prst="line">
              <a:avLst/>
            </a:prstGeom>
            <a:noFill/>
            <a:ln w="9525">
              <a:solidFill>
                <a:schemeClr val="tx1"/>
              </a:solidFill>
              <a:miter lim="800000"/>
              <a:headEnd/>
              <a:tailEnd type="triangle" w="med" len="med"/>
            </a:ln>
          </p:spPr>
          <p:txBody>
            <a:bodyPr wrap="none"/>
            <a:lstStyle/>
            <a:p>
              <a:endParaRPr lang="en-US"/>
            </a:p>
          </p:txBody>
        </p:sp>
        <p:sp>
          <p:nvSpPr>
            <p:cNvPr id="248857" name="Line 40"/>
            <p:cNvSpPr>
              <a:spLocks noChangeShapeType="1"/>
            </p:cNvSpPr>
            <p:nvPr/>
          </p:nvSpPr>
          <p:spPr bwMode="auto">
            <a:xfrm>
              <a:off x="4416" y="2928"/>
              <a:ext cx="480"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40" name="Group 41"/>
          <p:cNvGrpSpPr>
            <a:grpSpLocks/>
          </p:cNvGrpSpPr>
          <p:nvPr/>
        </p:nvGrpSpPr>
        <p:grpSpPr bwMode="auto">
          <a:xfrm>
            <a:off x="5791200" y="3276600"/>
            <a:ext cx="2057400" cy="1066800"/>
            <a:chOff x="3648" y="2064"/>
            <a:chExt cx="1296" cy="672"/>
          </a:xfrm>
        </p:grpSpPr>
        <p:sp>
          <p:nvSpPr>
            <p:cNvPr id="248851" name="Rectangle 42"/>
            <p:cNvSpPr>
              <a:spLocks noChangeArrowheads="1"/>
            </p:cNvSpPr>
            <p:nvPr/>
          </p:nvSpPr>
          <p:spPr bwMode="auto">
            <a:xfrm>
              <a:off x="3648" y="2496"/>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schema mapping</a:t>
              </a:r>
            </a:p>
          </p:txBody>
        </p:sp>
        <p:sp>
          <p:nvSpPr>
            <p:cNvPr id="248852" name="Line 43"/>
            <p:cNvSpPr>
              <a:spLocks noChangeShapeType="1"/>
            </p:cNvSpPr>
            <p:nvPr/>
          </p:nvSpPr>
          <p:spPr bwMode="auto">
            <a:xfrm>
              <a:off x="4272" y="2064"/>
              <a:ext cx="0" cy="432"/>
            </a:xfrm>
            <a:prstGeom prst="line">
              <a:avLst/>
            </a:prstGeom>
            <a:noFill/>
            <a:ln w="9525">
              <a:solidFill>
                <a:schemeClr val="tx1"/>
              </a:solidFill>
              <a:miter lim="800000"/>
              <a:headEnd/>
              <a:tailEnd type="triangle" w="med" len="med"/>
            </a:ln>
          </p:spPr>
          <p:txBody>
            <a:bodyPr wrap="none"/>
            <a:lstStyle/>
            <a:p>
              <a:endParaRPr lang="en-US"/>
            </a:p>
          </p:txBody>
        </p:sp>
      </p:grpSp>
      <p:sp>
        <p:nvSpPr>
          <p:cNvPr id="248841" name="Text Box 44"/>
          <p:cNvSpPr txBox="1">
            <a:spLocks noChangeArrowheads="1"/>
          </p:cNvSpPr>
          <p:nvPr/>
        </p:nvSpPr>
        <p:spPr bwMode="auto">
          <a:xfrm>
            <a:off x="6705600" y="3429000"/>
            <a:ext cx="609600" cy="336550"/>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grpSp>
        <p:nvGrpSpPr>
          <p:cNvPr id="248842" name="Group 45"/>
          <p:cNvGrpSpPr>
            <a:grpSpLocks/>
          </p:cNvGrpSpPr>
          <p:nvPr/>
        </p:nvGrpSpPr>
        <p:grpSpPr bwMode="auto">
          <a:xfrm>
            <a:off x="3124200" y="3092450"/>
            <a:ext cx="2667000" cy="336550"/>
            <a:chOff x="1968" y="1948"/>
            <a:chExt cx="1680" cy="212"/>
          </a:xfrm>
        </p:grpSpPr>
        <p:sp>
          <p:nvSpPr>
            <p:cNvPr id="248849" name="Line 46"/>
            <p:cNvSpPr>
              <a:spLocks noChangeShapeType="1"/>
            </p:cNvSpPr>
            <p:nvPr/>
          </p:nvSpPr>
          <p:spPr bwMode="auto">
            <a:xfrm>
              <a:off x="1968" y="1968"/>
              <a:ext cx="1680" cy="0"/>
            </a:xfrm>
            <a:prstGeom prst="line">
              <a:avLst/>
            </a:prstGeom>
            <a:noFill/>
            <a:ln w="9525">
              <a:solidFill>
                <a:schemeClr val="tx1"/>
              </a:solidFill>
              <a:miter lim="800000"/>
              <a:headEnd/>
              <a:tailEnd type="triangle" w="med" len="med"/>
            </a:ln>
          </p:spPr>
          <p:txBody>
            <a:bodyPr wrap="none"/>
            <a:lstStyle/>
            <a:p>
              <a:endParaRPr lang="en-US"/>
            </a:p>
          </p:txBody>
        </p:sp>
        <p:sp>
          <p:nvSpPr>
            <p:cNvPr id="248850" name="Text Box 47"/>
            <p:cNvSpPr txBox="1">
              <a:spLocks noChangeArrowheads="1"/>
            </p:cNvSpPr>
            <p:nvPr/>
          </p:nvSpPr>
          <p:spPr bwMode="auto">
            <a:xfrm>
              <a:off x="2256" y="1948"/>
              <a:ext cx="1200" cy="212"/>
            </a:xfrm>
            <a:prstGeom prst="rect">
              <a:avLst/>
            </a:prstGeom>
            <a:noFill/>
            <a:ln w="9525">
              <a:noFill/>
              <a:miter lim="800000"/>
              <a:headEnd/>
              <a:tailEnd/>
            </a:ln>
          </p:spPr>
          <p:txBody>
            <a:bodyPr>
              <a:spAutoFit/>
            </a:bodyPr>
            <a:lstStyle/>
            <a:p>
              <a:pPr algn="ctr" eaLnBrk="0" hangingPunct="0">
                <a:spcBef>
                  <a:spcPct val="50000"/>
                </a:spcBef>
              </a:pPr>
              <a:r>
                <a:rPr lang="en-US" sz="1600" b="0"/>
                <a:t>Interrelated with</a:t>
              </a:r>
            </a:p>
          </p:txBody>
        </p:sp>
      </p:grpSp>
      <p:sp>
        <p:nvSpPr>
          <p:cNvPr id="248843" name="Rectangle 48"/>
          <p:cNvSpPr>
            <a:spLocks noChangeArrowheads="1"/>
          </p:cNvSpPr>
          <p:nvPr/>
        </p:nvSpPr>
        <p:spPr bwMode="auto">
          <a:xfrm>
            <a:off x="7543800" y="5867400"/>
            <a:ext cx="533400" cy="38100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GA</a:t>
            </a:r>
          </a:p>
        </p:txBody>
      </p:sp>
      <p:sp>
        <p:nvSpPr>
          <p:cNvPr id="248844" name="Line 49"/>
          <p:cNvSpPr>
            <a:spLocks noChangeShapeType="1"/>
          </p:cNvSpPr>
          <p:nvPr/>
        </p:nvSpPr>
        <p:spPr bwMode="auto">
          <a:xfrm>
            <a:off x="7772400" y="5257800"/>
            <a:ext cx="0" cy="609600"/>
          </a:xfrm>
          <a:prstGeom prst="line">
            <a:avLst/>
          </a:prstGeom>
          <a:noFill/>
          <a:ln w="9525">
            <a:solidFill>
              <a:schemeClr val="tx1"/>
            </a:solidFill>
            <a:miter lim="800000"/>
            <a:headEnd/>
            <a:tailEnd type="triangle" w="med" len="med"/>
          </a:ln>
        </p:spPr>
        <p:txBody>
          <a:bodyPr wrap="none"/>
          <a:lstStyle/>
          <a:p>
            <a:endParaRPr lang="en-US"/>
          </a:p>
        </p:txBody>
      </p:sp>
      <p:sp>
        <p:nvSpPr>
          <p:cNvPr id="248845" name="Text Box 50"/>
          <p:cNvSpPr txBox="1">
            <a:spLocks noChangeArrowheads="1"/>
          </p:cNvSpPr>
          <p:nvPr/>
        </p:nvSpPr>
        <p:spPr bwMode="auto">
          <a:xfrm>
            <a:off x="7696200" y="5410200"/>
            <a:ext cx="1219200" cy="336550"/>
          </a:xfrm>
          <a:prstGeom prst="rect">
            <a:avLst/>
          </a:prstGeom>
          <a:noFill/>
          <a:ln w="9525">
            <a:noFill/>
            <a:miter lim="800000"/>
            <a:headEnd/>
            <a:tailEnd/>
          </a:ln>
        </p:spPr>
        <p:txBody>
          <a:bodyPr>
            <a:spAutoFit/>
          </a:bodyPr>
          <a:lstStyle/>
          <a:p>
            <a:pPr algn="ctr" eaLnBrk="0" hangingPunct="0">
              <a:spcBef>
                <a:spcPct val="50000"/>
              </a:spcBef>
            </a:pPr>
            <a:r>
              <a:rPr lang="en-US" sz="1600" b="0"/>
              <a:t>trained by</a:t>
            </a:r>
          </a:p>
        </p:txBody>
      </p:sp>
      <p:sp>
        <p:nvSpPr>
          <p:cNvPr id="248846" name="Rectangle 51"/>
          <p:cNvSpPr>
            <a:spLocks noChangeArrowheads="1"/>
          </p:cNvSpPr>
          <p:nvPr/>
        </p:nvSpPr>
        <p:spPr bwMode="auto">
          <a:xfrm>
            <a:off x="2705100" y="1066800"/>
            <a:ext cx="3048000" cy="38100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DL integration formalization</a:t>
            </a:r>
          </a:p>
        </p:txBody>
      </p:sp>
      <p:sp>
        <p:nvSpPr>
          <p:cNvPr id="248847" name="Line 52"/>
          <p:cNvSpPr>
            <a:spLocks noChangeShapeType="1"/>
          </p:cNvSpPr>
          <p:nvPr/>
        </p:nvSpPr>
        <p:spPr bwMode="auto">
          <a:xfrm flipV="1">
            <a:off x="4191000" y="1447800"/>
            <a:ext cx="0" cy="457200"/>
          </a:xfrm>
          <a:prstGeom prst="line">
            <a:avLst/>
          </a:prstGeom>
          <a:noFill/>
          <a:ln w="9525">
            <a:solidFill>
              <a:schemeClr val="tx1"/>
            </a:solidFill>
            <a:miter lim="800000"/>
            <a:headEnd/>
            <a:tailEnd type="triangle" w="med" len="med"/>
          </a:ln>
        </p:spPr>
        <p:txBody>
          <a:bodyPr wrap="none"/>
          <a:lstStyle/>
          <a:p>
            <a:endParaRPr lang="en-US"/>
          </a:p>
        </p:txBody>
      </p:sp>
      <p:sp>
        <p:nvSpPr>
          <p:cNvPr id="248848" name="Text Box 53"/>
          <p:cNvSpPr txBox="1">
            <a:spLocks noChangeArrowheads="1"/>
          </p:cNvSpPr>
          <p:nvPr/>
        </p:nvSpPr>
        <p:spPr bwMode="auto">
          <a:xfrm>
            <a:off x="4105275" y="1524000"/>
            <a:ext cx="1219200" cy="336550"/>
          </a:xfrm>
          <a:prstGeom prst="rect">
            <a:avLst/>
          </a:prstGeom>
          <a:noFill/>
          <a:ln w="9525">
            <a:noFill/>
            <a:miter lim="800000"/>
            <a:headEnd/>
            <a:tailEnd/>
          </a:ln>
        </p:spPr>
        <p:txBody>
          <a:bodyPr>
            <a:spAutoFit/>
          </a:bodyPr>
          <a:lstStyle/>
          <a:p>
            <a:pPr algn="ctr" eaLnBrk="0" hangingPunct="0">
              <a:spcBef>
                <a:spcPct val="50000"/>
              </a:spcBef>
            </a:pPr>
            <a:r>
              <a:rPr lang="en-US" sz="1600" b="0"/>
              <a:t>based on</a:t>
            </a:r>
          </a:p>
        </p:txBody>
      </p:sp>
    </p:spTree>
  </p:cSld>
  <p:clrMapOvr>
    <a:masterClrMapping/>
  </p:clrMapOvr>
  <p:timing>
    <p:tnLst>
      <p:par>
        <p:cTn xmlns:p14="http://schemas.microsoft.com/office/powerpoint/2010/mai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Slide Number Placeholder 7"/>
          <p:cNvSpPr>
            <a:spLocks noGrp="1"/>
          </p:cNvSpPr>
          <p:nvPr>
            <p:ph type="sldNum" sz="quarter" idx="12"/>
          </p:nvPr>
        </p:nvSpPr>
        <p:spPr>
          <a:noFill/>
        </p:spPr>
        <p:txBody>
          <a:bodyPr/>
          <a:lstStyle/>
          <a:p>
            <a:fld id="{1277D542-CB05-413B-A702-2821955DA105}" type="slidenum">
              <a:rPr lang="en-US" smtClean="0"/>
              <a:pPr/>
              <a:t>226</a:t>
            </a:fld>
            <a:endParaRPr lang="en-US" smtClean="0"/>
          </a:p>
        </p:txBody>
      </p:sp>
      <p:sp>
        <p:nvSpPr>
          <p:cNvPr id="31749" name="Rectangle 2"/>
          <p:cNvSpPr>
            <a:spLocks noGrp="1" noChangeArrowheads="1"/>
          </p:cNvSpPr>
          <p:nvPr>
            <p:ph type="title"/>
          </p:nvPr>
        </p:nvSpPr>
        <p:spPr/>
        <p:txBody>
          <a:bodyPr/>
          <a:lstStyle/>
          <a:p>
            <a:pPr eaLnBrk="1" hangingPunct="1"/>
            <a:r>
              <a:rPr lang="en-US" sz="3600" smtClean="0"/>
              <a:t>Formal Definition of DL Integration </a:t>
            </a:r>
          </a:p>
        </p:txBody>
      </p:sp>
      <p:sp>
        <p:nvSpPr>
          <p:cNvPr id="31750" name="Rectangle 3"/>
          <p:cNvSpPr>
            <a:spLocks noGrp="1" noChangeArrowheads="1"/>
          </p:cNvSpPr>
          <p:nvPr>
            <p:ph type="body" sz="half" idx="1"/>
          </p:nvPr>
        </p:nvSpPr>
        <p:spPr>
          <a:xfrm>
            <a:off x="457200" y="1981200"/>
            <a:ext cx="8534400" cy="4495800"/>
          </a:xfrm>
        </p:spPr>
        <p:txBody>
          <a:bodyPr/>
          <a:lstStyle/>
          <a:p>
            <a:pPr marL="609600" indent="-609600" eaLnBrk="1" hangingPunct="1"/>
            <a:r>
              <a:rPr lang="en-US" sz="2800" i="1" smtClean="0"/>
              <a:t>DL</a:t>
            </a:r>
            <a:r>
              <a:rPr lang="en-US" sz="2800" i="1" baseline="-25000" smtClean="0"/>
              <a:t>i</a:t>
            </a:r>
            <a:r>
              <a:rPr lang="en-US" sz="2800" i="1" smtClean="0"/>
              <a:t>=(R</a:t>
            </a:r>
            <a:r>
              <a:rPr lang="en-US" sz="2800" i="1" baseline="-25000" smtClean="0"/>
              <a:t>i</a:t>
            </a:r>
            <a:r>
              <a:rPr lang="en-US" sz="2800" i="1" smtClean="0"/>
              <a:t>, DM</a:t>
            </a:r>
            <a:r>
              <a:rPr lang="en-US" sz="2800" i="1" baseline="-25000" smtClean="0"/>
              <a:t>i</a:t>
            </a:r>
            <a:r>
              <a:rPr lang="en-US" sz="2800" i="1" smtClean="0"/>
              <a:t>, Serv</a:t>
            </a:r>
            <a:r>
              <a:rPr lang="en-US" sz="2800" i="1" baseline="-25000" smtClean="0"/>
              <a:t>i</a:t>
            </a:r>
            <a:r>
              <a:rPr lang="en-US" sz="2800" i="1" smtClean="0"/>
              <a:t>, Soc</a:t>
            </a:r>
            <a:r>
              <a:rPr lang="en-US" sz="2800" i="1" baseline="-25000" smtClean="0"/>
              <a:t>i</a:t>
            </a:r>
            <a:r>
              <a:rPr lang="en-US" sz="2800" i="1" smtClean="0"/>
              <a:t>), 1   i   n</a:t>
            </a:r>
          </a:p>
          <a:p>
            <a:pPr marL="990600" lvl="1" indent="-533400" eaLnBrk="1" hangingPunct="1"/>
            <a:r>
              <a:rPr lang="en-US" sz="2400" i="1" smtClean="0"/>
              <a:t>R</a:t>
            </a:r>
            <a:r>
              <a:rPr lang="en-US" sz="2400" i="1" baseline="-25000" smtClean="0"/>
              <a:t>i</a:t>
            </a:r>
            <a:r>
              <a:rPr lang="en-US" sz="2400" i="1" smtClean="0"/>
              <a:t> is a network accessible repository</a:t>
            </a:r>
          </a:p>
          <a:p>
            <a:pPr marL="990600" lvl="1" indent="-533400" eaLnBrk="1" hangingPunct="1"/>
            <a:r>
              <a:rPr lang="en-US" sz="2400" i="1" smtClean="0"/>
              <a:t>DM</a:t>
            </a:r>
            <a:r>
              <a:rPr lang="en-US" sz="2400" i="1" baseline="-25000" smtClean="0"/>
              <a:t>i</a:t>
            </a:r>
            <a:r>
              <a:rPr lang="en-US" sz="2400" i="1" smtClean="0"/>
              <a:t> is a set of metadata catalogs for all collections</a:t>
            </a:r>
          </a:p>
          <a:p>
            <a:pPr marL="990600" lvl="1" indent="-533400" eaLnBrk="1" hangingPunct="1"/>
            <a:r>
              <a:rPr lang="en-US" sz="2400" i="1" smtClean="0"/>
              <a:t>Serv</a:t>
            </a:r>
            <a:r>
              <a:rPr lang="en-US" sz="2400" i="1" baseline="-25000" smtClean="0"/>
              <a:t>i</a:t>
            </a:r>
            <a:r>
              <a:rPr lang="en-US" sz="2400" i="1" smtClean="0"/>
              <a:t> is a set of services</a:t>
            </a:r>
          </a:p>
          <a:p>
            <a:pPr marL="990600" lvl="1" indent="-533400" eaLnBrk="1" hangingPunct="1"/>
            <a:r>
              <a:rPr lang="en-US" sz="2400" i="1" smtClean="0"/>
              <a:t>Soc</a:t>
            </a:r>
            <a:r>
              <a:rPr lang="en-US" sz="2400" i="1" baseline="-25000" smtClean="0"/>
              <a:t>i</a:t>
            </a:r>
            <a:r>
              <a:rPr lang="en-US" sz="2400" i="1" smtClean="0"/>
              <a:t> is a society</a:t>
            </a:r>
          </a:p>
          <a:p>
            <a:pPr marL="609600" indent="-609600" eaLnBrk="1" hangingPunct="1"/>
            <a:r>
              <a:rPr lang="en-US" sz="2800" i="1" smtClean="0"/>
              <a:t>UnionRep</a:t>
            </a:r>
          </a:p>
          <a:p>
            <a:pPr marL="609600" indent="-609600" eaLnBrk="1" hangingPunct="1"/>
            <a:r>
              <a:rPr lang="en-US" sz="2800" i="1" smtClean="0"/>
              <a:t>UnionCat</a:t>
            </a:r>
          </a:p>
          <a:p>
            <a:pPr marL="609600" indent="-609600" eaLnBrk="1" hangingPunct="1"/>
            <a:r>
              <a:rPr lang="en-US" sz="2800" i="1" smtClean="0"/>
              <a:t>UnionServices</a:t>
            </a:r>
          </a:p>
          <a:p>
            <a:pPr marL="609600" indent="-609600" eaLnBrk="1" hangingPunct="1"/>
            <a:r>
              <a:rPr lang="en-US" sz="2800" i="1" smtClean="0"/>
              <a:t>UnionSociety</a:t>
            </a:r>
          </a:p>
          <a:p>
            <a:pPr marL="990600" lvl="1" indent="-533400" eaLnBrk="1" hangingPunct="1">
              <a:buFontTx/>
              <a:buNone/>
            </a:pPr>
            <a:endParaRPr lang="en-US" sz="2400" i="1" smtClean="0"/>
          </a:p>
          <a:p>
            <a:pPr marL="990600" lvl="1" indent="-533400" eaLnBrk="1" hangingPunct="1">
              <a:buFontTx/>
              <a:buNone/>
            </a:pPr>
            <a:endParaRPr lang="en-US" sz="2400" i="1" smtClean="0"/>
          </a:p>
        </p:txBody>
      </p:sp>
      <p:graphicFrame>
        <p:nvGraphicFramePr>
          <p:cNvPr id="31746" name="Object 4"/>
          <p:cNvGraphicFramePr>
            <a:graphicFrameLocks noChangeAspect="1"/>
          </p:cNvGraphicFramePr>
          <p:nvPr/>
        </p:nvGraphicFramePr>
        <p:xfrm>
          <a:off x="5867400" y="2133600"/>
          <a:ext cx="273050" cy="304800"/>
        </p:xfrm>
        <a:graphic>
          <a:graphicData uri="http://schemas.openxmlformats.org/presentationml/2006/ole">
            <mc:AlternateContent xmlns:mc="http://schemas.openxmlformats.org/markup-compatibility/2006">
              <mc:Choice xmlns:v="urn:schemas-microsoft-com:vml" Requires="v">
                <p:oleObj spid="_x0000_s31809" name="Equation" r:id="rId4" imgW="114120" imgH="126720" progId="Equation.3">
                  <p:embed/>
                </p:oleObj>
              </mc:Choice>
              <mc:Fallback>
                <p:oleObj name="Equation" r:id="rId4" imgW="114120" imgH="12672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133600"/>
                        <a:ext cx="27305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47" name="Object 5"/>
          <p:cNvGraphicFramePr>
            <a:graphicFrameLocks noChangeAspect="1"/>
          </p:cNvGraphicFramePr>
          <p:nvPr/>
        </p:nvGraphicFramePr>
        <p:xfrm>
          <a:off x="5486400" y="2133600"/>
          <a:ext cx="273050" cy="304800"/>
        </p:xfrm>
        <a:graphic>
          <a:graphicData uri="http://schemas.openxmlformats.org/presentationml/2006/ole">
            <mc:AlternateContent xmlns:mc="http://schemas.openxmlformats.org/markup-compatibility/2006">
              <mc:Choice xmlns:v="urn:schemas-microsoft-com:vml" Requires="v">
                <p:oleObj spid="_x0000_s31810" name="Equation" r:id="rId6" imgW="114120" imgH="126720" progId="Equation.3">
                  <p:embed/>
                </p:oleObj>
              </mc:Choice>
              <mc:Fallback>
                <p:oleObj name="Equation" r:id="rId6" imgW="114120" imgH="12672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133600"/>
                        <a:ext cx="27305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Number Placeholder 7"/>
          <p:cNvSpPr>
            <a:spLocks noGrp="1"/>
          </p:cNvSpPr>
          <p:nvPr>
            <p:ph type="sldNum" sz="quarter" idx="12"/>
          </p:nvPr>
        </p:nvSpPr>
        <p:spPr>
          <a:noFill/>
        </p:spPr>
        <p:txBody>
          <a:bodyPr/>
          <a:lstStyle/>
          <a:p>
            <a:fld id="{E4550DC0-1C8B-45CB-8F78-F96B8D88F840}" type="slidenum">
              <a:rPr lang="en-US" smtClean="0"/>
              <a:pPr/>
              <a:t>227</a:t>
            </a:fld>
            <a:endParaRPr lang="en-US" smtClean="0"/>
          </a:p>
        </p:txBody>
      </p:sp>
      <p:sp>
        <p:nvSpPr>
          <p:cNvPr id="249859" name="Rectangle 2"/>
          <p:cNvSpPr>
            <a:spLocks noGrp="1" noChangeArrowheads="1"/>
          </p:cNvSpPr>
          <p:nvPr>
            <p:ph type="title"/>
          </p:nvPr>
        </p:nvSpPr>
        <p:spPr>
          <a:xfrm>
            <a:off x="457200" y="457200"/>
            <a:ext cx="8686800" cy="1371600"/>
          </a:xfrm>
        </p:spPr>
        <p:txBody>
          <a:bodyPr/>
          <a:lstStyle/>
          <a:p>
            <a:pPr eaLnBrk="1" hangingPunct="1"/>
            <a:r>
              <a:rPr lang="en-US" sz="3600" smtClean="0"/>
              <a:t>Formal Definition of DL Integration (Cont.) </a:t>
            </a:r>
          </a:p>
        </p:txBody>
      </p:sp>
      <p:sp>
        <p:nvSpPr>
          <p:cNvPr id="249860" name="Rectangle 3"/>
          <p:cNvSpPr>
            <a:spLocks noGrp="1" noChangeArrowheads="1"/>
          </p:cNvSpPr>
          <p:nvPr>
            <p:ph type="body" sz="half" idx="1"/>
          </p:nvPr>
        </p:nvSpPr>
        <p:spPr>
          <a:xfrm>
            <a:off x="457200" y="1981200"/>
            <a:ext cx="8534400" cy="4648200"/>
          </a:xfrm>
        </p:spPr>
        <p:txBody>
          <a:bodyPr/>
          <a:lstStyle/>
          <a:p>
            <a:pPr marL="609600" indent="-609600" eaLnBrk="1" hangingPunct="1"/>
            <a:r>
              <a:rPr lang="en-US" sz="2800" smtClean="0"/>
              <a:t>DL integration problem definition:</a:t>
            </a:r>
          </a:p>
          <a:p>
            <a:pPr marL="609600" indent="-609600" eaLnBrk="1" hangingPunct="1">
              <a:buFontTx/>
              <a:buNone/>
            </a:pPr>
            <a:r>
              <a:rPr lang="en-US" sz="2800" i="1" smtClean="0"/>
              <a:t>	Given n individual libraries, integrate the n DLs to create a </a:t>
            </a:r>
            <a:r>
              <a:rPr lang="en-US" sz="2800" b="1" i="1" smtClean="0">
                <a:solidFill>
                  <a:srgbClr val="660066"/>
                </a:solidFill>
              </a:rPr>
              <a:t>UnionDL</a:t>
            </a:r>
            <a:r>
              <a:rPr lang="en-US" sz="2800" i="1" smtClean="0"/>
              <a:t>.</a:t>
            </a:r>
          </a:p>
          <a:p>
            <a:pPr marL="990600" lvl="1" indent="-533400" eaLnBrk="1" hangingPunct="1">
              <a:buFontTx/>
              <a:buNone/>
            </a:pPr>
            <a:endParaRPr lang="en-US" sz="2400" i="1" smtClean="0"/>
          </a:p>
        </p:txBody>
      </p:sp>
    </p:spTree>
  </p:cSld>
  <p:clrMapOvr>
    <a:masterClrMapping/>
  </p:clrMapOvr>
  <p:timing>
    <p:tnLst>
      <p:par>
        <p:cTn xmlns:p14="http://schemas.microsoft.com/office/powerpoint/2010/mai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Number Placeholder 5"/>
          <p:cNvSpPr>
            <a:spLocks noGrp="1"/>
          </p:cNvSpPr>
          <p:nvPr>
            <p:ph type="sldNum" sz="quarter" idx="12"/>
          </p:nvPr>
        </p:nvSpPr>
        <p:spPr>
          <a:noFill/>
        </p:spPr>
        <p:txBody>
          <a:bodyPr/>
          <a:lstStyle/>
          <a:p>
            <a:fld id="{023B55D3-C903-45E5-8051-9DAF31C008B1}" type="slidenum">
              <a:rPr lang="en-US" smtClean="0"/>
              <a:pPr/>
              <a:t>228</a:t>
            </a:fld>
            <a:endParaRPr lang="en-US" smtClean="0"/>
          </a:p>
        </p:txBody>
      </p:sp>
      <p:sp>
        <p:nvSpPr>
          <p:cNvPr id="250883" name="Rectangle 2"/>
          <p:cNvSpPr>
            <a:spLocks noGrp="1" noChangeArrowheads="1"/>
          </p:cNvSpPr>
          <p:nvPr>
            <p:ph type="title"/>
          </p:nvPr>
        </p:nvSpPr>
        <p:spPr/>
        <p:txBody>
          <a:bodyPr/>
          <a:lstStyle/>
          <a:p>
            <a:pPr eaLnBrk="1" hangingPunct="1"/>
            <a:r>
              <a:rPr lang="en-US" sz="3600" smtClean="0"/>
              <a:t>Union Catalog Quality Measurement</a:t>
            </a:r>
          </a:p>
        </p:txBody>
      </p:sp>
      <p:sp>
        <p:nvSpPr>
          <p:cNvPr id="250884" name="Rectangle 3"/>
          <p:cNvSpPr>
            <a:spLocks noGrp="1" noChangeArrowheads="1"/>
          </p:cNvSpPr>
          <p:nvPr>
            <p:ph type="body" idx="1"/>
          </p:nvPr>
        </p:nvSpPr>
        <p:spPr>
          <a:xfrm>
            <a:off x="457200" y="1981200"/>
            <a:ext cx="8686800" cy="4495800"/>
          </a:xfrm>
        </p:spPr>
        <p:txBody>
          <a:bodyPr/>
          <a:lstStyle/>
          <a:p>
            <a:pPr marL="609600" indent="-609600" eaLnBrk="1" hangingPunct="1"/>
            <a:r>
              <a:rPr lang="en-US" smtClean="0"/>
              <a:t>Complete</a:t>
            </a:r>
          </a:p>
          <a:p>
            <a:pPr marL="990600" lvl="1" indent="-533400" eaLnBrk="1" hangingPunct="1"/>
            <a:r>
              <a:rPr lang="en-US" smtClean="0"/>
              <a:t>All the catalogs to be integrated are complete.</a:t>
            </a:r>
          </a:p>
          <a:p>
            <a:pPr marL="609600" indent="-609600" eaLnBrk="1" hangingPunct="1"/>
            <a:r>
              <a:rPr lang="en-US" smtClean="0"/>
              <a:t>Consistent</a:t>
            </a:r>
          </a:p>
          <a:p>
            <a:pPr marL="990600" lvl="1" indent="-533400" eaLnBrk="1" hangingPunct="1"/>
            <a:r>
              <a:rPr lang="en-US" smtClean="0"/>
              <a:t>All the catalogs to be integrated are consistent.</a:t>
            </a:r>
          </a:p>
          <a:p>
            <a:pPr marL="990600" lvl="1" indent="-533400" eaLnBrk="1" hangingPunct="1"/>
            <a:r>
              <a:rPr lang="en-US" smtClean="0"/>
              <a:t>Each descriptive metadata specification in the union catalog describes only one digital object.</a:t>
            </a:r>
          </a:p>
        </p:txBody>
      </p:sp>
    </p:spTree>
  </p:cSld>
  <p:clrMapOvr>
    <a:masterClrMapping/>
  </p:clrMapOvr>
  <p:timing>
    <p:tnLst>
      <p:par>
        <p:cTn xmlns:p14="http://schemas.microsoft.com/office/powerpoint/2010/mai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Number Placeholder 3"/>
          <p:cNvSpPr>
            <a:spLocks noGrp="1"/>
          </p:cNvSpPr>
          <p:nvPr>
            <p:ph type="sldNum" sz="quarter" idx="12"/>
          </p:nvPr>
        </p:nvSpPr>
        <p:spPr>
          <a:noFill/>
        </p:spPr>
        <p:txBody>
          <a:bodyPr/>
          <a:lstStyle/>
          <a:p>
            <a:fld id="{16275130-703B-4E2F-9605-4345BB69C389}" type="slidenum">
              <a:rPr lang="en-US" smtClean="0"/>
              <a:pPr/>
              <a:t>229</a:t>
            </a:fld>
            <a:endParaRPr lang="en-US" smtClean="0"/>
          </a:p>
        </p:txBody>
      </p:sp>
      <p:sp>
        <p:nvSpPr>
          <p:cNvPr id="251907" name="AutoShape 2"/>
          <p:cNvSpPr>
            <a:spLocks noChangeArrowheads="1"/>
          </p:cNvSpPr>
          <p:nvPr/>
        </p:nvSpPr>
        <p:spPr bwMode="auto">
          <a:xfrm>
            <a:off x="1362075" y="6019800"/>
            <a:ext cx="1219200" cy="381000"/>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Repository1</a:t>
            </a:r>
          </a:p>
        </p:txBody>
      </p:sp>
      <p:sp>
        <p:nvSpPr>
          <p:cNvPr id="251908" name="Rectangle 3"/>
          <p:cNvSpPr>
            <a:spLocks noChangeArrowheads="1"/>
          </p:cNvSpPr>
          <p:nvPr/>
        </p:nvSpPr>
        <p:spPr bwMode="auto">
          <a:xfrm>
            <a:off x="914400" y="1905000"/>
            <a:ext cx="2057400" cy="4572000"/>
          </a:xfrm>
          <a:prstGeom prst="rect">
            <a:avLst/>
          </a:prstGeom>
          <a:noFill/>
          <a:ln w="38100">
            <a:solidFill>
              <a:schemeClr val="accent1"/>
            </a:solidFill>
            <a:miter lim="800000"/>
            <a:headEnd/>
            <a:tailEnd/>
          </a:ln>
        </p:spPr>
        <p:txBody>
          <a:bodyPr wrap="none" anchor="ctr"/>
          <a:lstStyle/>
          <a:p>
            <a:endParaRPr lang="en-US"/>
          </a:p>
        </p:txBody>
      </p:sp>
      <p:sp>
        <p:nvSpPr>
          <p:cNvPr id="251909" name="Text Box 4"/>
          <p:cNvSpPr txBox="1">
            <a:spLocks noChangeArrowheads="1"/>
          </p:cNvSpPr>
          <p:nvPr/>
        </p:nvSpPr>
        <p:spPr bwMode="auto">
          <a:xfrm>
            <a:off x="1635125" y="1524000"/>
            <a:ext cx="615950" cy="366713"/>
          </a:xfrm>
          <a:prstGeom prst="rect">
            <a:avLst/>
          </a:prstGeom>
          <a:noFill/>
          <a:ln w="9525">
            <a:noFill/>
            <a:miter lim="800000"/>
            <a:headEnd/>
            <a:tailEnd/>
          </a:ln>
        </p:spPr>
        <p:txBody>
          <a:bodyPr wrap="none">
            <a:spAutoFit/>
          </a:bodyPr>
          <a:lstStyle/>
          <a:p>
            <a:pPr eaLnBrk="0" hangingPunct="0"/>
            <a:r>
              <a:rPr lang="en-US"/>
              <a:t>DL1</a:t>
            </a:r>
          </a:p>
        </p:txBody>
      </p:sp>
      <p:sp>
        <p:nvSpPr>
          <p:cNvPr id="251910" name="AutoShape 5"/>
          <p:cNvSpPr>
            <a:spLocks noChangeArrowheads="1"/>
          </p:cNvSpPr>
          <p:nvPr/>
        </p:nvSpPr>
        <p:spPr bwMode="auto">
          <a:xfrm>
            <a:off x="7089775" y="6019800"/>
            <a:ext cx="1219200" cy="381000"/>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Repository2</a:t>
            </a:r>
          </a:p>
        </p:txBody>
      </p:sp>
      <p:sp>
        <p:nvSpPr>
          <p:cNvPr id="251911" name="Rectangle 6"/>
          <p:cNvSpPr>
            <a:spLocks noChangeArrowheads="1"/>
          </p:cNvSpPr>
          <p:nvPr/>
        </p:nvSpPr>
        <p:spPr bwMode="auto">
          <a:xfrm>
            <a:off x="6705600" y="1905000"/>
            <a:ext cx="1981200" cy="4572000"/>
          </a:xfrm>
          <a:prstGeom prst="rect">
            <a:avLst/>
          </a:prstGeom>
          <a:noFill/>
          <a:ln w="38100">
            <a:solidFill>
              <a:schemeClr val="accent1"/>
            </a:solidFill>
            <a:miter lim="800000"/>
            <a:headEnd/>
            <a:tailEnd/>
          </a:ln>
        </p:spPr>
        <p:txBody>
          <a:bodyPr wrap="none" anchor="ctr"/>
          <a:lstStyle/>
          <a:p>
            <a:endParaRPr lang="en-US"/>
          </a:p>
        </p:txBody>
      </p:sp>
      <p:sp>
        <p:nvSpPr>
          <p:cNvPr id="251912" name="Oval 7"/>
          <p:cNvSpPr>
            <a:spLocks noChangeArrowheads="1"/>
          </p:cNvSpPr>
          <p:nvPr/>
        </p:nvSpPr>
        <p:spPr bwMode="auto">
          <a:xfrm>
            <a:off x="4343400" y="4953000"/>
            <a:ext cx="990600" cy="8382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 </a:t>
            </a:r>
          </a:p>
          <a:p>
            <a:pPr algn="ctr" eaLnBrk="0" hangingPunct="0"/>
            <a:r>
              <a:rPr lang="en-US" b="0"/>
              <a:t>Catalog</a:t>
            </a:r>
          </a:p>
        </p:txBody>
      </p:sp>
      <p:sp>
        <p:nvSpPr>
          <p:cNvPr id="251913" name="Rectangle 8"/>
          <p:cNvSpPr>
            <a:spLocks noChangeArrowheads="1"/>
          </p:cNvSpPr>
          <p:nvPr/>
        </p:nvSpPr>
        <p:spPr bwMode="auto">
          <a:xfrm>
            <a:off x="3467100" y="1905000"/>
            <a:ext cx="2743200" cy="4572000"/>
          </a:xfrm>
          <a:prstGeom prst="rect">
            <a:avLst/>
          </a:prstGeom>
          <a:noFill/>
          <a:ln w="38100">
            <a:solidFill>
              <a:schemeClr val="accent1"/>
            </a:solidFill>
            <a:miter lim="800000"/>
            <a:headEnd/>
            <a:tailEnd/>
          </a:ln>
        </p:spPr>
        <p:txBody>
          <a:bodyPr wrap="none" anchor="ctr"/>
          <a:lstStyle/>
          <a:p>
            <a:endParaRPr lang="en-US"/>
          </a:p>
        </p:txBody>
      </p:sp>
      <p:sp>
        <p:nvSpPr>
          <p:cNvPr id="251914" name="AutoShape 9"/>
          <p:cNvSpPr>
            <a:spLocks noChangeArrowheads="1"/>
          </p:cNvSpPr>
          <p:nvPr/>
        </p:nvSpPr>
        <p:spPr bwMode="auto">
          <a:xfrm>
            <a:off x="4229100" y="5867400"/>
            <a:ext cx="1219200" cy="533400"/>
          </a:xfrm>
          <a:prstGeom prst="foldedCorner">
            <a:avLst>
              <a:gd name="adj" fmla="val 12500"/>
            </a:avLst>
          </a:prstGeom>
          <a:solidFill>
            <a:schemeClr val="accent1"/>
          </a:solidFill>
          <a:ln w="9525">
            <a:solidFill>
              <a:schemeClr val="tx1"/>
            </a:solidFill>
            <a:prstDash val="sysDot"/>
            <a:round/>
            <a:headEnd/>
            <a:tailEnd/>
          </a:ln>
        </p:spPr>
        <p:txBody>
          <a:bodyPr wrap="none" anchor="ctr"/>
          <a:lstStyle/>
          <a:p>
            <a:pPr algn="ctr" eaLnBrk="0" hangingPunct="0"/>
            <a:r>
              <a:rPr lang="en-US" b="0"/>
              <a:t>Union </a:t>
            </a:r>
          </a:p>
          <a:p>
            <a:pPr algn="ctr" eaLnBrk="0" hangingPunct="0"/>
            <a:r>
              <a:rPr lang="en-US" b="0"/>
              <a:t>Repository</a:t>
            </a:r>
          </a:p>
        </p:txBody>
      </p:sp>
      <p:sp>
        <p:nvSpPr>
          <p:cNvPr id="251915" name="Oval 10"/>
          <p:cNvSpPr>
            <a:spLocks noChangeArrowheads="1"/>
          </p:cNvSpPr>
          <p:nvPr/>
        </p:nvSpPr>
        <p:spPr bwMode="auto">
          <a:xfrm>
            <a:off x="1476375" y="5029200"/>
            <a:ext cx="990600" cy="5334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Catalog1</a:t>
            </a:r>
          </a:p>
        </p:txBody>
      </p:sp>
      <p:sp>
        <p:nvSpPr>
          <p:cNvPr id="251916" name="Oval 11"/>
          <p:cNvSpPr>
            <a:spLocks noChangeArrowheads="1"/>
          </p:cNvSpPr>
          <p:nvPr/>
        </p:nvSpPr>
        <p:spPr bwMode="auto">
          <a:xfrm>
            <a:off x="7204075" y="5029200"/>
            <a:ext cx="990600" cy="5334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Catalog2</a:t>
            </a:r>
          </a:p>
        </p:txBody>
      </p:sp>
      <p:sp>
        <p:nvSpPr>
          <p:cNvPr id="251917" name="AutoShape 12"/>
          <p:cNvSpPr>
            <a:spLocks noChangeArrowheads="1"/>
          </p:cNvSpPr>
          <p:nvPr/>
        </p:nvSpPr>
        <p:spPr bwMode="auto">
          <a:xfrm>
            <a:off x="1452563" y="3924300"/>
            <a:ext cx="1038225" cy="3810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t>Searching</a:t>
            </a:r>
          </a:p>
        </p:txBody>
      </p:sp>
      <p:sp>
        <p:nvSpPr>
          <p:cNvPr id="251918" name="Text Box 13"/>
          <p:cNvSpPr txBox="1">
            <a:spLocks noChangeArrowheads="1"/>
          </p:cNvSpPr>
          <p:nvPr/>
        </p:nvSpPr>
        <p:spPr bwMode="auto">
          <a:xfrm>
            <a:off x="4238625" y="1524000"/>
            <a:ext cx="1200150" cy="366713"/>
          </a:xfrm>
          <a:prstGeom prst="rect">
            <a:avLst/>
          </a:prstGeom>
          <a:noFill/>
          <a:ln w="9525">
            <a:noFill/>
            <a:miter lim="800000"/>
            <a:headEnd/>
            <a:tailEnd/>
          </a:ln>
        </p:spPr>
        <p:txBody>
          <a:bodyPr wrap="none">
            <a:spAutoFit/>
          </a:bodyPr>
          <a:lstStyle/>
          <a:p>
            <a:pPr eaLnBrk="0" hangingPunct="0"/>
            <a:r>
              <a:rPr lang="en-US"/>
              <a:t>Union DL</a:t>
            </a:r>
          </a:p>
        </p:txBody>
      </p:sp>
      <p:sp>
        <p:nvSpPr>
          <p:cNvPr id="251919" name="Line 14"/>
          <p:cNvSpPr>
            <a:spLocks noChangeShapeType="1"/>
          </p:cNvSpPr>
          <p:nvPr/>
        </p:nvSpPr>
        <p:spPr bwMode="auto">
          <a:xfrm>
            <a:off x="2743200" y="27432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0" name="Line 15"/>
          <p:cNvSpPr>
            <a:spLocks noChangeShapeType="1"/>
          </p:cNvSpPr>
          <p:nvPr/>
        </p:nvSpPr>
        <p:spPr bwMode="auto">
          <a:xfrm flipH="1">
            <a:off x="5867400" y="2743200"/>
            <a:ext cx="990600" cy="0"/>
          </a:xfrm>
          <a:prstGeom prst="line">
            <a:avLst/>
          </a:prstGeom>
          <a:noFill/>
          <a:ln w="9525">
            <a:solidFill>
              <a:schemeClr val="tx1"/>
            </a:solidFill>
            <a:miter lim="800000"/>
            <a:headEnd/>
            <a:tailEnd type="triangle" w="med" len="med"/>
          </a:ln>
        </p:spPr>
        <p:txBody>
          <a:bodyPr wrap="none"/>
          <a:lstStyle/>
          <a:p>
            <a:endParaRPr lang="en-US"/>
          </a:p>
        </p:txBody>
      </p:sp>
      <p:sp>
        <p:nvSpPr>
          <p:cNvPr id="251921" name="Line 16"/>
          <p:cNvSpPr>
            <a:spLocks noChangeShapeType="1"/>
          </p:cNvSpPr>
          <p:nvPr/>
        </p:nvSpPr>
        <p:spPr bwMode="auto">
          <a:xfrm>
            <a:off x="2514600" y="41148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2" name="Line 17"/>
          <p:cNvSpPr>
            <a:spLocks noChangeShapeType="1"/>
          </p:cNvSpPr>
          <p:nvPr/>
        </p:nvSpPr>
        <p:spPr bwMode="auto">
          <a:xfrm flipH="1">
            <a:off x="6096000" y="41148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3" name="Line 18"/>
          <p:cNvSpPr>
            <a:spLocks noChangeShapeType="1"/>
          </p:cNvSpPr>
          <p:nvPr/>
        </p:nvSpPr>
        <p:spPr bwMode="auto">
          <a:xfrm>
            <a:off x="2514600" y="5257800"/>
            <a:ext cx="1828800" cy="0"/>
          </a:xfrm>
          <a:prstGeom prst="line">
            <a:avLst/>
          </a:prstGeom>
          <a:noFill/>
          <a:ln w="28575">
            <a:solidFill>
              <a:srgbClr val="008000"/>
            </a:solidFill>
            <a:miter lim="800000"/>
            <a:headEnd/>
            <a:tailEnd type="triangle" w="med" len="med"/>
          </a:ln>
        </p:spPr>
        <p:txBody>
          <a:bodyPr wrap="none"/>
          <a:lstStyle/>
          <a:p>
            <a:endParaRPr lang="en-US"/>
          </a:p>
        </p:txBody>
      </p:sp>
      <p:sp>
        <p:nvSpPr>
          <p:cNvPr id="251924" name="Line 19"/>
          <p:cNvSpPr>
            <a:spLocks noChangeShapeType="1"/>
          </p:cNvSpPr>
          <p:nvPr/>
        </p:nvSpPr>
        <p:spPr bwMode="auto">
          <a:xfrm flipH="1">
            <a:off x="5334000" y="5257800"/>
            <a:ext cx="1828800" cy="0"/>
          </a:xfrm>
          <a:prstGeom prst="line">
            <a:avLst/>
          </a:prstGeom>
          <a:noFill/>
          <a:ln w="28575">
            <a:solidFill>
              <a:srgbClr val="008000"/>
            </a:solidFill>
            <a:miter lim="800000"/>
            <a:headEnd/>
            <a:tailEnd type="triangle" w="med" len="med"/>
          </a:ln>
        </p:spPr>
        <p:txBody>
          <a:bodyPr wrap="none"/>
          <a:lstStyle/>
          <a:p>
            <a:endParaRPr lang="en-US"/>
          </a:p>
        </p:txBody>
      </p:sp>
      <p:sp>
        <p:nvSpPr>
          <p:cNvPr id="251925" name="Line 20"/>
          <p:cNvSpPr>
            <a:spLocks noChangeShapeType="1"/>
          </p:cNvSpPr>
          <p:nvPr/>
        </p:nvSpPr>
        <p:spPr bwMode="auto">
          <a:xfrm>
            <a:off x="2590800" y="6172200"/>
            <a:ext cx="1600200" cy="0"/>
          </a:xfrm>
          <a:prstGeom prst="line">
            <a:avLst/>
          </a:prstGeom>
          <a:noFill/>
          <a:ln w="9525">
            <a:solidFill>
              <a:schemeClr val="tx1"/>
            </a:solidFill>
            <a:prstDash val="sysDot"/>
            <a:miter lim="800000"/>
            <a:headEnd/>
            <a:tailEnd type="triangle" w="med" len="med"/>
          </a:ln>
        </p:spPr>
        <p:txBody>
          <a:bodyPr wrap="none"/>
          <a:lstStyle/>
          <a:p>
            <a:endParaRPr lang="en-US"/>
          </a:p>
        </p:txBody>
      </p:sp>
      <p:sp>
        <p:nvSpPr>
          <p:cNvPr id="251926" name="Line 21"/>
          <p:cNvSpPr>
            <a:spLocks noChangeShapeType="1"/>
          </p:cNvSpPr>
          <p:nvPr/>
        </p:nvSpPr>
        <p:spPr bwMode="auto">
          <a:xfrm flipH="1">
            <a:off x="5486400" y="6172200"/>
            <a:ext cx="1600200" cy="0"/>
          </a:xfrm>
          <a:prstGeom prst="line">
            <a:avLst/>
          </a:prstGeom>
          <a:noFill/>
          <a:ln w="9525">
            <a:solidFill>
              <a:schemeClr val="tx1"/>
            </a:solidFill>
            <a:prstDash val="sysDot"/>
            <a:miter lim="800000"/>
            <a:headEnd/>
            <a:tailEnd type="triangle" w="med" len="med"/>
          </a:ln>
        </p:spPr>
        <p:txBody>
          <a:bodyPr wrap="none"/>
          <a:lstStyle/>
          <a:p>
            <a:endParaRPr lang="en-US"/>
          </a:p>
        </p:txBody>
      </p:sp>
      <p:sp>
        <p:nvSpPr>
          <p:cNvPr id="251927" name="Text Box 22"/>
          <p:cNvSpPr txBox="1">
            <a:spLocks noChangeArrowheads="1"/>
          </p:cNvSpPr>
          <p:nvPr/>
        </p:nvSpPr>
        <p:spPr bwMode="auto">
          <a:xfrm>
            <a:off x="7388225" y="1524000"/>
            <a:ext cx="615950" cy="366713"/>
          </a:xfrm>
          <a:prstGeom prst="rect">
            <a:avLst/>
          </a:prstGeom>
          <a:noFill/>
          <a:ln w="9525">
            <a:noFill/>
            <a:miter lim="800000"/>
            <a:headEnd/>
            <a:tailEnd/>
          </a:ln>
        </p:spPr>
        <p:txBody>
          <a:bodyPr wrap="none">
            <a:spAutoFit/>
          </a:bodyPr>
          <a:lstStyle/>
          <a:p>
            <a:pPr eaLnBrk="0" hangingPunct="0"/>
            <a:r>
              <a:rPr lang="en-US"/>
              <a:t>DL2</a:t>
            </a:r>
          </a:p>
        </p:txBody>
      </p:sp>
      <p:grpSp>
        <p:nvGrpSpPr>
          <p:cNvPr id="251928" name="Group 23"/>
          <p:cNvGrpSpPr>
            <a:grpSpLocks/>
          </p:cNvGrpSpPr>
          <p:nvPr/>
        </p:nvGrpSpPr>
        <p:grpSpPr bwMode="auto">
          <a:xfrm>
            <a:off x="1143000" y="2133600"/>
            <a:ext cx="1657350" cy="1111250"/>
            <a:chOff x="768" y="1268"/>
            <a:chExt cx="1044" cy="700"/>
          </a:xfrm>
        </p:grpSpPr>
        <p:grpSp>
          <p:nvGrpSpPr>
            <p:cNvPr id="251948" name="Group 24"/>
            <p:cNvGrpSpPr>
              <a:grpSpLocks/>
            </p:cNvGrpSpPr>
            <p:nvPr/>
          </p:nvGrpSpPr>
          <p:grpSpPr bwMode="auto">
            <a:xfrm>
              <a:off x="768" y="1440"/>
              <a:ext cx="1044" cy="528"/>
              <a:chOff x="1104" y="1488"/>
              <a:chExt cx="583" cy="528"/>
            </a:xfrm>
          </p:grpSpPr>
          <p:grpSp>
            <p:nvGrpSpPr>
              <p:cNvPr id="251950" name="Group 25"/>
              <p:cNvGrpSpPr>
                <a:grpSpLocks/>
              </p:cNvGrpSpPr>
              <p:nvPr/>
            </p:nvGrpSpPr>
            <p:grpSpPr bwMode="auto">
              <a:xfrm>
                <a:off x="1104" y="1488"/>
                <a:ext cx="576" cy="528"/>
                <a:chOff x="2510" y="528"/>
                <a:chExt cx="576" cy="528"/>
              </a:xfrm>
            </p:grpSpPr>
            <p:sp>
              <p:nvSpPr>
                <p:cNvPr id="251952" name="Text Box 26"/>
                <p:cNvSpPr txBox="1">
                  <a:spLocks noChangeArrowheads="1"/>
                </p:cNvSpPr>
                <p:nvPr/>
              </p:nvSpPr>
              <p:spPr bwMode="auto">
                <a:xfrm>
                  <a:off x="2558" y="528"/>
                  <a:ext cx="528"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a:t>
                  </a:r>
                  <a:endParaRPr lang="en-US" sz="2400" b="0">
                    <a:solidFill>
                      <a:srgbClr val="000099"/>
                    </a:solidFill>
                  </a:endParaRPr>
                </a:p>
              </p:txBody>
            </p:sp>
            <p:sp>
              <p:nvSpPr>
                <p:cNvPr id="251953" name="Oval 27"/>
                <p:cNvSpPr>
                  <a:spLocks noChangeArrowheads="1"/>
                </p:cNvSpPr>
                <p:nvPr/>
              </p:nvSpPr>
              <p:spPr bwMode="auto">
                <a:xfrm>
                  <a:off x="2510" y="528"/>
                  <a:ext cx="576" cy="528"/>
                </a:xfrm>
                <a:prstGeom prst="ellipse">
                  <a:avLst/>
                </a:prstGeom>
                <a:noFill/>
                <a:ln w="9525">
                  <a:solidFill>
                    <a:schemeClr val="tx1"/>
                  </a:solidFill>
                  <a:round/>
                  <a:headEnd/>
                  <a:tailEnd/>
                </a:ln>
              </p:spPr>
              <p:txBody>
                <a:bodyPr wrap="none" anchor="ctr"/>
                <a:lstStyle/>
                <a:p>
                  <a:endParaRPr lang="en-US"/>
                </a:p>
              </p:txBody>
            </p:sp>
          </p:grpSp>
          <p:sp>
            <p:nvSpPr>
              <p:cNvPr id="251951" name="Text Box 28"/>
              <p:cNvSpPr txBox="1">
                <a:spLocks noChangeArrowheads="1"/>
              </p:cNvSpPr>
              <p:nvPr/>
            </p:nvSpPr>
            <p:spPr bwMode="auto">
              <a:xfrm>
                <a:off x="1104" y="1680"/>
                <a:ext cx="583" cy="231"/>
              </a:xfrm>
              <a:prstGeom prst="rect">
                <a:avLst/>
              </a:prstGeom>
              <a:noFill/>
              <a:ln w="9525">
                <a:noFill/>
                <a:miter lim="800000"/>
                <a:headEnd/>
                <a:tailEnd/>
              </a:ln>
            </p:spPr>
            <p:txBody>
              <a:bodyPr wrap="none">
                <a:spAutoFit/>
              </a:bodyPr>
              <a:lstStyle/>
              <a:p>
                <a:pPr eaLnBrk="0" hangingPunct="0"/>
                <a:r>
                  <a:rPr lang="en-US" b="0"/>
                  <a:t>archaeologists</a:t>
                </a:r>
              </a:p>
            </p:txBody>
          </p:sp>
        </p:grpSp>
        <p:sp>
          <p:nvSpPr>
            <p:cNvPr id="251949" name="Text Box 29"/>
            <p:cNvSpPr txBox="1">
              <a:spLocks noChangeArrowheads="1"/>
            </p:cNvSpPr>
            <p:nvPr/>
          </p:nvSpPr>
          <p:spPr bwMode="auto">
            <a:xfrm>
              <a:off x="980" y="1268"/>
              <a:ext cx="588" cy="231"/>
            </a:xfrm>
            <a:prstGeom prst="rect">
              <a:avLst/>
            </a:prstGeom>
            <a:noFill/>
            <a:ln w="9525">
              <a:noFill/>
              <a:miter lim="800000"/>
              <a:headEnd/>
              <a:tailEnd/>
            </a:ln>
          </p:spPr>
          <p:txBody>
            <a:bodyPr wrap="none">
              <a:spAutoFit/>
            </a:bodyPr>
            <a:lstStyle/>
            <a:p>
              <a:pPr eaLnBrk="0" hangingPunct="0"/>
              <a:r>
                <a:rPr lang="en-US" b="0"/>
                <a:t>Society</a:t>
              </a:r>
            </a:p>
          </p:txBody>
        </p:sp>
      </p:grpSp>
      <p:grpSp>
        <p:nvGrpSpPr>
          <p:cNvPr id="251929" name="Group 30"/>
          <p:cNvGrpSpPr>
            <a:grpSpLocks/>
          </p:cNvGrpSpPr>
          <p:nvPr/>
        </p:nvGrpSpPr>
        <p:grpSpPr bwMode="auto">
          <a:xfrm>
            <a:off x="6858000" y="2132013"/>
            <a:ext cx="1682750" cy="1111250"/>
            <a:chOff x="768" y="1268"/>
            <a:chExt cx="1060" cy="700"/>
          </a:xfrm>
        </p:grpSpPr>
        <p:grpSp>
          <p:nvGrpSpPr>
            <p:cNvPr id="251942" name="Group 31"/>
            <p:cNvGrpSpPr>
              <a:grpSpLocks/>
            </p:cNvGrpSpPr>
            <p:nvPr/>
          </p:nvGrpSpPr>
          <p:grpSpPr bwMode="auto">
            <a:xfrm>
              <a:off x="768" y="1440"/>
              <a:ext cx="1060" cy="528"/>
              <a:chOff x="1104" y="1488"/>
              <a:chExt cx="592" cy="528"/>
            </a:xfrm>
          </p:grpSpPr>
          <p:grpSp>
            <p:nvGrpSpPr>
              <p:cNvPr id="251944" name="Group 32"/>
              <p:cNvGrpSpPr>
                <a:grpSpLocks/>
              </p:cNvGrpSpPr>
              <p:nvPr/>
            </p:nvGrpSpPr>
            <p:grpSpPr bwMode="auto">
              <a:xfrm>
                <a:off x="1104" y="1488"/>
                <a:ext cx="576" cy="528"/>
                <a:chOff x="2510" y="528"/>
                <a:chExt cx="576" cy="528"/>
              </a:xfrm>
            </p:grpSpPr>
            <p:sp>
              <p:nvSpPr>
                <p:cNvPr id="251946" name="Text Box 33"/>
                <p:cNvSpPr txBox="1">
                  <a:spLocks noChangeArrowheads="1"/>
                </p:cNvSpPr>
                <p:nvPr/>
              </p:nvSpPr>
              <p:spPr bwMode="auto">
                <a:xfrm>
                  <a:off x="2558" y="528"/>
                  <a:ext cx="528"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a:t>
                  </a:r>
                  <a:endParaRPr lang="en-US" sz="2400" b="0">
                    <a:solidFill>
                      <a:srgbClr val="000099"/>
                    </a:solidFill>
                  </a:endParaRPr>
                </a:p>
              </p:txBody>
            </p:sp>
            <p:sp>
              <p:nvSpPr>
                <p:cNvPr id="251947" name="Oval 34"/>
                <p:cNvSpPr>
                  <a:spLocks noChangeArrowheads="1"/>
                </p:cNvSpPr>
                <p:nvPr/>
              </p:nvSpPr>
              <p:spPr bwMode="auto">
                <a:xfrm>
                  <a:off x="2510" y="528"/>
                  <a:ext cx="576" cy="528"/>
                </a:xfrm>
                <a:prstGeom prst="ellipse">
                  <a:avLst/>
                </a:prstGeom>
                <a:noFill/>
                <a:ln w="9525">
                  <a:solidFill>
                    <a:schemeClr val="tx1"/>
                  </a:solidFill>
                  <a:round/>
                  <a:headEnd/>
                  <a:tailEnd/>
                </a:ln>
              </p:spPr>
              <p:txBody>
                <a:bodyPr wrap="none" anchor="ctr"/>
                <a:lstStyle/>
                <a:p>
                  <a:endParaRPr lang="en-US"/>
                </a:p>
              </p:txBody>
            </p:sp>
          </p:grpSp>
          <p:sp>
            <p:nvSpPr>
              <p:cNvPr id="251945" name="Text Box 35"/>
              <p:cNvSpPr txBox="1">
                <a:spLocks noChangeArrowheads="1"/>
              </p:cNvSpPr>
              <p:nvPr/>
            </p:nvSpPr>
            <p:spPr bwMode="auto">
              <a:xfrm>
                <a:off x="1104" y="1680"/>
                <a:ext cx="592" cy="231"/>
              </a:xfrm>
              <a:prstGeom prst="rect">
                <a:avLst/>
              </a:prstGeom>
              <a:noFill/>
              <a:ln w="9525">
                <a:noFill/>
                <a:miter lim="800000"/>
                <a:headEnd/>
                <a:tailEnd/>
              </a:ln>
            </p:spPr>
            <p:txBody>
              <a:bodyPr wrap="none">
                <a:spAutoFit/>
              </a:bodyPr>
              <a:lstStyle/>
              <a:p>
                <a:pPr eaLnBrk="0" hangingPunct="0"/>
                <a:r>
                  <a:rPr lang="en-US" b="0"/>
                  <a:t>General Public</a:t>
                </a:r>
              </a:p>
            </p:txBody>
          </p:sp>
        </p:grpSp>
        <p:sp>
          <p:nvSpPr>
            <p:cNvPr id="251943" name="Text Box 36"/>
            <p:cNvSpPr txBox="1">
              <a:spLocks noChangeArrowheads="1"/>
            </p:cNvSpPr>
            <p:nvPr/>
          </p:nvSpPr>
          <p:spPr bwMode="auto">
            <a:xfrm>
              <a:off x="980" y="1268"/>
              <a:ext cx="588" cy="231"/>
            </a:xfrm>
            <a:prstGeom prst="rect">
              <a:avLst/>
            </a:prstGeom>
            <a:noFill/>
            <a:ln w="9525">
              <a:noFill/>
              <a:miter lim="800000"/>
              <a:headEnd/>
              <a:tailEnd/>
            </a:ln>
          </p:spPr>
          <p:txBody>
            <a:bodyPr wrap="none">
              <a:spAutoFit/>
            </a:bodyPr>
            <a:lstStyle/>
            <a:p>
              <a:pPr eaLnBrk="0" hangingPunct="0"/>
              <a:r>
                <a:rPr lang="en-US" b="0"/>
                <a:t>Society</a:t>
              </a:r>
            </a:p>
          </p:txBody>
        </p:sp>
      </p:grpSp>
      <p:grpSp>
        <p:nvGrpSpPr>
          <p:cNvPr id="251930" name="Group 37"/>
          <p:cNvGrpSpPr>
            <a:grpSpLocks/>
          </p:cNvGrpSpPr>
          <p:nvPr/>
        </p:nvGrpSpPr>
        <p:grpSpPr bwMode="auto">
          <a:xfrm>
            <a:off x="3848100" y="1905000"/>
            <a:ext cx="1981200" cy="1447800"/>
            <a:chOff x="2448" y="1296"/>
            <a:chExt cx="1248" cy="912"/>
          </a:xfrm>
        </p:grpSpPr>
        <p:sp>
          <p:nvSpPr>
            <p:cNvPr id="251937" name="Text Box 38"/>
            <p:cNvSpPr txBox="1">
              <a:spLocks noChangeArrowheads="1"/>
            </p:cNvSpPr>
            <p:nvPr/>
          </p:nvSpPr>
          <p:spPr bwMode="auto">
            <a:xfrm>
              <a:off x="2966" y="1895"/>
              <a:ext cx="116" cy="231"/>
            </a:xfrm>
            <a:prstGeom prst="rect">
              <a:avLst/>
            </a:prstGeom>
            <a:noFill/>
            <a:ln w="9525">
              <a:noFill/>
              <a:miter lim="800000"/>
              <a:headEnd/>
              <a:tailEnd/>
            </a:ln>
          </p:spPr>
          <p:txBody>
            <a:bodyPr wrap="none">
              <a:spAutoFit/>
            </a:bodyPr>
            <a:lstStyle/>
            <a:p>
              <a:pPr eaLnBrk="0" hangingPunct="0"/>
              <a:endParaRPr lang="en-US" b="0"/>
            </a:p>
          </p:txBody>
        </p:sp>
        <p:sp>
          <p:nvSpPr>
            <p:cNvPr id="251938" name="Text Box 39"/>
            <p:cNvSpPr txBox="1">
              <a:spLocks noChangeArrowheads="1"/>
            </p:cNvSpPr>
            <p:nvPr/>
          </p:nvSpPr>
          <p:spPr bwMode="auto">
            <a:xfrm>
              <a:off x="2614" y="1517"/>
              <a:ext cx="945"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  </a:t>
              </a:r>
            </a:p>
          </p:txBody>
        </p:sp>
        <p:sp>
          <p:nvSpPr>
            <p:cNvPr id="251939" name="Oval 40"/>
            <p:cNvSpPr>
              <a:spLocks noChangeArrowheads="1"/>
            </p:cNvSpPr>
            <p:nvPr/>
          </p:nvSpPr>
          <p:spPr bwMode="auto">
            <a:xfrm>
              <a:off x="2448" y="1468"/>
              <a:ext cx="1248" cy="740"/>
            </a:xfrm>
            <a:prstGeom prst="ellipse">
              <a:avLst/>
            </a:prstGeom>
            <a:noFill/>
            <a:ln w="9525">
              <a:solidFill>
                <a:schemeClr val="tx1"/>
              </a:solidFill>
              <a:round/>
              <a:headEnd/>
              <a:tailEnd/>
            </a:ln>
          </p:spPr>
          <p:txBody>
            <a:bodyPr wrap="none" anchor="ctr"/>
            <a:lstStyle/>
            <a:p>
              <a:endParaRPr lang="en-US"/>
            </a:p>
          </p:txBody>
        </p:sp>
        <p:sp>
          <p:nvSpPr>
            <p:cNvPr id="251940" name="Text Box 41"/>
            <p:cNvSpPr txBox="1">
              <a:spLocks noChangeArrowheads="1"/>
            </p:cNvSpPr>
            <p:nvPr/>
          </p:nvSpPr>
          <p:spPr bwMode="auto">
            <a:xfrm>
              <a:off x="2556" y="1737"/>
              <a:ext cx="1060" cy="404"/>
            </a:xfrm>
            <a:prstGeom prst="rect">
              <a:avLst/>
            </a:prstGeom>
            <a:noFill/>
            <a:ln w="9525">
              <a:noFill/>
              <a:miter lim="800000"/>
              <a:headEnd/>
              <a:tailEnd/>
            </a:ln>
          </p:spPr>
          <p:txBody>
            <a:bodyPr wrap="none">
              <a:spAutoFit/>
            </a:bodyPr>
            <a:lstStyle/>
            <a:p>
              <a:pPr eaLnBrk="0" hangingPunct="0"/>
              <a:r>
                <a:rPr lang="en-US" b="0"/>
                <a:t>Archaeologists</a:t>
              </a:r>
            </a:p>
            <a:p>
              <a:pPr eaLnBrk="0" hangingPunct="0"/>
              <a:r>
                <a:rPr lang="en-US" b="0"/>
                <a:t>General Public</a:t>
              </a:r>
            </a:p>
          </p:txBody>
        </p:sp>
        <p:sp>
          <p:nvSpPr>
            <p:cNvPr id="251941" name="Text Box 42"/>
            <p:cNvSpPr txBox="1">
              <a:spLocks noChangeArrowheads="1"/>
            </p:cNvSpPr>
            <p:nvPr/>
          </p:nvSpPr>
          <p:spPr bwMode="auto">
            <a:xfrm>
              <a:off x="2582" y="1296"/>
              <a:ext cx="1004" cy="231"/>
            </a:xfrm>
            <a:prstGeom prst="rect">
              <a:avLst/>
            </a:prstGeom>
            <a:noFill/>
            <a:ln w="9525">
              <a:noFill/>
              <a:miter lim="800000"/>
              <a:headEnd/>
              <a:tailEnd/>
            </a:ln>
          </p:spPr>
          <p:txBody>
            <a:bodyPr wrap="none">
              <a:spAutoFit/>
            </a:bodyPr>
            <a:lstStyle/>
            <a:p>
              <a:pPr eaLnBrk="0" hangingPunct="0"/>
              <a:r>
                <a:rPr lang="en-US" b="0"/>
                <a:t>Union Society</a:t>
              </a:r>
            </a:p>
          </p:txBody>
        </p:sp>
      </p:grpSp>
      <p:sp>
        <p:nvSpPr>
          <p:cNvPr id="251931" name="Text Box 43"/>
          <p:cNvSpPr txBox="1">
            <a:spLocks noChangeArrowheads="1"/>
          </p:cNvSpPr>
          <p:nvPr/>
        </p:nvSpPr>
        <p:spPr bwMode="auto">
          <a:xfrm>
            <a:off x="1524000" y="3614738"/>
            <a:ext cx="946150" cy="366712"/>
          </a:xfrm>
          <a:prstGeom prst="rect">
            <a:avLst/>
          </a:prstGeom>
          <a:noFill/>
          <a:ln w="9525">
            <a:noFill/>
            <a:miter lim="800000"/>
            <a:headEnd/>
            <a:tailEnd/>
          </a:ln>
        </p:spPr>
        <p:txBody>
          <a:bodyPr wrap="none">
            <a:spAutoFit/>
          </a:bodyPr>
          <a:lstStyle/>
          <a:p>
            <a:pPr eaLnBrk="0" hangingPunct="0"/>
            <a:r>
              <a:rPr lang="en-US" b="0"/>
              <a:t>Service</a:t>
            </a:r>
          </a:p>
        </p:txBody>
      </p:sp>
      <p:sp>
        <p:nvSpPr>
          <p:cNvPr id="251932" name="AutoShape 44"/>
          <p:cNvSpPr>
            <a:spLocks noChangeArrowheads="1"/>
          </p:cNvSpPr>
          <p:nvPr/>
        </p:nvSpPr>
        <p:spPr bwMode="auto">
          <a:xfrm>
            <a:off x="7180263" y="3924300"/>
            <a:ext cx="1038225" cy="3810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t>Browsing</a:t>
            </a:r>
          </a:p>
        </p:txBody>
      </p:sp>
      <p:sp>
        <p:nvSpPr>
          <p:cNvPr id="251933" name="Text Box 45"/>
          <p:cNvSpPr txBox="1">
            <a:spLocks noChangeArrowheads="1"/>
          </p:cNvSpPr>
          <p:nvPr/>
        </p:nvSpPr>
        <p:spPr bwMode="auto">
          <a:xfrm>
            <a:off x="7239000" y="3614738"/>
            <a:ext cx="946150" cy="366712"/>
          </a:xfrm>
          <a:prstGeom prst="rect">
            <a:avLst/>
          </a:prstGeom>
          <a:noFill/>
          <a:ln w="9525">
            <a:noFill/>
            <a:miter lim="800000"/>
            <a:headEnd/>
            <a:tailEnd/>
          </a:ln>
        </p:spPr>
        <p:txBody>
          <a:bodyPr wrap="none">
            <a:spAutoFit/>
          </a:bodyPr>
          <a:lstStyle/>
          <a:p>
            <a:pPr eaLnBrk="0" hangingPunct="0"/>
            <a:r>
              <a:rPr lang="en-US" b="0"/>
              <a:t>Service</a:t>
            </a:r>
          </a:p>
        </p:txBody>
      </p:sp>
      <p:sp>
        <p:nvSpPr>
          <p:cNvPr id="251934" name="Text Box 46"/>
          <p:cNvSpPr txBox="1">
            <a:spLocks noChangeArrowheads="1"/>
          </p:cNvSpPr>
          <p:nvPr/>
        </p:nvSpPr>
        <p:spPr bwMode="auto">
          <a:xfrm>
            <a:off x="4035425" y="3429000"/>
            <a:ext cx="1606550" cy="366713"/>
          </a:xfrm>
          <a:prstGeom prst="rect">
            <a:avLst/>
          </a:prstGeom>
          <a:noFill/>
          <a:ln w="9525">
            <a:noFill/>
            <a:miter lim="800000"/>
            <a:headEnd/>
            <a:tailEnd/>
          </a:ln>
        </p:spPr>
        <p:txBody>
          <a:bodyPr wrap="none">
            <a:spAutoFit/>
          </a:bodyPr>
          <a:lstStyle/>
          <a:p>
            <a:pPr eaLnBrk="0" hangingPunct="0"/>
            <a:r>
              <a:rPr lang="en-US" b="0"/>
              <a:t>Union Service</a:t>
            </a:r>
          </a:p>
        </p:txBody>
      </p:sp>
      <p:sp>
        <p:nvSpPr>
          <p:cNvPr id="251935" name="AutoShape 47"/>
          <p:cNvSpPr>
            <a:spLocks noChangeArrowheads="1"/>
          </p:cNvSpPr>
          <p:nvPr/>
        </p:nvSpPr>
        <p:spPr bwMode="auto">
          <a:xfrm>
            <a:off x="3581400" y="3810000"/>
            <a:ext cx="2514600" cy="9906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solidFill>
                  <a:srgbClr val="660066"/>
                </a:solidFill>
              </a:rPr>
              <a:t>Harvesting, Mapping</a:t>
            </a:r>
            <a:r>
              <a:rPr lang="en-US" b="0"/>
              <a:t>,</a:t>
            </a:r>
          </a:p>
          <a:p>
            <a:pPr algn="ctr"/>
            <a:r>
              <a:rPr lang="en-US" b="0"/>
              <a:t>Searching, Browsing,</a:t>
            </a:r>
          </a:p>
          <a:p>
            <a:pPr algn="ctr"/>
            <a:r>
              <a:rPr lang="en-US" b="0"/>
              <a:t>Clustering, Visualization</a:t>
            </a:r>
          </a:p>
        </p:txBody>
      </p:sp>
      <p:sp>
        <p:nvSpPr>
          <p:cNvPr id="251936" name="Rectangle 48"/>
          <p:cNvSpPr>
            <a:spLocks noChangeArrowheads="1"/>
          </p:cNvSpPr>
          <p:nvPr/>
        </p:nvSpPr>
        <p:spPr bwMode="auto">
          <a:xfrm>
            <a:off x="304800" y="525463"/>
            <a:ext cx="7793038" cy="541337"/>
          </a:xfrm>
          <a:prstGeom prst="rect">
            <a:avLst/>
          </a:prstGeom>
          <a:noFill/>
          <a:ln w="9525">
            <a:noFill/>
            <a:miter lim="800000"/>
            <a:headEnd/>
            <a:tailEnd/>
          </a:ln>
        </p:spPr>
        <p:txBody>
          <a:bodyPr anchor="b"/>
          <a:lstStyle/>
          <a:p>
            <a:pPr algn="ctr"/>
            <a:r>
              <a:rPr lang="en-US" sz="3200" b="0">
                <a:solidFill>
                  <a:schemeClr val="tx2"/>
                </a:solidFill>
              </a:rPr>
              <a:t>Architecture of a Union DL</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2"/>
          </p:nvPr>
        </p:nvSpPr>
        <p:spPr>
          <a:noFill/>
        </p:spPr>
        <p:txBody>
          <a:bodyPr/>
          <a:lstStyle/>
          <a:p>
            <a:fld id="{567D3808-46BB-456D-8A37-E0D3FF774C58}" type="slidenum">
              <a:rPr lang="en-US" smtClean="0"/>
              <a:pPr/>
              <a:t>23</a:t>
            </a:fld>
            <a:endParaRPr lang="en-US" smtClean="0"/>
          </a:p>
        </p:txBody>
      </p:sp>
      <p:sp>
        <p:nvSpPr>
          <p:cNvPr id="39939" name="Rectangle 2"/>
          <p:cNvSpPr>
            <a:spLocks noGrp="1" noChangeArrowheads="1"/>
          </p:cNvSpPr>
          <p:nvPr>
            <p:ph type="title"/>
          </p:nvPr>
        </p:nvSpPr>
        <p:spPr/>
        <p:txBody>
          <a:bodyPr/>
          <a:lstStyle/>
          <a:p>
            <a:pPr eaLnBrk="1" hangingPunct="1"/>
            <a:r>
              <a:rPr lang="en-US" sz="5400" b="1" dirty="0" smtClean="0"/>
              <a:t>Introduction</a:t>
            </a:r>
          </a:p>
        </p:txBody>
      </p:sp>
      <p:sp>
        <p:nvSpPr>
          <p:cNvPr id="39940" name="Rectangle 3"/>
          <p:cNvSpPr>
            <a:spLocks noGrp="1" noChangeArrowheads="1"/>
          </p:cNvSpPr>
          <p:nvPr>
            <p:ph type="body" idx="1"/>
          </p:nvPr>
        </p:nvSpPr>
        <p:spPr/>
        <p:txBody>
          <a:bodyPr/>
          <a:lstStyle/>
          <a:p>
            <a:pPr eaLnBrk="1" hangingPunct="1"/>
            <a:r>
              <a:rPr lang="en-US" dirty="0" smtClean="0"/>
              <a:t>Country, City, Languages you speak</a:t>
            </a:r>
          </a:p>
          <a:p>
            <a:pPr eaLnBrk="1" hangingPunct="1"/>
            <a:r>
              <a:rPr lang="en-US" dirty="0" smtClean="0"/>
              <a:t>Main discipline of training</a:t>
            </a:r>
          </a:p>
          <a:p>
            <a:pPr eaLnBrk="1" hangingPunct="1"/>
            <a:r>
              <a:rPr lang="en-US" dirty="0" smtClean="0"/>
              <a:t># of digital libraries (DLs) used: list</a:t>
            </a:r>
          </a:p>
          <a:p>
            <a:pPr eaLnBrk="1" hangingPunct="1"/>
            <a:r>
              <a:rPr lang="en-US" dirty="0" smtClean="0"/>
              <a:t># of DL conferences attended? JCDLs?</a:t>
            </a:r>
          </a:p>
          <a:p>
            <a:pPr eaLnBrk="1" hangingPunct="1"/>
            <a:r>
              <a:rPr lang="en-US" dirty="0" smtClean="0"/>
              <a:t>Other activities at conference</a:t>
            </a:r>
          </a:p>
          <a:p>
            <a:pPr eaLnBrk="1" hangingPunct="1"/>
            <a:r>
              <a:rPr lang="en-US" dirty="0" smtClean="0"/>
              <a:t>Why taking this course</a:t>
            </a:r>
          </a:p>
          <a:p>
            <a:pPr eaLnBrk="1" hangingPunct="1"/>
            <a:r>
              <a:rPr lang="en-US" dirty="0" smtClean="0"/>
              <a:t>Goals for today</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Number Placeholder 3"/>
          <p:cNvSpPr>
            <a:spLocks noGrp="1"/>
          </p:cNvSpPr>
          <p:nvPr>
            <p:ph type="sldNum" sz="quarter" idx="12"/>
          </p:nvPr>
        </p:nvSpPr>
        <p:spPr>
          <a:noFill/>
        </p:spPr>
        <p:txBody>
          <a:bodyPr/>
          <a:lstStyle/>
          <a:p>
            <a:fld id="{10F9C686-B51E-45AC-8BD7-AB617A257BAE}" type="slidenum">
              <a:rPr lang="en-US" smtClean="0"/>
              <a:pPr/>
              <a:t>230</a:t>
            </a:fld>
            <a:endParaRPr lang="en-US" smtClean="0"/>
          </a:p>
        </p:txBody>
      </p:sp>
      <p:sp>
        <p:nvSpPr>
          <p:cNvPr id="254979" name="Rectangle 2"/>
          <p:cNvSpPr>
            <a:spLocks noChangeArrowheads="1"/>
          </p:cNvSpPr>
          <p:nvPr/>
        </p:nvSpPr>
        <p:spPr bwMode="auto">
          <a:xfrm>
            <a:off x="304800" y="525463"/>
            <a:ext cx="7793038" cy="541337"/>
          </a:xfrm>
          <a:prstGeom prst="rect">
            <a:avLst/>
          </a:prstGeom>
          <a:noFill/>
          <a:ln w="9525">
            <a:noFill/>
            <a:miter lim="800000"/>
            <a:headEnd/>
            <a:tailEnd/>
          </a:ln>
        </p:spPr>
        <p:txBody>
          <a:bodyPr anchor="b"/>
          <a:lstStyle/>
          <a:p>
            <a:pPr algn="ctr"/>
            <a:r>
              <a:rPr lang="en-US" sz="3200" b="0">
                <a:solidFill>
                  <a:schemeClr val="tx2"/>
                </a:solidFill>
              </a:rPr>
              <a:t>Union Catalog Integration</a:t>
            </a:r>
          </a:p>
        </p:txBody>
      </p:sp>
      <p:sp>
        <p:nvSpPr>
          <p:cNvPr id="254980" name="AutoShape 3"/>
          <p:cNvSpPr>
            <a:spLocks noChangeArrowheads="1"/>
          </p:cNvSpPr>
          <p:nvPr/>
        </p:nvSpPr>
        <p:spPr bwMode="auto">
          <a:xfrm>
            <a:off x="1943100" y="1600200"/>
            <a:ext cx="1447800" cy="7620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VN Metadata</a:t>
            </a:r>
          </a:p>
          <a:p>
            <a:pPr algn="ctr" eaLnBrk="0" hangingPunct="0"/>
            <a:r>
              <a:rPr lang="en-US" b="0"/>
              <a:t>Format</a:t>
            </a:r>
          </a:p>
        </p:txBody>
      </p:sp>
      <p:sp>
        <p:nvSpPr>
          <p:cNvPr id="254981" name="AutoShape 4"/>
          <p:cNvSpPr>
            <a:spLocks noChangeArrowheads="1"/>
          </p:cNvSpPr>
          <p:nvPr/>
        </p:nvSpPr>
        <p:spPr bwMode="auto">
          <a:xfrm>
            <a:off x="7162800" y="3352800"/>
            <a:ext cx="1828800" cy="6858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Global Metadata</a:t>
            </a:r>
          </a:p>
          <a:p>
            <a:pPr algn="ctr" eaLnBrk="0" hangingPunct="0"/>
            <a:r>
              <a:rPr lang="en-US" b="0"/>
              <a:t>Format</a:t>
            </a:r>
          </a:p>
        </p:txBody>
      </p:sp>
      <p:sp>
        <p:nvSpPr>
          <p:cNvPr id="254982" name="Oval 5"/>
          <p:cNvSpPr>
            <a:spLocks noChangeArrowheads="1"/>
          </p:cNvSpPr>
          <p:nvPr/>
        </p:nvSpPr>
        <p:spPr bwMode="auto">
          <a:xfrm>
            <a:off x="2209800" y="27432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VN</a:t>
            </a:r>
          </a:p>
          <a:p>
            <a:pPr algn="ctr" eaLnBrk="0" hangingPunct="0"/>
            <a:r>
              <a:rPr lang="en-US" b="0"/>
              <a:t>Catalog</a:t>
            </a:r>
          </a:p>
        </p:txBody>
      </p:sp>
      <p:sp>
        <p:nvSpPr>
          <p:cNvPr id="263174" name="Line 6"/>
          <p:cNvSpPr>
            <a:spLocks noChangeShapeType="1"/>
          </p:cNvSpPr>
          <p:nvPr/>
        </p:nvSpPr>
        <p:spPr bwMode="auto">
          <a:xfrm>
            <a:off x="3200400" y="3124200"/>
            <a:ext cx="914400" cy="0"/>
          </a:xfrm>
          <a:prstGeom prst="line">
            <a:avLst/>
          </a:prstGeom>
          <a:noFill/>
          <a:ln w="28575">
            <a:solidFill>
              <a:schemeClr val="bg2"/>
            </a:solidFill>
            <a:miter lim="800000"/>
            <a:headEnd/>
            <a:tailEnd type="triangle" w="med" len="med"/>
          </a:ln>
        </p:spPr>
        <p:txBody>
          <a:bodyPr wrap="none"/>
          <a:lstStyle/>
          <a:p>
            <a:endParaRPr lang="en-US"/>
          </a:p>
        </p:txBody>
      </p:sp>
      <p:sp>
        <p:nvSpPr>
          <p:cNvPr id="254984" name="Oval 7"/>
          <p:cNvSpPr>
            <a:spLocks noChangeArrowheads="1"/>
          </p:cNvSpPr>
          <p:nvPr/>
        </p:nvSpPr>
        <p:spPr bwMode="auto">
          <a:xfrm>
            <a:off x="2209800" y="38862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HD</a:t>
            </a:r>
          </a:p>
          <a:p>
            <a:pPr algn="ctr" eaLnBrk="0" hangingPunct="0"/>
            <a:r>
              <a:rPr lang="en-US" b="0"/>
              <a:t>Catalog</a:t>
            </a:r>
          </a:p>
        </p:txBody>
      </p:sp>
      <p:sp>
        <p:nvSpPr>
          <p:cNvPr id="263176" name="Line 8"/>
          <p:cNvSpPr>
            <a:spLocks noChangeShapeType="1"/>
          </p:cNvSpPr>
          <p:nvPr/>
        </p:nvSpPr>
        <p:spPr bwMode="auto">
          <a:xfrm>
            <a:off x="3200400" y="4267200"/>
            <a:ext cx="914400" cy="0"/>
          </a:xfrm>
          <a:prstGeom prst="line">
            <a:avLst/>
          </a:prstGeom>
          <a:noFill/>
          <a:ln w="28575">
            <a:solidFill>
              <a:schemeClr val="bg2"/>
            </a:solidFill>
            <a:miter lim="800000"/>
            <a:headEnd/>
            <a:tailEnd type="triangle" w="med" len="med"/>
          </a:ln>
        </p:spPr>
        <p:txBody>
          <a:bodyPr wrap="none"/>
          <a:lstStyle/>
          <a:p>
            <a:endParaRPr lang="en-US"/>
          </a:p>
        </p:txBody>
      </p:sp>
      <p:grpSp>
        <p:nvGrpSpPr>
          <p:cNvPr id="2" name="Group 9"/>
          <p:cNvGrpSpPr>
            <a:grpSpLocks/>
          </p:cNvGrpSpPr>
          <p:nvPr/>
        </p:nvGrpSpPr>
        <p:grpSpPr bwMode="auto">
          <a:xfrm>
            <a:off x="5105400" y="2514600"/>
            <a:ext cx="1905000" cy="2362200"/>
            <a:chOff x="3216" y="1584"/>
            <a:chExt cx="1200" cy="1488"/>
          </a:xfrm>
        </p:grpSpPr>
        <p:sp>
          <p:nvSpPr>
            <p:cNvPr id="255006" name="Oval 10"/>
            <p:cNvSpPr>
              <a:spLocks noChangeArrowheads="1"/>
            </p:cNvSpPr>
            <p:nvPr/>
          </p:nvSpPr>
          <p:spPr bwMode="auto">
            <a:xfrm>
              <a:off x="3744" y="1584"/>
              <a:ext cx="672" cy="1488"/>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 </a:t>
              </a:r>
            </a:p>
            <a:p>
              <a:pPr algn="ctr" eaLnBrk="0" hangingPunct="0"/>
              <a:r>
                <a:rPr lang="en-US" b="0"/>
                <a:t>Catalog</a:t>
              </a:r>
            </a:p>
          </p:txBody>
        </p:sp>
        <p:sp>
          <p:nvSpPr>
            <p:cNvPr id="255007" name="Line 11"/>
            <p:cNvSpPr>
              <a:spLocks noChangeShapeType="1"/>
            </p:cNvSpPr>
            <p:nvPr/>
          </p:nvSpPr>
          <p:spPr bwMode="auto">
            <a:xfrm>
              <a:off x="3216" y="1968"/>
              <a:ext cx="528" cy="240"/>
            </a:xfrm>
            <a:prstGeom prst="line">
              <a:avLst/>
            </a:prstGeom>
            <a:noFill/>
            <a:ln w="28575">
              <a:solidFill>
                <a:schemeClr val="bg2"/>
              </a:solidFill>
              <a:miter lim="800000"/>
              <a:headEnd/>
              <a:tailEnd type="triangle" w="med" len="med"/>
            </a:ln>
          </p:spPr>
          <p:txBody>
            <a:bodyPr wrap="none"/>
            <a:lstStyle/>
            <a:p>
              <a:endParaRPr lang="en-US"/>
            </a:p>
          </p:txBody>
        </p:sp>
        <p:sp>
          <p:nvSpPr>
            <p:cNvPr id="255008" name="Line 12"/>
            <p:cNvSpPr>
              <a:spLocks noChangeShapeType="1"/>
            </p:cNvSpPr>
            <p:nvPr/>
          </p:nvSpPr>
          <p:spPr bwMode="auto">
            <a:xfrm flipV="1">
              <a:off x="3216" y="2400"/>
              <a:ext cx="528" cy="288"/>
            </a:xfrm>
            <a:prstGeom prst="line">
              <a:avLst/>
            </a:prstGeom>
            <a:noFill/>
            <a:ln w="28575">
              <a:solidFill>
                <a:schemeClr val="bg2"/>
              </a:solidFill>
              <a:miter lim="800000"/>
              <a:headEnd/>
              <a:tailEnd type="triangle" w="med" len="med"/>
            </a:ln>
          </p:spPr>
          <p:txBody>
            <a:bodyPr wrap="none"/>
            <a:lstStyle/>
            <a:p>
              <a:endParaRPr lang="en-US"/>
            </a:p>
          </p:txBody>
        </p:sp>
      </p:grpSp>
      <p:grpSp>
        <p:nvGrpSpPr>
          <p:cNvPr id="3" name="Group 13"/>
          <p:cNvGrpSpPr>
            <a:grpSpLocks/>
          </p:cNvGrpSpPr>
          <p:nvPr/>
        </p:nvGrpSpPr>
        <p:grpSpPr bwMode="auto">
          <a:xfrm>
            <a:off x="3429000" y="1219200"/>
            <a:ext cx="4648200" cy="2133600"/>
            <a:chOff x="2160" y="768"/>
            <a:chExt cx="2928" cy="1344"/>
          </a:xfrm>
        </p:grpSpPr>
        <p:sp>
          <p:nvSpPr>
            <p:cNvPr id="255001" name="AutoShape 14"/>
            <p:cNvSpPr>
              <a:spLocks noChangeArrowheads="1"/>
            </p:cNvSpPr>
            <p:nvPr/>
          </p:nvSpPr>
          <p:spPr bwMode="auto">
            <a:xfrm>
              <a:off x="2568" y="768"/>
              <a:ext cx="720" cy="480"/>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a:t>
              </a:r>
            </a:p>
            <a:p>
              <a:pPr algn="ctr" eaLnBrk="0" hangingPunct="0"/>
              <a:r>
                <a:rPr lang="en-US" b="0"/>
                <a:t>Tool</a:t>
              </a:r>
            </a:p>
          </p:txBody>
        </p:sp>
        <p:sp>
          <p:nvSpPr>
            <p:cNvPr id="255002" name="AutoShape 15"/>
            <p:cNvSpPr>
              <a:spLocks noChangeArrowheads="1"/>
            </p:cNvSpPr>
            <p:nvPr/>
          </p:nvSpPr>
          <p:spPr bwMode="auto">
            <a:xfrm>
              <a:off x="2592" y="1848"/>
              <a:ext cx="624"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55003" name="Line 16"/>
            <p:cNvSpPr>
              <a:spLocks noChangeShapeType="1"/>
            </p:cNvSpPr>
            <p:nvPr/>
          </p:nvSpPr>
          <p:spPr bwMode="auto">
            <a:xfrm flipV="1">
              <a:off x="2160" y="1056"/>
              <a:ext cx="384" cy="144"/>
            </a:xfrm>
            <a:prstGeom prst="line">
              <a:avLst/>
            </a:prstGeom>
            <a:noFill/>
            <a:ln w="57150">
              <a:solidFill>
                <a:srgbClr val="993300"/>
              </a:solidFill>
              <a:miter lim="800000"/>
              <a:headEnd/>
              <a:tailEnd type="triangle" w="med" len="med"/>
            </a:ln>
          </p:spPr>
          <p:txBody>
            <a:bodyPr wrap="none"/>
            <a:lstStyle/>
            <a:p>
              <a:endParaRPr lang="en-US"/>
            </a:p>
          </p:txBody>
        </p:sp>
        <p:sp>
          <p:nvSpPr>
            <p:cNvPr id="255004" name="Line 17"/>
            <p:cNvSpPr>
              <a:spLocks noChangeShapeType="1"/>
            </p:cNvSpPr>
            <p:nvPr/>
          </p:nvSpPr>
          <p:spPr bwMode="auto">
            <a:xfrm>
              <a:off x="2928" y="1248"/>
              <a:ext cx="0" cy="576"/>
            </a:xfrm>
            <a:prstGeom prst="line">
              <a:avLst/>
            </a:prstGeom>
            <a:noFill/>
            <a:ln w="57150">
              <a:solidFill>
                <a:srgbClr val="993300"/>
              </a:solidFill>
              <a:miter lim="800000"/>
              <a:headEnd/>
              <a:tailEnd type="triangle" w="med" len="med"/>
            </a:ln>
          </p:spPr>
          <p:txBody>
            <a:bodyPr wrap="none"/>
            <a:lstStyle/>
            <a:p>
              <a:endParaRPr lang="en-US"/>
            </a:p>
          </p:txBody>
        </p:sp>
        <p:sp>
          <p:nvSpPr>
            <p:cNvPr id="255005" name="Line 18"/>
            <p:cNvSpPr>
              <a:spLocks noChangeShapeType="1"/>
            </p:cNvSpPr>
            <p:nvPr/>
          </p:nvSpPr>
          <p:spPr bwMode="auto">
            <a:xfrm flipH="1" flipV="1">
              <a:off x="3312" y="912"/>
              <a:ext cx="1776" cy="1200"/>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4" name="Group 19"/>
          <p:cNvGrpSpPr>
            <a:grpSpLocks/>
          </p:cNvGrpSpPr>
          <p:nvPr/>
        </p:nvGrpSpPr>
        <p:grpSpPr bwMode="auto">
          <a:xfrm>
            <a:off x="3429000" y="4038600"/>
            <a:ext cx="4800600" cy="1981200"/>
            <a:chOff x="2160" y="2544"/>
            <a:chExt cx="3024" cy="1248"/>
          </a:xfrm>
        </p:grpSpPr>
        <p:sp>
          <p:nvSpPr>
            <p:cNvPr id="254996" name="AutoShape 20"/>
            <p:cNvSpPr>
              <a:spLocks noChangeArrowheads="1"/>
            </p:cNvSpPr>
            <p:nvPr/>
          </p:nvSpPr>
          <p:spPr bwMode="auto">
            <a:xfrm>
              <a:off x="2568" y="3312"/>
              <a:ext cx="720" cy="480"/>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a:t>
              </a:r>
            </a:p>
            <a:p>
              <a:pPr algn="ctr" eaLnBrk="0" hangingPunct="0"/>
              <a:r>
                <a:rPr lang="en-US" b="0"/>
                <a:t>Tool</a:t>
              </a:r>
            </a:p>
          </p:txBody>
        </p:sp>
        <p:sp>
          <p:nvSpPr>
            <p:cNvPr id="254997" name="AutoShape 21"/>
            <p:cNvSpPr>
              <a:spLocks noChangeArrowheads="1"/>
            </p:cNvSpPr>
            <p:nvPr/>
          </p:nvSpPr>
          <p:spPr bwMode="auto">
            <a:xfrm>
              <a:off x="2592" y="2568"/>
              <a:ext cx="624"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54998" name="Line 22"/>
            <p:cNvSpPr>
              <a:spLocks noChangeShapeType="1"/>
            </p:cNvSpPr>
            <p:nvPr/>
          </p:nvSpPr>
          <p:spPr bwMode="auto">
            <a:xfrm>
              <a:off x="2160" y="3312"/>
              <a:ext cx="384" cy="288"/>
            </a:xfrm>
            <a:prstGeom prst="line">
              <a:avLst/>
            </a:prstGeom>
            <a:noFill/>
            <a:ln w="57150">
              <a:solidFill>
                <a:srgbClr val="993300"/>
              </a:solidFill>
              <a:miter lim="800000"/>
              <a:headEnd/>
              <a:tailEnd type="triangle" w="med" len="med"/>
            </a:ln>
          </p:spPr>
          <p:txBody>
            <a:bodyPr wrap="none"/>
            <a:lstStyle/>
            <a:p>
              <a:endParaRPr lang="en-US"/>
            </a:p>
          </p:txBody>
        </p:sp>
        <p:sp>
          <p:nvSpPr>
            <p:cNvPr id="254999" name="Line 23"/>
            <p:cNvSpPr>
              <a:spLocks noChangeShapeType="1"/>
            </p:cNvSpPr>
            <p:nvPr/>
          </p:nvSpPr>
          <p:spPr bwMode="auto">
            <a:xfrm flipV="1">
              <a:off x="2928" y="2832"/>
              <a:ext cx="0" cy="480"/>
            </a:xfrm>
            <a:prstGeom prst="line">
              <a:avLst/>
            </a:prstGeom>
            <a:noFill/>
            <a:ln w="57150">
              <a:solidFill>
                <a:srgbClr val="993300"/>
              </a:solidFill>
              <a:miter lim="800000"/>
              <a:headEnd/>
              <a:tailEnd type="triangle" w="med" len="med"/>
            </a:ln>
          </p:spPr>
          <p:txBody>
            <a:bodyPr wrap="none"/>
            <a:lstStyle/>
            <a:p>
              <a:endParaRPr lang="en-US"/>
            </a:p>
          </p:txBody>
        </p:sp>
        <p:sp>
          <p:nvSpPr>
            <p:cNvPr id="255000" name="Line 24"/>
            <p:cNvSpPr>
              <a:spLocks noChangeShapeType="1"/>
            </p:cNvSpPr>
            <p:nvPr/>
          </p:nvSpPr>
          <p:spPr bwMode="auto">
            <a:xfrm flipH="1">
              <a:off x="3312" y="2544"/>
              <a:ext cx="1872" cy="1056"/>
            </a:xfrm>
            <a:prstGeom prst="line">
              <a:avLst/>
            </a:prstGeom>
            <a:noFill/>
            <a:ln w="57150">
              <a:solidFill>
                <a:srgbClr val="993300"/>
              </a:solidFill>
              <a:miter lim="800000"/>
              <a:headEnd/>
              <a:tailEnd type="triangle" w="med" len="med"/>
            </a:ln>
          </p:spPr>
          <p:txBody>
            <a:bodyPr wrap="none"/>
            <a:lstStyle/>
            <a:p>
              <a:endParaRPr lang="en-US"/>
            </a:p>
          </p:txBody>
        </p:sp>
      </p:grpSp>
      <p:sp>
        <p:nvSpPr>
          <p:cNvPr id="254989" name="AutoShape 25"/>
          <p:cNvSpPr>
            <a:spLocks noChangeArrowheads="1"/>
          </p:cNvSpPr>
          <p:nvPr/>
        </p:nvSpPr>
        <p:spPr bwMode="auto">
          <a:xfrm>
            <a:off x="1943100" y="4800600"/>
            <a:ext cx="1447800" cy="7620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HD Metadata</a:t>
            </a:r>
          </a:p>
          <a:p>
            <a:pPr algn="ctr" eaLnBrk="0" hangingPunct="0"/>
            <a:r>
              <a:rPr lang="en-US" b="0"/>
              <a:t>Format</a:t>
            </a:r>
          </a:p>
        </p:txBody>
      </p:sp>
      <p:sp>
        <p:nvSpPr>
          <p:cNvPr id="254990" name="Rectangle 26"/>
          <p:cNvSpPr>
            <a:spLocks noChangeArrowheads="1"/>
          </p:cNvSpPr>
          <p:nvPr/>
        </p:nvSpPr>
        <p:spPr bwMode="auto">
          <a:xfrm>
            <a:off x="228600" y="1371600"/>
            <a:ext cx="3276600" cy="2209800"/>
          </a:xfrm>
          <a:prstGeom prst="rect">
            <a:avLst/>
          </a:prstGeom>
          <a:noFill/>
          <a:ln w="28575">
            <a:solidFill>
              <a:schemeClr val="accent1"/>
            </a:solidFill>
            <a:miter lim="800000"/>
            <a:headEnd/>
            <a:tailEnd/>
          </a:ln>
        </p:spPr>
        <p:txBody>
          <a:bodyPr wrap="none" anchor="ctr"/>
          <a:lstStyle/>
          <a:p>
            <a:endParaRPr lang="en-US"/>
          </a:p>
        </p:txBody>
      </p:sp>
      <p:sp>
        <p:nvSpPr>
          <p:cNvPr id="254991" name="Rectangle 27"/>
          <p:cNvSpPr>
            <a:spLocks noChangeArrowheads="1"/>
          </p:cNvSpPr>
          <p:nvPr/>
        </p:nvSpPr>
        <p:spPr bwMode="auto">
          <a:xfrm>
            <a:off x="228600" y="3810000"/>
            <a:ext cx="3276600" cy="2209800"/>
          </a:xfrm>
          <a:prstGeom prst="rect">
            <a:avLst/>
          </a:prstGeom>
          <a:noFill/>
          <a:ln w="28575">
            <a:solidFill>
              <a:schemeClr val="accent1"/>
            </a:solidFill>
            <a:miter lim="800000"/>
            <a:headEnd/>
            <a:tailEnd/>
          </a:ln>
        </p:spPr>
        <p:txBody>
          <a:bodyPr wrap="none" anchor="ctr"/>
          <a:lstStyle/>
          <a:p>
            <a:endParaRPr lang="en-US"/>
          </a:p>
        </p:txBody>
      </p:sp>
      <p:sp>
        <p:nvSpPr>
          <p:cNvPr id="254992" name="Rectangle 28"/>
          <p:cNvSpPr>
            <a:spLocks noChangeArrowheads="1"/>
          </p:cNvSpPr>
          <p:nvPr/>
        </p:nvSpPr>
        <p:spPr bwMode="auto">
          <a:xfrm>
            <a:off x="304800" y="1447800"/>
            <a:ext cx="1447800" cy="533400"/>
          </a:xfrm>
          <a:prstGeom prst="rect">
            <a:avLst/>
          </a:prstGeom>
          <a:noFill/>
          <a:ln w="9525">
            <a:noFill/>
            <a:miter lim="800000"/>
            <a:headEnd/>
            <a:tailEnd/>
          </a:ln>
        </p:spPr>
        <p:txBody>
          <a:bodyPr wrap="none" anchor="ctr"/>
          <a:lstStyle/>
          <a:p>
            <a:pPr algn="ctr" eaLnBrk="0" hangingPunct="0"/>
            <a:r>
              <a:rPr lang="en-US" b="0">
                <a:solidFill>
                  <a:schemeClr val="bg2"/>
                </a:solidFill>
              </a:rPr>
              <a:t>Virtual Nimrin</a:t>
            </a:r>
          </a:p>
          <a:p>
            <a:pPr algn="ctr" eaLnBrk="0" hangingPunct="0"/>
            <a:r>
              <a:rPr lang="en-US" b="0">
                <a:solidFill>
                  <a:schemeClr val="bg2"/>
                </a:solidFill>
              </a:rPr>
              <a:t>(VN)</a:t>
            </a:r>
          </a:p>
        </p:txBody>
      </p:sp>
      <p:sp>
        <p:nvSpPr>
          <p:cNvPr id="254993" name="Rectangle 29"/>
          <p:cNvSpPr>
            <a:spLocks noChangeArrowheads="1"/>
          </p:cNvSpPr>
          <p:nvPr/>
        </p:nvSpPr>
        <p:spPr bwMode="auto">
          <a:xfrm>
            <a:off x="381000" y="3886200"/>
            <a:ext cx="1447800" cy="533400"/>
          </a:xfrm>
          <a:prstGeom prst="rect">
            <a:avLst/>
          </a:prstGeom>
          <a:noFill/>
          <a:ln w="9525">
            <a:noFill/>
            <a:miter lim="800000"/>
            <a:headEnd/>
            <a:tailEnd/>
          </a:ln>
        </p:spPr>
        <p:txBody>
          <a:bodyPr wrap="none" anchor="ctr"/>
          <a:lstStyle/>
          <a:p>
            <a:pPr algn="ctr" eaLnBrk="0" hangingPunct="0"/>
            <a:r>
              <a:rPr lang="en-US" b="0">
                <a:solidFill>
                  <a:schemeClr val="bg2"/>
                </a:solidFill>
              </a:rPr>
              <a:t>Halif DigMaster</a:t>
            </a:r>
          </a:p>
          <a:p>
            <a:pPr algn="ctr" eaLnBrk="0" hangingPunct="0"/>
            <a:r>
              <a:rPr lang="en-US" b="0">
                <a:solidFill>
                  <a:schemeClr val="bg2"/>
                </a:solidFill>
              </a:rPr>
              <a:t>(HD)</a:t>
            </a:r>
          </a:p>
        </p:txBody>
      </p:sp>
      <p:sp>
        <p:nvSpPr>
          <p:cNvPr id="254994" name="Rectangle 30"/>
          <p:cNvSpPr>
            <a:spLocks noChangeArrowheads="1"/>
          </p:cNvSpPr>
          <p:nvPr/>
        </p:nvSpPr>
        <p:spPr bwMode="auto">
          <a:xfrm>
            <a:off x="5638800" y="2209800"/>
            <a:ext cx="3429000" cy="2971800"/>
          </a:xfrm>
          <a:prstGeom prst="rect">
            <a:avLst/>
          </a:prstGeom>
          <a:noFill/>
          <a:ln w="28575">
            <a:solidFill>
              <a:schemeClr val="accent1"/>
            </a:solidFill>
            <a:miter lim="800000"/>
            <a:headEnd/>
            <a:tailEnd/>
          </a:ln>
        </p:spPr>
        <p:txBody>
          <a:bodyPr wrap="none" anchor="ctr"/>
          <a:lstStyle/>
          <a:p>
            <a:endParaRPr lang="en-US"/>
          </a:p>
        </p:txBody>
      </p:sp>
      <p:sp>
        <p:nvSpPr>
          <p:cNvPr id="254995" name="Rectangle 31"/>
          <p:cNvSpPr>
            <a:spLocks noChangeArrowheads="1"/>
          </p:cNvSpPr>
          <p:nvPr/>
        </p:nvSpPr>
        <p:spPr bwMode="auto">
          <a:xfrm>
            <a:off x="7543800" y="2286000"/>
            <a:ext cx="1447800" cy="304800"/>
          </a:xfrm>
          <a:prstGeom prst="rect">
            <a:avLst/>
          </a:prstGeom>
          <a:noFill/>
          <a:ln w="9525">
            <a:noFill/>
            <a:miter lim="800000"/>
            <a:headEnd/>
            <a:tailEnd/>
          </a:ln>
        </p:spPr>
        <p:txBody>
          <a:bodyPr wrap="none" anchor="ctr"/>
          <a:lstStyle/>
          <a:p>
            <a:pPr algn="ctr" eaLnBrk="0" hangingPunct="0"/>
            <a:r>
              <a:rPr lang="en-US" b="0">
                <a:solidFill>
                  <a:schemeClr val="bg2"/>
                </a:solidFill>
              </a:rPr>
              <a:t>Union ArchDL</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263174"/>
                                        </p:tgtEl>
                                        <p:attrNameLst>
                                          <p:attrName>style.visibility</p:attrName>
                                        </p:attrNameLst>
                                      </p:cBhvr>
                                      <p:to>
                                        <p:strVal val="visible"/>
                                      </p:to>
                                    </p:set>
                                    <p:anim calcmode="lin" valueType="num">
                                      <p:cBhvr>
                                        <p:cTn id="17" dur="1000" fill="hold"/>
                                        <p:tgtEl>
                                          <p:spTgt spid="263174"/>
                                        </p:tgtEl>
                                        <p:attrNameLst>
                                          <p:attrName>ppt_w</p:attrName>
                                        </p:attrNameLst>
                                      </p:cBhvr>
                                      <p:tavLst>
                                        <p:tav tm="0">
                                          <p:val>
                                            <p:strVal val="#ppt_w*0.70"/>
                                          </p:val>
                                        </p:tav>
                                        <p:tav tm="100000">
                                          <p:val>
                                            <p:strVal val="#ppt_w"/>
                                          </p:val>
                                        </p:tav>
                                      </p:tavLst>
                                    </p:anim>
                                    <p:anim calcmode="lin" valueType="num">
                                      <p:cBhvr>
                                        <p:cTn id="18" dur="1000" fill="hold"/>
                                        <p:tgtEl>
                                          <p:spTgt spid="263174"/>
                                        </p:tgtEl>
                                        <p:attrNameLst>
                                          <p:attrName>ppt_h</p:attrName>
                                        </p:attrNameLst>
                                      </p:cBhvr>
                                      <p:tavLst>
                                        <p:tav tm="0">
                                          <p:val>
                                            <p:strVal val="#ppt_h"/>
                                          </p:val>
                                        </p:tav>
                                        <p:tav tm="100000">
                                          <p:val>
                                            <p:strVal val="#ppt_h"/>
                                          </p:val>
                                        </p:tav>
                                      </p:tavLst>
                                    </p:anim>
                                    <p:animEffect transition="in" filter="fade">
                                      <p:cBhvr>
                                        <p:cTn id="19" dur="1000"/>
                                        <p:tgtEl>
                                          <p:spTgt spid="26317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263176"/>
                                        </p:tgtEl>
                                        <p:attrNameLst>
                                          <p:attrName>style.visibility</p:attrName>
                                        </p:attrNameLst>
                                      </p:cBhvr>
                                      <p:to>
                                        <p:strVal val="visible"/>
                                      </p:to>
                                    </p:set>
                                    <p:anim calcmode="lin" valueType="num">
                                      <p:cBhvr>
                                        <p:cTn id="24" dur="1000" fill="hold"/>
                                        <p:tgtEl>
                                          <p:spTgt spid="263176"/>
                                        </p:tgtEl>
                                        <p:attrNameLst>
                                          <p:attrName>ppt_w</p:attrName>
                                        </p:attrNameLst>
                                      </p:cBhvr>
                                      <p:tavLst>
                                        <p:tav tm="0">
                                          <p:val>
                                            <p:strVal val="#ppt_w*0.70"/>
                                          </p:val>
                                        </p:tav>
                                        <p:tav tm="100000">
                                          <p:val>
                                            <p:strVal val="#ppt_w"/>
                                          </p:val>
                                        </p:tav>
                                      </p:tavLst>
                                    </p:anim>
                                    <p:anim calcmode="lin" valueType="num">
                                      <p:cBhvr>
                                        <p:cTn id="25" dur="1000" fill="hold"/>
                                        <p:tgtEl>
                                          <p:spTgt spid="263176"/>
                                        </p:tgtEl>
                                        <p:attrNameLst>
                                          <p:attrName>ppt_h</p:attrName>
                                        </p:attrNameLst>
                                      </p:cBhvr>
                                      <p:tavLst>
                                        <p:tav tm="0">
                                          <p:val>
                                            <p:strVal val="#ppt_h"/>
                                          </p:val>
                                        </p:tav>
                                        <p:tav tm="100000">
                                          <p:val>
                                            <p:strVal val="#ppt_h"/>
                                          </p:val>
                                        </p:tav>
                                      </p:tavLst>
                                    </p:anim>
                                    <p:animEffect transition="in" filter="fade">
                                      <p:cBhvr>
                                        <p:cTn id="26" dur="1000"/>
                                        <p:tgtEl>
                                          <p:spTgt spid="263176"/>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strVal val="#ppt_w*0.70"/>
                                          </p:val>
                                        </p:tav>
                                        <p:tav tm="100000">
                                          <p:val>
                                            <p:strVal val="#ppt_w"/>
                                          </p:val>
                                        </p:tav>
                                      </p:tavLst>
                                    </p:anim>
                                    <p:anim calcmode="lin" valueType="num">
                                      <p:cBhvr>
                                        <p:cTn id="32" dur="1000" fill="hold"/>
                                        <p:tgtEl>
                                          <p:spTgt spid="2"/>
                                        </p:tgtEl>
                                        <p:attrNameLst>
                                          <p:attrName>ppt_h</p:attrName>
                                        </p:attrNameLst>
                                      </p:cBhvr>
                                      <p:tavLst>
                                        <p:tav tm="0">
                                          <p:val>
                                            <p:strVal val="#ppt_h"/>
                                          </p:val>
                                        </p:tav>
                                        <p:tav tm="100000">
                                          <p:val>
                                            <p:strVal val="#ppt_h"/>
                                          </p:val>
                                        </p:tav>
                                      </p:tavLst>
                                    </p:anim>
                                    <p:animEffect transition="in" filter="fade">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4" grpId="0" animBg="1"/>
      <p:bldP spid="263176"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Number Placeholder 5"/>
          <p:cNvSpPr>
            <a:spLocks noGrp="1"/>
          </p:cNvSpPr>
          <p:nvPr>
            <p:ph type="sldNum" sz="quarter" idx="12"/>
          </p:nvPr>
        </p:nvSpPr>
        <p:spPr>
          <a:noFill/>
        </p:spPr>
        <p:txBody>
          <a:bodyPr/>
          <a:lstStyle/>
          <a:p>
            <a:fld id="{25F13105-9FCF-46C7-A025-78EC76219511}" type="slidenum">
              <a:rPr lang="en-US" smtClean="0"/>
              <a:pPr/>
              <a:t>231</a:t>
            </a:fld>
            <a:endParaRPr lang="en-US" smtClean="0"/>
          </a:p>
        </p:txBody>
      </p:sp>
      <p:pic>
        <p:nvPicPr>
          <p:cNvPr id="259075" name="Picture 2"/>
          <p:cNvPicPr>
            <a:picLocks noGrp="1" noChangeAspect="1" noChangeArrowheads="1"/>
          </p:cNvPicPr>
          <p:nvPr>
            <p:ph idx="1"/>
          </p:nvPr>
        </p:nvPicPr>
        <p:blipFill>
          <a:blip r:embed="rId3" cstate="print"/>
          <a:srcRect/>
          <a:stretch>
            <a:fillRect/>
          </a:stretch>
        </p:blipFill>
        <p:spPr>
          <a:xfrm>
            <a:off x="914400" y="765175"/>
            <a:ext cx="7467600" cy="5829300"/>
          </a:xfrm>
          <a:noFill/>
        </p:spPr>
      </p:pic>
      <p:grpSp>
        <p:nvGrpSpPr>
          <p:cNvPr id="259076" name="Group 3"/>
          <p:cNvGrpSpPr>
            <a:grpSpLocks/>
          </p:cNvGrpSpPr>
          <p:nvPr/>
        </p:nvGrpSpPr>
        <p:grpSpPr bwMode="auto">
          <a:xfrm>
            <a:off x="457200" y="228600"/>
            <a:ext cx="1981200" cy="404813"/>
            <a:chOff x="11" y="1056"/>
            <a:chExt cx="1045" cy="255"/>
          </a:xfrm>
        </p:grpSpPr>
        <p:sp>
          <p:nvSpPr>
            <p:cNvPr id="259082" name="Text Box 4"/>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local schema</a:t>
              </a:r>
            </a:p>
          </p:txBody>
        </p:sp>
        <p:sp>
          <p:nvSpPr>
            <p:cNvPr id="259083" name="Rectangle 5"/>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grpSp>
        <p:nvGrpSpPr>
          <p:cNvPr id="259077" name="Group 6"/>
          <p:cNvGrpSpPr>
            <a:grpSpLocks/>
          </p:cNvGrpSpPr>
          <p:nvPr/>
        </p:nvGrpSpPr>
        <p:grpSpPr bwMode="auto">
          <a:xfrm>
            <a:off x="6400800" y="228600"/>
            <a:ext cx="1963738" cy="404813"/>
            <a:chOff x="11" y="1056"/>
            <a:chExt cx="1045" cy="255"/>
          </a:xfrm>
        </p:grpSpPr>
        <p:sp>
          <p:nvSpPr>
            <p:cNvPr id="259080" name="Text Box 7"/>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global schema</a:t>
              </a:r>
            </a:p>
          </p:txBody>
        </p:sp>
        <p:sp>
          <p:nvSpPr>
            <p:cNvPr id="259081" name="Rectangle 8"/>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59078" name="Line 9"/>
          <p:cNvSpPr>
            <a:spLocks noChangeShapeType="1"/>
          </p:cNvSpPr>
          <p:nvPr/>
        </p:nvSpPr>
        <p:spPr bwMode="auto">
          <a:xfrm>
            <a:off x="2057400" y="609600"/>
            <a:ext cx="228600" cy="1219200"/>
          </a:xfrm>
          <a:prstGeom prst="line">
            <a:avLst/>
          </a:prstGeom>
          <a:noFill/>
          <a:ln w="57150">
            <a:solidFill>
              <a:srgbClr val="008000"/>
            </a:solidFill>
            <a:miter lim="800000"/>
            <a:headEnd/>
            <a:tailEnd type="triangle" w="med" len="med"/>
          </a:ln>
        </p:spPr>
        <p:txBody>
          <a:bodyPr wrap="none"/>
          <a:lstStyle/>
          <a:p>
            <a:endParaRPr lang="en-US"/>
          </a:p>
        </p:txBody>
      </p:sp>
      <p:sp>
        <p:nvSpPr>
          <p:cNvPr id="259079" name="Line 10"/>
          <p:cNvSpPr>
            <a:spLocks noChangeShapeType="1"/>
          </p:cNvSpPr>
          <p:nvPr/>
        </p:nvSpPr>
        <p:spPr bwMode="auto">
          <a:xfrm flipH="1">
            <a:off x="6705600" y="609600"/>
            <a:ext cx="152400" cy="838200"/>
          </a:xfrm>
          <a:prstGeom prst="line">
            <a:avLst/>
          </a:prstGeom>
          <a:noFill/>
          <a:ln w="57150">
            <a:solidFill>
              <a:srgbClr val="008000"/>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Number Placeholder 4"/>
          <p:cNvSpPr>
            <a:spLocks noGrp="1"/>
          </p:cNvSpPr>
          <p:nvPr>
            <p:ph type="sldNum" sz="quarter" idx="12"/>
          </p:nvPr>
        </p:nvSpPr>
        <p:spPr>
          <a:noFill/>
        </p:spPr>
        <p:txBody>
          <a:bodyPr/>
          <a:lstStyle/>
          <a:p>
            <a:fld id="{BB6E7ECC-B201-45C9-9C32-079562CEE835}" type="slidenum">
              <a:rPr lang="en-US" smtClean="0"/>
              <a:pPr/>
              <a:t>232</a:t>
            </a:fld>
            <a:endParaRPr lang="en-US" smtClean="0"/>
          </a:p>
        </p:txBody>
      </p:sp>
      <p:pic>
        <p:nvPicPr>
          <p:cNvPr id="261123" name="Picture 2"/>
          <p:cNvPicPr>
            <a:picLocks noGrp="1" noChangeAspect="1" noChangeArrowheads="1"/>
          </p:cNvPicPr>
          <p:nvPr>
            <p:ph/>
          </p:nvPr>
        </p:nvPicPr>
        <p:blipFill>
          <a:blip r:embed="rId3" cstate="print"/>
          <a:srcRect/>
          <a:stretch>
            <a:fillRect/>
          </a:stretch>
        </p:blipFill>
        <p:spPr>
          <a:xfrm>
            <a:off x="533400" y="762000"/>
            <a:ext cx="8120063" cy="5851525"/>
          </a:xfrm>
          <a:noFill/>
        </p:spPr>
      </p:pic>
      <p:grpSp>
        <p:nvGrpSpPr>
          <p:cNvPr id="261124" name="Group 3"/>
          <p:cNvGrpSpPr>
            <a:grpSpLocks/>
          </p:cNvGrpSpPr>
          <p:nvPr/>
        </p:nvGrpSpPr>
        <p:grpSpPr bwMode="auto">
          <a:xfrm>
            <a:off x="4495800" y="152400"/>
            <a:ext cx="3886200" cy="404813"/>
            <a:chOff x="11" y="1056"/>
            <a:chExt cx="1045" cy="255"/>
          </a:xfrm>
        </p:grpSpPr>
        <p:sp>
          <p:nvSpPr>
            <p:cNvPr id="261132" name="Text Box 4"/>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Mapping confirmation</a:t>
              </a:r>
            </a:p>
          </p:txBody>
        </p:sp>
        <p:sp>
          <p:nvSpPr>
            <p:cNvPr id="261133" name="Rectangle 5"/>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61125" name="Line 6"/>
          <p:cNvSpPr>
            <a:spLocks noChangeShapeType="1"/>
          </p:cNvSpPr>
          <p:nvPr/>
        </p:nvSpPr>
        <p:spPr bwMode="auto">
          <a:xfrm flipH="1">
            <a:off x="3048000" y="533400"/>
            <a:ext cx="1828800" cy="1905000"/>
          </a:xfrm>
          <a:prstGeom prst="line">
            <a:avLst/>
          </a:prstGeom>
          <a:noFill/>
          <a:ln w="57150">
            <a:solidFill>
              <a:srgbClr val="008000"/>
            </a:solidFill>
            <a:miter lim="800000"/>
            <a:headEnd/>
            <a:tailEnd type="triangle" w="med" len="med"/>
          </a:ln>
        </p:spPr>
        <p:txBody>
          <a:bodyPr wrap="none"/>
          <a:lstStyle/>
          <a:p>
            <a:endParaRPr lang="en-US"/>
          </a:p>
        </p:txBody>
      </p:sp>
      <p:sp>
        <p:nvSpPr>
          <p:cNvPr id="261126" name="Line 7"/>
          <p:cNvSpPr>
            <a:spLocks noChangeShapeType="1"/>
          </p:cNvSpPr>
          <p:nvPr/>
        </p:nvSpPr>
        <p:spPr bwMode="auto">
          <a:xfrm>
            <a:off x="7086600" y="533400"/>
            <a:ext cx="0" cy="2209800"/>
          </a:xfrm>
          <a:prstGeom prst="line">
            <a:avLst/>
          </a:prstGeom>
          <a:noFill/>
          <a:ln w="57150">
            <a:solidFill>
              <a:srgbClr val="008000"/>
            </a:solidFill>
            <a:miter lim="800000"/>
            <a:headEnd/>
            <a:tailEnd type="triangle" w="med" len="med"/>
          </a:ln>
        </p:spPr>
        <p:txBody>
          <a:bodyPr wrap="none"/>
          <a:lstStyle/>
          <a:p>
            <a:endParaRPr lang="en-US"/>
          </a:p>
        </p:txBody>
      </p:sp>
      <p:grpSp>
        <p:nvGrpSpPr>
          <p:cNvPr id="261127" name="Group 8"/>
          <p:cNvGrpSpPr>
            <a:grpSpLocks/>
          </p:cNvGrpSpPr>
          <p:nvPr/>
        </p:nvGrpSpPr>
        <p:grpSpPr bwMode="auto">
          <a:xfrm>
            <a:off x="3429000" y="5995988"/>
            <a:ext cx="2209800" cy="404812"/>
            <a:chOff x="11" y="1056"/>
            <a:chExt cx="1045" cy="255"/>
          </a:xfrm>
        </p:grpSpPr>
        <p:sp>
          <p:nvSpPr>
            <p:cNvPr id="261130" name="Text Box 9"/>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Mapping history</a:t>
              </a:r>
            </a:p>
          </p:txBody>
        </p:sp>
        <p:sp>
          <p:nvSpPr>
            <p:cNvPr id="261131" name="Rectangle 10"/>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61128" name="Line 11"/>
          <p:cNvSpPr>
            <a:spLocks noChangeShapeType="1"/>
          </p:cNvSpPr>
          <p:nvPr/>
        </p:nvSpPr>
        <p:spPr bwMode="auto">
          <a:xfrm flipH="1" flipV="1">
            <a:off x="3733800" y="5486400"/>
            <a:ext cx="838200" cy="457200"/>
          </a:xfrm>
          <a:prstGeom prst="line">
            <a:avLst/>
          </a:prstGeom>
          <a:noFill/>
          <a:ln w="57150">
            <a:solidFill>
              <a:srgbClr val="008000"/>
            </a:solidFill>
            <a:miter lim="800000"/>
            <a:headEnd/>
            <a:tailEnd type="triangle" w="med" len="med"/>
          </a:ln>
        </p:spPr>
        <p:txBody>
          <a:bodyPr wrap="none"/>
          <a:lstStyle/>
          <a:p>
            <a:endParaRPr lang="en-US"/>
          </a:p>
        </p:txBody>
      </p:sp>
      <p:sp>
        <p:nvSpPr>
          <p:cNvPr id="261129" name="Line 12"/>
          <p:cNvSpPr>
            <a:spLocks noChangeShapeType="1"/>
          </p:cNvSpPr>
          <p:nvPr/>
        </p:nvSpPr>
        <p:spPr bwMode="auto">
          <a:xfrm flipV="1">
            <a:off x="4724400" y="5486400"/>
            <a:ext cx="457200" cy="457200"/>
          </a:xfrm>
          <a:prstGeom prst="line">
            <a:avLst/>
          </a:prstGeom>
          <a:noFill/>
          <a:ln w="57150">
            <a:solidFill>
              <a:srgbClr val="008000"/>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Number Placeholder 3"/>
          <p:cNvSpPr>
            <a:spLocks noGrp="1"/>
          </p:cNvSpPr>
          <p:nvPr>
            <p:ph type="sldNum" sz="quarter" idx="12"/>
          </p:nvPr>
        </p:nvSpPr>
        <p:spPr>
          <a:noFill/>
        </p:spPr>
        <p:txBody>
          <a:bodyPr/>
          <a:lstStyle/>
          <a:p>
            <a:fld id="{4A5A6BF4-D684-4724-A757-B401E0C5E9D3}" type="slidenum">
              <a:rPr lang="en-US" smtClean="0"/>
              <a:pPr/>
              <a:t>233</a:t>
            </a:fld>
            <a:endParaRPr lang="en-US" smtClean="0"/>
          </a:p>
        </p:txBody>
      </p:sp>
      <p:grpSp>
        <p:nvGrpSpPr>
          <p:cNvPr id="264195" name="Group 2"/>
          <p:cNvGrpSpPr>
            <a:grpSpLocks/>
          </p:cNvGrpSpPr>
          <p:nvPr/>
        </p:nvGrpSpPr>
        <p:grpSpPr bwMode="auto">
          <a:xfrm>
            <a:off x="1219200" y="1371600"/>
            <a:ext cx="7620000" cy="3505200"/>
            <a:chOff x="672" y="768"/>
            <a:chExt cx="4800" cy="2208"/>
          </a:xfrm>
        </p:grpSpPr>
        <p:grpSp>
          <p:nvGrpSpPr>
            <p:cNvPr id="264247" name="Group 3"/>
            <p:cNvGrpSpPr>
              <a:grpSpLocks/>
            </p:cNvGrpSpPr>
            <p:nvPr/>
          </p:nvGrpSpPr>
          <p:grpSpPr bwMode="auto">
            <a:xfrm>
              <a:off x="672" y="768"/>
              <a:ext cx="4800" cy="2208"/>
              <a:chOff x="672" y="768"/>
              <a:chExt cx="4800" cy="2208"/>
            </a:xfrm>
          </p:grpSpPr>
          <p:sp>
            <p:nvSpPr>
              <p:cNvPr id="264249" name="Line 4"/>
              <p:cNvSpPr>
                <a:spLocks noChangeShapeType="1"/>
              </p:cNvSpPr>
              <p:nvPr/>
            </p:nvSpPr>
            <p:spPr bwMode="auto">
              <a:xfrm flipH="1">
                <a:off x="1152" y="1008"/>
                <a:ext cx="432" cy="288"/>
              </a:xfrm>
              <a:prstGeom prst="line">
                <a:avLst/>
              </a:prstGeom>
              <a:noFill/>
              <a:ln w="9525">
                <a:solidFill>
                  <a:schemeClr val="tx1"/>
                </a:solidFill>
                <a:miter lim="800000"/>
                <a:headEnd/>
                <a:tailEnd type="triangle" w="med" len="med"/>
              </a:ln>
            </p:spPr>
            <p:txBody>
              <a:bodyPr wrap="none"/>
              <a:lstStyle/>
              <a:p>
                <a:endParaRPr lang="en-US"/>
              </a:p>
            </p:txBody>
          </p:sp>
          <p:grpSp>
            <p:nvGrpSpPr>
              <p:cNvPr id="264250" name="Group 5"/>
              <p:cNvGrpSpPr>
                <a:grpSpLocks/>
              </p:cNvGrpSpPr>
              <p:nvPr/>
            </p:nvGrpSpPr>
            <p:grpSpPr bwMode="auto">
              <a:xfrm>
                <a:off x="672" y="768"/>
                <a:ext cx="4800" cy="2208"/>
                <a:chOff x="672" y="768"/>
                <a:chExt cx="4800" cy="2208"/>
              </a:xfrm>
            </p:grpSpPr>
            <p:grpSp>
              <p:nvGrpSpPr>
                <p:cNvPr id="264251" name="Group 6"/>
                <p:cNvGrpSpPr>
                  <a:grpSpLocks/>
                </p:cNvGrpSpPr>
                <p:nvPr/>
              </p:nvGrpSpPr>
              <p:grpSpPr bwMode="auto">
                <a:xfrm>
                  <a:off x="672" y="768"/>
                  <a:ext cx="4800" cy="2208"/>
                  <a:chOff x="672" y="768"/>
                  <a:chExt cx="4800" cy="2208"/>
                </a:xfrm>
              </p:grpSpPr>
              <p:sp>
                <p:nvSpPr>
                  <p:cNvPr id="264253" name="Line 7"/>
                  <p:cNvSpPr>
                    <a:spLocks noChangeShapeType="1"/>
                  </p:cNvSpPr>
                  <p:nvPr/>
                </p:nvSpPr>
                <p:spPr bwMode="auto">
                  <a:xfrm>
                    <a:off x="2496" y="1008"/>
                    <a:ext cx="624" cy="1776"/>
                  </a:xfrm>
                  <a:prstGeom prst="line">
                    <a:avLst/>
                  </a:prstGeom>
                  <a:noFill/>
                  <a:ln w="9525">
                    <a:solidFill>
                      <a:schemeClr val="tx1"/>
                    </a:solidFill>
                    <a:miter lim="800000"/>
                    <a:headEnd/>
                    <a:tailEnd type="triangle" w="med" len="med"/>
                  </a:ln>
                </p:spPr>
                <p:txBody>
                  <a:bodyPr wrap="none"/>
                  <a:lstStyle/>
                  <a:p>
                    <a:endParaRPr lang="en-US"/>
                  </a:p>
                </p:txBody>
              </p:sp>
              <p:grpSp>
                <p:nvGrpSpPr>
                  <p:cNvPr id="264254" name="Group 8"/>
                  <p:cNvGrpSpPr>
                    <a:grpSpLocks/>
                  </p:cNvGrpSpPr>
                  <p:nvPr/>
                </p:nvGrpSpPr>
                <p:grpSpPr bwMode="auto">
                  <a:xfrm>
                    <a:off x="672" y="768"/>
                    <a:ext cx="4800" cy="2208"/>
                    <a:chOff x="528" y="672"/>
                    <a:chExt cx="4800" cy="2208"/>
                  </a:xfrm>
                </p:grpSpPr>
                <p:sp>
                  <p:nvSpPr>
                    <p:cNvPr id="264255" name="Line 9"/>
                    <p:cNvSpPr>
                      <a:spLocks noChangeShapeType="1"/>
                    </p:cNvSpPr>
                    <p:nvPr/>
                  </p:nvSpPr>
                  <p:spPr bwMode="auto">
                    <a:xfrm>
                      <a:off x="912" y="912"/>
                      <a:ext cx="0" cy="288"/>
                    </a:xfrm>
                    <a:prstGeom prst="line">
                      <a:avLst/>
                    </a:prstGeom>
                    <a:noFill/>
                    <a:ln w="9525">
                      <a:solidFill>
                        <a:schemeClr val="tx1"/>
                      </a:solidFill>
                      <a:miter lim="800000"/>
                      <a:headEnd/>
                      <a:tailEnd type="triangle" w="med" len="med"/>
                    </a:ln>
                  </p:spPr>
                  <p:txBody>
                    <a:bodyPr wrap="none"/>
                    <a:lstStyle/>
                    <a:p>
                      <a:endParaRPr lang="en-US"/>
                    </a:p>
                  </p:txBody>
                </p:sp>
                <p:grpSp>
                  <p:nvGrpSpPr>
                    <p:cNvPr id="264256" name="Group 10"/>
                    <p:cNvGrpSpPr>
                      <a:grpSpLocks/>
                    </p:cNvGrpSpPr>
                    <p:nvPr/>
                  </p:nvGrpSpPr>
                  <p:grpSpPr bwMode="auto">
                    <a:xfrm>
                      <a:off x="528" y="672"/>
                      <a:ext cx="768" cy="231"/>
                      <a:chOff x="576" y="576"/>
                      <a:chExt cx="720" cy="231"/>
                    </a:xfrm>
                  </p:grpSpPr>
                  <p:sp>
                    <p:nvSpPr>
                      <p:cNvPr id="264294" name="Rectangle 11"/>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5" name="Text Box 12"/>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Streams</a:t>
                        </a:r>
                      </a:p>
                    </p:txBody>
                  </p:sp>
                </p:grpSp>
                <p:grpSp>
                  <p:nvGrpSpPr>
                    <p:cNvPr id="264257" name="Group 13"/>
                    <p:cNvGrpSpPr>
                      <a:grpSpLocks/>
                    </p:cNvGrpSpPr>
                    <p:nvPr/>
                  </p:nvGrpSpPr>
                  <p:grpSpPr bwMode="auto">
                    <a:xfrm>
                      <a:off x="1440" y="672"/>
                      <a:ext cx="960" cy="231"/>
                      <a:chOff x="576" y="576"/>
                      <a:chExt cx="720" cy="231"/>
                    </a:xfrm>
                  </p:grpSpPr>
                  <p:sp>
                    <p:nvSpPr>
                      <p:cNvPr id="264292" name="Rectangle 1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3" name="Text Box 15"/>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Structures</a:t>
                        </a:r>
                      </a:p>
                    </p:txBody>
                  </p:sp>
                </p:grpSp>
                <p:grpSp>
                  <p:nvGrpSpPr>
                    <p:cNvPr id="264258" name="Group 16"/>
                    <p:cNvGrpSpPr>
                      <a:grpSpLocks/>
                    </p:cNvGrpSpPr>
                    <p:nvPr/>
                  </p:nvGrpSpPr>
                  <p:grpSpPr bwMode="auto">
                    <a:xfrm>
                      <a:off x="2520" y="672"/>
                      <a:ext cx="720" cy="231"/>
                      <a:chOff x="576" y="576"/>
                      <a:chExt cx="720" cy="231"/>
                    </a:xfrm>
                  </p:grpSpPr>
                  <p:sp>
                    <p:nvSpPr>
                      <p:cNvPr id="264290" name="Rectangle 17"/>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1" name="Text Box 18"/>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Spaces</a:t>
                        </a:r>
                      </a:p>
                    </p:txBody>
                  </p:sp>
                </p:grpSp>
                <p:grpSp>
                  <p:nvGrpSpPr>
                    <p:cNvPr id="264259" name="Group 19"/>
                    <p:cNvGrpSpPr>
                      <a:grpSpLocks/>
                    </p:cNvGrpSpPr>
                    <p:nvPr/>
                  </p:nvGrpSpPr>
                  <p:grpSpPr bwMode="auto">
                    <a:xfrm>
                      <a:off x="3396" y="672"/>
                      <a:ext cx="912" cy="231"/>
                      <a:chOff x="576" y="576"/>
                      <a:chExt cx="720" cy="231"/>
                    </a:xfrm>
                  </p:grpSpPr>
                  <p:sp>
                    <p:nvSpPr>
                      <p:cNvPr id="264288" name="Rectangle 20"/>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9" name="Text Box 21"/>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Scenarios</a:t>
                        </a:r>
                      </a:p>
                    </p:txBody>
                  </p:sp>
                </p:grpSp>
                <p:grpSp>
                  <p:nvGrpSpPr>
                    <p:cNvPr id="264260" name="Group 22"/>
                    <p:cNvGrpSpPr>
                      <a:grpSpLocks/>
                    </p:cNvGrpSpPr>
                    <p:nvPr/>
                  </p:nvGrpSpPr>
                  <p:grpSpPr bwMode="auto">
                    <a:xfrm>
                      <a:off x="4464" y="672"/>
                      <a:ext cx="864" cy="231"/>
                      <a:chOff x="576" y="576"/>
                      <a:chExt cx="720" cy="231"/>
                    </a:xfrm>
                  </p:grpSpPr>
                  <p:sp>
                    <p:nvSpPr>
                      <p:cNvPr id="264286" name="Rectangle 23"/>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7" name="Text Box 24"/>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Societies</a:t>
                        </a:r>
                      </a:p>
                    </p:txBody>
                  </p:sp>
                </p:grpSp>
                <p:grpSp>
                  <p:nvGrpSpPr>
                    <p:cNvPr id="264261" name="Group 25"/>
                    <p:cNvGrpSpPr>
                      <a:grpSpLocks/>
                    </p:cNvGrpSpPr>
                    <p:nvPr/>
                  </p:nvGrpSpPr>
                  <p:grpSpPr bwMode="auto">
                    <a:xfrm>
                      <a:off x="2880" y="2160"/>
                      <a:ext cx="768" cy="231"/>
                      <a:chOff x="576" y="576"/>
                      <a:chExt cx="720" cy="231"/>
                    </a:xfrm>
                  </p:grpSpPr>
                  <p:sp>
                    <p:nvSpPr>
                      <p:cNvPr id="264284" name="Rectangle 26"/>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5" name="Text Box 27"/>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indexing</a:t>
                        </a:r>
                      </a:p>
                    </p:txBody>
                  </p:sp>
                </p:grpSp>
                <p:grpSp>
                  <p:nvGrpSpPr>
                    <p:cNvPr id="264262" name="Group 28"/>
                    <p:cNvGrpSpPr>
                      <a:grpSpLocks/>
                    </p:cNvGrpSpPr>
                    <p:nvPr/>
                  </p:nvGrpSpPr>
                  <p:grpSpPr bwMode="auto">
                    <a:xfrm>
                      <a:off x="3366" y="2373"/>
                      <a:ext cx="864" cy="231"/>
                      <a:chOff x="576" y="576"/>
                      <a:chExt cx="720" cy="231"/>
                    </a:xfrm>
                  </p:grpSpPr>
                  <p:sp>
                    <p:nvSpPr>
                      <p:cNvPr id="264282" name="Rectangle 29"/>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3" name="Text Box 30"/>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browsing</a:t>
                        </a:r>
                      </a:p>
                    </p:txBody>
                  </p:sp>
                </p:grpSp>
                <p:grpSp>
                  <p:nvGrpSpPr>
                    <p:cNvPr id="264263" name="Group 31"/>
                    <p:cNvGrpSpPr>
                      <a:grpSpLocks/>
                    </p:cNvGrpSpPr>
                    <p:nvPr/>
                  </p:nvGrpSpPr>
                  <p:grpSpPr bwMode="auto">
                    <a:xfrm>
                      <a:off x="4032" y="2361"/>
                      <a:ext cx="912" cy="231"/>
                      <a:chOff x="576" y="576"/>
                      <a:chExt cx="720" cy="231"/>
                    </a:xfrm>
                  </p:grpSpPr>
                  <p:sp>
                    <p:nvSpPr>
                      <p:cNvPr id="264280" name="Rectangle 32"/>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1" name="Text Box 33"/>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searching</a:t>
                        </a:r>
                      </a:p>
                    </p:txBody>
                  </p:sp>
                </p:grpSp>
                <p:grpSp>
                  <p:nvGrpSpPr>
                    <p:cNvPr id="264264" name="Group 34"/>
                    <p:cNvGrpSpPr>
                      <a:grpSpLocks/>
                    </p:cNvGrpSpPr>
                    <p:nvPr/>
                  </p:nvGrpSpPr>
                  <p:grpSpPr bwMode="auto">
                    <a:xfrm>
                      <a:off x="4176" y="1440"/>
                      <a:ext cx="816" cy="231"/>
                      <a:chOff x="576" y="576"/>
                      <a:chExt cx="720" cy="231"/>
                    </a:xfrm>
                  </p:grpSpPr>
                  <p:sp>
                    <p:nvSpPr>
                      <p:cNvPr id="264278" name="Rectangle 35"/>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79" name="Text Box 36"/>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services</a:t>
                        </a:r>
                      </a:p>
                    </p:txBody>
                  </p:sp>
                </p:grpSp>
                <p:sp>
                  <p:nvSpPr>
                    <p:cNvPr id="264265" name="Line 37"/>
                    <p:cNvSpPr>
                      <a:spLocks noChangeShapeType="1"/>
                    </p:cNvSpPr>
                    <p:nvPr/>
                  </p:nvSpPr>
                  <p:spPr bwMode="auto">
                    <a:xfrm flipH="1">
                      <a:off x="3360" y="1680"/>
                      <a:ext cx="864" cy="480"/>
                    </a:xfrm>
                    <a:prstGeom prst="line">
                      <a:avLst/>
                    </a:prstGeom>
                    <a:noFill/>
                    <a:ln w="9525">
                      <a:solidFill>
                        <a:schemeClr val="tx1"/>
                      </a:solidFill>
                      <a:round/>
                      <a:headEnd/>
                      <a:tailEnd type="triangle" w="med" len="med"/>
                    </a:ln>
                  </p:spPr>
                  <p:txBody>
                    <a:bodyPr/>
                    <a:lstStyle/>
                    <a:p>
                      <a:endParaRPr lang="en-US"/>
                    </a:p>
                  </p:txBody>
                </p:sp>
                <p:sp>
                  <p:nvSpPr>
                    <p:cNvPr id="264266" name="Line 38"/>
                    <p:cNvSpPr>
                      <a:spLocks noChangeShapeType="1"/>
                    </p:cNvSpPr>
                    <p:nvPr/>
                  </p:nvSpPr>
                  <p:spPr bwMode="auto">
                    <a:xfrm flipH="1">
                      <a:off x="3984" y="1728"/>
                      <a:ext cx="384" cy="624"/>
                    </a:xfrm>
                    <a:prstGeom prst="line">
                      <a:avLst/>
                    </a:prstGeom>
                    <a:noFill/>
                    <a:ln w="9525">
                      <a:solidFill>
                        <a:schemeClr val="tx1"/>
                      </a:solidFill>
                      <a:round/>
                      <a:headEnd/>
                      <a:tailEnd type="triangle" w="med" len="med"/>
                    </a:ln>
                  </p:spPr>
                  <p:txBody>
                    <a:bodyPr/>
                    <a:lstStyle/>
                    <a:p>
                      <a:endParaRPr lang="en-US"/>
                    </a:p>
                  </p:txBody>
                </p:sp>
                <p:sp>
                  <p:nvSpPr>
                    <p:cNvPr id="264267" name="Line 39"/>
                    <p:cNvSpPr>
                      <a:spLocks noChangeShapeType="1"/>
                    </p:cNvSpPr>
                    <p:nvPr/>
                  </p:nvSpPr>
                  <p:spPr bwMode="auto">
                    <a:xfrm>
                      <a:off x="4464" y="1728"/>
                      <a:ext cx="0" cy="624"/>
                    </a:xfrm>
                    <a:prstGeom prst="line">
                      <a:avLst/>
                    </a:prstGeom>
                    <a:noFill/>
                    <a:ln w="9525">
                      <a:solidFill>
                        <a:schemeClr val="tx1"/>
                      </a:solidFill>
                      <a:round/>
                      <a:headEnd/>
                      <a:tailEnd type="triangle" w="med" len="med"/>
                    </a:ln>
                  </p:spPr>
                  <p:txBody>
                    <a:bodyPr/>
                    <a:lstStyle/>
                    <a:p>
                      <a:endParaRPr lang="en-US"/>
                    </a:p>
                  </p:txBody>
                </p:sp>
                <p:sp>
                  <p:nvSpPr>
                    <p:cNvPr id="264268" name="Line 40"/>
                    <p:cNvSpPr>
                      <a:spLocks noChangeShapeType="1"/>
                    </p:cNvSpPr>
                    <p:nvPr/>
                  </p:nvSpPr>
                  <p:spPr bwMode="auto">
                    <a:xfrm>
                      <a:off x="3072" y="912"/>
                      <a:ext cx="0" cy="1248"/>
                    </a:xfrm>
                    <a:prstGeom prst="line">
                      <a:avLst/>
                    </a:prstGeom>
                    <a:noFill/>
                    <a:ln w="9525">
                      <a:solidFill>
                        <a:schemeClr val="tx1"/>
                      </a:solidFill>
                      <a:round/>
                      <a:headEnd/>
                      <a:tailEnd type="triangle" w="med" len="med"/>
                    </a:ln>
                  </p:spPr>
                  <p:txBody>
                    <a:bodyPr/>
                    <a:lstStyle/>
                    <a:p>
                      <a:endParaRPr lang="en-US"/>
                    </a:p>
                  </p:txBody>
                </p:sp>
                <p:sp>
                  <p:nvSpPr>
                    <p:cNvPr id="264269" name="Line 41"/>
                    <p:cNvSpPr>
                      <a:spLocks noChangeShapeType="1"/>
                    </p:cNvSpPr>
                    <p:nvPr/>
                  </p:nvSpPr>
                  <p:spPr bwMode="auto">
                    <a:xfrm>
                      <a:off x="3120" y="912"/>
                      <a:ext cx="624" cy="1440"/>
                    </a:xfrm>
                    <a:prstGeom prst="line">
                      <a:avLst/>
                    </a:prstGeom>
                    <a:noFill/>
                    <a:ln w="9525">
                      <a:solidFill>
                        <a:schemeClr val="tx1"/>
                      </a:solidFill>
                      <a:round/>
                      <a:headEnd/>
                      <a:tailEnd type="triangle" w="med" len="med"/>
                    </a:ln>
                  </p:spPr>
                  <p:txBody>
                    <a:bodyPr/>
                    <a:lstStyle/>
                    <a:p>
                      <a:endParaRPr lang="en-US"/>
                    </a:p>
                  </p:txBody>
                </p:sp>
                <p:sp>
                  <p:nvSpPr>
                    <p:cNvPr id="264270" name="Line 42"/>
                    <p:cNvSpPr>
                      <a:spLocks noChangeShapeType="1"/>
                    </p:cNvSpPr>
                    <p:nvPr/>
                  </p:nvSpPr>
                  <p:spPr bwMode="auto">
                    <a:xfrm>
                      <a:off x="3216" y="912"/>
                      <a:ext cx="1152" cy="1440"/>
                    </a:xfrm>
                    <a:prstGeom prst="line">
                      <a:avLst/>
                    </a:prstGeom>
                    <a:noFill/>
                    <a:ln w="9525">
                      <a:solidFill>
                        <a:schemeClr val="tx1"/>
                      </a:solidFill>
                      <a:round/>
                      <a:headEnd/>
                      <a:tailEnd type="triangle" w="med" len="med"/>
                    </a:ln>
                  </p:spPr>
                  <p:txBody>
                    <a:bodyPr/>
                    <a:lstStyle/>
                    <a:p>
                      <a:endParaRPr lang="en-US"/>
                    </a:p>
                  </p:txBody>
                </p:sp>
                <p:grpSp>
                  <p:nvGrpSpPr>
                    <p:cNvPr id="264271" name="Group 43"/>
                    <p:cNvGrpSpPr>
                      <a:grpSpLocks/>
                    </p:cNvGrpSpPr>
                    <p:nvPr/>
                  </p:nvGrpSpPr>
                  <p:grpSpPr bwMode="auto">
                    <a:xfrm>
                      <a:off x="2496" y="2649"/>
                      <a:ext cx="864" cy="231"/>
                      <a:chOff x="576" y="576"/>
                      <a:chExt cx="720" cy="231"/>
                    </a:xfrm>
                  </p:grpSpPr>
                  <p:sp>
                    <p:nvSpPr>
                      <p:cNvPr id="264276" name="Rectangle 4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77" name="Text Box 45"/>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hypertext</a:t>
                        </a:r>
                      </a:p>
                    </p:txBody>
                  </p:sp>
                </p:grpSp>
                <p:sp>
                  <p:nvSpPr>
                    <p:cNvPr id="264272" name="Line 46"/>
                    <p:cNvSpPr>
                      <a:spLocks noChangeShapeType="1"/>
                    </p:cNvSpPr>
                    <p:nvPr/>
                  </p:nvSpPr>
                  <p:spPr bwMode="auto">
                    <a:xfrm flipV="1">
                      <a:off x="3264" y="2592"/>
                      <a:ext cx="576" cy="192"/>
                    </a:xfrm>
                    <a:prstGeom prst="line">
                      <a:avLst/>
                    </a:prstGeom>
                    <a:noFill/>
                    <a:ln w="9525">
                      <a:solidFill>
                        <a:schemeClr val="tx1"/>
                      </a:solidFill>
                      <a:round/>
                      <a:headEnd/>
                      <a:tailEnd type="triangle" w="med" len="med"/>
                    </a:ln>
                  </p:spPr>
                  <p:txBody>
                    <a:bodyPr/>
                    <a:lstStyle/>
                    <a:p>
                      <a:endParaRPr lang="en-US"/>
                    </a:p>
                  </p:txBody>
                </p:sp>
                <p:sp>
                  <p:nvSpPr>
                    <p:cNvPr id="264273" name="Text Box 47"/>
                    <p:cNvSpPr txBox="1">
                      <a:spLocks noChangeArrowheads="1"/>
                    </p:cNvSpPr>
                    <p:nvPr/>
                  </p:nvSpPr>
                  <p:spPr bwMode="auto">
                    <a:xfrm>
                      <a:off x="528" y="1200"/>
                      <a:ext cx="816" cy="404"/>
                    </a:xfrm>
                    <a:prstGeom prst="rect">
                      <a:avLst/>
                    </a:prstGeom>
                    <a:solidFill>
                      <a:srgbClr val="CCFFFF"/>
                    </a:solidFill>
                    <a:ln w="9525">
                      <a:noFill/>
                      <a:miter lim="800000"/>
                      <a:headEnd/>
                      <a:tailEnd/>
                    </a:ln>
                  </p:spPr>
                  <p:txBody>
                    <a:bodyPr>
                      <a:spAutoFit/>
                    </a:bodyPr>
                    <a:lstStyle/>
                    <a:p>
                      <a:pPr algn="ctr">
                        <a:spcBef>
                          <a:spcPct val="50000"/>
                        </a:spcBef>
                      </a:pPr>
                      <a:r>
                        <a:rPr lang="en-US" b="0"/>
                        <a:t>Structured Stream</a:t>
                      </a:r>
                    </a:p>
                  </p:txBody>
                </p:sp>
                <p:sp>
                  <p:nvSpPr>
                    <p:cNvPr id="264274" name="Line 48"/>
                    <p:cNvSpPr>
                      <a:spLocks noChangeShapeType="1"/>
                    </p:cNvSpPr>
                    <p:nvPr/>
                  </p:nvSpPr>
                  <p:spPr bwMode="auto">
                    <a:xfrm>
                      <a:off x="3888" y="912"/>
                      <a:ext cx="528" cy="528"/>
                    </a:xfrm>
                    <a:prstGeom prst="line">
                      <a:avLst/>
                    </a:prstGeom>
                    <a:noFill/>
                    <a:ln w="9525">
                      <a:solidFill>
                        <a:schemeClr val="tx1"/>
                      </a:solidFill>
                      <a:miter lim="800000"/>
                      <a:headEnd/>
                      <a:tailEnd type="triangle" w="med" len="med"/>
                    </a:ln>
                  </p:spPr>
                  <p:txBody>
                    <a:bodyPr wrap="none"/>
                    <a:lstStyle/>
                    <a:p>
                      <a:endParaRPr lang="en-US"/>
                    </a:p>
                  </p:txBody>
                </p:sp>
                <p:sp>
                  <p:nvSpPr>
                    <p:cNvPr id="264275" name="Line 49"/>
                    <p:cNvSpPr>
                      <a:spLocks noChangeShapeType="1"/>
                    </p:cNvSpPr>
                    <p:nvPr/>
                  </p:nvSpPr>
                  <p:spPr bwMode="auto">
                    <a:xfrm flipV="1">
                      <a:off x="4512" y="912"/>
                      <a:ext cx="384" cy="528"/>
                    </a:xfrm>
                    <a:prstGeom prst="line">
                      <a:avLst/>
                    </a:prstGeom>
                    <a:noFill/>
                    <a:ln w="9525">
                      <a:solidFill>
                        <a:schemeClr val="tx1"/>
                      </a:solidFill>
                      <a:miter lim="800000"/>
                      <a:headEnd/>
                      <a:tailEnd type="triangle" w="med" len="med"/>
                    </a:ln>
                  </p:spPr>
                  <p:txBody>
                    <a:bodyPr wrap="none"/>
                    <a:lstStyle/>
                    <a:p>
                      <a:endParaRPr lang="en-US"/>
                    </a:p>
                  </p:txBody>
                </p:sp>
              </p:grpSp>
            </p:grpSp>
            <p:sp>
              <p:nvSpPr>
                <p:cNvPr id="264252" name="Text Box 50"/>
                <p:cNvSpPr txBox="1">
                  <a:spLocks noChangeArrowheads="1"/>
                </p:cNvSpPr>
                <p:nvPr/>
              </p:nvSpPr>
              <p:spPr bwMode="auto">
                <a:xfrm>
                  <a:off x="1536" y="1104"/>
                  <a:ext cx="912" cy="577"/>
                </a:xfrm>
                <a:prstGeom prst="rect">
                  <a:avLst/>
                </a:prstGeom>
                <a:solidFill>
                  <a:srgbClr val="FFCCFF"/>
                </a:solidFill>
                <a:ln w="9525">
                  <a:noFill/>
                  <a:miter lim="800000"/>
                  <a:headEnd/>
                  <a:tailEnd/>
                </a:ln>
              </p:spPr>
              <p:txBody>
                <a:bodyPr>
                  <a:spAutoFit/>
                </a:bodyPr>
                <a:lstStyle/>
                <a:p>
                  <a:pPr algn="ctr">
                    <a:spcBef>
                      <a:spcPct val="50000"/>
                    </a:spcBef>
                  </a:pPr>
                  <a:r>
                    <a:rPr lang="en-US" b="0"/>
                    <a:t>Descriptive Metadata specification</a:t>
                  </a:r>
                </a:p>
              </p:txBody>
            </p:sp>
          </p:grpSp>
        </p:grpSp>
        <p:sp>
          <p:nvSpPr>
            <p:cNvPr id="264248" name="Line 51"/>
            <p:cNvSpPr>
              <a:spLocks noChangeShapeType="1"/>
            </p:cNvSpPr>
            <p:nvPr/>
          </p:nvSpPr>
          <p:spPr bwMode="auto">
            <a:xfrm>
              <a:off x="1968" y="1008"/>
              <a:ext cx="0" cy="9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17" name="Group 52"/>
          <p:cNvGrpSpPr>
            <a:grpSpLocks/>
          </p:cNvGrpSpPr>
          <p:nvPr/>
        </p:nvGrpSpPr>
        <p:grpSpPr bwMode="auto">
          <a:xfrm>
            <a:off x="2057400" y="1676400"/>
            <a:ext cx="2819400" cy="2819400"/>
            <a:chOff x="1200" y="960"/>
            <a:chExt cx="1776" cy="1776"/>
          </a:xfrm>
        </p:grpSpPr>
        <p:grpSp>
          <p:nvGrpSpPr>
            <p:cNvPr id="264236" name="Group 53"/>
            <p:cNvGrpSpPr>
              <a:grpSpLocks/>
            </p:cNvGrpSpPr>
            <p:nvPr/>
          </p:nvGrpSpPr>
          <p:grpSpPr bwMode="auto">
            <a:xfrm>
              <a:off x="1584" y="1728"/>
              <a:ext cx="1104" cy="231"/>
              <a:chOff x="576" y="576"/>
              <a:chExt cx="720" cy="231"/>
            </a:xfrm>
          </p:grpSpPr>
          <p:sp>
            <p:nvSpPr>
              <p:cNvPr id="264245" name="Rectangle 5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46" name="Text Box 55"/>
              <p:cNvSpPr txBox="1">
                <a:spLocks noChangeArrowheads="1"/>
              </p:cNvSpPr>
              <p:nvPr/>
            </p:nvSpPr>
            <p:spPr bwMode="auto">
              <a:xfrm>
                <a:off x="576" y="576"/>
                <a:ext cx="720" cy="231"/>
              </a:xfrm>
              <a:prstGeom prst="rect">
                <a:avLst/>
              </a:prstGeom>
              <a:solidFill>
                <a:srgbClr val="FFCCFF"/>
              </a:solidFill>
              <a:ln w="9525">
                <a:noFill/>
                <a:miter lim="800000"/>
                <a:headEnd/>
                <a:tailEnd/>
              </a:ln>
            </p:spPr>
            <p:txBody>
              <a:bodyPr>
                <a:spAutoFit/>
              </a:bodyPr>
              <a:lstStyle/>
              <a:p>
                <a:pPr algn="ctr">
                  <a:spcBef>
                    <a:spcPct val="50000"/>
                  </a:spcBef>
                </a:pPr>
                <a:r>
                  <a:rPr lang="en-US" b="0"/>
                  <a:t>SpaTemOrg</a:t>
                </a:r>
              </a:p>
            </p:txBody>
          </p:sp>
        </p:grpSp>
        <p:grpSp>
          <p:nvGrpSpPr>
            <p:cNvPr id="264237" name="Group 56"/>
            <p:cNvGrpSpPr>
              <a:grpSpLocks/>
            </p:cNvGrpSpPr>
            <p:nvPr/>
          </p:nvGrpSpPr>
          <p:grpSpPr bwMode="auto">
            <a:xfrm>
              <a:off x="1200" y="2025"/>
              <a:ext cx="864" cy="231"/>
              <a:chOff x="576" y="576"/>
              <a:chExt cx="720" cy="231"/>
            </a:xfrm>
          </p:grpSpPr>
          <p:sp>
            <p:nvSpPr>
              <p:cNvPr id="264243" name="Rectangle 57"/>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44" name="Text Box 58"/>
              <p:cNvSpPr txBox="1">
                <a:spLocks noChangeArrowheads="1"/>
              </p:cNvSpPr>
              <p:nvPr/>
            </p:nvSpPr>
            <p:spPr bwMode="auto">
              <a:xfrm>
                <a:off x="576" y="576"/>
                <a:ext cx="720" cy="231"/>
              </a:xfrm>
              <a:prstGeom prst="rect">
                <a:avLst/>
              </a:prstGeom>
              <a:solidFill>
                <a:srgbClr val="FFCCFF"/>
              </a:solidFill>
              <a:ln w="9525">
                <a:noFill/>
                <a:miter lim="800000"/>
                <a:headEnd/>
                <a:tailEnd/>
              </a:ln>
            </p:spPr>
            <p:txBody>
              <a:bodyPr>
                <a:spAutoFit/>
              </a:bodyPr>
              <a:lstStyle/>
              <a:p>
                <a:pPr algn="ctr">
                  <a:spcBef>
                    <a:spcPct val="50000"/>
                  </a:spcBef>
                </a:pPr>
                <a:r>
                  <a:rPr lang="en-US" b="0"/>
                  <a:t>StraDia</a:t>
                </a:r>
              </a:p>
            </p:txBody>
          </p:sp>
        </p:grpSp>
        <p:sp>
          <p:nvSpPr>
            <p:cNvPr id="264238" name="Text Box 59"/>
            <p:cNvSpPr txBox="1">
              <a:spLocks noChangeArrowheads="1"/>
            </p:cNvSpPr>
            <p:nvPr/>
          </p:nvSpPr>
          <p:spPr bwMode="auto">
            <a:xfrm>
              <a:off x="1344" y="2332"/>
              <a:ext cx="1584" cy="404"/>
            </a:xfrm>
            <a:prstGeom prst="rect">
              <a:avLst/>
            </a:prstGeom>
            <a:solidFill>
              <a:srgbClr val="FFCCFF"/>
            </a:solidFill>
            <a:ln w="9525">
              <a:noFill/>
              <a:miter lim="800000"/>
              <a:headEnd/>
              <a:tailEnd/>
            </a:ln>
          </p:spPr>
          <p:txBody>
            <a:bodyPr>
              <a:spAutoFit/>
            </a:bodyPr>
            <a:lstStyle/>
            <a:p>
              <a:pPr algn="ctr">
                <a:spcBef>
                  <a:spcPct val="50000"/>
                </a:spcBef>
              </a:pPr>
              <a:r>
                <a:rPr lang="en-US" b="0"/>
                <a:t>Arch Descriptive Metadata specification</a:t>
              </a:r>
            </a:p>
          </p:txBody>
        </p:sp>
        <p:sp>
          <p:nvSpPr>
            <p:cNvPr id="264239" name="Line 60"/>
            <p:cNvSpPr>
              <a:spLocks noChangeShapeType="1"/>
            </p:cNvSpPr>
            <p:nvPr/>
          </p:nvSpPr>
          <p:spPr bwMode="auto">
            <a:xfrm>
              <a:off x="2448" y="1392"/>
              <a:ext cx="96" cy="336"/>
            </a:xfrm>
            <a:prstGeom prst="line">
              <a:avLst/>
            </a:prstGeom>
            <a:noFill/>
            <a:ln w="9525">
              <a:solidFill>
                <a:schemeClr val="tx1"/>
              </a:solidFill>
              <a:miter lim="800000"/>
              <a:headEnd/>
              <a:tailEnd type="triangle" w="med" len="med"/>
            </a:ln>
          </p:spPr>
          <p:txBody>
            <a:bodyPr wrap="none"/>
            <a:lstStyle/>
            <a:p>
              <a:endParaRPr lang="en-US"/>
            </a:p>
          </p:txBody>
        </p:sp>
        <p:sp>
          <p:nvSpPr>
            <p:cNvPr id="264240" name="Line 61"/>
            <p:cNvSpPr>
              <a:spLocks noChangeShapeType="1"/>
            </p:cNvSpPr>
            <p:nvPr/>
          </p:nvSpPr>
          <p:spPr bwMode="auto">
            <a:xfrm flipH="1">
              <a:off x="2688" y="960"/>
              <a:ext cx="288" cy="864"/>
            </a:xfrm>
            <a:prstGeom prst="line">
              <a:avLst/>
            </a:prstGeom>
            <a:noFill/>
            <a:ln w="9525">
              <a:solidFill>
                <a:schemeClr val="tx1"/>
              </a:solidFill>
              <a:miter lim="800000"/>
              <a:headEnd/>
              <a:tailEnd type="triangle" w="med" len="med"/>
            </a:ln>
          </p:spPr>
          <p:txBody>
            <a:bodyPr wrap="none"/>
            <a:lstStyle/>
            <a:p>
              <a:endParaRPr lang="en-US"/>
            </a:p>
          </p:txBody>
        </p:sp>
        <p:sp>
          <p:nvSpPr>
            <p:cNvPr id="264241" name="Line 62"/>
            <p:cNvSpPr>
              <a:spLocks noChangeShapeType="1"/>
            </p:cNvSpPr>
            <p:nvPr/>
          </p:nvSpPr>
          <p:spPr bwMode="auto">
            <a:xfrm flipH="1">
              <a:off x="2064" y="1968"/>
              <a:ext cx="96" cy="144"/>
            </a:xfrm>
            <a:prstGeom prst="line">
              <a:avLst/>
            </a:prstGeom>
            <a:noFill/>
            <a:ln w="9525">
              <a:solidFill>
                <a:schemeClr val="tx1"/>
              </a:solidFill>
              <a:miter lim="800000"/>
              <a:headEnd/>
              <a:tailEnd type="triangle" w="med" len="med"/>
            </a:ln>
          </p:spPr>
          <p:txBody>
            <a:bodyPr wrap="none"/>
            <a:lstStyle/>
            <a:p>
              <a:endParaRPr lang="en-US"/>
            </a:p>
          </p:txBody>
        </p:sp>
        <p:sp>
          <p:nvSpPr>
            <p:cNvPr id="264242" name="Line 63"/>
            <p:cNvSpPr>
              <a:spLocks noChangeShapeType="1"/>
            </p:cNvSpPr>
            <p:nvPr/>
          </p:nvSpPr>
          <p:spPr bwMode="auto">
            <a:xfrm>
              <a:off x="2400" y="1968"/>
              <a:ext cx="0" cy="33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0" name="Group 64"/>
          <p:cNvGrpSpPr>
            <a:grpSpLocks/>
          </p:cNvGrpSpPr>
          <p:nvPr/>
        </p:nvGrpSpPr>
        <p:grpSpPr bwMode="auto">
          <a:xfrm>
            <a:off x="685800" y="1524000"/>
            <a:ext cx="2438400" cy="4343400"/>
            <a:chOff x="336" y="864"/>
            <a:chExt cx="1536" cy="2736"/>
          </a:xfrm>
        </p:grpSpPr>
        <p:sp>
          <p:nvSpPr>
            <p:cNvPr id="264222" name="Text Box 65"/>
            <p:cNvSpPr txBox="1">
              <a:spLocks noChangeArrowheads="1"/>
            </p:cNvSpPr>
            <p:nvPr/>
          </p:nvSpPr>
          <p:spPr bwMode="auto">
            <a:xfrm>
              <a:off x="1200" y="3072"/>
              <a:ext cx="672" cy="231"/>
            </a:xfrm>
            <a:prstGeom prst="rect">
              <a:avLst/>
            </a:prstGeom>
            <a:solidFill>
              <a:srgbClr val="FFCCCC"/>
            </a:solidFill>
            <a:ln w="9525">
              <a:noFill/>
              <a:miter lim="800000"/>
              <a:headEnd/>
              <a:tailEnd/>
            </a:ln>
          </p:spPr>
          <p:txBody>
            <a:bodyPr>
              <a:spAutoFit/>
            </a:bodyPr>
            <a:lstStyle/>
            <a:p>
              <a:pPr algn="ctr">
                <a:spcBef>
                  <a:spcPct val="50000"/>
                </a:spcBef>
              </a:pPr>
              <a:r>
                <a:rPr lang="en-US" b="0"/>
                <a:t>ArchDO</a:t>
              </a:r>
            </a:p>
          </p:txBody>
        </p:sp>
        <p:grpSp>
          <p:nvGrpSpPr>
            <p:cNvPr id="264223" name="Group 66"/>
            <p:cNvGrpSpPr>
              <a:grpSpLocks/>
            </p:cNvGrpSpPr>
            <p:nvPr/>
          </p:nvGrpSpPr>
          <p:grpSpPr bwMode="auto">
            <a:xfrm>
              <a:off x="336" y="864"/>
              <a:ext cx="1029" cy="2736"/>
              <a:chOff x="329" y="864"/>
              <a:chExt cx="1029" cy="2736"/>
            </a:xfrm>
          </p:grpSpPr>
          <p:sp>
            <p:nvSpPr>
              <p:cNvPr id="264224" name="Line 67"/>
              <p:cNvSpPr>
                <a:spLocks noChangeShapeType="1"/>
              </p:cNvSpPr>
              <p:nvPr/>
            </p:nvSpPr>
            <p:spPr bwMode="auto">
              <a:xfrm>
                <a:off x="816" y="2880"/>
                <a:ext cx="384" cy="336"/>
              </a:xfrm>
              <a:prstGeom prst="line">
                <a:avLst/>
              </a:prstGeom>
              <a:noFill/>
              <a:ln w="9525">
                <a:solidFill>
                  <a:schemeClr val="tx1"/>
                </a:solidFill>
                <a:round/>
                <a:headEnd/>
                <a:tailEnd type="triangle" w="med" len="med"/>
              </a:ln>
            </p:spPr>
            <p:txBody>
              <a:bodyPr/>
              <a:lstStyle/>
              <a:p>
                <a:endParaRPr lang="en-US"/>
              </a:p>
            </p:txBody>
          </p:sp>
          <p:grpSp>
            <p:nvGrpSpPr>
              <p:cNvPr id="264225" name="Group 68"/>
              <p:cNvGrpSpPr>
                <a:grpSpLocks/>
              </p:cNvGrpSpPr>
              <p:nvPr/>
            </p:nvGrpSpPr>
            <p:grpSpPr bwMode="auto">
              <a:xfrm>
                <a:off x="329" y="864"/>
                <a:ext cx="1029" cy="2736"/>
                <a:chOff x="329" y="864"/>
                <a:chExt cx="1029" cy="2736"/>
              </a:xfrm>
            </p:grpSpPr>
            <p:grpSp>
              <p:nvGrpSpPr>
                <p:cNvPr id="264226" name="Group 69"/>
                <p:cNvGrpSpPr>
                  <a:grpSpLocks/>
                </p:cNvGrpSpPr>
                <p:nvPr/>
              </p:nvGrpSpPr>
              <p:grpSpPr bwMode="auto">
                <a:xfrm>
                  <a:off x="329" y="2640"/>
                  <a:ext cx="823" cy="960"/>
                  <a:chOff x="329" y="2640"/>
                  <a:chExt cx="823" cy="960"/>
                </a:xfrm>
              </p:grpSpPr>
              <p:grpSp>
                <p:nvGrpSpPr>
                  <p:cNvPr id="264229" name="Group 70"/>
                  <p:cNvGrpSpPr>
                    <a:grpSpLocks/>
                  </p:cNvGrpSpPr>
                  <p:nvPr/>
                </p:nvGrpSpPr>
                <p:grpSpPr bwMode="auto">
                  <a:xfrm>
                    <a:off x="336" y="2640"/>
                    <a:ext cx="768" cy="231"/>
                    <a:chOff x="576" y="576"/>
                    <a:chExt cx="720" cy="231"/>
                  </a:xfrm>
                </p:grpSpPr>
                <p:sp>
                  <p:nvSpPr>
                    <p:cNvPr id="264234" name="Rectangle 71"/>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35" name="Text Box 72"/>
                    <p:cNvSpPr txBox="1">
                      <a:spLocks noChangeArrowheads="1"/>
                    </p:cNvSpPr>
                    <p:nvPr/>
                  </p:nvSpPr>
                  <p:spPr bwMode="auto">
                    <a:xfrm>
                      <a:off x="576" y="576"/>
                      <a:ext cx="720" cy="231"/>
                    </a:xfrm>
                    <a:prstGeom prst="rect">
                      <a:avLst/>
                    </a:prstGeom>
                    <a:solidFill>
                      <a:srgbClr val="66FFCC"/>
                    </a:solidFill>
                    <a:ln w="9525">
                      <a:noFill/>
                      <a:miter lim="800000"/>
                      <a:headEnd/>
                      <a:tailEnd/>
                    </a:ln>
                  </p:spPr>
                  <p:txBody>
                    <a:bodyPr>
                      <a:spAutoFit/>
                    </a:bodyPr>
                    <a:lstStyle/>
                    <a:p>
                      <a:pPr algn="ctr">
                        <a:spcBef>
                          <a:spcPct val="50000"/>
                        </a:spcBef>
                      </a:pPr>
                      <a:r>
                        <a:rPr lang="en-US" b="0"/>
                        <a:t>ArchObj</a:t>
                      </a:r>
                    </a:p>
                  </p:txBody>
                </p:sp>
              </p:grpSp>
              <p:grpSp>
                <p:nvGrpSpPr>
                  <p:cNvPr id="264230" name="Group 73"/>
                  <p:cNvGrpSpPr>
                    <a:grpSpLocks/>
                  </p:cNvGrpSpPr>
                  <p:nvPr/>
                </p:nvGrpSpPr>
                <p:grpSpPr bwMode="auto">
                  <a:xfrm>
                    <a:off x="329" y="3369"/>
                    <a:ext cx="823" cy="231"/>
                    <a:chOff x="576" y="576"/>
                    <a:chExt cx="720" cy="231"/>
                  </a:xfrm>
                </p:grpSpPr>
                <p:sp>
                  <p:nvSpPr>
                    <p:cNvPr id="264232" name="Rectangle 7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33" name="Text Box 75"/>
                    <p:cNvSpPr txBox="1">
                      <a:spLocks noChangeArrowheads="1"/>
                    </p:cNvSpPr>
                    <p:nvPr/>
                  </p:nvSpPr>
                  <p:spPr bwMode="auto">
                    <a:xfrm>
                      <a:off x="576" y="576"/>
                      <a:ext cx="720" cy="231"/>
                    </a:xfrm>
                    <a:prstGeom prst="rect">
                      <a:avLst/>
                    </a:prstGeom>
                    <a:solidFill>
                      <a:srgbClr val="66FFCC"/>
                    </a:solidFill>
                    <a:ln w="9525">
                      <a:noFill/>
                      <a:miter lim="800000"/>
                      <a:headEnd/>
                      <a:tailEnd/>
                    </a:ln>
                  </p:spPr>
                  <p:txBody>
                    <a:bodyPr>
                      <a:spAutoFit/>
                    </a:bodyPr>
                    <a:lstStyle/>
                    <a:p>
                      <a:pPr algn="ctr">
                        <a:spcBef>
                          <a:spcPct val="50000"/>
                        </a:spcBef>
                      </a:pPr>
                      <a:r>
                        <a:rPr lang="en-US" b="0"/>
                        <a:t>ArchColl</a:t>
                      </a:r>
                    </a:p>
                  </p:txBody>
                </p:sp>
              </p:grpSp>
              <p:sp>
                <p:nvSpPr>
                  <p:cNvPr id="264231" name="Line 76"/>
                  <p:cNvSpPr>
                    <a:spLocks noChangeShapeType="1"/>
                  </p:cNvSpPr>
                  <p:nvPr/>
                </p:nvSpPr>
                <p:spPr bwMode="auto">
                  <a:xfrm>
                    <a:off x="468" y="2868"/>
                    <a:ext cx="0" cy="528"/>
                  </a:xfrm>
                  <a:prstGeom prst="line">
                    <a:avLst/>
                  </a:prstGeom>
                  <a:noFill/>
                  <a:ln w="9525">
                    <a:solidFill>
                      <a:schemeClr val="tx1"/>
                    </a:solidFill>
                    <a:round/>
                    <a:headEnd/>
                    <a:tailEnd type="triangle" w="med" len="med"/>
                  </a:ln>
                </p:spPr>
                <p:txBody>
                  <a:bodyPr/>
                  <a:lstStyle/>
                  <a:p>
                    <a:endParaRPr lang="en-US"/>
                  </a:p>
                </p:txBody>
              </p:sp>
            </p:grpSp>
            <p:sp>
              <p:nvSpPr>
                <p:cNvPr id="264227" name="Line 77"/>
                <p:cNvSpPr>
                  <a:spLocks noChangeShapeType="1"/>
                </p:cNvSpPr>
                <p:nvPr/>
              </p:nvSpPr>
              <p:spPr bwMode="auto">
                <a:xfrm>
                  <a:off x="926" y="1660"/>
                  <a:ext cx="432" cy="1392"/>
                </a:xfrm>
                <a:prstGeom prst="line">
                  <a:avLst/>
                </a:prstGeom>
                <a:noFill/>
                <a:ln w="9525">
                  <a:solidFill>
                    <a:schemeClr val="tx1"/>
                  </a:solidFill>
                  <a:round/>
                  <a:headEnd/>
                  <a:tailEnd type="triangle" w="med" len="med"/>
                </a:ln>
              </p:spPr>
              <p:txBody>
                <a:bodyPr/>
                <a:lstStyle/>
                <a:p>
                  <a:endParaRPr lang="en-US"/>
                </a:p>
              </p:txBody>
            </p:sp>
            <p:cxnSp>
              <p:nvCxnSpPr>
                <p:cNvPr id="264228" name="AutoShape 78"/>
                <p:cNvCxnSpPr>
                  <a:cxnSpLocks noChangeShapeType="1"/>
                </p:cNvCxnSpPr>
                <p:nvPr/>
              </p:nvCxnSpPr>
              <p:spPr bwMode="auto">
                <a:xfrm rot="10800000" flipH="1" flipV="1">
                  <a:off x="672" y="864"/>
                  <a:ext cx="590" cy="2216"/>
                </a:xfrm>
                <a:prstGeom prst="curvedConnector4">
                  <a:avLst>
                    <a:gd name="adj1" fmla="val -16611"/>
                    <a:gd name="adj2" fmla="val 65384"/>
                  </a:avLst>
                </a:prstGeom>
                <a:noFill/>
                <a:ln w="9525">
                  <a:solidFill>
                    <a:schemeClr val="tx1"/>
                  </a:solidFill>
                  <a:miter lim="800000"/>
                  <a:headEnd/>
                  <a:tailEnd type="triangle" w="med" len="med"/>
                </a:ln>
              </p:spPr>
            </p:cxnSp>
          </p:grpSp>
        </p:grpSp>
      </p:grpSp>
      <p:grpSp>
        <p:nvGrpSpPr>
          <p:cNvPr id="26" name="Group 79"/>
          <p:cNvGrpSpPr>
            <a:grpSpLocks/>
          </p:cNvGrpSpPr>
          <p:nvPr/>
        </p:nvGrpSpPr>
        <p:grpSpPr bwMode="auto">
          <a:xfrm>
            <a:off x="3276600" y="4495800"/>
            <a:ext cx="2514600" cy="881063"/>
            <a:chOff x="1968" y="2736"/>
            <a:chExt cx="1584" cy="555"/>
          </a:xfrm>
        </p:grpSpPr>
        <p:sp>
          <p:nvSpPr>
            <p:cNvPr id="264220" name="Text Box 80"/>
            <p:cNvSpPr txBox="1">
              <a:spLocks noChangeArrowheads="1"/>
            </p:cNvSpPr>
            <p:nvPr/>
          </p:nvSpPr>
          <p:spPr bwMode="auto">
            <a:xfrm>
              <a:off x="1968" y="3060"/>
              <a:ext cx="1584" cy="231"/>
            </a:xfrm>
            <a:prstGeom prst="rect">
              <a:avLst/>
            </a:prstGeom>
            <a:solidFill>
              <a:srgbClr val="FFFFCC"/>
            </a:solidFill>
            <a:ln w="9525">
              <a:noFill/>
              <a:miter lim="800000"/>
              <a:headEnd/>
              <a:tailEnd/>
            </a:ln>
          </p:spPr>
          <p:txBody>
            <a:bodyPr>
              <a:spAutoFit/>
            </a:bodyPr>
            <a:lstStyle/>
            <a:p>
              <a:pPr algn="ctr">
                <a:spcBef>
                  <a:spcPct val="50000"/>
                </a:spcBef>
              </a:pPr>
              <a:r>
                <a:rPr lang="en-US" b="0"/>
                <a:t>Arch Metadata catalog</a:t>
              </a:r>
            </a:p>
          </p:txBody>
        </p:sp>
        <p:sp>
          <p:nvSpPr>
            <p:cNvPr id="264221" name="Line 81"/>
            <p:cNvSpPr>
              <a:spLocks noChangeShapeType="1"/>
            </p:cNvSpPr>
            <p:nvPr/>
          </p:nvSpPr>
          <p:spPr bwMode="auto">
            <a:xfrm>
              <a:off x="2304" y="2736"/>
              <a:ext cx="0" cy="33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7" name="Group 82"/>
          <p:cNvGrpSpPr>
            <a:grpSpLocks/>
          </p:cNvGrpSpPr>
          <p:nvPr/>
        </p:nvGrpSpPr>
        <p:grpSpPr bwMode="auto">
          <a:xfrm>
            <a:off x="1752600" y="5410200"/>
            <a:ext cx="1676400" cy="1066800"/>
            <a:chOff x="1008" y="3312"/>
            <a:chExt cx="1056" cy="672"/>
          </a:xfrm>
        </p:grpSpPr>
        <p:grpSp>
          <p:nvGrpSpPr>
            <p:cNvPr id="264215" name="Group 83"/>
            <p:cNvGrpSpPr>
              <a:grpSpLocks/>
            </p:cNvGrpSpPr>
            <p:nvPr/>
          </p:nvGrpSpPr>
          <p:grpSpPr bwMode="auto">
            <a:xfrm>
              <a:off x="1200" y="3753"/>
              <a:ext cx="864" cy="231"/>
              <a:chOff x="576" y="576"/>
              <a:chExt cx="720" cy="231"/>
            </a:xfrm>
          </p:grpSpPr>
          <p:sp>
            <p:nvSpPr>
              <p:cNvPr id="264218" name="Rectangle 8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19" name="Text Box 85"/>
              <p:cNvSpPr txBox="1">
                <a:spLocks noChangeArrowheads="1"/>
              </p:cNvSpPr>
              <p:nvPr/>
            </p:nvSpPr>
            <p:spPr bwMode="auto">
              <a:xfrm>
                <a:off x="576" y="576"/>
                <a:ext cx="720" cy="231"/>
              </a:xfrm>
              <a:prstGeom prst="rect">
                <a:avLst/>
              </a:prstGeom>
              <a:solidFill>
                <a:srgbClr val="CCFFCC"/>
              </a:solidFill>
              <a:ln w="9525">
                <a:noFill/>
                <a:miter lim="800000"/>
                <a:headEnd/>
                <a:tailEnd/>
              </a:ln>
            </p:spPr>
            <p:txBody>
              <a:bodyPr>
                <a:spAutoFit/>
              </a:bodyPr>
              <a:lstStyle/>
              <a:p>
                <a:pPr algn="ctr">
                  <a:spcBef>
                    <a:spcPct val="50000"/>
                  </a:spcBef>
                </a:pPr>
                <a:r>
                  <a:rPr lang="en-US" b="0"/>
                  <a:t>ArchDColl</a:t>
                </a:r>
              </a:p>
            </p:txBody>
          </p:sp>
        </p:grpSp>
        <p:sp>
          <p:nvSpPr>
            <p:cNvPr id="264216" name="Line 86"/>
            <p:cNvSpPr>
              <a:spLocks noChangeShapeType="1"/>
            </p:cNvSpPr>
            <p:nvPr/>
          </p:nvSpPr>
          <p:spPr bwMode="auto">
            <a:xfrm flipH="1">
              <a:off x="1620" y="3312"/>
              <a:ext cx="0" cy="432"/>
            </a:xfrm>
            <a:prstGeom prst="line">
              <a:avLst/>
            </a:prstGeom>
            <a:noFill/>
            <a:ln w="9525">
              <a:solidFill>
                <a:schemeClr val="tx1"/>
              </a:solidFill>
              <a:round/>
              <a:headEnd/>
              <a:tailEnd type="triangle" w="med" len="med"/>
            </a:ln>
          </p:spPr>
          <p:txBody>
            <a:bodyPr/>
            <a:lstStyle/>
            <a:p>
              <a:endParaRPr lang="en-US"/>
            </a:p>
          </p:txBody>
        </p:sp>
        <p:sp>
          <p:nvSpPr>
            <p:cNvPr id="264217" name="Line 87"/>
            <p:cNvSpPr>
              <a:spLocks noChangeShapeType="1"/>
            </p:cNvSpPr>
            <p:nvPr/>
          </p:nvSpPr>
          <p:spPr bwMode="auto">
            <a:xfrm>
              <a:off x="1008" y="3600"/>
              <a:ext cx="288" cy="288"/>
            </a:xfrm>
            <a:prstGeom prst="line">
              <a:avLst/>
            </a:prstGeom>
            <a:noFill/>
            <a:ln w="9525">
              <a:solidFill>
                <a:schemeClr val="tx1"/>
              </a:solidFill>
              <a:round/>
              <a:headEnd/>
              <a:tailEnd type="triangle" w="med" len="med"/>
            </a:ln>
          </p:spPr>
          <p:txBody>
            <a:bodyPr/>
            <a:lstStyle/>
            <a:p>
              <a:endParaRPr lang="en-US"/>
            </a:p>
          </p:txBody>
        </p:sp>
      </p:grpSp>
      <p:grpSp>
        <p:nvGrpSpPr>
          <p:cNvPr id="29" name="Group 88"/>
          <p:cNvGrpSpPr>
            <a:grpSpLocks/>
          </p:cNvGrpSpPr>
          <p:nvPr/>
        </p:nvGrpSpPr>
        <p:grpSpPr bwMode="auto">
          <a:xfrm>
            <a:off x="3429000" y="6110288"/>
            <a:ext cx="2057400" cy="366712"/>
            <a:chOff x="2064" y="3753"/>
            <a:chExt cx="1296" cy="231"/>
          </a:xfrm>
        </p:grpSpPr>
        <p:grpSp>
          <p:nvGrpSpPr>
            <p:cNvPr id="264211" name="Group 89"/>
            <p:cNvGrpSpPr>
              <a:grpSpLocks/>
            </p:cNvGrpSpPr>
            <p:nvPr/>
          </p:nvGrpSpPr>
          <p:grpSpPr bwMode="auto">
            <a:xfrm>
              <a:off x="2736" y="3753"/>
              <a:ext cx="624" cy="231"/>
              <a:chOff x="576" y="576"/>
              <a:chExt cx="720" cy="231"/>
            </a:xfrm>
          </p:grpSpPr>
          <p:sp>
            <p:nvSpPr>
              <p:cNvPr id="264213" name="Rectangle 90"/>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14" name="Text Box 91"/>
              <p:cNvSpPr txBox="1">
                <a:spLocks noChangeArrowheads="1"/>
              </p:cNvSpPr>
              <p:nvPr/>
            </p:nvSpPr>
            <p:spPr bwMode="auto">
              <a:xfrm>
                <a:off x="576" y="576"/>
                <a:ext cx="720" cy="231"/>
              </a:xfrm>
              <a:prstGeom prst="rect">
                <a:avLst/>
              </a:prstGeom>
              <a:solidFill>
                <a:srgbClr val="CCFFCC"/>
              </a:solidFill>
              <a:ln w="9525">
                <a:noFill/>
                <a:miter lim="800000"/>
                <a:headEnd/>
                <a:tailEnd/>
              </a:ln>
            </p:spPr>
            <p:txBody>
              <a:bodyPr>
                <a:spAutoFit/>
              </a:bodyPr>
              <a:lstStyle/>
              <a:p>
                <a:pPr algn="ctr">
                  <a:spcBef>
                    <a:spcPct val="50000"/>
                  </a:spcBef>
                </a:pPr>
                <a:r>
                  <a:rPr lang="en-US" b="0"/>
                  <a:t>ArchDR</a:t>
                </a:r>
              </a:p>
            </p:txBody>
          </p:sp>
        </p:grpSp>
        <p:sp>
          <p:nvSpPr>
            <p:cNvPr id="264212" name="Line 92"/>
            <p:cNvSpPr>
              <a:spLocks noChangeShapeType="1"/>
            </p:cNvSpPr>
            <p:nvPr/>
          </p:nvSpPr>
          <p:spPr bwMode="auto">
            <a:xfrm>
              <a:off x="2064" y="3936"/>
              <a:ext cx="624" cy="0"/>
            </a:xfrm>
            <a:prstGeom prst="line">
              <a:avLst/>
            </a:prstGeom>
            <a:noFill/>
            <a:ln w="9525">
              <a:solidFill>
                <a:schemeClr val="tx1"/>
              </a:solidFill>
              <a:round/>
              <a:headEnd/>
              <a:tailEnd type="triangle" w="med" len="med"/>
            </a:ln>
          </p:spPr>
          <p:txBody>
            <a:bodyPr/>
            <a:lstStyle/>
            <a:p>
              <a:endParaRPr lang="en-US"/>
            </a:p>
          </p:txBody>
        </p:sp>
      </p:grpSp>
      <p:grpSp>
        <p:nvGrpSpPr>
          <p:cNvPr id="31" name="Group 93"/>
          <p:cNvGrpSpPr>
            <a:grpSpLocks/>
          </p:cNvGrpSpPr>
          <p:nvPr/>
        </p:nvGrpSpPr>
        <p:grpSpPr bwMode="auto">
          <a:xfrm>
            <a:off x="5562600" y="1752600"/>
            <a:ext cx="2819400" cy="4786313"/>
            <a:chOff x="3408" y="1008"/>
            <a:chExt cx="1776" cy="3015"/>
          </a:xfrm>
        </p:grpSpPr>
        <p:sp>
          <p:nvSpPr>
            <p:cNvPr id="264203" name="Line 94"/>
            <p:cNvSpPr>
              <a:spLocks noChangeShapeType="1"/>
            </p:cNvSpPr>
            <p:nvPr/>
          </p:nvSpPr>
          <p:spPr bwMode="auto">
            <a:xfrm>
              <a:off x="3408" y="3936"/>
              <a:ext cx="528" cy="0"/>
            </a:xfrm>
            <a:prstGeom prst="line">
              <a:avLst/>
            </a:prstGeom>
            <a:noFill/>
            <a:ln w="9525">
              <a:solidFill>
                <a:schemeClr val="tx1"/>
              </a:solidFill>
              <a:round/>
              <a:headEnd/>
              <a:tailEnd type="triangle" w="med" len="med"/>
            </a:ln>
          </p:spPr>
          <p:txBody>
            <a:bodyPr/>
            <a:lstStyle/>
            <a:p>
              <a:endParaRPr lang="en-US"/>
            </a:p>
          </p:txBody>
        </p:sp>
        <p:sp>
          <p:nvSpPr>
            <p:cNvPr id="264204" name="Line 95"/>
            <p:cNvSpPr>
              <a:spLocks noChangeShapeType="1"/>
            </p:cNvSpPr>
            <p:nvPr/>
          </p:nvSpPr>
          <p:spPr bwMode="auto">
            <a:xfrm>
              <a:off x="3552" y="3216"/>
              <a:ext cx="532" cy="574"/>
            </a:xfrm>
            <a:prstGeom prst="line">
              <a:avLst/>
            </a:prstGeom>
            <a:noFill/>
            <a:ln w="9525">
              <a:solidFill>
                <a:schemeClr val="tx1"/>
              </a:solidFill>
              <a:miter lim="800000"/>
              <a:headEnd/>
              <a:tailEnd type="triangle" w="med" len="med"/>
            </a:ln>
          </p:spPr>
          <p:txBody>
            <a:bodyPr wrap="none"/>
            <a:lstStyle/>
            <a:p>
              <a:endParaRPr lang="en-US"/>
            </a:p>
          </p:txBody>
        </p:sp>
        <p:sp>
          <p:nvSpPr>
            <p:cNvPr id="264205" name="Line 96"/>
            <p:cNvSpPr>
              <a:spLocks noChangeShapeType="1"/>
            </p:cNvSpPr>
            <p:nvPr/>
          </p:nvSpPr>
          <p:spPr bwMode="auto">
            <a:xfrm>
              <a:off x="4752" y="2688"/>
              <a:ext cx="0" cy="1104"/>
            </a:xfrm>
            <a:prstGeom prst="line">
              <a:avLst/>
            </a:prstGeom>
            <a:noFill/>
            <a:ln w="9525">
              <a:solidFill>
                <a:schemeClr val="tx1"/>
              </a:solidFill>
              <a:round/>
              <a:headEnd/>
              <a:tailEnd type="triangle" w="med" len="med"/>
            </a:ln>
          </p:spPr>
          <p:txBody>
            <a:bodyPr/>
            <a:lstStyle/>
            <a:p>
              <a:endParaRPr lang="en-US"/>
            </a:p>
          </p:txBody>
        </p:sp>
        <p:sp>
          <p:nvSpPr>
            <p:cNvPr id="264206" name="Line 97"/>
            <p:cNvSpPr>
              <a:spLocks noChangeShapeType="1"/>
            </p:cNvSpPr>
            <p:nvPr/>
          </p:nvSpPr>
          <p:spPr bwMode="auto">
            <a:xfrm>
              <a:off x="3456" y="2496"/>
              <a:ext cx="720" cy="1296"/>
            </a:xfrm>
            <a:prstGeom prst="line">
              <a:avLst/>
            </a:prstGeom>
            <a:noFill/>
            <a:ln w="9525">
              <a:solidFill>
                <a:schemeClr val="tx1"/>
              </a:solidFill>
              <a:miter lim="800000"/>
              <a:headEnd/>
              <a:tailEnd type="triangle" w="med" len="med"/>
            </a:ln>
          </p:spPr>
          <p:txBody>
            <a:bodyPr wrap="none"/>
            <a:lstStyle/>
            <a:p>
              <a:endParaRPr lang="en-US"/>
            </a:p>
          </p:txBody>
        </p:sp>
        <p:sp>
          <p:nvSpPr>
            <p:cNvPr id="264207" name="Line 98"/>
            <p:cNvSpPr>
              <a:spLocks noChangeShapeType="1"/>
            </p:cNvSpPr>
            <p:nvPr/>
          </p:nvSpPr>
          <p:spPr bwMode="auto">
            <a:xfrm>
              <a:off x="4224" y="2688"/>
              <a:ext cx="0" cy="1104"/>
            </a:xfrm>
            <a:prstGeom prst="line">
              <a:avLst/>
            </a:prstGeom>
            <a:noFill/>
            <a:ln w="9525">
              <a:solidFill>
                <a:schemeClr val="tx1"/>
              </a:solidFill>
              <a:miter lim="800000"/>
              <a:headEnd/>
              <a:tailEnd type="triangle" w="med" len="med"/>
            </a:ln>
          </p:spPr>
          <p:txBody>
            <a:bodyPr wrap="none"/>
            <a:lstStyle/>
            <a:p>
              <a:endParaRPr lang="en-US"/>
            </a:p>
          </p:txBody>
        </p:sp>
        <p:sp>
          <p:nvSpPr>
            <p:cNvPr id="264208" name="Line 99"/>
            <p:cNvSpPr>
              <a:spLocks noChangeShapeType="1"/>
            </p:cNvSpPr>
            <p:nvPr/>
          </p:nvSpPr>
          <p:spPr bwMode="auto">
            <a:xfrm>
              <a:off x="5184" y="1008"/>
              <a:ext cx="0" cy="2784"/>
            </a:xfrm>
            <a:prstGeom prst="line">
              <a:avLst/>
            </a:prstGeom>
            <a:noFill/>
            <a:ln w="9525">
              <a:solidFill>
                <a:schemeClr val="tx1"/>
              </a:solidFill>
              <a:miter lim="800000"/>
              <a:headEnd/>
              <a:tailEnd type="triangle" w="med" len="med"/>
            </a:ln>
          </p:spPr>
          <p:txBody>
            <a:bodyPr wrap="none"/>
            <a:lstStyle/>
            <a:p>
              <a:endParaRPr lang="en-US"/>
            </a:p>
          </p:txBody>
        </p:sp>
        <p:sp>
          <p:nvSpPr>
            <p:cNvPr id="264209" name="Line 100"/>
            <p:cNvSpPr>
              <a:spLocks noChangeShapeType="1"/>
            </p:cNvSpPr>
            <p:nvPr/>
          </p:nvSpPr>
          <p:spPr bwMode="auto">
            <a:xfrm>
              <a:off x="4992" y="1776"/>
              <a:ext cx="0" cy="2016"/>
            </a:xfrm>
            <a:prstGeom prst="line">
              <a:avLst/>
            </a:prstGeom>
            <a:noFill/>
            <a:ln w="9525">
              <a:solidFill>
                <a:schemeClr val="tx1"/>
              </a:solidFill>
              <a:miter lim="800000"/>
              <a:headEnd/>
              <a:tailEnd type="triangle" w="med" len="med"/>
            </a:ln>
          </p:spPr>
          <p:txBody>
            <a:bodyPr wrap="none"/>
            <a:lstStyle/>
            <a:p>
              <a:endParaRPr lang="en-US"/>
            </a:p>
          </p:txBody>
        </p:sp>
        <p:sp>
          <p:nvSpPr>
            <p:cNvPr id="264210" name="Text Box 101"/>
            <p:cNvSpPr txBox="1">
              <a:spLocks noChangeArrowheads="1"/>
            </p:cNvSpPr>
            <p:nvPr/>
          </p:nvSpPr>
          <p:spPr bwMode="auto">
            <a:xfrm>
              <a:off x="3984" y="3792"/>
              <a:ext cx="1200" cy="231"/>
            </a:xfrm>
            <a:prstGeom prst="rect">
              <a:avLst/>
            </a:prstGeom>
            <a:solidFill>
              <a:srgbClr val="FFCC99"/>
            </a:solidFill>
            <a:ln w="9525">
              <a:noFill/>
              <a:miter lim="800000"/>
              <a:headEnd/>
              <a:tailEnd/>
            </a:ln>
          </p:spPr>
          <p:txBody>
            <a:bodyPr>
              <a:spAutoFit/>
            </a:bodyPr>
            <a:lstStyle/>
            <a:p>
              <a:pPr algn="ctr">
                <a:spcBef>
                  <a:spcPct val="50000"/>
                </a:spcBef>
              </a:pPr>
              <a:r>
                <a:rPr lang="en-US" b="0"/>
                <a:t>Minimal ArchDL</a:t>
              </a:r>
            </a:p>
          </p:txBody>
        </p:sp>
      </p:grpSp>
      <p:sp>
        <p:nvSpPr>
          <p:cNvPr id="264202" name="Rectangle 102"/>
          <p:cNvSpPr>
            <a:spLocks noChangeArrowheads="1"/>
          </p:cNvSpPr>
          <p:nvPr/>
        </p:nvSpPr>
        <p:spPr bwMode="auto">
          <a:xfrm>
            <a:off x="457200" y="533400"/>
            <a:ext cx="7315200" cy="609600"/>
          </a:xfrm>
          <a:prstGeom prst="rect">
            <a:avLst/>
          </a:prstGeom>
          <a:noFill/>
          <a:ln w="9525">
            <a:noFill/>
            <a:miter lim="800000"/>
            <a:headEnd/>
            <a:tailEnd/>
          </a:ln>
        </p:spPr>
        <p:txBody>
          <a:bodyPr anchor="ctr"/>
          <a:lstStyle/>
          <a:p>
            <a:pPr algn="ctr"/>
            <a:r>
              <a:rPr lang="en-US" sz="3200" b="0">
                <a:solidFill>
                  <a:schemeClr val="tx2"/>
                </a:solidFill>
              </a:rPr>
              <a:t>A Minimal ArchDL in the 5S Framework</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linds(horizont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edge">
                                      <p:cBhvr>
                                        <p:cTn id="3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Number Placeholder 3"/>
          <p:cNvSpPr>
            <a:spLocks noGrp="1"/>
          </p:cNvSpPr>
          <p:nvPr>
            <p:ph type="sldNum" sz="quarter" idx="12"/>
          </p:nvPr>
        </p:nvSpPr>
        <p:spPr>
          <a:noFill/>
        </p:spPr>
        <p:txBody>
          <a:bodyPr/>
          <a:lstStyle/>
          <a:p>
            <a:fld id="{D9833C92-44A9-4FC3-8970-8189E7F7061B}" type="slidenum">
              <a:rPr lang="en-US" smtClean="0"/>
              <a:pPr/>
              <a:t>234</a:t>
            </a:fld>
            <a:endParaRPr lang="en-US" smtClean="0"/>
          </a:p>
        </p:txBody>
      </p:sp>
      <p:grpSp>
        <p:nvGrpSpPr>
          <p:cNvPr id="2" name="Group 2"/>
          <p:cNvGrpSpPr>
            <a:grpSpLocks/>
          </p:cNvGrpSpPr>
          <p:nvPr/>
        </p:nvGrpSpPr>
        <p:grpSpPr bwMode="auto">
          <a:xfrm>
            <a:off x="0" y="76200"/>
            <a:ext cx="6400800" cy="1054100"/>
            <a:chOff x="0" y="48"/>
            <a:chExt cx="4032" cy="664"/>
          </a:xfrm>
        </p:grpSpPr>
        <p:sp>
          <p:nvSpPr>
            <p:cNvPr id="266325" name="AutoShape 3"/>
            <p:cNvSpPr>
              <a:spLocks noChangeArrowheads="1"/>
            </p:cNvSpPr>
            <p:nvPr/>
          </p:nvSpPr>
          <p:spPr bwMode="auto">
            <a:xfrm>
              <a:off x="2880" y="144"/>
              <a:ext cx="1152" cy="288"/>
            </a:xfrm>
            <a:prstGeom prst="cube">
              <a:avLst>
                <a:gd name="adj" fmla="val 25000"/>
              </a:avLst>
            </a:prstGeom>
            <a:solidFill>
              <a:srgbClr val="CCFFFF"/>
            </a:solidFill>
            <a:ln w="9525">
              <a:solidFill>
                <a:schemeClr val="tx1"/>
              </a:solidFill>
              <a:miter lim="800000"/>
              <a:headEnd/>
              <a:tailEnd/>
            </a:ln>
          </p:spPr>
          <p:txBody>
            <a:bodyPr wrap="none" anchor="ctr"/>
            <a:lstStyle/>
            <a:p>
              <a:pPr algn="ctr"/>
              <a:r>
                <a:rPr lang="en-US" b="0"/>
                <a:t>5SGraph</a:t>
              </a:r>
            </a:p>
          </p:txBody>
        </p:sp>
        <p:sp>
          <p:nvSpPr>
            <p:cNvPr id="266326" name="AutoShape 4"/>
            <p:cNvSpPr>
              <a:spLocks noChangeArrowheads="1"/>
            </p:cNvSpPr>
            <p:nvPr/>
          </p:nvSpPr>
          <p:spPr bwMode="auto">
            <a:xfrm>
              <a:off x="1056" y="48"/>
              <a:ext cx="1344" cy="384"/>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5S Archaeology </a:t>
              </a:r>
            </a:p>
            <a:p>
              <a:pPr algn="ctr"/>
              <a:r>
                <a:rPr lang="en-US" b="0"/>
                <a:t>MetaModel</a:t>
              </a:r>
            </a:p>
          </p:txBody>
        </p:sp>
        <p:sp>
          <p:nvSpPr>
            <p:cNvPr id="266327" name="Text Box 5"/>
            <p:cNvSpPr txBox="1">
              <a:spLocks noChangeArrowheads="1"/>
            </p:cNvSpPr>
            <p:nvPr/>
          </p:nvSpPr>
          <p:spPr bwMode="auto">
            <a:xfrm>
              <a:off x="0" y="48"/>
              <a:ext cx="1056" cy="231"/>
            </a:xfrm>
            <a:prstGeom prst="rect">
              <a:avLst/>
            </a:prstGeom>
            <a:noFill/>
            <a:ln w="9525">
              <a:noFill/>
              <a:miter lim="800000"/>
              <a:headEnd/>
              <a:tailEnd/>
            </a:ln>
          </p:spPr>
          <p:txBody>
            <a:bodyPr>
              <a:spAutoFit/>
            </a:bodyPr>
            <a:lstStyle/>
            <a:p>
              <a:pPr>
                <a:spcBef>
                  <a:spcPct val="50000"/>
                </a:spcBef>
              </a:pPr>
              <a:r>
                <a:rPr lang="en-US" b="0"/>
                <a:t>ArchDL Expert</a:t>
              </a:r>
            </a:p>
          </p:txBody>
        </p:sp>
        <p:sp>
          <p:nvSpPr>
            <p:cNvPr id="266328" name="Line 6"/>
            <p:cNvSpPr>
              <a:spLocks noChangeShapeType="1"/>
            </p:cNvSpPr>
            <p:nvPr/>
          </p:nvSpPr>
          <p:spPr bwMode="auto">
            <a:xfrm flipV="1">
              <a:off x="624" y="288"/>
              <a:ext cx="336" cy="144"/>
            </a:xfrm>
            <a:prstGeom prst="line">
              <a:avLst/>
            </a:prstGeom>
            <a:noFill/>
            <a:ln w="19050">
              <a:solidFill>
                <a:schemeClr val="tx1"/>
              </a:solidFill>
              <a:round/>
              <a:headEnd type="triangle" w="med" len="med"/>
              <a:tailEnd type="triangle" w="med" len="med"/>
            </a:ln>
          </p:spPr>
          <p:txBody>
            <a:bodyPr/>
            <a:lstStyle/>
            <a:p>
              <a:endParaRPr lang="en-US"/>
            </a:p>
          </p:txBody>
        </p:sp>
        <p:sp>
          <p:nvSpPr>
            <p:cNvPr id="266329" name="Line 7"/>
            <p:cNvSpPr>
              <a:spLocks noChangeShapeType="1"/>
            </p:cNvSpPr>
            <p:nvPr/>
          </p:nvSpPr>
          <p:spPr bwMode="auto">
            <a:xfrm>
              <a:off x="2400" y="288"/>
              <a:ext cx="480" cy="0"/>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nvGrpSpPr>
            <p:cNvPr id="266330" name="Group 8"/>
            <p:cNvGrpSpPr>
              <a:grpSpLocks/>
            </p:cNvGrpSpPr>
            <p:nvPr/>
          </p:nvGrpSpPr>
          <p:grpSpPr bwMode="auto">
            <a:xfrm>
              <a:off x="432" y="288"/>
              <a:ext cx="170" cy="424"/>
              <a:chOff x="759" y="522"/>
              <a:chExt cx="170" cy="424"/>
            </a:xfrm>
          </p:grpSpPr>
          <p:sp>
            <p:nvSpPr>
              <p:cNvPr id="266331" name="Oval 9"/>
              <p:cNvSpPr>
                <a:spLocks noChangeArrowheads="1"/>
              </p:cNvSpPr>
              <p:nvPr/>
            </p:nvSpPr>
            <p:spPr bwMode="auto">
              <a:xfrm>
                <a:off x="759" y="522"/>
                <a:ext cx="170" cy="169"/>
              </a:xfrm>
              <a:prstGeom prst="ellipse">
                <a:avLst/>
              </a:prstGeom>
              <a:noFill/>
              <a:ln w="7938" cap="rnd">
                <a:solidFill>
                  <a:srgbClr val="000000"/>
                </a:solidFill>
                <a:round/>
                <a:headEnd/>
                <a:tailEnd/>
              </a:ln>
            </p:spPr>
            <p:txBody>
              <a:bodyPr/>
              <a:lstStyle/>
              <a:p>
                <a:endParaRPr lang="en-US"/>
              </a:p>
            </p:txBody>
          </p:sp>
          <p:sp>
            <p:nvSpPr>
              <p:cNvPr id="266332" name="Line 10"/>
              <p:cNvSpPr>
                <a:spLocks noChangeShapeType="1"/>
              </p:cNvSpPr>
              <p:nvPr/>
            </p:nvSpPr>
            <p:spPr bwMode="auto">
              <a:xfrm>
                <a:off x="844" y="691"/>
                <a:ext cx="1" cy="170"/>
              </a:xfrm>
              <a:prstGeom prst="line">
                <a:avLst/>
              </a:prstGeom>
              <a:noFill/>
              <a:ln w="7938" cap="rnd">
                <a:solidFill>
                  <a:srgbClr val="000000"/>
                </a:solidFill>
                <a:round/>
                <a:headEnd/>
                <a:tailEnd/>
              </a:ln>
            </p:spPr>
            <p:txBody>
              <a:bodyPr/>
              <a:lstStyle/>
              <a:p>
                <a:endParaRPr lang="en-US"/>
              </a:p>
            </p:txBody>
          </p:sp>
          <p:sp>
            <p:nvSpPr>
              <p:cNvPr id="266333" name="Line 11"/>
              <p:cNvSpPr>
                <a:spLocks noChangeShapeType="1"/>
              </p:cNvSpPr>
              <p:nvPr/>
            </p:nvSpPr>
            <p:spPr bwMode="auto">
              <a:xfrm>
                <a:off x="844" y="861"/>
                <a:ext cx="85" cy="85"/>
              </a:xfrm>
              <a:prstGeom prst="line">
                <a:avLst/>
              </a:prstGeom>
              <a:noFill/>
              <a:ln w="7938" cap="rnd">
                <a:solidFill>
                  <a:srgbClr val="000000"/>
                </a:solidFill>
                <a:round/>
                <a:headEnd/>
                <a:tailEnd/>
              </a:ln>
            </p:spPr>
            <p:txBody>
              <a:bodyPr/>
              <a:lstStyle/>
              <a:p>
                <a:endParaRPr lang="en-US"/>
              </a:p>
            </p:txBody>
          </p:sp>
          <p:sp>
            <p:nvSpPr>
              <p:cNvPr id="266334" name="Line 12"/>
              <p:cNvSpPr>
                <a:spLocks noChangeShapeType="1"/>
              </p:cNvSpPr>
              <p:nvPr/>
            </p:nvSpPr>
            <p:spPr bwMode="auto">
              <a:xfrm flipH="1">
                <a:off x="759" y="861"/>
                <a:ext cx="85" cy="85"/>
              </a:xfrm>
              <a:prstGeom prst="line">
                <a:avLst/>
              </a:prstGeom>
              <a:noFill/>
              <a:ln w="7938" cap="rnd">
                <a:solidFill>
                  <a:srgbClr val="000000"/>
                </a:solidFill>
                <a:round/>
                <a:headEnd/>
                <a:tailEnd/>
              </a:ln>
            </p:spPr>
            <p:txBody>
              <a:bodyPr/>
              <a:lstStyle/>
              <a:p>
                <a:endParaRPr lang="en-US"/>
              </a:p>
            </p:txBody>
          </p:sp>
          <p:sp>
            <p:nvSpPr>
              <p:cNvPr id="266335" name="Line 13"/>
              <p:cNvSpPr>
                <a:spLocks noChangeShapeType="1"/>
              </p:cNvSpPr>
              <p:nvPr/>
            </p:nvSpPr>
            <p:spPr bwMode="auto">
              <a:xfrm flipH="1">
                <a:off x="759" y="734"/>
                <a:ext cx="85" cy="42"/>
              </a:xfrm>
              <a:prstGeom prst="line">
                <a:avLst/>
              </a:prstGeom>
              <a:noFill/>
              <a:ln w="7938" cap="rnd">
                <a:solidFill>
                  <a:srgbClr val="000000"/>
                </a:solidFill>
                <a:round/>
                <a:headEnd/>
                <a:tailEnd/>
              </a:ln>
            </p:spPr>
            <p:txBody>
              <a:bodyPr/>
              <a:lstStyle/>
              <a:p>
                <a:endParaRPr lang="en-US"/>
              </a:p>
            </p:txBody>
          </p:sp>
          <p:sp>
            <p:nvSpPr>
              <p:cNvPr id="266336" name="Line 14"/>
              <p:cNvSpPr>
                <a:spLocks noChangeShapeType="1"/>
              </p:cNvSpPr>
              <p:nvPr/>
            </p:nvSpPr>
            <p:spPr bwMode="auto">
              <a:xfrm>
                <a:off x="844" y="734"/>
                <a:ext cx="85" cy="42"/>
              </a:xfrm>
              <a:prstGeom prst="line">
                <a:avLst/>
              </a:prstGeom>
              <a:noFill/>
              <a:ln w="7938" cap="rnd">
                <a:solidFill>
                  <a:srgbClr val="000000"/>
                </a:solidFill>
                <a:round/>
                <a:headEnd/>
                <a:tailEnd/>
              </a:ln>
            </p:spPr>
            <p:txBody>
              <a:bodyPr/>
              <a:lstStyle/>
              <a:p>
                <a:endParaRPr lang="en-US"/>
              </a:p>
            </p:txBody>
          </p:sp>
        </p:grpSp>
      </p:grpSp>
      <p:grpSp>
        <p:nvGrpSpPr>
          <p:cNvPr id="4" name="Group 15"/>
          <p:cNvGrpSpPr>
            <a:grpSpLocks/>
          </p:cNvGrpSpPr>
          <p:nvPr/>
        </p:nvGrpSpPr>
        <p:grpSpPr bwMode="auto">
          <a:xfrm>
            <a:off x="6400800" y="166688"/>
            <a:ext cx="2743200" cy="823912"/>
            <a:chOff x="4032" y="105"/>
            <a:chExt cx="1728" cy="519"/>
          </a:xfrm>
        </p:grpSpPr>
        <p:sp>
          <p:nvSpPr>
            <p:cNvPr id="266316" name="Line 16"/>
            <p:cNvSpPr>
              <a:spLocks noChangeShapeType="1"/>
            </p:cNvSpPr>
            <p:nvPr/>
          </p:nvSpPr>
          <p:spPr bwMode="auto">
            <a:xfrm>
              <a:off x="4032" y="288"/>
              <a:ext cx="336" cy="0"/>
            </a:xfrm>
            <a:prstGeom prst="line">
              <a:avLst/>
            </a:prstGeom>
            <a:noFill/>
            <a:ln w="19050">
              <a:solidFill>
                <a:schemeClr val="tx1"/>
              </a:solidFill>
              <a:round/>
              <a:headEnd type="triangle" w="med" len="med"/>
              <a:tailEnd type="triangle" w="med" len="med"/>
            </a:ln>
          </p:spPr>
          <p:txBody>
            <a:bodyPr/>
            <a:lstStyle/>
            <a:p>
              <a:endParaRPr lang="en-US"/>
            </a:p>
          </p:txBody>
        </p:sp>
        <p:sp>
          <p:nvSpPr>
            <p:cNvPr id="266317" name="Text Box 17"/>
            <p:cNvSpPr txBox="1">
              <a:spLocks noChangeArrowheads="1"/>
            </p:cNvSpPr>
            <p:nvPr/>
          </p:nvSpPr>
          <p:spPr bwMode="auto">
            <a:xfrm>
              <a:off x="4512" y="105"/>
              <a:ext cx="1248" cy="231"/>
            </a:xfrm>
            <a:prstGeom prst="rect">
              <a:avLst/>
            </a:prstGeom>
            <a:noFill/>
            <a:ln w="9525">
              <a:noFill/>
              <a:miter lim="800000"/>
              <a:headEnd/>
              <a:tailEnd/>
            </a:ln>
          </p:spPr>
          <p:txBody>
            <a:bodyPr>
              <a:spAutoFit/>
            </a:bodyPr>
            <a:lstStyle/>
            <a:p>
              <a:pPr>
                <a:spcBef>
                  <a:spcPct val="50000"/>
                </a:spcBef>
              </a:pPr>
              <a:r>
                <a:rPr lang="en-US" b="0"/>
                <a:t>ArchDL Designer</a:t>
              </a:r>
            </a:p>
          </p:txBody>
        </p:sp>
        <p:grpSp>
          <p:nvGrpSpPr>
            <p:cNvPr id="266318" name="Group 18"/>
            <p:cNvGrpSpPr>
              <a:grpSpLocks/>
            </p:cNvGrpSpPr>
            <p:nvPr/>
          </p:nvGrpSpPr>
          <p:grpSpPr bwMode="auto">
            <a:xfrm>
              <a:off x="4368" y="200"/>
              <a:ext cx="170" cy="424"/>
              <a:chOff x="759" y="522"/>
              <a:chExt cx="170" cy="424"/>
            </a:xfrm>
          </p:grpSpPr>
          <p:sp>
            <p:nvSpPr>
              <p:cNvPr id="266319" name="Oval 19"/>
              <p:cNvSpPr>
                <a:spLocks noChangeArrowheads="1"/>
              </p:cNvSpPr>
              <p:nvPr/>
            </p:nvSpPr>
            <p:spPr bwMode="auto">
              <a:xfrm>
                <a:off x="759" y="522"/>
                <a:ext cx="170" cy="169"/>
              </a:xfrm>
              <a:prstGeom prst="ellipse">
                <a:avLst/>
              </a:prstGeom>
              <a:noFill/>
              <a:ln w="7938" cap="rnd">
                <a:solidFill>
                  <a:srgbClr val="000000"/>
                </a:solidFill>
                <a:round/>
                <a:headEnd/>
                <a:tailEnd/>
              </a:ln>
            </p:spPr>
            <p:txBody>
              <a:bodyPr/>
              <a:lstStyle/>
              <a:p>
                <a:endParaRPr lang="en-US"/>
              </a:p>
            </p:txBody>
          </p:sp>
          <p:sp>
            <p:nvSpPr>
              <p:cNvPr id="266320" name="Line 20"/>
              <p:cNvSpPr>
                <a:spLocks noChangeShapeType="1"/>
              </p:cNvSpPr>
              <p:nvPr/>
            </p:nvSpPr>
            <p:spPr bwMode="auto">
              <a:xfrm>
                <a:off x="844" y="691"/>
                <a:ext cx="1" cy="170"/>
              </a:xfrm>
              <a:prstGeom prst="line">
                <a:avLst/>
              </a:prstGeom>
              <a:noFill/>
              <a:ln w="7938" cap="rnd">
                <a:solidFill>
                  <a:srgbClr val="000000"/>
                </a:solidFill>
                <a:round/>
                <a:headEnd/>
                <a:tailEnd/>
              </a:ln>
            </p:spPr>
            <p:txBody>
              <a:bodyPr/>
              <a:lstStyle/>
              <a:p>
                <a:endParaRPr lang="en-US"/>
              </a:p>
            </p:txBody>
          </p:sp>
          <p:sp>
            <p:nvSpPr>
              <p:cNvPr id="266321" name="Line 21"/>
              <p:cNvSpPr>
                <a:spLocks noChangeShapeType="1"/>
              </p:cNvSpPr>
              <p:nvPr/>
            </p:nvSpPr>
            <p:spPr bwMode="auto">
              <a:xfrm>
                <a:off x="844" y="861"/>
                <a:ext cx="85" cy="85"/>
              </a:xfrm>
              <a:prstGeom prst="line">
                <a:avLst/>
              </a:prstGeom>
              <a:noFill/>
              <a:ln w="7938" cap="rnd">
                <a:solidFill>
                  <a:srgbClr val="000000"/>
                </a:solidFill>
                <a:round/>
                <a:headEnd/>
                <a:tailEnd/>
              </a:ln>
            </p:spPr>
            <p:txBody>
              <a:bodyPr/>
              <a:lstStyle/>
              <a:p>
                <a:endParaRPr lang="en-US"/>
              </a:p>
            </p:txBody>
          </p:sp>
          <p:sp>
            <p:nvSpPr>
              <p:cNvPr id="266322" name="Line 22"/>
              <p:cNvSpPr>
                <a:spLocks noChangeShapeType="1"/>
              </p:cNvSpPr>
              <p:nvPr/>
            </p:nvSpPr>
            <p:spPr bwMode="auto">
              <a:xfrm flipH="1">
                <a:off x="759" y="861"/>
                <a:ext cx="85" cy="85"/>
              </a:xfrm>
              <a:prstGeom prst="line">
                <a:avLst/>
              </a:prstGeom>
              <a:noFill/>
              <a:ln w="7938" cap="rnd">
                <a:solidFill>
                  <a:srgbClr val="000000"/>
                </a:solidFill>
                <a:round/>
                <a:headEnd/>
                <a:tailEnd/>
              </a:ln>
            </p:spPr>
            <p:txBody>
              <a:bodyPr/>
              <a:lstStyle/>
              <a:p>
                <a:endParaRPr lang="en-US"/>
              </a:p>
            </p:txBody>
          </p:sp>
          <p:sp>
            <p:nvSpPr>
              <p:cNvPr id="266323" name="Line 23"/>
              <p:cNvSpPr>
                <a:spLocks noChangeShapeType="1"/>
              </p:cNvSpPr>
              <p:nvPr/>
            </p:nvSpPr>
            <p:spPr bwMode="auto">
              <a:xfrm flipH="1">
                <a:off x="759" y="734"/>
                <a:ext cx="85" cy="42"/>
              </a:xfrm>
              <a:prstGeom prst="line">
                <a:avLst/>
              </a:prstGeom>
              <a:noFill/>
              <a:ln w="7938" cap="rnd">
                <a:solidFill>
                  <a:srgbClr val="000000"/>
                </a:solidFill>
                <a:round/>
                <a:headEnd/>
                <a:tailEnd/>
              </a:ln>
            </p:spPr>
            <p:txBody>
              <a:bodyPr/>
              <a:lstStyle/>
              <a:p>
                <a:endParaRPr lang="en-US"/>
              </a:p>
            </p:txBody>
          </p:sp>
          <p:sp>
            <p:nvSpPr>
              <p:cNvPr id="266324" name="Line 24"/>
              <p:cNvSpPr>
                <a:spLocks noChangeShapeType="1"/>
              </p:cNvSpPr>
              <p:nvPr/>
            </p:nvSpPr>
            <p:spPr bwMode="auto">
              <a:xfrm>
                <a:off x="844" y="734"/>
                <a:ext cx="85" cy="42"/>
              </a:xfrm>
              <a:prstGeom prst="line">
                <a:avLst/>
              </a:prstGeom>
              <a:noFill/>
              <a:ln w="7938" cap="rnd">
                <a:solidFill>
                  <a:srgbClr val="000000"/>
                </a:solidFill>
                <a:round/>
                <a:headEnd/>
                <a:tailEnd/>
              </a:ln>
            </p:spPr>
            <p:txBody>
              <a:bodyPr/>
              <a:lstStyle/>
              <a:p>
                <a:endParaRPr lang="en-US"/>
              </a:p>
            </p:txBody>
          </p:sp>
        </p:grpSp>
      </p:grpSp>
      <p:grpSp>
        <p:nvGrpSpPr>
          <p:cNvPr id="6" name="Group 25"/>
          <p:cNvGrpSpPr>
            <a:grpSpLocks/>
          </p:cNvGrpSpPr>
          <p:nvPr/>
        </p:nvGrpSpPr>
        <p:grpSpPr bwMode="auto">
          <a:xfrm>
            <a:off x="5638800" y="3429000"/>
            <a:ext cx="6546850" cy="914400"/>
            <a:chOff x="1492" y="768"/>
            <a:chExt cx="4124" cy="576"/>
          </a:xfrm>
        </p:grpSpPr>
        <p:sp>
          <p:nvSpPr>
            <p:cNvPr id="266314" name="Rectangle 26"/>
            <p:cNvSpPr>
              <a:spLocks noChangeArrowheads="1"/>
            </p:cNvSpPr>
            <p:nvPr/>
          </p:nvSpPr>
          <p:spPr bwMode="auto">
            <a:xfrm>
              <a:off x="1536" y="768"/>
              <a:ext cx="4080" cy="576"/>
            </a:xfrm>
            <a:prstGeom prst="rect">
              <a:avLst/>
            </a:prstGeom>
            <a:noFill/>
            <a:ln w="38100">
              <a:solidFill>
                <a:schemeClr val="accent1"/>
              </a:solidFill>
              <a:miter lim="800000"/>
              <a:headEnd/>
              <a:tailEnd/>
            </a:ln>
          </p:spPr>
          <p:txBody>
            <a:bodyPr wrap="none" anchor="ctr"/>
            <a:lstStyle/>
            <a:p>
              <a:endParaRPr lang="en-US"/>
            </a:p>
          </p:txBody>
        </p:sp>
        <p:sp>
          <p:nvSpPr>
            <p:cNvPr id="266315" name="Text Box 27"/>
            <p:cNvSpPr txBox="1">
              <a:spLocks noChangeArrowheads="1"/>
            </p:cNvSpPr>
            <p:nvPr/>
          </p:nvSpPr>
          <p:spPr bwMode="auto">
            <a:xfrm>
              <a:off x="1492" y="768"/>
              <a:ext cx="812" cy="404"/>
            </a:xfrm>
            <a:prstGeom prst="rect">
              <a:avLst/>
            </a:prstGeom>
            <a:noFill/>
            <a:ln w="9525">
              <a:noFill/>
              <a:miter lim="800000"/>
              <a:headEnd/>
              <a:tailEnd/>
            </a:ln>
          </p:spPr>
          <p:txBody>
            <a:bodyPr wrap="none">
              <a:spAutoFit/>
            </a:bodyPr>
            <a:lstStyle/>
            <a:p>
              <a:pPr eaLnBrk="0" hangingPunct="0"/>
              <a:r>
                <a:rPr lang="en-US" b="0"/>
                <a:t>Structure </a:t>
              </a:r>
            </a:p>
            <a:p>
              <a:pPr eaLnBrk="0" hangingPunct="0"/>
              <a:r>
                <a:rPr lang="en-US" b="0"/>
                <a:t>Sub-model</a:t>
              </a:r>
            </a:p>
          </p:txBody>
        </p:sp>
      </p:grpSp>
      <p:sp>
        <p:nvSpPr>
          <p:cNvPr id="270364" name="AutoShape 28"/>
          <p:cNvSpPr>
            <a:spLocks noChangeArrowheads="1"/>
          </p:cNvSpPr>
          <p:nvPr/>
        </p:nvSpPr>
        <p:spPr bwMode="auto">
          <a:xfrm>
            <a:off x="228600" y="2209800"/>
            <a:ext cx="1600200" cy="25908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ETANA-DL</a:t>
            </a:r>
          </a:p>
          <a:p>
            <a:pPr algn="ctr" eaLnBrk="0" hangingPunct="0"/>
            <a:r>
              <a:rPr lang="en-US" b="0"/>
              <a:t>Union Services</a:t>
            </a:r>
          </a:p>
          <a:p>
            <a:pPr algn="ctr" eaLnBrk="0" hangingPunct="0"/>
            <a:r>
              <a:rPr lang="en-US" b="0"/>
              <a:t>Descriptions</a:t>
            </a:r>
          </a:p>
          <a:p>
            <a:pPr algn="ctr" eaLnBrk="0" hangingPunct="0"/>
            <a:endParaRPr lang="en-US" sz="1400" b="0"/>
          </a:p>
          <a:p>
            <a:pPr algn="ctr" eaLnBrk="0" hangingPunct="0"/>
            <a:r>
              <a:rPr lang="en-US" sz="1600" b="0"/>
              <a:t>Harvesting</a:t>
            </a:r>
          </a:p>
          <a:p>
            <a:pPr algn="ctr" eaLnBrk="0" hangingPunct="0"/>
            <a:r>
              <a:rPr lang="en-US" sz="1600" b="0"/>
              <a:t>Mapping</a:t>
            </a:r>
          </a:p>
          <a:p>
            <a:pPr algn="ctr" eaLnBrk="0" hangingPunct="0"/>
            <a:r>
              <a:rPr lang="en-US" sz="1600" b="0"/>
              <a:t>Searching</a:t>
            </a:r>
          </a:p>
          <a:p>
            <a:pPr algn="ctr" eaLnBrk="0" hangingPunct="0"/>
            <a:r>
              <a:rPr lang="en-US" sz="1600" b="0"/>
              <a:t>Browsing</a:t>
            </a:r>
          </a:p>
          <a:p>
            <a:pPr algn="ctr" eaLnBrk="0" hangingPunct="0"/>
            <a:r>
              <a:rPr lang="en-US" sz="1600" b="0"/>
              <a:t>…</a:t>
            </a:r>
          </a:p>
        </p:txBody>
      </p:sp>
      <p:grpSp>
        <p:nvGrpSpPr>
          <p:cNvPr id="7" name="Group 29"/>
          <p:cNvGrpSpPr>
            <a:grpSpLocks/>
          </p:cNvGrpSpPr>
          <p:nvPr/>
        </p:nvGrpSpPr>
        <p:grpSpPr bwMode="auto">
          <a:xfrm>
            <a:off x="109538" y="762000"/>
            <a:ext cx="4919662" cy="4267200"/>
            <a:chOff x="0" y="480"/>
            <a:chExt cx="3099" cy="2688"/>
          </a:xfrm>
        </p:grpSpPr>
        <p:sp>
          <p:nvSpPr>
            <p:cNvPr id="266311" name="Rectangle 30"/>
            <p:cNvSpPr>
              <a:spLocks noChangeArrowheads="1"/>
            </p:cNvSpPr>
            <p:nvPr/>
          </p:nvSpPr>
          <p:spPr bwMode="auto">
            <a:xfrm>
              <a:off x="0" y="1008"/>
              <a:ext cx="1152" cy="2160"/>
            </a:xfrm>
            <a:prstGeom prst="rect">
              <a:avLst/>
            </a:prstGeom>
            <a:noFill/>
            <a:ln w="38100">
              <a:solidFill>
                <a:schemeClr val="accent1"/>
              </a:solidFill>
              <a:miter lim="800000"/>
              <a:headEnd/>
              <a:tailEnd/>
            </a:ln>
          </p:spPr>
          <p:txBody>
            <a:bodyPr wrap="none" anchor="ctr"/>
            <a:lstStyle/>
            <a:p>
              <a:endParaRPr lang="en-US"/>
            </a:p>
          </p:txBody>
        </p:sp>
        <p:sp>
          <p:nvSpPr>
            <p:cNvPr id="266312" name="Text Box 31"/>
            <p:cNvSpPr txBox="1">
              <a:spLocks noChangeArrowheads="1"/>
            </p:cNvSpPr>
            <p:nvPr/>
          </p:nvSpPr>
          <p:spPr bwMode="auto">
            <a:xfrm>
              <a:off x="39" y="987"/>
              <a:ext cx="812" cy="404"/>
            </a:xfrm>
            <a:prstGeom prst="rect">
              <a:avLst/>
            </a:prstGeom>
            <a:noFill/>
            <a:ln w="9525">
              <a:noFill/>
              <a:miter lim="800000"/>
              <a:headEnd/>
              <a:tailEnd/>
            </a:ln>
          </p:spPr>
          <p:txBody>
            <a:bodyPr wrap="none">
              <a:spAutoFit/>
            </a:bodyPr>
            <a:lstStyle/>
            <a:p>
              <a:pPr eaLnBrk="0" hangingPunct="0"/>
              <a:r>
                <a:rPr lang="en-US" b="0"/>
                <a:t>Scenario </a:t>
              </a:r>
            </a:p>
            <a:p>
              <a:pPr eaLnBrk="0" hangingPunct="0"/>
              <a:r>
                <a:rPr lang="en-US" b="0"/>
                <a:t>Sub-model</a:t>
              </a:r>
            </a:p>
          </p:txBody>
        </p:sp>
        <p:cxnSp>
          <p:nvCxnSpPr>
            <p:cNvPr id="266313" name="AutoShape 32"/>
            <p:cNvCxnSpPr>
              <a:cxnSpLocks noChangeShapeType="1"/>
            </p:cNvCxnSpPr>
            <p:nvPr/>
          </p:nvCxnSpPr>
          <p:spPr bwMode="auto">
            <a:xfrm rot="10800000" flipV="1">
              <a:off x="624" y="480"/>
              <a:ext cx="2475" cy="564"/>
            </a:xfrm>
            <a:prstGeom prst="curvedConnector2">
              <a:avLst/>
            </a:prstGeom>
            <a:noFill/>
            <a:ln w="57150">
              <a:pattFill prst="pct80">
                <a:fgClr>
                  <a:srgbClr val="800080"/>
                </a:fgClr>
                <a:bgClr>
                  <a:srgbClr val="FFFFFF"/>
                </a:bgClr>
              </a:pattFill>
              <a:miter lim="800000"/>
              <a:headEnd/>
              <a:tailEnd type="triangle" w="med" len="med"/>
            </a:ln>
          </p:spPr>
        </p:cxnSp>
      </p:grpSp>
      <p:grpSp>
        <p:nvGrpSpPr>
          <p:cNvPr id="8" name="Group 33"/>
          <p:cNvGrpSpPr>
            <a:grpSpLocks/>
          </p:cNvGrpSpPr>
          <p:nvPr/>
        </p:nvGrpSpPr>
        <p:grpSpPr bwMode="auto">
          <a:xfrm>
            <a:off x="3733800" y="685800"/>
            <a:ext cx="2286000" cy="914400"/>
            <a:chOff x="2352" y="432"/>
            <a:chExt cx="1440" cy="576"/>
          </a:xfrm>
        </p:grpSpPr>
        <p:sp>
          <p:nvSpPr>
            <p:cNvPr id="266309" name="AutoShape 34"/>
            <p:cNvSpPr>
              <a:spLocks noChangeArrowheads="1"/>
            </p:cNvSpPr>
            <p:nvPr/>
          </p:nvSpPr>
          <p:spPr bwMode="auto">
            <a:xfrm>
              <a:off x="2352" y="816"/>
              <a:ext cx="1440" cy="192"/>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VN Metadata Format</a:t>
              </a:r>
            </a:p>
          </p:txBody>
        </p:sp>
        <p:sp>
          <p:nvSpPr>
            <p:cNvPr id="266310" name="Line 35"/>
            <p:cNvSpPr>
              <a:spLocks noChangeShapeType="1"/>
            </p:cNvSpPr>
            <p:nvPr/>
          </p:nvSpPr>
          <p:spPr bwMode="auto">
            <a:xfrm>
              <a:off x="3216" y="432"/>
              <a:ext cx="0"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9" name="Group 36"/>
          <p:cNvGrpSpPr>
            <a:grpSpLocks/>
          </p:cNvGrpSpPr>
          <p:nvPr/>
        </p:nvGrpSpPr>
        <p:grpSpPr bwMode="auto">
          <a:xfrm>
            <a:off x="4397375" y="685800"/>
            <a:ext cx="3070225" cy="1371600"/>
            <a:chOff x="2770" y="432"/>
            <a:chExt cx="1934" cy="864"/>
          </a:xfrm>
        </p:grpSpPr>
        <p:sp>
          <p:nvSpPr>
            <p:cNvPr id="266307" name="AutoShape 37"/>
            <p:cNvSpPr>
              <a:spLocks noChangeArrowheads="1"/>
            </p:cNvSpPr>
            <p:nvPr/>
          </p:nvSpPr>
          <p:spPr bwMode="auto">
            <a:xfrm>
              <a:off x="2770" y="1056"/>
              <a:ext cx="1934" cy="24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ETANA-DL Metadata Format</a:t>
              </a:r>
            </a:p>
          </p:txBody>
        </p:sp>
        <p:sp>
          <p:nvSpPr>
            <p:cNvPr id="266308" name="Line 38"/>
            <p:cNvSpPr>
              <a:spLocks noChangeShapeType="1"/>
            </p:cNvSpPr>
            <p:nvPr/>
          </p:nvSpPr>
          <p:spPr bwMode="auto">
            <a:xfrm>
              <a:off x="3888" y="432"/>
              <a:ext cx="0" cy="62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0" name="Group 39"/>
          <p:cNvGrpSpPr>
            <a:grpSpLocks/>
          </p:cNvGrpSpPr>
          <p:nvPr/>
        </p:nvGrpSpPr>
        <p:grpSpPr bwMode="auto">
          <a:xfrm>
            <a:off x="6248400" y="685800"/>
            <a:ext cx="2590800" cy="914400"/>
            <a:chOff x="3936" y="432"/>
            <a:chExt cx="1632" cy="576"/>
          </a:xfrm>
        </p:grpSpPr>
        <p:sp>
          <p:nvSpPr>
            <p:cNvPr id="266305" name="AutoShape 40"/>
            <p:cNvSpPr>
              <a:spLocks noChangeArrowheads="1"/>
            </p:cNvSpPr>
            <p:nvPr/>
          </p:nvSpPr>
          <p:spPr bwMode="auto">
            <a:xfrm>
              <a:off x="4128" y="816"/>
              <a:ext cx="1440" cy="192"/>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HD Metadata Format</a:t>
              </a:r>
            </a:p>
          </p:txBody>
        </p:sp>
        <p:sp>
          <p:nvSpPr>
            <p:cNvPr id="266306" name="Line 41"/>
            <p:cNvSpPr>
              <a:spLocks noChangeShapeType="1"/>
            </p:cNvSpPr>
            <p:nvPr/>
          </p:nvSpPr>
          <p:spPr bwMode="auto">
            <a:xfrm>
              <a:off x="3936" y="432"/>
              <a:ext cx="480"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1" name="Group 42"/>
          <p:cNvGrpSpPr>
            <a:grpSpLocks/>
          </p:cNvGrpSpPr>
          <p:nvPr/>
        </p:nvGrpSpPr>
        <p:grpSpPr bwMode="auto">
          <a:xfrm>
            <a:off x="3886200" y="1600200"/>
            <a:ext cx="4572000" cy="1447800"/>
            <a:chOff x="2448" y="1008"/>
            <a:chExt cx="2880" cy="912"/>
          </a:xfrm>
        </p:grpSpPr>
        <p:sp>
          <p:nvSpPr>
            <p:cNvPr id="266301" name="AutoShape 43"/>
            <p:cNvSpPr>
              <a:spLocks noChangeArrowheads="1"/>
            </p:cNvSpPr>
            <p:nvPr/>
          </p:nvSpPr>
          <p:spPr bwMode="auto">
            <a:xfrm>
              <a:off x="3024" y="1608"/>
              <a:ext cx="1056" cy="312"/>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 Tool</a:t>
              </a:r>
            </a:p>
          </p:txBody>
        </p:sp>
        <p:sp>
          <p:nvSpPr>
            <p:cNvPr id="266302" name="Line 44"/>
            <p:cNvSpPr>
              <a:spLocks noChangeShapeType="1"/>
            </p:cNvSpPr>
            <p:nvPr/>
          </p:nvSpPr>
          <p:spPr bwMode="auto">
            <a:xfrm>
              <a:off x="2448" y="1008"/>
              <a:ext cx="576" cy="720"/>
            </a:xfrm>
            <a:prstGeom prst="line">
              <a:avLst/>
            </a:prstGeom>
            <a:noFill/>
            <a:ln w="57150">
              <a:solidFill>
                <a:srgbClr val="993300"/>
              </a:solidFill>
              <a:miter lim="800000"/>
              <a:headEnd/>
              <a:tailEnd type="triangle" w="med" len="med"/>
            </a:ln>
          </p:spPr>
          <p:txBody>
            <a:bodyPr wrap="none"/>
            <a:lstStyle/>
            <a:p>
              <a:endParaRPr lang="en-US"/>
            </a:p>
          </p:txBody>
        </p:sp>
        <p:sp>
          <p:nvSpPr>
            <p:cNvPr id="266303" name="Line 45"/>
            <p:cNvSpPr>
              <a:spLocks noChangeShapeType="1"/>
            </p:cNvSpPr>
            <p:nvPr/>
          </p:nvSpPr>
          <p:spPr bwMode="auto">
            <a:xfrm flipH="1">
              <a:off x="4128" y="1008"/>
              <a:ext cx="1200" cy="720"/>
            </a:xfrm>
            <a:prstGeom prst="line">
              <a:avLst/>
            </a:prstGeom>
            <a:noFill/>
            <a:ln w="57150">
              <a:solidFill>
                <a:srgbClr val="993300"/>
              </a:solidFill>
              <a:miter lim="800000"/>
              <a:headEnd/>
              <a:tailEnd type="triangle" w="med" len="med"/>
            </a:ln>
          </p:spPr>
          <p:txBody>
            <a:bodyPr wrap="none"/>
            <a:lstStyle/>
            <a:p>
              <a:endParaRPr lang="en-US"/>
            </a:p>
          </p:txBody>
        </p:sp>
        <p:sp>
          <p:nvSpPr>
            <p:cNvPr id="266304" name="Line 46"/>
            <p:cNvSpPr>
              <a:spLocks noChangeShapeType="1"/>
            </p:cNvSpPr>
            <p:nvPr/>
          </p:nvSpPr>
          <p:spPr bwMode="auto">
            <a:xfrm>
              <a:off x="3648" y="1296"/>
              <a:ext cx="0" cy="288"/>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12" name="Group 47"/>
          <p:cNvGrpSpPr>
            <a:grpSpLocks/>
          </p:cNvGrpSpPr>
          <p:nvPr/>
        </p:nvGrpSpPr>
        <p:grpSpPr bwMode="auto">
          <a:xfrm>
            <a:off x="3200400" y="3048000"/>
            <a:ext cx="1752600" cy="533400"/>
            <a:chOff x="2016" y="1920"/>
            <a:chExt cx="1104" cy="336"/>
          </a:xfrm>
        </p:grpSpPr>
        <p:sp>
          <p:nvSpPr>
            <p:cNvPr id="266299" name="AutoShape 48"/>
            <p:cNvSpPr>
              <a:spLocks noChangeArrowheads="1"/>
            </p:cNvSpPr>
            <p:nvPr/>
          </p:nvSpPr>
          <p:spPr bwMode="auto">
            <a:xfrm>
              <a:off x="2016" y="2016"/>
              <a:ext cx="912"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Wrapper4VN</a:t>
              </a:r>
            </a:p>
          </p:txBody>
        </p:sp>
        <p:sp>
          <p:nvSpPr>
            <p:cNvPr id="266300" name="Line 49"/>
            <p:cNvSpPr>
              <a:spLocks noChangeShapeType="1"/>
            </p:cNvSpPr>
            <p:nvPr/>
          </p:nvSpPr>
          <p:spPr bwMode="auto">
            <a:xfrm flipH="1">
              <a:off x="2928" y="1920"/>
              <a:ext cx="192" cy="192"/>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13" name="Group 50"/>
          <p:cNvGrpSpPr>
            <a:grpSpLocks/>
          </p:cNvGrpSpPr>
          <p:nvPr/>
        </p:nvGrpSpPr>
        <p:grpSpPr bwMode="auto">
          <a:xfrm>
            <a:off x="5181600" y="3048000"/>
            <a:ext cx="1676400" cy="533400"/>
            <a:chOff x="3264" y="1920"/>
            <a:chExt cx="1056" cy="336"/>
          </a:xfrm>
        </p:grpSpPr>
        <p:sp>
          <p:nvSpPr>
            <p:cNvPr id="266297" name="AutoShape 51"/>
            <p:cNvSpPr>
              <a:spLocks noChangeArrowheads="1"/>
            </p:cNvSpPr>
            <p:nvPr/>
          </p:nvSpPr>
          <p:spPr bwMode="auto">
            <a:xfrm>
              <a:off x="3408" y="2016"/>
              <a:ext cx="912"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Wrapper4HD</a:t>
              </a:r>
            </a:p>
          </p:txBody>
        </p:sp>
        <p:sp>
          <p:nvSpPr>
            <p:cNvPr id="266298" name="Line 52"/>
            <p:cNvSpPr>
              <a:spLocks noChangeShapeType="1"/>
            </p:cNvSpPr>
            <p:nvPr/>
          </p:nvSpPr>
          <p:spPr bwMode="auto">
            <a:xfrm>
              <a:off x="3264" y="1920"/>
              <a:ext cx="144" cy="240"/>
            </a:xfrm>
            <a:prstGeom prst="line">
              <a:avLst/>
            </a:prstGeom>
            <a:noFill/>
            <a:ln w="57150">
              <a:solidFill>
                <a:srgbClr val="993300"/>
              </a:solidFill>
              <a:miter lim="800000"/>
              <a:headEnd/>
              <a:tailEnd type="triangle" w="med" len="med"/>
            </a:ln>
          </p:spPr>
          <p:txBody>
            <a:bodyPr wrap="none"/>
            <a:lstStyle/>
            <a:p>
              <a:endParaRPr lang="en-US"/>
            </a:p>
          </p:txBody>
        </p:sp>
      </p:grpSp>
      <p:sp>
        <p:nvSpPr>
          <p:cNvPr id="266254" name="AutoShape 53"/>
          <p:cNvSpPr>
            <a:spLocks noChangeAspect="1" noChangeArrowheads="1"/>
          </p:cNvSpPr>
          <p:nvPr/>
        </p:nvSpPr>
        <p:spPr bwMode="auto">
          <a:xfrm>
            <a:off x="4978400" y="4002088"/>
            <a:ext cx="555625" cy="474662"/>
          </a:xfrm>
          <a:prstGeom prst="can">
            <a:avLst>
              <a:gd name="adj" fmla="val 25000"/>
            </a:avLst>
          </a:prstGeom>
          <a:noFill/>
          <a:ln w="9525">
            <a:solidFill>
              <a:schemeClr val="tx1"/>
            </a:solidFill>
            <a:round/>
            <a:headEnd/>
            <a:tailEnd/>
          </a:ln>
        </p:spPr>
        <p:txBody>
          <a:bodyPr wrap="none" anchor="ctr"/>
          <a:lstStyle/>
          <a:p>
            <a:endParaRPr lang="en-US"/>
          </a:p>
        </p:txBody>
      </p:sp>
      <p:sp>
        <p:nvSpPr>
          <p:cNvPr id="266255" name="AutoShape 54"/>
          <p:cNvSpPr>
            <a:spLocks noChangeAspect="1" noChangeArrowheads="1"/>
          </p:cNvSpPr>
          <p:nvPr/>
        </p:nvSpPr>
        <p:spPr bwMode="auto">
          <a:xfrm>
            <a:off x="4978400" y="5053013"/>
            <a:ext cx="555625" cy="474662"/>
          </a:xfrm>
          <a:prstGeom prst="can">
            <a:avLst>
              <a:gd name="adj" fmla="val 25000"/>
            </a:avLst>
          </a:prstGeom>
          <a:noFill/>
          <a:ln w="9525">
            <a:solidFill>
              <a:schemeClr val="tx1"/>
            </a:solidFill>
            <a:round/>
            <a:headEnd/>
            <a:tailEnd/>
          </a:ln>
        </p:spPr>
        <p:txBody>
          <a:bodyPr wrap="none" anchor="ctr"/>
          <a:lstStyle/>
          <a:p>
            <a:endParaRPr lang="en-US"/>
          </a:p>
        </p:txBody>
      </p:sp>
      <p:sp>
        <p:nvSpPr>
          <p:cNvPr id="266256" name="Line 55"/>
          <p:cNvSpPr>
            <a:spLocks noChangeAspect="1" noChangeShapeType="1"/>
          </p:cNvSpPr>
          <p:nvPr/>
        </p:nvSpPr>
        <p:spPr bwMode="auto">
          <a:xfrm rot="18900000" flipV="1">
            <a:off x="4229100" y="4498975"/>
            <a:ext cx="812800" cy="0"/>
          </a:xfrm>
          <a:prstGeom prst="line">
            <a:avLst/>
          </a:prstGeom>
          <a:noFill/>
          <a:ln w="9525">
            <a:solidFill>
              <a:schemeClr val="tx1"/>
            </a:solidFill>
            <a:round/>
            <a:headEnd/>
            <a:tailEnd type="triangle" w="med" len="med"/>
          </a:ln>
        </p:spPr>
        <p:txBody>
          <a:bodyPr wrap="none" anchor="ctr"/>
          <a:lstStyle/>
          <a:p>
            <a:endParaRPr lang="en-US"/>
          </a:p>
        </p:txBody>
      </p:sp>
      <p:sp>
        <p:nvSpPr>
          <p:cNvPr id="266257" name="Text Box 56"/>
          <p:cNvSpPr txBox="1">
            <a:spLocks noChangeAspect="1" noChangeArrowheads="1"/>
          </p:cNvSpPr>
          <p:nvPr/>
        </p:nvSpPr>
        <p:spPr bwMode="auto">
          <a:xfrm>
            <a:off x="4583113" y="3776663"/>
            <a:ext cx="1362075"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Inverted Files</a:t>
            </a:r>
          </a:p>
        </p:txBody>
      </p:sp>
      <p:sp>
        <p:nvSpPr>
          <p:cNvPr id="266258" name="Text Box 57"/>
          <p:cNvSpPr txBox="1">
            <a:spLocks noChangeAspect="1" noChangeArrowheads="1"/>
          </p:cNvSpPr>
          <p:nvPr/>
        </p:nvSpPr>
        <p:spPr bwMode="auto">
          <a:xfrm>
            <a:off x="4114800" y="5854700"/>
            <a:ext cx="1655763"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Services DB</a:t>
            </a:r>
          </a:p>
        </p:txBody>
      </p:sp>
      <p:sp>
        <p:nvSpPr>
          <p:cNvPr id="266259" name="Line 58"/>
          <p:cNvSpPr>
            <a:spLocks noChangeAspect="1" noChangeShapeType="1"/>
          </p:cNvSpPr>
          <p:nvPr/>
        </p:nvSpPr>
        <p:spPr bwMode="auto">
          <a:xfrm>
            <a:off x="5534025" y="4205288"/>
            <a:ext cx="56673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60" name="Text Box 59"/>
          <p:cNvSpPr txBox="1">
            <a:spLocks noChangeAspect="1" noChangeArrowheads="1"/>
          </p:cNvSpPr>
          <p:nvPr/>
        </p:nvSpPr>
        <p:spPr bwMode="auto">
          <a:xfrm rot="2700000">
            <a:off x="4255294" y="5058569"/>
            <a:ext cx="677862"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Index</a:t>
            </a:r>
          </a:p>
        </p:txBody>
      </p:sp>
      <p:sp>
        <p:nvSpPr>
          <p:cNvPr id="266261" name="Line 60"/>
          <p:cNvSpPr>
            <a:spLocks noChangeAspect="1" noChangeShapeType="1"/>
          </p:cNvSpPr>
          <p:nvPr/>
        </p:nvSpPr>
        <p:spPr bwMode="auto">
          <a:xfrm rot="2700000" flipV="1">
            <a:off x="4200525" y="5091113"/>
            <a:ext cx="901700" cy="0"/>
          </a:xfrm>
          <a:prstGeom prst="line">
            <a:avLst/>
          </a:prstGeom>
          <a:noFill/>
          <a:ln w="9525">
            <a:solidFill>
              <a:schemeClr val="tx1"/>
            </a:solidFill>
            <a:round/>
            <a:headEnd/>
            <a:tailEnd type="triangle" w="med" len="med"/>
          </a:ln>
        </p:spPr>
        <p:txBody>
          <a:bodyPr wrap="none" anchor="ctr"/>
          <a:lstStyle/>
          <a:p>
            <a:endParaRPr lang="en-US"/>
          </a:p>
        </p:txBody>
      </p:sp>
      <p:sp>
        <p:nvSpPr>
          <p:cNvPr id="266262" name="Text Box 61"/>
          <p:cNvSpPr txBox="1">
            <a:spLocks noChangeAspect="1" noChangeArrowheads="1"/>
          </p:cNvSpPr>
          <p:nvPr/>
        </p:nvSpPr>
        <p:spPr bwMode="auto">
          <a:xfrm rot="-2700000">
            <a:off x="4192588" y="4246563"/>
            <a:ext cx="795337"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Index</a:t>
            </a:r>
          </a:p>
        </p:txBody>
      </p:sp>
      <p:sp>
        <p:nvSpPr>
          <p:cNvPr id="266263" name="Rectangle 62"/>
          <p:cNvSpPr>
            <a:spLocks noChangeAspect="1" noChangeArrowheads="1"/>
          </p:cNvSpPr>
          <p:nvPr/>
        </p:nvSpPr>
        <p:spPr bwMode="auto">
          <a:xfrm>
            <a:off x="6100763" y="5065713"/>
            <a:ext cx="881062" cy="450850"/>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Browse</a:t>
            </a:r>
          </a:p>
          <a:p>
            <a:pPr algn="ctr"/>
            <a:r>
              <a:rPr lang="en-US" sz="1400">
                <a:latin typeface="Times New Roman" pitchFamily="18" charset="0"/>
              </a:rPr>
              <a:t>Service</a:t>
            </a:r>
          </a:p>
        </p:txBody>
      </p:sp>
      <p:sp>
        <p:nvSpPr>
          <p:cNvPr id="266264" name="Rectangle 63"/>
          <p:cNvSpPr>
            <a:spLocks noChangeAspect="1" noChangeArrowheads="1"/>
          </p:cNvSpPr>
          <p:nvPr/>
        </p:nvSpPr>
        <p:spPr bwMode="auto">
          <a:xfrm>
            <a:off x="6113463" y="3957638"/>
            <a:ext cx="849312" cy="500062"/>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Search</a:t>
            </a:r>
          </a:p>
          <a:p>
            <a:pPr algn="ctr"/>
            <a:r>
              <a:rPr lang="en-US" sz="1400">
                <a:latin typeface="Times New Roman" pitchFamily="18" charset="0"/>
              </a:rPr>
              <a:t>Service</a:t>
            </a:r>
          </a:p>
        </p:txBody>
      </p:sp>
      <p:sp>
        <p:nvSpPr>
          <p:cNvPr id="266265" name="Line 64"/>
          <p:cNvSpPr>
            <a:spLocks noChangeAspect="1" noChangeShapeType="1"/>
          </p:cNvSpPr>
          <p:nvPr/>
        </p:nvSpPr>
        <p:spPr bwMode="auto">
          <a:xfrm>
            <a:off x="5534025" y="5280025"/>
            <a:ext cx="56673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66" name="AutoShape 65"/>
          <p:cNvSpPr>
            <a:spLocks noChangeAspect="1" noChangeArrowheads="1"/>
          </p:cNvSpPr>
          <p:nvPr/>
        </p:nvSpPr>
        <p:spPr bwMode="auto">
          <a:xfrm>
            <a:off x="4675188" y="6081713"/>
            <a:ext cx="555625" cy="473075"/>
          </a:xfrm>
          <a:prstGeom prst="can">
            <a:avLst>
              <a:gd name="adj" fmla="val 25000"/>
            </a:avLst>
          </a:prstGeom>
          <a:noFill/>
          <a:ln w="9525">
            <a:solidFill>
              <a:schemeClr val="tx1"/>
            </a:solidFill>
            <a:round/>
            <a:headEnd/>
            <a:tailEnd/>
          </a:ln>
        </p:spPr>
        <p:txBody>
          <a:bodyPr wrap="none" anchor="ctr"/>
          <a:lstStyle/>
          <a:p>
            <a:endParaRPr lang="en-US"/>
          </a:p>
        </p:txBody>
      </p:sp>
      <p:sp>
        <p:nvSpPr>
          <p:cNvPr id="266267" name="Text Box 66"/>
          <p:cNvSpPr txBox="1">
            <a:spLocks noChangeAspect="1" noChangeArrowheads="1"/>
          </p:cNvSpPr>
          <p:nvPr/>
        </p:nvSpPr>
        <p:spPr bwMode="auto">
          <a:xfrm>
            <a:off x="4675188" y="4821238"/>
            <a:ext cx="1190625"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Browse DB</a:t>
            </a:r>
          </a:p>
        </p:txBody>
      </p:sp>
      <p:sp>
        <p:nvSpPr>
          <p:cNvPr id="266268" name="Rectangle 67"/>
          <p:cNvSpPr>
            <a:spLocks noChangeAspect="1" noChangeArrowheads="1"/>
          </p:cNvSpPr>
          <p:nvPr/>
        </p:nvSpPr>
        <p:spPr bwMode="auto">
          <a:xfrm>
            <a:off x="5984875" y="5991225"/>
            <a:ext cx="1111250" cy="609600"/>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Other</a:t>
            </a:r>
          </a:p>
          <a:p>
            <a:pPr algn="ctr"/>
            <a:r>
              <a:rPr lang="en-US" sz="1400">
                <a:latin typeface="Times New Roman" pitchFamily="18" charset="0"/>
              </a:rPr>
              <a:t>ETANA-DL</a:t>
            </a:r>
          </a:p>
          <a:p>
            <a:pPr algn="ctr"/>
            <a:r>
              <a:rPr lang="en-US" sz="1400">
                <a:latin typeface="Times New Roman" pitchFamily="18" charset="0"/>
              </a:rPr>
              <a:t>Services</a:t>
            </a:r>
          </a:p>
        </p:txBody>
      </p:sp>
      <p:sp>
        <p:nvSpPr>
          <p:cNvPr id="266269" name="Line 68"/>
          <p:cNvSpPr>
            <a:spLocks noChangeAspect="1" noChangeShapeType="1"/>
          </p:cNvSpPr>
          <p:nvPr/>
        </p:nvSpPr>
        <p:spPr bwMode="auto">
          <a:xfrm>
            <a:off x="5256213" y="6307138"/>
            <a:ext cx="715962"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0" name="Line 69"/>
          <p:cNvSpPr>
            <a:spLocks noChangeAspect="1" noChangeShapeType="1"/>
          </p:cNvSpPr>
          <p:nvPr/>
        </p:nvSpPr>
        <p:spPr bwMode="auto">
          <a:xfrm flipH="1" flipV="1">
            <a:off x="5548313" y="5280025"/>
            <a:ext cx="396875" cy="10160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1" name="Rectangle 70"/>
          <p:cNvSpPr>
            <a:spLocks noChangeAspect="1" noChangeArrowheads="1"/>
          </p:cNvSpPr>
          <p:nvPr/>
        </p:nvSpPr>
        <p:spPr bwMode="auto">
          <a:xfrm>
            <a:off x="7612063" y="3924300"/>
            <a:ext cx="369887" cy="2709863"/>
          </a:xfrm>
          <a:prstGeom prst="rect">
            <a:avLst/>
          </a:prstGeom>
          <a:noFill/>
          <a:ln w="9525">
            <a:solidFill>
              <a:schemeClr val="tx1"/>
            </a:solidFill>
            <a:miter lim="800000"/>
            <a:headEnd/>
            <a:tailEnd/>
          </a:ln>
        </p:spPr>
        <p:txBody>
          <a:bodyPr vert="eaVert" wrap="none" anchor="ctr"/>
          <a:lstStyle/>
          <a:p>
            <a:pPr algn="ctr"/>
            <a:r>
              <a:rPr lang="en-US" sz="1400">
                <a:latin typeface="Times New Roman" pitchFamily="18" charset="0"/>
              </a:rPr>
              <a:t>Web Interface</a:t>
            </a:r>
          </a:p>
        </p:txBody>
      </p:sp>
      <p:sp>
        <p:nvSpPr>
          <p:cNvPr id="266272" name="Line 71"/>
          <p:cNvSpPr>
            <a:spLocks noChangeAspect="1" noChangeShapeType="1"/>
          </p:cNvSpPr>
          <p:nvPr/>
        </p:nvSpPr>
        <p:spPr bwMode="auto">
          <a:xfrm>
            <a:off x="6962775" y="4195763"/>
            <a:ext cx="6350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3" name="Line 72"/>
          <p:cNvSpPr>
            <a:spLocks noChangeAspect="1" noChangeShapeType="1"/>
          </p:cNvSpPr>
          <p:nvPr/>
        </p:nvSpPr>
        <p:spPr bwMode="auto">
          <a:xfrm>
            <a:off x="6981825" y="5289550"/>
            <a:ext cx="60325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4" name="Line 73"/>
          <p:cNvSpPr>
            <a:spLocks noChangeAspect="1" noChangeShapeType="1"/>
          </p:cNvSpPr>
          <p:nvPr/>
        </p:nvSpPr>
        <p:spPr bwMode="auto">
          <a:xfrm>
            <a:off x="7108825" y="6296025"/>
            <a:ext cx="47625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5" name="Text Box 74"/>
          <p:cNvSpPr txBox="1">
            <a:spLocks noChangeAspect="1" noChangeArrowheads="1"/>
          </p:cNvSpPr>
          <p:nvPr/>
        </p:nvSpPr>
        <p:spPr bwMode="auto">
          <a:xfrm>
            <a:off x="6870700" y="3886200"/>
            <a:ext cx="793750"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XOAI</a:t>
            </a:r>
          </a:p>
        </p:txBody>
      </p:sp>
      <p:sp>
        <p:nvSpPr>
          <p:cNvPr id="266276" name="Text Box 75"/>
          <p:cNvSpPr txBox="1">
            <a:spLocks noChangeAspect="1" noChangeArrowheads="1"/>
          </p:cNvSpPr>
          <p:nvPr/>
        </p:nvSpPr>
        <p:spPr bwMode="auto">
          <a:xfrm>
            <a:off x="6975475" y="6019800"/>
            <a:ext cx="793750"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XOAI</a:t>
            </a:r>
          </a:p>
        </p:txBody>
      </p:sp>
      <p:sp>
        <p:nvSpPr>
          <p:cNvPr id="266277" name="Rectangle 76"/>
          <p:cNvSpPr>
            <a:spLocks noChangeAspect="1" noChangeArrowheads="1"/>
          </p:cNvSpPr>
          <p:nvPr/>
        </p:nvSpPr>
        <p:spPr bwMode="auto">
          <a:xfrm>
            <a:off x="3200400" y="3810000"/>
            <a:ext cx="4953000" cy="2895600"/>
          </a:xfrm>
          <a:prstGeom prst="rect">
            <a:avLst/>
          </a:prstGeom>
          <a:noFill/>
          <a:ln w="9525">
            <a:solidFill>
              <a:schemeClr val="tx1"/>
            </a:solidFill>
            <a:prstDash val="dash"/>
            <a:miter lim="800000"/>
            <a:headEnd/>
            <a:tailEnd/>
          </a:ln>
        </p:spPr>
        <p:txBody>
          <a:bodyPr wrap="none" anchor="ctr"/>
          <a:lstStyle/>
          <a:p>
            <a:endParaRPr lang="en-US"/>
          </a:p>
        </p:txBody>
      </p:sp>
      <p:grpSp>
        <p:nvGrpSpPr>
          <p:cNvPr id="14" name="Group 77"/>
          <p:cNvGrpSpPr>
            <a:grpSpLocks/>
          </p:cNvGrpSpPr>
          <p:nvPr/>
        </p:nvGrpSpPr>
        <p:grpSpPr bwMode="auto">
          <a:xfrm>
            <a:off x="1981200" y="2362200"/>
            <a:ext cx="6248400" cy="2057400"/>
            <a:chOff x="1248" y="1488"/>
            <a:chExt cx="3936" cy="1296"/>
          </a:xfrm>
        </p:grpSpPr>
        <p:sp>
          <p:nvSpPr>
            <p:cNvPr id="266291" name="Oval 78"/>
            <p:cNvSpPr>
              <a:spLocks noChangeArrowheads="1"/>
            </p:cNvSpPr>
            <p:nvPr/>
          </p:nvSpPr>
          <p:spPr bwMode="auto">
            <a:xfrm>
              <a:off x="1248" y="1488"/>
              <a:ext cx="624" cy="48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VN</a:t>
              </a:r>
            </a:p>
            <a:p>
              <a:pPr algn="ctr" eaLnBrk="0" hangingPunct="0"/>
              <a:r>
                <a:rPr lang="en-US" b="0"/>
                <a:t>Catalog</a:t>
              </a:r>
            </a:p>
          </p:txBody>
        </p:sp>
        <p:sp>
          <p:nvSpPr>
            <p:cNvPr id="266292" name="Oval 79"/>
            <p:cNvSpPr>
              <a:spLocks noChangeArrowheads="1"/>
            </p:cNvSpPr>
            <p:nvPr/>
          </p:nvSpPr>
          <p:spPr bwMode="auto">
            <a:xfrm>
              <a:off x="4560" y="1536"/>
              <a:ext cx="624" cy="48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HD</a:t>
              </a:r>
            </a:p>
            <a:p>
              <a:pPr algn="ctr" eaLnBrk="0" hangingPunct="0"/>
              <a:r>
                <a:rPr lang="en-US" b="0"/>
                <a:t>Catalog</a:t>
              </a:r>
            </a:p>
          </p:txBody>
        </p:sp>
        <p:sp>
          <p:nvSpPr>
            <p:cNvPr id="266293" name="Line 80"/>
            <p:cNvSpPr>
              <a:spLocks noChangeShapeType="1"/>
            </p:cNvSpPr>
            <p:nvPr/>
          </p:nvSpPr>
          <p:spPr bwMode="auto">
            <a:xfrm>
              <a:off x="1824" y="1872"/>
              <a:ext cx="192" cy="192"/>
            </a:xfrm>
            <a:prstGeom prst="line">
              <a:avLst/>
            </a:prstGeom>
            <a:noFill/>
            <a:ln w="28575">
              <a:solidFill>
                <a:schemeClr val="bg2"/>
              </a:solidFill>
              <a:miter lim="800000"/>
              <a:headEnd/>
              <a:tailEnd type="triangle" w="med" len="med"/>
            </a:ln>
          </p:spPr>
          <p:txBody>
            <a:bodyPr wrap="none"/>
            <a:lstStyle/>
            <a:p>
              <a:endParaRPr lang="en-US"/>
            </a:p>
          </p:txBody>
        </p:sp>
        <p:sp>
          <p:nvSpPr>
            <p:cNvPr id="266294" name="Line 81"/>
            <p:cNvSpPr>
              <a:spLocks noChangeShapeType="1"/>
            </p:cNvSpPr>
            <p:nvPr/>
          </p:nvSpPr>
          <p:spPr bwMode="auto">
            <a:xfrm flipH="1">
              <a:off x="4320" y="1872"/>
              <a:ext cx="240" cy="240"/>
            </a:xfrm>
            <a:prstGeom prst="line">
              <a:avLst/>
            </a:prstGeom>
            <a:noFill/>
            <a:ln w="28575">
              <a:solidFill>
                <a:schemeClr val="bg2"/>
              </a:solidFill>
              <a:miter lim="800000"/>
              <a:headEnd/>
              <a:tailEnd type="triangle" w="med" len="med"/>
            </a:ln>
          </p:spPr>
          <p:txBody>
            <a:bodyPr wrap="none"/>
            <a:lstStyle/>
            <a:p>
              <a:endParaRPr lang="en-US"/>
            </a:p>
          </p:txBody>
        </p:sp>
        <p:cxnSp>
          <p:nvCxnSpPr>
            <p:cNvPr id="266295" name="AutoShape 82"/>
            <p:cNvCxnSpPr>
              <a:cxnSpLocks noChangeShapeType="1"/>
              <a:endCxn id="266279" idx="0"/>
            </p:cNvCxnSpPr>
            <p:nvPr/>
          </p:nvCxnSpPr>
          <p:spPr bwMode="auto">
            <a:xfrm rot="10800000" flipV="1">
              <a:off x="2424" y="2208"/>
              <a:ext cx="960" cy="576"/>
            </a:xfrm>
            <a:prstGeom prst="curvedConnector2">
              <a:avLst/>
            </a:prstGeom>
            <a:noFill/>
            <a:ln w="28575">
              <a:solidFill>
                <a:schemeClr val="bg2"/>
              </a:solidFill>
              <a:miter lim="800000"/>
              <a:headEnd/>
              <a:tailEnd type="triangle" w="med" len="med"/>
            </a:ln>
          </p:spPr>
        </p:cxnSp>
        <p:sp>
          <p:nvSpPr>
            <p:cNvPr id="266296" name="Line 83"/>
            <p:cNvSpPr>
              <a:spLocks noChangeShapeType="1"/>
            </p:cNvSpPr>
            <p:nvPr/>
          </p:nvSpPr>
          <p:spPr bwMode="auto">
            <a:xfrm>
              <a:off x="2208" y="2256"/>
              <a:ext cx="96" cy="528"/>
            </a:xfrm>
            <a:prstGeom prst="line">
              <a:avLst/>
            </a:prstGeom>
            <a:noFill/>
            <a:ln w="28575">
              <a:solidFill>
                <a:schemeClr val="bg2"/>
              </a:solidFill>
              <a:miter lim="800000"/>
              <a:headEnd/>
              <a:tailEnd type="triangle" w="med" len="med"/>
            </a:ln>
          </p:spPr>
          <p:txBody>
            <a:bodyPr wrap="none"/>
            <a:lstStyle/>
            <a:p>
              <a:endParaRPr lang="en-US"/>
            </a:p>
          </p:txBody>
        </p:sp>
      </p:grpSp>
      <p:sp>
        <p:nvSpPr>
          <p:cNvPr id="266279" name="Oval 84"/>
          <p:cNvSpPr>
            <a:spLocks noChangeArrowheads="1"/>
          </p:cNvSpPr>
          <p:nvPr/>
        </p:nvSpPr>
        <p:spPr bwMode="auto">
          <a:xfrm>
            <a:off x="3352800" y="44196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a:t>
            </a:r>
          </a:p>
          <a:p>
            <a:pPr algn="ctr" eaLnBrk="0" hangingPunct="0"/>
            <a:r>
              <a:rPr lang="en-US" b="0"/>
              <a:t>Catalog</a:t>
            </a:r>
          </a:p>
        </p:txBody>
      </p:sp>
      <p:grpSp>
        <p:nvGrpSpPr>
          <p:cNvPr id="15" name="Group 85"/>
          <p:cNvGrpSpPr>
            <a:grpSpLocks/>
          </p:cNvGrpSpPr>
          <p:nvPr/>
        </p:nvGrpSpPr>
        <p:grpSpPr bwMode="auto">
          <a:xfrm>
            <a:off x="2895600" y="5486400"/>
            <a:ext cx="3276600" cy="609600"/>
            <a:chOff x="1824" y="3456"/>
            <a:chExt cx="2064" cy="384"/>
          </a:xfrm>
        </p:grpSpPr>
        <p:sp>
          <p:nvSpPr>
            <p:cNvPr id="266289" name="Line 86"/>
            <p:cNvSpPr>
              <a:spLocks noChangeShapeType="1"/>
            </p:cNvSpPr>
            <p:nvPr/>
          </p:nvSpPr>
          <p:spPr bwMode="auto">
            <a:xfrm flipV="1">
              <a:off x="1824" y="3456"/>
              <a:ext cx="2064"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90" name="Line 87"/>
            <p:cNvSpPr>
              <a:spLocks noChangeShapeType="1"/>
            </p:cNvSpPr>
            <p:nvPr/>
          </p:nvSpPr>
          <p:spPr bwMode="auto">
            <a:xfrm flipV="1">
              <a:off x="1824" y="3456"/>
              <a:ext cx="1344" cy="336"/>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6" name="Group 88"/>
          <p:cNvGrpSpPr>
            <a:grpSpLocks/>
          </p:cNvGrpSpPr>
          <p:nvPr/>
        </p:nvGrpSpPr>
        <p:grpSpPr bwMode="auto">
          <a:xfrm>
            <a:off x="152400" y="4191000"/>
            <a:ext cx="2743200" cy="2514600"/>
            <a:chOff x="96" y="2640"/>
            <a:chExt cx="1728" cy="1584"/>
          </a:xfrm>
        </p:grpSpPr>
        <p:sp>
          <p:nvSpPr>
            <p:cNvPr id="266282" name="AutoShape 89"/>
            <p:cNvSpPr>
              <a:spLocks noChangeArrowheads="1"/>
            </p:cNvSpPr>
            <p:nvPr/>
          </p:nvSpPr>
          <p:spPr bwMode="auto">
            <a:xfrm>
              <a:off x="1104" y="3696"/>
              <a:ext cx="720" cy="336"/>
            </a:xfrm>
            <a:prstGeom prst="cube">
              <a:avLst>
                <a:gd name="adj" fmla="val 25000"/>
              </a:avLst>
            </a:prstGeom>
            <a:solidFill>
              <a:srgbClr val="CCFFFF"/>
            </a:solidFill>
            <a:ln w="9525">
              <a:solidFill>
                <a:schemeClr val="tx1"/>
              </a:solidFill>
              <a:miter lim="800000"/>
              <a:headEnd/>
              <a:tailEnd/>
            </a:ln>
          </p:spPr>
          <p:txBody>
            <a:bodyPr wrap="none" anchor="ctr"/>
            <a:lstStyle/>
            <a:p>
              <a:pPr algn="ctr"/>
              <a:r>
                <a:rPr lang="en-US" b="0"/>
                <a:t>5SGen</a:t>
              </a:r>
            </a:p>
          </p:txBody>
        </p:sp>
        <p:sp>
          <p:nvSpPr>
            <p:cNvPr id="266283" name="AutoShape 90"/>
            <p:cNvSpPr>
              <a:spLocks noChangeArrowheads="1"/>
            </p:cNvSpPr>
            <p:nvPr/>
          </p:nvSpPr>
          <p:spPr bwMode="auto">
            <a:xfrm>
              <a:off x="96" y="3312"/>
              <a:ext cx="816" cy="912"/>
            </a:xfrm>
            <a:prstGeom prst="can">
              <a:avLst>
                <a:gd name="adj" fmla="val 55882"/>
              </a:avLst>
            </a:prstGeom>
            <a:noFill/>
            <a:ln w="9525">
              <a:solidFill>
                <a:schemeClr val="tx1"/>
              </a:solidFill>
              <a:miter lim="800000"/>
              <a:headEnd/>
              <a:tailEnd/>
            </a:ln>
          </p:spPr>
          <p:txBody>
            <a:bodyPr wrap="none" anchor="ctr"/>
            <a:lstStyle/>
            <a:p>
              <a:pPr algn="ctr" eaLnBrk="0" hangingPunct="0"/>
              <a:endParaRPr lang="en-US" b="0"/>
            </a:p>
          </p:txBody>
        </p:sp>
        <p:sp>
          <p:nvSpPr>
            <p:cNvPr id="266284" name="Line 91"/>
            <p:cNvSpPr>
              <a:spLocks noChangeShapeType="1"/>
            </p:cNvSpPr>
            <p:nvPr/>
          </p:nvSpPr>
          <p:spPr bwMode="auto">
            <a:xfrm>
              <a:off x="864" y="2640"/>
              <a:ext cx="624" cy="1056"/>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85" name="Line 92"/>
            <p:cNvSpPr>
              <a:spLocks noChangeShapeType="1"/>
            </p:cNvSpPr>
            <p:nvPr/>
          </p:nvSpPr>
          <p:spPr bwMode="auto">
            <a:xfrm flipV="1">
              <a:off x="816" y="3936"/>
              <a:ext cx="288" cy="0"/>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86" name="Rectangle 93"/>
            <p:cNvSpPr>
              <a:spLocks noChangeArrowheads="1"/>
            </p:cNvSpPr>
            <p:nvPr/>
          </p:nvSpPr>
          <p:spPr bwMode="auto">
            <a:xfrm>
              <a:off x="96" y="3378"/>
              <a:ext cx="860" cy="366"/>
            </a:xfrm>
            <a:prstGeom prst="rect">
              <a:avLst/>
            </a:prstGeom>
            <a:noFill/>
            <a:ln w="9525">
              <a:noFill/>
              <a:miter lim="800000"/>
              <a:headEnd/>
              <a:tailEnd/>
            </a:ln>
          </p:spPr>
          <p:txBody>
            <a:bodyPr>
              <a:spAutoFit/>
            </a:bodyPr>
            <a:lstStyle/>
            <a:p>
              <a:pPr algn="ctr" eaLnBrk="0" hangingPunct="0"/>
              <a:r>
                <a:rPr lang="en-US" sz="1600" b="0"/>
                <a:t>Component</a:t>
              </a:r>
            </a:p>
            <a:p>
              <a:pPr algn="ctr" eaLnBrk="0" hangingPunct="0"/>
              <a:r>
                <a:rPr lang="en-US" sz="1600" b="0"/>
                <a:t>Pool</a:t>
              </a:r>
            </a:p>
          </p:txBody>
        </p:sp>
        <p:sp>
          <p:nvSpPr>
            <p:cNvPr id="266287" name="Rectangle 94"/>
            <p:cNvSpPr>
              <a:spLocks noChangeArrowheads="1"/>
            </p:cNvSpPr>
            <p:nvPr/>
          </p:nvSpPr>
          <p:spPr bwMode="auto">
            <a:xfrm>
              <a:off x="192" y="3820"/>
              <a:ext cx="672" cy="212"/>
            </a:xfrm>
            <a:prstGeom prst="rect">
              <a:avLst/>
            </a:prstGeom>
            <a:noFill/>
            <a:ln w="9525">
              <a:noFill/>
              <a:miter lim="800000"/>
              <a:headEnd/>
              <a:tailEnd/>
            </a:ln>
          </p:spPr>
          <p:txBody>
            <a:bodyPr>
              <a:spAutoFit/>
            </a:bodyPr>
            <a:lstStyle/>
            <a:p>
              <a:pPr eaLnBrk="0" hangingPunct="0"/>
              <a:r>
                <a:rPr lang="en-US" sz="1600" b="0"/>
                <a:t>Browsing</a:t>
              </a:r>
            </a:p>
          </p:txBody>
        </p:sp>
        <p:sp>
          <p:nvSpPr>
            <p:cNvPr id="266288" name="Rectangle 95"/>
            <p:cNvSpPr>
              <a:spLocks noChangeArrowheads="1"/>
            </p:cNvSpPr>
            <p:nvPr/>
          </p:nvSpPr>
          <p:spPr bwMode="auto">
            <a:xfrm>
              <a:off x="384" y="3984"/>
              <a:ext cx="384" cy="212"/>
            </a:xfrm>
            <a:prstGeom prst="rect">
              <a:avLst/>
            </a:prstGeom>
            <a:noFill/>
            <a:ln w="9525">
              <a:noFill/>
              <a:miter lim="800000"/>
              <a:headEnd/>
              <a:tailEnd/>
            </a:ln>
          </p:spPr>
          <p:txBody>
            <a:bodyPr>
              <a:spAutoFit/>
            </a:bodyPr>
            <a:lstStyle/>
            <a:p>
              <a:pPr eaLnBrk="0" hangingPunct="0"/>
              <a:r>
                <a:rPr lang="en-US" sz="1600" b="0"/>
                <a:t>…</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edge">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edge">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edge">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edge">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edge">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linds(horizont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70364"/>
                                        </p:tgtEl>
                                        <p:attrNameLst>
                                          <p:attrName>style.visibility</p:attrName>
                                        </p:attrNameLst>
                                      </p:cBhvr>
                                      <p:to>
                                        <p:strVal val="visible"/>
                                      </p:to>
                                    </p:set>
                                    <p:animEffect transition="in" filter="blinds(horizontal)">
                                      <p:cBhvr>
                                        <p:cTn id="62" dur="500"/>
                                        <p:tgtEl>
                                          <p:spTgt spid="270364"/>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linds(horizont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checkerboard(across)">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64"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5"/>
          <p:cNvSpPr>
            <a:spLocks noGrp="1"/>
          </p:cNvSpPr>
          <p:nvPr>
            <p:ph type="sldNum" sz="quarter" idx="12"/>
          </p:nvPr>
        </p:nvSpPr>
        <p:spPr>
          <a:noFill/>
        </p:spPr>
        <p:txBody>
          <a:bodyPr/>
          <a:lstStyle/>
          <a:p>
            <a:fld id="{65D41AE3-BD24-4A0B-9D99-ACA198CFE2C5}" type="slidenum">
              <a:rPr lang="en-US" smtClean="0"/>
              <a:pPr/>
              <a:t>235</a:t>
            </a:fld>
            <a:endParaRPr lang="en-US" smtClean="0"/>
          </a:p>
        </p:txBody>
      </p:sp>
      <p:sp>
        <p:nvSpPr>
          <p:cNvPr id="268291" name="Rectangle 2"/>
          <p:cNvSpPr>
            <a:spLocks noGrp="1" noChangeArrowheads="1"/>
          </p:cNvSpPr>
          <p:nvPr>
            <p:ph type="title"/>
          </p:nvPr>
        </p:nvSpPr>
        <p:spPr/>
        <p:txBody>
          <a:bodyPr/>
          <a:lstStyle/>
          <a:p>
            <a:pPr eaLnBrk="1" hangingPunct="1"/>
            <a:r>
              <a:rPr lang="en-US" sz="5400" b="1" dirty="0" smtClean="0"/>
              <a:t>Building DLs </a:t>
            </a:r>
            <a:r>
              <a:rPr lang="en-US" dirty="0" smtClean="0"/>
              <a:t/>
            </a:r>
            <a:br>
              <a:rPr lang="en-US" dirty="0" smtClean="0"/>
            </a:br>
            <a:r>
              <a:rPr lang="en-US" dirty="0" smtClean="0"/>
              <a:t>(Greenstone 3?)</a:t>
            </a:r>
          </a:p>
        </p:txBody>
      </p:sp>
      <p:sp>
        <p:nvSpPr>
          <p:cNvPr id="268292" name="Rectangle 3"/>
          <p:cNvSpPr>
            <a:spLocks noGrp="1" noChangeArrowheads="1"/>
          </p:cNvSpPr>
          <p:nvPr>
            <p:ph type="body" idx="1"/>
          </p:nvPr>
        </p:nvSpPr>
        <p:spPr>
          <a:xfrm>
            <a:off x="457200" y="2057400"/>
            <a:ext cx="8229600" cy="4525963"/>
          </a:xfrm>
        </p:spPr>
        <p:txBody>
          <a:bodyPr/>
          <a:lstStyle/>
          <a:p>
            <a:pPr lvl="1" eaLnBrk="1" hangingPunct="1"/>
            <a:r>
              <a:rPr lang="en-US" dirty="0" smtClean="0"/>
              <a:t>Requirements gathering</a:t>
            </a:r>
          </a:p>
          <a:p>
            <a:pPr lvl="1" eaLnBrk="1" hangingPunct="1"/>
            <a:r>
              <a:rPr lang="en-US" dirty="0" smtClean="0"/>
              <a:t>Modeling with 5S-based approach</a:t>
            </a:r>
          </a:p>
          <a:p>
            <a:pPr lvl="1" eaLnBrk="1" hangingPunct="1"/>
            <a:r>
              <a:rPr lang="en-US" dirty="0" smtClean="0"/>
              <a:t>Identifying good fit among existing systems or toolkits</a:t>
            </a:r>
          </a:p>
          <a:p>
            <a:pPr lvl="1" eaLnBrk="1" hangingPunct="1"/>
            <a:r>
              <a:rPr lang="en-US" dirty="0" smtClean="0"/>
              <a:t>Adapting an existing DL to fit new needs</a:t>
            </a:r>
          </a:p>
          <a:p>
            <a:pPr lvl="1" eaLnBrk="1" hangingPunct="1"/>
            <a:r>
              <a:rPr lang="en-US" dirty="0" smtClean="0"/>
              <a:t>Construction of new system from toolkit</a:t>
            </a:r>
          </a:p>
          <a:p>
            <a:pPr lvl="1" eaLnBrk="1" hangingPunct="1"/>
            <a:r>
              <a:rPr lang="en-US" dirty="0" smtClean="0"/>
              <a:t>Domain specific enhancement</a:t>
            </a:r>
          </a:p>
        </p:txBody>
      </p:sp>
    </p:spTree>
  </p:cSld>
  <p:clrMapOvr>
    <a:masterClrMapping/>
  </p:clrMapOvr>
  <p:timing>
    <p:tnLst>
      <p:par>
        <p:cTn xmlns:p14="http://schemas.microsoft.com/office/powerpoint/2010/mai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Number Placeholder 3"/>
          <p:cNvSpPr>
            <a:spLocks noGrp="1"/>
          </p:cNvSpPr>
          <p:nvPr>
            <p:ph type="sldNum" sz="quarter" idx="12"/>
          </p:nvPr>
        </p:nvSpPr>
        <p:spPr>
          <a:noFill/>
        </p:spPr>
        <p:txBody>
          <a:bodyPr/>
          <a:lstStyle/>
          <a:p>
            <a:fld id="{617270FF-817F-40F7-ACBC-122B4E1A4702}" type="slidenum">
              <a:rPr lang="en-US" smtClean="0"/>
              <a:pPr/>
              <a:t>236</a:t>
            </a:fld>
            <a:endParaRPr lang="en-US" smtClean="0"/>
          </a:p>
        </p:txBody>
      </p:sp>
      <p:pic>
        <p:nvPicPr>
          <p:cNvPr id="270339" name="Picture 2"/>
          <p:cNvPicPr>
            <a:picLocks noChangeAspect="1" noChangeArrowheads="1"/>
          </p:cNvPicPr>
          <p:nvPr/>
        </p:nvPicPr>
        <p:blipFill>
          <a:blip r:embed="rId3" cstate="print"/>
          <a:srcRect/>
          <a:stretch>
            <a:fillRect/>
          </a:stretch>
        </p:blipFill>
        <p:spPr bwMode="auto">
          <a:xfrm>
            <a:off x="-1981200" y="-1066800"/>
            <a:ext cx="13182600" cy="82391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Number Placeholder 3"/>
          <p:cNvSpPr>
            <a:spLocks noGrp="1"/>
          </p:cNvSpPr>
          <p:nvPr>
            <p:ph type="sldNum" sz="quarter" idx="12"/>
          </p:nvPr>
        </p:nvSpPr>
        <p:spPr>
          <a:noFill/>
        </p:spPr>
        <p:txBody>
          <a:bodyPr/>
          <a:lstStyle/>
          <a:p>
            <a:fld id="{114FA903-8785-480B-B762-4BB2675A65E0}" type="slidenum">
              <a:rPr lang="en-US" smtClean="0"/>
              <a:pPr/>
              <a:t>237</a:t>
            </a:fld>
            <a:endParaRPr lang="en-US" smtClean="0"/>
          </a:p>
        </p:txBody>
      </p:sp>
      <p:pic>
        <p:nvPicPr>
          <p:cNvPr id="271363" name="Picture 2"/>
          <p:cNvPicPr>
            <a:picLocks noChangeAspect="1" noChangeArrowheads="1"/>
          </p:cNvPicPr>
          <p:nvPr/>
        </p:nvPicPr>
        <p:blipFill>
          <a:blip r:embed="rId3" cstate="print"/>
          <a:srcRect/>
          <a:stretch>
            <a:fillRect/>
          </a:stretch>
        </p:blipFill>
        <p:spPr bwMode="auto">
          <a:xfrm>
            <a:off x="-457200" y="-571500"/>
            <a:ext cx="9753600" cy="74295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Number Placeholder 3"/>
          <p:cNvSpPr>
            <a:spLocks noGrp="1"/>
          </p:cNvSpPr>
          <p:nvPr>
            <p:ph type="sldNum" sz="quarter" idx="12"/>
          </p:nvPr>
        </p:nvSpPr>
        <p:spPr>
          <a:noFill/>
        </p:spPr>
        <p:txBody>
          <a:bodyPr/>
          <a:lstStyle/>
          <a:p>
            <a:fld id="{2375F29A-81AE-4A12-AD9E-29880363C492}" type="slidenum">
              <a:rPr lang="en-US" smtClean="0"/>
              <a:pPr/>
              <a:t>238</a:t>
            </a:fld>
            <a:endParaRPr lang="en-US" smtClean="0"/>
          </a:p>
        </p:txBody>
      </p:sp>
      <p:pic>
        <p:nvPicPr>
          <p:cNvPr id="272387" name="Picture 2"/>
          <p:cNvPicPr>
            <a:picLocks noChangeAspect="1" noChangeArrowheads="1"/>
          </p:cNvPicPr>
          <p:nvPr/>
        </p:nvPicPr>
        <p:blipFill>
          <a:blip r:embed="rId3" cstate="print"/>
          <a:srcRect/>
          <a:stretch>
            <a:fillRect/>
          </a:stretch>
        </p:blipFill>
        <p:spPr bwMode="auto">
          <a:xfrm>
            <a:off x="-1828800" y="-533400"/>
            <a:ext cx="12573000" cy="78581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133600" y="-838200"/>
            <a:ext cx="13335000" cy="8334375"/>
          </a:xfrm>
          <a:prstGeom prst="rect">
            <a:avLst/>
          </a:prstGeom>
          <a:noFill/>
          <a:ln w="9525">
            <a:noFill/>
            <a:miter lim="800000"/>
            <a:headEnd/>
            <a:tailEnd/>
          </a:ln>
        </p:spPr>
      </p:pic>
      <p:sp useBgFill="1">
        <p:nvSpPr>
          <p:cNvPr id="3" name="TextBox 2"/>
          <p:cNvSpPr txBox="1"/>
          <p:nvPr/>
        </p:nvSpPr>
        <p:spPr>
          <a:xfrm>
            <a:off x="-1752600" y="6553200"/>
            <a:ext cx="12649200" cy="400110"/>
          </a:xfrm>
          <a:prstGeom prst="rect">
            <a:avLst/>
          </a:prstGeom>
        </p:spPr>
        <p:txBody>
          <a:bodyPr wrap="square" rtlCol="0">
            <a:spAutoFit/>
          </a:bodyPr>
          <a:lstStyle/>
          <a:p>
            <a:pPr algn="ctr"/>
            <a:r>
              <a:rPr lang="en-US" sz="2000" b="1" dirty="0" smtClean="0"/>
              <a:t>Digital Library Reference Model 1.0 p. 30 of 234</a:t>
            </a:r>
            <a:endParaRPr lang="en-US" sz="2000" b="1"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a:spLocks noGrp="1"/>
          </p:cNvSpPr>
          <p:nvPr>
            <p:ph type="sldNum" sz="quarter" idx="12"/>
          </p:nvPr>
        </p:nvSpPr>
        <p:spPr>
          <a:noFill/>
        </p:spPr>
        <p:txBody>
          <a:bodyPr/>
          <a:lstStyle/>
          <a:p>
            <a:fld id="{E78C93F2-F257-4767-A8A8-6DD9559196B3}" type="slidenum">
              <a:rPr lang="en-US" smtClean="0"/>
              <a:pPr/>
              <a:t>24</a:t>
            </a:fld>
            <a:endParaRPr lang="en-US" smtClean="0"/>
          </a:p>
        </p:txBody>
      </p:sp>
      <p:pic>
        <p:nvPicPr>
          <p:cNvPr id="41987"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828800" y="-838200"/>
            <a:ext cx="12954000" cy="8096250"/>
          </a:xfrm>
          <a:prstGeom prst="rect">
            <a:avLst/>
          </a:prstGeom>
          <a:noFill/>
          <a:ln w="9525">
            <a:noFill/>
            <a:miter lim="800000"/>
            <a:headEnd/>
            <a:tailEnd/>
          </a:ln>
        </p:spPr>
      </p:pic>
      <p:sp useBgFill="1">
        <p:nvSpPr>
          <p:cNvPr id="3" name="TextBox 2"/>
          <p:cNvSpPr txBox="1"/>
          <p:nvPr/>
        </p:nvSpPr>
        <p:spPr>
          <a:xfrm>
            <a:off x="-1447800" y="6553200"/>
            <a:ext cx="12268200" cy="400110"/>
          </a:xfrm>
          <a:prstGeom prst="rect">
            <a:avLst/>
          </a:prstGeom>
        </p:spPr>
        <p:txBody>
          <a:bodyPr wrap="square" rtlCol="0">
            <a:spAutoFit/>
          </a:bodyPr>
          <a:lstStyle/>
          <a:p>
            <a:pPr algn="ctr"/>
            <a:r>
              <a:rPr lang="en-US" sz="2000" b="1" dirty="0" smtClean="0"/>
              <a:t>Digital Library Reference Model 1.0 p. 35 of 234</a:t>
            </a:r>
            <a:endParaRPr lang="en-US" sz="2000" b="1" dirty="0"/>
          </a:p>
        </p:txBody>
      </p:sp>
    </p:spTree>
  </p:cSld>
  <p:clrMapOvr>
    <a:masterClrMapping/>
  </p:clrMapOvr>
  <p:timing>
    <p:tnLst>
      <p:par>
        <p:cTn xmlns:p14="http://schemas.microsoft.com/office/powerpoint/2010/mai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716280" y="-685800"/>
            <a:ext cx="10607040" cy="6629400"/>
          </a:xfrm>
          <a:prstGeom prst="rect">
            <a:avLst/>
          </a:prstGeom>
          <a:noFill/>
          <a:ln w="9525">
            <a:noFill/>
            <a:miter lim="800000"/>
            <a:headEnd/>
            <a:tailEnd/>
          </a:ln>
        </p:spPr>
      </p:pic>
      <p:sp useBgFill="1">
        <p:nvSpPr>
          <p:cNvPr id="3" name="TextBox 2"/>
          <p:cNvSpPr txBox="1"/>
          <p:nvPr/>
        </p:nvSpPr>
        <p:spPr>
          <a:xfrm>
            <a:off x="-1676400" y="5638800"/>
            <a:ext cx="12649200" cy="400110"/>
          </a:xfrm>
          <a:prstGeom prst="rect">
            <a:avLst/>
          </a:prstGeom>
        </p:spPr>
        <p:txBody>
          <a:bodyPr wrap="square" rtlCol="0">
            <a:spAutoFit/>
          </a:bodyPr>
          <a:lstStyle/>
          <a:p>
            <a:pPr algn="ctr"/>
            <a:r>
              <a:rPr lang="en-US" sz="2000" b="1" dirty="0" smtClean="0"/>
              <a:t>Digital Library Reference Model 1.0 p. 38 of 234</a:t>
            </a:r>
            <a:endParaRPr lang="en-US" sz="2000" b="1" dirty="0"/>
          </a:p>
        </p:txBody>
      </p:sp>
    </p:spTree>
  </p:cSld>
  <p:clrMapOvr>
    <a:masterClrMapping/>
  </p:clrMapOvr>
  <p:timing>
    <p:tnLst>
      <p:par>
        <p:cTn xmlns:p14="http://schemas.microsoft.com/office/powerpoint/2010/mai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066800" y="-762000"/>
            <a:ext cx="11826240" cy="7391400"/>
          </a:xfrm>
          <a:prstGeom prst="rect">
            <a:avLst/>
          </a:prstGeom>
          <a:noFill/>
          <a:ln w="9525">
            <a:noFill/>
            <a:miter lim="800000"/>
            <a:headEnd/>
            <a:tailEnd/>
          </a:ln>
        </p:spPr>
      </p:pic>
      <p:sp useBgFill="1">
        <p:nvSpPr>
          <p:cNvPr id="3" name="TextBox 2"/>
          <p:cNvSpPr txBox="1"/>
          <p:nvPr/>
        </p:nvSpPr>
        <p:spPr>
          <a:xfrm>
            <a:off x="-1676400" y="6248400"/>
            <a:ext cx="12649200" cy="400110"/>
          </a:xfrm>
          <a:prstGeom prst="rect">
            <a:avLst/>
          </a:prstGeom>
        </p:spPr>
        <p:txBody>
          <a:bodyPr wrap="square" rtlCol="0">
            <a:spAutoFit/>
          </a:bodyPr>
          <a:lstStyle/>
          <a:p>
            <a:pPr algn="ctr"/>
            <a:r>
              <a:rPr lang="en-US" sz="2000" b="1" dirty="0" smtClean="0"/>
              <a:t>Digital Library Reference Model 1.0 p. 51 of 234</a:t>
            </a:r>
            <a:endParaRPr lang="en-US" sz="2000" b="1" dirty="0"/>
          </a:p>
        </p:txBody>
      </p:sp>
    </p:spTree>
  </p:cSld>
  <p:clrMapOvr>
    <a:masterClrMapping/>
  </p:clrMapOvr>
  <p:timing>
    <p:tnLst>
      <p:par>
        <p:cTn xmlns:p14="http://schemas.microsoft.com/office/powerpoint/2010/mai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smtClean="0"/>
              <a:t>Summary</a:t>
            </a:r>
            <a:endParaRPr lang="en-US" sz="6600" b="1" dirty="0"/>
          </a:p>
        </p:txBody>
      </p:sp>
      <p:sp>
        <p:nvSpPr>
          <p:cNvPr id="3" name="Content Placeholder 2"/>
          <p:cNvSpPr>
            <a:spLocks noGrp="1"/>
          </p:cNvSpPr>
          <p:nvPr>
            <p:ph idx="1"/>
          </p:nvPr>
        </p:nvSpPr>
        <p:spPr>
          <a:xfrm>
            <a:off x="457200" y="1600200"/>
            <a:ext cx="8458200" cy="4525963"/>
          </a:xfrm>
        </p:spPr>
        <p:txBody>
          <a:bodyPr/>
          <a:lstStyle/>
          <a:p>
            <a:r>
              <a:rPr lang="en-US" dirty="0" smtClean="0"/>
              <a:t>Selected Recent DL projects</a:t>
            </a:r>
          </a:p>
          <a:p>
            <a:r>
              <a:rPr lang="en-US" dirty="0" smtClean="0"/>
              <a:t>Information sources: handouts, DL </a:t>
            </a:r>
            <a:r>
              <a:rPr lang="en-US" dirty="0" err="1" smtClean="0"/>
              <a:t>curric</a:t>
            </a:r>
            <a:endParaRPr lang="en-US" dirty="0" smtClean="0"/>
          </a:p>
          <a:p>
            <a:r>
              <a:rPr lang="en-US" dirty="0" smtClean="0"/>
              <a:t>Introduction, 5S, ETANA</a:t>
            </a:r>
          </a:p>
          <a:p>
            <a:r>
              <a:rPr lang="en-US" dirty="0" smtClean="0"/>
              <a:t>Streams (Content), Structures</a:t>
            </a:r>
          </a:p>
          <a:p>
            <a:r>
              <a:rPr lang="en-US" dirty="0"/>
              <a:t>Archives / Repositories, Societies, </a:t>
            </a:r>
            <a:endParaRPr lang="en-US" dirty="0" smtClean="0"/>
          </a:p>
          <a:p>
            <a:r>
              <a:rPr lang="en-US" dirty="0" smtClean="0"/>
              <a:t>Scenarios, Services, Systems (5SSuite)</a:t>
            </a:r>
          </a:p>
          <a:p>
            <a:r>
              <a:rPr lang="en-US" dirty="0" smtClean="0"/>
              <a:t>Case Studies: Education, </a:t>
            </a:r>
            <a:r>
              <a:rPr lang="en-US" dirty="0" err="1" smtClean="0"/>
              <a:t>CTRnet</a:t>
            </a:r>
            <a:endParaRPr lang="en-US" dirty="0" smtClean="0"/>
          </a:p>
          <a:p>
            <a:r>
              <a:rPr lang="en-US" dirty="0" smtClean="0"/>
              <a:t>Quality, Integration, Building DLs</a:t>
            </a:r>
          </a:p>
          <a:p>
            <a:r>
              <a:rPr lang="en-US" dirty="0" smtClean="0"/>
              <a:t>Future: Chatham workshop, DELOS</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243</a:t>
            </a:fld>
            <a:endParaRPr lang="en-US"/>
          </a:p>
        </p:txBody>
      </p:sp>
    </p:spTree>
    <p:extLst>
      <p:ext uri="{BB962C8B-B14F-4D97-AF65-F5344CB8AC3E}">
        <p14:creationId xmlns:p14="http://schemas.microsoft.com/office/powerpoint/2010/main" val="201853784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Number Placeholder 5"/>
          <p:cNvSpPr>
            <a:spLocks noGrp="1"/>
          </p:cNvSpPr>
          <p:nvPr>
            <p:ph type="sldNum" sz="quarter" idx="12"/>
          </p:nvPr>
        </p:nvSpPr>
        <p:spPr>
          <a:noFill/>
        </p:spPr>
        <p:txBody>
          <a:bodyPr/>
          <a:lstStyle/>
          <a:p>
            <a:fld id="{7298DC19-B12B-4427-9E5B-D5201636E0AD}" type="slidenum">
              <a:rPr lang="en-US" smtClean="0"/>
              <a:pPr/>
              <a:t>244</a:t>
            </a:fld>
            <a:endParaRPr lang="en-US" smtClean="0"/>
          </a:p>
        </p:txBody>
      </p:sp>
      <p:sp>
        <p:nvSpPr>
          <p:cNvPr id="276483" name="Rectangle 4"/>
          <p:cNvSpPr>
            <a:spLocks noGrp="1" noChangeArrowheads="1"/>
          </p:cNvSpPr>
          <p:nvPr>
            <p:ph type="ctrTitle"/>
          </p:nvPr>
        </p:nvSpPr>
        <p:spPr>
          <a:xfrm>
            <a:off x="685800" y="1524000"/>
            <a:ext cx="7772400" cy="1470025"/>
          </a:xfrm>
        </p:spPr>
        <p:txBody>
          <a:bodyPr/>
          <a:lstStyle/>
          <a:p>
            <a:pPr eaLnBrk="1" hangingPunct="1"/>
            <a:r>
              <a:rPr lang="en-US" smtClean="0"/>
              <a:t>Questions?</a:t>
            </a:r>
            <a:br>
              <a:rPr lang="en-US" smtClean="0"/>
            </a:br>
            <a:r>
              <a:rPr lang="en-US" smtClean="0"/>
              <a:t>Discussion?</a:t>
            </a:r>
          </a:p>
        </p:txBody>
      </p:sp>
      <p:sp>
        <p:nvSpPr>
          <p:cNvPr id="276484" name="Rectangle 5"/>
          <p:cNvSpPr>
            <a:spLocks noGrp="1" noChangeArrowheads="1"/>
          </p:cNvSpPr>
          <p:nvPr>
            <p:ph type="subTitle" idx="1"/>
          </p:nvPr>
        </p:nvSpPr>
        <p:spPr>
          <a:xfrm>
            <a:off x="1371600" y="3886200"/>
            <a:ext cx="6400800" cy="2514600"/>
          </a:xfrm>
        </p:spPr>
        <p:txBody>
          <a:bodyPr/>
          <a:lstStyle/>
          <a:p>
            <a:pPr eaLnBrk="1" hangingPunct="1"/>
            <a:endParaRPr lang="en-US" smtClean="0"/>
          </a:p>
          <a:p>
            <a:pPr eaLnBrk="1" hangingPunct="1"/>
            <a:r>
              <a:rPr lang="en-US" smtClean="0"/>
              <a:t>Thank You!</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8229600" cy="704850"/>
          </a:xfrm>
          <a:noFill/>
        </p:spPr>
        <p:txBody>
          <a:bodyPr lIns="92075" tIns="46038" rIns="92075" bIns="46038" anchor="b"/>
          <a:lstStyle/>
          <a:p>
            <a:pPr eaLnBrk="1" hangingPunct="1"/>
            <a:r>
              <a:rPr lang="en-US" smtClean="0"/>
              <a:t>DL Challenges </a:t>
            </a:r>
            <a:endParaRPr lang="en-US" sz="6600" smtClean="0">
              <a:solidFill>
                <a:srgbClr val="FF3300"/>
              </a:solidFill>
            </a:endParaRPr>
          </a:p>
        </p:txBody>
      </p:sp>
      <p:sp>
        <p:nvSpPr>
          <p:cNvPr id="43011" name="Rectangle 3"/>
          <p:cNvSpPr>
            <a:spLocks noGrp="1" noChangeArrowheads="1"/>
          </p:cNvSpPr>
          <p:nvPr>
            <p:ph type="body" idx="1"/>
          </p:nvPr>
        </p:nvSpPr>
        <p:spPr>
          <a:xfrm>
            <a:off x="304800" y="1524000"/>
            <a:ext cx="8534400" cy="5105400"/>
          </a:xfrm>
          <a:noFill/>
        </p:spPr>
        <p:txBody>
          <a:bodyPr lIns="92075" tIns="46038" rIns="92075" bIns="46038"/>
          <a:lstStyle/>
          <a:p>
            <a:pPr eaLnBrk="1" hangingPunct="1">
              <a:spcBef>
                <a:spcPct val="40000"/>
              </a:spcBef>
            </a:pPr>
            <a:r>
              <a:rPr lang="en-US" smtClean="0"/>
              <a:t>Preservation - so people will trust DLs</a:t>
            </a:r>
          </a:p>
          <a:p>
            <a:pPr eaLnBrk="1" hangingPunct="1">
              <a:spcBef>
                <a:spcPct val="40000"/>
              </a:spcBef>
            </a:pPr>
            <a:r>
              <a:rPr lang="en-US" smtClean="0"/>
              <a:t>Supporting infrastructure - networks, ...</a:t>
            </a:r>
          </a:p>
          <a:p>
            <a:pPr eaLnBrk="1" hangingPunct="1">
              <a:spcBef>
                <a:spcPct val="40000"/>
              </a:spcBef>
            </a:pPr>
            <a:r>
              <a:rPr lang="en-US" smtClean="0"/>
              <a:t>Scalability, sustainability, interoperability</a:t>
            </a:r>
          </a:p>
          <a:p>
            <a:pPr eaLnBrk="1" hangingPunct="1">
              <a:spcBef>
                <a:spcPct val="40000"/>
              </a:spcBef>
            </a:pPr>
            <a:r>
              <a:rPr lang="en-US" smtClean="0"/>
              <a:t>DL industry - critical mass by covering libraries, archives, museums, corporate info, govt info, personal info - “quality WWW” integrating IR, HT, MM, ...</a:t>
            </a:r>
          </a:p>
          <a:p>
            <a:pPr lvl="1" eaLnBrk="1" hangingPunct="1">
              <a:spcBef>
                <a:spcPct val="40000"/>
              </a:spcBef>
            </a:pPr>
            <a:r>
              <a:rPr lang="en-US" smtClean="0"/>
              <a:t>Need tools &amp; methods to make them easier to build</a:t>
            </a:r>
          </a:p>
        </p:txBody>
      </p:sp>
    </p:spTree>
  </p:cSld>
  <p:clrMapOvr>
    <a:masterClrMapping/>
  </p:clrMapOvr>
  <p:transition xmlns:p14="http://schemas.microsoft.com/office/powerpoint/2010/mai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2"/>
          </p:nvPr>
        </p:nvSpPr>
        <p:spPr>
          <a:noFill/>
        </p:spPr>
        <p:txBody>
          <a:bodyPr/>
          <a:lstStyle/>
          <a:p>
            <a:fld id="{10945253-8D29-4D3B-9317-CF5C12DF2070}" type="slidenum">
              <a:rPr lang="en-US" smtClean="0"/>
              <a:pPr/>
              <a:t>26</a:t>
            </a:fld>
            <a:endParaRPr lang="en-US" smtClean="0"/>
          </a:p>
        </p:txBody>
      </p:sp>
      <p:sp>
        <p:nvSpPr>
          <p:cNvPr id="44035" name="Rectangle 2"/>
          <p:cNvSpPr>
            <a:spLocks noGrp="1" noChangeArrowheads="1"/>
          </p:cNvSpPr>
          <p:nvPr>
            <p:ph type="title"/>
          </p:nvPr>
        </p:nvSpPr>
        <p:spPr/>
        <p:txBody>
          <a:bodyPr/>
          <a:lstStyle/>
          <a:p>
            <a:pPr eaLnBrk="1" hangingPunct="1"/>
            <a:r>
              <a:rPr lang="en-US" smtClean="0"/>
              <a:t>DL Challenges – 2: Terminology</a:t>
            </a:r>
          </a:p>
        </p:txBody>
      </p:sp>
      <p:sp>
        <p:nvSpPr>
          <p:cNvPr id="44036" name="Rectangle 3"/>
          <p:cNvSpPr>
            <a:spLocks noGrp="1" noChangeArrowheads="1"/>
          </p:cNvSpPr>
          <p:nvPr>
            <p:ph type="body" idx="1"/>
          </p:nvPr>
        </p:nvSpPr>
        <p:spPr>
          <a:xfrm>
            <a:off x="304800" y="1600200"/>
            <a:ext cx="8763000" cy="4525963"/>
          </a:xfrm>
        </p:spPr>
        <p:txBody>
          <a:bodyPr/>
          <a:lstStyle/>
          <a:p>
            <a:pPr eaLnBrk="1" hangingPunct="1"/>
            <a:r>
              <a:rPr lang="en-US" smtClean="0"/>
              <a:t>Digital / electronic / virtual library</a:t>
            </a:r>
          </a:p>
          <a:p>
            <a:pPr eaLnBrk="1" hangingPunct="1"/>
            <a:r>
              <a:rPr lang="en-US" smtClean="0"/>
              <a:t>Born digital, hybrid (digital/physical)</a:t>
            </a:r>
          </a:p>
          <a:p>
            <a:pPr eaLnBrk="1" hangingPunct="1"/>
            <a:r>
              <a:rPr lang="en-US" smtClean="0"/>
              <a:t>Universal access (all people/places/times)</a:t>
            </a:r>
          </a:p>
          <a:p>
            <a:pPr lvl="1" eaLnBrk="1" hangingPunct="1"/>
            <a:r>
              <a:rPr lang="en-US" smtClean="0"/>
              <a:t>Accommodate disabilities (color, visual, auditory)</a:t>
            </a:r>
          </a:p>
          <a:p>
            <a:pPr lvl="1" eaLnBrk="1" hangingPunct="1"/>
            <a:r>
              <a:rPr lang="en-US" smtClean="0"/>
              <a:t>Mobile (office, home, laptop, PDA, mobile)</a:t>
            </a:r>
          </a:p>
          <a:p>
            <a:pPr eaLnBrk="1" hangingPunct="1"/>
            <a:r>
              <a:rPr lang="en-US" smtClean="0"/>
              <a:t>Archiving, self-archiving</a:t>
            </a:r>
          </a:p>
          <a:p>
            <a:pPr eaLnBrk="1" hangingPunct="1"/>
            <a:r>
              <a:rPr lang="en-US" smtClean="0"/>
              <a:t>Open (source, standards, archives)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noFill/>
        </p:spPr>
        <p:txBody>
          <a:bodyPr/>
          <a:lstStyle/>
          <a:p>
            <a:fld id="{512D4DCA-D26B-4CD5-BEE5-2EBCEE90A9CD}" type="slidenum">
              <a:rPr lang="en-US" smtClean="0"/>
              <a:pPr/>
              <a:t>27</a:t>
            </a:fld>
            <a:endParaRPr lang="en-US" smtClean="0"/>
          </a:p>
        </p:txBody>
      </p:sp>
      <p:sp>
        <p:nvSpPr>
          <p:cNvPr id="51203" name="Rectangle 2"/>
          <p:cNvSpPr>
            <a:spLocks noGrp="1" noChangeArrowheads="1"/>
          </p:cNvSpPr>
          <p:nvPr>
            <p:ph type="title"/>
          </p:nvPr>
        </p:nvSpPr>
        <p:spPr/>
        <p:txBody>
          <a:bodyPr/>
          <a:lstStyle/>
          <a:p>
            <a:pPr eaLnBrk="1" hangingPunct="1"/>
            <a:r>
              <a:rPr lang="en-US" dirty="0" smtClean="0"/>
              <a:t>DL book 1: Introduction</a:t>
            </a:r>
          </a:p>
        </p:txBody>
      </p:sp>
      <p:sp>
        <p:nvSpPr>
          <p:cNvPr id="51204" name="Rectangle 3"/>
          <p:cNvSpPr>
            <a:spLocks noGrp="1" noChangeArrowheads="1"/>
          </p:cNvSpPr>
          <p:nvPr>
            <p:ph type="body" idx="1"/>
          </p:nvPr>
        </p:nvSpPr>
        <p:spPr/>
        <p:txBody>
          <a:bodyPr/>
          <a:lstStyle/>
          <a:p>
            <a:pPr eaLnBrk="1" hangingPunct="1"/>
            <a:r>
              <a:rPr lang="en-US" smtClean="0"/>
              <a:t>Why do we need this book?</a:t>
            </a:r>
          </a:p>
          <a:p>
            <a:pPr eaLnBrk="1" hangingPunct="1"/>
            <a:r>
              <a:rPr lang="en-US" smtClean="0"/>
              <a:t>What are digital libraries (DLs)?</a:t>
            </a:r>
          </a:p>
          <a:p>
            <a:pPr eaLnBrk="1" hangingPunct="1"/>
            <a:r>
              <a:rPr lang="en-US" smtClean="0"/>
              <a:t>Why is 5S helpful in a DL book?</a:t>
            </a:r>
          </a:p>
          <a:p>
            <a:pPr eaLnBrk="1" hangingPunct="1"/>
            <a:r>
              <a:rPr lang="en-US" smtClean="0"/>
              <a:t>How do digital libraries work?</a:t>
            </a:r>
          </a:p>
          <a:p>
            <a:pPr eaLnBrk="1" hangingPunct="1"/>
            <a:r>
              <a:rPr lang="en-US" smtClean="0"/>
              <a:t>History: Memex, 1990s, proliferation </a:t>
            </a:r>
          </a:p>
          <a:p>
            <a:pPr eaLnBrk="1" hangingPunct="1"/>
            <a:r>
              <a:rPr lang="en-US" smtClean="0"/>
              <a:t>Related areas: LIS, linguistics, IR, AI, DBs, knowledge management, content management, probability/statistics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8"/>
          <p:cNvSpPr>
            <a:spLocks noGrp="1"/>
          </p:cNvSpPr>
          <p:nvPr>
            <p:ph type="sldNum" sz="quarter" idx="12"/>
          </p:nvPr>
        </p:nvSpPr>
        <p:spPr>
          <a:noFill/>
        </p:spPr>
        <p:txBody>
          <a:bodyPr/>
          <a:lstStyle/>
          <a:p>
            <a:fld id="{5CEBD376-705A-419C-8BC0-226FBC46AE65}" type="slidenum">
              <a:rPr lang="en-US" smtClean="0"/>
              <a:pPr/>
              <a:t>28</a:t>
            </a:fld>
            <a:endParaRPr lang="en-US" smtClean="0"/>
          </a:p>
        </p:txBody>
      </p:sp>
      <p:sp>
        <p:nvSpPr>
          <p:cNvPr id="52227" name="Rectangle 2"/>
          <p:cNvSpPr>
            <a:spLocks noGrp="1" noChangeArrowheads="1"/>
          </p:cNvSpPr>
          <p:nvPr>
            <p:ph type="title" sz="quarter"/>
          </p:nvPr>
        </p:nvSpPr>
        <p:spPr/>
        <p:txBody>
          <a:bodyPr/>
          <a:lstStyle/>
          <a:p>
            <a:pPr eaLnBrk="1" hangingPunct="1"/>
            <a:r>
              <a:rPr lang="en-US" sz="4000" smtClean="0"/>
              <a:t>Synchronous</a:t>
            </a:r>
            <a:br>
              <a:rPr lang="en-US" sz="4000" smtClean="0"/>
            </a:br>
            <a:r>
              <a:rPr lang="en-US" sz="4000" smtClean="0"/>
              <a:t>Scholarly Communication</a:t>
            </a:r>
          </a:p>
        </p:txBody>
      </p:sp>
      <p:pic>
        <p:nvPicPr>
          <p:cNvPr id="52228" name="Picture 3" descr="j0301252"/>
          <p:cNvPicPr>
            <a:picLocks noGrp="1" noChangeAspect="1" noChangeArrowheads="1"/>
          </p:cNvPicPr>
          <p:nvPr>
            <p:ph sz="quarter" idx="1"/>
          </p:nvPr>
        </p:nvPicPr>
        <p:blipFill>
          <a:blip r:embed="rId3" cstate="print"/>
          <a:srcRect/>
          <a:stretch>
            <a:fillRect/>
          </a:stretch>
        </p:blipFill>
        <p:spPr>
          <a:xfrm>
            <a:off x="381000" y="3505200"/>
            <a:ext cx="1830388" cy="1565275"/>
          </a:xfrm>
          <a:noFill/>
        </p:spPr>
      </p:pic>
      <p:pic>
        <p:nvPicPr>
          <p:cNvPr id="52229" name="Picture 4" descr="j0299125"/>
          <p:cNvPicPr>
            <a:picLocks noGrp="1" noChangeAspect="1" noChangeArrowheads="1"/>
          </p:cNvPicPr>
          <p:nvPr>
            <p:ph sz="quarter" idx="2"/>
          </p:nvPr>
        </p:nvPicPr>
        <p:blipFill>
          <a:blip r:embed="rId4" cstate="print"/>
          <a:srcRect/>
          <a:stretch>
            <a:fillRect/>
          </a:stretch>
        </p:blipFill>
        <p:spPr>
          <a:xfrm>
            <a:off x="7477125" y="2878138"/>
            <a:ext cx="1163638" cy="1985962"/>
          </a:xfrm>
          <a:noFill/>
        </p:spPr>
      </p:pic>
      <p:sp>
        <p:nvSpPr>
          <p:cNvPr id="52230" name="AutoShape 5"/>
          <p:cNvSpPr>
            <a:spLocks noChangeArrowheads="1"/>
          </p:cNvSpPr>
          <p:nvPr/>
        </p:nvSpPr>
        <p:spPr bwMode="auto">
          <a:xfrm>
            <a:off x="2362200" y="3886200"/>
            <a:ext cx="4953000" cy="304800"/>
          </a:xfrm>
          <a:prstGeom prst="leftRightArrow">
            <a:avLst>
              <a:gd name="adj1" fmla="val 50000"/>
              <a:gd name="adj2" fmla="val 325000"/>
            </a:avLst>
          </a:prstGeom>
          <a:noFill/>
          <a:ln w="25400">
            <a:solidFill>
              <a:schemeClr val="tx1"/>
            </a:solidFill>
            <a:miter lim="800000"/>
            <a:headEnd type="none" w="sm" len="sm"/>
            <a:tailEnd type="none" w="sm" len="sm"/>
          </a:ln>
        </p:spPr>
        <p:txBody>
          <a:bodyPr anchor="ctr">
            <a:spAutoFit/>
          </a:bodyPr>
          <a:lstStyle/>
          <a:p>
            <a:endParaRPr lang="en-US"/>
          </a:p>
        </p:txBody>
      </p:sp>
      <p:sp>
        <p:nvSpPr>
          <p:cNvPr id="52231" name="phone3"/>
          <p:cNvSpPr>
            <a:spLocks noEditPoints="1" noChangeArrowheads="1"/>
          </p:cNvSpPr>
          <p:nvPr/>
        </p:nvSpPr>
        <p:spPr bwMode="auto">
          <a:xfrm>
            <a:off x="4038600" y="4267200"/>
            <a:ext cx="1295400" cy="990600"/>
          </a:xfrm>
          <a:custGeom>
            <a:avLst/>
            <a:gdLst>
              <a:gd name="T0" fmla="*/ 0 w 21600"/>
              <a:gd name="T1" fmla="*/ 0 h 21600"/>
              <a:gd name="T2" fmla="*/ 2147483647 w 21600"/>
              <a:gd name="T3" fmla="*/ 0 h 21600"/>
              <a:gd name="T4" fmla="*/ 2147483647 w 21600"/>
              <a:gd name="T5" fmla="*/ 0 h 21600"/>
              <a:gd name="T6" fmla="*/ 2147483647 w 21600"/>
              <a:gd name="T7" fmla="*/ 1041734762 h 21600"/>
              <a:gd name="T8" fmla="*/ 2147483647 w 21600"/>
              <a:gd name="T9" fmla="*/ 2083469524 h 21600"/>
              <a:gd name="T10" fmla="*/ 2147483647 w 21600"/>
              <a:gd name="T11" fmla="*/ 2083469524 h 21600"/>
              <a:gd name="T12" fmla="*/ 0 w 21600"/>
              <a:gd name="T13" fmla="*/ 2083469524 h 21600"/>
              <a:gd name="T14" fmla="*/ 0 w 21600"/>
              <a:gd name="T15" fmla="*/ 1041734762 h 21600"/>
              <a:gd name="T16" fmla="*/ 0 60000 65536"/>
              <a:gd name="T17" fmla="*/ 0 60000 65536"/>
              <a:gd name="T18" fmla="*/ 0 60000 65536"/>
              <a:gd name="T19" fmla="*/ 0 60000 65536"/>
              <a:gd name="T20" fmla="*/ 0 60000 65536"/>
              <a:gd name="T21" fmla="*/ 0 60000 65536"/>
              <a:gd name="T22" fmla="*/ 0 60000 65536"/>
              <a:gd name="T23" fmla="*/ 0 60000 65536"/>
              <a:gd name="T24" fmla="*/ 200 w 21600"/>
              <a:gd name="T25" fmla="*/ 23516 h 21600"/>
              <a:gd name="T26" fmla="*/ 21400 w 21600"/>
              <a:gd name="T27" fmla="*/ 4048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0692" y="21600"/>
                </a:moveTo>
                <a:lnTo>
                  <a:pt x="21600" y="21600"/>
                </a:lnTo>
                <a:lnTo>
                  <a:pt x="21600" y="10684"/>
                </a:lnTo>
                <a:lnTo>
                  <a:pt x="21600" y="0"/>
                </a:lnTo>
                <a:lnTo>
                  <a:pt x="10190" y="0"/>
                </a:lnTo>
                <a:lnTo>
                  <a:pt x="0" y="0"/>
                </a:lnTo>
                <a:lnTo>
                  <a:pt x="0" y="10916"/>
                </a:lnTo>
                <a:lnTo>
                  <a:pt x="0" y="21600"/>
                </a:lnTo>
                <a:lnTo>
                  <a:pt x="10692" y="21600"/>
                </a:lnTo>
                <a:close/>
              </a:path>
              <a:path w="21600" h="21600" extrusionOk="0">
                <a:moveTo>
                  <a:pt x="3552" y="13565"/>
                </a:moveTo>
                <a:lnTo>
                  <a:pt x="3552" y="14206"/>
                </a:lnTo>
                <a:lnTo>
                  <a:pt x="3409" y="14584"/>
                </a:lnTo>
                <a:lnTo>
                  <a:pt x="3050" y="15021"/>
                </a:lnTo>
                <a:lnTo>
                  <a:pt x="2619" y="15429"/>
                </a:lnTo>
                <a:lnTo>
                  <a:pt x="2296" y="15836"/>
                </a:lnTo>
                <a:lnTo>
                  <a:pt x="2045" y="16244"/>
                </a:lnTo>
                <a:lnTo>
                  <a:pt x="1902" y="16564"/>
                </a:lnTo>
                <a:lnTo>
                  <a:pt x="1794" y="17001"/>
                </a:lnTo>
                <a:lnTo>
                  <a:pt x="1830" y="17466"/>
                </a:lnTo>
                <a:lnTo>
                  <a:pt x="2009" y="17932"/>
                </a:lnTo>
                <a:lnTo>
                  <a:pt x="2260" y="18311"/>
                </a:lnTo>
                <a:lnTo>
                  <a:pt x="2548" y="18718"/>
                </a:lnTo>
                <a:lnTo>
                  <a:pt x="3050" y="19126"/>
                </a:lnTo>
                <a:lnTo>
                  <a:pt x="3552" y="19533"/>
                </a:lnTo>
                <a:lnTo>
                  <a:pt x="4342" y="19737"/>
                </a:lnTo>
                <a:lnTo>
                  <a:pt x="5095" y="19737"/>
                </a:lnTo>
                <a:lnTo>
                  <a:pt x="5849" y="19737"/>
                </a:lnTo>
                <a:lnTo>
                  <a:pt x="6351" y="19533"/>
                </a:lnTo>
                <a:lnTo>
                  <a:pt x="7140" y="19126"/>
                </a:lnTo>
                <a:lnTo>
                  <a:pt x="7535" y="18747"/>
                </a:lnTo>
                <a:lnTo>
                  <a:pt x="7894" y="18311"/>
                </a:lnTo>
                <a:lnTo>
                  <a:pt x="8145" y="17903"/>
                </a:lnTo>
                <a:lnTo>
                  <a:pt x="8324" y="17408"/>
                </a:lnTo>
                <a:lnTo>
                  <a:pt x="8324" y="16942"/>
                </a:lnTo>
                <a:lnTo>
                  <a:pt x="8252" y="16593"/>
                </a:lnTo>
                <a:lnTo>
                  <a:pt x="8145" y="16244"/>
                </a:lnTo>
                <a:lnTo>
                  <a:pt x="7894" y="15836"/>
                </a:lnTo>
                <a:lnTo>
                  <a:pt x="7571" y="15429"/>
                </a:lnTo>
                <a:lnTo>
                  <a:pt x="7140" y="15021"/>
                </a:lnTo>
                <a:lnTo>
                  <a:pt x="6853" y="14613"/>
                </a:lnTo>
                <a:lnTo>
                  <a:pt x="6602" y="14206"/>
                </a:lnTo>
                <a:lnTo>
                  <a:pt x="6602" y="13565"/>
                </a:lnTo>
                <a:lnTo>
                  <a:pt x="6602" y="8035"/>
                </a:lnTo>
                <a:lnTo>
                  <a:pt x="6602" y="7598"/>
                </a:lnTo>
                <a:lnTo>
                  <a:pt x="6853" y="6987"/>
                </a:lnTo>
                <a:lnTo>
                  <a:pt x="7212" y="6579"/>
                </a:lnTo>
                <a:lnTo>
                  <a:pt x="7643" y="6171"/>
                </a:lnTo>
                <a:lnTo>
                  <a:pt x="7894" y="5764"/>
                </a:lnTo>
                <a:lnTo>
                  <a:pt x="8037" y="5531"/>
                </a:lnTo>
                <a:lnTo>
                  <a:pt x="8252" y="5153"/>
                </a:lnTo>
                <a:lnTo>
                  <a:pt x="8360" y="4599"/>
                </a:lnTo>
                <a:lnTo>
                  <a:pt x="8288" y="4134"/>
                </a:lnTo>
                <a:lnTo>
                  <a:pt x="8145" y="3697"/>
                </a:lnTo>
                <a:lnTo>
                  <a:pt x="7894" y="3289"/>
                </a:lnTo>
                <a:lnTo>
                  <a:pt x="7499" y="2853"/>
                </a:lnTo>
                <a:lnTo>
                  <a:pt x="7033" y="2533"/>
                </a:lnTo>
                <a:lnTo>
                  <a:pt x="6387" y="2242"/>
                </a:lnTo>
                <a:lnTo>
                  <a:pt x="5849" y="2067"/>
                </a:lnTo>
                <a:lnTo>
                  <a:pt x="5095" y="1950"/>
                </a:lnTo>
                <a:lnTo>
                  <a:pt x="4234" y="2038"/>
                </a:lnTo>
                <a:lnTo>
                  <a:pt x="3552" y="2271"/>
                </a:lnTo>
                <a:lnTo>
                  <a:pt x="3050" y="2504"/>
                </a:lnTo>
                <a:lnTo>
                  <a:pt x="2548" y="2882"/>
                </a:lnTo>
                <a:lnTo>
                  <a:pt x="2225" y="3231"/>
                </a:lnTo>
                <a:lnTo>
                  <a:pt x="1973" y="3697"/>
                </a:lnTo>
                <a:lnTo>
                  <a:pt x="1794" y="4308"/>
                </a:lnTo>
                <a:lnTo>
                  <a:pt x="1794" y="4745"/>
                </a:lnTo>
                <a:lnTo>
                  <a:pt x="1866" y="5123"/>
                </a:lnTo>
                <a:lnTo>
                  <a:pt x="2045" y="5560"/>
                </a:lnTo>
                <a:lnTo>
                  <a:pt x="2296" y="5851"/>
                </a:lnTo>
                <a:lnTo>
                  <a:pt x="2548" y="6171"/>
                </a:lnTo>
                <a:lnTo>
                  <a:pt x="3014" y="6608"/>
                </a:lnTo>
                <a:lnTo>
                  <a:pt x="3301" y="6987"/>
                </a:lnTo>
                <a:lnTo>
                  <a:pt x="3552" y="7598"/>
                </a:lnTo>
                <a:lnTo>
                  <a:pt x="3552" y="8035"/>
                </a:lnTo>
                <a:lnTo>
                  <a:pt x="3552" y="13565"/>
                </a:lnTo>
                <a:close/>
              </a:path>
              <a:path w="21600" h="21600" extrusionOk="0">
                <a:moveTo>
                  <a:pt x="10154" y="1863"/>
                </a:moveTo>
                <a:lnTo>
                  <a:pt x="19088" y="1863"/>
                </a:lnTo>
                <a:lnTo>
                  <a:pt x="19088" y="8238"/>
                </a:lnTo>
                <a:lnTo>
                  <a:pt x="10154" y="8238"/>
                </a:lnTo>
                <a:lnTo>
                  <a:pt x="10154" y="1863"/>
                </a:lnTo>
                <a:moveTo>
                  <a:pt x="10441" y="10101"/>
                </a:moveTo>
                <a:lnTo>
                  <a:pt x="10441" y="9461"/>
                </a:lnTo>
                <a:lnTo>
                  <a:pt x="18837" y="9461"/>
                </a:lnTo>
                <a:lnTo>
                  <a:pt x="18837" y="10101"/>
                </a:lnTo>
                <a:lnTo>
                  <a:pt x="10441" y="10101"/>
                </a:lnTo>
                <a:moveTo>
                  <a:pt x="11374" y="11004"/>
                </a:moveTo>
                <a:lnTo>
                  <a:pt x="12630" y="11004"/>
                </a:lnTo>
                <a:lnTo>
                  <a:pt x="12630" y="12226"/>
                </a:lnTo>
                <a:lnTo>
                  <a:pt x="11374" y="12226"/>
                </a:lnTo>
                <a:lnTo>
                  <a:pt x="11374" y="11004"/>
                </a:lnTo>
                <a:moveTo>
                  <a:pt x="13993" y="11004"/>
                </a:moveTo>
                <a:lnTo>
                  <a:pt x="15249" y="11004"/>
                </a:lnTo>
                <a:lnTo>
                  <a:pt x="15249" y="12226"/>
                </a:lnTo>
                <a:lnTo>
                  <a:pt x="13993" y="12226"/>
                </a:lnTo>
                <a:lnTo>
                  <a:pt x="13993" y="11004"/>
                </a:lnTo>
                <a:moveTo>
                  <a:pt x="16649" y="11004"/>
                </a:moveTo>
                <a:lnTo>
                  <a:pt x="17904" y="11004"/>
                </a:lnTo>
                <a:lnTo>
                  <a:pt x="17904" y="12226"/>
                </a:lnTo>
                <a:lnTo>
                  <a:pt x="16649" y="12226"/>
                </a:lnTo>
                <a:lnTo>
                  <a:pt x="16649" y="11004"/>
                </a:lnTo>
                <a:moveTo>
                  <a:pt x="11374" y="12954"/>
                </a:moveTo>
                <a:lnTo>
                  <a:pt x="12630" y="12954"/>
                </a:lnTo>
                <a:lnTo>
                  <a:pt x="12630" y="14177"/>
                </a:lnTo>
                <a:lnTo>
                  <a:pt x="11374" y="14177"/>
                </a:lnTo>
                <a:lnTo>
                  <a:pt x="11374" y="12954"/>
                </a:lnTo>
                <a:moveTo>
                  <a:pt x="13993" y="12954"/>
                </a:moveTo>
                <a:lnTo>
                  <a:pt x="15249" y="12954"/>
                </a:lnTo>
                <a:lnTo>
                  <a:pt x="15249" y="14177"/>
                </a:lnTo>
                <a:lnTo>
                  <a:pt x="13993" y="14177"/>
                </a:lnTo>
                <a:lnTo>
                  <a:pt x="13993" y="12954"/>
                </a:lnTo>
                <a:moveTo>
                  <a:pt x="16649" y="12954"/>
                </a:moveTo>
                <a:lnTo>
                  <a:pt x="17904" y="12954"/>
                </a:lnTo>
                <a:lnTo>
                  <a:pt x="17904" y="14177"/>
                </a:lnTo>
                <a:lnTo>
                  <a:pt x="16649" y="14177"/>
                </a:lnTo>
                <a:lnTo>
                  <a:pt x="16649" y="12954"/>
                </a:lnTo>
                <a:moveTo>
                  <a:pt x="11374" y="14905"/>
                </a:moveTo>
                <a:lnTo>
                  <a:pt x="12630" y="14905"/>
                </a:lnTo>
                <a:lnTo>
                  <a:pt x="12630" y="16127"/>
                </a:lnTo>
                <a:lnTo>
                  <a:pt x="11374" y="16127"/>
                </a:lnTo>
                <a:lnTo>
                  <a:pt x="11374" y="14905"/>
                </a:lnTo>
                <a:moveTo>
                  <a:pt x="13993" y="14905"/>
                </a:moveTo>
                <a:lnTo>
                  <a:pt x="15249" y="14905"/>
                </a:lnTo>
                <a:lnTo>
                  <a:pt x="15249" y="16127"/>
                </a:lnTo>
                <a:lnTo>
                  <a:pt x="13993" y="16127"/>
                </a:lnTo>
                <a:lnTo>
                  <a:pt x="13993" y="14905"/>
                </a:lnTo>
                <a:moveTo>
                  <a:pt x="16649" y="14905"/>
                </a:moveTo>
                <a:lnTo>
                  <a:pt x="17904" y="14905"/>
                </a:lnTo>
                <a:lnTo>
                  <a:pt x="17904" y="16127"/>
                </a:lnTo>
                <a:lnTo>
                  <a:pt x="16649" y="16127"/>
                </a:lnTo>
                <a:lnTo>
                  <a:pt x="16649" y="14905"/>
                </a:lnTo>
                <a:moveTo>
                  <a:pt x="11374" y="16855"/>
                </a:moveTo>
                <a:lnTo>
                  <a:pt x="12630" y="16855"/>
                </a:lnTo>
                <a:lnTo>
                  <a:pt x="12630" y="18078"/>
                </a:lnTo>
                <a:lnTo>
                  <a:pt x="11374" y="18078"/>
                </a:lnTo>
                <a:lnTo>
                  <a:pt x="11374" y="16855"/>
                </a:lnTo>
                <a:moveTo>
                  <a:pt x="13993" y="16855"/>
                </a:moveTo>
                <a:lnTo>
                  <a:pt x="15249" y="16855"/>
                </a:lnTo>
                <a:lnTo>
                  <a:pt x="15249" y="18078"/>
                </a:lnTo>
                <a:lnTo>
                  <a:pt x="13993" y="18078"/>
                </a:lnTo>
                <a:lnTo>
                  <a:pt x="13993" y="16855"/>
                </a:lnTo>
                <a:moveTo>
                  <a:pt x="16649" y="16855"/>
                </a:moveTo>
                <a:lnTo>
                  <a:pt x="17904" y="16855"/>
                </a:lnTo>
                <a:lnTo>
                  <a:pt x="17904" y="18078"/>
                </a:lnTo>
                <a:lnTo>
                  <a:pt x="16649" y="18078"/>
                </a:lnTo>
                <a:lnTo>
                  <a:pt x="16649" y="16855"/>
                </a:lnTo>
              </a:path>
            </a:pathLst>
          </a:custGeom>
          <a:solidFill>
            <a:srgbClr val="FFFFCC"/>
          </a:solidFill>
          <a:ln w="9525">
            <a:solidFill>
              <a:srgbClr val="000000"/>
            </a:solidFill>
            <a:miter lim="800000"/>
            <a:headEnd/>
            <a:tailEnd/>
          </a:ln>
        </p:spPr>
        <p:txBody>
          <a:bodyPr/>
          <a:lstStyle/>
          <a:p>
            <a:endParaRPr lang="en-US"/>
          </a:p>
        </p:txBody>
      </p:sp>
      <p:pic>
        <p:nvPicPr>
          <p:cNvPr id="52232" name="Picture 7" descr="j0233018"/>
          <p:cNvPicPr>
            <a:picLocks noGrp="1" noChangeAspect="1" noChangeArrowheads="1"/>
          </p:cNvPicPr>
          <p:nvPr>
            <p:ph sz="quarter" idx="4"/>
          </p:nvPr>
        </p:nvPicPr>
        <p:blipFill>
          <a:blip r:embed="rId5" cstate="print"/>
          <a:srcRect/>
          <a:stretch>
            <a:fillRect/>
          </a:stretch>
        </p:blipFill>
        <p:spPr>
          <a:xfrm>
            <a:off x="3925888" y="2374900"/>
            <a:ext cx="1509712" cy="1592263"/>
          </a:xfrm>
          <a:noFill/>
        </p:spPr>
      </p:pic>
      <p:sp>
        <p:nvSpPr>
          <p:cNvPr id="52233" name="Text Box 8"/>
          <p:cNvSpPr txBox="1">
            <a:spLocks noChangeArrowheads="1"/>
          </p:cNvSpPr>
          <p:nvPr/>
        </p:nvSpPr>
        <p:spPr bwMode="auto">
          <a:xfrm>
            <a:off x="2117725" y="5857875"/>
            <a:ext cx="5194300"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Same time, Same or different place</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8"/>
          <p:cNvSpPr>
            <a:spLocks noGrp="1"/>
          </p:cNvSpPr>
          <p:nvPr>
            <p:ph type="sldNum" sz="quarter" idx="12"/>
          </p:nvPr>
        </p:nvSpPr>
        <p:spPr>
          <a:noFill/>
        </p:spPr>
        <p:txBody>
          <a:bodyPr/>
          <a:lstStyle/>
          <a:p>
            <a:fld id="{2069BCB5-1337-4127-9DA8-5412325B2757}" type="slidenum">
              <a:rPr lang="en-US" smtClean="0"/>
              <a:pPr/>
              <a:t>29</a:t>
            </a:fld>
            <a:endParaRPr lang="en-US" smtClean="0"/>
          </a:p>
        </p:txBody>
      </p:sp>
      <p:sp>
        <p:nvSpPr>
          <p:cNvPr id="53251" name="Rectangle 2"/>
          <p:cNvSpPr>
            <a:spLocks noGrp="1" noChangeArrowheads="1"/>
          </p:cNvSpPr>
          <p:nvPr>
            <p:ph type="title" sz="quarter"/>
          </p:nvPr>
        </p:nvSpPr>
        <p:spPr/>
        <p:txBody>
          <a:bodyPr/>
          <a:lstStyle/>
          <a:p>
            <a:pPr eaLnBrk="1" hangingPunct="1"/>
            <a:r>
              <a:rPr lang="en-US" sz="4000" smtClean="0"/>
              <a:t>Asynchronous, Digital Library Mediated Scholarly Communication</a:t>
            </a:r>
          </a:p>
        </p:txBody>
      </p:sp>
      <p:pic>
        <p:nvPicPr>
          <p:cNvPr id="53252" name="Picture 3" descr="j0301252"/>
          <p:cNvPicPr>
            <a:picLocks noGrp="1" noChangeAspect="1" noChangeArrowheads="1"/>
          </p:cNvPicPr>
          <p:nvPr>
            <p:ph sz="quarter" idx="1"/>
          </p:nvPr>
        </p:nvPicPr>
        <p:blipFill>
          <a:blip r:embed="rId3" cstate="print"/>
          <a:srcRect/>
          <a:stretch>
            <a:fillRect/>
          </a:stretch>
        </p:blipFill>
        <p:spPr>
          <a:xfrm>
            <a:off x="381000" y="3429000"/>
            <a:ext cx="1830388" cy="1565275"/>
          </a:xfrm>
          <a:noFill/>
        </p:spPr>
      </p:pic>
      <p:pic>
        <p:nvPicPr>
          <p:cNvPr id="53253" name="Picture 4" descr="j0299125"/>
          <p:cNvPicPr>
            <a:picLocks noGrp="1" noChangeAspect="1" noChangeArrowheads="1"/>
          </p:cNvPicPr>
          <p:nvPr>
            <p:ph sz="quarter" idx="2"/>
          </p:nvPr>
        </p:nvPicPr>
        <p:blipFill>
          <a:blip r:embed="rId4" cstate="print"/>
          <a:srcRect/>
          <a:stretch>
            <a:fillRect/>
          </a:stretch>
        </p:blipFill>
        <p:spPr>
          <a:xfrm>
            <a:off x="7477125" y="2794000"/>
            <a:ext cx="1163638" cy="1985963"/>
          </a:xfrm>
          <a:noFill/>
        </p:spPr>
      </p:pic>
      <p:pic>
        <p:nvPicPr>
          <p:cNvPr id="53254" name="Picture 5" descr="j0300520"/>
          <p:cNvPicPr>
            <a:picLocks noGrp="1" noChangeAspect="1" noChangeArrowheads="1" noCrop="1"/>
          </p:cNvPicPr>
          <p:nvPr>
            <p:ph sz="quarter" idx="3"/>
          </p:nvPr>
        </p:nvPicPr>
        <p:blipFill>
          <a:blip r:embed="rId5" cstate="print"/>
          <a:srcRect/>
          <a:stretch>
            <a:fillRect/>
          </a:stretch>
        </p:blipFill>
        <p:spPr>
          <a:xfrm>
            <a:off x="3281363" y="2543175"/>
            <a:ext cx="1290637" cy="1152525"/>
          </a:xfrm>
          <a:noFill/>
        </p:spPr>
      </p:pic>
      <p:sp>
        <p:nvSpPr>
          <p:cNvPr id="53255" name="AutoShape 6"/>
          <p:cNvSpPr>
            <a:spLocks noChangeArrowheads="1"/>
          </p:cNvSpPr>
          <p:nvPr/>
        </p:nvSpPr>
        <p:spPr bwMode="auto">
          <a:xfrm>
            <a:off x="2362200" y="3810000"/>
            <a:ext cx="4953000" cy="304800"/>
          </a:xfrm>
          <a:prstGeom prst="leftRightArrow">
            <a:avLst>
              <a:gd name="adj1" fmla="val 50000"/>
              <a:gd name="adj2" fmla="val 325000"/>
            </a:avLst>
          </a:prstGeom>
          <a:noFill/>
          <a:ln w="25400">
            <a:solidFill>
              <a:schemeClr val="tx1"/>
            </a:solidFill>
            <a:miter lim="800000"/>
            <a:headEnd type="none" w="sm" len="sm"/>
            <a:tailEnd type="none" w="sm" len="sm"/>
          </a:ln>
        </p:spPr>
        <p:txBody>
          <a:bodyPr anchor="ctr">
            <a:spAutoFit/>
          </a:bodyPr>
          <a:lstStyle/>
          <a:p>
            <a:endParaRPr lang="en-US"/>
          </a:p>
        </p:txBody>
      </p:sp>
      <p:pic>
        <p:nvPicPr>
          <p:cNvPr id="53256" name="Picture 7" descr="j0235319"/>
          <p:cNvPicPr>
            <a:picLocks noChangeAspect="1" noChangeArrowheads="1"/>
          </p:cNvPicPr>
          <p:nvPr/>
        </p:nvPicPr>
        <p:blipFill>
          <a:blip r:embed="rId6" cstate="print"/>
          <a:srcRect/>
          <a:stretch>
            <a:fillRect/>
          </a:stretch>
        </p:blipFill>
        <p:spPr bwMode="auto">
          <a:xfrm>
            <a:off x="4800600" y="2362200"/>
            <a:ext cx="1262063" cy="1289050"/>
          </a:xfrm>
          <a:prstGeom prst="rect">
            <a:avLst/>
          </a:prstGeom>
          <a:noFill/>
          <a:ln w="9525">
            <a:noFill/>
            <a:miter lim="800000"/>
            <a:headEnd/>
            <a:tailEnd/>
          </a:ln>
        </p:spPr>
      </p:pic>
      <p:pic>
        <p:nvPicPr>
          <p:cNvPr id="53257" name="Picture 8" descr="j0285750"/>
          <p:cNvPicPr>
            <a:picLocks noChangeAspect="1" noChangeArrowheads="1"/>
          </p:cNvPicPr>
          <p:nvPr/>
        </p:nvPicPr>
        <p:blipFill>
          <a:blip r:embed="rId7" cstate="print"/>
          <a:srcRect/>
          <a:stretch>
            <a:fillRect/>
          </a:stretch>
        </p:blipFill>
        <p:spPr bwMode="auto">
          <a:xfrm>
            <a:off x="5029200" y="4495800"/>
            <a:ext cx="1447800" cy="890588"/>
          </a:xfrm>
          <a:prstGeom prst="rect">
            <a:avLst/>
          </a:prstGeom>
          <a:noFill/>
          <a:ln w="9525">
            <a:noFill/>
            <a:miter lim="800000"/>
            <a:headEnd/>
            <a:tailEnd/>
          </a:ln>
        </p:spPr>
      </p:pic>
      <p:pic>
        <p:nvPicPr>
          <p:cNvPr id="53258" name="Picture 9" descr="j0205466"/>
          <p:cNvPicPr>
            <a:picLocks noChangeAspect="1" noChangeArrowheads="1"/>
          </p:cNvPicPr>
          <p:nvPr/>
        </p:nvPicPr>
        <p:blipFill>
          <a:blip r:embed="rId8" cstate="print"/>
          <a:srcRect/>
          <a:stretch>
            <a:fillRect/>
          </a:stretch>
        </p:blipFill>
        <p:spPr bwMode="auto">
          <a:xfrm>
            <a:off x="3429000" y="4267200"/>
            <a:ext cx="1295400" cy="1289050"/>
          </a:xfrm>
          <a:prstGeom prst="rect">
            <a:avLst/>
          </a:prstGeom>
          <a:noFill/>
          <a:ln w="9525">
            <a:noFill/>
            <a:miter lim="800000"/>
            <a:headEnd/>
            <a:tailEnd/>
          </a:ln>
        </p:spPr>
      </p:pic>
      <p:sp>
        <p:nvSpPr>
          <p:cNvPr id="53259" name="Text Box 10"/>
          <p:cNvSpPr txBox="1">
            <a:spLocks noChangeArrowheads="1"/>
          </p:cNvSpPr>
          <p:nvPr/>
        </p:nvSpPr>
        <p:spPr bwMode="auto">
          <a:xfrm>
            <a:off x="2286000" y="5943600"/>
            <a:ext cx="404018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Different time and/or place</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smtClean="0"/>
              <a:t>Outline</a:t>
            </a:r>
            <a:endParaRPr lang="en-US" sz="6600" b="1" dirty="0"/>
          </a:p>
        </p:txBody>
      </p:sp>
      <p:sp>
        <p:nvSpPr>
          <p:cNvPr id="3" name="Content Placeholder 2"/>
          <p:cNvSpPr>
            <a:spLocks noGrp="1"/>
          </p:cNvSpPr>
          <p:nvPr>
            <p:ph idx="1"/>
          </p:nvPr>
        </p:nvSpPr>
        <p:spPr>
          <a:xfrm>
            <a:off x="457200" y="1600200"/>
            <a:ext cx="8458200" cy="4525963"/>
          </a:xfrm>
        </p:spPr>
        <p:txBody>
          <a:bodyPr/>
          <a:lstStyle/>
          <a:p>
            <a:r>
              <a:rPr lang="en-US" dirty="0" smtClean="0"/>
              <a:t>Selected Recent DL projects</a:t>
            </a:r>
          </a:p>
          <a:p>
            <a:r>
              <a:rPr lang="en-US" dirty="0" smtClean="0"/>
              <a:t>Information sources: handouts, DL </a:t>
            </a:r>
            <a:r>
              <a:rPr lang="en-US" dirty="0" err="1" smtClean="0"/>
              <a:t>curric</a:t>
            </a:r>
            <a:endParaRPr lang="en-US" dirty="0" smtClean="0"/>
          </a:p>
          <a:p>
            <a:r>
              <a:rPr lang="en-US" dirty="0" smtClean="0"/>
              <a:t>Introduction, 5S, ETANA</a:t>
            </a:r>
          </a:p>
          <a:p>
            <a:r>
              <a:rPr lang="en-US" dirty="0" smtClean="0"/>
              <a:t>Streams (Content), Structures</a:t>
            </a:r>
          </a:p>
          <a:p>
            <a:r>
              <a:rPr lang="en-US" dirty="0"/>
              <a:t>Archives / Repositories, Societies, </a:t>
            </a:r>
            <a:endParaRPr lang="en-US" dirty="0" smtClean="0"/>
          </a:p>
          <a:p>
            <a:r>
              <a:rPr lang="en-US" dirty="0" smtClean="0"/>
              <a:t>Scenarios, Services, Systems (5SSuite)</a:t>
            </a:r>
          </a:p>
          <a:p>
            <a:r>
              <a:rPr lang="en-US" dirty="0" smtClean="0"/>
              <a:t>Case Studies: Education, </a:t>
            </a:r>
            <a:r>
              <a:rPr lang="en-US" dirty="0" err="1" smtClean="0"/>
              <a:t>CTRnet</a:t>
            </a:r>
            <a:endParaRPr lang="en-US" dirty="0" smtClean="0"/>
          </a:p>
          <a:p>
            <a:r>
              <a:rPr lang="en-US" dirty="0" smtClean="0"/>
              <a:t>Quality, Integration, Building DLs</a:t>
            </a:r>
          </a:p>
          <a:p>
            <a:r>
              <a:rPr lang="en-US" dirty="0" smtClean="0"/>
              <a:t>Future: Chatham workshop, DELOS</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3</a:t>
            </a:fld>
            <a:endParaRPr lang="en-US"/>
          </a:p>
        </p:txBody>
      </p:sp>
    </p:spTree>
    <p:extLst>
      <p:ext uri="{BB962C8B-B14F-4D97-AF65-F5344CB8AC3E}">
        <p14:creationId xmlns:p14="http://schemas.microsoft.com/office/powerpoint/2010/main" val="1434364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54275"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54276"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54277"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54278"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54279"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54280" name="Rectangle 8"/>
          <p:cNvSpPr>
            <a:spLocks noGrp="1" noChangeArrowheads="1"/>
          </p:cNvSpPr>
          <p:nvPr>
            <p:ph type="title"/>
          </p:nvPr>
        </p:nvSpPr>
        <p:spPr>
          <a:xfrm>
            <a:off x="914400" y="38100"/>
            <a:ext cx="7772400" cy="1104900"/>
          </a:xfrm>
          <a:noFill/>
        </p:spPr>
        <p:txBody>
          <a:bodyPr lIns="92075" tIns="46038" rIns="92075" bIns="46038"/>
          <a:lstStyle/>
          <a:p>
            <a:pPr eaLnBrk="1" hangingPunct="1"/>
            <a:r>
              <a:rPr lang="en-US" sz="4000" smtClean="0"/>
              <a:t>DL Overview</a:t>
            </a:r>
            <a:br>
              <a:rPr lang="en-US" sz="4000" smtClean="0"/>
            </a:br>
            <a:r>
              <a:rPr lang="en-US" sz="4000" smtClean="0"/>
              <a:t>Why of Global Interest?</a:t>
            </a:r>
          </a:p>
        </p:txBody>
      </p:sp>
      <p:sp>
        <p:nvSpPr>
          <p:cNvPr id="54281" name="Rectangle 9"/>
          <p:cNvSpPr>
            <a:spLocks noGrp="1" noChangeArrowheads="1"/>
          </p:cNvSpPr>
          <p:nvPr>
            <p:ph type="body" idx="1"/>
          </p:nvPr>
        </p:nvSpPr>
        <p:spPr>
          <a:xfrm>
            <a:off x="304800" y="1676400"/>
            <a:ext cx="8458200" cy="4800600"/>
          </a:xfrm>
          <a:noFill/>
        </p:spPr>
        <p:txBody>
          <a:bodyPr lIns="92075" tIns="46038" rIns="92075" bIns="46038"/>
          <a:lstStyle/>
          <a:p>
            <a:pPr eaLnBrk="1" hangingPunct="1"/>
            <a:r>
              <a:rPr lang="en-US" sz="2800" b="1" smtClean="0"/>
              <a:t>National projects</a:t>
            </a:r>
            <a:r>
              <a:rPr lang="en-US" sz="2800" smtClean="0"/>
              <a:t> can preserve antiquities and heritage: cultural, historical, linguistic, scholarly</a:t>
            </a:r>
          </a:p>
          <a:p>
            <a:pPr eaLnBrk="1" hangingPunct="1"/>
            <a:r>
              <a:rPr lang="en-US" sz="2800" smtClean="0"/>
              <a:t>Knowledge and information are essential to economic and technological </a:t>
            </a:r>
            <a:r>
              <a:rPr lang="en-US" sz="2800" b="1" smtClean="0"/>
              <a:t>growth, education</a:t>
            </a:r>
            <a:endParaRPr lang="en-US" sz="2800" smtClean="0"/>
          </a:p>
          <a:p>
            <a:pPr eaLnBrk="1" hangingPunct="1"/>
            <a:r>
              <a:rPr lang="en-US" sz="2800" smtClean="0"/>
              <a:t>DL - a </a:t>
            </a:r>
            <a:r>
              <a:rPr lang="en-US" sz="2800" b="1" smtClean="0"/>
              <a:t>domain for international collaboration</a:t>
            </a:r>
            <a:endParaRPr lang="en-US" sz="2800" smtClean="0"/>
          </a:p>
          <a:p>
            <a:pPr lvl="1" eaLnBrk="1" hangingPunct="1"/>
            <a:r>
              <a:rPr lang="en-US" sz="2400" smtClean="0"/>
              <a:t>wherein all can </a:t>
            </a:r>
            <a:r>
              <a:rPr lang="en-US" sz="2400" b="1" smtClean="0"/>
              <a:t>contribute</a:t>
            </a:r>
            <a:r>
              <a:rPr lang="en-US" sz="2400" smtClean="0"/>
              <a:t> and </a:t>
            </a:r>
            <a:r>
              <a:rPr lang="en-US" sz="2400" b="1" smtClean="0"/>
              <a:t>benefit</a:t>
            </a:r>
            <a:endParaRPr lang="en-US" sz="2400" smtClean="0"/>
          </a:p>
          <a:p>
            <a:pPr lvl="1" eaLnBrk="1" hangingPunct="1"/>
            <a:r>
              <a:rPr lang="en-US" sz="2400" smtClean="0"/>
              <a:t>which leverages investment in </a:t>
            </a:r>
            <a:r>
              <a:rPr lang="en-US" sz="2400" b="1" smtClean="0"/>
              <a:t>networking</a:t>
            </a:r>
            <a:endParaRPr lang="en-US" sz="2400" smtClean="0"/>
          </a:p>
          <a:p>
            <a:pPr lvl="1" eaLnBrk="1" hangingPunct="1"/>
            <a:r>
              <a:rPr lang="en-US" sz="2400" smtClean="0"/>
              <a:t>which provides useful </a:t>
            </a:r>
            <a:r>
              <a:rPr lang="en-US" sz="2400" b="1" smtClean="0"/>
              <a:t>content</a:t>
            </a:r>
            <a:r>
              <a:rPr lang="en-US" sz="2400" smtClean="0"/>
              <a:t> on Internet &amp; WWW</a:t>
            </a:r>
          </a:p>
          <a:p>
            <a:pPr lvl="1" eaLnBrk="1" hangingPunct="1"/>
            <a:r>
              <a:rPr lang="en-US" sz="2400" smtClean="0"/>
              <a:t>which will </a:t>
            </a:r>
            <a:r>
              <a:rPr lang="en-US" sz="2400" b="1" smtClean="0"/>
              <a:t>tie nations and peoples together</a:t>
            </a:r>
            <a:r>
              <a:rPr lang="en-US" sz="2400" smtClean="0"/>
              <a:t> more strongly and through </a:t>
            </a:r>
            <a:r>
              <a:rPr lang="en-US" sz="2400" b="1" smtClean="0"/>
              <a:t>deeper understanding</a:t>
            </a:r>
            <a:endParaRPr lang="en-US" sz="240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09600" y="152400"/>
            <a:ext cx="7772400" cy="762000"/>
          </a:xfrm>
          <a:noFill/>
        </p:spPr>
        <p:txBody>
          <a:bodyPr lIns="92075" tIns="46038" rIns="92075" bIns="46038" anchor="b"/>
          <a:lstStyle/>
          <a:p>
            <a:pPr eaLnBrk="1" hangingPunct="1"/>
            <a:r>
              <a:rPr lang="en-US" smtClean="0"/>
              <a:t>Digital Libraries --- Objectives</a:t>
            </a:r>
          </a:p>
        </p:txBody>
      </p:sp>
      <p:sp>
        <p:nvSpPr>
          <p:cNvPr id="55299" name="Rectangle 3"/>
          <p:cNvSpPr>
            <a:spLocks noGrp="1" noChangeArrowheads="1"/>
          </p:cNvSpPr>
          <p:nvPr>
            <p:ph type="body" idx="1"/>
          </p:nvPr>
        </p:nvSpPr>
        <p:spPr>
          <a:xfrm>
            <a:off x="533400" y="1371600"/>
            <a:ext cx="8458200" cy="4953000"/>
          </a:xfrm>
          <a:noFill/>
        </p:spPr>
        <p:txBody>
          <a:bodyPr lIns="92075" tIns="46038" rIns="92075" bIns="46038"/>
          <a:lstStyle/>
          <a:p>
            <a:pPr eaLnBrk="1" hangingPunct="1">
              <a:spcBef>
                <a:spcPct val="10000"/>
              </a:spcBef>
            </a:pPr>
            <a:r>
              <a:rPr lang="en-US" smtClean="0"/>
              <a:t>World Lit.: 24hr / 7day / from desktop</a:t>
            </a:r>
          </a:p>
          <a:p>
            <a:pPr eaLnBrk="1" hangingPunct="1">
              <a:spcBef>
                <a:spcPct val="10000"/>
              </a:spcBef>
            </a:pPr>
            <a:r>
              <a:rPr lang="en-US" smtClean="0"/>
              <a:t>Integrated “super” information systems: 5S: Table of related areas and their coverage</a:t>
            </a:r>
          </a:p>
          <a:p>
            <a:pPr eaLnBrk="1" hangingPunct="1">
              <a:spcBef>
                <a:spcPct val="10000"/>
              </a:spcBef>
            </a:pPr>
            <a:r>
              <a:rPr lang="en-US" smtClean="0"/>
              <a:t>Ubiquitous, Higher Quality, Lower Cost </a:t>
            </a:r>
          </a:p>
          <a:p>
            <a:pPr eaLnBrk="1" hangingPunct="1">
              <a:spcBef>
                <a:spcPct val="10000"/>
              </a:spcBef>
            </a:pPr>
            <a:r>
              <a:rPr lang="en-US" smtClean="0"/>
              <a:t>Education, Knowledge Sharing, Discovery</a:t>
            </a:r>
          </a:p>
          <a:p>
            <a:pPr eaLnBrk="1" hangingPunct="1">
              <a:spcBef>
                <a:spcPct val="10000"/>
              </a:spcBef>
            </a:pPr>
            <a:r>
              <a:rPr lang="en-US" smtClean="0"/>
              <a:t>Disintermediation -&gt; Collaboration </a:t>
            </a:r>
          </a:p>
          <a:p>
            <a:pPr eaLnBrk="1" hangingPunct="1">
              <a:spcBef>
                <a:spcPct val="10000"/>
              </a:spcBef>
            </a:pPr>
            <a:r>
              <a:rPr lang="en-US" smtClean="0"/>
              <a:t>Universities Reclaim Property</a:t>
            </a:r>
          </a:p>
          <a:p>
            <a:pPr eaLnBrk="1" hangingPunct="1">
              <a:spcBef>
                <a:spcPct val="10000"/>
              </a:spcBef>
            </a:pPr>
            <a:r>
              <a:rPr lang="en-US" smtClean="0"/>
              <a:t>Interactive Courseware, Student Works</a:t>
            </a:r>
          </a:p>
          <a:p>
            <a:pPr eaLnBrk="1" hangingPunct="1">
              <a:spcBef>
                <a:spcPct val="10000"/>
              </a:spcBef>
            </a:pPr>
            <a:r>
              <a:rPr lang="en-US" smtClean="0"/>
              <a:t>Scalable, Sustainable, Usable, Useful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4"/>
          <p:cNvSpPr>
            <a:spLocks noGrp="1"/>
          </p:cNvSpPr>
          <p:nvPr>
            <p:ph type="sldNum" sz="quarter" idx="12"/>
          </p:nvPr>
        </p:nvSpPr>
        <p:spPr>
          <a:noFill/>
        </p:spPr>
        <p:txBody>
          <a:bodyPr/>
          <a:lstStyle/>
          <a:p>
            <a:fld id="{17ECE6F5-BDF2-4E1E-9F32-842A57FC5FE4}" type="slidenum">
              <a:rPr lang="en-US" smtClean="0"/>
              <a:pPr/>
              <a:t>32</a:t>
            </a:fld>
            <a:endParaRPr lang="en-US" smtClean="0"/>
          </a:p>
        </p:txBody>
      </p:sp>
      <p:sp>
        <p:nvSpPr>
          <p:cNvPr id="56323" name="Rectangle 2"/>
          <p:cNvSpPr>
            <a:spLocks noGrp="1" noChangeArrowheads="1"/>
          </p:cNvSpPr>
          <p:nvPr>
            <p:ph type="title"/>
          </p:nvPr>
        </p:nvSpPr>
        <p:spPr/>
        <p:txBody>
          <a:bodyPr/>
          <a:lstStyle/>
          <a:p>
            <a:pPr eaLnBrk="1" hangingPunct="1"/>
            <a:r>
              <a:rPr lang="en-US" smtClean="0"/>
              <a:t>Libraries of the Future</a:t>
            </a:r>
            <a:br>
              <a:rPr lang="en-US" smtClean="0"/>
            </a:br>
            <a:r>
              <a:rPr lang="en-US" smtClean="0"/>
              <a:t>JCR Licklider, 1965, MIT Press</a:t>
            </a:r>
          </a:p>
        </p:txBody>
      </p:sp>
      <p:sp>
        <p:nvSpPr>
          <p:cNvPr id="56324" name="Line 3"/>
          <p:cNvSpPr>
            <a:spLocks noChangeShapeType="1"/>
          </p:cNvSpPr>
          <p:nvPr/>
        </p:nvSpPr>
        <p:spPr bwMode="auto">
          <a:xfrm flipH="1">
            <a:off x="3429000" y="2133600"/>
            <a:ext cx="762000" cy="6096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25" name="Line 4"/>
          <p:cNvSpPr>
            <a:spLocks noChangeShapeType="1"/>
          </p:cNvSpPr>
          <p:nvPr/>
        </p:nvSpPr>
        <p:spPr bwMode="auto">
          <a:xfrm>
            <a:off x="4191000" y="2133600"/>
            <a:ext cx="8382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26" name="Line 5"/>
          <p:cNvSpPr>
            <a:spLocks noChangeShapeType="1"/>
          </p:cNvSpPr>
          <p:nvPr/>
        </p:nvSpPr>
        <p:spPr bwMode="auto">
          <a:xfrm flipH="1">
            <a:off x="2286000" y="21336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27" name="Line 6"/>
          <p:cNvSpPr>
            <a:spLocks noChangeShapeType="1"/>
          </p:cNvSpPr>
          <p:nvPr/>
        </p:nvSpPr>
        <p:spPr bwMode="auto">
          <a:xfrm>
            <a:off x="4191000" y="21336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grpSp>
        <p:nvGrpSpPr>
          <p:cNvPr id="56328" name="Group 7"/>
          <p:cNvGrpSpPr>
            <a:grpSpLocks/>
          </p:cNvGrpSpPr>
          <p:nvPr/>
        </p:nvGrpSpPr>
        <p:grpSpPr bwMode="auto">
          <a:xfrm>
            <a:off x="1524000" y="2743200"/>
            <a:ext cx="3810000" cy="609600"/>
            <a:chOff x="1536" y="1440"/>
            <a:chExt cx="2400" cy="384"/>
          </a:xfrm>
        </p:grpSpPr>
        <p:sp>
          <p:nvSpPr>
            <p:cNvPr id="56348" name="Line 8"/>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9" name="Line 9"/>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50" name="Line 10"/>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51" name="Line 11"/>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sp>
        <p:nvSpPr>
          <p:cNvPr id="56329" name="Line 12"/>
          <p:cNvSpPr>
            <a:spLocks noChangeShapeType="1"/>
          </p:cNvSpPr>
          <p:nvPr/>
        </p:nvSpPr>
        <p:spPr bwMode="auto">
          <a:xfrm flipH="1">
            <a:off x="5715000" y="2743200"/>
            <a:ext cx="381000" cy="6096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30" name="Line 13"/>
          <p:cNvSpPr>
            <a:spLocks noChangeShapeType="1"/>
          </p:cNvSpPr>
          <p:nvPr/>
        </p:nvSpPr>
        <p:spPr bwMode="auto">
          <a:xfrm>
            <a:off x="6096000" y="2743200"/>
            <a:ext cx="8382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31" name="Line 14"/>
          <p:cNvSpPr>
            <a:spLocks noChangeShapeType="1"/>
          </p:cNvSpPr>
          <p:nvPr/>
        </p:nvSpPr>
        <p:spPr bwMode="auto">
          <a:xfrm>
            <a:off x="6096000" y="27432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grpSp>
        <p:nvGrpSpPr>
          <p:cNvPr id="56332" name="Group 15"/>
          <p:cNvGrpSpPr>
            <a:grpSpLocks/>
          </p:cNvGrpSpPr>
          <p:nvPr/>
        </p:nvGrpSpPr>
        <p:grpSpPr bwMode="auto">
          <a:xfrm>
            <a:off x="2362200" y="3352800"/>
            <a:ext cx="3810000" cy="609600"/>
            <a:chOff x="1536" y="1440"/>
            <a:chExt cx="2400" cy="384"/>
          </a:xfrm>
        </p:grpSpPr>
        <p:sp>
          <p:nvSpPr>
            <p:cNvPr id="56344" name="Line 16"/>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5" name="Line 17"/>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6" name="Line 18"/>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7" name="Line 19"/>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grpSp>
        <p:nvGrpSpPr>
          <p:cNvPr id="56333" name="Group 20"/>
          <p:cNvGrpSpPr>
            <a:grpSpLocks/>
          </p:cNvGrpSpPr>
          <p:nvPr/>
        </p:nvGrpSpPr>
        <p:grpSpPr bwMode="auto">
          <a:xfrm>
            <a:off x="1600200" y="3962400"/>
            <a:ext cx="3810000" cy="609600"/>
            <a:chOff x="1536" y="1440"/>
            <a:chExt cx="2400" cy="384"/>
          </a:xfrm>
        </p:grpSpPr>
        <p:sp>
          <p:nvSpPr>
            <p:cNvPr id="56340" name="Line 21"/>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1" name="Line 22"/>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2" name="Line 23"/>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3" name="Line 24"/>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sp>
        <p:nvSpPr>
          <p:cNvPr id="56334" name="Text Box 25"/>
          <p:cNvSpPr txBox="1">
            <a:spLocks noChangeArrowheads="1"/>
          </p:cNvSpPr>
          <p:nvPr/>
        </p:nvSpPr>
        <p:spPr bwMode="auto">
          <a:xfrm>
            <a:off x="288925" y="1895475"/>
            <a:ext cx="1092200"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World</a:t>
            </a:r>
          </a:p>
        </p:txBody>
      </p:sp>
      <p:sp>
        <p:nvSpPr>
          <p:cNvPr id="56335" name="Text Box 26"/>
          <p:cNvSpPr txBox="1">
            <a:spLocks noChangeArrowheads="1"/>
          </p:cNvSpPr>
          <p:nvPr/>
        </p:nvSpPr>
        <p:spPr bwMode="auto">
          <a:xfrm>
            <a:off x="304800" y="2667000"/>
            <a:ext cx="11509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Nation</a:t>
            </a:r>
          </a:p>
        </p:txBody>
      </p:sp>
      <p:sp>
        <p:nvSpPr>
          <p:cNvPr id="56336" name="Text Box 27"/>
          <p:cNvSpPr txBox="1">
            <a:spLocks noChangeArrowheads="1"/>
          </p:cNvSpPr>
          <p:nvPr/>
        </p:nvSpPr>
        <p:spPr bwMode="auto">
          <a:xfrm>
            <a:off x="304800" y="3429000"/>
            <a:ext cx="893763"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State</a:t>
            </a:r>
          </a:p>
        </p:txBody>
      </p:sp>
      <p:sp>
        <p:nvSpPr>
          <p:cNvPr id="56337" name="Text Box 28"/>
          <p:cNvSpPr txBox="1">
            <a:spLocks noChangeArrowheads="1"/>
          </p:cNvSpPr>
          <p:nvPr/>
        </p:nvSpPr>
        <p:spPr bwMode="auto">
          <a:xfrm>
            <a:off x="304800" y="4267200"/>
            <a:ext cx="7953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City</a:t>
            </a:r>
          </a:p>
        </p:txBody>
      </p:sp>
      <p:pic>
        <p:nvPicPr>
          <p:cNvPr id="56338" name="Picture 29" descr="pe01846_"/>
          <p:cNvPicPr>
            <a:picLocks noChangeAspect="1" noChangeArrowheads="1"/>
          </p:cNvPicPr>
          <p:nvPr/>
        </p:nvPicPr>
        <p:blipFill>
          <a:blip r:embed="rId3" cstate="print"/>
          <a:srcRect/>
          <a:stretch>
            <a:fillRect/>
          </a:stretch>
        </p:blipFill>
        <p:spPr bwMode="auto">
          <a:xfrm>
            <a:off x="2971800" y="4953000"/>
            <a:ext cx="2978150" cy="1308100"/>
          </a:xfrm>
          <a:prstGeom prst="rect">
            <a:avLst/>
          </a:prstGeom>
          <a:noFill/>
          <a:ln w="9525">
            <a:noFill/>
            <a:miter lim="800000"/>
            <a:headEnd/>
            <a:tailEnd/>
          </a:ln>
        </p:spPr>
      </p:pic>
      <p:sp>
        <p:nvSpPr>
          <p:cNvPr id="56339" name="Text Box 30"/>
          <p:cNvSpPr txBox="1">
            <a:spLocks noChangeArrowheads="1"/>
          </p:cNvSpPr>
          <p:nvPr/>
        </p:nvSpPr>
        <p:spPr bwMode="auto">
          <a:xfrm>
            <a:off x="304800" y="5410200"/>
            <a:ext cx="188118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Community</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57347"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57348" name="Rectangle 4"/>
          <p:cNvSpPr>
            <a:spLocks noChangeArrowheads="1"/>
          </p:cNvSpPr>
          <p:nvPr/>
        </p:nvSpPr>
        <p:spPr bwMode="auto">
          <a:xfrm>
            <a:off x="2590800" y="2743200"/>
            <a:ext cx="2286000" cy="2209800"/>
          </a:xfrm>
          <a:prstGeom prst="rect">
            <a:avLst/>
          </a:prstGeom>
          <a:gradFill rotWithShape="0">
            <a:gsLst>
              <a:gs pos="0">
                <a:srgbClr val="000066"/>
              </a:gs>
              <a:gs pos="100000">
                <a:srgbClr val="CCCCE0"/>
              </a:gs>
            </a:gsLst>
            <a:path path="rect">
              <a:fillToRect l="100000" b="100000"/>
            </a:path>
          </a:gradFill>
          <a:ln w="12700">
            <a:solidFill>
              <a:schemeClr val="folHlink"/>
            </a:solidFill>
            <a:miter lim="800000"/>
            <a:headEnd/>
            <a:tailEnd/>
          </a:ln>
        </p:spPr>
        <p:txBody>
          <a:bodyPr wrap="none" anchor="ctr"/>
          <a:lstStyle/>
          <a:p>
            <a:endParaRPr lang="en-US"/>
          </a:p>
        </p:txBody>
      </p:sp>
      <p:sp>
        <p:nvSpPr>
          <p:cNvPr id="57349" name="AutoShape 5"/>
          <p:cNvSpPr>
            <a:spLocks noChangeArrowheads="1"/>
          </p:cNvSpPr>
          <p:nvPr/>
        </p:nvSpPr>
        <p:spPr bwMode="auto">
          <a:xfrm>
            <a:off x="2590800" y="1911350"/>
            <a:ext cx="3054350" cy="838200"/>
          </a:xfrm>
          <a:prstGeom prst="parallelogram">
            <a:avLst>
              <a:gd name="adj" fmla="val 91031"/>
            </a:avLst>
          </a:prstGeom>
          <a:gradFill rotWithShape="0">
            <a:gsLst>
              <a:gs pos="0">
                <a:srgbClr val="333399"/>
              </a:gs>
              <a:gs pos="100000">
                <a:srgbClr val="D6D6EB"/>
              </a:gs>
            </a:gsLst>
            <a:lin ang="5400000" scaled="1"/>
          </a:gradFill>
          <a:ln w="12700">
            <a:solidFill>
              <a:schemeClr val="folHlink"/>
            </a:solidFill>
            <a:miter lim="800000"/>
            <a:headEnd/>
            <a:tailEnd/>
          </a:ln>
        </p:spPr>
        <p:txBody>
          <a:bodyPr wrap="none" anchor="ctr"/>
          <a:lstStyle/>
          <a:p>
            <a:endParaRPr lang="en-US"/>
          </a:p>
        </p:txBody>
      </p:sp>
      <p:sp>
        <p:nvSpPr>
          <p:cNvPr id="57350" name="AutoShape 6"/>
          <p:cNvSpPr>
            <a:spLocks noChangeArrowheads="1"/>
          </p:cNvSpPr>
          <p:nvPr/>
        </p:nvSpPr>
        <p:spPr bwMode="auto">
          <a:xfrm rot="16200000" flipH="1">
            <a:off x="3733800" y="3060700"/>
            <a:ext cx="3041650" cy="742950"/>
          </a:xfrm>
          <a:prstGeom prst="parallelogram">
            <a:avLst>
              <a:gd name="adj" fmla="val 116547"/>
            </a:avLst>
          </a:prstGeom>
          <a:gradFill rotWithShape="0">
            <a:gsLst>
              <a:gs pos="0">
                <a:srgbClr val="CCCCE0"/>
              </a:gs>
              <a:gs pos="100000">
                <a:srgbClr val="000066"/>
              </a:gs>
            </a:gsLst>
            <a:lin ang="0" scaled="1"/>
          </a:gradFill>
          <a:ln w="12700">
            <a:solidFill>
              <a:schemeClr val="folHlink"/>
            </a:solidFill>
            <a:miter lim="800000"/>
            <a:headEnd/>
            <a:tailEnd/>
          </a:ln>
        </p:spPr>
        <p:txBody>
          <a:bodyPr wrap="none" anchor="ctr"/>
          <a:lstStyle/>
          <a:p>
            <a:endParaRPr lang="en-US"/>
          </a:p>
        </p:txBody>
      </p:sp>
      <p:sp>
        <p:nvSpPr>
          <p:cNvPr id="57351" name="Line 7"/>
          <p:cNvSpPr>
            <a:spLocks noChangeShapeType="1"/>
          </p:cNvSpPr>
          <p:nvPr/>
        </p:nvSpPr>
        <p:spPr bwMode="auto">
          <a:xfrm>
            <a:off x="2565400" y="1517650"/>
            <a:ext cx="0" cy="3768725"/>
          </a:xfrm>
          <a:prstGeom prst="line">
            <a:avLst/>
          </a:prstGeom>
          <a:noFill/>
          <a:ln w="50800">
            <a:solidFill>
              <a:srgbClr val="5F5F5F"/>
            </a:solidFill>
            <a:round/>
            <a:headEnd type="stealth" w="med" len="lg"/>
            <a:tailEnd type="none" w="sm" len="sm"/>
          </a:ln>
        </p:spPr>
        <p:txBody>
          <a:bodyPr wrap="none" anchor="ctr"/>
          <a:lstStyle/>
          <a:p>
            <a:endParaRPr lang="en-US"/>
          </a:p>
        </p:txBody>
      </p:sp>
      <p:sp>
        <p:nvSpPr>
          <p:cNvPr id="57352" name="Line 8"/>
          <p:cNvSpPr>
            <a:spLocks noChangeShapeType="1"/>
          </p:cNvSpPr>
          <p:nvPr/>
        </p:nvSpPr>
        <p:spPr bwMode="auto">
          <a:xfrm flipH="1">
            <a:off x="2187575" y="4953000"/>
            <a:ext cx="4022725" cy="0"/>
          </a:xfrm>
          <a:prstGeom prst="line">
            <a:avLst/>
          </a:prstGeom>
          <a:noFill/>
          <a:ln w="50800">
            <a:solidFill>
              <a:srgbClr val="5F5F5F"/>
            </a:solidFill>
            <a:round/>
            <a:headEnd type="stealth" w="med" len="lg"/>
            <a:tailEnd type="none" w="sm" len="sm"/>
          </a:ln>
        </p:spPr>
        <p:txBody>
          <a:bodyPr wrap="none" anchor="ctr"/>
          <a:lstStyle/>
          <a:p>
            <a:endParaRPr lang="en-US"/>
          </a:p>
        </p:txBody>
      </p:sp>
      <p:sp>
        <p:nvSpPr>
          <p:cNvPr id="57353" name="Line 9"/>
          <p:cNvSpPr>
            <a:spLocks noChangeShapeType="1"/>
          </p:cNvSpPr>
          <p:nvPr/>
        </p:nvSpPr>
        <p:spPr bwMode="auto">
          <a:xfrm flipH="1">
            <a:off x="2162175" y="4981575"/>
            <a:ext cx="428625" cy="327025"/>
          </a:xfrm>
          <a:prstGeom prst="line">
            <a:avLst/>
          </a:prstGeom>
          <a:noFill/>
          <a:ln w="50800">
            <a:solidFill>
              <a:srgbClr val="5F5F5F"/>
            </a:solidFill>
            <a:round/>
            <a:headEnd type="none" w="sm" len="sm"/>
            <a:tailEnd type="none" w="sm" len="sm"/>
          </a:ln>
        </p:spPr>
        <p:txBody>
          <a:bodyPr wrap="none" anchor="ctr"/>
          <a:lstStyle/>
          <a:p>
            <a:endParaRPr lang="en-US"/>
          </a:p>
        </p:txBody>
      </p:sp>
      <p:sp>
        <p:nvSpPr>
          <p:cNvPr id="57354" name="Rectangle 10"/>
          <p:cNvSpPr>
            <a:spLocks noChangeArrowheads="1"/>
          </p:cNvSpPr>
          <p:nvPr/>
        </p:nvSpPr>
        <p:spPr bwMode="auto">
          <a:xfrm>
            <a:off x="3810000" y="5029200"/>
            <a:ext cx="1989138" cy="393700"/>
          </a:xfrm>
          <a:prstGeom prst="rect">
            <a:avLst/>
          </a:prstGeom>
          <a:noFill/>
          <a:ln w="9525">
            <a:noFill/>
            <a:miter lim="800000"/>
            <a:headEnd/>
            <a:tailEnd/>
          </a:ln>
        </p:spPr>
        <p:txBody>
          <a:bodyPr wrap="none" lIns="90488" tIns="44450" rIns="90488" bIns="44450">
            <a:spAutoFit/>
          </a:bodyPr>
          <a:lstStyle/>
          <a:p>
            <a:pPr eaLnBrk="0" hangingPunct="0"/>
            <a:r>
              <a:rPr lang="en-US" sz="2000" b="0">
                <a:latin typeface="Times New Roman" pitchFamily="18" charset="0"/>
              </a:rPr>
              <a:t>Computing</a:t>
            </a:r>
            <a:r>
              <a:rPr lang="en-US" b="0">
                <a:latin typeface="Times New Roman" pitchFamily="18" charset="0"/>
              </a:rPr>
              <a:t> (flops)</a:t>
            </a:r>
          </a:p>
        </p:txBody>
      </p:sp>
      <p:sp>
        <p:nvSpPr>
          <p:cNvPr id="57355" name="Rectangle 11"/>
          <p:cNvSpPr>
            <a:spLocks noChangeArrowheads="1"/>
          </p:cNvSpPr>
          <p:nvPr/>
        </p:nvSpPr>
        <p:spPr bwMode="auto">
          <a:xfrm>
            <a:off x="1371600" y="5334000"/>
            <a:ext cx="1671638" cy="393700"/>
          </a:xfrm>
          <a:prstGeom prst="rect">
            <a:avLst/>
          </a:prstGeom>
          <a:noFill/>
          <a:ln w="9525">
            <a:noFill/>
            <a:miter lim="800000"/>
            <a:headEnd/>
            <a:tailEnd/>
          </a:ln>
        </p:spPr>
        <p:txBody>
          <a:bodyPr wrap="none" lIns="90488" tIns="44450" rIns="90488" bIns="44450">
            <a:spAutoFit/>
          </a:bodyPr>
          <a:lstStyle/>
          <a:p>
            <a:pPr eaLnBrk="0" hangingPunct="0"/>
            <a:r>
              <a:rPr lang="en-US" sz="2000" b="0">
                <a:latin typeface="Times New Roman" pitchFamily="18" charset="0"/>
              </a:rPr>
              <a:t>Digital</a:t>
            </a:r>
            <a:r>
              <a:rPr lang="en-US" b="0">
                <a:latin typeface="Times New Roman" pitchFamily="18" charset="0"/>
              </a:rPr>
              <a:t> content </a:t>
            </a:r>
          </a:p>
        </p:txBody>
      </p:sp>
      <p:sp>
        <p:nvSpPr>
          <p:cNvPr id="57356" name="Rectangle 12"/>
          <p:cNvSpPr>
            <a:spLocks noChangeArrowheads="1"/>
          </p:cNvSpPr>
          <p:nvPr/>
        </p:nvSpPr>
        <p:spPr bwMode="auto">
          <a:xfrm rot="-5400000">
            <a:off x="770731" y="3031332"/>
            <a:ext cx="2543175" cy="668338"/>
          </a:xfrm>
          <a:prstGeom prst="rect">
            <a:avLst/>
          </a:prstGeom>
          <a:noFill/>
          <a:ln w="9525">
            <a:noFill/>
            <a:miter lim="800000"/>
            <a:headEnd/>
            <a:tailEnd/>
          </a:ln>
        </p:spPr>
        <p:txBody>
          <a:bodyPr wrap="none" lIns="90488" tIns="44450" rIns="90488" bIns="44450">
            <a:spAutoFit/>
          </a:bodyPr>
          <a:lstStyle/>
          <a:p>
            <a:pPr eaLnBrk="0" hangingPunct="0"/>
            <a:r>
              <a:rPr lang="en-US" b="0">
                <a:latin typeface="Times New Roman" pitchFamily="18" charset="0"/>
              </a:rPr>
              <a:t>Communicat</a:t>
            </a:r>
            <a:r>
              <a:rPr lang="en-US" sz="2000" b="0">
                <a:latin typeface="Times New Roman" pitchFamily="18" charset="0"/>
              </a:rPr>
              <a:t>i</a:t>
            </a:r>
            <a:r>
              <a:rPr lang="en-US" b="0">
                <a:latin typeface="Times New Roman" pitchFamily="18" charset="0"/>
              </a:rPr>
              <a:t>ons</a:t>
            </a:r>
          </a:p>
          <a:p>
            <a:pPr eaLnBrk="0" hangingPunct="0"/>
            <a:r>
              <a:rPr lang="en-US" b="0">
                <a:latin typeface="Times New Roman" pitchFamily="18" charset="0"/>
              </a:rPr>
              <a:t>(bandwidth, connectivity)</a:t>
            </a:r>
          </a:p>
        </p:txBody>
      </p:sp>
      <p:sp>
        <p:nvSpPr>
          <p:cNvPr id="57357" name="Rectangle 13"/>
          <p:cNvSpPr>
            <a:spLocks noChangeArrowheads="1"/>
          </p:cNvSpPr>
          <p:nvPr/>
        </p:nvSpPr>
        <p:spPr bwMode="auto">
          <a:xfrm>
            <a:off x="307975" y="366713"/>
            <a:ext cx="8372475" cy="1187450"/>
          </a:xfrm>
          <a:prstGeom prst="rect">
            <a:avLst/>
          </a:prstGeom>
          <a:noFill/>
          <a:ln w="9525">
            <a:noFill/>
            <a:miter lim="800000"/>
            <a:headEnd/>
            <a:tailEnd/>
          </a:ln>
        </p:spPr>
        <p:txBody>
          <a:bodyPr wrap="none" lIns="90488" tIns="44450" rIns="90488" bIns="44450">
            <a:spAutoFit/>
          </a:bodyPr>
          <a:lstStyle/>
          <a:p>
            <a:pPr algn="ctr" eaLnBrk="0" hangingPunct="0"/>
            <a:r>
              <a:rPr lang="en-US" sz="3600" b="0">
                <a:latin typeface="Times New Roman" pitchFamily="18" charset="0"/>
              </a:rPr>
              <a:t>Locating Digital Libraries in Computing and</a:t>
            </a:r>
          </a:p>
          <a:p>
            <a:pPr algn="ctr" eaLnBrk="0" hangingPunct="0"/>
            <a:r>
              <a:rPr lang="en-US" sz="3600" b="0">
                <a:latin typeface="Times New Roman" pitchFamily="18" charset="0"/>
              </a:rPr>
              <a:t>Communications Technology Space</a:t>
            </a:r>
          </a:p>
        </p:txBody>
      </p:sp>
      <p:sp>
        <p:nvSpPr>
          <p:cNvPr id="57358" name="Line 14"/>
          <p:cNvSpPr>
            <a:spLocks noChangeShapeType="1"/>
          </p:cNvSpPr>
          <p:nvPr/>
        </p:nvSpPr>
        <p:spPr bwMode="auto">
          <a:xfrm flipV="1">
            <a:off x="4808538" y="2967038"/>
            <a:ext cx="1357312" cy="1001712"/>
          </a:xfrm>
          <a:prstGeom prst="line">
            <a:avLst/>
          </a:prstGeom>
          <a:noFill/>
          <a:ln w="12700">
            <a:solidFill>
              <a:schemeClr val="tx1"/>
            </a:solidFill>
            <a:round/>
            <a:headEnd type="none" w="sm" len="sm"/>
            <a:tailEnd type="none" w="sm" len="sm"/>
          </a:ln>
        </p:spPr>
        <p:txBody>
          <a:bodyPr wrap="none" anchor="ctr"/>
          <a:lstStyle/>
          <a:p>
            <a:endParaRPr lang="en-US"/>
          </a:p>
        </p:txBody>
      </p:sp>
      <p:grpSp>
        <p:nvGrpSpPr>
          <p:cNvPr id="57359" name="Group 15"/>
          <p:cNvGrpSpPr>
            <a:grpSpLocks/>
          </p:cNvGrpSpPr>
          <p:nvPr/>
        </p:nvGrpSpPr>
        <p:grpSpPr bwMode="auto">
          <a:xfrm>
            <a:off x="2878138" y="3498850"/>
            <a:ext cx="1878012" cy="1328738"/>
            <a:chOff x="1813" y="2204"/>
            <a:chExt cx="1183" cy="837"/>
          </a:xfrm>
        </p:grpSpPr>
        <p:sp>
          <p:nvSpPr>
            <p:cNvPr id="57368" name="Arc 16"/>
            <p:cNvSpPr>
              <a:spLocks/>
            </p:cNvSpPr>
            <p:nvPr/>
          </p:nvSpPr>
          <p:spPr bwMode="auto">
            <a:xfrm>
              <a:off x="1813" y="2400"/>
              <a:ext cx="1133" cy="641"/>
            </a:xfrm>
            <a:custGeom>
              <a:avLst/>
              <a:gdLst>
                <a:gd name="T0" fmla="*/ 3 w 21600"/>
                <a:gd name="T1" fmla="*/ 0 h 21600"/>
                <a:gd name="T2" fmla="*/ 0 w 21600"/>
                <a:gd name="T3" fmla="*/ 1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grpSp>
          <p:nvGrpSpPr>
            <p:cNvPr id="57369" name="Group 17"/>
            <p:cNvGrpSpPr>
              <a:grpSpLocks/>
            </p:cNvGrpSpPr>
            <p:nvPr/>
          </p:nvGrpSpPr>
          <p:grpSpPr bwMode="auto">
            <a:xfrm>
              <a:off x="1814" y="2204"/>
              <a:ext cx="1182" cy="836"/>
              <a:chOff x="1814" y="2204"/>
              <a:chExt cx="1182" cy="836"/>
            </a:xfrm>
          </p:grpSpPr>
          <p:sp>
            <p:nvSpPr>
              <p:cNvPr id="57370" name="Arc 18"/>
              <p:cNvSpPr>
                <a:spLocks/>
              </p:cNvSpPr>
              <p:nvPr/>
            </p:nvSpPr>
            <p:spPr bwMode="auto">
              <a:xfrm>
                <a:off x="1814" y="2403"/>
                <a:ext cx="882" cy="637"/>
              </a:xfrm>
              <a:custGeom>
                <a:avLst/>
                <a:gdLst>
                  <a:gd name="T0" fmla="*/ 1 w 21600"/>
                  <a:gd name="T1" fmla="*/ 0 h 21600"/>
                  <a:gd name="T2" fmla="*/ 0 w 21600"/>
                  <a:gd name="T3" fmla="*/ 1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sp>
            <p:nvSpPr>
              <p:cNvPr id="57371" name="Freeform 19"/>
              <p:cNvSpPr>
                <a:spLocks/>
              </p:cNvSpPr>
              <p:nvPr/>
            </p:nvSpPr>
            <p:spPr bwMode="auto">
              <a:xfrm>
                <a:off x="2658" y="2204"/>
                <a:ext cx="338" cy="201"/>
              </a:xfrm>
              <a:custGeom>
                <a:avLst/>
                <a:gdLst>
                  <a:gd name="T0" fmla="*/ 42 w 338"/>
                  <a:gd name="T1" fmla="*/ 200 h 201"/>
                  <a:gd name="T2" fmla="*/ 0 w 338"/>
                  <a:gd name="T3" fmla="*/ 200 h 201"/>
                  <a:gd name="T4" fmla="*/ 211 w 338"/>
                  <a:gd name="T5" fmla="*/ 0 h 201"/>
                  <a:gd name="T6" fmla="*/ 337 w 338"/>
                  <a:gd name="T7" fmla="*/ 200 h 201"/>
                  <a:gd name="T8" fmla="*/ 295 w 338"/>
                  <a:gd name="T9" fmla="*/ 200 h 201"/>
                  <a:gd name="T10" fmla="*/ 0 60000 65536"/>
                  <a:gd name="T11" fmla="*/ 0 60000 65536"/>
                  <a:gd name="T12" fmla="*/ 0 60000 65536"/>
                  <a:gd name="T13" fmla="*/ 0 60000 65536"/>
                  <a:gd name="T14" fmla="*/ 0 60000 65536"/>
                  <a:gd name="T15" fmla="*/ 0 w 338"/>
                  <a:gd name="T16" fmla="*/ 0 h 201"/>
                  <a:gd name="T17" fmla="*/ 338 w 338"/>
                  <a:gd name="T18" fmla="*/ 201 h 201"/>
                </a:gdLst>
                <a:ahLst/>
                <a:cxnLst>
                  <a:cxn ang="T10">
                    <a:pos x="T0" y="T1"/>
                  </a:cxn>
                  <a:cxn ang="T11">
                    <a:pos x="T2" y="T3"/>
                  </a:cxn>
                  <a:cxn ang="T12">
                    <a:pos x="T4" y="T5"/>
                  </a:cxn>
                  <a:cxn ang="T13">
                    <a:pos x="T6" y="T7"/>
                  </a:cxn>
                  <a:cxn ang="T14">
                    <a:pos x="T8" y="T9"/>
                  </a:cxn>
                </a:cxnLst>
                <a:rect l="T15" t="T16" r="T17" b="T18"/>
                <a:pathLst>
                  <a:path w="338" h="201">
                    <a:moveTo>
                      <a:pt x="42" y="200"/>
                    </a:moveTo>
                    <a:lnTo>
                      <a:pt x="0" y="200"/>
                    </a:lnTo>
                    <a:lnTo>
                      <a:pt x="211" y="0"/>
                    </a:lnTo>
                    <a:lnTo>
                      <a:pt x="337" y="200"/>
                    </a:lnTo>
                    <a:lnTo>
                      <a:pt x="295" y="200"/>
                    </a:lnTo>
                  </a:path>
                </a:pathLst>
              </a:custGeom>
              <a:noFill/>
              <a:ln w="12700" cap="rnd">
                <a:solidFill>
                  <a:schemeClr val="tx2"/>
                </a:solidFill>
                <a:round/>
                <a:headEnd type="none" w="sm" len="sm"/>
                <a:tailEnd type="none" w="sm" len="sm"/>
              </a:ln>
            </p:spPr>
            <p:txBody>
              <a:bodyPr/>
              <a:lstStyle/>
              <a:p>
                <a:endParaRPr lang="en-US"/>
              </a:p>
            </p:txBody>
          </p:sp>
        </p:grpSp>
      </p:grpSp>
      <p:sp>
        <p:nvSpPr>
          <p:cNvPr id="57360" name="Rectangle 20"/>
          <p:cNvSpPr>
            <a:spLocks noChangeArrowheads="1"/>
          </p:cNvSpPr>
          <p:nvPr/>
        </p:nvSpPr>
        <p:spPr bwMode="auto">
          <a:xfrm>
            <a:off x="6157913" y="2424113"/>
            <a:ext cx="2833687" cy="1612900"/>
          </a:xfrm>
          <a:prstGeom prst="rect">
            <a:avLst/>
          </a:prstGeom>
          <a:noFill/>
          <a:ln w="9525">
            <a:noFill/>
            <a:miter lim="800000"/>
            <a:headEnd/>
            <a:tailEnd/>
          </a:ln>
        </p:spPr>
        <p:txBody>
          <a:bodyPr lIns="90488" tIns="44450" rIns="90488" bIns="44450">
            <a:spAutoFit/>
          </a:bodyPr>
          <a:lstStyle/>
          <a:p>
            <a:pPr eaLnBrk="0" hangingPunct="0"/>
            <a:r>
              <a:rPr lang="en-US" sz="2000">
                <a:latin typeface="Times New Roman" pitchFamily="18" charset="0"/>
              </a:rPr>
              <a:t>Digital Libraries technology</a:t>
            </a:r>
          </a:p>
          <a:p>
            <a:pPr eaLnBrk="0" hangingPunct="0"/>
            <a:r>
              <a:rPr lang="en-US" sz="2000">
                <a:latin typeface="Times New Roman" pitchFamily="18" charset="0"/>
              </a:rPr>
              <a:t>trajectory:  </a:t>
            </a:r>
            <a:r>
              <a:rPr lang="en-US" sz="2000" i="1">
                <a:latin typeface="Times New Roman" pitchFamily="18" charset="0"/>
              </a:rPr>
              <a:t>intellectual</a:t>
            </a:r>
          </a:p>
          <a:p>
            <a:pPr eaLnBrk="0" hangingPunct="0"/>
            <a:r>
              <a:rPr lang="en-US" sz="2000" i="1">
                <a:latin typeface="Times New Roman" pitchFamily="18" charset="0"/>
              </a:rPr>
              <a:t>access to globally distributed information</a:t>
            </a:r>
            <a:endParaRPr lang="en-US" b="0" i="1">
              <a:latin typeface="Times New Roman" pitchFamily="18" charset="0"/>
            </a:endParaRPr>
          </a:p>
        </p:txBody>
      </p:sp>
      <p:sp>
        <p:nvSpPr>
          <p:cNvPr id="57361" name="Line 21"/>
          <p:cNvSpPr>
            <a:spLocks noChangeShapeType="1"/>
          </p:cNvSpPr>
          <p:nvPr/>
        </p:nvSpPr>
        <p:spPr bwMode="auto">
          <a:xfrm flipV="1">
            <a:off x="2617788" y="3376613"/>
            <a:ext cx="1522412" cy="1601787"/>
          </a:xfrm>
          <a:prstGeom prst="line">
            <a:avLst/>
          </a:prstGeom>
          <a:noFill/>
          <a:ln w="50800">
            <a:solidFill>
              <a:srgbClr val="777777"/>
            </a:solidFill>
            <a:prstDash val="sysDot"/>
            <a:round/>
            <a:headEnd type="none" w="sm" len="sm"/>
            <a:tailEnd type="stealth" w="med" len="lg"/>
          </a:ln>
        </p:spPr>
        <p:txBody>
          <a:bodyPr wrap="none" anchor="ctr"/>
          <a:lstStyle/>
          <a:p>
            <a:endParaRPr lang="en-US"/>
          </a:p>
        </p:txBody>
      </p:sp>
      <p:sp>
        <p:nvSpPr>
          <p:cNvPr id="57362" name="Rectangle 22"/>
          <p:cNvSpPr>
            <a:spLocks noChangeArrowheads="1"/>
          </p:cNvSpPr>
          <p:nvPr/>
        </p:nvSpPr>
        <p:spPr bwMode="auto">
          <a:xfrm>
            <a:off x="1524000" y="5715000"/>
            <a:ext cx="1219200" cy="152400"/>
          </a:xfrm>
          <a:prstGeom prst="rect">
            <a:avLst/>
          </a:prstGeom>
          <a:gradFill rotWithShape="0">
            <a:gsLst>
              <a:gs pos="0">
                <a:srgbClr val="D6D6EB"/>
              </a:gs>
              <a:gs pos="100000">
                <a:srgbClr val="333399"/>
              </a:gs>
            </a:gsLst>
            <a:lin ang="0" scaled="1"/>
          </a:gradFill>
          <a:ln w="9525">
            <a:noFill/>
            <a:miter lim="800000"/>
            <a:headEnd/>
            <a:tailEnd/>
          </a:ln>
        </p:spPr>
        <p:txBody>
          <a:bodyPr wrap="none" anchor="ctr"/>
          <a:lstStyle/>
          <a:p>
            <a:endParaRPr lang="en-US"/>
          </a:p>
        </p:txBody>
      </p:sp>
      <p:sp>
        <p:nvSpPr>
          <p:cNvPr id="57363" name="Rectangle 23"/>
          <p:cNvSpPr>
            <a:spLocks noChangeArrowheads="1"/>
          </p:cNvSpPr>
          <p:nvPr/>
        </p:nvSpPr>
        <p:spPr bwMode="auto">
          <a:xfrm>
            <a:off x="1433513" y="5861050"/>
            <a:ext cx="449262" cy="301625"/>
          </a:xfrm>
          <a:prstGeom prst="rect">
            <a:avLst/>
          </a:prstGeom>
          <a:noFill/>
          <a:ln w="9525">
            <a:noFill/>
            <a:miter lim="800000"/>
            <a:headEnd/>
            <a:tailEnd/>
          </a:ln>
        </p:spPr>
        <p:txBody>
          <a:bodyPr wrap="none" lIns="90488" tIns="44450" rIns="90488" bIns="44450">
            <a:spAutoFit/>
          </a:bodyPr>
          <a:lstStyle/>
          <a:p>
            <a:pPr eaLnBrk="0" hangingPunct="0"/>
            <a:r>
              <a:rPr lang="en-US" sz="1400" b="0">
                <a:latin typeface="Times New Roman" pitchFamily="18" charset="0"/>
              </a:rPr>
              <a:t>less</a:t>
            </a:r>
            <a:endParaRPr lang="en-US" sz="1000" b="0">
              <a:latin typeface="Times New Roman" pitchFamily="18" charset="0"/>
            </a:endParaRPr>
          </a:p>
        </p:txBody>
      </p:sp>
      <p:sp>
        <p:nvSpPr>
          <p:cNvPr id="57364" name="Rectangle 24"/>
          <p:cNvSpPr>
            <a:spLocks noChangeArrowheads="1"/>
          </p:cNvSpPr>
          <p:nvPr/>
        </p:nvSpPr>
        <p:spPr bwMode="auto">
          <a:xfrm>
            <a:off x="2498725" y="5859463"/>
            <a:ext cx="320675" cy="244475"/>
          </a:xfrm>
          <a:prstGeom prst="rect">
            <a:avLst/>
          </a:prstGeom>
          <a:noFill/>
          <a:ln w="9525">
            <a:noFill/>
            <a:miter lim="800000"/>
            <a:headEnd/>
            <a:tailEnd/>
          </a:ln>
        </p:spPr>
        <p:txBody>
          <a:bodyPr wrap="none" anchor="ctr"/>
          <a:lstStyle/>
          <a:p>
            <a:endParaRPr lang="en-US"/>
          </a:p>
        </p:txBody>
      </p:sp>
      <p:sp>
        <p:nvSpPr>
          <p:cNvPr id="57365" name="Rectangle 25"/>
          <p:cNvSpPr>
            <a:spLocks noChangeArrowheads="1"/>
          </p:cNvSpPr>
          <p:nvPr/>
        </p:nvSpPr>
        <p:spPr bwMode="auto">
          <a:xfrm>
            <a:off x="2424113" y="5861050"/>
            <a:ext cx="546100" cy="301625"/>
          </a:xfrm>
          <a:prstGeom prst="rect">
            <a:avLst/>
          </a:prstGeom>
          <a:noFill/>
          <a:ln w="9525">
            <a:noFill/>
            <a:miter lim="800000"/>
            <a:headEnd/>
            <a:tailEnd/>
          </a:ln>
        </p:spPr>
        <p:txBody>
          <a:bodyPr wrap="none" lIns="90488" tIns="44450" rIns="90488" bIns="44450">
            <a:spAutoFit/>
          </a:bodyPr>
          <a:lstStyle/>
          <a:p>
            <a:pPr eaLnBrk="0" hangingPunct="0"/>
            <a:r>
              <a:rPr lang="en-US" sz="1400" b="0">
                <a:latin typeface="Times New Roman" pitchFamily="18" charset="0"/>
              </a:rPr>
              <a:t>more</a:t>
            </a:r>
          </a:p>
        </p:txBody>
      </p:sp>
      <p:sp>
        <p:nvSpPr>
          <p:cNvPr id="57366" name="Arc 26"/>
          <p:cNvSpPr>
            <a:spLocks/>
          </p:cNvSpPr>
          <p:nvPr/>
        </p:nvSpPr>
        <p:spPr bwMode="auto">
          <a:xfrm>
            <a:off x="2921000" y="3765550"/>
            <a:ext cx="1555750" cy="1054100"/>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sp>
        <p:nvSpPr>
          <p:cNvPr id="57367" name="Rectangle 27"/>
          <p:cNvSpPr>
            <a:spLocks noChangeArrowheads="1"/>
          </p:cNvSpPr>
          <p:nvPr/>
        </p:nvSpPr>
        <p:spPr bwMode="auto">
          <a:xfrm>
            <a:off x="3581400" y="5562600"/>
            <a:ext cx="5351463" cy="1184275"/>
          </a:xfrm>
          <a:prstGeom prst="rect">
            <a:avLst/>
          </a:prstGeom>
          <a:noFill/>
          <a:ln w="9525">
            <a:noFill/>
            <a:miter lim="800000"/>
            <a:headEnd/>
            <a:tailEnd/>
          </a:ln>
        </p:spPr>
        <p:txBody>
          <a:bodyPr lIns="90488" tIns="44450" rIns="90488" bIns="44450">
            <a:spAutoFit/>
          </a:bodyPr>
          <a:lstStyle/>
          <a:p>
            <a:pPr eaLnBrk="0" hangingPunct="0"/>
            <a:r>
              <a:rPr lang="en-US" sz="2400">
                <a:latin typeface="Times New Roman" pitchFamily="18" charset="0"/>
              </a:rPr>
              <a:t>Note:</a:t>
            </a:r>
            <a:r>
              <a:rPr lang="en-US" sz="2400" b="0">
                <a:latin typeface="Times New Roman" pitchFamily="18" charset="0"/>
              </a:rPr>
              <a:t> we should consider 4 dimensions: computing, communications,</a:t>
            </a:r>
          </a:p>
          <a:p>
            <a:pPr eaLnBrk="0" hangingPunct="0"/>
            <a:r>
              <a:rPr lang="en-US" sz="2400" b="0">
                <a:latin typeface="Times New Roman" pitchFamily="18" charset="0"/>
              </a:rPr>
              <a:t>content, and community (people)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p:cNvSpPr>
            <a:spLocks noGrp="1"/>
          </p:cNvSpPr>
          <p:nvPr>
            <p:ph type="sldNum" sz="quarter" idx="12"/>
          </p:nvPr>
        </p:nvSpPr>
        <p:spPr>
          <a:noFill/>
        </p:spPr>
        <p:txBody>
          <a:bodyPr/>
          <a:lstStyle/>
          <a:p>
            <a:fld id="{C425B6F5-F98A-4038-91E7-4E3B4DDB8B68}" type="slidenum">
              <a:rPr lang="en-US" smtClean="0"/>
              <a:pPr/>
              <a:t>34</a:t>
            </a:fld>
            <a:endParaRPr lang="en-US" smtClean="0"/>
          </a:p>
        </p:txBody>
      </p:sp>
      <p:sp>
        <p:nvSpPr>
          <p:cNvPr id="58371" name="Rectangle 2"/>
          <p:cNvSpPr>
            <a:spLocks noGrp="1" noChangeArrowheads="1"/>
          </p:cNvSpPr>
          <p:nvPr>
            <p:ph type="title"/>
          </p:nvPr>
        </p:nvSpPr>
        <p:spPr>
          <a:xfrm>
            <a:off x="0" y="0"/>
            <a:ext cx="9144000" cy="628650"/>
          </a:xfrm>
        </p:spPr>
        <p:txBody>
          <a:bodyPr/>
          <a:lstStyle/>
          <a:p>
            <a:pPr eaLnBrk="1" hangingPunct="1"/>
            <a:r>
              <a:rPr lang="en-US" sz="4000" smtClean="0"/>
              <a:t>AmericanSouth.Org – Roles, Content</a:t>
            </a:r>
          </a:p>
        </p:txBody>
      </p:sp>
      <p:graphicFrame>
        <p:nvGraphicFramePr>
          <p:cNvPr id="599043" name="Group 3"/>
          <p:cNvGraphicFramePr>
            <a:graphicFrameLocks noGrp="1"/>
          </p:cNvGraphicFramePr>
          <p:nvPr>
            <p:ph idx="1"/>
          </p:nvPr>
        </p:nvGraphicFramePr>
        <p:xfrm>
          <a:off x="152400" y="914400"/>
          <a:ext cx="8991600" cy="5655313"/>
        </p:xfrm>
        <a:graphic>
          <a:graphicData uri="http://schemas.openxmlformats.org/drawingml/2006/table">
            <a:tbl>
              <a:tblPr/>
              <a:tblGrid>
                <a:gridCol w="3241675"/>
                <a:gridCol w="3108325"/>
                <a:gridCol w="2641600"/>
              </a:tblGrid>
              <a:tr h="5064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SOLINET</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Libraries (Data Providers)</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Scholars</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tr>
              <a:tr h="10112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Intellectual Organization</a:t>
                      </a:r>
                      <a:endParaRPr kumimoji="0" lang="en-US" sz="16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     Controlled vocabulary</a:t>
                      </a:r>
                      <a:endParaRPr kumimoji="0" lang="en-US" sz="16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     Metadata extension development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Collection Decisions</a:t>
                      </a:r>
                      <a:endParaRPr kumimoji="0" lang="en-US" sz="16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     Selection Criteria</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Selection Criteria</a:t>
                      </a:r>
                      <a:endParaRPr kumimoji="0" lang="en-US" sz="16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     Controlled vocabulary</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4492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Central Server Maintenance</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Local Server Maintenance</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Provision of Context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7318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Metadata Repository</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Metadata Creation/Maintenance</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Organizational Structure and</a:t>
                      </a:r>
                      <a:endParaRPr kumimoji="0" lang="en-US" sz="16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     Annotation Tools</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7302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Central Interface Design/Maintenance</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Local Interface Design/Maintenance</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Selection of  Other Annotation</a:t>
                      </a:r>
                      <a:endParaRPr kumimoji="0" lang="en-US" sz="16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     Tools</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4492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Central Indices Creation/Maintenance</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Local Indices</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Selection of Thesauri</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7318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Coordination of Metadata Gateway</a:t>
                      </a:r>
                      <a:endParaRPr kumimoji="0" lang="en-US" sz="16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     Development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Gateway Implementation</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Concept Mapping</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952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Digital Objects</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3"/>
          <p:cNvSpPr>
            <a:spLocks noGrp="1"/>
          </p:cNvSpPr>
          <p:nvPr>
            <p:ph type="sldNum" sz="quarter" idx="12"/>
          </p:nvPr>
        </p:nvSpPr>
        <p:spPr>
          <a:noFill/>
        </p:spPr>
        <p:txBody>
          <a:bodyPr/>
          <a:lstStyle/>
          <a:p>
            <a:fld id="{78901120-16D3-4D2C-AFB7-89E2A04052A4}" type="slidenum">
              <a:rPr lang="en-US" smtClean="0"/>
              <a:pPr/>
              <a:t>35</a:t>
            </a:fld>
            <a:endParaRPr lang="en-US" smtClean="0"/>
          </a:p>
        </p:txBody>
      </p:sp>
      <p:sp>
        <p:nvSpPr>
          <p:cNvPr id="59395" name="Rectangle 2"/>
          <p:cNvSpPr>
            <a:spLocks noChangeArrowheads="1"/>
          </p:cNvSpPr>
          <p:nvPr/>
        </p:nvSpPr>
        <p:spPr bwMode="auto">
          <a:xfrm>
            <a:off x="1890713" y="552450"/>
            <a:ext cx="9144000" cy="0"/>
          </a:xfrm>
          <a:prstGeom prst="rect">
            <a:avLst/>
          </a:prstGeom>
          <a:noFill/>
          <a:ln w="25400">
            <a:noFill/>
            <a:miter lim="800000"/>
            <a:headEnd type="none" w="sm" len="sm"/>
            <a:tailEnd type="none" w="sm" len="sm"/>
          </a:ln>
        </p:spPr>
        <p:txBody>
          <a:bodyPr>
            <a:spAutoFit/>
          </a:bodyPr>
          <a:lstStyle/>
          <a:p>
            <a:endParaRPr lang="en-US"/>
          </a:p>
        </p:txBody>
      </p:sp>
      <p:pic>
        <p:nvPicPr>
          <p:cNvPr id="59396" name="Picture 3" descr="UCLA_DL_model"/>
          <p:cNvPicPr>
            <a:picLocks noChangeAspect="1" noChangeArrowheads="1"/>
          </p:cNvPicPr>
          <p:nvPr/>
        </p:nvPicPr>
        <p:blipFill>
          <a:blip r:embed="rId3" cstate="print"/>
          <a:srcRect/>
          <a:stretch>
            <a:fillRect/>
          </a:stretch>
        </p:blipFill>
        <p:spPr bwMode="auto">
          <a:xfrm>
            <a:off x="0" y="0"/>
            <a:ext cx="6392863" cy="6858000"/>
          </a:xfrm>
          <a:prstGeom prst="rect">
            <a:avLst/>
          </a:prstGeom>
          <a:noFill/>
          <a:ln w="9525">
            <a:noFill/>
            <a:miter lim="800000"/>
            <a:headEnd/>
            <a:tailEnd/>
          </a:ln>
        </p:spPr>
      </p:pic>
      <p:sp>
        <p:nvSpPr>
          <p:cNvPr id="59397" name="Text Box 4"/>
          <p:cNvSpPr txBox="1">
            <a:spLocks noChangeArrowheads="1"/>
          </p:cNvSpPr>
          <p:nvPr/>
        </p:nvSpPr>
        <p:spPr bwMode="auto">
          <a:xfrm>
            <a:off x="6632575" y="4648200"/>
            <a:ext cx="2511425" cy="1920875"/>
          </a:xfrm>
          <a:prstGeom prst="rect">
            <a:avLst/>
          </a:prstGeom>
          <a:noFill/>
          <a:ln w="25400">
            <a:noFill/>
            <a:miter lim="800000"/>
            <a:headEnd type="none" w="sm" len="sm"/>
            <a:tailEnd type="none" w="sm" len="sm"/>
          </a:ln>
        </p:spPr>
        <p:txBody>
          <a:bodyPr wrap="none">
            <a:spAutoFit/>
          </a:bodyPr>
          <a:lstStyle/>
          <a:p>
            <a:pPr eaLnBrk="0" hangingPunct="0"/>
            <a:r>
              <a:rPr lang="en-US" sz="2000" b="0">
                <a:cs typeface="Arial" pitchFamily="34" charset="0"/>
              </a:rPr>
              <a:t>Borgman et al.:</a:t>
            </a:r>
          </a:p>
          <a:p>
            <a:pPr eaLnBrk="0" hangingPunct="0"/>
            <a:r>
              <a:rPr lang="en-US" sz="2000" b="0">
                <a:cs typeface="Arial" pitchFamily="34" charset="0"/>
              </a:rPr>
              <a:t>Workshop Report on</a:t>
            </a:r>
          </a:p>
          <a:p>
            <a:pPr eaLnBrk="0" hangingPunct="0"/>
            <a:r>
              <a:rPr lang="en-US" sz="2000" b="0">
                <a:cs typeface="Arial" pitchFamily="34" charset="0"/>
              </a:rPr>
              <a:t>Social Aspects of</a:t>
            </a:r>
          </a:p>
          <a:p>
            <a:pPr eaLnBrk="0" hangingPunct="0"/>
            <a:r>
              <a:rPr lang="en-US" sz="2000" b="0">
                <a:cs typeface="Arial" pitchFamily="34" charset="0"/>
              </a:rPr>
              <a:t>Digital Libraries: </a:t>
            </a:r>
            <a:endParaRPr lang="en-US" sz="2000" b="0">
              <a:latin typeface="Times New Roman" pitchFamily="18" charset="0"/>
              <a:cs typeface="Times New Roman" pitchFamily="18" charset="0"/>
            </a:endParaRPr>
          </a:p>
          <a:p>
            <a:pPr eaLnBrk="0" hangingPunct="0"/>
            <a:r>
              <a:rPr lang="en-US" sz="2000" b="0">
                <a:cs typeface="Arial" pitchFamily="34" charset="0"/>
              </a:rPr>
              <a:t>http://www-lis.gseis.</a:t>
            </a:r>
          </a:p>
          <a:p>
            <a:pPr eaLnBrk="0" hangingPunct="0"/>
            <a:r>
              <a:rPr lang="en-US" sz="2000" b="0">
                <a:cs typeface="Arial" pitchFamily="34" charset="0"/>
              </a:rPr>
              <a:t>ucla.edu/DL/</a:t>
            </a:r>
            <a:r>
              <a:rPr lang="en-US" sz="2000" b="0">
                <a:latin typeface="Times New Roman" pitchFamily="18" charset="0"/>
              </a:rPr>
              <a:t> </a:t>
            </a:r>
          </a:p>
        </p:txBody>
      </p:sp>
      <p:sp>
        <p:nvSpPr>
          <p:cNvPr id="59398" name="Text Box 5"/>
          <p:cNvSpPr txBox="1">
            <a:spLocks noChangeArrowheads="1"/>
          </p:cNvSpPr>
          <p:nvPr/>
        </p:nvSpPr>
        <p:spPr bwMode="auto">
          <a:xfrm>
            <a:off x="6613525" y="196850"/>
            <a:ext cx="2571750" cy="1739900"/>
          </a:xfrm>
          <a:prstGeom prst="rect">
            <a:avLst/>
          </a:prstGeom>
          <a:noFill/>
          <a:ln w="25400">
            <a:noFill/>
            <a:miter lim="800000"/>
            <a:headEnd type="none" w="sm" len="sm"/>
            <a:tailEnd type="none" w="sm" len="sm"/>
          </a:ln>
        </p:spPr>
        <p:txBody>
          <a:bodyPr wrap="none">
            <a:spAutoFit/>
          </a:bodyPr>
          <a:lstStyle/>
          <a:p>
            <a:pPr eaLnBrk="0" hangingPunct="0"/>
            <a:r>
              <a:rPr lang="en-US" sz="3600">
                <a:latin typeface="Times New Roman" pitchFamily="18" charset="0"/>
              </a:rPr>
              <a:t>Information</a:t>
            </a:r>
          </a:p>
          <a:p>
            <a:pPr eaLnBrk="0" hangingPunct="0"/>
            <a:r>
              <a:rPr lang="en-US" sz="3600">
                <a:latin typeface="Times New Roman" pitchFamily="18" charset="0"/>
              </a:rPr>
              <a:t>Life</a:t>
            </a:r>
          </a:p>
          <a:p>
            <a:pPr eaLnBrk="0" hangingPunct="0"/>
            <a:r>
              <a:rPr lang="en-US" sz="3600">
                <a:latin typeface="Times New Roman" pitchFamily="18" charset="0"/>
              </a:rPr>
              <a:t>Cycle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4"/>
          <p:cNvSpPr>
            <a:spLocks noGrp="1"/>
          </p:cNvSpPr>
          <p:nvPr>
            <p:ph type="sldNum" sz="quarter" idx="12"/>
          </p:nvPr>
        </p:nvSpPr>
        <p:spPr>
          <a:noFill/>
        </p:spPr>
        <p:txBody>
          <a:bodyPr/>
          <a:lstStyle/>
          <a:p>
            <a:fld id="{728423E3-9458-495A-B96C-3C2998F43C92}" type="slidenum">
              <a:rPr lang="en-US" smtClean="0"/>
              <a:pPr/>
              <a:t>36</a:t>
            </a:fld>
            <a:endParaRPr lang="en-US" smtClean="0"/>
          </a:p>
        </p:txBody>
      </p:sp>
      <p:sp>
        <p:nvSpPr>
          <p:cNvPr id="60419" name="Rectangle 2"/>
          <p:cNvSpPr>
            <a:spLocks noGrp="1" noChangeArrowheads="1"/>
          </p:cNvSpPr>
          <p:nvPr>
            <p:ph type="title"/>
          </p:nvPr>
        </p:nvSpPr>
        <p:spPr>
          <a:xfrm>
            <a:off x="762000" y="0"/>
            <a:ext cx="7772400" cy="628650"/>
          </a:xfrm>
        </p:spPr>
        <p:txBody>
          <a:bodyPr/>
          <a:lstStyle/>
          <a:p>
            <a:pPr eaLnBrk="1" hangingPunct="1"/>
            <a:r>
              <a:rPr lang="en-US" smtClean="0"/>
              <a:t>Information Life Cycle</a:t>
            </a:r>
          </a:p>
        </p:txBody>
      </p:sp>
      <p:sp>
        <p:nvSpPr>
          <p:cNvPr id="60420" name="Text Box 3"/>
          <p:cNvSpPr txBox="1">
            <a:spLocks noChangeArrowheads="1"/>
          </p:cNvSpPr>
          <p:nvPr/>
        </p:nvSpPr>
        <p:spPr bwMode="auto">
          <a:xfrm>
            <a:off x="3810000" y="1447800"/>
            <a:ext cx="148748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Authoring</a:t>
            </a:r>
          </a:p>
          <a:p>
            <a:pPr algn="ctr" eaLnBrk="0" hangingPunct="0"/>
            <a:r>
              <a:rPr lang="en-US" sz="2400" b="0">
                <a:latin typeface="Times New Roman" pitchFamily="18" charset="0"/>
              </a:rPr>
              <a:t>Modifying</a:t>
            </a:r>
          </a:p>
        </p:txBody>
      </p:sp>
      <p:sp>
        <p:nvSpPr>
          <p:cNvPr id="60421" name="Text Box 4"/>
          <p:cNvSpPr txBox="1">
            <a:spLocks noChangeArrowheads="1"/>
          </p:cNvSpPr>
          <p:nvPr/>
        </p:nvSpPr>
        <p:spPr bwMode="auto">
          <a:xfrm>
            <a:off x="5334000" y="2514600"/>
            <a:ext cx="1554163"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Organizing</a:t>
            </a:r>
          </a:p>
          <a:p>
            <a:pPr algn="ctr" eaLnBrk="0" hangingPunct="0"/>
            <a:r>
              <a:rPr lang="en-US" sz="2400" b="0">
                <a:latin typeface="Times New Roman" pitchFamily="18" charset="0"/>
              </a:rPr>
              <a:t>Indexing</a:t>
            </a:r>
          </a:p>
        </p:txBody>
      </p:sp>
      <p:sp>
        <p:nvSpPr>
          <p:cNvPr id="60422" name="Text Box 5"/>
          <p:cNvSpPr txBox="1">
            <a:spLocks noChangeArrowheads="1"/>
          </p:cNvSpPr>
          <p:nvPr/>
        </p:nvSpPr>
        <p:spPr bwMode="auto">
          <a:xfrm>
            <a:off x="5486400" y="3810000"/>
            <a:ext cx="146843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Storing</a:t>
            </a:r>
          </a:p>
          <a:p>
            <a:pPr algn="ctr" eaLnBrk="0" hangingPunct="0"/>
            <a:r>
              <a:rPr lang="en-US" sz="2400" b="0">
                <a:latin typeface="Times New Roman" pitchFamily="18" charset="0"/>
              </a:rPr>
              <a:t>Retrieving</a:t>
            </a:r>
          </a:p>
        </p:txBody>
      </p:sp>
      <p:sp>
        <p:nvSpPr>
          <p:cNvPr id="60423" name="Text Box 6"/>
          <p:cNvSpPr txBox="1">
            <a:spLocks noChangeArrowheads="1"/>
          </p:cNvSpPr>
          <p:nvPr/>
        </p:nvSpPr>
        <p:spPr bwMode="auto">
          <a:xfrm>
            <a:off x="3810000" y="5257800"/>
            <a:ext cx="1655763"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Distributing</a:t>
            </a:r>
          </a:p>
          <a:p>
            <a:pPr algn="ctr" eaLnBrk="0" hangingPunct="0"/>
            <a:r>
              <a:rPr lang="en-US" sz="2400" b="0">
                <a:latin typeface="Times New Roman" pitchFamily="18" charset="0"/>
              </a:rPr>
              <a:t>Networking</a:t>
            </a:r>
          </a:p>
        </p:txBody>
      </p:sp>
      <p:sp>
        <p:nvSpPr>
          <p:cNvPr id="60424" name="Text Box 7"/>
          <p:cNvSpPr txBox="1">
            <a:spLocks noChangeArrowheads="1"/>
          </p:cNvSpPr>
          <p:nvPr/>
        </p:nvSpPr>
        <p:spPr bwMode="auto">
          <a:xfrm>
            <a:off x="609600" y="3124200"/>
            <a:ext cx="136683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Retention</a:t>
            </a:r>
          </a:p>
          <a:p>
            <a:pPr algn="ctr" eaLnBrk="0" hangingPunct="0"/>
            <a:r>
              <a:rPr lang="en-US" sz="2400" b="0">
                <a:latin typeface="Times New Roman" pitchFamily="18" charset="0"/>
              </a:rPr>
              <a:t>/ Mining</a:t>
            </a:r>
          </a:p>
        </p:txBody>
      </p:sp>
      <p:sp>
        <p:nvSpPr>
          <p:cNvPr id="60425" name="Text Box 8"/>
          <p:cNvSpPr txBox="1">
            <a:spLocks noChangeArrowheads="1"/>
          </p:cNvSpPr>
          <p:nvPr/>
        </p:nvSpPr>
        <p:spPr bwMode="auto">
          <a:xfrm>
            <a:off x="2057400" y="3733800"/>
            <a:ext cx="143668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Accessing</a:t>
            </a:r>
          </a:p>
          <a:p>
            <a:pPr algn="ctr" eaLnBrk="0" hangingPunct="0"/>
            <a:r>
              <a:rPr lang="en-US" sz="2400" b="0">
                <a:latin typeface="Times New Roman" pitchFamily="18" charset="0"/>
              </a:rPr>
              <a:t>Filtering</a:t>
            </a:r>
          </a:p>
        </p:txBody>
      </p:sp>
      <p:sp>
        <p:nvSpPr>
          <p:cNvPr id="60426" name="Text Box 9"/>
          <p:cNvSpPr txBox="1">
            <a:spLocks noChangeArrowheads="1"/>
          </p:cNvSpPr>
          <p:nvPr/>
        </p:nvSpPr>
        <p:spPr bwMode="auto">
          <a:xfrm>
            <a:off x="2514600" y="2362200"/>
            <a:ext cx="1231900"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Using</a:t>
            </a:r>
          </a:p>
          <a:p>
            <a:pPr algn="ctr" eaLnBrk="0" hangingPunct="0"/>
            <a:r>
              <a:rPr lang="en-US" sz="2400" b="0">
                <a:latin typeface="Times New Roman" pitchFamily="18" charset="0"/>
              </a:rPr>
              <a:t>Creating</a:t>
            </a:r>
          </a:p>
        </p:txBody>
      </p:sp>
      <p:sp>
        <p:nvSpPr>
          <p:cNvPr id="60427" name="WordArt 10"/>
          <p:cNvSpPr>
            <a:spLocks noChangeArrowheads="1" noChangeShapeType="1" noTextEdit="1"/>
          </p:cNvSpPr>
          <p:nvPr/>
        </p:nvSpPr>
        <p:spPr bwMode="auto">
          <a:xfrm>
            <a:off x="3733800" y="914400"/>
            <a:ext cx="1647825" cy="495300"/>
          </a:xfrm>
          <a:prstGeom prst="rect">
            <a:avLst/>
          </a:prstGeom>
        </p:spPr>
        <p:txBody>
          <a:bodyPr spcFirstLastPara="1" wrap="none" fromWordArt="1">
            <a:prstTxWarp prst="textArchUp">
              <a:avLst>
                <a:gd name="adj" fmla="val 10800004"/>
              </a:avLst>
            </a:prstTxWarp>
          </a:bodyPr>
          <a:lstStyle/>
          <a:p>
            <a:pPr algn="ctr"/>
            <a:r>
              <a:rPr lang="en-US" sz="2800" kern="10">
                <a:ln w="9525">
                  <a:solidFill>
                    <a:srgbClr val="000000"/>
                  </a:solidFill>
                  <a:round/>
                  <a:headEnd type="none" w="sm" len="sm"/>
                  <a:tailEnd type="none" w="sm" len="sm"/>
                </a:ln>
                <a:solidFill>
                  <a:schemeClr val="accent1"/>
                </a:solidFill>
                <a:latin typeface="Arial Black"/>
              </a:rPr>
              <a:t>Creation</a:t>
            </a:r>
          </a:p>
        </p:txBody>
      </p:sp>
      <p:sp>
        <p:nvSpPr>
          <p:cNvPr id="60428" name="WordArt 11"/>
          <p:cNvSpPr>
            <a:spLocks noChangeArrowheads="1" noChangeShapeType="1" noTextEdit="1"/>
          </p:cNvSpPr>
          <p:nvPr/>
        </p:nvSpPr>
        <p:spPr bwMode="auto">
          <a:xfrm>
            <a:off x="6629400" y="5638800"/>
            <a:ext cx="1657350" cy="658813"/>
          </a:xfrm>
          <a:prstGeom prst="rect">
            <a:avLst/>
          </a:prstGeom>
        </p:spPr>
        <p:txBody>
          <a:bodyPr wrap="none" fromWordArt="1">
            <a:prstTxWarp prst="textDeflate">
              <a:avLst>
                <a:gd name="adj" fmla="val 26227"/>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Searching</a:t>
            </a:r>
          </a:p>
        </p:txBody>
      </p:sp>
      <p:sp>
        <p:nvSpPr>
          <p:cNvPr id="60429" name="WordArt 12"/>
          <p:cNvSpPr>
            <a:spLocks noChangeArrowheads="1" noChangeShapeType="1" noTextEdit="1"/>
          </p:cNvSpPr>
          <p:nvPr/>
        </p:nvSpPr>
        <p:spPr bwMode="auto">
          <a:xfrm>
            <a:off x="152400" y="4267200"/>
            <a:ext cx="1657350" cy="658813"/>
          </a:xfrm>
          <a:prstGeom prst="rect">
            <a:avLst/>
          </a:prstGeom>
        </p:spPr>
        <p:txBody>
          <a:bodyPr wrap="none" fromWordArt="1">
            <a:prstTxWarp prst="textDeflate">
              <a:avLst>
                <a:gd name="adj" fmla="val 26227"/>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Utilization</a:t>
            </a:r>
          </a:p>
        </p:txBody>
      </p:sp>
      <p:sp>
        <p:nvSpPr>
          <p:cNvPr id="60430" name="Oval 13"/>
          <p:cNvSpPr>
            <a:spLocks noChangeArrowheads="1"/>
          </p:cNvSpPr>
          <p:nvPr/>
        </p:nvSpPr>
        <p:spPr bwMode="auto">
          <a:xfrm>
            <a:off x="2057400" y="1295400"/>
            <a:ext cx="5105400" cy="5105400"/>
          </a:xfrm>
          <a:prstGeom prst="ellipse">
            <a:avLst/>
          </a:prstGeom>
          <a:noFill/>
          <a:ln w="25400">
            <a:solidFill>
              <a:schemeClr val="tx1"/>
            </a:solidFill>
            <a:round/>
            <a:headEnd type="none" w="sm" len="sm"/>
            <a:tailEnd type="none" w="sm" len="sm"/>
          </a:ln>
        </p:spPr>
        <p:txBody>
          <a:bodyPr anchor="ctr">
            <a:spAutoFit/>
          </a:bodyPr>
          <a:lstStyle/>
          <a:p>
            <a:endParaRPr lang="en-US"/>
          </a:p>
        </p:txBody>
      </p:sp>
      <p:sp>
        <p:nvSpPr>
          <p:cNvPr id="60431" name="Line 14"/>
          <p:cNvSpPr>
            <a:spLocks noChangeShapeType="1"/>
          </p:cNvSpPr>
          <p:nvPr/>
        </p:nvSpPr>
        <p:spPr bwMode="auto">
          <a:xfrm flipH="1">
            <a:off x="2133600" y="3810000"/>
            <a:ext cx="2438400" cy="3048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60432" name="Line 15"/>
          <p:cNvSpPr>
            <a:spLocks noChangeShapeType="1"/>
          </p:cNvSpPr>
          <p:nvPr/>
        </p:nvSpPr>
        <p:spPr bwMode="auto">
          <a:xfrm flipH="1" flipV="1">
            <a:off x="0" y="2667000"/>
            <a:ext cx="4572000" cy="1143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60433" name="Line 16"/>
          <p:cNvSpPr>
            <a:spLocks noChangeShapeType="1"/>
          </p:cNvSpPr>
          <p:nvPr/>
        </p:nvSpPr>
        <p:spPr bwMode="auto">
          <a:xfrm flipV="1">
            <a:off x="4572000" y="3276600"/>
            <a:ext cx="4572000" cy="5334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60434" name="WordArt 17"/>
          <p:cNvSpPr>
            <a:spLocks noChangeArrowheads="1" noChangeShapeType="1" noTextEdit="1"/>
          </p:cNvSpPr>
          <p:nvPr/>
        </p:nvSpPr>
        <p:spPr bwMode="auto">
          <a:xfrm>
            <a:off x="1752600" y="1219200"/>
            <a:ext cx="1295400" cy="495300"/>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type="none" w="sm" len="sm"/>
                  <a:tailEnd type="none" w="sm" len="sm"/>
                </a:ln>
                <a:solidFill>
                  <a:srgbClr val="FFFFFF"/>
                </a:solidFill>
                <a:latin typeface="Arial Black"/>
              </a:rPr>
              <a:t>Active</a:t>
            </a:r>
          </a:p>
        </p:txBody>
      </p:sp>
      <p:sp>
        <p:nvSpPr>
          <p:cNvPr id="60435" name="WordArt 18"/>
          <p:cNvSpPr>
            <a:spLocks noChangeArrowheads="1" noChangeShapeType="1" noTextEdit="1"/>
          </p:cNvSpPr>
          <p:nvPr/>
        </p:nvSpPr>
        <p:spPr bwMode="auto">
          <a:xfrm>
            <a:off x="1295400" y="5638800"/>
            <a:ext cx="1295400" cy="495300"/>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type="none" w="sm" len="sm"/>
                  <a:tailEnd type="none" w="sm" len="sm"/>
                </a:ln>
                <a:solidFill>
                  <a:srgbClr val="FFFFFF"/>
                </a:solidFill>
                <a:latin typeface="Arial Black"/>
              </a:rPr>
              <a:t>Inactive</a:t>
            </a:r>
          </a:p>
        </p:txBody>
      </p:sp>
      <p:sp>
        <p:nvSpPr>
          <p:cNvPr id="60436" name="WordArt 19"/>
          <p:cNvSpPr>
            <a:spLocks noChangeArrowheads="1" noChangeShapeType="1" noTextEdit="1"/>
          </p:cNvSpPr>
          <p:nvPr/>
        </p:nvSpPr>
        <p:spPr bwMode="auto">
          <a:xfrm>
            <a:off x="7162800" y="4038600"/>
            <a:ext cx="1428750" cy="1143000"/>
          </a:xfrm>
          <a:prstGeom prst="rect">
            <a:avLst/>
          </a:prstGeom>
        </p:spPr>
        <p:txBody>
          <a:bodyPr wrap="none" fromWordArt="1">
            <a:prstTxWarp prst="textPlain">
              <a:avLst>
                <a:gd name="adj" fmla="val 50000"/>
              </a:avLst>
            </a:prstTxWarp>
          </a:bodyPr>
          <a:lstStyle/>
          <a:p>
            <a:pPr algn="ctr"/>
            <a:r>
              <a:rPr lang="en-US" sz="3200" kern="10">
                <a:ln w="9525">
                  <a:solidFill>
                    <a:srgbClr val="000000"/>
                  </a:solidFill>
                  <a:round/>
                  <a:headEnd type="none" w="sm" len="sm"/>
                  <a:tailEnd type="none" w="sm" len="sm"/>
                </a:ln>
                <a:solidFill>
                  <a:srgbClr val="FFFFFF"/>
                </a:solidFill>
                <a:latin typeface="Arial Black"/>
              </a:rPr>
              <a:t>Semi-</a:t>
            </a:r>
          </a:p>
          <a:p>
            <a:pPr algn="ctr"/>
            <a:r>
              <a:rPr lang="en-US" sz="3200" kern="10">
                <a:ln w="9525">
                  <a:solidFill>
                    <a:srgbClr val="000000"/>
                  </a:solidFill>
                  <a:round/>
                  <a:headEnd type="none" w="sm" len="sm"/>
                  <a:tailEnd type="none" w="sm" len="sm"/>
                </a:ln>
                <a:solidFill>
                  <a:srgbClr val="FFFFFF"/>
                </a:solidFill>
                <a:latin typeface="Arial Black"/>
              </a:rPr>
              <a:t>Active</a:t>
            </a:r>
          </a:p>
        </p:txBody>
      </p:sp>
      <p:sp>
        <p:nvSpPr>
          <p:cNvPr id="60437" name="Line 20"/>
          <p:cNvSpPr>
            <a:spLocks noChangeShapeType="1"/>
          </p:cNvSpPr>
          <p:nvPr/>
        </p:nvSpPr>
        <p:spPr bwMode="auto">
          <a:xfrm flipH="1" flipV="1">
            <a:off x="914400" y="5410200"/>
            <a:ext cx="1905000" cy="304800"/>
          </a:xfrm>
          <a:prstGeom prst="line">
            <a:avLst/>
          </a:prstGeom>
          <a:noFill/>
          <a:ln w="38100">
            <a:solidFill>
              <a:schemeClr val="tx1"/>
            </a:solidFill>
            <a:round/>
            <a:headEnd type="none" w="sm" len="sm"/>
            <a:tailEnd type="triangle" w="lg" len="lg"/>
          </a:ln>
        </p:spPr>
        <p:txBody>
          <a:bodyPr wrap="none">
            <a:spAutoFit/>
          </a:bodyPr>
          <a:lstStyle/>
          <a:p>
            <a:endParaRPr lang="en-US"/>
          </a:p>
        </p:txBody>
      </p:sp>
      <p:sp>
        <p:nvSpPr>
          <p:cNvPr id="60438" name="WordArt 21"/>
          <p:cNvSpPr>
            <a:spLocks noChangeArrowheads="1" noChangeShapeType="1" noTextEdit="1"/>
          </p:cNvSpPr>
          <p:nvPr/>
        </p:nvSpPr>
        <p:spPr bwMode="auto">
          <a:xfrm rot="3300000">
            <a:off x="5548313" y="2147887"/>
            <a:ext cx="2438400" cy="428625"/>
          </a:xfrm>
          <a:prstGeom prst="rect">
            <a:avLst/>
          </a:prstGeom>
        </p:spPr>
        <p:txBody>
          <a:bodyPr spcFirstLastPara="1" wrap="none" fromWordArt="1">
            <a:prstTxWarp prst="textArchUp">
              <a:avLst>
                <a:gd name="adj" fmla="val 10800004"/>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Social Context</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4"/>
          <p:cNvSpPr>
            <a:spLocks noGrp="1"/>
          </p:cNvSpPr>
          <p:nvPr>
            <p:ph type="sldNum" sz="quarter" idx="12"/>
          </p:nvPr>
        </p:nvSpPr>
        <p:spPr>
          <a:noFill/>
        </p:spPr>
        <p:txBody>
          <a:bodyPr/>
          <a:lstStyle/>
          <a:p>
            <a:fld id="{96D32B28-A834-4ED5-954A-5A2E1D2D7262}" type="slidenum">
              <a:rPr lang="en-US" smtClean="0"/>
              <a:pPr/>
              <a:t>37</a:t>
            </a:fld>
            <a:endParaRPr lang="en-US" smtClean="0"/>
          </a:p>
        </p:txBody>
      </p:sp>
      <p:sp>
        <p:nvSpPr>
          <p:cNvPr id="61443" name="Rectangle 2"/>
          <p:cNvSpPr>
            <a:spLocks noGrp="1" noChangeArrowheads="1"/>
          </p:cNvSpPr>
          <p:nvPr>
            <p:ph type="title"/>
          </p:nvPr>
        </p:nvSpPr>
        <p:spPr>
          <a:xfrm>
            <a:off x="2590800" y="152400"/>
            <a:ext cx="6400800" cy="1143000"/>
          </a:xfrm>
        </p:spPr>
        <p:txBody>
          <a:bodyPr/>
          <a:lstStyle/>
          <a:p>
            <a:pPr algn="l" eaLnBrk="1" hangingPunct="1"/>
            <a:r>
              <a:rPr lang="en-US" b="1" smtClean="0"/>
              <a:t>Digital Libraries</a:t>
            </a:r>
            <a:br>
              <a:rPr lang="en-US" b="1" smtClean="0"/>
            </a:br>
            <a:r>
              <a:rPr lang="en-US" b="1" smtClean="0"/>
              <a:t>Shorten the Chain from</a:t>
            </a:r>
          </a:p>
        </p:txBody>
      </p:sp>
      <p:sp>
        <p:nvSpPr>
          <p:cNvPr id="61444" name="WordArt 3"/>
          <p:cNvSpPr>
            <a:spLocks noChangeArrowheads="1" noChangeShapeType="1" noTextEdit="1"/>
          </p:cNvSpPr>
          <p:nvPr/>
        </p:nvSpPr>
        <p:spPr bwMode="auto">
          <a:xfrm>
            <a:off x="152400" y="12192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Author</a:t>
            </a:r>
          </a:p>
        </p:txBody>
      </p:sp>
      <p:sp>
        <p:nvSpPr>
          <p:cNvPr id="61445" name="Text Box 4"/>
          <p:cNvSpPr txBox="1">
            <a:spLocks noChangeArrowheads="1"/>
          </p:cNvSpPr>
          <p:nvPr/>
        </p:nvSpPr>
        <p:spPr bwMode="auto">
          <a:xfrm>
            <a:off x="1828800" y="1981200"/>
            <a:ext cx="1098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Editor</a:t>
            </a:r>
          </a:p>
        </p:txBody>
      </p:sp>
      <p:sp>
        <p:nvSpPr>
          <p:cNvPr id="61446" name="Text Box 5"/>
          <p:cNvSpPr txBox="1">
            <a:spLocks noChangeArrowheads="1"/>
          </p:cNvSpPr>
          <p:nvPr/>
        </p:nvSpPr>
        <p:spPr bwMode="auto">
          <a:xfrm>
            <a:off x="2590800" y="2819400"/>
            <a:ext cx="1552575"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Publisher</a:t>
            </a:r>
          </a:p>
        </p:txBody>
      </p:sp>
      <p:sp>
        <p:nvSpPr>
          <p:cNvPr id="61447" name="Text Box 6"/>
          <p:cNvSpPr txBox="1">
            <a:spLocks noChangeArrowheads="1"/>
          </p:cNvSpPr>
          <p:nvPr/>
        </p:nvSpPr>
        <p:spPr bwMode="auto">
          <a:xfrm>
            <a:off x="3733800" y="3581400"/>
            <a:ext cx="862013"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A&amp;I</a:t>
            </a:r>
          </a:p>
        </p:txBody>
      </p:sp>
      <p:sp>
        <p:nvSpPr>
          <p:cNvPr id="61448" name="Text Box 7"/>
          <p:cNvSpPr txBox="1">
            <a:spLocks noChangeArrowheads="1"/>
          </p:cNvSpPr>
          <p:nvPr/>
        </p:nvSpPr>
        <p:spPr bwMode="auto">
          <a:xfrm>
            <a:off x="4191000" y="4419600"/>
            <a:ext cx="204470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Consolidator</a:t>
            </a:r>
          </a:p>
        </p:txBody>
      </p:sp>
      <p:sp>
        <p:nvSpPr>
          <p:cNvPr id="61449" name="Text Box 8"/>
          <p:cNvSpPr txBox="1">
            <a:spLocks noChangeArrowheads="1"/>
          </p:cNvSpPr>
          <p:nvPr/>
        </p:nvSpPr>
        <p:spPr bwMode="auto">
          <a:xfrm>
            <a:off x="5943600" y="5181600"/>
            <a:ext cx="12763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Library</a:t>
            </a:r>
          </a:p>
        </p:txBody>
      </p:sp>
      <p:sp>
        <p:nvSpPr>
          <p:cNvPr id="61450" name="WordArt 9"/>
          <p:cNvSpPr>
            <a:spLocks noChangeArrowheads="1" noChangeShapeType="1" noTextEdit="1"/>
          </p:cNvSpPr>
          <p:nvPr/>
        </p:nvSpPr>
        <p:spPr bwMode="auto">
          <a:xfrm>
            <a:off x="7315200" y="59436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Reader</a:t>
            </a:r>
          </a:p>
        </p:txBody>
      </p:sp>
      <p:sp>
        <p:nvSpPr>
          <p:cNvPr id="61451" name="Text Box 10"/>
          <p:cNvSpPr txBox="1">
            <a:spLocks noChangeArrowheads="1"/>
          </p:cNvSpPr>
          <p:nvPr/>
        </p:nvSpPr>
        <p:spPr bwMode="auto">
          <a:xfrm>
            <a:off x="3124200" y="2057400"/>
            <a:ext cx="1182688" cy="422275"/>
          </a:xfrm>
          <a:prstGeom prst="rect">
            <a:avLst/>
          </a:prstGeom>
          <a:noFill/>
          <a:ln w="25400" cap="rnd">
            <a:solidFill>
              <a:schemeClr val="tx1"/>
            </a:solidFill>
            <a:prstDash val="sysDot"/>
            <a:miter lim="800000"/>
            <a:headEnd type="none" w="sm" len="sm"/>
            <a:tailEnd type="none" w="sm" len="sm"/>
          </a:ln>
        </p:spPr>
        <p:txBody>
          <a:bodyPr wrap="none">
            <a:spAutoFit/>
          </a:bodyPr>
          <a:lstStyle/>
          <a:p>
            <a:pPr eaLnBrk="0" hangingPunct="0">
              <a:spcBef>
                <a:spcPct val="50000"/>
              </a:spcBef>
            </a:pPr>
            <a:r>
              <a:rPr lang="en-US" sz="2000" b="0">
                <a:latin typeface="Times New Roman" pitchFamily="18" charset="0"/>
              </a:rPr>
              <a:t>Reviewer</a:t>
            </a:r>
            <a:endParaRPr lang="en-US" sz="2800" b="0">
              <a:latin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4"/>
          <p:cNvSpPr>
            <a:spLocks noGrp="1"/>
          </p:cNvSpPr>
          <p:nvPr>
            <p:ph type="sldNum" sz="quarter" idx="12"/>
          </p:nvPr>
        </p:nvSpPr>
        <p:spPr>
          <a:noFill/>
        </p:spPr>
        <p:txBody>
          <a:bodyPr/>
          <a:lstStyle/>
          <a:p>
            <a:fld id="{60DB9531-8F30-49C9-A0DE-CB388C305F6A}" type="slidenum">
              <a:rPr lang="en-US" smtClean="0"/>
              <a:pPr/>
              <a:t>38</a:t>
            </a:fld>
            <a:endParaRPr lang="en-US" smtClean="0"/>
          </a:p>
        </p:txBody>
      </p:sp>
      <p:sp>
        <p:nvSpPr>
          <p:cNvPr id="62467" name="Rectangle 2"/>
          <p:cNvSpPr>
            <a:spLocks noGrp="1" noChangeArrowheads="1"/>
          </p:cNvSpPr>
          <p:nvPr>
            <p:ph type="title"/>
          </p:nvPr>
        </p:nvSpPr>
        <p:spPr>
          <a:xfrm>
            <a:off x="838200" y="152400"/>
            <a:ext cx="7467600" cy="857250"/>
          </a:xfrm>
        </p:spPr>
        <p:txBody>
          <a:bodyPr/>
          <a:lstStyle/>
          <a:p>
            <a:pPr eaLnBrk="1" hangingPunct="1"/>
            <a:r>
              <a:rPr lang="en-US" b="1" smtClean="0"/>
              <a:t>DLs Shorten the Chain to</a:t>
            </a:r>
          </a:p>
        </p:txBody>
      </p:sp>
      <p:sp>
        <p:nvSpPr>
          <p:cNvPr id="62468" name="WordArt 3"/>
          <p:cNvSpPr>
            <a:spLocks noChangeArrowheads="1" noChangeShapeType="1" noTextEdit="1"/>
          </p:cNvSpPr>
          <p:nvPr/>
        </p:nvSpPr>
        <p:spPr bwMode="auto">
          <a:xfrm>
            <a:off x="2590800" y="30480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User</a:t>
            </a:r>
          </a:p>
        </p:txBody>
      </p:sp>
      <p:sp>
        <p:nvSpPr>
          <p:cNvPr id="62469" name="Text Box 4"/>
          <p:cNvSpPr txBox="1">
            <a:spLocks noChangeArrowheads="1"/>
          </p:cNvSpPr>
          <p:nvPr/>
        </p:nvSpPr>
        <p:spPr bwMode="auto">
          <a:xfrm>
            <a:off x="762000" y="2209800"/>
            <a:ext cx="1217613"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Author</a:t>
            </a:r>
          </a:p>
        </p:txBody>
      </p:sp>
      <p:sp>
        <p:nvSpPr>
          <p:cNvPr id="62470" name="Text Box 5"/>
          <p:cNvSpPr txBox="1">
            <a:spLocks noChangeArrowheads="1"/>
          </p:cNvSpPr>
          <p:nvPr/>
        </p:nvSpPr>
        <p:spPr bwMode="auto">
          <a:xfrm>
            <a:off x="762000" y="3200400"/>
            <a:ext cx="12144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Reader</a:t>
            </a:r>
          </a:p>
        </p:txBody>
      </p:sp>
      <p:sp>
        <p:nvSpPr>
          <p:cNvPr id="62471" name="Text Box 6"/>
          <p:cNvSpPr txBox="1">
            <a:spLocks noChangeArrowheads="1"/>
          </p:cNvSpPr>
          <p:nvPr/>
        </p:nvSpPr>
        <p:spPr bwMode="auto">
          <a:xfrm>
            <a:off x="5334000" y="2057400"/>
            <a:ext cx="2952750" cy="2860675"/>
          </a:xfrm>
          <a:prstGeom prst="rect">
            <a:avLst/>
          </a:prstGeom>
          <a:noFill/>
          <a:ln w="25400">
            <a:solidFill>
              <a:schemeClr val="tx1"/>
            </a:solidFill>
            <a:prstDash val="sysDot"/>
            <a:miter lim="800000"/>
            <a:headEnd type="none" w="sm" len="sm"/>
            <a:tailEnd type="none" w="sm" len="sm"/>
          </a:ln>
        </p:spPr>
        <p:txBody>
          <a:bodyPr wrap="none">
            <a:spAutoFit/>
          </a:bodyPr>
          <a:lstStyle/>
          <a:p>
            <a:pPr eaLnBrk="0" hangingPunct="0">
              <a:spcBef>
                <a:spcPct val="50000"/>
              </a:spcBef>
            </a:pPr>
            <a:r>
              <a:rPr lang="en-US" sz="7200" b="0">
                <a:latin typeface="Times New Roman" pitchFamily="18" charset="0"/>
              </a:rPr>
              <a:t>Digital</a:t>
            </a:r>
          </a:p>
          <a:p>
            <a:pPr eaLnBrk="0" hangingPunct="0">
              <a:spcBef>
                <a:spcPct val="50000"/>
              </a:spcBef>
            </a:pPr>
            <a:r>
              <a:rPr lang="en-US" sz="7200" b="0">
                <a:latin typeface="Times New Roman" pitchFamily="18" charset="0"/>
              </a:rPr>
              <a:t>Library</a:t>
            </a:r>
            <a:endParaRPr lang="en-US" sz="2800" b="0">
              <a:latin typeface="Times New Roman" pitchFamily="18" charset="0"/>
            </a:endParaRPr>
          </a:p>
        </p:txBody>
      </p:sp>
      <p:sp>
        <p:nvSpPr>
          <p:cNvPr id="62472" name="AutoShape 7"/>
          <p:cNvSpPr>
            <a:spLocks noChangeArrowheads="1"/>
          </p:cNvSpPr>
          <p:nvPr/>
        </p:nvSpPr>
        <p:spPr bwMode="auto">
          <a:xfrm>
            <a:off x="4343400" y="3429000"/>
            <a:ext cx="914400" cy="76200"/>
          </a:xfrm>
          <a:prstGeom prst="leftRightArrow">
            <a:avLst>
              <a:gd name="adj1" fmla="val 50000"/>
              <a:gd name="adj2" fmla="val 240000"/>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62473" name="Text Box 8"/>
          <p:cNvSpPr txBox="1">
            <a:spLocks noChangeArrowheads="1"/>
          </p:cNvSpPr>
          <p:nvPr/>
        </p:nvSpPr>
        <p:spPr bwMode="auto">
          <a:xfrm>
            <a:off x="762000" y="4114800"/>
            <a:ext cx="1098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Editor</a:t>
            </a:r>
          </a:p>
        </p:txBody>
      </p:sp>
      <p:sp>
        <p:nvSpPr>
          <p:cNvPr id="62474" name="Text Box 9"/>
          <p:cNvSpPr txBox="1">
            <a:spLocks noChangeArrowheads="1"/>
          </p:cNvSpPr>
          <p:nvPr/>
        </p:nvSpPr>
        <p:spPr bwMode="auto">
          <a:xfrm>
            <a:off x="762000" y="5105400"/>
            <a:ext cx="15700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Reviewer</a:t>
            </a:r>
          </a:p>
        </p:txBody>
      </p:sp>
      <p:sp>
        <p:nvSpPr>
          <p:cNvPr id="62475" name="Text Box 10"/>
          <p:cNvSpPr txBox="1">
            <a:spLocks noChangeArrowheads="1"/>
          </p:cNvSpPr>
          <p:nvPr/>
        </p:nvSpPr>
        <p:spPr bwMode="auto">
          <a:xfrm>
            <a:off x="2667000" y="2209800"/>
            <a:ext cx="1352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Teacher</a:t>
            </a:r>
          </a:p>
        </p:txBody>
      </p:sp>
      <p:sp>
        <p:nvSpPr>
          <p:cNvPr id="62476" name="Text Box 11"/>
          <p:cNvSpPr txBox="1">
            <a:spLocks noChangeArrowheads="1"/>
          </p:cNvSpPr>
          <p:nvPr/>
        </p:nvSpPr>
        <p:spPr bwMode="auto">
          <a:xfrm>
            <a:off x="2667000" y="4114800"/>
            <a:ext cx="13144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Learner</a:t>
            </a:r>
          </a:p>
        </p:txBody>
      </p:sp>
      <p:sp>
        <p:nvSpPr>
          <p:cNvPr id="62477" name="Line 12"/>
          <p:cNvSpPr>
            <a:spLocks noChangeShapeType="1"/>
          </p:cNvSpPr>
          <p:nvPr/>
        </p:nvSpPr>
        <p:spPr bwMode="auto">
          <a:xfrm>
            <a:off x="3352800" y="2743200"/>
            <a:ext cx="0" cy="3810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78" name="Line 13"/>
          <p:cNvSpPr>
            <a:spLocks noChangeShapeType="1"/>
          </p:cNvSpPr>
          <p:nvPr/>
        </p:nvSpPr>
        <p:spPr bwMode="auto">
          <a:xfrm flipV="1">
            <a:off x="3352800" y="3810000"/>
            <a:ext cx="0" cy="3048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79" name="Line 14"/>
          <p:cNvSpPr>
            <a:spLocks noChangeShapeType="1"/>
          </p:cNvSpPr>
          <p:nvPr/>
        </p:nvSpPr>
        <p:spPr bwMode="auto">
          <a:xfrm>
            <a:off x="1981200" y="2743200"/>
            <a:ext cx="533400" cy="307975"/>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0" name="Line 15"/>
          <p:cNvSpPr>
            <a:spLocks noChangeShapeType="1"/>
          </p:cNvSpPr>
          <p:nvPr/>
        </p:nvSpPr>
        <p:spPr bwMode="auto">
          <a:xfrm>
            <a:off x="1981200" y="3429000"/>
            <a:ext cx="533400" cy="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1" name="Line 16"/>
          <p:cNvSpPr>
            <a:spLocks noChangeShapeType="1"/>
          </p:cNvSpPr>
          <p:nvPr/>
        </p:nvSpPr>
        <p:spPr bwMode="auto">
          <a:xfrm flipV="1">
            <a:off x="1905000" y="3505200"/>
            <a:ext cx="685800" cy="6858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2" name="Line 17"/>
          <p:cNvSpPr>
            <a:spLocks noChangeShapeType="1"/>
          </p:cNvSpPr>
          <p:nvPr/>
        </p:nvSpPr>
        <p:spPr bwMode="auto">
          <a:xfrm flipV="1">
            <a:off x="1828800" y="3733800"/>
            <a:ext cx="790575" cy="13716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3" name="Text Box 18"/>
          <p:cNvSpPr txBox="1">
            <a:spLocks noChangeArrowheads="1"/>
          </p:cNvSpPr>
          <p:nvPr/>
        </p:nvSpPr>
        <p:spPr bwMode="auto">
          <a:xfrm>
            <a:off x="3505200" y="5105400"/>
            <a:ext cx="15319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Librarian</a:t>
            </a:r>
          </a:p>
        </p:txBody>
      </p:sp>
      <p:sp>
        <p:nvSpPr>
          <p:cNvPr id="62484" name="Line 19"/>
          <p:cNvSpPr>
            <a:spLocks noChangeShapeType="1"/>
          </p:cNvSpPr>
          <p:nvPr/>
        </p:nvSpPr>
        <p:spPr bwMode="auto">
          <a:xfrm>
            <a:off x="4114800" y="3810000"/>
            <a:ext cx="747713" cy="12954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5" name="WordArt 20"/>
          <p:cNvSpPr>
            <a:spLocks noChangeArrowheads="1" noChangeShapeType="1" noTextEdit="1"/>
          </p:cNvSpPr>
          <p:nvPr/>
        </p:nvSpPr>
        <p:spPr bwMode="auto">
          <a:xfrm>
            <a:off x="1676400" y="1752600"/>
            <a:ext cx="1390650" cy="6477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type="none" w="sm" len="sm"/>
                  <a:tailEnd type="none" w="sm" len="sm"/>
                </a:ln>
                <a:solidFill>
                  <a:srgbClr val="000000"/>
                </a:solidFill>
                <a:latin typeface="Arial Black"/>
              </a:rPr>
              <a:t>Roles</a:t>
            </a:r>
          </a:p>
        </p:txBody>
      </p:sp>
      <p:sp>
        <p:nvSpPr>
          <p:cNvPr id="62486" name="Rectangle 21"/>
          <p:cNvSpPr>
            <a:spLocks noChangeArrowheads="1"/>
          </p:cNvSpPr>
          <p:nvPr/>
        </p:nvSpPr>
        <p:spPr bwMode="auto">
          <a:xfrm>
            <a:off x="381000" y="1295400"/>
            <a:ext cx="8458200" cy="51816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3"/>
          <p:cNvSpPr>
            <a:spLocks noGrp="1"/>
          </p:cNvSpPr>
          <p:nvPr>
            <p:ph type="sldNum" sz="quarter" idx="12"/>
          </p:nvPr>
        </p:nvSpPr>
        <p:spPr>
          <a:noFill/>
        </p:spPr>
        <p:txBody>
          <a:bodyPr/>
          <a:lstStyle/>
          <a:p>
            <a:fld id="{7C282177-B5E2-4BE3-847A-5FEFB44AA455}" type="slidenum">
              <a:rPr lang="en-US" smtClean="0"/>
              <a:pPr/>
              <a:t>39</a:t>
            </a:fld>
            <a:endParaRPr lang="en-US" smtClean="0"/>
          </a:p>
        </p:txBody>
      </p:sp>
      <p:graphicFrame>
        <p:nvGraphicFramePr>
          <p:cNvPr id="601090" name="Group 2"/>
          <p:cNvGraphicFramePr>
            <a:graphicFrameLocks noGrp="1"/>
          </p:cNvGraphicFramePr>
          <p:nvPr/>
        </p:nvGraphicFramePr>
        <p:xfrm>
          <a:off x="609600" y="76200"/>
          <a:ext cx="8026718" cy="6656707"/>
        </p:xfrm>
        <a:graphic>
          <a:graphicData uri="http://schemas.openxmlformats.org/drawingml/2006/table">
            <a:tbl>
              <a:tblPr/>
              <a:tblGrid>
                <a:gridCol w="815975"/>
                <a:gridCol w="1408113"/>
                <a:gridCol w="1314450"/>
                <a:gridCol w="208280"/>
                <a:gridCol w="1955800"/>
                <a:gridCol w="2324100"/>
              </a:tblGrid>
              <a:tr h="757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Application Domain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Related Institutions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Examples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Technical Challenges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Benefit / Impact</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r>
              <a:tr h="6111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Publishing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Publishers, Eprint archives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OAI</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Quality control, openness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Aggregation, organization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Education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Schools, colleges, universities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NSDL</a:t>
                      </a:r>
                      <a:r>
                        <a:rPr kumimoji="0" lang="en-US" sz="900" b="0" i="0" u="none" strike="noStrike" cap="none" normalizeH="0" baseline="0" smtClean="0">
                          <a:ln>
                            <a:noFill/>
                          </a:ln>
                          <a:solidFill>
                            <a:schemeClr val="tx1"/>
                          </a:solidFill>
                          <a:effectLst/>
                          <a:latin typeface="Geneva" charset="0"/>
                          <a:cs typeface="Times New Roman" pitchFamily="18" charset="0"/>
                        </a:rPr>
                        <a:t>, NCSTRL</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Knowledge management, reuseability</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Access to data</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12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Art, </a:t>
                      </a:r>
                      <a:r>
                        <a:rPr kumimoji="0" lang="en-US" sz="900" b="1" i="1" u="none" strike="noStrike" cap="none" normalizeH="0" baseline="0" smtClean="0">
                          <a:ln>
                            <a:noFill/>
                          </a:ln>
                          <a:solidFill>
                            <a:schemeClr val="tx1"/>
                          </a:solidFill>
                          <a:effectLst/>
                          <a:latin typeface="Geneva" charset="0"/>
                          <a:cs typeface="Times New Roman" pitchFamily="18" charset="0"/>
                        </a:rPr>
                        <a:t>Culture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Museum</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AMICO, </a:t>
                      </a:r>
                      <a:r>
                        <a:rPr kumimoji="0" lang="en-US" sz="900" b="1" i="0" u="none" strike="noStrike" cap="none" normalizeH="0" baseline="0" smtClean="0">
                          <a:ln>
                            <a:noFill/>
                          </a:ln>
                          <a:solidFill>
                            <a:schemeClr val="tx1"/>
                          </a:solidFill>
                          <a:effectLst/>
                          <a:latin typeface="Geneva" charset="0"/>
                          <a:cs typeface="Times New Roman" pitchFamily="18" charset="0"/>
                        </a:rPr>
                        <a:t>PRDLA</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Digitization, describing, cataloging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Global understanding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715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Science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Government, Academia, Commerce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NVO, PDG, SwissProt, </a:t>
                      </a:r>
                      <a:r>
                        <a:rPr kumimoji="0" lang="en-US" sz="900" b="0" i="1" u="none" strike="noStrike" cap="none" normalizeH="0" baseline="0" smtClean="0">
                          <a:ln>
                            <a:noFill/>
                          </a:ln>
                          <a:solidFill>
                            <a:schemeClr val="tx1"/>
                          </a:solidFill>
                          <a:effectLst/>
                          <a:latin typeface="Geneva" charset="0"/>
                          <a:cs typeface="Times New Roman" pitchFamily="18" charset="0"/>
                        </a:rPr>
                        <a:t>UK eScience,European Union Commission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Data models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reproducibility, faster reuse, faster advance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(e) Government</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smtClean="0">
                          <a:ln>
                            <a:noFill/>
                          </a:ln>
                          <a:solidFill>
                            <a:schemeClr val="tx1"/>
                          </a:solidFill>
                          <a:effectLst/>
                          <a:latin typeface="Geneva" charset="0"/>
                          <a:cs typeface="Times New Roman" pitchFamily="18" charset="0"/>
                        </a:rPr>
                        <a:t>Government Agencies</a:t>
                      </a:r>
                      <a:r>
                        <a:rPr kumimoji="0" lang="en-US" sz="900" b="0" i="0" u="none" strike="noStrike" cap="none" normalizeH="0" baseline="0" smtClean="0">
                          <a:ln>
                            <a:noFill/>
                          </a:ln>
                          <a:solidFill>
                            <a:schemeClr val="tx1"/>
                          </a:solidFill>
                          <a:effectLst/>
                          <a:latin typeface="Geneva" charset="0"/>
                          <a:cs typeface="Times New Roman" pitchFamily="18" charset="0"/>
                        </a:rPr>
                        <a:t> (all levels)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Census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Intellectual property rights, privacy, </a:t>
                      </a:r>
                      <a:r>
                        <a:rPr kumimoji="0" lang="en-US" sz="900" b="1" i="0" u="none" strike="noStrike" cap="none" normalizeH="0" baseline="0" smtClean="0">
                          <a:ln>
                            <a:noFill/>
                          </a:ln>
                          <a:solidFill>
                            <a:schemeClr val="tx1"/>
                          </a:solidFill>
                          <a:effectLst/>
                          <a:latin typeface="Geneva" charset="0"/>
                          <a:cs typeface="Times New Roman" pitchFamily="18" charset="0"/>
                        </a:rPr>
                        <a:t>multi-national</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smtClean="0">
                          <a:ln>
                            <a:noFill/>
                          </a:ln>
                          <a:solidFill>
                            <a:schemeClr val="tx1"/>
                          </a:solidFill>
                          <a:effectLst/>
                          <a:latin typeface="Geneva" charset="0"/>
                          <a:cs typeface="Times New Roman" pitchFamily="18" charset="0"/>
                        </a:rPr>
                        <a:t>Accountability</a:t>
                      </a:r>
                      <a:r>
                        <a:rPr kumimoji="0" lang="en-US" sz="900" b="0" i="0" u="none" strike="noStrike" cap="none" normalizeH="0" baseline="0" smtClean="0">
                          <a:ln>
                            <a:noFill/>
                          </a:ln>
                          <a:solidFill>
                            <a:schemeClr val="tx1"/>
                          </a:solidFill>
                          <a:effectLst/>
                          <a:latin typeface="Geneva" charset="0"/>
                          <a:cs typeface="Times New Roman" pitchFamily="18" charset="0"/>
                        </a:rPr>
                        <a:t>, homeland security</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12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(e) Commerce, (e) Industry</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Legal institutions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Court cases, patents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Developing standards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Standardization, </a:t>
                      </a:r>
                      <a:r>
                        <a:rPr kumimoji="0" lang="en-US" sz="900" b="1" i="1" u="none" strike="noStrike" cap="none" normalizeH="0" baseline="0" smtClean="0">
                          <a:ln>
                            <a:noFill/>
                          </a:ln>
                          <a:solidFill>
                            <a:schemeClr val="tx1"/>
                          </a:solidFill>
                          <a:effectLst/>
                          <a:latin typeface="Geneva" charset="0"/>
                          <a:cs typeface="Times New Roman" pitchFamily="18" charset="0"/>
                        </a:rPr>
                        <a:t>economic development</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10191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History, </a:t>
                      </a:r>
                      <a:r>
                        <a:rPr kumimoji="0" lang="en-US" sz="900" b="1" i="0" u="none" strike="noStrike" cap="none" normalizeH="0" baseline="0" smtClean="0">
                          <a:ln>
                            <a:noFill/>
                          </a:ln>
                          <a:solidFill>
                            <a:schemeClr val="tx1"/>
                          </a:solidFill>
                          <a:effectLst/>
                          <a:latin typeface="Geneva" charset="0"/>
                          <a:cs typeface="Times New Roman" pitchFamily="18" charset="0"/>
                        </a:rPr>
                        <a:t>Heritage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Foundations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American Memory</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Content, context, interpretation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Long term view, perspective, documentation, recording, facilitating, interpretation, understanding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r>
              <a:tr h="10810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Cross-cutting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Library, </a:t>
                      </a:r>
                      <a:endParaRPr kumimoji="0" lang="en-US" sz="1000" b="0" i="0" u="none" strike="noStrike" cap="none" normalizeH="0" baseline="0" smtClean="0">
                        <a:ln>
                          <a:noFill/>
                        </a:ln>
                        <a:solidFill>
                          <a:schemeClr val="tx1"/>
                        </a:solidFill>
                        <a:effectLst/>
                        <a:latin typeface="Arial"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Archive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Web, personal collections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chemeClr val="tx1"/>
                          </a:solidFill>
                          <a:effectLst/>
                          <a:latin typeface="Geneva" charset="0"/>
                          <a:cs typeface="Times New Roman" pitchFamily="18" charset="0"/>
                        </a:rPr>
                        <a:t>Multi-language</a:t>
                      </a:r>
                      <a:r>
                        <a:rPr kumimoji="0" lang="en-US" sz="900" b="0" i="0" u="none" strike="noStrike" cap="none" normalizeH="0" baseline="0" smtClean="0">
                          <a:ln>
                            <a:noFill/>
                          </a:ln>
                          <a:solidFill>
                            <a:schemeClr val="tx1"/>
                          </a:solidFill>
                          <a:effectLst/>
                          <a:latin typeface="Geneva" charset="0"/>
                          <a:cs typeface="Times New Roman" pitchFamily="18" charset="0"/>
                        </a:rPr>
                        <a:t>, preservation, scalability, interoperability, dynamic behavior, workflow, sustainability, ontologies, distributed data, infrastructure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Reduced cost, increased access, pereservation, democratization, leveling, peace, competitiveness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r>
            </a:tbl>
          </a:graphicData>
        </a:graphic>
      </p:graphicFrame>
      <p:sp>
        <p:nvSpPr>
          <p:cNvPr id="63563" name="Text Box 74"/>
          <p:cNvSpPr txBox="1">
            <a:spLocks noChangeArrowheads="1"/>
          </p:cNvSpPr>
          <p:nvPr/>
        </p:nvSpPr>
        <p:spPr bwMode="auto">
          <a:xfrm>
            <a:off x="152400" y="533400"/>
            <a:ext cx="304800" cy="6188075"/>
          </a:xfrm>
          <a:prstGeom prst="rect">
            <a:avLst/>
          </a:prstGeom>
          <a:noFill/>
          <a:ln w="25400">
            <a:noFill/>
            <a:miter lim="800000"/>
            <a:headEnd type="none" w="sm" len="sm"/>
            <a:tailEnd type="none" w="sm" len="sm"/>
          </a:ln>
        </p:spPr>
        <p:txBody>
          <a:bodyPr>
            <a:spAutoFit/>
          </a:bodyPr>
          <a:lstStyle/>
          <a:p>
            <a:pPr eaLnBrk="0" hangingPunct="0">
              <a:spcBef>
                <a:spcPct val="50000"/>
              </a:spcBef>
            </a:pPr>
            <a:r>
              <a:rPr lang="en-US" sz="2000" b="0">
                <a:latin typeface="Times New Roman" pitchFamily="18" charset="0"/>
              </a:rPr>
              <a:t>Reagan Moore</a:t>
            </a:r>
          </a:p>
          <a:p>
            <a:pPr eaLnBrk="0" hangingPunct="0">
              <a:spcBef>
                <a:spcPct val="50000"/>
              </a:spcBef>
            </a:pPr>
            <a:endParaRPr lang="en-US" sz="2000" b="0">
              <a:latin typeface="Times New Roman" pitchFamily="18" charset="0"/>
            </a:endParaRPr>
          </a:p>
          <a:p>
            <a:pPr eaLnBrk="0" hangingPunct="0">
              <a:spcBef>
                <a:spcPct val="50000"/>
              </a:spcBef>
            </a:pPr>
            <a:r>
              <a:rPr lang="en-US" sz="2000" b="0">
                <a:latin typeface="Times New Roman" pitchFamily="18" charset="0"/>
              </a:rPr>
              <a:t>Ed Fox</a:t>
            </a:r>
          </a:p>
        </p:txBody>
      </p:sp>
      <p:sp>
        <p:nvSpPr>
          <p:cNvPr id="63564" name="Text Box 75"/>
          <p:cNvSpPr txBox="1">
            <a:spLocks noChangeArrowheads="1"/>
          </p:cNvSpPr>
          <p:nvPr/>
        </p:nvSpPr>
        <p:spPr bwMode="auto">
          <a:xfrm>
            <a:off x="8686800" y="838200"/>
            <a:ext cx="304800" cy="5883275"/>
          </a:xfrm>
          <a:prstGeom prst="rect">
            <a:avLst/>
          </a:prstGeom>
          <a:noFill/>
          <a:ln w="25400">
            <a:noFill/>
            <a:miter lim="800000"/>
            <a:headEnd type="none" w="sm" len="sm"/>
            <a:tailEnd type="none" w="sm" len="sm"/>
          </a:ln>
        </p:spPr>
        <p:txBody>
          <a:bodyPr>
            <a:spAutoFit/>
          </a:bodyPr>
          <a:lstStyle/>
          <a:p>
            <a:pPr eaLnBrk="0" hangingPunct="0">
              <a:spcBef>
                <a:spcPct val="50000"/>
              </a:spcBef>
            </a:pPr>
            <a:r>
              <a:rPr lang="en-US" sz="2000" b="0">
                <a:latin typeface="Times New Roman" pitchFamily="18" charset="0"/>
              </a:rPr>
              <a:t>June</a:t>
            </a:r>
          </a:p>
          <a:p>
            <a:pPr eaLnBrk="0" hangingPunct="0">
              <a:spcBef>
                <a:spcPct val="50000"/>
              </a:spcBef>
            </a:pPr>
            <a:r>
              <a:rPr lang="en-US" sz="2000" b="0">
                <a:latin typeface="Times New Roman" pitchFamily="18" charset="0"/>
              </a:rPr>
              <a:t>  2002</a:t>
            </a:r>
          </a:p>
          <a:p>
            <a:pPr eaLnBrk="0" hangingPunct="0">
              <a:spcBef>
                <a:spcPct val="50000"/>
              </a:spcBef>
            </a:pPr>
            <a:endParaRPr lang="en-US" sz="2000" b="0">
              <a:latin typeface="Times New Roman" pitchFamily="18" charset="0"/>
            </a:endParaRPr>
          </a:p>
          <a:p>
            <a:pPr eaLnBrk="0" hangingPunct="0">
              <a:spcBef>
                <a:spcPct val="50000"/>
              </a:spcBef>
            </a:pPr>
            <a:r>
              <a:rPr lang="en-US" sz="2000" b="0">
                <a:latin typeface="Times New Roman" pitchFamily="18" charset="0"/>
              </a:rPr>
              <a:t>for</a:t>
            </a:r>
          </a:p>
          <a:p>
            <a:pPr eaLnBrk="0" hangingPunct="0">
              <a:spcBef>
                <a:spcPct val="50000"/>
              </a:spcBef>
            </a:pPr>
            <a:r>
              <a:rPr lang="en-US" sz="2000" b="0">
                <a:latin typeface="Times New Roman" pitchFamily="18" charset="0"/>
              </a:rPr>
              <a:t> NSF</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838200"/>
          </a:xfrm>
        </p:spPr>
        <p:txBody>
          <a:bodyPr/>
          <a:lstStyle/>
          <a:p>
            <a:r>
              <a:rPr lang="en-US" dirty="0" smtClean="0"/>
              <a:t>Selected Recent DL Projects - 1</a:t>
            </a:r>
          </a:p>
        </p:txBody>
      </p:sp>
      <p:sp>
        <p:nvSpPr>
          <p:cNvPr id="11267" name="Content Placeholder 2"/>
          <p:cNvSpPr>
            <a:spLocks noGrp="1"/>
          </p:cNvSpPr>
          <p:nvPr>
            <p:ph idx="1"/>
          </p:nvPr>
        </p:nvSpPr>
        <p:spPr>
          <a:xfrm>
            <a:off x="457200" y="1219200"/>
            <a:ext cx="8229600" cy="4525963"/>
          </a:xfrm>
        </p:spPr>
        <p:txBody>
          <a:bodyPr/>
          <a:lstStyle/>
          <a:p>
            <a:r>
              <a:rPr lang="en-US" dirty="0" smtClean="0"/>
              <a:t>CITIDEL (NSDL CS): </a:t>
            </a:r>
            <a:r>
              <a:rPr lang="en-US" dirty="0"/>
              <a:t>NSF DUE-0121679</a:t>
            </a:r>
            <a:endParaRPr lang="en-US" dirty="0" smtClean="0"/>
          </a:p>
          <a:p>
            <a:r>
              <a:rPr lang="en-US" dirty="0" smtClean="0"/>
              <a:t>ETANA-DL (Arch</a:t>
            </a:r>
            <a:r>
              <a:rPr lang="en-US" dirty="0"/>
              <a:t>.): NSF IIS-0325579</a:t>
            </a:r>
            <a:endParaRPr lang="en-US" dirty="0" smtClean="0"/>
          </a:p>
          <a:p>
            <a:r>
              <a:rPr lang="en-US" dirty="0"/>
              <a:t>Superimposed Info: NSF DUE-0435059</a:t>
            </a:r>
          </a:p>
          <a:p>
            <a:r>
              <a:rPr lang="en-US" dirty="0" smtClean="0"/>
              <a:t>Digital Library Curricular Resources</a:t>
            </a:r>
          </a:p>
          <a:p>
            <a:pPr lvl="1"/>
            <a:r>
              <a:rPr lang="en-US" dirty="0" smtClean="0"/>
              <a:t>NSF IIS-0535057 &amp; 0535060</a:t>
            </a:r>
          </a:p>
          <a:p>
            <a:r>
              <a:rPr lang="en-US" dirty="0" err="1" smtClean="0"/>
              <a:t>CTRnet</a:t>
            </a:r>
            <a:r>
              <a:rPr lang="en-US" dirty="0" smtClean="0"/>
              <a:t> (Crisis, Tragedy &amp; Recovery Net)</a:t>
            </a:r>
          </a:p>
          <a:p>
            <a:pPr lvl="1"/>
            <a:r>
              <a:rPr lang="en-US" dirty="0" smtClean="0"/>
              <a:t>NSF IIS-0916733</a:t>
            </a:r>
          </a:p>
          <a:p>
            <a:r>
              <a:rPr lang="en-US" dirty="0" smtClean="0"/>
              <a:t>Ensemble (NSDL CS): NSF DUE-0840719</a:t>
            </a:r>
          </a:p>
          <a:p>
            <a:r>
              <a:rPr lang="en-US" dirty="0" smtClean="0"/>
              <a:t>Digital Preserve</a:t>
            </a:r>
          </a:p>
          <a:p>
            <a:pPr lvl="1"/>
            <a:r>
              <a:rPr lang="en-US" dirty="0" smtClean="0"/>
              <a:t>NSF IIS-0910183 &amp; 0910465</a:t>
            </a:r>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4</a:t>
            </a:fld>
            <a:endParaRPr lang="en-US" smtClean="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5"/>
          <p:cNvSpPr>
            <a:spLocks noGrp="1"/>
          </p:cNvSpPr>
          <p:nvPr>
            <p:ph type="sldNum" sz="quarter" idx="12"/>
          </p:nvPr>
        </p:nvSpPr>
        <p:spPr>
          <a:noFill/>
        </p:spPr>
        <p:txBody>
          <a:bodyPr/>
          <a:lstStyle/>
          <a:p>
            <a:fld id="{744C8658-D6FB-4D45-8A97-0EA977A90D35}" type="slidenum">
              <a:rPr lang="en-US" smtClean="0"/>
              <a:pPr/>
              <a:t>40</a:t>
            </a:fld>
            <a:endParaRPr lang="en-US" smtClean="0"/>
          </a:p>
        </p:txBody>
      </p:sp>
      <p:sp>
        <p:nvSpPr>
          <p:cNvPr id="64515" name="Rectangle 2"/>
          <p:cNvSpPr>
            <a:spLocks noGrp="1" noChangeArrowheads="1"/>
          </p:cNvSpPr>
          <p:nvPr>
            <p:ph type="title"/>
          </p:nvPr>
        </p:nvSpPr>
        <p:spPr/>
        <p:txBody>
          <a:bodyPr/>
          <a:lstStyle/>
          <a:p>
            <a:pPr eaLnBrk="1" hangingPunct="1"/>
            <a:r>
              <a:rPr lang="en-US" smtClean="0"/>
              <a:t>Running Examples</a:t>
            </a:r>
          </a:p>
        </p:txBody>
      </p:sp>
      <p:sp>
        <p:nvSpPr>
          <p:cNvPr id="64516" name="Rectangle 3"/>
          <p:cNvSpPr>
            <a:spLocks noGrp="1" noChangeArrowheads="1"/>
          </p:cNvSpPr>
          <p:nvPr>
            <p:ph type="body" idx="1"/>
          </p:nvPr>
        </p:nvSpPr>
        <p:spPr>
          <a:xfrm>
            <a:off x="457200" y="1600200"/>
            <a:ext cx="8534400" cy="4525963"/>
          </a:xfrm>
        </p:spPr>
        <p:txBody>
          <a:bodyPr/>
          <a:lstStyle/>
          <a:p>
            <a:pPr lvl="1" eaLnBrk="1" hangingPunct="1"/>
            <a:r>
              <a:rPr lang="en-US" sz="3200" dirty="0" smtClean="0"/>
              <a:t>Institutional repositories linked worldwide</a:t>
            </a:r>
          </a:p>
          <a:p>
            <a:pPr lvl="2" eaLnBrk="1" hangingPunct="1"/>
            <a:r>
              <a:rPr lang="en-US" sz="3200" dirty="0" smtClean="0"/>
              <a:t>Building from partial vs. complete coverage</a:t>
            </a:r>
          </a:p>
          <a:p>
            <a:pPr lvl="2" eaLnBrk="1" hangingPunct="1"/>
            <a:r>
              <a:rPr lang="en-US" sz="3200" dirty="0" smtClean="0"/>
              <a:t>Partial1: ETDs -&gt; NDLTD</a:t>
            </a:r>
          </a:p>
          <a:p>
            <a:pPr lvl="2" eaLnBrk="1" hangingPunct="1"/>
            <a:r>
              <a:rPr lang="en-US" sz="3200" dirty="0" smtClean="0"/>
              <a:t>Partial2: Courseware -&gt; NSDL -&gt; DLEs</a:t>
            </a:r>
          </a:p>
          <a:p>
            <a:pPr lvl="1" eaLnBrk="1" hangingPunct="1"/>
            <a:r>
              <a:rPr lang="en-US" sz="3200" dirty="0" smtClean="0"/>
              <a:t>Archaeological information worldwide</a:t>
            </a:r>
          </a:p>
          <a:p>
            <a:pPr lvl="2" eaLnBrk="1" hangingPunct="1"/>
            <a:r>
              <a:rPr lang="en-US" sz="3200" dirty="0" smtClean="0"/>
              <a:t>Sites -&gt; ETANA -&gt;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p:cNvSpPr>
            <a:spLocks noGrp="1"/>
          </p:cNvSpPr>
          <p:nvPr>
            <p:ph type="sldNum" sz="quarter" idx="12"/>
          </p:nvPr>
        </p:nvSpPr>
        <p:spPr>
          <a:noFill/>
        </p:spPr>
        <p:txBody>
          <a:bodyPr/>
          <a:lstStyle/>
          <a:p>
            <a:fld id="{8E126EF1-BEEF-4851-A025-21E11D72C14D}" type="slidenum">
              <a:rPr lang="en-US" smtClean="0"/>
              <a:pPr/>
              <a:t>41</a:t>
            </a:fld>
            <a:endParaRPr lang="en-US" smtClean="0"/>
          </a:p>
        </p:txBody>
      </p:sp>
      <p:sp>
        <p:nvSpPr>
          <p:cNvPr id="65539" name="Rectangle 2"/>
          <p:cNvSpPr>
            <a:spLocks noGrp="1" noChangeArrowheads="1"/>
          </p:cNvSpPr>
          <p:nvPr>
            <p:ph type="title"/>
          </p:nvPr>
        </p:nvSpPr>
        <p:spPr>
          <a:xfrm>
            <a:off x="685800" y="228600"/>
            <a:ext cx="7772400" cy="685800"/>
          </a:xfrm>
        </p:spPr>
        <p:txBody>
          <a:bodyPr/>
          <a:lstStyle/>
          <a:p>
            <a:pPr eaLnBrk="1" hangingPunct="1"/>
            <a:r>
              <a:rPr lang="en-US" smtClean="0"/>
              <a:t>Motivation</a:t>
            </a:r>
          </a:p>
        </p:txBody>
      </p:sp>
      <p:sp>
        <p:nvSpPr>
          <p:cNvPr id="65540" name="Rectangle 3"/>
          <p:cNvSpPr>
            <a:spLocks noGrp="1" noChangeArrowheads="1"/>
          </p:cNvSpPr>
          <p:nvPr>
            <p:ph type="body" idx="1"/>
          </p:nvPr>
        </p:nvSpPr>
        <p:spPr>
          <a:xfrm>
            <a:off x="685800" y="1371600"/>
            <a:ext cx="7924800" cy="5181600"/>
          </a:xfrm>
        </p:spPr>
        <p:txBody>
          <a:bodyPr/>
          <a:lstStyle/>
          <a:p>
            <a:pPr eaLnBrk="1" hangingPunct="1"/>
            <a:r>
              <a:rPr lang="en-US" sz="2600" smtClean="0"/>
              <a:t>Digital Libraries (DLs): what are they??</a:t>
            </a:r>
          </a:p>
          <a:p>
            <a:pPr lvl="1" eaLnBrk="1" hangingPunct="1"/>
            <a:r>
              <a:rPr lang="en-US" sz="2400" smtClean="0"/>
              <a:t>No definitional consensus</a:t>
            </a:r>
          </a:p>
          <a:p>
            <a:pPr lvl="1" eaLnBrk="1" hangingPunct="1"/>
            <a:r>
              <a:rPr lang="en-US" sz="2400" smtClean="0"/>
              <a:t>Conflicting views</a:t>
            </a:r>
          </a:p>
          <a:p>
            <a:pPr lvl="1" eaLnBrk="1" hangingPunct="1"/>
            <a:r>
              <a:rPr lang="en-US" sz="2400" smtClean="0"/>
              <a:t>Makes interoperability a hard problem </a:t>
            </a:r>
          </a:p>
          <a:p>
            <a:pPr eaLnBrk="1" hangingPunct="1"/>
            <a:r>
              <a:rPr lang="en-US" sz="2600" smtClean="0"/>
              <a:t>DLs are not benefiting from formal theories as are other CS fields: DB, IR, PL, etc.</a:t>
            </a:r>
          </a:p>
          <a:p>
            <a:pPr eaLnBrk="1" hangingPunct="1"/>
            <a:r>
              <a:rPr lang="en-US" sz="2600" smtClean="0"/>
              <a:t>DL construction: difficult, ad-hoc, lack of support for tailoring/customization</a:t>
            </a:r>
          </a:p>
          <a:p>
            <a:pPr eaLnBrk="1" hangingPunct="1"/>
            <a:r>
              <a:rPr lang="en-US" sz="2400" smtClean="0"/>
              <a:t>Conceptual modeling, requirements analysis, and methodological approaches are rarely supported in DL development.</a:t>
            </a:r>
          </a:p>
          <a:p>
            <a:pPr lvl="1" eaLnBrk="1" hangingPunct="1"/>
            <a:r>
              <a:rPr lang="en-US" sz="2400" smtClean="0"/>
              <a:t>Lack of specific DL  models, formalisms, languages</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p:spPr>
        <p:txBody>
          <a:bodyPr/>
          <a:lstStyle/>
          <a:p>
            <a:fld id="{53EC53A0-998D-4F97-8154-01EE7424DD82}" type="slidenum">
              <a:rPr lang="en-US" smtClean="0"/>
              <a:pPr/>
              <a:t>42</a:t>
            </a:fld>
            <a:endParaRPr lang="en-US" smtClean="0"/>
          </a:p>
        </p:txBody>
      </p:sp>
      <p:sp>
        <p:nvSpPr>
          <p:cNvPr id="66563" name="Rectangle 2"/>
          <p:cNvSpPr>
            <a:spLocks noGrp="1" noChangeArrowheads="1"/>
          </p:cNvSpPr>
          <p:nvPr>
            <p:ph type="title"/>
          </p:nvPr>
        </p:nvSpPr>
        <p:spPr/>
        <p:txBody>
          <a:bodyPr/>
          <a:lstStyle/>
          <a:p>
            <a:pPr eaLnBrk="1" hangingPunct="1"/>
            <a:r>
              <a:rPr lang="en-US" smtClean="0"/>
              <a:t>DL Definitions - 1</a:t>
            </a:r>
          </a:p>
        </p:txBody>
      </p:sp>
      <p:sp>
        <p:nvSpPr>
          <p:cNvPr id="66564" name="Rectangle 3"/>
          <p:cNvSpPr>
            <a:spLocks noGrp="1" noChangeArrowheads="1"/>
          </p:cNvSpPr>
          <p:nvPr>
            <p:ph type="body" idx="1"/>
          </p:nvPr>
        </p:nvSpPr>
        <p:spPr>
          <a:xfrm>
            <a:off x="457200" y="1600200"/>
            <a:ext cx="8229600" cy="4953000"/>
          </a:xfrm>
        </p:spPr>
        <p:txBody>
          <a:bodyPr/>
          <a:lstStyle/>
          <a:p>
            <a:pPr eaLnBrk="1" hangingPunct="1"/>
            <a:r>
              <a:rPr lang="en-US" smtClean="0"/>
              <a:t>“A digital library is an organized and focused collection of digital objects, including text, images, video, and audio, along with methods of access and retrieval, and for selection, creation, organization, maintenance, and sharing of the collection.”</a:t>
            </a:r>
          </a:p>
          <a:p>
            <a:pPr eaLnBrk="1" hangingPunct="1"/>
            <a:r>
              <a:rPr lang="en-US" smtClean="0"/>
              <a:t>Witten &amp; Bainbridge – “How to Build a Digital Library” – Morgan Kaufmann 2003</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2"/>
          </p:nvPr>
        </p:nvSpPr>
        <p:spPr>
          <a:noFill/>
        </p:spPr>
        <p:txBody>
          <a:bodyPr/>
          <a:lstStyle/>
          <a:p>
            <a:fld id="{C0A98DEF-2CAE-48C7-86D1-783C92F9E727}" type="slidenum">
              <a:rPr lang="en-US" smtClean="0"/>
              <a:pPr/>
              <a:t>43</a:t>
            </a:fld>
            <a:endParaRPr lang="en-US" smtClean="0"/>
          </a:p>
        </p:txBody>
      </p:sp>
      <p:sp>
        <p:nvSpPr>
          <p:cNvPr id="67587" name="Rectangle 2"/>
          <p:cNvSpPr>
            <a:spLocks noGrp="1" noChangeArrowheads="1"/>
          </p:cNvSpPr>
          <p:nvPr>
            <p:ph type="title"/>
          </p:nvPr>
        </p:nvSpPr>
        <p:spPr/>
        <p:txBody>
          <a:bodyPr/>
          <a:lstStyle/>
          <a:p>
            <a:pPr eaLnBrk="1" hangingPunct="1"/>
            <a:r>
              <a:rPr lang="en-US" smtClean="0"/>
              <a:t>DL Definitions - 2</a:t>
            </a:r>
          </a:p>
        </p:txBody>
      </p:sp>
      <p:sp>
        <p:nvSpPr>
          <p:cNvPr id="67588" name="Rectangle 3"/>
          <p:cNvSpPr>
            <a:spLocks noGrp="1" noChangeArrowheads="1"/>
          </p:cNvSpPr>
          <p:nvPr>
            <p:ph type="body" idx="1"/>
          </p:nvPr>
        </p:nvSpPr>
        <p:spPr>
          <a:xfrm>
            <a:off x="457200" y="1600200"/>
            <a:ext cx="8382000" cy="5257800"/>
          </a:xfrm>
        </p:spPr>
        <p:txBody>
          <a:bodyPr/>
          <a:lstStyle/>
          <a:p>
            <a:pPr eaLnBrk="1" hangingPunct="1">
              <a:lnSpc>
                <a:spcPct val="90000"/>
              </a:lnSpc>
            </a:pPr>
            <a:r>
              <a:rPr lang="en-US" smtClean="0"/>
              <a:t>“Digital libraries are organizations that provide the resources, including the specialized staff, to select, structure, offer intellectual access to, interpret, distribute, preserve the integrity of, and ensure the persistence over time of collections of digital works so that they are readily and economically available for use by a defined community or set of communities”</a:t>
            </a:r>
          </a:p>
          <a:p>
            <a:pPr eaLnBrk="1" hangingPunct="1">
              <a:lnSpc>
                <a:spcPct val="90000"/>
              </a:lnSpc>
            </a:pPr>
            <a:r>
              <a:rPr lang="en-US" smtClean="0"/>
              <a:t>Waters,D.J. </a:t>
            </a:r>
            <a:r>
              <a:rPr lang="en-US" i="1" smtClean="0"/>
              <a:t>CLIR Issues</a:t>
            </a:r>
            <a:r>
              <a:rPr lang="en-US" smtClean="0"/>
              <a:t>, July/August 1998</a:t>
            </a:r>
          </a:p>
          <a:p>
            <a:pPr eaLnBrk="1" hangingPunct="1">
              <a:lnSpc>
                <a:spcPct val="90000"/>
              </a:lnSpc>
            </a:pPr>
            <a:r>
              <a:rPr lang="en-US" smtClean="0"/>
              <a:t>www.clir.org/pubs/issues/issues04.html</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5"/>
          <p:cNvSpPr>
            <a:spLocks noGrp="1"/>
          </p:cNvSpPr>
          <p:nvPr>
            <p:ph type="sldNum" sz="quarter" idx="12"/>
          </p:nvPr>
        </p:nvSpPr>
        <p:spPr>
          <a:noFill/>
        </p:spPr>
        <p:txBody>
          <a:bodyPr/>
          <a:lstStyle/>
          <a:p>
            <a:fld id="{61CAF8E6-EA3F-4AB9-8978-9E1DBE276D0A}" type="slidenum">
              <a:rPr lang="en-US" smtClean="0"/>
              <a:pPr/>
              <a:t>44</a:t>
            </a:fld>
            <a:endParaRPr lang="en-US" smtClean="0"/>
          </a:p>
        </p:txBody>
      </p:sp>
      <p:sp>
        <p:nvSpPr>
          <p:cNvPr id="68611" name="Rectangle 2"/>
          <p:cNvSpPr>
            <a:spLocks noGrp="1" noChangeArrowheads="1"/>
          </p:cNvSpPr>
          <p:nvPr>
            <p:ph type="title"/>
          </p:nvPr>
        </p:nvSpPr>
        <p:spPr/>
        <p:txBody>
          <a:bodyPr/>
          <a:lstStyle/>
          <a:p>
            <a:pPr eaLnBrk="1" hangingPunct="1"/>
            <a:r>
              <a:rPr lang="en-US" smtClean="0"/>
              <a:t>DL Definitions - 3</a:t>
            </a:r>
          </a:p>
        </p:txBody>
      </p:sp>
      <p:sp>
        <p:nvSpPr>
          <p:cNvPr id="68612" name="Rectangle 3"/>
          <p:cNvSpPr>
            <a:spLocks noGrp="1" noChangeArrowheads="1"/>
          </p:cNvSpPr>
          <p:nvPr>
            <p:ph type="body" idx="1"/>
          </p:nvPr>
        </p:nvSpPr>
        <p:spPr/>
        <p:txBody>
          <a:bodyPr/>
          <a:lstStyle/>
          <a:p>
            <a:pPr eaLnBrk="1" hangingPunct="1"/>
            <a:r>
              <a:rPr lang="en-US" smtClean="0"/>
              <a:t>Issues and Spectra</a:t>
            </a:r>
          </a:p>
          <a:p>
            <a:pPr lvl="1" eaLnBrk="1" hangingPunct="1"/>
            <a:r>
              <a:rPr lang="en-US" sz="3200" smtClean="0"/>
              <a:t>Collection vs. Institution</a:t>
            </a:r>
          </a:p>
          <a:p>
            <a:pPr lvl="1" eaLnBrk="1" hangingPunct="1"/>
            <a:r>
              <a:rPr lang="en-US" sz="3200" smtClean="0"/>
              <a:t>Content vs. System</a:t>
            </a:r>
          </a:p>
          <a:p>
            <a:pPr lvl="1" eaLnBrk="1" hangingPunct="1"/>
            <a:r>
              <a:rPr lang="en-US" sz="3200" smtClean="0"/>
              <a:t>Access vs. Preservation</a:t>
            </a:r>
          </a:p>
          <a:p>
            <a:pPr lvl="1" eaLnBrk="1" hangingPunct="1"/>
            <a:r>
              <a:rPr lang="en-US" sz="3200" smtClean="0"/>
              <a:t>“Free” vs. Quality</a:t>
            </a:r>
          </a:p>
          <a:p>
            <a:pPr lvl="1" eaLnBrk="1" hangingPunct="1"/>
            <a:r>
              <a:rPr lang="en-US" sz="3200" smtClean="0"/>
              <a:t>Managed vs. Comprehensive</a:t>
            </a:r>
          </a:p>
          <a:p>
            <a:pPr lvl="1" eaLnBrk="1" hangingPunct="1"/>
            <a:r>
              <a:rPr lang="en-US" sz="3200" smtClean="0"/>
              <a:t>Centralized vs. Distributed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5"/>
          <p:cNvSpPr>
            <a:spLocks noGrp="1"/>
          </p:cNvSpPr>
          <p:nvPr>
            <p:ph type="sldNum" sz="quarter" idx="12"/>
          </p:nvPr>
        </p:nvSpPr>
        <p:spPr>
          <a:noFill/>
        </p:spPr>
        <p:txBody>
          <a:bodyPr/>
          <a:lstStyle/>
          <a:p>
            <a:fld id="{A3054055-0F28-4BBF-8A75-CFDDBB7A4827}" type="slidenum">
              <a:rPr lang="en-US" smtClean="0"/>
              <a:pPr/>
              <a:t>45</a:t>
            </a:fld>
            <a:endParaRPr lang="en-US" smtClean="0"/>
          </a:p>
        </p:txBody>
      </p:sp>
      <p:sp>
        <p:nvSpPr>
          <p:cNvPr id="69635" name="Rectangle 2"/>
          <p:cNvSpPr>
            <a:spLocks noGrp="1" noChangeArrowheads="1"/>
          </p:cNvSpPr>
          <p:nvPr>
            <p:ph type="title"/>
          </p:nvPr>
        </p:nvSpPr>
        <p:spPr/>
        <p:txBody>
          <a:bodyPr/>
          <a:lstStyle/>
          <a:p>
            <a:pPr eaLnBrk="1" hangingPunct="1"/>
            <a:r>
              <a:rPr lang="en-US" smtClean="0"/>
              <a:t>DL Definitions - 4</a:t>
            </a:r>
          </a:p>
        </p:txBody>
      </p:sp>
      <p:sp>
        <p:nvSpPr>
          <p:cNvPr id="69636" name="Rectangle 3"/>
          <p:cNvSpPr>
            <a:spLocks noGrp="1" noChangeArrowheads="1"/>
          </p:cNvSpPr>
          <p:nvPr>
            <p:ph type="body" idx="1"/>
          </p:nvPr>
        </p:nvSpPr>
        <p:spPr/>
        <p:txBody>
          <a:bodyPr/>
          <a:lstStyle/>
          <a:p>
            <a:pPr eaLnBrk="1" hangingPunct="1">
              <a:lnSpc>
                <a:spcPct val="90000"/>
              </a:lnSpc>
            </a:pPr>
            <a:r>
              <a:rPr lang="en-US" smtClean="0"/>
              <a:t>NOT a “digitized library”</a:t>
            </a:r>
          </a:p>
          <a:p>
            <a:pPr eaLnBrk="1" hangingPunct="1">
              <a:lnSpc>
                <a:spcPct val="90000"/>
              </a:lnSpc>
            </a:pPr>
            <a:r>
              <a:rPr lang="en-US" smtClean="0"/>
              <a:t>NOT a “deconstruction” of existing systems and institutions, moving them to an electronic box in a Library</a:t>
            </a:r>
          </a:p>
          <a:p>
            <a:pPr eaLnBrk="1" hangingPunct="1">
              <a:lnSpc>
                <a:spcPct val="90000"/>
              </a:lnSpc>
              <a:buFontTx/>
              <a:buNone/>
            </a:pPr>
            <a:endParaRPr lang="en-US" smtClean="0"/>
          </a:p>
          <a:p>
            <a:pPr eaLnBrk="1" hangingPunct="1">
              <a:lnSpc>
                <a:spcPct val="90000"/>
              </a:lnSpc>
            </a:pPr>
            <a:r>
              <a:rPr lang="en-US" smtClean="0"/>
              <a:t>IS a new way to deal with knowledge</a:t>
            </a:r>
          </a:p>
          <a:p>
            <a:pPr lvl="1" eaLnBrk="1" hangingPunct="1">
              <a:lnSpc>
                <a:spcPct val="90000"/>
              </a:lnSpc>
            </a:pPr>
            <a:r>
              <a:rPr lang="en-US" smtClean="0"/>
              <a:t>Authoring, Self-archiving, Collecting,</a:t>
            </a:r>
          </a:p>
          <a:p>
            <a:pPr lvl="1" eaLnBrk="1" hangingPunct="1">
              <a:lnSpc>
                <a:spcPct val="90000"/>
              </a:lnSpc>
            </a:pPr>
            <a:r>
              <a:rPr lang="en-US" smtClean="0"/>
              <a:t>Organizing, Preserving,</a:t>
            </a:r>
          </a:p>
          <a:p>
            <a:pPr lvl="1" eaLnBrk="1" hangingPunct="1">
              <a:lnSpc>
                <a:spcPct val="90000"/>
              </a:lnSpc>
            </a:pPr>
            <a:r>
              <a:rPr lang="en-US" smtClean="0"/>
              <a:t>Accessing, Propagating, Re-using</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lide Number Placeholder 3"/>
          <p:cNvSpPr>
            <a:spLocks noGrp="1"/>
          </p:cNvSpPr>
          <p:nvPr>
            <p:ph type="sldNum" sz="quarter" idx="12"/>
          </p:nvPr>
        </p:nvSpPr>
        <p:spPr>
          <a:noFill/>
        </p:spPr>
        <p:txBody>
          <a:bodyPr/>
          <a:lstStyle/>
          <a:p>
            <a:fld id="{F2778E84-4186-485F-B7F1-9553804E2439}" type="slidenum">
              <a:rPr lang="en-US" smtClean="0"/>
              <a:pPr/>
              <a:t>46</a:t>
            </a:fld>
            <a:endParaRPr lang="en-US" smtClean="0"/>
          </a:p>
        </p:txBody>
      </p:sp>
      <p:graphicFrame>
        <p:nvGraphicFramePr>
          <p:cNvPr id="2050" name="Object 2"/>
          <p:cNvGraphicFramePr>
            <a:graphicFrameLocks noChangeAspect="1"/>
          </p:cNvGraphicFramePr>
          <p:nvPr/>
        </p:nvGraphicFramePr>
        <p:xfrm>
          <a:off x="296863" y="1700213"/>
          <a:ext cx="8548687" cy="4079875"/>
        </p:xfrm>
        <a:graphic>
          <a:graphicData uri="http://schemas.openxmlformats.org/presentationml/2006/ole">
            <mc:AlternateContent xmlns:mc="http://schemas.openxmlformats.org/markup-compatibility/2006">
              <mc:Choice xmlns:v="urn:schemas-microsoft-com:vml" Requires="v">
                <p:oleObj spid="_x0000_s2084" name="MS Org Chart" r:id="rId4" imgW="4349520" imgH="2076120" progId="">
                  <p:embed followColorScheme="full"/>
                </p:oleObj>
              </mc:Choice>
              <mc:Fallback>
                <p:oleObj name="MS Org Chart" r:id="rId4" imgW="4349520" imgH="2076120" progId="">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863" y="1700213"/>
                        <a:ext cx="8548687" cy="407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2"/>
          </p:nvPr>
        </p:nvSpPr>
        <p:spPr>
          <a:noFill/>
        </p:spPr>
        <p:txBody>
          <a:bodyPr/>
          <a:lstStyle/>
          <a:p>
            <a:fld id="{43A2E2FB-C5F5-4DD1-AF0B-5BFFA43C2EC3}" type="slidenum">
              <a:rPr lang="en-US" smtClean="0"/>
              <a:pPr/>
              <a:t>47</a:t>
            </a:fld>
            <a:endParaRPr lang="en-US" smtClean="0"/>
          </a:p>
        </p:txBody>
      </p:sp>
      <p:graphicFrame>
        <p:nvGraphicFramePr>
          <p:cNvPr id="600066" name="Group 2"/>
          <p:cNvGraphicFramePr>
            <a:graphicFrameLocks noGrp="1"/>
          </p:cNvGraphicFramePr>
          <p:nvPr/>
        </p:nvGraphicFramePr>
        <p:xfrm>
          <a:off x="76200" y="719138"/>
          <a:ext cx="8991600" cy="5857559"/>
        </p:xfrm>
        <a:graphic>
          <a:graphicData uri="http://schemas.openxmlformats.org/drawingml/2006/table">
            <a:tbl>
              <a:tblPr/>
              <a:tblGrid>
                <a:gridCol w="2971800"/>
                <a:gridCol w="609600"/>
                <a:gridCol w="685800"/>
                <a:gridCol w="762000"/>
                <a:gridCol w="609600"/>
                <a:gridCol w="609600"/>
                <a:gridCol w="609600"/>
                <a:gridCol w="609600"/>
                <a:gridCol w="450850"/>
                <a:gridCol w="533400"/>
                <a:gridCol w="539750"/>
              </a:tblGrid>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Content Area Description</a:t>
                      </a: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Audio</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Digital</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Finding Aid</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MSS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Other</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Photo</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Video</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MF</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Print</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Total</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African-American cultural life</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9</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10</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72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Agricultural crisis of late 19</a:t>
                      </a:r>
                      <a:r>
                        <a:rPr kumimoji="0" lang="en-US" sz="1200" b="0" i="0" u="none" strike="noStrike" cap="none" normalizeH="0" baseline="30000" smtClean="0">
                          <a:ln>
                            <a:noFill/>
                          </a:ln>
                          <a:solidFill>
                            <a:schemeClr val="tx1"/>
                          </a:solidFill>
                          <a:effectLst/>
                          <a:latin typeface="Garamond" pitchFamily="18" charset="0"/>
                          <a:cs typeface="Times New Roman" pitchFamily="18" charset="0"/>
                        </a:rPr>
                        <a:t>th</a:t>
                      </a:r>
                      <a:r>
                        <a:rPr kumimoji="0" lang="en-US" sz="1200" b="0" i="0" u="none" strike="noStrike" cap="none" normalizeH="0" baseline="0" smtClean="0">
                          <a:ln>
                            <a:noFill/>
                          </a:ln>
                          <a:solidFill>
                            <a:schemeClr val="tx1"/>
                          </a:solidFill>
                          <a:effectLst/>
                          <a:latin typeface="Garamond" pitchFamily="18" charset="0"/>
                          <a:cs typeface="Times New Roman" pitchFamily="18" charset="0"/>
                        </a:rPr>
                        <a:t> century</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19</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Codification of segregation laws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Configuration of white supremacy</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9</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20</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Cultural values and activities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17</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20</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71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Disenfranchising movements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Educational movements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27</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98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Emergence of Holiness &amp; Pentecostal Groups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7</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10</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Emergence of new musical forms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Emergence of organized groups expressing</a:t>
                      </a:r>
                      <a:endParaRPr kumimoji="0" lang="en-US" sz="1000" b="0" i="0" u="none" strike="noStrike" cap="none" normalizeH="0" baseline="0" smtClean="0">
                        <a:ln>
                          <a:noFill/>
                        </a:ln>
                        <a:solidFill>
                          <a:schemeClr val="tx1"/>
                        </a:solidFill>
                        <a:effectLst/>
                        <a:latin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    farmers concerns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474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cs typeface="Times New Roman" pitchFamily="18" charset="0"/>
                        </a:rPr>
                        <a:t>…</a:t>
                      </a: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r>
              <a:tr h="474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Total Each Format</a:t>
                      </a:r>
                      <a:endParaRPr kumimoji="0" lang="en-US" sz="1200" b="1" i="0" u="none" strike="noStrike" cap="none" normalizeH="0" baseline="0" smtClean="0">
                        <a:ln>
                          <a:noFill/>
                        </a:ln>
                        <a:solidFill>
                          <a:schemeClr val="tx1"/>
                        </a:solidFill>
                        <a:effectLst/>
                        <a:latin typeface="Arial" pitchFamily="34" charset="0"/>
                        <a:cs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51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161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133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79</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301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831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p:spPr>
        <p:txBody>
          <a:bodyPr/>
          <a:lstStyle/>
          <a:p>
            <a:fld id="{3AF22272-4A2F-4E80-A27B-FB6F8E1E01EF}" type="slidenum">
              <a:rPr lang="en-US" smtClean="0"/>
              <a:pPr/>
              <a:t>48</a:t>
            </a:fld>
            <a:endParaRPr lang="en-US" smtClean="0"/>
          </a:p>
        </p:txBody>
      </p:sp>
      <p:sp>
        <p:nvSpPr>
          <p:cNvPr id="72707" name="Rectangle 2"/>
          <p:cNvSpPr>
            <a:spLocks noGrp="1" noChangeArrowheads="1"/>
          </p:cNvSpPr>
          <p:nvPr>
            <p:ph type="title"/>
          </p:nvPr>
        </p:nvSpPr>
        <p:spPr>
          <a:xfrm>
            <a:off x="533400" y="1524000"/>
            <a:ext cx="8153400" cy="685800"/>
          </a:xfrm>
          <a:noFill/>
        </p:spPr>
        <p:txBody>
          <a:bodyPr lIns="92075" tIns="46038" rIns="92075" bIns="46038"/>
          <a:lstStyle/>
          <a:p>
            <a:pPr algn="l" eaLnBrk="1" hangingPunct="1"/>
            <a:r>
              <a:rPr lang="en-US" dirty="0" smtClean="0"/>
              <a:t>   Informal </a:t>
            </a:r>
            <a:r>
              <a:rPr lang="en-US" sz="6600" dirty="0" smtClean="0"/>
              <a:t>5S</a:t>
            </a:r>
            <a:r>
              <a:rPr lang="en-US" dirty="0" smtClean="0"/>
              <a:t> &amp; DL Definitions</a:t>
            </a:r>
            <a:br>
              <a:rPr lang="en-US" dirty="0" smtClean="0"/>
            </a:br>
            <a:r>
              <a:rPr lang="en-US" dirty="0" smtClean="0"/>
              <a:t/>
            </a:r>
            <a:br>
              <a:rPr lang="en-US" dirty="0" smtClean="0"/>
            </a:br>
            <a:r>
              <a:rPr lang="en-US" dirty="0" smtClean="0"/>
              <a:t>  </a:t>
            </a:r>
            <a:r>
              <a:rPr lang="en-US" sz="3600" dirty="0" smtClean="0"/>
              <a:t>DLs are complex systems that</a:t>
            </a:r>
            <a:br>
              <a:rPr lang="en-US" sz="3600" dirty="0" smtClean="0"/>
            </a:br>
            <a:endParaRPr lang="en-US" sz="3600" dirty="0" smtClean="0"/>
          </a:p>
        </p:txBody>
      </p:sp>
      <p:sp>
        <p:nvSpPr>
          <p:cNvPr id="72708" name="Rectangle 3"/>
          <p:cNvSpPr>
            <a:spLocks noGrp="1" noChangeArrowheads="1"/>
          </p:cNvSpPr>
          <p:nvPr>
            <p:ph type="body" idx="1"/>
          </p:nvPr>
        </p:nvSpPr>
        <p:spPr>
          <a:xfrm>
            <a:off x="457200" y="2819400"/>
            <a:ext cx="8305800" cy="3581400"/>
          </a:xfrm>
          <a:noFill/>
        </p:spPr>
        <p:txBody>
          <a:bodyPr lIns="92075" tIns="46038" rIns="92075" bIns="46038"/>
          <a:lstStyle/>
          <a:p>
            <a:pPr eaLnBrk="1" hangingPunct="1"/>
            <a:r>
              <a:rPr lang="en-US" smtClean="0"/>
              <a:t>help satisfy info needs of users (</a:t>
            </a:r>
            <a:r>
              <a:rPr lang="en-US" b="1" smtClean="0"/>
              <a:t>societies</a:t>
            </a:r>
            <a:r>
              <a:rPr lang="en-US" smtClean="0"/>
              <a:t>)</a:t>
            </a:r>
          </a:p>
          <a:p>
            <a:pPr eaLnBrk="1" hangingPunct="1"/>
            <a:r>
              <a:rPr lang="en-US" smtClean="0"/>
              <a:t>provide info services (</a:t>
            </a:r>
            <a:r>
              <a:rPr lang="en-US" b="1" smtClean="0"/>
              <a:t>scenarios</a:t>
            </a:r>
            <a:r>
              <a:rPr lang="en-US" smtClean="0"/>
              <a:t>)</a:t>
            </a:r>
          </a:p>
          <a:p>
            <a:pPr eaLnBrk="1" hangingPunct="1"/>
            <a:r>
              <a:rPr lang="en-US" smtClean="0"/>
              <a:t>organize info in usable ways (</a:t>
            </a:r>
            <a:r>
              <a:rPr lang="en-US" b="1" smtClean="0"/>
              <a:t>structures</a:t>
            </a:r>
            <a:r>
              <a:rPr lang="en-US" smtClean="0"/>
              <a:t>)</a:t>
            </a:r>
          </a:p>
          <a:p>
            <a:pPr eaLnBrk="1" hangingPunct="1"/>
            <a:r>
              <a:rPr lang="en-US" smtClean="0"/>
              <a:t>present info in usable ways (</a:t>
            </a:r>
            <a:r>
              <a:rPr lang="en-US" b="1" smtClean="0"/>
              <a:t>spaces</a:t>
            </a:r>
            <a:r>
              <a:rPr lang="en-US" smtClean="0"/>
              <a:t>)</a:t>
            </a:r>
          </a:p>
          <a:p>
            <a:pPr eaLnBrk="1" hangingPunct="1"/>
            <a:r>
              <a:rPr lang="en-US" smtClean="0"/>
              <a:t>communicate info with users (</a:t>
            </a:r>
            <a:r>
              <a:rPr lang="en-US" b="1" smtClean="0"/>
              <a:t>streams</a:t>
            </a:r>
            <a:r>
              <a:rPr lang="en-US" smtClean="0"/>
              <a:t>)</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4"/>
          <p:cNvSpPr>
            <a:spLocks noGrp="1"/>
          </p:cNvSpPr>
          <p:nvPr>
            <p:ph type="sldNum" sz="quarter" idx="12"/>
          </p:nvPr>
        </p:nvSpPr>
        <p:spPr>
          <a:noFill/>
        </p:spPr>
        <p:txBody>
          <a:bodyPr/>
          <a:lstStyle/>
          <a:p>
            <a:fld id="{127CB682-20B0-4DAE-AEB6-237A255CD90F}" type="slidenum">
              <a:rPr lang="en-US" smtClean="0"/>
              <a:pPr/>
              <a:t>49</a:t>
            </a:fld>
            <a:endParaRPr lang="en-US" smtClean="0"/>
          </a:p>
        </p:txBody>
      </p:sp>
      <p:sp>
        <p:nvSpPr>
          <p:cNvPr id="73731" name="Rectangle 2"/>
          <p:cNvSpPr>
            <a:spLocks noGrp="1" noChangeArrowheads="1"/>
          </p:cNvSpPr>
          <p:nvPr>
            <p:ph type="title"/>
          </p:nvPr>
        </p:nvSpPr>
        <p:spPr>
          <a:xfrm>
            <a:off x="152400" y="228600"/>
            <a:ext cx="8229600" cy="1143000"/>
          </a:xfrm>
        </p:spPr>
        <p:txBody>
          <a:bodyPr/>
          <a:lstStyle/>
          <a:p>
            <a:pPr eaLnBrk="1" hangingPunct="1"/>
            <a:r>
              <a:rPr lang="en-US" sz="6000" b="1" smtClean="0">
                <a:solidFill>
                  <a:srgbClr val="FF6600"/>
                </a:solidFill>
              </a:rPr>
              <a:t>5S Layers</a:t>
            </a:r>
          </a:p>
        </p:txBody>
      </p:sp>
      <p:sp>
        <p:nvSpPr>
          <p:cNvPr id="73732" name="Text Box 3"/>
          <p:cNvSpPr txBox="1">
            <a:spLocks noChangeArrowheads="1"/>
          </p:cNvSpPr>
          <p:nvPr/>
        </p:nvSpPr>
        <p:spPr bwMode="auto">
          <a:xfrm>
            <a:off x="2590800" y="16002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Societies</a:t>
            </a:r>
            <a:endParaRPr lang="en-US" sz="2800">
              <a:solidFill>
                <a:schemeClr val="tx2"/>
              </a:solidFill>
              <a:latin typeface="Times New Roman" pitchFamily="18" charset="0"/>
            </a:endParaRPr>
          </a:p>
        </p:txBody>
      </p:sp>
      <p:sp>
        <p:nvSpPr>
          <p:cNvPr id="73733" name="Text Box 4"/>
          <p:cNvSpPr txBox="1">
            <a:spLocks noChangeArrowheads="1"/>
          </p:cNvSpPr>
          <p:nvPr/>
        </p:nvSpPr>
        <p:spPr bwMode="auto">
          <a:xfrm>
            <a:off x="2590800" y="26670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Scenarios</a:t>
            </a:r>
            <a:endParaRPr lang="en-US" sz="2800">
              <a:solidFill>
                <a:schemeClr val="tx2"/>
              </a:solidFill>
              <a:latin typeface="Times New Roman" pitchFamily="18" charset="0"/>
            </a:endParaRPr>
          </a:p>
        </p:txBody>
      </p:sp>
      <p:sp>
        <p:nvSpPr>
          <p:cNvPr id="73734" name="Text Box 5"/>
          <p:cNvSpPr txBox="1">
            <a:spLocks noChangeArrowheads="1"/>
          </p:cNvSpPr>
          <p:nvPr/>
        </p:nvSpPr>
        <p:spPr bwMode="auto">
          <a:xfrm>
            <a:off x="2590800" y="36576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Spaces</a:t>
            </a:r>
            <a:endParaRPr lang="en-US" sz="2800">
              <a:solidFill>
                <a:schemeClr val="tx2"/>
              </a:solidFill>
              <a:latin typeface="Times New Roman" pitchFamily="18" charset="0"/>
            </a:endParaRPr>
          </a:p>
        </p:txBody>
      </p:sp>
      <p:sp>
        <p:nvSpPr>
          <p:cNvPr id="73735" name="Text Box 6"/>
          <p:cNvSpPr txBox="1">
            <a:spLocks noChangeArrowheads="1"/>
          </p:cNvSpPr>
          <p:nvPr/>
        </p:nvSpPr>
        <p:spPr bwMode="auto">
          <a:xfrm>
            <a:off x="2590800" y="46482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Structures</a:t>
            </a:r>
            <a:endParaRPr lang="en-US" sz="2800">
              <a:solidFill>
                <a:schemeClr val="tx2"/>
              </a:solidFill>
              <a:latin typeface="Times New Roman" pitchFamily="18" charset="0"/>
            </a:endParaRPr>
          </a:p>
        </p:txBody>
      </p:sp>
      <p:sp>
        <p:nvSpPr>
          <p:cNvPr id="73736" name="Text Box 7"/>
          <p:cNvSpPr txBox="1">
            <a:spLocks noChangeArrowheads="1"/>
          </p:cNvSpPr>
          <p:nvPr/>
        </p:nvSpPr>
        <p:spPr bwMode="auto">
          <a:xfrm>
            <a:off x="2590800" y="56388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Streams</a:t>
            </a:r>
            <a:endParaRPr lang="en-US" sz="2800">
              <a:solidFill>
                <a:schemeClr val="tx2"/>
              </a:solidFill>
              <a:latin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1143000"/>
          </a:xfrm>
        </p:spPr>
        <p:txBody>
          <a:bodyPr/>
          <a:lstStyle/>
          <a:p>
            <a:r>
              <a:rPr lang="en-US" dirty="0" smtClean="0"/>
              <a:t>Selected Recent DL Projects - 2</a:t>
            </a:r>
          </a:p>
        </p:txBody>
      </p:sp>
      <p:sp>
        <p:nvSpPr>
          <p:cNvPr id="11267" name="Content Placeholder 2"/>
          <p:cNvSpPr>
            <a:spLocks noGrp="1"/>
          </p:cNvSpPr>
          <p:nvPr>
            <p:ph idx="1"/>
          </p:nvPr>
        </p:nvSpPr>
        <p:spPr>
          <a:xfrm>
            <a:off x="457200" y="1447800"/>
            <a:ext cx="8458200" cy="4525963"/>
          </a:xfrm>
        </p:spPr>
        <p:txBody>
          <a:bodyPr/>
          <a:lstStyle/>
          <a:p>
            <a:r>
              <a:rPr lang="en-US" dirty="0" smtClean="0"/>
              <a:t>CINET: Network Science Middleware</a:t>
            </a:r>
          </a:p>
          <a:p>
            <a:pPr lvl="1"/>
            <a:r>
              <a:rPr lang="en-US" dirty="0" smtClean="0"/>
              <a:t>NSF SDCI CCF-1032677</a:t>
            </a:r>
          </a:p>
          <a:p>
            <a:pPr lvl="1"/>
            <a:r>
              <a:rPr lang="en-US" dirty="0" smtClean="0"/>
              <a:t>Simulation</a:t>
            </a:r>
            <a:r>
              <a:rPr lang="en-US" dirty="0"/>
              <a:t>, </a:t>
            </a:r>
            <a:r>
              <a:rPr lang="en-US" dirty="0" err="1"/>
              <a:t>Cyberinfrastructure</a:t>
            </a:r>
            <a:endParaRPr lang="en-US" dirty="0" smtClean="0"/>
          </a:p>
          <a:p>
            <a:r>
              <a:rPr lang="en-US" dirty="0" smtClean="0"/>
              <a:t>Secure Digital Libraries</a:t>
            </a:r>
          </a:p>
          <a:p>
            <a:pPr lvl="1"/>
            <a:r>
              <a:rPr lang="en-US" dirty="0" smtClean="0"/>
              <a:t>MS thesis: </a:t>
            </a:r>
            <a:r>
              <a:rPr lang="en-US" dirty="0" err="1" smtClean="0"/>
              <a:t>Noha</a:t>
            </a:r>
            <a:r>
              <a:rPr lang="en-US" dirty="0" smtClean="0"/>
              <a:t> Ibrahim Mohamed </a:t>
            </a:r>
            <a:r>
              <a:rPr lang="en-US" dirty="0" err="1" smtClean="0"/>
              <a:t>ElSherbiny</a:t>
            </a:r>
            <a:r>
              <a:rPr lang="en-US" dirty="0" smtClean="0"/>
              <a:t> </a:t>
            </a:r>
          </a:p>
          <a:p>
            <a:r>
              <a:rPr lang="en-US" dirty="0" smtClean="0"/>
              <a:t>Fingerprint Analysis/Distortion/Training DLs</a:t>
            </a:r>
          </a:p>
          <a:p>
            <a:pPr lvl="1"/>
            <a:r>
              <a:rPr lang="en-US" dirty="0" smtClean="0"/>
              <a:t>National </a:t>
            </a:r>
            <a:r>
              <a:rPr lang="en-US" dirty="0" err="1" smtClean="0"/>
              <a:t>Inst</a:t>
            </a:r>
            <a:r>
              <a:rPr lang="en-US" dirty="0" smtClean="0"/>
              <a:t> of Justice, BAE Systems</a:t>
            </a:r>
          </a:p>
          <a:p>
            <a:r>
              <a:rPr lang="en-US" dirty="0" smtClean="0"/>
              <a:t>ETD Analysis, Extraction, Classification</a:t>
            </a:r>
          </a:p>
          <a:p>
            <a:r>
              <a:rPr lang="en-US" dirty="0"/>
              <a:t>Qatar </a:t>
            </a:r>
            <a:r>
              <a:rPr lang="en-US" dirty="0" smtClean="0"/>
              <a:t>Project NPRP </a:t>
            </a:r>
            <a:r>
              <a:rPr lang="en-US" dirty="0"/>
              <a:t>4-029-1-007</a:t>
            </a:r>
            <a:endParaRPr lang="en-US" dirty="0" smtClean="0"/>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5</a:t>
            </a:fld>
            <a:endParaRPr lang="en-US" smtClean="0"/>
          </a:p>
        </p:txBody>
      </p:sp>
    </p:spTree>
    <p:extLst>
      <p:ext uri="{BB962C8B-B14F-4D97-AF65-F5344CB8AC3E}">
        <p14:creationId xmlns:p14="http://schemas.microsoft.com/office/powerpoint/2010/main" val="8597655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5"/>
          <p:cNvSpPr>
            <a:spLocks noGrp="1"/>
          </p:cNvSpPr>
          <p:nvPr>
            <p:ph type="sldNum" sz="quarter" idx="12"/>
          </p:nvPr>
        </p:nvSpPr>
        <p:spPr>
          <a:noFill/>
        </p:spPr>
        <p:txBody>
          <a:bodyPr/>
          <a:lstStyle/>
          <a:p>
            <a:fld id="{6FD51F37-441D-4171-8E4B-6F7CEA35B6B9}" type="slidenum">
              <a:rPr lang="en-US" smtClean="0"/>
              <a:pPr/>
              <a:t>50</a:t>
            </a:fld>
            <a:endParaRPr lang="en-US" smtClean="0"/>
          </a:p>
        </p:txBody>
      </p:sp>
      <p:sp>
        <p:nvSpPr>
          <p:cNvPr id="74755" name="Rectangle 2"/>
          <p:cNvSpPr>
            <a:spLocks noGrp="1" noChangeArrowheads="1"/>
          </p:cNvSpPr>
          <p:nvPr>
            <p:ph type="title"/>
          </p:nvPr>
        </p:nvSpPr>
        <p:spPr>
          <a:xfrm>
            <a:off x="457200" y="76200"/>
            <a:ext cx="8229600" cy="990600"/>
          </a:xfrm>
        </p:spPr>
        <p:txBody>
          <a:bodyPr/>
          <a:lstStyle/>
          <a:p>
            <a:pPr eaLnBrk="1" hangingPunct="1"/>
            <a:r>
              <a:rPr lang="en-US" smtClean="0"/>
              <a:t>Hypotheses</a:t>
            </a:r>
          </a:p>
        </p:txBody>
      </p:sp>
      <p:sp>
        <p:nvSpPr>
          <p:cNvPr id="74756" name="Rectangle 3"/>
          <p:cNvSpPr>
            <a:spLocks noGrp="1" noChangeArrowheads="1"/>
          </p:cNvSpPr>
          <p:nvPr>
            <p:ph type="body" idx="1"/>
          </p:nvPr>
        </p:nvSpPr>
        <p:spPr/>
        <p:txBody>
          <a:bodyPr/>
          <a:lstStyle/>
          <a:p>
            <a:pPr eaLnBrk="1" hangingPunct="1"/>
            <a:r>
              <a:rPr lang="en-US" sz="3600" smtClean="0"/>
              <a:t>A formal theory for DLs can be built based on 5S.</a:t>
            </a:r>
          </a:p>
          <a:p>
            <a:pPr eaLnBrk="1" hangingPunct="1">
              <a:buFontTx/>
              <a:buNone/>
            </a:pPr>
            <a:endParaRPr lang="en-US" sz="3600" smtClean="0"/>
          </a:p>
          <a:p>
            <a:pPr eaLnBrk="1" hangingPunct="1"/>
            <a:r>
              <a:rPr lang="en-US" sz="3600" smtClean="0"/>
              <a:t>The formalization can serve as a basis for modeling and building high-quality DLs.</a:t>
            </a:r>
          </a:p>
          <a:p>
            <a:pPr eaLnBrk="1" hangingPunct="1">
              <a:buFontTx/>
              <a:buNone/>
            </a:pPr>
            <a:endParaRPr lang="en-US" sz="3600" smtClean="0"/>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5"/>
          <p:cNvSpPr>
            <a:spLocks noGrp="1"/>
          </p:cNvSpPr>
          <p:nvPr>
            <p:ph type="sldNum" sz="quarter" idx="12"/>
          </p:nvPr>
        </p:nvSpPr>
        <p:spPr>
          <a:noFill/>
        </p:spPr>
        <p:txBody>
          <a:bodyPr/>
          <a:lstStyle/>
          <a:p>
            <a:fld id="{69E68E54-1555-4313-B30C-BBD6C7D2095E}" type="slidenum">
              <a:rPr lang="en-US" smtClean="0"/>
              <a:pPr/>
              <a:t>51</a:t>
            </a:fld>
            <a:endParaRPr lang="en-US" smtClean="0"/>
          </a:p>
        </p:txBody>
      </p:sp>
      <p:sp>
        <p:nvSpPr>
          <p:cNvPr id="75779" name="Rectangle 2"/>
          <p:cNvSpPr>
            <a:spLocks noGrp="1" noChangeArrowheads="1"/>
          </p:cNvSpPr>
          <p:nvPr>
            <p:ph type="title"/>
          </p:nvPr>
        </p:nvSpPr>
        <p:spPr>
          <a:xfrm>
            <a:off x="457200" y="762000"/>
            <a:ext cx="7772400" cy="685800"/>
          </a:xfrm>
        </p:spPr>
        <p:txBody>
          <a:bodyPr/>
          <a:lstStyle/>
          <a:p>
            <a:pPr eaLnBrk="1" hangingPunct="1"/>
            <a:r>
              <a:rPr lang="en-US" smtClean="0"/>
              <a:t>Research Questions</a:t>
            </a:r>
          </a:p>
        </p:txBody>
      </p:sp>
      <p:sp>
        <p:nvSpPr>
          <p:cNvPr id="75780" name="Rectangle 3"/>
          <p:cNvSpPr>
            <a:spLocks noGrp="1" noChangeArrowheads="1"/>
          </p:cNvSpPr>
          <p:nvPr>
            <p:ph type="body" idx="1"/>
          </p:nvPr>
        </p:nvSpPr>
        <p:spPr>
          <a:xfrm>
            <a:off x="533400" y="1676400"/>
            <a:ext cx="8305800" cy="4845050"/>
          </a:xfrm>
        </p:spPr>
        <p:txBody>
          <a:bodyPr/>
          <a:lstStyle/>
          <a:p>
            <a:pPr marL="609600" indent="-609600" algn="just" eaLnBrk="1" hangingPunct="1">
              <a:buFontTx/>
              <a:buNone/>
            </a:pPr>
            <a:r>
              <a:rPr lang="en-US" sz="2400" smtClean="0">
                <a:cs typeface="Times New Roman" pitchFamily="18" charset="0"/>
              </a:rPr>
              <a:t>1. Can we formally elaborate 5S?</a:t>
            </a:r>
          </a:p>
          <a:p>
            <a:pPr marL="609600" indent="-609600" algn="just" eaLnBrk="1" hangingPunct="1">
              <a:buFontTx/>
              <a:buNone/>
            </a:pPr>
            <a:r>
              <a:rPr lang="en-US" sz="2400" smtClean="0">
                <a:cs typeface="Times New Roman" pitchFamily="18" charset="0"/>
              </a:rPr>
              <a:t>2. How can we use 5S to formally describe digital libraries? </a:t>
            </a:r>
          </a:p>
          <a:p>
            <a:pPr marL="609600" indent="-609600" algn="just" eaLnBrk="1" hangingPunct="1">
              <a:buFontTx/>
              <a:buNone/>
            </a:pPr>
            <a:r>
              <a:rPr lang="en-US" sz="2400" smtClean="0">
                <a:cs typeface="Times New Roman" pitchFamily="18" charset="0"/>
              </a:rPr>
              <a:t>3. What are the fundamental relationships among the Ss and   high-level DL concepts?</a:t>
            </a:r>
          </a:p>
          <a:p>
            <a:pPr marL="609600" indent="-609600" algn="just" eaLnBrk="1" hangingPunct="1">
              <a:buFontTx/>
              <a:buNone/>
            </a:pPr>
            <a:r>
              <a:rPr lang="en-US" sz="2400" smtClean="0">
                <a:cs typeface="Times New Roman" pitchFamily="18" charset="0"/>
              </a:rPr>
              <a:t>4. How can we allow digital librarians to easily express those relationships?</a:t>
            </a:r>
          </a:p>
          <a:p>
            <a:pPr marL="609600" indent="-609600" algn="just" eaLnBrk="1" hangingPunct="1">
              <a:buFontTx/>
              <a:buNone/>
            </a:pPr>
            <a:r>
              <a:rPr lang="en-US" sz="2400" smtClean="0">
                <a:cs typeface="Times New Roman" pitchFamily="18" charset="0"/>
              </a:rPr>
              <a:t>5. Which are the fundamental quality properties of a DL? Can we use the formalized DL framework to characterize those properties?</a:t>
            </a:r>
          </a:p>
          <a:p>
            <a:pPr marL="609600" indent="-609600" algn="just" eaLnBrk="1" hangingPunct="1">
              <a:buFontTx/>
              <a:buNone/>
            </a:pPr>
            <a:r>
              <a:rPr lang="en-US" sz="2400" smtClean="0">
                <a:cs typeface="Times New Roman" pitchFamily="18" charset="0"/>
              </a:rPr>
              <a:t>6. Where in the life cycle of digital libraries can key aspects of quality be measured and how?</a:t>
            </a:r>
          </a:p>
          <a:p>
            <a:pPr marL="609600" indent="-609600" algn="just" eaLnBrk="1" hangingPunct="1">
              <a:buFontTx/>
              <a:buNone/>
            </a:pPr>
            <a:endParaRPr lang="en-US" sz="2400" smtClean="0">
              <a:cs typeface="Times New Roman" pitchFamily="18" charset="0"/>
            </a:endParaRPr>
          </a:p>
          <a:p>
            <a:pPr marL="609600" indent="-609600" eaLnBrk="1" hangingPunct="1">
              <a:buFontTx/>
              <a:buNone/>
            </a:pPr>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4"/>
          <p:cNvSpPr>
            <a:spLocks noGrp="1"/>
          </p:cNvSpPr>
          <p:nvPr>
            <p:ph type="sldNum" sz="quarter" idx="12"/>
          </p:nvPr>
        </p:nvSpPr>
        <p:spPr>
          <a:noFill/>
        </p:spPr>
        <p:txBody>
          <a:bodyPr/>
          <a:lstStyle/>
          <a:p>
            <a:fld id="{89D95B78-5EA8-4C95-B489-1D8C1856E2CC}" type="slidenum">
              <a:rPr lang="en-US" smtClean="0"/>
              <a:pPr/>
              <a:t>52</a:t>
            </a:fld>
            <a:endParaRPr lang="en-US" smtClean="0"/>
          </a:p>
        </p:txBody>
      </p:sp>
      <p:sp>
        <p:nvSpPr>
          <p:cNvPr id="76803" name="Rectangle 2"/>
          <p:cNvSpPr>
            <a:spLocks noGrp="1" noChangeArrowheads="1"/>
          </p:cNvSpPr>
          <p:nvPr>
            <p:ph type="title"/>
          </p:nvPr>
        </p:nvSpPr>
        <p:spPr>
          <a:xfrm>
            <a:off x="2716213" y="274638"/>
            <a:ext cx="2647950" cy="846137"/>
          </a:xfrm>
        </p:spPr>
        <p:txBody>
          <a:bodyPr/>
          <a:lstStyle/>
          <a:p>
            <a:pPr eaLnBrk="1" hangingPunct="1"/>
            <a:r>
              <a:rPr lang="en-US" b="1" smtClean="0">
                <a:solidFill>
                  <a:schemeClr val="tx1"/>
                </a:solidFill>
              </a:rPr>
              <a:t>5Ss</a:t>
            </a:r>
          </a:p>
        </p:txBody>
      </p:sp>
      <p:graphicFrame>
        <p:nvGraphicFramePr>
          <p:cNvPr id="552963" name="Group 3"/>
          <p:cNvGraphicFramePr>
            <a:graphicFrameLocks noGrp="1"/>
          </p:cNvGraphicFramePr>
          <p:nvPr/>
        </p:nvGraphicFramePr>
        <p:xfrm>
          <a:off x="609600" y="1752600"/>
          <a:ext cx="8382000" cy="4846002"/>
        </p:xfrm>
        <a:graphic>
          <a:graphicData uri="http://schemas.openxmlformats.org/drawingml/2006/table">
            <a:tbl>
              <a:tblPr/>
              <a:tblGrid>
                <a:gridCol w="1516063"/>
                <a:gridCol w="3132137"/>
                <a:gridCol w="3733800"/>
              </a:tblGrid>
              <a:tr h="469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Examples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Objectives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27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Streams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Text; video; audio; image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Describes properties of the DL content such as encoding and language for textual material or particular forms of multimedia data</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31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Structures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Collection; catalog; hypertext; document; metadata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Specifies organizational aspects of the DL content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600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Spaces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Measure; measurable, topological, vector, probabilistic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Defines logical and presentational views of several DL components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633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Scenarios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Searching, browsing, recommending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Details the behavior of DL services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38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Societies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Service managers, learners, teachers, etc.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Defines managers, responsible for running DL services; actors, that use those services; and relationships among them</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lide Number Placeholder 5"/>
          <p:cNvSpPr>
            <a:spLocks noGrp="1"/>
          </p:cNvSpPr>
          <p:nvPr>
            <p:ph type="sldNum" sz="quarter" idx="12"/>
          </p:nvPr>
        </p:nvSpPr>
        <p:spPr>
          <a:noFill/>
        </p:spPr>
        <p:txBody>
          <a:bodyPr/>
          <a:lstStyle/>
          <a:p>
            <a:fld id="{B516B342-CD14-4DA5-9307-8952D85F6AD4}" type="slidenum">
              <a:rPr lang="en-US" smtClean="0"/>
              <a:pPr/>
              <a:t>53</a:t>
            </a:fld>
            <a:endParaRPr lang="en-US" smtClean="0"/>
          </a:p>
        </p:txBody>
      </p:sp>
      <p:sp>
        <p:nvSpPr>
          <p:cNvPr id="3076" name="Rectangle 2"/>
          <p:cNvSpPr>
            <a:spLocks noGrp="1" noChangeArrowheads="1"/>
          </p:cNvSpPr>
          <p:nvPr>
            <p:ph type="title"/>
          </p:nvPr>
        </p:nvSpPr>
        <p:spPr>
          <a:xfrm>
            <a:off x="457200" y="152400"/>
            <a:ext cx="8839200" cy="1143000"/>
          </a:xfrm>
        </p:spPr>
        <p:txBody>
          <a:bodyPr/>
          <a:lstStyle/>
          <a:p>
            <a:pPr eaLnBrk="1" hangingPunct="1"/>
            <a:r>
              <a:rPr lang="en-US" sz="2000" b="1" smtClean="0"/>
              <a:t>5S and DL formal definitions and compositions (April 2004 TOIS)</a:t>
            </a:r>
          </a:p>
        </p:txBody>
      </p:sp>
      <p:graphicFrame>
        <p:nvGraphicFramePr>
          <p:cNvPr id="3074" name="Object 3"/>
          <p:cNvGraphicFramePr>
            <a:graphicFrameLocks noGrp="1" noChangeAspect="1"/>
          </p:cNvGraphicFramePr>
          <p:nvPr>
            <p:ph idx="1"/>
          </p:nvPr>
        </p:nvGraphicFramePr>
        <p:xfrm>
          <a:off x="990600" y="1295400"/>
          <a:ext cx="7162800" cy="5372100"/>
        </p:xfrm>
        <a:graphic>
          <a:graphicData uri="http://schemas.openxmlformats.org/presentationml/2006/ole">
            <mc:AlternateContent xmlns:mc="http://schemas.openxmlformats.org/markup-compatibility/2006">
              <mc:Choice xmlns:v="urn:schemas-microsoft-com:vml" Requires="v">
                <p:oleObj spid="_x0000_s3108" name="Slide" r:id="rId4" imgW="4572180" imgH="3428962" progId="PowerPoint.Slide.8">
                  <p:embed/>
                </p:oleObj>
              </mc:Choice>
              <mc:Fallback>
                <p:oleObj name="Slide" r:id="rId4" imgW="4572180" imgH="3428962" progId="PowerPoint.Slid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295400"/>
                        <a:ext cx="7162800" cy="537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5"/>
          <p:cNvSpPr>
            <a:spLocks noGrp="1"/>
          </p:cNvSpPr>
          <p:nvPr>
            <p:ph type="sldNum" sz="quarter" idx="12"/>
          </p:nvPr>
        </p:nvSpPr>
        <p:spPr>
          <a:noFill/>
        </p:spPr>
        <p:txBody>
          <a:bodyPr/>
          <a:lstStyle/>
          <a:p>
            <a:fld id="{F4A1461F-E5F8-4FD6-A02E-8866E2C1C34E}" type="slidenum">
              <a:rPr lang="en-US" smtClean="0"/>
              <a:pPr/>
              <a:t>54</a:t>
            </a:fld>
            <a:endParaRPr lang="en-US" smtClean="0"/>
          </a:p>
        </p:txBody>
      </p:sp>
      <p:sp>
        <p:nvSpPr>
          <p:cNvPr id="78851" name="Rectangle 2"/>
          <p:cNvSpPr>
            <a:spLocks noGrp="1" noChangeArrowheads="1"/>
          </p:cNvSpPr>
          <p:nvPr>
            <p:ph type="title"/>
          </p:nvPr>
        </p:nvSpPr>
        <p:spPr>
          <a:xfrm>
            <a:off x="457200" y="76200"/>
            <a:ext cx="8229600" cy="1371600"/>
          </a:xfrm>
        </p:spPr>
        <p:txBody>
          <a:bodyPr/>
          <a:lstStyle/>
          <a:p>
            <a:pPr eaLnBrk="1" hangingPunct="1"/>
            <a:r>
              <a:rPr lang="en-US" sz="5400" b="1" dirty="0" smtClean="0"/>
              <a:t>ETANA-DL</a:t>
            </a:r>
          </a:p>
        </p:txBody>
      </p:sp>
      <p:sp>
        <p:nvSpPr>
          <p:cNvPr id="78852" name="Rectangle 3"/>
          <p:cNvSpPr>
            <a:spLocks noGrp="1" noChangeArrowheads="1"/>
          </p:cNvSpPr>
          <p:nvPr>
            <p:ph type="body" idx="1"/>
          </p:nvPr>
        </p:nvSpPr>
        <p:spPr>
          <a:xfrm>
            <a:off x="457200" y="1524000"/>
            <a:ext cx="8686800" cy="4953000"/>
          </a:xfrm>
        </p:spPr>
        <p:txBody>
          <a:bodyPr/>
          <a:lstStyle/>
          <a:p>
            <a:pPr marL="609600" indent="-609600" eaLnBrk="1" hangingPunct="1">
              <a:lnSpc>
                <a:spcPct val="90000"/>
              </a:lnSpc>
            </a:pPr>
            <a:r>
              <a:rPr lang="en-US" smtClean="0"/>
              <a:t>Archaeological DL</a:t>
            </a:r>
          </a:p>
          <a:p>
            <a:pPr marL="609600" indent="-609600" eaLnBrk="1" hangingPunct="1">
              <a:lnSpc>
                <a:spcPct val="90000"/>
              </a:lnSpc>
            </a:pPr>
            <a:r>
              <a:rPr lang="en-US" smtClean="0"/>
              <a:t>Integrated DL</a:t>
            </a:r>
          </a:p>
          <a:p>
            <a:pPr marL="990600" lvl="1" indent="-533400" eaLnBrk="1" hangingPunct="1">
              <a:lnSpc>
                <a:spcPct val="90000"/>
              </a:lnSpc>
            </a:pPr>
            <a:r>
              <a:rPr lang="en-US" smtClean="0"/>
              <a:t>Heterogeneous data handling</a:t>
            </a:r>
          </a:p>
          <a:p>
            <a:pPr marL="609600" indent="-609600" eaLnBrk="1" hangingPunct="1">
              <a:lnSpc>
                <a:spcPct val="90000"/>
              </a:lnSpc>
            </a:pPr>
            <a:r>
              <a:rPr lang="en-US" smtClean="0"/>
              <a:t>Applies and extends the OAI-PMH</a:t>
            </a:r>
          </a:p>
          <a:p>
            <a:pPr marL="990600" lvl="1" indent="-533400" eaLnBrk="1" hangingPunct="1">
              <a:lnSpc>
                <a:spcPct val="90000"/>
              </a:lnSpc>
            </a:pPr>
            <a:r>
              <a:rPr lang="en-US" smtClean="0"/>
              <a:t>Open Archives Initiative Protocol for Metadata Handling</a:t>
            </a:r>
          </a:p>
          <a:p>
            <a:pPr marL="609600" indent="-609600" eaLnBrk="1" hangingPunct="1">
              <a:lnSpc>
                <a:spcPct val="90000"/>
              </a:lnSpc>
            </a:pPr>
            <a:r>
              <a:rPr lang="en-US" smtClean="0"/>
              <a:t>Design considerations</a:t>
            </a:r>
          </a:p>
          <a:p>
            <a:pPr marL="990600" lvl="1" indent="-533400" eaLnBrk="1" hangingPunct="1">
              <a:lnSpc>
                <a:spcPct val="90000"/>
              </a:lnSpc>
            </a:pPr>
            <a:r>
              <a:rPr lang="en-US" smtClean="0"/>
              <a:t>Componentized</a:t>
            </a:r>
          </a:p>
          <a:p>
            <a:pPr marL="990600" lvl="1" indent="-533400" eaLnBrk="1" hangingPunct="1">
              <a:lnSpc>
                <a:spcPct val="90000"/>
              </a:lnSpc>
            </a:pPr>
            <a:r>
              <a:rPr lang="en-US" smtClean="0"/>
              <a:t>Extensible</a:t>
            </a:r>
          </a:p>
          <a:p>
            <a:pPr marL="990600" lvl="1" indent="-533400" eaLnBrk="1" hangingPunct="1">
              <a:lnSpc>
                <a:spcPct val="90000"/>
              </a:lnSpc>
            </a:pPr>
            <a:r>
              <a:rPr lang="en-US" smtClean="0"/>
              <a:t>Portable</a:t>
            </a:r>
            <a:endParaRPr lang="en-US" sz="2400" smtClean="0"/>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4"/>
          <p:cNvSpPr>
            <a:spLocks noGrp="1"/>
          </p:cNvSpPr>
          <p:nvPr>
            <p:ph type="sldNum" sz="quarter" idx="12"/>
          </p:nvPr>
        </p:nvSpPr>
        <p:spPr>
          <a:noFill/>
        </p:spPr>
        <p:txBody>
          <a:bodyPr/>
          <a:lstStyle/>
          <a:p>
            <a:fld id="{AD8CDA6F-260E-4D6B-8DDA-CCE293524AFD}" type="slidenum">
              <a:rPr lang="en-US" smtClean="0"/>
              <a:pPr/>
              <a:t>55</a:t>
            </a:fld>
            <a:endParaRPr lang="en-US" smtClean="0"/>
          </a:p>
        </p:txBody>
      </p:sp>
      <p:pic>
        <p:nvPicPr>
          <p:cNvPr id="77827" name="Picture 2"/>
          <p:cNvPicPr>
            <a:picLocks noChangeAspect="1" noChangeArrowheads="1"/>
          </p:cNvPicPr>
          <p:nvPr/>
        </p:nvPicPr>
        <p:blipFill>
          <a:blip r:embed="rId3" cstate="print"/>
          <a:srcRect/>
          <a:stretch>
            <a:fillRect/>
          </a:stretch>
        </p:blipFill>
        <p:spPr bwMode="auto">
          <a:xfrm>
            <a:off x="533400" y="533400"/>
            <a:ext cx="8458200" cy="6097588"/>
          </a:xfrm>
          <a:prstGeom prst="rect">
            <a:avLst/>
          </a:prstGeom>
          <a:noFill/>
          <a:ln w="1587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4"/>
          <p:cNvSpPr>
            <a:spLocks noGrp="1"/>
          </p:cNvSpPr>
          <p:nvPr>
            <p:ph type="sldNum" sz="quarter" idx="12"/>
          </p:nvPr>
        </p:nvSpPr>
        <p:spPr>
          <a:noFill/>
        </p:spPr>
        <p:txBody>
          <a:bodyPr/>
          <a:lstStyle/>
          <a:p>
            <a:fld id="{D03ABBBE-1183-40D9-8023-BD63D10B3B35}" type="slidenum">
              <a:rPr lang="en-US" smtClean="0"/>
              <a:pPr/>
              <a:t>56</a:t>
            </a:fld>
            <a:endParaRPr lang="en-US" smtClean="0"/>
          </a:p>
        </p:txBody>
      </p:sp>
      <p:sp>
        <p:nvSpPr>
          <p:cNvPr id="79875" name="Rectangle 2"/>
          <p:cNvSpPr>
            <a:spLocks noGrp="1" noChangeArrowheads="1"/>
          </p:cNvSpPr>
          <p:nvPr>
            <p:ph type="title"/>
          </p:nvPr>
        </p:nvSpPr>
        <p:spPr>
          <a:xfrm>
            <a:off x="1022350" y="639763"/>
            <a:ext cx="7180263" cy="769937"/>
          </a:xfrm>
        </p:spPr>
        <p:txBody>
          <a:bodyPr/>
          <a:lstStyle/>
          <a:p>
            <a:pPr eaLnBrk="1" hangingPunct="1"/>
            <a:r>
              <a:rPr lang="en-US" sz="4800" smtClean="0">
                <a:solidFill>
                  <a:schemeClr val="tx1"/>
                </a:solidFill>
              </a:rPr>
              <a:t>ETANA-DL Architecture</a:t>
            </a:r>
            <a:r>
              <a:rPr lang="en-US" smtClean="0">
                <a:solidFill>
                  <a:schemeClr val="tx1"/>
                </a:solidFill>
              </a:rPr>
              <a:t/>
            </a:r>
            <a:br>
              <a:rPr lang="en-US" smtClean="0">
                <a:solidFill>
                  <a:schemeClr val="tx1"/>
                </a:solidFill>
              </a:rPr>
            </a:br>
            <a:r>
              <a:rPr lang="en-US" smtClean="0">
                <a:solidFill>
                  <a:schemeClr val="tx1"/>
                </a:solidFill>
              </a:rPr>
              <a:t>DigBase and DigKit</a:t>
            </a:r>
          </a:p>
        </p:txBody>
      </p:sp>
      <p:sp>
        <p:nvSpPr>
          <p:cNvPr id="79876" name="Rectangle 3"/>
          <p:cNvSpPr>
            <a:spLocks noChangeArrowheads="1"/>
          </p:cNvSpPr>
          <p:nvPr/>
        </p:nvSpPr>
        <p:spPr bwMode="auto">
          <a:xfrm>
            <a:off x="1219200" y="2755900"/>
            <a:ext cx="1295400" cy="3683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Lahav</a:t>
            </a:r>
          </a:p>
        </p:txBody>
      </p:sp>
      <p:sp>
        <p:nvSpPr>
          <p:cNvPr id="79877" name="Rectangle 4"/>
          <p:cNvSpPr>
            <a:spLocks noChangeArrowheads="1"/>
          </p:cNvSpPr>
          <p:nvPr/>
        </p:nvSpPr>
        <p:spPr bwMode="auto">
          <a:xfrm>
            <a:off x="1219200" y="3225800"/>
            <a:ext cx="1295400" cy="3810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Nimrin</a:t>
            </a:r>
          </a:p>
        </p:txBody>
      </p:sp>
      <p:sp>
        <p:nvSpPr>
          <p:cNvPr id="79878" name="Rectangle 5"/>
          <p:cNvSpPr>
            <a:spLocks noChangeArrowheads="1"/>
          </p:cNvSpPr>
          <p:nvPr/>
        </p:nvSpPr>
        <p:spPr bwMode="auto">
          <a:xfrm>
            <a:off x="1219200" y="3721100"/>
            <a:ext cx="1295400" cy="3810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Umayri</a:t>
            </a:r>
          </a:p>
        </p:txBody>
      </p:sp>
      <p:sp>
        <p:nvSpPr>
          <p:cNvPr id="79879" name="Rectangle 6"/>
          <p:cNvSpPr>
            <a:spLocks noChangeArrowheads="1"/>
          </p:cNvSpPr>
          <p:nvPr/>
        </p:nvSpPr>
        <p:spPr bwMode="auto">
          <a:xfrm>
            <a:off x="1219200" y="4216400"/>
            <a:ext cx="1295400" cy="3429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Hisban</a:t>
            </a:r>
          </a:p>
        </p:txBody>
      </p:sp>
      <p:sp>
        <p:nvSpPr>
          <p:cNvPr id="79880" name="Rectangle 7"/>
          <p:cNvSpPr>
            <a:spLocks noChangeArrowheads="1"/>
          </p:cNvSpPr>
          <p:nvPr/>
        </p:nvSpPr>
        <p:spPr bwMode="auto">
          <a:xfrm>
            <a:off x="1219200" y="4673600"/>
            <a:ext cx="1295400" cy="3937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Megiddo</a:t>
            </a:r>
          </a:p>
        </p:txBody>
      </p:sp>
      <p:sp>
        <p:nvSpPr>
          <p:cNvPr id="79881" name="Rectangle 8"/>
          <p:cNvSpPr>
            <a:spLocks noChangeArrowheads="1"/>
          </p:cNvSpPr>
          <p:nvPr/>
        </p:nvSpPr>
        <p:spPr bwMode="auto">
          <a:xfrm>
            <a:off x="1219200" y="5181600"/>
            <a:ext cx="1295400" cy="3683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Jalul</a:t>
            </a:r>
          </a:p>
        </p:txBody>
      </p:sp>
      <p:sp>
        <p:nvSpPr>
          <p:cNvPr id="79882" name="Rectangle 9"/>
          <p:cNvSpPr>
            <a:spLocks noChangeArrowheads="1"/>
          </p:cNvSpPr>
          <p:nvPr/>
        </p:nvSpPr>
        <p:spPr bwMode="auto">
          <a:xfrm>
            <a:off x="1219200" y="6096000"/>
            <a:ext cx="1905000" cy="3302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New Sites</a:t>
            </a:r>
          </a:p>
        </p:txBody>
      </p:sp>
      <p:sp>
        <p:nvSpPr>
          <p:cNvPr id="79883" name="Rectangle 10"/>
          <p:cNvSpPr>
            <a:spLocks noChangeArrowheads="1"/>
          </p:cNvSpPr>
          <p:nvPr/>
        </p:nvSpPr>
        <p:spPr bwMode="auto">
          <a:xfrm>
            <a:off x="2667000" y="2743200"/>
            <a:ext cx="457200" cy="3276600"/>
          </a:xfrm>
          <a:prstGeom prst="rect">
            <a:avLst/>
          </a:prstGeom>
          <a:solidFill>
            <a:schemeClr val="accent2"/>
          </a:solidFill>
          <a:ln w="15875">
            <a:solidFill>
              <a:schemeClr val="tx1"/>
            </a:solidFill>
            <a:miter lim="800000"/>
            <a:headEnd/>
            <a:tailEnd/>
          </a:ln>
        </p:spPr>
        <p:txBody>
          <a:bodyPr wrap="none" anchor="ctr"/>
          <a:lstStyle/>
          <a:p>
            <a:pPr algn="ctr"/>
            <a:r>
              <a:rPr lang="en-US" sz="1200">
                <a:solidFill>
                  <a:schemeClr val="hlink"/>
                </a:solidFill>
                <a:latin typeface="Tahoma" pitchFamily="34" charset="0"/>
              </a:rPr>
              <a:t>D</a:t>
            </a:r>
          </a:p>
          <a:p>
            <a:pPr algn="ctr"/>
            <a:r>
              <a:rPr lang="en-US" sz="1200">
                <a:solidFill>
                  <a:schemeClr val="hlink"/>
                </a:solidFill>
                <a:latin typeface="Tahoma" pitchFamily="34" charset="0"/>
              </a:rPr>
              <a:t>A</a:t>
            </a:r>
          </a:p>
          <a:p>
            <a:pPr algn="ctr"/>
            <a:r>
              <a:rPr lang="en-US" sz="1200">
                <a:solidFill>
                  <a:schemeClr val="hlink"/>
                </a:solidFill>
                <a:latin typeface="Tahoma" pitchFamily="34" charset="0"/>
              </a:rPr>
              <a:t>T</a:t>
            </a:r>
          </a:p>
          <a:p>
            <a:pPr algn="ctr"/>
            <a:r>
              <a:rPr lang="en-US" sz="1200">
                <a:solidFill>
                  <a:schemeClr val="hlink"/>
                </a:solidFill>
                <a:latin typeface="Tahoma" pitchFamily="34" charset="0"/>
              </a:rPr>
              <a:t>A</a:t>
            </a:r>
          </a:p>
          <a:p>
            <a:pPr algn="ctr"/>
            <a:r>
              <a:rPr lang="en-US" sz="1200">
                <a:solidFill>
                  <a:schemeClr val="hlink"/>
                </a:solidFill>
                <a:latin typeface="Tahoma" pitchFamily="34" charset="0"/>
              </a:rPr>
              <a:t>B</a:t>
            </a:r>
          </a:p>
          <a:p>
            <a:pPr algn="ctr"/>
            <a:r>
              <a:rPr lang="en-US" sz="1200">
                <a:solidFill>
                  <a:schemeClr val="hlink"/>
                </a:solidFill>
                <a:latin typeface="Tahoma" pitchFamily="34" charset="0"/>
              </a:rPr>
              <a:t>A</a:t>
            </a:r>
          </a:p>
          <a:p>
            <a:pPr algn="ctr"/>
            <a:r>
              <a:rPr lang="en-US" sz="1200">
                <a:solidFill>
                  <a:schemeClr val="hlink"/>
                </a:solidFill>
                <a:latin typeface="Tahoma" pitchFamily="34" charset="0"/>
              </a:rPr>
              <a:t>S</a:t>
            </a:r>
          </a:p>
          <a:p>
            <a:pPr algn="ctr"/>
            <a:r>
              <a:rPr lang="en-US" sz="1200">
                <a:solidFill>
                  <a:schemeClr val="hlink"/>
                </a:solidFill>
                <a:latin typeface="Tahoma" pitchFamily="34" charset="0"/>
              </a:rPr>
              <a:t>E</a:t>
            </a:r>
          </a:p>
          <a:p>
            <a:pPr algn="ctr"/>
            <a:endParaRPr lang="en-US" sz="1200">
              <a:solidFill>
                <a:schemeClr val="hlink"/>
              </a:solidFill>
              <a:latin typeface="Tahoma" pitchFamily="34" charset="0"/>
            </a:endParaRPr>
          </a:p>
          <a:p>
            <a:pPr algn="ctr"/>
            <a:r>
              <a:rPr lang="en-US" sz="1200">
                <a:solidFill>
                  <a:schemeClr val="hlink"/>
                </a:solidFill>
                <a:latin typeface="Tahoma" pitchFamily="34" charset="0"/>
              </a:rPr>
              <a:t>W</a:t>
            </a:r>
          </a:p>
          <a:p>
            <a:pPr algn="ctr"/>
            <a:r>
              <a:rPr lang="en-US" sz="1200">
                <a:solidFill>
                  <a:schemeClr val="hlink"/>
                </a:solidFill>
                <a:latin typeface="Tahoma" pitchFamily="34" charset="0"/>
              </a:rPr>
              <a:t>R</a:t>
            </a:r>
          </a:p>
          <a:p>
            <a:pPr algn="ctr"/>
            <a:r>
              <a:rPr lang="en-US" sz="1200">
                <a:solidFill>
                  <a:schemeClr val="hlink"/>
                </a:solidFill>
                <a:latin typeface="Tahoma" pitchFamily="34" charset="0"/>
              </a:rPr>
              <a:t>A</a:t>
            </a:r>
          </a:p>
          <a:p>
            <a:pPr algn="ctr"/>
            <a:r>
              <a:rPr lang="en-US" sz="1200">
                <a:solidFill>
                  <a:schemeClr val="hlink"/>
                </a:solidFill>
                <a:latin typeface="Tahoma" pitchFamily="34" charset="0"/>
              </a:rPr>
              <a:t>P</a:t>
            </a:r>
          </a:p>
          <a:p>
            <a:pPr algn="ctr"/>
            <a:r>
              <a:rPr lang="en-US" sz="1200">
                <a:solidFill>
                  <a:schemeClr val="hlink"/>
                </a:solidFill>
                <a:latin typeface="Tahoma" pitchFamily="34" charset="0"/>
              </a:rPr>
              <a:t>P</a:t>
            </a:r>
          </a:p>
          <a:p>
            <a:pPr algn="ctr"/>
            <a:r>
              <a:rPr lang="en-US" sz="1200">
                <a:solidFill>
                  <a:schemeClr val="hlink"/>
                </a:solidFill>
                <a:latin typeface="Tahoma" pitchFamily="34" charset="0"/>
              </a:rPr>
              <a:t>E</a:t>
            </a:r>
          </a:p>
          <a:p>
            <a:pPr algn="ctr"/>
            <a:r>
              <a:rPr lang="en-US" sz="1200">
                <a:solidFill>
                  <a:schemeClr val="hlink"/>
                </a:solidFill>
                <a:latin typeface="Tahoma" pitchFamily="34" charset="0"/>
              </a:rPr>
              <a:t>R</a:t>
            </a:r>
          </a:p>
          <a:p>
            <a:pPr algn="ctr"/>
            <a:r>
              <a:rPr lang="en-US" sz="1200">
                <a:solidFill>
                  <a:schemeClr val="hlink"/>
                </a:solidFill>
                <a:latin typeface="Tahoma" pitchFamily="34" charset="0"/>
              </a:rPr>
              <a:t>S</a:t>
            </a:r>
          </a:p>
        </p:txBody>
      </p:sp>
      <p:sp>
        <p:nvSpPr>
          <p:cNvPr id="79884" name="Rectangle 11"/>
          <p:cNvSpPr>
            <a:spLocks noChangeArrowheads="1"/>
          </p:cNvSpPr>
          <p:nvPr/>
        </p:nvSpPr>
        <p:spPr bwMode="auto">
          <a:xfrm>
            <a:off x="3657600" y="3733800"/>
            <a:ext cx="1295400" cy="12954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ETANA-DL</a:t>
            </a:r>
          </a:p>
          <a:p>
            <a:pPr algn="ctr"/>
            <a:r>
              <a:rPr lang="en-US" b="0">
                <a:solidFill>
                  <a:schemeClr val="hlink"/>
                </a:solidFill>
                <a:latin typeface="Tahoma" pitchFamily="34" charset="0"/>
              </a:rPr>
              <a:t>UNION</a:t>
            </a:r>
          </a:p>
          <a:p>
            <a:pPr algn="ctr"/>
            <a:r>
              <a:rPr lang="en-US" b="0">
                <a:solidFill>
                  <a:schemeClr val="hlink"/>
                </a:solidFill>
                <a:latin typeface="Tahoma" pitchFamily="34" charset="0"/>
              </a:rPr>
              <a:t>CATALOG</a:t>
            </a:r>
          </a:p>
        </p:txBody>
      </p:sp>
      <p:sp>
        <p:nvSpPr>
          <p:cNvPr id="79885" name="AutoShape 12"/>
          <p:cNvSpPr>
            <a:spLocks/>
          </p:cNvSpPr>
          <p:nvPr/>
        </p:nvSpPr>
        <p:spPr bwMode="auto">
          <a:xfrm>
            <a:off x="3175000" y="2768600"/>
            <a:ext cx="457200" cy="3251200"/>
          </a:xfrm>
          <a:prstGeom prst="rightBrace">
            <a:avLst>
              <a:gd name="adj1" fmla="val 59259"/>
              <a:gd name="adj2" fmla="val 50000"/>
            </a:avLst>
          </a:prstGeom>
          <a:noFill/>
          <a:ln w="15875">
            <a:solidFill>
              <a:schemeClr val="tx1"/>
            </a:solidFill>
            <a:miter lim="800000"/>
            <a:headEnd/>
            <a:tailEnd/>
          </a:ln>
        </p:spPr>
        <p:txBody>
          <a:bodyPr wrap="none" anchor="ctr"/>
          <a:lstStyle/>
          <a:p>
            <a:endParaRPr lang="en-US"/>
          </a:p>
        </p:txBody>
      </p:sp>
      <p:sp>
        <p:nvSpPr>
          <p:cNvPr id="79886" name="Rectangle 13"/>
          <p:cNvSpPr>
            <a:spLocks noChangeArrowheads="1"/>
          </p:cNvSpPr>
          <p:nvPr/>
        </p:nvSpPr>
        <p:spPr bwMode="auto">
          <a:xfrm>
            <a:off x="5892800" y="26289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Search</a:t>
            </a:r>
          </a:p>
        </p:txBody>
      </p:sp>
      <p:sp>
        <p:nvSpPr>
          <p:cNvPr id="79887" name="Rectangle 14"/>
          <p:cNvSpPr>
            <a:spLocks noChangeArrowheads="1"/>
          </p:cNvSpPr>
          <p:nvPr/>
        </p:nvSpPr>
        <p:spPr bwMode="auto">
          <a:xfrm>
            <a:off x="7620000" y="2641600"/>
            <a:ext cx="317500" cy="3429000"/>
          </a:xfrm>
          <a:prstGeom prst="rect">
            <a:avLst/>
          </a:prstGeom>
          <a:solidFill>
            <a:schemeClr val="accent2"/>
          </a:solidFill>
          <a:ln w="15875">
            <a:solidFill>
              <a:schemeClr val="tx1"/>
            </a:solidFill>
            <a:miter lim="800000"/>
            <a:headEnd/>
            <a:tailEnd/>
          </a:ln>
        </p:spPr>
        <p:txBody>
          <a:bodyPr wrap="none" anchor="ctr"/>
          <a:lstStyle/>
          <a:p>
            <a:pPr algn="ctr"/>
            <a:r>
              <a:rPr lang="en-US" sz="1400">
                <a:solidFill>
                  <a:schemeClr val="hlink"/>
                </a:solidFill>
                <a:latin typeface="Tahoma" pitchFamily="34" charset="0"/>
              </a:rPr>
              <a:t>U</a:t>
            </a:r>
          </a:p>
          <a:p>
            <a:pPr algn="ctr"/>
            <a:r>
              <a:rPr lang="en-US" sz="1400">
                <a:solidFill>
                  <a:schemeClr val="hlink"/>
                </a:solidFill>
                <a:latin typeface="Tahoma" pitchFamily="34" charset="0"/>
              </a:rPr>
              <a:t>S</a:t>
            </a:r>
          </a:p>
          <a:p>
            <a:pPr algn="ctr"/>
            <a:r>
              <a:rPr lang="en-US" sz="1400">
                <a:solidFill>
                  <a:schemeClr val="hlink"/>
                </a:solidFill>
                <a:latin typeface="Tahoma" pitchFamily="34" charset="0"/>
              </a:rPr>
              <a:t>E</a:t>
            </a:r>
          </a:p>
          <a:p>
            <a:pPr algn="ctr"/>
            <a:r>
              <a:rPr lang="en-US" sz="1400">
                <a:solidFill>
                  <a:schemeClr val="hlink"/>
                </a:solidFill>
                <a:latin typeface="Tahoma" pitchFamily="34" charset="0"/>
              </a:rPr>
              <a:t>R</a:t>
            </a:r>
          </a:p>
          <a:p>
            <a:pPr algn="ctr"/>
            <a:endParaRPr lang="en-US" sz="1400">
              <a:solidFill>
                <a:schemeClr val="hlink"/>
              </a:solidFill>
              <a:latin typeface="Tahoma" pitchFamily="34" charset="0"/>
            </a:endParaRPr>
          </a:p>
          <a:p>
            <a:pPr algn="ctr"/>
            <a:r>
              <a:rPr lang="en-US" sz="1400">
                <a:solidFill>
                  <a:schemeClr val="hlink"/>
                </a:solidFill>
                <a:latin typeface="Tahoma" pitchFamily="34" charset="0"/>
              </a:rPr>
              <a:t>I</a:t>
            </a:r>
          </a:p>
          <a:p>
            <a:pPr algn="ctr"/>
            <a:r>
              <a:rPr lang="en-US" sz="1400">
                <a:solidFill>
                  <a:schemeClr val="hlink"/>
                </a:solidFill>
                <a:latin typeface="Tahoma" pitchFamily="34" charset="0"/>
              </a:rPr>
              <a:t>N</a:t>
            </a:r>
          </a:p>
          <a:p>
            <a:pPr algn="ctr"/>
            <a:r>
              <a:rPr lang="en-US" sz="1400">
                <a:solidFill>
                  <a:schemeClr val="hlink"/>
                </a:solidFill>
                <a:latin typeface="Tahoma" pitchFamily="34" charset="0"/>
              </a:rPr>
              <a:t>T</a:t>
            </a:r>
          </a:p>
          <a:p>
            <a:pPr algn="ctr"/>
            <a:r>
              <a:rPr lang="en-US" sz="1400">
                <a:solidFill>
                  <a:schemeClr val="hlink"/>
                </a:solidFill>
                <a:latin typeface="Tahoma" pitchFamily="34" charset="0"/>
              </a:rPr>
              <a:t>E</a:t>
            </a:r>
          </a:p>
          <a:p>
            <a:pPr algn="ctr"/>
            <a:r>
              <a:rPr lang="en-US" sz="1400">
                <a:solidFill>
                  <a:schemeClr val="hlink"/>
                </a:solidFill>
                <a:latin typeface="Tahoma" pitchFamily="34" charset="0"/>
              </a:rPr>
              <a:t>R</a:t>
            </a:r>
          </a:p>
          <a:p>
            <a:pPr algn="ctr"/>
            <a:r>
              <a:rPr lang="en-US" sz="1400">
                <a:solidFill>
                  <a:schemeClr val="hlink"/>
                </a:solidFill>
                <a:latin typeface="Tahoma" pitchFamily="34" charset="0"/>
              </a:rPr>
              <a:t>F</a:t>
            </a:r>
          </a:p>
          <a:p>
            <a:pPr algn="ctr"/>
            <a:r>
              <a:rPr lang="en-US" sz="1400">
                <a:solidFill>
                  <a:schemeClr val="hlink"/>
                </a:solidFill>
                <a:latin typeface="Tahoma" pitchFamily="34" charset="0"/>
              </a:rPr>
              <a:t>A</a:t>
            </a:r>
          </a:p>
          <a:p>
            <a:pPr algn="ctr"/>
            <a:r>
              <a:rPr lang="en-US" sz="1400">
                <a:solidFill>
                  <a:schemeClr val="hlink"/>
                </a:solidFill>
                <a:latin typeface="Tahoma" pitchFamily="34" charset="0"/>
              </a:rPr>
              <a:t>C</a:t>
            </a:r>
          </a:p>
          <a:p>
            <a:pPr algn="ctr"/>
            <a:r>
              <a:rPr lang="en-US" sz="1400">
                <a:solidFill>
                  <a:schemeClr val="hlink"/>
                </a:solidFill>
                <a:latin typeface="Tahoma" pitchFamily="34" charset="0"/>
              </a:rPr>
              <a:t>E</a:t>
            </a:r>
          </a:p>
        </p:txBody>
      </p:sp>
      <p:sp>
        <p:nvSpPr>
          <p:cNvPr id="79888" name="Line 15"/>
          <p:cNvSpPr>
            <a:spLocks noChangeShapeType="1"/>
          </p:cNvSpPr>
          <p:nvPr/>
        </p:nvSpPr>
        <p:spPr bwMode="auto">
          <a:xfrm>
            <a:off x="4953000" y="4368800"/>
            <a:ext cx="381000" cy="0"/>
          </a:xfrm>
          <a:prstGeom prst="line">
            <a:avLst/>
          </a:prstGeom>
          <a:noFill/>
          <a:ln w="15875">
            <a:solidFill>
              <a:schemeClr val="tx1"/>
            </a:solidFill>
            <a:miter lim="800000"/>
            <a:headEnd/>
            <a:tailEnd/>
          </a:ln>
        </p:spPr>
        <p:txBody>
          <a:bodyPr wrap="none"/>
          <a:lstStyle/>
          <a:p>
            <a:endParaRPr lang="en-US"/>
          </a:p>
        </p:txBody>
      </p:sp>
      <p:sp>
        <p:nvSpPr>
          <p:cNvPr id="79889" name="Line 16"/>
          <p:cNvSpPr>
            <a:spLocks noChangeShapeType="1"/>
          </p:cNvSpPr>
          <p:nvPr/>
        </p:nvSpPr>
        <p:spPr bwMode="auto">
          <a:xfrm>
            <a:off x="5346700" y="5740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0" name="Line 17"/>
          <p:cNvSpPr>
            <a:spLocks noChangeShapeType="1"/>
          </p:cNvSpPr>
          <p:nvPr/>
        </p:nvSpPr>
        <p:spPr bwMode="auto">
          <a:xfrm>
            <a:off x="5334000" y="52197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1" name="Line 18"/>
          <p:cNvSpPr>
            <a:spLocks noChangeShapeType="1"/>
          </p:cNvSpPr>
          <p:nvPr/>
        </p:nvSpPr>
        <p:spPr bwMode="auto">
          <a:xfrm>
            <a:off x="5334000" y="48133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2" name="Line 19"/>
          <p:cNvSpPr>
            <a:spLocks noChangeShapeType="1"/>
          </p:cNvSpPr>
          <p:nvPr/>
        </p:nvSpPr>
        <p:spPr bwMode="auto">
          <a:xfrm>
            <a:off x="5334000" y="44196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3" name="Line 20"/>
          <p:cNvSpPr>
            <a:spLocks noChangeShapeType="1"/>
          </p:cNvSpPr>
          <p:nvPr/>
        </p:nvSpPr>
        <p:spPr bwMode="auto">
          <a:xfrm>
            <a:off x="5346700" y="39878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4" name="Line 21"/>
          <p:cNvSpPr>
            <a:spLocks noChangeShapeType="1"/>
          </p:cNvSpPr>
          <p:nvPr/>
        </p:nvSpPr>
        <p:spPr bwMode="auto">
          <a:xfrm>
            <a:off x="5334000" y="3581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5" name="Line 22"/>
          <p:cNvSpPr>
            <a:spLocks noChangeShapeType="1"/>
          </p:cNvSpPr>
          <p:nvPr/>
        </p:nvSpPr>
        <p:spPr bwMode="auto">
          <a:xfrm>
            <a:off x="5346700" y="3200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6" name="Line 23"/>
          <p:cNvSpPr>
            <a:spLocks noChangeShapeType="1"/>
          </p:cNvSpPr>
          <p:nvPr/>
        </p:nvSpPr>
        <p:spPr bwMode="auto">
          <a:xfrm>
            <a:off x="5346700" y="27813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7" name="Rectangle 24"/>
          <p:cNvSpPr>
            <a:spLocks noChangeArrowheads="1"/>
          </p:cNvSpPr>
          <p:nvPr/>
        </p:nvSpPr>
        <p:spPr bwMode="auto">
          <a:xfrm>
            <a:off x="5892800" y="30353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Browse</a:t>
            </a:r>
          </a:p>
        </p:txBody>
      </p:sp>
      <p:sp>
        <p:nvSpPr>
          <p:cNvPr id="79898" name="Rectangle 25"/>
          <p:cNvSpPr>
            <a:spLocks noChangeArrowheads="1"/>
          </p:cNvSpPr>
          <p:nvPr/>
        </p:nvSpPr>
        <p:spPr bwMode="auto">
          <a:xfrm>
            <a:off x="5892800" y="34417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Recommend</a:t>
            </a:r>
          </a:p>
        </p:txBody>
      </p:sp>
      <p:sp>
        <p:nvSpPr>
          <p:cNvPr id="79899" name="Rectangle 26"/>
          <p:cNvSpPr>
            <a:spLocks noChangeArrowheads="1"/>
          </p:cNvSpPr>
          <p:nvPr/>
        </p:nvSpPr>
        <p:spPr bwMode="auto">
          <a:xfrm>
            <a:off x="5892800" y="38481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Note</a:t>
            </a:r>
          </a:p>
        </p:txBody>
      </p:sp>
      <p:sp>
        <p:nvSpPr>
          <p:cNvPr id="79900" name="Rectangle 27"/>
          <p:cNvSpPr>
            <a:spLocks noChangeArrowheads="1"/>
          </p:cNvSpPr>
          <p:nvPr/>
        </p:nvSpPr>
        <p:spPr bwMode="auto">
          <a:xfrm>
            <a:off x="5892800" y="42545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Personalize</a:t>
            </a:r>
          </a:p>
        </p:txBody>
      </p:sp>
      <p:sp>
        <p:nvSpPr>
          <p:cNvPr id="79901" name="Rectangle 28"/>
          <p:cNvSpPr>
            <a:spLocks noChangeArrowheads="1"/>
          </p:cNvSpPr>
          <p:nvPr/>
        </p:nvSpPr>
        <p:spPr bwMode="auto">
          <a:xfrm>
            <a:off x="5905500" y="4660900"/>
            <a:ext cx="1397000" cy="3048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Review</a:t>
            </a:r>
          </a:p>
        </p:txBody>
      </p:sp>
      <p:sp>
        <p:nvSpPr>
          <p:cNvPr id="79902" name="Rectangle 29"/>
          <p:cNvSpPr>
            <a:spLocks noChangeArrowheads="1"/>
          </p:cNvSpPr>
          <p:nvPr/>
        </p:nvSpPr>
        <p:spPr bwMode="auto">
          <a:xfrm>
            <a:off x="5918200" y="5067300"/>
            <a:ext cx="1397000" cy="3048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Visualizations</a:t>
            </a:r>
          </a:p>
        </p:txBody>
      </p:sp>
      <p:sp>
        <p:nvSpPr>
          <p:cNvPr id="79903" name="Rectangle 30"/>
          <p:cNvSpPr>
            <a:spLocks noChangeArrowheads="1"/>
          </p:cNvSpPr>
          <p:nvPr/>
        </p:nvSpPr>
        <p:spPr bwMode="auto">
          <a:xfrm>
            <a:off x="5930900" y="5486400"/>
            <a:ext cx="1397000" cy="6096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Archaeology</a:t>
            </a:r>
          </a:p>
          <a:p>
            <a:pPr algn="ctr"/>
            <a:r>
              <a:rPr lang="en-US" b="0">
                <a:solidFill>
                  <a:schemeClr val="hlink"/>
                </a:solidFill>
                <a:latin typeface="Tahoma" pitchFamily="34" charset="0"/>
              </a:rPr>
              <a:t>Specific</a:t>
            </a:r>
          </a:p>
        </p:txBody>
      </p:sp>
      <p:sp>
        <p:nvSpPr>
          <p:cNvPr id="79904" name="Line 31"/>
          <p:cNvSpPr>
            <a:spLocks noChangeShapeType="1"/>
          </p:cNvSpPr>
          <p:nvPr/>
        </p:nvSpPr>
        <p:spPr bwMode="auto">
          <a:xfrm>
            <a:off x="5334000" y="2781300"/>
            <a:ext cx="0" cy="2971800"/>
          </a:xfrm>
          <a:prstGeom prst="line">
            <a:avLst/>
          </a:prstGeom>
          <a:noFill/>
          <a:ln w="15875">
            <a:solidFill>
              <a:schemeClr val="tx1"/>
            </a:solidFill>
            <a:miter lim="800000"/>
            <a:headEnd/>
            <a:tailEnd/>
          </a:ln>
        </p:spPr>
        <p:txBody>
          <a:bodyPr wrap="none"/>
          <a:lstStyle/>
          <a:p>
            <a:endParaRPr lang="en-US"/>
          </a:p>
        </p:txBody>
      </p:sp>
      <p:sp>
        <p:nvSpPr>
          <p:cNvPr id="79905" name="Line 32"/>
          <p:cNvSpPr>
            <a:spLocks noChangeShapeType="1"/>
          </p:cNvSpPr>
          <p:nvPr/>
        </p:nvSpPr>
        <p:spPr bwMode="auto">
          <a:xfrm>
            <a:off x="7315200" y="28194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6" name="Line 33"/>
          <p:cNvSpPr>
            <a:spLocks noChangeShapeType="1"/>
          </p:cNvSpPr>
          <p:nvPr/>
        </p:nvSpPr>
        <p:spPr bwMode="auto">
          <a:xfrm>
            <a:off x="7315200" y="32004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7" name="Line 34"/>
          <p:cNvSpPr>
            <a:spLocks noChangeShapeType="1"/>
          </p:cNvSpPr>
          <p:nvPr/>
        </p:nvSpPr>
        <p:spPr bwMode="auto">
          <a:xfrm>
            <a:off x="7315200" y="36068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8" name="Line 35"/>
          <p:cNvSpPr>
            <a:spLocks noChangeShapeType="1"/>
          </p:cNvSpPr>
          <p:nvPr/>
        </p:nvSpPr>
        <p:spPr bwMode="auto">
          <a:xfrm>
            <a:off x="7315200" y="40132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9" name="Line 36"/>
          <p:cNvSpPr>
            <a:spLocks noChangeShapeType="1"/>
          </p:cNvSpPr>
          <p:nvPr/>
        </p:nvSpPr>
        <p:spPr bwMode="auto">
          <a:xfrm>
            <a:off x="7315200" y="44196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0" name="Line 37"/>
          <p:cNvSpPr>
            <a:spLocks noChangeShapeType="1"/>
          </p:cNvSpPr>
          <p:nvPr/>
        </p:nvSpPr>
        <p:spPr bwMode="auto">
          <a:xfrm>
            <a:off x="7315200" y="48387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1" name="Line 38"/>
          <p:cNvSpPr>
            <a:spLocks noChangeShapeType="1"/>
          </p:cNvSpPr>
          <p:nvPr/>
        </p:nvSpPr>
        <p:spPr bwMode="auto">
          <a:xfrm>
            <a:off x="7327900" y="52197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2" name="Line 39"/>
          <p:cNvSpPr>
            <a:spLocks noChangeShapeType="1"/>
          </p:cNvSpPr>
          <p:nvPr/>
        </p:nvSpPr>
        <p:spPr bwMode="auto">
          <a:xfrm>
            <a:off x="7327900" y="57912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3" name="Rectangle 40"/>
          <p:cNvSpPr>
            <a:spLocks noChangeArrowheads="1"/>
          </p:cNvSpPr>
          <p:nvPr/>
        </p:nvSpPr>
        <p:spPr bwMode="auto">
          <a:xfrm>
            <a:off x="3594100" y="2476500"/>
            <a:ext cx="4495800" cy="3733800"/>
          </a:xfrm>
          <a:prstGeom prst="rect">
            <a:avLst/>
          </a:prstGeom>
          <a:noFill/>
          <a:ln w="44450">
            <a:solidFill>
              <a:srgbClr val="0000FF"/>
            </a:solidFill>
            <a:miter lim="800000"/>
            <a:headEnd/>
            <a:tailEnd/>
          </a:ln>
        </p:spPr>
        <p:txBody>
          <a:bodyPr wrap="none" anchor="ctr"/>
          <a:lstStyle/>
          <a:p>
            <a:endParaRPr lang="en-US"/>
          </a:p>
        </p:txBody>
      </p:sp>
      <p:grpSp>
        <p:nvGrpSpPr>
          <p:cNvPr id="79914" name="Group 41"/>
          <p:cNvGrpSpPr>
            <a:grpSpLocks/>
          </p:cNvGrpSpPr>
          <p:nvPr/>
        </p:nvGrpSpPr>
        <p:grpSpPr bwMode="auto">
          <a:xfrm>
            <a:off x="8216900" y="3886200"/>
            <a:ext cx="609600" cy="609600"/>
            <a:chOff x="2160" y="2640"/>
            <a:chExt cx="1417" cy="1111"/>
          </a:xfrm>
        </p:grpSpPr>
        <p:grpSp>
          <p:nvGrpSpPr>
            <p:cNvPr id="79951" name="Group 42"/>
            <p:cNvGrpSpPr>
              <a:grpSpLocks/>
            </p:cNvGrpSpPr>
            <p:nvPr/>
          </p:nvGrpSpPr>
          <p:grpSpPr bwMode="auto">
            <a:xfrm flipH="1">
              <a:off x="2160" y="2640"/>
              <a:ext cx="410" cy="752"/>
              <a:chOff x="3300" y="2016"/>
              <a:chExt cx="410" cy="752"/>
            </a:xfrm>
          </p:grpSpPr>
          <p:grpSp>
            <p:nvGrpSpPr>
              <p:cNvPr id="79974" name="Group 43"/>
              <p:cNvGrpSpPr>
                <a:grpSpLocks/>
              </p:cNvGrpSpPr>
              <p:nvPr/>
            </p:nvGrpSpPr>
            <p:grpSpPr bwMode="auto">
              <a:xfrm>
                <a:off x="3300" y="2249"/>
                <a:ext cx="410" cy="519"/>
                <a:chOff x="3300" y="2249"/>
                <a:chExt cx="410" cy="519"/>
              </a:xfrm>
            </p:grpSpPr>
            <p:sp>
              <p:nvSpPr>
                <p:cNvPr id="79976" name="Rectangle 44"/>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79977" name="Rectangle 45"/>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79978" name="Arc 46"/>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79979" name="Arc 47"/>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79975" name="Oval 48"/>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79952" name="Group 49"/>
            <p:cNvGrpSpPr>
              <a:grpSpLocks/>
            </p:cNvGrpSpPr>
            <p:nvPr/>
          </p:nvGrpSpPr>
          <p:grpSpPr bwMode="auto">
            <a:xfrm flipH="1">
              <a:off x="3168" y="2640"/>
              <a:ext cx="409" cy="752"/>
              <a:chOff x="2079" y="2016"/>
              <a:chExt cx="409" cy="752"/>
            </a:xfrm>
          </p:grpSpPr>
          <p:grpSp>
            <p:nvGrpSpPr>
              <p:cNvPr id="79968" name="Group 50"/>
              <p:cNvGrpSpPr>
                <a:grpSpLocks/>
              </p:cNvGrpSpPr>
              <p:nvPr/>
            </p:nvGrpSpPr>
            <p:grpSpPr bwMode="auto">
              <a:xfrm>
                <a:off x="2079" y="2249"/>
                <a:ext cx="409" cy="519"/>
                <a:chOff x="2079" y="2249"/>
                <a:chExt cx="409" cy="519"/>
              </a:xfrm>
            </p:grpSpPr>
            <p:sp>
              <p:nvSpPr>
                <p:cNvPr id="79970" name="Rectangle 51"/>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79971" name="Rectangle 52"/>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79972" name="Arc 53"/>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79973" name="Arc 54"/>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79969" name="Oval 55"/>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79953" name="Group 56"/>
            <p:cNvGrpSpPr>
              <a:grpSpLocks/>
            </p:cNvGrpSpPr>
            <p:nvPr/>
          </p:nvGrpSpPr>
          <p:grpSpPr bwMode="auto">
            <a:xfrm>
              <a:off x="2352" y="2976"/>
              <a:ext cx="1031" cy="775"/>
              <a:chOff x="2339" y="2285"/>
              <a:chExt cx="1031" cy="775"/>
            </a:xfrm>
          </p:grpSpPr>
          <p:grpSp>
            <p:nvGrpSpPr>
              <p:cNvPr id="79954" name="Group 57"/>
              <p:cNvGrpSpPr>
                <a:grpSpLocks/>
              </p:cNvGrpSpPr>
              <p:nvPr/>
            </p:nvGrpSpPr>
            <p:grpSpPr bwMode="auto">
              <a:xfrm>
                <a:off x="2865" y="2292"/>
                <a:ext cx="505" cy="768"/>
                <a:chOff x="2865" y="2292"/>
                <a:chExt cx="505" cy="768"/>
              </a:xfrm>
            </p:grpSpPr>
            <p:sp>
              <p:nvSpPr>
                <p:cNvPr id="79962" name="Oval 58"/>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79963" name="Group 59"/>
                <p:cNvGrpSpPr>
                  <a:grpSpLocks/>
                </p:cNvGrpSpPr>
                <p:nvPr/>
              </p:nvGrpSpPr>
              <p:grpSpPr bwMode="auto">
                <a:xfrm>
                  <a:off x="2865" y="2576"/>
                  <a:ext cx="505" cy="484"/>
                  <a:chOff x="2865" y="2576"/>
                  <a:chExt cx="505" cy="484"/>
                </a:xfrm>
              </p:grpSpPr>
              <p:sp>
                <p:nvSpPr>
                  <p:cNvPr id="79964" name="Rectangle 60"/>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79965" name="Rectangle 61"/>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79966" name="Arc 62"/>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79967" name="Arc 63"/>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79955" name="Group 64"/>
              <p:cNvGrpSpPr>
                <a:grpSpLocks/>
              </p:cNvGrpSpPr>
              <p:nvPr/>
            </p:nvGrpSpPr>
            <p:grpSpPr bwMode="auto">
              <a:xfrm>
                <a:off x="2339" y="2285"/>
                <a:ext cx="506" cy="768"/>
                <a:chOff x="2339" y="2285"/>
                <a:chExt cx="506" cy="768"/>
              </a:xfrm>
            </p:grpSpPr>
            <p:sp>
              <p:nvSpPr>
                <p:cNvPr id="79956" name="Oval 65"/>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79957" name="Group 66"/>
                <p:cNvGrpSpPr>
                  <a:grpSpLocks/>
                </p:cNvGrpSpPr>
                <p:nvPr/>
              </p:nvGrpSpPr>
              <p:grpSpPr bwMode="auto">
                <a:xfrm>
                  <a:off x="2339" y="2569"/>
                  <a:ext cx="506" cy="484"/>
                  <a:chOff x="2339" y="2569"/>
                  <a:chExt cx="506" cy="484"/>
                </a:xfrm>
              </p:grpSpPr>
              <p:sp>
                <p:nvSpPr>
                  <p:cNvPr id="79958" name="Rectangle 67"/>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79959" name="Rectangle 68"/>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79960" name="Arc 69"/>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79961" name="Arc 70"/>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79915" name="Line 71"/>
          <p:cNvSpPr>
            <a:spLocks noChangeShapeType="1"/>
          </p:cNvSpPr>
          <p:nvPr/>
        </p:nvSpPr>
        <p:spPr bwMode="auto">
          <a:xfrm>
            <a:off x="7937500" y="4229100"/>
            <a:ext cx="533400" cy="0"/>
          </a:xfrm>
          <a:prstGeom prst="line">
            <a:avLst/>
          </a:prstGeom>
          <a:noFill/>
          <a:ln w="25400">
            <a:solidFill>
              <a:schemeClr val="tx1"/>
            </a:solidFill>
            <a:miter lim="800000"/>
            <a:headEnd type="triangle" w="med" len="med"/>
            <a:tailEnd type="triangle" w="med" len="med"/>
          </a:ln>
        </p:spPr>
        <p:txBody>
          <a:bodyPr wrap="none"/>
          <a:lstStyle/>
          <a:p>
            <a:endParaRPr lang="en-US"/>
          </a:p>
        </p:txBody>
      </p:sp>
      <p:grpSp>
        <p:nvGrpSpPr>
          <p:cNvPr id="79916" name="Group 72"/>
          <p:cNvGrpSpPr>
            <a:grpSpLocks/>
          </p:cNvGrpSpPr>
          <p:nvPr/>
        </p:nvGrpSpPr>
        <p:grpSpPr bwMode="auto">
          <a:xfrm>
            <a:off x="304800" y="3937000"/>
            <a:ext cx="609600" cy="609600"/>
            <a:chOff x="2160" y="2640"/>
            <a:chExt cx="1417" cy="1111"/>
          </a:xfrm>
        </p:grpSpPr>
        <p:grpSp>
          <p:nvGrpSpPr>
            <p:cNvPr id="79922" name="Group 73"/>
            <p:cNvGrpSpPr>
              <a:grpSpLocks/>
            </p:cNvGrpSpPr>
            <p:nvPr/>
          </p:nvGrpSpPr>
          <p:grpSpPr bwMode="auto">
            <a:xfrm flipH="1">
              <a:off x="2160" y="2640"/>
              <a:ext cx="410" cy="752"/>
              <a:chOff x="3300" y="2016"/>
              <a:chExt cx="410" cy="752"/>
            </a:xfrm>
          </p:grpSpPr>
          <p:grpSp>
            <p:nvGrpSpPr>
              <p:cNvPr id="79945" name="Group 74"/>
              <p:cNvGrpSpPr>
                <a:grpSpLocks/>
              </p:cNvGrpSpPr>
              <p:nvPr/>
            </p:nvGrpSpPr>
            <p:grpSpPr bwMode="auto">
              <a:xfrm>
                <a:off x="3300" y="2249"/>
                <a:ext cx="410" cy="519"/>
                <a:chOff x="3300" y="2249"/>
                <a:chExt cx="410" cy="519"/>
              </a:xfrm>
            </p:grpSpPr>
            <p:sp>
              <p:nvSpPr>
                <p:cNvPr id="79947" name="Rectangle 75"/>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79948" name="Rectangle 76"/>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79949" name="Arc 77"/>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79950" name="Arc 78"/>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79946" name="Oval 79"/>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79923" name="Group 80"/>
            <p:cNvGrpSpPr>
              <a:grpSpLocks/>
            </p:cNvGrpSpPr>
            <p:nvPr/>
          </p:nvGrpSpPr>
          <p:grpSpPr bwMode="auto">
            <a:xfrm flipH="1">
              <a:off x="3168" y="2640"/>
              <a:ext cx="409" cy="752"/>
              <a:chOff x="2079" y="2016"/>
              <a:chExt cx="409" cy="752"/>
            </a:xfrm>
          </p:grpSpPr>
          <p:grpSp>
            <p:nvGrpSpPr>
              <p:cNvPr id="79939" name="Group 81"/>
              <p:cNvGrpSpPr>
                <a:grpSpLocks/>
              </p:cNvGrpSpPr>
              <p:nvPr/>
            </p:nvGrpSpPr>
            <p:grpSpPr bwMode="auto">
              <a:xfrm>
                <a:off x="2079" y="2249"/>
                <a:ext cx="409" cy="519"/>
                <a:chOff x="2079" y="2249"/>
                <a:chExt cx="409" cy="519"/>
              </a:xfrm>
            </p:grpSpPr>
            <p:sp>
              <p:nvSpPr>
                <p:cNvPr id="79941" name="Rectangle 82"/>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79942" name="Rectangle 83"/>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79943" name="Arc 84"/>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79944" name="Arc 85"/>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79940" name="Oval 86"/>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79924" name="Group 87"/>
            <p:cNvGrpSpPr>
              <a:grpSpLocks/>
            </p:cNvGrpSpPr>
            <p:nvPr/>
          </p:nvGrpSpPr>
          <p:grpSpPr bwMode="auto">
            <a:xfrm>
              <a:off x="2352" y="2976"/>
              <a:ext cx="1031" cy="775"/>
              <a:chOff x="2339" y="2285"/>
              <a:chExt cx="1031" cy="775"/>
            </a:xfrm>
          </p:grpSpPr>
          <p:grpSp>
            <p:nvGrpSpPr>
              <p:cNvPr id="79925" name="Group 88"/>
              <p:cNvGrpSpPr>
                <a:grpSpLocks/>
              </p:cNvGrpSpPr>
              <p:nvPr/>
            </p:nvGrpSpPr>
            <p:grpSpPr bwMode="auto">
              <a:xfrm>
                <a:off x="2865" y="2292"/>
                <a:ext cx="505" cy="768"/>
                <a:chOff x="2865" y="2292"/>
                <a:chExt cx="505" cy="768"/>
              </a:xfrm>
            </p:grpSpPr>
            <p:sp>
              <p:nvSpPr>
                <p:cNvPr id="79933" name="Oval 89"/>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79934" name="Group 90"/>
                <p:cNvGrpSpPr>
                  <a:grpSpLocks/>
                </p:cNvGrpSpPr>
                <p:nvPr/>
              </p:nvGrpSpPr>
              <p:grpSpPr bwMode="auto">
                <a:xfrm>
                  <a:off x="2865" y="2576"/>
                  <a:ext cx="505" cy="484"/>
                  <a:chOff x="2865" y="2576"/>
                  <a:chExt cx="505" cy="484"/>
                </a:xfrm>
              </p:grpSpPr>
              <p:sp>
                <p:nvSpPr>
                  <p:cNvPr id="79935" name="Rectangle 91"/>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79936" name="Rectangle 92"/>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79937" name="Arc 93"/>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79938" name="Arc 94"/>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79926" name="Group 95"/>
              <p:cNvGrpSpPr>
                <a:grpSpLocks/>
              </p:cNvGrpSpPr>
              <p:nvPr/>
            </p:nvGrpSpPr>
            <p:grpSpPr bwMode="auto">
              <a:xfrm>
                <a:off x="2339" y="2285"/>
                <a:ext cx="506" cy="768"/>
                <a:chOff x="2339" y="2285"/>
                <a:chExt cx="506" cy="768"/>
              </a:xfrm>
            </p:grpSpPr>
            <p:sp>
              <p:nvSpPr>
                <p:cNvPr id="79927" name="Oval 96"/>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79928" name="Group 97"/>
                <p:cNvGrpSpPr>
                  <a:grpSpLocks/>
                </p:cNvGrpSpPr>
                <p:nvPr/>
              </p:nvGrpSpPr>
              <p:grpSpPr bwMode="auto">
                <a:xfrm>
                  <a:off x="2339" y="2569"/>
                  <a:ext cx="506" cy="484"/>
                  <a:chOff x="2339" y="2569"/>
                  <a:chExt cx="506" cy="484"/>
                </a:xfrm>
              </p:grpSpPr>
              <p:sp>
                <p:nvSpPr>
                  <p:cNvPr id="79929" name="Rectangle 98"/>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79930" name="Rectangle 99"/>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79931" name="Arc 100"/>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79932" name="Arc 101"/>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79917" name="Line 102"/>
          <p:cNvSpPr>
            <a:spLocks noChangeShapeType="1"/>
          </p:cNvSpPr>
          <p:nvPr/>
        </p:nvSpPr>
        <p:spPr bwMode="auto">
          <a:xfrm>
            <a:off x="609600" y="4229100"/>
            <a:ext cx="533400" cy="0"/>
          </a:xfrm>
          <a:prstGeom prst="line">
            <a:avLst/>
          </a:prstGeom>
          <a:noFill/>
          <a:ln w="25400">
            <a:solidFill>
              <a:schemeClr val="tx1"/>
            </a:solidFill>
            <a:miter lim="800000"/>
            <a:headEnd type="triangle" w="med" len="med"/>
            <a:tailEnd type="triangle" w="med" len="med"/>
          </a:ln>
        </p:spPr>
        <p:txBody>
          <a:bodyPr wrap="none"/>
          <a:lstStyle/>
          <a:p>
            <a:endParaRPr lang="en-US"/>
          </a:p>
        </p:txBody>
      </p:sp>
      <p:sp>
        <p:nvSpPr>
          <p:cNvPr id="79918" name="Rectangle 103"/>
          <p:cNvSpPr>
            <a:spLocks noChangeArrowheads="1"/>
          </p:cNvSpPr>
          <p:nvPr/>
        </p:nvSpPr>
        <p:spPr bwMode="auto">
          <a:xfrm>
            <a:off x="990600" y="2362200"/>
            <a:ext cx="2514600" cy="4191000"/>
          </a:xfrm>
          <a:prstGeom prst="rect">
            <a:avLst/>
          </a:prstGeom>
          <a:noFill/>
          <a:ln w="44450">
            <a:solidFill>
              <a:srgbClr val="FF0000"/>
            </a:solidFill>
            <a:miter lim="800000"/>
            <a:headEnd/>
            <a:tailEnd/>
          </a:ln>
        </p:spPr>
        <p:txBody>
          <a:bodyPr wrap="none" anchor="ctr"/>
          <a:lstStyle/>
          <a:p>
            <a:endParaRPr lang="en-US"/>
          </a:p>
        </p:txBody>
      </p:sp>
      <p:sp>
        <p:nvSpPr>
          <p:cNvPr id="79919" name="Rectangle 104"/>
          <p:cNvSpPr>
            <a:spLocks noChangeArrowheads="1"/>
          </p:cNvSpPr>
          <p:nvPr/>
        </p:nvSpPr>
        <p:spPr bwMode="auto">
          <a:xfrm>
            <a:off x="6172200" y="6438900"/>
            <a:ext cx="914400" cy="304800"/>
          </a:xfrm>
          <a:prstGeom prst="rect">
            <a:avLst/>
          </a:prstGeom>
          <a:solidFill>
            <a:schemeClr val="accent2"/>
          </a:solidFill>
          <a:ln w="15875">
            <a:solidFill>
              <a:schemeClr val="tx1"/>
            </a:solidFill>
            <a:miter lim="800000"/>
            <a:headEnd/>
            <a:tailEnd/>
          </a:ln>
        </p:spPr>
        <p:txBody>
          <a:bodyPr wrap="none" anchor="ctr"/>
          <a:lstStyle/>
          <a:p>
            <a:endParaRPr lang="en-US"/>
          </a:p>
        </p:txBody>
      </p:sp>
      <p:sp>
        <p:nvSpPr>
          <p:cNvPr id="79920" name="Text Box 105"/>
          <p:cNvSpPr txBox="1">
            <a:spLocks noChangeArrowheads="1"/>
          </p:cNvSpPr>
          <p:nvPr/>
        </p:nvSpPr>
        <p:spPr bwMode="auto">
          <a:xfrm>
            <a:off x="7162800" y="6400800"/>
            <a:ext cx="2133600" cy="366713"/>
          </a:xfrm>
          <a:prstGeom prst="rect">
            <a:avLst/>
          </a:prstGeom>
          <a:noFill/>
          <a:ln w="15875">
            <a:noFill/>
            <a:miter lim="800000"/>
            <a:headEnd/>
            <a:tailEnd/>
          </a:ln>
        </p:spPr>
        <p:txBody>
          <a:bodyPr>
            <a:spAutoFit/>
          </a:bodyPr>
          <a:lstStyle/>
          <a:p>
            <a:pPr>
              <a:spcBef>
                <a:spcPct val="50000"/>
              </a:spcBef>
            </a:pPr>
            <a:r>
              <a:rPr lang="en-US" b="0">
                <a:latin typeface="Tahoma" pitchFamily="34" charset="0"/>
              </a:rPr>
              <a:t>Work in progress</a:t>
            </a:r>
          </a:p>
        </p:txBody>
      </p:sp>
      <p:sp>
        <p:nvSpPr>
          <p:cNvPr id="79921" name="Rectangle 106"/>
          <p:cNvSpPr>
            <a:spLocks noChangeArrowheads="1"/>
          </p:cNvSpPr>
          <p:nvPr/>
        </p:nvSpPr>
        <p:spPr bwMode="auto">
          <a:xfrm>
            <a:off x="1219200" y="5638800"/>
            <a:ext cx="1295400" cy="3302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3"/>
          <p:cNvSpPr>
            <a:spLocks noGrp="1"/>
          </p:cNvSpPr>
          <p:nvPr>
            <p:ph type="sldNum" sz="quarter" idx="12"/>
          </p:nvPr>
        </p:nvSpPr>
        <p:spPr>
          <a:noFill/>
        </p:spPr>
        <p:txBody>
          <a:bodyPr/>
          <a:lstStyle/>
          <a:p>
            <a:fld id="{E13029BE-57F8-48E2-96CB-F42027D1C734}" type="slidenum">
              <a:rPr lang="en-US" smtClean="0"/>
              <a:pPr/>
              <a:t>57</a:t>
            </a:fld>
            <a:endParaRPr lang="en-US" smtClean="0"/>
          </a:p>
        </p:txBody>
      </p:sp>
      <p:pic>
        <p:nvPicPr>
          <p:cNvPr id="80899" name="Picture 2"/>
          <p:cNvPicPr>
            <a:picLocks noChangeAspect="1" noChangeArrowheads="1"/>
          </p:cNvPicPr>
          <p:nvPr/>
        </p:nvPicPr>
        <p:blipFill>
          <a:blip r:embed="rId3" cstate="print"/>
          <a:srcRect/>
          <a:stretch>
            <a:fillRect/>
          </a:stretch>
        </p:blipFill>
        <p:spPr bwMode="auto">
          <a:xfrm>
            <a:off x="1600200" y="1096963"/>
            <a:ext cx="5867400" cy="5761037"/>
          </a:xfrm>
          <a:prstGeom prst="rect">
            <a:avLst/>
          </a:prstGeom>
          <a:noFill/>
          <a:ln w="25400">
            <a:noFill/>
            <a:miter lim="800000"/>
            <a:headEnd/>
            <a:tailEnd/>
          </a:ln>
        </p:spPr>
      </p:pic>
      <p:sp>
        <p:nvSpPr>
          <p:cNvPr id="80900" name="Text Box 3"/>
          <p:cNvSpPr txBox="1">
            <a:spLocks noChangeArrowheads="1"/>
          </p:cNvSpPr>
          <p:nvPr/>
        </p:nvSpPr>
        <p:spPr bwMode="auto">
          <a:xfrm>
            <a:off x="304800" y="6430963"/>
            <a:ext cx="3200400" cy="274637"/>
          </a:xfrm>
          <a:prstGeom prst="rect">
            <a:avLst/>
          </a:prstGeom>
          <a:noFill/>
          <a:ln w="25400">
            <a:noFill/>
            <a:miter lim="800000"/>
            <a:headEnd/>
            <a:tailEnd/>
          </a:ln>
        </p:spPr>
        <p:txBody>
          <a:bodyPr>
            <a:spAutoFit/>
          </a:bodyPr>
          <a:lstStyle/>
          <a:p>
            <a:pPr>
              <a:spcBef>
                <a:spcPct val="50000"/>
              </a:spcBef>
            </a:pPr>
            <a:r>
              <a:rPr lang="en-US" sz="1200" b="0">
                <a:latin typeface="Tahoma" pitchFamily="34" charset="0"/>
              </a:rPr>
              <a:t>Map courtesy: www.enchantedlearning.com</a:t>
            </a:r>
          </a:p>
        </p:txBody>
      </p:sp>
      <p:sp>
        <p:nvSpPr>
          <p:cNvPr id="80901" name="Oval 4"/>
          <p:cNvSpPr>
            <a:spLocks noChangeArrowheads="1"/>
          </p:cNvSpPr>
          <p:nvPr/>
        </p:nvSpPr>
        <p:spPr bwMode="auto">
          <a:xfrm>
            <a:off x="5283200" y="41783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2" name="Text Box 5"/>
          <p:cNvSpPr txBox="1">
            <a:spLocks noChangeArrowheads="1"/>
          </p:cNvSpPr>
          <p:nvPr/>
        </p:nvSpPr>
        <p:spPr bwMode="auto">
          <a:xfrm>
            <a:off x="1206500" y="304800"/>
            <a:ext cx="7010400" cy="579438"/>
          </a:xfrm>
          <a:prstGeom prst="rect">
            <a:avLst/>
          </a:prstGeom>
          <a:noFill/>
          <a:ln w="25400">
            <a:noFill/>
            <a:miter lim="800000"/>
            <a:headEnd/>
            <a:tailEnd/>
          </a:ln>
        </p:spPr>
        <p:txBody>
          <a:bodyPr>
            <a:spAutoFit/>
          </a:bodyPr>
          <a:lstStyle/>
          <a:p>
            <a:pPr>
              <a:spcBef>
                <a:spcPct val="50000"/>
              </a:spcBef>
            </a:pPr>
            <a:r>
              <a:rPr lang="en-US" sz="3200" b="0">
                <a:latin typeface="Tahoma" pitchFamily="34" charset="0"/>
              </a:rPr>
              <a:t>Initial ETANA-DL Member Locations</a:t>
            </a:r>
          </a:p>
        </p:txBody>
      </p:sp>
      <p:sp>
        <p:nvSpPr>
          <p:cNvPr id="80903" name="Oval 6"/>
          <p:cNvSpPr>
            <a:spLocks noChangeArrowheads="1"/>
          </p:cNvSpPr>
          <p:nvPr/>
        </p:nvSpPr>
        <p:spPr bwMode="auto">
          <a:xfrm>
            <a:off x="5562600" y="40386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4" name="Oval 7"/>
          <p:cNvSpPr>
            <a:spLocks noChangeArrowheads="1"/>
          </p:cNvSpPr>
          <p:nvPr/>
        </p:nvSpPr>
        <p:spPr bwMode="auto">
          <a:xfrm>
            <a:off x="5067300" y="44196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5" name="Oval 8"/>
          <p:cNvSpPr>
            <a:spLocks noChangeArrowheads="1"/>
          </p:cNvSpPr>
          <p:nvPr/>
        </p:nvSpPr>
        <p:spPr bwMode="auto">
          <a:xfrm>
            <a:off x="5511800" y="37592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6" name="Oval 9"/>
          <p:cNvSpPr>
            <a:spLocks noChangeArrowheads="1"/>
          </p:cNvSpPr>
          <p:nvPr/>
        </p:nvSpPr>
        <p:spPr bwMode="auto">
          <a:xfrm>
            <a:off x="5334000" y="35560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7" name="Oval 10"/>
          <p:cNvSpPr>
            <a:spLocks noChangeArrowheads="1"/>
          </p:cNvSpPr>
          <p:nvPr/>
        </p:nvSpPr>
        <p:spPr bwMode="auto">
          <a:xfrm>
            <a:off x="3200400" y="36830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8" name="Oval 11"/>
          <p:cNvSpPr>
            <a:spLocks noChangeArrowheads="1"/>
          </p:cNvSpPr>
          <p:nvPr/>
        </p:nvSpPr>
        <p:spPr bwMode="auto">
          <a:xfrm>
            <a:off x="3886200" y="28702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9" name="Oval 12"/>
          <p:cNvSpPr>
            <a:spLocks noChangeArrowheads="1"/>
          </p:cNvSpPr>
          <p:nvPr/>
        </p:nvSpPr>
        <p:spPr bwMode="auto">
          <a:xfrm>
            <a:off x="3416300" y="35052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10" name="Text Box 13"/>
          <p:cNvSpPr txBox="1">
            <a:spLocks noChangeArrowheads="1"/>
          </p:cNvSpPr>
          <p:nvPr/>
        </p:nvSpPr>
        <p:spPr bwMode="auto">
          <a:xfrm>
            <a:off x="6680200" y="3930650"/>
            <a:ext cx="16002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Virginia Tech</a:t>
            </a:r>
          </a:p>
        </p:txBody>
      </p:sp>
      <p:sp>
        <p:nvSpPr>
          <p:cNvPr id="80911" name="Text Box 14"/>
          <p:cNvSpPr txBox="1">
            <a:spLocks noChangeArrowheads="1"/>
          </p:cNvSpPr>
          <p:nvPr/>
        </p:nvSpPr>
        <p:spPr bwMode="auto">
          <a:xfrm>
            <a:off x="6299200" y="4857750"/>
            <a:ext cx="2581275" cy="336550"/>
          </a:xfrm>
          <a:prstGeom prst="rect">
            <a:avLst/>
          </a:prstGeom>
          <a:noFill/>
          <a:ln w="15875">
            <a:noFill/>
            <a:miter lim="800000"/>
            <a:headEnd/>
            <a:tailEnd/>
          </a:ln>
        </p:spPr>
        <p:txBody>
          <a:bodyPr wrap="none">
            <a:spAutoFit/>
          </a:bodyPr>
          <a:lstStyle/>
          <a:p>
            <a:r>
              <a:rPr lang="en-US" sz="1600" b="0">
                <a:latin typeface="Tahoma" pitchFamily="34" charset="0"/>
              </a:rPr>
              <a:t>Mississippi State University</a:t>
            </a:r>
          </a:p>
        </p:txBody>
      </p:sp>
      <p:sp>
        <p:nvSpPr>
          <p:cNvPr id="80912" name="Text Box 15"/>
          <p:cNvSpPr txBox="1">
            <a:spLocks noChangeArrowheads="1"/>
          </p:cNvSpPr>
          <p:nvPr/>
        </p:nvSpPr>
        <p:spPr bwMode="auto">
          <a:xfrm>
            <a:off x="6400800" y="4406900"/>
            <a:ext cx="24384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Vanderbilt University</a:t>
            </a:r>
          </a:p>
        </p:txBody>
      </p:sp>
      <p:sp>
        <p:nvSpPr>
          <p:cNvPr id="80913" name="Text Box 16"/>
          <p:cNvSpPr txBox="1">
            <a:spLocks noChangeArrowheads="1"/>
          </p:cNvSpPr>
          <p:nvPr/>
        </p:nvSpPr>
        <p:spPr bwMode="auto">
          <a:xfrm>
            <a:off x="381000" y="1270000"/>
            <a:ext cx="27432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Canadian University College</a:t>
            </a:r>
          </a:p>
        </p:txBody>
      </p:sp>
      <p:sp>
        <p:nvSpPr>
          <p:cNvPr id="80914" name="Text Box 17"/>
          <p:cNvSpPr txBox="1">
            <a:spLocks noChangeArrowheads="1"/>
          </p:cNvSpPr>
          <p:nvPr/>
        </p:nvSpPr>
        <p:spPr bwMode="auto">
          <a:xfrm>
            <a:off x="228600" y="3397250"/>
            <a:ext cx="1981200" cy="336550"/>
          </a:xfrm>
          <a:prstGeom prst="rect">
            <a:avLst/>
          </a:prstGeom>
          <a:noFill/>
          <a:ln w="15875">
            <a:noFill/>
            <a:miter lim="800000"/>
            <a:headEnd/>
            <a:tailEnd/>
          </a:ln>
        </p:spPr>
        <p:txBody>
          <a:bodyPr>
            <a:spAutoFit/>
          </a:bodyPr>
          <a:lstStyle/>
          <a:p>
            <a:pPr algn="ctr">
              <a:spcBef>
                <a:spcPct val="50000"/>
              </a:spcBef>
            </a:pPr>
            <a:r>
              <a:rPr lang="en-US" sz="1600" b="0">
                <a:latin typeface="Tahoma" pitchFamily="34" charset="0"/>
              </a:rPr>
              <a:t>Walla Walla College</a:t>
            </a:r>
            <a:endParaRPr lang="en-US" b="0">
              <a:latin typeface="Tahoma" pitchFamily="34" charset="0"/>
            </a:endParaRPr>
          </a:p>
        </p:txBody>
      </p:sp>
      <p:sp>
        <p:nvSpPr>
          <p:cNvPr id="80915" name="Text Box 18"/>
          <p:cNvSpPr txBox="1">
            <a:spLocks noChangeArrowheads="1"/>
          </p:cNvSpPr>
          <p:nvPr/>
        </p:nvSpPr>
        <p:spPr bwMode="auto">
          <a:xfrm>
            <a:off x="7023100" y="2476500"/>
            <a:ext cx="19050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Andrews University</a:t>
            </a:r>
          </a:p>
        </p:txBody>
      </p:sp>
      <p:sp>
        <p:nvSpPr>
          <p:cNvPr id="80916" name="Text Box 19"/>
          <p:cNvSpPr txBox="1">
            <a:spLocks noChangeArrowheads="1"/>
          </p:cNvSpPr>
          <p:nvPr/>
        </p:nvSpPr>
        <p:spPr bwMode="auto">
          <a:xfrm>
            <a:off x="7416800" y="3022600"/>
            <a:ext cx="7620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CWRU</a:t>
            </a:r>
          </a:p>
        </p:txBody>
      </p:sp>
      <p:sp>
        <p:nvSpPr>
          <p:cNvPr id="80917" name="Line 20"/>
          <p:cNvSpPr>
            <a:spLocks noChangeShapeType="1"/>
          </p:cNvSpPr>
          <p:nvPr/>
        </p:nvSpPr>
        <p:spPr bwMode="auto">
          <a:xfrm flipH="1">
            <a:off x="5410200" y="2667000"/>
            <a:ext cx="1676400" cy="990600"/>
          </a:xfrm>
          <a:prstGeom prst="line">
            <a:avLst/>
          </a:prstGeom>
          <a:noFill/>
          <a:ln w="15875">
            <a:solidFill>
              <a:schemeClr val="tx1"/>
            </a:solidFill>
            <a:miter lim="800000"/>
            <a:headEnd/>
            <a:tailEnd type="triangle" w="med" len="med"/>
          </a:ln>
        </p:spPr>
        <p:txBody>
          <a:bodyPr wrap="none"/>
          <a:lstStyle/>
          <a:p>
            <a:endParaRPr lang="en-US"/>
          </a:p>
        </p:txBody>
      </p:sp>
      <p:sp>
        <p:nvSpPr>
          <p:cNvPr id="80918" name="Line 21"/>
          <p:cNvSpPr>
            <a:spLocks noChangeShapeType="1"/>
          </p:cNvSpPr>
          <p:nvPr/>
        </p:nvSpPr>
        <p:spPr bwMode="auto">
          <a:xfrm flipH="1">
            <a:off x="5651500" y="4114800"/>
            <a:ext cx="1066800" cy="0"/>
          </a:xfrm>
          <a:prstGeom prst="line">
            <a:avLst/>
          </a:prstGeom>
          <a:noFill/>
          <a:ln w="15875">
            <a:solidFill>
              <a:schemeClr val="tx1"/>
            </a:solidFill>
            <a:miter lim="800000"/>
            <a:headEnd/>
            <a:tailEnd type="triangle" w="med" len="med"/>
          </a:ln>
        </p:spPr>
        <p:txBody>
          <a:bodyPr wrap="none"/>
          <a:lstStyle/>
          <a:p>
            <a:endParaRPr lang="en-US"/>
          </a:p>
        </p:txBody>
      </p:sp>
      <p:sp>
        <p:nvSpPr>
          <p:cNvPr id="80919" name="Line 22"/>
          <p:cNvSpPr>
            <a:spLocks noChangeShapeType="1"/>
          </p:cNvSpPr>
          <p:nvPr/>
        </p:nvSpPr>
        <p:spPr bwMode="auto">
          <a:xfrm flipH="1" flipV="1">
            <a:off x="5359400" y="4254500"/>
            <a:ext cx="1066800" cy="304800"/>
          </a:xfrm>
          <a:prstGeom prst="line">
            <a:avLst/>
          </a:prstGeom>
          <a:noFill/>
          <a:ln w="15875">
            <a:solidFill>
              <a:schemeClr val="tx1"/>
            </a:solidFill>
            <a:miter lim="800000"/>
            <a:headEnd/>
            <a:tailEnd type="triangle" w="med" len="med"/>
          </a:ln>
        </p:spPr>
        <p:txBody>
          <a:bodyPr wrap="none"/>
          <a:lstStyle/>
          <a:p>
            <a:endParaRPr lang="en-US"/>
          </a:p>
        </p:txBody>
      </p:sp>
      <p:sp>
        <p:nvSpPr>
          <p:cNvPr id="80920" name="Line 23"/>
          <p:cNvSpPr>
            <a:spLocks noChangeShapeType="1"/>
          </p:cNvSpPr>
          <p:nvPr/>
        </p:nvSpPr>
        <p:spPr bwMode="auto">
          <a:xfrm flipH="1" flipV="1">
            <a:off x="5181600" y="4495800"/>
            <a:ext cx="1143000" cy="533400"/>
          </a:xfrm>
          <a:prstGeom prst="line">
            <a:avLst/>
          </a:prstGeom>
          <a:noFill/>
          <a:ln w="15875">
            <a:solidFill>
              <a:schemeClr val="tx1"/>
            </a:solidFill>
            <a:miter lim="800000"/>
            <a:headEnd/>
            <a:tailEnd type="triangle" w="med" len="med"/>
          </a:ln>
        </p:spPr>
        <p:txBody>
          <a:bodyPr wrap="none"/>
          <a:lstStyle/>
          <a:p>
            <a:endParaRPr lang="en-US"/>
          </a:p>
        </p:txBody>
      </p:sp>
      <p:sp>
        <p:nvSpPr>
          <p:cNvPr id="80921" name="Line 24"/>
          <p:cNvSpPr>
            <a:spLocks noChangeShapeType="1"/>
          </p:cNvSpPr>
          <p:nvPr/>
        </p:nvSpPr>
        <p:spPr bwMode="auto">
          <a:xfrm>
            <a:off x="1600200" y="1574800"/>
            <a:ext cx="2362200" cy="1371600"/>
          </a:xfrm>
          <a:prstGeom prst="line">
            <a:avLst/>
          </a:prstGeom>
          <a:noFill/>
          <a:ln w="15875">
            <a:solidFill>
              <a:schemeClr val="tx1"/>
            </a:solidFill>
            <a:miter lim="800000"/>
            <a:headEnd/>
            <a:tailEnd type="triangle" w="med" len="med"/>
          </a:ln>
        </p:spPr>
        <p:txBody>
          <a:bodyPr wrap="none"/>
          <a:lstStyle/>
          <a:p>
            <a:endParaRPr lang="en-US"/>
          </a:p>
        </p:txBody>
      </p:sp>
      <p:sp>
        <p:nvSpPr>
          <p:cNvPr id="80922" name="Text Box 25"/>
          <p:cNvSpPr txBox="1">
            <a:spLocks noChangeArrowheads="1"/>
          </p:cNvSpPr>
          <p:nvPr/>
        </p:nvSpPr>
        <p:spPr bwMode="auto">
          <a:xfrm>
            <a:off x="177800" y="3810000"/>
            <a:ext cx="22098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Willamette University</a:t>
            </a:r>
          </a:p>
        </p:txBody>
      </p:sp>
      <p:sp>
        <p:nvSpPr>
          <p:cNvPr id="80923" name="Line 26"/>
          <p:cNvSpPr>
            <a:spLocks noChangeShapeType="1"/>
          </p:cNvSpPr>
          <p:nvPr/>
        </p:nvSpPr>
        <p:spPr bwMode="auto">
          <a:xfrm>
            <a:off x="2133600" y="3581400"/>
            <a:ext cx="1371600" cy="0"/>
          </a:xfrm>
          <a:prstGeom prst="line">
            <a:avLst/>
          </a:prstGeom>
          <a:noFill/>
          <a:ln w="15875">
            <a:solidFill>
              <a:schemeClr val="tx1"/>
            </a:solidFill>
            <a:miter lim="800000"/>
            <a:headEnd/>
            <a:tailEnd type="triangle" w="med" len="med"/>
          </a:ln>
        </p:spPr>
        <p:txBody>
          <a:bodyPr wrap="none"/>
          <a:lstStyle/>
          <a:p>
            <a:endParaRPr lang="en-US"/>
          </a:p>
        </p:txBody>
      </p:sp>
      <p:sp>
        <p:nvSpPr>
          <p:cNvPr id="80924" name="Line 27"/>
          <p:cNvSpPr>
            <a:spLocks noChangeShapeType="1"/>
          </p:cNvSpPr>
          <p:nvPr/>
        </p:nvSpPr>
        <p:spPr bwMode="auto">
          <a:xfrm flipV="1">
            <a:off x="2209800" y="3771900"/>
            <a:ext cx="1066800" cy="228600"/>
          </a:xfrm>
          <a:prstGeom prst="line">
            <a:avLst/>
          </a:prstGeom>
          <a:noFill/>
          <a:ln w="15875">
            <a:solidFill>
              <a:schemeClr val="tx1"/>
            </a:solidFill>
            <a:miter lim="800000"/>
            <a:headEnd/>
            <a:tailEnd type="triangle" w="med" len="med"/>
          </a:ln>
        </p:spPr>
        <p:txBody>
          <a:bodyPr wrap="none"/>
          <a:lstStyle/>
          <a:p>
            <a:endParaRPr lang="en-US"/>
          </a:p>
        </p:txBody>
      </p:sp>
      <p:sp>
        <p:nvSpPr>
          <p:cNvPr id="80925" name="Line 28"/>
          <p:cNvSpPr>
            <a:spLocks noChangeShapeType="1"/>
          </p:cNvSpPr>
          <p:nvPr/>
        </p:nvSpPr>
        <p:spPr bwMode="auto">
          <a:xfrm flipH="1">
            <a:off x="5638800" y="3200400"/>
            <a:ext cx="1828800" cy="609600"/>
          </a:xfrm>
          <a:prstGeom prst="line">
            <a:avLst/>
          </a:prstGeom>
          <a:noFill/>
          <a:ln w="15875">
            <a:solidFill>
              <a:schemeClr val="tx1"/>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4"/>
          <p:cNvSpPr>
            <a:spLocks noGrp="1"/>
          </p:cNvSpPr>
          <p:nvPr>
            <p:ph type="sldNum" sz="quarter" idx="12"/>
          </p:nvPr>
        </p:nvSpPr>
        <p:spPr>
          <a:noFill/>
        </p:spPr>
        <p:txBody>
          <a:bodyPr/>
          <a:lstStyle/>
          <a:p>
            <a:fld id="{60BA9FC0-B1FE-4CB9-8B43-DCF9F360B985}" type="slidenum">
              <a:rPr lang="en-US" smtClean="0"/>
              <a:pPr/>
              <a:t>58</a:t>
            </a:fld>
            <a:endParaRPr lang="en-US" smtClean="0"/>
          </a:p>
        </p:txBody>
      </p:sp>
      <p:pic>
        <p:nvPicPr>
          <p:cNvPr id="81923" name="Picture 2"/>
          <p:cNvPicPr>
            <a:picLocks noChangeAspect="1" noChangeArrowheads="1"/>
          </p:cNvPicPr>
          <p:nvPr/>
        </p:nvPicPr>
        <p:blipFill>
          <a:blip r:embed="rId3" cstate="print"/>
          <a:srcRect/>
          <a:stretch>
            <a:fillRect/>
          </a:stretch>
        </p:blipFill>
        <p:spPr bwMode="auto">
          <a:xfrm>
            <a:off x="76200" y="1066800"/>
            <a:ext cx="9067800" cy="4562475"/>
          </a:xfrm>
          <a:prstGeom prst="rect">
            <a:avLst/>
          </a:prstGeom>
          <a:noFill/>
          <a:ln w="1587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4"/>
          <p:cNvSpPr>
            <a:spLocks noGrp="1"/>
          </p:cNvSpPr>
          <p:nvPr>
            <p:ph type="sldNum" sz="quarter" idx="12"/>
          </p:nvPr>
        </p:nvSpPr>
        <p:spPr>
          <a:noFill/>
        </p:spPr>
        <p:txBody>
          <a:bodyPr/>
          <a:lstStyle/>
          <a:p>
            <a:fld id="{5C6F90A0-4299-4220-BE2E-E5994315AC8C}" type="slidenum">
              <a:rPr lang="en-US" smtClean="0"/>
              <a:pPr/>
              <a:t>59</a:t>
            </a:fld>
            <a:endParaRPr lang="en-US" smtClean="0"/>
          </a:p>
        </p:txBody>
      </p:sp>
      <p:pic>
        <p:nvPicPr>
          <p:cNvPr id="82947" name="Picture 2"/>
          <p:cNvPicPr>
            <a:picLocks noChangeAspect="1" noChangeArrowheads="1"/>
          </p:cNvPicPr>
          <p:nvPr/>
        </p:nvPicPr>
        <p:blipFill>
          <a:blip r:embed="rId3" cstate="print"/>
          <a:srcRect/>
          <a:stretch>
            <a:fillRect/>
          </a:stretch>
        </p:blipFill>
        <p:spPr bwMode="auto">
          <a:xfrm>
            <a:off x="114300" y="1001713"/>
            <a:ext cx="8915400" cy="5257800"/>
          </a:xfrm>
          <a:prstGeom prst="rect">
            <a:avLst/>
          </a:prstGeom>
          <a:noFill/>
          <a:ln w="1587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676400"/>
            <a:ext cx="7886700" cy="4648200"/>
          </a:xfrm>
        </p:spPr>
        <p:txBody>
          <a:bodyPr>
            <a:normAutofit fontScale="70000" lnSpcReduction="20000"/>
          </a:bodyPr>
          <a:lstStyle/>
          <a:p>
            <a:pPr marL="0" indent="0">
              <a:buNone/>
            </a:pPr>
            <a:r>
              <a:rPr lang="en-US" sz="3600" b="1" dirty="0" smtClean="0">
                <a:solidFill>
                  <a:srgbClr val="C00000"/>
                </a:solidFill>
              </a:rPr>
              <a:t>Project Objectives/Aims</a:t>
            </a:r>
            <a:endParaRPr lang="en-US" sz="3600" b="1" dirty="0">
              <a:solidFill>
                <a:srgbClr val="C00000"/>
              </a:solidFill>
            </a:endParaRPr>
          </a:p>
          <a:p>
            <a:pPr marL="514350" indent="-514350" algn="just">
              <a:buFont typeface="+mj-lt"/>
              <a:buAutoNum type="alphaUcPeriod"/>
            </a:pPr>
            <a:r>
              <a:rPr lang="en-US" sz="2600" dirty="0" smtClean="0"/>
              <a:t>Research </a:t>
            </a:r>
            <a:r>
              <a:rPr lang="en-US" sz="2600" dirty="0"/>
              <a:t>and prototype digital library systems and infrastructure for Qatar, focusing initially </a:t>
            </a:r>
            <a:r>
              <a:rPr lang="en-US" sz="2600" dirty="0" smtClean="0"/>
              <a:t>on Qatari </a:t>
            </a:r>
            <a:r>
              <a:rPr lang="en-US" sz="2600" dirty="0"/>
              <a:t>information related to government and scholarly activities</a:t>
            </a:r>
            <a:r>
              <a:rPr lang="en-US" sz="2600" dirty="0" smtClean="0"/>
              <a:t>.</a:t>
            </a:r>
          </a:p>
          <a:p>
            <a:pPr marL="0" indent="0" algn="just">
              <a:buNone/>
            </a:pPr>
            <a:endParaRPr lang="en-US" sz="1000" dirty="0"/>
          </a:p>
          <a:p>
            <a:pPr marL="514350" lvl="1" indent="0" algn="just">
              <a:buNone/>
            </a:pPr>
            <a:r>
              <a:rPr lang="en-US" sz="2100" i="1" dirty="0"/>
              <a:t>L</a:t>
            </a:r>
            <a:r>
              <a:rPr lang="en-US" sz="2100" i="1" dirty="0" smtClean="0"/>
              <a:t>everage </a:t>
            </a:r>
            <a:r>
              <a:rPr lang="en-US" sz="2100" i="1" dirty="0"/>
              <a:t>the crawling engine </a:t>
            </a:r>
            <a:r>
              <a:rPr lang="en-US" sz="2100" i="1" dirty="0" err="1" smtClean="0"/>
              <a:t>fromPenn</a:t>
            </a:r>
            <a:r>
              <a:rPr lang="en-US" sz="2100" i="1" dirty="0" smtClean="0"/>
              <a:t> </a:t>
            </a:r>
            <a:r>
              <a:rPr lang="en-US" sz="2100" i="1" dirty="0"/>
              <a:t>State‘s </a:t>
            </a:r>
            <a:r>
              <a:rPr lang="en-US" sz="2100" i="1" dirty="0" err="1"/>
              <a:t>SeerSuite</a:t>
            </a:r>
            <a:r>
              <a:rPr lang="en-US" sz="2100" i="1" dirty="0"/>
              <a:t> software infrastructure, and extend it beyond its current focus on English to support Arabic-English collections, and to cover a broad range of scholarly disciplines, and all types of government information. </a:t>
            </a:r>
            <a:endParaRPr lang="en-US" sz="2100" dirty="0"/>
          </a:p>
          <a:p>
            <a:pPr marL="0" indent="0" algn="just">
              <a:buNone/>
            </a:pPr>
            <a:endParaRPr lang="en-US" dirty="0"/>
          </a:p>
          <a:p>
            <a:pPr marL="514350" indent="-514350" algn="just">
              <a:buFont typeface="+mj-lt"/>
              <a:buAutoNum type="alphaUcPeriod" startAt="2"/>
            </a:pPr>
            <a:r>
              <a:rPr lang="en-US" sz="2600" dirty="0" smtClean="0"/>
              <a:t>Research </a:t>
            </a:r>
            <a:r>
              <a:rPr lang="en-US" sz="2600" dirty="0"/>
              <a:t>and build the digital library community in Qatar, supporting digital library use, </a:t>
            </a:r>
            <a:r>
              <a:rPr lang="en-US" sz="2600" dirty="0" smtClean="0"/>
              <a:t>services, collection </a:t>
            </a:r>
            <a:r>
              <a:rPr lang="en-US" sz="2600" dirty="0"/>
              <a:t>development, tailored systems, and advancing toward a Knowledge Society</a:t>
            </a:r>
            <a:r>
              <a:rPr lang="en-US" sz="2600" dirty="0" smtClean="0"/>
              <a:t>.</a:t>
            </a:r>
          </a:p>
          <a:p>
            <a:pPr marL="0" indent="0" algn="just">
              <a:buNone/>
            </a:pPr>
            <a:endParaRPr lang="en-US" sz="1000" dirty="0"/>
          </a:p>
          <a:p>
            <a:pPr marL="514350" lvl="1" indent="0" algn="just">
              <a:buNone/>
            </a:pPr>
            <a:r>
              <a:rPr lang="en-US" sz="2100" i="1" dirty="0" smtClean="0"/>
              <a:t>Study </a:t>
            </a:r>
            <a:r>
              <a:rPr lang="en-US" sz="2100" i="1" dirty="0"/>
              <a:t>scholarly activities, and engage in community building in Qatar, so </a:t>
            </a:r>
            <a:r>
              <a:rPr lang="en-US" sz="2100" i="1" dirty="0" err="1"/>
              <a:t>DLs</a:t>
            </a:r>
            <a:r>
              <a:rPr lang="en-US" sz="2100" i="1" dirty="0"/>
              <a:t> can be tailored to specific domains and to the unique needs of Qatar. Through workshops, a consulting center at the proposed Institute, and collaborative efforts with libraries and museums in Qatar, we will identify particular needs and uses, and tailor collections, systems, and services, to lead toward the Qatari Knowledge Society</a:t>
            </a:r>
            <a:r>
              <a:rPr lang="en-US" sz="2100" i="1" dirty="0" smtClean="0"/>
              <a:t>.</a:t>
            </a:r>
            <a:endParaRPr lang="en-US" sz="2100" dirty="0"/>
          </a:p>
        </p:txBody>
      </p:sp>
      <p:sp>
        <p:nvSpPr>
          <p:cNvPr id="5" name="Slide Number Placeholder 4"/>
          <p:cNvSpPr>
            <a:spLocks noGrp="1"/>
          </p:cNvSpPr>
          <p:nvPr>
            <p:ph type="sldNum" sz="quarter" idx="12"/>
          </p:nvPr>
        </p:nvSpPr>
        <p:spPr/>
        <p:txBody>
          <a:bodyPr/>
          <a:lstStyle/>
          <a:p>
            <a:fld id="{111A3EE2-F8C9-43A5-80E4-43247F3E9DC7}" type="slidenum">
              <a:rPr lang="en-US" smtClean="0">
                <a:solidFill>
                  <a:prstClr val="black">
                    <a:tint val="75000"/>
                  </a:prstClr>
                </a:solidFill>
              </a:rPr>
              <a:pPr/>
              <a:t>6</a:t>
            </a:fld>
            <a:endParaRPr lang="en-US">
              <a:solidFill>
                <a:prstClr val="black">
                  <a:tint val="75000"/>
                </a:prstClr>
              </a:solidFill>
            </a:endParaRPr>
          </a:p>
        </p:txBody>
      </p:sp>
      <p:sp>
        <p:nvSpPr>
          <p:cNvPr id="6" name="Title 1"/>
          <p:cNvSpPr>
            <a:spLocks noGrp="1"/>
          </p:cNvSpPr>
          <p:nvPr>
            <p:ph type="title"/>
          </p:nvPr>
        </p:nvSpPr>
        <p:spPr/>
        <p:txBody>
          <a:bodyPr>
            <a:normAutofit/>
          </a:bodyPr>
          <a:lstStyle/>
          <a:p>
            <a:r>
              <a:rPr lang="en-US" dirty="0"/>
              <a:t>Selected </a:t>
            </a:r>
            <a:r>
              <a:rPr lang="en-US" dirty="0" smtClean="0"/>
              <a:t>DL </a:t>
            </a:r>
            <a:r>
              <a:rPr lang="en-US" dirty="0"/>
              <a:t>Projects </a:t>
            </a:r>
            <a:r>
              <a:rPr lang="en-US" dirty="0" smtClean="0"/>
              <a:t>– 3: </a:t>
            </a:r>
            <a:r>
              <a:rPr lang="en-US" dirty="0" smtClean="0">
                <a:cs typeface="Times New Roman" panose="02020603050405020304" pitchFamily="18" charset="0"/>
              </a:rPr>
              <a:t>Qatar</a:t>
            </a:r>
            <a:endParaRPr lang="en-US" dirty="0"/>
          </a:p>
        </p:txBody>
      </p:sp>
    </p:spTree>
    <p:extLst>
      <p:ext uri="{BB962C8B-B14F-4D97-AF65-F5344CB8AC3E}">
        <p14:creationId xmlns:p14="http://schemas.microsoft.com/office/powerpoint/2010/main" val="2011264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4"/>
          <p:cNvSpPr>
            <a:spLocks noGrp="1"/>
          </p:cNvSpPr>
          <p:nvPr>
            <p:ph type="sldNum" sz="quarter" idx="12"/>
          </p:nvPr>
        </p:nvSpPr>
        <p:spPr>
          <a:noFill/>
        </p:spPr>
        <p:txBody>
          <a:bodyPr/>
          <a:lstStyle/>
          <a:p>
            <a:fld id="{448AE564-77B9-4301-8C48-A6CE6CCAB4DF}" type="slidenum">
              <a:rPr lang="en-US" smtClean="0"/>
              <a:pPr/>
              <a:t>60</a:t>
            </a:fld>
            <a:endParaRPr lang="en-US" smtClean="0"/>
          </a:p>
        </p:txBody>
      </p:sp>
      <p:sp>
        <p:nvSpPr>
          <p:cNvPr id="83971" name="Rectangle 2"/>
          <p:cNvSpPr>
            <a:spLocks noGrp="1" noChangeArrowheads="1"/>
          </p:cNvSpPr>
          <p:nvPr>
            <p:ph type="title"/>
          </p:nvPr>
        </p:nvSpPr>
        <p:spPr>
          <a:xfrm>
            <a:off x="3048000" y="381000"/>
            <a:ext cx="3429000" cy="617538"/>
          </a:xfrm>
        </p:spPr>
        <p:txBody>
          <a:bodyPr/>
          <a:lstStyle/>
          <a:p>
            <a:pPr eaLnBrk="1" hangingPunct="1"/>
            <a:r>
              <a:rPr lang="en-US" sz="3600" smtClean="0"/>
              <a:t>Lahav Website</a:t>
            </a:r>
          </a:p>
        </p:txBody>
      </p:sp>
      <p:pic>
        <p:nvPicPr>
          <p:cNvPr id="83972" name="Picture 3"/>
          <p:cNvPicPr>
            <a:picLocks noChangeAspect="1" noChangeArrowheads="1"/>
          </p:cNvPicPr>
          <p:nvPr/>
        </p:nvPicPr>
        <p:blipFill>
          <a:blip r:embed="rId3" cstate="print"/>
          <a:srcRect/>
          <a:stretch>
            <a:fillRect/>
          </a:stretch>
        </p:blipFill>
        <p:spPr bwMode="auto">
          <a:xfrm>
            <a:off x="1452563" y="931863"/>
            <a:ext cx="6238875" cy="5773737"/>
          </a:xfrm>
          <a:prstGeom prst="rect">
            <a:avLst/>
          </a:prstGeom>
          <a:noFill/>
          <a:ln w="1587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lide Number Placeholder 5"/>
          <p:cNvSpPr>
            <a:spLocks noGrp="1"/>
          </p:cNvSpPr>
          <p:nvPr>
            <p:ph type="sldNum" sz="quarter" idx="12"/>
          </p:nvPr>
        </p:nvSpPr>
        <p:spPr>
          <a:noFill/>
        </p:spPr>
        <p:txBody>
          <a:bodyPr/>
          <a:lstStyle/>
          <a:p>
            <a:fld id="{E90B37D0-1B2F-4393-8C18-E4FF6F74D01B}" type="slidenum">
              <a:rPr lang="en-US" smtClean="0"/>
              <a:pPr/>
              <a:t>61</a:t>
            </a:fld>
            <a:endParaRPr lang="en-US" smtClean="0"/>
          </a:p>
        </p:txBody>
      </p:sp>
      <p:sp>
        <p:nvSpPr>
          <p:cNvPr id="4100" name="Rectangle 2"/>
          <p:cNvSpPr>
            <a:spLocks noGrp="1" noChangeArrowheads="1"/>
          </p:cNvSpPr>
          <p:nvPr>
            <p:ph type="title"/>
          </p:nvPr>
        </p:nvSpPr>
        <p:spPr>
          <a:xfrm>
            <a:off x="685800" y="131763"/>
            <a:ext cx="7772400" cy="1143000"/>
          </a:xfrm>
        </p:spPr>
        <p:txBody>
          <a:bodyPr/>
          <a:lstStyle/>
          <a:p>
            <a:pPr eaLnBrk="1" hangingPunct="1"/>
            <a:r>
              <a:rPr lang="en-US" altLang="en-US" smtClean="0">
                <a:latin typeface="Verdana" pitchFamily="34" charset="0"/>
              </a:rPr>
              <a:t>Megiddo Opening Screen</a:t>
            </a:r>
            <a:endParaRPr lang="en-US" altLang="he-IL" smtClean="0">
              <a:latin typeface="Verdana" pitchFamily="34" charset="0"/>
            </a:endParaRPr>
          </a:p>
        </p:txBody>
      </p:sp>
      <p:graphicFrame>
        <p:nvGraphicFramePr>
          <p:cNvPr id="4098" name="Object 3"/>
          <p:cNvGraphicFramePr>
            <a:graphicFrameLocks noGrp="1" noChangeAspect="1"/>
          </p:cNvGraphicFramePr>
          <p:nvPr>
            <p:ph idx="1"/>
          </p:nvPr>
        </p:nvGraphicFramePr>
        <p:xfrm>
          <a:off x="838200" y="1066800"/>
          <a:ext cx="7543800" cy="5657850"/>
        </p:xfrm>
        <a:graphic>
          <a:graphicData uri="http://schemas.openxmlformats.org/presentationml/2006/ole">
            <mc:AlternateContent xmlns:mc="http://schemas.openxmlformats.org/markup-compatibility/2006">
              <mc:Choice xmlns:v="urn:schemas-microsoft-com:vml" Requires="v">
                <p:oleObj spid="_x0000_s4132" name="Bitmap Image" r:id="rId4" imgW="7803556" imgH="5852667" progId="PBrush">
                  <p:embed/>
                </p:oleObj>
              </mc:Choice>
              <mc:Fallback>
                <p:oleObj name="Bitmap Image" r:id="rId4" imgW="7803556" imgH="5852667"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066800"/>
                        <a:ext cx="7543800" cy="565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lide Number Placeholder 5"/>
          <p:cNvSpPr>
            <a:spLocks noGrp="1"/>
          </p:cNvSpPr>
          <p:nvPr>
            <p:ph type="sldNum" sz="quarter" idx="12"/>
          </p:nvPr>
        </p:nvSpPr>
        <p:spPr>
          <a:noFill/>
        </p:spPr>
        <p:txBody>
          <a:bodyPr/>
          <a:lstStyle/>
          <a:p>
            <a:fld id="{3C283672-A252-46B3-AA98-4A8C69D92240}" type="slidenum">
              <a:rPr lang="en-US" smtClean="0"/>
              <a:pPr/>
              <a:t>62</a:t>
            </a:fld>
            <a:endParaRPr lang="en-US" smtClean="0"/>
          </a:p>
        </p:txBody>
      </p:sp>
      <p:sp>
        <p:nvSpPr>
          <p:cNvPr id="5124" name="Rectangle 2"/>
          <p:cNvSpPr>
            <a:spLocks noGrp="1" noChangeArrowheads="1"/>
          </p:cNvSpPr>
          <p:nvPr>
            <p:ph type="title"/>
          </p:nvPr>
        </p:nvSpPr>
        <p:spPr>
          <a:xfrm>
            <a:off x="3603625" y="290513"/>
            <a:ext cx="5083175" cy="841375"/>
          </a:xfrm>
        </p:spPr>
        <p:txBody>
          <a:bodyPr/>
          <a:lstStyle/>
          <a:p>
            <a:pPr eaLnBrk="1" hangingPunct="1"/>
            <a:r>
              <a:rPr lang="en-US" altLang="he-IL" smtClean="0">
                <a:latin typeface="Verdana" pitchFamily="34" charset="0"/>
              </a:rPr>
              <a:t>Locus Screen: Pictures</a:t>
            </a:r>
          </a:p>
        </p:txBody>
      </p:sp>
      <p:pic>
        <p:nvPicPr>
          <p:cNvPr id="5125" name="Picture 3"/>
          <p:cNvPicPr>
            <a:picLocks noChangeAspect="1" noChangeArrowheads="1"/>
          </p:cNvPicPr>
          <p:nvPr/>
        </p:nvPicPr>
        <p:blipFill>
          <a:blip r:embed="rId4" cstate="print"/>
          <a:srcRect/>
          <a:stretch>
            <a:fillRect/>
          </a:stretch>
        </p:blipFill>
        <p:spPr bwMode="auto">
          <a:xfrm>
            <a:off x="228600" y="381000"/>
            <a:ext cx="2362200" cy="2895600"/>
          </a:xfrm>
          <a:prstGeom prst="rect">
            <a:avLst/>
          </a:prstGeom>
          <a:noFill/>
          <a:ln w="9525">
            <a:noFill/>
            <a:miter lim="800000"/>
            <a:headEnd/>
            <a:tailEnd/>
          </a:ln>
        </p:spPr>
      </p:pic>
      <p:graphicFrame>
        <p:nvGraphicFramePr>
          <p:cNvPr id="5122" name="Object 4"/>
          <p:cNvGraphicFramePr>
            <a:graphicFrameLocks noGrp="1" noChangeAspect="1"/>
          </p:cNvGraphicFramePr>
          <p:nvPr>
            <p:ph idx="1"/>
          </p:nvPr>
        </p:nvGraphicFramePr>
        <p:xfrm>
          <a:off x="914400" y="3009900"/>
          <a:ext cx="8077200" cy="3848100"/>
        </p:xfrm>
        <a:graphic>
          <a:graphicData uri="http://schemas.openxmlformats.org/presentationml/2006/ole">
            <mc:AlternateContent xmlns:mc="http://schemas.openxmlformats.org/markup-compatibility/2006">
              <mc:Choice xmlns:v="urn:schemas-microsoft-com:vml" Requires="v">
                <p:oleObj spid="_x0000_s5156" name="Bitmap Image" r:id="rId5" imgW="5212532" imgH="2483810" progId="PBrush">
                  <p:embed/>
                </p:oleObj>
              </mc:Choice>
              <mc:Fallback>
                <p:oleObj name="Bitmap Image" r:id="rId5" imgW="5212532" imgH="2483810" progId="PBrush">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009900"/>
                        <a:ext cx="8077200" cy="3848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6" name="AutoShape 5"/>
          <p:cNvSpPr>
            <a:spLocks noChangeArrowheads="1"/>
          </p:cNvSpPr>
          <p:nvPr/>
        </p:nvSpPr>
        <p:spPr bwMode="auto">
          <a:xfrm>
            <a:off x="3048000" y="1752600"/>
            <a:ext cx="1905000" cy="838200"/>
          </a:xfrm>
          <a:prstGeom prst="wedgeRoundRectCallout">
            <a:avLst>
              <a:gd name="adj1" fmla="val -179833"/>
              <a:gd name="adj2" fmla="val -91856"/>
              <a:gd name="adj3" fmla="val 16667"/>
            </a:avLst>
          </a:prstGeom>
          <a:solidFill>
            <a:srgbClr val="C0C0C0"/>
          </a:solidFill>
          <a:ln w="9525">
            <a:solidFill>
              <a:schemeClr val="tx1"/>
            </a:solidFill>
            <a:miter lim="800000"/>
            <a:headEnd/>
            <a:tailEnd/>
          </a:ln>
        </p:spPr>
        <p:txBody>
          <a:bodyPr wrap="none" anchor="ctr"/>
          <a:lstStyle/>
          <a:p>
            <a:pPr algn="ctr" rtl="1" eaLnBrk="0" hangingPunct="0"/>
            <a:r>
              <a:rPr lang="en-US" altLang="he-IL" sz="2400" b="0">
                <a:solidFill>
                  <a:srgbClr val="003366"/>
                </a:solidFill>
                <a:latin typeface="Verdana" pitchFamily="34" charset="0"/>
                <a:cs typeface="Times New Roman (Hebrew)" pitchFamily="26" charset="-79"/>
              </a:rPr>
              <a:t>View all</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5"/>
          <p:cNvSpPr>
            <a:spLocks noGrp="1"/>
          </p:cNvSpPr>
          <p:nvPr>
            <p:ph type="sldNum" sz="quarter" idx="12"/>
          </p:nvPr>
        </p:nvSpPr>
        <p:spPr>
          <a:noFill/>
        </p:spPr>
        <p:txBody>
          <a:bodyPr/>
          <a:lstStyle/>
          <a:p>
            <a:fld id="{0A83CDA0-85E5-43BC-BDDB-FAD437C801B6}" type="slidenum">
              <a:rPr lang="en-US" smtClean="0"/>
              <a:pPr/>
              <a:t>63</a:t>
            </a:fld>
            <a:endParaRPr lang="en-US" smtClean="0"/>
          </a:p>
        </p:txBody>
      </p:sp>
      <p:sp>
        <p:nvSpPr>
          <p:cNvPr id="6148" name="Rectangle 2"/>
          <p:cNvSpPr>
            <a:spLocks noGrp="1" noChangeArrowheads="1"/>
          </p:cNvSpPr>
          <p:nvPr>
            <p:ph type="title"/>
          </p:nvPr>
        </p:nvSpPr>
        <p:spPr>
          <a:xfrm>
            <a:off x="685800" y="233363"/>
            <a:ext cx="7772400" cy="1143000"/>
          </a:xfrm>
        </p:spPr>
        <p:txBody>
          <a:bodyPr/>
          <a:lstStyle/>
          <a:p>
            <a:pPr eaLnBrk="1" hangingPunct="1"/>
            <a:r>
              <a:rPr lang="en-US" altLang="en-US" smtClean="0">
                <a:latin typeface="Verdana" pitchFamily="34" charset="0"/>
              </a:rPr>
              <a:t>Area Screen</a:t>
            </a:r>
            <a:endParaRPr lang="en-US" altLang="he-IL" smtClean="0">
              <a:latin typeface="Verdana" pitchFamily="34" charset="0"/>
            </a:endParaRPr>
          </a:p>
        </p:txBody>
      </p:sp>
      <p:graphicFrame>
        <p:nvGraphicFramePr>
          <p:cNvPr id="6146" name="Object 3"/>
          <p:cNvGraphicFramePr>
            <a:graphicFrameLocks noGrp="1" noChangeAspect="1"/>
          </p:cNvGraphicFramePr>
          <p:nvPr>
            <p:ph idx="1"/>
          </p:nvPr>
        </p:nvGraphicFramePr>
        <p:xfrm>
          <a:off x="833438" y="1187450"/>
          <a:ext cx="7367587" cy="5526088"/>
        </p:xfrm>
        <a:graphic>
          <a:graphicData uri="http://schemas.openxmlformats.org/presentationml/2006/ole">
            <mc:AlternateContent xmlns:mc="http://schemas.openxmlformats.org/markup-compatibility/2006">
              <mc:Choice xmlns:v="urn:schemas-microsoft-com:vml" Requires="v">
                <p:oleObj spid="_x0000_s6180" name="Bitmap Image" r:id="rId4" imgW="7803556" imgH="5852667" progId="PBrush">
                  <p:embed/>
                </p:oleObj>
              </mc:Choice>
              <mc:Fallback>
                <p:oleObj name="Bitmap Image" r:id="rId4" imgW="7803556" imgH="5852667"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438" y="1187450"/>
                        <a:ext cx="7367587" cy="5526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2"/>
          </p:nvPr>
        </p:nvSpPr>
        <p:spPr>
          <a:noFill/>
        </p:spPr>
        <p:txBody>
          <a:bodyPr/>
          <a:lstStyle/>
          <a:p>
            <a:fld id="{A2782D37-F2F5-451F-B517-1171C0C49C15}" type="slidenum">
              <a:rPr lang="en-US" smtClean="0"/>
              <a:pPr/>
              <a:t>64</a:t>
            </a:fld>
            <a:endParaRPr lang="en-US" smtClean="0"/>
          </a:p>
        </p:txBody>
      </p:sp>
      <p:pic>
        <p:nvPicPr>
          <p:cNvPr id="84995" name="Picture 2"/>
          <p:cNvPicPr>
            <a:picLocks noChangeAspect="1" noChangeArrowheads="1"/>
          </p:cNvPicPr>
          <p:nvPr/>
        </p:nvPicPr>
        <p:blipFill>
          <a:blip r:embed="rId3" cstate="print"/>
          <a:srcRect/>
          <a:stretch>
            <a:fillRect/>
          </a:stretch>
        </p:blipFill>
        <p:spPr bwMode="auto">
          <a:xfrm>
            <a:off x="520700" y="419100"/>
            <a:ext cx="2514600" cy="2413000"/>
          </a:xfrm>
          <a:prstGeom prst="rect">
            <a:avLst/>
          </a:prstGeom>
          <a:noFill/>
          <a:ln w="25400">
            <a:solidFill>
              <a:schemeClr val="tx1"/>
            </a:solidFill>
            <a:miter lim="800000"/>
            <a:headEnd/>
            <a:tailEnd/>
          </a:ln>
        </p:spPr>
      </p:pic>
      <p:pic>
        <p:nvPicPr>
          <p:cNvPr id="84996" name="Picture 3"/>
          <p:cNvPicPr>
            <a:picLocks noChangeAspect="1" noChangeArrowheads="1"/>
          </p:cNvPicPr>
          <p:nvPr/>
        </p:nvPicPr>
        <p:blipFill>
          <a:blip r:embed="rId4" cstate="print"/>
          <a:srcRect/>
          <a:stretch>
            <a:fillRect/>
          </a:stretch>
        </p:blipFill>
        <p:spPr bwMode="auto">
          <a:xfrm>
            <a:off x="3340100" y="431800"/>
            <a:ext cx="2667000" cy="2395538"/>
          </a:xfrm>
          <a:prstGeom prst="rect">
            <a:avLst/>
          </a:prstGeom>
          <a:noFill/>
          <a:ln w="25400">
            <a:solidFill>
              <a:schemeClr val="tx1"/>
            </a:solidFill>
            <a:miter lim="800000"/>
            <a:headEnd/>
            <a:tailEnd/>
          </a:ln>
        </p:spPr>
      </p:pic>
      <p:pic>
        <p:nvPicPr>
          <p:cNvPr id="84997" name="Picture 4"/>
          <p:cNvPicPr>
            <a:picLocks noChangeAspect="1" noChangeArrowheads="1"/>
          </p:cNvPicPr>
          <p:nvPr/>
        </p:nvPicPr>
        <p:blipFill>
          <a:blip r:embed="rId5" cstate="print"/>
          <a:srcRect/>
          <a:stretch>
            <a:fillRect/>
          </a:stretch>
        </p:blipFill>
        <p:spPr bwMode="auto">
          <a:xfrm>
            <a:off x="6273800" y="444500"/>
            <a:ext cx="2514600" cy="2362200"/>
          </a:xfrm>
          <a:prstGeom prst="rect">
            <a:avLst/>
          </a:prstGeom>
          <a:noFill/>
          <a:ln w="25400">
            <a:solidFill>
              <a:schemeClr val="tx1"/>
            </a:solidFill>
            <a:miter lim="800000"/>
            <a:headEnd/>
            <a:tailEnd/>
          </a:ln>
        </p:spPr>
      </p:pic>
      <p:pic>
        <p:nvPicPr>
          <p:cNvPr id="84998" name="Picture 5"/>
          <p:cNvPicPr>
            <a:picLocks noChangeAspect="1" noChangeArrowheads="1"/>
          </p:cNvPicPr>
          <p:nvPr/>
        </p:nvPicPr>
        <p:blipFill>
          <a:blip r:embed="rId6" cstate="print"/>
          <a:srcRect/>
          <a:stretch>
            <a:fillRect/>
          </a:stretch>
        </p:blipFill>
        <p:spPr bwMode="auto">
          <a:xfrm>
            <a:off x="2438400" y="4038600"/>
            <a:ext cx="4191000" cy="2424113"/>
          </a:xfrm>
          <a:prstGeom prst="rect">
            <a:avLst/>
          </a:prstGeom>
          <a:noFill/>
          <a:ln w="25400">
            <a:solidFill>
              <a:schemeClr val="tx1"/>
            </a:solidFill>
            <a:miter lim="800000"/>
            <a:headEnd/>
            <a:tailEnd/>
          </a:ln>
        </p:spPr>
      </p:pic>
      <p:sp>
        <p:nvSpPr>
          <p:cNvPr id="84999" name="Line 6"/>
          <p:cNvSpPr>
            <a:spLocks noChangeShapeType="1"/>
          </p:cNvSpPr>
          <p:nvPr/>
        </p:nvSpPr>
        <p:spPr bwMode="auto">
          <a:xfrm>
            <a:off x="1828800" y="2895600"/>
            <a:ext cx="2438400" cy="990600"/>
          </a:xfrm>
          <a:prstGeom prst="line">
            <a:avLst/>
          </a:prstGeom>
          <a:noFill/>
          <a:ln w="15875">
            <a:solidFill>
              <a:schemeClr val="tx1"/>
            </a:solidFill>
            <a:miter lim="800000"/>
            <a:headEnd/>
            <a:tailEnd type="triangle" w="med" len="med"/>
          </a:ln>
        </p:spPr>
        <p:txBody>
          <a:bodyPr wrap="none"/>
          <a:lstStyle/>
          <a:p>
            <a:endParaRPr lang="en-US"/>
          </a:p>
        </p:txBody>
      </p:sp>
      <p:sp>
        <p:nvSpPr>
          <p:cNvPr id="85000" name="Line 7"/>
          <p:cNvSpPr>
            <a:spLocks noChangeShapeType="1"/>
          </p:cNvSpPr>
          <p:nvPr/>
        </p:nvSpPr>
        <p:spPr bwMode="auto">
          <a:xfrm>
            <a:off x="4419600" y="2895600"/>
            <a:ext cx="0" cy="990600"/>
          </a:xfrm>
          <a:prstGeom prst="line">
            <a:avLst/>
          </a:prstGeom>
          <a:noFill/>
          <a:ln w="15875">
            <a:solidFill>
              <a:schemeClr val="tx1"/>
            </a:solidFill>
            <a:miter lim="800000"/>
            <a:headEnd/>
            <a:tailEnd type="triangle" w="med" len="med"/>
          </a:ln>
        </p:spPr>
        <p:txBody>
          <a:bodyPr wrap="none"/>
          <a:lstStyle/>
          <a:p>
            <a:endParaRPr lang="en-US"/>
          </a:p>
        </p:txBody>
      </p:sp>
      <p:sp>
        <p:nvSpPr>
          <p:cNvPr id="85001" name="Line 8"/>
          <p:cNvSpPr>
            <a:spLocks noChangeShapeType="1"/>
          </p:cNvSpPr>
          <p:nvPr/>
        </p:nvSpPr>
        <p:spPr bwMode="auto">
          <a:xfrm flipH="1">
            <a:off x="4533900" y="2870200"/>
            <a:ext cx="3124200" cy="990600"/>
          </a:xfrm>
          <a:prstGeom prst="line">
            <a:avLst/>
          </a:prstGeom>
          <a:noFill/>
          <a:ln w="15875">
            <a:solidFill>
              <a:schemeClr val="tx1"/>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3"/>
          <p:cNvSpPr>
            <a:spLocks noGrp="1"/>
          </p:cNvSpPr>
          <p:nvPr>
            <p:ph type="sldNum" sz="quarter" idx="12"/>
          </p:nvPr>
        </p:nvSpPr>
        <p:spPr>
          <a:noFill/>
        </p:spPr>
        <p:txBody>
          <a:bodyPr/>
          <a:lstStyle/>
          <a:p>
            <a:fld id="{57226E7F-3916-4867-9F74-0C2C601C883A}" type="slidenum">
              <a:rPr lang="en-US" smtClean="0"/>
              <a:pPr/>
              <a:t>65</a:t>
            </a:fld>
            <a:endParaRPr lang="en-US" smtClean="0"/>
          </a:p>
        </p:txBody>
      </p:sp>
      <p:sp>
        <p:nvSpPr>
          <p:cNvPr id="86019" name="Rectangle 2"/>
          <p:cNvSpPr>
            <a:spLocks noChangeArrowheads="1"/>
          </p:cNvSpPr>
          <p:nvPr/>
        </p:nvSpPr>
        <p:spPr bwMode="auto">
          <a:xfrm>
            <a:off x="825500" y="434975"/>
            <a:ext cx="7793038" cy="533400"/>
          </a:xfrm>
          <a:prstGeom prst="rect">
            <a:avLst/>
          </a:prstGeom>
          <a:noFill/>
          <a:ln w="9525">
            <a:noFill/>
            <a:miter lim="800000"/>
            <a:headEnd/>
            <a:tailEnd/>
          </a:ln>
        </p:spPr>
        <p:txBody>
          <a:bodyPr anchor="b"/>
          <a:lstStyle/>
          <a:p>
            <a:pPr algn="ctr"/>
            <a:r>
              <a:rPr lang="en-US" sz="3200" b="0">
                <a:solidFill>
                  <a:schemeClr val="tx2"/>
                </a:solidFill>
              </a:rPr>
              <a:t>ETANA-DL  Approach</a:t>
            </a:r>
          </a:p>
        </p:txBody>
      </p:sp>
      <p:sp>
        <p:nvSpPr>
          <p:cNvPr id="86020" name="Rectangle 3"/>
          <p:cNvSpPr>
            <a:spLocks noChangeArrowheads="1"/>
          </p:cNvSpPr>
          <p:nvPr/>
        </p:nvSpPr>
        <p:spPr bwMode="auto">
          <a:xfrm>
            <a:off x="868363" y="985838"/>
            <a:ext cx="7772400" cy="5689600"/>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2400" b="0"/>
              <a:t>Applying and extending Digital Library (DL) techniques to solve key problems: making primary data available, data preservation, and interoperability</a:t>
            </a:r>
          </a:p>
          <a:p>
            <a:pPr marL="342900" indent="-342900">
              <a:lnSpc>
                <a:spcPct val="90000"/>
              </a:lnSpc>
              <a:spcBef>
                <a:spcPct val="20000"/>
              </a:spcBef>
              <a:buFontTx/>
              <a:buChar char="•"/>
            </a:pPr>
            <a:r>
              <a:rPr lang="en-US" sz="2400" b="0"/>
              <a:t>Modeling archaeological information systems using 5S to better understand the domain and design the system and the supporting services</a:t>
            </a:r>
          </a:p>
          <a:p>
            <a:pPr marL="342900" indent="-342900">
              <a:lnSpc>
                <a:spcPct val="90000"/>
              </a:lnSpc>
              <a:spcBef>
                <a:spcPct val="20000"/>
              </a:spcBef>
              <a:buFontTx/>
              <a:buChar char="•"/>
            </a:pPr>
            <a:r>
              <a:rPr lang="en-US" sz="2400" b="0"/>
              <a:t>Rapidly prototyping DLs that handle heterogeneous archaeological data using componentized frameworks:</a:t>
            </a:r>
          </a:p>
          <a:p>
            <a:pPr marL="742950" lvl="1" indent="-285750">
              <a:lnSpc>
                <a:spcPct val="90000"/>
              </a:lnSpc>
              <a:spcBef>
                <a:spcPct val="20000"/>
              </a:spcBef>
              <a:buFontTx/>
              <a:buChar char="–"/>
            </a:pPr>
            <a:r>
              <a:rPr lang="en-US" sz="2400" b="0"/>
              <a:t>eliciting requirements</a:t>
            </a:r>
          </a:p>
          <a:p>
            <a:pPr marL="742950" lvl="1" indent="-285750">
              <a:lnSpc>
                <a:spcPct val="90000"/>
              </a:lnSpc>
              <a:spcBef>
                <a:spcPct val="20000"/>
              </a:spcBef>
              <a:buFontTx/>
              <a:buChar char="–"/>
            </a:pPr>
            <a:r>
              <a:rPr lang="en-US" sz="2400" b="0"/>
              <a:t>refining metamodel and union schema</a:t>
            </a:r>
          </a:p>
          <a:p>
            <a:pPr marL="742950" lvl="1" indent="-285750">
              <a:lnSpc>
                <a:spcPct val="90000"/>
              </a:lnSpc>
              <a:spcBef>
                <a:spcPct val="20000"/>
              </a:spcBef>
              <a:buFontTx/>
              <a:buChar char="–"/>
            </a:pPr>
            <a:r>
              <a:rPr lang="en-US" sz="2400" b="0"/>
              <a:t>modeling sites</a:t>
            </a:r>
          </a:p>
          <a:p>
            <a:pPr marL="742950" lvl="1" indent="-285750">
              <a:lnSpc>
                <a:spcPct val="90000"/>
              </a:lnSpc>
              <a:spcBef>
                <a:spcPct val="20000"/>
              </a:spcBef>
              <a:buFontTx/>
              <a:buChar char="–"/>
            </a:pPr>
            <a:r>
              <a:rPr lang="en-US" sz="2400" b="0"/>
              <a:t>mapping</a:t>
            </a:r>
          </a:p>
          <a:p>
            <a:pPr marL="742950" lvl="1" indent="-285750">
              <a:lnSpc>
                <a:spcPct val="90000"/>
              </a:lnSpc>
              <a:spcBef>
                <a:spcPct val="20000"/>
              </a:spcBef>
              <a:buFontTx/>
              <a:buChar char="–"/>
            </a:pPr>
            <a:r>
              <a:rPr lang="en-US" sz="2400" b="0"/>
              <a:t>harvesting</a:t>
            </a:r>
          </a:p>
          <a:p>
            <a:pPr marL="742950" lvl="1" indent="-285750">
              <a:lnSpc>
                <a:spcPct val="90000"/>
              </a:lnSpc>
              <a:spcBef>
                <a:spcPct val="20000"/>
              </a:spcBef>
              <a:buFontTx/>
              <a:buChar char="–"/>
            </a:pPr>
            <a:r>
              <a:rPr lang="en-US" sz="2400" b="0"/>
              <a:t>providing useful services</a:t>
            </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4"/>
          <p:cNvSpPr>
            <a:spLocks noGrp="1"/>
          </p:cNvSpPr>
          <p:nvPr>
            <p:ph type="sldNum" sz="quarter" idx="12"/>
          </p:nvPr>
        </p:nvSpPr>
        <p:spPr>
          <a:noFill/>
        </p:spPr>
        <p:txBody>
          <a:bodyPr/>
          <a:lstStyle/>
          <a:p>
            <a:fld id="{D296092B-B2C6-441F-A850-834628FF6E3C}" type="slidenum">
              <a:rPr lang="en-US" smtClean="0"/>
              <a:pPr/>
              <a:t>66</a:t>
            </a:fld>
            <a:endParaRPr lang="en-US" smtClean="0"/>
          </a:p>
        </p:txBody>
      </p:sp>
      <p:sp>
        <p:nvSpPr>
          <p:cNvPr id="87043" name="Rectangle 2"/>
          <p:cNvSpPr>
            <a:spLocks noGrp="1" noChangeArrowheads="1"/>
          </p:cNvSpPr>
          <p:nvPr>
            <p:ph type="title"/>
          </p:nvPr>
        </p:nvSpPr>
        <p:spPr>
          <a:xfrm>
            <a:off x="1228725" y="382588"/>
            <a:ext cx="6411913" cy="617537"/>
          </a:xfrm>
        </p:spPr>
        <p:txBody>
          <a:bodyPr/>
          <a:lstStyle/>
          <a:p>
            <a:pPr eaLnBrk="1" hangingPunct="1"/>
            <a:r>
              <a:rPr lang="en-US" sz="3600" smtClean="0"/>
              <a:t>ETANA-DL Website</a:t>
            </a:r>
          </a:p>
        </p:txBody>
      </p:sp>
      <p:pic>
        <p:nvPicPr>
          <p:cNvPr id="87044" name="Picture 3"/>
          <p:cNvPicPr>
            <a:picLocks noChangeAspect="1" noChangeArrowheads="1"/>
          </p:cNvPicPr>
          <p:nvPr/>
        </p:nvPicPr>
        <p:blipFill>
          <a:blip r:embed="rId3" cstate="print"/>
          <a:srcRect/>
          <a:stretch>
            <a:fillRect/>
          </a:stretch>
        </p:blipFill>
        <p:spPr bwMode="auto">
          <a:xfrm>
            <a:off x="114300" y="1082675"/>
            <a:ext cx="8915400" cy="4976813"/>
          </a:xfrm>
          <a:prstGeom prst="rect">
            <a:avLst/>
          </a:prstGeom>
          <a:noFill/>
          <a:ln w="1587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3"/>
          <p:cNvSpPr>
            <a:spLocks noGrp="1"/>
          </p:cNvSpPr>
          <p:nvPr>
            <p:ph type="sldNum" sz="quarter" idx="12"/>
          </p:nvPr>
        </p:nvSpPr>
        <p:spPr>
          <a:noFill/>
        </p:spPr>
        <p:txBody>
          <a:bodyPr/>
          <a:lstStyle/>
          <a:p>
            <a:fld id="{341C6A44-1DD2-45EA-B17F-B5FC5F24B3FD}" type="slidenum">
              <a:rPr lang="en-US" smtClean="0"/>
              <a:pPr/>
              <a:t>67</a:t>
            </a:fld>
            <a:endParaRPr lang="en-US" smtClean="0"/>
          </a:p>
        </p:txBody>
      </p:sp>
      <p:pic>
        <p:nvPicPr>
          <p:cNvPr id="88067" name="Picture 2"/>
          <p:cNvPicPr>
            <a:picLocks noChangeAspect="1" noChangeArrowheads="1"/>
          </p:cNvPicPr>
          <p:nvPr/>
        </p:nvPicPr>
        <p:blipFill>
          <a:blip r:embed="rId3" cstate="print"/>
          <a:srcRect/>
          <a:stretch>
            <a:fillRect/>
          </a:stretch>
        </p:blipFill>
        <p:spPr bwMode="auto">
          <a:xfrm>
            <a:off x="0" y="304800"/>
            <a:ext cx="9144000" cy="4991100"/>
          </a:xfrm>
          <a:prstGeom prst="rect">
            <a:avLst/>
          </a:prstGeom>
          <a:noFill/>
          <a:ln w="25400">
            <a:noFill/>
            <a:miter lim="800000"/>
            <a:headEnd/>
            <a:tailEnd/>
          </a:ln>
        </p:spPr>
      </p:pic>
      <p:sp>
        <p:nvSpPr>
          <p:cNvPr id="88068" name="Rectangle 3"/>
          <p:cNvSpPr>
            <a:spLocks noChangeArrowheads="1"/>
          </p:cNvSpPr>
          <p:nvPr/>
        </p:nvSpPr>
        <p:spPr bwMode="auto">
          <a:xfrm>
            <a:off x="6781800" y="1600200"/>
            <a:ext cx="2209800" cy="1447800"/>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Marking – writing</a:t>
            </a:r>
          </a:p>
          <a:p>
            <a:pPr algn="ctr"/>
            <a:r>
              <a:rPr lang="en-US" b="0">
                <a:latin typeface="Tahoma" pitchFamily="34" charset="0"/>
              </a:rPr>
              <a:t>notes for </a:t>
            </a:r>
          </a:p>
          <a:p>
            <a:pPr algn="ctr"/>
            <a:r>
              <a:rPr lang="en-US" b="0">
                <a:latin typeface="Tahoma" pitchFamily="34" charset="0"/>
              </a:rPr>
              <a:t>a specific user</a:t>
            </a:r>
          </a:p>
        </p:txBody>
      </p:sp>
      <p:sp>
        <p:nvSpPr>
          <p:cNvPr id="88069" name="Line 4"/>
          <p:cNvSpPr>
            <a:spLocks noChangeShapeType="1"/>
          </p:cNvSpPr>
          <p:nvPr/>
        </p:nvSpPr>
        <p:spPr bwMode="auto">
          <a:xfrm flipH="1">
            <a:off x="6400800" y="2273300"/>
            <a:ext cx="381000" cy="0"/>
          </a:xfrm>
          <a:prstGeom prst="line">
            <a:avLst/>
          </a:prstGeom>
          <a:noFill/>
          <a:ln w="25400">
            <a:solidFill>
              <a:schemeClr val="hlink"/>
            </a:solidFill>
            <a:miter lim="800000"/>
            <a:headEnd/>
            <a:tailEnd type="triangle" w="med" len="med"/>
          </a:ln>
        </p:spPr>
        <p:txBody>
          <a:bodyPr wrap="none"/>
          <a:lstStyle/>
          <a:p>
            <a:endParaRPr lang="en-US"/>
          </a:p>
        </p:txBody>
      </p:sp>
      <p:sp>
        <p:nvSpPr>
          <p:cNvPr id="88070" name="Text Box 5"/>
          <p:cNvSpPr txBox="1">
            <a:spLocks noChangeArrowheads="1"/>
          </p:cNvSpPr>
          <p:nvPr/>
        </p:nvSpPr>
        <p:spPr bwMode="auto">
          <a:xfrm>
            <a:off x="3276600" y="6262688"/>
            <a:ext cx="27432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Marking Items</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3"/>
          <p:cNvSpPr>
            <a:spLocks noGrp="1"/>
          </p:cNvSpPr>
          <p:nvPr>
            <p:ph type="sldNum" sz="quarter" idx="12"/>
          </p:nvPr>
        </p:nvSpPr>
        <p:spPr>
          <a:noFill/>
        </p:spPr>
        <p:txBody>
          <a:bodyPr/>
          <a:lstStyle/>
          <a:p>
            <a:fld id="{FFE4FE27-1D7B-4CFD-8394-FC23CC55CAD5}" type="slidenum">
              <a:rPr lang="en-US" smtClean="0"/>
              <a:pPr/>
              <a:t>68</a:t>
            </a:fld>
            <a:endParaRPr lang="en-US" smtClean="0"/>
          </a:p>
        </p:txBody>
      </p:sp>
      <p:pic>
        <p:nvPicPr>
          <p:cNvPr id="89091" name="Picture 2"/>
          <p:cNvPicPr>
            <a:picLocks noChangeAspect="1" noChangeArrowheads="1"/>
          </p:cNvPicPr>
          <p:nvPr/>
        </p:nvPicPr>
        <p:blipFill>
          <a:blip r:embed="rId3" cstate="print"/>
          <a:srcRect/>
          <a:stretch>
            <a:fillRect/>
          </a:stretch>
        </p:blipFill>
        <p:spPr bwMode="auto">
          <a:xfrm>
            <a:off x="69850" y="1143000"/>
            <a:ext cx="8997950" cy="3509963"/>
          </a:xfrm>
          <a:prstGeom prst="rect">
            <a:avLst/>
          </a:prstGeom>
          <a:noFill/>
          <a:ln w="25400">
            <a:noFill/>
            <a:miter lim="800000"/>
            <a:headEnd/>
            <a:tailEnd/>
          </a:ln>
        </p:spPr>
      </p:pic>
      <p:sp>
        <p:nvSpPr>
          <p:cNvPr id="89092" name="Text Box 3"/>
          <p:cNvSpPr txBox="1">
            <a:spLocks noChangeArrowheads="1"/>
          </p:cNvSpPr>
          <p:nvPr/>
        </p:nvSpPr>
        <p:spPr bwMode="auto">
          <a:xfrm>
            <a:off x="2819400" y="6262688"/>
            <a:ext cx="3657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Marked Items Display</a:t>
            </a:r>
          </a:p>
        </p:txBody>
      </p:sp>
      <p:sp>
        <p:nvSpPr>
          <p:cNvPr id="89093" name="Rectangle 4"/>
          <p:cNvSpPr>
            <a:spLocks noChangeArrowheads="1"/>
          </p:cNvSpPr>
          <p:nvPr/>
        </p:nvSpPr>
        <p:spPr bwMode="auto">
          <a:xfrm>
            <a:off x="228600" y="1981200"/>
            <a:ext cx="4876800" cy="304800"/>
          </a:xfrm>
          <a:prstGeom prst="rect">
            <a:avLst/>
          </a:prstGeom>
          <a:noFill/>
          <a:ln w="25400">
            <a:solidFill>
              <a:schemeClr val="hlink"/>
            </a:solidFill>
            <a:miter lim="800000"/>
            <a:headEnd/>
            <a:tailEnd/>
          </a:ln>
        </p:spPr>
        <p:txBody>
          <a:bodyPr wrap="none" anchor="ctr"/>
          <a:lstStyle/>
          <a:p>
            <a:endParaRPr lang="en-US"/>
          </a:p>
        </p:txBody>
      </p:sp>
      <p:sp>
        <p:nvSpPr>
          <p:cNvPr id="89094" name="Rectangle 5"/>
          <p:cNvSpPr>
            <a:spLocks noChangeArrowheads="1"/>
          </p:cNvSpPr>
          <p:nvPr/>
        </p:nvSpPr>
        <p:spPr bwMode="auto">
          <a:xfrm>
            <a:off x="5765800" y="1981200"/>
            <a:ext cx="2578100" cy="609600"/>
          </a:xfrm>
          <a:prstGeom prst="rect">
            <a:avLst/>
          </a:prstGeom>
          <a:noFill/>
          <a:ln w="25400">
            <a:solidFill>
              <a:schemeClr val="hlink"/>
            </a:solidFill>
            <a:miter lim="800000"/>
            <a:headEnd/>
            <a:tailEnd/>
          </a:ln>
        </p:spPr>
        <p:txBody>
          <a:bodyPr wrap="none" anchor="ctr"/>
          <a:lstStyle/>
          <a:p>
            <a:endParaRPr lang="en-US"/>
          </a:p>
        </p:txBody>
      </p:sp>
      <p:sp>
        <p:nvSpPr>
          <p:cNvPr id="89095" name="Rectangle 6"/>
          <p:cNvSpPr>
            <a:spLocks noChangeArrowheads="1"/>
          </p:cNvSpPr>
          <p:nvPr/>
        </p:nvSpPr>
        <p:spPr bwMode="auto">
          <a:xfrm>
            <a:off x="1905000" y="304800"/>
            <a:ext cx="1905000" cy="6858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Sender, Date,</a:t>
            </a:r>
          </a:p>
          <a:p>
            <a:pPr algn="ctr"/>
            <a:r>
              <a:rPr lang="en-US" b="0">
                <a:latin typeface="Tahoma" pitchFamily="34" charset="0"/>
              </a:rPr>
              <a:t>Object OAI ID</a:t>
            </a:r>
          </a:p>
        </p:txBody>
      </p:sp>
      <p:sp>
        <p:nvSpPr>
          <p:cNvPr id="89096" name="Line 7"/>
          <p:cNvSpPr>
            <a:spLocks noChangeShapeType="1"/>
          </p:cNvSpPr>
          <p:nvPr/>
        </p:nvSpPr>
        <p:spPr bwMode="auto">
          <a:xfrm>
            <a:off x="2819400" y="990600"/>
            <a:ext cx="0" cy="914400"/>
          </a:xfrm>
          <a:prstGeom prst="line">
            <a:avLst/>
          </a:prstGeom>
          <a:noFill/>
          <a:ln w="25400">
            <a:solidFill>
              <a:schemeClr val="hlink"/>
            </a:solidFill>
            <a:miter lim="800000"/>
            <a:headEnd/>
            <a:tailEnd type="triangle" w="med" len="med"/>
          </a:ln>
        </p:spPr>
        <p:txBody>
          <a:bodyPr wrap="none"/>
          <a:lstStyle/>
          <a:p>
            <a:endParaRPr lang="en-US"/>
          </a:p>
        </p:txBody>
      </p:sp>
      <p:sp>
        <p:nvSpPr>
          <p:cNvPr id="89097" name="Rectangle 8"/>
          <p:cNvSpPr>
            <a:spLocks noChangeArrowheads="1"/>
          </p:cNvSpPr>
          <p:nvPr/>
        </p:nvSpPr>
        <p:spPr bwMode="auto">
          <a:xfrm>
            <a:off x="5943600" y="304800"/>
            <a:ext cx="1676400" cy="8382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Sender</a:t>
            </a:r>
          </a:p>
          <a:p>
            <a:pPr algn="ctr"/>
            <a:r>
              <a:rPr lang="en-US" b="0">
                <a:latin typeface="Tahoma" pitchFamily="34" charset="0"/>
              </a:rPr>
              <a:t>Comments</a:t>
            </a:r>
          </a:p>
        </p:txBody>
      </p:sp>
      <p:sp>
        <p:nvSpPr>
          <p:cNvPr id="89098" name="Line 9"/>
          <p:cNvSpPr>
            <a:spLocks noChangeShapeType="1"/>
          </p:cNvSpPr>
          <p:nvPr/>
        </p:nvSpPr>
        <p:spPr bwMode="auto">
          <a:xfrm>
            <a:off x="6896100" y="1130300"/>
            <a:ext cx="0" cy="838200"/>
          </a:xfrm>
          <a:prstGeom prst="line">
            <a:avLst/>
          </a:prstGeom>
          <a:noFill/>
          <a:ln w="25400">
            <a:solidFill>
              <a:schemeClr val="hlink"/>
            </a:solidFill>
            <a:miter lim="800000"/>
            <a:headEnd/>
            <a:tailEnd type="triangle" w="med" len="med"/>
          </a:ln>
        </p:spPr>
        <p:txBody>
          <a:bodyPr wrap="none"/>
          <a:lstStyle/>
          <a:p>
            <a:endParaRPr lang="en-US"/>
          </a:p>
        </p:txBody>
      </p:sp>
      <p:sp>
        <p:nvSpPr>
          <p:cNvPr id="89099" name="Rectangle 10"/>
          <p:cNvSpPr>
            <a:spLocks noChangeArrowheads="1"/>
          </p:cNvSpPr>
          <p:nvPr/>
        </p:nvSpPr>
        <p:spPr bwMode="auto">
          <a:xfrm>
            <a:off x="228600" y="2667000"/>
            <a:ext cx="5638800" cy="228600"/>
          </a:xfrm>
          <a:prstGeom prst="rect">
            <a:avLst/>
          </a:prstGeom>
          <a:noFill/>
          <a:ln w="25400">
            <a:solidFill>
              <a:schemeClr val="hlink"/>
            </a:solidFill>
            <a:miter lim="800000"/>
            <a:headEnd/>
            <a:tailEnd/>
          </a:ln>
        </p:spPr>
        <p:txBody>
          <a:bodyPr wrap="none" anchor="ctr"/>
          <a:lstStyle/>
          <a:p>
            <a:endParaRPr lang="en-US"/>
          </a:p>
        </p:txBody>
      </p:sp>
      <p:sp>
        <p:nvSpPr>
          <p:cNvPr id="89100" name="Rectangle 11"/>
          <p:cNvSpPr>
            <a:spLocks noChangeArrowheads="1"/>
          </p:cNvSpPr>
          <p:nvPr/>
        </p:nvSpPr>
        <p:spPr bwMode="auto">
          <a:xfrm>
            <a:off x="1676400" y="4191000"/>
            <a:ext cx="4038600" cy="1600200"/>
          </a:xfrm>
          <a:prstGeom prst="rect">
            <a:avLst/>
          </a:prstGeom>
          <a:solidFill>
            <a:schemeClr val="bg1"/>
          </a:solidFill>
          <a:ln w="25400">
            <a:solidFill>
              <a:schemeClr val="hlink"/>
            </a:solidFill>
            <a:miter lim="800000"/>
            <a:headEnd/>
            <a:tailEnd/>
          </a:ln>
        </p:spPr>
        <p:txBody>
          <a:bodyPr wrap="none" anchor="ctr"/>
          <a:lstStyle/>
          <a:p>
            <a:pPr algn="ctr"/>
            <a:r>
              <a:rPr lang="en-US">
                <a:latin typeface="Tahoma" pitchFamily="34" charset="0"/>
              </a:rPr>
              <a:t>Options:</a:t>
            </a:r>
          </a:p>
          <a:p>
            <a:pPr algn="ctr"/>
            <a:r>
              <a:rPr lang="en-US" b="0">
                <a:latin typeface="Tahoma" pitchFamily="34" charset="0"/>
              </a:rPr>
              <a:t>View Record, </a:t>
            </a:r>
          </a:p>
          <a:p>
            <a:pPr algn="ctr"/>
            <a:r>
              <a:rPr lang="en-US" b="0">
                <a:latin typeface="Tahoma" pitchFamily="34" charset="0"/>
              </a:rPr>
              <a:t>Add record to Items Of Interest,</a:t>
            </a:r>
          </a:p>
          <a:p>
            <a:pPr algn="ctr"/>
            <a:r>
              <a:rPr lang="en-US" b="0">
                <a:latin typeface="Tahoma" pitchFamily="34" charset="0"/>
              </a:rPr>
              <a:t>Re-mark item (Redirect),</a:t>
            </a:r>
          </a:p>
          <a:p>
            <a:pPr algn="ctr"/>
            <a:r>
              <a:rPr lang="en-US" b="0">
                <a:latin typeface="Tahoma" pitchFamily="34" charset="0"/>
              </a:rPr>
              <a:t>Unmark item (Remove item from list)</a:t>
            </a:r>
          </a:p>
        </p:txBody>
      </p:sp>
      <p:sp>
        <p:nvSpPr>
          <p:cNvPr id="89101" name="Line 12"/>
          <p:cNvSpPr>
            <a:spLocks noChangeShapeType="1"/>
          </p:cNvSpPr>
          <p:nvPr/>
        </p:nvSpPr>
        <p:spPr bwMode="auto">
          <a:xfrm flipV="1">
            <a:off x="3352800" y="2895600"/>
            <a:ext cx="0" cy="1295400"/>
          </a:xfrm>
          <a:prstGeom prst="line">
            <a:avLst/>
          </a:prstGeom>
          <a:noFill/>
          <a:ln w="25400">
            <a:solidFill>
              <a:schemeClr val="hlink"/>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3"/>
          <p:cNvSpPr>
            <a:spLocks noGrp="1"/>
          </p:cNvSpPr>
          <p:nvPr>
            <p:ph type="sldNum" sz="quarter" idx="12"/>
          </p:nvPr>
        </p:nvSpPr>
        <p:spPr>
          <a:noFill/>
        </p:spPr>
        <p:txBody>
          <a:bodyPr/>
          <a:lstStyle/>
          <a:p>
            <a:fld id="{7D6A5B8C-8347-4172-8EB6-D4F18A34E586}" type="slidenum">
              <a:rPr lang="en-US" smtClean="0"/>
              <a:pPr/>
              <a:t>69</a:t>
            </a:fld>
            <a:endParaRPr lang="en-US" smtClean="0"/>
          </a:p>
        </p:txBody>
      </p:sp>
      <p:pic>
        <p:nvPicPr>
          <p:cNvPr id="90115" name="Picture 2"/>
          <p:cNvPicPr>
            <a:picLocks noChangeAspect="1" noChangeArrowheads="1"/>
          </p:cNvPicPr>
          <p:nvPr/>
        </p:nvPicPr>
        <p:blipFill>
          <a:blip r:embed="rId3" cstate="print"/>
          <a:srcRect/>
          <a:stretch>
            <a:fillRect/>
          </a:stretch>
        </p:blipFill>
        <p:spPr bwMode="auto">
          <a:xfrm>
            <a:off x="158750" y="457200"/>
            <a:ext cx="8832850" cy="4767263"/>
          </a:xfrm>
          <a:prstGeom prst="rect">
            <a:avLst/>
          </a:prstGeom>
          <a:noFill/>
          <a:ln w="15875">
            <a:noFill/>
            <a:miter lim="800000"/>
            <a:headEnd/>
            <a:tailEnd/>
          </a:ln>
        </p:spPr>
      </p:pic>
      <p:sp>
        <p:nvSpPr>
          <p:cNvPr id="90116" name="Text Box 3"/>
          <p:cNvSpPr txBox="1">
            <a:spLocks noChangeArrowheads="1"/>
          </p:cNvSpPr>
          <p:nvPr/>
        </p:nvSpPr>
        <p:spPr bwMode="auto">
          <a:xfrm>
            <a:off x="3200400" y="6262688"/>
            <a:ext cx="2895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Discussions Page</a:t>
            </a:r>
          </a:p>
        </p:txBody>
      </p:sp>
      <p:sp>
        <p:nvSpPr>
          <p:cNvPr id="90117" name="Rectangle 4"/>
          <p:cNvSpPr>
            <a:spLocks noChangeArrowheads="1"/>
          </p:cNvSpPr>
          <p:nvPr/>
        </p:nvSpPr>
        <p:spPr bwMode="auto">
          <a:xfrm>
            <a:off x="685800" y="1371600"/>
            <a:ext cx="6172200" cy="1447800"/>
          </a:xfrm>
          <a:prstGeom prst="rect">
            <a:avLst/>
          </a:prstGeom>
          <a:noFill/>
          <a:ln w="25400">
            <a:solidFill>
              <a:schemeClr val="hlink"/>
            </a:solidFill>
            <a:miter lim="800000"/>
            <a:headEnd/>
            <a:tailEnd/>
          </a:ln>
        </p:spPr>
        <p:txBody>
          <a:bodyPr wrap="none" anchor="ctr"/>
          <a:lstStyle/>
          <a:p>
            <a:endParaRPr lang="en-US"/>
          </a:p>
        </p:txBody>
      </p:sp>
      <p:sp>
        <p:nvSpPr>
          <p:cNvPr id="90118" name="Line 5"/>
          <p:cNvSpPr>
            <a:spLocks noChangeShapeType="1"/>
          </p:cNvSpPr>
          <p:nvPr/>
        </p:nvSpPr>
        <p:spPr bwMode="auto">
          <a:xfrm flipH="1">
            <a:off x="6896100" y="1905000"/>
            <a:ext cx="457200" cy="0"/>
          </a:xfrm>
          <a:prstGeom prst="line">
            <a:avLst/>
          </a:prstGeom>
          <a:noFill/>
          <a:ln w="25400">
            <a:solidFill>
              <a:schemeClr val="hlink"/>
            </a:solidFill>
            <a:miter lim="800000"/>
            <a:headEnd/>
            <a:tailEnd type="triangle" w="med" len="med"/>
          </a:ln>
        </p:spPr>
        <p:txBody>
          <a:bodyPr wrap="none"/>
          <a:lstStyle/>
          <a:p>
            <a:endParaRPr lang="en-US"/>
          </a:p>
        </p:txBody>
      </p:sp>
      <p:sp>
        <p:nvSpPr>
          <p:cNvPr id="90119" name="Rectangle 6"/>
          <p:cNvSpPr>
            <a:spLocks noChangeArrowheads="1"/>
          </p:cNvSpPr>
          <p:nvPr/>
        </p:nvSpPr>
        <p:spPr bwMode="auto">
          <a:xfrm>
            <a:off x="7391400" y="1524000"/>
            <a:ext cx="1603375" cy="839788"/>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Discussions </a:t>
            </a:r>
          </a:p>
          <a:p>
            <a:pPr algn="ctr"/>
            <a:r>
              <a:rPr lang="en-US" b="0">
                <a:latin typeface="Tahoma" pitchFamily="34" charset="0"/>
              </a:rPr>
              <a:t>about an </a:t>
            </a:r>
          </a:p>
          <a:p>
            <a:pPr algn="ctr"/>
            <a:r>
              <a:rPr lang="en-US" b="0">
                <a:latin typeface="Tahoma" pitchFamily="34" charset="0"/>
              </a:rPr>
              <a:t>object</a:t>
            </a:r>
          </a:p>
        </p:txBody>
      </p:sp>
      <p:sp>
        <p:nvSpPr>
          <p:cNvPr id="90120" name="Line 7"/>
          <p:cNvSpPr>
            <a:spLocks noChangeShapeType="1"/>
          </p:cNvSpPr>
          <p:nvPr/>
        </p:nvSpPr>
        <p:spPr bwMode="auto">
          <a:xfrm flipH="1">
            <a:off x="5943600" y="4114800"/>
            <a:ext cx="914400" cy="0"/>
          </a:xfrm>
          <a:prstGeom prst="line">
            <a:avLst/>
          </a:prstGeom>
          <a:noFill/>
          <a:ln w="25400">
            <a:solidFill>
              <a:schemeClr val="hlink"/>
            </a:solidFill>
            <a:miter lim="800000"/>
            <a:headEnd/>
            <a:tailEnd type="triangle" w="med" len="med"/>
          </a:ln>
        </p:spPr>
        <p:txBody>
          <a:bodyPr wrap="none"/>
          <a:lstStyle/>
          <a:p>
            <a:endParaRPr lang="en-US"/>
          </a:p>
        </p:txBody>
      </p:sp>
      <p:sp>
        <p:nvSpPr>
          <p:cNvPr id="90121" name="Rectangle 8"/>
          <p:cNvSpPr>
            <a:spLocks noChangeArrowheads="1"/>
          </p:cNvSpPr>
          <p:nvPr/>
        </p:nvSpPr>
        <p:spPr bwMode="auto">
          <a:xfrm>
            <a:off x="6934200" y="3581400"/>
            <a:ext cx="1981200" cy="1143000"/>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View/Post </a:t>
            </a:r>
          </a:p>
          <a:p>
            <a:pPr algn="ctr"/>
            <a:r>
              <a:rPr lang="en-US" b="0">
                <a:latin typeface="Tahoma" pitchFamily="34" charset="0"/>
              </a:rPr>
              <a:t>messages, </a:t>
            </a:r>
          </a:p>
          <a:p>
            <a:pPr algn="ctr"/>
            <a:r>
              <a:rPr lang="en-US" b="0">
                <a:latin typeface="Tahoma" pitchFamily="34" charset="0"/>
              </a:rPr>
              <a:t>create new </a:t>
            </a:r>
          </a:p>
          <a:p>
            <a:pPr algn="ctr"/>
            <a:r>
              <a:rPr lang="en-US" b="0">
                <a:latin typeface="Tahoma" pitchFamily="34" charset="0"/>
              </a:rPr>
              <a:t>threads</a:t>
            </a:r>
          </a:p>
        </p:txBody>
      </p:sp>
      <p:sp>
        <p:nvSpPr>
          <p:cNvPr id="90122" name="Text Box 9"/>
          <p:cNvSpPr txBox="1">
            <a:spLocks noChangeArrowheads="1"/>
          </p:cNvSpPr>
          <p:nvPr/>
        </p:nvSpPr>
        <p:spPr bwMode="auto">
          <a:xfrm>
            <a:off x="7070725" y="37417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
        <p:nvSpPr>
          <p:cNvPr id="90123" name="Text Box 10"/>
          <p:cNvSpPr txBox="1">
            <a:spLocks noChangeArrowheads="1"/>
          </p:cNvSpPr>
          <p:nvPr/>
        </p:nvSpPr>
        <p:spPr bwMode="auto">
          <a:xfrm>
            <a:off x="6994525" y="37417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
        <p:nvSpPr>
          <p:cNvPr id="90124" name="Text Box 11"/>
          <p:cNvSpPr txBox="1">
            <a:spLocks noChangeArrowheads="1"/>
          </p:cNvSpPr>
          <p:nvPr/>
        </p:nvSpPr>
        <p:spPr bwMode="auto">
          <a:xfrm>
            <a:off x="7070725" y="43513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Sources</a:t>
            </a:r>
            <a:br>
              <a:rPr lang="en-US" dirty="0" smtClean="0"/>
            </a:br>
            <a:r>
              <a:rPr lang="en-US" dirty="0" smtClean="0"/>
              <a:t>Handouts</a:t>
            </a:r>
            <a:endParaRPr lang="en-US" dirty="0"/>
          </a:p>
        </p:txBody>
      </p:sp>
      <p:sp>
        <p:nvSpPr>
          <p:cNvPr id="3" name="Content Placeholder 2"/>
          <p:cNvSpPr>
            <a:spLocks noGrp="1"/>
          </p:cNvSpPr>
          <p:nvPr>
            <p:ph idx="1"/>
          </p:nvPr>
        </p:nvSpPr>
        <p:spPr/>
        <p:txBody>
          <a:bodyPr/>
          <a:lstStyle/>
          <a:p>
            <a:r>
              <a:rPr lang="en-US" dirty="0" smtClean="0"/>
              <a:t>Drafts of DL book0, and books 1-4</a:t>
            </a:r>
          </a:p>
          <a:p>
            <a:r>
              <a:rPr lang="en-US" dirty="0" smtClean="0"/>
              <a:t>These slides</a:t>
            </a:r>
          </a:p>
          <a:p>
            <a:r>
              <a:rPr lang="en-US" dirty="0" smtClean="0"/>
              <a:t>Slides based on DL books 3&amp;4</a:t>
            </a:r>
          </a:p>
          <a:p>
            <a:r>
              <a:rPr lang="en-US" dirty="0" smtClean="0"/>
              <a:t>2003 NSF DL workshop report from Chatham, MA</a:t>
            </a:r>
          </a:p>
          <a:p>
            <a:r>
              <a:rPr lang="en-US" dirty="0" smtClean="0"/>
              <a:t>Major DELOS publications and a set of working group reports from Rome </a:t>
            </a:r>
            <a:r>
              <a:rPr lang="en-US" dirty="0" err="1" smtClean="0"/>
              <a:t>mtg</a:t>
            </a:r>
            <a:endParaRPr lang="en-US" dirty="0" smtClean="0"/>
          </a:p>
          <a:p>
            <a:r>
              <a:rPr lang="en-US" dirty="0" smtClean="0"/>
              <a:t>Selected 5S-related publications</a:t>
            </a:r>
          </a:p>
          <a:p>
            <a:r>
              <a:rPr lang="en-US" dirty="0" smtClean="0"/>
              <a:t>List: VT ETD supervised, related to DL …</a:t>
            </a:r>
            <a:endParaRPr lang="en-US" dirty="0"/>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7</a:t>
            </a:fld>
            <a:endParaRPr lang="en-US"/>
          </a:p>
        </p:txBody>
      </p:sp>
    </p:spTree>
    <p:extLst>
      <p:ext uri="{BB962C8B-B14F-4D97-AF65-F5344CB8AC3E}">
        <p14:creationId xmlns:p14="http://schemas.microsoft.com/office/powerpoint/2010/main" val="40379991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3"/>
          <p:cNvSpPr>
            <a:spLocks noGrp="1"/>
          </p:cNvSpPr>
          <p:nvPr>
            <p:ph type="sldNum" sz="quarter" idx="12"/>
          </p:nvPr>
        </p:nvSpPr>
        <p:spPr>
          <a:noFill/>
        </p:spPr>
        <p:txBody>
          <a:bodyPr/>
          <a:lstStyle/>
          <a:p>
            <a:fld id="{F53771A8-A909-47CF-93E4-A53B012E275A}" type="slidenum">
              <a:rPr lang="en-US" smtClean="0"/>
              <a:pPr/>
              <a:t>70</a:t>
            </a:fld>
            <a:endParaRPr lang="en-US" smtClean="0"/>
          </a:p>
        </p:txBody>
      </p:sp>
      <p:pic>
        <p:nvPicPr>
          <p:cNvPr id="91139" name="Picture 2"/>
          <p:cNvPicPr>
            <a:picLocks noChangeAspect="1" noChangeArrowheads="1"/>
          </p:cNvPicPr>
          <p:nvPr/>
        </p:nvPicPr>
        <p:blipFill>
          <a:blip r:embed="rId3" cstate="print"/>
          <a:srcRect/>
          <a:stretch>
            <a:fillRect/>
          </a:stretch>
        </p:blipFill>
        <p:spPr bwMode="auto">
          <a:xfrm>
            <a:off x="496888" y="152400"/>
            <a:ext cx="8189912" cy="5849938"/>
          </a:xfrm>
          <a:prstGeom prst="rect">
            <a:avLst/>
          </a:prstGeom>
          <a:noFill/>
          <a:ln w="15875">
            <a:noFill/>
            <a:miter lim="800000"/>
            <a:headEnd/>
            <a:tailEnd/>
          </a:ln>
        </p:spPr>
      </p:pic>
      <p:sp>
        <p:nvSpPr>
          <p:cNvPr id="91140" name="Text Box 3"/>
          <p:cNvSpPr txBox="1">
            <a:spLocks noChangeArrowheads="1"/>
          </p:cNvSpPr>
          <p:nvPr/>
        </p:nvSpPr>
        <p:spPr bwMode="auto">
          <a:xfrm>
            <a:off x="3060700" y="6262688"/>
            <a:ext cx="3276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Recommendations</a:t>
            </a:r>
          </a:p>
        </p:txBody>
      </p:sp>
      <p:sp>
        <p:nvSpPr>
          <p:cNvPr id="91141" name="AutoShape 4"/>
          <p:cNvSpPr>
            <a:spLocks/>
          </p:cNvSpPr>
          <p:nvPr/>
        </p:nvSpPr>
        <p:spPr bwMode="auto">
          <a:xfrm>
            <a:off x="8153400" y="1752600"/>
            <a:ext cx="381000" cy="3810000"/>
          </a:xfrm>
          <a:prstGeom prst="rightBrace">
            <a:avLst>
              <a:gd name="adj1" fmla="val 83333"/>
              <a:gd name="adj2" fmla="val 50000"/>
            </a:avLst>
          </a:prstGeom>
          <a:noFill/>
          <a:ln w="25400">
            <a:solidFill>
              <a:schemeClr val="hlink"/>
            </a:solidFill>
            <a:miter lim="800000"/>
            <a:headEnd/>
            <a:tailEnd/>
          </a:ln>
        </p:spPr>
        <p:txBody>
          <a:bodyPr wrap="none" anchor="ctr"/>
          <a:lstStyle/>
          <a:p>
            <a:endParaRPr lang="en-US"/>
          </a:p>
        </p:txBody>
      </p:sp>
      <p:sp>
        <p:nvSpPr>
          <p:cNvPr id="91142" name="Rectangle 5"/>
          <p:cNvSpPr>
            <a:spLocks noChangeArrowheads="1"/>
          </p:cNvSpPr>
          <p:nvPr/>
        </p:nvSpPr>
        <p:spPr bwMode="auto">
          <a:xfrm>
            <a:off x="6629400" y="304800"/>
            <a:ext cx="2133600" cy="10668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Items recommended</a:t>
            </a:r>
          </a:p>
          <a:p>
            <a:pPr algn="ctr"/>
            <a:r>
              <a:rPr lang="en-US" b="0">
                <a:latin typeface="Tahoma" pitchFamily="34" charset="0"/>
              </a:rPr>
              <a:t>on the basis of</a:t>
            </a:r>
          </a:p>
          <a:p>
            <a:pPr algn="ctr"/>
            <a:r>
              <a:rPr lang="en-US" b="0">
                <a:latin typeface="Tahoma" pitchFamily="34" charset="0"/>
              </a:rPr>
              <a:t>similar interests</a:t>
            </a: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3"/>
          <p:cNvSpPr>
            <a:spLocks noGrp="1"/>
          </p:cNvSpPr>
          <p:nvPr>
            <p:ph type="sldNum" sz="quarter" idx="12"/>
          </p:nvPr>
        </p:nvSpPr>
        <p:spPr>
          <a:noFill/>
        </p:spPr>
        <p:txBody>
          <a:bodyPr/>
          <a:lstStyle/>
          <a:p>
            <a:fld id="{CC0F9993-25EF-4E62-BC03-210361FAD1C4}" type="slidenum">
              <a:rPr lang="en-US" smtClean="0"/>
              <a:pPr/>
              <a:t>71</a:t>
            </a:fld>
            <a:endParaRPr lang="en-US" smtClean="0"/>
          </a:p>
        </p:txBody>
      </p:sp>
      <p:pic>
        <p:nvPicPr>
          <p:cNvPr id="92163" name="Picture 2" descr="searchinterface"/>
          <p:cNvPicPr>
            <a:picLocks noChangeAspect="1" noChangeArrowheads="1"/>
          </p:cNvPicPr>
          <p:nvPr/>
        </p:nvPicPr>
        <p:blipFill>
          <a:blip r:embed="rId3" cstate="print"/>
          <a:srcRect/>
          <a:stretch>
            <a:fillRect/>
          </a:stretch>
        </p:blipFill>
        <p:spPr bwMode="auto">
          <a:xfrm>
            <a:off x="312738" y="1219200"/>
            <a:ext cx="8534400" cy="4772025"/>
          </a:xfrm>
          <a:prstGeom prst="rect">
            <a:avLst/>
          </a:prstGeom>
          <a:noFill/>
          <a:ln w="9525">
            <a:noFill/>
            <a:miter lim="800000"/>
            <a:headEnd/>
            <a:tailEnd/>
          </a:ln>
        </p:spPr>
      </p:pic>
      <p:sp>
        <p:nvSpPr>
          <p:cNvPr id="92164"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Searching Service</a:t>
            </a:r>
          </a:p>
        </p:txBody>
      </p:sp>
      <p:sp>
        <p:nvSpPr>
          <p:cNvPr id="92165" name="Line 4"/>
          <p:cNvSpPr>
            <a:spLocks noChangeShapeType="1"/>
          </p:cNvSpPr>
          <p:nvPr/>
        </p:nvSpPr>
        <p:spPr bwMode="auto">
          <a:xfrm flipH="1">
            <a:off x="2133600" y="1295400"/>
            <a:ext cx="3200400" cy="1219200"/>
          </a:xfrm>
          <a:prstGeom prst="line">
            <a:avLst/>
          </a:prstGeom>
          <a:noFill/>
          <a:ln w="28575">
            <a:solidFill>
              <a:srgbClr val="008000"/>
            </a:solidFill>
            <a:miter lim="800000"/>
            <a:headEnd/>
            <a:tailEnd type="triangle" w="med" len="med"/>
          </a:ln>
        </p:spPr>
        <p:txBody>
          <a:bodyPr wrap="none"/>
          <a:lstStyle/>
          <a:p>
            <a:endParaRPr lang="en-US"/>
          </a:p>
        </p:txBody>
      </p:sp>
      <p:sp>
        <p:nvSpPr>
          <p:cNvPr id="92166" name="Line 5"/>
          <p:cNvSpPr>
            <a:spLocks noChangeShapeType="1"/>
          </p:cNvSpPr>
          <p:nvPr/>
        </p:nvSpPr>
        <p:spPr bwMode="auto">
          <a:xfrm>
            <a:off x="6019800" y="1143000"/>
            <a:ext cx="1828800" cy="457200"/>
          </a:xfrm>
          <a:prstGeom prst="line">
            <a:avLst/>
          </a:prstGeom>
          <a:noFill/>
          <a:ln w="28575">
            <a:solidFill>
              <a:srgbClr val="008000"/>
            </a:solidFill>
            <a:miter lim="800000"/>
            <a:headEnd/>
            <a:tailEnd type="triangle" w="med" len="med"/>
          </a:ln>
        </p:spPr>
        <p:txBody>
          <a:bodyPr wrap="none"/>
          <a:lstStyle/>
          <a:p>
            <a:endParaRPr lang="en-US"/>
          </a:p>
        </p:txBody>
      </p:sp>
      <p:sp>
        <p:nvSpPr>
          <p:cNvPr id="92167" name="Rectangle 6"/>
          <p:cNvSpPr>
            <a:spLocks noChangeArrowheads="1"/>
          </p:cNvSpPr>
          <p:nvPr/>
        </p:nvSpPr>
        <p:spPr bwMode="auto">
          <a:xfrm>
            <a:off x="5105400" y="914400"/>
            <a:ext cx="914400" cy="381000"/>
          </a:xfrm>
          <a:prstGeom prst="rect">
            <a:avLst/>
          </a:prstGeom>
          <a:noFill/>
          <a:ln w="28575">
            <a:solidFill>
              <a:srgbClr val="008000"/>
            </a:solidFill>
            <a:miter lim="800000"/>
            <a:headEnd/>
            <a:tailEnd/>
          </a:ln>
        </p:spPr>
        <p:txBody>
          <a:bodyPr wrap="none" anchor="ctr"/>
          <a:lstStyle/>
          <a:p>
            <a:pPr algn="ctr" eaLnBrk="0" hangingPunct="0"/>
            <a:r>
              <a:rPr lang="en-US" b="0"/>
              <a:t>Search</a:t>
            </a: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3"/>
          <p:cNvSpPr>
            <a:spLocks noGrp="1"/>
          </p:cNvSpPr>
          <p:nvPr>
            <p:ph type="sldNum" sz="quarter" idx="12"/>
          </p:nvPr>
        </p:nvSpPr>
        <p:spPr>
          <a:noFill/>
        </p:spPr>
        <p:txBody>
          <a:bodyPr/>
          <a:lstStyle/>
          <a:p>
            <a:fld id="{ED276032-502E-4004-A587-0324646E78B9}" type="slidenum">
              <a:rPr lang="en-US" smtClean="0"/>
              <a:pPr/>
              <a:t>72</a:t>
            </a:fld>
            <a:endParaRPr lang="en-US" smtClean="0"/>
          </a:p>
        </p:txBody>
      </p:sp>
      <p:graphicFrame>
        <p:nvGraphicFramePr>
          <p:cNvPr id="7170" name="Object 2"/>
          <p:cNvGraphicFramePr>
            <a:graphicFrameLocks noChangeAspect="1"/>
          </p:cNvGraphicFramePr>
          <p:nvPr/>
        </p:nvGraphicFramePr>
        <p:xfrm>
          <a:off x="228600" y="1763713"/>
          <a:ext cx="8763000" cy="3494087"/>
        </p:xfrm>
        <a:graphic>
          <a:graphicData uri="http://schemas.openxmlformats.org/presentationml/2006/ole">
            <mc:AlternateContent xmlns:mc="http://schemas.openxmlformats.org/markup-compatibility/2006">
              <mc:Choice xmlns:v="urn:schemas-microsoft-com:vml" Requires="v">
                <p:oleObj spid="_x0000_s7204" name="Bitmap Image" r:id="rId4" imgW="7190476" imgH="2866667" progId="PBrush">
                  <p:embed/>
                </p:oleObj>
              </mc:Choice>
              <mc:Fallback>
                <p:oleObj name="Bitmap Image" r:id="rId4" imgW="7190476" imgH="2866667"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763713"/>
                        <a:ext cx="8763000" cy="349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172"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Multi-dimensional Browsing</a:t>
            </a:r>
          </a:p>
        </p:txBody>
      </p:sp>
      <p:sp>
        <p:nvSpPr>
          <p:cNvPr id="7173" name="Rectangle 4"/>
          <p:cNvSpPr>
            <a:spLocks noChangeArrowheads="1"/>
          </p:cNvSpPr>
          <p:nvPr/>
        </p:nvSpPr>
        <p:spPr bwMode="auto">
          <a:xfrm>
            <a:off x="1524000" y="3505200"/>
            <a:ext cx="990600" cy="228600"/>
          </a:xfrm>
          <a:prstGeom prst="rect">
            <a:avLst/>
          </a:prstGeom>
          <a:noFill/>
          <a:ln w="19050">
            <a:solidFill>
              <a:srgbClr val="339966"/>
            </a:solidFill>
            <a:miter lim="800000"/>
            <a:headEnd/>
            <a:tailEnd/>
          </a:ln>
        </p:spPr>
        <p:txBody>
          <a:bodyPr wrap="none" anchor="ctr"/>
          <a:lstStyle/>
          <a:p>
            <a:endParaRPr lang="en-US"/>
          </a:p>
        </p:txBody>
      </p:sp>
      <p:sp>
        <p:nvSpPr>
          <p:cNvPr id="7174" name="Rectangle 5"/>
          <p:cNvSpPr>
            <a:spLocks noChangeArrowheads="1"/>
          </p:cNvSpPr>
          <p:nvPr/>
        </p:nvSpPr>
        <p:spPr bwMode="auto">
          <a:xfrm>
            <a:off x="3124200" y="3505200"/>
            <a:ext cx="577850" cy="228600"/>
          </a:xfrm>
          <a:prstGeom prst="rect">
            <a:avLst/>
          </a:prstGeom>
          <a:noFill/>
          <a:ln w="19050">
            <a:solidFill>
              <a:srgbClr val="339966"/>
            </a:solidFill>
            <a:miter lim="800000"/>
            <a:headEnd/>
            <a:tailEnd/>
          </a:ln>
        </p:spPr>
        <p:txBody>
          <a:bodyPr wrap="none" anchor="ctr"/>
          <a:lstStyle/>
          <a:p>
            <a:endParaRPr lang="en-US"/>
          </a:p>
        </p:txBody>
      </p:sp>
      <p:sp>
        <p:nvSpPr>
          <p:cNvPr id="7175" name="Rectangle 6"/>
          <p:cNvSpPr>
            <a:spLocks noChangeArrowheads="1"/>
          </p:cNvSpPr>
          <p:nvPr/>
        </p:nvSpPr>
        <p:spPr bwMode="auto">
          <a:xfrm>
            <a:off x="4341813" y="3505200"/>
            <a:ext cx="763587" cy="228600"/>
          </a:xfrm>
          <a:prstGeom prst="rect">
            <a:avLst/>
          </a:prstGeom>
          <a:noFill/>
          <a:ln w="19050">
            <a:solidFill>
              <a:srgbClr val="339966"/>
            </a:solidFill>
            <a:miter lim="800000"/>
            <a:headEnd/>
            <a:tailEnd/>
          </a:ln>
        </p:spPr>
        <p:txBody>
          <a:bodyPr wrap="none" anchor="ctr"/>
          <a:lstStyle/>
          <a:p>
            <a:endParaRPr lang="en-US"/>
          </a:p>
        </p:txBody>
      </p:sp>
      <p:sp>
        <p:nvSpPr>
          <p:cNvPr id="7176" name="Rectangle 7"/>
          <p:cNvSpPr>
            <a:spLocks noChangeArrowheads="1"/>
          </p:cNvSpPr>
          <p:nvPr/>
        </p:nvSpPr>
        <p:spPr bwMode="auto">
          <a:xfrm>
            <a:off x="3581400" y="4876800"/>
            <a:ext cx="501650" cy="228600"/>
          </a:xfrm>
          <a:prstGeom prst="rect">
            <a:avLst/>
          </a:prstGeom>
          <a:noFill/>
          <a:ln w="19050">
            <a:solidFill>
              <a:srgbClr val="339966"/>
            </a:solidFill>
            <a:miter lim="800000"/>
            <a:headEnd/>
            <a:tailEnd/>
          </a:ln>
        </p:spPr>
        <p:txBody>
          <a:bodyPr wrap="none" anchor="ctr"/>
          <a:lstStyle/>
          <a:p>
            <a:endParaRPr lang="en-US"/>
          </a:p>
        </p:txBody>
      </p:sp>
      <p:sp>
        <p:nvSpPr>
          <p:cNvPr id="7177" name="Rectangle 8"/>
          <p:cNvSpPr>
            <a:spLocks noChangeArrowheads="1"/>
          </p:cNvSpPr>
          <p:nvPr/>
        </p:nvSpPr>
        <p:spPr bwMode="auto">
          <a:xfrm>
            <a:off x="4191000" y="4876800"/>
            <a:ext cx="533400" cy="228600"/>
          </a:xfrm>
          <a:prstGeom prst="rect">
            <a:avLst/>
          </a:prstGeom>
          <a:noFill/>
          <a:ln w="19050">
            <a:solidFill>
              <a:srgbClr val="339966"/>
            </a:solidFill>
            <a:miter lim="800000"/>
            <a:headEnd/>
            <a:tailEnd/>
          </a:ln>
        </p:spPr>
        <p:txBody>
          <a:bodyPr wrap="none" anchor="ctr"/>
          <a:lstStyle/>
          <a:p>
            <a:endParaRPr lang="en-US"/>
          </a:p>
        </p:txBody>
      </p:sp>
      <p:sp>
        <p:nvSpPr>
          <p:cNvPr id="7178" name="Rectangle 9"/>
          <p:cNvSpPr>
            <a:spLocks noChangeArrowheads="1"/>
          </p:cNvSpPr>
          <p:nvPr/>
        </p:nvSpPr>
        <p:spPr bwMode="auto">
          <a:xfrm>
            <a:off x="3048000" y="1143000"/>
            <a:ext cx="1371600" cy="304800"/>
          </a:xfrm>
          <a:prstGeom prst="rect">
            <a:avLst/>
          </a:prstGeom>
          <a:noFill/>
          <a:ln w="19050">
            <a:solidFill>
              <a:srgbClr val="339966"/>
            </a:solidFill>
            <a:miter lim="800000"/>
            <a:headEnd/>
            <a:tailEnd/>
          </a:ln>
        </p:spPr>
        <p:txBody>
          <a:bodyPr wrap="none" anchor="ctr"/>
          <a:lstStyle/>
          <a:p>
            <a:pPr algn="ctr" eaLnBrk="0" hangingPunct="0"/>
            <a:r>
              <a:rPr lang="en-US" b="0"/>
              <a:t>3 new sites</a:t>
            </a:r>
          </a:p>
        </p:txBody>
      </p:sp>
      <p:sp>
        <p:nvSpPr>
          <p:cNvPr id="7179" name="Rectangle 10"/>
          <p:cNvSpPr>
            <a:spLocks noChangeArrowheads="1"/>
          </p:cNvSpPr>
          <p:nvPr/>
        </p:nvSpPr>
        <p:spPr bwMode="auto">
          <a:xfrm>
            <a:off x="3124200" y="6096000"/>
            <a:ext cx="2286000" cy="304800"/>
          </a:xfrm>
          <a:prstGeom prst="rect">
            <a:avLst/>
          </a:prstGeom>
          <a:noFill/>
          <a:ln w="19050">
            <a:solidFill>
              <a:srgbClr val="339966"/>
            </a:solidFill>
            <a:miter lim="800000"/>
            <a:headEnd/>
            <a:tailEnd/>
          </a:ln>
        </p:spPr>
        <p:txBody>
          <a:bodyPr wrap="none" anchor="ctr"/>
          <a:lstStyle/>
          <a:p>
            <a:pPr algn="ctr" eaLnBrk="0" hangingPunct="0"/>
            <a:r>
              <a:rPr lang="en-US" b="0"/>
              <a:t>2 new types of artifacts</a:t>
            </a:r>
          </a:p>
        </p:txBody>
      </p:sp>
      <p:sp>
        <p:nvSpPr>
          <p:cNvPr id="7180" name="Line 11"/>
          <p:cNvSpPr>
            <a:spLocks noChangeShapeType="1"/>
          </p:cNvSpPr>
          <p:nvPr/>
        </p:nvSpPr>
        <p:spPr bwMode="auto">
          <a:xfrm flipH="1">
            <a:off x="2514600" y="1447800"/>
            <a:ext cx="106680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1" name="Line 12"/>
          <p:cNvSpPr>
            <a:spLocks noChangeShapeType="1"/>
          </p:cNvSpPr>
          <p:nvPr/>
        </p:nvSpPr>
        <p:spPr bwMode="auto">
          <a:xfrm>
            <a:off x="3581400" y="1447800"/>
            <a:ext cx="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2" name="Line 13"/>
          <p:cNvSpPr>
            <a:spLocks noChangeShapeType="1"/>
          </p:cNvSpPr>
          <p:nvPr/>
        </p:nvSpPr>
        <p:spPr bwMode="auto">
          <a:xfrm>
            <a:off x="3581400" y="1447800"/>
            <a:ext cx="106680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3" name="Line 14"/>
          <p:cNvSpPr>
            <a:spLocks noChangeShapeType="1"/>
          </p:cNvSpPr>
          <p:nvPr/>
        </p:nvSpPr>
        <p:spPr bwMode="auto">
          <a:xfrm flipH="1" flipV="1">
            <a:off x="3886200" y="5105400"/>
            <a:ext cx="228600" cy="990600"/>
          </a:xfrm>
          <a:prstGeom prst="line">
            <a:avLst/>
          </a:prstGeom>
          <a:noFill/>
          <a:ln w="19050">
            <a:solidFill>
              <a:srgbClr val="008000"/>
            </a:solidFill>
            <a:miter lim="800000"/>
            <a:headEnd/>
            <a:tailEnd type="triangle" w="med" len="med"/>
          </a:ln>
        </p:spPr>
        <p:txBody>
          <a:bodyPr wrap="none"/>
          <a:lstStyle/>
          <a:p>
            <a:endParaRPr lang="en-US"/>
          </a:p>
        </p:txBody>
      </p:sp>
      <p:sp>
        <p:nvSpPr>
          <p:cNvPr id="7184" name="Line 15"/>
          <p:cNvSpPr>
            <a:spLocks noChangeShapeType="1"/>
          </p:cNvSpPr>
          <p:nvPr/>
        </p:nvSpPr>
        <p:spPr bwMode="auto">
          <a:xfrm flipV="1">
            <a:off x="4191000" y="5105400"/>
            <a:ext cx="228600" cy="990600"/>
          </a:xfrm>
          <a:prstGeom prst="line">
            <a:avLst/>
          </a:prstGeom>
          <a:noFill/>
          <a:ln w="19050">
            <a:solidFill>
              <a:srgbClr val="008000"/>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lide Number Placeholder 3"/>
          <p:cNvSpPr>
            <a:spLocks noGrp="1"/>
          </p:cNvSpPr>
          <p:nvPr>
            <p:ph type="sldNum" sz="quarter" idx="12"/>
          </p:nvPr>
        </p:nvSpPr>
        <p:spPr>
          <a:noFill/>
        </p:spPr>
        <p:txBody>
          <a:bodyPr/>
          <a:lstStyle/>
          <a:p>
            <a:fld id="{041BDAF0-6D94-45AC-91BD-A9B556699938}" type="slidenum">
              <a:rPr lang="en-US" smtClean="0"/>
              <a:pPr/>
              <a:t>73</a:t>
            </a:fld>
            <a:endParaRPr lang="en-US" smtClean="0"/>
          </a:p>
        </p:txBody>
      </p:sp>
      <p:graphicFrame>
        <p:nvGraphicFramePr>
          <p:cNvPr id="8194" name="Object 2"/>
          <p:cNvGraphicFramePr>
            <a:graphicFrameLocks noChangeAspect="1"/>
          </p:cNvGraphicFramePr>
          <p:nvPr/>
        </p:nvGraphicFramePr>
        <p:xfrm>
          <a:off x="304800" y="1447800"/>
          <a:ext cx="8474075" cy="2279650"/>
        </p:xfrm>
        <a:graphic>
          <a:graphicData uri="http://schemas.openxmlformats.org/presentationml/2006/ole">
            <mc:AlternateContent xmlns:mc="http://schemas.openxmlformats.org/markup-compatibility/2006">
              <mc:Choice xmlns:v="urn:schemas-microsoft-com:vml" Requires="v">
                <p:oleObj spid="_x0000_s8228" name="Bitmap Image" r:id="rId4" imgW="6431837" imgH="1729890" progId="PBrush">
                  <p:embed/>
                </p:oleObj>
              </mc:Choice>
              <mc:Fallback>
                <p:oleObj name="Bitmap Image" r:id="rId4" imgW="6431837" imgH="1729890"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47800"/>
                        <a:ext cx="8474075"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196"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Visual Browsing Service</a:t>
            </a:r>
          </a:p>
        </p:txBody>
      </p:sp>
      <p:sp>
        <p:nvSpPr>
          <p:cNvPr id="8197" name="Rectangle 4"/>
          <p:cNvSpPr>
            <a:spLocks noChangeArrowheads="1"/>
          </p:cNvSpPr>
          <p:nvPr/>
        </p:nvSpPr>
        <p:spPr bwMode="auto">
          <a:xfrm>
            <a:off x="5334000" y="2133600"/>
            <a:ext cx="1600200" cy="228600"/>
          </a:xfrm>
          <a:prstGeom prst="rect">
            <a:avLst/>
          </a:prstGeom>
          <a:noFill/>
          <a:ln w="28575">
            <a:solidFill>
              <a:srgbClr val="008000"/>
            </a:solidFill>
            <a:miter lim="800000"/>
            <a:headEnd/>
            <a:tailEnd/>
          </a:ln>
        </p:spPr>
        <p:txBody>
          <a:bodyPr wrap="none" anchor="ctr"/>
          <a:lstStyle/>
          <a:p>
            <a:endParaRPr lang="en-US"/>
          </a:p>
        </p:txBody>
      </p:sp>
      <p:sp>
        <p:nvSpPr>
          <p:cNvPr id="8198" name="Text Box 5"/>
          <p:cNvSpPr txBox="1">
            <a:spLocks noChangeArrowheads="1"/>
          </p:cNvSpPr>
          <p:nvPr/>
        </p:nvSpPr>
        <p:spPr bwMode="auto">
          <a:xfrm>
            <a:off x="5257800" y="3933825"/>
            <a:ext cx="2286000" cy="485775"/>
          </a:xfrm>
          <a:prstGeom prst="rect">
            <a:avLst/>
          </a:prstGeom>
          <a:noFill/>
          <a:ln w="28575">
            <a:solidFill>
              <a:srgbClr val="008000"/>
            </a:solidFill>
            <a:miter lim="800000"/>
            <a:headEnd/>
            <a:tailEnd/>
          </a:ln>
        </p:spPr>
        <p:txBody>
          <a:bodyPr>
            <a:spAutoFit/>
          </a:bodyPr>
          <a:lstStyle/>
          <a:p>
            <a:pPr>
              <a:spcBef>
                <a:spcPct val="50000"/>
              </a:spcBef>
            </a:pPr>
            <a:r>
              <a:rPr lang="en-US" sz="2400" b="0">
                <a:latin typeface="Tahoma" pitchFamily="34" charset="0"/>
              </a:rPr>
              <a:t>Visual Browse</a:t>
            </a:r>
          </a:p>
        </p:txBody>
      </p:sp>
      <p:sp>
        <p:nvSpPr>
          <p:cNvPr id="8199" name="Line 6"/>
          <p:cNvSpPr>
            <a:spLocks noChangeShapeType="1"/>
          </p:cNvSpPr>
          <p:nvPr/>
        </p:nvSpPr>
        <p:spPr bwMode="auto">
          <a:xfrm>
            <a:off x="6324600" y="2362200"/>
            <a:ext cx="0" cy="1571625"/>
          </a:xfrm>
          <a:prstGeom prst="line">
            <a:avLst/>
          </a:prstGeom>
          <a:noFill/>
          <a:ln w="28575">
            <a:solidFill>
              <a:srgbClr val="008000"/>
            </a:solidFill>
            <a:miter lim="800000"/>
            <a:headEnd/>
            <a:tailEnd type="triangle" w="med" len="med"/>
          </a:ln>
        </p:spPr>
        <p:txBody>
          <a:bodyPr wrap="none"/>
          <a:lstStyle/>
          <a:p>
            <a:endParaRPr lang="en-US"/>
          </a:p>
        </p:txBody>
      </p:sp>
      <p:sp>
        <p:nvSpPr>
          <p:cNvPr id="8200" name="Text Box 7"/>
          <p:cNvSpPr txBox="1">
            <a:spLocks noChangeArrowheads="1"/>
          </p:cNvSpPr>
          <p:nvPr/>
        </p:nvSpPr>
        <p:spPr bwMode="auto">
          <a:xfrm>
            <a:off x="1279525" y="4237038"/>
            <a:ext cx="1079500" cy="457200"/>
          </a:xfrm>
          <a:prstGeom prst="rect">
            <a:avLst/>
          </a:prstGeom>
          <a:noFill/>
          <a:ln w="28575">
            <a:noFill/>
            <a:miter lim="800000"/>
            <a:headEnd/>
            <a:tailEnd/>
          </a:ln>
        </p:spPr>
        <p:txBody>
          <a:bodyPr wrap="none">
            <a:spAutoFit/>
          </a:bodyPr>
          <a:lstStyle/>
          <a:p>
            <a:r>
              <a:rPr lang="en-US" sz="2400" b="0">
                <a:latin typeface="Tahoma" pitchFamily="34" charset="0"/>
              </a:rPr>
              <a:t>By site</a:t>
            </a:r>
          </a:p>
        </p:txBody>
      </p:sp>
      <p:sp>
        <p:nvSpPr>
          <p:cNvPr id="8201" name="Rectangle 8"/>
          <p:cNvSpPr>
            <a:spLocks noChangeArrowheads="1"/>
          </p:cNvSpPr>
          <p:nvPr/>
        </p:nvSpPr>
        <p:spPr bwMode="auto">
          <a:xfrm>
            <a:off x="1279525" y="4264025"/>
            <a:ext cx="1219200" cy="457200"/>
          </a:xfrm>
          <a:prstGeom prst="rect">
            <a:avLst/>
          </a:prstGeom>
          <a:noFill/>
          <a:ln w="28575">
            <a:solidFill>
              <a:srgbClr val="008000"/>
            </a:solidFill>
            <a:miter lim="800000"/>
            <a:headEnd/>
            <a:tailEnd/>
          </a:ln>
        </p:spPr>
        <p:txBody>
          <a:bodyPr wrap="none" anchor="ctr"/>
          <a:lstStyle/>
          <a:p>
            <a:endParaRPr lang="en-US"/>
          </a:p>
        </p:txBody>
      </p:sp>
      <p:sp>
        <p:nvSpPr>
          <p:cNvPr id="8202" name="Rectangle 9"/>
          <p:cNvSpPr>
            <a:spLocks noChangeArrowheads="1"/>
          </p:cNvSpPr>
          <p:nvPr/>
        </p:nvSpPr>
        <p:spPr bwMode="auto">
          <a:xfrm>
            <a:off x="1447800" y="3200400"/>
            <a:ext cx="4343400" cy="304800"/>
          </a:xfrm>
          <a:prstGeom prst="rect">
            <a:avLst/>
          </a:prstGeom>
          <a:noFill/>
          <a:ln w="28575">
            <a:solidFill>
              <a:srgbClr val="008000"/>
            </a:solidFill>
            <a:miter lim="800000"/>
            <a:headEnd/>
            <a:tailEnd/>
          </a:ln>
        </p:spPr>
        <p:txBody>
          <a:bodyPr wrap="none" anchor="ctr"/>
          <a:lstStyle/>
          <a:p>
            <a:endParaRPr lang="en-US"/>
          </a:p>
        </p:txBody>
      </p:sp>
      <p:sp>
        <p:nvSpPr>
          <p:cNvPr id="8203" name="Line 10"/>
          <p:cNvSpPr>
            <a:spLocks noChangeShapeType="1"/>
          </p:cNvSpPr>
          <p:nvPr/>
        </p:nvSpPr>
        <p:spPr bwMode="auto">
          <a:xfrm flipH="1">
            <a:off x="1828800" y="3505200"/>
            <a:ext cx="0" cy="774700"/>
          </a:xfrm>
          <a:prstGeom prst="line">
            <a:avLst/>
          </a:prstGeom>
          <a:noFill/>
          <a:ln w="28575">
            <a:solidFill>
              <a:srgbClr val="008000"/>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Slide Number Placeholder 3"/>
          <p:cNvSpPr>
            <a:spLocks noGrp="1"/>
          </p:cNvSpPr>
          <p:nvPr>
            <p:ph type="sldNum" sz="quarter" idx="12"/>
          </p:nvPr>
        </p:nvSpPr>
        <p:spPr>
          <a:noFill/>
        </p:spPr>
        <p:txBody>
          <a:bodyPr/>
          <a:lstStyle/>
          <a:p>
            <a:fld id="{999F8AD7-8FE1-4B37-8BB8-43840F19EC86}" type="slidenum">
              <a:rPr lang="en-US" smtClean="0"/>
              <a:pPr/>
              <a:t>74</a:t>
            </a:fld>
            <a:endParaRPr lang="en-US" smtClean="0"/>
          </a:p>
        </p:txBody>
      </p:sp>
      <p:sp>
        <p:nvSpPr>
          <p:cNvPr id="9221" name="Rectangle 2"/>
          <p:cNvSpPr>
            <a:spLocks noChangeArrowheads="1"/>
          </p:cNvSpPr>
          <p:nvPr/>
        </p:nvSpPr>
        <p:spPr bwMode="auto">
          <a:xfrm>
            <a:off x="381000" y="906463"/>
            <a:ext cx="7793038" cy="541337"/>
          </a:xfrm>
          <a:prstGeom prst="rect">
            <a:avLst/>
          </a:prstGeom>
          <a:noFill/>
          <a:ln w="9525">
            <a:noFill/>
            <a:miter lim="800000"/>
            <a:headEnd/>
            <a:tailEnd/>
          </a:ln>
        </p:spPr>
        <p:txBody>
          <a:bodyPr anchor="b"/>
          <a:lstStyle/>
          <a:p>
            <a:pPr algn="ctr"/>
            <a:r>
              <a:rPr lang="en-US" sz="3200" b="0">
                <a:solidFill>
                  <a:schemeClr val="tx2"/>
                </a:solidFill>
              </a:rPr>
              <a:t>Visual Browsing Nimrin: </a:t>
            </a:r>
            <a:br>
              <a:rPr lang="en-US" sz="3200" b="0">
                <a:solidFill>
                  <a:schemeClr val="tx2"/>
                </a:solidFill>
              </a:rPr>
            </a:br>
            <a:r>
              <a:rPr lang="en-US" sz="3200" b="0">
                <a:solidFill>
                  <a:schemeClr val="tx2"/>
                </a:solidFill>
              </a:rPr>
              <a:t>Topographical Drawings </a:t>
            </a:r>
          </a:p>
        </p:txBody>
      </p:sp>
      <p:graphicFrame>
        <p:nvGraphicFramePr>
          <p:cNvPr id="9218" name="Object 3"/>
          <p:cNvGraphicFramePr>
            <a:graphicFrameLocks noChangeAspect="1"/>
          </p:cNvGraphicFramePr>
          <p:nvPr/>
        </p:nvGraphicFramePr>
        <p:xfrm>
          <a:off x="0" y="1676400"/>
          <a:ext cx="4114800" cy="3432175"/>
        </p:xfrm>
        <a:graphic>
          <a:graphicData uri="http://schemas.openxmlformats.org/presentationml/2006/ole">
            <mc:AlternateContent xmlns:mc="http://schemas.openxmlformats.org/markup-compatibility/2006">
              <mc:Choice xmlns:v="urn:schemas-microsoft-com:vml" Requires="v">
                <p:oleObj spid="_x0000_s9281" name="Bitmap Image" r:id="rId4" imgW="6095238" imgH="5082981" progId="PBrush">
                  <p:embed/>
                </p:oleObj>
              </mc:Choice>
              <mc:Fallback>
                <p:oleObj name="Bitmap Image" r:id="rId4" imgW="6095238" imgH="5082981"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76400"/>
                        <a:ext cx="4114800"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219" name="Object 4"/>
          <p:cNvGraphicFramePr>
            <a:graphicFrameLocks noChangeAspect="1"/>
          </p:cNvGraphicFramePr>
          <p:nvPr/>
        </p:nvGraphicFramePr>
        <p:xfrm>
          <a:off x="5486400" y="1524000"/>
          <a:ext cx="3290888" cy="3810000"/>
        </p:xfrm>
        <a:graphic>
          <a:graphicData uri="http://schemas.openxmlformats.org/presentationml/2006/ole">
            <mc:AlternateContent xmlns:mc="http://schemas.openxmlformats.org/markup-compatibility/2006">
              <mc:Choice xmlns:v="urn:schemas-microsoft-com:vml" Requires="v">
                <p:oleObj spid="_x0000_s9282" name="Bitmap Image" r:id="rId6" imgW="7621064" imgH="8819048" progId="PBrush">
                  <p:embed/>
                </p:oleObj>
              </mc:Choice>
              <mc:Fallback>
                <p:oleObj name="Bitmap Image" r:id="rId6" imgW="7621064" imgH="8819048" progId="PBrush">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1524000"/>
                        <a:ext cx="3290888"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222" name="Line 5"/>
          <p:cNvSpPr>
            <a:spLocks noChangeShapeType="1"/>
          </p:cNvSpPr>
          <p:nvPr/>
        </p:nvSpPr>
        <p:spPr bwMode="auto">
          <a:xfrm>
            <a:off x="4191000" y="3276600"/>
            <a:ext cx="1219200" cy="1588"/>
          </a:xfrm>
          <a:prstGeom prst="line">
            <a:avLst/>
          </a:prstGeom>
          <a:noFill/>
          <a:ln w="76200" cmpd="tri">
            <a:solidFill>
              <a:srgbClr val="800000"/>
            </a:solidFill>
            <a:miter lim="800000"/>
            <a:headEnd/>
            <a:tailEnd type="triangle" w="med" len="med"/>
          </a:ln>
        </p:spPr>
        <p:txBody>
          <a:bodyPr wrap="none"/>
          <a:lstStyle/>
          <a:p>
            <a:endParaRPr lang="en-US"/>
          </a:p>
        </p:txBody>
      </p:sp>
      <p:sp>
        <p:nvSpPr>
          <p:cNvPr id="9223" name="AutoShape 6"/>
          <p:cNvSpPr>
            <a:spLocks noChangeArrowheads="1"/>
          </p:cNvSpPr>
          <p:nvPr/>
        </p:nvSpPr>
        <p:spPr bwMode="auto">
          <a:xfrm>
            <a:off x="1447800" y="3124200"/>
            <a:ext cx="228600" cy="304800"/>
          </a:xfrm>
          <a:prstGeom prst="upArrow">
            <a:avLst>
              <a:gd name="adj1" fmla="val 50000"/>
              <a:gd name="adj2" fmla="val 33333"/>
            </a:avLst>
          </a:prstGeom>
          <a:solidFill>
            <a:srgbClr val="008000"/>
          </a:solidFill>
          <a:ln w="9525">
            <a:solidFill>
              <a:schemeClr val="tx1"/>
            </a:solidFill>
            <a:miter lim="800000"/>
            <a:headEnd/>
            <a:tailEnd/>
          </a:ln>
        </p:spPr>
        <p:txBody>
          <a:bodyPr wrap="none" anchor="ctr"/>
          <a:lstStyle/>
          <a:p>
            <a:endParaRPr lang="en-US"/>
          </a:p>
        </p:txBody>
      </p:sp>
      <p:sp>
        <p:nvSpPr>
          <p:cNvPr id="9224" name="Text Box 7"/>
          <p:cNvSpPr txBox="1">
            <a:spLocks noChangeArrowheads="1"/>
          </p:cNvSpPr>
          <p:nvPr/>
        </p:nvSpPr>
        <p:spPr bwMode="auto">
          <a:xfrm>
            <a:off x="1527175" y="5334000"/>
            <a:ext cx="1216025"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Full site</a:t>
            </a:r>
          </a:p>
        </p:txBody>
      </p:sp>
      <p:sp>
        <p:nvSpPr>
          <p:cNvPr id="9225" name="Text Box 8"/>
          <p:cNvSpPr txBox="1">
            <a:spLocks noChangeArrowheads="1"/>
          </p:cNvSpPr>
          <p:nvPr/>
        </p:nvSpPr>
        <p:spPr bwMode="auto">
          <a:xfrm>
            <a:off x="5715000" y="5334000"/>
            <a:ext cx="2957513"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North west</a:t>
            </a:r>
            <a:r>
              <a:rPr lang="en-US" sz="2400" b="0">
                <a:latin typeface="Tahoma" pitchFamily="34" charset="0"/>
              </a:rPr>
              <a:t> </a:t>
            </a:r>
            <a:r>
              <a:rPr lang="en-US" sz="2400" b="0">
                <a:solidFill>
                  <a:schemeClr val="tx2"/>
                </a:solidFill>
                <a:latin typeface="Tahoma" pitchFamily="34" charset="0"/>
              </a:rPr>
              <a:t>quadrant</a:t>
            </a:r>
          </a:p>
        </p:txBody>
      </p:sp>
      <p:sp>
        <p:nvSpPr>
          <p:cNvPr id="9226" name="Oval 9"/>
          <p:cNvSpPr>
            <a:spLocks noChangeArrowheads="1"/>
          </p:cNvSpPr>
          <p:nvPr/>
        </p:nvSpPr>
        <p:spPr bwMode="auto">
          <a:xfrm>
            <a:off x="8216900" y="4622800"/>
            <a:ext cx="136525" cy="92075"/>
          </a:xfrm>
          <a:prstGeom prst="ellipse">
            <a:avLst/>
          </a:prstGeom>
          <a:noFill/>
          <a:ln w="28575">
            <a:solidFill>
              <a:srgbClr val="FF0000"/>
            </a:solidFill>
            <a:miter lim="800000"/>
            <a:headEnd/>
            <a:tailEnd/>
          </a:ln>
        </p:spPr>
        <p:txBody>
          <a:bodyPr wrap="none" anchor="ctr"/>
          <a:lstStyle/>
          <a:p>
            <a:endParaRPr lang="en-US"/>
          </a:p>
        </p:txBody>
      </p:sp>
      <p:sp>
        <p:nvSpPr>
          <p:cNvPr id="9227" name="Text Box 10"/>
          <p:cNvSpPr txBox="1">
            <a:spLocks noChangeArrowheads="1"/>
          </p:cNvSpPr>
          <p:nvPr/>
        </p:nvSpPr>
        <p:spPr bwMode="auto">
          <a:xfrm>
            <a:off x="6096000" y="3657600"/>
            <a:ext cx="1131888" cy="641350"/>
          </a:xfrm>
          <a:prstGeom prst="rect">
            <a:avLst/>
          </a:prstGeom>
          <a:noFill/>
          <a:ln w="9525">
            <a:noFill/>
            <a:miter lim="800000"/>
            <a:headEnd/>
            <a:tailEnd/>
          </a:ln>
        </p:spPr>
        <p:txBody>
          <a:bodyPr wrap="none">
            <a:spAutoFit/>
          </a:bodyPr>
          <a:lstStyle/>
          <a:p>
            <a:r>
              <a:rPr lang="en-US" b="0">
                <a:latin typeface="Tahoma" pitchFamily="34" charset="0"/>
              </a:rPr>
              <a:t>Square:</a:t>
            </a:r>
          </a:p>
          <a:p>
            <a:r>
              <a:rPr lang="en-US" b="0">
                <a:latin typeface="Tahoma" pitchFamily="34" charset="0"/>
              </a:rPr>
              <a:t>N40/W20</a:t>
            </a:r>
          </a:p>
        </p:txBody>
      </p:sp>
      <p:sp>
        <p:nvSpPr>
          <p:cNvPr id="9228" name="Rectangle 11"/>
          <p:cNvSpPr>
            <a:spLocks noChangeArrowheads="1"/>
          </p:cNvSpPr>
          <p:nvPr/>
        </p:nvSpPr>
        <p:spPr bwMode="auto">
          <a:xfrm>
            <a:off x="6019800" y="3733800"/>
            <a:ext cx="1219200" cy="533400"/>
          </a:xfrm>
          <a:prstGeom prst="rect">
            <a:avLst/>
          </a:prstGeom>
          <a:noFill/>
          <a:ln w="28575">
            <a:solidFill>
              <a:srgbClr val="008000"/>
            </a:solidFill>
            <a:miter lim="800000"/>
            <a:headEnd/>
            <a:tailEnd/>
          </a:ln>
        </p:spPr>
        <p:txBody>
          <a:bodyPr wrap="none" anchor="ctr"/>
          <a:lstStyle/>
          <a:p>
            <a:endParaRPr lang="en-US"/>
          </a:p>
        </p:txBody>
      </p:sp>
      <p:sp>
        <p:nvSpPr>
          <p:cNvPr id="9229" name="Line 12"/>
          <p:cNvSpPr>
            <a:spLocks noChangeShapeType="1"/>
          </p:cNvSpPr>
          <p:nvPr/>
        </p:nvSpPr>
        <p:spPr bwMode="auto">
          <a:xfrm flipH="1" flipV="1">
            <a:off x="7239000" y="4267200"/>
            <a:ext cx="990600" cy="381000"/>
          </a:xfrm>
          <a:prstGeom prst="line">
            <a:avLst/>
          </a:prstGeom>
          <a:noFill/>
          <a:ln w="25400">
            <a:solidFill>
              <a:srgbClr val="008000"/>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3"/>
          <p:cNvSpPr>
            <a:spLocks noGrp="1"/>
          </p:cNvSpPr>
          <p:nvPr>
            <p:ph type="sldNum" sz="quarter" idx="12"/>
          </p:nvPr>
        </p:nvSpPr>
        <p:spPr>
          <a:noFill/>
        </p:spPr>
        <p:txBody>
          <a:bodyPr/>
          <a:lstStyle/>
          <a:p>
            <a:fld id="{93117D80-60A1-46DA-A3A6-581495DC5E23}" type="slidenum">
              <a:rPr lang="en-US" smtClean="0"/>
              <a:pPr/>
              <a:t>75</a:t>
            </a:fld>
            <a:endParaRPr lang="en-US" smtClean="0"/>
          </a:p>
        </p:txBody>
      </p:sp>
      <p:pic>
        <p:nvPicPr>
          <p:cNvPr id="10244" name="Picture 2"/>
          <p:cNvPicPr>
            <a:picLocks noChangeAspect="1" noChangeArrowheads="1"/>
          </p:cNvPicPr>
          <p:nvPr/>
        </p:nvPicPr>
        <p:blipFill>
          <a:blip r:embed="rId4" cstate="print"/>
          <a:srcRect/>
          <a:stretch>
            <a:fillRect/>
          </a:stretch>
        </p:blipFill>
        <p:spPr bwMode="auto">
          <a:xfrm>
            <a:off x="3124200" y="3795713"/>
            <a:ext cx="5791200" cy="2376487"/>
          </a:xfrm>
          <a:prstGeom prst="rect">
            <a:avLst/>
          </a:prstGeom>
          <a:noFill/>
          <a:ln w="9525">
            <a:noFill/>
            <a:miter lim="800000"/>
            <a:headEnd/>
            <a:tailEnd/>
          </a:ln>
        </p:spPr>
      </p:pic>
      <p:sp>
        <p:nvSpPr>
          <p:cNvPr id="10245" name="Rectangle 3"/>
          <p:cNvSpPr>
            <a:spLocks noChangeArrowheads="1"/>
          </p:cNvSpPr>
          <p:nvPr/>
        </p:nvSpPr>
        <p:spPr bwMode="auto">
          <a:xfrm>
            <a:off x="360363" y="381000"/>
            <a:ext cx="8783637" cy="541338"/>
          </a:xfrm>
          <a:prstGeom prst="rect">
            <a:avLst/>
          </a:prstGeom>
          <a:noFill/>
          <a:ln w="9525">
            <a:noFill/>
            <a:miter lim="800000"/>
            <a:headEnd/>
            <a:tailEnd/>
          </a:ln>
        </p:spPr>
        <p:txBody>
          <a:bodyPr anchor="b"/>
          <a:lstStyle/>
          <a:p>
            <a:pPr algn="ctr"/>
            <a:r>
              <a:rPr lang="en-US" sz="3200" b="0">
                <a:solidFill>
                  <a:schemeClr val="tx2"/>
                </a:solidFill>
              </a:rPr>
              <a:t>Visual Browsing Nimrin : Square information</a:t>
            </a:r>
          </a:p>
        </p:txBody>
      </p:sp>
      <p:graphicFrame>
        <p:nvGraphicFramePr>
          <p:cNvPr id="10242" name="Object 4"/>
          <p:cNvGraphicFramePr>
            <a:graphicFrameLocks noChangeAspect="1"/>
          </p:cNvGraphicFramePr>
          <p:nvPr/>
        </p:nvGraphicFramePr>
        <p:xfrm>
          <a:off x="0" y="1206500"/>
          <a:ext cx="5334000" cy="2413000"/>
        </p:xfrm>
        <a:graphic>
          <a:graphicData uri="http://schemas.openxmlformats.org/presentationml/2006/ole">
            <mc:AlternateContent xmlns:mc="http://schemas.openxmlformats.org/markup-compatibility/2006">
              <mc:Choice xmlns:v="urn:schemas-microsoft-com:vml" Requires="v">
                <p:oleObj spid="_x0000_s10276" name="Bitmap Image" r:id="rId5" imgW="7110076" imgH="3215238" progId="PBrush">
                  <p:embed/>
                </p:oleObj>
              </mc:Choice>
              <mc:Fallback>
                <p:oleObj name="Bitmap Image" r:id="rId5" imgW="7110076" imgH="3215238" progId="PBrush">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06500"/>
                        <a:ext cx="5334000" cy="241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cxnSp>
        <p:nvCxnSpPr>
          <p:cNvPr id="10246" name="AutoShape 5"/>
          <p:cNvCxnSpPr>
            <a:cxnSpLocks noChangeShapeType="1"/>
          </p:cNvCxnSpPr>
          <p:nvPr/>
        </p:nvCxnSpPr>
        <p:spPr bwMode="auto">
          <a:xfrm>
            <a:off x="3352800" y="1968500"/>
            <a:ext cx="4700588" cy="1676400"/>
          </a:xfrm>
          <a:prstGeom prst="curvedConnector2">
            <a:avLst/>
          </a:prstGeom>
          <a:noFill/>
          <a:ln w="44450">
            <a:solidFill>
              <a:srgbClr val="800000"/>
            </a:solidFill>
            <a:miter lim="800000"/>
            <a:headEnd/>
            <a:tailEnd type="triangle" w="med" len="med"/>
          </a:ln>
        </p:spPr>
      </p:cxnSp>
      <p:sp>
        <p:nvSpPr>
          <p:cNvPr id="10247" name="Oval 6"/>
          <p:cNvSpPr>
            <a:spLocks noChangeArrowheads="1"/>
          </p:cNvSpPr>
          <p:nvPr/>
        </p:nvSpPr>
        <p:spPr bwMode="auto">
          <a:xfrm>
            <a:off x="7086600" y="4254500"/>
            <a:ext cx="381000" cy="304800"/>
          </a:xfrm>
          <a:prstGeom prst="ellipse">
            <a:avLst/>
          </a:prstGeom>
          <a:noFill/>
          <a:ln w="28575">
            <a:solidFill>
              <a:schemeClr val="accent1"/>
            </a:solidFill>
            <a:miter lim="800000"/>
            <a:headEnd/>
            <a:tailEnd/>
          </a:ln>
        </p:spPr>
        <p:txBody>
          <a:bodyPr wrap="none" anchor="ctr"/>
          <a:lstStyle/>
          <a:p>
            <a:endParaRPr lang="en-US"/>
          </a:p>
        </p:txBody>
      </p:sp>
      <p:sp>
        <p:nvSpPr>
          <p:cNvPr id="10248" name="Text Box 7"/>
          <p:cNvSpPr txBox="1">
            <a:spLocks noChangeArrowheads="1"/>
          </p:cNvSpPr>
          <p:nvPr/>
        </p:nvSpPr>
        <p:spPr bwMode="auto">
          <a:xfrm>
            <a:off x="228600" y="1587500"/>
            <a:ext cx="1131888" cy="641350"/>
          </a:xfrm>
          <a:prstGeom prst="rect">
            <a:avLst/>
          </a:prstGeom>
          <a:noFill/>
          <a:ln w="9525">
            <a:noFill/>
            <a:miter lim="800000"/>
            <a:headEnd/>
            <a:tailEnd/>
          </a:ln>
        </p:spPr>
        <p:txBody>
          <a:bodyPr wrap="none">
            <a:spAutoFit/>
          </a:bodyPr>
          <a:lstStyle/>
          <a:p>
            <a:r>
              <a:rPr lang="en-US" b="0">
                <a:latin typeface="Tahoma" pitchFamily="34" charset="0"/>
              </a:rPr>
              <a:t>Square:</a:t>
            </a:r>
          </a:p>
          <a:p>
            <a:r>
              <a:rPr lang="en-US" b="0">
                <a:latin typeface="Tahoma" pitchFamily="34" charset="0"/>
              </a:rPr>
              <a:t>N40/W20</a:t>
            </a:r>
          </a:p>
        </p:txBody>
      </p:sp>
      <p:sp>
        <p:nvSpPr>
          <p:cNvPr id="10249" name="Rectangle 8"/>
          <p:cNvSpPr>
            <a:spLocks noChangeArrowheads="1"/>
          </p:cNvSpPr>
          <p:nvPr/>
        </p:nvSpPr>
        <p:spPr bwMode="auto">
          <a:xfrm>
            <a:off x="228600" y="1676400"/>
            <a:ext cx="1066800" cy="533400"/>
          </a:xfrm>
          <a:prstGeom prst="rect">
            <a:avLst/>
          </a:prstGeom>
          <a:noFill/>
          <a:ln w="28575">
            <a:solidFill>
              <a:schemeClr val="accent1"/>
            </a:solidFill>
            <a:miter lim="800000"/>
            <a:headEnd/>
            <a:tailEnd/>
          </a:ln>
        </p:spPr>
        <p:txBody>
          <a:bodyPr wrap="none" anchor="ctr"/>
          <a:lstStyle/>
          <a:p>
            <a:endParaRPr lang="en-US"/>
          </a:p>
        </p:txBody>
      </p:sp>
      <p:sp>
        <p:nvSpPr>
          <p:cNvPr id="10250" name="Line 9"/>
          <p:cNvSpPr>
            <a:spLocks noChangeShapeType="1"/>
          </p:cNvSpPr>
          <p:nvPr/>
        </p:nvSpPr>
        <p:spPr bwMode="auto">
          <a:xfrm flipH="1" flipV="1">
            <a:off x="1371600" y="1892300"/>
            <a:ext cx="609600" cy="152400"/>
          </a:xfrm>
          <a:prstGeom prst="line">
            <a:avLst/>
          </a:prstGeom>
          <a:noFill/>
          <a:ln w="28575">
            <a:solidFill>
              <a:schemeClr val="accent1"/>
            </a:solidFill>
            <a:miter lim="800000"/>
            <a:headEnd/>
            <a:tailEnd type="triangle" w="med" len="med"/>
          </a:ln>
        </p:spPr>
        <p:txBody>
          <a:bodyPr wrap="none"/>
          <a:lstStyle/>
          <a:p>
            <a:endParaRPr lang="en-US"/>
          </a:p>
        </p:txBody>
      </p:sp>
      <p:sp>
        <p:nvSpPr>
          <p:cNvPr id="10251" name="Text Box 10"/>
          <p:cNvSpPr txBox="1">
            <a:spLocks noChangeArrowheads="1"/>
          </p:cNvSpPr>
          <p:nvPr/>
        </p:nvSpPr>
        <p:spPr bwMode="auto">
          <a:xfrm>
            <a:off x="5943600" y="3111500"/>
            <a:ext cx="1158875" cy="366713"/>
          </a:xfrm>
          <a:prstGeom prst="rect">
            <a:avLst/>
          </a:prstGeom>
          <a:noFill/>
          <a:ln w="9525">
            <a:noFill/>
            <a:miter lim="800000"/>
            <a:headEnd/>
            <a:tailEnd/>
          </a:ln>
        </p:spPr>
        <p:txBody>
          <a:bodyPr wrap="none">
            <a:spAutoFit/>
          </a:bodyPr>
          <a:lstStyle/>
          <a:p>
            <a:r>
              <a:rPr lang="en-US" b="0">
                <a:latin typeface="Tahoma" pitchFamily="34" charset="0"/>
              </a:rPr>
              <a:t>Locus: 86</a:t>
            </a:r>
          </a:p>
        </p:txBody>
      </p:sp>
      <p:sp>
        <p:nvSpPr>
          <p:cNvPr id="10252" name="Rectangle 11"/>
          <p:cNvSpPr>
            <a:spLocks noChangeArrowheads="1"/>
          </p:cNvSpPr>
          <p:nvPr/>
        </p:nvSpPr>
        <p:spPr bwMode="auto">
          <a:xfrm>
            <a:off x="5867400" y="3111500"/>
            <a:ext cx="1295400" cy="381000"/>
          </a:xfrm>
          <a:prstGeom prst="rect">
            <a:avLst/>
          </a:prstGeom>
          <a:noFill/>
          <a:ln w="28575">
            <a:solidFill>
              <a:schemeClr val="accent1"/>
            </a:solidFill>
            <a:miter lim="800000"/>
            <a:headEnd/>
            <a:tailEnd/>
          </a:ln>
        </p:spPr>
        <p:txBody>
          <a:bodyPr wrap="none" anchor="ctr"/>
          <a:lstStyle/>
          <a:p>
            <a:endParaRPr lang="en-US"/>
          </a:p>
        </p:txBody>
      </p:sp>
      <p:sp>
        <p:nvSpPr>
          <p:cNvPr id="10253" name="Line 12"/>
          <p:cNvSpPr>
            <a:spLocks noChangeShapeType="1"/>
          </p:cNvSpPr>
          <p:nvPr/>
        </p:nvSpPr>
        <p:spPr bwMode="auto">
          <a:xfrm flipH="1" flipV="1">
            <a:off x="6858000" y="3492500"/>
            <a:ext cx="381000" cy="762000"/>
          </a:xfrm>
          <a:prstGeom prst="line">
            <a:avLst/>
          </a:prstGeom>
          <a:noFill/>
          <a:ln w="28575">
            <a:solidFill>
              <a:schemeClr val="accent1"/>
            </a:solidFill>
            <a:miter lim="800000"/>
            <a:headEnd/>
            <a:tailEnd type="triangle" w="med" len="med"/>
          </a:ln>
        </p:spPr>
        <p:txBody>
          <a:bodyPr wrap="none"/>
          <a:lstStyle/>
          <a:p>
            <a:endParaRPr lang="en-US"/>
          </a:p>
        </p:txBody>
      </p:sp>
      <p:sp>
        <p:nvSpPr>
          <p:cNvPr id="10254" name="Text Box 13"/>
          <p:cNvSpPr txBox="1">
            <a:spLocks noChangeArrowheads="1"/>
          </p:cNvSpPr>
          <p:nvPr/>
        </p:nvSpPr>
        <p:spPr bwMode="auto">
          <a:xfrm>
            <a:off x="7315200" y="3492500"/>
            <a:ext cx="1627188"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Loci layout</a:t>
            </a: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3"/>
          <p:cNvSpPr>
            <a:spLocks noGrp="1"/>
          </p:cNvSpPr>
          <p:nvPr>
            <p:ph type="sldNum" sz="quarter" idx="12"/>
          </p:nvPr>
        </p:nvSpPr>
        <p:spPr>
          <a:noFill/>
        </p:spPr>
        <p:txBody>
          <a:bodyPr/>
          <a:lstStyle/>
          <a:p>
            <a:fld id="{C42B14CD-F66F-4D36-8E39-C3EA1265969B}" type="slidenum">
              <a:rPr lang="en-US" smtClean="0"/>
              <a:pPr/>
              <a:t>76</a:t>
            </a:fld>
            <a:endParaRPr lang="en-US" smtClean="0"/>
          </a:p>
        </p:txBody>
      </p:sp>
      <p:sp>
        <p:nvSpPr>
          <p:cNvPr id="93187" name="Rectangle 2"/>
          <p:cNvSpPr>
            <a:spLocks noChangeArrowheads="1"/>
          </p:cNvSpPr>
          <p:nvPr/>
        </p:nvSpPr>
        <p:spPr bwMode="auto">
          <a:xfrm>
            <a:off x="360363" y="381000"/>
            <a:ext cx="7793037" cy="541338"/>
          </a:xfrm>
          <a:prstGeom prst="rect">
            <a:avLst/>
          </a:prstGeom>
          <a:noFill/>
          <a:ln w="9525">
            <a:noFill/>
            <a:miter lim="800000"/>
            <a:headEnd/>
            <a:tailEnd/>
          </a:ln>
        </p:spPr>
        <p:txBody>
          <a:bodyPr anchor="b"/>
          <a:lstStyle/>
          <a:p>
            <a:pPr algn="ctr"/>
            <a:r>
              <a:rPr lang="en-US" sz="3200" b="0">
                <a:solidFill>
                  <a:schemeClr val="tx2"/>
                </a:solidFill>
              </a:rPr>
              <a:t>Visual Browsing Nimrin : locus sheet</a:t>
            </a:r>
          </a:p>
        </p:txBody>
      </p:sp>
      <p:pic>
        <p:nvPicPr>
          <p:cNvPr id="93188" name="Picture 3"/>
          <p:cNvPicPr>
            <a:picLocks noChangeAspect="1" noChangeArrowheads="1"/>
          </p:cNvPicPr>
          <p:nvPr/>
        </p:nvPicPr>
        <p:blipFill>
          <a:blip r:embed="rId3" cstate="print"/>
          <a:srcRect/>
          <a:stretch>
            <a:fillRect/>
          </a:stretch>
        </p:blipFill>
        <p:spPr bwMode="auto">
          <a:xfrm>
            <a:off x="1066800" y="1169988"/>
            <a:ext cx="6629400" cy="46974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lide Number Placeholder 3"/>
          <p:cNvSpPr>
            <a:spLocks noGrp="1"/>
          </p:cNvSpPr>
          <p:nvPr>
            <p:ph type="sldNum" sz="quarter" idx="12"/>
          </p:nvPr>
        </p:nvSpPr>
        <p:spPr>
          <a:noFill/>
        </p:spPr>
        <p:txBody>
          <a:bodyPr/>
          <a:lstStyle/>
          <a:p>
            <a:fld id="{A4CE0AFD-C02A-44D8-90A1-4609B4D335DC}" type="slidenum">
              <a:rPr lang="en-US" smtClean="0"/>
              <a:pPr/>
              <a:t>77</a:t>
            </a:fld>
            <a:endParaRPr lang="en-US" smtClean="0"/>
          </a:p>
        </p:txBody>
      </p:sp>
      <p:sp>
        <p:nvSpPr>
          <p:cNvPr id="11268" name="Rectangle 2"/>
          <p:cNvSpPr>
            <a:spLocks noChangeArrowheads="1"/>
          </p:cNvSpPr>
          <p:nvPr/>
        </p:nvSpPr>
        <p:spPr bwMode="auto">
          <a:xfrm>
            <a:off x="381000" y="609600"/>
            <a:ext cx="3200400" cy="1447800"/>
          </a:xfrm>
          <a:prstGeom prst="rect">
            <a:avLst/>
          </a:prstGeom>
          <a:noFill/>
          <a:ln w="9525">
            <a:noFill/>
            <a:miter lim="800000"/>
            <a:headEnd/>
            <a:tailEnd/>
          </a:ln>
        </p:spPr>
        <p:txBody>
          <a:bodyPr anchor="b"/>
          <a:lstStyle/>
          <a:p>
            <a:pPr algn="ctr"/>
            <a:r>
              <a:rPr lang="en-US" sz="3200" b="0">
                <a:solidFill>
                  <a:schemeClr val="tx2"/>
                </a:solidFill>
              </a:rPr>
              <a:t>Visual Browsing </a:t>
            </a:r>
            <a:br>
              <a:rPr lang="en-US" sz="3200" b="0">
                <a:solidFill>
                  <a:schemeClr val="tx2"/>
                </a:solidFill>
              </a:rPr>
            </a:br>
            <a:r>
              <a:rPr lang="en-US" sz="3200" b="0">
                <a:solidFill>
                  <a:schemeClr val="tx2"/>
                </a:solidFill>
              </a:rPr>
              <a:t>Bab edh-Dhra' </a:t>
            </a:r>
            <a:br>
              <a:rPr lang="en-US" sz="3200" b="0">
                <a:solidFill>
                  <a:schemeClr val="tx2"/>
                </a:solidFill>
              </a:rPr>
            </a:br>
            <a:r>
              <a:rPr lang="en-US" sz="3200" b="0">
                <a:solidFill>
                  <a:schemeClr val="tx2"/>
                </a:solidFill>
              </a:rPr>
              <a:t>Cemetery</a:t>
            </a:r>
          </a:p>
        </p:txBody>
      </p:sp>
      <p:graphicFrame>
        <p:nvGraphicFramePr>
          <p:cNvPr id="11266" name="Object 3"/>
          <p:cNvGraphicFramePr>
            <a:graphicFrameLocks noChangeAspect="1"/>
          </p:cNvGraphicFramePr>
          <p:nvPr/>
        </p:nvGraphicFramePr>
        <p:xfrm>
          <a:off x="3600450" y="0"/>
          <a:ext cx="5480050" cy="6858000"/>
        </p:xfrm>
        <a:graphic>
          <a:graphicData uri="http://schemas.openxmlformats.org/presentationml/2006/ole">
            <mc:AlternateContent xmlns:mc="http://schemas.openxmlformats.org/markup-compatibility/2006">
              <mc:Choice xmlns:v="urn:schemas-microsoft-com:vml" Requires="v">
                <p:oleObj spid="_x0000_s11300" name="Bitmap Image" r:id="rId4" imgW="3398095" imgH="4252329" progId="PBrush">
                  <p:embed/>
                </p:oleObj>
              </mc:Choice>
              <mc:Fallback>
                <p:oleObj name="Bitmap Image" r:id="rId4" imgW="3398095" imgH="4252329"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50" y="0"/>
                        <a:ext cx="54800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269" name="Rectangle 4"/>
          <p:cNvSpPr>
            <a:spLocks noChangeArrowheads="1"/>
          </p:cNvSpPr>
          <p:nvPr/>
        </p:nvSpPr>
        <p:spPr bwMode="auto">
          <a:xfrm>
            <a:off x="5232400" y="3403600"/>
            <a:ext cx="152400" cy="152400"/>
          </a:xfrm>
          <a:prstGeom prst="rect">
            <a:avLst/>
          </a:prstGeom>
          <a:noFill/>
          <a:ln w="28575">
            <a:solidFill>
              <a:schemeClr val="accent1"/>
            </a:solidFill>
            <a:miter lim="800000"/>
            <a:headEnd/>
            <a:tailEnd/>
          </a:ln>
        </p:spPr>
        <p:txBody>
          <a:bodyPr wrap="none" anchor="ctr"/>
          <a:lstStyle/>
          <a:p>
            <a:endParaRPr lang="en-US"/>
          </a:p>
        </p:txBody>
      </p:sp>
      <p:sp>
        <p:nvSpPr>
          <p:cNvPr id="11270" name="Line 5"/>
          <p:cNvSpPr>
            <a:spLocks noChangeShapeType="1"/>
          </p:cNvSpPr>
          <p:nvPr/>
        </p:nvSpPr>
        <p:spPr bwMode="auto">
          <a:xfrm flipH="1">
            <a:off x="2209800" y="3467100"/>
            <a:ext cx="3048000" cy="0"/>
          </a:xfrm>
          <a:prstGeom prst="line">
            <a:avLst/>
          </a:prstGeom>
          <a:noFill/>
          <a:ln w="28575">
            <a:solidFill>
              <a:schemeClr val="accent1"/>
            </a:solidFill>
            <a:miter lim="800000"/>
            <a:headEnd/>
            <a:tailEnd type="triangle" w="med" len="med"/>
          </a:ln>
        </p:spPr>
        <p:txBody>
          <a:bodyPr wrap="none"/>
          <a:lstStyle/>
          <a:p>
            <a:endParaRPr lang="en-US"/>
          </a:p>
        </p:txBody>
      </p:sp>
      <p:sp>
        <p:nvSpPr>
          <p:cNvPr id="11271" name="Rectangle 6"/>
          <p:cNvSpPr>
            <a:spLocks noChangeArrowheads="1"/>
          </p:cNvSpPr>
          <p:nvPr/>
        </p:nvSpPr>
        <p:spPr bwMode="auto">
          <a:xfrm>
            <a:off x="762000" y="3200400"/>
            <a:ext cx="1447800" cy="457200"/>
          </a:xfrm>
          <a:prstGeom prst="rect">
            <a:avLst/>
          </a:prstGeom>
          <a:noFill/>
          <a:ln w="28575">
            <a:solidFill>
              <a:schemeClr val="accent1"/>
            </a:solidFill>
            <a:miter lim="800000"/>
            <a:headEnd/>
            <a:tailEnd/>
          </a:ln>
        </p:spPr>
        <p:txBody>
          <a:bodyPr wrap="none" anchor="ctr"/>
          <a:lstStyle/>
          <a:p>
            <a:pPr algn="ctr" eaLnBrk="0" hangingPunct="0"/>
            <a:r>
              <a:rPr lang="en-US" b="0"/>
              <a:t>Pottery # 25</a:t>
            </a: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3"/>
          <p:cNvSpPr>
            <a:spLocks noGrp="1"/>
          </p:cNvSpPr>
          <p:nvPr>
            <p:ph type="sldNum" sz="quarter" idx="12"/>
          </p:nvPr>
        </p:nvSpPr>
        <p:spPr>
          <a:noFill/>
        </p:spPr>
        <p:txBody>
          <a:bodyPr/>
          <a:lstStyle/>
          <a:p>
            <a:fld id="{8962FD12-5FE8-46FB-8A54-A968AB23BE87}" type="slidenum">
              <a:rPr lang="en-US" smtClean="0"/>
              <a:pPr/>
              <a:t>78</a:t>
            </a:fld>
            <a:endParaRPr lang="en-US" smtClean="0"/>
          </a:p>
        </p:txBody>
      </p:sp>
      <p:graphicFrame>
        <p:nvGraphicFramePr>
          <p:cNvPr id="12290" name="Object 2"/>
          <p:cNvGraphicFramePr>
            <a:graphicFrameLocks noChangeAspect="1"/>
          </p:cNvGraphicFramePr>
          <p:nvPr/>
        </p:nvGraphicFramePr>
        <p:xfrm>
          <a:off x="2819400" y="976313"/>
          <a:ext cx="6248400" cy="5638800"/>
        </p:xfrm>
        <a:graphic>
          <a:graphicData uri="http://schemas.openxmlformats.org/presentationml/2006/ole">
            <mc:AlternateContent xmlns:mc="http://schemas.openxmlformats.org/markup-compatibility/2006">
              <mc:Choice xmlns:v="urn:schemas-microsoft-com:vml" Requires="v">
                <p:oleObj spid="_x0000_s12324" name="Bitmap Image" r:id="rId4" imgW="4625741" imgH="4175238" progId="PBrush">
                  <p:embed/>
                </p:oleObj>
              </mc:Choice>
              <mc:Fallback>
                <p:oleObj name="Bitmap Image" r:id="rId4" imgW="4625741" imgH="4175238"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976313"/>
                        <a:ext cx="62484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292" name="Rectangle 3"/>
          <p:cNvSpPr>
            <a:spLocks noChangeArrowheads="1"/>
          </p:cNvSpPr>
          <p:nvPr/>
        </p:nvSpPr>
        <p:spPr bwMode="auto">
          <a:xfrm>
            <a:off x="0" y="152400"/>
            <a:ext cx="3200400" cy="1447800"/>
          </a:xfrm>
          <a:prstGeom prst="rect">
            <a:avLst/>
          </a:prstGeom>
          <a:noFill/>
          <a:ln w="9525">
            <a:noFill/>
            <a:miter lim="800000"/>
            <a:headEnd/>
            <a:tailEnd/>
          </a:ln>
        </p:spPr>
        <p:txBody>
          <a:bodyPr anchor="b"/>
          <a:lstStyle/>
          <a:p>
            <a:pPr algn="ctr"/>
            <a:r>
              <a:rPr lang="en-US" sz="3200" b="0">
                <a:solidFill>
                  <a:schemeClr val="tx2"/>
                </a:solidFill>
              </a:rPr>
              <a:t>Visual Browsing </a:t>
            </a:r>
            <a:br>
              <a:rPr lang="en-US" sz="3200" b="0">
                <a:solidFill>
                  <a:schemeClr val="tx2"/>
                </a:solidFill>
              </a:rPr>
            </a:br>
            <a:r>
              <a:rPr lang="en-US" sz="3200" b="0">
                <a:solidFill>
                  <a:schemeClr val="tx2"/>
                </a:solidFill>
              </a:rPr>
              <a:t>Bab edh-Dhra' </a:t>
            </a:r>
            <a:br>
              <a:rPr lang="en-US" sz="3200" b="0">
                <a:solidFill>
                  <a:schemeClr val="tx2"/>
                </a:solidFill>
              </a:rPr>
            </a:br>
            <a:r>
              <a:rPr lang="en-US" sz="3200" b="0">
                <a:solidFill>
                  <a:schemeClr val="tx2"/>
                </a:solidFill>
              </a:rPr>
              <a:t>Cemetery</a:t>
            </a:r>
          </a:p>
        </p:txBody>
      </p:sp>
      <p:sp>
        <p:nvSpPr>
          <p:cNvPr id="12293" name="Rectangle 4"/>
          <p:cNvSpPr>
            <a:spLocks noChangeArrowheads="1"/>
          </p:cNvSpPr>
          <p:nvPr/>
        </p:nvSpPr>
        <p:spPr bwMode="auto">
          <a:xfrm>
            <a:off x="228600" y="5486400"/>
            <a:ext cx="1447800" cy="457200"/>
          </a:xfrm>
          <a:prstGeom prst="rect">
            <a:avLst/>
          </a:prstGeom>
          <a:noFill/>
          <a:ln w="28575">
            <a:solidFill>
              <a:schemeClr val="accent1"/>
            </a:solidFill>
            <a:miter lim="800000"/>
            <a:headEnd/>
            <a:tailEnd/>
          </a:ln>
        </p:spPr>
        <p:txBody>
          <a:bodyPr wrap="none" anchor="ctr"/>
          <a:lstStyle/>
          <a:p>
            <a:pPr algn="ctr" eaLnBrk="0" hangingPunct="0"/>
            <a:r>
              <a:rPr lang="en-US" b="0"/>
              <a:t>Pottery # 25</a:t>
            </a:r>
          </a:p>
        </p:txBody>
      </p:sp>
      <p:sp>
        <p:nvSpPr>
          <p:cNvPr id="12294" name="Line 5"/>
          <p:cNvSpPr>
            <a:spLocks noChangeShapeType="1"/>
          </p:cNvSpPr>
          <p:nvPr/>
        </p:nvSpPr>
        <p:spPr bwMode="auto">
          <a:xfrm flipH="1" flipV="1">
            <a:off x="1676400" y="5791200"/>
            <a:ext cx="1981200" cy="533400"/>
          </a:xfrm>
          <a:prstGeom prst="line">
            <a:avLst/>
          </a:prstGeom>
          <a:noFill/>
          <a:ln w="28575">
            <a:solidFill>
              <a:schemeClr val="accent1"/>
            </a:solidFill>
            <a:miter lim="800000"/>
            <a:headEnd/>
            <a:tailEnd type="triangle" w="med" len="med"/>
          </a:ln>
        </p:spPr>
        <p:txBody>
          <a:bodyPr wrap="none"/>
          <a:lstStyle/>
          <a:p>
            <a:endParaRPr lang="en-US"/>
          </a:p>
        </p:txBody>
      </p:sp>
      <p:sp>
        <p:nvSpPr>
          <p:cNvPr id="12295" name="Rectangle 6"/>
          <p:cNvSpPr>
            <a:spLocks noChangeArrowheads="1"/>
          </p:cNvSpPr>
          <p:nvPr/>
        </p:nvSpPr>
        <p:spPr bwMode="auto">
          <a:xfrm>
            <a:off x="3657600" y="6172200"/>
            <a:ext cx="1524000" cy="228600"/>
          </a:xfrm>
          <a:prstGeom prst="rect">
            <a:avLst/>
          </a:prstGeom>
          <a:noFill/>
          <a:ln w="28575">
            <a:solidFill>
              <a:schemeClr val="accent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p:cNvSpPr>
            <a:spLocks noGrp="1"/>
          </p:cNvSpPr>
          <p:nvPr>
            <p:ph type="sldNum" sz="quarter" idx="12"/>
          </p:nvPr>
        </p:nvSpPr>
        <p:spPr>
          <a:noFill/>
        </p:spPr>
        <p:txBody>
          <a:bodyPr/>
          <a:lstStyle/>
          <a:p>
            <a:fld id="{792755E4-8F04-4011-9DF9-FD52B91E4832}" type="slidenum">
              <a:rPr lang="en-US" smtClean="0"/>
              <a:pPr/>
              <a:t>79</a:t>
            </a:fld>
            <a:endParaRPr lang="en-US" smtClean="0"/>
          </a:p>
        </p:txBody>
      </p:sp>
      <p:sp>
        <p:nvSpPr>
          <p:cNvPr id="94211" name="Rectangle 2"/>
          <p:cNvSpPr>
            <a:spLocks noGrp="1" noChangeArrowheads="1"/>
          </p:cNvSpPr>
          <p:nvPr>
            <p:ph type="title"/>
          </p:nvPr>
        </p:nvSpPr>
        <p:spPr/>
        <p:txBody>
          <a:bodyPr/>
          <a:lstStyle/>
          <a:p>
            <a:pPr eaLnBrk="1" hangingPunct="1"/>
            <a:r>
              <a:rPr lang="en-US" dirty="0" smtClean="0"/>
              <a:t>ETANA Societies - 1</a:t>
            </a:r>
          </a:p>
        </p:txBody>
      </p:sp>
      <p:sp>
        <p:nvSpPr>
          <p:cNvPr id="94212" name="Rectangle 3"/>
          <p:cNvSpPr>
            <a:spLocks noGrp="1" noChangeArrowheads="1"/>
          </p:cNvSpPr>
          <p:nvPr>
            <p:ph type="body" idx="1"/>
          </p:nvPr>
        </p:nvSpPr>
        <p:spPr>
          <a:xfrm>
            <a:off x="228600" y="1600200"/>
            <a:ext cx="8763000" cy="4953000"/>
          </a:xfrm>
        </p:spPr>
        <p:txBody>
          <a:bodyPr/>
          <a:lstStyle/>
          <a:p>
            <a:pPr marL="609600" indent="-609600" eaLnBrk="1" hangingPunct="1">
              <a:lnSpc>
                <a:spcPct val="80000"/>
              </a:lnSpc>
              <a:buFontTx/>
              <a:buAutoNum type="arabicPeriod"/>
            </a:pPr>
            <a:r>
              <a:rPr lang="en-US" sz="2800" smtClean="0"/>
              <a:t>Historic and pre-historic societies (being studied)</a:t>
            </a:r>
          </a:p>
          <a:p>
            <a:pPr marL="609600" indent="-609600" eaLnBrk="1" hangingPunct="1">
              <a:lnSpc>
                <a:spcPct val="80000"/>
              </a:lnSpc>
              <a:buFontTx/>
              <a:buAutoNum type="arabicPeriod"/>
            </a:pPr>
            <a:r>
              <a:rPr lang="en-US" sz="2800" smtClean="0"/>
              <a:t>Archaeologists (in academic institutes, fieldwork settings, or local and national governmental bodies)</a:t>
            </a:r>
          </a:p>
          <a:p>
            <a:pPr marL="609600" indent="-609600" eaLnBrk="1" hangingPunct="1">
              <a:lnSpc>
                <a:spcPct val="80000"/>
              </a:lnSpc>
              <a:buFontTx/>
              <a:buAutoNum type="arabicPeriod"/>
            </a:pPr>
            <a:r>
              <a:rPr lang="en-US" sz="2800" smtClean="0"/>
              <a:t>Project directors</a:t>
            </a:r>
          </a:p>
          <a:p>
            <a:pPr marL="609600" indent="-609600" eaLnBrk="1" hangingPunct="1">
              <a:lnSpc>
                <a:spcPct val="80000"/>
              </a:lnSpc>
              <a:buFontTx/>
              <a:buAutoNum type="arabicPeriod"/>
            </a:pPr>
            <a:r>
              <a:rPr lang="en-US" sz="2800" smtClean="0"/>
              <a:t>Technical staff (consisting of photographers, technical illustrators, and their assistants)</a:t>
            </a:r>
          </a:p>
          <a:p>
            <a:pPr marL="609600" indent="-609600" eaLnBrk="1" hangingPunct="1">
              <a:lnSpc>
                <a:spcPct val="80000"/>
              </a:lnSpc>
              <a:buFontTx/>
              <a:buAutoNum type="arabicPeriod"/>
            </a:pPr>
            <a:r>
              <a:rPr lang="en-US" sz="2800" smtClean="0"/>
              <a:t>Field staff (responsible for the actual work of excavation)</a:t>
            </a:r>
          </a:p>
          <a:p>
            <a:pPr marL="609600" indent="-609600" eaLnBrk="1" hangingPunct="1">
              <a:lnSpc>
                <a:spcPct val="80000"/>
              </a:lnSpc>
              <a:buFontTx/>
              <a:buAutoNum type="arabicPeriod"/>
            </a:pPr>
            <a:r>
              <a:rPr lang="en-US" sz="2800" smtClean="0"/>
              <a:t>Camp staff (e.g., camp managers, registrars, tool stewards)</a:t>
            </a:r>
          </a:p>
          <a:p>
            <a:pPr marL="609600" indent="-609600" eaLnBrk="1" hangingPunct="1">
              <a:lnSpc>
                <a:spcPct val="80000"/>
              </a:lnSpc>
              <a:buFontTx/>
              <a:buAutoNum type="arabicPeriod"/>
            </a:pPr>
            <a:r>
              <a:rPr lang="en-US" sz="2800" smtClean="0"/>
              <a:t>General public (e.g., educators, learners, citizens)</a:t>
            </a:r>
          </a:p>
          <a:p>
            <a:pPr marL="609600" indent="-609600" eaLnBrk="1" hangingPunct="1">
              <a:lnSpc>
                <a:spcPct val="80000"/>
              </a:lnSpc>
            </a:pPr>
            <a:endParaRPr lang="en-US" sz="2800"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0"/>
            <a:ext cx="8229600" cy="1143000"/>
          </a:xfrm>
        </p:spPr>
        <p:txBody>
          <a:bodyPr/>
          <a:lstStyle/>
          <a:p>
            <a:pPr eaLnBrk="1" hangingPunct="1"/>
            <a:r>
              <a:rPr lang="en-US" b="1" dirty="0" smtClean="0"/>
              <a:t>DL Book 0</a:t>
            </a:r>
          </a:p>
        </p:txBody>
      </p:sp>
      <p:sp>
        <p:nvSpPr>
          <p:cNvPr id="34819" name="Content Placeholder 2"/>
          <p:cNvSpPr>
            <a:spLocks noGrp="1"/>
          </p:cNvSpPr>
          <p:nvPr>
            <p:ph idx="1"/>
          </p:nvPr>
        </p:nvSpPr>
        <p:spPr>
          <a:xfrm>
            <a:off x="0" y="1295400"/>
            <a:ext cx="9144000" cy="4525963"/>
          </a:xfrm>
        </p:spPr>
        <p:txBody>
          <a:bodyPr/>
          <a:lstStyle/>
          <a:p>
            <a:pPr eaLnBrk="1" hangingPunct="1">
              <a:spcBef>
                <a:spcPts val="0"/>
              </a:spcBef>
              <a:spcAft>
                <a:spcPts val="1200"/>
              </a:spcAft>
            </a:pPr>
            <a:r>
              <a:rPr lang="en-US" dirty="0" smtClean="0"/>
              <a:t>Used in Fall 2011 to teach DL course at VT</a:t>
            </a:r>
          </a:p>
          <a:p>
            <a:pPr eaLnBrk="1" hangingPunct="1">
              <a:spcBef>
                <a:spcPts val="0"/>
              </a:spcBef>
              <a:spcAft>
                <a:spcPts val="1200"/>
              </a:spcAft>
            </a:pPr>
            <a:r>
              <a:rPr lang="en-US" dirty="0" smtClean="0"/>
              <a:t>Lightly edited Spring 2012 in preparation for having 4 DL books through Morgan &amp; Claypool</a:t>
            </a:r>
          </a:p>
          <a:p>
            <a:pPr eaLnBrk="1" hangingPunct="1">
              <a:spcBef>
                <a:spcPts val="0"/>
              </a:spcBef>
              <a:spcAft>
                <a:spcPts val="1200"/>
              </a:spcAft>
            </a:pPr>
            <a:r>
              <a:rPr lang="en-US" dirty="0" smtClean="0"/>
              <a:t>Eventually the 4 DL books will be combined into a single volume, like this, but updated, especially geared toward the non-US market</a:t>
            </a:r>
          </a:p>
          <a:p>
            <a:pPr eaLnBrk="1" hangingPunct="1">
              <a:spcBef>
                <a:spcPts val="0"/>
              </a:spcBef>
              <a:spcAft>
                <a:spcPts val="1200"/>
              </a:spcAft>
            </a:pPr>
            <a:r>
              <a:rPr lang="en-US" dirty="0" smtClean="0"/>
              <a:t>527 pages, 15 chapters, mathematical preliminaries, glossary (14 pages)</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8</a:t>
            </a:fld>
            <a:endParaRPr lang="en-US" smtClean="0"/>
          </a:p>
        </p:txBody>
      </p:sp>
    </p:spTree>
    <p:extLst>
      <p:ext uri="{BB962C8B-B14F-4D97-AF65-F5344CB8AC3E}">
        <p14:creationId xmlns:p14="http://schemas.microsoft.com/office/powerpoint/2010/main" val="36880491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5"/>
          <p:cNvSpPr>
            <a:spLocks noGrp="1"/>
          </p:cNvSpPr>
          <p:nvPr>
            <p:ph type="sldNum" sz="quarter" idx="12"/>
          </p:nvPr>
        </p:nvSpPr>
        <p:spPr>
          <a:noFill/>
        </p:spPr>
        <p:txBody>
          <a:bodyPr/>
          <a:lstStyle/>
          <a:p>
            <a:fld id="{22F3D987-553D-4D1F-9D92-2850A72F7762}" type="slidenum">
              <a:rPr lang="en-US" smtClean="0"/>
              <a:pPr/>
              <a:t>80</a:t>
            </a:fld>
            <a:endParaRPr lang="en-US" smtClean="0"/>
          </a:p>
        </p:txBody>
      </p:sp>
      <p:sp>
        <p:nvSpPr>
          <p:cNvPr id="95235" name="Rectangle 2"/>
          <p:cNvSpPr>
            <a:spLocks noGrp="1" noChangeArrowheads="1"/>
          </p:cNvSpPr>
          <p:nvPr>
            <p:ph type="title"/>
          </p:nvPr>
        </p:nvSpPr>
        <p:spPr/>
        <p:txBody>
          <a:bodyPr/>
          <a:lstStyle/>
          <a:p>
            <a:pPr eaLnBrk="1" hangingPunct="1"/>
            <a:r>
              <a:rPr lang="en-US" dirty="0" smtClean="0"/>
              <a:t>ETANA Societies - 2</a:t>
            </a:r>
          </a:p>
        </p:txBody>
      </p:sp>
      <p:sp>
        <p:nvSpPr>
          <p:cNvPr id="95236" name="Rectangle 3"/>
          <p:cNvSpPr>
            <a:spLocks noGrp="1" noChangeArrowheads="1"/>
          </p:cNvSpPr>
          <p:nvPr>
            <p:ph type="body" idx="1"/>
          </p:nvPr>
        </p:nvSpPr>
        <p:spPr/>
        <p:txBody>
          <a:bodyPr/>
          <a:lstStyle/>
          <a:p>
            <a:pPr marL="609600" indent="-609600" eaLnBrk="1" hangingPunct="1"/>
            <a:r>
              <a:rPr lang="en-US" smtClean="0"/>
              <a:t>Social issues</a:t>
            </a:r>
          </a:p>
          <a:p>
            <a:pPr marL="990600" lvl="1" indent="-533400" eaLnBrk="1" hangingPunct="1">
              <a:buFontTx/>
              <a:buAutoNum type="arabicPeriod"/>
            </a:pPr>
            <a:r>
              <a:rPr lang="en-US" smtClean="0"/>
              <a:t>Who owns the finds? </a:t>
            </a:r>
          </a:p>
          <a:p>
            <a:pPr marL="990600" lvl="1" indent="-533400" eaLnBrk="1" hangingPunct="1">
              <a:buFontTx/>
              <a:buAutoNum type="arabicPeriod"/>
            </a:pPr>
            <a:r>
              <a:rPr lang="en-US" smtClean="0"/>
              <a:t>Where should they be preserved? </a:t>
            </a:r>
          </a:p>
          <a:p>
            <a:pPr marL="990600" lvl="1" indent="-533400" eaLnBrk="1" hangingPunct="1">
              <a:buFontTx/>
              <a:buAutoNum type="arabicPeriod"/>
            </a:pPr>
            <a:r>
              <a:rPr lang="en-US" smtClean="0"/>
              <a:t>What nationality and ethnicity do they represent? </a:t>
            </a:r>
          </a:p>
          <a:p>
            <a:pPr marL="990600" lvl="1" indent="-533400" eaLnBrk="1" hangingPunct="1">
              <a:buFontTx/>
              <a:buAutoNum type="arabicPeriod"/>
            </a:pPr>
            <a:r>
              <a:rPr lang="en-US" smtClean="0"/>
              <a:t>Who has publication rights? </a:t>
            </a:r>
          </a:p>
          <a:p>
            <a:pPr marL="990600" lvl="1" indent="-533400" eaLnBrk="1" hangingPunct="1">
              <a:buFontTx/>
              <a:buAutoNum type="arabicPeriod"/>
            </a:pPr>
            <a:r>
              <a:rPr lang="en-US" smtClean="0"/>
              <a:t>What interactions took place between those at the site studied, and others? What theories are proposed by whom about this?</a:t>
            </a:r>
          </a:p>
          <a:p>
            <a:pPr marL="990600" lvl="1" indent="-533400" eaLnBrk="1" hangingPunct="1"/>
            <a:endParaRPr lang="en-US" smtClean="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5"/>
          <p:cNvSpPr>
            <a:spLocks noGrp="1"/>
          </p:cNvSpPr>
          <p:nvPr>
            <p:ph type="sldNum" sz="quarter" idx="12"/>
          </p:nvPr>
        </p:nvSpPr>
        <p:spPr>
          <a:noFill/>
        </p:spPr>
        <p:txBody>
          <a:bodyPr/>
          <a:lstStyle/>
          <a:p>
            <a:fld id="{EC73BDD8-F02D-4B1A-A3D5-2F2388361481}" type="slidenum">
              <a:rPr lang="en-US" smtClean="0"/>
              <a:pPr/>
              <a:t>81</a:t>
            </a:fld>
            <a:endParaRPr lang="en-US" smtClean="0"/>
          </a:p>
        </p:txBody>
      </p:sp>
      <p:sp>
        <p:nvSpPr>
          <p:cNvPr id="96259" name="Rectangle 2"/>
          <p:cNvSpPr>
            <a:spLocks noGrp="1" noChangeArrowheads="1"/>
          </p:cNvSpPr>
          <p:nvPr>
            <p:ph type="title"/>
          </p:nvPr>
        </p:nvSpPr>
        <p:spPr/>
        <p:txBody>
          <a:bodyPr/>
          <a:lstStyle/>
          <a:p>
            <a:pPr eaLnBrk="1" hangingPunct="1"/>
            <a:r>
              <a:rPr lang="en-US" smtClean="0"/>
              <a:t>ETANA Scenarios</a:t>
            </a:r>
          </a:p>
        </p:txBody>
      </p:sp>
      <p:sp>
        <p:nvSpPr>
          <p:cNvPr id="96260" name="Rectangle 3"/>
          <p:cNvSpPr>
            <a:spLocks noGrp="1" noChangeArrowheads="1"/>
          </p:cNvSpPr>
          <p:nvPr>
            <p:ph type="body" idx="1"/>
          </p:nvPr>
        </p:nvSpPr>
        <p:spPr>
          <a:xfrm>
            <a:off x="457200" y="1600200"/>
            <a:ext cx="8458200" cy="4953000"/>
          </a:xfrm>
        </p:spPr>
        <p:txBody>
          <a:bodyPr/>
          <a:lstStyle/>
          <a:p>
            <a:pPr marL="609600" indent="-609600" eaLnBrk="1" hangingPunct="1">
              <a:lnSpc>
                <a:spcPct val="80000"/>
              </a:lnSpc>
              <a:buFontTx/>
              <a:buAutoNum type="arabicPeriod"/>
            </a:pPr>
            <a:r>
              <a:rPr lang="en-US" sz="2000" smtClean="0"/>
              <a:t>Life in the site in former times</a:t>
            </a:r>
          </a:p>
          <a:p>
            <a:pPr marL="609600" indent="-609600" eaLnBrk="1" hangingPunct="1">
              <a:lnSpc>
                <a:spcPct val="80000"/>
              </a:lnSpc>
              <a:buFontTx/>
              <a:buAutoNum type="arabicPeriod"/>
            </a:pPr>
            <a:r>
              <a:rPr lang="en-US" sz="2000" smtClean="0"/>
              <a:t>Digital recording: the planning stage and the excavation stage </a:t>
            </a:r>
          </a:p>
          <a:p>
            <a:pPr marL="609600" indent="-609600" eaLnBrk="1" hangingPunct="1">
              <a:lnSpc>
                <a:spcPct val="80000"/>
              </a:lnSpc>
              <a:buFontTx/>
              <a:buAutoNum type="arabicPeriod"/>
            </a:pPr>
            <a:r>
              <a:rPr lang="en-US" sz="2000" smtClean="0"/>
              <a:t>Planning stage: remote sensing, fieldwalking, field surveys, building surveys, consulting historical and other documentary sources, and managing the sites and monuments </a:t>
            </a:r>
          </a:p>
          <a:p>
            <a:pPr marL="609600" indent="-609600" eaLnBrk="1" hangingPunct="1">
              <a:lnSpc>
                <a:spcPct val="80000"/>
              </a:lnSpc>
              <a:buFontTx/>
              <a:buAutoNum type="arabicPeriod"/>
            </a:pPr>
            <a:r>
              <a:rPr lang="en-US" sz="2000" smtClean="0"/>
              <a:t>Excavation</a:t>
            </a:r>
          </a:p>
          <a:p>
            <a:pPr marL="990600" lvl="1" indent="-533400" eaLnBrk="1" hangingPunct="1">
              <a:lnSpc>
                <a:spcPct val="80000"/>
              </a:lnSpc>
              <a:buFontTx/>
              <a:buAutoNum type="arabicPeriod"/>
            </a:pPr>
            <a:r>
              <a:rPr lang="en-US" sz="1800" smtClean="0"/>
              <a:t>Detailed information is recorded, including for each layer of soil, and for features such as pole holes, pits, and ditches. </a:t>
            </a:r>
          </a:p>
          <a:p>
            <a:pPr marL="990600" lvl="1" indent="-533400" eaLnBrk="1" hangingPunct="1">
              <a:lnSpc>
                <a:spcPct val="80000"/>
              </a:lnSpc>
              <a:buFontTx/>
              <a:buAutoNum type="arabicPeriod"/>
            </a:pPr>
            <a:r>
              <a:rPr lang="en-US" sz="1800" smtClean="0"/>
              <a:t>Data about each artifact is recorded together with information about its exact find spot. </a:t>
            </a:r>
          </a:p>
          <a:p>
            <a:pPr marL="990600" lvl="1" indent="-533400" eaLnBrk="1" hangingPunct="1">
              <a:lnSpc>
                <a:spcPct val="80000"/>
              </a:lnSpc>
              <a:buFontTx/>
              <a:buAutoNum type="arabicPeriod"/>
            </a:pPr>
            <a:r>
              <a:rPr lang="en-US" sz="1800" smtClean="0"/>
              <a:t>Numerous environmental and other samples are taken for laboratory analysis, and the location and purpose of each is carefully recorded. </a:t>
            </a:r>
          </a:p>
          <a:p>
            <a:pPr marL="990600" lvl="1" indent="-533400" eaLnBrk="1" hangingPunct="1">
              <a:lnSpc>
                <a:spcPct val="80000"/>
              </a:lnSpc>
              <a:buFontTx/>
              <a:buAutoNum type="arabicPeriod"/>
            </a:pPr>
            <a:r>
              <a:rPr lang="en-US" sz="1800" smtClean="0"/>
              <a:t>Large numbers of photographs are taken, both general views of the progress of excavation and detailed shots showing the contexts of finds. </a:t>
            </a:r>
          </a:p>
          <a:p>
            <a:pPr marL="609600" indent="-609600" eaLnBrk="1" hangingPunct="1">
              <a:lnSpc>
                <a:spcPct val="80000"/>
              </a:lnSpc>
              <a:buFontTx/>
              <a:buAutoNum type="arabicPeriod"/>
            </a:pPr>
            <a:r>
              <a:rPr lang="en-US" sz="2000" smtClean="0"/>
              <a:t>Organization and storage of material</a:t>
            </a:r>
          </a:p>
          <a:p>
            <a:pPr marL="609600" indent="-609600" eaLnBrk="1" hangingPunct="1">
              <a:lnSpc>
                <a:spcPct val="80000"/>
              </a:lnSpc>
              <a:buFontTx/>
              <a:buAutoNum type="arabicPeriod"/>
            </a:pPr>
            <a:r>
              <a:rPr lang="en-US" sz="2000" smtClean="0"/>
              <a:t>Analysis and hypotheses generation and testing</a:t>
            </a:r>
          </a:p>
          <a:p>
            <a:pPr marL="609600" indent="-609600" eaLnBrk="1" hangingPunct="1">
              <a:lnSpc>
                <a:spcPct val="80000"/>
              </a:lnSpc>
              <a:buFontTx/>
              <a:buAutoNum type="arabicPeriod"/>
            </a:pPr>
            <a:r>
              <a:rPr lang="en-US" sz="2000" smtClean="0"/>
              <a:t>Publications, museum displays</a:t>
            </a:r>
          </a:p>
          <a:p>
            <a:pPr marL="609600" indent="-609600" eaLnBrk="1" hangingPunct="1">
              <a:lnSpc>
                <a:spcPct val="80000"/>
              </a:lnSpc>
              <a:buFontTx/>
              <a:buAutoNum type="arabicPeriod"/>
            </a:pPr>
            <a:r>
              <a:rPr lang="en-US" sz="2000" smtClean="0"/>
              <a:t>Information services for the general public </a:t>
            </a:r>
          </a:p>
          <a:p>
            <a:pPr marL="609600" indent="-609600" eaLnBrk="1" hangingPunct="1">
              <a:lnSpc>
                <a:spcPct val="80000"/>
              </a:lnSpc>
            </a:pPr>
            <a:endParaRPr lang="en-US" sz="2000" smtClean="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5"/>
          <p:cNvSpPr>
            <a:spLocks noGrp="1"/>
          </p:cNvSpPr>
          <p:nvPr>
            <p:ph type="sldNum" sz="quarter" idx="12"/>
          </p:nvPr>
        </p:nvSpPr>
        <p:spPr>
          <a:noFill/>
        </p:spPr>
        <p:txBody>
          <a:bodyPr/>
          <a:lstStyle/>
          <a:p>
            <a:fld id="{34C3B30A-6F91-44D3-91C5-B5748054BB72}" type="slidenum">
              <a:rPr lang="en-US" smtClean="0"/>
              <a:pPr/>
              <a:t>82</a:t>
            </a:fld>
            <a:endParaRPr lang="en-US" smtClean="0"/>
          </a:p>
        </p:txBody>
      </p:sp>
      <p:sp>
        <p:nvSpPr>
          <p:cNvPr id="97283" name="Rectangle 2"/>
          <p:cNvSpPr>
            <a:spLocks noGrp="1" noChangeArrowheads="1"/>
          </p:cNvSpPr>
          <p:nvPr>
            <p:ph type="title"/>
          </p:nvPr>
        </p:nvSpPr>
        <p:spPr/>
        <p:txBody>
          <a:bodyPr/>
          <a:lstStyle/>
          <a:p>
            <a:pPr eaLnBrk="1" hangingPunct="1"/>
            <a:r>
              <a:rPr lang="en-US" smtClean="0"/>
              <a:t>ETANA Spaces</a:t>
            </a:r>
          </a:p>
        </p:txBody>
      </p:sp>
      <p:sp>
        <p:nvSpPr>
          <p:cNvPr id="97284" name="Rectangle 3"/>
          <p:cNvSpPr>
            <a:spLocks noGrp="1" noChangeArrowheads="1"/>
          </p:cNvSpPr>
          <p:nvPr>
            <p:ph type="body" idx="1"/>
          </p:nvPr>
        </p:nvSpPr>
        <p:spPr/>
        <p:txBody>
          <a:bodyPr/>
          <a:lstStyle/>
          <a:p>
            <a:pPr marL="609600" indent="-609600" eaLnBrk="1" hangingPunct="1">
              <a:lnSpc>
                <a:spcPct val="90000"/>
              </a:lnSpc>
              <a:buFontTx/>
              <a:buAutoNum type="arabicPeriod"/>
            </a:pPr>
            <a:r>
              <a:rPr lang="en-US" sz="2800" smtClean="0"/>
              <a:t>Geographic distribution of found artifacts</a:t>
            </a:r>
          </a:p>
          <a:p>
            <a:pPr marL="609600" indent="-609600" eaLnBrk="1" hangingPunct="1">
              <a:lnSpc>
                <a:spcPct val="90000"/>
              </a:lnSpc>
              <a:buFontTx/>
              <a:buAutoNum type="arabicPeriod"/>
            </a:pPr>
            <a:r>
              <a:rPr lang="en-US" sz="2800" smtClean="0"/>
              <a:t>Temporal dimension (as inferred by archaeologists) </a:t>
            </a:r>
          </a:p>
          <a:p>
            <a:pPr marL="609600" indent="-609600" eaLnBrk="1" hangingPunct="1">
              <a:lnSpc>
                <a:spcPct val="90000"/>
              </a:lnSpc>
              <a:buFontTx/>
              <a:buAutoNum type="arabicPeriod"/>
            </a:pPr>
            <a:r>
              <a:rPr lang="en-US" sz="2800" smtClean="0"/>
              <a:t>Metric or vector spaces </a:t>
            </a:r>
          </a:p>
          <a:p>
            <a:pPr marL="990600" lvl="1" indent="-533400" eaLnBrk="1" hangingPunct="1">
              <a:lnSpc>
                <a:spcPct val="90000"/>
              </a:lnSpc>
              <a:buFontTx/>
              <a:buAutoNum type="arabicPeriod"/>
            </a:pPr>
            <a:r>
              <a:rPr lang="en-US" sz="2400" smtClean="0"/>
              <a:t>used to support retrieval operations, and to calculate distance (and similarity)</a:t>
            </a:r>
          </a:p>
          <a:p>
            <a:pPr marL="990600" lvl="1" indent="-533400" eaLnBrk="1" hangingPunct="1">
              <a:lnSpc>
                <a:spcPct val="90000"/>
              </a:lnSpc>
              <a:buFontTx/>
              <a:buAutoNum type="arabicPeriod"/>
            </a:pPr>
            <a:r>
              <a:rPr lang="en-US" sz="2400" smtClean="0"/>
              <a:t>used to browse / constrain searches spatially </a:t>
            </a:r>
          </a:p>
          <a:p>
            <a:pPr marL="609600" indent="-609600" eaLnBrk="1" hangingPunct="1">
              <a:lnSpc>
                <a:spcPct val="90000"/>
              </a:lnSpc>
              <a:buFontTx/>
              <a:buAutoNum type="arabicPeriod"/>
            </a:pPr>
            <a:r>
              <a:rPr lang="en-US" sz="2800" smtClean="0"/>
              <a:t>3D models of the past, used to reconstruct and visualize archaeological ruins</a:t>
            </a:r>
          </a:p>
          <a:p>
            <a:pPr marL="609600" indent="-609600" eaLnBrk="1" hangingPunct="1">
              <a:lnSpc>
                <a:spcPct val="90000"/>
              </a:lnSpc>
              <a:buFontTx/>
              <a:buAutoNum type="arabicPeriod"/>
            </a:pPr>
            <a:r>
              <a:rPr lang="en-US" sz="2800" smtClean="0"/>
              <a:t>2D interfaces for human-computer interaction</a:t>
            </a:r>
          </a:p>
          <a:p>
            <a:pPr marL="609600" indent="-609600" eaLnBrk="1" hangingPunct="1">
              <a:lnSpc>
                <a:spcPct val="90000"/>
              </a:lnSpc>
            </a:pPr>
            <a:endParaRPr lang="en-US" sz="2800" smtClean="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5"/>
          <p:cNvSpPr>
            <a:spLocks noGrp="1"/>
          </p:cNvSpPr>
          <p:nvPr>
            <p:ph type="sldNum" sz="quarter" idx="12"/>
          </p:nvPr>
        </p:nvSpPr>
        <p:spPr>
          <a:noFill/>
        </p:spPr>
        <p:txBody>
          <a:bodyPr/>
          <a:lstStyle/>
          <a:p>
            <a:fld id="{716C3F7C-6E15-455D-97D0-C116B6B2C2DB}" type="slidenum">
              <a:rPr lang="en-US" smtClean="0"/>
              <a:pPr/>
              <a:t>83</a:t>
            </a:fld>
            <a:endParaRPr lang="en-US" smtClean="0"/>
          </a:p>
        </p:txBody>
      </p:sp>
      <p:sp>
        <p:nvSpPr>
          <p:cNvPr id="98307" name="Rectangle 2"/>
          <p:cNvSpPr>
            <a:spLocks noGrp="1" noChangeArrowheads="1"/>
          </p:cNvSpPr>
          <p:nvPr>
            <p:ph type="title"/>
          </p:nvPr>
        </p:nvSpPr>
        <p:spPr/>
        <p:txBody>
          <a:bodyPr/>
          <a:lstStyle/>
          <a:p>
            <a:pPr eaLnBrk="1" hangingPunct="1"/>
            <a:r>
              <a:rPr lang="en-US" smtClean="0"/>
              <a:t>ETANA Structures</a:t>
            </a:r>
          </a:p>
        </p:txBody>
      </p:sp>
      <p:sp>
        <p:nvSpPr>
          <p:cNvPr id="98308" name="Rectangle 3"/>
          <p:cNvSpPr>
            <a:spLocks noGrp="1" noChangeArrowheads="1"/>
          </p:cNvSpPr>
          <p:nvPr>
            <p:ph type="body" idx="1"/>
          </p:nvPr>
        </p:nvSpPr>
        <p:spPr/>
        <p:txBody>
          <a:bodyPr/>
          <a:lstStyle/>
          <a:p>
            <a:pPr marL="609600" indent="-609600" eaLnBrk="1" hangingPunct="1">
              <a:buFontTx/>
              <a:buAutoNum type="arabicPeriod"/>
            </a:pPr>
            <a:r>
              <a:rPr lang="en-US" smtClean="0"/>
              <a:t>Site Organization</a:t>
            </a:r>
          </a:p>
          <a:p>
            <a:pPr marL="990600" lvl="1" indent="-533400" eaLnBrk="1" hangingPunct="1">
              <a:buFontTx/>
              <a:buAutoNum type="arabicPeriod"/>
            </a:pPr>
            <a:r>
              <a:rPr lang="en-US" smtClean="0"/>
              <a:t>Region, site, partition, sub-partition, locus, …</a:t>
            </a:r>
          </a:p>
          <a:p>
            <a:pPr marL="609600" indent="-609600" eaLnBrk="1" hangingPunct="1">
              <a:buFontTx/>
              <a:buAutoNum type="arabicPeriod"/>
            </a:pPr>
            <a:r>
              <a:rPr lang="en-US" smtClean="0"/>
              <a:t>Temporal orderings (ages, periods)</a:t>
            </a:r>
          </a:p>
          <a:p>
            <a:pPr marL="609600" indent="-609600" eaLnBrk="1" hangingPunct="1">
              <a:buFontTx/>
              <a:buAutoNum type="arabicPeriod"/>
            </a:pPr>
            <a:r>
              <a:rPr lang="en-US" smtClean="0"/>
              <a:t>Taxonomies</a:t>
            </a:r>
          </a:p>
          <a:p>
            <a:pPr marL="990600" lvl="1" indent="-533400" eaLnBrk="1" hangingPunct="1">
              <a:buFontTx/>
              <a:buAutoNum type="arabicPeriod"/>
            </a:pPr>
            <a:r>
              <a:rPr lang="en-US" smtClean="0"/>
              <a:t>for bones, seeds, building materials, …</a:t>
            </a:r>
          </a:p>
          <a:p>
            <a:pPr marL="609600" indent="-609600" eaLnBrk="1" hangingPunct="1">
              <a:buFontTx/>
              <a:buAutoNum type="arabicPeriod"/>
            </a:pPr>
            <a:r>
              <a:rPr lang="en-US" smtClean="0"/>
              <a:t>Stratigraphic relationships</a:t>
            </a:r>
          </a:p>
          <a:p>
            <a:pPr marL="990600" lvl="1" indent="-533400" eaLnBrk="1" hangingPunct="1">
              <a:buFontTx/>
              <a:buAutoNum type="arabicPeriod"/>
            </a:pPr>
            <a:r>
              <a:rPr lang="en-US" smtClean="0"/>
              <a:t>above, beneath, coexistent</a:t>
            </a:r>
          </a:p>
          <a:p>
            <a:pPr marL="609600" indent="-609600" eaLnBrk="1" hangingPunct="1"/>
            <a:endParaRPr lang="en-US" smtClean="0"/>
          </a:p>
          <a:p>
            <a:pPr marL="609600" indent="-609600" eaLnBrk="1" hangingPunct="1"/>
            <a:endParaRPr lang="en-US" smtClean="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5"/>
          <p:cNvSpPr>
            <a:spLocks noGrp="1"/>
          </p:cNvSpPr>
          <p:nvPr>
            <p:ph type="sldNum" sz="quarter" idx="12"/>
          </p:nvPr>
        </p:nvSpPr>
        <p:spPr>
          <a:noFill/>
        </p:spPr>
        <p:txBody>
          <a:bodyPr/>
          <a:lstStyle/>
          <a:p>
            <a:fld id="{D8A696BF-70B4-40DD-9C7D-1483B939EC7E}" type="slidenum">
              <a:rPr lang="en-US" smtClean="0"/>
              <a:pPr/>
              <a:t>84</a:t>
            </a:fld>
            <a:endParaRPr lang="en-US" smtClean="0"/>
          </a:p>
        </p:txBody>
      </p:sp>
      <p:sp>
        <p:nvSpPr>
          <p:cNvPr id="99331" name="Rectangle 2"/>
          <p:cNvSpPr>
            <a:spLocks noGrp="1" noChangeArrowheads="1"/>
          </p:cNvSpPr>
          <p:nvPr>
            <p:ph type="title"/>
          </p:nvPr>
        </p:nvSpPr>
        <p:spPr/>
        <p:txBody>
          <a:bodyPr/>
          <a:lstStyle/>
          <a:p>
            <a:pPr eaLnBrk="1" hangingPunct="1"/>
            <a:r>
              <a:rPr lang="en-US" smtClean="0"/>
              <a:t>ETANA  Streams</a:t>
            </a:r>
          </a:p>
        </p:txBody>
      </p:sp>
      <p:sp>
        <p:nvSpPr>
          <p:cNvPr id="99332" name="Rectangle 3"/>
          <p:cNvSpPr>
            <a:spLocks noGrp="1" noChangeArrowheads="1"/>
          </p:cNvSpPr>
          <p:nvPr>
            <p:ph type="body" idx="1"/>
          </p:nvPr>
        </p:nvSpPr>
        <p:spPr/>
        <p:txBody>
          <a:bodyPr/>
          <a:lstStyle/>
          <a:p>
            <a:pPr marL="609600" indent="-609600" eaLnBrk="1" hangingPunct="1">
              <a:buFontTx/>
              <a:buAutoNum type="arabicPeriod"/>
            </a:pPr>
            <a:r>
              <a:rPr lang="en-US" smtClean="0"/>
              <a:t>successive photos and drawings of excavation sites, loci, unearthed artifacts</a:t>
            </a:r>
          </a:p>
          <a:p>
            <a:pPr marL="609600" indent="-609600" eaLnBrk="1" hangingPunct="1">
              <a:buFontTx/>
              <a:buAutoNum type="arabicPeriod"/>
            </a:pPr>
            <a:r>
              <a:rPr lang="en-US" smtClean="0"/>
              <a:t>audio and video recordings of excavation activities and discussions </a:t>
            </a:r>
          </a:p>
          <a:p>
            <a:pPr marL="609600" indent="-609600" eaLnBrk="1" hangingPunct="1">
              <a:buFontTx/>
              <a:buAutoNum type="arabicPeriod"/>
            </a:pPr>
            <a:r>
              <a:rPr lang="en-US" smtClean="0"/>
              <a:t>textual reports</a:t>
            </a:r>
          </a:p>
          <a:p>
            <a:pPr marL="609600" indent="-609600" eaLnBrk="1" hangingPunct="1">
              <a:buFontTx/>
              <a:buAutoNum type="arabicPeriod"/>
            </a:pPr>
            <a:r>
              <a:rPr lang="en-US" smtClean="0"/>
              <a:t>3D models used to reconstruct and visualize archaeological ruins.</a:t>
            </a:r>
          </a:p>
          <a:p>
            <a:pPr marL="609600" indent="-609600" eaLnBrk="1" hangingPunct="1"/>
            <a:endParaRPr lang="en-US" smtClean="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5"/>
          <p:cNvSpPr>
            <a:spLocks noGrp="1"/>
          </p:cNvSpPr>
          <p:nvPr>
            <p:ph type="sldNum" sz="quarter" idx="12"/>
          </p:nvPr>
        </p:nvSpPr>
        <p:spPr>
          <a:noFill/>
        </p:spPr>
        <p:txBody>
          <a:bodyPr/>
          <a:lstStyle/>
          <a:p>
            <a:fld id="{57B1E7AB-D6DD-4BD3-B373-A2289503B722}" type="slidenum">
              <a:rPr lang="en-US" smtClean="0"/>
              <a:pPr/>
              <a:t>85</a:t>
            </a:fld>
            <a:endParaRPr lang="en-US" smtClean="0"/>
          </a:p>
        </p:txBody>
      </p:sp>
      <p:sp>
        <p:nvSpPr>
          <p:cNvPr id="100355" name="Rectangle 2"/>
          <p:cNvSpPr>
            <a:spLocks noGrp="1" noChangeArrowheads="1"/>
          </p:cNvSpPr>
          <p:nvPr>
            <p:ph type="title"/>
          </p:nvPr>
        </p:nvSpPr>
        <p:spPr/>
        <p:txBody>
          <a:bodyPr/>
          <a:lstStyle/>
          <a:p>
            <a:pPr eaLnBrk="1" hangingPunct="1"/>
            <a:r>
              <a:rPr lang="en-US" smtClean="0"/>
              <a:t>Exercise 1</a:t>
            </a:r>
          </a:p>
        </p:txBody>
      </p:sp>
      <p:sp>
        <p:nvSpPr>
          <p:cNvPr id="100356" name="Rectangle 3"/>
          <p:cNvSpPr>
            <a:spLocks noGrp="1" noChangeArrowheads="1"/>
          </p:cNvSpPr>
          <p:nvPr>
            <p:ph type="body" idx="1"/>
          </p:nvPr>
        </p:nvSpPr>
        <p:spPr/>
        <p:txBody>
          <a:bodyPr/>
          <a:lstStyle/>
          <a:p>
            <a:pPr eaLnBrk="1" hangingPunct="1"/>
            <a:r>
              <a:rPr lang="en-US" smtClean="0"/>
              <a:t>Forms groups of 2.</a:t>
            </a:r>
          </a:p>
          <a:p>
            <a:pPr eaLnBrk="1" hangingPunct="1"/>
            <a:r>
              <a:rPr lang="en-US" smtClean="0"/>
              <a:t>Select a digital library you wish to build, improve, or study.</a:t>
            </a:r>
          </a:p>
          <a:p>
            <a:pPr eaLnBrk="1" hangingPunct="1"/>
            <a:r>
              <a:rPr lang="en-US" smtClean="0"/>
              <a:t>As was done for ETANA, discuss it using the 5S perspective.</a:t>
            </a:r>
          </a:p>
          <a:p>
            <a:pPr eaLnBrk="1" hangingPunct="1"/>
            <a:r>
              <a:rPr lang="en-US" smtClean="0"/>
              <a:t>Present a summary to the class and lead a discussion.</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5"/>
          <p:cNvSpPr>
            <a:spLocks noGrp="1"/>
          </p:cNvSpPr>
          <p:nvPr>
            <p:ph type="sldNum" sz="quarter" idx="12"/>
          </p:nvPr>
        </p:nvSpPr>
        <p:spPr>
          <a:noFill/>
        </p:spPr>
        <p:txBody>
          <a:bodyPr/>
          <a:lstStyle/>
          <a:p>
            <a:fld id="{B03E0128-5D0D-432C-95C2-AEA08A7AF566}" type="slidenum">
              <a:rPr lang="en-US" smtClean="0"/>
              <a:pPr/>
              <a:t>86</a:t>
            </a:fld>
            <a:endParaRPr lang="en-US" smtClean="0"/>
          </a:p>
        </p:txBody>
      </p:sp>
      <p:sp>
        <p:nvSpPr>
          <p:cNvPr id="102403" name="Rectangle 2"/>
          <p:cNvSpPr>
            <a:spLocks noGrp="1" noChangeArrowheads="1"/>
          </p:cNvSpPr>
          <p:nvPr>
            <p:ph type="title"/>
          </p:nvPr>
        </p:nvSpPr>
        <p:spPr/>
        <p:txBody>
          <a:bodyPr/>
          <a:lstStyle/>
          <a:p>
            <a:pPr eaLnBrk="1" hangingPunct="1"/>
            <a:r>
              <a:rPr lang="en-US" sz="5400" dirty="0" smtClean="0"/>
              <a:t>Streams  (Content)</a:t>
            </a:r>
          </a:p>
        </p:txBody>
      </p:sp>
      <p:sp>
        <p:nvSpPr>
          <p:cNvPr id="102404" name="Rectangle 3"/>
          <p:cNvSpPr>
            <a:spLocks noGrp="1" noChangeArrowheads="1"/>
          </p:cNvSpPr>
          <p:nvPr>
            <p:ph type="body" idx="1"/>
          </p:nvPr>
        </p:nvSpPr>
        <p:spPr/>
        <p:txBody>
          <a:bodyPr/>
          <a:lstStyle/>
          <a:p>
            <a:pPr eaLnBrk="1" hangingPunct="1">
              <a:lnSpc>
                <a:spcPct val="80000"/>
              </a:lnSpc>
            </a:pPr>
            <a:r>
              <a:rPr lang="en-US" sz="2000" smtClean="0"/>
              <a:t>Multiple media types and representation</a:t>
            </a:r>
          </a:p>
          <a:p>
            <a:pPr lvl="1" eaLnBrk="1" hangingPunct="1">
              <a:lnSpc>
                <a:spcPct val="80000"/>
              </a:lnSpc>
            </a:pPr>
            <a:r>
              <a:rPr lang="en-US" sz="1800" smtClean="0"/>
              <a:t>See ch. 4 for IR (except some here for non-text)</a:t>
            </a:r>
          </a:p>
          <a:p>
            <a:pPr lvl="1" eaLnBrk="1" hangingPunct="1">
              <a:lnSpc>
                <a:spcPct val="80000"/>
              </a:lnSpc>
            </a:pPr>
            <a:r>
              <a:rPr lang="en-US" sz="1800" smtClean="0"/>
              <a:t>Standards for each, and for some combinations</a:t>
            </a:r>
          </a:p>
          <a:p>
            <a:pPr eaLnBrk="1" hangingPunct="1">
              <a:lnSpc>
                <a:spcPct val="80000"/>
              </a:lnSpc>
            </a:pPr>
            <a:r>
              <a:rPr lang="en-US" sz="2000" smtClean="0"/>
              <a:t>Text</a:t>
            </a:r>
          </a:p>
          <a:p>
            <a:pPr lvl="1" eaLnBrk="1" hangingPunct="1">
              <a:lnSpc>
                <a:spcPct val="80000"/>
              </a:lnSpc>
            </a:pPr>
            <a:r>
              <a:rPr lang="en-US" sz="1800" smtClean="0"/>
              <a:t>Character strings, encoding (Unicode)</a:t>
            </a:r>
          </a:p>
          <a:p>
            <a:pPr lvl="1" eaLnBrk="1" hangingPunct="1">
              <a:lnSpc>
                <a:spcPct val="80000"/>
              </a:lnSpc>
            </a:pPr>
            <a:r>
              <a:rPr lang="en-US" sz="1800" smtClean="0"/>
              <a:t>Morphology -&gt; Stemming</a:t>
            </a:r>
          </a:p>
          <a:p>
            <a:pPr lvl="1" eaLnBrk="1" hangingPunct="1">
              <a:lnSpc>
                <a:spcPct val="80000"/>
              </a:lnSpc>
            </a:pPr>
            <a:r>
              <a:rPr lang="en-US" sz="1800" smtClean="0"/>
              <a:t>Syntax, semantics -&gt; stop words</a:t>
            </a:r>
          </a:p>
          <a:p>
            <a:pPr lvl="1" eaLnBrk="1" hangingPunct="1">
              <a:lnSpc>
                <a:spcPct val="80000"/>
              </a:lnSpc>
            </a:pPr>
            <a:r>
              <a:rPr lang="en-US" sz="1800" smtClean="0"/>
              <a:t>** POS tagging, phrases</a:t>
            </a:r>
          </a:p>
          <a:p>
            <a:pPr eaLnBrk="1" hangingPunct="1">
              <a:lnSpc>
                <a:spcPct val="80000"/>
              </a:lnSpc>
            </a:pPr>
            <a:r>
              <a:rPr lang="en-US" sz="2000" smtClean="0"/>
              <a:t>Images, Audio, Video, Graphics, Animation</a:t>
            </a:r>
          </a:p>
          <a:p>
            <a:pPr lvl="1" eaLnBrk="1" hangingPunct="1">
              <a:lnSpc>
                <a:spcPct val="80000"/>
              </a:lnSpc>
            </a:pPr>
            <a:r>
              <a:rPr lang="en-US" sz="1800" smtClean="0"/>
              <a:t>Capture, digitization, representation</a:t>
            </a:r>
          </a:p>
          <a:p>
            <a:pPr lvl="1" eaLnBrk="1" hangingPunct="1">
              <a:lnSpc>
                <a:spcPct val="80000"/>
              </a:lnSpc>
            </a:pPr>
            <a:r>
              <a:rPr lang="en-US" sz="1800" smtClean="0"/>
              <a:t>CBIR for each</a:t>
            </a:r>
          </a:p>
          <a:p>
            <a:pPr eaLnBrk="1" hangingPunct="1">
              <a:lnSpc>
                <a:spcPct val="80000"/>
              </a:lnSpc>
            </a:pPr>
            <a:r>
              <a:rPr lang="en-US" sz="2000" smtClean="0"/>
              <a:t>** Compression, processing, analysis</a:t>
            </a:r>
          </a:p>
          <a:p>
            <a:pPr eaLnBrk="1" hangingPunct="1">
              <a:lnSpc>
                <a:spcPct val="80000"/>
              </a:lnSpc>
            </a:pPr>
            <a:r>
              <a:rPr lang="en-US" sz="2000" smtClean="0"/>
              <a:t>**Synchronization, rendering, presentation, interchange</a:t>
            </a:r>
          </a:p>
          <a:p>
            <a:pPr lvl="1" eaLnBrk="1" hangingPunct="1">
              <a:lnSpc>
                <a:spcPct val="80000"/>
              </a:lnSpc>
            </a:pPr>
            <a:r>
              <a:rPr lang="en-US" sz="1800" smtClean="0"/>
              <a:t>RealVideo, SMIL, QoS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Slide Number Placeholder 4"/>
          <p:cNvSpPr>
            <a:spLocks noGrp="1"/>
          </p:cNvSpPr>
          <p:nvPr>
            <p:ph type="sldNum" sz="quarter" idx="12"/>
          </p:nvPr>
        </p:nvSpPr>
        <p:spPr>
          <a:noFill/>
        </p:spPr>
        <p:txBody>
          <a:bodyPr/>
          <a:lstStyle/>
          <a:p>
            <a:fld id="{5962962E-6F99-4A1C-81DB-9399F40168ED}" type="slidenum">
              <a:rPr lang="en-US" smtClean="0"/>
              <a:pPr/>
              <a:t>87</a:t>
            </a:fld>
            <a:endParaRPr lang="en-US" smtClean="0"/>
          </a:p>
        </p:txBody>
      </p:sp>
      <p:sp>
        <p:nvSpPr>
          <p:cNvPr id="984066" name="Rectangle 2"/>
          <p:cNvSpPr>
            <a:spLocks noGrp="1" noChangeArrowheads="1"/>
          </p:cNvSpPr>
          <p:nvPr>
            <p:ph type="title"/>
          </p:nvPr>
        </p:nvSpPr>
        <p:spPr>
          <a:xfrm>
            <a:off x="762000" y="152400"/>
            <a:ext cx="7086600" cy="762000"/>
          </a:xfrm>
          <a:effectLst>
            <a:outerShdw dist="35921" dir="2700000" algn="ctr" rotWithShape="0">
              <a:schemeClr val="bg2"/>
            </a:outerShdw>
          </a:effectLst>
        </p:spPr>
        <p:txBody>
          <a:bodyPr/>
          <a:lstStyle/>
          <a:p>
            <a:pPr eaLnBrk="1" hangingPunct="1">
              <a:defRPr/>
            </a:pPr>
            <a:r>
              <a:rPr lang="en-US" sz="3200" smtClean="0">
                <a:effectLst>
                  <a:outerShdw blurRad="38100" dist="38100" dir="2700000" algn="tl">
                    <a:srgbClr val="C0C0C0"/>
                  </a:outerShdw>
                </a:effectLst>
              </a:rPr>
              <a:t>Integrated </a:t>
            </a:r>
            <a:r>
              <a:rPr lang="en-US" sz="3200" smtClean="0">
                <a:solidFill>
                  <a:schemeClr val="tx1"/>
                </a:solidFill>
                <a:effectLst>
                  <a:outerShdw blurRad="38100" dist="38100" dir="2700000" algn="tl">
                    <a:srgbClr val="C0C0C0"/>
                  </a:outerShdw>
                </a:effectLst>
              </a:rPr>
              <a:t>CCLINC </a:t>
            </a:r>
            <a:br>
              <a:rPr lang="en-US" sz="3200" smtClean="0">
                <a:solidFill>
                  <a:schemeClr val="tx1"/>
                </a:solidFill>
                <a:effectLst>
                  <a:outerShdw blurRad="38100" dist="38100" dir="2700000" algn="tl">
                    <a:srgbClr val="C0C0C0"/>
                  </a:outerShdw>
                </a:effectLst>
              </a:rPr>
            </a:br>
            <a:r>
              <a:rPr lang="en-US" sz="3200" smtClean="0">
                <a:effectLst>
                  <a:outerShdw blurRad="38100" dist="38100" dir="2700000" algn="tl">
                    <a:srgbClr val="C0C0C0"/>
                  </a:outerShdw>
                </a:effectLst>
              </a:rPr>
              <a:t>Translingual Information System</a:t>
            </a:r>
          </a:p>
        </p:txBody>
      </p:sp>
      <p:grpSp>
        <p:nvGrpSpPr>
          <p:cNvPr id="13318" name="Group 3"/>
          <p:cNvGrpSpPr>
            <a:grpSpLocks/>
          </p:cNvGrpSpPr>
          <p:nvPr/>
        </p:nvGrpSpPr>
        <p:grpSpPr bwMode="auto">
          <a:xfrm>
            <a:off x="7620000" y="152400"/>
            <a:ext cx="1241425" cy="552450"/>
            <a:chOff x="312" y="3619"/>
            <a:chExt cx="782" cy="348"/>
          </a:xfrm>
        </p:grpSpPr>
        <p:grpSp>
          <p:nvGrpSpPr>
            <p:cNvPr id="13353" name="Group 4"/>
            <p:cNvGrpSpPr>
              <a:grpSpLocks/>
            </p:cNvGrpSpPr>
            <p:nvPr/>
          </p:nvGrpSpPr>
          <p:grpSpPr bwMode="auto">
            <a:xfrm>
              <a:off x="312" y="3619"/>
              <a:ext cx="782" cy="348"/>
              <a:chOff x="312" y="3619"/>
              <a:chExt cx="782" cy="348"/>
            </a:xfrm>
          </p:grpSpPr>
          <p:sp>
            <p:nvSpPr>
              <p:cNvPr id="13357" name="Oval 5"/>
              <p:cNvSpPr>
                <a:spLocks noChangeArrowheads="1"/>
              </p:cNvSpPr>
              <p:nvPr/>
            </p:nvSpPr>
            <p:spPr bwMode="auto">
              <a:xfrm>
                <a:off x="312" y="3621"/>
                <a:ext cx="782" cy="341"/>
              </a:xfrm>
              <a:prstGeom prst="ellipse">
                <a:avLst/>
              </a:prstGeom>
              <a:noFill/>
              <a:ln w="25400">
                <a:solidFill>
                  <a:srgbClr val="00279F"/>
                </a:solidFill>
                <a:round/>
                <a:headEnd/>
                <a:tailEnd/>
              </a:ln>
            </p:spPr>
            <p:txBody>
              <a:bodyPr wrap="none" anchor="ctr"/>
              <a:lstStyle/>
              <a:p>
                <a:endParaRPr lang="en-US"/>
              </a:p>
            </p:txBody>
          </p:sp>
          <p:sp>
            <p:nvSpPr>
              <p:cNvPr id="13358" name="Oval 6"/>
              <p:cNvSpPr>
                <a:spLocks noChangeArrowheads="1"/>
              </p:cNvSpPr>
              <p:nvPr/>
            </p:nvSpPr>
            <p:spPr bwMode="auto">
              <a:xfrm>
                <a:off x="574" y="3619"/>
                <a:ext cx="251" cy="36"/>
              </a:xfrm>
              <a:prstGeom prst="ellipse">
                <a:avLst/>
              </a:prstGeom>
              <a:noFill/>
              <a:ln w="12700">
                <a:solidFill>
                  <a:srgbClr val="00279F"/>
                </a:solidFill>
                <a:round/>
                <a:headEnd/>
                <a:tailEnd/>
              </a:ln>
            </p:spPr>
            <p:txBody>
              <a:bodyPr wrap="none" anchor="ctr"/>
              <a:lstStyle/>
              <a:p>
                <a:endParaRPr lang="en-US"/>
              </a:p>
            </p:txBody>
          </p:sp>
          <p:sp>
            <p:nvSpPr>
              <p:cNvPr id="13359" name="Oval 7"/>
              <p:cNvSpPr>
                <a:spLocks noChangeArrowheads="1"/>
              </p:cNvSpPr>
              <p:nvPr/>
            </p:nvSpPr>
            <p:spPr bwMode="auto">
              <a:xfrm>
                <a:off x="399" y="3625"/>
                <a:ext cx="593" cy="333"/>
              </a:xfrm>
              <a:prstGeom prst="ellipse">
                <a:avLst/>
              </a:prstGeom>
              <a:noFill/>
              <a:ln w="12700">
                <a:solidFill>
                  <a:srgbClr val="00279F"/>
                </a:solidFill>
                <a:round/>
                <a:headEnd/>
                <a:tailEnd/>
              </a:ln>
            </p:spPr>
            <p:txBody>
              <a:bodyPr wrap="none" anchor="ctr"/>
              <a:lstStyle/>
              <a:p>
                <a:endParaRPr lang="en-US"/>
              </a:p>
            </p:txBody>
          </p:sp>
          <p:sp>
            <p:nvSpPr>
              <p:cNvPr id="13360" name="Oval 8"/>
              <p:cNvSpPr>
                <a:spLocks noChangeArrowheads="1"/>
              </p:cNvSpPr>
              <p:nvPr/>
            </p:nvSpPr>
            <p:spPr bwMode="auto">
              <a:xfrm>
                <a:off x="574" y="3928"/>
                <a:ext cx="251" cy="30"/>
              </a:xfrm>
              <a:prstGeom prst="ellipse">
                <a:avLst/>
              </a:prstGeom>
              <a:noFill/>
              <a:ln w="12700">
                <a:solidFill>
                  <a:srgbClr val="00279F"/>
                </a:solidFill>
                <a:round/>
                <a:headEnd/>
                <a:tailEnd/>
              </a:ln>
            </p:spPr>
            <p:txBody>
              <a:bodyPr wrap="none" anchor="ctr"/>
              <a:lstStyle/>
              <a:p>
                <a:endParaRPr lang="en-US"/>
              </a:p>
            </p:txBody>
          </p:sp>
          <p:sp>
            <p:nvSpPr>
              <p:cNvPr id="13361" name="Line 9"/>
              <p:cNvSpPr>
                <a:spLocks noChangeShapeType="1"/>
              </p:cNvSpPr>
              <p:nvPr/>
            </p:nvSpPr>
            <p:spPr bwMode="auto">
              <a:xfrm>
                <a:off x="933" y="3791"/>
                <a:ext cx="158" cy="0"/>
              </a:xfrm>
              <a:prstGeom prst="line">
                <a:avLst/>
              </a:prstGeom>
              <a:noFill/>
              <a:ln w="12700">
                <a:solidFill>
                  <a:srgbClr val="00279F"/>
                </a:solidFill>
                <a:round/>
                <a:headEnd/>
                <a:tailEnd/>
              </a:ln>
            </p:spPr>
            <p:txBody>
              <a:bodyPr wrap="none" anchor="ctr"/>
              <a:lstStyle/>
              <a:p>
                <a:endParaRPr lang="en-US"/>
              </a:p>
            </p:txBody>
          </p:sp>
          <p:sp>
            <p:nvSpPr>
              <p:cNvPr id="13362" name="Arc 10"/>
              <p:cNvSpPr>
                <a:spLocks/>
              </p:cNvSpPr>
              <p:nvPr/>
            </p:nvSpPr>
            <p:spPr bwMode="auto">
              <a:xfrm>
                <a:off x="629" y="3626"/>
                <a:ext cx="72" cy="98"/>
              </a:xfrm>
              <a:custGeom>
                <a:avLst/>
                <a:gdLst>
                  <a:gd name="T0" fmla="*/ 0 w 21595"/>
                  <a:gd name="T1" fmla="*/ 0 h 21597"/>
                  <a:gd name="T2" fmla="*/ 0 w 21595"/>
                  <a:gd name="T3" fmla="*/ 0 h 21597"/>
                  <a:gd name="T4" fmla="*/ 0 w 21595"/>
                  <a:gd name="T5" fmla="*/ 0 h 21597"/>
                  <a:gd name="T6" fmla="*/ 0 60000 65536"/>
                  <a:gd name="T7" fmla="*/ 0 60000 65536"/>
                  <a:gd name="T8" fmla="*/ 0 60000 65536"/>
                  <a:gd name="T9" fmla="*/ 0 w 21595"/>
                  <a:gd name="T10" fmla="*/ 0 h 21597"/>
                  <a:gd name="T11" fmla="*/ 21595 w 21595"/>
                  <a:gd name="T12" fmla="*/ 21597 h 21597"/>
                </a:gdLst>
                <a:ahLst/>
                <a:cxnLst>
                  <a:cxn ang="T6">
                    <a:pos x="T0" y="T1"/>
                  </a:cxn>
                  <a:cxn ang="T7">
                    <a:pos x="T2" y="T3"/>
                  </a:cxn>
                  <a:cxn ang="T8">
                    <a:pos x="T4" y="T5"/>
                  </a:cxn>
                </a:cxnLst>
                <a:rect l="T9" t="T10" r="T11" b="T12"/>
                <a:pathLst>
                  <a:path w="21595" h="21597" fill="none" extrusionOk="0">
                    <a:moveTo>
                      <a:pt x="-1" y="21156"/>
                    </a:moveTo>
                    <a:cubicBezTo>
                      <a:pt x="236" y="9517"/>
                      <a:pt x="9655" y="160"/>
                      <a:pt x="21295" y="-1"/>
                    </a:cubicBezTo>
                  </a:path>
                  <a:path w="21595" h="21597" stroke="0" extrusionOk="0">
                    <a:moveTo>
                      <a:pt x="-1" y="21156"/>
                    </a:moveTo>
                    <a:cubicBezTo>
                      <a:pt x="236" y="9517"/>
                      <a:pt x="9655" y="160"/>
                      <a:pt x="21295" y="-1"/>
                    </a:cubicBezTo>
                    <a:lnTo>
                      <a:pt x="21595" y="21597"/>
                    </a:lnTo>
                    <a:close/>
                  </a:path>
                </a:pathLst>
              </a:custGeom>
              <a:noFill/>
              <a:ln w="12700" cap="rnd">
                <a:solidFill>
                  <a:srgbClr val="00279F"/>
                </a:solidFill>
                <a:round/>
                <a:headEnd/>
                <a:tailEnd/>
              </a:ln>
            </p:spPr>
            <p:txBody>
              <a:bodyPr wrap="none" anchor="ctr"/>
              <a:lstStyle/>
              <a:p>
                <a:endParaRPr lang="en-US"/>
              </a:p>
            </p:txBody>
          </p:sp>
          <p:sp>
            <p:nvSpPr>
              <p:cNvPr id="13363" name="Arc 11"/>
              <p:cNvSpPr>
                <a:spLocks/>
              </p:cNvSpPr>
              <p:nvPr/>
            </p:nvSpPr>
            <p:spPr bwMode="auto">
              <a:xfrm>
                <a:off x="716" y="3627"/>
                <a:ext cx="141" cy="91"/>
              </a:xfrm>
              <a:custGeom>
                <a:avLst/>
                <a:gdLst>
                  <a:gd name="T0" fmla="*/ 0 w 21752"/>
                  <a:gd name="T1" fmla="*/ 0 h 21600"/>
                  <a:gd name="T2" fmla="*/ 0 w 21752"/>
                  <a:gd name="T3" fmla="*/ 0 h 21600"/>
                  <a:gd name="T4" fmla="*/ 0 w 21752"/>
                  <a:gd name="T5" fmla="*/ 0 h 21600"/>
                  <a:gd name="T6" fmla="*/ 0 60000 65536"/>
                  <a:gd name="T7" fmla="*/ 0 60000 65536"/>
                  <a:gd name="T8" fmla="*/ 0 60000 65536"/>
                  <a:gd name="T9" fmla="*/ 0 w 21752"/>
                  <a:gd name="T10" fmla="*/ 0 h 21600"/>
                  <a:gd name="T11" fmla="*/ 21752 w 21752"/>
                  <a:gd name="T12" fmla="*/ 21600 h 21600"/>
                </a:gdLst>
                <a:ahLst/>
                <a:cxnLst>
                  <a:cxn ang="T6">
                    <a:pos x="T0" y="T1"/>
                  </a:cxn>
                  <a:cxn ang="T7">
                    <a:pos x="T2" y="T3"/>
                  </a:cxn>
                  <a:cxn ang="T8">
                    <a:pos x="T4" y="T5"/>
                  </a:cxn>
                </a:cxnLst>
                <a:rect l="T9" t="T10" r="T11" b="T12"/>
                <a:pathLst>
                  <a:path w="21752" h="21600" fill="none" extrusionOk="0">
                    <a:moveTo>
                      <a:pt x="-1" y="0"/>
                    </a:moveTo>
                    <a:cubicBezTo>
                      <a:pt x="51" y="0"/>
                      <a:pt x="102" y="-1"/>
                      <a:pt x="154" y="0"/>
                    </a:cubicBezTo>
                    <a:cubicBezTo>
                      <a:pt x="11990" y="0"/>
                      <a:pt x="21621" y="9525"/>
                      <a:pt x="21752" y="21360"/>
                    </a:cubicBezTo>
                  </a:path>
                  <a:path w="21752" h="21600" stroke="0" extrusionOk="0">
                    <a:moveTo>
                      <a:pt x="-1" y="0"/>
                    </a:moveTo>
                    <a:cubicBezTo>
                      <a:pt x="51" y="0"/>
                      <a:pt x="102" y="-1"/>
                      <a:pt x="154" y="0"/>
                    </a:cubicBezTo>
                    <a:cubicBezTo>
                      <a:pt x="11990" y="0"/>
                      <a:pt x="21621" y="9525"/>
                      <a:pt x="21752" y="21360"/>
                    </a:cubicBezTo>
                    <a:lnTo>
                      <a:pt x="154" y="21600"/>
                    </a:lnTo>
                    <a:close/>
                  </a:path>
                </a:pathLst>
              </a:custGeom>
              <a:noFill/>
              <a:ln w="12700" cap="rnd">
                <a:solidFill>
                  <a:srgbClr val="00279F"/>
                </a:solidFill>
                <a:round/>
                <a:headEnd/>
                <a:tailEnd/>
              </a:ln>
            </p:spPr>
            <p:txBody>
              <a:bodyPr wrap="none" anchor="ctr"/>
              <a:lstStyle/>
              <a:p>
                <a:endParaRPr lang="en-US"/>
              </a:p>
            </p:txBody>
          </p:sp>
          <p:sp>
            <p:nvSpPr>
              <p:cNvPr id="13364" name="Arc 12"/>
              <p:cNvSpPr>
                <a:spLocks/>
              </p:cNvSpPr>
              <p:nvPr/>
            </p:nvSpPr>
            <p:spPr bwMode="auto">
              <a:xfrm>
                <a:off x="707" y="3625"/>
                <a:ext cx="61" cy="99"/>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1" y="0"/>
                    </a:moveTo>
                    <a:cubicBezTo>
                      <a:pt x="11843" y="0"/>
                      <a:pt x="21477" y="9536"/>
                      <a:pt x="21598" y="21378"/>
                    </a:cubicBezTo>
                  </a:path>
                  <a:path w="21598" h="21600" stroke="0" extrusionOk="0">
                    <a:moveTo>
                      <a:pt x="-1" y="0"/>
                    </a:moveTo>
                    <a:cubicBezTo>
                      <a:pt x="11843" y="0"/>
                      <a:pt x="21477" y="9536"/>
                      <a:pt x="21598" y="21378"/>
                    </a:cubicBezTo>
                    <a:lnTo>
                      <a:pt x="0" y="21600"/>
                    </a:lnTo>
                    <a:close/>
                  </a:path>
                </a:pathLst>
              </a:custGeom>
              <a:noFill/>
              <a:ln w="12700" cap="rnd">
                <a:solidFill>
                  <a:srgbClr val="00279F"/>
                </a:solidFill>
                <a:round/>
                <a:headEnd/>
                <a:tailEnd/>
              </a:ln>
            </p:spPr>
            <p:txBody>
              <a:bodyPr wrap="none" anchor="ctr"/>
              <a:lstStyle/>
              <a:p>
                <a:endParaRPr lang="en-US"/>
              </a:p>
            </p:txBody>
          </p:sp>
          <p:sp>
            <p:nvSpPr>
              <p:cNvPr id="13365" name="Line 13"/>
              <p:cNvSpPr>
                <a:spLocks noChangeShapeType="1"/>
              </p:cNvSpPr>
              <p:nvPr/>
            </p:nvSpPr>
            <p:spPr bwMode="auto">
              <a:xfrm flipH="1">
                <a:off x="313" y="3791"/>
                <a:ext cx="189" cy="0"/>
              </a:xfrm>
              <a:prstGeom prst="line">
                <a:avLst/>
              </a:prstGeom>
              <a:noFill/>
              <a:ln w="12700">
                <a:solidFill>
                  <a:srgbClr val="00279F"/>
                </a:solidFill>
                <a:round/>
                <a:headEnd/>
                <a:tailEnd/>
              </a:ln>
            </p:spPr>
            <p:txBody>
              <a:bodyPr wrap="none" anchor="ctr"/>
              <a:lstStyle/>
              <a:p>
                <a:endParaRPr lang="en-US"/>
              </a:p>
            </p:txBody>
          </p:sp>
          <p:sp>
            <p:nvSpPr>
              <p:cNvPr id="13366" name="Arc 14"/>
              <p:cNvSpPr>
                <a:spLocks/>
              </p:cNvSpPr>
              <p:nvPr/>
            </p:nvSpPr>
            <p:spPr bwMode="auto">
              <a:xfrm>
                <a:off x="524" y="3623"/>
                <a:ext cx="195" cy="97"/>
              </a:xfrm>
              <a:custGeom>
                <a:avLst/>
                <a:gdLst>
                  <a:gd name="T0" fmla="*/ 0 w 21595"/>
                  <a:gd name="T1" fmla="*/ 0 h 21599"/>
                  <a:gd name="T2" fmla="*/ 0 w 21595"/>
                  <a:gd name="T3" fmla="*/ 0 h 21599"/>
                  <a:gd name="T4" fmla="*/ 0 w 21595"/>
                  <a:gd name="T5" fmla="*/ 0 h 21599"/>
                  <a:gd name="T6" fmla="*/ 0 60000 65536"/>
                  <a:gd name="T7" fmla="*/ 0 60000 65536"/>
                  <a:gd name="T8" fmla="*/ 0 60000 65536"/>
                  <a:gd name="T9" fmla="*/ 0 w 21595"/>
                  <a:gd name="T10" fmla="*/ 0 h 21599"/>
                  <a:gd name="T11" fmla="*/ 21595 w 21595"/>
                  <a:gd name="T12" fmla="*/ 21599 h 21599"/>
                </a:gdLst>
                <a:ahLst/>
                <a:cxnLst>
                  <a:cxn ang="T6">
                    <a:pos x="T0" y="T1"/>
                  </a:cxn>
                  <a:cxn ang="T7">
                    <a:pos x="T2" y="T3"/>
                  </a:cxn>
                  <a:cxn ang="T8">
                    <a:pos x="T4" y="T5"/>
                  </a:cxn>
                </a:cxnLst>
                <a:rect l="T9" t="T10" r="T11" b="T12"/>
                <a:pathLst>
                  <a:path w="21595" h="21599" fill="none" extrusionOk="0">
                    <a:moveTo>
                      <a:pt x="-1" y="21153"/>
                    </a:moveTo>
                    <a:cubicBezTo>
                      <a:pt x="240" y="9443"/>
                      <a:pt x="9771" y="58"/>
                      <a:pt x="21484" y="-1"/>
                    </a:cubicBezTo>
                  </a:path>
                  <a:path w="21595" h="21599" stroke="0" extrusionOk="0">
                    <a:moveTo>
                      <a:pt x="-1" y="21153"/>
                    </a:moveTo>
                    <a:cubicBezTo>
                      <a:pt x="240" y="9443"/>
                      <a:pt x="9771" y="58"/>
                      <a:pt x="21484" y="-1"/>
                    </a:cubicBezTo>
                    <a:lnTo>
                      <a:pt x="21595" y="21599"/>
                    </a:lnTo>
                    <a:close/>
                  </a:path>
                </a:pathLst>
              </a:custGeom>
              <a:noFill/>
              <a:ln w="12700" cap="rnd">
                <a:solidFill>
                  <a:srgbClr val="00279F"/>
                </a:solidFill>
                <a:round/>
                <a:headEnd/>
                <a:tailEnd/>
              </a:ln>
            </p:spPr>
            <p:txBody>
              <a:bodyPr wrap="none" anchor="ctr"/>
              <a:lstStyle/>
              <a:p>
                <a:endParaRPr lang="en-US"/>
              </a:p>
            </p:txBody>
          </p:sp>
          <p:grpSp>
            <p:nvGrpSpPr>
              <p:cNvPr id="13367" name="Group 15"/>
              <p:cNvGrpSpPr>
                <a:grpSpLocks/>
              </p:cNvGrpSpPr>
              <p:nvPr/>
            </p:nvGrpSpPr>
            <p:grpSpPr bwMode="auto">
              <a:xfrm>
                <a:off x="531" y="3861"/>
                <a:ext cx="333" cy="106"/>
                <a:chOff x="531" y="3861"/>
                <a:chExt cx="333" cy="106"/>
              </a:xfrm>
            </p:grpSpPr>
            <p:sp>
              <p:nvSpPr>
                <p:cNvPr id="13378" name="Arc 16"/>
                <p:cNvSpPr>
                  <a:spLocks/>
                </p:cNvSpPr>
                <p:nvPr/>
              </p:nvSpPr>
              <p:spPr bwMode="auto">
                <a:xfrm>
                  <a:off x="622" y="3866"/>
                  <a:ext cx="76" cy="99"/>
                </a:xfrm>
                <a:custGeom>
                  <a:avLst/>
                  <a:gdLst>
                    <a:gd name="T0" fmla="*/ 0 w 21600"/>
                    <a:gd name="T1" fmla="*/ 0 h 21818"/>
                    <a:gd name="T2" fmla="*/ 0 w 21600"/>
                    <a:gd name="T3" fmla="*/ 0 h 21818"/>
                    <a:gd name="T4" fmla="*/ 0 w 21600"/>
                    <a:gd name="T5" fmla="*/ 0 h 21818"/>
                    <a:gd name="T6" fmla="*/ 0 60000 65536"/>
                    <a:gd name="T7" fmla="*/ 0 60000 65536"/>
                    <a:gd name="T8" fmla="*/ 0 60000 65536"/>
                    <a:gd name="T9" fmla="*/ 0 w 21600"/>
                    <a:gd name="T10" fmla="*/ 0 h 21818"/>
                    <a:gd name="T11" fmla="*/ 21600 w 21600"/>
                    <a:gd name="T12" fmla="*/ 21818 h 21818"/>
                  </a:gdLst>
                  <a:ahLst/>
                  <a:cxnLst>
                    <a:cxn ang="T6">
                      <a:pos x="T0" y="T1"/>
                    </a:cxn>
                    <a:cxn ang="T7">
                      <a:pos x="T2" y="T3"/>
                    </a:cxn>
                    <a:cxn ang="T8">
                      <a:pos x="T4" y="T5"/>
                    </a:cxn>
                  </a:cxnLst>
                  <a:rect l="T9" t="T10" r="T11" b="T12"/>
                  <a:pathLst>
                    <a:path w="21600" h="21818" fill="none" extrusionOk="0">
                      <a:moveTo>
                        <a:pt x="21312" y="21818"/>
                      </a:moveTo>
                      <a:cubicBezTo>
                        <a:pt x="9496" y="21661"/>
                        <a:pt x="0" y="12037"/>
                        <a:pt x="0" y="220"/>
                      </a:cubicBezTo>
                      <a:cubicBezTo>
                        <a:pt x="-1" y="146"/>
                        <a:pt x="0" y="73"/>
                        <a:pt x="1" y="-1"/>
                      </a:cubicBezTo>
                    </a:path>
                    <a:path w="21600" h="21818" stroke="0" extrusionOk="0">
                      <a:moveTo>
                        <a:pt x="21312" y="21818"/>
                      </a:moveTo>
                      <a:cubicBezTo>
                        <a:pt x="9496" y="21661"/>
                        <a:pt x="0" y="12037"/>
                        <a:pt x="0" y="220"/>
                      </a:cubicBezTo>
                      <a:cubicBezTo>
                        <a:pt x="-1" y="146"/>
                        <a:pt x="0" y="73"/>
                        <a:pt x="1" y="-1"/>
                      </a:cubicBezTo>
                      <a:lnTo>
                        <a:pt x="21600" y="220"/>
                      </a:lnTo>
                      <a:close/>
                    </a:path>
                  </a:pathLst>
                </a:custGeom>
                <a:noFill/>
                <a:ln w="12700" cap="rnd">
                  <a:solidFill>
                    <a:srgbClr val="00279F"/>
                  </a:solidFill>
                  <a:round/>
                  <a:headEnd/>
                  <a:tailEnd/>
                </a:ln>
              </p:spPr>
              <p:txBody>
                <a:bodyPr wrap="none" anchor="ctr"/>
                <a:lstStyle/>
                <a:p>
                  <a:endParaRPr lang="en-US"/>
                </a:p>
              </p:txBody>
            </p:sp>
            <p:sp>
              <p:nvSpPr>
                <p:cNvPr id="13379" name="Arc 17"/>
                <p:cNvSpPr>
                  <a:spLocks/>
                </p:cNvSpPr>
                <p:nvPr/>
              </p:nvSpPr>
              <p:spPr bwMode="auto">
                <a:xfrm>
                  <a:off x="721" y="3861"/>
                  <a:ext cx="143" cy="104"/>
                </a:xfrm>
                <a:custGeom>
                  <a:avLst/>
                  <a:gdLst>
                    <a:gd name="T0" fmla="*/ 0 w 21909"/>
                    <a:gd name="T1" fmla="*/ 0 h 21811"/>
                    <a:gd name="T2" fmla="*/ 0 w 21909"/>
                    <a:gd name="T3" fmla="*/ 0 h 21811"/>
                    <a:gd name="T4" fmla="*/ 0 w 21909"/>
                    <a:gd name="T5" fmla="*/ 0 h 21811"/>
                    <a:gd name="T6" fmla="*/ 0 60000 65536"/>
                    <a:gd name="T7" fmla="*/ 0 60000 65536"/>
                    <a:gd name="T8" fmla="*/ 0 60000 65536"/>
                    <a:gd name="T9" fmla="*/ 0 w 21909"/>
                    <a:gd name="T10" fmla="*/ 0 h 21811"/>
                    <a:gd name="T11" fmla="*/ 21909 w 21909"/>
                    <a:gd name="T12" fmla="*/ 21811 h 21811"/>
                  </a:gdLst>
                  <a:ahLst/>
                  <a:cxnLst>
                    <a:cxn ang="T6">
                      <a:pos x="T0" y="T1"/>
                    </a:cxn>
                    <a:cxn ang="T7">
                      <a:pos x="T2" y="T3"/>
                    </a:cxn>
                    <a:cxn ang="T8">
                      <a:pos x="T4" y="T5"/>
                    </a:cxn>
                  </a:cxnLst>
                  <a:rect l="T9" t="T10" r="T11" b="T12"/>
                  <a:pathLst>
                    <a:path w="21909" h="21811" fill="none" extrusionOk="0">
                      <a:moveTo>
                        <a:pt x="21907" y="-1"/>
                      </a:moveTo>
                      <a:cubicBezTo>
                        <a:pt x="21908" y="70"/>
                        <a:pt x="21909" y="140"/>
                        <a:pt x="21909" y="211"/>
                      </a:cubicBezTo>
                      <a:cubicBezTo>
                        <a:pt x="21909" y="12140"/>
                        <a:pt x="12238" y="21811"/>
                        <a:pt x="309" y="21811"/>
                      </a:cubicBezTo>
                      <a:cubicBezTo>
                        <a:pt x="205" y="21811"/>
                        <a:pt x="102" y="21810"/>
                        <a:pt x="-1" y="21808"/>
                      </a:cubicBezTo>
                    </a:path>
                    <a:path w="21909" h="21811" stroke="0" extrusionOk="0">
                      <a:moveTo>
                        <a:pt x="21907" y="-1"/>
                      </a:moveTo>
                      <a:cubicBezTo>
                        <a:pt x="21908" y="70"/>
                        <a:pt x="21909" y="140"/>
                        <a:pt x="21909" y="211"/>
                      </a:cubicBezTo>
                      <a:cubicBezTo>
                        <a:pt x="21909" y="12140"/>
                        <a:pt x="12238" y="21811"/>
                        <a:pt x="309" y="21811"/>
                      </a:cubicBezTo>
                      <a:cubicBezTo>
                        <a:pt x="205" y="21811"/>
                        <a:pt x="102" y="21810"/>
                        <a:pt x="-1" y="21808"/>
                      </a:cubicBezTo>
                      <a:lnTo>
                        <a:pt x="309" y="211"/>
                      </a:lnTo>
                      <a:close/>
                    </a:path>
                  </a:pathLst>
                </a:custGeom>
                <a:noFill/>
                <a:ln w="12700" cap="rnd">
                  <a:solidFill>
                    <a:srgbClr val="00279F"/>
                  </a:solidFill>
                  <a:round/>
                  <a:headEnd/>
                  <a:tailEnd/>
                </a:ln>
              </p:spPr>
              <p:txBody>
                <a:bodyPr wrap="none" anchor="ctr"/>
                <a:lstStyle/>
                <a:p>
                  <a:endParaRPr lang="en-US"/>
                </a:p>
              </p:txBody>
            </p:sp>
            <p:sp>
              <p:nvSpPr>
                <p:cNvPr id="13380" name="Arc 18"/>
                <p:cNvSpPr>
                  <a:spLocks/>
                </p:cNvSpPr>
                <p:nvPr/>
              </p:nvSpPr>
              <p:spPr bwMode="auto">
                <a:xfrm>
                  <a:off x="710" y="3861"/>
                  <a:ext cx="66" cy="106"/>
                </a:xfrm>
                <a:custGeom>
                  <a:avLst/>
                  <a:gdLst>
                    <a:gd name="T0" fmla="*/ 0 w 21935"/>
                    <a:gd name="T1" fmla="*/ 0 h 21808"/>
                    <a:gd name="T2" fmla="*/ 0 w 21935"/>
                    <a:gd name="T3" fmla="*/ 0 h 21808"/>
                    <a:gd name="T4" fmla="*/ 0 w 21935"/>
                    <a:gd name="T5" fmla="*/ 0 h 21808"/>
                    <a:gd name="T6" fmla="*/ 0 60000 65536"/>
                    <a:gd name="T7" fmla="*/ 0 60000 65536"/>
                    <a:gd name="T8" fmla="*/ 0 60000 65536"/>
                    <a:gd name="T9" fmla="*/ 0 w 21935"/>
                    <a:gd name="T10" fmla="*/ 0 h 21808"/>
                    <a:gd name="T11" fmla="*/ 21935 w 21935"/>
                    <a:gd name="T12" fmla="*/ 21808 h 21808"/>
                  </a:gdLst>
                  <a:ahLst/>
                  <a:cxnLst>
                    <a:cxn ang="T6">
                      <a:pos x="T0" y="T1"/>
                    </a:cxn>
                    <a:cxn ang="T7">
                      <a:pos x="T2" y="T3"/>
                    </a:cxn>
                    <a:cxn ang="T8">
                      <a:pos x="T4" y="T5"/>
                    </a:cxn>
                  </a:cxnLst>
                  <a:rect l="T9" t="T10" r="T11" b="T12"/>
                  <a:pathLst>
                    <a:path w="21935" h="21808" fill="none" extrusionOk="0">
                      <a:moveTo>
                        <a:pt x="21933" y="-1"/>
                      </a:moveTo>
                      <a:cubicBezTo>
                        <a:pt x="21934" y="69"/>
                        <a:pt x="21935" y="138"/>
                        <a:pt x="21935" y="208"/>
                      </a:cubicBezTo>
                      <a:cubicBezTo>
                        <a:pt x="21935" y="12137"/>
                        <a:pt x="12264" y="21808"/>
                        <a:pt x="335" y="21808"/>
                      </a:cubicBezTo>
                      <a:cubicBezTo>
                        <a:pt x="223" y="21808"/>
                        <a:pt x="111" y="21807"/>
                        <a:pt x="-1" y="21805"/>
                      </a:cubicBezTo>
                    </a:path>
                    <a:path w="21935" h="21808" stroke="0" extrusionOk="0">
                      <a:moveTo>
                        <a:pt x="21933" y="-1"/>
                      </a:moveTo>
                      <a:cubicBezTo>
                        <a:pt x="21934" y="69"/>
                        <a:pt x="21935" y="138"/>
                        <a:pt x="21935" y="208"/>
                      </a:cubicBezTo>
                      <a:cubicBezTo>
                        <a:pt x="21935" y="12137"/>
                        <a:pt x="12264" y="21808"/>
                        <a:pt x="335" y="21808"/>
                      </a:cubicBezTo>
                      <a:cubicBezTo>
                        <a:pt x="223" y="21808"/>
                        <a:pt x="111" y="21807"/>
                        <a:pt x="-1" y="21805"/>
                      </a:cubicBezTo>
                      <a:lnTo>
                        <a:pt x="335" y="208"/>
                      </a:lnTo>
                      <a:close/>
                    </a:path>
                  </a:pathLst>
                </a:custGeom>
                <a:noFill/>
                <a:ln w="12700" cap="rnd">
                  <a:solidFill>
                    <a:srgbClr val="00279F"/>
                  </a:solidFill>
                  <a:round/>
                  <a:headEnd/>
                  <a:tailEnd/>
                </a:ln>
              </p:spPr>
              <p:txBody>
                <a:bodyPr wrap="none" anchor="ctr"/>
                <a:lstStyle/>
                <a:p>
                  <a:endParaRPr lang="en-US"/>
                </a:p>
              </p:txBody>
            </p:sp>
            <p:sp>
              <p:nvSpPr>
                <p:cNvPr id="13381" name="Arc 19"/>
                <p:cNvSpPr>
                  <a:spLocks/>
                </p:cNvSpPr>
                <p:nvPr/>
              </p:nvSpPr>
              <p:spPr bwMode="auto">
                <a:xfrm>
                  <a:off x="531" y="3863"/>
                  <a:ext cx="165" cy="102"/>
                </a:xfrm>
                <a:custGeom>
                  <a:avLst/>
                  <a:gdLst>
                    <a:gd name="T0" fmla="*/ 0 w 21600"/>
                    <a:gd name="T1" fmla="*/ 0 h 21812"/>
                    <a:gd name="T2" fmla="*/ 0 w 21600"/>
                    <a:gd name="T3" fmla="*/ 0 h 21812"/>
                    <a:gd name="T4" fmla="*/ 0 w 21600"/>
                    <a:gd name="T5" fmla="*/ 0 h 21812"/>
                    <a:gd name="T6" fmla="*/ 0 60000 65536"/>
                    <a:gd name="T7" fmla="*/ 0 60000 65536"/>
                    <a:gd name="T8" fmla="*/ 0 60000 65536"/>
                    <a:gd name="T9" fmla="*/ 0 w 21600"/>
                    <a:gd name="T10" fmla="*/ 0 h 21812"/>
                    <a:gd name="T11" fmla="*/ 21600 w 21600"/>
                    <a:gd name="T12" fmla="*/ 21812 h 21812"/>
                  </a:gdLst>
                  <a:ahLst/>
                  <a:cxnLst>
                    <a:cxn ang="T6">
                      <a:pos x="T0" y="T1"/>
                    </a:cxn>
                    <a:cxn ang="T7">
                      <a:pos x="T2" y="T3"/>
                    </a:cxn>
                    <a:cxn ang="T8">
                      <a:pos x="T4" y="T5"/>
                    </a:cxn>
                  </a:cxnLst>
                  <a:rect l="T9" t="T10" r="T11" b="T12"/>
                  <a:pathLst>
                    <a:path w="21600" h="21812" fill="none" extrusionOk="0">
                      <a:moveTo>
                        <a:pt x="21467" y="21812"/>
                      </a:moveTo>
                      <a:cubicBezTo>
                        <a:pt x="9590" y="21740"/>
                        <a:pt x="0" y="12090"/>
                        <a:pt x="0" y="213"/>
                      </a:cubicBezTo>
                      <a:cubicBezTo>
                        <a:pt x="-1" y="141"/>
                        <a:pt x="0" y="70"/>
                        <a:pt x="1" y="-1"/>
                      </a:cubicBezTo>
                    </a:path>
                    <a:path w="21600" h="21812" stroke="0" extrusionOk="0">
                      <a:moveTo>
                        <a:pt x="21467" y="21812"/>
                      </a:moveTo>
                      <a:cubicBezTo>
                        <a:pt x="9590" y="21740"/>
                        <a:pt x="0" y="12090"/>
                        <a:pt x="0" y="213"/>
                      </a:cubicBezTo>
                      <a:cubicBezTo>
                        <a:pt x="-1" y="141"/>
                        <a:pt x="0" y="70"/>
                        <a:pt x="1" y="-1"/>
                      </a:cubicBezTo>
                      <a:lnTo>
                        <a:pt x="21600" y="213"/>
                      </a:lnTo>
                      <a:close/>
                    </a:path>
                  </a:pathLst>
                </a:custGeom>
                <a:noFill/>
                <a:ln w="12700" cap="rnd">
                  <a:solidFill>
                    <a:srgbClr val="00279F"/>
                  </a:solidFill>
                  <a:round/>
                  <a:headEnd/>
                  <a:tailEnd/>
                </a:ln>
              </p:spPr>
              <p:txBody>
                <a:bodyPr wrap="none" anchor="ctr"/>
                <a:lstStyle/>
                <a:p>
                  <a:endParaRPr lang="en-US"/>
                </a:p>
              </p:txBody>
            </p:sp>
          </p:grpSp>
          <p:sp>
            <p:nvSpPr>
              <p:cNvPr id="13368" name="Arc 20"/>
              <p:cNvSpPr>
                <a:spLocks/>
              </p:cNvSpPr>
              <p:nvPr/>
            </p:nvSpPr>
            <p:spPr bwMode="auto">
              <a:xfrm>
                <a:off x="363" y="3836"/>
                <a:ext cx="110" cy="38"/>
              </a:xfrm>
              <a:custGeom>
                <a:avLst/>
                <a:gdLst>
                  <a:gd name="T0" fmla="*/ 0 w 21592"/>
                  <a:gd name="T1" fmla="*/ 0 h 21599"/>
                  <a:gd name="T2" fmla="*/ 0 w 21592"/>
                  <a:gd name="T3" fmla="*/ 0 h 21599"/>
                  <a:gd name="T4" fmla="*/ 0 w 21592"/>
                  <a:gd name="T5" fmla="*/ 0 h 21599"/>
                  <a:gd name="T6" fmla="*/ 0 60000 65536"/>
                  <a:gd name="T7" fmla="*/ 0 60000 65536"/>
                  <a:gd name="T8" fmla="*/ 0 60000 65536"/>
                  <a:gd name="T9" fmla="*/ 0 w 21592"/>
                  <a:gd name="T10" fmla="*/ 0 h 21599"/>
                  <a:gd name="T11" fmla="*/ 21592 w 21592"/>
                  <a:gd name="T12" fmla="*/ 21599 h 21599"/>
                </a:gdLst>
                <a:ahLst/>
                <a:cxnLst>
                  <a:cxn ang="T6">
                    <a:pos x="T0" y="T1"/>
                  </a:cxn>
                  <a:cxn ang="T7">
                    <a:pos x="T2" y="T3"/>
                  </a:cxn>
                  <a:cxn ang="T8">
                    <a:pos x="T4" y="T5"/>
                  </a:cxn>
                </a:cxnLst>
                <a:rect l="T9" t="T10" r="T11" b="T12"/>
                <a:pathLst>
                  <a:path w="21592" h="21599" fill="none" extrusionOk="0">
                    <a:moveTo>
                      <a:pt x="-1" y="21030"/>
                    </a:moveTo>
                    <a:cubicBezTo>
                      <a:pt x="305" y="9402"/>
                      <a:pt x="9764" y="105"/>
                      <a:pt x="21395" y="-1"/>
                    </a:cubicBezTo>
                  </a:path>
                  <a:path w="21592" h="21599" stroke="0" extrusionOk="0">
                    <a:moveTo>
                      <a:pt x="-1" y="21030"/>
                    </a:moveTo>
                    <a:cubicBezTo>
                      <a:pt x="305" y="9402"/>
                      <a:pt x="9764" y="105"/>
                      <a:pt x="21395" y="-1"/>
                    </a:cubicBezTo>
                    <a:lnTo>
                      <a:pt x="21592" y="21599"/>
                    </a:lnTo>
                    <a:close/>
                  </a:path>
                </a:pathLst>
              </a:custGeom>
              <a:noFill/>
              <a:ln w="12700" cap="rnd">
                <a:solidFill>
                  <a:srgbClr val="00279F"/>
                </a:solidFill>
                <a:round/>
                <a:headEnd/>
                <a:tailEnd/>
              </a:ln>
            </p:spPr>
            <p:txBody>
              <a:bodyPr wrap="none" anchor="ctr"/>
              <a:lstStyle/>
              <a:p>
                <a:endParaRPr lang="en-US"/>
              </a:p>
            </p:txBody>
          </p:sp>
          <p:grpSp>
            <p:nvGrpSpPr>
              <p:cNvPr id="13369" name="Group 21"/>
              <p:cNvGrpSpPr>
                <a:grpSpLocks/>
              </p:cNvGrpSpPr>
              <p:nvPr/>
            </p:nvGrpSpPr>
            <p:grpSpPr bwMode="auto">
              <a:xfrm>
                <a:off x="458" y="3659"/>
                <a:ext cx="496" cy="46"/>
                <a:chOff x="458" y="3659"/>
                <a:chExt cx="496" cy="46"/>
              </a:xfrm>
            </p:grpSpPr>
            <p:sp>
              <p:nvSpPr>
                <p:cNvPr id="13376" name="Arc 22"/>
                <p:cNvSpPr>
                  <a:spLocks/>
                </p:cNvSpPr>
                <p:nvPr/>
              </p:nvSpPr>
              <p:spPr bwMode="auto">
                <a:xfrm>
                  <a:off x="705" y="3659"/>
                  <a:ext cx="249" cy="45"/>
                </a:xfrm>
                <a:custGeom>
                  <a:avLst/>
                  <a:gdLst>
                    <a:gd name="T0" fmla="*/ 0 w 21600"/>
                    <a:gd name="T1" fmla="*/ 0 h 22092"/>
                    <a:gd name="T2" fmla="*/ 0 w 21600"/>
                    <a:gd name="T3" fmla="*/ 0 h 22092"/>
                    <a:gd name="T4" fmla="*/ 0 w 21600"/>
                    <a:gd name="T5" fmla="*/ 0 h 22092"/>
                    <a:gd name="T6" fmla="*/ 0 60000 65536"/>
                    <a:gd name="T7" fmla="*/ 0 60000 65536"/>
                    <a:gd name="T8" fmla="*/ 0 60000 65536"/>
                    <a:gd name="T9" fmla="*/ 0 w 21600"/>
                    <a:gd name="T10" fmla="*/ 0 h 22092"/>
                    <a:gd name="T11" fmla="*/ 21600 w 21600"/>
                    <a:gd name="T12" fmla="*/ 22092 h 22092"/>
                  </a:gdLst>
                  <a:ahLst/>
                  <a:cxnLst>
                    <a:cxn ang="T6">
                      <a:pos x="T0" y="T1"/>
                    </a:cxn>
                    <a:cxn ang="T7">
                      <a:pos x="T2" y="T3"/>
                    </a:cxn>
                    <a:cxn ang="T8">
                      <a:pos x="T4" y="T5"/>
                    </a:cxn>
                  </a:cxnLst>
                  <a:rect l="T9" t="T10" r="T11" b="T12"/>
                  <a:pathLst>
                    <a:path w="21600" h="22092" fill="none" extrusionOk="0">
                      <a:moveTo>
                        <a:pt x="21594" y="-1"/>
                      </a:moveTo>
                      <a:cubicBezTo>
                        <a:pt x="21598" y="163"/>
                        <a:pt x="21600" y="327"/>
                        <a:pt x="21600" y="492"/>
                      </a:cubicBezTo>
                      <a:cubicBezTo>
                        <a:pt x="21600" y="12421"/>
                        <a:pt x="11929" y="22091"/>
                        <a:pt x="0" y="22092"/>
                      </a:cubicBezTo>
                    </a:path>
                    <a:path w="21600" h="22092" stroke="0" extrusionOk="0">
                      <a:moveTo>
                        <a:pt x="21594" y="-1"/>
                      </a:moveTo>
                      <a:cubicBezTo>
                        <a:pt x="21598" y="163"/>
                        <a:pt x="21600" y="327"/>
                        <a:pt x="21600" y="492"/>
                      </a:cubicBezTo>
                      <a:cubicBezTo>
                        <a:pt x="21600" y="12421"/>
                        <a:pt x="11929" y="22091"/>
                        <a:pt x="0" y="22092"/>
                      </a:cubicBezTo>
                      <a:lnTo>
                        <a:pt x="0" y="492"/>
                      </a:lnTo>
                      <a:close/>
                    </a:path>
                  </a:pathLst>
                </a:custGeom>
                <a:noFill/>
                <a:ln w="12700" cap="rnd">
                  <a:solidFill>
                    <a:srgbClr val="00279F"/>
                  </a:solidFill>
                  <a:round/>
                  <a:headEnd/>
                  <a:tailEnd/>
                </a:ln>
              </p:spPr>
              <p:txBody>
                <a:bodyPr wrap="none" anchor="ctr"/>
                <a:lstStyle/>
                <a:p>
                  <a:endParaRPr lang="en-US"/>
                </a:p>
              </p:txBody>
            </p:sp>
            <p:sp>
              <p:nvSpPr>
                <p:cNvPr id="13377" name="Arc 23"/>
                <p:cNvSpPr>
                  <a:spLocks/>
                </p:cNvSpPr>
                <p:nvPr/>
              </p:nvSpPr>
              <p:spPr bwMode="auto">
                <a:xfrm>
                  <a:off x="458" y="3660"/>
                  <a:ext cx="249" cy="45"/>
                </a:xfrm>
                <a:custGeom>
                  <a:avLst/>
                  <a:gdLst>
                    <a:gd name="T0" fmla="*/ 0 w 21600"/>
                    <a:gd name="T1" fmla="*/ 0 h 22089"/>
                    <a:gd name="T2" fmla="*/ 0 w 21600"/>
                    <a:gd name="T3" fmla="*/ 0 h 22089"/>
                    <a:gd name="T4" fmla="*/ 0 w 21600"/>
                    <a:gd name="T5" fmla="*/ 0 h 22089"/>
                    <a:gd name="T6" fmla="*/ 0 60000 65536"/>
                    <a:gd name="T7" fmla="*/ 0 60000 65536"/>
                    <a:gd name="T8" fmla="*/ 0 60000 65536"/>
                    <a:gd name="T9" fmla="*/ 0 w 21600"/>
                    <a:gd name="T10" fmla="*/ 0 h 22089"/>
                    <a:gd name="T11" fmla="*/ 21600 w 21600"/>
                    <a:gd name="T12" fmla="*/ 22089 h 22089"/>
                  </a:gdLst>
                  <a:ahLst/>
                  <a:cxnLst>
                    <a:cxn ang="T6">
                      <a:pos x="T0" y="T1"/>
                    </a:cxn>
                    <a:cxn ang="T7">
                      <a:pos x="T2" y="T3"/>
                    </a:cxn>
                    <a:cxn ang="T8">
                      <a:pos x="T4" y="T5"/>
                    </a:cxn>
                  </a:cxnLst>
                  <a:rect l="T9" t="T10" r="T11" b="T12"/>
                  <a:pathLst>
                    <a:path w="21600" h="22089" fill="none" extrusionOk="0">
                      <a:moveTo>
                        <a:pt x="21511" y="22089"/>
                      </a:moveTo>
                      <a:cubicBezTo>
                        <a:pt x="9617" y="22041"/>
                        <a:pt x="0" y="12384"/>
                        <a:pt x="0" y="490"/>
                      </a:cubicBezTo>
                      <a:cubicBezTo>
                        <a:pt x="-1" y="326"/>
                        <a:pt x="1" y="163"/>
                        <a:pt x="5" y="-1"/>
                      </a:cubicBezTo>
                    </a:path>
                    <a:path w="21600" h="22089" stroke="0" extrusionOk="0">
                      <a:moveTo>
                        <a:pt x="21511" y="22089"/>
                      </a:moveTo>
                      <a:cubicBezTo>
                        <a:pt x="9617" y="22041"/>
                        <a:pt x="0" y="12384"/>
                        <a:pt x="0" y="490"/>
                      </a:cubicBezTo>
                      <a:cubicBezTo>
                        <a:pt x="-1" y="326"/>
                        <a:pt x="1" y="163"/>
                        <a:pt x="5" y="-1"/>
                      </a:cubicBezTo>
                      <a:lnTo>
                        <a:pt x="21600" y="490"/>
                      </a:lnTo>
                      <a:close/>
                    </a:path>
                  </a:pathLst>
                </a:custGeom>
                <a:noFill/>
                <a:ln w="12700" cap="rnd">
                  <a:solidFill>
                    <a:srgbClr val="00279F"/>
                  </a:solidFill>
                  <a:round/>
                  <a:headEnd/>
                  <a:tailEnd/>
                </a:ln>
              </p:spPr>
              <p:txBody>
                <a:bodyPr wrap="none" anchor="ctr"/>
                <a:lstStyle/>
                <a:p>
                  <a:endParaRPr lang="en-US"/>
                </a:p>
              </p:txBody>
            </p:sp>
          </p:grpSp>
          <p:grpSp>
            <p:nvGrpSpPr>
              <p:cNvPr id="13370" name="Group 24"/>
              <p:cNvGrpSpPr>
                <a:grpSpLocks/>
              </p:cNvGrpSpPr>
              <p:nvPr/>
            </p:nvGrpSpPr>
            <p:grpSpPr bwMode="auto">
              <a:xfrm>
                <a:off x="460" y="3878"/>
                <a:ext cx="496" cy="44"/>
                <a:chOff x="460" y="3878"/>
                <a:chExt cx="496" cy="44"/>
              </a:xfrm>
            </p:grpSpPr>
            <p:sp>
              <p:nvSpPr>
                <p:cNvPr id="13374" name="Arc 25"/>
                <p:cNvSpPr>
                  <a:spLocks/>
                </p:cNvSpPr>
                <p:nvPr/>
              </p:nvSpPr>
              <p:spPr bwMode="auto">
                <a:xfrm>
                  <a:off x="707" y="3878"/>
                  <a:ext cx="249" cy="44"/>
                </a:xfrm>
                <a:custGeom>
                  <a:avLst/>
                  <a:gdLst>
                    <a:gd name="T0" fmla="*/ 0 w 21594"/>
                    <a:gd name="T1" fmla="*/ 0 h 21600"/>
                    <a:gd name="T2" fmla="*/ 0 w 21594"/>
                    <a:gd name="T3" fmla="*/ 0 h 21600"/>
                    <a:gd name="T4" fmla="*/ 0 w 21594"/>
                    <a:gd name="T5" fmla="*/ 0 h 21600"/>
                    <a:gd name="T6" fmla="*/ 0 60000 65536"/>
                    <a:gd name="T7" fmla="*/ 0 60000 65536"/>
                    <a:gd name="T8" fmla="*/ 0 60000 65536"/>
                    <a:gd name="T9" fmla="*/ 0 w 21594"/>
                    <a:gd name="T10" fmla="*/ 0 h 21600"/>
                    <a:gd name="T11" fmla="*/ 21594 w 21594"/>
                    <a:gd name="T12" fmla="*/ 21600 h 21600"/>
                  </a:gdLst>
                  <a:ahLst/>
                  <a:cxnLst>
                    <a:cxn ang="T6">
                      <a:pos x="T0" y="T1"/>
                    </a:cxn>
                    <a:cxn ang="T7">
                      <a:pos x="T2" y="T3"/>
                    </a:cxn>
                    <a:cxn ang="T8">
                      <a:pos x="T4" y="T5"/>
                    </a:cxn>
                  </a:cxnLst>
                  <a:rect l="T9" t="T10" r="T11" b="T12"/>
                  <a:pathLst>
                    <a:path w="21594" h="21600" fill="none" extrusionOk="0">
                      <a:moveTo>
                        <a:pt x="-1" y="0"/>
                      </a:moveTo>
                      <a:cubicBezTo>
                        <a:pt x="11737" y="0"/>
                        <a:pt x="21327" y="9373"/>
                        <a:pt x="21594" y="21107"/>
                      </a:cubicBezTo>
                    </a:path>
                    <a:path w="21594" h="21600" stroke="0" extrusionOk="0">
                      <a:moveTo>
                        <a:pt x="-1" y="0"/>
                      </a:moveTo>
                      <a:cubicBezTo>
                        <a:pt x="11737" y="0"/>
                        <a:pt x="21327" y="9373"/>
                        <a:pt x="21594" y="21107"/>
                      </a:cubicBezTo>
                      <a:lnTo>
                        <a:pt x="0" y="21600"/>
                      </a:lnTo>
                      <a:close/>
                    </a:path>
                  </a:pathLst>
                </a:custGeom>
                <a:noFill/>
                <a:ln w="12700" cap="rnd">
                  <a:solidFill>
                    <a:srgbClr val="00279F"/>
                  </a:solidFill>
                  <a:round/>
                  <a:headEnd/>
                  <a:tailEnd/>
                </a:ln>
              </p:spPr>
              <p:txBody>
                <a:bodyPr wrap="none" anchor="ctr"/>
                <a:lstStyle/>
                <a:p>
                  <a:endParaRPr lang="en-US"/>
                </a:p>
              </p:txBody>
            </p:sp>
            <p:sp>
              <p:nvSpPr>
                <p:cNvPr id="13375" name="Arc 26"/>
                <p:cNvSpPr>
                  <a:spLocks/>
                </p:cNvSpPr>
                <p:nvPr/>
              </p:nvSpPr>
              <p:spPr bwMode="auto">
                <a:xfrm>
                  <a:off x="460" y="3878"/>
                  <a:ext cx="249" cy="44"/>
                </a:xfrm>
                <a:custGeom>
                  <a:avLst/>
                  <a:gdLst>
                    <a:gd name="T0" fmla="*/ 0 w 21594"/>
                    <a:gd name="T1" fmla="*/ 0 h 21599"/>
                    <a:gd name="T2" fmla="*/ 0 w 21594"/>
                    <a:gd name="T3" fmla="*/ 0 h 21599"/>
                    <a:gd name="T4" fmla="*/ 0 w 21594"/>
                    <a:gd name="T5" fmla="*/ 0 h 21599"/>
                    <a:gd name="T6" fmla="*/ 0 60000 65536"/>
                    <a:gd name="T7" fmla="*/ 0 60000 65536"/>
                    <a:gd name="T8" fmla="*/ 0 60000 65536"/>
                    <a:gd name="T9" fmla="*/ 0 w 21594"/>
                    <a:gd name="T10" fmla="*/ 0 h 21599"/>
                    <a:gd name="T11" fmla="*/ 21594 w 21594"/>
                    <a:gd name="T12" fmla="*/ 21599 h 21599"/>
                  </a:gdLst>
                  <a:ahLst/>
                  <a:cxnLst>
                    <a:cxn ang="T6">
                      <a:pos x="T0" y="T1"/>
                    </a:cxn>
                    <a:cxn ang="T7">
                      <a:pos x="T2" y="T3"/>
                    </a:cxn>
                    <a:cxn ang="T8">
                      <a:pos x="T4" y="T5"/>
                    </a:cxn>
                  </a:cxnLst>
                  <a:rect l="T9" t="T10" r="T11" b="T12"/>
                  <a:pathLst>
                    <a:path w="21594" h="21599" fill="none" extrusionOk="0">
                      <a:moveTo>
                        <a:pt x="-1" y="21108"/>
                      </a:moveTo>
                      <a:cubicBezTo>
                        <a:pt x="265" y="9406"/>
                        <a:pt x="9803" y="45"/>
                        <a:pt x="21507" y="-1"/>
                      </a:cubicBezTo>
                    </a:path>
                    <a:path w="21594" h="21599" stroke="0" extrusionOk="0">
                      <a:moveTo>
                        <a:pt x="-1" y="21108"/>
                      </a:moveTo>
                      <a:cubicBezTo>
                        <a:pt x="265" y="9406"/>
                        <a:pt x="9803" y="45"/>
                        <a:pt x="21507" y="-1"/>
                      </a:cubicBezTo>
                      <a:lnTo>
                        <a:pt x="21594" y="21599"/>
                      </a:lnTo>
                      <a:close/>
                    </a:path>
                  </a:pathLst>
                </a:custGeom>
                <a:noFill/>
                <a:ln w="12700" cap="rnd">
                  <a:solidFill>
                    <a:srgbClr val="00279F"/>
                  </a:solidFill>
                  <a:round/>
                  <a:headEnd/>
                  <a:tailEnd/>
                </a:ln>
              </p:spPr>
              <p:txBody>
                <a:bodyPr wrap="none" anchor="ctr"/>
                <a:lstStyle/>
                <a:p>
                  <a:endParaRPr lang="en-US"/>
                </a:p>
              </p:txBody>
            </p:sp>
          </p:grpSp>
          <p:sp>
            <p:nvSpPr>
              <p:cNvPr id="13371" name="Arc 27"/>
              <p:cNvSpPr>
                <a:spLocks/>
              </p:cNvSpPr>
              <p:nvPr/>
            </p:nvSpPr>
            <p:spPr bwMode="auto">
              <a:xfrm>
                <a:off x="924" y="3702"/>
                <a:ext cx="112" cy="45"/>
              </a:xfrm>
              <a:custGeom>
                <a:avLst/>
                <a:gdLst>
                  <a:gd name="T0" fmla="*/ 0 w 21600"/>
                  <a:gd name="T1" fmla="*/ 0 h 22095"/>
                  <a:gd name="T2" fmla="*/ 0 w 21600"/>
                  <a:gd name="T3" fmla="*/ 0 h 22095"/>
                  <a:gd name="T4" fmla="*/ 0 w 21600"/>
                  <a:gd name="T5" fmla="*/ 0 h 22095"/>
                  <a:gd name="T6" fmla="*/ 0 60000 65536"/>
                  <a:gd name="T7" fmla="*/ 0 60000 65536"/>
                  <a:gd name="T8" fmla="*/ 0 60000 65536"/>
                  <a:gd name="T9" fmla="*/ 0 w 21600"/>
                  <a:gd name="T10" fmla="*/ 0 h 22095"/>
                  <a:gd name="T11" fmla="*/ 21600 w 21600"/>
                  <a:gd name="T12" fmla="*/ 22095 h 22095"/>
                </a:gdLst>
                <a:ahLst/>
                <a:cxnLst>
                  <a:cxn ang="T6">
                    <a:pos x="T0" y="T1"/>
                  </a:cxn>
                  <a:cxn ang="T7">
                    <a:pos x="T2" y="T3"/>
                  </a:cxn>
                  <a:cxn ang="T8">
                    <a:pos x="T4" y="T5"/>
                  </a:cxn>
                </a:cxnLst>
                <a:rect l="T9" t="T10" r="T11" b="T12"/>
                <a:pathLst>
                  <a:path w="21600" h="22095" fill="none" extrusionOk="0">
                    <a:moveTo>
                      <a:pt x="21594" y="-1"/>
                    </a:moveTo>
                    <a:cubicBezTo>
                      <a:pt x="21598" y="164"/>
                      <a:pt x="21600" y="329"/>
                      <a:pt x="21600" y="495"/>
                    </a:cubicBezTo>
                    <a:cubicBezTo>
                      <a:pt x="21600" y="12424"/>
                      <a:pt x="11929" y="22094"/>
                      <a:pt x="0" y="22095"/>
                    </a:cubicBezTo>
                  </a:path>
                  <a:path w="21600" h="22095" stroke="0" extrusionOk="0">
                    <a:moveTo>
                      <a:pt x="21594" y="-1"/>
                    </a:moveTo>
                    <a:cubicBezTo>
                      <a:pt x="21598" y="164"/>
                      <a:pt x="21600" y="329"/>
                      <a:pt x="21600" y="495"/>
                    </a:cubicBezTo>
                    <a:cubicBezTo>
                      <a:pt x="21600" y="12424"/>
                      <a:pt x="11929" y="22094"/>
                      <a:pt x="0" y="22095"/>
                    </a:cubicBezTo>
                    <a:lnTo>
                      <a:pt x="0" y="495"/>
                    </a:lnTo>
                    <a:close/>
                  </a:path>
                </a:pathLst>
              </a:custGeom>
              <a:noFill/>
              <a:ln w="12700" cap="rnd">
                <a:solidFill>
                  <a:srgbClr val="00279F"/>
                </a:solidFill>
                <a:round/>
                <a:headEnd/>
                <a:tailEnd/>
              </a:ln>
            </p:spPr>
            <p:txBody>
              <a:bodyPr wrap="none" anchor="ctr"/>
              <a:lstStyle/>
              <a:p>
                <a:endParaRPr lang="en-US"/>
              </a:p>
            </p:txBody>
          </p:sp>
          <p:sp>
            <p:nvSpPr>
              <p:cNvPr id="13372" name="Arc 28"/>
              <p:cNvSpPr>
                <a:spLocks/>
              </p:cNvSpPr>
              <p:nvPr/>
            </p:nvSpPr>
            <p:spPr bwMode="auto">
              <a:xfrm>
                <a:off x="375" y="3703"/>
                <a:ext cx="112" cy="45"/>
              </a:xfrm>
              <a:custGeom>
                <a:avLst/>
                <a:gdLst>
                  <a:gd name="T0" fmla="*/ 0 w 21600"/>
                  <a:gd name="T1" fmla="*/ 0 h 22089"/>
                  <a:gd name="T2" fmla="*/ 0 w 21600"/>
                  <a:gd name="T3" fmla="*/ 0 h 22089"/>
                  <a:gd name="T4" fmla="*/ 0 w 21600"/>
                  <a:gd name="T5" fmla="*/ 0 h 22089"/>
                  <a:gd name="T6" fmla="*/ 0 60000 65536"/>
                  <a:gd name="T7" fmla="*/ 0 60000 65536"/>
                  <a:gd name="T8" fmla="*/ 0 60000 65536"/>
                  <a:gd name="T9" fmla="*/ 0 w 21600"/>
                  <a:gd name="T10" fmla="*/ 0 h 22089"/>
                  <a:gd name="T11" fmla="*/ 21600 w 21600"/>
                  <a:gd name="T12" fmla="*/ 22089 h 22089"/>
                </a:gdLst>
                <a:ahLst/>
                <a:cxnLst>
                  <a:cxn ang="T6">
                    <a:pos x="T0" y="T1"/>
                  </a:cxn>
                  <a:cxn ang="T7">
                    <a:pos x="T2" y="T3"/>
                  </a:cxn>
                  <a:cxn ang="T8">
                    <a:pos x="T4" y="T5"/>
                  </a:cxn>
                </a:cxnLst>
                <a:rect l="T9" t="T10" r="T11" b="T12"/>
                <a:pathLst>
                  <a:path w="21600" h="22089" fill="none" extrusionOk="0">
                    <a:moveTo>
                      <a:pt x="21402" y="22089"/>
                    </a:moveTo>
                    <a:cubicBezTo>
                      <a:pt x="9551" y="21981"/>
                      <a:pt x="0" y="12342"/>
                      <a:pt x="0" y="490"/>
                    </a:cubicBezTo>
                    <a:cubicBezTo>
                      <a:pt x="-1" y="326"/>
                      <a:pt x="1" y="163"/>
                      <a:pt x="5" y="-1"/>
                    </a:cubicBezTo>
                  </a:path>
                  <a:path w="21600" h="22089" stroke="0" extrusionOk="0">
                    <a:moveTo>
                      <a:pt x="21402" y="22089"/>
                    </a:moveTo>
                    <a:cubicBezTo>
                      <a:pt x="9551" y="21981"/>
                      <a:pt x="0" y="12342"/>
                      <a:pt x="0" y="490"/>
                    </a:cubicBezTo>
                    <a:cubicBezTo>
                      <a:pt x="-1" y="326"/>
                      <a:pt x="1" y="163"/>
                      <a:pt x="5" y="-1"/>
                    </a:cubicBezTo>
                    <a:lnTo>
                      <a:pt x="21600" y="490"/>
                    </a:lnTo>
                    <a:close/>
                  </a:path>
                </a:pathLst>
              </a:custGeom>
              <a:noFill/>
              <a:ln w="12700" cap="rnd">
                <a:solidFill>
                  <a:srgbClr val="00279F"/>
                </a:solidFill>
                <a:round/>
                <a:headEnd/>
                <a:tailEnd/>
              </a:ln>
            </p:spPr>
            <p:txBody>
              <a:bodyPr wrap="none" anchor="ctr"/>
              <a:lstStyle/>
              <a:p>
                <a:endParaRPr lang="en-US"/>
              </a:p>
            </p:txBody>
          </p:sp>
          <p:sp>
            <p:nvSpPr>
              <p:cNvPr id="13373" name="Arc 29"/>
              <p:cNvSpPr>
                <a:spLocks/>
              </p:cNvSpPr>
              <p:nvPr/>
            </p:nvSpPr>
            <p:spPr bwMode="auto">
              <a:xfrm>
                <a:off x="933" y="3834"/>
                <a:ext cx="112" cy="44"/>
              </a:xfrm>
              <a:custGeom>
                <a:avLst/>
                <a:gdLst>
                  <a:gd name="T0" fmla="*/ 0 w 21594"/>
                  <a:gd name="T1" fmla="*/ 0 h 21600"/>
                  <a:gd name="T2" fmla="*/ 0 w 21594"/>
                  <a:gd name="T3" fmla="*/ 0 h 21600"/>
                  <a:gd name="T4" fmla="*/ 0 w 21594"/>
                  <a:gd name="T5" fmla="*/ 0 h 21600"/>
                  <a:gd name="T6" fmla="*/ 0 60000 65536"/>
                  <a:gd name="T7" fmla="*/ 0 60000 65536"/>
                  <a:gd name="T8" fmla="*/ 0 60000 65536"/>
                  <a:gd name="T9" fmla="*/ 0 w 21594"/>
                  <a:gd name="T10" fmla="*/ 0 h 21600"/>
                  <a:gd name="T11" fmla="*/ 21594 w 21594"/>
                  <a:gd name="T12" fmla="*/ 21600 h 21600"/>
                </a:gdLst>
                <a:ahLst/>
                <a:cxnLst>
                  <a:cxn ang="T6">
                    <a:pos x="T0" y="T1"/>
                  </a:cxn>
                  <a:cxn ang="T7">
                    <a:pos x="T2" y="T3"/>
                  </a:cxn>
                  <a:cxn ang="T8">
                    <a:pos x="T4" y="T5"/>
                  </a:cxn>
                </a:cxnLst>
                <a:rect l="T9" t="T10" r="T11" b="T12"/>
                <a:pathLst>
                  <a:path w="21594" h="21600" fill="none" extrusionOk="0">
                    <a:moveTo>
                      <a:pt x="-1" y="0"/>
                    </a:moveTo>
                    <a:cubicBezTo>
                      <a:pt x="11736" y="0"/>
                      <a:pt x="21325" y="9371"/>
                      <a:pt x="21594" y="21104"/>
                    </a:cubicBezTo>
                  </a:path>
                  <a:path w="21594" h="21600" stroke="0" extrusionOk="0">
                    <a:moveTo>
                      <a:pt x="-1" y="0"/>
                    </a:moveTo>
                    <a:cubicBezTo>
                      <a:pt x="11736" y="0"/>
                      <a:pt x="21325" y="9371"/>
                      <a:pt x="21594" y="21104"/>
                    </a:cubicBezTo>
                    <a:lnTo>
                      <a:pt x="0" y="21600"/>
                    </a:lnTo>
                    <a:close/>
                  </a:path>
                </a:pathLst>
              </a:custGeom>
              <a:noFill/>
              <a:ln w="12700" cap="rnd">
                <a:solidFill>
                  <a:srgbClr val="00279F"/>
                </a:solidFill>
                <a:round/>
                <a:headEnd/>
                <a:tailEnd/>
              </a:ln>
            </p:spPr>
            <p:txBody>
              <a:bodyPr wrap="none" anchor="ctr"/>
              <a:lstStyle/>
              <a:p>
                <a:endParaRPr lang="en-US"/>
              </a:p>
            </p:txBody>
          </p:sp>
        </p:grpSp>
        <p:grpSp>
          <p:nvGrpSpPr>
            <p:cNvPr id="13354" name="Group 30"/>
            <p:cNvGrpSpPr>
              <a:grpSpLocks/>
            </p:cNvGrpSpPr>
            <p:nvPr/>
          </p:nvGrpSpPr>
          <p:grpSpPr bwMode="auto">
            <a:xfrm>
              <a:off x="367" y="3671"/>
              <a:ext cx="685" cy="238"/>
              <a:chOff x="367" y="3671"/>
              <a:chExt cx="685" cy="238"/>
            </a:xfrm>
          </p:grpSpPr>
          <p:sp>
            <p:nvSpPr>
              <p:cNvPr id="13355" name="Freeform 31"/>
              <p:cNvSpPr>
                <a:spLocks/>
              </p:cNvSpPr>
              <p:nvPr/>
            </p:nvSpPr>
            <p:spPr bwMode="auto">
              <a:xfrm>
                <a:off x="434" y="3727"/>
                <a:ext cx="559" cy="128"/>
              </a:xfrm>
              <a:custGeom>
                <a:avLst/>
                <a:gdLst>
                  <a:gd name="T0" fmla="*/ 508 w 559"/>
                  <a:gd name="T1" fmla="*/ 0 h 128"/>
                  <a:gd name="T2" fmla="*/ 0 w 559"/>
                  <a:gd name="T3" fmla="*/ 0 h 128"/>
                  <a:gd name="T4" fmla="*/ 0 w 559"/>
                  <a:gd name="T5" fmla="*/ 127 h 128"/>
                  <a:gd name="T6" fmla="*/ 558 w 559"/>
                  <a:gd name="T7" fmla="*/ 127 h 128"/>
                  <a:gd name="T8" fmla="*/ 508 w 559"/>
                  <a:gd name="T9" fmla="*/ 0 h 128"/>
                  <a:gd name="T10" fmla="*/ 0 60000 65536"/>
                  <a:gd name="T11" fmla="*/ 0 60000 65536"/>
                  <a:gd name="T12" fmla="*/ 0 60000 65536"/>
                  <a:gd name="T13" fmla="*/ 0 60000 65536"/>
                  <a:gd name="T14" fmla="*/ 0 60000 65536"/>
                  <a:gd name="T15" fmla="*/ 0 w 559"/>
                  <a:gd name="T16" fmla="*/ 0 h 128"/>
                  <a:gd name="T17" fmla="*/ 559 w 559"/>
                  <a:gd name="T18" fmla="*/ 128 h 128"/>
                </a:gdLst>
                <a:ahLst/>
                <a:cxnLst>
                  <a:cxn ang="T10">
                    <a:pos x="T0" y="T1"/>
                  </a:cxn>
                  <a:cxn ang="T11">
                    <a:pos x="T2" y="T3"/>
                  </a:cxn>
                  <a:cxn ang="T12">
                    <a:pos x="T4" y="T5"/>
                  </a:cxn>
                  <a:cxn ang="T13">
                    <a:pos x="T6" y="T7"/>
                  </a:cxn>
                  <a:cxn ang="T14">
                    <a:pos x="T8" y="T9"/>
                  </a:cxn>
                </a:cxnLst>
                <a:rect l="T15" t="T16" r="T17" b="T18"/>
                <a:pathLst>
                  <a:path w="559" h="128">
                    <a:moveTo>
                      <a:pt x="508" y="0"/>
                    </a:moveTo>
                    <a:lnTo>
                      <a:pt x="0" y="0"/>
                    </a:lnTo>
                    <a:lnTo>
                      <a:pt x="0" y="127"/>
                    </a:lnTo>
                    <a:lnTo>
                      <a:pt x="558" y="127"/>
                    </a:lnTo>
                    <a:lnTo>
                      <a:pt x="508" y="0"/>
                    </a:lnTo>
                  </a:path>
                </a:pathLst>
              </a:custGeom>
              <a:solidFill>
                <a:schemeClr val="bg1"/>
              </a:solidFill>
              <a:ln w="12700" cap="rnd">
                <a:solidFill>
                  <a:schemeClr val="bg1"/>
                </a:solidFill>
                <a:round/>
                <a:headEnd/>
                <a:tailEnd/>
              </a:ln>
            </p:spPr>
            <p:txBody>
              <a:bodyPr/>
              <a:lstStyle/>
              <a:p>
                <a:endParaRPr lang="en-US"/>
              </a:p>
            </p:txBody>
          </p:sp>
          <p:sp>
            <p:nvSpPr>
              <p:cNvPr id="13356" name="Rectangle 32"/>
              <p:cNvSpPr>
                <a:spLocks noChangeArrowheads="1"/>
              </p:cNvSpPr>
              <p:nvPr/>
            </p:nvSpPr>
            <p:spPr bwMode="auto">
              <a:xfrm>
                <a:off x="367" y="3671"/>
                <a:ext cx="685" cy="238"/>
              </a:xfrm>
              <a:prstGeom prst="rect">
                <a:avLst/>
              </a:prstGeom>
              <a:noFill/>
              <a:ln w="12700">
                <a:noFill/>
                <a:miter lim="800000"/>
                <a:headEnd/>
                <a:tailEnd/>
              </a:ln>
            </p:spPr>
            <p:txBody>
              <a:bodyPr lIns="87312" tIns="44450" rIns="87312" bIns="44450">
                <a:spAutoFit/>
              </a:bodyPr>
              <a:lstStyle/>
              <a:p>
                <a:pPr algn="ctr" defTabSz="825500" eaLnBrk="0" hangingPunct="0"/>
                <a:r>
                  <a:rPr lang="en-US" sz="1900">
                    <a:solidFill>
                      <a:srgbClr val="00279F"/>
                    </a:solidFill>
                  </a:rPr>
                  <a:t>DARPA</a:t>
                </a:r>
              </a:p>
            </p:txBody>
          </p:sp>
        </p:grpSp>
      </p:grpSp>
      <p:grpSp>
        <p:nvGrpSpPr>
          <p:cNvPr id="13319" name="Group 33"/>
          <p:cNvGrpSpPr>
            <a:grpSpLocks/>
          </p:cNvGrpSpPr>
          <p:nvPr/>
        </p:nvGrpSpPr>
        <p:grpSpPr bwMode="auto">
          <a:xfrm>
            <a:off x="223838" y="1254125"/>
            <a:ext cx="8615362" cy="5068888"/>
            <a:chOff x="125" y="624"/>
            <a:chExt cx="5427" cy="3193"/>
          </a:xfrm>
        </p:grpSpPr>
        <p:grpSp>
          <p:nvGrpSpPr>
            <p:cNvPr id="13322" name="Group 34"/>
            <p:cNvGrpSpPr>
              <a:grpSpLocks/>
            </p:cNvGrpSpPr>
            <p:nvPr/>
          </p:nvGrpSpPr>
          <p:grpSpPr bwMode="auto">
            <a:xfrm rot="-32003">
              <a:off x="3696" y="2064"/>
              <a:ext cx="1242" cy="384"/>
              <a:chOff x="3108" y="2400"/>
              <a:chExt cx="870" cy="384"/>
            </a:xfrm>
          </p:grpSpPr>
          <p:sp>
            <p:nvSpPr>
              <p:cNvPr id="13351" name="AutoShape 35"/>
              <p:cNvSpPr>
                <a:spLocks noChangeArrowheads="1"/>
              </p:cNvSpPr>
              <p:nvPr/>
            </p:nvSpPr>
            <p:spPr bwMode="auto">
              <a:xfrm>
                <a:off x="3108" y="2400"/>
                <a:ext cx="870" cy="384"/>
              </a:xfrm>
              <a:custGeom>
                <a:avLst/>
                <a:gdLst>
                  <a:gd name="T0" fmla="*/ 1 w 21600"/>
                  <a:gd name="T1" fmla="*/ 0 h 21600"/>
                  <a:gd name="T2" fmla="*/ 0 w 21600"/>
                  <a:gd name="T3" fmla="*/ 0 h 21600"/>
                  <a:gd name="T4" fmla="*/ 1 w 21600"/>
                  <a:gd name="T5" fmla="*/ 0 h 21600"/>
                  <a:gd name="T6" fmla="*/ 1 w 21600"/>
                  <a:gd name="T7" fmla="*/ 0 h 21600"/>
                  <a:gd name="T8" fmla="*/ 17694720 60000 65536"/>
                  <a:gd name="T9" fmla="*/ 11796480 60000 65536"/>
                  <a:gd name="T10" fmla="*/ 5898240 60000 65536"/>
                  <a:gd name="T11" fmla="*/ 0 60000 65536"/>
                  <a:gd name="T12" fmla="*/ 3377 w 21600"/>
                  <a:gd name="T13" fmla="*/ 5400 h 21600"/>
                  <a:gd name="T14" fmla="*/ 18894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en-US"/>
              </a:p>
            </p:txBody>
          </p:sp>
          <p:sp>
            <p:nvSpPr>
              <p:cNvPr id="13352" name="Text Box 36"/>
              <p:cNvSpPr txBox="1">
                <a:spLocks noChangeArrowheads="1"/>
              </p:cNvSpPr>
              <p:nvPr/>
            </p:nvSpPr>
            <p:spPr bwMode="auto">
              <a:xfrm>
                <a:off x="3322" y="2516"/>
                <a:ext cx="491"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a:latin typeface="Times" pitchFamily="18" charset="0"/>
                  </a:rPr>
                  <a:t>Extraction</a:t>
                </a:r>
              </a:p>
            </p:txBody>
          </p:sp>
        </p:grpSp>
        <p:sp>
          <p:nvSpPr>
            <p:cNvPr id="13323" name="Text Box 37"/>
            <p:cNvSpPr txBox="1">
              <a:spLocks noChangeArrowheads="1"/>
            </p:cNvSpPr>
            <p:nvPr/>
          </p:nvSpPr>
          <p:spPr bwMode="auto">
            <a:xfrm rot="-1756858">
              <a:off x="1137" y="2348"/>
              <a:ext cx="1445" cy="288"/>
            </a:xfrm>
            <a:prstGeom prst="rect">
              <a:avLst/>
            </a:prstGeom>
            <a:noFill/>
            <a:ln w="19050">
              <a:noFill/>
              <a:miter lim="800000"/>
              <a:headEnd/>
              <a:tailEnd/>
            </a:ln>
          </p:spPr>
          <p:txBody>
            <a:bodyPr wrap="none" anchor="ctr">
              <a:spAutoFit/>
            </a:bodyPr>
            <a:lstStyle/>
            <a:p>
              <a:pPr algn="ctr" eaLnBrk="0" hangingPunct="0"/>
              <a:r>
                <a:rPr lang="en-US" sz="1200" i="1">
                  <a:latin typeface="Comic Sans MS" pitchFamily="66" charset="0"/>
                </a:rPr>
                <a:t>What is the north korean </a:t>
              </a:r>
            </a:p>
            <a:p>
              <a:pPr algn="ctr" eaLnBrk="0" hangingPunct="0"/>
              <a:r>
                <a:rPr lang="en-US" sz="1200" i="1">
                  <a:latin typeface="Comic Sans MS" pitchFamily="66" charset="0"/>
                </a:rPr>
                <a:t>movement in the front line?</a:t>
              </a:r>
              <a:r>
                <a:rPr lang="en-US" sz="1200" b="0">
                  <a:latin typeface="Comic Sans MS" pitchFamily="66" charset="0"/>
                </a:rPr>
                <a:t> </a:t>
              </a:r>
            </a:p>
          </p:txBody>
        </p:sp>
        <p:grpSp>
          <p:nvGrpSpPr>
            <p:cNvPr id="13324" name="Group 38"/>
            <p:cNvGrpSpPr>
              <a:grpSpLocks/>
            </p:cNvGrpSpPr>
            <p:nvPr/>
          </p:nvGrpSpPr>
          <p:grpSpPr bwMode="auto">
            <a:xfrm>
              <a:off x="2448" y="1295"/>
              <a:ext cx="973" cy="1401"/>
              <a:chOff x="2448" y="1295"/>
              <a:chExt cx="973" cy="1401"/>
            </a:xfrm>
          </p:grpSpPr>
          <p:pic>
            <p:nvPicPr>
              <p:cNvPr id="13349" name="Picture 39"/>
              <p:cNvPicPr>
                <a:picLocks noChangeAspect="1" noChangeArrowheads="1"/>
              </p:cNvPicPr>
              <p:nvPr/>
            </p:nvPicPr>
            <p:blipFill>
              <a:blip r:embed="rId4" cstate="print"/>
              <a:srcRect l="32178" t="26894" r="33914" b="28140"/>
              <a:stretch>
                <a:fillRect/>
              </a:stretch>
            </p:blipFill>
            <p:spPr bwMode="auto">
              <a:xfrm>
                <a:off x="2448" y="1728"/>
                <a:ext cx="973" cy="968"/>
              </a:xfrm>
              <a:prstGeom prst="rect">
                <a:avLst/>
              </a:prstGeom>
              <a:noFill/>
              <a:ln w="9525">
                <a:noFill/>
                <a:miter lim="800000"/>
                <a:headEnd/>
                <a:tailEnd/>
              </a:ln>
            </p:spPr>
          </p:pic>
          <p:sp>
            <p:nvSpPr>
              <p:cNvPr id="13350" name="Text Box 40"/>
              <p:cNvSpPr txBox="1">
                <a:spLocks noChangeArrowheads="1"/>
              </p:cNvSpPr>
              <p:nvPr/>
            </p:nvSpPr>
            <p:spPr bwMode="auto">
              <a:xfrm>
                <a:off x="2549" y="1295"/>
                <a:ext cx="648" cy="374"/>
              </a:xfrm>
              <a:prstGeom prst="rect">
                <a:avLst/>
              </a:prstGeom>
              <a:solidFill>
                <a:srgbClr val="FFFF00"/>
              </a:solidFill>
              <a:ln w="12700">
                <a:solidFill>
                  <a:schemeClr val="tx1"/>
                </a:solidFill>
                <a:miter lim="800000"/>
                <a:headEnd/>
                <a:tailEnd/>
              </a:ln>
            </p:spPr>
            <p:txBody>
              <a:bodyPr wrap="none" anchor="ctr">
                <a:spAutoFit/>
              </a:bodyPr>
              <a:lstStyle/>
              <a:p>
                <a:pPr algn="ctr" eaLnBrk="0" hangingPunct="0"/>
                <a:r>
                  <a:rPr lang="en-US" sz="1600"/>
                  <a:t>CCLINC </a:t>
                </a:r>
              </a:p>
              <a:p>
                <a:pPr algn="ctr" eaLnBrk="0" hangingPunct="0"/>
                <a:r>
                  <a:rPr lang="en-US" sz="1600"/>
                  <a:t>SERVER</a:t>
                </a:r>
                <a:endParaRPr lang="en-US" sz="1400" b="0"/>
              </a:p>
            </p:txBody>
          </p:sp>
        </p:grpSp>
        <p:grpSp>
          <p:nvGrpSpPr>
            <p:cNvPr id="13325" name="Group 41"/>
            <p:cNvGrpSpPr>
              <a:grpSpLocks/>
            </p:cNvGrpSpPr>
            <p:nvPr/>
          </p:nvGrpSpPr>
          <p:grpSpPr bwMode="auto">
            <a:xfrm>
              <a:off x="3504" y="624"/>
              <a:ext cx="2048" cy="1296"/>
              <a:chOff x="3504" y="624"/>
              <a:chExt cx="2048" cy="1296"/>
            </a:xfrm>
          </p:grpSpPr>
          <p:grpSp>
            <p:nvGrpSpPr>
              <p:cNvPr id="13342" name="Group 42"/>
              <p:cNvGrpSpPr>
                <a:grpSpLocks/>
              </p:cNvGrpSpPr>
              <p:nvPr/>
            </p:nvGrpSpPr>
            <p:grpSpPr bwMode="auto">
              <a:xfrm>
                <a:off x="3504" y="624"/>
                <a:ext cx="2048" cy="1216"/>
                <a:chOff x="3504" y="624"/>
                <a:chExt cx="2048" cy="1216"/>
              </a:xfrm>
            </p:grpSpPr>
            <p:pic>
              <p:nvPicPr>
                <p:cNvPr id="13346" name="Picture 43" descr="koreatimes"/>
                <p:cNvPicPr>
                  <a:picLocks noChangeAspect="1" noChangeArrowheads="1"/>
                </p:cNvPicPr>
                <p:nvPr/>
              </p:nvPicPr>
              <p:blipFill>
                <a:blip r:embed="rId5" cstate="print"/>
                <a:srcRect/>
                <a:stretch>
                  <a:fillRect/>
                </a:stretch>
              </p:blipFill>
              <p:spPr bwMode="auto">
                <a:xfrm>
                  <a:off x="3504" y="624"/>
                  <a:ext cx="1040" cy="784"/>
                </a:xfrm>
                <a:prstGeom prst="rect">
                  <a:avLst/>
                </a:prstGeom>
                <a:noFill/>
                <a:ln w="9525">
                  <a:noFill/>
                  <a:miter lim="800000"/>
                  <a:headEnd/>
                  <a:tailEnd/>
                </a:ln>
              </p:spPr>
            </p:pic>
            <p:pic>
              <p:nvPicPr>
                <p:cNvPr id="13347" name="Picture 44" descr="Ip200301"/>
                <p:cNvPicPr>
                  <a:picLocks noChangeAspect="1" noChangeArrowheads="1"/>
                </p:cNvPicPr>
                <p:nvPr/>
              </p:nvPicPr>
              <p:blipFill>
                <a:blip r:embed="rId6" cstate="print"/>
                <a:srcRect/>
                <a:stretch>
                  <a:fillRect/>
                </a:stretch>
              </p:blipFill>
              <p:spPr bwMode="auto">
                <a:xfrm>
                  <a:off x="4032" y="768"/>
                  <a:ext cx="1040" cy="784"/>
                </a:xfrm>
                <a:prstGeom prst="rect">
                  <a:avLst/>
                </a:prstGeom>
                <a:noFill/>
                <a:ln w="9525">
                  <a:noFill/>
                  <a:miter lim="800000"/>
                  <a:headEnd/>
                  <a:tailEnd/>
                </a:ln>
              </p:spPr>
            </p:pic>
            <p:pic>
              <p:nvPicPr>
                <p:cNvPr id="13348" name="Picture 45" descr="n-jung"/>
                <p:cNvPicPr>
                  <a:picLocks noChangeAspect="1" noChangeArrowheads="1"/>
                </p:cNvPicPr>
                <p:nvPr/>
              </p:nvPicPr>
              <p:blipFill>
                <a:blip r:embed="rId7" cstate="print"/>
                <a:srcRect/>
                <a:stretch>
                  <a:fillRect/>
                </a:stretch>
              </p:blipFill>
              <p:spPr bwMode="auto">
                <a:xfrm>
                  <a:off x="4512" y="1056"/>
                  <a:ext cx="1040" cy="784"/>
                </a:xfrm>
                <a:prstGeom prst="rect">
                  <a:avLst/>
                </a:prstGeom>
                <a:noFill/>
                <a:ln w="9525">
                  <a:noFill/>
                  <a:miter lim="800000"/>
                  <a:headEnd/>
                  <a:tailEnd/>
                </a:ln>
              </p:spPr>
            </p:pic>
          </p:grpSp>
          <p:grpSp>
            <p:nvGrpSpPr>
              <p:cNvPr id="13343" name="Group 46"/>
              <p:cNvGrpSpPr>
                <a:grpSpLocks/>
              </p:cNvGrpSpPr>
              <p:nvPr/>
            </p:nvGrpSpPr>
            <p:grpSpPr bwMode="auto">
              <a:xfrm rot="-1543068">
                <a:off x="3552" y="1536"/>
                <a:ext cx="1194" cy="384"/>
                <a:chOff x="1944" y="2040"/>
                <a:chExt cx="1194" cy="384"/>
              </a:xfrm>
            </p:grpSpPr>
            <p:sp>
              <p:nvSpPr>
                <p:cNvPr id="13344" name="AutoShape 47"/>
                <p:cNvSpPr>
                  <a:spLocks noChangeArrowheads="1"/>
                </p:cNvSpPr>
                <p:nvPr/>
              </p:nvSpPr>
              <p:spPr bwMode="auto">
                <a:xfrm>
                  <a:off x="1944" y="2040"/>
                  <a:ext cx="1194" cy="384"/>
                </a:xfrm>
                <a:custGeom>
                  <a:avLst/>
                  <a:gdLst>
                    <a:gd name="T0" fmla="*/ 3 w 21600"/>
                    <a:gd name="T1" fmla="*/ 0 h 21600"/>
                    <a:gd name="T2" fmla="*/ 0 w 21600"/>
                    <a:gd name="T3" fmla="*/ 0 h 21600"/>
                    <a:gd name="T4" fmla="*/ 3 w 21600"/>
                    <a:gd name="T5" fmla="*/ 0 h 21600"/>
                    <a:gd name="T6" fmla="*/ 4 w 21600"/>
                    <a:gd name="T7" fmla="*/ 0 h 21600"/>
                    <a:gd name="T8" fmla="*/ 17694720 60000 65536"/>
                    <a:gd name="T9" fmla="*/ 11796480 60000 65536"/>
                    <a:gd name="T10" fmla="*/ 5898240 60000 65536"/>
                    <a:gd name="T11" fmla="*/ 0 60000 65536"/>
                    <a:gd name="T12" fmla="*/ 3383 w 21600"/>
                    <a:gd name="T13" fmla="*/ 5400 h 21600"/>
                    <a:gd name="T14" fmla="*/ 1890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13345" name="Text Box 48"/>
                <p:cNvSpPr txBox="1">
                  <a:spLocks noChangeArrowheads="1"/>
                </p:cNvSpPr>
                <p:nvPr/>
              </p:nvSpPr>
              <p:spPr bwMode="auto">
                <a:xfrm>
                  <a:off x="2148" y="2173"/>
                  <a:ext cx="896"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a:latin typeface="Times" pitchFamily="18" charset="0"/>
                    </a:rPr>
                    <a:t>Info Detection</a:t>
                  </a:r>
                </a:p>
              </p:txBody>
            </p:sp>
          </p:grpSp>
        </p:grpSp>
        <p:grpSp>
          <p:nvGrpSpPr>
            <p:cNvPr id="13326" name="Group 49"/>
            <p:cNvGrpSpPr>
              <a:grpSpLocks/>
            </p:cNvGrpSpPr>
            <p:nvPr/>
          </p:nvGrpSpPr>
          <p:grpSpPr bwMode="auto">
            <a:xfrm rot="1270101">
              <a:off x="3600" y="2544"/>
              <a:ext cx="1098" cy="384"/>
              <a:chOff x="1956" y="1332"/>
              <a:chExt cx="924" cy="384"/>
            </a:xfrm>
          </p:grpSpPr>
          <p:sp>
            <p:nvSpPr>
              <p:cNvPr id="13340" name="AutoShape 50"/>
              <p:cNvSpPr>
                <a:spLocks noChangeArrowheads="1"/>
              </p:cNvSpPr>
              <p:nvPr/>
            </p:nvSpPr>
            <p:spPr bwMode="auto">
              <a:xfrm>
                <a:off x="1956" y="1332"/>
                <a:ext cx="924" cy="384"/>
              </a:xfrm>
              <a:custGeom>
                <a:avLst/>
                <a:gdLst>
                  <a:gd name="T0" fmla="*/ 1 w 21600"/>
                  <a:gd name="T1" fmla="*/ 0 h 21600"/>
                  <a:gd name="T2" fmla="*/ 0 w 21600"/>
                  <a:gd name="T3" fmla="*/ 0 h 21600"/>
                  <a:gd name="T4" fmla="*/ 1 w 21600"/>
                  <a:gd name="T5" fmla="*/ 0 h 21600"/>
                  <a:gd name="T6" fmla="*/ 2 w 21600"/>
                  <a:gd name="T7" fmla="*/ 0 h 21600"/>
                  <a:gd name="T8" fmla="*/ 17694720 60000 65536"/>
                  <a:gd name="T9" fmla="*/ 11796480 60000 65536"/>
                  <a:gd name="T10" fmla="*/ 5898240 60000 65536"/>
                  <a:gd name="T11" fmla="*/ 0 60000 65536"/>
                  <a:gd name="T12" fmla="*/ 3366 w 21600"/>
                  <a:gd name="T13" fmla="*/ 5400 h 21600"/>
                  <a:gd name="T14" fmla="*/ 18888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3341" name="Text Box 51"/>
              <p:cNvSpPr txBox="1">
                <a:spLocks noChangeArrowheads="1"/>
              </p:cNvSpPr>
              <p:nvPr/>
            </p:nvSpPr>
            <p:spPr bwMode="auto">
              <a:xfrm>
                <a:off x="2051" y="1447"/>
                <a:ext cx="811"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a:latin typeface="Times" pitchFamily="18" charset="0"/>
                  </a:rPr>
                  <a:t>Summarization</a:t>
                </a:r>
              </a:p>
            </p:txBody>
          </p:sp>
        </p:grpSp>
        <p:sp>
          <p:nvSpPr>
            <p:cNvPr id="13327" name="Text Box 52"/>
            <p:cNvSpPr txBox="1">
              <a:spLocks noChangeArrowheads="1"/>
            </p:cNvSpPr>
            <p:nvPr/>
          </p:nvSpPr>
          <p:spPr bwMode="auto">
            <a:xfrm>
              <a:off x="3526" y="3063"/>
              <a:ext cx="1868" cy="754"/>
            </a:xfrm>
            <a:prstGeom prst="rect">
              <a:avLst/>
            </a:prstGeom>
            <a:noFill/>
            <a:ln w="12700">
              <a:solidFill>
                <a:schemeClr val="tx1"/>
              </a:solidFill>
              <a:miter lim="800000"/>
              <a:headEnd/>
              <a:tailEnd/>
            </a:ln>
          </p:spPr>
          <p:txBody>
            <a:bodyPr wrap="none" anchor="ctr">
              <a:spAutoFit/>
            </a:bodyPr>
            <a:lstStyle/>
            <a:p>
              <a:pPr eaLnBrk="0" hangingPunct="0"/>
              <a:r>
                <a:rPr lang="en-US" sz="900">
                  <a:solidFill>
                    <a:schemeClr val="tx2"/>
                  </a:solidFill>
                </a:rPr>
                <a:t>It seems that North Korea launch a missile again</a:t>
              </a:r>
              <a:endParaRPr lang="en-US" sz="900" b="0">
                <a:solidFill>
                  <a:schemeClr val="tx2"/>
                </a:solidFill>
              </a:endParaRPr>
            </a:p>
            <a:p>
              <a:pPr eaLnBrk="0" hangingPunct="0"/>
              <a:r>
                <a:rPr lang="en-US" sz="900" b="0"/>
                <a:t>After North Korea launched a Daipodong missile</a:t>
              </a:r>
            </a:p>
            <a:p>
              <a:pPr eaLnBrk="0" hangingPunct="0"/>
              <a:r>
                <a:rPr lang="en-US" sz="900" b="0"/>
                <a:t>last month, </a:t>
              </a:r>
              <a:r>
                <a:rPr lang="en-US" sz="900" b="0">
                  <a:solidFill>
                    <a:schemeClr val="tx2"/>
                  </a:solidFill>
                </a:rPr>
                <a:t>NK</a:t>
              </a:r>
              <a:r>
                <a:rPr lang="en-US" sz="900" b="0"/>
                <a:t> is perceived to proceed to an additional</a:t>
              </a:r>
            </a:p>
            <a:p>
              <a:pPr eaLnBrk="0" hangingPunct="0"/>
              <a:r>
                <a:rPr lang="en-US" sz="900" b="0"/>
                <a:t>test launch. </a:t>
              </a:r>
              <a:r>
                <a:rPr lang="en-US" sz="900" b="0">
                  <a:solidFill>
                    <a:schemeClr val="tx2"/>
                  </a:solidFill>
                </a:rPr>
                <a:t>Korea, US</a:t>
              </a:r>
              <a:r>
                <a:rPr lang="en-US" sz="900" b="0"/>
                <a:t> and </a:t>
              </a:r>
              <a:r>
                <a:rPr lang="en-US" sz="900" b="0">
                  <a:solidFill>
                    <a:schemeClr val="tx2"/>
                  </a:solidFill>
                </a:rPr>
                <a:t>Japan </a:t>
              </a:r>
              <a:r>
                <a:rPr lang="en-US" sz="900" b="0"/>
                <a:t>enter into an alert</a:t>
              </a:r>
            </a:p>
            <a:p>
              <a:pPr eaLnBrk="0" hangingPunct="0"/>
              <a:r>
                <a:rPr lang="en-US" sz="900" b="0"/>
                <a:t>state, and prepare for a joint response policy. </a:t>
              </a:r>
              <a:r>
                <a:rPr lang="en-US" sz="900" b="0">
                  <a:solidFill>
                    <a:schemeClr val="tx2"/>
                  </a:solidFill>
                </a:rPr>
                <a:t>Korea </a:t>
              </a:r>
            </a:p>
            <a:p>
              <a:pPr eaLnBrk="0" hangingPunct="0"/>
              <a:r>
                <a:rPr lang="en-US" sz="900" b="0"/>
                <a:t>estimates that the additional launch will be on 09/05. </a:t>
              </a:r>
            </a:p>
            <a:p>
              <a:pPr eaLnBrk="0" hangingPunct="0"/>
              <a:r>
                <a:rPr lang="en-US" sz="900" b="0">
                  <a:solidFill>
                    <a:schemeClr val="tx2"/>
                  </a:solidFill>
                </a:rPr>
                <a:t>Japan </a:t>
              </a:r>
              <a:r>
                <a:rPr lang="en-US" sz="900" b="0"/>
                <a:t>estimates that NK’s missile range is short.</a:t>
              </a:r>
              <a:r>
                <a:rPr lang="en-US" sz="900" b="0">
                  <a:solidFill>
                    <a:schemeClr val="hlink"/>
                  </a:solidFill>
                </a:rPr>
                <a:t> </a:t>
              </a:r>
              <a:r>
                <a:rPr lang="en-US" sz="900" b="0">
                  <a:solidFill>
                    <a:schemeClr val="tx2"/>
                  </a:solidFill>
                </a:rPr>
                <a:t>US</a:t>
              </a:r>
            </a:p>
            <a:p>
              <a:pPr eaLnBrk="0" hangingPunct="0"/>
              <a:r>
                <a:rPr lang="en-US" sz="900" b="0"/>
                <a:t>information says that there is no sign of  launch yet.</a:t>
              </a:r>
            </a:p>
          </p:txBody>
        </p:sp>
        <p:pic>
          <p:nvPicPr>
            <p:cNvPr id="13328" name="Picture 53"/>
            <p:cNvPicPr>
              <a:picLocks noChangeAspect="1" noChangeArrowheads="1"/>
            </p:cNvPicPr>
            <p:nvPr/>
          </p:nvPicPr>
          <p:blipFill>
            <a:blip r:embed="rId8" cstate="print"/>
            <a:srcRect l="34076" t="36676" r="35013" b="28133"/>
            <a:stretch>
              <a:fillRect/>
            </a:stretch>
          </p:blipFill>
          <p:spPr bwMode="auto">
            <a:xfrm>
              <a:off x="605" y="2905"/>
              <a:ext cx="888" cy="803"/>
            </a:xfrm>
            <a:prstGeom prst="rect">
              <a:avLst/>
            </a:prstGeom>
            <a:noFill/>
            <a:ln w="9525">
              <a:noFill/>
              <a:miter lim="800000"/>
              <a:headEnd/>
              <a:tailEnd/>
            </a:ln>
          </p:spPr>
        </p:pic>
        <p:graphicFrame>
          <p:nvGraphicFramePr>
            <p:cNvPr id="13314" name="Object 54"/>
            <p:cNvGraphicFramePr>
              <a:graphicFrameLocks/>
            </p:cNvGraphicFramePr>
            <p:nvPr/>
          </p:nvGraphicFramePr>
          <p:xfrm>
            <a:off x="797" y="2617"/>
            <a:ext cx="432" cy="225"/>
          </p:xfrm>
          <a:graphic>
            <a:graphicData uri="http://schemas.openxmlformats.org/presentationml/2006/ole">
              <mc:AlternateContent xmlns:mc="http://schemas.openxmlformats.org/markup-compatibility/2006">
                <mc:Choice xmlns:v="urn:schemas-microsoft-com:vml" Requires="v">
                  <p:oleObj spid="_x0000_s13377" r:id="rId9" imgW="504825" imgH="296863" progId="">
                    <p:embed/>
                  </p:oleObj>
                </mc:Choice>
                <mc:Fallback>
                  <p:oleObj r:id="rId9" imgW="504825" imgH="296863" progId="">
                    <p:embed/>
                    <p:pic>
                      <p:nvPicPr>
                        <p:cNvPr id="0" name="Object 5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7" y="2617"/>
                          <a:ext cx="432" cy="2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329" name="Rectangle 55"/>
            <p:cNvSpPr>
              <a:spLocks noChangeArrowheads="1"/>
            </p:cNvSpPr>
            <p:nvPr/>
          </p:nvSpPr>
          <p:spPr bwMode="auto">
            <a:xfrm>
              <a:off x="1681" y="1869"/>
              <a:ext cx="34" cy="65"/>
            </a:xfrm>
            <a:prstGeom prst="rect">
              <a:avLst/>
            </a:prstGeom>
            <a:noFill/>
            <a:ln w="12700">
              <a:noFill/>
              <a:miter lim="800000"/>
              <a:headEnd/>
              <a:tailEnd/>
            </a:ln>
          </p:spPr>
          <p:txBody>
            <a:bodyPr wrap="none" anchor="ctr"/>
            <a:lstStyle/>
            <a:p>
              <a:endParaRPr lang="en-US"/>
            </a:p>
          </p:txBody>
        </p:sp>
        <p:pic>
          <p:nvPicPr>
            <p:cNvPr id="13330" name="Picture 56"/>
            <p:cNvPicPr>
              <a:picLocks noChangeAspect="1" noChangeArrowheads="1"/>
            </p:cNvPicPr>
            <p:nvPr/>
          </p:nvPicPr>
          <p:blipFill>
            <a:blip r:embed="rId11" cstate="print"/>
            <a:srcRect l="1442" t="13425" r="51215" b="50093"/>
            <a:stretch>
              <a:fillRect/>
            </a:stretch>
          </p:blipFill>
          <p:spPr bwMode="auto">
            <a:xfrm>
              <a:off x="845" y="3001"/>
              <a:ext cx="351" cy="249"/>
            </a:xfrm>
            <a:prstGeom prst="rect">
              <a:avLst/>
            </a:prstGeom>
            <a:noFill/>
            <a:ln w="9525">
              <a:noFill/>
              <a:miter lim="800000"/>
              <a:headEnd/>
              <a:tailEnd/>
            </a:ln>
          </p:spPr>
        </p:pic>
        <p:pic>
          <p:nvPicPr>
            <p:cNvPr id="13331" name="Picture 57" descr="telegirl"/>
            <p:cNvPicPr>
              <a:picLocks noChangeArrowheads="1"/>
            </p:cNvPicPr>
            <p:nvPr/>
          </p:nvPicPr>
          <p:blipFill>
            <a:blip r:embed="rId12" cstate="print"/>
            <a:srcRect/>
            <a:stretch>
              <a:fillRect/>
            </a:stretch>
          </p:blipFill>
          <p:spPr bwMode="auto">
            <a:xfrm>
              <a:off x="173" y="2809"/>
              <a:ext cx="624" cy="553"/>
            </a:xfrm>
            <a:prstGeom prst="rect">
              <a:avLst/>
            </a:prstGeom>
            <a:noFill/>
            <a:ln w="9525">
              <a:noFill/>
              <a:miter lim="800000"/>
              <a:headEnd/>
              <a:tailEnd/>
            </a:ln>
          </p:spPr>
        </p:pic>
        <p:grpSp>
          <p:nvGrpSpPr>
            <p:cNvPr id="13332" name="Group 58"/>
            <p:cNvGrpSpPr>
              <a:grpSpLocks/>
            </p:cNvGrpSpPr>
            <p:nvPr/>
          </p:nvGrpSpPr>
          <p:grpSpPr bwMode="auto">
            <a:xfrm>
              <a:off x="125" y="770"/>
              <a:ext cx="1824" cy="730"/>
              <a:chOff x="144" y="793"/>
              <a:chExt cx="1824" cy="730"/>
            </a:xfrm>
          </p:grpSpPr>
          <p:pic>
            <p:nvPicPr>
              <p:cNvPr id="13337" name="Picture 59"/>
              <p:cNvPicPr>
                <a:picLocks noChangeAspect="1" noChangeArrowheads="1"/>
              </p:cNvPicPr>
              <p:nvPr/>
            </p:nvPicPr>
            <p:blipFill>
              <a:blip r:embed="rId8" cstate="print"/>
              <a:srcRect l="34076" t="36676" r="35013" b="28133"/>
              <a:stretch>
                <a:fillRect/>
              </a:stretch>
            </p:blipFill>
            <p:spPr bwMode="auto">
              <a:xfrm>
                <a:off x="432" y="793"/>
                <a:ext cx="960" cy="730"/>
              </a:xfrm>
              <a:prstGeom prst="rect">
                <a:avLst/>
              </a:prstGeom>
              <a:noFill/>
              <a:ln w="9525">
                <a:noFill/>
                <a:miter lim="800000"/>
                <a:headEnd/>
                <a:tailEnd/>
              </a:ln>
            </p:spPr>
          </p:pic>
          <p:graphicFrame>
            <p:nvGraphicFramePr>
              <p:cNvPr id="13315" name="Object 60"/>
              <p:cNvGraphicFramePr>
                <a:graphicFrameLocks/>
              </p:cNvGraphicFramePr>
              <p:nvPr/>
            </p:nvGraphicFramePr>
            <p:xfrm>
              <a:off x="144" y="864"/>
              <a:ext cx="440" cy="248"/>
            </p:xfrm>
            <a:graphic>
              <a:graphicData uri="http://schemas.openxmlformats.org/presentationml/2006/ole">
                <mc:AlternateContent xmlns:mc="http://schemas.openxmlformats.org/markup-compatibility/2006">
                  <mc:Choice xmlns:v="urn:schemas-microsoft-com:vml" Requires="v">
                    <p:oleObj spid="_x0000_s13378" r:id="rId13" imgW="696913" imgH="411163" progId="">
                      <p:embed/>
                    </p:oleObj>
                  </mc:Choice>
                  <mc:Fallback>
                    <p:oleObj r:id="rId13" imgW="696913" imgH="411163" progId="">
                      <p:embed/>
                      <p:pic>
                        <p:nvPicPr>
                          <p:cNvPr id="0" name="Object 60"/>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 y="864"/>
                            <a:ext cx="440" cy="24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3338" name="Picture 61" descr="teleman"/>
              <p:cNvPicPr>
                <a:picLocks noChangeAspect="1" noChangeArrowheads="1"/>
              </p:cNvPicPr>
              <p:nvPr/>
            </p:nvPicPr>
            <p:blipFill>
              <a:blip r:embed="rId15" cstate="print"/>
              <a:srcRect/>
              <a:stretch>
                <a:fillRect/>
              </a:stretch>
            </p:blipFill>
            <p:spPr bwMode="auto">
              <a:xfrm>
                <a:off x="1152" y="864"/>
                <a:ext cx="816" cy="538"/>
              </a:xfrm>
              <a:prstGeom prst="rect">
                <a:avLst/>
              </a:prstGeom>
              <a:noFill/>
              <a:ln w="9525">
                <a:noFill/>
                <a:miter lim="800000"/>
                <a:headEnd/>
                <a:tailEnd/>
              </a:ln>
            </p:spPr>
          </p:pic>
          <p:pic>
            <p:nvPicPr>
              <p:cNvPr id="13339" name="Picture 62"/>
              <p:cNvPicPr>
                <a:picLocks noChangeAspect="1" noChangeArrowheads="1"/>
              </p:cNvPicPr>
              <p:nvPr/>
            </p:nvPicPr>
            <p:blipFill>
              <a:blip r:embed="rId16" cstate="print"/>
              <a:srcRect l="50713" t="13103" r="2155" b="49974"/>
              <a:stretch>
                <a:fillRect/>
              </a:stretch>
            </p:blipFill>
            <p:spPr bwMode="auto">
              <a:xfrm>
                <a:off x="720" y="864"/>
                <a:ext cx="362" cy="256"/>
              </a:xfrm>
              <a:prstGeom prst="rect">
                <a:avLst/>
              </a:prstGeom>
              <a:noFill/>
              <a:ln w="9525">
                <a:noFill/>
                <a:miter lim="800000"/>
                <a:headEnd/>
                <a:tailEnd/>
              </a:ln>
            </p:spPr>
          </p:pic>
        </p:grpSp>
        <p:sp>
          <p:nvSpPr>
            <p:cNvPr id="13333" name="AutoShape 63"/>
            <p:cNvSpPr>
              <a:spLocks noChangeArrowheads="1"/>
            </p:cNvSpPr>
            <p:nvPr/>
          </p:nvSpPr>
          <p:spPr bwMode="auto">
            <a:xfrm rot="10779462">
              <a:off x="2117" y="3216"/>
              <a:ext cx="1098" cy="384"/>
            </a:xfrm>
            <a:custGeom>
              <a:avLst/>
              <a:gdLst>
                <a:gd name="T0" fmla="*/ 2 w 21600"/>
                <a:gd name="T1" fmla="*/ 0 h 21600"/>
                <a:gd name="T2" fmla="*/ 0 w 21600"/>
                <a:gd name="T3" fmla="*/ 0 h 21600"/>
                <a:gd name="T4" fmla="*/ 2 w 21600"/>
                <a:gd name="T5" fmla="*/ 0 h 21600"/>
                <a:gd name="T6" fmla="*/ 3 w 21600"/>
                <a:gd name="T7" fmla="*/ 0 h 21600"/>
                <a:gd name="T8" fmla="*/ 17694720 60000 65536"/>
                <a:gd name="T9" fmla="*/ 11796480 60000 65536"/>
                <a:gd name="T10" fmla="*/ 5898240 60000 65536"/>
                <a:gd name="T11" fmla="*/ 0 60000 65536"/>
                <a:gd name="T12" fmla="*/ 3384 w 21600"/>
                <a:gd name="T13" fmla="*/ 5400 h 21600"/>
                <a:gd name="T14" fmla="*/ 1890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3334" name="Text Box 64"/>
            <p:cNvSpPr txBox="1">
              <a:spLocks noChangeArrowheads="1"/>
            </p:cNvSpPr>
            <p:nvPr/>
          </p:nvSpPr>
          <p:spPr bwMode="auto">
            <a:xfrm>
              <a:off x="2322" y="3299"/>
              <a:ext cx="757" cy="212"/>
            </a:xfrm>
            <a:prstGeom prst="rect">
              <a:avLst/>
            </a:prstGeom>
            <a:noFill/>
            <a:ln w="12700">
              <a:noFill/>
              <a:miter lim="800000"/>
              <a:headEnd/>
              <a:tailEnd/>
            </a:ln>
          </p:spPr>
          <p:txBody>
            <a:bodyPr wrap="none">
              <a:spAutoFit/>
            </a:bodyPr>
            <a:lstStyle/>
            <a:p>
              <a:pPr eaLnBrk="0" hangingPunct="0"/>
              <a:r>
                <a:rPr lang="en-US" sz="1600">
                  <a:latin typeface="Times" pitchFamily="18" charset="0"/>
                </a:rPr>
                <a:t>Translation</a:t>
              </a:r>
              <a:endParaRPr lang="en-US" sz="1400">
                <a:latin typeface="Times" pitchFamily="18" charset="0"/>
              </a:endParaRPr>
            </a:p>
          </p:txBody>
        </p:sp>
        <p:sp>
          <p:nvSpPr>
            <p:cNvPr id="13335" name="Text Box 65"/>
            <p:cNvSpPr txBox="1">
              <a:spLocks noChangeArrowheads="1"/>
            </p:cNvSpPr>
            <p:nvPr/>
          </p:nvSpPr>
          <p:spPr bwMode="auto">
            <a:xfrm rot="-1860892">
              <a:off x="1044" y="2739"/>
              <a:ext cx="1686" cy="288"/>
            </a:xfrm>
            <a:prstGeom prst="rect">
              <a:avLst/>
            </a:prstGeom>
            <a:noFill/>
            <a:ln w="19050">
              <a:noFill/>
              <a:miter lim="800000"/>
              <a:headEnd/>
              <a:tailEnd/>
            </a:ln>
          </p:spPr>
          <p:txBody>
            <a:bodyPr anchor="ctr">
              <a:spAutoFit/>
            </a:bodyPr>
            <a:lstStyle/>
            <a:p>
              <a:pPr algn="ctr" eaLnBrk="0" hangingPunct="0"/>
              <a:r>
                <a:rPr lang="en-US" sz="1200" i="1"/>
                <a:t>What is the status of nk</a:t>
              </a:r>
            </a:p>
            <a:p>
              <a:pPr algn="ctr" eaLnBrk="0" hangingPunct="0"/>
              <a:r>
                <a:rPr lang="en-US" sz="1200" i="1"/>
                <a:t>missile launch against japan?</a:t>
              </a:r>
              <a:endParaRPr lang="en-US" sz="1200"/>
            </a:p>
          </p:txBody>
        </p:sp>
        <p:sp>
          <p:nvSpPr>
            <p:cNvPr id="13336" name="Text Box 66"/>
            <p:cNvSpPr txBox="1">
              <a:spLocks noChangeArrowheads="1"/>
            </p:cNvSpPr>
            <p:nvPr/>
          </p:nvSpPr>
          <p:spPr bwMode="auto">
            <a:xfrm rot="1435989">
              <a:off x="1198" y="1505"/>
              <a:ext cx="1274" cy="250"/>
            </a:xfrm>
            <a:prstGeom prst="rect">
              <a:avLst/>
            </a:prstGeom>
            <a:noFill/>
            <a:ln w="9525">
              <a:noFill/>
              <a:miter lim="800000"/>
              <a:headEnd/>
              <a:tailEnd/>
            </a:ln>
          </p:spPr>
          <p:txBody>
            <a:bodyPr wrap="none">
              <a:spAutoFit/>
            </a:bodyPr>
            <a:lstStyle/>
            <a:p>
              <a:pPr algn="ctr" eaLnBrk="0" hangingPunct="0"/>
              <a:r>
                <a:rPr lang="en-US" sz="1000"/>
                <a:t>BugHanI IlBonE Ddo MiSaIlEul</a:t>
              </a:r>
            </a:p>
            <a:p>
              <a:pPr algn="ctr" eaLnBrk="0" hangingPunct="0"/>
              <a:r>
                <a:rPr lang="en-US" sz="1000"/>
                <a:t>BalSaHan Deus HaDa</a:t>
              </a:r>
            </a:p>
          </p:txBody>
        </p:sp>
      </p:grpSp>
      <p:sp>
        <p:nvSpPr>
          <p:cNvPr id="13320" name="Text Box 67"/>
          <p:cNvSpPr txBox="1">
            <a:spLocks noChangeArrowheads="1"/>
          </p:cNvSpPr>
          <p:nvPr/>
        </p:nvSpPr>
        <p:spPr bwMode="auto">
          <a:xfrm rot="-5398339">
            <a:off x="296863" y="3167063"/>
            <a:ext cx="1768475" cy="517525"/>
          </a:xfrm>
          <a:prstGeom prst="rect">
            <a:avLst/>
          </a:prstGeom>
          <a:noFill/>
          <a:ln w="9525">
            <a:noFill/>
            <a:miter lim="800000"/>
            <a:headEnd/>
            <a:tailEnd/>
          </a:ln>
        </p:spPr>
        <p:txBody>
          <a:bodyPr wrap="none">
            <a:spAutoFit/>
          </a:bodyPr>
          <a:lstStyle/>
          <a:p>
            <a:pPr algn="ctr" eaLnBrk="0" hangingPunct="0"/>
            <a:r>
              <a:rPr lang="en-US" sz="1400"/>
              <a:t>2-way</a:t>
            </a:r>
          </a:p>
          <a:p>
            <a:pPr algn="ctr" eaLnBrk="0" hangingPunct="0"/>
            <a:r>
              <a:rPr lang="en-US" sz="1400"/>
              <a:t>Speech Transation</a:t>
            </a:r>
          </a:p>
        </p:txBody>
      </p:sp>
      <p:sp>
        <p:nvSpPr>
          <p:cNvPr id="13321" name="AutoShape 68"/>
          <p:cNvSpPr>
            <a:spLocks noChangeArrowheads="1"/>
          </p:cNvSpPr>
          <p:nvPr/>
        </p:nvSpPr>
        <p:spPr bwMode="auto">
          <a:xfrm>
            <a:off x="1495425" y="2778125"/>
            <a:ext cx="333375" cy="1258888"/>
          </a:xfrm>
          <a:prstGeom prst="upDownArrow">
            <a:avLst>
              <a:gd name="adj1" fmla="val 50000"/>
              <a:gd name="adj2" fmla="val 75524"/>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5"/>
          <p:cNvSpPr>
            <a:spLocks noGrp="1"/>
          </p:cNvSpPr>
          <p:nvPr>
            <p:ph type="sldNum" sz="quarter" idx="12"/>
          </p:nvPr>
        </p:nvSpPr>
        <p:spPr>
          <a:noFill/>
        </p:spPr>
        <p:txBody>
          <a:bodyPr/>
          <a:lstStyle/>
          <a:p>
            <a:fld id="{7103401D-4E8B-43EA-A664-A0C4DE054ACB}" type="slidenum">
              <a:rPr lang="en-US" smtClean="0"/>
              <a:pPr/>
              <a:t>88</a:t>
            </a:fld>
            <a:endParaRPr lang="en-US" smtClean="0"/>
          </a:p>
        </p:txBody>
      </p:sp>
      <p:sp>
        <p:nvSpPr>
          <p:cNvPr id="103427" name="Rectangle 2"/>
          <p:cNvSpPr>
            <a:spLocks noGrp="1" noChangeArrowheads="1"/>
          </p:cNvSpPr>
          <p:nvPr>
            <p:ph type="title"/>
          </p:nvPr>
        </p:nvSpPr>
        <p:spPr>
          <a:xfrm>
            <a:off x="685800" y="152400"/>
            <a:ext cx="7772400" cy="1143000"/>
          </a:xfrm>
        </p:spPr>
        <p:txBody>
          <a:bodyPr/>
          <a:lstStyle/>
          <a:p>
            <a:pPr eaLnBrk="1" hangingPunct="1"/>
            <a:r>
              <a:rPr lang="en-US" sz="3600" smtClean="0"/>
              <a:t>Structured Video Browser</a:t>
            </a:r>
            <a:br>
              <a:rPr lang="en-US" sz="3600" smtClean="0"/>
            </a:br>
            <a:r>
              <a:rPr lang="en-US" sz="2000" smtClean="0"/>
              <a:t>(making video into hypermedia)</a:t>
            </a:r>
            <a:br>
              <a:rPr lang="en-US" sz="2000" smtClean="0"/>
            </a:br>
            <a:r>
              <a:rPr lang="en-US" sz="2000" smtClean="0"/>
              <a:t> </a:t>
            </a:r>
            <a:r>
              <a:rPr lang="en-US" sz="3200" smtClean="0"/>
              <a:t>www.learn.umd.edu</a:t>
            </a:r>
          </a:p>
        </p:txBody>
      </p:sp>
      <p:sp>
        <p:nvSpPr>
          <p:cNvPr id="103428" name="Rectangle 3"/>
          <p:cNvSpPr>
            <a:spLocks noGrp="1" noChangeArrowheads="1"/>
          </p:cNvSpPr>
          <p:nvPr>
            <p:ph type="body" idx="1"/>
          </p:nvPr>
        </p:nvSpPr>
        <p:spPr>
          <a:xfrm>
            <a:off x="152400" y="2514600"/>
            <a:ext cx="7772400" cy="4114800"/>
          </a:xfrm>
        </p:spPr>
        <p:txBody>
          <a:bodyPr/>
          <a:lstStyle/>
          <a:p>
            <a:pPr eaLnBrk="1" hangingPunct="1"/>
            <a:r>
              <a:rPr lang="en-US" sz="2800" smtClean="0"/>
              <a:t>IBrowse</a:t>
            </a:r>
          </a:p>
          <a:p>
            <a:pPr eaLnBrk="1" hangingPunct="1"/>
            <a:endParaRPr lang="en-US" sz="2800" smtClean="0"/>
          </a:p>
          <a:p>
            <a:pPr eaLnBrk="1" hangingPunct="1"/>
            <a:endParaRPr lang="en-US" sz="2800" smtClean="0"/>
          </a:p>
          <a:p>
            <a:pPr eaLnBrk="1" hangingPunct="1">
              <a:buFontTx/>
              <a:buNone/>
            </a:pPr>
            <a:endParaRPr lang="en-US" sz="2800" smtClean="0"/>
          </a:p>
          <a:p>
            <a:pPr eaLnBrk="1" hangingPunct="1"/>
            <a:endParaRPr lang="en-US" sz="2800" smtClean="0"/>
          </a:p>
          <a:p>
            <a:pPr eaLnBrk="1" hangingPunct="1"/>
            <a:endParaRPr lang="en-US" sz="2800" smtClean="0"/>
          </a:p>
          <a:p>
            <a:pPr eaLnBrk="1" hangingPunct="1"/>
            <a:r>
              <a:rPr lang="en-US" sz="2800" smtClean="0"/>
              <a:t>Expository multimedia</a:t>
            </a:r>
          </a:p>
          <a:p>
            <a:pPr eaLnBrk="1" hangingPunct="1"/>
            <a:r>
              <a:rPr lang="en-US" sz="2800" smtClean="0"/>
              <a:t>Narrative Structures</a:t>
            </a:r>
          </a:p>
        </p:txBody>
      </p:sp>
      <p:pic>
        <p:nvPicPr>
          <p:cNvPr id="103429" name="Picture 4" descr="R105"/>
          <p:cNvPicPr>
            <a:picLocks noChangeAspect="1" noChangeArrowheads="1"/>
          </p:cNvPicPr>
          <p:nvPr/>
        </p:nvPicPr>
        <p:blipFill>
          <a:blip r:embed="rId3" cstate="print"/>
          <a:srcRect/>
          <a:stretch>
            <a:fillRect/>
          </a:stretch>
        </p:blipFill>
        <p:spPr bwMode="auto">
          <a:xfrm>
            <a:off x="1828800" y="1600200"/>
            <a:ext cx="5715000" cy="4067175"/>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Number Placeholder 3"/>
          <p:cNvSpPr>
            <a:spLocks noGrp="1"/>
          </p:cNvSpPr>
          <p:nvPr>
            <p:ph type="sldNum" sz="quarter" idx="12"/>
          </p:nvPr>
        </p:nvSpPr>
        <p:spPr>
          <a:noFill/>
        </p:spPr>
        <p:txBody>
          <a:bodyPr/>
          <a:lstStyle/>
          <a:p>
            <a:fld id="{BA257776-9E82-48FA-ABD4-9F76711D2D2D}" type="slidenum">
              <a:rPr lang="en-US" smtClean="0"/>
              <a:pPr/>
              <a:t>89</a:t>
            </a:fld>
            <a:endParaRPr lang="en-US" smtClean="0"/>
          </a:p>
        </p:txBody>
      </p:sp>
      <p:sp>
        <p:nvSpPr>
          <p:cNvPr id="104451" name="Text Box 2"/>
          <p:cNvSpPr txBox="1">
            <a:spLocks noChangeArrowheads="1"/>
          </p:cNvSpPr>
          <p:nvPr/>
        </p:nvSpPr>
        <p:spPr bwMode="auto">
          <a:xfrm>
            <a:off x="2720975" y="381000"/>
            <a:ext cx="260350" cy="457200"/>
          </a:xfrm>
          <a:prstGeom prst="rect">
            <a:avLst/>
          </a:prstGeom>
          <a:noFill/>
          <a:ln w="9525">
            <a:noFill/>
            <a:miter lim="800000"/>
            <a:headEnd/>
            <a:tailEnd/>
          </a:ln>
        </p:spPr>
        <p:txBody>
          <a:bodyPr wrap="none">
            <a:spAutoFit/>
          </a:bodyPr>
          <a:lstStyle/>
          <a:p>
            <a:pPr latinLnBrk="1"/>
            <a:r>
              <a:rPr kumimoji="1" lang="en-US" altLang="ko-KR" sz="2400" b="0">
                <a:latin typeface="Times New Roman" pitchFamily="18" charset="0"/>
                <a:ea typeface="Gulim" pitchFamily="34" charset="-127"/>
              </a:rPr>
              <a:t> </a:t>
            </a:r>
            <a:endParaRPr kumimoji="1" lang="en-US" altLang="ko-KR" sz="2000" b="0">
              <a:latin typeface="Times New Roman" pitchFamily="18" charset="0"/>
              <a:ea typeface="Gulim" pitchFamily="34" charset="-127"/>
            </a:endParaRPr>
          </a:p>
        </p:txBody>
      </p:sp>
      <p:sp>
        <p:nvSpPr>
          <p:cNvPr id="104452" name="Rectangle 3"/>
          <p:cNvSpPr>
            <a:spLocks noChangeArrowheads="1"/>
          </p:cNvSpPr>
          <p:nvPr/>
        </p:nvSpPr>
        <p:spPr bwMode="auto">
          <a:xfrm>
            <a:off x="0" y="0"/>
            <a:ext cx="304800" cy="6858000"/>
          </a:xfrm>
          <a:prstGeom prst="rect">
            <a:avLst/>
          </a:prstGeom>
          <a:solidFill>
            <a:schemeClr val="accent2"/>
          </a:solidFill>
          <a:ln w="9525">
            <a:solidFill>
              <a:schemeClr val="tx1"/>
            </a:solidFill>
            <a:miter lim="800000"/>
            <a:headEnd/>
            <a:tailEnd/>
          </a:ln>
        </p:spPr>
        <p:txBody>
          <a:bodyPr vert="eaVert" wrap="none" anchor="ctr"/>
          <a:lstStyle/>
          <a:p>
            <a:pPr latinLnBrk="1">
              <a:buFont typeface="Monotype Sorts" pitchFamily="2" charset="2"/>
              <a:buChar char="t"/>
            </a:pPr>
            <a:r>
              <a:rPr kumimoji="1" lang="en-US" altLang="ko-KR" sz="1600" b="0">
                <a:solidFill>
                  <a:schemeClr val="bg1"/>
                </a:solidFill>
                <a:ea typeface="Gulim" pitchFamily="34" charset="-127"/>
              </a:rPr>
              <a:t> MPEG-7 Video Library Systems Tech.</a:t>
            </a:r>
            <a:endParaRPr kumimoji="1" lang="en-US" altLang="ko-KR" sz="2400" b="0">
              <a:solidFill>
                <a:schemeClr val="bg1"/>
              </a:solidFill>
              <a:latin typeface="Times New Roman" pitchFamily="18" charset="0"/>
              <a:ea typeface="Gulim" pitchFamily="34" charset="-127"/>
            </a:endParaRPr>
          </a:p>
        </p:txBody>
      </p:sp>
      <p:grpSp>
        <p:nvGrpSpPr>
          <p:cNvPr id="104453" name="Group 4"/>
          <p:cNvGrpSpPr>
            <a:grpSpLocks/>
          </p:cNvGrpSpPr>
          <p:nvPr/>
        </p:nvGrpSpPr>
        <p:grpSpPr bwMode="auto">
          <a:xfrm>
            <a:off x="6696075" y="6248400"/>
            <a:ext cx="2447925" cy="457200"/>
            <a:chOff x="1334" y="3722"/>
            <a:chExt cx="1542" cy="288"/>
          </a:xfrm>
        </p:grpSpPr>
        <p:sp>
          <p:nvSpPr>
            <p:cNvPr id="104484" name="Text Box 5"/>
            <p:cNvSpPr txBox="1">
              <a:spLocks noChangeArrowheads="1"/>
            </p:cNvSpPr>
            <p:nvPr/>
          </p:nvSpPr>
          <p:spPr bwMode="auto">
            <a:xfrm>
              <a:off x="1334" y="3722"/>
              <a:ext cx="490" cy="288"/>
            </a:xfrm>
            <a:prstGeom prst="rect">
              <a:avLst/>
            </a:prstGeom>
            <a:noFill/>
            <a:ln w="9525">
              <a:noFill/>
              <a:miter lim="800000"/>
              <a:headEnd/>
              <a:tailEnd/>
            </a:ln>
          </p:spPr>
          <p:txBody>
            <a:bodyPr>
              <a:spAutoFit/>
            </a:bodyPr>
            <a:lstStyle/>
            <a:p>
              <a:pPr latinLnBrk="1"/>
              <a:r>
                <a:rPr kumimoji="1" lang="en-US" altLang="ko-KR" sz="2400" b="0">
                  <a:solidFill>
                    <a:schemeClr val="accent2"/>
                  </a:solidFill>
                  <a:latin typeface="Impact" pitchFamily="34" charset="0"/>
                  <a:ea typeface="Gulim" pitchFamily="34" charset="-127"/>
                </a:rPr>
                <a:t>ICU</a:t>
              </a:r>
              <a:endParaRPr kumimoji="1" lang="en-US" altLang="ko-KR" sz="2400" b="0">
                <a:solidFill>
                  <a:schemeClr val="accent2"/>
                </a:solidFill>
                <a:latin typeface="Times New Roman" pitchFamily="18" charset="0"/>
                <a:ea typeface="Gulim" pitchFamily="34" charset="-127"/>
              </a:endParaRPr>
            </a:p>
          </p:txBody>
        </p:sp>
        <p:sp>
          <p:nvSpPr>
            <p:cNvPr id="104485" name="Text Box 6"/>
            <p:cNvSpPr txBox="1">
              <a:spLocks noChangeArrowheads="1"/>
            </p:cNvSpPr>
            <p:nvPr/>
          </p:nvSpPr>
          <p:spPr bwMode="auto">
            <a:xfrm>
              <a:off x="1632" y="3744"/>
              <a:ext cx="1244" cy="250"/>
            </a:xfrm>
            <a:prstGeom prst="rect">
              <a:avLst/>
            </a:prstGeom>
            <a:noFill/>
            <a:ln w="9525">
              <a:noFill/>
              <a:miter lim="800000"/>
              <a:headEnd/>
              <a:tailEnd/>
            </a:ln>
          </p:spPr>
          <p:txBody>
            <a:bodyPr wrap="none">
              <a:spAutoFit/>
            </a:bodyPr>
            <a:lstStyle/>
            <a:p>
              <a:pPr latinLnBrk="1"/>
              <a:r>
                <a:rPr kumimoji="1" lang="en-US" altLang="ko-KR" sz="1000" b="0">
                  <a:solidFill>
                    <a:schemeClr val="accent2"/>
                  </a:solidFill>
                  <a:ea typeface="Gulim" pitchFamily="34" charset="-127"/>
                </a:rPr>
                <a:t>Information and Communication</a:t>
              </a:r>
            </a:p>
            <a:p>
              <a:pPr latinLnBrk="1"/>
              <a:r>
                <a:rPr kumimoji="1" lang="en-US" altLang="ko-KR" sz="1000" b="0">
                  <a:solidFill>
                    <a:schemeClr val="accent2"/>
                  </a:solidFill>
                  <a:ea typeface="Gulim" pitchFamily="34" charset="-127"/>
                </a:rPr>
                <a:t>University</a:t>
              </a:r>
            </a:p>
          </p:txBody>
        </p:sp>
      </p:grpSp>
      <p:sp>
        <p:nvSpPr>
          <p:cNvPr id="987143" name="Rectangle 7"/>
          <p:cNvSpPr>
            <a:spLocks noChangeArrowheads="1"/>
          </p:cNvSpPr>
          <p:nvPr/>
        </p:nvSpPr>
        <p:spPr bwMode="auto">
          <a:xfrm>
            <a:off x="304800" y="762000"/>
            <a:ext cx="8610600" cy="76200"/>
          </a:xfrm>
          <a:prstGeom prst="rect">
            <a:avLst/>
          </a:prstGeom>
          <a:gradFill rotWithShape="0">
            <a:gsLst>
              <a:gs pos="0">
                <a:schemeClr val="accent2"/>
              </a:gs>
              <a:gs pos="100000">
                <a:schemeClr val="accent2">
                  <a:gamma/>
                  <a:tint val="48627"/>
                  <a:invGamma/>
                </a:schemeClr>
              </a:gs>
            </a:gsLst>
            <a:lin ang="0" scaled="1"/>
          </a:gradFill>
          <a:ln w="9525">
            <a:solidFill>
              <a:schemeClr val="tx1"/>
            </a:solidFill>
            <a:miter lim="800000"/>
            <a:headEnd/>
            <a:tailEnd/>
          </a:ln>
          <a:effectLst/>
        </p:spPr>
        <p:txBody>
          <a:bodyPr wrap="none" anchor="ctr"/>
          <a:lstStyle/>
          <a:p>
            <a:pPr>
              <a:defRPr/>
            </a:pPr>
            <a:endParaRPr lang="en-US"/>
          </a:p>
        </p:txBody>
      </p:sp>
      <p:sp>
        <p:nvSpPr>
          <p:cNvPr id="104455" name="Text Box 8"/>
          <p:cNvSpPr txBox="1">
            <a:spLocks noChangeArrowheads="1"/>
          </p:cNvSpPr>
          <p:nvPr/>
        </p:nvSpPr>
        <p:spPr bwMode="auto">
          <a:xfrm>
            <a:off x="609600" y="228600"/>
            <a:ext cx="6705600" cy="519113"/>
          </a:xfrm>
          <a:prstGeom prst="rect">
            <a:avLst/>
          </a:prstGeom>
          <a:noFill/>
          <a:ln w="9525">
            <a:noFill/>
            <a:miter lim="800000"/>
            <a:headEnd/>
            <a:tailEnd/>
          </a:ln>
        </p:spPr>
        <p:txBody>
          <a:bodyPr>
            <a:spAutoFit/>
          </a:bodyPr>
          <a:lstStyle/>
          <a:p>
            <a:pPr latinLnBrk="1">
              <a:spcBef>
                <a:spcPct val="50000"/>
              </a:spcBef>
            </a:pPr>
            <a:r>
              <a:rPr kumimoji="1" lang="en-US" altLang="ko-KR" sz="2800" b="0">
                <a:ea typeface="Gulim" pitchFamily="34" charset="-127"/>
              </a:rPr>
              <a:t>MPEG-7 Video Library Systems Tech.</a:t>
            </a:r>
          </a:p>
        </p:txBody>
      </p:sp>
      <p:grpSp>
        <p:nvGrpSpPr>
          <p:cNvPr id="104456" name="Group 9"/>
          <p:cNvGrpSpPr>
            <a:grpSpLocks/>
          </p:cNvGrpSpPr>
          <p:nvPr/>
        </p:nvGrpSpPr>
        <p:grpSpPr bwMode="auto">
          <a:xfrm>
            <a:off x="838200" y="1676400"/>
            <a:ext cx="7315200" cy="4343400"/>
            <a:chOff x="288" y="768"/>
            <a:chExt cx="4608" cy="2736"/>
          </a:xfrm>
        </p:grpSpPr>
        <p:grpSp>
          <p:nvGrpSpPr>
            <p:cNvPr id="104458" name="Group 10"/>
            <p:cNvGrpSpPr>
              <a:grpSpLocks/>
            </p:cNvGrpSpPr>
            <p:nvPr/>
          </p:nvGrpSpPr>
          <p:grpSpPr bwMode="auto">
            <a:xfrm>
              <a:off x="288" y="768"/>
              <a:ext cx="2701" cy="480"/>
              <a:chOff x="288" y="768"/>
              <a:chExt cx="2701" cy="480"/>
            </a:xfrm>
          </p:grpSpPr>
          <p:sp>
            <p:nvSpPr>
              <p:cNvPr id="104478" name="Rectangle 11"/>
              <p:cNvSpPr>
                <a:spLocks noChangeArrowheads="1"/>
              </p:cNvSpPr>
              <p:nvPr/>
            </p:nvSpPr>
            <p:spPr bwMode="auto">
              <a:xfrm>
                <a:off x="288" y="768"/>
                <a:ext cx="2064" cy="480"/>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987148" name="Picture 12" descr="cnns1"/>
              <p:cNvPicPr>
                <a:picLocks noChangeAspect="1" noChangeArrowheads="1"/>
              </p:cNvPicPr>
              <p:nvPr/>
            </p:nvPicPr>
            <p:blipFill>
              <a:blip r:embed="rId3" cstate="print"/>
              <a:srcRect/>
              <a:stretch>
                <a:fillRect/>
              </a:stretch>
            </p:blipFill>
            <p:spPr bwMode="auto">
              <a:xfrm>
                <a:off x="336" y="816"/>
                <a:ext cx="480" cy="384"/>
              </a:xfrm>
              <a:prstGeom prst="rect">
                <a:avLst/>
              </a:prstGeom>
              <a:noFill/>
              <a:effectLst>
                <a:outerShdw dist="35921" dir="2700000" algn="ctr" rotWithShape="0">
                  <a:srgbClr val="808080"/>
                </a:outerShdw>
              </a:effectLst>
            </p:spPr>
          </p:pic>
          <p:pic>
            <p:nvPicPr>
              <p:cNvPr id="987149" name="Picture 13" descr="cnns2"/>
              <p:cNvPicPr>
                <a:picLocks noChangeAspect="1" noChangeArrowheads="1"/>
              </p:cNvPicPr>
              <p:nvPr/>
            </p:nvPicPr>
            <p:blipFill>
              <a:blip r:embed="rId4" cstate="print"/>
              <a:srcRect/>
              <a:stretch>
                <a:fillRect/>
              </a:stretch>
            </p:blipFill>
            <p:spPr bwMode="auto">
              <a:xfrm>
                <a:off x="816" y="816"/>
                <a:ext cx="480" cy="384"/>
              </a:xfrm>
              <a:prstGeom prst="rect">
                <a:avLst/>
              </a:prstGeom>
              <a:noFill/>
              <a:effectLst>
                <a:outerShdw dist="35921" dir="2700000" algn="ctr" rotWithShape="0">
                  <a:srgbClr val="808080"/>
                </a:outerShdw>
              </a:effectLst>
            </p:spPr>
          </p:pic>
          <p:pic>
            <p:nvPicPr>
              <p:cNvPr id="987150" name="Picture 14" descr="cnns3"/>
              <p:cNvPicPr>
                <a:picLocks noChangeAspect="1" noChangeArrowheads="1"/>
              </p:cNvPicPr>
              <p:nvPr/>
            </p:nvPicPr>
            <p:blipFill>
              <a:blip r:embed="rId5" cstate="print"/>
              <a:srcRect/>
              <a:stretch>
                <a:fillRect/>
              </a:stretch>
            </p:blipFill>
            <p:spPr bwMode="auto">
              <a:xfrm>
                <a:off x="1296" y="816"/>
                <a:ext cx="480" cy="384"/>
              </a:xfrm>
              <a:prstGeom prst="rect">
                <a:avLst/>
              </a:prstGeom>
              <a:noFill/>
              <a:effectLst>
                <a:outerShdw dist="35921" dir="2700000" algn="ctr" rotWithShape="0">
                  <a:srgbClr val="808080"/>
                </a:outerShdw>
              </a:effectLst>
            </p:spPr>
          </p:pic>
          <p:pic>
            <p:nvPicPr>
              <p:cNvPr id="987151" name="Picture 15" descr="cnns4"/>
              <p:cNvPicPr>
                <a:picLocks noChangeAspect="1" noChangeArrowheads="1"/>
              </p:cNvPicPr>
              <p:nvPr/>
            </p:nvPicPr>
            <p:blipFill>
              <a:blip r:embed="rId6" cstate="print"/>
              <a:srcRect/>
              <a:stretch>
                <a:fillRect/>
              </a:stretch>
            </p:blipFill>
            <p:spPr bwMode="auto">
              <a:xfrm>
                <a:off x="1776" y="816"/>
                <a:ext cx="480" cy="384"/>
              </a:xfrm>
              <a:prstGeom prst="rect">
                <a:avLst/>
              </a:prstGeom>
              <a:noFill/>
              <a:effectLst>
                <a:outerShdw dist="35921" dir="2700000" algn="ctr" rotWithShape="0">
                  <a:srgbClr val="808080"/>
                </a:outerShdw>
              </a:effectLst>
            </p:spPr>
          </p:pic>
          <p:sp>
            <p:nvSpPr>
              <p:cNvPr id="104483" name="Text Box 16"/>
              <p:cNvSpPr txBox="1">
                <a:spLocks noChangeArrowheads="1"/>
              </p:cNvSpPr>
              <p:nvPr/>
            </p:nvSpPr>
            <p:spPr bwMode="auto">
              <a:xfrm>
                <a:off x="2400" y="768"/>
                <a:ext cx="589" cy="173"/>
              </a:xfrm>
              <a:prstGeom prst="rect">
                <a:avLst/>
              </a:prstGeom>
              <a:solidFill>
                <a:schemeClr val="hlink"/>
              </a:solidFill>
              <a:ln w="9525">
                <a:noFill/>
                <a:miter lim="800000"/>
                <a:headEnd/>
                <a:tailEnd/>
              </a:ln>
            </p:spPr>
            <p:txBody>
              <a:bodyPr wrap="none">
                <a:spAutoFit/>
              </a:bodyPr>
              <a:lstStyle/>
              <a:p>
                <a:pPr latinLnBrk="1"/>
                <a:r>
                  <a:rPr kumimoji="1" lang="en-US" altLang="ko-KR" sz="1200" b="0">
                    <a:ea typeface="Gulim" pitchFamily="34" charset="-127"/>
                  </a:rPr>
                  <a:t>Video Data</a:t>
                </a:r>
              </a:p>
            </p:txBody>
          </p:sp>
        </p:grpSp>
        <p:sp>
          <p:nvSpPr>
            <p:cNvPr id="104459" name="Rectangle 17"/>
            <p:cNvSpPr>
              <a:spLocks noChangeArrowheads="1"/>
            </p:cNvSpPr>
            <p:nvPr/>
          </p:nvSpPr>
          <p:spPr bwMode="auto">
            <a:xfrm>
              <a:off x="624" y="1488"/>
              <a:ext cx="1392" cy="240"/>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2"/>
                  </a:solidFill>
                  <a:ea typeface="Gulim" pitchFamily="34" charset="-127"/>
                </a:rPr>
                <a:t>Description Generator</a:t>
              </a:r>
            </a:p>
          </p:txBody>
        </p:sp>
        <p:sp>
          <p:nvSpPr>
            <p:cNvPr id="104460" name="Rectangle 18"/>
            <p:cNvSpPr>
              <a:spLocks noChangeArrowheads="1"/>
            </p:cNvSpPr>
            <p:nvPr/>
          </p:nvSpPr>
          <p:spPr bwMode="auto">
            <a:xfrm>
              <a:off x="3504" y="1440"/>
              <a:ext cx="1392" cy="336"/>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2"/>
                  </a:solidFill>
                  <a:ea typeface="Gulim" pitchFamily="34" charset="-127"/>
                </a:rPr>
                <a:t>Description Schemes</a:t>
              </a:r>
            </a:p>
            <a:p>
              <a:pPr algn="ctr" latinLnBrk="1"/>
              <a:r>
                <a:rPr kumimoji="1" lang="en-US" altLang="ko-KR" sz="1400" b="0">
                  <a:solidFill>
                    <a:schemeClr val="bg2"/>
                  </a:solidFill>
                  <a:ea typeface="Gulim" pitchFamily="34" charset="-127"/>
                </a:rPr>
                <a:t>Design Tool</a:t>
              </a:r>
            </a:p>
          </p:txBody>
        </p:sp>
        <p:sp>
          <p:nvSpPr>
            <p:cNvPr id="104461" name="AutoShape 19"/>
            <p:cNvSpPr>
              <a:spLocks noChangeArrowheads="1"/>
            </p:cNvSpPr>
            <p:nvPr/>
          </p:nvSpPr>
          <p:spPr bwMode="auto">
            <a:xfrm>
              <a:off x="2544" y="1392"/>
              <a:ext cx="576" cy="432"/>
            </a:xfrm>
            <a:prstGeom prst="foldedCorner">
              <a:avLst>
                <a:gd name="adj" fmla="val 12500"/>
              </a:avLst>
            </a:prstGeom>
            <a:solidFill>
              <a:schemeClr val="hlink"/>
            </a:solidFill>
            <a:ln w="9525">
              <a:solidFill>
                <a:schemeClr val="tx1"/>
              </a:solidFill>
              <a:round/>
              <a:headEnd/>
              <a:tailEnd/>
            </a:ln>
          </p:spPr>
          <p:txBody>
            <a:bodyPr wrap="none" anchor="ctr"/>
            <a:lstStyle/>
            <a:p>
              <a:pPr latinLnBrk="1"/>
              <a:r>
                <a:rPr kumimoji="1" lang="en-US" altLang="ko-KR" sz="1200" b="0">
                  <a:ea typeface="Gulim" pitchFamily="34" charset="-127"/>
                </a:rPr>
                <a:t>Description</a:t>
              </a:r>
            </a:p>
            <a:p>
              <a:pPr latinLnBrk="1"/>
              <a:r>
                <a:rPr kumimoji="1" lang="en-US" altLang="ko-KR" sz="1200" b="0">
                  <a:ea typeface="Gulim" pitchFamily="34" charset="-127"/>
                </a:rPr>
                <a:t>Scheme</a:t>
              </a:r>
            </a:p>
          </p:txBody>
        </p:sp>
        <p:sp>
          <p:nvSpPr>
            <p:cNvPr id="104462" name="AutoShape 20"/>
            <p:cNvSpPr>
              <a:spLocks noChangeArrowheads="1"/>
            </p:cNvSpPr>
            <p:nvPr/>
          </p:nvSpPr>
          <p:spPr bwMode="auto">
            <a:xfrm>
              <a:off x="3168" y="1584"/>
              <a:ext cx="288" cy="48"/>
            </a:xfrm>
            <a:prstGeom prst="leftArrow">
              <a:avLst>
                <a:gd name="adj1" fmla="val 50000"/>
                <a:gd name="adj2" fmla="val 150000"/>
              </a:avLst>
            </a:prstGeom>
            <a:solidFill>
              <a:srgbClr val="6699FF"/>
            </a:solidFill>
            <a:ln w="9525">
              <a:solidFill>
                <a:schemeClr val="tx1"/>
              </a:solidFill>
              <a:miter lim="800000"/>
              <a:headEnd/>
              <a:tailEnd/>
            </a:ln>
          </p:spPr>
          <p:txBody>
            <a:bodyPr wrap="none" anchor="ctr"/>
            <a:lstStyle/>
            <a:p>
              <a:endParaRPr lang="en-US"/>
            </a:p>
          </p:txBody>
        </p:sp>
        <p:sp>
          <p:nvSpPr>
            <p:cNvPr id="104463" name="AutoShape 21"/>
            <p:cNvSpPr>
              <a:spLocks noChangeArrowheads="1"/>
            </p:cNvSpPr>
            <p:nvPr/>
          </p:nvSpPr>
          <p:spPr bwMode="auto">
            <a:xfrm>
              <a:off x="2160" y="1584"/>
              <a:ext cx="288" cy="48"/>
            </a:xfrm>
            <a:prstGeom prst="leftArrow">
              <a:avLst>
                <a:gd name="adj1" fmla="val 50000"/>
                <a:gd name="adj2" fmla="val 150000"/>
              </a:avLst>
            </a:prstGeom>
            <a:solidFill>
              <a:srgbClr val="6699FF"/>
            </a:solidFill>
            <a:ln w="9525">
              <a:solidFill>
                <a:schemeClr val="tx1"/>
              </a:solidFill>
              <a:miter lim="800000"/>
              <a:headEnd/>
              <a:tailEnd/>
            </a:ln>
          </p:spPr>
          <p:txBody>
            <a:bodyPr wrap="none" anchor="ctr"/>
            <a:lstStyle/>
            <a:p>
              <a:endParaRPr lang="en-US"/>
            </a:p>
          </p:txBody>
        </p:sp>
        <p:sp>
          <p:nvSpPr>
            <p:cNvPr id="104464" name="AutoShape 22"/>
            <p:cNvSpPr>
              <a:spLocks noChangeArrowheads="1"/>
            </p:cNvSpPr>
            <p:nvPr/>
          </p:nvSpPr>
          <p:spPr bwMode="auto">
            <a:xfrm>
              <a:off x="1248" y="1248"/>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65" name="AutoShape 23"/>
            <p:cNvSpPr>
              <a:spLocks noChangeArrowheads="1"/>
            </p:cNvSpPr>
            <p:nvPr/>
          </p:nvSpPr>
          <p:spPr bwMode="auto">
            <a:xfrm>
              <a:off x="576" y="2016"/>
              <a:ext cx="722" cy="576"/>
            </a:xfrm>
            <a:prstGeom prst="flowChartMagneticDisk">
              <a:avLst/>
            </a:prstGeom>
            <a:solidFill>
              <a:schemeClr val="hlink"/>
            </a:solidFill>
            <a:ln w="9525">
              <a:solidFill>
                <a:schemeClr val="tx1"/>
              </a:solidFill>
              <a:round/>
              <a:headEnd/>
              <a:tailEnd/>
            </a:ln>
          </p:spPr>
          <p:txBody>
            <a:bodyPr wrap="none" anchor="ctr"/>
            <a:lstStyle/>
            <a:p>
              <a:pPr algn="ctr" latinLnBrk="1"/>
              <a:r>
                <a:rPr kumimoji="1" lang="en-US" altLang="ko-KR" sz="1400" b="0">
                  <a:ea typeface="Gulim" pitchFamily="34" charset="-127"/>
                </a:rPr>
                <a:t>Meta</a:t>
              </a:r>
            </a:p>
            <a:p>
              <a:pPr algn="ctr" latinLnBrk="1"/>
              <a:r>
                <a:rPr kumimoji="1" lang="en-US" altLang="ko-KR" sz="1400" b="0">
                  <a:ea typeface="Gulim" pitchFamily="34" charset="-127"/>
                </a:rPr>
                <a:t>Database</a:t>
              </a:r>
            </a:p>
          </p:txBody>
        </p:sp>
        <p:sp>
          <p:nvSpPr>
            <p:cNvPr id="104466" name="AutoShape 24"/>
            <p:cNvSpPr>
              <a:spLocks noChangeArrowheads="1"/>
            </p:cNvSpPr>
            <p:nvPr/>
          </p:nvSpPr>
          <p:spPr bwMode="auto">
            <a:xfrm>
              <a:off x="1344" y="2016"/>
              <a:ext cx="723" cy="576"/>
            </a:xfrm>
            <a:prstGeom prst="flowChartMagneticDisk">
              <a:avLst/>
            </a:prstGeom>
            <a:solidFill>
              <a:schemeClr val="hlink"/>
            </a:solidFill>
            <a:ln w="9525">
              <a:solidFill>
                <a:schemeClr val="tx1"/>
              </a:solidFill>
              <a:round/>
              <a:headEnd/>
              <a:tailEnd/>
            </a:ln>
          </p:spPr>
          <p:txBody>
            <a:bodyPr wrap="none" anchor="ctr"/>
            <a:lstStyle/>
            <a:p>
              <a:pPr algn="ctr" latinLnBrk="1"/>
              <a:r>
                <a:rPr kumimoji="1" lang="en-US" altLang="ko-KR" sz="1400" b="0">
                  <a:ea typeface="Gulim" pitchFamily="34" charset="-127"/>
                </a:rPr>
                <a:t>Video</a:t>
              </a:r>
            </a:p>
            <a:p>
              <a:pPr algn="ctr" latinLnBrk="1"/>
              <a:r>
                <a:rPr kumimoji="1" lang="en-US" altLang="ko-KR" sz="1400" b="0">
                  <a:ea typeface="Gulim" pitchFamily="34" charset="-127"/>
                </a:rPr>
                <a:t>Database</a:t>
              </a:r>
            </a:p>
          </p:txBody>
        </p:sp>
        <p:sp>
          <p:nvSpPr>
            <p:cNvPr id="104467" name="Rectangle 25"/>
            <p:cNvSpPr>
              <a:spLocks noChangeArrowheads="1"/>
            </p:cNvSpPr>
            <p:nvPr/>
          </p:nvSpPr>
          <p:spPr bwMode="auto">
            <a:xfrm>
              <a:off x="672" y="2784"/>
              <a:ext cx="1344" cy="384"/>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1"/>
                  </a:solidFill>
                  <a:ea typeface="Gulim" pitchFamily="34" charset="-127"/>
                </a:rPr>
                <a:t>Retrieval Server</a:t>
              </a:r>
            </a:p>
            <a:p>
              <a:pPr algn="ctr" latinLnBrk="1"/>
              <a:r>
                <a:rPr kumimoji="1" lang="en-US" altLang="ko-KR" sz="1400" b="0">
                  <a:solidFill>
                    <a:schemeClr val="bg1"/>
                  </a:solidFill>
                  <a:ea typeface="Gulim" pitchFamily="34" charset="-127"/>
                </a:rPr>
                <a:t>Module</a:t>
              </a:r>
            </a:p>
          </p:txBody>
        </p:sp>
        <p:sp>
          <p:nvSpPr>
            <p:cNvPr id="104468" name="AutoShape 26"/>
            <p:cNvSpPr>
              <a:spLocks noChangeArrowheads="1"/>
            </p:cNvSpPr>
            <p:nvPr/>
          </p:nvSpPr>
          <p:spPr bwMode="auto">
            <a:xfrm>
              <a:off x="912" y="2592"/>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69" name="AutoShape 27"/>
            <p:cNvSpPr>
              <a:spLocks noChangeArrowheads="1"/>
            </p:cNvSpPr>
            <p:nvPr/>
          </p:nvSpPr>
          <p:spPr bwMode="auto">
            <a:xfrm>
              <a:off x="1680" y="2592"/>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70" name="AutoShape 28"/>
            <p:cNvSpPr>
              <a:spLocks noChangeArrowheads="1"/>
            </p:cNvSpPr>
            <p:nvPr/>
          </p:nvSpPr>
          <p:spPr bwMode="auto">
            <a:xfrm>
              <a:off x="912" y="1728"/>
              <a:ext cx="48" cy="336"/>
            </a:xfrm>
            <a:prstGeom prst="downArrow">
              <a:avLst>
                <a:gd name="adj1" fmla="val 50000"/>
                <a:gd name="adj2" fmla="val 175000"/>
              </a:avLst>
            </a:prstGeom>
            <a:solidFill>
              <a:srgbClr val="6699FF"/>
            </a:solidFill>
            <a:ln w="9525">
              <a:solidFill>
                <a:schemeClr val="tx1"/>
              </a:solidFill>
              <a:miter lim="800000"/>
              <a:headEnd/>
              <a:tailEnd/>
            </a:ln>
          </p:spPr>
          <p:txBody>
            <a:bodyPr vert="eaVert" wrap="none" anchor="ctr"/>
            <a:lstStyle/>
            <a:p>
              <a:endParaRPr lang="en-US"/>
            </a:p>
          </p:txBody>
        </p:sp>
        <p:sp>
          <p:nvSpPr>
            <p:cNvPr id="104471" name="AutoShape 29"/>
            <p:cNvSpPr>
              <a:spLocks noChangeArrowheads="1"/>
            </p:cNvSpPr>
            <p:nvPr/>
          </p:nvSpPr>
          <p:spPr bwMode="auto">
            <a:xfrm>
              <a:off x="1632" y="1728"/>
              <a:ext cx="48" cy="336"/>
            </a:xfrm>
            <a:prstGeom prst="downArrow">
              <a:avLst>
                <a:gd name="adj1" fmla="val 50000"/>
                <a:gd name="adj2" fmla="val 175000"/>
              </a:avLst>
            </a:prstGeom>
            <a:solidFill>
              <a:srgbClr val="6699FF"/>
            </a:solidFill>
            <a:ln w="9525">
              <a:solidFill>
                <a:schemeClr val="tx1"/>
              </a:solidFill>
              <a:miter lim="800000"/>
              <a:headEnd/>
              <a:tailEnd/>
            </a:ln>
          </p:spPr>
          <p:txBody>
            <a:bodyPr vert="eaVert" wrap="none" anchor="ctr"/>
            <a:lstStyle/>
            <a:p>
              <a:endParaRPr lang="en-US"/>
            </a:p>
          </p:txBody>
        </p:sp>
        <p:grpSp>
          <p:nvGrpSpPr>
            <p:cNvPr id="104472" name="Group 30"/>
            <p:cNvGrpSpPr>
              <a:grpSpLocks/>
            </p:cNvGrpSpPr>
            <p:nvPr/>
          </p:nvGrpSpPr>
          <p:grpSpPr bwMode="auto">
            <a:xfrm>
              <a:off x="3264" y="2208"/>
              <a:ext cx="1536" cy="1296"/>
              <a:chOff x="3120" y="2208"/>
              <a:chExt cx="1536" cy="1296"/>
            </a:xfrm>
          </p:grpSpPr>
          <p:pic>
            <p:nvPicPr>
              <p:cNvPr id="104476" name="Picture 31" descr="player"/>
              <p:cNvPicPr>
                <a:picLocks noChangeAspect="1" noChangeArrowheads="1"/>
              </p:cNvPicPr>
              <p:nvPr/>
            </p:nvPicPr>
            <p:blipFill>
              <a:blip r:embed="rId7" cstate="print"/>
              <a:srcRect/>
              <a:stretch>
                <a:fillRect/>
              </a:stretch>
            </p:blipFill>
            <p:spPr bwMode="auto">
              <a:xfrm>
                <a:off x="3120" y="2208"/>
                <a:ext cx="1536" cy="1296"/>
              </a:xfrm>
              <a:prstGeom prst="rect">
                <a:avLst/>
              </a:prstGeom>
              <a:noFill/>
              <a:ln w="9525">
                <a:noFill/>
                <a:miter lim="800000"/>
                <a:headEnd/>
                <a:tailEnd/>
              </a:ln>
            </p:spPr>
          </p:pic>
          <p:pic>
            <p:nvPicPr>
              <p:cNvPr id="987168" name="Picture 32" descr="cnns1"/>
              <p:cNvPicPr>
                <a:picLocks noChangeAspect="1" noChangeArrowheads="1"/>
              </p:cNvPicPr>
              <p:nvPr/>
            </p:nvPicPr>
            <p:blipFill>
              <a:blip r:embed="rId3" cstate="print"/>
              <a:srcRect/>
              <a:stretch>
                <a:fillRect/>
              </a:stretch>
            </p:blipFill>
            <p:spPr bwMode="auto">
              <a:xfrm>
                <a:off x="3984" y="2736"/>
                <a:ext cx="480" cy="384"/>
              </a:xfrm>
              <a:prstGeom prst="rect">
                <a:avLst/>
              </a:prstGeom>
              <a:noFill/>
              <a:effectLst>
                <a:outerShdw dist="35921" dir="2700000" algn="ctr" rotWithShape="0">
                  <a:srgbClr val="808080"/>
                </a:outerShdw>
              </a:effectLst>
            </p:spPr>
          </p:pic>
        </p:grpSp>
        <p:sp>
          <p:nvSpPr>
            <p:cNvPr id="104473" name="Text Box 33"/>
            <p:cNvSpPr txBox="1">
              <a:spLocks noChangeArrowheads="1"/>
            </p:cNvSpPr>
            <p:nvPr/>
          </p:nvSpPr>
          <p:spPr bwMode="auto">
            <a:xfrm>
              <a:off x="3264" y="2016"/>
              <a:ext cx="576" cy="173"/>
            </a:xfrm>
            <a:prstGeom prst="rect">
              <a:avLst/>
            </a:prstGeom>
            <a:solidFill>
              <a:schemeClr val="hlink"/>
            </a:solidFill>
            <a:ln w="9525">
              <a:noFill/>
              <a:miter lim="800000"/>
              <a:headEnd/>
              <a:tailEnd/>
            </a:ln>
          </p:spPr>
          <p:txBody>
            <a:bodyPr>
              <a:spAutoFit/>
            </a:bodyPr>
            <a:lstStyle/>
            <a:p>
              <a:pPr latinLnBrk="1">
                <a:spcBef>
                  <a:spcPct val="50000"/>
                </a:spcBef>
              </a:pPr>
              <a:r>
                <a:rPr kumimoji="1" lang="en-US" altLang="ko-KR" sz="1200" b="0">
                  <a:ea typeface="Gulim" pitchFamily="34" charset="-127"/>
                </a:rPr>
                <a:t>Player</a:t>
              </a:r>
            </a:p>
          </p:txBody>
        </p:sp>
        <p:sp>
          <p:nvSpPr>
            <p:cNvPr id="104474" name="Rectangle 34"/>
            <p:cNvSpPr>
              <a:spLocks noChangeArrowheads="1"/>
            </p:cNvSpPr>
            <p:nvPr/>
          </p:nvSpPr>
          <p:spPr bwMode="auto">
            <a:xfrm>
              <a:off x="2784" y="2016"/>
              <a:ext cx="480" cy="1488"/>
            </a:xfrm>
            <a:prstGeom prst="rect">
              <a:avLst/>
            </a:prstGeom>
            <a:solidFill>
              <a:schemeClr val="accent2"/>
            </a:solidFill>
            <a:ln w="9525">
              <a:solidFill>
                <a:schemeClr val="tx1"/>
              </a:solidFill>
              <a:miter lim="800000"/>
              <a:headEnd/>
              <a:tailEnd/>
            </a:ln>
          </p:spPr>
          <p:txBody>
            <a:bodyPr vert="eaVert" wrap="none" anchor="ctr"/>
            <a:lstStyle/>
            <a:p>
              <a:pPr algn="ctr" latinLnBrk="1"/>
              <a:r>
                <a:rPr kumimoji="1" lang="en-US" altLang="ko-KR" sz="1400" b="0">
                  <a:solidFill>
                    <a:schemeClr val="bg1"/>
                  </a:solidFill>
                  <a:ea typeface="Gulim" pitchFamily="34" charset="-127"/>
                </a:rPr>
                <a:t>Presentation Module</a:t>
              </a:r>
              <a:endParaRPr kumimoji="1" lang="en-US" altLang="ko-KR" sz="1400" b="0">
                <a:solidFill>
                  <a:schemeClr val="bg1"/>
                </a:solidFill>
                <a:latin typeface="Times New Roman" pitchFamily="18" charset="0"/>
                <a:ea typeface="Gulim" pitchFamily="34" charset="-127"/>
              </a:endParaRPr>
            </a:p>
          </p:txBody>
        </p:sp>
        <p:sp>
          <p:nvSpPr>
            <p:cNvPr id="104475" name="AutoShape 35"/>
            <p:cNvSpPr>
              <a:spLocks noChangeArrowheads="1"/>
            </p:cNvSpPr>
            <p:nvPr/>
          </p:nvSpPr>
          <p:spPr bwMode="auto">
            <a:xfrm>
              <a:off x="2064" y="2976"/>
              <a:ext cx="672" cy="48"/>
            </a:xfrm>
            <a:prstGeom prst="leftRightArrow">
              <a:avLst>
                <a:gd name="adj1" fmla="val 50000"/>
                <a:gd name="adj2" fmla="val 280000"/>
              </a:avLst>
            </a:prstGeom>
            <a:solidFill>
              <a:srgbClr val="6699FF"/>
            </a:solidFill>
            <a:ln w="9525">
              <a:solidFill>
                <a:schemeClr val="tx1"/>
              </a:solidFill>
              <a:miter lim="800000"/>
              <a:headEnd/>
              <a:tailEnd/>
            </a:ln>
          </p:spPr>
          <p:txBody>
            <a:bodyPr wrap="none" anchor="ctr"/>
            <a:lstStyle/>
            <a:p>
              <a:endParaRPr lang="en-US"/>
            </a:p>
          </p:txBody>
        </p:sp>
      </p:grpSp>
      <p:sp>
        <p:nvSpPr>
          <p:cNvPr id="104457" name="Text Box 36"/>
          <p:cNvSpPr txBox="1">
            <a:spLocks noChangeArrowheads="1"/>
          </p:cNvSpPr>
          <p:nvPr/>
        </p:nvSpPr>
        <p:spPr bwMode="auto">
          <a:xfrm>
            <a:off x="609600" y="990600"/>
            <a:ext cx="2667000" cy="457200"/>
          </a:xfrm>
          <a:prstGeom prst="rect">
            <a:avLst/>
          </a:prstGeom>
          <a:noFill/>
          <a:ln w="9525">
            <a:noFill/>
            <a:miter lim="800000"/>
            <a:headEnd/>
            <a:tailEnd/>
          </a:ln>
        </p:spPr>
        <p:txBody>
          <a:bodyPr>
            <a:spAutoFit/>
          </a:bodyPr>
          <a:lstStyle/>
          <a:p>
            <a:pPr latinLnBrk="1">
              <a:spcBef>
                <a:spcPct val="50000"/>
              </a:spcBef>
            </a:pPr>
            <a:r>
              <a:rPr kumimoji="1" lang="en-US" altLang="ko-KR" sz="2400" b="0">
                <a:ea typeface="Gulim" pitchFamily="34" charset="-127"/>
              </a:rPr>
              <a:t>Architecture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304800"/>
            <a:ext cx="8229600" cy="1143000"/>
          </a:xfrm>
        </p:spPr>
        <p:txBody>
          <a:bodyPr/>
          <a:lstStyle/>
          <a:p>
            <a:pPr eaLnBrk="1" hangingPunct="1"/>
            <a:r>
              <a:rPr lang="en-US" b="1" dirty="0" smtClean="0"/>
              <a:t>DL Book 1: </a:t>
            </a:r>
            <a:br>
              <a:rPr lang="en-US" b="1" dirty="0" smtClean="0"/>
            </a:br>
            <a:r>
              <a:rPr lang="en-US" b="1" dirty="0" smtClean="0"/>
              <a:t>Theoretical Foundations</a:t>
            </a:r>
            <a:br>
              <a:rPr lang="en-US" b="1" dirty="0" smtClean="0"/>
            </a:br>
            <a:r>
              <a:rPr lang="en-US" sz="2800" b="1" dirty="0" smtClean="0"/>
              <a:t>(Fox, </a:t>
            </a:r>
            <a:r>
              <a:rPr lang="en-US" sz="2800" b="1" dirty="0" err="1" smtClean="0"/>
              <a:t>Goncalves</a:t>
            </a:r>
            <a:r>
              <a:rPr lang="en-US" sz="2800" b="1" dirty="0" smtClean="0"/>
              <a:t>, </a:t>
            </a:r>
            <a:r>
              <a:rPr lang="en-US" sz="2800" b="1" dirty="0" err="1" smtClean="0"/>
              <a:t>Shen</a:t>
            </a:r>
            <a:r>
              <a:rPr lang="en-US" sz="2800" b="1" dirty="0" smtClean="0"/>
              <a:t>)</a:t>
            </a:r>
          </a:p>
        </p:txBody>
      </p:sp>
      <p:sp>
        <p:nvSpPr>
          <p:cNvPr id="34819" name="Content Placeholder 2"/>
          <p:cNvSpPr>
            <a:spLocks noGrp="1"/>
          </p:cNvSpPr>
          <p:nvPr>
            <p:ph idx="1"/>
          </p:nvPr>
        </p:nvSpPr>
        <p:spPr>
          <a:xfrm>
            <a:off x="0" y="2057400"/>
            <a:ext cx="9144000" cy="4525963"/>
          </a:xfrm>
        </p:spPr>
        <p:txBody>
          <a:bodyPr/>
          <a:lstStyle/>
          <a:p>
            <a:pPr eaLnBrk="1" hangingPunct="1">
              <a:spcBef>
                <a:spcPts val="0"/>
              </a:spcBef>
            </a:pPr>
            <a:r>
              <a:rPr lang="en-US" dirty="0" smtClean="0"/>
              <a:t>~180 pages</a:t>
            </a:r>
          </a:p>
          <a:p>
            <a:pPr eaLnBrk="1" hangingPunct="1">
              <a:spcBef>
                <a:spcPts val="0"/>
              </a:spcBef>
            </a:pPr>
            <a:r>
              <a:rPr lang="en-US" dirty="0" smtClean="0"/>
              <a:t>1) Introduction</a:t>
            </a:r>
          </a:p>
          <a:p>
            <a:pPr eaLnBrk="1" hangingPunct="1">
              <a:spcBef>
                <a:spcPts val="0"/>
              </a:spcBef>
            </a:pPr>
            <a:r>
              <a:rPr lang="en-US" dirty="0" smtClean="0"/>
              <a:t>2) Exploration (searching, browsing, visualizing)</a:t>
            </a:r>
          </a:p>
          <a:p>
            <a:pPr eaLnBrk="1" hangingPunct="1">
              <a:spcBef>
                <a:spcPts val="0"/>
              </a:spcBef>
            </a:pPr>
            <a:r>
              <a:rPr lang="en-US" dirty="0" smtClean="0"/>
              <a:t>A) Mathematical Preliminaries</a:t>
            </a:r>
          </a:p>
          <a:p>
            <a:pPr eaLnBrk="1" hangingPunct="1">
              <a:spcBef>
                <a:spcPts val="0"/>
              </a:spcBef>
            </a:pPr>
            <a:r>
              <a:rPr lang="en-US" dirty="0" smtClean="0"/>
              <a:t>B) Minimal DL</a:t>
            </a:r>
          </a:p>
          <a:p>
            <a:pPr eaLnBrk="1" hangingPunct="1">
              <a:spcBef>
                <a:spcPts val="0"/>
              </a:spcBef>
            </a:pPr>
            <a:r>
              <a:rPr lang="en-US" dirty="0" smtClean="0"/>
              <a:t>C) Archaeological DLs</a:t>
            </a:r>
          </a:p>
          <a:p>
            <a:pPr eaLnBrk="1" hangingPunct="1">
              <a:spcBef>
                <a:spcPts val="0"/>
              </a:spcBef>
            </a:pPr>
            <a:r>
              <a:rPr lang="en-US" dirty="0" smtClean="0"/>
              <a:t>D) 5S Results: Lemmas, Proofs, 5SSuite</a:t>
            </a:r>
          </a:p>
          <a:p>
            <a:pPr eaLnBrk="1" hangingPunct="1">
              <a:spcBef>
                <a:spcPts val="0"/>
              </a:spcBef>
            </a:pPr>
            <a:r>
              <a:rPr lang="en-US" dirty="0" smtClean="0"/>
              <a:t>E) Glossary</a:t>
            </a:r>
          </a:p>
          <a:p>
            <a:pPr eaLnBrk="1" hangingPunct="1">
              <a:spcBef>
                <a:spcPts val="0"/>
              </a:spcBef>
            </a:pPr>
            <a:r>
              <a:rPr lang="en-US" dirty="0" smtClean="0"/>
              <a:t>Bibliography (263 references)</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9</a:t>
            </a:fld>
            <a:endParaRPr lang="en-US" smtClean="0"/>
          </a:p>
        </p:txBody>
      </p:sp>
    </p:spTree>
    <p:extLst>
      <p:ext uri="{BB962C8B-B14F-4D97-AF65-F5344CB8AC3E}">
        <p14:creationId xmlns:p14="http://schemas.microsoft.com/office/powerpoint/2010/main" val="37696175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5"/>
          <p:cNvSpPr>
            <a:spLocks noGrp="1"/>
          </p:cNvSpPr>
          <p:nvPr>
            <p:ph type="sldNum" sz="quarter" idx="12"/>
          </p:nvPr>
        </p:nvSpPr>
        <p:spPr>
          <a:noFill/>
        </p:spPr>
        <p:txBody>
          <a:bodyPr/>
          <a:lstStyle/>
          <a:p>
            <a:fld id="{83FF5EF0-306D-4C82-A8FF-D521AACEC60E}" type="slidenum">
              <a:rPr lang="en-US" smtClean="0"/>
              <a:pPr/>
              <a:t>90</a:t>
            </a:fld>
            <a:endParaRPr lang="en-US" smtClean="0"/>
          </a:p>
        </p:txBody>
      </p:sp>
      <p:sp>
        <p:nvSpPr>
          <p:cNvPr id="105475" name="Rectangle 2"/>
          <p:cNvSpPr>
            <a:spLocks noGrp="1" noChangeArrowheads="1"/>
          </p:cNvSpPr>
          <p:nvPr>
            <p:ph type="title"/>
          </p:nvPr>
        </p:nvSpPr>
        <p:spPr/>
        <p:txBody>
          <a:bodyPr/>
          <a:lstStyle/>
          <a:p>
            <a:pPr eaLnBrk="1" hangingPunct="1"/>
            <a:r>
              <a:rPr lang="en-US" smtClean="0">
                <a:solidFill>
                  <a:srgbClr val="FF0000"/>
                </a:solidFill>
              </a:rPr>
              <a:t>Tides in Early Texas History – Stephen F. Austin University</a:t>
            </a:r>
            <a:r>
              <a:rPr lang="en-US" smtClean="0"/>
              <a:t> </a:t>
            </a:r>
          </a:p>
        </p:txBody>
      </p:sp>
      <p:sp>
        <p:nvSpPr>
          <p:cNvPr id="105476" name="Rectangle 3"/>
          <p:cNvSpPr>
            <a:spLocks noGrp="1" noChangeArrowheads="1"/>
          </p:cNvSpPr>
          <p:nvPr>
            <p:ph type="body" idx="1"/>
          </p:nvPr>
        </p:nvSpPr>
        <p:spPr/>
        <p:txBody>
          <a:bodyPr/>
          <a:lstStyle/>
          <a:p>
            <a:pPr eaLnBrk="1" hangingPunct="1"/>
            <a:endParaRPr lang="en-US" smtClean="0"/>
          </a:p>
        </p:txBody>
      </p:sp>
      <p:sp>
        <p:nvSpPr>
          <p:cNvPr id="105477" name="Rectangle 4"/>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78" name="Rectangle 5"/>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79" name="Rectangle 6"/>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0" name="Rectangle 7"/>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1" name="Rectangle 8"/>
          <p:cNvSpPr>
            <a:spLocks noChangeArrowheads="1"/>
          </p:cNvSpPr>
          <p:nvPr/>
        </p:nvSpPr>
        <p:spPr bwMode="auto">
          <a:xfrm>
            <a:off x="0" y="2852738"/>
            <a:ext cx="9144000" cy="0"/>
          </a:xfrm>
          <a:prstGeom prst="rect">
            <a:avLst/>
          </a:prstGeom>
          <a:noFill/>
          <a:ln w="9525">
            <a:noFill/>
            <a:miter lim="800000"/>
            <a:headEnd/>
            <a:tailEnd/>
          </a:ln>
        </p:spPr>
        <p:txBody>
          <a:bodyPr>
            <a:spAutoFit/>
          </a:bodyPr>
          <a:lstStyle/>
          <a:p>
            <a:endParaRPr lang="en-US"/>
          </a:p>
        </p:txBody>
      </p:sp>
      <p:sp>
        <p:nvSpPr>
          <p:cNvPr id="105482" name="Rectangle 9"/>
          <p:cNvSpPr>
            <a:spLocks noChangeArrowheads="1"/>
          </p:cNvSpPr>
          <p:nvPr/>
        </p:nvSpPr>
        <p:spPr bwMode="auto">
          <a:xfrm>
            <a:off x="457200" y="2852738"/>
            <a:ext cx="8229600" cy="0"/>
          </a:xfrm>
          <a:prstGeom prst="rect">
            <a:avLst/>
          </a:prstGeom>
          <a:solidFill>
            <a:srgbClr val="333333"/>
          </a:solidFill>
          <a:ln w="9525">
            <a:noFill/>
            <a:miter lim="800000"/>
            <a:headEnd/>
            <a:tailEnd/>
          </a:ln>
        </p:spPr>
        <p:txBody>
          <a:bodyPr>
            <a:spAutoFit/>
          </a:bodyPr>
          <a:lstStyle/>
          <a:p>
            <a:endParaRPr lang="en-US"/>
          </a:p>
        </p:txBody>
      </p:sp>
      <p:sp>
        <p:nvSpPr>
          <p:cNvPr id="105483" name="Rectangle 10"/>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4" name="Rectangle 11"/>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5" name="Rectangle 12"/>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6" name="Rectangle 13"/>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7" name="Rectangle 14"/>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8" name="Rectangle 15"/>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9" name="Rectangle 16"/>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205265" name="Rectangle 17"/>
          <p:cNvSpPr>
            <a:spLocks noChangeArrowheads="1"/>
          </p:cNvSpPr>
          <p:nvPr/>
        </p:nvSpPr>
        <p:spPr bwMode="auto">
          <a:xfrm>
            <a:off x="4403725" y="3108325"/>
            <a:ext cx="184150" cy="641350"/>
          </a:xfrm>
          <a:prstGeom prst="rect">
            <a:avLst/>
          </a:prstGeom>
          <a:solidFill>
            <a:srgbClr val="000080">
              <a:alpha val="50000"/>
            </a:srgbClr>
          </a:solidFill>
          <a:ln w="9525">
            <a:noFill/>
            <a:miter lim="800000"/>
            <a:headEnd/>
            <a:tailEnd/>
          </a:ln>
          <a:effectLst/>
        </p:spPr>
        <p:txBody>
          <a:bodyPr wrap="none" anchor="ctr">
            <a:spAutoFit/>
          </a:bodyPr>
          <a:lstStyle/>
          <a:p>
            <a:pPr algn="ctr">
              <a:spcBef>
                <a:spcPct val="50000"/>
              </a:spcBef>
              <a:defRPr/>
            </a:pPr>
            <a:endParaRPr lang="en-US" sz="3600" b="0">
              <a:solidFill>
                <a:srgbClr val="000066"/>
              </a:solidFill>
              <a:effectLst>
                <a:outerShdw blurRad="38100" dist="38100" dir="2700000" algn="tl">
                  <a:srgbClr val="000000"/>
                </a:outerShdw>
              </a:effectLst>
              <a:latin typeface="Times New Roman" pitchFamily="18" charset="0"/>
              <a:cs typeface="Times New Roman" pitchFamily="18" charset="0"/>
            </a:endParaRPr>
          </a:p>
        </p:txBody>
      </p:sp>
      <p:pic>
        <p:nvPicPr>
          <p:cNvPr id="105491" name="Picture 18" descr="1981">
            <a:hlinkClick r:id="rId3"/>
          </p:cNvPr>
          <p:cNvPicPr>
            <a:picLocks noChangeAspect="1" noChangeArrowheads="1"/>
          </p:cNvPicPr>
          <p:nvPr/>
        </p:nvPicPr>
        <p:blipFill>
          <a:blip r:embed="rId4" cstate="print"/>
          <a:srcRect/>
          <a:stretch>
            <a:fillRect/>
          </a:stretch>
        </p:blipFill>
        <p:spPr bwMode="auto">
          <a:xfrm>
            <a:off x="7010400" y="2571750"/>
            <a:ext cx="1108075" cy="1714500"/>
          </a:xfrm>
          <a:prstGeom prst="rect">
            <a:avLst/>
          </a:prstGeom>
          <a:noFill/>
          <a:ln w="38100">
            <a:solidFill>
              <a:schemeClr val="tx1"/>
            </a:solidFill>
            <a:miter lim="800000"/>
            <a:headEnd/>
            <a:tailEnd/>
          </a:ln>
        </p:spPr>
      </p:pic>
      <p:pic>
        <p:nvPicPr>
          <p:cNvPr id="105492" name="Picture 19" descr="1981">
            <a:hlinkClick r:id="rId5"/>
          </p:cNvPr>
          <p:cNvPicPr>
            <a:picLocks noChangeAspect="1" noChangeArrowheads="1"/>
          </p:cNvPicPr>
          <p:nvPr/>
        </p:nvPicPr>
        <p:blipFill>
          <a:blip r:embed="rId6" cstate="print"/>
          <a:srcRect/>
          <a:stretch>
            <a:fillRect/>
          </a:stretch>
        </p:blipFill>
        <p:spPr bwMode="auto">
          <a:xfrm>
            <a:off x="5791200" y="2571750"/>
            <a:ext cx="1108075" cy="1714500"/>
          </a:xfrm>
          <a:prstGeom prst="rect">
            <a:avLst/>
          </a:prstGeom>
          <a:noFill/>
          <a:ln w="38100">
            <a:solidFill>
              <a:schemeClr val="tx1"/>
            </a:solidFill>
            <a:miter lim="800000"/>
            <a:headEnd/>
            <a:tailEnd/>
          </a:ln>
        </p:spPr>
      </p:pic>
      <p:pic>
        <p:nvPicPr>
          <p:cNvPr id="105493" name="Picture 20" descr="127_0301">
            <a:hlinkClick r:id="rId5"/>
          </p:cNvPr>
          <p:cNvPicPr>
            <a:picLocks noChangeAspect="1" noChangeArrowheads="1"/>
          </p:cNvPicPr>
          <p:nvPr/>
        </p:nvPicPr>
        <p:blipFill>
          <a:blip r:embed="rId7" cstate="print"/>
          <a:srcRect/>
          <a:stretch>
            <a:fillRect/>
          </a:stretch>
        </p:blipFill>
        <p:spPr bwMode="auto">
          <a:xfrm>
            <a:off x="3352800" y="2571750"/>
            <a:ext cx="1108075" cy="1714500"/>
          </a:xfrm>
          <a:prstGeom prst="rect">
            <a:avLst/>
          </a:prstGeom>
          <a:noFill/>
          <a:ln w="38100">
            <a:solidFill>
              <a:schemeClr val="tx1"/>
            </a:solidFill>
            <a:miter lim="800000"/>
            <a:headEnd/>
            <a:tailEnd/>
          </a:ln>
        </p:spPr>
      </p:pic>
      <p:pic>
        <p:nvPicPr>
          <p:cNvPr id="105494" name="Picture 21" descr="1981">
            <a:hlinkClick r:id="rId5"/>
          </p:cNvPr>
          <p:cNvPicPr>
            <a:picLocks noChangeAspect="1" noChangeArrowheads="1"/>
          </p:cNvPicPr>
          <p:nvPr/>
        </p:nvPicPr>
        <p:blipFill>
          <a:blip r:embed="rId8" cstate="print"/>
          <a:srcRect/>
          <a:stretch>
            <a:fillRect/>
          </a:stretch>
        </p:blipFill>
        <p:spPr bwMode="auto">
          <a:xfrm>
            <a:off x="2133600" y="2571750"/>
            <a:ext cx="1108075" cy="1714500"/>
          </a:xfrm>
          <a:prstGeom prst="rect">
            <a:avLst/>
          </a:prstGeom>
          <a:noFill/>
          <a:ln w="38100">
            <a:solidFill>
              <a:schemeClr val="tx1"/>
            </a:solidFill>
            <a:miter lim="800000"/>
            <a:headEnd/>
            <a:tailEnd/>
          </a:ln>
        </p:spPr>
      </p:pic>
      <p:pic>
        <p:nvPicPr>
          <p:cNvPr id="105495" name="Picture 22" descr="1998">
            <a:hlinkClick r:id="rId9"/>
          </p:cNvPr>
          <p:cNvPicPr>
            <a:picLocks noChangeAspect="1" noChangeArrowheads="1"/>
          </p:cNvPicPr>
          <p:nvPr/>
        </p:nvPicPr>
        <p:blipFill>
          <a:blip r:embed="rId10" cstate="print"/>
          <a:srcRect/>
          <a:stretch>
            <a:fillRect/>
          </a:stretch>
        </p:blipFill>
        <p:spPr bwMode="auto">
          <a:xfrm>
            <a:off x="873125" y="2571750"/>
            <a:ext cx="1108075" cy="1714500"/>
          </a:xfrm>
          <a:prstGeom prst="rect">
            <a:avLst/>
          </a:prstGeom>
          <a:noFill/>
          <a:ln w="38100">
            <a:solidFill>
              <a:schemeClr val="tx1"/>
            </a:solidFill>
            <a:miter lim="800000"/>
            <a:headEnd/>
            <a:tailEnd/>
          </a:ln>
        </p:spPr>
      </p:pic>
      <p:pic>
        <p:nvPicPr>
          <p:cNvPr id="105496" name="Picture 23" descr="053_0003v3">
            <a:hlinkClick r:id="rId5"/>
          </p:cNvPr>
          <p:cNvPicPr>
            <a:picLocks noChangeAspect="1" noChangeArrowheads="1"/>
          </p:cNvPicPr>
          <p:nvPr/>
        </p:nvPicPr>
        <p:blipFill>
          <a:blip r:embed="rId11" cstate="print"/>
          <a:srcRect/>
          <a:stretch>
            <a:fillRect/>
          </a:stretch>
        </p:blipFill>
        <p:spPr bwMode="auto">
          <a:xfrm>
            <a:off x="4572000" y="2571750"/>
            <a:ext cx="1108075" cy="1714500"/>
          </a:xfrm>
          <a:prstGeom prst="rect">
            <a:avLst/>
          </a:prstGeom>
          <a:noFill/>
          <a:ln w="38100">
            <a:solidFill>
              <a:schemeClr val="tx1"/>
            </a:solid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Slide Number Placeholder 5"/>
          <p:cNvSpPr>
            <a:spLocks noGrp="1"/>
          </p:cNvSpPr>
          <p:nvPr>
            <p:ph type="sldNum" sz="quarter" idx="12"/>
          </p:nvPr>
        </p:nvSpPr>
        <p:spPr>
          <a:noFill/>
        </p:spPr>
        <p:txBody>
          <a:bodyPr/>
          <a:lstStyle/>
          <a:p>
            <a:fld id="{270C3C90-28B6-47DB-A638-13AD4FDDABC7}" type="slidenum">
              <a:rPr lang="en-US" smtClean="0"/>
              <a:pPr/>
              <a:t>91</a:t>
            </a:fld>
            <a:endParaRPr lang="en-US" smtClean="0"/>
          </a:p>
        </p:txBody>
      </p:sp>
      <p:sp>
        <p:nvSpPr>
          <p:cNvPr id="14341" name="Rectangle 2"/>
          <p:cNvSpPr>
            <a:spLocks noGrp="1" noChangeArrowheads="1"/>
          </p:cNvSpPr>
          <p:nvPr>
            <p:ph type="title"/>
          </p:nvPr>
        </p:nvSpPr>
        <p:spPr>
          <a:xfrm>
            <a:off x="685800" y="0"/>
            <a:ext cx="7772400" cy="1143000"/>
          </a:xfrm>
        </p:spPr>
        <p:txBody>
          <a:bodyPr/>
          <a:lstStyle/>
          <a:p>
            <a:pPr eaLnBrk="1" hangingPunct="1"/>
            <a:r>
              <a:rPr lang="en-US" smtClean="0">
                <a:solidFill>
                  <a:srgbClr val="FF0000"/>
                </a:solidFill>
              </a:rPr>
              <a:t>The AMICO Library™</a:t>
            </a:r>
          </a:p>
        </p:txBody>
      </p:sp>
      <p:sp>
        <p:nvSpPr>
          <p:cNvPr id="14342" name="Rectangle 3"/>
          <p:cNvSpPr>
            <a:spLocks noGrp="1" noChangeArrowheads="1"/>
          </p:cNvSpPr>
          <p:nvPr>
            <p:ph type="body" idx="1"/>
          </p:nvPr>
        </p:nvSpPr>
        <p:spPr/>
        <p:txBody>
          <a:bodyPr/>
          <a:lstStyle/>
          <a:p>
            <a:pPr eaLnBrk="1" hangingPunct="1"/>
            <a:endParaRPr lang="en-US" smtClean="0"/>
          </a:p>
        </p:txBody>
      </p:sp>
      <p:graphicFrame>
        <p:nvGraphicFramePr>
          <p:cNvPr id="14338" name="Object 4">
            <a:hlinkClick r:id="rId4"/>
          </p:cNvPr>
          <p:cNvGraphicFramePr>
            <a:graphicFrameLocks noChangeAspect="1"/>
          </p:cNvGraphicFramePr>
          <p:nvPr/>
        </p:nvGraphicFramePr>
        <p:xfrm>
          <a:off x="1249363" y="1141413"/>
          <a:ext cx="6645275" cy="4575175"/>
        </p:xfrm>
        <a:graphic>
          <a:graphicData uri="http://schemas.openxmlformats.org/presentationml/2006/ole">
            <mc:AlternateContent xmlns:mc="http://schemas.openxmlformats.org/markup-compatibility/2006">
              <mc:Choice xmlns:v="urn:schemas-microsoft-com:vml" Requires="v">
                <p:oleObj spid="_x0000_s14401" name="Image" r:id="rId5" imgW="6645958" imgH="4574656" progId="">
                  <p:embed/>
                </p:oleObj>
              </mc:Choice>
              <mc:Fallback>
                <p:oleObj name="Image" r:id="rId5" imgW="6645958" imgH="4574656"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363" y="1141413"/>
                        <a:ext cx="6645275" cy="457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339" name="Object 5">
            <a:hlinkClick r:id="rId4"/>
          </p:cNvPr>
          <p:cNvGraphicFramePr>
            <a:graphicFrameLocks noChangeAspect="1"/>
          </p:cNvGraphicFramePr>
          <p:nvPr/>
        </p:nvGraphicFramePr>
        <p:xfrm>
          <a:off x="2895600" y="2362200"/>
          <a:ext cx="3406775" cy="2127250"/>
        </p:xfrm>
        <a:graphic>
          <a:graphicData uri="http://schemas.openxmlformats.org/presentationml/2006/ole">
            <mc:AlternateContent xmlns:mc="http://schemas.openxmlformats.org/markup-compatibility/2006">
              <mc:Choice xmlns:v="urn:schemas-microsoft-com:vml" Requires="v">
                <p:oleObj spid="_x0000_s14402" name="Image" r:id="rId7" imgW="4396753" imgH="2744794" progId="">
                  <p:embed/>
                </p:oleObj>
              </mc:Choice>
              <mc:Fallback>
                <p:oleObj name="Image" r:id="rId7" imgW="4396753" imgH="2744794" progId="">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362200"/>
                        <a:ext cx="3406775" cy="212725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5"/>
          <p:cNvSpPr>
            <a:spLocks noGrp="1"/>
          </p:cNvSpPr>
          <p:nvPr>
            <p:ph type="sldNum" sz="quarter" idx="12"/>
          </p:nvPr>
        </p:nvSpPr>
        <p:spPr>
          <a:noFill/>
        </p:spPr>
        <p:txBody>
          <a:bodyPr/>
          <a:lstStyle/>
          <a:p>
            <a:fld id="{1F7917BB-3CF1-43D5-9BF8-926520C0100B}" type="slidenum">
              <a:rPr lang="en-US" smtClean="0"/>
              <a:pPr/>
              <a:t>92</a:t>
            </a:fld>
            <a:endParaRPr lang="en-US" smtClean="0"/>
          </a:p>
        </p:txBody>
      </p:sp>
      <p:sp>
        <p:nvSpPr>
          <p:cNvPr id="108547" name="Rectangle 2"/>
          <p:cNvSpPr>
            <a:spLocks noGrp="1" noChangeArrowheads="1"/>
          </p:cNvSpPr>
          <p:nvPr>
            <p:ph type="title"/>
          </p:nvPr>
        </p:nvSpPr>
        <p:spPr>
          <a:xfrm>
            <a:off x="685800" y="0"/>
            <a:ext cx="7772400" cy="1143000"/>
          </a:xfrm>
        </p:spPr>
        <p:txBody>
          <a:bodyPr/>
          <a:lstStyle/>
          <a:p>
            <a:pPr eaLnBrk="1" hangingPunct="1"/>
            <a:r>
              <a:rPr lang="en-US" smtClean="0">
                <a:solidFill>
                  <a:srgbClr val="FF0000"/>
                </a:solidFill>
              </a:rPr>
              <a:t>VITAL Web Portal</a:t>
            </a:r>
          </a:p>
        </p:txBody>
      </p:sp>
      <p:sp>
        <p:nvSpPr>
          <p:cNvPr id="108548" name="Rectangle 3"/>
          <p:cNvSpPr>
            <a:spLocks noGrp="1" noChangeArrowheads="1"/>
          </p:cNvSpPr>
          <p:nvPr>
            <p:ph type="body" idx="1"/>
          </p:nvPr>
        </p:nvSpPr>
        <p:spPr/>
        <p:txBody>
          <a:bodyPr/>
          <a:lstStyle/>
          <a:p>
            <a:pPr eaLnBrk="1" hangingPunct="1"/>
            <a:endParaRPr lang="en-US" smtClean="0"/>
          </a:p>
        </p:txBody>
      </p:sp>
      <p:sp>
        <p:nvSpPr>
          <p:cNvPr id="108549" name="Text Box 4"/>
          <p:cNvSpPr txBox="1">
            <a:spLocks noChangeArrowheads="1"/>
          </p:cNvSpPr>
          <p:nvPr/>
        </p:nvSpPr>
        <p:spPr bwMode="auto">
          <a:xfrm>
            <a:off x="5410200" y="1066800"/>
            <a:ext cx="2819400" cy="314325"/>
          </a:xfrm>
          <a:prstGeom prst="rect">
            <a:avLst/>
          </a:prstGeom>
          <a:solidFill>
            <a:schemeClr val="bg1"/>
          </a:solidFill>
          <a:ln w="9525">
            <a:solidFill>
              <a:schemeClr val="bg2"/>
            </a:solidFill>
            <a:miter lim="800000"/>
            <a:headEnd/>
            <a:tailEnd/>
          </a:ln>
        </p:spPr>
        <p:txBody>
          <a:bodyPr>
            <a:spAutoFit/>
          </a:bodyPr>
          <a:lstStyle/>
          <a:p>
            <a:pPr>
              <a:spcBef>
                <a:spcPct val="50000"/>
              </a:spcBef>
            </a:pPr>
            <a:r>
              <a:rPr lang="en-US" sz="1400">
                <a:solidFill>
                  <a:srgbClr val="000066"/>
                </a:solidFill>
                <a:latin typeface="Times New Roman" pitchFamily="18" charset="0"/>
                <a:cs typeface="Times New Roman" pitchFamily="18" charset="0"/>
              </a:rPr>
              <a:t>The AMICO Library in VITAL</a:t>
            </a:r>
          </a:p>
        </p:txBody>
      </p:sp>
      <p:pic>
        <p:nvPicPr>
          <p:cNvPr id="108550" name="Picture 5"/>
          <p:cNvPicPr>
            <a:picLocks noChangeAspect="1" noChangeArrowheads="1"/>
          </p:cNvPicPr>
          <p:nvPr/>
        </p:nvPicPr>
        <p:blipFill>
          <a:blip r:embed="rId3" cstate="print"/>
          <a:srcRect l="25528"/>
          <a:stretch>
            <a:fillRect/>
          </a:stretch>
        </p:blipFill>
        <p:spPr bwMode="auto">
          <a:xfrm>
            <a:off x="685800" y="1524000"/>
            <a:ext cx="3517900" cy="4629150"/>
          </a:xfrm>
          <a:prstGeom prst="rect">
            <a:avLst/>
          </a:prstGeom>
          <a:noFill/>
          <a:ln w="9525">
            <a:noFill/>
            <a:miter lim="800000"/>
            <a:headEnd/>
            <a:tailEnd/>
          </a:ln>
        </p:spPr>
      </p:pic>
      <p:pic>
        <p:nvPicPr>
          <p:cNvPr id="108551" name="Picture 6"/>
          <p:cNvPicPr>
            <a:picLocks noChangeAspect="1" noChangeArrowheads="1"/>
          </p:cNvPicPr>
          <p:nvPr/>
        </p:nvPicPr>
        <p:blipFill>
          <a:blip r:embed="rId4" cstate="print"/>
          <a:srcRect/>
          <a:stretch>
            <a:fillRect/>
          </a:stretch>
        </p:blipFill>
        <p:spPr bwMode="auto">
          <a:xfrm>
            <a:off x="2438400" y="1612900"/>
            <a:ext cx="4495800" cy="4406900"/>
          </a:xfrm>
          <a:prstGeom prst="rect">
            <a:avLst/>
          </a:prstGeom>
          <a:noFill/>
          <a:ln w="9525">
            <a:noFill/>
            <a:miter lim="800000"/>
            <a:headEnd/>
            <a:tailEnd/>
          </a:ln>
        </p:spPr>
      </p:pic>
      <p:pic>
        <p:nvPicPr>
          <p:cNvPr id="108552" name="Picture 7"/>
          <p:cNvPicPr>
            <a:picLocks noChangeAspect="1" noChangeArrowheads="1"/>
          </p:cNvPicPr>
          <p:nvPr/>
        </p:nvPicPr>
        <p:blipFill>
          <a:blip r:embed="rId5" cstate="print"/>
          <a:srcRect r="28661"/>
          <a:stretch>
            <a:fillRect/>
          </a:stretch>
        </p:blipFill>
        <p:spPr bwMode="auto">
          <a:xfrm>
            <a:off x="4572000" y="1981200"/>
            <a:ext cx="4191000" cy="3919538"/>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5"/>
          <p:cNvSpPr>
            <a:spLocks noGrp="1"/>
          </p:cNvSpPr>
          <p:nvPr>
            <p:ph type="sldNum" sz="quarter" idx="12"/>
          </p:nvPr>
        </p:nvSpPr>
        <p:spPr>
          <a:noFill/>
        </p:spPr>
        <p:txBody>
          <a:bodyPr/>
          <a:lstStyle/>
          <a:p>
            <a:fld id="{E829DD35-F40A-4DD7-AF2D-944A7D1CAB39}" type="slidenum">
              <a:rPr lang="en-US" smtClean="0"/>
              <a:pPr/>
              <a:t>93</a:t>
            </a:fld>
            <a:endParaRPr lang="en-US" smtClean="0"/>
          </a:p>
        </p:txBody>
      </p:sp>
      <p:sp>
        <p:nvSpPr>
          <p:cNvPr id="15364" name="Rectangle 2"/>
          <p:cNvSpPr>
            <a:spLocks noGrp="1" noChangeArrowheads="1"/>
          </p:cNvSpPr>
          <p:nvPr>
            <p:ph type="title"/>
          </p:nvPr>
        </p:nvSpPr>
        <p:spPr/>
        <p:txBody>
          <a:bodyPr/>
          <a:lstStyle/>
          <a:p>
            <a:pPr eaLnBrk="1" hangingPunct="1"/>
            <a:r>
              <a:rPr lang="en-US" smtClean="0">
                <a:solidFill>
                  <a:srgbClr val="FF0000"/>
                </a:solidFill>
              </a:rPr>
              <a:t>Implementation Options</a:t>
            </a:r>
          </a:p>
        </p:txBody>
      </p:sp>
      <p:sp>
        <p:nvSpPr>
          <p:cNvPr id="15365" name="Rectangle 3"/>
          <p:cNvSpPr>
            <a:spLocks noGrp="1" noChangeArrowheads="1"/>
          </p:cNvSpPr>
          <p:nvPr>
            <p:ph type="body" idx="1"/>
          </p:nvPr>
        </p:nvSpPr>
        <p:spPr>
          <a:xfrm>
            <a:off x="152400" y="1295400"/>
            <a:ext cx="3886200" cy="4114800"/>
          </a:xfrm>
        </p:spPr>
        <p:txBody>
          <a:bodyPr/>
          <a:lstStyle/>
          <a:p>
            <a:pPr eaLnBrk="1" hangingPunct="1">
              <a:buFont typeface="Wingdings" pitchFamily="2" charset="2"/>
              <a:buChar char="Ø"/>
            </a:pPr>
            <a:r>
              <a:rPr lang="en-US" smtClean="0"/>
              <a:t>The Fedora™ package</a:t>
            </a:r>
          </a:p>
          <a:p>
            <a:pPr lvl="1" eaLnBrk="1" hangingPunct="1">
              <a:buClr>
                <a:schemeClr val="tx2"/>
              </a:buClr>
              <a:buFont typeface="Wingdings" pitchFamily="2" charset="2"/>
              <a:buChar char="Ø"/>
            </a:pPr>
            <a:r>
              <a:rPr lang="en-US" smtClean="0"/>
              <a:t>Fedora™ open source software (free)</a:t>
            </a:r>
          </a:p>
          <a:p>
            <a:pPr lvl="1" eaLnBrk="1" hangingPunct="1">
              <a:buClr>
                <a:schemeClr val="tx2"/>
              </a:buClr>
              <a:buFont typeface="Wingdings" pitchFamily="2" charset="2"/>
              <a:buChar char="Ø"/>
            </a:pPr>
            <a:r>
              <a:rPr lang="en-US" smtClean="0"/>
              <a:t>VTLS installation, training, and support</a:t>
            </a:r>
          </a:p>
        </p:txBody>
      </p:sp>
      <p:graphicFrame>
        <p:nvGraphicFramePr>
          <p:cNvPr id="15362" name="Object 4"/>
          <p:cNvGraphicFramePr>
            <a:graphicFrameLocks noChangeAspect="1"/>
          </p:cNvGraphicFramePr>
          <p:nvPr/>
        </p:nvGraphicFramePr>
        <p:xfrm>
          <a:off x="4189413" y="1752600"/>
          <a:ext cx="4573587" cy="2970213"/>
        </p:xfrm>
        <a:graphic>
          <a:graphicData uri="http://schemas.openxmlformats.org/presentationml/2006/ole">
            <mc:AlternateContent xmlns:mc="http://schemas.openxmlformats.org/markup-compatibility/2006">
              <mc:Choice xmlns:v="urn:schemas-microsoft-com:vml" Requires="v">
                <p:oleObj spid="_x0000_s15396" name="Image" r:id="rId4" imgW="3659725" imgH="2376280" progId="">
                  <p:embed/>
                </p:oleObj>
              </mc:Choice>
              <mc:Fallback>
                <p:oleObj name="Image" r:id="rId4" imgW="3659725" imgH="237628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9413" y="1752600"/>
                        <a:ext cx="4573587" cy="297021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5"/>
          <p:cNvSpPr>
            <a:spLocks noGrp="1"/>
          </p:cNvSpPr>
          <p:nvPr>
            <p:ph type="sldNum" sz="quarter" idx="12"/>
          </p:nvPr>
        </p:nvSpPr>
        <p:spPr>
          <a:noFill/>
        </p:spPr>
        <p:txBody>
          <a:bodyPr/>
          <a:lstStyle/>
          <a:p>
            <a:fld id="{DE593A5B-0CDA-4827-BC43-CE8EEEA8BD56}" type="slidenum">
              <a:rPr lang="en-US" smtClean="0"/>
              <a:pPr/>
              <a:t>94</a:t>
            </a:fld>
            <a:endParaRPr lang="en-US" smtClean="0"/>
          </a:p>
        </p:txBody>
      </p:sp>
      <p:sp>
        <p:nvSpPr>
          <p:cNvPr id="109571" name="Rectangle 2"/>
          <p:cNvSpPr>
            <a:spLocks noGrp="1" noChangeArrowheads="1"/>
          </p:cNvSpPr>
          <p:nvPr>
            <p:ph type="title"/>
          </p:nvPr>
        </p:nvSpPr>
        <p:spPr/>
        <p:txBody>
          <a:bodyPr/>
          <a:lstStyle/>
          <a:p>
            <a:pPr eaLnBrk="1" hangingPunct="1"/>
            <a:r>
              <a:rPr lang="en-US" smtClean="0"/>
              <a:t>Collaborative Research: Torres</a:t>
            </a:r>
          </a:p>
        </p:txBody>
      </p:sp>
      <p:sp>
        <p:nvSpPr>
          <p:cNvPr id="109572" name="Rectangle 3"/>
          <p:cNvSpPr>
            <a:spLocks noGrp="1" noChangeArrowheads="1"/>
          </p:cNvSpPr>
          <p:nvPr>
            <p:ph type="body" idx="1"/>
          </p:nvPr>
        </p:nvSpPr>
        <p:spPr/>
        <p:txBody>
          <a:bodyPr/>
          <a:lstStyle/>
          <a:p>
            <a:pPr eaLnBrk="1" hangingPunct="1"/>
            <a:r>
              <a:rPr lang="en-US" smtClean="0"/>
              <a:t>Torres at UNICAMP, Brazil</a:t>
            </a:r>
          </a:p>
          <a:p>
            <a:pPr eaLnBrk="1" hangingPunct="1"/>
            <a:r>
              <a:rPr lang="en-US" smtClean="0"/>
              <a:t>Hallerman in Fisheries at VT</a:t>
            </a:r>
          </a:p>
          <a:p>
            <a:pPr eaLnBrk="1" hangingPunct="1"/>
            <a:r>
              <a:rPr lang="en-US" smtClean="0"/>
              <a:t>Funding by Microsoft Research</a:t>
            </a:r>
          </a:p>
          <a:p>
            <a:pPr eaLnBrk="1" hangingPunct="1"/>
            <a:r>
              <a:rPr lang="en-US" smtClean="0"/>
              <a:t>Search in collections of fish images</a:t>
            </a:r>
          </a:p>
          <a:p>
            <a:pPr eaLnBrk="1" hangingPunct="1"/>
            <a:r>
              <a:rPr lang="en-US" smtClean="0"/>
              <a:t>  using combination of</a:t>
            </a:r>
          </a:p>
          <a:p>
            <a:pPr eaLnBrk="1" hangingPunct="1"/>
            <a:r>
              <a:rPr lang="en-US" smtClean="0"/>
              <a:t>  image properties (CBIR) and</a:t>
            </a:r>
          </a:p>
          <a:p>
            <a:pPr eaLnBrk="1" hangingPunct="1"/>
            <a:r>
              <a:rPr lang="en-US" smtClean="0"/>
              <a:t>  textual descriptions</a:t>
            </a:r>
          </a:p>
          <a:p>
            <a:pPr eaLnBrk="1" hangingPunct="1"/>
            <a:r>
              <a:rPr lang="en-US" smtClean="0"/>
              <a:t>With superimposed information (Murthy, Delcambre, Cassel,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5"/>
          <p:cNvSpPr>
            <a:spLocks noGrp="1"/>
          </p:cNvSpPr>
          <p:nvPr>
            <p:ph type="sldNum" sz="quarter" idx="12"/>
          </p:nvPr>
        </p:nvSpPr>
        <p:spPr>
          <a:noFill/>
        </p:spPr>
        <p:txBody>
          <a:bodyPr/>
          <a:lstStyle/>
          <a:p>
            <a:fld id="{5468EC69-97D4-4BED-9CC2-FD3E760AC114}" type="slidenum">
              <a:rPr lang="en-US" smtClean="0"/>
              <a:pPr/>
              <a:t>95</a:t>
            </a:fld>
            <a:endParaRPr lang="en-US" smtClean="0"/>
          </a:p>
        </p:txBody>
      </p:sp>
      <p:sp>
        <p:nvSpPr>
          <p:cNvPr id="110595" name="Rectangle 2"/>
          <p:cNvSpPr>
            <a:spLocks noGrp="1" noChangeArrowheads="1"/>
          </p:cNvSpPr>
          <p:nvPr>
            <p:ph type="title"/>
          </p:nvPr>
        </p:nvSpPr>
        <p:spPr>
          <a:xfrm>
            <a:off x="457200" y="293688"/>
            <a:ext cx="8229600" cy="685800"/>
          </a:xfrm>
        </p:spPr>
        <p:txBody>
          <a:bodyPr/>
          <a:lstStyle/>
          <a:p>
            <a:pPr eaLnBrk="1" hangingPunct="1"/>
            <a:r>
              <a:rPr lang="en-US" smtClean="0"/>
              <a:t>Textual information retrieval</a:t>
            </a:r>
            <a:endParaRPr lang="pt-BR" smtClean="0"/>
          </a:p>
        </p:txBody>
      </p:sp>
      <p:pic>
        <p:nvPicPr>
          <p:cNvPr id="110596" name="Picture 3" descr="google_sunset_Rio_de_Janeiro"/>
          <p:cNvPicPr>
            <a:picLocks noChangeAspect="1" noChangeArrowheads="1"/>
          </p:cNvPicPr>
          <p:nvPr/>
        </p:nvPicPr>
        <p:blipFill>
          <a:blip r:embed="rId3" cstate="print"/>
          <a:srcRect l="10620" t="23557" r="7965"/>
          <a:stretch>
            <a:fillRect/>
          </a:stretch>
        </p:blipFill>
        <p:spPr bwMode="auto">
          <a:xfrm>
            <a:off x="1447800" y="2057400"/>
            <a:ext cx="7543800" cy="4344988"/>
          </a:xfrm>
          <a:prstGeom prst="rect">
            <a:avLst/>
          </a:prstGeom>
          <a:noFill/>
          <a:ln w="9525">
            <a:noFill/>
            <a:miter lim="800000"/>
            <a:headEnd/>
            <a:tailEnd/>
          </a:ln>
        </p:spPr>
      </p:pic>
      <p:sp>
        <p:nvSpPr>
          <p:cNvPr id="110597" name="Text Box 4"/>
          <p:cNvSpPr txBox="1">
            <a:spLocks noChangeArrowheads="1"/>
          </p:cNvSpPr>
          <p:nvPr/>
        </p:nvSpPr>
        <p:spPr bwMode="auto">
          <a:xfrm>
            <a:off x="1479550" y="1295400"/>
            <a:ext cx="6521450" cy="457200"/>
          </a:xfrm>
          <a:prstGeom prst="rect">
            <a:avLst/>
          </a:prstGeom>
          <a:noFill/>
          <a:ln w="9525">
            <a:noFill/>
            <a:miter lim="800000"/>
            <a:headEnd/>
            <a:tailEnd/>
          </a:ln>
        </p:spPr>
        <p:txBody>
          <a:bodyPr wrap="none">
            <a:spAutoFit/>
          </a:bodyPr>
          <a:lstStyle/>
          <a:p>
            <a:pPr eaLnBrk="0" hangingPunct="0"/>
            <a:r>
              <a:rPr lang="pt-BR" sz="2400" b="0">
                <a:latin typeface="Times New Roman" pitchFamily="18" charset="0"/>
              </a:rPr>
              <a:t> Query on  Google using  </a:t>
            </a:r>
            <a:r>
              <a:rPr lang="pt-BR" sz="2400" b="0" i="1">
                <a:latin typeface="Times New Roman" pitchFamily="18" charset="0"/>
              </a:rPr>
              <a:t>Sunset</a:t>
            </a:r>
            <a:r>
              <a:rPr lang="pt-BR" sz="2400" b="0">
                <a:latin typeface="Times New Roman" pitchFamily="18" charset="0"/>
              </a:rPr>
              <a:t> and </a:t>
            </a:r>
            <a:r>
              <a:rPr lang="pt-BR" sz="2400" b="0" i="1">
                <a:latin typeface="Times New Roman" pitchFamily="18" charset="0"/>
              </a:rPr>
              <a:t>Rio de Janeiro</a:t>
            </a:r>
            <a:endParaRPr lang="pt-BR" sz="2400" b="0" u="sng">
              <a:latin typeface="Times New Roman" pitchFamily="18" charset="0"/>
            </a:endParaRPr>
          </a:p>
        </p:txBody>
      </p:sp>
      <p:sp>
        <p:nvSpPr>
          <p:cNvPr id="110598" name="Text Box 5"/>
          <p:cNvSpPr txBox="1">
            <a:spLocks noChangeArrowheads="1"/>
          </p:cNvSpPr>
          <p:nvPr/>
        </p:nvSpPr>
        <p:spPr bwMode="auto">
          <a:xfrm>
            <a:off x="152400" y="3748088"/>
            <a:ext cx="1066800" cy="822325"/>
          </a:xfrm>
          <a:prstGeom prst="rect">
            <a:avLst/>
          </a:prstGeom>
          <a:noFill/>
          <a:ln w="9525">
            <a:noFill/>
            <a:miter lim="800000"/>
            <a:headEnd/>
            <a:tailEnd/>
          </a:ln>
        </p:spPr>
        <p:txBody>
          <a:bodyPr>
            <a:spAutoFit/>
          </a:bodyPr>
          <a:lstStyle/>
          <a:p>
            <a:pPr eaLnBrk="0" hangingPunct="0"/>
            <a:r>
              <a:rPr lang="pt-BR" sz="2400" b="0">
                <a:latin typeface="Times New Roman" pitchFamily="18" charset="0"/>
              </a:rPr>
              <a:t>Query result</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3"/>
          <p:cNvSpPr>
            <a:spLocks noGrp="1"/>
          </p:cNvSpPr>
          <p:nvPr>
            <p:ph type="sldNum" sz="quarter" idx="12"/>
          </p:nvPr>
        </p:nvSpPr>
        <p:spPr>
          <a:noFill/>
        </p:spPr>
        <p:txBody>
          <a:bodyPr/>
          <a:lstStyle/>
          <a:p>
            <a:fld id="{E355F8DC-5ED4-4883-9019-A0ED5C635D01}" type="slidenum">
              <a:rPr lang="en-US" smtClean="0"/>
              <a:pPr/>
              <a:t>96</a:t>
            </a:fld>
            <a:endParaRPr lang="en-US" smtClean="0"/>
          </a:p>
        </p:txBody>
      </p:sp>
      <p:sp>
        <p:nvSpPr>
          <p:cNvPr id="111619" name="Rectangle 2"/>
          <p:cNvSpPr>
            <a:spLocks noChangeArrowheads="1"/>
          </p:cNvSpPr>
          <p:nvPr/>
        </p:nvSpPr>
        <p:spPr bwMode="auto">
          <a:xfrm>
            <a:off x="304800" y="381000"/>
            <a:ext cx="2819400" cy="1905000"/>
          </a:xfrm>
          <a:prstGeom prst="rect">
            <a:avLst/>
          </a:prstGeom>
          <a:noFill/>
          <a:ln w="9525">
            <a:noFill/>
            <a:miter lim="800000"/>
            <a:headEnd/>
            <a:tailEnd/>
          </a:ln>
        </p:spPr>
        <p:txBody>
          <a:bodyPr anchor="ctr"/>
          <a:lstStyle/>
          <a:p>
            <a:r>
              <a:rPr lang="pt-BR" sz="3200" b="0">
                <a:solidFill>
                  <a:schemeClr val="tx2"/>
                </a:solidFill>
                <a:latin typeface="Tahoma" pitchFamily="34" charset="0"/>
              </a:rPr>
              <a:t>Content Based</a:t>
            </a:r>
          </a:p>
          <a:p>
            <a:r>
              <a:rPr lang="pt-BR" sz="3200" b="0">
                <a:solidFill>
                  <a:schemeClr val="tx2"/>
                </a:solidFill>
                <a:latin typeface="Tahoma" pitchFamily="34" charset="0"/>
              </a:rPr>
              <a:t>Information</a:t>
            </a:r>
          </a:p>
          <a:p>
            <a:r>
              <a:rPr lang="pt-BR" sz="3200" b="0">
                <a:solidFill>
                  <a:schemeClr val="tx2"/>
                </a:solidFill>
                <a:latin typeface="Tahoma" pitchFamily="34" charset="0"/>
              </a:rPr>
              <a:t>Retrieval</a:t>
            </a:r>
          </a:p>
        </p:txBody>
      </p:sp>
      <p:pic>
        <p:nvPicPr>
          <p:cNvPr id="111620" name="Picture 3" descr="qbic_color_query"/>
          <p:cNvPicPr>
            <a:picLocks noChangeAspect="1" noChangeArrowheads="1"/>
          </p:cNvPicPr>
          <p:nvPr/>
        </p:nvPicPr>
        <p:blipFill>
          <a:blip r:embed="rId3" cstate="print"/>
          <a:srcRect/>
          <a:stretch>
            <a:fillRect/>
          </a:stretch>
        </p:blipFill>
        <p:spPr bwMode="auto">
          <a:xfrm>
            <a:off x="457200" y="2514600"/>
            <a:ext cx="2647950" cy="2628900"/>
          </a:xfrm>
          <a:prstGeom prst="rect">
            <a:avLst/>
          </a:prstGeom>
          <a:noFill/>
          <a:ln w="9525">
            <a:noFill/>
            <a:miter lim="800000"/>
            <a:headEnd/>
            <a:tailEnd/>
          </a:ln>
        </p:spPr>
      </p:pic>
      <p:pic>
        <p:nvPicPr>
          <p:cNvPr id="111621" name="Picture 4" descr="qbic_color_query_answer2"/>
          <p:cNvPicPr>
            <a:picLocks noChangeAspect="1" noChangeArrowheads="1"/>
          </p:cNvPicPr>
          <p:nvPr/>
        </p:nvPicPr>
        <p:blipFill>
          <a:blip r:embed="rId4" cstate="print"/>
          <a:srcRect/>
          <a:stretch>
            <a:fillRect/>
          </a:stretch>
        </p:blipFill>
        <p:spPr bwMode="auto">
          <a:xfrm>
            <a:off x="3505200" y="609600"/>
            <a:ext cx="4981575" cy="5391150"/>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Number Placeholder 5"/>
          <p:cNvSpPr>
            <a:spLocks noGrp="1"/>
          </p:cNvSpPr>
          <p:nvPr>
            <p:ph type="sldNum" sz="quarter" idx="12"/>
          </p:nvPr>
        </p:nvSpPr>
        <p:spPr>
          <a:noFill/>
        </p:spPr>
        <p:txBody>
          <a:bodyPr/>
          <a:lstStyle/>
          <a:p>
            <a:fld id="{2AE5FEBC-818B-430D-89F9-0DDA8F297E26}" type="slidenum">
              <a:rPr lang="en-US" smtClean="0"/>
              <a:pPr/>
              <a:t>97</a:t>
            </a:fld>
            <a:endParaRPr lang="en-US" smtClean="0"/>
          </a:p>
        </p:txBody>
      </p:sp>
      <p:sp>
        <p:nvSpPr>
          <p:cNvPr id="113667" name="Rectangle 2"/>
          <p:cNvSpPr>
            <a:spLocks noGrp="1" noChangeArrowheads="1"/>
          </p:cNvSpPr>
          <p:nvPr>
            <p:ph type="title"/>
          </p:nvPr>
        </p:nvSpPr>
        <p:spPr/>
        <p:txBody>
          <a:bodyPr/>
          <a:lstStyle/>
          <a:p>
            <a:pPr eaLnBrk="1" hangingPunct="1"/>
            <a:r>
              <a:rPr lang="en-US" sz="5400" dirty="0" smtClean="0"/>
              <a:t>Structures</a:t>
            </a:r>
          </a:p>
        </p:txBody>
      </p:sp>
      <p:sp>
        <p:nvSpPr>
          <p:cNvPr id="113668" name="Rectangle 3"/>
          <p:cNvSpPr>
            <a:spLocks noGrp="1" noChangeArrowheads="1"/>
          </p:cNvSpPr>
          <p:nvPr>
            <p:ph type="body" idx="1"/>
          </p:nvPr>
        </p:nvSpPr>
        <p:spPr>
          <a:xfrm>
            <a:off x="457200" y="1600200"/>
            <a:ext cx="8229600" cy="4953000"/>
          </a:xfrm>
        </p:spPr>
        <p:txBody>
          <a:bodyPr/>
          <a:lstStyle/>
          <a:p>
            <a:pPr eaLnBrk="1" hangingPunct="1">
              <a:lnSpc>
                <a:spcPct val="90000"/>
              </a:lnSpc>
            </a:pPr>
            <a:r>
              <a:rPr lang="en-US" sz="2400" dirty="0" smtClean="0"/>
              <a:t>Digital Objects</a:t>
            </a:r>
          </a:p>
          <a:p>
            <a:pPr lvl="1" eaLnBrk="1" hangingPunct="1">
              <a:lnSpc>
                <a:spcPct val="90000"/>
              </a:lnSpc>
            </a:pPr>
            <a:r>
              <a:rPr lang="en-US" sz="2000" dirty="0" smtClean="0"/>
              <a:t>Documents, digitization, packaging (METS, ORE, DCC), interchange, standards, format conversion</a:t>
            </a:r>
          </a:p>
          <a:p>
            <a:pPr lvl="1" eaLnBrk="1" hangingPunct="1">
              <a:lnSpc>
                <a:spcPct val="90000"/>
              </a:lnSpc>
            </a:pPr>
            <a:r>
              <a:rPr lang="en-US" sz="2000" dirty="0" smtClean="0"/>
              <a:t>Genre: plays, encyclopedia, dictionaries, educational resources: courses (e.g., syllabi) and lessons</a:t>
            </a:r>
          </a:p>
          <a:p>
            <a:pPr lvl="1" eaLnBrk="1" hangingPunct="1">
              <a:lnSpc>
                <a:spcPct val="90000"/>
              </a:lnSpc>
            </a:pPr>
            <a:r>
              <a:rPr lang="en-US" sz="2000" dirty="0" smtClean="0"/>
              <a:t>Structural organizations (books, chapters, sections), excerpts/spans (mark, superimposed info)</a:t>
            </a:r>
          </a:p>
          <a:p>
            <a:pPr eaLnBrk="1" hangingPunct="1">
              <a:lnSpc>
                <a:spcPct val="90000"/>
              </a:lnSpc>
            </a:pPr>
            <a:r>
              <a:rPr lang="en-US" sz="2400" dirty="0" smtClean="0"/>
              <a:t>Metadata: standards, markup</a:t>
            </a:r>
          </a:p>
          <a:p>
            <a:pPr eaLnBrk="1" hangingPunct="1">
              <a:lnSpc>
                <a:spcPct val="90000"/>
              </a:lnSpc>
            </a:pPr>
            <a:r>
              <a:rPr lang="en-US" sz="2400" dirty="0" smtClean="0"/>
              <a:t>Knowledge Structures &amp; Representations</a:t>
            </a:r>
          </a:p>
          <a:p>
            <a:pPr lvl="1" eaLnBrk="1" hangingPunct="1">
              <a:lnSpc>
                <a:spcPct val="90000"/>
              </a:lnSpc>
            </a:pPr>
            <a:r>
              <a:rPr lang="en-US" sz="2000" dirty="0" smtClean="0"/>
              <a:t>Databases, Schema, </a:t>
            </a:r>
            <a:r>
              <a:rPr lang="en-US" sz="2000" dirty="0" err="1" smtClean="0"/>
              <a:t>Ontologies</a:t>
            </a:r>
            <a:r>
              <a:rPr lang="en-US" sz="2000" dirty="0" smtClean="0"/>
              <a:t>, Thesauri, Lexicons, Authority files, Concept maps, Semantic networks</a:t>
            </a:r>
          </a:p>
          <a:p>
            <a:pPr eaLnBrk="1" hangingPunct="1">
              <a:lnSpc>
                <a:spcPct val="90000"/>
              </a:lnSpc>
            </a:pPr>
            <a:r>
              <a:rPr lang="en-US" sz="2400" dirty="0" smtClean="0"/>
              <a:t>Indexes</a:t>
            </a:r>
          </a:p>
          <a:p>
            <a:pPr lvl="1" eaLnBrk="1" hangingPunct="1">
              <a:lnSpc>
                <a:spcPct val="90000"/>
              </a:lnSpc>
            </a:pPr>
            <a:r>
              <a:rPr lang="en-US" sz="2000" dirty="0" smtClean="0"/>
              <a:t>Inverted files, signature files, R-trees, Quad trees, etc.</a:t>
            </a:r>
          </a:p>
          <a:p>
            <a:pPr eaLnBrk="1" hangingPunct="1">
              <a:lnSpc>
                <a:spcPct val="90000"/>
              </a:lnSpc>
            </a:pPr>
            <a:r>
              <a:rPr lang="en-US" sz="2400" dirty="0" smtClean="0"/>
              <a:t>Clusters &amp; Classification Schemes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4"/>
          <p:cNvSpPr>
            <a:spLocks noGrp="1"/>
          </p:cNvSpPr>
          <p:nvPr>
            <p:ph type="sldNum" sz="quarter" idx="12"/>
          </p:nvPr>
        </p:nvSpPr>
        <p:spPr>
          <a:noFill/>
        </p:spPr>
        <p:txBody>
          <a:bodyPr/>
          <a:lstStyle/>
          <a:p>
            <a:fld id="{BBB25176-3D66-449A-943D-3197AA8515AE}" type="slidenum">
              <a:rPr lang="en-US" smtClean="0"/>
              <a:pPr/>
              <a:t>98</a:t>
            </a:fld>
            <a:endParaRPr lang="en-US" smtClean="0"/>
          </a:p>
        </p:txBody>
      </p:sp>
      <p:sp>
        <p:nvSpPr>
          <p:cNvPr id="114691" name="Rectangle 2"/>
          <p:cNvSpPr>
            <a:spLocks noGrp="1" noChangeArrowheads="1"/>
          </p:cNvSpPr>
          <p:nvPr>
            <p:ph type="title"/>
          </p:nvPr>
        </p:nvSpPr>
        <p:spPr/>
        <p:txBody>
          <a:bodyPr/>
          <a:lstStyle/>
          <a:p>
            <a:pPr eaLnBrk="1" hangingPunct="1"/>
            <a:r>
              <a:rPr lang="en-US" smtClean="0"/>
              <a:t>Degree of Structure</a:t>
            </a:r>
          </a:p>
        </p:txBody>
      </p:sp>
      <p:sp>
        <p:nvSpPr>
          <p:cNvPr id="114692" name="Text Box 3"/>
          <p:cNvSpPr txBox="1">
            <a:spLocks noChangeArrowheads="1"/>
          </p:cNvSpPr>
          <p:nvPr/>
        </p:nvSpPr>
        <p:spPr bwMode="auto">
          <a:xfrm>
            <a:off x="212725" y="3998913"/>
            <a:ext cx="2073275" cy="641350"/>
          </a:xfrm>
          <a:prstGeom prst="rect">
            <a:avLst/>
          </a:prstGeom>
          <a:noFill/>
          <a:ln w="9525">
            <a:noFill/>
            <a:miter lim="800000"/>
            <a:headEnd/>
            <a:tailEnd/>
          </a:ln>
        </p:spPr>
        <p:txBody>
          <a:bodyPr>
            <a:spAutoFit/>
          </a:bodyPr>
          <a:lstStyle/>
          <a:p>
            <a:pPr algn="ctr"/>
            <a:r>
              <a:rPr lang="en-US" sz="3600" b="0"/>
              <a:t>Chaotic</a:t>
            </a:r>
          </a:p>
        </p:txBody>
      </p:sp>
      <p:sp>
        <p:nvSpPr>
          <p:cNvPr id="114693" name="Text Box 4"/>
          <p:cNvSpPr txBox="1">
            <a:spLocks noChangeArrowheads="1"/>
          </p:cNvSpPr>
          <p:nvPr/>
        </p:nvSpPr>
        <p:spPr bwMode="auto">
          <a:xfrm>
            <a:off x="3124200" y="4038600"/>
            <a:ext cx="2514600" cy="641350"/>
          </a:xfrm>
          <a:prstGeom prst="rect">
            <a:avLst/>
          </a:prstGeom>
          <a:noFill/>
          <a:ln w="9525">
            <a:noFill/>
            <a:miter lim="800000"/>
            <a:headEnd/>
            <a:tailEnd/>
          </a:ln>
        </p:spPr>
        <p:txBody>
          <a:bodyPr>
            <a:spAutoFit/>
          </a:bodyPr>
          <a:lstStyle/>
          <a:p>
            <a:pPr algn="ctr"/>
            <a:r>
              <a:rPr lang="en-US" sz="3600" b="0"/>
              <a:t>Organized</a:t>
            </a:r>
          </a:p>
        </p:txBody>
      </p:sp>
      <p:sp>
        <p:nvSpPr>
          <p:cNvPr id="114694" name="Text Box 5"/>
          <p:cNvSpPr txBox="1">
            <a:spLocks noChangeArrowheads="1"/>
          </p:cNvSpPr>
          <p:nvPr/>
        </p:nvSpPr>
        <p:spPr bwMode="auto">
          <a:xfrm>
            <a:off x="6477000" y="4038600"/>
            <a:ext cx="2514600" cy="641350"/>
          </a:xfrm>
          <a:prstGeom prst="rect">
            <a:avLst/>
          </a:prstGeom>
          <a:noFill/>
          <a:ln w="9525">
            <a:noFill/>
            <a:miter lim="800000"/>
            <a:headEnd/>
            <a:tailEnd/>
          </a:ln>
        </p:spPr>
        <p:txBody>
          <a:bodyPr>
            <a:spAutoFit/>
          </a:bodyPr>
          <a:lstStyle/>
          <a:p>
            <a:pPr algn="ctr"/>
            <a:r>
              <a:rPr lang="en-US" sz="3600" b="0"/>
              <a:t>Structured</a:t>
            </a:r>
          </a:p>
        </p:txBody>
      </p:sp>
      <p:sp>
        <p:nvSpPr>
          <p:cNvPr id="114695" name="Text Box 6"/>
          <p:cNvSpPr txBox="1">
            <a:spLocks noChangeArrowheads="1"/>
          </p:cNvSpPr>
          <p:nvPr/>
        </p:nvSpPr>
        <p:spPr bwMode="auto">
          <a:xfrm>
            <a:off x="228600" y="2438400"/>
            <a:ext cx="2073275" cy="641350"/>
          </a:xfrm>
          <a:prstGeom prst="rect">
            <a:avLst/>
          </a:prstGeom>
          <a:noFill/>
          <a:ln w="9525">
            <a:noFill/>
            <a:miter lim="800000"/>
            <a:headEnd/>
            <a:tailEnd/>
          </a:ln>
        </p:spPr>
        <p:txBody>
          <a:bodyPr>
            <a:spAutoFit/>
          </a:bodyPr>
          <a:lstStyle/>
          <a:p>
            <a:pPr algn="ctr"/>
            <a:r>
              <a:rPr lang="en-US" sz="3600" b="0"/>
              <a:t>Web</a:t>
            </a:r>
          </a:p>
        </p:txBody>
      </p:sp>
      <p:sp>
        <p:nvSpPr>
          <p:cNvPr id="114696" name="Text Box 7"/>
          <p:cNvSpPr txBox="1">
            <a:spLocks noChangeArrowheads="1"/>
          </p:cNvSpPr>
          <p:nvPr/>
        </p:nvSpPr>
        <p:spPr bwMode="auto">
          <a:xfrm>
            <a:off x="3352800" y="2438400"/>
            <a:ext cx="2073275" cy="641350"/>
          </a:xfrm>
          <a:prstGeom prst="rect">
            <a:avLst/>
          </a:prstGeom>
          <a:noFill/>
          <a:ln w="9525">
            <a:noFill/>
            <a:miter lim="800000"/>
            <a:headEnd/>
            <a:tailEnd/>
          </a:ln>
        </p:spPr>
        <p:txBody>
          <a:bodyPr>
            <a:spAutoFit/>
          </a:bodyPr>
          <a:lstStyle/>
          <a:p>
            <a:pPr algn="ctr"/>
            <a:r>
              <a:rPr lang="en-US" sz="3600" b="0"/>
              <a:t>DLs</a:t>
            </a:r>
          </a:p>
        </p:txBody>
      </p:sp>
      <p:sp>
        <p:nvSpPr>
          <p:cNvPr id="114697" name="Text Box 8"/>
          <p:cNvSpPr txBox="1">
            <a:spLocks noChangeArrowheads="1"/>
          </p:cNvSpPr>
          <p:nvPr/>
        </p:nvSpPr>
        <p:spPr bwMode="auto">
          <a:xfrm>
            <a:off x="6705600" y="2438400"/>
            <a:ext cx="2073275" cy="641350"/>
          </a:xfrm>
          <a:prstGeom prst="rect">
            <a:avLst/>
          </a:prstGeom>
          <a:noFill/>
          <a:ln w="9525">
            <a:noFill/>
            <a:miter lim="800000"/>
            <a:headEnd/>
            <a:tailEnd/>
          </a:ln>
        </p:spPr>
        <p:txBody>
          <a:bodyPr>
            <a:spAutoFit/>
          </a:bodyPr>
          <a:lstStyle/>
          <a:p>
            <a:pPr algn="ctr"/>
            <a:r>
              <a:rPr lang="en-US" sz="3600" b="0"/>
              <a:t>DBs</a:t>
            </a:r>
          </a:p>
        </p:txBody>
      </p:sp>
      <p:sp>
        <p:nvSpPr>
          <p:cNvPr id="114698" name="Line 9"/>
          <p:cNvSpPr>
            <a:spLocks noChangeShapeType="1"/>
          </p:cNvSpPr>
          <p:nvPr/>
        </p:nvSpPr>
        <p:spPr bwMode="auto">
          <a:xfrm>
            <a:off x="304800" y="3962400"/>
            <a:ext cx="8686800" cy="0"/>
          </a:xfrm>
          <a:prstGeom prst="line">
            <a:avLst/>
          </a:prstGeom>
          <a:noFill/>
          <a:ln w="9525">
            <a:solidFill>
              <a:schemeClr val="tx1"/>
            </a:solidFill>
            <a:miter lim="800000"/>
            <a:headEnd type="triangle" w="lg" len="lg"/>
            <a:tailEnd type="triangle" w="lg" len="lg"/>
          </a:ln>
        </p:spPr>
        <p:txBody>
          <a:bodyPr wrap="none"/>
          <a:lstStyle/>
          <a:p>
            <a:endParaRPr 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5"/>
          <p:cNvSpPr>
            <a:spLocks noGrp="1"/>
          </p:cNvSpPr>
          <p:nvPr>
            <p:ph type="sldNum" sz="quarter" idx="12"/>
          </p:nvPr>
        </p:nvSpPr>
        <p:spPr>
          <a:noFill/>
        </p:spPr>
        <p:txBody>
          <a:bodyPr/>
          <a:lstStyle/>
          <a:p>
            <a:fld id="{2068CBB9-AAE6-410F-9595-FD01A4DC76AB}" type="slidenum">
              <a:rPr lang="en-US" smtClean="0"/>
              <a:pPr/>
              <a:t>99</a:t>
            </a:fld>
            <a:endParaRPr lang="en-US" smtClean="0"/>
          </a:p>
        </p:txBody>
      </p:sp>
      <p:sp>
        <p:nvSpPr>
          <p:cNvPr id="115715" name="Rectangle 2"/>
          <p:cNvSpPr>
            <a:spLocks noGrp="1" noChangeArrowheads="1"/>
          </p:cNvSpPr>
          <p:nvPr>
            <p:ph type="title"/>
          </p:nvPr>
        </p:nvSpPr>
        <p:spPr/>
        <p:txBody>
          <a:bodyPr/>
          <a:lstStyle/>
          <a:p>
            <a:pPr eaLnBrk="1" hangingPunct="1"/>
            <a:r>
              <a:rPr lang="en-US" smtClean="0"/>
              <a:t>Digital Objects (DOs)</a:t>
            </a:r>
          </a:p>
        </p:txBody>
      </p:sp>
      <p:sp>
        <p:nvSpPr>
          <p:cNvPr id="115716" name="Rectangle 3"/>
          <p:cNvSpPr>
            <a:spLocks noGrp="1" noChangeArrowheads="1"/>
          </p:cNvSpPr>
          <p:nvPr>
            <p:ph type="body" idx="1"/>
          </p:nvPr>
        </p:nvSpPr>
        <p:spPr>
          <a:xfrm>
            <a:off x="609600" y="1752600"/>
            <a:ext cx="8305800" cy="4514850"/>
          </a:xfrm>
        </p:spPr>
        <p:txBody>
          <a:bodyPr/>
          <a:lstStyle/>
          <a:p>
            <a:pPr eaLnBrk="1" hangingPunct="1"/>
            <a:r>
              <a:rPr lang="en-US" smtClean="0"/>
              <a:t>Born digital</a:t>
            </a:r>
          </a:p>
          <a:p>
            <a:pPr eaLnBrk="1" hangingPunct="1"/>
            <a:r>
              <a:rPr lang="en-US" smtClean="0"/>
              <a:t>Digitized version of “real” object</a:t>
            </a:r>
          </a:p>
          <a:p>
            <a:pPr lvl="1" eaLnBrk="1" hangingPunct="1"/>
            <a:r>
              <a:rPr lang="en-US" smtClean="0"/>
              <a:t>Is the DO version the same, better, or worse?</a:t>
            </a:r>
          </a:p>
          <a:p>
            <a:pPr lvl="1" eaLnBrk="1" hangingPunct="1"/>
            <a:r>
              <a:rPr lang="en-US" smtClean="0"/>
              <a:t>Decision for ETDs: structured + rendered</a:t>
            </a:r>
          </a:p>
          <a:p>
            <a:pPr eaLnBrk="1" hangingPunct="1"/>
            <a:r>
              <a:rPr lang="en-US" smtClean="0"/>
              <a:t>Surrogate for “real” object</a:t>
            </a:r>
          </a:p>
          <a:p>
            <a:pPr lvl="1" eaLnBrk="1" hangingPunct="1"/>
            <a:r>
              <a:rPr lang="en-US" smtClean="0"/>
              <a:t>Not covered explicitly in metamodel for a minimal DL</a:t>
            </a:r>
          </a:p>
          <a:p>
            <a:pPr lvl="1" eaLnBrk="1" hangingPunct="1"/>
            <a:r>
              <a:rPr lang="en-US" smtClean="0"/>
              <a:t>Crucial in metamodel for archaeology DL</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14447</TotalTime>
  <Words>10021</Words>
  <Application>Microsoft Macintosh PowerPoint</Application>
  <PresentationFormat>On-screen Show (4:3)</PresentationFormat>
  <Paragraphs>2667</Paragraphs>
  <Slides>244</Slides>
  <Notes>238</Notes>
  <HiddenSlides>0</HiddenSlides>
  <MMClips>0</MMClips>
  <ScaleCrop>false</ScaleCrop>
  <HeadingPairs>
    <vt:vector size="6" baseType="variant">
      <vt:variant>
        <vt:lpstr>Theme</vt:lpstr>
      </vt:variant>
      <vt:variant>
        <vt:i4>1</vt:i4>
      </vt:variant>
      <vt:variant>
        <vt:lpstr>Embedded OLE Servers</vt:lpstr>
      </vt:variant>
      <vt:variant>
        <vt:i4>11</vt:i4>
      </vt:variant>
      <vt:variant>
        <vt:lpstr>Slide Titles</vt:lpstr>
      </vt:variant>
      <vt:variant>
        <vt:i4>244</vt:i4>
      </vt:variant>
    </vt:vector>
  </HeadingPairs>
  <TitlesOfParts>
    <vt:vector size="256" baseType="lpstr">
      <vt:lpstr>Default Design</vt:lpstr>
      <vt:lpstr>Visio</vt:lpstr>
      <vt:lpstr>MS Org Chart</vt:lpstr>
      <vt:lpstr>Slide</vt:lpstr>
      <vt:lpstr>Bitmap Image</vt:lpstr>
      <vt:lpstr>Equation</vt:lpstr>
      <vt:lpstr>Image</vt:lpstr>
      <vt:lpstr>SmartDraw</vt:lpstr>
      <vt:lpstr>Clip</vt:lpstr>
      <vt:lpstr>PBrush</vt:lpstr>
      <vt:lpstr>Document</vt:lpstr>
      <vt:lpstr>Chart</vt:lpstr>
      <vt:lpstr>JCDL 2013 Tutorial (Indianapolis – 22 July)   “Introduction to  Digital Libraries”  by Edward A. Fox   </vt:lpstr>
      <vt:lpstr>Acknowledgements</vt:lpstr>
      <vt:lpstr>Outline</vt:lpstr>
      <vt:lpstr>Selected Recent DL Projects - 1</vt:lpstr>
      <vt:lpstr>Selected Recent DL Projects - 2</vt:lpstr>
      <vt:lpstr>Selected DL Projects – 3: Qatar</vt:lpstr>
      <vt:lpstr>Information Sources Handouts</vt:lpstr>
      <vt:lpstr>DL Book 0</vt:lpstr>
      <vt:lpstr>DL Book 1:  Theoretical Foundations (Fox, Goncalves, Shen)</vt:lpstr>
      <vt:lpstr>DL Book 2: Key Issues Regarding Digital Libraries (Shen, Goncalves, Fox)</vt:lpstr>
      <vt:lpstr>DL Book 3: Technologies (Fox, Torres)</vt:lpstr>
      <vt:lpstr>DL Book 4: Applications (Fox, Leidig)</vt:lpstr>
      <vt:lpstr>DL Curric. Project - 1</vt:lpstr>
      <vt:lpstr>Curriculum Module Template</vt:lpstr>
      <vt:lpstr>DL Curriculum Framework</vt:lpstr>
      <vt:lpstr>Wikiversity Modules</vt:lpstr>
      <vt:lpstr>DL Curric. Project - examples</vt:lpstr>
      <vt:lpstr>PowerPoint Presentation</vt:lpstr>
      <vt:lpstr>PowerPoint Presentation</vt:lpstr>
      <vt:lpstr>PowerPoint Presentation</vt:lpstr>
      <vt:lpstr>PowerPoint Presentation</vt:lpstr>
      <vt:lpstr>For More Information</vt:lpstr>
      <vt:lpstr>Introduction</vt:lpstr>
      <vt:lpstr>PowerPoint Presentation</vt:lpstr>
      <vt:lpstr>DL Challenges </vt:lpstr>
      <vt:lpstr>DL Challenges – 2: Terminology</vt:lpstr>
      <vt:lpstr>DL book 1: Introduction</vt:lpstr>
      <vt:lpstr>Synchronous Scholarly Communication</vt:lpstr>
      <vt:lpstr>Asynchronous, Digital Library Mediated Scholarly Communication</vt:lpstr>
      <vt:lpstr>DL Overview Why of Global Interest?</vt:lpstr>
      <vt:lpstr>Digital Libraries --- Objectives</vt:lpstr>
      <vt:lpstr>Libraries of the Future JCR Licklider, 1965, MIT Press</vt:lpstr>
      <vt:lpstr>PowerPoint Presentation</vt:lpstr>
      <vt:lpstr>AmericanSouth.Org – Roles, Content</vt:lpstr>
      <vt:lpstr>PowerPoint Presentation</vt:lpstr>
      <vt:lpstr>Information Life Cycle</vt:lpstr>
      <vt:lpstr>Digital Libraries Shorten the Chain from</vt:lpstr>
      <vt:lpstr>DLs Shorten the Chain to</vt:lpstr>
      <vt:lpstr>PowerPoint Presentation</vt:lpstr>
      <vt:lpstr>Running Examples</vt:lpstr>
      <vt:lpstr>Motivation</vt:lpstr>
      <vt:lpstr>DL Definitions - 1</vt:lpstr>
      <vt:lpstr>DL Definitions - 2</vt:lpstr>
      <vt:lpstr>DL Definitions - 3</vt:lpstr>
      <vt:lpstr>DL Definitions - 4</vt:lpstr>
      <vt:lpstr>PowerPoint Presentation</vt:lpstr>
      <vt:lpstr>PowerPoint Presentation</vt:lpstr>
      <vt:lpstr>   Informal 5S &amp; DL Definitions    DLs are complex systems that </vt:lpstr>
      <vt:lpstr>5S Layers</vt:lpstr>
      <vt:lpstr>Hypotheses</vt:lpstr>
      <vt:lpstr>Research Questions</vt:lpstr>
      <vt:lpstr>5Ss</vt:lpstr>
      <vt:lpstr>5S and DL formal definitions and compositions (April 2004 TOIS)</vt:lpstr>
      <vt:lpstr>ETANA-DL</vt:lpstr>
      <vt:lpstr>PowerPoint Presentation</vt:lpstr>
      <vt:lpstr>ETANA-DL Architecture DigBase and DigKit</vt:lpstr>
      <vt:lpstr>PowerPoint Presentation</vt:lpstr>
      <vt:lpstr>PowerPoint Presentation</vt:lpstr>
      <vt:lpstr>PowerPoint Presentation</vt:lpstr>
      <vt:lpstr>Lahav Website</vt:lpstr>
      <vt:lpstr>Megiddo Opening Screen</vt:lpstr>
      <vt:lpstr>Locus Screen: Pictures</vt:lpstr>
      <vt:lpstr>Area Screen</vt:lpstr>
      <vt:lpstr>PowerPoint Presentation</vt:lpstr>
      <vt:lpstr>PowerPoint Presentation</vt:lpstr>
      <vt:lpstr>ETANA-DL Website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ETANA Societies - 1</vt:lpstr>
      <vt:lpstr>ETANA Societies - 2</vt:lpstr>
      <vt:lpstr>ETANA Scenarios</vt:lpstr>
      <vt:lpstr>ETANA Spaces</vt:lpstr>
      <vt:lpstr>ETANA Structures</vt:lpstr>
      <vt:lpstr>ETANA  Streams</vt:lpstr>
      <vt:lpstr>Exercise 1</vt:lpstr>
      <vt:lpstr>Streams  (Content)</vt:lpstr>
      <vt:lpstr>Integrated CCLINC  Translingual Information System</vt:lpstr>
      <vt:lpstr>Structured Video Browser (making video into hypermedia)  www.learn.umd.edu</vt:lpstr>
      <vt:lpstr>PowerPoint Presentation</vt:lpstr>
      <vt:lpstr>Tides in Early Texas History – Stephen F. Austin University </vt:lpstr>
      <vt:lpstr>The AMICO Library™</vt:lpstr>
      <vt:lpstr>VITAL Web Portal</vt:lpstr>
      <vt:lpstr>Implementation Options</vt:lpstr>
      <vt:lpstr>Collaborative Research: Torres</vt:lpstr>
      <vt:lpstr>Textual information retrieval</vt:lpstr>
      <vt:lpstr>PowerPoint Presentation</vt:lpstr>
      <vt:lpstr>Structures</vt:lpstr>
      <vt:lpstr>Degree of Structure</vt:lpstr>
      <vt:lpstr>Digital Objects (DOs)</vt:lpstr>
      <vt:lpstr>Metadata Objects (MDOs)</vt:lpstr>
      <vt:lpstr>Complex to Simple</vt:lpstr>
      <vt:lpstr>Also Important: Epub, SGML, XML</vt:lpstr>
      <vt:lpstr>PowerPoint Presentation</vt:lpstr>
      <vt:lpstr>PowerPoint Presentation</vt:lpstr>
      <vt:lpstr>PowerPoint Presentation</vt:lpstr>
      <vt:lpstr>PowerPoint Presentation</vt:lpstr>
      <vt:lpstr>PowerPoint Presentation</vt:lpstr>
      <vt:lpstr>Databases</vt:lpstr>
      <vt:lpstr>Collections / Aggregations</vt:lpstr>
      <vt:lpstr>Catalogs</vt:lpstr>
      <vt:lpstr>Archives, Repositories</vt:lpstr>
      <vt:lpstr>LOCKSS</vt:lpstr>
      <vt:lpstr>Digitization and Preservation Community and Activity (early)</vt:lpstr>
      <vt:lpstr>OAI - Open Archives Initiative</vt:lpstr>
      <vt:lpstr>OAI = Technical Umbrella for Practical Interoperability…</vt:lpstr>
      <vt:lpstr>OAI – Repository Perspective</vt:lpstr>
      <vt:lpstr>OAI – Black Box Perspective</vt:lpstr>
      <vt:lpstr>The World According to OAI</vt:lpstr>
      <vt:lpstr>PowerPoint Presentation</vt:lpstr>
      <vt:lpstr>Institutional Repositories - 1</vt:lpstr>
      <vt:lpstr>Institutional Repositories - 2</vt:lpstr>
      <vt:lpstr>PowerPoint Presentation</vt:lpstr>
      <vt:lpstr> Goals of Institutional Repositories  (by Steven Harnad, U. Southampton) </vt:lpstr>
      <vt:lpstr>Societies</vt:lpstr>
      <vt:lpstr>Scenarios</vt:lpstr>
      <vt:lpstr>Exploration</vt:lpstr>
      <vt:lpstr>User interfaces and visualization</vt:lpstr>
      <vt:lpstr>Services</vt:lpstr>
      <vt:lpstr>PowerPoint Presentation</vt:lpstr>
      <vt:lpstr>Ontology: Applications</vt:lpstr>
      <vt:lpstr>PowerPoint Presentation</vt:lpstr>
      <vt:lpstr>Ontology: Applications</vt:lpstr>
      <vt:lpstr>PowerPoint Presentation</vt:lpstr>
      <vt:lpstr>PowerPoint Presentation</vt:lpstr>
      <vt:lpstr>PowerPoint Presentation</vt:lpstr>
      <vt:lpstr>XML-based DL Log Standard</vt:lpstr>
      <vt:lpstr>Systems</vt:lpstr>
      <vt:lpstr>Architectural Issues</vt:lpstr>
      <vt:lpstr>PowerPoint Presentation</vt:lpstr>
      <vt:lpstr>PowerPoint Presentation</vt:lpstr>
      <vt:lpstr>What is Fedora™?</vt:lpstr>
      <vt:lpstr>Fedora™ Terms</vt:lpstr>
      <vt:lpstr>Fedora™ Digital Object Architecture</vt:lpstr>
      <vt:lpstr>PowerPoint Presentation</vt:lpstr>
      <vt:lpstr>VITAL / Fedora Relationship</vt:lpstr>
      <vt:lpstr>PowerPoint Presentation</vt:lpstr>
      <vt:lpstr>PowerPoint Presentation</vt:lpstr>
      <vt:lpstr>PowerPoint Presentation</vt:lpstr>
      <vt:lpstr>PowerPoint Presentation</vt:lpstr>
      <vt:lpstr>Open Digital Library</vt:lpstr>
      <vt:lpstr>PowerPoint Presentation</vt:lpstr>
      <vt:lpstr>PowerPoint Presentation</vt:lpstr>
      <vt:lpstr>PowerPoint Presentation</vt:lpstr>
      <vt:lpstr>PowerPoint Presentation</vt:lpstr>
      <vt:lpstr>PowerPoint Presentation</vt:lpstr>
      <vt:lpstr>5SSuite: Tools/Applications</vt:lpstr>
      <vt:lpstr>5SL: a DL design language</vt:lpstr>
      <vt:lpstr>5SL – The Minimal DL Metamodel</vt:lpstr>
      <vt:lpstr>PowerPoint Presentation</vt:lpstr>
      <vt:lpstr>5SGraph: A DL Modeling Tool</vt:lpstr>
      <vt:lpstr>Overview of 5SGraph</vt:lpstr>
      <vt:lpstr>PowerPoint Presentation</vt:lpstr>
      <vt:lpstr>PowerPoint Presentation</vt:lpstr>
      <vt:lpstr>PowerPoint Presentation</vt:lpstr>
      <vt:lpstr>PowerPoint Presentation</vt:lpstr>
      <vt:lpstr>5SGen</vt:lpstr>
      <vt:lpstr>5SLGen – Version 2: ODL, Services, Scenarios</vt:lpstr>
      <vt:lpstr>Case Studies</vt:lpstr>
      <vt:lpstr>CS Teaching Center (CSTC)</vt:lpstr>
      <vt:lpstr>Computing and Information Technology Interactive Digital Educational Library (CITIDEL)</vt:lpstr>
      <vt:lpstr>PowerPoint Presentation</vt:lpstr>
      <vt:lpstr>CITIDEL -&gt; NSDL</vt:lpstr>
      <vt:lpstr>Connects:</vt:lpstr>
      <vt:lpstr>Collections</vt:lpstr>
      <vt:lpstr>Services</vt:lpstr>
      <vt:lpstr>NSDL Information Architecture Essentially as developed by the Technical Infrastructure Workgroup</vt:lpstr>
      <vt:lpstr>Digital Libraries in Education</vt:lpstr>
      <vt:lpstr>DLEs: Guiding Principles (p. 12)</vt:lpstr>
      <vt:lpstr>Ensemble Portal </vt:lpstr>
      <vt:lpstr>PowerPoint Presentation</vt:lpstr>
      <vt:lpstr>Ensemble in Second Life</vt:lpstr>
      <vt:lpstr>Selected Digital Preserve Personnel</vt:lpstr>
      <vt:lpstr>PowerPoint Presentation</vt:lpstr>
      <vt:lpstr>A Digital Library Case Study</vt:lpstr>
      <vt:lpstr>NDLTD: How can a university get involved?</vt:lpstr>
      <vt:lpstr>PowerPoint Presentation</vt:lpstr>
      <vt:lpstr>PowerPoint Presentation</vt:lpstr>
      <vt:lpstr>PowerPoint Presentation</vt:lpstr>
      <vt:lpstr>Union catalog: OCLC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ETDs: Library Goals </vt:lpstr>
      <vt:lpstr>Why ETD?  Short Answer</vt:lpstr>
      <vt:lpstr>HTML5 Structuring Flowchart</vt:lpstr>
      <vt:lpstr>PowerPoint Presentation</vt:lpstr>
      <vt:lpstr>PowerPoint Presentation</vt:lpstr>
      <vt:lpstr>Crisis, Tragedy, and Recovery</vt:lpstr>
      <vt:lpstr>PowerPoint Presentation</vt:lpstr>
      <vt:lpstr>CTR stakeholders</vt:lpstr>
      <vt:lpstr>PowerPoint Presentation</vt:lpstr>
      <vt:lpstr>CTR Ontology</vt:lpstr>
      <vt:lpstr>Goals for Ontology for CTR</vt:lpstr>
      <vt:lpstr>Categories from focus group study</vt:lpstr>
      <vt:lpstr>CTR keyword pairs</vt:lpstr>
      <vt:lpstr>Data Cleaning, Extracting, Filtering, Storytelling</vt:lpstr>
      <vt:lpstr>Hypothesis of school shooting</vt:lpstr>
      <vt:lpstr>Quality</vt:lpstr>
      <vt:lpstr>Describing Quality in Digital Libraries</vt:lpstr>
      <vt:lpstr>Quality Dimensions</vt:lpstr>
      <vt:lpstr>Metadata Specifications and Metadata Format: Completeness </vt:lpstr>
      <vt:lpstr>Metadata Specifications and Metadata Format: Completeness </vt:lpstr>
      <vt:lpstr>Services: Efficiency / Effectiveness</vt:lpstr>
      <vt:lpstr>Quality and the Information Life Cycle</vt:lpstr>
      <vt:lpstr>Exercise 2</vt:lpstr>
      <vt:lpstr>Integration</vt:lpstr>
      <vt:lpstr>Integration: Rationale</vt:lpstr>
      <vt:lpstr>Integration: Urgency, Longevity</vt:lpstr>
      <vt:lpstr>Hypothesis and Research Questions</vt:lpstr>
      <vt:lpstr>Related Work</vt:lpstr>
      <vt:lpstr>PowerPoint Presentation</vt:lpstr>
      <vt:lpstr>Formal Definition of DL Integration </vt:lpstr>
      <vt:lpstr>Formal Definition of DL Integration (Cont.) </vt:lpstr>
      <vt:lpstr>Union Catalog Quality Measurement</vt:lpstr>
      <vt:lpstr>PowerPoint Presentation</vt:lpstr>
      <vt:lpstr>PowerPoint Presentation</vt:lpstr>
      <vt:lpstr>PowerPoint Presentation</vt:lpstr>
      <vt:lpstr>PowerPoint Presentation</vt:lpstr>
      <vt:lpstr>PowerPoint Presentation</vt:lpstr>
      <vt:lpstr>PowerPoint Presentation</vt:lpstr>
      <vt:lpstr>Building DLs  (Greenstone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Questions? Discussion?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Streams, Structures, Spaces, Scenarios, and Societies (5S): A Formal Digital Library Framework and Its Applications- Progress Report</dc:title>
  <dc:creator>eNumerate</dc:creator>
  <cp:lastModifiedBy>Ed Fox</cp:lastModifiedBy>
  <cp:revision>284</cp:revision>
  <dcterms:created xsi:type="dcterms:W3CDTF">2004-04-27T15:48:44Z</dcterms:created>
  <dcterms:modified xsi:type="dcterms:W3CDTF">2013-07-22T06:02:10Z</dcterms:modified>
</cp:coreProperties>
</file>