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2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31"/>
  </p:notesMasterIdLst>
  <p:handoutMasterIdLst>
    <p:handoutMasterId r:id="rId32"/>
  </p:handoutMasterIdLst>
  <p:sldIdLst>
    <p:sldId id="648" r:id="rId2"/>
    <p:sldId id="1339" r:id="rId3"/>
    <p:sldId id="1340" r:id="rId4"/>
    <p:sldId id="1348" r:id="rId5"/>
    <p:sldId id="1341" r:id="rId6"/>
    <p:sldId id="1347" r:id="rId7"/>
    <p:sldId id="1342" r:id="rId8"/>
    <p:sldId id="1269" r:id="rId9"/>
    <p:sldId id="1333" r:id="rId10"/>
    <p:sldId id="1346" r:id="rId11"/>
    <p:sldId id="1343" r:id="rId12"/>
    <p:sldId id="1344" r:id="rId13"/>
    <p:sldId id="1345" r:id="rId14"/>
    <p:sldId id="1304" r:id="rId15"/>
    <p:sldId id="1323" r:id="rId16"/>
    <p:sldId id="1325" r:id="rId17"/>
    <p:sldId id="1326" r:id="rId18"/>
    <p:sldId id="1327" r:id="rId19"/>
    <p:sldId id="1329" r:id="rId20"/>
    <p:sldId id="1314" r:id="rId21"/>
    <p:sldId id="1315" r:id="rId22"/>
    <p:sldId id="1319" r:id="rId23"/>
    <p:sldId id="1316" r:id="rId24"/>
    <p:sldId id="1336" r:id="rId25"/>
    <p:sldId id="1321" r:id="rId26"/>
    <p:sldId id="1337" r:id="rId27"/>
    <p:sldId id="1338" r:id="rId28"/>
    <p:sldId id="1280" r:id="rId29"/>
    <p:sldId id="667" r:id="rId3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045" autoAdjust="0"/>
    <p:restoredTop sz="94660"/>
  </p:normalViewPr>
  <p:slideViewPr>
    <p:cSldViewPr>
      <p:cViewPr>
        <p:scale>
          <a:sx n="100" d="100"/>
          <a:sy n="100" d="100"/>
        </p:scale>
        <p:origin x="-1760" y="-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67EB2300-8A6A-4BA1-8D8C-FE35CF7CB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7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82ADF527-1118-42CE-B3E1-7116173D3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8B8C27-9015-40D9-BAC9-F467628DCA7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08DF8A-C2D6-4B8E-9CDB-6D4F5AA57C71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552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8CB0D8-4BAE-43D1-9895-E9C1BF9BD5D9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3E10EB-2426-43D2-9B07-95FA5CA8F58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91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8DD46-DF57-4D13-B16C-83E8EB4819E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E799F-5881-F64F-B68A-52A82CC52288}" type="slidenum">
              <a:rPr lang="en-US"/>
              <a:pPr/>
              <a:t>15</a:t>
            </a:fld>
            <a:endParaRPr lang="en-US"/>
          </a:p>
        </p:txBody>
      </p:sp>
      <p:sp>
        <p:nvSpPr>
          <p:cNvPr id="82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</p:spPr>
        <p:txBody>
          <a:bodyPr/>
          <a:lstStyle/>
          <a:p>
            <a:r>
              <a:rPr lang="en-US"/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52115F-54A6-EA41-A953-925867FBFBD8}" type="slidenum">
              <a:rPr lang="en-US"/>
              <a:pPr/>
              <a:t>16</a:t>
            </a:fld>
            <a:endParaRPr lang="en-US"/>
          </a:p>
        </p:txBody>
      </p:sp>
      <p:sp>
        <p:nvSpPr>
          <p:cNvPr id="129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9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BD46A4-F6A5-204E-8553-2492EEF1C131}" type="slidenum">
              <a:rPr lang="en-US"/>
              <a:pPr/>
              <a:t>17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ln/>
        </p:spPr>
        <p:txBody>
          <a:bodyPr lIns="93556" tIns="46778" rIns="93556" bIns="46778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3DA71-CC82-044B-84B8-BB2CB2FDF847}" type="slidenum">
              <a:rPr lang="en-US"/>
              <a:pPr/>
              <a:t>18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40E19-8CEB-DB40-92F9-0F637312E771}" type="slidenum">
              <a:rPr lang="en-US"/>
              <a:pPr/>
              <a:t>19</a:t>
            </a:fld>
            <a:endParaRPr lang="en-US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CEF8B1-2757-4467-9B6F-C5BF0ED4BB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A3773-3022-410A-A431-87F7E9B855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079E5-5D40-4801-BC84-1EDEE2FE81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A831CD-AC03-426A-9E74-94AF6EA685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211AB-7BC2-4433-BB64-767FC2457FC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7813B4-C5C8-42A2-8CD1-1F37B06AA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01ABF9-E654-43E8-BD98-865D43B194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E60F5D-8947-4889-836E-884728F91E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259098-6C34-456D-8955-BBC3309836B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001A0A1B-F4D1-43C2-859A-E9317F3EE2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C631C332-980B-41C9-BAD7-F44F060FE1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" y="28194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 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4400" b="1" dirty="0" smtClean="0">
                <a:solidFill>
                  <a:srgbClr val="C00000"/>
                </a:solidFill>
              </a:rPr>
              <a:t>D</a:t>
            </a:r>
            <a:r>
              <a:rPr lang="en-US" sz="4400" b="1" dirty="0" smtClean="0"/>
              <a:t>igital </a:t>
            </a:r>
            <a:r>
              <a:rPr lang="en-US" sz="4400" b="1" dirty="0" smtClean="0">
                <a:solidFill>
                  <a:srgbClr val="C00000"/>
                </a:solidFill>
              </a:rPr>
              <a:t>L</a:t>
            </a:r>
            <a:r>
              <a:rPr lang="en-US" sz="4400" b="1" dirty="0" smtClean="0"/>
              <a:t>ibrary </a:t>
            </a:r>
            <a:r>
              <a:rPr lang="en-US" sz="4400" b="1" dirty="0" smtClean="0">
                <a:solidFill>
                  <a:srgbClr val="C00000"/>
                </a:solidFill>
              </a:rPr>
              <a:t>R</a:t>
            </a:r>
            <a:r>
              <a:rPr lang="en-US" sz="4400" b="1" dirty="0" smtClean="0"/>
              <a:t>esearch </a:t>
            </a:r>
            <a:r>
              <a:rPr lang="en-US" sz="4400" b="1" dirty="0" smtClean="0">
                <a:solidFill>
                  <a:srgbClr val="C00000"/>
                </a:solidFill>
              </a:rPr>
              <a:t>L</a:t>
            </a:r>
            <a:r>
              <a:rPr lang="en-US" sz="4400" b="1" dirty="0" smtClean="0"/>
              <a:t>aboratory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400" b="1" dirty="0" err="1" smtClean="0"/>
              <a:t>Torgersen</a:t>
            </a:r>
            <a:r>
              <a:rPr lang="en-US" sz="2400" b="1" dirty="0" smtClean="0"/>
              <a:t> Hall 2030 – </a:t>
            </a:r>
            <a:r>
              <a:rPr lang="en-US" sz="2400" b="1" dirty="0" err="1" smtClean="0"/>
              <a:t>www.dlib.vt.edu</a:t>
            </a:r>
            <a:r>
              <a:rPr lang="en-US" sz="2400" b="1" dirty="0"/>
              <a:t> </a:t>
            </a:r>
            <a:r>
              <a:rPr lang="en-US" sz="2400" b="1" dirty="0" smtClean="0"/>
              <a:t>(part of IT at VT)</a:t>
            </a:r>
            <a:r>
              <a:rPr lang="en-US" sz="2400" dirty="0" smtClean="0"/>
              <a:t> 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100" dirty="0" smtClean="0"/>
              <a:t>and </a:t>
            </a:r>
            <a:r>
              <a:rPr lang="en-US" sz="3600" dirty="0" smtClean="0"/>
              <a:t>Department of Computer Science</a:t>
            </a: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/>
              <a:t>CS4624: Multimedia, Hypertext, and Information Access</a:t>
            </a:r>
            <a:br>
              <a:rPr lang="en-US" sz="3100" dirty="0" smtClean="0"/>
            </a:br>
            <a:r>
              <a:rPr lang="en-US" sz="3100" dirty="0" smtClean="0"/>
              <a:t>Course Introduction and Overview</a:t>
            </a:r>
            <a:br>
              <a:rPr lang="en-US" sz="3100" dirty="0" smtClean="0"/>
            </a:br>
            <a:r>
              <a:rPr lang="en-US" sz="3100" dirty="0" smtClean="0"/>
              <a:t>January 23, 2013</a:t>
            </a:r>
            <a:endParaRPr lang="en-US" sz="3200" dirty="0" smtClean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9D50DAA-3F48-4D3A-813C-0320A471A23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00600"/>
            <a:ext cx="75438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sz="2400" b="0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Edward A. Fox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fox</a:t>
            </a:r>
            <a:r>
              <a:rPr lang="en-US" sz="2400" b="0" kern="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@vt.edu</a:t>
            </a:r>
            <a:r>
              <a:rPr lang="en-US" sz="2400" b="0" kern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    http://</a:t>
            </a:r>
            <a:r>
              <a:rPr lang="en-US" sz="2400" b="0" kern="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fox.cs.vt.edu</a:t>
            </a:r>
            <a:endParaRPr lang="en-US" sz="2400" b="0" kern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2160G </a:t>
            </a:r>
            <a:r>
              <a:rPr lang="en-US" sz="2400" b="0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Torgersen</a:t>
            </a:r>
            <a:r>
              <a:rPr lang="en-US" sz="2400" b="0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Hall, </a:t>
            </a:r>
            <a:r>
              <a:rPr lang="en-US" sz="2400" b="0" kern="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Virginia </a:t>
            </a:r>
            <a:r>
              <a:rPr lang="en-US" sz="2400" b="0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0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540-231-5113</a:t>
            </a:r>
            <a:endParaRPr lang="en-US" sz="2400" b="0" kern="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pic>
        <p:nvPicPr>
          <p:cNvPr id="37892" name="Picture 4" descr="http://www.dlib.vt.edu/DLRL_Corner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275" y="0"/>
            <a:ext cx="1609725" cy="12192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http://en.wikiversity.org/wiki/</a:t>
            </a:r>
            <a:r>
              <a:rPr lang="en-US" dirty="0" smtClean="0"/>
              <a:t>Curriculum_on_Digital_Libraries</a:t>
            </a:r>
          </a:p>
          <a:p>
            <a:r>
              <a:rPr lang="en-US" dirty="0" smtClean="0"/>
              <a:t>Table 1: Key Concepts in Information</a:t>
            </a:r>
          </a:p>
          <a:p>
            <a:r>
              <a:rPr lang="en-US" dirty="0" smtClean="0"/>
              <a:t>Table 2: Information Retrieval Packages</a:t>
            </a:r>
          </a:p>
          <a:p>
            <a:r>
              <a:rPr lang="en-US" dirty="0" smtClean="0"/>
              <a:t>Table 3: Multimedia Software</a:t>
            </a:r>
          </a:p>
          <a:p>
            <a:endParaRPr lang="en-US" dirty="0"/>
          </a:p>
          <a:p>
            <a:r>
              <a:rPr lang="en-US" dirty="0" smtClean="0"/>
              <a:t>Teams will present 1 from Table 1, 1 from Tables 2/3</a:t>
            </a:r>
          </a:p>
          <a:p>
            <a:r>
              <a:rPr lang="en-US" dirty="0" smtClean="0"/>
              <a:t>Teams will develop a new module and present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598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2-4 people working all semester, roughly 5 </a:t>
            </a:r>
            <a:r>
              <a:rPr lang="en-US" dirty="0" err="1" smtClean="0"/>
              <a:t>hrs</a:t>
            </a:r>
            <a:r>
              <a:rPr lang="en-US" dirty="0" smtClean="0"/>
              <a:t>/</a:t>
            </a:r>
            <a:r>
              <a:rPr lang="en-US" dirty="0" err="1" smtClean="0"/>
              <a:t>wk</a:t>
            </a:r>
            <a:endParaRPr lang="en-US" dirty="0" smtClean="0"/>
          </a:p>
          <a:p>
            <a:r>
              <a:rPr lang="en-US" dirty="0" smtClean="0"/>
              <a:t>List of suggested topics, or your idea if approved</a:t>
            </a:r>
          </a:p>
          <a:p>
            <a:r>
              <a:rPr lang="en-US" dirty="0" smtClean="0"/>
              <a:t>Must relate to course content areas</a:t>
            </a:r>
          </a:p>
          <a:p>
            <a:r>
              <a:rPr lang="en-US" dirty="0" smtClean="0"/>
              <a:t>Real clients, who evaluate on deliverables, quantity, quality of work based on project jointly developed</a:t>
            </a:r>
          </a:p>
          <a:p>
            <a:r>
              <a:rPr lang="en-US" dirty="0" smtClean="0"/>
              <a:t>Midterm presentation</a:t>
            </a:r>
          </a:p>
          <a:p>
            <a:r>
              <a:rPr lang="en-US" dirty="0" smtClean="0"/>
              <a:t>Final presentation</a:t>
            </a:r>
          </a:p>
          <a:p>
            <a:r>
              <a:rPr lang="en-US" dirty="0" smtClean="0"/>
              <a:t>Periodic demos and discussions with instructor</a:t>
            </a:r>
          </a:p>
          <a:p>
            <a:r>
              <a:rPr lang="en-US" dirty="0" smtClean="0"/>
              <a:t>Report and deliverables into </a:t>
            </a:r>
            <a:r>
              <a:rPr lang="en-US" dirty="0" err="1" smtClean="0"/>
              <a:t>VTechWorks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15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~7 people</a:t>
            </a:r>
          </a:p>
          <a:p>
            <a:r>
              <a:rPr lang="en-US" dirty="0"/>
              <a:t>O</a:t>
            </a:r>
            <a:r>
              <a:rPr lang="en-US" dirty="0" smtClean="0"/>
              <a:t>ften made up from 2 project groups</a:t>
            </a:r>
          </a:p>
          <a:p>
            <a:r>
              <a:rPr lang="en-US" dirty="0" smtClean="0"/>
              <a:t>Team tests</a:t>
            </a:r>
          </a:p>
          <a:p>
            <a:r>
              <a:rPr lang="en-US" dirty="0" smtClean="0"/>
              <a:t>Present modules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1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Calendar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(today), Project List, Project Selection</a:t>
            </a:r>
          </a:p>
          <a:p>
            <a:r>
              <a:rPr lang="en-US" dirty="0" smtClean="0"/>
              <a:t>Field Trips</a:t>
            </a:r>
          </a:p>
          <a:p>
            <a:r>
              <a:rPr lang="en-US" dirty="0" smtClean="0"/>
              <a:t>Guest Presentations</a:t>
            </a:r>
          </a:p>
          <a:p>
            <a:r>
              <a:rPr lang="en-US" dirty="0" smtClean="0"/>
              <a:t>Presentations about Existing Modules</a:t>
            </a:r>
          </a:p>
          <a:p>
            <a:r>
              <a:rPr lang="en-US" dirty="0" smtClean="0"/>
              <a:t>Presentations about New Modules</a:t>
            </a:r>
          </a:p>
          <a:p>
            <a:r>
              <a:rPr lang="en-US" dirty="0" smtClean="0"/>
              <a:t>Midterm Project Presentation</a:t>
            </a:r>
          </a:p>
          <a:p>
            <a:r>
              <a:rPr lang="en-US" dirty="0" smtClean="0"/>
              <a:t>Final Project Presentation</a:t>
            </a:r>
          </a:p>
          <a:p>
            <a:r>
              <a:rPr lang="en-US" dirty="0" smtClean="0"/>
              <a:t>Module 9: Information Access</a:t>
            </a:r>
          </a:p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2692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143000"/>
          </a:xfrm>
        </p:spPr>
        <p:txBody>
          <a:bodyPr/>
          <a:lstStyle/>
          <a:p>
            <a:pPr algn="l" eaLnBrk="1" hangingPunct="1"/>
            <a:r>
              <a:rPr lang="en-US" sz="3200" i="1" dirty="0">
                <a:solidFill>
                  <a:schemeClr val="accent1">
                    <a:lumMod val="50000"/>
                  </a:schemeClr>
                </a:solidFill>
              </a:rPr>
              <a:t>Areas of Research and Teaching</a:t>
            </a:r>
            <a:endParaRPr lang="en-US" sz="3200" b="1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spcBef>
                <a:spcPts val="0"/>
              </a:spcBef>
              <a:buNone/>
            </a:pPr>
            <a:endParaRPr lang="en-US" sz="3600" dirty="0" smtClean="0"/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Digital Libraries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Information Retrieval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3200" dirty="0" smtClean="0"/>
              <a:t>Library, Information Science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3200" dirty="0" smtClean="0"/>
              <a:t>Search (engines), WWW, Web 2.0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Human-Computer Interaction</a:t>
            </a:r>
          </a:p>
          <a:p>
            <a:pPr lvl="2" eaLnBrk="1" hangingPunct="1">
              <a:spcBef>
                <a:spcPts val="0"/>
              </a:spcBef>
            </a:pPr>
            <a:r>
              <a:rPr lang="en-US" sz="3200" dirty="0" smtClean="0"/>
              <a:t>Visualization, Interfaces, VR, Usability, …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Multimedia / Hypermedia / </a:t>
            </a:r>
            <a:r>
              <a:rPr lang="en-US" sz="3200" dirty="0" err="1" smtClean="0"/>
              <a:t>ePublishing</a:t>
            </a:r>
            <a:endParaRPr lang="en-US" sz="3200" dirty="0" smtClean="0"/>
          </a:p>
          <a:p>
            <a:pPr lvl="1" eaLnBrk="1" hangingPunct="1">
              <a:spcBef>
                <a:spcPts val="0"/>
              </a:spcBef>
            </a:pPr>
            <a:r>
              <a:rPr lang="en-US" sz="3200" dirty="0" smtClean="0"/>
              <a:t>Computing-related education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3DDA1F-0413-4131-80F3-0C5256F7415C}" type="slidenum">
              <a:rPr lang="en-US" smtClean="0"/>
              <a:pPr/>
              <a:t>14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65307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15100" y="6169025"/>
            <a:ext cx="2133600" cy="476250"/>
          </a:xfrm>
        </p:spPr>
        <p:txBody>
          <a:bodyPr/>
          <a:lstStyle/>
          <a:p>
            <a:fld id="{8E253EE0-F413-8A45-94DA-F65856892A39}" type="slidenum">
              <a:rPr lang="en-US"/>
              <a:pPr/>
              <a:t>15</a:t>
            </a:fld>
            <a:endParaRPr lang="en-US"/>
          </a:p>
        </p:txBody>
      </p:sp>
      <p:sp>
        <p:nvSpPr>
          <p:cNvPr id="823299" name="Text Box 3"/>
          <p:cNvSpPr txBox="1">
            <a:spLocks noChangeArrowheads="1"/>
          </p:cNvSpPr>
          <p:nvPr/>
        </p:nvSpPr>
        <p:spPr bwMode="auto">
          <a:xfrm>
            <a:off x="3771900" y="1371600"/>
            <a:ext cx="14874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Modifying</a:t>
            </a:r>
          </a:p>
        </p:txBody>
      </p:sp>
      <p:sp>
        <p:nvSpPr>
          <p:cNvPr id="823300" name="Text Box 4"/>
          <p:cNvSpPr txBox="1">
            <a:spLocks noChangeArrowheads="1"/>
          </p:cNvSpPr>
          <p:nvPr/>
        </p:nvSpPr>
        <p:spPr bwMode="auto">
          <a:xfrm>
            <a:off x="5295900" y="2438400"/>
            <a:ext cx="15541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Indexing</a:t>
            </a:r>
          </a:p>
        </p:txBody>
      </p:sp>
      <p:sp>
        <p:nvSpPr>
          <p:cNvPr id="823301" name="Text Box 5"/>
          <p:cNvSpPr txBox="1">
            <a:spLocks noChangeArrowheads="1"/>
          </p:cNvSpPr>
          <p:nvPr/>
        </p:nvSpPr>
        <p:spPr bwMode="auto">
          <a:xfrm>
            <a:off x="5448300" y="3733800"/>
            <a:ext cx="14684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Retrieving</a:t>
            </a:r>
          </a:p>
        </p:txBody>
      </p:sp>
      <p:sp>
        <p:nvSpPr>
          <p:cNvPr id="823302" name="Text Box 6"/>
          <p:cNvSpPr txBox="1">
            <a:spLocks noChangeArrowheads="1"/>
          </p:cNvSpPr>
          <p:nvPr/>
        </p:nvSpPr>
        <p:spPr bwMode="auto">
          <a:xfrm>
            <a:off x="3771900" y="5181600"/>
            <a:ext cx="16557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Networking</a:t>
            </a:r>
          </a:p>
        </p:txBody>
      </p:sp>
      <p:sp>
        <p:nvSpPr>
          <p:cNvPr id="823303" name="Text Box 7"/>
          <p:cNvSpPr txBox="1">
            <a:spLocks noChangeArrowheads="1"/>
          </p:cNvSpPr>
          <p:nvPr/>
        </p:nvSpPr>
        <p:spPr bwMode="auto">
          <a:xfrm>
            <a:off x="571500" y="3048000"/>
            <a:ext cx="136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/ Mining</a:t>
            </a:r>
          </a:p>
        </p:txBody>
      </p:sp>
      <p:sp>
        <p:nvSpPr>
          <p:cNvPr id="823304" name="Text Box 8"/>
          <p:cNvSpPr txBox="1">
            <a:spLocks noChangeArrowheads="1"/>
          </p:cNvSpPr>
          <p:nvPr/>
        </p:nvSpPr>
        <p:spPr bwMode="auto">
          <a:xfrm>
            <a:off x="2019300" y="3657600"/>
            <a:ext cx="14366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Filtering</a:t>
            </a:r>
          </a:p>
        </p:txBody>
      </p:sp>
      <p:sp>
        <p:nvSpPr>
          <p:cNvPr id="823305" name="Text Box 9"/>
          <p:cNvSpPr txBox="1">
            <a:spLocks noChangeArrowheads="1"/>
          </p:cNvSpPr>
          <p:nvPr/>
        </p:nvSpPr>
        <p:spPr bwMode="auto">
          <a:xfrm>
            <a:off x="2476500" y="2286000"/>
            <a:ext cx="12319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charset="0"/>
              </a:rPr>
              <a:t>Creating</a:t>
            </a:r>
          </a:p>
        </p:txBody>
      </p:sp>
      <p:sp>
        <p:nvSpPr>
          <p:cNvPr id="823306" name="WordArt 10"/>
          <p:cNvSpPr>
            <a:spLocks noChangeArrowheads="1" noChangeShapeType="1" noTextEdit="1"/>
          </p:cNvSpPr>
          <p:nvPr/>
        </p:nvSpPr>
        <p:spPr bwMode="auto">
          <a:xfrm>
            <a:off x="3695700" y="838200"/>
            <a:ext cx="1647825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Creation</a:t>
            </a:r>
          </a:p>
        </p:txBody>
      </p:sp>
      <p:sp>
        <p:nvSpPr>
          <p:cNvPr id="823307" name="WordArt 11"/>
          <p:cNvSpPr>
            <a:spLocks noChangeArrowheads="1" noChangeShapeType="1" noTextEdit="1"/>
          </p:cNvSpPr>
          <p:nvPr/>
        </p:nvSpPr>
        <p:spPr bwMode="auto">
          <a:xfrm>
            <a:off x="6591300" y="5562600"/>
            <a:ext cx="1657350" cy="658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Searching</a:t>
            </a:r>
          </a:p>
        </p:txBody>
      </p:sp>
      <p:sp>
        <p:nvSpPr>
          <p:cNvPr id="823308" name="WordArt 12"/>
          <p:cNvSpPr>
            <a:spLocks noChangeArrowheads="1" noChangeShapeType="1" noTextEdit="1"/>
          </p:cNvSpPr>
          <p:nvPr/>
        </p:nvSpPr>
        <p:spPr bwMode="auto">
          <a:xfrm>
            <a:off x="190500" y="3962400"/>
            <a:ext cx="1657350" cy="6588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Utilization</a:t>
            </a:r>
          </a:p>
        </p:txBody>
      </p:sp>
      <p:sp>
        <p:nvSpPr>
          <p:cNvPr id="823309" name="Oval 13"/>
          <p:cNvSpPr>
            <a:spLocks noChangeArrowheads="1"/>
          </p:cNvSpPr>
          <p:nvPr/>
        </p:nvSpPr>
        <p:spPr bwMode="auto">
          <a:xfrm>
            <a:off x="2019300" y="12192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3310" name="Line 14"/>
          <p:cNvSpPr>
            <a:spLocks noChangeShapeType="1"/>
          </p:cNvSpPr>
          <p:nvPr/>
        </p:nvSpPr>
        <p:spPr bwMode="auto">
          <a:xfrm flipH="1">
            <a:off x="2095500" y="37338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311" name="Line 15"/>
          <p:cNvSpPr>
            <a:spLocks noChangeShapeType="1"/>
          </p:cNvSpPr>
          <p:nvPr/>
        </p:nvSpPr>
        <p:spPr bwMode="auto">
          <a:xfrm flipH="1" flipV="1">
            <a:off x="-38100" y="25908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312" name="Line 16"/>
          <p:cNvSpPr>
            <a:spLocks noChangeShapeType="1"/>
          </p:cNvSpPr>
          <p:nvPr/>
        </p:nvSpPr>
        <p:spPr bwMode="auto">
          <a:xfrm flipV="1">
            <a:off x="4533900" y="32004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3313" name="WordArt 17"/>
          <p:cNvSpPr>
            <a:spLocks noChangeArrowheads="1" noChangeShapeType="1" noTextEdit="1"/>
          </p:cNvSpPr>
          <p:nvPr/>
        </p:nvSpPr>
        <p:spPr bwMode="auto">
          <a:xfrm>
            <a:off x="1714500" y="1143000"/>
            <a:ext cx="12954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823314" name="WordArt 18"/>
          <p:cNvSpPr>
            <a:spLocks noChangeArrowheads="1" noChangeShapeType="1" noTextEdit="1"/>
          </p:cNvSpPr>
          <p:nvPr/>
        </p:nvSpPr>
        <p:spPr bwMode="auto">
          <a:xfrm>
            <a:off x="1257300" y="5562600"/>
            <a:ext cx="1295400" cy="4953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Inactive</a:t>
            </a:r>
          </a:p>
        </p:txBody>
      </p:sp>
      <p:sp>
        <p:nvSpPr>
          <p:cNvPr id="823315" name="WordArt 19"/>
          <p:cNvSpPr>
            <a:spLocks noChangeArrowheads="1" noChangeShapeType="1" noTextEdit="1"/>
          </p:cNvSpPr>
          <p:nvPr/>
        </p:nvSpPr>
        <p:spPr bwMode="auto">
          <a:xfrm>
            <a:off x="7124700" y="3962400"/>
            <a:ext cx="1428750" cy="1143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Active</a:t>
            </a:r>
          </a:p>
        </p:txBody>
      </p:sp>
      <p:sp>
        <p:nvSpPr>
          <p:cNvPr id="823316" name="Line 20"/>
          <p:cNvSpPr>
            <a:spLocks noChangeShapeType="1"/>
          </p:cNvSpPr>
          <p:nvPr/>
        </p:nvSpPr>
        <p:spPr bwMode="auto">
          <a:xfrm flipH="1" flipV="1">
            <a:off x="876300" y="53340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3317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10213" y="2071687"/>
            <a:ext cx="2438400" cy="4286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4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  <a:ea typeface="Arial Black"/>
                <a:cs typeface="Arial Black"/>
              </a:rPr>
              <a:t>Social Context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72179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  - </a:t>
            </a:r>
            <a:r>
              <a:rPr lang="en-US" sz="3200" dirty="0"/>
              <a:t>Information Life Cycle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Degree of Structure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5444F-A1EC-9849-AA5B-D50846D7EB32}" type="slidenum">
              <a:rPr lang="en-US"/>
              <a:pPr/>
              <a:t>16</a:t>
            </a:fld>
            <a:endParaRPr lang="en-US"/>
          </a:p>
        </p:txBody>
      </p:sp>
      <p:sp>
        <p:nvSpPr>
          <p:cNvPr id="761859" name="Text Box 3"/>
          <p:cNvSpPr txBox="1">
            <a:spLocks noChangeArrowheads="1"/>
          </p:cNvSpPr>
          <p:nvPr/>
        </p:nvSpPr>
        <p:spPr bwMode="auto">
          <a:xfrm>
            <a:off x="212725" y="3998913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Chaotic</a:t>
            </a:r>
          </a:p>
        </p:txBody>
      </p:sp>
      <p:sp>
        <p:nvSpPr>
          <p:cNvPr id="761860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Organized</a:t>
            </a:r>
          </a:p>
        </p:txBody>
      </p:sp>
      <p:sp>
        <p:nvSpPr>
          <p:cNvPr id="761861" name="Text Box 5"/>
          <p:cNvSpPr txBox="1">
            <a:spLocks noChangeArrowheads="1"/>
          </p:cNvSpPr>
          <p:nvPr/>
        </p:nvSpPr>
        <p:spPr bwMode="auto">
          <a:xfrm>
            <a:off x="6477000" y="4038600"/>
            <a:ext cx="2514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Structured</a:t>
            </a:r>
          </a:p>
        </p:txBody>
      </p:sp>
      <p:sp>
        <p:nvSpPr>
          <p:cNvPr id="761862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Web</a:t>
            </a:r>
          </a:p>
        </p:txBody>
      </p:sp>
      <p:sp>
        <p:nvSpPr>
          <p:cNvPr id="761863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DLs</a:t>
            </a:r>
          </a:p>
        </p:txBody>
      </p:sp>
      <p:sp>
        <p:nvSpPr>
          <p:cNvPr id="761864" name="Text Box 8"/>
          <p:cNvSpPr txBox="1">
            <a:spLocks noChangeArrowheads="1"/>
          </p:cNvSpPr>
          <p:nvPr/>
        </p:nvSpPr>
        <p:spPr bwMode="auto">
          <a:xfrm>
            <a:off x="6705600" y="2438400"/>
            <a:ext cx="2073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0"/>
              <a:t>DBs</a:t>
            </a:r>
          </a:p>
        </p:txBody>
      </p:sp>
      <p:sp>
        <p:nvSpPr>
          <p:cNvPr id="761865" name="Line 9"/>
          <p:cNvSpPr>
            <a:spLocks noChangeShapeType="1"/>
          </p:cNvSpPr>
          <p:nvPr/>
        </p:nvSpPr>
        <p:spPr bwMode="auto">
          <a:xfrm>
            <a:off x="304800" y="3962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153400" cy="685800"/>
          </a:xfrm>
          <a:noFill/>
          <a:ln/>
        </p:spPr>
        <p:txBody>
          <a:bodyPr lIns="92075" tIns="46038" rIns="92075" bIns="46038">
            <a:normAutofit fontScale="90000"/>
          </a:bodyPr>
          <a:lstStyle/>
          <a:p>
            <a:pPr algn="ctr"/>
            <a:r>
              <a:rPr lang="en-US" sz="3200" dirty="0"/>
              <a:t>  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4000" dirty="0" smtClean="0"/>
              <a:t>Informal 5S &amp; DL Definitions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200" dirty="0"/>
              <a:t> 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819400"/>
            <a:ext cx="8305800" cy="3581400"/>
          </a:xfrm>
          <a:noFill/>
          <a:ln/>
        </p:spPr>
        <p:txBody>
          <a:bodyPr lIns="92075" tIns="46038" rIns="92075" bIns="46038">
            <a:normAutofit/>
          </a:bodyPr>
          <a:lstStyle/>
          <a:p>
            <a:r>
              <a:rPr lang="en-US" sz="3200" dirty="0"/>
              <a:t>help satisfy info needs of users (</a:t>
            </a:r>
            <a:r>
              <a:rPr lang="en-US" sz="3200" b="1" dirty="0"/>
              <a:t>societies</a:t>
            </a:r>
            <a:r>
              <a:rPr lang="en-US" sz="3200" dirty="0"/>
              <a:t>)</a:t>
            </a:r>
          </a:p>
          <a:p>
            <a:r>
              <a:rPr lang="en-US" sz="3200" dirty="0"/>
              <a:t>provide info services (</a:t>
            </a:r>
            <a:r>
              <a:rPr lang="en-US" sz="3200" b="1" dirty="0"/>
              <a:t>scenarios</a:t>
            </a:r>
            <a:r>
              <a:rPr lang="en-US" sz="3200" dirty="0"/>
              <a:t>)</a:t>
            </a:r>
          </a:p>
          <a:p>
            <a:r>
              <a:rPr lang="en-US" sz="3200" dirty="0"/>
              <a:t>organize info in usable ways (</a:t>
            </a:r>
            <a:r>
              <a:rPr lang="en-US" sz="3200" b="1" dirty="0"/>
              <a:t>structures</a:t>
            </a:r>
            <a:r>
              <a:rPr lang="en-US" sz="3200" dirty="0"/>
              <a:t>)</a:t>
            </a:r>
          </a:p>
          <a:p>
            <a:r>
              <a:rPr lang="en-US" sz="3200" dirty="0"/>
              <a:t>present info in usable ways (</a:t>
            </a:r>
            <a:r>
              <a:rPr lang="en-US" sz="3200" b="1" dirty="0"/>
              <a:t>spaces</a:t>
            </a:r>
            <a:r>
              <a:rPr lang="en-US" sz="3200" dirty="0"/>
              <a:t>)</a:t>
            </a:r>
          </a:p>
          <a:p>
            <a:r>
              <a:rPr lang="en-US" sz="3200" dirty="0"/>
              <a:t>communicate info with users (</a:t>
            </a:r>
            <a:r>
              <a:rPr lang="en-US" sz="3200" b="1" dirty="0"/>
              <a:t>streams</a:t>
            </a:r>
            <a:r>
              <a:rPr lang="en-US" sz="3200" dirty="0"/>
              <a:t>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54763-5F8C-ED43-A24B-F420ED4F495B}" type="slidenum">
              <a:rPr lang="en-US"/>
              <a:pPr/>
              <a:t>17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2057400"/>
            <a:ext cx="5787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0" dirty="0" smtClean="0"/>
              <a:t>DLs are complex systems that:</a:t>
            </a:r>
            <a:endParaRPr lang="en-US" sz="32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C80A4-5623-724C-A64B-FA96A195F79B}" type="slidenum">
              <a:rPr lang="en-US"/>
              <a:pPr/>
              <a:t>18</a:t>
            </a:fld>
            <a:endParaRPr lang="en-US"/>
          </a:p>
        </p:txBody>
      </p:sp>
      <p:graphicFrame>
        <p:nvGraphicFramePr>
          <p:cNvPr id="596994" name="Object 2"/>
          <p:cNvGraphicFramePr>
            <a:graphicFrameLocks noChangeAspect="1"/>
          </p:cNvGraphicFramePr>
          <p:nvPr/>
        </p:nvGraphicFramePr>
        <p:xfrm>
          <a:off x="296863" y="1700213"/>
          <a:ext cx="8548687" cy="407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5" name="MS Org Chart" r:id="rId4" imgW="4345354" imgH="2074985" progId="">
                  <p:embed followColorScheme="full"/>
                </p:oleObj>
              </mc:Choice>
              <mc:Fallback>
                <p:oleObj name="MS Org Chart" r:id="rId4" imgW="4345354" imgH="2074985" progId="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863" y="1700213"/>
                        <a:ext cx="8548687" cy="407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467600" cy="857250"/>
          </a:xfrm>
        </p:spPr>
        <p:txBody>
          <a:bodyPr/>
          <a:lstStyle/>
          <a:p>
            <a:r>
              <a:rPr lang="en-US" sz="3200" dirty="0"/>
              <a:t>DLs Shorten the Chain to</a:t>
            </a:r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B1687-3863-EB4A-B746-8DB62A7B883F}" type="slidenum">
              <a:rPr lang="en-US"/>
              <a:pPr/>
              <a:t>19</a:t>
            </a:fld>
            <a:endParaRPr lang="en-US"/>
          </a:p>
        </p:txBody>
      </p:sp>
      <p:sp>
        <p:nvSpPr>
          <p:cNvPr id="592899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  <a:ea typeface="Arial Black"/>
                <a:cs typeface="Arial Black"/>
              </a:rPr>
              <a:t>User</a:t>
            </a:r>
          </a:p>
        </p:txBody>
      </p:sp>
      <p:sp>
        <p:nvSpPr>
          <p:cNvPr id="592900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Author</a:t>
            </a:r>
          </a:p>
        </p:txBody>
      </p:sp>
      <p:sp>
        <p:nvSpPr>
          <p:cNvPr id="592901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Reader</a:t>
            </a:r>
          </a:p>
        </p:txBody>
      </p:sp>
      <p:sp>
        <p:nvSpPr>
          <p:cNvPr id="592902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charset="0"/>
              </a:rPr>
              <a:t>Library</a:t>
            </a:r>
            <a:endParaRPr lang="en-US" sz="2800" b="0">
              <a:latin typeface="Times New Roman" charset="0"/>
            </a:endParaRPr>
          </a:p>
        </p:txBody>
      </p:sp>
      <p:sp>
        <p:nvSpPr>
          <p:cNvPr id="592903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04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Editor</a:t>
            </a:r>
          </a:p>
        </p:txBody>
      </p:sp>
      <p:sp>
        <p:nvSpPr>
          <p:cNvPr id="592905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Reviewer</a:t>
            </a:r>
          </a:p>
        </p:txBody>
      </p:sp>
      <p:sp>
        <p:nvSpPr>
          <p:cNvPr id="592906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Teacher</a:t>
            </a:r>
          </a:p>
        </p:txBody>
      </p:sp>
      <p:sp>
        <p:nvSpPr>
          <p:cNvPr id="592907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Learner</a:t>
            </a:r>
          </a:p>
        </p:txBody>
      </p:sp>
      <p:sp>
        <p:nvSpPr>
          <p:cNvPr id="592908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09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0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1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2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3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4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charset="0"/>
              </a:rPr>
              <a:t>Librarian</a:t>
            </a:r>
          </a:p>
        </p:txBody>
      </p:sp>
      <p:sp>
        <p:nvSpPr>
          <p:cNvPr id="592915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92916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Roles</a:t>
            </a:r>
          </a:p>
        </p:txBody>
      </p:sp>
      <p:sp>
        <p:nvSpPr>
          <p:cNvPr id="592917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GBJ 100, </a:t>
            </a:r>
            <a:r>
              <a:rPr lang="en-US" dirty="0" smtClean="0"/>
              <a:t>CRN 12123, Scholar: CS_4624_12123_201301</a:t>
            </a:r>
            <a:endParaRPr lang="en-US" dirty="0"/>
          </a:p>
          <a:p>
            <a:r>
              <a:rPr lang="en-US" dirty="0" smtClean="0"/>
              <a:t>Monday </a:t>
            </a:r>
            <a:r>
              <a:rPr lang="en-US" dirty="0"/>
              <a:t>and Wednesday 2:30-3:</a:t>
            </a:r>
            <a:r>
              <a:rPr lang="en-US" dirty="0" smtClean="0"/>
              <a:t>45pm</a:t>
            </a:r>
          </a:p>
          <a:p>
            <a:r>
              <a:rPr lang="en-US" dirty="0" smtClean="0"/>
              <a:t>Listserv </a:t>
            </a:r>
            <a:r>
              <a:rPr lang="en-US" dirty="0"/>
              <a:t>email </a:t>
            </a:r>
            <a:r>
              <a:rPr lang="en-US" dirty="0" smtClean="0"/>
              <a:t>address </a:t>
            </a:r>
            <a:r>
              <a:rPr lang="en-US" dirty="0"/>
              <a:t>multimedia2013@</a:t>
            </a:r>
            <a:r>
              <a:rPr lang="en-US" dirty="0" smtClean="0"/>
              <a:t>scholar.vt.edu</a:t>
            </a:r>
          </a:p>
          <a:p>
            <a:r>
              <a:rPr lang="en-US" dirty="0" smtClean="0"/>
              <a:t>Instructor </a:t>
            </a:r>
            <a:r>
              <a:rPr lang="en-US" dirty="0"/>
              <a:t>E. A. Fox, </a:t>
            </a:r>
            <a:r>
              <a:rPr lang="en-US" u="sng" dirty="0"/>
              <a:t>fox@vt.edu</a:t>
            </a:r>
            <a:r>
              <a:rPr lang="en-US" dirty="0"/>
              <a:t>, http://</a:t>
            </a:r>
            <a:r>
              <a:rPr lang="en-US" dirty="0" smtClean="0"/>
              <a:t>fox.cs.vt.edu, 540</a:t>
            </a:r>
            <a:r>
              <a:rPr lang="en-US" dirty="0"/>
              <a:t>-231-5113, office 2160G </a:t>
            </a:r>
            <a:r>
              <a:rPr lang="en-US" dirty="0" err="1"/>
              <a:t>Torgersen</a:t>
            </a:r>
            <a:r>
              <a:rPr lang="en-US" dirty="0"/>
              <a:t> </a:t>
            </a:r>
            <a:r>
              <a:rPr lang="en-US" dirty="0" smtClean="0"/>
              <a:t>Hall.</a:t>
            </a:r>
          </a:p>
          <a:p>
            <a:r>
              <a:rPr lang="en-US" dirty="0" smtClean="0"/>
              <a:t>GTA </a:t>
            </a:r>
            <a:r>
              <a:rPr lang="en-US" dirty="0" err="1" smtClean="0"/>
              <a:t>Liangzhe</a:t>
            </a:r>
            <a:r>
              <a:rPr lang="en-US" dirty="0" smtClean="0"/>
              <a:t> </a:t>
            </a:r>
            <a:r>
              <a:rPr lang="en-US" dirty="0"/>
              <a:t>Chen, liangzhe@vt.edu, </a:t>
            </a:r>
            <a:r>
              <a:rPr lang="en-US" dirty="0" smtClean="0"/>
              <a:t>(</a:t>
            </a:r>
            <a:r>
              <a:rPr lang="en-US" dirty="0"/>
              <a:t>540) 315-</a:t>
            </a:r>
            <a:r>
              <a:rPr lang="en-US" dirty="0" smtClean="0"/>
              <a:t>0572</a:t>
            </a:r>
          </a:p>
          <a:p>
            <a:r>
              <a:rPr lang="en-US" dirty="0" smtClean="0"/>
              <a:t>Final </a:t>
            </a:r>
            <a:r>
              <a:rPr lang="en-US" dirty="0"/>
              <a:t>exam, as 14M, </a:t>
            </a:r>
            <a:r>
              <a:rPr lang="en-US" dirty="0" smtClean="0"/>
              <a:t>May </a:t>
            </a:r>
            <a:r>
              <a:rPr lang="en-US" dirty="0"/>
              <a:t>13, 2:05-4:05pm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ASAP: CS4624 prior </a:t>
            </a:r>
            <a:r>
              <a:rPr lang="en-US" dirty="0" smtClean="0"/>
              <a:t>knowledge (Tests &amp; Quizzes)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6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/>
              <a:t>CTRnet</a:t>
            </a:r>
            <a:r>
              <a:rPr lang="en-US" sz="2800" dirty="0" smtClean="0"/>
              <a:t> (Crisis, Tragedy &amp; Recovery Net)</a:t>
            </a:r>
          </a:p>
          <a:p>
            <a:pPr lvl="1"/>
            <a:r>
              <a:rPr lang="en-US" sz="2800" dirty="0" smtClean="0"/>
              <a:t>NSF IIS-0916733</a:t>
            </a:r>
          </a:p>
          <a:p>
            <a:pPr lvl="1"/>
            <a:r>
              <a:rPr lang="en-US" sz="2800" dirty="0" smtClean="0"/>
              <a:t>Provides a range of services relating to different kind of tragic events. </a:t>
            </a:r>
          </a:p>
          <a:p>
            <a:pPr lvl="1"/>
            <a:r>
              <a:rPr lang="en-US" sz="2800" dirty="0" smtClean="0"/>
              <a:t>Collect and archive different types of CTR related information such as Web sites, videos, blogs and tweets.  </a:t>
            </a:r>
          </a:p>
          <a:p>
            <a:pPr lvl="1"/>
            <a:r>
              <a:rPr lang="en-US" sz="2800" dirty="0" smtClean="0"/>
              <a:t>Various collections about school shootings and natural disasters have been developed from collaboration with the </a:t>
            </a:r>
            <a:r>
              <a:rPr lang="en-US" sz="2800" u="sng" dirty="0" smtClean="0"/>
              <a:t>Internet Archive</a:t>
            </a:r>
            <a:r>
              <a:rPr lang="en-US" sz="2800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34786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Selected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05200" y="6463268"/>
            <a:ext cx="1830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www.ctrnet.net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1371600"/>
          </a:xfrm>
        </p:spPr>
        <p:txBody>
          <a:bodyPr/>
          <a:lstStyle/>
          <a:p>
            <a:r>
              <a:rPr lang="en-US" dirty="0" err="1" smtClean="0"/>
              <a:t>CTRnet</a:t>
            </a:r>
            <a:r>
              <a:rPr lang="en-US" dirty="0" smtClean="0"/>
              <a:t> (Crisis, Tragedy &amp; Recovery Net)</a:t>
            </a:r>
          </a:p>
          <a:p>
            <a:pPr lvl="1"/>
            <a:r>
              <a:rPr lang="en-US" dirty="0" smtClean="0"/>
              <a:t>Disaster Locations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372098" cy="4958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CTRnet</a:t>
            </a:r>
            <a:r>
              <a:rPr lang="en-US" dirty="0" smtClean="0"/>
              <a:t> (Crisis, Tragedy &amp; Recovery Net)</a:t>
            </a:r>
          </a:p>
          <a:p>
            <a:pPr lvl="1"/>
            <a:r>
              <a:rPr lang="en-US" dirty="0" smtClean="0"/>
              <a:t>Word Clouds of Japan Earthquake and Libya Revolution (using tweets)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895600"/>
            <a:ext cx="4328371" cy="3090815"/>
          </a:xfrm>
          <a:prstGeom prst="rect">
            <a:avLst/>
          </a:prstGeom>
          <a:noFill/>
          <a:ln w="9525">
            <a:solidFill>
              <a:schemeClr val="accent1">
                <a:alpha val="92000"/>
              </a:schemeClr>
            </a:solidFill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4377573" cy="310889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91200" y="6096000"/>
            <a:ext cx="2286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Libya Revolution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4800" y="6019800"/>
            <a:ext cx="373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Japan Earthquake,</a:t>
            </a:r>
          </a:p>
          <a:p>
            <a:pPr algn="ctr"/>
            <a:r>
              <a:rPr lang="en-US" sz="2000" dirty="0" smtClean="0"/>
              <a:t>Tsunami Disaster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6475968"/>
            <a:ext cx="287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/>
              <a:t>Updated every 10 minutes</a:t>
            </a:r>
            <a:endParaRPr lang="en-US" b="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US" dirty="0" smtClean="0"/>
          </a:p>
          <a:p>
            <a:r>
              <a:rPr lang="en-US" sz="3300" dirty="0" smtClean="0"/>
              <a:t>Ensemble (Computer Science Education)</a:t>
            </a:r>
          </a:p>
          <a:p>
            <a:pPr lvl="1"/>
            <a:r>
              <a:rPr lang="en-US" sz="3300" dirty="0" smtClean="0"/>
              <a:t>NSF DUE-0840719</a:t>
            </a:r>
          </a:p>
          <a:p>
            <a:pPr lvl="1">
              <a:buNone/>
            </a:pPr>
            <a:r>
              <a:rPr lang="en-US" sz="2800" dirty="0" smtClean="0"/>
              <a:t>The </a:t>
            </a:r>
            <a:r>
              <a:rPr lang="en-US" sz="2800" b="1" i="1" dirty="0"/>
              <a:t>E</a:t>
            </a:r>
            <a:r>
              <a:rPr lang="en-US" sz="2800" b="1" i="1" dirty="0" smtClean="0"/>
              <a:t>nsemble </a:t>
            </a:r>
            <a:r>
              <a:rPr lang="en-US" sz="2800" dirty="0" smtClean="0"/>
              <a:t>portal provides easy access to:</a:t>
            </a:r>
          </a:p>
          <a:p>
            <a:pPr lvl="1">
              <a:buNone/>
            </a:pPr>
            <a:endParaRPr lang="en-US" sz="2800" b="1" dirty="0" smtClean="0"/>
          </a:p>
          <a:p>
            <a:pPr lvl="1"/>
            <a:r>
              <a:rPr lang="en-US" sz="2800" b="1" dirty="0" smtClean="0"/>
              <a:t>COLLECTIONS </a:t>
            </a:r>
            <a:r>
              <a:rPr lang="en-US" sz="2800" dirty="0" smtClean="0"/>
              <a:t>of educational resources hosted by our partners</a:t>
            </a:r>
          </a:p>
          <a:p>
            <a:pPr lvl="1"/>
            <a:r>
              <a:rPr lang="en-US" sz="2800" b="1" dirty="0" smtClean="0"/>
              <a:t>COMMUNITIES </a:t>
            </a:r>
            <a:r>
              <a:rPr lang="en-US" sz="2800" dirty="0" smtClean="0"/>
              <a:t>that can create and share documents (within the group or with the public), discuss things on forums, and contribute educational resources.</a:t>
            </a:r>
          </a:p>
          <a:p>
            <a:pPr lvl="1"/>
            <a:r>
              <a:rPr lang="en-US" sz="2800" b="1" dirty="0" smtClean="0"/>
              <a:t>TECHNOLOGIES </a:t>
            </a:r>
            <a:r>
              <a:rPr lang="en-US" sz="2800" dirty="0" smtClean="0"/>
              <a:t> that might be useful when you teach (for use in-class and out-of-class).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76802" name="Picture 2" descr="Ho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1143000" cy="1143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02652" y="6463268"/>
            <a:ext cx="3035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www.computingportal.org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87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458200" cy="556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CINET: Network Science Middleware</a:t>
            </a:r>
          </a:p>
          <a:p>
            <a:pPr lvl="1"/>
            <a:r>
              <a:rPr lang="en-US" sz="2800" dirty="0" smtClean="0"/>
              <a:t>NSF SDCI 1032677</a:t>
            </a:r>
          </a:p>
          <a:p>
            <a:pPr lvl="1"/>
            <a:r>
              <a:rPr lang="en-US" sz="2800" dirty="0" smtClean="0"/>
              <a:t>The research will develop a cyber infrastructure middleware (CINET) to support Network Science.</a:t>
            </a:r>
          </a:p>
          <a:p>
            <a:pPr lvl="1"/>
            <a:r>
              <a:rPr lang="en-US" sz="2800" dirty="0" smtClean="0"/>
              <a:t>CINET will be pervasive, flexible and extensible. Users can contribute new networks, data, methods, hardware, and research results in an integrative way.</a:t>
            </a:r>
          </a:p>
          <a:p>
            <a:pPr lvl="1"/>
            <a:r>
              <a:rPr lang="en-US" sz="2800" dirty="0" smtClean="0"/>
              <a:t>CINET will enable new ways by which researchers study and teach complex networks.</a:t>
            </a:r>
          </a:p>
          <a:p>
            <a:pPr lvl="1"/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01996" y="6463268"/>
            <a:ext cx="3236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http://</a:t>
            </a:r>
            <a:r>
              <a:rPr lang="en-US" dirty="0" err="1"/>
              <a:t>ndssl.vbi.vt.edu</a:t>
            </a:r>
            <a:r>
              <a:rPr lang="en-US" dirty="0"/>
              <a:t>/</a:t>
            </a:r>
            <a:r>
              <a:rPr lang="en-US" dirty="0" err="1"/>
              <a:t>cinet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3965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4389120"/>
          </a:xfrm>
        </p:spPr>
        <p:txBody>
          <a:bodyPr/>
          <a:lstStyle/>
          <a:p>
            <a:r>
              <a:rPr lang="en-US" dirty="0" smtClean="0"/>
              <a:t>CINET: Network Science Middleware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4624"/>
            <a:ext cx="914400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4495800" cy="4389120"/>
          </a:xfrm>
        </p:spPr>
        <p:txBody>
          <a:bodyPr>
            <a:normAutofit/>
          </a:bodyPr>
          <a:lstStyle/>
          <a:p>
            <a:r>
              <a:rPr lang="en-US" dirty="0" err="1" smtClean="0"/>
              <a:t>Netviz</a:t>
            </a:r>
            <a:r>
              <a:rPr lang="en-US" dirty="0" smtClean="0"/>
              <a:t>:  Course project aims to develop a visualization component for CINET which contains large network graphs. The visualization service will get Networks from CINET, convert from </a:t>
            </a:r>
            <a:r>
              <a:rPr lang="en-US" dirty="0" err="1" smtClean="0"/>
              <a:t>Galib</a:t>
            </a:r>
            <a:r>
              <a:rPr lang="en-US" dirty="0" smtClean="0"/>
              <a:t> to </a:t>
            </a:r>
            <a:r>
              <a:rPr lang="en-US" dirty="0" err="1" smtClean="0"/>
              <a:t>Gexf</a:t>
            </a:r>
            <a:r>
              <a:rPr lang="en-US" dirty="0" smtClean="0"/>
              <a:t> format, then visualize the graphs using </a:t>
            </a:r>
            <a:r>
              <a:rPr lang="en-US" dirty="0" err="1" smtClean="0"/>
              <a:t>Gelphi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990600"/>
            <a:ext cx="8229600" cy="685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CINET: Network Science Middleware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620" y="1676400"/>
            <a:ext cx="4716379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257800" y="5943600"/>
            <a:ext cx="32287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CINET network displayed using </a:t>
            </a:r>
            <a:r>
              <a:rPr lang="en-US" sz="1400" b="0" dirty="0" err="1" smtClean="0"/>
              <a:t>Gephi</a:t>
            </a:r>
            <a:endParaRPr lang="en-US" sz="1400" b="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458200" cy="452596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800" dirty="0" smtClean="0"/>
              <a:t>Establishing a Qatari Arabic-English DL Institute: NPRP </a:t>
            </a:r>
            <a:r>
              <a:rPr lang="en-US" sz="2800" dirty="0"/>
              <a:t>4 - 029 - 1 </a:t>
            </a:r>
            <a:r>
              <a:rPr lang="en-US" sz="2800" dirty="0" smtClean="0"/>
              <a:t>– 007 pending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Fingerprint Analysis/Distortion/Training DLs</a:t>
            </a:r>
          </a:p>
          <a:p>
            <a:pPr lvl="1">
              <a:spcAft>
                <a:spcPts val="1200"/>
              </a:spcAft>
            </a:pPr>
            <a:r>
              <a:rPr lang="en-US" sz="2800" dirty="0" smtClean="0"/>
              <a:t>National </a:t>
            </a:r>
            <a:r>
              <a:rPr lang="en-US" sz="2800" dirty="0" err="1" smtClean="0"/>
              <a:t>Inst</a:t>
            </a:r>
            <a:r>
              <a:rPr lang="en-US" sz="2800" dirty="0" smtClean="0"/>
              <a:t> of Justice, BAE Systems</a:t>
            </a:r>
          </a:p>
          <a:p>
            <a:pPr>
              <a:spcAft>
                <a:spcPts val="1200"/>
              </a:spcAft>
            </a:pPr>
            <a:r>
              <a:rPr lang="en-US" sz="2800" dirty="0" smtClean="0"/>
              <a:t>ETD Analysis, Extraction, Classification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152400"/>
            <a:ext cx="34345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Other 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5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0"/>
            <a:ext cx="7772400" cy="1470025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Discussion?</a:t>
            </a:r>
          </a:p>
        </p:txBody>
      </p:sp>
      <p:sp>
        <p:nvSpPr>
          <p:cNvPr id="27648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514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algn="ctr" eaLnBrk="1" hangingPunct="1"/>
            <a:r>
              <a:rPr lang="en-US" dirty="0" smtClean="0"/>
              <a:t>Thank You!</a:t>
            </a:r>
          </a:p>
          <a:p>
            <a:pPr algn="ctr" eaLnBrk="1" hangingPunct="1"/>
            <a:r>
              <a:rPr lang="en-US" dirty="0" smtClean="0"/>
              <a:t>(</a:t>
            </a:r>
            <a:r>
              <a:rPr lang="en-US" dirty="0" err="1" smtClean="0"/>
              <a:t>fox@vt.edu</a:t>
            </a:r>
            <a:r>
              <a:rPr lang="en-US" dirty="0" smtClean="0"/>
              <a:t>)</a:t>
            </a:r>
          </a:p>
        </p:txBody>
      </p:sp>
      <p:sp>
        <p:nvSpPr>
          <p:cNvPr id="276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98DC19-B12B-4427-9E5B-D5201636E0AD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Online information on the textbook: http://www.pearsonhighered.com/educator/academic/product/0,3110,0132435802,00.html</a:t>
            </a:r>
          </a:p>
          <a:p>
            <a:r>
              <a:rPr lang="en-US" dirty="0"/>
              <a:t>ISBNs are 978-0-13-243580-2 and 0-13-243580-2</a:t>
            </a:r>
          </a:p>
          <a:p>
            <a:r>
              <a:rPr lang="en-US" dirty="0"/>
              <a:t>To purchase just the </a:t>
            </a:r>
            <a:r>
              <a:rPr lang="en-US" dirty="0" err="1"/>
              <a:t>activeBook</a:t>
            </a:r>
            <a:r>
              <a:rPr lang="en-US" dirty="0"/>
              <a:t> license, follow instructions from http://</a:t>
            </a:r>
            <a:r>
              <a:rPr lang="en-US" dirty="0" err="1"/>
              <a:t>myphlip.pearsoncmg.com</a:t>
            </a:r>
            <a:r>
              <a:rPr lang="en-US" dirty="0"/>
              <a:t>/</a:t>
            </a:r>
            <a:r>
              <a:rPr lang="en-US" dirty="0" err="1"/>
              <a:t>phproducts</a:t>
            </a:r>
            <a:r>
              <a:rPr lang="en-US" dirty="0"/>
              <a:t>/</a:t>
            </a:r>
            <a:r>
              <a:rPr lang="en-US" dirty="0" err="1"/>
              <a:t>index.cfm?vbookid</a:t>
            </a:r>
            <a:r>
              <a:rPr lang="en-US" dirty="0"/>
              <a:t>=749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2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</a:p>
          <a:p>
            <a:r>
              <a:rPr lang="en-US" dirty="0" smtClean="0"/>
              <a:t>Relationships</a:t>
            </a:r>
          </a:p>
          <a:p>
            <a:r>
              <a:rPr lang="en-US" dirty="0" smtClean="0"/>
              <a:t>Clear Layout</a:t>
            </a:r>
          </a:p>
          <a:p>
            <a:r>
              <a:rPr lang="en-US" dirty="0" smtClean="0"/>
              <a:t>Read out short ideas</a:t>
            </a:r>
          </a:p>
          <a:p>
            <a:r>
              <a:rPr lang="en-US" dirty="0" smtClean="0"/>
              <a:t>IHMC software</a:t>
            </a:r>
          </a:p>
          <a:p>
            <a:r>
              <a:rPr lang="en-US" dirty="0"/>
              <a:t>http://</a:t>
            </a:r>
            <a:r>
              <a:rPr lang="en-US" dirty="0" err="1"/>
              <a:t>cmap.ihmc.us</a:t>
            </a:r>
            <a:r>
              <a:rPr lang="en-US"/>
              <a:t>/</a:t>
            </a:r>
            <a:endParaRPr lang="en-US" dirty="0" smtClean="0"/>
          </a:p>
          <a:p>
            <a:r>
              <a:rPr lang="en-US" dirty="0" smtClean="0"/>
              <a:t>VT server for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51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Chapters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8608968"/>
              </p:ext>
            </p:extLst>
          </p:nvPr>
        </p:nvGraphicFramePr>
        <p:xfrm>
          <a:off x="457200" y="1935161"/>
          <a:ext cx="8305800" cy="4680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52900"/>
                <a:gridCol w="4152900"/>
              </a:tblGrid>
              <a:tr h="11334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 Digital Data Representation and Communication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 Digital Image Representation</a:t>
                      </a:r>
                      <a:endParaRPr lang="en-US" sz="2400" dirty="0"/>
                    </a:p>
                  </a:txBody>
                  <a:tcPr/>
                </a:tc>
              </a:tr>
              <a:tr h="6566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 Digital Image Processing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 Digital Audio Representation</a:t>
                      </a:r>
                    </a:p>
                  </a:txBody>
                  <a:tcPr/>
                </a:tc>
              </a:tr>
              <a:tr h="113347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 Digital Audio Processing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Digital Video Data Representation and Communication</a:t>
                      </a:r>
                      <a:endParaRPr lang="en-US" sz="2400" dirty="0"/>
                    </a:p>
                  </a:txBody>
                  <a:tcPr/>
                </a:tc>
              </a:tr>
              <a:tr h="656696">
                <a:tc>
                  <a:txBody>
                    <a:bodyPr/>
                    <a:lstStyle/>
                    <a:p>
                      <a:r>
                        <a:rPr lang="en-US" sz="2400" baseline="0" dirty="0" smtClean="0"/>
                        <a:t>7 Digital Video Processing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 Multimedia</a:t>
                      </a:r>
                      <a:r>
                        <a:rPr lang="en-US" sz="2400" baseline="0" dirty="0" smtClean="0"/>
                        <a:t> Authoring</a:t>
                      </a:r>
                      <a:endParaRPr lang="en-US" sz="2400" dirty="0"/>
                    </a:p>
                  </a:txBody>
                  <a:tcPr/>
                </a:tc>
              </a:tr>
              <a:tr h="656696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Outside the textbook, Module 9: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Information Access (search engines, info. retrieval)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11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Pre-test (except Ch. 1)</a:t>
            </a:r>
          </a:p>
          <a:p>
            <a:r>
              <a:rPr lang="en-US" dirty="0" smtClean="0"/>
              <a:t>Read</a:t>
            </a:r>
          </a:p>
          <a:p>
            <a:r>
              <a:rPr lang="en-US" dirty="0" smtClean="0"/>
              <a:t>Prepare concept map</a:t>
            </a:r>
            <a:endParaRPr lang="en-US" dirty="0" smtClean="0"/>
          </a:p>
          <a:p>
            <a:r>
              <a:rPr lang="en-US" dirty="0" smtClean="0"/>
              <a:t>Work through online tutorials</a:t>
            </a:r>
          </a:p>
          <a:p>
            <a:r>
              <a:rPr lang="en-US" dirty="0" smtClean="0"/>
              <a:t>Turn in (as teams) exercises for </a:t>
            </a:r>
            <a:r>
              <a:rPr lang="en-US" dirty="0" smtClean="0"/>
              <a:t>grading</a:t>
            </a:r>
            <a:endParaRPr lang="en-US" dirty="0"/>
          </a:p>
          <a:p>
            <a:r>
              <a:rPr lang="en-US" dirty="0" smtClean="0"/>
              <a:t>Team concept map presentations</a:t>
            </a:r>
            <a:endParaRPr lang="en-US" dirty="0" smtClean="0"/>
          </a:p>
          <a:p>
            <a:r>
              <a:rPr lang="en-US" dirty="0" smtClean="0"/>
              <a:t>Post-test as individual</a:t>
            </a:r>
          </a:p>
          <a:p>
            <a:r>
              <a:rPr lang="en-US" dirty="0" smtClean="0"/>
              <a:t>Some post-tests also as teams in same class session, with discussion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55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Trips / Guest Speakers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Innovation Space (2 sessions)</a:t>
            </a:r>
          </a:p>
          <a:p>
            <a:r>
              <a:rPr lang="en-US" dirty="0" smtClean="0"/>
              <a:t>DISIS (music)</a:t>
            </a:r>
          </a:p>
          <a:p>
            <a:r>
              <a:rPr lang="en-US" dirty="0" smtClean="0"/>
              <a:t>TV Studio</a:t>
            </a:r>
          </a:p>
          <a:p>
            <a:r>
              <a:rPr lang="en-US" dirty="0" smtClean="0"/>
              <a:t>Videoconferencing (2 rooms)</a:t>
            </a:r>
          </a:p>
          <a:p>
            <a:endParaRPr lang="en-US" dirty="0" smtClean="0"/>
          </a:p>
          <a:p>
            <a:r>
              <a:rPr lang="en-US" dirty="0" smtClean="0"/>
              <a:t>Webmaster / CMS manager</a:t>
            </a:r>
          </a:p>
          <a:p>
            <a:r>
              <a:rPr lang="en-US" dirty="0" smtClean="0"/>
              <a:t>ICAT Director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64D9D-38AD-4D32-A802-7F9E5541B4A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2800" dirty="0" smtClean="0"/>
              <a:t>Digital Library Curricular Resources</a:t>
            </a:r>
          </a:p>
          <a:p>
            <a:pPr lvl="2"/>
            <a:r>
              <a:rPr lang="en-US" sz="2800" dirty="0" smtClean="0"/>
              <a:t>NSF IIS-0535057 &amp; 0535060</a:t>
            </a:r>
          </a:p>
          <a:p>
            <a:pPr lvl="1"/>
            <a:r>
              <a:rPr lang="en-US" sz="2800" dirty="0" smtClean="0"/>
              <a:t>Builds upon a collaboration between Virginia Tech and the University of North Carolina, Chapel Hill.</a:t>
            </a:r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F35373-38BF-4A04-8F79-898BD5ADDF9D}" type="slidenum">
              <a:rPr lang="en-US" smtClean="0"/>
              <a:pPr/>
              <a:t>8</a:t>
            </a:fld>
            <a:endParaRPr lang="en-US" dirty="0" smtClean="0"/>
          </a:p>
        </p:txBody>
      </p:sp>
      <p:pic>
        <p:nvPicPr>
          <p:cNvPr id="61442" name="Picture 2" descr="http://curric.dlib.vt.edu/DLcurric_images/lg-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95400"/>
            <a:ext cx="5076825" cy="1066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152400"/>
            <a:ext cx="2296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DL Projects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40360"/>
            <a:ext cx="8229600" cy="80264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DL Curriculum Framework</a:t>
            </a:r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4DFE412-01EE-4823-B11D-F0C702B3026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0" y="1814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988997"/>
              </p:ext>
            </p:extLst>
          </p:nvPr>
        </p:nvGraphicFramePr>
        <p:xfrm>
          <a:off x="0" y="1143000"/>
          <a:ext cx="9144000" cy="5210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Visio" r:id="rId4" imgW="7121387" imgH="4061129" progId="">
                  <p:embed/>
                </p:oleObj>
              </mc:Choice>
              <mc:Fallback>
                <p:oleObj name="Visio" r:id="rId4" imgW="7121387" imgH="4061129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9144000" cy="52104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0"/>
            <a:ext cx="23246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0" i="1" dirty="0" smtClean="0">
                <a:solidFill>
                  <a:schemeClr val="accent1">
                    <a:lumMod val="50000"/>
                  </a:schemeClr>
                </a:solidFill>
              </a:rPr>
              <a:t>Introduction</a:t>
            </a:r>
            <a:endParaRPr lang="en-US" sz="3200" b="0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14877</TotalTime>
  <Words>1028</Words>
  <Application>Microsoft Macintosh PowerPoint</Application>
  <PresentationFormat>On-screen Show (4:3)</PresentationFormat>
  <Paragraphs>249</Paragraphs>
  <Slides>29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Flow</vt:lpstr>
      <vt:lpstr>MS Org Chart</vt:lpstr>
      <vt:lpstr>Visio</vt:lpstr>
      <vt:lpstr>       Digital Library Research Laboratory Torgersen Hall 2030 – www.dlib.vt.edu (part of IT at VT)   and Department of Computer Science  CS4624: Multimedia, Hypertext, and Information Access Course Introduction and Overview January 23, 2013</vt:lpstr>
      <vt:lpstr>Course Information</vt:lpstr>
      <vt:lpstr>Textbook</vt:lpstr>
      <vt:lpstr>Concept Maps</vt:lpstr>
      <vt:lpstr>Textbook Chapters</vt:lpstr>
      <vt:lpstr>Textbook Related Work</vt:lpstr>
      <vt:lpstr>Field Trips / Guest Speakers</vt:lpstr>
      <vt:lpstr>PowerPoint Presentation</vt:lpstr>
      <vt:lpstr>DL Curriculum Framework</vt:lpstr>
      <vt:lpstr>Modules</vt:lpstr>
      <vt:lpstr>Project Groups</vt:lpstr>
      <vt:lpstr>Teams</vt:lpstr>
      <vt:lpstr>Class Calendar</vt:lpstr>
      <vt:lpstr>Areas of Research and Teaching</vt:lpstr>
      <vt:lpstr>PowerPoint Presentation</vt:lpstr>
      <vt:lpstr>Degree of Structure</vt:lpstr>
      <vt:lpstr>          Informal 5S &amp; DL Definitions    </vt:lpstr>
      <vt:lpstr>PowerPoint Presentation</vt:lpstr>
      <vt:lpstr>DLs Shorten the Chain 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Discussion?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Ed Fox</cp:lastModifiedBy>
  <cp:revision>362</cp:revision>
  <dcterms:created xsi:type="dcterms:W3CDTF">2004-04-27T15:48:44Z</dcterms:created>
  <dcterms:modified xsi:type="dcterms:W3CDTF">2013-01-23T19:10:07Z</dcterms:modified>
</cp:coreProperties>
</file>