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1" r:id="rId6"/>
    <p:sldId id="264" r:id="rId7"/>
    <p:sldId id="267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9770" autoAdjust="0"/>
  </p:normalViewPr>
  <p:slideViewPr>
    <p:cSldViewPr>
      <p:cViewPr varScale="1">
        <p:scale>
          <a:sx n="151" d="100"/>
          <a:sy n="151" d="100"/>
        </p:scale>
        <p:origin x="-2584" y="-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19" d="100"/>
        <a:sy n="119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interSettings" Target="printerSettings/printerSettings1.bin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E46356-2CAF-4463-A607-EF4AE222D392}" type="datetimeFigureOut">
              <a:rPr lang="en-US" smtClean="0"/>
              <a:t>1/10/13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F1EE6C-EB8B-4A0A-9FA6-994004D866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8661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F1EE6C-EB8B-4A0A-9FA6-994004D8660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60266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B9347-E269-46A7-BD99-78AC510998FD}" type="datetime1">
              <a:rPr lang="en-US" smtClean="0"/>
              <a:t>1/10/13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Digital Library Research laboratory                                                                                                         Virginia Tech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559C2-4D58-4D18-9C76-0B74536046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31209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83F22-9899-453D-9A4A-064FB66C2805}" type="datetime1">
              <a:rPr lang="en-US" smtClean="0"/>
              <a:t>1/10/13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Digital Library Research laboratory                                                                                                         Virginia Tech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559C2-4D58-4D18-9C76-0B74536046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97073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8310A-A946-4886-BEE0-3FDCDF1B989A}" type="datetime1">
              <a:rPr lang="en-US" smtClean="0"/>
              <a:t>1/10/13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Digital Library Research laboratory                                                                                                         Virginia Tech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559C2-4D58-4D18-9C76-0B74536046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5848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7A873-6058-4201-8D14-B0FA4A55B969}" type="datetime1">
              <a:rPr lang="en-US" smtClean="0"/>
              <a:t>1/10/13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Digital Library Research laboratory                                                                                                         Virginia Tech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559C2-4D58-4D18-9C76-0B74536046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9883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273DF-1AD9-4718-8125-42068969D920}" type="datetime1">
              <a:rPr lang="en-US" smtClean="0"/>
              <a:t>1/10/13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Digital Library Research laboratory                                                                                                         Virginia Tech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559C2-4D58-4D18-9C76-0B74536046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67509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12696-37A7-40CA-942B-D05575AC5BA0}" type="datetime1">
              <a:rPr lang="en-US" smtClean="0"/>
              <a:t>1/10/13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Digital Library Research laboratory                                                                                                         Virginia Tech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559C2-4D58-4D18-9C76-0B74536046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6851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ACE5E-8343-4634-9A42-954469D7FDE3}" type="datetime1">
              <a:rPr lang="en-US" smtClean="0"/>
              <a:t>1/10/13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Digital Library Research laboratory                                                                                                         Virginia Tech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559C2-4D58-4D18-9C76-0B74536046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942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9EE7E-BED7-4432-AA2C-B3882ABEBA6F}" type="datetime1">
              <a:rPr lang="en-US" smtClean="0"/>
              <a:t>1/10/13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Digital Library Research laboratory                                                                                                         Virginia Tech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559C2-4D58-4D18-9C76-0B74536046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8437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DEE7F-8F9C-4B88-92BD-6B5A43AB644C}" type="datetime1">
              <a:rPr lang="en-US" smtClean="0"/>
              <a:t>1/10/13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Digital Library Research laboratory                                                                                                         Virginia Tech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559C2-4D58-4D18-9C76-0B74536046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4387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C6619-5679-4D2A-9752-7C84CE8D9DB3}" type="datetime1">
              <a:rPr lang="en-US" smtClean="0"/>
              <a:t>1/10/13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Digital Library Research laboratory                                                                                                         Virginia Tech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559C2-4D58-4D18-9C76-0B74536046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06217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96CE1-BBD4-4679-8875-4221C2841660}" type="datetime1">
              <a:rPr lang="en-US" smtClean="0"/>
              <a:t>1/10/13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Digital Library Research laboratory                                                                                                         Virginia Tech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559C2-4D58-4D18-9C76-0B74536046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66242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048A14-CA33-4623-8AA2-7B8CD13136DD}" type="datetime1">
              <a:rPr lang="en-US" smtClean="0"/>
              <a:t>1/10/13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Digital Library Research laboratory                                                                                                         Virginia Tech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F559C2-4D58-4D18-9C76-0B74536046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55758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hyperlink" Target="http://www.ctrnet.net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fox.cs.vt.edu" TargetMode="External"/><Relationship Id="rId4" Type="http://schemas.openxmlformats.org/officeDocument/2006/relationships/hyperlink" Target="mailto:fox@vt.edu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ctrnet.net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772400" cy="1470025"/>
          </a:xfrm>
        </p:spPr>
        <p:txBody>
          <a:bodyPr>
            <a:noAutofit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sz="3600" dirty="0"/>
              <a:t>Crisis, Tragedy and Recovery 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Network </a:t>
            </a:r>
            <a:r>
              <a:rPr lang="en-US" sz="3600" dirty="0"/>
              <a:t>(</a:t>
            </a:r>
            <a:r>
              <a:rPr lang="en-US" sz="3600" dirty="0" err="1"/>
              <a:t>CTRnet</a:t>
            </a:r>
            <a:r>
              <a:rPr lang="en-US" sz="3600" dirty="0"/>
              <a:t>)</a:t>
            </a:r>
            <a:br>
              <a:rPr lang="en-US" sz="3600" dirty="0"/>
            </a:br>
            <a:r>
              <a:rPr lang="en-US" sz="2800" dirty="0">
                <a:hlinkClick r:id="rId3"/>
              </a:rPr>
              <a:t>http://www.ctrnet.net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2900" dirty="0" smtClean="0"/>
              <a:t>Slides by </a:t>
            </a:r>
            <a:r>
              <a:rPr lang="en-US" sz="2900" dirty="0" err="1" smtClean="0"/>
              <a:t>Kiran</a:t>
            </a:r>
            <a:r>
              <a:rPr lang="en-US" sz="2900" dirty="0" smtClean="0"/>
              <a:t> </a:t>
            </a:r>
            <a:r>
              <a:rPr lang="en-US" sz="2900" dirty="0" err="1" smtClean="0"/>
              <a:t>Chitturi</a:t>
            </a:r>
            <a:r>
              <a:rPr lang="en-US" sz="2900" dirty="0" smtClean="0"/>
              <a:t>, Edward A. Fox, </a:t>
            </a:r>
            <a:br>
              <a:rPr lang="en-US" sz="2900" dirty="0" smtClean="0"/>
            </a:br>
            <a:r>
              <a:rPr lang="en-US" sz="2900" dirty="0" smtClean="0"/>
              <a:t>and the </a:t>
            </a:r>
            <a:r>
              <a:rPr lang="en-US" sz="2900" dirty="0" err="1" smtClean="0"/>
              <a:t>CTRnet</a:t>
            </a:r>
            <a:r>
              <a:rPr lang="en-US" sz="2900" dirty="0" smtClean="0"/>
              <a:t> team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76200" y="6477000"/>
            <a:ext cx="9067800" cy="365125"/>
          </a:xfrm>
        </p:spPr>
        <p:txBody>
          <a:bodyPr/>
          <a:lstStyle/>
          <a:p>
            <a:r>
              <a:rPr lang="en-US" sz="1600" dirty="0" smtClean="0">
                <a:solidFill>
                  <a:srgbClr val="C00000"/>
                </a:solidFill>
              </a:rPr>
              <a:t>Digital Library Research Laboratory                                                                                                       Virginia Tech</a:t>
            </a:r>
            <a:endParaRPr lang="en-US" sz="16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42487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CTRnet</a:t>
            </a:r>
            <a:endParaRPr lang="en-US" baseline="30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200" dirty="0" smtClean="0"/>
              <a:t>3+ year project started in August 2009 with grant from NSF</a:t>
            </a:r>
          </a:p>
          <a:p>
            <a:r>
              <a:rPr lang="en-US" sz="2200" dirty="0" smtClean="0"/>
              <a:t>PI and Co-PIs</a:t>
            </a:r>
          </a:p>
          <a:p>
            <a:pPr lvl="1"/>
            <a:r>
              <a:rPr lang="en-US" sz="2200" dirty="0" smtClean="0"/>
              <a:t>Edward A. Fox</a:t>
            </a:r>
            <a:r>
              <a:rPr lang="en-US" sz="2200" baseline="30000" dirty="0" smtClean="0"/>
              <a:t>1</a:t>
            </a:r>
          </a:p>
          <a:p>
            <a:pPr lvl="1"/>
            <a:r>
              <a:rPr lang="en-US" sz="2200" dirty="0" smtClean="0"/>
              <a:t>Andrea L. Kavanaugh</a:t>
            </a:r>
            <a:r>
              <a:rPr lang="en-US" sz="2200" baseline="30000" dirty="0" smtClean="0"/>
              <a:t>1</a:t>
            </a:r>
          </a:p>
          <a:p>
            <a:pPr lvl="1"/>
            <a:r>
              <a:rPr lang="en-US" sz="2200" dirty="0" smtClean="0"/>
              <a:t>Steven D. Sheetz</a:t>
            </a:r>
            <a:r>
              <a:rPr lang="en-US" sz="2200" baseline="30000" dirty="0" smtClean="0"/>
              <a:t>2</a:t>
            </a:r>
          </a:p>
          <a:p>
            <a:pPr lvl="1"/>
            <a:r>
              <a:rPr lang="en-US" sz="2200" dirty="0" smtClean="0"/>
              <a:t>Donald J. Shoemaker</a:t>
            </a:r>
            <a:r>
              <a:rPr lang="en-US" sz="2200" baseline="30000" dirty="0" smtClean="0"/>
              <a:t>3</a:t>
            </a:r>
          </a:p>
          <a:p>
            <a:pPr lvl="1"/>
            <a:r>
              <a:rPr lang="en-US" sz="2200" dirty="0" err="1" smtClean="0"/>
              <a:t>Naren</a:t>
            </a:r>
            <a:r>
              <a:rPr lang="en-US" sz="2200" dirty="0" smtClean="0"/>
              <a:t> Ramakrishnan</a:t>
            </a:r>
            <a:r>
              <a:rPr lang="en-US" sz="2200" baseline="30000" dirty="0" smtClean="0"/>
              <a:t>1</a:t>
            </a:r>
          </a:p>
          <a:p>
            <a:pPr lvl="1"/>
            <a:endParaRPr lang="en-US" sz="2200" dirty="0" smtClean="0"/>
          </a:p>
          <a:p>
            <a:pPr marL="0" indent="0">
              <a:buNone/>
            </a:pPr>
            <a:r>
              <a:rPr lang="en-US" sz="2200" baseline="30000" dirty="0" smtClean="0"/>
              <a:t>1</a:t>
            </a:r>
            <a:r>
              <a:rPr lang="en-US" sz="2200" dirty="0" smtClean="0"/>
              <a:t>Dept. of Computer Science </a:t>
            </a:r>
          </a:p>
          <a:p>
            <a:pPr marL="0" indent="0">
              <a:buNone/>
            </a:pPr>
            <a:r>
              <a:rPr lang="en-US" sz="2200" baseline="30000" dirty="0" smtClean="0"/>
              <a:t>2</a:t>
            </a:r>
            <a:r>
              <a:rPr lang="en-US" sz="2200" dirty="0" smtClean="0"/>
              <a:t>Dept. of Accounting and Information Systems  </a:t>
            </a:r>
          </a:p>
          <a:p>
            <a:pPr marL="0" indent="0">
              <a:buNone/>
            </a:pPr>
            <a:r>
              <a:rPr lang="en-US" sz="2200" baseline="30000" dirty="0" smtClean="0"/>
              <a:t>3</a:t>
            </a:r>
            <a:r>
              <a:rPr lang="en-US" sz="2200" dirty="0" smtClean="0"/>
              <a:t>Dept. of Sociology</a:t>
            </a:r>
          </a:p>
          <a:p>
            <a:pPr marL="0" indent="0">
              <a:buNone/>
            </a:pPr>
            <a:endParaRPr lang="en-US" sz="2200" dirty="0"/>
          </a:p>
        </p:txBody>
      </p:sp>
      <p:sp>
        <p:nvSpPr>
          <p:cNvPr id="6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76200" y="6477000"/>
            <a:ext cx="9067800" cy="365125"/>
          </a:xfrm>
        </p:spPr>
        <p:txBody>
          <a:bodyPr/>
          <a:lstStyle/>
          <a:p>
            <a:r>
              <a:rPr lang="en-US" sz="1600" dirty="0" smtClean="0">
                <a:solidFill>
                  <a:srgbClr val="C00000"/>
                </a:solidFill>
              </a:rPr>
              <a:t>Digital Library Research Laboratory                                                                                                       Virginia Tech</a:t>
            </a:r>
            <a:endParaRPr lang="en-US" sz="16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73719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CTRnet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200" dirty="0" smtClean="0"/>
              <a:t>Research the problem of integrating content, community, and services related to crises, tragedies, and recovery (CTR)</a:t>
            </a:r>
          </a:p>
          <a:p>
            <a:r>
              <a:rPr lang="en-US" sz="2200" dirty="0" smtClean="0"/>
              <a:t>Goals:</a:t>
            </a:r>
          </a:p>
          <a:p>
            <a:pPr lvl="1"/>
            <a:r>
              <a:rPr lang="en-US" sz="2000" dirty="0" smtClean="0"/>
              <a:t>Integrating heterogeneous information in a specific domain, making it accessible, and preserving it for long-term reuse;</a:t>
            </a:r>
          </a:p>
          <a:p>
            <a:pPr lvl="1"/>
            <a:r>
              <a:rPr lang="en-US" sz="2000" dirty="0" smtClean="0"/>
              <a:t>Extending the scope of digital libraries so they are closely but flexibly coupled with a wide variety of services to support diverse emerging communities; and </a:t>
            </a:r>
          </a:p>
          <a:p>
            <a:pPr lvl="1"/>
            <a:r>
              <a:rPr lang="en-US" sz="2000" dirty="0" smtClean="0"/>
              <a:t>Supporting information exploration with advanced methods (Stepping Stones and Pathways (SSP), </a:t>
            </a:r>
            <a:r>
              <a:rPr lang="en-US" sz="2000" dirty="0" err="1" smtClean="0"/>
              <a:t>PathRank</a:t>
            </a:r>
            <a:r>
              <a:rPr lang="en-US" sz="2000" dirty="0" smtClean="0"/>
              <a:t>, and Storytelling) that facilitate searching, browsing, and discovery</a:t>
            </a:r>
          </a:p>
          <a:p>
            <a:r>
              <a:rPr lang="en-US" sz="2200" dirty="0" smtClean="0"/>
              <a:t>Building a domain specific distributed digital library, integrating information from many sources, with ontology support</a:t>
            </a:r>
          </a:p>
        </p:txBody>
      </p:sp>
      <p:sp>
        <p:nvSpPr>
          <p:cNvPr id="6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76200" y="6477000"/>
            <a:ext cx="9067800" cy="365125"/>
          </a:xfrm>
        </p:spPr>
        <p:txBody>
          <a:bodyPr/>
          <a:lstStyle/>
          <a:p>
            <a:r>
              <a:rPr lang="en-US" sz="1600" dirty="0" smtClean="0">
                <a:solidFill>
                  <a:srgbClr val="C00000"/>
                </a:solidFill>
              </a:rPr>
              <a:t>Digital Library Research Laboratory                                                                                                       Virginia Tech</a:t>
            </a:r>
            <a:endParaRPr lang="en-US" sz="16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42055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990600" y="696036"/>
            <a:ext cx="7772400" cy="61751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r>
              <a:rPr lang="en-US" dirty="0" smtClean="0"/>
              <a:t>System Stakeholders</a:t>
            </a:r>
            <a:endParaRPr lang="en-US" dirty="0"/>
          </a:p>
        </p:txBody>
      </p:sp>
      <p:sp>
        <p:nvSpPr>
          <p:cNvPr id="6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76200" y="6477000"/>
            <a:ext cx="9067800" cy="365125"/>
          </a:xfrm>
        </p:spPr>
        <p:txBody>
          <a:bodyPr/>
          <a:lstStyle/>
          <a:p>
            <a:r>
              <a:rPr lang="en-US" sz="1600" dirty="0" smtClean="0">
                <a:solidFill>
                  <a:srgbClr val="C00000"/>
                </a:solidFill>
              </a:rPr>
              <a:t>Digital Library Research Laboratory                                                                                                       Virginia Tech</a:t>
            </a:r>
            <a:endParaRPr lang="en-US" sz="1600" dirty="0">
              <a:solidFill>
                <a:srgbClr val="C0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276600" y="6477000"/>
            <a:ext cx="3276600" cy="381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33850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Collections archived so far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8229600" cy="452596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9.5 TB (45 + archive collections)</a:t>
            </a:r>
          </a:p>
          <a:p>
            <a:r>
              <a:rPr lang="en-US" sz="2400" dirty="0" smtClean="0"/>
              <a:t>87 tweet archives (16 + million tweets)</a:t>
            </a:r>
          </a:p>
          <a:p>
            <a:r>
              <a:rPr lang="en-US" sz="2400" dirty="0" smtClean="0"/>
              <a:t>Types of Collections</a:t>
            </a:r>
          </a:p>
          <a:p>
            <a:pPr lvl="1"/>
            <a:r>
              <a:rPr lang="en-US" sz="2400" dirty="0" smtClean="0"/>
              <a:t>Middle East Revolutions</a:t>
            </a:r>
          </a:p>
          <a:p>
            <a:pPr lvl="1"/>
            <a:r>
              <a:rPr lang="en-US" sz="2400" dirty="0" smtClean="0"/>
              <a:t>Earthquakes</a:t>
            </a:r>
          </a:p>
          <a:p>
            <a:pPr lvl="1"/>
            <a:r>
              <a:rPr lang="en-US" sz="2400" dirty="0" smtClean="0"/>
              <a:t>Floods</a:t>
            </a:r>
          </a:p>
          <a:p>
            <a:pPr lvl="1"/>
            <a:r>
              <a:rPr lang="en-US" sz="2400" dirty="0" smtClean="0"/>
              <a:t>School Shootings</a:t>
            </a:r>
          </a:p>
          <a:p>
            <a:pPr lvl="1"/>
            <a:r>
              <a:rPr lang="en-US" sz="2400" dirty="0" smtClean="0"/>
              <a:t>Plane </a:t>
            </a:r>
            <a:r>
              <a:rPr lang="en-US" sz="2400" dirty="0" smtClean="0"/>
              <a:t>Crashes</a:t>
            </a:r>
            <a:endParaRPr lang="en-US" sz="2400" dirty="0" smtClean="0"/>
          </a:p>
          <a:p>
            <a:pPr lvl="1"/>
            <a:endParaRPr lang="en-US" sz="2400" dirty="0" smtClean="0"/>
          </a:p>
          <a:p>
            <a:endParaRPr lang="en-US" sz="2400" dirty="0"/>
          </a:p>
        </p:txBody>
      </p:sp>
      <p:sp>
        <p:nvSpPr>
          <p:cNvPr id="6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76200" y="6477000"/>
            <a:ext cx="9067800" cy="365125"/>
          </a:xfrm>
        </p:spPr>
        <p:txBody>
          <a:bodyPr/>
          <a:lstStyle/>
          <a:p>
            <a:r>
              <a:rPr lang="en-US" sz="1600" dirty="0" smtClean="0">
                <a:solidFill>
                  <a:srgbClr val="C00000"/>
                </a:solidFill>
              </a:rPr>
              <a:t>Digital Library Research Laboratory                                                                                                       Virginia Tech</a:t>
            </a:r>
            <a:endParaRPr lang="en-US" sz="16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11690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Current work (</a:t>
            </a:r>
            <a:r>
              <a:rPr lang="en-US" dirty="0" err="1" smtClean="0"/>
              <a:t>CTRnet</a:t>
            </a:r>
            <a:r>
              <a:rPr lang="en-US" dirty="0" smtClean="0"/>
              <a:t> Digital Library)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Access to the archived data through </a:t>
            </a:r>
            <a:r>
              <a:rPr lang="en-US" sz="2800" dirty="0" smtClean="0"/>
              <a:t>a digital </a:t>
            </a:r>
            <a:r>
              <a:rPr lang="en-US" sz="2800" dirty="0" smtClean="0"/>
              <a:t>library.</a:t>
            </a:r>
            <a:endParaRPr lang="en-US" sz="2400" dirty="0" smtClean="0"/>
          </a:p>
          <a:p>
            <a:pPr lvl="1"/>
            <a:r>
              <a:rPr lang="en-US" sz="2400" dirty="0" smtClean="0"/>
              <a:t>Archive processing using </a:t>
            </a:r>
            <a:r>
              <a:rPr lang="en-US" sz="2400" dirty="0" err="1" smtClean="0"/>
              <a:t>LucidWorks</a:t>
            </a:r>
            <a:r>
              <a:rPr lang="en-US" sz="2400" dirty="0" smtClean="0"/>
              <a:t> Big Data Software</a:t>
            </a:r>
          </a:p>
          <a:p>
            <a:pPr lvl="2"/>
            <a:r>
              <a:rPr lang="en-US" dirty="0" smtClean="0"/>
              <a:t>30 node </a:t>
            </a:r>
            <a:r>
              <a:rPr lang="en-US" dirty="0" smtClean="0"/>
              <a:t>c</a:t>
            </a:r>
            <a:r>
              <a:rPr lang="en-US" dirty="0" smtClean="0"/>
              <a:t>luster, on System G, at </a:t>
            </a:r>
            <a:r>
              <a:rPr lang="en-US" dirty="0" smtClean="0"/>
              <a:t>Virginia Tech</a:t>
            </a:r>
          </a:p>
          <a:p>
            <a:pPr lvl="2"/>
            <a:r>
              <a:rPr lang="en-US" dirty="0" smtClean="0"/>
              <a:t>Cluster, </a:t>
            </a:r>
            <a:r>
              <a:rPr lang="en-US" dirty="0" smtClean="0"/>
              <a:t>classify </a:t>
            </a:r>
            <a:r>
              <a:rPr lang="en-US" dirty="0" smtClean="0"/>
              <a:t>and </a:t>
            </a:r>
            <a:r>
              <a:rPr lang="en-US" dirty="0" smtClean="0"/>
              <a:t>index </a:t>
            </a:r>
            <a:r>
              <a:rPr lang="en-US" dirty="0" smtClean="0"/>
              <a:t>archives, </a:t>
            </a:r>
            <a:r>
              <a:rPr lang="en-US" dirty="0" smtClean="0"/>
              <a:t>as well as tweets</a:t>
            </a:r>
            <a:endParaRPr lang="en-US" dirty="0" smtClean="0"/>
          </a:p>
          <a:p>
            <a:pPr lvl="2"/>
            <a:r>
              <a:rPr lang="en-US" dirty="0" smtClean="0"/>
              <a:t>Extracting additional metadata using </a:t>
            </a:r>
            <a:r>
              <a:rPr lang="en-US" dirty="0" err="1" smtClean="0"/>
              <a:t>openNLP</a:t>
            </a:r>
            <a:endParaRPr lang="en-US" dirty="0" smtClean="0"/>
          </a:p>
          <a:p>
            <a:pPr lvl="2"/>
            <a:r>
              <a:rPr lang="en-US" dirty="0" smtClean="0"/>
              <a:t>Data storage using </a:t>
            </a:r>
            <a:r>
              <a:rPr lang="en-US" dirty="0" err="1" smtClean="0"/>
              <a:t>Hadoop</a:t>
            </a:r>
            <a:r>
              <a:rPr lang="en-US" dirty="0" smtClean="0"/>
              <a:t>/</a:t>
            </a:r>
            <a:r>
              <a:rPr lang="en-US" dirty="0" err="1" smtClean="0"/>
              <a:t>Hbase</a:t>
            </a:r>
            <a:endParaRPr lang="en-US" dirty="0" smtClean="0"/>
          </a:p>
          <a:p>
            <a:pPr lvl="1"/>
            <a:r>
              <a:rPr lang="en-US" sz="2400" dirty="0" smtClean="0"/>
              <a:t>Integrated faceted search across different archive </a:t>
            </a:r>
            <a:r>
              <a:rPr lang="en-US" sz="2400" dirty="0" smtClean="0"/>
              <a:t>collections</a:t>
            </a:r>
            <a:endParaRPr lang="en-US" sz="2400" dirty="0" smtClean="0"/>
          </a:p>
          <a:p>
            <a:pPr lvl="1"/>
            <a:endParaRPr lang="en-US" dirty="0" smtClean="0"/>
          </a:p>
          <a:p>
            <a:pPr lvl="2"/>
            <a:endParaRPr lang="en-US" sz="2000" dirty="0" smtClean="0"/>
          </a:p>
          <a:p>
            <a:pPr lvl="2"/>
            <a:endParaRPr lang="en-US" sz="2000" dirty="0"/>
          </a:p>
          <a:p>
            <a:pPr lvl="1"/>
            <a:endParaRPr lang="en-US" dirty="0" smtClean="0"/>
          </a:p>
          <a:p>
            <a:pPr lvl="2"/>
            <a:endParaRPr lang="en-US" sz="2000" dirty="0" smtClean="0"/>
          </a:p>
          <a:p>
            <a:pPr lvl="2"/>
            <a:endParaRPr lang="en-US" sz="1600" dirty="0" smtClean="0"/>
          </a:p>
          <a:p>
            <a:pPr lvl="1"/>
            <a:endParaRPr lang="en-US" dirty="0" smtClean="0"/>
          </a:p>
          <a:p>
            <a:pPr marL="914400" lvl="2" indent="0">
              <a:buNone/>
            </a:pPr>
            <a:endParaRPr lang="en-US" sz="2000" dirty="0" smtClean="0"/>
          </a:p>
          <a:p>
            <a:pPr marL="914400" lvl="2" indent="0">
              <a:buNone/>
            </a:pPr>
            <a:endParaRPr lang="en-US" sz="2400" dirty="0" smtClean="0"/>
          </a:p>
          <a:p>
            <a:pPr lvl="2"/>
            <a:endParaRPr lang="en-US" sz="2000" dirty="0"/>
          </a:p>
        </p:txBody>
      </p:sp>
      <p:sp>
        <p:nvSpPr>
          <p:cNvPr id="6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76200" y="6477000"/>
            <a:ext cx="9067800" cy="365125"/>
          </a:xfrm>
        </p:spPr>
        <p:txBody>
          <a:bodyPr/>
          <a:lstStyle/>
          <a:p>
            <a:r>
              <a:rPr lang="en-US" sz="1600" dirty="0" smtClean="0">
                <a:solidFill>
                  <a:srgbClr val="C00000"/>
                </a:solidFill>
              </a:rPr>
              <a:t>Digital Library Research Laboratory                                                                                                       Virginia Tech</a:t>
            </a:r>
            <a:endParaRPr lang="en-US" sz="16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62282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 and Contact Info.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000" dirty="0" err="1"/>
              <a:t>Seungwon</a:t>
            </a:r>
            <a:r>
              <a:rPr lang="en-US" sz="2000" dirty="0"/>
              <a:t> Yang, </a:t>
            </a:r>
            <a:r>
              <a:rPr lang="en-US" sz="2000" dirty="0" err="1"/>
              <a:t>Kiran</a:t>
            </a:r>
            <a:r>
              <a:rPr lang="en-US" sz="2000" dirty="0"/>
              <a:t> </a:t>
            </a:r>
            <a:r>
              <a:rPr lang="en-US" sz="2000" dirty="0" err="1"/>
              <a:t>Chitturi</a:t>
            </a:r>
            <a:r>
              <a:rPr lang="en-US" sz="2000" dirty="0"/>
              <a:t>, Gregory Wilson, Mohamed </a:t>
            </a:r>
            <a:r>
              <a:rPr lang="en-US" sz="2000" dirty="0" err="1"/>
              <a:t>Magdy</a:t>
            </a:r>
            <a:r>
              <a:rPr lang="en-US" sz="2000" dirty="0"/>
              <a:t>, and Edward A. </a:t>
            </a:r>
            <a:r>
              <a:rPr lang="en-US" sz="2000" dirty="0" smtClean="0"/>
              <a:t>Fox.</a:t>
            </a:r>
          </a:p>
          <a:p>
            <a:pPr marL="0" indent="0">
              <a:buNone/>
            </a:pPr>
            <a:r>
              <a:rPr lang="en-US" sz="2000" dirty="0" smtClean="0"/>
              <a:t>      A </a:t>
            </a:r>
            <a:r>
              <a:rPr lang="en-US" sz="2000" dirty="0"/>
              <a:t>Study of Automation from Seed URL Generation to Focused </a:t>
            </a:r>
            <a:r>
              <a:rPr lang="en-US" sz="2000" dirty="0" smtClean="0"/>
              <a:t>Web</a:t>
            </a:r>
          </a:p>
          <a:p>
            <a:pPr marL="0" indent="0">
              <a:buNone/>
            </a:pPr>
            <a:r>
              <a:rPr lang="en-US" sz="2000"/>
              <a:t> </a:t>
            </a:r>
            <a:r>
              <a:rPr lang="en-US" sz="2000" smtClean="0"/>
              <a:t>     </a:t>
            </a:r>
            <a:r>
              <a:rPr lang="en-US" sz="2000" smtClean="0"/>
              <a:t>Archive </a:t>
            </a:r>
            <a:r>
              <a:rPr lang="en-US" sz="2000" dirty="0"/>
              <a:t>Development: The </a:t>
            </a:r>
            <a:r>
              <a:rPr lang="en-US" sz="2000" dirty="0" err="1"/>
              <a:t>CTRnet</a:t>
            </a:r>
            <a:r>
              <a:rPr lang="en-US" sz="2000" dirty="0"/>
              <a:t> </a:t>
            </a:r>
            <a:r>
              <a:rPr lang="en-US" sz="2000" dirty="0" smtClean="0"/>
              <a:t>Context.</a:t>
            </a:r>
          </a:p>
          <a:p>
            <a:pPr marL="0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   </a:t>
            </a:r>
            <a:r>
              <a:rPr lang="en-US" sz="2000" dirty="0" smtClean="0"/>
              <a:t>In Proceedings </a:t>
            </a:r>
            <a:r>
              <a:rPr lang="en-US" sz="2000" dirty="0"/>
              <a:t>of the 12th ACM/IEEE-CS Joint Conference on </a:t>
            </a:r>
            <a:r>
              <a:rPr lang="en-US" sz="2000" dirty="0" smtClean="0"/>
              <a:t>Digital</a:t>
            </a:r>
          </a:p>
          <a:p>
            <a:pPr marL="0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  </a:t>
            </a:r>
            <a:r>
              <a:rPr lang="en-US" sz="2000" dirty="0" smtClean="0"/>
              <a:t> </a:t>
            </a:r>
            <a:r>
              <a:rPr lang="en-US" sz="2000" dirty="0"/>
              <a:t>Libraries (JCDL 2012), Washington D.C., June 10-14, 2012, 4 </a:t>
            </a:r>
            <a:r>
              <a:rPr lang="en-US" sz="2000" dirty="0" smtClean="0"/>
              <a:t>pages</a:t>
            </a:r>
          </a:p>
          <a:p>
            <a:pPr marL="0" indent="0">
              <a:buNone/>
            </a:pPr>
            <a:endParaRPr lang="en-US" sz="2000" dirty="0" smtClean="0"/>
          </a:p>
          <a:p>
            <a:r>
              <a:rPr lang="en-US" sz="2000" dirty="0" smtClean="0"/>
              <a:t>See </a:t>
            </a:r>
            <a:r>
              <a:rPr lang="en-US" sz="2000" dirty="0" smtClean="0">
                <a:hlinkClick r:id="rId2"/>
              </a:rPr>
              <a:t>http://www.ctrnet.net</a:t>
            </a:r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  <a:p>
            <a:r>
              <a:rPr lang="en-US" sz="2000" dirty="0" smtClean="0"/>
              <a:t>Contact information for additional information:</a:t>
            </a:r>
          </a:p>
          <a:p>
            <a:pPr lvl="1"/>
            <a:r>
              <a:rPr lang="en-US" sz="2000" dirty="0" smtClean="0"/>
              <a:t>Professor Edward A. Fox, </a:t>
            </a:r>
            <a:r>
              <a:rPr lang="en-US" sz="2000" dirty="0" smtClean="0">
                <a:hlinkClick r:id="rId3"/>
              </a:rPr>
              <a:t>http://fox.cs.vt.edu</a:t>
            </a:r>
            <a:r>
              <a:rPr lang="en-US" sz="2000" dirty="0" smtClean="0"/>
              <a:t>, </a:t>
            </a:r>
            <a:r>
              <a:rPr lang="en-US" sz="2000" dirty="0" smtClean="0">
                <a:hlinkClick r:id="rId4"/>
              </a:rPr>
              <a:t>fox@</a:t>
            </a:r>
            <a:r>
              <a:rPr lang="en-US" sz="2000" dirty="0" smtClean="0">
                <a:hlinkClick r:id="rId4"/>
              </a:rPr>
              <a:t>vt.edu</a:t>
            </a:r>
            <a:endParaRPr lang="en-US" sz="2000" dirty="0" smtClean="0"/>
          </a:p>
          <a:p>
            <a:pPr lvl="1"/>
            <a:r>
              <a:rPr lang="en-US" sz="2000" dirty="0" smtClean="0"/>
              <a:t>540-231-5113</a:t>
            </a:r>
            <a:endParaRPr lang="en-US" sz="2000" dirty="0"/>
          </a:p>
        </p:txBody>
      </p:sp>
      <p:sp>
        <p:nvSpPr>
          <p:cNvPr id="6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76200" y="6477000"/>
            <a:ext cx="9067800" cy="365125"/>
          </a:xfrm>
        </p:spPr>
        <p:txBody>
          <a:bodyPr/>
          <a:lstStyle/>
          <a:p>
            <a:r>
              <a:rPr lang="en-US" sz="1600" dirty="0" smtClean="0">
                <a:solidFill>
                  <a:srgbClr val="C00000"/>
                </a:solidFill>
              </a:rPr>
              <a:t>Digital Library Research Laboratory                                                                                                       Virginia Tech</a:t>
            </a:r>
            <a:endParaRPr lang="en-US" sz="16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24173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582</TotalTime>
  <Words>421</Words>
  <Application>Microsoft Macintosh PowerPoint</Application>
  <PresentationFormat>On-screen Show (4:3)</PresentationFormat>
  <Paragraphs>67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    Crisis, Tragedy and Recovery  Network (CTRnet) http://www.ctrnet.net     Slides by Kiran Chitturi, Edward A. Fox,  and the CTRnet team</vt:lpstr>
      <vt:lpstr>CTRnet</vt:lpstr>
      <vt:lpstr>CTRnet</vt:lpstr>
      <vt:lpstr>System Stakeholders</vt:lpstr>
      <vt:lpstr>Collections archived so far</vt:lpstr>
      <vt:lpstr>Current work (CTRnet Digital Library)</vt:lpstr>
      <vt:lpstr>References and Contact Info.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Crisis Data and Recovery Network (CTRnet)</dc:title>
  <dc:creator>Chitturi</dc:creator>
  <cp:lastModifiedBy>Ed Fox</cp:lastModifiedBy>
  <cp:revision>33</cp:revision>
  <dcterms:created xsi:type="dcterms:W3CDTF">2012-06-15T00:00:44Z</dcterms:created>
  <dcterms:modified xsi:type="dcterms:W3CDTF">2013-01-10T07:16:05Z</dcterms:modified>
</cp:coreProperties>
</file>