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2.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3.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4.bin" ContentType="application/vnd.openxmlformats-officedocument.oleObject"/>
  <Override PartName="/ppt/notesSlides/notesSlide38.xml" ContentType="application/vnd.openxmlformats-officedocument.presentationml.notesSlide+xml"/>
  <Override PartName="/ppt/embeddings/oleObject5.bin" ContentType="application/vnd.openxmlformats-officedocument.oleObject"/>
  <Override PartName="/ppt/notesSlides/notesSlide39.xml" ContentType="application/vnd.openxmlformats-officedocument.presentationml.notesSlide+xml"/>
  <Override PartName="/ppt/embeddings/oleObject6.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7.bin" ContentType="application/vnd.openxmlformats-officedocument.oleObject"/>
  <Override PartName="/ppt/notesSlides/notesSlide48.xml" ContentType="application/vnd.openxmlformats-officedocument.presentationml.notesSlide+xml"/>
  <Override PartName="/ppt/embeddings/oleObject8.bin" ContentType="application/vnd.openxmlformats-officedocument.oleObject"/>
  <Override PartName="/ppt/notesSlides/notesSlide49.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0.xml" ContentType="application/vnd.openxmlformats-officedocument.presentationml.notesSlide+xml"/>
  <Override PartName="/ppt/embeddings/oleObject11.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12.bin" ContentType="application/vnd.openxmlformats-officedocument.oleObject"/>
  <Override PartName="/ppt/notesSlides/notesSlide53.xml" ContentType="application/vnd.openxmlformats-officedocument.presentationml.notesSlide+xml"/>
  <Override PartName="/ppt/embeddings/oleObject13.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62.xml" ContentType="application/vnd.openxmlformats-officedocument.presentationml.notesSlide+xml"/>
  <Override PartName="/ppt/notesSlides/notesSlide63.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embeddings/oleObject18.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embeddings/oleObject19.bin" ContentType="application/vnd.openxmlformats-officedocument.oleObject"/>
  <Override PartName="/ppt/notesSlides/notesSlide92.xml" ContentType="application/vnd.openxmlformats-officedocument.presentationml.notesSlide+xml"/>
  <Override PartName="/ppt/notesSlides/notesSlide93.xml" ContentType="application/vnd.openxmlformats-officedocument.presentationml.notesSlide+xml"/>
  <Override PartName="/ppt/embeddings/oleObject20.bin" ContentType="application/vnd.openxmlformats-officedocument.oleObject"/>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07.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embeddings/oleObject31.bin" ContentType="application/vnd.openxmlformats-officedocument.oleObject"/>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47"/>
  </p:notesMasterIdLst>
  <p:handoutMasterIdLst>
    <p:handoutMasterId r:id="rId148"/>
  </p:handoutMasterIdLst>
  <p:sldIdLst>
    <p:sldId id="648" r:id="rId2"/>
    <p:sldId id="1333" r:id="rId3"/>
    <p:sldId id="1235" r:id="rId4"/>
    <p:sldId id="491" r:id="rId5"/>
    <p:sldId id="684" r:id="rId6"/>
    <p:sldId id="1269" r:id="rId7"/>
    <p:sldId id="1273" r:id="rId8"/>
    <p:sldId id="1270" r:id="rId9"/>
    <p:sldId id="1277" r:id="rId10"/>
    <p:sldId id="1274" r:id="rId11"/>
    <p:sldId id="1275" r:id="rId12"/>
    <p:sldId id="1276" r:id="rId13"/>
    <p:sldId id="660" r:id="rId14"/>
    <p:sldId id="662" r:id="rId15"/>
    <p:sldId id="663" r:id="rId16"/>
    <p:sldId id="715" r:id="rId17"/>
    <p:sldId id="716" r:id="rId18"/>
    <p:sldId id="971" r:id="rId19"/>
    <p:sldId id="719" r:id="rId20"/>
    <p:sldId id="904" r:id="rId21"/>
    <p:sldId id="717" r:id="rId22"/>
    <p:sldId id="718" r:id="rId23"/>
    <p:sldId id="723" r:id="rId24"/>
    <p:sldId id="699" r:id="rId25"/>
    <p:sldId id="700" r:id="rId26"/>
    <p:sldId id="698" r:id="rId27"/>
    <p:sldId id="697" r:id="rId28"/>
    <p:sldId id="720" r:id="rId29"/>
    <p:sldId id="666" r:id="rId30"/>
    <p:sldId id="685" r:id="rId31"/>
    <p:sldId id="688" r:id="rId32"/>
    <p:sldId id="1335" r:id="rId33"/>
    <p:sldId id="1192" r:id="rId34"/>
    <p:sldId id="1239" r:id="rId35"/>
    <p:sldId id="1196" r:id="rId36"/>
    <p:sldId id="1197" r:id="rId37"/>
    <p:sldId id="1198" r:id="rId38"/>
    <p:sldId id="1199" r:id="rId39"/>
    <p:sldId id="1200" r:id="rId40"/>
    <p:sldId id="1201" r:id="rId41"/>
    <p:sldId id="1202" r:id="rId42"/>
    <p:sldId id="1206" r:id="rId43"/>
    <p:sldId id="1207" r:id="rId44"/>
    <p:sldId id="1208" r:id="rId45"/>
    <p:sldId id="1209" r:id="rId46"/>
    <p:sldId id="1210" r:id="rId47"/>
    <p:sldId id="1211" r:id="rId48"/>
    <p:sldId id="1212" r:id="rId49"/>
    <p:sldId id="1213" r:id="rId50"/>
    <p:sldId id="1214" r:id="rId51"/>
    <p:sldId id="1215" r:id="rId52"/>
    <p:sldId id="1216" r:id="rId53"/>
    <p:sldId id="1217" r:id="rId54"/>
    <p:sldId id="1218" r:id="rId55"/>
    <p:sldId id="1219" r:id="rId56"/>
    <p:sldId id="1220" r:id="rId57"/>
    <p:sldId id="1221" r:id="rId58"/>
    <p:sldId id="1222" r:id="rId59"/>
    <p:sldId id="1223" r:id="rId60"/>
    <p:sldId id="1224" r:id="rId61"/>
    <p:sldId id="1334" r:id="rId62"/>
    <p:sldId id="976" r:id="rId63"/>
    <p:sldId id="977" r:id="rId64"/>
    <p:sldId id="1156" r:id="rId65"/>
    <p:sldId id="1162" r:id="rId66"/>
    <p:sldId id="1163" r:id="rId67"/>
    <p:sldId id="852" r:id="rId68"/>
    <p:sldId id="689" r:id="rId69"/>
    <p:sldId id="690" r:id="rId70"/>
    <p:sldId id="907" r:id="rId71"/>
    <p:sldId id="908" r:id="rId72"/>
    <p:sldId id="1169" r:id="rId73"/>
    <p:sldId id="1007" r:id="rId74"/>
    <p:sldId id="914" r:id="rId75"/>
    <p:sldId id="409" r:id="rId76"/>
    <p:sldId id="1008" r:id="rId77"/>
    <p:sldId id="913" r:id="rId78"/>
    <p:sldId id="1009" r:id="rId79"/>
    <p:sldId id="1010" r:id="rId80"/>
    <p:sldId id="1011" r:id="rId81"/>
    <p:sldId id="739" r:id="rId82"/>
    <p:sldId id="733" r:id="rId83"/>
    <p:sldId id="734" r:id="rId84"/>
    <p:sldId id="735" r:id="rId85"/>
    <p:sldId id="736" r:id="rId86"/>
    <p:sldId id="738" r:id="rId87"/>
    <p:sldId id="726" r:id="rId88"/>
    <p:sldId id="724" r:id="rId89"/>
    <p:sldId id="1013" r:id="rId90"/>
    <p:sldId id="921" r:id="rId91"/>
    <p:sldId id="893" r:id="rId92"/>
    <p:sldId id="894" r:id="rId93"/>
    <p:sldId id="942" r:id="rId94"/>
    <p:sldId id="411" r:id="rId95"/>
    <p:sldId id="404" r:id="rId96"/>
    <p:sldId id="917" r:id="rId97"/>
    <p:sldId id="918" r:id="rId98"/>
    <p:sldId id="438" r:id="rId99"/>
    <p:sldId id="414" r:id="rId100"/>
    <p:sldId id="1063" r:id="rId101"/>
    <p:sldId id="1080" r:id="rId102"/>
    <p:sldId id="1081" r:id="rId103"/>
    <p:sldId id="1085" r:id="rId104"/>
    <p:sldId id="1086" r:id="rId105"/>
    <p:sldId id="1265" r:id="rId106"/>
    <p:sldId id="1091" r:id="rId107"/>
    <p:sldId id="1093" r:id="rId108"/>
    <p:sldId id="1094" r:id="rId109"/>
    <p:sldId id="1095" r:id="rId110"/>
    <p:sldId id="1268" r:id="rId111"/>
    <p:sldId id="1267" r:id="rId112"/>
    <p:sldId id="1264" r:id="rId113"/>
    <p:sldId id="1246" r:id="rId114"/>
    <p:sldId id="1247" r:id="rId115"/>
    <p:sldId id="1248" r:id="rId116"/>
    <p:sldId id="1249" r:id="rId117"/>
    <p:sldId id="1252" r:id="rId118"/>
    <p:sldId id="1253" r:id="rId119"/>
    <p:sldId id="1256" r:id="rId120"/>
    <p:sldId id="443" r:id="rId121"/>
    <p:sldId id="452" r:id="rId122"/>
    <p:sldId id="458" r:id="rId123"/>
    <p:sldId id="462" r:id="rId124"/>
    <p:sldId id="886" r:id="rId125"/>
    <p:sldId id="888" r:id="rId126"/>
    <p:sldId id="469" r:id="rId127"/>
    <p:sldId id="1241" r:id="rId128"/>
    <p:sldId id="708" r:id="rId129"/>
    <p:sldId id="1278" r:id="rId130"/>
    <p:sldId id="1279" r:id="rId131"/>
    <p:sldId id="1281" r:id="rId132"/>
    <p:sldId id="1287" r:id="rId133"/>
    <p:sldId id="1288" r:id="rId134"/>
    <p:sldId id="1293" r:id="rId135"/>
    <p:sldId id="1294" r:id="rId136"/>
    <p:sldId id="1295" r:id="rId137"/>
    <p:sldId id="1298" r:id="rId138"/>
    <p:sldId id="1299" r:id="rId139"/>
    <p:sldId id="1311" r:id="rId140"/>
    <p:sldId id="1312" r:id="rId141"/>
    <p:sldId id="1318" r:id="rId142"/>
    <p:sldId id="1319" r:id="rId143"/>
    <p:sldId id="1332" r:id="rId144"/>
    <p:sldId id="1186" r:id="rId145"/>
    <p:sldId id="667" r:id="rId146"/>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p:scale>
          <a:sx n="112" d="100"/>
          <a:sy n="112" d="100"/>
        </p:scale>
        <p:origin x="-3480" y="-106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28" d="100"/>
        <a:sy n="128" d="100"/>
      </p:scale>
      <p:origin x="0" y="3582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interSettings" Target="printerSettings/printerSettings1.bin"/></Relationships>
</file>

<file path=ppt/_rels/viewProps.xml.rels><?xml version="1.0" encoding="UTF-8" standalone="yes"?>
<Relationships xmlns="http://schemas.openxmlformats.org/package/2006/relationships"><Relationship Id="rId1" Type="http://schemas.openxmlformats.org/officeDocument/2006/relationships/slide" Target="slides/slide63.xml"/><Relationship Id="rId2"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CA076624-7028-4A83-B7BE-ADC7B4F29ADB}" srcId="{D096FF72-3A1B-457F-9F56-E3E0AFEAD629}" destId="{6F9A790B-2A80-45BA-A8A0-B95C86BB4132}" srcOrd="3" destOrd="0" parTransId="{C06EC979-72AD-4DC6-9652-453BD15C77DD}" sibTransId="{BB214D95-D199-45B9-9930-9C5B0A3F960A}"/>
    <dgm:cxn modelId="{055CD8C6-6A4F-416E-B2A1-B7AFD14F032C}" type="presOf" srcId="{736672AF-978C-424F-B61F-726B8BB21F0E}" destId="{3F2A8638-6ABA-4274-B314-CB19CDA271D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B6662975-2371-40E9-8D0C-9DFCE2E5C815}" type="presOf" srcId="{6F9A790B-2A80-45BA-A8A0-B95C86BB4132}" destId="{B67CE6A6-440D-46F3-89BC-AE1F7E8DB731}"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0C5BD361-DF4E-41A6-A0AB-CFBB86955635}" srcId="{D096FF72-3A1B-457F-9F56-E3E0AFEAD629}" destId="{736672AF-978C-424F-B61F-726B8BB21F0E}" srcOrd="6" destOrd="0" parTransId="{255CD4A0-DD66-4BA0-A441-A738D9F18FC8}" sibTransId="{6B074DEA-ED98-4122-97B8-97108BA00665}"/>
    <dgm:cxn modelId="{03A350D2-25AC-4958-B608-71ED2E82FFD8}" type="presOf" srcId="{24EEB12A-BBEE-463A-9195-EBE51BB8F984}" destId="{7AFFAE8A-4250-4938-B0CA-221F84AB30A7}" srcOrd="0" destOrd="0" presId="urn:microsoft.com/office/officeart/2005/8/layout/vList5"/>
    <dgm:cxn modelId="{7A2FB312-F940-488A-9E06-E6AAFDBC8717}" type="presOf" srcId="{D096FF72-3A1B-457F-9F56-E3E0AFEAD629}" destId="{48BEE3E9-1C48-4BBB-B1B4-9F4F5D1A8F3A}"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19517" y="2130031"/>
        <a:ext cx="751882" cy="3188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9.wmf"/><Relationship Id="rId4" Type="http://schemas.openxmlformats.org/officeDocument/2006/relationships/image" Target="../media/image80.wmf"/><Relationship Id="rId1" Type="http://schemas.openxmlformats.org/officeDocument/2006/relationships/image" Target="../media/image77.wmf"/><Relationship Id="rId2"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2.wmf"/><Relationship Id="rId2"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F56F776D-0093-4414-991C-776B3C4F3819}" type="slidenum">
              <a:rPr lang="en-US" smtClean="0"/>
              <a:pPr/>
              <a:t>11</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101</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102</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103</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104</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106</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107</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108</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109</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smtClean="0"/>
              <a:t>http://scholar.lib.vt.edu/theses/available/etd-2227102539751141/</a:t>
            </a:r>
          </a:p>
          <a:p>
            <a:pPr eaLnBrk="1" hangingPunct="1"/>
            <a:endParaRPr lang="en-US" smtClean="0"/>
          </a:p>
          <a:p>
            <a:pPr eaLnBrk="1" hangingPunct="1"/>
            <a:r>
              <a:rPr lang="en-US" b="1" smtClean="0"/>
              <a:t>What is an ETD? What it can look like:</a:t>
            </a:r>
          </a:p>
          <a:p>
            <a:pPr eaLnBrk="1" hangingPunct="1"/>
            <a:r>
              <a:rPr lang="en-US" smtClean="0"/>
              <a:t>It can have the appearance of a paper </a:t>
            </a:r>
            <a:r>
              <a:rPr lang="en-US" smtClean="0">
                <a:solidFill>
                  <a:schemeClr val="accent2"/>
                </a:solidFill>
              </a:rPr>
              <a:t>document.</a:t>
            </a:r>
          </a:p>
          <a:p>
            <a:pPr eaLnBrk="1" hangingPunct="1"/>
            <a:r>
              <a:rPr lang="en-US" smtClean="0"/>
              <a:t>It can contain a </a:t>
            </a:r>
            <a:r>
              <a:rPr lang="en-US" smtClean="0">
                <a:solidFill>
                  <a:schemeClr val="accent2"/>
                </a:solidFill>
              </a:rPr>
              <a:t>video </a:t>
            </a:r>
            <a:r>
              <a:rPr lang="en-US" smtClean="0"/>
              <a:t>clip.</a:t>
            </a:r>
          </a:p>
          <a:p>
            <a:pPr eaLnBrk="1" hangingPunct="1"/>
            <a:r>
              <a:rPr lang="en-US" smtClean="0"/>
              <a:t>It can contain </a:t>
            </a:r>
            <a:r>
              <a:rPr lang="en-US" smtClean="0">
                <a:solidFill>
                  <a:schemeClr val="accent2"/>
                </a:solidFill>
              </a:rPr>
              <a:t>sound.</a:t>
            </a:r>
            <a:r>
              <a:rPr lang="en-US" smtClean="0"/>
              <a:t> </a:t>
            </a:r>
          </a:p>
          <a:p>
            <a:pPr eaLnBrk="1" hangingPunct="1"/>
            <a:r>
              <a:rPr lang="en-US" smtClean="0"/>
              <a:t>It can contain </a:t>
            </a:r>
            <a:r>
              <a:rPr lang="en-US" smtClean="0">
                <a:solidFill>
                  <a:schemeClr val="accent2"/>
                </a:solidFill>
              </a:rPr>
              <a:t>thumbnail </a:t>
            </a:r>
            <a:r>
              <a:rPr lang="en-US" smtClean="0"/>
              <a:t>pages and links to aid navigation.</a:t>
            </a:r>
          </a:p>
          <a:p>
            <a:pPr eaLnBrk="1" hangingPunct="1"/>
            <a:r>
              <a:rPr lang="en-US" smtClean="0"/>
              <a:t>It can have a unique </a:t>
            </a:r>
            <a:r>
              <a:rPr lang="en-US" smtClean="0">
                <a:solidFill>
                  <a:schemeClr val="accent2"/>
                </a:solidFill>
              </a:rPr>
              <a:t>layout.</a:t>
            </a:r>
            <a:endParaRPr lang="en-US" smtClean="0"/>
          </a:p>
          <a:p>
            <a:pPr eaLnBrk="1" hangingPunct="1"/>
            <a:r>
              <a:rPr lang="en-US" smtClean="0"/>
              <a:t>It can have </a:t>
            </a:r>
            <a:r>
              <a:rPr lang="en-US" smtClean="0">
                <a:solidFill>
                  <a:schemeClr val="accent2"/>
                </a:solidFill>
              </a:rPr>
              <a:t>photomicrographs.</a:t>
            </a:r>
            <a:endParaRPr lang="en-US" smtClean="0"/>
          </a:p>
          <a:p>
            <a:pPr eaLnBrk="1" hangingPunct="1"/>
            <a:r>
              <a:rPr lang="en-US" smtClean="0"/>
              <a:t>It can contain a </a:t>
            </a:r>
            <a:r>
              <a:rPr lang="en-US" smtClean="0">
                <a:solidFill>
                  <a:schemeClr val="accent2"/>
                </a:solidFill>
              </a:rPr>
              <a:t>simulation.</a:t>
            </a:r>
            <a:endParaRPr lang="en-US" smtClean="0"/>
          </a:p>
          <a:p>
            <a:pPr eaLnBrk="1" hangingPunct="1"/>
            <a:endParaRPr lang="en-US" smtClean="0">
              <a:solidFill>
                <a:schemeClr val="accent2"/>
              </a:solidFill>
            </a:endParaRPr>
          </a:p>
          <a:p>
            <a:pPr eaLnBrk="1" hangingPunct="1"/>
            <a:endParaRPr lang="en-US" smtClean="0">
              <a:solidFill>
                <a:schemeClr val="accent2"/>
              </a:solidFill>
            </a:endParaRPr>
          </a:p>
          <a:p>
            <a:pPr eaLnBrk="1" hangingPunct="1"/>
            <a:r>
              <a:rPr lang="en-US" smtClean="0"/>
              <a:t>The library resources used in an ETD initiative can include</a:t>
            </a:r>
            <a:endParaRPr lang="en-US" smtClean="0">
              <a:solidFill>
                <a:schemeClr val="accent2"/>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01CF7CC-E846-4004-BE95-1DCB0F863E47}" type="slidenum">
              <a:rPr lang="en-US" smtClean="0"/>
              <a:pPr/>
              <a:t>110</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94E715B1-D434-4B06-82DE-ED9F25C60E62}" type="slidenum">
              <a:rPr lang="en-US" smtClean="0"/>
              <a:pPr/>
              <a:t>12</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111</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112</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113</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114</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115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117</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118</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119</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120</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CB0FED59-58CD-4579-B957-F7BFAE60ACAE}" type="slidenum">
              <a:rPr lang="en-US" smtClean="0"/>
              <a:pPr/>
              <a:t>13</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121</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122</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123</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124</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smtClean="0"/>
              <a:t>To invoke the mapping tool: </a:t>
            </a:r>
          </a:p>
          <a:p>
            <a:pPr marL="220663" indent="-220663" defTabSz="881063" eaLnBrk="1" hangingPunct="1">
              <a:spcBef>
                <a:spcPct val="0"/>
              </a:spcBef>
            </a:pPr>
            <a:r>
              <a:rPr lang="en-US" sz="2300" smtClean="0"/>
              <a:t>Double click the “run.bat” </a:t>
            </a:r>
            <a:r>
              <a:rPr lang="en-US" sz="2300" smtClean="0">
                <a:sym typeface="Wingdings" pitchFamily="2" charset="2"/>
              </a:rPr>
              <a:t>under the fold “schemamapper” which is extracted from schemapper.zip</a:t>
            </a:r>
            <a:endParaRPr lang="en-US" sz="2300" smtClean="0"/>
          </a:p>
          <a:p>
            <a:pPr marL="220663" indent="-220663" defTabSz="881063" eaLnBrk="1" hangingPunct="1">
              <a:spcBef>
                <a:spcPct val="0"/>
              </a:spcBef>
              <a:buFontTx/>
              <a:buChar char="•"/>
            </a:pPr>
            <a:endParaRPr lang="en-US" sz="2300" smtClean="0"/>
          </a:p>
          <a:p>
            <a:pPr marL="220663" indent="-220663" defTabSz="881063" eaLnBrk="1" hangingPunct="1">
              <a:spcBef>
                <a:spcPct val="0"/>
              </a:spcBef>
              <a:buFontTx/>
              <a:buChar char="•"/>
            </a:pPr>
            <a:r>
              <a:rPr lang="en-US" sz="2300" smtClean="0"/>
              <a:t>File</a:t>
            </a:r>
            <a:r>
              <a:rPr lang="en-US" sz="2300" smtClean="0">
                <a:sym typeface="Wingdings" pitchFamily="2" charset="2"/>
              </a:rPr>
              <a:t> Open: “cemetery.xsd” under the fold “schemamapper” which is extracted from schemapper.zip</a:t>
            </a:r>
          </a:p>
          <a:p>
            <a:pPr marL="220663" indent="-220663" defTabSz="881063" eaLnBrk="1" hangingPunct="1">
              <a:spcBef>
                <a:spcPct val="0"/>
              </a:spcBef>
            </a:pPr>
            <a:r>
              <a:rPr lang="en-US" sz="2300" smtClean="0">
                <a:sym typeface="Wingdings" pitchFamily="2" charset="2"/>
              </a:rPr>
              <a:t>	a local schema will display on the left</a:t>
            </a:r>
          </a:p>
          <a:p>
            <a:pPr marL="220663" indent="-220663" defTabSz="881063" eaLnBrk="1" hangingPunct="1">
              <a:spcBef>
                <a:spcPct val="0"/>
              </a:spcBef>
              <a:buFontTx/>
              <a:buChar char="•"/>
            </a:pPr>
            <a:r>
              <a:rPr lang="en-US" sz="2300" smtClean="0">
                <a:sym typeface="Wingdings" pitchFamily="2" charset="2"/>
              </a:rPr>
              <a:t>File Open: “etana1.1..xsd” under the fold “schemamapper” which is extracted from schemapper.zip</a:t>
            </a:r>
          </a:p>
          <a:p>
            <a:pPr marL="220663" indent="-220663" defTabSz="881063" eaLnBrk="1" hangingPunct="1">
              <a:spcBef>
                <a:spcPct val="0"/>
              </a:spcBef>
            </a:pPr>
            <a:r>
              <a:rPr lang="en-US" sz="2300" smtClean="0">
                <a:sym typeface="Wingdings" pitchFamily="2" charset="2"/>
              </a:rPr>
              <a:t>	a global schema will display on the right</a:t>
            </a:r>
          </a:p>
          <a:p>
            <a:pPr marL="220663" indent="-220663" defTabSz="881063" eaLnBrk="1" hangingPunct="1">
              <a:spcBef>
                <a:spcPct val="0"/>
              </a:spcBef>
            </a:pPr>
            <a:endParaRPr lang="en-US" sz="230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125</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126</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127</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128</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53CC7A-5142-3544-ACEF-A5FC32B39C29}" type="slidenum">
              <a:rPr lang="en-US" smtClean="0"/>
              <a:pPr/>
              <a:t>129</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53CC7A-5142-3544-ACEF-A5FC32B39C29}" type="slidenum">
              <a:rPr lang="en-US" smtClean="0"/>
              <a:pPr/>
              <a:t>130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A881128-863F-4D0D-8651-9202B136E200}" type="slidenum">
              <a:rPr lang="en-US" smtClean="0"/>
              <a:pPr/>
              <a:t>14</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53CC7A-5142-3544-ACEF-A5FC32B39C29}" type="slidenum">
              <a:rPr lang="en-US" smtClean="0"/>
              <a:pPr/>
              <a:t>131</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7D473CD-3D7C-D04B-BE1B-4D1D7B6762BE}" type="slidenum">
              <a:rPr lang="en-US"/>
              <a:pPr/>
              <a:t>133</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marL="228600" indent="-228600">
              <a:buAutoNum type="arabicPeriod"/>
            </a:pPr>
            <a:r>
              <a:rPr lang="en-US" dirty="0" smtClean="0"/>
              <a:t>INTRODUCE YOURSELF</a:t>
            </a:r>
          </a:p>
          <a:p>
            <a:pPr marL="228600" indent="-228600">
              <a:buAutoNum type="arabicPeriod"/>
            </a:pPr>
            <a:r>
              <a:rPr lang="en-US" dirty="0" smtClean="0"/>
              <a:t>Say title</a:t>
            </a:r>
          </a:p>
          <a:p>
            <a:pPr marL="228600" indent="-228600">
              <a:buAutoNum type="arabicPeriod"/>
            </a:pPr>
            <a:r>
              <a:rPr lang="en-US" dirty="0" smtClean="0"/>
              <a:t>Part</a:t>
            </a:r>
            <a:r>
              <a:rPr lang="en-US" baseline="0" dirty="0" smtClean="0"/>
              <a:t> of </a:t>
            </a:r>
            <a:r>
              <a:rPr lang="en-US" baseline="0" dirty="0" err="1" smtClean="0"/>
              <a:t>Uma</a:t>
            </a:r>
            <a:r>
              <a:rPr lang="en-US" baseline="0" dirty="0" smtClean="0"/>
              <a:t> Murthy’s dissertation work</a:t>
            </a:r>
          </a:p>
          <a:p>
            <a:pPr marL="228600" indent="-228600">
              <a:buAutoNum type="arabicPeriod"/>
            </a:pPr>
            <a:r>
              <a:rPr lang="en-US" baseline="0" dirty="0" smtClean="0"/>
              <a:t>Acknowledge Dr. Fox’s presence</a:t>
            </a:r>
          </a:p>
          <a:p>
            <a:pPr marL="228600" indent="-228600">
              <a:buAutoNum type="arabicPeriod"/>
            </a:pPr>
            <a:endParaRPr lang="en-US" baseline="0" dirty="0" smtClean="0"/>
          </a:p>
          <a:p>
            <a:pPr marL="228600" indent="-228600">
              <a:buNone/>
            </a:pPr>
            <a:r>
              <a:rPr lang="en-US" baseline="0" dirty="0" smtClean="0"/>
              <a:t>&gt;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Consider a scenario where a student is making</a:t>
            </a:r>
            <a:r>
              <a:rPr lang="en-US" baseline="0" dirty="0" smtClean="0"/>
              <a:t> use of an advanced query to search for a species.</a:t>
            </a:r>
          </a:p>
          <a:p>
            <a:pPr marL="228600" indent="-228600">
              <a:buAutoNum type="arabicPeriod"/>
            </a:pPr>
            <a:r>
              <a:rPr lang="en-US" baseline="0" dirty="0" smtClean="0"/>
              <a:t>She makes use of images and text to describe her query.</a:t>
            </a:r>
          </a:p>
          <a:p>
            <a:pPr marL="228600" indent="-228600">
              <a:buAutoNum type="arabicPeriod"/>
            </a:pPr>
            <a:r>
              <a:rPr lang="en-US" baseline="0" dirty="0" smtClean="0"/>
              <a:t>In this scenario, she is looking for a species of the darter family and one that has a dorsal fin &lt;CLICK&gt; connected to another dorsal fin &lt;CLICK&gt;, which has an orange-colored edge &lt;CLICK&gt;.</a:t>
            </a:r>
          </a:p>
          <a:p>
            <a:pPr marL="228600" indent="-228600">
              <a:buAutoNum type="arabicPeriod"/>
            </a:pPr>
            <a:r>
              <a:rPr lang="en-US" baseline="0" dirty="0" smtClean="0"/>
              <a:t>Thus she is looking for a species from a specific family of fishes and which has three parts that are connected as described.</a:t>
            </a:r>
          </a:p>
        </p:txBody>
      </p:sp>
      <p:sp>
        <p:nvSpPr>
          <p:cNvPr id="4" name="Slide Number Placeholder 3"/>
          <p:cNvSpPr>
            <a:spLocks noGrp="1"/>
          </p:cNvSpPr>
          <p:nvPr>
            <p:ph type="sldNum" sz="quarter" idx="10"/>
          </p:nvPr>
        </p:nvSpPr>
        <p:spPr/>
        <p:txBody>
          <a:bodyPr/>
          <a:lstStyle/>
          <a:p>
            <a:fld id="{11B5CB0F-511A-C844-84D0-8FD582EF49BF}" type="slidenum">
              <a:rPr lang="en-US" smtClean="0"/>
              <a:pPr/>
              <a:t>134</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1" dirty="0" smtClean="0"/>
              <a:t>Such searching is not currently supported by </a:t>
            </a:r>
            <a:r>
              <a:rPr lang="en-US" b="1" dirty="0" err="1" smtClean="0"/>
              <a:t>DLs</a:t>
            </a:r>
            <a:r>
              <a:rPr lang="en-US" b="1" dirty="0" smtClean="0"/>
              <a:t>.</a:t>
            </a:r>
          </a:p>
          <a:p>
            <a:pPr marL="228600" indent="-228600">
              <a:buAutoNum type="arabicPeriod"/>
            </a:pPr>
            <a:r>
              <a:rPr lang="en-US" dirty="0" smtClean="0"/>
              <a:t>The</a:t>
            </a:r>
            <a:r>
              <a:rPr lang="en-US" baseline="0" dirty="0" smtClean="0"/>
              <a:t> student is looking for an digital object with some metadata property, which is the family of darters and which in turn contains other objects (images), which in turn contain the specific parts and are associated that need to be present together. i.e</a:t>
            </a:r>
            <a:r>
              <a:rPr lang="en-US" b="1" baseline="0" dirty="0" smtClean="0"/>
              <a:t>. she is looking for a species that has two dorsal fins connected that look like the </a:t>
            </a:r>
            <a:r>
              <a:rPr lang="en-US" b="1" baseline="0" dirty="0" err="1" smtClean="0"/>
              <a:t>subimages</a:t>
            </a:r>
            <a:r>
              <a:rPr lang="en-US" b="1" baseline="0" dirty="0" smtClean="0"/>
              <a:t> shown. with textual descriptions as described.</a:t>
            </a:r>
          </a:p>
          <a:p>
            <a:pPr marL="228600" indent="-228600">
              <a:buAutoNum type="arabicPeriod"/>
            </a:pPr>
            <a:r>
              <a:rPr lang="en-US" baseline="0" dirty="0" smtClean="0"/>
              <a:t>Since subdocuments are not described and stored separately, they are not indexed and cannot be explicitly searched for.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135</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To help work with subdocuments in a DL, we bring in the notion of superimposed</a:t>
            </a:r>
            <a:r>
              <a:rPr lang="en-US" baseline="0" dirty="0" smtClean="0"/>
              <a:t> information.</a:t>
            </a:r>
          </a:p>
          <a:p>
            <a:pPr marL="228600" indent="-228600">
              <a:buAutoNum type="arabicPeriod"/>
            </a:pPr>
            <a:r>
              <a:rPr lang="en-US" dirty="0" smtClean="0"/>
              <a:t>Superimposed information enables </a:t>
            </a:r>
            <a:r>
              <a:rPr lang="en-US" smtClean="0"/>
              <a:t>working with </a:t>
            </a:r>
            <a:r>
              <a:rPr lang="en-US" dirty="0" smtClean="0"/>
              <a:t>parts of documents, while retaining</a:t>
            </a:r>
            <a:r>
              <a:rPr lang="en-US" baseline="0" dirty="0" smtClean="0"/>
              <a:t> the original information context of that subdocument/part. So we can work with the tail fin of a fish in the context of the whole fish image.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136</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Test</a:t>
            </a:r>
            <a:r>
              <a:rPr lang="en-US" baseline="0" dirty="0" smtClean="0"/>
              <a:t> the </a:t>
            </a:r>
            <a:r>
              <a:rPr lang="en-US" baseline="0" dirty="0" err="1" smtClean="0"/>
              <a:t>SuperIDR</a:t>
            </a:r>
            <a:r>
              <a:rPr lang="en-US" baseline="0" dirty="0" smtClean="0"/>
              <a:t>-&gt; choose fish</a:t>
            </a:r>
          </a:p>
          <a:p>
            <a:pPr marL="228600" indent="-228600">
              <a:buNone/>
            </a:pPr>
            <a:r>
              <a:rPr lang="en-US" baseline="0" dirty="0" smtClean="0"/>
              <a:t>“specimen”</a:t>
            </a:r>
          </a:p>
          <a:p>
            <a:pPr marL="228600" indent="-228600">
              <a:buNone/>
            </a:pPr>
            <a:endParaRPr lang="en-US" dirty="0" smtClean="0"/>
          </a:p>
          <a:p>
            <a:pPr marL="228600" indent="-228600">
              <a:buAutoNum type="arabicPeriod"/>
            </a:pPr>
            <a:r>
              <a:rPr lang="en-US" dirty="0" smtClean="0"/>
              <a:t>Our next step was to test</a:t>
            </a:r>
            <a:r>
              <a:rPr lang="en-US" baseline="0" dirty="0" smtClean="0"/>
              <a:t> SuperIDR, our prototype SI-DL in a scholarly task and how SuperIDR would support that scholarly task</a:t>
            </a:r>
          </a:p>
          <a:p>
            <a:pPr marL="228600" indent="-228600">
              <a:buAutoNum type="arabicPeriod"/>
            </a:pPr>
            <a:r>
              <a:rPr lang="en-US" baseline="0" dirty="0" smtClean="0"/>
              <a:t>Chose fish species identification as it inherently involves working with parts of fishes and fish images. </a:t>
            </a:r>
          </a:p>
          <a:p>
            <a:pPr marL="228600" indent="-228600">
              <a:buAutoNum type="arabicPeriod"/>
            </a:pPr>
            <a:r>
              <a:rPr lang="en-US" baseline="0" dirty="0" smtClean="0"/>
              <a:t>In fish identification, one is </a:t>
            </a:r>
            <a:r>
              <a:rPr lang="en-US" dirty="0" smtClean="0"/>
              <a:t>given an</a:t>
            </a:r>
            <a:r>
              <a:rPr lang="en-US" baseline="0" dirty="0" smtClean="0"/>
              <a:t> unknown </a:t>
            </a:r>
            <a:r>
              <a:rPr lang="en-US" dirty="0" smtClean="0"/>
              <a:t>fish specimen (TOP). Various fish ID</a:t>
            </a:r>
            <a:r>
              <a:rPr lang="en-US" baseline="0" dirty="0" smtClean="0"/>
              <a:t> materials such as a dichotomous key, text books, annotated pictures, and personal notes are used to identify the species of the unknown fish specimen. In most cases, a combination of these materials are used. </a:t>
            </a:r>
          </a:p>
          <a:p>
            <a:endParaRPr lang="en-US" dirty="0" smtClean="0"/>
          </a:p>
          <a:p>
            <a:endParaRPr lang="en-US" dirty="0" smtClean="0"/>
          </a:p>
          <a:p>
            <a:r>
              <a:rPr lang="en-US" dirty="0" smtClean="0"/>
              <a:t>IF TIME PERMITS</a:t>
            </a:r>
            <a:r>
              <a:rPr lang="en-US" baseline="0" dirty="0" smtClean="0"/>
              <a:t> OR SOMEONE ASKS</a:t>
            </a:r>
            <a:endParaRPr lang="en-US" dirty="0" smtClean="0"/>
          </a:p>
          <a:p>
            <a:r>
              <a:rPr lang="en-US" dirty="0" smtClean="0"/>
              <a:t>There are </a:t>
            </a:r>
            <a:r>
              <a:rPr lang="en-US" baseline="0" dirty="0" smtClean="0"/>
              <a:t>various fish ID methods, but typically focus on distinguishing characteristics, dealing with descriptions of parts of the fish.</a:t>
            </a:r>
          </a:p>
          <a:p>
            <a:r>
              <a:rPr lang="en-US" baseline="0" dirty="0" smtClean="0"/>
              <a:t>Dichotomous keys are akin to decision trees, where at each node a question is asked and depending on the answer, further questions are asked till one arrives at the species. Students might make </a:t>
            </a:r>
            <a:r>
              <a:rPr lang="en-US" baseline="0" dirty="0" err="1" smtClean="0"/>
              <a:t>notecards</a:t>
            </a:r>
            <a:r>
              <a:rPr lang="en-US" baseline="0" dirty="0" smtClean="0"/>
              <a:t> to study about species, which they might later use to identify the species.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137</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Customized SuperIDR to</a:t>
            </a:r>
            <a:r>
              <a:rPr lang="en-US" baseline="0" dirty="0" smtClean="0"/>
              <a:t> work with fish data and images. </a:t>
            </a:r>
          </a:p>
          <a:p>
            <a:r>
              <a:rPr lang="en-US" baseline="0" dirty="0" smtClean="0"/>
              <a:t>2. Slide  shows the details of a species, with a description of the species, all its images, </a:t>
            </a:r>
            <a:r>
              <a:rPr lang="en-US" baseline="0" dirty="0" err="1" smtClean="0"/>
              <a:t>subimages</a:t>
            </a:r>
            <a:r>
              <a:rPr lang="en-US" baseline="0" dirty="0" smtClean="0"/>
              <a:t> on each image and associated annotations.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138</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Top-right: has to do with color of the part</a:t>
            </a:r>
          </a:p>
          <a:p>
            <a:r>
              <a:rPr lang="en-US" dirty="0" smtClean="0"/>
              <a:t>Bottom-left: describes the location of a part</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139</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these are examples of description of multiple parts:</a:t>
            </a:r>
          </a:p>
          <a:p>
            <a:endParaRPr lang="en-US" dirty="0" smtClean="0"/>
          </a:p>
          <a:p>
            <a:r>
              <a:rPr lang="en-US" dirty="0" smtClean="0"/>
              <a:t>Top-right:</a:t>
            </a:r>
            <a:r>
              <a:rPr lang="en-US" baseline="0" dirty="0" smtClean="0"/>
              <a:t> In these kinds of </a:t>
            </a:r>
            <a:r>
              <a:rPr lang="en-US" baseline="0" dirty="0" err="1" smtClean="0"/>
              <a:t>subimages</a:t>
            </a:r>
            <a:r>
              <a:rPr lang="en-US" baseline="0" dirty="0" smtClean="0"/>
              <a:t>, comparison of size of a part or a ratio</a:t>
            </a:r>
          </a:p>
          <a:p>
            <a:r>
              <a:rPr lang="en-US" baseline="0" dirty="0" smtClean="0"/>
              <a:t>Bottom-left: Subimage/annotation shows a connection between two parts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140</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SuperIDR</a:t>
            </a:r>
            <a:r>
              <a:rPr lang="en-US" baseline="0" dirty="0" smtClean="0"/>
              <a:t> has a comparison feature, which allows a user to pull up two images side by side and browse through their </a:t>
            </a:r>
            <a:r>
              <a:rPr lang="en-US" baseline="0" dirty="0" err="1" smtClean="0"/>
              <a:t>subiamges</a:t>
            </a:r>
            <a:r>
              <a:rPr lang="en-US" baseline="0" dirty="0" smtClean="0"/>
              <a:t> and associated annotations.</a:t>
            </a:r>
          </a:p>
          <a:p>
            <a:pPr marL="228600" indent="-228600">
              <a:buAutoNum type="arabicPeriod"/>
            </a:pPr>
            <a:r>
              <a:rPr lang="en-US" baseline="0" dirty="0" smtClean="0"/>
              <a:t>This was especially useful because all participants wanted to manually inspect and analyze images/</a:t>
            </a:r>
            <a:r>
              <a:rPr lang="en-US" baseline="0" dirty="0" err="1" smtClean="0"/>
              <a:t>subimages</a:t>
            </a:r>
            <a:r>
              <a:rPr lang="en-US" baseline="0" dirty="0" smtClean="0"/>
              <a:t>.</a:t>
            </a:r>
          </a:p>
          <a:p>
            <a:pPr marL="228600" indent="-228600">
              <a:buAutoNum type="arabicPeriod"/>
            </a:pPr>
            <a:r>
              <a:rPr lang="en-US" baseline="0" dirty="0" smtClean="0"/>
              <a:t>Even if the search result returned the correct species as the topmost one, they would still want to browse through similar species just to make sure they had got it right. They would analyze and look at similarities and differences – for example in this case, one tail is forked whereas another has a slightly forked edge, etc. </a:t>
            </a:r>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B620B56F-2586-4BD6-AC41-0D5F9C5F63F8}" type="slidenum">
              <a:rPr lang="en-US" smtClean="0"/>
              <a:pPr/>
              <a:t>15</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Before showing an example of how</a:t>
            </a:r>
            <a:r>
              <a:rPr lang="en-US" baseline="0" dirty="0" smtClean="0"/>
              <a:t> </a:t>
            </a:r>
            <a:r>
              <a:rPr lang="en-US" baseline="0" dirty="0" err="1" smtClean="0"/>
              <a:t>subimages</a:t>
            </a:r>
            <a:r>
              <a:rPr lang="en-US" baseline="0" dirty="0" smtClean="0"/>
              <a:t> were used in the query interface, I will describe the combined search function in SuperIDR</a:t>
            </a:r>
            <a:endParaRPr lang="en-US" dirty="0" smtClean="0"/>
          </a:p>
          <a:p>
            <a:pPr marL="228600" indent="-228600">
              <a:buAutoNum type="arabicPeriod"/>
            </a:pPr>
            <a:r>
              <a:rPr lang="en-US" dirty="0" smtClean="0"/>
              <a:t>In this search </a:t>
            </a:r>
            <a:r>
              <a:rPr lang="en-US" baseline="0" dirty="0" smtClean="0"/>
              <a:t>interface, a user might specify a query using images and text. Further, they can mark-up part of the image and use that </a:t>
            </a:r>
            <a:r>
              <a:rPr lang="en-US" baseline="0" dirty="0" err="1" smtClean="0"/>
              <a:t>subimage</a:t>
            </a:r>
            <a:r>
              <a:rPr lang="en-US" baseline="0" dirty="0" smtClean="0"/>
              <a:t> as the query.</a:t>
            </a:r>
          </a:p>
          <a:p>
            <a:pPr marL="228600" indent="-228600">
              <a:buAutoNum type="arabicPeriod"/>
            </a:pPr>
            <a:r>
              <a:rPr lang="en-US" baseline="0" dirty="0" smtClean="0"/>
              <a:t>In the text part they can give keywords and search on annotations, descriptions of species, or both.</a:t>
            </a:r>
          </a:p>
          <a:p>
            <a:pPr marL="228600" indent="-228600">
              <a:buAutoNum type="arabicPeriod"/>
            </a:pPr>
            <a:r>
              <a:rPr lang="en-US" baseline="0" dirty="0" smtClean="0"/>
              <a:t>Search results are organized by images and by </a:t>
            </a:r>
            <a:r>
              <a:rPr lang="en-US" baseline="0" dirty="0" err="1" smtClean="0"/>
              <a:t>subimages</a:t>
            </a:r>
            <a:r>
              <a:rPr lang="en-US" baseline="0" dirty="0" smtClean="0"/>
              <a:t>/annotations.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11B5CB0F-511A-C844-84D0-8FD582EF49BF}" type="slidenum">
              <a:rPr lang="en-US" smtClean="0"/>
              <a:pPr/>
              <a:t>142</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144</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145</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16</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17</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18</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19</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20</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21</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22</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23</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24</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25</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26</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27</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28</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29</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30</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4</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31</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32</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33</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34</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35</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36</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37</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38</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39</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40</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5</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41</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42</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43</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44</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45</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46</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47</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48</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49</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50</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51</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52</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53</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54</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55</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56</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57</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58</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59</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60</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7</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61</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62</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63</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64</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65</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66</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67</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68</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69</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70</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8</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71</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72</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73</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74</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75</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76</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77</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78</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79</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80</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9</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81</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82</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83</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84</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85</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86</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87</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88</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89</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90</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10</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91</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92</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93</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94</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95</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96</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97</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98</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99</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100</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9" Type="http://schemas.openxmlformats.org/officeDocument/2006/relationships/image" Target="../media/image70.png"/><Relationship Id="rId20" Type="http://schemas.microsoft.com/office/2007/relationships/diagramDrawing" Target="../diagrams/drawing1.xml"/><Relationship Id="rId10" Type="http://schemas.openxmlformats.org/officeDocument/2006/relationships/image" Target="../media/image71.png"/><Relationship Id="rId11" Type="http://schemas.openxmlformats.org/officeDocument/2006/relationships/image" Target="../media/image72.jpeg"/><Relationship Id="rId12" Type="http://schemas.openxmlformats.org/officeDocument/2006/relationships/image" Target="../media/image73.gif"/><Relationship Id="rId13" Type="http://schemas.openxmlformats.org/officeDocument/2006/relationships/image" Target="../media/image74.png"/><Relationship Id="rId14" Type="http://schemas.openxmlformats.org/officeDocument/2006/relationships/image" Target="../media/image75.jpeg"/><Relationship Id="rId15" Type="http://schemas.openxmlformats.org/officeDocument/2006/relationships/image" Target="../media/image76.jpe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11" Type="http://schemas.openxmlformats.org/officeDocument/2006/relationships/oleObject" Target="../embeddings/oleObject24.bin"/><Relationship Id="rId12" Type="http://schemas.openxmlformats.org/officeDocument/2006/relationships/image" Target="../media/image80.wmf"/><Relationship Id="rId1" Type="http://schemas.openxmlformats.org/officeDocument/2006/relationships/vmlDrawing" Target="../drawings/vmlDrawing18.vml"/><Relationship Id="rId2" Type="http://schemas.openxmlformats.org/officeDocument/2006/relationships/slideLayout" Target="../slideLayouts/slideLayout7.xml"/><Relationship Id="rId3" Type="http://schemas.openxmlformats.org/officeDocument/2006/relationships/notesSlide" Target="../notesSlides/notesSlide106.xml"/><Relationship Id="rId4" Type="http://schemas.openxmlformats.org/officeDocument/2006/relationships/oleObject" Target="../embeddings/oleObject21.bin"/><Relationship Id="rId5" Type="http://schemas.openxmlformats.org/officeDocument/2006/relationships/image" Target="../media/image77.wmf"/><Relationship Id="rId6" Type="http://schemas.openxmlformats.org/officeDocument/2006/relationships/oleObject" Target="../embeddings/oleObject22.bin"/><Relationship Id="rId7" Type="http://schemas.openxmlformats.org/officeDocument/2006/relationships/image" Target="../media/image78.wmf"/><Relationship Id="rId8" Type="http://schemas.openxmlformats.org/officeDocument/2006/relationships/oleObject" Target="../embeddings/oleObject23.bin"/><Relationship Id="rId9" Type="http://schemas.openxmlformats.org/officeDocument/2006/relationships/image" Target="../media/image79.wmf"/><Relationship Id="rId10" Type="http://schemas.openxmlformats.org/officeDocument/2006/relationships/image" Target="../media/image81.w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4" Type="http://schemas.openxmlformats.org/officeDocument/2006/relationships/oleObject" Target="../embeddings/oleObject25.bin"/><Relationship Id="rId5" Type="http://schemas.openxmlformats.org/officeDocument/2006/relationships/image" Target="../media/image82.wmf"/><Relationship Id="rId6" Type="http://schemas.openxmlformats.org/officeDocument/2006/relationships/image" Target="../media/image81.wmf"/><Relationship Id="rId7" Type="http://schemas.openxmlformats.org/officeDocument/2006/relationships/oleObject" Target="../embeddings/oleObject26.bin"/><Relationship Id="rId8" Type="http://schemas.openxmlformats.org/officeDocument/2006/relationships/image" Target="../media/image79.wmf"/><Relationship Id="rId9" Type="http://schemas.openxmlformats.org/officeDocument/2006/relationships/oleObject" Target="../embeddings/oleObject27.bin"/><Relationship Id="rId10" Type="http://schemas.openxmlformats.org/officeDocument/2006/relationships/oleObject" Target="../embeddings/oleObject28.bin"/><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hyperlink" Target="..%5C..%5CDocuments%20and%20Settings%5CEd%20Fox%5CMy%20Documents%5CGail%5CDLA%5CETD%5CPresentations%5CCalTechConf%5CGMNc@ETDs2001%5CLibIssues%5COralETD%5CAli_Pasa.QT" TargetMode="External"/><Relationship Id="rId5" Type="http://schemas.openxmlformats.org/officeDocument/2006/relationships/image" Target="../media/image84.wmf"/><Relationship Id="rId6" Type="http://schemas.openxmlformats.org/officeDocument/2006/relationships/hyperlink" Target="http://scholar.lib.vt.edu/theses/available/etd-2227102539751141/unrestricted/Ali_Pasa.QT" TargetMode="External"/><Relationship Id="rId7" Type="http://schemas.openxmlformats.org/officeDocument/2006/relationships/image" Target="../media/image85.jpeg"/><Relationship Id="rId8"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8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image" Target="../media/image89.jpeg"/></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www.citeulike.org/" TargetMode="External"/><Relationship Id="rId1" Type="http://schemas.openxmlformats.org/officeDocument/2006/relationships/slideLayout" Target="../slideLayouts/slideLayout12.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9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9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4" Type="http://schemas.openxmlformats.org/officeDocument/2006/relationships/oleObject" Target="../embeddings/oleObject29.bin"/><Relationship Id="rId5" Type="http://schemas.openxmlformats.org/officeDocument/2006/relationships/image" Target="../media/image94.wmf"/><Relationship Id="rId6" Type="http://schemas.openxmlformats.org/officeDocument/2006/relationships/oleObject" Target="../embeddings/oleObject30.bin"/><Relationship Id="rId1" Type="http://schemas.openxmlformats.org/officeDocument/2006/relationships/vmlDrawing" Target="../drawings/vmlDrawing20.vml"/><Relationship Id="rId2"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9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4.xml"/><Relationship Id="rId3" Type="http://schemas.openxmlformats.org/officeDocument/2006/relationships/image" Target="../media/image9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97.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oleObject" Target="../embeddings/oleObject31.bin"/><Relationship Id="rId5" Type="http://schemas.openxmlformats.org/officeDocument/2006/relationships/image" Target="../media/image98.wmf"/><Relationship Id="rId1" Type="http://schemas.openxmlformats.org/officeDocument/2006/relationships/vmlDrawing" Target="../drawings/vmlDrawing21.vml"/><Relationship Id="rId2"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hyperlink" Target="http://umurthy.com/research/superidr" TargetMode="External"/><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1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12.png"/></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 Id="rId3" Type="http://schemas.openxmlformats.org/officeDocument/2006/relationships/image" Target="../media/image11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21.png"/></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notesSlide" Target="../notesSlides/notesSlide14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12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image" Target="../media/image4.wmf"/><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image" Target="../media/image5.gif"/><Relationship Id="rId6" Type="http://schemas.openxmlformats.org/officeDocument/2006/relationships/image" Target="../media/image6.wmf"/><Relationship Id="rId7" Type="http://schemas.openxmlformats.org/officeDocument/2006/relationships/image" Target="../media/image7.wmf"/><Relationship Id="rId8" Type="http://schemas.openxmlformats.org/officeDocument/2006/relationships/image" Target="../media/image8.w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bin"/><Relationship Id="rId5" Type="http://schemas.openxmlformats.org/officeDocument/2006/relationships/image" Target="../media/image9.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3.bin"/><Relationship Id="rId5" Type="http://schemas.openxmlformats.org/officeDocument/2006/relationships/image" Target="../media/image1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4.bin"/><Relationship Id="rId5" Type="http://schemas.openxmlformats.org/officeDocument/2006/relationships/image" Target="../media/image1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16.png"/><Relationship Id="rId5" Type="http://schemas.openxmlformats.org/officeDocument/2006/relationships/oleObject" Target="../embeddings/oleObject5.bin"/><Relationship Id="rId6" Type="http://schemas.openxmlformats.org/officeDocument/2006/relationships/image" Target="../media/image1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6.bin"/><Relationship Id="rId5" Type="http://schemas.openxmlformats.org/officeDocument/2006/relationships/image" Target="../media/image1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7.bin"/><Relationship Id="rId5" Type="http://schemas.openxmlformats.org/officeDocument/2006/relationships/image" Target="../media/image28.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8.bin"/><Relationship Id="rId5" Type="http://schemas.openxmlformats.org/officeDocument/2006/relationships/image" Target="../media/image29.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9.bin"/><Relationship Id="rId5" Type="http://schemas.openxmlformats.org/officeDocument/2006/relationships/image" Target="../media/image30.png"/><Relationship Id="rId6" Type="http://schemas.openxmlformats.org/officeDocument/2006/relationships/oleObject" Target="../embeddings/oleObject10.bin"/><Relationship Id="rId7" Type="http://schemas.openxmlformats.org/officeDocument/2006/relationships/image" Target="../media/image31.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33.png"/><Relationship Id="rId5" Type="http://schemas.openxmlformats.org/officeDocument/2006/relationships/oleObject" Target="../embeddings/oleObject11.bin"/><Relationship Id="rId6" Type="http://schemas.openxmlformats.org/officeDocument/2006/relationships/image" Target="../media/image32.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12.bin"/><Relationship Id="rId5" Type="http://schemas.openxmlformats.org/officeDocument/2006/relationships/image" Target="../media/image35.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13.bin"/><Relationship Id="rId5" Type="http://schemas.openxmlformats.org/officeDocument/2006/relationships/image" Target="../media/image36.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oleObject" Target="../embeddings/oleObject15.bin"/><Relationship Id="rId14" Type="http://schemas.openxmlformats.org/officeDocument/2006/relationships/image" Target="../media/image38.wmf"/><Relationship Id="rId15" Type="http://schemas.openxmlformats.org/officeDocument/2006/relationships/image" Target="../media/image46.png"/><Relationship Id="rId16" Type="http://schemas.openxmlformats.org/officeDocument/2006/relationships/image" Target="../media/image47.png"/><Relationship Id="rId1" Type="http://schemas.openxmlformats.org/officeDocument/2006/relationships/vmlDrawing" Target="../drawings/vmlDrawing13.vml"/><Relationship Id="rId2" Type="http://schemas.openxmlformats.org/officeDocument/2006/relationships/slideLayout" Target="../slideLayouts/slideLayout6.xml"/><Relationship Id="rId3" Type="http://schemas.openxmlformats.org/officeDocument/2006/relationships/notesSlide" Target="../notesSlides/notesSlide61.xml"/><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png"/><Relationship Id="rId9" Type="http://schemas.openxmlformats.org/officeDocument/2006/relationships/oleObject" Target="../embeddings/oleObject14.bin"/><Relationship Id="rId10" Type="http://schemas.openxmlformats.org/officeDocument/2006/relationships/image" Target="../media/image37.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hyperlink" Target="http://chaos.vtls.com/WebCollections/index.php?connection=chaos+1212" TargetMode="External"/><Relationship Id="rId5" Type="http://schemas.openxmlformats.org/officeDocument/2006/relationships/oleObject" Target="../embeddings/oleObject16.bin"/><Relationship Id="rId6" Type="http://schemas.openxmlformats.org/officeDocument/2006/relationships/image" Target="../media/image49.png"/><Relationship Id="rId7" Type="http://schemas.openxmlformats.org/officeDocument/2006/relationships/oleObject" Target="../embeddings/oleObject17.bin"/><Relationship Id="rId8" Type="http://schemas.openxmlformats.org/officeDocument/2006/relationships/image" Target="../media/image50.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54.e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18.bin"/><Relationship Id="rId5" Type="http://schemas.openxmlformats.org/officeDocument/2006/relationships/image" Target="../media/image55.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56.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19.bin"/><Relationship Id="rId5" Type="http://schemas.openxmlformats.org/officeDocument/2006/relationships/image" Target="../media/image57.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5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oleObject" Target="../embeddings/oleObject20.bin"/><Relationship Id="rId5" Type="http://schemas.openxmlformats.org/officeDocument/2006/relationships/image" Target="../media/image59.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61.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62.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6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2286000"/>
            <a:ext cx="8229600" cy="1143000"/>
          </a:xfrm>
        </p:spPr>
        <p:txBody>
          <a:bodyPr/>
          <a:lstStyle/>
          <a:p>
            <a:pPr eaLnBrk="1" hangingPunct="1"/>
            <a:r>
              <a:rPr lang="en-US" sz="4000" dirty="0"/>
              <a:t>Information Technology </a:t>
            </a:r>
            <a:r>
              <a:rPr lang="en-US" sz="4000" dirty="0" smtClean="0"/>
              <a:t>for</a:t>
            </a:r>
            <a:br>
              <a:rPr lang="en-US" sz="4000" dirty="0" smtClean="0"/>
            </a:br>
            <a:r>
              <a:rPr lang="en-US" sz="4000" dirty="0" smtClean="0"/>
              <a:t>Civil </a:t>
            </a:r>
            <a:r>
              <a:rPr lang="en-US" sz="4000" dirty="0"/>
              <a:t>Engineering</a:t>
            </a:r>
            <a:r>
              <a:rPr lang="en-US" sz="4000" b="1" dirty="0" smtClean="0"/>
              <a:t/>
            </a:r>
            <a:br>
              <a:rPr lang="en-US" sz="4000" b="1" dirty="0" smtClean="0"/>
            </a:br>
            <a:r>
              <a:rPr lang="en-US" sz="2400" b="1" dirty="0" smtClean="0"/>
              <a:t>(Virginia Tech, 30 October 2012)</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r>
              <a:rPr lang="en-US" sz="4000" b="1" dirty="0" smtClean="0"/>
              <a:t>“Introduction to</a:t>
            </a:r>
            <a:br>
              <a:rPr lang="en-US" sz="4000" b="1" dirty="0" smtClean="0"/>
            </a:br>
            <a:r>
              <a:rPr lang="en-US" sz="4000" b="1" dirty="0" smtClean="0"/>
              <a:t> Digital Libraries”</a:t>
            </a:r>
            <a:br>
              <a:rPr lang="en-US" sz="4000" b="1" dirty="0" smtClean="0"/>
            </a:br>
            <a:r>
              <a:rPr lang="en-US" sz="4000" dirty="0" smtClean="0"/>
              <a:t/>
            </a:r>
            <a:br>
              <a:rPr lang="en-US" sz="40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smtClean="0"/>
              <a:t>DL Curric. Project - 2</a:t>
            </a:r>
          </a:p>
        </p:txBody>
      </p:sp>
      <p:sp>
        <p:nvSpPr>
          <p:cNvPr id="36867" name="Content Placeholder 2"/>
          <p:cNvSpPr>
            <a:spLocks noGrp="1"/>
          </p:cNvSpPr>
          <p:nvPr>
            <p:ph idx="1"/>
          </p:nvPr>
        </p:nvSpPr>
        <p:spPr/>
        <p:txBody>
          <a:bodyPr/>
          <a:lstStyle/>
          <a:p>
            <a:pPr eaLnBrk="1" hangingPunct="1"/>
            <a:r>
              <a:rPr lang="en-US" b="1" dirty="0"/>
              <a:t>Module 1</a:t>
            </a:r>
            <a:r>
              <a:rPr lang="en-US" b="1" dirty="0" smtClean="0"/>
              <a:t>-a: Frameworks, models, theories, definitions</a:t>
            </a:r>
          </a:p>
          <a:p>
            <a:pPr eaLnBrk="1" hangingPunct="1"/>
            <a:r>
              <a:rPr lang="en-US" b="1" dirty="0" smtClean="0"/>
              <a:t>Module </a:t>
            </a:r>
            <a:r>
              <a:rPr lang="en-US" b="1" dirty="0" smtClean="0"/>
              <a:t>1-b: History of digital libraries and library automation</a:t>
            </a:r>
          </a:p>
          <a:p>
            <a:pPr eaLnBrk="1" hangingPunct="1"/>
            <a:r>
              <a:rPr lang="en-US" b="1" dirty="0" smtClean="0"/>
              <a:t>Module 2-c: File </a:t>
            </a:r>
            <a:r>
              <a:rPr lang="en-US" b="1" dirty="0" smtClean="0"/>
              <a:t>formats</a:t>
            </a:r>
            <a:r>
              <a:rPr lang="en-US" b="1" dirty="0" smtClean="0"/>
              <a:t>, Transformation, and Migration</a:t>
            </a:r>
            <a:endParaRPr lang="en-US" dirty="0" smtClean="0"/>
          </a:p>
          <a:p>
            <a:pPr eaLnBrk="1" hangingPunct="1"/>
            <a:r>
              <a:rPr lang="en-US" b="1" dirty="0" smtClean="0"/>
              <a:t>Module 3-b: </a:t>
            </a:r>
            <a:r>
              <a:rPr lang="en-US" b="1" dirty="0" smtClean="0"/>
              <a:t>Digitization</a:t>
            </a:r>
          </a:p>
          <a:p>
            <a:pPr eaLnBrk="1" hangingPunct="1"/>
            <a:r>
              <a:rPr lang="en-US" b="1" dirty="0" smtClean="0"/>
              <a:t>Module 3-e: Web publishing</a:t>
            </a:r>
          </a:p>
          <a:p>
            <a:pPr eaLnBrk="1" hangingPunct="1"/>
            <a:r>
              <a:rPr lang="en-US" b="1" dirty="0" smtClean="0"/>
              <a:t>Module 3-f: Crawling</a:t>
            </a:r>
            <a:endParaRPr lang="en-US" dirty="0"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10</a:t>
            </a:fld>
            <a:endParaRPr lang="en-US" smtClean="0"/>
          </a:p>
        </p:txBody>
      </p:sp>
    </p:spTree>
    <p:extLst>
      <p:ext uri="{BB962C8B-B14F-4D97-AF65-F5344CB8AC3E}">
        <p14:creationId xmlns:p14="http://schemas.microsoft.com/office/powerpoint/2010/main" val="2836467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100</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smtClean="0"/>
              <a:t>Domain</a:t>
            </a:r>
            <a:r>
              <a:rPr lang="en-US" smtClean="0"/>
              <a:t>: computing / information technology</a:t>
            </a:r>
          </a:p>
          <a:p>
            <a:pPr eaLnBrk="1" hangingPunct="1">
              <a:lnSpc>
                <a:spcPct val="90000"/>
              </a:lnSpc>
              <a:spcBef>
                <a:spcPct val="70000"/>
              </a:spcBef>
            </a:pPr>
            <a:r>
              <a:rPr lang="en-US" b="1" smtClean="0"/>
              <a:t>Genre</a:t>
            </a:r>
            <a:r>
              <a:rPr lang="en-US" smtClean="0"/>
              <a:t>: one-stop-shopping for teachers &amp; learners: courseware (CSTC, JERIC), leading DLs (ACM, IEEE-CS, DB&amp;LP, CiteSeer), PlanetMath.org, NCSTRL (technical reports), …</a:t>
            </a:r>
          </a:p>
          <a:p>
            <a:pPr eaLnBrk="1" hangingPunct="1">
              <a:lnSpc>
                <a:spcPct val="90000"/>
              </a:lnSpc>
              <a:spcBef>
                <a:spcPct val="70000"/>
              </a:spcBef>
            </a:pPr>
            <a:r>
              <a:rPr lang="en-US" b="1" smtClean="0"/>
              <a:t>Submission &amp; Collection</a:t>
            </a:r>
            <a:r>
              <a:rPr lang="en-US" smtClean="0"/>
              <a:t>: sub/partner collections </a:t>
            </a:r>
            <a:r>
              <a:rPr lang="en-US" smtClean="0">
                <a:sym typeface="Wingdings" pitchFamily="2" charset="2"/>
              </a:rPr>
              <a:t></a:t>
            </a:r>
            <a:r>
              <a:rPr lang="en-US" smtClean="0"/>
              <a:t> www.citidel.org</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102</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smtClean="0"/>
              <a:t>Users:</a:t>
            </a:r>
            <a:r>
              <a:rPr lang="en-US" i="1" smtClean="0"/>
              <a:t> </a:t>
            </a:r>
            <a:r>
              <a:rPr lang="en-US" smtClean="0"/>
              <a:t>students, educators, life-long learners</a:t>
            </a:r>
            <a:br>
              <a:rPr lang="en-US" smtClean="0"/>
            </a:br>
            <a:endParaRPr lang="en-US" smtClean="0"/>
          </a:p>
          <a:p>
            <a:pPr algn="l" eaLnBrk="1" hangingPunct="1">
              <a:lnSpc>
                <a:spcPct val="90000"/>
              </a:lnSpc>
              <a:buClr>
                <a:schemeClr val="tx1"/>
              </a:buClr>
            </a:pPr>
            <a:r>
              <a:rPr lang="en-US" b="1" i="1" smtClean="0"/>
              <a:t>Content:</a:t>
            </a:r>
            <a:r>
              <a:rPr lang="en-US" smtClean="0"/>
              <a:t> structured learning materials; large real-time or archived datasets; audio, images, animations; primary sources; digital learning objects (e.g. applets); interactive (virtual, remote) laboratories; ...</a:t>
            </a:r>
            <a:endParaRPr lang="en-US" smtClean="0">
              <a:solidFill>
                <a:srgbClr val="008000"/>
              </a:solidFill>
            </a:endParaRPr>
          </a:p>
          <a:p>
            <a:pPr algn="l" eaLnBrk="1" hangingPunct="1">
              <a:lnSpc>
                <a:spcPct val="90000"/>
              </a:lnSpc>
              <a:buClr>
                <a:schemeClr val="tx1"/>
              </a:buClr>
            </a:pPr>
            <a:endParaRPr lang="en-US" smtClean="0">
              <a:solidFill>
                <a:srgbClr val="008000"/>
              </a:solidFill>
            </a:endParaRPr>
          </a:p>
          <a:p>
            <a:pPr algn="l" eaLnBrk="1" hangingPunct="1">
              <a:lnSpc>
                <a:spcPct val="90000"/>
              </a:lnSpc>
              <a:buClr>
                <a:schemeClr val="tx1"/>
              </a:buClr>
            </a:pPr>
            <a:r>
              <a:rPr lang="en-US" b="1" i="1" smtClean="0"/>
              <a:t>Tools:</a:t>
            </a:r>
            <a:r>
              <a:rPr lang="en-US" smtClean="0"/>
              <a:t> search; refer; validate; integrate; create; customize; publish; share; notify; collaborate;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103</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smtClean="0"/>
              <a:t>Discovery of content</a:t>
            </a:r>
          </a:p>
          <a:p>
            <a:pPr eaLnBrk="1" hangingPunct="1"/>
            <a:r>
              <a:rPr lang="en-US" sz="2800" smtClean="0"/>
              <a:t>Classification and cataloguing</a:t>
            </a:r>
          </a:p>
          <a:p>
            <a:pPr eaLnBrk="1" hangingPunct="1"/>
            <a:r>
              <a:rPr lang="en-US" sz="2800" smtClean="0"/>
              <a:t>Acquisition and/or linking; referencing</a:t>
            </a:r>
          </a:p>
          <a:p>
            <a:pPr eaLnBrk="1" hangingPunct="1"/>
            <a:r>
              <a:rPr lang="en-US" sz="2800" smtClean="0"/>
              <a:t>Disciplinary-based themes define a natural body of content, but other possibilities are also encouraged </a:t>
            </a:r>
          </a:p>
          <a:p>
            <a:pPr eaLnBrk="1" hangingPunct="1"/>
            <a:r>
              <a:rPr lang="en-US" sz="2800" smtClean="0"/>
              <a:t>Access to massive real-time or archived datasets</a:t>
            </a:r>
          </a:p>
          <a:p>
            <a:pPr eaLnBrk="1" hangingPunct="1"/>
            <a:r>
              <a:rPr lang="en-US" sz="2800" smtClean="0"/>
              <a:t>Software tool suites for analysis, modeling, simulation, or visualization</a:t>
            </a:r>
          </a:p>
          <a:p>
            <a:pPr eaLnBrk="1" hangingPunct="1"/>
            <a:r>
              <a:rPr lang="en-US" sz="2800" smtClean="0"/>
              <a:t>Reviewed commentary on learning materials and pedagogy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104</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mtClean="0"/>
              <a:t>Help services, frequently asked questions, etc.</a:t>
            </a:r>
          </a:p>
          <a:p>
            <a:pPr eaLnBrk="1" hangingPunct="1">
              <a:lnSpc>
                <a:spcPct val="110000"/>
              </a:lnSpc>
            </a:pPr>
            <a:r>
              <a:rPr lang="en-US" smtClean="0"/>
              <a:t>Synchronous/asynchronous collaborative learning environments using shared resources</a:t>
            </a:r>
          </a:p>
          <a:p>
            <a:pPr eaLnBrk="1" hangingPunct="1">
              <a:lnSpc>
                <a:spcPct val="110000"/>
              </a:lnSpc>
            </a:pPr>
            <a:r>
              <a:rPr lang="en-US" smtClean="0"/>
              <a:t>Mechanisms for building personal annotated digital information spaces</a:t>
            </a:r>
          </a:p>
          <a:p>
            <a:pPr eaLnBrk="1" hangingPunct="1">
              <a:lnSpc>
                <a:spcPct val="110000"/>
              </a:lnSpc>
            </a:pPr>
            <a:r>
              <a:rPr lang="en-US" smtClean="0"/>
              <a:t>Reliability testing for applets or other digital learning objects</a:t>
            </a:r>
          </a:p>
          <a:p>
            <a:pPr eaLnBrk="1" hangingPunct="1">
              <a:lnSpc>
                <a:spcPct val="110000"/>
              </a:lnSpc>
            </a:pPr>
            <a:r>
              <a:rPr lang="en-US" smtClean="0"/>
              <a:t>Audio, image, and video search capability</a:t>
            </a:r>
          </a:p>
          <a:p>
            <a:pPr eaLnBrk="1" hangingPunct="1">
              <a:lnSpc>
                <a:spcPct val="110000"/>
              </a:lnSpc>
            </a:pPr>
            <a:r>
              <a:rPr lang="en-US" smtClean="0"/>
              <a:t>Metadata system translation</a:t>
            </a:r>
          </a:p>
          <a:p>
            <a:pPr eaLnBrk="1" hangingPunct="1">
              <a:lnSpc>
                <a:spcPct val="110000"/>
              </a:lnSpc>
            </a:pPr>
            <a:r>
              <a:rPr lang="en-US" smtClean="0"/>
              <a:t>Community feedback mechanisms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smtClean="0"/>
              <a:t>Domain:</a:t>
            </a:r>
            <a:r>
              <a:rPr lang="en-US" sz="3600" smtClean="0"/>
              <a:t> graduate education, research</a:t>
            </a:r>
          </a:p>
          <a:p>
            <a:pPr eaLnBrk="1" hangingPunct="1">
              <a:lnSpc>
                <a:spcPct val="90000"/>
              </a:lnSpc>
            </a:pPr>
            <a:r>
              <a:rPr lang="en-US" sz="3600" b="1" smtClean="0"/>
              <a:t>Genre:</a:t>
            </a:r>
            <a:r>
              <a:rPr lang="en-US" sz="3600" smtClean="0"/>
              <a:t>ETDs=electronic theses &amp; dissertations</a:t>
            </a:r>
          </a:p>
          <a:p>
            <a:pPr eaLnBrk="1" hangingPunct="1">
              <a:lnSpc>
                <a:spcPct val="90000"/>
              </a:lnSpc>
            </a:pPr>
            <a:r>
              <a:rPr lang="en-US" sz="3600" b="1" smtClean="0"/>
              <a:t>Submission:</a:t>
            </a:r>
            <a:r>
              <a:rPr lang="en-US" sz="3600" smtClean="0"/>
              <a:t> http://etd.vt.edu</a:t>
            </a:r>
          </a:p>
          <a:p>
            <a:pPr eaLnBrk="1" hangingPunct="1">
              <a:lnSpc>
                <a:spcPct val="90000"/>
              </a:lnSpc>
            </a:pPr>
            <a:r>
              <a:rPr lang="en-US" sz="3600" b="1" smtClean="0"/>
              <a:t>Collection:</a:t>
            </a:r>
            <a:r>
              <a:rPr lang="en-US" sz="3600" smtClean="0"/>
              <a:t> http://www.theses.org</a:t>
            </a:r>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687"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688"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689"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690"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711"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712"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713"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714"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109</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457200" y="304800"/>
            <a:ext cx="4654550" cy="6019800"/>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b="1" dirty="0" smtClean="0"/>
              <a:t>DL </a:t>
            </a:r>
            <a:r>
              <a:rPr lang="en-US" b="1" dirty="0" err="1" smtClean="0"/>
              <a:t>Curric</a:t>
            </a:r>
            <a:r>
              <a:rPr lang="en-US" b="1" dirty="0" smtClean="0"/>
              <a:t>. Project - 3</a:t>
            </a:r>
          </a:p>
        </p:txBody>
      </p:sp>
      <p:sp>
        <p:nvSpPr>
          <p:cNvPr id="37891" name="Content Placeholder 2"/>
          <p:cNvSpPr>
            <a:spLocks noGrp="1"/>
          </p:cNvSpPr>
          <p:nvPr>
            <p:ph idx="1"/>
          </p:nvPr>
        </p:nvSpPr>
        <p:spPr/>
        <p:txBody>
          <a:bodyPr/>
          <a:lstStyle/>
          <a:p>
            <a:pPr eaLnBrk="1" hangingPunct="1"/>
            <a:r>
              <a:rPr lang="en-US" b="1" dirty="0"/>
              <a:t>Module 4-b: Metadata</a:t>
            </a:r>
            <a:endParaRPr lang="en-US" dirty="0"/>
          </a:p>
          <a:p>
            <a:pPr eaLnBrk="1" hangingPunct="1"/>
            <a:r>
              <a:rPr lang="en-US" b="1" dirty="0" smtClean="0"/>
              <a:t>Module </a:t>
            </a:r>
            <a:r>
              <a:rPr lang="en-US" b="1" dirty="0"/>
              <a:t>5-a: Architecture overview</a:t>
            </a:r>
            <a:endParaRPr lang="en-US" dirty="0"/>
          </a:p>
          <a:p>
            <a:pPr eaLnBrk="1" hangingPunct="1"/>
            <a:r>
              <a:rPr lang="en-US" b="1" dirty="0" smtClean="0"/>
              <a:t>Module </a:t>
            </a:r>
            <a:r>
              <a:rPr lang="en-US" b="1" dirty="0" smtClean="0"/>
              <a:t>5-b: Application software</a:t>
            </a:r>
          </a:p>
          <a:p>
            <a:pPr eaLnBrk="1" hangingPunct="1"/>
            <a:r>
              <a:rPr lang="en-US" b="1" dirty="0" smtClean="0"/>
              <a:t>Module 5-d: Protocols</a:t>
            </a:r>
            <a:endParaRPr lang="en-US" dirty="0" smtClean="0"/>
          </a:p>
          <a:p>
            <a:pPr eaLnBrk="1" hangingPunct="1"/>
            <a:r>
              <a:rPr lang="en-US" b="1" dirty="0" smtClean="0"/>
              <a:t>Module 6-a: </a:t>
            </a:r>
            <a:r>
              <a:rPr lang="en-US" b="1" dirty="0" smtClean="0"/>
              <a:t>Info </a:t>
            </a:r>
            <a:r>
              <a:rPr lang="en-US" b="1" dirty="0" smtClean="0"/>
              <a:t>needs/relevance</a:t>
            </a:r>
          </a:p>
          <a:p>
            <a:pPr eaLnBrk="1" hangingPunct="1"/>
            <a:r>
              <a:rPr lang="en-US" b="1" dirty="0" smtClean="0"/>
              <a:t>Module 6-b: Online information seeking behaviors and search strategies</a:t>
            </a:r>
            <a:endParaRPr lang="en-US" dirty="0" smtClean="0"/>
          </a:p>
          <a:p>
            <a:pPr eaLnBrk="1" hangingPunct="1"/>
            <a:r>
              <a:rPr lang="en-US" b="1" dirty="0" smtClean="0"/>
              <a:t>Module 6-d: Interaction design and usability assessment</a:t>
            </a:r>
            <a:r>
              <a:rPr lang="en-US" dirty="0" smtClean="0"/>
              <a:t/>
            </a:r>
            <a:br>
              <a:rPr lang="en-US" dirty="0" smtClean="0"/>
            </a:br>
            <a:endParaRPr lang="en-US" dirty="0" smtClean="0"/>
          </a:p>
        </p:txBody>
      </p:sp>
      <p:sp>
        <p:nvSpPr>
          <p:cNvPr id="37892" name="Slide Number Placeholder 3"/>
          <p:cNvSpPr>
            <a:spLocks noGrp="1"/>
          </p:cNvSpPr>
          <p:nvPr>
            <p:ph type="sldNum" sz="quarter" idx="12"/>
          </p:nvPr>
        </p:nvSpPr>
        <p:spPr>
          <a:noFill/>
        </p:spPr>
        <p:txBody>
          <a:bodyPr/>
          <a:lstStyle/>
          <a:p>
            <a:fld id="{12B2FDA0-DD92-44F7-9B3D-73CD6A390067}" type="slidenum">
              <a:rPr lang="en-US" smtClean="0"/>
              <a:pPr/>
              <a:t>11</a:t>
            </a:fld>
            <a:endParaRPr lang="en-US" smtClean="0"/>
          </a:p>
        </p:txBody>
      </p:sp>
    </p:spTree>
    <p:extLst>
      <p:ext uri="{BB962C8B-B14F-4D97-AF65-F5344CB8AC3E}">
        <p14:creationId xmlns:p14="http://schemas.microsoft.com/office/powerpoint/2010/main" val="30840986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8C9B7C61-1BFB-4D2A-9379-0D7F57EB28CC}" type="slidenum">
              <a:rPr lang="en-US" smtClean="0">
                <a:latin typeface="Arial" pitchFamily="34" charset="0"/>
              </a:rPr>
              <a:pPr/>
              <a:t>110</a:t>
            </a:fld>
            <a:endParaRPr lang="en-US" smtClean="0">
              <a:latin typeface="Arial" pitchFamily="34" charset="0"/>
            </a:endParaRPr>
          </a:p>
        </p:txBody>
      </p:sp>
      <p:pic>
        <p:nvPicPr>
          <p:cNvPr id="15363"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111</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113</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757738"/>
            <a:ext cx="7848600" cy="1757362"/>
          </a:xfrm>
        </p:spPr>
      </p:pic>
      <p:sp>
        <p:nvSpPr>
          <p:cNvPr id="17412" name="Rectangle 8"/>
          <p:cNvSpPr>
            <a:spLocks noGrp="1" noChangeArrowheads="1"/>
          </p:cNvSpPr>
          <p:nvPr>
            <p:ph type="body" sz="half" idx="1"/>
          </p:nvPr>
        </p:nvSpPr>
        <p:spPr>
          <a:xfrm>
            <a:off x="457200" y="1371600"/>
            <a:ext cx="8001000" cy="3505200"/>
          </a:xfrm>
        </p:spPr>
        <p:txBody>
          <a:bodyPr/>
          <a:lstStyle/>
          <a:p>
            <a:pPr eaLnBrk="1" hangingPunct="1">
              <a:spcBef>
                <a:spcPct val="50000"/>
              </a:spcBef>
            </a:pPr>
            <a:r>
              <a:rPr lang="en-US" sz="2800" dirty="0" smtClean="0">
                <a:ea typeface="ＭＳ Ｐゴシック" pitchFamily="34" charset="-128"/>
              </a:rPr>
              <a:t>Human tragedies that result from man-made and natural events affect humans and communities </a:t>
            </a:r>
            <a:r>
              <a:rPr lang="en-US" sz="2800" dirty="0" smtClean="0">
                <a:ea typeface="ＭＳ Ｐゴシック" pitchFamily="34" charset="-128"/>
              </a:rPr>
              <a:t>significantly (Hurricane Sandy)</a:t>
            </a:r>
            <a:endParaRPr lang="en-US" sz="2800" dirty="0" smtClean="0">
              <a:ea typeface="ＭＳ Ｐゴシック" pitchFamily="34" charset="-128"/>
            </a:endParaRP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p:txBody>
          <a:bodyPr/>
          <a:lstStyle/>
          <a:p>
            <a:pPr eaLnBrk="1" hangingPunct="1">
              <a:defRPr/>
            </a:pPr>
            <a:r>
              <a:rPr lang="en-US" smtClean="0">
                <a:solidFill>
                  <a:schemeClr val="tx1"/>
                </a:solidFill>
              </a:rPr>
              <a:t>Crisis, Tragedy, and Recovery</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p:spPr>
        <p:txBody>
          <a:bodyPr/>
          <a:lstStyle/>
          <a:p>
            <a:fld id="{9EB3E34B-FCC2-4628-AA6B-4B09DD95EF1A}" type="slidenum">
              <a:rPr lang="en-US" smtClean="0"/>
              <a:pPr/>
              <a:t>114</a:t>
            </a:fld>
            <a:endParaRPr lang="en-US" smtClean="0"/>
          </a:p>
        </p:txBody>
      </p:sp>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7086600" y="51054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a:t>
            </a: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115</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1750" y="304800"/>
            <a:ext cx="9175750" cy="461963"/>
          </a:xfrm>
          <a:prstGeom prst="rect">
            <a:avLst/>
          </a:prstGeom>
          <a:noFill/>
          <a:ln w="9525">
            <a:noFill/>
            <a:miter lim="800000"/>
            <a:headEnd/>
            <a:tailEnd/>
          </a:ln>
        </p:spPr>
        <p:txBody>
          <a:bodyPr wrap="none">
            <a:spAutoFit/>
          </a:bodyPr>
          <a:lstStyle/>
          <a:p>
            <a:pPr algn="ctr"/>
            <a:r>
              <a:rPr lang="en-US" sz="2400"/>
              <a:t>Haiti Photographs, Content Based Image Retrieval Evaluation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117</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118</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b="1" dirty="0" smtClean="0"/>
              <a:t>DL </a:t>
            </a:r>
            <a:r>
              <a:rPr lang="en-US" b="1" dirty="0" err="1" smtClean="0"/>
              <a:t>Curric</a:t>
            </a:r>
            <a:r>
              <a:rPr lang="en-US" b="1" dirty="0" smtClean="0"/>
              <a:t>. Project - 4</a:t>
            </a:r>
          </a:p>
        </p:txBody>
      </p:sp>
      <p:sp>
        <p:nvSpPr>
          <p:cNvPr id="38915" name="Content Placeholder 2"/>
          <p:cNvSpPr>
            <a:spLocks noGrp="1"/>
          </p:cNvSpPr>
          <p:nvPr>
            <p:ph idx="1"/>
          </p:nvPr>
        </p:nvSpPr>
        <p:spPr/>
        <p:txBody>
          <a:bodyPr/>
          <a:lstStyle/>
          <a:p>
            <a:pPr eaLnBrk="1" hangingPunct="1"/>
            <a:r>
              <a:rPr lang="en-US" b="1" dirty="0"/>
              <a:t>Module </a:t>
            </a:r>
            <a:r>
              <a:rPr lang="en-US" b="1" dirty="0" smtClean="0"/>
              <a:t>7-a: Indexing and searching</a:t>
            </a:r>
          </a:p>
          <a:p>
            <a:pPr eaLnBrk="1" hangingPunct="1"/>
            <a:r>
              <a:rPr lang="en-US" b="1" dirty="0" smtClean="0"/>
              <a:t>Module </a:t>
            </a:r>
            <a:r>
              <a:rPr lang="en-US" b="1" dirty="0" smtClean="0"/>
              <a:t>7-b: Reference </a:t>
            </a:r>
            <a:r>
              <a:rPr lang="en-US" b="1" dirty="0" smtClean="0"/>
              <a:t>services</a:t>
            </a:r>
          </a:p>
          <a:p>
            <a:pPr eaLnBrk="1" hangingPunct="1"/>
            <a:r>
              <a:rPr lang="en-US" b="1" dirty="0"/>
              <a:t>Module 7</a:t>
            </a:r>
            <a:r>
              <a:rPr lang="en-US" b="1" dirty="0" smtClean="0"/>
              <a:t>-c: Recommender systems</a:t>
            </a:r>
          </a:p>
          <a:p>
            <a:pPr eaLnBrk="1" hangingPunct="1"/>
            <a:r>
              <a:rPr lang="en-US" b="1" dirty="0"/>
              <a:t>Module 7</a:t>
            </a:r>
            <a:r>
              <a:rPr lang="en-US" b="1" dirty="0" smtClean="0"/>
              <a:t>-d: Routing</a:t>
            </a:r>
            <a:endParaRPr lang="en-US" b="1" dirty="0" smtClean="0"/>
          </a:p>
          <a:p>
            <a:pPr eaLnBrk="1" hangingPunct="1"/>
            <a:r>
              <a:rPr lang="en-US" b="1" dirty="0" smtClean="0"/>
              <a:t>Module 7-g: </a:t>
            </a:r>
            <a:r>
              <a:rPr lang="en-US" b="1" dirty="0" smtClean="0"/>
              <a:t>Personalization</a:t>
            </a:r>
          </a:p>
          <a:p>
            <a:pPr eaLnBrk="1" hangingPunct="1"/>
            <a:r>
              <a:rPr lang="en-US" b="1" dirty="0"/>
              <a:t>Module </a:t>
            </a:r>
            <a:r>
              <a:rPr lang="en-US" b="1" dirty="0" smtClean="0"/>
              <a:t>8-a: Preservation</a:t>
            </a:r>
            <a:endParaRPr lang="en-US" b="1" dirty="0" smtClean="0"/>
          </a:p>
          <a:p>
            <a:pPr eaLnBrk="1" hangingPunct="1"/>
            <a:r>
              <a:rPr lang="en-US" b="1" dirty="0" smtClean="0"/>
              <a:t>Module 8-b: Web </a:t>
            </a:r>
            <a:r>
              <a:rPr lang="en-US" b="1" dirty="0" smtClean="0"/>
              <a:t>archiving</a:t>
            </a:r>
            <a:endParaRPr lang="en-US" dirty="0" smtClean="0"/>
          </a:p>
          <a:p>
            <a:pPr eaLnBrk="1" hangingPunct="1"/>
            <a:r>
              <a:rPr lang="en-US" b="1" dirty="0" smtClean="0"/>
              <a:t>Module 9-c: </a:t>
            </a:r>
            <a:r>
              <a:rPr lang="en-US" b="1" dirty="0" smtClean="0"/>
              <a:t>Evaluation</a:t>
            </a:r>
            <a:r>
              <a:rPr lang="en-US" b="1" dirty="0" smtClean="0"/>
              <a:t>, user </a:t>
            </a:r>
            <a:r>
              <a:rPr lang="en-US" b="1" dirty="0" smtClean="0"/>
              <a:t>studies</a:t>
            </a:r>
            <a:endParaRPr lang="en-US" b="1" dirty="0" smtClean="0"/>
          </a:p>
          <a:p>
            <a:pPr eaLnBrk="1" hangingPunct="1"/>
            <a:r>
              <a:rPr lang="en-US" b="1" dirty="0" smtClean="0"/>
              <a:t>Plus </a:t>
            </a:r>
            <a:r>
              <a:rPr lang="en-US" b="1" dirty="0" smtClean="0"/>
              <a:t>14 others by </a:t>
            </a:r>
            <a:r>
              <a:rPr lang="en-US" b="1" dirty="0" smtClean="0"/>
              <a:t>VT’s CS </a:t>
            </a:r>
            <a:r>
              <a:rPr lang="en-US" b="1" dirty="0" smtClean="0"/>
              <a:t>grads/</a:t>
            </a:r>
            <a:r>
              <a:rPr lang="en-US" b="1" dirty="0" err="1" smtClean="0"/>
              <a:t>ugrads</a:t>
            </a:r>
            <a:endParaRPr lang="en-US" dirty="0" smtClean="0"/>
          </a:p>
          <a:p>
            <a:pPr eaLnBrk="1" hangingPunct="1"/>
            <a:endParaRPr lang="en-US" dirty="0" smtClean="0"/>
          </a:p>
        </p:txBody>
      </p:sp>
      <p:sp>
        <p:nvSpPr>
          <p:cNvPr id="38916" name="Slide Number Placeholder 3"/>
          <p:cNvSpPr>
            <a:spLocks noGrp="1"/>
          </p:cNvSpPr>
          <p:nvPr>
            <p:ph type="sldNum" sz="quarter" idx="12"/>
          </p:nvPr>
        </p:nvSpPr>
        <p:spPr>
          <a:noFill/>
        </p:spPr>
        <p:txBody>
          <a:bodyPr/>
          <a:lstStyle/>
          <a:p>
            <a:fld id="{3AD7F19B-02A4-4E57-ADF4-BB621AC91043}" type="slidenum">
              <a:rPr lang="en-US" smtClean="0"/>
              <a:pPr/>
              <a:t>12</a:t>
            </a:fld>
            <a:endParaRPr lang="en-US" smtClean="0"/>
          </a:p>
        </p:txBody>
      </p:sp>
    </p:spTree>
    <p:extLst>
      <p:ext uri="{BB962C8B-B14F-4D97-AF65-F5344CB8AC3E}">
        <p14:creationId xmlns:p14="http://schemas.microsoft.com/office/powerpoint/2010/main" val="19116532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120</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mtClean="0"/>
              <a:t>DL 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121</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791"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792"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122</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123</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124</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125</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126</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
        <p:nvSpPr>
          <p:cNvPr id="98" name="Text Box 27"/>
          <p:cNvSpPr txBox="1">
            <a:spLocks noChangeArrowheads="1"/>
          </p:cNvSpPr>
          <p:nvPr/>
        </p:nvSpPr>
        <p:spPr bwMode="auto">
          <a:xfrm>
            <a:off x="3124200" y="2209800"/>
            <a:ext cx="1447800" cy="646331"/>
          </a:xfrm>
          <a:prstGeom prst="rect">
            <a:avLst/>
          </a:prstGeom>
          <a:noFill/>
          <a:ln w="9525">
            <a:noFill/>
            <a:miter lim="800000"/>
            <a:headEnd/>
            <a:tailEnd/>
          </a:ln>
        </p:spPr>
        <p:txBody>
          <a:bodyPr wrap="square">
            <a:spAutoFit/>
          </a:bodyPr>
          <a:lstStyle/>
          <a:p>
            <a:pPr eaLnBrk="0" hangingPunct="0"/>
            <a:r>
              <a:rPr lang="en-US" b="0" dirty="0" smtClean="0"/>
              <a:t>Structure</a:t>
            </a:r>
          </a:p>
          <a:p>
            <a:pPr eaLnBrk="0" hangingPunct="0"/>
            <a:r>
              <a:rPr lang="en-US" b="0" dirty="0" smtClean="0"/>
              <a:t>Sub</a:t>
            </a:r>
            <a:r>
              <a:rPr lang="en-US" b="0" dirty="0"/>
              <a:t>-model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edg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edg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edg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edg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linds(horizontal)">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70364"/>
                                        </p:tgtEl>
                                        <p:attrNameLst>
                                          <p:attrName>style.visibility</p:attrName>
                                        </p:attrNameLst>
                                      </p:cBhvr>
                                      <p:to>
                                        <p:strVal val="visible"/>
                                      </p:to>
                                    </p:set>
                                    <p:animEffect transition="in" filter="blinds(horizontal)">
                                      <p:cBhvr>
                                        <p:cTn id="57" dur="500"/>
                                        <p:tgtEl>
                                          <p:spTgt spid="27036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128</a:t>
            </a:fld>
            <a:endParaRPr lang="en-US" smtClean="0"/>
          </a:p>
        </p:txBody>
      </p:sp>
      <p:graphicFrame>
        <p:nvGraphicFramePr>
          <p:cNvPr id="30722" name="Object 2"/>
          <p:cNvGraphicFramePr>
            <a:graphicFrameLocks noChangeAspect="1"/>
          </p:cNvGraphicFramePr>
          <p:nvPr/>
        </p:nvGraphicFramePr>
        <p:xfrm>
          <a:off x="2057400" y="1371600"/>
          <a:ext cx="7315200" cy="5486400"/>
        </p:xfrm>
        <a:graphic>
          <a:graphicData uri="http://schemas.openxmlformats.org/presentationml/2006/ole">
            <mc:AlternateContent xmlns:mc="http://schemas.openxmlformats.org/markup-compatibility/2006">
              <mc:Choice xmlns:v="urn:schemas-microsoft-com:vml" Requires="v">
                <p:oleObj spid="_x0000_s30747"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371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24" name="Rectangle 3"/>
          <p:cNvSpPr>
            <a:spLocks noGrp="1" noChangeArrowheads="1"/>
          </p:cNvSpPr>
          <p:nvPr>
            <p:ph type="title"/>
          </p:nvPr>
        </p:nvSpPr>
        <p:spPr>
          <a:xfrm>
            <a:off x="457200" y="76200"/>
            <a:ext cx="8382000" cy="1143000"/>
          </a:xfrm>
        </p:spPr>
        <p:txBody>
          <a:bodyPr/>
          <a:lstStyle/>
          <a:p>
            <a:pPr eaLnBrk="1" hangingPunct="1"/>
            <a:r>
              <a:rPr lang="en-US" sz="360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ctrTitle"/>
          </p:nvPr>
        </p:nvSpPr>
        <p:spPr>
          <a:xfrm>
            <a:off x="152400" y="609600"/>
            <a:ext cx="8839200" cy="1143000"/>
          </a:xfrm>
        </p:spPr>
        <p:txBody>
          <a:bodyPr/>
          <a:lstStyle/>
          <a:p>
            <a:pPr lvl="0" eaLnBrk="1" hangingPunct="1"/>
            <a:r>
              <a:rPr lang="en-US" dirty="0" smtClean="0"/>
              <a:t>SimDL: A Model Ontology Driven Digital Library for Simulation Systems</a:t>
            </a:r>
            <a:endParaRPr lang="en-US" sz="2000" dirty="0">
              <a:latin typeface="Cambria" charset="0"/>
              <a:ea typeface="ＭＳ Ｐゴシック" charset="-128"/>
              <a:cs typeface="ＭＳ Ｐゴシック" charset="-128"/>
            </a:endParaRPr>
          </a:p>
        </p:txBody>
      </p:sp>
      <p:sp>
        <p:nvSpPr>
          <p:cNvPr id="14340" name="Rectangle 3"/>
          <p:cNvSpPr>
            <a:spLocks noGrp="1" noChangeArrowheads="1"/>
          </p:cNvSpPr>
          <p:nvPr>
            <p:ph type="subTitle" idx="1"/>
          </p:nvPr>
        </p:nvSpPr>
        <p:spPr>
          <a:xfrm>
            <a:off x="1447800" y="2514600"/>
            <a:ext cx="6400800" cy="1752600"/>
          </a:xfrm>
        </p:spPr>
        <p:txBody>
          <a:bodyPr/>
          <a:lstStyle/>
          <a:p>
            <a:pPr eaLnBrk="1" hangingPunct="1"/>
            <a:r>
              <a:rPr lang="en-US" dirty="0" smtClean="0"/>
              <a:t>Jonathan </a:t>
            </a:r>
            <a:r>
              <a:rPr lang="en-US" dirty="0" err="1" smtClean="0"/>
              <a:t>Leidig</a:t>
            </a:r>
            <a:endParaRPr lang="en-US" dirty="0" smtClean="0"/>
          </a:p>
          <a:p>
            <a:pPr eaLnBrk="1" hangingPunct="1"/>
            <a:r>
              <a:rPr lang="en-US" dirty="0" smtClean="0"/>
              <a:t>Edward </a:t>
            </a:r>
            <a:r>
              <a:rPr lang="en-US" dirty="0" smtClean="0"/>
              <a:t>A. Fox</a:t>
            </a:r>
          </a:p>
          <a:p>
            <a:pPr eaLnBrk="1" hangingPunct="1"/>
            <a:r>
              <a:rPr lang="en-US" dirty="0" smtClean="0"/>
              <a:t>Kevin Hall</a:t>
            </a:r>
          </a:p>
          <a:p>
            <a:pPr eaLnBrk="1" hangingPunct="1"/>
            <a:r>
              <a:rPr lang="en-US" dirty="0" smtClean="0"/>
              <a:t>Madhav Marathe</a:t>
            </a:r>
          </a:p>
          <a:p>
            <a:pPr eaLnBrk="1" hangingPunct="1"/>
            <a:r>
              <a:rPr lang="en-US" dirty="0" smtClean="0"/>
              <a:t>Henning Mortveit</a:t>
            </a:r>
          </a:p>
        </p:txBody>
      </p:sp>
      <p:sp>
        <p:nvSpPr>
          <p:cNvPr id="5" name="Rectangle 3"/>
          <p:cNvSpPr txBox="1">
            <a:spLocks noChangeArrowheads="1"/>
          </p:cNvSpPr>
          <p:nvPr/>
        </p:nvSpPr>
        <p:spPr bwMode="auto">
          <a:xfrm>
            <a:off x="2362200" y="5562600"/>
            <a:ext cx="4419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kern="0" dirty="0" smtClean="0">
                <a:solidFill>
                  <a:schemeClr val="bg2">
                    <a:lumMod val="60000"/>
                    <a:lumOff val="40000"/>
                  </a:schemeClr>
                </a:solidFill>
                <a:latin typeface="+mn-lt"/>
                <a:ea typeface="ＭＳ Ｐゴシック" pitchFamily="-110" charset="-128"/>
                <a:cs typeface="ＭＳ Ｐゴシック" pitchFamily="-110" charset="-128"/>
              </a:rPr>
              <a:t>JCDL: June 13-17, 2011, Ottawa, Canada</a:t>
            </a:r>
            <a:endParaRPr kumimoji="0" lang="en-US" sz="1600" b="0" i="0" u="none" strike="noStrike" kern="0" cap="none" spc="0" normalizeH="0" baseline="0" noProof="0" dirty="0" smtClean="0">
              <a:ln>
                <a:noFill/>
              </a:ln>
              <a:solidFill>
                <a:schemeClr val="bg2">
                  <a:lumMod val="60000"/>
                  <a:lumOff val="40000"/>
                </a:schemeClr>
              </a:solidFill>
              <a:effectLst/>
              <a:uLnTx/>
              <a:uFillTx/>
              <a:latin typeface="+mn-lt"/>
              <a:ea typeface="ＭＳ Ｐゴシック" pitchFamily="-110" charset="-128"/>
              <a:cs typeface="ＭＳ Ｐゴシック" pitchFamily="-110"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chemeClr val="tx1"/>
              </a:solidFill>
              <a:effectLst/>
              <a:uLnTx/>
              <a:uFillTx/>
              <a:latin typeface="Cambria" charset="0"/>
              <a:ea typeface="ＭＳ Ｐゴシック" charset="-128"/>
              <a:cs typeface="ＭＳ Ｐゴシック" charset="-128"/>
            </a:endParaRPr>
          </a:p>
        </p:txBody>
      </p:sp>
      <p:sp>
        <p:nvSpPr>
          <p:cNvPr id="6" name="Footer Placeholder 3"/>
          <p:cNvSpPr txBox="1">
            <a:spLocks/>
          </p:cNvSpPr>
          <p:nvPr/>
        </p:nvSpPr>
        <p:spPr bwMode="auto">
          <a:xfrm>
            <a:off x="1600200" y="62484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Network Dynamics and</a:t>
            </a:r>
            <a:b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b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Simulation Science Laboratory</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sp>
        <p:nvSpPr>
          <p:cNvPr id="7" name="Footer Placeholder 3"/>
          <p:cNvSpPr txBox="1">
            <a:spLocks/>
          </p:cNvSpPr>
          <p:nvPr/>
        </p:nvSpPr>
        <p:spPr bwMode="auto">
          <a:xfrm>
            <a:off x="4572000" y="6248400"/>
            <a:ext cx="3048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Digital Library</a:t>
            </a:r>
            <a:r>
              <a:rPr kumimoji="0" lang="en-US" sz="1400" b="0" i="0" u="none" strike="noStrike" kern="1200" cap="none" spc="0" normalizeH="0" noProof="0" dirty="0" smtClean="0">
                <a:ln>
                  <a:noFill/>
                </a:ln>
                <a:solidFill>
                  <a:schemeClr val="tx1"/>
                </a:solidFill>
                <a:effectLst/>
                <a:uLnTx/>
                <a:uFillTx/>
                <a:latin typeface="Apple Chancery" charset="0"/>
                <a:ea typeface="+mn-ea"/>
                <a:cs typeface="+mn-cs"/>
              </a:rPr>
              <a:t> </a:t>
            </a:r>
            <a:r>
              <a:rPr lang="en-US" sz="1400" dirty="0" smtClean="0">
                <a:latin typeface="Apple Chancery" charset="0"/>
              </a:rPr>
              <a:t>Research</a:t>
            </a: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 Laboratory (DLRL) @ Virginia</a:t>
            </a:r>
            <a:r>
              <a:rPr lang="en-US" sz="1400" dirty="0" smtClean="0">
                <a:latin typeface="Apple Chancery" charset="0"/>
              </a:rPr>
              <a:t> Tech</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spTree>
    <p:extLst>
      <p:ext uri="{BB962C8B-B14F-4D97-AF65-F5344CB8AC3E}">
        <p14:creationId xmlns:p14="http://schemas.microsoft.com/office/powerpoint/2010/main" val="18528932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p>
            <a:fld id="{E6F12FA7-60CB-45EA-863D-4883A8239B38}" type="slidenum">
              <a:rPr lang="en-US" smtClean="0"/>
              <a:pPr/>
              <a:t>13</a:t>
            </a:fld>
            <a:endParaRPr lang="en-US" smtClean="0"/>
          </a:p>
        </p:txBody>
      </p:sp>
      <p:sp>
        <p:nvSpPr>
          <p:cNvPr id="47107" name="Rectangle 2"/>
          <p:cNvSpPr>
            <a:spLocks noGrp="1" noChangeArrowheads="1"/>
          </p:cNvSpPr>
          <p:nvPr>
            <p:ph type="title"/>
          </p:nvPr>
        </p:nvSpPr>
        <p:spPr/>
        <p:txBody>
          <a:bodyPr/>
          <a:lstStyle/>
          <a:p>
            <a:pPr eaLnBrk="1" hangingPunct="1"/>
            <a:r>
              <a:rPr lang="en-US" dirty="0" smtClean="0"/>
              <a:t>4 DL Books</a:t>
            </a:r>
            <a:endParaRPr lang="en-US" dirty="0" smtClean="0"/>
          </a:p>
        </p:txBody>
      </p:sp>
      <p:sp>
        <p:nvSpPr>
          <p:cNvPr id="47108" name="Rectangle 3"/>
          <p:cNvSpPr>
            <a:spLocks noGrp="1" noChangeArrowheads="1"/>
          </p:cNvSpPr>
          <p:nvPr>
            <p:ph type="body" idx="1"/>
          </p:nvPr>
        </p:nvSpPr>
        <p:spPr>
          <a:xfrm>
            <a:off x="457200" y="1600200"/>
            <a:ext cx="8305800" cy="4525963"/>
          </a:xfrm>
        </p:spPr>
        <p:txBody>
          <a:bodyPr/>
          <a:lstStyle/>
          <a:p>
            <a:pPr eaLnBrk="1" hangingPunct="1">
              <a:spcBef>
                <a:spcPts val="1400"/>
              </a:spcBef>
            </a:pPr>
            <a:r>
              <a:rPr lang="en-US" sz="3600" dirty="0" smtClean="0"/>
              <a:t>Theoretical Foundations (July 2012)</a:t>
            </a:r>
          </a:p>
          <a:p>
            <a:pPr eaLnBrk="1" hangingPunct="1">
              <a:spcBef>
                <a:spcPts val="1400"/>
              </a:spcBef>
            </a:pPr>
            <a:r>
              <a:rPr lang="en-US" sz="3600" dirty="0"/>
              <a:t>Evaluation </a:t>
            </a:r>
            <a:r>
              <a:rPr lang="en-US" sz="3600" dirty="0" smtClean="0"/>
              <a:t>and </a:t>
            </a:r>
            <a:r>
              <a:rPr lang="en-US" sz="3600" dirty="0"/>
              <a:t>Integration </a:t>
            </a:r>
            <a:r>
              <a:rPr lang="en-US" sz="3600" dirty="0" smtClean="0"/>
              <a:t>(</a:t>
            </a:r>
            <a:r>
              <a:rPr lang="en-US" sz="3600" dirty="0" smtClean="0"/>
              <a:t>Jan. 2013)</a:t>
            </a:r>
          </a:p>
          <a:p>
            <a:pPr eaLnBrk="1" hangingPunct="1">
              <a:spcBef>
                <a:spcPts val="1400"/>
              </a:spcBef>
            </a:pPr>
            <a:r>
              <a:rPr lang="en-US" sz="3600" dirty="0" smtClean="0"/>
              <a:t>Technologies (summer 2013)</a:t>
            </a:r>
          </a:p>
          <a:p>
            <a:pPr eaLnBrk="1" hangingPunct="1">
              <a:spcBef>
                <a:spcPts val="1400"/>
              </a:spcBef>
            </a:pPr>
            <a:r>
              <a:rPr lang="en-US" sz="3600" dirty="0"/>
              <a:t>Applications (summer 2013)</a:t>
            </a:r>
            <a:endParaRPr lang="en-US" sz="3600" dirty="0"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lstStyle/>
          <a:p>
            <a:pPr algn="r"/>
            <a:r>
              <a:rPr lang="en-US" sz="3600" dirty="0" smtClean="0"/>
              <a:t>Domain: Computational Epidemiology</a:t>
            </a:r>
            <a:endParaRPr lang="en-US" sz="3600" dirty="0"/>
          </a:p>
        </p:txBody>
      </p:sp>
      <p:sp>
        <p:nvSpPr>
          <p:cNvPr id="3" name="Content Placeholder 2"/>
          <p:cNvSpPr>
            <a:spLocks noGrp="1"/>
          </p:cNvSpPr>
          <p:nvPr>
            <p:ph idx="1"/>
          </p:nvPr>
        </p:nvSpPr>
        <p:spPr>
          <a:xfrm>
            <a:off x="0" y="838200"/>
            <a:ext cx="10972800" cy="2057400"/>
          </a:xfrm>
        </p:spPr>
        <p:txBody>
          <a:bodyPr/>
          <a:lstStyle/>
          <a:p>
            <a:r>
              <a:rPr lang="en-US" sz="2400" dirty="0" smtClean="0"/>
              <a:t>NIH: infectious diseases</a:t>
            </a:r>
          </a:p>
          <a:p>
            <a:r>
              <a:rPr lang="en-US" sz="2400" dirty="0" smtClean="0"/>
              <a:t>Gates Foundation: malaria modeling</a:t>
            </a:r>
          </a:p>
          <a:p>
            <a:r>
              <a:rPr lang="en-US" sz="2400" dirty="0" smtClean="0"/>
              <a:t>Model diseases and populations</a:t>
            </a:r>
          </a:p>
          <a:p>
            <a:r>
              <a:rPr lang="en-US" sz="2400" dirty="0" smtClean="0"/>
              <a:t>Study of the health of a population - simulate epidemics</a:t>
            </a:r>
          </a:p>
          <a:p>
            <a:r>
              <a:rPr lang="en-US" sz="2400" dirty="0" smtClean="0"/>
              <a:t>Test public policies, interventions, adaptive behavior</a:t>
            </a:r>
            <a:r>
              <a:rPr lang="en-US" sz="2400" dirty="0" smtClean="0"/>
              <a:t>, economics</a:t>
            </a:r>
            <a:endParaRPr lang="en-US" sz="2400" dirty="0" smtClean="0"/>
          </a:p>
        </p:txBody>
      </p:sp>
      <p:sp>
        <p:nvSpPr>
          <p:cNvPr id="7" name="Footer Placeholder 3"/>
          <p:cNvSpPr txBox="1">
            <a:spLocks/>
          </p:cNvSpPr>
          <p:nvPr/>
        </p:nvSpPr>
        <p:spPr bwMode="auto">
          <a:xfrm>
            <a:off x="1600200" y="62484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Network Dynamics and</a:t>
            </a:r>
            <a:b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b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Simulation Science Laboratory</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sp>
        <p:nvSpPr>
          <p:cNvPr id="8" name="Footer Placeholder 3"/>
          <p:cNvSpPr txBox="1">
            <a:spLocks/>
          </p:cNvSpPr>
          <p:nvPr/>
        </p:nvSpPr>
        <p:spPr bwMode="auto">
          <a:xfrm>
            <a:off x="4572000" y="6248400"/>
            <a:ext cx="3048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Digital Library</a:t>
            </a:r>
            <a:r>
              <a:rPr kumimoji="0" lang="en-US" sz="1400" b="0" i="0" u="none" strike="noStrike" kern="1200" cap="none" spc="0" normalizeH="0" noProof="0" dirty="0" smtClean="0">
                <a:ln>
                  <a:noFill/>
                </a:ln>
                <a:solidFill>
                  <a:schemeClr val="tx1"/>
                </a:solidFill>
                <a:effectLst/>
                <a:uLnTx/>
                <a:uFillTx/>
                <a:latin typeface="Apple Chancery" charset="0"/>
                <a:ea typeface="+mn-ea"/>
                <a:cs typeface="+mn-cs"/>
              </a:rPr>
              <a:t> </a:t>
            </a:r>
            <a:r>
              <a:rPr lang="en-US" sz="1400" dirty="0" smtClean="0">
                <a:latin typeface="Apple Chancery" charset="0"/>
              </a:rPr>
              <a:t>Research</a:t>
            </a: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 Laboratory (DLRL) @ Virginia</a:t>
            </a:r>
            <a:r>
              <a:rPr lang="en-US" sz="1400" dirty="0" smtClean="0">
                <a:latin typeface="Apple Chancery" charset="0"/>
              </a:rPr>
              <a:t> Tech</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pic>
        <p:nvPicPr>
          <p:cNvPr id="14" name="Picture 13"/>
          <p:cNvPicPr>
            <a:picLocks noChangeAspect="1"/>
          </p:cNvPicPr>
          <p:nvPr/>
        </p:nvPicPr>
        <p:blipFill>
          <a:blip r:embed="rId3"/>
          <a:srcRect b="48951"/>
          <a:stretch>
            <a:fillRect/>
          </a:stretch>
        </p:blipFill>
        <p:spPr>
          <a:xfrm>
            <a:off x="2590800" y="3200400"/>
            <a:ext cx="3227222" cy="2590800"/>
          </a:xfrm>
          <a:prstGeom prst="rect">
            <a:avLst/>
          </a:prstGeom>
        </p:spPr>
      </p:pic>
      <p:pic>
        <p:nvPicPr>
          <p:cNvPr id="12" name="Picture 11"/>
          <p:cNvPicPr>
            <a:picLocks noChangeAspect="1"/>
          </p:cNvPicPr>
          <p:nvPr/>
        </p:nvPicPr>
        <p:blipFill>
          <a:blip r:embed="rId4"/>
          <a:srcRect b="6961"/>
          <a:stretch>
            <a:fillRect/>
          </a:stretch>
        </p:blipFill>
        <p:spPr>
          <a:xfrm>
            <a:off x="6019800" y="3339648"/>
            <a:ext cx="2993172" cy="1841952"/>
          </a:xfrm>
          <a:prstGeom prst="rect">
            <a:avLst/>
          </a:prstGeom>
        </p:spPr>
      </p:pic>
      <p:pic>
        <p:nvPicPr>
          <p:cNvPr id="13" name="Picture 12"/>
          <p:cNvPicPr>
            <a:picLocks noChangeAspect="1"/>
          </p:cNvPicPr>
          <p:nvPr/>
        </p:nvPicPr>
        <p:blipFill>
          <a:blip r:embed="rId5"/>
          <a:srcRect r="25882"/>
          <a:stretch>
            <a:fillRect/>
          </a:stretch>
        </p:blipFill>
        <p:spPr>
          <a:xfrm>
            <a:off x="4821972" y="4508500"/>
            <a:ext cx="1600200" cy="1435100"/>
          </a:xfrm>
          <a:prstGeom prst="rect">
            <a:avLst/>
          </a:prstGeom>
        </p:spPr>
      </p:pic>
      <p:pic>
        <p:nvPicPr>
          <p:cNvPr id="9" name="Picture 8"/>
          <p:cNvPicPr>
            <a:picLocks noChangeAspect="1"/>
          </p:cNvPicPr>
          <p:nvPr/>
        </p:nvPicPr>
        <p:blipFill>
          <a:blip r:embed="rId6"/>
          <a:stretch>
            <a:fillRect/>
          </a:stretch>
        </p:blipFill>
        <p:spPr>
          <a:xfrm>
            <a:off x="0" y="3505200"/>
            <a:ext cx="2590800" cy="2265532"/>
          </a:xfrm>
          <a:prstGeom prst="rect">
            <a:avLst/>
          </a:prstGeom>
        </p:spPr>
      </p:pic>
    </p:spTree>
    <p:extLst>
      <p:ext uri="{BB962C8B-B14F-4D97-AF65-F5344CB8AC3E}">
        <p14:creationId xmlns:p14="http://schemas.microsoft.com/office/powerpoint/2010/main" val="2127826518"/>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ctrl.png"/>
          <p:cNvPicPr>
            <a:picLocks noChangeAspect="1"/>
          </p:cNvPicPr>
          <p:nvPr/>
        </p:nvPicPr>
        <p:blipFill>
          <a:blip r:embed="rId3"/>
          <a:stretch>
            <a:fillRect/>
          </a:stretch>
        </p:blipFill>
        <p:spPr>
          <a:xfrm>
            <a:off x="5740400" y="3048000"/>
            <a:ext cx="3403600" cy="2552700"/>
          </a:xfrm>
          <a:prstGeom prst="rect">
            <a:avLst/>
          </a:prstGeom>
        </p:spPr>
      </p:pic>
      <p:sp>
        <p:nvSpPr>
          <p:cNvPr id="2" name="Title 1"/>
          <p:cNvSpPr>
            <a:spLocks noGrp="1"/>
          </p:cNvSpPr>
          <p:nvPr>
            <p:ph type="title"/>
          </p:nvPr>
        </p:nvSpPr>
        <p:spPr>
          <a:xfrm>
            <a:off x="457200" y="18932"/>
            <a:ext cx="8229600" cy="971668"/>
          </a:xfrm>
        </p:spPr>
        <p:txBody>
          <a:bodyPr/>
          <a:lstStyle/>
          <a:p>
            <a:pPr algn="r"/>
            <a:r>
              <a:rPr lang="en-US" dirty="0" smtClean="0"/>
              <a:t>Simulation Community Goals</a:t>
            </a:r>
            <a:endParaRPr lang="en-US" dirty="0"/>
          </a:p>
        </p:txBody>
      </p:sp>
      <p:sp>
        <p:nvSpPr>
          <p:cNvPr id="3" name="Content Placeholder 2"/>
          <p:cNvSpPr>
            <a:spLocks noGrp="1"/>
          </p:cNvSpPr>
          <p:nvPr>
            <p:ph idx="1"/>
          </p:nvPr>
        </p:nvSpPr>
        <p:spPr>
          <a:xfrm>
            <a:off x="381000" y="914400"/>
            <a:ext cx="7772400" cy="2362200"/>
          </a:xfrm>
        </p:spPr>
        <p:txBody>
          <a:bodyPr/>
          <a:lstStyle/>
          <a:p>
            <a:pPr eaLnBrk="1" hangingPunct="1"/>
            <a:r>
              <a:rPr lang="en-US" dirty="0" smtClean="0"/>
              <a:t>Integrate isolated models</a:t>
            </a:r>
          </a:p>
          <a:p>
            <a:pPr eaLnBrk="1" hangingPunct="1"/>
            <a:r>
              <a:rPr lang="en-US" dirty="0" smtClean="0"/>
              <a:t>Manage and expose simulation content</a:t>
            </a:r>
          </a:p>
          <a:p>
            <a:pPr eaLnBrk="1" hangingPunct="1"/>
            <a:r>
              <a:rPr lang="en-US" dirty="0" smtClean="0"/>
              <a:t>Link and workflow models and content</a:t>
            </a:r>
          </a:p>
          <a:p>
            <a:pPr eaLnBrk="1" hangingPunct="1"/>
            <a:r>
              <a:rPr lang="en-US" sz="2000" dirty="0" smtClean="0">
                <a:cs typeface="ＭＳ Ｐゴシック" pitchFamily="-110" charset="-128"/>
              </a:rPr>
              <a:t>Minimize domain-expert contributions</a:t>
            </a:r>
          </a:p>
        </p:txBody>
      </p:sp>
      <p:sp>
        <p:nvSpPr>
          <p:cNvPr id="7" name="Footer Placeholder 3"/>
          <p:cNvSpPr txBox="1">
            <a:spLocks/>
          </p:cNvSpPr>
          <p:nvPr/>
        </p:nvSpPr>
        <p:spPr bwMode="auto">
          <a:xfrm>
            <a:off x="1600200" y="62484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Network Dynamics and</a:t>
            </a:r>
            <a:b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b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Simulation Science Laboratory</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sp>
        <p:nvSpPr>
          <p:cNvPr id="8" name="Footer Placeholder 3"/>
          <p:cNvSpPr txBox="1">
            <a:spLocks/>
          </p:cNvSpPr>
          <p:nvPr/>
        </p:nvSpPr>
        <p:spPr bwMode="auto">
          <a:xfrm>
            <a:off x="4572000" y="6248400"/>
            <a:ext cx="3048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Digital Library</a:t>
            </a:r>
            <a:r>
              <a:rPr kumimoji="0" lang="en-US" sz="1400" b="0" i="0" u="none" strike="noStrike" kern="1200" cap="none" spc="0" normalizeH="0" noProof="0" dirty="0" smtClean="0">
                <a:ln>
                  <a:noFill/>
                </a:ln>
                <a:solidFill>
                  <a:schemeClr val="tx1"/>
                </a:solidFill>
                <a:effectLst/>
                <a:uLnTx/>
                <a:uFillTx/>
                <a:latin typeface="Apple Chancery" charset="0"/>
                <a:ea typeface="+mn-ea"/>
                <a:cs typeface="+mn-cs"/>
              </a:rPr>
              <a:t> </a:t>
            </a:r>
            <a:r>
              <a:rPr lang="en-US" sz="1400" dirty="0" smtClean="0">
                <a:latin typeface="Apple Chancery" charset="0"/>
              </a:rPr>
              <a:t>Research</a:t>
            </a: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 Laboratory (DLRL) @ Virginia</a:t>
            </a:r>
            <a:r>
              <a:rPr lang="en-US" sz="1400" dirty="0" smtClean="0">
                <a:latin typeface="Apple Chancery" charset="0"/>
              </a:rPr>
              <a:t> Tech</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pic>
        <p:nvPicPr>
          <p:cNvPr id="17" name="Picture 16"/>
          <p:cNvPicPr>
            <a:picLocks noChangeAspect="1"/>
          </p:cNvPicPr>
          <p:nvPr/>
        </p:nvPicPr>
        <p:blipFill>
          <a:blip r:embed="rId4"/>
          <a:stretch>
            <a:fillRect/>
          </a:stretch>
        </p:blipFill>
        <p:spPr>
          <a:xfrm>
            <a:off x="4724400" y="4179278"/>
            <a:ext cx="1066800" cy="284480"/>
          </a:xfrm>
          <a:prstGeom prst="rect">
            <a:avLst/>
          </a:prstGeom>
        </p:spPr>
      </p:pic>
      <p:pic>
        <p:nvPicPr>
          <p:cNvPr id="21" name="Picture 20"/>
          <p:cNvPicPr>
            <a:picLocks noChangeAspect="1"/>
          </p:cNvPicPr>
          <p:nvPr/>
        </p:nvPicPr>
        <p:blipFill>
          <a:blip r:embed="rId5"/>
          <a:stretch>
            <a:fillRect/>
          </a:stretch>
        </p:blipFill>
        <p:spPr>
          <a:xfrm>
            <a:off x="244641" y="3132798"/>
            <a:ext cx="4248350" cy="2514600"/>
          </a:xfrm>
          <a:prstGeom prst="rect">
            <a:avLst/>
          </a:prstGeom>
          <a:ln>
            <a:solidFill>
              <a:schemeClr val="tx1"/>
            </a:solidFill>
          </a:ln>
        </p:spPr>
      </p:pic>
      <p:pic>
        <p:nvPicPr>
          <p:cNvPr id="16" name="Picture 15"/>
          <p:cNvPicPr>
            <a:picLocks noChangeAspect="1"/>
          </p:cNvPicPr>
          <p:nvPr/>
        </p:nvPicPr>
        <p:blipFill>
          <a:blip r:embed="rId6"/>
          <a:stretch>
            <a:fillRect/>
          </a:stretch>
        </p:blipFill>
        <p:spPr>
          <a:xfrm>
            <a:off x="2590800" y="3437598"/>
            <a:ext cx="1981200" cy="1768929"/>
          </a:xfrm>
          <a:prstGeom prst="rect">
            <a:avLst/>
          </a:prstGeom>
        </p:spPr>
      </p:pic>
      <p:pic>
        <p:nvPicPr>
          <p:cNvPr id="12" name="Picture 11" descr="Screen shot 2010-08-31 at 7.54.23 PM.png"/>
          <p:cNvPicPr>
            <a:picLocks noChangeAspect="1"/>
          </p:cNvPicPr>
          <p:nvPr/>
        </p:nvPicPr>
        <p:blipFill>
          <a:blip r:embed="rId7"/>
          <a:stretch>
            <a:fillRect/>
          </a:stretch>
        </p:blipFill>
        <p:spPr>
          <a:xfrm>
            <a:off x="1524000" y="4732998"/>
            <a:ext cx="1994228" cy="1210602"/>
          </a:xfrm>
          <a:prstGeom prst="rect">
            <a:avLst/>
          </a:prstGeom>
        </p:spPr>
      </p:pic>
    </p:spTree>
    <p:extLst>
      <p:ext uri="{BB962C8B-B14F-4D97-AF65-F5344CB8AC3E}">
        <p14:creationId xmlns:p14="http://schemas.microsoft.com/office/powerpoint/2010/main" val="428338073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Prototypes</a:t>
            </a:r>
            <a:endParaRPr lang="en-US" dirty="0"/>
          </a:p>
        </p:txBody>
      </p:sp>
      <p:sp>
        <p:nvSpPr>
          <p:cNvPr id="3" name="Content Placeholder 2"/>
          <p:cNvSpPr>
            <a:spLocks noGrp="1"/>
          </p:cNvSpPr>
          <p:nvPr>
            <p:ph idx="1"/>
          </p:nvPr>
        </p:nvSpPr>
        <p:spPr>
          <a:xfrm>
            <a:off x="762000" y="2733907"/>
            <a:ext cx="7441743" cy="4114800"/>
          </a:xfrm>
        </p:spPr>
        <p:txBody>
          <a:bodyPr/>
          <a:lstStyle/>
          <a:p>
            <a:r>
              <a:rPr lang="en-US" dirty="0" smtClean="0"/>
              <a:t>Swiss Tropical Institute </a:t>
            </a:r>
          </a:p>
          <a:p>
            <a:pPr lvl="1"/>
            <a:r>
              <a:rPr lang="en-US" dirty="0" smtClean="0"/>
              <a:t>Malaria simulation models</a:t>
            </a:r>
          </a:p>
          <a:p>
            <a:r>
              <a:rPr lang="en-US" dirty="0" smtClean="0"/>
              <a:t>Virginia Bioinformatics Institute</a:t>
            </a:r>
          </a:p>
          <a:p>
            <a:pPr lvl="1"/>
            <a:r>
              <a:rPr lang="en-US" dirty="0" smtClean="0"/>
              <a:t>Disease and network models</a:t>
            </a:r>
          </a:p>
          <a:p>
            <a:r>
              <a:rPr lang="en-US" dirty="0" smtClean="0"/>
              <a:t>Network science cyberinfrastructure</a:t>
            </a:r>
          </a:p>
          <a:p>
            <a:pPr lvl="1"/>
            <a:r>
              <a:rPr lang="en-US" dirty="0" smtClean="0"/>
              <a:t>Network simulation &amp; analysis</a:t>
            </a:r>
          </a:p>
          <a:p>
            <a:endParaRPr lang="en-US" dirty="0"/>
          </a:p>
        </p:txBody>
      </p:sp>
      <p:sp>
        <p:nvSpPr>
          <p:cNvPr id="6" name="Footer Placeholder 3"/>
          <p:cNvSpPr txBox="1">
            <a:spLocks/>
          </p:cNvSpPr>
          <p:nvPr/>
        </p:nvSpPr>
        <p:spPr bwMode="auto">
          <a:xfrm>
            <a:off x="1600200" y="62484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Network Dynamics and</a:t>
            </a:r>
            <a:b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b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Simulation Science Laboratory</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sp>
        <p:nvSpPr>
          <p:cNvPr id="7" name="Footer Placeholder 3"/>
          <p:cNvSpPr txBox="1">
            <a:spLocks/>
          </p:cNvSpPr>
          <p:nvPr/>
        </p:nvSpPr>
        <p:spPr bwMode="auto">
          <a:xfrm>
            <a:off x="4572000" y="6248400"/>
            <a:ext cx="3048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Digital Library</a:t>
            </a:r>
            <a:r>
              <a:rPr kumimoji="0" lang="en-US" sz="1400" b="0" i="0" u="none" strike="noStrike" kern="1200" cap="none" spc="0" normalizeH="0" noProof="0" dirty="0" smtClean="0">
                <a:ln>
                  <a:noFill/>
                </a:ln>
                <a:solidFill>
                  <a:schemeClr val="tx1"/>
                </a:solidFill>
                <a:effectLst/>
                <a:uLnTx/>
                <a:uFillTx/>
                <a:latin typeface="Apple Chancery" charset="0"/>
                <a:ea typeface="+mn-ea"/>
                <a:cs typeface="+mn-cs"/>
              </a:rPr>
              <a:t> </a:t>
            </a:r>
            <a:r>
              <a:rPr lang="en-US" sz="1400" dirty="0" smtClean="0">
                <a:latin typeface="Apple Chancery" charset="0"/>
              </a:rPr>
              <a:t>Research</a:t>
            </a:r>
            <a:r>
              <a:rPr kumimoji="0" lang="en-US" sz="1400" b="0" i="0" u="none" strike="noStrike" kern="1200" cap="none" spc="0" normalizeH="0" baseline="0" noProof="0" dirty="0" smtClean="0">
                <a:ln>
                  <a:noFill/>
                </a:ln>
                <a:solidFill>
                  <a:schemeClr val="tx1"/>
                </a:solidFill>
                <a:effectLst/>
                <a:uLnTx/>
                <a:uFillTx/>
                <a:latin typeface="Apple Chancery" charset="0"/>
                <a:ea typeface="+mn-ea"/>
                <a:cs typeface="+mn-cs"/>
              </a:rPr>
              <a:t> Laboratory (DLRL) @ Virginia</a:t>
            </a:r>
            <a:r>
              <a:rPr lang="en-US" sz="1400" dirty="0" smtClean="0">
                <a:latin typeface="Apple Chancery" charset="0"/>
              </a:rPr>
              <a:t> Tech</a:t>
            </a:r>
            <a:endParaRPr kumimoji="0" lang="en-US" sz="1800" b="0" i="1" u="none" strike="noStrike" kern="1200" cap="none" spc="0" normalizeH="0" baseline="0" noProof="0" dirty="0">
              <a:ln>
                <a:noFill/>
              </a:ln>
              <a:solidFill>
                <a:schemeClr val="tx1"/>
              </a:solidFill>
              <a:effectLst/>
              <a:uLnTx/>
              <a:uFillTx/>
              <a:latin typeface="Apple Chancery" charset="0"/>
              <a:ea typeface="+mn-ea"/>
              <a:cs typeface="+mn-cs"/>
            </a:endParaRPr>
          </a:p>
        </p:txBody>
      </p:sp>
      <p:grpSp>
        <p:nvGrpSpPr>
          <p:cNvPr id="4" name="Group 3"/>
          <p:cNvGrpSpPr/>
          <p:nvPr/>
        </p:nvGrpSpPr>
        <p:grpSpPr>
          <a:xfrm>
            <a:off x="228600" y="228600"/>
            <a:ext cx="7391400" cy="2209800"/>
            <a:chOff x="914400" y="3581400"/>
            <a:chExt cx="7391400" cy="2209800"/>
          </a:xfrm>
        </p:grpSpPr>
        <p:sp>
          <p:nvSpPr>
            <p:cNvPr id="97" name="Oval 96"/>
            <p:cNvSpPr/>
            <p:nvPr/>
          </p:nvSpPr>
          <p:spPr bwMode="auto">
            <a:xfrm>
              <a:off x="3429000" y="3581400"/>
              <a:ext cx="2514600" cy="914400"/>
            </a:xfrm>
            <a:prstGeom prst="ellipse">
              <a:avLst/>
            </a:prstGeom>
            <a:solidFill>
              <a:schemeClr val="bg1">
                <a:lumMod val="65000"/>
                <a:alpha val="9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Times" pitchFamily="-110" charset="0"/>
              </a:endParaRPr>
            </a:p>
          </p:txBody>
        </p:sp>
        <p:grpSp>
          <p:nvGrpSpPr>
            <p:cNvPr id="73" name="Group 72"/>
            <p:cNvGrpSpPr/>
            <p:nvPr/>
          </p:nvGrpSpPr>
          <p:grpSpPr>
            <a:xfrm>
              <a:off x="1066800" y="3886200"/>
              <a:ext cx="1219200" cy="533400"/>
              <a:chOff x="7010400" y="2057400"/>
              <a:chExt cx="1219200" cy="533400"/>
            </a:xfrm>
          </p:grpSpPr>
          <p:sp>
            <p:nvSpPr>
              <p:cNvPr id="12" name="Rounded Rectangle 11"/>
              <p:cNvSpPr/>
              <p:nvPr/>
            </p:nvSpPr>
            <p:spPr bwMode="auto">
              <a:xfrm>
                <a:off x="7010400" y="2057400"/>
                <a:ext cx="1219200" cy="5334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99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13" name="Content Placeholder 2"/>
              <p:cNvSpPr txBox="1">
                <a:spLocks/>
              </p:cNvSpPr>
              <p:nvPr/>
            </p:nvSpPr>
            <p:spPr bwMode="auto">
              <a:xfrm>
                <a:off x="7010400" y="2133600"/>
                <a:ext cx="1219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ＭＳ Ｐゴシック" pitchFamily="-110" charset="-128"/>
                  </a:rPr>
                  <a:t>SimDL</a:t>
                </a:r>
                <a:endParaRPr kumimoji="0" lang="en-US" sz="2000" b="0" i="0" u="none" strike="noStrike" kern="0" cap="none" spc="0" normalizeH="0" baseline="0" noProof="0" dirty="0">
                  <a:ln>
                    <a:noFill/>
                  </a:ln>
                  <a:solidFill>
                    <a:schemeClr val="tx1"/>
                  </a:solidFill>
                  <a:effectLst/>
                  <a:uLnTx/>
                  <a:uFillTx/>
                  <a:latin typeface="+mn-lt"/>
                  <a:ea typeface="ＭＳ Ｐゴシック" pitchFamily="-110" charset="-128"/>
                  <a:cs typeface="ＭＳ Ｐゴシック" pitchFamily="-110" charset="-128"/>
                </a:endParaRPr>
              </a:p>
            </p:txBody>
          </p:sp>
        </p:grpSp>
        <p:grpSp>
          <p:nvGrpSpPr>
            <p:cNvPr id="72" name="Group 71"/>
            <p:cNvGrpSpPr/>
            <p:nvPr/>
          </p:nvGrpSpPr>
          <p:grpSpPr>
            <a:xfrm>
              <a:off x="914400" y="5105400"/>
              <a:ext cx="1600200" cy="533400"/>
              <a:chOff x="7315200" y="3352800"/>
              <a:chExt cx="1219200" cy="533400"/>
            </a:xfrm>
          </p:grpSpPr>
          <p:sp>
            <p:nvSpPr>
              <p:cNvPr id="17" name="Rounded Rectangle 16"/>
              <p:cNvSpPr/>
              <p:nvPr/>
            </p:nvSpPr>
            <p:spPr bwMode="auto">
              <a:xfrm>
                <a:off x="7315200" y="3352800"/>
                <a:ext cx="1219200" cy="5334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99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18" name="Content Placeholder 2"/>
              <p:cNvSpPr txBox="1">
                <a:spLocks/>
              </p:cNvSpPr>
              <p:nvPr/>
            </p:nvSpPr>
            <p:spPr bwMode="auto">
              <a:xfrm>
                <a:off x="7315200" y="3429000"/>
                <a:ext cx="1219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ＭＳ Ｐゴシック" pitchFamily="-110" charset="-128"/>
                  </a:rPr>
                  <a:t>Interfaces</a:t>
                </a:r>
                <a:endParaRPr kumimoji="0" lang="en-US" sz="2000" b="0" i="0" u="none" strike="noStrike" kern="0" cap="none" spc="0" normalizeH="0" baseline="0" noProof="0" dirty="0">
                  <a:ln>
                    <a:noFill/>
                  </a:ln>
                  <a:solidFill>
                    <a:schemeClr val="tx1"/>
                  </a:solidFill>
                  <a:effectLst/>
                  <a:uLnTx/>
                  <a:uFillTx/>
                  <a:latin typeface="+mn-lt"/>
                  <a:ea typeface="ＭＳ Ｐゴシック" pitchFamily="-110" charset="-128"/>
                  <a:cs typeface="ＭＳ Ｐゴシック" pitchFamily="-110" charset="-128"/>
                </a:endParaRPr>
              </a:p>
            </p:txBody>
          </p:sp>
        </p:grpSp>
        <p:grpSp>
          <p:nvGrpSpPr>
            <p:cNvPr id="75" name="Group 74"/>
            <p:cNvGrpSpPr/>
            <p:nvPr/>
          </p:nvGrpSpPr>
          <p:grpSpPr>
            <a:xfrm>
              <a:off x="2590800" y="4953000"/>
              <a:ext cx="1828800" cy="838200"/>
              <a:chOff x="1066800" y="4114800"/>
              <a:chExt cx="1828800" cy="838200"/>
            </a:xfrm>
          </p:grpSpPr>
          <p:sp>
            <p:nvSpPr>
              <p:cNvPr id="24" name="Rounded Rectangle 23"/>
              <p:cNvSpPr/>
              <p:nvPr/>
            </p:nvSpPr>
            <p:spPr bwMode="auto">
              <a:xfrm>
                <a:off x="1066800" y="4114800"/>
                <a:ext cx="1828800" cy="8382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99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25" name="Content Placeholder 2"/>
              <p:cNvSpPr txBox="1">
                <a:spLocks/>
              </p:cNvSpPr>
              <p:nvPr/>
            </p:nvSpPr>
            <p:spPr bwMode="auto">
              <a:xfrm>
                <a:off x="1066800" y="4190999"/>
                <a:ext cx="1828800" cy="7184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ＭＳ Ｐゴシック" pitchFamily="-110" charset="-128"/>
                  </a:rPr>
                  <a:t>Simulation</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lang="en-US" sz="2000" kern="0" dirty="0" smtClean="0">
                    <a:latin typeface="+mn-lt"/>
                    <a:ea typeface="ＭＳ Ｐゴシック" pitchFamily="-110" charset="-128"/>
                    <a:cs typeface="ＭＳ Ｐゴシック" pitchFamily="-110" charset="-128"/>
                  </a:rPr>
                  <a:t>Models</a:t>
                </a:r>
                <a:endParaRPr kumimoji="0" lang="en-US" sz="2000" b="0" i="0" u="none" strike="noStrike" kern="0" cap="none" spc="0" normalizeH="0" baseline="0" noProof="0" dirty="0">
                  <a:ln>
                    <a:noFill/>
                  </a:ln>
                  <a:solidFill>
                    <a:schemeClr val="tx1"/>
                  </a:solidFill>
                  <a:effectLst/>
                  <a:uLnTx/>
                  <a:uFillTx/>
                  <a:latin typeface="+mn-lt"/>
                  <a:ea typeface="ＭＳ Ｐゴシック" pitchFamily="-110" charset="-128"/>
                  <a:cs typeface="ＭＳ Ｐゴシック" pitchFamily="-110" charset="-128"/>
                </a:endParaRPr>
              </a:p>
            </p:txBody>
          </p:sp>
        </p:grpSp>
        <p:grpSp>
          <p:nvGrpSpPr>
            <p:cNvPr id="71" name="Group 70"/>
            <p:cNvGrpSpPr/>
            <p:nvPr/>
          </p:nvGrpSpPr>
          <p:grpSpPr>
            <a:xfrm>
              <a:off x="6324600" y="4953000"/>
              <a:ext cx="1981200" cy="838200"/>
              <a:chOff x="5410200" y="5105400"/>
              <a:chExt cx="1981200" cy="800100"/>
            </a:xfrm>
          </p:grpSpPr>
          <p:sp>
            <p:nvSpPr>
              <p:cNvPr id="34" name="Rounded Rectangle 33"/>
              <p:cNvSpPr/>
              <p:nvPr/>
            </p:nvSpPr>
            <p:spPr bwMode="auto">
              <a:xfrm>
                <a:off x="5410200" y="5105400"/>
                <a:ext cx="1981200" cy="8001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99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35" name="Content Placeholder 2"/>
              <p:cNvSpPr txBox="1">
                <a:spLocks/>
              </p:cNvSpPr>
              <p:nvPr/>
            </p:nvSpPr>
            <p:spPr bwMode="auto">
              <a:xfrm>
                <a:off x="5410200" y="5181600"/>
                <a:ext cx="19812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a:spcBef>
                    <a:spcPts val="0"/>
                  </a:spcBef>
                  <a:defRPr/>
                </a:pPr>
                <a:r>
                  <a:rPr lang="en-US" sz="2000" kern="0" dirty="0" smtClean="0">
                    <a:latin typeface="+mn-lt"/>
                    <a:ea typeface="ＭＳ Ｐゴシック" pitchFamily="-110" charset="-128"/>
                    <a:cs typeface="ＭＳ Ｐゴシック" pitchFamily="-110" charset="-128"/>
                  </a:rPr>
                  <a:t>Computational</a:t>
                </a:r>
                <a:endParaRPr lang="en-US" sz="2000" dirty="0" smtClean="0"/>
              </a:p>
              <a:p>
                <a:pPr marL="342900" indent="-342900" algn="ctr">
                  <a:spcBef>
                    <a:spcPts val="0"/>
                  </a:spcBef>
                  <a:defRPr/>
                </a:pPr>
                <a:r>
                  <a:rPr lang="en-US" sz="2000" kern="0" dirty="0" smtClean="0">
                    <a:latin typeface="+mn-lt"/>
                    <a:ea typeface="ＭＳ Ｐゴシック" pitchFamily="-110" charset="-128"/>
                    <a:cs typeface="ＭＳ Ｐゴシック" pitchFamily="-110" charset="-128"/>
                  </a:rPr>
                  <a:t>Platforms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ＭＳ Ｐゴシック" pitchFamily="-110" charset="-128"/>
                  <a:cs typeface="ＭＳ Ｐゴシック" pitchFamily="-110" charset="-128"/>
                </a:endParaRPr>
              </a:p>
            </p:txBody>
          </p:sp>
        </p:grpSp>
        <p:sp>
          <p:nvSpPr>
            <p:cNvPr id="55" name="Content Placeholder 2"/>
            <p:cNvSpPr txBox="1">
              <a:spLocks/>
            </p:cNvSpPr>
            <p:nvPr/>
          </p:nvSpPr>
          <p:spPr bwMode="auto">
            <a:xfrm>
              <a:off x="3429000" y="3657600"/>
              <a:ext cx="2590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None/>
              </a:pPr>
              <a:r>
                <a:rPr lang="en-US" sz="2000" dirty="0" err="1" smtClean="0"/>
                <a:t>Cyberinfrastructure</a:t>
              </a:r>
              <a:endParaRPr lang="en-US" sz="2000" dirty="0" smtClean="0"/>
            </a:p>
            <a:p>
              <a:pPr algn="ctr">
                <a:buNone/>
              </a:pPr>
              <a:r>
                <a:rPr lang="en-US" sz="2000" dirty="0" smtClean="0"/>
                <a:t>Communication</a:t>
              </a:r>
              <a:endParaRPr lang="en-US" sz="2000" dirty="0"/>
            </a:p>
          </p:txBody>
        </p:sp>
        <p:cxnSp>
          <p:nvCxnSpPr>
            <p:cNvPr id="57" name="Elbow Connector 56"/>
            <p:cNvCxnSpPr>
              <a:stCxn id="97" idx="3"/>
            </p:cNvCxnSpPr>
            <p:nvPr/>
          </p:nvCxnSpPr>
          <p:spPr bwMode="auto">
            <a:xfrm rot="5400000">
              <a:off x="2384123" y="3692267"/>
              <a:ext cx="743511" cy="2082755"/>
            </a:xfrm>
            <a:prstGeom prst="bentConnector3">
              <a:avLst>
                <a:gd name="adj1" fmla="val 39433"/>
              </a:avLst>
            </a:prstGeom>
            <a:solidFill>
              <a:schemeClr val="accent1"/>
            </a:solidFill>
            <a:ln w="28575" cap="flat" cmpd="sng" algn="ctr">
              <a:solidFill>
                <a:schemeClr val="tx1"/>
              </a:solidFill>
              <a:prstDash val="solid"/>
              <a:round/>
              <a:headEnd type="arrow"/>
              <a:tailEnd type="arrow"/>
            </a:ln>
            <a:effectLst/>
          </p:spPr>
        </p:cxnSp>
        <p:cxnSp>
          <p:nvCxnSpPr>
            <p:cNvPr id="58" name="Elbow Connector 57"/>
            <p:cNvCxnSpPr>
              <a:stCxn id="97" idx="5"/>
            </p:cNvCxnSpPr>
            <p:nvPr/>
          </p:nvCxnSpPr>
          <p:spPr bwMode="auto">
            <a:xfrm rot="16200000" flipH="1">
              <a:off x="6149717" y="3787516"/>
              <a:ext cx="591111" cy="1739855"/>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9" name="Elbow Connector 58"/>
            <p:cNvCxnSpPr>
              <a:endCxn id="97" idx="2"/>
            </p:cNvCxnSpPr>
            <p:nvPr/>
          </p:nvCxnSpPr>
          <p:spPr bwMode="auto">
            <a:xfrm flipV="1">
              <a:off x="2286000" y="4038600"/>
              <a:ext cx="1143000" cy="114300"/>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60" name="Elbow Connector 59"/>
            <p:cNvCxnSpPr/>
            <p:nvPr/>
          </p:nvCxnSpPr>
          <p:spPr bwMode="auto">
            <a:xfrm rot="16200000" flipV="1">
              <a:off x="4837698" y="4456698"/>
              <a:ext cx="609600" cy="687804"/>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grpSp>
          <p:nvGrpSpPr>
            <p:cNvPr id="74" name="Group 73"/>
            <p:cNvGrpSpPr/>
            <p:nvPr/>
          </p:nvGrpSpPr>
          <p:grpSpPr>
            <a:xfrm>
              <a:off x="4495800" y="5105400"/>
              <a:ext cx="1744578" cy="444500"/>
              <a:chOff x="5017170" y="2133600"/>
              <a:chExt cx="1744578" cy="444500"/>
            </a:xfrm>
          </p:grpSpPr>
          <p:sp>
            <p:nvSpPr>
              <p:cNvPr id="64" name="Rounded Rectangle 63"/>
              <p:cNvSpPr/>
              <p:nvPr/>
            </p:nvSpPr>
            <p:spPr bwMode="auto">
              <a:xfrm>
                <a:off x="5017170" y="2133600"/>
                <a:ext cx="1732548" cy="4445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99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65" name="Content Placeholder 2"/>
              <p:cNvSpPr txBox="1">
                <a:spLocks/>
              </p:cNvSpPr>
              <p:nvPr/>
            </p:nvSpPr>
            <p:spPr bwMode="auto">
              <a:xfrm>
                <a:off x="5029200" y="2133600"/>
                <a:ext cx="1732548" cy="44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ＭＳ Ｐゴシック" pitchFamily="-110" charset="-128"/>
                  </a:rPr>
                  <a:t>Analyses</a:t>
                </a:r>
                <a:endParaRPr kumimoji="0" lang="en-US" sz="2000" b="0" i="0" u="none" strike="noStrike" kern="0" cap="none" spc="0" normalizeH="0" baseline="0" noProof="0" dirty="0">
                  <a:ln>
                    <a:noFill/>
                  </a:ln>
                  <a:solidFill>
                    <a:schemeClr val="tx1"/>
                  </a:solidFill>
                  <a:effectLst/>
                  <a:uLnTx/>
                  <a:uFillTx/>
                  <a:latin typeface="+mn-lt"/>
                  <a:ea typeface="ＭＳ Ｐゴシック" pitchFamily="-110" charset="-128"/>
                  <a:cs typeface="ＭＳ Ｐゴシック" pitchFamily="-110" charset="-128"/>
                </a:endParaRPr>
              </a:p>
            </p:txBody>
          </p:sp>
        </p:grpSp>
        <p:cxnSp>
          <p:nvCxnSpPr>
            <p:cNvPr id="68" name="Elbow Connector 67"/>
            <p:cNvCxnSpPr/>
            <p:nvPr/>
          </p:nvCxnSpPr>
          <p:spPr bwMode="auto">
            <a:xfrm rot="5400000">
              <a:off x="3790950" y="4133850"/>
              <a:ext cx="457200" cy="1181100"/>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grpSp>
    </p:spTree>
    <p:extLst>
      <p:ext uri="{BB962C8B-B14F-4D97-AF65-F5344CB8AC3E}">
        <p14:creationId xmlns:p14="http://schemas.microsoft.com/office/powerpoint/2010/main" val="1069299743"/>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4402668" y="1722486"/>
            <a:ext cx="4110303" cy="1629137"/>
          </a:xfrm>
          <a:prstGeom prst="rect">
            <a:avLst/>
          </a:prstGeom>
        </p:spPr>
      </p:pic>
      <p:sp>
        <p:nvSpPr>
          <p:cNvPr id="15362" name="Rectangle 2"/>
          <p:cNvSpPr>
            <a:spLocks noGrp="1" noChangeArrowheads="1"/>
          </p:cNvSpPr>
          <p:nvPr>
            <p:ph type="ctrTitle"/>
          </p:nvPr>
        </p:nvSpPr>
        <p:spPr>
          <a:xfrm>
            <a:off x="330201" y="321736"/>
            <a:ext cx="8458200" cy="1185333"/>
          </a:xfrm>
        </p:spPr>
        <p:txBody>
          <a:bodyPr>
            <a:normAutofit fontScale="90000"/>
          </a:bodyPr>
          <a:lstStyle/>
          <a:p>
            <a:r>
              <a:rPr lang="en-US" dirty="0" smtClean="0"/>
              <a:t>Use of </a:t>
            </a:r>
            <a:r>
              <a:rPr lang="en-US" dirty="0" err="1" smtClean="0"/>
              <a:t>Subimages</a:t>
            </a:r>
            <a:r>
              <a:rPr lang="en-US" dirty="0" smtClean="0"/>
              <a:t> in Fish Species Identification: A Qualitative Study</a:t>
            </a:r>
            <a:endParaRPr lang="en-US" dirty="0"/>
          </a:p>
        </p:txBody>
      </p:sp>
      <p:sp>
        <p:nvSpPr>
          <p:cNvPr id="15363" name="Rectangle 4"/>
          <p:cNvSpPr>
            <a:spLocks noChangeArrowheads="1"/>
          </p:cNvSpPr>
          <p:nvPr/>
        </p:nvSpPr>
        <p:spPr bwMode="auto">
          <a:xfrm>
            <a:off x="381000" y="1662657"/>
            <a:ext cx="3505200" cy="835025"/>
          </a:xfrm>
          <a:prstGeom prst="rect">
            <a:avLst/>
          </a:prstGeom>
          <a:noFill/>
          <a:ln w="9525">
            <a:noFill/>
            <a:miter lim="800000"/>
            <a:headEnd/>
            <a:tailEnd/>
          </a:ln>
        </p:spPr>
        <p:txBody>
          <a:bodyPr>
            <a:prstTxWarp prst="textNoShape">
              <a:avLst/>
            </a:prstTxWarp>
          </a:bodyPr>
          <a:lstStyle/>
          <a:p>
            <a:r>
              <a:rPr lang="en-US" sz="2400" dirty="0" smtClean="0">
                <a:solidFill>
                  <a:schemeClr val="tx1">
                    <a:lumMod val="65000"/>
                    <a:lumOff val="35000"/>
                  </a:schemeClr>
                </a:solidFill>
              </a:rPr>
              <a:t>15 June 2011</a:t>
            </a:r>
          </a:p>
          <a:p>
            <a:r>
              <a:rPr lang="en-US" sz="2400" dirty="0" smtClean="0">
                <a:solidFill>
                  <a:schemeClr val="tx1">
                    <a:lumMod val="65000"/>
                    <a:lumOff val="35000"/>
                  </a:schemeClr>
                </a:solidFill>
              </a:rPr>
              <a:t>JCDL Ottawa</a:t>
            </a:r>
            <a:endParaRPr lang="en-US" sz="2400" dirty="0">
              <a:solidFill>
                <a:schemeClr val="tx1">
                  <a:lumMod val="65000"/>
                  <a:lumOff val="35000"/>
                </a:schemeClr>
              </a:solidFill>
            </a:endParaRPr>
          </a:p>
        </p:txBody>
      </p:sp>
      <p:grpSp>
        <p:nvGrpSpPr>
          <p:cNvPr id="19" name="Group 18"/>
          <p:cNvGrpSpPr/>
          <p:nvPr/>
        </p:nvGrpSpPr>
        <p:grpSpPr>
          <a:xfrm>
            <a:off x="330202" y="3996264"/>
            <a:ext cx="3208866" cy="2450837"/>
            <a:chOff x="4875209" y="1780631"/>
            <a:chExt cx="3208866" cy="2450837"/>
          </a:xfrm>
        </p:grpSpPr>
        <p:sp>
          <p:nvSpPr>
            <p:cNvPr id="15364" name="Rectangle 9"/>
            <p:cNvSpPr>
              <a:spLocks noChangeArrowheads="1"/>
            </p:cNvSpPr>
            <p:nvPr/>
          </p:nvSpPr>
          <p:spPr bwMode="auto">
            <a:xfrm>
              <a:off x="4875209" y="1780631"/>
              <a:ext cx="3208866" cy="1615810"/>
            </a:xfrm>
            <a:prstGeom prst="rect">
              <a:avLst/>
            </a:prstGeom>
            <a:noFill/>
            <a:ln w="9525">
              <a:noFill/>
              <a:miter lim="800000"/>
              <a:headEnd/>
              <a:tailEnd/>
            </a:ln>
          </p:spPr>
          <p:txBody>
            <a:bodyPr>
              <a:prstTxWarp prst="textNoShape">
                <a:avLst/>
              </a:prstTxWarp>
            </a:bodyPr>
            <a:lstStyle/>
            <a:p>
              <a:pPr lvl="0">
                <a:lnSpc>
                  <a:spcPts val="2680"/>
                </a:lnSpc>
              </a:pPr>
              <a:r>
                <a:rPr lang="en-US" sz="2400" dirty="0" err="1"/>
                <a:t>Uma</a:t>
              </a:r>
              <a:r>
                <a:rPr lang="en-US" sz="2400" dirty="0"/>
                <a:t> </a:t>
              </a:r>
              <a:r>
                <a:rPr lang="en-US" sz="2400" dirty="0" smtClean="0"/>
                <a:t>Murthy</a:t>
              </a:r>
            </a:p>
            <a:p>
              <a:pPr lvl="0">
                <a:lnSpc>
                  <a:spcPts val="2680"/>
                </a:lnSpc>
              </a:pPr>
              <a:r>
                <a:rPr lang="en-US" sz="2400" dirty="0" smtClean="0"/>
                <a:t>Eric </a:t>
              </a:r>
              <a:r>
                <a:rPr lang="en-US" sz="2400" dirty="0" err="1" smtClean="0"/>
                <a:t>Hallerman</a:t>
              </a:r>
              <a:endParaRPr lang="en-US" sz="2400" dirty="0" smtClean="0"/>
            </a:p>
            <a:p>
              <a:pPr lvl="0">
                <a:lnSpc>
                  <a:spcPts val="2680"/>
                </a:lnSpc>
              </a:pPr>
              <a:r>
                <a:rPr lang="en-US" sz="2400" b="1" dirty="0" smtClean="0"/>
                <a:t>Edward Fox</a:t>
              </a:r>
              <a:endParaRPr lang="en-US" sz="2400" dirty="0" smtClean="0"/>
            </a:p>
            <a:p>
              <a:pPr lvl="0">
                <a:lnSpc>
                  <a:spcPts val="2680"/>
                </a:lnSpc>
              </a:pPr>
              <a:r>
                <a:rPr lang="en-US" sz="2400" dirty="0" smtClean="0"/>
                <a:t>Manuel Perez-Quinones</a:t>
              </a:r>
              <a:endParaRPr lang="en-US" i="1" dirty="0"/>
            </a:p>
          </p:txBody>
        </p:sp>
        <p:pic>
          <p:nvPicPr>
            <p:cNvPr id="15366" name="Picture 42"/>
            <p:cNvPicPr>
              <a:picLocks noChangeAspect="1" noChangeArrowheads="1"/>
            </p:cNvPicPr>
            <p:nvPr/>
          </p:nvPicPr>
          <p:blipFill>
            <a:blip r:embed="rId4"/>
            <a:srcRect/>
            <a:stretch>
              <a:fillRect/>
            </a:stretch>
          </p:blipFill>
          <p:spPr bwMode="auto">
            <a:xfrm>
              <a:off x="4926007" y="3244043"/>
              <a:ext cx="2743200" cy="987425"/>
            </a:xfrm>
            <a:prstGeom prst="rect">
              <a:avLst/>
            </a:prstGeom>
            <a:noFill/>
            <a:ln w="9525">
              <a:noFill/>
              <a:miter lim="800000"/>
              <a:headEnd/>
              <a:tailEnd/>
            </a:ln>
          </p:spPr>
        </p:pic>
      </p:grpSp>
      <p:grpSp>
        <p:nvGrpSpPr>
          <p:cNvPr id="21" name="Group 20"/>
          <p:cNvGrpSpPr/>
          <p:nvPr/>
        </p:nvGrpSpPr>
        <p:grpSpPr>
          <a:xfrm>
            <a:off x="4006332" y="4505819"/>
            <a:ext cx="2098144" cy="1941282"/>
            <a:chOff x="4243394" y="4133293"/>
            <a:chExt cx="2098144" cy="1941282"/>
          </a:xfrm>
        </p:grpSpPr>
        <p:sp>
          <p:nvSpPr>
            <p:cNvPr id="15365" name="Rectangle 11"/>
            <p:cNvSpPr>
              <a:spLocks noChangeArrowheads="1"/>
            </p:cNvSpPr>
            <p:nvPr/>
          </p:nvSpPr>
          <p:spPr bwMode="auto">
            <a:xfrm>
              <a:off x="4243394" y="4133293"/>
              <a:ext cx="2098144" cy="794768"/>
            </a:xfrm>
            <a:prstGeom prst="rect">
              <a:avLst/>
            </a:prstGeom>
            <a:noFill/>
            <a:ln w="9525">
              <a:noFill/>
              <a:miter lim="800000"/>
              <a:headEnd/>
              <a:tailEnd/>
            </a:ln>
          </p:spPr>
          <p:txBody>
            <a:bodyPr>
              <a:prstTxWarp prst="textNoShape">
                <a:avLst/>
              </a:prstTxWarp>
            </a:bodyPr>
            <a:lstStyle/>
            <a:p>
              <a:pPr eaLnBrk="1" hangingPunct="1">
                <a:lnSpc>
                  <a:spcPts val="2680"/>
                </a:lnSpc>
              </a:pPr>
              <a:r>
                <a:rPr lang="en-US" sz="2400" b="1" dirty="0" smtClean="0"/>
                <a:t>Lin </a:t>
              </a:r>
              <a:r>
                <a:rPr lang="en-US" sz="2400" b="1" dirty="0" err="1" smtClean="0"/>
                <a:t>Tzy</a:t>
              </a:r>
              <a:r>
                <a:rPr lang="en-US" sz="2400" b="1" dirty="0" smtClean="0"/>
                <a:t> Li </a:t>
              </a:r>
              <a:r>
                <a:rPr lang="en-US" sz="2400" dirty="0" smtClean="0"/>
                <a:t>Ricardo Torres</a:t>
              </a:r>
              <a:endParaRPr lang="en-US" sz="1200" dirty="0"/>
            </a:p>
          </p:txBody>
        </p:sp>
        <p:pic>
          <p:nvPicPr>
            <p:cNvPr id="15367" name="Picture 43"/>
            <p:cNvPicPr>
              <a:picLocks noChangeAspect="1" noChangeArrowheads="1"/>
            </p:cNvPicPr>
            <p:nvPr/>
          </p:nvPicPr>
          <p:blipFill>
            <a:blip r:embed="rId5"/>
            <a:srcRect/>
            <a:stretch>
              <a:fillRect/>
            </a:stretch>
          </p:blipFill>
          <p:spPr bwMode="auto">
            <a:xfrm>
              <a:off x="4420394" y="4976455"/>
              <a:ext cx="912812" cy="1098120"/>
            </a:xfrm>
            <a:prstGeom prst="rect">
              <a:avLst/>
            </a:prstGeom>
            <a:noFill/>
            <a:ln w="9525">
              <a:noFill/>
              <a:miter lim="800000"/>
              <a:headEnd/>
              <a:tailEnd/>
            </a:ln>
          </p:spPr>
        </p:pic>
      </p:grpSp>
      <p:grpSp>
        <p:nvGrpSpPr>
          <p:cNvPr id="16" name="Group 15"/>
          <p:cNvGrpSpPr/>
          <p:nvPr/>
        </p:nvGrpSpPr>
        <p:grpSpPr>
          <a:xfrm>
            <a:off x="6070601" y="5298182"/>
            <a:ext cx="2717800" cy="1171588"/>
            <a:chOff x="3803663" y="5299036"/>
            <a:chExt cx="2717800" cy="1171588"/>
          </a:xfrm>
        </p:grpSpPr>
        <p:pic>
          <p:nvPicPr>
            <p:cNvPr id="15" name="Picture 14"/>
            <p:cNvPicPr>
              <a:picLocks noChangeAspect="1"/>
            </p:cNvPicPr>
            <p:nvPr/>
          </p:nvPicPr>
          <p:blipFill>
            <a:blip r:embed="rId6"/>
            <a:stretch>
              <a:fillRect/>
            </a:stretch>
          </p:blipFill>
          <p:spPr>
            <a:xfrm>
              <a:off x="3803663" y="5581624"/>
              <a:ext cx="2717800" cy="889000"/>
            </a:xfrm>
            <a:prstGeom prst="rect">
              <a:avLst/>
            </a:prstGeom>
          </p:spPr>
        </p:pic>
        <p:sp>
          <p:nvSpPr>
            <p:cNvPr id="12" name="Rectangle 11"/>
            <p:cNvSpPr>
              <a:spLocks noChangeArrowheads="1"/>
            </p:cNvSpPr>
            <p:nvPr/>
          </p:nvSpPr>
          <p:spPr bwMode="auto">
            <a:xfrm>
              <a:off x="4089414" y="5299036"/>
              <a:ext cx="2298700" cy="506941"/>
            </a:xfrm>
            <a:prstGeom prst="rect">
              <a:avLst/>
            </a:prstGeom>
            <a:noFill/>
            <a:ln w="9525">
              <a:noFill/>
              <a:miter lim="800000"/>
              <a:headEnd/>
              <a:tailEnd/>
            </a:ln>
          </p:spPr>
          <p:txBody>
            <a:bodyPr>
              <a:prstTxWarp prst="textNoShape">
                <a:avLst/>
              </a:prstTxWarp>
            </a:bodyPr>
            <a:lstStyle/>
            <a:p>
              <a:pPr eaLnBrk="1" hangingPunct="1">
                <a:lnSpc>
                  <a:spcPts val="2680"/>
                </a:lnSpc>
              </a:pPr>
              <a:r>
                <a:rPr lang="en-US" sz="2400" dirty="0" smtClean="0"/>
                <a:t>Lois </a:t>
              </a:r>
              <a:r>
                <a:rPr lang="en-US" sz="2400" dirty="0" err="1" smtClean="0"/>
                <a:t>Delcambre</a:t>
              </a:r>
              <a:endParaRPr lang="en-US" sz="1200" dirty="0"/>
            </a:p>
          </p:txBody>
        </p:sp>
      </p:grpSp>
      <p:sp>
        <p:nvSpPr>
          <p:cNvPr id="20" name="TextBox 19"/>
          <p:cNvSpPr txBox="1"/>
          <p:nvPr/>
        </p:nvSpPr>
        <p:spPr>
          <a:xfrm>
            <a:off x="4318003" y="3288272"/>
            <a:ext cx="4303183" cy="400110"/>
          </a:xfrm>
          <a:prstGeom prst="rect">
            <a:avLst/>
          </a:prstGeom>
          <a:noFill/>
        </p:spPr>
        <p:txBody>
          <a:bodyPr wrap="square" rtlCol="0">
            <a:spAutoFit/>
          </a:bodyPr>
          <a:lstStyle/>
          <a:p>
            <a:r>
              <a:rPr lang="en-US" sz="2000" dirty="0" smtClean="0">
                <a:hlinkClick r:id="rId7"/>
              </a:rPr>
              <a:t>http://umurthy.com/research/superidr</a:t>
            </a:r>
            <a:r>
              <a:rPr lang="en-US" sz="2000" dirty="0" smtClean="0"/>
              <a:t> </a:t>
            </a:r>
            <a:endParaRPr lang="en-US" sz="2000" dirty="0"/>
          </a:p>
        </p:txBody>
      </p:sp>
      <p:sp>
        <p:nvSpPr>
          <p:cNvPr id="23" name="Rectangle 22"/>
          <p:cNvSpPr/>
          <p:nvPr/>
        </p:nvSpPr>
        <p:spPr>
          <a:xfrm>
            <a:off x="4487333" y="2269064"/>
            <a:ext cx="693476" cy="364082"/>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11000" y="1904982"/>
            <a:ext cx="2107400" cy="592700"/>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096144" y="2497682"/>
            <a:ext cx="693476" cy="790590"/>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704663" y="2497682"/>
            <a:ext cx="693476" cy="364082"/>
          </a:xfrm>
          <a:prstGeom prst="rect">
            <a:avLst/>
          </a:prstGeom>
          <a:noFill/>
          <a:ln w="25400">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190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a:t>
            </a:r>
            <a:endParaRPr lang="en-US"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134</a:t>
            </a:fld>
            <a:endParaRPr lang="en-US" dirty="0"/>
          </a:p>
        </p:txBody>
      </p:sp>
      <p:sp>
        <p:nvSpPr>
          <p:cNvPr id="4" name="TextBox 3"/>
          <p:cNvSpPr txBox="1"/>
          <p:nvPr/>
        </p:nvSpPr>
        <p:spPr>
          <a:xfrm>
            <a:off x="6553200" y="2826123"/>
            <a:ext cx="2133600" cy="2585323"/>
          </a:xfrm>
          <a:prstGeom prst="rect">
            <a:avLst/>
          </a:prstGeom>
          <a:noFill/>
        </p:spPr>
        <p:txBody>
          <a:bodyPr wrap="square" rtlCol="0">
            <a:spAutoFit/>
          </a:bodyPr>
          <a:lstStyle/>
          <a:p>
            <a:r>
              <a:rPr lang="en-US" dirty="0" smtClean="0"/>
              <a:t>Find me species that are </a:t>
            </a:r>
            <a:r>
              <a:rPr lang="en-US" u="sng" dirty="0" smtClean="0"/>
              <a:t>darters </a:t>
            </a:r>
            <a:r>
              <a:rPr lang="en-US" dirty="0" smtClean="0"/>
              <a:t>that have a </a:t>
            </a:r>
            <a:r>
              <a:rPr lang="en-US" u="sng" dirty="0" smtClean="0"/>
              <a:t>dorsal fin</a:t>
            </a:r>
            <a:r>
              <a:rPr lang="en-US" dirty="0" smtClean="0"/>
              <a:t> that looks like </a:t>
            </a:r>
            <a:r>
              <a:rPr lang="en-US" u="sng" dirty="0" smtClean="0"/>
              <a:t>this</a:t>
            </a:r>
            <a:r>
              <a:rPr lang="en-US" dirty="0" smtClean="0"/>
              <a:t>, which is connected to another dorsal fin that looks like </a:t>
            </a:r>
            <a:r>
              <a:rPr lang="en-US" u="sng" dirty="0" smtClean="0"/>
              <a:t>this</a:t>
            </a:r>
            <a:r>
              <a:rPr lang="en-US" dirty="0" smtClean="0"/>
              <a:t>, which might has an </a:t>
            </a:r>
            <a:r>
              <a:rPr lang="en-US" u="sng" dirty="0" smtClean="0"/>
              <a:t>orange-colored edge</a:t>
            </a:r>
            <a:endParaRPr lang="en-US" u="sng" dirty="0"/>
          </a:p>
        </p:txBody>
      </p:sp>
      <p:pic>
        <p:nvPicPr>
          <p:cNvPr id="8" name="Picture 7" descr="Screen shot 2011-01-28 at 6.52.17 AM.png"/>
          <p:cNvPicPr>
            <a:picLocks noChangeAspect="1"/>
          </p:cNvPicPr>
          <p:nvPr/>
        </p:nvPicPr>
        <p:blipFill>
          <a:blip r:embed="rId3"/>
          <a:stretch>
            <a:fillRect/>
          </a:stretch>
        </p:blipFill>
        <p:spPr>
          <a:xfrm>
            <a:off x="457200" y="2698750"/>
            <a:ext cx="5562600" cy="3657600"/>
          </a:xfrm>
          <a:prstGeom prst="rect">
            <a:avLst/>
          </a:prstGeom>
        </p:spPr>
      </p:pic>
      <p:grpSp>
        <p:nvGrpSpPr>
          <p:cNvPr id="20" name="Group 19"/>
          <p:cNvGrpSpPr/>
          <p:nvPr/>
        </p:nvGrpSpPr>
        <p:grpSpPr>
          <a:xfrm>
            <a:off x="3417666" y="3682193"/>
            <a:ext cx="4359729" cy="736956"/>
            <a:chOff x="3417666" y="3669099"/>
            <a:chExt cx="4359729" cy="736956"/>
          </a:xfrm>
        </p:grpSpPr>
        <p:sp>
          <p:nvSpPr>
            <p:cNvPr id="9" name="Rectangle 8"/>
            <p:cNvSpPr/>
            <p:nvPr/>
          </p:nvSpPr>
          <p:spPr>
            <a:xfrm>
              <a:off x="3417666" y="3669099"/>
              <a:ext cx="1442411" cy="736956"/>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Curved Connector 10"/>
            <p:cNvCxnSpPr/>
            <p:nvPr/>
          </p:nvCxnSpPr>
          <p:spPr>
            <a:xfrm rot="10800000" flipV="1">
              <a:off x="4860078" y="3967494"/>
              <a:ext cx="2917317" cy="246002"/>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1975255" y="3733624"/>
            <a:ext cx="6129471" cy="1006418"/>
            <a:chOff x="1975255" y="3733624"/>
            <a:chExt cx="6129471" cy="1006418"/>
          </a:xfrm>
        </p:grpSpPr>
        <p:sp>
          <p:nvSpPr>
            <p:cNvPr id="18" name="Rectangle 17"/>
            <p:cNvSpPr/>
            <p:nvPr/>
          </p:nvSpPr>
          <p:spPr>
            <a:xfrm>
              <a:off x="1975255" y="3733624"/>
              <a:ext cx="1442411" cy="736956"/>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Curved Connector 18"/>
            <p:cNvCxnSpPr/>
            <p:nvPr/>
          </p:nvCxnSpPr>
          <p:spPr>
            <a:xfrm rot="10800000">
              <a:off x="3417667" y="3967494"/>
              <a:ext cx="4687059" cy="77254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1831231" y="3733623"/>
            <a:ext cx="5330778" cy="1608744"/>
            <a:chOff x="1831231" y="3733623"/>
            <a:chExt cx="5330778" cy="1608744"/>
          </a:xfrm>
        </p:grpSpPr>
        <p:sp>
          <p:nvSpPr>
            <p:cNvPr id="23" name="Rectangle 22"/>
            <p:cNvSpPr/>
            <p:nvPr/>
          </p:nvSpPr>
          <p:spPr>
            <a:xfrm>
              <a:off x="1831231" y="3733623"/>
              <a:ext cx="1586435" cy="479873"/>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Curved Connector 23"/>
            <p:cNvCxnSpPr>
              <a:endCxn id="23" idx="0"/>
            </p:cNvCxnSpPr>
            <p:nvPr/>
          </p:nvCxnSpPr>
          <p:spPr>
            <a:xfrm rot="10800000">
              <a:off x="2624449" y="3733624"/>
              <a:ext cx="4537560" cy="1608743"/>
            </a:xfrm>
            <a:prstGeom prst="curvedConnector4">
              <a:avLst>
                <a:gd name="adj1" fmla="val 41259"/>
                <a:gd name="adj2" fmla="val 11421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457200" y="1417638"/>
            <a:ext cx="7987948" cy="1015663"/>
          </a:xfrm>
          <a:prstGeom prst="rect">
            <a:avLst/>
          </a:prstGeom>
          <a:noFill/>
        </p:spPr>
        <p:txBody>
          <a:bodyPr wrap="square" rtlCol="0">
            <a:spAutoFit/>
          </a:bodyPr>
          <a:lstStyle/>
          <a:p>
            <a:r>
              <a:rPr lang="en-US" sz="2000" dirty="0" smtClean="0"/>
              <a:t>While learning how to identify fish, a student might make use of an advanced query that involves searching for </a:t>
            </a:r>
            <a:r>
              <a:rPr lang="en-US" sz="2000" dirty="0" err="1" smtClean="0"/>
              <a:t>subimages</a:t>
            </a:r>
            <a:r>
              <a:rPr lang="en-US" sz="2000" dirty="0" smtClean="0"/>
              <a:t>, in context of other information, incl. other </a:t>
            </a:r>
            <a:r>
              <a:rPr lang="en-US" sz="2000" dirty="0" err="1" smtClean="0"/>
              <a:t>subimages</a:t>
            </a:r>
            <a:r>
              <a:rPr lang="en-US" sz="2000" dirty="0" smtClean="0"/>
              <a:t>:</a:t>
            </a:r>
          </a:p>
        </p:txBody>
      </p:sp>
    </p:spTree>
    <p:extLst>
      <p:ext uri="{BB962C8B-B14F-4D97-AF65-F5344CB8AC3E}">
        <p14:creationId xmlns:p14="http://schemas.microsoft.com/office/powerpoint/2010/main" val="3937547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711200"/>
            <a:ext cx="8703733" cy="1388531"/>
          </a:xfrm>
        </p:spPr>
        <p:txBody>
          <a:bodyPr>
            <a:normAutofit fontScale="90000"/>
          </a:bodyPr>
          <a:lstStyle/>
          <a:p>
            <a:r>
              <a:rPr lang="en-US" sz="3600" dirty="0" smtClean="0"/>
              <a:t>Searching for such fine-grain contextual information is not supported by current </a:t>
            </a:r>
            <a:r>
              <a:rPr lang="en-US" sz="3600" dirty="0" err="1" smtClean="0"/>
              <a:t>DLs</a:t>
            </a:r>
            <a:r>
              <a:rPr lang="en-US" sz="3600" dirty="0" smtClean="0"/>
              <a:t> </a:t>
            </a:r>
            <a:endParaRPr lang="en-US" sz="3600"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135</a:t>
            </a:fld>
            <a:endParaRPr lang="en-US" dirty="0"/>
          </a:p>
        </p:txBody>
      </p:sp>
      <p:sp>
        <p:nvSpPr>
          <p:cNvPr id="4" name="TextBox 3"/>
          <p:cNvSpPr txBox="1"/>
          <p:nvPr/>
        </p:nvSpPr>
        <p:spPr>
          <a:xfrm>
            <a:off x="6553200" y="2826123"/>
            <a:ext cx="2133600" cy="2862323"/>
          </a:xfrm>
          <a:prstGeom prst="rect">
            <a:avLst/>
          </a:prstGeom>
          <a:noFill/>
        </p:spPr>
        <p:txBody>
          <a:bodyPr wrap="square" rtlCol="0">
            <a:spAutoFit/>
          </a:bodyPr>
          <a:lstStyle/>
          <a:p>
            <a:r>
              <a:rPr lang="en-US" dirty="0" smtClean="0">
                <a:solidFill>
                  <a:schemeClr val="bg1">
                    <a:lumMod val="65000"/>
                  </a:schemeClr>
                </a:solidFill>
              </a:rPr>
              <a:t>Find me species that are </a:t>
            </a:r>
            <a:r>
              <a:rPr lang="en-US" u="sng" dirty="0" smtClean="0">
                <a:solidFill>
                  <a:schemeClr val="bg1">
                    <a:lumMod val="65000"/>
                  </a:schemeClr>
                </a:solidFill>
              </a:rPr>
              <a:t>darters </a:t>
            </a:r>
            <a:r>
              <a:rPr lang="en-US" dirty="0" smtClean="0">
                <a:solidFill>
                  <a:schemeClr val="bg1">
                    <a:lumMod val="65000"/>
                  </a:schemeClr>
                </a:solidFill>
              </a:rPr>
              <a:t>that have a </a:t>
            </a:r>
            <a:r>
              <a:rPr lang="en-US" u="sng" dirty="0" smtClean="0">
                <a:solidFill>
                  <a:schemeClr val="bg1">
                    <a:lumMod val="65000"/>
                  </a:schemeClr>
                </a:solidFill>
              </a:rPr>
              <a:t>dorsal fin</a:t>
            </a:r>
            <a:r>
              <a:rPr lang="en-US" dirty="0" smtClean="0">
                <a:solidFill>
                  <a:schemeClr val="bg1">
                    <a:lumMod val="65000"/>
                  </a:schemeClr>
                </a:solidFill>
              </a:rPr>
              <a:t> that looks like </a:t>
            </a:r>
            <a:r>
              <a:rPr lang="en-US" u="sng" dirty="0" smtClean="0">
                <a:solidFill>
                  <a:schemeClr val="bg1">
                    <a:lumMod val="65000"/>
                  </a:schemeClr>
                </a:solidFill>
              </a:rPr>
              <a:t>this</a:t>
            </a:r>
            <a:r>
              <a:rPr lang="en-US" dirty="0" smtClean="0">
                <a:solidFill>
                  <a:schemeClr val="bg1">
                    <a:lumMod val="65000"/>
                  </a:schemeClr>
                </a:solidFill>
              </a:rPr>
              <a:t>, which is connected to another dorsal fin that looks like </a:t>
            </a:r>
            <a:r>
              <a:rPr lang="en-US" u="sng" dirty="0" smtClean="0">
                <a:solidFill>
                  <a:schemeClr val="bg1">
                    <a:lumMod val="65000"/>
                  </a:schemeClr>
                </a:solidFill>
              </a:rPr>
              <a:t>this</a:t>
            </a:r>
            <a:r>
              <a:rPr lang="en-US" dirty="0" smtClean="0">
                <a:solidFill>
                  <a:schemeClr val="bg1">
                    <a:lumMod val="65000"/>
                  </a:schemeClr>
                </a:solidFill>
              </a:rPr>
              <a:t>, which might have an </a:t>
            </a:r>
            <a:r>
              <a:rPr lang="en-US" u="sng" dirty="0" smtClean="0">
                <a:solidFill>
                  <a:schemeClr val="bg1">
                    <a:lumMod val="65000"/>
                  </a:schemeClr>
                </a:solidFill>
              </a:rPr>
              <a:t>orange hue on its edge</a:t>
            </a:r>
            <a:endParaRPr lang="en-US" u="sng" dirty="0">
              <a:solidFill>
                <a:schemeClr val="bg1">
                  <a:lumMod val="65000"/>
                </a:schemeClr>
              </a:solidFill>
            </a:endParaRPr>
          </a:p>
        </p:txBody>
      </p:sp>
      <p:pic>
        <p:nvPicPr>
          <p:cNvPr id="8" name="Picture 7" descr="Screen shot 2011-01-28 at 6.52.17 AM.png"/>
          <p:cNvPicPr>
            <a:picLocks noChangeAspect="1"/>
          </p:cNvPicPr>
          <p:nvPr/>
        </p:nvPicPr>
        <p:blipFill>
          <a:blip r:embed="rId3"/>
          <a:stretch>
            <a:fillRect/>
          </a:stretch>
        </p:blipFill>
        <p:spPr>
          <a:xfrm>
            <a:off x="457200" y="2698750"/>
            <a:ext cx="5562600" cy="3657600"/>
          </a:xfrm>
          <a:prstGeom prst="rect">
            <a:avLst/>
          </a:prstGeom>
        </p:spPr>
      </p:pic>
      <p:sp>
        <p:nvSpPr>
          <p:cNvPr id="9" name="Rectangle 8"/>
          <p:cNvSpPr/>
          <p:nvPr/>
        </p:nvSpPr>
        <p:spPr>
          <a:xfrm>
            <a:off x="1831232" y="3682193"/>
            <a:ext cx="3028846" cy="736956"/>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831231" y="3733623"/>
            <a:ext cx="1586435" cy="411480"/>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24942" y="2726274"/>
            <a:ext cx="1761067" cy="400110"/>
          </a:xfrm>
          <a:prstGeom prst="rect">
            <a:avLst/>
          </a:prstGeom>
          <a:noFill/>
        </p:spPr>
        <p:txBody>
          <a:bodyPr wrap="square" rtlCol="0">
            <a:spAutoFit/>
          </a:bodyPr>
          <a:lstStyle/>
          <a:p>
            <a:r>
              <a:rPr lang="en-US" sz="2000" b="1" dirty="0" smtClean="0"/>
              <a:t>Darter</a:t>
            </a:r>
            <a:endParaRPr lang="en-US" sz="2000" b="1" dirty="0"/>
          </a:p>
        </p:txBody>
      </p:sp>
      <p:sp>
        <p:nvSpPr>
          <p:cNvPr id="17" name="TextBox 16"/>
          <p:cNvSpPr txBox="1"/>
          <p:nvPr/>
        </p:nvSpPr>
        <p:spPr>
          <a:xfrm>
            <a:off x="3386871" y="2973990"/>
            <a:ext cx="1761067" cy="707886"/>
          </a:xfrm>
          <a:prstGeom prst="rect">
            <a:avLst/>
          </a:prstGeom>
          <a:noFill/>
        </p:spPr>
        <p:txBody>
          <a:bodyPr wrap="square" rtlCol="0">
            <a:spAutoFit/>
          </a:bodyPr>
          <a:lstStyle/>
          <a:p>
            <a:r>
              <a:rPr lang="en-US" sz="2000" b="1" dirty="0" smtClean="0"/>
              <a:t>Two dorsal fins connected</a:t>
            </a:r>
            <a:endParaRPr lang="en-US" sz="2000" b="1" dirty="0"/>
          </a:p>
        </p:txBody>
      </p:sp>
      <p:sp>
        <p:nvSpPr>
          <p:cNvPr id="20" name="TextBox 19"/>
          <p:cNvSpPr txBox="1"/>
          <p:nvPr/>
        </p:nvSpPr>
        <p:spPr>
          <a:xfrm>
            <a:off x="1693536" y="3299016"/>
            <a:ext cx="1761067" cy="400110"/>
          </a:xfrm>
          <a:prstGeom prst="rect">
            <a:avLst/>
          </a:prstGeom>
          <a:noFill/>
        </p:spPr>
        <p:txBody>
          <a:bodyPr wrap="square" rtlCol="0">
            <a:spAutoFit/>
          </a:bodyPr>
          <a:lstStyle/>
          <a:p>
            <a:r>
              <a:rPr lang="en-US" sz="2000" b="1" dirty="0" smtClean="0"/>
              <a:t>Orange edge</a:t>
            </a:r>
            <a:endParaRPr lang="en-US" sz="2000" b="1" dirty="0"/>
          </a:p>
        </p:txBody>
      </p:sp>
    </p:spTree>
    <p:extLst>
      <p:ext uri="{BB962C8B-B14F-4D97-AF65-F5344CB8AC3E}">
        <p14:creationId xmlns:p14="http://schemas.microsoft.com/office/powerpoint/2010/main" val="427993658"/>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402" y="14555"/>
            <a:ext cx="8945093" cy="1515400"/>
          </a:xfrm>
        </p:spPr>
        <p:txBody>
          <a:bodyPr>
            <a:normAutofit fontScale="90000"/>
          </a:bodyPr>
          <a:lstStyle/>
          <a:p>
            <a:pPr algn="l"/>
            <a:r>
              <a:rPr lang="en-US" sz="3800" dirty="0" smtClean="0">
                <a:solidFill>
                  <a:schemeClr val="tx1">
                    <a:lumMod val="95000"/>
                    <a:lumOff val="5000"/>
                  </a:schemeClr>
                </a:solidFill>
              </a:rPr>
              <a:t>Superimposed information (SI) enables working with contextualized subdocuments</a:t>
            </a:r>
            <a:endParaRPr lang="en-US" sz="3800" dirty="0">
              <a:solidFill>
                <a:schemeClr val="tx1">
                  <a:lumMod val="95000"/>
                  <a:lumOff val="5000"/>
                </a:schemeClr>
              </a:solidFill>
            </a:endParaRPr>
          </a:p>
        </p:txBody>
      </p:sp>
      <p:grpSp>
        <p:nvGrpSpPr>
          <p:cNvPr id="20" name="Group 19"/>
          <p:cNvGrpSpPr/>
          <p:nvPr/>
        </p:nvGrpSpPr>
        <p:grpSpPr>
          <a:xfrm>
            <a:off x="566120" y="1606450"/>
            <a:ext cx="7971595" cy="4895833"/>
            <a:chOff x="1295400" y="1981200"/>
            <a:chExt cx="6858000" cy="4200525"/>
          </a:xfrm>
        </p:grpSpPr>
        <p:pic>
          <p:nvPicPr>
            <p:cNvPr id="12" name="Picture 6" descr="in_situ_1"/>
            <p:cNvPicPr>
              <a:picLocks noChangeAspect="1" noChangeArrowheads="1"/>
            </p:cNvPicPr>
            <p:nvPr/>
          </p:nvPicPr>
          <p:blipFill>
            <a:blip r:embed="rId3"/>
            <a:srcRect/>
            <a:stretch>
              <a:fillRect/>
            </a:stretch>
          </p:blipFill>
          <p:spPr bwMode="auto">
            <a:xfrm>
              <a:off x="1314450" y="4343400"/>
              <a:ext cx="6838950" cy="1838325"/>
            </a:xfrm>
            <a:prstGeom prst="rect">
              <a:avLst/>
            </a:prstGeom>
            <a:noFill/>
          </p:spPr>
        </p:pic>
        <p:pic>
          <p:nvPicPr>
            <p:cNvPr id="13" name="Picture 7" descr="in_situ_2"/>
            <p:cNvPicPr>
              <a:picLocks noChangeAspect="1" noChangeArrowheads="1"/>
            </p:cNvPicPr>
            <p:nvPr/>
          </p:nvPicPr>
          <p:blipFill>
            <a:blip r:embed="rId4"/>
            <a:srcRect/>
            <a:stretch>
              <a:fillRect/>
            </a:stretch>
          </p:blipFill>
          <p:spPr bwMode="auto">
            <a:xfrm>
              <a:off x="3371850" y="1981200"/>
              <a:ext cx="3295650" cy="1314450"/>
            </a:xfrm>
            <a:prstGeom prst="rect">
              <a:avLst/>
            </a:prstGeom>
            <a:noFill/>
          </p:spPr>
        </p:pic>
        <p:sp>
          <p:nvSpPr>
            <p:cNvPr id="14" name="Line 9"/>
            <p:cNvSpPr>
              <a:spLocks noChangeShapeType="1"/>
            </p:cNvSpPr>
            <p:nvPr/>
          </p:nvSpPr>
          <p:spPr bwMode="auto">
            <a:xfrm flipH="1">
              <a:off x="2305050" y="2971800"/>
              <a:ext cx="1828800" cy="24384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5" name="Line 10"/>
            <p:cNvSpPr>
              <a:spLocks noChangeShapeType="1"/>
            </p:cNvSpPr>
            <p:nvPr/>
          </p:nvSpPr>
          <p:spPr bwMode="auto">
            <a:xfrm flipH="1">
              <a:off x="4210050" y="2971800"/>
              <a:ext cx="457200" cy="2753991"/>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6" name="Line 11"/>
            <p:cNvSpPr>
              <a:spLocks noChangeShapeType="1"/>
            </p:cNvSpPr>
            <p:nvPr/>
          </p:nvSpPr>
          <p:spPr bwMode="auto">
            <a:xfrm>
              <a:off x="5124450" y="2286000"/>
              <a:ext cx="2514600" cy="2590800"/>
            </a:xfrm>
            <a:prstGeom prst="line">
              <a:avLst/>
            </a:prstGeom>
            <a:noFill/>
            <a:ln w="19050">
              <a:solidFill>
                <a:schemeClr val="tx1"/>
              </a:solidFill>
              <a:prstDash val="dash"/>
              <a:round/>
              <a:headEnd/>
              <a:tailEnd type="triangle" w="lg" len="med"/>
            </a:ln>
            <a:effectLst/>
          </p:spPr>
          <p:txBody>
            <a:bodyPr>
              <a:prstTxWarp prst="textNoShape">
                <a:avLst/>
              </a:prstTxWarp>
            </a:bodyPr>
            <a:lstStyle/>
            <a:p>
              <a:endParaRPr lang="en-US"/>
            </a:p>
          </p:txBody>
        </p:sp>
        <p:sp>
          <p:nvSpPr>
            <p:cNvPr id="17" name="Text Box 12"/>
            <p:cNvSpPr txBox="1">
              <a:spLocks noChangeArrowheads="1"/>
            </p:cNvSpPr>
            <p:nvPr/>
          </p:nvSpPr>
          <p:spPr bwMode="auto">
            <a:xfrm>
              <a:off x="1295400" y="3886200"/>
              <a:ext cx="1981200" cy="55453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1" i="1">
                  <a:solidFill>
                    <a:srgbClr val="0033CC"/>
                  </a:solidFill>
                </a:rPr>
                <a:t>base (existing) information</a:t>
              </a:r>
            </a:p>
          </p:txBody>
        </p:sp>
        <p:sp>
          <p:nvSpPr>
            <p:cNvPr id="18" name="Text Box 13"/>
            <p:cNvSpPr txBox="1">
              <a:spLocks noChangeArrowheads="1"/>
            </p:cNvSpPr>
            <p:nvPr/>
          </p:nvSpPr>
          <p:spPr bwMode="auto">
            <a:xfrm>
              <a:off x="1619250" y="2209800"/>
              <a:ext cx="2438400" cy="55453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1" i="1">
                  <a:solidFill>
                    <a:srgbClr val="CC0000"/>
                  </a:solidFill>
                </a:rPr>
                <a:t>superimposed (new) information</a:t>
              </a:r>
            </a:p>
          </p:txBody>
        </p:sp>
      </p:grpSp>
      <p:sp>
        <p:nvSpPr>
          <p:cNvPr id="21" name="Slide Number Placeholder 20"/>
          <p:cNvSpPr>
            <a:spLocks noGrp="1"/>
          </p:cNvSpPr>
          <p:nvPr>
            <p:ph type="sldNum" sz="quarter" idx="12"/>
          </p:nvPr>
        </p:nvSpPr>
        <p:spPr/>
        <p:txBody>
          <a:bodyPr/>
          <a:lstStyle/>
          <a:p>
            <a:fld id="{099BD7F8-1AF0-5D45-8036-579198579F34}" type="slidenum">
              <a:rPr lang="en-US" smtClean="0"/>
              <a:pPr/>
              <a:t>136</a:t>
            </a:fld>
            <a:endParaRPr lang="en-US"/>
          </a:p>
        </p:txBody>
      </p:sp>
      <p:sp>
        <p:nvSpPr>
          <p:cNvPr id="25" name="Right Brace 24"/>
          <p:cNvSpPr/>
          <p:nvPr/>
        </p:nvSpPr>
        <p:spPr>
          <a:xfrm rot="16200000">
            <a:off x="3905066" y="5494618"/>
            <a:ext cx="377456" cy="966690"/>
          </a:xfrm>
          <a:prstGeom prst="rightBrace">
            <a:avLst>
              <a:gd name="adj1" fmla="val 6538"/>
              <a:gd name="adj2" fmla="val 50000"/>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6942777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70" y="206906"/>
            <a:ext cx="8229600" cy="792162"/>
          </a:xfrm>
        </p:spPr>
        <p:txBody>
          <a:bodyPr/>
          <a:lstStyle/>
          <a:p>
            <a:r>
              <a:rPr lang="en-US" dirty="0" smtClean="0"/>
              <a:t>Task: fish species identification</a:t>
            </a:r>
            <a:endParaRPr lang="en-US" dirty="0"/>
          </a:p>
        </p:txBody>
      </p:sp>
      <p:sp>
        <p:nvSpPr>
          <p:cNvPr id="3" name="Content Placeholder 2"/>
          <p:cNvSpPr>
            <a:spLocks noGrp="1"/>
          </p:cNvSpPr>
          <p:nvPr>
            <p:ph idx="1"/>
          </p:nvPr>
        </p:nvSpPr>
        <p:spPr>
          <a:xfrm>
            <a:off x="355601" y="1011770"/>
            <a:ext cx="8486323" cy="664634"/>
          </a:xfrm>
        </p:spPr>
        <p:txBody>
          <a:bodyPr>
            <a:normAutofit fontScale="85000" lnSpcReduction="10000"/>
          </a:bodyPr>
          <a:lstStyle/>
          <a:p>
            <a:pPr marL="0" indent="0">
              <a:buNone/>
            </a:pPr>
            <a:r>
              <a:rPr lang="en-US" dirty="0" smtClean="0"/>
              <a:t>Involves working with parts of fishes and fish images</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137</a:t>
            </a:fld>
            <a:endParaRPr lang="en-US" dirty="0"/>
          </a:p>
        </p:txBody>
      </p:sp>
      <p:sp>
        <p:nvSpPr>
          <p:cNvPr id="7" name="Text Box 10"/>
          <p:cNvSpPr txBox="1">
            <a:spLocks noChangeArrowheads="1"/>
          </p:cNvSpPr>
          <p:nvPr/>
        </p:nvSpPr>
        <p:spPr bwMode="auto">
          <a:xfrm>
            <a:off x="152400" y="4089400"/>
            <a:ext cx="5105400" cy="2246769"/>
          </a:xfrm>
          <a:prstGeom prst="rect">
            <a:avLst/>
          </a:prstGeom>
          <a:solidFill>
            <a:srgbClr val="DEDEDE"/>
          </a:solidFill>
          <a:ln w="9525">
            <a:solidFill>
              <a:srgbClr val="EBEBEB"/>
            </a:solidFill>
            <a:miter lim="800000"/>
            <a:headEnd/>
            <a:tailEnd/>
          </a:ln>
        </p:spPr>
        <p:txBody>
          <a:bodyPr wrap="square">
            <a:prstTxWarp prst="textNoShape">
              <a:avLst/>
            </a:prstTxWarp>
            <a:spAutoFit/>
          </a:bodyPr>
          <a:lstStyle/>
          <a:p>
            <a:pPr defTabSz="4389438" eaLnBrk="1" hangingPunct="1"/>
            <a:r>
              <a:rPr lang="en-US" sz="1400" dirty="0"/>
              <a:t>1a  Paired fins absent; jaws absent, mouth in an oral</a:t>
            </a:r>
          </a:p>
          <a:p>
            <a:pPr defTabSz="4389438" eaLnBrk="1" hangingPunct="1"/>
            <a:r>
              <a:rPr lang="en-US" sz="1400" dirty="0"/>
              <a:t>    disk (the disk mostly surrounded by a fleshy hood</a:t>
            </a:r>
          </a:p>
          <a:p>
            <a:pPr defTabSz="4389438" eaLnBrk="1" hangingPunct="1"/>
            <a:r>
              <a:rPr lang="en-US" sz="1400" dirty="0"/>
              <a:t>    in larvae); 7 external gill openings present in row</a:t>
            </a:r>
          </a:p>
          <a:p>
            <a:pPr defTabSz="4389438" eaLnBrk="1" hangingPunct="1"/>
            <a:r>
              <a:rPr lang="en-US" sz="1400" dirty="0"/>
              <a:t>    behind eye .......... Lampreys - </a:t>
            </a:r>
            <a:r>
              <a:rPr lang="en-US" sz="1400" dirty="0" err="1"/>
              <a:t>Petromyzontidae</a:t>
            </a:r>
            <a:r>
              <a:rPr lang="en-US" sz="1400" dirty="0"/>
              <a:t>  </a:t>
            </a:r>
            <a:r>
              <a:rPr lang="en-US" sz="1400" dirty="0" err="1"/>
              <a:t>p</a:t>
            </a:r>
            <a:r>
              <a:rPr lang="en-US" sz="1400" dirty="0"/>
              <a:t>. </a:t>
            </a:r>
            <a:r>
              <a:rPr lang="en-US" sz="1400" dirty="0" err="1"/>
              <a:t>ooo</a:t>
            </a:r>
            <a:endParaRPr lang="en-US" sz="1400" dirty="0"/>
          </a:p>
          <a:p>
            <a:pPr defTabSz="4389438" eaLnBrk="1" hangingPunct="1"/>
            <a:r>
              <a:rPr lang="en-US" sz="1400" dirty="0"/>
              <a:t>1b  Paired fins present (at least 1 set); jaws present;</a:t>
            </a:r>
          </a:p>
          <a:p>
            <a:pPr defTabSz="4389438" eaLnBrk="1" hangingPunct="1"/>
            <a:r>
              <a:rPr lang="en-US" sz="1400" dirty="0"/>
              <a:t>    1 external gill opening per side ................................... 2</a:t>
            </a:r>
          </a:p>
          <a:p>
            <a:pPr defTabSz="4389438" eaLnBrk="1" hangingPunct="1"/>
            <a:r>
              <a:rPr lang="en-US" sz="1400" dirty="0"/>
              <a:t>2a  Caudal fin </a:t>
            </a:r>
            <a:r>
              <a:rPr lang="en-US" sz="1400" dirty="0" err="1"/>
              <a:t>heterocercal</a:t>
            </a:r>
            <a:r>
              <a:rPr lang="en-US" sz="1400" dirty="0"/>
              <a:t> or abbreviate </a:t>
            </a:r>
            <a:r>
              <a:rPr lang="en-US" sz="1400" dirty="0" err="1"/>
              <a:t>heterocercal</a:t>
            </a:r>
            <a:endParaRPr lang="en-US" sz="1400" dirty="0"/>
          </a:p>
          <a:p>
            <a:pPr defTabSz="4389438" eaLnBrk="1" hangingPunct="1"/>
            <a:r>
              <a:rPr lang="en-US" sz="1400" dirty="0"/>
              <a:t>    (Figure 5) ............................................................ 3</a:t>
            </a:r>
          </a:p>
          <a:p>
            <a:pPr defTabSz="4389438" eaLnBrk="1" hangingPunct="1"/>
            <a:r>
              <a:rPr lang="en-US" sz="1400" dirty="0"/>
              <a:t>2b  Caudal fin </a:t>
            </a:r>
            <a:r>
              <a:rPr lang="en-US" sz="1400" dirty="0" err="1"/>
              <a:t>protocercal</a:t>
            </a:r>
            <a:r>
              <a:rPr lang="en-US" sz="1400" dirty="0"/>
              <a:t> (Figure 13, Part 2, upper left)</a:t>
            </a:r>
          </a:p>
          <a:p>
            <a:pPr defTabSz="4389438" eaLnBrk="1" hangingPunct="1"/>
            <a:r>
              <a:rPr lang="en-US" sz="1400" dirty="0"/>
              <a:t>    or </a:t>
            </a:r>
            <a:r>
              <a:rPr lang="en-US" sz="1400" dirty="0" err="1"/>
              <a:t>homocercal</a:t>
            </a:r>
            <a:r>
              <a:rPr lang="en-US" sz="1400" dirty="0"/>
              <a:t> (Figure 5) ............................................ 6</a:t>
            </a:r>
          </a:p>
        </p:txBody>
      </p:sp>
      <p:sp>
        <p:nvSpPr>
          <p:cNvPr id="8" name="Rectangle 11"/>
          <p:cNvSpPr>
            <a:spLocks noChangeArrowheads="1"/>
          </p:cNvSpPr>
          <p:nvPr/>
        </p:nvSpPr>
        <p:spPr bwMode="auto">
          <a:xfrm>
            <a:off x="152401" y="6375400"/>
            <a:ext cx="2667000" cy="3810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dirty="0"/>
              <a:t>Dichotomous keys</a:t>
            </a:r>
          </a:p>
        </p:txBody>
      </p:sp>
      <p:sp>
        <p:nvSpPr>
          <p:cNvPr id="9" name="Rectangle 14"/>
          <p:cNvSpPr>
            <a:spLocks noChangeArrowheads="1"/>
          </p:cNvSpPr>
          <p:nvPr/>
        </p:nvSpPr>
        <p:spPr bwMode="auto">
          <a:xfrm>
            <a:off x="6096000" y="6477000"/>
            <a:ext cx="2057400" cy="3810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dirty="0"/>
              <a:t>Personal Notes</a:t>
            </a:r>
          </a:p>
        </p:txBody>
      </p:sp>
      <p:pic>
        <p:nvPicPr>
          <p:cNvPr id="10" name="Picture 9"/>
          <p:cNvPicPr>
            <a:picLocks noChangeAspect="1"/>
          </p:cNvPicPr>
          <p:nvPr/>
        </p:nvPicPr>
        <p:blipFill>
          <a:blip r:embed="rId3"/>
          <a:stretch>
            <a:fillRect/>
          </a:stretch>
        </p:blipFill>
        <p:spPr>
          <a:xfrm>
            <a:off x="1845736" y="1608672"/>
            <a:ext cx="5818107" cy="2306033"/>
          </a:xfrm>
          <a:prstGeom prst="rect">
            <a:avLst/>
          </a:prstGeom>
        </p:spPr>
      </p:pic>
      <p:pic>
        <p:nvPicPr>
          <p:cNvPr id="11" name="Picture 10"/>
          <p:cNvPicPr>
            <a:picLocks noChangeAspect="1"/>
          </p:cNvPicPr>
          <p:nvPr/>
        </p:nvPicPr>
        <p:blipFill>
          <a:blip r:embed="rId4"/>
          <a:stretch>
            <a:fillRect/>
          </a:stretch>
        </p:blipFill>
        <p:spPr>
          <a:xfrm>
            <a:off x="6019800" y="4191000"/>
            <a:ext cx="2899832" cy="2078379"/>
          </a:xfrm>
          <a:prstGeom prst="rect">
            <a:avLst/>
          </a:prstGeom>
        </p:spPr>
      </p:pic>
    </p:spTree>
    <p:extLst>
      <p:ext uri="{BB962C8B-B14F-4D97-AF65-F5344CB8AC3E}">
        <p14:creationId xmlns:p14="http://schemas.microsoft.com/office/powerpoint/2010/main" val="2024909013"/>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3040"/>
            <a:ext cx="8229600" cy="869995"/>
          </a:xfrm>
        </p:spPr>
        <p:txBody>
          <a:bodyPr/>
          <a:lstStyle/>
          <a:p>
            <a:r>
              <a:rPr lang="en-US" dirty="0" smtClean="0"/>
              <a:t>SuperIDR: species details interface</a:t>
            </a:r>
            <a:endParaRPr lang="en-US"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138</a:t>
            </a:fld>
            <a:endParaRPr lang="en-US"/>
          </a:p>
        </p:txBody>
      </p:sp>
      <p:pic>
        <p:nvPicPr>
          <p:cNvPr id="6" name="Picture 5"/>
          <p:cNvPicPr>
            <a:picLocks noChangeAspect="1"/>
          </p:cNvPicPr>
          <p:nvPr/>
        </p:nvPicPr>
        <p:blipFill>
          <a:blip r:embed="rId3"/>
          <a:stretch>
            <a:fillRect/>
          </a:stretch>
        </p:blipFill>
        <p:spPr>
          <a:xfrm>
            <a:off x="609600" y="1295400"/>
            <a:ext cx="7971507" cy="5354906"/>
          </a:xfrm>
          <a:prstGeom prst="rect">
            <a:avLst/>
          </a:prstGeom>
        </p:spPr>
      </p:pic>
    </p:spTree>
    <p:extLst>
      <p:ext uri="{BB962C8B-B14F-4D97-AF65-F5344CB8AC3E}">
        <p14:creationId xmlns:p14="http://schemas.microsoft.com/office/powerpoint/2010/main" val="871324726"/>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9BD7F8-1AF0-5D45-8036-579198579F34}" type="slidenum">
              <a:rPr lang="en-US" smtClean="0"/>
              <a:pPr/>
              <a:t>139</a:t>
            </a:fld>
            <a:endParaRPr lang="en-US"/>
          </a:p>
        </p:txBody>
      </p:sp>
      <p:sp>
        <p:nvSpPr>
          <p:cNvPr id="12" name="TextBox 11"/>
          <p:cNvSpPr txBox="1"/>
          <p:nvPr/>
        </p:nvSpPr>
        <p:spPr>
          <a:xfrm>
            <a:off x="531159" y="443699"/>
            <a:ext cx="1797174" cy="1384995"/>
          </a:xfrm>
          <a:prstGeom prst="rect">
            <a:avLst/>
          </a:prstGeom>
          <a:noFill/>
        </p:spPr>
        <p:txBody>
          <a:bodyPr wrap="square" rtlCol="0">
            <a:spAutoFit/>
          </a:bodyPr>
          <a:lstStyle/>
          <a:p>
            <a:pPr algn="r"/>
            <a:r>
              <a:rPr lang="en-US" sz="2400" b="1" u="sng" dirty="0" smtClean="0">
                <a:solidFill>
                  <a:srgbClr val="000000"/>
                </a:solidFill>
              </a:rPr>
              <a:t>Color:</a:t>
            </a:r>
          </a:p>
          <a:p>
            <a:pPr algn="r"/>
            <a:r>
              <a:rPr lang="en-US" sz="2000" b="1" dirty="0" smtClean="0">
                <a:solidFill>
                  <a:srgbClr val="000000"/>
                </a:solidFill>
              </a:rPr>
              <a:t>Red spots or bars, some blue bars</a:t>
            </a:r>
            <a:endParaRPr lang="en-US" sz="2000" b="1" dirty="0">
              <a:solidFill>
                <a:srgbClr val="000000"/>
              </a:solidFill>
            </a:endParaRPr>
          </a:p>
        </p:txBody>
      </p:sp>
      <p:pic>
        <p:nvPicPr>
          <p:cNvPr id="8" name="Picture 7"/>
          <p:cNvPicPr>
            <a:picLocks noChangeAspect="1"/>
          </p:cNvPicPr>
          <p:nvPr/>
        </p:nvPicPr>
        <p:blipFill>
          <a:blip r:embed="rId3"/>
          <a:stretch>
            <a:fillRect/>
          </a:stretch>
        </p:blipFill>
        <p:spPr>
          <a:xfrm>
            <a:off x="2328333" y="443699"/>
            <a:ext cx="6578600" cy="2501900"/>
          </a:xfrm>
          <a:prstGeom prst="rect">
            <a:avLst/>
          </a:prstGeom>
        </p:spPr>
      </p:pic>
      <p:pic>
        <p:nvPicPr>
          <p:cNvPr id="10" name="Picture 9"/>
          <p:cNvPicPr>
            <a:picLocks noChangeAspect="1"/>
          </p:cNvPicPr>
          <p:nvPr/>
        </p:nvPicPr>
        <p:blipFill>
          <a:blip r:embed="rId4"/>
          <a:stretch>
            <a:fillRect/>
          </a:stretch>
        </p:blipFill>
        <p:spPr>
          <a:xfrm>
            <a:off x="285626" y="4100975"/>
            <a:ext cx="7639174" cy="2255375"/>
          </a:xfrm>
          <a:prstGeom prst="rect">
            <a:avLst/>
          </a:prstGeom>
        </p:spPr>
      </p:pic>
      <p:sp>
        <p:nvSpPr>
          <p:cNvPr id="13" name="TextBox 12"/>
          <p:cNvSpPr txBox="1"/>
          <p:nvPr/>
        </p:nvSpPr>
        <p:spPr>
          <a:xfrm>
            <a:off x="285626" y="3330319"/>
            <a:ext cx="3905374" cy="769441"/>
          </a:xfrm>
          <a:prstGeom prst="rect">
            <a:avLst/>
          </a:prstGeom>
          <a:noFill/>
        </p:spPr>
        <p:txBody>
          <a:bodyPr wrap="square" rtlCol="0">
            <a:spAutoFit/>
          </a:bodyPr>
          <a:lstStyle/>
          <a:p>
            <a:r>
              <a:rPr lang="en-US" sz="2400" b="1" u="sng" dirty="0" smtClean="0">
                <a:solidFill>
                  <a:srgbClr val="000000"/>
                </a:solidFill>
              </a:rPr>
              <a:t>Location:</a:t>
            </a:r>
          </a:p>
          <a:p>
            <a:r>
              <a:rPr lang="en-US" sz="2000" b="1" dirty="0" smtClean="0">
                <a:solidFill>
                  <a:srgbClr val="000000"/>
                </a:solidFill>
              </a:rPr>
              <a:t>Eyes almost on top of head</a:t>
            </a:r>
            <a:endParaRPr lang="en-US" sz="2000" b="1" dirty="0">
              <a:solidFill>
                <a:srgbClr val="000000"/>
              </a:solidFill>
            </a:endParaRPr>
          </a:p>
        </p:txBody>
      </p:sp>
    </p:spTree>
    <p:extLst>
      <p:ext uri="{BB962C8B-B14F-4D97-AF65-F5344CB8AC3E}">
        <p14:creationId xmlns:p14="http://schemas.microsoft.com/office/powerpoint/2010/main" val="40774982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B233B327-7531-4927-A52C-2725BDBDD468}" type="slidenum">
              <a:rPr lang="en-US" smtClean="0"/>
              <a:pPr/>
              <a:t>14</a:t>
            </a:fld>
            <a:endParaRPr lang="en-US" smtClean="0"/>
          </a:p>
        </p:txBody>
      </p:sp>
      <p:sp>
        <p:nvSpPr>
          <p:cNvPr id="48131" name="Rectangle 2"/>
          <p:cNvSpPr>
            <a:spLocks noGrp="1" noChangeArrowheads="1"/>
          </p:cNvSpPr>
          <p:nvPr>
            <p:ph type="title"/>
          </p:nvPr>
        </p:nvSpPr>
        <p:spPr/>
        <p:txBody>
          <a:bodyPr/>
          <a:lstStyle/>
          <a:p>
            <a:pPr eaLnBrk="1" hangingPunct="1"/>
            <a:r>
              <a:rPr lang="en-US" dirty="0" smtClean="0"/>
              <a:t>Book </a:t>
            </a:r>
            <a:r>
              <a:rPr lang="en-US" dirty="0" smtClean="0"/>
              <a:t>1 </a:t>
            </a:r>
            <a:r>
              <a:rPr lang="en-US" sz="2400" dirty="0" smtClean="0"/>
              <a:t>(180 pages)</a:t>
            </a:r>
            <a:endParaRPr lang="en-US" sz="2400" dirty="0" smtClean="0"/>
          </a:p>
        </p:txBody>
      </p:sp>
      <p:sp>
        <p:nvSpPr>
          <p:cNvPr id="48132" name="Rectangle 3"/>
          <p:cNvSpPr>
            <a:spLocks noGrp="1" noChangeArrowheads="1"/>
          </p:cNvSpPr>
          <p:nvPr>
            <p:ph type="body" idx="1"/>
          </p:nvPr>
        </p:nvSpPr>
        <p:spPr/>
        <p:txBody>
          <a:bodyPr/>
          <a:lstStyle/>
          <a:p>
            <a:pPr eaLnBrk="1" hangingPunct="1"/>
            <a:r>
              <a:rPr lang="en-US" sz="3600" dirty="0" smtClean="0"/>
              <a:t>Ch. 1. Introduction </a:t>
            </a:r>
            <a:endParaRPr lang="en-US" sz="3600" dirty="0" smtClean="0"/>
          </a:p>
          <a:p>
            <a:pPr eaLnBrk="1" hangingPunct="1"/>
            <a:r>
              <a:rPr lang="en-US" sz="3600" dirty="0" smtClean="0"/>
              <a:t>Ch. 2. Exploration</a:t>
            </a:r>
          </a:p>
          <a:p>
            <a:pPr eaLnBrk="1" hangingPunct="1"/>
            <a:r>
              <a:rPr lang="en-US" sz="3600" dirty="0" smtClean="0"/>
              <a:t>App. </a:t>
            </a:r>
            <a:r>
              <a:rPr lang="en-US" sz="3600" dirty="0" smtClean="0"/>
              <a:t>A. Mathematical Preliminaries</a:t>
            </a:r>
          </a:p>
          <a:p>
            <a:pPr eaLnBrk="1" hangingPunct="1"/>
            <a:r>
              <a:rPr lang="en-US" sz="3600" dirty="0" smtClean="0"/>
              <a:t>App. B. Minimal Digital Library</a:t>
            </a:r>
          </a:p>
          <a:p>
            <a:pPr eaLnBrk="1" hangingPunct="1"/>
            <a:r>
              <a:rPr lang="en-US" sz="3600" dirty="0" smtClean="0"/>
              <a:t>App. C. Archaeological DL</a:t>
            </a:r>
          </a:p>
          <a:p>
            <a:pPr eaLnBrk="1" hangingPunct="1"/>
            <a:r>
              <a:rPr lang="en-US" sz="3600" dirty="0" smtClean="0"/>
              <a:t>App. D. 5S Results: Lemmas, Proofs, and 5SSuite</a:t>
            </a:r>
          </a:p>
          <a:p>
            <a:pPr eaLnBrk="1" hangingPunct="1"/>
            <a:r>
              <a:rPr lang="en-US" sz="3600" dirty="0" smtClean="0"/>
              <a:t>App. E. Glossary</a:t>
            </a:r>
            <a:endParaRPr lang="en-US" sz="3600" dirty="0" smtClean="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9BD7F8-1AF0-5D45-8036-579198579F34}" type="slidenum">
              <a:rPr lang="en-US" smtClean="0"/>
              <a:pPr/>
              <a:t>140</a:t>
            </a:fld>
            <a:endParaRPr lang="en-US"/>
          </a:p>
        </p:txBody>
      </p:sp>
      <p:pic>
        <p:nvPicPr>
          <p:cNvPr id="5" name="Picture 4"/>
          <p:cNvPicPr>
            <a:picLocks noChangeAspect="1"/>
          </p:cNvPicPr>
          <p:nvPr/>
        </p:nvPicPr>
        <p:blipFill>
          <a:blip r:embed="rId3"/>
          <a:stretch>
            <a:fillRect/>
          </a:stretch>
        </p:blipFill>
        <p:spPr>
          <a:xfrm>
            <a:off x="2343030" y="1104787"/>
            <a:ext cx="6565900" cy="2159000"/>
          </a:xfrm>
          <a:prstGeom prst="rect">
            <a:avLst/>
          </a:prstGeom>
        </p:spPr>
      </p:pic>
      <p:sp>
        <p:nvSpPr>
          <p:cNvPr id="6" name="TextBox 5"/>
          <p:cNvSpPr txBox="1"/>
          <p:nvPr/>
        </p:nvSpPr>
        <p:spPr>
          <a:xfrm>
            <a:off x="2343030" y="308235"/>
            <a:ext cx="6565900" cy="769441"/>
          </a:xfrm>
          <a:prstGeom prst="rect">
            <a:avLst/>
          </a:prstGeom>
          <a:noFill/>
        </p:spPr>
        <p:txBody>
          <a:bodyPr wrap="square" rtlCol="0">
            <a:spAutoFit/>
          </a:bodyPr>
          <a:lstStyle/>
          <a:p>
            <a:pPr algn="r"/>
            <a:r>
              <a:rPr lang="en-US" sz="2400" b="1" u="sng" dirty="0" smtClean="0">
                <a:solidFill>
                  <a:srgbClr val="000000"/>
                </a:solidFill>
              </a:rPr>
              <a:t>Morphological comparison:</a:t>
            </a:r>
          </a:p>
          <a:p>
            <a:pPr algn="r"/>
            <a:r>
              <a:rPr lang="en-US" sz="2000" b="1" dirty="0" smtClean="0">
                <a:solidFill>
                  <a:srgbClr val="000000"/>
                </a:solidFill>
              </a:rPr>
              <a:t>Tail fins with pointed lobes about equal in length</a:t>
            </a:r>
            <a:endParaRPr lang="en-US" sz="2000" b="1" dirty="0">
              <a:solidFill>
                <a:srgbClr val="000000"/>
              </a:solidFill>
            </a:endParaRPr>
          </a:p>
        </p:txBody>
      </p:sp>
      <p:pic>
        <p:nvPicPr>
          <p:cNvPr id="7" name="Picture 6"/>
          <p:cNvPicPr>
            <a:picLocks noChangeAspect="1"/>
          </p:cNvPicPr>
          <p:nvPr/>
        </p:nvPicPr>
        <p:blipFill>
          <a:blip r:embed="rId4"/>
          <a:stretch>
            <a:fillRect/>
          </a:stretch>
        </p:blipFill>
        <p:spPr>
          <a:xfrm>
            <a:off x="107834" y="4213511"/>
            <a:ext cx="6993467" cy="2541830"/>
          </a:xfrm>
          <a:prstGeom prst="rect">
            <a:avLst/>
          </a:prstGeom>
        </p:spPr>
      </p:pic>
      <p:sp>
        <p:nvSpPr>
          <p:cNvPr id="8" name="TextBox 7"/>
          <p:cNvSpPr txBox="1"/>
          <p:nvPr/>
        </p:nvSpPr>
        <p:spPr>
          <a:xfrm>
            <a:off x="107834" y="3444070"/>
            <a:ext cx="6565900" cy="769441"/>
          </a:xfrm>
          <a:prstGeom prst="rect">
            <a:avLst/>
          </a:prstGeom>
          <a:noFill/>
        </p:spPr>
        <p:txBody>
          <a:bodyPr wrap="square" rtlCol="0">
            <a:spAutoFit/>
          </a:bodyPr>
          <a:lstStyle/>
          <a:p>
            <a:r>
              <a:rPr lang="en-US" sz="2400" b="1" u="sng" dirty="0" smtClean="0">
                <a:solidFill>
                  <a:srgbClr val="000000"/>
                </a:solidFill>
              </a:rPr>
              <a:t>Connection/relationship:</a:t>
            </a:r>
          </a:p>
          <a:p>
            <a:r>
              <a:rPr lang="en-US" sz="2000" b="1" dirty="0" smtClean="0">
                <a:solidFill>
                  <a:srgbClr val="000000"/>
                </a:solidFill>
              </a:rPr>
              <a:t>Dorsal fins connected</a:t>
            </a:r>
            <a:endParaRPr lang="en-US" sz="2000" b="1" dirty="0">
              <a:solidFill>
                <a:srgbClr val="000000"/>
              </a:solidFill>
            </a:endParaRPr>
          </a:p>
        </p:txBody>
      </p:sp>
    </p:spTree>
    <p:extLst>
      <p:ext uri="{BB962C8B-B14F-4D97-AF65-F5344CB8AC3E}">
        <p14:creationId xmlns:p14="http://schemas.microsoft.com/office/powerpoint/2010/main" val="546831487"/>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80" y="115868"/>
            <a:ext cx="8229600" cy="1185563"/>
          </a:xfrm>
        </p:spPr>
        <p:txBody>
          <a:bodyPr>
            <a:normAutofit fontScale="90000"/>
          </a:bodyPr>
          <a:lstStyle/>
          <a:p>
            <a:r>
              <a:rPr lang="en-US" dirty="0" smtClean="0"/>
              <a:t>Comparing similar species </a:t>
            </a:r>
            <a:br>
              <a:rPr lang="en-US" dirty="0" smtClean="0"/>
            </a:br>
            <a:r>
              <a:rPr lang="en-US" sz="3111" dirty="0" smtClean="0"/>
              <a:t>(manual inspection)</a:t>
            </a:r>
            <a:endParaRPr lang="en-US" sz="3111" dirty="0"/>
          </a:p>
        </p:txBody>
      </p:sp>
      <p:sp>
        <p:nvSpPr>
          <p:cNvPr id="4" name="Slide Number Placeholder 3"/>
          <p:cNvSpPr>
            <a:spLocks noGrp="1"/>
          </p:cNvSpPr>
          <p:nvPr>
            <p:ph type="sldNum" sz="quarter" idx="12"/>
          </p:nvPr>
        </p:nvSpPr>
        <p:spPr/>
        <p:txBody>
          <a:bodyPr/>
          <a:lstStyle/>
          <a:p>
            <a:fld id="{099BD7F8-1AF0-5D45-8036-579198579F34}" type="slidenum">
              <a:rPr lang="en-US" smtClean="0"/>
              <a:pPr/>
              <a:t>141</a:t>
            </a:fld>
            <a:endParaRPr lang="en-US"/>
          </a:p>
        </p:txBody>
      </p:sp>
      <p:pic>
        <p:nvPicPr>
          <p:cNvPr id="5" name="Picture 4"/>
          <p:cNvPicPr>
            <a:picLocks noChangeAspect="1"/>
          </p:cNvPicPr>
          <p:nvPr/>
        </p:nvPicPr>
        <p:blipFill>
          <a:blip r:embed="rId3"/>
          <a:stretch>
            <a:fillRect/>
          </a:stretch>
        </p:blipFill>
        <p:spPr>
          <a:xfrm>
            <a:off x="344351" y="1221348"/>
            <a:ext cx="8062330" cy="5253570"/>
          </a:xfrm>
          <a:prstGeom prst="rect">
            <a:avLst/>
          </a:prstGeom>
        </p:spPr>
      </p:pic>
    </p:spTree>
    <p:extLst>
      <p:ext uri="{BB962C8B-B14F-4D97-AF65-F5344CB8AC3E}">
        <p14:creationId xmlns:p14="http://schemas.microsoft.com/office/powerpoint/2010/main" val="101980164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4" y="274638"/>
            <a:ext cx="5740400" cy="1143000"/>
          </a:xfrm>
        </p:spPr>
        <p:txBody>
          <a:bodyPr>
            <a:normAutofit fontScale="90000"/>
          </a:bodyPr>
          <a:lstStyle/>
          <a:p>
            <a:r>
              <a:rPr lang="en-US" dirty="0" smtClean="0"/>
              <a:t>SuperIDR: combined search</a:t>
            </a:r>
            <a:endParaRPr lang="en-US" dirty="0"/>
          </a:p>
        </p:txBody>
      </p:sp>
      <p:sp>
        <p:nvSpPr>
          <p:cNvPr id="3" name="Slide Number Placeholder 2"/>
          <p:cNvSpPr>
            <a:spLocks noGrp="1"/>
          </p:cNvSpPr>
          <p:nvPr>
            <p:ph type="sldNum" sz="quarter" idx="12"/>
          </p:nvPr>
        </p:nvSpPr>
        <p:spPr/>
        <p:txBody>
          <a:bodyPr/>
          <a:lstStyle/>
          <a:p>
            <a:fld id="{099BD7F8-1AF0-5D45-8036-579198579F34}" type="slidenum">
              <a:rPr lang="en-US" smtClean="0"/>
              <a:pPr/>
              <a:t>142</a:t>
            </a:fld>
            <a:endParaRPr lang="en-US"/>
          </a:p>
        </p:txBody>
      </p:sp>
      <p:pic>
        <p:nvPicPr>
          <p:cNvPr id="6" name="Picture 5"/>
          <p:cNvPicPr>
            <a:picLocks noChangeAspect="1"/>
          </p:cNvPicPr>
          <p:nvPr/>
        </p:nvPicPr>
        <p:blipFill>
          <a:blip r:embed="rId3"/>
          <a:stretch>
            <a:fillRect/>
          </a:stretch>
        </p:blipFill>
        <p:spPr>
          <a:xfrm>
            <a:off x="84674" y="1790699"/>
            <a:ext cx="4939829" cy="3678767"/>
          </a:xfrm>
          <a:prstGeom prst="rect">
            <a:avLst/>
          </a:prstGeom>
        </p:spPr>
      </p:pic>
      <p:pic>
        <p:nvPicPr>
          <p:cNvPr id="7" name="Picture 6"/>
          <p:cNvPicPr>
            <a:picLocks noChangeAspect="1"/>
          </p:cNvPicPr>
          <p:nvPr/>
        </p:nvPicPr>
        <p:blipFill>
          <a:blip r:embed="rId4"/>
          <a:stretch>
            <a:fillRect/>
          </a:stretch>
        </p:blipFill>
        <p:spPr>
          <a:xfrm>
            <a:off x="5116520" y="1383772"/>
            <a:ext cx="3925881" cy="4534429"/>
          </a:xfrm>
          <a:prstGeom prst="rect">
            <a:avLst/>
          </a:prstGeom>
        </p:spPr>
      </p:pic>
      <p:sp>
        <p:nvSpPr>
          <p:cNvPr id="8" name="TextBox 7"/>
          <p:cNvSpPr txBox="1"/>
          <p:nvPr/>
        </p:nvSpPr>
        <p:spPr>
          <a:xfrm>
            <a:off x="33875" y="5350935"/>
            <a:ext cx="2150527" cy="461665"/>
          </a:xfrm>
          <a:prstGeom prst="rect">
            <a:avLst/>
          </a:prstGeom>
          <a:noFill/>
        </p:spPr>
        <p:txBody>
          <a:bodyPr wrap="square" rtlCol="0">
            <a:spAutoFit/>
          </a:bodyPr>
          <a:lstStyle/>
          <a:p>
            <a:r>
              <a:rPr lang="en-US" sz="2400" dirty="0" smtClean="0">
                <a:solidFill>
                  <a:srgbClr val="000000"/>
                </a:solidFill>
              </a:rPr>
              <a:t>Query interface</a:t>
            </a:r>
            <a:endParaRPr lang="en-US" sz="2000" dirty="0">
              <a:solidFill>
                <a:srgbClr val="000000"/>
              </a:solidFill>
            </a:endParaRPr>
          </a:p>
        </p:txBody>
      </p:sp>
      <p:sp>
        <p:nvSpPr>
          <p:cNvPr id="9" name="TextBox 8"/>
          <p:cNvSpPr txBox="1"/>
          <p:nvPr/>
        </p:nvSpPr>
        <p:spPr>
          <a:xfrm>
            <a:off x="5116520" y="5812600"/>
            <a:ext cx="2150527" cy="461665"/>
          </a:xfrm>
          <a:prstGeom prst="rect">
            <a:avLst/>
          </a:prstGeom>
          <a:noFill/>
        </p:spPr>
        <p:txBody>
          <a:bodyPr wrap="square" rtlCol="0">
            <a:spAutoFit/>
          </a:bodyPr>
          <a:lstStyle/>
          <a:p>
            <a:r>
              <a:rPr lang="en-US" sz="2400" dirty="0" smtClean="0">
                <a:solidFill>
                  <a:srgbClr val="000000"/>
                </a:solidFill>
              </a:rPr>
              <a:t>Search results</a:t>
            </a:r>
            <a:endParaRPr lang="en-US" sz="2000" dirty="0">
              <a:solidFill>
                <a:srgbClr val="000000"/>
              </a:solidFill>
            </a:endParaRPr>
          </a:p>
        </p:txBody>
      </p:sp>
    </p:spTree>
    <p:extLst>
      <p:ext uri="{BB962C8B-B14F-4D97-AF65-F5344CB8AC3E}">
        <p14:creationId xmlns:p14="http://schemas.microsoft.com/office/powerpoint/2010/main" val="262234300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480" y="1101291"/>
            <a:ext cx="8763177" cy="5161320"/>
          </a:xfrm>
          <a:prstGeom prst="rect">
            <a:avLst/>
          </a:prstGeom>
        </p:spPr>
      </p:pic>
      <p:sp>
        <p:nvSpPr>
          <p:cNvPr id="3" name="TextBox 2"/>
          <p:cNvSpPr txBox="1"/>
          <p:nvPr/>
        </p:nvSpPr>
        <p:spPr>
          <a:xfrm>
            <a:off x="324277" y="337749"/>
            <a:ext cx="8147517" cy="707886"/>
          </a:xfrm>
          <a:prstGeom prst="rect">
            <a:avLst/>
          </a:prstGeom>
          <a:noFill/>
        </p:spPr>
        <p:txBody>
          <a:bodyPr wrap="square" rtlCol="0">
            <a:spAutoFit/>
          </a:bodyPr>
          <a:lstStyle/>
          <a:p>
            <a:r>
              <a:rPr lang="en-US" sz="4000" dirty="0" smtClean="0"/>
              <a:t>SuperIDR architecture</a:t>
            </a:r>
            <a:endParaRPr lang="en-US" sz="4000" dirty="0"/>
          </a:p>
        </p:txBody>
      </p:sp>
    </p:spTree>
    <p:extLst>
      <p:ext uri="{BB962C8B-B14F-4D97-AF65-F5344CB8AC3E}">
        <p14:creationId xmlns:p14="http://schemas.microsoft.com/office/powerpoint/2010/main" val="399233750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144</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145</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smtClean="0"/>
          </a:p>
          <a:p>
            <a:pPr eaLnBrk="1" hangingPunct="1"/>
            <a:r>
              <a:rPr lang="en-US" smtClean="0"/>
              <a:t>Thank You!</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484E5207-7523-40C2-9F06-29450B18EE5D}" type="slidenum">
              <a:rPr lang="en-US" smtClean="0"/>
              <a:pPr/>
              <a:t>15</a:t>
            </a:fld>
            <a:endParaRPr lang="en-US" smtClean="0"/>
          </a:p>
        </p:txBody>
      </p:sp>
      <p:sp>
        <p:nvSpPr>
          <p:cNvPr id="49155" name="Rectangle 2"/>
          <p:cNvSpPr>
            <a:spLocks noGrp="1" noChangeArrowheads="1"/>
          </p:cNvSpPr>
          <p:nvPr>
            <p:ph type="title"/>
          </p:nvPr>
        </p:nvSpPr>
        <p:spPr/>
        <p:txBody>
          <a:bodyPr/>
          <a:lstStyle/>
          <a:p>
            <a:pPr eaLnBrk="1" hangingPunct="1"/>
            <a:r>
              <a:rPr lang="en-US" dirty="0" smtClean="0"/>
              <a:t>Books 3 &amp; 4</a:t>
            </a:r>
            <a:endParaRPr lang="en-US" dirty="0" smtClean="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606181794"/>
              </p:ext>
            </p:extLst>
          </p:nvPr>
        </p:nvGraphicFramePr>
        <p:xfrm>
          <a:off x="609600" y="1600200"/>
          <a:ext cx="8229600" cy="4724398"/>
        </p:xfrm>
        <a:graphic>
          <a:graphicData uri="http://schemas.openxmlformats.org/drawingml/2006/table">
            <a:tbl>
              <a:tblPr firstRow="1" bandRow="1">
                <a:tableStyleId>{5C22544A-7EE6-4342-B048-85BDC9FD1C3A}</a:tableStyleId>
              </a:tblPr>
              <a:tblGrid>
                <a:gridCol w="4114800"/>
                <a:gridCol w="4114800"/>
              </a:tblGrid>
              <a:tr h="674914">
                <a:tc>
                  <a:txBody>
                    <a:bodyPr/>
                    <a:lstStyle/>
                    <a:p>
                      <a:r>
                        <a:rPr lang="en-US" dirty="0" smtClean="0"/>
                        <a:t>Technologies</a:t>
                      </a:r>
                      <a:endParaRPr lang="en-US" dirty="0"/>
                    </a:p>
                  </a:txBody>
                  <a:tcPr>
                    <a:solidFill>
                      <a:schemeClr val="accent1">
                        <a:lumMod val="50000"/>
                      </a:schemeClr>
                    </a:solidFill>
                  </a:tcPr>
                </a:tc>
                <a:tc>
                  <a:txBody>
                    <a:bodyPr/>
                    <a:lstStyle/>
                    <a:p>
                      <a:r>
                        <a:rPr lang="en-US" dirty="0" smtClean="0"/>
                        <a:t>Applications</a:t>
                      </a:r>
                      <a:endParaRPr lang="en-US" dirty="0"/>
                    </a:p>
                  </a:txBody>
                  <a:tcPr>
                    <a:solidFill>
                      <a:schemeClr val="accent1">
                        <a:lumMod val="50000"/>
                      </a:schemeClr>
                    </a:solidFill>
                  </a:tcPr>
                </a:tc>
              </a:tr>
              <a:tr h="674914">
                <a:tc>
                  <a:txBody>
                    <a:bodyPr/>
                    <a:lstStyle/>
                    <a:p>
                      <a:r>
                        <a:rPr lang="en-US" dirty="0" smtClean="0"/>
                        <a:t>Complex Objects</a:t>
                      </a:r>
                    </a:p>
                  </a:txBody>
                  <a:tcPr/>
                </a:tc>
                <a:tc>
                  <a:txBody>
                    <a:bodyPr/>
                    <a:lstStyle/>
                    <a:p>
                      <a:r>
                        <a:rPr lang="en-US" dirty="0" smtClean="0"/>
                        <a:t>Images</a:t>
                      </a:r>
                    </a:p>
                  </a:txBody>
                  <a:tcPr/>
                </a:tc>
              </a:tr>
              <a:tr h="674914">
                <a:tc>
                  <a:txBody>
                    <a:bodyPr/>
                    <a:lstStyle/>
                    <a:p>
                      <a:r>
                        <a:rPr lang="en-US" dirty="0" smtClean="0"/>
                        <a:t>Subdocuments</a:t>
                      </a:r>
                      <a:endParaRPr lang="en-US" dirty="0"/>
                    </a:p>
                  </a:txBody>
                  <a:tcPr/>
                </a:tc>
                <a:tc>
                  <a:txBody>
                    <a:bodyPr/>
                    <a:lstStyle/>
                    <a:p>
                      <a:r>
                        <a:rPr lang="en-US" dirty="0" smtClean="0"/>
                        <a:t>Education</a:t>
                      </a:r>
                      <a:endParaRPr lang="en-US" dirty="0"/>
                    </a:p>
                  </a:txBody>
                  <a:tcPr/>
                </a:tc>
              </a:tr>
              <a:tr h="674914">
                <a:tc>
                  <a:txBody>
                    <a:bodyPr/>
                    <a:lstStyle/>
                    <a:p>
                      <a:r>
                        <a:rPr lang="en-US" dirty="0" smtClean="0"/>
                        <a:t>Ontologies</a:t>
                      </a:r>
                      <a:endParaRPr lang="en-US" dirty="0"/>
                    </a:p>
                  </a:txBody>
                  <a:tcPr/>
                </a:tc>
                <a:tc>
                  <a:txBody>
                    <a:bodyPr/>
                    <a:lstStyle/>
                    <a:p>
                      <a:r>
                        <a:rPr lang="en-US" dirty="0" smtClean="0"/>
                        <a:t>Social Networks</a:t>
                      </a:r>
                      <a:endParaRPr lang="en-US" dirty="0"/>
                    </a:p>
                  </a:txBody>
                  <a:tcPr/>
                </a:tc>
              </a:tr>
              <a:tr h="674914">
                <a:tc>
                  <a:txBody>
                    <a:bodyPr/>
                    <a:lstStyle/>
                    <a:p>
                      <a:r>
                        <a:rPr lang="en-US" dirty="0" smtClean="0"/>
                        <a:t>Classification</a:t>
                      </a:r>
                      <a:endParaRPr lang="en-US" dirty="0"/>
                    </a:p>
                  </a:txBody>
                  <a:tcPr/>
                </a:tc>
                <a:tc>
                  <a:txBody>
                    <a:bodyPr/>
                    <a:lstStyle/>
                    <a:p>
                      <a:r>
                        <a:rPr lang="en-US" dirty="0" smtClean="0"/>
                        <a:t>E-Science</a:t>
                      </a:r>
                      <a:r>
                        <a:rPr lang="en-US" baseline="0" dirty="0" smtClean="0"/>
                        <a:t> and Simulation</a:t>
                      </a:r>
                      <a:endParaRPr lang="en-US" dirty="0"/>
                    </a:p>
                  </a:txBody>
                  <a:tcPr/>
                </a:tc>
              </a:tr>
              <a:tr h="674914">
                <a:tc>
                  <a:txBody>
                    <a:bodyPr/>
                    <a:lstStyle/>
                    <a:p>
                      <a:r>
                        <a:rPr lang="en-US" dirty="0" smtClean="0"/>
                        <a:t>Text Extraction</a:t>
                      </a:r>
                      <a:endParaRPr lang="en-US" dirty="0"/>
                    </a:p>
                  </a:txBody>
                  <a:tcPr/>
                </a:tc>
                <a:tc>
                  <a:txBody>
                    <a:bodyPr/>
                    <a:lstStyle/>
                    <a:p>
                      <a:r>
                        <a:rPr lang="en-US" dirty="0" smtClean="0"/>
                        <a:t>Geospatial</a:t>
                      </a:r>
                      <a:r>
                        <a:rPr lang="en-US" baseline="0" dirty="0" smtClean="0"/>
                        <a:t> Information</a:t>
                      </a:r>
                      <a:endParaRPr lang="en-US" dirty="0"/>
                    </a:p>
                  </a:txBody>
                  <a:tcPr/>
                </a:tc>
              </a:tr>
              <a:tr h="674914">
                <a:tc>
                  <a:txBody>
                    <a:bodyPr/>
                    <a:lstStyle/>
                    <a:p>
                      <a:r>
                        <a:rPr lang="en-US" dirty="0" smtClean="0"/>
                        <a:t>Security</a:t>
                      </a:r>
                      <a:endParaRPr lang="en-US" dirty="0"/>
                    </a:p>
                  </a:txBody>
                  <a:tcPr/>
                </a:tc>
                <a:tc>
                  <a:txBody>
                    <a:bodyPr/>
                    <a:lstStyle/>
                    <a:p>
                      <a:endParaRPr lang="en-US" dirty="0"/>
                    </a:p>
                  </a:txBody>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16</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17</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smtClean="0"/>
              <a:t>World Lit.: 24hr / 7day / from desktop</a:t>
            </a:r>
          </a:p>
          <a:p>
            <a:pPr eaLnBrk="1" hangingPunct="1">
              <a:spcBef>
                <a:spcPct val="10000"/>
              </a:spcBef>
            </a:pPr>
            <a:r>
              <a:rPr lang="en-US" smtClean="0"/>
              <a:t>Integrated “super” information systems: 5S: Table of related areas and their coverage</a:t>
            </a:r>
          </a:p>
          <a:p>
            <a:pPr eaLnBrk="1" hangingPunct="1">
              <a:spcBef>
                <a:spcPct val="10000"/>
              </a:spcBef>
            </a:pPr>
            <a:r>
              <a:rPr lang="en-US" smtClean="0"/>
              <a:t>Ubiquitous, Higher Quality, Lower Cost </a:t>
            </a:r>
          </a:p>
          <a:p>
            <a:pPr eaLnBrk="1" hangingPunct="1">
              <a:spcBef>
                <a:spcPct val="10000"/>
              </a:spcBef>
            </a:pPr>
            <a:r>
              <a:rPr lang="en-US" smtClean="0"/>
              <a:t>Education, Knowledge Sharing, Discovery</a:t>
            </a:r>
          </a:p>
          <a:p>
            <a:pPr eaLnBrk="1" hangingPunct="1">
              <a:spcBef>
                <a:spcPct val="10000"/>
              </a:spcBef>
            </a:pPr>
            <a:r>
              <a:rPr lang="en-US" smtClean="0"/>
              <a:t>Disintermediation -&gt; Collaboration </a:t>
            </a:r>
          </a:p>
          <a:p>
            <a:pPr eaLnBrk="1" hangingPunct="1">
              <a:spcBef>
                <a:spcPct val="10000"/>
              </a:spcBef>
            </a:pPr>
            <a:r>
              <a:rPr lang="en-US" smtClean="0"/>
              <a:t>Universities Reclaim Property</a:t>
            </a:r>
          </a:p>
          <a:p>
            <a:pPr eaLnBrk="1" hangingPunct="1">
              <a:spcBef>
                <a:spcPct val="10000"/>
              </a:spcBef>
            </a:pPr>
            <a:r>
              <a:rPr lang="en-US" smtClean="0"/>
              <a:t>Interactive Courseware, Student Works</a:t>
            </a:r>
          </a:p>
          <a:p>
            <a:pPr eaLnBrk="1" hangingPunct="1">
              <a:spcBef>
                <a:spcPct val="10000"/>
              </a:spcBef>
            </a:pPr>
            <a:r>
              <a:rPr lang="en-US" smtClean="0"/>
              <a:t>Scalable, Sustainable, Usable, Useful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 with Civil Eng.</a:t>
            </a:r>
            <a:endParaRPr lang="en-US" dirty="0"/>
          </a:p>
        </p:txBody>
      </p:sp>
      <p:sp>
        <p:nvSpPr>
          <p:cNvPr id="3" name="Content Placeholder 2"/>
          <p:cNvSpPr>
            <a:spLocks noGrp="1"/>
          </p:cNvSpPr>
          <p:nvPr>
            <p:ph idx="1"/>
          </p:nvPr>
        </p:nvSpPr>
        <p:spPr/>
        <p:txBody>
          <a:bodyPr/>
          <a:lstStyle/>
          <a:p>
            <a:r>
              <a:rPr lang="en-US" dirty="0" smtClean="0"/>
              <a:t>6 years as data processing manager for </a:t>
            </a:r>
            <a:r>
              <a:rPr lang="en-US" dirty="0" err="1" smtClean="0"/>
              <a:t>Vulcraft</a:t>
            </a:r>
            <a:r>
              <a:rPr lang="en-US" dirty="0" smtClean="0"/>
              <a:t>, Division of NUCOR Corp., responsible for steel joist computing</a:t>
            </a:r>
          </a:p>
          <a:p>
            <a:r>
              <a:rPr lang="en-US" dirty="0" smtClean="0"/>
              <a:t>Son Greg Fox is</a:t>
            </a:r>
          </a:p>
          <a:p>
            <a:pPr lvl="1"/>
            <a:r>
              <a:rPr lang="en-US" dirty="0" smtClean="0"/>
              <a:t>VT alum from Civil Engineering (2000)</a:t>
            </a:r>
          </a:p>
          <a:p>
            <a:pPr lvl="1"/>
            <a:r>
              <a:rPr lang="en-US" dirty="0" smtClean="0"/>
              <a:t>Associate with A. Morton &amp; Associates, Inc.</a:t>
            </a:r>
          </a:p>
          <a:p>
            <a:pPr lvl="1"/>
            <a:r>
              <a:rPr lang="en-US" dirty="0" smtClean="0"/>
              <a:t>PE and </a:t>
            </a:r>
            <a:r>
              <a:rPr lang="en-US" dirty="0" err="1" smtClean="0"/>
              <a:t>Rosgen</a:t>
            </a:r>
            <a:r>
              <a:rPr lang="en-US" dirty="0" smtClean="0"/>
              <a:t> IV certified (including geomorphic channel design)</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a:t>
            </a:fld>
            <a:endParaRPr lang="en-US"/>
          </a:p>
        </p:txBody>
      </p:sp>
    </p:spTree>
    <p:extLst>
      <p:ext uri="{BB962C8B-B14F-4D97-AF65-F5344CB8AC3E}">
        <p14:creationId xmlns:p14="http://schemas.microsoft.com/office/powerpoint/2010/main" val="1391504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20</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21</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22</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23</a:t>
            </a:fld>
            <a:endParaRPr lang="en-US" smtClean="0"/>
          </a:p>
        </p:txBody>
      </p:sp>
      <p:graphicFrame>
        <p:nvGraphicFramePr>
          <p:cNvPr id="601090" name="Group 2"/>
          <p:cNvGraphicFramePr>
            <a:graphicFrameLocks noGrp="1"/>
          </p:cNvGraphicFramePr>
          <p:nvPr/>
        </p:nvGraphicFramePr>
        <p:xfrm>
          <a:off x="609600" y="76200"/>
          <a:ext cx="8026718" cy="6656707"/>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Education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NVO, PDG, SwissProt, </a:t>
                      </a:r>
                      <a:r>
                        <a:rPr kumimoji="0" lang="en-US" sz="900" b="0" i="1" u="none" strike="noStrike" cap="none" normalizeH="0" baseline="0" smtClean="0">
                          <a:ln>
                            <a:noFill/>
                          </a:ln>
                          <a:solidFill>
                            <a:schemeClr val="tx1"/>
                          </a:solidFill>
                          <a:effectLst/>
                          <a:latin typeface="Geneva" charset="0"/>
                          <a:cs typeface="Times New Roman" pitchFamily="18" charset="0"/>
                        </a:rPr>
                        <a:t>UK eScience,European Union Commission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Accountability</a:t>
                      </a:r>
                      <a:r>
                        <a:rPr kumimoji="0" lang="en-US" sz="900" b="0" i="0" u="none" strike="noStrike" cap="none" normalizeH="0" baseline="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Geneva" charset="0"/>
                          <a:cs typeface="Times New Roman" pitchFamily="18" charset="0"/>
                        </a:rPr>
                        <a:t>Multi-language</a:t>
                      </a:r>
                      <a:r>
                        <a:rPr kumimoji="0" lang="en-US" sz="900" b="0" i="0" u="none" strike="noStrike" cap="none" normalizeH="0" baseline="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24</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smtClean="0"/>
              <a:t>Witten &amp; Bainbridge – “How to Build a Digital Library” – Morgan Kaufmann 2003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25</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smtClean="0"/>
              <a:t>Waters,D.J. </a:t>
            </a:r>
            <a:r>
              <a:rPr lang="en-US" i="1" smtClean="0"/>
              <a:t>CLIR Issues</a:t>
            </a:r>
            <a:r>
              <a:rPr lang="en-US" smtClean="0"/>
              <a:t>, July/August 1998</a:t>
            </a:r>
          </a:p>
          <a:p>
            <a:pPr eaLnBrk="1" hangingPunct="1">
              <a:lnSpc>
                <a:spcPct val="90000"/>
              </a:lnSpc>
            </a:pPr>
            <a:r>
              <a:rPr lang="en-US" smtClean="0"/>
              <a:t>www.clir.org/pubs/issues/issues04.html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26</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27</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28</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075"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29</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spcAft>
                <a:spcPts val="1200"/>
              </a:spcAft>
            </a:pPr>
            <a:r>
              <a:rPr lang="en-US" dirty="0" smtClean="0"/>
              <a:t>Mentors</a:t>
            </a:r>
          </a:p>
          <a:p>
            <a:pPr lvl="1" eaLnBrk="1" hangingPunct="1">
              <a:spcBef>
                <a:spcPts val="0"/>
              </a:spcBef>
              <a:spcAft>
                <a:spcPts val="1200"/>
              </a:spcAft>
            </a:pPr>
            <a:r>
              <a:rPr lang="en-US" dirty="0" smtClean="0"/>
              <a:t>MIT: </a:t>
            </a:r>
            <a:r>
              <a:rPr lang="en-US" dirty="0" err="1" smtClean="0"/>
              <a:t>Licklider</a:t>
            </a:r>
            <a:r>
              <a:rPr lang="en-US" dirty="0" smtClean="0"/>
              <a:t>, </a:t>
            </a:r>
            <a:r>
              <a:rPr lang="en-US" dirty="0" smtClean="0"/>
              <a:t>Kessler</a:t>
            </a:r>
            <a:endParaRPr lang="en-US" dirty="0"/>
          </a:p>
          <a:p>
            <a:pPr lvl="1" eaLnBrk="1" hangingPunct="1">
              <a:spcBef>
                <a:spcPts val="0"/>
              </a:spcBef>
              <a:spcAft>
                <a:spcPts val="1200"/>
              </a:spcAft>
            </a:pPr>
            <a:r>
              <a:rPr lang="en-US" dirty="0" smtClean="0"/>
              <a:t>Cornell: Salton</a:t>
            </a:r>
            <a:endParaRPr lang="en-US" dirty="0" smtClean="0"/>
          </a:p>
          <a:p>
            <a:pPr eaLnBrk="1" hangingPunct="1">
              <a:spcBef>
                <a:spcPts val="0"/>
              </a:spcBef>
              <a:spcAft>
                <a:spcPts val="1200"/>
              </a:spcAft>
            </a:pPr>
            <a:r>
              <a:rPr lang="en-US" dirty="0" smtClean="0"/>
              <a:t>Virginia </a:t>
            </a:r>
            <a:r>
              <a:rPr lang="en-US" dirty="0" smtClean="0"/>
              <a:t>Tech</a:t>
            </a:r>
            <a:endParaRPr lang="en-US" dirty="0"/>
          </a:p>
          <a:p>
            <a:pPr lvl="1" eaLnBrk="1" hangingPunct="1">
              <a:spcBef>
                <a:spcPts val="0"/>
              </a:spcBef>
              <a:spcAft>
                <a:spcPts val="1200"/>
              </a:spcAft>
            </a:pPr>
            <a:r>
              <a:rPr lang="en-US" dirty="0" smtClean="0"/>
              <a:t>CS</a:t>
            </a:r>
          </a:p>
          <a:p>
            <a:pPr lvl="1" eaLnBrk="1" hangingPunct="1">
              <a:spcBef>
                <a:spcPts val="0"/>
              </a:spcBef>
              <a:spcAft>
                <a:spcPts val="1200"/>
              </a:spcAft>
            </a:pPr>
            <a:r>
              <a:rPr lang="en-US" dirty="0" smtClean="0"/>
              <a:t>IT: </a:t>
            </a:r>
            <a:r>
              <a:rPr lang="en-US" dirty="0" smtClean="0"/>
              <a:t>Digital </a:t>
            </a:r>
            <a:r>
              <a:rPr lang="en-US" dirty="0" smtClean="0"/>
              <a:t>Library Research </a:t>
            </a:r>
            <a:r>
              <a:rPr lang="en-US" dirty="0" smtClean="0"/>
              <a:t>Laboratory</a:t>
            </a:r>
            <a:endParaRPr lang="en-US" dirty="0" smtClean="0"/>
          </a:p>
          <a:p>
            <a:pPr eaLnBrk="1" hangingPunct="1">
              <a:spcBef>
                <a:spcPts val="0"/>
              </a:spcBef>
              <a:spcAft>
                <a:spcPts val="1200"/>
              </a:spcAft>
            </a:pPr>
            <a:r>
              <a:rPr lang="en-US" dirty="0" smtClean="0"/>
              <a:t>NSF and other sponsors</a:t>
            </a:r>
          </a:p>
          <a:p>
            <a:pPr eaLnBrk="1" hangingPunct="1">
              <a:spcBef>
                <a:spcPts val="0"/>
              </a:spcBef>
              <a:spcAft>
                <a:spcPts val="1200"/>
              </a:spcAft>
            </a:pPr>
            <a:r>
              <a:rPr lang="en-US" dirty="0" smtClean="0"/>
              <a:t>Students, colleagues, co-</a:t>
            </a:r>
            <a:r>
              <a:rPr lang="en-US" dirty="0" smtClean="0"/>
              <a:t>investigators</a:t>
            </a:r>
            <a:endParaRPr lang="en-US" dirty="0" smtClean="0"/>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3</a:t>
            </a:fld>
            <a:endParaRPr 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30</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nvGraphicFramePr>
        <p:xfrm>
          <a:off x="609600" y="1752600"/>
          <a:ext cx="8382000" cy="4846002"/>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31</a:t>
            </a:fld>
            <a:endParaRPr lang="en-US" smtClean="0"/>
          </a:p>
        </p:txBody>
      </p:sp>
      <p:sp>
        <p:nvSpPr>
          <p:cNvPr id="3076"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3074" name="Object 3"/>
          <p:cNvGraphicFramePr>
            <a:graphicFrameLocks noGrp="1" noChangeAspect="1"/>
          </p:cNvGraphicFramePr>
          <p:nvPr>
            <p:ph idx="1"/>
          </p:nvPr>
        </p:nvGraphicFramePr>
        <p:xfrm>
          <a:off x="990600" y="1295400"/>
          <a:ext cx="7162800" cy="5372100"/>
        </p:xfrm>
        <a:graphic>
          <a:graphicData uri="http://schemas.openxmlformats.org/presentationml/2006/ole">
            <mc:AlternateContent xmlns:mc="http://schemas.openxmlformats.org/markup-compatibility/2006">
              <mc:Choice xmlns:v="urn:schemas-microsoft-com:vml" Requires="v">
                <p:oleObj spid="_x0000_s3099"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7162800" cy="537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32</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extLst>
      <p:ext uri="{BB962C8B-B14F-4D97-AF65-F5344CB8AC3E}">
        <p14:creationId xmlns:p14="http://schemas.microsoft.com/office/powerpoint/2010/main" val="4094258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33</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3600" smtClean="0"/>
              <a:t>ETANA-DL</a:t>
            </a:r>
          </a:p>
        </p:txBody>
      </p:sp>
      <p:sp>
        <p:nvSpPr>
          <p:cNvPr id="78852" name="Rectangle 3"/>
          <p:cNvSpPr>
            <a:spLocks noGrp="1" noChangeArrowheads="1"/>
          </p:cNvSpPr>
          <p:nvPr>
            <p:ph type="body" idx="1"/>
          </p:nvPr>
        </p:nvSpPr>
        <p:spPr>
          <a:xfrm>
            <a:off x="457200" y="1524000"/>
            <a:ext cx="8686800" cy="4953000"/>
          </a:xfrm>
        </p:spPr>
        <p:txBody>
          <a:bodyPr/>
          <a:lstStyle/>
          <a:p>
            <a:pPr marL="609600" indent="-609600" eaLnBrk="1" hangingPunct="1">
              <a:lnSpc>
                <a:spcPct val="90000"/>
              </a:lnSpc>
            </a:pPr>
            <a:r>
              <a:rPr lang="en-US" smtClean="0"/>
              <a:t>Archaeological DL</a:t>
            </a:r>
          </a:p>
          <a:p>
            <a:pPr marL="609600" indent="-609600" eaLnBrk="1" hangingPunct="1">
              <a:lnSpc>
                <a:spcPct val="90000"/>
              </a:lnSpc>
            </a:pPr>
            <a:r>
              <a:rPr lang="en-US" smtClean="0"/>
              <a:t>Integrated DL</a:t>
            </a:r>
          </a:p>
          <a:p>
            <a:pPr marL="990600" lvl="1" indent="-533400" eaLnBrk="1" hangingPunct="1">
              <a:lnSpc>
                <a:spcPct val="90000"/>
              </a:lnSpc>
            </a:pPr>
            <a:r>
              <a:rPr lang="en-US" smtClean="0"/>
              <a:t>Heterogeneous data handling</a:t>
            </a:r>
          </a:p>
          <a:p>
            <a:pPr marL="609600" indent="-609600" eaLnBrk="1" hangingPunct="1">
              <a:lnSpc>
                <a:spcPct val="90000"/>
              </a:lnSpc>
            </a:pPr>
            <a:r>
              <a:rPr lang="en-US" smtClean="0"/>
              <a:t>Applies and extends the OAI-PMH</a:t>
            </a:r>
          </a:p>
          <a:p>
            <a:pPr marL="990600" lvl="1" indent="-533400" eaLnBrk="1" hangingPunct="1">
              <a:lnSpc>
                <a:spcPct val="90000"/>
              </a:lnSpc>
            </a:pPr>
            <a:r>
              <a:rPr lang="en-US" smtClean="0"/>
              <a:t>Open Archives Initiative Protocol for Metadata Handling</a:t>
            </a:r>
          </a:p>
          <a:p>
            <a:pPr marL="609600" indent="-609600" eaLnBrk="1" hangingPunct="1">
              <a:lnSpc>
                <a:spcPct val="90000"/>
              </a:lnSpc>
            </a:pPr>
            <a:r>
              <a:rPr lang="en-US" smtClean="0"/>
              <a:t>Design considerations</a:t>
            </a:r>
          </a:p>
          <a:p>
            <a:pPr marL="990600" lvl="1" indent="-533400" eaLnBrk="1" hangingPunct="1">
              <a:lnSpc>
                <a:spcPct val="90000"/>
              </a:lnSpc>
            </a:pPr>
            <a:r>
              <a:rPr lang="en-US" smtClean="0"/>
              <a:t>Componentized</a:t>
            </a:r>
          </a:p>
          <a:p>
            <a:pPr marL="990600" lvl="1" indent="-533400" eaLnBrk="1" hangingPunct="1">
              <a:lnSpc>
                <a:spcPct val="90000"/>
              </a:lnSpc>
            </a:pPr>
            <a:r>
              <a:rPr lang="en-US" smtClean="0"/>
              <a:t>Extensible</a:t>
            </a:r>
          </a:p>
          <a:p>
            <a:pPr marL="990600" lvl="1" indent="-533400" eaLnBrk="1" hangingPunct="1">
              <a:lnSpc>
                <a:spcPct val="90000"/>
              </a:lnSpc>
            </a:pPr>
            <a:r>
              <a:rPr lang="en-US" smtClean="0"/>
              <a:t>Portable</a:t>
            </a: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34</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Lahav</a:t>
            </a: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Nimrin</a:t>
            </a: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Umayri</a:t>
            </a: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a:solidFill>
                  <a:schemeClr val="hlink"/>
                </a:solidFill>
                <a:latin typeface="Tahoma" pitchFamily="34" charset="0"/>
              </a:rPr>
              <a:t>D</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T</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B</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S</a:t>
            </a:r>
          </a:p>
          <a:p>
            <a:pPr algn="ctr"/>
            <a:r>
              <a:rPr lang="en-US" sz="1200">
                <a:solidFill>
                  <a:schemeClr val="hlink"/>
                </a:solidFill>
                <a:latin typeface="Tahoma" pitchFamily="34" charset="0"/>
              </a:rPr>
              <a:t>E</a:t>
            </a:r>
          </a:p>
          <a:p>
            <a:pPr algn="ctr"/>
            <a:endParaRPr lang="en-US" sz="1200">
              <a:solidFill>
                <a:schemeClr val="hlink"/>
              </a:solidFill>
              <a:latin typeface="Tahoma" pitchFamily="34" charset="0"/>
            </a:endParaRPr>
          </a:p>
          <a:p>
            <a:pPr algn="ctr"/>
            <a:r>
              <a:rPr lang="en-US" sz="1200">
                <a:solidFill>
                  <a:schemeClr val="hlink"/>
                </a:solidFill>
                <a:latin typeface="Tahoma" pitchFamily="34" charset="0"/>
              </a:rPr>
              <a:t>W</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E</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ETANA-DL</a:t>
            </a:r>
          </a:p>
          <a:p>
            <a:pPr algn="ctr"/>
            <a:r>
              <a:rPr lang="en-US" b="0">
                <a:solidFill>
                  <a:schemeClr val="hlink"/>
                </a:solidFill>
                <a:latin typeface="Tahoma" pitchFamily="34" charset="0"/>
              </a:rPr>
              <a:t>UNION</a:t>
            </a:r>
          </a:p>
          <a:p>
            <a:pPr algn="ctr"/>
            <a:r>
              <a:rPr lang="en-US" b="0">
                <a:solidFill>
                  <a:schemeClr val="hlink"/>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a:solidFill>
                  <a:schemeClr val="hlink"/>
                </a:solidFill>
                <a:latin typeface="Tahoma" pitchFamily="34" charset="0"/>
              </a:rPr>
              <a:t>U</a:t>
            </a:r>
          </a:p>
          <a:p>
            <a:pPr algn="ctr"/>
            <a:r>
              <a:rPr lang="en-US" sz="1400">
                <a:solidFill>
                  <a:schemeClr val="hlink"/>
                </a:solidFill>
                <a:latin typeface="Tahoma" pitchFamily="34" charset="0"/>
              </a:rPr>
              <a:t>S</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endParaRPr lang="en-US" sz="1400">
              <a:solidFill>
                <a:schemeClr val="hlink"/>
              </a:solidFill>
              <a:latin typeface="Tahoma" pitchFamily="34" charset="0"/>
            </a:endParaRPr>
          </a:p>
          <a:p>
            <a:pPr algn="ctr"/>
            <a:r>
              <a:rPr lang="en-US" sz="1400">
                <a:solidFill>
                  <a:schemeClr val="hlink"/>
                </a:solidFill>
                <a:latin typeface="Tahoma" pitchFamily="34" charset="0"/>
              </a:rPr>
              <a:t>I</a:t>
            </a:r>
          </a:p>
          <a:p>
            <a:pPr algn="ctr"/>
            <a:r>
              <a:rPr lang="en-US" sz="1400">
                <a:solidFill>
                  <a:schemeClr val="hlink"/>
                </a:solidFill>
                <a:latin typeface="Tahoma" pitchFamily="34" charset="0"/>
              </a:rPr>
              <a:t>N</a:t>
            </a:r>
          </a:p>
          <a:p>
            <a:pPr algn="ctr"/>
            <a:r>
              <a:rPr lang="en-US" sz="1400">
                <a:solidFill>
                  <a:schemeClr val="hlink"/>
                </a:solidFill>
                <a:latin typeface="Tahoma" pitchFamily="34" charset="0"/>
              </a:rPr>
              <a:t>T</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r>
              <a:rPr lang="en-US" sz="1400">
                <a:solidFill>
                  <a:schemeClr val="hlink"/>
                </a:solidFill>
                <a:latin typeface="Tahoma" pitchFamily="34" charset="0"/>
              </a:rPr>
              <a:t>F</a:t>
            </a:r>
          </a:p>
          <a:p>
            <a:pPr algn="ctr"/>
            <a:r>
              <a:rPr lang="en-US" sz="1400">
                <a:solidFill>
                  <a:schemeClr val="hlink"/>
                </a:solidFill>
                <a:latin typeface="Tahoma" pitchFamily="34" charset="0"/>
              </a:rPr>
              <a:t>A</a:t>
            </a:r>
          </a:p>
          <a:p>
            <a:pPr algn="ctr"/>
            <a:r>
              <a:rPr lang="en-US" sz="1400">
                <a:solidFill>
                  <a:schemeClr val="hlink"/>
                </a:solidFill>
                <a:latin typeface="Tahoma" pitchFamily="34" charset="0"/>
              </a:rPr>
              <a:t>C</a:t>
            </a:r>
          </a:p>
          <a:p>
            <a:pPr algn="ctr"/>
            <a:r>
              <a:rPr lang="en-US" sz="1400">
                <a:solidFill>
                  <a:schemeClr val="hlink"/>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Archaeology</a:t>
            </a:r>
          </a:p>
          <a:p>
            <a:pPr algn="ctr"/>
            <a:r>
              <a:rPr lang="en-US" b="0">
                <a:solidFill>
                  <a:schemeClr val="hlink"/>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35</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36</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37</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38</a:t>
            </a:fld>
            <a:endParaRPr lang="en-US" smtClean="0"/>
          </a:p>
        </p:txBody>
      </p:sp>
      <p:sp>
        <p:nvSpPr>
          <p:cNvPr id="4100" name="Rectangle 2"/>
          <p:cNvSpPr>
            <a:spLocks noGrp="1" noChangeArrowheads="1"/>
          </p:cNvSpPr>
          <p:nvPr>
            <p:ph type="title"/>
          </p:nvPr>
        </p:nvSpPr>
        <p:spPr>
          <a:xfrm>
            <a:off x="685800" y="131763"/>
            <a:ext cx="7772400" cy="1143000"/>
          </a:xfrm>
        </p:spPr>
        <p:txBody>
          <a:bodyPr/>
          <a:lstStyle/>
          <a:p>
            <a:pPr eaLnBrk="1" hangingPunct="1"/>
            <a:r>
              <a:rPr lang="en-US" altLang="en-US" smtClean="0">
                <a:latin typeface="Verdana" pitchFamily="34" charset="0"/>
              </a:rPr>
              <a:t>Megiddo Opening Screen</a:t>
            </a:r>
            <a:endParaRPr lang="en-US" altLang="he-IL" smtClean="0">
              <a:latin typeface="Verdana" pitchFamily="34" charset="0"/>
            </a:endParaRPr>
          </a:p>
        </p:txBody>
      </p:sp>
      <p:graphicFrame>
        <p:nvGraphicFramePr>
          <p:cNvPr id="4098" name="Object 3"/>
          <p:cNvGraphicFramePr>
            <a:graphicFrameLocks noGrp="1" noChangeAspect="1"/>
          </p:cNvGraphicFramePr>
          <p:nvPr>
            <p:ph idx="1"/>
          </p:nvPr>
        </p:nvGraphicFramePr>
        <p:xfrm>
          <a:off x="838200" y="1066800"/>
          <a:ext cx="7543800" cy="5657850"/>
        </p:xfrm>
        <a:graphic>
          <a:graphicData uri="http://schemas.openxmlformats.org/presentationml/2006/ole">
            <mc:AlternateContent xmlns:mc="http://schemas.openxmlformats.org/markup-compatibility/2006">
              <mc:Choice xmlns:v="urn:schemas-microsoft-com:vml" Requires="v">
                <p:oleObj spid="_x0000_s4123"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66800"/>
                        <a:ext cx="7543800" cy="565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39</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47"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4</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smtClean="0"/>
              <a:t>Conferences</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smtClean="0"/>
              <a:t>www.jcdl.org</a:t>
            </a:r>
            <a:endParaRPr lang="en-US" sz="2400" dirty="0"/>
          </a:p>
          <a:p>
            <a:pPr lvl="1" eaLnBrk="1" hangingPunct="1">
              <a:lnSpc>
                <a:spcPct val="90000"/>
              </a:lnSpc>
            </a:pPr>
            <a:r>
              <a:rPr lang="en-US" sz="2400" dirty="0"/>
              <a:t>TPDL: </a:t>
            </a:r>
            <a:r>
              <a:rPr lang="en-US" sz="2400" dirty="0" smtClean="0"/>
              <a:t>www.tpdl2013.info</a:t>
            </a:r>
            <a:endParaRPr lang="en-US" sz="2400" dirty="0"/>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smtClean="0"/>
              <a:t>Labs</a:t>
            </a:r>
            <a:r>
              <a:rPr lang="en-US" sz="2400" dirty="0" smtClean="0"/>
              <a:t>: VT: www.dlib.vt.edu, </a:t>
            </a:r>
            <a:r>
              <a:rPr lang="en-US" sz="2400" dirty="0"/>
              <a:t>TAMU: </a:t>
            </a:r>
            <a:r>
              <a:rPr lang="en-US" sz="2400" dirty="0" err="1" smtClean="0"/>
              <a:t>www.csdl.tamu.edu</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40</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171"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41</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42</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43</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44</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45</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46</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47</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48</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195"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49</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19"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5</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smtClean="0"/>
              <a:t>   Informal 5S </a:t>
            </a:r>
            <a:r>
              <a:rPr lang="en-US" dirty="0" smtClean="0"/>
              <a:t>DL Definition</a:t>
            </a:r>
            <a:r>
              <a:rPr lang="en-US" dirty="0" smtClean="0"/>
              <a:t/>
            </a:r>
            <a:br>
              <a:rPr lang="en-US" dirty="0" smtClean="0"/>
            </a:br>
            <a:r>
              <a:rPr lang="en-US" dirty="0" smtClean="0"/>
              <a:t/>
            </a:r>
            <a:br>
              <a:rPr lang="en-US" dirty="0" smtClean="0"/>
            </a:br>
            <a:r>
              <a:rPr lang="en-US" dirty="0" smtClean="0"/>
              <a:t>  </a:t>
            </a:r>
            <a:r>
              <a:rPr lang="en-US" sz="3600" dirty="0" smtClean="0"/>
              <a:t>DLs are complex systems that</a:t>
            </a:r>
            <a:br>
              <a:rPr lang="en-US" sz="3600" dirty="0" smtClean="0"/>
            </a:br>
            <a:endParaRPr lang="en-US" sz="3600" dirty="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50</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263"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264"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51</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267"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52</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53</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291"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54</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15"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55</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Societies - 1</a:t>
            </a:r>
          </a:p>
        </p:txBody>
      </p:sp>
      <p:sp>
        <p:nvSpPr>
          <p:cNvPr id="94212" name="Rectangle 3"/>
          <p:cNvSpPr>
            <a:spLocks noGrp="1" noChangeArrowheads="1"/>
          </p:cNvSpPr>
          <p:nvPr>
            <p:ph type="body" idx="1"/>
          </p:nvPr>
        </p:nvSpPr>
        <p:spPr>
          <a:xfrm>
            <a:off x="228600" y="1600200"/>
            <a:ext cx="8763000" cy="4953000"/>
          </a:xfrm>
        </p:spPr>
        <p:txBody>
          <a:bodyPr/>
          <a:lstStyle/>
          <a:p>
            <a:pPr marL="609600" indent="-609600" eaLnBrk="1" hangingPunct="1">
              <a:lnSpc>
                <a:spcPct val="80000"/>
              </a:lnSpc>
              <a:buFontTx/>
              <a:buAutoNum type="arabicPeriod"/>
            </a:pPr>
            <a:r>
              <a:rPr lang="en-US" sz="2800" smtClean="0"/>
              <a:t>Historic and pre-historic societies (being studied)</a:t>
            </a:r>
          </a:p>
          <a:p>
            <a:pPr marL="609600" indent="-609600" eaLnBrk="1" hangingPunct="1">
              <a:lnSpc>
                <a:spcPct val="80000"/>
              </a:lnSpc>
              <a:buFontTx/>
              <a:buAutoNum type="arabicPeriod"/>
            </a:pPr>
            <a:r>
              <a:rPr lang="en-US" sz="2800" smtClean="0"/>
              <a:t>Archaeologists (in academic institutes, fieldwork settings, or local and national governmental bodies)</a:t>
            </a:r>
          </a:p>
          <a:p>
            <a:pPr marL="609600" indent="-609600" eaLnBrk="1" hangingPunct="1">
              <a:lnSpc>
                <a:spcPct val="80000"/>
              </a:lnSpc>
              <a:buFontTx/>
              <a:buAutoNum type="arabicPeriod"/>
            </a:pPr>
            <a:r>
              <a:rPr lang="en-US" sz="2800" smtClean="0"/>
              <a:t>Project directors</a:t>
            </a:r>
          </a:p>
          <a:p>
            <a:pPr marL="609600" indent="-609600" eaLnBrk="1" hangingPunct="1">
              <a:lnSpc>
                <a:spcPct val="80000"/>
              </a:lnSpc>
              <a:buFontTx/>
              <a:buAutoNum type="arabicPeriod"/>
            </a:pPr>
            <a:r>
              <a:rPr lang="en-US" sz="2800" smtClean="0"/>
              <a:t>Technical staff (consisting of photographers, technical illustrators, and their assistants)</a:t>
            </a:r>
          </a:p>
          <a:p>
            <a:pPr marL="609600" indent="-609600" eaLnBrk="1" hangingPunct="1">
              <a:lnSpc>
                <a:spcPct val="80000"/>
              </a:lnSpc>
              <a:buFontTx/>
              <a:buAutoNum type="arabicPeriod"/>
            </a:pPr>
            <a:r>
              <a:rPr lang="en-US" sz="2800" smtClean="0"/>
              <a:t>Field staff (responsible for the actual work of excavation)</a:t>
            </a:r>
          </a:p>
          <a:p>
            <a:pPr marL="609600" indent="-609600" eaLnBrk="1" hangingPunct="1">
              <a:lnSpc>
                <a:spcPct val="80000"/>
              </a:lnSpc>
              <a:buFontTx/>
              <a:buAutoNum type="arabicPeriod"/>
            </a:pPr>
            <a:r>
              <a:rPr lang="en-US" sz="2800" smtClean="0"/>
              <a:t>Camp staff (e.g., camp managers, registrars, tool stewards)</a:t>
            </a:r>
          </a:p>
          <a:p>
            <a:pPr marL="609600" indent="-609600" eaLnBrk="1" hangingPunct="1">
              <a:lnSpc>
                <a:spcPct val="80000"/>
              </a:lnSpc>
              <a:buFontTx/>
              <a:buAutoNum type="arabicPeriod"/>
            </a:pPr>
            <a:r>
              <a:rPr lang="en-US" sz="2800" smtClean="0"/>
              <a:t>General public (e.g., educators, learners, citizens)</a:t>
            </a:r>
          </a:p>
          <a:p>
            <a:pPr marL="609600" indent="-609600" eaLnBrk="1" hangingPunct="1">
              <a:lnSpc>
                <a:spcPct val="80000"/>
              </a:lnSpc>
            </a:pPr>
            <a:endParaRPr lang="en-US" sz="280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56</a:t>
            </a:fld>
            <a:endParaRPr lang="en-US" smtClean="0"/>
          </a:p>
        </p:txBody>
      </p:sp>
      <p:sp>
        <p:nvSpPr>
          <p:cNvPr id="95235" name="Rectangle 2"/>
          <p:cNvSpPr>
            <a:spLocks noGrp="1" noChangeArrowheads="1"/>
          </p:cNvSpPr>
          <p:nvPr>
            <p:ph type="title"/>
          </p:nvPr>
        </p:nvSpPr>
        <p:spPr/>
        <p:txBody>
          <a:bodyPr/>
          <a:lstStyle/>
          <a:p>
            <a:pPr eaLnBrk="1" hangingPunct="1"/>
            <a:r>
              <a:rPr lang="en-US" dirty="0" smtClean="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smtClean="0"/>
              <a:t>Social issues</a:t>
            </a:r>
          </a:p>
          <a:p>
            <a:pPr marL="990600" lvl="1" indent="-533400" eaLnBrk="1" hangingPunct="1">
              <a:buFontTx/>
              <a:buAutoNum type="arabicPeriod"/>
            </a:pPr>
            <a:r>
              <a:rPr lang="en-US" smtClean="0"/>
              <a:t>Who owns the finds? </a:t>
            </a:r>
          </a:p>
          <a:p>
            <a:pPr marL="990600" lvl="1" indent="-533400" eaLnBrk="1" hangingPunct="1">
              <a:buFontTx/>
              <a:buAutoNum type="arabicPeriod"/>
            </a:pPr>
            <a:r>
              <a:rPr lang="en-US" smtClean="0"/>
              <a:t>Where should they be preserved? </a:t>
            </a:r>
          </a:p>
          <a:p>
            <a:pPr marL="990600" lvl="1" indent="-533400" eaLnBrk="1" hangingPunct="1">
              <a:buFontTx/>
              <a:buAutoNum type="arabicPeriod"/>
            </a:pPr>
            <a:r>
              <a:rPr lang="en-US" smtClean="0"/>
              <a:t>What nationality and ethnicity do they represent? </a:t>
            </a:r>
          </a:p>
          <a:p>
            <a:pPr marL="990600" lvl="1" indent="-533400" eaLnBrk="1" hangingPunct="1">
              <a:buFontTx/>
              <a:buAutoNum type="arabicPeriod"/>
            </a:pPr>
            <a:r>
              <a:rPr lang="en-US" smtClean="0"/>
              <a:t>Who has publication rights? </a:t>
            </a:r>
          </a:p>
          <a:p>
            <a:pPr marL="990600" lvl="1" indent="-533400" eaLnBrk="1" hangingPunct="1">
              <a:buFontTx/>
              <a:buAutoNum type="arabicPeriod"/>
            </a:pPr>
            <a:r>
              <a:rPr lang="en-US" smtClean="0"/>
              <a:t>What interactions took place between those at the site studied, and others? What theories are proposed by whom about this?</a:t>
            </a:r>
          </a:p>
          <a:p>
            <a:pPr marL="990600" lvl="1" indent="-533400" eaLnBrk="1" hangingPunct="1"/>
            <a:endParaRPr lang="en-US"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57</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58</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smtClean="0"/>
              <a:t>Geographic distribution of found artifacts</a:t>
            </a:r>
          </a:p>
          <a:p>
            <a:pPr marL="609600" indent="-609600" eaLnBrk="1" hangingPunct="1">
              <a:lnSpc>
                <a:spcPct val="90000"/>
              </a:lnSpc>
              <a:buFontTx/>
              <a:buAutoNum type="arabicPeriod"/>
            </a:pPr>
            <a:r>
              <a:rPr lang="en-US" sz="2800" smtClean="0"/>
              <a:t>Temporal dimension (as inferred by archaeologists) </a:t>
            </a:r>
          </a:p>
          <a:p>
            <a:pPr marL="609600" indent="-609600" eaLnBrk="1" hangingPunct="1">
              <a:lnSpc>
                <a:spcPct val="90000"/>
              </a:lnSpc>
              <a:buFontTx/>
              <a:buAutoNum type="arabicPeriod"/>
            </a:pPr>
            <a:r>
              <a:rPr lang="en-US" sz="2800" smtClean="0"/>
              <a:t>Metric or vector spaces </a:t>
            </a:r>
          </a:p>
          <a:p>
            <a:pPr marL="990600" lvl="1" indent="-533400" eaLnBrk="1" hangingPunct="1">
              <a:lnSpc>
                <a:spcPct val="90000"/>
              </a:lnSpc>
              <a:buFontTx/>
              <a:buAutoNum type="arabicPeriod"/>
            </a:pPr>
            <a:r>
              <a:rPr lang="en-US" sz="2400" smtClean="0"/>
              <a:t>used to support retrieval operations, and to calculate distance (and similarity)</a:t>
            </a:r>
          </a:p>
          <a:p>
            <a:pPr marL="990600" lvl="1" indent="-533400" eaLnBrk="1" hangingPunct="1">
              <a:lnSpc>
                <a:spcPct val="90000"/>
              </a:lnSpc>
              <a:buFontTx/>
              <a:buAutoNum type="arabicPeriod"/>
            </a:pPr>
            <a:r>
              <a:rPr lang="en-US" sz="2400" smtClean="0"/>
              <a:t>used to browse / constrain searches spatially </a:t>
            </a:r>
          </a:p>
          <a:p>
            <a:pPr marL="609600" indent="-609600" eaLnBrk="1" hangingPunct="1">
              <a:lnSpc>
                <a:spcPct val="90000"/>
              </a:lnSpc>
              <a:buFontTx/>
              <a:buAutoNum type="arabicPeriod"/>
            </a:pPr>
            <a:r>
              <a:rPr lang="en-US" sz="2800" smtClean="0"/>
              <a:t>3D models of the past, used to reconstruct and visualize archaeological ruins</a:t>
            </a:r>
          </a:p>
          <a:p>
            <a:pPr marL="609600" indent="-609600" eaLnBrk="1" hangingPunct="1">
              <a:lnSpc>
                <a:spcPct val="90000"/>
              </a:lnSpc>
              <a:buFontTx/>
              <a:buAutoNum type="arabicPeriod"/>
            </a:pPr>
            <a:r>
              <a:rPr lang="en-US" sz="2800" smtClean="0"/>
              <a:t>2D interfaces for human-computer interaction</a:t>
            </a:r>
          </a:p>
          <a:p>
            <a:pPr marL="609600" indent="-609600" eaLnBrk="1" hangingPunct="1">
              <a:lnSpc>
                <a:spcPct val="90000"/>
              </a:lnSpc>
            </a:pPr>
            <a:endParaRPr lang="en-US" sz="280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59</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8726"/>
            <a:ext cx="8229600" cy="1143000"/>
          </a:xfrm>
        </p:spPr>
        <p:txBody>
          <a:bodyPr/>
          <a:lstStyle/>
          <a:p>
            <a:r>
              <a:rPr lang="en-US" dirty="0" smtClean="0"/>
              <a:t>Selected DL Projects - 1</a:t>
            </a:r>
          </a:p>
        </p:txBody>
      </p:sp>
      <p:sp>
        <p:nvSpPr>
          <p:cNvPr id="11267" name="Content Placeholder 2"/>
          <p:cNvSpPr>
            <a:spLocks noGrp="1"/>
          </p:cNvSpPr>
          <p:nvPr>
            <p:ph idx="1"/>
          </p:nvPr>
        </p:nvSpPr>
        <p:spPr>
          <a:xfrm>
            <a:off x="457200" y="1143000"/>
            <a:ext cx="8229600" cy="4525963"/>
          </a:xfrm>
        </p:spPr>
        <p:txBody>
          <a:bodyPr/>
          <a:lstStyle/>
          <a:p>
            <a:r>
              <a:rPr lang="en-US" dirty="0" smtClean="0"/>
              <a:t>Digital Library Curricular Resources</a:t>
            </a:r>
          </a:p>
          <a:p>
            <a:pPr lvl="1"/>
            <a:r>
              <a:rPr lang="en-US" dirty="0" smtClean="0"/>
              <a:t>NSF IIS-0535057 &amp; 0535060</a:t>
            </a:r>
          </a:p>
          <a:p>
            <a:r>
              <a:rPr lang="en-US" dirty="0" err="1" smtClean="0"/>
              <a:t>CTRnet</a:t>
            </a:r>
            <a:r>
              <a:rPr lang="en-US" dirty="0" smtClean="0"/>
              <a:t> (Crisis, Tragedy &amp; Recovery Net)</a:t>
            </a:r>
          </a:p>
          <a:p>
            <a:pPr lvl="1"/>
            <a:r>
              <a:rPr lang="en-US" dirty="0" smtClean="0"/>
              <a:t>NSF IIS-</a:t>
            </a:r>
            <a:r>
              <a:rPr lang="en-US" dirty="0" smtClean="0"/>
              <a:t>0916733</a:t>
            </a:r>
          </a:p>
          <a:p>
            <a:pPr lvl="1"/>
            <a:r>
              <a:rPr lang="en-US" dirty="0" smtClean="0"/>
              <a:t>Related: water main break visualization</a:t>
            </a:r>
            <a:endParaRPr lang="en-US" dirty="0" smtClean="0"/>
          </a:p>
          <a:p>
            <a:r>
              <a:rPr lang="en-US" dirty="0" smtClean="0"/>
              <a:t>Ensemble (Computer Science Education)</a:t>
            </a:r>
          </a:p>
          <a:p>
            <a:pPr lvl="1"/>
            <a:r>
              <a:rPr lang="en-US" dirty="0" smtClean="0"/>
              <a:t>NSF DUE-</a:t>
            </a:r>
            <a:r>
              <a:rPr lang="en-US" dirty="0" smtClean="0"/>
              <a:t>0840719 and partners</a:t>
            </a:r>
            <a:endParaRPr lang="en-US" dirty="0" smtClean="0"/>
          </a:p>
          <a:p>
            <a:r>
              <a:rPr lang="en-US" dirty="0" smtClean="0"/>
              <a:t>ETANA (CWRU): NSF </a:t>
            </a:r>
            <a:r>
              <a:rPr lang="en-US" dirty="0" smtClean="0"/>
              <a:t>IIS</a:t>
            </a:r>
            <a:r>
              <a:rPr lang="en-US" dirty="0"/>
              <a:t>-0325579</a:t>
            </a:r>
            <a:endParaRPr lang="en-US" dirty="0" smtClean="0"/>
          </a:p>
          <a:p>
            <a:r>
              <a:rPr lang="en-US" dirty="0" smtClean="0"/>
              <a:t>Digital Preserve (Second Life)</a:t>
            </a:r>
            <a:endParaRPr lang="en-US" dirty="0" smtClean="0"/>
          </a:p>
          <a:p>
            <a:pPr lvl="1"/>
            <a:r>
              <a:rPr lang="en-US" dirty="0" smtClean="0"/>
              <a:t>NSF IIS-0910183 &amp; </a:t>
            </a:r>
            <a:r>
              <a:rPr lang="en-US" dirty="0" smtClean="0"/>
              <a:t>0910465</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60</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dirty="0" smtClean="0"/>
              <a:t>successive photos and drawings of excavation sites, loci, unearthed artifacts</a:t>
            </a:r>
          </a:p>
          <a:p>
            <a:pPr marL="609600" indent="-609600" eaLnBrk="1" hangingPunct="1">
              <a:buFontTx/>
              <a:buAutoNum type="arabicPeriod"/>
            </a:pPr>
            <a:r>
              <a:rPr lang="en-US" dirty="0" smtClean="0"/>
              <a:t>audio and video recordings of excavation activities and discussions </a:t>
            </a:r>
          </a:p>
          <a:p>
            <a:pPr marL="609600" indent="-609600" eaLnBrk="1" hangingPunct="1">
              <a:buFontTx/>
              <a:buAutoNum type="arabicPeriod"/>
            </a:pPr>
            <a:r>
              <a:rPr lang="en-US" dirty="0" smtClean="0"/>
              <a:t>textual reports</a:t>
            </a:r>
          </a:p>
          <a:p>
            <a:pPr marL="609600" indent="-609600" eaLnBrk="1" hangingPunct="1">
              <a:buFontTx/>
              <a:buAutoNum type="arabicPeriod"/>
            </a:pPr>
            <a:r>
              <a:rPr lang="en-US" dirty="0" smtClean="0"/>
              <a:t>3D models used to reconstruct and visualize archaeological ruins.</a:t>
            </a:r>
          </a:p>
          <a:p>
            <a:pPr marL="609600" indent="-609600" eaLnBrk="1" hangingPunct="1"/>
            <a:endParaRPr lang="en-US"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61</a:t>
            </a:fld>
            <a:endParaRPr lang="en-US" smtClean="0"/>
          </a:p>
        </p:txBody>
      </p:sp>
      <p:sp>
        <p:nvSpPr>
          <p:cNvPr id="114691" name="Rectangle 2"/>
          <p:cNvSpPr>
            <a:spLocks noGrp="1" noChangeArrowheads="1"/>
          </p:cNvSpPr>
          <p:nvPr>
            <p:ph type="title"/>
          </p:nvPr>
        </p:nvSpPr>
        <p:spPr/>
        <p:txBody>
          <a:bodyPr/>
          <a:lstStyle/>
          <a:p>
            <a:pPr eaLnBrk="1" hangingPunct="1"/>
            <a:r>
              <a:rPr lang="en-US" dirty="0" smtClean="0"/>
              <a:t>Streams</a:t>
            </a:r>
            <a:endParaRPr lang="en-US" dirty="0" smtClean="0"/>
          </a:p>
        </p:txBody>
      </p:sp>
      <p:sp>
        <p:nvSpPr>
          <p:cNvPr id="11" name="Rectangle 3"/>
          <p:cNvSpPr txBox="1">
            <a:spLocks noChangeArrowheads="1"/>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endParaRPr lang="en-US" dirty="0" smtClean="0"/>
          </a:p>
        </p:txBody>
      </p:sp>
      <p:sp>
        <p:nvSpPr>
          <p:cNvPr id="13" name="Rectangle 3"/>
          <p:cNvSpPr txBox="1">
            <a:spLocks noChangeArrowheads="1"/>
          </p:cNvSpPr>
          <p:nvPr/>
        </p:nvSpPr>
        <p:spPr>
          <a:xfrm>
            <a:off x="609600" y="17526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dirty="0" smtClean="0"/>
              <a:t>Text</a:t>
            </a:r>
          </a:p>
          <a:p>
            <a:pPr lvl="1" eaLnBrk="1" hangingPunct="1"/>
            <a:r>
              <a:rPr lang="en-US" dirty="0" smtClean="0"/>
              <a:t>Messages</a:t>
            </a:r>
          </a:p>
          <a:p>
            <a:pPr lvl="1" eaLnBrk="1" hangingPunct="1"/>
            <a:r>
              <a:rPr lang="en-US" dirty="0" smtClean="0"/>
              <a:t>Communication</a:t>
            </a:r>
          </a:p>
          <a:p>
            <a:pPr eaLnBrk="1" hangingPunct="1"/>
            <a:r>
              <a:rPr lang="en-US" dirty="0" smtClean="0"/>
              <a:t>Video</a:t>
            </a:r>
          </a:p>
          <a:p>
            <a:pPr lvl="1" eaLnBrk="1" hangingPunct="1"/>
            <a:r>
              <a:rPr lang="en-US" dirty="0" smtClean="0"/>
              <a:t>With audio/speech, text captions</a:t>
            </a:r>
          </a:p>
          <a:p>
            <a:pPr eaLnBrk="1" hangingPunct="1"/>
            <a:r>
              <a:rPr lang="en-US" dirty="0" smtClean="0"/>
              <a:t>Images</a:t>
            </a:r>
          </a:p>
          <a:p>
            <a:pPr lvl="1" eaLnBrk="1" hangingPunct="1"/>
            <a:r>
              <a:rPr lang="en-US" dirty="0" smtClean="0"/>
              <a:t>Art, photos</a:t>
            </a:r>
          </a:p>
          <a:p>
            <a:pPr lvl="1" eaLnBrk="1" hangingPunct="1"/>
            <a:r>
              <a:rPr lang="en-US" dirty="0" smtClean="0"/>
              <a:t>Image retrieval</a:t>
            </a:r>
          </a:p>
          <a:p>
            <a:pPr marL="609600" indent="-609600" eaLnBrk="1" hangingPunct="1"/>
            <a:endParaRPr lang="en-US" dirty="0" smtClean="0"/>
          </a:p>
        </p:txBody>
      </p:sp>
    </p:spTree>
    <p:extLst>
      <p:ext uri="{BB962C8B-B14F-4D97-AF65-F5344CB8AC3E}">
        <p14:creationId xmlns:p14="http://schemas.microsoft.com/office/powerpoint/2010/main" val="4007256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62</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359"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360"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63</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smtClean="0"/>
              <a:t>Structured Video Browser</a:t>
            </a:r>
            <a:br>
              <a:rPr lang="en-US" sz="3600" smtClean="0"/>
            </a:br>
            <a:r>
              <a:rPr lang="en-US" sz="2000" smtClean="0"/>
              <a:t>(making video into hypermedia)</a:t>
            </a:r>
            <a:br>
              <a:rPr lang="en-US" sz="2000" smtClean="0"/>
            </a:br>
            <a:r>
              <a:rPr lang="en-US" sz="2000" smtClean="0"/>
              <a:t> </a:t>
            </a:r>
            <a:r>
              <a:rPr lang="en-US" sz="3200" smtClean="0"/>
              <a:t>www.learn.umd.edu</a:t>
            </a:r>
          </a:p>
        </p:txBody>
      </p:sp>
      <p:sp>
        <p:nvSpPr>
          <p:cNvPr id="103428" name="Rectangle 3"/>
          <p:cNvSpPr>
            <a:spLocks noGrp="1" noChangeArrowheads="1"/>
          </p:cNvSpPr>
          <p:nvPr>
            <p:ph type="body" idx="1"/>
          </p:nvPr>
        </p:nvSpPr>
        <p:spPr>
          <a:xfrm>
            <a:off x="152400" y="2514600"/>
            <a:ext cx="7772400" cy="4114800"/>
          </a:xfrm>
        </p:spPr>
        <p:txBody>
          <a:bodyPr/>
          <a:lstStyle/>
          <a:p>
            <a:pPr eaLnBrk="1" hangingPunct="1"/>
            <a:r>
              <a:rPr lang="en-US" sz="2800" smtClean="0"/>
              <a:t>IBrowse</a:t>
            </a:r>
          </a:p>
          <a:p>
            <a:pPr eaLnBrk="1" hangingPunct="1"/>
            <a:endParaRPr lang="en-US" sz="2800" smtClean="0"/>
          </a:p>
          <a:p>
            <a:pPr eaLnBrk="1" hangingPunct="1"/>
            <a:endParaRPr lang="en-US" sz="2800" smtClean="0"/>
          </a:p>
          <a:p>
            <a:pPr eaLnBrk="1" hangingPunct="1">
              <a:buFontTx/>
              <a:buNone/>
            </a:pPr>
            <a:endParaRPr lang="en-US" sz="2800" smtClean="0"/>
          </a:p>
          <a:p>
            <a:pPr eaLnBrk="1" hangingPunct="1"/>
            <a:endParaRPr lang="en-US" sz="2800" smtClean="0"/>
          </a:p>
          <a:p>
            <a:pPr eaLnBrk="1" hangingPunct="1"/>
            <a:endParaRPr lang="en-US" sz="2800" smtClean="0"/>
          </a:p>
          <a:p>
            <a:pPr eaLnBrk="1" hangingPunct="1"/>
            <a:r>
              <a:rPr lang="en-US" sz="2800" smtClean="0"/>
              <a:t>Expository multimedia</a:t>
            </a:r>
          </a:p>
          <a:p>
            <a:pPr eaLnBrk="1" hangingPunct="1"/>
            <a:r>
              <a:rPr lang="en-US" sz="280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64</a:t>
            </a:fld>
            <a:endParaRPr lang="en-US" smtClean="0"/>
          </a:p>
        </p:txBody>
      </p:sp>
      <p:sp>
        <p:nvSpPr>
          <p:cNvPr id="14341"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The AMICO Library™</a:t>
            </a:r>
          </a:p>
        </p:txBody>
      </p:sp>
      <p:sp>
        <p:nvSpPr>
          <p:cNvPr id="14342" name="Rectangle 3"/>
          <p:cNvSpPr>
            <a:spLocks noGrp="1" noChangeArrowheads="1"/>
          </p:cNvSpPr>
          <p:nvPr>
            <p:ph type="body" idx="1"/>
          </p:nvPr>
        </p:nvSpPr>
        <p:spPr/>
        <p:txBody>
          <a:bodyPr/>
          <a:lstStyle/>
          <a:p>
            <a:pPr eaLnBrk="1" hangingPunct="1"/>
            <a:endParaRPr lang="en-US" smtClean="0"/>
          </a:p>
        </p:txBody>
      </p:sp>
      <p:graphicFrame>
        <p:nvGraphicFramePr>
          <p:cNvPr id="14338" name="Object 4">
            <a:hlinkClick r:id="rId4"/>
          </p:cNvPr>
          <p:cNvGraphicFramePr>
            <a:graphicFrameLocks noChangeAspect="1"/>
          </p:cNvGraphicFramePr>
          <p:nvPr/>
        </p:nvGraphicFramePr>
        <p:xfrm>
          <a:off x="1249363" y="1141413"/>
          <a:ext cx="6645275" cy="4575175"/>
        </p:xfrm>
        <a:graphic>
          <a:graphicData uri="http://schemas.openxmlformats.org/presentationml/2006/ole">
            <mc:AlternateContent xmlns:mc="http://schemas.openxmlformats.org/markup-compatibility/2006">
              <mc:Choice xmlns:v="urn:schemas-microsoft-com:vml" Requires="v">
                <p:oleObj spid="_x0000_s14383"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63" y="1141413"/>
                        <a:ext cx="6645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384"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65</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66</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67</a:t>
            </a:fld>
            <a:endParaRPr lang="en-US" smtClean="0"/>
          </a:p>
        </p:txBody>
      </p:sp>
      <p:sp>
        <p:nvSpPr>
          <p:cNvPr id="114691" name="Rectangle 2"/>
          <p:cNvSpPr>
            <a:spLocks noGrp="1" noChangeArrowheads="1"/>
          </p:cNvSpPr>
          <p:nvPr>
            <p:ph type="title"/>
          </p:nvPr>
        </p:nvSpPr>
        <p:spPr/>
        <p:txBody>
          <a:bodyPr/>
          <a:lstStyle/>
          <a:p>
            <a:pPr eaLnBrk="1" hangingPunct="1"/>
            <a:r>
              <a:rPr lang="en-US" dirty="0" smtClean="0"/>
              <a:t>Structures</a:t>
            </a:r>
            <a:br>
              <a:rPr lang="en-US" dirty="0" smtClean="0"/>
            </a:br>
            <a:r>
              <a:rPr lang="en-US" dirty="0" smtClean="0"/>
              <a:t>(Where / Degrees)</a:t>
            </a:r>
            <a:endParaRPr lang="en-US" dirty="0" smtClean="0"/>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68</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69</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smtClean="0"/>
              <a:t>MARC</a:t>
            </a:r>
          </a:p>
          <a:p>
            <a:pPr eaLnBrk="1" hangingPunct="1"/>
            <a:r>
              <a:rPr lang="en-US" smtClean="0"/>
              <a:t>Dublin Core</a:t>
            </a:r>
          </a:p>
          <a:p>
            <a:pPr eaLnBrk="1" hangingPunct="1"/>
            <a:r>
              <a:rPr lang="en-US" smtClean="0"/>
              <a:t>RDF</a:t>
            </a:r>
          </a:p>
          <a:p>
            <a:pPr eaLnBrk="1" hangingPunct="1"/>
            <a:r>
              <a:rPr lang="en-US" smtClean="0"/>
              <a:t>IMS</a:t>
            </a:r>
          </a:p>
          <a:p>
            <a:pPr eaLnBrk="1" hangingPunct="1"/>
            <a:r>
              <a:rPr lang="en-US" smtClean="0"/>
              <a:t>OAI (Open Archives Initiative), ORE</a:t>
            </a:r>
          </a:p>
          <a:p>
            <a:pPr eaLnBrk="1" hangingPunct="1"/>
            <a:r>
              <a:rPr lang="en-US" smtClean="0"/>
              <a:t>Crosswalks, mappings</a:t>
            </a:r>
          </a:p>
          <a:p>
            <a:pPr eaLnBrk="1" hangingPunct="1"/>
            <a:r>
              <a:rPr lang="en-US" smtClean="0"/>
              <a:t>Ontologies</a:t>
            </a:r>
          </a:p>
          <a:p>
            <a:pPr eaLnBrk="1" hangingPunct="1"/>
            <a:r>
              <a:rPr lang="en-US" smtClean="0"/>
              <a:t>Topics maps, concept maps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DL Projects - 2</a:t>
            </a:r>
          </a:p>
        </p:txBody>
      </p:sp>
      <p:sp>
        <p:nvSpPr>
          <p:cNvPr id="11267" name="Content Placeholder 2"/>
          <p:cNvSpPr>
            <a:spLocks noGrp="1"/>
          </p:cNvSpPr>
          <p:nvPr>
            <p:ph idx="1"/>
          </p:nvPr>
        </p:nvSpPr>
        <p:spPr>
          <a:xfrm>
            <a:off x="457200" y="1447800"/>
            <a:ext cx="8458200" cy="4525963"/>
          </a:xfrm>
        </p:spPr>
        <p:txBody>
          <a:bodyPr/>
          <a:lstStyle/>
          <a:p>
            <a:r>
              <a:rPr lang="en-US" dirty="0" smtClean="0"/>
              <a:t>CINET: Network Science Middleware</a:t>
            </a:r>
          </a:p>
          <a:p>
            <a:pPr lvl="1"/>
            <a:r>
              <a:rPr lang="en-US" dirty="0" smtClean="0"/>
              <a:t>NSF SDCI 1032677</a:t>
            </a:r>
          </a:p>
          <a:p>
            <a:pPr lvl="1"/>
            <a:r>
              <a:rPr lang="en-US" dirty="0" smtClean="0"/>
              <a:t>Simulation</a:t>
            </a:r>
            <a:r>
              <a:rPr lang="en-US" dirty="0"/>
              <a:t>, </a:t>
            </a:r>
            <a:r>
              <a:rPr lang="en-US" dirty="0" err="1"/>
              <a:t>Cyberinfrastructure</a:t>
            </a:r>
            <a:endParaRPr lang="en-US" dirty="0" smtClean="0"/>
          </a:p>
          <a:p>
            <a:r>
              <a:rPr lang="en-US" dirty="0" smtClean="0"/>
              <a:t>Secure DLs, Support for Info Security</a:t>
            </a:r>
            <a:endParaRPr lang="en-US" dirty="0" smtClean="0"/>
          </a:p>
          <a:p>
            <a:pPr lvl="1"/>
            <a:r>
              <a:rPr lang="en-US" dirty="0" smtClean="0"/>
              <a:t>MS thesis: </a:t>
            </a:r>
            <a:r>
              <a:rPr lang="en-US" dirty="0" err="1" smtClean="0"/>
              <a:t>Noha</a:t>
            </a:r>
            <a:r>
              <a:rPr lang="en-US" dirty="0" smtClean="0"/>
              <a:t> Ibrahim Mohamed </a:t>
            </a:r>
            <a:r>
              <a:rPr lang="en-US" dirty="0" err="1" smtClean="0"/>
              <a:t>ElSherbiny</a:t>
            </a:r>
            <a:r>
              <a:rPr lang="en-US" dirty="0" smtClean="0"/>
              <a:t> </a:t>
            </a:r>
          </a:p>
          <a:p>
            <a:r>
              <a:rPr lang="en-US" dirty="0" smtClean="0"/>
              <a:t>Fingerprint Analysis/Distortion/</a:t>
            </a:r>
            <a:r>
              <a:rPr lang="en-US" dirty="0" smtClean="0"/>
              <a:t>Training</a:t>
            </a:r>
            <a:endParaRPr lang="en-US" dirty="0" smtClean="0"/>
          </a:p>
          <a:p>
            <a:pPr lvl="1"/>
            <a:r>
              <a:rPr lang="en-US" dirty="0" smtClean="0"/>
              <a:t>National </a:t>
            </a:r>
            <a:r>
              <a:rPr lang="en-US" dirty="0" smtClean="0"/>
              <a:t>Inst. </a:t>
            </a:r>
            <a:r>
              <a:rPr lang="en-US" dirty="0" smtClean="0"/>
              <a:t>of Justice, BAE Systems</a:t>
            </a:r>
          </a:p>
          <a:p>
            <a:r>
              <a:rPr lang="en-US" dirty="0" smtClean="0"/>
              <a:t>ETD Analysis, Extraction, </a:t>
            </a:r>
            <a:r>
              <a:rPr lang="en-US" dirty="0" smtClean="0"/>
              <a:t>Classification</a:t>
            </a:r>
          </a:p>
          <a:p>
            <a:r>
              <a:rPr lang="en-US" dirty="0" err="1" smtClean="0"/>
              <a:t>SuperIDR</a:t>
            </a:r>
            <a:r>
              <a:rPr lang="en-US" dirty="0" smtClean="0"/>
              <a:t>: Microsoft, Fisheries, UNICAMP</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7</a:t>
            </a:fld>
            <a:endParaRPr lang="en-US" smtClean="0"/>
          </a:p>
        </p:txBody>
      </p:sp>
    </p:spTree>
    <p:extLst>
      <p:ext uri="{BB962C8B-B14F-4D97-AF65-F5344CB8AC3E}">
        <p14:creationId xmlns:p14="http://schemas.microsoft.com/office/powerpoint/2010/main" val="859765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70</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71</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smtClean="0"/>
              <a:t>5S perspective: structures, streams, scenarios</a:t>
            </a:r>
          </a:p>
          <a:p>
            <a:pPr eaLnBrk="1" hangingPunct="1"/>
            <a:r>
              <a:rPr lang="en-US" smtClean="0"/>
              <a:t>Extending database technology</a:t>
            </a:r>
          </a:p>
          <a:p>
            <a:pPr eaLnBrk="1" hangingPunct="1"/>
            <a:r>
              <a:rPr lang="en-US" smtClean="0"/>
              <a:t>Structured and unstructured info</a:t>
            </a:r>
          </a:p>
          <a:p>
            <a:pPr eaLnBrk="1" hangingPunct="1"/>
            <a:r>
              <a:rPr lang="en-US" smtClean="0"/>
              <a:t>Multimedia databases</a:t>
            </a:r>
          </a:p>
          <a:p>
            <a:pPr eaLnBrk="1" hangingPunct="1"/>
            <a:r>
              <a:rPr lang="en-US" smtClean="0"/>
              <a:t>Link databases</a:t>
            </a:r>
          </a:p>
          <a:p>
            <a:pPr eaLnBrk="1" hangingPunct="1"/>
            <a:r>
              <a:rPr lang="en-US" smtClean="0"/>
              <a:t>Performance, transaction processing</a:t>
            </a:r>
          </a:p>
          <a:p>
            <a:pPr eaLnBrk="1" hangingPunct="1"/>
            <a:r>
              <a:rPr lang="en-US" smtClean="0"/>
              <a:t>Replicated storage, rollback/recovery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72</a:t>
            </a:fld>
            <a:endParaRPr lang="en-US" smtClean="0"/>
          </a:p>
        </p:txBody>
      </p:sp>
      <p:sp>
        <p:nvSpPr>
          <p:cNvPr id="129027" name="Rectangle 2"/>
          <p:cNvSpPr>
            <a:spLocks noGrp="1" noChangeArrowheads="1"/>
          </p:cNvSpPr>
          <p:nvPr>
            <p:ph type="title"/>
          </p:nvPr>
        </p:nvSpPr>
        <p:spPr/>
        <p:txBody>
          <a:bodyPr/>
          <a:lstStyle/>
          <a:p>
            <a:pPr eaLnBrk="1" hangingPunct="1"/>
            <a:r>
              <a:rPr lang="en-US" sz="4000" dirty="0" smtClean="0"/>
              <a:t>Spaces</a:t>
            </a:r>
            <a:endParaRPr lang="en-US" sz="4000" dirty="0" smtClean="0"/>
          </a:p>
        </p:txBody>
      </p:sp>
      <p:sp>
        <p:nvSpPr>
          <p:cNvPr id="129028" name="Rectangle 3"/>
          <p:cNvSpPr>
            <a:spLocks noGrp="1" noChangeArrowheads="1"/>
          </p:cNvSpPr>
          <p:nvPr>
            <p:ph type="body" idx="1"/>
          </p:nvPr>
        </p:nvSpPr>
        <p:spPr/>
        <p:txBody>
          <a:bodyPr/>
          <a:lstStyle/>
          <a:p>
            <a:pPr eaLnBrk="1" hangingPunct="1"/>
            <a:r>
              <a:rPr lang="en-US" dirty="0"/>
              <a:t>User interfaces and </a:t>
            </a:r>
            <a:r>
              <a:rPr lang="en-US" dirty="0" smtClean="0"/>
              <a:t>visualization</a:t>
            </a:r>
          </a:p>
          <a:p>
            <a:pPr lvl="1" eaLnBrk="1" hangingPunct="1"/>
            <a:r>
              <a:rPr lang="en-US" dirty="0" smtClean="0"/>
              <a:t>2D </a:t>
            </a:r>
            <a:r>
              <a:rPr lang="en-US" dirty="0" smtClean="0"/>
              <a:t>interfaces</a:t>
            </a:r>
          </a:p>
          <a:p>
            <a:pPr lvl="1" eaLnBrk="1" hangingPunct="1"/>
            <a:r>
              <a:rPr lang="en-US" dirty="0" smtClean="0"/>
              <a:t>3D interfaces</a:t>
            </a:r>
          </a:p>
          <a:p>
            <a:pPr eaLnBrk="1" hangingPunct="1"/>
            <a:r>
              <a:rPr lang="en-US" dirty="0" smtClean="0"/>
              <a:t>GIS</a:t>
            </a:r>
          </a:p>
          <a:p>
            <a:pPr eaLnBrk="1" hangingPunct="1"/>
            <a:endParaRPr lang="en-US" dirty="0"/>
          </a:p>
          <a:p>
            <a:pPr eaLnBrk="1" hangingPunct="1"/>
            <a:r>
              <a:rPr lang="en-US" dirty="0" smtClean="0"/>
              <a:t>Mathematical spaces:</a:t>
            </a:r>
          </a:p>
          <a:p>
            <a:pPr lvl="1" eaLnBrk="1" hangingPunct="1"/>
            <a:r>
              <a:rPr lang="en-US" dirty="0" smtClean="0"/>
              <a:t>Vector</a:t>
            </a:r>
          </a:p>
          <a:p>
            <a:pPr lvl="1" eaLnBrk="1" hangingPunct="1"/>
            <a:r>
              <a:rPr lang="en-US" dirty="0" smtClean="0"/>
              <a:t>Probability</a:t>
            </a:r>
            <a:endParaRPr lang="en-US" dirty="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73</a:t>
            </a:fld>
            <a:endParaRPr lang="en-US" smtClean="0"/>
          </a:p>
        </p:txBody>
      </p:sp>
      <p:sp>
        <p:nvSpPr>
          <p:cNvPr id="131075" name="Rectangle 2"/>
          <p:cNvSpPr>
            <a:spLocks noGrp="1" noChangeArrowheads="1"/>
          </p:cNvSpPr>
          <p:nvPr>
            <p:ph type="title"/>
          </p:nvPr>
        </p:nvSpPr>
        <p:spPr/>
        <p:txBody>
          <a:bodyPr/>
          <a:lstStyle/>
          <a:p>
            <a:pPr eaLnBrk="1" hangingPunct="1"/>
            <a:r>
              <a:rPr lang="en-US" dirty="0" smtClean="0"/>
              <a:t>Scenarios</a:t>
            </a:r>
            <a:endParaRPr lang="en-US" dirty="0" smtClean="0"/>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smtClean="0"/>
              <a:t>Services (see taxonomy, next)</a:t>
            </a:r>
            <a:endParaRPr lang="en-US" sz="2800" dirty="0"/>
          </a:p>
          <a:p>
            <a:pPr eaLnBrk="1" hangingPunct="1">
              <a:lnSpc>
                <a:spcPct val="80000"/>
              </a:lnSpc>
            </a:pPr>
            <a:r>
              <a:rPr lang="en-US" sz="2800" dirty="0" smtClean="0"/>
              <a:t>Services: Information </a:t>
            </a:r>
            <a:r>
              <a:rPr lang="en-US" sz="2800" dirty="0" smtClean="0"/>
              <a:t>Access</a:t>
            </a:r>
          </a:p>
          <a:p>
            <a:pPr lvl="1" eaLnBrk="1" hangingPunct="1">
              <a:lnSpc>
                <a:spcPct val="80000"/>
              </a:lnSpc>
            </a:pPr>
            <a:r>
              <a:rPr lang="en-US" dirty="0" smtClean="0"/>
              <a:t>Searching: ad hoc, filtering/routing</a:t>
            </a:r>
          </a:p>
          <a:p>
            <a:pPr lvl="1" eaLnBrk="1" hangingPunct="1">
              <a:lnSpc>
                <a:spcPct val="80000"/>
              </a:lnSpc>
            </a:pPr>
            <a:r>
              <a:rPr lang="en-US" dirty="0" smtClean="0"/>
              <a:t>Browsing: using an organization, using a visualization, using links (i.e., hypertext, hypermedia)</a:t>
            </a:r>
          </a:p>
          <a:p>
            <a:pPr lvl="1" eaLnBrk="1" hangingPunct="1">
              <a:lnSpc>
                <a:spcPct val="80000"/>
              </a:lnSpc>
            </a:pPr>
            <a:r>
              <a:rPr lang="en-US" dirty="0" smtClean="0"/>
              <a:t>Workflow: sessions, feedback, etc.</a:t>
            </a:r>
          </a:p>
          <a:p>
            <a:pPr lvl="1" eaLnBrk="1" hangingPunct="1">
              <a:lnSpc>
                <a:spcPct val="80000"/>
              </a:lnSpc>
              <a:buFontTx/>
              <a:buNone/>
            </a:pPr>
            <a:endParaRPr lang="en-US" dirty="0" smtClean="0"/>
          </a:p>
          <a:p>
            <a:pPr eaLnBrk="1" hangingPunct="1">
              <a:lnSpc>
                <a:spcPct val="80000"/>
              </a:lnSpc>
            </a:pPr>
            <a:r>
              <a:rPr lang="en-US" sz="2800" dirty="0" smtClean="0"/>
              <a:t>Scenario-based Design</a:t>
            </a:r>
          </a:p>
          <a:p>
            <a:pPr eaLnBrk="1" hangingPunct="1">
              <a:lnSpc>
                <a:spcPct val="80000"/>
              </a:lnSpc>
            </a:pPr>
            <a:r>
              <a:rPr lang="en-US" sz="2800" dirty="0" smtClean="0"/>
              <a:t>Usability: goals, tasks, claims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74</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75</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smtClean="0"/>
              <a:t>Services Ontology</a:t>
            </a:r>
            <a:endParaRPr lang="en-US" dirty="0" smtClean="0"/>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36"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76</a:t>
            </a:fld>
            <a:endParaRPr lang="en-US" smtClean="0"/>
          </a:p>
        </p:txBody>
      </p:sp>
      <p:sp>
        <p:nvSpPr>
          <p:cNvPr id="133123" name="Rectangle 2"/>
          <p:cNvSpPr>
            <a:spLocks noGrp="1" noChangeArrowheads="1"/>
          </p:cNvSpPr>
          <p:nvPr>
            <p:ph type="title"/>
          </p:nvPr>
        </p:nvSpPr>
        <p:spPr/>
        <p:txBody>
          <a:bodyPr/>
          <a:lstStyle/>
          <a:p>
            <a:pPr eaLnBrk="1" hangingPunct="1"/>
            <a:r>
              <a:rPr lang="en-US" dirty="0" smtClean="0"/>
              <a:t>Societies</a:t>
            </a:r>
            <a:endParaRPr lang="en-US" dirty="0" smtClean="0"/>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smtClean="0"/>
              <a:t>User communities</a:t>
            </a:r>
          </a:p>
          <a:p>
            <a:pPr lvl="1" eaLnBrk="1" hangingPunct="1">
              <a:lnSpc>
                <a:spcPct val="80000"/>
              </a:lnSpc>
            </a:pPr>
            <a:r>
              <a:rPr lang="en-US" sz="2400" smtClean="0"/>
              <a:t>Authors, editors, teachers, students, readers</a:t>
            </a:r>
          </a:p>
          <a:p>
            <a:pPr lvl="1" eaLnBrk="1" hangingPunct="1">
              <a:lnSpc>
                <a:spcPct val="80000"/>
              </a:lnSpc>
            </a:pPr>
            <a:r>
              <a:rPr lang="en-US" sz="2400" smtClean="0"/>
              <a:t>Personal(ization), group(ware), community, global</a:t>
            </a:r>
          </a:p>
          <a:p>
            <a:pPr lvl="1" eaLnBrk="1" hangingPunct="1">
              <a:lnSpc>
                <a:spcPct val="80000"/>
              </a:lnSpc>
            </a:pPr>
            <a:r>
              <a:rPr lang="en-US" sz="2400" smtClean="0"/>
              <a:t>Accessibility, universal access</a:t>
            </a:r>
          </a:p>
          <a:p>
            <a:pPr eaLnBrk="1" hangingPunct="1">
              <a:lnSpc>
                <a:spcPct val="80000"/>
              </a:lnSpc>
            </a:pPr>
            <a:r>
              <a:rPr lang="en-US" sz="2800" smtClean="0"/>
              <a:t>Librarians: reference, acquisition, operations</a:t>
            </a:r>
          </a:p>
          <a:p>
            <a:pPr eaLnBrk="1" hangingPunct="1">
              <a:lnSpc>
                <a:spcPct val="80000"/>
              </a:lnSpc>
            </a:pPr>
            <a:r>
              <a:rPr lang="en-US" sz="2800" smtClean="0"/>
              <a:t>Research community</a:t>
            </a:r>
          </a:p>
          <a:p>
            <a:pPr lvl="1" eaLnBrk="1" hangingPunct="1">
              <a:lnSpc>
                <a:spcPct val="80000"/>
              </a:lnSpc>
            </a:pPr>
            <a:r>
              <a:rPr lang="en-US" sz="2400" smtClean="0"/>
              <a:t>Associations, conferences, publications, labs, projects</a:t>
            </a:r>
          </a:p>
          <a:p>
            <a:pPr eaLnBrk="1" hangingPunct="1">
              <a:lnSpc>
                <a:spcPct val="80000"/>
              </a:lnSpc>
            </a:pPr>
            <a:r>
              <a:rPr lang="en-US" sz="2800" smtClean="0"/>
              <a:t>Economics</a:t>
            </a:r>
          </a:p>
          <a:p>
            <a:pPr lvl="1" eaLnBrk="1" hangingPunct="1">
              <a:lnSpc>
                <a:spcPct val="80000"/>
              </a:lnSpc>
            </a:pPr>
            <a:r>
              <a:rPr lang="en-US" sz="2400" smtClean="0"/>
              <a:t>Copyright, intellectual property rights, digital rights management, authorization, authentication, security, privacy, self-archiving (eprints)</a:t>
            </a:r>
          </a:p>
          <a:p>
            <a:pPr lvl="1" eaLnBrk="1" hangingPunct="1">
              <a:lnSpc>
                <a:spcPct val="80000"/>
              </a:lnSpc>
            </a:pPr>
            <a:r>
              <a:rPr lang="en-US" sz="2400" smtClean="0"/>
              <a:t>Publishers, catalogers, distributors, sustainability</a:t>
            </a:r>
          </a:p>
          <a:p>
            <a:pPr lvl="1" eaLnBrk="1" hangingPunct="1">
              <a:lnSpc>
                <a:spcPct val="80000"/>
              </a:lnSpc>
            </a:pPr>
            <a:r>
              <a:rPr lang="en-US" sz="2400" smtClean="0"/>
              <a:t>Open source, commercial, hybrid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77</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78</a:t>
            </a:fld>
            <a:endParaRPr lang="en-US" dirty="0" smtClean="0"/>
          </a:p>
        </p:txBody>
      </p:sp>
      <p:sp>
        <p:nvSpPr>
          <p:cNvPr id="137219" name="Rectangle 2"/>
          <p:cNvSpPr>
            <a:spLocks noGrp="1" noChangeArrowheads="1"/>
          </p:cNvSpPr>
          <p:nvPr>
            <p:ph type="title"/>
          </p:nvPr>
        </p:nvSpPr>
        <p:spPr/>
        <p:txBody>
          <a:bodyPr/>
          <a:lstStyle/>
          <a:p>
            <a:pPr eaLnBrk="1" hangingPunct="1"/>
            <a:r>
              <a:rPr lang="en-US" dirty="0" smtClean="0"/>
              <a:t>Higher Level Constructs:</a:t>
            </a:r>
            <a:br>
              <a:rPr lang="en-US" dirty="0" smtClean="0"/>
            </a:br>
            <a:r>
              <a:rPr lang="en-US" dirty="0" smtClean="0"/>
              <a:t>Collections</a:t>
            </a:r>
            <a:endParaRPr lang="en-US" dirty="0" smtClean="0"/>
          </a:p>
        </p:txBody>
      </p:sp>
      <p:sp>
        <p:nvSpPr>
          <p:cNvPr id="137220" name="Rectangle 3"/>
          <p:cNvSpPr>
            <a:spLocks noGrp="1" noChangeArrowheads="1"/>
          </p:cNvSpPr>
          <p:nvPr>
            <p:ph type="body" idx="1"/>
          </p:nvPr>
        </p:nvSpPr>
        <p:spPr>
          <a:xfrm>
            <a:off x="457200" y="1981200"/>
            <a:ext cx="8229600" cy="4038600"/>
          </a:xfrm>
        </p:spPr>
        <p:txBody>
          <a:bodyPr/>
          <a:lstStyle/>
          <a:p>
            <a:pPr eaLnBrk="1" hangingPunct="1"/>
            <a:r>
              <a:rPr lang="en-US" dirty="0" smtClean="0"/>
              <a:t>Terminology: set, “database”</a:t>
            </a:r>
          </a:p>
          <a:p>
            <a:pPr eaLnBrk="1" hangingPunct="1"/>
            <a:r>
              <a:rPr lang="en-US" dirty="0" smtClean="0"/>
              <a:t>Distributed: basis, efficiency/effectiveness</a:t>
            </a:r>
          </a:p>
          <a:p>
            <a:pPr eaLnBrk="1" hangingPunct="1"/>
            <a:r>
              <a:rPr lang="en-US" dirty="0" smtClean="0"/>
              <a:t>Parallelism: federation, harvesting</a:t>
            </a:r>
          </a:p>
          <a:p>
            <a:pPr eaLnBrk="1" hangingPunct="1"/>
            <a:r>
              <a:rPr lang="en-US" dirty="0" smtClean="0"/>
              <a:t>Scale: object size, compression, replication, stream splitting</a:t>
            </a:r>
          </a:p>
          <a:p>
            <a:pPr eaLnBrk="1" hangingPunct="1"/>
            <a:r>
              <a:rPr lang="en-US" dirty="0" smtClean="0"/>
              <a:t>Intelligence/processing granularity: object, cluster, collection, repository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79</a:t>
            </a:fld>
            <a:endParaRPr lang="en-US" smtClean="0"/>
          </a:p>
        </p:txBody>
      </p:sp>
      <p:sp>
        <p:nvSpPr>
          <p:cNvPr id="139267" name="Rectangle 2"/>
          <p:cNvSpPr>
            <a:spLocks noGrp="1" noChangeArrowheads="1"/>
          </p:cNvSpPr>
          <p:nvPr>
            <p:ph type="title"/>
          </p:nvPr>
        </p:nvSpPr>
        <p:spPr/>
        <p:txBody>
          <a:bodyPr/>
          <a:lstStyle/>
          <a:p>
            <a:pPr eaLnBrk="1" hangingPunct="1"/>
            <a:r>
              <a:rPr lang="en-US" dirty="0"/>
              <a:t>Higher Level Constructs</a:t>
            </a:r>
            <a:r>
              <a:rPr lang="en-US" dirty="0" smtClean="0"/>
              <a:t>:</a:t>
            </a:r>
            <a:br>
              <a:rPr lang="en-US" dirty="0" smtClean="0"/>
            </a:br>
            <a:r>
              <a:rPr lang="en-US" dirty="0" smtClean="0"/>
              <a:t>Catalogs</a:t>
            </a:r>
            <a:endParaRPr lang="en-US" dirty="0" smtClean="0"/>
          </a:p>
        </p:txBody>
      </p:sp>
      <p:sp>
        <p:nvSpPr>
          <p:cNvPr id="139268" name="Rectangle 3"/>
          <p:cNvSpPr>
            <a:spLocks noGrp="1" noChangeArrowheads="1"/>
          </p:cNvSpPr>
          <p:nvPr>
            <p:ph type="body" idx="1"/>
          </p:nvPr>
        </p:nvSpPr>
        <p:spPr>
          <a:xfrm>
            <a:off x="457200" y="1981200"/>
            <a:ext cx="8229600" cy="4525963"/>
          </a:xfrm>
        </p:spPr>
        <p:txBody>
          <a:bodyPr/>
          <a:lstStyle/>
          <a:p>
            <a:pPr eaLnBrk="1" hangingPunct="1"/>
            <a:r>
              <a:rPr lang="en-US" dirty="0" smtClean="0"/>
              <a:t>OPACs</a:t>
            </a:r>
          </a:p>
          <a:p>
            <a:pPr eaLnBrk="1" hangingPunct="1"/>
            <a:endParaRPr lang="en-US" dirty="0" smtClean="0"/>
          </a:p>
          <a:p>
            <a:pPr eaLnBrk="1" hangingPunct="1"/>
            <a:r>
              <a:rPr lang="en-US" dirty="0" smtClean="0"/>
              <a:t>Distributed vs. centralized</a:t>
            </a:r>
          </a:p>
          <a:p>
            <a:pPr eaLnBrk="1" hangingPunct="1"/>
            <a:r>
              <a:rPr lang="en-US" dirty="0" smtClean="0"/>
              <a:t>Coverage, breadth</a:t>
            </a:r>
          </a:p>
          <a:p>
            <a:pPr eaLnBrk="1" hangingPunct="1"/>
            <a:r>
              <a:rPr lang="en-US" dirty="0" smtClean="0"/>
              <a:t>Specificity, depth</a:t>
            </a:r>
          </a:p>
          <a:p>
            <a:pPr eaLnBrk="1" hangingPunct="1"/>
            <a:r>
              <a:rPr lang="en-US" dirty="0" smtClean="0"/>
              <a:t>Management: versioning, works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dirty="0" smtClean="0"/>
              <a:t>NSF awards to VT and UNC-CH</a:t>
            </a:r>
          </a:p>
          <a:p>
            <a:pPr eaLnBrk="1" hangingPunct="1"/>
            <a:r>
              <a:rPr lang="en-US" dirty="0" smtClean="0"/>
              <a:t>CS and LIS</a:t>
            </a:r>
          </a:p>
          <a:p>
            <a:pPr eaLnBrk="1" hangingPunct="1"/>
            <a:endParaRPr lang="en-US" dirty="0" smtClean="0"/>
          </a:p>
          <a:p>
            <a:pPr eaLnBrk="1" hangingPunct="1"/>
            <a:r>
              <a:rPr lang="en-US" dirty="0" smtClean="0"/>
              <a:t>Project server: http://</a:t>
            </a:r>
            <a:r>
              <a:rPr lang="en-US" dirty="0" err="1" smtClean="0"/>
              <a:t>curric.dlib.vt.edu</a:t>
            </a:r>
            <a:r>
              <a:rPr lang="en-US" dirty="0" smtClean="0"/>
              <a:t>/</a:t>
            </a:r>
          </a:p>
          <a:p>
            <a:pPr eaLnBrk="1" hangingPunct="1">
              <a:buFontTx/>
              <a:buNone/>
            </a:pPr>
            <a:endParaRPr lang="en-US" dirty="0" smtClean="0"/>
          </a:p>
          <a:p>
            <a:pPr eaLnBrk="1" hangingPunct="1"/>
            <a:r>
              <a:rPr lang="en-US" dirty="0" err="1" smtClean="0"/>
              <a:t>Wikiversity</a:t>
            </a:r>
            <a:r>
              <a:rPr lang="en-US" dirty="0" smtClean="0"/>
              <a:t>: http://</a:t>
            </a:r>
            <a:r>
              <a:rPr lang="en-US" dirty="0" err="1" smtClean="0"/>
              <a:t>en.wikiversity.org</a:t>
            </a:r>
            <a:r>
              <a:rPr lang="en-US" dirty="0" smtClean="0"/>
              <a:t>/wiki/</a:t>
            </a:r>
            <a:r>
              <a:rPr lang="en-US" dirty="0" err="1" smtClean="0"/>
              <a:t>Curriculum_on_Digital_Libraries</a:t>
            </a:r>
            <a:endParaRPr lang="en-US" dirty="0" smtClean="0"/>
          </a:p>
          <a:p>
            <a:pPr eaLnBrk="1" hangingPunct="1">
              <a:buFontTx/>
              <a:buNone/>
            </a:pPr>
            <a:endParaRPr lang="en-US" dirty="0"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8</a:t>
            </a:fld>
            <a:endParaRPr lang="en-US" smtClean="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80</a:t>
            </a:fld>
            <a:endParaRPr lang="en-US" smtClean="0"/>
          </a:p>
        </p:txBody>
      </p:sp>
      <p:sp>
        <p:nvSpPr>
          <p:cNvPr id="141315" name="Rectangle 2"/>
          <p:cNvSpPr>
            <a:spLocks noGrp="1" noChangeArrowheads="1"/>
          </p:cNvSpPr>
          <p:nvPr>
            <p:ph type="title"/>
          </p:nvPr>
        </p:nvSpPr>
        <p:spPr/>
        <p:txBody>
          <a:bodyPr/>
          <a:lstStyle/>
          <a:p>
            <a:pPr eaLnBrk="1" hangingPunct="1"/>
            <a:r>
              <a:rPr lang="en-US" dirty="0"/>
              <a:t>Higher Level Constructs</a:t>
            </a:r>
            <a:r>
              <a:rPr lang="en-US" dirty="0" smtClean="0"/>
              <a:t>:</a:t>
            </a:r>
            <a:br>
              <a:rPr lang="en-US" dirty="0" smtClean="0"/>
            </a:br>
            <a:r>
              <a:rPr lang="en-US" dirty="0" smtClean="0"/>
              <a:t>Repositories</a:t>
            </a:r>
            <a:r>
              <a:rPr lang="en-US" dirty="0" smtClean="0"/>
              <a:t>, Archives</a:t>
            </a:r>
            <a:endParaRPr lang="en-US" dirty="0" smtClean="0"/>
          </a:p>
        </p:txBody>
      </p:sp>
      <p:sp>
        <p:nvSpPr>
          <p:cNvPr id="141316" name="Rectangle 3"/>
          <p:cNvSpPr>
            <a:spLocks noGrp="1" noChangeArrowheads="1"/>
          </p:cNvSpPr>
          <p:nvPr>
            <p:ph type="body" idx="1"/>
          </p:nvPr>
        </p:nvSpPr>
        <p:spPr>
          <a:xfrm>
            <a:off x="457200" y="1828800"/>
            <a:ext cx="8229600" cy="4525963"/>
          </a:xfrm>
        </p:spPr>
        <p:txBody>
          <a:bodyPr/>
          <a:lstStyle/>
          <a:p>
            <a:pPr eaLnBrk="1" hangingPunct="1"/>
            <a:r>
              <a:rPr lang="en-US" dirty="0" smtClean="0"/>
              <a:t>Naming, identifiers</a:t>
            </a:r>
          </a:p>
          <a:p>
            <a:pPr eaLnBrk="1" hangingPunct="1"/>
            <a:r>
              <a:rPr lang="en-US" dirty="0"/>
              <a:t>Preservation, archives</a:t>
            </a:r>
          </a:p>
          <a:p>
            <a:pPr lvl="1" eaLnBrk="1" hangingPunct="1"/>
            <a:r>
              <a:rPr lang="en-US" dirty="0"/>
              <a:t>LOCKSS, UVC, emulation/migration</a:t>
            </a:r>
          </a:p>
          <a:p>
            <a:pPr eaLnBrk="1" hangingPunct="1"/>
            <a:r>
              <a:rPr lang="en-US" dirty="0" smtClean="0"/>
              <a:t>Architectures</a:t>
            </a:r>
            <a:r>
              <a:rPr lang="en-US" dirty="0" smtClean="0"/>
              <a:t>, interoperability</a:t>
            </a:r>
          </a:p>
          <a:p>
            <a:pPr lvl="1" eaLnBrk="1" hangingPunct="1"/>
            <a:r>
              <a:rPr lang="en-US" dirty="0" smtClean="0"/>
              <a:t>OAI: harvesting</a:t>
            </a:r>
          </a:p>
          <a:p>
            <a:pPr lvl="1" eaLnBrk="1" hangingPunct="1"/>
            <a:r>
              <a:rPr lang="en-US" dirty="0" smtClean="0"/>
              <a:t>SRU/SRW: federation</a:t>
            </a:r>
          </a:p>
          <a:p>
            <a:pPr eaLnBrk="1" hangingPunct="1"/>
            <a:r>
              <a:rPr lang="en-US" dirty="0" smtClean="0"/>
              <a:t>Scalability</a:t>
            </a:r>
            <a:r>
              <a:rPr lang="en-US" dirty="0" smtClean="0"/>
              <a:t>, storage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81</a:t>
            </a:fld>
            <a:endParaRPr lang="en-US" smtClean="0"/>
          </a:p>
        </p:txBody>
      </p:sp>
      <p:sp>
        <p:nvSpPr>
          <p:cNvPr id="142339" name="Rectangle 2"/>
          <p:cNvSpPr>
            <a:spLocks noGrp="1" noChangeArrowheads="1"/>
          </p:cNvSpPr>
          <p:nvPr>
            <p:ph type="title"/>
          </p:nvPr>
        </p:nvSpPr>
        <p:spPr/>
        <p:txBody>
          <a:bodyPr/>
          <a:lstStyle/>
          <a:p>
            <a:pPr eaLnBrk="1" hangingPunct="1"/>
            <a:r>
              <a:rPr lang="en-US" smtClean="0"/>
              <a:t>LOCKSS</a:t>
            </a:r>
          </a:p>
        </p:txBody>
      </p:sp>
      <p:sp>
        <p:nvSpPr>
          <p:cNvPr id="142340" name="Rectangle 3"/>
          <p:cNvSpPr>
            <a:spLocks noGrp="1" noChangeArrowheads="1"/>
          </p:cNvSpPr>
          <p:nvPr>
            <p:ph type="body" idx="1"/>
          </p:nvPr>
        </p:nvSpPr>
        <p:spPr>
          <a:xfrm>
            <a:off x="685800" y="1657350"/>
            <a:ext cx="8305800" cy="5048250"/>
          </a:xfrm>
        </p:spPr>
        <p:txBody>
          <a:bodyPr/>
          <a:lstStyle/>
          <a:p>
            <a:pPr eaLnBrk="1" hangingPunct="1"/>
            <a:r>
              <a:rPr lang="en-US" sz="2800" dirty="0" smtClean="0"/>
              <a:t>Lots of copies keep stuff safe</a:t>
            </a:r>
          </a:p>
          <a:p>
            <a:pPr eaLnBrk="1" hangingPunct="1"/>
            <a:r>
              <a:rPr lang="en-US" sz="2800" dirty="0" smtClean="0"/>
              <a:t>Stanford (Vicky Reich)</a:t>
            </a:r>
          </a:p>
          <a:p>
            <a:pPr eaLnBrk="1" hangingPunct="1"/>
            <a:r>
              <a:rPr lang="en-US" sz="2800" dirty="0" smtClean="0"/>
              <a:t>Initial focus on lower levels</a:t>
            </a:r>
          </a:p>
          <a:p>
            <a:pPr eaLnBrk="1" hangingPunct="1"/>
            <a:r>
              <a:rPr lang="en-US" sz="2800" dirty="0" smtClean="0"/>
              <a:t>Initial content: journals</a:t>
            </a:r>
          </a:p>
          <a:p>
            <a:pPr eaLnBrk="1" hangingPunct="1"/>
            <a:r>
              <a:rPr lang="en-US" sz="2800" dirty="0" smtClean="0"/>
              <a:t>Emory –&gt; N. Texas </a:t>
            </a:r>
            <a:r>
              <a:rPr lang="en-US" sz="2800" dirty="0" smtClean="0"/>
              <a:t>(Martin </a:t>
            </a:r>
            <a:r>
              <a:rPr lang="en-US" sz="2800" dirty="0" err="1" smtClean="0"/>
              <a:t>Halbert</a:t>
            </a:r>
            <a:r>
              <a:rPr lang="en-US" sz="2800" dirty="0" smtClean="0"/>
              <a:t>)</a:t>
            </a:r>
          </a:p>
          <a:p>
            <a:pPr lvl="1" eaLnBrk="1" hangingPunct="1"/>
            <a:r>
              <a:rPr lang="en-US" sz="2400" dirty="0" smtClean="0"/>
              <a:t>Help deploy and adapt</a:t>
            </a:r>
          </a:p>
          <a:p>
            <a:pPr lvl="1" eaLnBrk="1" hangingPunct="1"/>
            <a:r>
              <a:rPr lang="en-US" sz="2400" dirty="0" smtClean="0"/>
              <a:t>Help apply in other contexts</a:t>
            </a:r>
          </a:p>
          <a:p>
            <a:pPr lvl="1" eaLnBrk="1" hangingPunct="1"/>
            <a:r>
              <a:rPr lang="en-US" sz="2400" dirty="0" smtClean="0"/>
              <a:t>NDIIP</a:t>
            </a:r>
            <a:r>
              <a:rPr lang="en-US" sz="2400" dirty="0" smtClean="0"/>
              <a:t>: </a:t>
            </a:r>
            <a:r>
              <a:rPr lang="en-US" sz="2400" dirty="0" err="1" smtClean="0"/>
              <a:t>AmericanSouth</a:t>
            </a:r>
            <a:r>
              <a:rPr lang="en-US" sz="2400" dirty="0" smtClean="0"/>
              <a:t>, </a:t>
            </a:r>
            <a:r>
              <a:rPr lang="en-US" sz="2400" dirty="0" err="1" smtClean="0"/>
              <a:t>MetaArchive</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82</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83</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84</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85</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86</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87</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smtClean="0"/>
              <a:t>Crow, R. “Institutional repository checklist and resource guide”, SPARC, Washington, D.C., USA</a:t>
            </a:r>
          </a:p>
          <a:p>
            <a:pPr eaLnBrk="1" hangingPunct="1">
              <a:lnSpc>
                <a:spcPct val="90000"/>
              </a:lnSpc>
            </a:pPr>
            <a:r>
              <a:rPr lang="en-US" smtClean="0"/>
              <a:t>www.arl.org/sparc/IR/IR_Guide_v1.pdf</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88</a:t>
            </a:fld>
            <a:endParaRPr lang="en-US" smtClean="0"/>
          </a:p>
        </p:txBody>
      </p:sp>
      <p:sp>
        <p:nvSpPr>
          <p:cNvPr id="152579" name="Rectangle 2"/>
          <p:cNvSpPr>
            <a:spLocks noGrp="1" noChangeArrowheads="1"/>
          </p:cNvSpPr>
          <p:nvPr>
            <p:ph type="title"/>
          </p:nvPr>
        </p:nvSpPr>
        <p:spPr/>
        <p:txBody>
          <a:bodyPr/>
          <a:lstStyle/>
          <a:p>
            <a:pPr eaLnBrk="1" hangingPunct="1"/>
            <a:r>
              <a:rPr lang="en-US" smtClean="0"/>
              <a:t>Institutional Repositories - 2</a:t>
            </a:r>
          </a:p>
        </p:txBody>
      </p:sp>
      <p:sp>
        <p:nvSpPr>
          <p:cNvPr id="152580" name="Rectangle 3"/>
          <p:cNvSpPr>
            <a:spLocks noGrp="1" noChangeArrowheads="1"/>
          </p:cNvSpPr>
          <p:nvPr>
            <p:ph type="body" idx="1"/>
          </p:nvPr>
        </p:nvSpPr>
        <p:spPr>
          <a:xfrm>
            <a:off x="457200" y="1600200"/>
            <a:ext cx="8534400" cy="5029200"/>
          </a:xfrm>
        </p:spPr>
        <p:txBody>
          <a:bodyPr/>
          <a:lstStyle/>
          <a:p>
            <a:pPr eaLnBrk="1" hangingPunct="1"/>
            <a:r>
              <a:rPr lang="en-US" sz="280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smtClean="0"/>
              <a:t>Lynch, C.A. In ARL Bimonthly Report 226, pp. 1-7, Feb. 2003, www.arl.org/newsltr/226/ir.html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89</a:t>
            </a:fld>
            <a:endParaRPr lang="en-US" smtClean="0"/>
          </a:p>
        </p:txBody>
      </p:sp>
      <p:sp>
        <p:nvSpPr>
          <p:cNvPr id="165891" name="Rectangle 2"/>
          <p:cNvSpPr>
            <a:spLocks noGrp="1" noChangeArrowheads="1"/>
          </p:cNvSpPr>
          <p:nvPr>
            <p:ph type="title"/>
          </p:nvPr>
        </p:nvSpPr>
        <p:spPr/>
        <p:txBody>
          <a:bodyPr/>
          <a:lstStyle/>
          <a:p>
            <a:pPr eaLnBrk="1" hangingPunct="1"/>
            <a:r>
              <a:rPr lang="en-US" dirty="0" smtClean="0"/>
              <a:t>Systems</a:t>
            </a:r>
            <a:endParaRPr lang="en-US" dirty="0" smtClean="0"/>
          </a:p>
        </p:txBody>
      </p:sp>
      <p:sp>
        <p:nvSpPr>
          <p:cNvPr id="165892" name="Rectangle 3"/>
          <p:cNvSpPr>
            <a:spLocks noGrp="1" noChangeArrowheads="1"/>
          </p:cNvSpPr>
          <p:nvPr>
            <p:ph type="body" idx="1"/>
          </p:nvPr>
        </p:nvSpPr>
        <p:spPr/>
        <p:txBody>
          <a:bodyPr/>
          <a:lstStyle/>
          <a:p>
            <a:pPr eaLnBrk="1" hangingPunct="1">
              <a:lnSpc>
                <a:spcPct val="90000"/>
              </a:lnSpc>
            </a:pPr>
            <a:r>
              <a:rPr lang="en-US" dirty="0" smtClean="0"/>
              <a:t>Architectures</a:t>
            </a:r>
          </a:p>
          <a:p>
            <a:pPr lvl="1" eaLnBrk="1" hangingPunct="1">
              <a:lnSpc>
                <a:spcPct val="90000"/>
              </a:lnSpc>
            </a:pPr>
            <a:r>
              <a:rPr lang="en-US" dirty="0" smtClean="0"/>
              <a:t>Client-server, service-oriented</a:t>
            </a:r>
          </a:p>
          <a:p>
            <a:pPr lvl="1" eaLnBrk="1" hangingPunct="1">
              <a:lnSpc>
                <a:spcPct val="90000"/>
              </a:lnSpc>
            </a:pPr>
            <a:r>
              <a:rPr lang="en-US" dirty="0" smtClean="0"/>
              <a:t>P2P, Grid</a:t>
            </a:r>
          </a:p>
          <a:p>
            <a:pPr eaLnBrk="1" hangingPunct="1">
              <a:lnSpc>
                <a:spcPct val="90000"/>
              </a:lnSpc>
            </a:pPr>
            <a:r>
              <a:rPr lang="en-US" dirty="0" smtClean="0"/>
              <a:t>System descriptions and comparisons</a:t>
            </a:r>
          </a:p>
          <a:p>
            <a:pPr lvl="1" eaLnBrk="1" hangingPunct="1">
              <a:lnSpc>
                <a:spcPct val="90000"/>
              </a:lnSpc>
            </a:pPr>
            <a:r>
              <a:rPr lang="en-US" dirty="0" smtClean="0"/>
              <a:t>Personal DLs; Institutional to global</a:t>
            </a:r>
          </a:p>
          <a:p>
            <a:pPr lvl="1" eaLnBrk="1" hangingPunct="1">
              <a:lnSpc>
                <a:spcPct val="90000"/>
              </a:lnSpc>
            </a:pPr>
            <a:r>
              <a:rPr lang="en-US" dirty="0" err="1" smtClean="0"/>
              <a:t>DSpace</a:t>
            </a:r>
            <a:r>
              <a:rPr lang="en-US" dirty="0" smtClean="0"/>
              <a:t>, </a:t>
            </a:r>
            <a:r>
              <a:rPr lang="en-US" dirty="0" err="1" smtClean="0"/>
              <a:t>Eprints</a:t>
            </a:r>
            <a:r>
              <a:rPr lang="en-US" dirty="0" smtClean="0"/>
              <a:t>, Fedora, Greenstone, </a:t>
            </a:r>
            <a:r>
              <a:rPr lang="en-US" dirty="0" err="1" smtClean="0"/>
              <a:t>Kepler</a:t>
            </a:r>
            <a:endParaRPr lang="en-US" dirty="0" smtClean="0"/>
          </a:p>
          <a:p>
            <a:pPr eaLnBrk="1" hangingPunct="1">
              <a:lnSpc>
                <a:spcPct val="90000"/>
              </a:lnSpc>
            </a:pPr>
            <a:r>
              <a:rPr lang="en-US" dirty="0" smtClean="0"/>
              <a:t>5S </a:t>
            </a:r>
            <a:r>
              <a:rPr lang="en-US" dirty="0" smtClean="0"/>
              <a:t>Suite: language, visualization, generation, logging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2"/>
          </p:nvPr>
        </p:nvSpPr>
        <p:spPr>
          <a:noFill/>
        </p:spPr>
        <p:txBody>
          <a:bodyPr/>
          <a:lstStyle/>
          <a:p>
            <a:fld id="{04DFE412-01EE-4823-B11D-F0C702B30260}" type="slidenum">
              <a:rPr lang="en-US" smtClean="0"/>
              <a:pPr/>
              <a:t>9</a:t>
            </a:fld>
            <a:endParaRPr lang="en-US" smtClean="0"/>
          </a:p>
        </p:txBody>
      </p:sp>
      <p:sp>
        <p:nvSpPr>
          <p:cNvPr id="1028" name="Rectangle 4"/>
          <p:cNvSpPr>
            <a:spLocks noGrp="1" noChangeArrowheads="1"/>
          </p:cNvSpPr>
          <p:nvPr>
            <p:ph type="title"/>
          </p:nvPr>
        </p:nvSpPr>
        <p:spPr/>
        <p:txBody>
          <a:bodyPr/>
          <a:lstStyle/>
          <a:p>
            <a:pPr eaLnBrk="1" hangingPunct="1"/>
            <a:r>
              <a:rPr lang="en-US" smtClean="0"/>
              <a:t>DL Curriculum Framework</a:t>
            </a:r>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nvGraphicFramePr>
        <p:xfrm>
          <a:off x="304800" y="1447800"/>
          <a:ext cx="8458200" cy="4819650"/>
        </p:xfrm>
        <a:graphic>
          <a:graphicData uri="http://schemas.openxmlformats.org/presentationml/2006/ole">
            <mc:AlternateContent xmlns:mc="http://schemas.openxmlformats.org/markup-compatibility/2006">
              <mc:Choice xmlns:v="urn:schemas-microsoft-com:vml" Requires="v">
                <p:oleObj spid="_x0000_s1039"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58200" cy="481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303945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90</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315718"/>
            <a:ext cx="8839200" cy="5562600"/>
          </a:xfrm>
        </p:spPr>
        <p:txBody>
          <a:bodyPr/>
          <a:lstStyle/>
          <a:p>
            <a:pPr eaLnBrk="1" hangingPunct="1"/>
            <a:r>
              <a:rPr lang="en-US" sz="2800" dirty="0" smtClean="0"/>
              <a:t>Independent system vs. part of federation</a:t>
            </a:r>
          </a:p>
          <a:p>
            <a:pPr eaLnBrk="1" hangingPunct="1"/>
            <a:r>
              <a:rPr lang="en-US" sz="2800" dirty="0" smtClean="0"/>
              <a:t>Centralized vs. distributed vs. open services</a:t>
            </a:r>
          </a:p>
          <a:p>
            <a:pPr eaLnBrk="1" hangingPunct="1"/>
            <a:r>
              <a:rPr lang="en-US" sz="2800" dirty="0" smtClean="0"/>
              <a:t>Monolithic vs. modular vs. componentized</a:t>
            </a:r>
          </a:p>
          <a:p>
            <a:pPr eaLnBrk="1" hangingPunct="1"/>
            <a:r>
              <a:rPr lang="en-US" sz="2800" dirty="0" smtClean="0"/>
              <a:t>Topologies: bus vs. star vs. hierarchical vs. network</a:t>
            </a:r>
          </a:p>
          <a:p>
            <a:pPr eaLnBrk="1" hangingPunct="1"/>
            <a:r>
              <a:rPr lang="en-US" sz="2800" dirty="0" smtClean="0"/>
              <a:t>Decompositions vary</a:t>
            </a:r>
          </a:p>
          <a:p>
            <a:pPr lvl="1" eaLnBrk="1" hangingPunct="1"/>
            <a:r>
              <a:rPr lang="en-US" dirty="0" smtClean="0"/>
              <a:t>search engine, browser, DBMS, MM support</a:t>
            </a:r>
          </a:p>
          <a:p>
            <a:pPr lvl="1" eaLnBrk="1" hangingPunct="1"/>
            <a:r>
              <a:rPr lang="en-US" dirty="0" smtClean="0"/>
              <a:t>repository, handle server, client</a:t>
            </a:r>
          </a:p>
          <a:p>
            <a:pPr lvl="1" eaLnBrk="1" hangingPunct="1"/>
            <a:r>
              <a:rPr lang="en-US" dirty="0" smtClean="0"/>
              <a:t>information resources + mediators, bus or agent collection + client with workspace/environment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91</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91000" y="1157288"/>
            <a:ext cx="3951288" cy="457200"/>
          </a:xfrm>
          <a:prstGeom prst="rect">
            <a:avLst/>
          </a:prstGeom>
          <a:noFill/>
          <a:ln w="9525">
            <a:noFill/>
            <a:miter lim="800000"/>
            <a:headEnd/>
            <a:tailEnd/>
          </a:ln>
        </p:spPr>
        <p:txBody>
          <a:bodyPr wrap="none">
            <a:spAutoFit/>
          </a:bodyPr>
          <a:lstStyle/>
          <a:p>
            <a:pPr algn="ctr"/>
            <a:r>
              <a:rPr lang="en-US" sz="240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92</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459"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93</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94</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smtClean="0"/>
              <a:t>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07"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noFill/>
        </p:spPr>
        <p:txBody>
          <a:bodyPr/>
          <a:lstStyle/>
          <a:p>
            <a:fld id="{D7CDF1BC-3C1C-4DDC-8121-646E4C818B67}" type="slidenum">
              <a:rPr lang="en-US" smtClean="0"/>
              <a:pPr/>
              <a:t>95</a:t>
            </a:fld>
            <a:endParaRPr lang="en-US" smtClean="0"/>
          </a:p>
        </p:txBody>
      </p:sp>
      <p:sp>
        <p:nvSpPr>
          <p:cNvPr id="193539" name="Rectangle 2"/>
          <p:cNvSpPr>
            <a:spLocks noGrp="1" noChangeArrowheads="1"/>
          </p:cNvSpPr>
          <p:nvPr>
            <p:ph type="title"/>
          </p:nvPr>
        </p:nvSpPr>
        <p:spPr/>
        <p:txBody>
          <a:bodyPr/>
          <a:lstStyle/>
          <a:p>
            <a:pPr eaLnBrk="1" hangingPunct="1"/>
            <a:r>
              <a:rPr lang="en-US"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066800" y="1905000"/>
            <a:ext cx="5257800" cy="4111625"/>
          </a:xfrm>
          <a:noFill/>
        </p:spPr>
      </p:pic>
      <p:sp>
        <p:nvSpPr>
          <p:cNvPr id="193541" name="Text Box 4"/>
          <p:cNvSpPr txBox="1">
            <a:spLocks noChangeArrowheads="1"/>
          </p:cNvSpPr>
          <p:nvPr/>
        </p:nvSpPr>
        <p:spPr bwMode="auto">
          <a:xfrm>
            <a:off x="6400800" y="2819400"/>
            <a:ext cx="2514600" cy="1004888"/>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Workspace</a:t>
            </a:r>
          </a:p>
          <a:p>
            <a:pPr>
              <a:spcBef>
                <a:spcPct val="50000"/>
              </a:spcBef>
            </a:pPr>
            <a:r>
              <a:rPr lang="en-US" sz="2400" b="0">
                <a:latin typeface="Times New Roman" pitchFamily="18" charset="0"/>
              </a:rPr>
              <a:t>(instance model)</a:t>
            </a:r>
          </a:p>
        </p:txBody>
      </p:sp>
      <p:sp>
        <p:nvSpPr>
          <p:cNvPr id="193542" name="Text Box 5"/>
          <p:cNvSpPr txBox="1">
            <a:spLocks noChangeArrowheads="1"/>
          </p:cNvSpPr>
          <p:nvPr/>
        </p:nvSpPr>
        <p:spPr bwMode="auto">
          <a:xfrm>
            <a:off x="6858000" y="4419600"/>
            <a:ext cx="1752600" cy="1552575"/>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Structured </a:t>
            </a:r>
          </a:p>
          <a:p>
            <a:pPr>
              <a:spcBef>
                <a:spcPct val="50000"/>
              </a:spcBef>
            </a:pPr>
            <a:r>
              <a:rPr lang="en-US" sz="2400" b="0">
                <a:latin typeface="Times New Roman" pitchFamily="18" charset="0"/>
              </a:rPr>
              <a:t>toolbox</a:t>
            </a:r>
          </a:p>
          <a:p>
            <a:pPr>
              <a:spcBef>
                <a:spcPct val="50000"/>
              </a:spcBef>
            </a:pPr>
            <a:r>
              <a:rPr lang="en-US" sz="2400" b="0">
                <a:latin typeface="Times New Roman" pitchFamily="18" charset="0"/>
              </a:rPr>
              <a:t>(metamodel)</a:t>
            </a:r>
          </a:p>
        </p:txBody>
      </p:sp>
      <p:sp>
        <p:nvSpPr>
          <p:cNvPr id="193543" name="Line 6"/>
          <p:cNvSpPr>
            <a:spLocks noChangeShapeType="1"/>
          </p:cNvSpPr>
          <p:nvPr/>
        </p:nvSpPr>
        <p:spPr bwMode="auto">
          <a:xfrm flipH="1">
            <a:off x="5410200" y="5181600"/>
            <a:ext cx="1295400" cy="15240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5410200" y="3124200"/>
            <a:ext cx="1066800" cy="76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96</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97</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98</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smtClean="0"/>
              <a:t>Version 1 -- MARIAN as the target system</a:t>
            </a:r>
          </a:p>
          <a:p>
            <a:pPr lvl="1" eaLnBrk="1" hangingPunct="1"/>
            <a:r>
              <a:rPr lang="en-US" sz="2400" smtClean="0"/>
              <a:t>Focused on rich structures: semantic networks</a:t>
            </a:r>
          </a:p>
          <a:p>
            <a:pPr lvl="1" eaLnBrk="1" hangingPunct="1"/>
            <a:r>
              <a:rPr lang="en-US" sz="2400" smtClean="0"/>
              <a:t>Behavior attached to nodes/links</a:t>
            </a:r>
          </a:p>
          <a:p>
            <a:pPr eaLnBrk="1" hangingPunct="1"/>
            <a:r>
              <a:rPr lang="en-US" sz="2800" smtClean="0"/>
              <a:t>Version 2 -- Shifted for later work to componentized (ODL) approach </a:t>
            </a:r>
          </a:p>
          <a:p>
            <a:pPr lvl="1" eaLnBrk="1" hangingPunct="1"/>
            <a:r>
              <a:rPr lang="en-US" sz="2400" smtClean="0"/>
              <a:t>Focused on scenarios/societies</a:t>
            </a:r>
          </a:p>
          <a:p>
            <a:pPr lvl="1" eaLnBrk="1" hangingPunct="1"/>
            <a:r>
              <a:rPr lang="en-US" sz="2400" smtClean="0"/>
              <a:t>Structures/Spaces encapsulated within components (e.g., relational tables, indexes)</a:t>
            </a:r>
          </a:p>
          <a:p>
            <a:pPr lvl="1" eaLnBrk="1" hangingPunct="1"/>
            <a:r>
              <a:rPr lang="en-US" sz="2400" smtClean="0"/>
              <a:t>Only textual streams supported</a:t>
            </a:r>
          </a:p>
          <a:p>
            <a:pPr eaLnBrk="1" hangingPunct="1"/>
            <a:r>
              <a:rPr lang="en-US" smtClean="0"/>
              <a:t>Version 3 – Practical DL (w. DSpace) – Doug Gorton</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99</a:t>
            </a:fld>
            <a:endParaRPr lang="en-US" smtClean="0"/>
          </a:p>
        </p:txBody>
      </p:sp>
      <p:sp>
        <p:nvSpPr>
          <p:cNvPr id="199683" name="Rectangle 2"/>
          <p:cNvSpPr>
            <a:spLocks noGrp="1" noChangeArrowheads="1"/>
          </p:cNvSpPr>
          <p:nvPr>
            <p:ph type="title"/>
          </p:nvPr>
        </p:nvSpPr>
        <p:spPr>
          <a:xfrm>
            <a:off x="609600" y="381000"/>
            <a:ext cx="7772400" cy="762000"/>
          </a:xfrm>
        </p:spPr>
        <p:txBody>
          <a:bodyPr/>
          <a:lstStyle/>
          <a:p>
            <a:pPr eaLnBrk="1" hangingPunct="1"/>
            <a:r>
              <a:rPr lang="en-US" smtClean="0"/>
              <a:t>5SLGen – Version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2209800" y="1981200"/>
            <a:ext cx="5867400" cy="4778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15945</TotalTime>
  <Words>6485</Words>
  <Application>Microsoft Macintosh PowerPoint</Application>
  <PresentationFormat>On-screen Show (4:3)</PresentationFormat>
  <Paragraphs>1494</Paragraphs>
  <Slides>145</Slides>
  <Notes>142</Notes>
  <HiddenSlides>0</HiddenSlides>
  <MMClips>0</MMClips>
  <ScaleCrop>false</ScaleCrop>
  <HeadingPairs>
    <vt:vector size="6" baseType="variant">
      <vt:variant>
        <vt:lpstr>Theme</vt:lpstr>
      </vt:variant>
      <vt:variant>
        <vt:i4>1</vt:i4>
      </vt:variant>
      <vt:variant>
        <vt:lpstr>Embedded OLE Servers</vt:lpstr>
      </vt:variant>
      <vt:variant>
        <vt:i4>8</vt:i4>
      </vt:variant>
      <vt:variant>
        <vt:lpstr>Slide Titles</vt:lpstr>
      </vt:variant>
      <vt:variant>
        <vt:i4>145</vt:i4>
      </vt:variant>
    </vt:vector>
  </HeadingPairs>
  <TitlesOfParts>
    <vt:vector size="154" baseType="lpstr">
      <vt:lpstr>Default Design</vt:lpstr>
      <vt:lpstr>Visio</vt:lpstr>
      <vt:lpstr>MS Org Chart</vt:lpstr>
      <vt:lpstr>Slide</vt:lpstr>
      <vt:lpstr>Bitmap Image</vt:lpstr>
      <vt:lpstr>Image</vt:lpstr>
      <vt:lpstr>SmartDraw</vt:lpstr>
      <vt:lpstr>Equation</vt:lpstr>
      <vt:lpstr>Clip</vt:lpstr>
      <vt:lpstr>Information Technology for Civil Engineering (Virginia Tech, 30 October 2012)   “Introduction to  Digital Libraries”  by Edward A. Fox   </vt:lpstr>
      <vt:lpstr>Connections with Civil Eng.</vt:lpstr>
      <vt:lpstr>Acknowledgements</vt:lpstr>
      <vt:lpstr>For More Information</vt:lpstr>
      <vt:lpstr>   Informal 5S DL Definition    DLs are complex systems that </vt:lpstr>
      <vt:lpstr>Selected DL Projects - 1</vt:lpstr>
      <vt:lpstr>Selected DL Projects - 2</vt:lpstr>
      <vt:lpstr>DL Curric. Project - 1</vt:lpstr>
      <vt:lpstr>DL Curriculum Framework</vt:lpstr>
      <vt:lpstr>DL Curric. Project - 2</vt:lpstr>
      <vt:lpstr>DL Curric. Project - 3</vt:lpstr>
      <vt:lpstr>DL Curric. Project - 4</vt:lpstr>
      <vt:lpstr>4 DL Books</vt:lpstr>
      <vt:lpstr>Book 1 (180 pages)</vt:lpstr>
      <vt:lpstr>Books 3 &amp; 4</vt:lpstr>
      <vt:lpstr>Synchronous Scholarly Communication</vt:lpstr>
      <vt:lpstr>Asynchronous, Digital Library Mediated Scholarly Communication</vt:lpstr>
      <vt:lpstr>Digital Libraries --- Objectives</vt:lpstr>
      <vt:lpstr>PowerPoint Presentation</vt:lpstr>
      <vt:lpstr>Information Life Cycle</vt:lpstr>
      <vt:lpstr>Digital Libraries Shorten the Chain from</vt:lpstr>
      <vt:lpstr>DLs Shorten the Chain to</vt:lpstr>
      <vt:lpstr>PowerPoint Presentation</vt:lpstr>
      <vt:lpstr>DL Definitions - 1</vt:lpstr>
      <vt:lpstr>DL Definitions - 2</vt:lpstr>
      <vt:lpstr>DL Definitions - 3</vt:lpstr>
      <vt:lpstr>DL Definitions - 4</vt:lpstr>
      <vt:lpstr>PowerPoint Presentation</vt:lpstr>
      <vt:lpstr>5S Layers</vt:lpstr>
      <vt:lpstr>5Ss</vt:lpstr>
      <vt:lpstr>5S and DL formal definitions and compositions (April 2004 TOIS)</vt:lpstr>
      <vt:lpstr>PowerPoint Presentation</vt:lpstr>
      <vt:lpstr>ETANA-DL</vt:lpstr>
      <vt:lpstr>ETANA-DL Architecture DigBase and DigKit</vt:lpstr>
      <vt:lpstr>PowerPoint Presentation</vt:lpstr>
      <vt:lpstr>PowerPoint Presentation</vt:lpstr>
      <vt:lpstr>Lahav Website</vt:lpstr>
      <vt:lpstr>Megiddo Opening Screen</vt:lpstr>
      <vt:lpstr>Locus Screen: Pictures</vt:lpstr>
      <vt:lpstr>Area Screen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Societies - 1</vt:lpstr>
      <vt:lpstr>ETANA Societies - 2</vt:lpstr>
      <vt:lpstr>ETANA Scenarios</vt:lpstr>
      <vt:lpstr>ETANA Spaces</vt:lpstr>
      <vt:lpstr>ETANA Structures</vt:lpstr>
      <vt:lpstr>ETANA  Streams</vt:lpstr>
      <vt:lpstr>Streams</vt:lpstr>
      <vt:lpstr>Integrated CCLINC  Translingual Information System</vt:lpstr>
      <vt:lpstr>Structured Video Browser (making video into hypermedia)  www.learn.umd.edu</vt:lpstr>
      <vt:lpstr>The AMICO Library™</vt:lpstr>
      <vt:lpstr>Textual information retrieval</vt:lpstr>
      <vt:lpstr>PowerPoint Presentation</vt:lpstr>
      <vt:lpstr>Structures (Where / Degrees)</vt:lpstr>
      <vt:lpstr>Digital Objects (DOs)</vt:lpstr>
      <vt:lpstr>Metadata Objects (MDOs)</vt:lpstr>
      <vt:lpstr>Also Important: Epub, SGML, XML</vt:lpstr>
      <vt:lpstr>Databases</vt:lpstr>
      <vt:lpstr>Spaces</vt:lpstr>
      <vt:lpstr>Scenarios</vt:lpstr>
      <vt:lpstr>PowerPoint Presentation</vt:lpstr>
      <vt:lpstr>Services Ontology</vt:lpstr>
      <vt:lpstr>Societies</vt:lpstr>
      <vt:lpstr>PowerPoint Presentation</vt:lpstr>
      <vt:lpstr>Higher Level Constructs: Collections</vt:lpstr>
      <vt:lpstr>Higher Level Constructs: Catalogs</vt:lpstr>
      <vt:lpstr>Higher Level Constructs: Repositories, Archives</vt:lpstr>
      <vt:lpstr>LOCKSS</vt:lpstr>
      <vt:lpstr>OAI - Open Archives Initiative</vt:lpstr>
      <vt:lpstr>OAI = Technical Umbrella for Practical Interoperability…</vt:lpstr>
      <vt:lpstr>OAI – Repository Perspective</vt:lpstr>
      <vt:lpstr>OAI – Black Box Perspective</vt:lpstr>
      <vt:lpstr>The World According to OAI</vt:lpstr>
      <vt:lpstr>Institutional Repositories - 1</vt:lpstr>
      <vt:lpstr>Institutional Repositories - 2</vt:lpstr>
      <vt:lpstr>Systems</vt:lpstr>
      <vt:lpstr>Architectural Issues</vt:lpstr>
      <vt:lpstr>Fedora™ Digital Object Architecture</vt:lpstr>
      <vt:lpstr>PowerPoint Presentation</vt:lpstr>
      <vt:lpstr>VITAL / Fedora Relationship</vt:lpstr>
      <vt:lpstr>Tools/Applications</vt:lpstr>
      <vt:lpstr>Overview of 5SGraph</vt:lpstr>
      <vt:lpstr>PowerPoint Presentation</vt:lpstr>
      <vt:lpstr>PowerPoint Presentation</vt:lpstr>
      <vt:lpstr>5SGen</vt:lpstr>
      <vt:lpstr>5SLGen – Version 2: ODL, Services, Scenarios</vt:lpstr>
      <vt:lpstr>Computing and Information Technology Interactive Digital Educational Library (CITIDEL)</vt:lpstr>
      <vt:lpstr>CITIDEL -&gt; NSDL</vt:lpstr>
      <vt:lpstr>Connects:</vt:lpstr>
      <vt:lpstr>Collections</vt:lpstr>
      <vt:lpstr>Services</vt:lpstr>
      <vt:lpstr>PowerPoint Presentation</vt:lpstr>
      <vt:lpstr>A Digital Library Case Study</vt:lpstr>
      <vt:lpstr>PowerPoint Presentation</vt:lpstr>
      <vt:lpstr>PowerPoint Presentation</vt:lpstr>
      <vt:lpstr>PowerPoint Presentation</vt:lpstr>
      <vt:lpstr>PowerPoint Presentation</vt:lpstr>
      <vt:lpstr>PowerPoint Presentation</vt:lpstr>
      <vt:lpstr>PowerPoint Presentation</vt:lpstr>
      <vt:lpstr>Crisis, Tragedy, and Recovery</vt:lpstr>
      <vt:lpstr>PowerPoint Presentation</vt:lpstr>
      <vt:lpstr>CTR stakeholders</vt:lpstr>
      <vt:lpstr>PowerPoint Presentation</vt:lpstr>
      <vt:lpstr>Categories from focus group study</vt:lpstr>
      <vt:lpstr>CTR keyword pairs</vt:lpstr>
      <vt:lpstr>Hypothesis of school shooting</vt:lpstr>
      <vt:lpstr>DL Integration</vt:lpstr>
      <vt:lpstr>Formal Definition of DL Integration </vt:lpstr>
      <vt:lpstr>PowerPoint Presentation</vt:lpstr>
      <vt:lpstr>PowerPoint Presentation</vt:lpstr>
      <vt:lpstr>PowerPoint Presentation</vt:lpstr>
      <vt:lpstr>PowerPoint Presentation</vt:lpstr>
      <vt:lpstr>PowerPoint Presentation</vt:lpstr>
      <vt:lpstr>PowerPoint Presentation</vt:lpstr>
      <vt:lpstr>Quality and the Information Life Cycle</vt:lpstr>
      <vt:lpstr>SimDL: A Model Ontology Driven Digital Library for Simulation Systems</vt:lpstr>
      <vt:lpstr>Domain: Computational Epidemiology</vt:lpstr>
      <vt:lpstr>Simulation Community Goals</vt:lpstr>
      <vt:lpstr>Prototypes</vt:lpstr>
      <vt:lpstr>Use of Subimages in Fish Species Identification: A Qualitative Study</vt:lpstr>
      <vt:lpstr>Scenario</vt:lpstr>
      <vt:lpstr>Searching for such fine-grain contextual information is not supported by current DLs </vt:lpstr>
      <vt:lpstr>Superimposed information (SI) enables working with contextualized subdocuments</vt:lpstr>
      <vt:lpstr>Task: fish species identification</vt:lpstr>
      <vt:lpstr>SuperIDR: species details interface</vt:lpstr>
      <vt:lpstr>PowerPoint Presentation</vt:lpstr>
      <vt:lpstr>PowerPoint Presentation</vt:lpstr>
      <vt:lpstr>Comparing similar species  (manual inspection)</vt:lpstr>
      <vt:lpstr>SuperIDR: combined search</vt:lpstr>
      <vt:lpstr>PowerPoint Presentation</vt:lpstr>
      <vt:lpstr>PowerPoint Presentation</vt:lpstr>
      <vt:lpstr>Questions?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Ed Fox</cp:lastModifiedBy>
  <cp:revision>281</cp:revision>
  <dcterms:created xsi:type="dcterms:W3CDTF">2004-04-27T15:48:44Z</dcterms:created>
  <dcterms:modified xsi:type="dcterms:W3CDTF">2012-10-29T22:28:28Z</dcterms:modified>
</cp:coreProperties>
</file>