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2"/>
  </p:notesMasterIdLst>
  <p:handoutMasterIdLst>
    <p:handoutMasterId r:id="rId33"/>
  </p:handoutMasterIdLst>
  <p:sldIdLst>
    <p:sldId id="648" r:id="rId2"/>
    <p:sldId id="1322" r:id="rId3"/>
    <p:sldId id="1323" r:id="rId4"/>
    <p:sldId id="1325" r:id="rId5"/>
    <p:sldId id="1326" r:id="rId6"/>
    <p:sldId id="1327" r:id="rId7"/>
    <p:sldId id="1328" r:id="rId8"/>
    <p:sldId id="1329" r:id="rId9"/>
    <p:sldId id="1330" r:id="rId10"/>
    <p:sldId id="1331" r:id="rId11"/>
    <p:sldId id="1333" r:id="rId12"/>
    <p:sldId id="1269" r:id="rId13"/>
    <p:sldId id="1314" r:id="rId14"/>
    <p:sldId id="1315" r:id="rId15"/>
    <p:sldId id="1319" r:id="rId16"/>
    <p:sldId id="1316" r:id="rId17"/>
    <p:sldId id="1336" r:id="rId18"/>
    <p:sldId id="1335" r:id="rId19"/>
    <p:sldId id="1317" r:id="rId20"/>
    <p:sldId id="1321" r:id="rId21"/>
    <p:sldId id="1337" r:id="rId22"/>
    <p:sldId id="1338" r:id="rId23"/>
    <p:sldId id="1280" r:id="rId24"/>
    <p:sldId id="1334" r:id="rId25"/>
    <p:sldId id="1332" r:id="rId26"/>
    <p:sldId id="1304" r:id="rId27"/>
    <p:sldId id="1309" r:id="rId28"/>
    <p:sldId id="1275" r:id="rId29"/>
    <p:sldId id="1276" r:id="rId30"/>
    <p:sldId id="667" r:id="rId3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45" autoAdjust="0"/>
    <p:restoredTop sz="94660"/>
  </p:normalViewPr>
  <p:slideViewPr>
    <p:cSldViewPr>
      <p:cViewPr>
        <p:scale>
          <a:sx n="100" d="100"/>
          <a:sy n="100" d="100"/>
        </p:scale>
        <p:origin x="-4376" y="-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DCDC-9F0C-41EA-A55F-5C3559E5B9C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E799F-5881-F64F-B68A-52A82CC52288}" type="slidenum">
              <a:rPr lang="en-US"/>
              <a:pPr/>
              <a:t>3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r>
              <a:rPr lang="en-US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115F-54A6-EA41-A953-925867FBFBD8}" type="slidenum">
              <a:rPr lang="en-US"/>
              <a:pPr/>
              <a:t>4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D46A4-F6A5-204E-8553-2492EEF1C131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ln/>
        </p:spPr>
        <p:txBody>
          <a:bodyPr lIns="93556" tIns="46778" rIns="93556" bIns="4677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DA71-CC82-044B-84B8-BB2CB2FDF847}" type="slidenum">
              <a:rPr lang="en-US"/>
              <a:pPr/>
              <a:t>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6101A-6A11-4641-A471-461D05E64BBD}" type="slidenum">
              <a:rPr lang="en-US"/>
              <a:pPr/>
              <a:t>7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40E19-8CEB-DB40-92F9-0F637312E771}" type="slidenum">
              <a:rPr lang="en-US"/>
              <a:pPr/>
              <a:t>8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86D2F-1472-AB4A-8853-D6E92ED493C0}" type="slidenum">
              <a:rPr lang="en-US"/>
              <a:pPr/>
              <a:t>9</a:t>
            </a:fld>
            <a:endParaRPr lang="en-US"/>
          </a:p>
        </p:txBody>
      </p:sp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584708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charset="0"/>
              </a:rPr>
              <a:t>3</a:t>
            </a:r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ln/>
        </p:spPr>
        <p:txBody>
          <a:bodyPr lIns="93822" tIns="46912" rIns="93822" bIns="46912"/>
          <a:lstStyle/>
          <a:p>
            <a:endParaRPr lang="en-US"/>
          </a:p>
        </p:txBody>
      </p:sp>
      <p:sp>
        <p:nvSpPr>
          <p:cNvPr id="58471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98563-7360-A042-BD5A-AF3D0D885C89}" type="slidenum">
              <a:rPr lang="en-US"/>
              <a:pPr/>
              <a:t>10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F8B1-2757-4467-9B6F-C5BF0ED4B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3773-3022-410A-A431-87F7E9B85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079E5-5D40-4801-BC84-1EDEE2FE8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831CD-AC03-426A-9E74-94AF6EA68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211AB-7BC2-4433-BB64-767FC2457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0F5D-8947-4889-836E-884728F91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59098-6C34-456D-8955-BBC330983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01A0A1B-F4D1-43C2-859A-E9317F3EE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631C332-980B-41C9-BAD7-F44F060FE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3622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400" b="1" dirty="0" smtClean="0">
                <a:solidFill>
                  <a:srgbClr val="C00000"/>
                </a:solidFill>
              </a:rPr>
              <a:t>D</a:t>
            </a:r>
            <a:r>
              <a:rPr lang="en-US" sz="4400" b="1" dirty="0" smtClean="0"/>
              <a:t>igital </a:t>
            </a:r>
            <a:r>
              <a:rPr lang="en-US" sz="4400" b="1" dirty="0" smtClean="0">
                <a:solidFill>
                  <a:srgbClr val="C00000"/>
                </a:solidFill>
              </a:rPr>
              <a:t>L</a:t>
            </a:r>
            <a:r>
              <a:rPr lang="en-US" sz="4400" b="1" dirty="0" smtClean="0"/>
              <a:t>ibrary </a:t>
            </a:r>
            <a:r>
              <a:rPr lang="en-US" sz="4400" b="1" dirty="0" smtClean="0">
                <a:solidFill>
                  <a:srgbClr val="C00000"/>
                </a:solidFill>
              </a:rPr>
              <a:t>R</a:t>
            </a:r>
            <a:r>
              <a:rPr lang="en-US" sz="4400" b="1" dirty="0" smtClean="0"/>
              <a:t>esearch </a:t>
            </a:r>
            <a:r>
              <a:rPr lang="en-US" sz="4400" b="1" dirty="0" smtClean="0">
                <a:solidFill>
                  <a:srgbClr val="C00000"/>
                </a:solidFill>
              </a:rPr>
              <a:t>L</a:t>
            </a:r>
            <a:r>
              <a:rPr lang="en-US" sz="4400" b="1" dirty="0" smtClean="0"/>
              <a:t>aboratory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err="1" smtClean="0"/>
              <a:t>Torgersen</a:t>
            </a:r>
            <a:r>
              <a:rPr lang="en-US" sz="2400" b="1" dirty="0" smtClean="0"/>
              <a:t> Hall 2030 – www.dlib.vt.edu</a:t>
            </a:r>
            <a:br>
              <a:rPr lang="en-US" sz="2400" b="1" dirty="0" smtClean="0"/>
            </a:br>
            <a:r>
              <a:rPr lang="en-US" sz="2400" dirty="0" smtClean="0"/>
              <a:t> 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100" dirty="0" smtClean="0"/>
              <a:t>by: Edward A. Fox </a:t>
            </a:r>
            <a:br>
              <a:rPr lang="en-US" sz="3100" dirty="0" smtClean="0"/>
            </a:br>
            <a:r>
              <a:rPr lang="en-US" sz="3100" dirty="0" smtClean="0"/>
              <a:t>        </a:t>
            </a:r>
            <a:r>
              <a:rPr lang="en-US" sz="3100" dirty="0" err="1" smtClean="0"/>
              <a:t>Sherif</a:t>
            </a:r>
            <a:r>
              <a:rPr lang="en-US" sz="3100" dirty="0" smtClean="0"/>
              <a:t> H. </a:t>
            </a:r>
            <a:r>
              <a:rPr lang="en-US" sz="3100" dirty="0" err="1" smtClean="0"/>
              <a:t>Elmeligy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00600"/>
            <a:ext cx="7543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fox@vt.edu</a:t>
            </a:r>
            <a:r>
              <a:rPr lang="en-US" sz="2400" b="0" kern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http://</a:t>
            </a:r>
            <a:r>
              <a:rPr lang="en-US" sz="2400" b="0" kern="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fox.cs.vt.edu</a:t>
            </a:r>
            <a:endParaRPr lang="en-US" sz="2400" b="0" kern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Blacksburg, VA 24061 USA</a:t>
            </a:r>
          </a:p>
        </p:txBody>
      </p:sp>
      <p:pic>
        <p:nvPicPr>
          <p:cNvPr id="37892" name="Picture 4" descr="http://www.dlib.vt.edu/DLRL_Corn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5F41-5AE4-074A-B929-6B0C68BC1067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01090" name="Group 2"/>
          <p:cNvGraphicFramePr>
            <a:graphicFrameLocks noGrp="1"/>
          </p:cNvGraphicFramePr>
          <p:nvPr/>
        </p:nvGraphicFramePr>
        <p:xfrm>
          <a:off x="609600" y="609600"/>
          <a:ext cx="8026718" cy="6172611"/>
        </p:xfrm>
        <a:graphic>
          <a:graphicData uri="http://schemas.openxmlformats.org/drawingml/2006/table">
            <a:tbl>
              <a:tblPr/>
              <a:tblGrid>
                <a:gridCol w="815975"/>
                <a:gridCol w="1408113"/>
                <a:gridCol w="1314450"/>
                <a:gridCol w="208280"/>
                <a:gridCol w="1955800"/>
                <a:gridCol w="2324100"/>
              </a:tblGrid>
              <a:tr h="69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Application Domain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Related Institutions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Examples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Technical Challenges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Benefit / Impact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Publishing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Publishers, Eprint archives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OAI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Quality control, openness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Aggregation, organization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Education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Schools, colleges, universities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NSDL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, NCSTRL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Knowledge management, reuseability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Access to data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Art, 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Culture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Museum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AMICO,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PRDLA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Digitization, describing, cataloging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Global understanding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Science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Government, Academia, Commerce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NVO, PDG, SwissProt, </a:t>
                      </a:r>
                      <a:r>
                        <a:rPr kumimoji="0" lang="en-US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UK eScience,European Union Commission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Data models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reproducibility, faster reuse, faster advance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(e) Government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Government Agencies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 (all levels)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Census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Intellectual property rights, privacy,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multi-national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Accountability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, homeland security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(e) Commerce, (e) Industry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Legal institutions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Court cases, patents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Developing standards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Standardization, 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economic development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History,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Heritage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Foundations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American Memory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Content, context, interpretation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Long term view, perspective, documentation, recording, facilitating, interpretation, understanding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Cross-cutting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Library,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 Archive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Web, personal collections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Multi-language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, preservation, scalability, interoperability, dynamic behavior, workflow, sustainability, ontologies, distributed data, infrastructure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Reduced cost, increased access,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pereservation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ＭＳ Ｐゴシック" charset="0"/>
                          <a:cs typeface="Times New Roman" charset="0"/>
                        </a:rPr>
                        <a:t>, democratization, leveling, peace, competitiveness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1162" name="Text Box 74"/>
          <p:cNvSpPr txBox="1">
            <a:spLocks noChangeArrowheads="1"/>
          </p:cNvSpPr>
          <p:nvPr/>
        </p:nvSpPr>
        <p:spPr bwMode="auto">
          <a:xfrm>
            <a:off x="152400" y="609600"/>
            <a:ext cx="304800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Times New Roman" charset="0"/>
              </a:rPr>
              <a:t>DL Challenges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0" dirty="0" smtClean="0">
                <a:latin typeface="Times New Roman" charset="0"/>
              </a:rPr>
              <a:t>Benefits</a:t>
            </a:r>
          </a:p>
        </p:txBody>
      </p:sp>
      <p:sp>
        <p:nvSpPr>
          <p:cNvPr id="601163" name="Text Box 75"/>
          <p:cNvSpPr txBox="1">
            <a:spLocks noChangeArrowheads="1"/>
          </p:cNvSpPr>
          <p:nvPr/>
        </p:nvSpPr>
        <p:spPr bwMode="auto">
          <a:xfrm>
            <a:off x="8686800" y="838200"/>
            <a:ext cx="3048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June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0" dirty="0">
                <a:latin typeface="Times New Roman" charset="0"/>
              </a:rPr>
              <a:t>  </a:t>
            </a:r>
            <a:r>
              <a:rPr lang="en-US" sz="2000" b="0" dirty="0" smtClean="0">
                <a:latin typeface="Times New Roman" charset="0"/>
              </a:rPr>
              <a:t>2002</a:t>
            </a:r>
            <a:endParaRPr lang="en-US" sz="2000" b="0" dirty="0"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88997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800" dirty="0" smtClean="0"/>
              <a:t>Digital Library Curricular Resources</a:t>
            </a:r>
          </a:p>
          <a:p>
            <a:pPr lvl="2"/>
            <a:r>
              <a:rPr lang="en-US" sz="2800" dirty="0" smtClean="0"/>
              <a:t>NSF IIS-0535057 &amp; 0535060</a:t>
            </a:r>
          </a:p>
          <a:p>
            <a:pPr lvl="1"/>
            <a:r>
              <a:rPr lang="en-US" sz="2800" dirty="0" smtClean="0"/>
              <a:t>Builds upon a collaboration between Virginia Tech and the University of North Carolina, Chapel Hill.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61442" name="Picture 2" descr="http://curric.dlib.vt.edu/DLcurric_images/lg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5076825" cy="1066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CTRnet</a:t>
            </a:r>
            <a:r>
              <a:rPr lang="en-US" sz="2800" dirty="0" smtClean="0"/>
              <a:t> (Crisis, Tragedy &amp; Recovery Net)</a:t>
            </a:r>
          </a:p>
          <a:p>
            <a:pPr lvl="1"/>
            <a:r>
              <a:rPr lang="en-US" sz="2800" dirty="0" smtClean="0"/>
              <a:t>NSF IIS-0916733</a:t>
            </a:r>
          </a:p>
          <a:p>
            <a:pPr lvl="1"/>
            <a:r>
              <a:rPr lang="en-US" sz="2800" dirty="0" smtClean="0"/>
              <a:t>Provides a range of services relating to different kind of tragic events. </a:t>
            </a:r>
          </a:p>
          <a:p>
            <a:pPr lvl="1"/>
            <a:r>
              <a:rPr lang="en-US" sz="2800" dirty="0" smtClean="0"/>
              <a:t>Collect and archive different types of CTR related information such as Web sites, videos, blogs and tweets.  </a:t>
            </a:r>
            <a:endParaRPr lang="en-US" sz="2800" dirty="0" smtClean="0"/>
          </a:p>
          <a:p>
            <a:pPr lvl="1"/>
            <a:r>
              <a:rPr lang="en-US" sz="2800" dirty="0" smtClean="0"/>
              <a:t>Various </a:t>
            </a:r>
            <a:r>
              <a:rPr lang="en-US" sz="2800" dirty="0" smtClean="0"/>
              <a:t>collections about school shootings and natural disasters have been developed from collaboration with the </a:t>
            </a:r>
            <a:r>
              <a:rPr lang="en-US" sz="2800" u="sng" dirty="0" smtClean="0"/>
              <a:t>Internet Archive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6463268"/>
            <a:ext cx="183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www.ctrnet.net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1371600"/>
          </a:xfrm>
        </p:spPr>
        <p:txBody>
          <a:bodyPr/>
          <a:lstStyle/>
          <a:p>
            <a:r>
              <a:rPr lang="en-US" dirty="0" err="1" smtClean="0"/>
              <a:t>CTRnet</a:t>
            </a:r>
            <a:r>
              <a:rPr lang="en-US" dirty="0" smtClean="0"/>
              <a:t> (Crisis, Tragedy &amp; Recovery Net)</a:t>
            </a:r>
          </a:p>
          <a:p>
            <a:pPr lvl="1"/>
            <a:r>
              <a:rPr lang="en-US" dirty="0" smtClean="0"/>
              <a:t>Disaster Locations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372098" cy="49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CTRnet</a:t>
            </a:r>
            <a:r>
              <a:rPr lang="en-US" dirty="0" smtClean="0"/>
              <a:t> (Crisis, Tragedy &amp; Recovery Net)</a:t>
            </a:r>
          </a:p>
          <a:p>
            <a:pPr lvl="1"/>
            <a:r>
              <a:rPr lang="en-US" dirty="0" smtClean="0"/>
              <a:t>Word Clouds of Japan Earthquake and Libya Revolution (using tweets)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4328371" cy="3090815"/>
          </a:xfrm>
          <a:prstGeom prst="rect">
            <a:avLst/>
          </a:prstGeom>
          <a:noFill/>
          <a:ln w="9525">
            <a:solidFill>
              <a:schemeClr val="accent1">
                <a:alpha val="92000"/>
              </a:schemeClr>
            </a:solidFill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377573" cy="3108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1200" y="60960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Libya Revolution 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Japan Earthquake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Tsunami Disaster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475968"/>
            <a:ext cx="28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Updated every 10 minutes</a:t>
            </a:r>
            <a:endParaRPr lang="en-US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300" dirty="0" smtClean="0"/>
              <a:t>Ensemble (Computer Science Education)</a:t>
            </a:r>
          </a:p>
          <a:p>
            <a:pPr lvl="1"/>
            <a:r>
              <a:rPr lang="en-US" sz="3300" dirty="0" smtClean="0"/>
              <a:t>NSF DUE-0840719</a:t>
            </a:r>
          </a:p>
          <a:p>
            <a:pPr lvl="1">
              <a:buNone/>
            </a:pPr>
            <a:r>
              <a:rPr lang="en-US" sz="2800" dirty="0" smtClean="0"/>
              <a:t>The </a:t>
            </a:r>
            <a:r>
              <a:rPr lang="en-US" sz="2800" b="1" i="1" dirty="0"/>
              <a:t>E</a:t>
            </a:r>
            <a:r>
              <a:rPr lang="en-US" sz="2800" b="1" i="1" dirty="0" smtClean="0"/>
              <a:t>nsemble</a:t>
            </a:r>
            <a:r>
              <a:rPr lang="en-US" sz="2800" b="1" i="1" dirty="0" smtClean="0"/>
              <a:t> </a:t>
            </a:r>
            <a:r>
              <a:rPr lang="en-US" sz="2800" dirty="0" smtClean="0"/>
              <a:t>portal provides easy access to:</a:t>
            </a:r>
          </a:p>
          <a:p>
            <a:pPr lvl="1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COLLECTIONS </a:t>
            </a:r>
            <a:r>
              <a:rPr lang="en-US" sz="2800" dirty="0" smtClean="0"/>
              <a:t>of educational resources hosted by our partners</a:t>
            </a:r>
          </a:p>
          <a:p>
            <a:pPr lvl="1"/>
            <a:r>
              <a:rPr lang="en-US" sz="2800" b="1" dirty="0" smtClean="0"/>
              <a:t>COMMUNITIES </a:t>
            </a:r>
            <a:r>
              <a:rPr lang="en-US" sz="2800" dirty="0" smtClean="0"/>
              <a:t>that can create and share documents (within the group or with the public), discuss things on forums, and contribute educational resources.</a:t>
            </a:r>
          </a:p>
          <a:p>
            <a:pPr lvl="1"/>
            <a:r>
              <a:rPr lang="en-US" sz="2800" b="1" dirty="0" smtClean="0"/>
              <a:t>TECHNOLOGIES </a:t>
            </a:r>
            <a:r>
              <a:rPr lang="en-US" sz="2800" dirty="0" smtClean="0"/>
              <a:t> that might be useful when you teach (for use in-class and out-of-class).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6802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1143000" cy="1143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652" y="6463268"/>
            <a:ext cx="30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www.computingportal.org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 smtClean="0"/>
              <a:t>worldwide Network of Physics Departments and Documents - provides a set of information services for physicists (e.g</a:t>
            </a:r>
            <a:r>
              <a:rPr lang="en-US" dirty="0" smtClean="0"/>
              <a:t>., </a:t>
            </a:r>
            <a:r>
              <a:rPr lang="en-US" dirty="0" smtClean="0"/>
              <a:t>PhysDep, PhysDoc, PhysJobs, Journals, Conferences, Workshops and Summer Schools).</a:t>
            </a:r>
          </a:p>
          <a:p>
            <a:r>
              <a:rPr lang="en-US" dirty="0" smtClean="0"/>
              <a:t>All information of </a:t>
            </a:r>
            <a:r>
              <a:rPr lang="en-US" b="1" dirty="0" err="1" smtClean="0"/>
              <a:t>Phys</a:t>
            </a:r>
            <a:r>
              <a:rPr lang="en-US" dirty="0" err="1" smtClean="0"/>
              <a:t>Net</a:t>
            </a:r>
            <a:r>
              <a:rPr lang="en-US" dirty="0" smtClean="0"/>
              <a:t> is kept, stored and maintained by its creators at their local institution's server or individual homepage.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9810" name="Picture 2" descr="http://www.physnet.de/PhysNet/pics/head_hg_1tx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1676400" cy="60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83360" y="6463268"/>
            <a:ext cx="20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www.physnet.net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US" dirty="0" smtClean="0"/>
              <a:t>Digital Preserve</a:t>
            </a:r>
          </a:p>
          <a:p>
            <a:pPr lvl="1"/>
            <a:r>
              <a:rPr lang="en-US" dirty="0" smtClean="0"/>
              <a:t>NSF IIS-0910183 &amp; 0910465</a:t>
            </a:r>
          </a:p>
          <a:p>
            <a:pPr lvl="1"/>
            <a:r>
              <a:rPr lang="en-US" dirty="0" smtClean="0"/>
              <a:t>We are conducting exploratory research to demonstrate how </a:t>
            </a:r>
            <a:r>
              <a:rPr lang="en-US" dirty="0" smtClean="0">
                <a:solidFill>
                  <a:srgbClr val="C00000"/>
                </a:solidFill>
              </a:rPr>
              <a:t>Second Life (SL) </a:t>
            </a:r>
            <a:r>
              <a:rPr lang="en-US" dirty="0" smtClean="0"/>
              <a:t>can be leveraged in the digital </a:t>
            </a:r>
            <a:r>
              <a:rPr lang="en-US" dirty="0" err="1" smtClean="0"/>
              <a:t>curation</a:t>
            </a:r>
            <a:r>
              <a:rPr lang="en-US" dirty="0" smtClean="0"/>
              <a:t> community for purposes of improving work practices and training. </a:t>
            </a:r>
          </a:p>
          <a:p>
            <a:pPr lvl="1"/>
            <a:r>
              <a:rPr lang="en-US" dirty="0" smtClean="0"/>
              <a:t>Our island on Second Life is called the </a:t>
            </a:r>
            <a:r>
              <a:rPr lang="en-US" dirty="0" smtClean="0">
                <a:solidFill>
                  <a:srgbClr val="C00000"/>
                </a:solidFill>
              </a:rPr>
              <a:t>Digital Preserve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02250"/>
            <a:ext cx="2514600" cy="26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Library Overview</a:t>
            </a:r>
          </a:p>
          <a:p>
            <a:r>
              <a:rPr lang="en-US" dirty="0" smtClean="0"/>
              <a:t>Digital Library Projects</a:t>
            </a:r>
          </a:p>
          <a:p>
            <a:r>
              <a:rPr lang="en-US" dirty="0" smtClean="0"/>
              <a:t>Co-Authored Publications</a:t>
            </a:r>
          </a:p>
          <a:p>
            <a:r>
              <a:rPr lang="en-US" dirty="0" smtClean="0"/>
              <a:t>Grants</a:t>
            </a:r>
          </a:p>
          <a:p>
            <a:r>
              <a:rPr lang="en-US" dirty="0" smtClean="0"/>
              <a:t>Areas of Research and Teaching</a:t>
            </a:r>
          </a:p>
          <a:p>
            <a:r>
              <a:rPr lang="en-US" dirty="0" smtClean="0"/>
              <a:t>DL Book Draft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CINET: Network Science Middleware</a:t>
            </a:r>
          </a:p>
          <a:p>
            <a:pPr lvl="1"/>
            <a:r>
              <a:rPr lang="en-US" sz="2800" dirty="0" smtClean="0"/>
              <a:t>NSF SDCI 1032677</a:t>
            </a:r>
          </a:p>
          <a:p>
            <a:pPr lvl="1"/>
            <a:r>
              <a:rPr lang="en-US" sz="2800" dirty="0" smtClean="0"/>
              <a:t>The research will develop a cyber infrastructure middleware (CINET) to support Network Science.</a:t>
            </a:r>
          </a:p>
          <a:p>
            <a:pPr lvl="1"/>
            <a:r>
              <a:rPr lang="en-US" sz="2800" dirty="0" smtClean="0"/>
              <a:t>CINET will be pervasive, flexible and extensible. Users can contribute new networks, data, methods, hardware, and research results in an integrative way.</a:t>
            </a:r>
          </a:p>
          <a:p>
            <a:pPr lvl="1"/>
            <a:r>
              <a:rPr lang="en-US" sz="2800" dirty="0" smtClean="0"/>
              <a:t>CINET will enable new ways by which researchers study and teach complex networks.</a:t>
            </a:r>
          </a:p>
          <a:p>
            <a:pPr lvl="1"/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996" y="6463268"/>
            <a:ext cx="32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ndssl.vbi.vt.edu</a:t>
            </a:r>
            <a:r>
              <a:rPr lang="en-US" dirty="0"/>
              <a:t>/</a:t>
            </a:r>
            <a:r>
              <a:rPr lang="en-US" dirty="0" err="1"/>
              <a:t>cinet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965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CINET: Network Science Middleware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4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4958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Netviz</a:t>
            </a:r>
            <a:r>
              <a:rPr lang="en-US" dirty="0" smtClean="0"/>
              <a:t>:  Course project aims to develop a visualization component for CINET which contains large network graphs. The visualization service will get Networks from CINET, convert from </a:t>
            </a:r>
            <a:r>
              <a:rPr lang="en-US" dirty="0" err="1" smtClean="0"/>
              <a:t>Galib</a:t>
            </a:r>
            <a:r>
              <a:rPr lang="en-US" dirty="0" smtClean="0"/>
              <a:t> to </a:t>
            </a:r>
            <a:r>
              <a:rPr lang="en-US" dirty="0" err="1" smtClean="0"/>
              <a:t>Gexf</a:t>
            </a:r>
            <a:r>
              <a:rPr lang="en-US" dirty="0" smtClean="0"/>
              <a:t> format, then visualize the graphs using </a:t>
            </a:r>
            <a:r>
              <a:rPr lang="en-US" dirty="0" err="1" smtClean="0"/>
              <a:t>Gelphi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9906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CINET: Network Science Middleware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620" y="1676400"/>
            <a:ext cx="47163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5943600"/>
            <a:ext cx="322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CINET network displayed using </a:t>
            </a:r>
            <a:r>
              <a:rPr lang="en-US" sz="1400" b="0" dirty="0" err="1" smtClean="0"/>
              <a:t>Gephi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Establishing a Qatari Arabic-English DL Institute: NPRP </a:t>
            </a:r>
            <a:r>
              <a:rPr lang="en-US" sz="2800" dirty="0"/>
              <a:t>4 - 029 - 1 </a:t>
            </a:r>
            <a:r>
              <a:rPr lang="en-US" sz="2800" dirty="0" smtClean="0"/>
              <a:t>– 007 pending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Fingerprint Analysis/Distortion/Training DLs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National </a:t>
            </a:r>
            <a:r>
              <a:rPr lang="en-US" sz="2800" dirty="0" err="1" smtClean="0"/>
              <a:t>Inst</a:t>
            </a:r>
            <a:r>
              <a:rPr lang="en-US" sz="2800" dirty="0" smtClean="0"/>
              <a:t> of Justice, BAE Systems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ETD Analysis, Extraction, Classification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43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Other 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4831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Co-Authored Publications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581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Sponsors for 110 Grants</a:t>
            </a: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 descr="Sponso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6006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algn="l" eaLnBrk="1" hangingPunct="1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Areas of Research and Teaching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US" sz="3600" dirty="0" smtClean="0"/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Digital Libraries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Information Retrieval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Library, Information Science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Search (engines), WWW, Web 2.0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Human-Computer Interaction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Visualization, Interfaces, VR, Usability, …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Multimedia / Hypermedia / </a:t>
            </a:r>
            <a:r>
              <a:rPr lang="en-US" sz="3200" dirty="0" err="1" smtClean="0"/>
              <a:t>ePublishing</a:t>
            </a:r>
            <a:endParaRPr lang="en-US" sz="3200" dirty="0" smtClean="0"/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Computing-related education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3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l" eaLnBrk="1" hangingPunct="1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DL Book Draft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991600" cy="4724400"/>
          </a:xfrm>
        </p:spPr>
        <p:txBody>
          <a:bodyPr/>
          <a:lstStyle/>
          <a:p>
            <a:r>
              <a:rPr lang="en-US" sz="1600" dirty="0"/>
              <a:t>Monika </a:t>
            </a:r>
            <a:r>
              <a:rPr lang="en-US" sz="1600" dirty="0" smtClean="0"/>
              <a:t>Akbar</a:t>
            </a:r>
          </a:p>
          <a:p>
            <a:r>
              <a:rPr lang="en-US" sz="1600" dirty="0" err="1" smtClean="0"/>
              <a:t>Pranav</a:t>
            </a:r>
            <a:r>
              <a:rPr lang="en-US" sz="1600" dirty="0" smtClean="0"/>
              <a:t> Angara</a:t>
            </a:r>
          </a:p>
          <a:p>
            <a:r>
              <a:rPr lang="en-US" sz="1600" dirty="0" err="1" smtClean="0"/>
              <a:t>Yinlin</a:t>
            </a:r>
            <a:r>
              <a:rPr lang="en-US" sz="1600" dirty="0" smtClean="0"/>
              <a:t> Chen</a:t>
            </a:r>
          </a:p>
          <a:p>
            <a:r>
              <a:rPr lang="en-US" sz="1600" dirty="0" smtClean="0"/>
              <a:t>Lois </a:t>
            </a:r>
            <a:r>
              <a:rPr lang="en-US" sz="1600" dirty="0"/>
              <a:t>M. </a:t>
            </a:r>
            <a:r>
              <a:rPr lang="en-US" sz="1600" dirty="0" err="1" smtClean="0"/>
              <a:t>Delcambre</a:t>
            </a:r>
            <a:r>
              <a:rPr lang="en-US" sz="1600" dirty="0" smtClean="0"/>
              <a:t> (Portland)</a:t>
            </a:r>
          </a:p>
          <a:p>
            <a:r>
              <a:rPr lang="en-US" sz="1600" dirty="0" err="1" smtClean="0"/>
              <a:t>Noha</a:t>
            </a:r>
            <a:r>
              <a:rPr lang="en-US" sz="1600" dirty="0" smtClean="0"/>
              <a:t> </a:t>
            </a:r>
            <a:r>
              <a:rPr lang="en-US" sz="1600" dirty="0" err="1" smtClean="0"/>
              <a:t>Elsherbiny</a:t>
            </a:r>
            <a:endParaRPr lang="en-US" sz="1600" dirty="0" smtClean="0"/>
          </a:p>
          <a:p>
            <a:r>
              <a:rPr lang="en-US" sz="1600" dirty="0" smtClean="0"/>
              <a:t>Eric </a:t>
            </a:r>
            <a:r>
              <a:rPr lang="en-US" sz="1600" dirty="0" err="1"/>
              <a:t>Fouh</a:t>
            </a:r>
            <a:r>
              <a:rPr lang="en-US" sz="1600" dirty="0"/>
              <a:t>, Marcos André </a:t>
            </a:r>
            <a:r>
              <a:rPr lang="en-US" sz="1600" dirty="0" err="1" smtClean="0"/>
              <a:t>Gonçalves</a:t>
            </a:r>
            <a:r>
              <a:rPr lang="en-US" sz="1600" dirty="0" smtClean="0"/>
              <a:t> (Brazil)</a:t>
            </a:r>
          </a:p>
          <a:p>
            <a:r>
              <a:rPr lang="en-US" sz="1600" dirty="0" err="1" smtClean="0"/>
              <a:t>Nádia</a:t>
            </a:r>
            <a:r>
              <a:rPr lang="en-US" sz="1600" dirty="0" smtClean="0"/>
              <a:t> </a:t>
            </a:r>
            <a:r>
              <a:rPr lang="en-US" sz="1600" dirty="0"/>
              <a:t>P. </a:t>
            </a:r>
            <a:r>
              <a:rPr lang="en-US" sz="1600" dirty="0" err="1" smtClean="0"/>
              <a:t>Kozievitch</a:t>
            </a:r>
            <a:r>
              <a:rPr lang="en-US" sz="1600" dirty="0" smtClean="0"/>
              <a:t> (Brazil)</a:t>
            </a:r>
          </a:p>
          <a:p>
            <a:r>
              <a:rPr lang="en-US" sz="1600" dirty="0" smtClean="0"/>
              <a:t>Spencer </a:t>
            </a:r>
            <a:r>
              <a:rPr lang="en-US" sz="1600" dirty="0"/>
              <a:t>Lee, Jonathan </a:t>
            </a:r>
            <a:r>
              <a:rPr lang="en-US" sz="1600" dirty="0" err="1" smtClean="0"/>
              <a:t>Leidig</a:t>
            </a:r>
            <a:endParaRPr lang="en-US" sz="1600" dirty="0" smtClean="0"/>
          </a:p>
          <a:p>
            <a:r>
              <a:rPr lang="en-US" sz="1600" dirty="0" smtClean="0"/>
              <a:t>Lin </a:t>
            </a:r>
            <a:r>
              <a:rPr lang="en-US" sz="1600" dirty="0" err="1"/>
              <a:t>Tzy</a:t>
            </a:r>
            <a:r>
              <a:rPr lang="en-US" sz="1600" dirty="0"/>
              <a:t> </a:t>
            </a:r>
            <a:r>
              <a:rPr lang="en-US" sz="1600" dirty="0" smtClean="0"/>
              <a:t>Li (Brazil)</a:t>
            </a:r>
          </a:p>
          <a:p>
            <a:r>
              <a:rPr lang="en-US" sz="1600" dirty="0" smtClean="0"/>
              <a:t>Mohamed </a:t>
            </a:r>
            <a:r>
              <a:rPr lang="en-US" sz="1600" dirty="0" err="1"/>
              <a:t>Magdy</a:t>
            </a:r>
            <a:r>
              <a:rPr lang="en-US" sz="1600" dirty="0"/>
              <a:t> </a:t>
            </a:r>
            <a:r>
              <a:rPr lang="en-US" sz="1600" dirty="0" err="1"/>
              <a:t>Gharib</a:t>
            </a:r>
            <a:r>
              <a:rPr lang="en-US" sz="1600" dirty="0"/>
              <a:t> </a:t>
            </a:r>
            <a:r>
              <a:rPr lang="en-US" sz="1600" dirty="0" err="1" smtClean="0"/>
              <a:t>Farag</a:t>
            </a:r>
            <a:endParaRPr lang="en-US" sz="1600" dirty="0" smtClean="0"/>
          </a:p>
          <a:p>
            <a:r>
              <a:rPr lang="en-US" sz="1600" dirty="0" err="1" smtClean="0"/>
              <a:t>Uma</a:t>
            </a:r>
            <a:r>
              <a:rPr lang="en-US" sz="1600" dirty="0" smtClean="0"/>
              <a:t> Murthy (Seattle)</a:t>
            </a:r>
          </a:p>
          <a:p>
            <a:r>
              <a:rPr lang="en-US" sz="1600" dirty="0" smtClean="0"/>
              <a:t>Sung </a:t>
            </a:r>
            <a:r>
              <a:rPr lang="en-US" sz="1600" dirty="0" err="1"/>
              <a:t>Hee</a:t>
            </a:r>
            <a:r>
              <a:rPr lang="en-US" sz="1600" dirty="0"/>
              <a:t> </a:t>
            </a:r>
            <a:r>
              <a:rPr lang="en-US" sz="1600" dirty="0" smtClean="0"/>
              <a:t>Park</a:t>
            </a:r>
          </a:p>
          <a:p>
            <a:r>
              <a:rPr lang="en-US" sz="1600" dirty="0" err="1" smtClean="0"/>
              <a:t>Rao</a:t>
            </a:r>
            <a:r>
              <a:rPr lang="en-US" sz="1600" dirty="0" smtClean="0"/>
              <a:t> </a:t>
            </a:r>
            <a:r>
              <a:rPr lang="en-US" sz="1600" dirty="0" err="1" smtClean="0"/>
              <a:t>Shen</a:t>
            </a:r>
            <a:r>
              <a:rPr lang="en-US" sz="1600" dirty="0" smtClean="0"/>
              <a:t> (Yahoo!)</a:t>
            </a:r>
          </a:p>
          <a:p>
            <a:r>
              <a:rPr lang="en-US" sz="1600" dirty="0" err="1" smtClean="0"/>
              <a:t>Venkat</a:t>
            </a:r>
            <a:r>
              <a:rPr lang="en-US" sz="1600" dirty="0" smtClean="0"/>
              <a:t> </a:t>
            </a:r>
            <a:r>
              <a:rPr lang="en-US" sz="1600" dirty="0" err="1" smtClean="0"/>
              <a:t>Srinivasan</a:t>
            </a:r>
            <a:endParaRPr lang="en-US" sz="1600" dirty="0" smtClean="0"/>
          </a:p>
          <a:p>
            <a:r>
              <a:rPr lang="en-US" sz="1600" dirty="0" smtClean="0"/>
              <a:t>Ricardo da Silva Torres</a:t>
            </a:r>
          </a:p>
          <a:p>
            <a:r>
              <a:rPr lang="en-US" sz="1600" dirty="0" err="1" smtClean="0"/>
              <a:t>Seungwon</a:t>
            </a:r>
            <a:r>
              <a:rPr lang="en-US" sz="1600" dirty="0" smtClean="0"/>
              <a:t> </a:t>
            </a:r>
            <a:r>
              <a:rPr lang="en-US" sz="1600" dirty="0"/>
              <a:t>Yang</a:t>
            </a:r>
            <a:endParaRPr lang="en-US" sz="1600" dirty="0" smtClean="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839C3-5777-4261-B834-A1F47C24FAD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    Chapter Authors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8153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25963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Frontmatter</a:t>
            </a:r>
            <a:endParaRPr lang="en-US" sz="2400" b="1" dirty="0"/>
          </a:p>
          <a:p>
            <a:r>
              <a:rPr lang="en-US" sz="2400" b="1" dirty="0" smtClean="0"/>
              <a:t>1 Basic </a:t>
            </a:r>
            <a:r>
              <a:rPr lang="en-US" sz="2400" b="1" dirty="0"/>
              <a:t>Concepts</a:t>
            </a:r>
          </a:p>
          <a:p>
            <a:pPr lvl="1"/>
            <a:r>
              <a:rPr lang="en-US" dirty="0" smtClean="0"/>
              <a:t>1 Introduction (5S Formal framework)</a:t>
            </a:r>
            <a:endParaRPr lang="en-US" dirty="0"/>
          </a:p>
          <a:p>
            <a:pPr lvl="1"/>
            <a:r>
              <a:rPr lang="en-US" dirty="0" smtClean="0"/>
              <a:t>2 Exploration (Archaeology)</a:t>
            </a:r>
            <a:endParaRPr lang="en-US" dirty="0"/>
          </a:p>
          <a:p>
            <a:pPr lvl="1"/>
            <a:r>
              <a:rPr lang="en-US" dirty="0" smtClean="0"/>
              <a:t>3 Evaluation (Quality Assessment Toolkit)</a:t>
            </a:r>
          </a:p>
          <a:p>
            <a:r>
              <a:rPr lang="en-US" sz="2400" b="1" dirty="0" smtClean="0"/>
              <a:t>2 Advanced Concepts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Complex objects (Fingerprints)</a:t>
            </a:r>
            <a:endParaRPr lang="en-US" dirty="0"/>
          </a:p>
          <a:p>
            <a:pPr lvl="1"/>
            <a:r>
              <a:rPr lang="en-US" dirty="0"/>
              <a:t>5</a:t>
            </a:r>
            <a:r>
              <a:rPr lang="en-US" dirty="0" smtClean="0"/>
              <a:t> Integration (</a:t>
            </a:r>
            <a:r>
              <a:rPr lang="en-US" dirty="0"/>
              <a:t>Archaeology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6</a:t>
            </a:r>
            <a:r>
              <a:rPr lang="en-US" dirty="0" smtClean="0"/>
              <a:t> Subdocuments (Fish Species Identification)</a:t>
            </a:r>
            <a:endParaRPr lang="en-US" dirty="0"/>
          </a:p>
          <a:p>
            <a:pPr lvl="1"/>
            <a:r>
              <a:rPr lang="en-US" dirty="0"/>
              <a:t>7</a:t>
            </a:r>
            <a:r>
              <a:rPr lang="en-US" dirty="0" smtClean="0"/>
              <a:t> Ontologies (Crisis, Tragedy, and Recovery network)</a:t>
            </a:r>
            <a:endParaRPr lang="en-US" dirty="0"/>
          </a:p>
          <a:p>
            <a:pPr lvl="1"/>
            <a:r>
              <a:rPr lang="en-US" dirty="0"/>
              <a:t>8</a:t>
            </a:r>
            <a:r>
              <a:rPr lang="en-US" dirty="0" smtClean="0"/>
              <a:t> Classification (Electronic Theses &amp; Dissertations)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DL Book Draft</a:t>
            </a:r>
          </a:p>
        </p:txBody>
      </p:sp>
    </p:spTree>
    <p:extLst>
      <p:ext uri="{BB962C8B-B14F-4D97-AF65-F5344CB8AC3E}">
        <p14:creationId xmlns:p14="http://schemas.microsoft.com/office/powerpoint/2010/main" val="73499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DL Book Draft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 Applications</a:t>
            </a:r>
            <a:endParaRPr lang="en-US" sz="2400" b="1" dirty="0"/>
          </a:p>
          <a:p>
            <a:pPr lvl="1"/>
            <a:r>
              <a:rPr lang="en-US" dirty="0"/>
              <a:t>9</a:t>
            </a:r>
            <a:r>
              <a:rPr lang="en-US" dirty="0" smtClean="0"/>
              <a:t> Content-based Image Retrieval (CBIR)</a:t>
            </a:r>
            <a:endParaRPr lang="en-US" dirty="0"/>
          </a:p>
          <a:p>
            <a:pPr lvl="1"/>
            <a:r>
              <a:rPr lang="en-US" dirty="0" smtClean="0"/>
              <a:t>10 Online Communities &amp; Social Networks (</a:t>
            </a:r>
            <a:r>
              <a:rPr lang="en-US" dirty="0" err="1" smtClean="0"/>
              <a:t>AlgoViz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11 Education (</a:t>
            </a:r>
            <a:r>
              <a:rPr lang="en-US" dirty="0" err="1" smtClean="0"/>
              <a:t>AlgoViz</a:t>
            </a:r>
            <a:r>
              <a:rPr lang="en-US" dirty="0" smtClean="0"/>
              <a:t>, Ensemble)</a:t>
            </a:r>
            <a:endParaRPr lang="en-US" dirty="0"/>
          </a:p>
          <a:p>
            <a:pPr lvl="1"/>
            <a:r>
              <a:rPr lang="en-US" dirty="0" smtClean="0"/>
              <a:t>12 Bioinformatics, Scientific, and Simulation DLs (Epidemiology, Fingerprints, Network Simulations)</a:t>
            </a:r>
            <a:endParaRPr lang="en-US" dirty="0"/>
          </a:p>
          <a:p>
            <a:pPr lvl="1"/>
            <a:r>
              <a:rPr lang="en-US" dirty="0" smtClean="0"/>
              <a:t>13 Geospatial Information (VT Buildings)</a:t>
            </a:r>
          </a:p>
          <a:p>
            <a:pPr lvl="1"/>
            <a:r>
              <a:rPr lang="en-US" dirty="0" smtClean="0"/>
              <a:t>14 Security (CTR network)</a:t>
            </a:r>
          </a:p>
          <a:p>
            <a:pPr lvl="1"/>
            <a:r>
              <a:rPr lang="en-US" dirty="0" smtClean="0"/>
              <a:t>15 Text Extraction (References in ETDs)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b="1" dirty="0" err="1" smtClean="0"/>
              <a:t>Backmatter</a:t>
            </a:r>
            <a:r>
              <a:rPr lang="en-US" sz="2400" b="1" dirty="0" smtClean="0"/>
              <a:t>: </a:t>
            </a:r>
            <a:r>
              <a:rPr lang="en-US" sz="2400" dirty="0" smtClean="0"/>
              <a:t>References, Mathematical Preliminaries, </a:t>
            </a:r>
            <a:r>
              <a:rPr lang="en-US" sz="2400" dirty="0" smtClean="0"/>
              <a:t>Glossary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6169025"/>
            <a:ext cx="2133600" cy="476250"/>
          </a:xfrm>
        </p:spPr>
        <p:txBody>
          <a:bodyPr/>
          <a:lstStyle/>
          <a:p>
            <a:fld id="{8E253EE0-F413-8A45-94DA-F65856892A39}" type="slidenum">
              <a:rPr lang="en-US"/>
              <a:pPr/>
              <a:t>3</a:t>
            </a:fld>
            <a:endParaRPr lang="en-US"/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3771900" y="1371600"/>
            <a:ext cx="1487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Modifying</a:t>
            </a:r>
          </a:p>
        </p:txBody>
      </p:sp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5295900" y="2438400"/>
            <a:ext cx="1554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Indexing</a:t>
            </a: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5448300" y="3733800"/>
            <a:ext cx="1468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Retrieving</a:t>
            </a:r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3771900" y="5181600"/>
            <a:ext cx="1655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Networking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571500" y="3048000"/>
            <a:ext cx="136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/ Mining</a:t>
            </a:r>
          </a:p>
        </p:txBody>
      </p:sp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2019300" y="3657600"/>
            <a:ext cx="1436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Filtering</a:t>
            </a:r>
          </a:p>
        </p:txBody>
      </p:sp>
      <p:sp>
        <p:nvSpPr>
          <p:cNvPr id="823305" name="Text Box 9"/>
          <p:cNvSpPr txBox="1">
            <a:spLocks noChangeArrowheads="1"/>
          </p:cNvSpPr>
          <p:nvPr/>
        </p:nvSpPr>
        <p:spPr bwMode="auto">
          <a:xfrm>
            <a:off x="2476500" y="2286000"/>
            <a:ext cx="123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Creating</a:t>
            </a:r>
          </a:p>
        </p:txBody>
      </p:sp>
      <p:sp>
        <p:nvSpPr>
          <p:cNvPr id="823306" name="WordArt 10"/>
          <p:cNvSpPr>
            <a:spLocks noChangeArrowheads="1" noChangeShapeType="1" noTextEdit="1"/>
          </p:cNvSpPr>
          <p:nvPr/>
        </p:nvSpPr>
        <p:spPr bwMode="auto">
          <a:xfrm>
            <a:off x="3695700" y="838200"/>
            <a:ext cx="1647825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Creation</a:t>
            </a:r>
          </a:p>
        </p:txBody>
      </p:sp>
      <p:sp>
        <p:nvSpPr>
          <p:cNvPr id="823307" name="WordArt 11"/>
          <p:cNvSpPr>
            <a:spLocks noChangeArrowheads="1" noChangeShapeType="1" noTextEdit="1"/>
          </p:cNvSpPr>
          <p:nvPr/>
        </p:nvSpPr>
        <p:spPr bwMode="auto">
          <a:xfrm>
            <a:off x="6591300" y="5562600"/>
            <a:ext cx="1657350" cy="65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Searching</a:t>
            </a:r>
          </a:p>
        </p:txBody>
      </p:sp>
      <p:sp>
        <p:nvSpPr>
          <p:cNvPr id="823308" name="WordArt 12"/>
          <p:cNvSpPr>
            <a:spLocks noChangeArrowheads="1" noChangeShapeType="1" noTextEdit="1"/>
          </p:cNvSpPr>
          <p:nvPr/>
        </p:nvSpPr>
        <p:spPr bwMode="auto">
          <a:xfrm>
            <a:off x="190500" y="3962400"/>
            <a:ext cx="1657350" cy="65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Utilization</a:t>
            </a:r>
          </a:p>
        </p:txBody>
      </p:sp>
      <p:sp>
        <p:nvSpPr>
          <p:cNvPr id="823309" name="Oval 13"/>
          <p:cNvSpPr>
            <a:spLocks noChangeArrowheads="1"/>
          </p:cNvSpPr>
          <p:nvPr/>
        </p:nvSpPr>
        <p:spPr bwMode="auto">
          <a:xfrm>
            <a:off x="2019300" y="12192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310" name="Line 14"/>
          <p:cNvSpPr>
            <a:spLocks noChangeShapeType="1"/>
          </p:cNvSpPr>
          <p:nvPr/>
        </p:nvSpPr>
        <p:spPr bwMode="auto">
          <a:xfrm flipH="1">
            <a:off x="2095500" y="37338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1" name="Line 15"/>
          <p:cNvSpPr>
            <a:spLocks noChangeShapeType="1"/>
          </p:cNvSpPr>
          <p:nvPr/>
        </p:nvSpPr>
        <p:spPr bwMode="auto">
          <a:xfrm flipH="1" flipV="1">
            <a:off x="-38100" y="25908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2" name="Line 16"/>
          <p:cNvSpPr>
            <a:spLocks noChangeShapeType="1"/>
          </p:cNvSpPr>
          <p:nvPr/>
        </p:nvSpPr>
        <p:spPr bwMode="auto">
          <a:xfrm flipV="1">
            <a:off x="4533900" y="32004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3313" name="WordArt 17"/>
          <p:cNvSpPr>
            <a:spLocks noChangeArrowheads="1" noChangeShapeType="1" noTextEdit="1"/>
          </p:cNvSpPr>
          <p:nvPr/>
        </p:nvSpPr>
        <p:spPr bwMode="auto">
          <a:xfrm>
            <a:off x="1714500" y="1143000"/>
            <a:ext cx="12954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3314" name="WordArt 18"/>
          <p:cNvSpPr>
            <a:spLocks noChangeArrowheads="1" noChangeShapeType="1" noTextEdit="1"/>
          </p:cNvSpPr>
          <p:nvPr/>
        </p:nvSpPr>
        <p:spPr bwMode="auto">
          <a:xfrm>
            <a:off x="1257300" y="5562600"/>
            <a:ext cx="12954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Inactive</a:t>
            </a:r>
          </a:p>
        </p:txBody>
      </p:sp>
      <p:sp>
        <p:nvSpPr>
          <p:cNvPr id="823315" name="WordArt 19"/>
          <p:cNvSpPr>
            <a:spLocks noChangeArrowheads="1" noChangeShapeType="1" noTextEdit="1"/>
          </p:cNvSpPr>
          <p:nvPr/>
        </p:nvSpPr>
        <p:spPr bwMode="auto">
          <a:xfrm>
            <a:off x="7124700" y="3962400"/>
            <a:ext cx="142875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3316" name="Line 20"/>
          <p:cNvSpPr>
            <a:spLocks noChangeShapeType="1"/>
          </p:cNvSpPr>
          <p:nvPr/>
        </p:nvSpPr>
        <p:spPr bwMode="auto">
          <a:xfrm flipH="1" flipV="1">
            <a:off x="876300" y="53340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7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10213" y="2071687"/>
            <a:ext cx="2438400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Social Context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7217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  - </a:t>
            </a:r>
            <a:r>
              <a:rPr lang="en-US" sz="3200" dirty="0"/>
              <a:t>Information Life Cycle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Thank You!</a:t>
            </a:r>
          </a:p>
          <a:p>
            <a:pPr algn="ctr" eaLnBrk="1" hangingPunct="1"/>
            <a:r>
              <a:rPr lang="en-US" dirty="0" smtClean="0"/>
              <a:t>(</a:t>
            </a:r>
            <a:r>
              <a:rPr lang="en-US" dirty="0" err="1" smtClean="0"/>
              <a:t>fox@vt.edu</a:t>
            </a:r>
            <a:r>
              <a:rPr lang="en-US" dirty="0" smtClean="0"/>
              <a:t>)</a:t>
            </a:r>
          </a:p>
        </p:txBody>
      </p:sp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of Structure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44F-A1EC-9849-AA5B-D50846D7EB32}" type="slidenum">
              <a:rPr lang="en-US"/>
              <a:pPr/>
              <a:t>4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761861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761865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en-US" sz="3200" dirty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Informal 5S &amp; DL Definitions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/>
              <a:t> 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305800" cy="3581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200" dirty="0"/>
              <a:t>help satisfy info needs of users (</a:t>
            </a:r>
            <a:r>
              <a:rPr lang="en-US" sz="3200" b="1" dirty="0"/>
              <a:t>societies</a:t>
            </a:r>
            <a:r>
              <a:rPr lang="en-US" sz="3200" dirty="0"/>
              <a:t>)</a:t>
            </a:r>
          </a:p>
          <a:p>
            <a:r>
              <a:rPr lang="en-US" sz="3200" dirty="0"/>
              <a:t>provide info services (</a:t>
            </a:r>
            <a:r>
              <a:rPr lang="en-US" sz="3200" b="1" dirty="0"/>
              <a:t>scenarios</a:t>
            </a:r>
            <a:r>
              <a:rPr lang="en-US" sz="3200" dirty="0"/>
              <a:t>)</a:t>
            </a:r>
          </a:p>
          <a:p>
            <a:r>
              <a:rPr lang="en-US" sz="3200" dirty="0"/>
              <a:t>organize info in usable ways (</a:t>
            </a:r>
            <a:r>
              <a:rPr lang="en-US" sz="3200" b="1" dirty="0"/>
              <a:t>structures</a:t>
            </a:r>
            <a:r>
              <a:rPr lang="en-US" sz="3200" dirty="0"/>
              <a:t>)</a:t>
            </a:r>
          </a:p>
          <a:p>
            <a:r>
              <a:rPr lang="en-US" sz="3200" dirty="0"/>
              <a:t>present info in usable ways (</a:t>
            </a:r>
            <a:r>
              <a:rPr lang="en-US" sz="3200" b="1" dirty="0"/>
              <a:t>spaces</a:t>
            </a:r>
            <a:r>
              <a:rPr lang="en-US" sz="3200" dirty="0"/>
              <a:t>)</a:t>
            </a:r>
          </a:p>
          <a:p>
            <a:r>
              <a:rPr lang="en-US" sz="3200" dirty="0"/>
              <a:t>communicate info with users (</a:t>
            </a:r>
            <a:r>
              <a:rPr lang="en-US" sz="3200" b="1" dirty="0"/>
              <a:t>streams</a:t>
            </a:r>
            <a:r>
              <a:rPr lang="en-US" sz="32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4763-5F8C-ED43-A24B-F420ED4F495B}" type="slidenum">
              <a:rPr lang="en-US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5787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 smtClean="0"/>
              <a:t>DLs are complex systems that: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80A4-5623-724C-A64B-FA96A195F79B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596994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MS Org Chart" r:id="rId4" imgW="4345354" imgH="2074985" progId="">
                  <p:embed followColorScheme="full"/>
                </p:oleObj>
              </mc:Choice>
              <mc:Fallback>
                <p:oleObj name="MS Org Chart" r:id="rId4" imgW="4345354" imgH="2074985" progId="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For More </a:t>
            </a:r>
            <a:r>
              <a:rPr lang="en-US" sz="3200" dirty="0" smtClean="0"/>
              <a:t>Information (Examples)</a:t>
            </a:r>
            <a:endParaRPr lang="en-US" sz="3200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Magazine</a:t>
            </a:r>
            <a:r>
              <a:rPr lang="en-US" sz="2400" dirty="0"/>
              <a:t>: </a:t>
            </a:r>
            <a:r>
              <a:rPr lang="en-US" sz="2400" dirty="0" err="1"/>
              <a:t>www.dlib.org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Books</a:t>
            </a:r>
            <a:r>
              <a:rPr lang="en-US" sz="2400" dirty="0"/>
              <a:t>: </a:t>
            </a:r>
            <a:r>
              <a:rPr lang="en-US" sz="2400" dirty="0" smtClean="0"/>
              <a:t>Online: Fox, http</a:t>
            </a:r>
            <a:r>
              <a:rPr lang="en-US" sz="2400" dirty="0"/>
              <a:t>://</a:t>
            </a:r>
            <a:r>
              <a:rPr lang="en-US" sz="2400" dirty="0" err="1"/>
              <a:t>fox.cs.vt.edu</a:t>
            </a:r>
            <a:r>
              <a:rPr lang="en-US" sz="2400" dirty="0"/>
              <a:t>/</a:t>
            </a:r>
            <a:r>
              <a:rPr lang="en-US" sz="2400" dirty="0" err="1"/>
              <a:t>DLSB.html</a:t>
            </a:r>
            <a:r>
              <a:rPr lang="en-US" sz="2400" dirty="0"/>
              <a:t> (</a:t>
            </a:r>
            <a:r>
              <a:rPr lang="en-US" sz="2400" dirty="0" smtClean="0"/>
              <a:t>1993)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MIT Press: </a:t>
            </a:r>
            <a:r>
              <a:rPr lang="en-US" dirty="0" err="1"/>
              <a:t>Licklider</a:t>
            </a:r>
            <a:r>
              <a:rPr lang="en-US" dirty="0"/>
              <a:t> (1965</a:t>
            </a:r>
            <a:r>
              <a:rPr lang="en-US" dirty="0" smtClean="0"/>
              <a:t>), </a:t>
            </a:r>
            <a:r>
              <a:rPr lang="en-US" sz="2400" dirty="0" smtClean="0"/>
              <a:t>Arms </a:t>
            </a:r>
            <a:r>
              <a:rPr lang="en-US" sz="2400" dirty="0" smtClean="0"/>
              <a:t>(1999), Bishop (2003), </a:t>
            </a:r>
            <a:r>
              <a:rPr lang="en-US" sz="2400" dirty="0" err="1" smtClean="0"/>
              <a:t>Borgman</a:t>
            </a:r>
            <a:r>
              <a:rPr lang="en-US" sz="2400" dirty="0" smtClean="0"/>
              <a:t> (2003, 2010), </a:t>
            </a:r>
            <a:r>
              <a:rPr lang="en-US" sz="2400" dirty="0" smtClean="0"/>
              <a:t>Morgan </a:t>
            </a:r>
            <a:r>
              <a:rPr lang="en-US" sz="2400" dirty="0"/>
              <a:t>Kaufmann: Witten... (several), </a:t>
            </a:r>
            <a:r>
              <a:rPr lang="en-US" sz="2400" dirty="0" err="1"/>
              <a:t>Lesk</a:t>
            </a:r>
            <a:r>
              <a:rPr lang="en-US" sz="2400" dirty="0"/>
              <a:t> (2</a:t>
            </a:r>
            <a:r>
              <a:rPr lang="en-US" sz="2400" baseline="30000" dirty="0"/>
              <a:t>nd</a:t>
            </a:r>
            <a:r>
              <a:rPr lang="en-US" sz="2400" dirty="0"/>
              <a:t> edition)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Conferences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TPDL: www.tpdl2011.</a:t>
            </a:r>
            <a:r>
              <a:rPr lang="en-US" sz="2400" dirty="0"/>
              <a:t>org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ICADL: </a:t>
            </a:r>
            <a:r>
              <a:rPr lang="en-US" sz="2400" dirty="0" err="1" smtClean="0"/>
              <a:t>www.icadl.org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JCDL</a:t>
            </a:r>
            <a:r>
              <a:rPr lang="en-US" sz="2400" dirty="0"/>
              <a:t>: </a:t>
            </a:r>
            <a:r>
              <a:rPr lang="en-US" sz="2400" dirty="0" err="1" smtClean="0"/>
              <a:t>www.jcdl.org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Associations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ASIS&amp;T DL </a:t>
            </a:r>
            <a:r>
              <a:rPr lang="en-US" sz="2400" dirty="0" smtClean="0"/>
              <a:t>SIG: </a:t>
            </a:r>
            <a:r>
              <a:rPr lang="en-US" sz="2400" dirty="0" err="1" smtClean="0"/>
              <a:t>www.asis.org</a:t>
            </a:r>
            <a:r>
              <a:rPr lang="en-US" sz="2400" dirty="0" smtClean="0"/>
              <a:t>/SIG/</a:t>
            </a:r>
            <a:r>
              <a:rPr lang="en-US" sz="2400" dirty="0" err="1" smtClean="0"/>
              <a:t>dl.html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IEEE TCDL: </a:t>
            </a:r>
            <a:r>
              <a:rPr lang="en-US" sz="2400" dirty="0" err="1"/>
              <a:t>www.ieee-</a:t>
            </a:r>
            <a:r>
              <a:rPr lang="en-US" sz="2400" dirty="0" err="1" smtClean="0"/>
              <a:t>tcdl.org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NSF call</a:t>
            </a:r>
            <a:r>
              <a:rPr lang="en-US" sz="2400" dirty="0" smtClean="0"/>
              <a:t>: </a:t>
            </a:r>
            <a:r>
              <a:rPr lang="en-US" sz="2400" dirty="0" err="1"/>
              <a:t>www.nsf.gov</a:t>
            </a:r>
            <a:r>
              <a:rPr lang="en-US" sz="2400" dirty="0"/>
              <a:t>/pubs/1998/nsf9863/nsf9863.htm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Labs</a:t>
            </a:r>
            <a:r>
              <a:rPr lang="en-US" sz="2400" dirty="0"/>
              <a:t>: VT: </a:t>
            </a:r>
            <a:r>
              <a:rPr lang="en-US" sz="2400" dirty="0" err="1"/>
              <a:t>www.dlib.vt.edu</a:t>
            </a:r>
            <a:r>
              <a:rPr lang="en-US" sz="2400" dirty="0"/>
              <a:t>, </a:t>
            </a:r>
            <a:r>
              <a:rPr lang="en-US" sz="2400" dirty="0" smtClean="0"/>
              <a:t>TAMU: </a:t>
            </a:r>
            <a:r>
              <a:rPr lang="en-US" sz="2400" dirty="0" err="1"/>
              <a:t>www.csdl.tamu.edu</a:t>
            </a:r>
            <a:r>
              <a:rPr lang="en-US" sz="2400" dirty="0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CC3F-9289-9B46-8D6F-776DAD8E8F40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57250"/>
          </a:xfrm>
        </p:spPr>
        <p:txBody>
          <a:bodyPr/>
          <a:lstStyle/>
          <a:p>
            <a:r>
              <a:rPr lang="en-US" sz="3200" dirty="0"/>
              <a:t>DLs Shorten the Chain to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1687-3863-EB4A-B746-8DB62A7B883F}" type="slidenum">
              <a:rPr lang="en-US"/>
              <a:pPr/>
              <a:t>8</a:t>
            </a:fld>
            <a:endParaRPr lang="en-US"/>
          </a:p>
        </p:txBody>
      </p:sp>
      <p:sp>
        <p:nvSpPr>
          <p:cNvPr id="592899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User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Author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Reader</a:t>
            </a:r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Library</a:t>
            </a:r>
            <a:endParaRPr lang="en-US" sz="2800" b="0">
              <a:latin typeface="Times New Roman" charset="0"/>
            </a:endParaRPr>
          </a:p>
        </p:txBody>
      </p:sp>
      <p:sp>
        <p:nvSpPr>
          <p:cNvPr id="592903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Editor</a:t>
            </a:r>
          </a:p>
        </p:txBody>
      </p:sp>
      <p:sp>
        <p:nvSpPr>
          <p:cNvPr id="592905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Reviewer</a:t>
            </a:r>
          </a:p>
        </p:txBody>
      </p:sp>
      <p:sp>
        <p:nvSpPr>
          <p:cNvPr id="592906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Teacher</a:t>
            </a: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Learner</a:t>
            </a:r>
          </a:p>
        </p:txBody>
      </p:sp>
      <p:sp>
        <p:nvSpPr>
          <p:cNvPr id="592908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09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0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1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2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4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Librarian</a:t>
            </a:r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6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Roles</a:t>
            </a:r>
          </a:p>
        </p:txBody>
      </p:sp>
      <p:sp>
        <p:nvSpPr>
          <p:cNvPr id="592917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04900"/>
          </a:xfrm>
          <a:noFill/>
          <a:ln/>
        </p:spPr>
        <p:txBody>
          <a:bodyPr lIns="92075" tIns="46038" rIns="92075" bIns="46038"/>
          <a:lstStyle/>
          <a:p>
            <a:r>
              <a:rPr lang="en-US" sz="3200" dirty="0" smtClean="0"/>
              <a:t>Why </a:t>
            </a:r>
            <a:r>
              <a:rPr lang="en-US" sz="3200" dirty="0"/>
              <a:t>of Global Interest?</a:t>
            </a:r>
          </a:p>
        </p:txBody>
      </p:sp>
      <p:sp>
        <p:nvSpPr>
          <p:cNvPr id="583689" name="Rectangle 9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800" b="1"/>
              <a:t>National projects</a:t>
            </a:r>
            <a:r>
              <a:rPr lang="en-US" sz="2800"/>
              <a:t> can preserve antiquities and heritage: cultural, historical, linguistic, scholarly</a:t>
            </a:r>
          </a:p>
          <a:p>
            <a:r>
              <a:rPr lang="en-US" sz="2800"/>
              <a:t>Knowledge and information are essential to economic and technological </a:t>
            </a:r>
            <a:r>
              <a:rPr lang="en-US" sz="2800" b="1"/>
              <a:t>growth, education</a:t>
            </a:r>
            <a:endParaRPr lang="en-US" sz="2800"/>
          </a:p>
          <a:p>
            <a:r>
              <a:rPr lang="en-US" sz="2800"/>
              <a:t>DL - a </a:t>
            </a:r>
            <a:r>
              <a:rPr lang="en-US" sz="2800" b="1"/>
              <a:t>domain for international collaboration</a:t>
            </a:r>
            <a:endParaRPr lang="en-US" sz="2800"/>
          </a:p>
          <a:p>
            <a:pPr lvl="1"/>
            <a:r>
              <a:rPr lang="en-US" sz="2400"/>
              <a:t>wherein all can </a:t>
            </a:r>
            <a:r>
              <a:rPr lang="en-US" sz="2400" b="1"/>
              <a:t>contribute</a:t>
            </a:r>
            <a:r>
              <a:rPr lang="en-US" sz="2400"/>
              <a:t> and </a:t>
            </a:r>
            <a:r>
              <a:rPr lang="en-US" sz="2400" b="1"/>
              <a:t>benefit</a:t>
            </a:r>
            <a:endParaRPr lang="en-US" sz="2400"/>
          </a:p>
          <a:p>
            <a:pPr lvl="1"/>
            <a:r>
              <a:rPr lang="en-US" sz="2400"/>
              <a:t>which leverages investment in </a:t>
            </a:r>
            <a:r>
              <a:rPr lang="en-US" sz="2400" b="1"/>
              <a:t>networking</a:t>
            </a:r>
            <a:endParaRPr lang="en-US" sz="2400"/>
          </a:p>
          <a:p>
            <a:pPr lvl="1"/>
            <a:r>
              <a:rPr lang="en-US" sz="2400"/>
              <a:t>which provides useful </a:t>
            </a:r>
            <a:r>
              <a:rPr lang="en-US" sz="2400" b="1"/>
              <a:t>content</a:t>
            </a:r>
            <a:r>
              <a:rPr lang="en-US" sz="2400"/>
              <a:t> on Internet &amp; WWW</a:t>
            </a:r>
          </a:p>
          <a:p>
            <a:pPr lvl="1"/>
            <a:r>
              <a:rPr lang="en-US" sz="2400"/>
              <a:t>which will </a:t>
            </a:r>
            <a:r>
              <a:rPr lang="en-US" sz="2400" b="1"/>
              <a:t>tie nations and peoples together</a:t>
            </a:r>
            <a:r>
              <a:rPr lang="en-US" sz="2400"/>
              <a:t> more strongly and through </a:t>
            </a:r>
            <a:r>
              <a:rPr lang="en-US" sz="2400" b="1"/>
              <a:t>deeper understanding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14792</TotalTime>
  <Words>1275</Words>
  <Application>Microsoft Macintosh PowerPoint</Application>
  <PresentationFormat>On-screen Show (4:3)</PresentationFormat>
  <Paragraphs>317</Paragraphs>
  <Slides>30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Flow</vt:lpstr>
      <vt:lpstr>MS Org Chart</vt:lpstr>
      <vt:lpstr>Visio</vt:lpstr>
      <vt:lpstr>       Digital Library Research Laboratory Torgersen Hall 2030 – www.dlib.vt.edu    by: Edward A. Fox          Sherif H. Elmeligy  </vt:lpstr>
      <vt:lpstr>Contents</vt:lpstr>
      <vt:lpstr>PowerPoint Presentation</vt:lpstr>
      <vt:lpstr>Degree of Structure</vt:lpstr>
      <vt:lpstr>          Informal 5S &amp; DL Definitions    </vt:lpstr>
      <vt:lpstr>PowerPoint Presentation</vt:lpstr>
      <vt:lpstr>For More Information (Examples)</vt:lpstr>
      <vt:lpstr>DLs Shorten the Chain to</vt:lpstr>
      <vt:lpstr>Why of Global Interest?</vt:lpstr>
      <vt:lpstr>PowerPoint Presentation</vt:lpstr>
      <vt:lpstr>DL Curriculum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Sponsors for 110 Grants</vt:lpstr>
      <vt:lpstr>Areas of Research and Teaching</vt:lpstr>
      <vt:lpstr>DL Book Draft</vt:lpstr>
      <vt:lpstr>PowerPoint Presentation</vt:lpstr>
      <vt:lpstr>DL Book Draft</vt:lpstr>
      <vt:lpstr>Questions? 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Ed Fox</cp:lastModifiedBy>
  <cp:revision>354</cp:revision>
  <dcterms:created xsi:type="dcterms:W3CDTF">2004-04-27T15:48:44Z</dcterms:created>
  <dcterms:modified xsi:type="dcterms:W3CDTF">2011-10-18T15:46:17Z</dcterms:modified>
</cp:coreProperties>
</file>