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.bin" ContentType="application/vnd.openxmlformats-officedocument.oleObject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5"/>
  </p:notesMasterIdLst>
  <p:handoutMasterIdLst>
    <p:handoutMasterId r:id="rId16"/>
  </p:handoutMasterIdLst>
  <p:sldIdLst>
    <p:sldId id="648" r:id="rId2"/>
    <p:sldId id="1312" r:id="rId3"/>
    <p:sldId id="1310" r:id="rId4"/>
    <p:sldId id="1317" r:id="rId5"/>
    <p:sldId id="1318" r:id="rId6"/>
    <p:sldId id="1321" r:id="rId7"/>
    <p:sldId id="1236" r:id="rId8"/>
    <p:sldId id="1240" r:id="rId9"/>
    <p:sldId id="1238" r:id="rId10"/>
    <p:sldId id="1322" r:id="rId11"/>
    <p:sldId id="1228" r:id="rId12"/>
    <p:sldId id="1320" r:id="rId13"/>
    <p:sldId id="667" r:id="rId14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1416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9563"/>
            <a:ext cx="40290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67EB2300-8A6A-4BA1-8D8C-FE35CF7CB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8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738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7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3330575"/>
            <a:ext cx="7437438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82ADF527-1118-42CE-B3E1-7116173D3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38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8B8C27-9015-40D9-BAC9-F467628DCA7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78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D52BD1-ABAB-455E-82FE-AD467AC8FC4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3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83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E715B1-D434-4B06-82DE-ED9F25C60E62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1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81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27A06F-6858-4009-9A62-0CF10564D7F6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2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82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6F776D-0093-4414-991C-776B3C4F3819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3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83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E715B1-D434-4B06-82DE-ED9F25C60E62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3E10EB-2426-43D2-9B07-95FA5CA8F58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91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3EC1DA-3D00-46F1-8DDD-4FE7E97AC40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90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08DF8A-C2D6-4B8E-9CDB-6D4F5AA57C71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52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F8B1-2757-4467-9B6F-C5BF0ED4B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A3773-3022-410A-A431-87F7E9B85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079E5-5D40-4801-BC84-1EDEE2FE8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0A994-9ED1-453D-B92F-23F120E8B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353D5-5AEE-41FD-B305-42705883A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F71B7-DEE9-4CBB-A0EB-58DB03CD7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29C45-284E-479D-9416-5F3E27A7C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284B6-4C7D-4E76-A5E8-3DD28B223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68D17-B40B-420D-BB94-32EC6CC10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64D9D-38AD-4D32-A802-7F9E5541B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831CD-AC03-426A-9E74-94AF6EA6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211AB-7BC2-4433-BB64-767FC2457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813B4-C5C8-42A2-8CD1-1F37B06AA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1ABF9-E654-43E8-BD98-865D43B19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60F5D-8947-4889-836E-884728F91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59098-6C34-456D-8955-BBC330983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A0A1B-F4D1-43C2-859A-E9317F3EE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75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75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75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C631C332-980B-41C9-BAD7-F44F060FE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D50DAA-3F48-4D3A-813C-0320A471A2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IBM Academic Initiative Introduction for</a:t>
            </a:r>
            <a:br>
              <a:rPr lang="en-US" sz="3200" b="1" dirty="0" smtClean="0"/>
            </a:br>
            <a:r>
              <a:rPr lang="en-US" sz="3200" b="1" dirty="0" err="1" smtClean="0"/>
              <a:t>Pamplin</a:t>
            </a:r>
            <a:r>
              <a:rPr lang="en-US" sz="3200" b="1" dirty="0" smtClean="0"/>
              <a:t> School of Business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Virginia Tech – October 13, 2011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4000" b="1" dirty="0" smtClean="0"/>
              <a:t>“IBM Academic Skills Cloud and</a:t>
            </a:r>
            <a:br>
              <a:rPr lang="en-US" sz="4000" b="1" dirty="0" smtClean="0"/>
            </a:br>
            <a:r>
              <a:rPr lang="en-US" sz="4000" b="1" dirty="0" smtClean="0"/>
              <a:t>Computing Education Modules</a:t>
            </a:r>
            <a:r>
              <a:rPr lang="en-US" sz="4000" b="1" dirty="0" smtClean="0"/>
              <a:t>”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by Edward A. Fox 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4800600"/>
            <a:ext cx="8229600" cy="185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b="0" kern="0" dirty="0" err="1">
                <a:latin typeface="+mn-lt"/>
              </a:rPr>
              <a:t>fox@vt.edu</a:t>
            </a:r>
            <a:r>
              <a:rPr lang="en-US" sz="3200" b="0" kern="0" dirty="0">
                <a:latin typeface="+mn-lt"/>
              </a:rPr>
              <a:t>    http://</a:t>
            </a:r>
            <a:r>
              <a:rPr lang="en-US" sz="3200" b="0" kern="0" dirty="0" err="1">
                <a:latin typeface="+mn-lt"/>
              </a:rPr>
              <a:t>fox.cs.vt.edu</a:t>
            </a:r>
            <a:endParaRPr lang="en-US" sz="3200" b="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b="0" kern="0" dirty="0">
                <a:latin typeface="+mn-lt"/>
              </a:rPr>
              <a:t>Dept. of Computer Science, Virginia Tech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b="0" kern="0" dirty="0">
                <a:latin typeface="+mn-lt"/>
              </a:rPr>
              <a:t>Blacksburg, VA 24061 USA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1ABF9-E654-43E8-BD98-865D43B19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4" name="Picture 3" descr="ModuleFramework2008-08-23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-30480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279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DFE412-01EE-4823-B11D-F0C702B3026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DL Curriculum Framework</a:t>
            </a: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0" y="1814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304800" y="1447800"/>
          <a:ext cx="8458200" cy="481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Visio" r:id="rId4" imgW="7121387" imgH="4061129" progId="">
                  <p:embed/>
                </p:oleObj>
              </mc:Choice>
              <mc:Fallback>
                <p:oleObj name="Visio" r:id="rId4" imgW="7121387" imgH="4061129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447800"/>
                        <a:ext cx="8458200" cy="481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8B0167-95EC-4989-8B6C-76CE836A0A3A}" type="slidenum">
              <a:rPr lang="en-US" smtClean="0"/>
              <a:pPr/>
              <a:t>12</a:t>
            </a:fld>
            <a:endParaRPr lang="en-US" smtClean="0"/>
          </a:p>
        </p:txBody>
      </p:sp>
      <p:graphicFrame>
        <p:nvGraphicFramePr>
          <p:cNvPr id="1667171" name="Group 99"/>
          <p:cNvGraphicFramePr>
            <a:graphicFrameLocks noGrp="1"/>
          </p:cNvGraphicFramePr>
          <p:nvPr/>
        </p:nvGraphicFramePr>
        <p:xfrm>
          <a:off x="381000" y="228600"/>
          <a:ext cx="8077200" cy="6339840"/>
        </p:xfrm>
        <a:graphic>
          <a:graphicData uri="http://schemas.openxmlformats.org/drawingml/2006/table">
            <a:tbl>
              <a:tblPr/>
              <a:tblGrid>
                <a:gridCol w="4038600"/>
                <a:gridCol w="4038600"/>
              </a:tblGrid>
              <a:tr h="762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CC2001 Information Management Areas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1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IM1. Information models and systems*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IM8. Distributed DBs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IM2. Database systems*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IM9. Physical DB design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IM3. Data modeling*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IM10. Data mining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IM4. Relational DBs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IM11. Information storage and retrieval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IM5. Database query languages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IM12. Hypertext and hypermedia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IM6. Relational DB design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IM13. Multimedia information &amp; systems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IM7. Transaction processing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IM14. Digital libraries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11" name="Rectangle 100"/>
          <p:cNvSpPr>
            <a:spLocks noChangeArrowheads="1"/>
          </p:cNvSpPr>
          <p:nvPr/>
        </p:nvSpPr>
        <p:spPr bwMode="auto">
          <a:xfrm>
            <a:off x="3429000" y="6491288"/>
            <a:ext cx="2139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b="0"/>
              <a:t>* Core components</a:t>
            </a:r>
          </a:p>
        </p:txBody>
      </p:sp>
    </p:spTree>
    <p:extLst>
      <p:ext uri="{BB962C8B-B14F-4D97-AF65-F5344CB8AC3E}">
        <p14:creationId xmlns:p14="http://schemas.microsoft.com/office/powerpoint/2010/main" val="3558348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98DC19-B12B-4427-9E5B-D5201636E0A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7648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Questions?</a:t>
            </a:r>
            <a:br>
              <a:rPr lang="en-US" smtClean="0"/>
            </a:br>
            <a:r>
              <a:rPr lang="en-US" smtClean="0"/>
              <a:t>Discussion?</a:t>
            </a:r>
          </a:p>
        </p:txBody>
      </p:sp>
      <p:sp>
        <p:nvSpPr>
          <p:cNvPr id="27648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5146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Thank You!</a:t>
            </a:r>
          </a:p>
          <a:p>
            <a:pPr eaLnBrk="1" hangingPunct="1"/>
            <a:r>
              <a:rPr lang="en-US" dirty="0" smtClean="0"/>
              <a:t>(</a:t>
            </a:r>
            <a:r>
              <a:rPr lang="en-US" dirty="0" err="1" smtClean="0"/>
              <a:t>fox@vt.edu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Background: Digital Libraries (DL) Curric</a:t>
            </a:r>
            <a:r>
              <a:rPr lang="en-US" b="1" dirty="0" smtClean="0"/>
              <a:t>ulum</a:t>
            </a:r>
            <a:r>
              <a:rPr lang="en-US" b="1" dirty="0" smtClean="0"/>
              <a:t> Project</a:t>
            </a:r>
            <a:endParaRPr lang="en-US" b="1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NSF awards to VT and UNC-</a:t>
            </a:r>
            <a:r>
              <a:rPr lang="en-US" dirty="0" smtClean="0"/>
              <a:t>CH</a:t>
            </a:r>
          </a:p>
          <a:p>
            <a:pPr lvl="1" eaLnBrk="1" hangingPunct="1"/>
            <a:r>
              <a:rPr lang="en-US" dirty="0" smtClean="0"/>
              <a:t>Grant Numbers IIS</a:t>
            </a:r>
            <a:r>
              <a:rPr lang="en-US" dirty="0"/>
              <a:t>-0535057 &amp; </a:t>
            </a:r>
            <a:r>
              <a:rPr lang="en-US" dirty="0" smtClean="0"/>
              <a:t>0535060</a:t>
            </a:r>
            <a:endParaRPr lang="en-US" dirty="0" smtClean="0"/>
          </a:p>
          <a:p>
            <a:pPr eaLnBrk="1" hangingPunct="1"/>
            <a:r>
              <a:rPr lang="en-US" dirty="0" smtClean="0"/>
              <a:t>CS and </a:t>
            </a:r>
            <a:r>
              <a:rPr lang="en-US" dirty="0" smtClean="0"/>
              <a:t>LIS</a:t>
            </a:r>
            <a:endParaRPr lang="en-US" dirty="0" smtClean="0"/>
          </a:p>
          <a:p>
            <a:pPr eaLnBrk="1" hangingPunct="1"/>
            <a:r>
              <a:rPr lang="en-US" dirty="0" smtClean="0"/>
              <a:t>Project server: http://</a:t>
            </a:r>
            <a:r>
              <a:rPr lang="en-US" dirty="0" err="1" smtClean="0"/>
              <a:t>curric.dlib.vt.edu</a:t>
            </a:r>
            <a:r>
              <a:rPr lang="en-US" dirty="0" smtClean="0"/>
              <a:t>/</a:t>
            </a:r>
            <a:endParaRPr lang="en-US" dirty="0" smtClean="0"/>
          </a:p>
          <a:p>
            <a:pPr eaLnBrk="1" hangingPunct="1"/>
            <a:r>
              <a:rPr lang="en-US" dirty="0" err="1" smtClean="0"/>
              <a:t>Wikiversity</a:t>
            </a:r>
            <a:r>
              <a:rPr lang="en-US" dirty="0" smtClean="0"/>
              <a:t>: http://</a:t>
            </a:r>
            <a:r>
              <a:rPr lang="en-US" dirty="0" err="1" smtClean="0"/>
              <a:t>en.wikiversity.org</a:t>
            </a:r>
            <a:r>
              <a:rPr lang="en-US" dirty="0" smtClean="0"/>
              <a:t>/wiki/</a:t>
            </a:r>
            <a:r>
              <a:rPr lang="en-US" dirty="0" err="1" smtClean="0"/>
              <a:t>Curriculum_on_Digital_Libraries</a:t>
            </a:r>
            <a:endParaRPr lang="en-US" dirty="0" smtClean="0"/>
          </a:p>
          <a:p>
            <a:pPr eaLnBrk="1" hangingPunct="1"/>
            <a:r>
              <a:rPr lang="en-US" dirty="0" smtClean="0"/>
              <a:t>Coverage: Digital libraries, but extended to Information retrieval, Multimedia</a:t>
            </a: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505167-BD19-43F4-9E54-B3C6C4264527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4922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Software-based Modules </a:t>
            </a:r>
            <a:r>
              <a:rPr lang="en-US" b="1" dirty="0" smtClean="0"/>
              <a:t>and Cloud Instances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D7F19B-02A4-4E57-ADF4-BB621AC91043}" type="slidenum">
              <a:rPr lang="en-US" smtClean="0"/>
              <a:pPr/>
              <a:t>3</a:t>
            </a:fld>
            <a:endParaRPr lang="en-US" smtClean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8442215"/>
              </p:ext>
            </p:extLst>
          </p:nvPr>
        </p:nvGraphicFramePr>
        <p:xfrm>
          <a:off x="457200" y="1981200"/>
          <a:ext cx="8382000" cy="4739639"/>
        </p:xfrm>
        <a:graphic>
          <a:graphicData uri="http://schemas.openxmlformats.org/drawingml/2006/table">
            <a:tbl>
              <a:tblPr bandRow="1" bandCol="1">
                <a:tableStyleId>{2D5ABB26-0587-4C30-8999-92F81FD0307C}</a:tableStyleId>
              </a:tblPr>
              <a:tblGrid>
                <a:gridCol w="914400"/>
                <a:gridCol w="3431822"/>
                <a:gridCol w="4035778"/>
              </a:tblGrid>
              <a:tr h="685800">
                <a:tc>
                  <a:txBody>
                    <a:bodyPr/>
                    <a:lstStyle/>
                    <a:p>
                      <a:r>
                        <a:rPr lang="en-US" sz="2800" b="1" i="0" dirty="0" smtClean="0"/>
                        <a:t>IR</a:t>
                      </a:r>
                      <a:endParaRPr lang="en-US" sz="28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i="0" dirty="0" smtClean="0"/>
                        <a:t>Apache </a:t>
                      </a:r>
                      <a:r>
                        <a:rPr lang="en-US" sz="2800" b="1" i="0" dirty="0" err="1" smtClean="0"/>
                        <a:t>Solr</a:t>
                      </a:r>
                      <a:endParaRPr lang="en-US" sz="28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i="0" dirty="0" smtClean="0"/>
                        <a:t>Lemur</a:t>
                      </a:r>
                      <a:endParaRPr lang="en-US" sz="28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926">
                <a:tc>
                  <a:txBody>
                    <a:bodyPr/>
                    <a:lstStyle/>
                    <a:p>
                      <a:r>
                        <a:rPr lang="en-US" sz="2800" b="1" i="0" dirty="0" smtClean="0"/>
                        <a:t>IR</a:t>
                      </a:r>
                      <a:endParaRPr lang="en-US" sz="2800" b="1" i="0" dirty="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i="0" dirty="0" err="1" smtClean="0"/>
                        <a:t>WordNet</a:t>
                      </a:r>
                      <a:endParaRPr lang="en-US" sz="2800" b="1" i="0" dirty="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i="0" dirty="0" smtClean="0"/>
                        <a:t>R</a:t>
                      </a:r>
                      <a:endParaRPr lang="en-US" sz="2800" b="1" i="0" dirty="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926">
                <a:tc>
                  <a:txBody>
                    <a:bodyPr/>
                    <a:lstStyle/>
                    <a:p>
                      <a:r>
                        <a:rPr lang="en-US" sz="2800" b="1" i="0" dirty="0" smtClean="0"/>
                        <a:t>IR</a:t>
                      </a:r>
                      <a:endParaRPr lang="en-US" sz="2800" b="1" i="0" dirty="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i="0" dirty="0" smtClean="0"/>
                        <a:t>NLTK</a:t>
                      </a:r>
                      <a:endParaRPr lang="en-US" sz="2800" b="1" i="0" dirty="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i="0" dirty="0" smtClean="0"/>
                        <a:t>SEDNA XML DB</a:t>
                      </a:r>
                      <a:endParaRPr lang="en-US" sz="2800" b="1" i="0" dirty="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926">
                <a:tc>
                  <a:txBody>
                    <a:bodyPr/>
                    <a:lstStyle/>
                    <a:p>
                      <a:r>
                        <a:rPr lang="en-US" sz="2800" b="1" i="0" dirty="0" smtClean="0"/>
                        <a:t>IR</a:t>
                      </a:r>
                      <a:endParaRPr lang="en-US" sz="2800" b="1" i="0" dirty="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i="0" dirty="0" smtClean="0"/>
                        <a:t>CLUTO</a:t>
                      </a:r>
                      <a:endParaRPr lang="en-US" sz="2800" b="1" i="0" dirty="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i="0" dirty="0" err="1" smtClean="0"/>
                        <a:t>Weka</a:t>
                      </a:r>
                      <a:endParaRPr lang="en-US" sz="2800" b="1" i="0" dirty="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926">
                <a:tc>
                  <a:txBody>
                    <a:bodyPr/>
                    <a:lstStyle/>
                    <a:p>
                      <a:r>
                        <a:rPr lang="en-US" sz="2800" b="1" i="0" dirty="0" smtClean="0"/>
                        <a:t>IR</a:t>
                      </a:r>
                      <a:endParaRPr lang="en-US" sz="2800" b="1" i="0" dirty="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i="0" dirty="0" smtClean="0"/>
                        <a:t>TREC </a:t>
                      </a:r>
                      <a:r>
                        <a:rPr lang="en-US" sz="2800" b="1" i="0" dirty="0" err="1" smtClean="0"/>
                        <a:t>Eval</a:t>
                      </a:r>
                      <a:endParaRPr lang="en-US" sz="2800" b="1" i="0" dirty="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i="0" dirty="0" err="1" smtClean="0"/>
                        <a:t>Hadoop</a:t>
                      </a:r>
                      <a:r>
                        <a:rPr lang="en-US" sz="2800" b="1" i="0" dirty="0" smtClean="0"/>
                        <a:t> Map-Reduce</a:t>
                      </a:r>
                      <a:endParaRPr lang="en-US" sz="2800" b="1" i="0" dirty="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926">
                <a:tc>
                  <a:txBody>
                    <a:bodyPr/>
                    <a:lstStyle/>
                    <a:p>
                      <a:endParaRPr lang="en-US" sz="2800" b="1" i="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b="1" i="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b="1" i="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04926">
                <a:tc>
                  <a:txBody>
                    <a:bodyPr/>
                    <a:lstStyle/>
                    <a:p>
                      <a:r>
                        <a:rPr lang="en-US" sz="2800" b="1" i="0" dirty="0" smtClean="0"/>
                        <a:t>MM</a:t>
                      </a:r>
                      <a:endParaRPr lang="en-US" sz="2800" b="1" i="0" dirty="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i="0" dirty="0" smtClean="0"/>
                        <a:t>Media Computation</a:t>
                      </a:r>
                      <a:endParaRPr lang="en-US" sz="2800" b="1" i="0" dirty="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i="0" dirty="0" smtClean="0"/>
                        <a:t>Audacity</a:t>
                      </a:r>
                      <a:endParaRPr lang="en-US" sz="2800" b="1" i="0" dirty="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926">
                <a:tc>
                  <a:txBody>
                    <a:bodyPr/>
                    <a:lstStyle/>
                    <a:p>
                      <a:r>
                        <a:rPr lang="en-US" sz="2800" b="1" i="0" dirty="0" smtClean="0"/>
                        <a:t>MM</a:t>
                      </a:r>
                      <a:endParaRPr lang="en-US" sz="2800" b="1" i="0" dirty="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i="0" dirty="0" err="1" smtClean="0"/>
                        <a:t>PureData</a:t>
                      </a:r>
                      <a:endParaRPr lang="en-US" sz="2800" b="1" i="0" dirty="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i="0" dirty="0" smtClean="0"/>
                        <a:t>Fingerprint</a:t>
                      </a:r>
                      <a:endParaRPr lang="en-US" sz="2800" b="1" i="0" dirty="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938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Cloud Module </a:t>
            </a:r>
            <a:r>
              <a:rPr lang="en-US" dirty="0"/>
              <a:t>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4525963"/>
          </a:xfrm>
        </p:spPr>
        <p:txBody>
          <a:bodyPr/>
          <a:lstStyle/>
          <a:p>
            <a:r>
              <a:rPr lang="en-US" dirty="0" smtClean="0"/>
              <a:t>Fall 2010 – CS5604 (Information </a:t>
            </a:r>
            <a:r>
              <a:rPr lang="en-US" dirty="0" smtClean="0"/>
              <a:t>Retrieval)</a:t>
            </a:r>
          </a:p>
          <a:p>
            <a:pPr lvl="1"/>
            <a:r>
              <a:rPr lang="en-US" dirty="0" smtClean="0"/>
              <a:t>5 cloud instances developed, then used</a:t>
            </a:r>
          </a:p>
          <a:p>
            <a:pPr lvl="1"/>
            <a:r>
              <a:rPr lang="en-US" dirty="0" smtClean="0"/>
              <a:t>5 additional cloud instances developed</a:t>
            </a:r>
          </a:p>
          <a:p>
            <a:r>
              <a:rPr lang="en-US" dirty="0" smtClean="0"/>
              <a:t>Spring 2011 – CS4624 (Multimedia, Hypertext, and Information Access)</a:t>
            </a:r>
          </a:p>
          <a:p>
            <a:pPr lvl="1"/>
            <a:r>
              <a:rPr lang="en-US" dirty="0" smtClean="0"/>
              <a:t>Use of above cloud instances</a:t>
            </a:r>
          </a:p>
          <a:p>
            <a:pPr lvl="1"/>
            <a:r>
              <a:rPr lang="en-US" dirty="0" smtClean="0"/>
              <a:t>4 additional cloud instances developed</a:t>
            </a:r>
          </a:p>
          <a:p>
            <a:r>
              <a:rPr lang="en-US" dirty="0" smtClean="0"/>
              <a:t>Fall 2011 – CS6604 (Digital Libraries)</a:t>
            </a:r>
          </a:p>
          <a:p>
            <a:pPr lvl="1"/>
            <a:r>
              <a:rPr lang="en-US" dirty="0" smtClean="0"/>
              <a:t>Update 8 of the cloud instances</a:t>
            </a:r>
          </a:p>
          <a:p>
            <a:pPr lvl="1"/>
            <a:r>
              <a:rPr lang="en-US" dirty="0" smtClean="0"/>
              <a:t>Update 6 of the other modules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564D9D-38AD-4D32-A802-7F9E5541B4A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30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Module-based Pedagogy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 use of </a:t>
            </a:r>
            <a:r>
              <a:rPr lang="en-US" dirty="0" smtClean="0"/>
              <a:t>modules</a:t>
            </a:r>
            <a:r>
              <a:rPr lang="en-US" dirty="0"/>
              <a:t>, </a:t>
            </a:r>
            <a:r>
              <a:rPr lang="en-US" dirty="0" smtClean="0"/>
              <a:t>1 </a:t>
            </a:r>
            <a:r>
              <a:rPr lang="en-US" dirty="0" err="1" smtClean="0"/>
              <a:t>wk</a:t>
            </a:r>
            <a:r>
              <a:rPr lang="en-US" dirty="0" smtClean="0"/>
              <a:t> each</a:t>
            </a:r>
          </a:p>
          <a:p>
            <a:r>
              <a:rPr lang="en-US" dirty="0" smtClean="0"/>
              <a:t>Independent </a:t>
            </a:r>
            <a:r>
              <a:rPr lang="en-US" dirty="0"/>
              <a:t>study of a module of </a:t>
            </a:r>
            <a:r>
              <a:rPr lang="en-US" dirty="0" smtClean="0"/>
              <a:t>interest</a:t>
            </a:r>
          </a:p>
          <a:p>
            <a:r>
              <a:rPr lang="en-US" dirty="0" smtClean="0"/>
              <a:t>Independent </a:t>
            </a:r>
            <a:r>
              <a:rPr lang="en-US" dirty="0"/>
              <a:t>study </a:t>
            </a:r>
            <a:r>
              <a:rPr lang="en-US" dirty="0" err="1" smtClean="0"/>
              <a:t>preping</a:t>
            </a:r>
            <a:r>
              <a:rPr lang="en-US" dirty="0" smtClean="0"/>
              <a:t> for tool use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Learning by </a:t>
            </a:r>
            <a:r>
              <a:rPr lang="en-US" dirty="0" smtClean="0"/>
              <a:t>making modules</a:t>
            </a:r>
          </a:p>
          <a:p>
            <a:r>
              <a:rPr lang="en-US" dirty="0" smtClean="0"/>
              <a:t>Learning by preparing cloud instances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564D9D-38AD-4D32-A802-7F9E5541B4A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68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"/>
            <a:ext cx="8229600" cy="889000"/>
          </a:xfrm>
        </p:spPr>
        <p:txBody>
          <a:bodyPr/>
          <a:lstStyle/>
          <a:p>
            <a:r>
              <a:rPr lang="en-US" dirty="0"/>
              <a:t>Module </a:t>
            </a:r>
            <a:r>
              <a:rPr lang="en-US" dirty="0" smtClean="0"/>
              <a:t>Template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1ABF9-E654-43E8-BD98-865D43B19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1066800"/>
            <a:ext cx="8803800" cy="5355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Module name </a:t>
            </a:r>
          </a:p>
          <a:p>
            <a:r>
              <a:rPr lang="en-US" dirty="0"/>
              <a:t>2. Scope </a:t>
            </a:r>
          </a:p>
          <a:p>
            <a:r>
              <a:rPr lang="en-US" dirty="0"/>
              <a:t>3. Learning objectives </a:t>
            </a:r>
          </a:p>
          <a:p>
            <a:r>
              <a:rPr lang="en-US" dirty="0"/>
              <a:t>4. 5S characteristics of the </a:t>
            </a:r>
            <a:r>
              <a:rPr lang="en-US" dirty="0" smtClean="0"/>
              <a:t>module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(streams, structures, spaces, scenarios, </a:t>
            </a:r>
            <a:r>
              <a:rPr lang="en-US" dirty="0" smtClean="0"/>
              <a:t>societies)</a:t>
            </a:r>
            <a:endParaRPr lang="en-US" dirty="0"/>
          </a:p>
          <a:p>
            <a:r>
              <a:rPr lang="en-US" dirty="0"/>
              <a:t>5. Level of effort required (in-class and out-of-class time required for students) </a:t>
            </a:r>
          </a:p>
          <a:p>
            <a:r>
              <a:rPr lang="en-US" dirty="0"/>
              <a:t>6. Relationships with other modules (flow between modules) </a:t>
            </a:r>
          </a:p>
          <a:p>
            <a:r>
              <a:rPr lang="en-US" dirty="0"/>
              <a:t>7. Prerequisite knowledge/skills required </a:t>
            </a:r>
            <a:endParaRPr lang="en-US" dirty="0" smtClean="0"/>
          </a:p>
          <a:p>
            <a:r>
              <a:rPr lang="en-US" dirty="0" smtClean="0"/>
              <a:t>8</a:t>
            </a:r>
            <a:r>
              <a:rPr lang="en-US" dirty="0"/>
              <a:t>. Introductory remedial </a:t>
            </a:r>
            <a:r>
              <a:rPr lang="en-US" dirty="0" smtClean="0"/>
              <a:t>instruction</a:t>
            </a:r>
          </a:p>
          <a:p>
            <a:r>
              <a:rPr lang="en-US" dirty="0" smtClean="0"/>
              <a:t>9</a:t>
            </a:r>
            <a:r>
              <a:rPr lang="en-US" dirty="0"/>
              <a:t>. Body of knowledge (theory + practice</a:t>
            </a:r>
            <a:r>
              <a:rPr lang="en-US" dirty="0" smtClean="0"/>
              <a:t>;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an outline that could be used as the basis for class lectures)</a:t>
            </a:r>
          </a:p>
          <a:p>
            <a:r>
              <a:rPr lang="en-US" dirty="0"/>
              <a:t>10. Resources (required readings for students</a:t>
            </a:r>
            <a:r>
              <a:rPr lang="en-US" dirty="0" smtClean="0"/>
              <a:t>;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additional suggested readings for instructor and students) </a:t>
            </a:r>
          </a:p>
          <a:p>
            <a:r>
              <a:rPr lang="en-US" dirty="0"/>
              <a:t>11. Exercises / Learning activities</a:t>
            </a:r>
          </a:p>
          <a:p>
            <a:r>
              <a:rPr lang="en-US" dirty="0"/>
              <a:t>12. Evaluation of learning objective </a:t>
            </a:r>
            <a:r>
              <a:rPr lang="en-US" dirty="0" smtClean="0"/>
              <a:t>achievement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(graded exercises or assignments)</a:t>
            </a:r>
          </a:p>
          <a:p>
            <a:r>
              <a:rPr lang="en-US" dirty="0"/>
              <a:t>13. Glossary </a:t>
            </a:r>
          </a:p>
          <a:p>
            <a:r>
              <a:rPr lang="en-US" dirty="0"/>
              <a:t>14. Additional useful links </a:t>
            </a:r>
          </a:p>
          <a:p>
            <a:r>
              <a:rPr lang="en-US" dirty="0"/>
              <a:t>15. Contributors (authors of module, reviewers of module)</a:t>
            </a:r>
          </a:p>
        </p:txBody>
      </p:sp>
    </p:spTree>
    <p:extLst>
      <p:ext uri="{BB962C8B-B14F-4D97-AF65-F5344CB8AC3E}">
        <p14:creationId xmlns:p14="http://schemas.microsoft.com/office/powerpoint/2010/main" val="3046950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Completed Topical Modules - 1</a:t>
            </a:r>
            <a:endParaRPr lang="en-US" b="1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b="1" dirty="0"/>
              <a:t>Module 1</a:t>
            </a:r>
            <a:r>
              <a:rPr lang="en-US" b="1" dirty="0" smtClean="0"/>
              <a:t>-a (10-c): Conceptual frameworks, models, theories, </a:t>
            </a:r>
            <a:r>
              <a:rPr lang="en-US" b="1" dirty="0" err="1" smtClean="0"/>
              <a:t>defns</a:t>
            </a:r>
            <a:endParaRPr lang="en-US" b="1" dirty="0" smtClean="0"/>
          </a:p>
          <a:p>
            <a:pPr eaLnBrk="1" hangingPunct="1"/>
            <a:r>
              <a:rPr lang="en-US" b="1" dirty="0" smtClean="0"/>
              <a:t>Module 1-b: History of digital libraries and library automation</a:t>
            </a:r>
          </a:p>
          <a:p>
            <a:pPr eaLnBrk="1" hangingPunct="1"/>
            <a:r>
              <a:rPr lang="en-US" b="1" dirty="0" smtClean="0"/>
              <a:t>Module 2-c (8-d): File Formats, Transformation, and Migration</a:t>
            </a:r>
            <a:endParaRPr lang="en-US" dirty="0" smtClean="0"/>
          </a:p>
          <a:p>
            <a:pPr eaLnBrk="1" hangingPunct="1"/>
            <a:r>
              <a:rPr lang="en-US" b="1" dirty="0" smtClean="0"/>
              <a:t>Module 3-b: Digitization</a:t>
            </a:r>
          </a:p>
          <a:p>
            <a:pPr eaLnBrk="1" hangingPunct="1"/>
            <a:r>
              <a:rPr lang="en-US" b="1" dirty="0" smtClean="0"/>
              <a:t>Module 3-e (7-e): Web publishing</a:t>
            </a:r>
            <a:endParaRPr lang="en-US" dirty="0" smtClean="0"/>
          </a:p>
          <a:p>
            <a:pPr eaLnBrk="1" hangingPunct="1"/>
            <a:r>
              <a:rPr lang="en-US" b="1" dirty="0" smtClean="0"/>
              <a:t>Module 4-b: Metadata</a:t>
            </a:r>
            <a:endParaRPr lang="en-US" dirty="0" smtClean="0"/>
          </a:p>
          <a:p>
            <a:pPr eaLnBrk="1" hangingPunct="1"/>
            <a:r>
              <a:rPr lang="en-US" b="1" dirty="0" smtClean="0"/>
              <a:t>Module 5-a: Architecture overviews</a:t>
            </a:r>
            <a:endParaRPr lang="en-US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6A8DDF-F60B-4FF8-86A2-82319698733F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/>
          <a:lstStyle/>
          <a:p>
            <a:pPr eaLnBrk="1" hangingPunct="1"/>
            <a:r>
              <a:rPr lang="en-US" b="1" dirty="0"/>
              <a:t>Completed Topical Modules - </a:t>
            </a:r>
            <a:r>
              <a:rPr lang="en-US" b="1" dirty="0" smtClean="0"/>
              <a:t>2</a:t>
            </a:r>
            <a:endParaRPr lang="en-US" b="1" dirty="0" smtClean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b="1" dirty="0" smtClean="0"/>
              <a:t>Module 5-b: Application software</a:t>
            </a:r>
          </a:p>
          <a:p>
            <a:pPr eaLnBrk="1" hangingPunct="1"/>
            <a:r>
              <a:rPr lang="en-US" b="1" dirty="0" smtClean="0"/>
              <a:t>Module 5-d: Protocols</a:t>
            </a:r>
            <a:endParaRPr lang="en-US" dirty="0" smtClean="0"/>
          </a:p>
          <a:p>
            <a:pPr eaLnBrk="1" hangingPunct="1"/>
            <a:r>
              <a:rPr lang="en-US" b="1" dirty="0" smtClean="0"/>
              <a:t>Module 6-a: Information needs/relevance</a:t>
            </a:r>
          </a:p>
          <a:p>
            <a:pPr eaLnBrk="1" hangingPunct="1"/>
            <a:r>
              <a:rPr lang="en-US" b="1" dirty="0" smtClean="0"/>
              <a:t>Module 6-b: Online information seeking behaviors and search strategies</a:t>
            </a:r>
            <a:endParaRPr lang="en-US" dirty="0" smtClean="0"/>
          </a:p>
          <a:p>
            <a:pPr eaLnBrk="1" hangingPunct="1"/>
            <a:r>
              <a:rPr lang="en-US" b="1" dirty="0" smtClean="0"/>
              <a:t>Module 6-d: Interaction design and usability assessment</a:t>
            </a:r>
          </a:p>
          <a:p>
            <a:pPr eaLnBrk="1" hangingPunct="1"/>
            <a:r>
              <a:rPr lang="en-US" b="1" dirty="0"/>
              <a:t>Module 7-a: Indexing and searching</a:t>
            </a:r>
          </a:p>
          <a:p>
            <a:pPr eaLnBrk="1" hangingPunct="1"/>
            <a:r>
              <a:rPr lang="en-US" b="1" dirty="0" smtClean="0"/>
              <a:t>Module </a:t>
            </a:r>
            <a:r>
              <a:rPr lang="en-US" b="1" dirty="0"/>
              <a:t>7-a(1): Image </a:t>
            </a:r>
            <a:r>
              <a:rPr lang="en-US" b="1" dirty="0" smtClean="0"/>
              <a:t>retrieval</a:t>
            </a:r>
            <a:endParaRPr lang="en-US" b="1" dirty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B2FDA0-DD92-44F7-9B3D-73CD6A390067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/>
          <a:lstStyle/>
          <a:p>
            <a:pPr eaLnBrk="1" hangingPunct="1"/>
            <a:r>
              <a:rPr lang="en-US" b="1" dirty="0"/>
              <a:t>Completed Topical Modules - </a:t>
            </a:r>
            <a:r>
              <a:rPr lang="en-US" b="1" dirty="0" smtClean="0"/>
              <a:t>3</a:t>
            </a:r>
            <a:endParaRPr lang="en-US" b="1" dirty="0" smtClean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eaLnBrk="1" hangingPunct="1"/>
            <a:r>
              <a:rPr lang="en-US" b="1" dirty="0" smtClean="0"/>
              <a:t>Module 7-b: Reference Services</a:t>
            </a:r>
          </a:p>
          <a:p>
            <a:pPr eaLnBrk="1" hangingPunct="1"/>
            <a:r>
              <a:rPr lang="en-US" b="1" dirty="0" smtClean="0"/>
              <a:t>Module 7-c: Recommender systems</a:t>
            </a:r>
          </a:p>
          <a:p>
            <a:pPr eaLnBrk="1" hangingPunct="1"/>
            <a:r>
              <a:rPr lang="en-US" b="1" dirty="0" smtClean="0"/>
              <a:t>Module 7-d: Routing</a:t>
            </a:r>
          </a:p>
          <a:p>
            <a:pPr eaLnBrk="1" hangingPunct="1"/>
            <a:r>
              <a:rPr lang="en-US" b="1" dirty="0" smtClean="0"/>
              <a:t>Module 7-f: Crawling</a:t>
            </a:r>
          </a:p>
          <a:p>
            <a:pPr eaLnBrk="1" hangingPunct="1"/>
            <a:r>
              <a:rPr lang="en-US" b="1" dirty="0" smtClean="0"/>
              <a:t>Module 7-g: Personalization</a:t>
            </a:r>
          </a:p>
          <a:p>
            <a:pPr eaLnBrk="1" hangingPunct="1"/>
            <a:r>
              <a:rPr lang="en-US" b="1" dirty="0" smtClean="0"/>
              <a:t>Module 8-a: Preservation</a:t>
            </a:r>
          </a:p>
          <a:p>
            <a:pPr eaLnBrk="1" hangingPunct="1"/>
            <a:r>
              <a:rPr lang="en-US" b="1" dirty="0" smtClean="0"/>
              <a:t>Module 8-b: Web archiving</a:t>
            </a:r>
          </a:p>
          <a:p>
            <a:pPr eaLnBrk="1" hangingPunct="1"/>
            <a:r>
              <a:rPr lang="en-US" b="1" dirty="0" smtClean="0"/>
              <a:t>Module 9-c: Digital library evaluation, user studies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D7F19B-02A4-4E57-ADF4-BB621AC91043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14474</TotalTime>
  <Words>701</Words>
  <Application>Microsoft Macintosh PowerPoint</Application>
  <PresentationFormat>On-screen Show (4:3)</PresentationFormat>
  <Paragraphs>138</Paragraphs>
  <Slides>13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Default Design</vt:lpstr>
      <vt:lpstr>Visio</vt:lpstr>
      <vt:lpstr>IBM Academic Initiative Introduction for Pamplin School of Business  Virginia Tech – October 13, 2011  “IBM Academic Skills Cloud and Computing Education Modules”  by Edward A. Fox   </vt:lpstr>
      <vt:lpstr>Background: Digital Libraries (DL) Curriculum Project</vt:lpstr>
      <vt:lpstr>Software-based Modules and Cloud Instances</vt:lpstr>
      <vt:lpstr>Cloud Module Development</vt:lpstr>
      <vt:lpstr>Module-based Pedagogy</vt:lpstr>
      <vt:lpstr>Module Template</vt:lpstr>
      <vt:lpstr>Completed Topical Modules - 1</vt:lpstr>
      <vt:lpstr>Completed Topical Modules - 2</vt:lpstr>
      <vt:lpstr>Completed Topical Modules - 3</vt:lpstr>
      <vt:lpstr>PowerPoint Presentation</vt:lpstr>
      <vt:lpstr>DL Curriculum Framework</vt:lpstr>
      <vt:lpstr>PowerPoint Presentation</vt:lpstr>
      <vt:lpstr>Questions? Discussion?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Streams, Structures, Spaces, Scenarios, and Societies (5S): A Formal Digital Library Framework and Its Applications- Progress Report</dc:title>
  <dc:creator>eNumerate</dc:creator>
  <cp:lastModifiedBy>Ed Fox</cp:lastModifiedBy>
  <cp:revision>296</cp:revision>
  <dcterms:created xsi:type="dcterms:W3CDTF">2004-04-27T15:48:44Z</dcterms:created>
  <dcterms:modified xsi:type="dcterms:W3CDTF">2011-10-14T03:39:02Z</dcterms:modified>
</cp:coreProperties>
</file>