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648" r:id="rId2"/>
    <p:sldId id="1312" r:id="rId3"/>
    <p:sldId id="1313" r:id="rId4"/>
    <p:sldId id="1269" r:id="rId5"/>
    <p:sldId id="1280" r:id="rId6"/>
    <p:sldId id="1228" r:id="rId7"/>
    <p:sldId id="1304" r:id="rId8"/>
    <p:sldId id="1309" r:id="rId9"/>
    <p:sldId id="1275" r:id="rId10"/>
    <p:sldId id="1276" r:id="rId11"/>
    <p:sldId id="667" r:id="rId1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088" y="-8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7EB2300-8A6A-4BA1-8D8C-FE35CF7CB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7438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82ADF527-1118-42CE-B3E1-7116173D3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38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B8C27-9015-40D9-BAC9-F467628DCA7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8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CB0D8-4BAE-43D1-9895-E9C1BF9BD5D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CB0D8-4BAE-43D1-9895-E9C1BF9BD5D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E10EB-2426-43D2-9B07-95FA5CA8F58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9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8DD46-DF57-4D13-B16C-83E8EB4819E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DDCDC-9F0C-41EA-A55F-5C3559E5B9C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8DF8A-C2D6-4B8E-9CDB-6D4F5AA57C7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52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F8B1-2757-4467-9B6F-C5BF0ED4B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3773-3022-410A-A431-87F7E9B85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079E5-5D40-4801-BC84-1EDEE2FE8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0A994-9ED1-453D-B92F-23F120E8B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353D5-5AEE-41FD-B305-42705883A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F71B7-DEE9-4CBB-A0EB-58DB03CD7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29C45-284E-479D-9416-5F3E27A7C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84B6-4C7D-4E76-A5E8-3DD28B223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68D17-B40B-420D-BB94-32EC6CC10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64D9D-38AD-4D32-A802-7F9E5541B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831CD-AC03-426A-9E74-94AF6EA6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211AB-7BC2-4433-BB64-767FC2457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13B4-C5C8-42A2-8CD1-1F37B06AA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ABF9-E654-43E8-BD98-865D43B19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0F5D-8947-4889-836E-884728F91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9098-6C34-456D-8955-BBC330983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A0A1B-F4D1-43C2-859A-E9317F3EE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631C332-980B-41C9-BAD7-F44F060FE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1.png"/><Relationship Id="rId5" Type="http://schemas.openxmlformats.org/officeDocument/2006/relationships/package" Target="../embeddings/Microsoft_Excel_Sheet2.xlsx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50DAA-3F48-4D3A-813C-0320A471A2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6868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CHCI Visit by</a:t>
            </a:r>
            <a:br>
              <a:rPr lang="en-US" sz="3200" b="1" dirty="0" smtClean="0"/>
            </a:br>
            <a:r>
              <a:rPr lang="en-US" sz="3200" b="1" dirty="0" smtClean="0"/>
              <a:t>Dean Benson, Associate Dean </a:t>
            </a:r>
            <a:r>
              <a:rPr lang="en-US" sz="3200" b="1" dirty="0" err="1" smtClean="0"/>
              <a:t>Lesko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KW II Rm. 1127 – 10/10/2011</a:t>
            </a:r>
            <a:br>
              <a:rPr lang="en-US" sz="32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600" b="1" dirty="0" smtClean="0"/>
              <a:t>Digital Library Research Laboratory</a:t>
            </a:r>
            <a:br>
              <a:rPr lang="en-US" sz="3600" b="1" dirty="0" smtClean="0"/>
            </a:br>
            <a:r>
              <a:rPr lang="en-US" sz="2400" b="1" dirty="0" err="1" smtClean="0"/>
              <a:t>Torgersen</a:t>
            </a:r>
            <a:r>
              <a:rPr lang="en-US" sz="2400" b="1" dirty="0" smtClean="0"/>
              <a:t> Hall </a:t>
            </a:r>
            <a:r>
              <a:rPr lang="en-US" sz="2400" b="1" dirty="0" err="1" smtClean="0"/>
              <a:t>Rm</a:t>
            </a:r>
            <a:r>
              <a:rPr lang="en-US" sz="2400" b="1" dirty="0" smtClean="0"/>
              <a:t> </a:t>
            </a:r>
            <a:r>
              <a:rPr lang="en-US" sz="2400" b="1" dirty="0"/>
              <a:t>2030 </a:t>
            </a:r>
            <a:r>
              <a:rPr lang="en-US" sz="2400" b="1" dirty="0" smtClean="0"/>
              <a:t>– </a:t>
            </a:r>
            <a:r>
              <a:rPr lang="en-US" sz="2400" b="1" dirty="0" err="1" smtClean="0"/>
              <a:t>www.dlib.vt.edu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>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by Edward A. Fox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4800600"/>
            <a:ext cx="8229600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 err="1">
                <a:latin typeface="+mn-lt"/>
              </a:rPr>
              <a:t>fox@vt.edu</a:t>
            </a:r>
            <a:r>
              <a:rPr lang="en-US" sz="3200" b="0" kern="0" dirty="0">
                <a:latin typeface="+mn-lt"/>
              </a:rPr>
              <a:t>    http://</a:t>
            </a:r>
            <a:r>
              <a:rPr lang="en-US" sz="3200" b="0" kern="0" dirty="0" err="1">
                <a:latin typeface="+mn-lt"/>
              </a:rPr>
              <a:t>fox.cs.vt.edu</a:t>
            </a:r>
            <a:endParaRPr lang="en-US" sz="32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>
                <a:latin typeface="+mn-lt"/>
              </a:rPr>
              <a:t>Dept. of Computer Science, Virginia Tech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0" kern="0" dirty="0">
                <a:latin typeface="+mn-lt"/>
              </a:rPr>
              <a:t>Blacksburg, VA 24061 USA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/>
              <a:t>Book Draft 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" y="1219200"/>
            <a:ext cx="9144000" cy="4525963"/>
          </a:xfrm>
        </p:spPr>
        <p:txBody>
          <a:bodyPr/>
          <a:lstStyle/>
          <a:p>
            <a:r>
              <a:rPr lang="en-US" sz="2800" b="1" dirty="0" smtClean="0"/>
              <a:t>3 Applications</a:t>
            </a:r>
            <a:endParaRPr lang="en-US" sz="2800" b="1" dirty="0"/>
          </a:p>
          <a:p>
            <a:pPr lvl="1"/>
            <a:r>
              <a:rPr lang="en-US" dirty="0"/>
              <a:t>9</a:t>
            </a:r>
            <a:r>
              <a:rPr lang="en-US" dirty="0" smtClean="0"/>
              <a:t> Content-based Image Retrieval (CBIR)</a:t>
            </a:r>
            <a:endParaRPr lang="en-US" dirty="0"/>
          </a:p>
          <a:p>
            <a:pPr lvl="1"/>
            <a:r>
              <a:rPr lang="en-US" dirty="0" smtClean="0"/>
              <a:t>10 Online Communities &amp; Social Networks (</a:t>
            </a:r>
            <a:r>
              <a:rPr lang="en-US" dirty="0" err="1" smtClean="0"/>
              <a:t>AlgoViz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11 Education (</a:t>
            </a:r>
            <a:r>
              <a:rPr lang="en-US" dirty="0" err="1" smtClean="0"/>
              <a:t>AlgoViz</a:t>
            </a:r>
            <a:r>
              <a:rPr lang="en-US" dirty="0" smtClean="0"/>
              <a:t>, Ensemble)</a:t>
            </a:r>
            <a:endParaRPr lang="en-US" dirty="0"/>
          </a:p>
          <a:p>
            <a:pPr lvl="1"/>
            <a:r>
              <a:rPr lang="en-US" dirty="0" smtClean="0"/>
              <a:t>12 Bioinformatics, Scientific, and Simulation DLs (Epidemiology, Fingerprints, Network Simulations)</a:t>
            </a:r>
            <a:endParaRPr lang="en-US" dirty="0"/>
          </a:p>
          <a:p>
            <a:pPr lvl="1"/>
            <a:r>
              <a:rPr lang="en-US" dirty="0" smtClean="0"/>
              <a:t>13 Geospatial Information (VT Buildings)</a:t>
            </a:r>
          </a:p>
          <a:p>
            <a:pPr lvl="1"/>
            <a:r>
              <a:rPr lang="en-US" dirty="0" smtClean="0"/>
              <a:t>14 Security (CTR network)</a:t>
            </a:r>
          </a:p>
          <a:p>
            <a:pPr lvl="1"/>
            <a:r>
              <a:rPr lang="en-US" dirty="0" smtClean="0"/>
              <a:t>15 Text Extraction (References in ETDs)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sz="2800" b="1" dirty="0" err="1" smtClean="0"/>
              <a:t>Backmatter</a:t>
            </a:r>
            <a:r>
              <a:rPr lang="en-US" sz="2800" b="1" dirty="0" smtClean="0"/>
              <a:t>: </a:t>
            </a:r>
            <a:r>
              <a:rPr lang="en-US" sz="2800" dirty="0" smtClean="0"/>
              <a:t>References, Mathematical Preliminaries, Glossary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64D9D-38AD-4D32-A802-7F9E5541B4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64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8DC19-B12B-4427-9E5B-D5201636E0A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48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  <a:br>
              <a:rPr lang="en-US" smtClean="0"/>
            </a:br>
            <a:r>
              <a:rPr lang="en-US" smtClean="0"/>
              <a:t>Discussion?</a:t>
            </a:r>
          </a:p>
        </p:txBody>
      </p:sp>
      <p:sp>
        <p:nvSpPr>
          <p:cNvPr id="27648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Thank You!</a:t>
            </a:r>
          </a:p>
          <a:p>
            <a:pPr eaLnBrk="1" hangingPunct="1"/>
            <a:r>
              <a:rPr lang="en-US" dirty="0" smtClean="0"/>
              <a:t>(</a:t>
            </a:r>
            <a:r>
              <a:rPr lang="en-US" dirty="0" err="1" smtClean="0"/>
              <a:t>fox@vt.edu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6172200" cy="914400"/>
          </a:xfrm>
        </p:spPr>
        <p:txBody>
          <a:bodyPr/>
          <a:lstStyle/>
          <a:p>
            <a:r>
              <a:rPr lang="en-US" dirty="0" smtClean="0"/>
              <a:t>Co-authors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64D9D-38AD-4D32-A802-7F9E5541B4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425805"/>
              </p:ext>
            </p:extLst>
          </p:nvPr>
        </p:nvGraphicFramePr>
        <p:xfrm>
          <a:off x="152400" y="914400"/>
          <a:ext cx="6423002" cy="386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Worksheet" r:id="rId3" imgW="4597400" imgH="2768600" progId="Excel.Sheet.12">
                  <p:embed/>
                </p:oleObj>
              </mc:Choice>
              <mc:Fallback>
                <p:oleObj name="Worksheet" r:id="rId3" imgW="4597400" imgH="2768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914400"/>
                        <a:ext cx="6423002" cy="3867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10400" y="2133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CHCI</a:t>
            </a:r>
            <a:endParaRPr lang="en-US" sz="4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349460"/>
              </p:ext>
            </p:extLst>
          </p:nvPr>
        </p:nvGraphicFramePr>
        <p:xfrm>
          <a:off x="1676400" y="4970780"/>
          <a:ext cx="640080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Worksheet" r:id="rId5" imgW="3962400" imgH="1155700" progId="Excel.Sheet.12">
                  <p:embed/>
                </p:oleObj>
              </mc:Choice>
              <mc:Fallback>
                <p:oleObj name="Worksheet" r:id="rId5" imgW="3962400" imgH="1155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4970780"/>
                        <a:ext cx="6400800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946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Sponsors for 110 Grants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64D9D-38AD-4D32-A802-7F9E5541B4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 descr="Spons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7860066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0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Selected DL Projects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mtClean="0"/>
              <a:t>Digital Library Curricular Resources</a:t>
            </a:r>
          </a:p>
          <a:p>
            <a:pPr lvl="1"/>
            <a:r>
              <a:rPr lang="en-US" smtClean="0"/>
              <a:t>NSF IIS-0535057 &amp; 0535060</a:t>
            </a:r>
          </a:p>
          <a:p>
            <a:r>
              <a:rPr lang="en-US" smtClean="0"/>
              <a:t>CTRnet (Crisis, Tragedy &amp; Recovery Net)</a:t>
            </a:r>
          </a:p>
          <a:p>
            <a:pPr lvl="1"/>
            <a:r>
              <a:rPr lang="en-US" smtClean="0"/>
              <a:t>NSF IIS-0916733</a:t>
            </a:r>
          </a:p>
          <a:p>
            <a:r>
              <a:rPr lang="en-US" smtClean="0"/>
              <a:t>Ensemble (Computer Science Education)</a:t>
            </a:r>
          </a:p>
          <a:p>
            <a:pPr lvl="1"/>
            <a:r>
              <a:rPr lang="en-US" smtClean="0"/>
              <a:t>NSF DUE-0840719</a:t>
            </a:r>
          </a:p>
          <a:p>
            <a:r>
              <a:rPr lang="en-US" smtClean="0"/>
              <a:t>Digital Preserve</a:t>
            </a:r>
          </a:p>
          <a:p>
            <a:pPr lvl="1"/>
            <a:r>
              <a:rPr lang="en-US" smtClean="0"/>
              <a:t>NSF IIS-0910183 &amp; 0910465</a:t>
            </a:r>
          </a:p>
          <a:p>
            <a:pPr lvl="1"/>
            <a:r>
              <a:rPr lang="en-US" smtClean="0"/>
              <a:t>http://slurl.com/secondlife/Digital%20Preserve/140/126/29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35373-38BF-4A04-8F79-898BD5ADDF9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Selected DL Projects - 2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r>
              <a:rPr lang="en-US" dirty="0" smtClean="0"/>
              <a:t>CINET: Network Science Middleware</a:t>
            </a:r>
          </a:p>
          <a:p>
            <a:pPr lvl="1"/>
            <a:r>
              <a:rPr lang="en-US" dirty="0" smtClean="0"/>
              <a:t>NSF SDCI 1032677</a:t>
            </a:r>
          </a:p>
          <a:p>
            <a:pPr lvl="1"/>
            <a:r>
              <a:rPr lang="en-US" dirty="0" smtClean="0"/>
              <a:t>Simulation</a:t>
            </a:r>
            <a:r>
              <a:rPr lang="en-US" dirty="0"/>
              <a:t>, </a:t>
            </a:r>
            <a:r>
              <a:rPr lang="en-US" dirty="0" err="1"/>
              <a:t>Cyberinfrastructure</a:t>
            </a:r>
            <a:endParaRPr lang="en-US" dirty="0" smtClean="0"/>
          </a:p>
          <a:p>
            <a:pPr lvl="1"/>
            <a:r>
              <a:rPr lang="en-US" dirty="0" smtClean="0"/>
              <a:t>Metadata-based Generation</a:t>
            </a:r>
          </a:p>
          <a:p>
            <a:r>
              <a:rPr lang="en-US" dirty="0" smtClean="0"/>
              <a:t>Establishing a Qatari Arabic-English DL Institute: NPRP </a:t>
            </a:r>
            <a:r>
              <a:rPr lang="en-US" dirty="0"/>
              <a:t>4 - 029 - 1 </a:t>
            </a:r>
            <a:r>
              <a:rPr lang="en-US" dirty="0" smtClean="0"/>
              <a:t>– 007 pending</a:t>
            </a:r>
          </a:p>
          <a:p>
            <a:r>
              <a:rPr lang="en-US" dirty="0" smtClean="0"/>
              <a:t>Fingerprint Analysis/Distortion/Training DLs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 err="1" smtClean="0"/>
              <a:t>Inst</a:t>
            </a:r>
            <a:r>
              <a:rPr lang="en-US" dirty="0" smtClean="0"/>
              <a:t> of Justice, BAE Systems</a:t>
            </a:r>
          </a:p>
          <a:p>
            <a:r>
              <a:rPr lang="en-US" dirty="0" smtClean="0"/>
              <a:t>ETD Analysis, Extraction, Classification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35373-38BF-4A04-8F79-898BD5ADDF9D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658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DFE412-01EE-4823-B11D-F0C702B3026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5560"/>
            <a:ext cx="8229600" cy="955040"/>
          </a:xfrm>
        </p:spPr>
        <p:txBody>
          <a:bodyPr/>
          <a:lstStyle/>
          <a:p>
            <a:pPr eaLnBrk="1" hangingPunct="1"/>
            <a:r>
              <a:rPr lang="en-US" dirty="0" smtClean="0"/>
              <a:t>DL Curriculum Framework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0" y="1814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988997"/>
              </p:ext>
            </p:extLst>
          </p:nvPr>
        </p:nvGraphicFramePr>
        <p:xfrm>
          <a:off x="0" y="1143000"/>
          <a:ext cx="9144000" cy="5210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Visio" r:id="rId4" imgW="7121387" imgH="4061129" progId="">
                  <p:embed/>
                </p:oleObj>
              </mc:Choice>
              <mc:Fallback>
                <p:oleObj name="Visio" r:id="rId4" imgW="7121387" imgH="4061129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3000"/>
                        <a:ext cx="9144000" cy="52104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/>
          <a:lstStyle/>
          <a:p>
            <a:pPr eaLnBrk="1" hangingPunct="1"/>
            <a:r>
              <a:rPr lang="en-US" dirty="0"/>
              <a:t>Areas of Research and Teaching</a:t>
            </a:r>
            <a:endParaRPr lang="en-US" b="1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endParaRPr lang="en-US" sz="3600" dirty="0" smtClean="0"/>
          </a:p>
          <a:p>
            <a:pPr lvl="1" eaLnBrk="1" hangingPunct="1">
              <a:spcBef>
                <a:spcPts val="0"/>
              </a:spcBef>
            </a:pPr>
            <a:r>
              <a:rPr lang="en-US" sz="3600" dirty="0" smtClean="0"/>
              <a:t>Digital Libraries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3600" dirty="0" smtClean="0"/>
              <a:t>Information </a:t>
            </a:r>
            <a:r>
              <a:rPr lang="en-US" sz="3600" dirty="0" smtClean="0"/>
              <a:t>Retrieval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3600" dirty="0" smtClean="0"/>
              <a:t>Library, Information Science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3600" dirty="0" smtClean="0"/>
              <a:t>Search (engines), WWW, Web 2.0</a:t>
            </a:r>
            <a:endParaRPr lang="en-US" sz="3600" dirty="0" smtClean="0"/>
          </a:p>
          <a:p>
            <a:pPr lvl="1" eaLnBrk="1" hangingPunct="1">
              <a:spcBef>
                <a:spcPts val="0"/>
              </a:spcBef>
            </a:pPr>
            <a:r>
              <a:rPr lang="en-US" sz="3600" dirty="0" smtClean="0"/>
              <a:t>Human-Computer </a:t>
            </a:r>
            <a:r>
              <a:rPr lang="en-US" sz="3600" dirty="0" smtClean="0"/>
              <a:t>Interaction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3600" dirty="0" smtClean="0"/>
              <a:t>Visualization, Interfaces, VR, Usability, …</a:t>
            </a:r>
            <a:endParaRPr lang="en-US" sz="3600" dirty="0" smtClean="0"/>
          </a:p>
          <a:p>
            <a:pPr lvl="1" eaLnBrk="1" hangingPunct="1">
              <a:spcBef>
                <a:spcPts val="0"/>
              </a:spcBef>
            </a:pPr>
            <a:r>
              <a:rPr lang="en-US" sz="3600" dirty="0" smtClean="0"/>
              <a:t>Multimedia / Hypermedia / </a:t>
            </a:r>
            <a:r>
              <a:rPr lang="en-US" sz="3600" dirty="0" err="1" smtClean="0"/>
              <a:t>ePublishing</a:t>
            </a:r>
            <a:endParaRPr lang="en-US" sz="3600" dirty="0" smtClean="0"/>
          </a:p>
          <a:p>
            <a:pPr lvl="1" eaLnBrk="1" hangingPunct="1">
              <a:spcBef>
                <a:spcPts val="0"/>
              </a:spcBef>
            </a:pPr>
            <a:r>
              <a:rPr lang="en-US" sz="3600" dirty="0" smtClean="0"/>
              <a:t>Computing-related education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3DDA1F-0413-4131-80F3-0C5256F7415C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530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8839C3-5777-4261-B834-A1F47C24FAD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DL Book Draft Chapter Authors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724400"/>
          </a:xfrm>
        </p:spPr>
        <p:txBody>
          <a:bodyPr/>
          <a:lstStyle/>
          <a:p>
            <a:r>
              <a:rPr lang="en-US" dirty="0"/>
              <a:t>Monika Akbar, </a:t>
            </a:r>
            <a:r>
              <a:rPr lang="en-US" dirty="0" err="1"/>
              <a:t>Pranav</a:t>
            </a:r>
            <a:r>
              <a:rPr lang="en-US" dirty="0"/>
              <a:t> Angara, </a:t>
            </a:r>
            <a:r>
              <a:rPr lang="en-US" dirty="0" err="1"/>
              <a:t>Yinlin</a:t>
            </a:r>
            <a:r>
              <a:rPr lang="en-US" dirty="0"/>
              <a:t> Chen, Lois M. </a:t>
            </a:r>
            <a:r>
              <a:rPr lang="en-US" dirty="0" err="1" smtClean="0"/>
              <a:t>Delcambre</a:t>
            </a:r>
            <a:r>
              <a:rPr lang="en-US" dirty="0" smtClean="0"/>
              <a:t> (Portland), </a:t>
            </a:r>
            <a:r>
              <a:rPr lang="en-US" dirty="0" err="1" smtClean="0"/>
              <a:t>Noha</a:t>
            </a:r>
            <a:r>
              <a:rPr lang="en-US" dirty="0" smtClean="0"/>
              <a:t> </a:t>
            </a:r>
            <a:r>
              <a:rPr lang="en-US" dirty="0" err="1" smtClean="0"/>
              <a:t>Elsherbiny</a:t>
            </a:r>
            <a:r>
              <a:rPr lang="en-US" dirty="0"/>
              <a:t>, Eric </a:t>
            </a:r>
            <a:r>
              <a:rPr lang="en-US" dirty="0" err="1"/>
              <a:t>Fouh</a:t>
            </a:r>
            <a:r>
              <a:rPr lang="en-US" dirty="0"/>
              <a:t>, Marcos André </a:t>
            </a:r>
            <a:r>
              <a:rPr lang="en-US" dirty="0" err="1" smtClean="0"/>
              <a:t>Gonçalves</a:t>
            </a:r>
            <a:r>
              <a:rPr lang="en-US" dirty="0" smtClean="0"/>
              <a:t> (Brazil), </a:t>
            </a:r>
            <a:r>
              <a:rPr lang="en-US" dirty="0" err="1"/>
              <a:t>Nádia</a:t>
            </a:r>
            <a:r>
              <a:rPr lang="en-US" dirty="0"/>
              <a:t> P. </a:t>
            </a:r>
            <a:r>
              <a:rPr lang="en-US" dirty="0" err="1" smtClean="0"/>
              <a:t>Kozievitch</a:t>
            </a:r>
            <a:r>
              <a:rPr lang="en-US" dirty="0" smtClean="0"/>
              <a:t> (Brazil), Spencer </a:t>
            </a:r>
            <a:r>
              <a:rPr lang="en-US" dirty="0"/>
              <a:t>Lee, Jonathan </a:t>
            </a:r>
            <a:r>
              <a:rPr lang="en-US" dirty="0" err="1"/>
              <a:t>Leidig</a:t>
            </a:r>
            <a:r>
              <a:rPr lang="en-US" dirty="0"/>
              <a:t>, Lin </a:t>
            </a:r>
            <a:r>
              <a:rPr lang="en-US" dirty="0" err="1"/>
              <a:t>Tzy</a:t>
            </a:r>
            <a:r>
              <a:rPr lang="en-US" dirty="0"/>
              <a:t> </a:t>
            </a:r>
            <a:r>
              <a:rPr lang="en-US" dirty="0" smtClean="0"/>
              <a:t>Li (Brazil), </a:t>
            </a:r>
            <a:r>
              <a:rPr lang="en-US" dirty="0"/>
              <a:t>Mohamed </a:t>
            </a:r>
            <a:r>
              <a:rPr lang="en-US" dirty="0" err="1"/>
              <a:t>Magdy</a:t>
            </a:r>
            <a:r>
              <a:rPr lang="en-US" dirty="0"/>
              <a:t> </a:t>
            </a:r>
            <a:r>
              <a:rPr lang="en-US" dirty="0" err="1"/>
              <a:t>Gharib</a:t>
            </a:r>
            <a:r>
              <a:rPr lang="en-US" dirty="0"/>
              <a:t> </a:t>
            </a:r>
            <a:r>
              <a:rPr lang="en-US" dirty="0" err="1"/>
              <a:t>Farag</a:t>
            </a:r>
            <a:r>
              <a:rPr lang="en-US" dirty="0" smtClean="0"/>
              <a:t>, Uma Murthy (Seattle), </a:t>
            </a:r>
            <a:r>
              <a:rPr lang="en-US" dirty="0"/>
              <a:t>Sung </a:t>
            </a:r>
            <a:r>
              <a:rPr lang="en-US" dirty="0" err="1"/>
              <a:t>Hee</a:t>
            </a:r>
            <a:r>
              <a:rPr lang="en-US" dirty="0"/>
              <a:t> Park, </a:t>
            </a:r>
            <a:r>
              <a:rPr lang="en-US" dirty="0" err="1"/>
              <a:t>Rao</a:t>
            </a:r>
            <a:r>
              <a:rPr lang="en-US" dirty="0"/>
              <a:t> </a:t>
            </a:r>
            <a:r>
              <a:rPr lang="en-US" dirty="0" err="1" smtClean="0"/>
              <a:t>Shen</a:t>
            </a:r>
            <a:r>
              <a:rPr lang="en-US" dirty="0" smtClean="0"/>
              <a:t> (Yahoo!), </a:t>
            </a:r>
            <a:r>
              <a:rPr lang="en-US" dirty="0" err="1"/>
              <a:t>Venkat</a:t>
            </a:r>
            <a:r>
              <a:rPr lang="en-US" dirty="0"/>
              <a:t> </a:t>
            </a:r>
            <a:r>
              <a:rPr lang="en-US" dirty="0" err="1"/>
              <a:t>Srinivasan</a:t>
            </a:r>
            <a:r>
              <a:rPr lang="en-US" dirty="0"/>
              <a:t>, Ricardo </a:t>
            </a:r>
            <a:r>
              <a:rPr lang="en-US" dirty="0" smtClean="0"/>
              <a:t>da Silva Torres (Brazil), </a:t>
            </a:r>
            <a:r>
              <a:rPr lang="en-US" dirty="0"/>
              <a:t>and </a:t>
            </a:r>
            <a:r>
              <a:rPr lang="en-US" dirty="0" err="1"/>
              <a:t>Seungwon</a:t>
            </a:r>
            <a:r>
              <a:rPr lang="en-US" dirty="0"/>
              <a:t> Yang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53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736600"/>
          </a:xfrm>
        </p:spPr>
        <p:txBody>
          <a:bodyPr/>
          <a:lstStyle/>
          <a:p>
            <a:r>
              <a:rPr lang="en-US" dirty="0" smtClean="0"/>
              <a:t>Book Draft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525963"/>
          </a:xfrm>
        </p:spPr>
        <p:txBody>
          <a:bodyPr/>
          <a:lstStyle/>
          <a:p>
            <a:r>
              <a:rPr lang="en-US" sz="2800" b="1" dirty="0" err="1" smtClean="0"/>
              <a:t>Frontmatter</a:t>
            </a:r>
            <a:endParaRPr lang="en-US" sz="2800" b="1" dirty="0"/>
          </a:p>
          <a:p>
            <a:r>
              <a:rPr lang="en-US" sz="2800" b="1" dirty="0" smtClean="0"/>
              <a:t>1 Basic </a:t>
            </a:r>
            <a:r>
              <a:rPr lang="en-US" sz="2800" b="1" dirty="0"/>
              <a:t>Concepts</a:t>
            </a:r>
          </a:p>
          <a:p>
            <a:pPr lvl="1"/>
            <a:r>
              <a:rPr lang="en-US" sz="2400" dirty="0" smtClean="0"/>
              <a:t>1 Introduction (5S Formal framework)</a:t>
            </a:r>
            <a:endParaRPr lang="en-US" sz="2400" dirty="0"/>
          </a:p>
          <a:p>
            <a:pPr lvl="1"/>
            <a:r>
              <a:rPr lang="en-US" sz="2400" dirty="0" smtClean="0"/>
              <a:t>2 Exploration (Archaeology)</a:t>
            </a:r>
            <a:endParaRPr lang="en-US" sz="2400" dirty="0"/>
          </a:p>
          <a:p>
            <a:pPr lvl="1"/>
            <a:r>
              <a:rPr lang="en-US" sz="2400" dirty="0" smtClean="0"/>
              <a:t>3 Evaluation (Quality Assessment Toolkit)</a:t>
            </a:r>
          </a:p>
          <a:p>
            <a:r>
              <a:rPr lang="en-US" sz="2800" b="1" dirty="0" smtClean="0"/>
              <a:t>2 Advanced Concepts</a:t>
            </a:r>
          </a:p>
          <a:p>
            <a:pPr lvl="1"/>
            <a:r>
              <a:rPr lang="en-US" sz="2400" dirty="0"/>
              <a:t>4</a:t>
            </a:r>
            <a:r>
              <a:rPr lang="en-US" sz="2400" dirty="0" smtClean="0"/>
              <a:t> Complex objects (Fingerprints)</a:t>
            </a:r>
            <a:endParaRPr lang="en-US" sz="2400" dirty="0"/>
          </a:p>
          <a:p>
            <a:pPr lvl="1"/>
            <a:r>
              <a:rPr lang="en-US" sz="2400" dirty="0"/>
              <a:t>5</a:t>
            </a:r>
            <a:r>
              <a:rPr lang="en-US" sz="2400" dirty="0" smtClean="0"/>
              <a:t> Integration (</a:t>
            </a:r>
            <a:r>
              <a:rPr lang="en-US" sz="2400" dirty="0"/>
              <a:t>Archaeology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/>
              <a:t>6</a:t>
            </a:r>
            <a:r>
              <a:rPr lang="en-US" sz="2400" dirty="0" smtClean="0"/>
              <a:t> Subdocuments (Fish Species Identification)</a:t>
            </a:r>
            <a:endParaRPr lang="en-US" sz="2400" dirty="0"/>
          </a:p>
          <a:p>
            <a:pPr lvl="1"/>
            <a:r>
              <a:rPr lang="en-US" sz="2400" dirty="0"/>
              <a:t>7</a:t>
            </a:r>
            <a:r>
              <a:rPr lang="en-US" sz="2400" dirty="0" smtClean="0"/>
              <a:t> Ontologies (Crisis, Tragedy, and Recovery network)</a:t>
            </a:r>
            <a:endParaRPr lang="en-US" sz="2400" dirty="0"/>
          </a:p>
          <a:p>
            <a:pPr lvl="1"/>
            <a:r>
              <a:rPr lang="en-US" sz="2400" dirty="0"/>
              <a:t>8</a:t>
            </a:r>
            <a:r>
              <a:rPr lang="en-US" sz="2400" dirty="0" smtClean="0"/>
              <a:t> Classification (Electronic Theses &amp; Dissertations)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64D9D-38AD-4D32-A802-7F9E5541B4A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9955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14477</TotalTime>
  <Words>461</Words>
  <Application>Microsoft Macintosh PowerPoint</Application>
  <PresentationFormat>On-screen Show (4:3)</PresentationFormat>
  <Paragraphs>84</Paragraphs>
  <Slides>11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Worksheet</vt:lpstr>
      <vt:lpstr>Visio</vt:lpstr>
      <vt:lpstr>CHCI Visit by Dean Benson, Associate Dean Lesko KW II Rm. 1127 – 10/10/2011  Digital Library Research Laboratory Torgersen Hall Rm 2030 – www.dlib.vt.edu    by Edward A. Fox   </vt:lpstr>
      <vt:lpstr>Co-authors</vt:lpstr>
      <vt:lpstr>Sponsors for 110 Grants</vt:lpstr>
      <vt:lpstr>Selected DL Projects</vt:lpstr>
      <vt:lpstr>Selected DL Projects - 2</vt:lpstr>
      <vt:lpstr>DL Curriculum Framework</vt:lpstr>
      <vt:lpstr>Areas of Research and Teaching</vt:lpstr>
      <vt:lpstr>DL Book Draft Chapter Authors</vt:lpstr>
      <vt:lpstr>Book Draft - 1</vt:lpstr>
      <vt:lpstr>Book Draft - 2</vt:lpstr>
      <vt:lpstr>Questions? Discussion?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Streams, Structures, Spaces, Scenarios, and Societies (5S): A Formal Digital Library Framework and Its Applications- Progress Report</dc:title>
  <dc:creator>eNumerate</dc:creator>
  <cp:lastModifiedBy>Ed Fox</cp:lastModifiedBy>
  <cp:revision>297</cp:revision>
  <dcterms:created xsi:type="dcterms:W3CDTF">2004-04-27T15:48:44Z</dcterms:created>
  <dcterms:modified xsi:type="dcterms:W3CDTF">2011-10-10T04:12:47Z</dcterms:modified>
</cp:coreProperties>
</file>