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audio1.bin" ContentType="audio/unknown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1.bin" ContentType="application/vnd.openxmlformats-officedocument.oleObject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embeddings/oleObject2.bin" ContentType="application/vnd.openxmlformats-officedocument.oleObject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51"/>
  </p:notesMasterIdLst>
  <p:handoutMasterIdLst>
    <p:handoutMasterId r:id="rId52"/>
  </p:handoutMasterIdLst>
  <p:sldIdLst>
    <p:sldId id="648" r:id="rId2"/>
    <p:sldId id="1311" r:id="rId3"/>
    <p:sldId id="1235" r:id="rId4"/>
    <p:sldId id="1304" r:id="rId5"/>
    <p:sldId id="1269" r:id="rId6"/>
    <p:sldId id="1280" r:id="rId7"/>
    <p:sldId id="1303" r:id="rId8"/>
    <p:sldId id="1289" r:id="rId9"/>
    <p:sldId id="1281" r:id="rId10"/>
    <p:sldId id="1282" r:id="rId11"/>
    <p:sldId id="1294" r:id="rId12"/>
    <p:sldId id="1290" r:id="rId13"/>
    <p:sldId id="1293" r:id="rId14"/>
    <p:sldId id="1295" r:id="rId15"/>
    <p:sldId id="1284" r:id="rId16"/>
    <p:sldId id="1283" r:id="rId17"/>
    <p:sldId id="1313" r:id="rId18"/>
    <p:sldId id="1297" r:id="rId19"/>
    <p:sldId id="1301" r:id="rId20"/>
    <p:sldId id="1298" r:id="rId21"/>
    <p:sldId id="1296" r:id="rId22"/>
    <p:sldId id="1302" r:id="rId23"/>
    <p:sldId id="1299" r:id="rId24"/>
    <p:sldId id="1300" r:id="rId25"/>
    <p:sldId id="1246" r:id="rId26"/>
    <p:sldId id="1247" r:id="rId27"/>
    <p:sldId id="1292" r:id="rId28"/>
    <p:sldId id="1270" r:id="rId29"/>
    <p:sldId id="1314" r:id="rId30"/>
    <p:sldId id="1227" r:id="rId31"/>
    <p:sldId id="1228" r:id="rId32"/>
    <p:sldId id="1307" r:id="rId33"/>
    <p:sldId id="1236" r:id="rId34"/>
    <p:sldId id="1240" r:id="rId35"/>
    <p:sldId id="1238" r:id="rId36"/>
    <p:sldId id="1310" r:id="rId37"/>
    <p:sldId id="1279" r:id="rId38"/>
    <p:sldId id="1278" r:id="rId39"/>
    <p:sldId id="1315" r:id="rId40"/>
    <p:sldId id="1285" r:id="rId41"/>
    <p:sldId id="1287" r:id="rId42"/>
    <p:sldId id="1288" r:id="rId43"/>
    <p:sldId id="1308" r:id="rId44"/>
    <p:sldId id="1309" r:id="rId45"/>
    <p:sldId id="1275" r:id="rId46"/>
    <p:sldId id="1276" r:id="rId47"/>
    <p:sldId id="1305" r:id="rId48"/>
    <p:sldId id="1312" r:id="rId49"/>
    <p:sldId id="667" r:id="rId50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-3872" y="-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274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659563"/>
            <a:ext cx="40274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67EB2300-8A6A-4BA1-8D8C-FE35CF7CB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7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7438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82ADF527-1118-42CE-B3E1-7116173D3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38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B8C27-9015-40D9-BAC9-F467628DCA7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229506-4D25-CD4A-800C-5EDBD3DE033E}" type="slidenum">
              <a:rPr lang="en-US"/>
              <a:pPr/>
              <a:t>11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640" y="3331157"/>
            <a:ext cx="7437120" cy="31534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896DB4-792F-45CD-9C51-115D0A88AD6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20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56BABE-8784-4684-BF80-8D767110E3F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06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A6777CB-0006-F34B-A34F-862AD7E33811}" type="slidenum">
              <a:rPr lang="en-US" b="0">
                <a:latin typeface="Times New Roman" charset="0"/>
              </a:rPr>
              <a:pPr eaLnBrk="1" hangingPunct="1"/>
              <a:t>14</a:t>
            </a:fld>
            <a:endParaRPr lang="en-US" b="0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6F2E33-DD2D-4F47-8C52-C932467584C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 lIns="93822" tIns="46912" rIns="93822" bIns="46912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89B4B6-2AE0-45F2-8946-FF03FCDB884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00035" name="Rectangle 2"/>
          <p:cNvSpPr>
            <a:spLocks noChangeArrowheads="1"/>
          </p:cNvSpPr>
          <p:nvPr/>
        </p:nvSpPr>
        <p:spPr bwMode="auto">
          <a:xfrm>
            <a:off x="5268913" y="0"/>
            <a:ext cx="40274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0036" name="Rectangle 3"/>
          <p:cNvSpPr>
            <a:spLocks noChangeArrowheads="1"/>
          </p:cNvSpPr>
          <p:nvPr/>
        </p:nvSpPr>
        <p:spPr bwMode="auto">
          <a:xfrm>
            <a:off x="5268913" y="6659563"/>
            <a:ext cx="40274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411" tIns="0" rIns="19411" bIns="0" anchor="b"/>
          <a:lstStyle/>
          <a:p>
            <a:pPr algn="r" defTabSz="931863" eaLnBrk="0" hangingPunct="0"/>
            <a:r>
              <a:rPr lang="en-US" sz="1100" b="0" i="1">
                <a:latin typeface="Times New Roman" pitchFamily="18" charset="0"/>
              </a:rPr>
              <a:t>3</a:t>
            </a:r>
          </a:p>
        </p:txBody>
      </p:sp>
      <p:sp>
        <p:nvSpPr>
          <p:cNvPr id="300037" name="Rectangle 4"/>
          <p:cNvSpPr>
            <a:spLocks noChangeArrowheads="1"/>
          </p:cNvSpPr>
          <p:nvPr/>
        </p:nvSpPr>
        <p:spPr bwMode="auto">
          <a:xfrm>
            <a:off x="0" y="6659563"/>
            <a:ext cx="40274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0038" name="Rectangle 5"/>
          <p:cNvSpPr>
            <a:spLocks noChangeArrowheads="1"/>
          </p:cNvSpPr>
          <p:nvPr/>
        </p:nvSpPr>
        <p:spPr bwMode="auto">
          <a:xfrm>
            <a:off x="0" y="0"/>
            <a:ext cx="4027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0039" name="Rectangle 6"/>
          <p:cNvSpPr>
            <a:spLocks noChangeArrowheads="1"/>
          </p:cNvSpPr>
          <p:nvPr/>
        </p:nvSpPr>
        <p:spPr bwMode="auto">
          <a:xfrm>
            <a:off x="5268913" y="0"/>
            <a:ext cx="40274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0040" name="Rectangle 7"/>
          <p:cNvSpPr>
            <a:spLocks noChangeArrowheads="1"/>
          </p:cNvSpPr>
          <p:nvPr/>
        </p:nvSpPr>
        <p:spPr bwMode="auto">
          <a:xfrm>
            <a:off x="5268913" y="6659563"/>
            <a:ext cx="40274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411" tIns="0" rIns="19411" bIns="0" anchor="b"/>
          <a:lstStyle/>
          <a:p>
            <a:pPr algn="r" defTabSz="931863" eaLnBrk="0" hangingPunct="0"/>
            <a:r>
              <a:rPr lang="en-US" sz="1100" b="0" i="1">
                <a:latin typeface="Times New Roman" pitchFamily="18" charset="0"/>
              </a:rPr>
              <a:t>3</a:t>
            </a:r>
          </a:p>
        </p:txBody>
      </p:sp>
      <p:sp>
        <p:nvSpPr>
          <p:cNvPr id="300041" name="Rectangle 8"/>
          <p:cNvSpPr>
            <a:spLocks noChangeArrowheads="1"/>
          </p:cNvSpPr>
          <p:nvPr/>
        </p:nvSpPr>
        <p:spPr bwMode="auto">
          <a:xfrm>
            <a:off x="0" y="6659563"/>
            <a:ext cx="40274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0042" name="Rectangle 9"/>
          <p:cNvSpPr>
            <a:spLocks noChangeArrowheads="1"/>
          </p:cNvSpPr>
          <p:nvPr/>
        </p:nvSpPr>
        <p:spPr bwMode="auto">
          <a:xfrm>
            <a:off x="0" y="0"/>
            <a:ext cx="4027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0043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 lIns="93822" tIns="46912" rIns="93822" bIns="46912"/>
          <a:lstStyle/>
          <a:p>
            <a:pPr eaLnBrk="1" hangingPunct="1"/>
            <a:endParaRPr lang="en-US" smtClean="0"/>
          </a:p>
        </p:txBody>
      </p:sp>
      <p:sp>
        <p:nvSpPr>
          <p:cNvPr id="300044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8CB0D8-4BAE-43D1-9895-E9C1BF9BD5D9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025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1pPr>
            <a:lvl2pPr marL="742950" indent="-285750" defTabSz="962025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2pPr>
            <a:lvl3pPr marL="1143000" indent="-228600" defTabSz="962025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3pPr>
            <a:lvl4pPr marL="1600200" indent="-228600" defTabSz="962025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4pPr>
            <a:lvl5pPr marL="2057400" indent="-228600" defTabSz="962025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5pPr>
            <a:lvl6pPr marL="2514600" indent="-228600" defTabSz="9620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6pPr>
            <a:lvl7pPr marL="2971800" indent="-228600" defTabSz="9620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7pPr>
            <a:lvl8pPr marL="3429000" indent="-228600" defTabSz="9620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8pPr>
            <a:lvl9pPr marL="3886200" indent="-228600" defTabSz="9620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9pPr>
          </a:lstStyle>
          <a:p>
            <a:fld id="{6ACC78F7-F923-E645-B974-7E1BD13CFA21}" type="slidenum">
              <a:rPr lang="en-US" sz="1300">
                <a:solidFill>
                  <a:schemeClr val="tx1"/>
                </a:solidFill>
                <a:latin typeface="Arial" charset="0"/>
              </a:rPr>
              <a:pPr/>
              <a:t>18</a:t>
            </a:fld>
            <a:endParaRPr lang="en-US" sz="13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DB384C-B692-F141-9BB6-3649901E8268}" type="slidenum">
              <a:rPr lang="en-US">
                <a:latin typeface="Calibri" charset="0"/>
              </a:rPr>
              <a:pPr eaLnBrk="1" hangingPunct="1"/>
              <a:t>21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8CB0D8-4BAE-43D1-9895-E9C1BF9BD5D9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B319CD-B51D-4D3D-9FF8-A6C6166DE7F9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C5A1AB-02C5-41C0-8696-A0E12B8F9B7E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5720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B0C817-2E3F-42BF-8190-F2C1EBE5696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D52BD1-ABAB-455E-82FE-AD467AC8FC46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8CB0D8-4BAE-43D1-9895-E9C1BF9BD5D9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3EC1DA-3D00-46F1-8DDD-4FE7E97AC402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290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3E10EB-2426-43D2-9B07-95FA5CA8F582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291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D52BD1-ABAB-455E-82FE-AD467AC8FC46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9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9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8DD46-DF57-4D13-B16C-83E8EB4819E6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1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1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27A06F-6858-4009-9A62-0CF10564D7F6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2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2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6F776D-0093-4414-991C-776B3C4F3819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3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3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715B1-D434-4B06-82DE-ED9F25C60E62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3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3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715B1-D434-4B06-82DE-ED9F25C60E62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8CB0D8-4BAE-43D1-9895-E9C1BF9BD5D9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0FED59-58CD-4579-B957-F7BFAE60ACAE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20B56F-2586-4BD6-AC41-0D5F9C5F63F8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294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0DDCDC-9F0C-41EA-A55F-5C3559E5B9C6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295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0DDCDC-9F0C-41EA-A55F-5C3559E5B9C6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295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0DDCDC-9F0C-41EA-A55F-5C3559E5B9C6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295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9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9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8DD46-DF57-4D13-B16C-83E8EB4819E6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8CB0D8-4BAE-43D1-9895-E9C1BF9BD5D9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8DF8A-C2D6-4B8E-9CDB-6D4F5AA57C71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552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8CB0D8-4BAE-43D1-9895-E9C1BF9BD5D9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8CB0D8-4BAE-43D1-9895-E9C1BF9BD5D9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69E93D-7288-4465-8C93-3EBDF3A841F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5950"/>
          </a:xfrm>
          <a:noFill/>
          <a:ln/>
        </p:spPr>
        <p:txBody>
          <a:bodyPr lIns="92198" tIns="45290" rIns="92198" bIns="4529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C0494A-83C1-4A3D-8FA6-2E84C08B4FF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06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/>
        </p:spPr>
      </p:sp>
      <p:sp>
        <p:nvSpPr>
          <p:cNvPr id="306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is a simplification of the previous slide.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FB511-8B27-4C01-89ED-80C8F6BC98A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19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319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 lIns="93556" tIns="46778" rIns="93556" bIns="4677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F8B1-2757-4467-9B6F-C5BF0ED4B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A3773-3022-410A-A431-87F7E9B85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079E5-5D40-4801-BC84-1EDEE2FE8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0A994-9ED1-453D-B92F-23F120E8B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353D5-5AEE-41FD-B305-42705883A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71B7-DEE9-4CBB-A0EB-58DB03CD7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29C45-284E-479D-9416-5F3E27A7C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284B6-4C7D-4E76-A5E8-3DD28B223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68D17-B40B-420D-BB94-32EC6CC10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64D9D-38AD-4D32-A802-7F9E5541B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831CD-AC03-426A-9E74-94AF6EA68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211AB-7BC2-4433-BB64-767FC2457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813B4-C5C8-42A2-8CD1-1F37B06AA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1ABF9-E654-43E8-BD98-865D43B19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60F5D-8947-4889-836E-884728F91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59098-6C34-456D-8955-BBC330983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A0A1B-F4D1-43C2-859A-E9317F3EE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C631C332-980B-41C9-BAD7-F44F060FE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://www.citeulike.org/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10.jpeg"/><Relationship Id="rId5" Type="http://schemas.openxmlformats.org/officeDocument/2006/relationships/image" Target="../media/image11.wmf"/><Relationship Id="rId6" Type="http://schemas.openxmlformats.org/officeDocument/2006/relationships/oleObject" Target="../embeddings/oleObject1.bin"/><Relationship Id="rId7" Type="http://schemas.openxmlformats.org/officeDocument/2006/relationships/image" Target="../media/image9.emf"/><Relationship Id="rId8" Type="http://schemas.openxmlformats.org/officeDocument/2006/relationships/image" Target="../media/image12.jpe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l-vt-416.org" TargetMode="External"/><Relationship Id="rId4" Type="http://schemas.openxmlformats.org/officeDocument/2006/relationships/hyperlink" Target="http://www.netpreserve.org" TargetMode="External"/><Relationship Id="rId5" Type="http://schemas.openxmlformats.org/officeDocument/2006/relationships/hyperlink" Target="http://www.archive-it.org" TargetMode="External"/><Relationship Id="rId6" Type="http://schemas.openxmlformats.org/officeDocument/2006/relationships/hyperlink" Target="http://www.archive-it.org/public/topic.html?topic=spontaneousEvent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D50DAA-3F48-4D3A-813C-0320A471A23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Linking </a:t>
            </a:r>
            <a:r>
              <a:rPr lang="en-US" sz="3200" b="1" dirty="0" smtClean="0"/>
              <a:t>Research and Education in Digital Libraries</a:t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TPDL </a:t>
            </a:r>
            <a:r>
              <a:rPr lang="en-US" sz="3200" b="1" dirty="0" smtClean="0"/>
              <a:t>2011 </a:t>
            </a:r>
            <a:r>
              <a:rPr lang="en-US" sz="3200" b="1" dirty="0" smtClean="0"/>
              <a:t>Workshop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400" b="1" dirty="0" smtClean="0"/>
              <a:t>28-29 September, Berlin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3200" b="1" dirty="0" smtClean="0"/>
              <a:t>“Living In the </a:t>
            </a:r>
            <a:r>
              <a:rPr lang="en-US" sz="3200" b="1" dirty="0" err="1" smtClean="0"/>
              <a:t>KnowlEdge</a:t>
            </a:r>
            <a:r>
              <a:rPr lang="en-US" sz="3200" b="1" dirty="0" smtClean="0"/>
              <a:t> Society:</a:t>
            </a:r>
            <a:br>
              <a:rPr lang="en-US" sz="3200" b="1" dirty="0" smtClean="0"/>
            </a:br>
            <a:r>
              <a:rPr lang="en-US" sz="3200" b="1" dirty="0" smtClean="0"/>
              <a:t>the double duty of a librarian</a:t>
            </a:r>
            <a:r>
              <a:rPr lang="en-US" sz="3200" b="1" dirty="0" smtClean="0"/>
              <a:t>”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by Edward A. Fox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4800600"/>
            <a:ext cx="822960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b="0" kern="0" dirty="0" err="1">
                <a:latin typeface="+mn-lt"/>
              </a:rPr>
              <a:t>fox@vt.edu</a:t>
            </a:r>
            <a:r>
              <a:rPr lang="en-US" sz="3200" b="0" kern="0" dirty="0">
                <a:latin typeface="+mn-lt"/>
              </a:rPr>
              <a:t>    http://</a:t>
            </a:r>
            <a:r>
              <a:rPr lang="en-US" sz="3200" b="0" kern="0" dirty="0" err="1">
                <a:latin typeface="+mn-lt"/>
              </a:rPr>
              <a:t>fox.cs.vt.edu</a:t>
            </a:r>
            <a:endParaRPr lang="en-US" sz="3200" b="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b="0" kern="0" dirty="0">
                <a:latin typeface="+mn-lt"/>
              </a:rPr>
              <a:t>Dept. of Computer Science, Virginia Tech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b="0" kern="0" dirty="0">
                <a:latin typeface="+mn-lt"/>
              </a:rPr>
              <a:t>Blacksburg, VA 24061 USA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F22272-4A2F-4E80-A27B-FB6F8E1E01E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0"/>
            <a:ext cx="8153400" cy="685800"/>
          </a:xfrm>
          <a:noFill/>
        </p:spPr>
        <p:txBody>
          <a:bodyPr lIns="92075" tIns="46038" rIns="92075" bIns="46038"/>
          <a:lstStyle/>
          <a:p>
            <a:pPr algn="l" eaLnBrk="1" hangingPunct="1"/>
            <a:r>
              <a:rPr lang="en-US" smtClean="0"/>
              <a:t>   Informal 5S &amp; DL Definitions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 </a:t>
            </a:r>
            <a:r>
              <a:rPr lang="en-US" sz="3600" smtClean="0"/>
              <a:t>DLs are complex systems that</a:t>
            </a:r>
            <a:br>
              <a:rPr lang="en-US" sz="3600" smtClean="0"/>
            </a:br>
            <a:endParaRPr lang="en-US" sz="3600" smtClean="0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305800" cy="35814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help satisfy info needs of users (</a:t>
            </a:r>
            <a:r>
              <a:rPr lang="en-US" b="1" smtClean="0"/>
              <a:t>societies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provide info services (</a:t>
            </a:r>
            <a:r>
              <a:rPr lang="en-US" b="1" smtClean="0"/>
              <a:t>scenarios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organize info in usable ways (</a:t>
            </a:r>
            <a:r>
              <a:rPr lang="en-US" b="1" smtClean="0"/>
              <a:t>structures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present info in usable ways (</a:t>
            </a:r>
            <a:r>
              <a:rPr lang="en-US" b="1" smtClean="0"/>
              <a:t>spaces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communicate info with users (</a:t>
            </a:r>
            <a:r>
              <a:rPr lang="en-US" b="1" smtClean="0"/>
              <a:t>streams</a:t>
            </a:r>
            <a:r>
              <a:rPr lang="en-US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832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37BD8-39B0-7845-879E-8F219C47993E}" type="slidenum">
              <a:rPr lang="en-US"/>
              <a:pPr/>
              <a:t>11</a:t>
            </a:fld>
            <a:endParaRPr lang="en-US"/>
          </a:p>
        </p:txBody>
      </p:sp>
      <p:sp>
        <p:nvSpPr>
          <p:cNvPr id="265218" name="Rectangle 2"/>
          <p:cNvSpPr>
            <a:spLocks noChangeArrowheads="1"/>
          </p:cNvSpPr>
          <p:nvPr/>
        </p:nvSpPr>
        <p:spPr bwMode="auto">
          <a:xfrm>
            <a:off x="2208213" y="4921250"/>
            <a:ext cx="765175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19" name="Text Box 3"/>
          <p:cNvSpPr txBox="1">
            <a:spLocks noChangeArrowheads="1"/>
          </p:cNvSpPr>
          <p:nvPr/>
        </p:nvSpPr>
        <p:spPr bwMode="auto">
          <a:xfrm>
            <a:off x="1524000" y="4891088"/>
            <a:ext cx="1676400" cy="369332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/>
              <a:t>Digital Object</a:t>
            </a:r>
          </a:p>
        </p:txBody>
      </p:sp>
      <p:grpSp>
        <p:nvGrpSpPr>
          <p:cNvPr id="265220" name="Group 4"/>
          <p:cNvGrpSpPr>
            <a:grpSpLocks/>
          </p:cNvGrpSpPr>
          <p:nvPr/>
        </p:nvGrpSpPr>
        <p:grpSpPr bwMode="auto">
          <a:xfrm>
            <a:off x="3810000" y="6034088"/>
            <a:ext cx="1447800" cy="366712"/>
            <a:chOff x="536" y="576"/>
            <a:chExt cx="760" cy="231"/>
          </a:xfrm>
        </p:grpSpPr>
        <p:sp>
          <p:nvSpPr>
            <p:cNvPr id="265221" name="Rectangle 5"/>
            <p:cNvSpPr>
              <a:spLocks noChangeArrowheads="1"/>
            </p:cNvSpPr>
            <p:nvPr/>
          </p:nvSpPr>
          <p:spPr bwMode="auto">
            <a:xfrm>
              <a:off x="678" y="595"/>
              <a:ext cx="51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22" name="Text Box 6"/>
            <p:cNvSpPr txBox="1">
              <a:spLocks noChangeArrowheads="1"/>
            </p:cNvSpPr>
            <p:nvPr/>
          </p:nvSpPr>
          <p:spPr bwMode="auto">
            <a:xfrm>
              <a:off x="536" y="576"/>
              <a:ext cx="760" cy="231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dirty="0"/>
                <a:t>Repository</a:t>
              </a:r>
            </a:p>
          </p:txBody>
        </p:sp>
      </p:grpSp>
      <p:grpSp>
        <p:nvGrpSpPr>
          <p:cNvPr id="265223" name="Group 7"/>
          <p:cNvGrpSpPr>
            <a:grpSpLocks/>
          </p:cNvGrpSpPr>
          <p:nvPr/>
        </p:nvGrpSpPr>
        <p:grpSpPr bwMode="auto">
          <a:xfrm>
            <a:off x="1752600" y="5957888"/>
            <a:ext cx="1371600" cy="366712"/>
            <a:chOff x="576" y="576"/>
            <a:chExt cx="720" cy="231"/>
          </a:xfrm>
        </p:grpSpPr>
        <p:sp>
          <p:nvSpPr>
            <p:cNvPr id="265224" name="Rectangle 8"/>
            <p:cNvSpPr>
              <a:spLocks noChangeArrowheads="1"/>
            </p:cNvSpPr>
            <p:nvPr/>
          </p:nvSpPr>
          <p:spPr bwMode="auto">
            <a:xfrm>
              <a:off x="678" y="595"/>
              <a:ext cx="51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25" name="Text Box 9"/>
            <p:cNvSpPr txBox="1">
              <a:spLocks noChangeArrowheads="1"/>
            </p:cNvSpPr>
            <p:nvPr/>
          </p:nvSpPr>
          <p:spPr bwMode="auto">
            <a:xfrm>
              <a:off x="576" y="576"/>
              <a:ext cx="720" cy="231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/>
                <a:t>Collection</a:t>
              </a:r>
            </a:p>
          </p:txBody>
        </p:sp>
      </p:grpSp>
      <p:sp>
        <p:nvSpPr>
          <p:cNvPr id="265226" name="Text Box 10"/>
          <p:cNvSpPr txBox="1">
            <a:spLocks noChangeArrowheads="1"/>
          </p:cNvSpPr>
          <p:nvPr/>
        </p:nvSpPr>
        <p:spPr bwMode="auto">
          <a:xfrm>
            <a:off x="6324600" y="6019800"/>
            <a:ext cx="1905000" cy="366713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/>
              <a:t>Minimal DL</a:t>
            </a:r>
          </a:p>
        </p:txBody>
      </p:sp>
      <p:sp>
        <p:nvSpPr>
          <p:cNvPr id="265227" name="Text Box 11"/>
          <p:cNvSpPr txBox="1">
            <a:spLocks noChangeArrowheads="1"/>
          </p:cNvSpPr>
          <p:nvPr/>
        </p:nvSpPr>
        <p:spPr bwMode="auto">
          <a:xfrm>
            <a:off x="3352800" y="4876800"/>
            <a:ext cx="2209800" cy="3667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/>
              <a:t>Metadata Catalog</a:t>
            </a:r>
          </a:p>
        </p:txBody>
      </p:sp>
      <p:sp>
        <p:nvSpPr>
          <p:cNvPr id="265228" name="Text Box 12"/>
          <p:cNvSpPr txBox="1">
            <a:spLocks noChangeArrowheads="1"/>
          </p:cNvSpPr>
          <p:nvPr/>
        </p:nvSpPr>
        <p:spPr bwMode="auto">
          <a:xfrm>
            <a:off x="2895600" y="3200400"/>
            <a:ext cx="1676400" cy="92333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dirty="0"/>
              <a:t>Descriptive Metadata Specification</a:t>
            </a:r>
          </a:p>
        </p:txBody>
      </p:sp>
      <p:sp>
        <p:nvSpPr>
          <p:cNvPr id="265229" name="Line 13"/>
          <p:cNvSpPr>
            <a:spLocks noChangeShapeType="1"/>
          </p:cNvSpPr>
          <p:nvPr/>
        </p:nvSpPr>
        <p:spPr bwMode="auto">
          <a:xfrm flipH="1">
            <a:off x="2419350" y="525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30" name="Line 14"/>
          <p:cNvSpPr>
            <a:spLocks noChangeShapeType="1"/>
          </p:cNvSpPr>
          <p:nvPr/>
        </p:nvSpPr>
        <p:spPr bwMode="auto">
          <a:xfrm flipH="1">
            <a:off x="3810000" y="4267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31" name="Line 15"/>
          <p:cNvSpPr>
            <a:spLocks noChangeShapeType="1"/>
          </p:cNvSpPr>
          <p:nvPr/>
        </p:nvSpPr>
        <p:spPr bwMode="auto">
          <a:xfrm flipH="1">
            <a:off x="2419350" y="3048000"/>
            <a:ext cx="1905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32" name="Line 16"/>
          <p:cNvSpPr>
            <a:spLocks noChangeShapeType="1"/>
          </p:cNvSpPr>
          <p:nvPr/>
        </p:nvSpPr>
        <p:spPr bwMode="auto">
          <a:xfrm>
            <a:off x="3048000" y="6248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33" name="Line 17"/>
          <p:cNvSpPr>
            <a:spLocks noChangeShapeType="1"/>
          </p:cNvSpPr>
          <p:nvPr/>
        </p:nvSpPr>
        <p:spPr bwMode="auto">
          <a:xfrm>
            <a:off x="1600200" y="2667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34" name="Rectangle 18"/>
          <p:cNvSpPr>
            <a:spLocks noChangeArrowheads="1"/>
          </p:cNvSpPr>
          <p:nvPr/>
        </p:nvSpPr>
        <p:spPr bwMode="auto">
          <a:xfrm>
            <a:off x="76200" y="304800"/>
            <a:ext cx="7315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3200" dirty="0">
                <a:solidFill>
                  <a:schemeClr val="tx2"/>
                </a:solidFill>
              </a:rPr>
              <a:t>A Minimal DL in the 5S Framework</a:t>
            </a:r>
          </a:p>
        </p:txBody>
      </p:sp>
      <p:sp>
        <p:nvSpPr>
          <p:cNvPr id="265235" name="Line 19"/>
          <p:cNvSpPr>
            <a:spLocks noChangeShapeType="1"/>
          </p:cNvSpPr>
          <p:nvPr/>
        </p:nvSpPr>
        <p:spPr bwMode="auto">
          <a:xfrm flipH="1">
            <a:off x="1752600" y="1600200"/>
            <a:ext cx="13716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5236" name="Text Box 20"/>
          <p:cNvSpPr txBox="1">
            <a:spLocks noChangeArrowheads="1"/>
          </p:cNvSpPr>
          <p:nvPr/>
        </p:nvSpPr>
        <p:spPr bwMode="auto">
          <a:xfrm>
            <a:off x="2286000" y="2109788"/>
            <a:ext cx="1676400" cy="915987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dirty="0"/>
              <a:t>Structural Metadata Specification</a:t>
            </a:r>
          </a:p>
        </p:txBody>
      </p:sp>
      <p:sp>
        <p:nvSpPr>
          <p:cNvPr id="265237" name="Line 21"/>
          <p:cNvSpPr>
            <a:spLocks noChangeShapeType="1"/>
          </p:cNvSpPr>
          <p:nvPr/>
        </p:nvSpPr>
        <p:spPr bwMode="auto">
          <a:xfrm>
            <a:off x="3200400" y="1600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5238" name="Line 22"/>
          <p:cNvSpPr>
            <a:spLocks noChangeShapeType="1"/>
          </p:cNvSpPr>
          <p:nvPr/>
        </p:nvSpPr>
        <p:spPr bwMode="auto">
          <a:xfrm>
            <a:off x="3733800" y="1600200"/>
            <a:ext cx="152400" cy="1600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265239" name="AutoShape 23"/>
          <p:cNvCxnSpPr>
            <a:cxnSpLocks noChangeShapeType="1"/>
            <a:stCxn id="265244" idx="1"/>
          </p:cNvCxnSpPr>
          <p:nvPr/>
        </p:nvCxnSpPr>
        <p:spPr bwMode="auto">
          <a:xfrm rot="10800000" flipH="1" flipV="1">
            <a:off x="914400" y="1403350"/>
            <a:ext cx="609600" cy="3625850"/>
          </a:xfrm>
          <a:prstGeom prst="curvedConnector4">
            <a:avLst>
              <a:gd name="adj1" fmla="val -20056"/>
              <a:gd name="adj2" fmla="val 10017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5240" name="Line 24"/>
          <p:cNvSpPr>
            <a:spLocks noChangeShapeType="1"/>
          </p:cNvSpPr>
          <p:nvPr/>
        </p:nvSpPr>
        <p:spPr bwMode="auto">
          <a:xfrm>
            <a:off x="1524000" y="1600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5241" name="Line 25"/>
          <p:cNvSpPr>
            <a:spLocks noChangeShapeType="1"/>
          </p:cNvSpPr>
          <p:nvPr/>
        </p:nvSpPr>
        <p:spPr bwMode="auto">
          <a:xfrm>
            <a:off x="3810000" y="1600200"/>
            <a:ext cx="990600" cy="2819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65242" name="Group 26"/>
          <p:cNvGrpSpPr>
            <a:grpSpLocks/>
          </p:cNvGrpSpPr>
          <p:nvPr/>
        </p:nvGrpSpPr>
        <p:grpSpPr bwMode="auto">
          <a:xfrm>
            <a:off x="914400" y="1219200"/>
            <a:ext cx="1219200" cy="366713"/>
            <a:chOff x="576" y="576"/>
            <a:chExt cx="720" cy="231"/>
          </a:xfrm>
        </p:grpSpPr>
        <p:sp>
          <p:nvSpPr>
            <p:cNvPr id="265243" name="Rectangle 27"/>
            <p:cNvSpPr>
              <a:spLocks noChangeArrowheads="1"/>
            </p:cNvSpPr>
            <p:nvPr/>
          </p:nvSpPr>
          <p:spPr bwMode="auto">
            <a:xfrm>
              <a:off x="678" y="595"/>
              <a:ext cx="51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44" name="Text Box 28"/>
            <p:cNvSpPr txBox="1">
              <a:spLocks noChangeArrowheads="1"/>
            </p:cNvSpPr>
            <p:nvPr/>
          </p:nvSpPr>
          <p:spPr bwMode="auto">
            <a:xfrm>
              <a:off x="576" y="576"/>
              <a:ext cx="720" cy="231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/>
                <a:t>Streams</a:t>
              </a:r>
            </a:p>
          </p:txBody>
        </p:sp>
      </p:grpSp>
      <p:grpSp>
        <p:nvGrpSpPr>
          <p:cNvPr id="265245" name="Group 29"/>
          <p:cNvGrpSpPr>
            <a:grpSpLocks/>
          </p:cNvGrpSpPr>
          <p:nvPr/>
        </p:nvGrpSpPr>
        <p:grpSpPr bwMode="auto">
          <a:xfrm>
            <a:off x="2362200" y="1219200"/>
            <a:ext cx="1524000" cy="366713"/>
            <a:chOff x="576" y="576"/>
            <a:chExt cx="720" cy="231"/>
          </a:xfrm>
        </p:grpSpPr>
        <p:sp>
          <p:nvSpPr>
            <p:cNvPr id="265246" name="Rectangle 30"/>
            <p:cNvSpPr>
              <a:spLocks noChangeArrowheads="1"/>
            </p:cNvSpPr>
            <p:nvPr/>
          </p:nvSpPr>
          <p:spPr bwMode="auto">
            <a:xfrm>
              <a:off x="678" y="595"/>
              <a:ext cx="51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47" name="Text Box 31"/>
            <p:cNvSpPr txBox="1">
              <a:spLocks noChangeArrowheads="1"/>
            </p:cNvSpPr>
            <p:nvPr/>
          </p:nvSpPr>
          <p:spPr bwMode="auto">
            <a:xfrm>
              <a:off x="576" y="576"/>
              <a:ext cx="720" cy="231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/>
                <a:t>Structures</a:t>
              </a:r>
            </a:p>
          </p:txBody>
        </p:sp>
      </p:grpSp>
      <p:grpSp>
        <p:nvGrpSpPr>
          <p:cNvPr id="265248" name="Group 32"/>
          <p:cNvGrpSpPr>
            <a:grpSpLocks/>
          </p:cNvGrpSpPr>
          <p:nvPr/>
        </p:nvGrpSpPr>
        <p:grpSpPr bwMode="auto">
          <a:xfrm>
            <a:off x="4076700" y="1219200"/>
            <a:ext cx="1143000" cy="366713"/>
            <a:chOff x="576" y="576"/>
            <a:chExt cx="720" cy="231"/>
          </a:xfrm>
        </p:grpSpPr>
        <p:sp>
          <p:nvSpPr>
            <p:cNvPr id="265249" name="Rectangle 33"/>
            <p:cNvSpPr>
              <a:spLocks noChangeArrowheads="1"/>
            </p:cNvSpPr>
            <p:nvPr/>
          </p:nvSpPr>
          <p:spPr bwMode="auto">
            <a:xfrm>
              <a:off x="678" y="595"/>
              <a:ext cx="51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50" name="Text Box 34"/>
            <p:cNvSpPr txBox="1">
              <a:spLocks noChangeArrowheads="1"/>
            </p:cNvSpPr>
            <p:nvPr/>
          </p:nvSpPr>
          <p:spPr bwMode="auto">
            <a:xfrm>
              <a:off x="576" y="576"/>
              <a:ext cx="720" cy="231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/>
                <a:t>Spaces</a:t>
              </a:r>
            </a:p>
          </p:txBody>
        </p:sp>
      </p:grpSp>
      <p:grpSp>
        <p:nvGrpSpPr>
          <p:cNvPr id="265251" name="Group 35"/>
          <p:cNvGrpSpPr>
            <a:grpSpLocks/>
          </p:cNvGrpSpPr>
          <p:nvPr/>
        </p:nvGrpSpPr>
        <p:grpSpPr bwMode="auto">
          <a:xfrm>
            <a:off x="5467350" y="1219200"/>
            <a:ext cx="1447800" cy="366713"/>
            <a:chOff x="576" y="576"/>
            <a:chExt cx="720" cy="231"/>
          </a:xfrm>
        </p:grpSpPr>
        <p:sp>
          <p:nvSpPr>
            <p:cNvPr id="265252" name="Rectangle 36"/>
            <p:cNvSpPr>
              <a:spLocks noChangeArrowheads="1"/>
            </p:cNvSpPr>
            <p:nvPr/>
          </p:nvSpPr>
          <p:spPr bwMode="auto">
            <a:xfrm>
              <a:off x="678" y="595"/>
              <a:ext cx="51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53" name="Text Box 37"/>
            <p:cNvSpPr txBox="1">
              <a:spLocks noChangeArrowheads="1"/>
            </p:cNvSpPr>
            <p:nvPr/>
          </p:nvSpPr>
          <p:spPr bwMode="auto">
            <a:xfrm>
              <a:off x="576" y="576"/>
              <a:ext cx="720" cy="231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/>
                <a:t>Scenarios</a:t>
              </a:r>
            </a:p>
          </p:txBody>
        </p:sp>
      </p:grpSp>
      <p:grpSp>
        <p:nvGrpSpPr>
          <p:cNvPr id="265254" name="Group 38"/>
          <p:cNvGrpSpPr>
            <a:grpSpLocks/>
          </p:cNvGrpSpPr>
          <p:nvPr/>
        </p:nvGrpSpPr>
        <p:grpSpPr bwMode="auto">
          <a:xfrm>
            <a:off x="7162800" y="1219200"/>
            <a:ext cx="1371600" cy="366713"/>
            <a:chOff x="576" y="576"/>
            <a:chExt cx="720" cy="231"/>
          </a:xfrm>
        </p:grpSpPr>
        <p:sp>
          <p:nvSpPr>
            <p:cNvPr id="265255" name="Rectangle 39"/>
            <p:cNvSpPr>
              <a:spLocks noChangeArrowheads="1"/>
            </p:cNvSpPr>
            <p:nvPr/>
          </p:nvSpPr>
          <p:spPr bwMode="auto">
            <a:xfrm>
              <a:off x="678" y="595"/>
              <a:ext cx="51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56" name="Text Box 40"/>
            <p:cNvSpPr txBox="1">
              <a:spLocks noChangeArrowheads="1"/>
            </p:cNvSpPr>
            <p:nvPr/>
          </p:nvSpPr>
          <p:spPr bwMode="auto">
            <a:xfrm>
              <a:off x="576" y="576"/>
              <a:ext cx="720" cy="231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/>
                <a:t>Societies</a:t>
              </a:r>
            </a:p>
          </p:txBody>
        </p:sp>
      </p:grpSp>
      <p:grpSp>
        <p:nvGrpSpPr>
          <p:cNvPr id="265257" name="Group 41"/>
          <p:cNvGrpSpPr>
            <a:grpSpLocks/>
          </p:cNvGrpSpPr>
          <p:nvPr/>
        </p:nvGrpSpPr>
        <p:grpSpPr bwMode="auto">
          <a:xfrm>
            <a:off x="4344341" y="3581400"/>
            <a:ext cx="1905000" cy="366713"/>
            <a:chOff x="544" y="576"/>
            <a:chExt cx="810" cy="231"/>
          </a:xfrm>
        </p:grpSpPr>
        <p:sp>
          <p:nvSpPr>
            <p:cNvPr id="265258" name="Rectangle 42"/>
            <p:cNvSpPr>
              <a:spLocks noChangeArrowheads="1"/>
            </p:cNvSpPr>
            <p:nvPr/>
          </p:nvSpPr>
          <p:spPr bwMode="auto">
            <a:xfrm>
              <a:off x="678" y="595"/>
              <a:ext cx="51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59" name="Text Box 43"/>
            <p:cNvSpPr txBox="1">
              <a:spLocks noChangeArrowheads="1"/>
            </p:cNvSpPr>
            <p:nvPr/>
          </p:nvSpPr>
          <p:spPr bwMode="auto">
            <a:xfrm>
              <a:off x="544" y="576"/>
              <a:ext cx="8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dirty="0"/>
                <a:t>indexing</a:t>
              </a:r>
            </a:p>
          </p:txBody>
        </p:sp>
      </p:grpSp>
      <p:grpSp>
        <p:nvGrpSpPr>
          <p:cNvPr id="265260" name="Group 44"/>
          <p:cNvGrpSpPr>
            <a:grpSpLocks/>
          </p:cNvGrpSpPr>
          <p:nvPr/>
        </p:nvGrpSpPr>
        <p:grpSpPr bwMode="auto">
          <a:xfrm>
            <a:off x="5257800" y="3919538"/>
            <a:ext cx="1533525" cy="366712"/>
            <a:chOff x="576" y="576"/>
            <a:chExt cx="720" cy="231"/>
          </a:xfrm>
        </p:grpSpPr>
        <p:sp>
          <p:nvSpPr>
            <p:cNvPr id="265261" name="Rectangle 45"/>
            <p:cNvSpPr>
              <a:spLocks noChangeArrowheads="1"/>
            </p:cNvSpPr>
            <p:nvPr/>
          </p:nvSpPr>
          <p:spPr bwMode="auto">
            <a:xfrm>
              <a:off x="678" y="595"/>
              <a:ext cx="51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62" name="Text Box 46"/>
            <p:cNvSpPr txBox="1">
              <a:spLocks noChangeArrowheads="1"/>
            </p:cNvSpPr>
            <p:nvPr/>
          </p:nvSpPr>
          <p:spPr bwMode="auto">
            <a:xfrm>
              <a:off x="576" y="576"/>
              <a:ext cx="7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dirty="0"/>
                <a:t>browsing</a:t>
              </a:r>
            </a:p>
          </p:txBody>
        </p:sp>
      </p:grpSp>
      <p:grpSp>
        <p:nvGrpSpPr>
          <p:cNvPr id="265263" name="Group 47"/>
          <p:cNvGrpSpPr>
            <a:grpSpLocks/>
          </p:cNvGrpSpPr>
          <p:nvPr/>
        </p:nvGrpSpPr>
        <p:grpSpPr bwMode="auto">
          <a:xfrm>
            <a:off x="6324774" y="3886201"/>
            <a:ext cx="1981200" cy="366712"/>
            <a:chOff x="509" y="567"/>
            <a:chExt cx="872" cy="231"/>
          </a:xfrm>
        </p:grpSpPr>
        <p:sp>
          <p:nvSpPr>
            <p:cNvPr id="265264" name="Rectangle 48"/>
            <p:cNvSpPr>
              <a:spLocks noChangeArrowheads="1"/>
            </p:cNvSpPr>
            <p:nvPr/>
          </p:nvSpPr>
          <p:spPr bwMode="auto">
            <a:xfrm>
              <a:off x="678" y="595"/>
              <a:ext cx="51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65" name="Text Box 49"/>
            <p:cNvSpPr txBox="1">
              <a:spLocks noChangeArrowheads="1"/>
            </p:cNvSpPr>
            <p:nvPr/>
          </p:nvSpPr>
          <p:spPr bwMode="auto">
            <a:xfrm>
              <a:off x="509" y="567"/>
              <a:ext cx="8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dirty="0"/>
                <a:t>searching</a:t>
              </a:r>
            </a:p>
          </p:txBody>
        </p:sp>
      </p:grpSp>
      <p:grpSp>
        <p:nvGrpSpPr>
          <p:cNvPr id="265266" name="Group 50"/>
          <p:cNvGrpSpPr>
            <a:grpSpLocks/>
          </p:cNvGrpSpPr>
          <p:nvPr/>
        </p:nvGrpSpPr>
        <p:grpSpPr bwMode="auto">
          <a:xfrm>
            <a:off x="6705600" y="2438400"/>
            <a:ext cx="1295400" cy="366713"/>
            <a:chOff x="576" y="576"/>
            <a:chExt cx="720" cy="231"/>
          </a:xfrm>
        </p:grpSpPr>
        <p:sp>
          <p:nvSpPr>
            <p:cNvPr id="265267" name="Rectangle 51"/>
            <p:cNvSpPr>
              <a:spLocks noChangeArrowheads="1"/>
            </p:cNvSpPr>
            <p:nvPr/>
          </p:nvSpPr>
          <p:spPr bwMode="auto">
            <a:xfrm>
              <a:off x="678" y="595"/>
              <a:ext cx="51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68" name="Text Box 52"/>
            <p:cNvSpPr txBox="1">
              <a:spLocks noChangeArrowheads="1"/>
            </p:cNvSpPr>
            <p:nvPr/>
          </p:nvSpPr>
          <p:spPr bwMode="auto">
            <a:xfrm>
              <a:off x="576" y="576"/>
              <a:ext cx="7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/>
                <a:t>services</a:t>
              </a:r>
            </a:p>
          </p:txBody>
        </p:sp>
      </p:grpSp>
      <p:sp>
        <p:nvSpPr>
          <p:cNvPr id="265269" name="Line 53"/>
          <p:cNvSpPr>
            <a:spLocks noChangeShapeType="1"/>
          </p:cNvSpPr>
          <p:nvPr/>
        </p:nvSpPr>
        <p:spPr bwMode="auto">
          <a:xfrm flipH="1">
            <a:off x="5410200" y="2819400"/>
            <a:ext cx="1371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70" name="Line 54"/>
          <p:cNvSpPr>
            <a:spLocks noChangeShapeType="1"/>
          </p:cNvSpPr>
          <p:nvPr/>
        </p:nvSpPr>
        <p:spPr bwMode="auto">
          <a:xfrm flipH="1">
            <a:off x="6400800" y="2895600"/>
            <a:ext cx="609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71" name="Line 55"/>
          <p:cNvSpPr>
            <a:spLocks noChangeShapeType="1"/>
          </p:cNvSpPr>
          <p:nvPr/>
        </p:nvSpPr>
        <p:spPr bwMode="auto">
          <a:xfrm>
            <a:off x="7162800" y="2895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72" name="Line 56"/>
          <p:cNvSpPr>
            <a:spLocks noChangeShapeType="1"/>
          </p:cNvSpPr>
          <p:nvPr/>
        </p:nvSpPr>
        <p:spPr bwMode="auto">
          <a:xfrm>
            <a:off x="4953000" y="16002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73" name="Line 57"/>
          <p:cNvSpPr>
            <a:spLocks noChangeShapeType="1"/>
          </p:cNvSpPr>
          <p:nvPr/>
        </p:nvSpPr>
        <p:spPr bwMode="auto">
          <a:xfrm>
            <a:off x="5029200" y="1600200"/>
            <a:ext cx="9906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74" name="Line 58"/>
          <p:cNvSpPr>
            <a:spLocks noChangeShapeType="1"/>
          </p:cNvSpPr>
          <p:nvPr/>
        </p:nvSpPr>
        <p:spPr bwMode="auto">
          <a:xfrm>
            <a:off x="5181600" y="1600200"/>
            <a:ext cx="18288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5275" name="Group 59"/>
          <p:cNvGrpSpPr>
            <a:grpSpLocks/>
          </p:cNvGrpSpPr>
          <p:nvPr/>
        </p:nvGrpSpPr>
        <p:grpSpPr bwMode="auto">
          <a:xfrm>
            <a:off x="3886200" y="4357688"/>
            <a:ext cx="1524000" cy="366712"/>
            <a:chOff x="576" y="576"/>
            <a:chExt cx="720" cy="231"/>
          </a:xfrm>
        </p:grpSpPr>
        <p:sp>
          <p:nvSpPr>
            <p:cNvPr id="265276" name="Rectangle 60"/>
            <p:cNvSpPr>
              <a:spLocks noChangeArrowheads="1"/>
            </p:cNvSpPr>
            <p:nvPr/>
          </p:nvSpPr>
          <p:spPr bwMode="auto">
            <a:xfrm>
              <a:off x="678" y="595"/>
              <a:ext cx="51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77" name="Text Box 61"/>
            <p:cNvSpPr txBox="1">
              <a:spLocks noChangeArrowheads="1"/>
            </p:cNvSpPr>
            <p:nvPr/>
          </p:nvSpPr>
          <p:spPr bwMode="auto">
            <a:xfrm>
              <a:off x="576" y="576"/>
              <a:ext cx="7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dirty="0"/>
                <a:t>hypertext</a:t>
              </a:r>
            </a:p>
          </p:txBody>
        </p:sp>
      </p:grpSp>
      <p:sp>
        <p:nvSpPr>
          <p:cNvPr id="265278" name="Line 62"/>
          <p:cNvSpPr>
            <a:spLocks noChangeShapeType="1"/>
          </p:cNvSpPr>
          <p:nvPr/>
        </p:nvSpPr>
        <p:spPr bwMode="auto">
          <a:xfrm flipV="1">
            <a:off x="5257800" y="42672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79" name="Text Box 63"/>
          <p:cNvSpPr txBox="1">
            <a:spLocks noChangeArrowheads="1"/>
          </p:cNvSpPr>
          <p:nvPr/>
        </p:nvSpPr>
        <p:spPr bwMode="auto">
          <a:xfrm>
            <a:off x="762000" y="2057400"/>
            <a:ext cx="1447800" cy="64135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dirty="0"/>
              <a:t>Structured Stream</a:t>
            </a:r>
          </a:p>
        </p:txBody>
      </p:sp>
      <p:sp>
        <p:nvSpPr>
          <p:cNvPr id="265280" name="Line 64"/>
          <p:cNvSpPr>
            <a:spLocks noChangeShapeType="1"/>
          </p:cNvSpPr>
          <p:nvPr/>
        </p:nvSpPr>
        <p:spPr bwMode="auto">
          <a:xfrm>
            <a:off x="6248400" y="16002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5281" name="Line 65"/>
          <p:cNvSpPr>
            <a:spLocks noChangeShapeType="1"/>
          </p:cNvSpPr>
          <p:nvPr/>
        </p:nvSpPr>
        <p:spPr bwMode="auto">
          <a:xfrm flipV="1">
            <a:off x="7239000" y="16002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65282" name="Group 66"/>
          <p:cNvGrpSpPr>
            <a:grpSpLocks/>
          </p:cNvGrpSpPr>
          <p:nvPr/>
        </p:nvGrpSpPr>
        <p:grpSpPr bwMode="auto">
          <a:xfrm>
            <a:off x="5257800" y="1600200"/>
            <a:ext cx="2819400" cy="4648200"/>
            <a:chOff x="3504" y="1248"/>
            <a:chExt cx="1776" cy="2928"/>
          </a:xfrm>
        </p:grpSpPr>
        <p:sp>
          <p:nvSpPr>
            <p:cNvPr id="265283" name="Line 67"/>
            <p:cNvSpPr>
              <a:spLocks noChangeShapeType="1"/>
            </p:cNvSpPr>
            <p:nvPr/>
          </p:nvSpPr>
          <p:spPr bwMode="auto">
            <a:xfrm>
              <a:off x="3504" y="417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84" name="Line 68"/>
            <p:cNvSpPr>
              <a:spLocks noChangeShapeType="1"/>
            </p:cNvSpPr>
            <p:nvPr/>
          </p:nvSpPr>
          <p:spPr bwMode="auto">
            <a:xfrm>
              <a:off x="3794" y="3552"/>
              <a:ext cx="386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5285" name="Line 69"/>
            <p:cNvSpPr>
              <a:spLocks noChangeShapeType="1"/>
            </p:cNvSpPr>
            <p:nvPr/>
          </p:nvSpPr>
          <p:spPr bwMode="auto">
            <a:xfrm>
              <a:off x="4848" y="2928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86" name="Line 70"/>
            <p:cNvSpPr>
              <a:spLocks noChangeShapeType="1"/>
            </p:cNvSpPr>
            <p:nvPr/>
          </p:nvSpPr>
          <p:spPr bwMode="auto">
            <a:xfrm>
              <a:off x="3552" y="2736"/>
              <a:ext cx="72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5287" name="Line 71"/>
            <p:cNvSpPr>
              <a:spLocks noChangeShapeType="1"/>
            </p:cNvSpPr>
            <p:nvPr/>
          </p:nvSpPr>
          <p:spPr bwMode="auto">
            <a:xfrm>
              <a:off x="4320" y="2928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5288" name="Line 72"/>
            <p:cNvSpPr>
              <a:spLocks noChangeShapeType="1"/>
            </p:cNvSpPr>
            <p:nvPr/>
          </p:nvSpPr>
          <p:spPr bwMode="auto">
            <a:xfrm>
              <a:off x="5280" y="1248"/>
              <a:ext cx="0" cy="2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5289" name="Line 73"/>
            <p:cNvSpPr>
              <a:spLocks noChangeShapeType="1"/>
            </p:cNvSpPr>
            <p:nvPr/>
          </p:nvSpPr>
          <p:spPr bwMode="auto">
            <a:xfrm>
              <a:off x="5088" y="2016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6865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0FC1AB-9F4E-44DB-A2C8-D97C3DED3187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1597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8991600" cy="51530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48633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B0DBD6-5310-4BDD-B3EC-B8BE97B27C7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05800" cy="838200"/>
          </a:xfrm>
        </p:spPr>
        <p:txBody>
          <a:bodyPr/>
          <a:lstStyle/>
          <a:p>
            <a:pPr eaLnBrk="1" hangingPunct="1"/>
            <a:r>
              <a:rPr lang="en-US" smtClean="0"/>
              <a:t>Quality Dimensions</a:t>
            </a:r>
          </a:p>
        </p:txBody>
      </p:sp>
      <p:graphicFrame>
        <p:nvGraphicFramePr>
          <p:cNvPr id="28674" name="Object 5"/>
          <p:cNvGraphicFramePr>
            <a:graphicFrameLocks noChangeAspect="1"/>
          </p:cNvGraphicFramePr>
          <p:nvPr/>
        </p:nvGraphicFramePr>
        <p:xfrm>
          <a:off x="1828800" y="838200"/>
          <a:ext cx="12039600" cy="848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3" name="Document" r:id="rId4" imgW="7480800" imgH="5019840" progId="Word.Document.8">
                  <p:embed/>
                </p:oleObj>
              </mc:Choice>
              <mc:Fallback>
                <p:oleObj name="Document" r:id="rId4" imgW="7480800" imgH="50198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838200"/>
                        <a:ext cx="12039600" cy="848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5827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23318B7-8971-3A40-9A3B-7A6CCB46627D}" type="slidenum">
              <a:rPr lang="en-US" b="0"/>
              <a:pPr eaLnBrk="1" hangingPunct="1"/>
              <a:t>14</a:t>
            </a:fld>
            <a:endParaRPr lang="en-US" b="0"/>
          </a:p>
        </p:txBody>
      </p:sp>
      <p:grpSp>
        <p:nvGrpSpPr>
          <p:cNvPr id="56323" name="Group 2"/>
          <p:cNvGrpSpPr>
            <a:grpSpLocks/>
          </p:cNvGrpSpPr>
          <p:nvPr/>
        </p:nvGrpSpPr>
        <p:grpSpPr bwMode="auto">
          <a:xfrm>
            <a:off x="1066800" y="628650"/>
            <a:ext cx="7188200" cy="4095750"/>
            <a:chOff x="672" y="288"/>
            <a:chExt cx="4528" cy="2580"/>
          </a:xfrm>
        </p:grpSpPr>
        <p:grpSp>
          <p:nvGrpSpPr>
            <p:cNvPr id="56331" name="Group 3"/>
            <p:cNvGrpSpPr>
              <a:grpSpLocks/>
            </p:cNvGrpSpPr>
            <p:nvPr/>
          </p:nvGrpSpPr>
          <p:grpSpPr bwMode="auto">
            <a:xfrm>
              <a:off x="720" y="357"/>
              <a:ext cx="170" cy="424"/>
              <a:chOff x="759" y="522"/>
              <a:chExt cx="170" cy="424"/>
            </a:xfrm>
          </p:grpSpPr>
          <p:sp>
            <p:nvSpPr>
              <p:cNvPr id="56425" name="Oval 4"/>
              <p:cNvSpPr>
                <a:spLocks noChangeArrowheads="1"/>
              </p:cNvSpPr>
              <p:nvPr/>
            </p:nvSpPr>
            <p:spPr bwMode="auto">
              <a:xfrm>
                <a:off x="759" y="522"/>
                <a:ext cx="170" cy="169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6" name="Line 5"/>
              <p:cNvSpPr>
                <a:spLocks noChangeShapeType="1"/>
              </p:cNvSpPr>
              <p:nvPr/>
            </p:nvSpPr>
            <p:spPr bwMode="auto">
              <a:xfrm>
                <a:off x="844" y="691"/>
                <a:ext cx="1" cy="17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7" name="Line 6"/>
              <p:cNvSpPr>
                <a:spLocks noChangeShapeType="1"/>
              </p:cNvSpPr>
              <p:nvPr/>
            </p:nvSpPr>
            <p:spPr bwMode="auto">
              <a:xfrm>
                <a:off x="844" y="861"/>
                <a:ext cx="85" cy="85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8" name="Line 7"/>
              <p:cNvSpPr>
                <a:spLocks noChangeShapeType="1"/>
              </p:cNvSpPr>
              <p:nvPr/>
            </p:nvSpPr>
            <p:spPr bwMode="auto">
              <a:xfrm flipH="1">
                <a:off x="759" y="861"/>
                <a:ext cx="85" cy="85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9" name="Line 8"/>
              <p:cNvSpPr>
                <a:spLocks noChangeShapeType="1"/>
              </p:cNvSpPr>
              <p:nvPr/>
            </p:nvSpPr>
            <p:spPr bwMode="auto">
              <a:xfrm flipH="1">
                <a:off x="759" y="734"/>
                <a:ext cx="85" cy="42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0" name="Line 9"/>
              <p:cNvSpPr>
                <a:spLocks noChangeShapeType="1"/>
              </p:cNvSpPr>
              <p:nvPr/>
            </p:nvSpPr>
            <p:spPr bwMode="auto">
              <a:xfrm>
                <a:off x="844" y="734"/>
                <a:ext cx="85" cy="42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332" name="Group 10"/>
            <p:cNvGrpSpPr>
              <a:grpSpLocks/>
            </p:cNvGrpSpPr>
            <p:nvPr/>
          </p:nvGrpSpPr>
          <p:grpSpPr bwMode="auto">
            <a:xfrm>
              <a:off x="1314" y="464"/>
              <a:ext cx="508" cy="509"/>
              <a:chOff x="1353" y="629"/>
              <a:chExt cx="508" cy="509"/>
            </a:xfrm>
          </p:grpSpPr>
          <p:grpSp>
            <p:nvGrpSpPr>
              <p:cNvPr id="56419" name="Group 11"/>
              <p:cNvGrpSpPr>
                <a:grpSpLocks/>
              </p:cNvGrpSpPr>
              <p:nvPr/>
            </p:nvGrpSpPr>
            <p:grpSpPr bwMode="auto">
              <a:xfrm>
                <a:off x="1353" y="629"/>
                <a:ext cx="508" cy="509"/>
                <a:chOff x="1353" y="629"/>
                <a:chExt cx="508" cy="509"/>
              </a:xfrm>
            </p:grpSpPr>
            <p:sp>
              <p:nvSpPr>
                <p:cNvPr id="56423" name="Freeform 12"/>
                <p:cNvSpPr>
                  <a:spLocks/>
                </p:cNvSpPr>
                <p:nvPr/>
              </p:nvSpPr>
              <p:spPr bwMode="auto">
                <a:xfrm>
                  <a:off x="1353" y="629"/>
                  <a:ext cx="508" cy="509"/>
                </a:xfrm>
                <a:custGeom>
                  <a:avLst/>
                  <a:gdLst>
                    <a:gd name="T0" fmla="*/ 0 w 508"/>
                    <a:gd name="T1" fmla="*/ 0 h 509"/>
                    <a:gd name="T2" fmla="*/ 0 w 508"/>
                    <a:gd name="T3" fmla="*/ 509 h 509"/>
                    <a:gd name="T4" fmla="*/ 445 w 508"/>
                    <a:gd name="T5" fmla="*/ 509 h 509"/>
                    <a:gd name="T6" fmla="*/ 508 w 508"/>
                    <a:gd name="T7" fmla="*/ 446 h 509"/>
                    <a:gd name="T8" fmla="*/ 508 w 508"/>
                    <a:gd name="T9" fmla="*/ 0 h 509"/>
                    <a:gd name="T10" fmla="*/ 0 w 508"/>
                    <a:gd name="T11" fmla="*/ 0 h 50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08"/>
                    <a:gd name="T19" fmla="*/ 0 h 509"/>
                    <a:gd name="T20" fmla="*/ 508 w 508"/>
                    <a:gd name="T21" fmla="*/ 509 h 50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08" h="509">
                      <a:moveTo>
                        <a:pt x="0" y="0"/>
                      </a:moveTo>
                      <a:lnTo>
                        <a:pt x="0" y="509"/>
                      </a:lnTo>
                      <a:lnTo>
                        <a:pt x="445" y="509"/>
                      </a:lnTo>
                      <a:lnTo>
                        <a:pt x="508" y="446"/>
                      </a:lnTo>
                      <a:lnTo>
                        <a:pt x="50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424" name="Freeform 13"/>
                <p:cNvSpPr>
                  <a:spLocks/>
                </p:cNvSpPr>
                <p:nvPr/>
              </p:nvSpPr>
              <p:spPr bwMode="auto">
                <a:xfrm>
                  <a:off x="1798" y="1075"/>
                  <a:ext cx="63" cy="63"/>
                </a:xfrm>
                <a:custGeom>
                  <a:avLst/>
                  <a:gdLst>
                    <a:gd name="T0" fmla="*/ 0 w 643"/>
                    <a:gd name="T1" fmla="*/ 1 h 643"/>
                    <a:gd name="T2" fmla="*/ 0 w 643"/>
                    <a:gd name="T3" fmla="*/ 0 h 643"/>
                    <a:gd name="T4" fmla="*/ 1 w 643"/>
                    <a:gd name="T5" fmla="*/ 0 h 643"/>
                    <a:gd name="T6" fmla="*/ 0 60000 65536"/>
                    <a:gd name="T7" fmla="*/ 0 60000 65536"/>
                    <a:gd name="T8" fmla="*/ 0 60000 65536"/>
                    <a:gd name="T9" fmla="*/ 0 w 643"/>
                    <a:gd name="T10" fmla="*/ 0 h 643"/>
                    <a:gd name="T11" fmla="*/ 643 w 643"/>
                    <a:gd name="T12" fmla="*/ 643 h 64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43" h="643">
                      <a:moveTo>
                        <a:pt x="0" y="643"/>
                      </a:moveTo>
                      <a:lnTo>
                        <a:pt x="167" y="22"/>
                      </a:lnTo>
                      <a:cubicBezTo>
                        <a:pt x="231" y="120"/>
                        <a:pt x="402" y="120"/>
                        <a:pt x="643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420" name="Rectangle 14"/>
              <p:cNvSpPr>
                <a:spLocks noChangeArrowheads="1"/>
              </p:cNvSpPr>
              <p:nvPr/>
            </p:nvSpPr>
            <p:spPr bwMode="auto">
              <a:xfrm>
                <a:off x="1548" y="704"/>
                <a:ext cx="14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Times New Roman" charset="0"/>
                  </a:rPr>
                  <a:t>5S </a:t>
                </a:r>
                <a:endParaRPr lang="en-US" b="0"/>
              </a:p>
            </p:txBody>
          </p:sp>
          <p:sp>
            <p:nvSpPr>
              <p:cNvPr id="56421" name="Rectangle 15"/>
              <p:cNvSpPr>
                <a:spLocks noChangeArrowheads="1"/>
              </p:cNvSpPr>
              <p:nvPr/>
            </p:nvSpPr>
            <p:spPr bwMode="auto">
              <a:xfrm>
                <a:off x="1481" y="841"/>
                <a:ext cx="24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Times New Roman" charset="0"/>
                  </a:rPr>
                  <a:t>Meta</a:t>
                </a:r>
                <a:endParaRPr lang="en-US" b="0"/>
              </a:p>
            </p:txBody>
          </p:sp>
          <p:sp>
            <p:nvSpPr>
              <p:cNvPr id="56422" name="Rectangle 16"/>
              <p:cNvSpPr>
                <a:spLocks noChangeArrowheads="1"/>
              </p:cNvSpPr>
              <p:nvPr/>
            </p:nvSpPr>
            <p:spPr bwMode="auto">
              <a:xfrm>
                <a:off x="1455" y="977"/>
                <a:ext cx="30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Times New Roman" charset="0"/>
                  </a:rPr>
                  <a:t>Model</a:t>
                </a:r>
                <a:endParaRPr lang="en-US" b="0"/>
              </a:p>
            </p:txBody>
          </p:sp>
        </p:grpSp>
        <p:grpSp>
          <p:nvGrpSpPr>
            <p:cNvPr id="56333" name="Group 17"/>
            <p:cNvGrpSpPr>
              <a:grpSpLocks/>
            </p:cNvGrpSpPr>
            <p:nvPr/>
          </p:nvGrpSpPr>
          <p:grpSpPr bwMode="auto">
            <a:xfrm>
              <a:off x="2197" y="450"/>
              <a:ext cx="933" cy="424"/>
              <a:chOff x="2236" y="615"/>
              <a:chExt cx="933" cy="424"/>
            </a:xfrm>
          </p:grpSpPr>
          <p:grpSp>
            <p:nvGrpSpPr>
              <p:cNvPr id="56414" name="Group 18"/>
              <p:cNvGrpSpPr>
                <a:grpSpLocks/>
              </p:cNvGrpSpPr>
              <p:nvPr/>
            </p:nvGrpSpPr>
            <p:grpSpPr bwMode="auto">
              <a:xfrm>
                <a:off x="2236" y="615"/>
                <a:ext cx="933" cy="424"/>
                <a:chOff x="2236" y="615"/>
                <a:chExt cx="933" cy="424"/>
              </a:xfrm>
            </p:grpSpPr>
            <p:sp>
              <p:nvSpPr>
                <p:cNvPr id="56416" name="Freeform 19"/>
                <p:cNvSpPr>
                  <a:spLocks/>
                </p:cNvSpPr>
                <p:nvPr/>
              </p:nvSpPr>
              <p:spPr bwMode="auto">
                <a:xfrm>
                  <a:off x="2236" y="615"/>
                  <a:ext cx="933" cy="424"/>
                </a:xfrm>
                <a:custGeom>
                  <a:avLst/>
                  <a:gdLst>
                    <a:gd name="T0" fmla="*/ 106 w 933"/>
                    <a:gd name="T1" fmla="*/ 0 h 424"/>
                    <a:gd name="T2" fmla="*/ 0 w 933"/>
                    <a:gd name="T3" fmla="*/ 106 h 424"/>
                    <a:gd name="T4" fmla="*/ 0 w 933"/>
                    <a:gd name="T5" fmla="*/ 424 h 424"/>
                    <a:gd name="T6" fmla="*/ 827 w 933"/>
                    <a:gd name="T7" fmla="*/ 424 h 424"/>
                    <a:gd name="T8" fmla="*/ 933 w 933"/>
                    <a:gd name="T9" fmla="*/ 318 h 424"/>
                    <a:gd name="T10" fmla="*/ 933 w 933"/>
                    <a:gd name="T11" fmla="*/ 0 h 424"/>
                    <a:gd name="T12" fmla="*/ 106 w 933"/>
                    <a:gd name="T13" fmla="*/ 0 h 4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33"/>
                    <a:gd name="T22" fmla="*/ 0 h 424"/>
                    <a:gd name="T23" fmla="*/ 933 w 933"/>
                    <a:gd name="T24" fmla="*/ 424 h 4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33" h="424">
                      <a:moveTo>
                        <a:pt x="106" y="0"/>
                      </a:moveTo>
                      <a:lnTo>
                        <a:pt x="0" y="106"/>
                      </a:lnTo>
                      <a:lnTo>
                        <a:pt x="0" y="424"/>
                      </a:lnTo>
                      <a:lnTo>
                        <a:pt x="827" y="424"/>
                      </a:lnTo>
                      <a:lnTo>
                        <a:pt x="933" y="318"/>
                      </a:lnTo>
                      <a:lnTo>
                        <a:pt x="933" y="0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417" name="Freeform 20"/>
                <p:cNvSpPr>
                  <a:spLocks/>
                </p:cNvSpPr>
                <p:nvPr/>
              </p:nvSpPr>
              <p:spPr bwMode="auto">
                <a:xfrm>
                  <a:off x="2236" y="615"/>
                  <a:ext cx="933" cy="106"/>
                </a:xfrm>
                <a:custGeom>
                  <a:avLst/>
                  <a:gdLst>
                    <a:gd name="T0" fmla="*/ 0 w 933"/>
                    <a:gd name="T1" fmla="*/ 106 h 106"/>
                    <a:gd name="T2" fmla="*/ 827 w 933"/>
                    <a:gd name="T3" fmla="*/ 106 h 106"/>
                    <a:gd name="T4" fmla="*/ 933 w 933"/>
                    <a:gd name="T5" fmla="*/ 0 h 106"/>
                    <a:gd name="T6" fmla="*/ 0 60000 65536"/>
                    <a:gd name="T7" fmla="*/ 0 60000 65536"/>
                    <a:gd name="T8" fmla="*/ 0 60000 65536"/>
                    <a:gd name="T9" fmla="*/ 0 w 933"/>
                    <a:gd name="T10" fmla="*/ 0 h 106"/>
                    <a:gd name="T11" fmla="*/ 933 w 933"/>
                    <a:gd name="T12" fmla="*/ 106 h 10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33" h="106">
                      <a:moveTo>
                        <a:pt x="0" y="106"/>
                      </a:moveTo>
                      <a:lnTo>
                        <a:pt x="827" y="106"/>
                      </a:lnTo>
                      <a:lnTo>
                        <a:pt x="933" y="0"/>
                      </a:ln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418" name="Line 21"/>
                <p:cNvSpPr>
                  <a:spLocks noChangeShapeType="1"/>
                </p:cNvSpPr>
                <p:nvPr/>
              </p:nvSpPr>
              <p:spPr bwMode="auto">
                <a:xfrm>
                  <a:off x="3063" y="721"/>
                  <a:ext cx="1" cy="318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415" name="Rectangle 22"/>
              <p:cNvSpPr>
                <a:spLocks noChangeArrowheads="1"/>
              </p:cNvSpPr>
              <p:nvPr/>
            </p:nvSpPr>
            <p:spPr bwMode="auto">
              <a:xfrm>
                <a:off x="2352" y="805"/>
                <a:ext cx="51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0">
                    <a:solidFill>
                      <a:srgbClr val="000000"/>
                    </a:solidFill>
                    <a:latin typeface="Times New Roman" charset="0"/>
                  </a:rPr>
                  <a:t>5SGraph</a:t>
                </a:r>
                <a:endParaRPr lang="en-US" b="0"/>
              </a:p>
            </p:txBody>
          </p:sp>
        </p:grpSp>
        <p:sp>
          <p:nvSpPr>
            <p:cNvPr id="56334" name="Freeform 23"/>
            <p:cNvSpPr>
              <a:spLocks/>
            </p:cNvSpPr>
            <p:nvPr/>
          </p:nvSpPr>
          <p:spPr bwMode="auto">
            <a:xfrm>
              <a:off x="1872" y="588"/>
              <a:ext cx="297" cy="180"/>
            </a:xfrm>
            <a:custGeom>
              <a:avLst/>
              <a:gdLst>
                <a:gd name="T0" fmla="*/ 222 w 297"/>
                <a:gd name="T1" fmla="*/ 0 h 180"/>
                <a:gd name="T2" fmla="*/ 222 w 297"/>
                <a:gd name="T3" fmla="*/ 45 h 180"/>
                <a:gd name="T4" fmla="*/ 0 w 297"/>
                <a:gd name="T5" fmla="*/ 45 h 180"/>
                <a:gd name="T6" fmla="*/ 0 w 297"/>
                <a:gd name="T7" fmla="*/ 135 h 180"/>
                <a:gd name="T8" fmla="*/ 222 w 297"/>
                <a:gd name="T9" fmla="*/ 135 h 180"/>
                <a:gd name="T10" fmla="*/ 222 w 297"/>
                <a:gd name="T11" fmla="*/ 180 h 180"/>
                <a:gd name="T12" fmla="*/ 297 w 297"/>
                <a:gd name="T13" fmla="*/ 90 h 180"/>
                <a:gd name="T14" fmla="*/ 222 w 297"/>
                <a:gd name="T15" fmla="*/ 0 h 1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7"/>
                <a:gd name="T25" fmla="*/ 0 h 180"/>
                <a:gd name="T26" fmla="*/ 297 w 297"/>
                <a:gd name="T27" fmla="*/ 180 h 1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7" h="180">
                  <a:moveTo>
                    <a:pt x="222" y="0"/>
                  </a:moveTo>
                  <a:lnTo>
                    <a:pt x="222" y="45"/>
                  </a:lnTo>
                  <a:lnTo>
                    <a:pt x="0" y="45"/>
                  </a:lnTo>
                  <a:lnTo>
                    <a:pt x="0" y="135"/>
                  </a:lnTo>
                  <a:lnTo>
                    <a:pt x="222" y="135"/>
                  </a:lnTo>
                  <a:lnTo>
                    <a:pt x="222" y="180"/>
                  </a:lnTo>
                  <a:lnTo>
                    <a:pt x="297" y="9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5" name="Rectangle 24"/>
            <p:cNvSpPr>
              <a:spLocks noChangeArrowheads="1"/>
            </p:cNvSpPr>
            <p:nvPr/>
          </p:nvSpPr>
          <p:spPr bwMode="auto">
            <a:xfrm>
              <a:off x="742" y="766"/>
              <a:ext cx="20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charset="0"/>
                </a:rPr>
                <a:t>DL </a:t>
              </a:r>
              <a:endParaRPr lang="en-US" b="0"/>
            </a:p>
          </p:txBody>
        </p:sp>
        <p:sp>
          <p:nvSpPr>
            <p:cNvPr id="56336" name="Rectangle 25"/>
            <p:cNvSpPr>
              <a:spLocks noChangeArrowheads="1"/>
            </p:cNvSpPr>
            <p:nvPr/>
          </p:nvSpPr>
          <p:spPr bwMode="auto">
            <a:xfrm>
              <a:off x="672" y="920"/>
              <a:ext cx="3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charset="0"/>
                </a:rPr>
                <a:t>Expert</a:t>
              </a:r>
              <a:endParaRPr lang="en-US" b="0"/>
            </a:p>
          </p:txBody>
        </p:sp>
        <p:grpSp>
          <p:nvGrpSpPr>
            <p:cNvPr id="56337" name="Group 26"/>
            <p:cNvGrpSpPr>
              <a:grpSpLocks/>
            </p:cNvGrpSpPr>
            <p:nvPr/>
          </p:nvGrpSpPr>
          <p:grpSpPr bwMode="auto">
            <a:xfrm>
              <a:off x="3773" y="1214"/>
              <a:ext cx="169" cy="339"/>
              <a:chOff x="3812" y="1379"/>
              <a:chExt cx="169" cy="339"/>
            </a:xfrm>
          </p:grpSpPr>
          <p:sp>
            <p:nvSpPr>
              <p:cNvPr id="56408" name="Oval 27"/>
              <p:cNvSpPr>
                <a:spLocks noChangeArrowheads="1"/>
              </p:cNvSpPr>
              <p:nvPr/>
            </p:nvSpPr>
            <p:spPr bwMode="auto">
              <a:xfrm>
                <a:off x="3812" y="1379"/>
                <a:ext cx="169" cy="13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09" name="Line 28"/>
              <p:cNvSpPr>
                <a:spLocks noChangeShapeType="1"/>
              </p:cNvSpPr>
              <p:nvPr/>
            </p:nvSpPr>
            <p:spPr bwMode="auto">
              <a:xfrm>
                <a:off x="3896" y="1515"/>
                <a:ext cx="1" cy="135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0" name="Line 29"/>
              <p:cNvSpPr>
                <a:spLocks noChangeShapeType="1"/>
              </p:cNvSpPr>
              <p:nvPr/>
            </p:nvSpPr>
            <p:spPr bwMode="auto">
              <a:xfrm>
                <a:off x="3896" y="1650"/>
                <a:ext cx="85" cy="68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1" name="Line 30"/>
              <p:cNvSpPr>
                <a:spLocks noChangeShapeType="1"/>
              </p:cNvSpPr>
              <p:nvPr/>
            </p:nvSpPr>
            <p:spPr bwMode="auto">
              <a:xfrm flipH="1">
                <a:off x="3812" y="1650"/>
                <a:ext cx="84" cy="68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2" name="Line 31"/>
              <p:cNvSpPr>
                <a:spLocks noChangeShapeType="1"/>
              </p:cNvSpPr>
              <p:nvPr/>
            </p:nvSpPr>
            <p:spPr bwMode="auto">
              <a:xfrm flipH="1">
                <a:off x="3812" y="1548"/>
                <a:ext cx="84" cy="34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3" name="Line 32"/>
              <p:cNvSpPr>
                <a:spLocks noChangeShapeType="1"/>
              </p:cNvSpPr>
              <p:nvPr/>
            </p:nvSpPr>
            <p:spPr bwMode="auto">
              <a:xfrm>
                <a:off x="3896" y="1548"/>
                <a:ext cx="85" cy="34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338" name="Rectangle 33"/>
            <p:cNvSpPr>
              <a:spLocks noChangeArrowheads="1"/>
            </p:cNvSpPr>
            <p:nvPr/>
          </p:nvSpPr>
          <p:spPr bwMode="auto">
            <a:xfrm>
              <a:off x="3910" y="488"/>
              <a:ext cx="20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charset="0"/>
                </a:rPr>
                <a:t>DL </a:t>
              </a:r>
              <a:endParaRPr lang="en-US" b="0"/>
            </a:p>
          </p:txBody>
        </p:sp>
        <p:sp>
          <p:nvSpPr>
            <p:cNvPr id="56339" name="Rectangle 34"/>
            <p:cNvSpPr>
              <a:spLocks noChangeArrowheads="1"/>
            </p:cNvSpPr>
            <p:nvPr/>
          </p:nvSpPr>
          <p:spPr bwMode="auto">
            <a:xfrm>
              <a:off x="3781" y="640"/>
              <a:ext cx="46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charset="0"/>
                </a:rPr>
                <a:t>Designer</a:t>
              </a:r>
              <a:endParaRPr lang="en-US" b="0"/>
            </a:p>
          </p:txBody>
        </p:sp>
        <p:grpSp>
          <p:nvGrpSpPr>
            <p:cNvPr id="56340" name="Group 35"/>
            <p:cNvGrpSpPr>
              <a:grpSpLocks/>
            </p:cNvGrpSpPr>
            <p:nvPr/>
          </p:nvGrpSpPr>
          <p:grpSpPr bwMode="auto">
            <a:xfrm>
              <a:off x="2415" y="1143"/>
              <a:ext cx="470" cy="509"/>
              <a:chOff x="2454" y="1308"/>
              <a:chExt cx="470" cy="509"/>
            </a:xfrm>
          </p:grpSpPr>
          <p:sp>
            <p:nvSpPr>
              <p:cNvPr id="56406" name="Freeform 36"/>
              <p:cNvSpPr>
                <a:spLocks/>
              </p:cNvSpPr>
              <p:nvPr/>
            </p:nvSpPr>
            <p:spPr bwMode="auto">
              <a:xfrm>
                <a:off x="2454" y="1308"/>
                <a:ext cx="470" cy="509"/>
              </a:xfrm>
              <a:custGeom>
                <a:avLst/>
                <a:gdLst>
                  <a:gd name="T0" fmla="*/ 0 w 470"/>
                  <a:gd name="T1" fmla="*/ 0 h 509"/>
                  <a:gd name="T2" fmla="*/ 0 w 470"/>
                  <a:gd name="T3" fmla="*/ 509 h 509"/>
                  <a:gd name="T4" fmla="*/ 411 w 470"/>
                  <a:gd name="T5" fmla="*/ 509 h 509"/>
                  <a:gd name="T6" fmla="*/ 470 w 470"/>
                  <a:gd name="T7" fmla="*/ 445 h 509"/>
                  <a:gd name="T8" fmla="*/ 470 w 470"/>
                  <a:gd name="T9" fmla="*/ 0 h 509"/>
                  <a:gd name="T10" fmla="*/ 0 w 470"/>
                  <a:gd name="T11" fmla="*/ 0 h 5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0"/>
                  <a:gd name="T19" fmla="*/ 0 h 509"/>
                  <a:gd name="T20" fmla="*/ 470 w 470"/>
                  <a:gd name="T21" fmla="*/ 509 h 5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0" h="509">
                    <a:moveTo>
                      <a:pt x="0" y="0"/>
                    </a:moveTo>
                    <a:lnTo>
                      <a:pt x="0" y="509"/>
                    </a:lnTo>
                    <a:lnTo>
                      <a:pt x="411" y="509"/>
                    </a:lnTo>
                    <a:lnTo>
                      <a:pt x="470" y="445"/>
                    </a:lnTo>
                    <a:lnTo>
                      <a:pt x="47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6576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07" name="Freeform 37"/>
              <p:cNvSpPr>
                <a:spLocks/>
              </p:cNvSpPr>
              <p:nvPr/>
            </p:nvSpPr>
            <p:spPr bwMode="auto">
              <a:xfrm>
                <a:off x="2865" y="1753"/>
                <a:ext cx="59" cy="64"/>
              </a:xfrm>
              <a:custGeom>
                <a:avLst/>
                <a:gdLst>
                  <a:gd name="T0" fmla="*/ 0 w 594"/>
                  <a:gd name="T1" fmla="*/ 1 h 643"/>
                  <a:gd name="T2" fmla="*/ 0 w 594"/>
                  <a:gd name="T3" fmla="*/ 0 h 643"/>
                  <a:gd name="T4" fmla="*/ 1 w 594"/>
                  <a:gd name="T5" fmla="*/ 0 h 643"/>
                  <a:gd name="T6" fmla="*/ 0 60000 65536"/>
                  <a:gd name="T7" fmla="*/ 0 60000 65536"/>
                  <a:gd name="T8" fmla="*/ 0 60000 65536"/>
                  <a:gd name="T9" fmla="*/ 0 w 594"/>
                  <a:gd name="T10" fmla="*/ 0 h 643"/>
                  <a:gd name="T11" fmla="*/ 594 w 594"/>
                  <a:gd name="T12" fmla="*/ 643 h 6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4" h="643">
                    <a:moveTo>
                      <a:pt x="0" y="643"/>
                    </a:moveTo>
                    <a:lnTo>
                      <a:pt x="154" y="22"/>
                    </a:lnTo>
                    <a:cubicBezTo>
                      <a:pt x="213" y="120"/>
                      <a:pt x="371" y="120"/>
                      <a:pt x="594" y="0"/>
                    </a:cubicBezTo>
                  </a:path>
                </a:pathLst>
              </a:custGeom>
              <a:noFill/>
              <a:ln w="36576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341" name="Rectangle 38"/>
            <p:cNvSpPr>
              <a:spLocks noChangeArrowheads="1"/>
            </p:cNvSpPr>
            <p:nvPr/>
          </p:nvSpPr>
          <p:spPr bwMode="auto">
            <a:xfrm>
              <a:off x="2567" y="1210"/>
              <a:ext cx="22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5SL </a:t>
              </a:r>
              <a:endParaRPr lang="en-US" b="0"/>
            </a:p>
          </p:txBody>
        </p:sp>
        <p:sp>
          <p:nvSpPr>
            <p:cNvPr id="56342" name="Rectangle 39"/>
            <p:cNvSpPr>
              <a:spLocks noChangeArrowheads="1"/>
            </p:cNvSpPr>
            <p:nvPr/>
          </p:nvSpPr>
          <p:spPr bwMode="auto">
            <a:xfrm>
              <a:off x="2586" y="1346"/>
              <a:ext cx="1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DL</a:t>
              </a:r>
              <a:endParaRPr lang="en-US" b="0"/>
            </a:p>
          </p:txBody>
        </p:sp>
        <p:sp>
          <p:nvSpPr>
            <p:cNvPr id="56343" name="Rectangle 40"/>
            <p:cNvSpPr>
              <a:spLocks noChangeArrowheads="1"/>
            </p:cNvSpPr>
            <p:nvPr/>
          </p:nvSpPr>
          <p:spPr bwMode="auto">
            <a:xfrm>
              <a:off x="2510" y="1482"/>
              <a:ext cx="30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Model</a:t>
              </a:r>
              <a:endParaRPr lang="en-US" b="0"/>
            </a:p>
          </p:txBody>
        </p:sp>
        <p:grpSp>
          <p:nvGrpSpPr>
            <p:cNvPr id="56344" name="Group 41"/>
            <p:cNvGrpSpPr>
              <a:grpSpLocks/>
            </p:cNvGrpSpPr>
            <p:nvPr/>
          </p:nvGrpSpPr>
          <p:grpSpPr bwMode="auto">
            <a:xfrm>
              <a:off x="2119" y="1935"/>
              <a:ext cx="933" cy="721"/>
              <a:chOff x="2158" y="2100"/>
              <a:chExt cx="933" cy="721"/>
            </a:xfrm>
          </p:grpSpPr>
          <p:grpSp>
            <p:nvGrpSpPr>
              <p:cNvPr id="56401" name="Group 42"/>
              <p:cNvGrpSpPr>
                <a:grpSpLocks/>
              </p:cNvGrpSpPr>
              <p:nvPr/>
            </p:nvGrpSpPr>
            <p:grpSpPr bwMode="auto">
              <a:xfrm>
                <a:off x="2158" y="2100"/>
                <a:ext cx="933" cy="721"/>
                <a:chOff x="2158" y="2100"/>
                <a:chExt cx="933" cy="721"/>
              </a:xfrm>
            </p:grpSpPr>
            <p:sp>
              <p:nvSpPr>
                <p:cNvPr id="56403" name="Freeform 43"/>
                <p:cNvSpPr>
                  <a:spLocks/>
                </p:cNvSpPr>
                <p:nvPr/>
              </p:nvSpPr>
              <p:spPr bwMode="auto">
                <a:xfrm>
                  <a:off x="2158" y="2100"/>
                  <a:ext cx="933" cy="721"/>
                </a:xfrm>
                <a:custGeom>
                  <a:avLst/>
                  <a:gdLst>
                    <a:gd name="T0" fmla="*/ 180 w 933"/>
                    <a:gd name="T1" fmla="*/ 0 h 721"/>
                    <a:gd name="T2" fmla="*/ 0 w 933"/>
                    <a:gd name="T3" fmla="*/ 180 h 721"/>
                    <a:gd name="T4" fmla="*/ 0 w 933"/>
                    <a:gd name="T5" fmla="*/ 721 h 721"/>
                    <a:gd name="T6" fmla="*/ 753 w 933"/>
                    <a:gd name="T7" fmla="*/ 721 h 721"/>
                    <a:gd name="T8" fmla="*/ 933 w 933"/>
                    <a:gd name="T9" fmla="*/ 540 h 721"/>
                    <a:gd name="T10" fmla="*/ 933 w 933"/>
                    <a:gd name="T11" fmla="*/ 0 h 721"/>
                    <a:gd name="T12" fmla="*/ 180 w 933"/>
                    <a:gd name="T13" fmla="*/ 0 h 7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33"/>
                    <a:gd name="T22" fmla="*/ 0 h 721"/>
                    <a:gd name="T23" fmla="*/ 933 w 933"/>
                    <a:gd name="T24" fmla="*/ 721 h 7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33" h="721">
                      <a:moveTo>
                        <a:pt x="180" y="0"/>
                      </a:moveTo>
                      <a:lnTo>
                        <a:pt x="0" y="180"/>
                      </a:lnTo>
                      <a:lnTo>
                        <a:pt x="0" y="721"/>
                      </a:lnTo>
                      <a:lnTo>
                        <a:pt x="753" y="721"/>
                      </a:lnTo>
                      <a:lnTo>
                        <a:pt x="933" y="540"/>
                      </a:lnTo>
                      <a:lnTo>
                        <a:pt x="933" y="0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404" name="Freeform 44"/>
                <p:cNvSpPr>
                  <a:spLocks/>
                </p:cNvSpPr>
                <p:nvPr/>
              </p:nvSpPr>
              <p:spPr bwMode="auto">
                <a:xfrm>
                  <a:off x="2158" y="2100"/>
                  <a:ext cx="933" cy="180"/>
                </a:xfrm>
                <a:custGeom>
                  <a:avLst/>
                  <a:gdLst>
                    <a:gd name="T0" fmla="*/ 0 w 933"/>
                    <a:gd name="T1" fmla="*/ 180 h 180"/>
                    <a:gd name="T2" fmla="*/ 753 w 933"/>
                    <a:gd name="T3" fmla="*/ 180 h 180"/>
                    <a:gd name="T4" fmla="*/ 933 w 933"/>
                    <a:gd name="T5" fmla="*/ 0 h 180"/>
                    <a:gd name="T6" fmla="*/ 0 60000 65536"/>
                    <a:gd name="T7" fmla="*/ 0 60000 65536"/>
                    <a:gd name="T8" fmla="*/ 0 60000 65536"/>
                    <a:gd name="T9" fmla="*/ 0 w 933"/>
                    <a:gd name="T10" fmla="*/ 0 h 180"/>
                    <a:gd name="T11" fmla="*/ 933 w 933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33" h="180">
                      <a:moveTo>
                        <a:pt x="0" y="180"/>
                      </a:moveTo>
                      <a:lnTo>
                        <a:pt x="753" y="180"/>
                      </a:lnTo>
                      <a:lnTo>
                        <a:pt x="933" y="0"/>
                      </a:ln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405" name="Line 45"/>
                <p:cNvSpPr>
                  <a:spLocks noChangeShapeType="1"/>
                </p:cNvSpPr>
                <p:nvPr/>
              </p:nvSpPr>
              <p:spPr bwMode="auto">
                <a:xfrm>
                  <a:off x="2911" y="2280"/>
                  <a:ext cx="1" cy="54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402" name="Rectangle 46"/>
              <p:cNvSpPr>
                <a:spLocks noChangeArrowheads="1"/>
              </p:cNvSpPr>
              <p:nvPr/>
            </p:nvSpPr>
            <p:spPr bwMode="auto">
              <a:xfrm>
                <a:off x="2231" y="2450"/>
                <a:ext cx="56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b="0">
                    <a:solidFill>
                      <a:srgbClr val="000000"/>
                    </a:solidFill>
                    <a:latin typeface="Times New Roman" charset="0"/>
                  </a:rPr>
                  <a:t>5SLGen</a:t>
                </a:r>
                <a:endParaRPr lang="en-US" b="0"/>
              </a:p>
            </p:txBody>
          </p:sp>
        </p:grpSp>
        <p:grpSp>
          <p:nvGrpSpPr>
            <p:cNvPr id="56345" name="Group 47"/>
            <p:cNvGrpSpPr>
              <a:grpSpLocks/>
            </p:cNvGrpSpPr>
            <p:nvPr/>
          </p:nvGrpSpPr>
          <p:grpSpPr bwMode="auto">
            <a:xfrm>
              <a:off x="3575" y="366"/>
              <a:ext cx="169" cy="424"/>
              <a:chOff x="3614" y="531"/>
              <a:chExt cx="169" cy="424"/>
            </a:xfrm>
          </p:grpSpPr>
          <p:sp>
            <p:nvSpPr>
              <p:cNvPr id="56395" name="Oval 48"/>
              <p:cNvSpPr>
                <a:spLocks noChangeArrowheads="1"/>
              </p:cNvSpPr>
              <p:nvPr/>
            </p:nvSpPr>
            <p:spPr bwMode="auto">
              <a:xfrm>
                <a:off x="3614" y="531"/>
                <a:ext cx="169" cy="169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6" name="Line 49"/>
              <p:cNvSpPr>
                <a:spLocks noChangeShapeType="1"/>
              </p:cNvSpPr>
              <p:nvPr/>
            </p:nvSpPr>
            <p:spPr bwMode="auto">
              <a:xfrm>
                <a:off x="3699" y="700"/>
                <a:ext cx="1" cy="17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7" name="Line 50"/>
              <p:cNvSpPr>
                <a:spLocks noChangeShapeType="1"/>
              </p:cNvSpPr>
              <p:nvPr/>
            </p:nvSpPr>
            <p:spPr bwMode="auto">
              <a:xfrm>
                <a:off x="3699" y="870"/>
                <a:ext cx="84" cy="85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8" name="Line 51"/>
              <p:cNvSpPr>
                <a:spLocks noChangeShapeType="1"/>
              </p:cNvSpPr>
              <p:nvPr/>
            </p:nvSpPr>
            <p:spPr bwMode="auto">
              <a:xfrm flipH="1">
                <a:off x="3614" y="870"/>
                <a:ext cx="85" cy="85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9" name="Line 52"/>
              <p:cNvSpPr>
                <a:spLocks noChangeShapeType="1"/>
              </p:cNvSpPr>
              <p:nvPr/>
            </p:nvSpPr>
            <p:spPr bwMode="auto">
              <a:xfrm flipH="1">
                <a:off x="3614" y="743"/>
                <a:ext cx="85" cy="42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00" name="Line 53"/>
              <p:cNvSpPr>
                <a:spLocks noChangeShapeType="1"/>
              </p:cNvSpPr>
              <p:nvPr/>
            </p:nvSpPr>
            <p:spPr bwMode="auto">
              <a:xfrm>
                <a:off x="3699" y="743"/>
                <a:ext cx="84" cy="42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346" name="Rectangle 54"/>
            <p:cNvSpPr>
              <a:spLocks noChangeArrowheads="1"/>
            </p:cNvSpPr>
            <p:nvPr/>
          </p:nvSpPr>
          <p:spPr bwMode="auto">
            <a:xfrm>
              <a:off x="3577" y="1095"/>
              <a:ext cx="57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Practitioner</a:t>
              </a:r>
              <a:endParaRPr lang="en-US" b="0"/>
            </a:p>
          </p:txBody>
        </p:sp>
        <p:sp>
          <p:nvSpPr>
            <p:cNvPr id="56347" name="Freeform 55"/>
            <p:cNvSpPr>
              <a:spLocks noEditPoints="1"/>
            </p:cNvSpPr>
            <p:nvPr/>
          </p:nvSpPr>
          <p:spPr bwMode="auto">
            <a:xfrm>
              <a:off x="3828" y="1544"/>
              <a:ext cx="59" cy="300"/>
            </a:xfrm>
            <a:custGeom>
              <a:avLst/>
              <a:gdLst>
                <a:gd name="T0" fmla="*/ 1 w 302"/>
                <a:gd name="T1" fmla="*/ 11 h 1518"/>
                <a:gd name="T2" fmla="*/ 1 w 302"/>
                <a:gd name="T3" fmla="*/ 10 h 1518"/>
                <a:gd name="T4" fmla="*/ 1 w 302"/>
                <a:gd name="T5" fmla="*/ 10 h 1518"/>
                <a:gd name="T6" fmla="*/ 1 w 302"/>
                <a:gd name="T7" fmla="*/ 11 h 1518"/>
                <a:gd name="T8" fmla="*/ 1 w 302"/>
                <a:gd name="T9" fmla="*/ 11 h 1518"/>
                <a:gd name="T10" fmla="*/ 1 w 302"/>
                <a:gd name="T11" fmla="*/ 9 h 1518"/>
                <a:gd name="T12" fmla="*/ 1 w 302"/>
                <a:gd name="T13" fmla="*/ 8 h 1518"/>
                <a:gd name="T14" fmla="*/ 1 w 302"/>
                <a:gd name="T15" fmla="*/ 8 h 1518"/>
                <a:gd name="T16" fmla="*/ 1 w 302"/>
                <a:gd name="T17" fmla="*/ 9 h 1518"/>
                <a:gd name="T18" fmla="*/ 1 w 302"/>
                <a:gd name="T19" fmla="*/ 9 h 1518"/>
                <a:gd name="T20" fmla="*/ 1 w 302"/>
                <a:gd name="T21" fmla="*/ 7 h 1518"/>
                <a:gd name="T22" fmla="*/ 1 w 302"/>
                <a:gd name="T23" fmla="*/ 5 h 1518"/>
                <a:gd name="T24" fmla="*/ 1 w 302"/>
                <a:gd name="T25" fmla="*/ 5 h 1518"/>
                <a:gd name="T26" fmla="*/ 1 w 302"/>
                <a:gd name="T27" fmla="*/ 7 h 1518"/>
                <a:gd name="T28" fmla="*/ 1 w 302"/>
                <a:gd name="T29" fmla="*/ 7 h 1518"/>
                <a:gd name="T30" fmla="*/ 1 w 302"/>
                <a:gd name="T31" fmla="*/ 4 h 1518"/>
                <a:gd name="T32" fmla="*/ 1 w 302"/>
                <a:gd name="T33" fmla="*/ 3 h 1518"/>
                <a:gd name="T34" fmla="*/ 1 w 302"/>
                <a:gd name="T35" fmla="*/ 3 h 1518"/>
                <a:gd name="T36" fmla="*/ 1 w 302"/>
                <a:gd name="T37" fmla="*/ 4 h 1518"/>
                <a:gd name="T38" fmla="*/ 1 w 302"/>
                <a:gd name="T39" fmla="*/ 4 h 1518"/>
                <a:gd name="T40" fmla="*/ 1 w 302"/>
                <a:gd name="T41" fmla="*/ 2 h 1518"/>
                <a:gd name="T42" fmla="*/ 1 w 302"/>
                <a:gd name="T43" fmla="*/ 0 h 1518"/>
                <a:gd name="T44" fmla="*/ 1 w 302"/>
                <a:gd name="T45" fmla="*/ 0 h 1518"/>
                <a:gd name="T46" fmla="*/ 1 w 302"/>
                <a:gd name="T47" fmla="*/ 2 h 1518"/>
                <a:gd name="T48" fmla="*/ 1 w 302"/>
                <a:gd name="T49" fmla="*/ 2 h 1518"/>
                <a:gd name="T50" fmla="*/ 2 w 302"/>
                <a:gd name="T51" fmla="*/ 10 h 1518"/>
                <a:gd name="T52" fmla="*/ 1 w 302"/>
                <a:gd name="T53" fmla="*/ 12 h 1518"/>
                <a:gd name="T54" fmla="*/ 0 w 302"/>
                <a:gd name="T55" fmla="*/ 10 h 1518"/>
                <a:gd name="T56" fmla="*/ 0 w 302"/>
                <a:gd name="T57" fmla="*/ 9 h 1518"/>
                <a:gd name="T58" fmla="*/ 0 w 302"/>
                <a:gd name="T59" fmla="*/ 10 h 1518"/>
                <a:gd name="T60" fmla="*/ 1 w 302"/>
                <a:gd name="T61" fmla="*/ 11 h 1518"/>
                <a:gd name="T62" fmla="*/ 1 w 302"/>
                <a:gd name="T63" fmla="*/ 11 h 1518"/>
                <a:gd name="T64" fmla="*/ 2 w 302"/>
                <a:gd name="T65" fmla="*/ 10 h 1518"/>
                <a:gd name="T66" fmla="*/ 2 w 302"/>
                <a:gd name="T67" fmla="*/ 9 h 1518"/>
                <a:gd name="T68" fmla="*/ 2 w 302"/>
                <a:gd name="T69" fmla="*/ 10 h 1518"/>
                <a:gd name="T70" fmla="*/ 0 w 302"/>
                <a:gd name="T71" fmla="*/ 2 h 1518"/>
                <a:gd name="T72" fmla="*/ 1 w 302"/>
                <a:gd name="T73" fmla="*/ 0 h 1518"/>
                <a:gd name="T74" fmla="*/ 2 w 302"/>
                <a:gd name="T75" fmla="*/ 2 h 1518"/>
                <a:gd name="T76" fmla="*/ 2 w 302"/>
                <a:gd name="T77" fmla="*/ 2 h 1518"/>
                <a:gd name="T78" fmla="*/ 2 w 302"/>
                <a:gd name="T79" fmla="*/ 2 h 1518"/>
                <a:gd name="T80" fmla="*/ 1 w 302"/>
                <a:gd name="T81" fmla="*/ 0 h 1518"/>
                <a:gd name="T82" fmla="*/ 1 w 302"/>
                <a:gd name="T83" fmla="*/ 0 h 1518"/>
                <a:gd name="T84" fmla="*/ 0 w 302"/>
                <a:gd name="T85" fmla="*/ 2 h 1518"/>
                <a:gd name="T86" fmla="*/ 0 w 302"/>
                <a:gd name="T87" fmla="*/ 2 h 1518"/>
                <a:gd name="T88" fmla="*/ 0 w 302"/>
                <a:gd name="T89" fmla="*/ 2 h 15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2"/>
                <a:gd name="T136" fmla="*/ 0 h 1518"/>
                <a:gd name="T137" fmla="*/ 302 w 302"/>
                <a:gd name="T138" fmla="*/ 1518 h 15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2" h="1518">
                  <a:moveTo>
                    <a:pt x="129" y="1474"/>
                  </a:moveTo>
                  <a:lnTo>
                    <a:pt x="129" y="1295"/>
                  </a:lnTo>
                  <a:lnTo>
                    <a:pt x="173" y="1295"/>
                  </a:lnTo>
                  <a:lnTo>
                    <a:pt x="173" y="1474"/>
                  </a:lnTo>
                  <a:lnTo>
                    <a:pt x="129" y="1474"/>
                  </a:lnTo>
                  <a:close/>
                  <a:moveTo>
                    <a:pt x="129" y="1161"/>
                  </a:moveTo>
                  <a:lnTo>
                    <a:pt x="129" y="983"/>
                  </a:lnTo>
                  <a:lnTo>
                    <a:pt x="173" y="983"/>
                  </a:lnTo>
                  <a:lnTo>
                    <a:pt x="173" y="1161"/>
                  </a:lnTo>
                  <a:lnTo>
                    <a:pt x="129" y="1161"/>
                  </a:lnTo>
                  <a:close/>
                  <a:moveTo>
                    <a:pt x="129" y="849"/>
                  </a:moveTo>
                  <a:lnTo>
                    <a:pt x="129" y="670"/>
                  </a:lnTo>
                  <a:lnTo>
                    <a:pt x="173" y="670"/>
                  </a:lnTo>
                  <a:lnTo>
                    <a:pt x="173" y="849"/>
                  </a:lnTo>
                  <a:lnTo>
                    <a:pt x="129" y="849"/>
                  </a:lnTo>
                  <a:close/>
                  <a:moveTo>
                    <a:pt x="129" y="536"/>
                  </a:moveTo>
                  <a:lnTo>
                    <a:pt x="129" y="357"/>
                  </a:lnTo>
                  <a:lnTo>
                    <a:pt x="173" y="357"/>
                  </a:lnTo>
                  <a:lnTo>
                    <a:pt x="173" y="536"/>
                  </a:lnTo>
                  <a:lnTo>
                    <a:pt x="129" y="536"/>
                  </a:lnTo>
                  <a:close/>
                  <a:moveTo>
                    <a:pt x="129" y="223"/>
                  </a:moveTo>
                  <a:lnTo>
                    <a:pt x="129" y="45"/>
                  </a:lnTo>
                  <a:lnTo>
                    <a:pt x="173" y="45"/>
                  </a:lnTo>
                  <a:lnTo>
                    <a:pt x="173" y="223"/>
                  </a:lnTo>
                  <a:lnTo>
                    <a:pt x="129" y="223"/>
                  </a:lnTo>
                  <a:close/>
                  <a:moveTo>
                    <a:pt x="295" y="1271"/>
                  </a:moveTo>
                  <a:lnTo>
                    <a:pt x="151" y="1518"/>
                  </a:lnTo>
                  <a:lnTo>
                    <a:pt x="7" y="1271"/>
                  </a:lnTo>
                  <a:cubicBezTo>
                    <a:pt x="0" y="1260"/>
                    <a:pt x="4" y="1247"/>
                    <a:pt x="15" y="1240"/>
                  </a:cubicBezTo>
                  <a:cubicBezTo>
                    <a:pt x="25" y="1234"/>
                    <a:pt x="39" y="1238"/>
                    <a:pt x="45" y="1248"/>
                  </a:cubicBezTo>
                  <a:lnTo>
                    <a:pt x="170" y="1463"/>
                  </a:lnTo>
                  <a:lnTo>
                    <a:pt x="132" y="1463"/>
                  </a:lnTo>
                  <a:lnTo>
                    <a:pt x="257" y="1248"/>
                  </a:lnTo>
                  <a:cubicBezTo>
                    <a:pt x="263" y="1238"/>
                    <a:pt x="277" y="1234"/>
                    <a:pt x="287" y="1240"/>
                  </a:cubicBezTo>
                  <a:cubicBezTo>
                    <a:pt x="298" y="1247"/>
                    <a:pt x="302" y="1260"/>
                    <a:pt x="295" y="1271"/>
                  </a:cubicBezTo>
                  <a:close/>
                  <a:moveTo>
                    <a:pt x="7" y="248"/>
                  </a:moveTo>
                  <a:lnTo>
                    <a:pt x="151" y="0"/>
                  </a:lnTo>
                  <a:lnTo>
                    <a:pt x="295" y="248"/>
                  </a:lnTo>
                  <a:cubicBezTo>
                    <a:pt x="302" y="258"/>
                    <a:pt x="298" y="272"/>
                    <a:pt x="287" y="278"/>
                  </a:cubicBezTo>
                  <a:cubicBezTo>
                    <a:pt x="277" y="284"/>
                    <a:pt x="263" y="281"/>
                    <a:pt x="257" y="270"/>
                  </a:cubicBezTo>
                  <a:lnTo>
                    <a:pt x="132" y="56"/>
                  </a:lnTo>
                  <a:lnTo>
                    <a:pt x="170" y="56"/>
                  </a:lnTo>
                  <a:lnTo>
                    <a:pt x="45" y="270"/>
                  </a:lnTo>
                  <a:cubicBezTo>
                    <a:pt x="39" y="281"/>
                    <a:pt x="25" y="284"/>
                    <a:pt x="15" y="278"/>
                  </a:cubicBezTo>
                  <a:cubicBezTo>
                    <a:pt x="4" y="272"/>
                    <a:pt x="0" y="258"/>
                    <a:pt x="7" y="248"/>
                  </a:cubicBez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8" name="Freeform 56"/>
            <p:cNvSpPr>
              <a:spLocks/>
            </p:cNvSpPr>
            <p:nvPr/>
          </p:nvSpPr>
          <p:spPr bwMode="auto">
            <a:xfrm>
              <a:off x="3094" y="2147"/>
              <a:ext cx="379" cy="169"/>
            </a:xfrm>
            <a:custGeom>
              <a:avLst/>
              <a:gdLst>
                <a:gd name="T0" fmla="*/ 284 w 379"/>
                <a:gd name="T1" fmla="*/ 169 h 169"/>
                <a:gd name="T2" fmla="*/ 284 w 379"/>
                <a:gd name="T3" fmla="*/ 127 h 169"/>
                <a:gd name="T4" fmla="*/ 0 w 379"/>
                <a:gd name="T5" fmla="*/ 127 h 169"/>
                <a:gd name="T6" fmla="*/ 0 w 379"/>
                <a:gd name="T7" fmla="*/ 42 h 169"/>
                <a:gd name="T8" fmla="*/ 284 w 379"/>
                <a:gd name="T9" fmla="*/ 42 h 169"/>
                <a:gd name="T10" fmla="*/ 285 w 379"/>
                <a:gd name="T11" fmla="*/ 0 h 169"/>
                <a:gd name="T12" fmla="*/ 379 w 379"/>
                <a:gd name="T13" fmla="*/ 85 h 169"/>
                <a:gd name="T14" fmla="*/ 284 w 379"/>
                <a:gd name="T15" fmla="*/ 169 h 1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9"/>
                <a:gd name="T25" fmla="*/ 0 h 169"/>
                <a:gd name="T26" fmla="*/ 379 w 379"/>
                <a:gd name="T27" fmla="*/ 169 h 1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9" h="169">
                  <a:moveTo>
                    <a:pt x="284" y="169"/>
                  </a:moveTo>
                  <a:lnTo>
                    <a:pt x="284" y="127"/>
                  </a:lnTo>
                  <a:lnTo>
                    <a:pt x="0" y="127"/>
                  </a:lnTo>
                  <a:lnTo>
                    <a:pt x="0" y="42"/>
                  </a:lnTo>
                  <a:lnTo>
                    <a:pt x="284" y="42"/>
                  </a:lnTo>
                  <a:lnTo>
                    <a:pt x="285" y="0"/>
                  </a:lnTo>
                  <a:lnTo>
                    <a:pt x="379" y="85"/>
                  </a:lnTo>
                  <a:lnTo>
                    <a:pt x="284" y="169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349" name="Group 57"/>
            <p:cNvGrpSpPr>
              <a:grpSpLocks/>
            </p:cNvGrpSpPr>
            <p:nvPr/>
          </p:nvGrpSpPr>
          <p:grpSpPr bwMode="auto">
            <a:xfrm>
              <a:off x="4924" y="2069"/>
              <a:ext cx="170" cy="424"/>
              <a:chOff x="4963" y="2234"/>
              <a:chExt cx="170" cy="424"/>
            </a:xfrm>
          </p:grpSpPr>
          <p:sp>
            <p:nvSpPr>
              <p:cNvPr id="56389" name="Oval 58"/>
              <p:cNvSpPr>
                <a:spLocks noChangeArrowheads="1"/>
              </p:cNvSpPr>
              <p:nvPr/>
            </p:nvSpPr>
            <p:spPr bwMode="auto">
              <a:xfrm>
                <a:off x="4963" y="2234"/>
                <a:ext cx="170" cy="170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0" name="Line 59"/>
              <p:cNvSpPr>
                <a:spLocks noChangeShapeType="1"/>
              </p:cNvSpPr>
              <p:nvPr/>
            </p:nvSpPr>
            <p:spPr bwMode="auto">
              <a:xfrm>
                <a:off x="5048" y="2404"/>
                <a:ext cx="1" cy="169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1" name="Line 60"/>
              <p:cNvSpPr>
                <a:spLocks noChangeShapeType="1"/>
              </p:cNvSpPr>
              <p:nvPr/>
            </p:nvSpPr>
            <p:spPr bwMode="auto">
              <a:xfrm>
                <a:off x="5048" y="2573"/>
                <a:ext cx="85" cy="85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2" name="Line 61"/>
              <p:cNvSpPr>
                <a:spLocks noChangeShapeType="1"/>
              </p:cNvSpPr>
              <p:nvPr/>
            </p:nvSpPr>
            <p:spPr bwMode="auto">
              <a:xfrm flipH="1">
                <a:off x="4963" y="2573"/>
                <a:ext cx="85" cy="85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3" name="Line 62"/>
              <p:cNvSpPr>
                <a:spLocks noChangeShapeType="1"/>
              </p:cNvSpPr>
              <p:nvPr/>
            </p:nvSpPr>
            <p:spPr bwMode="auto">
              <a:xfrm flipH="1">
                <a:off x="4963" y="2446"/>
                <a:ext cx="85" cy="42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4" name="Line 63"/>
              <p:cNvSpPr>
                <a:spLocks noChangeShapeType="1"/>
              </p:cNvSpPr>
              <p:nvPr/>
            </p:nvSpPr>
            <p:spPr bwMode="auto">
              <a:xfrm>
                <a:off x="5048" y="2446"/>
                <a:ext cx="85" cy="42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350" name="Rectangle 64"/>
            <p:cNvSpPr>
              <a:spLocks noChangeArrowheads="1"/>
            </p:cNvSpPr>
            <p:nvPr/>
          </p:nvSpPr>
          <p:spPr bwMode="auto">
            <a:xfrm>
              <a:off x="4630" y="1937"/>
              <a:ext cx="5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charset="0"/>
                </a:rPr>
                <a:t>Researcher</a:t>
              </a:r>
              <a:endParaRPr lang="en-US" b="0"/>
            </a:p>
          </p:txBody>
        </p:sp>
        <p:grpSp>
          <p:nvGrpSpPr>
            <p:cNvPr id="56351" name="Group 65"/>
            <p:cNvGrpSpPr>
              <a:grpSpLocks/>
            </p:cNvGrpSpPr>
            <p:nvPr/>
          </p:nvGrpSpPr>
          <p:grpSpPr bwMode="auto">
            <a:xfrm>
              <a:off x="3306" y="1871"/>
              <a:ext cx="1279" cy="722"/>
              <a:chOff x="3345" y="2036"/>
              <a:chExt cx="1279" cy="722"/>
            </a:xfrm>
          </p:grpSpPr>
          <p:sp>
            <p:nvSpPr>
              <p:cNvPr id="56383" name="Line 66"/>
              <p:cNvSpPr>
                <a:spLocks noChangeShapeType="1"/>
              </p:cNvSpPr>
              <p:nvPr/>
            </p:nvSpPr>
            <p:spPr bwMode="auto">
              <a:xfrm>
                <a:off x="3861" y="2036"/>
                <a:ext cx="763" cy="424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4" name="Line 67"/>
              <p:cNvSpPr>
                <a:spLocks noChangeShapeType="1"/>
              </p:cNvSpPr>
              <p:nvPr/>
            </p:nvSpPr>
            <p:spPr bwMode="auto">
              <a:xfrm flipV="1">
                <a:off x="4391" y="2460"/>
                <a:ext cx="218" cy="296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5" name="Freeform 68"/>
              <p:cNvSpPr>
                <a:spLocks/>
              </p:cNvSpPr>
              <p:nvPr/>
            </p:nvSpPr>
            <p:spPr bwMode="auto">
              <a:xfrm>
                <a:off x="3345" y="2036"/>
                <a:ext cx="1040" cy="721"/>
              </a:xfrm>
              <a:custGeom>
                <a:avLst/>
                <a:gdLst>
                  <a:gd name="T0" fmla="*/ 520 w 1040"/>
                  <a:gd name="T1" fmla="*/ 0 h 721"/>
                  <a:gd name="T2" fmla="*/ 0 w 1040"/>
                  <a:gd name="T3" fmla="*/ 721 h 721"/>
                  <a:gd name="T4" fmla="*/ 1040 w 1040"/>
                  <a:gd name="T5" fmla="*/ 721 h 721"/>
                  <a:gd name="T6" fmla="*/ 520 w 1040"/>
                  <a:gd name="T7" fmla="*/ 0 h 7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0"/>
                  <a:gd name="T13" fmla="*/ 0 h 721"/>
                  <a:gd name="T14" fmla="*/ 1040 w 1040"/>
                  <a:gd name="T15" fmla="*/ 721 h 7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0" h="721">
                    <a:moveTo>
                      <a:pt x="520" y="0"/>
                    </a:moveTo>
                    <a:lnTo>
                      <a:pt x="0" y="721"/>
                    </a:lnTo>
                    <a:lnTo>
                      <a:pt x="1040" y="721"/>
                    </a:lnTo>
                    <a:lnTo>
                      <a:pt x="52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6" name="Rectangle 69"/>
              <p:cNvSpPr>
                <a:spLocks noChangeArrowheads="1"/>
              </p:cNvSpPr>
              <p:nvPr/>
            </p:nvSpPr>
            <p:spPr bwMode="auto">
              <a:xfrm>
                <a:off x="3671" y="2351"/>
                <a:ext cx="41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Times New Roman" charset="0"/>
                  </a:rPr>
                  <a:t>Tailored</a:t>
                </a:r>
                <a:endParaRPr lang="en-US" b="0"/>
              </a:p>
            </p:txBody>
          </p:sp>
          <p:sp>
            <p:nvSpPr>
              <p:cNvPr id="56387" name="Rectangle 70"/>
              <p:cNvSpPr>
                <a:spLocks noChangeArrowheads="1"/>
              </p:cNvSpPr>
              <p:nvPr/>
            </p:nvSpPr>
            <p:spPr bwMode="auto">
              <a:xfrm>
                <a:off x="3801" y="2488"/>
                <a:ext cx="18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Times New Roman" charset="0"/>
                  </a:rPr>
                  <a:t>DL </a:t>
                </a:r>
                <a:endParaRPr lang="en-US" b="0"/>
              </a:p>
            </p:txBody>
          </p:sp>
          <p:sp>
            <p:nvSpPr>
              <p:cNvPr id="56388" name="Rectangle 71"/>
              <p:cNvSpPr>
                <a:spLocks noChangeArrowheads="1"/>
              </p:cNvSpPr>
              <p:nvPr/>
            </p:nvSpPr>
            <p:spPr bwMode="auto">
              <a:xfrm>
                <a:off x="3680" y="2624"/>
                <a:ext cx="39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Times New Roman" charset="0"/>
                  </a:rPr>
                  <a:t>Services</a:t>
                </a:r>
                <a:endParaRPr lang="en-US" b="0"/>
              </a:p>
            </p:txBody>
          </p:sp>
        </p:grpSp>
        <p:grpSp>
          <p:nvGrpSpPr>
            <p:cNvPr id="56352" name="Group 72"/>
            <p:cNvGrpSpPr>
              <a:grpSpLocks/>
            </p:cNvGrpSpPr>
            <p:nvPr/>
          </p:nvGrpSpPr>
          <p:grpSpPr bwMode="auto">
            <a:xfrm>
              <a:off x="4458" y="1412"/>
              <a:ext cx="169" cy="424"/>
              <a:chOff x="4497" y="1577"/>
              <a:chExt cx="169" cy="424"/>
            </a:xfrm>
          </p:grpSpPr>
          <p:sp>
            <p:nvSpPr>
              <p:cNvPr id="56377" name="Oval 73"/>
              <p:cNvSpPr>
                <a:spLocks noChangeArrowheads="1"/>
              </p:cNvSpPr>
              <p:nvPr/>
            </p:nvSpPr>
            <p:spPr bwMode="auto">
              <a:xfrm>
                <a:off x="4497" y="1577"/>
                <a:ext cx="169" cy="169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8" name="Line 74"/>
              <p:cNvSpPr>
                <a:spLocks noChangeShapeType="1"/>
              </p:cNvSpPr>
              <p:nvPr/>
            </p:nvSpPr>
            <p:spPr bwMode="auto">
              <a:xfrm>
                <a:off x="4582" y="1746"/>
                <a:ext cx="1" cy="17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9" name="Line 75"/>
              <p:cNvSpPr>
                <a:spLocks noChangeShapeType="1"/>
              </p:cNvSpPr>
              <p:nvPr/>
            </p:nvSpPr>
            <p:spPr bwMode="auto">
              <a:xfrm>
                <a:off x="4582" y="1916"/>
                <a:ext cx="84" cy="85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0" name="Line 76"/>
              <p:cNvSpPr>
                <a:spLocks noChangeShapeType="1"/>
              </p:cNvSpPr>
              <p:nvPr/>
            </p:nvSpPr>
            <p:spPr bwMode="auto">
              <a:xfrm flipH="1">
                <a:off x="4497" y="1916"/>
                <a:ext cx="85" cy="85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1" name="Line 77"/>
              <p:cNvSpPr>
                <a:spLocks noChangeShapeType="1"/>
              </p:cNvSpPr>
              <p:nvPr/>
            </p:nvSpPr>
            <p:spPr bwMode="auto">
              <a:xfrm flipH="1">
                <a:off x="4497" y="1789"/>
                <a:ext cx="85" cy="42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2" name="Line 78"/>
              <p:cNvSpPr>
                <a:spLocks noChangeShapeType="1"/>
              </p:cNvSpPr>
              <p:nvPr/>
            </p:nvSpPr>
            <p:spPr bwMode="auto">
              <a:xfrm>
                <a:off x="4582" y="1789"/>
                <a:ext cx="84" cy="42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353" name="Rectangle 79"/>
            <p:cNvSpPr>
              <a:spLocks noChangeArrowheads="1"/>
            </p:cNvSpPr>
            <p:nvPr/>
          </p:nvSpPr>
          <p:spPr bwMode="auto">
            <a:xfrm>
              <a:off x="4396" y="1281"/>
              <a:ext cx="39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Teacher</a:t>
              </a:r>
              <a:endParaRPr lang="en-US" b="0"/>
            </a:p>
          </p:txBody>
        </p:sp>
        <p:grpSp>
          <p:nvGrpSpPr>
            <p:cNvPr id="56354" name="Group 80"/>
            <p:cNvGrpSpPr>
              <a:grpSpLocks/>
            </p:cNvGrpSpPr>
            <p:nvPr/>
          </p:nvGrpSpPr>
          <p:grpSpPr bwMode="auto">
            <a:xfrm>
              <a:off x="763" y="1595"/>
              <a:ext cx="975" cy="1273"/>
              <a:chOff x="802" y="1760"/>
              <a:chExt cx="975" cy="1273"/>
            </a:xfrm>
          </p:grpSpPr>
          <p:sp>
            <p:nvSpPr>
              <p:cNvPr id="56375" name="Freeform 81"/>
              <p:cNvSpPr>
                <a:spLocks/>
              </p:cNvSpPr>
              <p:nvPr/>
            </p:nvSpPr>
            <p:spPr bwMode="auto">
              <a:xfrm>
                <a:off x="802" y="1760"/>
                <a:ext cx="975" cy="1273"/>
              </a:xfrm>
              <a:custGeom>
                <a:avLst/>
                <a:gdLst>
                  <a:gd name="T0" fmla="*/ 5 w 9861"/>
                  <a:gd name="T1" fmla="*/ 0 h 12867"/>
                  <a:gd name="T2" fmla="*/ 0 w 9861"/>
                  <a:gd name="T3" fmla="*/ 2 h 12867"/>
                  <a:gd name="T4" fmla="*/ 0 w 9861"/>
                  <a:gd name="T5" fmla="*/ 11 h 12867"/>
                  <a:gd name="T6" fmla="*/ 5 w 9861"/>
                  <a:gd name="T7" fmla="*/ 12 h 12867"/>
                  <a:gd name="T8" fmla="*/ 9 w 9861"/>
                  <a:gd name="T9" fmla="*/ 11 h 12867"/>
                  <a:gd name="T10" fmla="*/ 9 w 9861"/>
                  <a:gd name="T11" fmla="*/ 2 h 12867"/>
                  <a:gd name="T12" fmla="*/ 5 w 9861"/>
                  <a:gd name="T13" fmla="*/ 0 h 128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61"/>
                  <a:gd name="T22" fmla="*/ 0 h 12867"/>
                  <a:gd name="T23" fmla="*/ 9861 w 9861"/>
                  <a:gd name="T24" fmla="*/ 12867 h 128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61" h="12867">
                    <a:moveTo>
                      <a:pt x="4930" y="0"/>
                    </a:moveTo>
                    <a:cubicBezTo>
                      <a:pt x="2207" y="0"/>
                      <a:pt x="0" y="721"/>
                      <a:pt x="0" y="1609"/>
                    </a:cubicBezTo>
                    <a:lnTo>
                      <a:pt x="0" y="11259"/>
                    </a:lnTo>
                    <a:cubicBezTo>
                      <a:pt x="0" y="12147"/>
                      <a:pt x="2207" y="12867"/>
                      <a:pt x="4930" y="12867"/>
                    </a:cubicBezTo>
                    <a:cubicBezTo>
                      <a:pt x="7654" y="12867"/>
                      <a:pt x="9861" y="12147"/>
                      <a:pt x="9861" y="11259"/>
                    </a:cubicBezTo>
                    <a:lnTo>
                      <a:pt x="9861" y="1609"/>
                    </a:lnTo>
                    <a:cubicBezTo>
                      <a:pt x="9861" y="721"/>
                      <a:pt x="7654" y="0"/>
                      <a:pt x="4930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6" name="Freeform 82"/>
              <p:cNvSpPr>
                <a:spLocks/>
              </p:cNvSpPr>
              <p:nvPr/>
            </p:nvSpPr>
            <p:spPr bwMode="auto">
              <a:xfrm>
                <a:off x="802" y="1919"/>
                <a:ext cx="975" cy="160"/>
              </a:xfrm>
              <a:custGeom>
                <a:avLst/>
                <a:gdLst>
                  <a:gd name="T0" fmla="*/ 0 w 975"/>
                  <a:gd name="T1" fmla="*/ 0 h 160"/>
                  <a:gd name="T2" fmla="*/ 487 w 975"/>
                  <a:gd name="T3" fmla="*/ 160 h 160"/>
                  <a:gd name="T4" fmla="*/ 975 w 975"/>
                  <a:gd name="T5" fmla="*/ 0 h 160"/>
                  <a:gd name="T6" fmla="*/ 0 60000 65536"/>
                  <a:gd name="T7" fmla="*/ 0 60000 65536"/>
                  <a:gd name="T8" fmla="*/ 0 60000 65536"/>
                  <a:gd name="T9" fmla="*/ 0 w 975"/>
                  <a:gd name="T10" fmla="*/ 0 h 160"/>
                  <a:gd name="T11" fmla="*/ 975 w 975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75" h="160">
                    <a:moveTo>
                      <a:pt x="0" y="0"/>
                    </a:moveTo>
                    <a:cubicBezTo>
                      <a:pt x="0" y="88"/>
                      <a:pt x="218" y="160"/>
                      <a:pt x="487" y="160"/>
                    </a:cubicBezTo>
                    <a:cubicBezTo>
                      <a:pt x="756" y="160"/>
                      <a:pt x="975" y="88"/>
                      <a:pt x="9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355" name="Rectangle 83"/>
            <p:cNvSpPr>
              <a:spLocks noChangeArrowheads="1"/>
            </p:cNvSpPr>
            <p:nvPr/>
          </p:nvSpPr>
          <p:spPr bwMode="auto">
            <a:xfrm>
              <a:off x="966" y="1588"/>
              <a:ext cx="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  <a:latin typeface="Times New Roman" charset="0"/>
                </a:rPr>
                <a:t>c</a:t>
              </a:r>
              <a:endParaRPr lang="en-US" b="0"/>
            </a:p>
          </p:txBody>
        </p:sp>
        <p:sp>
          <p:nvSpPr>
            <p:cNvPr id="56356" name="Rectangle 84"/>
            <p:cNvSpPr>
              <a:spLocks noChangeArrowheads="1"/>
            </p:cNvSpPr>
            <p:nvPr/>
          </p:nvSpPr>
          <p:spPr bwMode="auto">
            <a:xfrm>
              <a:off x="1031" y="1603"/>
              <a:ext cx="51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charset="0"/>
                </a:rPr>
                <a:t>omponent</a:t>
              </a:r>
              <a:endParaRPr lang="en-US" b="0"/>
            </a:p>
          </p:txBody>
        </p:sp>
        <p:sp>
          <p:nvSpPr>
            <p:cNvPr id="56357" name="Rectangle 85"/>
            <p:cNvSpPr>
              <a:spLocks noChangeArrowheads="1"/>
            </p:cNvSpPr>
            <p:nvPr/>
          </p:nvSpPr>
          <p:spPr bwMode="auto">
            <a:xfrm>
              <a:off x="1120" y="1760"/>
              <a:ext cx="2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charset="0"/>
                </a:rPr>
                <a:t>pool</a:t>
              </a:r>
              <a:endParaRPr lang="en-US" b="0"/>
            </a:p>
          </p:txBody>
        </p:sp>
        <p:sp>
          <p:nvSpPr>
            <p:cNvPr id="56358" name="Rectangle 86"/>
            <p:cNvSpPr>
              <a:spLocks noChangeArrowheads="1"/>
            </p:cNvSpPr>
            <p:nvPr/>
          </p:nvSpPr>
          <p:spPr bwMode="auto">
            <a:xfrm>
              <a:off x="984" y="2008"/>
              <a:ext cx="55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Times New Roman" charset="0"/>
                </a:rPr>
                <a:t>ODLSearch,</a:t>
              </a:r>
              <a:endParaRPr lang="en-US" b="0"/>
            </a:p>
          </p:txBody>
        </p:sp>
        <p:sp>
          <p:nvSpPr>
            <p:cNvPr id="56359" name="Rectangle 87"/>
            <p:cNvSpPr>
              <a:spLocks noChangeArrowheads="1"/>
            </p:cNvSpPr>
            <p:nvPr/>
          </p:nvSpPr>
          <p:spPr bwMode="auto">
            <a:xfrm>
              <a:off x="984" y="2126"/>
              <a:ext cx="57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Times New Roman" charset="0"/>
                </a:rPr>
                <a:t>ODLBrowse,</a:t>
              </a:r>
              <a:endParaRPr lang="en-US" b="0"/>
            </a:p>
          </p:txBody>
        </p:sp>
        <p:sp>
          <p:nvSpPr>
            <p:cNvPr id="56360" name="Rectangle 88"/>
            <p:cNvSpPr>
              <a:spLocks noChangeArrowheads="1"/>
            </p:cNvSpPr>
            <p:nvPr/>
          </p:nvSpPr>
          <p:spPr bwMode="auto">
            <a:xfrm>
              <a:off x="984" y="2245"/>
              <a:ext cx="45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Times New Roman" charset="0"/>
                </a:rPr>
                <a:t>ODLRate,</a:t>
              </a:r>
              <a:endParaRPr lang="en-US" b="0"/>
            </a:p>
          </p:txBody>
        </p:sp>
        <p:sp>
          <p:nvSpPr>
            <p:cNvPr id="56361" name="Rectangle 89"/>
            <p:cNvSpPr>
              <a:spLocks noChangeArrowheads="1"/>
            </p:cNvSpPr>
            <p:nvPr/>
          </p:nvSpPr>
          <p:spPr bwMode="auto">
            <a:xfrm>
              <a:off x="984" y="2364"/>
              <a:ext cx="57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Times New Roman" charset="0"/>
                </a:rPr>
                <a:t>ODLReview,</a:t>
              </a:r>
              <a:endParaRPr lang="en-US" b="0"/>
            </a:p>
          </p:txBody>
        </p:sp>
        <p:sp>
          <p:nvSpPr>
            <p:cNvPr id="56362" name="Rectangle 90"/>
            <p:cNvSpPr>
              <a:spLocks noChangeArrowheads="1"/>
            </p:cNvSpPr>
            <p:nvPr/>
          </p:nvSpPr>
          <p:spPr bwMode="auto">
            <a:xfrm>
              <a:off x="1286" y="2482"/>
              <a:ext cx="23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Times New Roman" charset="0"/>
                </a:rPr>
                <a:t>…….</a:t>
              </a:r>
              <a:endParaRPr lang="en-US" b="0"/>
            </a:p>
          </p:txBody>
        </p:sp>
        <p:sp>
          <p:nvSpPr>
            <p:cNvPr id="56363" name="Freeform 91"/>
            <p:cNvSpPr>
              <a:spLocks noEditPoints="1"/>
            </p:cNvSpPr>
            <p:nvPr/>
          </p:nvSpPr>
          <p:spPr bwMode="auto">
            <a:xfrm>
              <a:off x="4235" y="1790"/>
              <a:ext cx="199" cy="261"/>
            </a:xfrm>
            <a:custGeom>
              <a:avLst/>
              <a:gdLst>
                <a:gd name="T0" fmla="*/ 0 w 1008"/>
                <a:gd name="T1" fmla="*/ 10 h 1320"/>
                <a:gd name="T2" fmla="*/ 1 w 1008"/>
                <a:gd name="T3" fmla="*/ 9 h 1320"/>
                <a:gd name="T4" fmla="*/ 1 w 1008"/>
                <a:gd name="T5" fmla="*/ 9 h 1320"/>
                <a:gd name="T6" fmla="*/ 0 w 1008"/>
                <a:gd name="T7" fmla="*/ 10 h 1320"/>
                <a:gd name="T8" fmla="*/ 0 w 1008"/>
                <a:gd name="T9" fmla="*/ 10 h 1320"/>
                <a:gd name="T10" fmla="*/ 2 w 1008"/>
                <a:gd name="T11" fmla="*/ 8 h 1320"/>
                <a:gd name="T12" fmla="*/ 2 w 1008"/>
                <a:gd name="T13" fmla="*/ 7 h 1320"/>
                <a:gd name="T14" fmla="*/ 3 w 1008"/>
                <a:gd name="T15" fmla="*/ 7 h 1320"/>
                <a:gd name="T16" fmla="*/ 2 w 1008"/>
                <a:gd name="T17" fmla="*/ 8 h 1320"/>
                <a:gd name="T18" fmla="*/ 2 w 1008"/>
                <a:gd name="T19" fmla="*/ 8 h 1320"/>
                <a:gd name="T20" fmla="*/ 3 w 1008"/>
                <a:gd name="T21" fmla="*/ 6 h 1320"/>
                <a:gd name="T22" fmla="*/ 4 w 1008"/>
                <a:gd name="T23" fmla="*/ 5 h 1320"/>
                <a:gd name="T24" fmla="*/ 4 w 1008"/>
                <a:gd name="T25" fmla="*/ 5 h 1320"/>
                <a:gd name="T26" fmla="*/ 3 w 1008"/>
                <a:gd name="T27" fmla="*/ 6 h 1320"/>
                <a:gd name="T28" fmla="*/ 3 w 1008"/>
                <a:gd name="T29" fmla="*/ 6 h 1320"/>
                <a:gd name="T30" fmla="*/ 5 w 1008"/>
                <a:gd name="T31" fmla="*/ 4 h 1320"/>
                <a:gd name="T32" fmla="*/ 5 w 1008"/>
                <a:gd name="T33" fmla="*/ 3 h 1320"/>
                <a:gd name="T34" fmla="*/ 6 w 1008"/>
                <a:gd name="T35" fmla="*/ 3 h 1320"/>
                <a:gd name="T36" fmla="*/ 5 w 1008"/>
                <a:gd name="T37" fmla="*/ 4 h 1320"/>
                <a:gd name="T38" fmla="*/ 5 w 1008"/>
                <a:gd name="T39" fmla="*/ 4 h 1320"/>
                <a:gd name="T40" fmla="*/ 6 w 1008"/>
                <a:gd name="T41" fmla="*/ 2 h 1320"/>
                <a:gd name="T42" fmla="*/ 7 w 1008"/>
                <a:gd name="T43" fmla="*/ 1 h 1320"/>
                <a:gd name="T44" fmla="*/ 7 w 1008"/>
                <a:gd name="T45" fmla="*/ 1 h 1320"/>
                <a:gd name="T46" fmla="*/ 6 w 1008"/>
                <a:gd name="T47" fmla="*/ 2 h 1320"/>
                <a:gd name="T48" fmla="*/ 6 w 1008"/>
                <a:gd name="T49" fmla="*/ 2 h 1320"/>
                <a:gd name="T50" fmla="*/ 7 w 1008"/>
                <a:gd name="T51" fmla="*/ 0 h 1320"/>
                <a:gd name="T52" fmla="*/ 8 w 1008"/>
                <a:gd name="T53" fmla="*/ 0 h 1320"/>
                <a:gd name="T54" fmla="*/ 8 w 1008"/>
                <a:gd name="T55" fmla="*/ 0 h 1320"/>
                <a:gd name="T56" fmla="*/ 8 w 1008"/>
                <a:gd name="T57" fmla="*/ 0 h 1320"/>
                <a:gd name="T58" fmla="*/ 7 w 1008"/>
                <a:gd name="T59" fmla="*/ 0 h 1320"/>
                <a:gd name="T60" fmla="*/ 2 w 1008"/>
                <a:gd name="T61" fmla="*/ 9 h 1320"/>
                <a:gd name="T62" fmla="*/ 0 w 1008"/>
                <a:gd name="T63" fmla="*/ 10 h 1320"/>
                <a:gd name="T64" fmla="*/ 0 w 1008"/>
                <a:gd name="T65" fmla="*/ 8 h 1320"/>
                <a:gd name="T66" fmla="*/ 0 w 1008"/>
                <a:gd name="T67" fmla="*/ 8 h 1320"/>
                <a:gd name="T68" fmla="*/ 1 w 1008"/>
                <a:gd name="T69" fmla="*/ 8 h 1320"/>
                <a:gd name="T70" fmla="*/ 0 w 1008"/>
                <a:gd name="T71" fmla="*/ 10 h 1320"/>
                <a:gd name="T72" fmla="*/ 0 w 1008"/>
                <a:gd name="T73" fmla="*/ 10 h 1320"/>
                <a:gd name="T74" fmla="*/ 2 w 1008"/>
                <a:gd name="T75" fmla="*/ 9 h 1320"/>
                <a:gd name="T76" fmla="*/ 2 w 1008"/>
                <a:gd name="T77" fmla="*/ 9 h 1320"/>
                <a:gd name="T78" fmla="*/ 2 w 1008"/>
                <a:gd name="T79" fmla="*/ 9 h 1320"/>
                <a:gd name="T80" fmla="*/ 6 w 1008"/>
                <a:gd name="T81" fmla="*/ 1 h 1320"/>
                <a:gd name="T82" fmla="*/ 8 w 1008"/>
                <a:gd name="T83" fmla="*/ 0 h 1320"/>
                <a:gd name="T84" fmla="*/ 8 w 1008"/>
                <a:gd name="T85" fmla="*/ 2 h 1320"/>
                <a:gd name="T86" fmla="*/ 7 w 1008"/>
                <a:gd name="T87" fmla="*/ 2 h 1320"/>
                <a:gd name="T88" fmla="*/ 7 w 1008"/>
                <a:gd name="T89" fmla="*/ 2 h 1320"/>
                <a:gd name="T90" fmla="*/ 7 w 1008"/>
                <a:gd name="T91" fmla="*/ 0 h 1320"/>
                <a:gd name="T92" fmla="*/ 8 w 1008"/>
                <a:gd name="T93" fmla="*/ 0 h 1320"/>
                <a:gd name="T94" fmla="*/ 6 w 1008"/>
                <a:gd name="T95" fmla="*/ 1 h 1320"/>
                <a:gd name="T96" fmla="*/ 6 w 1008"/>
                <a:gd name="T97" fmla="*/ 1 h 1320"/>
                <a:gd name="T98" fmla="*/ 6 w 1008"/>
                <a:gd name="T99" fmla="*/ 1 h 13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08"/>
                <a:gd name="T151" fmla="*/ 0 h 1320"/>
                <a:gd name="T152" fmla="*/ 1008 w 1008"/>
                <a:gd name="T153" fmla="*/ 1320 h 13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08" h="1320">
                  <a:moveTo>
                    <a:pt x="9" y="1272"/>
                  </a:moveTo>
                  <a:lnTo>
                    <a:pt x="118" y="1129"/>
                  </a:lnTo>
                  <a:lnTo>
                    <a:pt x="153" y="1157"/>
                  </a:lnTo>
                  <a:lnTo>
                    <a:pt x="45" y="1299"/>
                  </a:lnTo>
                  <a:lnTo>
                    <a:pt x="9" y="1272"/>
                  </a:lnTo>
                  <a:close/>
                  <a:moveTo>
                    <a:pt x="199" y="1023"/>
                  </a:moveTo>
                  <a:lnTo>
                    <a:pt x="307" y="881"/>
                  </a:lnTo>
                  <a:lnTo>
                    <a:pt x="343" y="908"/>
                  </a:lnTo>
                  <a:lnTo>
                    <a:pt x="234" y="1050"/>
                  </a:lnTo>
                  <a:lnTo>
                    <a:pt x="199" y="1023"/>
                  </a:lnTo>
                  <a:close/>
                  <a:moveTo>
                    <a:pt x="389" y="774"/>
                  </a:moveTo>
                  <a:lnTo>
                    <a:pt x="497" y="632"/>
                  </a:lnTo>
                  <a:lnTo>
                    <a:pt x="532" y="659"/>
                  </a:lnTo>
                  <a:lnTo>
                    <a:pt x="424" y="801"/>
                  </a:lnTo>
                  <a:lnTo>
                    <a:pt x="389" y="774"/>
                  </a:lnTo>
                  <a:close/>
                  <a:moveTo>
                    <a:pt x="578" y="526"/>
                  </a:moveTo>
                  <a:lnTo>
                    <a:pt x="687" y="384"/>
                  </a:lnTo>
                  <a:lnTo>
                    <a:pt x="722" y="411"/>
                  </a:lnTo>
                  <a:lnTo>
                    <a:pt x="614" y="553"/>
                  </a:lnTo>
                  <a:lnTo>
                    <a:pt x="578" y="526"/>
                  </a:lnTo>
                  <a:close/>
                  <a:moveTo>
                    <a:pt x="768" y="277"/>
                  </a:moveTo>
                  <a:lnTo>
                    <a:pt x="876" y="135"/>
                  </a:lnTo>
                  <a:lnTo>
                    <a:pt x="912" y="162"/>
                  </a:lnTo>
                  <a:lnTo>
                    <a:pt x="803" y="304"/>
                  </a:lnTo>
                  <a:lnTo>
                    <a:pt x="768" y="277"/>
                  </a:lnTo>
                  <a:close/>
                  <a:moveTo>
                    <a:pt x="958" y="28"/>
                  </a:moveTo>
                  <a:lnTo>
                    <a:pt x="963" y="21"/>
                  </a:lnTo>
                  <a:lnTo>
                    <a:pt x="999" y="48"/>
                  </a:lnTo>
                  <a:lnTo>
                    <a:pt x="993" y="56"/>
                  </a:lnTo>
                  <a:lnTo>
                    <a:pt x="958" y="28"/>
                  </a:lnTo>
                  <a:close/>
                  <a:moveTo>
                    <a:pt x="265" y="1211"/>
                  </a:moveTo>
                  <a:lnTo>
                    <a:pt x="0" y="1320"/>
                  </a:lnTo>
                  <a:lnTo>
                    <a:pt x="36" y="1036"/>
                  </a:lnTo>
                  <a:cubicBezTo>
                    <a:pt x="37" y="1024"/>
                    <a:pt x="48" y="1015"/>
                    <a:pt x="60" y="1017"/>
                  </a:cubicBezTo>
                  <a:cubicBezTo>
                    <a:pt x="73" y="1018"/>
                    <a:pt x="81" y="1029"/>
                    <a:pt x="80" y="1042"/>
                  </a:cubicBezTo>
                  <a:lnTo>
                    <a:pt x="49" y="1288"/>
                  </a:lnTo>
                  <a:lnTo>
                    <a:pt x="19" y="1264"/>
                  </a:lnTo>
                  <a:lnTo>
                    <a:pt x="248" y="1170"/>
                  </a:lnTo>
                  <a:cubicBezTo>
                    <a:pt x="259" y="1165"/>
                    <a:pt x="273" y="1171"/>
                    <a:pt x="277" y="1182"/>
                  </a:cubicBezTo>
                  <a:cubicBezTo>
                    <a:pt x="282" y="1193"/>
                    <a:pt x="276" y="1206"/>
                    <a:pt x="265" y="1211"/>
                  </a:cubicBezTo>
                  <a:close/>
                  <a:moveTo>
                    <a:pt x="743" y="109"/>
                  </a:moveTo>
                  <a:lnTo>
                    <a:pt x="1008" y="0"/>
                  </a:lnTo>
                  <a:lnTo>
                    <a:pt x="972" y="284"/>
                  </a:lnTo>
                  <a:cubicBezTo>
                    <a:pt x="971" y="296"/>
                    <a:pt x="960" y="305"/>
                    <a:pt x="947" y="303"/>
                  </a:cubicBezTo>
                  <a:cubicBezTo>
                    <a:pt x="935" y="302"/>
                    <a:pt x="926" y="291"/>
                    <a:pt x="928" y="278"/>
                  </a:cubicBezTo>
                  <a:lnTo>
                    <a:pt x="959" y="32"/>
                  </a:lnTo>
                  <a:lnTo>
                    <a:pt x="989" y="56"/>
                  </a:lnTo>
                  <a:lnTo>
                    <a:pt x="760" y="150"/>
                  </a:lnTo>
                  <a:cubicBezTo>
                    <a:pt x="748" y="155"/>
                    <a:pt x="735" y="149"/>
                    <a:pt x="731" y="138"/>
                  </a:cubicBezTo>
                  <a:cubicBezTo>
                    <a:pt x="726" y="127"/>
                    <a:pt x="731" y="114"/>
                    <a:pt x="743" y="109"/>
                  </a:cubicBez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4" name="Freeform 92"/>
            <p:cNvSpPr>
              <a:spLocks/>
            </p:cNvSpPr>
            <p:nvPr/>
          </p:nvSpPr>
          <p:spPr bwMode="auto">
            <a:xfrm>
              <a:off x="1738" y="2217"/>
              <a:ext cx="328" cy="186"/>
            </a:xfrm>
            <a:custGeom>
              <a:avLst/>
              <a:gdLst>
                <a:gd name="T0" fmla="*/ 246 w 328"/>
                <a:gd name="T1" fmla="*/ 0 h 186"/>
                <a:gd name="T2" fmla="*/ 246 w 328"/>
                <a:gd name="T3" fmla="*/ 47 h 186"/>
                <a:gd name="T4" fmla="*/ 0 w 328"/>
                <a:gd name="T5" fmla="*/ 47 h 186"/>
                <a:gd name="T6" fmla="*/ 0 w 328"/>
                <a:gd name="T7" fmla="*/ 140 h 186"/>
                <a:gd name="T8" fmla="*/ 246 w 328"/>
                <a:gd name="T9" fmla="*/ 140 h 186"/>
                <a:gd name="T10" fmla="*/ 246 w 328"/>
                <a:gd name="T11" fmla="*/ 186 h 186"/>
                <a:gd name="T12" fmla="*/ 328 w 328"/>
                <a:gd name="T13" fmla="*/ 93 h 186"/>
                <a:gd name="T14" fmla="*/ 246 w 328"/>
                <a:gd name="T15" fmla="*/ 0 h 1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8"/>
                <a:gd name="T25" fmla="*/ 0 h 186"/>
                <a:gd name="T26" fmla="*/ 328 w 328"/>
                <a:gd name="T27" fmla="*/ 186 h 1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8" h="186">
                  <a:moveTo>
                    <a:pt x="246" y="0"/>
                  </a:moveTo>
                  <a:lnTo>
                    <a:pt x="246" y="47"/>
                  </a:lnTo>
                  <a:lnTo>
                    <a:pt x="0" y="47"/>
                  </a:lnTo>
                  <a:lnTo>
                    <a:pt x="0" y="140"/>
                  </a:lnTo>
                  <a:lnTo>
                    <a:pt x="246" y="140"/>
                  </a:lnTo>
                  <a:lnTo>
                    <a:pt x="246" y="186"/>
                  </a:lnTo>
                  <a:lnTo>
                    <a:pt x="328" y="93"/>
                  </a:lnTo>
                  <a:lnTo>
                    <a:pt x="246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5" name="Rectangle 93"/>
            <p:cNvSpPr>
              <a:spLocks noChangeArrowheads="1"/>
            </p:cNvSpPr>
            <p:nvPr/>
          </p:nvSpPr>
          <p:spPr bwMode="auto">
            <a:xfrm>
              <a:off x="1096" y="288"/>
              <a:ext cx="10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  <a:latin typeface="Times New Roman" charset="0"/>
                </a:rPr>
                <a:t>Requirements (1)</a:t>
              </a:r>
              <a:endParaRPr lang="en-US" b="0"/>
            </a:p>
          </p:txBody>
        </p:sp>
        <p:sp>
          <p:nvSpPr>
            <p:cNvPr id="56366" name="Freeform 94"/>
            <p:cNvSpPr>
              <a:spLocks/>
            </p:cNvSpPr>
            <p:nvPr/>
          </p:nvSpPr>
          <p:spPr bwMode="auto">
            <a:xfrm>
              <a:off x="2557" y="903"/>
              <a:ext cx="170" cy="219"/>
            </a:xfrm>
            <a:custGeom>
              <a:avLst/>
              <a:gdLst>
                <a:gd name="T0" fmla="*/ 0 w 170"/>
                <a:gd name="T1" fmla="*/ 164 h 219"/>
                <a:gd name="T2" fmla="*/ 43 w 170"/>
                <a:gd name="T3" fmla="*/ 164 h 219"/>
                <a:gd name="T4" fmla="*/ 43 w 170"/>
                <a:gd name="T5" fmla="*/ 0 h 219"/>
                <a:gd name="T6" fmla="*/ 127 w 170"/>
                <a:gd name="T7" fmla="*/ 0 h 219"/>
                <a:gd name="T8" fmla="*/ 127 w 170"/>
                <a:gd name="T9" fmla="*/ 164 h 219"/>
                <a:gd name="T10" fmla="*/ 170 w 170"/>
                <a:gd name="T11" fmla="*/ 164 h 219"/>
                <a:gd name="T12" fmla="*/ 85 w 170"/>
                <a:gd name="T13" fmla="*/ 219 h 219"/>
                <a:gd name="T14" fmla="*/ 0 w 170"/>
                <a:gd name="T15" fmla="*/ 164 h 2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0"/>
                <a:gd name="T25" fmla="*/ 0 h 219"/>
                <a:gd name="T26" fmla="*/ 170 w 170"/>
                <a:gd name="T27" fmla="*/ 219 h 2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0" h="219">
                  <a:moveTo>
                    <a:pt x="0" y="164"/>
                  </a:moveTo>
                  <a:lnTo>
                    <a:pt x="43" y="164"/>
                  </a:lnTo>
                  <a:lnTo>
                    <a:pt x="43" y="0"/>
                  </a:lnTo>
                  <a:lnTo>
                    <a:pt x="127" y="0"/>
                  </a:lnTo>
                  <a:lnTo>
                    <a:pt x="127" y="164"/>
                  </a:lnTo>
                  <a:lnTo>
                    <a:pt x="170" y="164"/>
                  </a:lnTo>
                  <a:lnTo>
                    <a:pt x="85" y="219"/>
                  </a:lnTo>
                  <a:lnTo>
                    <a:pt x="0" y="164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7" name="Freeform 95"/>
            <p:cNvSpPr>
              <a:spLocks/>
            </p:cNvSpPr>
            <p:nvPr/>
          </p:nvSpPr>
          <p:spPr bwMode="auto">
            <a:xfrm>
              <a:off x="2543" y="1694"/>
              <a:ext cx="170" cy="212"/>
            </a:xfrm>
            <a:custGeom>
              <a:avLst/>
              <a:gdLst>
                <a:gd name="T0" fmla="*/ 0 w 170"/>
                <a:gd name="T1" fmla="*/ 159 h 212"/>
                <a:gd name="T2" fmla="*/ 43 w 170"/>
                <a:gd name="T3" fmla="*/ 159 h 212"/>
                <a:gd name="T4" fmla="*/ 43 w 170"/>
                <a:gd name="T5" fmla="*/ 0 h 212"/>
                <a:gd name="T6" fmla="*/ 127 w 170"/>
                <a:gd name="T7" fmla="*/ 0 h 212"/>
                <a:gd name="T8" fmla="*/ 127 w 170"/>
                <a:gd name="T9" fmla="*/ 159 h 212"/>
                <a:gd name="T10" fmla="*/ 170 w 170"/>
                <a:gd name="T11" fmla="*/ 159 h 212"/>
                <a:gd name="T12" fmla="*/ 85 w 170"/>
                <a:gd name="T13" fmla="*/ 212 h 212"/>
                <a:gd name="T14" fmla="*/ 0 w 170"/>
                <a:gd name="T15" fmla="*/ 159 h 2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0"/>
                <a:gd name="T25" fmla="*/ 0 h 212"/>
                <a:gd name="T26" fmla="*/ 170 w 170"/>
                <a:gd name="T27" fmla="*/ 212 h 2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0" h="212">
                  <a:moveTo>
                    <a:pt x="0" y="159"/>
                  </a:moveTo>
                  <a:lnTo>
                    <a:pt x="43" y="159"/>
                  </a:lnTo>
                  <a:lnTo>
                    <a:pt x="43" y="0"/>
                  </a:lnTo>
                  <a:lnTo>
                    <a:pt x="127" y="0"/>
                  </a:lnTo>
                  <a:lnTo>
                    <a:pt x="127" y="159"/>
                  </a:lnTo>
                  <a:lnTo>
                    <a:pt x="170" y="159"/>
                  </a:lnTo>
                  <a:lnTo>
                    <a:pt x="85" y="212"/>
                  </a:lnTo>
                  <a:lnTo>
                    <a:pt x="0" y="159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8" name="Freeform 96"/>
            <p:cNvSpPr>
              <a:spLocks noEditPoints="1"/>
            </p:cNvSpPr>
            <p:nvPr/>
          </p:nvSpPr>
          <p:spPr bwMode="auto">
            <a:xfrm>
              <a:off x="3179" y="556"/>
              <a:ext cx="342" cy="43"/>
            </a:xfrm>
            <a:custGeom>
              <a:avLst/>
              <a:gdLst>
                <a:gd name="T0" fmla="*/ 13 w 1728"/>
                <a:gd name="T1" fmla="*/ 1 h 214"/>
                <a:gd name="T2" fmla="*/ 1 w 1728"/>
                <a:gd name="T3" fmla="*/ 1 h 214"/>
                <a:gd name="T4" fmla="*/ 1 w 1728"/>
                <a:gd name="T5" fmla="*/ 1 h 214"/>
                <a:gd name="T6" fmla="*/ 1 w 1728"/>
                <a:gd name="T7" fmla="*/ 1 h 214"/>
                <a:gd name="T8" fmla="*/ 13 w 1728"/>
                <a:gd name="T9" fmla="*/ 1 h 214"/>
                <a:gd name="T10" fmla="*/ 13 w 1728"/>
                <a:gd name="T11" fmla="*/ 1 h 214"/>
                <a:gd name="T12" fmla="*/ 13 w 1728"/>
                <a:gd name="T13" fmla="*/ 1 h 214"/>
                <a:gd name="T14" fmla="*/ 2 w 1728"/>
                <a:gd name="T15" fmla="*/ 2 h 214"/>
                <a:gd name="T16" fmla="*/ 0 w 1728"/>
                <a:gd name="T17" fmla="*/ 1 h 214"/>
                <a:gd name="T18" fmla="*/ 2 w 1728"/>
                <a:gd name="T19" fmla="*/ 0 h 214"/>
                <a:gd name="T20" fmla="*/ 2 w 1728"/>
                <a:gd name="T21" fmla="*/ 2 h 2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28"/>
                <a:gd name="T34" fmla="*/ 0 h 214"/>
                <a:gd name="T35" fmla="*/ 1728 w 1728"/>
                <a:gd name="T36" fmla="*/ 214 h 2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28" h="214">
                  <a:moveTo>
                    <a:pt x="1715" y="121"/>
                  </a:moveTo>
                  <a:lnTo>
                    <a:pt x="179" y="121"/>
                  </a:lnTo>
                  <a:cubicBezTo>
                    <a:pt x="171" y="121"/>
                    <a:pt x="165" y="115"/>
                    <a:pt x="165" y="107"/>
                  </a:cubicBezTo>
                  <a:cubicBezTo>
                    <a:pt x="165" y="100"/>
                    <a:pt x="171" y="94"/>
                    <a:pt x="179" y="94"/>
                  </a:cubicBezTo>
                  <a:lnTo>
                    <a:pt x="1715" y="94"/>
                  </a:lnTo>
                  <a:cubicBezTo>
                    <a:pt x="1722" y="94"/>
                    <a:pt x="1728" y="100"/>
                    <a:pt x="1728" y="107"/>
                  </a:cubicBezTo>
                  <a:cubicBezTo>
                    <a:pt x="1728" y="115"/>
                    <a:pt x="1722" y="121"/>
                    <a:pt x="1715" y="121"/>
                  </a:cubicBezTo>
                  <a:close/>
                  <a:moveTo>
                    <a:pt x="214" y="214"/>
                  </a:moveTo>
                  <a:lnTo>
                    <a:pt x="0" y="107"/>
                  </a:lnTo>
                  <a:lnTo>
                    <a:pt x="214" y="0"/>
                  </a:lnTo>
                  <a:lnTo>
                    <a:pt x="214" y="21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9" name="Freeform 97"/>
            <p:cNvSpPr>
              <a:spLocks noEditPoints="1"/>
            </p:cNvSpPr>
            <p:nvPr/>
          </p:nvSpPr>
          <p:spPr bwMode="auto">
            <a:xfrm>
              <a:off x="3046" y="575"/>
              <a:ext cx="475" cy="1317"/>
            </a:xfrm>
            <a:custGeom>
              <a:avLst/>
              <a:gdLst>
                <a:gd name="T0" fmla="*/ 19 w 2403"/>
                <a:gd name="T1" fmla="*/ 0 h 6663"/>
                <a:gd name="T2" fmla="*/ 1 w 2403"/>
                <a:gd name="T3" fmla="*/ 50 h 6663"/>
                <a:gd name="T4" fmla="*/ 1 w 2403"/>
                <a:gd name="T5" fmla="*/ 50 h 6663"/>
                <a:gd name="T6" fmla="*/ 1 w 2403"/>
                <a:gd name="T7" fmla="*/ 50 h 6663"/>
                <a:gd name="T8" fmla="*/ 18 w 2403"/>
                <a:gd name="T9" fmla="*/ 0 h 6663"/>
                <a:gd name="T10" fmla="*/ 18 w 2403"/>
                <a:gd name="T11" fmla="*/ 0 h 6663"/>
                <a:gd name="T12" fmla="*/ 19 w 2403"/>
                <a:gd name="T13" fmla="*/ 0 h 6663"/>
                <a:gd name="T14" fmla="*/ 2 w 2403"/>
                <a:gd name="T15" fmla="*/ 50 h 6663"/>
                <a:gd name="T16" fmla="*/ 0 w 2403"/>
                <a:gd name="T17" fmla="*/ 51 h 6663"/>
                <a:gd name="T18" fmla="*/ 0 w 2403"/>
                <a:gd name="T19" fmla="*/ 50 h 6663"/>
                <a:gd name="T20" fmla="*/ 2 w 2403"/>
                <a:gd name="T21" fmla="*/ 50 h 66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03"/>
                <a:gd name="T34" fmla="*/ 0 h 6663"/>
                <a:gd name="T35" fmla="*/ 2403 w 2403"/>
                <a:gd name="T36" fmla="*/ 6663 h 66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03" h="6663">
                  <a:moveTo>
                    <a:pt x="2401" y="20"/>
                  </a:moveTo>
                  <a:lnTo>
                    <a:pt x="102" y="6499"/>
                  </a:lnTo>
                  <a:cubicBezTo>
                    <a:pt x="100" y="6506"/>
                    <a:pt x="92" y="6510"/>
                    <a:pt x="85" y="6507"/>
                  </a:cubicBezTo>
                  <a:cubicBezTo>
                    <a:pt x="78" y="6505"/>
                    <a:pt x="74" y="6497"/>
                    <a:pt x="77" y="6490"/>
                  </a:cubicBezTo>
                  <a:lnTo>
                    <a:pt x="2375" y="11"/>
                  </a:lnTo>
                  <a:cubicBezTo>
                    <a:pt x="2378" y="4"/>
                    <a:pt x="2385" y="0"/>
                    <a:pt x="2392" y="3"/>
                  </a:cubicBezTo>
                  <a:cubicBezTo>
                    <a:pt x="2399" y="5"/>
                    <a:pt x="2403" y="13"/>
                    <a:pt x="2401" y="20"/>
                  </a:cubicBezTo>
                  <a:close/>
                  <a:moveTo>
                    <a:pt x="203" y="6497"/>
                  </a:moveTo>
                  <a:lnTo>
                    <a:pt x="30" y="6663"/>
                  </a:lnTo>
                  <a:lnTo>
                    <a:pt x="0" y="6425"/>
                  </a:lnTo>
                  <a:lnTo>
                    <a:pt x="203" y="649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0" name="Freeform 98"/>
            <p:cNvSpPr>
              <a:spLocks noEditPoints="1"/>
            </p:cNvSpPr>
            <p:nvPr/>
          </p:nvSpPr>
          <p:spPr bwMode="auto">
            <a:xfrm>
              <a:off x="932" y="556"/>
              <a:ext cx="297" cy="43"/>
            </a:xfrm>
            <a:custGeom>
              <a:avLst/>
              <a:gdLst>
                <a:gd name="T0" fmla="*/ 0 w 3001"/>
                <a:gd name="T1" fmla="*/ 0 h 428"/>
                <a:gd name="T2" fmla="*/ 3 w 3001"/>
                <a:gd name="T3" fmla="*/ 0 h 428"/>
                <a:gd name="T4" fmla="*/ 3 w 3001"/>
                <a:gd name="T5" fmla="*/ 0 h 428"/>
                <a:gd name="T6" fmla="*/ 3 w 3001"/>
                <a:gd name="T7" fmla="*/ 0 h 428"/>
                <a:gd name="T8" fmla="*/ 0 w 3001"/>
                <a:gd name="T9" fmla="*/ 0 h 428"/>
                <a:gd name="T10" fmla="*/ 0 w 3001"/>
                <a:gd name="T11" fmla="*/ 0 h 428"/>
                <a:gd name="T12" fmla="*/ 0 w 3001"/>
                <a:gd name="T13" fmla="*/ 0 h 428"/>
                <a:gd name="T14" fmla="*/ 0 w 3001"/>
                <a:gd name="T15" fmla="*/ 0 h 428"/>
                <a:gd name="T16" fmla="*/ 0 w 3001"/>
                <a:gd name="T17" fmla="*/ 0 h 428"/>
                <a:gd name="T18" fmla="*/ 0 w 3001"/>
                <a:gd name="T19" fmla="*/ 0 h 428"/>
                <a:gd name="T20" fmla="*/ 0 w 3001"/>
                <a:gd name="T21" fmla="*/ 0 h 428"/>
                <a:gd name="T22" fmla="*/ 2 w 3001"/>
                <a:gd name="T23" fmla="*/ 0 h 428"/>
                <a:gd name="T24" fmla="*/ 3 w 3001"/>
                <a:gd name="T25" fmla="*/ 0 h 428"/>
                <a:gd name="T26" fmla="*/ 2 w 3001"/>
                <a:gd name="T27" fmla="*/ 0 h 428"/>
                <a:gd name="T28" fmla="*/ 2 w 3001"/>
                <a:gd name="T29" fmla="*/ 0 h 4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01"/>
                <a:gd name="T46" fmla="*/ 0 h 428"/>
                <a:gd name="T47" fmla="*/ 3001 w 3001"/>
                <a:gd name="T48" fmla="*/ 428 h 4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01" h="428">
                  <a:moveTo>
                    <a:pt x="357" y="187"/>
                  </a:moveTo>
                  <a:lnTo>
                    <a:pt x="2644" y="187"/>
                  </a:lnTo>
                  <a:cubicBezTo>
                    <a:pt x="2658" y="187"/>
                    <a:pt x="2670" y="199"/>
                    <a:pt x="2670" y="214"/>
                  </a:cubicBezTo>
                  <a:cubicBezTo>
                    <a:pt x="2670" y="229"/>
                    <a:pt x="2658" y="241"/>
                    <a:pt x="2644" y="241"/>
                  </a:cubicBezTo>
                  <a:lnTo>
                    <a:pt x="357" y="241"/>
                  </a:lnTo>
                  <a:cubicBezTo>
                    <a:pt x="342" y="241"/>
                    <a:pt x="330" y="229"/>
                    <a:pt x="330" y="214"/>
                  </a:cubicBezTo>
                  <a:cubicBezTo>
                    <a:pt x="330" y="199"/>
                    <a:pt x="342" y="187"/>
                    <a:pt x="357" y="187"/>
                  </a:cubicBezTo>
                  <a:close/>
                  <a:moveTo>
                    <a:pt x="429" y="428"/>
                  </a:moveTo>
                  <a:lnTo>
                    <a:pt x="0" y="214"/>
                  </a:lnTo>
                  <a:lnTo>
                    <a:pt x="429" y="0"/>
                  </a:lnTo>
                  <a:lnTo>
                    <a:pt x="429" y="428"/>
                  </a:lnTo>
                  <a:close/>
                  <a:moveTo>
                    <a:pt x="2572" y="0"/>
                  </a:moveTo>
                  <a:lnTo>
                    <a:pt x="3001" y="214"/>
                  </a:lnTo>
                  <a:lnTo>
                    <a:pt x="2572" y="428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1" name="Freeform 99"/>
            <p:cNvSpPr>
              <a:spLocks noEditPoints="1"/>
            </p:cNvSpPr>
            <p:nvPr/>
          </p:nvSpPr>
          <p:spPr bwMode="auto">
            <a:xfrm>
              <a:off x="4562" y="2308"/>
              <a:ext cx="329" cy="59"/>
            </a:xfrm>
            <a:custGeom>
              <a:avLst/>
              <a:gdLst>
                <a:gd name="T0" fmla="*/ 12 w 1661"/>
                <a:gd name="T1" fmla="*/ 1 h 301"/>
                <a:gd name="T2" fmla="*/ 11 w 1661"/>
                <a:gd name="T3" fmla="*/ 1 h 301"/>
                <a:gd name="T4" fmla="*/ 11 w 1661"/>
                <a:gd name="T5" fmla="*/ 1 h 301"/>
                <a:gd name="T6" fmla="*/ 12 w 1661"/>
                <a:gd name="T7" fmla="*/ 1 h 301"/>
                <a:gd name="T8" fmla="*/ 12 w 1661"/>
                <a:gd name="T9" fmla="*/ 1 h 301"/>
                <a:gd name="T10" fmla="*/ 10 w 1661"/>
                <a:gd name="T11" fmla="*/ 1 h 301"/>
                <a:gd name="T12" fmla="*/ 9 w 1661"/>
                <a:gd name="T13" fmla="*/ 1 h 301"/>
                <a:gd name="T14" fmla="*/ 9 w 1661"/>
                <a:gd name="T15" fmla="*/ 1 h 301"/>
                <a:gd name="T16" fmla="*/ 10 w 1661"/>
                <a:gd name="T17" fmla="*/ 1 h 301"/>
                <a:gd name="T18" fmla="*/ 10 w 1661"/>
                <a:gd name="T19" fmla="*/ 1 h 301"/>
                <a:gd name="T20" fmla="*/ 8 w 1661"/>
                <a:gd name="T21" fmla="*/ 1 h 301"/>
                <a:gd name="T22" fmla="*/ 6 w 1661"/>
                <a:gd name="T23" fmla="*/ 1 h 301"/>
                <a:gd name="T24" fmla="*/ 6 w 1661"/>
                <a:gd name="T25" fmla="*/ 1 h 301"/>
                <a:gd name="T26" fmla="*/ 8 w 1661"/>
                <a:gd name="T27" fmla="*/ 1 h 301"/>
                <a:gd name="T28" fmla="*/ 8 w 1661"/>
                <a:gd name="T29" fmla="*/ 1 h 301"/>
                <a:gd name="T30" fmla="*/ 5 w 1661"/>
                <a:gd name="T31" fmla="*/ 1 h 301"/>
                <a:gd name="T32" fmla="*/ 4 w 1661"/>
                <a:gd name="T33" fmla="*/ 1 h 301"/>
                <a:gd name="T34" fmla="*/ 4 w 1661"/>
                <a:gd name="T35" fmla="*/ 1 h 301"/>
                <a:gd name="T36" fmla="*/ 5 w 1661"/>
                <a:gd name="T37" fmla="*/ 1 h 301"/>
                <a:gd name="T38" fmla="*/ 5 w 1661"/>
                <a:gd name="T39" fmla="*/ 1 h 301"/>
                <a:gd name="T40" fmla="*/ 3 w 1661"/>
                <a:gd name="T41" fmla="*/ 1 h 301"/>
                <a:gd name="T42" fmla="*/ 1 w 1661"/>
                <a:gd name="T43" fmla="*/ 1 h 301"/>
                <a:gd name="T44" fmla="*/ 1 w 1661"/>
                <a:gd name="T45" fmla="*/ 1 h 301"/>
                <a:gd name="T46" fmla="*/ 3 w 1661"/>
                <a:gd name="T47" fmla="*/ 1 h 301"/>
                <a:gd name="T48" fmla="*/ 3 w 1661"/>
                <a:gd name="T49" fmla="*/ 1 h 301"/>
                <a:gd name="T50" fmla="*/ 0 w 1661"/>
                <a:gd name="T51" fmla="*/ 1 h 301"/>
                <a:gd name="T52" fmla="*/ 0 w 1661"/>
                <a:gd name="T53" fmla="*/ 1 h 301"/>
                <a:gd name="T54" fmla="*/ 0 w 1661"/>
                <a:gd name="T55" fmla="*/ 1 h 301"/>
                <a:gd name="T56" fmla="*/ 0 w 1661"/>
                <a:gd name="T57" fmla="*/ 1 h 301"/>
                <a:gd name="T58" fmla="*/ 0 w 1661"/>
                <a:gd name="T59" fmla="*/ 1 h 301"/>
                <a:gd name="T60" fmla="*/ 11 w 1661"/>
                <a:gd name="T61" fmla="*/ 0 h 301"/>
                <a:gd name="T62" fmla="*/ 13 w 1661"/>
                <a:gd name="T63" fmla="*/ 1 h 301"/>
                <a:gd name="T64" fmla="*/ 11 w 1661"/>
                <a:gd name="T65" fmla="*/ 2 h 301"/>
                <a:gd name="T66" fmla="*/ 11 w 1661"/>
                <a:gd name="T67" fmla="*/ 2 h 301"/>
                <a:gd name="T68" fmla="*/ 11 w 1661"/>
                <a:gd name="T69" fmla="*/ 2 h 301"/>
                <a:gd name="T70" fmla="*/ 12 w 1661"/>
                <a:gd name="T71" fmla="*/ 1 h 301"/>
                <a:gd name="T72" fmla="*/ 12 w 1661"/>
                <a:gd name="T73" fmla="*/ 1 h 301"/>
                <a:gd name="T74" fmla="*/ 11 w 1661"/>
                <a:gd name="T75" fmla="*/ 0 h 301"/>
                <a:gd name="T76" fmla="*/ 11 w 1661"/>
                <a:gd name="T77" fmla="*/ 0 h 301"/>
                <a:gd name="T78" fmla="*/ 11 w 1661"/>
                <a:gd name="T79" fmla="*/ 0 h 301"/>
                <a:gd name="T80" fmla="*/ 2 w 1661"/>
                <a:gd name="T81" fmla="*/ 2 h 301"/>
                <a:gd name="T82" fmla="*/ 0 w 1661"/>
                <a:gd name="T83" fmla="*/ 1 h 301"/>
                <a:gd name="T84" fmla="*/ 2 w 1661"/>
                <a:gd name="T85" fmla="*/ 0 h 301"/>
                <a:gd name="T86" fmla="*/ 2 w 1661"/>
                <a:gd name="T87" fmla="*/ 0 h 301"/>
                <a:gd name="T88" fmla="*/ 2 w 1661"/>
                <a:gd name="T89" fmla="*/ 0 h 301"/>
                <a:gd name="T90" fmla="*/ 0 w 1661"/>
                <a:gd name="T91" fmla="*/ 1 h 301"/>
                <a:gd name="T92" fmla="*/ 0 w 1661"/>
                <a:gd name="T93" fmla="*/ 1 h 301"/>
                <a:gd name="T94" fmla="*/ 2 w 1661"/>
                <a:gd name="T95" fmla="*/ 2 h 301"/>
                <a:gd name="T96" fmla="*/ 2 w 1661"/>
                <a:gd name="T97" fmla="*/ 2 h 301"/>
                <a:gd name="T98" fmla="*/ 2 w 1661"/>
                <a:gd name="T99" fmla="*/ 2 h 3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61"/>
                <a:gd name="T151" fmla="*/ 0 h 301"/>
                <a:gd name="T152" fmla="*/ 1661 w 1661"/>
                <a:gd name="T153" fmla="*/ 301 h 3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61" h="301">
                  <a:moveTo>
                    <a:pt x="1617" y="173"/>
                  </a:moveTo>
                  <a:lnTo>
                    <a:pt x="1438" y="173"/>
                  </a:lnTo>
                  <a:lnTo>
                    <a:pt x="1438" y="128"/>
                  </a:lnTo>
                  <a:lnTo>
                    <a:pt x="1617" y="128"/>
                  </a:lnTo>
                  <a:lnTo>
                    <a:pt x="1617" y="173"/>
                  </a:lnTo>
                  <a:close/>
                  <a:moveTo>
                    <a:pt x="1304" y="173"/>
                  </a:moveTo>
                  <a:lnTo>
                    <a:pt x="1125" y="173"/>
                  </a:lnTo>
                  <a:lnTo>
                    <a:pt x="1125" y="128"/>
                  </a:lnTo>
                  <a:lnTo>
                    <a:pt x="1304" y="128"/>
                  </a:lnTo>
                  <a:lnTo>
                    <a:pt x="1304" y="173"/>
                  </a:lnTo>
                  <a:close/>
                  <a:moveTo>
                    <a:pt x="991" y="173"/>
                  </a:moveTo>
                  <a:lnTo>
                    <a:pt x="813" y="173"/>
                  </a:lnTo>
                  <a:lnTo>
                    <a:pt x="813" y="128"/>
                  </a:lnTo>
                  <a:lnTo>
                    <a:pt x="991" y="128"/>
                  </a:lnTo>
                  <a:lnTo>
                    <a:pt x="991" y="173"/>
                  </a:lnTo>
                  <a:close/>
                  <a:moveTo>
                    <a:pt x="679" y="173"/>
                  </a:moveTo>
                  <a:lnTo>
                    <a:pt x="500" y="173"/>
                  </a:lnTo>
                  <a:lnTo>
                    <a:pt x="500" y="128"/>
                  </a:lnTo>
                  <a:lnTo>
                    <a:pt x="679" y="128"/>
                  </a:lnTo>
                  <a:lnTo>
                    <a:pt x="679" y="173"/>
                  </a:lnTo>
                  <a:close/>
                  <a:moveTo>
                    <a:pt x="366" y="173"/>
                  </a:moveTo>
                  <a:lnTo>
                    <a:pt x="187" y="173"/>
                  </a:lnTo>
                  <a:lnTo>
                    <a:pt x="187" y="128"/>
                  </a:lnTo>
                  <a:lnTo>
                    <a:pt x="366" y="128"/>
                  </a:lnTo>
                  <a:lnTo>
                    <a:pt x="366" y="173"/>
                  </a:lnTo>
                  <a:close/>
                  <a:moveTo>
                    <a:pt x="53" y="173"/>
                  </a:moveTo>
                  <a:lnTo>
                    <a:pt x="45" y="173"/>
                  </a:lnTo>
                  <a:lnTo>
                    <a:pt x="45" y="128"/>
                  </a:lnTo>
                  <a:lnTo>
                    <a:pt x="53" y="128"/>
                  </a:lnTo>
                  <a:lnTo>
                    <a:pt x="53" y="173"/>
                  </a:lnTo>
                  <a:close/>
                  <a:moveTo>
                    <a:pt x="1414" y="6"/>
                  </a:moveTo>
                  <a:lnTo>
                    <a:pt x="1661" y="151"/>
                  </a:lnTo>
                  <a:lnTo>
                    <a:pt x="1414" y="295"/>
                  </a:lnTo>
                  <a:cubicBezTo>
                    <a:pt x="1403" y="301"/>
                    <a:pt x="1389" y="298"/>
                    <a:pt x="1383" y="287"/>
                  </a:cubicBezTo>
                  <a:cubicBezTo>
                    <a:pt x="1377" y="276"/>
                    <a:pt x="1380" y="263"/>
                    <a:pt x="1391" y="256"/>
                  </a:cubicBezTo>
                  <a:lnTo>
                    <a:pt x="1605" y="131"/>
                  </a:lnTo>
                  <a:lnTo>
                    <a:pt x="1605" y="170"/>
                  </a:lnTo>
                  <a:lnTo>
                    <a:pt x="1391" y="45"/>
                  </a:lnTo>
                  <a:cubicBezTo>
                    <a:pt x="1380" y="39"/>
                    <a:pt x="1377" y="25"/>
                    <a:pt x="1383" y="14"/>
                  </a:cubicBezTo>
                  <a:cubicBezTo>
                    <a:pt x="1389" y="4"/>
                    <a:pt x="1403" y="0"/>
                    <a:pt x="1414" y="6"/>
                  </a:cubicBezTo>
                  <a:close/>
                  <a:moveTo>
                    <a:pt x="248" y="295"/>
                  </a:moveTo>
                  <a:lnTo>
                    <a:pt x="0" y="151"/>
                  </a:lnTo>
                  <a:lnTo>
                    <a:pt x="248" y="6"/>
                  </a:lnTo>
                  <a:cubicBezTo>
                    <a:pt x="258" y="0"/>
                    <a:pt x="272" y="4"/>
                    <a:pt x="278" y="14"/>
                  </a:cubicBezTo>
                  <a:cubicBezTo>
                    <a:pt x="285" y="25"/>
                    <a:pt x="281" y="39"/>
                    <a:pt x="270" y="45"/>
                  </a:cubicBezTo>
                  <a:lnTo>
                    <a:pt x="56" y="170"/>
                  </a:lnTo>
                  <a:lnTo>
                    <a:pt x="56" y="131"/>
                  </a:lnTo>
                  <a:lnTo>
                    <a:pt x="270" y="256"/>
                  </a:lnTo>
                  <a:cubicBezTo>
                    <a:pt x="281" y="263"/>
                    <a:pt x="285" y="276"/>
                    <a:pt x="278" y="287"/>
                  </a:cubicBezTo>
                  <a:cubicBezTo>
                    <a:pt x="272" y="298"/>
                    <a:pt x="258" y="301"/>
                    <a:pt x="248" y="295"/>
                  </a:cubicBez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2" name="Rectangle 100"/>
            <p:cNvSpPr>
              <a:spLocks noChangeArrowheads="1"/>
            </p:cNvSpPr>
            <p:nvPr/>
          </p:nvSpPr>
          <p:spPr bwMode="auto">
            <a:xfrm>
              <a:off x="2324" y="294"/>
              <a:ext cx="7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  <a:latin typeface="Times New Roman" charset="0"/>
                </a:rPr>
                <a:t>Analysis (2)</a:t>
              </a:r>
              <a:endParaRPr lang="en-US" b="0"/>
            </a:p>
          </p:txBody>
        </p:sp>
        <p:sp>
          <p:nvSpPr>
            <p:cNvPr id="56373" name="Rectangle 101"/>
            <p:cNvSpPr>
              <a:spLocks noChangeArrowheads="1"/>
            </p:cNvSpPr>
            <p:nvPr/>
          </p:nvSpPr>
          <p:spPr bwMode="auto">
            <a:xfrm>
              <a:off x="3331" y="2607"/>
              <a:ext cx="11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  <a:latin typeface="Times New Roman" charset="0"/>
                </a:rPr>
                <a:t>Implementation (4)</a:t>
              </a:r>
              <a:endParaRPr lang="en-US" b="0"/>
            </a:p>
          </p:txBody>
        </p:sp>
        <p:sp>
          <p:nvSpPr>
            <p:cNvPr id="56374" name="Rectangle 102"/>
            <p:cNvSpPr>
              <a:spLocks noChangeArrowheads="1"/>
            </p:cNvSpPr>
            <p:nvPr/>
          </p:nvSpPr>
          <p:spPr bwMode="auto">
            <a:xfrm>
              <a:off x="1953" y="1702"/>
              <a:ext cx="6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  <a:latin typeface="Times New Roman" charset="0"/>
                </a:rPr>
                <a:t>Design (3)</a:t>
              </a:r>
              <a:endParaRPr lang="en-US" b="0"/>
            </a:p>
          </p:txBody>
        </p:sp>
      </p:grpSp>
      <p:grpSp>
        <p:nvGrpSpPr>
          <p:cNvPr id="17" name="Group 103"/>
          <p:cNvGrpSpPr>
            <a:grpSpLocks/>
          </p:cNvGrpSpPr>
          <p:nvPr/>
        </p:nvGrpSpPr>
        <p:grpSpPr bwMode="auto">
          <a:xfrm>
            <a:off x="2819400" y="4724400"/>
            <a:ext cx="3581400" cy="1676400"/>
            <a:chOff x="1776" y="2976"/>
            <a:chExt cx="2256" cy="1056"/>
          </a:xfrm>
        </p:grpSpPr>
        <p:grpSp>
          <p:nvGrpSpPr>
            <p:cNvPr id="56325" name="Group 104"/>
            <p:cNvGrpSpPr>
              <a:grpSpLocks/>
            </p:cNvGrpSpPr>
            <p:nvPr/>
          </p:nvGrpSpPr>
          <p:grpSpPr bwMode="auto">
            <a:xfrm>
              <a:off x="1920" y="3346"/>
              <a:ext cx="1920" cy="624"/>
              <a:chOff x="1920" y="3504"/>
              <a:chExt cx="1920" cy="624"/>
            </a:xfrm>
          </p:grpSpPr>
          <p:sp>
            <p:nvSpPr>
              <p:cNvPr id="56328" name="AutoShape 105"/>
              <p:cNvSpPr>
                <a:spLocks noChangeArrowheads="1"/>
              </p:cNvSpPr>
              <p:nvPr/>
            </p:nvSpPr>
            <p:spPr bwMode="auto">
              <a:xfrm>
                <a:off x="1920" y="3504"/>
                <a:ext cx="864" cy="288"/>
              </a:xfrm>
              <a:prstGeom prst="cube">
                <a:avLst>
                  <a:gd name="adj" fmla="val 25000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0"/>
                  <a:t>5SGraph</a:t>
                </a:r>
              </a:p>
            </p:txBody>
          </p:sp>
          <p:sp>
            <p:nvSpPr>
              <p:cNvPr id="56329" name="AutoShape 106"/>
              <p:cNvSpPr>
                <a:spLocks noChangeArrowheads="1"/>
              </p:cNvSpPr>
              <p:nvPr/>
            </p:nvSpPr>
            <p:spPr bwMode="auto">
              <a:xfrm>
                <a:off x="2976" y="3504"/>
                <a:ext cx="864" cy="288"/>
              </a:xfrm>
              <a:prstGeom prst="cube">
                <a:avLst>
                  <a:gd name="adj" fmla="val 25000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0"/>
                  <a:t>5SGen</a:t>
                </a:r>
              </a:p>
            </p:txBody>
          </p:sp>
          <p:sp>
            <p:nvSpPr>
              <p:cNvPr id="56330" name="AutoShape 107"/>
              <p:cNvSpPr>
                <a:spLocks noChangeArrowheads="1"/>
              </p:cNvSpPr>
              <p:nvPr/>
            </p:nvSpPr>
            <p:spPr bwMode="auto">
              <a:xfrm>
                <a:off x="2304" y="3840"/>
                <a:ext cx="1056" cy="288"/>
              </a:xfrm>
              <a:prstGeom prst="cube">
                <a:avLst>
                  <a:gd name="adj" fmla="val 25000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0"/>
                  <a:t>Mapping Tool</a:t>
                </a:r>
              </a:p>
            </p:txBody>
          </p:sp>
        </p:grpSp>
        <p:sp>
          <p:nvSpPr>
            <p:cNvPr id="56326" name="Rectangle 108"/>
            <p:cNvSpPr>
              <a:spLocks noChangeArrowheads="1"/>
            </p:cNvSpPr>
            <p:nvPr/>
          </p:nvSpPr>
          <p:spPr bwMode="auto">
            <a:xfrm>
              <a:off x="1824" y="3264"/>
              <a:ext cx="2112" cy="768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7" name="Text Box 109"/>
            <p:cNvSpPr txBox="1">
              <a:spLocks noChangeArrowheads="1"/>
            </p:cNvSpPr>
            <p:nvPr/>
          </p:nvSpPr>
          <p:spPr bwMode="auto">
            <a:xfrm>
              <a:off x="1776" y="2976"/>
              <a:ext cx="225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008000"/>
                  </a:solidFill>
                </a:rPr>
                <a:t>5SSuite for DL R&amp;D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7256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76200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smtClean="0"/>
              <a:t>Digital Libraries --- Objectives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458200" cy="4953000"/>
          </a:xfrm>
          <a:noFill/>
        </p:spPr>
        <p:txBody>
          <a:bodyPr lIns="92075" tIns="46038" rIns="92075" bIns="46038"/>
          <a:lstStyle/>
          <a:p>
            <a:pPr eaLnBrk="1" hangingPunct="1">
              <a:spcBef>
                <a:spcPct val="10000"/>
              </a:spcBef>
            </a:pPr>
            <a:r>
              <a:rPr lang="en-US" smtClean="0"/>
              <a:t>World Lit.: 24hr / 7day / from desktop</a:t>
            </a:r>
          </a:p>
          <a:p>
            <a:pPr eaLnBrk="1" hangingPunct="1">
              <a:spcBef>
                <a:spcPct val="10000"/>
              </a:spcBef>
            </a:pPr>
            <a:r>
              <a:rPr lang="en-US" smtClean="0"/>
              <a:t>Integrated “super” information systems: 5S: Table of related areas and their coverage</a:t>
            </a:r>
          </a:p>
          <a:p>
            <a:pPr eaLnBrk="1" hangingPunct="1">
              <a:spcBef>
                <a:spcPct val="10000"/>
              </a:spcBef>
            </a:pPr>
            <a:r>
              <a:rPr lang="en-US" smtClean="0"/>
              <a:t>Ubiquitous, Higher Quality, Lower Cost </a:t>
            </a:r>
          </a:p>
          <a:p>
            <a:pPr eaLnBrk="1" hangingPunct="1">
              <a:spcBef>
                <a:spcPct val="10000"/>
              </a:spcBef>
            </a:pPr>
            <a:r>
              <a:rPr lang="en-US" smtClean="0"/>
              <a:t>Education, Knowledge Sharing, Discovery</a:t>
            </a:r>
          </a:p>
          <a:p>
            <a:pPr eaLnBrk="1" hangingPunct="1">
              <a:spcBef>
                <a:spcPct val="10000"/>
              </a:spcBef>
            </a:pPr>
            <a:r>
              <a:rPr lang="en-US" smtClean="0"/>
              <a:t>Disintermediation -&gt; Collaboration </a:t>
            </a:r>
          </a:p>
          <a:p>
            <a:pPr eaLnBrk="1" hangingPunct="1">
              <a:spcBef>
                <a:spcPct val="10000"/>
              </a:spcBef>
            </a:pPr>
            <a:r>
              <a:rPr lang="en-US" smtClean="0"/>
              <a:t>Universities Reclaim Property</a:t>
            </a:r>
          </a:p>
          <a:p>
            <a:pPr eaLnBrk="1" hangingPunct="1">
              <a:spcBef>
                <a:spcPct val="10000"/>
              </a:spcBef>
            </a:pPr>
            <a:r>
              <a:rPr lang="en-US" smtClean="0"/>
              <a:t>Interactive Courseware, Student Works</a:t>
            </a:r>
          </a:p>
          <a:p>
            <a:pPr eaLnBrk="1" hangingPunct="1">
              <a:spcBef>
                <a:spcPct val="10000"/>
              </a:spcBef>
            </a:pPr>
            <a:r>
              <a:rPr lang="en-US" smtClean="0"/>
              <a:t>Scalable, Sustainable, Usable, Useful</a:t>
            </a:r>
          </a:p>
        </p:txBody>
      </p:sp>
    </p:spTree>
    <p:extLst>
      <p:ext uri="{BB962C8B-B14F-4D97-AF65-F5344CB8AC3E}">
        <p14:creationId xmlns:p14="http://schemas.microsoft.com/office/powerpoint/2010/main" val="42656727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381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title"/>
          </p:nvPr>
        </p:nvSpPr>
        <p:spPr>
          <a:xfrm>
            <a:off x="914400" y="38100"/>
            <a:ext cx="7772400" cy="11049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4000" smtClean="0"/>
              <a:t>DL Overview</a:t>
            </a:r>
            <a:br>
              <a:rPr lang="en-US" sz="4000" smtClean="0"/>
            </a:br>
            <a:r>
              <a:rPr lang="en-US" sz="4000" smtClean="0"/>
              <a:t>Why of Global Interest?</a:t>
            </a:r>
          </a:p>
        </p:txBody>
      </p:sp>
      <p:sp>
        <p:nvSpPr>
          <p:cNvPr id="5428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458200" cy="48006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800" b="1" smtClean="0"/>
              <a:t>National projects</a:t>
            </a:r>
            <a:r>
              <a:rPr lang="en-US" sz="2800" smtClean="0"/>
              <a:t> can preserve antiquities and heritage: cultural, historical, linguistic, scholarly</a:t>
            </a:r>
          </a:p>
          <a:p>
            <a:pPr eaLnBrk="1" hangingPunct="1"/>
            <a:r>
              <a:rPr lang="en-US" sz="2800" smtClean="0"/>
              <a:t>Knowledge and information are essential to economic and technological </a:t>
            </a:r>
            <a:r>
              <a:rPr lang="en-US" sz="2800" b="1" smtClean="0"/>
              <a:t>growth, education</a:t>
            </a:r>
            <a:endParaRPr lang="en-US" sz="2800" smtClean="0"/>
          </a:p>
          <a:p>
            <a:pPr eaLnBrk="1" hangingPunct="1"/>
            <a:r>
              <a:rPr lang="en-US" sz="2800" smtClean="0"/>
              <a:t>DL - a </a:t>
            </a:r>
            <a:r>
              <a:rPr lang="en-US" sz="2800" b="1" smtClean="0"/>
              <a:t>domain for international collaboration</a:t>
            </a:r>
            <a:endParaRPr lang="en-US" sz="2800" smtClean="0"/>
          </a:p>
          <a:p>
            <a:pPr lvl="1" eaLnBrk="1" hangingPunct="1"/>
            <a:r>
              <a:rPr lang="en-US" sz="2400" smtClean="0"/>
              <a:t>wherein all can </a:t>
            </a:r>
            <a:r>
              <a:rPr lang="en-US" sz="2400" b="1" smtClean="0"/>
              <a:t>contribute</a:t>
            </a:r>
            <a:r>
              <a:rPr lang="en-US" sz="2400" smtClean="0"/>
              <a:t> and </a:t>
            </a:r>
            <a:r>
              <a:rPr lang="en-US" sz="2400" b="1" smtClean="0"/>
              <a:t>benefit</a:t>
            </a:r>
            <a:endParaRPr lang="en-US" sz="2400" smtClean="0"/>
          </a:p>
          <a:p>
            <a:pPr lvl="1" eaLnBrk="1" hangingPunct="1"/>
            <a:r>
              <a:rPr lang="en-US" sz="2400" smtClean="0"/>
              <a:t>which leverages investment in </a:t>
            </a:r>
            <a:r>
              <a:rPr lang="en-US" sz="2400" b="1" smtClean="0"/>
              <a:t>networking</a:t>
            </a:r>
            <a:endParaRPr lang="en-US" sz="2400" smtClean="0"/>
          </a:p>
          <a:p>
            <a:pPr lvl="1" eaLnBrk="1" hangingPunct="1"/>
            <a:r>
              <a:rPr lang="en-US" sz="2400" smtClean="0"/>
              <a:t>which provides useful </a:t>
            </a:r>
            <a:r>
              <a:rPr lang="en-US" sz="2400" b="1" smtClean="0"/>
              <a:t>content</a:t>
            </a:r>
            <a:r>
              <a:rPr lang="en-US" sz="2400" smtClean="0"/>
              <a:t> on Internet &amp; WWW</a:t>
            </a:r>
          </a:p>
          <a:p>
            <a:pPr lvl="1" eaLnBrk="1" hangingPunct="1"/>
            <a:r>
              <a:rPr lang="en-US" sz="2400" smtClean="0"/>
              <a:t>which will </a:t>
            </a:r>
            <a:r>
              <a:rPr lang="en-US" sz="2400" b="1" smtClean="0"/>
              <a:t>tie nations and peoples together</a:t>
            </a:r>
            <a:r>
              <a:rPr lang="en-US" sz="2400" smtClean="0"/>
              <a:t> more strongly and through </a:t>
            </a:r>
            <a:r>
              <a:rPr lang="en-US" sz="2400" b="1" smtClean="0"/>
              <a:t>deeper understanding</a:t>
            </a: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40699204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5400" dirty="0"/>
              <a:t>Outline</a:t>
            </a:r>
            <a:endParaRPr lang="en-US" sz="5400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467600" cy="4525963"/>
          </a:xfrm>
        </p:spPr>
        <p:txBody>
          <a:bodyPr/>
          <a:lstStyle/>
          <a:p>
            <a:r>
              <a:rPr lang="en-US" sz="4000" dirty="0"/>
              <a:t>Acknowledgments</a:t>
            </a:r>
          </a:p>
          <a:p>
            <a:r>
              <a:rPr lang="en-US" sz="4000" dirty="0"/>
              <a:t>Digital libraries, 5S</a:t>
            </a:r>
          </a:p>
          <a:p>
            <a:r>
              <a:rPr lang="en-US" sz="4000" dirty="0"/>
              <a:t>LIKES, </a:t>
            </a:r>
            <a:r>
              <a:rPr lang="en-US" sz="4000" dirty="0" err="1"/>
              <a:t>CTRnet</a:t>
            </a:r>
            <a:endParaRPr lang="en-US" sz="4000" dirty="0"/>
          </a:p>
          <a:p>
            <a:r>
              <a:rPr lang="en-US" sz="4000" dirty="0"/>
              <a:t>Curricular efforts</a:t>
            </a:r>
          </a:p>
          <a:p>
            <a:r>
              <a:rPr lang="en-US" sz="4000" dirty="0"/>
              <a:t>Book efforts</a:t>
            </a:r>
            <a:endParaRPr lang="en-US" sz="4000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F35373-38BF-4A04-8F79-898BD5ADDF9D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5994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Rectangle 1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152400"/>
            <a:ext cx="84582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r>
              <a:rPr lang="en-US" sz="5400" dirty="0"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 Cond" charset="0"/>
              </a:rPr>
              <a:t>Living In the </a:t>
            </a:r>
            <a:r>
              <a:rPr lang="en-US" sz="5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 Cond" charset="0"/>
              </a:rPr>
              <a:t>KnowlEdge</a:t>
            </a:r>
            <a:r>
              <a:rPr lang="en-US" sz="5400" dirty="0"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 Cond" charset="0"/>
              </a:rPr>
              <a:t> Society (LIKES)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7772400" cy="4524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North Carolina A &amp; 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800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Santa Clara University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Villanova University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Virginia Tech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8E2344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8E234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NSF CPATH: 	CCF-0722259,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8E234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			0722276,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8E234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			0722289,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8E234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			and 0752865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>
              <a:solidFill>
                <a:srgbClr val="8E2344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  <p:pic>
        <p:nvPicPr>
          <p:cNvPr id="1434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557" y="1676400"/>
            <a:ext cx="2044956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38600"/>
            <a:ext cx="2743200" cy="103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2" name="Group 13"/>
          <p:cNvGrpSpPr>
            <a:grpSpLocks noChangeAspect="1"/>
          </p:cNvGrpSpPr>
          <p:nvPr/>
        </p:nvGrpSpPr>
        <p:grpSpPr bwMode="auto">
          <a:xfrm>
            <a:off x="7010400" y="1295400"/>
            <a:ext cx="1677988" cy="2438400"/>
            <a:chOff x="4224" y="1200"/>
            <a:chExt cx="1057" cy="1536"/>
          </a:xfrm>
        </p:grpSpPr>
        <p:sp>
          <p:nvSpPr>
            <p:cNvPr id="14344" name="AutoShape 12"/>
            <p:cNvSpPr>
              <a:spLocks noChangeAspect="1" noChangeArrowheads="1" noTextEdit="1"/>
            </p:cNvSpPr>
            <p:nvPr/>
          </p:nvSpPr>
          <p:spPr bwMode="auto">
            <a:xfrm>
              <a:off x="4224" y="1200"/>
              <a:ext cx="1057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4345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1200"/>
              <a:ext cx="1059" cy="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3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81600"/>
            <a:ext cx="2590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107347"/>
      </p:ext>
    </p:extLst>
  </p:cSld>
  <p:clrMapOvr>
    <a:masterClrMapping/>
  </p:clrMapOvr>
  <p:transition xmlns:p14="http://schemas.microsoft.com/office/powerpoint/2010/main" spd="med" advTm="7000">
    <p:random/>
    <p:sndAc>
      <p:stSnd>
        <p:snd r:embed="rId3" name="slide1audio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LIKES 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SCU, 2007: Defining Problems </a:t>
            </a:r>
            <a:r>
              <a:rPr lang="en-US" sz="2400" dirty="0" smtClean="0"/>
              <a:t>&amp; Applications </a:t>
            </a:r>
            <a:r>
              <a:rPr lang="en-US" sz="2400" dirty="0"/>
              <a:t>of </a:t>
            </a:r>
            <a:r>
              <a:rPr lang="en-US" sz="2400" dirty="0" smtClean="0"/>
              <a:t>Knowledge </a:t>
            </a:r>
            <a:r>
              <a:rPr lang="en-US" sz="2400" dirty="0"/>
              <a:t>Society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NC </a:t>
            </a:r>
            <a:r>
              <a:rPr lang="en-US" sz="2400" dirty="0"/>
              <a:t>A&amp;T, 2008: Biology, Geography, Music, Physics, Statistics, University Studies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VT, 2008: defining key terms related to knowledge society, identifying key computing concepts, mapping disciplinary needs with computing concepts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Villanova, 2009: interdisciplinary connections, modules/tools/pedagogy/assessment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VT, 2009: Curricular Guidelines Connecting </a:t>
            </a:r>
            <a:r>
              <a:rPr lang="en-US" sz="2400" dirty="0" smtClean="0"/>
              <a:t>Computing with Other </a:t>
            </a:r>
            <a:r>
              <a:rPr lang="en-US" sz="2400" dirty="0"/>
              <a:t>Disciplines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Durham, 2010: biology, chemistry, physics, computational science, business/social sciences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5400" dirty="0"/>
              <a:t>Outline</a:t>
            </a:r>
            <a:endParaRPr lang="en-US" sz="5400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467600" cy="4525963"/>
          </a:xfrm>
        </p:spPr>
        <p:txBody>
          <a:bodyPr/>
          <a:lstStyle/>
          <a:p>
            <a:r>
              <a:rPr lang="en-US" sz="4000" dirty="0"/>
              <a:t>Acknowledgments</a:t>
            </a:r>
          </a:p>
          <a:p>
            <a:r>
              <a:rPr lang="en-US" sz="4000" dirty="0"/>
              <a:t>Digital libraries, 5S</a:t>
            </a:r>
          </a:p>
          <a:p>
            <a:r>
              <a:rPr lang="en-US" sz="4000" dirty="0"/>
              <a:t>LIKES, </a:t>
            </a:r>
            <a:r>
              <a:rPr lang="en-US" sz="4000" dirty="0" err="1"/>
              <a:t>CTRnet</a:t>
            </a:r>
            <a:endParaRPr lang="en-US" sz="4000" dirty="0"/>
          </a:p>
          <a:p>
            <a:r>
              <a:rPr lang="en-US" sz="4000" dirty="0"/>
              <a:t>Curricular efforts</a:t>
            </a:r>
          </a:p>
          <a:p>
            <a:r>
              <a:rPr lang="en-US" sz="4000" dirty="0"/>
              <a:t>Book efforts</a:t>
            </a:r>
            <a:endParaRPr lang="en-US" sz="4000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F35373-38BF-4A04-8F79-898BD5ADDF9D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3400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382000" cy="118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6600" dirty="0">
                <a:effectLst/>
                <a:latin typeface="Franklin Gothic Demi" charset="0"/>
              </a:rPr>
              <a:t>LIKES Vision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10600" cy="4524375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4800" dirty="0">
                <a:latin typeface="Franklin Gothic Medium Cond" charset="0"/>
              </a:rPr>
              <a:t>Build a community leading the way to change how computing concepts are taught in both computing-related disciplines and the disciplines of the broader workforce and society. </a:t>
            </a:r>
          </a:p>
        </p:txBody>
      </p:sp>
    </p:spTree>
    <p:extLst>
      <p:ext uri="{BB962C8B-B14F-4D97-AF65-F5344CB8AC3E}">
        <p14:creationId xmlns:p14="http://schemas.microsoft.com/office/powerpoint/2010/main" val="487133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Bookman Old Style" charset="0"/>
              </a:rPr>
              <a:t>Overall LIKES Objectives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937125"/>
          </a:xfrm>
        </p:spPr>
        <p:txBody>
          <a:bodyPr/>
          <a:lstStyle/>
          <a:p>
            <a:pPr eaLnBrk="1" hangingPunct="1"/>
            <a:r>
              <a:rPr lang="en-US" dirty="0">
                <a:latin typeface="Gill Sans MT" charset="0"/>
              </a:rPr>
              <a:t>Students should have the ability to apply </a:t>
            </a:r>
          </a:p>
          <a:p>
            <a:pPr lvl="1" eaLnBrk="1" hangingPunct="1"/>
            <a:r>
              <a:rPr lang="en-US" dirty="0">
                <a:latin typeface="Gill Sans MT" charset="0"/>
              </a:rPr>
              <a:t>Computing concepts</a:t>
            </a:r>
          </a:p>
          <a:p>
            <a:pPr lvl="1" eaLnBrk="1" hangingPunct="1"/>
            <a:r>
              <a:rPr lang="en-US" dirty="0">
                <a:latin typeface="Gill Sans MT" charset="0"/>
              </a:rPr>
              <a:t>Methods</a:t>
            </a:r>
          </a:p>
          <a:p>
            <a:pPr lvl="1" eaLnBrk="1" hangingPunct="1"/>
            <a:r>
              <a:rPr lang="en-US" dirty="0">
                <a:latin typeface="Gill Sans MT" charset="0"/>
              </a:rPr>
              <a:t>Computational thinking skills</a:t>
            </a:r>
          </a:p>
          <a:p>
            <a:pPr lvl="1" eaLnBrk="1" hangingPunct="1"/>
            <a:endParaRPr lang="en-US" dirty="0">
              <a:latin typeface="Gill Sans MT" charset="0"/>
            </a:endParaRPr>
          </a:p>
          <a:p>
            <a:pPr eaLnBrk="1" hangingPunct="1">
              <a:buFont typeface="Wingdings 3" charset="0"/>
              <a:buNone/>
            </a:pPr>
            <a:r>
              <a:rPr lang="en-US" dirty="0">
                <a:latin typeface="Gill Sans MT" charset="0"/>
              </a:rPr>
              <a:t>to the needs of the emerging </a:t>
            </a:r>
            <a:endParaRPr lang="en-US" dirty="0" smtClean="0">
              <a:latin typeface="Gill Sans MT" charset="0"/>
            </a:endParaRPr>
          </a:p>
          <a:p>
            <a:pPr eaLnBrk="1" hangingPunct="1">
              <a:buFont typeface="Wingdings 3" charset="0"/>
              <a:buNone/>
            </a:pPr>
            <a:r>
              <a:rPr lang="en-US" dirty="0" smtClean="0">
                <a:latin typeface="Gill Sans MT" charset="0"/>
              </a:rPr>
              <a:t>knowledge </a:t>
            </a:r>
            <a:r>
              <a:rPr lang="en-US" dirty="0">
                <a:latin typeface="Gill Sans MT" charset="0"/>
              </a:rPr>
              <a:t>society, </a:t>
            </a:r>
          </a:p>
          <a:p>
            <a:pPr eaLnBrk="1" hangingPunct="1">
              <a:buFont typeface="Wingdings 3" charset="0"/>
              <a:buNone/>
            </a:pPr>
            <a:r>
              <a:rPr lang="en-US" dirty="0">
                <a:latin typeface="Gill Sans MT" charset="0"/>
              </a:rPr>
              <a:t>in modern times </a:t>
            </a:r>
            <a:r>
              <a:rPr lang="en-US" dirty="0" smtClean="0">
                <a:latin typeface="Gill Sans MT" charset="0"/>
              </a:rPr>
              <a:t>and</a:t>
            </a:r>
          </a:p>
          <a:p>
            <a:pPr eaLnBrk="1" hangingPunct="1">
              <a:buFont typeface="Wingdings 3" charset="0"/>
              <a:buNone/>
            </a:pPr>
            <a:r>
              <a:rPr lang="en-US" dirty="0" smtClean="0">
                <a:latin typeface="Gill Sans MT" charset="0"/>
              </a:rPr>
              <a:t>in </a:t>
            </a:r>
            <a:r>
              <a:rPr lang="en-US" dirty="0">
                <a:latin typeface="Gill Sans MT" charset="0"/>
              </a:rPr>
              <a:t>the </a:t>
            </a:r>
            <a:r>
              <a:rPr lang="en-US" dirty="0" smtClean="0">
                <a:latin typeface="Gill Sans MT" charset="0"/>
              </a:rPr>
              <a:t>future</a:t>
            </a:r>
            <a:endParaRPr lang="en-US" dirty="0">
              <a:latin typeface="Gill Sans MT" charset="0"/>
            </a:endParaRPr>
          </a:p>
          <a:p>
            <a:pPr eaLnBrk="1" hangingPunct="1"/>
            <a:endParaRPr lang="en-US" dirty="0">
              <a:latin typeface="Gill Sans MT" charset="0"/>
            </a:endParaRPr>
          </a:p>
        </p:txBody>
      </p:sp>
      <p:sp>
        <p:nvSpPr>
          <p:cNvPr id="17412" name="Slide Number Placeholder 28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              </a:t>
            </a:r>
            <a:fld id="{3D7F9C4C-69A9-D94D-B2BA-FF9038359238}" type="slidenum">
              <a:rPr lang="en-US"/>
              <a:pPr eaLnBrk="1" hangingPunct="1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35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Concepts of Broad Interest (to other disciplines)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data</a:t>
            </a:r>
            <a:r>
              <a:rPr lang="en-US" dirty="0"/>
              <a:t>, information, </a:t>
            </a:r>
            <a:r>
              <a:rPr lang="en-US" dirty="0" smtClean="0"/>
              <a:t>and knowledge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algorithms</a:t>
            </a:r>
            <a:r>
              <a:rPr lang="en-US" dirty="0"/>
              <a:t>, analysis, problem solving, programming, work flows, and </a:t>
            </a:r>
            <a:r>
              <a:rPr lang="en-US" dirty="0" smtClean="0"/>
              <a:t>software engineering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interaction</a:t>
            </a:r>
            <a:r>
              <a:rPr lang="en-US" dirty="0"/>
              <a:t>, interfaces, graphics, games, visualization, and virtual </a:t>
            </a:r>
            <a:r>
              <a:rPr lang="en-US" dirty="0" smtClean="0"/>
              <a:t>environments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modeling </a:t>
            </a:r>
            <a:r>
              <a:rPr lang="en-US" dirty="0"/>
              <a:t>and </a:t>
            </a:r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36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6000">
                <a:effectLst/>
                <a:latin typeface="Franklin Gothic Demi" charset="0"/>
              </a:rPr>
              <a:t>Disciplines</a:t>
            </a:r>
          </a:p>
        </p:txBody>
      </p:sp>
      <p:sp>
        <p:nvSpPr>
          <p:cNvPr id="16387" name="Oval 30"/>
          <p:cNvSpPr>
            <a:spLocks noChangeArrowheads="1"/>
          </p:cNvSpPr>
          <p:nvPr/>
        </p:nvSpPr>
        <p:spPr bwMode="auto">
          <a:xfrm>
            <a:off x="3733800" y="3200400"/>
            <a:ext cx="1252538" cy="1257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Knowledge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Society</a:t>
            </a:r>
          </a:p>
        </p:txBody>
      </p:sp>
      <p:sp>
        <p:nvSpPr>
          <p:cNvPr id="16388" name="Oval 31"/>
          <p:cNvSpPr>
            <a:spLocks noChangeArrowheads="1"/>
          </p:cNvSpPr>
          <p:nvPr/>
        </p:nvSpPr>
        <p:spPr bwMode="auto">
          <a:xfrm>
            <a:off x="2509838" y="2016125"/>
            <a:ext cx="3819525" cy="3730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Text Box 32"/>
          <p:cNvSpPr txBox="1">
            <a:spLocks noChangeArrowheads="1"/>
          </p:cNvSpPr>
          <p:nvPr/>
        </p:nvSpPr>
        <p:spPr bwMode="auto">
          <a:xfrm>
            <a:off x="4986338" y="2355850"/>
            <a:ext cx="577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1pPr>
            <a:lvl2pPr marL="742950" indent="-28575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HCI</a:t>
            </a:r>
          </a:p>
        </p:txBody>
      </p:sp>
      <p:sp>
        <p:nvSpPr>
          <p:cNvPr id="16390" name="Text Box 33"/>
          <p:cNvSpPr txBox="1">
            <a:spLocks noChangeArrowheads="1"/>
          </p:cNvSpPr>
          <p:nvPr/>
        </p:nvSpPr>
        <p:spPr bwMode="auto">
          <a:xfrm>
            <a:off x="3146425" y="2627313"/>
            <a:ext cx="1466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1pPr>
            <a:lvl2pPr marL="742950" indent="-28575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Visualization</a:t>
            </a:r>
          </a:p>
        </p:txBody>
      </p:sp>
      <p:sp>
        <p:nvSpPr>
          <p:cNvPr id="16391" name="Text Box 34"/>
          <p:cNvSpPr txBox="1">
            <a:spLocks noChangeArrowheads="1"/>
          </p:cNvSpPr>
          <p:nvPr/>
        </p:nvSpPr>
        <p:spPr bwMode="auto">
          <a:xfrm>
            <a:off x="4471988" y="4481513"/>
            <a:ext cx="1517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1pPr>
            <a:lvl2pPr marL="742950" indent="-28575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 Knowledge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Management</a:t>
            </a:r>
          </a:p>
        </p:txBody>
      </p:sp>
      <p:sp>
        <p:nvSpPr>
          <p:cNvPr id="16392" name="Text Box 35"/>
          <p:cNvSpPr txBox="1">
            <a:spLocks noChangeArrowheads="1"/>
          </p:cNvSpPr>
          <p:nvPr/>
        </p:nvSpPr>
        <p:spPr bwMode="auto">
          <a:xfrm>
            <a:off x="4986338" y="3170238"/>
            <a:ext cx="11747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1pPr>
            <a:lvl2pPr marL="742950" indent="-28575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Systems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Analysis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&amp; Design </a:t>
            </a:r>
          </a:p>
        </p:txBody>
      </p:sp>
      <p:sp>
        <p:nvSpPr>
          <p:cNvPr id="16393" name="Text Box 36"/>
          <p:cNvSpPr txBox="1">
            <a:spLocks noChangeArrowheads="1"/>
          </p:cNvSpPr>
          <p:nvPr/>
        </p:nvSpPr>
        <p:spPr bwMode="auto">
          <a:xfrm>
            <a:off x="2792413" y="4457700"/>
            <a:ext cx="155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1pPr>
            <a:lvl2pPr marL="742950" indent="-28575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Programming</a:t>
            </a:r>
          </a:p>
        </p:txBody>
      </p:sp>
      <p:sp>
        <p:nvSpPr>
          <p:cNvPr id="16394" name="Text Box 37"/>
          <p:cNvSpPr txBox="1">
            <a:spLocks noChangeArrowheads="1"/>
          </p:cNvSpPr>
          <p:nvPr/>
        </p:nvSpPr>
        <p:spPr bwMode="auto">
          <a:xfrm>
            <a:off x="4560888" y="2762250"/>
            <a:ext cx="1162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1pPr>
            <a:lvl2pPr marL="742950" indent="-28575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Database</a:t>
            </a:r>
          </a:p>
        </p:txBody>
      </p:sp>
      <p:sp>
        <p:nvSpPr>
          <p:cNvPr id="16395" name="Text Box 38"/>
          <p:cNvSpPr txBox="1">
            <a:spLocks noChangeArrowheads="1"/>
          </p:cNvSpPr>
          <p:nvPr/>
        </p:nvSpPr>
        <p:spPr bwMode="auto">
          <a:xfrm>
            <a:off x="3783013" y="2219325"/>
            <a:ext cx="126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1pPr>
            <a:lvl2pPr marL="742950" indent="-28575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Algorithms</a:t>
            </a:r>
          </a:p>
        </p:txBody>
      </p:sp>
      <p:sp>
        <p:nvSpPr>
          <p:cNvPr id="16396" name="Text Box 39"/>
          <p:cNvSpPr txBox="1">
            <a:spLocks noChangeArrowheads="1"/>
          </p:cNvSpPr>
          <p:nvPr/>
        </p:nvSpPr>
        <p:spPr bwMode="auto">
          <a:xfrm>
            <a:off x="3429000" y="4932363"/>
            <a:ext cx="1568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1pPr>
            <a:lvl2pPr marL="742950" indent="-28575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Architecture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Net-Centricity</a:t>
            </a:r>
          </a:p>
        </p:txBody>
      </p:sp>
      <p:sp>
        <p:nvSpPr>
          <p:cNvPr id="16397" name="Text Box 40"/>
          <p:cNvSpPr txBox="1">
            <a:spLocks noChangeArrowheads="1"/>
          </p:cNvSpPr>
          <p:nvPr/>
        </p:nvSpPr>
        <p:spPr bwMode="auto">
          <a:xfrm>
            <a:off x="2579688" y="3711575"/>
            <a:ext cx="1162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1pPr>
            <a:lvl2pPr marL="742950" indent="-28575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Intelligent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 Systems</a:t>
            </a:r>
          </a:p>
        </p:txBody>
      </p:sp>
      <p:sp>
        <p:nvSpPr>
          <p:cNvPr id="16398" name="Text Box 41"/>
          <p:cNvSpPr txBox="1">
            <a:spLocks noChangeArrowheads="1"/>
          </p:cNvSpPr>
          <p:nvPr/>
        </p:nvSpPr>
        <p:spPr bwMode="auto">
          <a:xfrm>
            <a:off x="2862263" y="2965450"/>
            <a:ext cx="102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1pPr>
            <a:lvl2pPr marL="742950" indent="-28575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Social &amp;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 Ethical</a:t>
            </a:r>
          </a:p>
        </p:txBody>
      </p:sp>
      <p:sp>
        <p:nvSpPr>
          <p:cNvPr id="16399" name="Oval 42"/>
          <p:cNvSpPr>
            <a:spLocks noChangeArrowheads="1"/>
          </p:cNvSpPr>
          <p:nvPr/>
        </p:nvSpPr>
        <p:spPr bwMode="auto">
          <a:xfrm>
            <a:off x="1447800" y="1066800"/>
            <a:ext cx="5943600" cy="556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Text Box 43"/>
          <p:cNvSpPr txBox="1">
            <a:spLocks noChangeArrowheads="1"/>
          </p:cNvSpPr>
          <p:nvPr/>
        </p:nvSpPr>
        <p:spPr bwMode="auto">
          <a:xfrm>
            <a:off x="3924300" y="5745163"/>
            <a:ext cx="132715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1pPr>
            <a:lvl2pPr marL="742950" indent="-28575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Library /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Information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Science</a:t>
            </a:r>
          </a:p>
        </p:txBody>
      </p:sp>
      <p:sp>
        <p:nvSpPr>
          <p:cNvPr id="16401" name="Text Box 44"/>
          <p:cNvSpPr txBox="1">
            <a:spLocks noChangeArrowheads="1"/>
          </p:cNvSpPr>
          <p:nvPr/>
        </p:nvSpPr>
        <p:spPr bwMode="auto">
          <a:xfrm>
            <a:off x="6248400" y="3505200"/>
            <a:ext cx="1174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1pPr>
            <a:lvl2pPr marL="742950" indent="-28575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Sociology</a:t>
            </a:r>
          </a:p>
        </p:txBody>
      </p:sp>
      <p:sp>
        <p:nvSpPr>
          <p:cNvPr id="16402" name="Text Box 45"/>
          <p:cNvSpPr txBox="1">
            <a:spLocks noChangeArrowheads="1"/>
          </p:cNvSpPr>
          <p:nvPr/>
        </p:nvSpPr>
        <p:spPr bwMode="auto">
          <a:xfrm>
            <a:off x="5056188" y="4119563"/>
            <a:ext cx="125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1pPr>
            <a:lvl2pPr marL="742950" indent="-28575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Simulation</a:t>
            </a:r>
          </a:p>
        </p:txBody>
      </p:sp>
      <p:sp>
        <p:nvSpPr>
          <p:cNvPr id="16403" name="Text Box 46"/>
          <p:cNvSpPr txBox="1">
            <a:spLocks noChangeArrowheads="1"/>
          </p:cNvSpPr>
          <p:nvPr/>
        </p:nvSpPr>
        <p:spPr bwMode="auto">
          <a:xfrm>
            <a:off x="1981200" y="5105400"/>
            <a:ext cx="1187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1pPr>
            <a:lvl2pPr marL="742950" indent="-28575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Commun-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  ications</a:t>
            </a:r>
          </a:p>
        </p:txBody>
      </p:sp>
      <p:sp>
        <p:nvSpPr>
          <p:cNvPr id="16404" name="Text Box 47"/>
          <p:cNvSpPr txBox="1">
            <a:spLocks noChangeArrowheads="1"/>
          </p:cNvSpPr>
          <p:nvPr/>
        </p:nvSpPr>
        <p:spPr bwMode="auto">
          <a:xfrm>
            <a:off x="1981200" y="2133600"/>
            <a:ext cx="99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1pPr>
            <a:lvl2pPr marL="742950" indent="-28575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Political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Science</a:t>
            </a:r>
          </a:p>
        </p:txBody>
      </p:sp>
      <p:sp>
        <p:nvSpPr>
          <p:cNvPr id="16405" name="Text Box 48"/>
          <p:cNvSpPr txBox="1">
            <a:spLocks noChangeArrowheads="1"/>
          </p:cNvSpPr>
          <p:nvPr/>
        </p:nvSpPr>
        <p:spPr bwMode="auto">
          <a:xfrm>
            <a:off x="6324600" y="2787650"/>
            <a:ext cx="882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1pPr>
            <a:lvl2pPr marL="742950" indent="-28575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Archi-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tecture</a:t>
            </a:r>
          </a:p>
        </p:txBody>
      </p:sp>
      <p:sp>
        <p:nvSpPr>
          <p:cNvPr id="16406" name="Text Box 49"/>
          <p:cNvSpPr txBox="1">
            <a:spLocks noChangeArrowheads="1"/>
          </p:cNvSpPr>
          <p:nvPr/>
        </p:nvSpPr>
        <p:spPr bwMode="auto">
          <a:xfrm>
            <a:off x="1589088" y="3713163"/>
            <a:ext cx="920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1pPr>
            <a:lvl2pPr marL="742950" indent="-28575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Health-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care</a:t>
            </a:r>
          </a:p>
        </p:txBody>
      </p:sp>
      <p:sp>
        <p:nvSpPr>
          <p:cNvPr id="16407" name="Text Box 50"/>
          <p:cNvSpPr txBox="1">
            <a:spLocks noChangeArrowheads="1"/>
          </p:cNvSpPr>
          <p:nvPr/>
        </p:nvSpPr>
        <p:spPr bwMode="auto">
          <a:xfrm>
            <a:off x="4191000" y="1219200"/>
            <a:ext cx="130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1pPr>
            <a:lvl2pPr marL="742950" indent="-28575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Economics</a:t>
            </a:r>
          </a:p>
        </p:txBody>
      </p:sp>
      <p:sp>
        <p:nvSpPr>
          <p:cNvPr id="16408" name="Text Box 51"/>
          <p:cNvSpPr txBox="1">
            <a:spLocks noChangeArrowheads="1"/>
          </p:cNvSpPr>
          <p:nvPr/>
        </p:nvSpPr>
        <p:spPr bwMode="auto">
          <a:xfrm>
            <a:off x="6172200" y="4572000"/>
            <a:ext cx="996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1pPr>
            <a:lvl2pPr marL="742950" indent="-28575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Finance</a:t>
            </a:r>
          </a:p>
        </p:txBody>
      </p:sp>
      <p:sp>
        <p:nvSpPr>
          <p:cNvPr id="16409" name="Text Box 52"/>
          <p:cNvSpPr txBox="1">
            <a:spLocks noChangeArrowheads="1"/>
          </p:cNvSpPr>
          <p:nvPr/>
        </p:nvSpPr>
        <p:spPr bwMode="auto">
          <a:xfrm>
            <a:off x="5334000" y="5410200"/>
            <a:ext cx="135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1pPr>
            <a:lvl2pPr marL="742950" indent="-28575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Psychology</a:t>
            </a:r>
          </a:p>
        </p:txBody>
      </p:sp>
      <p:sp>
        <p:nvSpPr>
          <p:cNvPr id="16410" name="Text Box 87"/>
          <p:cNvSpPr txBox="1">
            <a:spLocks noChangeArrowheads="1"/>
          </p:cNvSpPr>
          <p:nvPr/>
        </p:nvSpPr>
        <p:spPr bwMode="auto">
          <a:xfrm>
            <a:off x="4953000" y="1600200"/>
            <a:ext cx="1187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1pPr>
            <a:lvl2pPr marL="742950" indent="-28575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Marketing</a:t>
            </a:r>
          </a:p>
        </p:txBody>
      </p:sp>
      <p:sp>
        <p:nvSpPr>
          <p:cNvPr id="16411" name="Text Box 88"/>
          <p:cNvSpPr txBox="1">
            <a:spLocks noChangeArrowheads="1"/>
          </p:cNvSpPr>
          <p:nvPr/>
        </p:nvSpPr>
        <p:spPr bwMode="auto">
          <a:xfrm>
            <a:off x="6324600" y="4038600"/>
            <a:ext cx="97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1pPr>
            <a:lvl2pPr marL="742950" indent="-28575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Physics</a:t>
            </a:r>
          </a:p>
        </p:txBody>
      </p:sp>
      <p:sp>
        <p:nvSpPr>
          <p:cNvPr id="16412" name="Text Box 89"/>
          <p:cNvSpPr txBox="1">
            <a:spLocks noChangeArrowheads="1"/>
          </p:cNvSpPr>
          <p:nvPr/>
        </p:nvSpPr>
        <p:spPr bwMode="auto">
          <a:xfrm>
            <a:off x="5943600" y="5029200"/>
            <a:ext cx="78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1pPr>
            <a:lvl2pPr marL="742950" indent="-28575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Music</a:t>
            </a:r>
          </a:p>
        </p:txBody>
      </p:sp>
      <p:sp>
        <p:nvSpPr>
          <p:cNvPr id="16413" name="Text Box 90"/>
          <p:cNvSpPr txBox="1">
            <a:spLocks noChangeArrowheads="1"/>
          </p:cNvSpPr>
          <p:nvPr/>
        </p:nvSpPr>
        <p:spPr bwMode="auto">
          <a:xfrm>
            <a:off x="2971800" y="5638800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1pPr>
            <a:lvl2pPr marL="742950" indent="-28575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Engi-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neering</a:t>
            </a:r>
          </a:p>
        </p:txBody>
      </p:sp>
      <p:sp>
        <p:nvSpPr>
          <p:cNvPr id="16414" name="Text Box 91"/>
          <p:cNvSpPr txBox="1">
            <a:spLocks noChangeArrowheads="1"/>
          </p:cNvSpPr>
          <p:nvPr/>
        </p:nvSpPr>
        <p:spPr bwMode="auto">
          <a:xfrm>
            <a:off x="1600200" y="3244850"/>
            <a:ext cx="89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1pPr>
            <a:lvl2pPr marL="742950" indent="-28575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History</a:t>
            </a:r>
          </a:p>
        </p:txBody>
      </p:sp>
      <p:sp>
        <p:nvSpPr>
          <p:cNvPr id="16415" name="Text Box 92"/>
          <p:cNvSpPr txBox="1">
            <a:spLocks noChangeArrowheads="1"/>
          </p:cNvSpPr>
          <p:nvPr/>
        </p:nvSpPr>
        <p:spPr bwMode="auto">
          <a:xfrm>
            <a:off x="1752600" y="4572000"/>
            <a:ext cx="93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1pPr>
            <a:lvl2pPr marL="742950" indent="-28575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Biology</a:t>
            </a:r>
          </a:p>
        </p:txBody>
      </p:sp>
      <p:sp>
        <p:nvSpPr>
          <p:cNvPr id="16416" name="Text Box 93"/>
          <p:cNvSpPr txBox="1">
            <a:spLocks noChangeArrowheads="1"/>
          </p:cNvSpPr>
          <p:nvPr/>
        </p:nvSpPr>
        <p:spPr bwMode="auto">
          <a:xfrm>
            <a:off x="5410200" y="5791200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1pPr>
            <a:lvl2pPr marL="742950" indent="-28575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Art</a:t>
            </a:r>
          </a:p>
        </p:txBody>
      </p:sp>
      <p:sp>
        <p:nvSpPr>
          <p:cNvPr id="16417" name="Text Box 94"/>
          <p:cNvSpPr txBox="1">
            <a:spLocks noChangeArrowheads="1"/>
          </p:cNvSpPr>
          <p:nvPr/>
        </p:nvSpPr>
        <p:spPr bwMode="auto">
          <a:xfrm>
            <a:off x="2514600" y="1752600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1pPr>
            <a:lvl2pPr marL="742950" indent="-28575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Chemistry</a:t>
            </a:r>
          </a:p>
        </p:txBody>
      </p:sp>
      <p:sp>
        <p:nvSpPr>
          <p:cNvPr id="16418" name="Text Box 95"/>
          <p:cNvSpPr txBox="1">
            <a:spLocks noChangeArrowheads="1"/>
          </p:cNvSpPr>
          <p:nvPr/>
        </p:nvSpPr>
        <p:spPr bwMode="auto">
          <a:xfrm>
            <a:off x="5410200" y="1981200"/>
            <a:ext cx="1314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1pPr>
            <a:lvl2pPr marL="742950" indent="-28575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Geography</a:t>
            </a:r>
          </a:p>
        </p:txBody>
      </p:sp>
      <p:sp>
        <p:nvSpPr>
          <p:cNvPr id="16419" name="Text Box 96"/>
          <p:cNvSpPr txBox="1">
            <a:spLocks noChangeArrowheads="1"/>
          </p:cNvSpPr>
          <p:nvPr/>
        </p:nvSpPr>
        <p:spPr bwMode="auto">
          <a:xfrm>
            <a:off x="1828800" y="2743200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1pPr>
            <a:lvl2pPr marL="742950" indent="-28575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Math</a:t>
            </a:r>
          </a:p>
        </p:txBody>
      </p:sp>
      <p:sp>
        <p:nvSpPr>
          <p:cNvPr id="16420" name="Text Box 97"/>
          <p:cNvSpPr txBox="1">
            <a:spLocks noChangeArrowheads="1"/>
          </p:cNvSpPr>
          <p:nvPr/>
        </p:nvSpPr>
        <p:spPr bwMode="auto">
          <a:xfrm>
            <a:off x="5867400" y="2362200"/>
            <a:ext cx="103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1pPr>
            <a:lvl2pPr marL="742950" indent="-28575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Geology</a:t>
            </a:r>
          </a:p>
        </p:txBody>
      </p:sp>
      <p:sp>
        <p:nvSpPr>
          <p:cNvPr id="16421" name="Text Box 98"/>
          <p:cNvSpPr txBox="1">
            <a:spLocks noChangeArrowheads="1"/>
          </p:cNvSpPr>
          <p:nvPr/>
        </p:nvSpPr>
        <p:spPr bwMode="auto">
          <a:xfrm>
            <a:off x="3200400" y="1371600"/>
            <a:ext cx="93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1pPr>
            <a:lvl2pPr marL="742950" indent="-28575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6075"/>
              </a:buClr>
              <a:buFont typeface="Wingdings" charset="0"/>
              <a:buChar char="Ø"/>
              <a:defRPr sz="3200">
                <a:solidFill>
                  <a:srgbClr val="A50021"/>
                </a:solidFill>
                <a:latin typeface="Franklin Gothic Medium C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English</a:t>
            </a:r>
          </a:p>
        </p:txBody>
      </p:sp>
    </p:spTree>
    <p:extLst>
      <p:ext uri="{BB962C8B-B14F-4D97-AF65-F5344CB8AC3E}">
        <p14:creationId xmlns:p14="http://schemas.microsoft.com/office/powerpoint/2010/main" val="4047464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6000">
                <a:effectLst/>
                <a:latin typeface="Franklin Gothic Demi" charset="0"/>
              </a:rPr>
              <a:t>Applications</a:t>
            </a: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1447800" y="1066800"/>
            <a:ext cx="5943600" cy="5595938"/>
            <a:chOff x="144" y="720"/>
            <a:chExt cx="4032" cy="3960"/>
          </a:xfrm>
        </p:grpSpPr>
        <p:sp>
          <p:nvSpPr>
            <p:cNvPr id="17412" name="Oval 4"/>
            <p:cNvSpPr>
              <a:spLocks noChangeArrowheads="1"/>
            </p:cNvSpPr>
            <p:nvPr/>
          </p:nvSpPr>
          <p:spPr bwMode="auto">
            <a:xfrm>
              <a:off x="1728" y="2304"/>
              <a:ext cx="816" cy="8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</a:rPr>
                <a:t>Knowledge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</a:rPr>
                <a:t>Society</a:t>
              </a:r>
            </a:p>
          </p:txBody>
        </p:sp>
        <p:sp>
          <p:nvSpPr>
            <p:cNvPr id="17413" name="Oval 5"/>
            <p:cNvSpPr>
              <a:spLocks noChangeArrowheads="1"/>
            </p:cNvSpPr>
            <p:nvPr/>
          </p:nvSpPr>
          <p:spPr bwMode="auto">
            <a:xfrm>
              <a:off x="864" y="1392"/>
              <a:ext cx="2592" cy="26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2544" y="1632"/>
              <a:ext cx="39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1pPr>
              <a:lvl2pPr marL="742950" indent="-28575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</a:rPr>
                <a:t>HCI</a:t>
              </a:r>
            </a:p>
          </p:txBody>
        </p:sp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1296" y="1824"/>
              <a:ext cx="995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1pPr>
              <a:lvl2pPr marL="742950" indent="-28575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</a:rPr>
                <a:t>Visualization</a:t>
              </a:r>
            </a:p>
          </p:txBody>
        </p:sp>
        <p:sp>
          <p:nvSpPr>
            <p:cNvPr id="17416" name="Text Box 8"/>
            <p:cNvSpPr txBox="1">
              <a:spLocks noChangeArrowheads="1"/>
            </p:cNvSpPr>
            <p:nvPr/>
          </p:nvSpPr>
          <p:spPr bwMode="auto">
            <a:xfrm>
              <a:off x="2196" y="3136"/>
              <a:ext cx="1029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1pPr>
              <a:lvl2pPr marL="742950" indent="-28575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</a:rPr>
                <a:t> Knowledge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</a:rPr>
                <a:t>Management</a:t>
              </a:r>
            </a:p>
          </p:txBody>
        </p:sp>
        <p:sp>
          <p:nvSpPr>
            <p:cNvPr id="17417" name="Text Box 9"/>
            <p:cNvSpPr txBox="1">
              <a:spLocks noChangeArrowheads="1"/>
            </p:cNvSpPr>
            <p:nvPr/>
          </p:nvSpPr>
          <p:spPr bwMode="auto">
            <a:xfrm>
              <a:off x="2544" y="2209"/>
              <a:ext cx="797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1pPr>
              <a:lvl2pPr marL="742950" indent="-28575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</a:rPr>
                <a:t>Systems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</a:rPr>
                <a:t>Analysis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</a:rPr>
                <a:t>&amp; Design </a:t>
              </a:r>
            </a:p>
          </p:txBody>
        </p:sp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1056" y="3120"/>
              <a:ext cx="1056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1pPr>
              <a:lvl2pPr marL="742950" indent="-28575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</a:rPr>
                <a:t>Programming</a:t>
              </a:r>
            </a:p>
          </p:txBody>
        </p:sp>
        <p:sp>
          <p:nvSpPr>
            <p:cNvPr id="17419" name="Text Box 11"/>
            <p:cNvSpPr txBox="1">
              <a:spLocks noChangeArrowheads="1"/>
            </p:cNvSpPr>
            <p:nvPr/>
          </p:nvSpPr>
          <p:spPr bwMode="auto">
            <a:xfrm>
              <a:off x="2256" y="1920"/>
              <a:ext cx="788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1pPr>
              <a:lvl2pPr marL="742950" indent="-28575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</a:rPr>
                <a:t>Database</a:t>
              </a:r>
            </a:p>
          </p:txBody>
        </p:sp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1728" y="1536"/>
              <a:ext cx="857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1pPr>
              <a:lvl2pPr marL="742950" indent="-28575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</a:rPr>
                <a:t>Algorithms</a:t>
              </a:r>
            </a:p>
          </p:txBody>
        </p:sp>
        <p:sp>
          <p:nvSpPr>
            <p:cNvPr id="17421" name="Text Box 13"/>
            <p:cNvSpPr txBox="1">
              <a:spLocks noChangeArrowheads="1"/>
            </p:cNvSpPr>
            <p:nvPr/>
          </p:nvSpPr>
          <p:spPr bwMode="auto">
            <a:xfrm>
              <a:off x="1488" y="3455"/>
              <a:ext cx="1064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1pPr>
              <a:lvl2pPr marL="742950" indent="-28575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</a:rPr>
                <a:t>Architecture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</a:rPr>
                <a:t>Net-Centricity</a:t>
              </a:r>
            </a:p>
          </p:txBody>
        </p:sp>
        <p:sp>
          <p:nvSpPr>
            <p:cNvPr id="17422" name="Text Box 14"/>
            <p:cNvSpPr txBox="1">
              <a:spLocks noChangeArrowheads="1"/>
            </p:cNvSpPr>
            <p:nvPr/>
          </p:nvSpPr>
          <p:spPr bwMode="auto">
            <a:xfrm>
              <a:off x="912" y="2592"/>
              <a:ext cx="788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1pPr>
              <a:lvl2pPr marL="742950" indent="-28575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</a:rPr>
                <a:t>Intelligent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</a:rPr>
                <a:t> Systems</a:t>
              </a:r>
            </a:p>
          </p:txBody>
        </p:sp>
        <p:sp>
          <p:nvSpPr>
            <p:cNvPr id="17423" name="Text Box 15"/>
            <p:cNvSpPr txBox="1">
              <a:spLocks noChangeArrowheads="1"/>
            </p:cNvSpPr>
            <p:nvPr/>
          </p:nvSpPr>
          <p:spPr bwMode="auto">
            <a:xfrm>
              <a:off x="1104" y="2064"/>
              <a:ext cx="693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1pPr>
              <a:lvl2pPr marL="742950" indent="-28575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</a:rPr>
                <a:t>Social &amp;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</a:rPr>
                <a:t> Ethical</a:t>
              </a:r>
            </a:p>
          </p:txBody>
        </p:sp>
        <p:sp>
          <p:nvSpPr>
            <p:cNvPr id="17424" name="Oval 16"/>
            <p:cNvSpPr>
              <a:spLocks noChangeArrowheads="1"/>
            </p:cNvSpPr>
            <p:nvPr/>
          </p:nvSpPr>
          <p:spPr bwMode="auto">
            <a:xfrm>
              <a:off x="144" y="720"/>
              <a:ext cx="4032" cy="39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5" name="Text Box 17"/>
            <p:cNvSpPr txBox="1">
              <a:spLocks noChangeArrowheads="1"/>
            </p:cNvSpPr>
            <p:nvPr/>
          </p:nvSpPr>
          <p:spPr bwMode="auto">
            <a:xfrm>
              <a:off x="1824" y="4031"/>
              <a:ext cx="900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1pPr>
              <a:lvl2pPr marL="742950" indent="-28575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</a:rPr>
                <a:t>Library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</a:rPr>
                <a:t>Information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</a:rPr>
                <a:t>Science</a:t>
              </a:r>
            </a:p>
          </p:txBody>
        </p:sp>
        <p:sp>
          <p:nvSpPr>
            <p:cNvPr id="17426" name="Text Box 18"/>
            <p:cNvSpPr txBox="1">
              <a:spLocks noChangeArrowheads="1"/>
            </p:cNvSpPr>
            <p:nvPr/>
          </p:nvSpPr>
          <p:spPr bwMode="auto">
            <a:xfrm>
              <a:off x="3552" y="2352"/>
              <a:ext cx="39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1pPr>
              <a:lvl2pPr marL="742950" indent="-28575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</a:rPr>
                <a:t>GIS</a:t>
              </a:r>
            </a:p>
          </p:txBody>
        </p:sp>
        <p:sp>
          <p:nvSpPr>
            <p:cNvPr id="17427" name="Text Box 19"/>
            <p:cNvSpPr txBox="1">
              <a:spLocks noChangeArrowheads="1"/>
            </p:cNvSpPr>
            <p:nvPr/>
          </p:nvSpPr>
          <p:spPr bwMode="auto">
            <a:xfrm>
              <a:off x="2592" y="2880"/>
              <a:ext cx="848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1pPr>
              <a:lvl2pPr marL="742950" indent="-28575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</a:rPr>
                <a:t>Simulation</a:t>
              </a:r>
            </a:p>
          </p:txBody>
        </p:sp>
        <p:sp>
          <p:nvSpPr>
            <p:cNvPr id="17428" name="Text Box 20"/>
            <p:cNvSpPr txBox="1">
              <a:spLocks noChangeArrowheads="1"/>
            </p:cNvSpPr>
            <p:nvPr/>
          </p:nvSpPr>
          <p:spPr bwMode="auto">
            <a:xfrm>
              <a:off x="470" y="3430"/>
              <a:ext cx="780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1pPr>
              <a:lvl2pPr marL="742950" indent="-28575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</a:rPr>
                <a:t>Online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</a:rPr>
                <a:t>Shopping</a:t>
              </a:r>
            </a:p>
          </p:txBody>
        </p:sp>
        <p:sp>
          <p:nvSpPr>
            <p:cNvPr id="17429" name="Text Box 21"/>
            <p:cNvSpPr txBox="1">
              <a:spLocks noChangeArrowheads="1"/>
            </p:cNvSpPr>
            <p:nvPr/>
          </p:nvSpPr>
          <p:spPr bwMode="auto">
            <a:xfrm>
              <a:off x="518" y="1559"/>
              <a:ext cx="547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1pPr>
              <a:lvl2pPr marL="742950" indent="-28575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</a:rPr>
                <a:t>Multi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</a:rPr>
                <a:t>Media</a:t>
              </a:r>
            </a:p>
          </p:txBody>
        </p:sp>
        <p:sp>
          <p:nvSpPr>
            <p:cNvPr id="17430" name="Text Box 22"/>
            <p:cNvSpPr txBox="1">
              <a:spLocks noChangeArrowheads="1"/>
            </p:cNvSpPr>
            <p:nvPr/>
          </p:nvSpPr>
          <p:spPr bwMode="auto">
            <a:xfrm>
              <a:off x="3168" y="1632"/>
              <a:ext cx="771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1pPr>
              <a:lvl2pPr marL="742950" indent="-28575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</a:rPr>
                <a:t>Semantic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</a:rPr>
                <a:t>    Web</a:t>
              </a:r>
            </a:p>
          </p:txBody>
        </p:sp>
        <p:sp>
          <p:nvSpPr>
            <p:cNvPr id="17431" name="Text Box 23"/>
            <p:cNvSpPr txBox="1">
              <a:spLocks noChangeArrowheads="1"/>
            </p:cNvSpPr>
            <p:nvPr/>
          </p:nvSpPr>
          <p:spPr bwMode="auto">
            <a:xfrm>
              <a:off x="240" y="2593"/>
              <a:ext cx="599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1pPr>
              <a:lvl2pPr marL="742950" indent="-28575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</a:rPr>
                <a:t>CSCW</a:t>
              </a:r>
            </a:p>
          </p:txBody>
        </p:sp>
        <p:sp>
          <p:nvSpPr>
            <p:cNvPr id="17432" name="Text Box 24"/>
            <p:cNvSpPr txBox="1">
              <a:spLocks noChangeArrowheads="1"/>
            </p:cNvSpPr>
            <p:nvPr/>
          </p:nvSpPr>
          <p:spPr bwMode="auto">
            <a:xfrm>
              <a:off x="1488" y="864"/>
              <a:ext cx="978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1pPr>
              <a:lvl2pPr marL="742950" indent="-28575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</a:rPr>
                <a:t>   Digital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</a:rPr>
                <a:t>Government</a:t>
              </a:r>
            </a:p>
          </p:txBody>
        </p:sp>
        <p:sp>
          <p:nvSpPr>
            <p:cNvPr id="17433" name="Text Box 25"/>
            <p:cNvSpPr txBox="1">
              <a:spLocks noChangeArrowheads="1"/>
            </p:cNvSpPr>
            <p:nvPr/>
          </p:nvSpPr>
          <p:spPr bwMode="auto">
            <a:xfrm>
              <a:off x="3264" y="3216"/>
              <a:ext cx="874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1pPr>
              <a:lvl2pPr marL="742950" indent="-28575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</a:rPr>
                <a:t>Healthcare</a:t>
              </a:r>
            </a:p>
          </p:txBody>
        </p:sp>
        <p:sp>
          <p:nvSpPr>
            <p:cNvPr id="17434" name="Text Box 26"/>
            <p:cNvSpPr txBox="1">
              <a:spLocks noChangeArrowheads="1"/>
            </p:cNvSpPr>
            <p:nvPr/>
          </p:nvSpPr>
          <p:spPr bwMode="auto">
            <a:xfrm>
              <a:off x="2822" y="3911"/>
              <a:ext cx="72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1pPr>
              <a:lvl2pPr marL="742950" indent="-28575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F6075"/>
                </a:buClr>
                <a:buFont typeface="Wingdings" charset="0"/>
                <a:buChar char="Ø"/>
                <a:defRPr sz="3200">
                  <a:solidFill>
                    <a:srgbClr val="A50021"/>
                  </a:solidFill>
                  <a:latin typeface="Franklin Gothic Medium Cond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solidFill>
                    <a:schemeClr val="tx1"/>
                  </a:solidFill>
                  <a:latin typeface="Arial" charset="0"/>
                  <a:cs typeface="Arial" charset="0"/>
                </a:rPr>
                <a:t>Services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720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62120-9E69-4218-A816-37F43E80C9D5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17411" name="Picture 6" descr="timeli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4757738"/>
            <a:ext cx="7848600" cy="1757362"/>
          </a:xfrm>
        </p:spPr>
      </p:pic>
      <p:sp>
        <p:nvSpPr>
          <p:cNvPr id="1741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001000" cy="35052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ea typeface="ＭＳ Ｐゴシック" pitchFamily="34" charset="-128"/>
              </a:rPr>
              <a:t>Human tragedies that result from man-made and natural events affect humans and communities significantly.</a:t>
            </a:r>
          </a:p>
          <a:p>
            <a:pPr eaLnBrk="1" hangingPunct="1">
              <a:spcBef>
                <a:spcPct val="50000"/>
              </a:spcBef>
            </a:pPr>
            <a:endParaRPr lang="en-US" sz="10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During and after a tragic event, there are a series of needs that have to be addressed.</a:t>
            </a: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Compounded by communication failures and a confusing plethora of data and information</a:t>
            </a:r>
          </a:p>
        </p:txBody>
      </p:sp>
      <p:sp>
        <p:nvSpPr>
          <p:cNvPr id="4101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</a:rPr>
              <a:t>Crisis, Tragedy, and Recovery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B3E34B-FCC2-4628-AA6B-4B09DD95EF1A}" type="slidenum">
              <a:rPr lang="en-US" smtClean="0"/>
              <a:pPr/>
              <a:t>26</a:t>
            </a:fld>
            <a:endParaRPr lang="en-US" smtClean="0"/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0"/>
            <a:ext cx="7661275" cy="6459538"/>
          </a:xfrm>
          <a:prstGeom prst="rect">
            <a:avLst/>
          </a:prstGeom>
          <a:noFill/>
          <a:ln w="228600" cap="sq" cmpd="thickThin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8600"/>
            <a:ext cx="2819400" cy="1143000"/>
          </a:xfrm>
        </p:spPr>
        <p:txBody>
          <a:bodyPr/>
          <a:lstStyle/>
          <a:p>
            <a:pPr marL="231775" indent="-231775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800" b="1" dirty="0" smtClean="0"/>
              <a:t>Build a networked digital library relating to CTR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7086600" y="5105400"/>
            <a:ext cx="2057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100" b="0" kern="0" dirty="0">
                <a:latin typeface="+mn-lt"/>
                <a:cs typeface="+mn-cs"/>
              </a:rPr>
              <a:t>Support information exploration</a:t>
            </a:r>
          </a:p>
          <a:p>
            <a:pPr marL="231775" indent="-231775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100" b="0" kern="0" dirty="0">
                <a:latin typeface="+mn-lt"/>
                <a:cs typeface="+mn-cs"/>
              </a:rPr>
              <a:t>Aided by an ontology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0" y="5029200"/>
            <a:ext cx="3505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100" b="0" kern="0" dirty="0">
                <a:latin typeface="+mn-lt"/>
                <a:cs typeface="+mn-cs"/>
              </a:rPr>
              <a:t>Integrate community, content, and services relating to CTR, making it accessible, and preserving it for long-term reuse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6670675" y="228600"/>
            <a:ext cx="220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>
              <a:lnSpc>
                <a:spcPct val="80000"/>
              </a:lnSpc>
              <a:spcBef>
                <a:spcPts val="900"/>
              </a:spcBef>
              <a:buFontTx/>
              <a:buChar char="•"/>
              <a:defRPr/>
            </a:pPr>
            <a:r>
              <a:rPr lang="en-US" sz="2100" b="0" kern="0" dirty="0">
                <a:latin typeface="+mn-lt"/>
                <a:cs typeface="+mn-cs"/>
                <a:hlinkClick r:id="rId4"/>
              </a:rPr>
              <a:t>www.citeulike.org</a:t>
            </a:r>
            <a:r>
              <a:rPr lang="en-US" sz="2100" b="0" kern="0" dirty="0">
                <a:latin typeface="+mn-lt"/>
                <a:cs typeface="+mn-cs"/>
              </a:rPr>
              <a:t> group </a:t>
            </a:r>
            <a:r>
              <a:rPr lang="en-US" sz="2100" kern="0" dirty="0" err="1">
                <a:latin typeface="+mn-lt"/>
                <a:cs typeface="+mn-cs"/>
              </a:rPr>
              <a:t>ctrnet</a:t>
            </a:r>
            <a:endParaRPr lang="en-US" sz="2100" kern="0" dirty="0">
              <a:latin typeface="+mn-lt"/>
              <a:cs typeface="+mn-cs"/>
            </a:endParaRPr>
          </a:p>
          <a:p>
            <a:pPr marL="231775" indent="-231775">
              <a:lnSpc>
                <a:spcPct val="80000"/>
              </a:lnSpc>
              <a:spcBef>
                <a:spcPts val="900"/>
              </a:spcBef>
              <a:buFontTx/>
              <a:buChar char="•"/>
              <a:defRPr/>
            </a:pPr>
            <a:r>
              <a:rPr lang="en-US" sz="2100" kern="0" dirty="0">
                <a:latin typeface="+mn-lt"/>
                <a:cs typeface="+mn-cs"/>
              </a:rPr>
              <a:t>Citations</a:t>
            </a:r>
          </a:p>
          <a:p>
            <a:pPr marL="231775" indent="-231775">
              <a:lnSpc>
                <a:spcPct val="80000"/>
              </a:lnSpc>
              <a:spcBef>
                <a:spcPts val="900"/>
              </a:spcBef>
              <a:buFontTx/>
              <a:buChar char="•"/>
              <a:defRPr/>
            </a:pPr>
            <a:r>
              <a:rPr lang="en-US" sz="2100" kern="0" dirty="0">
                <a:latin typeface="+mn-lt"/>
                <a:cs typeface="+mn-cs"/>
              </a:rPr>
              <a:t>Papers, 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800" y="6211669"/>
            <a:ext cx="3476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www.ctrnet.net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Goals for Ontology for CTR</a:t>
            </a:r>
          </a:p>
        </p:txBody>
      </p:sp>
      <p:sp>
        <p:nvSpPr>
          <p:cNvPr id="10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60FCD2-2A13-4685-A63E-14B25978BD3F}" type="slidenum">
              <a:rPr lang="en-US" smtClean="0"/>
              <a:pPr/>
              <a:t>27</a:t>
            </a:fld>
            <a:endParaRPr lang="en-US" smtClean="0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3276600" y="1219200"/>
            <a:ext cx="5562600" cy="5410200"/>
            <a:chOff x="8640" y="8112"/>
            <a:chExt cx="4800" cy="5328"/>
          </a:xfrm>
        </p:grpSpPr>
        <p:sp>
          <p:nvSpPr>
            <p:cNvPr id="1071" name="AutoShape 49"/>
            <p:cNvSpPr>
              <a:spLocks noChangeArrowheads="1"/>
            </p:cNvSpPr>
            <p:nvPr/>
          </p:nvSpPr>
          <p:spPr bwMode="auto">
            <a:xfrm>
              <a:off x="8640" y="8112"/>
              <a:ext cx="2256" cy="5328"/>
            </a:xfrm>
            <a:prstGeom prst="triangle">
              <a:avLst>
                <a:gd name="adj" fmla="val 100000"/>
              </a:avLst>
            </a:prstGeom>
            <a:solidFill>
              <a:srgbClr val="FBD79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" name="Rectangle 50"/>
            <p:cNvSpPr>
              <a:spLocks noChangeArrowheads="1"/>
            </p:cNvSpPr>
            <p:nvPr/>
          </p:nvSpPr>
          <p:spPr bwMode="auto">
            <a:xfrm>
              <a:off x="10896" y="8112"/>
              <a:ext cx="2544" cy="5328"/>
            </a:xfrm>
            <a:prstGeom prst="rect">
              <a:avLst/>
            </a:prstGeom>
            <a:solidFill>
              <a:srgbClr val="FBD79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381000" y="1219200"/>
            <a:ext cx="5562600" cy="5410200"/>
            <a:chOff x="6143" y="8112"/>
            <a:chExt cx="4753" cy="5328"/>
          </a:xfrm>
        </p:grpSpPr>
        <p:sp>
          <p:nvSpPr>
            <p:cNvPr id="1069" name="AutoShape 52"/>
            <p:cNvSpPr>
              <a:spLocks noChangeArrowheads="1"/>
            </p:cNvSpPr>
            <p:nvPr/>
          </p:nvSpPr>
          <p:spPr bwMode="auto">
            <a:xfrm rot="10800000">
              <a:off x="8640" y="8112"/>
              <a:ext cx="2256" cy="5328"/>
            </a:xfrm>
            <a:prstGeom prst="triangle">
              <a:avLst>
                <a:gd name="adj" fmla="val 10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0" name="Rectangle 53"/>
            <p:cNvSpPr>
              <a:spLocks noChangeArrowheads="1"/>
            </p:cNvSpPr>
            <p:nvPr/>
          </p:nvSpPr>
          <p:spPr bwMode="auto">
            <a:xfrm rot="10800000">
              <a:off x="6143" y="8112"/>
              <a:ext cx="2544" cy="532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1" name="Text Box 33"/>
          <p:cNvSpPr txBox="1">
            <a:spLocks noChangeArrowheads="1"/>
          </p:cNvSpPr>
          <p:nvPr/>
        </p:nvSpPr>
        <p:spPr bwMode="auto">
          <a:xfrm>
            <a:off x="381000" y="4800600"/>
            <a:ext cx="1735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1522" tIns="75760" rIns="151522" bIns="75760">
            <a:spAutoFit/>
          </a:bodyPr>
          <a:lstStyle/>
          <a:p>
            <a:pPr defTabSz="1516063"/>
            <a:r>
              <a:rPr lang="en-US" sz="1600"/>
              <a:t>Social network</a:t>
            </a:r>
          </a:p>
          <a:p>
            <a:pPr defTabSz="1516063"/>
            <a:r>
              <a:rPr lang="en-US" sz="1600"/>
              <a:t>applications</a:t>
            </a:r>
          </a:p>
        </p:txBody>
      </p: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533400" y="1295400"/>
            <a:ext cx="8382000" cy="5119688"/>
            <a:chOff x="336" y="816"/>
            <a:chExt cx="5280" cy="3225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576" y="844"/>
              <a:ext cx="1115" cy="404"/>
              <a:chOff x="576" y="844"/>
              <a:chExt cx="1115" cy="404"/>
            </a:xfrm>
          </p:grpSpPr>
          <p:pic>
            <p:nvPicPr>
              <p:cNvPr id="1067" name="Picture 6" descr="MPj04386780000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48" y="864"/>
                <a:ext cx="443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68" name="Text Box 7"/>
              <p:cNvSpPr txBox="1">
                <a:spLocks noChangeArrowheads="1"/>
              </p:cNvSpPr>
              <p:nvPr/>
            </p:nvSpPr>
            <p:spPr bwMode="auto">
              <a:xfrm>
                <a:off x="576" y="844"/>
                <a:ext cx="80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51522" tIns="75760" rIns="151522" bIns="75760">
                <a:spAutoFit/>
              </a:bodyPr>
              <a:lstStyle/>
              <a:p>
                <a:pPr algn="r" defTabSz="1516063"/>
                <a:r>
                  <a:rPr lang="en-US" sz="1600"/>
                  <a:t>CTR literature</a:t>
                </a:r>
              </a:p>
            </p:txBody>
          </p:sp>
        </p:grpSp>
        <p:pic>
          <p:nvPicPr>
            <p:cNvPr id="1036" name="Picture 9" descr="MCj0439859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2" y="1296"/>
              <a:ext cx="52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Text Box 10"/>
            <p:cNvSpPr txBox="1">
              <a:spLocks noChangeArrowheads="1"/>
            </p:cNvSpPr>
            <p:nvPr/>
          </p:nvSpPr>
          <p:spPr bwMode="auto">
            <a:xfrm>
              <a:off x="336" y="1622"/>
              <a:ext cx="103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51522" tIns="75760" rIns="151522" bIns="75760">
              <a:spAutoFit/>
            </a:bodyPr>
            <a:lstStyle/>
            <a:p>
              <a:pPr defTabSz="1516063"/>
              <a:r>
                <a:rPr lang="en-US" sz="1600"/>
                <a:t>Focus groups</a:t>
              </a:r>
            </a:p>
          </p:txBody>
        </p:sp>
        <p:graphicFrame>
          <p:nvGraphicFramePr>
            <p:cNvPr id="1026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6128238"/>
                </p:ext>
              </p:extLst>
            </p:nvPr>
          </p:nvGraphicFramePr>
          <p:xfrm>
            <a:off x="735" y="2159"/>
            <a:ext cx="2" cy="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10" name="Bitmap Image" r:id="rId6" imgW="25400" imgH="25400" progId="PBrush">
                    <p:embed/>
                  </p:oleObj>
                </mc:Choice>
                <mc:Fallback>
                  <p:oleObj name="Bitmap Image" r:id="rId6" imgW="25400" imgH="25400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5" y="2159"/>
                          <a:ext cx="2" cy="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8" name="Text Box 13"/>
            <p:cNvSpPr txBox="1">
              <a:spLocks noChangeArrowheads="1"/>
            </p:cNvSpPr>
            <p:nvPr/>
          </p:nvSpPr>
          <p:spPr bwMode="auto">
            <a:xfrm>
              <a:off x="370" y="2284"/>
              <a:ext cx="116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51522" tIns="75760" rIns="151522" bIns="75760">
              <a:spAutoFit/>
            </a:bodyPr>
            <a:lstStyle/>
            <a:p>
              <a:pPr defTabSz="1516063"/>
              <a:r>
                <a:rPr lang="en-US" sz="1600"/>
                <a:t>Websites, </a:t>
              </a:r>
            </a:p>
            <a:p>
              <a:pPr defTabSz="1516063"/>
              <a:r>
                <a:rPr lang="en-US" sz="1600"/>
                <a:t>Internet Archive</a:t>
              </a:r>
            </a:p>
          </p:txBody>
        </p:sp>
        <p:sp>
          <p:nvSpPr>
            <p:cNvPr id="1039" name="Text Box 14"/>
            <p:cNvSpPr txBox="1">
              <a:spLocks noChangeArrowheads="1"/>
            </p:cNvSpPr>
            <p:nvPr/>
          </p:nvSpPr>
          <p:spPr bwMode="auto">
            <a:xfrm>
              <a:off x="4272" y="816"/>
              <a:ext cx="956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51522" tIns="75760" rIns="151522" bIns="75760">
              <a:spAutoFit/>
            </a:bodyPr>
            <a:lstStyle/>
            <a:p>
              <a:pPr defTabSz="1516063"/>
              <a:r>
                <a:rPr lang="en-US" sz="2100"/>
                <a:t>Browsing</a:t>
              </a:r>
            </a:p>
          </p:txBody>
        </p:sp>
        <p:sp>
          <p:nvSpPr>
            <p:cNvPr id="1040" name="Text Box 15"/>
            <p:cNvSpPr txBox="1">
              <a:spLocks noChangeArrowheads="1"/>
            </p:cNvSpPr>
            <p:nvPr/>
          </p:nvSpPr>
          <p:spPr bwMode="auto">
            <a:xfrm>
              <a:off x="4224" y="1344"/>
              <a:ext cx="1100" cy="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51522" tIns="75760" rIns="151522" bIns="75760">
              <a:spAutoFit/>
            </a:bodyPr>
            <a:lstStyle/>
            <a:p>
              <a:pPr defTabSz="1516063"/>
              <a:r>
                <a:rPr lang="en-US" sz="2100"/>
                <a:t>Searching</a:t>
              </a:r>
            </a:p>
            <a:p>
              <a:pPr marL="285750" lvl="1" defTabSz="1516063"/>
              <a:r>
                <a:rPr lang="en-US" sz="2000"/>
                <a:t>Query </a:t>
              </a:r>
            </a:p>
            <a:p>
              <a:pPr marL="285750" lvl="1" defTabSz="1516063"/>
              <a:r>
                <a:rPr lang="en-US" sz="2000"/>
                <a:t>expansion</a:t>
              </a:r>
            </a:p>
          </p:txBody>
        </p:sp>
        <p:sp>
          <p:nvSpPr>
            <p:cNvPr id="1041" name="Text Box 16"/>
            <p:cNvSpPr txBox="1">
              <a:spLocks noChangeArrowheads="1"/>
            </p:cNvSpPr>
            <p:nvPr/>
          </p:nvSpPr>
          <p:spPr bwMode="auto">
            <a:xfrm>
              <a:off x="4080" y="3696"/>
              <a:ext cx="1069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51522" tIns="75760" rIns="151522" bIns="75760">
              <a:spAutoFit/>
            </a:bodyPr>
            <a:lstStyle/>
            <a:p>
              <a:pPr defTabSz="1516063"/>
              <a:r>
                <a:rPr lang="en-US" sz="2100"/>
                <a:t>Visualizing</a:t>
              </a:r>
            </a:p>
          </p:txBody>
        </p:sp>
        <p:sp>
          <p:nvSpPr>
            <p:cNvPr id="1042" name="Text Box 17"/>
            <p:cNvSpPr txBox="1">
              <a:spLocks noChangeArrowheads="1"/>
            </p:cNvSpPr>
            <p:nvPr/>
          </p:nvSpPr>
          <p:spPr bwMode="auto">
            <a:xfrm>
              <a:off x="4272" y="2160"/>
              <a:ext cx="845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51522" tIns="75760" rIns="151522" bIns="75760">
              <a:spAutoFit/>
            </a:bodyPr>
            <a:lstStyle/>
            <a:p>
              <a:pPr defTabSz="1516063"/>
              <a:r>
                <a:rPr lang="en-US" sz="2100"/>
                <a:t>Tagging</a:t>
              </a:r>
            </a:p>
          </p:txBody>
        </p:sp>
        <p:sp>
          <p:nvSpPr>
            <p:cNvPr id="1043" name="Text Box 18"/>
            <p:cNvSpPr txBox="1">
              <a:spLocks noChangeArrowheads="1"/>
            </p:cNvSpPr>
            <p:nvPr/>
          </p:nvSpPr>
          <p:spPr bwMode="auto">
            <a:xfrm>
              <a:off x="4080" y="3168"/>
              <a:ext cx="1245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51522" tIns="75760" rIns="151522" bIns="75760">
              <a:spAutoFit/>
            </a:bodyPr>
            <a:lstStyle/>
            <a:p>
              <a:pPr defTabSz="1516063"/>
              <a:r>
                <a:rPr lang="en-US" sz="2100"/>
                <a:t>Summarizing</a:t>
              </a:r>
            </a:p>
          </p:txBody>
        </p:sp>
        <p:cxnSp>
          <p:nvCxnSpPr>
            <p:cNvPr id="1044" name="AutoShape 19"/>
            <p:cNvCxnSpPr>
              <a:cxnSpLocks noChangeShapeType="1"/>
              <a:stCxn id="1054" idx="3"/>
              <a:endCxn id="1041" idx="1"/>
            </p:cNvCxnSpPr>
            <p:nvPr/>
          </p:nvCxnSpPr>
          <p:spPr bwMode="auto">
            <a:xfrm>
              <a:off x="3292" y="2249"/>
              <a:ext cx="788" cy="1596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45" name="AutoShape 20"/>
            <p:cNvCxnSpPr>
              <a:cxnSpLocks noChangeShapeType="1"/>
              <a:stCxn id="1054" idx="3"/>
              <a:endCxn id="1040" idx="1"/>
            </p:cNvCxnSpPr>
            <p:nvPr/>
          </p:nvCxnSpPr>
          <p:spPr bwMode="auto">
            <a:xfrm flipV="1">
              <a:off x="3292" y="1685"/>
              <a:ext cx="932" cy="56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46" name="AutoShape 21"/>
            <p:cNvCxnSpPr>
              <a:cxnSpLocks noChangeShapeType="1"/>
              <a:stCxn id="1054" idx="3"/>
              <a:endCxn id="1043" idx="1"/>
            </p:cNvCxnSpPr>
            <p:nvPr/>
          </p:nvCxnSpPr>
          <p:spPr bwMode="auto">
            <a:xfrm>
              <a:off x="3292" y="2249"/>
              <a:ext cx="788" cy="106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47" name="AutoShape 22"/>
            <p:cNvCxnSpPr>
              <a:cxnSpLocks noChangeShapeType="1"/>
              <a:endCxn id="1054" idx="1"/>
            </p:cNvCxnSpPr>
            <p:nvPr/>
          </p:nvCxnSpPr>
          <p:spPr bwMode="auto">
            <a:xfrm>
              <a:off x="959" y="1488"/>
              <a:ext cx="1261" cy="761"/>
            </a:xfrm>
            <a:prstGeom prst="curvedConnector3">
              <a:avLst>
                <a:gd name="adj1" fmla="val 4995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48" name="AutoShape 23"/>
            <p:cNvCxnSpPr>
              <a:cxnSpLocks noChangeShapeType="1"/>
              <a:stCxn id="1054" idx="3"/>
              <a:endCxn id="1042" idx="1"/>
            </p:cNvCxnSpPr>
            <p:nvPr/>
          </p:nvCxnSpPr>
          <p:spPr bwMode="auto">
            <a:xfrm>
              <a:off x="3292" y="2249"/>
              <a:ext cx="980" cy="6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49" name="AutoShape 24"/>
            <p:cNvCxnSpPr>
              <a:cxnSpLocks noChangeShapeType="1"/>
              <a:stCxn id="1054" idx="3"/>
              <a:endCxn id="1061" idx="1"/>
            </p:cNvCxnSpPr>
            <p:nvPr/>
          </p:nvCxnSpPr>
          <p:spPr bwMode="auto">
            <a:xfrm>
              <a:off x="3292" y="2249"/>
              <a:ext cx="788" cy="54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50" name="AutoShape 25"/>
            <p:cNvCxnSpPr>
              <a:cxnSpLocks noChangeShapeType="1"/>
            </p:cNvCxnSpPr>
            <p:nvPr/>
          </p:nvCxnSpPr>
          <p:spPr bwMode="auto">
            <a:xfrm rot="16200000" flipH="1">
              <a:off x="2151" y="2078"/>
              <a:ext cx="338" cy="169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51" name="AutoShape 26"/>
            <p:cNvCxnSpPr>
              <a:cxnSpLocks noChangeShapeType="1"/>
              <a:stCxn id="1054" idx="3"/>
              <a:endCxn id="1039" idx="1"/>
            </p:cNvCxnSpPr>
            <p:nvPr/>
          </p:nvCxnSpPr>
          <p:spPr bwMode="auto">
            <a:xfrm flipV="1">
              <a:off x="3292" y="965"/>
              <a:ext cx="980" cy="128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52" name="AutoShape 27"/>
            <p:cNvCxnSpPr>
              <a:cxnSpLocks noChangeShapeType="1"/>
              <a:endCxn id="1054" idx="1"/>
            </p:cNvCxnSpPr>
            <p:nvPr/>
          </p:nvCxnSpPr>
          <p:spPr bwMode="auto">
            <a:xfrm>
              <a:off x="992" y="2160"/>
              <a:ext cx="1228" cy="89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53" name="AutoShape 28"/>
            <p:cNvCxnSpPr>
              <a:cxnSpLocks noChangeShapeType="1"/>
              <a:endCxn id="1054" idx="1"/>
            </p:cNvCxnSpPr>
            <p:nvPr/>
          </p:nvCxnSpPr>
          <p:spPr bwMode="auto">
            <a:xfrm>
              <a:off x="1691" y="1038"/>
              <a:ext cx="529" cy="1211"/>
            </a:xfrm>
            <a:prstGeom prst="curvedConnector3">
              <a:avLst>
                <a:gd name="adj1" fmla="val 4990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054" name="AutoShape 29"/>
            <p:cNvSpPr>
              <a:spLocks noChangeArrowheads="1"/>
            </p:cNvSpPr>
            <p:nvPr/>
          </p:nvSpPr>
          <p:spPr bwMode="auto">
            <a:xfrm>
              <a:off x="2220" y="1712"/>
              <a:ext cx="1072" cy="107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51522" tIns="75760" rIns="151522" bIns="75760" anchor="ctr"/>
            <a:lstStyle/>
            <a:p>
              <a:pPr algn="ctr" defTabSz="1516063"/>
              <a:endParaRPr lang="en-US" sz="2000"/>
            </a:p>
          </p:txBody>
        </p:sp>
        <p:sp>
          <p:nvSpPr>
            <p:cNvPr id="48158" name="Text Box 30"/>
            <p:cNvSpPr txBox="1">
              <a:spLocks noChangeAspect="1" noChangeArrowheads="1"/>
            </p:cNvSpPr>
            <p:nvPr/>
          </p:nvSpPr>
          <p:spPr bwMode="auto">
            <a:xfrm>
              <a:off x="2138" y="1767"/>
              <a:ext cx="121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51522" tIns="75760" rIns="151522" bIns="75760">
              <a:spAutoFit/>
            </a:bodyPr>
            <a:lstStyle/>
            <a:p>
              <a:pPr algn="ctr" defTabSz="1516063"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+mn-cs"/>
                </a:rPr>
                <a:t>CTR Ontology</a:t>
              </a:r>
            </a:p>
          </p:txBody>
        </p:sp>
        <p:sp>
          <p:nvSpPr>
            <p:cNvPr id="1056" name="Text Box 31"/>
            <p:cNvSpPr txBox="1">
              <a:spLocks noChangeArrowheads="1"/>
            </p:cNvSpPr>
            <p:nvPr/>
          </p:nvSpPr>
          <p:spPr bwMode="auto">
            <a:xfrm>
              <a:off x="2186" y="1944"/>
              <a:ext cx="1222" cy="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51522" tIns="75760" rIns="151522" bIns="75760">
              <a:spAutoFit/>
            </a:bodyPr>
            <a:lstStyle/>
            <a:p>
              <a:pPr marL="174625" indent="-174625" defTabSz="1516063">
                <a:buFontTx/>
                <a:buChar char="•"/>
              </a:pPr>
              <a:r>
                <a:rPr lang="en-US" sz="1600"/>
                <a:t>Individual</a:t>
              </a:r>
            </a:p>
            <a:p>
              <a:pPr marL="174625" indent="-174625" defTabSz="1516063">
                <a:buFontTx/>
                <a:buChar char="•"/>
              </a:pPr>
              <a:r>
                <a:rPr lang="en-US" sz="1600"/>
                <a:t>Organizational</a:t>
              </a:r>
            </a:p>
            <a:p>
              <a:pPr marL="174625" indent="-174625" defTabSz="1516063">
                <a:buFontTx/>
                <a:buChar char="•"/>
              </a:pPr>
              <a:r>
                <a:rPr lang="en-US" sz="1600"/>
                <a:t>Community</a:t>
              </a:r>
            </a:p>
            <a:p>
              <a:pPr marL="174625" indent="-174625" defTabSz="1516063">
                <a:buFontTx/>
                <a:buChar char="•"/>
              </a:pPr>
              <a:r>
                <a:rPr lang="en-US" sz="1600"/>
                <a:t>Political</a:t>
              </a:r>
            </a:p>
            <a:p>
              <a:pPr marL="174625" indent="-174625" defTabSz="1516063">
                <a:buFontTx/>
                <a:buChar char="•"/>
              </a:pPr>
              <a:r>
                <a:rPr lang="en-US" sz="1600"/>
                <a:t>…</a:t>
              </a:r>
            </a:p>
          </p:txBody>
        </p: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378" y="2880"/>
              <a:ext cx="611" cy="195"/>
              <a:chOff x="2448" y="5664"/>
              <a:chExt cx="1392" cy="432"/>
            </a:xfrm>
          </p:grpSpPr>
          <p:pic>
            <p:nvPicPr>
              <p:cNvPr id="1064" name="Picture 3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448" y="5664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65" name="Picture 36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928" y="5664"/>
                <a:ext cx="432" cy="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66" name="Picture 37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408" y="5664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38"/>
            <p:cNvGrpSpPr>
              <a:grpSpLocks/>
            </p:cNvGrpSpPr>
            <p:nvPr/>
          </p:nvGrpSpPr>
          <p:grpSpPr bwMode="auto">
            <a:xfrm>
              <a:off x="1104" y="3264"/>
              <a:ext cx="1186" cy="777"/>
              <a:chOff x="7056" y="12240"/>
              <a:chExt cx="1776" cy="1240"/>
            </a:xfrm>
          </p:grpSpPr>
          <p:pic>
            <p:nvPicPr>
              <p:cNvPr id="1062" name="Picture 39" descr="MPj04373320000[1]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326" y="12240"/>
                <a:ext cx="599" cy="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63" name="Text Box 40"/>
              <p:cNvSpPr txBox="1">
                <a:spLocks noChangeArrowheads="1"/>
              </p:cNvSpPr>
              <p:nvPr/>
            </p:nvSpPr>
            <p:spPr bwMode="auto">
              <a:xfrm>
                <a:off x="7056" y="12835"/>
                <a:ext cx="1776" cy="6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51522" tIns="75760" rIns="151522" bIns="75760">
                <a:spAutoFit/>
              </a:bodyPr>
              <a:lstStyle/>
              <a:p>
                <a:pPr defTabSz="1516063"/>
                <a:r>
                  <a:rPr lang="en-US" sz="1600"/>
                  <a:t>Multicultural/ linguistic input</a:t>
                </a:r>
              </a:p>
            </p:txBody>
          </p:sp>
        </p:grpSp>
        <p:cxnSp>
          <p:nvCxnSpPr>
            <p:cNvPr id="1059" name="AutoShape 41"/>
            <p:cNvCxnSpPr>
              <a:cxnSpLocks noChangeShapeType="1"/>
              <a:endCxn id="1054" idx="1"/>
            </p:cNvCxnSpPr>
            <p:nvPr/>
          </p:nvCxnSpPr>
          <p:spPr bwMode="auto">
            <a:xfrm flipV="1">
              <a:off x="989" y="2249"/>
              <a:ext cx="1231" cy="729"/>
            </a:xfrm>
            <a:prstGeom prst="curvedConnector3">
              <a:avLst>
                <a:gd name="adj1" fmla="val 4995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60" name="AutoShape 42"/>
            <p:cNvCxnSpPr>
              <a:cxnSpLocks noChangeShapeType="1"/>
              <a:endCxn id="1054" idx="1"/>
            </p:cNvCxnSpPr>
            <p:nvPr/>
          </p:nvCxnSpPr>
          <p:spPr bwMode="auto">
            <a:xfrm flipV="1">
              <a:off x="1684" y="2249"/>
              <a:ext cx="536" cy="1221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061" name="Text Box 43"/>
            <p:cNvSpPr txBox="1">
              <a:spLocks noChangeArrowheads="1"/>
            </p:cNvSpPr>
            <p:nvPr/>
          </p:nvSpPr>
          <p:spPr bwMode="auto">
            <a:xfrm>
              <a:off x="4080" y="2640"/>
              <a:ext cx="1536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51522" tIns="75760" rIns="151522" bIns="75760">
              <a:spAutoFit/>
            </a:bodyPr>
            <a:lstStyle/>
            <a:p>
              <a:pPr defTabSz="1516063"/>
              <a:r>
                <a:rPr lang="en-US" sz="2100"/>
                <a:t>Recommending</a:t>
              </a:r>
            </a:p>
          </p:txBody>
        </p:sp>
      </p:grpSp>
      <p:sp>
        <p:nvSpPr>
          <p:cNvPr id="1033" name="Text Box 54"/>
          <p:cNvSpPr txBox="1">
            <a:spLocks noChangeArrowheads="1"/>
          </p:cNvSpPr>
          <p:nvPr/>
        </p:nvSpPr>
        <p:spPr bwMode="auto">
          <a:xfrm>
            <a:off x="3429000" y="16002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>
                <a:solidFill>
                  <a:srgbClr val="FF9900"/>
                </a:solidFill>
              </a:rPr>
              <a:t>sources</a:t>
            </a:r>
          </a:p>
        </p:txBody>
      </p:sp>
      <p:sp>
        <p:nvSpPr>
          <p:cNvPr id="1034" name="Text Box 55"/>
          <p:cNvSpPr txBox="1">
            <a:spLocks noChangeArrowheads="1"/>
          </p:cNvSpPr>
          <p:nvPr/>
        </p:nvSpPr>
        <p:spPr bwMode="auto">
          <a:xfrm>
            <a:off x="4495800" y="54864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uses</a:t>
            </a:r>
          </a:p>
        </p:txBody>
      </p:sp>
    </p:spTree>
    <p:extLst>
      <p:ext uri="{BB962C8B-B14F-4D97-AF65-F5344CB8AC3E}">
        <p14:creationId xmlns:p14="http://schemas.microsoft.com/office/powerpoint/2010/main" val="2616173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Generalizing </a:t>
            </a:r>
            <a:r>
              <a:rPr lang="en-US" dirty="0" err="1"/>
              <a:t>CTRnet</a:t>
            </a:r>
            <a:endParaRPr lang="en-US" b="1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Precursor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www.dl-vt-416.</a:t>
            </a:r>
            <a:r>
              <a:rPr lang="en-US" dirty="0" smtClean="0">
                <a:hlinkClick r:id="rId3"/>
              </a:rPr>
              <a:t>org</a:t>
            </a:r>
            <a:endParaRPr lang="en-US" dirty="0" smtClean="0"/>
          </a:p>
          <a:p>
            <a:pPr eaLnBrk="1" hangingPunct="1"/>
            <a:r>
              <a:rPr lang="en-US" dirty="0" smtClean="0"/>
              <a:t>Sequel: Event Archiving</a:t>
            </a:r>
          </a:p>
          <a:p>
            <a:pPr lvl="1" eaLnBrk="1" hangingPunct="1"/>
            <a:r>
              <a:rPr lang="en-US" dirty="0" smtClean="0"/>
              <a:t>Related to work of national libraries to archive internet of interest (as in plans for Qatar Digital Library Institute)</a:t>
            </a:r>
          </a:p>
          <a:p>
            <a:pPr lvl="1" eaLnBrk="1" hangingPunct="1"/>
            <a:r>
              <a:rPr lang="en-US" dirty="0" smtClean="0"/>
              <a:t>Related to International Internet Preservation Consortium (IIPC, </a:t>
            </a:r>
            <a:r>
              <a:rPr lang="en-US" dirty="0" smtClean="0">
                <a:hlinkClick r:id="rId4"/>
              </a:rPr>
              <a:t>www.netpreserve.org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/>
              <a:t>Related to Archive-</a:t>
            </a:r>
            <a:r>
              <a:rPr lang="en-US" dirty="0"/>
              <a:t>it (</a:t>
            </a:r>
            <a:r>
              <a:rPr lang="en-US" dirty="0">
                <a:hlinkClick r:id="rId5"/>
              </a:rPr>
              <a:t>www.archive-</a:t>
            </a:r>
            <a:r>
              <a:rPr lang="en-US" dirty="0" smtClean="0">
                <a:hlinkClick r:id="rId5"/>
              </a:rPr>
              <a:t>it.org</a:t>
            </a:r>
            <a:r>
              <a:rPr lang="en-US" dirty="0" smtClean="0"/>
              <a:t>) and its Spontaneous </a:t>
            </a:r>
            <a:r>
              <a:rPr lang="en-US" dirty="0"/>
              <a:t>Events </a:t>
            </a:r>
            <a:r>
              <a:rPr lang="en-US" dirty="0" smtClean="0"/>
              <a:t>collections (</a:t>
            </a:r>
            <a:r>
              <a:rPr lang="en-US" dirty="0" err="1" smtClean="0"/>
              <a:t>see</a:t>
            </a:r>
            <a:r>
              <a:rPr lang="en-US" dirty="0" err="1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://www.archive-it.org/public/topic.html?topic=</a:t>
            </a:r>
            <a:r>
              <a:rPr lang="en-US" dirty="0" smtClean="0">
                <a:hlinkClick r:id="rId6"/>
              </a:rPr>
              <a:t>spontaneousEvents</a:t>
            </a:r>
            <a:r>
              <a:rPr lang="en-US" dirty="0" smtClean="0"/>
              <a:t>) 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505167-BD19-43F4-9E54-B3C6C4264527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5400" dirty="0"/>
              <a:t>Outline</a:t>
            </a:r>
            <a:endParaRPr lang="en-US" sz="5400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467600" cy="4525963"/>
          </a:xfrm>
        </p:spPr>
        <p:txBody>
          <a:bodyPr/>
          <a:lstStyle/>
          <a:p>
            <a:r>
              <a:rPr lang="en-US" sz="4000" dirty="0"/>
              <a:t>Acknowledgments</a:t>
            </a:r>
          </a:p>
          <a:p>
            <a:r>
              <a:rPr lang="en-US" sz="4000" dirty="0"/>
              <a:t>Digital libraries, 5S</a:t>
            </a:r>
          </a:p>
          <a:p>
            <a:r>
              <a:rPr lang="en-US" sz="4000" dirty="0"/>
              <a:t>LIKES, </a:t>
            </a:r>
            <a:r>
              <a:rPr lang="en-US" sz="4000" dirty="0" err="1"/>
              <a:t>CTRnet</a:t>
            </a:r>
            <a:endParaRPr lang="en-US" sz="4000" dirty="0"/>
          </a:p>
          <a:p>
            <a:r>
              <a:rPr lang="en-US" sz="4000" dirty="0"/>
              <a:t>Curricular efforts</a:t>
            </a:r>
          </a:p>
          <a:p>
            <a:r>
              <a:rPr lang="en-US" sz="4000" dirty="0"/>
              <a:t>Book efforts</a:t>
            </a:r>
            <a:endParaRPr lang="en-US" sz="4000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F35373-38BF-4A04-8F79-898BD5ADDF9D}" type="slidenum">
              <a:rPr lang="en-US" smtClean="0"/>
              <a:pPr/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5994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Acknowledgements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525963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dirty="0" smtClean="0"/>
              <a:t>Mentors (</a:t>
            </a:r>
            <a:r>
              <a:rPr lang="en-US" dirty="0" err="1" smtClean="0"/>
              <a:t>Licklider</a:t>
            </a:r>
            <a:r>
              <a:rPr lang="en-US" dirty="0" smtClean="0"/>
              <a:t>, Kessler, Salton)</a:t>
            </a:r>
          </a:p>
          <a:p>
            <a:pPr eaLnBrk="1" hangingPunct="1">
              <a:spcBef>
                <a:spcPts val="0"/>
              </a:spcBef>
            </a:pPr>
            <a:r>
              <a:rPr lang="en-US" dirty="0" smtClean="0"/>
              <a:t>Virginia Tech, CS, Digital Library Research Lab</a:t>
            </a:r>
          </a:p>
          <a:p>
            <a:pPr eaLnBrk="1" hangingPunct="1">
              <a:spcBef>
                <a:spcPts val="0"/>
              </a:spcBef>
            </a:pPr>
            <a:r>
              <a:rPr lang="en-US" dirty="0" smtClean="0"/>
              <a:t>NSF and other sponsors</a:t>
            </a:r>
          </a:p>
          <a:p>
            <a:pPr eaLnBrk="1" hangingPunct="1">
              <a:spcBef>
                <a:spcPts val="0"/>
              </a:spcBef>
            </a:pPr>
            <a:r>
              <a:rPr lang="en-US" dirty="0" smtClean="0"/>
              <a:t>Students, colleagues, co-investigators</a:t>
            </a:r>
          </a:p>
          <a:p>
            <a:pPr eaLnBrk="1" hangingPunct="1">
              <a:spcBef>
                <a:spcPts val="0"/>
              </a:spcBef>
            </a:pPr>
            <a:r>
              <a:rPr lang="en-US" dirty="0" smtClean="0"/>
              <a:t>Monika Akbar, </a:t>
            </a:r>
            <a:r>
              <a:rPr lang="en-US" dirty="0" err="1" smtClean="0"/>
              <a:t>Yinlin</a:t>
            </a:r>
            <a:r>
              <a:rPr lang="en-US" dirty="0" smtClean="0"/>
              <a:t> Chen, Marcos André </a:t>
            </a:r>
            <a:r>
              <a:rPr lang="en-US" dirty="0" err="1" smtClean="0"/>
              <a:t>Gon-çalves</a:t>
            </a:r>
            <a:r>
              <a:rPr lang="en-US" dirty="0" smtClean="0"/>
              <a:t>, Doug Gorton, </a:t>
            </a:r>
            <a:r>
              <a:rPr lang="en-US" dirty="0" err="1" smtClean="0"/>
              <a:t>Tarek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, Nadia </a:t>
            </a:r>
            <a:r>
              <a:rPr lang="en-US" dirty="0" err="1" smtClean="0"/>
              <a:t>Ko</a:t>
            </a:r>
            <a:r>
              <a:rPr lang="en-US" dirty="0" smtClean="0"/>
              <a:t>- </a:t>
            </a:r>
            <a:r>
              <a:rPr lang="en-US" dirty="0" err="1" smtClean="0"/>
              <a:t>zievitch</a:t>
            </a:r>
            <a:r>
              <a:rPr lang="en-US" dirty="0" smtClean="0"/>
              <a:t>, Spencer Lee, Jonathan </a:t>
            </a:r>
            <a:r>
              <a:rPr lang="en-US" dirty="0" err="1" smtClean="0"/>
              <a:t>Leidig</a:t>
            </a:r>
            <a:r>
              <a:rPr lang="en-US" dirty="0" smtClean="0"/>
              <a:t>, Yi Ma, Uma Murthy, Sung </a:t>
            </a:r>
            <a:r>
              <a:rPr lang="en-US" dirty="0" err="1" smtClean="0"/>
              <a:t>Hee</a:t>
            </a:r>
            <a:r>
              <a:rPr lang="en-US" dirty="0" smtClean="0"/>
              <a:t> Park, </a:t>
            </a:r>
            <a:r>
              <a:rPr lang="en-US" dirty="0" err="1" smtClean="0"/>
              <a:t>Rao</a:t>
            </a:r>
            <a:r>
              <a:rPr lang="en-US" dirty="0" smtClean="0"/>
              <a:t> </a:t>
            </a:r>
            <a:r>
              <a:rPr lang="en-US" dirty="0" err="1" smtClean="0"/>
              <a:t>Shen</a:t>
            </a:r>
            <a:r>
              <a:rPr lang="en-US" dirty="0" smtClean="0"/>
              <a:t>, </a:t>
            </a:r>
            <a:r>
              <a:rPr lang="en-US" dirty="0" err="1" smtClean="0"/>
              <a:t>Ven-kat</a:t>
            </a:r>
            <a:r>
              <a:rPr lang="en-US" dirty="0" smtClean="0"/>
              <a:t> </a:t>
            </a:r>
            <a:r>
              <a:rPr lang="en-US" dirty="0" err="1" smtClean="0"/>
              <a:t>Srinivasan</a:t>
            </a:r>
            <a:r>
              <a:rPr lang="en-US" dirty="0" smtClean="0"/>
              <a:t>, Ricardo Torres, </a:t>
            </a:r>
            <a:r>
              <a:rPr lang="en-US" dirty="0" err="1" smtClean="0"/>
              <a:t>Xiaoyan</a:t>
            </a:r>
            <a:r>
              <a:rPr lang="en-US" dirty="0" smtClean="0"/>
              <a:t> Yu, ...</a:t>
            </a:r>
          </a:p>
          <a:p>
            <a:pPr eaLnBrk="1" hangingPunct="1">
              <a:spcBef>
                <a:spcPts val="0"/>
              </a:spcBef>
            </a:pPr>
            <a:r>
              <a:rPr lang="en-US" dirty="0" smtClean="0"/>
              <a:t>Barbara </a:t>
            </a:r>
            <a:r>
              <a:rPr lang="en-US" dirty="0" err="1" smtClean="0"/>
              <a:t>Wildemuth</a:t>
            </a:r>
            <a:r>
              <a:rPr lang="en-US" dirty="0" smtClean="0"/>
              <a:t>, Jeffrey </a:t>
            </a:r>
            <a:r>
              <a:rPr lang="en-US" dirty="0" err="1" smtClean="0"/>
              <a:t>Pomerantz</a:t>
            </a:r>
            <a:r>
              <a:rPr lang="en-US" dirty="0" smtClean="0"/>
              <a:t>, </a:t>
            </a:r>
            <a:r>
              <a:rPr lang="en-US" dirty="0" err="1" smtClean="0"/>
              <a:t>Sanghee</a:t>
            </a:r>
            <a:r>
              <a:rPr lang="en-US" dirty="0" smtClean="0"/>
              <a:t> Oh, </a:t>
            </a:r>
            <a:r>
              <a:rPr lang="en-US" dirty="0" err="1" smtClean="0"/>
              <a:t>Seungwon</a:t>
            </a:r>
            <a:r>
              <a:rPr lang="en-US" dirty="0" smtClean="0"/>
              <a:t> Yang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3DDA1F-0413-4131-80F3-0C5256F7415C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8B0167-95EC-4989-8B6C-76CE836A0A3A}" type="slidenum">
              <a:rPr lang="en-US" smtClean="0"/>
              <a:pPr/>
              <a:t>30</a:t>
            </a:fld>
            <a:endParaRPr lang="en-US" smtClean="0"/>
          </a:p>
        </p:txBody>
      </p:sp>
      <p:graphicFrame>
        <p:nvGraphicFramePr>
          <p:cNvPr id="1667171" name="Group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845063"/>
              </p:ext>
            </p:extLst>
          </p:nvPr>
        </p:nvGraphicFramePr>
        <p:xfrm>
          <a:off x="381000" y="228600"/>
          <a:ext cx="8077200" cy="6214110"/>
        </p:xfrm>
        <a:graphic>
          <a:graphicData uri="http://schemas.openxmlformats.org/drawingml/2006/table">
            <a:tbl>
              <a:tblPr/>
              <a:tblGrid>
                <a:gridCol w="4038600"/>
                <a:gridCol w="4038600"/>
              </a:tblGrid>
              <a:tr h="762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CS2008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Information Management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Areas beside DL#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Information models*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Transaction processing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Database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systems*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Distributed DBs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Data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modeling*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Physical DB design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Indexing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Data mining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Relational DBs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Information storage and retrieval#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Query languages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Hypermedia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Relational DB design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Multimedia systems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11" name="Rectangle 100"/>
          <p:cNvSpPr>
            <a:spLocks noChangeArrowheads="1"/>
          </p:cNvSpPr>
          <p:nvPr/>
        </p:nvSpPr>
        <p:spPr bwMode="auto">
          <a:xfrm>
            <a:off x="304800" y="6489978"/>
            <a:ext cx="83299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b="0" dirty="0"/>
              <a:t>* Core </a:t>
            </a:r>
            <a:r>
              <a:rPr lang="en-US" b="0" dirty="0" smtClean="0"/>
              <a:t>components                 #DL moved to ISR </a:t>
            </a:r>
            <a:r>
              <a:rPr lang="en-US" b="0" dirty="0" smtClean="0"/>
              <a:t>for 2013</a:t>
            </a:r>
            <a:endParaRPr lang="en-US" b="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DFE412-01EE-4823-B11D-F0C702B30260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DL Curriculum Framework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1814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304800" y="1447800"/>
          <a:ext cx="8458200" cy="481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Visio" r:id="rId4" imgW="7121387" imgH="4061129" progId="">
                  <p:embed/>
                </p:oleObj>
              </mc:Choice>
              <mc:Fallback>
                <p:oleObj name="Visio" r:id="rId4" imgW="7121387" imgH="4061129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47800"/>
                        <a:ext cx="8458200" cy="481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DL Curric. Project - 1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NSF awards to VT and UNC-CH</a:t>
            </a:r>
          </a:p>
          <a:p>
            <a:pPr eaLnBrk="1" hangingPunct="1"/>
            <a:r>
              <a:rPr lang="en-US" dirty="0" smtClean="0"/>
              <a:t>CS and LIS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Project server: http://</a:t>
            </a:r>
            <a:r>
              <a:rPr lang="en-US" dirty="0" err="1" smtClean="0"/>
              <a:t>curric.dlib.vt.edu</a:t>
            </a:r>
            <a:r>
              <a:rPr lang="en-US" dirty="0" smtClean="0"/>
              <a:t>/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err="1" smtClean="0"/>
              <a:t>Wikiversity</a:t>
            </a:r>
            <a:r>
              <a:rPr lang="en-US" dirty="0" smtClean="0"/>
              <a:t>: http://</a:t>
            </a:r>
            <a:r>
              <a:rPr lang="en-US" dirty="0" err="1" smtClean="0"/>
              <a:t>en.wikiversity.org</a:t>
            </a:r>
            <a:r>
              <a:rPr lang="en-US" dirty="0" smtClean="0"/>
              <a:t>/wiki/</a:t>
            </a:r>
            <a:r>
              <a:rPr lang="en-US" dirty="0" err="1" smtClean="0"/>
              <a:t>Curriculum_on_Digital_Libraries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505167-BD19-43F4-9E54-B3C6C4264527}" type="slidenum">
              <a:rPr lang="en-US" smtClean="0"/>
              <a:pPr/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232400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DL </a:t>
            </a:r>
            <a:r>
              <a:rPr lang="en-US" b="1" dirty="0" err="1" smtClean="0"/>
              <a:t>Curric</a:t>
            </a:r>
            <a:r>
              <a:rPr lang="en-US" b="1" dirty="0" smtClean="0"/>
              <a:t>. Project - 2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b="1" dirty="0"/>
              <a:t>Module 1</a:t>
            </a:r>
            <a:r>
              <a:rPr lang="en-US" b="1" dirty="0" smtClean="0"/>
              <a:t>-a (10-c): Conceptual frameworks, models, theories, </a:t>
            </a:r>
            <a:r>
              <a:rPr lang="en-US" b="1" dirty="0" err="1" smtClean="0"/>
              <a:t>defns</a:t>
            </a:r>
            <a:endParaRPr lang="en-US" b="1" dirty="0" smtClean="0"/>
          </a:p>
          <a:p>
            <a:pPr eaLnBrk="1" hangingPunct="1"/>
            <a:r>
              <a:rPr lang="en-US" b="1" dirty="0" smtClean="0"/>
              <a:t>Module </a:t>
            </a:r>
            <a:r>
              <a:rPr lang="en-US" b="1" dirty="0" smtClean="0"/>
              <a:t>1-b: History of digital libraries and library automation</a:t>
            </a:r>
          </a:p>
          <a:p>
            <a:pPr eaLnBrk="1" hangingPunct="1"/>
            <a:r>
              <a:rPr lang="en-US" b="1" dirty="0" smtClean="0"/>
              <a:t>Module 2-</a:t>
            </a:r>
            <a:r>
              <a:rPr lang="en-US" b="1" dirty="0" smtClean="0"/>
              <a:t>c (8-d): </a:t>
            </a:r>
            <a:r>
              <a:rPr lang="en-US" b="1" dirty="0" smtClean="0"/>
              <a:t>File Formats, Transformation, and Migration</a:t>
            </a:r>
            <a:endParaRPr lang="en-US" dirty="0" smtClean="0"/>
          </a:p>
          <a:p>
            <a:pPr eaLnBrk="1" hangingPunct="1"/>
            <a:r>
              <a:rPr lang="en-US" b="1" dirty="0" smtClean="0"/>
              <a:t>Module 3-b: </a:t>
            </a:r>
            <a:r>
              <a:rPr lang="en-US" b="1" dirty="0" smtClean="0"/>
              <a:t>Digitization</a:t>
            </a:r>
          </a:p>
          <a:p>
            <a:pPr eaLnBrk="1" hangingPunct="1"/>
            <a:r>
              <a:rPr lang="en-US" b="1" dirty="0" smtClean="0"/>
              <a:t>Module 3-e (7-e): Web publishing</a:t>
            </a:r>
            <a:endParaRPr lang="en-US" dirty="0" smtClean="0"/>
          </a:p>
          <a:p>
            <a:pPr eaLnBrk="1" hangingPunct="1"/>
            <a:r>
              <a:rPr lang="en-US" b="1" dirty="0" smtClean="0"/>
              <a:t>Module 4-b: Metadata</a:t>
            </a:r>
            <a:endParaRPr lang="en-US" dirty="0" smtClean="0"/>
          </a:p>
          <a:p>
            <a:pPr eaLnBrk="1" hangingPunct="1"/>
            <a:r>
              <a:rPr lang="en-US" b="1" dirty="0" smtClean="0"/>
              <a:t>Module 5-a: Architecture overviews</a:t>
            </a: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6A8DDF-F60B-4FF8-86A2-82319698733F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DL </a:t>
            </a:r>
            <a:r>
              <a:rPr lang="en-US" b="1" dirty="0" err="1" smtClean="0"/>
              <a:t>Curric</a:t>
            </a:r>
            <a:r>
              <a:rPr lang="en-US" b="1" dirty="0" smtClean="0"/>
              <a:t>. Project - 3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b="1" dirty="0" smtClean="0"/>
              <a:t>Module 5-b: Application software</a:t>
            </a:r>
          </a:p>
          <a:p>
            <a:pPr eaLnBrk="1" hangingPunct="1"/>
            <a:r>
              <a:rPr lang="en-US" b="1" dirty="0" smtClean="0"/>
              <a:t>Module 5-d: Protocols</a:t>
            </a:r>
            <a:endParaRPr lang="en-US" dirty="0" smtClean="0"/>
          </a:p>
          <a:p>
            <a:pPr eaLnBrk="1" hangingPunct="1"/>
            <a:r>
              <a:rPr lang="en-US" b="1" dirty="0" smtClean="0"/>
              <a:t>Module 6-a: Information needs/relevance</a:t>
            </a:r>
          </a:p>
          <a:p>
            <a:pPr eaLnBrk="1" hangingPunct="1"/>
            <a:r>
              <a:rPr lang="en-US" b="1" dirty="0" smtClean="0"/>
              <a:t>Module 6-b: Online information seeking behaviors and search strategies</a:t>
            </a:r>
            <a:endParaRPr lang="en-US" dirty="0" smtClean="0"/>
          </a:p>
          <a:p>
            <a:pPr eaLnBrk="1" hangingPunct="1"/>
            <a:r>
              <a:rPr lang="en-US" b="1" dirty="0" smtClean="0"/>
              <a:t>Module 6-d: Interaction design and usability </a:t>
            </a:r>
            <a:r>
              <a:rPr lang="en-US" b="1" dirty="0" smtClean="0"/>
              <a:t>assessment</a:t>
            </a:r>
          </a:p>
          <a:p>
            <a:pPr eaLnBrk="1" hangingPunct="1"/>
            <a:r>
              <a:rPr lang="en-US" b="1" dirty="0"/>
              <a:t>Module 7-a: Indexing and searching</a:t>
            </a:r>
          </a:p>
          <a:p>
            <a:pPr eaLnBrk="1" hangingPunct="1"/>
            <a:r>
              <a:rPr lang="en-US" b="1" dirty="0" smtClean="0"/>
              <a:t>Module </a:t>
            </a:r>
            <a:r>
              <a:rPr lang="en-US" b="1" dirty="0"/>
              <a:t>7-a(1): Image </a:t>
            </a:r>
            <a:r>
              <a:rPr lang="en-US" b="1" dirty="0" smtClean="0"/>
              <a:t>retrieval</a:t>
            </a:r>
            <a:endParaRPr lang="en-US" b="1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B2FDA0-DD92-44F7-9B3D-73CD6A390067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DL </a:t>
            </a:r>
            <a:r>
              <a:rPr lang="en-US" b="1" dirty="0" err="1" smtClean="0"/>
              <a:t>Curric</a:t>
            </a:r>
            <a:r>
              <a:rPr lang="en-US" b="1" dirty="0" smtClean="0"/>
              <a:t>. Project - 4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b="1" dirty="0" smtClean="0"/>
              <a:t>Module </a:t>
            </a:r>
            <a:r>
              <a:rPr lang="en-US" b="1" dirty="0" smtClean="0"/>
              <a:t>7-b: Reference </a:t>
            </a:r>
            <a:r>
              <a:rPr lang="en-US" b="1" dirty="0" smtClean="0"/>
              <a:t>Services</a:t>
            </a:r>
          </a:p>
          <a:p>
            <a:pPr eaLnBrk="1" hangingPunct="1"/>
            <a:r>
              <a:rPr lang="en-US" b="1" dirty="0" smtClean="0"/>
              <a:t>Module 7-c: Recommender systems</a:t>
            </a:r>
          </a:p>
          <a:p>
            <a:pPr eaLnBrk="1" hangingPunct="1"/>
            <a:r>
              <a:rPr lang="en-US" b="1" dirty="0" smtClean="0"/>
              <a:t>Module 7-d: Routing</a:t>
            </a:r>
          </a:p>
          <a:p>
            <a:pPr eaLnBrk="1" hangingPunct="1"/>
            <a:r>
              <a:rPr lang="en-US" b="1" dirty="0" smtClean="0"/>
              <a:t>Module 7-f: Crawling</a:t>
            </a:r>
            <a:endParaRPr lang="en-US" b="1" dirty="0" smtClean="0"/>
          </a:p>
          <a:p>
            <a:pPr eaLnBrk="1" hangingPunct="1"/>
            <a:r>
              <a:rPr lang="en-US" b="1" dirty="0" smtClean="0"/>
              <a:t>Module 7-g: </a:t>
            </a:r>
            <a:r>
              <a:rPr lang="en-US" b="1" dirty="0" smtClean="0"/>
              <a:t>Personalization</a:t>
            </a:r>
          </a:p>
          <a:p>
            <a:pPr eaLnBrk="1" hangingPunct="1"/>
            <a:r>
              <a:rPr lang="en-US" b="1" dirty="0" smtClean="0"/>
              <a:t>Module 8-a: Preservation</a:t>
            </a:r>
            <a:endParaRPr lang="en-US" b="1" dirty="0" smtClean="0"/>
          </a:p>
          <a:p>
            <a:pPr eaLnBrk="1" hangingPunct="1"/>
            <a:r>
              <a:rPr lang="en-US" b="1" dirty="0" smtClean="0"/>
              <a:t>Module 8-b: Web </a:t>
            </a:r>
            <a:r>
              <a:rPr lang="en-US" b="1" dirty="0" smtClean="0"/>
              <a:t>archiving</a:t>
            </a:r>
          </a:p>
          <a:p>
            <a:pPr eaLnBrk="1" hangingPunct="1"/>
            <a:r>
              <a:rPr lang="en-US" b="1" dirty="0" smtClean="0"/>
              <a:t>Module </a:t>
            </a:r>
            <a:r>
              <a:rPr lang="en-US" b="1" dirty="0" smtClean="0"/>
              <a:t>9-c: Digital library evaluation, user </a:t>
            </a:r>
            <a:r>
              <a:rPr lang="en-US" b="1" dirty="0" smtClean="0"/>
              <a:t>studies</a:t>
            </a:r>
            <a:endParaRPr lang="en-US" b="1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D7F19B-02A4-4E57-ADF4-BB621AC91043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DL </a:t>
            </a:r>
            <a:r>
              <a:rPr lang="en-US" b="1" dirty="0" err="1" smtClean="0"/>
              <a:t>Curric</a:t>
            </a:r>
            <a:r>
              <a:rPr lang="en-US" b="1" dirty="0" smtClean="0"/>
              <a:t>. Project </a:t>
            </a:r>
            <a:r>
              <a:rPr lang="en-US" b="1" dirty="0" smtClean="0"/>
              <a:t>– 5</a:t>
            </a:r>
            <a:br>
              <a:rPr lang="en-US" b="1" dirty="0" smtClean="0"/>
            </a:br>
            <a:r>
              <a:rPr lang="en-US" b="1" dirty="0" smtClean="0"/>
              <a:t>Modules and Cloud Instances</a:t>
            </a:r>
            <a:endParaRPr lang="en-US" b="1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D7F19B-02A4-4E57-ADF4-BB621AC91043}" type="slidenum">
              <a:rPr lang="en-US" smtClean="0"/>
              <a:pPr/>
              <a:t>36</a:t>
            </a:fld>
            <a:endParaRPr lang="en-US" smtClean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9317563"/>
              </p:ext>
            </p:extLst>
          </p:nvPr>
        </p:nvGraphicFramePr>
        <p:xfrm>
          <a:off x="457200" y="1981200"/>
          <a:ext cx="8382000" cy="4312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3431822"/>
                <a:gridCol w="4035778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Apache </a:t>
                      </a:r>
                      <a:r>
                        <a:rPr lang="en-US" sz="2800" dirty="0" err="1" smtClean="0"/>
                        <a:t>Solr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Lemur</a:t>
                      </a:r>
                      <a:endParaRPr lang="en-US" sz="2800" dirty="0"/>
                    </a:p>
                  </a:txBody>
                  <a:tcPr/>
                </a:tc>
              </a:tr>
              <a:tr h="50492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WordNet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</a:t>
                      </a:r>
                      <a:endParaRPr lang="en-US" sz="2800" dirty="0"/>
                    </a:p>
                  </a:txBody>
                  <a:tcPr/>
                </a:tc>
              </a:tr>
              <a:tr h="50492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NLTK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SEDNA XML DB</a:t>
                      </a:r>
                      <a:endParaRPr lang="en-US" sz="2800" dirty="0"/>
                    </a:p>
                  </a:txBody>
                  <a:tcPr/>
                </a:tc>
              </a:tr>
              <a:tr h="50492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CLUTO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Weka</a:t>
                      </a:r>
                      <a:endParaRPr lang="en-US" sz="2800" dirty="0"/>
                    </a:p>
                  </a:txBody>
                  <a:tcPr/>
                </a:tc>
              </a:tr>
              <a:tr h="50492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TREC </a:t>
                      </a:r>
                      <a:r>
                        <a:rPr lang="en-US" sz="2800" dirty="0" err="1" smtClean="0"/>
                        <a:t>Eval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Hadoop</a:t>
                      </a:r>
                      <a:r>
                        <a:rPr lang="en-US" sz="2800" dirty="0" smtClean="0"/>
                        <a:t> Map-Reduce</a:t>
                      </a:r>
                      <a:endParaRPr lang="en-US" sz="2800" dirty="0"/>
                    </a:p>
                  </a:txBody>
                  <a:tcPr/>
                </a:tc>
              </a:tr>
              <a:tr h="504926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50492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Media Computation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Audacity</a:t>
                      </a:r>
                      <a:endParaRPr lang="en-US" sz="2800" dirty="0"/>
                    </a:p>
                  </a:txBody>
                  <a:tcPr/>
                </a:tc>
              </a:tr>
              <a:tr h="50492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PureData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Fingerprint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9383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Development –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Libraries</a:t>
            </a:r>
          </a:p>
          <a:p>
            <a:r>
              <a:rPr lang="en-US" dirty="0" smtClean="0"/>
              <a:t>Information Retrieval tools (cloud)</a:t>
            </a:r>
          </a:p>
          <a:p>
            <a:r>
              <a:rPr lang="en-US" dirty="0" smtClean="0"/>
              <a:t>Multimedia tools (cloud)</a:t>
            </a:r>
          </a:p>
          <a:p>
            <a:endParaRPr lang="en-US" dirty="0"/>
          </a:p>
          <a:p>
            <a:r>
              <a:rPr lang="en-US" dirty="0" smtClean="0"/>
              <a:t>Biometrics Training</a:t>
            </a:r>
          </a:p>
          <a:p>
            <a:pPr lvl="1"/>
            <a:r>
              <a:rPr lang="en-US" dirty="0" smtClean="0"/>
              <a:t>Especially fingerprint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451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Development – Who?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Experts</a:t>
            </a:r>
          </a:p>
          <a:p>
            <a:pPr lvl="1"/>
            <a:r>
              <a:rPr lang="en-US" dirty="0" smtClean="0"/>
              <a:t>DL</a:t>
            </a:r>
          </a:p>
          <a:p>
            <a:pPr lvl="1"/>
            <a:r>
              <a:rPr lang="en-US" dirty="0" smtClean="0"/>
              <a:t>Biometrics</a:t>
            </a:r>
          </a:p>
          <a:p>
            <a:r>
              <a:rPr lang="en-US" dirty="0" smtClean="0"/>
              <a:t>Teams in a 6000-level DL Course: 4</a:t>
            </a:r>
          </a:p>
          <a:p>
            <a:r>
              <a:rPr lang="en-US" dirty="0" smtClean="0"/>
              <a:t>Teams in a 5000-level IR Course: 5 (+5)</a:t>
            </a:r>
          </a:p>
          <a:p>
            <a:r>
              <a:rPr lang="en-US" dirty="0" smtClean="0"/>
              <a:t>Teams in a 4000 MM Course: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141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5400" dirty="0"/>
              <a:t>Outline</a:t>
            </a:r>
            <a:endParaRPr lang="en-US" sz="5400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467600" cy="4525963"/>
          </a:xfrm>
        </p:spPr>
        <p:txBody>
          <a:bodyPr/>
          <a:lstStyle/>
          <a:p>
            <a:r>
              <a:rPr lang="en-US" sz="4000" dirty="0"/>
              <a:t>Acknowledgments</a:t>
            </a:r>
          </a:p>
          <a:p>
            <a:r>
              <a:rPr lang="en-US" sz="4000" dirty="0"/>
              <a:t>Digital libraries, 5S</a:t>
            </a:r>
          </a:p>
          <a:p>
            <a:r>
              <a:rPr lang="en-US" sz="4000" dirty="0"/>
              <a:t>LIKES, </a:t>
            </a:r>
            <a:r>
              <a:rPr lang="en-US" sz="4000" dirty="0" err="1"/>
              <a:t>CTRnet</a:t>
            </a:r>
            <a:endParaRPr lang="en-US" sz="4000" dirty="0"/>
          </a:p>
          <a:p>
            <a:r>
              <a:rPr lang="en-US" sz="4000" dirty="0"/>
              <a:t>Curricular efforts</a:t>
            </a:r>
          </a:p>
          <a:p>
            <a:r>
              <a:rPr lang="en-US" sz="4000" dirty="0"/>
              <a:t>Book efforts</a:t>
            </a:r>
            <a:endParaRPr lang="en-US" sz="4000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F35373-38BF-4A04-8F79-898BD5ADDF9D}" type="slidenum">
              <a:rPr lang="en-US" smtClean="0"/>
              <a:pPr/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5994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Acknowledgements – 2</a:t>
            </a:r>
            <a:endParaRPr lang="en-US" b="1" dirty="0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525963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dirty="0" smtClean="0"/>
              <a:t>VT Digital Library Research Laboratory</a:t>
            </a:r>
          </a:p>
          <a:p>
            <a:pPr eaLnBrk="1" hangingPunct="1">
              <a:spcBef>
                <a:spcPts val="0"/>
              </a:spcBef>
            </a:pPr>
            <a:endParaRPr lang="en-US" dirty="0" smtClean="0"/>
          </a:p>
          <a:p>
            <a:pPr lvl="1" eaLnBrk="1" hangingPunct="1">
              <a:spcBef>
                <a:spcPts val="0"/>
              </a:spcBef>
            </a:pPr>
            <a:r>
              <a:rPr lang="en-US" dirty="0" smtClean="0"/>
              <a:t>Digital Libraries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/>
              <a:t>Information Retrieval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/>
              <a:t>Human-Computer Interaction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/>
              <a:t>Multimedia / Hypermedia / </a:t>
            </a:r>
            <a:r>
              <a:rPr lang="en-US" dirty="0" err="1" smtClean="0"/>
              <a:t>ePublishing</a:t>
            </a:r>
            <a:endParaRPr lang="en-US" dirty="0" smtClean="0"/>
          </a:p>
          <a:p>
            <a:pPr lvl="1" eaLnBrk="1" hangingPunct="1">
              <a:spcBef>
                <a:spcPts val="0"/>
              </a:spcBef>
            </a:pPr>
            <a:r>
              <a:rPr lang="en-US" dirty="0" smtClean="0"/>
              <a:t>Computing-related education</a:t>
            </a: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3DDA1F-0413-4131-80F3-0C5256F7415C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53071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F12FA7-60CB-45EA-863D-4883A8239B38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Old Planned Book: </a:t>
            </a:r>
            <a:r>
              <a:rPr lang="en-US" dirty="0" smtClean="0"/>
              <a:t>Parts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Ch. 1. Introduction (Motivation, Synopsis)</a:t>
            </a:r>
          </a:p>
          <a:p>
            <a:pPr eaLnBrk="1" hangingPunct="1"/>
            <a:r>
              <a:rPr lang="en-US" sz="3600" dirty="0" smtClean="0"/>
              <a:t>Part 1 – The “</a:t>
            </a:r>
            <a:r>
              <a:rPr lang="en-US" sz="3600" dirty="0" err="1" smtClean="0"/>
              <a:t>Ss</a:t>
            </a:r>
            <a:r>
              <a:rPr lang="en-US" sz="3600" dirty="0" smtClean="0"/>
              <a:t>”</a:t>
            </a:r>
          </a:p>
          <a:p>
            <a:pPr eaLnBrk="1" hangingPunct="1"/>
            <a:r>
              <a:rPr lang="en-US" sz="3600" dirty="0" smtClean="0"/>
              <a:t>Part 2 – Higher DL Constructs</a:t>
            </a:r>
          </a:p>
          <a:p>
            <a:pPr eaLnBrk="1" hangingPunct="1"/>
            <a:r>
              <a:rPr lang="en-US" sz="3600" dirty="0" smtClean="0"/>
              <a:t>Part 3 – Advanced Topics</a:t>
            </a:r>
          </a:p>
          <a:p>
            <a:pPr eaLnBrk="1" hangingPunct="1"/>
            <a:r>
              <a:rPr lang="en-US" sz="3600" dirty="0" smtClean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3899685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4E5207-7523-40C2-9F06-29450B18EE5D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Old Planned Book: </a:t>
            </a:r>
            <a:r>
              <a:rPr lang="en-US" dirty="0" smtClean="0"/>
              <a:t>Part 2</a:t>
            </a:r>
            <a:endParaRPr lang="en-US" dirty="0" smtClean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Part 2 – Higher DL Constructs</a:t>
            </a:r>
          </a:p>
          <a:p>
            <a:pPr lvl="1" eaLnBrk="1" hangingPunct="1"/>
            <a:r>
              <a:rPr lang="en-US" sz="3200" smtClean="0"/>
              <a:t>Ch. 7: Collections</a:t>
            </a:r>
          </a:p>
          <a:p>
            <a:pPr lvl="1" eaLnBrk="1" hangingPunct="1"/>
            <a:r>
              <a:rPr lang="en-US" sz="3200" smtClean="0"/>
              <a:t>Ch. 8: Catalogs</a:t>
            </a:r>
          </a:p>
          <a:p>
            <a:pPr lvl="1" eaLnBrk="1" hangingPunct="1"/>
            <a:r>
              <a:rPr lang="en-US" sz="3200" smtClean="0"/>
              <a:t>Ch. 9: Repositories and Archives</a:t>
            </a:r>
          </a:p>
          <a:p>
            <a:pPr lvl="1" eaLnBrk="1" hangingPunct="1"/>
            <a:r>
              <a:rPr lang="en-US" sz="3200" smtClean="0"/>
              <a:t>Ch. 10: Services</a:t>
            </a:r>
          </a:p>
          <a:p>
            <a:pPr lvl="1" eaLnBrk="1" hangingPunct="1"/>
            <a:r>
              <a:rPr lang="en-US" sz="3200" smtClean="0"/>
              <a:t>Ch. 11: Systems</a:t>
            </a:r>
          </a:p>
          <a:p>
            <a:pPr lvl="1" eaLnBrk="1" hangingPunct="1"/>
            <a:r>
              <a:rPr lang="en-US" sz="3200" smtClean="0"/>
              <a:t>Ch. 12: Case Studies</a:t>
            </a:r>
          </a:p>
        </p:txBody>
      </p:sp>
    </p:spTree>
    <p:extLst>
      <p:ext uri="{BB962C8B-B14F-4D97-AF65-F5344CB8AC3E}">
        <p14:creationId xmlns:p14="http://schemas.microsoft.com/office/powerpoint/2010/main" val="1106680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8839C3-5777-4261-B834-A1F47C24FADA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Old Planned Book: Part </a:t>
            </a:r>
            <a:r>
              <a:rPr lang="en-US" dirty="0" smtClean="0"/>
              <a:t>3 …</a:t>
            </a:r>
            <a:endParaRPr lang="en-US" dirty="0" smtClean="0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Part 3 – Advanced Topics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Ch. 13: Quality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Ch. 14: Integration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Ch. 15: How to build a digital library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Ch. 16: Research Challenges, Future Perspectives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Appendix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A: Mathematical preliminaries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B: Formal Definitions: Ss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C: Formal Definitions: DL terms, Minimal DL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D: Formal Definitions: Archeological DL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E: Glossary of terms, mappings</a:t>
            </a:r>
          </a:p>
          <a:p>
            <a:pPr eaLnBrk="1" hangingPunct="1">
              <a:lnSpc>
                <a:spcPct val="80000"/>
              </a:lnSpc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54854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8839C3-5777-4261-B834-A1F47C24FADA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Book(s) for 2012</a:t>
            </a:r>
            <a:endParaRPr lang="en-US" dirty="0" smtClean="0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Morgan-Claypool lecture manuscript for Synthesis digital library series – planned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Book for CS6604, Digital Libraries, Fall 2011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See highlights in next slides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Being considered by publishers for 2012 release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Accompanied by slides and other supplemental materials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Available for test use for classes in January</a:t>
            </a:r>
          </a:p>
          <a:p>
            <a:pPr lvl="1"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07285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8839C3-5777-4261-B834-A1F47C24FADA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Book Draft Chapter Authors</a:t>
            </a:r>
            <a:endParaRPr lang="en-US" dirty="0" smtClean="0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991600" cy="4724400"/>
          </a:xfrm>
        </p:spPr>
        <p:txBody>
          <a:bodyPr/>
          <a:lstStyle/>
          <a:p>
            <a:r>
              <a:rPr lang="en-US" dirty="0"/>
              <a:t>Monika Akbar, </a:t>
            </a:r>
            <a:r>
              <a:rPr lang="en-US" dirty="0" err="1"/>
              <a:t>Pranav</a:t>
            </a:r>
            <a:r>
              <a:rPr lang="en-US" dirty="0"/>
              <a:t> Angara, </a:t>
            </a:r>
            <a:r>
              <a:rPr lang="en-US" dirty="0" err="1"/>
              <a:t>Yinlin</a:t>
            </a:r>
            <a:r>
              <a:rPr lang="en-US" dirty="0"/>
              <a:t> Chen, Lois M. </a:t>
            </a:r>
            <a:r>
              <a:rPr lang="en-US" dirty="0" err="1"/>
              <a:t>Delcambre</a:t>
            </a:r>
            <a:r>
              <a:rPr lang="en-US" dirty="0"/>
              <a:t>, </a:t>
            </a:r>
            <a:r>
              <a:rPr lang="en-US" dirty="0" err="1" smtClean="0"/>
              <a:t>Noha</a:t>
            </a:r>
            <a:r>
              <a:rPr lang="en-US" dirty="0" smtClean="0"/>
              <a:t> </a:t>
            </a:r>
            <a:r>
              <a:rPr lang="en-US" dirty="0" err="1" smtClean="0"/>
              <a:t>Elsherbiny</a:t>
            </a:r>
            <a:r>
              <a:rPr lang="en-US" dirty="0"/>
              <a:t>, Eric </a:t>
            </a:r>
            <a:r>
              <a:rPr lang="en-US" dirty="0" err="1"/>
              <a:t>Fouh</a:t>
            </a:r>
            <a:r>
              <a:rPr lang="en-US" dirty="0"/>
              <a:t>, Marcos André </a:t>
            </a:r>
            <a:r>
              <a:rPr lang="en-US" dirty="0" err="1"/>
              <a:t>Gonçalves</a:t>
            </a:r>
            <a:r>
              <a:rPr lang="en-US" dirty="0"/>
              <a:t>, </a:t>
            </a:r>
            <a:r>
              <a:rPr lang="en-US" dirty="0" err="1"/>
              <a:t>Nádia</a:t>
            </a:r>
            <a:r>
              <a:rPr lang="en-US" dirty="0"/>
              <a:t> P. </a:t>
            </a:r>
            <a:r>
              <a:rPr lang="en-US" dirty="0" err="1"/>
              <a:t>Kozievitch</a:t>
            </a:r>
            <a:r>
              <a:rPr lang="en-US" dirty="0" smtClean="0"/>
              <a:t>, Spencer </a:t>
            </a:r>
            <a:r>
              <a:rPr lang="en-US" dirty="0"/>
              <a:t>Lee, Jonathan </a:t>
            </a:r>
            <a:r>
              <a:rPr lang="en-US" dirty="0" err="1"/>
              <a:t>Leidig</a:t>
            </a:r>
            <a:r>
              <a:rPr lang="en-US" dirty="0"/>
              <a:t>, Lin </a:t>
            </a:r>
            <a:r>
              <a:rPr lang="en-US" dirty="0" err="1"/>
              <a:t>Tzy</a:t>
            </a:r>
            <a:r>
              <a:rPr lang="en-US" dirty="0"/>
              <a:t> Li, Mohamed </a:t>
            </a:r>
            <a:r>
              <a:rPr lang="en-US" dirty="0" err="1"/>
              <a:t>Magdy</a:t>
            </a:r>
            <a:r>
              <a:rPr lang="en-US" dirty="0"/>
              <a:t> </a:t>
            </a:r>
            <a:r>
              <a:rPr lang="en-US" dirty="0" err="1"/>
              <a:t>Gharib</a:t>
            </a:r>
            <a:r>
              <a:rPr lang="en-US" dirty="0"/>
              <a:t> </a:t>
            </a:r>
            <a:r>
              <a:rPr lang="en-US" dirty="0" err="1"/>
              <a:t>Farag</a:t>
            </a:r>
            <a:r>
              <a:rPr lang="en-US" dirty="0" smtClean="0"/>
              <a:t>, Uma </a:t>
            </a:r>
            <a:r>
              <a:rPr lang="en-US" dirty="0"/>
              <a:t>Murthy, Sung </a:t>
            </a:r>
            <a:r>
              <a:rPr lang="en-US" dirty="0" err="1"/>
              <a:t>Hee</a:t>
            </a:r>
            <a:r>
              <a:rPr lang="en-US" dirty="0"/>
              <a:t> Park, </a:t>
            </a:r>
            <a:r>
              <a:rPr lang="en-US" dirty="0" err="1"/>
              <a:t>Rao</a:t>
            </a:r>
            <a:r>
              <a:rPr lang="en-US" dirty="0"/>
              <a:t> </a:t>
            </a:r>
            <a:r>
              <a:rPr lang="en-US" dirty="0" err="1"/>
              <a:t>Shen</a:t>
            </a:r>
            <a:r>
              <a:rPr lang="en-US" dirty="0"/>
              <a:t>, </a:t>
            </a:r>
            <a:r>
              <a:rPr lang="en-US" dirty="0" err="1"/>
              <a:t>Venkat</a:t>
            </a:r>
            <a:r>
              <a:rPr lang="en-US" dirty="0"/>
              <a:t> </a:t>
            </a:r>
            <a:r>
              <a:rPr lang="en-US" dirty="0" err="1"/>
              <a:t>Srinivasan</a:t>
            </a:r>
            <a:r>
              <a:rPr lang="en-US" dirty="0"/>
              <a:t>, Ricardo </a:t>
            </a:r>
            <a:r>
              <a:rPr lang="en-US" dirty="0" smtClean="0"/>
              <a:t>da Silva </a:t>
            </a:r>
            <a:r>
              <a:rPr lang="en-US" dirty="0"/>
              <a:t>Torres, and </a:t>
            </a:r>
            <a:r>
              <a:rPr lang="en-US" dirty="0" err="1"/>
              <a:t>Seungwon</a:t>
            </a:r>
            <a:r>
              <a:rPr lang="en-US" dirty="0"/>
              <a:t> Yang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15357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736600"/>
          </a:xfrm>
        </p:spPr>
        <p:txBody>
          <a:bodyPr/>
          <a:lstStyle/>
          <a:p>
            <a:r>
              <a:rPr lang="en-US" dirty="0" smtClean="0"/>
              <a:t>Book Draft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4525963"/>
          </a:xfrm>
        </p:spPr>
        <p:txBody>
          <a:bodyPr/>
          <a:lstStyle/>
          <a:p>
            <a:r>
              <a:rPr lang="en-US" sz="2800" b="1" dirty="0" err="1" smtClean="0"/>
              <a:t>Frontmatter</a:t>
            </a:r>
            <a:endParaRPr lang="en-US" sz="2800" b="1" dirty="0"/>
          </a:p>
          <a:p>
            <a:r>
              <a:rPr lang="en-US" sz="2800" b="1" dirty="0" smtClean="0"/>
              <a:t>1 Basic </a:t>
            </a:r>
            <a:r>
              <a:rPr lang="en-US" sz="2800" b="1" dirty="0"/>
              <a:t>Concepts</a:t>
            </a:r>
          </a:p>
          <a:p>
            <a:pPr lvl="1"/>
            <a:r>
              <a:rPr lang="en-US" sz="2400" dirty="0" smtClean="0"/>
              <a:t>1 Introduction</a:t>
            </a:r>
            <a:endParaRPr lang="en-US" sz="2400" dirty="0"/>
          </a:p>
          <a:p>
            <a:pPr lvl="1"/>
            <a:r>
              <a:rPr lang="en-US" sz="2400" dirty="0" smtClean="0"/>
              <a:t>2 Exploration</a:t>
            </a:r>
            <a:endParaRPr lang="en-US" sz="2400" dirty="0"/>
          </a:p>
          <a:p>
            <a:pPr lvl="1"/>
            <a:r>
              <a:rPr lang="en-US" sz="2400" dirty="0" smtClean="0"/>
              <a:t>3 Evaluation</a:t>
            </a:r>
          </a:p>
          <a:p>
            <a:r>
              <a:rPr lang="en-US" sz="2800" b="1" dirty="0" smtClean="0"/>
              <a:t>2 Advanced Concepts</a:t>
            </a:r>
          </a:p>
          <a:p>
            <a:pPr lvl="1"/>
            <a:r>
              <a:rPr lang="en-US" sz="2400" dirty="0"/>
              <a:t>4</a:t>
            </a:r>
            <a:r>
              <a:rPr lang="en-US" sz="2400" dirty="0" smtClean="0"/>
              <a:t> Complex objects</a:t>
            </a:r>
            <a:endParaRPr lang="en-US" sz="2400" dirty="0"/>
          </a:p>
          <a:p>
            <a:pPr lvl="1"/>
            <a:r>
              <a:rPr lang="en-US" sz="2400" dirty="0"/>
              <a:t>5</a:t>
            </a:r>
            <a:r>
              <a:rPr lang="en-US" sz="2400" dirty="0" smtClean="0"/>
              <a:t> Integration</a:t>
            </a:r>
            <a:endParaRPr lang="en-US" sz="2400" dirty="0"/>
          </a:p>
          <a:p>
            <a:pPr lvl="1"/>
            <a:r>
              <a:rPr lang="en-US" sz="2400" dirty="0"/>
              <a:t>6</a:t>
            </a:r>
            <a:r>
              <a:rPr lang="en-US" sz="2400" dirty="0" smtClean="0"/>
              <a:t> Subdocuments</a:t>
            </a:r>
            <a:endParaRPr lang="en-US" sz="2400" dirty="0"/>
          </a:p>
          <a:p>
            <a:pPr lvl="1"/>
            <a:r>
              <a:rPr lang="en-US" sz="2400" dirty="0"/>
              <a:t>7</a:t>
            </a:r>
            <a:r>
              <a:rPr lang="en-US" sz="2400" dirty="0" smtClean="0"/>
              <a:t> Ontologies</a:t>
            </a:r>
            <a:endParaRPr lang="en-US" sz="2400" dirty="0"/>
          </a:p>
          <a:p>
            <a:pPr lvl="1"/>
            <a:r>
              <a:rPr lang="en-US" sz="2400" dirty="0"/>
              <a:t>8</a:t>
            </a:r>
            <a:r>
              <a:rPr lang="en-US" sz="2400" dirty="0" smtClean="0"/>
              <a:t> Classification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9955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/>
          <a:lstStyle/>
          <a:p>
            <a:r>
              <a:rPr lang="en-US" dirty="0"/>
              <a:t>Book Draft -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" y="1219200"/>
            <a:ext cx="9144000" cy="4525963"/>
          </a:xfrm>
        </p:spPr>
        <p:txBody>
          <a:bodyPr/>
          <a:lstStyle/>
          <a:p>
            <a:r>
              <a:rPr lang="en-US" sz="2800" b="1" dirty="0" smtClean="0"/>
              <a:t>3 Applications</a:t>
            </a:r>
            <a:endParaRPr lang="en-US" sz="2800" b="1" dirty="0"/>
          </a:p>
          <a:p>
            <a:pPr lvl="1"/>
            <a:r>
              <a:rPr lang="en-US" dirty="0"/>
              <a:t>9</a:t>
            </a:r>
            <a:r>
              <a:rPr lang="en-US" dirty="0" smtClean="0"/>
              <a:t> Content-based Image Retrieval (CBIR)</a:t>
            </a:r>
            <a:endParaRPr lang="en-US" dirty="0"/>
          </a:p>
          <a:p>
            <a:pPr lvl="1"/>
            <a:r>
              <a:rPr lang="en-US" dirty="0" smtClean="0"/>
              <a:t>10</a:t>
            </a:r>
            <a:r>
              <a:rPr lang="en-US" dirty="0" smtClean="0"/>
              <a:t> Online Communities and Social Networks</a:t>
            </a:r>
            <a:endParaRPr lang="en-US" dirty="0"/>
          </a:p>
          <a:p>
            <a:pPr lvl="1"/>
            <a:r>
              <a:rPr lang="en-US" dirty="0" smtClean="0"/>
              <a:t>11</a:t>
            </a:r>
            <a:r>
              <a:rPr lang="en-US" dirty="0" smtClean="0"/>
              <a:t> Education</a:t>
            </a:r>
            <a:endParaRPr lang="en-US" dirty="0"/>
          </a:p>
          <a:p>
            <a:pPr lvl="1"/>
            <a:r>
              <a:rPr lang="en-US" dirty="0" smtClean="0"/>
              <a:t>12</a:t>
            </a:r>
            <a:r>
              <a:rPr lang="en-US" dirty="0" smtClean="0"/>
              <a:t> Bioinformatics, Scientific, and Simulation DLs</a:t>
            </a:r>
            <a:endParaRPr lang="en-US" dirty="0"/>
          </a:p>
          <a:p>
            <a:pPr lvl="1"/>
            <a:r>
              <a:rPr lang="en-US" dirty="0" smtClean="0"/>
              <a:t>13</a:t>
            </a:r>
            <a:r>
              <a:rPr lang="en-US" dirty="0" smtClean="0"/>
              <a:t> </a:t>
            </a:r>
            <a:r>
              <a:rPr lang="en-US" dirty="0" smtClean="0"/>
              <a:t>Geospatial </a:t>
            </a:r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14 Security</a:t>
            </a:r>
          </a:p>
          <a:p>
            <a:pPr lvl="1"/>
            <a:r>
              <a:rPr lang="en-US" dirty="0" smtClean="0"/>
              <a:t>15 Text Extraction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r>
              <a:rPr lang="en-US" sz="2800" b="1" dirty="0" err="1" smtClean="0"/>
              <a:t>Backmatter</a:t>
            </a:r>
            <a:r>
              <a:rPr lang="en-US" sz="2800" b="1" dirty="0" smtClean="0"/>
              <a:t>: </a:t>
            </a:r>
            <a:r>
              <a:rPr lang="en-US" sz="2800" dirty="0" smtClean="0"/>
              <a:t>References, Mathematical Preliminaries, Glossary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641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5" name="Picture 4" descr="EDL_Cma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-684904"/>
            <a:ext cx="6248400" cy="830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805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5400" dirty="0" smtClean="0"/>
              <a:t>Summary</a:t>
            </a:r>
            <a:endParaRPr lang="en-US" sz="5400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467600" cy="4525963"/>
          </a:xfrm>
        </p:spPr>
        <p:txBody>
          <a:bodyPr/>
          <a:lstStyle/>
          <a:p>
            <a:r>
              <a:rPr lang="en-US" sz="4000" dirty="0"/>
              <a:t>Acknowledgments</a:t>
            </a:r>
          </a:p>
          <a:p>
            <a:r>
              <a:rPr lang="en-US" sz="4000" dirty="0"/>
              <a:t>Digital libraries, 5S</a:t>
            </a:r>
          </a:p>
          <a:p>
            <a:r>
              <a:rPr lang="en-US" sz="4000" dirty="0"/>
              <a:t>LIKES, </a:t>
            </a:r>
            <a:r>
              <a:rPr lang="en-US" sz="4000" dirty="0" err="1"/>
              <a:t>CTRnet</a:t>
            </a:r>
            <a:endParaRPr lang="en-US" sz="4000" dirty="0"/>
          </a:p>
          <a:p>
            <a:r>
              <a:rPr lang="en-US" sz="4000" dirty="0"/>
              <a:t>Curricular efforts</a:t>
            </a:r>
          </a:p>
          <a:p>
            <a:r>
              <a:rPr lang="en-US" sz="4000" dirty="0"/>
              <a:t>Book efforts</a:t>
            </a:r>
            <a:endParaRPr lang="en-US" sz="4000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F35373-38BF-4A04-8F79-898BD5ADDF9D}" type="slidenum">
              <a:rPr lang="en-US" smtClean="0"/>
              <a:pPr/>
              <a:t>48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136780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98DC19-B12B-4427-9E5B-D5201636E0AD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27648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Questions?</a:t>
            </a:r>
            <a:br>
              <a:rPr lang="en-US" smtClean="0"/>
            </a:br>
            <a:r>
              <a:rPr lang="en-US" smtClean="0"/>
              <a:t>Discussion?</a:t>
            </a:r>
          </a:p>
        </p:txBody>
      </p:sp>
      <p:sp>
        <p:nvSpPr>
          <p:cNvPr id="27648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5146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Thank You</a:t>
            </a:r>
            <a:r>
              <a:rPr lang="en-US" dirty="0" smtClean="0"/>
              <a:t>!</a:t>
            </a:r>
          </a:p>
          <a:p>
            <a:pPr eaLnBrk="1" hangingPunct="1"/>
            <a:r>
              <a:rPr lang="en-US" dirty="0" smtClean="0"/>
              <a:t>(</a:t>
            </a:r>
            <a:r>
              <a:rPr lang="en-US" dirty="0" err="1" smtClean="0"/>
              <a:t>fox@vt.edu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Selected DL Projects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mtClean="0"/>
              <a:t>Digital Library Curricular Resources</a:t>
            </a:r>
          </a:p>
          <a:p>
            <a:pPr lvl="1"/>
            <a:r>
              <a:rPr lang="en-US" smtClean="0"/>
              <a:t>NSF IIS-0535057 &amp; 0535060</a:t>
            </a:r>
          </a:p>
          <a:p>
            <a:r>
              <a:rPr lang="en-US" smtClean="0"/>
              <a:t>CTRnet (Crisis, Tragedy &amp; Recovery Net)</a:t>
            </a:r>
          </a:p>
          <a:p>
            <a:pPr lvl="1"/>
            <a:r>
              <a:rPr lang="en-US" smtClean="0"/>
              <a:t>NSF IIS-0916733</a:t>
            </a:r>
          </a:p>
          <a:p>
            <a:r>
              <a:rPr lang="en-US" smtClean="0"/>
              <a:t>Ensemble (Computer Science Education)</a:t>
            </a:r>
          </a:p>
          <a:p>
            <a:pPr lvl="1"/>
            <a:r>
              <a:rPr lang="en-US" smtClean="0"/>
              <a:t>NSF DUE-0840719</a:t>
            </a:r>
          </a:p>
          <a:p>
            <a:r>
              <a:rPr lang="en-US" smtClean="0"/>
              <a:t>Digital Preserve</a:t>
            </a:r>
          </a:p>
          <a:p>
            <a:pPr lvl="1"/>
            <a:r>
              <a:rPr lang="en-US" smtClean="0"/>
              <a:t>NSF IIS-0910183 &amp; 0910465</a:t>
            </a:r>
          </a:p>
          <a:p>
            <a:pPr lvl="1"/>
            <a:r>
              <a:rPr lang="en-US" smtClean="0"/>
              <a:t>http://slurl.com/secondlife/Digital%20Preserve/140/126/29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F35373-38BF-4A04-8F79-898BD5ADDF9D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Selected DL Projects - 2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525963"/>
          </a:xfrm>
        </p:spPr>
        <p:txBody>
          <a:bodyPr/>
          <a:lstStyle/>
          <a:p>
            <a:r>
              <a:rPr lang="en-US" dirty="0" smtClean="0"/>
              <a:t>CINET: Network Science Middleware</a:t>
            </a:r>
          </a:p>
          <a:p>
            <a:pPr lvl="1"/>
            <a:r>
              <a:rPr lang="en-US" dirty="0" smtClean="0"/>
              <a:t>NSF SDCI 1032677</a:t>
            </a:r>
          </a:p>
          <a:p>
            <a:pPr lvl="1"/>
            <a:r>
              <a:rPr lang="en-US" dirty="0" smtClean="0"/>
              <a:t>Simulation</a:t>
            </a:r>
            <a:r>
              <a:rPr lang="en-US" dirty="0"/>
              <a:t>, </a:t>
            </a:r>
            <a:r>
              <a:rPr lang="en-US" dirty="0" err="1"/>
              <a:t>Cyberinfrastructure</a:t>
            </a:r>
            <a:endParaRPr lang="en-US" dirty="0" smtClean="0"/>
          </a:p>
          <a:p>
            <a:pPr lvl="1"/>
            <a:r>
              <a:rPr lang="en-US" dirty="0" smtClean="0"/>
              <a:t>Metadata-based Generation</a:t>
            </a:r>
          </a:p>
          <a:p>
            <a:r>
              <a:rPr lang="en-US" dirty="0" smtClean="0"/>
              <a:t>Establishing a Qatari Arabic-English DL Institute: </a:t>
            </a:r>
            <a:r>
              <a:rPr lang="en-US" dirty="0" smtClean="0"/>
              <a:t>NPRP </a:t>
            </a:r>
            <a:r>
              <a:rPr lang="en-US" dirty="0"/>
              <a:t>4 - 029 - 1 </a:t>
            </a:r>
            <a:r>
              <a:rPr lang="en-US" dirty="0" smtClean="0"/>
              <a:t>– 007 pending</a:t>
            </a:r>
            <a:endParaRPr lang="en-US" dirty="0" smtClean="0"/>
          </a:p>
          <a:p>
            <a:r>
              <a:rPr lang="en-US" dirty="0" smtClean="0"/>
              <a:t>Fingerprint Analysis/Distortion/Training DLs</a:t>
            </a:r>
          </a:p>
          <a:p>
            <a:pPr lvl="1"/>
            <a:r>
              <a:rPr lang="en-US" dirty="0" smtClean="0"/>
              <a:t>National </a:t>
            </a:r>
            <a:r>
              <a:rPr lang="en-US" dirty="0" err="1" smtClean="0"/>
              <a:t>Inst</a:t>
            </a:r>
            <a:r>
              <a:rPr lang="en-US" dirty="0" smtClean="0"/>
              <a:t> of Justice, BAE Systems</a:t>
            </a:r>
          </a:p>
          <a:p>
            <a:r>
              <a:rPr lang="en-US" dirty="0" smtClean="0"/>
              <a:t>ETD Analysis, Extraction, Classification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F35373-38BF-4A04-8F79-898BD5ADDF9D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6587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duties of digital librarians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Raise ability of patrons</a:t>
            </a:r>
          </a:p>
          <a:p>
            <a:pPr lvl="1"/>
            <a:r>
              <a:rPr lang="en-US" dirty="0" smtClean="0"/>
              <a:t>Literacy -&gt; facility -&gt; computational thinking</a:t>
            </a:r>
          </a:p>
          <a:p>
            <a:pPr lvl="1"/>
            <a:r>
              <a:rPr lang="en-US" dirty="0" smtClean="0"/>
              <a:t>University graduates -&gt; general public</a:t>
            </a:r>
          </a:p>
          <a:p>
            <a:r>
              <a:rPr lang="en-US" dirty="0" smtClean="0"/>
              <a:t>Make content accessible now &amp; forever</a:t>
            </a:r>
          </a:p>
          <a:p>
            <a:pPr lvl="1"/>
            <a:r>
              <a:rPr lang="en-US" dirty="0" smtClean="0"/>
              <a:t>Discover, explore, search, browse (libraries)</a:t>
            </a:r>
          </a:p>
          <a:p>
            <a:pPr lvl="1"/>
            <a:r>
              <a:rPr lang="en-US" dirty="0" smtClean="0"/>
              <a:t>Preserve (archives and museums)</a:t>
            </a:r>
          </a:p>
          <a:p>
            <a:pPr lvl="1"/>
            <a:endParaRPr lang="en-US" dirty="0"/>
          </a:p>
          <a:p>
            <a:r>
              <a:rPr lang="en-US" dirty="0" smtClean="0"/>
              <a:t>What to do as a digital librarian?</a:t>
            </a:r>
          </a:p>
          <a:p>
            <a:r>
              <a:rPr lang="en-US" dirty="0" smtClean="0"/>
              <a:t>How to prepare to be a digital librarian?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50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590800" y="2743200"/>
            <a:ext cx="2286000" cy="22098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CCCCE0"/>
              </a:gs>
            </a:gsLst>
            <a:path path="rect">
              <a:fillToRect l="100000" b="100000"/>
            </a:path>
          </a:gra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AutoShape 5"/>
          <p:cNvSpPr>
            <a:spLocks noChangeArrowheads="1"/>
          </p:cNvSpPr>
          <p:nvPr/>
        </p:nvSpPr>
        <p:spPr bwMode="auto">
          <a:xfrm>
            <a:off x="2590800" y="1911350"/>
            <a:ext cx="3054350" cy="838200"/>
          </a:xfrm>
          <a:prstGeom prst="parallelogram">
            <a:avLst>
              <a:gd name="adj" fmla="val 91031"/>
            </a:avLst>
          </a:prstGeom>
          <a:gradFill rotWithShape="0">
            <a:gsLst>
              <a:gs pos="0">
                <a:srgbClr val="333399"/>
              </a:gs>
              <a:gs pos="100000">
                <a:srgbClr val="D6D6EB"/>
              </a:gs>
            </a:gsLst>
            <a:lin ang="5400000" scaled="1"/>
          </a:gra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AutoShape 6"/>
          <p:cNvSpPr>
            <a:spLocks noChangeArrowheads="1"/>
          </p:cNvSpPr>
          <p:nvPr/>
        </p:nvSpPr>
        <p:spPr bwMode="auto">
          <a:xfrm rot="16200000" flipH="1">
            <a:off x="3733800" y="3060700"/>
            <a:ext cx="3041650" cy="742950"/>
          </a:xfrm>
          <a:prstGeom prst="parallelogram">
            <a:avLst>
              <a:gd name="adj" fmla="val 116547"/>
            </a:avLst>
          </a:prstGeom>
          <a:gradFill rotWithShape="0">
            <a:gsLst>
              <a:gs pos="0">
                <a:srgbClr val="CCCCE0"/>
              </a:gs>
              <a:gs pos="100000">
                <a:srgbClr val="000066"/>
              </a:gs>
            </a:gsLst>
            <a:lin ang="0" scaled="1"/>
          </a:gra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2565400" y="1517650"/>
            <a:ext cx="0" cy="3768725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 flipH="1">
            <a:off x="2187575" y="4953000"/>
            <a:ext cx="4022725" cy="0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 flipH="1">
            <a:off x="2162175" y="4981575"/>
            <a:ext cx="428625" cy="327025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3810000" y="5029200"/>
            <a:ext cx="198913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0">
                <a:latin typeface="Times New Roman" pitchFamily="18" charset="0"/>
              </a:rPr>
              <a:t>Computing</a:t>
            </a:r>
            <a:r>
              <a:rPr lang="en-US" b="0">
                <a:latin typeface="Times New Roman" pitchFamily="18" charset="0"/>
              </a:rPr>
              <a:t> (flops)</a:t>
            </a: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1371600" y="5334000"/>
            <a:ext cx="167163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0">
                <a:latin typeface="Times New Roman" pitchFamily="18" charset="0"/>
              </a:rPr>
              <a:t>Digital</a:t>
            </a:r>
            <a:r>
              <a:rPr lang="en-US" b="0">
                <a:latin typeface="Times New Roman" pitchFamily="18" charset="0"/>
              </a:rPr>
              <a:t> content </a:t>
            </a: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 rot="-5400000">
            <a:off x="770731" y="3031332"/>
            <a:ext cx="254317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0">
                <a:latin typeface="Times New Roman" pitchFamily="18" charset="0"/>
              </a:rPr>
              <a:t>Communicat</a:t>
            </a:r>
            <a:r>
              <a:rPr lang="en-US" sz="2000" b="0">
                <a:latin typeface="Times New Roman" pitchFamily="18" charset="0"/>
              </a:rPr>
              <a:t>i</a:t>
            </a:r>
            <a:r>
              <a:rPr lang="en-US" b="0">
                <a:latin typeface="Times New Roman" pitchFamily="18" charset="0"/>
              </a:rPr>
              <a:t>ons</a:t>
            </a:r>
          </a:p>
          <a:p>
            <a:pPr eaLnBrk="0" hangingPunct="0"/>
            <a:r>
              <a:rPr lang="en-US" b="0">
                <a:latin typeface="Times New Roman" pitchFamily="18" charset="0"/>
              </a:rPr>
              <a:t>(bandwidth, connectivity)</a:t>
            </a: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307975" y="366713"/>
            <a:ext cx="83724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3600" b="0">
                <a:latin typeface="Times New Roman" pitchFamily="18" charset="0"/>
              </a:rPr>
              <a:t>Locating Digital Libraries in Computing and</a:t>
            </a:r>
          </a:p>
          <a:p>
            <a:pPr algn="ctr" eaLnBrk="0" hangingPunct="0"/>
            <a:r>
              <a:rPr lang="en-US" sz="3600" b="0">
                <a:latin typeface="Times New Roman" pitchFamily="18" charset="0"/>
              </a:rPr>
              <a:t>Communications Technology Space</a:t>
            </a:r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 flipV="1">
            <a:off x="4808538" y="2967038"/>
            <a:ext cx="1357312" cy="1001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359" name="Group 15"/>
          <p:cNvGrpSpPr>
            <a:grpSpLocks/>
          </p:cNvGrpSpPr>
          <p:nvPr/>
        </p:nvGrpSpPr>
        <p:grpSpPr bwMode="auto">
          <a:xfrm>
            <a:off x="2878138" y="3498850"/>
            <a:ext cx="1878012" cy="1328738"/>
            <a:chOff x="1813" y="2204"/>
            <a:chExt cx="1183" cy="837"/>
          </a:xfrm>
        </p:grpSpPr>
        <p:sp>
          <p:nvSpPr>
            <p:cNvPr id="57368" name="Arc 16"/>
            <p:cNvSpPr>
              <a:spLocks/>
            </p:cNvSpPr>
            <p:nvPr/>
          </p:nvSpPr>
          <p:spPr bwMode="auto">
            <a:xfrm>
              <a:off x="1813" y="2400"/>
              <a:ext cx="1133" cy="641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369" name="Group 17"/>
            <p:cNvGrpSpPr>
              <a:grpSpLocks/>
            </p:cNvGrpSpPr>
            <p:nvPr/>
          </p:nvGrpSpPr>
          <p:grpSpPr bwMode="auto">
            <a:xfrm>
              <a:off x="1814" y="2204"/>
              <a:ext cx="1182" cy="836"/>
              <a:chOff x="1814" y="2204"/>
              <a:chExt cx="1182" cy="836"/>
            </a:xfrm>
          </p:grpSpPr>
          <p:sp>
            <p:nvSpPr>
              <p:cNvPr id="57370" name="Arc 18"/>
              <p:cNvSpPr>
                <a:spLocks/>
              </p:cNvSpPr>
              <p:nvPr/>
            </p:nvSpPr>
            <p:spPr bwMode="auto">
              <a:xfrm>
                <a:off x="1814" y="2403"/>
                <a:ext cx="882" cy="637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71" name="Freeform 19"/>
              <p:cNvSpPr>
                <a:spLocks/>
              </p:cNvSpPr>
              <p:nvPr/>
            </p:nvSpPr>
            <p:spPr bwMode="auto">
              <a:xfrm>
                <a:off x="2658" y="2204"/>
                <a:ext cx="338" cy="201"/>
              </a:xfrm>
              <a:custGeom>
                <a:avLst/>
                <a:gdLst>
                  <a:gd name="T0" fmla="*/ 42 w 338"/>
                  <a:gd name="T1" fmla="*/ 200 h 201"/>
                  <a:gd name="T2" fmla="*/ 0 w 338"/>
                  <a:gd name="T3" fmla="*/ 200 h 201"/>
                  <a:gd name="T4" fmla="*/ 211 w 338"/>
                  <a:gd name="T5" fmla="*/ 0 h 201"/>
                  <a:gd name="T6" fmla="*/ 337 w 338"/>
                  <a:gd name="T7" fmla="*/ 200 h 201"/>
                  <a:gd name="T8" fmla="*/ 295 w 338"/>
                  <a:gd name="T9" fmla="*/ 200 h 2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8"/>
                  <a:gd name="T16" fmla="*/ 0 h 201"/>
                  <a:gd name="T17" fmla="*/ 338 w 338"/>
                  <a:gd name="T18" fmla="*/ 201 h 2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8" h="201">
                    <a:moveTo>
                      <a:pt x="42" y="200"/>
                    </a:moveTo>
                    <a:lnTo>
                      <a:pt x="0" y="200"/>
                    </a:lnTo>
                    <a:lnTo>
                      <a:pt x="211" y="0"/>
                    </a:lnTo>
                    <a:lnTo>
                      <a:pt x="337" y="200"/>
                    </a:lnTo>
                    <a:lnTo>
                      <a:pt x="295" y="200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7360" name="Rectangle 20"/>
          <p:cNvSpPr>
            <a:spLocks noChangeArrowheads="1"/>
          </p:cNvSpPr>
          <p:nvPr/>
        </p:nvSpPr>
        <p:spPr bwMode="auto">
          <a:xfrm>
            <a:off x="6157913" y="2424113"/>
            <a:ext cx="2833687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Digital Libraries technology</a:t>
            </a:r>
          </a:p>
          <a:p>
            <a:pPr eaLnBrk="0" hangingPunct="0"/>
            <a:r>
              <a:rPr lang="en-US" sz="2000">
                <a:latin typeface="Times New Roman" pitchFamily="18" charset="0"/>
              </a:rPr>
              <a:t>trajectory:  </a:t>
            </a:r>
            <a:r>
              <a:rPr lang="en-US" sz="2000" i="1">
                <a:latin typeface="Times New Roman" pitchFamily="18" charset="0"/>
              </a:rPr>
              <a:t>intellectual</a:t>
            </a:r>
          </a:p>
          <a:p>
            <a:pPr eaLnBrk="0" hangingPunct="0"/>
            <a:r>
              <a:rPr lang="en-US" sz="2000" i="1">
                <a:latin typeface="Times New Roman" pitchFamily="18" charset="0"/>
              </a:rPr>
              <a:t>access to globally distributed information</a:t>
            </a:r>
            <a:endParaRPr lang="en-US" b="0" i="1">
              <a:latin typeface="Times New Roman" pitchFamily="18" charset="0"/>
            </a:endParaRPr>
          </a:p>
        </p:txBody>
      </p:sp>
      <p:sp>
        <p:nvSpPr>
          <p:cNvPr id="57361" name="Line 21"/>
          <p:cNvSpPr>
            <a:spLocks noChangeShapeType="1"/>
          </p:cNvSpPr>
          <p:nvPr/>
        </p:nvSpPr>
        <p:spPr bwMode="auto">
          <a:xfrm flipV="1">
            <a:off x="2617788" y="3376613"/>
            <a:ext cx="1522412" cy="1601787"/>
          </a:xfrm>
          <a:prstGeom prst="line">
            <a:avLst/>
          </a:prstGeom>
          <a:noFill/>
          <a:ln w="50800">
            <a:solidFill>
              <a:srgbClr val="777777"/>
            </a:solidFill>
            <a:prstDash val="sysDot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2" name="Rectangle 22"/>
          <p:cNvSpPr>
            <a:spLocks noChangeArrowheads="1"/>
          </p:cNvSpPr>
          <p:nvPr/>
        </p:nvSpPr>
        <p:spPr bwMode="auto">
          <a:xfrm>
            <a:off x="1524000" y="5715000"/>
            <a:ext cx="1219200" cy="152400"/>
          </a:xfrm>
          <a:prstGeom prst="rect">
            <a:avLst/>
          </a:prstGeom>
          <a:gradFill rotWithShape="0">
            <a:gsLst>
              <a:gs pos="0">
                <a:srgbClr val="D6D6EB"/>
              </a:gs>
              <a:gs pos="100000">
                <a:srgbClr val="3333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3" name="Rectangle 23"/>
          <p:cNvSpPr>
            <a:spLocks noChangeArrowheads="1"/>
          </p:cNvSpPr>
          <p:nvPr/>
        </p:nvSpPr>
        <p:spPr bwMode="auto">
          <a:xfrm>
            <a:off x="1433513" y="5861050"/>
            <a:ext cx="4492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0">
                <a:latin typeface="Times New Roman" pitchFamily="18" charset="0"/>
              </a:rPr>
              <a:t>less</a:t>
            </a:r>
            <a:endParaRPr lang="en-US" sz="1000" b="0">
              <a:latin typeface="Times New Roman" pitchFamily="18" charset="0"/>
            </a:endParaRPr>
          </a:p>
        </p:txBody>
      </p:sp>
      <p:sp>
        <p:nvSpPr>
          <p:cNvPr id="57364" name="Rectangle 24"/>
          <p:cNvSpPr>
            <a:spLocks noChangeArrowheads="1"/>
          </p:cNvSpPr>
          <p:nvPr/>
        </p:nvSpPr>
        <p:spPr bwMode="auto">
          <a:xfrm>
            <a:off x="2498725" y="5859463"/>
            <a:ext cx="320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5" name="Rectangle 25"/>
          <p:cNvSpPr>
            <a:spLocks noChangeArrowheads="1"/>
          </p:cNvSpPr>
          <p:nvPr/>
        </p:nvSpPr>
        <p:spPr bwMode="auto">
          <a:xfrm>
            <a:off x="2424113" y="5861050"/>
            <a:ext cx="5461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0">
                <a:latin typeface="Times New Roman" pitchFamily="18" charset="0"/>
              </a:rPr>
              <a:t>more</a:t>
            </a:r>
          </a:p>
        </p:txBody>
      </p:sp>
      <p:sp>
        <p:nvSpPr>
          <p:cNvPr id="57366" name="Arc 26"/>
          <p:cNvSpPr>
            <a:spLocks/>
          </p:cNvSpPr>
          <p:nvPr/>
        </p:nvSpPr>
        <p:spPr bwMode="auto">
          <a:xfrm>
            <a:off x="2921000" y="3765550"/>
            <a:ext cx="1555750" cy="10541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7" name="Rectangle 27"/>
          <p:cNvSpPr>
            <a:spLocks noChangeArrowheads="1"/>
          </p:cNvSpPr>
          <p:nvPr/>
        </p:nvSpPr>
        <p:spPr bwMode="auto">
          <a:xfrm>
            <a:off x="3581400" y="5562600"/>
            <a:ext cx="5351463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Note:</a:t>
            </a:r>
            <a:r>
              <a:rPr lang="en-US" sz="2400" b="0">
                <a:latin typeface="Times New Roman" pitchFamily="18" charset="0"/>
              </a:rPr>
              <a:t> we should consider 4 dimensions: computing, communications,</a:t>
            </a:r>
          </a:p>
          <a:p>
            <a:pPr eaLnBrk="0" hangingPunct="0"/>
            <a:r>
              <a:rPr lang="en-US" sz="2400" b="0">
                <a:latin typeface="Times New Roman" pitchFamily="18" charset="0"/>
              </a:rPr>
              <a:t>content, and community (people)</a:t>
            </a:r>
          </a:p>
        </p:txBody>
      </p:sp>
    </p:spTree>
    <p:extLst>
      <p:ext uri="{BB962C8B-B14F-4D97-AF65-F5344CB8AC3E}">
        <p14:creationId xmlns:p14="http://schemas.microsoft.com/office/powerpoint/2010/main" val="9211052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8423E3-9458-495A-B96C-3C2998F43C9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28650"/>
          </a:xfrm>
        </p:spPr>
        <p:txBody>
          <a:bodyPr/>
          <a:lstStyle/>
          <a:p>
            <a:pPr eaLnBrk="1" hangingPunct="1"/>
            <a:r>
              <a:rPr lang="en-US" smtClean="0"/>
              <a:t>Information Life Cycle</a:t>
            </a:r>
          </a:p>
        </p:txBody>
      </p:sp>
      <p:sp>
        <p:nvSpPr>
          <p:cNvPr id="60420" name="Text Box 3"/>
          <p:cNvSpPr txBox="1">
            <a:spLocks noChangeArrowheads="1"/>
          </p:cNvSpPr>
          <p:nvPr/>
        </p:nvSpPr>
        <p:spPr bwMode="auto">
          <a:xfrm>
            <a:off x="3810000" y="1447800"/>
            <a:ext cx="148748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Authoring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Modifying</a:t>
            </a:r>
          </a:p>
        </p:txBody>
      </p:sp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5334000" y="2514600"/>
            <a:ext cx="1554163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Organizing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Indexing</a:t>
            </a:r>
          </a:p>
        </p:txBody>
      </p:sp>
      <p:sp>
        <p:nvSpPr>
          <p:cNvPr id="60422" name="Text Box 5"/>
          <p:cNvSpPr txBox="1">
            <a:spLocks noChangeArrowheads="1"/>
          </p:cNvSpPr>
          <p:nvPr/>
        </p:nvSpPr>
        <p:spPr bwMode="auto">
          <a:xfrm>
            <a:off x="5486400" y="3810000"/>
            <a:ext cx="146843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Storing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Retrieving</a:t>
            </a:r>
          </a:p>
        </p:txBody>
      </p:sp>
      <p:sp>
        <p:nvSpPr>
          <p:cNvPr id="60423" name="Text Box 6"/>
          <p:cNvSpPr txBox="1">
            <a:spLocks noChangeArrowheads="1"/>
          </p:cNvSpPr>
          <p:nvPr/>
        </p:nvSpPr>
        <p:spPr bwMode="auto">
          <a:xfrm>
            <a:off x="3810000" y="5257800"/>
            <a:ext cx="1655763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Distributing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Networking</a:t>
            </a:r>
          </a:p>
        </p:txBody>
      </p:sp>
      <p:sp>
        <p:nvSpPr>
          <p:cNvPr id="60424" name="Text Box 7"/>
          <p:cNvSpPr txBox="1">
            <a:spLocks noChangeArrowheads="1"/>
          </p:cNvSpPr>
          <p:nvPr/>
        </p:nvSpPr>
        <p:spPr bwMode="auto">
          <a:xfrm>
            <a:off x="609600" y="3124200"/>
            <a:ext cx="136683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Retention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/ Mining</a:t>
            </a:r>
          </a:p>
        </p:txBody>
      </p:sp>
      <p:sp>
        <p:nvSpPr>
          <p:cNvPr id="60425" name="Text Box 8"/>
          <p:cNvSpPr txBox="1">
            <a:spLocks noChangeArrowheads="1"/>
          </p:cNvSpPr>
          <p:nvPr/>
        </p:nvSpPr>
        <p:spPr bwMode="auto">
          <a:xfrm>
            <a:off x="2057400" y="3733800"/>
            <a:ext cx="143668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Accessing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Filtering</a:t>
            </a:r>
          </a:p>
        </p:txBody>
      </p:sp>
      <p:sp>
        <p:nvSpPr>
          <p:cNvPr id="60426" name="Text Box 9"/>
          <p:cNvSpPr txBox="1">
            <a:spLocks noChangeArrowheads="1"/>
          </p:cNvSpPr>
          <p:nvPr/>
        </p:nvSpPr>
        <p:spPr bwMode="auto">
          <a:xfrm>
            <a:off x="2514600" y="2362200"/>
            <a:ext cx="1231900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Using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Creating</a:t>
            </a:r>
          </a:p>
        </p:txBody>
      </p:sp>
      <p:sp>
        <p:nvSpPr>
          <p:cNvPr id="60427" name="WordArt 10"/>
          <p:cNvSpPr>
            <a:spLocks noChangeArrowheads="1" noChangeShapeType="1" noTextEdit="1"/>
          </p:cNvSpPr>
          <p:nvPr/>
        </p:nvSpPr>
        <p:spPr bwMode="auto">
          <a:xfrm>
            <a:off x="3733800" y="914400"/>
            <a:ext cx="1647825" cy="4953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Creation</a:t>
            </a:r>
          </a:p>
        </p:txBody>
      </p:sp>
      <p:sp>
        <p:nvSpPr>
          <p:cNvPr id="60428" name="WordArt 11"/>
          <p:cNvSpPr>
            <a:spLocks noChangeArrowheads="1" noChangeShapeType="1" noTextEdit="1"/>
          </p:cNvSpPr>
          <p:nvPr/>
        </p:nvSpPr>
        <p:spPr bwMode="auto">
          <a:xfrm>
            <a:off x="6629400" y="5638800"/>
            <a:ext cx="1657350" cy="6588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Searching</a:t>
            </a:r>
          </a:p>
        </p:txBody>
      </p:sp>
      <p:sp>
        <p:nvSpPr>
          <p:cNvPr id="60429" name="WordArt 12"/>
          <p:cNvSpPr>
            <a:spLocks noChangeArrowheads="1" noChangeShapeType="1" noTextEdit="1"/>
          </p:cNvSpPr>
          <p:nvPr/>
        </p:nvSpPr>
        <p:spPr bwMode="auto">
          <a:xfrm>
            <a:off x="152400" y="4267200"/>
            <a:ext cx="1657350" cy="6588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Utilization</a:t>
            </a:r>
          </a:p>
        </p:txBody>
      </p:sp>
      <p:sp>
        <p:nvSpPr>
          <p:cNvPr id="60430" name="Oval 13"/>
          <p:cNvSpPr>
            <a:spLocks noChangeArrowheads="1"/>
          </p:cNvSpPr>
          <p:nvPr/>
        </p:nvSpPr>
        <p:spPr bwMode="auto">
          <a:xfrm>
            <a:off x="2057400" y="1295400"/>
            <a:ext cx="5105400" cy="5105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431" name="Line 14"/>
          <p:cNvSpPr>
            <a:spLocks noChangeShapeType="1"/>
          </p:cNvSpPr>
          <p:nvPr/>
        </p:nvSpPr>
        <p:spPr bwMode="auto">
          <a:xfrm flipH="1">
            <a:off x="2133600" y="3810000"/>
            <a:ext cx="243840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0432" name="Line 15"/>
          <p:cNvSpPr>
            <a:spLocks noChangeShapeType="1"/>
          </p:cNvSpPr>
          <p:nvPr/>
        </p:nvSpPr>
        <p:spPr bwMode="auto">
          <a:xfrm flipH="1" flipV="1">
            <a:off x="0" y="2667000"/>
            <a:ext cx="45720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0433" name="Line 16"/>
          <p:cNvSpPr>
            <a:spLocks noChangeShapeType="1"/>
          </p:cNvSpPr>
          <p:nvPr/>
        </p:nvSpPr>
        <p:spPr bwMode="auto">
          <a:xfrm flipV="1">
            <a:off x="4572000" y="3276600"/>
            <a:ext cx="457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434" name="WordArt 17"/>
          <p:cNvSpPr>
            <a:spLocks noChangeArrowheads="1" noChangeShapeType="1" noTextEdit="1"/>
          </p:cNvSpPr>
          <p:nvPr/>
        </p:nvSpPr>
        <p:spPr bwMode="auto">
          <a:xfrm>
            <a:off x="1752600" y="1219200"/>
            <a:ext cx="1295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Active</a:t>
            </a:r>
          </a:p>
        </p:txBody>
      </p:sp>
      <p:sp>
        <p:nvSpPr>
          <p:cNvPr id="60435" name="WordArt 18"/>
          <p:cNvSpPr>
            <a:spLocks noChangeArrowheads="1" noChangeShapeType="1" noTextEdit="1"/>
          </p:cNvSpPr>
          <p:nvPr/>
        </p:nvSpPr>
        <p:spPr bwMode="auto">
          <a:xfrm>
            <a:off x="1295400" y="5638800"/>
            <a:ext cx="1295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Inactive</a:t>
            </a:r>
          </a:p>
        </p:txBody>
      </p:sp>
      <p:sp>
        <p:nvSpPr>
          <p:cNvPr id="60436" name="WordArt 19"/>
          <p:cNvSpPr>
            <a:spLocks noChangeArrowheads="1" noChangeShapeType="1" noTextEdit="1"/>
          </p:cNvSpPr>
          <p:nvPr/>
        </p:nvSpPr>
        <p:spPr bwMode="auto">
          <a:xfrm>
            <a:off x="7162800" y="4038600"/>
            <a:ext cx="14287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Semi-</a:t>
            </a:r>
          </a:p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Active</a:t>
            </a:r>
          </a:p>
        </p:txBody>
      </p:sp>
      <p:sp>
        <p:nvSpPr>
          <p:cNvPr id="60437" name="Line 20"/>
          <p:cNvSpPr>
            <a:spLocks noChangeShapeType="1"/>
          </p:cNvSpPr>
          <p:nvPr/>
        </p:nvSpPr>
        <p:spPr bwMode="auto">
          <a:xfrm flipH="1" flipV="1">
            <a:off x="914400" y="5410200"/>
            <a:ext cx="1905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0438" name="WordArt 21"/>
          <p:cNvSpPr>
            <a:spLocks noChangeArrowheads="1" noChangeShapeType="1" noTextEdit="1"/>
          </p:cNvSpPr>
          <p:nvPr/>
        </p:nvSpPr>
        <p:spPr bwMode="auto">
          <a:xfrm rot="3300000">
            <a:off x="5548313" y="2147887"/>
            <a:ext cx="2438400" cy="4286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Social Context</a:t>
            </a:r>
          </a:p>
        </p:txBody>
      </p:sp>
    </p:spTree>
    <p:extLst>
      <p:ext uri="{BB962C8B-B14F-4D97-AF65-F5344CB8AC3E}">
        <p14:creationId xmlns:p14="http://schemas.microsoft.com/office/powerpoint/2010/main" val="3152824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14420</TotalTime>
  <Words>2154</Words>
  <Application>Microsoft Macintosh PowerPoint</Application>
  <PresentationFormat>On-screen Show (4:3)</PresentationFormat>
  <Paragraphs>582</Paragraphs>
  <Slides>49</Slides>
  <Notes>41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Default Design</vt:lpstr>
      <vt:lpstr>Visio</vt:lpstr>
      <vt:lpstr>Bitmap Image</vt:lpstr>
      <vt:lpstr>Microsoft Word 97 - 2004 Document</vt:lpstr>
      <vt:lpstr>Linking Research and Education in Digital Libraries  TPDL 2011 Workshop 28-29 September, Berlin  “Living In the KnowlEdge Society: the double duty of a librarian”  by Edward A. Fox   </vt:lpstr>
      <vt:lpstr>Outline</vt:lpstr>
      <vt:lpstr>Acknowledgements</vt:lpstr>
      <vt:lpstr>Acknowledgements – 2</vt:lpstr>
      <vt:lpstr>Selected DL Projects</vt:lpstr>
      <vt:lpstr>Selected DL Projects - 2</vt:lpstr>
      <vt:lpstr>2 duties of digital librarians</vt:lpstr>
      <vt:lpstr>PowerPoint Presentation</vt:lpstr>
      <vt:lpstr>Information Life Cycle</vt:lpstr>
      <vt:lpstr>   Informal 5S &amp; DL Definitions    DLs are complex systems that </vt:lpstr>
      <vt:lpstr>PowerPoint Presentation</vt:lpstr>
      <vt:lpstr>PowerPoint Presentation</vt:lpstr>
      <vt:lpstr>Quality Dimensions</vt:lpstr>
      <vt:lpstr>PowerPoint Presentation</vt:lpstr>
      <vt:lpstr>Digital Libraries --- Objectives</vt:lpstr>
      <vt:lpstr>DL Overview Why of Global Interest?</vt:lpstr>
      <vt:lpstr>Outline</vt:lpstr>
      <vt:lpstr>Living In the KnowlEdge Society (LIKES)</vt:lpstr>
      <vt:lpstr>LIKES Workshops</vt:lpstr>
      <vt:lpstr>LIKES Vision</vt:lpstr>
      <vt:lpstr>Overall LIKES Objectives</vt:lpstr>
      <vt:lpstr>Computing Concepts of Broad Interest (to other disciplines)</vt:lpstr>
      <vt:lpstr>Disciplines</vt:lpstr>
      <vt:lpstr>Applications</vt:lpstr>
      <vt:lpstr>Crisis, Tragedy, and Recovery</vt:lpstr>
      <vt:lpstr>PowerPoint Presentation</vt:lpstr>
      <vt:lpstr>Goals for Ontology for CTR</vt:lpstr>
      <vt:lpstr>Generalizing CTRnet</vt:lpstr>
      <vt:lpstr>Outline</vt:lpstr>
      <vt:lpstr>PowerPoint Presentation</vt:lpstr>
      <vt:lpstr>DL Curriculum Framework</vt:lpstr>
      <vt:lpstr>DL Curric. Project - 1</vt:lpstr>
      <vt:lpstr>DL Curric. Project - 2</vt:lpstr>
      <vt:lpstr>DL Curric. Project - 3</vt:lpstr>
      <vt:lpstr>DL Curric. Project - 4</vt:lpstr>
      <vt:lpstr>DL Curric. Project – 5 Modules and Cloud Instances</vt:lpstr>
      <vt:lpstr>Module Development – What?</vt:lpstr>
      <vt:lpstr>Module Development – Who?</vt:lpstr>
      <vt:lpstr>Outline</vt:lpstr>
      <vt:lpstr>Old Planned Book: Parts</vt:lpstr>
      <vt:lpstr>Old Planned Book: Part 2</vt:lpstr>
      <vt:lpstr>Old Planned Book: Part 3 …</vt:lpstr>
      <vt:lpstr>Book(s) for 2012</vt:lpstr>
      <vt:lpstr>Book Draft Chapter Authors</vt:lpstr>
      <vt:lpstr>Book Draft - 1</vt:lpstr>
      <vt:lpstr>Book Draft - 2</vt:lpstr>
      <vt:lpstr>PowerPoint Presentation</vt:lpstr>
      <vt:lpstr>Summary</vt:lpstr>
      <vt:lpstr>Questions? Discussion?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Streams, Structures, Spaces, Scenarios, and Societies (5S): A Formal Digital Library Framework and Its Applications- Progress Report</dc:title>
  <dc:creator>eNumerate</dc:creator>
  <cp:lastModifiedBy>Ed Fox</cp:lastModifiedBy>
  <cp:revision>288</cp:revision>
  <dcterms:created xsi:type="dcterms:W3CDTF">2004-04-27T15:48:44Z</dcterms:created>
  <dcterms:modified xsi:type="dcterms:W3CDTF">2011-09-28T03:53:48Z</dcterms:modified>
</cp:coreProperties>
</file>