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4"/>
  </p:notesMasterIdLst>
  <p:handoutMasterIdLst>
    <p:handoutMasterId r:id="rId35"/>
  </p:handoutMasterIdLst>
  <p:sldIdLst>
    <p:sldId id="256" r:id="rId2"/>
    <p:sldId id="311" r:id="rId3"/>
    <p:sldId id="312" r:id="rId4"/>
    <p:sldId id="313" r:id="rId5"/>
    <p:sldId id="314" r:id="rId6"/>
    <p:sldId id="315" r:id="rId7"/>
    <p:sldId id="316" r:id="rId8"/>
    <p:sldId id="317" r:id="rId9"/>
    <p:sldId id="318" r:id="rId10"/>
    <p:sldId id="319"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5" r:id="rId24"/>
    <p:sldId id="336" r:id="rId25"/>
    <p:sldId id="337" r:id="rId26"/>
    <p:sldId id="338" r:id="rId27"/>
    <p:sldId id="339" r:id="rId28"/>
    <p:sldId id="340" r:id="rId29"/>
    <p:sldId id="341" r:id="rId30"/>
    <p:sldId id="320" r:id="rId31"/>
    <p:sldId id="321" r:id="rId32"/>
    <p:sldId id="334"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91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80" autoAdjust="0"/>
    <p:restoredTop sz="86433" autoAdjust="0"/>
  </p:normalViewPr>
  <p:slideViewPr>
    <p:cSldViewPr>
      <p:cViewPr varScale="1">
        <p:scale>
          <a:sx n="52" d="100"/>
          <a:sy n="52" d="100"/>
        </p:scale>
        <p:origin x="-330" y="-90"/>
      </p:cViewPr>
      <p:guideLst>
        <p:guide orient="horz" pos="3888"/>
        <p:guide pos="33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E2F90B-5835-2847-8023-D568E06F107A}" type="datetimeFigureOut">
              <a:rPr lang="en-US" smtClean="0"/>
              <a:pPr/>
              <a:t>9/24/2011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AECCF5-7312-3949-BFA0-0196C13C6B7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C53CC7A-5142-3544-ACEF-A5FC32B39C2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53CC7A-5142-3544-ACEF-A5FC32B39C2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90A4BA-2D7C-4F22-B61B-762D3EF85ED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90A4BA-2D7C-4F22-B61B-762D3EF85ED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Minutiae extraction: requires analysis on:</a:t>
            </a:r>
            <a:r>
              <a:rPr lang="en-US" baseline="0" dirty="0" smtClean="0"/>
              <a:t> </a:t>
            </a:r>
            <a:r>
              <a:rPr lang="en-US" dirty="0" smtClean="0"/>
              <a:t>the number, pixel location,</a:t>
            </a:r>
            <a:r>
              <a:rPr lang="en-US" baseline="0" dirty="0" smtClean="0"/>
              <a:t> and </a:t>
            </a:r>
            <a:r>
              <a:rPr lang="en-US" dirty="0" smtClean="0"/>
              <a:t>quality of identified minutiae</a:t>
            </a:r>
          </a:p>
          <a:p>
            <a:pPr lvl="1"/>
            <a:r>
              <a:rPr lang="en-US" dirty="0" smtClean="0"/>
              <a:t>Ridge tracing requires:</a:t>
            </a:r>
            <a:r>
              <a:rPr lang="en-US" baseline="0" dirty="0" smtClean="0"/>
              <a:t> </a:t>
            </a:r>
            <a:r>
              <a:rPr lang="en-US" dirty="0" smtClean="0"/>
              <a:t>quantification and </a:t>
            </a:r>
            <a:r>
              <a:rPr lang="en-US" baseline="0" dirty="0" smtClean="0"/>
              <a:t> </a:t>
            </a:r>
            <a:r>
              <a:rPr lang="en-US" dirty="0" smtClean="0"/>
              <a:t>analysis on ridge identification</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Searching: existing</a:t>
            </a:r>
            <a:r>
              <a:rPr lang="en-US" baseline="0" dirty="0" smtClean="0"/>
              <a:t> definitions that use matching algorithms to compute ranked lists.</a:t>
            </a:r>
            <a:endParaRPr lang="en-US" dirty="0" smtClean="0"/>
          </a:p>
          <a:p>
            <a:pPr lvl="1"/>
            <a:r>
              <a:rPr lang="en-US" dirty="0" smtClean="0"/>
              <a:t>Matching requires analysis:</a:t>
            </a:r>
            <a:r>
              <a:rPr lang="en-US" baseline="0" dirty="0" smtClean="0"/>
              <a:t> </a:t>
            </a:r>
            <a:r>
              <a:rPr lang="en-US" dirty="0" smtClean="0"/>
              <a:t>to determine if the set of selected minutiae was sufficient in making a match </a:t>
            </a:r>
          </a:p>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90A4BA-2D7C-4F22-B61B-762D3EF85ED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90A4BA-2D7C-4F22-B61B-762D3EF85ED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40-100 images</a:t>
            </a:r>
          </a:p>
          <a:p>
            <a:r>
              <a:rPr lang="en-US" dirty="0" smtClean="0"/>
              <a:t>NBIS Bozorth3(matching),</a:t>
            </a:r>
            <a:r>
              <a:rPr lang="en-US" baseline="0" dirty="0" smtClean="0"/>
              <a:t> MINDTCT (minutia detection algorithm)</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Fig</a:t>
            </a:r>
            <a:r>
              <a:rPr lang="en-US" sz="1200" dirty="0" smtClean="0"/>
              <a:t>. 6. Example analyzing effects of y-axis displacements on matching quality: (a) skin distortion model selected; (b) distorted images; (c) histogram of y displacement versus sum of matching score; (d) plotting of minutiae spatial distribution.</a:t>
            </a:r>
          </a:p>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Fig. 7. Number of minutiae in translation distortion.</a:t>
            </a:r>
          </a:p>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90A4BA-2D7C-4F22-B61B-762D3EF85ED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 3: minutia detection algorithm detects quality, sum of reliability, divide by number of minutia, </a:t>
            </a:r>
            <a:r>
              <a:rPr lang="en-US" dirty="0" err="1" smtClean="0"/>
              <a:t>avg</a:t>
            </a:r>
            <a:r>
              <a:rPr lang="en-US" dirty="0" smtClean="0"/>
              <a:t> 0-100</a:t>
            </a:r>
          </a:p>
          <a:p>
            <a:r>
              <a:rPr lang="en-US" dirty="0" smtClean="0"/>
              <a:t>	inside move - global translation</a:t>
            </a:r>
          </a:p>
          <a:p>
            <a:r>
              <a:rPr lang="en-US" dirty="0" smtClean="0"/>
              <a:t>	outside move - distortion - elasticity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Fig</a:t>
            </a:r>
            <a:r>
              <a:rPr lang="en-US" sz="1200" dirty="0" smtClean="0"/>
              <a:t>. 8. Average minutiae reliability: images distorted by translation.</a:t>
            </a:r>
          </a:p>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Fig. 9. Spatial distributions of minutia reliability: (a) original image with 28 minutiae; images which increased (b) and  (c) the most in minutia points after distortion (56 and 26 minutiae respectively); and (d)-(f) minutia reliability of each image.</a:t>
            </a:r>
          </a:p>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designing an image-based experiment, a user selects a collection of images</a:t>
            </a:r>
          </a:p>
          <a:p>
            <a:r>
              <a:rPr lang="en-US" sz="1200" kern="1200" baseline="0" dirty="0" smtClean="0">
                <a:solidFill>
                  <a:schemeClr val="tx1"/>
                </a:solidFill>
                <a:latin typeface="+mn-lt"/>
                <a:ea typeface="+mn-ea"/>
                <a:cs typeface="+mn-cs"/>
              </a:rPr>
              <a:t>and an algorithm to execute. Each algorithm in our framework is paired, by the</a:t>
            </a:r>
          </a:p>
          <a:p>
            <a:r>
              <a:rPr lang="en-US" sz="1200" kern="1200" baseline="0" dirty="0" smtClean="0">
                <a:solidFill>
                  <a:schemeClr val="tx1"/>
                </a:solidFill>
                <a:latin typeface="+mn-lt"/>
                <a:ea typeface="+mn-ea"/>
                <a:cs typeface="+mn-cs"/>
              </a:rPr>
              <a:t>algorithm developer, with an algorithm-specific analysis script to identify and</a:t>
            </a:r>
          </a:p>
          <a:p>
            <a:r>
              <a:rPr lang="en-US" sz="1200" kern="1200" baseline="0" dirty="0" smtClean="0">
                <a:solidFill>
                  <a:schemeClr val="tx1"/>
                </a:solidFill>
                <a:latin typeface="+mn-lt"/>
                <a:ea typeface="+mn-ea"/>
                <a:cs typeface="+mn-cs"/>
              </a:rPr>
              <a:t>extract the phenomenon being tested from the algorithm output. Our </a:t>
            </a:r>
            <a:r>
              <a:rPr lang="en-US" sz="1200" kern="1200" baseline="0" dirty="0" err="1" smtClean="0">
                <a:solidFill>
                  <a:schemeClr val="tx1"/>
                </a:solidFill>
                <a:latin typeface="+mn-lt"/>
                <a:ea typeface="+mn-ea"/>
                <a:cs typeface="+mn-cs"/>
              </a:rPr>
              <a:t>experi</a:t>
            </a:r>
            <a:r>
              <a:rPr lang="en-US" sz="1200" kern="1200" baseline="0" dirty="0" smtClean="0">
                <a:solidFill>
                  <a:schemeClr val="tx1"/>
                </a:solidFill>
                <a:latin typeface="+mn-lt"/>
                <a:ea typeface="+mn-ea"/>
                <a:cs typeface="+mn-cs"/>
              </a:rPr>
              <a:t>-</a:t>
            </a:r>
          </a:p>
          <a:p>
            <a:r>
              <a:rPr lang="en-US" sz="1200" kern="1200" baseline="0" dirty="0" err="1" smtClean="0">
                <a:solidFill>
                  <a:schemeClr val="tx1"/>
                </a:solidFill>
                <a:latin typeface="+mn-lt"/>
                <a:ea typeface="+mn-ea"/>
                <a:cs typeface="+mn-cs"/>
              </a:rPr>
              <a:t>mentation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workow</a:t>
            </a:r>
            <a:r>
              <a:rPr lang="en-US" sz="1200" kern="1200" baseline="0" dirty="0" smtClean="0">
                <a:solidFill>
                  <a:schemeClr val="tx1"/>
                </a:solidFill>
                <a:latin typeface="+mn-lt"/>
                <a:ea typeface="+mn-ea"/>
                <a:cs typeface="+mn-cs"/>
              </a:rPr>
              <a:t> involves executing each algorithm with a </a:t>
            </a:r>
            <a:r>
              <a:rPr lang="en-US" sz="1200" kern="1200" baseline="0" dirty="0" err="1" smtClean="0">
                <a:solidFill>
                  <a:schemeClr val="tx1"/>
                </a:solidFill>
                <a:latin typeface="+mn-lt"/>
                <a:ea typeface="+mn-ea"/>
                <a:cs typeface="+mn-cs"/>
              </a:rPr>
              <a:t>specic</a:t>
            </a:r>
            <a:r>
              <a:rPr lang="en-US" sz="1200" kern="1200" baseline="0" dirty="0" smtClean="0">
                <a:solidFill>
                  <a:schemeClr val="tx1"/>
                </a:solidFill>
                <a:latin typeface="+mn-lt"/>
                <a:ea typeface="+mn-ea"/>
                <a:cs typeface="+mn-cs"/>
              </a:rPr>
              <a:t> collection,</a:t>
            </a:r>
          </a:p>
          <a:p>
            <a:r>
              <a:rPr lang="en-US" sz="1200" kern="1200" baseline="0" dirty="0" smtClean="0">
                <a:solidFill>
                  <a:schemeClr val="tx1"/>
                </a:solidFill>
                <a:latin typeface="+mn-lt"/>
                <a:ea typeface="+mn-ea"/>
                <a:cs typeface="+mn-cs"/>
              </a:rPr>
              <a:t>e.g., a set of distorted images. After termination of the algorithm, the analysis</a:t>
            </a:r>
          </a:p>
          <a:p>
            <a:r>
              <a:rPr lang="en-US" sz="1200" kern="1200" baseline="0" dirty="0" smtClean="0">
                <a:solidFill>
                  <a:schemeClr val="tx1"/>
                </a:solidFill>
                <a:latin typeface="+mn-lt"/>
                <a:ea typeface="+mn-ea"/>
                <a:cs typeface="+mn-cs"/>
              </a:rPr>
              <a:t>service determines the </a:t>
            </a:r>
            <a:r>
              <a:rPr lang="en-US" sz="1200" kern="1200" baseline="0" dirty="0" err="1" smtClean="0">
                <a:solidFill>
                  <a:schemeClr val="tx1"/>
                </a:solidFill>
                <a:latin typeface="+mn-lt"/>
                <a:ea typeface="+mn-ea"/>
                <a:cs typeface="+mn-cs"/>
              </a:rPr>
              <a:t>dierences</a:t>
            </a:r>
            <a:r>
              <a:rPr lang="en-US" sz="1200" kern="1200" baseline="0" dirty="0" smtClean="0">
                <a:solidFill>
                  <a:schemeClr val="tx1"/>
                </a:solidFill>
                <a:latin typeface="+mn-lt"/>
                <a:ea typeface="+mn-ea"/>
                <a:cs typeface="+mn-cs"/>
              </a:rPr>
              <a:t> in the algorithm results between the images.</a:t>
            </a:r>
          </a:p>
          <a:p>
            <a:r>
              <a:rPr lang="en-US" sz="1200" kern="1200" baseline="0" dirty="0" smtClean="0">
                <a:solidFill>
                  <a:schemeClr val="tx1"/>
                </a:solidFill>
                <a:latin typeface="+mn-lt"/>
                <a:ea typeface="+mn-ea"/>
                <a:cs typeface="+mn-cs"/>
              </a:rPr>
              <a:t>Metadata, such as distortion parameter values, then can be used to analyze each</a:t>
            </a:r>
          </a:p>
          <a:p>
            <a:r>
              <a:rPr lang="en-US" sz="1200" kern="1200" baseline="0" dirty="0" smtClean="0">
                <a:solidFill>
                  <a:schemeClr val="tx1"/>
                </a:solidFill>
                <a:latin typeface="+mn-lt"/>
                <a:ea typeface="+mn-ea"/>
                <a:cs typeface="+mn-cs"/>
              </a:rPr>
              <a:t>parameter's </a:t>
            </a:r>
            <a:r>
              <a:rPr lang="en-US" sz="1200" kern="1200" baseline="0" dirty="0" err="1" smtClean="0">
                <a:solidFill>
                  <a:schemeClr val="tx1"/>
                </a:solidFill>
                <a:latin typeface="+mn-lt"/>
                <a:ea typeface="+mn-ea"/>
                <a:cs typeface="+mn-cs"/>
              </a:rPr>
              <a:t>eect</a:t>
            </a:r>
            <a:r>
              <a:rPr lang="en-US" sz="1200" kern="1200" baseline="0" dirty="0" smtClean="0">
                <a:solidFill>
                  <a:schemeClr val="tx1"/>
                </a:solidFill>
                <a:latin typeface="+mn-lt"/>
                <a:ea typeface="+mn-ea"/>
                <a:cs typeface="+mn-cs"/>
              </a:rPr>
              <a:t> on the algorithm's results. Thus, the framework consists of</a:t>
            </a:r>
          </a:p>
          <a:p>
            <a:r>
              <a:rPr lang="en-US" sz="1200" kern="1200" baseline="0" dirty="0" smtClean="0">
                <a:solidFill>
                  <a:schemeClr val="tx1"/>
                </a:solidFill>
                <a:latin typeface="+mn-lt"/>
                <a:ea typeface="+mn-ea"/>
                <a:cs typeface="+mn-cs"/>
              </a:rPr>
              <a:t>building </a:t>
            </a:r>
            <a:r>
              <a:rPr lang="en-US" sz="1200" kern="1200" baseline="0" dirty="0" err="1" smtClean="0">
                <a:solidFill>
                  <a:schemeClr val="tx1"/>
                </a:solidFill>
                <a:latin typeface="+mn-lt"/>
                <a:ea typeface="+mn-ea"/>
                <a:cs typeface="+mn-cs"/>
              </a:rPr>
              <a:t>workows</a:t>
            </a:r>
            <a:r>
              <a:rPr lang="en-US" sz="1200" kern="1200" baseline="0" dirty="0" smtClean="0">
                <a:solidFill>
                  <a:schemeClr val="tx1"/>
                </a:solidFill>
                <a:latin typeface="+mn-lt"/>
                <a:ea typeface="+mn-ea"/>
                <a:cs typeface="+mn-cs"/>
              </a:rPr>
              <a:t> of compositions of collections, algorithms, and analyses.</a:t>
            </a:r>
          </a:p>
          <a:p>
            <a:r>
              <a:rPr lang="en-US" sz="1200" kern="1200" baseline="0" dirty="0" smtClean="0">
                <a:solidFill>
                  <a:schemeClr val="tx1"/>
                </a:solidFill>
                <a:latin typeface="+mn-lt"/>
                <a:ea typeface="+mn-ea"/>
                <a:cs typeface="+mn-cs"/>
              </a:rPr>
              <a:t>As an example </a:t>
            </a:r>
            <a:r>
              <a:rPr lang="en-US" sz="1200" kern="1200" baseline="0" dirty="0" err="1" smtClean="0">
                <a:solidFill>
                  <a:schemeClr val="tx1"/>
                </a:solidFill>
                <a:latin typeface="+mn-lt"/>
                <a:ea typeface="+mn-ea"/>
                <a:cs typeface="+mn-cs"/>
              </a:rPr>
              <a:t>workow</a:t>
            </a:r>
            <a:r>
              <a:rPr lang="en-US" sz="1200" kern="1200" baseline="0" dirty="0" smtClean="0">
                <a:solidFill>
                  <a:schemeClr val="tx1"/>
                </a:solidFill>
                <a:latin typeface="+mn-lt"/>
                <a:ea typeface="+mn-ea"/>
                <a:cs typeface="+mn-cs"/>
              </a:rPr>
              <a:t>, the number of minutiae located and the assigned</a:t>
            </a:r>
          </a:p>
          <a:p>
            <a:r>
              <a:rPr lang="en-US" sz="1200" kern="1200" baseline="0" dirty="0" smtClean="0">
                <a:solidFill>
                  <a:schemeClr val="tx1"/>
                </a:solidFill>
                <a:latin typeface="+mn-lt"/>
                <a:ea typeface="+mn-ea"/>
                <a:cs typeface="+mn-cs"/>
              </a:rPr>
              <a:t>quality score (0.0 to 1.0) for each minutiae is provided by the minutiae </a:t>
            </a:r>
            <a:r>
              <a:rPr lang="en-US" sz="1200" kern="1200" baseline="0" dirty="0" err="1" smtClean="0">
                <a:solidFill>
                  <a:schemeClr val="tx1"/>
                </a:solidFill>
                <a:latin typeface="+mn-lt"/>
                <a:ea typeface="+mn-ea"/>
                <a:cs typeface="+mn-cs"/>
              </a:rPr>
              <a:t>extrac</a:t>
            </a:r>
            <a:r>
              <a:rPr lang="en-US" sz="1200" kern="1200" baseline="0" dirty="0" smtClean="0">
                <a:solidFill>
                  <a:schemeClr val="tx1"/>
                </a:solidFill>
                <a:latin typeface="+mn-lt"/>
                <a:ea typeface="+mn-ea"/>
                <a:cs typeface="+mn-cs"/>
              </a:rPr>
              <a:t>-</a:t>
            </a:r>
          </a:p>
          <a:p>
            <a:r>
              <a:rPr lang="en-US" sz="1200" kern="1200" baseline="0" dirty="0" err="1" smtClean="0">
                <a:solidFill>
                  <a:schemeClr val="tx1"/>
                </a:solidFill>
                <a:latin typeface="+mn-lt"/>
                <a:ea typeface="+mn-ea"/>
                <a:cs typeface="+mn-cs"/>
              </a:rPr>
              <a:t>tion</a:t>
            </a:r>
            <a:r>
              <a:rPr lang="en-US" sz="1200" kern="1200" baseline="0" dirty="0" smtClean="0">
                <a:solidFill>
                  <a:schemeClr val="tx1"/>
                </a:solidFill>
                <a:latin typeface="+mn-lt"/>
                <a:ea typeface="+mn-ea"/>
                <a:cs typeface="+mn-cs"/>
              </a:rPr>
              <a:t> algorithm. An analysis script extracts the Cartesian location and assigned</a:t>
            </a:r>
          </a:p>
          <a:p>
            <a:r>
              <a:rPr lang="en-US" sz="1200" kern="1200" baseline="0" dirty="0" smtClean="0">
                <a:solidFill>
                  <a:schemeClr val="tx1"/>
                </a:solidFill>
                <a:latin typeface="+mn-lt"/>
                <a:ea typeface="+mn-ea"/>
                <a:cs typeface="+mn-cs"/>
              </a:rPr>
              <a:t>quality scores. The results from executing this algorithm on the entire set of</a:t>
            </a:r>
          </a:p>
          <a:p>
            <a:r>
              <a:rPr lang="en-US" sz="1200" kern="1200" baseline="0" dirty="0" smtClean="0">
                <a:solidFill>
                  <a:schemeClr val="tx1"/>
                </a:solidFill>
                <a:latin typeface="+mn-lt"/>
                <a:ea typeface="+mn-ea"/>
                <a:cs typeface="+mn-cs"/>
              </a:rPr>
              <a:t>distorted images from a base image then is matched with distortion parameters.</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predened</a:t>
            </a:r>
            <a:r>
              <a:rPr lang="en-US" sz="1200" kern="1200" baseline="0" dirty="0" smtClean="0">
                <a:solidFill>
                  <a:schemeClr val="tx1"/>
                </a:solidFill>
                <a:latin typeface="+mn-lt"/>
                <a:ea typeface="+mn-ea"/>
                <a:cs typeface="+mn-cs"/>
              </a:rPr>
              <a:t> analysis script is executed to </a:t>
            </a:r>
            <a:r>
              <a:rPr lang="en-US" sz="1200" kern="1200" baseline="0" dirty="0" err="1" smtClean="0">
                <a:solidFill>
                  <a:schemeClr val="tx1"/>
                </a:solidFill>
                <a:latin typeface="+mn-lt"/>
                <a:ea typeface="+mn-ea"/>
                <a:cs typeface="+mn-cs"/>
              </a:rPr>
              <a:t>specically</a:t>
            </a:r>
            <a:r>
              <a:rPr lang="en-US" sz="1200" kern="1200" baseline="0" dirty="0" smtClean="0">
                <a:solidFill>
                  <a:schemeClr val="tx1"/>
                </a:solidFill>
                <a:latin typeface="+mn-lt"/>
                <a:ea typeface="+mn-ea"/>
                <a:cs typeface="+mn-cs"/>
              </a:rPr>
              <a:t> determine the statistical</a:t>
            </a:r>
          </a:p>
          <a:p>
            <a:r>
              <a:rPr lang="en-US" sz="1200" kern="1200" baseline="0" dirty="0" err="1" smtClean="0">
                <a:solidFill>
                  <a:schemeClr val="tx1"/>
                </a:solidFill>
                <a:latin typeface="+mn-lt"/>
                <a:ea typeface="+mn-ea"/>
                <a:cs typeface="+mn-cs"/>
              </a:rPr>
              <a:t>signicance</a:t>
            </a:r>
            <a:r>
              <a:rPr lang="en-US" sz="1200" kern="1200" baseline="0" dirty="0" smtClean="0">
                <a:solidFill>
                  <a:schemeClr val="tx1"/>
                </a:solidFill>
                <a:latin typeface="+mn-lt"/>
                <a:ea typeface="+mn-ea"/>
                <a:cs typeface="+mn-cs"/>
              </a:rPr>
              <a:t> of each factor in hindering the </a:t>
            </a:r>
            <a:r>
              <a:rPr lang="en-US" sz="1200" kern="1200" baseline="0" dirty="0" err="1" smtClean="0">
                <a:solidFill>
                  <a:schemeClr val="tx1"/>
                </a:solidFill>
                <a:latin typeface="+mn-lt"/>
                <a:ea typeface="+mn-ea"/>
                <a:cs typeface="+mn-cs"/>
              </a:rPr>
              <a:t>identication</a:t>
            </a:r>
            <a:r>
              <a:rPr lang="en-US" sz="1200" kern="1200" baseline="0" dirty="0" smtClean="0">
                <a:solidFill>
                  <a:schemeClr val="tx1"/>
                </a:solidFill>
                <a:latin typeface="+mn-lt"/>
                <a:ea typeface="+mn-ea"/>
                <a:cs typeface="+mn-cs"/>
              </a:rPr>
              <a:t> of minutiae. This </a:t>
            </a:r>
            <a:r>
              <a:rPr lang="en-US" sz="1200" kern="1200" baseline="0" dirty="0" err="1" smtClean="0">
                <a:solidFill>
                  <a:schemeClr val="tx1"/>
                </a:solidFill>
                <a:latin typeface="+mn-lt"/>
                <a:ea typeface="+mn-ea"/>
                <a:cs typeface="+mn-cs"/>
              </a:rPr>
              <a:t>algo</a:t>
            </a:r>
            <a:r>
              <a:rPr lang="en-US" sz="1200" kern="1200" baseline="0" dirty="0" smtClean="0">
                <a:solidFill>
                  <a:schemeClr val="tx1"/>
                </a:solidFill>
                <a:latin typeface="+mn-lt"/>
                <a:ea typeface="+mn-ea"/>
                <a:cs typeface="+mn-cs"/>
              </a:rPr>
              <a:t>-</a:t>
            </a:r>
          </a:p>
          <a:p>
            <a:r>
              <a:rPr lang="en-US" sz="1200" kern="1200" baseline="0" dirty="0" err="1" smtClean="0">
                <a:solidFill>
                  <a:schemeClr val="tx1"/>
                </a:solidFill>
                <a:latin typeface="+mn-lt"/>
                <a:ea typeface="+mn-ea"/>
                <a:cs typeface="+mn-cs"/>
              </a:rPr>
              <a:t>rithm</a:t>
            </a:r>
            <a:r>
              <a:rPr lang="en-US" sz="1200" kern="1200" baseline="0" dirty="0" smtClean="0">
                <a:solidFill>
                  <a:schemeClr val="tx1"/>
                </a:solidFill>
                <a:latin typeface="+mn-lt"/>
                <a:ea typeface="+mn-ea"/>
                <a:cs typeface="+mn-cs"/>
              </a:rPr>
              <a:t> requires the distortion generation algorithm as a pre-requisite, forming a</a:t>
            </a:r>
          </a:p>
          <a:p>
            <a:r>
              <a:rPr lang="en-US" sz="1200" kern="1200" baseline="0" dirty="0" err="1" smtClean="0">
                <a:solidFill>
                  <a:schemeClr val="tx1"/>
                </a:solidFill>
                <a:latin typeface="+mn-lt"/>
                <a:ea typeface="+mn-ea"/>
                <a:cs typeface="+mn-cs"/>
              </a:rPr>
              <a:t>workow</a:t>
            </a:r>
            <a:r>
              <a:rPr lang="en-US" sz="1200" kern="1200" baseline="0" dirty="0" smtClean="0">
                <a:solidFill>
                  <a:schemeClr val="tx1"/>
                </a:solidFill>
                <a:latin typeface="+mn-lt"/>
                <a:ea typeface="+mn-ea"/>
                <a:cs typeface="+mn-cs"/>
              </a:rPr>
              <a:t> involving several algorithmic executions and subsequent analysis.</a:t>
            </a:r>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Plug-in system for easier integration of new algorithms</a:t>
            </a:r>
          </a:p>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90A4BA-2D7C-4F22-B61B-762D3EF85ED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90A4BA-2D7C-4F22-B61B-762D3EF85ED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90A4BA-2D7C-4F22-B61B-762D3EF85ED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90A4BA-2D7C-4F22-B61B-762D3EF85ED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t>
            </a:r>
            <a:r>
              <a:rPr lang="en-US" dirty="0" smtClean="0"/>
              <a:t>main contribution is supporting collaborative research for researchers and trainers with services for generating distorted image datasets, testing different algorithms (e.g., for minutia detection and matching), and managing and work-flowing scientific research datasets, algorithms, and analysis results.</a:t>
            </a:r>
            <a:r>
              <a:rPr lang="en-US" baseline="0" dirty="0" smtClean="0"/>
              <a:t> </a:t>
            </a:r>
            <a:r>
              <a:rPr lang="en-US" dirty="0" smtClean="0"/>
              <a:t>We are integrating each implemented service under the proposed framework. We plan to verify this prototype in terms of algorithm correctness before and after integration. In addition, we will confirm that findings of experiments relate to the practice of researchers and fingerprint analysts. We also plan to incorporate (training and matching) algorithms from three other types of fingerprint DLs [4] with our collection of distorted images. Astronomy and geo-location identification domains provide a parallel corpus of algorithms that compare images based on feature extraction. Comparisons of these algorithms would be useful for cross-domain generalization.</a:t>
            </a:r>
          </a:p>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90A4BA-2D7C-4F22-B61B-762D3EF85ED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Fingerprint collections – some of the largest image collections 100’s of millions of images</a:t>
            </a:r>
          </a:p>
        </p:txBody>
      </p:sp>
      <p:sp>
        <p:nvSpPr>
          <p:cNvPr id="4" name="Slide Number Placeholder 3"/>
          <p:cNvSpPr>
            <a:spLocks noGrp="1"/>
          </p:cNvSpPr>
          <p:nvPr>
            <p:ph type="sldNum" sz="quarter" idx="10"/>
          </p:nvPr>
        </p:nvSpPr>
        <p:spPr/>
        <p:txBody>
          <a:bodyPr/>
          <a:lstStyle/>
          <a:p>
            <a:fld id="{E890A4BA-2D7C-4F22-B61B-762D3EF85ED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90A4BA-2D7C-4F22-B61B-762D3EF85ED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90A4BA-2D7C-4F22-B61B-762D3EF85ED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a:t>
            </a:r>
            <a:r>
              <a:rPr lang="en-US" baseline="0" dirty="0" smtClean="0"/>
              <a:t> second example:</a:t>
            </a:r>
          </a:p>
          <a:p>
            <a:r>
              <a:rPr lang="en-US" baseline="0" dirty="0" smtClean="0"/>
              <a:t>Identify the distortion chain between two images</a:t>
            </a:r>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Databases:</a:t>
            </a:r>
            <a:r>
              <a:rPr lang="en-US" baseline="0" dirty="0" smtClean="0"/>
              <a:t> latent, </a:t>
            </a:r>
            <a:r>
              <a:rPr lang="en-US" baseline="0" dirty="0" err="1" smtClean="0"/>
              <a:t>fbi</a:t>
            </a:r>
            <a:r>
              <a:rPr lang="en-US" baseline="0" dirty="0" smtClean="0"/>
              <a:t> </a:t>
            </a:r>
            <a:r>
              <a:rPr lang="en-US" baseline="0" dirty="0" err="1" smtClean="0"/>
              <a:t>crimescene</a:t>
            </a:r>
            <a:r>
              <a:rPr lang="en-US" baseline="0" dirty="0" smtClean="0"/>
              <a:t>, police databases, distorted images, research </a:t>
            </a:r>
            <a:r>
              <a:rPr lang="en-US" baseline="0" dirty="0" err="1" smtClean="0"/>
              <a:t>dbs</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Templates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Fig. 1. Workflow framework: fingerprint images, feature or distortion datasets, and image-processing algorithms are used in experiments to analyze algorithm performance.</a:t>
            </a:r>
          </a:p>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image</a:t>
            </a:r>
            <a:r>
              <a:rPr lang="en-US" baseline="0" dirty="0" smtClean="0"/>
              <a:t> considerations important for image retrieval and matching algorithms</a:t>
            </a:r>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Fig. 2. Highlighted ridge termination and bifurcation minutiae.</a:t>
            </a:r>
          </a:p>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Fig</a:t>
            </a:r>
            <a:r>
              <a:rPr lang="en-US" sz="1200" dirty="0" smtClean="0"/>
              <a:t>. 3. Fingerprint humidity.</a:t>
            </a:r>
          </a:p>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Fig</a:t>
            </a:r>
            <a:r>
              <a:rPr lang="en-US" sz="1200" dirty="0" smtClean="0"/>
              <a:t>. 4. Fingerprint distortion parameters indicated (left) and skin distortions [6] (rotation and translation) model example (right).</a:t>
            </a:r>
          </a:p>
          <a:p>
            <a:endParaRPr lang="en-US" dirty="0"/>
          </a:p>
        </p:txBody>
      </p:sp>
      <p:sp>
        <p:nvSpPr>
          <p:cNvPr id="4" name="Slide Number Placeholder 3"/>
          <p:cNvSpPr>
            <a:spLocks noGrp="1"/>
          </p:cNvSpPr>
          <p:nvPr>
            <p:ph type="sldNum" sz="quarter" idx="10"/>
          </p:nvPr>
        </p:nvSpPr>
        <p:spPr/>
        <p:txBody>
          <a:bodyPr/>
          <a:lstStyle/>
          <a:p>
            <a:fld id="{E890A4BA-2D7C-4F22-B61B-762D3EF85ED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53CC7A-5142-3544-ACEF-A5FC32B39C2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304800" y="6019800"/>
            <a:ext cx="8458200" cy="0"/>
          </a:xfrm>
          <a:prstGeom prst="line">
            <a:avLst/>
          </a:prstGeom>
          <a:noFill/>
          <a:ln w="28575">
            <a:solidFill>
              <a:schemeClr val="tx1"/>
            </a:solidFill>
            <a:round/>
            <a:headEnd/>
            <a:tailEnd/>
          </a:ln>
          <a:effectLst/>
        </p:spPr>
        <p:txBody>
          <a:bodyPr>
            <a:prstTxWarp prst="textNoShape">
              <a:avLst/>
            </a:prstTxWarp>
          </a:bodyPr>
          <a:lstStyle/>
          <a:p>
            <a:pPr>
              <a:defRPr/>
            </a:pPr>
            <a:endParaRPr lang="en-US">
              <a:latin typeface="Times" pitchFamily="-110" charset="0"/>
            </a:endParaRPr>
          </a:p>
        </p:txBody>
      </p:sp>
      <p:sp>
        <p:nvSpPr>
          <p:cNvPr id="5" name="Line 6"/>
          <p:cNvSpPr>
            <a:spLocks noChangeShapeType="1"/>
          </p:cNvSpPr>
          <p:nvPr/>
        </p:nvSpPr>
        <p:spPr bwMode="auto">
          <a:xfrm>
            <a:off x="304800" y="1219200"/>
            <a:ext cx="8458200" cy="0"/>
          </a:xfrm>
          <a:prstGeom prst="line">
            <a:avLst/>
          </a:prstGeom>
          <a:noFill/>
          <a:ln w="28575">
            <a:solidFill>
              <a:schemeClr val="tx1"/>
            </a:solidFill>
            <a:round/>
            <a:headEnd/>
            <a:tailEnd/>
          </a:ln>
          <a:effectLst/>
        </p:spPr>
        <p:txBody>
          <a:bodyPr>
            <a:prstTxWarp prst="textNoShape">
              <a:avLst/>
            </a:prstTxWarp>
          </a:bodyPr>
          <a:lstStyle/>
          <a:p>
            <a:pPr>
              <a:defRPr/>
            </a:pPr>
            <a:endParaRPr lang="en-US">
              <a:latin typeface="Times" pitchFamily="-110" charset="0"/>
            </a:endParaRPr>
          </a:p>
        </p:txBody>
      </p:sp>
      <p:pic>
        <p:nvPicPr>
          <p:cNvPr id="6" name="Picture 7"/>
          <p:cNvPicPr>
            <a:picLocks noChangeAspect="1" noChangeArrowheads="1"/>
          </p:cNvPicPr>
          <p:nvPr/>
        </p:nvPicPr>
        <p:blipFill>
          <a:blip r:embed="rId2"/>
          <a:srcRect/>
          <a:stretch>
            <a:fillRect/>
          </a:stretch>
        </p:blipFill>
        <p:spPr bwMode="auto">
          <a:xfrm>
            <a:off x="228600" y="6400800"/>
            <a:ext cx="1219200" cy="280988"/>
          </a:xfrm>
          <a:prstGeom prst="rect">
            <a:avLst/>
          </a:prstGeom>
          <a:noFill/>
          <a:ln w="9525">
            <a:noFill/>
            <a:miter lim="800000"/>
            <a:headEnd/>
            <a:tailEnd/>
          </a:ln>
        </p:spPr>
      </p:pic>
      <p:pic>
        <p:nvPicPr>
          <p:cNvPr id="7" name="Picture 8"/>
          <p:cNvPicPr>
            <a:picLocks noChangeAspect="1" noChangeArrowheads="1"/>
          </p:cNvPicPr>
          <p:nvPr/>
        </p:nvPicPr>
        <p:blipFill>
          <a:blip r:embed="rId3"/>
          <a:srcRect/>
          <a:stretch>
            <a:fillRect/>
          </a:stretch>
        </p:blipFill>
        <p:spPr bwMode="auto">
          <a:xfrm>
            <a:off x="7924800" y="6248400"/>
            <a:ext cx="914400" cy="422275"/>
          </a:xfrm>
          <a:prstGeom prst="rect">
            <a:avLst/>
          </a:prstGeom>
          <a:noFill/>
          <a:ln w="9525">
            <a:noFill/>
            <a:miter lim="800000"/>
            <a:headEnd/>
            <a:tailEnd/>
          </a:ln>
        </p:spPr>
      </p:pic>
      <p:sp>
        <p:nvSpPr>
          <p:cNvPr id="409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ftr" sz="quarter" idx="10"/>
          </p:nvPr>
        </p:nvSpPr>
        <p:spPr>
          <a:xfrm>
            <a:off x="3124200" y="6248400"/>
            <a:ext cx="2895600" cy="457200"/>
          </a:xfrm>
        </p:spPr>
        <p:txBody>
          <a:bodyPr/>
          <a:lstStyle>
            <a:lvl1pPr>
              <a:defRPr/>
            </a:lvl1pPr>
          </a:lstStyle>
          <a:p>
            <a:r>
              <a:rPr lang="en-US" smtClean="0"/>
              <a:t>Network Dynamics and</a:t>
            </a:r>
            <a:br>
              <a:rPr lang="en-US" smtClean="0"/>
            </a:br>
            <a:r>
              <a:rPr lang="en-US" smtClean="0"/>
              <a:t>Simulation Science Laboratory</a:t>
            </a:r>
            <a:endParaRPr lang="en-US" sz="1800" i="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r>
              <a:rPr lang="en-US" smtClean="0"/>
              <a:t>Network Dynamics and</a:t>
            </a:r>
            <a:br>
              <a:rPr lang="en-US" smtClean="0"/>
            </a:br>
            <a:r>
              <a:rPr lang="en-US" smtClean="0"/>
              <a:t>Simulation Science Laboratory</a:t>
            </a:r>
            <a:endParaRPr lang="en-US" sz="1800" i="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21145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1912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r>
              <a:rPr lang="en-US" smtClean="0"/>
              <a:t>Network Dynamics and</a:t>
            </a:r>
            <a:br>
              <a:rPr lang="en-US" smtClean="0"/>
            </a:br>
            <a:r>
              <a:rPr lang="en-US" smtClean="0"/>
              <a:t>Simulation Science Laboratory</a:t>
            </a:r>
            <a:endParaRPr lang="en-US" sz="1800" i="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r>
              <a:rPr lang="en-US" smtClean="0"/>
              <a:t>Network Dynamics and</a:t>
            </a:r>
            <a:br>
              <a:rPr lang="en-US" smtClean="0"/>
            </a:br>
            <a:r>
              <a:rPr lang="en-US" smtClean="0"/>
              <a:t>Simulation Science Laboratory</a:t>
            </a:r>
            <a:endParaRPr lang="en-US" sz="1800" i="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r>
              <a:rPr lang="en-US" smtClean="0"/>
              <a:t>Network Dynamics and</a:t>
            </a:r>
            <a:br>
              <a:rPr lang="en-US" smtClean="0"/>
            </a:br>
            <a:r>
              <a:rPr lang="en-US" smtClean="0"/>
              <a:t>Simulation Science Laboratory</a:t>
            </a:r>
            <a:endParaRPr lang="en-US" sz="1800" i="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r>
              <a:rPr lang="en-US" smtClean="0"/>
              <a:t>Network Dynamics and</a:t>
            </a:r>
            <a:br>
              <a:rPr lang="en-US" smtClean="0"/>
            </a:br>
            <a:r>
              <a:rPr lang="en-US" smtClean="0"/>
              <a:t>Simulation Science Laboratory</a:t>
            </a:r>
            <a:endParaRPr lang="en-US" sz="1800" i="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r>
              <a:rPr lang="en-US" smtClean="0"/>
              <a:t>Network Dynamics and</a:t>
            </a:r>
            <a:br>
              <a:rPr lang="en-US" smtClean="0"/>
            </a:br>
            <a:r>
              <a:rPr lang="en-US" smtClean="0"/>
              <a:t>Simulation Science Laboratory</a:t>
            </a:r>
            <a:endParaRPr lang="en-US" sz="1800" i="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r>
              <a:rPr lang="en-US" smtClean="0"/>
              <a:t>Network Dynamics and</a:t>
            </a:r>
            <a:br>
              <a:rPr lang="en-US" smtClean="0"/>
            </a:br>
            <a:r>
              <a:rPr lang="en-US" smtClean="0"/>
              <a:t>Simulation Science Laboratory</a:t>
            </a:r>
            <a:endParaRPr lang="en-US" sz="1800" i="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r>
              <a:rPr lang="en-US" smtClean="0"/>
              <a:t>Network Dynamics and</a:t>
            </a:r>
            <a:br>
              <a:rPr lang="en-US" smtClean="0"/>
            </a:br>
            <a:r>
              <a:rPr lang="en-US" smtClean="0"/>
              <a:t>Simulation Science Laboratory</a:t>
            </a:r>
            <a:endParaRPr lang="en-US" sz="1800" i="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r>
              <a:rPr lang="en-US" smtClean="0"/>
              <a:t>Network Dynamics and</a:t>
            </a:r>
            <a:br>
              <a:rPr lang="en-US" smtClean="0"/>
            </a:br>
            <a:r>
              <a:rPr lang="en-US" smtClean="0"/>
              <a:t>Simulation Science Laboratory</a:t>
            </a:r>
            <a:endParaRPr lang="en-US" sz="1800" i="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r>
              <a:rPr lang="en-US" smtClean="0"/>
              <a:t>Network Dynamics and</a:t>
            </a:r>
            <a:br>
              <a:rPr lang="en-US" smtClean="0"/>
            </a:br>
            <a:r>
              <a:rPr lang="en-US" smtClean="0"/>
              <a:t>Simulation Science Laboratory</a:t>
            </a:r>
            <a:endParaRPr lang="en-US" sz="1800" i="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458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71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ftr" sz="quarter" idx="3"/>
          </p:nvPr>
        </p:nvSpPr>
        <p:spPr bwMode="auto">
          <a:xfrm>
            <a:off x="3124200" y="61722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pple Chancery" charset="0"/>
              </a:defRPr>
            </a:lvl1pPr>
          </a:lstStyle>
          <a:p>
            <a:r>
              <a:rPr lang="en-US" smtClean="0"/>
              <a:t>Network Dynamics and</a:t>
            </a:r>
            <a:br>
              <a:rPr lang="en-US" smtClean="0"/>
            </a:br>
            <a:r>
              <a:rPr lang="en-US" smtClean="0"/>
              <a:t>Simulation Science Laboratory</a:t>
            </a:r>
            <a:endParaRPr lang="en-US" sz="1800" i="1"/>
          </a:p>
        </p:txBody>
      </p:sp>
      <p:sp>
        <p:nvSpPr>
          <p:cNvPr id="3077" name="Line 5"/>
          <p:cNvSpPr>
            <a:spLocks noChangeShapeType="1"/>
          </p:cNvSpPr>
          <p:nvPr/>
        </p:nvSpPr>
        <p:spPr bwMode="auto">
          <a:xfrm>
            <a:off x="304800" y="6019800"/>
            <a:ext cx="8458200" cy="0"/>
          </a:xfrm>
          <a:prstGeom prst="line">
            <a:avLst/>
          </a:prstGeom>
          <a:noFill/>
          <a:ln w="28575">
            <a:solidFill>
              <a:schemeClr val="tx1"/>
            </a:solidFill>
            <a:round/>
            <a:headEnd/>
            <a:tailEnd/>
          </a:ln>
          <a:effectLst/>
        </p:spPr>
        <p:txBody>
          <a:bodyPr>
            <a:prstTxWarp prst="textNoShape">
              <a:avLst/>
            </a:prstTxWarp>
          </a:bodyPr>
          <a:lstStyle/>
          <a:p>
            <a:pPr>
              <a:defRPr/>
            </a:pPr>
            <a:endParaRPr lang="en-US">
              <a:latin typeface="Times" pitchFamily="-110" charset="0"/>
            </a:endParaRPr>
          </a:p>
        </p:txBody>
      </p:sp>
      <p:sp>
        <p:nvSpPr>
          <p:cNvPr id="3078" name="Line 6"/>
          <p:cNvSpPr>
            <a:spLocks noChangeShapeType="1"/>
          </p:cNvSpPr>
          <p:nvPr/>
        </p:nvSpPr>
        <p:spPr bwMode="auto">
          <a:xfrm>
            <a:off x="304800" y="1219200"/>
            <a:ext cx="8458200" cy="0"/>
          </a:xfrm>
          <a:prstGeom prst="line">
            <a:avLst/>
          </a:prstGeom>
          <a:noFill/>
          <a:ln w="28575">
            <a:solidFill>
              <a:schemeClr val="tx1"/>
            </a:solidFill>
            <a:round/>
            <a:headEnd/>
            <a:tailEnd/>
          </a:ln>
          <a:effectLst/>
        </p:spPr>
        <p:txBody>
          <a:bodyPr>
            <a:prstTxWarp prst="textNoShape">
              <a:avLst/>
            </a:prstTxWarp>
          </a:bodyPr>
          <a:lstStyle/>
          <a:p>
            <a:pPr>
              <a:defRPr/>
            </a:pPr>
            <a:endParaRPr lang="en-US">
              <a:latin typeface="Times" pitchFamily="-110" charset="0"/>
            </a:endParaRPr>
          </a:p>
        </p:txBody>
      </p:sp>
      <p:pic>
        <p:nvPicPr>
          <p:cNvPr id="1031" name="Picture 7"/>
          <p:cNvPicPr>
            <a:picLocks noChangeAspect="1" noChangeArrowheads="1"/>
          </p:cNvPicPr>
          <p:nvPr/>
        </p:nvPicPr>
        <p:blipFill>
          <a:blip r:embed="rId13"/>
          <a:srcRect/>
          <a:stretch>
            <a:fillRect/>
          </a:stretch>
        </p:blipFill>
        <p:spPr bwMode="auto">
          <a:xfrm>
            <a:off x="228600" y="6400800"/>
            <a:ext cx="1219200" cy="280988"/>
          </a:xfrm>
          <a:prstGeom prst="rect">
            <a:avLst/>
          </a:prstGeom>
          <a:noFill/>
          <a:ln w="9525">
            <a:noFill/>
            <a:miter lim="800000"/>
            <a:headEnd/>
            <a:tailEnd/>
          </a:ln>
        </p:spPr>
      </p:pic>
      <p:pic>
        <p:nvPicPr>
          <p:cNvPr id="1032" name="Picture 8"/>
          <p:cNvPicPr>
            <a:picLocks noChangeAspect="1" noChangeArrowheads="1"/>
          </p:cNvPicPr>
          <p:nvPr/>
        </p:nvPicPr>
        <p:blipFill>
          <a:blip r:embed="rId14"/>
          <a:srcRect/>
          <a:stretch>
            <a:fillRect/>
          </a:stretch>
        </p:blipFill>
        <p:spPr bwMode="auto">
          <a:xfrm>
            <a:off x="7924800" y="6248400"/>
            <a:ext cx="914400" cy="422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0" fontAlgn="base" hangingPunct="0">
        <a:spcBef>
          <a:spcPct val="0"/>
        </a:spcBef>
        <a:spcAft>
          <a:spcPct val="0"/>
        </a:spcAft>
        <a:defRPr sz="2800">
          <a:solidFill>
            <a:schemeClr val="tx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2800">
          <a:solidFill>
            <a:schemeClr val="tx1"/>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2800">
          <a:solidFill>
            <a:schemeClr val="tx1"/>
          </a:solidFill>
          <a:latin typeface="Arial" pitchFamily="-110" charset="0"/>
        </a:defRPr>
      </a:lvl6pPr>
      <a:lvl7pPr marL="914400" algn="ctr" rtl="0" fontAlgn="base">
        <a:spcBef>
          <a:spcPct val="0"/>
        </a:spcBef>
        <a:spcAft>
          <a:spcPct val="0"/>
        </a:spcAft>
        <a:defRPr sz="2800">
          <a:solidFill>
            <a:schemeClr val="tx1"/>
          </a:solidFill>
          <a:latin typeface="Arial" pitchFamily="-110" charset="0"/>
        </a:defRPr>
      </a:lvl7pPr>
      <a:lvl8pPr marL="1371600" algn="ctr" rtl="0" fontAlgn="base">
        <a:spcBef>
          <a:spcPct val="0"/>
        </a:spcBef>
        <a:spcAft>
          <a:spcPct val="0"/>
        </a:spcAft>
        <a:defRPr sz="2800">
          <a:solidFill>
            <a:schemeClr val="tx1"/>
          </a:solidFill>
          <a:latin typeface="Arial" pitchFamily="-110" charset="0"/>
        </a:defRPr>
      </a:lvl8pPr>
      <a:lvl9pPr marL="1828800" algn="ctr" rtl="0" fontAlgn="base">
        <a:spcBef>
          <a:spcPct val="0"/>
        </a:spcBef>
        <a:spcAft>
          <a:spcPct val="0"/>
        </a:spcAft>
        <a:defRPr sz="2800">
          <a:solidFill>
            <a:schemeClr val="tx1"/>
          </a:solidFill>
          <a:latin typeface="Arial" pitchFamily="-110"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p:nvPr>
        </p:nvSpPr>
        <p:spPr>
          <a:xfrm>
            <a:off x="152400" y="1676400"/>
            <a:ext cx="8839200" cy="1143000"/>
          </a:xfrm>
        </p:spPr>
        <p:txBody>
          <a:bodyPr/>
          <a:lstStyle/>
          <a:p>
            <a:pPr lvl="0" eaLnBrk="1" hangingPunct="1"/>
            <a:r>
              <a:rPr lang="en-US" dirty="0" smtClean="0"/>
              <a:t>Experiment and Analysis Services </a:t>
            </a:r>
            <a:br>
              <a:rPr lang="en-US" dirty="0" smtClean="0"/>
            </a:br>
            <a:r>
              <a:rPr lang="en-US" dirty="0" smtClean="0"/>
              <a:t>in a Fingerprint Digital Library </a:t>
            </a:r>
            <a:endParaRPr lang="en-US" dirty="0"/>
          </a:p>
        </p:txBody>
      </p:sp>
      <p:sp>
        <p:nvSpPr>
          <p:cNvPr id="14340" name="Rectangle 3"/>
          <p:cNvSpPr>
            <a:spLocks noGrp="1" noChangeArrowheads="1"/>
          </p:cNvSpPr>
          <p:nvPr>
            <p:ph type="subTitle" idx="1"/>
          </p:nvPr>
        </p:nvSpPr>
        <p:spPr>
          <a:xfrm>
            <a:off x="381000" y="3124200"/>
            <a:ext cx="8610600" cy="2057400"/>
          </a:xfrm>
        </p:spPr>
        <p:txBody>
          <a:bodyPr/>
          <a:lstStyle/>
          <a:p>
            <a:r>
              <a:rPr lang="en-US" dirty="0" smtClean="0"/>
              <a:t>Sung </a:t>
            </a:r>
            <a:r>
              <a:rPr lang="en-US" dirty="0" err="1" smtClean="0"/>
              <a:t>Hee</a:t>
            </a:r>
            <a:r>
              <a:rPr lang="en-US" dirty="0" smtClean="0"/>
              <a:t> Park</a:t>
            </a:r>
            <a:r>
              <a:rPr lang="en-US" baseline="30000" dirty="0" smtClean="0"/>
              <a:t>1</a:t>
            </a:r>
            <a:r>
              <a:rPr lang="en-US" dirty="0" smtClean="0"/>
              <a:t>, </a:t>
            </a:r>
            <a:r>
              <a:rPr lang="en-US" b="1" dirty="0" smtClean="0"/>
              <a:t>Jonathan P. Leidig</a:t>
            </a:r>
            <a:r>
              <a:rPr lang="en-US" b="1" baseline="30000" dirty="0" smtClean="0"/>
              <a:t>1</a:t>
            </a:r>
            <a:r>
              <a:rPr lang="en-US" dirty="0" smtClean="0"/>
              <a:t>, Lin </a:t>
            </a:r>
            <a:r>
              <a:rPr lang="en-US" dirty="0" err="1" smtClean="0"/>
              <a:t>Tzy</a:t>
            </a:r>
            <a:r>
              <a:rPr lang="en-US" dirty="0" smtClean="0"/>
              <a:t> Li</a:t>
            </a:r>
            <a:r>
              <a:rPr lang="en-US" baseline="30000" dirty="0" smtClean="0"/>
              <a:t>1;3;4</a:t>
            </a:r>
            <a:r>
              <a:rPr lang="en-US" dirty="0" smtClean="0"/>
              <a:t>, Edward A. Fox</a:t>
            </a:r>
            <a:r>
              <a:rPr lang="en-US" baseline="30000" dirty="0" smtClean="0"/>
              <a:t>1</a:t>
            </a:r>
            <a:r>
              <a:rPr lang="en-US" dirty="0" smtClean="0"/>
              <a:t>, Nathan J. Short</a:t>
            </a:r>
            <a:r>
              <a:rPr lang="en-US" baseline="30000" dirty="0" smtClean="0"/>
              <a:t>2</a:t>
            </a:r>
            <a:r>
              <a:rPr lang="en-US" dirty="0" smtClean="0"/>
              <a:t>, Kevin E. Hoyle</a:t>
            </a:r>
            <a:r>
              <a:rPr lang="en-US" baseline="30000" dirty="0" smtClean="0"/>
              <a:t>2</a:t>
            </a:r>
            <a:r>
              <a:rPr lang="en-US" dirty="0" smtClean="0"/>
              <a:t>, A. Lynn Abbott</a:t>
            </a:r>
            <a:r>
              <a:rPr lang="en-US" baseline="30000" dirty="0" smtClean="0"/>
              <a:t>2</a:t>
            </a:r>
            <a:r>
              <a:rPr lang="en-US" dirty="0" smtClean="0"/>
              <a:t>, and Michael S. Hsiao</a:t>
            </a:r>
            <a:r>
              <a:rPr lang="en-US" baseline="30000" dirty="0" smtClean="0"/>
              <a:t>2</a:t>
            </a:r>
          </a:p>
          <a:p>
            <a:endParaRPr lang="ko-KR" altLang="ko-KR" sz="1050" dirty="0" smtClean="0"/>
          </a:p>
          <a:p>
            <a:r>
              <a:rPr lang="en-US" sz="1800" baseline="30000" dirty="0" smtClean="0"/>
              <a:t>1</a:t>
            </a:r>
            <a:r>
              <a:rPr lang="en-US" sz="1800" dirty="0" smtClean="0"/>
              <a:t> Digital Library Research Laboratory,</a:t>
            </a:r>
            <a:r>
              <a:rPr lang="it-IT" sz="1800" dirty="0" smtClean="0"/>
              <a:t> Virginia Tech, USA</a:t>
            </a:r>
            <a:r>
              <a:rPr lang="en-US" sz="1800" dirty="0" smtClean="0"/>
              <a:t> </a:t>
            </a:r>
          </a:p>
          <a:p>
            <a:r>
              <a:rPr lang="en-US" sz="1800" baseline="30000" dirty="0" smtClean="0"/>
              <a:t>2</a:t>
            </a:r>
            <a:r>
              <a:rPr lang="en-US" sz="1800" dirty="0" smtClean="0"/>
              <a:t> Department of Electrical and Computer Engineering, </a:t>
            </a:r>
            <a:r>
              <a:rPr lang="it-IT" sz="1800" dirty="0" smtClean="0"/>
              <a:t>Virginia Tech, USA</a:t>
            </a:r>
          </a:p>
          <a:p>
            <a:r>
              <a:rPr lang="en-US" sz="1800" baseline="30000" dirty="0" smtClean="0"/>
              <a:t>3</a:t>
            </a:r>
            <a:r>
              <a:rPr lang="en-US" sz="1800" dirty="0" smtClean="0"/>
              <a:t> Institute of Computing, University of Campinas, Brazil</a:t>
            </a:r>
          </a:p>
          <a:p>
            <a:r>
              <a:rPr lang="en-US" sz="1800" baseline="30000" dirty="0" smtClean="0"/>
              <a:t>4</a:t>
            </a:r>
            <a:r>
              <a:rPr lang="en-US" sz="1800" dirty="0" smtClean="0"/>
              <a:t> </a:t>
            </a:r>
            <a:r>
              <a:rPr lang="en-US" sz="1800" dirty="0" err="1" smtClean="0"/>
              <a:t>CPqD</a:t>
            </a:r>
            <a:r>
              <a:rPr lang="en-US" sz="1800" dirty="0" smtClean="0"/>
              <a:t> Foundation, Campinas, Brazil</a:t>
            </a:r>
          </a:p>
        </p:txBody>
      </p:sp>
      <p:sp>
        <p:nvSpPr>
          <p:cNvPr id="5" name="Rectangle 3"/>
          <p:cNvSpPr txBox="1">
            <a:spLocks noChangeArrowheads="1"/>
          </p:cNvSpPr>
          <p:nvPr/>
        </p:nvSpPr>
        <p:spPr bwMode="auto">
          <a:xfrm>
            <a:off x="2362200" y="5562600"/>
            <a:ext cx="4419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600" kern="0" dirty="0" smtClean="0">
                <a:solidFill>
                  <a:schemeClr val="bg2">
                    <a:lumMod val="60000"/>
                    <a:lumOff val="40000"/>
                  </a:schemeClr>
                </a:solidFill>
                <a:latin typeface="+mn-lt"/>
                <a:ea typeface="ＭＳ Ｐゴシック" pitchFamily="-110" charset="-128"/>
                <a:cs typeface="ＭＳ Ｐゴシック" pitchFamily="-110" charset="-128"/>
              </a:rPr>
              <a:t>TPDL: Sept 25-29, 2011, </a:t>
            </a:r>
            <a:r>
              <a:rPr lang="en-US" sz="1600" kern="0" dirty="0" smtClean="0">
                <a:solidFill>
                  <a:schemeClr val="bg2">
                    <a:lumMod val="60000"/>
                    <a:lumOff val="40000"/>
                  </a:schemeClr>
                </a:solidFill>
                <a:latin typeface="+mn-lt"/>
                <a:ea typeface="ＭＳ Ｐゴシック" pitchFamily="-110" charset="-128"/>
                <a:cs typeface="ＭＳ Ｐゴシック" pitchFamily="-110" charset="-128"/>
              </a:rPr>
              <a:t>Berlin, </a:t>
            </a:r>
            <a:r>
              <a:rPr lang="en-US" sz="1600" kern="0" dirty="0" smtClean="0">
                <a:solidFill>
                  <a:schemeClr val="bg2">
                    <a:lumMod val="60000"/>
                    <a:lumOff val="40000"/>
                  </a:schemeClr>
                </a:solidFill>
                <a:latin typeface="+mn-lt"/>
                <a:ea typeface="ＭＳ Ｐゴシック" pitchFamily="-110" charset="-128"/>
                <a:cs typeface="ＭＳ Ｐゴシック" pitchFamily="-110" charset="-128"/>
              </a:rPr>
              <a:t>Germany</a:t>
            </a:r>
            <a:endParaRPr kumimoji="0" lang="en-US" sz="1600" b="0" i="0" u="none" strike="noStrike" kern="0" cap="none" spc="0" normalizeH="0" baseline="0" noProof="0" dirty="0" smtClean="0">
              <a:ln>
                <a:noFill/>
              </a:ln>
              <a:solidFill>
                <a:schemeClr val="bg2">
                  <a:lumMod val="60000"/>
                  <a:lumOff val="40000"/>
                </a:schemeClr>
              </a:solidFill>
              <a:effectLst/>
              <a:uLnTx/>
              <a:uFillTx/>
              <a:latin typeface="+mn-lt"/>
              <a:ea typeface="ＭＳ Ｐゴシック" pitchFamily="-110" charset="-128"/>
              <a:cs typeface="ＭＳ Ｐゴシック" pitchFamily="-110"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Cambria" charset="0"/>
              <a:ea typeface="ＭＳ Ｐゴシック" charset="-128"/>
              <a:cs typeface="ＭＳ Ｐゴシック" charset="-128"/>
            </a:endParaRPr>
          </a:p>
        </p:txBody>
      </p:sp>
      <p:sp>
        <p:nvSpPr>
          <p:cNvPr id="6"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7"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and Experiment Services in DL Framework</a:t>
            </a:r>
            <a:endParaRPr lang="en-US" dirty="0"/>
          </a:p>
        </p:txBody>
      </p:sp>
      <p:pic>
        <p:nvPicPr>
          <p:cNvPr id="5122" name="Picture 2" descr="E:\backupSungHeeLaptop20110326\D\2011\Paper\TPDL2011\TPDL2011_Camera_Ready\images\scenario.png"/>
          <p:cNvPicPr>
            <a:picLocks noChangeAspect="1" noChangeArrowheads="1"/>
          </p:cNvPicPr>
          <p:nvPr/>
        </p:nvPicPr>
        <p:blipFill>
          <a:blip r:embed="rId3" cstate="print"/>
          <a:srcRect/>
          <a:stretch>
            <a:fillRect/>
          </a:stretch>
        </p:blipFill>
        <p:spPr bwMode="auto">
          <a:xfrm>
            <a:off x="467544" y="1274762"/>
            <a:ext cx="8266113" cy="5126038"/>
          </a:xfrm>
          <a:prstGeom prst="rect">
            <a:avLst/>
          </a:prstGeom>
          <a:noFill/>
        </p:spPr>
      </p:pic>
      <p:sp>
        <p:nvSpPr>
          <p:cNvPr id="5"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6"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t>
            </a:r>
            <a:r>
              <a:rPr lang="en-US" dirty="0" smtClean="0"/>
              <a:t>Notation – 5S Formalisms</a:t>
            </a:r>
            <a:endParaRPr lang="en-US" dirty="0"/>
          </a:p>
        </p:txBody>
      </p:sp>
      <p:graphicFrame>
        <p:nvGraphicFramePr>
          <p:cNvPr id="4" name="Content Placeholder 3"/>
          <p:cNvGraphicFramePr>
            <a:graphicFrameLocks noGrp="1"/>
          </p:cNvGraphicFramePr>
          <p:nvPr>
            <p:ph idx="1"/>
          </p:nvPr>
        </p:nvGraphicFramePr>
        <p:xfrm>
          <a:off x="251520" y="1556792"/>
          <a:ext cx="8686800" cy="3474720"/>
        </p:xfrm>
        <a:graphic>
          <a:graphicData uri="http://schemas.openxmlformats.org/drawingml/2006/table">
            <a:tbl>
              <a:tblPr firstRow="1" bandRow="1">
                <a:tableStyleId>{5C22544A-7EE6-4342-B048-85BDC9FD1C3A}</a:tableStyleId>
              </a:tblPr>
              <a:tblGrid>
                <a:gridCol w="1113474"/>
                <a:gridCol w="2941098"/>
                <a:gridCol w="1237286"/>
                <a:gridCol w="3394942"/>
              </a:tblGrid>
              <a:tr h="370840">
                <a:tc>
                  <a:txBody>
                    <a:bodyPr/>
                    <a:lstStyle/>
                    <a:p>
                      <a:r>
                        <a:rPr lang="en-US" sz="2000" b="1" kern="1200" baseline="0" dirty="0" smtClean="0">
                          <a:solidFill>
                            <a:schemeClr val="lt1"/>
                          </a:solidFill>
                          <a:latin typeface="+mn-lt"/>
                          <a:ea typeface="+mn-ea"/>
                          <a:cs typeface="+mn-cs"/>
                        </a:rPr>
                        <a:t>Term</a:t>
                      </a:r>
                      <a:endParaRPr lang="en-US" sz="2000" dirty="0"/>
                    </a:p>
                  </a:txBody>
                  <a:tcPr/>
                </a:tc>
                <a:tc>
                  <a:txBody>
                    <a:bodyPr/>
                    <a:lstStyle/>
                    <a:p>
                      <a:r>
                        <a:rPr lang="en-US" sz="2000" b="1" kern="1200" baseline="0" dirty="0" smtClean="0">
                          <a:solidFill>
                            <a:schemeClr val="lt1"/>
                          </a:solidFill>
                          <a:latin typeface="+mn-lt"/>
                          <a:ea typeface="+mn-ea"/>
                          <a:cs typeface="+mn-cs"/>
                        </a:rPr>
                        <a:t> Definition</a:t>
                      </a:r>
                      <a:endParaRPr lang="en-US" sz="2000" dirty="0"/>
                    </a:p>
                  </a:txBody>
                  <a:tcPr/>
                </a:tc>
                <a:tc>
                  <a:txBody>
                    <a:bodyPr/>
                    <a:lstStyle/>
                    <a:p>
                      <a:r>
                        <a:rPr lang="en-US" sz="2000" b="1" kern="1200" baseline="0" dirty="0" smtClean="0">
                          <a:solidFill>
                            <a:schemeClr val="lt1"/>
                          </a:solidFill>
                          <a:latin typeface="+mn-lt"/>
                          <a:ea typeface="+mn-ea"/>
                          <a:cs typeface="+mn-cs"/>
                        </a:rPr>
                        <a:t>Term</a:t>
                      </a:r>
                      <a:endParaRPr lang="en-US" sz="2000" dirty="0"/>
                    </a:p>
                  </a:txBody>
                  <a:tcPr/>
                </a:tc>
                <a:tc>
                  <a:txBody>
                    <a:bodyPr/>
                    <a:lstStyle/>
                    <a:p>
                      <a:r>
                        <a:rPr lang="en-US" sz="2000" b="1" kern="1200" baseline="0" dirty="0" smtClean="0">
                          <a:solidFill>
                            <a:schemeClr val="lt1"/>
                          </a:solidFill>
                          <a:latin typeface="+mn-lt"/>
                          <a:ea typeface="+mn-ea"/>
                          <a:cs typeface="+mn-cs"/>
                        </a:rPr>
                        <a:t>Definition</a:t>
                      </a:r>
                      <a:endParaRPr lang="en-US" sz="2000" dirty="0"/>
                    </a:p>
                  </a:txBody>
                  <a:tcPr/>
                </a:tc>
              </a:tr>
              <a:tr h="370840">
                <a:tc>
                  <a:txBody>
                    <a:bodyPr/>
                    <a:lstStyle/>
                    <a:p>
                      <a:r>
                        <a:rPr lang="en-US" sz="2000" i="1" kern="1200" baseline="0" dirty="0" err="1" smtClean="0">
                          <a:solidFill>
                            <a:schemeClr val="dk1"/>
                          </a:solidFill>
                          <a:latin typeface="+mn-lt"/>
                          <a:ea typeface="+mn-ea"/>
                          <a:cs typeface="+mn-cs"/>
                        </a:rPr>
                        <a:t>DO</a:t>
                      </a:r>
                      <a:r>
                        <a:rPr lang="en-US" sz="2000" i="1" kern="1200" baseline="-25000" dirty="0" err="1" smtClean="0">
                          <a:solidFill>
                            <a:schemeClr val="dk1"/>
                          </a:solidFill>
                          <a:latin typeface="+mn-lt"/>
                          <a:ea typeface="+mn-ea"/>
                          <a:cs typeface="+mn-cs"/>
                        </a:rPr>
                        <a:t>i</a:t>
                      </a:r>
                      <a:r>
                        <a:rPr lang="en-US" sz="2000" i="1" kern="1200" baseline="0" dirty="0" err="1" smtClean="0">
                          <a:solidFill>
                            <a:schemeClr val="dk1"/>
                          </a:solidFill>
                          <a:latin typeface="+mn-lt"/>
                          <a:ea typeface="+mn-ea"/>
                          <a:cs typeface="+mn-cs"/>
                        </a:rPr>
                        <a:t>;DO</a:t>
                      </a:r>
                      <a:r>
                        <a:rPr lang="en-US" sz="2000" i="1" kern="1200" baseline="-25000" dirty="0" err="1" smtClean="0">
                          <a:solidFill>
                            <a:schemeClr val="dk1"/>
                          </a:solidFill>
                          <a:latin typeface="+mn-lt"/>
                          <a:ea typeface="+mn-ea"/>
                          <a:cs typeface="+mn-cs"/>
                        </a:rPr>
                        <a:t>j</a:t>
                      </a:r>
                      <a:endParaRPr lang="en-US" sz="2000" i="1" baseline="-25000" dirty="0"/>
                    </a:p>
                  </a:txBody>
                  <a:tcPr/>
                </a:tc>
                <a:tc>
                  <a:txBody>
                    <a:bodyPr/>
                    <a:lstStyle/>
                    <a:p>
                      <a:r>
                        <a:rPr lang="en-US" sz="2000" kern="1200" baseline="0" dirty="0" smtClean="0">
                          <a:solidFill>
                            <a:schemeClr val="dk1"/>
                          </a:solidFill>
                          <a:latin typeface="+mn-lt"/>
                          <a:ea typeface="+mn-ea"/>
                          <a:cs typeface="+mn-cs"/>
                        </a:rPr>
                        <a:t>digital objects </a:t>
                      </a:r>
                      <a:r>
                        <a:rPr lang="en-US" sz="2000" i="1" kern="1200" baseline="0" dirty="0" err="1" smtClean="0">
                          <a:solidFill>
                            <a:schemeClr val="dk1"/>
                          </a:solidFill>
                          <a:latin typeface="+mn-lt"/>
                          <a:ea typeface="+mn-ea"/>
                          <a:cs typeface="+mn-cs"/>
                        </a:rPr>
                        <a:t>i</a:t>
                      </a:r>
                      <a:r>
                        <a:rPr lang="en-US" sz="2000" i="1" kern="1200" baseline="0" dirty="0" smtClean="0">
                          <a:solidFill>
                            <a:schemeClr val="dk1"/>
                          </a:solidFill>
                          <a:latin typeface="+mn-lt"/>
                          <a:ea typeface="+mn-ea"/>
                          <a:cs typeface="+mn-cs"/>
                        </a:rPr>
                        <a:t>, j </a:t>
                      </a:r>
                      <a:r>
                        <a:rPr lang="en-US" sz="2000" i="0" kern="1200" baseline="0" dirty="0" smtClean="0">
                          <a:solidFill>
                            <a:schemeClr val="dk1"/>
                          </a:solidFill>
                          <a:latin typeface="+mn-lt"/>
                          <a:ea typeface="+mn-ea"/>
                          <a:cs typeface="+mn-cs"/>
                          <a:sym typeface="Symbol"/>
                        </a:rPr>
                        <a:t></a:t>
                      </a:r>
                      <a:r>
                        <a:rPr lang="en-US" sz="2000" i="1" kern="1200" baseline="0" dirty="0" smtClean="0">
                          <a:solidFill>
                            <a:schemeClr val="dk1"/>
                          </a:solidFill>
                          <a:latin typeface="+mn-lt"/>
                          <a:ea typeface="+mn-ea"/>
                          <a:cs typeface="+mn-cs"/>
                          <a:sym typeface="Symbol"/>
                        </a:rPr>
                        <a:t> </a:t>
                      </a:r>
                      <a:r>
                        <a:rPr lang="en-US" sz="2000" i="1" kern="1200" baseline="0" dirty="0" smtClean="0">
                          <a:solidFill>
                            <a:schemeClr val="dk1"/>
                          </a:solidFill>
                          <a:latin typeface="+mn-lt"/>
                          <a:ea typeface="+mn-ea"/>
                          <a:cs typeface="+mn-cs"/>
                        </a:rPr>
                        <a:t>C</a:t>
                      </a:r>
                      <a:endParaRPr lang="en-US" sz="2000" i="1" dirty="0"/>
                    </a:p>
                  </a:txBody>
                  <a:tcPr/>
                </a:tc>
                <a:tc>
                  <a:txBody>
                    <a:bodyPr/>
                    <a:lstStyle/>
                    <a:p>
                      <a:r>
                        <a:rPr lang="en-US" sz="2000" i="1" kern="1200" baseline="0" dirty="0" smtClean="0">
                          <a:solidFill>
                            <a:schemeClr val="dk1"/>
                          </a:solidFill>
                          <a:latin typeface="+mn-lt"/>
                          <a:ea typeface="+mn-ea"/>
                          <a:cs typeface="+mn-cs"/>
                        </a:rPr>
                        <a:t>V</a:t>
                      </a:r>
                      <a:endParaRPr lang="en-US" sz="2000" i="1" dirty="0"/>
                    </a:p>
                  </a:txBody>
                  <a:tcPr/>
                </a:tc>
                <a:tc>
                  <a:txBody>
                    <a:bodyPr/>
                    <a:lstStyle/>
                    <a:p>
                      <a:r>
                        <a:rPr lang="en-US" sz="2000" kern="1200" baseline="0" dirty="0" smtClean="0">
                          <a:solidFill>
                            <a:schemeClr val="dk1"/>
                          </a:solidFill>
                          <a:latin typeface="+mn-lt"/>
                          <a:ea typeface="+mn-ea"/>
                          <a:cs typeface="+mn-cs"/>
                        </a:rPr>
                        <a:t>Vertex</a:t>
                      </a:r>
                      <a:endParaRPr lang="en-US" sz="2000" dirty="0"/>
                    </a:p>
                  </a:txBody>
                  <a:tcPr/>
                </a:tc>
              </a:tr>
              <a:tr h="370840">
                <a:tc>
                  <a:txBody>
                    <a:bodyPr/>
                    <a:lstStyle/>
                    <a:p>
                      <a:r>
                        <a:rPr lang="en-US" sz="2000" i="1" kern="1200" baseline="0" dirty="0" smtClean="0">
                          <a:solidFill>
                            <a:schemeClr val="dk1"/>
                          </a:solidFill>
                          <a:latin typeface="+mn-lt"/>
                          <a:ea typeface="+mn-ea"/>
                          <a:cs typeface="+mn-cs"/>
                        </a:rPr>
                        <a:t>C</a:t>
                      </a:r>
                      <a:endParaRPr lang="en-US" sz="2000" i="1" dirty="0"/>
                    </a:p>
                  </a:txBody>
                  <a:tcPr/>
                </a:tc>
                <a:tc>
                  <a:txBody>
                    <a:bodyPr/>
                    <a:lstStyle/>
                    <a:p>
                      <a:r>
                        <a:rPr lang="en-US" sz="2000" kern="1200" baseline="0" dirty="0" smtClean="0">
                          <a:solidFill>
                            <a:schemeClr val="dk1"/>
                          </a:solidFill>
                          <a:latin typeface="+mn-lt"/>
                          <a:ea typeface="+mn-ea"/>
                          <a:cs typeface="+mn-cs"/>
                        </a:rPr>
                        <a:t>a collection</a:t>
                      </a:r>
                      <a:r>
                        <a:rPr lang="en-US" sz="2000" i="0" kern="1200" baseline="0" dirty="0" smtClean="0">
                          <a:solidFill>
                            <a:schemeClr val="dk1"/>
                          </a:solidFill>
                          <a:latin typeface="+mn-lt"/>
                          <a:ea typeface="+mn-ea"/>
                          <a:cs typeface="+mn-cs"/>
                          <a:sym typeface="Symbol"/>
                        </a:rPr>
                        <a:t></a:t>
                      </a:r>
                      <a:r>
                        <a:rPr lang="en-US" sz="2000" i="1" kern="1200" baseline="0" dirty="0" smtClean="0">
                          <a:solidFill>
                            <a:schemeClr val="dk1"/>
                          </a:solidFill>
                          <a:latin typeface="+mn-lt"/>
                          <a:ea typeface="+mn-ea"/>
                          <a:cs typeface="+mn-cs"/>
                          <a:sym typeface="Symbol"/>
                        </a:rPr>
                        <a:t> </a:t>
                      </a:r>
                      <a:r>
                        <a:rPr lang="en-US" sz="2000" i="1" kern="1200" baseline="0" dirty="0" err="1" smtClean="0">
                          <a:solidFill>
                            <a:schemeClr val="dk1"/>
                          </a:solidFill>
                          <a:latin typeface="+mn-lt"/>
                          <a:ea typeface="+mn-ea"/>
                          <a:cs typeface="+mn-cs"/>
                        </a:rPr>
                        <a:t>Coll</a:t>
                      </a:r>
                      <a:endParaRPr lang="en-US" sz="2000" i="1" dirty="0"/>
                    </a:p>
                  </a:txBody>
                  <a:tcPr/>
                </a:tc>
                <a:tc>
                  <a:txBody>
                    <a:bodyPr/>
                    <a:lstStyle/>
                    <a:p>
                      <a:r>
                        <a:rPr lang="en-US" sz="2000" i="1" kern="1200" baseline="0" dirty="0" err="1" smtClean="0">
                          <a:solidFill>
                            <a:schemeClr val="dk1"/>
                          </a:solidFill>
                          <a:latin typeface="+mn-lt"/>
                          <a:ea typeface="+mn-ea"/>
                          <a:cs typeface="+mn-cs"/>
                        </a:rPr>
                        <a:t>Stm</a:t>
                      </a:r>
                      <a:r>
                        <a:rPr lang="en-US" sz="2000" i="1" kern="1200" baseline="-25000" dirty="0" err="1" smtClean="0">
                          <a:solidFill>
                            <a:schemeClr val="dk1"/>
                          </a:solidFill>
                          <a:latin typeface="+mn-lt"/>
                          <a:ea typeface="+mn-ea"/>
                          <a:cs typeface="+mn-cs"/>
                        </a:rPr>
                        <a:t>i</a:t>
                      </a:r>
                      <a:endParaRPr lang="en-US" sz="2000" i="1" baseline="-25000" dirty="0"/>
                    </a:p>
                  </a:txBody>
                  <a:tcPr/>
                </a:tc>
                <a:tc>
                  <a:txBody>
                    <a:bodyPr/>
                    <a:lstStyle/>
                    <a:p>
                      <a:r>
                        <a:rPr lang="en-US" sz="2000" i="1" kern="1200" baseline="0" dirty="0" smtClean="0">
                          <a:solidFill>
                            <a:schemeClr val="dk1"/>
                          </a:solidFill>
                          <a:latin typeface="+mn-lt"/>
                          <a:ea typeface="+mn-ea"/>
                          <a:cs typeface="+mn-cs"/>
                          <a:sym typeface="Symbol"/>
                        </a:rPr>
                        <a:t> </a:t>
                      </a:r>
                      <a:r>
                        <a:rPr lang="en-US" sz="2000" i="1" kern="1200" baseline="0" dirty="0" err="1" smtClean="0">
                          <a:solidFill>
                            <a:schemeClr val="dk1"/>
                          </a:solidFill>
                          <a:latin typeface="+mn-lt"/>
                          <a:ea typeface="+mn-ea"/>
                          <a:cs typeface="+mn-cs"/>
                        </a:rPr>
                        <a:t>ij</a:t>
                      </a:r>
                      <a:r>
                        <a:rPr lang="en-US" sz="2000" kern="1200" baseline="0" dirty="0" err="1" smtClean="0">
                          <a:solidFill>
                            <a:schemeClr val="dk1"/>
                          </a:solidFill>
                          <a:latin typeface="+mn-lt"/>
                          <a:ea typeface="+mn-ea"/>
                          <a:cs typeface="+mn-cs"/>
                        </a:rPr>
                        <a:t>.Dom</a:t>
                      </a:r>
                      <a:endParaRPr lang="en-US" sz="2000" dirty="0"/>
                    </a:p>
                  </a:txBody>
                  <a:tcPr/>
                </a:tc>
              </a:tr>
              <a:tr h="370840">
                <a:tc>
                  <a:txBody>
                    <a:bodyPr/>
                    <a:lstStyle/>
                    <a:p>
                      <a:r>
                        <a:rPr lang="en-US" sz="2000" i="1" kern="1200" baseline="0" dirty="0" err="1" smtClean="0">
                          <a:solidFill>
                            <a:schemeClr val="dk1"/>
                          </a:solidFill>
                          <a:latin typeface="+mn-lt"/>
                          <a:ea typeface="+mn-ea"/>
                          <a:cs typeface="+mn-cs"/>
                        </a:rPr>
                        <a:t>Coll</a:t>
                      </a:r>
                      <a:endParaRPr lang="en-US" sz="2000" i="1" dirty="0"/>
                    </a:p>
                  </a:txBody>
                  <a:tcPr/>
                </a:tc>
                <a:tc>
                  <a:txBody>
                    <a:bodyPr/>
                    <a:lstStyle/>
                    <a:p>
                      <a:r>
                        <a:rPr lang="en-US" sz="2000" kern="1200" baseline="0" dirty="0" smtClean="0">
                          <a:solidFill>
                            <a:schemeClr val="dk1"/>
                          </a:solidFill>
                          <a:latin typeface="+mn-lt"/>
                          <a:ea typeface="+mn-ea"/>
                          <a:cs typeface="+mn-cs"/>
                        </a:rPr>
                        <a:t>a set of collections</a:t>
                      </a:r>
                      <a:endParaRPr lang="en-US" sz="2000" dirty="0"/>
                    </a:p>
                  </a:txBody>
                  <a:tcPr/>
                </a:tc>
                <a:tc>
                  <a:txBody>
                    <a:bodyPr/>
                    <a:lstStyle/>
                    <a:p>
                      <a:r>
                        <a:rPr lang="en-US" sz="2000" i="1" kern="1200" baseline="0" dirty="0" smtClean="0">
                          <a:solidFill>
                            <a:schemeClr val="dk1"/>
                          </a:solidFill>
                          <a:latin typeface="+mn-lt"/>
                          <a:ea typeface="+mn-ea"/>
                          <a:cs typeface="+mn-cs"/>
                          <a:sym typeface="Symbol"/>
                        </a:rPr>
                        <a:t></a:t>
                      </a:r>
                      <a:r>
                        <a:rPr lang="en-US" sz="2000" i="1" kern="1200" baseline="-25000" dirty="0" err="1" smtClean="0">
                          <a:solidFill>
                            <a:schemeClr val="dk1"/>
                          </a:solidFill>
                          <a:latin typeface="+mn-lt"/>
                          <a:ea typeface="+mn-ea"/>
                          <a:cs typeface="+mn-cs"/>
                        </a:rPr>
                        <a:t>ij</a:t>
                      </a:r>
                      <a:r>
                        <a:rPr lang="en-US" sz="2000" i="1" kern="1200" baseline="0" dirty="0" err="1" smtClean="0">
                          <a:solidFill>
                            <a:schemeClr val="dk1"/>
                          </a:solidFill>
                          <a:latin typeface="+mn-lt"/>
                          <a:ea typeface="+mn-ea"/>
                          <a:cs typeface="+mn-cs"/>
                        </a:rPr>
                        <a:t>.Dom</a:t>
                      </a:r>
                      <a:endParaRPr lang="en-US" sz="2000" i="1" dirty="0"/>
                    </a:p>
                  </a:txBody>
                  <a:tcPr/>
                </a:tc>
                <a:tc>
                  <a:txBody>
                    <a:bodyPr/>
                    <a:lstStyle/>
                    <a:p>
                      <a:r>
                        <a:rPr lang="en-US" sz="2000" kern="1200" baseline="0" dirty="0" smtClean="0">
                          <a:solidFill>
                            <a:schemeClr val="dk1"/>
                          </a:solidFill>
                          <a:latin typeface="+mn-lt"/>
                          <a:ea typeface="+mn-ea"/>
                          <a:cs typeface="+mn-cs"/>
                        </a:rPr>
                        <a:t>V </a:t>
                      </a:r>
                      <a:r>
                        <a:rPr lang="en-US" sz="2000" kern="1200" baseline="0" dirty="0" smtClean="0">
                          <a:solidFill>
                            <a:schemeClr val="dk1"/>
                          </a:solidFill>
                          <a:latin typeface="+mn-lt"/>
                          <a:ea typeface="+mn-ea"/>
                          <a:cs typeface="+mn-cs"/>
                          <a:sym typeface="Symbol"/>
                        </a:rPr>
                        <a:t></a:t>
                      </a:r>
                      <a:r>
                        <a:rPr lang="en-US" sz="2000" kern="1200" baseline="0" dirty="0" smtClean="0">
                          <a:solidFill>
                            <a:schemeClr val="dk1"/>
                          </a:solidFill>
                          <a:latin typeface="+mn-lt"/>
                          <a:ea typeface="+mn-ea"/>
                          <a:cs typeface="+mn-cs"/>
                        </a:rPr>
                        <a:t> Streams</a:t>
                      </a:r>
                      <a:endParaRPr lang="en-US" sz="2000" dirty="0"/>
                    </a:p>
                  </a:txBody>
                  <a:tcPr/>
                </a:tc>
              </a:tr>
              <a:tr h="370840">
                <a:tc>
                  <a:txBody>
                    <a:bodyPr/>
                    <a:lstStyle/>
                    <a:p>
                      <a:r>
                        <a:rPr lang="en-US" sz="2000" i="1" kern="1200" baseline="0" dirty="0" err="1" smtClean="0">
                          <a:solidFill>
                            <a:schemeClr val="dk1"/>
                          </a:solidFill>
                          <a:latin typeface="+mn-lt"/>
                          <a:ea typeface="+mn-ea"/>
                          <a:cs typeface="+mn-cs"/>
                        </a:rPr>
                        <a:t>stm</a:t>
                      </a:r>
                      <a:r>
                        <a:rPr lang="en-US" sz="2000" i="1" kern="1200" baseline="-25000" dirty="0" err="1" smtClean="0">
                          <a:solidFill>
                            <a:schemeClr val="dk1"/>
                          </a:solidFill>
                          <a:latin typeface="+mn-lt"/>
                          <a:ea typeface="+mn-ea"/>
                          <a:cs typeface="+mn-cs"/>
                        </a:rPr>
                        <a:t>j</a:t>
                      </a:r>
                      <a:endParaRPr lang="en-US" sz="2000" i="1" baseline="-25000" dirty="0"/>
                    </a:p>
                  </a:txBody>
                  <a:tcPr/>
                </a:tc>
                <a:tc>
                  <a:txBody>
                    <a:bodyPr/>
                    <a:lstStyle/>
                    <a:p>
                      <a:r>
                        <a:rPr lang="en-US" sz="2000" kern="1200" baseline="0" dirty="0" smtClean="0">
                          <a:solidFill>
                            <a:schemeClr val="dk1"/>
                          </a:solidFill>
                          <a:latin typeface="+mn-lt"/>
                          <a:ea typeface="+mn-ea"/>
                          <a:cs typeface="+mn-cs"/>
                        </a:rPr>
                        <a:t>a stream</a:t>
                      </a:r>
                      <a:endParaRPr lang="en-US" sz="2000" dirty="0"/>
                    </a:p>
                  </a:txBody>
                  <a:tcPr/>
                </a:tc>
                <a:tc>
                  <a:txBody>
                    <a:bodyPr/>
                    <a:lstStyle/>
                    <a:p>
                      <a:r>
                        <a:rPr lang="en-US" sz="2000" i="1" kern="1200" baseline="0" dirty="0" smtClean="0">
                          <a:solidFill>
                            <a:schemeClr val="dk1"/>
                          </a:solidFill>
                          <a:latin typeface="+mn-lt"/>
                          <a:ea typeface="+mn-ea"/>
                          <a:cs typeface="+mn-cs"/>
                        </a:rPr>
                        <a:t>S</a:t>
                      </a:r>
                      <a:r>
                        <a:rPr lang="en-US" sz="2000" i="1" kern="1200" baseline="30000" dirty="0" smtClean="0">
                          <a:solidFill>
                            <a:schemeClr val="dk1"/>
                          </a:solidFill>
                          <a:latin typeface="+mn-lt"/>
                          <a:ea typeface="+mn-ea"/>
                          <a:cs typeface="+mn-cs"/>
                        </a:rPr>
                        <a:t>3</a:t>
                      </a:r>
                      <a:endParaRPr lang="en-US" sz="2000" i="1" baseline="30000" dirty="0"/>
                    </a:p>
                  </a:txBody>
                  <a:tcPr/>
                </a:tc>
                <a:tc>
                  <a:txBody>
                    <a:bodyPr/>
                    <a:lstStyle/>
                    <a:p>
                      <a:r>
                        <a:rPr lang="en-US" sz="2000" kern="1200" baseline="0" dirty="0" smtClean="0">
                          <a:solidFill>
                            <a:schemeClr val="dk1"/>
                          </a:solidFill>
                          <a:latin typeface="+mn-lt"/>
                          <a:ea typeface="+mn-ea"/>
                          <a:cs typeface="+mn-cs"/>
                        </a:rPr>
                        <a:t>Streams  Structures  Spaces</a:t>
                      </a:r>
                      <a:endParaRPr lang="en-US" sz="2000" dirty="0"/>
                    </a:p>
                  </a:txBody>
                  <a:tcPr/>
                </a:tc>
              </a:tr>
              <a:tr h="370840">
                <a:tc>
                  <a:txBody>
                    <a:bodyPr/>
                    <a:lstStyle/>
                    <a:p>
                      <a:r>
                        <a:rPr lang="en-US" sz="2000" i="1" kern="1200" baseline="0" dirty="0" err="1" smtClean="0">
                          <a:solidFill>
                            <a:schemeClr val="dk1"/>
                          </a:solidFill>
                          <a:latin typeface="+mn-lt"/>
                          <a:ea typeface="+mn-ea"/>
                          <a:cs typeface="+mn-cs"/>
                        </a:rPr>
                        <a:t>st</a:t>
                      </a:r>
                      <a:r>
                        <a:rPr lang="en-US" sz="2000" i="1" kern="1200" baseline="-25000" dirty="0" err="1" smtClean="0">
                          <a:solidFill>
                            <a:schemeClr val="dk1"/>
                          </a:solidFill>
                          <a:latin typeface="+mn-lt"/>
                          <a:ea typeface="+mn-ea"/>
                          <a:cs typeface="+mn-cs"/>
                        </a:rPr>
                        <a:t>j</a:t>
                      </a:r>
                      <a:endParaRPr lang="en-US" sz="2000" i="1" baseline="-25000" dirty="0"/>
                    </a:p>
                  </a:txBody>
                  <a:tcPr/>
                </a:tc>
                <a:tc>
                  <a:txBody>
                    <a:bodyPr/>
                    <a:lstStyle/>
                    <a:p>
                      <a:r>
                        <a:rPr lang="en-US" sz="2000" kern="1200" baseline="0" dirty="0" smtClean="0">
                          <a:solidFill>
                            <a:schemeClr val="dk1"/>
                          </a:solidFill>
                          <a:latin typeface="+mn-lt"/>
                          <a:ea typeface="+mn-ea"/>
                          <a:cs typeface="+mn-cs"/>
                        </a:rPr>
                        <a:t>a structure</a:t>
                      </a:r>
                      <a:endParaRPr lang="en-US" sz="2000" dirty="0"/>
                    </a:p>
                  </a:txBody>
                  <a:tcPr/>
                </a:tc>
                <a:tc>
                  <a:txBody>
                    <a:bodyPr/>
                    <a:lstStyle/>
                    <a:p>
                      <a:r>
                        <a:rPr lang="en-US" sz="2000" i="1" kern="1200" baseline="0" dirty="0" err="1" smtClean="0">
                          <a:solidFill>
                            <a:schemeClr val="dk1"/>
                          </a:solidFill>
                          <a:latin typeface="+mn-lt"/>
                          <a:ea typeface="+mn-ea"/>
                          <a:cs typeface="+mn-cs"/>
                        </a:rPr>
                        <a:t>tfr</a:t>
                      </a:r>
                      <a:endParaRPr lang="en-US" sz="2000" i="1" dirty="0"/>
                    </a:p>
                  </a:txBody>
                  <a:tcPr/>
                </a:tc>
                <a:tc>
                  <a:txBody>
                    <a:bodyPr/>
                    <a:lstStyle/>
                    <a:p>
                      <a:r>
                        <a:rPr lang="en-US" sz="2000" kern="1200" baseline="0" dirty="0" smtClean="0">
                          <a:solidFill>
                            <a:schemeClr val="dk1"/>
                          </a:solidFill>
                          <a:latin typeface="+mn-lt"/>
                          <a:ea typeface="+mn-ea"/>
                          <a:cs typeface="+mn-cs"/>
                        </a:rPr>
                        <a:t>S</a:t>
                      </a:r>
                      <a:r>
                        <a:rPr lang="en-US" sz="2000" kern="1200" baseline="30000" dirty="0" smtClean="0">
                          <a:solidFill>
                            <a:schemeClr val="dk1"/>
                          </a:solidFill>
                          <a:latin typeface="+mn-lt"/>
                          <a:ea typeface="+mn-ea"/>
                          <a:cs typeface="+mn-cs"/>
                        </a:rPr>
                        <a:t>3</a:t>
                      </a:r>
                      <a:r>
                        <a:rPr lang="en-US" sz="2000" kern="1200" baseline="0" dirty="0" smtClean="0">
                          <a:solidFill>
                            <a:schemeClr val="dk1"/>
                          </a:solidFill>
                          <a:latin typeface="+mn-lt"/>
                          <a:ea typeface="+mn-ea"/>
                          <a:cs typeface="+mn-cs"/>
                        </a:rPr>
                        <a:t> </a:t>
                      </a:r>
                      <a:r>
                        <a:rPr lang="en-US" sz="2000" kern="1200" baseline="0" dirty="0" smtClean="0">
                          <a:solidFill>
                            <a:schemeClr val="dk1"/>
                          </a:solidFill>
                          <a:latin typeface="+mn-lt"/>
                          <a:ea typeface="+mn-ea"/>
                          <a:cs typeface="+mn-cs"/>
                          <a:sym typeface="Symbol"/>
                        </a:rPr>
                        <a:t> </a:t>
                      </a:r>
                      <a:r>
                        <a:rPr lang="en-US" sz="2000" kern="1200" baseline="0" dirty="0" smtClean="0">
                          <a:solidFill>
                            <a:schemeClr val="dk1"/>
                          </a:solidFill>
                          <a:latin typeface="+mn-lt"/>
                          <a:ea typeface="+mn-ea"/>
                          <a:cs typeface="+mn-cs"/>
                        </a:rPr>
                        <a:t>Spaces</a:t>
                      </a:r>
                      <a:endParaRPr lang="en-US" sz="2000" dirty="0"/>
                    </a:p>
                  </a:txBody>
                  <a:tcPr/>
                </a:tc>
              </a:tr>
              <a:tr h="3708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sz="2000" i="1" dirty="0"/>
                    </a:p>
                  </a:txBody>
                  <a:tcPr/>
                </a:tc>
                <a:tc>
                  <a:txBody>
                    <a:bodyPr/>
                    <a:lstStyle/>
                    <a:p>
                      <a:r>
                        <a:rPr lang="en-US" sz="2000" kern="1200" baseline="0" dirty="0" smtClean="0">
                          <a:solidFill>
                            <a:schemeClr val="dk1"/>
                          </a:solidFill>
                          <a:latin typeface="+mn-lt"/>
                          <a:ea typeface="+mn-ea"/>
                          <a:cs typeface="+mn-cs"/>
                        </a:rPr>
                        <a:t>V </a:t>
                      </a:r>
                      <a:r>
                        <a:rPr lang="en-US" sz="2000" kern="1200" baseline="0" dirty="0" smtClean="0">
                          <a:solidFill>
                            <a:schemeClr val="dk1"/>
                          </a:solidFill>
                          <a:latin typeface="+mn-lt"/>
                          <a:ea typeface="+mn-ea"/>
                          <a:cs typeface="+mn-cs"/>
                          <a:sym typeface="Symbol"/>
                        </a:rPr>
                        <a:t></a:t>
                      </a:r>
                      <a:r>
                        <a:rPr lang="en-US" sz="2000" kern="1200" baseline="0" dirty="0" smtClean="0">
                          <a:solidFill>
                            <a:schemeClr val="dk1"/>
                          </a:solidFill>
                          <a:latin typeface="+mn-lt"/>
                          <a:ea typeface="+mn-ea"/>
                          <a:cs typeface="+mn-cs"/>
                        </a:rPr>
                        <a:t> Streams </a:t>
                      </a:r>
                      <a:r>
                        <a:rPr lang="en-US" sz="2000" kern="1200" baseline="0" dirty="0" smtClean="0">
                          <a:solidFill>
                            <a:schemeClr val="dk1"/>
                          </a:solidFill>
                          <a:latin typeface="+mn-lt"/>
                          <a:ea typeface="+mn-ea"/>
                          <a:cs typeface="+mn-cs"/>
                          <a:sym typeface="Symbol"/>
                        </a:rPr>
                        <a:t></a:t>
                      </a:r>
                      <a:r>
                        <a:rPr lang="en-US" sz="2000" kern="1200" baseline="0" dirty="0" smtClean="0">
                          <a:solidFill>
                            <a:schemeClr val="dk1"/>
                          </a:solidFill>
                          <a:latin typeface="+mn-lt"/>
                          <a:ea typeface="+mn-ea"/>
                          <a:cs typeface="+mn-cs"/>
                        </a:rPr>
                        <a:t> (N </a:t>
                      </a:r>
                      <a:r>
                        <a:rPr lang="en-US" sz="2000" kern="1200" baseline="0" dirty="0" smtClean="0">
                          <a:solidFill>
                            <a:schemeClr val="dk1"/>
                          </a:solidFill>
                          <a:latin typeface="+mn-lt"/>
                          <a:ea typeface="+mn-ea"/>
                          <a:cs typeface="+mn-cs"/>
                          <a:sym typeface="Symbol"/>
                        </a:rPr>
                        <a:t></a:t>
                      </a:r>
                      <a:r>
                        <a:rPr lang="en-US" sz="2000" kern="1200" baseline="0" dirty="0" smtClean="0">
                          <a:solidFill>
                            <a:schemeClr val="dk1"/>
                          </a:solidFill>
                          <a:latin typeface="+mn-lt"/>
                          <a:ea typeface="+mn-ea"/>
                          <a:cs typeface="+mn-cs"/>
                        </a:rPr>
                        <a:t> N)</a:t>
                      </a:r>
                      <a:endParaRPr lang="en-US" sz="2000" dirty="0"/>
                    </a:p>
                  </a:txBody>
                  <a:tcPr/>
                </a:tc>
                <a:tc>
                  <a:txBody>
                    <a:bodyPr/>
                    <a:lstStyle/>
                    <a:p>
                      <a:r>
                        <a:rPr lang="en-US" sz="2000" i="1" kern="1200" baseline="0" dirty="0" err="1" smtClean="0">
                          <a:solidFill>
                            <a:schemeClr val="dk1"/>
                          </a:solidFill>
                          <a:latin typeface="+mn-lt"/>
                          <a:ea typeface="+mn-ea"/>
                          <a:cs typeface="+mn-cs"/>
                        </a:rPr>
                        <a:t>sp</a:t>
                      </a:r>
                      <a:r>
                        <a:rPr lang="en-US" sz="2000" i="1" kern="1200" baseline="-25000" dirty="0" err="1" smtClean="0">
                          <a:solidFill>
                            <a:schemeClr val="dk1"/>
                          </a:solidFill>
                          <a:latin typeface="+mn-lt"/>
                          <a:ea typeface="+mn-ea"/>
                          <a:cs typeface="+mn-cs"/>
                        </a:rPr>
                        <a:t>j</a:t>
                      </a:r>
                      <a:endParaRPr lang="en-US" sz="2000" i="1" baseline="-25000" dirty="0"/>
                    </a:p>
                  </a:txBody>
                  <a:tcPr/>
                </a:tc>
                <a:tc>
                  <a:txBody>
                    <a:bodyPr/>
                    <a:lstStyle/>
                    <a:p>
                      <a:r>
                        <a:rPr lang="en-US" sz="2000" kern="1200" baseline="0" dirty="0" smtClean="0">
                          <a:solidFill>
                            <a:schemeClr val="dk1"/>
                          </a:solidFill>
                          <a:latin typeface="+mn-lt"/>
                          <a:ea typeface="+mn-ea"/>
                          <a:cs typeface="+mn-cs"/>
                        </a:rPr>
                        <a:t>a space </a:t>
                      </a:r>
                      <a:r>
                        <a:rPr lang="en-US" sz="2000" i="1" kern="1200" baseline="0" dirty="0" smtClean="0">
                          <a:solidFill>
                            <a:schemeClr val="dk1"/>
                          </a:solidFill>
                          <a:latin typeface="+mn-lt"/>
                          <a:ea typeface="+mn-ea"/>
                          <a:cs typeface="+mn-cs"/>
                        </a:rPr>
                        <a:t>j</a:t>
                      </a:r>
                      <a:endParaRPr lang="en-US" sz="2000" i="1" dirty="0"/>
                    </a:p>
                  </a:txBody>
                  <a:tcPr/>
                </a:tc>
              </a:tr>
              <a:tr h="370840">
                <a:tc>
                  <a:txBody>
                    <a:bodyPr/>
                    <a:lstStyle/>
                    <a:p>
                      <a:r>
                        <a:rPr lang="en-US" sz="2000" i="1" kern="1200" baseline="0" dirty="0" smtClean="0">
                          <a:solidFill>
                            <a:schemeClr val="dk1"/>
                          </a:solidFill>
                          <a:latin typeface="+mn-lt"/>
                          <a:ea typeface="+mn-ea"/>
                          <a:cs typeface="+mn-cs"/>
                        </a:rPr>
                        <a:t>St</a:t>
                      </a:r>
                      <a:r>
                        <a:rPr lang="en-US" sz="2000" i="1" kern="1200" baseline="30000" dirty="0" smtClean="0">
                          <a:solidFill>
                            <a:schemeClr val="dk1"/>
                          </a:solidFill>
                          <a:latin typeface="+mn-lt"/>
                          <a:ea typeface="+mn-ea"/>
                          <a:cs typeface="+mn-cs"/>
                        </a:rPr>
                        <a:t>2</a:t>
                      </a:r>
                      <a:endParaRPr lang="en-US" sz="2000" i="1" baseline="30000" dirty="0"/>
                    </a:p>
                  </a:txBody>
                  <a:tcPr/>
                </a:tc>
                <a:tc>
                  <a:txBody>
                    <a:bodyPr/>
                    <a:lstStyle/>
                    <a:p>
                      <a:r>
                        <a:rPr lang="en-US" sz="2000" kern="1200" baseline="0" dirty="0" smtClean="0">
                          <a:solidFill>
                            <a:schemeClr val="dk1"/>
                          </a:solidFill>
                          <a:latin typeface="+mn-lt"/>
                          <a:ea typeface="+mn-ea"/>
                          <a:cs typeface="+mn-cs"/>
                        </a:rPr>
                        <a:t>a set of functions </a:t>
                      </a:r>
                      <a:r>
                        <a:rPr lang="en-US" sz="2000" i="1" kern="1200" baseline="0" dirty="0" smtClean="0">
                          <a:solidFill>
                            <a:schemeClr val="dk1"/>
                          </a:solidFill>
                          <a:latin typeface="+mn-lt"/>
                          <a:ea typeface="+mn-ea"/>
                          <a:cs typeface="+mn-cs"/>
                          <a:sym typeface="Symbol"/>
                        </a:rPr>
                        <a:t></a:t>
                      </a:r>
                      <a:endParaRPr lang="en-US" sz="2000" i="1" dirty="0"/>
                    </a:p>
                  </a:txBody>
                  <a:tcPr/>
                </a:tc>
                <a:tc>
                  <a:txBody>
                    <a:bodyPr/>
                    <a:lstStyle/>
                    <a:p>
                      <a:endParaRPr lang="en-US" sz="2000"/>
                    </a:p>
                  </a:txBody>
                  <a:tcPr/>
                </a:tc>
                <a:tc>
                  <a:txBody>
                    <a:bodyPr/>
                    <a:lstStyle/>
                    <a:p>
                      <a:endParaRPr lang="en-US" sz="2000" dirty="0"/>
                    </a:p>
                  </a:txBody>
                  <a:tcPr/>
                </a:tc>
              </a:tr>
            </a:tbl>
          </a:graphicData>
        </a:graphic>
      </p:graphicFrame>
      <p:sp>
        <p:nvSpPr>
          <p:cNvPr id="5"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6"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sf\Home\Documents\Jon\i3FPScan\2011_09_06_12_16_39\15.tif"/>
          <p:cNvPicPr>
            <a:picLocks noChangeAspect="1" noChangeArrowheads="1"/>
          </p:cNvPicPr>
          <p:nvPr/>
        </p:nvPicPr>
        <p:blipFill>
          <a:blip r:embed="rId3"/>
          <a:srcRect l="17278" t="12478" r="1920" b="31676"/>
          <a:stretch>
            <a:fillRect/>
          </a:stretch>
        </p:blipFill>
        <p:spPr bwMode="auto">
          <a:xfrm>
            <a:off x="5807814" y="2934341"/>
            <a:ext cx="1735986" cy="2399659"/>
          </a:xfrm>
          <a:prstGeom prst="rect">
            <a:avLst/>
          </a:prstGeom>
          <a:noFill/>
        </p:spPr>
      </p:pic>
      <p:pic>
        <p:nvPicPr>
          <p:cNvPr id="3075" name="Picture 3" descr="\\psf\Home\Documents\Jon\i3FPScan\2011_09_06_12_16_39\21.tif"/>
          <p:cNvPicPr>
            <a:picLocks noChangeAspect="1" noChangeArrowheads="1"/>
          </p:cNvPicPr>
          <p:nvPr/>
        </p:nvPicPr>
        <p:blipFill>
          <a:blip r:embed="rId4"/>
          <a:srcRect l="7679" t="16318" r="15358" b="27836"/>
          <a:stretch>
            <a:fillRect/>
          </a:stretch>
        </p:blipFill>
        <p:spPr bwMode="auto">
          <a:xfrm>
            <a:off x="7490523" y="3010577"/>
            <a:ext cx="1653477" cy="2399623"/>
          </a:xfrm>
          <a:prstGeom prst="rect">
            <a:avLst/>
          </a:prstGeom>
          <a:noFill/>
        </p:spPr>
      </p:pic>
      <p:sp>
        <p:nvSpPr>
          <p:cNvPr id="2" name="Title 1"/>
          <p:cNvSpPr>
            <a:spLocks noGrp="1"/>
          </p:cNvSpPr>
          <p:nvPr>
            <p:ph type="title"/>
          </p:nvPr>
        </p:nvSpPr>
        <p:spPr>
          <a:xfrm>
            <a:off x="304800" y="228600"/>
            <a:ext cx="8458200" cy="914400"/>
          </a:xfrm>
        </p:spPr>
        <p:txBody>
          <a:bodyPr>
            <a:normAutofit/>
          </a:bodyPr>
          <a:lstStyle/>
          <a:p>
            <a:r>
              <a:rPr lang="en-US" dirty="0" smtClean="0"/>
              <a:t>Distortion Generation &amp; Image Processing</a:t>
            </a:r>
            <a:endParaRPr lang="en-US" dirty="0"/>
          </a:p>
        </p:txBody>
      </p:sp>
      <p:sp>
        <p:nvSpPr>
          <p:cNvPr id="3" name="Content Placeholder 2"/>
          <p:cNvSpPr>
            <a:spLocks noGrp="1"/>
          </p:cNvSpPr>
          <p:nvPr>
            <p:ph idx="1"/>
          </p:nvPr>
        </p:nvSpPr>
        <p:spPr>
          <a:xfrm>
            <a:off x="685800" y="1371600"/>
            <a:ext cx="7772400" cy="4572000"/>
          </a:xfrm>
        </p:spPr>
        <p:txBody>
          <a:bodyPr>
            <a:normAutofit/>
          </a:bodyPr>
          <a:lstStyle/>
          <a:p>
            <a:r>
              <a:rPr lang="en-US" dirty="0" smtClean="0"/>
              <a:t>Function</a:t>
            </a:r>
            <a:endParaRPr lang="en-US" dirty="0" smtClean="0"/>
          </a:p>
          <a:p>
            <a:pPr lvl="1"/>
            <a:r>
              <a:rPr lang="en-US" dirty="0" smtClean="0"/>
              <a:t>Generate modified images based on a distortion function based on:</a:t>
            </a:r>
          </a:p>
          <a:p>
            <a:pPr lvl="1"/>
            <a:r>
              <a:rPr lang="en-US" dirty="0" smtClean="0"/>
              <a:t>streams,</a:t>
            </a:r>
          </a:p>
          <a:p>
            <a:pPr lvl="1"/>
            <a:r>
              <a:rPr lang="en-US" dirty="0" smtClean="0"/>
              <a:t>structures, or </a:t>
            </a:r>
          </a:p>
          <a:p>
            <a:pPr lvl="1"/>
            <a:r>
              <a:rPr lang="en-US" dirty="0" smtClean="0"/>
              <a:t>structured streams as defined in the 5S framework</a:t>
            </a:r>
          </a:p>
          <a:p>
            <a:r>
              <a:rPr lang="en-US" dirty="0" smtClean="0"/>
              <a:t>Input</a:t>
            </a:r>
          </a:p>
          <a:p>
            <a:pPr lvl="1"/>
            <a:r>
              <a:rPr lang="en-US" dirty="0" smtClean="0"/>
              <a:t>a function </a:t>
            </a:r>
            <a:r>
              <a:rPr lang="en-US" i="1" dirty="0" smtClean="0"/>
              <a:t>f </a:t>
            </a:r>
            <a:r>
              <a:rPr lang="en-US" dirty="0" smtClean="0"/>
              <a:t>and a digital object (DO) </a:t>
            </a:r>
            <a:r>
              <a:rPr lang="en-US" i="1" dirty="0" err="1" smtClean="0"/>
              <a:t>do</a:t>
            </a:r>
            <a:r>
              <a:rPr lang="en-US" i="1" baseline="-25000" dirty="0" err="1" smtClean="0"/>
              <a:t>i</a:t>
            </a:r>
            <a:endParaRPr lang="en-US" dirty="0" smtClean="0"/>
          </a:p>
          <a:p>
            <a:r>
              <a:rPr lang="en-US" dirty="0" smtClean="0"/>
              <a:t>Product</a:t>
            </a:r>
          </a:p>
          <a:p>
            <a:pPr lvl="1"/>
            <a:r>
              <a:rPr lang="en-US" dirty="0" smtClean="0"/>
              <a:t>a distorted version of the DO </a:t>
            </a:r>
            <a:r>
              <a:rPr lang="en-US" i="1" dirty="0" err="1" smtClean="0"/>
              <a:t>do</a:t>
            </a:r>
            <a:r>
              <a:rPr lang="en-US" i="1" baseline="-25000" dirty="0" err="1" smtClean="0"/>
              <a:t>j</a:t>
            </a:r>
            <a:endParaRPr lang="en-US" i="1" baseline="-25000" dirty="0" smtClean="0"/>
          </a:p>
          <a:p>
            <a:r>
              <a:rPr lang="en-US" dirty="0" smtClean="0"/>
              <a:t>Pre-condition and post-condition </a:t>
            </a:r>
          </a:p>
          <a:p>
            <a:pPr lvl="1"/>
            <a:r>
              <a:rPr lang="en-US" i="1" dirty="0" smtClean="0">
                <a:sym typeface="Symbol"/>
              </a:rPr>
              <a:t></a:t>
            </a:r>
            <a:r>
              <a:rPr lang="en-US" i="1" dirty="0" smtClean="0"/>
              <a:t> C </a:t>
            </a:r>
            <a:r>
              <a:rPr lang="en-US" i="1" dirty="0" smtClean="0">
                <a:sym typeface="Symbol"/>
              </a:rPr>
              <a:t></a:t>
            </a:r>
            <a:r>
              <a:rPr lang="en-US" i="1" dirty="0" smtClean="0"/>
              <a:t> </a:t>
            </a:r>
            <a:r>
              <a:rPr lang="en-US" i="1" dirty="0" err="1" smtClean="0"/>
              <a:t>Coll</a:t>
            </a:r>
            <a:r>
              <a:rPr lang="en-US" i="1" dirty="0" smtClean="0"/>
              <a:t> : </a:t>
            </a:r>
            <a:r>
              <a:rPr lang="en-US" i="1" dirty="0" err="1" smtClean="0"/>
              <a:t>do</a:t>
            </a:r>
            <a:r>
              <a:rPr lang="en-US" i="1" baseline="-25000" dirty="0" err="1" smtClean="0"/>
              <a:t>i</a:t>
            </a:r>
            <a:r>
              <a:rPr lang="en-US" i="1" dirty="0" smtClean="0"/>
              <a:t> </a:t>
            </a:r>
            <a:r>
              <a:rPr lang="en-US" i="1" dirty="0" smtClean="0">
                <a:sym typeface="Symbol"/>
              </a:rPr>
              <a:t></a:t>
            </a:r>
            <a:r>
              <a:rPr lang="en-US" i="1" dirty="0" smtClean="0"/>
              <a:t> C </a:t>
            </a:r>
            <a:r>
              <a:rPr lang="en-US" dirty="0" smtClean="0"/>
              <a:t>and </a:t>
            </a:r>
            <a:r>
              <a:rPr lang="en-US" i="1" dirty="0" smtClean="0">
                <a:sym typeface="Symbol"/>
              </a:rPr>
              <a:t></a:t>
            </a:r>
            <a:r>
              <a:rPr lang="en-US" i="1" dirty="0" smtClean="0"/>
              <a:t> C </a:t>
            </a:r>
            <a:r>
              <a:rPr lang="en-US" i="1" dirty="0" smtClean="0">
                <a:sym typeface="Symbol"/>
              </a:rPr>
              <a:t></a:t>
            </a:r>
            <a:r>
              <a:rPr lang="en-US" i="1" dirty="0" smtClean="0"/>
              <a:t> </a:t>
            </a:r>
            <a:r>
              <a:rPr lang="en-US" i="1" dirty="0" err="1" smtClean="0"/>
              <a:t>Coll</a:t>
            </a:r>
            <a:r>
              <a:rPr lang="en-US" i="1" dirty="0" smtClean="0"/>
              <a:t> : </a:t>
            </a:r>
            <a:r>
              <a:rPr lang="en-US" i="1" dirty="0" err="1" smtClean="0"/>
              <a:t>do</a:t>
            </a:r>
            <a:r>
              <a:rPr lang="en-US" i="1" baseline="-25000" dirty="0" err="1" smtClean="0"/>
              <a:t>j</a:t>
            </a:r>
            <a:r>
              <a:rPr lang="en-US" i="1" dirty="0" smtClean="0"/>
              <a:t> </a:t>
            </a:r>
            <a:r>
              <a:rPr lang="en-US" i="1" dirty="0" smtClean="0">
                <a:sym typeface="Symbol"/>
              </a:rPr>
              <a:t></a:t>
            </a:r>
            <a:r>
              <a:rPr lang="en-US" i="1" dirty="0" smtClean="0"/>
              <a:t> C</a:t>
            </a:r>
            <a:endParaRPr lang="en-US" dirty="0" smtClean="0"/>
          </a:p>
          <a:p>
            <a:r>
              <a:rPr lang="en-US" dirty="0" smtClean="0"/>
              <a:t>Definition </a:t>
            </a:r>
          </a:p>
          <a:p>
            <a:pPr lvl="1"/>
            <a:r>
              <a:rPr lang="en-US" i="1" dirty="0" smtClean="0"/>
              <a:t>f : </a:t>
            </a:r>
            <a:r>
              <a:rPr lang="en-US" i="1" dirty="0" err="1" smtClean="0"/>
              <a:t>do</a:t>
            </a:r>
            <a:r>
              <a:rPr lang="en-US" i="1" baseline="-25000" dirty="0" err="1" smtClean="0"/>
              <a:t>i</a:t>
            </a:r>
            <a:r>
              <a:rPr lang="en-US" i="1" dirty="0" smtClean="0"/>
              <a:t> </a:t>
            </a:r>
            <a:r>
              <a:rPr lang="en-US" i="1" dirty="0" smtClean="0">
                <a:sym typeface="Symbol"/>
              </a:rPr>
              <a:t></a:t>
            </a:r>
            <a:r>
              <a:rPr lang="en-US" i="1" dirty="0" smtClean="0"/>
              <a:t> </a:t>
            </a:r>
            <a:r>
              <a:rPr lang="en-US" i="1" dirty="0" err="1" smtClean="0"/>
              <a:t>do</a:t>
            </a:r>
            <a:r>
              <a:rPr lang="en-US" i="1" baseline="-25000" dirty="0" err="1" smtClean="0"/>
              <a:t>j</a:t>
            </a:r>
            <a:r>
              <a:rPr lang="en-US" dirty="0" smtClean="0"/>
              <a:t> , given a digital object </a:t>
            </a:r>
            <a:r>
              <a:rPr lang="en-US" i="1" dirty="0" err="1" smtClean="0"/>
              <a:t>do</a:t>
            </a:r>
            <a:r>
              <a:rPr lang="en-US" i="1" baseline="-25000" dirty="0" err="1" smtClean="0"/>
              <a:t>i</a:t>
            </a:r>
            <a:endParaRPr lang="en-US" dirty="0" smtClean="0"/>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8" name="Right Arrow 7"/>
          <p:cNvSpPr/>
          <p:nvPr/>
        </p:nvSpPr>
        <p:spPr bwMode="auto">
          <a:xfrm>
            <a:off x="7010400" y="4773168"/>
            <a:ext cx="838200" cy="4084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sf\Home\Documents\Jon\i3FPScan\2011_09_06_12_16_39\15.tif"/>
          <p:cNvPicPr>
            <a:picLocks noChangeAspect="1" noChangeArrowheads="1"/>
          </p:cNvPicPr>
          <p:nvPr/>
        </p:nvPicPr>
        <p:blipFill>
          <a:blip r:embed="rId3"/>
          <a:srcRect l="17278" t="12478" r="1920" b="31676"/>
          <a:stretch>
            <a:fillRect/>
          </a:stretch>
        </p:blipFill>
        <p:spPr bwMode="auto">
          <a:xfrm>
            <a:off x="5943600" y="1447800"/>
            <a:ext cx="1680861" cy="2323459"/>
          </a:xfrm>
          <a:prstGeom prst="rect">
            <a:avLst/>
          </a:prstGeom>
          <a:noFill/>
        </p:spPr>
      </p:pic>
      <p:pic>
        <p:nvPicPr>
          <p:cNvPr id="8" name="Picture 3" descr="\\psf\Home\Documents\Jon\i3FPScan\2011_09_06_12_16_39\21.tif"/>
          <p:cNvPicPr>
            <a:picLocks noChangeAspect="1" noChangeArrowheads="1"/>
          </p:cNvPicPr>
          <p:nvPr/>
        </p:nvPicPr>
        <p:blipFill>
          <a:blip r:embed="rId4"/>
          <a:srcRect l="7679" t="16318" r="15358" b="27836"/>
          <a:stretch>
            <a:fillRect/>
          </a:stretch>
        </p:blipFill>
        <p:spPr bwMode="auto">
          <a:xfrm>
            <a:off x="7543028" y="1524035"/>
            <a:ext cx="1600972" cy="2323424"/>
          </a:xfrm>
          <a:prstGeom prst="rect">
            <a:avLst/>
          </a:prstGeom>
          <a:noFill/>
        </p:spPr>
      </p:pic>
      <p:sp>
        <p:nvSpPr>
          <p:cNvPr id="3" name="Content Placeholder 2"/>
          <p:cNvSpPr>
            <a:spLocks noGrp="1"/>
          </p:cNvSpPr>
          <p:nvPr>
            <p:ph idx="1"/>
          </p:nvPr>
        </p:nvSpPr>
        <p:spPr/>
        <p:txBody>
          <a:bodyPr>
            <a:normAutofit fontScale="92500" lnSpcReduction="10000"/>
          </a:bodyPr>
          <a:lstStyle/>
          <a:p>
            <a:r>
              <a:rPr lang="en-US" dirty="0" smtClean="0"/>
              <a:t>Function</a:t>
            </a:r>
          </a:p>
          <a:p>
            <a:pPr lvl="1"/>
            <a:r>
              <a:rPr lang="en-US" dirty="0" smtClean="0"/>
              <a:t>i</a:t>
            </a:r>
            <a:r>
              <a:rPr lang="en-US" dirty="0" smtClean="0"/>
              <a:t>dentify </a:t>
            </a:r>
            <a:r>
              <a:rPr lang="en-US" dirty="0" smtClean="0"/>
              <a:t>the locations and quality of major features</a:t>
            </a:r>
          </a:p>
          <a:p>
            <a:pPr lvl="1"/>
            <a:r>
              <a:rPr lang="en-US" dirty="0" smtClean="0"/>
              <a:t>e.g., ridge bifurcation and termination</a:t>
            </a:r>
          </a:p>
          <a:p>
            <a:r>
              <a:rPr lang="en-US" dirty="0" smtClean="0"/>
              <a:t>Input </a:t>
            </a:r>
          </a:p>
          <a:p>
            <a:pPr lvl="1"/>
            <a:r>
              <a:rPr lang="en-US" dirty="0" err="1" smtClean="0"/>
              <a:t>stm</a:t>
            </a:r>
            <a:r>
              <a:rPr lang="en-US" baseline="-25000" dirty="0" err="1" smtClean="0"/>
              <a:t>i</a:t>
            </a:r>
            <a:r>
              <a:rPr lang="en-US" dirty="0" smtClean="0"/>
              <a:t> </a:t>
            </a:r>
          </a:p>
          <a:p>
            <a:r>
              <a:rPr lang="en-US" dirty="0" smtClean="0"/>
              <a:t>Product</a:t>
            </a:r>
          </a:p>
          <a:p>
            <a:pPr lvl="1"/>
            <a:r>
              <a:rPr lang="en-US" dirty="0" err="1" smtClean="0"/>
              <a:t>st</a:t>
            </a:r>
            <a:r>
              <a:rPr lang="en-US" baseline="-25000" dirty="0" err="1" smtClean="0"/>
              <a:t>j</a:t>
            </a:r>
            <a:r>
              <a:rPr lang="en-US" dirty="0" smtClean="0"/>
              <a:t> ; </a:t>
            </a:r>
            <a:r>
              <a:rPr lang="en-US" dirty="0" smtClean="0">
                <a:solidFill>
                  <a:schemeClr val="dk1"/>
                </a:solidFill>
                <a:sym typeface="Symbol"/>
              </a:rPr>
              <a:t></a:t>
            </a:r>
            <a:r>
              <a:rPr lang="en-US" baseline="-25000" dirty="0" err="1" smtClean="0"/>
              <a:t>ij</a:t>
            </a:r>
            <a:endParaRPr lang="en-US" dirty="0" smtClean="0"/>
          </a:p>
          <a:p>
            <a:r>
              <a:rPr lang="en-US" dirty="0" smtClean="0"/>
              <a:t>Pre-condition and post-condition </a:t>
            </a:r>
          </a:p>
          <a:p>
            <a:pPr lvl="1"/>
            <a:r>
              <a:rPr lang="en-US" i="1" dirty="0" err="1" smtClean="0"/>
              <a:t>stm</a:t>
            </a:r>
            <a:r>
              <a:rPr lang="en-US" i="1" baseline="-25000" dirty="0" err="1" smtClean="0"/>
              <a:t>i</a:t>
            </a:r>
            <a:r>
              <a:rPr lang="en-US" i="1" dirty="0" smtClean="0"/>
              <a:t> </a:t>
            </a:r>
            <a:r>
              <a:rPr lang="en-US" i="1" dirty="0" smtClean="0">
                <a:sym typeface="Symbol"/>
              </a:rPr>
              <a:t></a:t>
            </a:r>
            <a:r>
              <a:rPr lang="en-US" i="1" dirty="0" smtClean="0"/>
              <a:t> Streams</a:t>
            </a:r>
            <a:r>
              <a:rPr lang="en-US" dirty="0" smtClean="0"/>
              <a:t> and </a:t>
            </a:r>
            <a:r>
              <a:rPr lang="en-US" i="1" dirty="0" err="1" smtClean="0"/>
              <a:t>st</a:t>
            </a:r>
            <a:r>
              <a:rPr lang="en-US" i="1" baseline="-25000" dirty="0" err="1" smtClean="0"/>
              <a:t>j</a:t>
            </a:r>
            <a:r>
              <a:rPr lang="en-US" i="1" dirty="0" smtClean="0"/>
              <a:t> </a:t>
            </a:r>
            <a:r>
              <a:rPr lang="en-US" i="1" dirty="0" smtClean="0">
                <a:sym typeface="Symbol"/>
              </a:rPr>
              <a:t></a:t>
            </a:r>
            <a:r>
              <a:rPr lang="en-US" i="1" dirty="0" smtClean="0"/>
              <a:t> </a:t>
            </a:r>
            <a:r>
              <a:rPr lang="en-US" i="1" dirty="0" err="1" smtClean="0"/>
              <a:t>Structs</a:t>
            </a:r>
            <a:r>
              <a:rPr lang="en-US" dirty="0" smtClean="0"/>
              <a:t>; </a:t>
            </a:r>
            <a:r>
              <a:rPr lang="en-US" i="1" dirty="0" smtClean="0">
                <a:solidFill>
                  <a:schemeClr val="dk1"/>
                </a:solidFill>
                <a:sym typeface="Symbol"/>
              </a:rPr>
              <a:t></a:t>
            </a:r>
            <a:r>
              <a:rPr lang="en-US" i="1" baseline="-25000" dirty="0" err="1" smtClean="0"/>
              <a:t>ij</a:t>
            </a:r>
            <a:r>
              <a:rPr lang="en-US" i="1" dirty="0" smtClean="0">
                <a:sym typeface="Symbol"/>
              </a:rPr>
              <a:t></a:t>
            </a:r>
            <a:r>
              <a:rPr lang="en-US" i="1" dirty="0" smtClean="0"/>
              <a:t> St</a:t>
            </a:r>
            <a:r>
              <a:rPr lang="en-US" i="1" baseline="30000" dirty="0" smtClean="0"/>
              <a:t>2</a:t>
            </a:r>
            <a:r>
              <a:rPr lang="en-US" dirty="0" smtClean="0"/>
              <a:t>; </a:t>
            </a:r>
            <a:r>
              <a:rPr lang="en-US" i="1" dirty="0" err="1" smtClean="0"/>
              <a:t>stm</a:t>
            </a:r>
            <a:r>
              <a:rPr lang="en-US" i="1" baseline="-25000" dirty="0" err="1" smtClean="0"/>
              <a:t>i</a:t>
            </a:r>
            <a:r>
              <a:rPr lang="en-US" i="1" dirty="0" smtClean="0">
                <a:sym typeface="Symbol"/>
              </a:rPr>
              <a:t></a:t>
            </a:r>
            <a:r>
              <a:rPr lang="en-US" i="1" dirty="0" smtClean="0">
                <a:solidFill>
                  <a:schemeClr val="dk1"/>
                </a:solidFill>
                <a:sym typeface="Symbol"/>
              </a:rPr>
              <a:t></a:t>
            </a:r>
            <a:r>
              <a:rPr lang="en-US" i="1" baseline="-25000" dirty="0" err="1" smtClean="0"/>
              <a:t>ij</a:t>
            </a:r>
            <a:r>
              <a:rPr lang="en-US" i="1" dirty="0" err="1" smtClean="0"/>
              <a:t>.Dom</a:t>
            </a:r>
            <a:r>
              <a:rPr lang="en-US" dirty="0" smtClean="0"/>
              <a:t>; </a:t>
            </a:r>
            <a:r>
              <a:rPr lang="en-US" i="1" dirty="0" err="1" smtClean="0"/>
              <a:t>stj.V</a:t>
            </a:r>
            <a:r>
              <a:rPr lang="en-US" i="1" dirty="0" smtClean="0"/>
              <a:t> </a:t>
            </a:r>
            <a:r>
              <a:rPr lang="en-US" i="1" dirty="0" smtClean="0">
                <a:sym typeface="Symbol"/>
              </a:rPr>
              <a:t></a:t>
            </a:r>
            <a:r>
              <a:rPr lang="en-US" i="1" dirty="0" smtClean="0"/>
              <a:t> </a:t>
            </a:r>
            <a:r>
              <a:rPr lang="en-US" i="1" dirty="0" smtClean="0">
                <a:solidFill>
                  <a:schemeClr val="dk1"/>
                </a:solidFill>
                <a:sym typeface="Symbol"/>
              </a:rPr>
              <a:t></a:t>
            </a:r>
            <a:r>
              <a:rPr lang="en-US" i="1" baseline="-25000" dirty="0" err="1" smtClean="0"/>
              <a:t>ij</a:t>
            </a:r>
            <a:r>
              <a:rPr lang="en-US" i="1" dirty="0" err="1" smtClean="0"/>
              <a:t>.Dom</a:t>
            </a:r>
            <a:r>
              <a:rPr lang="en-US" dirty="0" smtClean="0"/>
              <a:t>, respectively</a:t>
            </a:r>
          </a:p>
          <a:p>
            <a:r>
              <a:rPr lang="en-US" dirty="0" smtClean="0"/>
              <a:t>Definition </a:t>
            </a:r>
          </a:p>
          <a:p>
            <a:pPr lvl="1"/>
            <a:r>
              <a:rPr lang="en-US" dirty="0" smtClean="0"/>
              <a:t>given a digital </a:t>
            </a:r>
            <a:r>
              <a:rPr lang="en-US" dirty="0" smtClean="0"/>
              <a:t>object </a:t>
            </a:r>
            <a:r>
              <a:rPr lang="en-US" dirty="0" smtClean="0"/>
              <a:t>(</a:t>
            </a:r>
            <a:r>
              <a:rPr lang="en-US" dirty="0" err="1" smtClean="0"/>
              <a:t>stm</a:t>
            </a:r>
            <a:r>
              <a:rPr lang="en-US" baseline="-25000" dirty="0" err="1" smtClean="0"/>
              <a:t>i</a:t>
            </a:r>
            <a:r>
              <a:rPr lang="en-US" dirty="0" smtClean="0"/>
              <a:t>) produce </a:t>
            </a:r>
            <a:r>
              <a:rPr lang="en-US" dirty="0" smtClean="0"/>
              <a:t>a descriptor from the </a:t>
            </a:r>
            <a:r>
              <a:rPr lang="en-US" dirty="0" smtClean="0"/>
              <a:t>object (</a:t>
            </a:r>
            <a:r>
              <a:rPr lang="en-US" dirty="0" err="1" smtClean="0"/>
              <a:t>st</a:t>
            </a:r>
            <a:r>
              <a:rPr lang="en-US" baseline="-25000" dirty="0" err="1" smtClean="0"/>
              <a:t>j</a:t>
            </a:r>
            <a:r>
              <a:rPr lang="en-US" dirty="0" smtClean="0"/>
              <a:t> </a:t>
            </a:r>
            <a:r>
              <a:rPr lang="en-US" dirty="0" smtClean="0"/>
              <a:t>; </a:t>
            </a:r>
            <a:r>
              <a:rPr lang="en-US" dirty="0" smtClean="0">
                <a:solidFill>
                  <a:schemeClr val="dk1"/>
                </a:solidFill>
                <a:sym typeface="Symbol"/>
              </a:rPr>
              <a:t></a:t>
            </a:r>
            <a:r>
              <a:rPr lang="en-US" baseline="-25000" dirty="0" err="1" smtClean="0"/>
              <a:t>ij</a:t>
            </a:r>
            <a:r>
              <a:rPr lang="en-US" dirty="0" smtClean="0"/>
              <a:t>) </a:t>
            </a:r>
            <a:r>
              <a:rPr lang="en-US" dirty="0" smtClean="0"/>
              <a:t>that </a:t>
            </a:r>
            <a:r>
              <a:rPr lang="en-US" dirty="0" smtClean="0"/>
              <a:t>represents the digital object</a:t>
            </a:r>
            <a:endParaRPr lang="en-US" dirty="0"/>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6" name="Title 1"/>
          <p:cNvSpPr txBox="1">
            <a:spLocks/>
          </p:cNvSpPr>
          <p:nvPr/>
        </p:nvSpPr>
        <p:spPr bwMode="auto">
          <a:xfrm>
            <a:off x="304800" y="228600"/>
            <a:ext cx="8458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a:r>
              <a:rPr lang="en-US" sz="2800" dirty="0" smtClean="0"/>
              <a:t>Ridge Tracing &amp; Minutiae Extraction</a:t>
            </a:r>
            <a:endParaRPr kumimoji="0" lang="en-US" sz="2800" b="0" i="0" u="none" strike="noStrike" kern="0" cap="none" spc="0" normalizeH="0" baseline="0" noProof="0" dirty="0">
              <a:ln>
                <a:noFill/>
              </a:ln>
              <a:solidFill>
                <a:schemeClr val="tx1"/>
              </a:solidFill>
              <a:effectLst/>
              <a:uLnTx/>
              <a:uFillTx/>
              <a:latin typeface="+mj-lt"/>
              <a:ea typeface="ＭＳ Ｐゴシック" pitchFamily="-110" charset="-128"/>
              <a:cs typeface="ＭＳ Ｐゴシック" pitchFamily="-110" charset="-128"/>
            </a:endParaRPr>
          </a:p>
        </p:txBody>
      </p:sp>
      <p:sp>
        <p:nvSpPr>
          <p:cNvPr id="9" name="Isosceles Triangle 8"/>
          <p:cNvSpPr/>
          <p:nvPr/>
        </p:nvSpPr>
        <p:spPr bwMode="auto">
          <a:xfrm>
            <a:off x="8077200" y="29718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0" name="Isosceles Triangle 9"/>
          <p:cNvSpPr/>
          <p:nvPr/>
        </p:nvSpPr>
        <p:spPr bwMode="auto">
          <a:xfrm>
            <a:off x="8153400" y="32766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1" name="Isosceles Triangle 10"/>
          <p:cNvSpPr/>
          <p:nvPr/>
        </p:nvSpPr>
        <p:spPr bwMode="auto">
          <a:xfrm>
            <a:off x="8839200" y="27432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2" name="Isosceles Triangle 11"/>
          <p:cNvSpPr/>
          <p:nvPr/>
        </p:nvSpPr>
        <p:spPr bwMode="auto">
          <a:xfrm>
            <a:off x="8229600" y="32004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3" name="Isosceles Triangle 12"/>
          <p:cNvSpPr/>
          <p:nvPr/>
        </p:nvSpPr>
        <p:spPr bwMode="auto">
          <a:xfrm>
            <a:off x="7924800" y="30480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4" name="Isosceles Triangle 13"/>
          <p:cNvSpPr/>
          <p:nvPr/>
        </p:nvSpPr>
        <p:spPr bwMode="auto">
          <a:xfrm>
            <a:off x="7848600" y="30480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5" name="Isosceles Triangle 14"/>
          <p:cNvSpPr/>
          <p:nvPr/>
        </p:nvSpPr>
        <p:spPr bwMode="auto">
          <a:xfrm>
            <a:off x="8229600" y="29718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6" name="Isosceles Triangle 15"/>
          <p:cNvSpPr/>
          <p:nvPr/>
        </p:nvSpPr>
        <p:spPr bwMode="auto">
          <a:xfrm>
            <a:off x="8458200" y="32004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7" name="Isosceles Triangle 16"/>
          <p:cNvSpPr/>
          <p:nvPr/>
        </p:nvSpPr>
        <p:spPr bwMode="auto">
          <a:xfrm>
            <a:off x="8305800" y="31242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8" name="Isosceles Triangle 17"/>
          <p:cNvSpPr/>
          <p:nvPr/>
        </p:nvSpPr>
        <p:spPr bwMode="auto">
          <a:xfrm>
            <a:off x="8153400" y="27432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9" name="Isosceles Triangle 18"/>
          <p:cNvSpPr/>
          <p:nvPr/>
        </p:nvSpPr>
        <p:spPr bwMode="auto">
          <a:xfrm>
            <a:off x="8001000" y="28194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0" name="Isosceles Triangle 19"/>
          <p:cNvSpPr/>
          <p:nvPr/>
        </p:nvSpPr>
        <p:spPr bwMode="auto">
          <a:xfrm>
            <a:off x="8229600" y="24384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1" name="Isosceles Triangle 20"/>
          <p:cNvSpPr/>
          <p:nvPr/>
        </p:nvSpPr>
        <p:spPr bwMode="auto">
          <a:xfrm>
            <a:off x="8001000" y="25146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2" name="Isosceles Triangle 21"/>
          <p:cNvSpPr/>
          <p:nvPr/>
        </p:nvSpPr>
        <p:spPr bwMode="auto">
          <a:xfrm>
            <a:off x="8077200" y="26670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3" name="Isosceles Triangle 22"/>
          <p:cNvSpPr/>
          <p:nvPr/>
        </p:nvSpPr>
        <p:spPr bwMode="auto">
          <a:xfrm>
            <a:off x="8686800" y="25146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4" name="Isosceles Triangle 23"/>
          <p:cNvSpPr/>
          <p:nvPr/>
        </p:nvSpPr>
        <p:spPr bwMode="auto">
          <a:xfrm>
            <a:off x="8382000" y="22860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5" name="Isosceles Triangle 24"/>
          <p:cNvSpPr/>
          <p:nvPr/>
        </p:nvSpPr>
        <p:spPr bwMode="auto">
          <a:xfrm>
            <a:off x="8382000" y="23622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6" name="Isosceles Triangle 25"/>
          <p:cNvSpPr/>
          <p:nvPr/>
        </p:nvSpPr>
        <p:spPr bwMode="auto">
          <a:xfrm>
            <a:off x="8382000" y="22098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7" name="Isosceles Triangle 26"/>
          <p:cNvSpPr/>
          <p:nvPr/>
        </p:nvSpPr>
        <p:spPr bwMode="auto">
          <a:xfrm>
            <a:off x="8153400" y="22098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8" name="Isosceles Triangle 27"/>
          <p:cNvSpPr/>
          <p:nvPr/>
        </p:nvSpPr>
        <p:spPr bwMode="auto">
          <a:xfrm>
            <a:off x="8229600" y="21336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9" name="Isosceles Triangle 28"/>
          <p:cNvSpPr/>
          <p:nvPr/>
        </p:nvSpPr>
        <p:spPr bwMode="auto">
          <a:xfrm>
            <a:off x="8153400" y="19812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0" name="Isosceles Triangle 29"/>
          <p:cNvSpPr/>
          <p:nvPr/>
        </p:nvSpPr>
        <p:spPr bwMode="auto">
          <a:xfrm>
            <a:off x="8534400" y="19812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1" name="Isosceles Triangle 30"/>
          <p:cNvSpPr/>
          <p:nvPr/>
        </p:nvSpPr>
        <p:spPr bwMode="auto">
          <a:xfrm>
            <a:off x="8610600" y="22860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2" name="Isosceles Triangle 31"/>
          <p:cNvSpPr/>
          <p:nvPr/>
        </p:nvSpPr>
        <p:spPr bwMode="auto">
          <a:xfrm>
            <a:off x="8763000" y="22860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3" name="Isosceles Triangle 32"/>
          <p:cNvSpPr/>
          <p:nvPr/>
        </p:nvSpPr>
        <p:spPr bwMode="auto">
          <a:xfrm>
            <a:off x="8686800" y="21336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4" name="Isosceles Triangle 33"/>
          <p:cNvSpPr/>
          <p:nvPr/>
        </p:nvSpPr>
        <p:spPr bwMode="auto">
          <a:xfrm>
            <a:off x="7086600" y="28194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36" name="Isosceles Triangle 35"/>
          <p:cNvSpPr/>
          <p:nvPr/>
        </p:nvSpPr>
        <p:spPr bwMode="auto">
          <a:xfrm>
            <a:off x="7239000" y="30480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37" name="Isosceles Triangle 36"/>
          <p:cNvSpPr/>
          <p:nvPr/>
        </p:nvSpPr>
        <p:spPr bwMode="auto">
          <a:xfrm>
            <a:off x="7315200" y="30480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38" name="Isosceles Triangle 37"/>
          <p:cNvSpPr/>
          <p:nvPr/>
        </p:nvSpPr>
        <p:spPr bwMode="auto">
          <a:xfrm>
            <a:off x="7391400" y="28194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39" name="Isosceles Triangle 38"/>
          <p:cNvSpPr/>
          <p:nvPr/>
        </p:nvSpPr>
        <p:spPr bwMode="auto">
          <a:xfrm>
            <a:off x="7467600" y="26670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0" name="Isosceles Triangle 39"/>
          <p:cNvSpPr/>
          <p:nvPr/>
        </p:nvSpPr>
        <p:spPr bwMode="auto">
          <a:xfrm>
            <a:off x="7239000" y="23622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1" name="Isosceles Triangle 40"/>
          <p:cNvSpPr/>
          <p:nvPr/>
        </p:nvSpPr>
        <p:spPr bwMode="auto">
          <a:xfrm>
            <a:off x="7391400" y="24384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2" name="Isosceles Triangle 41"/>
          <p:cNvSpPr/>
          <p:nvPr/>
        </p:nvSpPr>
        <p:spPr bwMode="auto">
          <a:xfrm>
            <a:off x="6781800" y="24384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3" name="Isosceles Triangle 42"/>
          <p:cNvSpPr/>
          <p:nvPr/>
        </p:nvSpPr>
        <p:spPr bwMode="auto">
          <a:xfrm>
            <a:off x="6858000" y="23622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4" name="Isosceles Triangle 43"/>
          <p:cNvSpPr/>
          <p:nvPr/>
        </p:nvSpPr>
        <p:spPr bwMode="auto">
          <a:xfrm>
            <a:off x="6934200" y="22860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5" name="Isosceles Triangle 44"/>
          <p:cNvSpPr/>
          <p:nvPr/>
        </p:nvSpPr>
        <p:spPr bwMode="auto">
          <a:xfrm>
            <a:off x="6629400" y="22098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6" name="Isosceles Triangle 45"/>
          <p:cNvSpPr/>
          <p:nvPr/>
        </p:nvSpPr>
        <p:spPr bwMode="auto">
          <a:xfrm>
            <a:off x="6629400" y="23622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7" name="Isosceles Triangle 46"/>
          <p:cNvSpPr/>
          <p:nvPr/>
        </p:nvSpPr>
        <p:spPr bwMode="auto">
          <a:xfrm>
            <a:off x="7010400" y="27432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8" name="Isosceles Triangle 47"/>
          <p:cNvSpPr/>
          <p:nvPr/>
        </p:nvSpPr>
        <p:spPr bwMode="auto">
          <a:xfrm>
            <a:off x="7010400" y="26670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9" name="Isosceles Triangle 48"/>
          <p:cNvSpPr/>
          <p:nvPr/>
        </p:nvSpPr>
        <p:spPr bwMode="auto">
          <a:xfrm>
            <a:off x="6934200" y="32004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0" name="Isosceles Triangle 49"/>
          <p:cNvSpPr/>
          <p:nvPr/>
        </p:nvSpPr>
        <p:spPr bwMode="auto">
          <a:xfrm>
            <a:off x="6629400" y="24384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1" name="Isosceles Triangle 50"/>
          <p:cNvSpPr/>
          <p:nvPr/>
        </p:nvSpPr>
        <p:spPr bwMode="auto">
          <a:xfrm>
            <a:off x="6858000" y="25908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2" name="Isosceles Triangle 51"/>
          <p:cNvSpPr/>
          <p:nvPr/>
        </p:nvSpPr>
        <p:spPr bwMode="auto">
          <a:xfrm>
            <a:off x="6553200" y="26670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3" name="Isosceles Triangle 52"/>
          <p:cNvSpPr/>
          <p:nvPr/>
        </p:nvSpPr>
        <p:spPr bwMode="auto">
          <a:xfrm>
            <a:off x="6400800" y="25146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4" name="Isosceles Triangle 53"/>
          <p:cNvSpPr/>
          <p:nvPr/>
        </p:nvSpPr>
        <p:spPr bwMode="auto">
          <a:xfrm>
            <a:off x="6248400" y="30480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5" name="Isosceles Triangle 54"/>
          <p:cNvSpPr/>
          <p:nvPr/>
        </p:nvSpPr>
        <p:spPr bwMode="auto">
          <a:xfrm>
            <a:off x="6248400" y="29718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6" name="Isosceles Triangle 55"/>
          <p:cNvSpPr/>
          <p:nvPr/>
        </p:nvSpPr>
        <p:spPr bwMode="auto">
          <a:xfrm>
            <a:off x="6248400" y="25146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7" name="Isosceles Triangle 56"/>
          <p:cNvSpPr/>
          <p:nvPr/>
        </p:nvSpPr>
        <p:spPr bwMode="auto">
          <a:xfrm>
            <a:off x="6324600" y="31242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8" name="Isosceles Triangle 57"/>
          <p:cNvSpPr/>
          <p:nvPr/>
        </p:nvSpPr>
        <p:spPr bwMode="auto">
          <a:xfrm>
            <a:off x="6400800" y="31242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9" name="Isosceles Triangle 58"/>
          <p:cNvSpPr/>
          <p:nvPr/>
        </p:nvSpPr>
        <p:spPr bwMode="auto">
          <a:xfrm>
            <a:off x="6172200" y="31242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0" name="Isosceles Triangle 59"/>
          <p:cNvSpPr/>
          <p:nvPr/>
        </p:nvSpPr>
        <p:spPr bwMode="auto">
          <a:xfrm>
            <a:off x="6858000" y="32766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1" name="Isosceles Triangle 60"/>
          <p:cNvSpPr/>
          <p:nvPr/>
        </p:nvSpPr>
        <p:spPr bwMode="auto">
          <a:xfrm>
            <a:off x="6705600" y="32766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2" name="Isosceles Triangle 61"/>
          <p:cNvSpPr/>
          <p:nvPr/>
        </p:nvSpPr>
        <p:spPr bwMode="auto">
          <a:xfrm>
            <a:off x="6629400" y="32766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3" name="Isosceles Triangle 62"/>
          <p:cNvSpPr/>
          <p:nvPr/>
        </p:nvSpPr>
        <p:spPr bwMode="auto">
          <a:xfrm>
            <a:off x="6400800" y="32004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4" name="Isosceles Triangle 63"/>
          <p:cNvSpPr/>
          <p:nvPr/>
        </p:nvSpPr>
        <p:spPr bwMode="auto">
          <a:xfrm>
            <a:off x="6477000" y="22098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5" name="Isosceles Triangle 64"/>
          <p:cNvSpPr/>
          <p:nvPr/>
        </p:nvSpPr>
        <p:spPr bwMode="auto">
          <a:xfrm>
            <a:off x="6324600" y="2819400"/>
            <a:ext cx="76200" cy="76200"/>
          </a:xfrm>
          <a:prstGeom prst="triangle">
            <a:avLst/>
          </a:prstGeom>
          <a:solidFill>
            <a:srgbClr val="FF191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6" name="Isosceles Triangle 65"/>
          <p:cNvSpPr/>
          <p:nvPr/>
        </p:nvSpPr>
        <p:spPr bwMode="auto">
          <a:xfrm>
            <a:off x="7924800" y="25146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67" name="Isosceles Triangle 66"/>
          <p:cNvSpPr/>
          <p:nvPr/>
        </p:nvSpPr>
        <p:spPr bwMode="auto">
          <a:xfrm>
            <a:off x="8839200" y="26670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68" name="Isosceles Triangle 67"/>
          <p:cNvSpPr/>
          <p:nvPr/>
        </p:nvSpPr>
        <p:spPr bwMode="auto">
          <a:xfrm>
            <a:off x="8839200" y="2590800"/>
            <a:ext cx="76200" cy="762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sf\Home\Documents\Jon\i3FPScan\2011_09_06_12_16_39\15.tif"/>
          <p:cNvPicPr>
            <a:picLocks noChangeAspect="1" noChangeArrowheads="1"/>
          </p:cNvPicPr>
          <p:nvPr/>
        </p:nvPicPr>
        <p:blipFill>
          <a:blip r:embed="rId3"/>
          <a:srcRect l="17278" t="12478" r="1920" b="31676"/>
          <a:stretch>
            <a:fillRect/>
          </a:stretch>
        </p:blipFill>
        <p:spPr bwMode="auto">
          <a:xfrm>
            <a:off x="5807814" y="2934341"/>
            <a:ext cx="1735986" cy="2399659"/>
          </a:xfrm>
          <a:prstGeom prst="rect">
            <a:avLst/>
          </a:prstGeom>
          <a:noFill/>
        </p:spPr>
      </p:pic>
      <p:pic>
        <p:nvPicPr>
          <p:cNvPr id="7" name="Picture 3" descr="\\psf\Home\Documents\Jon\i3FPScan\2011_09_06_12_16_39\21.tif"/>
          <p:cNvPicPr>
            <a:picLocks noChangeAspect="1" noChangeArrowheads="1"/>
          </p:cNvPicPr>
          <p:nvPr/>
        </p:nvPicPr>
        <p:blipFill>
          <a:blip r:embed="rId4"/>
          <a:srcRect l="7679" t="16318" r="15358" b="27836"/>
          <a:stretch>
            <a:fillRect/>
          </a:stretch>
        </p:blipFill>
        <p:spPr bwMode="auto">
          <a:xfrm>
            <a:off x="7490523" y="3010577"/>
            <a:ext cx="1653477" cy="2399623"/>
          </a:xfrm>
          <a:prstGeom prst="rect">
            <a:avLst/>
          </a:prstGeom>
          <a:noFill/>
        </p:spPr>
      </p:pic>
      <p:sp>
        <p:nvSpPr>
          <p:cNvPr id="2" name="Title 1"/>
          <p:cNvSpPr>
            <a:spLocks noGrp="1"/>
          </p:cNvSpPr>
          <p:nvPr>
            <p:ph type="title"/>
          </p:nvPr>
        </p:nvSpPr>
        <p:spPr/>
        <p:txBody>
          <a:bodyPr>
            <a:normAutofit/>
          </a:bodyPr>
          <a:lstStyle/>
          <a:p>
            <a:r>
              <a:rPr lang="en-US" dirty="0" smtClean="0"/>
              <a:t>Matching Algorithms &amp; Searching</a:t>
            </a:r>
            <a:endParaRPr lang="en-US" dirty="0"/>
          </a:p>
        </p:txBody>
      </p:sp>
      <p:sp>
        <p:nvSpPr>
          <p:cNvPr id="3" name="Content Placeholder 2"/>
          <p:cNvSpPr>
            <a:spLocks noGrp="1"/>
          </p:cNvSpPr>
          <p:nvPr>
            <p:ph idx="1"/>
          </p:nvPr>
        </p:nvSpPr>
        <p:spPr>
          <a:xfrm>
            <a:off x="685800" y="1371600"/>
            <a:ext cx="7772400" cy="4495800"/>
          </a:xfrm>
        </p:spPr>
        <p:txBody>
          <a:bodyPr>
            <a:normAutofit fontScale="92500" lnSpcReduction="10000"/>
          </a:bodyPr>
          <a:lstStyle/>
          <a:p>
            <a:r>
              <a:rPr lang="en-US" dirty="0" smtClean="0"/>
              <a:t>Function</a:t>
            </a:r>
          </a:p>
          <a:p>
            <a:pPr lvl="1"/>
            <a:r>
              <a:rPr lang="en-US" dirty="0" smtClean="0"/>
              <a:t>identify matches between two images as groups of minutiae</a:t>
            </a:r>
          </a:p>
          <a:p>
            <a:pPr lvl="1"/>
            <a:r>
              <a:rPr lang="en-US" dirty="0" smtClean="0"/>
              <a:t>use 3, 6, or 9-point triangles of high-quality minutiae locations </a:t>
            </a:r>
          </a:p>
          <a:p>
            <a:pPr lvl="1"/>
            <a:r>
              <a:rPr lang="en-US" dirty="0" smtClean="0"/>
              <a:t>less susceptible to distortions</a:t>
            </a:r>
          </a:p>
          <a:p>
            <a:pPr lvl="1"/>
            <a:r>
              <a:rPr lang="en-US" dirty="0" smtClean="0"/>
              <a:t>reduce the effects of small distortions on the identification of minutiae location and quality</a:t>
            </a:r>
          </a:p>
          <a:p>
            <a:r>
              <a:rPr lang="en-US" dirty="0" smtClean="0"/>
              <a:t>Input</a:t>
            </a:r>
          </a:p>
          <a:p>
            <a:pPr lvl="1"/>
            <a:r>
              <a:rPr lang="en-US" dirty="0" smtClean="0"/>
              <a:t>two images, </a:t>
            </a:r>
            <a:r>
              <a:rPr lang="en-US" i="1" dirty="0" err="1" smtClean="0"/>
              <a:t>do</a:t>
            </a:r>
            <a:r>
              <a:rPr lang="en-US" i="1" baseline="-25000" dirty="0" err="1" smtClean="0"/>
              <a:t>i</a:t>
            </a:r>
            <a:r>
              <a:rPr lang="en-US" i="1" dirty="0" smtClean="0"/>
              <a:t>; </a:t>
            </a:r>
            <a:r>
              <a:rPr lang="en-US" i="1" dirty="0" err="1" smtClean="0"/>
              <a:t>do</a:t>
            </a:r>
            <a:r>
              <a:rPr lang="en-US" i="1" baseline="-25000" dirty="0" err="1" smtClean="0"/>
              <a:t>j</a:t>
            </a:r>
            <a:endParaRPr lang="en-US" dirty="0" smtClean="0"/>
          </a:p>
          <a:p>
            <a:r>
              <a:rPr lang="en-US" dirty="0" smtClean="0"/>
              <a:t>Product</a:t>
            </a:r>
          </a:p>
          <a:p>
            <a:pPr lvl="1"/>
            <a:r>
              <a:rPr lang="en-US" dirty="0" smtClean="0"/>
              <a:t>similarity </a:t>
            </a:r>
            <a:r>
              <a:rPr lang="en-US" dirty="0" smtClean="0"/>
              <a:t>score </a:t>
            </a:r>
            <a:r>
              <a:rPr lang="en-US" i="1" dirty="0" smtClean="0"/>
              <a:t>k</a:t>
            </a:r>
            <a:r>
              <a:rPr lang="en-US" dirty="0" smtClean="0"/>
              <a:t> based on minutiae matches</a:t>
            </a:r>
          </a:p>
          <a:p>
            <a:r>
              <a:rPr lang="en-US" dirty="0" smtClean="0"/>
              <a:t>Definition </a:t>
            </a:r>
          </a:p>
          <a:p>
            <a:pPr lvl="1"/>
            <a:r>
              <a:rPr lang="en-US" dirty="0" smtClean="0"/>
              <a:t>binary operation service </a:t>
            </a:r>
          </a:p>
          <a:p>
            <a:pPr lvl="2"/>
            <a:r>
              <a:rPr lang="en-US" i="1" dirty="0" smtClean="0"/>
              <a:t>f(</a:t>
            </a:r>
            <a:r>
              <a:rPr lang="en-US" i="1" dirty="0" err="1" smtClean="0"/>
              <a:t>do</a:t>
            </a:r>
            <a:r>
              <a:rPr lang="en-US" i="1" baseline="-25000" dirty="0" err="1" smtClean="0"/>
              <a:t>i</a:t>
            </a:r>
            <a:r>
              <a:rPr lang="en-US" i="1" dirty="0" smtClean="0"/>
              <a:t>; </a:t>
            </a:r>
            <a:r>
              <a:rPr lang="en-US" i="1" dirty="0" err="1" smtClean="0"/>
              <a:t>do</a:t>
            </a:r>
            <a:r>
              <a:rPr lang="en-US" i="1" baseline="-25000" dirty="0" err="1" smtClean="0"/>
              <a:t>j</a:t>
            </a:r>
            <a:r>
              <a:rPr lang="en-US" i="1" dirty="0" smtClean="0"/>
              <a:t>) = k; </a:t>
            </a:r>
            <a:r>
              <a:rPr lang="en-US" i="1" dirty="0" err="1" smtClean="0"/>
              <a:t>k</a:t>
            </a:r>
            <a:r>
              <a:rPr lang="en-US" i="1" dirty="0" err="1" smtClean="0">
                <a:sym typeface="Symbol"/>
              </a:rPr>
              <a:t></a:t>
            </a:r>
            <a:r>
              <a:rPr lang="en-US" i="1" dirty="0" err="1" smtClean="0"/>
              <a:t>R</a:t>
            </a:r>
            <a:r>
              <a:rPr lang="en-US" dirty="0" smtClean="0"/>
              <a:t>, </a:t>
            </a:r>
          </a:p>
          <a:p>
            <a:pPr lvl="1"/>
            <a:r>
              <a:rPr lang="en-US" dirty="0" smtClean="0"/>
              <a:t>unary services (e.g., rating and measuring)</a:t>
            </a:r>
          </a:p>
          <a:p>
            <a:pPr lvl="2"/>
            <a:r>
              <a:rPr lang="en-US" i="1" dirty="0" smtClean="0"/>
              <a:t>f(</a:t>
            </a:r>
            <a:r>
              <a:rPr lang="en-US" i="1" dirty="0" err="1" smtClean="0"/>
              <a:t>do</a:t>
            </a:r>
            <a:r>
              <a:rPr lang="en-US" i="1" baseline="-25000" dirty="0" err="1" smtClean="0"/>
              <a:t>i</a:t>
            </a:r>
            <a:r>
              <a:rPr lang="en-US" i="1" dirty="0" smtClean="0"/>
              <a:t>) = k; k </a:t>
            </a:r>
            <a:r>
              <a:rPr lang="en-US" i="1" dirty="0" smtClean="0">
                <a:sym typeface="Symbol"/>
              </a:rPr>
              <a:t> </a:t>
            </a:r>
            <a:r>
              <a:rPr lang="en-US" i="1" dirty="0" smtClean="0"/>
              <a:t>R</a:t>
            </a:r>
            <a:r>
              <a:rPr lang="en-US" dirty="0" smtClean="0"/>
              <a:t>, where a real number </a:t>
            </a:r>
            <a:r>
              <a:rPr lang="en-US" i="1" dirty="0" smtClean="0"/>
              <a:t>k</a:t>
            </a:r>
            <a:r>
              <a:rPr lang="en-US" dirty="0" smtClean="0"/>
              <a:t> is a similarity </a:t>
            </a:r>
            <a:r>
              <a:rPr lang="en-US" dirty="0" smtClean="0"/>
              <a:t>score</a:t>
            </a:r>
            <a:endParaRPr lang="en-US" dirty="0"/>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8" name="Isosceles Triangle 7"/>
          <p:cNvSpPr/>
          <p:nvPr/>
        </p:nvSpPr>
        <p:spPr bwMode="auto">
          <a:xfrm>
            <a:off x="8001000" y="44958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9" name="Isosceles Triangle 8"/>
          <p:cNvSpPr/>
          <p:nvPr/>
        </p:nvSpPr>
        <p:spPr bwMode="auto">
          <a:xfrm>
            <a:off x="8077200" y="4800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0" name="Isosceles Triangle 9"/>
          <p:cNvSpPr/>
          <p:nvPr/>
        </p:nvSpPr>
        <p:spPr bwMode="auto">
          <a:xfrm>
            <a:off x="8839200" y="42672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1" name="Isosceles Triangle 10"/>
          <p:cNvSpPr/>
          <p:nvPr/>
        </p:nvSpPr>
        <p:spPr bwMode="auto">
          <a:xfrm>
            <a:off x="8153400" y="47244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2" name="Isosceles Triangle 11"/>
          <p:cNvSpPr/>
          <p:nvPr/>
        </p:nvSpPr>
        <p:spPr bwMode="auto">
          <a:xfrm>
            <a:off x="7848600" y="45720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3" name="Isosceles Triangle 12"/>
          <p:cNvSpPr/>
          <p:nvPr/>
        </p:nvSpPr>
        <p:spPr bwMode="auto">
          <a:xfrm>
            <a:off x="7772400" y="45720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4" name="Isosceles Triangle 13"/>
          <p:cNvSpPr/>
          <p:nvPr/>
        </p:nvSpPr>
        <p:spPr bwMode="auto">
          <a:xfrm>
            <a:off x="8153400" y="44958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5" name="Isosceles Triangle 14"/>
          <p:cNvSpPr/>
          <p:nvPr/>
        </p:nvSpPr>
        <p:spPr bwMode="auto">
          <a:xfrm>
            <a:off x="8382000" y="4724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6" name="Isosceles Triangle 15"/>
          <p:cNvSpPr/>
          <p:nvPr/>
        </p:nvSpPr>
        <p:spPr bwMode="auto">
          <a:xfrm>
            <a:off x="8229600" y="46482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7" name="Isosceles Triangle 16"/>
          <p:cNvSpPr/>
          <p:nvPr/>
        </p:nvSpPr>
        <p:spPr bwMode="auto">
          <a:xfrm>
            <a:off x="8077200" y="42672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8" name="Isosceles Triangle 17"/>
          <p:cNvSpPr/>
          <p:nvPr/>
        </p:nvSpPr>
        <p:spPr bwMode="auto">
          <a:xfrm>
            <a:off x="7924800" y="4343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9" name="Isosceles Triangle 18"/>
          <p:cNvSpPr/>
          <p:nvPr/>
        </p:nvSpPr>
        <p:spPr bwMode="auto">
          <a:xfrm>
            <a:off x="8153400" y="3962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0" name="Isosceles Triangle 19"/>
          <p:cNvSpPr/>
          <p:nvPr/>
        </p:nvSpPr>
        <p:spPr bwMode="auto">
          <a:xfrm>
            <a:off x="7924800" y="4038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1" name="Isosceles Triangle 20"/>
          <p:cNvSpPr/>
          <p:nvPr/>
        </p:nvSpPr>
        <p:spPr bwMode="auto">
          <a:xfrm>
            <a:off x="8001000" y="4191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2" name="Isosceles Triangle 21"/>
          <p:cNvSpPr/>
          <p:nvPr/>
        </p:nvSpPr>
        <p:spPr bwMode="auto">
          <a:xfrm>
            <a:off x="8610600" y="4038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3" name="Isosceles Triangle 22"/>
          <p:cNvSpPr/>
          <p:nvPr/>
        </p:nvSpPr>
        <p:spPr bwMode="auto">
          <a:xfrm>
            <a:off x="8305800" y="38100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4" name="Isosceles Triangle 23"/>
          <p:cNvSpPr/>
          <p:nvPr/>
        </p:nvSpPr>
        <p:spPr bwMode="auto">
          <a:xfrm>
            <a:off x="8305800" y="38862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5" name="Isosceles Triangle 24"/>
          <p:cNvSpPr/>
          <p:nvPr/>
        </p:nvSpPr>
        <p:spPr bwMode="auto">
          <a:xfrm>
            <a:off x="8305800" y="37338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6" name="Isosceles Triangle 25"/>
          <p:cNvSpPr/>
          <p:nvPr/>
        </p:nvSpPr>
        <p:spPr bwMode="auto">
          <a:xfrm>
            <a:off x="8077200" y="37338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7" name="Isosceles Triangle 26"/>
          <p:cNvSpPr/>
          <p:nvPr/>
        </p:nvSpPr>
        <p:spPr bwMode="auto">
          <a:xfrm>
            <a:off x="8153400" y="3657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8" name="Isosceles Triangle 27"/>
          <p:cNvSpPr/>
          <p:nvPr/>
        </p:nvSpPr>
        <p:spPr bwMode="auto">
          <a:xfrm>
            <a:off x="8077200" y="35052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9" name="Isosceles Triangle 28"/>
          <p:cNvSpPr/>
          <p:nvPr/>
        </p:nvSpPr>
        <p:spPr bwMode="auto">
          <a:xfrm>
            <a:off x="8458200" y="35052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0" name="Isosceles Triangle 29"/>
          <p:cNvSpPr/>
          <p:nvPr/>
        </p:nvSpPr>
        <p:spPr bwMode="auto">
          <a:xfrm>
            <a:off x="8534400" y="3810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1" name="Isosceles Triangle 30"/>
          <p:cNvSpPr/>
          <p:nvPr/>
        </p:nvSpPr>
        <p:spPr bwMode="auto">
          <a:xfrm>
            <a:off x="8686800" y="3810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2" name="Isosceles Triangle 31"/>
          <p:cNvSpPr/>
          <p:nvPr/>
        </p:nvSpPr>
        <p:spPr bwMode="auto">
          <a:xfrm>
            <a:off x="8610600" y="3657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3" name="Isosceles Triangle 32"/>
          <p:cNvSpPr/>
          <p:nvPr/>
        </p:nvSpPr>
        <p:spPr bwMode="auto">
          <a:xfrm>
            <a:off x="7010400" y="43434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34" name="Isosceles Triangle 33"/>
          <p:cNvSpPr/>
          <p:nvPr/>
        </p:nvSpPr>
        <p:spPr bwMode="auto">
          <a:xfrm>
            <a:off x="7162800" y="4572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35" name="Isosceles Triangle 34"/>
          <p:cNvSpPr/>
          <p:nvPr/>
        </p:nvSpPr>
        <p:spPr bwMode="auto">
          <a:xfrm>
            <a:off x="7239000" y="4572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36" name="Isosceles Triangle 35"/>
          <p:cNvSpPr/>
          <p:nvPr/>
        </p:nvSpPr>
        <p:spPr bwMode="auto">
          <a:xfrm>
            <a:off x="7315200" y="4343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37" name="Isosceles Triangle 36"/>
          <p:cNvSpPr/>
          <p:nvPr/>
        </p:nvSpPr>
        <p:spPr bwMode="auto">
          <a:xfrm>
            <a:off x="7391400" y="4191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38" name="Isosceles Triangle 37"/>
          <p:cNvSpPr/>
          <p:nvPr/>
        </p:nvSpPr>
        <p:spPr bwMode="auto">
          <a:xfrm>
            <a:off x="7162800" y="38862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39" name="Isosceles Triangle 38"/>
          <p:cNvSpPr/>
          <p:nvPr/>
        </p:nvSpPr>
        <p:spPr bwMode="auto">
          <a:xfrm>
            <a:off x="7315200" y="3962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0" name="Isosceles Triangle 39"/>
          <p:cNvSpPr/>
          <p:nvPr/>
        </p:nvSpPr>
        <p:spPr bwMode="auto">
          <a:xfrm>
            <a:off x="6705600" y="39624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1" name="Isosceles Triangle 40"/>
          <p:cNvSpPr/>
          <p:nvPr/>
        </p:nvSpPr>
        <p:spPr bwMode="auto">
          <a:xfrm>
            <a:off x="6781800" y="38862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2" name="Isosceles Triangle 41"/>
          <p:cNvSpPr/>
          <p:nvPr/>
        </p:nvSpPr>
        <p:spPr bwMode="auto">
          <a:xfrm>
            <a:off x="6858000" y="38100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Times" pitchFamily="-110" charset="0"/>
            </a:endParaRPr>
          </a:p>
        </p:txBody>
      </p:sp>
      <p:sp>
        <p:nvSpPr>
          <p:cNvPr id="43" name="Isosceles Triangle 42"/>
          <p:cNvSpPr/>
          <p:nvPr/>
        </p:nvSpPr>
        <p:spPr bwMode="auto">
          <a:xfrm>
            <a:off x="6553200" y="37338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4" name="Isosceles Triangle 43"/>
          <p:cNvSpPr/>
          <p:nvPr/>
        </p:nvSpPr>
        <p:spPr bwMode="auto">
          <a:xfrm>
            <a:off x="6553200" y="38862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5" name="Isosceles Triangle 44"/>
          <p:cNvSpPr/>
          <p:nvPr/>
        </p:nvSpPr>
        <p:spPr bwMode="auto">
          <a:xfrm>
            <a:off x="6934200" y="42672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6" name="Isosceles Triangle 45"/>
          <p:cNvSpPr/>
          <p:nvPr/>
        </p:nvSpPr>
        <p:spPr bwMode="auto">
          <a:xfrm>
            <a:off x="6934200" y="41910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7" name="Isosceles Triangle 46"/>
          <p:cNvSpPr/>
          <p:nvPr/>
        </p:nvSpPr>
        <p:spPr bwMode="auto">
          <a:xfrm>
            <a:off x="6858000" y="4724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8" name="Isosceles Triangle 47"/>
          <p:cNvSpPr/>
          <p:nvPr/>
        </p:nvSpPr>
        <p:spPr bwMode="auto">
          <a:xfrm>
            <a:off x="6553200" y="3962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9" name="Isosceles Triangle 48"/>
          <p:cNvSpPr/>
          <p:nvPr/>
        </p:nvSpPr>
        <p:spPr bwMode="auto">
          <a:xfrm>
            <a:off x="6781800" y="41148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0" name="Isosceles Triangle 49"/>
          <p:cNvSpPr/>
          <p:nvPr/>
        </p:nvSpPr>
        <p:spPr bwMode="auto">
          <a:xfrm>
            <a:off x="6477000" y="4191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1" name="Isosceles Triangle 50"/>
          <p:cNvSpPr/>
          <p:nvPr/>
        </p:nvSpPr>
        <p:spPr bwMode="auto">
          <a:xfrm>
            <a:off x="6324600" y="4038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2" name="Isosceles Triangle 51"/>
          <p:cNvSpPr/>
          <p:nvPr/>
        </p:nvSpPr>
        <p:spPr bwMode="auto">
          <a:xfrm>
            <a:off x="6172200" y="45720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3" name="Isosceles Triangle 52"/>
          <p:cNvSpPr/>
          <p:nvPr/>
        </p:nvSpPr>
        <p:spPr bwMode="auto">
          <a:xfrm>
            <a:off x="6172200" y="44958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4" name="Isosceles Triangle 53"/>
          <p:cNvSpPr/>
          <p:nvPr/>
        </p:nvSpPr>
        <p:spPr bwMode="auto">
          <a:xfrm>
            <a:off x="6172200" y="4038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5" name="Isosceles Triangle 54"/>
          <p:cNvSpPr/>
          <p:nvPr/>
        </p:nvSpPr>
        <p:spPr bwMode="auto">
          <a:xfrm>
            <a:off x="6248400" y="46482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6" name="Isosceles Triangle 55"/>
          <p:cNvSpPr/>
          <p:nvPr/>
        </p:nvSpPr>
        <p:spPr bwMode="auto">
          <a:xfrm>
            <a:off x="6324600" y="46482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7" name="Isosceles Triangle 56"/>
          <p:cNvSpPr/>
          <p:nvPr/>
        </p:nvSpPr>
        <p:spPr bwMode="auto">
          <a:xfrm>
            <a:off x="6096000" y="46482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8" name="Isosceles Triangle 57"/>
          <p:cNvSpPr/>
          <p:nvPr/>
        </p:nvSpPr>
        <p:spPr bwMode="auto">
          <a:xfrm>
            <a:off x="6781800" y="4800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9" name="Isosceles Triangle 58"/>
          <p:cNvSpPr/>
          <p:nvPr/>
        </p:nvSpPr>
        <p:spPr bwMode="auto">
          <a:xfrm>
            <a:off x="6629400" y="4800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0" name="Isosceles Triangle 59"/>
          <p:cNvSpPr/>
          <p:nvPr/>
        </p:nvSpPr>
        <p:spPr bwMode="auto">
          <a:xfrm>
            <a:off x="6553200" y="4800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1" name="Isosceles Triangle 60"/>
          <p:cNvSpPr/>
          <p:nvPr/>
        </p:nvSpPr>
        <p:spPr bwMode="auto">
          <a:xfrm>
            <a:off x="6324600" y="47244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2" name="Isosceles Triangle 61"/>
          <p:cNvSpPr/>
          <p:nvPr/>
        </p:nvSpPr>
        <p:spPr bwMode="auto">
          <a:xfrm>
            <a:off x="6400800" y="37338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3" name="Isosceles Triangle 62"/>
          <p:cNvSpPr/>
          <p:nvPr/>
        </p:nvSpPr>
        <p:spPr bwMode="auto">
          <a:xfrm>
            <a:off x="6248400" y="4343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4" name="Isosceles Triangle 63"/>
          <p:cNvSpPr/>
          <p:nvPr/>
        </p:nvSpPr>
        <p:spPr bwMode="auto">
          <a:xfrm>
            <a:off x="7848600" y="4038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65" name="Isosceles Triangle 64"/>
          <p:cNvSpPr/>
          <p:nvPr/>
        </p:nvSpPr>
        <p:spPr bwMode="auto">
          <a:xfrm>
            <a:off x="8763000" y="41910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66" name="Isosceles Triangle 65"/>
          <p:cNvSpPr/>
          <p:nvPr/>
        </p:nvSpPr>
        <p:spPr bwMode="auto">
          <a:xfrm>
            <a:off x="8763000" y="41148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67" name="Rectangle 66"/>
          <p:cNvSpPr/>
          <p:nvPr/>
        </p:nvSpPr>
        <p:spPr bwMode="auto">
          <a:xfrm>
            <a:off x="5791200" y="2895600"/>
            <a:ext cx="3276600" cy="25146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68" name="Content Placeholder 2"/>
          <p:cNvSpPr txBox="1">
            <a:spLocks/>
          </p:cNvSpPr>
          <p:nvPr/>
        </p:nvSpPr>
        <p:spPr bwMode="auto">
          <a:xfrm>
            <a:off x="5867400" y="5029200"/>
            <a:ext cx="3200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rgbClr val="FF0000"/>
                </a:solidFill>
                <a:effectLst/>
                <a:uLnTx/>
                <a:uFillTx/>
                <a:latin typeface="Berlin Sans FB Demi" pitchFamily="34" charset="0"/>
                <a:ea typeface="ＭＳ Ｐゴシック" pitchFamily="-110" charset="-128"/>
                <a:cs typeface="ＭＳ Ｐゴシック" pitchFamily="-110" charset="-128"/>
              </a:rPr>
              <a:t>Match</a:t>
            </a:r>
            <a:endParaRPr kumimoji="0" lang="en-US" sz="1600" b="0" i="0" u="none" strike="noStrike" kern="0" cap="none" spc="0" normalizeH="0" baseline="0" noProof="0" dirty="0">
              <a:ln>
                <a:noFill/>
              </a:ln>
              <a:solidFill>
                <a:srgbClr val="FF0000"/>
              </a:solidFill>
              <a:effectLst/>
              <a:uLnTx/>
              <a:uFillTx/>
              <a:latin typeface="Berlin Sans FB Demi" pitchFamily="34" charset="0"/>
              <a:ea typeface="ＭＳ Ｐゴシック" pitchFamily="-11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Specific Evaluating (</a:t>
            </a:r>
            <a:r>
              <a:rPr lang="en-US" dirty="0" smtClean="0"/>
              <a:t>Sufficiency)</a:t>
            </a:r>
            <a:endParaRPr lang="en-US" dirty="0"/>
          </a:p>
        </p:txBody>
      </p:sp>
      <p:sp>
        <p:nvSpPr>
          <p:cNvPr id="3" name="Content Placeholder 2"/>
          <p:cNvSpPr>
            <a:spLocks noGrp="1"/>
          </p:cNvSpPr>
          <p:nvPr>
            <p:ph idx="1"/>
          </p:nvPr>
        </p:nvSpPr>
        <p:spPr>
          <a:xfrm>
            <a:off x="685800" y="1371600"/>
            <a:ext cx="7772400" cy="4419600"/>
          </a:xfrm>
        </p:spPr>
        <p:txBody>
          <a:bodyPr>
            <a:normAutofit lnSpcReduction="10000"/>
          </a:bodyPr>
          <a:lstStyle/>
          <a:p>
            <a:r>
              <a:rPr lang="en-US" dirty="0" smtClean="0"/>
              <a:t>Function</a:t>
            </a:r>
          </a:p>
          <a:p>
            <a:pPr lvl="1"/>
            <a:r>
              <a:rPr lang="en-US" dirty="0" smtClean="0"/>
              <a:t>g</a:t>
            </a:r>
            <a:r>
              <a:rPr lang="en-US" dirty="0" smtClean="0"/>
              <a:t>iven </a:t>
            </a:r>
            <a:r>
              <a:rPr lang="en-US" dirty="0" smtClean="0"/>
              <a:t>an image, determine if there is sufficient data for a match</a:t>
            </a:r>
          </a:p>
          <a:p>
            <a:r>
              <a:rPr lang="en-US" dirty="0" smtClean="0"/>
              <a:t>Input</a:t>
            </a:r>
          </a:p>
          <a:p>
            <a:pPr lvl="1"/>
            <a:r>
              <a:rPr lang="en-US" i="1" dirty="0" err="1" smtClean="0"/>
              <a:t>do</a:t>
            </a:r>
            <a:r>
              <a:rPr lang="en-US" i="1" baseline="-25000" dirty="0" err="1" smtClean="0"/>
              <a:t>i</a:t>
            </a:r>
            <a:r>
              <a:rPr lang="en-US" dirty="0" smtClean="0"/>
              <a:t> </a:t>
            </a:r>
          </a:p>
          <a:p>
            <a:r>
              <a:rPr lang="en-US" dirty="0" smtClean="0"/>
              <a:t>Output</a:t>
            </a:r>
          </a:p>
          <a:p>
            <a:pPr lvl="1"/>
            <a:r>
              <a:rPr lang="en-US" i="1" dirty="0" err="1" smtClean="0"/>
              <a:t>do</a:t>
            </a:r>
            <a:r>
              <a:rPr lang="en-US" i="1" baseline="-25000" dirty="0" err="1" smtClean="0"/>
              <a:t>i</a:t>
            </a:r>
            <a:r>
              <a:rPr lang="en-US" i="1" dirty="0" err="1" smtClean="0"/>
              <a:t>;w</a:t>
            </a:r>
            <a:r>
              <a:rPr lang="en-US" i="1" baseline="-25000" dirty="0" err="1" smtClean="0"/>
              <a:t>i</a:t>
            </a:r>
            <a:endParaRPr lang="en-US" i="1" dirty="0" smtClean="0"/>
          </a:p>
          <a:p>
            <a:r>
              <a:rPr lang="en-US" dirty="0" smtClean="0"/>
              <a:t>Pre-condition</a:t>
            </a:r>
          </a:p>
          <a:p>
            <a:pPr lvl="1"/>
            <a:r>
              <a:rPr lang="en-US" i="1" dirty="0" smtClean="0">
                <a:sym typeface="Symbol"/>
              </a:rPr>
              <a:t></a:t>
            </a:r>
            <a:r>
              <a:rPr lang="en-US" i="1" dirty="0" smtClean="0"/>
              <a:t> C </a:t>
            </a:r>
            <a:r>
              <a:rPr lang="en-US" i="1" dirty="0" smtClean="0">
                <a:sym typeface="Symbol"/>
              </a:rPr>
              <a:t></a:t>
            </a:r>
            <a:r>
              <a:rPr lang="en-US" i="1" dirty="0" smtClean="0"/>
              <a:t> </a:t>
            </a:r>
            <a:r>
              <a:rPr lang="en-US" i="1" dirty="0" err="1" smtClean="0"/>
              <a:t>Coll</a:t>
            </a:r>
            <a:r>
              <a:rPr lang="en-US" i="1" dirty="0" smtClean="0"/>
              <a:t> : </a:t>
            </a:r>
            <a:r>
              <a:rPr lang="en-US" i="1" dirty="0" err="1" smtClean="0"/>
              <a:t>do</a:t>
            </a:r>
            <a:r>
              <a:rPr lang="en-US" i="1" baseline="-25000" dirty="0" err="1" smtClean="0"/>
              <a:t>i</a:t>
            </a:r>
            <a:r>
              <a:rPr lang="en-US" i="1" dirty="0" smtClean="0"/>
              <a:t> </a:t>
            </a:r>
            <a:r>
              <a:rPr lang="en-US" i="1" dirty="0" smtClean="0">
                <a:sym typeface="Symbol"/>
              </a:rPr>
              <a:t></a:t>
            </a:r>
            <a:r>
              <a:rPr lang="en-US" i="1" dirty="0" smtClean="0"/>
              <a:t> C</a:t>
            </a:r>
            <a:endParaRPr lang="en-US" dirty="0" smtClean="0"/>
          </a:p>
          <a:p>
            <a:r>
              <a:rPr lang="en-US" dirty="0" smtClean="0"/>
              <a:t>Post-condition</a:t>
            </a:r>
          </a:p>
          <a:p>
            <a:pPr lvl="1"/>
            <a:r>
              <a:rPr lang="en-US" i="1" dirty="0" err="1" smtClean="0"/>
              <a:t>w</a:t>
            </a:r>
            <a:r>
              <a:rPr lang="en-US" i="1" baseline="-25000" dirty="0" err="1" smtClean="0"/>
              <a:t>i</a:t>
            </a:r>
            <a:r>
              <a:rPr lang="en-US" i="1" dirty="0" smtClean="0"/>
              <a:t> </a:t>
            </a:r>
            <a:r>
              <a:rPr lang="en-US" i="1" dirty="0" smtClean="0">
                <a:sym typeface="Symbol"/>
              </a:rPr>
              <a:t></a:t>
            </a:r>
            <a:r>
              <a:rPr lang="en-US" i="1" dirty="0" smtClean="0"/>
              <a:t> [a; b] </a:t>
            </a:r>
            <a:r>
              <a:rPr lang="en-US" i="1" dirty="0" smtClean="0">
                <a:sym typeface="Symbol"/>
              </a:rPr>
              <a:t></a:t>
            </a:r>
            <a:r>
              <a:rPr lang="en-US" i="1" dirty="0" smtClean="0"/>
              <a:t> R</a:t>
            </a:r>
          </a:p>
          <a:p>
            <a:r>
              <a:rPr lang="en-US" dirty="0" smtClean="0"/>
              <a:t>Definition</a:t>
            </a:r>
          </a:p>
          <a:p>
            <a:pPr lvl="1"/>
            <a:r>
              <a:rPr lang="en-US" dirty="0" smtClean="0"/>
              <a:t>given a digital object</a:t>
            </a:r>
          </a:p>
          <a:p>
            <a:pPr lvl="2"/>
            <a:r>
              <a:rPr lang="en-US" dirty="0" smtClean="0"/>
              <a:t>an evaluating service produces an evaluation (i.e., a real number) for it</a:t>
            </a:r>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pic>
        <p:nvPicPr>
          <p:cNvPr id="8" name="Picture 2" descr="\\psf\Home\Documents\Jon\i3FPScan\2011_09_06_12_16_39\15.tif"/>
          <p:cNvPicPr>
            <a:picLocks noChangeAspect="1" noChangeArrowheads="1"/>
          </p:cNvPicPr>
          <p:nvPr/>
        </p:nvPicPr>
        <p:blipFill>
          <a:blip r:embed="rId3"/>
          <a:srcRect l="17278" t="12478" r="1920" b="31676"/>
          <a:stretch>
            <a:fillRect/>
          </a:stretch>
        </p:blipFill>
        <p:spPr bwMode="auto">
          <a:xfrm>
            <a:off x="5807814" y="2705741"/>
            <a:ext cx="1735986" cy="2399659"/>
          </a:xfrm>
          <a:prstGeom prst="rect">
            <a:avLst/>
          </a:prstGeom>
          <a:noFill/>
        </p:spPr>
      </p:pic>
      <p:pic>
        <p:nvPicPr>
          <p:cNvPr id="9" name="Picture 3" descr="\\psf\Home\Documents\Jon\i3FPScan\2011_09_06_12_16_39\21.tif"/>
          <p:cNvPicPr>
            <a:picLocks noChangeAspect="1" noChangeArrowheads="1"/>
          </p:cNvPicPr>
          <p:nvPr/>
        </p:nvPicPr>
        <p:blipFill>
          <a:blip r:embed="rId4"/>
          <a:srcRect l="7679" t="16318" r="15358" b="27836"/>
          <a:stretch>
            <a:fillRect/>
          </a:stretch>
        </p:blipFill>
        <p:spPr bwMode="auto">
          <a:xfrm>
            <a:off x="7490523" y="2781977"/>
            <a:ext cx="1653477" cy="2399623"/>
          </a:xfrm>
          <a:prstGeom prst="rect">
            <a:avLst/>
          </a:prstGeom>
          <a:noFill/>
        </p:spPr>
      </p:pic>
      <p:sp>
        <p:nvSpPr>
          <p:cNvPr id="10" name="Isosceles Triangle 9"/>
          <p:cNvSpPr/>
          <p:nvPr/>
        </p:nvSpPr>
        <p:spPr bwMode="auto">
          <a:xfrm>
            <a:off x="8001000" y="42672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1" name="Isosceles Triangle 10"/>
          <p:cNvSpPr/>
          <p:nvPr/>
        </p:nvSpPr>
        <p:spPr bwMode="auto">
          <a:xfrm>
            <a:off x="8077200" y="4572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2" name="Isosceles Triangle 11"/>
          <p:cNvSpPr/>
          <p:nvPr/>
        </p:nvSpPr>
        <p:spPr bwMode="auto">
          <a:xfrm>
            <a:off x="8839200" y="40386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3" name="Isosceles Triangle 12"/>
          <p:cNvSpPr/>
          <p:nvPr/>
        </p:nvSpPr>
        <p:spPr bwMode="auto">
          <a:xfrm>
            <a:off x="8153400" y="44958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4" name="Isosceles Triangle 13"/>
          <p:cNvSpPr/>
          <p:nvPr/>
        </p:nvSpPr>
        <p:spPr bwMode="auto">
          <a:xfrm>
            <a:off x="7848600" y="43434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5" name="Isosceles Triangle 14"/>
          <p:cNvSpPr/>
          <p:nvPr/>
        </p:nvSpPr>
        <p:spPr bwMode="auto">
          <a:xfrm>
            <a:off x="7772400" y="43434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6" name="Isosceles Triangle 15"/>
          <p:cNvSpPr/>
          <p:nvPr/>
        </p:nvSpPr>
        <p:spPr bwMode="auto">
          <a:xfrm>
            <a:off x="8153400" y="42672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7" name="Isosceles Triangle 16"/>
          <p:cNvSpPr/>
          <p:nvPr/>
        </p:nvSpPr>
        <p:spPr bwMode="auto">
          <a:xfrm>
            <a:off x="8382000" y="44958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8" name="Isosceles Triangle 17"/>
          <p:cNvSpPr/>
          <p:nvPr/>
        </p:nvSpPr>
        <p:spPr bwMode="auto">
          <a:xfrm>
            <a:off x="8229600" y="44196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9" name="Isosceles Triangle 18"/>
          <p:cNvSpPr/>
          <p:nvPr/>
        </p:nvSpPr>
        <p:spPr bwMode="auto">
          <a:xfrm>
            <a:off x="8077200" y="4038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0" name="Isosceles Triangle 19"/>
          <p:cNvSpPr/>
          <p:nvPr/>
        </p:nvSpPr>
        <p:spPr bwMode="auto">
          <a:xfrm>
            <a:off x="7924800" y="41148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1" name="Isosceles Triangle 20"/>
          <p:cNvSpPr/>
          <p:nvPr/>
        </p:nvSpPr>
        <p:spPr bwMode="auto">
          <a:xfrm>
            <a:off x="8153400" y="37338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2" name="Isosceles Triangle 21"/>
          <p:cNvSpPr/>
          <p:nvPr/>
        </p:nvSpPr>
        <p:spPr bwMode="auto">
          <a:xfrm>
            <a:off x="7924800" y="3810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3" name="Isosceles Triangle 22"/>
          <p:cNvSpPr/>
          <p:nvPr/>
        </p:nvSpPr>
        <p:spPr bwMode="auto">
          <a:xfrm>
            <a:off x="8001000" y="3962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4" name="Isosceles Triangle 23"/>
          <p:cNvSpPr/>
          <p:nvPr/>
        </p:nvSpPr>
        <p:spPr bwMode="auto">
          <a:xfrm>
            <a:off x="8610600" y="3810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5" name="Isosceles Triangle 24"/>
          <p:cNvSpPr/>
          <p:nvPr/>
        </p:nvSpPr>
        <p:spPr bwMode="auto">
          <a:xfrm>
            <a:off x="8305800" y="35814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6" name="Isosceles Triangle 25"/>
          <p:cNvSpPr/>
          <p:nvPr/>
        </p:nvSpPr>
        <p:spPr bwMode="auto">
          <a:xfrm>
            <a:off x="8305800" y="36576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7" name="Isosceles Triangle 26"/>
          <p:cNvSpPr/>
          <p:nvPr/>
        </p:nvSpPr>
        <p:spPr bwMode="auto">
          <a:xfrm>
            <a:off x="8305800" y="35052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8" name="Isosceles Triangle 27"/>
          <p:cNvSpPr/>
          <p:nvPr/>
        </p:nvSpPr>
        <p:spPr bwMode="auto">
          <a:xfrm>
            <a:off x="8077200" y="35052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29" name="Isosceles Triangle 28"/>
          <p:cNvSpPr/>
          <p:nvPr/>
        </p:nvSpPr>
        <p:spPr bwMode="auto">
          <a:xfrm>
            <a:off x="8153400" y="3429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0" name="Isosceles Triangle 29"/>
          <p:cNvSpPr/>
          <p:nvPr/>
        </p:nvSpPr>
        <p:spPr bwMode="auto">
          <a:xfrm>
            <a:off x="8077200" y="3276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1" name="Isosceles Triangle 30"/>
          <p:cNvSpPr/>
          <p:nvPr/>
        </p:nvSpPr>
        <p:spPr bwMode="auto">
          <a:xfrm>
            <a:off x="8458200" y="3276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2" name="Isosceles Triangle 31"/>
          <p:cNvSpPr/>
          <p:nvPr/>
        </p:nvSpPr>
        <p:spPr bwMode="auto">
          <a:xfrm>
            <a:off x="8534400" y="3581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3" name="Isosceles Triangle 32"/>
          <p:cNvSpPr/>
          <p:nvPr/>
        </p:nvSpPr>
        <p:spPr bwMode="auto">
          <a:xfrm>
            <a:off x="8686800" y="3581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4" name="Isosceles Triangle 33"/>
          <p:cNvSpPr/>
          <p:nvPr/>
        </p:nvSpPr>
        <p:spPr bwMode="auto">
          <a:xfrm>
            <a:off x="8610600" y="3429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35" name="Isosceles Triangle 34"/>
          <p:cNvSpPr/>
          <p:nvPr/>
        </p:nvSpPr>
        <p:spPr bwMode="auto">
          <a:xfrm>
            <a:off x="7010400" y="41148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36" name="Isosceles Triangle 35"/>
          <p:cNvSpPr/>
          <p:nvPr/>
        </p:nvSpPr>
        <p:spPr bwMode="auto">
          <a:xfrm>
            <a:off x="7162800" y="4343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37" name="Isosceles Triangle 36"/>
          <p:cNvSpPr/>
          <p:nvPr/>
        </p:nvSpPr>
        <p:spPr bwMode="auto">
          <a:xfrm>
            <a:off x="7239000" y="4343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38" name="Isosceles Triangle 37"/>
          <p:cNvSpPr/>
          <p:nvPr/>
        </p:nvSpPr>
        <p:spPr bwMode="auto">
          <a:xfrm>
            <a:off x="7315200" y="41148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39" name="Isosceles Triangle 38"/>
          <p:cNvSpPr/>
          <p:nvPr/>
        </p:nvSpPr>
        <p:spPr bwMode="auto">
          <a:xfrm>
            <a:off x="7391400" y="3962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0" name="Isosceles Triangle 39"/>
          <p:cNvSpPr/>
          <p:nvPr/>
        </p:nvSpPr>
        <p:spPr bwMode="auto">
          <a:xfrm>
            <a:off x="7162800" y="3657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1" name="Isosceles Triangle 40"/>
          <p:cNvSpPr/>
          <p:nvPr/>
        </p:nvSpPr>
        <p:spPr bwMode="auto">
          <a:xfrm>
            <a:off x="7315200" y="37338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2" name="Isosceles Triangle 41"/>
          <p:cNvSpPr/>
          <p:nvPr/>
        </p:nvSpPr>
        <p:spPr bwMode="auto">
          <a:xfrm>
            <a:off x="6705600" y="37338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3" name="Isosceles Triangle 42"/>
          <p:cNvSpPr/>
          <p:nvPr/>
        </p:nvSpPr>
        <p:spPr bwMode="auto">
          <a:xfrm>
            <a:off x="6781800" y="36576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4" name="Isosceles Triangle 43"/>
          <p:cNvSpPr/>
          <p:nvPr/>
        </p:nvSpPr>
        <p:spPr bwMode="auto">
          <a:xfrm>
            <a:off x="6858000" y="35814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Times" pitchFamily="-110" charset="0"/>
            </a:endParaRPr>
          </a:p>
        </p:txBody>
      </p:sp>
      <p:sp>
        <p:nvSpPr>
          <p:cNvPr id="45" name="Isosceles Triangle 44"/>
          <p:cNvSpPr/>
          <p:nvPr/>
        </p:nvSpPr>
        <p:spPr bwMode="auto">
          <a:xfrm>
            <a:off x="6553200" y="35052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6" name="Isosceles Triangle 45"/>
          <p:cNvSpPr/>
          <p:nvPr/>
        </p:nvSpPr>
        <p:spPr bwMode="auto">
          <a:xfrm>
            <a:off x="6553200" y="36576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7" name="Isosceles Triangle 46"/>
          <p:cNvSpPr/>
          <p:nvPr/>
        </p:nvSpPr>
        <p:spPr bwMode="auto">
          <a:xfrm>
            <a:off x="6934200" y="40386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8" name="Isosceles Triangle 47"/>
          <p:cNvSpPr/>
          <p:nvPr/>
        </p:nvSpPr>
        <p:spPr bwMode="auto">
          <a:xfrm>
            <a:off x="6934200" y="39624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49" name="Isosceles Triangle 48"/>
          <p:cNvSpPr/>
          <p:nvPr/>
        </p:nvSpPr>
        <p:spPr bwMode="auto">
          <a:xfrm>
            <a:off x="6858000" y="44958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0" name="Isosceles Triangle 49"/>
          <p:cNvSpPr/>
          <p:nvPr/>
        </p:nvSpPr>
        <p:spPr bwMode="auto">
          <a:xfrm>
            <a:off x="6553200" y="37338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1" name="Isosceles Triangle 50"/>
          <p:cNvSpPr/>
          <p:nvPr/>
        </p:nvSpPr>
        <p:spPr bwMode="auto">
          <a:xfrm>
            <a:off x="6781800" y="38862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2" name="Isosceles Triangle 51"/>
          <p:cNvSpPr/>
          <p:nvPr/>
        </p:nvSpPr>
        <p:spPr bwMode="auto">
          <a:xfrm>
            <a:off x="6477000" y="39624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3" name="Isosceles Triangle 52"/>
          <p:cNvSpPr/>
          <p:nvPr/>
        </p:nvSpPr>
        <p:spPr bwMode="auto">
          <a:xfrm>
            <a:off x="6324600" y="3810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4" name="Isosceles Triangle 53"/>
          <p:cNvSpPr/>
          <p:nvPr/>
        </p:nvSpPr>
        <p:spPr bwMode="auto">
          <a:xfrm>
            <a:off x="6172200" y="43434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5" name="Isosceles Triangle 54"/>
          <p:cNvSpPr/>
          <p:nvPr/>
        </p:nvSpPr>
        <p:spPr bwMode="auto">
          <a:xfrm>
            <a:off x="6172200" y="42672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6" name="Isosceles Triangle 55"/>
          <p:cNvSpPr/>
          <p:nvPr/>
        </p:nvSpPr>
        <p:spPr bwMode="auto">
          <a:xfrm>
            <a:off x="6172200" y="3810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7" name="Isosceles Triangle 56"/>
          <p:cNvSpPr/>
          <p:nvPr/>
        </p:nvSpPr>
        <p:spPr bwMode="auto">
          <a:xfrm>
            <a:off x="6248400" y="44196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8" name="Isosceles Triangle 57"/>
          <p:cNvSpPr/>
          <p:nvPr/>
        </p:nvSpPr>
        <p:spPr bwMode="auto">
          <a:xfrm>
            <a:off x="6324600" y="44196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59" name="Isosceles Triangle 58"/>
          <p:cNvSpPr/>
          <p:nvPr/>
        </p:nvSpPr>
        <p:spPr bwMode="auto">
          <a:xfrm>
            <a:off x="6096000" y="44196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0" name="Isosceles Triangle 59"/>
          <p:cNvSpPr/>
          <p:nvPr/>
        </p:nvSpPr>
        <p:spPr bwMode="auto">
          <a:xfrm>
            <a:off x="6781800" y="4572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1" name="Isosceles Triangle 60"/>
          <p:cNvSpPr/>
          <p:nvPr/>
        </p:nvSpPr>
        <p:spPr bwMode="auto">
          <a:xfrm>
            <a:off x="6629400" y="4572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2" name="Isosceles Triangle 61"/>
          <p:cNvSpPr/>
          <p:nvPr/>
        </p:nvSpPr>
        <p:spPr bwMode="auto">
          <a:xfrm>
            <a:off x="6553200" y="4572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3" name="Isosceles Triangle 62"/>
          <p:cNvSpPr/>
          <p:nvPr/>
        </p:nvSpPr>
        <p:spPr bwMode="auto">
          <a:xfrm>
            <a:off x="6324600" y="44958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4" name="Isosceles Triangle 63"/>
          <p:cNvSpPr/>
          <p:nvPr/>
        </p:nvSpPr>
        <p:spPr bwMode="auto">
          <a:xfrm>
            <a:off x="6400800" y="35052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5" name="Isosceles Triangle 64"/>
          <p:cNvSpPr/>
          <p:nvPr/>
        </p:nvSpPr>
        <p:spPr bwMode="auto">
          <a:xfrm>
            <a:off x="6248400" y="41148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66" name="Isosceles Triangle 65"/>
          <p:cNvSpPr/>
          <p:nvPr/>
        </p:nvSpPr>
        <p:spPr bwMode="auto">
          <a:xfrm>
            <a:off x="7848600" y="3810000"/>
            <a:ext cx="76200" cy="76200"/>
          </a:xfrm>
          <a:prstGeom prst="triangl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67" name="Isosceles Triangle 66"/>
          <p:cNvSpPr/>
          <p:nvPr/>
        </p:nvSpPr>
        <p:spPr bwMode="auto">
          <a:xfrm>
            <a:off x="8763000" y="39624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68" name="Isosceles Triangle 67"/>
          <p:cNvSpPr/>
          <p:nvPr/>
        </p:nvSpPr>
        <p:spPr bwMode="auto">
          <a:xfrm>
            <a:off x="8763000" y="3886200"/>
            <a:ext cx="76200" cy="76200"/>
          </a:xfrm>
          <a:prstGeom prst="triangle">
            <a:avLst/>
          </a:prstGeom>
          <a:solidFill>
            <a:srgbClr val="FF191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69" name="Rectangle 68"/>
          <p:cNvSpPr/>
          <p:nvPr/>
        </p:nvSpPr>
        <p:spPr bwMode="auto">
          <a:xfrm>
            <a:off x="5791200" y="2667000"/>
            <a:ext cx="3276600" cy="25146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70" name="Content Placeholder 2"/>
          <p:cNvSpPr txBox="1">
            <a:spLocks/>
          </p:cNvSpPr>
          <p:nvPr/>
        </p:nvSpPr>
        <p:spPr bwMode="auto">
          <a:xfrm>
            <a:off x="5867400" y="4800600"/>
            <a:ext cx="3200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rgbClr val="FF0000"/>
                </a:solidFill>
                <a:effectLst/>
                <a:uLnTx/>
                <a:uFillTx/>
                <a:latin typeface="Berlin Sans FB Demi" pitchFamily="34" charset="0"/>
                <a:ea typeface="ＭＳ Ｐゴシック" pitchFamily="-110" charset="-128"/>
                <a:cs typeface="ＭＳ Ｐゴシック" pitchFamily="-110" charset="-128"/>
              </a:rPr>
              <a:t>49,234 / 51,294</a:t>
            </a:r>
            <a:endParaRPr kumimoji="0" lang="en-US" sz="1600" b="0" i="0" u="none" strike="noStrike" kern="0" cap="none" spc="0" normalizeH="0" baseline="0" noProof="0" dirty="0">
              <a:ln>
                <a:noFill/>
              </a:ln>
              <a:solidFill>
                <a:srgbClr val="FF0000"/>
              </a:solidFill>
              <a:effectLst/>
              <a:uLnTx/>
              <a:uFillTx/>
              <a:latin typeface="Berlin Sans FB Demi" pitchFamily="34" charset="0"/>
              <a:ea typeface="ＭＳ Ｐゴシック" pitchFamily="-11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&amp; Plotting</a:t>
            </a:r>
            <a:endParaRPr lang="en-US" dirty="0"/>
          </a:p>
        </p:txBody>
      </p:sp>
      <p:sp>
        <p:nvSpPr>
          <p:cNvPr id="3" name="Content Placeholder 2"/>
          <p:cNvSpPr>
            <a:spLocks noGrp="1"/>
          </p:cNvSpPr>
          <p:nvPr>
            <p:ph idx="1"/>
          </p:nvPr>
        </p:nvSpPr>
        <p:spPr>
          <a:xfrm>
            <a:off x="685800" y="1371600"/>
            <a:ext cx="7772400" cy="4648200"/>
          </a:xfrm>
        </p:spPr>
        <p:txBody>
          <a:bodyPr>
            <a:normAutofit lnSpcReduction="10000"/>
          </a:bodyPr>
          <a:lstStyle/>
          <a:p>
            <a:r>
              <a:rPr lang="en-US" dirty="0" smtClean="0"/>
              <a:t>Function</a:t>
            </a:r>
          </a:p>
          <a:p>
            <a:pPr lvl="1"/>
            <a:r>
              <a:rPr lang="en-US" dirty="0" smtClean="0"/>
              <a:t>projection of information into measurable spaces</a:t>
            </a:r>
          </a:p>
          <a:p>
            <a:pPr lvl="1"/>
            <a:r>
              <a:rPr lang="en-US" dirty="0" smtClean="0"/>
              <a:t>charts, histograms, plots, or meshes</a:t>
            </a:r>
          </a:p>
          <a:p>
            <a:pPr lvl="1"/>
            <a:r>
              <a:rPr lang="en-US" dirty="0" smtClean="0"/>
              <a:t>v</a:t>
            </a:r>
            <a:r>
              <a:rPr lang="en-US" dirty="0" smtClean="0"/>
              <a:t>isualization </a:t>
            </a:r>
            <a:r>
              <a:rPr lang="en-US" dirty="0" smtClean="0"/>
              <a:t>techniques: analyze the appearance and disappearance of minutiae over distortion degrees</a:t>
            </a:r>
          </a:p>
          <a:p>
            <a:r>
              <a:rPr lang="en-US" dirty="0" smtClean="0"/>
              <a:t>Input </a:t>
            </a:r>
          </a:p>
          <a:p>
            <a:pPr lvl="1"/>
            <a:r>
              <a:rPr lang="en-US" dirty="0" smtClean="0"/>
              <a:t>a collection </a:t>
            </a:r>
            <a:r>
              <a:rPr lang="en-US" i="1" dirty="0" smtClean="0"/>
              <a:t>C </a:t>
            </a:r>
            <a:r>
              <a:rPr lang="en-US" dirty="0" smtClean="0"/>
              <a:t>and a transformation </a:t>
            </a:r>
            <a:r>
              <a:rPr lang="en-US" i="1" dirty="0" smtClean="0"/>
              <a:t>k</a:t>
            </a:r>
            <a:endParaRPr lang="en-US" dirty="0" smtClean="0"/>
          </a:p>
          <a:p>
            <a:r>
              <a:rPr lang="en-US" dirty="0" smtClean="0"/>
              <a:t>Output</a:t>
            </a:r>
          </a:p>
          <a:p>
            <a:pPr lvl="1"/>
            <a:r>
              <a:rPr lang="en-US" dirty="0" smtClean="0"/>
              <a:t>a space </a:t>
            </a:r>
            <a:r>
              <a:rPr lang="en-US" i="1" dirty="0" smtClean="0"/>
              <a:t>j</a:t>
            </a:r>
            <a:endParaRPr lang="en-US" dirty="0" smtClean="0"/>
          </a:p>
          <a:p>
            <a:r>
              <a:rPr lang="en-US" dirty="0" smtClean="0"/>
              <a:t>Pre-conditions and post-conditions</a:t>
            </a:r>
          </a:p>
          <a:p>
            <a:pPr lvl="1"/>
            <a:r>
              <a:rPr lang="en-US" i="1" dirty="0" smtClean="0"/>
              <a:t>C </a:t>
            </a:r>
            <a:r>
              <a:rPr lang="en-US" i="1" dirty="0" smtClean="0">
                <a:sym typeface="Symbol"/>
              </a:rPr>
              <a:t></a:t>
            </a:r>
            <a:r>
              <a:rPr lang="en-US" i="1" dirty="0" smtClean="0"/>
              <a:t> </a:t>
            </a:r>
            <a:r>
              <a:rPr lang="en-US" i="1" dirty="0" err="1" smtClean="0"/>
              <a:t>Coll</a:t>
            </a:r>
            <a:r>
              <a:rPr lang="en-US" dirty="0" smtClean="0"/>
              <a:t> and </a:t>
            </a:r>
            <a:r>
              <a:rPr lang="en-US" i="1" dirty="0" err="1" smtClean="0"/>
              <a:t>tfr</a:t>
            </a:r>
            <a:r>
              <a:rPr lang="en-US" i="1" dirty="0" smtClean="0"/>
              <a:t> k(C) = </a:t>
            </a:r>
            <a:r>
              <a:rPr lang="en-US" i="1" dirty="0" err="1" smtClean="0"/>
              <a:t>sp</a:t>
            </a:r>
            <a:r>
              <a:rPr lang="en-US" i="1" baseline="-25000" dirty="0" err="1" smtClean="0"/>
              <a:t>j</a:t>
            </a:r>
            <a:r>
              <a:rPr lang="en-US" i="1" dirty="0" smtClean="0"/>
              <a:t> </a:t>
            </a:r>
            <a:r>
              <a:rPr lang="en-US" i="1" dirty="0" smtClean="0">
                <a:sym typeface="Symbol"/>
              </a:rPr>
              <a:t></a:t>
            </a:r>
            <a:r>
              <a:rPr lang="en-US" i="1" dirty="0" smtClean="0"/>
              <a:t> Metric</a:t>
            </a:r>
            <a:endParaRPr lang="en-US" dirty="0" smtClean="0"/>
          </a:p>
          <a:p>
            <a:r>
              <a:rPr lang="en-US" dirty="0" smtClean="0"/>
              <a:t>Definition </a:t>
            </a:r>
          </a:p>
          <a:p>
            <a:pPr lvl="1"/>
            <a:r>
              <a:rPr lang="en-US" dirty="0" smtClean="0"/>
              <a:t>given a collection</a:t>
            </a:r>
            <a:r>
              <a:rPr lang="en-US" i="1" dirty="0" smtClean="0"/>
              <a:t> C </a:t>
            </a:r>
            <a:endParaRPr lang="en-US" dirty="0" smtClean="0"/>
          </a:p>
          <a:p>
            <a:pPr lvl="1"/>
            <a:r>
              <a:rPr lang="en-US" dirty="0" smtClean="0"/>
              <a:t>produce visualizations in a </a:t>
            </a:r>
            <a:r>
              <a:rPr lang="en-US" dirty="0" smtClean="0"/>
              <a:t>space </a:t>
            </a:r>
            <a:r>
              <a:rPr lang="en-US" i="1" dirty="0" smtClean="0"/>
              <a:t>j</a:t>
            </a:r>
            <a:endParaRPr lang="en-US" i="1" dirty="0"/>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DL </a:t>
            </a:r>
            <a:r>
              <a:rPr lang="en-US" dirty="0" smtClean="0"/>
              <a:t>Experiment Scenarios</a:t>
            </a:r>
            <a:endParaRPr lang="en-US" dirty="0"/>
          </a:p>
        </p:txBody>
      </p:sp>
      <p:sp>
        <p:nvSpPr>
          <p:cNvPr id="3" name="Content Placeholder 2"/>
          <p:cNvSpPr>
            <a:spLocks noGrp="1"/>
          </p:cNvSpPr>
          <p:nvPr>
            <p:ph idx="1"/>
          </p:nvPr>
        </p:nvSpPr>
        <p:spPr/>
        <p:txBody>
          <a:bodyPr/>
          <a:lstStyle/>
          <a:p>
            <a:r>
              <a:rPr lang="en-US" dirty="0" smtClean="0"/>
              <a:t>Matching score accuracy experiment</a:t>
            </a:r>
          </a:p>
          <a:p>
            <a:pPr lvl="1"/>
            <a:r>
              <a:rPr lang="en-US" dirty="0" smtClean="0"/>
              <a:t>How are minutiae relocated after distortions?</a:t>
            </a:r>
          </a:p>
          <a:p>
            <a:r>
              <a:rPr lang="en-US" dirty="0" smtClean="0"/>
              <a:t>Minutiae count and reliability</a:t>
            </a:r>
          </a:p>
          <a:p>
            <a:pPr lvl="1"/>
            <a:r>
              <a:rPr lang="en-US" dirty="0" smtClean="0"/>
              <a:t>Are minutiae still identifiable after distortions?</a:t>
            </a:r>
          </a:p>
          <a:p>
            <a:pPr lvl="1"/>
            <a:r>
              <a:rPr lang="en-US" dirty="0" smtClean="0"/>
              <a:t>How confidently can minutiae be matched after distortions?</a:t>
            </a:r>
          </a:p>
          <a:p>
            <a:r>
              <a:rPr lang="en-US" dirty="0" smtClean="0"/>
              <a:t>Minutiae plotting on fingerprint</a:t>
            </a:r>
          </a:p>
          <a:p>
            <a:pPr lvl="1"/>
            <a:r>
              <a:rPr lang="en-US" dirty="0" smtClean="0"/>
              <a:t>What can we learn from minutiae analysis?</a:t>
            </a:r>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Matching Score Accuracy Experiment</a:t>
            </a:r>
            <a:endParaRPr lang="en-US" dirty="0"/>
          </a:p>
        </p:txBody>
      </p:sp>
      <p:pic>
        <p:nvPicPr>
          <p:cNvPr id="6146" name="Picture 2" descr="E:\backupSungHeeLaptop20110326\D\2011\Paper\TPDL2011\TPDL2011_Camera_Ready\images\experimentydisplacement.png"/>
          <p:cNvPicPr>
            <a:picLocks noChangeAspect="1" noChangeArrowheads="1"/>
          </p:cNvPicPr>
          <p:nvPr/>
        </p:nvPicPr>
        <p:blipFill>
          <a:blip r:embed="rId3" cstate="print"/>
          <a:srcRect/>
          <a:stretch>
            <a:fillRect/>
          </a:stretch>
        </p:blipFill>
        <p:spPr bwMode="auto">
          <a:xfrm>
            <a:off x="0" y="1196753"/>
            <a:ext cx="8796338" cy="4896544"/>
          </a:xfrm>
          <a:prstGeom prst="rect">
            <a:avLst/>
          </a:prstGeom>
          <a:noFill/>
        </p:spPr>
      </p:pic>
      <p:sp>
        <p:nvSpPr>
          <p:cNvPr id="5"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6"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Minutia Count Experiment</a:t>
            </a:r>
            <a:endParaRPr lang="en-US" dirty="0"/>
          </a:p>
        </p:txBody>
      </p:sp>
      <p:pic>
        <p:nvPicPr>
          <p:cNvPr id="7170" name="Picture 2" descr="E:\backupSungHeeLaptop20110326\D\2011\Paper\TPDL2011\TPDL2011_Camera_Ready\images\numberofminutiae.png"/>
          <p:cNvPicPr>
            <a:picLocks noChangeAspect="1" noChangeArrowheads="1"/>
          </p:cNvPicPr>
          <p:nvPr/>
        </p:nvPicPr>
        <p:blipFill>
          <a:blip r:embed="rId3" cstate="print"/>
          <a:srcRect/>
          <a:stretch>
            <a:fillRect/>
          </a:stretch>
        </p:blipFill>
        <p:spPr bwMode="auto">
          <a:xfrm>
            <a:off x="115058" y="2492896"/>
            <a:ext cx="8849430" cy="2736304"/>
          </a:xfrm>
          <a:prstGeom prst="rect">
            <a:avLst/>
          </a:prstGeom>
          <a:noFill/>
        </p:spPr>
      </p:pic>
      <p:sp>
        <p:nvSpPr>
          <p:cNvPr id="5"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6"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dirty="0" smtClean="0"/>
              <a:t>Introduction</a:t>
            </a:r>
          </a:p>
          <a:p>
            <a:r>
              <a:rPr lang="en-US" altLang="ko-KR" dirty="0" smtClean="0"/>
              <a:t>Fingerprint Image Collections</a:t>
            </a:r>
          </a:p>
          <a:p>
            <a:r>
              <a:rPr lang="en-US" dirty="0" smtClean="0"/>
              <a:t>Algorithms, Analyses, </a:t>
            </a:r>
            <a:r>
              <a:rPr lang="en-US" dirty="0" smtClean="0"/>
              <a:t>and </a:t>
            </a:r>
            <a:r>
              <a:rPr lang="en-US" dirty="0" smtClean="0"/>
              <a:t>Experiments Services</a:t>
            </a:r>
            <a:endParaRPr lang="en-US" dirty="0" smtClean="0"/>
          </a:p>
          <a:p>
            <a:r>
              <a:rPr lang="en-US" dirty="0" smtClean="0"/>
              <a:t>Framework and Prototype</a:t>
            </a:r>
            <a:endParaRPr lang="en-US" altLang="ko-KR" dirty="0" smtClean="0"/>
          </a:p>
          <a:p>
            <a:r>
              <a:rPr lang="en-US" altLang="ko-KR" dirty="0" smtClean="0"/>
              <a:t>Related Work</a:t>
            </a:r>
          </a:p>
          <a:p>
            <a:r>
              <a:rPr lang="en-US" altLang="ko-KR" dirty="0" smtClean="0"/>
              <a:t>Conclusion &amp; Future Work</a:t>
            </a:r>
            <a:endParaRPr lang="ko-KR" altLang="en-US" dirty="0"/>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Minutiae Reliability Experiment</a:t>
            </a:r>
            <a:endParaRPr lang="en-US" dirty="0"/>
          </a:p>
        </p:txBody>
      </p:sp>
      <p:pic>
        <p:nvPicPr>
          <p:cNvPr id="8194" name="Picture 2" descr="E:\backupSungHeeLaptop20110326\D\2011\Paper\TPDL2011\TPDL2011_Camera_Ready\images\minutiareliabilitytranslation.png"/>
          <p:cNvPicPr>
            <a:picLocks noChangeAspect="1" noChangeArrowheads="1"/>
          </p:cNvPicPr>
          <p:nvPr/>
        </p:nvPicPr>
        <p:blipFill>
          <a:blip r:embed="rId3" cstate="print"/>
          <a:srcRect/>
          <a:stretch>
            <a:fillRect/>
          </a:stretch>
        </p:blipFill>
        <p:spPr bwMode="auto">
          <a:xfrm>
            <a:off x="2483768" y="1563827"/>
            <a:ext cx="4032448" cy="4097421"/>
          </a:xfrm>
          <a:prstGeom prst="rect">
            <a:avLst/>
          </a:prstGeom>
          <a:noFill/>
        </p:spPr>
      </p:pic>
      <p:sp>
        <p:nvSpPr>
          <p:cNvPr id="5"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6"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Minutiae Plotting on a Fingerprint</a:t>
            </a:r>
            <a:endParaRPr lang="en-US" dirty="0"/>
          </a:p>
        </p:txBody>
      </p:sp>
      <p:pic>
        <p:nvPicPr>
          <p:cNvPr id="9218" name="Picture 2" descr="E:\backupSungHeeLaptop20110326\D\2011\Paper\TPDL2011\TPDL2011_Camera_Ready\images\scenariominutiaspatialdistribution.png"/>
          <p:cNvPicPr>
            <a:picLocks noChangeAspect="1" noChangeArrowheads="1"/>
          </p:cNvPicPr>
          <p:nvPr/>
        </p:nvPicPr>
        <p:blipFill>
          <a:blip r:embed="rId3" cstate="print"/>
          <a:srcRect/>
          <a:stretch>
            <a:fillRect/>
          </a:stretch>
        </p:blipFill>
        <p:spPr bwMode="auto">
          <a:xfrm>
            <a:off x="827584" y="1196752"/>
            <a:ext cx="7215653" cy="4536504"/>
          </a:xfrm>
          <a:prstGeom prst="rect">
            <a:avLst/>
          </a:prstGeom>
          <a:noFill/>
        </p:spPr>
      </p:pic>
      <p:sp>
        <p:nvSpPr>
          <p:cNvPr id="5"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6"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Experimentation, Workflow</a:t>
            </a:r>
            <a:r>
              <a:rPr lang="en-US" dirty="0" smtClean="0"/>
              <a:t>, </a:t>
            </a:r>
            <a:r>
              <a:rPr lang="en-US" dirty="0" smtClean="0"/>
              <a:t>and </a:t>
            </a:r>
            <a:r>
              <a:rPr lang="en-US" dirty="0" smtClean="0"/>
              <a:t>Analysis Framework</a:t>
            </a:r>
            <a:endParaRPr lang="en-US" dirty="0"/>
          </a:p>
        </p:txBody>
      </p:sp>
      <p:sp>
        <p:nvSpPr>
          <p:cNvPr id="3" name="Content Placeholder 2"/>
          <p:cNvSpPr>
            <a:spLocks noGrp="1"/>
          </p:cNvSpPr>
          <p:nvPr>
            <p:ph idx="1"/>
          </p:nvPr>
        </p:nvSpPr>
        <p:spPr>
          <a:xfrm>
            <a:off x="685800" y="1371600"/>
            <a:ext cx="7772400" cy="4419600"/>
          </a:xfrm>
        </p:spPr>
        <p:txBody>
          <a:bodyPr>
            <a:normAutofit/>
          </a:bodyPr>
          <a:lstStyle/>
          <a:p>
            <a:r>
              <a:rPr lang="en-US" dirty="0" smtClean="0"/>
              <a:t>Image-based </a:t>
            </a:r>
            <a:r>
              <a:rPr lang="en-US" dirty="0" smtClean="0"/>
              <a:t>experimentation </a:t>
            </a:r>
            <a:r>
              <a:rPr lang="en-US" dirty="0" smtClean="0"/>
              <a:t>steps</a:t>
            </a:r>
          </a:p>
          <a:p>
            <a:pPr lvl="1"/>
            <a:r>
              <a:rPr lang="en-US" dirty="0" smtClean="0"/>
              <a:t>User selects a collection of images, algorithms, and inputs</a:t>
            </a:r>
          </a:p>
          <a:p>
            <a:pPr lvl="1"/>
            <a:r>
              <a:rPr lang="en-US" dirty="0" smtClean="0"/>
              <a:t>Algorithm-specific analysis scripts identify and extract the phenomenon being tested from the algorithm output</a:t>
            </a:r>
          </a:p>
          <a:p>
            <a:r>
              <a:rPr lang="en-US" dirty="0" smtClean="0"/>
              <a:t>Experimentation </a:t>
            </a:r>
            <a:r>
              <a:rPr lang="en-US" dirty="0" smtClean="0"/>
              <a:t>workflow</a:t>
            </a:r>
          </a:p>
          <a:p>
            <a:pPr lvl="1"/>
            <a:r>
              <a:rPr lang="en-US" dirty="0" smtClean="0"/>
              <a:t>Execute each algorithm with a specific collection</a:t>
            </a:r>
          </a:p>
          <a:p>
            <a:pPr lvl="1"/>
            <a:r>
              <a:rPr lang="en-US" dirty="0" smtClean="0"/>
              <a:t>Visualization services display the results based on distortion parameters</a:t>
            </a:r>
            <a:endParaRPr lang="en-US" dirty="0" smtClean="0"/>
          </a:p>
          <a:p>
            <a:r>
              <a:rPr lang="en-US" dirty="0" smtClean="0"/>
              <a:t>Framework </a:t>
            </a:r>
            <a:r>
              <a:rPr lang="en-US" dirty="0" smtClean="0"/>
              <a:t>consists of building workflows </a:t>
            </a:r>
            <a:r>
              <a:rPr lang="en-US" dirty="0" smtClean="0"/>
              <a:t>or compositions</a:t>
            </a:r>
            <a:endParaRPr lang="en-US" dirty="0" smtClean="0"/>
          </a:p>
          <a:p>
            <a:pPr lvl="1"/>
            <a:r>
              <a:rPr lang="en-US" dirty="0" smtClean="0"/>
              <a:t>Collections</a:t>
            </a:r>
            <a:r>
              <a:rPr lang="en-US" dirty="0" smtClean="0"/>
              <a:t>, algorithms, and </a:t>
            </a:r>
            <a:r>
              <a:rPr lang="en-US" dirty="0" smtClean="0"/>
              <a:t>analyses</a:t>
            </a:r>
            <a:endParaRPr lang="en-US" dirty="0" smtClean="0"/>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Overview</a:t>
            </a:r>
            <a:endParaRPr lang="en-US" dirty="0"/>
          </a:p>
        </p:txBody>
      </p:sp>
      <p:sp>
        <p:nvSpPr>
          <p:cNvPr id="3" name="Content Placeholder 2"/>
          <p:cNvSpPr>
            <a:spLocks noGrp="1"/>
          </p:cNvSpPr>
          <p:nvPr>
            <p:ph idx="1"/>
          </p:nvPr>
        </p:nvSpPr>
        <p:spPr>
          <a:xfrm>
            <a:off x="685800" y="1371600"/>
            <a:ext cx="7772400" cy="4724400"/>
          </a:xfrm>
        </p:spPr>
        <p:txBody>
          <a:bodyPr>
            <a:normAutofit lnSpcReduction="10000"/>
          </a:bodyPr>
          <a:lstStyle/>
          <a:p>
            <a:r>
              <a:rPr lang="en-US" dirty="0" smtClean="0"/>
              <a:t>Image-based DL </a:t>
            </a:r>
            <a:r>
              <a:rPr lang="en-US" dirty="0" smtClean="0"/>
              <a:t>services</a:t>
            </a:r>
          </a:p>
          <a:p>
            <a:pPr lvl="1"/>
            <a:r>
              <a:rPr lang="en-US" dirty="0" smtClean="0"/>
              <a:t>Manage a </a:t>
            </a:r>
            <a:r>
              <a:rPr lang="en-US" dirty="0" smtClean="0"/>
              <a:t>real and distorted </a:t>
            </a:r>
            <a:r>
              <a:rPr lang="en-US" dirty="0" smtClean="0"/>
              <a:t>image collection</a:t>
            </a:r>
          </a:p>
          <a:p>
            <a:pPr lvl="1"/>
            <a:r>
              <a:rPr lang="en-US" dirty="0" smtClean="0"/>
              <a:t>Automated generation of distorted images from real fingerprints</a:t>
            </a:r>
          </a:p>
          <a:p>
            <a:pPr lvl="1"/>
            <a:r>
              <a:rPr lang="en-US" dirty="0" smtClean="0"/>
              <a:t>Select </a:t>
            </a:r>
            <a:r>
              <a:rPr lang="en-US" dirty="0" smtClean="0"/>
              <a:t>and execute </a:t>
            </a:r>
            <a:r>
              <a:rPr lang="en-US" dirty="0" smtClean="0"/>
              <a:t>image-based algorithms</a:t>
            </a:r>
            <a:endParaRPr lang="en-US" dirty="0" smtClean="0"/>
          </a:p>
          <a:p>
            <a:pPr lvl="1"/>
            <a:r>
              <a:rPr lang="en-US" dirty="0" smtClean="0"/>
              <a:t>Match automated </a:t>
            </a:r>
            <a:r>
              <a:rPr lang="en-US" dirty="0" smtClean="0"/>
              <a:t>analyses</a:t>
            </a:r>
          </a:p>
          <a:p>
            <a:r>
              <a:rPr lang="en-US" dirty="0" smtClean="0"/>
              <a:t>Prototype and web-interface</a:t>
            </a:r>
            <a:endParaRPr lang="en-US" dirty="0" smtClean="0"/>
          </a:p>
          <a:p>
            <a:pPr lvl="1"/>
            <a:r>
              <a:rPr lang="en-US" dirty="0" smtClean="0"/>
              <a:t>Online </a:t>
            </a:r>
            <a:r>
              <a:rPr lang="en-US" dirty="0" smtClean="0"/>
              <a:t>collection of original and distorted images </a:t>
            </a:r>
          </a:p>
          <a:p>
            <a:pPr lvl="1"/>
            <a:r>
              <a:rPr lang="en-US" dirty="0" smtClean="0"/>
              <a:t>S</a:t>
            </a:r>
            <a:r>
              <a:rPr lang="en-US" dirty="0" smtClean="0"/>
              <a:t>ystem </a:t>
            </a:r>
            <a:r>
              <a:rPr lang="en-US" dirty="0" smtClean="0"/>
              <a:t>for selecting and composing service workflows</a:t>
            </a:r>
          </a:p>
          <a:p>
            <a:pPr lvl="1"/>
            <a:r>
              <a:rPr lang="en-US" dirty="0" smtClean="0"/>
              <a:t>Google chart API </a:t>
            </a:r>
            <a:r>
              <a:rPr lang="en-US" dirty="0" smtClean="0"/>
              <a:t>presents </a:t>
            </a:r>
            <a:r>
              <a:rPr lang="en-US" dirty="0" smtClean="0"/>
              <a:t>the results of completed analysis tasks</a:t>
            </a:r>
          </a:p>
          <a:p>
            <a:r>
              <a:rPr lang="en-US" dirty="0" smtClean="0"/>
              <a:t>Images: 137,785 prints</a:t>
            </a:r>
          </a:p>
          <a:p>
            <a:pPr lvl="1"/>
            <a:r>
              <a:rPr lang="en-US" dirty="0" smtClean="0"/>
              <a:t>FVC 2000/02</a:t>
            </a:r>
            <a:r>
              <a:rPr lang="en-US" dirty="0" smtClean="0"/>
              <a:t>: </a:t>
            </a:r>
            <a:r>
              <a:rPr lang="en-US" dirty="0" smtClean="0"/>
              <a:t>3520, 3520</a:t>
            </a:r>
            <a:endParaRPr lang="en-US" dirty="0" smtClean="0"/>
          </a:p>
          <a:p>
            <a:pPr lvl="1"/>
            <a:r>
              <a:rPr lang="en-US" dirty="0" smtClean="0"/>
              <a:t>SD27: 516 </a:t>
            </a:r>
          </a:p>
          <a:p>
            <a:pPr lvl="1"/>
            <a:r>
              <a:rPr lang="en-US" dirty="0" smtClean="0"/>
              <a:t>S</a:t>
            </a:r>
            <a:r>
              <a:rPr lang="en-US" dirty="0" smtClean="0"/>
              <a:t>elf-collected</a:t>
            </a:r>
            <a:r>
              <a:rPr lang="en-US" dirty="0" smtClean="0"/>
              <a:t>: 629</a:t>
            </a:r>
          </a:p>
          <a:p>
            <a:pPr lvl="1"/>
            <a:r>
              <a:rPr lang="en-US" dirty="0" smtClean="0"/>
              <a:t>D</a:t>
            </a:r>
            <a:r>
              <a:rPr lang="en-US" dirty="0" smtClean="0"/>
              <a:t>istorted</a:t>
            </a:r>
            <a:r>
              <a:rPr lang="en-US" dirty="0" smtClean="0"/>
              <a:t>: 129,600 (&lt;1 sec generation)</a:t>
            </a:r>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a:t>
            </a:r>
            <a:r>
              <a:rPr lang="en-US" dirty="0" smtClean="0"/>
              <a:t>Training</a:t>
            </a:r>
            <a:endParaRPr lang="en-US" dirty="0"/>
          </a:p>
        </p:txBody>
      </p:sp>
      <p:sp>
        <p:nvSpPr>
          <p:cNvPr id="3" name="Content Placeholder 2"/>
          <p:cNvSpPr>
            <a:spLocks noGrp="1"/>
          </p:cNvSpPr>
          <p:nvPr>
            <p:ph idx="1"/>
          </p:nvPr>
        </p:nvSpPr>
        <p:spPr>
          <a:xfrm>
            <a:off x="685800" y="1371600"/>
            <a:ext cx="8001000" cy="4572000"/>
          </a:xfrm>
        </p:spPr>
        <p:txBody>
          <a:bodyPr>
            <a:normAutofit/>
          </a:bodyPr>
          <a:lstStyle/>
          <a:p>
            <a:r>
              <a:rPr lang="en-US" dirty="0" smtClean="0"/>
              <a:t>A web-interface</a:t>
            </a:r>
          </a:p>
          <a:p>
            <a:pPr lvl="1"/>
            <a:r>
              <a:rPr lang="en-US" dirty="0" smtClean="0"/>
              <a:t>Browse the image collection, image </a:t>
            </a:r>
            <a:r>
              <a:rPr lang="en-US" dirty="0" smtClean="0"/>
              <a:t>information, </a:t>
            </a:r>
            <a:r>
              <a:rPr lang="en-US" dirty="0" smtClean="0"/>
              <a:t>distortion parameters used to generate specific images, extracted minutiae, and ridge </a:t>
            </a:r>
            <a:r>
              <a:rPr lang="en-US" dirty="0" smtClean="0"/>
              <a:t>information</a:t>
            </a:r>
            <a:endParaRPr lang="en-US" dirty="0" smtClean="0"/>
          </a:p>
          <a:p>
            <a:r>
              <a:rPr lang="en-US" sz="2100" dirty="0" smtClean="0"/>
              <a:t>Successful minutia </a:t>
            </a:r>
            <a:r>
              <a:rPr lang="en-US" dirty="0" smtClean="0"/>
              <a:t>extraction </a:t>
            </a:r>
            <a:r>
              <a:rPr lang="en-US" dirty="0" smtClean="0"/>
              <a:t>visualizations</a:t>
            </a:r>
            <a:endParaRPr lang="en-US" dirty="0" smtClean="0"/>
          </a:p>
          <a:p>
            <a:pPr lvl="1"/>
            <a:r>
              <a:rPr lang="en-US" dirty="0" smtClean="0"/>
              <a:t>Humidity</a:t>
            </a:r>
          </a:p>
          <a:p>
            <a:pPr lvl="1"/>
            <a:r>
              <a:rPr lang="en-US" dirty="0" smtClean="0"/>
              <a:t>x-translations</a:t>
            </a:r>
          </a:p>
          <a:p>
            <a:pPr lvl="1"/>
            <a:r>
              <a:rPr lang="en-US" dirty="0" smtClean="0"/>
              <a:t>y-translations</a:t>
            </a:r>
          </a:p>
          <a:p>
            <a:pPr lvl="1"/>
            <a:r>
              <a:rPr lang="en-US" dirty="0" smtClean="0"/>
              <a:t>Rotations </a:t>
            </a:r>
          </a:p>
          <a:p>
            <a:pPr lvl="1"/>
            <a:r>
              <a:rPr lang="en-US" dirty="0" smtClean="0"/>
              <a:t>Skin plasticity</a:t>
            </a:r>
          </a:p>
          <a:p>
            <a:endParaRPr lang="en-US" dirty="0" smtClean="0"/>
          </a:p>
          <a:p>
            <a:endParaRPr lang="en-US" dirty="0" smtClean="0"/>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 Existing Fingerprint Databases</a:t>
            </a:r>
            <a:endParaRPr lang="en-US" dirty="0"/>
          </a:p>
        </p:txBody>
      </p:sp>
      <p:sp>
        <p:nvSpPr>
          <p:cNvPr id="3" name="Content Placeholder 2"/>
          <p:cNvSpPr>
            <a:spLocks noGrp="1"/>
          </p:cNvSpPr>
          <p:nvPr>
            <p:ph idx="1"/>
          </p:nvPr>
        </p:nvSpPr>
        <p:spPr>
          <a:xfrm>
            <a:off x="685800" y="1371600"/>
            <a:ext cx="8001000" cy="4648200"/>
          </a:xfrm>
        </p:spPr>
        <p:txBody>
          <a:bodyPr>
            <a:normAutofit fontScale="92500" lnSpcReduction="10000"/>
          </a:bodyPr>
          <a:lstStyle/>
          <a:p>
            <a:r>
              <a:rPr lang="en-US" dirty="0" smtClean="0"/>
              <a:t>FBI's Integrated Automated Fingerprint Identification System (IAFIS) </a:t>
            </a:r>
          </a:p>
          <a:p>
            <a:pPr lvl="1"/>
            <a:r>
              <a:rPr lang="en-US" dirty="0" smtClean="0"/>
              <a:t>Large fingerprint management system</a:t>
            </a:r>
          </a:p>
          <a:p>
            <a:pPr lvl="1"/>
            <a:r>
              <a:rPr lang="en-US" dirty="0" smtClean="0"/>
              <a:t>Tens of millions of images</a:t>
            </a:r>
          </a:p>
          <a:p>
            <a:pPr lvl="1"/>
            <a:r>
              <a:rPr lang="en-US" dirty="0" smtClean="0"/>
              <a:t>Search capabilities against both latent and ten </a:t>
            </a:r>
            <a:r>
              <a:rPr lang="en-US" dirty="0" smtClean="0"/>
              <a:t>prints</a:t>
            </a:r>
            <a:endParaRPr lang="en-US" dirty="0" smtClean="0"/>
          </a:p>
          <a:p>
            <a:pPr lvl="1"/>
            <a:r>
              <a:rPr lang="en-US" dirty="0" smtClean="0"/>
              <a:t>Digitized images</a:t>
            </a:r>
          </a:p>
          <a:p>
            <a:pPr lvl="1"/>
            <a:r>
              <a:rPr lang="en-US" dirty="0" smtClean="0"/>
              <a:t>Lacks</a:t>
            </a:r>
            <a:r>
              <a:rPr lang="en-US" dirty="0" smtClean="0"/>
              <a:t>:</a:t>
            </a:r>
          </a:p>
          <a:p>
            <a:pPr lvl="2"/>
            <a:r>
              <a:rPr lang="en-US" dirty="0" smtClean="0"/>
              <a:t>t</a:t>
            </a:r>
            <a:r>
              <a:rPr lang="en-US" dirty="0" smtClean="0"/>
              <a:t>raining experts</a:t>
            </a:r>
          </a:p>
          <a:p>
            <a:pPr lvl="2"/>
            <a:r>
              <a:rPr lang="en-US" dirty="0" smtClean="0"/>
              <a:t>experiment </a:t>
            </a:r>
            <a:r>
              <a:rPr lang="en-US" dirty="0" smtClean="0"/>
              <a:t>setting</a:t>
            </a:r>
          </a:p>
          <a:p>
            <a:pPr lvl="2"/>
            <a:r>
              <a:rPr lang="en-US" dirty="0" smtClean="0"/>
              <a:t>distorting</a:t>
            </a:r>
          </a:p>
          <a:p>
            <a:pPr lvl="2"/>
            <a:r>
              <a:rPr lang="en-US" dirty="0" smtClean="0"/>
              <a:t>plotting</a:t>
            </a:r>
          </a:p>
          <a:p>
            <a:pPr lvl="2"/>
            <a:r>
              <a:rPr lang="en-US" dirty="0" smtClean="0"/>
              <a:t>visualizing</a:t>
            </a:r>
          </a:p>
          <a:p>
            <a:r>
              <a:rPr lang="en-US" dirty="0" smtClean="0"/>
              <a:t>The Universal Latent Workstation (ULW) </a:t>
            </a:r>
          </a:p>
          <a:p>
            <a:pPr lvl="1"/>
            <a:r>
              <a:rPr lang="en-US" dirty="0" smtClean="0"/>
              <a:t>First latent workstation </a:t>
            </a:r>
          </a:p>
          <a:p>
            <a:pPr lvl="1"/>
            <a:r>
              <a:rPr lang="en-US" dirty="0" smtClean="0"/>
              <a:t>Supports interoperability</a:t>
            </a:r>
          </a:p>
          <a:p>
            <a:pPr lvl="1"/>
            <a:r>
              <a:rPr lang="en-US" dirty="0" smtClean="0"/>
              <a:t>Shares latent identification services with local and state authorities, and with the FBI IAFIS, all with a single </a:t>
            </a:r>
            <a:r>
              <a:rPr lang="en-US" dirty="0" smtClean="0"/>
              <a:t>encoding</a:t>
            </a:r>
            <a:endParaRPr lang="en-US" dirty="0" smtClean="0"/>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 Fingerprint Experimentation</a:t>
            </a:r>
            <a:endParaRPr lang="en-US" dirty="0"/>
          </a:p>
        </p:txBody>
      </p:sp>
      <p:sp>
        <p:nvSpPr>
          <p:cNvPr id="3" name="Content Placeholder 2"/>
          <p:cNvSpPr>
            <a:spLocks noGrp="1"/>
          </p:cNvSpPr>
          <p:nvPr>
            <p:ph idx="1"/>
          </p:nvPr>
        </p:nvSpPr>
        <p:spPr/>
        <p:txBody>
          <a:bodyPr>
            <a:normAutofit/>
          </a:bodyPr>
          <a:lstStyle/>
          <a:p>
            <a:r>
              <a:rPr lang="en-US" dirty="0" smtClean="0"/>
              <a:t>Experiment Database &amp; Collaboration Framework</a:t>
            </a:r>
          </a:p>
          <a:p>
            <a:pPr lvl="1"/>
            <a:r>
              <a:rPr lang="en-US" dirty="0" err="1" smtClean="0"/>
              <a:t>Penatti</a:t>
            </a:r>
            <a:r>
              <a:rPr lang="en-US" dirty="0" smtClean="0"/>
              <a:t> et al. [9] proposed an experiment management tool - Eva</a:t>
            </a:r>
          </a:p>
          <a:p>
            <a:pPr lvl="2"/>
            <a:r>
              <a:rPr lang="en-US" dirty="0" smtClean="0"/>
              <a:t>evaluates descriptors in content-base image retrieval</a:t>
            </a:r>
          </a:p>
          <a:p>
            <a:pPr lvl="2"/>
            <a:r>
              <a:rPr lang="en-US" dirty="0" smtClean="0"/>
              <a:t>provides image descriptors image management </a:t>
            </a:r>
          </a:p>
          <a:p>
            <a:pPr lvl="2"/>
            <a:r>
              <a:rPr lang="en-US" dirty="0" smtClean="0"/>
              <a:t>runs comparative experiments</a:t>
            </a:r>
          </a:p>
          <a:p>
            <a:pPr lvl="2"/>
            <a:r>
              <a:rPr lang="en-US" dirty="0" smtClean="0"/>
              <a:t>stimulated the development of our holistic DL experiment framework</a:t>
            </a:r>
          </a:p>
          <a:p>
            <a:r>
              <a:rPr lang="en-US" dirty="0" smtClean="0"/>
              <a:t>Previous work also supported scientific communities in a web-based integration framework [10</a:t>
            </a:r>
            <a:r>
              <a:rPr lang="en-US" dirty="0" smtClean="0"/>
              <a:t>]</a:t>
            </a:r>
            <a:endParaRPr lang="en-US" dirty="0" smtClean="0"/>
          </a:p>
          <a:p>
            <a:r>
              <a:rPr lang="en-US" dirty="0" smtClean="0"/>
              <a:t>Workflow systems: </a:t>
            </a:r>
            <a:r>
              <a:rPr lang="en-US" dirty="0" err="1" smtClean="0"/>
              <a:t>Kepler</a:t>
            </a:r>
            <a:r>
              <a:rPr lang="en-US" dirty="0" smtClean="0"/>
              <a:t>, Pegasus, </a:t>
            </a:r>
            <a:r>
              <a:rPr lang="en-US" dirty="0" err="1" smtClean="0"/>
              <a:t>Traverna</a:t>
            </a:r>
            <a:r>
              <a:rPr lang="en-US" dirty="0" smtClean="0"/>
              <a:t>, </a:t>
            </a:r>
            <a:r>
              <a:rPr lang="en-US" dirty="0" err="1" smtClean="0"/>
              <a:t>Triana</a:t>
            </a:r>
            <a:endParaRPr lang="en-US" dirty="0" smtClean="0"/>
          </a:p>
          <a:p>
            <a:r>
              <a:rPr lang="en-US" dirty="0" smtClean="0"/>
              <a:t>Simulation system models and analyses</a:t>
            </a:r>
            <a:endParaRPr lang="en-US" dirty="0" smtClean="0"/>
          </a:p>
          <a:p>
            <a:pPr lvl="1"/>
            <a:endParaRPr lang="en-US" dirty="0"/>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 Fingerprint Analysis</a:t>
            </a:r>
            <a:endParaRPr lang="en-US" dirty="0"/>
          </a:p>
        </p:txBody>
      </p:sp>
      <p:sp>
        <p:nvSpPr>
          <p:cNvPr id="3" name="Content Placeholder 2"/>
          <p:cNvSpPr>
            <a:spLocks noGrp="1"/>
          </p:cNvSpPr>
          <p:nvPr>
            <p:ph idx="1"/>
          </p:nvPr>
        </p:nvSpPr>
        <p:spPr>
          <a:xfrm>
            <a:off x="685800" y="1371600"/>
            <a:ext cx="7772400" cy="4648200"/>
          </a:xfrm>
        </p:spPr>
        <p:txBody>
          <a:bodyPr>
            <a:normAutofit fontScale="92500" lnSpcReduction="10000"/>
          </a:bodyPr>
          <a:lstStyle/>
          <a:p>
            <a:r>
              <a:rPr lang="en-US" dirty="0" smtClean="0"/>
              <a:t>The Analysis, Comparison, Evaluation and Verification (ACE-V) </a:t>
            </a:r>
          </a:p>
          <a:p>
            <a:pPr lvl="1"/>
            <a:r>
              <a:rPr lang="en-US" dirty="0" smtClean="0"/>
              <a:t>Scientific Working Group on Friction Ridge Analysis, Study and Technology (SWGFAST) groups </a:t>
            </a:r>
          </a:p>
          <a:p>
            <a:r>
              <a:rPr lang="en-US" dirty="0" smtClean="0"/>
              <a:t>Oliveira et al. [8] </a:t>
            </a:r>
          </a:p>
          <a:p>
            <a:pPr lvl="1"/>
            <a:r>
              <a:rPr lang="en-US" dirty="0" smtClean="0"/>
              <a:t>Novel tools for reconnecting broken ridges in fingerprint images</a:t>
            </a:r>
          </a:p>
          <a:p>
            <a:r>
              <a:rPr lang="en-US" dirty="0" smtClean="0"/>
              <a:t>Huang et al. [1]</a:t>
            </a:r>
          </a:p>
          <a:p>
            <a:pPr lvl="1"/>
            <a:r>
              <a:rPr lang="en-US" dirty="0" smtClean="0"/>
              <a:t>Singular point detection</a:t>
            </a:r>
          </a:p>
          <a:p>
            <a:r>
              <a:rPr lang="en-US" dirty="0" err="1" smtClean="0"/>
              <a:t>Kozievitch</a:t>
            </a:r>
            <a:r>
              <a:rPr lang="en-US" dirty="0" smtClean="0"/>
              <a:t> et al. [4] </a:t>
            </a:r>
          </a:p>
          <a:p>
            <a:pPr lvl="1"/>
            <a:r>
              <a:rPr lang="en-US" dirty="0" smtClean="0"/>
              <a:t>Compound object (CO) scheme based on the 5S framework to integrate four different very-large fingerprint digital libraries</a:t>
            </a:r>
          </a:p>
          <a:p>
            <a:pPr lvl="1"/>
            <a:r>
              <a:rPr lang="en-US" dirty="0" smtClean="0"/>
              <a:t>Allows uniform use in an integrated </a:t>
            </a:r>
            <a:r>
              <a:rPr lang="en-US" dirty="0" smtClean="0"/>
              <a:t>DL </a:t>
            </a:r>
            <a:endParaRPr lang="en-US" dirty="0" smtClean="0"/>
          </a:p>
          <a:p>
            <a:r>
              <a:rPr lang="en-US" dirty="0" smtClean="0"/>
              <a:t>Our work: </a:t>
            </a:r>
          </a:p>
          <a:p>
            <a:pPr lvl="1"/>
            <a:r>
              <a:rPr lang="en-US" dirty="0" smtClean="0"/>
              <a:t>DL framework design from a services perspective</a:t>
            </a:r>
          </a:p>
          <a:p>
            <a:pPr lvl="1"/>
            <a:r>
              <a:rPr lang="en-US" dirty="0" smtClean="0"/>
              <a:t>Delivers experimentation and analytical results </a:t>
            </a:r>
          </a:p>
          <a:p>
            <a:pPr lvl="1"/>
            <a:r>
              <a:rPr lang="en-US" dirty="0" smtClean="0"/>
              <a:t>Integrates related services designed by different </a:t>
            </a:r>
            <a:r>
              <a:rPr lang="en-US" dirty="0" smtClean="0"/>
              <a:t>researchers</a:t>
            </a:r>
            <a:endParaRPr lang="en-US" dirty="0" smtClean="0"/>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 &amp; Future Work</a:t>
            </a:r>
            <a:endParaRPr lang="en-US" dirty="0"/>
          </a:p>
        </p:txBody>
      </p:sp>
      <p:sp>
        <p:nvSpPr>
          <p:cNvPr id="3" name="Content Placeholder 2"/>
          <p:cNvSpPr>
            <a:spLocks noGrp="1"/>
          </p:cNvSpPr>
          <p:nvPr>
            <p:ph idx="1"/>
          </p:nvPr>
        </p:nvSpPr>
        <p:spPr>
          <a:xfrm>
            <a:off x="685800" y="1371600"/>
            <a:ext cx="8001000" cy="4648200"/>
          </a:xfrm>
        </p:spPr>
        <p:txBody>
          <a:bodyPr>
            <a:normAutofit fontScale="92500" lnSpcReduction="20000"/>
          </a:bodyPr>
          <a:lstStyle/>
          <a:p>
            <a:r>
              <a:rPr lang="en-US" dirty="0" smtClean="0"/>
              <a:t>Contribution</a:t>
            </a:r>
          </a:p>
          <a:p>
            <a:pPr lvl="1"/>
            <a:r>
              <a:rPr lang="en-US" dirty="0" smtClean="0"/>
              <a:t>DL s</a:t>
            </a:r>
            <a:r>
              <a:rPr lang="en-US" dirty="0" smtClean="0"/>
              <a:t>upports </a:t>
            </a:r>
            <a:r>
              <a:rPr lang="en-US" dirty="0" smtClean="0"/>
              <a:t>collaborative research </a:t>
            </a:r>
            <a:r>
              <a:rPr lang="en-US" dirty="0" smtClean="0"/>
              <a:t>for DOJ/FBI </a:t>
            </a:r>
            <a:r>
              <a:rPr lang="en-US" dirty="0" smtClean="0"/>
              <a:t>trainers and researchers </a:t>
            </a:r>
            <a:endParaRPr lang="en-US" dirty="0" smtClean="0"/>
          </a:p>
          <a:p>
            <a:pPr lvl="1"/>
            <a:r>
              <a:rPr lang="en-US" dirty="0" smtClean="0"/>
              <a:t>Services</a:t>
            </a:r>
            <a:endParaRPr lang="en-US" dirty="0" smtClean="0"/>
          </a:p>
          <a:p>
            <a:pPr lvl="2"/>
            <a:r>
              <a:rPr lang="en-US" dirty="0" smtClean="0"/>
              <a:t>generating distorted image datasets</a:t>
            </a:r>
          </a:p>
          <a:p>
            <a:pPr lvl="2"/>
            <a:r>
              <a:rPr lang="en-US" dirty="0" smtClean="0"/>
              <a:t>testing different algorithms (e.g., for minutia detection and matching)</a:t>
            </a:r>
          </a:p>
          <a:p>
            <a:pPr lvl="2"/>
            <a:r>
              <a:rPr lang="en-US" dirty="0" smtClean="0"/>
              <a:t>managing and work-flowing scientific research datasets, algorithms, and analysis </a:t>
            </a:r>
            <a:r>
              <a:rPr lang="en-US" dirty="0" smtClean="0"/>
              <a:t>results</a:t>
            </a:r>
          </a:p>
          <a:p>
            <a:pPr lvl="2"/>
            <a:r>
              <a:rPr lang="en-US" dirty="0" smtClean="0"/>
              <a:t>ridge tracing: </a:t>
            </a:r>
            <a:r>
              <a:rPr lang="en-US" dirty="0" smtClean="0"/>
              <a:t>improve </a:t>
            </a:r>
            <a:r>
              <a:rPr lang="en-US" dirty="0" smtClean="0"/>
              <a:t>poor </a:t>
            </a:r>
            <a:r>
              <a:rPr lang="en-US" dirty="0" smtClean="0"/>
              <a:t>images, </a:t>
            </a:r>
            <a:r>
              <a:rPr lang="en-US" dirty="0" smtClean="0"/>
              <a:t>sharpen, </a:t>
            </a:r>
            <a:r>
              <a:rPr lang="en-US" dirty="0" smtClean="0"/>
              <a:t>predict distortion events based on profile, train existing algorithms and people, </a:t>
            </a:r>
            <a:r>
              <a:rPr lang="en-US" dirty="0" smtClean="0"/>
              <a:t>predict failures</a:t>
            </a:r>
            <a:endParaRPr lang="en-US" dirty="0" smtClean="0"/>
          </a:p>
          <a:p>
            <a:r>
              <a:rPr lang="en-US" dirty="0" smtClean="0"/>
              <a:t>Status &amp; Future Work</a:t>
            </a:r>
          </a:p>
          <a:p>
            <a:pPr lvl="1"/>
            <a:r>
              <a:rPr lang="en-US" dirty="0" smtClean="0"/>
              <a:t>Algorithm development and analysis</a:t>
            </a:r>
          </a:p>
          <a:p>
            <a:pPr lvl="1"/>
            <a:r>
              <a:rPr lang="en-US" dirty="0" smtClean="0"/>
              <a:t>Incorporate </a:t>
            </a:r>
            <a:r>
              <a:rPr lang="en-US" dirty="0" smtClean="0"/>
              <a:t>(training and </a:t>
            </a:r>
            <a:r>
              <a:rPr lang="en-US" dirty="0" smtClean="0"/>
              <a:t>development</a:t>
            </a:r>
            <a:r>
              <a:rPr lang="en-US" dirty="0" smtClean="0"/>
              <a:t>) </a:t>
            </a:r>
            <a:r>
              <a:rPr lang="en-US" dirty="0" smtClean="0"/>
              <a:t>algorithms from </a:t>
            </a:r>
            <a:r>
              <a:rPr lang="en-US" dirty="0" smtClean="0"/>
              <a:t>other </a:t>
            </a:r>
            <a:r>
              <a:rPr lang="en-US" dirty="0" smtClean="0"/>
              <a:t>types of fingerprint </a:t>
            </a:r>
            <a:r>
              <a:rPr lang="en-US" dirty="0" smtClean="0"/>
              <a:t>DLs</a:t>
            </a:r>
            <a:endParaRPr lang="en-US" dirty="0" smtClean="0"/>
          </a:p>
          <a:p>
            <a:pPr lvl="1"/>
            <a:r>
              <a:rPr lang="en-US" dirty="0" smtClean="0"/>
              <a:t>Experiment e.g., Identify </a:t>
            </a:r>
            <a:r>
              <a:rPr lang="en-US" dirty="0" smtClean="0"/>
              <a:t>the distortion chain between two images</a:t>
            </a:r>
          </a:p>
          <a:p>
            <a:pPr lvl="1"/>
            <a:r>
              <a:rPr lang="en-US" dirty="0" smtClean="0"/>
              <a:t>Teach the </a:t>
            </a:r>
            <a:r>
              <a:rPr lang="en-US" dirty="0" smtClean="0"/>
              <a:t>effect of distortions on minutiae </a:t>
            </a:r>
            <a:r>
              <a:rPr lang="en-US" dirty="0" smtClean="0"/>
              <a:t>points</a:t>
            </a:r>
            <a:endParaRPr lang="en-US" dirty="0" smtClean="0"/>
          </a:p>
          <a:p>
            <a:r>
              <a:rPr lang="en-US" dirty="0" smtClean="0"/>
              <a:t>Other Applications</a:t>
            </a:r>
          </a:p>
          <a:p>
            <a:pPr lvl="1"/>
            <a:r>
              <a:rPr lang="en-US" dirty="0" smtClean="0"/>
              <a:t>Astronomy and geo-location identification </a:t>
            </a:r>
            <a:r>
              <a:rPr lang="en-US" dirty="0" smtClean="0"/>
              <a:t>image processing</a:t>
            </a:r>
            <a:endParaRPr lang="en-US" dirty="0" smtClean="0"/>
          </a:p>
          <a:p>
            <a:pPr lvl="1"/>
            <a:r>
              <a:rPr lang="en-US" dirty="0" smtClean="0"/>
              <a:t>Useful for cross-domain </a:t>
            </a:r>
            <a:r>
              <a:rPr lang="en-US" dirty="0" smtClean="0"/>
              <a:t>generalization</a:t>
            </a:r>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smtClean="0"/>
              <a:t>Jonathan Leidig - leidig@vt.edu</a:t>
            </a:r>
            <a:endParaRPr lang="ko-KR" altLang="en-US" dirty="0"/>
          </a:p>
        </p:txBody>
      </p:sp>
      <p:sp>
        <p:nvSpPr>
          <p:cNvPr id="4" name="직사각형 3"/>
          <p:cNvSpPr/>
          <p:nvPr/>
        </p:nvSpPr>
        <p:spPr>
          <a:xfrm>
            <a:off x="1500166" y="2214554"/>
            <a:ext cx="6143668" cy="1714512"/>
          </a:xfrm>
          <a:prstGeom prst="rect">
            <a:avLst/>
          </a:prstGeom>
          <a:noFill/>
        </p:spPr>
        <p:txBody>
          <a:bodyPr wrap="square" lIns="91440" tIns="45720" rIns="91440" bIns="45720">
            <a:noAutofit/>
          </a:bodyPr>
          <a:lstStyle/>
          <a:p>
            <a:pPr algn="ctr"/>
            <a:r>
              <a:rPr lang="en-US" altLang="ko-KR" sz="120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Q </a:t>
            </a:r>
            <a:r>
              <a:rPr lang="en-US" altLang="ko-KR" sz="12000" b="1"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rPr>
              <a:t>&amp;</a:t>
            </a:r>
            <a:r>
              <a:rPr lang="en-US" altLang="ko-KR" sz="120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 A</a:t>
            </a:r>
            <a:endParaRPr lang="ko-KR" altLang="en-US" sz="120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ndParaRPr>
          </a:p>
        </p:txBody>
      </p:sp>
      <p:sp>
        <p:nvSpPr>
          <p:cNvPr id="5"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6"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p:txBody>
          <a:bodyPr>
            <a:normAutofit lnSpcReduction="10000"/>
          </a:bodyPr>
          <a:lstStyle/>
          <a:p>
            <a:r>
              <a:rPr lang="en-US" dirty="0" smtClean="0"/>
              <a:t>Lack of </a:t>
            </a:r>
            <a:r>
              <a:rPr lang="en-US" dirty="0" smtClean="0"/>
              <a:t>a</a:t>
            </a:r>
            <a:r>
              <a:rPr lang="en-US" dirty="0" smtClean="0"/>
              <a:t> fingerprint </a:t>
            </a:r>
            <a:r>
              <a:rPr lang="en-US" dirty="0" smtClean="0"/>
              <a:t>digital </a:t>
            </a:r>
            <a:r>
              <a:rPr lang="en-US" dirty="0" smtClean="0"/>
              <a:t>library</a:t>
            </a:r>
          </a:p>
          <a:p>
            <a:r>
              <a:rPr lang="en-US" smtClean="0"/>
              <a:t>Focus:</a:t>
            </a:r>
            <a:endParaRPr lang="en-US" dirty="0" smtClean="0"/>
          </a:p>
          <a:p>
            <a:pPr lvl="1"/>
            <a:r>
              <a:rPr lang="en-US" dirty="0" smtClean="0"/>
              <a:t>h</a:t>
            </a:r>
            <a:r>
              <a:rPr lang="en-US" dirty="0" smtClean="0"/>
              <a:t>uman expert training: DOJ, FBI</a:t>
            </a:r>
            <a:endParaRPr lang="en-US" dirty="0" smtClean="0"/>
          </a:p>
          <a:p>
            <a:pPr lvl="1"/>
            <a:r>
              <a:rPr lang="en-US" dirty="0" smtClean="0"/>
              <a:t>the developing, testing, and training of fingerprint identification </a:t>
            </a:r>
            <a:r>
              <a:rPr lang="en-US" dirty="0" smtClean="0"/>
              <a:t>algorithms: VT, Campinas</a:t>
            </a:r>
            <a:endParaRPr lang="en-US" dirty="0" smtClean="0"/>
          </a:p>
          <a:p>
            <a:r>
              <a:rPr lang="en-US" dirty="0" smtClean="0"/>
              <a:t>Fingerprint </a:t>
            </a:r>
            <a:r>
              <a:rPr lang="en-US" dirty="0" smtClean="0"/>
              <a:t>DL services manage</a:t>
            </a:r>
            <a:endParaRPr lang="en-US" dirty="0" smtClean="0"/>
          </a:p>
          <a:p>
            <a:pPr lvl="1"/>
            <a:r>
              <a:rPr lang="en-US" dirty="0" smtClean="0"/>
              <a:t>collections</a:t>
            </a:r>
          </a:p>
          <a:p>
            <a:pPr lvl="1"/>
            <a:r>
              <a:rPr lang="en-US" dirty="0" smtClean="0"/>
              <a:t>image processing </a:t>
            </a:r>
            <a:r>
              <a:rPr lang="en-US" dirty="0" smtClean="0"/>
              <a:t>and matching </a:t>
            </a:r>
            <a:r>
              <a:rPr lang="en-US" dirty="0" smtClean="0"/>
              <a:t>algorithms</a:t>
            </a:r>
            <a:endParaRPr lang="en-US" dirty="0" smtClean="0"/>
          </a:p>
          <a:p>
            <a:pPr lvl="1"/>
            <a:r>
              <a:rPr lang="en-US" dirty="0" smtClean="0"/>
              <a:t>experiment results</a:t>
            </a:r>
          </a:p>
          <a:p>
            <a:pPr lvl="1"/>
            <a:r>
              <a:rPr lang="en-US" dirty="0" smtClean="0"/>
              <a:t>experiment analyses</a:t>
            </a:r>
            <a:endParaRPr lang="en-US" dirty="0" smtClean="0"/>
          </a:p>
          <a:p>
            <a:r>
              <a:rPr lang="en-US" dirty="0" smtClean="0"/>
              <a:t>The goal of this work</a:t>
            </a:r>
          </a:p>
          <a:p>
            <a:pPr lvl="1"/>
            <a:r>
              <a:rPr lang="en-US" dirty="0" smtClean="0"/>
              <a:t>end-to-end image-based experimentation and analysis </a:t>
            </a:r>
            <a:r>
              <a:rPr lang="en-US" dirty="0" smtClean="0"/>
              <a:t>services, framework, and </a:t>
            </a:r>
            <a:r>
              <a:rPr lang="en-US" dirty="0" smtClean="0"/>
              <a:t>implementation</a:t>
            </a:r>
            <a:endParaRPr lang="en-US" dirty="0"/>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and Experiment Services</a:t>
            </a:r>
            <a:endParaRPr lang="en-US" dirty="0"/>
          </a:p>
        </p:txBody>
      </p:sp>
      <p:sp>
        <p:nvSpPr>
          <p:cNvPr id="3" name="Content Placeholder 2"/>
          <p:cNvSpPr>
            <a:spLocks noGrp="1"/>
          </p:cNvSpPr>
          <p:nvPr>
            <p:ph idx="1"/>
          </p:nvPr>
        </p:nvSpPr>
        <p:spPr>
          <a:xfrm>
            <a:off x="457200" y="1600200"/>
            <a:ext cx="8435280" cy="4525963"/>
          </a:xfrm>
        </p:spPr>
        <p:txBody>
          <a:bodyPr/>
          <a:lstStyle/>
          <a:p>
            <a:pPr>
              <a:buNone/>
            </a:pPr>
            <a:r>
              <a:rPr lang="en-US" dirty="0" smtClean="0"/>
              <a:t>Fingerprint-specific services</a:t>
            </a:r>
          </a:p>
          <a:p>
            <a:r>
              <a:rPr lang="en-US" dirty="0" smtClean="0"/>
              <a:t>Analysis and experiment setting</a:t>
            </a:r>
          </a:p>
          <a:p>
            <a:r>
              <a:rPr lang="en-US" dirty="0" smtClean="0"/>
              <a:t>Distortion generation &amp; image processing</a:t>
            </a:r>
          </a:p>
          <a:p>
            <a:r>
              <a:rPr lang="en-US" dirty="0" smtClean="0"/>
              <a:t>Minutiae extraction &amp; ridge tracing</a:t>
            </a:r>
          </a:p>
          <a:p>
            <a:r>
              <a:rPr lang="en-US" dirty="0" smtClean="0"/>
              <a:t>Matching &amp; searching</a:t>
            </a:r>
          </a:p>
          <a:p>
            <a:r>
              <a:rPr lang="en-US" dirty="0" smtClean="0"/>
              <a:t>Evaluating</a:t>
            </a:r>
          </a:p>
          <a:p>
            <a:r>
              <a:rPr lang="en-US" dirty="0" smtClean="0"/>
              <a:t>Visualizing &amp; plotting</a:t>
            </a:r>
            <a:endParaRPr lang="en-US" dirty="0"/>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and Experiment Setting</a:t>
            </a:r>
            <a:endParaRPr lang="en-US" dirty="0"/>
          </a:p>
        </p:txBody>
      </p:sp>
      <p:sp>
        <p:nvSpPr>
          <p:cNvPr id="3" name="Content Placeholder 2"/>
          <p:cNvSpPr>
            <a:spLocks noGrp="1"/>
          </p:cNvSpPr>
          <p:nvPr>
            <p:ph idx="1"/>
          </p:nvPr>
        </p:nvSpPr>
        <p:spPr>
          <a:xfrm>
            <a:off x="685800" y="1371600"/>
            <a:ext cx="8229600" cy="4114800"/>
          </a:xfrm>
        </p:spPr>
        <p:txBody>
          <a:bodyPr>
            <a:normAutofit/>
          </a:bodyPr>
          <a:lstStyle/>
          <a:p>
            <a:r>
              <a:rPr lang="en-US" dirty="0" smtClean="0"/>
              <a:t>Algorithms in experiments require an algorithm-specific description</a:t>
            </a:r>
            <a:endParaRPr lang="en-US" dirty="0" smtClean="0"/>
          </a:p>
          <a:p>
            <a:r>
              <a:rPr lang="en-US" dirty="0" smtClean="0"/>
              <a:t>Distortion generation algorithm</a:t>
            </a:r>
          </a:p>
          <a:p>
            <a:r>
              <a:rPr lang="en-US" dirty="0" smtClean="0"/>
              <a:t>Minutiae </a:t>
            </a:r>
            <a:r>
              <a:rPr lang="en-US" dirty="0" smtClean="0"/>
              <a:t>extraction algorithm </a:t>
            </a:r>
          </a:p>
          <a:p>
            <a:r>
              <a:rPr lang="en-US" dirty="0" smtClean="0"/>
              <a:t>Ridge tracing algorithm </a:t>
            </a:r>
          </a:p>
          <a:p>
            <a:r>
              <a:rPr lang="en-US" dirty="0" smtClean="0"/>
              <a:t>Matching algorithm </a:t>
            </a:r>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Workflow</a:t>
            </a:r>
            <a:endParaRPr lang="en-US" dirty="0"/>
          </a:p>
        </p:txBody>
      </p:sp>
      <p:sp>
        <p:nvSpPr>
          <p:cNvPr id="3" name="Content Placeholder 2"/>
          <p:cNvSpPr>
            <a:spLocks noGrp="1"/>
          </p:cNvSpPr>
          <p:nvPr>
            <p:ph idx="1"/>
          </p:nvPr>
        </p:nvSpPr>
        <p:spPr/>
        <p:txBody>
          <a:bodyPr>
            <a:normAutofit/>
          </a:bodyPr>
          <a:lstStyle/>
          <a:p>
            <a:r>
              <a:rPr lang="en-US" dirty="0" smtClean="0"/>
              <a:t>Minutiae extraction algorithm </a:t>
            </a:r>
          </a:p>
          <a:p>
            <a:pPr lvl="1"/>
            <a:r>
              <a:rPr lang="en-US" dirty="0" smtClean="0"/>
              <a:t># of minutiae </a:t>
            </a:r>
            <a:r>
              <a:rPr lang="en-US" dirty="0" smtClean="0"/>
              <a:t>located by distortion parameters</a:t>
            </a:r>
            <a:endParaRPr lang="en-US" dirty="0" smtClean="0"/>
          </a:p>
          <a:p>
            <a:pPr lvl="1"/>
            <a:r>
              <a:rPr lang="en-US" dirty="0" smtClean="0"/>
              <a:t>The assigned quality score (0.0 to 1.0) for each minutiae </a:t>
            </a:r>
          </a:p>
          <a:p>
            <a:r>
              <a:rPr lang="en-US" dirty="0" smtClean="0"/>
              <a:t>Executing this algorithm </a:t>
            </a:r>
          </a:p>
          <a:p>
            <a:pPr lvl="1"/>
            <a:r>
              <a:rPr lang="en-US" dirty="0" smtClean="0"/>
              <a:t>On the entire set of distorted images </a:t>
            </a:r>
          </a:p>
          <a:p>
            <a:pPr lvl="1"/>
            <a:r>
              <a:rPr lang="en-US" dirty="0" smtClean="0"/>
              <a:t>From a base image</a:t>
            </a:r>
          </a:p>
          <a:p>
            <a:pPr lvl="1"/>
            <a:r>
              <a:rPr lang="en-US" dirty="0" smtClean="0"/>
              <a:t>With respect to distortion parameters</a:t>
            </a:r>
          </a:p>
          <a:p>
            <a:r>
              <a:rPr lang="en-US" dirty="0" smtClean="0"/>
              <a:t>Statistical significance test</a:t>
            </a:r>
          </a:p>
          <a:p>
            <a:pPr lvl="1"/>
            <a:r>
              <a:rPr lang="en-US" dirty="0" smtClean="0"/>
              <a:t>Identify factors hindering the identification of minutiae</a:t>
            </a:r>
          </a:p>
          <a:p>
            <a:r>
              <a:rPr lang="en-US" dirty="0" smtClean="0"/>
              <a:t>Pre-requisite</a:t>
            </a:r>
          </a:p>
          <a:p>
            <a:pPr lvl="1"/>
            <a:r>
              <a:rPr lang="en-US" dirty="0" smtClean="0"/>
              <a:t>The distortion generation algorithm prior to forming a workflow involving algorithmic executions and subsequent analysis</a:t>
            </a:r>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Experimentation Workflow</a:t>
            </a:r>
            <a:endParaRPr lang="en-US" dirty="0"/>
          </a:p>
        </p:txBody>
      </p:sp>
      <p:pic>
        <p:nvPicPr>
          <p:cNvPr id="1026" name="Picture 2" descr="E:\backupSungHeeLaptop20110326\D\2011\Paper\TPDL2011\TPDL2011_Camera_Ready\images\workflow.png"/>
          <p:cNvPicPr>
            <a:picLocks noChangeAspect="1" noChangeArrowheads="1"/>
          </p:cNvPicPr>
          <p:nvPr/>
        </p:nvPicPr>
        <p:blipFill>
          <a:blip r:embed="rId3" cstate="print"/>
          <a:srcRect/>
          <a:stretch>
            <a:fillRect/>
          </a:stretch>
        </p:blipFill>
        <p:spPr bwMode="auto">
          <a:xfrm>
            <a:off x="1295400" y="1295400"/>
            <a:ext cx="5810200" cy="4508865"/>
          </a:xfrm>
          <a:prstGeom prst="rect">
            <a:avLst/>
          </a:prstGeom>
          <a:noFill/>
        </p:spPr>
      </p:pic>
      <p:sp>
        <p:nvSpPr>
          <p:cNvPr id="5"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6"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psf\Home\Documents\Jon\i3FPScan\2011_09_06_12_16_39\201.tif"/>
          <p:cNvPicPr>
            <a:picLocks noChangeAspect="1" noChangeArrowheads="1"/>
          </p:cNvPicPr>
          <p:nvPr/>
        </p:nvPicPr>
        <p:blipFill>
          <a:blip r:embed="rId3"/>
          <a:srcRect l="21117" t="13438" r="15358" b="31676"/>
          <a:stretch>
            <a:fillRect/>
          </a:stretch>
        </p:blipFill>
        <p:spPr bwMode="auto">
          <a:xfrm>
            <a:off x="5693654" y="1846163"/>
            <a:ext cx="1621546" cy="2802037"/>
          </a:xfrm>
          <a:prstGeom prst="rect">
            <a:avLst/>
          </a:prstGeom>
          <a:noFill/>
        </p:spPr>
      </p:pic>
      <p:pic>
        <p:nvPicPr>
          <p:cNvPr id="1028" name="Picture 4" descr="\\psf\Home\Documents\Jon\i3FPScan\2011_09_06_12_16_39\374.tif"/>
          <p:cNvPicPr>
            <a:picLocks noChangeAspect="1" noChangeArrowheads="1"/>
          </p:cNvPicPr>
          <p:nvPr/>
        </p:nvPicPr>
        <p:blipFill>
          <a:blip r:embed="rId4"/>
          <a:srcRect l="11518" t="10559" r="5759" b="21117"/>
          <a:stretch>
            <a:fillRect/>
          </a:stretch>
        </p:blipFill>
        <p:spPr bwMode="auto">
          <a:xfrm>
            <a:off x="3527168" y="1676400"/>
            <a:ext cx="2111632" cy="3488109"/>
          </a:xfrm>
          <a:prstGeom prst="rect">
            <a:avLst/>
          </a:prstGeom>
          <a:noFill/>
        </p:spPr>
      </p:pic>
      <p:sp>
        <p:nvSpPr>
          <p:cNvPr id="2" name="Title 1"/>
          <p:cNvSpPr>
            <a:spLocks noGrp="1"/>
          </p:cNvSpPr>
          <p:nvPr>
            <p:ph type="title"/>
          </p:nvPr>
        </p:nvSpPr>
        <p:spPr/>
        <p:txBody>
          <a:bodyPr/>
          <a:lstStyle/>
          <a:p>
            <a:r>
              <a:rPr lang="en-US" dirty="0" smtClean="0"/>
              <a:t>Fingerprint Image Collections</a:t>
            </a:r>
            <a:endParaRPr lang="en-US" dirty="0"/>
          </a:p>
        </p:txBody>
      </p:sp>
      <p:sp>
        <p:nvSpPr>
          <p:cNvPr id="3" name="Content Placeholder 2"/>
          <p:cNvSpPr>
            <a:spLocks noGrp="1"/>
          </p:cNvSpPr>
          <p:nvPr>
            <p:ph idx="1"/>
          </p:nvPr>
        </p:nvSpPr>
        <p:spPr>
          <a:xfrm>
            <a:off x="685800" y="1371600"/>
            <a:ext cx="3352800" cy="4114800"/>
          </a:xfrm>
        </p:spPr>
        <p:txBody>
          <a:bodyPr>
            <a:normAutofit fontScale="92500" lnSpcReduction="20000"/>
          </a:bodyPr>
          <a:lstStyle/>
          <a:p>
            <a:r>
              <a:rPr lang="en-US" dirty="0" smtClean="0"/>
              <a:t>Fingerprint features</a:t>
            </a:r>
          </a:p>
          <a:p>
            <a:pPr lvl="1"/>
            <a:r>
              <a:rPr lang="en-US" dirty="0" smtClean="0"/>
              <a:t>Minutiae</a:t>
            </a:r>
          </a:p>
          <a:p>
            <a:pPr lvl="1"/>
            <a:r>
              <a:rPr lang="en-US" dirty="0" smtClean="0"/>
              <a:t>Ridges</a:t>
            </a:r>
          </a:p>
          <a:p>
            <a:r>
              <a:rPr lang="en-US" dirty="0" smtClean="0"/>
              <a:t>Classifications</a:t>
            </a:r>
          </a:p>
          <a:p>
            <a:pPr lvl="1"/>
            <a:r>
              <a:rPr lang="en-US" dirty="0" smtClean="0"/>
              <a:t>Humidity</a:t>
            </a:r>
          </a:p>
          <a:p>
            <a:pPr lvl="1"/>
            <a:r>
              <a:rPr lang="en-US" dirty="0" smtClean="0"/>
              <a:t>Pressure</a:t>
            </a:r>
          </a:p>
          <a:p>
            <a:r>
              <a:rPr lang="en-US" dirty="0" smtClean="0"/>
              <a:t>Distortion</a:t>
            </a:r>
          </a:p>
          <a:p>
            <a:pPr lvl="1"/>
            <a:r>
              <a:rPr lang="en-US" dirty="0" smtClean="0"/>
              <a:t>Skin distortion</a:t>
            </a:r>
          </a:p>
          <a:p>
            <a:pPr lvl="1"/>
            <a:r>
              <a:rPr lang="en-US" dirty="0" smtClean="0"/>
              <a:t>Rolling</a:t>
            </a:r>
          </a:p>
          <a:p>
            <a:r>
              <a:rPr lang="en-US" dirty="0" smtClean="0"/>
              <a:t>Analysis challenges</a:t>
            </a:r>
          </a:p>
          <a:p>
            <a:pPr lvl="1"/>
            <a:r>
              <a:rPr lang="en-US" dirty="0" smtClean="0"/>
              <a:t>Ridges merged</a:t>
            </a:r>
            <a:endParaRPr lang="en-US" dirty="0" smtClean="0"/>
          </a:p>
          <a:p>
            <a:pPr lvl="1"/>
            <a:r>
              <a:rPr lang="en-US" dirty="0" smtClean="0"/>
              <a:t>Pressured </a:t>
            </a:r>
            <a:r>
              <a:rPr lang="en-US" dirty="0" smtClean="0"/>
              <a:t>impressions</a:t>
            </a:r>
          </a:p>
          <a:p>
            <a:pPr lvl="1"/>
            <a:r>
              <a:rPr lang="en-US" dirty="0" smtClean="0"/>
              <a:t>Humidity on fingertips</a:t>
            </a:r>
          </a:p>
          <a:p>
            <a:pPr lvl="1"/>
            <a:r>
              <a:rPr lang="en-US" dirty="0" smtClean="0"/>
              <a:t>Partial prints</a:t>
            </a:r>
          </a:p>
          <a:p>
            <a:pPr lvl="1"/>
            <a:r>
              <a:rPr lang="en-US" dirty="0" smtClean="0"/>
              <a:t>Simultaneous prints</a:t>
            </a:r>
          </a:p>
          <a:p>
            <a:pPr lvl="1"/>
            <a:endParaRPr lang="en-US" dirty="0"/>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pic>
        <p:nvPicPr>
          <p:cNvPr id="1026" name="Picture 2" descr="\\psf\Home\Documents\Jon\i3FPScan\2011_09_06_12_16_39\113.tif"/>
          <p:cNvPicPr>
            <a:picLocks noChangeAspect="1" noChangeArrowheads="1"/>
          </p:cNvPicPr>
          <p:nvPr/>
        </p:nvPicPr>
        <p:blipFill>
          <a:blip r:embed="rId5"/>
          <a:srcRect l="36475" t="8639" b="39355"/>
          <a:stretch>
            <a:fillRect/>
          </a:stretch>
        </p:blipFill>
        <p:spPr bwMode="auto">
          <a:xfrm>
            <a:off x="7522433" y="1917005"/>
            <a:ext cx="1621567" cy="265499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Fingerprint </a:t>
            </a:r>
            <a:r>
              <a:rPr lang="en-US" dirty="0" smtClean="0"/>
              <a:t>Minutiae Features</a:t>
            </a:r>
            <a:endParaRPr lang="en-US" dirty="0"/>
          </a:p>
        </p:txBody>
      </p:sp>
      <p:pic>
        <p:nvPicPr>
          <p:cNvPr id="4" name="Picture 2" descr="\\psf\Home\Desktop\Screen shot 2011-09-18 at 1.02.58 PM.png"/>
          <p:cNvPicPr>
            <a:picLocks noChangeAspect="1" noChangeArrowheads="1"/>
          </p:cNvPicPr>
          <p:nvPr/>
        </p:nvPicPr>
        <p:blipFill>
          <a:blip r:embed="rId3"/>
          <a:srcRect/>
          <a:stretch>
            <a:fillRect/>
          </a:stretch>
        </p:blipFill>
        <p:spPr bwMode="auto">
          <a:xfrm>
            <a:off x="304800" y="1295400"/>
            <a:ext cx="6031528" cy="4673696"/>
          </a:xfrm>
          <a:prstGeom prst="rect">
            <a:avLst/>
          </a:prstGeom>
          <a:noFill/>
        </p:spPr>
      </p:pic>
      <p:sp>
        <p:nvSpPr>
          <p:cNvPr id="6" name="Content Placeholder 2"/>
          <p:cNvSpPr>
            <a:spLocks noGrp="1"/>
          </p:cNvSpPr>
          <p:nvPr>
            <p:ph idx="1"/>
          </p:nvPr>
        </p:nvSpPr>
        <p:spPr>
          <a:xfrm>
            <a:off x="6248400" y="1828800"/>
            <a:ext cx="2057400" cy="685800"/>
          </a:xfrm>
        </p:spPr>
        <p:txBody>
          <a:bodyPr/>
          <a:lstStyle/>
          <a:p>
            <a:pPr>
              <a:buNone/>
            </a:pPr>
            <a:r>
              <a:rPr lang="en-US" dirty="0" smtClean="0"/>
              <a:t>Termination</a:t>
            </a:r>
            <a:endParaRPr lang="en-US" dirty="0"/>
          </a:p>
        </p:txBody>
      </p:sp>
      <p:sp>
        <p:nvSpPr>
          <p:cNvPr id="7" name="Content Placeholder 2"/>
          <p:cNvSpPr txBox="1">
            <a:spLocks/>
          </p:cNvSpPr>
          <p:nvPr/>
        </p:nvSpPr>
        <p:spPr bwMode="auto">
          <a:xfrm>
            <a:off x="6096000" y="2514600"/>
            <a:ext cx="1752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Bifurcation</a:t>
            </a:r>
            <a:endParaRPr kumimoji="0" lang="en-US" sz="2000" b="0" i="0" u="none" strike="noStrike" kern="0" cap="none" spc="0" normalizeH="0" baseline="0" noProof="0" dirty="0">
              <a:ln>
                <a:noFill/>
              </a:ln>
              <a:solidFill>
                <a:schemeClr val="tx1"/>
              </a:solidFill>
              <a:effectLst/>
              <a:uLnTx/>
              <a:uFillTx/>
              <a:latin typeface="+mn-lt"/>
              <a:ea typeface="ＭＳ Ｐゴシック" pitchFamily="-110" charset="-128"/>
              <a:cs typeface="ＭＳ Ｐゴシック" pitchFamily="-110" charset="-128"/>
            </a:endParaRPr>
          </a:p>
        </p:txBody>
      </p:sp>
      <p:sp>
        <p:nvSpPr>
          <p:cNvPr id="8" name="Content Placeholder 2"/>
          <p:cNvSpPr txBox="1">
            <a:spLocks/>
          </p:cNvSpPr>
          <p:nvPr/>
        </p:nvSpPr>
        <p:spPr bwMode="auto">
          <a:xfrm>
            <a:off x="6248400" y="3505200"/>
            <a:ext cx="1752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Ridge</a:t>
            </a:r>
            <a:endParaRPr kumimoji="0" lang="en-US" sz="2000" b="0" i="0" u="none" strike="noStrike" kern="0" cap="none" spc="0" normalizeH="0" baseline="0" noProof="0" dirty="0">
              <a:ln>
                <a:noFill/>
              </a:ln>
              <a:solidFill>
                <a:schemeClr val="tx1"/>
              </a:solidFill>
              <a:effectLst/>
              <a:uLnTx/>
              <a:uFillTx/>
              <a:latin typeface="+mn-lt"/>
              <a:ea typeface="ＭＳ Ｐゴシック" pitchFamily="-110" charset="-128"/>
              <a:cs typeface="ＭＳ Ｐゴシック" pitchFamily="-110" charset="-128"/>
            </a:endParaRPr>
          </a:p>
        </p:txBody>
      </p:sp>
      <p:cxnSp>
        <p:nvCxnSpPr>
          <p:cNvPr id="10" name="Straight Connector 9"/>
          <p:cNvCxnSpPr/>
          <p:nvPr/>
        </p:nvCxnSpPr>
        <p:spPr bwMode="auto">
          <a:xfrm rot="16200000" flipH="1">
            <a:off x="5905500" y="3543300"/>
            <a:ext cx="304800" cy="228600"/>
          </a:xfrm>
          <a:prstGeom prst="line">
            <a:avLst/>
          </a:prstGeom>
          <a:solidFill>
            <a:schemeClr val="accent1"/>
          </a:solidFill>
          <a:ln w="1270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Ridge Tracing Classifications</a:t>
            </a:r>
            <a:endParaRPr lang="en-US" dirty="0"/>
          </a:p>
        </p:txBody>
      </p:sp>
      <p:pic>
        <p:nvPicPr>
          <p:cNvPr id="1027" name="Picture 3" descr="\\psf\Home\Desktop\Screen shot 2011-09-18 at 12.54.55 PM.png"/>
          <p:cNvPicPr>
            <a:picLocks noChangeAspect="1" noChangeArrowheads="1"/>
          </p:cNvPicPr>
          <p:nvPr/>
        </p:nvPicPr>
        <p:blipFill>
          <a:blip r:embed="rId3"/>
          <a:srcRect/>
          <a:stretch>
            <a:fillRect/>
          </a:stretch>
        </p:blipFill>
        <p:spPr bwMode="auto">
          <a:xfrm>
            <a:off x="4648200" y="1447800"/>
            <a:ext cx="3198157" cy="4418905"/>
          </a:xfrm>
          <a:prstGeom prst="rect">
            <a:avLst/>
          </a:prstGeom>
          <a:noFill/>
        </p:spPr>
      </p:pic>
      <p:pic>
        <p:nvPicPr>
          <p:cNvPr id="1028" name="Picture 4" descr="\\psf\Home\Desktop\Screen shot 2011-09-18 at 12.54.45 PM.png"/>
          <p:cNvPicPr>
            <a:picLocks noChangeAspect="1" noChangeArrowheads="1"/>
          </p:cNvPicPr>
          <p:nvPr/>
        </p:nvPicPr>
        <p:blipFill>
          <a:blip r:embed="rId4"/>
          <a:srcRect/>
          <a:stretch>
            <a:fillRect/>
          </a:stretch>
        </p:blipFill>
        <p:spPr bwMode="auto">
          <a:xfrm>
            <a:off x="7772400" y="2057400"/>
            <a:ext cx="1053968" cy="761905"/>
          </a:xfrm>
          <a:prstGeom prst="rect">
            <a:avLst/>
          </a:prstGeom>
          <a:noFill/>
        </p:spPr>
      </p:pic>
      <p:pic>
        <p:nvPicPr>
          <p:cNvPr id="1029" name="Picture 5" descr="\\psf\Home\Desktop\Screen shot 2011-09-18 at 12.54.37 PM.png"/>
          <p:cNvPicPr>
            <a:picLocks noChangeAspect="1" noChangeArrowheads="1"/>
          </p:cNvPicPr>
          <p:nvPr/>
        </p:nvPicPr>
        <p:blipFill>
          <a:blip r:embed="rId5"/>
          <a:srcRect/>
          <a:stretch>
            <a:fillRect/>
          </a:stretch>
        </p:blipFill>
        <p:spPr bwMode="auto">
          <a:xfrm>
            <a:off x="3352800" y="4325664"/>
            <a:ext cx="1155441" cy="474936"/>
          </a:xfrm>
          <a:prstGeom prst="rect">
            <a:avLst/>
          </a:prstGeom>
          <a:noFill/>
        </p:spPr>
      </p:pic>
      <p:pic>
        <p:nvPicPr>
          <p:cNvPr id="1030" name="Picture 6" descr="\\psf\Home\Desktop\Screen shot 2011-09-18 at 12.54.25 PM.png"/>
          <p:cNvPicPr>
            <a:picLocks noChangeAspect="1" noChangeArrowheads="1"/>
          </p:cNvPicPr>
          <p:nvPr/>
        </p:nvPicPr>
        <p:blipFill>
          <a:blip r:embed="rId6"/>
          <a:srcRect/>
          <a:stretch>
            <a:fillRect/>
          </a:stretch>
        </p:blipFill>
        <p:spPr bwMode="auto">
          <a:xfrm>
            <a:off x="42913" y="2209800"/>
            <a:ext cx="3233687" cy="3092121"/>
          </a:xfrm>
          <a:prstGeom prst="rect">
            <a:avLst/>
          </a:prstGeom>
          <a:noFill/>
        </p:spPr>
      </p:pic>
      <p:pic>
        <p:nvPicPr>
          <p:cNvPr id="1026" name="Picture 2" descr="\\psf\Home\Desktop\Screen shot 2011-09-18 at 12.55.06 PM.png"/>
          <p:cNvPicPr>
            <a:picLocks noChangeAspect="1" noChangeArrowheads="1"/>
          </p:cNvPicPr>
          <p:nvPr/>
        </p:nvPicPr>
        <p:blipFill>
          <a:blip r:embed="rId7"/>
          <a:srcRect/>
          <a:stretch>
            <a:fillRect/>
          </a:stretch>
        </p:blipFill>
        <p:spPr bwMode="auto">
          <a:xfrm>
            <a:off x="7696200" y="4800600"/>
            <a:ext cx="1355912" cy="381000"/>
          </a:xfrm>
          <a:prstGeom prst="rect">
            <a:avLst/>
          </a:prstGeom>
          <a:noFill/>
        </p:spPr>
      </p:pic>
      <p:sp>
        <p:nvSpPr>
          <p:cNvPr id="13" name="Content Placeholder 2"/>
          <p:cNvSpPr>
            <a:spLocks noGrp="1"/>
          </p:cNvSpPr>
          <p:nvPr>
            <p:ph idx="1"/>
          </p:nvPr>
        </p:nvSpPr>
        <p:spPr>
          <a:xfrm>
            <a:off x="7772400" y="1676400"/>
            <a:ext cx="1295400" cy="685800"/>
          </a:xfrm>
        </p:spPr>
        <p:txBody>
          <a:bodyPr/>
          <a:lstStyle/>
          <a:p>
            <a:pPr>
              <a:buNone/>
            </a:pPr>
            <a:r>
              <a:rPr lang="en-US" dirty="0" smtClean="0"/>
              <a:t>Proper</a:t>
            </a:r>
            <a:endParaRPr lang="en-US" dirty="0"/>
          </a:p>
        </p:txBody>
      </p:sp>
      <p:sp>
        <p:nvSpPr>
          <p:cNvPr id="14" name="Content Placeholder 2"/>
          <p:cNvSpPr txBox="1">
            <a:spLocks/>
          </p:cNvSpPr>
          <p:nvPr/>
        </p:nvSpPr>
        <p:spPr bwMode="auto">
          <a:xfrm>
            <a:off x="7696200" y="4419600"/>
            <a:ext cx="1295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Dry</a:t>
            </a:r>
            <a:endParaRPr kumimoji="0" lang="en-US" sz="2000" b="0" i="0" u="none" strike="noStrike" kern="0" cap="none" spc="0" normalizeH="0" baseline="0" noProof="0" dirty="0">
              <a:ln>
                <a:noFill/>
              </a:ln>
              <a:solidFill>
                <a:schemeClr val="tx1"/>
              </a:solidFill>
              <a:effectLst/>
              <a:uLnTx/>
              <a:uFillTx/>
              <a:latin typeface="+mn-lt"/>
              <a:ea typeface="ＭＳ Ｐゴシック" pitchFamily="-110" charset="-128"/>
              <a:cs typeface="ＭＳ Ｐゴシック" pitchFamily="-110" charset="-128"/>
            </a:endParaRPr>
          </a:p>
        </p:txBody>
      </p:sp>
      <p:sp>
        <p:nvSpPr>
          <p:cNvPr id="15" name="Content Placeholder 2"/>
          <p:cNvSpPr txBox="1">
            <a:spLocks/>
          </p:cNvSpPr>
          <p:nvPr/>
        </p:nvSpPr>
        <p:spPr bwMode="auto">
          <a:xfrm>
            <a:off x="3276600" y="3962400"/>
            <a:ext cx="1295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Wet</a:t>
            </a:r>
            <a:endParaRPr kumimoji="0" lang="en-US" sz="2000" b="0" i="0" u="none" strike="noStrike" kern="0" cap="none" spc="0" normalizeH="0" baseline="0" noProof="0" dirty="0">
              <a:ln>
                <a:noFill/>
              </a:ln>
              <a:solidFill>
                <a:schemeClr val="tx1"/>
              </a:solidFill>
              <a:effectLst/>
              <a:uLnTx/>
              <a:uFillTx/>
              <a:latin typeface="+mn-lt"/>
              <a:ea typeface="ＭＳ Ｐゴシック" pitchFamily="-110" charset="-128"/>
              <a:cs typeface="ＭＳ Ｐゴシック" pitchFamily="-110" charset="-128"/>
            </a:endParaRPr>
          </a:p>
        </p:txBody>
      </p:sp>
      <p:sp>
        <p:nvSpPr>
          <p:cNvPr id="16"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17"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Distortions</a:t>
            </a:r>
            <a:endParaRPr lang="en-US" dirty="0"/>
          </a:p>
        </p:txBody>
      </p:sp>
      <p:pic>
        <p:nvPicPr>
          <p:cNvPr id="4098" name="Picture 2" descr="E:\backupSungHeeLaptop20110326\D\2011\Paper\TPDL2011\TPDL2011_Camera_Ready\images\distortion2.png"/>
          <p:cNvPicPr>
            <a:picLocks noChangeAspect="1" noChangeArrowheads="1"/>
          </p:cNvPicPr>
          <p:nvPr/>
        </p:nvPicPr>
        <p:blipFill>
          <a:blip r:embed="rId3" cstate="print"/>
          <a:srcRect/>
          <a:stretch>
            <a:fillRect/>
          </a:stretch>
        </p:blipFill>
        <p:spPr bwMode="auto">
          <a:xfrm>
            <a:off x="0" y="1124744"/>
            <a:ext cx="9144000" cy="4288278"/>
          </a:xfrm>
          <a:prstGeom prst="rect">
            <a:avLst/>
          </a:prstGeom>
          <a:noFill/>
        </p:spPr>
      </p:pic>
      <p:sp>
        <p:nvSpPr>
          <p:cNvPr id="5"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6"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 and Displacement Distortions</a:t>
            </a:r>
            <a:endParaRPr lang="en-US" dirty="0"/>
          </a:p>
        </p:txBody>
      </p:sp>
      <p:sp>
        <p:nvSpPr>
          <p:cNvPr id="4" name="Footer Placeholder 3"/>
          <p:cNvSpPr txBox="1">
            <a:spLocks/>
          </p:cNvSpPr>
          <p:nvPr/>
        </p:nvSpPr>
        <p:spPr bwMode="auto">
          <a:xfrm>
            <a:off x="1600200" y="624840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Network Dynamics and</a:t>
            </a:r>
            <a:b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b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Simulation Science Laboratory</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sp>
        <p:nvSpPr>
          <p:cNvPr id="5" name="Footer Placeholder 3"/>
          <p:cNvSpPr txBox="1">
            <a:spLocks/>
          </p:cNvSpPr>
          <p:nvPr/>
        </p:nvSpPr>
        <p:spPr bwMode="auto">
          <a:xfrm>
            <a:off x="4572000" y="624840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Digital Library </a:t>
            </a:r>
            <a:r>
              <a:rPr lang="en-US" sz="1400" dirty="0" smtClean="0">
                <a:latin typeface="Apple Chancery" charset="0"/>
              </a:rPr>
              <a:t>Research</a:t>
            </a:r>
            <a:r>
              <a:rPr kumimoji="0" lang="en-US" sz="1400" b="0" i="0" u="none" strike="noStrike" kern="1200" cap="none" spc="0" normalizeH="0" baseline="0" noProof="0" dirty="0" smtClean="0">
                <a:ln>
                  <a:noFill/>
                </a:ln>
                <a:solidFill>
                  <a:schemeClr val="tx1"/>
                </a:solidFill>
                <a:effectLst/>
                <a:uLnTx/>
                <a:uFillTx/>
                <a:latin typeface="Apple Chancery" charset="0"/>
                <a:ea typeface="+mn-ea"/>
                <a:cs typeface="+mn-cs"/>
              </a:rPr>
              <a:t> Laboratory (DLRL) @ Virginia</a:t>
            </a:r>
            <a:r>
              <a:rPr lang="en-US" sz="1400" dirty="0" smtClean="0">
                <a:latin typeface="Apple Chancery" charset="0"/>
              </a:rPr>
              <a:t> Tech</a:t>
            </a:r>
            <a:endParaRPr kumimoji="0" lang="en-US" sz="1800" b="0" i="1" u="none" strike="noStrike" kern="1200" cap="none" spc="0" normalizeH="0" baseline="0" noProof="0" dirty="0">
              <a:ln>
                <a:noFill/>
              </a:ln>
              <a:solidFill>
                <a:schemeClr val="tx1"/>
              </a:solidFill>
              <a:effectLst/>
              <a:uLnTx/>
              <a:uFillTx/>
              <a:latin typeface="Apple Chancery" charset="0"/>
              <a:ea typeface="+mn-ea"/>
              <a:cs typeface="+mn-cs"/>
            </a:endParaRPr>
          </a:p>
        </p:txBody>
      </p:sp>
      <p:pic>
        <p:nvPicPr>
          <p:cNvPr id="2051" name="Picture 3" descr="\\psf\Home\Documents\Jon\i3FPScan\2011_09_06_12_16_39\11.tif"/>
          <p:cNvPicPr>
            <a:picLocks noChangeAspect="1" noChangeArrowheads="1"/>
          </p:cNvPicPr>
          <p:nvPr/>
        </p:nvPicPr>
        <p:blipFill>
          <a:blip r:embed="rId3"/>
          <a:srcRect l="26876" t="12478" b="33595"/>
          <a:stretch>
            <a:fillRect/>
          </a:stretch>
        </p:blipFill>
        <p:spPr bwMode="auto">
          <a:xfrm>
            <a:off x="2939705" y="1371600"/>
            <a:ext cx="2851495" cy="4205606"/>
          </a:xfrm>
          <a:prstGeom prst="rect">
            <a:avLst/>
          </a:prstGeom>
          <a:noFill/>
        </p:spPr>
      </p:pic>
      <p:sp>
        <p:nvSpPr>
          <p:cNvPr id="12" name="Up-Down Arrow 11"/>
          <p:cNvSpPr/>
          <p:nvPr/>
        </p:nvSpPr>
        <p:spPr bwMode="auto">
          <a:xfrm>
            <a:off x="5992368" y="3584448"/>
            <a:ext cx="256032" cy="121615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3" name="Left-Right Arrow 12"/>
          <p:cNvSpPr/>
          <p:nvPr/>
        </p:nvSpPr>
        <p:spPr bwMode="auto">
          <a:xfrm>
            <a:off x="3886200" y="5562600"/>
            <a:ext cx="1295400" cy="2560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7" name="Bent Arrow 16"/>
          <p:cNvSpPr/>
          <p:nvPr/>
        </p:nvSpPr>
        <p:spPr bwMode="auto">
          <a:xfrm rot="5400000">
            <a:off x="5765292" y="1473708"/>
            <a:ext cx="585216" cy="5334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8" name="Bent Arrow 17"/>
          <p:cNvSpPr/>
          <p:nvPr/>
        </p:nvSpPr>
        <p:spPr bwMode="auto">
          <a:xfrm rot="5400000" flipV="1">
            <a:off x="2641092" y="1549908"/>
            <a:ext cx="585216" cy="5334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BITemplate">
  <a:themeElements>
    <a:clrScheme name="VBI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BITemplate">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VBI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BI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BI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BI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BI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BI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BI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HD:Users:seubank:Presentations:VBITemplate.pot</Template>
  <TotalTime>22475</TotalTime>
  <Words>2611</Words>
  <Application>Microsoft Macintosh PowerPoint</Application>
  <PresentationFormat>On-screen Show (4:3)</PresentationFormat>
  <Paragraphs>426</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VBITemplate</vt:lpstr>
      <vt:lpstr>Experiment and Analysis Services  in a Fingerprint Digital Library </vt:lpstr>
      <vt:lpstr>Contents</vt:lpstr>
      <vt:lpstr>Introduction</vt:lpstr>
      <vt:lpstr>Experimentation Workflow</vt:lpstr>
      <vt:lpstr>Fingerprint Image Collections</vt:lpstr>
      <vt:lpstr>Fingerprint Minutiae Features</vt:lpstr>
      <vt:lpstr>Ridge Tracing Classifications</vt:lpstr>
      <vt:lpstr>Physical Distortions</vt:lpstr>
      <vt:lpstr>Rotation and Displacement Distortions</vt:lpstr>
      <vt:lpstr>Analysis and Experiment Services in DL Framework</vt:lpstr>
      <vt:lpstr>Basic Notation – 5S Formalisms</vt:lpstr>
      <vt:lpstr>Distortion Generation &amp; Image Processing</vt:lpstr>
      <vt:lpstr>Slide 13</vt:lpstr>
      <vt:lpstr>Matching Algorithms &amp; Searching</vt:lpstr>
      <vt:lpstr>Service Specific Evaluating (Sufficiency)</vt:lpstr>
      <vt:lpstr>Visualizing &amp; Plotting</vt:lpstr>
      <vt:lpstr>Example DL Experiment Scenarios</vt:lpstr>
      <vt:lpstr>Matching Score Accuracy Experiment</vt:lpstr>
      <vt:lpstr>Minutia Count Experiment</vt:lpstr>
      <vt:lpstr>Minutiae Reliability Experiment</vt:lpstr>
      <vt:lpstr>Minutiae Plotting on a Fingerprint</vt:lpstr>
      <vt:lpstr>Experimentation, Workflow, and Analysis Framework</vt:lpstr>
      <vt:lpstr>Prototype Overview</vt:lpstr>
      <vt:lpstr>Prototype Training</vt:lpstr>
      <vt:lpstr>Related Work – Existing Fingerprint Databases</vt:lpstr>
      <vt:lpstr>Related Work – Fingerprint Experimentation</vt:lpstr>
      <vt:lpstr>Related Work – Fingerprint Analysis</vt:lpstr>
      <vt:lpstr>Conclusion &amp; Future Work</vt:lpstr>
      <vt:lpstr>Jonathan Leidig - leidig@vt.edu</vt:lpstr>
      <vt:lpstr>Analysis and Experiment Services</vt:lpstr>
      <vt:lpstr>Analysis and Experiment Setting</vt:lpstr>
      <vt:lpstr>Example Workflow</vt:lpstr>
    </vt:vector>
  </TitlesOfParts>
  <Company>Virginia Bioinformatics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Eubank</dc:creator>
  <cp:lastModifiedBy>Karly</cp:lastModifiedBy>
  <cp:revision>290</cp:revision>
  <dcterms:created xsi:type="dcterms:W3CDTF">2011-06-14T01:08:33Z</dcterms:created>
  <dcterms:modified xsi:type="dcterms:W3CDTF">2011-09-26T15:11:25Z</dcterms:modified>
</cp:coreProperties>
</file>