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7" r:id="rId4"/>
    <p:sldId id="274" r:id="rId5"/>
    <p:sldId id="275" r:id="rId6"/>
    <p:sldId id="268" r:id="rId7"/>
    <p:sldId id="269" r:id="rId8"/>
    <p:sldId id="271" r:id="rId9"/>
    <p:sldId id="270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238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42EBF-291B-254C-8E96-84572FF23902}" type="datetimeFigureOut">
              <a:rPr lang="en-US" smtClean="0"/>
              <a:t>9/11/11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8F799-55A9-EC4D-A1D1-62CC9C14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8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A6C77E-B87F-0E43-92A6-00FF88C6B392}" type="slidenum">
              <a:rPr lang="en-US" b="0">
                <a:latin typeface="Times New Roman" charset="0"/>
              </a:rPr>
              <a:pPr eaLnBrk="1" hangingPunct="1"/>
              <a:t>1</a:t>
            </a:fld>
            <a:endParaRPr lang="en-US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48BBA1-3BF8-D542-ACD3-DBE98D786B9A}" type="slidenum">
              <a:rPr lang="en-US" b="0">
                <a:latin typeface="Times New Roman" charset="0"/>
              </a:rPr>
              <a:pPr eaLnBrk="1" hangingPunct="1"/>
              <a:t>2</a:t>
            </a:fld>
            <a:endParaRPr lang="en-US" b="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63" y="4344229"/>
            <a:ext cx="5031074" cy="4114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This is a simplification of the previous slide.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DDA078-274F-2142-862C-00DFB3F48498}" type="slidenum">
              <a:rPr lang="en-US" b="0">
                <a:latin typeface="Times New Roman" charset="0"/>
              </a:rPr>
              <a:pPr eaLnBrk="1" hangingPunct="1"/>
              <a:t>3</a:t>
            </a:fld>
            <a:endParaRPr lang="en-US" b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DD93-0ED5-854F-BDBC-6AE29E7F964D}" type="datetimeFigureOut">
              <a:rPr lang="en-US" smtClean="0"/>
              <a:t>9/11/11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EBE-78CD-B54F-9C00-39DA9706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7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DD93-0ED5-854F-BDBC-6AE29E7F964D}" type="datetimeFigureOut">
              <a:rPr lang="en-US" smtClean="0"/>
              <a:t>9/11/11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EBE-78CD-B54F-9C00-39DA9706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2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DD93-0ED5-854F-BDBC-6AE29E7F964D}" type="datetimeFigureOut">
              <a:rPr lang="en-US" smtClean="0"/>
              <a:t>9/11/11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EBE-78CD-B54F-9C00-39DA9706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7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DD93-0ED5-854F-BDBC-6AE29E7F964D}" type="datetimeFigureOut">
              <a:rPr lang="en-US" smtClean="0"/>
              <a:t>9/11/11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EBE-78CD-B54F-9C00-39DA9706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DD93-0ED5-854F-BDBC-6AE29E7F964D}" type="datetimeFigureOut">
              <a:rPr lang="en-US" smtClean="0"/>
              <a:t>9/11/11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EBE-78CD-B54F-9C00-39DA9706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9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DD93-0ED5-854F-BDBC-6AE29E7F964D}" type="datetimeFigureOut">
              <a:rPr lang="en-US" smtClean="0"/>
              <a:t>9/11/11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EBE-78CD-B54F-9C00-39DA9706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DD93-0ED5-854F-BDBC-6AE29E7F964D}" type="datetimeFigureOut">
              <a:rPr lang="en-US" smtClean="0"/>
              <a:t>9/11/11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EBE-78CD-B54F-9C00-39DA9706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DD93-0ED5-854F-BDBC-6AE29E7F964D}" type="datetimeFigureOut">
              <a:rPr lang="en-US" smtClean="0"/>
              <a:t>9/11/11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EBE-78CD-B54F-9C00-39DA9706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6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DD93-0ED5-854F-BDBC-6AE29E7F964D}" type="datetimeFigureOut">
              <a:rPr lang="en-US" smtClean="0"/>
              <a:t>9/11/11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EBE-78CD-B54F-9C00-39DA9706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7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DD93-0ED5-854F-BDBC-6AE29E7F964D}" type="datetimeFigureOut">
              <a:rPr lang="en-US" smtClean="0"/>
              <a:t>9/11/11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EBE-78CD-B54F-9C00-39DA9706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5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DD93-0ED5-854F-BDBC-6AE29E7F964D}" type="datetimeFigureOut">
              <a:rPr lang="en-US" smtClean="0"/>
              <a:t>9/11/11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EBE-78CD-B54F-9C00-39DA9706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7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4DD93-0ED5-854F-BDBC-6AE29E7F964D}" type="datetimeFigureOut">
              <a:rPr lang="en-US" smtClean="0"/>
              <a:t>9/11/11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AEBE-78CD-B54F-9C00-39DA9706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1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murthy21@gmail.com" TargetMode="External"/><Relationship Id="rId4" Type="http://schemas.openxmlformats.org/officeDocument/2006/relationships/hyperlink" Target="mailto:umurthy@vt.edu" TargetMode="External"/><Relationship Id="rId5" Type="http://schemas.openxmlformats.org/officeDocument/2006/relationships/hyperlink" Target="http://scholar.lib.vt.edu/theses/available/etd-04142011-175752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441E0B-63A6-8D40-BF91-B5CB64B5D1B5}" type="slidenum">
              <a:rPr lang="en-US" b="0"/>
              <a:pPr eaLnBrk="1" hangingPunct="1"/>
              <a:t>1</a:t>
            </a:fld>
            <a:endParaRPr lang="en-US" b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95600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Data </a:t>
            </a:r>
            <a:r>
              <a:rPr lang="en-US" dirty="0" err="1" smtClean="0">
                <a:latin typeface="Arial" charset="0"/>
              </a:rPr>
              <a:t>Curation</a:t>
            </a:r>
            <a:r>
              <a:rPr lang="en-US" dirty="0" smtClean="0">
                <a:latin typeface="Arial" charset="0"/>
              </a:rPr>
              <a:t> Workshop</a:t>
            </a:r>
            <a:br>
              <a:rPr lang="en-US" dirty="0" smtClean="0">
                <a:latin typeface="Arial" charset="0"/>
              </a:rPr>
            </a:br>
            <a:r>
              <a:rPr lang="en-US" sz="2200" b="1" dirty="0" smtClean="0">
                <a:latin typeface="Arial" charset="0"/>
              </a:rPr>
              <a:t/>
            </a:r>
            <a:br>
              <a:rPr lang="en-US" sz="2200" b="1" dirty="0" smtClean="0">
                <a:latin typeface="Arial" charset="0"/>
              </a:rPr>
            </a:br>
            <a:r>
              <a:rPr lang="en-US" sz="4000" b="1" dirty="0" smtClean="0">
                <a:latin typeface="Arial" charset="0"/>
              </a:rPr>
              <a:t>Some Reflections</a:t>
            </a:r>
            <a:br>
              <a:rPr lang="en-US" sz="4000" b="1" dirty="0" smtClean="0">
                <a:latin typeface="Arial" charset="0"/>
              </a:rPr>
            </a:br>
            <a:r>
              <a:rPr lang="en-US" sz="4000" b="1" dirty="0" smtClean="0">
                <a:latin typeface="Arial" charset="0"/>
              </a:rPr>
              <a:t>on Students’ Roles</a:t>
            </a:r>
            <a:r>
              <a:rPr lang="en-US" sz="2700" b="1" dirty="0">
                <a:latin typeface="Arial" charset="0"/>
              </a:rPr>
              <a:t/>
            </a:r>
            <a:br>
              <a:rPr lang="en-US" sz="2700" b="1" dirty="0">
                <a:latin typeface="Arial" charset="0"/>
              </a:rPr>
            </a:br>
            <a:r>
              <a:rPr lang="en-US" sz="2700" b="1" dirty="0">
                <a:latin typeface="Arial" charset="0"/>
              </a:rPr>
              <a:t/>
            </a:r>
            <a:br>
              <a:rPr lang="en-US" sz="2700" b="1" dirty="0">
                <a:latin typeface="Arial" charset="0"/>
              </a:rPr>
            </a:br>
            <a:r>
              <a:rPr lang="en-US" sz="3600" b="1" dirty="0">
                <a:latin typeface="Arial" charset="0"/>
              </a:rPr>
              <a:t>ETD </a:t>
            </a:r>
            <a:r>
              <a:rPr lang="en-US" sz="3600" b="1" dirty="0" smtClean="0">
                <a:latin typeface="Arial" charset="0"/>
              </a:rPr>
              <a:t>2011: 14</a:t>
            </a:r>
            <a:r>
              <a:rPr lang="en-US" sz="3600" b="1" baseline="30000" dirty="0" smtClean="0">
                <a:latin typeface="Arial" charset="0"/>
              </a:rPr>
              <a:t>th</a:t>
            </a:r>
            <a:r>
              <a:rPr lang="en-US" sz="3600" b="1" dirty="0" smtClean="0">
                <a:latin typeface="Arial" charset="0"/>
              </a:rPr>
              <a:t> </a:t>
            </a:r>
            <a:r>
              <a:rPr lang="en-US" sz="3600" b="1" dirty="0">
                <a:latin typeface="Arial" charset="0"/>
              </a:rPr>
              <a:t>Int. </a:t>
            </a:r>
            <a:r>
              <a:rPr lang="en-US" sz="3600" b="1" dirty="0" err="1">
                <a:latin typeface="Arial" charset="0"/>
              </a:rPr>
              <a:t>Symp</a:t>
            </a:r>
            <a:r>
              <a:rPr lang="en-US" sz="3600" b="1" dirty="0">
                <a:latin typeface="Arial" charset="0"/>
              </a:rPr>
              <a:t>. on ETDs</a:t>
            </a:r>
            <a:r>
              <a:rPr lang="en-US" sz="4000" b="1" dirty="0">
                <a:latin typeface="Arial" charset="0"/>
              </a:rPr>
              <a:t/>
            </a:r>
            <a:br>
              <a:rPr lang="en-US" sz="4000" b="1" dirty="0">
                <a:latin typeface="Arial" charset="0"/>
              </a:rPr>
            </a:br>
            <a:r>
              <a:rPr lang="en-US" sz="4000" b="1" dirty="0" smtClean="0">
                <a:latin typeface="Arial" charset="0"/>
              </a:rPr>
              <a:t>Cape Town, South Africa</a:t>
            </a:r>
            <a:r>
              <a:rPr lang="en-US" sz="3200" b="1" dirty="0">
                <a:latin typeface="Arial" charset="0"/>
              </a:rPr>
              <a:t/>
            </a:r>
            <a:br>
              <a:rPr lang="en-US" sz="3200" b="1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/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Edward A. Fox</a:t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Executive Director, NDLTD, </a:t>
            </a:r>
            <a:r>
              <a:rPr lang="en-US" sz="3200" dirty="0" err="1">
                <a:latin typeface="Arial" charset="0"/>
              </a:rPr>
              <a:t>www.ndltd.org</a:t>
            </a:r>
            <a:r>
              <a:rPr lang="en-US" sz="3200" dirty="0">
                <a:latin typeface="Arial" charset="0"/>
              </a:rPr>
              <a:t/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/>
            </a:r>
            <a:br>
              <a:rPr lang="en-US" sz="3200" dirty="0">
                <a:latin typeface="Arial" charset="0"/>
              </a:rPr>
            </a:br>
            <a:r>
              <a:rPr lang="en-US" sz="3200" dirty="0" err="1">
                <a:latin typeface="Arial" charset="0"/>
              </a:rPr>
              <a:t>fox@vt.edu</a:t>
            </a:r>
            <a:r>
              <a:rPr lang="en-US" sz="3200" dirty="0">
                <a:latin typeface="Arial" charset="0"/>
              </a:rPr>
              <a:t>       http://</a:t>
            </a:r>
            <a:r>
              <a:rPr lang="en-US" sz="3200" dirty="0" err="1">
                <a:latin typeface="Arial" charset="0"/>
              </a:rPr>
              <a:t>fox.cs.vt.edu</a:t>
            </a:r>
            <a:r>
              <a:rPr lang="en-US" sz="3200" dirty="0">
                <a:latin typeface="Arial" charset="0"/>
              </a:rPr>
              <a:t>/talks/</a:t>
            </a:r>
            <a:r>
              <a:rPr lang="en-US" sz="3200" dirty="0" smtClean="0">
                <a:latin typeface="Arial" charset="0"/>
              </a:rPr>
              <a:t>2011 </a:t>
            </a:r>
            <a:r>
              <a:rPr lang="en-US" sz="3200" dirty="0">
                <a:latin typeface="Arial" charset="0"/>
              </a:rPr>
              <a:t/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Virginia Tech, Blacksburg, VA 24061 USA</a:t>
            </a:r>
          </a:p>
        </p:txBody>
      </p:sp>
    </p:spTree>
    <p:extLst>
      <p:ext uri="{BB962C8B-B14F-4D97-AF65-F5344CB8AC3E}">
        <p14:creationId xmlns:p14="http://schemas.microsoft.com/office/powerpoint/2010/main" val="311718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good case study – Uma Murthy.</a:t>
            </a:r>
          </a:p>
          <a:p>
            <a:endParaRPr lang="en-US" dirty="0"/>
          </a:p>
          <a:p>
            <a:r>
              <a:rPr lang="en-US" dirty="0" smtClean="0"/>
              <a:t>I argue that ETD authors are the natural ones to learn about and engage in data </a:t>
            </a:r>
            <a:r>
              <a:rPr lang="en-US" dirty="0" err="1" smtClean="0"/>
              <a:t>curation</a:t>
            </a:r>
            <a:r>
              <a:rPr lang="en-US" dirty="0" smtClean="0"/>
              <a:t>, as they finalize their ETDs.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1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9A65F2-B24C-8C47-B2BE-9FB445BE2F94}" type="slidenum">
              <a:rPr lang="en-US" b="0"/>
              <a:pPr eaLnBrk="1" hangingPunct="1"/>
              <a:t>2</a:t>
            </a:fld>
            <a:endParaRPr lang="en-US" b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28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Information Life Cycle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3810000" y="1447800"/>
            <a:ext cx="1487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Authoring</a:t>
            </a:r>
          </a:p>
          <a:p>
            <a:pPr algn="ctr"/>
            <a:r>
              <a:rPr lang="en-US" sz="2400" b="0">
                <a:latin typeface="Times New Roman" charset="0"/>
              </a:rPr>
              <a:t>Modifying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334000" y="2514600"/>
            <a:ext cx="1554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Organizing</a:t>
            </a:r>
          </a:p>
          <a:p>
            <a:pPr algn="ctr"/>
            <a:r>
              <a:rPr lang="en-US" sz="2400" b="0">
                <a:latin typeface="Times New Roman" charset="0"/>
              </a:rPr>
              <a:t>Indexing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5486400" y="3810000"/>
            <a:ext cx="1468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Storing</a:t>
            </a:r>
          </a:p>
          <a:p>
            <a:pPr algn="ctr"/>
            <a:r>
              <a:rPr lang="en-US" sz="2400" b="0">
                <a:latin typeface="Times New Roman" charset="0"/>
              </a:rPr>
              <a:t>Retrieving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3810000" y="5257800"/>
            <a:ext cx="1655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Distributing</a:t>
            </a:r>
          </a:p>
          <a:p>
            <a:pPr algn="ctr"/>
            <a:r>
              <a:rPr lang="en-US" sz="2400" b="0">
                <a:latin typeface="Times New Roman" charset="0"/>
              </a:rPr>
              <a:t>Networking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609600" y="3124200"/>
            <a:ext cx="1366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Retention</a:t>
            </a:r>
          </a:p>
          <a:p>
            <a:pPr algn="ctr"/>
            <a:r>
              <a:rPr lang="en-US" sz="2400" b="0">
                <a:latin typeface="Times New Roman" charset="0"/>
              </a:rPr>
              <a:t>/ Mining</a:t>
            </a: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2057400" y="3733800"/>
            <a:ext cx="1436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Accessing</a:t>
            </a:r>
          </a:p>
          <a:p>
            <a:pPr algn="ctr"/>
            <a:r>
              <a:rPr lang="en-US" sz="2400" b="0">
                <a:latin typeface="Times New Roman" charset="0"/>
              </a:rPr>
              <a:t>Filtering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2514600" y="2362200"/>
            <a:ext cx="1231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Using</a:t>
            </a:r>
          </a:p>
          <a:p>
            <a:pPr algn="ctr"/>
            <a:r>
              <a:rPr lang="en-US" sz="2400" b="0">
                <a:latin typeface="Times New Roman" charset="0"/>
              </a:rPr>
              <a:t>Creating</a:t>
            </a:r>
          </a:p>
        </p:txBody>
      </p:sp>
      <p:sp>
        <p:nvSpPr>
          <p:cNvPr id="8203" name="WordArt 10"/>
          <p:cNvSpPr>
            <a:spLocks noChangeArrowheads="1" noChangeShapeType="1" noTextEdit="1"/>
          </p:cNvSpPr>
          <p:nvPr/>
        </p:nvSpPr>
        <p:spPr bwMode="auto">
          <a:xfrm>
            <a:off x="3733800" y="914400"/>
            <a:ext cx="16478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  <a:ea typeface="Arial Black"/>
                <a:cs typeface="Arial Black"/>
              </a:rPr>
              <a:t>Creation</a:t>
            </a:r>
          </a:p>
        </p:txBody>
      </p:sp>
      <p:sp>
        <p:nvSpPr>
          <p:cNvPr id="8204" name="WordArt 11"/>
          <p:cNvSpPr>
            <a:spLocks noChangeArrowheads="1" noChangeShapeType="1" noTextEdit="1"/>
          </p:cNvSpPr>
          <p:nvPr/>
        </p:nvSpPr>
        <p:spPr bwMode="auto">
          <a:xfrm>
            <a:off x="6629400" y="56388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  <a:ea typeface="Arial Black"/>
                <a:cs typeface="Arial Black"/>
              </a:rPr>
              <a:t>Searching</a:t>
            </a:r>
          </a:p>
        </p:txBody>
      </p:sp>
      <p:sp>
        <p:nvSpPr>
          <p:cNvPr id="8205" name="WordArt 12"/>
          <p:cNvSpPr>
            <a:spLocks noChangeArrowheads="1" noChangeShapeType="1" noTextEdit="1"/>
          </p:cNvSpPr>
          <p:nvPr/>
        </p:nvSpPr>
        <p:spPr bwMode="auto">
          <a:xfrm>
            <a:off x="152400" y="42672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  <a:ea typeface="Arial Black"/>
                <a:cs typeface="Arial Black"/>
              </a:rPr>
              <a:t>Utilization</a:t>
            </a:r>
          </a:p>
        </p:txBody>
      </p:sp>
      <p:sp>
        <p:nvSpPr>
          <p:cNvPr id="8206" name="Oval 13"/>
          <p:cNvSpPr>
            <a:spLocks noChangeArrowheads="1"/>
          </p:cNvSpPr>
          <p:nvPr/>
        </p:nvSpPr>
        <p:spPr bwMode="auto">
          <a:xfrm>
            <a:off x="2057400" y="1295400"/>
            <a:ext cx="5105400" cy="5105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07" name="Line 14"/>
          <p:cNvSpPr>
            <a:spLocks noChangeShapeType="1"/>
          </p:cNvSpPr>
          <p:nvPr/>
        </p:nvSpPr>
        <p:spPr bwMode="auto">
          <a:xfrm flipH="1">
            <a:off x="2133600" y="3810000"/>
            <a:ext cx="243840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 flipH="1" flipV="1">
            <a:off x="0" y="2667000"/>
            <a:ext cx="4572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09" name="Line 16"/>
          <p:cNvSpPr>
            <a:spLocks noChangeShapeType="1"/>
          </p:cNvSpPr>
          <p:nvPr/>
        </p:nvSpPr>
        <p:spPr bwMode="auto">
          <a:xfrm flipV="1">
            <a:off x="4572000" y="3276600"/>
            <a:ext cx="457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10" name="WordArt 17"/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Active</a:t>
            </a:r>
          </a:p>
        </p:txBody>
      </p:sp>
      <p:sp>
        <p:nvSpPr>
          <p:cNvPr id="8211" name="WordArt 18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Inactive</a:t>
            </a:r>
          </a:p>
        </p:txBody>
      </p:sp>
      <p:sp>
        <p:nvSpPr>
          <p:cNvPr id="8212" name="WordArt 19"/>
          <p:cNvSpPr>
            <a:spLocks noChangeArrowheads="1" noChangeShapeType="1" noTextEdit="1"/>
          </p:cNvSpPr>
          <p:nvPr/>
        </p:nvSpPr>
        <p:spPr bwMode="auto">
          <a:xfrm>
            <a:off x="7162800" y="4038600"/>
            <a:ext cx="14287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Semi-</a:t>
            </a:r>
          </a:p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Active</a:t>
            </a:r>
          </a:p>
        </p:txBody>
      </p:sp>
      <p:sp>
        <p:nvSpPr>
          <p:cNvPr id="8213" name="Line 20"/>
          <p:cNvSpPr>
            <a:spLocks noChangeShapeType="1"/>
          </p:cNvSpPr>
          <p:nvPr/>
        </p:nvSpPr>
        <p:spPr bwMode="auto">
          <a:xfrm flipH="1" flipV="1">
            <a:off x="914400" y="5410200"/>
            <a:ext cx="1905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14" name="WordArt 21"/>
          <p:cNvSpPr>
            <a:spLocks noChangeArrowheads="1" noChangeShapeType="1" noTextEdit="1"/>
          </p:cNvSpPr>
          <p:nvPr/>
        </p:nvSpPr>
        <p:spPr bwMode="auto">
          <a:xfrm rot="3300000">
            <a:off x="5548313" y="2147887"/>
            <a:ext cx="24384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  <a:ea typeface="Arial Black"/>
                <a:cs typeface="Arial Black"/>
              </a:rPr>
              <a:t>Social Context</a:t>
            </a:r>
          </a:p>
        </p:txBody>
      </p:sp>
    </p:spTree>
    <p:extLst>
      <p:ext uri="{BB962C8B-B14F-4D97-AF65-F5344CB8AC3E}">
        <p14:creationId xmlns:p14="http://schemas.microsoft.com/office/powerpoint/2010/main" val="55304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209452-0D00-1940-A279-065B901AAAE2}" type="slidenum">
              <a:rPr lang="en-US" b="0"/>
              <a:pPr eaLnBrk="1" hangingPunct="1"/>
              <a:t>3</a:t>
            </a:fld>
            <a:endParaRPr lang="en-US" b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Case Study – Uma Murthy</a:t>
            </a:r>
            <a:endParaRPr lang="en-US" dirty="0">
              <a:latin typeface="Arial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hlinkClick r:id="rId3"/>
              </a:rPr>
              <a:t>umurthy21@</a:t>
            </a:r>
            <a:r>
              <a:rPr lang="en-US" dirty="0" smtClean="0">
                <a:latin typeface="Arial" charset="0"/>
                <a:hlinkClick r:id="rId3"/>
              </a:rPr>
              <a:t>gmail.com</a:t>
            </a:r>
            <a:r>
              <a:rPr lang="en-US" dirty="0">
                <a:latin typeface="Arial" charset="0"/>
              </a:rPr>
              <a:t>, </a:t>
            </a:r>
            <a:r>
              <a:rPr lang="en-US" dirty="0">
                <a:latin typeface="Arial" charset="0"/>
                <a:hlinkClick r:id="rId4"/>
              </a:rPr>
              <a:t>umurthy@</a:t>
            </a:r>
            <a:r>
              <a:rPr lang="en-US" dirty="0" smtClean="0">
                <a:latin typeface="Arial" charset="0"/>
                <a:hlinkClick r:id="rId4"/>
              </a:rPr>
              <a:t>vt.edu</a:t>
            </a:r>
            <a:endParaRPr lang="en-US" dirty="0" smtClean="0">
              <a:latin typeface="Arial" charset="0"/>
            </a:endParaRPr>
          </a:p>
          <a:p>
            <a:r>
              <a:rPr lang="en-US" dirty="0">
                <a:hlinkClick r:id="rId5"/>
              </a:rPr>
              <a:t>http://scholar.lib.vt.edu/theses/available/etd-04142011-175752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 smtClean="0">
                <a:latin typeface="Arial" charset="0"/>
              </a:rPr>
              <a:t>Fish image database</a:t>
            </a:r>
          </a:p>
          <a:p>
            <a:r>
              <a:rPr lang="en-US" dirty="0" smtClean="0">
                <a:latin typeface="Arial" charset="0"/>
              </a:rPr>
              <a:t>Software (</a:t>
            </a:r>
            <a:r>
              <a:rPr lang="en-US" dirty="0" err="1" smtClean="0">
                <a:latin typeface="Arial" charset="0"/>
              </a:rPr>
              <a:t>SuperIDR</a:t>
            </a:r>
            <a:r>
              <a:rPr lang="en-US" dirty="0" smtClean="0">
                <a:latin typeface="Arial" charset="0"/>
              </a:rPr>
              <a:t>) w. data for SI, fish ID</a:t>
            </a:r>
          </a:p>
          <a:p>
            <a:r>
              <a:rPr lang="en-US" dirty="0" smtClean="0">
                <a:latin typeface="Arial" charset="0"/>
              </a:rPr>
              <a:t>Experimental user study data</a:t>
            </a:r>
          </a:p>
          <a:p>
            <a:r>
              <a:rPr lang="en-US" dirty="0" smtClean="0">
                <a:latin typeface="Arial" charset="0"/>
              </a:rPr>
              <a:t>Details of ETD (with multiple files)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11 at 11.22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35466"/>
            <a:ext cx="751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Uma’s ETD Title (splash) page with initial portion of metadata, from April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3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11 at 11.23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5715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35466"/>
            <a:ext cx="735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Uma’s ETD Title (splash) page with final portion of metadata, from April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9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11 at 11.28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667" y="135466"/>
            <a:ext cx="799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Uma’s ETD Readme file, explaining the 2 compressed files, s/w, DB, from April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3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All types, for all types of research, application</a:t>
            </a:r>
          </a:p>
          <a:p>
            <a:pPr lvl="1"/>
            <a:r>
              <a:rPr lang="en-US" dirty="0" smtClean="0"/>
              <a:t>Variety of standard, proprietary, new formats</a:t>
            </a:r>
          </a:p>
          <a:p>
            <a:pPr lvl="1"/>
            <a:r>
              <a:rPr lang="en-US" dirty="0" smtClean="0"/>
              <a:t>Data, dataset, database, archived version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Dependencies on hardware, software</a:t>
            </a:r>
          </a:p>
          <a:p>
            <a:pPr lvl="1"/>
            <a:r>
              <a:rPr lang="en-US" dirty="0" smtClean="0"/>
              <a:t>Frequent version shifts, making code obsolete</a:t>
            </a:r>
          </a:p>
          <a:p>
            <a:r>
              <a:rPr lang="en-US" dirty="0" smtClean="0"/>
              <a:t>Preservation: Raymond Lorie, IBM: UVC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1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Needs,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1600200"/>
            <a:ext cx="8644466" cy="4525963"/>
          </a:xfrm>
        </p:spPr>
        <p:txBody>
          <a:bodyPr/>
          <a:lstStyle/>
          <a:p>
            <a:r>
              <a:rPr lang="en-US" dirty="0" smtClean="0"/>
              <a:t>NSF and others require a data management plan.</a:t>
            </a:r>
          </a:p>
          <a:p>
            <a:r>
              <a:rPr lang="en-US" dirty="0" smtClean="0"/>
              <a:t>Many research studies cannot be replicated since the student left, and with them went crucial information about data.</a:t>
            </a:r>
          </a:p>
          <a:p>
            <a:r>
              <a:rPr lang="en-US" dirty="0" smtClean="0"/>
              <a:t>There are no funds assigned to this work.</a:t>
            </a:r>
          </a:p>
          <a:p>
            <a:r>
              <a:rPr lang="en-US" dirty="0" smtClean="0"/>
              <a:t>Faculty lack time and knowledge.</a:t>
            </a:r>
          </a:p>
          <a:p>
            <a:r>
              <a:rPr lang="en-US" dirty="0" smtClean="0"/>
              <a:t>Few projects have professional staff to carry out this type of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1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with ETDs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are the naturals for this task.</a:t>
            </a:r>
          </a:p>
          <a:p>
            <a:r>
              <a:rPr lang="en-US" dirty="0" smtClean="0"/>
              <a:t>They can learn and contribute through working with content near and dear to them.</a:t>
            </a:r>
          </a:p>
          <a:p>
            <a:r>
              <a:rPr lang="en-US" dirty="0" smtClean="0"/>
              <a:t>They are the only ones in many cases who can provide the full provenance.</a:t>
            </a:r>
          </a:p>
          <a:p>
            <a:r>
              <a:rPr lang="en-US" dirty="0" smtClean="0"/>
              <a:t>It must be recorded before the student graduates, else this golden opportunity is lost.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13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355</Words>
  <Application>Microsoft Macintosh PowerPoint</Application>
  <PresentationFormat>On-screen Show (4:3)</PresentationFormat>
  <Paragraphs>65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Data Curation Workshop  Some Reflections on Students’ Roles  ETD 2011: 14th Int. Symp. on ETDs Cape Town, South Africa  Edward A. Fox Executive Director, NDLTD, www.ndltd.org  fox@vt.edu       http://fox.cs.vt.edu/talks/2011  Virginia Tech, Blacksburg, VA 24061 USA</vt:lpstr>
      <vt:lpstr>Information Life Cycle</vt:lpstr>
      <vt:lpstr>Case Study – Uma Murthy</vt:lpstr>
      <vt:lpstr>PowerPoint Presentation</vt:lpstr>
      <vt:lpstr>PowerPoint Presentation</vt:lpstr>
      <vt:lpstr>PowerPoint Presentation</vt:lpstr>
      <vt:lpstr>CS Perspective</vt:lpstr>
      <vt:lpstr>Needs, Problems</vt:lpstr>
      <vt:lpstr>Data with ETDs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NDLTD Welcome and Introduction  ETD 2011: 14th Int. Symp. on ETDs Cape Town, South Africa  Edward A. Fox Executive Director, NDLTD, www.ndltd.org  fox@vt.edu       http://fox.cs.vt.edu/talks/2011  Virginia Tech, Blacksburg, VA 24061 USA</dc:title>
  <dc:creator>Ed Fox</dc:creator>
  <cp:lastModifiedBy>Ed Fox</cp:lastModifiedBy>
  <cp:revision>6</cp:revision>
  <dcterms:created xsi:type="dcterms:W3CDTF">2011-09-11T14:21:50Z</dcterms:created>
  <dcterms:modified xsi:type="dcterms:W3CDTF">2011-09-12T03:46:14Z</dcterms:modified>
</cp:coreProperties>
</file>