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9"/>
  </p:notesMasterIdLst>
  <p:sldIdLst>
    <p:sldId id="256" r:id="rId2"/>
    <p:sldId id="257" r:id="rId3"/>
    <p:sldId id="308" r:id="rId4"/>
    <p:sldId id="322" r:id="rId5"/>
    <p:sldId id="325" r:id="rId6"/>
    <p:sldId id="318" r:id="rId7"/>
    <p:sldId id="319" r:id="rId8"/>
    <p:sldId id="326" r:id="rId9"/>
    <p:sldId id="316" r:id="rId10"/>
    <p:sldId id="312" r:id="rId11"/>
    <p:sldId id="303" r:id="rId12"/>
    <p:sldId id="304" r:id="rId13"/>
    <p:sldId id="305" r:id="rId14"/>
    <p:sldId id="297" r:id="rId15"/>
    <p:sldId id="273" r:id="rId16"/>
    <p:sldId id="300" r:id="rId17"/>
    <p:sldId id="265" r:id="rId18"/>
    <p:sldId id="320" r:id="rId19"/>
    <p:sldId id="299" r:id="rId20"/>
    <p:sldId id="284" r:id="rId21"/>
    <p:sldId id="266" r:id="rId22"/>
    <p:sldId id="276" r:id="rId23"/>
    <p:sldId id="321" r:id="rId24"/>
    <p:sldId id="285" r:id="rId25"/>
    <p:sldId id="286" r:id="rId26"/>
    <p:sldId id="278" r:id="rId27"/>
    <p:sldId id="287" r:id="rId28"/>
    <p:sldId id="288" r:id="rId29"/>
    <p:sldId id="289" r:id="rId30"/>
    <p:sldId id="290" r:id="rId31"/>
    <p:sldId id="291" r:id="rId32"/>
    <p:sldId id="310" r:id="rId33"/>
    <p:sldId id="293" r:id="rId34"/>
    <p:sldId id="327" r:id="rId35"/>
    <p:sldId id="296" r:id="rId36"/>
    <p:sldId id="328" r:id="rId37"/>
    <p:sldId id="268" r:id="rId3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7" autoAdjust="0"/>
    <p:restoredTop sz="99781" autoAdjust="0"/>
  </p:normalViewPr>
  <p:slideViewPr>
    <p:cSldViewPr>
      <p:cViewPr>
        <p:scale>
          <a:sx n="147" d="100"/>
          <a:sy n="147" d="100"/>
        </p:scale>
        <p:origin x="-2472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98671-F471-489C-A81A-5299027673C2}" type="datetimeFigureOut">
              <a:rPr lang="en-US" smtClean="0"/>
              <a:pPr/>
              <a:t>9/11/11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0A4BA-2D7C-4F22-B61B-762D3EF85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14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D4062-43D8-45F5-BB7D-750937DA744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D4062-43D8-45F5-BB7D-750937DA744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D4062-43D8-45F5-BB7D-750937DA744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MUC encouraged a focus on extracting four elements: named entities, co-references, template elements, and template relations.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reference metadata using the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 of metadata property/elements/tags. 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Guideline for Dublin Core Implementation with XML</a:t>
            </a:r>
            <a:r>
              <a:rPr lang="en-US" dirty="0" smtClean="0"/>
              <a:t> (Powell, 2003): </a:t>
            </a:r>
          </a:p>
          <a:p>
            <a:pPr lvl="1"/>
            <a:r>
              <a:rPr lang="en-US" dirty="0" smtClean="0"/>
              <a:t>some recommendations regarding implementing with XML. </a:t>
            </a:r>
          </a:p>
          <a:p>
            <a:pPr lvl="1"/>
            <a:r>
              <a:rPr lang="en-US" dirty="0" smtClean="0"/>
              <a:t>This XML representation including metadata for references can be used in OAI-PMH, a protocol for interoperable metadata harvesting, to harvest/provide metadata for ‘references’ from/for other </a:t>
            </a:r>
            <a:r>
              <a:rPr lang="en-US" dirty="0" err="1" smtClean="0"/>
              <a:t>syste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9F118-8518-4EE1-8526-A91A01E2C0E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9F118-8518-4EE1-8526-A91A01E2C0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9F118-8518-4EE1-8526-A91A01E2C0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28BA2-ED2F-4FBC-AAF3-8A0A0364BAA4}" type="datetimeFigureOut">
              <a:rPr lang="ko-KR" altLang="en-US" smtClean="0"/>
              <a:pPr/>
              <a:t>9/11/11</a:t>
            </a:fld>
            <a:endParaRPr lang="ko-KR" alt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F926-6BED-4FE7-A57F-EB2C68D2FE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28BA2-ED2F-4FBC-AAF3-8A0A0364BAA4}" type="datetimeFigureOut">
              <a:rPr lang="ko-KR" altLang="en-US" smtClean="0"/>
              <a:pPr/>
              <a:t>9/11/11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F926-6BED-4FE7-A57F-EB2C68D2FE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28BA2-ED2F-4FBC-AAF3-8A0A0364BAA4}" type="datetimeFigureOut">
              <a:rPr lang="ko-KR" altLang="en-US" smtClean="0"/>
              <a:pPr/>
              <a:t>9/11/11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F926-6BED-4FE7-A57F-EB2C68D2FE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28BA2-ED2F-4FBC-AAF3-8A0A0364BAA4}" type="datetimeFigureOut">
              <a:rPr lang="ko-KR" altLang="en-US" smtClean="0"/>
              <a:pPr/>
              <a:t>9/11/11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F926-6BED-4FE7-A57F-EB2C68D2FE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28BA2-ED2F-4FBC-AAF3-8A0A0364BAA4}" type="datetimeFigureOut">
              <a:rPr lang="ko-KR" altLang="en-US" smtClean="0"/>
              <a:pPr/>
              <a:t>9/11/11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F926-6BED-4FE7-A57F-EB2C68D2FE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28BA2-ED2F-4FBC-AAF3-8A0A0364BAA4}" type="datetimeFigureOut">
              <a:rPr lang="ko-KR" altLang="en-US" smtClean="0"/>
              <a:pPr/>
              <a:t>9/11/11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F926-6BED-4FE7-A57F-EB2C68D2FE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28BA2-ED2F-4FBC-AAF3-8A0A0364BAA4}" type="datetimeFigureOut">
              <a:rPr lang="ko-KR" altLang="en-US" smtClean="0"/>
              <a:pPr/>
              <a:t>9/11/11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F926-6BED-4FE7-A57F-EB2C68D2FE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28BA2-ED2F-4FBC-AAF3-8A0A0364BAA4}" type="datetimeFigureOut">
              <a:rPr lang="ko-KR" altLang="en-US" smtClean="0"/>
              <a:pPr/>
              <a:t>9/11/11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F926-6BED-4FE7-A57F-EB2C68D2FE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28BA2-ED2F-4FBC-AAF3-8A0A0364BAA4}" type="datetimeFigureOut">
              <a:rPr lang="ko-KR" altLang="en-US" smtClean="0"/>
              <a:pPr/>
              <a:t>9/11/11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F926-6BED-4FE7-A57F-EB2C68D2FE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28BA2-ED2F-4FBC-AAF3-8A0A0364BAA4}" type="datetimeFigureOut">
              <a:rPr lang="ko-KR" altLang="en-US" smtClean="0"/>
              <a:pPr/>
              <a:t>9/11/11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F926-6BED-4FE7-A57F-EB2C68D2FE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28BA2-ED2F-4FBC-AAF3-8A0A0364BAA4}" type="datetimeFigureOut">
              <a:rPr lang="ko-KR" altLang="en-US" smtClean="0"/>
              <a:pPr/>
              <a:t>9/11/11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F926-6BED-4FE7-A57F-EB2C68D2FE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B28BA2-ED2F-4FBC-AAF3-8A0A0364BAA4}" type="datetimeFigureOut">
              <a:rPr lang="ko-KR" altLang="en-US" smtClean="0"/>
              <a:pPr/>
              <a:t>9/11/11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B8F926-6BED-4FE7-A57F-EB2C68D2FE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88982"/>
          </a:xfrm>
        </p:spPr>
        <p:txBody>
          <a:bodyPr>
            <a:normAutofit/>
          </a:bodyPr>
          <a:lstStyle/>
          <a:p>
            <a:r>
              <a:rPr lang="en-US" altLang="ko-KR" sz="5400" dirty="0" smtClean="0"/>
              <a:t>Enriching the VT ETD-</a:t>
            </a:r>
            <a:r>
              <a:rPr lang="en-US" altLang="ko-KR" sz="5400" dirty="0" err="1" smtClean="0"/>
              <a:t>db</a:t>
            </a:r>
            <a:r>
              <a:rPr lang="en-US" altLang="ko-KR" sz="5400" dirty="0" smtClean="0"/>
              <a:t/>
            </a:r>
            <a:br>
              <a:rPr lang="en-US" altLang="ko-KR" sz="5400" dirty="0" smtClean="0"/>
            </a:br>
            <a:r>
              <a:rPr lang="en-US" altLang="ko-KR" sz="5400" dirty="0" smtClean="0"/>
              <a:t>with </a:t>
            </a:r>
            <a:r>
              <a:rPr lang="en-US" altLang="ko-KR" sz="5400" dirty="0" smtClean="0"/>
              <a:t>Reference Metadata</a:t>
            </a:r>
            <a:endParaRPr lang="ko-KR" altLang="en-US" sz="5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7643866" cy="340558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3300" dirty="0"/>
              <a:t>Sung </a:t>
            </a:r>
            <a:r>
              <a:rPr lang="en-US" altLang="ko-KR" sz="3300" dirty="0" err="1"/>
              <a:t>Hee</a:t>
            </a:r>
            <a:r>
              <a:rPr lang="en-US" altLang="ko-KR" sz="3300" dirty="0"/>
              <a:t> Park</a:t>
            </a:r>
            <a:endParaRPr lang="en-US" altLang="ko-KR" sz="3300" baseline="30000" dirty="0"/>
          </a:p>
          <a:p>
            <a:endParaRPr lang="ko-KR" altLang="ko-KR" sz="3300" dirty="0"/>
          </a:p>
          <a:p>
            <a:r>
              <a:rPr lang="en-US" altLang="ko-KR" sz="3300" dirty="0" smtClean="0"/>
              <a:t>Edward </a:t>
            </a:r>
            <a:r>
              <a:rPr lang="en-US" altLang="ko-KR" sz="3300" dirty="0" smtClean="0"/>
              <a:t>A. Fox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Digital </a:t>
            </a:r>
            <a:r>
              <a:rPr lang="en-US" altLang="ko-KR" dirty="0" smtClean="0"/>
              <a:t>Library Research </a:t>
            </a:r>
            <a:r>
              <a:rPr lang="en-US" altLang="ko-KR" dirty="0" smtClean="0"/>
              <a:t>Laboratory</a:t>
            </a:r>
            <a:endParaRPr lang="ko-KR" altLang="ko-KR" dirty="0" smtClean="0"/>
          </a:p>
          <a:p>
            <a:r>
              <a:rPr lang="en-US" altLang="ko-KR" dirty="0" smtClean="0"/>
              <a:t>Department of Computer Science, </a:t>
            </a:r>
            <a:r>
              <a:rPr lang="en-US" altLang="ko-KR" dirty="0" smtClean="0"/>
              <a:t> Virginia Tech</a:t>
            </a:r>
            <a:r>
              <a:rPr lang="en-US" altLang="ko-KR" smtClean="0"/>
              <a:t>, USA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ETD 2011, Sep. 13-17, Cape Town, South Africa</a:t>
            </a:r>
            <a:endParaRPr lang="ko-KR" altLang="ko-K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4624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Types of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 at the end of the </a:t>
            </a:r>
            <a:r>
              <a:rPr lang="en-US" dirty="0" smtClean="0"/>
              <a:t>document</a:t>
            </a:r>
          </a:p>
          <a:p>
            <a:endParaRPr lang="en-US" dirty="0" smtClean="0"/>
          </a:p>
          <a:p>
            <a:r>
              <a:rPr lang="en-US" dirty="0" smtClean="0"/>
              <a:t>Chapter </a:t>
            </a:r>
            <a:r>
              <a:rPr lang="en-US" dirty="0" smtClean="0"/>
              <a:t>references</a:t>
            </a:r>
          </a:p>
          <a:p>
            <a:endParaRPr lang="en-US" dirty="0" smtClean="0"/>
          </a:p>
          <a:p>
            <a:r>
              <a:rPr lang="en-US" dirty="0" smtClean="0"/>
              <a:t>Footnotes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Section</a:t>
            </a:r>
            <a:endParaRPr lang="en-US" dirty="0"/>
          </a:p>
        </p:txBody>
      </p:sp>
      <p:grpSp>
        <p:nvGrpSpPr>
          <p:cNvPr id="5" name="Group 17"/>
          <p:cNvGrpSpPr/>
          <p:nvPr/>
        </p:nvGrpSpPr>
        <p:grpSpPr>
          <a:xfrm>
            <a:off x="1115616" y="2492896"/>
            <a:ext cx="914400" cy="1143000"/>
            <a:chOff x="685800" y="2514600"/>
            <a:chExt cx="914400" cy="1143000"/>
          </a:xfrm>
        </p:grpSpPr>
        <p:sp>
          <p:nvSpPr>
            <p:cNvPr id="4" name="Rectangle 3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8"/>
          <p:cNvGrpSpPr/>
          <p:nvPr/>
        </p:nvGrpSpPr>
        <p:grpSpPr>
          <a:xfrm>
            <a:off x="2487216" y="2492896"/>
            <a:ext cx="914400" cy="1143000"/>
            <a:chOff x="685800" y="2514600"/>
            <a:chExt cx="914400" cy="1143000"/>
          </a:xfrm>
        </p:grpSpPr>
        <p:sp>
          <p:nvSpPr>
            <p:cNvPr id="20" name="Rectangle 19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>
            <a:off x="3858816" y="2492896"/>
            <a:ext cx="914400" cy="1143000"/>
            <a:chOff x="685800" y="2514600"/>
            <a:chExt cx="914400" cy="1143000"/>
          </a:xfrm>
        </p:grpSpPr>
        <p:sp>
          <p:nvSpPr>
            <p:cNvPr id="28" name="Rectangle 27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4"/>
          <p:cNvGrpSpPr/>
          <p:nvPr/>
        </p:nvGrpSpPr>
        <p:grpSpPr>
          <a:xfrm>
            <a:off x="5230416" y="2492896"/>
            <a:ext cx="914400" cy="1143000"/>
            <a:chOff x="685800" y="2514600"/>
            <a:chExt cx="914400" cy="1143000"/>
          </a:xfrm>
        </p:grpSpPr>
        <p:sp>
          <p:nvSpPr>
            <p:cNvPr id="36" name="Rectangle 35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2"/>
          <p:cNvGrpSpPr/>
          <p:nvPr/>
        </p:nvGrpSpPr>
        <p:grpSpPr>
          <a:xfrm>
            <a:off x="6602016" y="2492896"/>
            <a:ext cx="914400" cy="1143000"/>
            <a:chOff x="685800" y="2514600"/>
            <a:chExt cx="914400" cy="1143000"/>
          </a:xfrm>
        </p:grpSpPr>
        <p:sp>
          <p:nvSpPr>
            <p:cNvPr id="44" name="Rectangle 43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50"/>
          <p:cNvGrpSpPr/>
          <p:nvPr/>
        </p:nvGrpSpPr>
        <p:grpSpPr>
          <a:xfrm>
            <a:off x="7973616" y="2492896"/>
            <a:ext cx="914400" cy="1143000"/>
            <a:chOff x="685800" y="2514600"/>
            <a:chExt cx="914400" cy="1143000"/>
          </a:xfrm>
        </p:grpSpPr>
        <p:sp>
          <p:nvSpPr>
            <p:cNvPr id="52" name="Rectangle 51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58"/>
          <p:cNvGrpSpPr/>
          <p:nvPr/>
        </p:nvGrpSpPr>
        <p:grpSpPr>
          <a:xfrm>
            <a:off x="1115616" y="4245496"/>
            <a:ext cx="914400" cy="1143000"/>
            <a:chOff x="685800" y="2514600"/>
            <a:chExt cx="914400" cy="1143000"/>
          </a:xfrm>
        </p:grpSpPr>
        <p:sp>
          <p:nvSpPr>
            <p:cNvPr id="60" name="Rectangle 59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66"/>
          <p:cNvGrpSpPr/>
          <p:nvPr/>
        </p:nvGrpSpPr>
        <p:grpSpPr>
          <a:xfrm>
            <a:off x="2487216" y="4245496"/>
            <a:ext cx="914400" cy="1143000"/>
            <a:chOff x="685800" y="2514600"/>
            <a:chExt cx="914400" cy="1143000"/>
          </a:xfrm>
        </p:grpSpPr>
        <p:sp>
          <p:nvSpPr>
            <p:cNvPr id="68" name="Rectangle 67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74"/>
          <p:cNvGrpSpPr/>
          <p:nvPr/>
        </p:nvGrpSpPr>
        <p:grpSpPr>
          <a:xfrm>
            <a:off x="3858816" y="4245496"/>
            <a:ext cx="914400" cy="1143000"/>
            <a:chOff x="685800" y="2514600"/>
            <a:chExt cx="914400" cy="1143000"/>
          </a:xfrm>
        </p:grpSpPr>
        <p:sp>
          <p:nvSpPr>
            <p:cNvPr id="76" name="Rectangle 75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82"/>
          <p:cNvGrpSpPr/>
          <p:nvPr/>
        </p:nvGrpSpPr>
        <p:grpSpPr>
          <a:xfrm>
            <a:off x="5230416" y="4245496"/>
            <a:ext cx="914400" cy="1143000"/>
            <a:chOff x="685800" y="2514600"/>
            <a:chExt cx="914400" cy="1143000"/>
          </a:xfrm>
        </p:grpSpPr>
        <p:sp>
          <p:nvSpPr>
            <p:cNvPr id="84" name="Rectangle 83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90"/>
          <p:cNvGrpSpPr/>
          <p:nvPr/>
        </p:nvGrpSpPr>
        <p:grpSpPr>
          <a:xfrm>
            <a:off x="6602016" y="4245496"/>
            <a:ext cx="914400" cy="1143000"/>
            <a:chOff x="685800" y="2514600"/>
            <a:chExt cx="914400" cy="1143000"/>
          </a:xfrm>
        </p:grpSpPr>
        <p:sp>
          <p:nvSpPr>
            <p:cNvPr id="92" name="Rectangle 91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98"/>
          <p:cNvGrpSpPr/>
          <p:nvPr/>
        </p:nvGrpSpPr>
        <p:grpSpPr>
          <a:xfrm>
            <a:off x="7973616" y="4245496"/>
            <a:ext cx="914400" cy="1143000"/>
            <a:chOff x="685800" y="2514600"/>
            <a:chExt cx="914400" cy="1143000"/>
          </a:xfrm>
        </p:grpSpPr>
        <p:sp>
          <p:nvSpPr>
            <p:cNvPr id="100" name="Rectangle 99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Oval 106"/>
          <p:cNvSpPr/>
          <p:nvPr/>
        </p:nvSpPr>
        <p:spPr>
          <a:xfrm>
            <a:off x="6602016" y="4169296"/>
            <a:ext cx="914400" cy="1219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5230416" y="4169296"/>
            <a:ext cx="914400" cy="1219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References</a:t>
            </a:r>
            <a:endParaRPr lang="en-US" dirty="0"/>
          </a:p>
        </p:txBody>
      </p:sp>
      <p:grpSp>
        <p:nvGrpSpPr>
          <p:cNvPr id="5" name="Group 17"/>
          <p:cNvGrpSpPr/>
          <p:nvPr/>
        </p:nvGrpSpPr>
        <p:grpSpPr>
          <a:xfrm>
            <a:off x="1187624" y="2492896"/>
            <a:ext cx="914400" cy="1143000"/>
            <a:chOff x="685800" y="2514600"/>
            <a:chExt cx="914400" cy="1143000"/>
          </a:xfrm>
        </p:grpSpPr>
        <p:sp>
          <p:nvSpPr>
            <p:cNvPr id="4" name="Rectangle 3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8"/>
          <p:cNvGrpSpPr/>
          <p:nvPr/>
        </p:nvGrpSpPr>
        <p:grpSpPr>
          <a:xfrm>
            <a:off x="2559224" y="2492896"/>
            <a:ext cx="914400" cy="1143000"/>
            <a:chOff x="685800" y="2514600"/>
            <a:chExt cx="914400" cy="1143000"/>
          </a:xfrm>
        </p:grpSpPr>
        <p:sp>
          <p:nvSpPr>
            <p:cNvPr id="20" name="Rectangle 19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>
            <a:off x="3930824" y="2492896"/>
            <a:ext cx="914400" cy="1143000"/>
            <a:chOff x="685800" y="2514600"/>
            <a:chExt cx="914400" cy="1143000"/>
          </a:xfrm>
        </p:grpSpPr>
        <p:sp>
          <p:nvSpPr>
            <p:cNvPr id="28" name="Rectangle 27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4"/>
          <p:cNvGrpSpPr/>
          <p:nvPr/>
        </p:nvGrpSpPr>
        <p:grpSpPr>
          <a:xfrm>
            <a:off x="5302424" y="2492896"/>
            <a:ext cx="914400" cy="1143000"/>
            <a:chOff x="685800" y="2514600"/>
            <a:chExt cx="914400" cy="1143000"/>
          </a:xfrm>
        </p:grpSpPr>
        <p:sp>
          <p:nvSpPr>
            <p:cNvPr id="36" name="Rectangle 35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2"/>
          <p:cNvGrpSpPr/>
          <p:nvPr/>
        </p:nvGrpSpPr>
        <p:grpSpPr>
          <a:xfrm>
            <a:off x="6674024" y="2492896"/>
            <a:ext cx="914400" cy="1143000"/>
            <a:chOff x="685800" y="2514600"/>
            <a:chExt cx="914400" cy="1143000"/>
          </a:xfrm>
        </p:grpSpPr>
        <p:sp>
          <p:nvSpPr>
            <p:cNvPr id="44" name="Rectangle 43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50"/>
          <p:cNvGrpSpPr/>
          <p:nvPr/>
        </p:nvGrpSpPr>
        <p:grpSpPr>
          <a:xfrm>
            <a:off x="8045624" y="2492896"/>
            <a:ext cx="914400" cy="1143000"/>
            <a:chOff x="685800" y="2514600"/>
            <a:chExt cx="914400" cy="1143000"/>
          </a:xfrm>
        </p:grpSpPr>
        <p:sp>
          <p:nvSpPr>
            <p:cNvPr id="52" name="Rectangle 51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58"/>
          <p:cNvGrpSpPr/>
          <p:nvPr/>
        </p:nvGrpSpPr>
        <p:grpSpPr>
          <a:xfrm>
            <a:off x="1187624" y="4245496"/>
            <a:ext cx="914400" cy="1143000"/>
            <a:chOff x="685800" y="2514600"/>
            <a:chExt cx="914400" cy="1143000"/>
          </a:xfrm>
        </p:grpSpPr>
        <p:sp>
          <p:nvSpPr>
            <p:cNvPr id="60" name="Rectangle 59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66"/>
          <p:cNvGrpSpPr/>
          <p:nvPr/>
        </p:nvGrpSpPr>
        <p:grpSpPr>
          <a:xfrm>
            <a:off x="2559224" y="4245496"/>
            <a:ext cx="914400" cy="1143000"/>
            <a:chOff x="685800" y="2514600"/>
            <a:chExt cx="914400" cy="1143000"/>
          </a:xfrm>
        </p:grpSpPr>
        <p:sp>
          <p:nvSpPr>
            <p:cNvPr id="68" name="Rectangle 67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74"/>
          <p:cNvGrpSpPr/>
          <p:nvPr/>
        </p:nvGrpSpPr>
        <p:grpSpPr>
          <a:xfrm>
            <a:off x="3930824" y="4245496"/>
            <a:ext cx="914400" cy="1143000"/>
            <a:chOff x="685800" y="2514600"/>
            <a:chExt cx="914400" cy="1143000"/>
          </a:xfrm>
        </p:grpSpPr>
        <p:sp>
          <p:nvSpPr>
            <p:cNvPr id="76" name="Rectangle 75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82"/>
          <p:cNvGrpSpPr/>
          <p:nvPr/>
        </p:nvGrpSpPr>
        <p:grpSpPr>
          <a:xfrm>
            <a:off x="5302424" y="4245496"/>
            <a:ext cx="914400" cy="1143000"/>
            <a:chOff x="685800" y="2514600"/>
            <a:chExt cx="914400" cy="1143000"/>
          </a:xfrm>
        </p:grpSpPr>
        <p:sp>
          <p:nvSpPr>
            <p:cNvPr id="84" name="Rectangle 83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90"/>
          <p:cNvGrpSpPr/>
          <p:nvPr/>
        </p:nvGrpSpPr>
        <p:grpSpPr>
          <a:xfrm>
            <a:off x="6674024" y="4245496"/>
            <a:ext cx="914400" cy="1143000"/>
            <a:chOff x="685800" y="2514600"/>
            <a:chExt cx="914400" cy="1143000"/>
          </a:xfrm>
        </p:grpSpPr>
        <p:sp>
          <p:nvSpPr>
            <p:cNvPr id="92" name="Rectangle 91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98"/>
          <p:cNvGrpSpPr/>
          <p:nvPr/>
        </p:nvGrpSpPr>
        <p:grpSpPr>
          <a:xfrm>
            <a:off x="8045624" y="4245496"/>
            <a:ext cx="914400" cy="1143000"/>
            <a:chOff x="685800" y="2514600"/>
            <a:chExt cx="914400" cy="1143000"/>
          </a:xfrm>
        </p:grpSpPr>
        <p:sp>
          <p:nvSpPr>
            <p:cNvPr id="100" name="Rectangle 99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Oval 106"/>
          <p:cNvSpPr/>
          <p:nvPr/>
        </p:nvSpPr>
        <p:spPr>
          <a:xfrm>
            <a:off x="2559224" y="4169296"/>
            <a:ext cx="914400" cy="1219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5302424" y="2416696"/>
            <a:ext cx="914400" cy="1219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6674024" y="4169296"/>
            <a:ext cx="914400" cy="1219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Footnote References</a:t>
            </a:r>
            <a:endParaRPr lang="en-US" dirty="0"/>
          </a:p>
        </p:txBody>
      </p:sp>
      <p:grpSp>
        <p:nvGrpSpPr>
          <p:cNvPr id="5" name="Group 17"/>
          <p:cNvGrpSpPr/>
          <p:nvPr/>
        </p:nvGrpSpPr>
        <p:grpSpPr>
          <a:xfrm>
            <a:off x="1187624" y="2492896"/>
            <a:ext cx="914400" cy="1143000"/>
            <a:chOff x="685800" y="2514600"/>
            <a:chExt cx="914400" cy="1143000"/>
          </a:xfrm>
        </p:grpSpPr>
        <p:sp>
          <p:nvSpPr>
            <p:cNvPr id="4" name="Rectangle 3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8"/>
          <p:cNvGrpSpPr/>
          <p:nvPr/>
        </p:nvGrpSpPr>
        <p:grpSpPr>
          <a:xfrm>
            <a:off x="2559224" y="2492896"/>
            <a:ext cx="914400" cy="1143000"/>
            <a:chOff x="685800" y="2514600"/>
            <a:chExt cx="914400" cy="1143000"/>
          </a:xfrm>
        </p:grpSpPr>
        <p:sp>
          <p:nvSpPr>
            <p:cNvPr id="20" name="Rectangle 19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>
            <a:off x="3930824" y="2492896"/>
            <a:ext cx="914400" cy="1143000"/>
            <a:chOff x="685800" y="2514600"/>
            <a:chExt cx="914400" cy="1143000"/>
          </a:xfrm>
        </p:grpSpPr>
        <p:sp>
          <p:nvSpPr>
            <p:cNvPr id="28" name="Rectangle 27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4"/>
          <p:cNvGrpSpPr/>
          <p:nvPr/>
        </p:nvGrpSpPr>
        <p:grpSpPr>
          <a:xfrm>
            <a:off x="5302424" y="2492896"/>
            <a:ext cx="914400" cy="1143000"/>
            <a:chOff x="685800" y="2514600"/>
            <a:chExt cx="914400" cy="1143000"/>
          </a:xfrm>
        </p:grpSpPr>
        <p:sp>
          <p:nvSpPr>
            <p:cNvPr id="36" name="Rectangle 35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2"/>
          <p:cNvGrpSpPr/>
          <p:nvPr/>
        </p:nvGrpSpPr>
        <p:grpSpPr>
          <a:xfrm>
            <a:off x="6674024" y="2492896"/>
            <a:ext cx="914400" cy="1143000"/>
            <a:chOff x="685800" y="2514600"/>
            <a:chExt cx="914400" cy="1143000"/>
          </a:xfrm>
        </p:grpSpPr>
        <p:sp>
          <p:nvSpPr>
            <p:cNvPr id="44" name="Rectangle 43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50"/>
          <p:cNvGrpSpPr/>
          <p:nvPr/>
        </p:nvGrpSpPr>
        <p:grpSpPr>
          <a:xfrm>
            <a:off x="8045624" y="2492896"/>
            <a:ext cx="914400" cy="1143000"/>
            <a:chOff x="685800" y="2514600"/>
            <a:chExt cx="914400" cy="1143000"/>
          </a:xfrm>
        </p:grpSpPr>
        <p:sp>
          <p:nvSpPr>
            <p:cNvPr id="52" name="Rectangle 51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58"/>
          <p:cNvGrpSpPr/>
          <p:nvPr/>
        </p:nvGrpSpPr>
        <p:grpSpPr>
          <a:xfrm>
            <a:off x="1187624" y="4245496"/>
            <a:ext cx="914400" cy="1143000"/>
            <a:chOff x="685800" y="2514600"/>
            <a:chExt cx="914400" cy="1143000"/>
          </a:xfrm>
        </p:grpSpPr>
        <p:sp>
          <p:nvSpPr>
            <p:cNvPr id="60" name="Rectangle 59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66"/>
          <p:cNvGrpSpPr/>
          <p:nvPr/>
        </p:nvGrpSpPr>
        <p:grpSpPr>
          <a:xfrm>
            <a:off x="2559224" y="4245496"/>
            <a:ext cx="914400" cy="1143000"/>
            <a:chOff x="685800" y="2514600"/>
            <a:chExt cx="914400" cy="1143000"/>
          </a:xfrm>
        </p:grpSpPr>
        <p:sp>
          <p:nvSpPr>
            <p:cNvPr id="68" name="Rectangle 67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74"/>
          <p:cNvGrpSpPr/>
          <p:nvPr/>
        </p:nvGrpSpPr>
        <p:grpSpPr>
          <a:xfrm>
            <a:off x="3930824" y="4245496"/>
            <a:ext cx="914400" cy="1143000"/>
            <a:chOff x="685800" y="2514600"/>
            <a:chExt cx="914400" cy="1143000"/>
          </a:xfrm>
        </p:grpSpPr>
        <p:sp>
          <p:nvSpPr>
            <p:cNvPr id="76" name="Rectangle 75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82"/>
          <p:cNvGrpSpPr/>
          <p:nvPr/>
        </p:nvGrpSpPr>
        <p:grpSpPr>
          <a:xfrm>
            <a:off x="5302424" y="4245496"/>
            <a:ext cx="914400" cy="1143000"/>
            <a:chOff x="685800" y="2514600"/>
            <a:chExt cx="914400" cy="1143000"/>
          </a:xfrm>
        </p:grpSpPr>
        <p:sp>
          <p:nvSpPr>
            <p:cNvPr id="84" name="Rectangle 83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90"/>
          <p:cNvGrpSpPr/>
          <p:nvPr/>
        </p:nvGrpSpPr>
        <p:grpSpPr>
          <a:xfrm>
            <a:off x="6674024" y="4245496"/>
            <a:ext cx="914400" cy="1143000"/>
            <a:chOff x="685800" y="2514600"/>
            <a:chExt cx="914400" cy="1143000"/>
          </a:xfrm>
        </p:grpSpPr>
        <p:sp>
          <p:nvSpPr>
            <p:cNvPr id="92" name="Rectangle 91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98"/>
          <p:cNvGrpSpPr/>
          <p:nvPr/>
        </p:nvGrpSpPr>
        <p:grpSpPr>
          <a:xfrm>
            <a:off x="8045624" y="4245496"/>
            <a:ext cx="914400" cy="1143000"/>
            <a:chOff x="685800" y="2514600"/>
            <a:chExt cx="914400" cy="1143000"/>
          </a:xfrm>
        </p:grpSpPr>
        <p:sp>
          <p:nvSpPr>
            <p:cNvPr id="100" name="Rectangle 99"/>
            <p:cNvSpPr/>
            <p:nvPr/>
          </p:nvSpPr>
          <p:spPr>
            <a:xfrm>
              <a:off x="685800" y="2514600"/>
              <a:ext cx="9144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>
              <a:off x="838200" y="2667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838200" y="28194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838200" y="29718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31242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838200" y="34290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838200" y="3276600"/>
              <a:ext cx="6096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Oval 107"/>
          <p:cNvSpPr/>
          <p:nvPr/>
        </p:nvSpPr>
        <p:spPr>
          <a:xfrm>
            <a:off x="5302424" y="3407296"/>
            <a:ext cx="914400" cy="228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59224" y="3407296"/>
            <a:ext cx="914400" cy="228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187624" y="3407296"/>
            <a:ext cx="914400" cy="228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6674024" y="3407296"/>
            <a:ext cx="914400" cy="228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8045624" y="3407296"/>
            <a:ext cx="914400" cy="228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559224" y="5159896"/>
            <a:ext cx="914400" cy="228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3930824" y="5159896"/>
            <a:ext cx="914400" cy="228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74024" y="5159896"/>
            <a:ext cx="914400" cy="228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302424" y="5159896"/>
            <a:ext cx="914400" cy="228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To extend </a:t>
            </a:r>
            <a:r>
              <a:rPr lang="en-US" dirty="0" smtClean="0">
                <a:solidFill>
                  <a:srgbClr val="FF0000"/>
                </a:solidFill>
              </a:rPr>
              <a:t>ETD-MS</a:t>
            </a:r>
            <a:r>
              <a:rPr lang="en-US" dirty="0" smtClean="0"/>
              <a:t> to include references in the metadata. 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automatically extract </a:t>
            </a:r>
            <a:r>
              <a:rPr lang="en-US" dirty="0" smtClean="0"/>
              <a:t>these references from ETDs.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Final References section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Footnotes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Chapter </a:t>
            </a:r>
            <a:r>
              <a:rPr lang="en-US" dirty="0" smtClean="0">
                <a:solidFill>
                  <a:srgbClr val="FF0000"/>
                </a:solidFill>
              </a:rPr>
              <a:t>references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manage the references </a:t>
            </a:r>
            <a:r>
              <a:rPr lang="en-US" dirty="0" smtClean="0"/>
              <a:t>inside ETD-db, </a:t>
            </a:r>
          </a:p>
          <a:p>
            <a:pPr lvl="2"/>
            <a:r>
              <a:rPr lang="en-US" dirty="0" smtClean="0"/>
              <a:t>Providing browse, search, and presentation services.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 smtClean="0"/>
              <a:t>Research Questions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8006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How can we </a:t>
            </a:r>
            <a:r>
              <a:rPr lang="en-US" dirty="0" smtClean="0">
                <a:solidFill>
                  <a:srgbClr val="FF0000"/>
                </a:solidFill>
              </a:rPr>
              <a:t>implement metadata schema </a:t>
            </a:r>
            <a:r>
              <a:rPr lang="en-US" dirty="0" smtClean="0"/>
              <a:t>for bibliographic information</a:t>
            </a:r>
            <a:r>
              <a:rPr lang="en-US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machine learning methods </a:t>
            </a:r>
            <a:r>
              <a:rPr lang="en-US" dirty="0" smtClean="0"/>
              <a:t>are effective </a:t>
            </a:r>
            <a:r>
              <a:rPr lang="en-US" dirty="0" smtClean="0">
                <a:solidFill>
                  <a:srgbClr val="FF0000"/>
                </a:solidFill>
              </a:rPr>
              <a:t>to extract reference sections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including footnotes and chapter references?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 smtClean="0"/>
              <a:t>Related </a:t>
            </a:r>
            <a:r>
              <a:rPr lang="en-US" altLang="ko-KR" dirty="0" smtClean="0"/>
              <a:t>Work (</a:t>
            </a:r>
            <a:r>
              <a:rPr lang="en-US" altLang="ko-KR" dirty="0" smtClean="0"/>
              <a:t>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772816"/>
            <a:ext cx="7498080" cy="4800600"/>
          </a:xfrm>
        </p:spPr>
        <p:txBody>
          <a:bodyPr/>
          <a:lstStyle/>
          <a:p>
            <a:r>
              <a:rPr lang="en-US" dirty="0" smtClean="0"/>
              <a:t>Text Information </a:t>
            </a:r>
            <a:r>
              <a:rPr lang="en-US" dirty="0" smtClean="0"/>
              <a:t>Extraction (</a:t>
            </a:r>
            <a:r>
              <a:rPr lang="en-US" dirty="0" smtClean="0"/>
              <a:t>IE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altLang="ko-KR" dirty="0" smtClean="0"/>
              <a:t>Reference Section </a:t>
            </a:r>
            <a:r>
              <a:rPr lang="en-US" altLang="ko-KR" dirty="0" smtClean="0"/>
              <a:t>Extraction</a:t>
            </a:r>
          </a:p>
          <a:p>
            <a:endParaRPr lang="en-US" altLang="ko-KR" dirty="0" smtClean="0"/>
          </a:p>
          <a:p>
            <a:pPr lvl="0"/>
            <a:r>
              <a:rPr lang="en-US" altLang="ko-KR" dirty="0" smtClean="0"/>
              <a:t>Reference Metadata Schema</a:t>
            </a:r>
            <a:endParaRPr lang="en-US" dirty="0" smtClean="0"/>
          </a:p>
          <a:p>
            <a:pPr>
              <a:buNone/>
            </a:pPr>
            <a:endParaRPr lang="en-US" altLang="ko-KR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 smtClean="0"/>
              <a:t>Related </a:t>
            </a:r>
            <a:r>
              <a:rPr lang="en-US" altLang="ko-KR" dirty="0" smtClean="0"/>
              <a:t>Work (</a:t>
            </a:r>
            <a:r>
              <a:rPr lang="en-US" altLang="ko-KR" dirty="0" smtClean="0"/>
              <a:t>2/5)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Information </a:t>
            </a:r>
            <a:r>
              <a:rPr lang="en-US" dirty="0" smtClean="0"/>
              <a:t>Extraction (</a:t>
            </a:r>
            <a:r>
              <a:rPr lang="en-US" dirty="0" smtClean="0"/>
              <a:t>IE)</a:t>
            </a:r>
          </a:p>
          <a:p>
            <a:pPr lvl="1"/>
            <a:r>
              <a:rPr lang="en-US" dirty="0" smtClean="0"/>
              <a:t>Linguistic String Project (Sager, 1981) </a:t>
            </a:r>
          </a:p>
          <a:p>
            <a:pPr lvl="2"/>
            <a:r>
              <a:rPr lang="en-US" dirty="0" smtClean="0"/>
              <a:t>An early IE system directed by Naomi Sager focused on the medical </a:t>
            </a:r>
            <a:r>
              <a:rPr lang="en-US" dirty="0" smtClean="0"/>
              <a:t>domain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 Message Understanding Conference (MUC) (</a:t>
            </a:r>
            <a:r>
              <a:rPr lang="en-US" dirty="0" err="1" smtClean="0"/>
              <a:t>Grishman</a:t>
            </a:r>
            <a:r>
              <a:rPr lang="en-US" dirty="0" smtClean="0"/>
              <a:t> &amp; </a:t>
            </a:r>
            <a:r>
              <a:rPr lang="en-US" dirty="0" err="1" smtClean="0"/>
              <a:t>Sundheim</a:t>
            </a:r>
            <a:r>
              <a:rPr lang="en-US" dirty="0" smtClean="0"/>
              <a:t>, 1996) </a:t>
            </a:r>
          </a:p>
          <a:p>
            <a:pPr lvl="2"/>
            <a:r>
              <a:rPr lang="en-US" dirty="0" smtClean="0"/>
              <a:t>Sponsored by the U</a:t>
            </a:r>
            <a:r>
              <a:rPr lang="en-US" dirty="0" smtClean="0"/>
              <a:t>. S</a:t>
            </a:r>
            <a:r>
              <a:rPr lang="en-US" dirty="0" smtClean="0"/>
              <a:t>. Defense Advanced Research Projects Agency (DARPA</a:t>
            </a:r>
            <a:r>
              <a:rPr lang="en-US" dirty="0" smtClean="0"/>
              <a:t>) </a:t>
            </a:r>
            <a:endParaRPr lang="en-US" dirty="0" smtClean="0"/>
          </a:p>
          <a:p>
            <a:pPr lvl="2"/>
            <a:r>
              <a:rPr lang="en-US" dirty="0" smtClean="0"/>
              <a:t>Encouraged IE research from 1987 to 1998.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 smtClean="0"/>
              <a:t>Related </a:t>
            </a:r>
            <a:r>
              <a:rPr lang="en-US" altLang="ko-KR" dirty="0" smtClean="0"/>
              <a:t>Work (</a:t>
            </a:r>
            <a:r>
              <a:rPr lang="en-US" altLang="ko-KR" dirty="0" smtClean="0"/>
              <a:t>3/5)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smtClean="0"/>
              <a:t>Ex. MUC</a:t>
            </a:r>
            <a:r>
              <a:rPr lang="en-US" dirty="0" smtClean="0"/>
              <a:t>-</a:t>
            </a:r>
            <a:r>
              <a:rPr lang="en-US" dirty="0" smtClean="0"/>
              <a:t>7</a:t>
            </a:r>
            <a:endParaRPr lang="en-US" dirty="0" smtClean="0"/>
          </a:p>
          <a:p>
            <a:pPr lvl="3"/>
            <a:r>
              <a:rPr lang="en-US" dirty="0" smtClean="0"/>
              <a:t>Evaluation of extraction of useful information from news messages about </a:t>
            </a:r>
            <a:r>
              <a:rPr lang="en-US" dirty="0" smtClean="0">
                <a:solidFill>
                  <a:srgbClr val="FF0000"/>
                </a:solidFill>
              </a:rPr>
              <a:t>Airplane crashes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Rocket/Missile Launches.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Named </a:t>
            </a:r>
            <a:r>
              <a:rPr lang="en-US" dirty="0" smtClean="0">
                <a:solidFill>
                  <a:srgbClr val="FF0000"/>
                </a:solidFill>
              </a:rPr>
              <a:t>entities (</a:t>
            </a:r>
            <a:r>
              <a:rPr lang="en-US" dirty="0" smtClean="0">
                <a:solidFill>
                  <a:srgbClr val="FF0000"/>
                </a:solidFill>
              </a:rPr>
              <a:t>dates, </a:t>
            </a:r>
            <a:r>
              <a:rPr lang="en-US" dirty="0" smtClean="0">
                <a:solidFill>
                  <a:srgbClr val="FF0000"/>
                </a:solidFill>
              </a:rPr>
              <a:t>people, cities, …)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co-references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template elements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template relations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Automatic Content Extraction (ACE) evaluation project </a:t>
            </a:r>
          </a:p>
          <a:p>
            <a:pPr lvl="2"/>
            <a:r>
              <a:rPr lang="en-US" dirty="0" smtClean="0"/>
              <a:t>The National Institute of Standards and Technology (NIST) from 2000 to 2008. </a:t>
            </a:r>
          </a:p>
          <a:p>
            <a:pPr lvl="2"/>
            <a:r>
              <a:rPr lang="en-US" dirty="0" smtClean="0"/>
              <a:t>Extract </a:t>
            </a:r>
            <a:r>
              <a:rPr lang="en-US" dirty="0" smtClean="0"/>
              <a:t>entities from language data and then infer relations among them.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Related Work(4/5)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Reference Section Extraction</a:t>
            </a:r>
          </a:p>
          <a:p>
            <a:pPr lvl="1"/>
            <a:r>
              <a:rPr lang="en-US" dirty="0" smtClean="0"/>
              <a:t>(Han et al., 2003)</a:t>
            </a:r>
          </a:p>
          <a:p>
            <a:pPr lvl="2"/>
            <a:r>
              <a:rPr lang="en-US" dirty="0" smtClean="0"/>
              <a:t>Automatic document metadata extraction </a:t>
            </a:r>
          </a:p>
          <a:p>
            <a:pPr lvl="2"/>
            <a:r>
              <a:rPr lang="en-US" dirty="0" smtClean="0"/>
              <a:t>Using support vector machines (SVM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Councill</a:t>
            </a:r>
            <a:r>
              <a:rPr lang="en-US" dirty="0" smtClean="0"/>
              <a:t>, Giles, &amp; Kan, 2008) </a:t>
            </a:r>
          </a:p>
          <a:p>
            <a:pPr lvl="2"/>
            <a:r>
              <a:rPr lang="en-US" dirty="0" err="1" smtClean="0"/>
              <a:t>ParsCit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An </a:t>
            </a:r>
            <a:r>
              <a:rPr lang="en-US" dirty="0" smtClean="0">
                <a:solidFill>
                  <a:srgbClr val="0070C0"/>
                </a:solidFill>
              </a:rPr>
              <a:t>open source </a:t>
            </a:r>
            <a:r>
              <a:rPr lang="en-US" dirty="0" smtClean="0"/>
              <a:t>package in </a:t>
            </a:r>
            <a:r>
              <a:rPr lang="en-US" dirty="0" err="1" smtClean="0"/>
              <a:t>CiteSeerX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To extract reference strings from a document &amp; parse them. </a:t>
            </a:r>
          </a:p>
          <a:p>
            <a:pPr lvl="2"/>
            <a:r>
              <a:rPr lang="en-US" dirty="0" smtClean="0"/>
              <a:t>Based on some heuristics, </a:t>
            </a:r>
          </a:p>
          <a:p>
            <a:pPr lvl="3"/>
            <a:r>
              <a:rPr lang="en-US" dirty="0" smtClean="0"/>
              <a:t>E.g., using </a:t>
            </a:r>
            <a:r>
              <a:rPr lang="en-US" dirty="0" smtClean="0">
                <a:solidFill>
                  <a:srgbClr val="0070C0"/>
                </a:solidFill>
              </a:rPr>
              <a:t>regular expressions</a:t>
            </a:r>
            <a:r>
              <a:rPr lang="en-US" dirty="0" smtClean="0"/>
              <a:t> like ‘/[</a:t>
            </a:r>
            <a:r>
              <a:rPr lang="en-US" dirty="0" err="1" smtClean="0"/>
              <a:t>R|r</a:t>
            </a:r>
            <a:r>
              <a:rPr lang="en-US" dirty="0" smtClean="0"/>
              <a:t>][</a:t>
            </a:r>
            <a:r>
              <a:rPr lang="en-US" dirty="0" err="1" smtClean="0"/>
              <a:t>eferences</a:t>
            </a:r>
            <a:r>
              <a:rPr lang="en-US" dirty="0" smtClean="0"/>
              <a:t>]/’ or ‘/[</a:t>
            </a:r>
            <a:r>
              <a:rPr lang="en-US" dirty="0" err="1" smtClean="0"/>
              <a:t>B|b</a:t>
            </a:r>
            <a:r>
              <a:rPr lang="en-US" dirty="0" smtClean="0"/>
              <a:t>][</a:t>
            </a:r>
            <a:r>
              <a:rPr lang="en-US" dirty="0" err="1" smtClean="0"/>
              <a:t>ibliography</a:t>
            </a:r>
            <a:r>
              <a:rPr lang="en-US" dirty="0" smtClean="0"/>
              <a:t>]/’. </a:t>
            </a:r>
            <a:endParaRPr lang="en-US" altLang="ko-K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800600"/>
          </a:xfrm>
        </p:spPr>
        <p:txBody>
          <a:bodyPr/>
          <a:lstStyle/>
          <a:p>
            <a:r>
              <a:rPr lang="en-US" altLang="ko-KR" dirty="0" smtClean="0"/>
              <a:t>Introduction</a:t>
            </a:r>
          </a:p>
          <a:p>
            <a:r>
              <a:rPr lang="en-US" altLang="ko-KR" dirty="0" smtClean="0"/>
              <a:t>Related Work</a:t>
            </a:r>
          </a:p>
          <a:p>
            <a:r>
              <a:rPr lang="en-US" altLang="ko-KR" dirty="0" smtClean="0"/>
              <a:t>ETD MS</a:t>
            </a:r>
          </a:p>
          <a:p>
            <a:r>
              <a:rPr lang="en-US" altLang="ko-KR" dirty="0" smtClean="0"/>
              <a:t>ETD </a:t>
            </a:r>
            <a:r>
              <a:rPr lang="en-US" altLang="ko-KR" dirty="0" smtClean="0"/>
              <a:t>Reference </a:t>
            </a:r>
            <a:r>
              <a:rPr lang="en-US" altLang="ko-KR" dirty="0" smtClean="0"/>
              <a:t>Extraction</a:t>
            </a:r>
          </a:p>
          <a:p>
            <a:r>
              <a:rPr lang="en-US" altLang="ko-KR" dirty="0" smtClean="0"/>
              <a:t>Experiment &amp; Discussion</a:t>
            </a:r>
          </a:p>
          <a:p>
            <a:r>
              <a:rPr lang="en-US" altLang="ko-KR" dirty="0" smtClean="0"/>
              <a:t>Conclusion &amp; Future Work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Related </a:t>
            </a:r>
            <a:r>
              <a:rPr lang="en-US" dirty="0" smtClean="0"/>
              <a:t>Work (</a:t>
            </a:r>
            <a:r>
              <a:rPr lang="en-US" dirty="0" smtClean="0"/>
              <a:t>5/5)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ko-KR" dirty="0" smtClean="0"/>
              <a:t>Reference Metadata Schema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General Metadata Schema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Dublin Core Metadata Element Set: 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Qualified DC Terms 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Metadata Object Description Schema (MODS)</a:t>
            </a:r>
          </a:p>
          <a:p>
            <a:pPr lvl="2">
              <a:lnSpc>
                <a:spcPct val="90000"/>
              </a:lnSpc>
              <a:buNone/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Metadata Schema Dedicated to ETDs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ETD MS (Metadata Standard)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TDL MODS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804478"/>
              </p:ext>
            </p:extLst>
          </p:nvPr>
        </p:nvGraphicFramePr>
        <p:xfrm>
          <a:off x="1043608" y="2852936"/>
          <a:ext cx="7992888" cy="2753072"/>
        </p:xfrm>
        <a:graphic>
          <a:graphicData uri="http://schemas.openxmlformats.org/drawingml/2006/table">
            <a:tbl>
              <a:tblPr/>
              <a:tblGrid>
                <a:gridCol w="1656184"/>
                <a:gridCol w="1872208"/>
                <a:gridCol w="1678801"/>
                <a:gridCol w="1849591"/>
                <a:gridCol w="936104"/>
              </a:tblGrid>
              <a:tr h="8640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latin typeface="Times New Roman"/>
                          <a:ea typeface="Malgun Gothic"/>
                          <a:cs typeface="Times"/>
                        </a:rPr>
                        <a:t>DC</a:t>
                      </a:r>
                      <a:endParaRPr lang="en-US" sz="20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latin typeface="Times New Roman"/>
                          <a:ea typeface="Malgun Gothic"/>
                          <a:cs typeface="Times"/>
                        </a:rPr>
                        <a:t>DC Terms</a:t>
                      </a:r>
                      <a:endParaRPr lang="en-US" sz="20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latin typeface="Times New Roman"/>
                          <a:ea typeface="Malgun Gothic"/>
                          <a:cs typeface="Times"/>
                        </a:rPr>
                        <a:t>MODS</a:t>
                      </a:r>
                      <a:endParaRPr lang="en-US" sz="20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latin typeface="Times New Roman"/>
                          <a:ea typeface="Malgun Gothic"/>
                          <a:cs typeface="Times"/>
                        </a:rPr>
                        <a:t>Extended ETD-MS</a:t>
                      </a:r>
                      <a:endParaRPr lang="en-US" sz="20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latin typeface="Times New Roman"/>
                          <a:ea typeface="Malgun Gothic"/>
                          <a:cs typeface="Times"/>
                        </a:rPr>
                        <a:t>TDL ETD MODS</a:t>
                      </a:r>
                      <a:endParaRPr lang="en-US" sz="20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67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 smtClean="0">
                          <a:latin typeface="Courier New"/>
                          <a:ea typeface="Malgun Gothic"/>
                          <a:cs typeface="Times"/>
                        </a:rPr>
                        <a:t>dc</a:t>
                      </a:r>
                      <a:br>
                        <a:rPr lang="en-US" sz="2000" dirty="0" smtClean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2000" dirty="0" smtClean="0">
                          <a:latin typeface="Courier New"/>
                          <a:ea typeface="Malgun Gothic"/>
                          <a:cs typeface="Times"/>
                        </a:rPr>
                        <a:t>.relation</a:t>
                      </a:r>
                      <a:r>
                        <a:rPr lang="en-US" sz="2000" dirty="0">
                          <a:latin typeface="Courier New"/>
                          <a:ea typeface="Malgun Gothic"/>
                          <a:cs typeface="Times"/>
                        </a:rPr>
                        <a:t>.</a:t>
                      </a:r>
                      <a:br>
                        <a:rPr lang="en-US" sz="2000" dirty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2000" dirty="0">
                          <a:latin typeface="Courier New"/>
                          <a:ea typeface="Malgun Gothic"/>
                          <a:cs typeface="Times"/>
                        </a:rPr>
                        <a:t>references</a:t>
                      </a:r>
                      <a:endParaRPr lang="en-US" sz="20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 err="1" smtClean="0">
                          <a:latin typeface="Courier New"/>
                          <a:ea typeface="Malgun Gothic"/>
                          <a:cs typeface="Times"/>
                        </a:rPr>
                        <a:t>dcterms</a:t>
                      </a:r>
                      <a:r>
                        <a:rPr lang="en-US" sz="2000" dirty="0" smtClean="0">
                          <a:latin typeface="Courier New"/>
                          <a:ea typeface="Malgun Gothic"/>
                          <a:cs typeface="Times"/>
                        </a:rPr>
                        <a:t/>
                      </a:r>
                      <a:br>
                        <a:rPr lang="en-US" sz="2000" dirty="0" smtClean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2000" dirty="0" smtClean="0">
                          <a:latin typeface="Courier New"/>
                          <a:ea typeface="Malgun Gothic"/>
                          <a:cs typeface="Times"/>
                        </a:rPr>
                        <a:t>:</a:t>
                      </a:r>
                      <a:r>
                        <a:rPr lang="en-US" sz="2000" dirty="0">
                          <a:latin typeface="Courier New"/>
                          <a:ea typeface="Malgun Gothic"/>
                          <a:cs typeface="Times"/>
                        </a:rPr>
                        <a:t>references</a:t>
                      </a:r>
                      <a:endParaRPr lang="en-US" sz="20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 err="1" smtClean="0">
                          <a:latin typeface="Courier New"/>
                          <a:ea typeface="Malgun Gothic"/>
                          <a:cs typeface="Times"/>
                        </a:rPr>
                        <a:t>mods</a:t>
                      </a:r>
                      <a:r>
                        <a:rPr lang="en-US" sz="2000" dirty="0" smtClean="0">
                          <a:latin typeface="Courier New"/>
                          <a:ea typeface="Malgun Gothic"/>
                          <a:cs typeface="Times"/>
                        </a:rPr>
                        <a:t/>
                      </a:r>
                      <a:br>
                        <a:rPr lang="en-US" sz="2000" dirty="0" smtClean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2000" dirty="0" smtClean="0">
                          <a:latin typeface="Courier New"/>
                          <a:ea typeface="Malgun Gothic"/>
                          <a:cs typeface="Times"/>
                        </a:rPr>
                        <a:t>:</a:t>
                      </a:r>
                      <a:r>
                        <a:rPr lang="en-US" sz="2000" dirty="0" err="1">
                          <a:latin typeface="Courier New"/>
                          <a:ea typeface="Malgun Gothic"/>
                          <a:cs typeface="Times"/>
                        </a:rPr>
                        <a:t>relatedItem</a:t>
                      </a:r>
                      <a:endParaRPr lang="en-US" sz="20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 smtClean="0">
                          <a:latin typeface="Courier New"/>
                          <a:ea typeface="Malgun Gothic"/>
                          <a:cs typeface="Times"/>
                        </a:rPr>
                        <a:t>dc</a:t>
                      </a:r>
                      <a:br>
                        <a:rPr lang="en-US" sz="2000" b="1" dirty="0" smtClean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2000" b="1" dirty="0" smtClean="0">
                          <a:latin typeface="Courier New"/>
                          <a:ea typeface="Malgun Gothic"/>
                          <a:cs typeface="Times"/>
                        </a:rPr>
                        <a:t>:</a:t>
                      </a:r>
                      <a:r>
                        <a:rPr lang="en-US" sz="2000" b="1" dirty="0">
                          <a:latin typeface="Courier New"/>
                          <a:ea typeface="Malgun Gothic"/>
                          <a:cs typeface="Times"/>
                        </a:rPr>
                        <a:t>relation</a:t>
                      </a:r>
                      <a:endParaRPr lang="en-US" sz="2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 err="1" smtClean="0">
                          <a:latin typeface="Courier New"/>
                          <a:ea typeface="Malgun Gothic"/>
                          <a:cs typeface="Times"/>
                        </a:rPr>
                        <a:t>dcterms</a:t>
                      </a:r>
                      <a:r>
                        <a:rPr lang="en-US" sz="2000" b="1" dirty="0" smtClean="0">
                          <a:latin typeface="Courier New"/>
                          <a:ea typeface="Malgun Gothic"/>
                          <a:cs typeface="Times"/>
                        </a:rPr>
                        <a:t/>
                      </a:r>
                      <a:br>
                        <a:rPr lang="en-US" sz="2000" b="1" dirty="0" smtClean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2000" b="1" dirty="0" smtClean="0">
                          <a:latin typeface="Courier New"/>
                          <a:ea typeface="Malgun Gothic"/>
                          <a:cs typeface="Times"/>
                        </a:rPr>
                        <a:t>:references</a:t>
                      </a:r>
                      <a:endParaRPr lang="en-US" sz="20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latin typeface="Times New Roman"/>
                          <a:ea typeface="Malgun Gothic"/>
                          <a:cs typeface="Times"/>
                        </a:rPr>
                        <a:t>N/A</a:t>
                      </a: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992888" cy="1143000"/>
          </a:xfrm>
        </p:spPr>
        <p:txBody>
          <a:bodyPr anchor="ctr" anchorCtr="0">
            <a:normAutofit fontScale="90000"/>
          </a:bodyPr>
          <a:lstStyle/>
          <a:p>
            <a:r>
              <a:rPr lang="en-US" dirty="0" smtClean="0"/>
              <a:t>Reference Metadata </a:t>
            </a:r>
            <a:r>
              <a:rPr lang="en-US" dirty="0" smtClean="0"/>
              <a:t>Implementation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920880" cy="1143000"/>
          </a:xfrm>
        </p:spPr>
        <p:txBody>
          <a:bodyPr anchor="ctr" anchorCtr="0">
            <a:normAutofit fontScale="90000"/>
          </a:bodyPr>
          <a:lstStyle/>
          <a:p>
            <a:r>
              <a:rPr lang="en-US" dirty="0" smtClean="0"/>
              <a:t>Reference Metadata </a:t>
            </a:r>
            <a:r>
              <a:rPr lang="en-US" dirty="0" smtClean="0"/>
              <a:t>Implementation 2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HTML/XHTML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It can be represented using </a:t>
            </a:r>
            <a:r>
              <a:rPr lang="en-US" i="1" dirty="0" smtClean="0"/>
              <a:t>link</a:t>
            </a:r>
            <a:r>
              <a:rPr lang="en-US" dirty="0" smtClean="0"/>
              <a:t> and </a:t>
            </a:r>
            <a:r>
              <a:rPr lang="en-US" i="1" dirty="0" smtClean="0"/>
              <a:t>meta</a:t>
            </a:r>
            <a:r>
              <a:rPr lang="en-US" dirty="0" smtClean="0"/>
              <a:t> tags. </a:t>
            </a:r>
          </a:p>
          <a:p>
            <a:pPr lvl="1"/>
            <a:r>
              <a:rPr lang="en-US" dirty="0" smtClean="0"/>
              <a:t>URL or references as an </a:t>
            </a:r>
            <a:r>
              <a:rPr lang="en-US" b="1" dirty="0" smtClean="0">
                <a:solidFill>
                  <a:srgbClr val="FF0000"/>
                </a:solidFill>
              </a:rPr>
              <a:t>attribute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Human readable (e.g., </a:t>
            </a:r>
            <a:r>
              <a:rPr lang="en-US" dirty="0" smtClean="0">
                <a:solidFill>
                  <a:srgbClr val="0070C0"/>
                </a:solidFill>
              </a:rPr>
              <a:t>a plain text</a:t>
            </a:r>
            <a:r>
              <a:rPr lang="en-US" dirty="0" smtClean="0"/>
              <a:t>) or </a:t>
            </a:r>
          </a:p>
          <a:p>
            <a:pPr lvl="1"/>
            <a:r>
              <a:rPr lang="en-US" dirty="0" smtClean="0"/>
              <a:t>A machine readable form (e.g., </a:t>
            </a:r>
            <a:r>
              <a:rPr lang="en-US" dirty="0" err="1" smtClean="0">
                <a:solidFill>
                  <a:srgbClr val="0070C0"/>
                </a:solidFill>
              </a:rPr>
              <a:t>OpenURL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ContextObjec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XML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Reference metadata using the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 of metadata property/elements/tags.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OAI-</a:t>
            </a:r>
            <a:r>
              <a:rPr lang="en-US" dirty="0" smtClean="0">
                <a:solidFill>
                  <a:srgbClr val="0070C0"/>
                </a:solidFill>
              </a:rPr>
              <a:t>PMH</a:t>
            </a:r>
            <a:endParaRPr lang="en-US" dirty="0" smtClean="0"/>
          </a:p>
          <a:p>
            <a:pPr lvl="2"/>
            <a:r>
              <a:rPr lang="en-US" dirty="0" smtClean="0"/>
              <a:t>A protocol for interoperable metadata harvesting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 Metadata </a:t>
            </a:r>
            <a:r>
              <a:rPr lang="en-US" dirty="0" smtClean="0"/>
              <a:t>Implementation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RDF (</a:t>
            </a:r>
            <a:r>
              <a:rPr lang="en-US" b="1" dirty="0" smtClean="0"/>
              <a:t>Resource Description Framework)</a:t>
            </a:r>
            <a:endParaRPr lang="en-US" dirty="0" smtClean="0"/>
          </a:p>
          <a:p>
            <a:pPr lvl="1"/>
            <a:r>
              <a:rPr lang="en-US" dirty="0" smtClean="0"/>
              <a:t>Constructs and vocabularies used in DC metadata </a:t>
            </a:r>
          </a:p>
          <a:p>
            <a:pPr lvl="2"/>
            <a:r>
              <a:rPr lang="en-US" dirty="0" smtClean="0"/>
              <a:t>DC Abstract Model (DCAM)</a:t>
            </a:r>
          </a:p>
          <a:p>
            <a:pPr lvl="3"/>
            <a:r>
              <a:rPr lang="en-US" dirty="0" smtClean="0"/>
              <a:t>A RDF conceptual model, which builds on RDF undertaken by W3C.  </a:t>
            </a:r>
          </a:p>
          <a:p>
            <a:pPr lvl="3"/>
            <a:r>
              <a:rPr lang="en-US" dirty="0" smtClean="0"/>
              <a:t>The nature of component used and expresses how for the components to be combined to create information structures. 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smtClean="0">
                <a:solidFill>
                  <a:srgbClr val="FF0000"/>
                </a:solidFill>
              </a:rPr>
              <a:t>application profile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Application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 application profile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rgbClr val="FF0000"/>
                </a:solidFill>
              </a:rPr>
              <a:t>metadata elements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properties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vocabularies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terms</a:t>
            </a:r>
            <a:r>
              <a:rPr lang="en-US" dirty="0" smtClean="0"/>
              <a:t>, and guidelines defined for a specific application. </a:t>
            </a:r>
          </a:p>
          <a:p>
            <a:pPr lvl="1"/>
            <a:r>
              <a:rPr lang="en-US" i="1" dirty="0" smtClean="0"/>
              <a:t>E.g., Dublin </a:t>
            </a:r>
            <a:r>
              <a:rPr lang="en-US" i="1" dirty="0" smtClean="0"/>
              <a:t>Core Application Profile (DCAP)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Guidelines</a:t>
            </a:r>
            <a:r>
              <a:rPr lang="en-US" dirty="0" smtClean="0"/>
              <a:t> for use of DC metadata in a specific context (Coyle, 2009). </a:t>
            </a:r>
          </a:p>
          <a:p>
            <a:r>
              <a:rPr lang="en-US" i="1" dirty="0" smtClean="0"/>
              <a:t>Scholarly Work Application Profile (SWAP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 DCAP for </a:t>
            </a:r>
            <a:r>
              <a:rPr lang="en-US" dirty="0" smtClean="0">
                <a:solidFill>
                  <a:srgbClr val="FF0000"/>
                </a:solidFill>
              </a:rPr>
              <a:t>scholarly works </a:t>
            </a:r>
            <a:r>
              <a:rPr lang="en-US" dirty="0" smtClean="0"/>
              <a:t>(</a:t>
            </a:r>
            <a:r>
              <a:rPr lang="en-US" dirty="0" err="1" smtClean="0"/>
              <a:t>Allinson</a:t>
            </a:r>
            <a:r>
              <a:rPr lang="en-US" dirty="0" smtClean="0"/>
              <a:t>, Johnston, &amp; Powell, 2007). </a:t>
            </a:r>
          </a:p>
          <a:p>
            <a:pPr lvl="1"/>
            <a:r>
              <a:rPr lang="en-US" dirty="0" smtClean="0"/>
              <a:t>To support </a:t>
            </a:r>
          </a:p>
          <a:p>
            <a:pPr lvl="2"/>
            <a:r>
              <a:rPr lang="en-US" dirty="0" smtClean="0"/>
              <a:t>Browsing, searching, and presentation services </a:t>
            </a:r>
          </a:p>
          <a:p>
            <a:pPr lvl="2"/>
            <a:r>
              <a:rPr lang="en-US" dirty="0" smtClean="0"/>
              <a:t>Providing </a:t>
            </a:r>
            <a:r>
              <a:rPr lang="en-US" dirty="0" smtClean="0"/>
              <a:t>metadata </a:t>
            </a:r>
            <a:r>
              <a:rPr lang="en-US" dirty="0" smtClean="0"/>
              <a:t>as well as contents of references</a:t>
            </a:r>
          </a:p>
          <a:p>
            <a:r>
              <a:rPr lang="en-US" dirty="0" smtClean="0"/>
              <a:t>Open Archive Initiative-Object Reuse and Exchange (OAI-ORE)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standard</a:t>
            </a:r>
            <a:r>
              <a:rPr lang="en-US" dirty="0" smtClean="0"/>
              <a:t> for describing the </a:t>
            </a:r>
            <a:r>
              <a:rPr lang="en-US" dirty="0" smtClean="0">
                <a:solidFill>
                  <a:srgbClr val="FF0000"/>
                </a:solidFill>
              </a:rPr>
              <a:t>exchange of aggregations </a:t>
            </a:r>
            <a:r>
              <a:rPr lang="en-US" dirty="0" smtClean="0"/>
              <a:t>of  </a:t>
            </a:r>
            <a:r>
              <a:rPr lang="en-US" dirty="0" smtClean="0"/>
              <a:t>Web resources (</a:t>
            </a:r>
            <a:r>
              <a:rPr lang="en-US" dirty="0" err="1" smtClean="0"/>
              <a:t>Lagoze</a:t>
            </a:r>
            <a:r>
              <a:rPr lang="en-US" dirty="0" smtClean="0"/>
              <a:t> et al., 2008)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72008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 smtClean="0"/>
              <a:t>Example ETD 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74061"/>
              </p:ext>
            </p:extLst>
          </p:nvPr>
        </p:nvGraphicFramePr>
        <p:xfrm>
          <a:off x="107504" y="769599"/>
          <a:ext cx="8928993" cy="5911691"/>
        </p:xfrm>
        <a:graphic>
          <a:graphicData uri="http://schemas.openxmlformats.org/drawingml/2006/table">
            <a:tbl>
              <a:tblPr/>
              <a:tblGrid>
                <a:gridCol w="1872209"/>
                <a:gridCol w="913094"/>
                <a:gridCol w="6143690"/>
              </a:tblGrid>
              <a:tr h="9861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dirty="0">
                          <a:latin typeface="Times New Roman"/>
                          <a:ea typeface="Malgun Gothic"/>
                          <a:cs typeface="Times New Roman"/>
                        </a:rPr>
                        <a:t>Property</a:t>
                      </a:r>
                      <a:endParaRPr lang="en-US" sz="15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  <a:cs typeface="Times New Roman"/>
                        </a:rPr>
                        <a:t>Syntax Encoding Scheme URI</a:t>
                      </a:r>
                      <a:endParaRPr lang="en-US" sz="150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dirty="0">
                          <a:latin typeface="Times New Roman"/>
                          <a:ea typeface="Malgun Gothic"/>
                          <a:cs typeface="Times New Roman"/>
                        </a:rPr>
                        <a:t>Value String</a:t>
                      </a:r>
                      <a:endParaRPr lang="en-US" sz="15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9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ourier New"/>
                          <a:ea typeface="Malgun Gothic"/>
                          <a:cs typeface="Times"/>
                        </a:rPr>
                        <a:t>dc:title</a:t>
                      </a:r>
                      <a:endParaRPr lang="en-US" sz="150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ourier New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pc="-100">
                          <a:latin typeface="Courier New"/>
                          <a:ea typeface="Malgun Gothic"/>
                          <a:cs typeface="Times"/>
                        </a:rPr>
                        <a:t>Low Frequency Finite Element Modeling of Passive Noise Attenuation in Ear Defenders</a:t>
                      </a:r>
                      <a:endParaRPr lang="en-US" sz="150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4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ourier New"/>
                          <a:ea typeface="Malgun Gothic"/>
                          <a:cs typeface="Times"/>
                        </a:rPr>
                        <a:t>dc:creator</a:t>
                      </a:r>
                      <a:endParaRPr lang="en-US" sz="150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ourier New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pc="-100">
                          <a:latin typeface="Courier New"/>
                          <a:ea typeface="Malgun Gothic"/>
                          <a:cs typeface="Times"/>
                        </a:rPr>
                        <a:t>Aamir Anwar</a:t>
                      </a:r>
                      <a:endParaRPr lang="en-US" sz="150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9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latin typeface="Courier New"/>
                          <a:ea typeface="Malgun Gothic"/>
                          <a:cs typeface="Times"/>
                        </a:rPr>
                        <a:t>dc:contri</a:t>
                      </a:r>
                      <a:r>
                        <a:rPr lang="en-US" sz="1500" dirty="0" smtClean="0">
                          <a:latin typeface="Courier New"/>
                          <a:ea typeface="Malgun Gothic"/>
                          <a:cs typeface="Times"/>
                        </a:rPr>
                        <a:t>-</a:t>
                      </a:r>
                      <a:br>
                        <a:rPr lang="en-US" sz="1500" dirty="0" smtClean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500" dirty="0" err="1" smtClean="0">
                          <a:latin typeface="Courier New"/>
                          <a:ea typeface="Malgun Gothic"/>
                          <a:cs typeface="Times"/>
                        </a:rPr>
                        <a:t>butor</a:t>
                      </a:r>
                      <a:endParaRPr lang="en-US" sz="15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ourier New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pc="-100">
                          <a:latin typeface="Courier New"/>
                          <a:ea typeface="Malgun Gothic"/>
                          <a:cs typeface="Times"/>
                        </a:rPr>
                        <a:t>Mechanical Engineering, Virginia Tech</a:t>
                      </a:r>
                      <a:endParaRPr lang="en-US" sz="150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ourier New"/>
                          <a:ea typeface="Malgun Gothic"/>
                          <a:cs typeface="Times"/>
                        </a:rPr>
                        <a:t>dc: </a:t>
                      </a:r>
                      <a:r>
                        <a:rPr lang="en-US" sz="1500" dirty="0" smtClean="0">
                          <a:latin typeface="Courier New"/>
                          <a:ea typeface="Malgun Gothic"/>
                          <a:cs typeface="Times"/>
                        </a:rPr>
                        <a:t>publisher</a:t>
                      </a:r>
                      <a:endParaRPr lang="en-US" sz="15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ourier New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pc="-100">
                          <a:latin typeface="Courier New"/>
                          <a:ea typeface="Malgun Gothic"/>
                          <a:cs typeface="Times"/>
                        </a:rPr>
                        <a:t>Virginia Tech</a:t>
                      </a:r>
                      <a:endParaRPr lang="en-US" sz="150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35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70C0"/>
                          </a:solidFill>
                          <a:latin typeface="Courier New"/>
                          <a:ea typeface="Malgun Gothic"/>
                          <a:cs typeface="Times"/>
                        </a:rPr>
                        <a:t>dcterms</a:t>
                      </a:r>
                      <a:r>
                        <a:rPr lang="en-US" sz="1500" b="1" dirty="0">
                          <a:solidFill>
                            <a:srgbClr val="0070C0"/>
                          </a:solidFill>
                          <a:latin typeface="Courier New"/>
                          <a:ea typeface="Malgun Gothic"/>
                          <a:cs typeface="Times"/>
                        </a:rPr>
                        <a:t>:</a:t>
                      </a:r>
                      <a:br>
                        <a:rPr lang="en-US" sz="1500" b="1" dirty="0">
                          <a:solidFill>
                            <a:srgbClr val="0070C0"/>
                          </a:solidFill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500" b="1" dirty="0">
                          <a:solidFill>
                            <a:srgbClr val="0070C0"/>
                          </a:solidFill>
                          <a:latin typeface="Courier New"/>
                          <a:ea typeface="Malgun Gothic"/>
                          <a:cs typeface="Times"/>
                        </a:rPr>
                        <a:t>references</a:t>
                      </a:r>
                      <a:endParaRPr lang="en-US" sz="1500" dirty="0">
                        <a:solidFill>
                          <a:srgbClr val="0070C0"/>
                        </a:solidFill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spc="-100" dirty="0">
                          <a:solidFill>
                            <a:srgbClr val="0070C0"/>
                          </a:solidFill>
                          <a:latin typeface="Courier New"/>
                          <a:ea typeface="Malgun Gothic"/>
                          <a:cs typeface="Times"/>
                        </a:rPr>
                        <a:t>L.E. </a:t>
                      </a:r>
                      <a:r>
                        <a:rPr lang="en-US" sz="1500" b="1" spc="-100" dirty="0" err="1">
                          <a:solidFill>
                            <a:srgbClr val="0070C0"/>
                          </a:solidFill>
                          <a:latin typeface="Courier New"/>
                          <a:ea typeface="Malgun Gothic"/>
                          <a:cs typeface="Times"/>
                        </a:rPr>
                        <a:t>Kinsler</a:t>
                      </a:r>
                      <a:r>
                        <a:rPr lang="en-US" sz="1500" b="1" spc="-100" dirty="0">
                          <a:solidFill>
                            <a:srgbClr val="0070C0"/>
                          </a:solidFill>
                          <a:latin typeface="Courier New"/>
                          <a:ea typeface="Malgun Gothic"/>
                          <a:cs typeface="Times"/>
                        </a:rPr>
                        <a:t>, A.R. Frey, A.B. </a:t>
                      </a:r>
                      <a:r>
                        <a:rPr lang="en-US" sz="1500" b="1" spc="-100" dirty="0" err="1">
                          <a:solidFill>
                            <a:srgbClr val="0070C0"/>
                          </a:solidFill>
                          <a:latin typeface="Courier New"/>
                          <a:ea typeface="Malgun Gothic"/>
                          <a:cs typeface="Times"/>
                        </a:rPr>
                        <a:t>Coppens</a:t>
                      </a:r>
                      <a:r>
                        <a:rPr lang="en-US" sz="1500" b="1" spc="-100" dirty="0">
                          <a:solidFill>
                            <a:srgbClr val="0070C0"/>
                          </a:solidFill>
                          <a:latin typeface="Courier New"/>
                          <a:ea typeface="Malgun Gothic"/>
                          <a:cs typeface="Times"/>
                        </a:rPr>
                        <a:t>, J.V. Sanders, Fundamentals of Acoustics, 4 </a:t>
                      </a:r>
                      <a:r>
                        <a:rPr lang="en-US" sz="1500" b="1" spc="-100" dirty="0" err="1">
                          <a:solidFill>
                            <a:srgbClr val="0070C0"/>
                          </a:solidFill>
                          <a:latin typeface="Courier New"/>
                          <a:ea typeface="Malgun Gothic"/>
                          <a:cs typeface="Times"/>
                        </a:rPr>
                        <a:t>th</a:t>
                      </a:r>
                      <a:r>
                        <a:rPr lang="en-US" sz="1500" b="1" spc="-100" dirty="0">
                          <a:solidFill>
                            <a:srgbClr val="0070C0"/>
                          </a:solidFill>
                          <a:latin typeface="Courier New"/>
                          <a:ea typeface="Malgun Gothic"/>
                          <a:cs typeface="Times"/>
                        </a:rPr>
                        <a:t> ed., John Wiley &amp; Sons Inc. New York, 2000.</a:t>
                      </a:r>
                      <a:endParaRPr lang="en-US" sz="1500" dirty="0">
                        <a:solidFill>
                          <a:srgbClr val="0070C0"/>
                        </a:solidFill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9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dcterms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:</a:t>
                      </a:r>
                      <a:br>
                        <a:rPr lang="en-US" sz="1500" b="1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references</a:t>
                      </a:r>
                      <a:endParaRPr lang="en-US" sz="1500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Info:ofi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/</a:t>
                      </a:r>
                      <a:r>
                        <a:rPr lang="en-US" sz="1500" b="1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fmt:kev:mtx:ctx</a:t>
                      </a:r>
                      <a:endParaRPr lang="en-US" sz="1500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&amp;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ctx_ver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=Z39.88-2004&amp; 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rft_val_fmt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=info%3Aofi%2Ffmt%3Akev%3Amtx%3Abook</a:t>
                      </a:r>
                      <a:b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&amp;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rfr_id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=info%3Asid%2Focoins.info%3Agenerator&amp;rft.genre=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book&amp;rft.btitle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Fundamentals+of+Acoustics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/>
                      </a:r>
                      <a:b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&amp;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rft.title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Fundamentals+of+Acoustics&amp;rft.aulast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Kinsler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/>
                      </a:r>
                      <a:b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&amp;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rft.aufirst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=L.+&amp;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rft.auinit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L.E.K.&amp;rft.aucorp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Frey+A.R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.</a:t>
                      </a:r>
                      <a:b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&amp;rft.au=L.++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L.E.K.+Kinsler&amp;rft.au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Coppens+A.B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.</a:t>
                      </a:r>
                      <a:b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&amp;rft.au=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Sanders+J.V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.+&amp;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rft.date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=2000&amp;rft.pub=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John+Wiley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+%26+Sons+Inc.</a:t>
                      </a:r>
                      <a:b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&amp;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rft.place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5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New+York&amp;amp;rft.edition</a:t>
                      </a:r>
                      <a:r>
                        <a:rPr lang="en-US" sz="15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=4+th+ed.</a:t>
                      </a:r>
                      <a:endParaRPr lang="en-US" sz="1500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93610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 smtClean="0"/>
              <a:t>Example of Extended ETD MS in XML and (X)HTML </a:t>
            </a:r>
            <a:endParaRPr lang="ko-KR" alt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958694"/>
              </p:ext>
            </p:extLst>
          </p:nvPr>
        </p:nvGraphicFramePr>
        <p:xfrm>
          <a:off x="0" y="1124744"/>
          <a:ext cx="9099864" cy="5669703"/>
        </p:xfrm>
        <a:graphic>
          <a:graphicData uri="http://schemas.openxmlformats.org/drawingml/2006/table">
            <a:tbl>
              <a:tblPr/>
              <a:tblGrid>
                <a:gridCol w="602920"/>
                <a:gridCol w="4833176"/>
                <a:gridCol w="3663768"/>
              </a:tblGrid>
              <a:tr h="1985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Times New Roman"/>
                          <a:ea typeface="Malgun Gothic"/>
                          <a:cs typeface="Times New Roman"/>
                        </a:rPr>
                        <a:t>Reference to a Book Encoded in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XML</a:t>
                      </a:r>
                      <a:endParaRPr lang="en-US" sz="1100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Times New Roman"/>
                          <a:ea typeface="Malgun Gothic"/>
                          <a:cs typeface="Times New Roman"/>
                        </a:rPr>
                        <a:t>Reference to a Book Encoded in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(X)HTML</a:t>
                      </a:r>
                      <a:endParaRPr lang="en-US" sz="1100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8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Malgun Gothic"/>
                          <a:cs typeface="Times New Roman"/>
                        </a:rPr>
                        <a:t>Schema </a:t>
                      </a:r>
                      <a:r>
                        <a:rPr lang="en-US" sz="1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declara-tion</a:t>
                      </a:r>
                      <a:endParaRPr lang="en-US" sz="11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&lt;?xml </a:t>
                      </a: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versino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="1.0" encoding="UTF-8"?&gt;</a:t>
                      </a:r>
                      <a:endParaRPr lang="en-US" sz="105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&lt;thesis </a:t>
                      </a: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xmlns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 = http://</a:t>
                      </a: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www.ndltd.org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/standards/metadata/</a:t>
                      </a: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etdms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/1.0/ </a:t>
                      </a:r>
                      <a:b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xmlns:dcterms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 = http://</a:t>
                      </a: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purl.org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/dc/terms/ </a:t>
                      </a: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xsi:schemaLocation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 = "http://</a:t>
                      </a: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www.ndltd.org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/</a:t>
                      </a: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startds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/</a:t>
                      </a: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metdata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/</a:t>
                      </a: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etdms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/1.0/</a:t>
                      </a:r>
                      <a:b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http://</a:t>
                      </a: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www.ndltd.org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/standards/metadata/</a:t>
                      </a: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etdms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/1.0/</a:t>
                      </a:r>
                      <a:r>
                        <a:rPr lang="en-US" sz="1050" spc="-100" dirty="0" err="1">
                          <a:latin typeface="Courier New"/>
                          <a:ea typeface="Malgun Gothic"/>
                          <a:cs typeface="Times"/>
                        </a:rPr>
                        <a:t>etdms.xsd</a:t>
                      </a:r>
                      <a:r>
                        <a:rPr lang="en-US" sz="1050" spc="-100" dirty="0">
                          <a:latin typeface="Courier New"/>
                          <a:ea typeface="Malgun Gothic"/>
                          <a:cs typeface="Times"/>
                        </a:rPr>
                        <a:t>"&gt;</a:t>
                      </a:r>
                      <a:endParaRPr lang="en-US" sz="105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spc="-100">
                          <a:latin typeface="Times New Roman"/>
                        </a:rPr>
                        <a:t>&lt;link rel="schema.etdms" href = "http://www.ndltd.org/standards/metadata/etdms/1.0/" /&gt;&lt;link rel="schema.dcterms" href="http://purl.org/dc/terms/" /&gt;&lt;link rel=”schema.KEV” href=”info:ofi/fmt:kev:mtx:” /&gt;</a:t>
                      </a:r>
                      <a:endParaRPr lang="en-US" sz="1100">
                        <a:latin typeface="Times New Roman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Malgun Gothic"/>
                          <a:cs typeface="Times New Roman"/>
                        </a:rPr>
                        <a:t>Title, </a:t>
                      </a:r>
                      <a:endParaRPr lang="en-US" sz="110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100">
                          <a:latin typeface="Courier New"/>
                          <a:ea typeface="Malgun Gothic"/>
                          <a:cs typeface="Times"/>
                        </a:rPr>
                        <a:t>&lt;title&gt;Low Frequency Finite Element Modeling of Passive Noise Attenuation in Ear Defenders&lt;/title&gt;</a:t>
                      </a:r>
                      <a:endParaRPr lang="en-US" sz="110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spc="-100">
                          <a:latin typeface="Times New Roman"/>
                        </a:rPr>
                        <a:t>&lt;meta name="etdms.Title" content="Low Frequency Finite Element Modeling of Passive Noise Attenuation in Ear Defenders"/&gt;</a:t>
                      </a:r>
                      <a:endParaRPr lang="en-US" sz="1100">
                        <a:latin typeface="Times New Roman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Malgun Gothic"/>
                          <a:cs typeface="Times New Roman"/>
                        </a:rPr>
                        <a:t>Author, etc.</a:t>
                      </a:r>
                      <a:endParaRPr lang="en-US" sz="110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spc="-100">
                          <a:latin typeface="Courier New"/>
                          <a:ea typeface="Malgun Gothic"/>
                          <a:cs typeface="Times"/>
                        </a:rPr>
                        <a:t>&lt;!— Below is ETD-MS v.1.0 metadata --&gt;</a:t>
                      </a:r>
                      <a:endParaRPr lang="en-US" sz="110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100">
                          <a:latin typeface="Courier New"/>
                          <a:ea typeface="Malgun Gothic"/>
                          <a:cs typeface="Times"/>
                        </a:rPr>
                        <a:t>	...</a:t>
                      </a:r>
                      <a:endParaRPr lang="en-US" sz="110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spc="-100" dirty="0">
                          <a:latin typeface="Courier New"/>
                          <a:ea typeface="Malgun Gothic"/>
                          <a:cs typeface="Times"/>
                        </a:rPr>
                        <a:t>&lt;!— Below is traditional ETD-MS metadata </a:t>
                      </a:r>
                      <a:r>
                        <a:rPr lang="en-US" sz="1100" spc="-100" dirty="0" smtClean="0">
                          <a:latin typeface="Courier New"/>
                          <a:ea typeface="Malgun Gothic"/>
                          <a:cs typeface="Times"/>
                        </a:rPr>
                        <a:t>--&gt; .</a:t>
                      </a:r>
                      <a:r>
                        <a:rPr lang="en-US" sz="1100" spc="-100" dirty="0">
                          <a:latin typeface="Courier New"/>
                          <a:ea typeface="Malgun Gothic"/>
                          <a:cs typeface="Times"/>
                        </a:rPr>
                        <a:t>..</a:t>
                      </a:r>
                      <a:endParaRPr lang="en-US" sz="11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6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Malgun Gothic"/>
                          <a:cs typeface="Times"/>
                        </a:rPr>
                        <a:t>A single </a:t>
                      </a:r>
                      <a:r>
                        <a:rPr lang="en-US" sz="1100" b="1" dirty="0" smtClean="0">
                          <a:latin typeface="Times New Roman"/>
                          <a:ea typeface="Malgun Gothic"/>
                          <a:cs typeface="Times"/>
                        </a:rPr>
                        <a:t>ref.</a:t>
                      </a:r>
                      <a:endParaRPr lang="en-US" sz="1100" b="1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&lt;!— The reference is described --&gt;      </a:t>
                      </a:r>
                      <a:endParaRPr lang="en-US" sz="1100" b="1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&lt;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dcterms:references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 id="1"&gt;</a:t>
                      </a:r>
                      <a:r>
                        <a:rPr lang="en-US" sz="11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L.E. </a:t>
                      </a:r>
                      <a:r>
                        <a:rPr lang="en-US" sz="11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Kinsler</a:t>
                      </a:r>
                      <a:r>
                        <a:rPr lang="en-US" sz="11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, A.R. Frey, A.B. </a:t>
                      </a:r>
                      <a:r>
                        <a:rPr lang="en-US" sz="11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Coppens</a:t>
                      </a:r>
                      <a:r>
                        <a:rPr lang="en-US" sz="11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, J.V. Sanders, Fundamentals of Acoustics, 4 </a:t>
                      </a:r>
                      <a:r>
                        <a:rPr lang="en-US" sz="11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th</a:t>
                      </a:r>
                      <a:r>
                        <a:rPr lang="en-US" sz="11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 ed., John Wiley &amp; Sons Inc. New York, 2000. 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&lt;/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dcterms:references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100" b="1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&lt;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dcterms:references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 id="1" scheme=”KEV.ctx” &gt; 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ctx_ver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=Z39.88-2004</a:t>
                      </a:r>
                      <a:b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&amp;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rft_val_fmt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=info%3Aofi%2Ffmt%3Akev%3Amtx%3Abook</a:t>
                      </a:r>
                      <a:b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&amp;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rfr_id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=info%3Asid%2Focoins.info%3Agenerator&amp;rft.genre=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book&amp;rft.btitle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Fundamentals+of+Acoustics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/>
                      </a:r>
                      <a:b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&amp;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rft.title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Fundamentals+</a:t>
                      </a:r>
                      <a:r>
                        <a:rPr lang="en-US" sz="11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of+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Acoustics&amp;rft.aulast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Kinsler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/>
                      </a:r>
                      <a:b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&amp;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rft.aufirst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=L.+&amp;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rft.auinit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=L.E.K.&amp;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rft.aucorp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Frey+A.R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.</a:t>
                      </a:r>
                      <a:b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&amp;rft.au=L.++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L.E.K.+Kinsler&amp;rft.au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Coppens+A.B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.</a:t>
                      </a:r>
                      <a:b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&amp;rft.au=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Sanders+J.V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.+&amp;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rft.date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=2000&amp;rft.pub=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John+Wiley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+%26+Sons+Inc.</a:t>
                      </a:r>
                      <a:b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&amp;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rft.place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New+York&amp;rft.edition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=4+th+ed.      &lt;/</a:t>
                      </a:r>
                      <a:r>
                        <a:rPr lang="en-US" sz="1100" b="1" spc="-100" dirty="0" err="1">
                          <a:latin typeface="Courier New"/>
                          <a:ea typeface="Malgun Gothic"/>
                          <a:cs typeface="Times"/>
                        </a:rPr>
                        <a:t>dcterms:references</a:t>
                      </a: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100" b="1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spc="-100" dirty="0">
                          <a:latin typeface="Courier New"/>
                          <a:ea typeface="Malgun Gothic"/>
                          <a:cs typeface="Times"/>
                        </a:rPr>
                        <a:t>&lt;!— The first reference is described --&gt;      </a:t>
                      </a:r>
                      <a:endParaRPr lang="en-US" sz="11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r>
                        <a:rPr lang="en-US" sz="1100" b="1" spc="-100" dirty="0">
                          <a:latin typeface="Times New Roman"/>
                        </a:rPr>
                        <a:t>&lt;meta name="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dcterms.references</a:t>
                      </a:r>
                      <a:r>
                        <a:rPr lang="en-US" sz="1100" b="1" spc="-100" dirty="0">
                          <a:latin typeface="Times New Roman"/>
                        </a:rPr>
                        <a:t>" id="1" content="</a:t>
                      </a:r>
                      <a:r>
                        <a:rPr lang="en-US" sz="1100" b="1" spc="-100" dirty="0">
                          <a:solidFill>
                            <a:srgbClr val="FF0000"/>
                          </a:solidFill>
                          <a:latin typeface="Times New Roman"/>
                        </a:rPr>
                        <a:t>L.E. </a:t>
                      </a:r>
                      <a:r>
                        <a:rPr lang="en-US" sz="1100" b="1" spc="-100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Kinsler</a:t>
                      </a:r>
                      <a:r>
                        <a:rPr lang="en-US" sz="1100" b="1" spc="-100" dirty="0">
                          <a:solidFill>
                            <a:srgbClr val="FF0000"/>
                          </a:solidFill>
                          <a:latin typeface="Times New Roman"/>
                        </a:rPr>
                        <a:t>, A.R. Frey, A.B. </a:t>
                      </a:r>
                      <a:r>
                        <a:rPr lang="en-US" sz="1100" b="1" spc="-100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Coppens</a:t>
                      </a:r>
                      <a:r>
                        <a:rPr lang="en-US" sz="1100" b="1" spc="-100" dirty="0">
                          <a:solidFill>
                            <a:srgbClr val="FF0000"/>
                          </a:solidFill>
                          <a:latin typeface="Times New Roman"/>
                        </a:rPr>
                        <a:t>, J.V. Sanders, Fundamentals of Acoustics, 4 </a:t>
                      </a:r>
                      <a:r>
                        <a:rPr lang="en-US" sz="1100" b="1" spc="-100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100" b="1" spc="-100" dirty="0">
                          <a:solidFill>
                            <a:srgbClr val="FF0000"/>
                          </a:solidFill>
                          <a:latin typeface="Times New Roman"/>
                        </a:rPr>
                        <a:t> ed., John Wiley &amp; Sons Inc. New York, 2000.</a:t>
                      </a:r>
                      <a:r>
                        <a:rPr lang="en-US" sz="1100" b="1" spc="-100" dirty="0">
                          <a:latin typeface="Times New Roman"/>
                        </a:rPr>
                        <a:t>"/&gt;&lt;meta name="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dcterms.references</a:t>
                      </a:r>
                      <a:r>
                        <a:rPr lang="en-US" sz="1100" b="1" spc="-100" dirty="0">
                          <a:latin typeface="Times New Roman"/>
                        </a:rPr>
                        <a:t>" scheme=”KEV.ctx” id="1" content="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ctx_ver</a:t>
                      </a:r>
                      <a:r>
                        <a:rPr lang="en-US" sz="1100" b="1" spc="-100" dirty="0">
                          <a:latin typeface="Times New Roman"/>
                        </a:rPr>
                        <a:t>=Z39.88-2004</a:t>
                      </a:r>
                      <a:br>
                        <a:rPr lang="en-US" sz="1100" b="1" spc="-100" dirty="0">
                          <a:latin typeface="Times New Roman"/>
                        </a:rPr>
                      </a:br>
                      <a:r>
                        <a:rPr lang="en-US" sz="1100" b="1" spc="-100" dirty="0">
                          <a:latin typeface="Times New Roman"/>
                        </a:rPr>
                        <a:t>&amp;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rft_val_fmt</a:t>
                      </a:r>
                      <a:r>
                        <a:rPr lang="en-US" sz="1100" b="1" spc="-100" dirty="0">
                          <a:latin typeface="Times New Roman"/>
                        </a:rPr>
                        <a:t>=info%3Aofi%2Ffmt%3Akev%3Amtx%3Abook</a:t>
                      </a:r>
                      <a:br>
                        <a:rPr lang="en-US" sz="1100" b="1" spc="-100" dirty="0">
                          <a:latin typeface="Times New Roman"/>
                        </a:rPr>
                      </a:br>
                      <a:r>
                        <a:rPr lang="en-US" sz="1100" b="1" spc="-100" dirty="0">
                          <a:latin typeface="Times New Roman"/>
                        </a:rPr>
                        <a:t>&amp;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rfr_id</a:t>
                      </a:r>
                      <a:r>
                        <a:rPr lang="en-US" sz="1100" b="1" spc="-100" dirty="0">
                          <a:latin typeface="Times New Roman"/>
                        </a:rPr>
                        <a:t>=info%3Asid%2Focoins.info%3Agenerator</a:t>
                      </a:r>
                      <a:br>
                        <a:rPr lang="en-US" sz="1100" b="1" spc="-100" dirty="0">
                          <a:latin typeface="Times New Roman"/>
                        </a:rPr>
                      </a:br>
                      <a:r>
                        <a:rPr lang="en-US" sz="1100" b="1" spc="-100" dirty="0">
                          <a:latin typeface="Times New Roman"/>
                        </a:rPr>
                        <a:t>&amp;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rft.genre</a:t>
                      </a:r>
                      <a:r>
                        <a:rPr lang="en-US" sz="1100" b="1" spc="-100" dirty="0">
                          <a:latin typeface="Times New Roman"/>
                        </a:rPr>
                        <a:t>=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book&amp;rft.btitle</a:t>
                      </a:r>
                      <a:r>
                        <a:rPr lang="en-US" sz="1100" b="1" spc="-100" dirty="0">
                          <a:latin typeface="Times New Roman"/>
                        </a:rPr>
                        <a:t>=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Fundamentals+of+Acoustics</a:t>
                      </a:r>
                      <a:r>
                        <a:rPr lang="en-US" sz="1100" b="1" spc="-100" dirty="0">
                          <a:latin typeface="Times New Roman"/>
                        </a:rPr>
                        <a:t/>
                      </a:r>
                      <a:br>
                        <a:rPr lang="en-US" sz="1100" b="1" spc="-100" dirty="0">
                          <a:latin typeface="Times New Roman"/>
                        </a:rPr>
                      </a:br>
                      <a:r>
                        <a:rPr lang="en-US" sz="1100" b="1" spc="-100" dirty="0">
                          <a:latin typeface="Times New Roman"/>
                        </a:rPr>
                        <a:t>&amp;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rft.title</a:t>
                      </a:r>
                      <a:r>
                        <a:rPr lang="en-US" sz="1100" b="1" spc="-100" dirty="0">
                          <a:latin typeface="Times New Roman"/>
                        </a:rPr>
                        <a:t>=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Fundamentals+</a:t>
                      </a:r>
                      <a:r>
                        <a:rPr lang="en-US" sz="1100" b="1" spc="-100" dirty="0" err="1" smtClean="0">
                          <a:latin typeface="Times New Roman"/>
                        </a:rPr>
                        <a:t>of+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Acoustics&amp;rft.aulast</a:t>
                      </a:r>
                      <a:r>
                        <a:rPr lang="en-US" sz="1100" b="1" spc="-100" dirty="0">
                          <a:latin typeface="Times New Roman"/>
                        </a:rPr>
                        <a:t>=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Kinsler</a:t>
                      </a:r>
                      <a:r>
                        <a:rPr lang="en-US" sz="1100" b="1" spc="-100" dirty="0">
                          <a:latin typeface="Times New Roman"/>
                        </a:rPr>
                        <a:t/>
                      </a:r>
                      <a:br>
                        <a:rPr lang="en-US" sz="1100" b="1" spc="-100" dirty="0">
                          <a:latin typeface="Times New Roman"/>
                        </a:rPr>
                      </a:br>
                      <a:r>
                        <a:rPr lang="en-US" sz="1100" b="1" spc="-100" dirty="0">
                          <a:latin typeface="Times New Roman"/>
                        </a:rPr>
                        <a:t>&amp;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rft.aufirst</a:t>
                      </a:r>
                      <a:r>
                        <a:rPr lang="en-US" sz="1100" b="1" spc="-100" dirty="0">
                          <a:latin typeface="Times New Roman"/>
                        </a:rPr>
                        <a:t>=L.+&amp;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rft.auinit</a:t>
                      </a:r>
                      <a:r>
                        <a:rPr lang="en-US" sz="1100" b="1" spc="-100" dirty="0">
                          <a:latin typeface="Times New Roman"/>
                        </a:rPr>
                        <a:t>=L.E.K.&amp;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rft.aucorp</a:t>
                      </a:r>
                      <a:r>
                        <a:rPr lang="en-US" sz="1100" b="1" spc="-100" dirty="0">
                          <a:latin typeface="Times New Roman"/>
                        </a:rPr>
                        <a:t>=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Frey+A.R</a:t>
                      </a:r>
                      <a:r>
                        <a:rPr lang="en-US" sz="1100" b="1" spc="-100" dirty="0">
                          <a:latin typeface="Times New Roman"/>
                        </a:rPr>
                        <a:t>.</a:t>
                      </a:r>
                      <a:br>
                        <a:rPr lang="en-US" sz="1100" b="1" spc="-100" dirty="0">
                          <a:latin typeface="Times New Roman"/>
                        </a:rPr>
                      </a:br>
                      <a:r>
                        <a:rPr lang="en-US" sz="1100" b="1" spc="-100" dirty="0">
                          <a:latin typeface="Times New Roman"/>
                        </a:rPr>
                        <a:t>&amp;rft.au=L.++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L.E.K.+Kinsler&amp;rft.au</a:t>
                      </a:r>
                      <a:r>
                        <a:rPr lang="en-US" sz="1100" b="1" spc="-100" dirty="0">
                          <a:latin typeface="Times New Roman"/>
                        </a:rPr>
                        <a:t>=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Coppens+A.B</a:t>
                      </a:r>
                      <a:r>
                        <a:rPr lang="en-US" sz="1100" b="1" spc="-100" dirty="0">
                          <a:latin typeface="Times New Roman"/>
                        </a:rPr>
                        <a:t>.</a:t>
                      </a:r>
                      <a:br>
                        <a:rPr lang="en-US" sz="1100" b="1" spc="-100" dirty="0">
                          <a:latin typeface="Times New Roman"/>
                        </a:rPr>
                      </a:br>
                      <a:r>
                        <a:rPr lang="en-US" sz="1100" b="1" spc="-100" dirty="0">
                          <a:latin typeface="Times New Roman"/>
                        </a:rPr>
                        <a:t>&amp;rft.au=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Sanders+J.V</a:t>
                      </a:r>
                      <a:r>
                        <a:rPr lang="en-US" sz="1100" b="1" spc="-100" dirty="0">
                          <a:latin typeface="Times New Roman"/>
                        </a:rPr>
                        <a:t>.+&amp;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rft.date</a:t>
                      </a:r>
                      <a:r>
                        <a:rPr lang="en-US" sz="1100" b="1" spc="-100" dirty="0">
                          <a:latin typeface="Times New Roman"/>
                        </a:rPr>
                        <a:t>=2000&amp;rft.pub=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John+Wiley</a:t>
                      </a:r>
                      <a:r>
                        <a:rPr lang="en-US" sz="1100" b="1" spc="-100" dirty="0">
                          <a:latin typeface="Times New Roman"/>
                        </a:rPr>
                        <a:t>+%26+Sons+Inc.</a:t>
                      </a:r>
                      <a:br>
                        <a:rPr lang="en-US" sz="1100" b="1" spc="-100" dirty="0">
                          <a:latin typeface="Times New Roman"/>
                        </a:rPr>
                      </a:br>
                      <a:r>
                        <a:rPr lang="en-US" sz="1100" b="1" spc="-100" dirty="0">
                          <a:latin typeface="Times New Roman"/>
                        </a:rPr>
                        <a:t>&amp;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rft.place</a:t>
                      </a:r>
                      <a:r>
                        <a:rPr lang="en-US" sz="1100" b="1" spc="-100" dirty="0">
                          <a:latin typeface="Times New Roman"/>
                        </a:rPr>
                        <a:t>=</a:t>
                      </a:r>
                      <a:r>
                        <a:rPr lang="en-US" sz="1100" b="1" spc="-100" dirty="0" err="1">
                          <a:latin typeface="Times New Roman"/>
                        </a:rPr>
                        <a:t>New+York&amp;rft.edition</a:t>
                      </a:r>
                      <a:r>
                        <a:rPr lang="en-US" sz="1100" b="1" spc="-100" dirty="0">
                          <a:latin typeface="Times New Roman"/>
                        </a:rPr>
                        <a:t>=4+th+ed."/&gt;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Malgun Gothic"/>
                          <a:cs typeface="Times"/>
                        </a:rPr>
                        <a:t>Rest of </a:t>
                      </a:r>
                      <a:r>
                        <a:rPr lang="en-US" sz="1100" dirty="0" smtClean="0">
                          <a:latin typeface="Times New Roman"/>
                          <a:ea typeface="Malgun Gothic"/>
                          <a:cs typeface="Times"/>
                        </a:rPr>
                        <a:t>refs</a:t>
                      </a:r>
                      <a:endParaRPr lang="en-US" sz="11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spc="-100">
                          <a:latin typeface="Courier New"/>
                          <a:ea typeface="Malgun Gothic"/>
                          <a:cs typeface="Times"/>
                        </a:rPr>
                        <a:t>&lt;!— The rest of references are described--&gt;</a:t>
                      </a:r>
                      <a:endParaRPr lang="en-US" sz="110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spc="-100">
                          <a:latin typeface="Courier New"/>
                          <a:ea typeface="Malgun Gothic"/>
                          <a:cs typeface="Times"/>
                        </a:rPr>
                        <a:t>         ...   &lt;/thesis&gt;</a:t>
                      </a:r>
                      <a:endParaRPr lang="en-US" sz="110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spc="-100" dirty="0">
                          <a:latin typeface="Courier New"/>
                          <a:ea typeface="Malgun Gothic"/>
                          <a:cs typeface="Times"/>
                        </a:rPr>
                        <a:t>&lt;!— The rest of references are described--&gt;</a:t>
                      </a:r>
                      <a:endParaRPr lang="en-US" sz="11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903" marR="6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7647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Example of SWAP 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61810"/>
              </p:ext>
            </p:extLst>
          </p:nvPr>
        </p:nvGraphicFramePr>
        <p:xfrm>
          <a:off x="1331640" y="836712"/>
          <a:ext cx="7560840" cy="5897877"/>
        </p:xfrm>
        <a:graphic>
          <a:graphicData uri="http://schemas.openxmlformats.org/drawingml/2006/table">
            <a:tbl>
              <a:tblPr/>
              <a:tblGrid>
                <a:gridCol w="7560840"/>
              </a:tblGrid>
              <a:tr h="5428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@prefix dc: &lt;http://purl.org/dc/elements/1.1/&gt; .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@prefix </a:t>
                      </a:r>
                      <a:r>
                        <a:rPr lang="en-US" sz="1000" spc="-100" dirty="0" err="1">
                          <a:latin typeface="Courier New"/>
                          <a:ea typeface="Malgun Gothic"/>
                          <a:cs typeface="Times"/>
                        </a:rPr>
                        <a:t>dcterms</a:t>
                      </a: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: &lt;http://purl.org/dc/terms/&gt; .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@prefix </a:t>
                      </a:r>
                      <a:r>
                        <a:rPr lang="en-US" sz="1000" spc="-100" dirty="0" err="1">
                          <a:latin typeface="Courier New"/>
                          <a:ea typeface="Malgun Gothic"/>
                          <a:cs typeface="Times"/>
                        </a:rPr>
                        <a:t>eprints</a:t>
                      </a: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: &lt;http://purl.org/eprint/terms/&gt; .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@prefix </a:t>
                      </a:r>
                      <a:r>
                        <a:rPr lang="en-US" sz="1000" spc="-100" dirty="0" err="1">
                          <a:latin typeface="Courier New"/>
                          <a:ea typeface="Malgun Gothic"/>
                          <a:cs typeface="Times"/>
                        </a:rPr>
                        <a:t>etdms</a:t>
                      </a: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: &lt;http://www.ndltd.org/etdms/terms/&gt; .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err="1">
                          <a:latin typeface="Courier New"/>
                          <a:ea typeface="Malgun Gothic"/>
                          <a:cs typeface="Times"/>
                        </a:rPr>
                        <a:t>DescriptionSet</a:t>
                      </a: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{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Description {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  Resource URI (&lt;http://parsifal.dlib.vt.edu:3001/browse/etd-02092005-171659&gt;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    Statement {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	Property URI { </a:t>
                      </a:r>
                      <a:r>
                        <a:rPr lang="en-US" sz="1000" spc="-100" dirty="0" err="1">
                          <a:latin typeface="Courier New"/>
                          <a:ea typeface="Malgun Gothic"/>
                          <a:cs typeface="Times"/>
                        </a:rPr>
                        <a:t>dc:type</a:t>
                      </a: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}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	Value URI ( &lt;http://purl.org/eprint/entityType/ScholarlyWork&gt; )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    }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    Statement {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	Property URI { </a:t>
                      </a:r>
                      <a:r>
                        <a:rPr lang="en-US" sz="1000" spc="-100" dirty="0" err="1">
                          <a:latin typeface="Courier New"/>
                          <a:ea typeface="Malgun Gothic"/>
                          <a:cs typeface="Times"/>
                        </a:rPr>
                        <a:t>dc:title</a:t>
                      </a: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}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     Literal Value String("Low Frequency Finite Element Modeling of Passive Noise Attenuation in Ear Defenders")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    }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    # Basic Metadata (e.g., authors,  keywords, department,  existing in ETD MS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	...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>
                          <a:latin typeface="Courier New"/>
                          <a:ea typeface="Malgun Gothic"/>
                          <a:cs typeface="Times"/>
                        </a:rPr>
                        <a:t>      </a:t>
                      </a:r>
                      <a:r>
                        <a:rPr lang="en-US" sz="1000" b="1" spc="-100" dirty="0">
                          <a:solidFill>
                            <a:srgbClr val="00B050"/>
                          </a:solidFill>
                          <a:latin typeface="Courier New"/>
                          <a:ea typeface="Malgun Gothic"/>
                          <a:cs typeface="Times"/>
                        </a:rPr>
                        <a:t>Statement</a:t>
                      </a:r>
                      <a:r>
                        <a:rPr lang="en-US" sz="1000" b="1" spc="-100" dirty="0">
                          <a:latin typeface="Courier New"/>
                          <a:ea typeface="Malgun Gothic"/>
                          <a:cs typeface="Times"/>
                        </a:rPr>
                        <a:t> (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>
                          <a:latin typeface="Courier New"/>
                          <a:ea typeface="Malgun Gothic"/>
                          <a:cs typeface="Times"/>
                        </a:rPr>
                        <a:t>	Property URI ( </a:t>
                      </a:r>
                      <a:r>
                        <a:rPr lang="en-US" sz="1000" b="1" spc="-100" dirty="0" err="1">
                          <a:solidFill>
                            <a:srgbClr val="0070C0"/>
                          </a:solidFill>
                          <a:latin typeface="Courier New"/>
                          <a:ea typeface="Malgun Gothic"/>
                          <a:cs typeface="Times"/>
                        </a:rPr>
                        <a:t>dcterms:reference</a:t>
                      </a:r>
                      <a:r>
                        <a:rPr lang="en-US" sz="1000" b="1" spc="-100" dirty="0" err="1">
                          <a:latin typeface="Courier New"/>
                          <a:ea typeface="Malgun Gothic"/>
                          <a:cs typeface="Times"/>
                        </a:rPr>
                        <a:t>s</a:t>
                      </a:r>
                      <a:r>
                        <a:rPr lang="en-US" sz="1000" b="1" spc="-100" dirty="0">
                          <a:latin typeface="Courier New"/>
                          <a:ea typeface="Malgun Gothic"/>
                          <a:cs typeface="Times"/>
                        </a:rPr>
                        <a:t> )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>
                          <a:latin typeface="Courier New"/>
                          <a:ea typeface="Malgun Gothic"/>
                          <a:cs typeface="Times"/>
                        </a:rPr>
                        <a:t>	Value String ( "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L.E. 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Kinsler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, A.R. Frey, A.B. 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Coppens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, J.V. Sanders, </a:t>
                      </a:r>
                      <a:endParaRPr lang="en-US" sz="1000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		Fundamentals of Acoustics, 4 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th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 ed., John Wiley &amp; Sons Inc. New York, 2000." </a:t>
                      </a:r>
                      <a:r>
                        <a:rPr lang="en-US" sz="1000" b="1" spc="-100" dirty="0">
                          <a:latin typeface="Courier New"/>
                          <a:ea typeface="Malgun Gothic"/>
                          <a:cs typeface="Times"/>
                        </a:rPr>
                        <a:t>)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>
                          <a:latin typeface="Courier New"/>
                          <a:ea typeface="Malgun Gothic"/>
                          <a:cs typeface="Times"/>
                        </a:rPr>
                        <a:t> 	Value String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("&amp;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ctx_ver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=Z39.88-2004&amp;rft_val_fmt=info%3Aofi%2Ffmt%3Akev%3Amtx%3Abook</a:t>
                      </a:r>
                      <a:endParaRPr lang="en-US" sz="1000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                     &amp;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rfr_id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=info%3Asid%2Focoins.info%3Agenerator&amp;rft.genre=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book&amp;rft.btitle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Fundamentals+of+Acoustics</a:t>
                      </a:r>
                      <a:endParaRPr lang="en-US" sz="1000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                     &amp;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rft.title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Fundamentals+of+Acoustics&amp;rft.aulast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Kinsler&amp;rft.aufirst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=L.+&amp;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rft.auinit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=L.E.K.</a:t>
                      </a:r>
                      <a:endParaRPr lang="en-US" sz="1000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               &amp;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rft.aucorp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Frey+A.R.&amp;rft.au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=L.++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L.E.K.+Kinsler&amp;rft.au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Coppens+A.B.&amp;rft.au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Sanders+J.V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.+&amp;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rft.date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=2000</a:t>
                      </a:r>
                      <a:endParaRPr lang="en-US" sz="1000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                 &amp;rft.pub=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John+Wiley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+%26+Sons+Inc.&amp;rft.place=</a:t>
                      </a:r>
                      <a:r>
                        <a:rPr lang="en-US" sz="1000" b="1" spc="-100" dirty="0" err="1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New+York&amp;rft.edition</a:t>
                      </a:r>
                      <a:r>
                        <a:rPr lang="en-US" sz="1000" b="1" spc="-100" dirty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=4+th+ed</a:t>
                      </a:r>
                      <a:r>
                        <a:rPr lang="en-US" sz="1000" b="1" spc="-100" dirty="0">
                          <a:latin typeface="Courier New"/>
                          <a:ea typeface="Malgun Gothic"/>
                          <a:cs typeface="Times"/>
                        </a:rPr>
                        <a:t>.")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>
                          <a:latin typeface="Courier New"/>
                          <a:ea typeface="Malgun Gothic"/>
                          <a:cs typeface="Times"/>
                        </a:rPr>
                        <a:t>        Syntax Encoding Scheme URI ( </a:t>
                      </a:r>
                      <a:r>
                        <a:rPr lang="en-US" sz="1000" b="1" spc="-100" dirty="0" err="1">
                          <a:latin typeface="Courier New"/>
                          <a:ea typeface="Malgun Gothic"/>
                          <a:cs typeface="Times"/>
                        </a:rPr>
                        <a:t>kev:ctx</a:t>
                      </a:r>
                      <a:r>
                        <a:rPr lang="en-US" sz="1000" b="1" spc="-100" dirty="0">
                          <a:latin typeface="Courier New"/>
                          <a:ea typeface="Malgun Gothic"/>
                          <a:cs typeface="Times"/>
                        </a:rPr>
                        <a:t> )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>
                          <a:latin typeface="Courier New"/>
                          <a:ea typeface="Malgun Gothic"/>
                          <a:cs typeface="Times"/>
                        </a:rPr>
                        <a:t>      )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	...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  Statement {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   Property URI ( </a:t>
                      </a:r>
                      <a:r>
                        <a:rPr lang="en-US" sz="1000" spc="-100" dirty="0" err="1">
                          <a:latin typeface="Courier New"/>
                          <a:ea typeface="Malgun Gothic"/>
                          <a:cs typeface="Times"/>
                        </a:rPr>
                        <a:t>eprint:isExpressedAs</a:t>
                      </a: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)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   </a:t>
                      </a:r>
                      <a:r>
                        <a:rPr lang="en-US" sz="1000" spc="-100" dirty="0" err="1">
                          <a:latin typeface="Courier New"/>
                          <a:ea typeface="Malgun Gothic"/>
                          <a:cs typeface="Times"/>
                        </a:rPr>
                        <a:t>ValueURI</a:t>
                      </a: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(&lt;http://scholar.lib.vt.edu/theses/available/etd-02092005-171659/unrestricted/Masters_Thesis_Aamir.pdf&gt;)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  }  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}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Description {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    Resource URI(&lt;http://scholar.lib.vt.edu/theses/available/etd-02092005-171659/unrestricted/MastersThesisAamir.pdf&gt;)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>
                          <a:latin typeface="Courier New"/>
                          <a:ea typeface="Malgun Gothic"/>
                          <a:cs typeface="Times"/>
                        </a:rPr>
                        <a:t>		...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1592"/>
            <a:ext cx="7498080" cy="9269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Example of OAI-ORE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0705"/>
              </p:ext>
            </p:extLst>
          </p:nvPr>
        </p:nvGraphicFramePr>
        <p:xfrm>
          <a:off x="107504" y="908720"/>
          <a:ext cx="8928992" cy="5897878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58978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&lt;?xml version='1.0' encoding='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unicode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' ?&gt;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&lt;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rdf:RDF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xmlns:ore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="http://www.openarchives.org/ore/terms/" 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xmlns:rdf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="http://www.w3.org/1999/02/22-rdf-syntax-ns#" 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xmlns:dcterms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="http://purl.org/dc/terms/" 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xmlns:foaf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="http://xmlns.com/foaf/0.1/" 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xmlns:dc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="http://purl.org/dc/elements/1.1/"&gt;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&lt;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rdf:Description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rdf:about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="http://parsifal.dlib.vt.edu:3001/rem/ref/etd-02092005-171659"&gt;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ore:describes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rdf:resource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="http://parsifal.dlib.vt.edu:3001/rem/ref/etd-02092005-171659" /&gt;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dcterms:creator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rdf:parseType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="Resource"&gt;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		&lt;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foaf:name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&gt;Sung 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Hee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 Park&lt;/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foaf:name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		&lt;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foaf:page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rdf:resource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="http://scholar.lib.vt.edu/" /&gt;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	&lt;/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dcterms:creator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dcterms:created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rdf:dataType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="http://www.w3.org/2001/XMLSchema#dateTime"&gt; </a:t>
                      </a:r>
                      <a:endParaRPr lang="en-US" sz="1000" spc="-100" dirty="0" smtClean="0">
                        <a:latin typeface="Courier New"/>
                        <a:ea typeface="Malgun Gothic"/>
                        <a:cs typeface="Times"/>
                      </a:endParaRP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                               2005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-02-09T17:16:59 </a:t>
                      </a:r>
                      <a:b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</a:b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                 &lt;/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dcterms:created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dc:rights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&gt;This Resource Map is available under the Creative Commons Attribution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-  </a:t>
                      </a: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                               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Noncommerial</a:t>
                      </a:r>
                      <a:r>
                        <a:rPr lang="en-US" sz="1000" spc="-100" baseline="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2.5 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Generic license&lt;/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dc:rights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dcterms:rights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rdf:resource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="http://creativecommons.org/licenses/by-nc/2.5/" /&gt;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	&lt;/</a:t>
                      </a:r>
                      <a:r>
                        <a:rPr lang="en-US" sz="1000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rdf:Description</a:t>
                      </a:r>
                      <a:r>
                        <a:rPr lang="en-US" sz="1000" spc="-100" dirty="0" smtClean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&lt;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rdf:Description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rdf:about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="http://parsifal.dlib.vt.edu:3001/browse/etd-02092005-171659"&gt;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ore:</a:t>
                      </a:r>
                      <a:r>
                        <a:rPr lang="en-US" sz="1000" b="1" spc="-100" dirty="0" err="1" smtClean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isDescribedBy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rdf:resource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="http://parsifal.dlib.vt.edu:3001/browse/etd-02092005-171659" /&gt;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dc:title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&gt;ETD with References&lt;/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dc:title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dcterms:creator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rdf:parseType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="Resource"&gt;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	&lt;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foaf:name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&gt;Anwar, 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Aamir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&lt;/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foaf:name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	&lt;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foaf:mbox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rdf:resource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="aanwar@vt.edu" /&gt;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&lt;/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dcterms:creator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ore:aggregates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rdf:resource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="Human Start Page Link" /&gt;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ore:aggregates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rdf:resource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="PDF Link" /&gt;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b="1" spc="-100" dirty="0" err="1" smtClean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dcterms:references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rdf:resource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="</a:t>
                      </a:r>
                      <a:r>
                        <a:rPr lang="en-US" sz="1000" b="1" spc="-100" dirty="0" smtClean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Reference_1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" /&gt;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...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b="1" spc="-100" dirty="0" err="1" smtClean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dcterms:references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rdf:resource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="</a:t>
                      </a:r>
                      <a:r>
                        <a:rPr lang="en-US" sz="1000" b="1" spc="-100" dirty="0" err="1" smtClean="0">
                          <a:solidFill>
                            <a:srgbClr val="FF0000"/>
                          </a:solidFill>
                          <a:latin typeface="Courier New"/>
                          <a:ea typeface="Malgun Gothic"/>
                          <a:cs typeface="Times"/>
                        </a:rPr>
                        <a:t>Reference_n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" /&gt;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rdf:type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rdf:resource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="Link to Type of Aggregation" /&gt;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ore:aggregates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b="1" spc="-100" dirty="0" err="1" smtClean="0">
                          <a:latin typeface="Courier New"/>
                          <a:ea typeface="Malgun Gothic"/>
                          <a:cs typeface="Times"/>
                        </a:rPr>
                        <a:t>rdf:resource</a:t>
                      </a: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="Reference_1" /&gt;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0" dirty="0" smtClean="0">
                          <a:latin typeface="Courier New"/>
                          <a:ea typeface="Malgun Gothic"/>
                          <a:cs typeface="Times"/>
                        </a:rPr>
                        <a:t>		...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ourier New"/>
                          <a:ea typeface="Malgun Gothic"/>
                          <a:cs typeface="Times"/>
                        </a:rPr>
                        <a:t>	&lt;/</a:t>
                      </a:r>
                      <a:r>
                        <a:rPr lang="en-US" sz="1000" b="1" dirty="0" err="1" smtClean="0">
                          <a:latin typeface="Courier New"/>
                          <a:ea typeface="Malgun Gothic"/>
                          <a:cs typeface="Times"/>
                        </a:rPr>
                        <a:t>rdf:Description</a:t>
                      </a:r>
                      <a:r>
                        <a:rPr lang="en-US" sz="1000" b="1" dirty="0" smtClean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	...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	&lt;</a:t>
                      </a:r>
                      <a:r>
                        <a:rPr lang="en-US" sz="1000" dirty="0" err="1" smtClean="0">
                          <a:latin typeface="Courier New"/>
                          <a:ea typeface="Malgun Gothic"/>
                          <a:cs typeface="Times"/>
                        </a:rPr>
                        <a:t>rdf:Description</a:t>
                      </a: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000" dirty="0" err="1" smtClean="0">
                          <a:latin typeface="Courier New"/>
                          <a:ea typeface="Malgun Gothic"/>
                          <a:cs typeface="Times"/>
                        </a:rPr>
                        <a:t>rdf:about</a:t>
                      </a: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="http://addison.vt.edu/record=b2077343"&gt;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dirty="0" err="1" smtClean="0">
                          <a:latin typeface="Courier New"/>
                          <a:ea typeface="Malgun Gothic"/>
                          <a:cs typeface="Times"/>
                        </a:rPr>
                        <a:t>dc:title</a:t>
                      </a: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&gt;Fundamentals of acoustics&lt;/</a:t>
                      </a:r>
                      <a:r>
                        <a:rPr lang="en-US" sz="1000" dirty="0" err="1" smtClean="0">
                          <a:latin typeface="Courier New"/>
                          <a:ea typeface="Malgun Gothic"/>
                          <a:cs typeface="Times"/>
                        </a:rPr>
                        <a:t>dc:title</a:t>
                      </a: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		&lt;</a:t>
                      </a:r>
                      <a:r>
                        <a:rPr lang="en-US" sz="1000" dirty="0" err="1" smtClean="0">
                          <a:latin typeface="Courier New"/>
                          <a:ea typeface="Malgun Gothic"/>
                          <a:cs typeface="Times"/>
                        </a:rPr>
                        <a:t>dc:language</a:t>
                      </a: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&gt;en&lt;/</a:t>
                      </a:r>
                      <a:r>
                        <a:rPr lang="en-US" sz="1000" dirty="0" err="1" smtClean="0">
                          <a:latin typeface="Courier New"/>
                          <a:ea typeface="Malgun Gothic"/>
                          <a:cs typeface="Times"/>
                        </a:rPr>
                        <a:t>dc:language</a:t>
                      </a: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	&lt;/</a:t>
                      </a:r>
                      <a:r>
                        <a:rPr lang="en-US" sz="1000" dirty="0" err="1" smtClean="0">
                          <a:latin typeface="Courier New"/>
                          <a:ea typeface="Malgun Gothic"/>
                          <a:cs typeface="Times"/>
                        </a:rPr>
                        <a:t>rdf:Description</a:t>
                      </a: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	...</a:t>
                      </a:r>
                      <a:endParaRPr lang="en-US" sz="1000" dirty="0" smtClean="0">
                        <a:latin typeface="Times New Roman"/>
                        <a:ea typeface="Malgun Gothic"/>
                        <a:cs typeface="Times"/>
                      </a:endParaRPr>
                    </a:p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&lt;/</a:t>
                      </a:r>
                      <a:r>
                        <a:rPr lang="en-US" sz="1000" dirty="0" err="1" smtClean="0">
                          <a:latin typeface="Courier New"/>
                          <a:ea typeface="Malgun Gothic"/>
                          <a:cs typeface="Times"/>
                        </a:rPr>
                        <a:t>rdf:RDF</a:t>
                      </a:r>
                      <a:r>
                        <a:rPr lang="en-US" sz="1000" dirty="0" smtClean="0">
                          <a:latin typeface="Courier New"/>
                          <a:ea typeface="Malgun Gothic"/>
                          <a:cs typeface="Times"/>
                        </a:rPr>
                        <a:t>&gt;</a:t>
                      </a:r>
                      <a:endParaRPr lang="en-US" sz="10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System Architecture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1952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3467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7164288" y="3212976"/>
            <a:ext cx="1368152" cy="1152128"/>
          </a:xfrm>
          <a:prstGeom prst="can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ETD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Repository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4644008" y="3140968"/>
            <a:ext cx="1800200" cy="252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59632" y="5445224"/>
            <a:ext cx="115212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6056" y="5805264"/>
            <a:ext cx="115212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 App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(ETD db)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6516217" y="3573016"/>
            <a:ext cx="5760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16216" y="4077072"/>
            <a:ext cx="5760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-Right Arrow Callout 13"/>
          <p:cNvSpPr/>
          <p:nvPr/>
        </p:nvSpPr>
        <p:spPr>
          <a:xfrm>
            <a:off x="2555776" y="3140968"/>
            <a:ext cx="1944216" cy="2520280"/>
          </a:xfrm>
          <a:prstGeom prst="leftRightArrowCallout">
            <a:avLst>
              <a:gd name="adj1" fmla="val 8692"/>
              <a:gd name="adj2" fmla="val 13675"/>
              <a:gd name="adj3" fmla="val 14430"/>
              <a:gd name="adj4" fmla="val 1641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7164288" y="4509120"/>
            <a:ext cx="1368152" cy="1152128"/>
          </a:xfrm>
          <a:prstGeom prst="can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Metadata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with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6016" y="4509120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Searching,</a:t>
            </a:r>
          </a:p>
          <a:p>
            <a:pPr algn="ctr"/>
            <a:r>
              <a:rPr lang="en-US" dirty="0" smtClean="0"/>
              <a:t>Browsing,</a:t>
            </a:r>
          </a:p>
          <a:p>
            <a:pPr algn="ctr"/>
            <a:r>
              <a:rPr lang="en-US" dirty="0" smtClean="0"/>
              <a:t>Manipulating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16016" y="3284984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Extracting </a:t>
            </a:r>
          </a:p>
          <a:p>
            <a:pPr algn="ctr"/>
            <a:r>
              <a:rPr lang="en-US" dirty="0" smtClean="0"/>
              <a:t>Reference </a:t>
            </a:r>
          </a:p>
          <a:p>
            <a:pPr algn="ctr"/>
            <a:r>
              <a:rPr lang="en-US" dirty="0" smtClean="0"/>
              <a:t>Sections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6516217" y="4795564"/>
            <a:ext cx="5760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16216" y="5299620"/>
            <a:ext cx="5760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264190" y="3897052"/>
            <a:ext cx="1080118" cy="576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6300192" y="4005066"/>
            <a:ext cx="1080122" cy="5040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6192182" y="4473116"/>
            <a:ext cx="1152127" cy="5040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6192182" y="4545122"/>
            <a:ext cx="1080119" cy="432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SungHeePark\AppData\Local\Microsoft\Windows\Temporary Internet Files\Content.IE5\16LO7JGB\MC90043161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12776"/>
            <a:ext cx="1828572" cy="1828572"/>
          </a:xfrm>
          <a:prstGeom prst="rect">
            <a:avLst/>
          </a:prstGeom>
          <a:noFill/>
        </p:spPr>
      </p:pic>
      <p:pic>
        <p:nvPicPr>
          <p:cNvPr id="25" name="Picture 3" descr="C:\Users\SungHeePark\AppData\Local\Microsoft\Windows\Temporary Internet Files\Content.IE5\09NH3EWE\MC90044133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501008"/>
            <a:ext cx="1656184" cy="1656184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thesis or dissertation</a:t>
            </a:r>
          </a:p>
          <a:p>
            <a:pPr lvl="1"/>
            <a:r>
              <a:rPr lang="en-US" dirty="0" smtClean="0"/>
              <a:t>One of the scholarly works </a:t>
            </a:r>
          </a:p>
          <a:p>
            <a:pPr lvl="1"/>
            <a:r>
              <a:rPr lang="en-US" dirty="0" smtClean="0"/>
              <a:t>A partial fulfillment of </a:t>
            </a:r>
            <a:r>
              <a:rPr lang="en-US" dirty="0" smtClean="0"/>
              <a:t>the requirements </a:t>
            </a:r>
            <a:r>
              <a:rPr lang="en-US" dirty="0" smtClean="0"/>
              <a:t>of a </a:t>
            </a:r>
            <a:r>
              <a:rPr lang="en-US" dirty="0" smtClean="0"/>
              <a:t>degree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Virginia Tech ETDs</a:t>
            </a:r>
          </a:p>
          <a:p>
            <a:pPr lvl="1"/>
            <a:r>
              <a:rPr lang="en-US" dirty="0" smtClean="0"/>
              <a:t>ETD initiatives since 1987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collection &gt; 19,000 manuscripts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ko-KR" dirty="0" smtClean="0"/>
              <a:t>Dataflow of Reference Section Extraction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907704" y="5137994"/>
            <a:ext cx="129614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Pdf2 txt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Document 6"/>
          <p:cNvSpPr/>
          <p:nvPr/>
        </p:nvSpPr>
        <p:spPr>
          <a:xfrm>
            <a:off x="323528" y="5137994"/>
            <a:ext cx="1080120" cy="1224136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6434138"/>
            <a:ext cx="151216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ETD in PDF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896" y="5137994"/>
            <a:ext cx="129614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Feature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Extraction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36096" y="5137994"/>
            <a:ext cx="144016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Reference </a:t>
            </a:r>
            <a:r>
              <a:rPr lang="en-US" dirty="0" smtClean="0">
                <a:solidFill>
                  <a:schemeClr val="tx1"/>
                </a:solidFill>
              </a:rPr>
              <a:t>   Section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Extraction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36096" y="4005064"/>
            <a:ext cx="1440160" cy="702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Learning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lowchart: Internal Storage 11"/>
          <p:cNvSpPr/>
          <p:nvPr/>
        </p:nvSpPr>
        <p:spPr>
          <a:xfrm>
            <a:off x="5436096" y="1557934"/>
            <a:ext cx="1440160" cy="790946"/>
          </a:xfrm>
          <a:prstGeom prst="flowChartInternalStorag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 rot="10800000">
            <a:off x="5990215" y="3645024"/>
            <a:ext cx="360040" cy="36004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 rot="10800000">
            <a:off x="5982900" y="4749836"/>
            <a:ext cx="360040" cy="36004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lowchart: Internal Storage 14"/>
          <p:cNvSpPr/>
          <p:nvPr/>
        </p:nvSpPr>
        <p:spPr>
          <a:xfrm>
            <a:off x="7452320" y="5137994"/>
            <a:ext cx="1440160" cy="1008112"/>
          </a:xfrm>
          <a:prstGeom prst="flowChartInternalStorag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004048" y="5445224"/>
            <a:ext cx="360040" cy="5040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7020272" y="5426026"/>
            <a:ext cx="360040" cy="5040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275856" y="5426026"/>
            <a:ext cx="360040" cy="5040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475656" y="5354018"/>
            <a:ext cx="360040" cy="5040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92080" y="1196752"/>
            <a:ext cx="165618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Training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52320" y="6381328"/>
            <a:ext cx="1440160" cy="41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Tagged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36096" y="2780928"/>
            <a:ext cx="144016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Feature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Extraction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Up Arrow 22"/>
          <p:cNvSpPr/>
          <p:nvPr/>
        </p:nvSpPr>
        <p:spPr>
          <a:xfrm rot="10800000">
            <a:off x="6012160" y="2420888"/>
            <a:ext cx="360040" cy="36004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Features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598837"/>
              </p:ext>
            </p:extLst>
          </p:nvPr>
        </p:nvGraphicFramePr>
        <p:xfrm>
          <a:off x="1115616" y="2492896"/>
          <a:ext cx="7920880" cy="3081948"/>
        </p:xfrm>
        <a:graphic>
          <a:graphicData uri="http://schemas.openxmlformats.org/drawingml/2006/table">
            <a:tbl>
              <a:tblPr/>
              <a:tblGrid>
                <a:gridCol w="1512168"/>
                <a:gridCol w="2880320"/>
                <a:gridCol w="3528392"/>
              </a:tblGrid>
              <a:tr h="5040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Feature Name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Descriptions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Examples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Word local features</a:t>
                      </a: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28 different string patterns</a:t>
                      </a: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Types of punctuation, capitalization, etc.</a:t>
                      </a: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Line </a:t>
                      </a:r>
                      <a:r>
                        <a:rPr lang="en-US" sz="1800" dirty="0" smtClean="0">
                          <a:latin typeface="Times New Roman"/>
                          <a:ea typeface="Malgun Gothic"/>
                          <a:cs typeface="Times"/>
                        </a:rPr>
                        <a:t>features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Patterns in a line</a:t>
                      </a: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Number of </a:t>
                      </a:r>
                      <a:r>
                        <a:rPr lang="en-US" sz="1800" dirty="0" smtClean="0">
                          <a:latin typeface="Times New Roman"/>
                          <a:ea typeface="Malgun Gothic"/>
                          <a:cs typeface="Times"/>
                        </a:rPr>
                        <a:t>words </a:t>
                      </a: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in the line, percentage of capitalized words</a:t>
                      </a: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90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Contextual </a:t>
                      </a:r>
                      <a:r>
                        <a:rPr lang="en-US" sz="1800" dirty="0" smtClean="0">
                          <a:latin typeface="Times New Roman"/>
                          <a:ea typeface="Malgun Gothic"/>
                          <a:cs typeface="Times"/>
                        </a:rPr>
                        <a:t>features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Patterns of a neighborhood</a:t>
                      </a: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Class (‘REF’ or ‘NON-REF’) of neighbor lines before and after the current line</a:t>
                      </a: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VT ETD-db with Reference Metadata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t="16220" r="1770" b="13458"/>
          <a:stretch>
            <a:fillRect/>
          </a:stretch>
        </p:blipFill>
        <p:spPr bwMode="auto">
          <a:xfrm>
            <a:off x="1475656" y="1772876"/>
            <a:ext cx="6563935" cy="31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1259632" y="4509120"/>
            <a:ext cx="6912768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Data Used in Evaluation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0" y="1988840"/>
          <a:ext cx="8712973" cy="3647824"/>
        </p:xfrm>
        <a:graphic>
          <a:graphicData uri="http://schemas.openxmlformats.org/drawingml/2006/table">
            <a:tbl>
              <a:tblPr/>
              <a:tblGrid>
                <a:gridCol w="1808773"/>
                <a:gridCol w="1150700"/>
                <a:gridCol w="1150700"/>
                <a:gridCol w="1150700"/>
                <a:gridCol w="1150700"/>
                <a:gridCol w="1150700"/>
                <a:gridCol w="1150700"/>
              </a:tblGrid>
              <a:tr h="5012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Items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Document1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Document2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Document3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Document4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Document5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Document6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3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# of lines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4,818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4,899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1010" algn="l"/>
                        </a:tabLs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2,237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6,178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2,369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2,254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4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# of </a:t>
                      </a:r>
                      <a:r>
                        <a:rPr lang="en-US" sz="1800" b="1" dirty="0" smtClean="0">
                          <a:latin typeface="Times New Roman"/>
                          <a:ea typeface="Malgun Gothic"/>
                          <a:cs typeface="Times"/>
                        </a:rPr>
                        <a:t>reference</a:t>
                      </a:r>
                      <a:br>
                        <a:rPr lang="en-US" sz="1800" b="1" dirty="0" smtClean="0">
                          <a:latin typeface="Times New Roman"/>
                          <a:ea typeface="Malgun Gothic"/>
                          <a:cs typeface="Times"/>
                        </a:rPr>
                      </a:br>
                      <a:r>
                        <a:rPr lang="en-US" sz="1800" b="1" dirty="0" smtClean="0">
                          <a:latin typeface="Times New Roman"/>
                          <a:ea typeface="Malgun Gothic"/>
                          <a:cs typeface="Times"/>
                        </a:rPr>
                        <a:t> </a:t>
                      </a: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lines (location)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324 (end)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291 (end)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1010" algn="l"/>
                        </a:tabLs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63 (end)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214 (end)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145 (end)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73 (end)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4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Percentage of </a:t>
                      </a:r>
                      <a:r>
                        <a:rPr lang="en-US" sz="1800" b="1" dirty="0" smtClean="0">
                          <a:latin typeface="Times New Roman"/>
                          <a:ea typeface="Malgun Gothic"/>
                          <a:cs typeface="Times"/>
                        </a:rPr>
                        <a:t/>
                      </a:r>
                      <a:br>
                        <a:rPr lang="en-US" sz="1800" b="1" dirty="0" smtClean="0">
                          <a:latin typeface="Times New Roman"/>
                          <a:ea typeface="Malgun Gothic"/>
                          <a:cs typeface="Times"/>
                        </a:rPr>
                      </a:br>
                      <a:r>
                        <a:rPr lang="en-US" sz="1800" b="1" dirty="0" smtClean="0">
                          <a:latin typeface="Times New Roman"/>
                          <a:ea typeface="Malgun Gothic"/>
                          <a:cs typeface="Times"/>
                        </a:rPr>
                        <a:t>reference </a:t>
                      </a:r>
                      <a:r>
                        <a:rPr lang="en-US" sz="1800" b="1" dirty="0">
                          <a:latin typeface="Times New Roman"/>
                          <a:ea typeface="Malgun Gothic"/>
                          <a:cs typeface="Times"/>
                        </a:rPr>
                        <a:t>lines</a:t>
                      </a:r>
                      <a:endParaRPr lang="en-US" sz="1800" dirty="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6.7%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5.9%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101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2.8%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3.5%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6.1%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3.2%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1665" algn="l"/>
                        </a:tabLst>
                      </a:pPr>
                      <a:r>
                        <a:rPr lang="en-US" sz="1800" b="1">
                          <a:latin typeface="Times New Roman"/>
                          <a:ea typeface="Malgun Gothic"/>
                          <a:cs typeface="Times"/>
                        </a:rPr>
                        <a:t># of features</a:t>
                      </a:r>
                      <a:endParaRPr lang="en-US" sz="1800">
                        <a:latin typeface="Times New Roman"/>
                        <a:ea typeface="Malgun Gothic"/>
                        <a:cs typeface="Time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5,185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5,493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  <a:cs typeface="Times"/>
                        </a:rPr>
                        <a:t>3,208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6,061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3,393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  <a:cs typeface="Times"/>
                        </a:rPr>
                        <a:t>4,097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rule based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Experiments on chapter reference section starting with “Literature Cited”</a:t>
            </a:r>
          </a:p>
          <a:p>
            <a:pPr lvl="1"/>
            <a:r>
              <a:rPr lang="en-US" dirty="0" err="1" smtClean="0"/>
              <a:t>ParsCit</a:t>
            </a:r>
            <a:r>
              <a:rPr lang="en-US" dirty="0" smtClean="0"/>
              <a:t> failed </a:t>
            </a:r>
          </a:p>
          <a:p>
            <a:pPr lvl="2"/>
            <a:r>
              <a:rPr lang="en-US" dirty="0" smtClean="0"/>
              <a:t>saying “Citation text cannot be found: ignoring”. </a:t>
            </a:r>
          </a:p>
          <a:p>
            <a:pPr lvl="1"/>
            <a:r>
              <a:rPr lang="en-US" dirty="0" err="1" smtClean="0"/>
              <a:t>ParsCit</a:t>
            </a:r>
            <a:r>
              <a:rPr lang="en-US" dirty="0" smtClean="0"/>
              <a:t> </a:t>
            </a:r>
            <a:r>
              <a:rPr lang="en-US" dirty="0"/>
              <a:t>probably does not </a:t>
            </a:r>
            <a:r>
              <a:rPr lang="en-US" dirty="0" smtClean="0"/>
              <a:t>include “Literature Cited” as a starting word of a reference section. </a:t>
            </a:r>
          </a:p>
          <a:p>
            <a:r>
              <a:rPr lang="en-US" dirty="0" smtClean="0"/>
              <a:t>Experiment with chapter reference sections starting with ‘References’, </a:t>
            </a:r>
          </a:p>
          <a:p>
            <a:pPr lvl="1"/>
            <a:r>
              <a:rPr lang="en-US" dirty="0" err="1" smtClean="0"/>
              <a:t>ParsCit</a:t>
            </a:r>
            <a:r>
              <a:rPr lang="en-US" dirty="0" smtClean="0"/>
              <a:t> extracted only the references in the last chapter; </a:t>
            </a:r>
          </a:p>
          <a:p>
            <a:pPr lvl="1"/>
            <a:r>
              <a:rPr lang="en-US" dirty="0" smtClean="0"/>
              <a:t>Failed to find the end of </a:t>
            </a:r>
            <a:r>
              <a:rPr lang="en-US" dirty="0" smtClean="0"/>
              <a:t>the reference </a:t>
            </a:r>
            <a:r>
              <a:rPr lang="en-US" dirty="0" smtClean="0"/>
              <a:t>section. </a:t>
            </a:r>
          </a:p>
          <a:p>
            <a:r>
              <a:rPr lang="en-US" dirty="0" smtClean="0"/>
              <a:t>Contextual features</a:t>
            </a:r>
          </a:p>
          <a:p>
            <a:pPr lvl="1"/>
            <a:r>
              <a:rPr lang="en-US" dirty="0" smtClean="0"/>
              <a:t>Document 6 (which showed the worst performance)</a:t>
            </a:r>
          </a:p>
          <a:p>
            <a:pPr lvl="1"/>
            <a:r>
              <a:rPr lang="en-US" dirty="0" smtClean="0"/>
              <a:t>Performance was </a:t>
            </a:r>
            <a:r>
              <a:rPr lang="en-US" dirty="0" smtClean="0"/>
              <a:t>improved by adding these features.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Software developed:</a:t>
            </a:r>
            <a:endParaRPr lang="en-US" dirty="0" smtClean="0"/>
          </a:p>
          <a:p>
            <a:pPr lvl="1"/>
            <a:r>
              <a:rPr lang="en-US" dirty="0" smtClean="0"/>
              <a:t>To extract reference </a:t>
            </a:r>
            <a:r>
              <a:rPr lang="en-US" dirty="0" smtClean="0"/>
              <a:t>information: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chapter references and footnotes </a:t>
            </a:r>
            <a:r>
              <a:rPr lang="en-US" dirty="0" smtClean="0"/>
              <a:t>as well </a:t>
            </a:r>
            <a:r>
              <a:rPr lang="en-US" dirty="0" smtClean="0"/>
              <a:t>as</a:t>
            </a:r>
          </a:p>
          <a:p>
            <a:pPr lvl="2"/>
            <a:r>
              <a:rPr lang="en-US" dirty="0" smtClean="0"/>
              <a:t>references </a:t>
            </a:r>
            <a:r>
              <a:rPr lang="en-US" dirty="0" smtClean="0"/>
              <a:t>at the end of </a:t>
            </a:r>
            <a:r>
              <a:rPr lang="en-US" dirty="0" smtClean="0"/>
              <a:t>the manuscript</a:t>
            </a:r>
            <a:endParaRPr lang="en-US" dirty="0" smtClean="0"/>
          </a:p>
          <a:p>
            <a:pPr lvl="1"/>
            <a:r>
              <a:rPr lang="en-US" dirty="0" smtClean="0"/>
              <a:t>To extend ETD-MS to include reference information.</a:t>
            </a:r>
          </a:p>
          <a:p>
            <a:r>
              <a:rPr lang="en-US" dirty="0" smtClean="0"/>
              <a:t>Main contributions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Easy access to reference information </a:t>
            </a:r>
            <a:r>
              <a:rPr lang="en-US" dirty="0" smtClean="0"/>
              <a:t>stored in PDF format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Integration of the automatic reference metadata</a:t>
            </a:r>
            <a:endParaRPr lang="en-US" dirty="0" smtClean="0"/>
          </a:p>
          <a:p>
            <a:r>
              <a:rPr lang="en-US" dirty="0" smtClean="0"/>
              <a:t>Machine learning techniques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Show great potential </a:t>
            </a:r>
            <a:r>
              <a:rPr lang="en-US" dirty="0" smtClean="0"/>
              <a:t>for reference extraction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Extract specific data </a:t>
            </a:r>
            <a:r>
              <a:rPr lang="en-US" dirty="0" smtClean="0"/>
              <a:t>from references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plan </a:t>
            </a:r>
          </a:p>
          <a:p>
            <a:pPr lvl="1"/>
            <a:r>
              <a:rPr lang="en-US" dirty="0" smtClean="0"/>
              <a:t>To improve the performance of reference section extraction.</a:t>
            </a:r>
          </a:p>
          <a:p>
            <a:pPr lvl="1"/>
            <a:r>
              <a:rPr lang="en-US" dirty="0" smtClean="0"/>
              <a:t>To parse the reference </a:t>
            </a:r>
            <a:r>
              <a:rPr lang="en-US" dirty="0" smtClean="0"/>
              <a:t>strings </a:t>
            </a:r>
            <a:r>
              <a:rPr lang="en-US" dirty="0" smtClean="0"/>
              <a:t>to </a:t>
            </a:r>
            <a:r>
              <a:rPr lang="en-US" dirty="0" smtClean="0"/>
              <a:t>put into a canonical (database suitable) form</a:t>
            </a:r>
            <a:endParaRPr lang="en-US" dirty="0" smtClean="0"/>
          </a:p>
          <a:p>
            <a:pPr lvl="1"/>
            <a:r>
              <a:rPr lang="en-US" dirty="0" smtClean="0"/>
              <a:t>To implement applications of extended ETD-MS (e.g., OAI-ORE)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00166" y="2214554"/>
            <a:ext cx="6143668" cy="171451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altLang="ko-KR" sz="1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 </a:t>
            </a:r>
            <a:r>
              <a:rPr lang="en-US" altLang="ko-KR" sz="1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&amp;</a:t>
            </a:r>
            <a:r>
              <a:rPr lang="en-US" altLang="ko-KR" sz="1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</a:t>
            </a:r>
            <a:endParaRPr lang="ko-KR" altLang="en-US" sz="1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/>
          <a:lstStyle/>
          <a:p>
            <a:r>
              <a:rPr lang="en-US" dirty="0" smtClean="0"/>
              <a:t>Extending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Several types of metadata</a:t>
            </a:r>
          </a:p>
          <a:p>
            <a:pPr lvl="1"/>
            <a:r>
              <a:rPr lang="en-US" dirty="0" smtClean="0"/>
              <a:t>Descriptive metadata (including </a:t>
            </a:r>
            <a:r>
              <a:rPr lang="en-US" dirty="0" smtClean="0">
                <a:solidFill>
                  <a:srgbClr val="FF0000"/>
                </a:solidFill>
              </a:rPr>
              <a:t>bibliographic information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Administrative metadata </a:t>
            </a:r>
          </a:p>
          <a:p>
            <a:pPr lvl="1"/>
            <a:r>
              <a:rPr lang="en-US" dirty="0" smtClean="0"/>
              <a:t>Technical </a:t>
            </a:r>
            <a:r>
              <a:rPr lang="en-US" dirty="0" smtClean="0"/>
              <a:t>metadata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extend use of the ETD </a:t>
            </a:r>
            <a:r>
              <a:rPr lang="en-US" dirty="0" smtClean="0"/>
              <a:t>database: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reference sections </a:t>
            </a:r>
            <a:r>
              <a:rPr lang="en-US" dirty="0" smtClean="0"/>
              <a:t>need to be </a:t>
            </a:r>
            <a:r>
              <a:rPr lang="en-US" dirty="0" smtClean="0">
                <a:solidFill>
                  <a:srgbClr val="FF0000"/>
                </a:solidFill>
              </a:rPr>
              <a:t>extracted</a:t>
            </a:r>
            <a:r>
              <a:rPr lang="en-US" dirty="0" smtClean="0"/>
              <a:t> and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Included </a:t>
            </a:r>
            <a:r>
              <a:rPr lang="en-US" dirty="0" smtClean="0"/>
              <a:t>as part of the browsing page for each ETD. </a:t>
            </a:r>
          </a:p>
          <a:p>
            <a:pPr lvl="1"/>
            <a:r>
              <a:rPr lang="en-US" dirty="0" smtClean="0"/>
              <a:t>Accordingly, </a:t>
            </a:r>
            <a:r>
              <a:rPr lang="en-US" dirty="0" smtClean="0">
                <a:solidFill>
                  <a:srgbClr val="FF0000"/>
                </a:solidFill>
              </a:rPr>
              <a:t>automation is required </a:t>
            </a:r>
            <a:r>
              <a:rPr lang="en-US" dirty="0" smtClean="0"/>
              <a:t>since </a:t>
            </a:r>
            <a:r>
              <a:rPr lang="en-US" dirty="0"/>
              <a:t>reference section </a:t>
            </a:r>
            <a:r>
              <a:rPr lang="en-US" dirty="0" smtClean="0">
                <a:solidFill>
                  <a:srgbClr val="FF0000"/>
                </a:solidFill>
              </a:rPr>
              <a:t>extraction by hand is time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consuming.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1143000"/>
          </a:xfrm>
        </p:spPr>
        <p:txBody>
          <a:bodyPr/>
          <a:lstStyle/>
          <a:p>
            <a:r>
              <a:rPr lang="en-US" dirty="0" smtClean="0"/>
              <a:t>ACM DL vs. </a:t>
            </a:r>
            <a:r>
              <a:rPr lang="en-US" dirty="0" smtClean="0"/>
              <a:t> VT </a:t>
            </a:r>
            <a:r>
              <a:rPr lang="en-US" dirty="0" smtClean="0"/>
              <a:t>ETD db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000" dirty="0" smtClean="0"/>
              <a:t>Scholarly works  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journal articles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conference papers 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technical reports 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endParaRPr lang="en-US" sz="2600" dirty="0" smtClean="0"/>
          </a:p>
          <a:p>
            <a:r>
              <a:rPr lang="en-US" sz="3000" dirty="0" smtClean="0"/>
              <a:t>ACM Digital Library “reference tab</a:t>
            </a:r>
            <a:r>
              <a:rPr lang="en-US" sz="3000" dirty="0" smtClean="0"/>
              <a:t>”</a:t>
            </a:r>
          </a:p>
          <a:p>
            <a:endParaRPr lang="en-US" sz="3000" dirty="0" smtClean="0"/>
          </a:p>
          <a:p>
            <a:r>
              <a:rPr lang="en-US" sz="3000" dirty="0" smtClean="0"/>
              <a:t>VT ETD “splash” page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171400"/>
            <a:ext cx="7498080" cy="1143000"/>
          </a:xfrm>
        </p:spPr>
        <p:txBody>
          <a:bodyPr/>
          <a:lstStyle/>
          <a:p>
            <a:r>
              <a:rPr lang="en-US" dirty="0" smtClean="0"/>
              <a:t>ACM Digital Library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20750" t="8951" r="22247" b="3819"/>
          <a:stretch>
            <a:fillRect/>
          </a:stretch>
        </p:blipFill>
        <p:spPr bwMode="auto">
          <a:xfrm>
            <a:off x="467544" y="764704"/>
            <a:ext cx="8146212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827584" y="4797152"/>
            <a:ext cx="7416824" cy="1080120"/>
          </a:xfrm>
          <a:prstGeom prst="roundRect">
            <a:avLst>
              <a:gd name="adj" fmla="val 747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1475656" y="3645024"/>
            <a:ext cx="1296144" cy="576064"/>
          </a:xfrm>
          <a:prstGeom prst="wedgeRectCallout">
            <a:avLst>
              <a:gd name="adj1" fmla="val -94824"/>
              <a:gd name="adj2" fmla="val 1478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Reference Metadata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35608" y="-171400"/>
            <a:ext cx="7498080" cy="1143000"/>
          </a:xfrm>
        </p:spPr>
        <p:txBody>
          <a:bodyPr/>
          <a:lstStyle/>
          <a:p>
            <a:r>
              <a:rPr lang="en-US" altLang="ko-KR" dirty="0" smtClean="0"/>
              <a:t>ETD Metadata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2821" t="10062" r="2680" b="18833"/>
          <a:stretch>
            <a:fillRect/>
          </a:stretch>
        </p:blipFill>
        <p:spPr bwMode="auto">
          <a:xfrm>
            <a:off x="1404172" y="755374"/>
            <a:ext cx="6624212" cy="6102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1835696" y="1772816"/>
            <a:ext cx="1368152" cy="4464496"/>
          </a:xfrm>
          <a:prstGeom prst="roundRect">
            <a:avLst>
              <a:gd name="adj" fmla="val 513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&amp;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Reference section extraction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Information extraction problem </a:t>
            </a:r>
          </a:p>
          <a:p>
            <a:pPr lvl="1"/>
            <a:r>
              <a:rPr lang="en-US" dirty="0" smtClean="0"/>
              <a:t>Document segmentation problem</a:t>
            </a:r>
          </a:p>
          <a:p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Classification techniques</a:t>
            </a:r>
          </a:p>
          <a:p>
            <a:pPr lvl="2"/>
            <a:r>
              <a:rPr lang="en-US" dirty="0" smtClean="0"/>
              <a:t>Pattern recognition</a:t>
            </a:r>
          </a:p>
          <a:p>
            <a:pPr lvl="2"/>
            <a:r>
              <a:rPr lang="en-US" dirty="0" smtClean="0"/>
              <a:t>Data mining</a:t>
            </a:r>
          </a:p>
          <a:p>
            <a:r>
              <a:rPr lang="en-US" dirty="0" smtClean="0"/>
              <a:t>Approa</a:t>
            </a:r>
            <a:r>
              <a:rPr lang="en-US" dirty="0" smtClean="0"/>
              <a:t>ches</a:t>
            </a:r>
            <a:endParaRPr lang="en-US" dirty="0" smtClean="0"/>
          </a:p>
          <a:p>
            <a:pPr lvl="1"/>
            <a:r>
              <a:rPr lang="en-US" dirty="0" smtClean="0"/>
              <a:t>Regular </a:t>
            </a:r>
            <a:r>
              <a:rPr lang="en-US" dirty="0" smtClean="0"/>
              <a:t>expressions (Chapter [0-9]*)</a:t>
            </a:r>
            <a:endParaRPr lang="en-US" dirty="0" smtClean="0"/>
          </a:p>
          <a:p>
            <a:pPr lvl="1"/>
            <a:r>
              <a:rPr lang="en-US" dirty="0" smtClean="0"/>
              <a:t>Rule based </a:t>
            </a:r>
            <a:r>
              <a:rPr lang="en-US" dirty="0" smtClean="0"/>
              <a:t>approach (page number on bottom)</a:t>
            </a:r>
            <a:endParaRPr lang="en-US" dirty="0" smtClean="0"/>
          </a:p>
          <a:p>
            <a:pPr lvl="1"/>
            <a:r>
              <a:rPr lang="en-US" dirty="0" smtClean="0"/>
              <a:t>Machine learning </a:t>
            </a:r>
            <a:r>
              <a:rPr lang="en-US" dirty="0" smtClean="0"/>
              <a:t>approach (train, apply)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Brute force techniques using </a:t>
            </a:r>
            <a:r>
              <a:rPr lang="en-US" dirty="0" smtClean="0">
                <a:solidFill>
                  <a:srgbClr val="FF0000"/>
                </a:solidFill>
              </a:rPr>
              <a:t>regular expressions </a:t>
            </a:r>
          </a:p>
          <a:p>
            <a:pPr lvl="1"/>
            <a:r>
              <a:rPr lang="en-US" dirty="0" smtClean="0"/>
              <a:t>Have been found to be </a:t>
            </a:r>
            <a:r>
              <a:rPr lang="en-US" dirty="0" smtClean="0">
                <a:solidFill>
                  <a:srgbClr val="FF0000"/>
                </a:solidFill>
              </a:rPr>
              <a:t>inadequate </a:t>
            </a:r>
          </a:p>
          <a:p>
            <a:pPr lvl="1"/>
            <a:r>
              <a:rPr lang="en-US" dirty="0" smtClean="0"/>
              <a:t>Because of the </a:t>
            </a:r>
            <a:r>
              <a:rPr lang="en-US" dirty="0" smtClean="0">
                <a:solidFill>
                  <a:srgbClr val="FF0000"/>
                </a:solidFill>
              </a:rPr>
              <a:t>various different types of references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We adopt </a:t>
            </a:r>
            <a:r>
              <a:rPr lang="en-US" dirty="0" smtClean="0">
                <a:solidFill>
                  <a:srgbClr val="FF0000"/>
                </a:solidFill>
              </a:rPr>
              <a:t>machine learning techniques </a:t>
            </a:r>
          </a:p>
          <a:p>
            <a:pPr lvl="1"/>
            <a:r>
              <a:rPr lang="en-US" dirty="0" smtClean="0"/>
              <a:t>To improve the </a:t>
            </a:r>
            <a:r>
              <a:rPr lang="en-US" dirty="0" smtClean="0">
                <a:solidFill>
                  <a:srgbClr val="FF0000"/>
                </a:solidFill>
              </a:rPr>
              <a:t>efficiency and accuracy </a:t>
            </a:r>
            <a:r>
              <a:rPr lang="en-US" dirty="0" smtClean="0"/>
              <a:t>of reference extraction over naïve methods. </a:t>
            </a:r>
          </a:p>
          <a:p>
            <a:pPr lvl="1"/>
            <a:r>
              <a:rPr lang="en-US" dirty="0" smtClean="0"/>
              <a:t>To robustly extract reference sections from ETDs.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3011</TotalTime>
  <Words>2159</Words>
  <Application>Microsoft Macintosh PowerPoint</Application>
  <PresentationFormat>On-screen Show (4:3)</PresentationFormat>
  <Paragraphs>445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Solstice</vt:lpstr>
      <vt:lpstr>Enriching the VT ETD-db with Reference Metadata</vt:lpstr>
      <vt:lpstr>Contents</vt:lpstr>
      <vt:lpstr>Introduction</vt:lpstr>
      <vt:lpstr>Extending Metadata</vt:lpstr>
      <vt:lpstr>ACM DL vs.  VT ETD db System</vt:lpstr>
      <vt:lpstr>ACM Digital Library</vt:lpstr>
      <vt:lpstr>ETD Metadata</vt:lpstr>
      <vt:lpstr>Problems &amp; Methods</vt:lpstr>
      <vt:lpstr>Challenges</vt:lpstr>
      <vt:lpstr>Types of References</vt:lpstr>
      <vt:lpstr>Types of References</vt:lpstr>
      <vt:lpstr>Types of References</vt:lpstr>
      <vt:lpstr>Types of References</vt:lpstr>
      <vt:lpstr>Objectives</vt:lpstr>
      <vt:lpstr>Research Questions</vt:lpstr>
      <vt:lpstr>Related Work (1/5)</vt:lpstr>
      <vt:lpstr>Related Work (2/5)</vt:lpstr>
      <vt:lpstr>Related Work (3/5)</vt:lpstr>
      <vt:lpstr>Related Work(4/5)</vt:lpstr>
      <vt:lpstr>Related Work (5/5)</vt:lpstr>
      <vt:lpstr>Reference Metadata Implementation 1</vt:lpstr>
      <vt:lpstr>Reference Metadata Implementation 2</vt:lpstr>
      <vt:lpstr>Reference Metadata Implementation 3</vt:lpstr>
      <vt:lpstr>Application Profile</vt:lpstr>
      <vt:lpstr>Example ETD MS</vt:lpstr>
      <vt:lpstr>Example of Extended ETD MS in XML and (X)HTML </vt:lpstr>
      <vt:lpstr>Example of SWAP  </vt:lpstr>
      <vt:lpstr>Example of OAI-ORE</vt:lpstr>
      <vt:lpstr>System Architecture</vt:lpstr>
      <vt:lpstr>Dataflow of Reference Section Extraction</vt:lpstr>
      <vt:lpstr>Features</vt:lpstr>
      <vt:lpstr>VT ETD-db with Reference Metadata </vt:lpstr>
      <vt:lpstr>Data Used in Evaluation</vt:lpstr>
      <vt:lpstr>Evaluation of rule based techniques</vt:lpstr>
      <vt:lpstr>Conclusion</vt:lpstr>
      <vt:lpstr>Future 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 ETDs</dc:title>
  <dc:creator>Sunghee</dc:creator>
  <cp:lastModifiedBy>Ed Fox</cp:lastModifiedBy>
  <cp:revision>339</cp:revision>
  <dcterms:created xsi:type="dcterms:W3CDTF">2010-05-25T11:24:38Z</dcterms:created>
  <dcterms:modified xsi:type="dcterms:W3CDTF">2011-09-12T01:10:52Z</dcterms:modified>
</cp:coreProperties>
</file>