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1" r:id="rId3"/>
    <p:sldId id="327" r:id="rId4"/>
    <p:sldId id="312" r:id="rId5"/>
    <p:sldId id="319" r:id="rId6"/>
    <p:sldId id="322" r:id="rId7"/>
    <p:sldId id="315" r:id="rId8"/>
    <p:sldId id="321" r:id="rId9"/>
    <p:sldId id="328" r:id="rId10"/>
    <p:sldId id="329" r:id="rId11"/>
    <p:sldId id="32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82" autoAdjust="0"/>
    <p:restoredTop sz="99671" autoAdjust="0"/>
  </p:normalViewPr>
  <p:slideViewPr>
    <p:cSldViewPr>
      <p:cViewPr>
        <p:scale>
          <a:sx n="147" d="100"/>
          <a:sy n="147" d="100"/>
        </p:scale>
        <p:origin x="-3344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176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499C32F-D367-7544-A982-67BE719C4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0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6A76927-1573-6549-9CCE-39950811B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2E3A3-D932-954F-87E6-3E8689726AE8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Virginia Tech and the NDLTD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will help you jump start your ETD initiative. We provide open source ETD-db, software for processing ETDs from Student submissions through Approval and access. </a:t>
            </a:r>
            <a:r>
              <a:rPr lang="en-US" sz="1400" dirty="0" smtClean="0">
                <a:latin typeface="Times New Roman" pitchFamily="-65" charset="0"/>
              </a:rPr>
              <a:t>It is available </a:t>
            </a:r>
            <a:r>
              <a:rPr lang="en-US" sz="1400" b="1" dirty="0" smtClean="0">
                <a:latin typeface="Times New Roman" pitchFamily="-65" charset="0"/>
              </a:rPr>
              <a:t>FREE </a:t>
            </a:r>
            <a:r>
              <a:rPr lang="en-US" sz="1400" dirty="0" smtClean="0">
                <a:latin typeface="Times New Roman" pitchFamily="-65" charset="0"/>
              </a:rPr>
              <a:t>of charge to members of NDLTD. </a:t>
            </a:r>
          </a:p>
          <a:p>
            <a:pPr eaLnBrk="1" hangingPunct="1"/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where you can find ETD-db.</a:t>
            </a:r>
            <a:r>
              <a:rPr lang="en-US" baseline="0" dirty="0" smtClean="0"/>
              <a:t> Feel free to download it and look </a:t>
            </a:r>
            <a:r>
              <a:rPr lang="en-US" baseline="0" smtClean="0"/>
              <a:t>it over.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76927-1573-6549-9CCE-39950811B4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76927-1573-6549-9CCE-39950811B4B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0B0E2-1B52-0A4D-8679-4D88094460E6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institution could become part of the ETD Preservation Network, whether you use ETD-db or another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0F15D-2978-8B4B-AD6A-00B011CC9E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BEF0D-554C-E94B-A4B0-4BFACAF4E067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4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ETD-db is run by the library. ETDs are submitted to the DLA/library server.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EE150-8F24-4A44-9B37-F15D812725A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5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Graduate School staff login into library server to process ETDs.</a:t>
            </a:r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D4BC7-87BF-9443-8088-2C54DF852415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6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As soon as the Graduate School staff approve an ETD, it immediately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becomes available at the level of access the author selected. Restrictions and embargoes usually last one year.</a:t>
            </a:r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8C459-03F1-0E4E-9573-5967F3A62AD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7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This is what it looks like after the ETD was submitted and approved.</a:t>
            </a:r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CEBD4-91DD-9B41-8185-AEAC1BC1C971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8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Features such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as open source and </a:t>
            </a:r>
            <a:r>
              <a:rPr lang="en-US" dirty="0" smtClean="0">
                <a:latin typeface="Times New Roman" pitchFamily="-65" charset="0"/>
              </a:rPr>
              <a:t>OAI harvestable metadata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won’t change.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Next slide for design info about new and improved ETD-db</a:t>
            </a:r>
            <a:endParaRPr lang="en-US" dirty="0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76927-1573-6549-9CCE-39950811B4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669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D84883-2B37-4646-8425-17EA29D8E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6455-CDBE-6A4C-BF13-A3331F9F0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DEC4-4EB3-574A-8CED-92A1D95A0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CBDD-2236-AD40-AD12-06BD37676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911D-4925-F245-8692-8B13091A0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C133-FD50-274E-9F63-BD9724442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F080-0066-3540-AA5D-7C6B0F614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58EB-AB6F-954E-B144-A8053DB29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81A3-1B62-C349-BB2D-D34467ABD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D90E-137D-4D40-8F65-E9A9DD904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8BCF-74D0-3742-9299-BE4DC0817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7FDD-9CF7-2B4F-82BA-012AEB306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65892" name="Freeform 4"/>
              <p:cNvSpPr>
                <a:spLocks/>
              </p:cNvSpPr>
              <p:nvPr/>
            </p:nvSpPr>
            <p:spPr bwMode="ltGray">
              <a:xfrm rot="-5400000">
                <a:off x="2547" y="-993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3" name="Freeform 5"/>
              <p:cNvSpPr>
                <a:spLocks/>
              </p:cNvSpPr>
              <p:nvPr/>
            </p:nvSpPr>
            <p:spPr bwMode="ltGray">
              <a:xfrm rot="-5400000">
                <a:off x="1310" y="167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4" name="Freeform 6"/>
              <p:cNvSpPr>
                <a:spLocks/>
              </p:cNvSpPr>
              <p:nvPr/>
            </p:nvSpPr>
            <p:spPr bwMode="ltGray">
              <a:xfrm rot="-5400000">
                <a:off x="973" y="1669"/>
                <a:ext cx="624" cy="4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5" name="Freeform 7"/>
              <p:cNvSpPr>
                <a:spLocks/>
              </p:cNvSpPr>
              <p:nvPr/>
            </p:nvSpPr>
            <p:spPr bwMode="ltGray">
              <a:xfrm rot="-5400000">
                <a:off x="-66" y="1753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ltGray">
              <a:xfrm rot="-5400000">
                <a:off x="651" y="1734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7" name="Freeform 9"/>
              <p:cNvSpPr>
                <a:spLocks/>
              </p:cNvSpPr>
              <p:nvPr/>
            </p:nvSpPr>
            <p:spPr bwMode="ltGray">
              <a:xfrm rot="-5400000">
                <a:off x="432" y="1701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8" name="Freeform 10"/>
              <p:cNvSpPr>
                <a:spLocks/>
              </p:cNvSpPr>
              <p:nvPr/>
            </p:nvSpPr>
            <p:spPr bwMode="ltGray">
              <a:xfrm rot="-5400000">
                <a:off x="143" y="172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9" name="Freeform 11"/>
              <p:cNvSpPr>
                <a:spLocks/>
              </p:cNvSpPr>
              <p:nvPr/>
            </p:nvSpPr>
            <p:spPr bwMode="ltGray">
              <a:xfrm rot="-5400000">
                <a:off x="3197" y="165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0" name="Freeform 12"/>
              <p:cNvSpPr>
                <a:spLocks/>
              </p:cNvSpPr>
              <p:nvPr/>
            </p:nvSpPr>
            <p:spPr bwMode="ltGray">
              <a:xfrm rot="-5400000">
                <a:off x="2870" y="165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1" name="Freeform 13"/>
              <p:cNvSpPr>
                <a:spLocks/>
              </p:cNvSpPr>
              <p:nvPr/>
            </p:nvSpPr>
            <p:spPr bwMode="ltGray">
              <a:xfrm rot="-5400000">
                <a:off x="1823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2" name="Freeform 14"/>
              <p:cNvSpPr>
                <a:spLocks/>
              </p:cNvSpPr>
              <p:nvPr/>
            </p:nvSpPr>
            <p:spPr bwMode="ltGray">
              <a:xfrm rot="-5400000">
                <a:off x="2540" y="1724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3" name="Freeform 15"/>
              <p:cNvSpPr>
                <a:spLocks/>
              </p:cNvSpPr>
              <p:nvPr/>
            </p:nvSpPr>
            <p:spPr bwMode="ltGray">
              <a:xfrm rot="-5400000">
                <a:off x="2323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4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5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6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7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8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9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10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6591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5912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1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591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2AB8108-7010-A74B-9C8C-591141C99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-65" charset="2"/>
        <a:buChar char="n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9812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ETD-db: Today </a:t>
            </a:r>
            <a:br>
              <a:rPr lang="en-US" sz="4000" dirty="0" smtClean="0"/>
            </a:br>
            <a:r>
              <a:rPr lang="en-US" sz="4000" dirty="0" smtClean="0"/>
              <a:t>ETD-db 2.0:  Tomorrow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57600"/>
            <a:ext cx="6858000" cy="1676400"/>
          </a:xfrm>
        </p:spPr>
        <p:txBody>
          <a:bodyPr/>
          <a:lstStyle/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Gail McMillan</a:t>
            </a: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Director, Digital Library and Archives, Virginia </a:t>
            </a:r>
            <a:r>
              <a:rPr lang="en-US" sz="2000" dirty="0" smtClean="0">
                <a:latin typeface="Times New Roman" pitchFamily="-65" charset="0"/>
              </a:rPr>
              <a:t>Tech</a:t>
            </a:r>
          </a:p>
          <a:p>
            <a:pPr algn="ctr" eaLnBrk="1" hangingPunct="1">
              <a:buFont typeface="Wingdings" pitchFamily="-65" charset="2"/>
              <a:buNone/>
            </a:pPr>
            <a:endParaRPr lang="en-US" sz="2000" dirty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Recorded by Edward A. Fox, Virginia Tech</a:t>
            </a:r>
            <a:endParaRPr lang="en-US" sz="2000" dirty="0" smtClean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endParaRPr lang="en-US" sz="2000" dirty="0" smtClean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Newcomers’ Workshop @ ETD 2011</a:t>
            </a: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Cape Town, South Africa</a:t>
            </a: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Sept. 13, 2011</a:t>
            </a:r>
            <a:endParaRPr lang="en-US" sz="2400" dirty="0" smtClean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TDhp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68141" r="-68141"/>
          <a:stretch>
            <a:fillRect/>
          </a:stretch>
        </p:blipFill>
        <p:spPr>
          <a:xfrm>
            <a:off x="-1371600" y="0"/>
            <a:ext cx="13004800" cy="688489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Updates: http://scholar.lib.vt.edu/</a:t>
            </a:r>
            <a:r>
              <a:rPr lang="en-US" sz="3600" dirty="0" smtClean="0">
                <a:latin typeface="+mj-lt"/>
              </a:rPr>
              <a:t>theses</a:t>
            </a: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Email: ETD-db@scholar.lib.vt.edu</a:t>
            </a:r>
          </a:p>
          <a:p>
            <a:endParaRPr lang="en-US" dirty="0" smtClean="0">
              <a:latin typeface="Times New Roman" pitchFamily="-65" charset="0"/>
            </a:endParaRPr>
          </a:p>
          <a:p>
            <a:r>
              <a:rPr lang="en-US" smtClean="0">
                <a:latin typeface="Times New Roman" pitchFamily="-65" charset="0"/>
              </a:rPr>
              <a:t>Personal Contact</a:t>
            </a:r>
            <a:r>
              <a:rPr lang="en-US" dirty="0" smtClean="0">
                <a:latin typeface="Times New Roman" pitchFamily="-65" charset="0"/>
              </a:rPr>
              <a:t>: </a:t>
            </a:r>
            <a:r>
              <a:rPr lang="en-US" dirty="0" err="1" smtClean="0">
                <a:latin typeface="Times New Roman" pitchFamily="-65" charset="0"/>
              </a:rPr>
              <a:t>gailmac@vt.edu</a:t>
            </a:r>
            <a:endParaRPr lang="en-US" dirty="0" smtClean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About ETD-db from VT/NDTLD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543800" cy="4419600"/>
          </a:xfrm>
        </p:spPr>
        <p:txBody>
          <a:bodyPr/>
          <a:lstStyle/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ETD-db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HTML pages, Perl scripts interact with </a:t>
            </a:r>
            <a:r>
              <a:rPr lang="en-US" dirty="0" err="1" smtClean="0">
                <a:latin typeface="Times New Roman" pitchFamily="-65" charset="0"/>
              </a:rPr>
              <a:t>MySQL</a:t>
            </a:r>
            <a:r>
              <a:rPr lang="en-US" dirty="0" smtClean="0">
                <a:latin typeface="Times New Roman" pitchFamily="-65" charset="0"/>
              </a:rPr>
              <a:t> database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Since </a:t>
            </a:r>
            <a:r>
              <a:rPr lang="en-US" dirty="0" smtClean="0">
                <a:latin typeface="Times New Roman" pitchFamily="-65" charset="0"/>
              </a:rPr>
              <a:t>1997</a:t>
            </a:r>
          </a:p>
          <a:p>
            <a:pPr marL="400050" lvl="1" indent="0" eaLnBrk="1" hangingPunct="1">
              <a:buSzPct val="150000"/>
              <a:buNone/>
            </a:pPr>
            <a:endParaRPr lang="en-US" dirty="0" smtClean="0">
              <a:latin typeface="Times New Roman" pitchFamily="-65" charset="0"/>
            </a:endParaRPr>
          </a:p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ETD-db 2.0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Ruby on Rails open source Web applications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Ready for testing later in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TD-dbFlowDiagramWithMetaArchive 1.ai"/>
          <p:cNvPicPr>
            <a:picLocks noGrp="1" noChangeAspect="1"/>
          </p:cNvPicPr>
          <p:nvPr>
            <p:ph/>
          </p:nvPr>
        </p:nvPicPr>
        <p:blipFill>
          <a:blip r:embed="rId3"/>
          <a:srcRect l="-39189" r="-39189"/>
          <a:stretch>
            <a:fillRect/>
          </a:stretch>
        </p:blipFill>
        <p:spPr>
          <a:xfrm>
            <a:off x="-457200" y="-355599"/>
            <a:ext cx="10820400" cy="785009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ETD-db: Student Authors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Login with university PID, password 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Metadata 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Derived from university records (e.g., Banner and Plan of Study) (2.0)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Authors enter: keywords, copyright/permission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Set access levels</a:t>
            </a:r>
          </a:p>
          <a:p>
            <a:pPr marL="914400" lvl="1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itchFamily="-65" charset="0"/>
              </a:rPr>
              <a:t>Open access (unrestricted)</a:t>
            </a:r>
          </a:p>
          <a:p>
            <a:pPr marL="914400" lvl="1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itchFamily="-65" charset="0"/>
              </a:rPr>
              <a:t>Originating university community-only (restricted)</a:t>
            </a:r>
          </a:p>
          <a:p>
            <a:pPr marL="914400" lvl="1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itchFamily="-65" charset="0"/>
              </a:rPr>
              <a:t>No access (embargoed/withheld/inaccessible)</a:t>
            </a:r>
          </a:p>
          <a:p>
            <a:pPr marL="914400" lvl="1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itchFamily="-65" charset="0"/>
              </a:rPr>
              <a:t>Mix of the above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Faculty: online approval (2.0)</a:t>
            </a:r>
          </a:p>
          <a:p>
            <a:pPr eaLnBrk="1" hangingPunct="1">
              <a:lnSpc>
                <a:spcPct val="85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ETD-db: Graduate School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Processes ETDs submitted by authors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Stored on library’s ETD </a:t>
            </a:r>
            <a:r>
              <a:rPr lang="en-US" dirty="0" smtClean="0">
                <a:latin typeface="Times New Roman" pitchFamily="-65" charset="0"/>
              </a:rPr>
              <a:t>server</a:t>
            </a:r>
          </a:p>
          <a:p>
            <a:pPr marL="457200" lvl="1" indent="0" eaLnBrk="1" hangingPunct="1">
              <a:buNone/>
            </a:pPr>
            <a:endParaRPr lang="en-US" dirty="0" smtClean="0">
              <a:latin typeface="Times New Roman" pitchFamily="-65" charset="0"/>
            </a:endParaRPr>
          </a:p>
          <a:p>
            <a:pPr eaLnBrk="1" hangingPunct="1"/>
            <a:r>
              <a:rPr lang="en-US" dirty="0" smtClean="0">
                <a:latin typeface="Times New Roman" pitchFamily="-65" charset="0"/>
              </a:rPr>
              <a:t>Graduate School personnel login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Access submitted ETDs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Email with authors as needed (audited)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Approve ETDs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ETD-db: Graduate School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Approving an ETD automatically generates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Emails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Notifications to author and committee w/URL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Notification to UMI/ProQuest, includes author, title, institution, URL 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List of ETDs to </a:t>
            </a:r>
            <a:r>
              <a:rPr lang="en-US" dirty="0" smtClean="0">
                <a:latin typeface="Times New Roman" pitchFamily="-65" charset="0"/>
              </a:rPr>
              <a:t>Library </a:t>
            </a:r>
            <a:r>
              <a:rPr lang="en-US" dirty="0" smtClean="0">
                <a:latin typeface="Times New Roman" pitchFamily="-65" charset="0"/>
              </a:rPr>
              <a:t>Cataloging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Access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Author selected 1 of 4 levels: everyone, university-only, no one, mix of these options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Automatically publicly available when temporary period of restricted access expires (2.0)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amsonetd@vth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 software is free to NDLTD</a:t>
            </a:r>
            <a:br>
              <a:rPr lang="en-US" sz="3600" dirty="0" smtClean="0"/>
            </a:br>
            <a:r>
              <a:rPr lang="en-US" sz="3600" dirty="0" smtClean="0">
                <a:latin typeface="Times New Roman" pitchFamily="-65" charset="0"/>
              </a:rPr>
              <a:t>http://scholar.lib.vt.edu/ETD-db</a:t>
            </a:r>
            <a:endParaRPr lang="en-US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Today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Authors enter their own metadata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ETD database: workflow, processing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ETD server: provides access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Cataloging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Backups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Preservation</a:t>
            </a:r>
          </a:p>
          <a:p>
            <a:pPr eaLnBrk="1" hangingPunct="1"/>
            <a:r>
              <a:rPr lang="en-US" dirty="0" smtClean="0">
                <a:latin typeface="Times New Roman" pitchFamily="-65" charset="0"/>
              </a:rPr>
              <a:t>Tomorrow: New, improved ETD-db 2.0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ETD-</a:t>
            </a:r>
            <a:r>
              <a:rPr lang="en-US" sz="3600" dirty="0" err="1" smtClean="0"/>
              <a:t>db</a:t>
            </a:r>
            <a:r>
              <a:rPr lang="en-US" sz="3600" dirty="0" smtClean="0"/>
              <a:t> </a:t>
            </a:r>
            <a:r>
              <a:rPr lang="en-US" sz="3600" dirty="0" smtClean="0"/>
              <a:t>2.0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Collected requirements</a:t>
            </a:r>
          </a:p>
          <a:p>
            <a:pPr lvl="1"/>
            <a:r>
              <a:rPr lang="en-US" sz="2000" dirty="0" smtClean="0">
                <a:latin typeface="+mj-lt"/>
              </a:rPr>
              <a:t>Reviewed current ETD workflows</a:t>
            </a:r>
          </a:p>
          <a:p>
            <a:pPr lvl="1"/>
            <a:r>
              <a:rPr lang="en-US" sz="2000" dirty="0" smtClean="0">
                <a:latin typeface="+mj-lt"/>
              </a:rPr>
              <a:t>Interviewed  users (e.g., reviewers, administrators, students)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400" dirty="0" smtClean="0">
                <a:latin typeface="+mj-lt"/>
              </a:rPr>
              <a:t>Chose Ruby on Rails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000" dirty="0" smtClean="0">
                <a:latin typeface="+mj-lt"/>
              </a:rPr>
              <a:t>Free, open source software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000" dirty="0" smtClean="0">
                <a:latin typeface="+mj-lt"/>
              </a:rPr>
              <a:t>Web applications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000" dirty="0" smtClean="0">
                <a:latin typeface="+mj-lt"/>
              </a:rPr>
              <a:t>Any database application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000" dirty="0" smtClean="0">
                <a:latin typeface="+mj-lt"/>
              </a:rPr>
              <a:t>Any server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000" dirty="0" smtClean="0">
                <a:latin typeface="+mj-lt"/>
              </a:rPr>
              <a:t>More reliable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000" dirty="0" smtClean="0">
                <a:latin typeface="+mj-lt"/>
              </a:rPr>
              <a:t>More secure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000" dirty="0" smtClean="0">
                <a:latin typeface="+mj-lt"/>
              </a:rPr>
              <a:t>Enhanced ETD-db 1.0 features (e.g., workflow, automatic notifications, OAI-PMH, etc.)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GailsHD:Applications:Microsoft Office 2004:Templates:Presentations:Designs:Dad's Tie</Template>
  <TotalTime>3638</TotalTime>
  <Words>582</Words>
  <Application>Microsoft Macintosh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Dad's Tie</vt:lpstr>
      <vt:lpstr>ETD-db: Today  ETD-db 2.0:  Tomorrow</vt:lpstr>
      <vt:lpstr>About ETD-db from VT/NDTLD</vt:lpstr>
      <vt:lpstr>PowerPoint Presentation</vt:lpstr>
      <vt:lpstr>ETD-db: Student Authors</vt:lpstr>
      <vt:lpstr>ETD-db: Graduate School</vt:lpstr>
      <vt:lpstr>ETD-db: Graduate School</vt:lpstr>
      <vt:lpstr>PowerPoint Presentation</vt:lpstr>
      <vt:lpstr>ETD-db software is free to NDLTD http://scholar.lib.vt.edu/ETD-db</vt:lpstr>
      <vt:lpstr>ETD-db 2.0 History</vt:lpstr>
      <vt:lpstr>PowerPoint Presentation</vt:lpstr>
      <vt:lpstr>PowerPoint Presentation</vt:lpstr>
    </vt:vector>
  </TitlesOfParts>
  <Manager/>
  <Company>DLA 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ETD-db: Workflow,the Short Story</dc:title>
  <dc:subject/>
  <dc:creator>Gail McMillan, Shvetha Soundararajan</dc:creator>
  <cp:keywords/>
  <dc:description/>
  <cp:lastModifiedBy>Ed Fox</cp:lastModifiedBy>
  <cp:revision>63</cp:revision>
  <cp:lastPrinted>2011-09-05T18:55:50Z</cp:lastPrinted>
  <dcterms:created xsi:type="dcterms:W3CDTF">2011-09-05T18:55:02Z</dcterms:created>
  <dcterms:modified xsi:type="dcterms:W3CDTF">2011-09-12T01:48:48Z</dcterms:modified>
  <cp:category/>
</cp:coreProperties>
</file>