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8" r:id="rId3"/>
    <p:sldId id="259" r:id="rId4"/>
    <p:sldId id="260" r:id="rId5"/>
    <p:sldId id="267" r:id="rId6"/>
    <p:sldId id="269"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150" d="100"/>
          <a:sy n="150" d="100"/>
        </p:scale>
        <p:origin x="-3256"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42EBF-291B-254C-8E96-84572FF23902}" type="datetimeFigureOut">
              <a:rPr lang="en-US" smtClean="0"/>
              <a:t>9/11/11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8F799-55A9-EC4D-A1D1-62CC9C146084}" type="slidenum">
              <a:rPr lang="en-US" smtClean="0"/>
              <a:t>‹#›</a:t>
            </a:fld>
            <a:endParaRPr lang="en-US"/>
          </a:p>
        </p:txBody>
      </p:sp>
    </p:spTree>
    <p:extLst>
      <p:ext uri="{BB962C8B-B14F-4D97-AF65-F5344CB8AC3E}">
        <p14:creationId xmlns:p14="http://schemas.microsoft.com/office/powerpoint/2010/main" val="1572982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A6C77E-B87F-0E43-92A6-00FF88C6B392}" type="slidenum">
              <a:rPr lang="en-US" b="0">
                <a:latin typeface="Times New Roman" charset="0"/>
              </a:rPr>
              <a:pPr eaLnBrk="1" hangingPunct="1"/>
              <a:t>1</a:t>
            </a:fld>
            <a:endParaRPr lang="en-US" b="0">
              <a:latin typeface="Times New Roman"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8499AF5-6DAD-4D48-A066-F9C378995894}" type="slidenum">
              <a:rPr lang="en-US" b="0">
                <a:latin typeface="Times New Roman" charset="0"/>
              </a:rPr>
              <a:pPr eaLnBrk="1" hangingPunct="1"/>
              <a:t>10</a:t>
            </a:fld>
            <a:endParaRPr lang="en-US" b="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D8D93DE3-DFBC-AD46-BBC0-F08F81553AE9}" type="slidenum">
              <a:rPr lang="en-US" b="0">
                <a:latin typeface="Times New Roman" charset="0"/>
              </a:rPr>
              <a:pPr eaLnBrk="1" hangingPunct="1"/>
              <a:t>11</a:t>
            </a:fld>
            <a:endParaRPr lang="en-US" b="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12</a:t>
            </a:fld>
            <a:endParaRPr lang="en-US" b="0">
              <a:latin typeface="Times New Roman" charset="0"/>
            </a:endParaRPr>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C4A93C1-EBD5-4E4E-924E-DBB18A31F6BE}" type="slidenum">
              <a:rPr lang="en-US" b="0">
                <a:latin typeface="Times New Roman" charset="0"/>
              </a:rPr>
              <a:pPr eaLnBrk="1" hangingPunct="1"/>
              <a:t>2</a:t>
            </a:fld>
            <a:endParaRPr lang="en-US" b="0">
              <a:latin typeface="Times New Roman" charset="0"/>
            </a:endParaRPr>
          </a:p>
        </p:txBody>
      </p:sp>
      <p:sp>
        <p:nvSpPr>
          <p:cNvPr id="44035" name="Rectangle 2"/>
          <p:cNvSpPr>
            <a:spLocks noRot="1" noChangeArrowheads="1" noTextEdit="1"/>
          </p:cNvSpPr>
          <p:nvPr>
            <p:ph type="sldImg"/>
          </p:nvPr>
        </p:nvSpPr>
        <p:spPr>
          <a:xfrm>
            <a:off x="1154113" y="692150"/>
            <a:ext cx="4554537" cy="3416300"/>
          </a:xfrm>
          <a:ln w="12700" cap="flat">
            <a:solidFill>
              <a:schemeClr val="tx1"/>
            </a:solidFill>
          </a:ln>
        </p:spPr>
      </p:sp>
      <p:sp>
        <p:nvSpPr>
          <p:cNvPr id="44036"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3556" tIns="46778" rIns="93556" bIns="46778"/>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5748BBA1-3BF8-D542-ACD3-DBE98D786B9A}" type="slidenum">
              <a:rPr lang="en-US" b="0">
                <a:latin typeface="Times New Roman" charset="0"/>
              </a:rPr>
              <a:pPr eaLnBrk="1" hangingPunct="1"/>
              <a:t>3</a:t>
            </a:fld>
            <a:endParaRPr lang="en-US" b="0">
              <a:latin typeface="Times New Roman" charset="0"/>
            </a:endParaRPr>
          </a:p>
        </p:txBody>
      </p:sp>
      <p:sp>
        <p:nvSpPr>
          <p:cNvPr id="48131" name="Rectangle 2"/>
          <p:cNvSpPr>
            <a:spLocks noRot="1" noChangeArrowheads="1" noTextEdit="1"/>
          </p:cNvSpPr>
          <p:nvPr>
            <p:ph type="sldImg"/>
          </p:nvPr>
        </p:nvSpPr>
        <p:spPr>
          <a:xfrm>
            <a:off x="1154113" y="692150"/>
            <a:ext cx="4554537" cy="3416300"/>
          </a:xfrm>
          <a:ln/>
        </p:spPr>
      </p:sp>
      <p:sp>
        <p:nvSpPr>
          <p:cNvPr id="48132"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Times New Roman" charset="0"/>
              </a:rPr>
              <a:t>This is a simplification of the previous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ECACE16-7AFC-A246-9D3C-33E511ECBBEE}" type="slidenum">
              <a:rPr lang="en-US" b="0">
                <a:latin typeface="Times New Roman" charset="0"/>
              </a:rPr>
              <a:pPr eaLnBrk="1" hangingPunct="1"/>
              <a:t>4</a:t>
            </a:fld>
            <a:endParaRPr lang="en-US" b="0">
              <a:latin typeface="Times New Roman"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1DDA078-274F-2142-862C-00DFB3F48498}" type="slidenum">
              <a:rPr lang="en-US" b="0">
                <a:latin typeface="Times New Roman" charset="0"/>
              </a:rPr>
              <a:pPr eaLnBrk="1" hangingPunct="1"/>
              <a:t>5</a:t>
            </a:fld>
            <a:endParaRPr lang="en-US" b="0">
              <a:latin typeface="Times New Roman" charset="0"/>
            </a:endParaRP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536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7</a:t>
            </a:fld>
            <a:endParaRPr lang="en-US" b="0">
              <a:latin typeface="Times New Roman" charset="0"/>
            </a:endParaRPr>
          </a:p>
        </p:txBody>
      </p:sp>
      <p:sp>
        <p:nvSpPr>
          <p:cNvPr id="51203" name="Rectangle 2"/>
          <p:cNvSpPr>
            <a:spLocks noRo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20187E7-F88B-1A4F-BD0D-F3AEA40A82E3}" type="slidenum">
              <a:rPr lang="en-US" b="0">
                <a:latin typeface="Times New Roman" charset="0"/>
              </a:rPr>
              <a:pPr eaLnBrk="1" hangingPunct="1"/>
              <a:t>8</a:t>
            </a:fld>
            <a:endParaRPr lang="en-US" b="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F48E2BD-252A-4649-8680-5085AEBC3317}" type="slidenum">
              <a:rPr lang="en-US" b="0">
                <a:latin typeface="Times New Roman" charset="0"/>
              </a:rPr>
              <a:pPr eaLnBrk="1" hangingPunct="1"/>
              <a:t>9</a:t>
            </a:fld>
            <a:endParaRPr lang="en-US" b="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99057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4139028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691071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4DD93-0ED5-854F-BDBC-6AE29E7F964D}" type="datetimeFigureOut">
              <a:rPr lang="en-US" smtClean="0"/>
              <a:t>9/11/11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50104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4DD93-0ED5-854F-BDBC-6AE29E7F964D}" type="datetimeFigureOut">
              <a:rPr lang="en-US" smtClean="0"/>
              <a:t>9/11/11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1471397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4DD93-0ED5-854F-BDBC-6AE29E7F964D}" type="datetimeFigureOut">
              <a:rPr lang="en-US" smtClean="0"/>
              <a:t>9/11/11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20253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4DD93-0ED5-854F-BDBC-6AE29E7F964D}" type="datetimeFigureOut">
              <a:rPr lang="en-US" smtClean="0"/>
              <a:t>9/11/11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14141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4DD93-0ED5-854F-BDBC-6AE29E7F964D}" type="datetimeFigureOut">
              <a:rPr lang="en-US" smtClean="0"/>
              <a:t>9/11/11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274846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4DD93-0ED5-854F-BDBC-6AE29E7F964D}" type="datetimeFigureOut">
              <a:rPr lang="en-US" smtClean="0"/>
              <a:t>9/11/11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12673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9/11/11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15085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4DD93-0ED5-854F-BDBC-6AE29E7F964D}" type="datetimeFigureOut">
              <a:rPr lang="en-US" smtClean="0"/>
              <a:t>9/11/11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0AEBE-78CD-B54F-9C00-39DA97063AEB}" type="slidenum">
              <a:rPr lang="en-US" smtClean="0"/>
              <a:t>‹#›</a:t>
            </a:fld>
            <a:endParaRPr lang="en-US"/>
          </a:p>
        </p:txBody>
      </p:sp>
    </p:spTree>
    <p:extLst>
      <p:ext uri="{BB962C8B-B14F-4D97-AF65-F5344CB8AC3E}">
        <p14:creationId xmlns:p14="http://schemas.microsoft.com/office/powerpoint/2010/main" val="33994744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4DD93-0ED5-854F-BDBC-6AE29E7F964D}" type="datetimeFigureOut">
              <a:rPr lang="en-US" smtClean="0"/>
              <a:t>9/11/11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AEBE-78CD-B54F-9C00-39DA97063AEB}" type="slidenum">
              <a:rPr lang="en-US" smtClean="0"/>
              <a:t>‹#›</a:t>
            </a:fld>
            <a:endParaRPr lang="en-US"/>
          </a:p>
        </p:txBody>
      </p:sp>
    </p:spTree>
    <p:extLst>
      <p:ext uri="{BB962C8B-B14F-4D97-AF65-F5344CB8AC3E}">
        <p14:creationId xmlns:p14="http://schemas.microsoft.com/office/powerpoint/2010/main" val="415551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C3441E0B-63A6-8D40-BF91-B5CB64B5D1B5}" type="slidenum">
              <a:rPr lang="en-US" b="0"/>
              <a:pPr eaLnBrk="1" hangingPunct="1"/>
              <a:t>1</a:t>
            </a:fld>
            <a:endParaRPr lang="en-US" b="0"/>
          </a:p>
        </p:txBody>
      </p:sp>
      <p:sp>
        <p:nvSpPr>
          <p:cNvPr id="2051" name="Rectangle 2"/>
          <p:cNvSpPr>
            <a:spLocks noGrp="1" noChangeArrowheads="1"/>
          </p:cNvSpPr>
          <p:nvPr>
            <p:ph type="title"/>
          </p:nvPr>
        </p:nvSpPr>
        <p:spPr>
          <a:xfrm>
            <a:off x="457200" y="2895600"/>
            <a:ext cx="8382000" cy="1143000"/>
          </a:xfrm>
        </p:spPr>
        <p:txBody>
          <a:bodyPr>
            <a:normAutofit fontScale="90000"/>
          </a:bodyPr>
          <a:lstStyle/>
          <a:p>
            <a:pPr eaLnBrk="1" hangingPunct="1"/>
            <a:r>
              <a:rPr lang="en-US" sz="5400" b="1" dirty="0">
                <a:latin typeface="Arial" charset="0"/>
              </a:rPr>
              <a:t>NDLTD Welcome and</a:t>
            </a:r>
            <a:br>
              <a:rPr lang="en-US" sz="5400" b="1" dirty="0">
                <a:latin typeface="Arial" charset="0"/>
              </a:rPr>
            </a:br>
            <a:r>
              <a:rPr lang="en-US" sz="5400" b="1" dirty="0">
                <a:latin typeface="Arial" charset="0"/>
              </a:rPr>
              <a:t>Introduction</a:t>
            </a:r>
            <a:r>
              <a:rPr lang="en-US" sz="4000" b="1" dirty="0">
                <a:latin typeface="Arial" charset="0"/>
              </a:rPr>
              <a:t/>
            </a:r>
            <a:br>
              <a:rPr lang="en-US" sz="4000" b="1" dirty="0">
                <a:latin typeface="Arial" charset="0"/>
              </a:rPr>
            </a:br>
            <a:r>
              <a:rPr lang="en-US" sz="1400" b="1" dirty="0">
                <a:latin typeface="Arial" charset="0"/>
              </a:rPr>
              <a:t/>
            </a:r>
            <a:br>
              <a:rPr lang="en-US" sz="1400" b="1" dirty="0">
                <a:latin typeface="Arial" charset="0"/>
              </a:rPr>
            </a:br>
            <a:r>
              <a:rPr lang="en-US" sz="3600" b="1" dirty="0">
                <a:latin typeface="Arial" charset="0"/>
              </a:rPr>
              <a:t>ETD </a:t>
            </a:r>
            <a:r>
              <a:rPr lang="en-US" sz="3600" b="1" dirty="0" smtClean="0">
                <a:latin typeface="Arial" charset="0"/>
              </a:rPr>
              <a:t>2011: 14</a:t>
            </a:r>
            <a:r>
              <a:rPr lang="en-US" sz="3600" b="1" baseline="30000" dirty="0" smtClean="0">
                <a:latin typeface="Arial" charset="0"/>
              </a:rPr>
              <a:t>th</a:t>
            </a:r>
            <a:r>
              <a:rPr lang="en-US" sz="3600" b="1" dirty="0" smtClean="0">
                <a:latin typeface="Arial" charset="0"/>
              </a:rPr>
              <a:t> </a:t>
            </a:r>
            <a:r>
              <a:rPr lang="en-US" sz="3600" b="1" dirty="0">
                <a:latin typeface="Arial" charset="0"/>
              </a:rPr>
              <a:t>Int. </a:t>
            </a:r>
            <a:r>
              <a:rPr lang="en-US" sz="3600" b="1" dirty="0" err="1">
                <a:latin typeface="Arial" charset="0"/>
              </a:rPr>
              <a:t>Symp</a:t>
            </a:r>
            <a:r>
              <a:rPr lang="en-US" sz="3600" b="1" dirty="0">
                <a:latin typeface="Arial" charset="0"/>
              </a:rPr>
              <a:t>. on ETDs</a:t>
            </a:r>
            <a:r>
              <a:rPr lang="en-US" sz="4000" b="1" dirty="0">
                <a:latin typeface="Arial" charset="0"/>
              </a:rPr>
              <a:t/>
            </a:r>
            <a:br>
              <a:rPr lang="en-US" sz="4000" b="1" dirty="0">
                <a:latin typeface="Arial" charset="0"/>
              </a:rPr>
            </a:br>
            <a:r>
              <a:rPr lang="en-US" sz="4000" b="1" dirty="0" smtClean="0">
                <a:latin typeface="Arial" charset="0"/>
              </a:rPr>
              <a:t>Cape Town, South Africa</a:t>
            </a:r>
            <a:r>
              <a:rPr lang="en-US" sz="3200" b="1" dirty="0">
                <a:latin typeface="Arial" charset="0"/>
              </a:rPr>
              <a:t/>
            </a:r>
            <a:br>
              <a:rPr lang="en-US" sz="3200" b="1" dirty="0">
                <a:latin typeface="Arial" charset="0"/>
              </a:rPr>
            </a:br>
            <a:r>
              <a:rPr lang="en-US" sz="3200" dirty="0">
                <a:latin typeface="Arial" charset="0"/>
              </a:rPr>
              <a:t/>
            </a:r>
            <a:br>
              <a:rPr lang="en-US" sz="3200" dirty="0">
                <a:latin typeface="Arial" charset="0"/>
              </a:rPr>
            </a:br>
            <a:r>
              <a:rPr lang="en-US" sz="3200" dirty="0">
                <a:latin typeface="Arial" charset="0"/>
              </a:rPr>
              <a:t>Edward A. Fox</a:t>
            </a:r>
            <a:br>
              <a:rPr lang="en-US" sz="3200" dirty="0">
                <a:latin typeface="Arial" charset="0"/>
              </a:rPr>
            </a:br>
            <a:r>
              <a:rPr lang="en-US" sz="3200" dirty="0">
                <a:latin typeface="Arial" charset="0"/>
              </a:rPr>
              <a:t>Executive Director, NDLTD, </a:t>
            </a:r>
            <a:r>
              <a:rPr lang="en-US" sz="3200" dirty="0" err="1">
                <a:latin typeface="Arial" charset="0"/>
              </a:rPr>
              <a:t>www.ndltd.org</a:t>
            </a:r>
            <a:r>
              <a:rPr lang="en-US" sz="3200" dirty="0">
                <a:latin typeface="Arial" charset="0"/>
              </a:rPr>
              <a:t/>
            </a:r>
            <a:br>
              <a:rPr lang="en-US" sz="3200" dirty="0">
                <a:latin typeface="Arial" charset="0"/>
              </a:rPr>
            </a:br>
            <a:r>
              <a:rPr lang="en-US" sz="3200" dirty="0">
                <a:latin typeface="Arial" charset="0"/>
              </a:rPr>
              <a:t/>
            </a:r>
            <a:br>
              <a:rPr lang="en-US" sz="3200" dirty="0">
                <a:latin typeface="Arial" charset="0"/>
              </a:rPr>
            </a:br>
            <a:r>
              <a:rPr lang="en-US" sz="3200" dirty="0" err="1">
                <a:latin typeface="Arial" charset="0"/>
              </a:rPr>
              <a:t>fox@vt.edu</a:t>
            </a:r>
            <a:r>
              <a:rPr lang="en-US" sz="3200" dirty="0">
                <a:latin typeface="Arial" charset="0"/>
              </a:rPr>
              <a:t>       http://</a:t>
            </a:r>
            <a:r>
              <a:rPr lang="en-US" sz="3200" dirty="0" err="1">
                <a:latin typeface="Arial" charset="0"/>
              </a:rPr>
              <a:t>fox.cs.vt.edu</a:t>
            </a:r>
            <a:r>
              <a:rPr lang="en-US" sz="3200" dirty="0">
                <a:latin typeface="Arial" charset="0"/>
              </a:rPr>
              <a:t>/talks/</a:t>
            </a:r>
            <a:r>
              <a:rPr lang="en-US" sz="3200" dirty="0" smtClean="0">
                <a:latin typeface="Arial" charset="0"/>
              </a:rPr>
              <a:t>2011 </a:t>
            </a:r>
            <a:r>
              <a:rPr lang="en-US" sz="3200" dirty="0">
                <a:latin typeface="Arial" charset="0"/>
              </a:rPr>
              <a:t/>
            </a:r>
            <a:br>
              <a:rPr lang="en-US" sz="3200" dirty="0">
                <a:latin typeface="Arial" charset="0"/>
              </a:rPr>
            </a:br>
            <a:r>
              <a:rPr lang="en-US" sz="3200" dirty="0">
                <a:latin typeface="Arial" charset="0"/>
              </a:rPr>
              <a:t>Virginia Tech, Blacksburg, VA 24061 USA</a:t>
            </a:r>
          </a:p>
        </p:txBody>
      </p:sp>
    </p:spTree>
    <p:extLst>
      <p:ext uri="{BB962C8B-B14F-4D97-AF65-F5344CB8AC3E}">
        <p14:creationId xmlns:p14="http://schemas.microsoft.com/office/powerpoint/2010/main" val="31171838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28600" y="0"/>
            <a:ext cx="8763000" cy="1143000"/>
          </a:xfrm>
        </p:spPr>
        <p:txBody>
          <a:bodyPr/>
          <a:lstStyle/>
          <a:p>
            <a:r>
              <a:rPr lang="en-US">
                <a:latin typeface="Arial" charset="0"/>
              </a:rPr>
              <a:t>Goals (2): Through those activities</a:t>
            </a:r>
          </a:p>
        </p:txBody>
      </p:sp>
      <p:sp>
        <p:nvSpPr>
          <p:cNvPr id="14339" name="Content Placeholder 2"/>
          <p:cNvSpPr>
            <a:spLocks noGrp="1"/>
          </p:cNvSpPr>
          <p:nvPr>
            <p:ph idx="1"/>
          </p:nvPr>
        </p:nvSpPr>
        <p:spPr>
          <a:xfrm>
            <a:off x="228600" y="1600200"/>
            <a:ext cx="8610600" cy="4525963"/>
          </a:xfrm>
        </p:spPr>
        <p:txBody>
          <a:bodyPr>
            <a:normAutofit lnSpcReduction="10000"/>
          </a:bodyPr>
          <a:lstStyle/>
          <a:p>
            <a:r>
              <a:rPr lang="en-US" dirty="0">
                <a:latin typeface="Arial" charset="0"/>
              </a:rPr>
              <a:t>Institutions of higher learning will develop their </a:t>
            </a:r>
            <a:r>
              <a:rPr lang="en-US" b="1" dirty="0">
                <a:latin typeface="Arial" charset="0"/>
              </a:rPr>
              <a:t>own ETD programs </a:t>
            </a:r>
            <a:r>
              <a:rPr lang="en-US" dirty="0">
                <a:latin typeface="Arial" charset="0"/>
              </a:rPr>
              <a:t>by adopting the submission, collection, and archiving of electronic theses and dissertations, to their own and to international digital libraries &amp; repositories.</a:t>
            </a:r>
            <a:endParaRPr lang="en-US" sz="4000" dirty="0">
              <a:latin typeface="Arial" charset="0"/>
            </a:endParaRPr>
          </a:p>
          <a:p>
            <a:r>
              <a:rPr lang="en-US" dirty="0">
                <a:latin typeface="Arial" charset="0"/>
              </a:rPr>
              <a:t>Institutions of higher education and their communities will become </a:t>
            </a:r>
            <a:r>
              <a:rPr lang="en-US" b="1" dirty="0">
                <a:latin typeface="Arial" charset="0"/>
              </a:rPr>
              <a:t>aware of the benefits of ETDs</a:t>
            </a:r>
            <a:r>
              <a:rPr lang="en-US" dirty="0">
                <a:latin typeface="Arial" charset="0"/>
              </a:rPr>
              <a:t>, including:</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AC642BE8-1A1B-D340-9E04-12C6DD17E21E}" type="slidenum">
              <a:rPr lang="en-US" b="0"/>
              <a:pPr eaLnBrk="1" hangingPunct="1"/>
              <a:t>10</a:t>
            </a:fld>
            <a:endParaRPr lang="en-US" b="0"/>
          </a:p>
        </p:txBody>
      </p:sp>
    </p:spTree>
    <p:extLst>
      <p:ext uri="{BB962C8B-B14F-4D97-AF65-F5344CB8AC3E}">
        <p14:creationId xmlns:p14="http://schemas.microsoft.com/office/powerpoint/2010/main" val="29028896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0"/>
            <a:ext cx="8534400" cy="1143000"/>
          </a:xfrm>
        </p:spPr>
        <p:txBody>
          <a:bodyPr/>
          <a:lstStyle/>
          <a:p>
            <a:r>
              <a:rPr lang="en-US">
                <a:latin typeface="Arial" charset="0"/>
              </a:rPr>
              <a:t>Goals (3): benefits:</a:t>
            </a:r>
          </a:p>
        </p:txBody>
      </p:sp>
      <p:sp>
        <p:nvSpPr>
          <p:cNvPr id="15363" name="Content Placeholder 2"/>
          <p:cNvSpPr>
            <a:spLocks noGrp="1"/>
          </p:cNvSpPr>
          <p:nvPr>
            <p:ph idx="1"/>
          </p:nvPr>
        </p:nvSpPr>
        <p:spPr>
          <a:xfrm>
            <a:off x="457200" y="1600200"/>
            <a:ext cx="8305800" cy="4525963"/>
          </a:xfrm>
        </p:spPr>
        <p:txBody>
          <a:bodyPr>
            <a:normAutofit fontScale="92500"/>
          </a:bodyPr>
          <a:lstStyle/>
          <a:p>
            <a:pPr lvl="1"/>
            <a:r>
              <a:rPr lang="en-US" dirty="0">
                <a:latin typeface="Arial" charset="0"/>
              </a:rPr>
              <a:t>facilitation of the writing process for </a:t>
            </a:r>
            <a:r>
              <a:rPr lang="en-US" b="1" dirty="0">
                <a:latin typeface="Arial" charset="0"/>
              </a:rPr>
              <a:t>students</a:t>
            </a:r>
            <a:endParaRPr lang="en-US" sz="3600" b="1" dirty="0">
              <a:latin typeface="Arial" charset="0"/>
            </a:endParaRPr>
          </a:p>
          <a:p>
            <a:pPr lvl="1"/>
            <a:r>
              <a:rPr lang="en-US" dirty="0">
                <a:latin typeface="Arial" charset="0"/>
              </a:rPr>
              <a:t>increased speed and effectiveness of </a:t>
            </a:r>
            <a:r>
              <a:rPr lang="en-US" b="1" dirty="0">
                <a:latin typeface="Arial" charset="0"/>
              </a:rPr>
              <a:t>sharing</a:t>
            </a:r>
            <a:r>
              <a:rPr lang="en-US" dirty="0">
                <a:latin typeface="Arial" charset="0"/>
              </a:rPr>
              <a:t> / distribution of research methods and results</a:t>
            </a:r>
            <a:endParaRPr lang="en-US" sz="3600" dirty="0">
              <a:latin typeface="Arial" charset="0"/>
            </a:endParaRPr>
          </a:p>
          <a:p>
            <a:pPr lvl="1"/>
            <a:r>
              <a:rPr lang="en-US" dirty="0">
                <a:latin typeface="Arial" charset="0"/>
              </a:rPr>
              <a:t>through advances in </a:t>
            </a:r>
            <a:r>
              <a:rPr lang="en-US" b="1" dirty="0">
                <a:latin typeface="Arial" charset="0"/>
              </a:rPr>
              <a:t>electronic publishing </a:t>
            </a:r>
            <a:r>
              <a:rPr lang="en-US" dirty="0">
                <a:latin typeface="Arial" charset="0"/>
              </a:rPr>
              <a:t>and </a:t>
            </a:r>
            <a:r>
              <a:rPr lang="en-US" b="1" dirty="0">
                <a:latin typeface="Arial" charset="0"/>
              </a:rPr>
              <a:t>archiving</a:t>
            </a:r>
            <a:r>
              <a:rPr lang="en-US" dirty="0">
                <a:latin typeface="Arial" charset="0"/>
              </a:rPr>
              <a:t>, leading to </a:t>
            </a:r>
          </a:p>
          <a:p>
            <a:pPr lvl="1"/>
            <a:r>
              <a:rPr lang="en-US" dirty="0">
                <a:latin typeface="Arial" charset="0"/>
              </a:rPr>
              <a:t>improved </a:t>
            </a:r>
            <a:r>
              <a:rPr lang="en-US" b="1" dirty="0">
                <a:latin typeface="Arial" charset="0"/>
              </a:rPr>
              <a:t>graduate education </a:t>
            </a:r>
            <a:r>
              <a:rPr lang="en-US" dirty="0">
                <a:latin typeface="Arial" charset="0"/>
              </a:rPr>
              <a:t>and scholarship</a:t>
            </a:r>
            <a:endParaRPr lang="en-US" sz="3600" dirty="0">
              <a:latin typeface="Arial" charset="0"/>
            </a:endParaRPr>
          </a:p>
          <a:p>
            <a:pPr lvl="1"/>
            <a:r>
              <a:rPr lang="en-US" dirty="0">
                <a:latin typeface="Arial" charset="0"/>
              </a:rPr>
              <a:t>and</a:t>
            </a:r>
          </a:p>
          <a:p>
            <a:pPr lvl="1"/>
            <a:r>
              <a:rPr lang="en-US" b="1" dirty="0">
                <a:latin typeface="Arial" charset="0"/>
              </a:rPr>
              <a:t>reduced costs </a:t>
            </a:r>
            <a:r>
              <a:rPr lang="en-US" dirty="0">
                <a:latin typeface="Arial" charset="0"/>
              </a:rPr>
              <a:t>of ETD printing, processing, dissemination, storage, and preservation.</a:t>
            </a:r>
            <a:endParaRPr lang="en-US" sz="3600" dirty="0">
              <a:latin typeface="Arial" charset="0"/>
            </a:endParaRPr>
          </a:p>
          <a:p>
            <a:endParaRPr lang="en-US" dirty="0">
              <a:latin typeface="Arial" charset="0"/>
            </a:endParaRP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3DF7755-2ACD-F74A-85C0-8436D1018EBA}" type="slidenum">
              <a:rPr lang="en-US" b="0"/>
              <a:pPr eaLnBrk="1" hangingPunct="1"/>
              <a:t>11</a:t>
            </a:fld>
            <a:endParaRPr lang="en-US" b="0"/>
          </a:p>
        </p:txBody>
      </p:sp>
    </p:spTree>
    <p:extLst>
      <p:ext uri="{BB962C8B-B14F-4D97-AF65-F5344CB8AC3E}">
        <p14:creationId xmlns:p14="http://schemas.microsoft.com/office/powerpoint/2010/main" val="14267506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12</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a:latin typeface="Arial" charset="0"/>
              </a:rPr>
              <a:t>Spirit of NDLTD</a:t>
            </a:r>
          </a:p>
        </p:txBody>
      </p:sp>
      <p:sp>
        <p:nvSpPr>
          <p:cNvPr id="23556" name="Rectangle 3"/>
          <p:cNvSpPr>
            <a:spLocks noGrp="1" noChangeArrowheads="1"/>
          </p:cNvSpPr>
          <p:nvPr>
            <p:ph type="body" idx="1"/>
          </p:nvPr>
        </p:nvSpPr>
        <p:spPr>
          <a:xfrm>
            <a:off x="457200" y="1143000"/>
            <a:ext cx="8686800" cy="4648200"/>
          </a:xfrm>
        </p:spPr>
        <p:txBody>
          <a:bodyPr>
            <a:normAutofit fontScale="92500" lnSpcReduction="10000"/>
          </a:bodyPr>
          <a:lstStyle/>
          <a:p>
            <a:pPr eaLnBrk="1" hangingPunct="1"/>
            <a:r>
              <a:rPr lang="en-US" sz="2800" dirty="0">
                <a:latin typeface="Arial" charset="0"/>
              </a:rPr>
              <a:t>Help 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smtClean="0">
                <a:latin typeface="Arial" charset="0"/>
              </a:rPr>
              <a:t>Build </a:t>
            </a:r>
            <a:r>
              <a:rPr lang="en-US" sz="2800" dirty="0">
                <a:latin typeface="Arial" charset="0"/>
              </a:rPr>
              <a:t>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a:t>
            </a:r>
            <a:r>
              <a:rPr lang="en-US" sz="2800" b="1" dirty="0" smtClean="0">
                <a:latin typeface="Arial" charset="0"/>
              </a:rPr>
              <a:t>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join/support NDLTD!</a:t>
            </a:r>
          </a:p>
        </p:txBody>
      </p:sp>
    </p:spTree>
    <p:extLst>
      <p:ext uri="{BB962C8B-B14F-4D97-AF65-F5344CB8AC3E}">
        <p14:creationId xmlns:p14="http://schemas.microsoft.com/office/powerpoint/2010/main" val="8604520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04850"/>
          </a:xfrm>
          <a:noFill/>
        </p:spPr>
        <p:txBody>
          <a:bodyPr lIns="92075" tIns="46038" rIns="92075" bIns="46038" anchor="b">
            <a:normAutofit fontScale="90000"/>
          </a:bodyPr>
          <a:lstStyle/>
          <a:p>
            <a:pPr eaLnBrk="1" hangingPunct="1"/>
            <a:r>
              <a:rPr lang="en-US" sz="5400">
                <a:latin typeface="Arial" charset="0"/>
              </a:rPr>
              <a:t>Acknowledgements</a:t>
            </a:r>
            <a:r>
              <a:rPr lang="en-US">
                <a:latin typeface="Arial" charset="0"/>
              </a:rPr>
              <a:t> </a:t>
            </a:r>
            <a:endParaRPr lang="en-US" sz="6600">
              <a:solidFill>
                <a:srgbClr val="FF3300"/>
              </a:solidFill>
              <a:latin typeface="Arial" charset="0"/>
            </a:endParaRPr>
          </a:p>
        </p:txBody>
      </p:sp>
      <p:sp>
        <p:nvSpPr>
          <p:cNvPr id="4099" name="Rectangle 3"/>
          <p:cNvSpPr>
            <a:spLocks noGrp="1" noChangeArrowheads="1"/>
          </p:cNvSpPr>
          <p:nvPr>
            <p:ph type="body" idx="1"/>
          </p:nvPr>
        </p:nvSpPr>
        <p:spPr>
          <a:xfrm>
            <a:off x="304800" y="1295400"/>
            <a:ext cx="8534400" cy="5105400"/>
          </a:xfrm>
          <a:noFill/>
        </p:spPr>
        <p:txBody>
          <a:bodyPr lIns="92075" tIns="46038" rIns="92075" bIns="46038">
            <a:normAutofit lnSpcReduction="10000"/>
          </a:bodyPr>
          <a:lstStyle/>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including Board, Committees, Working Groups, and Members</a:t>
            </a:r>
          </a:p>
          <a:p>
            <a:pPr eaLnBrk="1" hangingPunct="1">
              <a:spcBef>
                <a:spcPct val="40000"/>
              </a:spcBef>
            </a:pPr>
            <a:r>
              <a:rPr lang="en-US" sz="4000" dirty="0">
                <a:latin typeface="Arial" charset="0"/>
              </a:rPr>
              <a:t>ETD </a:t>
            </a:r>
            <a:r>
              <a:rPr lang="en-US" sz="4000" dirty="0" smtClean="0">
                <a:latin typeface="Arial" charset="0"/>
              </a:rPr>
              <a:t>2011 </a:t>
            </a:r>
            <a:r>
              <a:rPr lang="en-US" sz="4000" dirty="0">
                <a:latin typeface="Arial" charset="0"/>
              </a:rPr>
              <a:t>Conference Team</a:t>
            </a:r>
          </a:p>
          <a:p>
            <a:pPr eaLnBrk="1" hangingPunct="1">
              <a:spcBef>
                <a:spcPct val="40000"/>
              </a:spcBef>
            </a:pPr>
            <a:r>
              <a:rPr lang="en-US" sz="4000" dirty="0">
                <a:latin typeface="Arial" charset="0"/>
              </a:rPr>
              <a:t>Sponsors</a:t>
            </a:r>
          </a:p>
          <a:p>
            <a:pPr eaLnBrk="1" hangingPunct="1">
              <a:spcBef>
                <a:spcPct val="40000"/>
              </a:spcBef>
            </a:pPr>
            <a:r>
              <a:rPr lang="en-US" sz="4000" dirty="0">
                <a:latin typeface="Arial" charset="0"/>
              </a:rPr>
              <a:t>Presenters, Attendees</a:t>
            </a:r>
          </a:p>
        </p:txBody>
      </p:sp>
    </p:spTree>
    <p:extLst>
      <p:ext uri="{BB962C8B-B14F-4D97-AF65-F5344CB8AC3E}">
        <p14:creationId xmlns:p14="http://schemas.microsoft.com/office/powerpoint/2010/main" val="39755254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6B9A65F2-B24C-8C47-B2BE-9FB445BE2F94}" type="slidenum">
              <a:rPr lang="en-US" b="0"/>
              <a:pPr eaLnBrk="1" hangingPunct="1"/>
              <a:t>3</a:t>
            </a:fld>
            <a:endParaRPr lang="en-US" b="0"/>
          </a:p>
        </p:txBody>
      </p:sp>
      <p:sp>
        <p:nvSpPr>
          <p:cNvPr id="8195" name="Rectangle 2"/>
          <p:cNvSpPr>
            <a:spLocks noGrp="1" noChangeArrowheads="1"/>
          </p:cNvSpPr>
          <p:nvPr>
            <p:ph type="title"/>
          </p:nvPr>
        </p:nvSpPr>
        <p:spPr>
          <a:xfrm>
            <a:off x="762000" y="0"/>
            <a:ext cx="7772400" cy="628650"/>
          </a:xfrm>
        </p:spPr>
        <p:txBody>
          <a:bodyPr>
            <a:normAutofit fontScale="90000"/>
          </a:bodyPr>
          <a:lstStyle/>
          <a:p>
            <a:pPr eaLnBrk="1" hangingPunct="1"/>
            <a:r>
              <a:rPr lang="en-US">
                <a:latin typeface="Arial" charset="0"/>
              </a:rPr>
              <a:t>Information Life Cycle</a:t>
            </a:r>
          </a:p>
        </p:txBody>
      </p:sp>
      <p:sp>
        <p:nvSpPr>
          <p:cNvPr id="8196" name="Text Box 3"/>
          <p:cNvSpPr txBox="1">
            <a:spLocks noChangeArrowheads="1"/>
          </p:cNvSpPr>
          <p:nvPr/>
        </p:nvSpPr>
        <p:spPr bwMode="auto">
          <a:xfrm>
            <a:off x="3810000" y="1447800"/>
            <a:ext cx="14874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2400" b="0">
                <a:latin typeface="Times New Roman" charset="0"/>
              </a:rPr>
              <a:t>Authoring</a:t>
            </a:r>
          </a:p>
          <a:p>
            <a:pPr algn="ctr"/>
            <a:r>
              <a:rPr lang="en-US" sz="2400" b="0">
                <a:latin typeface="Times New Roman" charset="0"/>
              </a:rPr>
              <a:t>Modifying</a:t>
            </a:r>
          </a:p>
        </p:txBody>
      </p:sp>
      <p:sp>
        <p:nvSpPr>
          <p:cNvPr id="8197" name="Text Box 4"/>
          <p:cNvSpPr txBox="1">
            <a:spLocks noChangeArrowheads="1"/>
          </p:cNvSpPr>
          <p:nvPr/>
        </p:nvSpPr>
        <p:spPr bwMode="auto">
          <a:xfrm>
            <a:off x="5334000" y="2514600"/>
            <a:ext cx="1554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2400" b="0">
                <a:latin typeface="Times New Roman" charset="0"/>
              </a:rPr>
              <a:t>Organizing</a:t>
            </a:r>
          </a:p>
          <a:p>
            <a:pPr algn="ctr"/>
            <a:r>
              <a:rPr lang="en-US" sz="2400" b="0">
                <a:latin typeface="Times New Roman" charset="0"/>
              </a:rPr>
              <a:t>Indexing</a:t>
            </a:r>
          </a:p>
        </p:txBody>
      </p:sp>
      <p:sp>
        <p:nvSpPr>
          <p:cNvPr id="8198" name="Text Box 5"/>
          <p:cNvSpPr txBox="1">
            <a:spLocks noChangeArrowheads="1"/>
          </p:cNvSpPr>
          <p:nvPr/>
        </p:nvSpPr>
        <p:spPr bwMode="auto">
          <a:xfrm>
            <a:off x="5486400" y="3810000"/>
            <a:ext cx="14684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2400" b="0">
                <a:latin typeface="Times New Roman" charset="0"/>
              </a:rPr>
              <a:t>Storing</a:t>
            </a:r>
          </a:p>
          <a:p>
            <a:pPr algn="ctr"/>
            <a:r>
              <a:rPr lang="en-US" sz="2400" b="0">
                <a:latin typeface="Times New Roman" charset="0"/>
              </a:rPr>
              <a:t>Retrieving</a:t>
            </a:r>
          </a:p>
        </p:txBody>
      </p:sp>
      <p:sp>
        <p:nvSpPr>
          <p:cNvPr id="8199" name="Text Box 6"/>
          <p:cNvSpPr txBox="1">
            <a:spLocks noChangeArrowheads="1"/>
          </p:cNvSpPr>
          <p:nvPr/>
        </p:nvSpPr>
        <p:spPr bwMode="auto">
          <a:xfrm>
            <a:off x="3810000" y="5257800"/>
            <a:ext cx="16557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2400" b="0">
                <a:latin typeface="Times New Roman" charset="0"/>
              </a:rPr>
              <a:t>Distributing</a:t>
            </a:r>
          </a:p>
          <a:p>
            <a:pPr algn="ctr"/>
            <a:r>
              <a:rPr lang="en-US" sz="2400" b="0">
                <a:latin typeface="Times New Roman" charset="0"/>
              </a:rPr>
              <a:t>Networking</a:t>
            </a:r>
          </a:p>
        </p:txBody>
      </p:sp>
      <p:sp>
        <p:nvSpPr>
          <p:cNvPr id="8200" name="Text Box 7"/>
          <p:cNvSpPr txBox="1">
            <a:spLocks noChangeArrowheads="1"/>
          </p:cNvSpPr>
          <p:nvPr/>
        </p:nvSpPr>
        <p:spPr bwMode="auto">
          <a:xfrm>
            <a:off x="609600" y="3124200"/>
            <a:ext cx="13668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2400" b="0">
                <a:latin typeface="Times New Roman" charset="0"/>
              </a:rPr>
              <a:t>Retention</a:t>
            </a:r>
          </a:p>
          <a:p>
            <a:pPr algn="ctr"/>
            <a:r>
              <a:rPr lang="en-US" sz="2400" b="0">
                <a:latin typeface="Times New Roman" charset="0"/>
              </a:rPr>
              <a:t>/ Mining</a:t>
            </a:r>
          </a:p>
        </p:txBody>
      </p:sp>
      <p:sp>
        <p:nvSpPr>
          <p:cNvPr id="8201" name="Text Box 8"/>
          <p:cNvSpPr txBox="1">
            <a:spLocks noChangeArrowheads="1"/>
          </p:cNvSpPr>
          <p:nvPr/>
        </p:nvSpPr>
        <p:spPr bwMode="auto">
          <a:xfrm>
            <a:off x="2057400" y="3733800"/>
            <a:ext cx="14366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2400" b="0">
                <a:latin typeface="Times New Roman" charset="0"/>
              </a:rPr>
              <a:t>Accessing</a:t>
            </a:r>
          </a:p>
          <a:p>
            <a:pPr algn="ctr"/>
            <a:r>
              <a:rPr lang="en-US" sz="2400" b="0">
                <a:latin typeface="Times New Roman" charset="0"/>
              </a:rPr>
              <a:t>Filtering</a:t>
            </a:r>
          </a:p>
        </p:txBody>
      </p:sp>
      <p:sp>
        <p:nvSpPr>
          <p:cNvPr id="8202" name="Text Box 9"/>
          <p:cNvSpPr txBox="1">
            <a:spLocks noChangeArrowheads="1"/>
          </p:cNvSpPr>
          <p:nvPr/>
        </p:nvSpPr>
        <p:spPr bwMode="auto">
          <a:xfrm>
            <a:off x="2514600" y="2362200"/>
            <a:ext cx="1231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2400" b="0">
                <a:latin typeface="Times New Roman" charset="0"/>
              </a:rPr>
              <a:t>Using</a:t>
            </a:r>
          </a:p>
          <a:p>
            <a:pPr algn="ctr"/>
            <a:r>
              <a:rPr lang="en-US" sz="2400" b="0">
                <a:latin typeface="Times New Roman" charset="0"/>
              </a:rPr>
              <a:t>Creating</a:t>
            </a:r>
          </a:p>
        </p:txBody>
      </p:sp>
      <p:sp>
        <p:nvSpPr>
          <p:cNvPr id="8203" name="WordArt 10"/>
          <p:cNvSpPr>
            <a:spLocks noChangeArrowheads="1" noChangeShapeType="1" noTextEdit="1"/>
          </p:cNvSpPr>
          <p:nvPr/>
        </p:nvSpPr>
        <p:spPr bwMode="auto">
          <a:xfrm>
            <a:off x="3733800" y="914400"/>
            <a:ext cx="1647825" cy="495300"/>
          </a:xfrm>
          <a:prstGeom prst="rect">
            <a:avLst/>
          </a:prstGeom>
        </p:spPr>
        <p:txBody>
          <a:bodyPr spcFirstLastPara="1" wrap="none" fromWordArt="1">
            <a:prstTxWarp prst="textArchUp">
              <a:avLst>
                <a:gd name="adj" fmla="val 10800004"/>
              </a:avLst>
            </a:prstTxWarp>
          </a:bodyPr>
          <a:lstStyle/>
          <a:p>
            <a:pPr algn="ctr"/>
            <a:r>
              <a:rPr lang="en-US" sz="2800" kern="10">
                <a:ln w="9525">
                  <a:solidFill>
                    <a:srgbClr val="000000"/>
                  </a:solidFill>
                  <a:round/>
                  <a:headEnd type="none" w="sm" len="sm"/>
                  <a:tailEnd type="none" w="sm" len="sm"/>
                </a:ln>
                <a:solidFill>
                  <a:schemeClr val="accent1"/>
                </a:solidFill>
                <a:latin typeface="Arial Black"/>
                <a:ea typeface="Arial Black"/>
                <a:cs typeface="Arial Black"/>
              </a:rPr>
              <a:t>Creation</a:t>
            </a:r>
          </a:p>
        </p:txBody>
      </p:sp>
      <p:sp>
        <p:nvSpPr>
          <p:cNvPr id="8204" name="WordArt 11"/>
          <p:cNvSpPr>
            <a:spLocks noChangeArrowheads="1" noChangeShapeType="1" noTextEdit="1"/>
          </p:cNvSpPr>
          <p:nvPr/>
        </p:nvSpPr>
        <p:spPr bwMode="auto">
          <a:xfrm>
            <a:off x="6629400" y="5638800"/>
            <a:ext cx="1657350" cy="658813"/>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Searching</a:t>
            </a:r>
          </a:p>
        </p:txBody>
      </p:sp>
      <p:sp>
        <p:nvSpPr>
          <p:cNvPr id="8205" name="WordArt 12"/>
          <p:cNvSpPr>
            <a:spLocks noChangeArrowheads="1" noChangeShapeType="1" noTextEdit="1"/>
          </p:cNvSpPr>
          <p:nvPr/>
        </p:nvSpPr>
        <p:spPr bwMode="auto">
          <a:xfrm>
            <a:off x="152400" y="4267200"/>
            <a:ext cx="1657350" cy="658813"/>
          </a:xfrm>
          <a:prstGeom prst="rect">
            <a:avLst/>
          </a:prstGeom>
        </p:spPr>
        <p:txBody>
          <a:bodyPr wrap="none" fromWordArt="1">
            <a:prstTxWarp prst="textDeflate">
              <a:avLst>
                <a:gd name="adj" fmla="val 26227"/>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Utilization</a:t>
            </a:r>
          </a:p>
        </p:txBody>
      </p:sp>
      <p:sp>
        <p:nvSpPr>
          <p:cNvPr id="8206" name="Oval 13"/>
          <p:cNvSpPr>
            <a:spLocks noChangeArrowheads="1"/>
          </p:cNvSpPr>
          <p:nvPr/>
        </p:nvSpPr>
        <p:spPr bwMode="auto">
          <a:xfrm>
            <a:off x="2057400" y="1295400"/>
            <a:ext cx="5105400" cy="5105400"/>
          </a:xfrm>
          <a:prstGeom prst="ellipse">
            <a:avLst/>
          </a:prstGeom>
          <a:noFill/>
          <a:ln w="254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spAutoFit/>
          </a:bodyPr>
          <a:lstStyle/>
          <a:p>
            <a:endParaRPr lang="en-US"/>
          </a:p>
        </p:txBody>
      </p:sp>
      <p:sp>
        <p:nvSpPr>
          <p:cNvPr id="8207" name="Line 14"/>
          <p:cNvSpPr>
            <a:spLocks noChangeShapeType="1"/>
          </p:cNvSpPr>
          <p:nvPr/>
        </p:nvSpPr>
        <p:spPr bwMode="auto">
          <a:xfrm flipH="1">
            <a:off x="2133600" y="3810000"/>
            <a:ext cx="2438400" cy="3048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spAutoFit/>
          </a:bodyPr>
          <a:lstStyle/>
          <a:p>
            <a:endParaRPr lang="en-US"/>
          </a:p>
        </p:txBody>
      </p:sp>
      <p:sp>
        <p:nvSpPr>
          <p:cNvPr id="8208" name="Line 15"/>
          <p:cNvSpPr>
            <a:spLocks noChangeShapeType="1"/>
          </p:cNvSpPr>
          <p:nvPr/>
        </p:nvSpPr>
        <p:spPr bwMode="auto">
          <a:xfrm flipH="1" flipV="1">
            <a:off x="0" y="2667000"/>
            <a:ext cx="4572000" cy="11430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spAutoFit/>
          </a:bodyPr>
          <a:lstStyle/>
          <a:p>
            <a:endParaRPr lang="en-US"/>
          </a:p>
        </p:txBody>
      </p:sp>
      <p:sp>
        <p:nvSpPr>
          <p:cNvPr id="8209" name="Line 16"/>
          <p:cNvSpPr>
            <a:spLocks noChangeShapeType="1"/>
          </p:cNvSpPr>
          <p:nvPr/>
        </p:nvSpPr>
        <p:spPr bwMode="auto">
          <a:xfrm flipV="1">
            <a:off x="4572000" y="3276600"/>
            <a:ext cx="4572000" cy="5334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spAutoFit/>
          </a:bodyPr>
          <a:lstStyle/>
          <a:p>
            <a:endParaRPr lang="en-US"/>
          </a:p>
        </p:txBody>
      </p:sp>
      <p:sp>
        <p:nvSpPr>
          <p:cNvPr id="8210" name="WordArt 17"/>
          <p:cNvSpPr>
            <a:spLocks noChangeArrowheads="1" noChangeShapeType="1" noTextEdit="1"/>
          </p:cNvSpPr>
          <p:nvPr/>
        </p:nvSpPr>
        <p:spPr bwMode="auto">
          <a:xfrm>
            <a:off x="1752600" y="1219200"/>
            <a:ext cx="1295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type="none" w="sm" len="sm"/>
                  <a:tailEnd type="none" w="sm" len="sm"/>
                </a:ln>
                <a:solidFill>
                  <a:srgbClr val="FFFFFF"/>
                </a:solidFill>
                <a:latin typeface="Arial Black"/>
                <a:ea typeface="Arial Black"/>
                <a:cs typeface="Arial Black"/>
              </a:rPr>
              <a:t>Active</a:t>
            </a:r>
          </a:p>
        </p:txBody>
      </p:sp>
      <p:sp>
        <p:nvSpPr>
          <p:cNvPr id="8211" name="WordArt 18"/>
          <p:cNvSpPr>
            <a:spLocks noChangeArrowheads="1" noChangeShapeType="1" noTextEdit="1"/>
          </p:cNvSpPr>
          <p:nvPr/>
        </p:nvSpPr>
        <p:spPr bwMode="auto">
          <a:xfrm>
            <a:off x="1295400" y="5638800"/>
            <a:ext cx="1295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type="none" w="sm" len="sm"/>
                  <a:tailEnd type="none" w="sm" len="sm"/>
                </a:ln>
                <a:solidFill>
                  <a:srgbClr val="FFFFFF"/>
                </a:solidFill>
                <a:latin typeface="Arial Black"/>
                <a:ea typeface="Arial Black"/>
                <a:cs typeface="Arial Black"/>
              </a:rPr>
              <a:t>Inactive</a:t>
            </a:r>
          </a:p>
        </p:txBody>
      </p:sp>
      <p:sp>
        <p:nvSpPr>
          <p:cNvPr id="8212" name="WordArt 19"/>
          <p:cNvSpPr>
            <a:spLocks noChangeArrowheads="1" noChangeShapeType="1" noTextEdit="1"/>
          </p:cNvSpPr>
          <p:nvPr/>
        </p:nvSpPr>
        <p:spPr bwMode="auto">
          <a:xfrm>
            <a:off x="7162800" y="4038600"/>
            <a:ext cx="1428750" cy="1143000"/>
          </a:xfrm>
          <a:prstGeom prst="rect">
            <a:avLst/>
          </a:prstGeom>
        </p:spPr>
        <p:txBody>
          <a:bodyPr wrap="none" fromWordArt="1">
            <a:prstTxWarp prst="textPlain">
              <a:avLst>
                <a:gd name="adj" fmla="val 50000"/>
              </a:avLst>
            </a:prstTxWarp>
          </a:bodyPr>
          <a:lstStyle/>
          <a:p>
            <a:pPr algn="ctr"/>
            <a:r>
              <a:rPr lang="en-US" sz="3200" kern="10">
                <a:ln w="9525">
                  <a:solidFill>
                    <a:srgbClr val="000000"/>
                  </a:solidFill>
                  <a:round/>
                  <a:headEnd type="none" w="sm" len="sm"/>
                  <a:tailEnd type="none" w="sm" len="sm"/>
                </a:ln>
                <a:solidFill>
                  <a:srgbClr val="FFFFFF"/>
                </a:solidFill>
                <a:latin typeface="Arial Black"/>
                <a:ea typeface="Arial Black"/>
                <a:cs typeface="Arial Black"/>
              </a:rPr>
              <a:t>Semi-</a:t>
            </a:r>
          </a:p>
          <a:p>
            <a:pPr algn="ctr"/>
            <a:r>
              <a:rPr lang="en-US" sz="3200" kern="10">
                <a:ln w="9525">
                  <a:solidFill>
                    <a:srgbClr val="000000"/>
                  </a:solidFill>
                  <a:round/>
                  <a:headEnd type="none" w="sm" len="sm"/>
                  <a:tailEnd type="none" w="sm" len="sm"/>
                </a:ln>
                <a:solidFill>
                  <a:srgbClr val="FFFFFF"/>
                </a:solidFill>
                <a:latin typeface="Arial Black"/>
                <a:ea typeface="Arial Black"/>
                <a:cs typeface="Arial Black"/>
              </a:rPr>
              <a:t>Active</a:t>
            </a:r>
          </a:p>
        </p:txBody>
      </p:sp>
      <p:sp>
        <p:nvSpPr>
          <p:cNvPr id="8213" name="Line 20"/>
          <p:cNvSpPr>
            <a:spLocks noChangeShapeType="1"/>
          </p:cNvSpPr>
          <p:nvPr/>
        </p:nvSpPr>
        <p:spPr bwMode="auto">
          <a:xfrm flipH="1" flipV="1">
            <a:off x="914400" y="5410200"/>
            <a:ext cx="1905000" cy="304800"/>
          </a:xfrm>
          <a:prstGeom prst="line">
            <a:avLst/>
          </a:prstGeom>
          <a:noFill/>
          <a:ln w="38100">
            <a:solidFill>
              <a:schemeClr val="tx1"/>
            </a:solidFill>
            <a:round/>
            <a:headEnd type="none" w="sm" len="sm"/>
            <a:tailEnd type="triangle" w="lg" len="lg"/>
          </a:ln>
          <a:extLst>
            <a:ext uri="{909E8E84-426E-40dd-AFC4-6F175D3DCCD1}">
              <a14:hiddenFill xmlns:a14="http://schemas.microsoft.com/office/drawing/2010/main">
                <a:noFill/>
              </a14:hiddenFill>
            </a:ext>
          </a:extLst>
        </p:spPr>
        <p:txBody>
          <a:bodyPr wrap="none">
            <a:spAutoFit/>
          </a:bodyPr>
          <a:lstStyle/>
          <a:p>
            <a:endParaRPr lang="en-US"/>
          </a:p>
        </p:txBody>
      </p:sp>
      <p:sp>
        <p:nvSpPr>
          <p:cNvPr id="8214" name="WordArt 21"/>
          <p:cNvSpPr>
            <a:spLocks noChangeArrowheads="1" noChangeShapeType="1" noTextEdit="1"/>
          </p:cNvSpPr>
          <p:nvPr/>
        </p:nvSpPr>
        <p:spPr bwMode="auto">
          <a:xfrm rot="3300000">
            <a:off x="5548313" y="2147887"/>
            <a:ext cx="2438400" cy="428625"/>
          </a:xfrm>
          <a:prstGeom prst="rect">
            <a:avLst/>
          </a:prstGeom>
        </p:spPr>
        <p:txBody>
          <a:bodyPr spcFirstLastPara="1" wrap="none" fromWordArt="1">
            <a:prstTxWarp prst="textArchUp">
              <a:avLst>
                <a:gd name="adj" fmla="val 10800004"/>
              </a:avLst>
            </a:prstTxWarp>
          </a:bodyPr>
          <a:lstStyle/>
          <a:p>
            <a:pPr algn="ctr"/>
            <a:r>
              <a:rPr lang="en-US" sz="2400" kern="10">
                <a:ln w="9525">
                  <a:solidFill>
                    <a:srgbClr val="000000"/>
                  </a:solidFill>
                  <a:round/>
                  <a:headEnd type="none" w="sm" len="sm"/>
                  <a:tailEnd type="none" w="sm" len="sm"/>
                </a:ln>
                <a:solidFill>
                  <a:schemeClr val="accent1"/>
                </a:solidFill>
                <a:latin typeface="Arial Black"/>
                <a:ea typeface="Arial Black"/>
                <a:cs typeface="Arial Black"/>
              </a:rPr>
              <a:t>Social Context</a:t>
            </a:r>
          </a:p>
        </p:txBody>
      </p:sp>
    </p:spTree>
    <p:extLst>
      <p:ext uri="{BB962C8B-B14F-4D97-AF65-F5344CB8AC3E}">
        <p14:creationId xmlns:p14="http://schemas.microsoft.com/office/powerpoint/2010/main" val="5530414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1F88DC7F-3780-A74E-A161-16C4CE0F420F}" type="slidenum">
              <a:rPr lang="en-US" b="0"/>
              <a:pPr eaLnBrk="1" hangingPunct="1"/>
              <a:t>4</a:t>
            </a:fld>
            <a:endParaRPr lang="en-US" b="0"/>
          </a:p>
        </p:txBody>
      </p:sp>
      <p:pic>
        <p:nvPicPr>
          <p:cNvPr id="92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33400"/>
            <a:ext cx="12573000" cy="785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5710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3B209452-0D00-1940-A279-065B901AAAE2}" type="slidenum">
              <a:rPr lang="en-US" b="0"/>
              <a:pPr eaLnBrk="1" hangingPunct="1"/>
              <a:t>5</a:t>
            </a:fld>
            <a:endParaRPr lang="en-US" b="0"/>
          </a:p>
        </p:txBody>
      </p:sp>
      <p:sp>
        <p:nvSpPr>
          <p:cNvPr id="28675" name="Rectangle 2"/>
          <p:cNvSpPr>
            <a:spLocks noGrp="1" noChangeArrowheads="1"/>
          </p:cNvSpPr>
          <p:nvPr>
            <p:ph type="title"/>
          </p:nvPr>
        </p:nvSpPr>
        <p:spPr>
          <a:xfrm>
            <a:off x="0" y="274638"/>
            <a:ext cx="9144000" cy="1143000"/>
          </a:xfrm>
        </p:spPr>
        <p:txBody>
          <a:bodyPr/>
          <a:lstStyle/>
          <a:p>
            <a:pPr eaLnBrk="1" hangingPunct="1"/>
            <a:r>
              <a:rPr lang="en-US">
                <a:latin typeface="Arial" charset="0"/>
              </a:rPr>
              <a:t>OAI - Open Archives Initiative</a:t>
            </a:r>
          </a:p>
        </p:txBody>
      </p:sp>
      <p:sp>
        <p:nvSpPr>
          <p:cNvPr id="28676" name="Rectangle 3"/>
          <p:cNvSpPr>
            <a:spLocks noGrp="1" noChangeArrowheads="1"/>
          </p:cNvSpPr>
          <p:nvPr>
            <p:ph type="body" idx="1"/>
          </p:nvPr>
        </p:nvSpPr>
        <p:spPr>
          <a:xfrm>
            <a:off x="457200" y="2057400"/>
            <a:ext cx="8229600" cy="4525963"/>
          </a:xfrm>
        </p:spPr>
        <p:txBody>
          <a:bodyPr>
            <a:normAutofit/>
          </a:bodyPr>
          <a:lstStyle/>
          <a:p>
            <a:pPr eaLnBrk="1" hangingPunct="1"/>
            <a:r>
              <a:rPr lang="en-US" dirty="0" smtClean="0">
                <a:latin typeface="Arial" charset="0"/>
              </a:rPr>
              <a:t>Interoperability</a:t>
            </a:r>
            <a:endParaRPr lang="en-US" dirty="0">
              <a:latin typeface="Arial" charset="0"/>
            </a:endParaRPr>
          </a:p>
          <a:p>
            <a:pPr eaLnBrk="1" hangingPunct="1"/>
            <a:r>
              <a:rPr lang="en-US" dirty="0">
                <a:latin typeface="Arial" charset="0"/>
              </a:rPr>
              <a:t>Standard for transferring metadata among digital libraries</a:t>
            </a:r>
          </a:p>
          <a:p>
            <a:pPr lvl="1" eaLnBrk="1" hangingPunct="1"/>
            <a:r>
              <a:rPr lang="en-US" sz="3200" dirty="0">
                <a:latin typeface="Arial" charset="0"/>
              </a:rPr>
              <a:t>Protocol for Metadata Harvesting (PMH</a:t>
            </a:r>
            <a:r>
              <a:rPr lang="en-US" sz="3200" dirty="0" smtClean="0">
                <a:latin typeface="Arial" charset="0"/>
              </a:rPr>
              <a:t>)</a:t>
            </a:r>
          </a:p>
          <a:p>
            <a:r>
              <a:rPr lang="en-US" dirty="0" smtClean="0">
                <a:latin typeface="Arial" charset="0"/>
              </a:rPr>
              <a:t>NDLTD Union Catalog: panel</a:t>
            </a:r>
          </a:p>
          <a:p>
            <a:r>
              <a:rPr lang="en-US" dirty="0" smtClean="0">
                <a:latin typeface="Arial" charset="0"/>
              </a:rPr>
              <a:t>Local site –&gt; national/regional site –&gt; Union Catalog –&gt; service providers (</a:t>
            </a:r>
            <a:r>
              <a:rPr lang="en-US" dirty="0" err="1" smtClean="0">
                <a:latin typeface="Arial" charset="0"/>
              </a:rPr>
              <a:t>Scirus</a:t>
            </a:r>
            <a:r>
              <a:rPr lang="en-US" dirty="0" smtClean="0">
                <a:latin typeface="Arial" charset="0"/>
              </a:rPr>
              <a:t>, VTLS, …) </a:t>
            </a:r>
            <a:endParaRPr lang="en-US" dirty="0">
              <a:latin typeface="Arial" charset="0"/>
            </a:endParaRPr>
          </a:p>
        </p:txBody>
      </p:sp>
    </p:spTree>
    <p:extLst>
      <p:ext uri="{BB962C8B-B14F-4D97-AF65-F5344CB8AC3E}">
        <p14:creationId xmlns:p14="http://schemas.microsoft.com/office/powerpoint/2010/main" val="753512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FE21F19D-ED7F-3245-8B55-B6538579D5A0}" type="slidenum">
              <a:rPr lang="en-US" b="0"/>
              <a:pPr eaLnBrk="1" hangingPunct="1"/>
              <a:t>6</a:t>
            </a:fld>
            <a:endParaRPr lang="en-US" b="0"/>
          </a:p>
        </p:txBody>
      </p:sp>
      <p:sp>
        <p:nvSpPr>
          <p:cNvPr id="30723" name="Rectangle 2"/>
          <p:cNvSpPr>
            <a:spLocks noGrp="1" noChangeArrowheads="1"/>
          </p:cNvSpPr>
          <p:nvPr>
            <p:ph type="title"/>
          </p:nvPr>
        </p:nvSpPr>
        <p:spPr>
          <a:xfrm>
            <a:off x="685800" y="152400"/>
            <a:ext cx="7772400" cy="781050"/>
          </a:xfrm>
        </p:spPr>
        <p:txBody>
          <a:bodyPr>
            <a:normAutofit fontScale="90000"/>
          </a:bodyPr>
          <a:lstStyle/>
          <a:p>
            <a:pPr eaLnBrk="1" hangingPunct="1"/>
            <a:r>
              <a:rPr lang="en-US" sz="4800" b="1">
                <a:latin typeface="Arial" charset="0"/>
                <a:cs typeface="Arial" charset="0"/>
              </a:rPr>
              <a:t>ETD-MS</a:t>
            </a:r>
            <a:endParaRPr lang="en-US" sz="4800">
              <a:latin typeface="Arial" charset="0"/>
            </a:endParaRPr>
          </a:p>
        </p:txBody>
      </p:sp>
      <p:sp>
        <p:nvSpPr>
          <p:cNvPr id="30724" name="Rectangle 3"/>
          <p:cNvSpPr>
            <a:spLocks noGrp="1" noChangeArrowheads="1"/>
          </p:cNvSpPr>
          <p:nvPr>
            <p:ph type="body" idx="1"/>
          </p:nvPr>
        </p:nvSpPr>
        <p:spPr>
          <a:xfrm>
            <a:off x="228600" y="1219200"/>
            <a:ext cx="8458200" cy="5257800"/>
          </a:xfrm>
        </p:spPr>
        <p:txBody>
          <a:bodyPr/>
          <a:lstStyle/>
          <a:p>
            <a:pPr eaLnBrk="1" hangingPunct="1">
              <a:lnSpc>
                <a:spcPct val="90000"/>
              </a:lnSpc>
            </a:pPr>
            <a:r>
              <a:rPr lang="en-US" sz="3600" b="1" dirty="0">
                <a:latin typeface="Arial" charset="0"/>
                <a:cs typeface="Arial" charset="0"/>
              </a:rPr>
              <a:t>ETD Metadata Standard</a:t>
            </a:r>
          </a:p>
          <a:p>
            <a:pPr lvl="1" eaLnBrk="1" hangingPunct="1">
              <a:lnSpc>
                <a:spcPct val="90000"/>
              </a:lnSpc>
            </a:pPr>
            <a:r>
              <a:rPr lang="en-US" sz="3200" dirty="0">
                <a:latin typeface="Arial" charset="0"/>
                <a:cs typeface="Arial" charset="0"/>
              </a:rPr>
              <a:t>XML-encoded metadata standard (content and encoding) for Electronic Theses and Dissertations (ETDs)</a:t>
            </a:r>
          </a:p>
          <a:p>
            <a:pPr lvl="1" eaLnBrk="1" hangingPunct="1">
              <a:lnSpc>
                <a:spcPct val="90000"/>
              </a:lnSpc>
            </a:pPr>
            <a:r>
              <a:rPr lang="en-US" sz="3200" dirty="0" smtClean="0">
                <a:latin typeface="Arial" charset="0"/>
                <a:cs typeface="Arial" charset="0"/>
              </a:rPr>
              <a:t>In </a:t>
            </a:r>
            <a:r>
              <a:rPr lang="en-US" sz="3200" dirty="0">
                <a:latin typeface="Arial" charset="0"/>
                <a:cs typeface="Arial" charset="0"/>
              </a:rPr>
              <a:t>part conforming to Dublin Core (DC</a:t>
            </a:r>
            <a:r>
              <a:rPr lang="en-US" sz="3200" dirty="0" smtClean="0">
                <a:latin typeface="Arial" charset="0"/>
                <a:cs typeface="Arial" charset="0"/>
              </a:rPr>
              <a:t>)</a:t>
            </a:r>
          </a:p>
          <a:p>
            <a:pPr lvl="1" eaLnBrk="1" hangingPunct="1">
              <a:lnSpc>
                <a:spcPct val="90000"/>
              </a:lnSpc>
            </a:pPr>
            <a:r>
              <a:rPr lang="en-US" sz="3200" dirty="0" smtClean="0">
                <a:latin typeface="Arial" charset="0"/>
                <a:cs typeface="Arial" charset="0"/>
              </a:rPr>
              <a:t>Adds details about level, etc.</a:t>
            </a:r>
          </a:p>
          <a:p>
            <a:pPr marL="457200" lvl="1" indent="0" eaLnBrk="1" hangingPunct="1">
              <a:lnSpc>
                <a:spcPct val="90000"/>
              </a:lnSpc>
              <a:buNone/>
            </a:pPr>
            <a:endParaRPr lang="en-US" sz="3200" dirty="0">
              <a:latin typeface="Arial" charset="0"/>
              <a:cs typeface="Arial" charset="0"/>
            </a:endParaRPr>
          </a:p>
          <a:p>
            <a:pPr eaLnBrk="1" hangingPunct="1">
              <a:lnSpc>
                <a:spcPct val="90000"/>
              </a:lnSpc>
            </a:pPr>
            <a:r>
              <a:rPr lang="en-US" sz="3600" b="1" dirty="0" smtClean="0">
                <a:latin typeface="Arial" charset="0"/>
                <a:cs typeface="Arial" charset="0"/>
              </a:rPr>
              <a:t>With </a:t>
            </a:r>
            <a:r>
              <a:rPr lang="en-US" sz="3600" b="1" dirty="0">
                <a:latin typeface="Arial" charset="0"/>
                <a:cs typeface="Arial" charset="0"/>
              </a:rPr>
              <a:t>specified relationship to </a:t>
            </a:r>
            <a:r>
              <a:rPr lang="en-US" sz="3600" b="1" dirty="0" smtClean="0">
                <a:latin typeface="Arial" charset="0"/>
                <a:cs typeface="Arial" charset="0"/>
              </a:rPr>
              <a:t>MARC</a:t>
            </a:r>
            <a:endParaRPr lang="en-US" sz="3600" b="1" dirty="0">
              <a:latin typeface="Arial" charset="0"/>
              <a:cs typeface="Arial" charset="0"/>
            </a:endParaRPr>
          </a:p>
        </p:txBody>
      </p:sp>
    </p:spTree>
    <p:extLst>
      <p:ext uri="{BB962C8B-B14F-4D97-AF65-F5344CB8AC3E}">
        <p14:creationId xmlns:p14="http://schemas.microsoft.com/office/powerpoint/2010/main" val="23398215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7</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Advocate:</a:t>
            </a:r>
          </a:p>
          <a:p>
            <a:pPr algn="ctr"/>
            <a:r>
              <a:rPr lang="en-US" sz="3600" b="0">
                <a:latin typeface="Times New Roman" charset="0"/>
              </a:rPr>
              <a:t>Training Authors</a:t>
            </a:r>
          </a:p>
          <a:p>
            <a:pPr algn="ctr"/>
            <a:r>
              <a:rPr lang="en-US" sz="3600" b="0">
                <a:latin typeface="Times New Roman" charset="0"/>
              </a:rPr>
              <a:t>Expanding Access</a:t>
            </a:r>
          </a:p>
          <a:p>
            <a:pPr algn="ctr"/>
            <a:r>
              <a:rPr lang="en-US" sz="3600" b="0">
                <a:latin typeface="Times New Roman" charset="0"/>
              </a:rPr>
              <a:t>Preserving Knowledge</a:t>
            </a:r>
          </a:p>
          <a:p>
            <a:pPr algn="ctr"/>
            <a:r>
              <a:rPr lang="en-US" sz="3600" b="0">
                <a:latin typeface="Times New Roman" charset="0"/>
              </a:rPr>
              <a:t>Improving Graduate Education</a:t>
            </a:r>
          </a:p>
          <a:p>
            <a:pPr algn="ctr"/>
            <a:r>
              <a:rPr lang="en-US" sz="3600" b="0">
                <a:latin typeface="Times New Roman" charset="0"/>
              </a:rPr>
              <a:t>Enhancing Scholarly Communication</a:t>
            </a:r>
          </a:p>
          <a:p>
            <a:pPr algn="ctr"/>
            <a:r>
              <a:rPr lang="en-US" sz="3600" b="0">
                <a:latin typeface="Times New Roman" charset="0"/>
              </a:rPr>
              <a:t>Empowering Students &amp; Universities</a:t>
            </a:r>
          </a:p>
        </p:txBody>
      </p:sp>
    </p:spTree>
    <p:extLst>
      <p:ext uri="{BB962C8B-B14F-4D97-AF65-F5344CB8AC3E}">
        <p14:creationId xmlns:p14="http://schemas.microsoft.com/office/powerpoint/2010/main" val="20251461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762000"/>
          </a:xfrm>
        </p:spPr>
        <p:txBody>
          <a:bodyPr/>
          <a:lstStyle/>
          <a:p>
            <a:r>
              <a:rPr lang="en-US">
                <a:latin typeface="Arial" charset="0"/>
              </a:rPr>
              <a:t>Mission</a:t>
            </a:r>
          </a:p>
        </p:txBody>
      </p:sp>
      <p:sp>
        <p:nvSpPr>
          <p:cNvPr id="12291" name="Content Placeholder 2"/>
          <p:cNvSpPr>
            <a:spLocks noGrp="1"/>
          </p:cNvSpPr>
          <p:nvPr>
            <p:ph idx="1"/>
          </p:nvPr>
        </p:nvSpPr>
        <p:spPr>
          <a:xfrm>
            <a:off x="152400" y="1066800"/>
            <a:ext cx="8839200" cy="4525963"/>
          </a:xfrm>
        </p:spPr>
        <p:txBody>
          <a:bodyPr>
            <a:normAutofit fontScale="92500" lnSpcReduction="10000"/>
          </a:bodyPr>
          <a:lstStyle/>
          <a:p>
            <a:r>
              <a:rPr lang="en-US" sz="2800">
                <a:latin typeface="Arial" charset="0"/>
              </a:rPr>
              <a:t>The Networked Digital Library of Theses and Dissertations (NDLTD) is an international organization that, through leadership and innovation, promotes the adoption, creation, dissemination, use, and preservation of electronic theses and dissertations (ETDs).</a:t>
            </a:r>
          </a:p>
          <a:p>
            <a:r>
              <a:rPr lang="en-US" sz="2800">
                <a:latin typeface="Arial" charset="0"/>
              </a:rPr>
              <a:t>The NDLTD encourages and supports the efforts of institutions of higher education &amp; their communities</a:t>
            </a:r>
          </a:p>
          <a:p>
            <a:r>
              <a:rPr lang="en-US" sz="2800">
                <a:latin typeface="Arial" charset="0"/>
              </a:rPr>
              <a:t>to advance and apply electronic publishing &amp; digital libraries (including repositories), thus enabling them</a:t>
            </a:r>
          </a:p>
          <a:p>
            <a:r>
              <a:rPr lang="en-US" sz="2800">
                <a:latin typeface="Arial" charset="0"/>
              </a:rPr>
              <a:t>to share knowledge more effectively in order </a:t>
            </a:r>
          </a:p>
          <a:p>
            <a:r>
              <a:rPr lang="en-US" sz="2800">
                <a:latin typeface="Arial" charset="0"/>
              </a:rPr>
              <a:t>to unlock the potential benefits worldwide.</a:t>
            </a:r>
          </a:p>
          <a:p>
            <a:endParaRPr lang="en-US" sz="2400">
              <a:latin typeface="Arial" charset="0"/>
            </a:endParaRP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85400D39-F8B2-FD44-A183-AFA4B01AAAF3}" type="slidenum">
              <a:rPr lang="en-US" b="0"/>
              <a:pPr eaLnBrk="1" hangingPunct="1"/>
              <a:t>8</a:t>
            </a:fld>
            <a:endParaRPr lang="en-US" b="0"/>
          </a:p>
        </p:txBody>
      </p:sp>
    </p:spTree>
    <p:extLst>
      <p:ext uri="{BB962C8B-B14F-4D97-AF65-F5344CB8AC3E}">
        <p14:creationId xmlns:p14="http://schemas.microsoft.com/office/powerpoint/2010/main" val="31703697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atin typeface="Arial" charset="0"/>
              </a:rPr>
              <a:t>Goals (1)</a:t>
            </a:r>
          </a:p>
        </p:txBody>
      </p:sp>
      <p:sp>
        <p:nvSpPr>
          <p:cNvPr id="13315" name="Content Placeholder 2"/>
          <p:cNvSpPr>
            <a:spLocks noGrp="1"/>
          </p:cNvSpPr>
          <p:nvPr>
            <p:ph idx="1"/>
          </p:nvPr>
        </p:nvSpPr>
        <p:spPr/>
        <p:txBody>
          <a:bodyPr>
            <a:normAutofit lnSpcReduction="10000"/>
          </a:bodyPr>
          <a:lstStyle/>
          <a:p>
            <a:r>
              <a:rPr lang="en-US" dirty="0">
                <a:latin typeface="Arial" charset="0"/>
              </a:rPr>
              <a:t>To be the </a:t>
            </a:r>
            <a:r>
              <a:rPr lang="en-US" b="1" dirty="0">
                <a:latin typeface="Arial" charset="0"/>
              </a:rPr>
              <a:t>leading</a:t>
            </a:r>
            <a:r>
              <a:rPr lang="en-US" dirty="0">
                <a:latin typeface="Arial" charset="0"/>
              </a:rPr>
              <a:t> international institution for promotion of ETDs worldwide. </a:t>
            </a:r>
          </a:p>
          <a:p>
            <a:r>
              <a:rPr lang="en-US" dirty="0">
                <a:latin typeface="Arial" charset="0"/>
              </a:rPr>
              <a:t>To expand </a:t>
            </a:r>
            <a:r>
              <a:rPr lang="en-US" b="1" dirty="0">
                <a:latin typeface="Arial" charset="0"/>
              </a:rPr>
              <a:t>Open Access </a:t>
            </a:r>
            <a:r>
              <a:rPr lang="en-US" dirty="0">
                <a:latin typeface="Arial" charset="0"/>
              </a:rPr>
              <a:t>to ETDs.</a:t>
            </a:r>
          </a:p>
          <a:p>
            <a:r>
              <a:rPr lang="en-US" dirty="0">
                <a:latin typeface="Arial" charset="0"/>
              </a:rPr>
              <a:t>To provide and encourage use of </a:t>
            </a:r>
            <a:r>
              <a:rPr lang="en-US" b="1" dirty="0">
                <a:latin typeface="Arial" charset="0"/>
              </a:rPr>
              <a:t>innovative</a:t>
            </a:r>
            <a:r>
              <a:rPr lang="en-US" dirty="0">
                <a:latin typeface="Arial" charset="0"/>
              </a:rPr>
              <a:t> services, resources, standards, and technology for the development of ETD programs.</a:t>
            </a:r>
          </a:p>
          <a:p>
            <a:r>
              <a:rPr lang="en-US" dirty="0">
                <a:latin typeface="Arial" charset="0"/>
              </a:rPr>
              <a:t>To sponsor and co-sponsor ETD-related </a:t>
            </a:r>
            <a:r>
              <a:rPr lang="en-US" b="1" dirty="0">
                <a:latin typeface="Arial" charset="0"/>
              </a:rPr>
              <a:t>events</a:t>
            </a:r>
            <a:r>
              <a:rPr lang="en-US" dirty="0">
                <a:latin typeface="Arial" charset="0"/>
              </a:rPr>
              <a:t> regionally and globally.</a:t>
            </a:r>
          </a:p>
          <a:p>
            <a:endParaRPr lang="en-US" dirty="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292B85B4-78DD-4542-B62F-1F4FA3FC0E3A}" type="slidenum">
              <a:rPr lang="en-US" b="0"/>
              <a:pPr eaLnBrk="1" hangingPunct="1"/>
              <a:t>9</a:t>
            </a:fld>
            <a:endParaRPr lang="en-US" b="0"/>
          </a:p>
        </p:txBody>
      </p:sp>
    </p:spTree>
    <p:extLst>
      <p:ext uri="{BB962C8B-B14F-4D97-AF65-F5344CB8AC3E}">
        <p14:creationId xmlns:p14="http://schemas.microsoft.com/office/powerpoint/2010/main" val="39792378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TotalTime>
  <Words>544</Words>
  <Application>Microsoft Macintosh PowerPoint</Application>
  <PresentationFormat>On-screen Show (4:3)</PresentationFormat>
  <Paragraphs>108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NDLTD Welcome and Introduction  ETD 2011: 14th Int. Symp. on ETDs Cape Town, South Africa  Edward A. Fox Executive Director, NDLTD, www.ndltd.org  fox@vt.edu       http://fox.cs.vt.edu/talks/2011  Virginia Tech, Blacksburg, VA 24061 USA</vt:lpstr>
      <vt:lpstr>Acknowledgements </vt:lpstr>
      <vt:lpstr>Information Life Cycle</vt:lpstr>
      <vt:lpstr>PowerPoint Presentation</vt:lpstr>
      <vt:lpstr>OAI - Open Archives Initiative</vt:lpstr>
      <vt:lpstr>ETD-MS</vt:lpstr>
      <vt:lpstr>PowerPoint Presentation</vt:lpstr>
      <vt:lpstr>Mission</vt:lpstr>
      <vt:lpstr>Goals (1)</vt:lpstr>
      <vt:lpstr>Goals (2): Through those activities</vt:lpstr>
      <vt:lpstr>Goals (3): benefits:</vt:lpstr>
      <vt:lpstr>Spirit of NDLTD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NDLTD Welcome and Introduction  ETD 2011: 14th Int. Symp. on ETDs Cape Town, South Africa  Edward A. Fox Executive Director, NDLTD, www.ndltd.org  fox@vt.edu       http://fox.cs.vt.edu/talks/2011  Virginia Tech, Blacksburg, VA 24061 USA</dc:title>
  <dc:creator>Ed Fox</dc:creator>
  <cp:lastModifiedBy>Ed Fox</cp:lastModifiedBy>
  <cp:revision>2</cp:revision>
  <dcterms:created xsi:type="dcterms:W3CDTF">2011-09-11T14:21:50Z</dcterms:created>
  <dcterms:modified xsi:type="dcterms:W3CDTF">2011-09-11T14:56:16Z</dcterms:modified>
</cp:coreProperties>
</file>