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4"/>
  </p:notesMasterIdLst>
  <p:handoutMasterIdLst>
    <p:handoutMasterId r:id="rId65"/>
  </p:handoutMasterIdLst>
  <p:sldIdLst>
    <p:sldId id="256" r:id="rId2"/>
    <p:sldId id="269" r:id="rId3"/>
    <p:sldId id="330" r:id="rId4"/>
    <p:sldId id="320" r:id="rId5"/>
    <p:sldId id="332" r:id="rId6"/>
    <p:sldId id="333" r:id="rId7"/>
    <p:sldId id="334" r:id="rId8"/>
    <p:sldId id="335" r:id="rId9"/>
    <p:sldId id="336" r:id="rId10"/>
    <p:sldId id="337" r:id="rId11"/>
    <p:sldId id="355" r:id="rId12"/>
    <p:sldId id="356" r:id="rId13"/>
    <p:sldId id="357" r:id="rId14"/>
    <p:sldId id="358" r:id="rId15"/>
    <p:sldId id="359" r:id="rId16"/>
    <p:sldId id="360" r:id="rId17"/>
    <p:sldId id="361" r:id="rId18"/>
    <p:sldId id="362" r:id="rId19"/>
    <p:sldId id="363" r:id="rId20"/>
    <p:sldId id="365" r:id="rId21"/>
    <p:sldId id="364" r:id="rId22"/>
    <p:sldId id="367" r:id="rId23"/>
    <p:sldId id="368" r:id="rId24"/>
    <p:sldId id="369" r:id="rId25"/>
    <p:sldId id="370" r:id="rId26"/>
    <p:sldId id="371" r:id="rId27"/>
    <p:sldId id="278" r:id="rId28"/>
    <p:sldId id="272" r:id="rId29"/>
    <p:sldId id="274" r:id="rId30"/>
    <p:sldId id="273" r:id="rId31"/>
    <p:sldId id="275" r:id="rId32"/>
    <p:sldId id="276" r:id="rId33"/>
    <p:sldId id="277" r:id="rId34"/>
    <p:sldId id="301" r:id="rId35"/>
    <p:sldId id="303" r:id="rId36"/>
    <p:sldId id="304" r:id="rId37"/>
    <p:sldId id="287" r:id="rId38"/>
    <p:sldId id="288" r:id="rId39"/>
    <p:sldId id="290" r:id="rId40"/>
    <p:sldId id="291" r:id="rId41"/>
    <p:sldId id="292" r:id="rId42"/>
    <p:sldId id="324" r:id="rId43"/>
    <p:sldId id="293" r:id="rId44"/>
    <p:sldId id="295" r:id="rId45"/>
    <p:sldId id="326" r:id="rId46"/>
    <p:sldId id="327" r:id="rId47"/>
    <p:sldId id="328" r:id="rId48"/>
    <p:sldId id="329" r:id="rId49"/>
    <p:sldId id="306" r:id="rId50"/>
    <p:sldId id="307" r:id="rId51"/>
    <p:sldId id="308" r:id="rId52"/>
    <p:sldId id="372" r:id="rId53"/>
    <p:sldId id="310" r:id="rId54"/>
    <p:sldId id="373" r:id="rId55"/>
    <p:sldId id="374" r:id="rId56"/>
    <p:sldId id="375" r:id="rId57"/>
    <p:sldId id="376" r:id="rId58"/>
    <p:sldId id="314" r:id="rId59"/>
    <p:sldId id="319" r:id="rId60"/>
    <p:sldId id="323" r:id="rId61"/>
    <p:sldId id="331" r:id="rId62"/>
    <p:sldId id="25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97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620" autoAdjust="0"/>
    <p:restoredTop sz="85507" autoAdjust="0"/>
  </p:normalViewPr>
  <p:slideViewPr>
    <p:cSldViewPr>
      <p:cViewPr>
        <p:scale>
          <a:sx n="139" d="100"/>
          <a:sy n="139" d="100"/>
        </p:scale>
        <p:origin x="-512" y="-80"/>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21376"/>
    </p:cViewPr>
  </p:sorterViewPr>
  <p:notesViewPr>
    <p:cSldViewPr>
      <p:cViewPr varScale="1">
        <p:scale>
          <a:sx n="66" d="100"/>
          <a:sy n="66" d="100"/>
        </p:scale>
        <p:origin x="-253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56ADD0-64EC-42D1-A3B4-FA057C721981}" type="datetimeFigureOut">
              <a:rPr lang="en-US" smtClean="0"/>
              <a:pPr/>
              <a:t>7/15/11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9713-AFCE-43B5-B422-2ED3D9D2090C}" type="slidenum">
              <a:rPr lang="en-US" smtClean="0"/>
              <a:pPr/>
              <a:t>‹#›</a:t>
            </a:fld>
            <a:endParaRPr lang="en-US"/>
          </a:p>
        </p:txBody>
      </p:sp>
    </p:spTree>
    <p:extLst>
      <p:ext uri="{BB962C8B-B14F-4D97-AF65-F5344CB8AC3E}">
        <p14:creationId xmlns:p14="http://schemas.microsoft.com/office/powerpoint/2010/main" val="4205986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001B9-583D-496A-8EC3-D81A8E5F38B0}" type="datetimeFigureOut">
              <a:rPr lang="en-US" smtClean="0"/>
              <a:pPr/>
              <a:t>7/15/11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9F3BD-5C03-4A16-B38F-CFF640782A9C}" type="slidenum">
              <a:rPr lang="en-US" smtClean="0"/>
              <a:pPr/>
              <a:t>‹#›</a:t>
            </a:fld>
            <a:endParaRPr lang="en-US"/>
          </a:p>
        </p:txBody>
      </p:sp>
    </p:spTree>
    <p:extLst>
      <p:ext uri="{BB962C8B-B14F-4D97-AF65-F5344CB8AC3E}">
        <p14:creationId xmlns:p14="http://schemas.microsoft.com/office/powerpoint/2010/main" val="13648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4CD3A-7D5F-4F41-92F7-1E7781D24EE2}" type="slidenum">
              <a:rPr lang="en-US" smtClean="0"/>
              <a:pPr/>
              <a:t>5</a:t>
            </a:fld>
            <a:endParaRPr lang="en-US"/>
          </a:p>
        </p:txBody>
      </p:sp>
    </p:spTree>
    <p:extLst>
      <p:ext uri="{BB962C8B-B14F-4D97-AF65-F5344CB8AC3E}">
        <p14:creationId xmlns:p14="http://schemas.microsoft.com/office/powerpoint/2010/main" val="128080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http://goo.gl/IN077</a:t>
            </a:r>
          </a:p>
          <a:p>
            <a:pPr eaLnBrk="1" hangingPunct="1">
              <a:spcBef>
                <a:spcPct val="0"/>
              </a:spcBef>
            </a:pPr>
            <a:r>
              <a:rPr lang="en-US" smtClean="0"/>
              <a:t>http://i.telegraph.co.uk/multimedia/archive/01708/christchurch-rubbl_1708546g.jpg - good</a:t>
            </a:r>
          </a:p>
          <a:p>
            <a:pPr eaLnBrk="1" hangingPunct="1">
              <a:spcBef>
                <a:spcPct val="0"/>
              </a:spcBef>
            </a:pPr>
            <a:endParaRPr lang="en-US" smtClean="0">
              <a:hlinkClick r:id=""/>
            </a:endParaRPr>
          </a:p>
          <a:p>
            <a:pPr eaLnBrk="1" hangingPunct="1">
              <a:spcBef>
                <a:spcPct val="0"/>
              </a:spcBef>
            </a:pPr>
            <a:r>
              <a:rPr lang="en-US" smtClean="0">
                <a:hlinkClick r:id=""/>
              </a:rPr>
              <a:t>http://goo.gl/GcV6b</a:t>
            </a:r>
            <a:endParaRPr lang="en-US" smtClean="0"/>
          </a:p>
          <a:p>
            <a:pPr eaLnBrk="1" hangingPunct="1">
              <a:spcBef>
                <a:spcPct val="0"/>
              </a:spcBef>
            </a:pPr>
            <a:r>
              <a:rPr lang="en-US" smtClean="0"/>
              <a:t>(http://nelsonsvinonotes.files.wordpress.com/2011/03/800px-sh-60b_helicopter_flies_over_sendai.jpg) – medium?</a:t>
            </a:r>
          </a:p>
          <a:p>
            <a:pPr eaLnBrk="1" hangingPunct="1">
              <a:spcBef>
                <a:spcPct val="0"/>
              </a:spcBef>
            </a:pPr>
            <a:endParaRPr lang="en-US" smtClean="0"/>
          </a:p>
          <a:p>
            <a:pPr eaLnBrk="1" hangingPunct="1">
              <a:spcBef>
                <a:spcPct val="0"/>
              </a:spcBef>
            </a:pPr>
            <a:r>
              <a:rPr lang="en-US" smtClean="0"/>
              <a:t>ttp://goo.gl/f3QCu</a:t>
            </a:r>
          </a:p>
          <a:p>
            <a:pPr eaLnBrk="1" hangingPunct="1">
              <a:spcBef>
                <a:spcPct val="0"/>
              </a:spcBef>
            </a:pPr>
            <a:r>
              <a:rPr lang="en-US" smtClean="0"/>
              <a:t>http://www.4908.cn/upload/2011_04/110425172244253.jpg – bad?</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2C021C7-16E6-4911-8789-05CDC283B052}" type="slidenum">
              <a:rPr lang="en-US" sz="1200">
                <a:latin typeface="Calibri" charset="0"/>
              </a:rPr>
              <a:pPr eaLnBrk="1" hangingPunct="1"/>
              <a:t>22</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Just to show a different one picture with different color.</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956C310-4DF1-4016-AE2E-3415661704C0}" type="slidenum">
              <a:rPr lang="en-US" sz="1200">
                <a:latin typeface="Calibri" charset="0"/>
              </a:rPr>
              <a:pPr eaLnBrk="1" hangingPunct="1"/>
              <a:t>26</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277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379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584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686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789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993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891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096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4CD3A-7D5F-4F41-92F7-1E7781D24EE2}" type="slidenum">
              <a:rPr lang="en-US" smtClean="0"/>
              <a:pPr/>
              <a:t>6</a:t>
            </a:fld>
            <a:endParaRPr lang="en-US"/>
          </a:p>
        </p:txBody>
      </p:sp>
    </p:spTree>
    <p:extLst>
      <p:ext uri="{BB962C8B-B14F-4D97-AF65-F5344CB8AC3E}">
        <p14:creationId xmlns:p14="http://schemas.microsoft.com/office/powerpoint/2010/main" val="296393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198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301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403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WWT might not load</a:t>
            </a:r>
            <a:r>
              <a:rPr lang="en-US" baseline="0" dirty="0" smtClean="0"/>
              <a:t> on the first try. It might seem like the site is down. The browser should be refreshed (f5) 2-3 times to load the page. </a:t>
            </a:r>
            <a:endParaRPr lang="en-US" dirty="0"/>
          </a:p>
        </p:txBody>
      </p:sp>
      <p:sp>
        <p:nvSpPr>
          <p:cNvPr id="4" name="Slide Number Placeholder 3"/>
          <p:cNvSpPr>
            <a:spLocks noGrp="1"/>
          </p:cNvSpPr>
          <p:nvPr>
            <p:ph type="sldNum" sz="quarter" idx="10"/>
          </p:nvPr>
        </p:nvSpPr>
        <p:spPr/>
        <p:txBody>
          <a:bodyPr/>
          <a:lstStyle/>
          <a:p>
            <a:fld id="{F249F3BD-5C03-4A16-B38F-CFF640782A9C}" type="slidenum">
              <a:rPr lang="en-US" smtClean="0"/>
              <a:pPr/>
              <a:t>49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top, various</a:t>
            </a:r>
            <a:r>
              <a:rPr lang="en-US" baseline="0" dirty="0" smtClean="0"/>
              <a:t> collections contain images, maps, and surveys of the sky taken by a number of telescopes. </a:t>
            </a:r>
          </a:p>
          <a:p>
            <a:endParaRPr lang="en-US" baseline="0" dirty="0"/>
          </a:p>
          <a:p>
            <a:r>
              <a:rPr lang="en-US" baseline="0" dirty="0" smtClean="0"/>
              <a:t>Lower left section contains all the images of various objects (e.g., stars, galaxies, constellations) for the areas currently in view (in the middle). </a:t>
            </a:r>
          </a:p>
          <a:p>
            <a:endParaRPr lang="en-US" baseline="0" dirty="0" smtClean="0"/>
          </a:p>
          <a:p>
            <a:r>
              <a:rPr lang="en-US" baseline="0" dirty="0" smtClean="0"/>
              <a:t>Lower right section gives contextual information such as where the constellation (red outlines) appear in the sky at earth, name of the constellation, size of the field of view (in blue rectangle box). In the middle, the yellow box selects the constellation. As we zoom in, these boxes (yellow constellation box and blue field of view box) disappear from the main section, but they are still present in the context box. </a:t>
            </a:r>
          </a:p>
          <a:p>
            <a:endParaRPr lang="en-US" baseline="0" dirty="0" smtClean="0"/>
          </a:p>
        </p:txBody>
      </p:sp>
      <p:sp>
        <p:nvSpPr>
          <p:cNvPr id="4" name="Slide Number Placeholder 3"/>
          <p:cNvSpPr>
            <a:spLocks noGrp="1"/>
          </p:cNvSpPr>
          <p:nvPr>
            <p:ph type="sldNum" sz="quarter" idx="10"/>
          </p:nvPr>
        </p:nvSpPr>
        <p:spPr/>
        <p:txBody>
          <a:bodyPr/>
          <a:lstStyle/>
          <a:p>
            <a:fld id="{82B3E283-EE2D-450A-BA66-E4EEC8115D80}" type="slidenum">
              <a:rPr lang="en-US" smtClean="0"/>
              <a:pPr/>
              <a:t>50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a:t>
            </a:r>
            <a:r>
              <a:rPr lang="en-US" baseline="0" dirty="0" smtClean="0"/>
              <a:t> ways to find objects in WWT.</a:t>
            </a:r>
          </a:p>
          <a:p>
            <a:pPr marL="228600" indent="-228600">
              <a:buAutoNum type="arabicPeriod"/>
            </a:pPr>
            <a:r>
              <a:rPr lang="en-US" baseline="0" dirty="0" smtClean="0"/>
              <a:t>Use the search box and type in the word. Checking the plot box next to the search text box will allow us to see the search results visually. Blue circles are used to plot the search results. </a:t>
            </a:r>
          </a:p>
          <a:p>
            <a:pPr marL="228600" indent="-228600">
              <a:buAutoNum type="arabicPeriod"/>
            </a:pPr>
            <a:r>
              <a:rPr lang="en-US" baseline="0" dirty="0" err="1" smtClean="0"/>
              <a:t>Findersope</a:t>
            </a:r>
            <a:r>
              <a:rPr lang="en-US" baseline="0" dirty="0" smtClean="0"/>
              <a:t> is another way to find more information on things that are in our view. First click on an object to select it, then press </a:t>
            </a:r>
            <a:r>
              <a:rPr lang="en-US" baseline="0" dirty="0" err="1" smtClean="0"/>
              <a:t>shift+click</a:t>
            </a:r>
            <a:r>
              <a:rPr lang="en-US" baseline="0" dirty="0" smtClean="0"/>
              <a:t> to bring in the </a:t>
            </a:r>
            <a:r>
              <a:rPr lang="en-US" baseline="0" dirty="0" err="1" smtClean="0"/>
              <a:t>finderscope</a:t>
            </a:r>
            <a:r>
              <a:rPr lang="en-US" baseline="0" dirty="0" smtClean="0"/>
              <a:t>. Once up, </a:t>
            </a:r>
            <a:r>
              <a:rPr lang="en-US" baseline="0" dirty="0" err="1" smtClean="0"/>
              <a:t>finderscope</a:t>
            </a:r>
            <a:r>
              <a:rPr lang="en-US" baseline="0" dirty="0" smtClean="0"/>
              <a:t> can be dragged to select other objects. The ‘close’ button should be used to close </a:t>
            </a:r>
            <a:r>
              <a:rPr lang="en-US" baseline="0" dirty="0" err="1" smtClean="0"/>
              <a:t>finderscope</a:t>
            </a:r>
            <a:r>
              <a:rPr lang="en-US" baseline="0" dirty="0" smtClean="0"/>
              <a:t>. The ‘Research’ button provides more options such as finding more information on the object.</a:t>
            </a:r>
          </a:p>
        </p:txBody>
      </p:sp>
      <p:sp>
        <p:nvSpPr>
          <p:cNvPr id="4" name="Slide Number Placeholder 3"/>
          <p:cNvSpPr>
            <a:spLocks noGrp="1"/>
          </p:cNvSpPr>
          <p:nvPr>
            <p:ph type="sldNum" sz="quarter" idx="10"/>
          </p:nvPr>
        </p:nvSpPr>
        <p:spPr/>
        <p:txBody>
          <a:bodyPr/>
          <a:lstStyle/>
          <a:p>
            <a:fld id="{82B3E283-EE2D-450A-BA66-E4EEC8115D80}" type="slidenum">
              <a:rPr lang="en-US" smtClean="0"/>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WWT can sometime behave unpredictably (like spinning, rotating without control). Browser should be refreshed when this happens.</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Note: </a:t>
            </a:r>
            <a:r>
              <a:rPr lang="en-US" sz="1200" kern="1200" dirty="0" smtClean="0">
                <a:solidFill>
                  <a:schemeClr val="tx1"/>
                </a:solidFill>
                <a:latin typeface="+mn-lt"/>
                <a:ea typeface="+mn-ea"/>
                <a:cs typeface="+mn-cs"/>
              </a:rPr>
              <a:t>WWT can sometime behave unpredictably (like spinning, rotating without control). Browser should be refreshed when this happens.</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Draco</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B3E283-EE2D-450A-BA66-E4EEC8115D80}"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97C8AFD-2354-45DA-870A-CBA2B41135C9}"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Helix Nebula,</a:t>
            </a:r>
            <a:r>
              <a:rPr lang="en-US" baseline="0" dirty="0" smtClean="0"/>
              <a:t> also known as</a:t>
            </a:r>
            <a:r>
              <a:rPr lang="en-US" dirty="0" smtClean="0"/>
              <a:t> NGC 7293</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700 light years.</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B3E283-EE2D-450A-BA66-E4EEC8115D80}" type="slidenum">
              <a:rPr lang="en-US" smtClean="0"/>
              <a:pPr/>
              <a:t>58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 Query running against a collection to yield result set</a:t>
            </a:r>
          </a:p>
          <a:p>
            <a:pPr eaLnBrk="1" hangingPunct="1"/>
            <a:r>
              <a:rPr lang="en-US" smtClean="0"/>
              <a:t> - Match of query with collection entries is done by mapping Q and D to feature vectors,</a:t>
            </a:r>
          </a:p>
          <a:p>
            <a:pPr eaLnBrk="1" hangingPunct="1"/>
            <a:r>
              <a:rPr lang="en-US" smtClean="0"/>
              <a:t>   computing sim of Q with each vector, ranking, and selecting best matches of Q and D</a:t>
            </a:r>
          </a:p>
          <a:p>
            <a:pPr eaLnBrk="1" hangingPunct="1"/>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AAE7566-5013-41F7-9484-3841A1C5E519}"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Match of query with collection entries is done by mapping Q and D to feature vectors,</a:t>
            </a:r>
          </a:p>
          <a:p>
            <a:pPr eaLnBrk="1" hangingPunct="1"/>
            <a:r>
              <a:rPr lang="en-US" dirty="0" smtClean="0"/>
              <a:t>   computing </a:t>
            </a:r>
            <a:r>
              <a:rPr lang="en-US" dirty="0" err="1" smtClean="0"/>
              <a:t>sim</a:t>
            </a:r>
            <a:r>
              <a:rPr lang="en-US" dirty="0" smtClean="0"/>
              <a:t> of Q with each vector, ranking, and selecting best matches of Q and D</a:t>
            </a:r>
          </a:p>
          <a:p>
            <a:pPr eaLnBrk="1" hangingPunct="1"/>
            <a:endParaRPr lang="en-US" dirty="0" smtClean="0"/>
          </a:p>
          <a:p>
            <a:pPr eaLnBrk="1" hangingPunct="1"/>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14CE1FD-C168-4173-8ACE-D3204563CBF3}"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00175" y="914400"/>
            <a:ext cx="4056063" cy="3132138"/>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a:latin typeface="Calibri" charset="0"/>
            </a:endParaRPr>
          </a:p>
        </p:txBody>
      </p:sp>
      <p:sp>
        <p:nvSpPr>
          <p:cNvPr id="22531" name="Text Box 2"/>
          <p:cNvSpPr>
            <a:spLocks noGrp="1" noChangeArrowheads="1"/>
          </p:cNvSpPr>
          <p:nvPr>
            <p:ph type="body"/>
          </p:nvPr>
        </p:nvSpPr>
        <p:spPr bwMode="auto">
          <a:xfrm>
            <a:off x="685800" y="4343400"/>
            <a:ext cx="5478463"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en-US" smtClean="0"/>
              <a:t>Images from: http://www.sphoto.com/techinfo/histograms/histograms2.htm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400175" y="914400"/>
            <a:ext cx="4056063" cy="3132138"/>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a:latin typeface="Calibri" charset="0"/>
            </a:endParaRPr>
          </a:p>
        </p:txBody>
      </p:sp>
      <p:sp>
        <p:nvSpPr>
          <p:cNvPr id="24579" name="Text Box 2"/>
          <p:cNvSpPr>
            <a:spLocks noGrp="1" noChangeArrowheads="1"/>
          </p:cNvSpPr>
          <p:nvPr>
            <p:ph type="body"/>
          </p:nvPr>
        </p:nvSpPr>
        <p:spPr bwMode="auto">
          <a:xfrm>
            <a:off x="685800" y="4343400"/>
            <a:ext cx="5478463"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209675" y="685800"/>
            <a:ext cx="4437063"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a:latin typeface="Calibri" charset="0"/>
            </a:endParaRPr>
          </a:p>
        </p:txBody>
      </p:sp>
      <p:sp>
        <p:nvSpPr>
          <p:cNvPr id="26627" name="Text Box 2"/>
          <p:cNvSpPr>
            <a:spLocks noGrp="1" noChangeArrowheads="1"/>
          </p:cNvSpPr>
          <p:nvPr>
            <p:ph type="body"/>
          </p:nvPr>
        </p:nvSpPr>
        <p:spPr bwMode="auto">
          <a:xfrm>
            <a:off x="685800" y="4343400"/>
            <a:ext cx="5478463"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goo.gl/4nS7G</a:t>
            </a:r>
          </a:p>
          <a:p>
            <a:r>
              <a:rPr lang="en-US" dirty="0" smtClean="0"/>
              <a:t>http://www.recsports.vt.edu/sites/drupal.recsports.vt.edu/files/slideshow-images/2011.01.22_08.49.10-6179_1.JPG</a:t>
            </a:r>
          </a:p>
          <a:p>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CF14C4C-5C4C-4C38-8D5E-9D5651971B15}" type="slidenum">
              <a:rPr lang="en-US" sz="1200">
                <a:latin typeface="Calibri" charset="0"/>
              </a:rPr>
              <a:pPr eaLnBrk="1" hangingPunct="1"/>
              <a:t>20</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28725" y="1685925"/>
            <a:ext cx="6858000" cy="123825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3429000"/>
            <a:ext cx="6929438" cy="2133599"/>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DD8708E-E553-4F9C-8153-7E597101EA1D}" type="datetime1">
              <a:rPr lang="en-US" smtClean="0"/>
              <a:pPr/>
              <a:t>7/15/11</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14400" y="1447800"/>
            <a:ext cx="7315200" cy="16002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3352800"/>
            <a:ext cx="7391400" cy="27432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14400" y="1447800"/>
            <a:ext cx="228600" cy="16002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399" y="3352800"/>
            <a:ext cx="230981" cy="27432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AA12E2-89D4-4EF5-BD0B-B738D9FF3BC3}" type="datetime1">
              <a:rPr lang="en-US" smtClean="0"/>
              <a:pPr/>
              <a:t>7/15/11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A00760-3696-4AFF-B90E-EE03675844F3}" type="datetime1">
              <a:rPr lang="en-US" smtClean="0"/>
              <a:pPr/>
              <a:t>7/15/11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457200"/>
          </a:xfrm>
        </p:spPr>
        <p:txBody>
          <a:bodyPr lIns="0" tIns="0" rIns="0" bIns="0"/>
          <a:lstStyle>
            <a:lvl1pPr algn="ctr">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0" y="6492240"/>
            <a:ext cx="2289048" cy="365760"/>
          </a:xfrm>
        </p:spPr>
        <p:txBody>
          <a:bodyPr/>
          <a:lstStyle/>
          <a:p>
            <a:fld id="{85AFAE72-0802-4E8C-B506-2C6D23512A4E}" type="datetime1">
              <a:rPr lang="en-US" smtClean="0"/>
              <a:pPr/>
              <a:t>7/15/11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8610600" y="6400800"/>
            <a:ext cx="457200" cy="365760"/>
          </a:xfrm>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914400"/>
            <a:ext cx="8534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4EF41AD-B4ED-492F-BEBF-BEB3BDE84342}" type="datetime1">
              <a:rPr lang="en-US" smtClean="0"/>
              <a:pPr/>
              <a:t>7/15/11</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0DF59D-D9EB-48BD-B784-EE14C1C44D2D}" type="datetime1">
              <a:rPr lang="en-US" smtClean="0"/>
              <a:pPr/>
              <a:t>7/15/11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A9A65CF-5CA2-44EA-9F07-8390CDA98893}" type="datetime1">
              <a:rPr lang="en-US" smtClean="0"/>
              <a:pPr/>
              <a:t>7/15/11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36394" y="6400800"/>
            <a:ext cx="2289048" cy="365760"/>
          </a:xfrm>
        </p:spPr>
        <p:txBody>
          <a:bodyPr/>
          <a:lstStyle/>
          <a:p>
            <a:fld id="{2256720D-0BEE-4CA9-99CB-5FEE607383BB}" type="datetime1">
              <a:rPr lang="en-US" smtClean="0"/>
              <a:pPr/>
              <a:t>7/15/11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8610600" y="6416040"/>
            <a:ext cx="457200" cy="365760"/>
          </a:xfrm>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4690" y="6353175"/>
            <a:ext cx="2289048" cy="365760"/>
          </a:xfrm>
        </p:spPr>
        <p:txBody>
          <a:bodyPr/>
          <a:lstStyle/>
          <a:p>
            <a:fld id="{7A889415-9B77-45DA-8754-29073C2439DC}" type="datetime1">
              <a:rPr lang="en-US" smtClean="0"/>
              <a:pPr/>
              <a:t>7/15/11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8686801" y="6353175"/>
            <a:ext cx="435590" cy="365760"/>
          </a:xfrm>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F9F5D1-2730-4594-B67B-13176BA7C38B}" type="datetime1">
              <a:rPr lang="en-US" smtClean="0"/>
              <a:pPr/>
              <a:t>7/15/11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3AD2BE-C9C5-4476-A6FA-B435544D06A7}" type="datetime1">
              <a:rPr lang="en-US" smtClean="0"/>
              <a:pPr/>
              <a:t>7/15/11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5334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914400"/>
            <a:ext cx="8229600" cy="5410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0689066-07A4-424C-B492-25DB612A9465}" type="datetime1">
              <a:rPr lang="en-US" smtClean="0"/>
              <a:pPr/>
              <a:t>7/15/11</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8382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goo.gl/f3QCu" TargetMode="External"/><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trnet.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hyperlink" Target="http://www.greenfoot.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gif"/><Relationship Id="rId9" Type="http://schemas.openxmlformats.org/officeDocument/2006/relationships/image" Target="../media/image9.jpeg"/><Relationship Id="rId10"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lib.vt.edu/DLRL_Outreach.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lib.vt.edu/DLRL_Outreach.htm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400" dirty="0" smtClean="0">
                <a:latin typeface="Arial" pitchFamily="34" charset="0"/>
                <a:cs typeface="Arial" pitchFamily="34" charset="0"/>
              </a:rPr>
              <a:t>VT College of Engineering</a:t>
            </a:r>
            <a:br>
              <a:rPr lang="en-US" sz="3400" dirty="0" smtClean="0">
                <a:latin typeface="Arial" pitchFamily="34" charset="0"/>
                <a:cs typeface="Arial" pitchFamily="34" charset="0"/>
              </a:rPr>
            </a:br>
            <a:r>
              <a:rPr lang="en-US" sz="3400" dirty="0" smtClean="0">
                <a:latin typeface="Arial" pitchFamily="34" charset="0"/>
                <a:cs typeface="Arial" pitchFamily="34" charset="0"/>
              </a:rPr>
              <a:t>STEP</a:t>
            </a:r>
            <a:endParaRPr lang="en-US" sz="3400" dirty="0">
              <a:latin typeface="Arial" pitchFamily="34" charset="0"/>
              <a:cs typeface="Arial" pitchFamily="34" charset="0"/>
            </a:endParaRPr>
          </a:p>
        </p:txBody>
      </p:sp>
      <p:sp>
        <p:nvSpPr>
          <p:cNvPr id="3" name="Subtitle 2"/>
          <p:cNvSpPr>
            <a:spLocks noGrp="1"/>
          </p:cNvSpPr>
          <p:nvPr>
            <p:ph type="subTitle" idx="1"/>
          </p:nvPr>
        </p:nvSpPr>
        <p:spPr>
          <a:xfrm>
            <a:off x="1219200" y="2971800"/>
            <a:ext cx="7162800" cy="3124200"/>
          </a:xfrm>
        </p:spPr>
        <p:txBody>
          <a:bodyPr>
            <a:noAutofit/>
          </a:bodyPr>
          <a:lstStyle/>
          <a:p>
            <a:pPr algn="ctr"/>
            <a:endParaRPr lang="en-US" sz="1800" dirty="0" smtClean="0">
              <a:solidFill>
                <a:schemeClr val="tx1"/>
              </a:solidFill>
              <a:latin typeface="Arial" pitchFamily="34" charset="0"/>
              <a:cs typeface="Arial" pitchFamily="34" charset="0"/>
            </a:endParaRPr>
          </a:p>
          <a:p>
            <a:pPr algn="ctr"/>
            <a:r>
              <a:rPr lang="en-US" sz="2200" dirty="0" smtClean="0">
                <a:solidFill>
                  <a:schemeClr val="tx1"/>
                </a:solidFill>
                <a:latin typeface="Arial" pitchFamily="34" charset="0"/>
                <a:cs typeface="Arial" pitchFamily="34" charset="0"/>
              </a:rPr>
              <a:t>Edward A. Fox</a:t>
            </a:r>
          </a:p>
          <a:p>
            <a:pPr algn="ctr"/>
            <a:r>
              <a:rPr lang="en-US" sz="1800" u="sng" dirty="0" smtClean="0">
                <a:solidFill>
                  <a:srgbClr val="0070C0"/>
                </a:solidFill>
                <a:cs typeface="Arial" pitchFamily="34" charset="0"/>
              </a:rPr>
              <a:t>fox@vt.edu</a:t>
            </a:r>
            <a:r>
              <a:rPr lang="en-US" sz="1800" dirty="0" smtClean="0">
                <a:solidFill>
                  <a:srgbClr val="0070C0"/>
                </a:solidFill>
                <a:cs typeface="Arial" pitchFamily="34" charset="0"/>
              </a:rPr>
              <a:t>  </a:t>
            </a:r>
            <a:r>
              <a:rPr lang="en-US" sz="1800" u="sng" dirty="0" smtClean="0">
                <a:solidFill>
                  <a:srgbClr val="0070C0"/>
                </a:solidFill>
              </a:rPr>
              <a:t>http://fox.cs.vt.edu</a:t>
            </a:r>
            <a:endParaRPr lang="en-US" sz="1800" u="sng" dirty="0" smtClean="0">
              <a:solidFill>
                <a:srgbClr val="0070C0"/>
              </a:solidFill>
              <a:cs typeface="Arial" pitchFamily="34" charset="0"/>
            </a:endParaRPr>
          </a:p>
          <a:p>
            <a:pPr algn="ctr"/>
            <a:endParaRPr lang="en-US" sz="1800" dirty="0" smtClean="0">
              <a:solidFill>
                <a:schemeClr val="tx1"/>
              </a:solidFill>
              <a:latin typeface="Arial" pitchFamily="34" charset="0"/>
              <a:cs typeface="Arial" pitchFamily="34" charset="0"/>
            </a:endParaRPr>
          </a:p>
          <a:p>
            <a:pPr algn="ctr"/>
            <a:r>
              <a:rPr lang="en-US" sz="1800" dirty="0">
                <a:solidFill>
                  <a:schemeClr val="tx1"/>
                </a:solidFill>
                <a:latin typeface="Arial" pitchFamily="34" charset="0"/>
                <a:cs typeface="Arial" pitchFamily="34" charset="0"/>
              </a:rPr>
              <a:t>Monika Akbar, Eric </a:t>
            </a:r>
            <a:r>
              <a:rPr lang="en-US" sz="1800" dirty="0" err="1" smtClean="0">
                <a:solidFill>
                  <a:schemeClr val="tx1"/>
                </a:solidFill>
                <a:latin typeface="Arial" pitchFamily="34" charset="0"/>
                <a:cs typeface="Arial" pitchFamily="34" charset="0"/>
              </a:rPr>
              <a:t>Fouh</a:t>
            </a:r>
            <a:r>
              <a:rPr lang="en-US" sz="1800" dirty="0" smtClean="0">
                <a:solidFill>
                  <a:schemeClr val="tx1"/>
                </a:solidFill>
                <a:latin typeface="Arial" pitchFamily="34" charset="0"/>
                <a:cs typeface="Arial" pitchFamily="34" charset="0"/>
              </a:rPr>
              <a:t>, Lin </a:t>
            </a:r>
            <a:r>
              <a:rPr lang="en-US" sz="1800" dirty="0" err="1" smtClean="0">
                <a:solidFill>
                  <a:schemeClr val="tx1"/>
                </a:solidFill>
                <a:latin typeface="Arial" pitchFamily="34" charset="0"/>
                <a:cs typeface="Arial" pitchFamily="34" charset="0"/>
              </a:rPr>
              <a:t>Tzy</a:t>
            </a:r>
            <a:r>
              <a:rPr lang="en-US" sz="1800" dirty="0" smtClean="0">
                <a:solidFill>
                  <a:schemeClr val="tx1"/>
                </a:solidFill>
                <a:latin typeface="Arial" pitchFamily="34" charset="0"/>
                <a:cs typeface="Arial" pitchFamily="34" charset="0"/>
              </a:rPr>
              <a:t> Li, Mohamed </a:t>
            </a:r>
            <a:r>
              <a:rPr lang="en-US" sz="1800" dirty="0" err="1" smtClean="0">
                <a:solidFill>
                  <a:schemeClr val="tx1"/>
                </a:solidFill>
                <a:latin typeface="Arial" pitchFamily="34" charset="0"/>
                <a:cs typeface="Arial" pitchFamily="34" charset="0"/>
              </a:rPr>
              <a:t>Magdy</a:t>
            </a:r>
            <a:r>
              <a:rPr lang="en-US" sz="1800" dirty="0" smtClean="0">
                <a:solidFill>
                  <a:schemeClr val="tx1"/>
                </a:solidFill>
                <a:latin typeface="Arial" pitchFamily="34" charset="0"/>
                <a:cs typeface="Arial" pitchFamily="34" charset="0"/>
              </a:rPr>
              <a:t>, Nathan Short, </a:t>
            </a:r>
            <a:r>
              <a:rPr lang="en-US" sz="1800" dirty="0" err="1" smtClean="0">
                <a:solidFill>
                  <a:schemeClr val="tx1"/>
                </a:solidFill>
                <a:latin typeface="Arial" pitchFamily="34" charset="0"/>
                <a:cs typeface="Arial" pitchFamily="34" charset="0"/>
              </a:rPr>
              <a:t>Seungwon</a:t>
            </a:r>
            <a:r>
              <a:rPr lang="en-US" sz="1800" dirty="0" smtClean="0">
                <a:solidFill>
                  <a:schemeClr val="tx1"/>
                </a:solidFill>
                <a:latin typeface="Arial" pitchFamily="34" charset="0"/>
                <a:cs typeface="Arial" pitchFamily="34" charset="0"/>
              </a:rPr>
              <a:t> Yang, Sloane </a:t>
            </a:r>
            <a:r>
              <a:rPr lang="en-US" sz="1800" dirty="0" err="1" smtClean="0">
                <a:solidFill>
                  <a:schemeClr val="tx1"/>
                </a:solidFill>
                <a:latin typeface="Arial" pitchFamily="34" charset="0"/>
                <a:cs typeface="Arial" pitchFamily="34" charset="0"/>
              </a:rPr>
              <a:t>Neidig</a:t>
            </a:r>
            <a:r>
              <a:rPr lang="en-US" sz="1800" dirty="0" smtClean="0">
                <a:solidFill>
                  <a:schemeClr val="tx1"/>
                </a:solidFill>
                <a:latin typeface="Arial" pitchFamily="34" charset="0"/>
                <a:cs typeface="Arial" pitchFamily="34" charset="0"/>
              </a:rPr>
              <a:t>, Uma Murthy</a:t>
            </a:r>
          </a:p>
          <a:p>
            <a:pPr algn="ctr"/>
            <a:endParaRPr lang="en-US" sz="1800" dirty="0" smtClean="0">
              <a:solidFill>
                <a:schemeClr val="tx1"/>
              </a:solidFill>
              <a:latin typeface="Arial" pitchFamily="34" charset="0"/>
              <a:cs typeface="Arial" pitchFamily="34" charset="0"/>
            </a:endParaRPr>
          </a:p>
          <a:p>
            <a:pPr algn="ctr"/>
            <a:r>
              <a:rPr lang="en-US" sz="1800" dirty="0" smtClean="0">
                <a:solidFill>
                  <a:schemeClr val="tx1"/>
                </a:solidFill>
                <a:latin typeface="Arial" pitchFamily="34" charset="0"/>
                <a:cs typeface="Arial" pitchFamily="34" charset="0"/>
              </a:rPr>
              <a:t>Department of Computer Science, Virginia Tech</a:t>
            </a:r>
          </a:p>
          <a:p>
            <a:pPr algn="ctr"/>
            <a:r>
              <a:rPr lang="en-US" sz="1800" dirty="0" smtClean="0">
                <a:solidFill>
                  <a:schemeClr val="tx1"/>
                </a:solidFill>
                <a:latin typeface="Arial" pitchFamily="34" charset="0"/>
                <a:cs typeface="Arial" pitchFamily="34" charset="0"/>
              </a:rPr>
              <a:t>Blacksburg, VA 24061</a:t>
            </a:r>
          </a:p>
          <a:p>
            <a:pPr algn="ctr"/>
            <a:endParaRPr lang="en-US" sz="1800" dirty="0" smtClean="0">
              <a:solidFill>
                <a:schemeClr val="tx1"/>
              </a:solidFill>
              <a:latin typeface="Arial" pitchFamily="34" charset="0"/>
              <a:cs typeface="Arial" pitchFamily="34" charset="0"/>
            </a:endParaRPr>
          </a:p>
          <a:p>
            <a:pPr algn="ctr"/>
            <a:r>
              <a:rPr lang="en-US" sz="1800" dirty="0" smtClean="0">
                <a:solidFill>
                  <a:schemeClr val="tx1"/>
                </a:solidFill>
                <a:latin typeface="Arial" pitchFamily="34" charset="0"/>
                <a:cs typeface="Arial" pitchFamily="34" charset="0"/>
              </a:rPr>
              <a:t>Outreach Activity, July 15, 2011</a:t>
            </a:r>
          </a:p>
          <a:p>
            <a:pPr algn="ctr"/>
            <a:endParaRPr lang="en-US" sz="1800" dirty="0" smtClean="0">
              <a:solidFill>
                <a:schemeClr val="tx1"/>
              </a:solidFill>
              <a:latin typeface="Arial" pitchFamily="34" charset="0"/>
              <a:cs typeface="Arial" pitchFamily="34" charset="0"/>
            </a:endParaRPr>
          </a:p>
          <a:p>
            <a:pPr algn="ctr"/>
            <a:endParaRPr lang="en-US" sz="1800" dirty="0">
              <a:solidFill>
                <a:schemeClr val="tx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10557" r="2899" b="44721"/>
          <a:stretch/>
        </p:blipFill>
        <p:spPr bwMode="auto">
          <a:xfrm>
            <a:off x="1224126" y="3496734"/>
            <a:ext cx="1900073" cy="175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534400" cy="533400"/>
          </a:xfrm>
        </p:spPr>
        <p:txBody>
          <a:bodyPr>
            <a:normAutofit/>
          </a:bodyPr>
          <a:lstStyle/>
          <a:p>
            <a:r>
              <a:rPr lang="en-US" dirty="0" smtClean="0"/>
              <a:t>Minutia Points – Matching</a:t>
            </a:r>
            <a:endParaRPr lang="en-US" dirty="0"/>
          </a:p>
        </p:txBody>
      </p:sp>
      <p:sp>
        <p:nvSpPr>
          <p:cNvPr id="4" name="Content Placeholder 2"/>
          <p:cNvSpPr>
            <a:spLocks noGrp="1"/>
          </p:cNvSpPr>
          <p:nvPr>
            <p:ph sz="quarter" idx="1"/>
          </p:nvPr>
        </p:nvSpPr>
        <p:spPr>
          <a:xfrm>
            <a:off x="612648" y="1066800"/>
            <a:ext cx="8153400" cy="5029200"/>
          </a:xfrm>
        </p:spPr>
        <p:txBody>
          <a:bodyPr/>
          <a:lstStyle/>
          <a:p>
            <a:r>
              <a:rPr lang="en-US" dirty="0" smtClean="0"/>
              <a:t>Spatial Alignment</a:t>
            </a:r>
          </a:p>
          <a:p>
            <a:pPr lvl="1"/>
            <a:r>
              <a:rPr lang="en-US" dirty="0" smtClean="0"/>
              <a:t>Translation</a:t>
            </a:r>
          </a:p>
          <a:p>
            <a:pPr lvl="1"/>
            <a:r>
              <a:rPr lang="en-US" dirty="0" smtClean="0"/>
              <a:t>Rotation</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143000"/>
            <a:ext cx="5257800" cy="512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10557" r="2899" b="44721"/>
          <a:stretch/>
        </p:blipFill>
        <p:spPr bwMode="auto">
          <a:xfrm>
            <a:off x="1224127" y="3499556"/>
            <a:ext cx="1900073" cy="175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A7C8D44-3667-46F6-9772-CC52308E2A7F}" type="slidenum">
              <a:rPr kumimoji="0" lang="en-US" smtClean="0"/>
              <a:pPr/>
              <a:t>10</a:t>
            </a:fld>
            <a:endParaRPr kumimoji="0" lang="en-US" dirty="0"/>
          </a:p>
        </p:txBody>
      </p:sp>
      <p:sp>
        <p:nvSpPr>
          <p:cNvPr id="3" name="TextBox 2"/>
          <p:cNvSpPr txBox="1"/>
          <p:nvPr/>
        </p:nvSpPr>
        <p:spPr>
          <a:xfrm>
            <a:off x="533400" y="5486400"/>
            <a:ext cx="2971800" cy="923330"/>
          </a:xfrm>
          <a:prstGeom prst="rect">
            <a:avLst/>
          </a:prstGeom>
          <a:noFill/>
        </p:spPr>
        <p:txBody>
          <a:bodyPr wrap="square" rtlCol="0">
            <a:spAutoFit/>
          </a:bodyPr>
          <a:lstStyle/>
          <a:p>
            <a:r>
              <a:rPr lang="en-US" b="1" dirty="0" smtClean="0">
                <a:solidFill>
                  <a:srgbClr val="0000FF"/>
                </a:solidFill>
              </a:rPr>
              <a:t>Please line up in small groups, if you want a printout, to work on Ex. 1</a:t>
            </a:r>
            <a:endParaRPr lang="en-US" b="1" dirty="0">
              <a:solidFill>
                <a:srgbClr val="0000FF"/>
              </a:solidFill>
            </a:endParaRPr>
          </a:p>
        </p:txBody>
      </p:sp>
    </p:spTree>
    <p:extLst>
      <p:ext uri="{BB962C8B-B14F-4D97-AF65-F5344CB8AC3E}">
        <p14:creationId xmlns:p14="http://schemas.microsoft.com/office/powerpoint/2010/main" val="1428417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7" presetClass="path" presetSubtype="0" accel="50000" decel="50000" fill="hold" nodeType="withEffect">
                                  <p:stCondLst>
                                    <p:cond delay="0"/>
                                  </p:stCondLst>
                                  <p:childTnLst>
                                    <p:animMotion origin="layout" path="M -3.61111E-6 -1.24884E-6 L 0.14566 -1.24884E-6 L 0.14566 0.1605 L -3.61111E-6 0.1605 L -3.61111E-6 -1.24884E-6 Z " pathEditMode="relative" rAng="0" ptsTypes="FFFFF">
                                      <p:cBhvr>
                                        <p:cTn id="8" dur="3000" fill="hold"/>
                                        <p:tgtEl>
                                          <p:spTgt spid="152"/>
                                        </p:tgtEl>
                                        <p:attrNameLst>
                                          <p:attrName>ppt_x</p:attrName>
                                          <p:attrName>ppt_y</p:attrName>
                                        </p:attrNameLst>
                                      </p:cBhvr>
                                      <p:rCtr x="7274" y="8025"/>
                                    </p:animMotion>
                                  </p:childTnLst>
                                  <p:subTnLst>
                                    <p:set>
                                      <p:cBhvr override="childStyle">
                                        <p:cTn dur="1" fill="hold" display="0" masterRel="sameClick" afterEffect="1">
                                          <p:stCondLst>
                                            <p:cond evt="end" delay="0">
                                              <p:tn val="7"/>
                                            </p:cond>
                                          </p:stCondLst>
                                        </p:cTn>
                                        <p:tgtEl>
                                          <p:spTgt spid="15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8" presetClass="emph" presetSubtype="0" fill="hold" nodeType="withEffect">
                                  <p:stCondLst>
                                    <p:cond delay="0"/>
                                  </p:stCondLst>
                                  <p:childTnLst>
                                    <p:animRot by="21600000">
                                      <p:cBhvr>
                                        <p:cTn id="14" dur="3000" fill="hold"/>
                                        <p:tgtEl>
                                          <p:spTgt spid="1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09600" y="1371601"/>
            <a:ext cx="7543800" cy="1828799"/>
          </a:xfrm>
        </p:spPr>
        <p:txBody>
          <a:bodyPr>
            <a:normAutofit fontScale="90000"/>
          </a:bodyPr>
          <a:lstStyle/>
          <a:p>
            <a:pPr eaLnBrk="1" hangingPunct="1"/>
            <a:r>
              <a:rPr lang="en-US" sz="6000" dirty="0" smtClean="0"/>
              <a:t>Image Search using Google Image</a:t>
            </a:r>
            <a:endParaRPr lang="en-US" dirty="0" smtClean="0"/>
          </a:p>
        </p:txBody>
      </p:sp>
    </p:spTree>
    <p:extLst>
      <p:ext uri="{BB962C8B-B14F-4D97-AF65-F5344CB8AC3E}">
        <p14:creationId xmlns:p14="http://schemas.microsoft.com/office/powerpoint/2010/main" val="2121794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609600"/>
          </a:xfrm>
        </p:spPr>
        <p:txBody>
          <a:bodyPr/>
          <a:lstStyle/>
          <a:p>
            <a:pPr algn="ctr" eaLnBrk="1" hangingPunct="1"/>
            <a:r>
              <a:rPr lang="en-US" dirty="0" smtClean="0"/>
              <a:t>Information Retrieval</a:t>
            </a:r>
          </a:p>
        </p:txBody>
      </p:sp>
      <p:sp>
        <p:nvSpPr>
          <p:cNvPr id="7" name="Oval 6"/>
          <p:cNvSpPr>
            <a:spLocks noChangeArrowheads="1"/>
          </p:cNvSpPr>
          <p:nvPr/>
        </p:nvSpPr>
        <p:spPr bwMode="auto">
          <a:xfrm>
            <a:off x="7391400" y="5106988"/>
            <a:ext cx="381000" cy="381000"/>
          </a:xfrm>
          <a:prstGeom prst="ellipse">
            <a:avLst/>
          </a:prstGeom>
          <a:solidFill>
            <a:srgbClr val="4F6228"/>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8" name="Oval 7"/>
          <p:cNvSpPr>
            <a:spLocks noChangeArrowheads="1"/>
          </p:cNvSpPr>
          <p:nvPr/>
        </p:nvSpPr>
        <p:spPr bwMode="auto">
          <a:xfrm>
            <a:off x="7924800" y="5259388"/>
            <a:ext cx="381000" cy="381000"/>
          </a:xfrm>
          <a:prstGeom prst="ellipse">
            <a:avLst/>
          </a:prstGeom>
          <a:solidFill>
            <a:srgbClr val="984807"/>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9" name="Oval 8"/>
          <p:cNvSpPr>
            <a:spLocks noChangeArrowheads="1"/>
          </p:cNvSpPr>
          <p:nvPr/>
        </p:nvSpPr>
        <p:spPr bwMode="auto">
          <a:xfrm>
            <a:off x="7353300" y="5640388"/>
            <a:ext cx="381000" cy="3810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10" name="Oval 9"/>
          <p:cNvSpPr>
            <a:spLocks noChangeArrowheads="1"/>
          </p:cNvSpPr>
          <p:nvPr/>
        </p:nvSpPr>
        <p:spPr bwMode="auto">
          <a:xfrm>
            <a:off x="6248400" y="4916488"/>
            <a:ext cx="381000" cy="3810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12" name="Oval 11"/>
          <p:cNvSpPr>
            <a:spLocks noChangeArrowheads="1"/>
          </p:cNvSpPr>
          <p:nvPr/>
        </p:nvSpPr>
        <p:spPr bwMode="auto">
          <a:xfrm>
            <a:off x="6210300" y="5449888"/>
            <a:ext cx="381000" cy="3810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13" name="Oval 12"/>
          <p:cNvSpPr>
            <a:spLocks noChangeArrowheads="1"/>
          </p:cNvSpPr>
          <p:nvPr/>
        </p:nvSpPr>
        <p:spPr bwMode="auto">
          <a:xfrm>
            <a:off x="6781800" y="5640388"/>
            <a:ext cx="381000" cy="381000"/>
          </a:xfrm>
          <a:prstGeom prst="ellipse">
            <a:avLst/>
          </a:prstGeom>
          <a:solidFill>
            <a:srgbClr val="F79646"/>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14" name="Oval 13"/>
          <p:cNvSpPr>
            <a:spLocks noChangeArrowheads="1"/>
          </p:cNvSpPr>
          <p:nvPr/>
        </p:nvSpPr>
        <p:spPr bwMode="auto">
          <a:xfrm>
            <a:off x="7734300" y="4687888"/>
            <a:ext cx="381000" cy="3810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15" name="Oval 14"/>
          <p:cNvSpPr>
            <a:spLocks noChangeArrowheads="1"/>
          </p:cNvSpPr>
          <p:nvPr/>
        </p:nvSpPr>
        <p:spPr bwMode="auto">
          <a:xfrm>
            <a:off x="7010400" y="4648200"/>
            <a:ext cx="381000" cy="3810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18" name="Oval 17"/>
          <p:cNvSpPr>
            <a:spLocks noChangeArrowheads="1"/>
          </p:cNvSpPr>
          <p:nvPr/>
        </p:nvSpPr>
        <p:spPr bwMode="auto">
          <a:xfrm>
            <a:off x="6781800" y="5106988"/>
            <a:ext cx="381000" cy="381000"/>
          </a:xfrm>
          <a:prstGeom prst="ellipse">
            <a:avLst/>
          </a:prstGeom>
          <a:solidFill>
            <a:srgbClr val="984807"/>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16396" name="TextBox 18"/>
          <p:cNvSpPr txBox="1">
            <a:spLocks noChangeArrowheads="1"/>
          </p:cNvSpPr>
          <p:nvPr/>
        </p:nvSpPr>
        <p:spPr bwMode="auto">
          <a:xfrm>
            <a:off x="6381750" y="3973513"/>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b="1"/>
              <a:t>Documents</a:t>
            </a:r>
          </a:p>
        </p:txBody>
      </p:sp>
      <p:sp>
        <p:nvSpPr>
          <p:cNvPr id="20" name="Can 19"/>
          <p:cNvSpPr>
            <a:spLocks noChangeArrowheads="1"/>
          </p:cNvSpPr>
          <p:nvPr/>
        </p:nvSpPr>
        <p:spPr bwMode="auto">
          <a:xfrm>
            <a:off x="5867400" y="3886200"/>
            <a:ext cx="2590800" cy="2287588"/>
          </a:xfrm>
          <a:prstGeom prst="can">
            <a:avLst>
              <a:gd name="adj" fmla="val 25000"/>
            </a:avLst>
          </a:prstGeom>
          <a:noFill/>
          <a:ln w="9525">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sz="1800">
              <a:solidFill>
                <a:srgbClr val="FFFFFF"/>
              </a:solidFill>
              <a:latin typeface="Calibri" charset="0"/>
            </a:endParaRPr>
          </a:p>
        </p:txBody>
      </p:sp>
      <p:sp>
        <p:nvSpPr>
          <p:cNvPr id="21" name="Rectangle 20"/>
          <p:cNvSpPr>
            <a:spLocks noChangeArrowheads="1"/>
          </p:cNvSpPr>
          <p:nvPr/>
        </p:nvSpPr>
        <p:spPr bwMode="auto">
          <a:xfrm>
            <a:off x="5600700" y="2590800"/>
            <a:ext cx="2057400" cy="620713"/>
          </a:xfrm>
          <a:prstGeom prst="rect">
            <a:avLst/>
          </a:prstGeom>
          <a:solidFill>
            <a:srgbClr val="D99694"/>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a:r>
              <a:rPr lang="en-US" sz="1800" b="1">
                <a:solidFill>
                  <a:srgbClr val="000000"/>
                </a:solidFill>
                <a:latin typeface="Calibri" charset="0"/>
              </a:rPr>
              <a:t>Search</a:t>
            </a:r>
          </a:p>
        </p:txBody>
      </p:sp>
      <p:cxnSp>
        <p:nvCxnSpPr>
          <p:cNvPr id="23" name="Straight Arrow Connector 22"/>
          <p:cNvCxnSpPr>
            <a:cxnSpLocks noChangeShapeType="1"/>
            <a:stCxn id="17" idx="3"/>
            <a:endCxn id="21" idx="0"/>
          </p:cNvCxnSpPr>
          <p:nvPr/>
        </p:nvCxnSpPr>
        <p:spPr bwMode="auto">
          <a:xfrm>
            <a:off x="3238500" y="1981200"/>
            <a:ext cx="3390900" cy="6096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20" idx="1"/>
            <a:endCxn id="21" idx="2"/>
          </p:cNvCxnSpPr>
          <p:nvPr/>
        </p:nvCxnSpPr>
        <p:spPr bwMode="auto">
          <a:xfrm rot="16200000" flipV="1">
            <a:off x="6558756" y="3282157"/>
            <a:ext cx="674687" cy="5334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a:stCxn id="21" idx="1"/>
            <a:endCxn id="29" idx="3"/>
          </p:cNvCxnSpPr>
          <p:nvPr/>
        </p:nvCxnSpPr>
        <p:spPr bwMode="auto">
          <a:xfrm rot="10800000" flipV="1">
            <a:off x="4381500" y="2901950"/>
            <a:ext cx="1219200" cy="4302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16402" name="Group 61"/>
          <p:cNvGrpSpPr>
            <a:grpSpLocks/>
          </p:cNvGrpSpPr>
          <p:nvPr/>
        </p:nvGrpSpPr>
        <p:grpSpPr bwMode="auto">
          <a:xfrm>
            <a:off x="3505200" y="3332163"/>
            <a:ext cx="1752600" cy="1030287"/>
            <a:chOff x="3505200" y="3332008"/>
            <a:chExt cx="1752600" cy="1029861"/>
          </a:xfrm>
        </p:grpSpPr>
        <p:sp>
          <p:nvSpPr>
            <p:cNvPr id="29" name="Snip Single Corner Rectangle 28"/>
            <p:cNvSpPr>
              <a:spLocks noChangeArrowheads="1"/>
            </p:cNvSpPr>
            <p:nvPr/>
          </p:nvSpPr>
          <p:spPr bwMode="auto">
            <a:xfrm>
              <a:off x="3505200" y="3332008"/>
              <a:ext cx="1752600" cy="1029861"/>
            </a:xfrm>
            <a:custGeom>
              <a:avLst/>
              <a:gdLst>
                <a:gd name="T0" fmla="*/ 1752600 w 1752600"/>
                <a:gd name="T1" fmla="*/ 514931 h 1029861"/>
                <a:gd name="T2" fmla="*/ 876300 w 1752600"/>
                <a:gd name="T3" fmla="*/ 1029861 h 1029861"/>
                <a:gd name="T4" fmla="*/ 0 w 1752600"/>
                <a:gd name="T5" fmla="*/ 514931 h 1029861"/>
                <a:gd name="T6" fmla="*/ 876300 w 1752600"/>
                <a:gd name="T7" fmla="*/ 0 h 1029861"/>
                <a:gd name="T8" fmla="*/ 0 60000 65536"/>
                <a:gd name="T9" fmla="*/ 1 60000 65536"/>
                <a:gd name="T10" fmla="*/ 2 60000 65536"/>
                <a:gd name="T11" fmla="*/ 3 60000 65536"/>
                <a:gd name="T12" fmla="*/ 0 w 1752600"/>
                <a:gd name="T13" fmla="*/ 85823 h 1029861"/>
                <a:gd name="T14" fmla="*/ 1666777 w 1752600"/>
                <a:gd name="T15" fmla="*/ 1029861 h 1029861"/>
              </a:gdLst>
              <a:ahLst/>
              <a:cxnLst>
                <a:cxn ang="T8">
                  <a:pos x="T0" y="T1"/>
                </a:cxn>
                <a:cxn ang="T9">
                  <a:pos x="T2" y="T3"/>
                </a:cxn>
                <a:cxn ang="T10">
                  <a:pos x="T4" y="T5"/>
                </a:cxn>
                <a:cxn ang="T11">
                  <a:pos x="T6" y="T7"/>
                </a:cxn>
              </a:cxnLst>
              <a:rect l="T12" t="T13" r="T14" b="T15"/>
              <a:pathLst>
                <a:path w="1752600" h="1029861">
                  <a:moveTo>
                    <a:pt x="0" y="0"/>
                  </a:moveTo>
                  <a:lnTo>
                    <a:pt x="1580953" y="0"/>
                  </a:lnTo>
                  <a:lnTo>
                    <a:pt x="1752600" y="171647"/>
                  </a:lnTo>
                  <a:lnTo>
                    <a:pt x="1752600" y="1029861"/>
                  </a:lnTo>
                  <a:lnTo>
                    <a:pt x="0" y="1029861"/>
                  </a:lnTo>
                  <a:close/>
                </a:path>
              </a:pathLst>
            </a:custGeom>
            <a:noFill/>
            <a:ln w="9525">
              <a:solidFill>
                <a:srgbClr val="000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sz="1800">
                <a:solidFill>
                  <a:srgbClr val="FFFFFF"/>
                </a:solidFill>
                <a:latin typeface="Calibri" charset="0"/>
              </a:endParaRPr>
            </a:p>
          </p:txBody>
        </p:sp>
        <p:sp>
          <p:nvSpPr>
            <p:cNvPr id="33" name="Oval 32"/>
            <p:cNvSpPr>
              <a:spLocks noChangeArrowheads="1"/>
            </p:cNvSpPr>
            <p:nvPr/>
          </p:nvSpPr>
          <p:spPr bwMode="auto">
            <a:xfrm>
              <a:off x="4838700" y="3716024"/>
              <a:ext cx="381000" cy="380842"/>
            </a:xfrm>
            <a:prstGeom prst="ellipse">
              <a:avLst/>
            </a:prstGeom>
            <a:solidFill>
              <a:srgbClr val="984807"/>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34" name="Oval 33"/>
            <p:cNvSpPr>
              <a:spLocks noChangeArrowheads="1"/>
            </p:cNvSpPr>
            <p:nvPr/>
          </p:nvSpPr>
          <p:spPr bwMode="auto">
            <a:xfrm>
              <a:off x="4305300" y="3865187"/>
              <a:ext cx="381000" cy="380842"/>
            </a:xfrm>
            <a:prstGeom prst="ellipse">
              <a:avLst/>
            </a:prstGeom>
            <a:solidFill>
              <a:srgbClr val="F79646"/>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35" name="Oval 34"/>
            <p:cNvSpPr>
              <a:spLocks noChangeArrowheads="1"/>
            </p:cNvSpPr>
            <p:nvPr/>
          </p:nvSpPr>
          <p:spPr bwMode="auto">
            <a:xfrm>
              <a:off x="3657600" y="3789019"/>
              <a:ext cx="381000" cy="380842"/>
            </a:xfrm>
            <a:prstGeom prst="ellipse">
              <a:avLst/>
            </a:prstGeom>
            <a:solidFill>
              <a:srgbClr val="984807"/>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16419" name="TextBox 39"/>
            <p:cNvSpPr txBox="1">
              <a:spLocks noChangeArrowheads="1"/>
            </p:cNvSpPr>
            <p:nvPr/>
          </p:nvSpPr>
          <p:spPr bwMode="auto">
            <a:xfrm>
              <a:off x="3657600" y="3332008"/>
              <a:ext cx="10315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a:t>Ranking</a:t>
              </a:r>
            </a:p>
          </p:txBody>
        </p:sp>
      </p:grpSp>
      <p:sp>
        <p:nvSpPr>
          <p:cNvPr id="16403" name="TextBox 40"/>
          <p:cNvSpPr txBox="1">
            <a:spLocks noChangeArrowheads="1"/>
          </p:cNvSpPr>
          <p:nvPr/>
        </p:nvSpPr>
        <p:spPr bwMode="auto">
          <a:xfrm>
            <a:off x="4198938" y="1752600"/>
            <a:ext cx="36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b="1"/>
              <a:t>Q</a:t>
            </a:r>
          </a:p>
        </p:txBody>
      </p:sp>
      <p:sp>
        <p:nvSpPr>
          <p:cNvPr id="16404" name="TextBox 41"/>
          <p:cNvSpPr txBox="1">
            <a:spLocks noChangeArrowheads="1"/>
          </p:cNvSpPr>
          <p:nvPr/>
        </p:nvSpPr>
        <p:spPr bwMode="auto">
          <a:xfrm>
            <a:off x="7040563" y="3397250"/>
            <a:ext cx="35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b="1"/>
              <a:t>D</a:t>
            </a:r>
          </a:p>
        </p:txBody>
      </p:sp>
      <p:grpSp>
        <p:nvGrpSpPr>
          <p:cNvPr id="16405" name="Group 65"/>
          <p:cNvGrpSpPr>
            <a:grpSpLocks/>
          </p:cNvGrpSpPr>
          <p:nvPr/>
        </p:nvGrpSpPr>
        <p:grpSpPr bwMode="auto">
          <a:xfrm>
            <a:off x="1104900" y="1600200"/>
            <a:ext cx="2133600" cy="762000"/>
            <a:chOff x="1104899" y="1600200"/>
            <a:chExt cx="2133600" cy="762000"/>
          </a:xfrm>
        </p:grpSpPr>
        <p:sp>
          <p:nvSpPr>
            <p:cNvPr id="17" name="Rectangle 16"/>
            <p:cNvSpPr/>
            <p:nvPr/>
          </p:nvSpPr>
          <p:spPr>
            <a:xfrm>
              <a:off x="1104899" y="1600200"/>
              <a:ext cx="21336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800" b="1" dirty="0">
                  <a:noFill/>
                </a:rPr>
                <a:t>Query</a:t>
              </a:r>
            </a:p>
          </p:txBody>
        </p:sp>
        <p:sp>
          <p:nvSpPr>
            <p:cNvPr id="53" name="Rectangle 52"/>
            <p:cNvSpPr>
              <a:spLocks noChangeArrowheads="1"/>
            </p:cNvSpPr>
            <p:nvPr/>
          </p:nvSpPr>
          <p:spPr bwMode="auto">
            <a:xfrm>
              <a:off x="2285999" y="1790700"/>
              <a:ext cx="381000" cy="381000"/>
            </a:xfrm>
            <a:prstGeom prst="rect">
              <a:avLst/>
            </a:prstGeom>
            <a:solidFill>
              <a:srgbClr val="984807"/>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grpSp>
      <p:grpSp>
        <p:nvGrpSpPr>
          <p:cNvPr id="16406" name="Group 60"/>
          <p:cNvGrpSpPr>
            <a:grpSpLocks/>
          </p:cNvGrpSpPr>
          <p:nvPr/>
        </p:nvGrpSpPr>
        <p:grpSpPr bwMode="auto">
          <a:xfrm>
            <a:off x="1104900" y="3265488"/>
            <a:ext cx="1752600" cy="1162050"/>
            <a:chOff x="762000" y="3486731"/>
            <a:chExt cx="1752600" cy="1161469"/>
          </a:xfrm>
        </p:grpSpPr>
        <p:sp>
          <p:nvSpPr>
            <p:cNvPr id="44" name="Oval 43"/>
            <p:cNvSpPr>
              <a:spLocks noChangeArrowheads="1"/>
            </p:cNvSpPr>
            <p:nvPr/>
          </p:nvSpPr>
          <p:spPr bwMode="auto">
            <a:xfrm>
              <a:off x="1752600" y="4038905"/>
              <a:ext cx="381000" cy="380810"/>
            </a:xfrm>
            <a:prstGeom prst="ellipse">
              <a:avLst/>
            </a:prstGeom>
            <a:solidFill>
              <a:srgbClr val="984807"/>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45" name="Oval 44"/>
            <p:cNvSpPr>
              <a:spLocks noChangeArrowheads="1"/>
            </p:cNvSpPr>
            <p:nvPr/>
          </p:nvSpPr>
          <p:spPr bwMode="auto">
            <a:xfrm>
              <a:off x="990600" y="4038905"/>
              <a:ext cx="381000" cy="380810"/>
            </a:xfrm>
            <a:prstGeom prst="ellipse">
              <a:avLst/>
            </a:prstGeom>
            <a:solidFill>
              <a:srgbClr val="984807"/>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52" name="Rectangle 51"/>
            <p:cNvSpPr>
              <a:spLocks noChangeArrowheads="1"/>
            </p:cNvSpPr>
            <p:nvPr/>
          </p:nvSpPr>
          <p:spPr bwMode="auto">
            <a:xfrm>
              <a:off x="762000" y="3486731"/>
              <a:ext cx="1752600" cy="1161469"/>
            </a:xfrm>
            <a:prstGeom prst="rect">
              <a:avLst/>
            </a:prstGeom>
            <a:noFill/>
            <a:ln w="9525">
              <a:solidFill>
                <a:srgbClr val="000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sz="1800">
                <a:solidFill>
                  <a:srgbClr val="FFFFFF"/>
                </a:solidFill>
                <a:latin typeface="Calibri" charset="0"/>
              </a:endParaRPr>
            </a:p>
          </p:txBody>
        </p:sp>
        <p:sp>
          <p:nvSpPr>
            <p:cNvPr id="16412" name="TextBox 53"/>
            <p:cNvSpPr txBox="1">
              <a:spLocks noChangeArrowheads="1"/>
            </p:cNvSpPr>
            <p:nvPr/>
          </p:nvSpPr>
          <p:spPr bwMode="auto">
            <a:xfrm>
              <a:off x="762000" y="3505200"/>
              <a:ext cx="954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a:t>Results</a:t>
              </a:r>
            </a:p>
          </p:txBody>
        </p:sp>
      </p:grpSp>
      <p:cxnSp>
        <p:nvCxnSpPr>
          <p:cNvPr id="56" name="Straight Arrow Connector 55"/>
          <p:cNvCxnSpPr>
            <a:cxnSpLocks noChangeShapeType="1"/>
            <a:stCxn id="29" idx="2"/>
            <a:endCxn id="52" idx="3"/>
          </p:cNvCxnSpPr>
          <p:nvPr/>
        </p:nvCxnSpPr>
        <p:spPr bwMode="auto">
          <a:xfrm rot="10800000" flipV="1">
            <a:off x="2857500" y="3846513"/>
            <a:ext cx="647700"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8" name="TextBox 66"/>
          <p:cNvSpPr txBox="1">
            <a:spLocks noChangeArrowheads="1"/>
          </p:cNvSpPr>
          <p:nvPr/>
        </p:nvSpPr>
        <p:spPr bwMode="auto">
          <a:xfrm>
            <a:off x="1104900" y="45720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a:t>Best matches (Q with D) selected</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12</a:t>
            </a:fld>
            <a:endParaRPr kumimoji="0" lang="en-US"/>
          </a:p>
        </p:txBody>
      </p:sp>
    </p:spTree>
    <p:extLst>
      <p:ext uri="{BB962C8B-B14F-4D97-AF65-F5344CB8AC3E}">
        <p14:creationId xmlns:p14="http://schemas.microsoft.com/office/powerpoint/2010/main" val="40036263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609600"/>
          </a:xfrm>
        </p:spPr>
        <p:txBody>
          <a:bodyPr>
            <a:normAutofit/>
          </a:bodyPr>
          <a:lstStyle/>
          <a:p>
            <a:pPr algn="ctr" eaLnBrk="1" hangingPunct="1"/>
            <a:r>
              <a:rPr lang="en-US" dirty="0" smtClean="0"/>
              <a:t>Search Module Detail</a:t>
            </a:r>
          </a:p>
        </p:txBody>
      </p:sp>
      <p:sp>
        <p:nvSpPr>
          <p:cNvPr id="18435" name="TextBox 2"/>
          <p:cNvSpPr txBox="1">
            <a:spLocks noChangeArrowheads="1"/>
          </p:cNvSpPr>
          <p:nvPr/>
        </p:nvSpPr>
        <p:spPr bwMode="auto">
          <a:xfrm>
            <a:off x="533400" y="2678113"/>
            <a:ext cx="1676400"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a:t>Query Q</a:t>
            </a:r>
          </a:p>
        </p:txBody>
      </p:sp>
      <p:sp>
        <p:nvSpPr>
          <p:cNvPr id="18436" name="TextBox 3"/>
          <p:cNvSpPr txBox="1">
            <a:spLocks noChangeArrowheads="1"/>
          </p:cNvSpPr>
          <p:nvPr/>
        </p:nvSpPr>
        <p:spPr bwMode="auto">
          <a:xfrm>
            <a:off x="533400" y="3733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a:t>Document D1</a:t>
            </a:r>
          </a:p>
        </p:txBody>
      </p:sp>
      <p:sp>
        <p:nvSpPr>
          <p:cNvPr id="5" name="Rectangle 4"/>
          <p:cNvSpPr>
            <a:spLocks noChangeArrowheads="1"/>
          </p:cNvSpPr>
          <p:nvPr/>
        </p:nvSpPr>
        <p:spPr bwMode="auto">
          <a:xfrm>
            <a:off x="2819400" y="2514600"/>
            <a:ext cx="1676400" cy="609600"/>
          </a:xfrm>
          <a:prstGeom prst="rect">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r>
              <a:rPr lang="en-US" sz="1800" b="1">
                <a:solidFill>
                  <a:srgbClr val="000000"/>
                </a:solidFill>
                <a:latin typeface="Calibri" charset="0"/>
              </a:rPr>
              <a:t>Feature vector Q</a:t>
            </a:r>
          </a:p>
        </p:txBody>
      </p:sp>
      <p:sp>
        <p:nvSpPr>
          <p:cNvPr id="7" name="Rectangle 6"/>
          <p:cNvSpPr>
            <a:spLocks noChangeArrowheads="1"/>
          </p:cNvSpPr>
          <p:nvPr/>
        </p:nvSpPr>
        <p:spPr bwMode="auto">
          <a:xfrm>
            <a:off x="5105400" y="2362200"/>
            <a:ext cx="1447800" cy="1905000"/>
          </a:xfrm>
          <a:prstGeom prst="rect">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r>
              <a:rPr lang="en-US" sz="1800" b="1">
                <a:solidFill>
                  <a:srgbClr val="000000"/>
                </a:solidFill>
                <a:latin typeface="Calibri" charset="0"/>
              </a:rPr>
              <a:t>Similarity Function</a:t>
            </a:r>
          </a:p>
        </p:txBody>
      </p:sp>
      <p:sp>
        <p:nvSpPr>
          <p:cNvPr id="8" name="Rectangle 7"/>
          <p:cNvSpPr>
            <a:spLocks noChangeArrowheads="1"/>
          </p:cNvSpPr>
          <p:nvPr/>
        </p:nvSpPr>
        <p:spPr bwMode="auto">
          <a:xfrm>
            <a:off x="2819400" y="3657600"/>
            <a:ext cx="1676400" cy="609600"/>
          </a:xfrm>
          <a:prstGeom prst="rect">
            <a:avLst/>
          </a:prstGeom>
          <a:solidFill>
            <a:srgbClr val="D99694"/>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r>
              <a:rPr lang="en-US" sz="1800" b="1">
                <a:solidFill>
                  <a:srgbClr val="000000"/>
                </a:solidFill>
                <a:latin typeface="Calibri" charset="0"/>
              </a:rPr>
              <a:t>Feature vectors</a:t>
            </a:r>
          </a:p>
          <a:p>
            <a:pPr algn="ctr"/>
            <a:r>
              <a:rPr lang="en-US" sz="1800" b="1">
                <a:solidFill>
                  <a:srgbClr val="000000"/>
                </a:solidFill>
                <a:latin typeface="Calibri" charset="0"/>
              </a:rPr>
              <a:t>D1</a:t>
            </a:r>
          </a:p>
        </p:txBody>
      </p:sp>
      <p:sp>
        <p:nvSpPr>
          <p:cNvPr id="18440" name="TextBox 8"/>
          <p:cNvSpPr txBox="1">
            <a:spLocks noChangeArrowheads="1"/>
          </p:cNvSpPr>
          <p:nvPr/>
        </p:nvSpPr>
        <p:spPr bwMode="auto">
          <a:xfrm>
            <a:off x="7315200" y="3200400"/>
            <a:ext cx="1692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a:t>S = Sim(Q,D1)</a:t>
            </a:r>
          </a:p>
        </p:txBody>
      </p:sp>
      <p:cxnSp>
        <p:nvCxnSpPr>
          <p:cNvPr id="11" name="Straight Arrow Connector 10"/>
          <p:cNvCxnSpPr>
            <a:cxnSpLocks noChangeShapeType="1"/>
            <a:stCxn id="18435" idx="3"/>
            <a:endCxn id="5" idx="1"/>
          </p:cNvCxnSpPr>
          <p:nvPr/>
        </p:nvCxnSpPr>
        <p:spPr bwMode="auto">
          <a:xfrm flipV="1">
            <a:off x="2209800" y="2819400"/>
            <a:ext cx="609600" cy="444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a:stCxn id="33" idx="3"/>
            <a:endCxn id="8" idx="1"/>
          </p:cNvCxnSpPr>
          <p:nvPr/>
        </p:nvCxnSpPr>
        <p:spPr bwMode="auto">
          <a:xfrm>
            <a:off x="2209800" y="3924300"/>
            <a:ext cx="609600" cy="381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5" idx="3"/>
          </p:cNvCxnSpPr>
          <p:nvPr/>
        </p:nvCxnSpPr>
        <p:spPr bwMode="auto">
          <a:xfrm>
            <a:off x="4495800" y="2819400"/>
            <a:ext cx="609600" cy="317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a:stCxn id="8" idx="3"/>
          </p:cNvCxnSpPr>
          <p:nvPr/>
        </p:nvCxnSpPr>
        <p:spPr bwMode="auto">
          <a:xfrm>
            <a:off x="4495800" y="3962400"/>
            <a:ext cx="6096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Right Arrow 28"/>
          <p:cNvSpPr>
            <a:spLocks noChangeArrowheads="1"/>
          </p:cNvSpPr>
          <p:nvPr/>
        </p:nvSpPr>
        <p:spPr bwMode="auto">
          <a:xfrm>
            <a:off x="6629400" y="3276600"/>
            <a:ext cx="609600" cy="392113"/>
          </a:xfrm>
          <a:prstGeom prst="rightArrow">
            <a:avLst>
              <a:gd name="adj1" fmla="val 50000"/>
              <a:gd name="adj2" fmla="val 50001"/>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endParaRPr lang="en-US" sz="1800">
              <a:solidFill>
                <a:srgbClr val="FFFFFF"/>
              </a:solidFill>
              <a:latin typeface="Calibri" charset="0"/>
            </a:endParaRPr>
          </a:p>
        </p:txBody>
      </p:sp>
      <p:sp>
        <p:nvSpPr>
          <p:cNvPr id="33" name="Folded Corner 32"/>
          <p:cNvSpPr>
            <a:spLocks noChangeArrowheads="1"/>
          </p:cNvSpPr>
          <p:nvPr/>
        </p:nvSpPr>
        <p:spPr bwMode="auto">
          <a:xfrm>
            <a:off x="533400" y="3429000"/>
            <a:ext cx="1676400" cy="990600"/>
          </a:xfrm>
          <a:prstGeom prst="foldedCorner">
            <a:avLst>
              <a:gd name="adj" fmla="val 16667"/>
            </a:avLst>
          </a:prstGeom>
          <a:noFill/>
          <a:ln w="9525">
            <a:solidFill>
              <a:srgbClr val="4A7EBB"/>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sz="1800">
              <a:solidFill>
                <a:srgbClr val="FFFFFF"/>
              </a:solidFill>
              <a:latin typeface="Calibri" charset="0"/>
            </a:endParaRP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13</a:t>
            </a:fld>
            <a:endParaRPr kumimoji="0" lang="en-US"/>
          </a:p>
        </p:txBody>
      </p:sp>
    </p:spTree>
    <p:extLst>
      <p:ext uri="{BB962C8B-B14F-4D97-AF65-F5344CB8AC3E}">
        <p14:creationId xmlns:p14="http://schemas.microsoft.com/office/powerpoint/2010/main" val="9582711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534400" cy="533400"/>
          </a:xfrm>
        </p:spPr>
        <p:txBody>
          <a:bodyPr>
            <a:normAutofit/>
          </a:bodyPr>
          <a:lstStyle/>
          <a:p>
            <a:pPr eaLnBrk="1" hangingPunct="1"/>
            <a:r>
              <a:rPr lang="en-US" dirty="0" smtClean="0"/>
              <a:t>Concept</a:t>
            </a:r>
          </a:p>
        </p:txBody>
      </p:sp>
      <p:sp>
        <p:nvSpPr>
          <p:cNvPr id="20483" name="Content Placeholder 2"/>
          <p:cNvSpPr>
            <a:spLocks noGrp="1"/>
          </p:cNvSpPr>
          <p:nvPr>
            <p:ph idx="1"/>
          </p:nvPr>
        </p:nvSpPr>
        <p:spPr/>
        <p:txBody>
          <a:bodyPr/>
          <a:lstStyle/>
          <a:p>
            <a:pPr eaLnBrk="1" hangingPunct="1"/>
            <a:r>
              <a:rPr lang="en-US" dirty="0" smtClean="0"/>
              <a:t>Search based on visual content of images</a:t>
            </a:r>
          </a:p>
          <a:p>
            <a:pPr lvl="1" eaLnBrk="1" hangingPunct="1"/>
            <a:r>
              <a:rPr lang="en-US" sz="2400" dirty="0" smtClean="0"/>
              <a:t>Color</a:t>
            </a:r>
          </a:p>
          <a:p>
            <a:pPr lvl="1" eaLnBrk="1" hangingPunct="1"/>
            <a:r>
              <a:rPr lang="en-US" sz="2400" dirty="0" smtClean="0"/>
              <a:t>Shape</a:t>
            </a:r>
          </a:p>
          <a:p>
            <a:pPr lvl="1" eaLnBrk="1" hangingPunct="1"/>
            <a:r>
              <a:rPr lang="en-US" sz="2400" dirty="0" smtClean="0"/>
              <a:t>Texture</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14</a:t>
            </a:fld>
            <a:endParaRPr kumimoji="0" lang="en-US" dirty="0"/>
          </a:p>
        </p:txBody>
      </p:sp>
    </p:spTree>
    <p:extLst>
      <p:ext uri="{BB962C8B-B14F-4D97-AF65-F5344CB8AC3E}">
        <p14:creationId xmlns:p14="http://schemas.microsoft.com/office/powerpoint/2010/main" val="9669987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71513" y="152400"/>
            <a:ext cx="7808912"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1pPr>
            <a:lvl2pPr marL="37931725" indent="-3747452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9pPr>
          </a:lstStyle>
          <a:p>
            <a:pPr algn="ctr" eaLnBrk="1" hangingPunct="1">
              <a:lnSpc>
                <a:spcPct val="101000"/>
              </a:lnSpc>
            </a:pPr>
            <a:r>
              <a:rPr lang="en-GB" sz="3600" dirty="0" err="1">
                <a:solidFill>
                  <a:srgbClr val="000000"/>
                </a:solidFill>
                <a:latin typeface="Verdana" charset="0"/>
              </a:rPr>
              <a:t>Color</a:t>
            </a:r>
            <a:endParaRPr lang="en-GB" sz="3600" dirty="0">
              <a:solidFill>
                <a:srgbClr val="000000"/>
              </a:solidFill>
              <a:latin typeface="Verdana" charset="0"/>
            </a:endParaRPr>
          </a:p>
        </p:txBody>
      </p:sp>
      <p:pic>
        <p:nvPicPr>
          <p:cNvPr id="2150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96962"/>
            <a:ext cx="58039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000" y="5046662"/>
            <a:ext cx="292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A7C8D44-3667-46F6-9772-CC52308E2A7F}" type="slidenum">
              <a:rPr kumimoji="0" lang="en-US" smtClean="0"/>
              <a:pPr/>
              <a:t>15</a:t>
            </a:fld>
            <a:endParaRPr kumimoji="0" lang="en-US"/>
          </a:p>
        </p:txBody>
      </p:sp>
    </p:spTree>
    <p:extLst>
      <p:ext uri="{BB962C8B-B14F-4D97-AF65-F5344CB8AC3E}">
        <p14:creationId xmlns:p14="http://schemas.microsoft.com/office/powerpoint/2010/main" val="13931621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71513" y="304801"/>
            <a:ext cx="7808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1pPr>
            <a:lvl2pPr marL="37931725" indent="-3747452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9pPr>
          </a:lstStyle>
          <a:p>
            <a:pPr algn="ctr" eaLnBrk="1" hangingPunct="1">
              <a:lnSpc>
                <a:spcPct val="101000"/>
              </a:lnSpc>
            </a:pPr>
            <a:r>
              <a:rPr lang="en-GB" sz="3600" dirty="0">
                <a:solidFill>
                  <a:srgbClr val="000000"/>
                </a:solidFill>
                <a:latin typeface="Verdana" charset="0"/>
              </a:rPr>
              <a:t>Texture</a:t>
            </a:r>
          </a:p>
        </p:txBody>
      </p:sp>
      <p:grpSp>
        <p:nvGrpSpPr>
          <p:cNvPr id="23555" name="Group 5"/>
          <p:cNvGrpSpPr>
            <a:grpSpLocks/>
          </p:cNvGrpSpPr>
          <p:nvPr/>
        </p:nvGrpSpPr>
        <p:grpSpPr bwMode="auto">
          <a:xfrm>
            <a:off x="838200" y="1447800"/>
            <a:ext cx="7924800" cy="4384476"/>
            <a:chOff x="838200" y="1866900"/>
            <a:chExt cx="7924800" cy="4384476"/>
          </a:xfrm>
        </p:grpSpPr>
        <p:pic>
          <p:nvPicPr>
            <p:cNvPr id="235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638" y="1866900"/>
              <a:ext cx="746601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7" name="TextBox 3"/>
            <p:cNvSpPr txBox="1">
              <a:spLocks noChangeArrowheads="1"/>
            </p:cNvSpPr>
            <p:nvPr/>
          </p:nvSpPr>
          <p:spPr bwMode="auto">
            <a:xfrm>
              <a:off x="1036638" y="3429000"/>
              <a:ext cx="7443787"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a:t>(a) Stone         (b) Water          (c) Wood         (d) Sand         (e) Grass</a:t>
              </a:r>
            </a:p>
          </p:txBody>
        </p:sp>
        <p:sp>
          <p:nvSpPr>
            <p:cNvPr id="23558" name="TextBox 4"/>
            <p:cNvSpPr txBox="1">
              <a:spLocks noChangeArrowheads="1"/>
            </p:cNvSpPr>
            <p:nvPr/>
          </p:nvSpPr>
          <p:spPr bwMode="auto">
            <a:xfrm>
              <a:off x="838200" y="5543490"/>
              <a:ext cx="7924800"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2000" dirty="0"/>
                <a:t>(f) Inca fabric  (g) Brick Wall  (h) Painting  (</a:t>
              </a:r>
              <a:r>
                <a:rPr lang="en-US" sz="2000" dirty="0" err="1"/>
                <a:t>i</a:t>
              </a:r>
              <a:r>
                <a:rPr lang="en-US" sz="2000" dirty="0"/>
                <a:t>) Metal      (j) Car </a:t>
              </a:r>
              <a:r>
                <a:rPr lang="en-US" sz="2000" dirty="0" smtClean="0"/>
                <a:t>plates</a:t>
              </a:r>
              <a:endParaRPr lang="en-US" sz="2000" dirty="0"/>
            </a:p>
            <a:p>
              <a:pPr eaLnBrk="1" hangingPunct="1"/>
              <a:endParaRPr lang="en-US" sz="2000" dirty="0"/>
            </a:p>
          </p:txBody>
        </p:sp>
      </p:grpSp>
      <p:sp>
        <p:nvSpPr>
          <p:cNvPr id="2" name="Slide Number Placeholder 1"/>
          <p:cNvSpPr>
            <a:spLocks noGrp="1"/>
          </p:cNvSpPr>
          <p:nvPr>
            <p:ph type="sldNum" sz="quarter" idx="12"/>
          </p:nvPr>
        </p:nvSpPr>
        <p:spPr/>
        <p:txBody>
          <a:bodyPr/>
          <a:lstStyle/>
          <a:p>
            <a:fld id="{EA7C8D44-3667-46F6-9772-CC52308E2A7F}" type="slidenum">
              <a:rPr kumimoji="0" lang="en-US" smtClean="0"/>
              <a:pPr/>
              <a:t>16</a:t>
            </a:fld>
            <a:endParaRPr kumimoji="0" lang="en-US"/>
          </a:p>
        </p:txBody>
      </p:sp>
    </p:spTree>
    <p:extLst>
      <p:ext uri="{BB962C8B-B14F-4D97-AF65-F5344CB8AC3E}">
        <p14:creationId xmlns:p14="http://schemas.microsoft.com/office/powerpoint/2010/main" val="2300768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866775" y="2165350"/>
          <a:ext cx="3476625" cy="3016250"/>
        </p:xfrm>
        <a:graphic>
          <a:graphicData uri="http://schemas.openxmlformats.org/presentationml/2006/ole">
            <mc:AlternateContent xmlns:mc="http://schemas.openxmlformats.org/markup-compatibility/2006">
              <mc:Choice xmlns:v="urn:schemas-microsoft-com:vml" Requires="v">
                <p:oleObj spid="_x0000_s4117" r:id="rId4" imgW="3296110" imgH="2666667" progId="PBrush">
                  <p:embed/>
                </p:oleObj>
              </mc:Choice>
              <mc:Fallback>
                <p:oleObj r:id="rId4" imgW="3296110" imgH="2666667" progId="PBrush">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2165350"/>
                        <a:ext cx="3476625" cy="3016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5604" name="Text Box 4"/>
          <p:cNvSpPr txBox="1">
            <a:spLocks noChangeArrowheads="1"/>
          </p:cNvSpPr>
          <p:nvPr/>
        </p:nvSpPr>
        <p:spPr bwMode="auto">
          <a:xfrm>
            <a:off x="889000" y="4975225"/>
            <a:ext cx="73025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a:latin typeface="Calibri" charset="0"/>
            </a:endParaRPr>
          </a:p>
        </p:txBody>
      </p:sp>
      <p:pic>
        <p:nvPicPr>
          <p:cNvPr id="25605"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913188" y="2252662"/>
            <a:ext cx="55689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5"/>
          <p:cNvSpPr>
            <a:spLocks noChangeArrowheads="1"/>
          </p:cNvSpPr>
          <p:nvPr/>
        </p:nvSpPr>
        <p:spPr bwMode="auto">
          <a:xfrm>
            <a:off x="5432425" y="6335713"/>
            <a:ext cx="294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000000"/>
                </a:solidFill>
                <a:latin typeface="Calibri" charset="0"/>
              </a:rPr>
              <a:t>Multiscale Fractal Dimension</a:t>
            </a:r>
          </a:p>
        </p:txBody>
      </p:sp>
      <p:sp>
        <p:nvSpPr>
          <p:cNvPr id="7" name="Text Box 2"/>
          <p:cNvSpPr txBox="1">
            <a:spLocks noChangeArrowheads="1"/>
          </p:cNvSpPr>
          <p:nvPr/>
        </p:nvSpPr>
        <p:spPr bwMode="auto">
          <a:xfrm>
            <a:off x="671513" y="304801"/>
            <a:ext cx="7808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1pPr>
            <a:lvl2pPr marL="37931725" indent="-3747452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128"/>
              </a:defRPr>
            </a:lvl9pPr>
          </a:lstStyle>
          <a:p>
            <a:pPr algn="ctr" eaLnBrk="1" hangingPunct="1">
              <a:lnSpc>
                <a:spcPct val="101000"/>
              </a:lnSpc>
            </a:pPr>
            <a:r>
              <a:rPr lang="en-GB" sz="3600" dirty="0" smtClean="0">
                <a:solidFill>
                  <a:srgbClr val="000000"/>
                </a:solidFill>
                <a:latin typeface="Verdana" charset="0"/>
              </a:rPr>
              <a:t>Shape</a:t>
            </a:r>
            <a:endParaRPr lang="en-GB" sz="3600" dirty="0">
              <a:solidFill>
                <a:srgbClr val="000000"/>
              </a:solidFill>
              <a:latin typeface="Verdana" charset="0"/>
            </a:endParaRP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17</a:t>
            </a:fld>
            <a:endParaRPr kumimoji="0" lang="en-US"/>
          </a:p>
        </p:txBody>
      </p:sp>
    </p:spTree>
    <p:extLst>
      <p:ext uri="{BB962C8B-B14F-4D97-AF65-F5344CB8AC3E}">
        <p14:creationId xmlns:p14="http://schemas.microsoft.com/office/powerpoint/2010/main" val="27480843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457200" y="152400"/>
            <a:ext cx="8534400" cy="533400"/>
          </a:xfrm>
        </p:spPr>
        <p:txBody>
          <a:bodyPr>
            <a:normAutofit/>
          </a:bodyPr>
          <a:lstStyle/>
          <a:p>
            <a:r>
              <a:rPr lang="en-US" dirty="0" smtClean="0"/>
              <a:t>Activity 1: </a:t>
            </a:r>
            <a:r>
              <a:rPr lang="en-US" dirty="0" err="1" smtClean="0"/>
              <a:t>Multicolr</a:t>
            </a:r>
            <a:r>
              <a:rPr lang="en-US" dirty="0" smtClean="0"/>
              <a:t> Search</a:t>
            </a:r>
          </a:p>
        </p:txBody>
      </p:sp>
      <p:grpSp>
        <p:nvGrpSpPr>
          <p:cNvPr id="10" name="Group 17"/>
          <p:cNvGrpSpPr>
            <a:grpSpLocks/>
          </p:cNvGrpSpPr>
          <p:nvPr/>
        </p:nvGrpSpPr>
        <p:grpSpPr bwMode="auto">
          <a:xfrm>
            <a:off x="1752600" y="2027237"/>
            <a:ext cx="6781800" cy="3382963"/>
            <a:chOff x="2743200" y="2743199"/>
            <a:chExt cx="6400800" cy="3382964"/>
          </a:xfrm>
        </p:grpSpPr>
        <p:pic>
          <p:nvPicPr>
            <p:cNvPr id="11"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533" y="2743199"/>
              <a:ext cx="3288467" cy="33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a:spLocks noChangeArrowheads="1"/>
            </p:cNvSpPr>
            <p:nvPr/>
          </p:nvSpPr>
          <p:spPr bwMode="auto">
            <a:xfrm>
              <a:off x="7315200" y="4343399"/>
              <a:ext cx="228600"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latin typeface="Calibri" charset="0"/>
              </a:endParaRPr>
            </a:p>
          </p:txBody>
        </p:sp>
        <p:cxnSp>
          <p:nvCxnSpPr>
            <p:cNvPr id="13" name="Shape 16"/>
            <p:cNvCxnSpPr>
              <a:cxnSpLocks noChangeShapeType="1"/>
            </p:cNvCxnSpPr>
            <p:nvPr/>
          </p:nvCxnSpPr>
          <p:spPr bwMode="auto">
            <a:xfrm>
              <a:off x="2743200" y="3068637"/>
              <a:ext cx="4691063" cy="1427162"/>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4" name="Content Placeholder 6"/>
          <p:cNvSpPr txBox="1">
            <a:spLocks/>
          </p:cNvSpPr>
          <p:nvPr/>
        </p:nvSpPr>
        <p:spPr>
          <a:xfrm>
            <a:off x="228600" y="990600"/>
            <a:ext cx="8229600" cy="2731517"/>
          </a:xfrm>
          <a:prstGeom prst="rect">
            <a:avLst/>
          </a:prstGeom>
        </p:spPr>
        <p:txBody>
          <a:bodyPr vert="horz">
            <a:sp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Go to </a:t>
            </a:r>
            <a:r>
              <a:rPr lang="en-US" u="sng" dirty="0" smtClean="0">
                <a:solidFill>
                  <a:srgbClr val="0070C0"/>
                </a:solidFill>
              </a:rPr>
              <a:t>http://labs.ideeinc.com/multicolr/</a:t>
            </a:r>
          </a:p>
          <a:p>
            <a:r>
              <a:rPr lang="en-US" dirty="0" smtClean="0"/>
              <a:t>From its page, in the color palette, </a:t>
            </a:r>
          </a:p>
          <a:p>
            <a:pPr>
              <a:buNone/>
            </a:pPr>
            <a:r>
              <a:rPr lang="en-US" dirty="0" smtClean="0"/>
              <a:t>	choose blue color</a:t>
            </a:r>
          </a:p>
          <a:p>
            <a:pPr lvl="1"/>
            <a:r>
              <a:rPr lang="en-US" dirty="0" smtClean="0"/>
              <a:t>How many of the results</a:t>
            </a:r>
          </a:p>
          <a:p>
            <a:pPr lvl="1">
              <a:buFont typeface="Arial" charset="0"/>
              <a:buNone/>
            </a:pPr>
            <a:r>
              <a:rPr lang="en-US" dirty="0" smtClean="0"/>
              <a:t>are all natural </a:t>
            </a:r>
            <a:r>
              <a:rPr lang="en-US" sz="2400" dirty="0" smtClean="0"/>
              <a:t>(not human-made)?</a:t>
            </a:r>
          </a:p>
          <a:p>
            <a:pPr lvl="1">
              <a:buFont typeface="Arial" charset="0"/>
              <a:buNone/>
            </a:pPr>
            <a:r>
              <a:rPr lang="en-US" sz="2400" dirty="0" smtClean="0"/>
              <a:t>- look just at first page</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18</a:t>
            </a:fld>
            <a:endParaRPr kumimoji="0" lang="en-US" dirty="0"/>
          </a:p>
        </p:txBody>
      </p:sp>
    </p:spTree>
    <p:extLst>
      <p:ext uri="{BB962C8B-B14F-4D97-AF65-F5344CB8AC3E}">
        <p14:creationId xmlns:p14="http://schemas.microsoft.com/office/powerpoint/2010/main" val="19247645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534400" cy="533400"/>
          </a:xfrm>
        </p:spPr>
        <p:txBody>
          <a:bodyPr>
            <a:normAutofit/>
          </a:bodyPr>
          <a:lstStyle/>
          <a:p>
            <a:r>
              <a:rPr lang="en-US" dirty="0" smtClean="0"/>
              <a:t>Activity 1: </a:t>
            </a:r>
            <a:r>
              <a:rPr lang="en-US" dirty="0" err="1" smtClean="0"/>
              <a:t>Multicolr</a:t>
            </a:r>
            <a:r>
              <a:rPr lang="en-US" dirty="0" smtClean="0"/>
              <a:t> Search (2)</a:t>
            </a:r>
          </a:p>
        </p:txBody>
      </p:sp>
      <p:sp>
        <p:nvSpPr>
          <p:cNvPr id="28675" name="Content Placeholder 2"/>
          <p:cNvSpPr>
            <a:spLocks noGrp="1"/>
          </p:cNvSpPr>
          <p:nvPr>
            <p:ph idx="1"/>
          </p:nvPr>
        </p:nvSpPr>
        <p:spPr/>
        <p:txBody>
          <a:bodyPr/>
          <a:lstStyle/>
          <a:p>
            <a:pPr marL="457200" lvl="1" indent="-457200"/>
            <a:r>
              <a:rPr lang="en-US" sz="2600" dirty="0" smtClean="0"/>
              <a:t>Repeat it, but add/click on green</a:t>
            </a:r>
            <a:endParaRPr lang="en-US" sz="2600" dirty="0"/>
          </a:p>
          <a:p>
            <a:pPr marL="731520" lvl="2" indent="-457200"/>
            <a:r>
              <a:rPr lang="en-US" dirty="0" smtClean="0"/>
              <a:t>Write down your guess: </a:t>
            </a:r>
          </a:p>
          <a:p>
            <a:pPr marL="731520" lvl="2" indent="-457200"/>
            <a:r>
              <a:rPr lang="en-US" dirty="0" smtClean="0"/>
              <a:t>Why does having 50% each of 2 colors yield this result?</a:t>
            </a:r>
          </a:p>
          <a:p>
            <a:pPr marL="274320" lvl="2" indent="0">
              <a:buNone/>
            </a:pPr>
            <a:endParaRPr lang="en-US" dirty="0"/>
          </a:p>
          <a:p>
            <a:pPr marL="274320" lvl="2" indent="0">
              <a:buNone/>
            </a:pPr>
            <a:endParaRPr lang="en-US" dirty="0" smtClean="0"/>
          </a:p>
          <a:p>
            <a:pPr marL="274320" lvl="2" indent="0">
              <a:buNone/>
            </a:pPr>
            <a:endParaRPr lang="en-US" dirty="0" smtClean="0"/>
          </a:p>
          <a:p>
            <a:pPr marL="457200" lvl="1" indent="-457200"/>
            <a:r>
              <a:rPr lang="en-US" sz="2600" dirty="0" smtClean="0"/>
              <a:t>Next, add/click on red </a:t>
            </a:r>
          </a:p>
          <a:p>
            <a:pPr marL="573088" lvl="2" indent="-285750">
              <a:tabLst>
                <a:tab pos="627063" algn="l"/>
              </a:tabLst>
            </a:pPr>
            <a:r>
              <a:rPr lang="en-US" dirty="0" smtClean="0"/>
              <a:t>Write down your guess: </a:t>
            </a:r>
          </a:p>
          <a:p>
            <a:pPr marL="573088" lvl="2" indent="-285750">
              <a:tabLst>
                <a:tab pos="627063" algn="l"/>
              </a:tabLst>
            </a:pPr>
            <a:r>
              <a:rPr lang="en-US" dirty="0" smtClean="0"/>
              <a:t>Why does having 33% of each of </a:t>
            </a:r>
          </a:p>
          <a:p>
            <a:pPr marL="573088" lvl="2" indent="0">
              <a:buNone/>
              <a:tabLst>
                <a:tab pos="573088" algn="l"/>
              </a:tabLst>
            </a:pPr>
            <a:r>
              <a:rPr lang="en-US" dirty="0" smtClean="0"/>
              <a:t>3 colors yield the result you see?</a:t>
            </a:r>
          </a:p>
        </p:txBody>
      </p:sp>
      <p:grpSp>
        <p:nvGrpSpPr>
          <p:cNvPr id="28676" name="Group 12"/>
          <p:cNvGrpSpPr>
            <a:grpSpLocks/>
          </p:cNvGrpSpPr>
          <p:nvPr/>
        </p:nvGrpSpPr>
        <p:grpSpPr bwMode="auto">
          <a:xfrm>
            <a:off x="3429000" y="3017837"/>
            <a:ext cx="5257800" cy="3382963"/>
            <a:chOff x="3886200" y="3581400"/>
            <a:chExt cx="5257800" cy="3382964"/>
          </a:xfrm>
        </p:grpSpPr>
        <p:pic>
          <p:nvPicPr>
            <p:cNvPr id="2867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533" y="3581400"/>
              <a:ext cx="3288467" cy="33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8610600" y="5181600"/>
              <a:ext cx="228600"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latin typeface="Calibri" charset="0"/>
              </a:endParaRPr>
            </a:p>
          </p:txBody>
        </p:sp>
        <p:cxnSp>
          <p:nvCxnSpPr>
            <p:cNvPr id="7" name="Shape 6"/>
            <p:cNvCxnSpPr>
              <a:cxnSpLocks noChangeShapeType="1"/>
            </p:cNvCxnSpPr>
            <p:nvPr/>
          </p:nvCxnSpPr>
          <p:spPr bwMode="auto">
            <a:xfrm>
              <a:off x="3886200" y="4191000"/>
              <a:ext cx="4843463" cy="1143000"/>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 name="Slide Number Placeholder 1"/>
          <p:cNvSpPr>
            <a:spLocks noGrp="1"/>
          </p:cNvSpPr>
          <p:nvPr>
            <p:ph type="sldNum" sz="quarter" idx="12"/>
          </p:nvPr>
        </p:nvSpPr>
        <p:spPr/>
        <p:txBody>
          <a:bodyPr/>
          <a:lstStyle/>
          <a:p>
            <a:fld id="{EA7C8D44-3667-46F6-9772-CC52308E2A7F}" type="slidenum">
              <a:rPr kumimoji="0" lang="en-US" smtClean="0"/>
              <a:pPr/>
              <a:t>19</a:t>
            </a:fld>
            <a:endParaRPr kumimoji="0" lang="en-US" dirty="0"/>
          </a:p>
        </p:txBody>
      </p:sp>
    </p:spTree>
    <p:extLst>
      <p:ext uri="{BB962C8B-B14F-4D97-AF65-F5344CB8AC3E}">
        <p14:creationId xmlns:p14="http://schemas.microsoft.com/office/powerpoint/2010/main" val="2027834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Autofit/>
          </a:bodyPr>
          <a:lstStyle/>
          <a:p>
            <a:r>
              <a:rPr lang="en-US" dirty="0" smtClean="0"/>
              <a:t>About Instructor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Started studying about computers when 15 years old;</a:t>
            </a:r>
            <a:br>
              <a:rPr lang="en-US" dirty="0" smtClean="0"/>
            </a:br>
            <a:r>
              <a:rPr lang="en-US" dirty="0" smtClean="0"/>
              <a:t> enthralled; knew that would be my profession.</a:t>
            </a:r>
          </a:p>
          <a:p>
            <a:r>
              <a:rPr lang="en-US" dirty="0" smtClean="0"/>
              <a:t>BS (Elect. Eng.) from MIT, MS and PhD from Cornell in Computer Science.</a:t>
            </a:r>
          </a:p>
          <a:p>
            <a:r>
              <a:rPr lang="en-US" dirty="0" smtClean="0"/>
              <a:t>Professor at VT, teaching since 1983.</a:t>
            </a:r>
          </a:p>
          <a:p>
            <a:r>
              <a:rPr lang="en-US" dirty="0" smtClean="0"/>
              <a:t>Executive Director for a non-profit: Networked Digital Library of Theses and Dissertations</a:t>
            </a:r>
          </a:p>
          <a:p>
            <a:r>
              <a:rPr lang="en-US" dirty="0" smtClean="0"/>
              <a:t>Married 40 years, 4 sons, 3 grandsons; in 45 countries; teach energy healing.</a:t>
            </a:r>
          </a:p>
          <a:p>
            <a:r>
              <a:rPr lang="en-US" dirty="0" smtClean="0"/>
              <a:t>Involved in computer applications to:</a:t>
            </a:r>
            <a:br>
              <a:rPr lang="en-US" dirty="0" smtClean="0"/>
            </a:br>
            <a:r>
              <a:rPr lang="en-US" dirty="0" smtClean="0"/>
              <a:t>archaeology, archives, autos, biology, business, chemistry, civil engineering, education, entertainment, fishes, geography, government, health, justice, language, law, libraries, math, navy, physics, sociology</a:t>
            </a:r>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838200"/>
          </a:xfrm>
        </p:spPr>
        <p:txBody>
          <a:bodyPr/>
          <a:lstStyle/>
          <a:p>
            <a:pPr algn="ctr" eaLnBrk="1" hangingPunct="1"/>
            <a:r>
              <a:rPr lang="en-US" dirty="0" smtClean="0"/>
              <a:t>Activity 2: Precision is ?</a:t>
            </a:r>
          </a:p>
        </p:txBody>
      </p:sp>
      <p:pic>
        <p:nvPicPr>
          <p:cNvPr id="3072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 y="838200"/>
            <a:ext cx="8216900" cy="58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A7C8D44-3667-46F6-9772-CC52308E2A7F}" type="slidenum">
              <a:rPr kumimoji="0" lang="en-US" smtClean="0"/>
              <a:pPr/>
              <a:t>20</a:t>
            </a:fld>
            <a:endParaRPr kumimoji="0" lang="en-US"/>
          </a:p>
        </p:txBody>
      </p:sp>
    </p:spTree>
    <p:extLst>
      <p:ext uri="{BB962C8B-B14F-4D97-AF65-F5344CB8AC3E}">
        <p14:creationId xmlns:p14="http://schemas.microsoft.com/office/powerpoint/2010/main" val="6944882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457200" y="152400"/>
            <a:ext cx="8534400" cy="533400"/>
          </a:xfrm>
        </p:spPr>
        <p:txBody>
          <a:bodyPr>
            <a:normAutofit/>
          </a:bodyPr>
          <a:lstStyle/>
          <a:p>
            <a:pPr eaLnBrk="1" hangingPunct="1"/>
            <a:r>
              <a:rPr lang="en-US" dirty="0" smtClean="0"/>
              <a:t>Activity 2: Google Image Search</a:t>
            </a:r>
          </a:p>
        </p:txBody>
      </p:sp>
      <p:sp>
        <p:nvSpPr>
          <p:cNvPr id="29699" name="Content Placeholder 8"/>
          <p:cNvSpPr>
            <a:spLocks noGrp="1"/>
          </p:cNvSpPr>
          <p:nvPr>
            <p:ph idx="1"/>
          </p:nvPr>
        </p:nvSpPr>
        <p:spPr/>
        <p:txBody>
          <a:bodyPr/>
          <a:lstStyle/>
          <a:p>
            <a:r>
              <a:rPr lang="en-US" u="sng" dirty="0" smtClean="0">
                <a:solidFill>
                  <a:srgbClr val="0070C0"/>
                </a:solidFill>
              </a:rPr>
              <a:t>http://images.google.com/</a:t>
            </a:r>
          </a:p>
        </p:txBody>
      </p:sp>
      <p:pic>
        <p:nvPicPr>
          <p:cNvPr id="2970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905000"/>
            <a:ext cx="700947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7"/>
          <p:cNvGrpSpPr>
            <a:grpSpLocks/>
          </p:cNvGrpSpPr>
          <p:nvPr/>
        </p:nvGrpSpPr>
        <p:grpSpPr bwMode="auto">
          <a:xfrm>
            <a:off x="5405220" y="2226621"/>
            <a:ext cx="2976779" cy="2439952"/>
            <a:chOff x="5172075" y="2316163"/>
            <a:chExt cx="2524125" cy="1951037"/>
          </a:xfrm>
        </p:grpSpPr>
        <p:sp>
          <p:nvSpPr>
            <p:cNvPr id="6" name="Oval 5"/>
            <p:cNvSpPr>
              <a:spLocks noChangeArrowheads="1"/>
            </p:cNvSpPr>
            <p:nvPr/>
          </p:nvSpPr>
          <p:spPr bwMode="auto">
            <a:xfrm>
              <a:off x="5172075" y="2887663"/>
              <a:ext cx="1524000" cy="1379537"/>
            </a:xfrm>
            <a:prstGeom prst="ellipse">
              <a:avLst/>
            </a:prstGeom>
            <a:noFill/>
            <a:ln w="38100">
              <a:solidFill>
                <a:srgbClr val="4A7EBB"/>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sz="1800">
                <a:solidFill>
                  <a:srgbClr val="FFFFFF"/>
                </a:solidFill>
                <a:latin typeface="Calibri" charset="0"/>
              </a:endParaRPr>
            </a:p>
          </p:txBody>
        </p:sp>
        <p:pic>
          <p:nvPicPr>
            <p:cNvPr id="29703" name="Picture 6" descr="screen-captur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3146425"/>
              <a:ext cx="9334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7"/>
            <p:cNvSpPr txBox="1">
              <a:spLocks noChangeArrowheads="1"/>
            </p:cNvSpPr>
            <p:nvPr/>
          </p:nvSpPr>
          <p:spPr bwMode="auto">
            <a:xfrm>
              <a:off x="6338888" y="2316163"/>
              <a:ext cx="1357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atin typeface="Calibri" charset="0"/>
                </a:rPr>
                <a:t>Click on this icon</a:t>
              </a:r>
            </a:p>
          </p:txBody>
        </p:sp>
        <p:cxnSp>
          <p:nvCxnSpPr>
            <p:cNvPr id="10" name="Straight Arrow Connector 9"/>
            <p:cNvCxnSpPr>
              <a:cxnSpLocks noChangeShapeType="1"/>
              <a:stCxn id="29704" idx="1"/>
            </p:cNvCxnSpPr>
            <p:nvPr/>
          </p:nvCxnSpPr>
          <p:spPr bwMode="auto">
            <a:xfrm rot="10800000" flipV="1">
              <a:off x="6119813" y="2730500"/>
              <a:ext cx="219075" cy="6207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fld id="{EA7C8D44-3667-46F6-9772-CC52308E2A7F}" type="slidenum">
              <a:rPr kumimoji="0" lang="en-US" smtClean="0"/>
              <a:pPr/>
              <a:t>21</a:t>
            </a:fld>
            <a:endParaRPr kumimoji="0" lang="en-US" dirty="0"/>
          </a:p>
        </p:txBody>
      </p:sp>
    </p:spTree>
    <p:extLst>
      <p:ext uri="{BB962C8B-B14F-4D97-AF65-F5344CB8AC3E}">
        <p14:creationId xmlns:p14="http://schemas.microsoft.com/office/powerpoint/2010/main" val="33792115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534400" cy="609600"/>
          </a:xfrm>
        </p:spPr>
        <p:txBody>
          <a:bodyPr>
            <a:normAutofit/>
          </a:bodyPr>
          <a:lstStyle/>
          <a:p>
            <a:r>
              <a:rPr lang="en-US" dirty="0" smtClean="0"/>
              <a:t>Activity 2: Copy &amp; Paste Image Links</a:t>
            </a:r>
          </a:p>
        </p:txBody>
      </p:sp>
      <p:sp>
        <p:nvSpPr>
          <p:cNvPr id="33795" name="Content Placeholder 2"/>
          <p:cNvSpPr>
            <a:spLocks noGrp="1"/>
          </p:cNvSpPr>
          <p:nvPr>
            <p:ph idx="1"/>
          </p:nvPr>
        </p:nvSpPr>
        <p:spPr>
          <a:xfrm>
            <a:off x="457200" y="1752600"/>
            <a:ext cx="8534400" cy="4572000"/>
          </a:xfrm>
        </p:spPr>
        <p:txBody>
          <a:bodyPr/>
          <a:lstStyle/>
          <a:p>
            <a:endParaRPr lang="en-US" dirty="0" smtClean="0"/>
          </a:p>
          <a:p>
            <a:endParaRPr lang="en-US" dirty="0" smtClean="0"/>
          </a:p>
          <a:p>
            <a:endParaRPr lang="en-US" dirty="0" smtClean="0"/>
          </a:p>
          <a:p>
            <a:pPr eaLnBrk="1" hangingPunct="1">
              <a:spcBef>
                <a:spcPct val="0"/>
              </a:spcBef>
            </a:pPr>
            <a:r>
              <a:rPr lang="en-US" dirty="0" smtClean="0"/>
              <a:t>For each link below, take a look at its results for </a:t>
            </a:r>
            <a:r>
              <a:rPr lang="ja-JP" altLang="en-US" dirty="0" smtClean="0"/>
              <a:t>“</a:t>
            </a:r>
            <a:r>
              <a:rPr lang="en-US" altLang="ja-JP" dirty="0" smtClean="0"/>
              <a:t>Visually similar images</a:t>
            </a:r>
            <a:r>
              <a:rPr lang="ja-JP" altLang="en-US" dirty="0" smtClean="0"/>
              <a:t>”</a:t>
            </a:r>
            <a:endParaRPr lang="en-US" altLang="ja-JP" dirty="0" smtClean="0"/>
          </a:p>
          <a:p>
            <a:pPr eaLnBrk="1" hangingPunct="1">
              <a:spcBef>
                <a:spcPct val="0"/>
              </a:spcBef>
              <a:buFont typeface="Calibri" charset="0"/>
              <a:buAutoNum type="arabicPeriod"/>
            </a:pPr>
            <a:r>
              <a:rPr lang="en-US" u="sng" dirty="0" smtClean="0">
                <a:solidFill>
                  <a:srgbClr val="0070C0"/>
                </a:solidFill>
              </a:rPr>
              <a:t>http://goo.gl/IN077   </a:t>
            </a:r>
          </a:p>
          <a:p>
            <a:pPr eaLnBrk="1" hangingPunct="1">
              <a:spcBef>
                <a:spcPct val="0"/>
              </a:spcBef>
              <a:buFont typeface="Calibri" charset="0"/>
              <a:buAutoNum type="arabicPeriod"/>
            </a:pPr>
            <a:r>
              <a:rPr lang="en-US" u="sng" dirty="0" smtClean="0">
                <a:solidFill>
                  <a:srgbClr val="0070C0"/>
                </a:solidFill>
              </a:rPr>
              <a:t>http://goo.gl/GcV6b</a:t>
            </a:r>
          </a:p>
          <a:p>
            <a:pPr eaLnBrk="1" hangingPunct="1">
              <a:spcBef>
                <a:spcPct val="0"/>
              </a:spcBef>
              <a:buFont typeface="Calibri" charset="0"/>
              <a:buAutoNum type="arabicPeriod"/>
            </a:pPr>
            <a:r>
              <a:rPr lang="en-US" u="sng" dirty="0" smtClean="0">
                <a:solidFill>
                  <a:srgbClr val="0070C0"/>
                </a:solidFill>
                <a:hlinkClick r:id="rId3"/>
              </a:rPr>
              <a:t>http://goo.gl/f3QCu</a:t>
            </a:r>
            <a:endParaRPr lang="en-US" u="sng" dirty="0" smtClean="0">
              <a:solidFill>
                <a:srgbClr val="0070C0"/>
              </a:solidFill>
            </a:endParaRPr>
          </a:p>
          <a:p>
            <a:pPr marL="0" indent="0" eaLnBrk="1" hangingPunct="1">
              <a:spcBef>
                <a:spcPct val="0"/>
              </a:spcBef>
              <a:buNone/>
            </a:pPr>
            <a:r>
              <a:rPr lang="en-US" sz="2400" u="sng" dirty="0" smtClean="0">
                <a:solidFill>
                  <a:srgbClr val="0070C0"/>
                </a:solidFill>
              </a:rPr>
              <a:t>And, for each, follow instructions</a:t>
            </a:r>
          </a:p>
          <a:p>
            <a:pPr marL="0" indent="0" eaLnBrk="1" hangingPunct="1">
              <a:spcBef>
                <a:spcPct val="0"/>
              </a:spcBef>
              <a:buNone/>
            </a:pPr>
            <a:r>
              <a:rPr lang="en-US" sz="2400" u="sng" dirty="0" smtClean="0">
                <a:solidFill>
                  <a:srgbClr val="0070C0"/>
                </a:solidFill>
              </a:rPr>
              <a:t>on next </a:t>
            </a:r>
            <a:r>
              <a:rPr lang="en-US" sz="2400" u="sng" dirty="0">
                <a:solidFill>
                  <a:srgbClr val="0070C0"/>
                </a:solidFill>
              </a:rPr>
              <a:t>s</a:t>
            </a:r>
            <a:r>
              <a:rPr lang="en-US" sz="2400" u="sng" dirty="0" smtClean="0">
                <a:solidFill>
                  <a:srgbClr val="0070C0"/>
                </a:solidFill>
              </a:rPr>
              <a:t>lide</a:t>
            </a:r>
          </a:p>
        </p:txBody>
      </p:sp>
      <p:pic>
        <p:nvPicPr>
          <p:cNvPr id="33796" name="Picture 4" descr="screen-capture-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700" y="1066800"/>
            <a:ext cx="85979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3657600"/>
            <a:ext cx="142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0100" y="4267200"/>
            <a:ext cx="1612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5181600"/>
            <a:ext cx="162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A7C8D44-3667-46F6-9772-CC52308E2A7F}" type="slidenum">
              <a:rPr kumimoji="0" lang="en-US" smtClean="0"/>
              <a:pPr/>
              <a:t>22</a:t>
            </a:fld>
            <a:endParaRPr kumimoji="0" lang="en-US" dirty="0"/>
          </a:p>
        </p:txBody>
      </p:sp>
    </p:spTree>
    <p:extLst>
      <p:ext uri="{BB962C8B-B14F-4D97-AF65-F5344CB8AC3E}">
        <p14:creationId xmlns:p14="http://schemas.microsoft.com/office/powerpoint/2010/main" val="25715968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52400"/>
            <a:ext cx="8534400" cy="533400"/>
          </a:xfrm>
        </p:spPr>
        <p:txBody>
          <a:bodyPr>
            <a:normAutofit/>
          </a:bodyPr>
          <a:lstStyle/>
          <a:p>
            <a:r>
              <a:rPr lang="en-US" smtClean="0"/>
              <a:t>Activity 2: Write Answers</a:t>
            </a:r>
          </a:p>
        </p:txBody>
      </p:sp>
      <p:sp>
        <p:nvSpPr>
          <p:cNvPr id="35843" name="Content Placeholder 2"/>
          <p:cNvSpPr>
            <a:spLocks noGrp="1"/>
          </p:cNvSpPr>
          <p:nvPr>
            <p:ph idx="1"/>
          </p:nvPr>
        </p:nvSpPr>
        <p:spPr/>
        <p:txBody>
          <a:bodyPr/>
          <a:lstStyle/>
          <a:p>
            <a:r>
              <a:rPr lang="en-US" dirty="0" smtClean="0"/>
              <a:t>For each of the 3, considering the similar photos found by Google Image Search, compute precision (i.e., the percentage of the supposedly similar photos that really are similar). Write down these 3 percentages.</a:t>
            </a:r>
          </a:p>
          <a:p>
            <a:r>
              <a:rPr lang="en-US" dirty="0" smtClean="0"/>
              <a:t>Explain why some image queries work well while others do not.</a:t>
            </a:r>
          </a:p>
          <a:p>
            <a:endParaRPr lang="en-US" dirty="0"/>
          </a:p>
          <a:p>
            <a:r>
              <a:rPr lang="en-US" dirty="0" smtClean="0"/>
              <a:t>Note: These images related to </a:t>
            </a:r>
            <a:r>
              <a:rPr lang="en-US" dirty="0" smtClean="0">
                <a:hlinkClick r:id="rId2"/>
              </a:rPr>
              <a:t>www.ctrnet.net</a:t>
            </a:r>
            <a:r>
              <a:rPr lang="en-US" dirty="0" smtClean="0"/>
              <a:t>, our Crisis, Tragedy, and Recovery network project.</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23</a:t>
            </a:fld>
            <a:endParaRPr kumimoji="0" lang="en-US" dirty="0"/>
          </a:p>
        </p:txBody>
      </p:sp>
    </p:spTree>
    <p:extLst>
      <p:ext uri="{BB962C8B-B14F-4D97-AF65-F5344CB8AC3E}">
        <p14:creationId xmlns:p14="http://schemas.microsoft.com/office/powerpoint/2010/main" val="33359520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queryImage-colorAnalysi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12800"/>
            <a:ext cx="8865704"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txBox="1">
            <a:spLocks/>
          </p:cNvSpPr>
          <p:nvPr/>
        </p:nvSpPr>
        <p:spPr bwMode="auto">
          <a:xfrm>
            <a:off x="457200" y="6350"/>
            <a:ext cx="8229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sz="3200">
                <a:latin typeface="Calibri" charset="0"/>
              </a:rPr>
              <a:t>Activity 3: Histogram for 2</a:t>
            </a:r>
            <a:r>
              <a:rPr lang="en-US" sz="3200" baseline="30000">
                <a:latin typeface="Calibri" charset="0"/>
              </a:rPr>
              <a:t>nd</a:t>
            </a:r>
            <a:r>
              <a:rPr lang="en-US" sz="3200">
                <a:latin typeface="Calibri" charset="0"/>
              </a:rPr>
              <a:t> Query Image</a:t>
            </a:r>
          </a:p>
        </p:txBody>
      </p:sp>
      <p:pic>
        <p:nvPicPr>
          <p:cNvPr id="3686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263" y="3733800"/>
            <a:ext cx="254793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A7C8D44-3667-46F6-9772-CC52308E2A7F}" type="slidenum">
              <a:rPr kumimoji="0" lang="en-US" smtClean="0"/>
              <a:pPr/>
              <a:t>24</a:t>
            </a:fld>
            <a:endParaRPr kumimoji="0" lang="en-US"/>
          </a:p>
        </p:txBody>
      </p:sp>
    </p:spTree>
    <p:extLst>
      <p:ext uri="{BB962C8B-B14F-4D97-AF65-F5344CB8AC3E}">
        <p14:creationId xmlns:p14="http://schemas.microsoft.com/office/powerpoint/2010/main" val="10407156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alaska_scene-colorAnalysi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7100"/>
            <a:ext cx="91440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sz="3600">
                <a:latin typeface="Calibri" charset="0"/>
              </a:rPr>
              <a:t>Activity 3: Is it similar? Why shown?</a:t>
            </a:r>
          </a:p>
        </p:txBody>
      </p:sp>
      <p:pic>
        <p:nvPicPr>
          <p:cNvPr id="3789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495800"/>
            <a:ext cx="23129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A7C8D44-3667-46F6-9772-CC52308E2A7F}" type="slidenum">
              <a:rPr kumimoji="0" lang="en-US" smtClean="0"/>
              <a:pPr/>
              <a:t>25</a:t>
            </a:fld>
            <a:endParaRPr kumimoji="0" lang="en-US"/>
          </a:p>
        </p:txBody>
      </p:sp>
    </p:spTree>
    <p:extLst>
      <p:ext uri="{BB962C8B-B14F-4D97-AF65-F5344CB8AC3E}">
        <p14:creationId xmlns:p14="http://schemas.microsoft.com/office/powerpoint/2010/main" val="36868426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8" y="63500"/>
            <a:ext cx="9085262"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txBox="1">
            <a:spLocks/>
          </p:cNvSpPr>
          <p:nvPr/>
        </p:nvSpPr>
        <p:spPr bwMode="auto">
          <a:xfrm>
            <a:off x="152400" y="2819400"/>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sz="3600">
                <a:latin typeface="Calibri" charset="0"/>
              </a:rPr>
              <a:t>Activity 3:</a:t>
            </a:r>
          </a:p>
          <a:p>
            <a:pPr algn="ctr"/>
            <a:r>
              <a:rPr lang="en-US" sz="3600">
                <a:latin typeface="Calibri" charset="0"/>
              </a:rPr>
              <a:t>Is it similar?</a:t>
            </a:r>
          </a:p>
          <a:p>
            <a:pPr algn="ctr"/>
            <a:r>
              <a:rPr lang="en-US" sz="3600">
                <a:latin typeface="Calibri" charset="0"/>
              </a:rPr>
              <a:t>Why shown?</a:t>
            </a:r>
          </a:p>
        </p:txBody>
      </p:sp>
      <p:pic>
        <p:nvPicPr>
          <p:cNvPr id="3891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495800"/>
            <a:ext cx="22479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A7C8D44-3667-46F6-9772-CC52308E2A7F}" type="slidenum">
              <a:rPr kumimoji="0" lang="en-US" smtClean="0"/>
              <a:pPr/>
              <a:t>26</a:t>
            </a:fld>
            <a:endParaRPr kumimoji="0" lang="en-US"/>
          </a:p>
        </p:txBody>
      </p:sp>
    </p:spTree>
    <p:extLst>
      <p:ext uri="{BB962C8B-B14F-4D97-AF65-F5344CB8AC3E}">
        <p14:creationId xmlns:p14="http://schemas.microsoft.com/office/powerpoint/2010/main" val="11212168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Light-</a:t>
            </a:r>
            <a:r>
              <a:rPr lang="en-US" dirty="0" err="1" smtClean="0">
                <a:solidFill>
                  <a:schemeClr val="tx1"/>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Bot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905000"/>
            <a:ext cx="3886664" cy="3745970"/>
          </a:xfrm>
          <a:prstGeom prst="rect">
            <a:avLst/>
          </a:prstGeom>
          <a:ln>
            <a:noFill/>
          </a:ln>
          <a:effectLst>
            <a:softEdge rad="63500"/>
          </a:effectLst>
        </p:spPr>
      </p:pic>
      <p:sp>
        <p:nvSpPr>
          <p:cNvPr id="5" name="Rectangle 4"/>
          <p:cNvSpPr/>
          <p:nvPr/>
        </p:nvSpPr>
        <p:spPr>
          <a:xfrm flipV="1">
            <a:off x="4136136" y="228600"/>
            <a:ext cx="54864" cy="54864"/>
          </a:xfrm>
          <a:prstGeom prst="rect">
            <a:avLst/>
          </a:prstGeom>
          <a:solidFill>
            <a:srgbClr val="FFFF00"/>
          </a:solidFill>
          <a:ln>
            <a:solidFill>
              <a:srgbClr val="FFFF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27</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Autofit/>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Light up all of the blue tiles with the Light Bot</a:t>
            </a:r>
          </a:p>
          <a:p>
            <a:r>
              <a:rPr lang="en-US" dirty="0"/>
              <a:t>Learn basic programming techniques while having fun</a:t>
            </a:r>
            <a:r>
              <a:rPr lang="en-US" dirty="0" smtClean="0"/>
              <a:t>!</a:t>
            </a:r>
          </a:p>
          <a:p>
            <a:pPr lvl="1"/>
            <a:r>
              <a:rPr lang="en-US" dirty="0" smtClean="0"/>
              <a:t>Main methods</a:t>
            </a:r>
          </a:p>
          <a:p>
            <a:pPr lvl="1"/>
            <a:r>
              <a:rPr lang="en-US" dirty="0" smtClean="0"/>
              <a:t>Functions</a:t>
            </a:r>
            <a:endParaRPr lang="en-US" dirty="0"/>
          </a:p>
          <a:p>
            <a:pPr marL="137160" indent="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r>
              <a:rPr lang="en-US" sz="32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CHALLENGE</a:t>
            </a:r>
          </a:p>
          <a:p>
            <a:pPr lvl="1"/>
            <a:r>
              <a:rPr lang="en-US" dirty="0" smtClean="0"/>
              <a:t>Who can complete the highest level?</a:t>
            </a:r>
          </a:p>
          <a:p>
            <a:pPr lvl="1"/>
            <a:r>
              <a:rPr lang="en-US" dirty="0" smtClean="0"/>
              <a:t>Who can complete </a:t>
            </a:r>
            <a:r>
              <a:rPr lang="en-US" i="1" dirty="0" smtClean="0"/>
              <a:t>Light Bot </a:t>
            </a:r>
            <a:r>
              <a:rPr lang="en-US" dirty="0" smtClean="0"/>
              <a:t>in the least amount of “total commands”?</a:t>
            </a:r>
          </a:p>
          <a:p>
            <a:endParaRPr lang="en-US" dirty="0" smtClean="0"/>
          </a:p>
          <a:p>
            <a:endParaRPr lang="en-US" dirty="0"/>
          </a:p>
          <a:p>
            <a:pPr marL="457200" lvl="1" indent="0">
              <a:buNone/>
            </a:pPr>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28</a:t>
            </a:fld>
            <a:endParaRPr kumimoji="0" lang="en-US" dirty="0"/>
          </a:p>
        </p:txBody>
      </p:sp>
    </p:spTree>
    <p:extLst>
      <p:ext uri="{BB962C8B-B14F-4D97-AF65-F5344CB8AC3E}">
        <p14:creationId xmlns:p14="http://schemas.microsoft.com/office/powerpoint/2010/main" val="4175272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Autofit/>
          </a:bodyPr>
          <a:lstStyle/>
          <a:p>
            <a:r>
              <a:rPr lang="en-US" dirty="0" smtClean="0"/>
              <a:t>Open Light-Bot</a:t>
            </a:r>
            <a:endParaRPr lang="en-US" dirty="0"/>
          </a:p>
        </p:txBody>
      </p:sp>
      <p:sp>
        <p:nvSpPr>
          <p:cNvPr id="3" name="Content Placeholder 2"/>
          <p:cNvSpPr>
            <a:spLocks noGrp="1"/>
          </p:cNvSpPr>
          <p:nvPr>
            <p:ph idx="1"/>
          </p:nvPr>
        </p:nvSpPr>
        <p:spPr/>
        <p:txBody>
          <a:bodyPr/>
          <a:lstStyle/>
          <a:p>
            <a:r>
              <a:rPr lang="en-US" u="sng" dirty="0">
                <a:solidFill>
                  <a:srgbClr val="002060"/>
                </a:solidFill>
              </a:rPr>
              <a:t>http://armorgames.com/play/2205/light-bot</a:t>
            </a:r>
          </a:p>
          <a:p>
            <a:r>
              <a:rPr lang="en-US" dirty="0" smtClean="0"/>
              <a:t>OR</a:t>
            </a:r>
            <a:r>
              <a:rPr lang="en-US" dirty="0"/>
              <a:t>, Google “Light Bot” and open the first </a:t>
            </a:r>
            <a:r>
              <a:rPr lang="en-US" dirty="0" smtClean="0"/>
              <a:t>link</a:t>
            </a:r>
          </a:p>
          <a:p>
            <a:r>
              <a:rPr lang="en-US" dirty="0" smtClean="0"/>
              <a:t>Ignore all the ads!</a:t>
            </a:r>
            <a:endParaRPr lang="en-US" dirty="0"/>
          </a:p>
          <a:p>
            <a:endParaRPr lang="en-US" dirty="0"/>
          </a:p>
        </p:txBody>
      </p:sp>
      <p:pic>
        <p:nvPicPr>
          <p:cNvPr id="4" name="Picture 3" descr="lightbot2.jpg"/>
          <p:cNvPicPr>
            <a:picLocks noChangeAspect="1"/>
          </p:cNvPicPr>
          <p:nvPr/>
        </p:nvPicPr>
        <p:blipFill>
          <a:blip r:embed="rId2" cstate="print"/>
          <a:stretch>
            <a:fillRect/>
          </a:stretch>
        </p:blipFill>
        <p:spPr>
          <a:xfrm>
            <a:off x="1600200" y="2762250"/>
            <a:ext cx="6276975" cy="3562350"/>
          </a:xfrm>
          <a:prstGeom prst="rect">
            <a:avLst/>
          </a:prstGeom>
        </p:spPr>
      </p:pic>
      <p:sp>
        <p:nvSpPr>
          <p:cNvPr id="7" name="Slide Number Placeholder 6"/>
          <p:cNvSpPr>
            <a:spLocks noGrp="1"/>
          </p:cNvSpPr>
          <p:nvPr>
            <p:ph type="sldNum" sz="quarter" idx="12"/>
          </p:nvPr>
        </p:nvSpPr>
        <p:spPr/>
        <p:txBody>
          <a:bodyPr/>
          <a:lstStyle/>
          <a:p>
            <a:fld id="{EA7C8D44-3667-46F6-9772-CC52308E2A7F}" type="slidenum">
              <a:rPr kumimoji="0" lang="en-US" smtClean="0"/>
              <a:pPr/>
              <a:t>29</a:t>
            </a:fld>
            <a:endParaRPr kumimoji="0" lang="en-US" dirty="0"/>
          </a:p>
        </p:txBody>
      </p:sp>
    </p:spTree>
    <p:extLst>
      <p:ext uri="{BB962C8B-B14F-4D97-AF65-F5344CB8AC3E}">
        <p14:creationId xmlns:p14="http://schemas.microsoft.com/office/powerpoint/2010/main" val="683660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685800"/>
          </a:xfrm>
        </p:spPr>
        <p:txBody>
          <a:bodyPr>
            <a:normAutofit/>
          </a:bodyPr>
          <a:lstStyle/>
          <a:p>
            <a:r>
              <a:rPr lang="en-US" dirty="0" smtClean="0"/>
              <a:t>Students Who Helped Prepare the Activities</a:t>
            </a:r>
            <a:endParaRPr lang="en-US" dirty="0"/>
          </a:p>
        </p:txBody>
      </p:sp>
      <p:sp>
        <p:nvSpPr>
          <p:cNvPr id="4" name="Content Placeholder 3"/>
          <p:cNvSpPr>
            <a:spLocks noGrp="1"/>
          </p:cNvSpPr>
          <p:nvPr>
            <p:ph sz="quarter" idx="1"/>
          </p:nvPr>
        </p:nvSpPr>
        <p:spPr/>
        <p:txBody>
          <a:bodyPr>
            <a:normAutofit fontScale="77500" lnSpcReduction="20000"/>
          </a:bodyPr>
          <a:lstStyle/>
          <a:p>
            <a:r>
              <a:rPr lang="en-US" sz="2800" dirty="0" smtClean="0">
                <a:latin typeface="Arial" pitchFamily="34" charset="0"/>
                <a:cs typeface="Arial" pitchFamily="34" charset="0"/>
              </a:rPr>
              <a:t>Eric </a:t>
            </a:r>
            <a:r>
              <a:rPr lang="en-US" sz="2800" dirty="0" err="1" smtClean="0">
                <a:latin typeface="Arial" pitchFamily="34" charset="0"/>
                <a:cs typeface="Arial" pitchFamily="34" charset="0"/>
              </a:rPr>
              <a:t>Fouh</a:t>
            </a:r>
            <a:endParaRPr lang="en-US" sz="2800" dirty="0" smtClean="0">
              <a:latin typeface="Arial" pitchFamily="34" charset="0"/>
              <a:cs typeface="Arial" pitchFamily="34" charset="0"/>
            </a:endParaRPr>
          </a:p>
          <a:p>
            <a:pPr lvl="1"/>
            <a:r>
              <a:rPr lang="en-US" sz="2500" dirty="0" smtClean="0">
                <a:latin typeface="Arial" pitchFamily="34" charset="0"/>
                <a:cs typeface="Arial" pitchFamily="34" charset="0"/>
              </a:rPr>
              <a:t>Cameroon</a:t>
            </a:r>
          </a:p>
          <a:p>
            <a:r>
              <a:rPr lang="en-US" sz="2800" dirty="0" smtClean="0">
                <a:latin typeface="Arial" pitchFamily="34" charset="0"/>
                <a:cs typeface="Arial" pitchFamily="34" charset="0"/>
              </a:rPr>
              <a:t>Lin </a:t>
            </a:r>
            <a:r>
              <a:rPr lang="en-US" sz="2800" dirty="0" err="1" smtClean="0">
                <a:latin typeface="Arial" pitchFamily="34" charset="0"/>
                <a:cs typeface="Arial" pitchFamily="34" charset="0"/>
              </a:rPr>
              <a:t>Tzy</a:t>
            </a:r>
            <a:r>
              <a:rPr lang="en-US" sz="2800" dirty="0" smtClean="0">
                <a:latin typeface="Arial" pitchFamily="34" charset="0"/>
                <a:cs typeface="Arial" pitchFamily="34" charset="0"/>
              </a:rPr>
              <a:t> Li</a:t>
            </a:r>
          </a:p>
          <a:p>
            <a:pPr lvl="1"/>
            <a:r>
              <a:rPr lang="en-US" sz="2500" dirty="0" smtClean="0">
                <a:latin typeface="Arial" pitchFamily="34" charset="0"/>
                <a:cs typeface="Arial" pitchFamily="34" charset="0"/>
              </a:rPr>
              <a:t>Brazil</a:t>
            </a:r>
          </a:p>
          <a:p>
            <a:r>
              <a:rPr lang="en-US" sz="2800" dirty="0" smtClean="0">
                <a:latin typeface="Arial" pitchFamily="34" charset="0"/>
                <a:cs typeface="Arial" pitchFamily="34" charset="0"/>
              </a:rPr>
              <a:t>Mohamed </a:t>
            </a:r>
            <a:r>
              <a:rPr lang="en-US" sz="2800" dirty="0" err="1" smtClean="0">
                <a:latin typeface="Arial" pitchFamily="34" charset="0"/>
                <a:cs typeface="Arial" pitchFamily="34" charset="0"/>
              </a:rPr>
              <a:t>Magdy</a:t>
            </a:r>
            <a:endParaRPr lang="en-US" sz="2800" dirty="0" smtClean="0">
              <a:latin typeface="Arial" pitchFamily="34" charset="0"/>
              <a:cs typeface="Arial" pitchFamily="34" charset="0"/>
            </a:endParaRPr>
          </a:p>
          <a:p>
            <a:pPr lvl="1"/>
            <a:r>
              <a:rPr lang="en-US" sz="2500" dirty="0" smtClean="0">
                <a:latin typeface="Arial" pitchFamily="34" charset="0"/>
                <a:cs typeface="Arial" pitchFamily="34" charset="0"/>
              </a:rPr>
              <a:t>Egypt</a:t>
            </a:r>
          </a:p>
          <a:p>
            <a:r>
              <a:rPr lang="en-US" sz="2800" dirty="0" smtClean="0">
                <a:latin typeface="Arial" pitchFamily="34" charset="0"/>
                <a:cs typeface="Arial" pitchFamily="34" charset="0"/>
              </a:rPr>
              <a:t>Monika Akbar</a:t>
            </a:r>
          </a:p>
          <a:p>
            <a:pPr lvl="1"/>
            <a:r>
              <a:rPr lang="en-US" sz="2500" dirty="0" smtClean="0">
                <a:latin typeface="Arial" pitchFamily="34" charset="0"/>
                <a:cs typeface="Arial" pitchFamily="34" charset="0"/>
              </a:rPr>
              <a:t>Bangladesh</a:t>
            </a:r>
          </a:p>
          <a:p>
            <a:r>
              <a:rPr lang="en-US" sz="2800" dirty="0" smtClean="0">
                <a:latin typeface="Arial" pitchFamily="34" charset="0"/>
                <a:cs typeface="Arial" pitchFamily="34" charset="0"/>
              </a:rPr>
              <a:t>Nathan Short</a:t>
            </a:r>
          </a:p>
          <a:p>
            <a:pPr lvl="1"/>
            <a:r>
              <a:rPr lang="en-US" sz="2500" dirty="0" smtClean="0">
                <a:latin typeface="Arial" pitchFamily="34" charset="0"/>
                <a:cs typeface="Arial" pitchFamily="34" charset="0"/>
              </a:rPr>
              <a:t>USA</a:t>
            </a:r>
          </a:p>
          <a:p>
            <a:r>
              <a:rPr lang="en-US" sz="2800" dirty="0" err="1" smtClean="0">
                <a:latin typeface="Arial" pitchFamily="34" charset="0"/>
                <a:cs typeface="Arial" pitchFamily="34" charset="0"/>
              </a:rPr>
              <a:t>Seungwon</a:t>
            </a:r>
            <a:r>
              <a:rPr lang="en-US" sz="2800" dirty="0" smtClean="0">
                <a:latin typeface="Arial" pitchFamily="34" charset="0"/>
                <a:cs typeface="Arial" pitchFamily="34" charset="0"/>
              </a:rPr>
              <a:t> Yang</a:t>
            </a:r>
          </a:p>
          <a:p>
            <a:pPr lvl="1"/>
            <a:r>
              <a:rPr lang="en-US" sz="2500" dirty="0" smtClean="0">
                <a:latin typeface="Arial" pitchFamily="34" charset="0"/>
                <a:cs typeface="Arial" pitchFamily="34" charset="0"/>
              </a:rPr>
              <a:t>South Korea</a:t>
            </a:r>
          </a:p>
          <a:p>
            <a:r>
              <a:rPr lang="en-US" sz="2800" dirty="0" smtClean="0">
                <a:latin typeface="Arial" pitchFamily="34" charset="0"/>
                <a:cs typeface="Arial" pitchFamily="34" charset="0"/>
              </a:rPr>
              <a:t>Sloane </a:t>
            </a:r>
            <a:r>
              <a:rPr lang="en-US" sz="2800" dirty="0" err="1" smtClean="0">
                <a:latin typeface="Arial" pitchFamily="34" charset="0"/>
                <a:cs typeface="Arial" pitchFamily="34" charset="0"/>
              </a:rPr>
              <a:t>Neidig</a:t>
            </a:r>
            <a:r>
              <a:rPr lang="en-US" sz="2800" dirty="0" smtClean="0">
                <a:latin typeface="Arial" pitchFamily="34" charset="0"/>
                <a:cs typeface="Arial" pitchFamily="34" charset="0"/>
              </a:rPr>
              <a:t> </a:t>
            </a:r>
          </a:p>
          <a:p>
            <a:pPr lvl="1"/>
            <a:r>
              <a:rPr lang="en-US" sz="2500" dirty="0" smtClean="0">
                <a:latin typeface="Arial" pitchFamily="34" charset="0"/>
                <a:cs typeface="Arial" pitchFamily="34" charset="0"/>
              </a:rPr>
              <a:t>USA</a:t>
            </a:r>
          </a:p>
          <a:p>
            <a:r>
              <a:rPr lang="en-US" sz="2800" dirty="0" err="1" smtClean="0">
                <a:latin typeface="Arial" pitchFamily="34" charset="0"/>
                <a:cs typeface="Arial" pitchFamily="34" charset="0"/>
              </a:rPr>
              <a:t>Uma</a:t>
            </a:r>
            <a:r>
              <a:rPr lang="en-US" sz="2800" dirty="0" smtClean="0">
                <a:latin typeface="Arial" pitchFamily="34" charset="0"/>
                <a:cs typeface="Arial" pitchFamily="34" charset="0"/>
              </a:rPr>
              <a:t> Murthy </a:t>
            </a:r>
          </a:p>
          <a:p>
            <a:pPr lvl="1"/>
            <a:r>
              <a:rPr lang="en-US" sz="2500" dirty="0" smtClean="0">
                <a:latin typeface="Arial" pitchFamily="34" charset="0"/>
                <a:cs typeface="Arial" pitchFamily="34" charset="0"/>
              </a:rPr>
              <a:t>India</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3</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Command Key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7420106" cy="50055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EA7C8D44-3667-46F6-9772-CC52308E2A7F}" type="slidenum">
              <a:rPr kumimoji="0" lang="en-US" smtClean="0"/>
              <a:pPr/>
              <a:t>30</a:t>
            </a:fld>
            <a:endParaRPr kumimoji="0" lang="en-US" dirty="0"/>
          </a:p>
        </p:txBody>
      </p:sp>
    </p:spTree>
    <p:extLst>
      <p:ext uri="{BB962C8B-B14F-4D97-AF65-F5344CB8AC3E}">
        <p14:creationId xmlns:p14="http://schemas.microsoft.com/office/powerpoint/2010/main" val="20234730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TUTORIAL: LEVEL 1</a:t>
            </a:r>
            <a:endParaRPr lang="en-US" dirty="0"/>
          </a:p>
        </p:txBody>
      </p:sp>
      <p:sp>
        <p:nvSpPr>
          <p:cNvPr id="7" name="Content Placeholder 6"/>
          <p:cNvSpPr>
            <a:spLocks noGrp="1"/>
          </p:cNvSpPr>
          <p:nvPr>
            <p:ph idx="1"/>
          </p:nvPr>
        </p:nvSpPr>
        <p:spPr>
          <a:xfrm>
            <a:off x="457200" y="5867400"/>
            <a:ext cx="8229600" cy="624864"/>
          </a:xfrm>
        </p:spPr>
        <p:txBody>
          <a:bodyPr/>
          <a:lstStyle/>
          <a:p>
            <a:r>
              <a:rPr lang="en-US" dirty="0" smtClean="0"/>
              <a:t>What is the best solution to this level?</a:t>
            </a:r>
            <a:endParaRPr lang="en-US"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657" y="1828800"/>
            <a:ext cx="7696200" cy="379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34" t="30072" r="28318" b="38428"/>
          <a:stretch/>
        </p:blipFill>
        <p:spPr bwMode="auto">
          <a:xfrm>
            <a:off x="152400" y="1676400"/>
            <a:ext cx="346068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6"/>
          <p:cNvSpPr txBox="1">
            <a:spLocks/>
          </p:cNvSpPr>
          <p:nvPr/>
        </p:nvSpPr>
        <p:spPr>
          <a:xfrm>
            <a:off x="3613082" y="1447800"/>
            <a:ext cx="5258775" cy="378822"/>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en-US" sz="1800" dirty="0" smtClean="0"/>
              <a:t>Drag and Drop Commands to the Main Method!</a:t>
            </a:r>
            <a:endParaRPr lang="en-US" sz="1800" dirty="0"/>
          </a:p>
        </p:txBody>
      </p:sp>
      <p:sp>
        <p:nvSpPr>
          <p:cNvPr id="8" name="Curved Right Arrow 7"/>
          <p:cNvSpPr/>
          <p:nvPr/>
        </p:nvSpPr>
        <p:spPr>
          <a:xfrm>
            <a:off x="5181600" y="1976846"/>
            <a:ext cx="762000" cy="1071154"/>
          </a:xfrm>
          <a:prstGeom prst="curvedRightArrow">
            <a:avLst>
              <a:gd name="adj1" fmla="val 17419"/>
              <a:gd name="adj2" fmla="val 5044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31</a:t>
            </a:fld>
            <a:endParaRPr kumimoji="0" lang="en-US" dirty="0"/>
          </a:p>
        </p:txBody>
      </p:sp>
    </p:spTree>
    <p:extLst>
      <p:ext uri="{BB962C8B-B14F-4D97-AF65-F5344CB8AC3E}">
        <p14:creationId xmlns:p14="http://schemas.microsoft.com/office/powerpoint/2010/main" val="2576686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Possible Solution</a:t>
            </a:r>
            <a:endParaRPr lang="en-US" dirty="0"/>
          </a:p>
        </p:txBody>
      </p:sp>
      <p:sp>
        <p:nvSpPr>
          <p:cNvPr id="3" name="Content Placeholder 2"/>
          <p:cNvSpPr>
            <a:spLocks noGrp="1"/>
          </p:cNvSpPr>
          <p:nvPr>
            <p:ph idx="1"/>
          </p:nvPr>
        </p:nvSpPr>
        <p:spPr>
          <a:xfrm>
            <a:off x="457200" y="990600"/>
            <a:ext cx="8229600" cy="2286000"/>
          </a:xfrm>
        </p:spPr>
        <p:txBody>
          <a:bodyPr>
            <a:normAutofit/>
          </a:bodyPr>
          <a:lstStyle/>
          <a:p>
            <a:r>
              <a:rPr lang="en-US" dirty="0" smtClean="0"/>
              <a:t>Many ways to approach a problem</a:t>
            </a:r>
          </a:p>
          <a:p>
            <a:pPr lvl="1"/>
            <a:r>
              <a:rPr lang="en-US" dirty="0" smtClean="0"/>
              <a:t>Programming solutions need to be </a:t>
            </a:r>
            <a:r>
              <a:rPr lang="en-US" b="1" i="1" spc="300" dirty="0" smtClean="0">
                <a:ln w="11430" cmpd="sng">
                  <a:noFill/>
                  <a:prstDash val="solid"/>
                  <a:miter lim="800000"/>
                </a:ln>
                <a:solidFill>
                  <a:schemeClr val="accent2">
                    <a:lumMod val="50000"/>
                  </a:schemeClr>
                </a:solidFill>
                <a:effectLst>
                  <a:glow rad="45500">
                    <a:schemeClr val="accent1">
                      <a:satMod val="220000"/>
                      <a:alpha val="35000"/>
                    </a:schemeClr>
                  </a:glow>
                </a:effectLst>
              </a:rPr>
              <a:t>efficient</a:t>
            </a:r>
            <a:r>
              <a:rPr lang="en-US"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dirty="0" smtClean="0"/>
              <a:t>and </a:t>
            </a:r>
            <a:r>
              <a:rPr lang="en-US" b="1" i="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effective</a:t>
            </a:r>
            <a:r>
              <a:rPr lang="en-US"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dirty="0" smtClean="0">
              <a:ln w="11430" cmpd="sng">
                <a:noFill/>
                <a:prstDash val="solid"/>
                <a:miter lim="800000"/>
              </a:ln>
            </a:endParaRPr>
          </a:p>
          <a:p>
            <a:r>
              <a:rPr lang="en-US" dirty="0" smtClean="0"/>
              <a:t>Here is a possible solution to Level 1:</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667" y="2743200"/>
            <a:ext cx="6864533" cy="337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EA7C8D44-3667-46F6-9772-CC52308E2A7F}" type="slidenum">
              <a:rPr kumimoji="0" lang="en-US" smtClean="0"/>
              <a:pPr/>
              <a:t>32</a:t>
            </a:fld>
            <a:endParaRPr kumimoji="0" lang="en-US" dirty="0"/>
          </a:p>
        </p:txBody>
      </p:sp>
    </p:spTree>
    <p:extLst>
      <p:ext uri="{BB962C8B-B14F-4D97-AF65-F5344CB8AC3E}">
        <p14:creationId xmlns:p14="http://schemas.microsoft.com/office/powerpoint/2010/main" val="30701918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300" dirty="0" smtClean="0">
                <a:ln w="11430" cmpd="sng">
                  <a:noFill/>
                  <a:prstDash val="solid"/>
                  <a:miter lim="800000"/>
                </a:ln>
                <a:effectLst>
                  <a:glow rad="45500">
                    <a:schemeClr val="accent1">
                      <a:satMod val="220000"/>
                      <a:alpha val="35000"/>
                    </a:schemeClr>
                  </a:glow>
                </a:effectLst>
                <a:latin typeface="+mn-lt"/>
              </a:rPr>
              <a:t>CHALLENGE</a:t>
            </a:r>
            <a:endParaRPr lang="en-US" spc="300" dirty="0">
              <a:ln w="11430" cmpd="sng">
                <a:noFill/>
                <a:prstDash val="solid"/>
                <a:miter lim="800000"/>
              </a:ln>
              <a:effectLst>
                <a:glow rad="45500">
                  <a:schemeClr val="accent1">
                    <a:satMod val="220000"/>
                    <a:alpha val="35000"/>
                  </a:schemeClr>
                </a:glow>
              </a:effectLst>
              <a:latin typeface="+mn-lt"/>
            </a:endParaRPr>
          </a:p>
        </p:txBody>
      </p:sp>
      <p:sp>
        <p:nvSpPr>
          <p:cNvPr id="3" name="Content Placeholder 2"/>
          <p:cNvSpPr>
            <a:spLocks noGrp="1"/>
          </p:cNvSpPr>
          <p:nvPr>
            <p:ph idx="1"/>
          </p:nvPr>
        </p:nvSpPr>
        <p:spPr/>
        <p:txBody>
          <a:bodyPr/>
          <a:lstStyle/>
          <a:p>
            <a:r>
              <a:rPr lang="en-US" dirty="0" smtClean="0"/>
              <a:t>Continue to complete the remaining 11-levels, keeping the challenge in mind.</a:t>
            </a:r>
            <a:endParaRPr lang="en-US" dirty="0"/>
          </a:p>
          <a:p>
            <a:pPr lvl="1"/>
            <a:r>
              <a:rPr lang="en-US" dirty="0"/>
              <a:t>Who can complete the highest level</a:t>
            </a:r>
            <a:r>
              <a:rPr lang="en-US" dirty="0" smtClean="0"/>
              <a:t>?</a:t>
            </a:r>
            <a:endParaRPr lang="en-US" dirty="0"/>
          </a:p>
          <a:p>
            <a:pPr lvl="1"/>
            <a:r>
              <a:rPr lang="en-US" dirty="0"/>
              <a:t>Who can complete </a:t>
            </a:r>
            <a:r>
              <a:rPr lang="en-US" i="1" dirty="0"/>
              <a:t>Light Bot </a:t>
            </a:r>
            <a:r>
              <a:rPr lang="en-US" dirty="0"/>
              <a:t>in the least amount of “total commands”?</a:t>
            </a:r>
          </a:p>
          <a:p>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33</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chemeClr val="accent3">
                    <a:lumMod val="50000"/>
                  </a:schemeClr>
                </a:solidFill>
              </a:rPr>
              <a:t>GREENFOOT</a:t>
            </a:r>
            <a:endParaRPr lang="en-US" b="1" dirty="0">
              <a:solidFill>
                <a:schemeClr val="accent3">
                  <a:lumMod val="50000"/>
                </a:schemeClr>
              </a:solidFill>
            </a:endParaRPr>
          </a:p>
        </p:txBody>
      </p:sp>
      <p:sp>
        <p:nvSpPr>
          <p:cNvPr id="3" name="Content Placeholder 2"/>
          <p:cNvSpPr>
            <a:spLocks noGrp="1"/>
          </p:cNvSpPr>
          <p:nvPr>
            <p:ph idx="1"/>
          </p:nvPr>
        </p:nvSpPr>
        <p:spPr>
          <a:xfrm>
            <a:off x="304800" y="914400"/>
            <a:ext cx="8686800" cy="5410200"/>
          </a:xfrm>
        </p:spPr>
        <p:txBody>
          <a:bodyPr>
            <a:normAutofit/>
          </a:bodyPr>
          <a:lstStyle/>
          <a:p>
            <a:pPr marL="339725" indent="-339725">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solidFill>
                  <a:srgbClr val="000000"/>
                </a:solidFill>
              </a:rPr>
              <a:t>Greenfoot</a:t>
            </a:r>
            <a:r>
              <a:rPr lang="en-US" baseline="30000" dirty="0" smtClean="0"/>
              <a:t>1</a:t>
            </a:r>
            <a:r>
              <a:rPr lang="en-US" dirty="0" smtClean="0">
                <a:solidFill>
                  <a:srgbClr val="000000"/>
                </a:solidFill>
              </a:rPr>
              <a:t> is a framework used to </a:t>
            </a:r>
            <a:r>
              <a:rPr lang="en-US" dirty="0" smtClean="0"/>
              <a:t>simulate and visualize scenarios representing solutions to problems.</a:t>
            </a:r>
          </a:p>
          <a:p>
            <a:pPr marL="339725" indent="-339725">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err="1" smtClean="0"/>
              <a:t>Greenfoot</a:t>
            </a:r>
            <a:r>
              <a:rPr lang="en-US" dirty="0" smtClean="0"/>
              <a:t> is a project at the University of Kent at Canterbury (UK) and </a:t>
            </a:r>
            <a:r>
              <a:rPr lang="en-US" dirty="0" err="1" smtClean="0"/>
              <a:t>Deakin</a:t>
            </a:r>
            <a:r>
              <a:rPr lang="en-US" dirty="0" smtClean="0"/>
              <a:t> University, Melbourne (Australia), supported by Sun Microsystems.</a:t>
            </a:r>
            <a:endParaRPr lang="en-US" dirty="0" smtClean="0">
              <a:solidFill>
                <a:srgbClr val="000000"/>
              </a:solidFill>
              <a:hlinkClick r:id="rId2"/>
            </a:endParaRPr>
          </a:p>
          <a:p>
            <a:pPr marL="339725" indent="-339725">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solidFill>
                  <a:srgbClr val="000000"/>
                </a:solidFill>
              </a:rPr>
              <a:t>Click on the </a:t>
            </a:r>
            <a:r>
              <a:rPr lang="en-US" dirty="0" err="1" smtClean="0">
                <a:solidFill>
                  <a:srgbClr val="000000"/>
                </a:solidFill>
              </a:rPr>
              <a:t>Greenfoot</a:t>
            </a:r>
            <a:r>
              <a:rPr lang="en-US" dirty="0" smtClean="0">
                <a:solidFill>
                  <a:srgbClr val="000000"/>
                </a:solidFill>
              </a:rPr>
              <a:t> icon on the desktop, to start. </a:t>
            </a:r>
          </a:p>
          <a:p>
            <a:pPr marL="339725" indent="-339725">
              <a:spcBef>
                <a:spcPts val="8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dirty="0" smtClean="0">
              <a:solidFill>
                <a:srgbClr val="000000"/>
              </a:solidFill>
            </a:endParaRP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913187" y="3714132"/>
            <a:ext cx="3554413" cy="2610468"/>
          </a:xfrm>
          <a:prstGeom prst="rect">
            <a:avLst/>
          </a:prstGeom>
          <a:noFill/>
          <a:ln w="9525">
            <a:noFill/>
            <a:round/>
            <a:headEnd/>
            <a:tailEnd/>
          </a:ln>
        </p:spPr>
      </p:pic>
      <p:pic>
        <p:nvPicPr>
          <p:cNvPr id="7" name="Picture 6" descr="greenfoot.jpg"/>
          <p:cNvPicPr>
            <a:picLocks noChangeAspect="1"/>
          </p:cNvPicPr>
          <p:nvPr/>
        </p:nvPicPr>
        <p:blipFill>
          <a:blip r:embed="rId4" cstate="print"/>
          <a:stretch>
            <a:fillRect/>
          </a:stretch>
        </p:blipFill>
        <p:spPr>
          <a:xfrm>
            <a:off x="1752600" y="4266582"/>
            <a:ext cx="1241847" cy="1504950"/>
          </a:xfrm>
          <a:prstGeom prst="rect">
            <a:avLst/>
          </a:prstGeom>
        </p:spPr>
      </p:pic>
      <p:cxnSp>
        <p:nvCxnSpPr>
          <p:cNvPr id="9" name="Straight Arrow Connector 8"/>
          <p:cNvCxnSpPr/>
          <p:nvPr/>
        </p:nvCxnSpPr>
        <p:spPr>
          <a:xfrm rot="5400000">
            <a:off x="2552700" y="3771900"/>
            <a:ext cx="6858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a:stCxn id="7" idx="3"/>
            <a:endCxn id="4" idx="1"/>
          </p:cNvCxnSpPr>
          <p:nvPr/>
        </p:nvCxnSpPr>
        <p:spPr>
          <a:xfrm>
            <a:off x="2994447" y="5019057"/>
            <a:ext cx="918740" cy="30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990600" y="6428601"/>
            <a:ext cx="7086600" cy="276999"/>
          </a:xfrm>
          <a:prstGeom prst="rect">
            <a:avLst/>
          </a:prstGeom>
          <a:noFill/>
        </p:spPr>
        <p:txBody>
          <a:bodyPr wrap="square" lIns="0" tIns="0" rIns="0" bIns="0" rtlCol="0">
            <a:spAutoFit/>
          </a:bodyPr>
          <a:lstStyle/>
          <a:p>
            <a:pPr algn="ctr"/>
            <a:r>
              <a:rPr lang="en-US" baseline="30000" dirty="0" smtClean="0">
                <a:solidFill>
                  <a:srgbClr val="002060"/>
                </a:solidFill>
              </a:rPr>
              <a:t>1</a:t>
            </a:r>
            <a:r>
              <a:rPr lang="en-US" u="sng" dirty="0" smtClean="0">
                <a:solidFill>
                  <a:srgbClr val="002060"/>
                </a:solidFill>
              </a:rPr>
              <a:t>www.greenfoot.org </a:t>
            </a:r>
            <a:endParaRPr lang="en-US" u="sng" dirty="0">
              <a:solidFill>
                <a:srgbClr val="002060"/>
              </a:solidFill>
            </a:endParaRPr>
          </a:p>
        </p:txBody>
      </p:sp>
      <p:sp>
        <p:nvSpPr>
          <p:cNvPr id="8" name="Slide Number Placeholder 7"/>
          <p:cNvSpPr>
            <a:spLocks noGrp="1"/>
          </p:cNvSpPr>
          <p:nvPr>
            <p:ph type="sldNum" sz="quarter" idx="12"/>
          </p:nvPr>
        </p:nvSpPr>
        <p:spPr/>
        <p:txBody>
          <a:bodyPr/>
          <a:lstStyle/>
          <a:p>
            <a:fld id="{EA7C8D44-3667-46F6-9772-CC52308E2A7F}" type="slidenum">
              <a:rPr kumimoji="0" lang="en-US" smtClean="0"/>
              <a:pPr/>
              <a:t>34</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Wombat Scenario</a:t>
            </a:r>
            <a:endParaRPr lang="en-US" dirty="0">
              <a:solidFill>
                <a:srgbClr val="000000"/>
              </a:solidFill>
            </a:endParaRPr>
          </a:p>
        </p:txBody>
      </p:sp>
      <p:sp>
        <p:nvSpPr>
          <p:cNvPr id="3" name="Content Placeholder 2"/>
          <p:cNvSpPr>
            <a:spLocks noGrp="1"/>
          </p:cNvSpPr>
          <p:nvPr>
            <p:ph idx="1"/>
          </p:nvPr>
        </p:nvSpPr>
        <p:spPr/>
        <p:txBody>
          <a:bodyPr>
            <a:normAutofit/>
          </a:bodyPr>
          <a:lstStyle/>
          <a:p>
            <a:pPr marL="339725" indent="-339725">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solidFill>
                  <a:srgbClr val="000000"/>
                </a:solidFill>
              </a:rPr>
              <a:t>Scenario represents the problem or the world to be solved or simulated.</a:t>
            </a:r>
            <a:endParaRPr lang="en-US" dirty="0">
              <a:solidFill>
                <a:srgbClr val="000000"/>
              </a:solidFill>
            </a:endParaRPr>
          </a:p>
        </p:txBody>
      </p:sp>
      <p:pic>
        <p:nvPicPr>
          <p:cNvPr id="4" name="Picture 3"/>
          <p:cNvPicPr>
            <a:picLocks noChangeAspect="1" noChangeArrowheads="1"/>
          </p:cNvPicPr>
          <p:nvPr/>
        </p:nvPicPr>
        <p:blipFill>
          <a:blip r:embed="rId2" cstate="print"/>
          <a:srcRect/>
          <a:stretch>
            <a:fillRect/>
          </a:stretch>
        </p:blipFill>
        <p:spPr bwMode="auto">
          <a:xfrm>
            <a:off x="2133600" y="2209800"/>
            <a:ext cx="5105400" cy="4160806"/>
          </a:xfrm>
          <a:prstGeom prst="rect">
            <a:avLst/>
          </a:prstGeom>
          <a:noFill/>
          <a:ln w="9525">
            <a:noFill/>
            <a:round/>
            <a:headEnd/>
            <a:tailEnd/>
          </a:ln>
        </p:spPr>
      </p:pic>
      <p:sp>
        <p:nvSpPr>
          <p:cNvPr id="7" name="Slide Number Placeholder 6"/>
          <p:cNvSpPr>
            <a:spLocks noGrp="1"/>
          </p:cNvSpPr>
          <p:nvPr>
            <p:ph type="sldNum" sz="quarter" idx="12"/>
          </p:nvPr>
        </p:nvSpPr>
        <p:spPr/>
        <p:txBody>
          <a:bodyPr/>
          <a:lstStyle/>
          <a:p>
            <a:fld id="{EA7C8D44-3667-46F6-9772-CC52308E2A7F}" type="slidenum">
              <a:rPr kumimoji="0" lang="en-US" smtClean="0"/>
              <a:pPr/>
              <a:t>35</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457200"/>
          </a:xfrm>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GREENFOOT Interface</a:t>
            </a:r>
            <a:endParaRPr lang="en-US" dirty="0">
              <a:solidFill>
                <a:srgbClr val="000000"/>
              </a:solidFill>
            </a:endParaRPr>
          </a:p>
        </p:txBody>
      </p:sp>
      <p:pic>
        <p:nvPicPr>
          <p:cNvPr id="6" name="Picture 3"/>
          <p:cNvPicPr>
            <a:picLocks noChangeAspect="1" noChangeArrowheads="1"/>
          </p:cNvPicPr>
          <p:nvPr/>
        </p:nvPicPr>
        <p:blipFill>
          <a:blip r:embed="rId2" cstate="print"/>
          <a:srcRect/>
          <a:stretch>
            <a:fillRect/>
          </a:stretch>
        </p:blipFill>
        <p:spPr bwMode="auto">
          <a:xfrm>
            <a:off x="1495425" y="1211262"/>
            <a:ext cx="6754813" cy="4960938"/>
          </a:xfrm>
          <a:prstGeom prst="rect">
            <a:avLst/>
          </a:prstGeom>
          <a:noFill/>
          <a:ln w="9525">
            <a:noFill/>
            <a:round/>
            <a:headEnd/>
            <a:tailEnd/>
          </a:ln>
        </p:spPr>
      </p:pic>
      <p:sp>
        <p:nvSpPr>
          <p:cNvPr id="7" name="Line 4"/>
          <p:cNvSpPr>
            <a:spLocks noChangeShapeType="1"/>
          </p:cNvSpPr>
          <p:nvPr/>
        </p:nvSpPr>
        <p:spPr bwMode="auto">
          <a:xfrm flipH="1" flipV="1">
            <a:off x="5029199" y="1066799"/>
            <a:ext cx="26988" cy="796923"/>
          </a:xfrm>
          <a:prstGeom prst="line">
            <a:avLst/>
          </a:prstGeom>
          <a:noFill/>
          <a:ln w="9360">
            <a:solidFill>
              <a:srgbClr val="000000"/>
            </a:solidFill>
            <a:round/>
            <a:headEnd type="triangle" w="med" len="med"/>
            <a:tailEnd/>
          </a:ln>
        </p:spPr>
        <p:txBody>
          <a:bodyPr/>
          <a:lstStyle/>
          <a:p>
            <a:endParaRPr lang="en-US"/>
          </a:p>
        </p:txBody>
      </p:sp>
      <p:pic>
        <p:nvPicPr>
          <p:cNvPr id="8" name="Picture 5"/>
          <p:cNvPicPr>
            <a:picLocks noChangeAspect="1" noChangeArrowheads="1"/>
          </p:cNvPicPr>
          <p:nvPr/>
        </p:nvPicPr>
        <p:blipFill>
          <a:blip r:embed="rId3" cstate="print"/>
          <a:srcRect/>
          <a:stretch>
            <a:fillRect/>
          </a:stretch>
        </p:blipFill>
        <p:spPr bwMode="auto">
          <a:xfrm>
            <a:off x="5029200" y="685800"/>
            <a:ext cx="1766455" cy="381000"/>
          </a:xfrm>
          <a:prstGeom prst="rect">
            <a:avLst/>
          </a:prstGeom>
          <a:noFill/>
          <a:ln w="9525">
            <a:noFill/>
            <a:round/>
            <a:headEnd/>
            <a:tailEnd/>
          </a:ln>
        </p:spPr>
      </p:pic>
      <p:sp>
        <p:nvSpPr>
          <p:cNvPr id="9" name="Line 6"/>
          <p:cNvSpPr>
            <a:spLocks noChangeShapeType="1"/>
          </p:cNvSpPr>
          <p:nvPr/>
        </p:nvSpPr>
        <p:spPr bwMode="auto">
          <a:xfrm flipV="1">
            <a:off x="8088312" y="1066800"/>
            <a:ext cx="598487" cy="1747837"/>
          </a:xfrm>
          <a:prstGeom prst="line">
            <a:avLst/>
          </a:prstGeom>
          <a:noFill/>
          <a:ln w="9360">
            <a:solidFill>
              <a:srgbClr val="000000"/>
            </a:solidFill>
            <a:round/>
            <a:headEnd type="triangle" w="med" len="med"/>
            <a:tailEnd/>
          </a:ln>
        </p:spPr>
        <p:txBody>
          <a:bodyPr/>
          <a:lstStyle/>
          <a:p>
            <a:endParaRPr lang="en-US"/>
          </a:p>
        </p:txBody>
      </p:sp>
      <p:pic>
        <p:nvPicPr>
          <p:cNvPr id="10" name="Picture 7"/>
          <p:cNvPicPr>
            <a:picLocks noChangeAspect="1" noChangeArrowheads="1"/>
          </p:cNvPicPr>
          <p:nvPr/>
        </p:nvPicPr>
        <p:blipFill>
          <a:blip r:embed="rId4" cstate="print"/>
          <a:srcRect/>
          <a:stretch>
            <a:fillRect/>
          </a:stretch>
        </p:blipFill>
        <p:spPr bwMode="auto">
          <a:xfrm>
            <a:off x="7696200" y="838200"/>
            <a:ext cx="1116910" cy="295275"/>
          </a:xfrm>
          <a:prstGeom prst="rect">
            <a:avLst/>
          </a:prstGeom>
          <a:noFill/>
          <a:ln w="9525">
            <a:noFill/>
            <a:round/>
            <a:headEnd/>
            <a:tailEnd/>
          </a:ln>
        </p:spPr>
      </p:pic>
      <p:sp>
        <p:nvSpPr>
          <p:cNvPr id="11" name="Line 8"/>
          <p:cNvSpPr>
            <a:spLocks noChangeShapeType="1"/>
          </p:cNvSpPr>
          <p:nvPr/>
        </p:nvSpPr>
        <p:spPr bwMode="auto">
          <a:xfrm flipH="1">
            <a:off x="1066800" y="5867400"/>
            <a:ext cx="519113" cy="487362"/>
          </a:xfrm>
          <a:prstGeom prst="line">
            <a:avLst/>
          </a:prstGeom>
          <a:noFill/>
          <a:ln w="9360">
            <a:solidFill>
              <a:srgbClr val="000000"/>
            </a:solidFill>
            <a:round/>
            <a:headEnd type="triangle" w="med" len="med"/>
            <a:tailEnd/>
          </a:ln>
        </p:spPr>
        <p:txBody>
          <a:bodyPr/>
          <a:lstStyle/>
          <a:p>
            <a:endParaRPr lang="en-US"/>
          </a:p>
        </p:txBody>
      </p:sp>
      <p:pic>
        <p:nvPicPr>
          <p:cNvPr id="12" name="Picture 9"/>
          <p:cNvPicPr>
            <a:picLocks noChangeAspect="1" noChangeArrowheads="1"/>
          </p:cNvPicPr>
          <p:nvPr/>
        </p:nvPicPr>
        <p:blipFill>
          <a:blip r:embed="rId5" cstate="print"/>
          <a:srcRect/>
          <a:stretch>
            <a:fillRect/>
          </a:stretch>
        </p:blipFill>
        <p:spPr bwMode="auto">
          <a:xfrm>
            <a:off x="228600" y="6172200"/>
            <a:ext cx="1714500" cy="381000"/>
          </a:xfrm>
          <a:prstGeom prst="rect">
            <a:avLst/>
          </a:prstGeom>
          <a:noFill/>
          <a:ln w="9525">
            <a:noFill/>
            <a:round/>
            <a:headEnd/>
            <a:tailEnd/>
          </a:ln>
        </p:spPr>
      </p:pic>
      <p:sp>
        <p:nvSpPr>
          <p:cNvPr id="4" name="Slide Number Placeholder 3"/>
          <p:cNvSpPr>
            <a:spLocks noGrp="1"/>
          </p:cNvSpPr>
          <p:nvPr>
            <p:ph type="sldNum" sz="quarter" idx="12"/>
          </p:nvPr>
        </p:nvSpPr>
        <p:spPr/>
        <p:txBody>
          <a:bodyPr/>
          <a:lstStyle/>
          <a:p>
            <a:fld id="{EA7C8D44-3667-46F6-9772-CC52308E2A7F}" type="slidenum">
              <a:rPr kumimoji="0" lang="en-US" smtClean="0"/>
              <a:pPr/>
              <a:t>36</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1"/>
            <a:ext cx="8229600" cy="762000"/>
          </a:xfrm>
        </p:spPr>
        <p:txBody>
          <a:bodyPr/>
          <a:lstStyle/>
          <a:p>
            <a:pPr eaLnBrk="1" hangingPunct="1"/>
            <a:r>
              <a:rPr lang="en-US" dirty="0" smtClean="0"/>
              <a:t>Add a Wombat</a:t>
            </a:r>
          </a:p>
        </p:txBody>
      </p:sp>
      <p:sp>
        <p:nvSpPr>
          <p:cNvPr id="6" name="Content Placeholder 5"/>
          <p:cNvSpPr>
            <a:spLocks noGrp="1"/>
          </p:cNvSpPr>
          <p:nvPr>
            <p:ph sz="quarter" idx="1"/>
          </p:nvPr>
        </p:nvSpPr>
        <p:spPr>
          <a:xfrm>
            <a:off x="457200" y="914400"/>
            <a:ext cx="8534400" cy="5410200"/>
          </a:xfrm>
        </p:spPr>
        <p:txBody>
          <a:bodyPr/>
          <a:lstStyle/>
          <a:p>
            <a:r>
              <a:rPr lang="en-US" dirty="0" smtClean="0"/>
              <a:t>To add a wombat, right click on the Wombat class in the right panel and choose </a:t>
            </a:r>
            <a:r>
              <a:rPr lang="en-US" i="1" dirty="0" smtClean="0"/>
              <a:t>new Wombat()</a:t>
            </a:r>
            <a:r>
              <a:rPr lang="en-US" dirty="0" smtClean="0"/>
              <a:t>.</a:t>
            </a:r>
          </a:p>
          <a:p>
            <a:r>
              <a:rPr lang="en-US" dirty="0" smtClean="0"/>
              <a:t>Use the mouse to place the Wombat in a cell.</a:t>
            </a:r>
            <a:endParaRPr lang="en-US" dirty="0"/>
          </a:p>
        </p:txBody>
      </p:sp>
      <p:pic>
        <p:nvPicPr>
          <p:cNvPr id="7" name="Picture 3"/>
          <p:cNvPicPr>
            <a:picLocks noChangeAspect="1" noChangeArrowheads="1"/>
          </p:cNvPicPr>
          <p:nvPr/>
        </p:nvPicPr>
        <p:blipFill>
          <a:blip r:embed="rId3" cstate="print"/>
          <a:srcRect/>
          <a:stretch>
            <a:fillRect/>
          </a:stretch>
        </p:blipFill>
        <p:spPr bwMode="auto">
          <a:xfrm>
            <a:off x="304800" y="2514600"/>
            <a:ext cx="4964545" cy="3657600"/>
          </a:xfrm>
          <a:prstGeom prst="rect">
            <a:avLst/>
          </a:prstGeom>
          <a:noFill/>
          <a:ln w="9525">
            <a:noFill/>
            <a:round/>
            <a:headEnd/>
            <a:tailEnd/>
          </a:ln>
        </p:spPr>
      </p:pic>
      <p:pic>
        <p:nvPicPr>
          <p:cNvPr id="8" name="Picture 7" descr="wombat.jpg"/>
          <p:cNvPicPr>
            <a:picLocks noChangeAspect="1"/>
          </p:cNvPicPr>
          <p:nvPr/>
        </p:nvPicPr>
        <p:blipFill>
          <a:blip r:embed="rId4" cstate="print"/>
          <a:stretch>
            <a:fillRect/>
          </a:stretch>
        </p:blipFill>
        <p:spPr>
          <a:xfrm>
            <a:off x="5562600" y="3124200"/>
            <a:ext cx="3287936" cy="2581275"/>
          </a:xfrm>
          <a:prstGeom prst="rect">
            <a:avLst/>
          </a:prstGeom>
        </p:spPr>
      </p:pic>
      <p:sp>
        <p:nvSpPr>
          <p:cNvPr id="3" name="Slide Number Placeholder 2"/>
          <p:cNvSpPr>
            <a:spLocks noGrp="1"/>
          </p:cNvSpPr>
          <p:nvPr>
            <p:ph type="sldNum" sz="quarter" idx="12"/>
          </p:nvPr>
        </p:nvSpPr>
        <p:spPr/>
        <p:txBody>
          <a:bodyPr/>
          <a:lstStyle/>
          <a:p>
            <a:fld id="{EA7C8D44-3667-46F6-9772-CC52308E2A7F}" type="slidenum">
              <a:rPr kumimoji="0" lang="en-US" smtClean="0"/>
              <a:pPr/>
              <a:t>37</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3050"/>
            <a:ext cx="8229600" cy="488949"/>
          </a:xfrm>
        </p:spPr>
        <p:txBody>
          <a:bodyPr>
            <a:normAutofit/>
          </a:bodyPr>
          <a:lstStyle/>
          <a:p>
            <a:pPr eaLnBrk="1" hangingPunct="1"/>
            <a:r>
              <a:rPr lang="en-US" dirty="0" smtClean="0"/>
              <a:t>Add a Leaf</a:t>
            </a:r>
          </a:p>
        </p:txBody>
      </p:sp>
      <p:sp>
        <p:nvSpPr>
          <p:cNvPr id="6" name="Content Placeholder 5"/>
          <p:cNvSpPr>
            <a:spLocks noGrp="1"/>
          </p:cNvSpPr>
          <p:nvPr>
            <p:ph sz="quarter" idx="1"/>
          </p:nvPr>
        </p:nvSpPr>
        <p:spPr>
          <a:xfrm>
            <a:off x="457200" y="914400"/>
            <a:ext cx="8534400" cy="5410200"/>
          </a:xfrm>
        </p:spPr>
        <p:txBody>
          <a:bodyPr/>
          <a:lstStyle/>
          <a:p>
            <a:r>
              <a:rPr lang="en-US" dirty="0" smtClean="0"/>
              <a:t>To add a leaf, right click on the Leaf class in the right panel and choose </a:t>
            </a:r>
            <a:r>
              <a:rPr lang="en-US" i="1" dirty="0" smtClean="0"/>
              <a:t>new Leaf()</a:t>
            </a:r>
            <a:r>
              <a:rPr lang="en-US" dirty="0" smtClean="0"/>
              <a:t>.</a:t>
            </a:r>
          </a:p>
          <a:p>
            <a:r>
              <a:rPr lang="en-US" dirty="0" smtClean="0"/>
              <a:t>Use the mouse to place the Leaf in a cell.</a:t>
            </a:r>
          </a:p>
          <a:p>
            <a:endParaRPr lang="en-US" dirty="0" smtClean="0"/>
          </a:p>
          <a:p>
            <a:endParaRPr lang="en-US" dirty="0"/>
          </a:p>
        </p:txBody>
      </p:sp>
      <p:pic>
        <p:nvPicPr>
          <p:cNvPr id="7" name="Picture 3"/>
          <p:cNvPicPr>
            <a:picLocks noChangeAspect="1" noChangeArrowheads="1"/>
          </p:cNvPicPr>
          <p:nvPr/>
        </p:nvPicPr>
        <p:blipFill>
          <a:blip r:embed="rId3" cstate="print"/>
          <a:srcRect/>
          <a:stretch>
            <a:fillRect/>
          </a:stretch>
        </p:blipFill>
        <p:spPr bwMode="auto">
          <a:xfrm>
            <a:off x="304800" y="2590800"/>
            <a:ext cx="5171505" cy="3716335"/>
          </a:xfrm>
          <a:prstGeom prst="rect">
            <a:avLst/>
          </a:prstGeom>
          <a:noFill/>
          <a:ln w="9525">
            <a:noFill/>
            <a:round/>
            <a:headEnd/>
            <a:tailEnd/>
          </a:ln>
        </p:spPr>
      </p:pic>
      <p:pic>
        <p:nvPicPr>
          <p:cNvPr id="8" name="Picture 3"/>
          <p:cNvPicPr>
            <a:picLocks noChangeAspect="1" noChangeArrowheads="1"/>
          </p:cNvPicPr>
          <p:nvPr/>
        </p:nvPicPr>
        <p:blipFill>
          <a:blip r:embed="rId4" cstate="print"/>
          <a:srcRect/>
          <a:stretch>
            <a:fillRect/>
          </a:stretch>
        </p:blipFill>
        <p:spPr bwMode="auto">
          <a:xfrm>
            <a:off x="5638800" y="3048000"/>
            <a:ext cx="3247996" cy="2547304"/>
          </a:xfrm>
          <a:prstGeom prst="rect">
            <a:avLst/>
          </a:prstGeom>
          <a:noFill/>
          <a:ln w="9525">
            <a:noFill/>
            <a:round/>
            <a:headEnd/>
            <a:tailEnd/>
          </a:ln>
        </p:spPr>
      </p:pic>
      <p:sp>
        <p:nvSpPr>
          <p:cNvPr id="3" name="Slide Number Placeholder 2"/>
          <p:cNvSpPr>
            <a:spLocks noGrp="1"/>
          </p:cNvSpPr>
          <p:nvPr>
            <p:ph type="sldNum" sz="quarter" idx="12"/>
          </p:nvPr>
        </p:nvSpPr>
        <p:spPr/>
        <p:txBody>
          <a:bodyPr/>
          <a:lstStyle/>
          <a:p>
            <a:fld id="{EA7C8D44-3667-46F6-9772-CC52308E2A7F}" type="slidenum">
              <a:rPr kumimoji="0" lang="en-US" smtClean="0"/>
              <a:pPr/>
              <a:t>38</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28600"/>
            <a:ext cx="8229600" cy="563562"/>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Make Objects Act</a:t>
            </a:r>
          </a:p>
        </p:txBody>
      </p:sp>
      <p:sp>
        <p:nvSpPr>
          <p:cNvPr id="13315" name="Rectangle 2"/>
          <p:cNvSpPr>
            <a:spLocks noGrp="1" noChangeArrowheads="1"/>
          </p:cNvSpPr>
          <p:nvPr>
            <p:ph type="body" idx="1"/>
          </p:nvPr>
        </p:nvSpPr>
        <p:spPr>
          <a:xfrm>
            <a:off x="457200" y="1066800"/>
            <a:ext cx="8229600" cy="5059363"/>
          </a:xfrm>
        </p:spPr>
        <p:txBody>
          <a:bodyPr/>
          <a:lstStyle/>
          <a:p>
            <a:pPr marL="339725" indent="-339725">
              <a:spcAft>
                <a:spcPts val="1800"/>
              </a:spcAft>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Click the ‘Act’ button in the execution controls. Each object now does whatever it wants to do.</a:t>
            </a:r>
          </a:p>
          <a:p>
            <a:pPr marL="339725" indent="-339725">
              <a:spcAft>
                <a:spcPts val="1800"/>
              </a:spcAft>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What objects want to do depends on how they are defined.</a:t>
            </a:r>
          </a:p>
          <a:p>
            <a:pPr marL="339725" indent="-339725">
              <a:spcAft>
                <a:spcPts val="1800"/>
              </a:spcAft>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Wombats like to eat leaves. If they happen to come across a leaf in their path, they will eat it.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39</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Autofit/>
          </a:bodyPr>
          <a:lstStyle/>
          <a:p>
            <a:r>
              <a:rPr lang="en-US" dirty="0" smtClean="0"/>
              <a:t>Overview of the Class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VT Fingerprint project</a:t>
            </a:r>
            <a:endParaRPr lang="en-US" dirty="0" smtClean="0"/>
          </a:p>
          <a:p>
            <a:pPr lvl="1"/>
            <a:r>
              <a:rPr lang="en-US" dirty="0"/>
              <a:t>Looking closely at </a:t>
            </a:r>
            <a:r>
              <a:rPr lang="en-US" dirty="0" smtClean="0"/>
              <a:t>fingerprints</a:t>
            </a:r>
          </a:p>
          <a:p>
            <a:r>
              <a:rPr lang="en-US" dirty="0"/>
              <a:t>Image Search</a:t>
            </a:r>
          </a:p>
          <a:p>
            <a:pPr lvl="1"/>
            <a:r>
              <a:rPr lang="en-US" dirty="0"/>
              <a:t>How Google </a:t>
            </a:r>
            <a:r>
              <a:rPr lang="en-US" dirty="0" smtClean="0"/>
              <a:t>may do </a:t>
            </a:r>
            <a:r>
              <a:rPr lang="en-US" dirty="0"/>
              <a:t>it</a:t>
            </a:r>
          </a:p>
          <a:p>
            <a:r>
              <a:rPr lang="en-US" dirty="0" smtClean="0"/>
              <a:t>Light-bot</a:t>
            </a:r>
          </a:p>
          <a:p>
            <a:pPr lvl="1"/>
            <a:r>
              <a:rPr lang="en-US" dirty="0" smtClean="0"/>
              <a:t>Programming through a game</a:t>
            </a:r>
          </a:p>
          <a:p>
            <a:r>
              <a:rPr lang="en-US" dirty="0" err="1" smtClean="0"/>
              <a:t>Greenfoot</a:t>
            </a:r>
            <a:endParaRPr lang="en-US" dirty="0" smtClean="0"/>
          </a:p>
          <a:p>
            <a:pPr lvl="1"/>
            <a:r>
              <a:rPr lang="en-US" dirty="0" smtClean="0"/>
              <a:t>Simulate real-life activities</a:t>
            </a:r>
          </a:p>
          <a:p>
            <a:r>
              <a:rPr lang="en-US" dirty="0" err="1" smtClean="0"/>
              <a:t>WorldWide</a:t>
            </a:r>
            <a:r>
              <a:rPr lang="en-US" dirty="0" smtClean="0"/>
              <a:t> Telescope</a:t>
            </a:r>
          </a:p>
          <a:p>
            <a:pPr lvl="1"/>
            <a:r>
              <a:rPr lang="en-US" dirty="0" smtClean="0"/>
              <a:t>Making your computer a virtual telescope, looking beyond the horizon, on earth, across space, and through time</a:t>
            </a:r>
          </a:p>
          <a:p>
            <a:pPr lvl="1"/>
            <a:endParaRPr lang="en-US" dirty="0" smtClean="0"/>
          </a:p>
          <a:p>
            <a:r>
              <a:rPr lang="en-US" dirty="0" smtClean="0"/>
              <a:t>All materials are available at</a:t>
            </a:r>
          </a:p>
          <a:p>
            <a:pPr algn="ctr">
              <a:buNone/>
            </a:pPr>
            <a:r>
              <a:rPr lang="en-US" u="sng" dirty="0" smtClean="0">
                <a:solidFill>
                  <a:srgbClr val="002060"/>
                </a:solidFill>
              </a:rPr>
              <a:t>http://www.computingportal.org/step</a:t>
            </a:r>
          </a:p>
          <a:p>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4</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563562"/>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Run a Scenario</a:t>
            </a:r>
          </a:p>
        </p:txBody>
      </p:sp>
      <p:sp>
        <p:nvSpPr>
          <p:cNvPr id="14339" name="Rectangle 2"/>
          <p:cNvSpPr>
            <a:spLocks noGrp="1" noChangeArrowheads="1"/>
          </p:cNvSpPr>
          <p:nvPr>
            <p:ph type="body" idx="1"/>
          </p:nvPr>
        </p:nvSpPr>
        <p:spPr>
          <a:xfrm>
            <a:off x="457200" y="990600"/>
            <a:ext cx="8229600" cy="5135563"/>
          </a:xfrm>
        </p:spPr>
        <p:txBody>
          <a:bodyPr/>
          <a:lstStyle/>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Click the ‘Run’ button. This is equivalent to clicking the Act button over and over again, very quickly.</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smtClean="0"/>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The slider next to the Act and Run buttons sets the speed. </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smtClean="0"/>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Try various speeds, and then shift to a slow speed for the rest of the exercise.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40</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0"/>
            <a:ext cx="8229600" cy="762000"/>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Invoke Methods Directly</a:t>
            </a:r>
          </a:p>
        </p:txBody>
      </p:sp>
      <p:sp>
        <p:nvSpPr>
          <p:cNvPr id="7" name="Rectangle 2"/>
          <p:cNvSpPr txBox="1">
            <a:spLocks noChangeArrowheads="1"/>
          </p:cNvSpPr>
          <p:nvPr/>
        </p:nvSpPr>
        <p:spPr>
          <a:xfrm>
            <a:off x="304800" y="914400"/>
            <a:ext cx="8382000" cy="5229225"/>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Right click on the Wombat object and choose the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method.</a:t>
            </a:r>
          </a:p>
        </p:txBody>
      </p:sp>
      <p:pic>
        <p:nvPicPr>
          <p:cNvPr id="8" name="Picture 3"/>
          <p:cNvPicPr>
            <a:picLocks noChangeAspect="1" noChangeArrowheads="1"/>
          </p:cNvPicPr>
          <p:nvPr/>
        </p:nvPicPr>
        <p:blipFill>
          <a:blip r:embed="rId3" cstate="print"/>
          <a:srcRect/>
          <a:stretch>
            <a:fillRect/>
          </a:stretch>
        </p:blipFill>
        <p:spPr bwMode="auto">
          <a:xfrm>
            <a:off x="1492260" y="1752600"/>
            <a:ext cx="6216660" cy="4590873"/>
          </a:xfrm>
          <a:prstGeom prst="rect">
            <a:avLst/>
          </a:prstGeom>
          <a:noFill/>
          <a:ln w="9525">
            <a:noFill/>
            <a:round/>
            <a:headEnd/>
            <a:tailEnd/>
          </a:ln>
        </p:spPr>
      </p:pic>
      <p:sp>
        <p:nvSpPr>
          <p:cNvPr id="3" name="Slide Number Placeholder 2"/>
          <p:cNvSpPr>
            <a:spLocks noGrp="1"/>
          </p:cNvSpPr>
          <p:nvPr>
            <p:ph type="sldNum" sz="quarter" idx="12"/>
          </p:nvPr>
        </p:nvSpPr>
        <p:spPr/>
        <p:txBody>
          <a:bodyPr/>
          <a:lstStyle/>
          <a:p>
            <a:fld id="{EA7C8D44-3667-46F6-9772-CC52308E2A7F}" type="slidenum">
              <a:rPr kumimoji="0" lang="en-US" smtClean="0"/>
              <a:pPr/>
              <a:t>41</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563562"/>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Invoke a World Method</a:t>
            </a:r>
          </a:p>
        </p:txBody>
      </p:sp>
      <p:sp>
        <p:nvSpPr>
          <p:cNvPr id="17411" name="Rectangle 2"/>
          <p:cNvSpPr>
            <a:spLocks noGrp="1" noChangeArrowheads="1"/>
          </p:cNvSpPr>
          <p:nvPr>
            <p:ph type="body" idx="1"/>
          </p:nvPr>
        </p:nvSpPr>
        <p:spPr>
          <a:xfrm>
            <a:off x="457200" y="914400"/>
            <a:ext cx="8458200" cy="5305425"/>
          </a:xfrm>
        </p:spPr>
        <p:txBody>
          <a:bodyPr/>
          <a:lstStyle/>
          <a:p>
            <a:pPr eaLnBrk="1" hangingPunct="1"/>
            <a:r>
              <a:rPr lang="en-US" dirty="0" smtClean="0"/>
              <a:t>Right click on the world grid and choose the </a:t>
            </a:r>
            <a:r>
              <a:rPr lang="en-US" i="1" dirty="0" smtClean="0"/>
              <a:t>populate()</a:t>
            </a:r>
            <a:r>
              <a:rPr lang="en-US" dirty="0" smtClean="0"/>
              <a:t> method. This will fill the world with arbitrary numbers of Wombats and leaves.</a:t>
            </a:r>
          </a:p>
        </p:txBody>
      </p:sp>
      <p:pic>
        <p:nvPicPr>
          <p:cNvPr id="17412" name="Picture 3"/>
          <p:cNvPicPr>
            <a:picLocks noChangeAspect="1" noChangeArrowheads="1"/>
          </p:cNvPicPr>
          <p:nvPr/>
        </p:nvPicPr>
        <p:blipFill>
          <a:blip r:embed="rId3" cstate="print"/>
          <a:srcRect/>
          <a:stretch>
            <a:fillRect/>
          </a:stretch>
        </p:blipFill>
        <p:spPr bwMode="auto">
          <a:xfrm>
            <a:off x="1858873" y="2173199"/>
            <a:ext cx="5608727" cy="4151402"/>
          </a:xfrm>
          <a:prstGeom prst="rect">
            <a:avLst/>
          </a:prstGeom>
          <a:noFill/>
          <a:ln w="9525">
            <a:noFill/>
            <a:round/>
            <a:headEnd/>
            <a:tailEnd/>
          </a:ln>
        </p:spPr>
      </p:pic>
      <p:sp>
        <p:nvSpPr>
          <p:cNvPr id="3" name="Slide Number Placeholder 2"/>
          <p:cNvSpPr>
            <a:spLocks noGrp="1"/>
          </p:cNvSpPr>
          <p:nvPr>
            <p:ph type="sldNum" sz="quarter" idx="12"/>
          </p:nvPr>
        </p:nvSpPr>
        <p:spPr/>
        <p:txBody>
          <a:bodyPr/>
          <a:lstStyle/>
          <a:p>
            <a:fld id="{EA7C8D44-3667-46F6-9772-CC52308E2A7F}" type="slidenum">
              <a:rPr kumimoji="0" lang="en-US" smtClean="0"/>
              <a:pPr/>
              <a:t>42</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0"/>
            <a:ext cx="8229600" cy="762000"/>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Create a New World</a:t>
            </a:r>
          </a:p>
        </p:txBody>
      </p:sp>
      <p:sp>
        <p:nvSpPr>
          <p:cNvPr id="16387" name="Rectangle 2"/>
          <p:cNvSpPr>
            <a:spLocks noGrp="1" noChangeArrowheads="1"/>
          </p:cNvSpPr>
          <p:nvPr>
            <p:ph type="body" idx="1"/>
          </p:nvPr>
        </p:nvSpPr>
        <p:spPr>
          <a:xfrm>
            <a:off x="457200" y="990600"/>
            <a:ext cx="8229600" cy="5135563"/>
          </a:xfrm>
        </p:spPr>
        <p:txBody>
          <a:bodyPr/>
          <a:lstStyle/>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If you want to start all over, there is one easy option: throw away the world and create a new one. </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smtClean="0"/>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This is usually done by clicking the 'Reset' button at the bottom of the screen.</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smtClean="0"/>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Try 'Reset’, and experiment till comfortable with the overall scenario.</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43</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7200" y="0"/>
            <a:ext cx="8229600" cy="762000"/>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Change the Behavior of an Object</a:t>
            </a:r>
          </a:p>
        </p:txBody>
      </p:sp>
      <p:sp>
        <p:nvSpPr>
          <p:cNvPr id="7" name="Rectangle 2"/>
          <p:cNvSpPr txBox="1">
            <a:spLocks noChangeArrowheads="1"/>
          </p:cNvSpPr>
          <p:nvPr/>
        </p:nvSpPr>
        <p:spPr>
          <a:xfrm>
            <a:off x="457200" y="990600"/>
            <a:ext cx="8229600" cy="5229225"/>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Wombat always takes the Left direction in each action. We will now make it take a random direction.</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Right click on the Wombat class and choose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Open editor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1905000" y="2971800"/>
            <a:ext cx="5105400" cy="33569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A7C8D44-3667-46F6-9772-CC52308E2A7F}" type="slidenum">
              <a:rPr kumimoji="0" lang="en-US" smtClean="0"/>
              <a:pPr/>
              <a:t>44</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73051"/>
            <a:ext cx="8229600" cy="565150"/>
          </a:xfrm>
        </p:spPr>
        <p:txBody>
          <a:bodyPr>
            <a:normAutofit/>
          </a:bodyPr>
          <a:lstStyle/>
          <a:p>
            <a:r>
              <a:rPr lang="en-US" dirty="0" smtClean="0"/>
              <a:t>Change the Behavior of an Object (cont.)</a:t>
            </a:r>
          </a:p>
        </p:txBody>
      </p:sp>
      <p:sp>
        <p:nvSpPr>
          <p:cNvPr id="19459" name="Rectangle 2"/>
          <p:cNvSpPr>
            <a:spLocks noGrp="1" noChangeArrowheads="1"/>
          </p:cNvSpPr>
          <p:nvPr>
            <p:ph type="body" idx="1"/>
          </p:nvPr>
        </p:nvSpPr>
        <p:spPr>
          <a:xfrm>
            <a:off x="381000" y="1143000"/>
            <a:ext cx="8305800" cy="5076825"/>
          </a:xfrm>
        </p:spPr>
        <p:txBody>
          <a:bodyPr/>
          <a:lstStyle/>
          <a:p>
            <a:r>
              <a:rPr lang="en-US" dirty="0" smtClean="0"/>
              <a:t> View of the controlling program, using an editor:</a:t>
            </a:r>
          </a:p>
        </p:txBody>
      </p:sp>
      <p:pic>
        <p:nvPicPr>
          <p:cNvPr id="19460" name="Picture 3"/>
          <p:cNvPicPr>
            <a:picLocks noChangeAspect="1" noChangeArrowheads="1"/>
          </p:cNvPicPr>
          <p:nvPr/>
        </p:nvPicPr>
        <p:blipFill>
          <a:blip r:embed="rId3" cstate="print"/>
          <a:srcRect/>
          <a:stretch>
            <a:fillRect/>
          </a:stretch>
        </p:blipFill>
        <p:spPr bwMode="auto">
          <a:xfrm>
            <a:off x="1326592" y="1600201"/>
            <a:ext cx="7436409" cy="4859686"/>
          </a:xfrm>
          <a:prstGeom prst="rect">
            <a:avLst/>
          </a:prstGeom>
          <a:noFill/>
          <a:ln w="9525">
            <a:noFill/>
            <a:round/>
            <a:headEnd/>
            <a:tailEnd/>
          </a:ln>
        </p:spPr>
      </p:pic>
      <p:cxnSp>
        <p:nvCxnSpPr>
          <p:cNvPr id="8" name="Straight Arrow Connector 7"/>
          <p:cNvCxnSpPr/>
          <p:nvPr/>
        </p:nvCxnSpPr>
        <p:spPr>
          <a:xfrm>
            <a:off x="914400" y="3200400"/>
            <a:ext cx="1295400" cy="60960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2400" y="2590800"/>
            <a:ext cx="1066800" cy="646331"/>
          </a:xfrm>
          <a:prstGeom prst="rect">
            <a:avLst/>
          </a:prstGeom>
          <a:noFill/>
        </p:spPr>
        <p:txBody>
          <a:bodyPr wrap="square" rtlCol="0">
            <a:spAutoFit/>
          </a:bodyPr>
          <a:lstStyle/>
          <a:p>
            <a:pPr algn="r"/>
            <a:r>
              <a:rPr lang="en-US" dirty="0" smtClean="0"/>
              <a:t>Wombat</a:t>
            </a:r>
          </a:p>
          <a:p>
            <a:pPr algn="r"/>
            <a:r>
              <a:rPr lang="en-US" dirty="0" smtClean="0"/>
              <a:t>class</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45</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3051"/>
            <a:ext cx="8229600" cy="488950"/>
          </a:xfrm>
        </p:spPr>
        <p:txBody>
          <a:bodyPr/>
          <a:lstStyle/>
          <a:p>
            <a:r>
              <a:rPr lang="en-US" dirty="0" smtClean="0"/>
              <a:t>Change the Behavior of an Object (cont.)</a:t>
            </a:r>
          </a:p>
        </p:txBody>
      </p:sp>
      <p:sp>
        <p:nvSpPr>
          <p:cNvPr id="20483" name="Rectangle 2"/>
          <p:cNvSpPr>
            <a:spLocks noGrp="1" noChangeArrowheads="1"/>
          </p:cNvSpPr>
          <p:nvPr>
            <p:ph type="body" idx="1"/>
          </p:nvPr>
        </p:nvSpPr>
        <p:spPr>
          <a:xfrm>
            <a:off x="457200" y="1036637"/>
            <a:ext cx="8229600" cy="5211763"/>
          </a:xfrm>
        </p:spPr>
        <p:txBody>
          <a:bodyPr>
            <a:normAutofit/>
          </a:bodyPr>
          <a:lstStyle/>
          <a:p>
            <a:pPr indent="-341313">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t>    Add the lines in </a:t>
            </a:r>
            <a:r>
              <a:rPr lang="en-US" sz="1600" u="sng" dirty="0" smtClean="0">
                <a:solidFill>
                  <a:srgbClr val="002060"/>
                </a:solidFill>
              </a:rPr>
              <a:t>http://www.greenfoot.org/doc/tutorial/tutorial.html#TOC10505</a:t>
            </a:r>
            <a:r>
              <a:rPr lang="en-US" sz="2400" u="sng" dirty="0" smtClean="0">
                <a:solidFill>
                  <a:srgbClr val="002060"/>
                </a:solidFill>
              </a:rPr>
              <a:t> </a:t>
            </a:r>
            <a:r>
              <a:rPr lang="en-US" sz="2400" dirty="0" smtClean="0"/>
              <a:t>in the position shown.</a:t>
            </a:r>
          </a:p>
        </p:txBody>
      </p:sp>
      <p:pic>
        <p:nvPicPr>
          <p:cNvPr id="2054" name="Picture 6"/>
          <p:cNvPicPr>
            <a:picLocks noChangeAspect="1" noChangeArrowheads="1"/>
          </p:cNvPicPr>
          <p:nvPr/>
        </p:nvPicPr>
        <p:blipFill>
          <a:blip r:embed="rId3" cstate="print"/>
          <a:srcRect/>
          <a:stretch>
            <a:fillRect/>
          </a:stretch>
        </p:blipFill>
        <p:spPr bwMode="auto">
          <a:xfrm>
            <a:off x="4876800" y="1676400"/>
            <a:ext cx="3857625" cy="4953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457200" y="2352675"/>
            <a:ext cx="3924300" cy="3895725"/>
          </a:xfrm>
          <a:prstGeom prst="rect">
            <a:avLst/>
          </a:prstGeom>
          <a:noFill/>
          <a:ln w="9525">
            <a:noFill/>
            <a:miter lim="800000"/>
            <a:headEnd/>
            <a:tailEnd/>
          </a:ln>
          <a:effectLst/>
        </p:spPr>
      </p:pic>
      <p:sp>
        <p:nvSpPr>
          <p:cNvPr id="11" name="Left Brace 10"/>
          <p:cNvSpPr/>
          <p:nvPr/>
        </p:nvSpPr>
        <p:spPr>
          <a:xfrm>
            <a:off x="4495800" y="2819400"/>
            <a:ext cx="762000" cy="1600200"/>
          </a:xfrm>
          <a:prstGeom prst="leftBrace">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ectangle 7"/>
          <p:cNvSpPr/>
          <p:nvPr/>
        </p:nvSpPr>
        <p:spPr>
          <a:xfrm>
            <a:off x="5334000" y="2819400"/>
            <a:ext cx="3505200" cy="16002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6200000" flipH="1">
            <a:off x="3257550" y="2381250"/>
            <a:ext cx="17145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Slide Number Placeholder 2"/>
          <p:cNvSpPr>
            <a:spLocks noGrp="1"/>
          </p:cNvSpPr>
          <p:nvPr>
            <p:ph type="sldNum" sz="quarter" idx="12"/>
          </p:nvPr>
        </p:nvSpPr>
        <p:spPr/>
        <p:txBody>
          <a:bodyPr/>
          <a:lstStyle/>
          <a:p>
            <a:fld id="{EA7C8D44-3667-46F6-9772-CC52308E2A7F}" type="slidenum">
              <a:rPr kumimoji="0" lang="en-US" smtClean="0"/>
              <a:pPr/>
              <a:t>46</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sz="quarter" idx="1"/>
          </p:nvPr>
        </p:nvSpPr>
        <p:spPr/>
        <p:txBody>
          <a:bodyPr/>
          <a:lstStyle/>
          <a:p>
            <a:pPr marL="354013" indent="-422275">
              <a:buClrTx/>
              <a:tabLst>
                <a:tab pos="342900" algn="l"/>
                <a:tab pos="971550"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Inside the </a:t>
            </a:r>
            <a:r>
              <a:rPr lang="en-US" sz="2000" i="1" dirty="0" smtClean="0"/>
              <a:t>act()</a:t>
            </a:r>
            <a:r>
              <a:rPr lang="en-US" sz="2000" dirty="0" smtClean="0"/>
              <a:t> function, change </a:t>
            </a:r>
            <a:r>
              <a:rPr lang="en-US" sz="2000" i="1" dirty="0" err="1" smtClean="0"/>
              <a:t>turnLeft</a:t>
            </a:r>
            <a:r>
              <a:rPr lang="en-US" sz="2000" i="1" dirty="0" smtClean="0"/>
              <a:t>()</a:t>
            </a:r>
            <a:r>
              <a:rPr lang="en-US" sz="2000" dirty="0" smtClean="0"/>
              <a:t> to </a:t>
            </a:r>
            <a:r>
              <a:rPr lang="en-US" sz="2000" i="1" dirty="0" err="1" smtClean="0"/>
              <a:t>turnRandom</a:t>
            </a:r>
            <a:r>
              <a:rPr lang="en-US" sz="2000" i="1" dirty="0" smtClean="0"/>
              <a:t>()</a:t>
            </a:r>
            <a:r>
              <a:rPr lang="en-US" sz="2000" dirty="0" smtClean="0"/>
              <a:t>, then press the Close button at the top.</a:t>
            </a:r>
          </a:p>
          <a:p>
            <a:pPr indent="-341313">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Press the Compile button at the bottom right. Place some Wombats and	leaves again.</a:t>
            </a:r>
          </a:p>
          <a:p>
            <a:pPr indent="-341313">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Press the Run button to see how the Wombat will change its direction 	randomly. </a:t>
            </a:r>
          </a:p>
        </p:txBody>
      </p:sp>
      <p:pic>
        <p:nvPicPr>
          <p:cNvPr id="1028" name="Picture 4"/>
          <p:cNvPicPr>
            <a:picLocks noChangeAspect="1" noChangeArrowheads="1"/>
          </p:cNvPicPr>
          <p:nvPr/>
        </p:nvPicPr>
        <p:blipFill>
          <a:blip r:embed="rId3" cstate="print"/>
          <a:srcRect/>
          <a:stretch>
            <a:fillRect/>
          </a:stretch>
        </p:blipFill>
        <p:spPr bwMode="auto">
          <a:xfrm>
            <a:off x="304799" y="3124201"/>
            <a:ext cx="3599563" cy="309562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764942" y="3124200"/>
            <a:ext cx="3464658" cy="3124200"/>
          </a:xfrm>
          <a:prstGeom prst="rect">
            <a:avLst/>
          </a:prstGeom>
          <a:noFill/>
          <a:ln w="9525">
            <a:noFill/>
            <a:miter lim="800000"/>
            <a:headEnd/>
            <a:tailEnd/>
          </a:ln>
          <a:effectLst/>
        </p:spPr>
      </p:pic>
      <p:cxnSp>
        <p:nvCxnSpPr>
          <p:cNvPr id="10" name="Straight Arrow Connector 9"/>
          <p:cNvCxnSpPr/>
          <p:nvPr/>
        </p:nvCxnSpPr>
        <p:spPr>
          <a:xfrm rot="10800000">
            <a:off x="2057400" y="5715000"/>
            <a:ext cx="3276600" cy="1588"/>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762000" y="5600700"/>
            <a:ext cx="990600" cy="228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5562600"/>
            <a:ext cx="990600"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txBox="1">
            <a:spLocks noChangeArrowheads="1"/>
          </p:cNvSpPr>
          <p:nvPr/>
        </p:nvSpPr>
        <p:spPr>
          <a:xfrm>
            <a:off x="457200" y="273051"/>
            <a:ext cx="8229600" cy="488950"/>
          </a:xfrm>
          <a:prstGeom prst="rect">
            <a:avLst/>
          </a:prstGeom>
        </p:spPr>
        <p:txBody>
          <a:bodyPr vert="horz" lIns="0" tIns="0" rIns="0" bIns="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Change the Behavior of an Object (cont.)</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47</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More on </a:t>
            </a:r>
            <a:r>
              <a:rPr lang="en-US" dirty="0" err="1" smtClean="0"/>
              <a:t>Greenfoot</a:t>
            </a:r>
            <a:endParaRPr lang="en-US" dirty="0"/>
          </a:p>
        </p:txBody>
      </p:sp>
      <p:sp>
        <p:nvSpPr>
          <p:cNvPr id="4" name="Content Placeholder 3"/>
          <p:cNvSpPr>
            <a:spLocks noGrp="1"/>
          </p:cNvSpPr>
          <p:nvPr>
            <p:ph sz="quarter" idx="1"/>
          </p:nvPr>
        </p:nvSpPr>
        <p:spPr>
          <a:xfrm>
            <a:off x="457200" y="914400"/>
            <a:ext cx="8305800" cy="5410200"/>
          </a:xfrm>
        </p:spPr>
        <p:txBody>
          <a:bodyPr>
            <a:normAutofit lnSpcReduction="10000"/>
          </a:bodyPr>
          <a:lstStyle/>
          <a:p>
            <a:r>
              <a:rPr lang="en-US" dirty="0" smtClean="0"/>
              <a:t>To learn more about </a:t>
            </a:r>
            <a:r>
              <a:rPr lang="en-US" dirty="0" err="1" smtClean="0"/>
              <a:t>Greenfoot</a:t>
            </a:r>
            <a:r>
              <a:rPr lang="en-US" dirty="0" smtClean="0"/>
              <a:t>, visit </a:t>
            </a:r>
            <a:r>
              <a:rPr lang="en-US" sz="2400" u="sng" dirty="0" smtClean="0">
                <a:solidFill>
                  <a:srgbClr val="002060"/>
                </a:solidFill>
              </a:rPr>
              <a:t>www.greenfoot.org/about/</a:t>
            </a:r>
          </a:p>
          <a:p>
            <a:pPr>
              <a:buNone/>
            </a:pPr>
            <a:endParaRPr lang="en-US" sz="2400" u="sng" dirty="0" smtClean="0">
              <a:solidFill>
                <a:srgbClr val="002060"/>
              </a:solidFill>
            </a:endParaRPr>
          </a:p>
          <a:p>
            <a:r>
              <a:rPr lang="en-US" dirty="0" smtClean="0"/>
              <a:t>Use their tutorial to gain more in-depth knowledge</a:t>
            </a:r>
          </a:p>
          <a:p>
            <a:pPr lvl="1">
              <a:buNone/>
            </a:pPr>
            <a:r>
              <a:rPr lang="en-US" sz="2400" u="sng" dirty="0" smtClean="0">
                <a:solidFill>
                  <a:srgbClr val="002060"/>
                </a:solidFill>
              </a:rPr>
              <a:t>http://www.greenfoot.org/doc/tutorial/tutorial.html</a:t>
            </a:r>
          </a:p>
          <a:p>
            <a:pPr lvl="1">
              <a:buNone/>
            </a:pPr>
            <a:endParaRPr lang="en-US" sz="2400" u="sng" dirty="0" smtClean="0">
              <a:solidFill>
                <a:srgbClr val="002060"/>
              </a:solidFill>
            </a:endParaRPr>
          </a:p>
          <a:p>
            <a:r>
              <a:rPr lang="en-US" sz="2400" dirty="0" smtClean="0"/>
              <a:t>At your leisure, later, try out scenarios in the </a:t>
            </a:r>
            <a:r>
              <a:rPr lang="en-US" sz="2400" dirty="0" err="1" smtClean="0"/>
              <a:t>Greenfoot</a:t>
            </a:r>
            <a:r>
              <a:rPr lang="en-US" sz="2400" dirty="0" smtClean="0"/>
              <a:t> gallery: </a:t>
            </a:r>
            <a:r>
              <a:rPr lang="en-US" sz="2400" u="sng" dirty="0" smtClean="0">
                <a:solidFill>
                  <a:srgbClr val="002060"/>
                </a:solidFill>
              </a:rPr>
              <a:t>http://greenfootgallery.org/</a:t>
            </a:r>
          </a:p>
          <a:p>
            <a:endParaRPr lang="en-US" sz="2400" u="sng" dirty="0" smtClean="0">
              <a:solidFill>
                <a:srgbClr val="002060"/>
              </a:solidFill>
            </a:endParaRPr>
          </a:p>
          <a:p>
            <a:r>
              <a:rPr lang="en-US" sz="2400" dirty="0" smtClean="0"/>
              <a:t>Now, try out some examples, and for each, jot down a sentence summarizing what you learned:</a:t>
            </a:r>
          </a:p>
          <a:p>
            <a:pPr lvl="1"/>
            <a:r>
              <a:rPr lang="en-US" sz="2100" u="sng" dirty="0" smtClean="0">
                <a:solidFill>
                  <a:srgbClr val="002060"/>
                </a:solidFill>
              </a:rPr>
              <a:t>http://greenfootgallery.org/scenarios/772</a:t>
            </a:r>
            <a:r>
              <a:rPr lang="en-US" sz="2100" dirty="0" smtClean="0"/>
              <a:t> (queues, scheduling)</a:t>
            </a:r>
          </a:p>
          <a:p>
            <a:pPr lvl="1"/>
            <a:r>
              <a:rPr lang="en-US" sz="2100" u="sng" dirty="0" smtClean="0">
                <a:solidFill>
                  <a:srgbClr val="002060"/>
                </a:solidFill>
              </a:rPr>
              <a:t>http://greenfootgallery.org/scenarios/597</a:t>
            </a:r>
            <a:r>
              <a:rPr lang="en-US" sz="2100" dirty="0" smtClean="0"/>
              <a:t> (waves in Physics)</a:t>
            </a:r>
          </a:p>
          <a:p>
            <a:pPr lvl="1"/>
            <a:r>
              <a:rPr lang="en-US" sz="2100" u="sng" dirty="0" smtClean="0">
                <a:solidFill>
                  <a:srgbClr val="002060"/>
                </a:solidFill>
              </a:rPr>
              <a:t>http://greenfootgallery.org/scenarios/1857</a:t>
            </a:r>
            <a:r>
              <a:rPr lang="en-US" sz="2100" dirty="0" smtClean="0">
                <a:solidFill>
                  <a:srgbClr val="002060"/>
                </a:solidFill>
              </a:rPr>
              <a:t> </a:t>
            </a:r>
            <a:r>
              <a:rPr lang="en-US" sz="2000" dirty="0" smtClean="0"/>
              <a:t>(flocking behavior)</a:t>
            </a:r>
            <a:endParaRPr lang="en-US" sz="2200" u="sng" dirty="0" smtClean="0">
              <a:solidFill>
                <a:srgbClr val="002060"/>
              </a:solidFill>
            </a:endParaRPr>
          </a:p>
          <a:p>
            <a:pPr lvl="1">
              <a:buNone/>
            </a:pPr>
            <a:endParaRPr lang="en-US" sz="2200" u="sng" dirty="0">
              <a:solidFill>
                <a:srgbClr val="002060"/>
              </a:solidFill>
            </a:endParaRP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48</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pPr algn="ctr"/>
            <a:r>
              <a:rPr lang="en-US" b="1" dirty="0" smtClean="0">
                <a:solidFill>
                  <a:srgbClr val="00B0F0"/>
                </a:solidFill>
              </a:rPr>
              <a:t>World Wide Telescope (WWT)</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Explore the universe through the images taken from a number of ground and space-based telescopes.</a:t>
            </a:r>
          </a:p>
          <a:p>
            <a:r>
              <a:rPr lang="en-US" dirty="0" smtClean="0"/>
              <a:t>Open Internet Explorer</a:t>
            </a:r>
          </a:p>
          <a:p>
            <a:endParaRPr lang="en-US" dirty="0" smtClean="0"/>
          </a:p>
          <a:p>
            <a:r>
              <a:rPr lang="en-US" dirty="0" smtClean="0"/>
              <a:t>We are going to use the web-client available at the following location: </a:t>
            </a:r>
            <a:r>
              <a:rPr lang="en-US" sz="2400" u="sng" dirty="0" smtClean="0">
                <a:solidFill>
                  <a:srgbClr val="002060"/>
                </a:solidFill>
              </a:rPr>
              <a:t>www.worldwidetelescope.org/webclient/</a:t>
            </a:r>
          </a:p>
        </p:txBody>
      </p:sp>
      <p:pic>
        <p:nvPicPr>
          <p:cNvPr id="4" name="Content Placeholder 3" descr="WWT.jpg"/>
          <p:cNvPicPr>
            <a:picLocks noChangeAspect="1"/>
          </p:cNvPicPr>
          <p:nvPr/>
        </p:nvPicPr>
        <p:blipFill>
          <a:blip r:embed="rId3" cstate="print"/>
          <a:stretch>
            <a:fillRect/>
          </a:stretch>
        </p:blipFill>
        <p:spPr>
          <a:xfrm>
            <a:off x="2362200" y="3886200"/>
            <a:ext cx="4070350" cy="2333280"/>
          </a:xfrm>
          <a:prstGeom prst="rect">
            <a:avLst/>
          </a:prstGeom>
          <a:ln>
            <a:noFill/>
          </a:ln>
          <a:effectLst>
            <a:outerShdw blurRad="292100" dist="139700" dir="2700000" algn="tl" rotWithShape="0">
              <a:srgbClr val="333333">
                <a:alpha val="65000"/>
              </a:srgbClr>
            </a:outerShdw>
          </a:effectLst>
        </p:spPr>
      </p:pic>
      <p:pic>
        <p:nvPicPr>
          <p:cNvPr id="7" name="Picture 6" descr="microsoft_ie-logo.jpg"/>
          <p:cNvPicPr>
            <a:picLocks noChangeAspect="1"/>
          </p:cNvPicPr>
          <p:nvPr/>
        </p:nvPicPr>
        <p:blipFill>
          <a:blip r:embed="rId4" cstate="print"/>
          <a:stretch>
            <a:fillRect/>
          </a:stretch>
        </p:blipFill>
        <p:spPr>
          <a:xfrm>
            <a:off x="4724401" y="1981201"/>
            <a:ext cx="783770" cy="609599"/>
          </a:xfrm>
          <a:prstGeom prst="rect">
            <a:avLst/>
          </a:prstGeom>
        </p:spPr>
      </p:pic>
      <p:sp>
        <p:nvSpPr>
          <p:cNvPr id="8" name="TextBox 7"/>
          <p:cNvSpPr txBox="1"/>
          <p:nvPr/>
        </p:nvSpPr>
        <p:spPr>
          <a:xfrm>
            <a:off x="381000" y="6324600"/>
            <a:ext cx="8229600" cy="523220"/>
          </a:xfrm>
          <a:prstGeom prst="rect">
            <a:avLst/>
          </a:prstGeom>
          <a:noFill/>
        </p:spPr>
        <p:txBody>
          <a:bodyPr wrap="square" rtlCol="0">
            <a:spAutoFit/>
          </a:bodyPr>
          <a:lstStyle/>
          <a:p>
            <a:pPr algn="ctr"/>
            <a:r>
              <a:rPr lang="en-US" sz="1400" dirty="0" smtClean="0"/>
              <a:t>WWT might not load on the first try. It might seem like the site is down. </a:t>
            </a:r>
          </a:p>
          <a:p>
            <a:pPr algn="ctr"/>
            <a:r>
              <a:rPr lang="en-US" sz="1400" dirty="0" smtClean="0"/>
              <a:t>The browser should be refreshed (f5) 2-3 times to load the page. </a:t>
            </a:r>
            <a:endParaRPr lang="en-US" sz="1400" dirty="0"/>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49</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600200"/>
            <a:ext cx="3891193" cy="1200329"/>
          </a:xfrm>
          <a:prstGeom prst="rect">
            <a:avLst/>
          </a:prstGeom>
          <a:noFill/>
        </p:spPr>
        <p:txBody>
          <a:bodyPr wrap="none" rtlCol="0">
            <a:spAutoFit/>
          </a:bodyPr>
          <a:lstStyle/>
          <a:p>
            <a:r>
              <a:rPr lang="en-US" sz="4000" dirty="0" smtClean="0">
                <a:solidFill>
                  <a:schemeClr val="tx1">
                    <a:lumMod val="75000"/>
                  </a:schemeClr>
                </a:solidFill>
              </a:rPr>
              <a:t>Biometrics:</a:t>
            </a:r>
          </a:p>
          <a:p>
            <a:r>
              <a:rPr lang="en-US" sz="3200" dirty="0" smtClean="0"/>
              <a:t>Fingerprint Recognition</a:t>
            </a:r>
            <a:endParaRPr lang="en-US" dirty="0"/>
          </a:p>
        </p:txBody>
      </p:sp>
      <p:pic>
        <p:nvPicPr>
          <p:cNvPr id="3074" name="Picture 2" descr="Biometric technologies fingerprint recognition Biometric-based authentication appl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771" y="3352800"/>
            <a:ext cx="3512229" cy="326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301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rmAutofit/>
          </a:bodyPr>
          <a:lstStyle/>
          <a:p>
            <a:r>
              <a:rPr lang="en-US" dirty="0" smtClean="0"/>
              <a:t>Navigating through WWT</a:t>
            </a:r>
            <a:endParaRPr lang="en-US" dirty="0"/>
          </a:p>
        </p:txBody>
      </p:sp>
      <p:pic>
        <p:nvPicPr>
          <p:cNvPr id="4" name="Content Placeholder 3" descr="WWT.jpg"/>
          <p:cNvPicPr>
            <a:picLocks noGrp="1" noChangeAspect="1"/>
          </p:cNvPicPr>
          <p:nvPr>
            <p:ph idx="1"/>
          </p:nvPr>
        </p:nvPicPr>
        <p:blipFill>
          <a:blip r:embed="rId3" cstate="print"/>
          <a:stretch>
            <a:fillRect/>
          </a:stretch>
        </p:blipFill>
        <p:spPr>
          <a:xfrm>
            <a:off x="762000" y="1372564"/>
            <a:ext cx="7880350" cy="4517319"/>
          </a:xfrm>
          <a:prstGeom prst="rect">
            <a:avLst/>
          </a:prstGeom>
          <a:ln>
            <a:noFill/>
          </a:ln>
          <a:effectLst>
            <a:outerShdw blurRad="292100" dist="139700" dir="2700000" algn="tl" rotWithShape="0">
              <a:srgbClr val="333333">
                <a:alpha val="65000"/>
              </a:srgbClr>
            </a:outerShdw>
          </a:effectLst>
        </p:spPr>
      </p:pic>
      <p:grpSp>
        <p:nvGrpSpPr>
          <p:cNvPr id="3" name="Group 12"/>
          <p:cNvGrpSpPr/>
          <p:nvPr/>
        </p:nvGrpSpPr>
        <p:grpSpPr>
          <a:xfrm>
            <a:off x="726744" y="914400"/>
            <a:ext cx="7924800" cy="1447800"/>
            <a:chOff x="1031544" y="1219200"/>
            <a:chExt cx="7924800" cy="1447800"/>
          </a:xfrm>
        </p:grpSpPr>
        <p:sp>
          <p:nvSpPr>
            <p:cNvPr id="5" name="Rectangle 4"/>
            <p:cNvSpPr/>
            <p:nvPr/>
          </p:nvSpPr>
          <p:spPr>
            <a:xfrm>
              <a:off x="1031544" y="1905000"/>
              <a:ext cx="79248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876800" y="1219200"/>
              <a:ext cx="3172663" cy="369332"/>
            </a:xfrm>
            <a:prstGeom prst="rect">
              <a:avLst/>
            </a:prstGeom>
            <a:noFill/>
            <a:ln>
              <a:noFill/>
            </a:ln>
          </p:spPr>
          <p:txBody>
            <a:bodyPr wrap="none" rtlCol="0">
              <a:spAutoFit/>
            </a:bodyPr>
            <a:lstStyle/>
            <a:p>
              <a:r>
                <a:rPr lang="en-US" b="1" dirty="0" smtClean="0"/>
                <a:t>Explore collections, search</a:t>
              </a:r>
              <a:endParaRPr lang="en-US" b="1" dirty="0"/>
            </a:p>
          </p:txBody>
        </p:sp>
        <p:cxnSp>
          <p:nvCxnSpPr>
            <p:cNvPr id="10" name="Straight Arrow Connector 9"/>
            <p:cNvCxnSpPr>
              <a:stCxn id="8" idx="2"/>
              <a:endCxn id="5" idx="0"/>
            </p:cNvCxnSpPr>
            <p:nvPr/>
          </p:nvCxnSpPr>
          <p:spPr>
            <a:xfrm rot="5400000">
              <a:off x="5570304" y="1012172"/>
              <a:ext cx="316468" cy="14691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9" name="Group 13"/>
          <p:cNvGrpSpPr/>
          <p:nvPr/>
        </p:nvGrpSpPr>
        <p:grpSpPr>
          <a:xfrm>
            <a:off x="685800" y="5105400"/>
            <a:ext cx="6553200" cy="1359932"/>
            <a:chOff x="990600" y="5410200"/>
            <a:chExt cx="6553200" cy="1359932"/>
          </a:xfrm>
        </p:grpSpPr>
        <p:sp>
          <p:nvSpPr>
            <p:cNvPr id="6" name="Rectangle 5"/>
            <p:cNvSpPr/>
            <p:nvPr/>
          </p:nvSpPr>
          <p:spPr>
            <a:xfrm>
              <a:off x="990600" y="5410200"/>
              <a:ext cx="65532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1627937" y="6400800"/>
              <a:ext cx="3172663" cy="369332"/>
            </a:xfrm>
            <a:prstGeom prst="rect">
              <a:avLst/>
            </a:prstGeom>
            <a:noFill/>
            <a:ln>
              <a:noFill/>
            </a:ln>
          </p:spPr>
          <p:txBody>
            <a:bodyPr wrap="square" rtlCol="0">
              <a:spAutoFit/>
            </a:bodyPr>
            <a:lstStyle/>
            <a:p>
              <a:r>
                <a:rPr lang="en-US" b="1" dirty="0" smtClean="0"/>
                <a:t>Available images</a:t>
              </a:r>
              <a:endParaRPr lang="en-US" b="1" dirty="0"/>
            </a:p>
          </p:txBody>
        </p:sp>
        <p:cxnSp>
          <p:nvCxnSpPr>
            <p:cNvPr id="12" name="Straight Arrow Connector 11"/>
            <p:cNvCxnSpPr>
              <a:stCxn id="11" idx="0"/>
              <a:endCxn id="6" idx="2"/>
            </p:cNvCxnSpPr>
            <p:nvPr/>
          </p:nvCxnSpPr>
          <p:spPr>
            <a:xfrm rot="5400000" flipH="1" flipV="1">
              <a:off x="3626434" y="5760035"/>
              <a:ext cx="228600" cy="105293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13" name="Group 14"/>
          <p:cNvGrpSpPr/>
          <p:nvPr/>
        </p:nvGrpSpPr>
        <p:grpSpPr>
          <a:xfrm>
            <a:off x="5791200" y="5105400"/>
            <a:ext cx="2895600" cy="1575375"/>
            <a:chOff x="6096000" y="5410200"/>
            <a:chExt cx="2895600" cy="1575375"/>
          </a:xfrm>
        </p:grpSpPr>
        <p:sp>
          <p:nvSpPr>
            <p:cNvPr id="7" name="Rectangle 6"/>
            <p:cNvSpPr/>
            <p:nvPr/>
          </p:nvSpPr>
          <p:spPr>
            <a:xfrm>
              <a:off x="7696200" y="5410200"/>
              <a:ext cx="12954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TextBox 15"/>
            <p:cNvSpPr txBox="1"/>
            <p:nvPr/>
          </p:nvSpPr>
          <p:spPr>
            <a:xfrm>
              <a:off x="6096000" y="6400800"/>
              <a:ext cx="2819400" cy="584775"/>
            </a:xfrm>
            <a:prstGeom prst="rect">
              <a:avLst/>
            </a:prstGeom>
            <a:noFill/>
            <a:ln>
              <a:noFill/>
            </a:ln>
          </p:spPr>
          <p:txBody>
            <a:bodyPr wrap="square" rtlCol="0">
              <a:spAutoFit/>
            </a:bodyPr>
            <a:lstStyle/>
            <a:p>
              <a:pPr algn="ctr"/>
              <a:r>
                <a:rPr lang="en-US" b="1" dirty="0" smtClean="0"/>
                <a:t>Context</a:t>
              </a:r>
            </a:p>
            <a:p>
              <a:pPr algn="ctr"/>
              <a:r>
                <a:rPr lang="en-US" sz="1400" b="1" dirty="0" smtClean="0"/>
                <a:t>(constellation, field of view)</a:t>
              </a:r>
              <a:endParaRPr lang="en-US" sz="1400" b="1" dirty="0"/>
            </a:p>
          </p:txBody>
        </p:sp>
        <p:cxnSp>
          <p:nvCxnSpPr>
            <p:cNvPr id="17" name="Straight Arrow Connector 16"/>
            <p:cNvCxnSpPr>
              <a:stCxn id="16" idx="0"/>
              <a:endCxn id="7" idx="2"/>
            </p:cNvCxnSpPr>
            <p:nvPr/>
          </p:nvCxnSpPr>
          <p:spPr>
            <a:xfrm rot="5400000" flipH="1" flipV="1">
              <a:off x="7810500" y="5867400"/>
              <a:ext cx="228600" cy="838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15" name="Slide Number Placeholder 14"/>
          <p:cNvSpPr>
            <a:spLocks noGrp="1"/>
          </p:cNvSpPr>
          <p:nvPr>
            <p:ph type="sldNum" sz="quarter" idx="12"/>
          </p:nvPr>
        </p:nvSpPr>
        <p:spPr/>
        <p:txBody>
          <a:bodyPr/>
          <a:lstStyle/>
          <a:p>
            <a:fld id="{EA7C8D44-3667-46F6-9772-CC52308E2A7F}" type="slidenum">
              <a:rPr kumimoji="0" lang="en-US" smtClean="0"/>
              <a:pPr/>
              <a:t>50</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descr="WWT2.jpg"/>
          <p:cNvPicPr>
            <a:picLocks noGrp="1" noChangeAspect="1"/>
          </p:cNvPicPr>
          <p:nvPr>
            <p:ph idx="1"/>
          </p:nvPr>
        </p:nvPicPr>
        <p:blipFill>
          <a:blip r:embed="rId3" cstate="print"/>
          <a:stretch>
            <a:fillRect/>
          </a:stretch>
        </p:blipFill>
        <p:spPr>
          <a:xfrm>
            <a:off x="990600" y="2133600"/>
            <a:ext cx="7499350" cy="3948876"/>
          </a:xfrm>
        </p:spPr>
      </p:pic>
      <p:sp>
        <p:nvSpPr>
          <p:cNvPr id="2" name="Title 1"/>
          <p:cNvSpPr>
            <a:spLocks noGrp="1"/>
          </p:cNvSpPr>
          <p:nvPr>
            <p:ph type="title"/>
          </p:nvPr>
        </p:nvSpPr>
        <p:spPr>
          <a:xfrm>
            <a:off x="457200" y="152400"/>
            <a:ext cx="8534400" cy="609600"/>
          </a:xfrm>
        </p:spPr>
        <p:txBody>
          <a:bodyPr/>
          <a:lstStyle/>
          <a:p>
            <a:r>
              <a:rPr lang="en-US" dirty="0" smtClean="0"/>
              <a:t>Navigating through WWT (cont.)</a:t>
            </a:r>
            <a:endParaRPr lang="en-US" dirty="0"/>
          </a:p>
        </p:txBody>
      </p:sp>
      <p:grpSp>
        <p:nvGrpSpPr>
          <p:cNvPr id="3" name="Group 11"/>
          <p:cNvGrpSpPr/>
          <p:nvPr/>
        </p:nvGrpSpPr>
        <p:grpSpPr>
          <a:xfrm>
            <a:off x="5562600" y="1219200"/>
            <a:ext cx="2999539" cy="4191000"/>
            <a:chOff x="5867400" y="1524000"/>
            <a:chExt cx="2999539" cy="4191000"/>
          </a:xfrm>
        </p:grpSpPr>
        <p:sp>
          <p:nvSpPr>
            <p:cNvPr id="8" name="Rectangle 7"/>
            <p:cNvSpPr/>
            <p:nvPr/>
          </p:nvSpPr>
          <p:spPr>
            <a:xfrm>
              <a:off x="6096000" y="3048000"/>
              <a:ext cx="2514600" cy="2667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5867400" y="1524000"/>
              <a:ext cx="2999539" cy="369332"/>
            </a:xfrm>
            <a:prstGeom prst="rect">
              <a:avLst/>
            </a:prstGeom>
            <a:noFill/>
          </p:spPr>
          <p:txBody>
            <a:bodyPr wrap="none" rtlCol="0">
              <a:spAutoFit/>
            </a:bodyPr>
            <a:lstStyle/>
            <a:p>
              <a:r>
                <a:rPr lang="en-US" b="1" dirty="0" err="1" smtClean="0"/>
                <a:t>Finderscope</a:t>
              </a:r>
              <a:r>
                <a:rPr lang="en-US" b="1" dirty="0" smtClean="0"/>
                <a:t> (</a:t>
              </a:r>
              <a:r>
                <a:rPr lang="en-US" b="1" dirty="0" err="1" smtClean="0"/>
                <a:t>Shift+click</a:t>
              </a:r>
              <a:r>
                <a:rPr lang="en-US" b="1" dirty="0" smtClean="0"/>
                <a:t>)</a:t>
              </a:r>
              <a:endParaRPr lang="en-US" b="1" dirty="0"/>
            </a:p>
          </p:txBody>
        </p:sp>
        <p:cxnSp>
          <p:nvCxnSpPr>
            <p:cNvPr id="10" name="Straight Arrow Connector 9"/>
            <p:cNvCxnSpPr>
              <a:stCxn id="9" idx="2"/>
              <a:endCxn id="8" idx="0"/>
            </p:cNvCxnSpPr>
            <p:nvPr/>
          </p:nvCxnSpPr>
          <p:spPr>
            <a:xfrm rot="5400000">
              <a:off x="6782901" y="2463731"/>
              <a:ext cx="1154668" cy="138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4" name="Group 10"/>
          <p:cNvGrpSpPr/>
          <p:nvPr/>
        </p:nvGrpSpPr>
        <p:grpSpPr>
          <a:xfrm>
            <a:off x="2549856" y="1371600"/>
            <a:ext cx="990600" cy="1143000"/>
            <a:chOff x="2854656" y="1676400"/>
            <a:chExt cx="990600" cy="1143000"/>
          </a:xfrm>
        </p:grpSpPr>
        <p:sp>
          <p:nvSpPr>
            <p:cNvPr id="18" name="Rectangle 17"/>
            <p:cNvSpPr/>
            <p:nvPr/>
          </p:nvSpPr>
          <p:spPr>
            <a:xfrm>
              <a:off x="3048000" y="2590800"/>
              <a:ext cx="609600" cy="2286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TextBox 18"/>
            <p:cNvSpPr txBox="1"/>
            <p:nvPr/>
          </p:nvSpPr>
          <p:spPr>
            <a:xfrm>
              <a:off x="2854656" y="1676400"/>
              <a:ext cx="990600" cy="369332"/>
            </a:xfrm>
            <a:prstGeom prst="rect">
              <a:avLst/>
            </a:prstGeom>
            <a:noFill/>
          </p:spPr>
          <p:txBody>
            <a:bodyPr wrap="square" rtlCol="0">
              <a:spAutoFit/>
            </a:bodyPr>
            <a:lstStyle/>
            <a:p>
              <a:r>
                <a:rPr lang="en-US" b="1" dirty="0" smtClean="0"/>
                <a:t>Search</a:t>
              </a:r>
            </a:p>
          </p:txBody>
        </p:sp>
        <p:cxnSp>
          <p:nvCxnSpPr>
            <p:cNvPr id="20" name="Straight Arrow Connector 19"/>
            <p:cNvCxnSpPr>
              <a:stCxn id="19" idx="2"/>
              <a:endCxn id="18" idx="0"/>
            </p:cNvCxnSpPr>
            <p:nvPr/>
          </p:nvCxnSpPr>
          <p:spPr>
            <a:xfrm rot="16200000" flipH="1">
              <a:off x="3078844" y="2316844"/>
              <a:ext cx="545068" cy="284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6" name="Slide Number Placeholder 5"/>
          <p:cNvSpPr>
            <a:spLocks noGrp="1"/>
          </p:cNvSpPr>
          <p:nvPr>
            <p:ph type="sldNum" sz="quarter" idx="12"/>
          </p:nvPr>
        </p:nvSpPr>
        <p:spPr/>
        <p:txBody>
          <a:bodyPr/>
          <a:lstStyle/>
          <a:p>
            <a:fld id="{EA7C8D44-3667-46F6-9772-CC52308E2A7F}" type="slidenum">
              <a:rPr kumimoji="0" lang="en-US" smtClean="0"/>
              <a:pPr/>
              <a:t>51</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Task I</a:t>
            </a:r>
            <a:endParaRPr lang="en-US" dirty="0"/>
          </a:p>
        </p:txBody>
      </p:sp>
      <p:sp>
        <p:nvSpPr>
          <p:cNvPr id="3" name="Content Placeholder 2"/>
          <p:cNvSpPr>
            <a:spLocks noGrp="1"/>
          </p:cNvSpPr>
          <p:nvPr>
            <p:ph idx="1"/>
          </p:nvPr>
        </p:nvSpPr>
        <p:spPr/>
        <p:txBody>
          <a:bodyPr>
            <a:normAutofit/>
          </a:bodyPr>
          <a:lstStyle/>
          <a:p>
            <a:r>
              <a:rPr lang="en-US" dirty="0" smtClean="0"/>
              <a:t>Where is the Grand Canyon of Mars?</a:t>
            </a:r>
          </a:p>
          <a:p>
            <a:pPr lvl="1"/>
            <a:r>
              <a:rPr lang="en-US" dirty="0" smtClean="0"/>
              <a:t>Set ‘Look at’ to ‘Planet’ (at the lower left corner)</a:t>
            </a:r>
          </a:p>
          <a:p>
            <a:pPr lvl="1"/>
            <a:r>
              <a:rPr lang="en-US" dirty="0" smtClean="0"/>
              <a:t>Set ‘Imagery’ to ‘Mars’ (near the lower left corner)</a:t>
            </a:r>
          </a:p>
          <a:p>
            <a:pPr lvl="1"/>
            <a:r>
              <a:rPr lang="en-US" dirty="0" smtClean="0"/>
              <a:t>See the next slide, and navigate as suggested.</a:t>
            </a:r>
          </a:p>
          <a:p>
            <a:endParaRPr lang="en-US" dirty="0" smtClean="0"/>
          </a:p>
          <a:p>
            <a:r>
              <a:rPr lang="en-US" dirty="0" smtClean="0"/>
              <a:t>Please raise your hand if you have any question or need any help. </a:t>
            </a:r>
          </a:p>
          <a:p>
            <a:pPr lvl="1">
              <a:buNone/>
            </a:pPr>
            <a:endParaRPr lang="en-US" dirty="0" smtClean="0"/>
          </a:p>
          <a:p>
            <a:pPr lvl="1"/>
            <a:endParaRPr lang="en-US" dirty="0" smtClean="0"/>
          </a:p>
          <a:p>
            <a:pPr lvl="1"/>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52</a:t>
            </a:fld>
            <a:endParaRPr kumimoji="0" lang="en-US" dirty="0"/>
          </a:p>
        </p:txBody>
      </p:sp>
    </p:spTree>
    <p:extLst>
      <p:ext uri="{BB962C8B-B14F-4D97-AF65-F5344CB8AC3E}">
        <p14:creationId xmlns:p14="http://schemas.microsoft.com/office/powerpoint/2010/main" val="37197922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Here is the Grand Canyon of Mars!</a:t>
            </a:r>
            <a:endParaRPr lang="en-US" dirty="0"/>
          </a:p>
        </p:txBody>
      </p:sp>
      <p:pic>
        <p:nvPicPr>
          <p:cNvPr id="4" name="Content Placeholder 3" descr="MarsGC.jpg"/>
          <p:cNvPicPr>
            <a:picLocks noGrp="1" noChangeAspect="1"/>
          </p:cNvPicPr>
          <p:nvPr>
            <p:ph idx="1"/>
          </p:nvPr>
        </p:nvPicPr>
        <p:blipFill>
          <a:blip r:embed="rId3" cstate="print"/>
          <a:stretch>
            <a:fillRect/>
          </a:stretch>
        </p:blipFill>
        <p:spPr>
          <a:xfrm>
            <a:off x="1066799" y="1828800"/>
            <a:ext cx="7241639" cy="4419600"/>
          </a:xfrm>
        </p:spPr>
      </p:pic>
      <p:sp>
        <p:nvSpPr>
          <p:cNvPr id="6" name="Rectangle 5"/>
          <p:cNvSpPr/>
          <p:nvPr/>
        </p:nvSpPr>
        <p:spPr>
          <a:xfrm>
            <a:off x="3429000" y="2975811"/>
            <a:ext cx="4419600" cy="1977189"/>
          </a:xfrm>
          <a:prstGeom prst="rect">
            <a:avLst/>
          </a:prstGeom>
          <a:solidFill>
            <a:srgbClr val="F2F2F2">
              <a:alpha val="1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Grand Canyon of Mars</a:t>
            </a:r>
            <a:endParaRPr lang="en-US" b="1" dirty="0"/>
          </a:p>
        </p:txBody>
      </p:sp>
      <p:grpSp>
        <p:nvGrpSpPr>
          <p:cNvPr id="14" name="Group 13"/>
          <p:cNvGrpSpPr/>
          <p:nvPr/>
        </p:nvGrpSpPr>
        <p:grpSpPr>
          <a:xfrm>
            <a:off x="228600" y="1143001"/>
            <a:ext cx="8610600" cy="3639566"/>
            <a:chOff x="228600" y="1143001"/>
            <a:chExt cx="8610600" cy="3639566"/>
          </a:xfrm>
        </p:grpSpPr>
        <p:sp>
          <p:nvSpPr>
            <p:cNvPr id="10" name="Rectangle 9"/>
            <p:cNvSpPr/>
            <p:nvPr/>
          </p:nvSpPr>
          <p:spPr>
            <a:xfrm rot="18215561">
              <a:off x="881794" y="3068067"/>
              <a:ext cx="2895600" cy="533400"/>
            </a:xfrm>
            <a:prstGeom prst="rect">
              <a:avLst/>
            </a:prstGeom>
            <a:solidFill>
              <a:schemeClr val="accent1">
                <a:lumMod val="60000"/>
                <a:lumOff val="40000"/>
                <a:alpha val="19000"/>
              </a:schemeClr>
            </a:solidFill>
            <a:ln w="57150">
              <a:solidFill>
                <a:srgbClr val="FFFF00">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1143001"/>
              <a:ext cx="8610600" cy="430887"/>
            </a:xfrm>
            <a:prstGeom prst="rect">
              <a:avLst/>
            </a:prstGeom>
            <a:noFill/>
          </p:spPr>
          <p:txBody>
            <a:bodyPr wrap="square" rtlCol="0">
              <a:spAutoFit/>
            </a:bodyPr>
            <a:lstStyle/>
            <a:p>
              <a:r>
                <a:rPr lang="en-US" sz="2200" dirty="0" smtClean="0"/>
                <a:t>Look for these 3 big spots in a row; the canyon is close to them!</a:t>
              </a:r>
              <a:endParaRPr lang="en-US" sz="2200" dirty="0"/>
            </a:p>
          </p:txBody>
        </p:sp>
        <p:cxnSp>
          <p:nvCxnSpPr>
            <p:cNvPr id="13" name="Straight Arrow Connector 12"/>
            <p:cNvCxnSpPr>
              <a:stCxn id="11" idx="2"/>
              <a:endCxn id="10" idx="3"/>
            </p:cNvCxnSpPr>
            <p:nvPr/>
          </p:nvCxnSpPr>
          <p:spPr>
            <a:xfrm rot="5400000">
              <a:off x="3554834" y="1149694"/>
              <a:ext cx="554873" cy="1403260"/>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grpSp>
      <p:sp>
        <p:nvSpPr>
          <p:cNvPr id="5" name="Slide Number Placeholder 4"/>
          <p:cNvSpPr>
            <a:spLocks noGrp="1"/>
          </p:cNvSpPr>
          <p:nvPr>
            <p:ph type="sldNum" sz="quarter" idx="12"/>
          </p:nvPr>
        </p:nvSpPr>
        <p:spPr/>
        <p:txBody>
          <a:bodyPr/>
          <a:lstStyle/>
          <a:p>
            <a:fld id="{EA7C8D44-3667-46F6-9772-CC52308E2A7F}" type="slidenum">
              <a:rPr kumimoji="0" lang="en-US" smtClean="0"/>
              <a:pPr/>
              <a:t>53</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ox(in)">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II</a:t>
            </a:r>
            <a:endParaRPr lang="en-US" dirty="0"/>
          </a:p>
        </p:txBody>
      </p:sp>
      <p:sp>
        <p:nvSpPr>
          <p:cNvPr id="3" name="Content Placeholder 2"/>
          <p:cNvSpPr>
            <a:spLocks noGrp="1"/>
          </p:cNvSpPr>
          <p:nvPr>
            <p:ph idx="1"/>
          </p:nvPr>
        </p:nvSpPr>
        <p:spPr/>
        <p:txBody>
          <a:bodyPr/>
          <a:lstStyle/>
          <a:p>
            <a:r>
              <a:rPr lang="en-US" dirty="0" smtClean="0"/>
              <a:t>Find the Constellation of Cat’s Eye Nebula</a:t>
            </a:r>
          </a:p>
          <a:p>
            <a:pPr lvl="1"/>
            <a:r>
              <a:rPr lang="en-US" dirty="0" smtClean="0"/>
              <a:t>Click Search (Menu in the upper part, 3</a:t>
            </a:r>
            <a:r>
              <a:rPr lang="en-US" baseline="30000" dirty="0" smtClean="0"/>
              <a:t>rd</a:t>
            </a:r>
            <a:r>
              <a:rPr lang="en-US" dirty="0" smtClean="0"/>
              <a:t> from left, using VO Cone Search, entering query in box at left)</a:t>
            </a:r>
          </a:p>
          <a:p>
            <a:pPr lvl="1"/>
            <a:r>
              <a:rPr lang="en-US" dirty="0" smtClean="0"/>
              <a:t>Type ‘cat’s eye’</a:t>
            </a:r>
          </a:p>
          <a:p>
            <a:pPr lvl="1"/>
            <a:r>
              <a:rPr lang="en-US" dirty="0" smtClean="0"/>
              <a:t>Click on any image (e.g., the 3</a:t>
            </a:r>
            <a:r>
              <a:rPr lang="en-US" baseline="30000" dirty="0" smtClean="0"/>
              <a:t>rd</a:t>
            </a:r>
            <a:r>
              <a:rPr lang="en-US" dirty="0" smtClean="0"/>
              <a:t>). Zoom in.</a:t>
            </a:r>
          </a:p>
          <a:p>
            <a:pPr lvl="3"/>
            <a:endParaRPr lang="en-US" dirty="0" smtClean="0"/>
          </a:p>
          <a:p>
            <a:pPr>
              <a:buNone/>
            </a:pPr>
            <a:r>
              <a:rPr lang="en-US" dirty="0" smtClean="0"/>
              <a:t>Q: Which constellation includes the Cat’s eye Nebula?</a:t>
            </a:r>
          </a:p>
          <a:p>
            <a:pPr lvl="1"/>
            <a:endParaRPr lang="en-US" dirty="0" smtClean="0"/>
          </a:p>
          <a:p>
            <a:pPr lvl="1"/>
            <a:endParaRPr lang="en-US" dirty="0" smtClean="0"/>
          </a:p>
          <a:p>
            <a:endParaRPr lang="en-US" dirty="0" smtClean="0"/>
          </a:p>
          <a:p>
            <a:endParaRPr lang="en-US" dirty="0"/>
          </a:p>
        </p:txBody>
      </p:sp>
      <p:sp>
        <p:nvSpPr>
          <p:cNvPr id="4" name="Slide Number Placeholder 4"/>
          <p:cNvSpPr>
            <a:spLocks noGrp="1"/>
          </p:cNvSpPr>
          <p:nvPr>
            <p:ph type="sldNum" sz="quarter" idx="12"/>
          </p:nvPr>
        </p:nvSpPr>
        <p:spPr>
          <a:xfrm>
            <a:off x="8305800" y="6492240"/>
            <a:ext cx="838200" cy="365760"/>
          </a:xfrm>
        </p:spPr>
        <p:txBody>
          <a:bodyPr/>
          <a:lstStyle/>
          <a:p>
            <a:fld id="{EA7C8D44-3667-46F6-9772-CC52308E2A7F}" type="slidenum">
              <a:rPr kumimoji="0" lang="en-US" smtClean="0"/>
              <a:pPr/>
              <a:t>54</a:t>
            </a:fld>
            <a:endParaRPr kumimoji="0" lang="en-US" dirty="0"/>
          </a:p>
        </p:txBody>
      </p:sp>
    </p:spTree>
    <p:extLst>
      <p:ext uri="{BB962C8B-B14F-4D97-AF65-F5344CB8AC3E}">
        <p14:creationId xmlns:p14="http://schemas.microsoft.com/office/powerpoint/2010/main" val="227844518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Constellation of Cat’s Eye</a:t>
            </a:r>
            <a:endParaRPr lang="en-US" dirty="0"/>
          </a:p>
        </p:txBody>
      </p:sp>
      <p:grpSp>
        <p:nvGrpSpPr>
          <p:cNvPr id="3" name="Group 7"/>
          <p:cNvGrpSpPr/>
          <p:nvPr/>
        </p:nvGrpSpPr>
        <p:grpSpPr>
          <a:xfrm>
            <a:off x="1524000" y="1532169"/>
            <a:ext cx="6322255" cy="4640031"/>
            <a:chOff x="2438400" y="2067938"/>
            <a:chExt cx="4892221" cy="3712313"/>
          </a:xfrm>
        </p:grpSpPr>
        <p:pic>
          <p:nvPicPr>
            <p:cNvPr id="5" name="Picture 4" descr="catseye.jpg"/>
            <p:cNvPicPr>
              <a:picLocks noChangeAspect="1"/>
            </p:cNvPicPr>
            <p:nvPr/>
          </p:nvPicPr>
          <p:blipFill>
            <a:blip r:embed="rId3" cstate="print"/>
            <a:stretch>
              <a:fillRect/>
            </a:stretch>
          </p:blipFill>
          <p:spPr>
            <a:xfrm>
              <a:off x="2438400" y="2067938"/>
              <a:ext cx="4872037" cy="3712313"/>
            </a:xfrm>
            <a:prstGeom prst="rect">
              <a:avLst/>
            </a:prstGeom>
          </p:spPr>
        </p:pic>
        <p:sp>
          <p:nvSpPr>
            <p:cNvPr id="6" name="Rectangle 5"/>
            <p:cNvSpPr/>
            <p:nvPr/>
          </p:nvSpPr>
          <p:spPr>
            <a:xfrm>
              <a:off x="6035221" y="5094451"/>
              <a:ext cx="1295400" cy="685800"/>
            </a:xfrm>
            <a:prstGeom prst="rect">
              <a:avLst/>
            </a:prstGeom>
            <a:noFill/>
            <a:ln w="50800">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7" name="Content Placeholder 6"/>
          <p:cNvSpPr>
            <a:spLocks noGrp="1"/>
          </p:cNvSpPr>
          <p:nvPr>
            <p:ph idx="1"/>
          </p:nvPr>
        </p:nvSpPr>
        <p:spPr/>
        <p:txBody>
          <a:bodyPr/>
          <a:lstStyle/>
          <a:p>
            <a:r>
              <a:rPr lang="en-US" dirty="0" smtClean="0"/>
              <a:t>Find constellation name in bottom right</a:t>
            </a:r>
            <a:endParaRPr lang="en-US" dirty="0"/>
          </a:p>
        </p:txBody>
      </p:sp>
      <p:sp>
        <p:nvSpPr>
          <p:cNvPr id="8" name="Slide Number Placeholder 4"/>
          <p:cNvSpPr>
            <a:spLocks noGrp="1"/>
          </p:cNvSpPr>
          <p:nvPr>
            <p:ph type="sldNum" sz="quarter" idx="12"/>
          </p:nvPr>
        </p:nvSpPr>
        <p:spPr>
          <a:xfrm>
            <a:off x="8305800" y="6492240"/>
            <a:ext cx="838200" cy="365760"/>
          </a:xfrm>
        </p:spPr>
        <p:txBody>
          <a:bodyPr/>
          <a:lstStyle/>
          <a:p>
            <a:fld id="{EA7C8D44-3667-46F6-9772-CC52308E2A7F}" type="slidenum">
              <a:rPr kumimoji="0" lang="en-US" smtClean="0"/>
              <a:pPr/>
              <a:t>55</a:t>
            </a:fld>
            <a:endParaRPr kumimoji="0" lang="en-US" dirty="0"/>
          </a:p>
        </p:txBody>
      </p:sp>
    </p:spTree>
    <p:extLst>
      <p:ext uri="{BB962C8B-B14F-4D97-AF65-F5344CB8AC3E}">
        <p14:creationId xmlns:p14="http://schemas.microsoft.com/office/powerpoint/2010/main" val="3036091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Task III</a:t>
            </a:r>
            <a:endParaRPr lang="en-US" dirty="0"/>
          </a:p>
        </p:txBody>
      </p:sp>
      <p:sp>
        <p:nvSpPr>
          <p:cNvPr id="3" name="Content Placeholder 2"/>
          <p:cNvSpPr>
            <a:spLocks noGrp="1"/>
          </p:cNvSpPr>
          <p:nvPr>
            <p:ph idx="1"/>
          </p:nvPr>
        </p:nvSpPr>
        <p:spPr/>
        <p:txBody>
          <a:bodyPr/>
          <a:lstStyle/>
          <a:p>
            <a:r>
              <a:rPr lang="en-US" dirty="0" smtClean="0"/>
              <a:t>What is your favorite planet in the solar system? Why?</a:t>
            </a:r>
          </a:p>
          <a:p>
            <a:pPr lvl="1"/>
            <a:r>
              <a:rPr lang="en-US" dirty="0"/>
              <a:t>Set ‘Look at’ to ‘Planet’ (at the lower left corner)</a:t>
            </a:r>
          </a:p>
          <a:p>
            <a:pPr lvl="1"/>
            <a:r>
              <a:rPr lang="en-US" dirty="0"/>
              <a:t>Set ‘Imagery’ to one planet after another that you wish to explore (near the lower left corner)</a:t>
            </a:r>
          </a:p>
          <a:p>
            <a:pPr lvl="1"/>
            <a:endParaRPr lang="en-US" dirty="0"/>
          </a:p>
          <a:p>
            <a:r>
              <a:rPr lang="en-US" dirty="0" smtClean="0"/>
              <a:t>Q: What is there new and exciting about that planet, that you found out today, using WWT?</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56</a:t>
            </a:fld>
            <a:endParaRPr kumimoji="0" lang="en-US" dirty="0"/>
          </a:p>
        </p:txBody>
      </p:sp>
    </p:spTree>
    <p:extLst>
      <p:ext uri="{BB962C8B-B14F-4D97-AF65-F5344CB8AC3E}">
        <p14:creationId xmlns:p14="http://schemas.microsoft.com/office/powerpoint/2010/main" val="77096272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Task IV</a:t>
            </a:r>
            <a:endParaRPr lang="en-US" dirty="0"/>
          </a:p>
        </p:txBody>
      </p:sp>
      <p:sp>
        <p:nvSpPr>
          <p:cNvPr id="3" name="Content Placeholder 2"/>
          <p:cNvSpPr>
            <a:spLocks noGrp="1"/>
          </p:cNvSpPr>
          <p:nvPr>
            <p:ph idx="1"/>
          </p:nvPr>
        </p:nvSpPr>
        <p:spPr/>
        <p:txBody>
          <a:bodyPr/>
          <a:lstStyle/>
          <a:p>
            <a:r>
              <a:rPr lang="en-US" dirty="0" smtClean="0"/>
              <a:t>Where are we meeting now?</a:t>
            </a:r>
          </a:p>
          <a:p>
            <a:pPr lvl="1"/>
            <a:r>
              <a:rPr lang="en-US" dirty="0" smtClean="0"/>
              <a:t>Set </a:t>
            </a:r>
            <a:r>
              <a:rPr lang="en-US" dirty="0"/>
              <a:t>‘Look at’ to ‘Earth’ (at the lower left corner)</a:t>
            </a:r>
          </a:p>
          <a:p>
            <a:pPr lvl="1"/>
            <a:r>
              <a:rPr lang="en-US" dirty="0"/>
              <a:t>Set ‘Imagery’ to ‘Virtual Earth Hybrid’ (near the lower left corner)</a:t>
            </a:r>
          </a:p>
          <a:p>
            <a:pPr lvl="1"/>
            <a:endParaRPr lang="en-US" dirty="0" smtClean="0"/>
          </a:p>
          <a:p>
            <a:pPr lvl="1"/>
            <a:endParaRPr lang="en-US" dirty="0"/>
          </a:p>
          <a:p>
            <a:r>
              <a:rPr lang="en-US" dirty="0" smtClean="0"/>
              <a:t>Q: What are the names of the 3 roads closest to this room? What is our longitude and latitude?</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57</a:t>
            </a:fld>
            <a:endParaRPr kumimoji="0" lang="en-US" dirty="0"/>
          </a:p>
        </p:txBody>
      </p:sp>
    </p:spTree>
    <p:extLst>
      <p:ext uri="{BB962C8B-B14F-4D97-AF65-F5344CB8AC3E}">
        <p14:creationId xmlns:p14="http://schemas.microsoft.com/office/powerpoint/2010/main" val="17250950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in WWT</a:t>
            </a:r>
            <a:endParaRPr lang="en-US" dirty="0"/>
          </a:p>
        </p:txBody>
      </p:sp>
      <p:sp>
        <p:nvSpPr>
          <p:cNvPr id="3" name="Content Placeholder 2"/>
          <p:cNvSpPr>
            <a:spLocks noGrp="1"/>
          </p:cNvSpPr>
          <p:nvPr>
            <p:ph idx="1"/>
          </p:nvPr>
        </p:nvSpPr>
        <p:spPr/>
        <p:txBody>
          <a:bodyPr>
            <a:normAutofit lnSpcReduction="10000"/>
          </a:bodyPr>
          <a:lstStyle/>
          <a:p>
            <a:r>
              <a:rPr lang="en-US" dirty="0" smtClean="0"/>
              <a:t>Data &amp; Information</a:t>
            </a:r>
          </a:p>
          <a:p>
            <a:pPr lvl="1"/>
            <a:r>
              <a:rPr lang="en-US" dirty="0" smtClean="0"/>
              <a:t>Information storage, retrieval, search, modeling, mapping, representation.</a:t>
            </a:r>
          </a:p>
          <a:p>
            <a:pPr lvl="1"/>
            <a:r>
              <a:rPr lang="en-US" dirty="0" smtClean="0"/>
              <a:t>Gather information about planets, stars (e.g., names, coordinates) in the galaxy, etc.</a:t>
            </a:r>
          </a:p>
          <a:p>
            <a:pPr lvl="1"/>
            <a:r>
              <a:rPr lang="en-US" dirty="0" smtClean="0"/>
              <a:t>Store data in a structured way (XML files)</a:t>
            </a:r>
          </a:p>
          <a:p>
            <a:r>
              <a:rPr lang="en-US" dirty="0" smtClean="0"/>
              <a:t>Information Visualization</a:t>
            </a:r>
          </a:p>
          <a:p>
            <a:pPr lvl="1"/>
            <a:r>
              <a:rPr lang="en-US" dirty="0" smtClean="0"/>
              <a:t>Visual mapping</a:t>
            </a:r>
          </a:p>
          <a:p>
            <a:pPr lvl="1"/>
            <a:r>
              <a:rPr lang="en-US" dirty="0" smtClean="0"/>
              <a:t>Scaling large dataset: zooming and panning</a:t>
            </a:r>
          </a:p>
          <a:p>
            <a:pPr lvl="1"/>
            <a:r>
              <a:rPr lang="en-US" dirty="0" smtClean="0"/>
              <a:t>Contextual navigation</a:t>
            </a:r>
          </a:p>
          <a:p>
            <a:r>
              <a:rPr lang="en-US" dirty="0" smtClean="0"/>
              <a:t>Computer Graphics</a:t>
            </a:r>
          </a:p>
          <a:p>
            <a:pPr lvl="1"/>
            <a:r>
              <a:rPr lang="en-US" dirty="0" smtClean="0"/>
              <a:t>Images, Videos, Animations of planets, stars, etc.</a:t>
            </a:r>
          </a:p>
          <a:p>
            <a:r>
              <a:rPr lang="en-US" dirty="0" smtClean="0"/>
              <a:t>Numerical Analysis</a:t>
            </a:r>
          </a:p>
          <a:p>
            <a:pPr lvl="1"/>
            <a:r>
              <a:rPr lang="en-US" dirty="0" smtClean="0"/>
              <a:t>Curve fitting: orbits of planets</a:t>
            </a:r>
          </a:p>
          <a:p>
            <a:endParaRPr lang="en-US" dirty="0" smtClean="0"/>
          </a:p>
          <a:p>
            <a:endParaRPr lang="en-US" dirty="0" smtClean="0"/>
          </a:p>
          <a:p>
            <a:endParaRPr lang="en-US" dirty="0" smtClean="0"/>
          </a:p>
          <a:p>
            <a:pPr lvl="1"/>
            <a:endParaRPr lang="en-US" dirty="0" smtClean="0"/>
          </a:p>
          <a:p>
            <a:pPr lvl="1">
              <a:buNone/>
            </a:pPr>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58</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How All the Pieces Fit Together</a:t>
            </a:r>
            <a:endParaRPr lang="en-US" dirty="0"/>
          </a:p>
        </p:txBody>
      </p:sp>
      <p:sp>
        <p:nvSpPr>
          <p:cNvPr id="3" name="Content Placeholder 2"/>
          <p:cNvSpPr>
            <a:spLocks noGrp="1"/>
          </p:cNvSpPr>
          <p:nvPr>
            <p:ph sz="quarter" idx="1"/>
          </p:nvPr>
        </p:nvSpPr>
        <p:spPr/>
        <p:txBody>
          <a:bodyPr>
            <a:normAutofit fontScale="92500"/>
          </a:bodyPr>
          <a:lstStyle/>
          <a:p>
            <a:r>
              <a:rPr lang="en-US" dirty="0" smtClean="0"/>
              <a:t>VT Fingerprint project</a:t>
            </a:r>
          </a:p>
          <a:p>
            <a:pPr lvl="1"/>
            <a:r>
              <a:rPr lang="en-US" dirty="0"/>
              <a:t>Pattern matching</a:t>
            </a:r>
            <a:r>
              <a:rPr lang="en-US" dirty="0" smtClean="0"/>
              <a:t>.</a:t>
            </a:r>
          </a:p>
          <a:p>
            <a:r>
              <a:rPr lang="en-US" dirty="0" smtClean="0"/>
              <a:t>Image Search</a:t>
            </a:r>
          </a:p>
          <a:p>
            <a:pPr lvl="1"/>
            <a:r>
              <a:rPr lang="en-US" dirty="0" smtClean="0"/>
              <a:t>Finding out how Google Image search performs.</a:t>
            </a:r>
          </a:p>
          <a:p>
            <a:r>
              <a:rPr lang="en-US" dirty="0" err="1" smtClean="0"/>
              <a:t>Lightbot</a:t>
            </a:r>
            <a:endParaRPr lang="en-US" dirty="0" smtClean="0"/>
          </a:p>
          <a:p>
            <a:pPr lvl="1"/>
            <a:r>
              <a:rPr lang="en-US" dirty="0" smtClean="0"/>
              <a:t>Program machines to do things.</a:t>
            </a:r>
          </a:p>
          <a:p>
            <a:r>
              <a:rPr lang="en-US" dirty="0" err="1" smtClean="0"/>
              <a:t>Greenfoot</a:t>
            </a:r>
            <a:endParaRPr lang="en-US" dirty="0" smtClean="0"/>
          </a:p>
          <a:p>
            <a:pPr lvl="1"/>
            <a:r>
              <a:rPr lang="en-US" dirty="0" smtClean="0"/>
              <a:t>Simulate real-world scenarios, a closer look at programming. </a:t>
            </a:r>
          </a:p>
          <a:p>
            <a:pPr lvl="1"/>
            <a:r>
              <a:rPr lang="en-US" dirty="0" smtClean="0"/>
              <a:t>Using objects gives terser, more organized approach to programming (aka Object-oriented programming).</a:t>
            </a:r>
          </a:p>
          <a:p>
            <a:r>
              <a:rPr lang="en-US" dirty="0" smtClean="0"/>
              <a:t>WWT</a:t>
            </a:r>
          </a:p>
          <a:p>
            <a:pPr lvl="1"/>
            <a:r>
              <a:rPr lang="en-US" dirty="0" smtClean="0"/>
              <a:t>End result of data collection, storage, and programming. An interface that allows users to easily navigate through the universe!</a:t>
            </a:r>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59</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962400" y="1242597"/>
            <a:ext cx="591829" cy="1299865"/>
            <a:chOff x="2320187" y="4010857"/>
            <a:chExt cx="591829" cy="1299865"/>
          </a:xfrm>
        </p:grpSpPr>
        <p:pic>
          <p:nvPicPr>
            <p:cNvPr id="1026" name="Picture 2" descr="http://upload.wikimedia.org/wikipedia/commons/b/b8/E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48779" y="4010857"/>
              <a:ext cx="534646" cy="838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320187" y="4849057"/>
              <a:ext cx="591829" cy="461665"/>
            </a:xfrm>
            <a:prstGeom prst="rect">
              <a:avLst/>
            </a:prstGeom>
            <a:noFill/>
          </p:spPr>
          <p:txBody>
            <a:bodyPr wrap="none" rtlCol="0">
              <a:spAutoFit/>
            </a:bodyPr>
            <a:lstStyle/>
            <a:p>
              <a:r>
                <a:rPr lang="en-US" sz="2400" dirty="0" smtClean="0"/>
                <a:t>Ear</a:t>
              </a:r>
              <a:endParaRPr lang="en-US" sz="2400" dirty="0"/>
            </a:p>
          </p:txBody>
        </p:sp>
      </p:grpSp>
      <p:grpSp>
        <p:nvGrpSpPr>
          <p:cNvPr id="4" name="Group 68"/>
          <p:cNvGrpSpPr/>
          <p:nvPr/>
        </p:nvGrpSpPr>
        <p:grpSpPr>
          <a:xfrm>
            <a:off x="2988352" y="2709150"/>
            <a:ext cx="3049172" cy="3279009"/>
            <a:chOff x="2988352" y="3026127"/>
            <a:chExt cx="3049172" cy="3279009"/>
          </a:xfrm>
        </p:grpSpPr>
        <p:pic>
          <p:nvPicPr>
            <p:cNvPr id="1037" name="Picture 13" descr="C:\Users\nathan\Desktop\me1.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69" t="8024" r="15961" b="34897"/>
            <a:stretch/>
          </p:blipFill>
          <p:spPr bwMode="auto">
            <a:xfrm>
              <a:off x="2988352" y="3026127"/>
              <a:ext cx="3049172" cy="279652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763245" y="5843471"/>
              <a:ext cx="1499385" cy="461665"/>
            </a:xfrm>
            <a:prstGeom prst="rect">
              <a:avLst/>
            </a:prstGeom>
            <a:noFill/>
          </p:spPr>
          <p:txBody>
            <a:bodyPr wrap="none" rtlCol="0">
              <a:spAutoFit/>
            </a:bodyPr>
            <a:lstStyle/>
            <a:p>
              <a:r>
                <a:rPr lang="en-US" sz="2400" dirty="0" smtClean="0"/>
                <a:t>Fingerprint</a:t>
              </a:r>
              <a:endParaRPr lang="en-US" sz="2400" dirty="0"/>
            </a:p>
          </p:txBody>
        </p:sp>
      </p:grpSp>
      <p:pic>
        <p:nvPicPr>
          <p:cNvPr id="32" name="Picture 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02" t="6449" r="23431" b="20658"/>
          <a:stretch/>
        </p:blipFill>
        <p:spPr bwMode="auto">
          <a:xfrm>
            <a:off x="1981200" y="1219200"/>
            <a:ext cx="5270625" cy="4436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Biometrics – Human Identification</a:t>
            </a:r>
            <a:endParaRPr lang="en-US" dirty="0"/>
          </a:p>
        </p:txBody>
      </p:sp>
      <p:grpSp>
        <p:nvGrpSpPr>
          <p:cNvPr id="5" name="Group 9"/>
          <p:cNvGrpSpPr/>
          <p:nvPr/>
        </p:nvGrpSpPr>
        <p:grpSpPr>
          <a:xfrm>
            <a:off x="297719" y="1480656"/>
            <a:ext cx="1270098" cy="2074688"/>
            <a:chOff x="2743200" y="1828799"/>
            <a:chExt cx="1270098" cy="2074688"/>
          </a:xfrm>
        </p:grpSpPr>
        <p:pic>
          <p:nvPicPr>
            <p:cNvPr id="1030" name="Picture 6" descr="http://graphics.cs.cmu.edu/courses/15-463/2004_fall/www/handins/mbergou/asst3/Assignment%203_files/image0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1828799"/>
              <a:ext cx="1270098" cy="15876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98882" y="3441822"/>
              <a:ext cx="758734" cy="461665"/>
            </a:xfrm>
            <a:prstGeom prst="rect">
              <a:avLst/>
            </a:prstGeom>
            <a:noFill/>
          </p:spPr>
          <p:txBody>
            <a:bodyPr wrap="none" rtlCol="0">
              <a:spAutoFit/>
            </a:bodyPr>
            <a:lstStyle/>
            <a:p>
              <a:r>
                <a:rPr lang="en-US" sz="2400" dirty="0" smtClean="0"/>
                <a:t>Face</a:t>
              </a:r>
              <a:endParaRPr lang="en-US" sz="2400" dirty="0"/>
            </a:p>
          </p:txBody>
        </p:sp>
      </p:grpSp>
      <p:grpSp>
        <p:nvGrpSpPr>
          <p:cNvPr id="6" name="Group 13"/>
          <p:cNvGrpSpPr/>
          <p:nvPr/>
        </p:nvGrpSpPr>
        <p:grpSpPr>
          <a:xfrm>
            <a:off x="7342004" y="5029200"/>
            <a:ext cx="1573396" cy="1258777"/>
            <a:chOff x="4957762" y="2305107"/>
            <a:chExt cx="1573396" cy="1258777"/>
          </a:xfrm>
        </p:grpSpPr>
        <p:grpSp>
          <p:nvGrpSpPr>
            <p:cNvPr id="7" name="Group 6"/>
            <p:cNvGrpSpPr/>
            <p:nvPr/>
          </p:nvGrpSpPr>
          <p:grpSpPr>
            <a:xfrm>
              <a:off x="4957762" y="2305107"/>
              <a:ext cx="1573396" cy="762000"/>
              <a:chOff x="3855247" y="5410200"/>
              <a:chExt cx="1573396" cy="762000"/>
            </a:xfrm>
          </p:grpSpPr>
          <p:pic>
            <p:nvPicPr>
              <p:cNvPr id="1032" name="Picture 8" descr="http://selfempowermentsecrets.com/wp-content/uploads/2011/04/Self-Empowerment-by-Fostering-skillful-speec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5410200"/>
                <a:ext cx="1237643"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ingo-ease.com/images/speechanalysis.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97" t="3857" r="21589" b="3561"/>
              <a:stretch/>
            </p:blipFill>
            <p:spPr bwMode="auto">
              <a:xfrm>
                <a:off x="3855247" y="5562598"/>
                <a:ext cx="614362" cy="45720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5371418" y="3102219"/>
              <a:ext cx="1081835" cy="461665"/>
            </a:xfrm>
            <a:prstGeom prst="rect">
              <a:avLst/>
            </a:prstGeom>
            <a:noFill/>
          </p:spPr>
          <p:txBody>
            <a:bodyPr wrap="none" rtlCol="0">
              <a:spAutoFit/>
            </a:bodyPr>
            <a:lstStyle/>
            <a:p>
              <a:r>
                <a:rPr lang="en-US" sz="2400" dirty="0" smtClean="0"/>
                <a:t>Speech</a:t>
              </a:r>
              <a:endParaRPr lang="en-US" sz="2400" dirty="0"/>
            </a:p>
          </p:txBody>
        </p:sp>
      </p:grpSp>
      <p:grpSp>
        <p:nvGrpSpPr>
          <p:cNvPr id="9" name="Group 11"/>
          <p:cNvGrpSpPr/>
          <p:nvPr/>
        </p:nvGrpSpPr>
        <p:grpSpPr>
          <a:xfrm>
            <a:off x="7429500" y="1306743"/>
            <a:ext cx="1333500" cy="1633240"/>
            <a:chOff x="4216400" y="3844170"/>
            <a:chExt cx="1333500" cy="1633240"/>
          </a:xfrm>
        </p:grpSpPr>
        <p:pic>
          <p:nvPicPr>
            <p:cNvPr id="1036" name="Picture 12" descr="http://t2.gstatic.com/images?q=tbn:ANd9GcRcyg1MTmlRvG5dum_tLRsL4ED0q1XadvSeHdZWOeU9Tsa8qv_Fdw&amp;t=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6400" y="3844170"/>
              <a:ext cx="1333500" cy="11715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460598" y="5015745"/>
              <a:ext cx="845103" cy="461665"/>
            </a:xfrm>
            <a:prstGeom prst="rect">
              <a:avLst/>
            </a:prstGeom>
            <a:noFill/>
          </p:spPr>
          <p:txBody>
            <a:bodyPr wrap="none" rtlCol="0">
              <a:spAutoFit/>
            </a:bodyPr>
            <a:lstStyle/>
            <a:p>
              <a:r>
                <a:rPr lang="en-US" sz="2400" dirty="0" smtClean="0"/>
                <a:t>Hand</a:t>
              </a:r>
              <a:endParaRPr lang="en-US" sz="2400" dirty="0"/>
            </a:p>
          </p:txBody>
        </p:sp>
      </p:grpSp>
      <p:grpSp>
        <p:nvGrpSpPr>
          <p:cNvPr id="10" name="Group 12"/>
          <p:cNvGrpSpPr/>
          <p:nvPr/>
        </p:nvGrpSpPr>
        <p:grpSpPr>
          <a:xfrm>
            <a:off x="862236" y="5088258"/>
            <a:ext cx="769157" cy="1028706"/>
            <a:chOff x="6531158" y="4900542"/>
            <a:chExt cx="769157" cy="1028706"/>
          </a:xfrm>
        </p:grpSpPr>
        <p:pic>
          <p:nvPicPr>
            <p:cNvPr id="1028" name="Picture 4" descr="http://kennkierza22.files.wordpress.com/2011/01/ey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31158" y="4900542"/>
              <a:ext cx="769157" cy="5768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653484" y="5467583"/>
              <a:ext cx="524503" cy="461665"/>
            </a:xfrm>
            <a:prstGeom prst="rect">
              <a:avLst/>
            </a:prstGeom>
            <a:noFill/>
          </p:spPr>
          <p:txBody>
            <a:bodyPr wrap="none" rtlCol="0">
              <a:spAutoFit/>
            </a:bodyPr>
            <a:lstStyle/>
            <a:p>
              <a:r>
                <a:rPr lang="en-US" sz="2400" dirty="0" smtClean="0"/>
                <a:t>Iris</a:t>
              </a:r>
              <a:endParaRPr lang="en-US" sz="2400" dirty="0"/>
            </a:p>
          </p:txBody>
        </p:sp>
      </p:grpSp>
      <p:sp>
        <p:nvSpPr>
          <p:cNvPr id="19" name="TextBox 18"/>
          <p:cNvSpPr txBox="1"/>
          <p:nvPr/>
        </p:nvSpPr>
        <p:spPr>
          <a:xfrm>
            <a:off x="7159941" y="3645748"/>
            <a:ext cx="1298259" cy="461665"/>
          </a:xfrm>
          <a:prstGeom prst="rect">
            <a:avLst/>
          </a:prstGeom>
          <a:noFill/>
        </p:spPr>
        <p:txBody>
          <a:bodyPr wrap="square" rtlCol="0">
            <a:spAutoFit/>
          </a:bodyPr>
          <a:lstStyle/>
          <a:p>
            <a:r>
              <a:rPr lang="en-US" sz="2400" b="1" dirty="0" smtClean="0">
                <a:solidFill>
                  <a:srgbClr val="FF0000"/>
                </a:solidFill>
              </a:rPr>
              <a:t>Ridges</a:t>
            </a:r>
            <a:endParaRPr lang="en-US" sz="2400" b="1" dirty="0">
              <a:solidFill>
                <a:srgbClr val="FF0000"/>
              </a:solidFill>
            </a:endParaRPr>
          </a:p>
        </p:txBody>
      </p:sp>
      <p:sp>
        <p:nvSpPr>
          <p:cNvPr id="31" name="TextBox 30"/>
          <p:cNvSpPr txBox="1"/>
          <p:nvPr/>
        </p:nvSpPr>
        <p:spPr>
          <a:xfrm>
            <a:off x="533400" y="3758771"/>
            <a:ext cx="1284913" cy="461665"/>
          </a:xfrm>
          <a:prstGeom prst="rect">
            <a:avLst/>
          </a:prstGeom>
          <a:noFill/>
        </p:spPr>
        <p:txBody>
          <a:bodyPr wrap="square" rtlCol="0">
            <a:spAutoFit/>
          </a:bodyPr>
          <a:lstStyle/>
          <a:p>
            <a:r>
              <a:rPr lang="en-US" sz="2400" b="1" dirty="0" smtClean="0">
                <a:solidFill>
                  <a:srgbClr val="00B050"/>
                </a:solidFill>
              </a:rPr>
              <a:t>Valleys</a:t>
            </a:r>
            <a:endParaRPr lang="en-US" sz="2400" b="1" dirty="0">
              <a:solidFill>
                <a:srgbClr val="00B050"/>
              </a:solidFill>
            </a:endParaRPr>
          </a:p>
        </p:txBody>
      </p:sp>
      <p:cxnSp>
        <p:nvCxnSpPr>
          <p:cNvPr id="43" name="Straight Connector 42"/>
          <p:cNvCxnSpPr>
            <a:stCxn id="31" idx="3"/>
          </p:cNvCxnSpPr>
          <p:nvPr/>
        </p:nvCxnSpPr>
        <p:spPr>
          <a:xfrm flipV="1">
            <a:off x="1818313" y="3817676"/>
            <a:ext cx="543887" cy="17192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1" idx="3"/>
          </p:cNvCxnSpPr>
          <p:nvPr/>
        </p:nvCxnSpPr>
        <p:spPr>
          <a:xfrm flipV="1">
            <a:off x="1818313" y="2959624"/>
            <a:ext cx="909876" cy="102998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1" idx="3"/>
          </p:cNvCxnSpPr>
          <p:nvPr/>
        </p:nvCxnSpPr>
        <p:spPr>
          <a:xfrm>
            <a:off x="1818313" y="3989604"/>
            <a:ext cx="1458287" cy="11781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9" idx="1"/>
          </p:cNvCxnSpPr>
          <p:nvPr/>
        </p:nvCxnSpPr>
        <p:spPr>
          <a:xfrm>
            <a:off x="5262630" y="3758771"/>
            <a:ext cx="1897311" cy="11781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9" idx="1"/>
          </p:cNvCxnSpPr>
          <p:nvPr/>
        </p:nvCxnSpPr>
        <p:spPr>
          <a:xfrm flipV="1">
            <a:off x="5562600" y="3876581"/>
            <a:ext cx="1597341" cy="5308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9" idx="1"/>
          </p:cNvCxnSpPr>
          <p:nvPr/>
        </p:nvCxnSpPr>
        <p:spPr>
          <a:xfrm>
            <a:off x="5791200" y="3133944"/>
            <a:ext cx="1368741" cy="74263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EA7C8D44-3667-46F6-9772-CC52308E2A7F}" type="slidenum">
              <a:rPr kumimoji="0" lang="en-US" smtClean="0"/>
              <a:pPr/>
              <a:t>6</a:t>
            </a:fld>
            <a:endParaRPr kumimoji="0" lang="en-US" dirty="0"/>
          </a:p>
        </p:txBody>
      </p:sp>
    </p:spTree>
    <p:extLst>
      <p:ext uri="{BB962C8B-B14F-4D97-AF65-F5344CB8AC3E}">
        <p14:creationId xmlns:p14="http://schemas.microsoft.com/office/powerpoint/2010/main" val="2063898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Computer Science Website </a:t>
            </a:r>
            <a:r>
              <a:rPr lang="en-US" b="1" u="sng" dirty="0" smtClean="0">
                <a:solidFill>
                  <a:srgbClr val="0070C0"/>
                </a:solidFill>
              </a:rPr>
              <a:t>http://</a:t>
            </a:r>
            <a:r>
              <a:rPr lang="en-US" b="1" u="sng" dirty="0" err="1" smtClean="0">
                <a:solidFill>
                  <a:srgbClr val="0070C0"/>
                </a:solidFill>
              </a:rPr>
              <a:t>www.cs.vt.edu</a:t>
            </a:r>
            <a:endParaRPr lang="en-US" b="1" u="sng" dirty="0" smtClean="0">
              <a:solidFill>
                <a:srgbClr val="0070C0"/>
              </a:solidFill>
            </a:endParaRPr>
          </a:p>
          <a:p>
            <a:r>
              <a:rPr lang="en-US" dirty="0" smtClean="0"/>
              <a:t>Videos and posters </a:t>
            </a:r>
            <a:r>
              <a:rPr lang="en-US" dirty="0" smtClean="0">
                <a:hlinkClick r:id="rId2"/>
              </a:rPr>
              <a:t>http://</a:t>
            </a:r>
            <a:r>
              <a:rPr lang="en-US" u="sng" dirty="0" smtClean="0">
                <a:hlinkClick r:id="rId2"/>
              </a:rPr>
              <a:t>www.dlib.vt.edu</a:t>
            </a:r>
            <a:r>
              <a:rPr lang="en-US" u="sng" dirty="0">
                <a:hlinkClick r:id="rId2"/>
              </a:rPr>
              <a:t>/</a:t>
            </a:r>
            <a:r>
              <a:rPr lang="en-US" u="sng" dirty="0" smtClean="0">
                <a:hlinkClick r:id="rId2"/>
              </a:rPr>
              <a:t>DLRL_Outreach.html</a:t>
            </a:r>
            <a:r>
              <a:rPr lang="en-US" u="sng" dirty="0" smtClean="0"/>
              <a:t> </a:t>
            </a:r>
            <a:r>
              <a:rPr lang="en-US" dirty="0" smtClean="0"/>
              <a:t> </a:t>
            </a:r>
          </a:p>
          <a:p>
            <a:pPr>
              <a:spcAft>
                <a:spcPts val="600"/>
              </a:spcAft>
            </a:pPr>
            <a:r>
              <a:rPr lang="en-US" dirty="0" smtClean="0"/>
              <a:t>Email: </a:t>
            </a:r>
            <a:r>
              <a:rPr lang="en-US" b="1" dirty="0" err="1" smtClean="0">
                <a:solidFill>
                  <a:srgbClr val="0070C0"/>
                </a:solidFill>
              </a:rPr>
              <a:t>fox@vt.edu</a:t>
            </a:r>
            <a:endParaRPr lang="en-US" b="1" dirty="0" smtClean="0">
              <a:solidFill>
                <a:srgbClr val="0070C0"/>
              </a:solidFill>
            </a:endParaRPr>
          </a:p>
          <a:p>
            <a:r>
              <a:rPr lang="en-US" dirty="0" smtClean="0">
                <a:solidFill>
                  <a:schemeClr val="tx1"/>
                </a:solidFill>
              </a:rPr>
              <a:t>Following are some of the areas of Computer Science</a:t>
            </a:r>
            <a:r>
              <a:rPr lang="en-US" b="1" baseline="30000" dirty="0" smtClean="0"/>
              <a:t>1</a:t>
            </a:r>
            <a:endParaRPr lang="en-US" dirty="0" smtClean="0">
              <a:solidFill>
                <a:schemeClr val="tx1"/>
              </a:solidFill>
            </a:endParaRPr>
          </a:p>
          <a:p>
            <a:pPr lvl="1">
              <a:buNone/>
            </a:pPr>
            <a:r>
              <a:rPr lang="en-US" dirty="0" smtClean="0"/>
              <a:t>Discrete Structures (DS)</a:t>
            </a:r>
          </a:p>
          <a:p>
            <a:pPr lvl="1">
              <a:buNone/>
            </a:pPr>
            <a:r>
              <a:rPr lang="en-US" dirty="0" smtClean="0"/>
              <a:t>Programming Fundamentals (PF)</a:t>
            </a:r>
          </a:p>
          <a:p>
            <a:pPr lvl="1">
              <a:buNone/>
            </a:pPr>
            <a:r>
              <a:rPr lang="en-US" dirty="0" smtClean="0"/>
              <a:t>Algorithms and Complexity (AL)</a:t>
            </a:r>
          </a:p>
          <a:p>
            <a:pPr lvl="1">
              <a:buNone/>
            </a:pPr>
            <a:r>
              <a:rPr lang="en-US" dirty="0" smtClean="0"/>
              <a:t>Programming Languages (PL)</a:t>
            </a:r>
          </a:p>
          <a:p>
            <a:pPr lvl="1">
              <a:buNone/>
            </a:pPr>
            <a:r>
              <a:rPr lang="en-US" dirty="0" smtClean="0"/>
              <a:t>Architecture and Organization (AR)</a:t>
            </a:r>
          </a:p>
          <a:p>
            <a:pPr lvl="1">
              <a:buNone/>
            </a:pPr>
            <a:r>
              <a:rPr lang="en-US" dirty="0" smtClean="0"/>
              <a:t>Operating Systems (OS)</a:t>
            </a:r>
          </a:p>
          <a:p>
            <a:pPr lvl="1">
              <a:buNone/>
            </a:pPr>
            <a:r>
              <a:rPr lang="en-US" dirty="0" smtClean="0"/>
              <a:t>Net-Centric Computing (NC)</a:t>
            </a:r>
          </a:p>
          <a:p>
            <a:pPr lvl="1">
              <a:buNone/>
            </a:pPr>
            <a:r>
              <a:rPr lang="en-US" dirty="0" smtClean="0"/>
              <a:t>Human-Computer Interaction (HC)</a:t>
            </a:r>
          </a:p>
          <a:p>
            <a:pPr lvl="1">
              <a:buNone/>
            </a:pPr>
            <a:r>
              <a:rPr lang="en-US" dirty="0" smtClean="0"/>
              <a:t>Graphics and Visual Computing (GV)</a:t>
            </a:r>
          </a:p>
          <a:p>
            <a:pPr lvl="1">
              <a:buNone/>
            </a:pPr>
            <a:r>
              <a:rPr lang="en-US" dirty="0" smtClean="0"/>
              <a:t>Intelligent Systems (IS)</a:t>
            </a:r>
          </a:p>
          <a:p>
            <a:pPr lvl="1">
              <a:buNone/>
            </a:pPr>
            <a:r>
              <a:rPr lang="en-US" dirty="0" smtClean="0"/>
              <a:t>Information Management (IM)</a:t>
            </a:r>
          </a:p>
          <a:p>
            <a:pPr lvl="1">
              <a:buNone/>
            </a:pPr>
            <a:r>
              <a:rPr lang="en-US" dirty="0" smtClean="0"/>
              <a:t>Software Engineering (SE)</a:t>
            </a:r>
          </a:p>
          <a:p>
            <a:pPr lvl="1">
              <a:buNone/>
            </a:pPr>
            <a:r>
              <a:rPr lang="en-US" dirty="0" smtClean="0"/>
              <a:t>Social and Professional Issues (SP)</a:t>
            </a:r>
          </a:p>
          <a:p>
            <a:pPr lvl="1">
              <a:buNone/>
            </a:pPr>
            <a:r>
              <a:rPr lang="en-US" dirty="0" smtClean="0"/>
              <a:t>Computational Science and Numerical Methods (CN)</a:t>
            </a:r>
            <a:endParaRPr lang="en-US" dirty="0">
              <a:solidFill>
                <a:schemeClr val="tx1"/>
              </a:solidFill>
            </a:endParaRPr>
          </a:p>
        </p:txBody>
      </p:sp>
      <p:sp>
        <p:nvSpPr>
          <p:cNvPr id="6" name="TextBox 5"/>
          <p:cNvSpPr txBox="1"/>
          <p:nvPr/>
        </p:nvSpPr>
        <p:spPr>
          <a:xfrm>
            <a:off x="838200" y="6400800"/>
            <a:ext cx="7391400" cy="369332"/>
          </a:xfrm>
          <a:prstGeom prst="rect">
            <a:avLst/>
          </a:prstGeom>
          <a:noFill/>
        </p:spPr>
        <p:txBody>
          <a:bodyPr wrap="square" rtlCol="0">
            <a:spAutoFit/>
          </a:bodyPr>
          <a:lstStyle/>
          <a:p>
            <a:r>
              <a:rPr lang="en-US" b="1" baseline="30000" dirty="0" smtClean="0">
                <a:solidFill>
                  <a:srgbClr val="0070C0"/>
                </a:solidFill>
              </a:rPr>
              <a:t>1</a:t>
            </a:r>
            <a:r>
              <a:rPr lang="da-DK" b="1" u="sng" dirty="0" smtClean="0">
                <a:solidFill>
                  <a:srgbClr val="0070C0"/>
                </a:solidFill>
              </a:rPr>
              <a:t>http://www.acm.org/education/curric_vols/cc2001.pdf</a:t>
            </a:r>
            <a:r>
              <a:rPr lang="da-DK" dirty="0" smtClean="0"/>
              <a:t>, PDF p. 239</a:t>
            </a:r>
            <a:endParaRPr lang="en-US" b="1" u="sng" dirty="0">
              <a:solidFill>
                <a:srgbClr val="0070C0"/>
              </a:solidFill>
            </a:endParaRPr>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60</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on Computing</a:t>
            </a:r>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Online videos about CS faculty / students and posters</a:t>
            </a:r>
          </a:p>
          <a:p>
            <a:pPr lvl="1">
              <a:buNone/>
            </a:pPr>
            <a:r>
              <a:rPr lang="en-US" u="sng" dirty="0" smtClean="0">
                <a:solidFill>
                  <a:schemeClr val="accent2">
                    <a:lumMod val="75000"/>
                  </a:schemeClr>
                </a:solidFill>
                <a:hlinkClick r:id="rId2"/>
              </a:rPr>
              <a:t>www.dlib.vt.edu/DLRL_Outreach.html</a:t>
            </a:r>
            <a:r>
              <a:rPr lang="en-US" dirty="0" smtClean="0"/>
              <a:t/>
            </a:r>
            <a:br>
              <a:rPr lang="en-US" dirty="0" smtClean="0"/>
            </a:br>
            <a:endParaRPr lang="en-US" dirty="0" smtClean="0"/>
          </a:p>
          <a:p>
            <a:r>
              <a:rPr lang="en-US" dirty="0" smtClean="0"/>
              <a:t>Some of the very best jobs are related to computing</a:t>
            </a:r>
          </a:p>
          <a:p>
            <a:pPr lvl="1"/>
            <a:r>
              <a:rPr lang="en-US" dirty="0" smtClean="0"/>
              <a:t>System designer</a:t>
            </a:r>
          </a:p>
          <a:p>
            <a:pPr lvl="1"/>
            <a:r>
              <a:rPr lang="en-US" dirty="0" smtClean="0"/>
              <a:t>Graphics designer</a:t>
            </a:r>
          </a:p>
          <a:p>
            <a:pPr lvl="1"/>
            <a:r>
              <a:rPr lang="en-US" dirty="0" smtClean="0"/>
              <a:t>Game developer</a:t>
            </a:r>
          </a:p>
          <a:p>
            <a:pPr lvl="1"/>
            <a:r>
              <a:rPr lang="en-US" dirty="0" smtClean="0"/>
              <a:t>Software Engineer</a:t>
            </a:r>
          </a:p>
          <a:p>
            <a:pPr lvl="1"/>
            <a:r>
              <a:rPr lang="en-US" dirty="0" smtClean="0"/>
              <a:t>Network specialist </a:t>
            </a:r>
          </a:p>
          <a:p>
            <a:r>
              <a:rPr lang="en-US" dirty="0" smtClean="0"/>
              <a:t>Some of the very best companies are connected with computing</a:t>
            </a:r>
          </a:p>
          <a:p>
            <a:pPr lvl="1"/>
            <a:r>
              <a:rPr lang="en-US" dirty="0" smtClean="0"/>
              <a:t>Apple</a:t>
            </a:r>
          </a:p>
          <a:p>
            <a:pPr lvl="1"/>
            <a:r>
              <a:rPr lang="en-US" dirty="0" smtClean="0"/>
              <a:t>Google</a:t>
            </a:r>
          </a:p>
          <a:p>
            <a:pPr lvl="1"/>
            <a:r>
              <a:rPr lang="en-US" dirty="0" smtClean="0"/>
              <a:t>Microsoft</a:t>
            </a:r>
          </a:p>
          <a:p>
            <a:pPr lvl="1"/>
            <a:r>
              <a:rPr lang="en-US" dirty="0" smtClean="0"/>
              <a:t>IBM</a:t>
            </a:r>
          </a:p>
          <a:p>
            <a:pPr lvl="1"/>
            <a:r>
              <a:rPr lang="en-US" dirty="0" smtClean="0"/>
              <a:t>Intel</a:t>
            </a:r>
          </a:p>
          <a:p>
            <a:r>
              <a:rPr lang="en-US" dirty="0" smtClean="0"/>
              <a:t>Many of the world's greatest challenges cannot be addressed without computing</a:t>
            </a:r>
          </a:p>
          <a:p>
            <a:pPr lvl="1"/>
            <a:r>
              <a:rPr lang="en-US" dirty="0" smtClean="0"/>
              <a:t>Genome sequencing</a:t>
            </a:r>
          </a:p>
          <a:p>
            <a:pPr lvl="1"/>
            <a:r>
              <a:rPr lang="en-US" dirty="0" smtClean="0"/>
              <a:t>Weather forecast</a:t>
            </a:r>
          </a:p>
          <a:p>
            <a:pPr lvl="1"/>
            <a:r>
              <a:rPr lang="en-US" dirty="0" smtClean="0"/>
              <a:t>Simulation</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61</a:t>
            </a:fld>
            <a:endParaRPr kumimoji="0"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62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Fingerprints?</a:t>
            </a:r>
            <a:endParaRPr lang="en-US" dirty="0"/>
          </a:p>
        </p:txBody>
      </p:sp>
      <p:sp>
        <p:nvSpPr>
          <p:cNvPr id="3" name="Content Placeholder 2"/>
          <p:cNvSpPr>
            <a:spLocks noGrp="1"/>
          </p:cNvSpPr>
          <p:nvPr>
            <p:ph sz="quarter" idx="1"/>
          </p:nvPr>
        </p:nvSpPr>
        <p:spPr/>
        <p:txBody>
          <a:bodyPr/>
          <a:lstStyle/>
          <a:p>
            <a:r>
              <a:rPr lang="en-US" dirty="0" smtClean="0"/>
              <a:t>Friction Ridge Surface</a:t>
            </a:r>
          </a:p>
          <a:p>
            <a:pPr lvl="1"/>
            <a:r>
              <a:rPr lang="en-US" dirty="0" smtClean="0"/>
              <a:t>Provide friction for grasping objects</a:t>
            </a:r>
          </a:p>
          <a:p>
            <a:r>
              <a:rPr lang="en-US" dirty="0" smtClean="0"/>
              <a:t>Universal</a:t>
            </a:r>
          </a:p>
          <a:p>
            <a:r>
              <a:rPr lang="en-US" dirty="0" smtClean="0"/>
              <a:t>Unique</a:t>
            </a:r>
          </a:p>
          <a:p>
            <a:r>
              <a:rPr lang="en-US" dirty="0" smtClean="0"/>
              <a:t>Verification</a:t>
            </a:r>
          </a:p>
          <a:p>
            <a:r>
              <a:rPr lang="en-US" dirty="0" smtClean="0"/>
              <a:t>Identification</a:t>
            </a:r>
            <a:endParaRPr lang="en-US" dirty="0"/>
          </a:p>
        </p:txBody>
      </p:sp>
      <p:pic>
        <p:nvPicPr>
          <p:cNvPr id="1028" name="Picture 4" descr="http://www.asia.ru/images/img/56256/READ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37" b="5185"/>
          <a:stretch/>
        </p:blipFill>
        <p:spPr bwMode="auto">
          <a:xfrm>
            <a:off x="5486400" y="4057651"/>
            <a:ext cx="257175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2.thisnext.com/media/largest_dimension/600A6B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84" b="11184"/>
          <a:stretch/>
        </p:blipFill>
        <p:spPr bwMode="auto">
          <a:xfrm>
            <a:off x="6210300" y="1371600"/>
            <a:ext cx="2895600" cy="224790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
          <p:cNvGrpSpPr/>
          <p:nvPr/>
        </p:nvGrpSpPr>
        <p:grpSpPr>
          <a:xfrm>
            <a:off x="718341" y="3657600"/>
            <a:ext cx="4082259" cy="2301621"/>
            <a:chOff x="742949" y="4114800"/>
            <a:chExt cx="4082259" cy="2301621"/>
          </a:xfrm>
        </p:grpSpPr>
        <p:grpSp>
          <p:nvGrpSpPr>
            <p:cNvPr id="5" name="Group 3"/>
            <p:cNvGrpSpPr/>
            <p:nvPr/>
          </p:nvGrpSpPr>
          <p:grpSpPr>
            <a:xfrm>
              <a:off x="742949" y="5105400"/>
              <a:ext cx="2819401" cy="1311021"/>
              <a:chOff x="761999" y="4937379"/>
              <a:chExt cx="3505201" cy="1682497"/>
            </a:xfrm>
          </p:grpSpPr>
          <p:pic>
            <p:nvPicPr>
              <p:cNvPr id="1029" name="Picture 5" descr="E:\MinLocalization\Debug\SD27Resources\G018L6U.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4937379"/>
                <a:ext cx="1752600" cy="1682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inLocalization\Debug\SD27Resources\G018T6U.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4937380"/>
                <a:ext cx="1752600" cy="168249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C:\Users\nathan\AppData\Local\Microsoft\Windows\Temporary Internet Files\Content.IE5\6Q5RGEHX\MC90005361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1870" y="4114800"/>
              <a:ext cx="1303338" cy="17859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2"/>
          </p:nvPr>
        </p:nvSpPr>
        <p:spPr/>
        <p:txBody>
          <a:bodyPr/>
          <a:lstStyle/>
          <a:p>
            <a:fld id="{EA7C8D44-3667-46F6-9772-CC52308E2A7F}" type="slidenum">
              <a:rPr kumimoji="0" lang="en-US" smtClean="0"/>
              <a:pPr/>
              <a:t>7</a:t>
            </a:fld>
            <a:endParaRPr kumimoji="0" lang="en-US" dirty="0"/>
          </a:p>
        </p:txBody>
      </p:sp>
    </p:spTree>
    <p:extLst>
      <p:ext uri="{BB962C8B-B14F-4D97-AF65-F5344CB8AC3E}">
        <p14:creationId xmlns:p14="http://schemas.microsoft.com/office/powerpoint/2010/main" val="1310465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2000"/>
                                        <p:tgtEl>
                                          <p:spTgt spid="1034"/>
                                        </p:tgtEl>
                                      </p:cBhvr>
                                    </p:animEffect>
                                    <p:anim calcmode="lin" valueType="num">
                                      <p:cBhvr>
                                        <p:cTn id="8" dur="2000" fill="hold"/>
                                        <p:tgtEl>
                                          <p:spTgt spid="1034"/>
                                        </p:tgtEl>
                                        <p:attrNameLst>
                                          <p:attrName>ppt_w</p:attrName>
                                        </p:attrNameLst>
                                      </p:cBhvr>
                                      <p:tavLst>
                                        <p:tav tm="0" fmla="#ppt_w*sin(2.5*pi*$)">
                                          <p:val>
                                            <p:fltVal val="0"/>
                                          </p:val>
                                        </p:tav>
                                        <p:tav tm="100000">
                                          <p:val>
                                            <p:fltVal val="1"/>
                                          </p:val>
                                        </p:tav>
                                      </p:tavLst>
                                    </p:anim>
                                    <p:anim calcmode="lin" valueType="num">
                                      <p:cBhvr>
                                        <p:cTn id="9"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2000"/>
                                        <p:tgtEl>
                                          <p:spTgt spid="1028"/>
                                        </p:tgtEl>
                                      </p:cBhvr>
                                    </p:animEffect>
                                    <p:anim calcmode="lin" valueType="num">
                                      <p:cBhvr>
                                        <p:cTn id="15" dur="2000" fill="hold"/>
                                        <p:tgtEl>
                                          <p:spTgt spid="1028"/>
                                        </p:tgtEl>
                                        <p:attrNameLst>
                                          <p:attrName>ppt_w</p:attrName>
                                        </p:attrNameLst>
                                      </p:cBhvr>
                                      <p:tavLst>
                                        <p:tav tm="0" fmla="#ppt_w*sin(2.5*pi*$)">
                                          <p:val>
                                            <p:fltVal val="0"/>
                                          </p:val>
                                        </p:tav>
                                        <p:tav tm="100000">
                                          <p:val>
                                            <p:fltVal val="1"/>
                                          </p:val>
                                        </p:tav>
                                      </p:tavLst>
                                    </p:anim>
                                    <p:anim calcmode="lin" valueType="num">
                                      <p:cBhvr>
                                        <p:cTn id="16"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457200" y="1066800"/>
            <a:ext cx="8153400" cy="304800"/>
          </a:xfrm>
        </p:spPr>
        <p:txBody>
          <a:bodyPr>
            <a:normAutofit fontScale="90000"/>
          </a:bodyPr>
          <a:lstStyle/>
          <a:p>
            <a:r>
              <a:rPr lang="en-US" dirty="0" smtClean="0"/>
              <a:t>Fingerprint Types and Singular points</a:t>
            </a:r>
            <a:endParaRPr lang="en-US" dirty="0"/>
          </a:p>
        </p:txBody>
      </p:sp>
      <p:sp>
        <p:nvSpPr>
          <p:cNvPr id="28" name="Title 1"/>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en-US" dirty="0"/>
          </a:p>
        </p:txBody>
      </p:sp>
      <p:sp>
        <p:nvSpPr>
          <p:cNvPr id="33" name="Title 1"/>
          <p:cNvSpPr txBox="1">
            <a:spLocks/>
          </p:cNvSpPr>
          <p:nvPr/>
        </p:nvSpPr>
        <p:spPr>
          <a:xfrm>
            <a:off x="609600" y="228600"/>
            <a:ext cx="8153400" cy="3810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smtClean="0"/>
              <a:t>Fingerprint Types</a:t>
            </a:r>
            <a:endParaRPr lang="en-US" sz="4000" dirty="0"/>
          </a:p>
        </p:txBody>
      </p:sp>
      <p:grpSp>
        <p:nvGrpSpPr>
          <p:cNvPr id="2" name="Group 1"/>
          <p:cNvGrpSpPr/>
          <p:nvPr/>
        </p:nvGrpSpPr>
        <p:grpSpPr>
          <a:xfrm>
            <a:off x="256343" y="1447800"/>
            <a:ext cx="8582857" cy="5279886"/>
            <a:chOff x="140075" y="1600200"/>
            <a:chExt cx="8582857" cy="5279886"/>
          </a:xfrm>
        </p:grpSpPr>
        <p:grpSp>
          <p:nvGrpSpPr>
            <p:cNvPr id="3" name="Group 13"/>
            <p:cNvGrpSpPr/>
            <p:nvPr/>
          </p:nvGrpSpPr>
          <p:grpSpPr>
            <a:xfrm>
              <a:off x="1675872" y="1600200"/>
              <a:ext cx="2057400" cy="2513112"/>
              <a:chOff x="1675872" y="1600200"/>
              <a:chExt cx="2057400" cy="2513112"/>
            </a:xfrm>
          </p:grpSpPr>
          <p:pic>
            <p:nvPicPr>
              <p:cNvPr id="4" name="Picture 5" descr="File:Arch.jpg"/>
              <p:cNvPicPr>
                <a:picLocks noChangeAspect="1" noChangeArrowheads="1"/>
              </p:cNvPicPr>
              <p:nvPr/>
            </p:nvPicPr>
            <p:blipFill>
              <a:blip r:embed="rId2" cstate="print"/>
              <a:srcRect/>
              <a:stretch>
                <a:fillRect/>
              </a:stretch>
            </p:blipFill>
            <p:spPr bwMode="auto">
              <a:xfrm>
                <a:off x="1675872" y="1600200"/>
                <a:ext cx="2057400" cy="192881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381086" y="3713202"/>
                <a:ext cx="646972" cy="400110"/>
              </a:xfrm>
              <a:prstGeom prst="rect">
                <a:avLst/>
              </a:prstGeom>
              <a:noFill/>
            </p:spPr>
            <p:txBody>
              <a:bodyPr wrap="none" rtlCol="0">
                <a:spAutoFit/>
              </a:bodyPr>
              <a:lstStyle/>
              <a:p>
                <a:pPr algn="ctr"/>
                <a:r>
                  <a:rPr lang="en-US" sz="2000" dirty="0" smtClean="0"/>
                  <a:t>Arch</a:t>
                </a:r>
                <a:endParaRPr lang="en-US" sz="2400" dirty="0"/>
              </a:p>
            </p:txBody>
          </p:sp>
        </p:grpSp>
        <p:grpSp>
          <p:nvGrpSpPr>
            <p:cNvPr id="14" name="Group 28"/>
            <p:cNvGrpSpPr/>
            <p:nvPr/>
          </p:nvGrpSpPr>
          <p:grpSpPr>
            <a:xfrm>
              <a:off x="3200400" y="4243385"/>
              <a:ext cx="2057399" cy="2636701"/>
              <a:chOff x="3200400" y="4243385"/>
              <a:chExt cx="2057399" cy="2636701"/>
            </a:xfrm>
          </p:grpSpPr>
          <p:pic>
            <p:nvPicPr>
              <p:cNvPr id="15" name="Picture 7" descr="File:Loop.jpg"/>
              <p:cNvPicPr>
                <a:picLocks noChangeAspect="1" noChangeArrowheads="1"/>
              </p:cNvPicPr>
              <p:nvPr/>
            </p:nvPicPr>
            <p:blipFill>
              <a:blip r:embed="rId3" cstate="print"/>
              <a:srcRect/>
              <a:stretch>
                <a:fillRect/>
              </a:stretch>
            </p:blipFill>
            <p:spPr bwMode="auto">
              <a:xfrm flipH="1">
                <a:off x="3200400" y="4243385"/>
                <a:ext cx="2057399" cy="1928813"/>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940398" y="6172200"/>
                <a:ext cx="681597" cy="707886"/>
              </a:xfrm>
              <a:prstGeom prst="rect">
                <a:avLst/>
              </a:prstGeom>
              <a:noFill/>
            </p:spPr>
            <p:txBody>
              <a:bodyPr wrap="none" rtlCol="0">
                <a:spAutoFit/>
              </a:bodyPr>
              <a:lstStyle/>
              <a:p>
                <a:pPr algn="ctr"/>
                <a:r>
                  <a:rPr lang="en-US" sz="2000" dirty="0" smtClean="0"/>
                  <a:t>Loop</a:t>
                </a:r>
              </a:p>
              <a:p>
                <a:pPr algn="ctr"/>
                <a:r>
                  <a:rPr lang="en-US" sz="2000" dirty="0" smtClean="0"/>
                  <a:t>(left)</a:t>
                </a:r>
                <a:endParaRPr lang="en-US" sz="2000" dirty="0"/>
              </a:p>
            </p:txBody>
          </p:sp>
        </p:grpSp>
        <p:grpSp>
          <p:nvGrpSpPr>
            <p:cNvPr id="23" name="Group 23"/>
            <p:cNvGrpSpPr/>
            <p:nvPr/>
          </p:nvGrpSpPr>
          <p:grpSpPr>
            <a:xfrm>
              <a:off x="140075" y="4243387"/>
              <a:ext cx="2057399" cy="2636699"/>
              <a:chOff x="140075" y="4243387"/>
              <a:chExt cx="2057399" cy="2636699"/>
            </a:xfrm>
          </p:grpSpPr>
          <p:pic>
            <p:nvPicPr>
              <p:cNvPr id="5" name="Picture 7" descr="File:Loop.jpg"/>
              <p:cNvPicPr>
                <a:picLocks noChangeAspect="1" noChangeArrowheads="1"/>
              </p:cNvPicPr>
              <p:nvPr/>
            </p:nvPicPr>
            <p:blipFill>
              <a:blip r:embed="rId3" cstate="print"/>
              <a:srcRect/>
              <a:stretch>
                <a:fillRect/>
              </a:stretch>
            </p:blipFill>
            <p:spPr bwMode="auto">
              <a:xfrm>
                <a:off x="140075" y="4243387"/>
                <a:ext cx="2057399" cy="192881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85800" y="6172200"/>
                <a:ext cx="785793" cy="707886"/>
              </a:xfrm>
              <a:prstGeom prst="rect">
                <a:avLst/>
              </a:prstGeom>
              <a:noFill/>
            </p:spPr>
            <p:txBody>
              <a:bodyPr wrap="none" rtlCol="0">
                <a:spAutoFit/>
              </a:bodyPr>
              <a:lstStyle/>
              <a:p>
                <a:pPr algn="ctr"/>
                <a:r>
                  <a:rPr lang="en-US" sz="2000" dirty="0" smtClean="0"/>
                  <a:t>Loop</a:t>
                </a:r>
              </a:p>
              <a:p>
                <a:pPr algn="ctr"/>
                <a:r>
                  <a:rPr lang="en-US" sz="2000" dirty="0" smtClean="0"/>
                  <a:t>(right)</a:t>
                </a:r>
                <a:endParaRPr lang="en-US" sz="2000" dirty="0"/>
              </a:p>
            </p:txBody>
          </p:sp>
        </p:grpSp>
        <p:sp>
          <p:nvSpPr>
            <p:cNvPr id="12" name="Oval 11"/>
            <p:cNvSpPr/>
            <p:nvPr/>
          </p:nvSpPr>
          <p:spPr>
            <a:xfrm>
              <a:off x="841785" y="4889350"/>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276161">
              <a:off x="261770" y="5525845"/>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9"/>
            <p:cNvGrpSpPr/>
            <p:nvPr/>
          </p:nvGrpSpPr>
          <p:grpSpPr>
            <a:xfrm>
              <a:off x="6138655" y="4243385"/>
              <a:ext cx="2057402" cy="2513590"/>
              <a:chOff x="6138655" y="4243385"/>
              <a:chExt cx="2057402" cy="2513590"/>
            </a:xfrm>
          </p:grpSpPr>
          <p:pic>
            <p:nvPicPr>
              <p:cNvPr id="6" name="Picture 9" descr="File:Whorl.jpg"/>
              <p:cNvPicPr>
                <a:picLocks noChangeAspect="1" noChangeArrowheads="1"/>
              </p:cNvPicPr>
              <p:nvPr/>
            </p:nvPicPr>
            <p:blipFill>
              <a:blip r:embed="rId4" cstate="print"/>
              <a:srcRect/>
              <a:stretch>
                <a:fillRect/>
              </a:stretch>
            </p:blipFill>
            <p:spPr bwMode="auto">
              <a:xfrm>
                <a:off x="6138655" y="4243385"/>
                <a:ext cx="2057402" cy="192881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688827" y="6295310"/>
                <a:ext cx="957057" cy="461665"/>
              </a:xfrm>
              <a:prstGeom prst="rect">
                <a:avLst/>
              </a:prstGeom>
              <a:noFill/>
            </p:spPr>
            <p:txBody>
              <a:bodyPr wrap="none" rtlCol="0">
                <a:spAutoFit/>
              </a:bodyPr>
              <a:lstStyle/>
              <a:p>
                <a:pPr algn="ctr"/>
                <a:r>
                  <a:rPr lang="en-US" sz="2400" dirty="0" smtClean="0"/>
                  <a:t>Whorl</a:t>
                </a:r>
                <a:endParaRPr lang="en-US" sz="2400" dirty="0"/>
              </a:p>
            </p:txBody>
          </p:sp>
        </p:grpSp>
        <p:grpSp>
          <p:nvGrpSpPr>
            <p:cNvPr id="29" name="Group 22"/>
            <p:cNvGrpSpPr/>
            <p:nvPr/>
          </p:nvGrpSpPr>
          <p:grpSpPr>
            <a:xfrm>
              <a:off x="4914901" y="1600200"/>
              <a:ext cx="2057401" cy="2667000"/>
              <a:chOff x="4914901" y="1600200"/>
              <a:chExt cx="2057401" cy="2667000"/>
            </a:xfrm>
          </p:grpSpPr>
          <p:pic>
            <p:nvPicPr>
              <p:cNvPr id="7" name="Picture 11" descr="File:Tented arch.jpg"/>
              <p:cNvPicPr>
                <a:picLocks noChangeAspect="1" noChangeArrowheads="1"/>
              </p:cNvPicPr>
              <p:nvPr/>
            </p:nvPicPr>
            <p:blipFill>
              <a:blip r:embed="rId5" cstate="print"/>
              <a:srcRect/>
              <a:stretch>
                <a:fillRect/>
              </a:stretch>
            </p:blipFill>
            <p:spPr bwMode="auto">
              <a:xfrm>
                <a:off x="4914901" y="1600200"/>
                <a:ext cx="2057401" cy="1928815"/>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480815" y="3559314"/>
                <a:ext cx="925573" cy="707886"/>
              </a:xfrm>
              <a:prstGeom prst="rect">
                <a:avLst/>
              </a:prstGeom>
              <a:noFill/>
            </p:spPr>
            <p:txBody>
              <a:bodyPr wrap="none" rtlCol="0">
                <a:spAutoFit/>
              </a:bodyPr>
              <a:lstStyle/>
              <a:p>
                <a:pPr algn="ctr"/>
                <a:r>
                  <a:rPr lang="en-US" sz="2000" dirty="0" smtClean="0"/>
                  <a:t>Tented </a:t>
                </a:r>
              </a:p>
              <a:p>
                <a:pPr algn="ctr"/>
                <a:r>
                  <a:rPr lang="en-US" sz="2000" dirty="0" smtClean="0"/>
                  <a:t>Arch</a:t>
                </a:r>
                <a:endParaRPr lang="en-US" sz="2000" dirty="0"/>
              </a:p>
            </p:txBody>
          </p:sp>
        </p:grpSp>
        <p:sp>
          <p:nvSpPr>
            <p:cNvPr id="16" name="Oval 15"/>
            <p:cNvSpPr/>
            <p:nvPr/>
          </p:nvSpPr>
          <p:spPr>
            <a:xfrm>
              <a:off x="4306645" y="4898315"/>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4766743" y="5511583"/>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783267" y="4811658"/>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09120" y="5156578"/>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464226">
              <a:off x="6052970" y="5382410"/>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20309003">
              <a:off x="7664913" y="5342212"/>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242864">
              <a:off x="5781506" y="2704944"/>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90403" y="2362200"/>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9180" y="2871100"/>
              <a:ext cx="908967" cy="461665"/>
            </a:xfrm>
            <a:prstGeom prst="rect">
              <a:avLst/>
            </a:prstGeom>
            <a:noFill/>
          </p:spPr>
          <p:txBody>
            <a:bodyPr wrap="none" rtlCol="0">
              <a:spAutoFit/>
            </a:bodyPr>
            <a:lstStyle/>
            <a:p>
              <a:r>
                <a:rPr lang="en-US" sz="2400" b="1" dirty="0" smtClean="0">
                  <a:solidFill>
                    <a:srgbClr val="00B0F0"/>
                  </a:solidFill>
                </a:rPr>
                <a:t>Cores</a:t>
              </a:r>
              <a:endParaRPr lang="en-US" sz="2400" b="1" dirty="0">
                <a:solidFill>
                  <a:srgbClr val="00B0F0"/>
                </a:solidFill>
              </a:endParaRPr>
            </a:p>
          </p:txBody>
        </p:sp>
        <p:sp>
          <p:nvSpPr>
            <p:cNvPr id="58" name="TextBox 57"/>
            <p:cNvSpPr txBox="1"/>
            <p:nvPr/>
          </p:nvSpPr>
          <p:spPr>
            <a:xfrm>
              <a:off x="7741573" y="2871099"/>
              <a:ext cx="981359" cy="461665"/>
            </a:xfrm>
            <a:prstGeom prst="rect">
              <a:avLst/>
            </a:prstGeom>
            <a:noFill/>
          </p:spPr>
          <p:txBody>
            <a:bodyPr wrap="none" rtlCol="0">
              <a:spAutoFit/>
            </a:bodyPr>
            <a:lstStyle/>
            <a:p>
              <a:r>
                <a:rPr lang="en-US" sz="2400" b="1" dirty="0" smtClean="0">
                  <a:solidFill>
                    <a:srgbClr val="FF0000"/>
                  </a:solidFill>
                </a:rPr>
                <a:t>Deltas</a:t>
              </a:r>
              <a:endParaRPr lang="en-US" sz="2400" b="1" dirty="0">
                <a:solidFill>
                  <a:srgbClr val="FF0000"/>
                </a:solidFill>
              </a:endParaRPr>
            </a:p>
          </p:txBody>
        </p:sp>
      </p:grpSp>
      <p:sp>
        <p:nvSpPr>
          <p:cNvPr id="31" name="Slide Number Placeholder 30"/>
          <p:cNvSpPr>
            <a:spLocks noGrp="1"/>
          </p:cNvSpPr>
          <p:nvPr>
            <p:ph type="sldNum" sz="quarter" idx="12"/>
          </p:nvPr>
        </p:nvSpPr>
        <p:spPr/>
        <p:txBody>
          <a:bodyPr/>
          <a:lstStyle/>
          <a:p>
            <a:fld id="{EA7C8D44-3667-46F6-9772-CC52308E2A7F}" type="slidenum">
              <a:rPr kumimoji="0" lang="en-US" smtClean="0"/>
              <a:pPr/>
              <a:t>8</a:t>
            </a:fld>
            <a:endParaRPr kumimoji="0" lang="en-US" dirty="0"/>
          </a:p>
        </p:txBody>
      </p:sp>
    </p:spTree>
    <p:extLst>
      <p:ext uri="{BB962C8B-B14F-4D97-AF65-F5344CB8AC3E}">
        <p14:creationId xmlns:p14="http://schemas.microsoft.com/office/powerpoint/2010/main" val="284311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Minutia Points - Definition</a:t>
            </a:r>
            <a:endParaRPr lang="en-US" dirty="0"/>
          </a:p>
        </p:txBody>
      </p:sp>
      <p:sp>
        <p:nvSpPr>
          <p:cNvPr id="4" name="Content Placeholder 2"/>
          <p:cNvSpPr>
            <a:spLocks noGrp="1"/>
          </p:cNvSpPr>
          <p:nvPr>
            <p:ph sz="quarter" idx="1"/>
          </p:nvPr>
        </p:nvSpPr>
        <p:spPr>
          <a:xfrm>
            <a:off x="612648" y="914400"/>
            <a:ext cx="8153400" cy="5181600"/>
          </a:xfrm>
        </p:spPr>
        <p:txBody>
          <a:bodyPr/>
          <a:lstStyle/>
          <a:p>
            <a:r>
              <a:rPr lang="en-US" dirty="0" smtClean="0"/>
              <a:t>Defining features </a:t>
            </a:r>
          </a:p>
          <a:p>
            <a:pPr lvl="1"/>
            <a:r>
              <a:rPr lang="en-US" dirty="0" smtClean="0"/>
              <a:t>used for finding a matching print</a:t>
            </a:r>
          </a:p>
        </p:txBody>
      </p:sp>
      <p:pic>
        <p:nvPicPr>
          <p:cNvPr id="2050" name="Picture 2" descr="C:\Users\nathan\Desktop\me1.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00" t="22836" r="30072" b="29562"/>
          <a:stretch/>
        </p:blipFill>
        <p:spPr bwMode="auto">
          <a:xfrm>
            <a:off x="2190750" y="2241435"/>
            <a:ext cx="4467225" cy="400696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790950" y="4037591"/>
            <a:ext cx="228600" cy="18842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95762" y="4808683"/>
            <a:ext cx="228600"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21468" y="3590925"/>
            <a:ext cx="228600"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5329" y="4933547"/>
            <a:ext cx="228600" cy="18842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740" y="3933825"/>
            <a:ext cx="1874460" cy="400110"/>
          </a:xfrm>
          <a:prstGeom prst="rect">
            <a:avLst/>
          </a:prstGeom>
          <a:noFill/>
          <a:ln>
            <a:noFill/>
          </a:ln>
        </p:spPr>
        <p:txBody>
          <a:bodyPr wrap="square" rtlCol="0">
            <a:spAutoFit/>
          </a:bodyPr>
          <a:lstStyle/>
          <a:p>
            <a:r>
              <a:rPr lang="en-US" sz="2000" b="1" dirty="0" smtClean="0">
                <a:solidFill>
                  <a:schemeClr val="bg2">
                    <a:lumMod val="10000"/>
                  </a:schemeClr>
                </a:solidFill>
              </a:rPr>
              <a:t>Terminations</a:t>
            </a:r>
            <a:endParaRPr lang="en-US" b="1" dirty="0" smtClean="0">
              <a:solidFill>
                <a:schemeClr val="bg2">
                  <a:lumMod val="10000"/>
                </a:schemeClr>
              </a:solidFill>
            </a:endParaRPr>
          </a:p>
        </p:txBody>
      </p:sp>
      <p:sp>
        <p:nvSpPr>
          <p:cNvPr id="11" name="TextBox 10"/>
          <p:cNvSpPr txBox="1"/>
          <p:nvPr/>
        </p:nvSpPr>
        <p:spPr>
          <a:xfrm>
            <a:off x="7239000" y="3933825"/>
            <a:ext cx="1444947" cy="400110"/>
          </a:xfrm>
          <a:prstGeom prst="rect">
            <a:avLst/>
          </a:prstGeom>
          <a:noFill/>
          <a:ln>
            <a:noFill/>
          </a:ln>
        </p:spPr>
        <p:txBody>
          <a:bodyPr wrap="none" rtlCol="0">
            <a:spAutoFit/>
          </a:bodyPr>
          <a:lstStyle/>
          <a:p>
            <a:r>
              <a:rPr lang="en-US" sz="2000" b="1" dirty="0" smtClean="0">
                <a:solidFill>
                  <a:srgbClr val="C00000"/>
                </a:solidFill>
              </a:rPr>
              <a:t>Bifurcations</a:t>
            </a:r>
            <a:endParaRPr lang="en-US" b="1" dirty="0" smtClean="0">
              <a:solidFill>
                <a:srgbClr val="C00000"/>
              </a:solidFill>
            </a:endParaRPr>
          </a:p>
        </p:txBody>
      </p:sp>
      <p:cxnSp>
        <p:nvCxnSpPr>
          <p:cNvPr id="12" name="Straight Connector 11"/>
          <p:cNvCxnSpPr>
            <a:stCxn id="11" idx="1"/>
            <a:endCxn id="8" idx="3"/>
          </p:cNvCxnSpPr>
          <p:nvPr/>
        </p:nvCxnSpPr>
        <p:spPr>
          <a:xfrm flipH="1" flipV="1">
            <a:off x="6250068" y="3705225"/>
            <a:ext cx="988932" cy="42865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1"/>
            <a:endCxn id="6" idx="0"/>
          </p:cNvCxnSpPr>
          <p:nvPr/>
        </p:nvCxnSpPr>
        <p:spPr>
          <a:xfrm flipH="1">
            <a:off x="4310062" y="4133880"/>
            <a:ext cx="2928938" cy="674803"/>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3"/>
            <a:endCxn id="5" idx="4"/>
          </p:cNvCxnSpPr>
          <p:nvPr/>
        </p:nvCxnSpPr>
        <p:spPr>
          <a:xfrm>
            <a:off x="1981200" y="4133880"/>
            <a:ext cx="1924050" cy="92133"/>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a:endCxn id="9" idx="3"/>
          </p:cNvCxnSpPr>
          <p:nvPr/>
        </p:nvCxnSpPr>
        <p:spPr>
          <a:xfrm>
            <a:off x="1981200" y="4133880"/>
            <a:ext cx="1087607" cy="960495"/>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EA7C8D44-3667-46F6-9772-CC52308E2A7F}" type="slidenum">
              <a:rPr kumimoji="0" lang="en-US" smtClean="0"/>
              <a:pPr/>
              <a:t>9</a:t>
            </a:fld>
            <a:endParaRPr kumimoji="0" lang="en-US" dirty="0"/>
          </a:p>
        </p:txBody>
      </p:sp>
    </p:spTree>
    <p:extLst>
      <p:ext uri="{BB962C8B-B14F-4D97-AF65-F5344CB8AC3E}">
        <p14:creationId xmlns:p14="http://schemas.microsoft.com/office/powerpoint/2010/main" val="87802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5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5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7"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942</TotalTime>
  <Words>2814</Words>
  <Application>Microsoft Macintosh PowerPoint</Application>
  <PresentationFormat>On-screen Show (4:3)</PresentationFormat>
  <Paragraphs>475</Paragraphs>
  <Slides>62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Origin</vt:lpstr>
      <vt:lpstr>PBrush</vt:lpstr>
      <vt:lpstr>VT College of Engineering STEP</vt:lpstr>
      <vt:lpstr>About Instructor</vt:lpstr>
      <vt:lpstr>Students Who Helped Prepare the Activities</vt:lpstr>
      <vt:lpstr>Overview of the Class</vt:lpstr>
      <vt:lpstr>PowerPoint Presentation</vt:lpstr>
      <vt:lpstr>Biometrics – Human Identification</vt:lpstr>
      <vt:lpstr>Why Fingerprints?</vt:lpstr>
      <vt:lpstr>Fingerprint Types and Singular points</vt:lpstr>
      <vt:lpstr>Minutia Points - Definition</vt:lpstr>
      <vt:lpstr>Minutia Points – Matching</vt:lpstr>
      <vt:lpstr>Image Search using Google Image</vt:lpstr>
      <vt:lpstr>Information Retrieval</vt:lpstr>
      <vt:lpstr>Search Module Detail</vt:lpstr>
      <vt:lpstr>Concept</vt:lpstr>
      <vt:lpstr>PowerPoint Presentation</vt:lpstr>
      <vt:lpstr>PowerPoint Presentation</vt:lpstr>
      <vt:lpstr>PowerPoint Presentation</vt:lpstr>
      <vt:lpstr>Activity 1: Multicolr Search</vt:lpstr>
      <vt:lpstr>Activity 1: Multicolr Search (2)</vt:lpstr>
      <vt:lpstr>Activity 2: Precision is ?</vt:lpstr>
      <vt:lpstr>Activity 2: Google Image Search</vt:lpstr>
      <vt:lpstr>Activity 2: Copy &amp; Paste Image Links</vt:lpstr>
      <vt:lpstr>Activity 2: Write Answers</vt:lpstr>
      <vt:lpstr>PowerPoint Presentation</vt:lpstr>
      <vt:lpstr>PowerPoint Presentation</vt:lpstr>
      <vt:lpstr>PowerPoint Presentation</vt:lpstr>
      <vt:lpstr>Light-Bot</vt:lpstr>
      <vt:lpstr>Goals</vt:lpstr>
      <vt:lpstr>Open Light-Bot</vt:lpstr>
      <vt:lpstr>Command Key</vt:lpstr>
      <vt:lpstr>TUTORIAL: LEVEL 1</vt:lpstr>
      <vt:lpstr>Possible Solution</vt:lpstr>
      <vt:lpstr>CHALLENGE</vt:lpstr>
      <vt:lpstr>GREENFOOT</vt:lpstr>
      <vt:lpstr>Wombat Scenario</vt:lpstr>
      <vt:lpstr>GREENFOOT Interface</vt:lpstr>
      <vt:lpstr>Add a Wombat</vt:lpstr>
      <vt:lpstr>Add a Leaf</vt:lpstr>
      <vt:lpstr>Make Objects Act</vt:lpstr>
      <vt:lpstr>Run a Scenario</vt:lpstr>
      <vt:lpstr>Invoke Methods Directly</vt:lpstr>
      <vt:lpstr>Invoke a World Method</vt:lpstr>
      <vt:lpstr>Create a New World</vt:lpstr>
      <vt:lpstr>Change the Behavior of an Object</vt:lpstr>
      <vt:lpstr>Change the Behavior of an Object (cont.)</vt:lpstr>
      <vt:lpstr>Change the Behavior of an Object (cont.)</vt:lpstr>
      <vt:lpstr>PowerPoint Presentation</vt:lpstr>
      <vt:lpstr>More on Greenfoot</vt:lpstr>
      <vt:lpstr>World Wide Telescope (WWT)</vt:lpstr>
      <vt:lpstr>Navigating through WWT</vt:lpstr>
      <vt:lpstr>Navigating through WWT (cont.)</vt:lpstr>
      <vt:lpstr>Task I</vt:lpstr>
      <vt:lpstr>Here is the Grand Canyon of Mars!</vt:lpstr>
      <vt:lpstr>Task II</vt:lpstr>
      <vt:lpstr>Constellation of Cat’s Eye</vt:lpstr>
      <vt:lpstr>Task III</vt:lpstr>
      <vt:lpstr>Task IV</vt:lpstr>
      <vt:lpstr>Computing in WWT</vt:lpstr>
      <vt:lpstr>How All the Pieces Fit Together</vt:lpstr>
      <vt:lpstr>For More</vt:lpstr>
      <vt:lpstr>More on Computing</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INSPIRE</dc:title>
  <dc:creator>Monika Akbar</dc:creator>
  <cp:lastModifiedBy>Ed Fox</cp:lastModifiedBy>
  <cp:revision>371</cp:revision>
  <dcterms:created xsi:type="dcterms:W3CDTF">2011-07-01T01:48:49Z</dcterms:created>
  <dcterms:modified xsi:type="dcterms:W3CDTF">2011-07-15T17:20:19Z</dcterms:modified>
</cp:coreProperties>
</file>