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4"/>
  </p:notesMasterIdLst>
  <p:handoutMasterIdLst>
    <p:handoutMasterId r:id="rId35"/>
  </p:handoutMasterIdLst>
  <p:sldIdLst>
    <p:sldId id="256" r:id="rId2"/>
    <p:sldId id="269" r:id="rId3"/>
    <p:sldId id="330" r:id="rId4"/>
    <p:sldId id="320" r:id="rId5"/>
    <p:sldId id="344" r:id="rId6"/>
    <p:sldId id="345" r:id="rId7"/>
    <p:sldId id="346" r:id="rId8"/>
    <p:sldId id="347" r:id="rId9"/>
    <p:sldId id="348" r:id="rId10"/>
    <p:sldId id="349" r:id="rId11"/>
    <p:sldId id="278" r:id="rId12"/>
    <p:sldId id="272" r:id="rId13"/>
    <p:sldId id="274" r:id="rId14"/>
    <p:sldId id="273" r:id="rId15"/>
    <p:sldId id="275" r:id="rId16"/>
    <p:sldId id="276" r:id="rId17"/>
    <p:sldId id="277" r:id="rId18"/>
    <p:sldId id="306" r:id="rId19"/>
    <p:sldId id="307" r:id="rId20"/>
    <p:sldId id="308" r:id="rId21"/>
    <p:sldId id="309" r:id="rId22"/>
    <p:sldId id="310" r:id="rId23"/>
    <p:sldId id="342" r:id="rId24"/>
    <p:sldId id="343" r:id="rId25"/>
    <p:sldId id="311" r:id="rId26"/>
    <p:sldId id="318" r:id="rId27"/>
    <p:sldId id="312" r:id="rId28"/>
    <p:sldId id="316" r:id="rId29"/>
    <p:sldId id="314" r:id="rId30"/>
    <p:sldId id="319" r:id="rId31"/>
    <p:sldId id="323" r:id="rId32"/>
    <p:sldId id="25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25977"/>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autoAdjust="0"/>
    <p:restoredTop sz="97833" autoAdjust="0"/>
  </p:normalViewPr>
  <p:slideViewPr>
    <p:cSldViewPr>
      <p:cViewPr>
        <p:scale>
          <a:sx n="130" d="100"/>
          <a:sy n="130" d="100"/>
        </p:scale>
        <p:origin x="32" y="-680"/>
      </p:cViewPr>
      <p:guideLst>
        <p:guide orient="horz" pos="2160"/>
        <p:guide pos="2880"/>
      </p:guideLst>
    </p:cSldViewPr>
  </p:slideViewPr>
  <p:outlineViewPr>
    <p:cViewPr>
      <p:scale>
        <a:sx n="33" d="100"/>
        <a:sy n="33" d="100"/>
      </p:scale>
      <p:origin x="0" y="1687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52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556ADD0-64EC-42D1-A3B4-FA057C721981}" type="datetimeFigureOut">
              <a:rPr lang="en-US" smtClean="0"/>
              <a:pPr/>
              <a:t>7/11/11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9713-AFCE-43B5-B422-2ED3D9D2090C}" type="slidenum">
              <a:rPr lang="en-US" smtClean="0"/>
              <a:pPr/>
              <a:t>‹#›</a:t>
            </a:fld>
            <a:endParaRPr lang="en-US"/>
          </a:p>
        </p:txBody>
      </p:sp>
    </p:spTree>
    <p:extLst>
      <p:ext uri="{BB962C8B-B14F-4D97-AF65-F5344CB8AC3E}">
        <p14:creationId xmlns:p14="http://schemas.microsoft.com/office/powerpoint/2010/main" val="3941386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8001B9-583D-496A-8EC3-D81A8E5F38B0}" type="datetimeFigureOut">
              <a:rPr lang="en-US" smtClean="0"/>
              <a:pPr/>
              <a:t>7/11/11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49F3BD-5C03-4A16-B38F-CFF640782A9C}" type="slidenum">
              <a:rPr lang="en-US" smtClean="0"/>
              <a:pPr/>
              <a:t>‹#›</a:t>
            </a:fld>
            <a:endParaRPr lang="en-US"/>
          </a:p>
        </p:txBody>
      </p:sp>
    </p:spTree>
    <p:extLst>
      <p:ext uri="{BB962C8B-B14F-4D97-AF65-F5344CB8AC3E}">
        <p14:creationId xmlns:p14="http://schemas.microsoft.com/office/powerpoint/2010/main" val="2479417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74CD3A-7D5F-4F41-92F7-1E7781D24EE2}" type="slidenum">
              <a:rPr lang="en-US" smtClean="0"/>
              <a:pPr/>
              <a:t>5</a:t>
            </a:fld>
            <a:endParaRPr lang="en-US"/>
          </a:p>
        </p:txBody>
      </p:sp>
    </p:spTree>
    <p:extLst>
      <p:ext uri="{BB962C8B-B14F-4D97-AF65-F5344CB8AC3E}">
        <p14:creationId xmlns:p14="http://schemas.microsoft.com/office/powerpoint/2010/main" val="1280800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Helix Nebula,</a:t>
            </a:r>
            <a:r>
              <a:rPr lang="en-US" baseline="0" dirty="0" smtClean="0"/>
              <a:t> also known as</a:t>
            </a:r>
            <a:r>
              <a:rPr lang="en-US" dirty="0" smtClean="0"/>
              <a:t> NGC 7293</a:t>
            </a:r>
            <a:endParaRPr lang="en-US" dirty="0"/>
          </a:p>
        </p:txBody>
      </p:sp>
      <p:sp>
        <p:nvSpPr>
          <p:cNvPr id="4" name="Slide Number Placeholder 3"/>
          <p:cNvSpPr>
            <a:spLocks noGrp="1"/>
          </p:cNvSpPr>
          <p:nvPr>
            <p:ph type="sldNum" sz="quarter" idx="10"/>
          </p:nvPr>
        </p:nvSpPr>
        <p:spPr/>
        <p:txBody>
          <a:bodyPr/>
          <a:lstStyle/>
          <a:p>
            <a:fld id="{82B3E283-EE2D-450A-BA66-E4EEC8115D80}" type="slidenum">
              <a:rPr lang="en-US" smtClean="0"/>
              <a:pPr/>
              <a:t>25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700 light years.</a:t>
            </a:r>
            <a:endParaRPr lang="en-US" dirty="0"/>
          </a:p>
        </p:txBody>
      </p:sp>
      <p:sp>
        <p:nvSpPr>
          <p:cNvPr id="4" name="Slide Number Placeholder 3"/>
          <p:cNvSpPr>
            <a:spLocks noGrp="1"/>
          </p:cNvSpPr>
          <p:nvPr>
            <p:ph type="sldNum" sz="quarter" idx="10"/>
          </p:nvPr>
        </p:nvSpPr>
        <p:spPr/>
        <p:txBody>
          <a:bodyPr/>
          <a:lstStyle/>
          <a:p>
            <a:fld id="{82B3E283-EE2D-450A-BA66-E4EEC8115D80}" type="slidenum">
              <a:rPr lang="en-US" smtClean="0"/>
              <a:pPr/>
              <a:t>26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A: Name of the star, co-ordinate, constellation information, distance, etc.</a:t>
            </a:r>
          </a:p>
          <a:p>
            <a:endParaRPr lang="en-US" dirty="0"/>
          </a:p>
        </p:txBody>
      </p:sp>
      <p:sp>
        <p:nvSpPr>
          <p:cNvPr id="4" name="Slide Number Placeholder 3"/>
          <p:cNvSpPr>
            <a:spLocks noGrp="1"/>
          </p:cNvSpPr>
          <p:nvPr>
            <p:ph type="sldNum" sz="quarter" idx="10"/>
          </p:nvPr>
        </p:nvSpPr>
        <p:spPr/>
        <p:txBody>
          <a:bodyPr/>
          <a:lstStyle/>
          <a:p>
            <a:fld id="{82B3E283-EE2D-450A-BA66-E4EEC8115D80}" type="slidenum">
              <a:rPr lang="en-US" smtClean="0"/>
              <a:pPr/>
              <a:t>27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B3E283-EE2D-450A-BA66-E4EEC8115D80}" type="slidenum">
              <a:rPr lang="en-US" smtClean="0"/>
              <a:pPr/>
              <a:t>29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74CD3A-7D5F-4F41-92F7-1E7781D24EE2}" type="slidenum">
              <a:rPr lang="en-US" smtClean="0"/>
              <a:pPr/>
              <a:t>6</a:t>
            </a:fld>
            <a:endParaRPr lang="en-US"/>
          </a:p>
        </p:txBody>
      </p:sp>
    </p:spTree>
    <p:extLst>
      <p:ext uri="{BB962C8B-B14F-4D97-AF65-F5344CB8AC3E}">
        <p14:creationId xmlns:p14="http://schemas.microsoft.com/office/powerpoint/2010/main" val="2963932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WWT might not load</a:t>
            </a:r>
            <a:r>
              <a:rPr lang="en-US" baseline="0" dirty="0" smtClean="0"/>
              <a:t> on the first try. It might seem like the site is down. The browser should be refreshed (f5) 2-3 times to load the page. </a:t>
            </a:r>
            <a:endParaRPr lang="en-US" dirty="0"/>
          </a:p>
        </p:txBody>
      </p:sp>
      <p:sp>
        <p:nvSpPr>
          <p:cNvPr id="4" name="Slide Number Placeholder 3"/>
          <p:cNvSpPr>
            <a:spLocks noGrp="1"/>
          </p:cNvSpPr>
          <p:nvPr>
            <p:ph type="sldNum" sz="quarter" idx="10"/>
          </p:nvPr>
        </p:nvSpPr>
        <p:spPr/>
        <p:txBody>
          <a:bodyPr/>
          <a:lstStyle/>
          <a:p>
            <a:fld id="{F249F3BD-5C03-4A16-B38F-CFF640782A9C}" type="slidenum">
              <a:rPr lang="en-US" smtClean="0"/>
              <a:pPr/>
              <a:t>18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top, various</a:t>
            </a:r>
            <a:r>
              <a:rPr lang="en-US" baseline="0" dirty="0" smtClean="0"/>
              <a:t> collections contain images, maps, and surveys of the sky taken by a number of telescopes. </a:t>
            </a:r>
          </a:p>
          <a:p>
            <a:endParaRPr lang="en-US" baseline="0" dirty="0"/>
          </a:p>
          <a:p>
            <a:r>
              <a:rPr lang="en-US" baseline="0" dirty="0" smtClean="0"/>
              <a:t>Lower left section contains all the images of various objects (e.g., stars, galaxies, constellations) for the areas currently in view (in the middle). </a:t>
            </a:r>
          </a:p>
          <a:p>
            <a:endParaRPr lang="en-US" baseline="0" dirty="0" smtClean="0"/>
          </a:p>
          <a:p>
            <a:r>
              <a:rPr lang="en-US" baseline="0" dirty="0" smtClean="0"/>
              <a:t>Lower right section gives contextual information such as where the constellation (red outlines) appear in the sky at earth, name of the constellation, size of the field of view (in blue rectangle box). In the middle, the yellow box selects the constellation. As we zoom in, these boxes (yellow constellation box and blue field of view box) disappear from the main section, but they are still present in the context box. </a:t>
            </a:r>
          </a:p>
          <a:p>
            <a:endParaRPr lang="en-US" baseline="0" dirty="0" smtClean="0"/>
          </a:p>
        </p:txBody>
      </p:sp>
      <p:sp>
        <p:nvSpPr>
          <p:cNvPr id="4" name="Slide Number Placeholder 3"/>
          <p:cNvSpPr>
            <a:spLocks noGrp="1"/>
          </p:cNvSpPr>
          <p:nvPr>
            <p:ph type="sldNum" sz="quarter" idx="10"/>
          </p:nvPr>
        </p:nvSpPr>
        <p:spPr/>
        <p:txBody>
          <a:bodyPr/>
          <a:lstStyle/>
          <a:p>
            <a:fld id="{82B3E283-EE2D-450A-BA66-E4EEC8115D80}" type="slidenum">
              <a:rPr lang="en-US" smtClean="0"/>
              <a:pPr/>
              <a:t>19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two</a:t>
            </a:r>
            <a:r>
              <a:rPr lang="en-US" baseline="0" dirty="0" smtClean="0"/>
              <a:t> ways to find objects in WWT.</a:t>
            </a:r>
          </a:p>
          <a:p>
            <a:pPr marL="228600" indent="-228600">
              <a:buAutoNum type="arabicPeriod"/>
            </a:pPr>
            <a:r>
              <a:rPr lang="en-US" baseline="0" dirty="0" smtClean="0"/>
              <a:t>Use the search box and type in the word. Checking the plot box next to the search text box will allow us to see the search results visually. Blue circles are used to plot the search results. </a:t>
            </a:r>
          </a:p>
          <a:p>
            <a:pPr marL="228600" indent="-228600">
              <a:buAutoNum type="arabicPeriod"/>
            </a:pPr>
            <a:r>
              <a:rPr lang="en-US" baseline="0" dirty="0" err="1" smtClean="0"/>
              <a:t>Findersope</a:t>
            </a:r>
            <a:r>
              <a:rPr lang="en-US" baseline="0" dirty="0" smtClean="0"/>
              <a:t> is another way to find more information on things that are in our view. First click on an object to select it, then press </a:t>
            </a:r>
            <a:r>
              <a:rPr lang="en-US" baseline="0" dirty="0" err="1" smtClean="0"/>
              <a:t>shift+click</a:t>
            </a:r>
            <a:r>
              <a:rPr lang="en-US" baseline="0" dirty="0" smtClean="0"/>
              <a:t> to bring in the </a:t>
            </a:r>
            <a:r>
              <a:rPr lang="en-US" baseline="0" dirty="0" err="1" smtClean="0"/>
              <a:t>finderscope</a:t>
            </a:r>
            <a:r>
              <a:rPr lang="en-US" baseline="0" dirty="0" smtClean="0"/>
              <a:t>. Once up, </a:t>
            </a:r>
            <a:r>
              <a:rPr lang="en-US" baseline="0" dirty="0" err="1" smtClean="0"/>
              <a:t>finderscope</a:t>
            </a:r>
            <a:r>
              <a:rPr lang="en-US" baseline="0" dirty="0" smtClean="0"/>
              <a:t> can be dragged to select other objects. The ‘close’ button should be used to close </a:t>
            </a:r>
            <a:r>
              <a:rPr lang="en-US" baseline="0" dirty="0" err="1" smtClean="0"/>
              <a:t>finderscope</a:t>
            </a:r>
            <a:r>
              <a:rPr lang="en-US" baseline="0" dirty="0" smtClean="0"/>
              <a:t>. The ‘Research’ button provides more options such as finding more information on the object.</a:t>
            </a:r>
          </a:p>
        </p:txBody>
      </p:sp>
      <p:sp>
        <p:nvSpPr>
          <p:cNvPr id="4" name="Slide Number Placeholder 3"/>
          <p:cNvSpPr>
            <a:spLocks noGrp="1"/>
          </p:cNvSpPr>
          <p:nvPr>
            <p:ph type="sldNum" sz="quarter" idx="10"/>
          </p:nvPr>
        </p:nvSpPr>
        <p:spPr/>
        <p:txBody>
          <a:bodyPr/>
          <a:lstStyle/>
          <a:p>
            <a:fld id="{82B3E283-EE2D-450A-BA66-E4EEC8115D80}" type="slidenum">
              <a:rPr lang="en-US" smtClean="0"/>
              <a:pPr/>
              <a:t>20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 WWT can sometime behave unpredictably (like spinning, rotating without control). Browser should be refreshed when this happens.</a:t>
            </a:r>
          </a:p>
          <a:p>
            <a:endParaRPr lang="en-US" dirty="0"/>
          </a:p>
        </p:txBody>
      </p:sp>
      <p:sp>
        <p:nvSpPr>
          <p:cNvPr id="4" name="Slide Number Placeholder 3"/>
          <p:cNvSpPr>
            <a:spLocks noGrp="1"/>
          </p:cNvSpPr>
          <p:nvPr>
            <p:ph type="sldNum" sz="quarter" idx="10"/>
          </p:nvPr>
        </p:nvSpPr>
        <p:spPr/>
        <p:txBody>
          <a:bodyPr/>
          <a:lstStyle/>
          <a:p>
            <a:fld id="{82B3E283-EE2D-450A-BA66-E4EEC8115D80}" type="slidenum">
              <a:rPr lang="en-US" smtClean="0"/>
              <a:pPr/>
              <a:t>21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Note: </a:t>
            </a:r>
            <a:r>
              <a:rPr lang="en-US" sz="1200" kern="1200" dirty="0" smtClean="0">
                <a:solidFill>
                  <a:schemeClr val="tx1"/>
                </a:solidFill>
                <a:latin typeface="+mn-lt"/>
                <a:ea typeface="+mn-ea"/>
                <a:cs typeface="+mn-cs"/>
              </a:rPr>
              <a:t>WWT can sometime behave unpredictably (like spinning, rotating without control). Browser should be refreshed when this happens.</a:t>
            </a:r>
          </a:p>
          <a:p>
            <a:endParaRPr lang="en-US" dirty="0"/>
          </a:p>
        </p:txBody>
      </p:sp>
      <p:sp>
        <p:nvSpPr>
          <p:cNvPr id="4" name="Slide Number Placeholder 3"/>
          <p:cNvSpPr>
            <a:spLocks noGrp="1"/>
          </p:cNvSpPr>
          <p:nvPr>
            <p:ph type="sldNum" sz="quarter" idx="10"/>
          </p:nvPr>
        </p:nvSpPr>
        <p:spPr/>
        <p:txBody>
          <a:bodyPr/>
          <a:lstStyle/>
          <a:p>
            <a:fld id="{82B3E283-EE2D-450A-BA66-E4EEC8115D80}" type="slidenum">
              <a:rPr lang="en-US" smtClean="0"/>
              <a:pPr/>
              <a:t>22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Draco</a:t>
            </a:r>
            <a:endParaRPr lang="en-US" dirty="0"/>
          </a:p>
        </p:txBody>
      </p:sp>
      <p:sp>
        <p:nvSpPr>
          <p:cNvPr id="4" name="Slide Number Placeholder 3"/>
          <p:cNvSpPr>
            <a:spLocks noGrp="1"/>
          </p:cNvSpPr>
          <p:nvPr>
            <p:ph type="sldNum" sz="quarter" idx="10"/>
          </p:nvPr>
        </p:nvSpPr>
        <p:spPr/>
        <p:txBody>
          <a:bodyPr/>
          <a:lstStyle/>
          <a:p>
            <a:fld id="{82B3E283-EE2D-450A-BA66-E4EEC8115D80}" type="slidenum">
              <a:rPr lang="en-US" smtClean="0"/>
              <a:pPr/>
              <a:t>23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B3E283-EE2D-450A-BA66-E4EEC8115D80}"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28725" y="1685925"/>
            <a:ext cx="6858000" cy="123825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3429000"/>
            <a:ext cx="6929438" cy="2133599"/>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1C17308B-DD05-4361-8D58-B344C26F2E28}" type="datetime1">
              <a:rPr lang="en-US" smtClean="0"/>
              <a:pPr/>
              <a:t>7/11/11</a:t>
            </a:fld>
            <a:endParaRPr lang="en-US" sz="1600" dirty="0"/>
          </a:p>
        </p:txBody>
      </p:sp>
      <p:sp>
        <p:nvSpPr>
          <p:cNvPr id="17" name="Footer Placeholder 16"/>
          <p:cNvSpPr>
            <a:spLocks noGrp="1"/>
          </p:cNvSpPr>
          <p:nvPr>
            <p:ph type="ftr" sz="quarter" idx="11"/>
          </p:nvPr>
        </p:nvSpPr>
        <p:spPr>
          <a:xfrm>
            <a:off x="2898648" y="6355080"/>
            <a:ext cx="3474720" cy="365760"/>
          </a:xfrm>
        </p:spPr>
        <p:txBody>
          <a:bodyPr/>
          <a:lstStyle/>
          <a:p>
            <a:endParaRPr kumimoji="0" lang="en-US" dirty="0"/>
          </a:p>
        </p:txBody>
      </p:sp>
      <p:sp>
        <p:nvSpPr>
          <p:cNvPr id="29" name="Slide Number Placeholder 28"/>
          <p:cNvSpPr>
            <a:spLocks noGrp="1"/>
          </p:cNvSpPr>
          <p:nvPr>
            <p:ph type="sldNum" sz="quarter" idx="12"/>
          </p:nvPr>
        </p:nvSpPr>
        <p:spPr>
          <a:xfrm>
            <a:off x="1216152" y="6355080"/>
            <a:ext cx="1219200" cy="365760"/>
          </a:xfrm>
        </p:spPr>
        <p:txBody>
          <a:bodyPr/>
          <a:lstStyle/>
          <a:p>
            <a:fld id="{EA7C8D44-3667-46F6-9772-CC52308E2A7F}" type="slidenum">
              <a:rPr kumimoji="0" lang="en-US" smtClean="0"/>
              <a:pPr/>
              <a:t>‹#›</a:t>
            </a:fld>
            <a:endParaRPr kumimoji="0" lang="en-US" dirty="0"/>
          </a:p>
        </p:txBody>
      </p:sp>
      <p:sp>
        <p:nvSpPr>
          <p:cNvPr id="21" name="Rectangle 20"/>
          <p:cNvSpPr/>
          <p:nvPr/>
        </p:nvSpPr>
        <p:spPr>
          <a:xfrm>
            <a:off x="914400" y="1447800"/>
            <a:ext cx="7315200" cy="160020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3352800"/>
            <a:ext cx="7391400" cy="27432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14400" y="1447800"/>
            <a:ext cx="228600" cy="16002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399" y="3352800"/>
            <a:ext cx="230981" cy="27432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418343-E947-4A25-AEB1-11C28D67D62C}" type="datetime1">
              <a:rPr lang="en-US" smtClean="0"/>
              <a:pPr/>
              <a:t>7/11/11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5FB7033-51B4-4316-BDBE-70DC44828F77}" type="datetime1">
              <a:rPr lang="en-US" smtClean="0"/>
              <a:pPr/>
              <a:t>7/11/11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457200"/>
          </a:xfrm>
        </p:spPr>
        <p:txBody>
          <a:bodyPr lIns="0" tIns="0" rIns="0" bIns="0"/>
          <a:lstStyle>
            <a:lvl1pPr algn="ctr">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a:xfrm>
            <a:off x="0" y="6492240"/>
            <a:ext cx="2289048" cy="365760"/>
          </a:xfrm>
        </p:spPr>
        <p:txBody>
          <a:bodyPr/>
          <a:lstStyle/>
          <a:p>
            <a:fld id="{4474AFDD-28C7-45C7-82B0-10D8064F35AD}" type="datetime1">
              <a:rPr lang="en-US" smtClean="0"/>
              <a:pPr/>
              <a:t>7/11/11</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8305800" y="6492240"/>
            <a:ext cx="838200" cy="365760"/>
          </a:xfrm>
        </p:spPr>
        <p:txBody>
          <a:bodyPr/>
          <a:lstStyle/>
          <a:p>
            <a:fld id="{EA7C8D44-3667-46F6-9772-CC52308E2A7F}" type="slidenum">
              <a:rPr kumimoji="0" lang="en-US" smtClean="0"/>
              <a:pPr/>
              <a:t>‹#›</a:t>
            </a:fld>
            <a:endParaRPr kumimoji="0" lang="en-US" dirty="0"/>
          </a:p>
        </p:txBody>
      </p:sp>
      <p:sp>
        <p:nvSpPr>
          <p:cNvPr id="8" name="Content Placeholder 7"/>
          <p:cNvSpPr>
            <a:spLocks noGrp="1"/>
          </p:cNvSpPr>
          <p:nvPr>
            <p:ph sz="quarter" idx="1"/>
          </p:nvPr>
        </p:nvSpPr>
        <p:spPr>
          <a:xfrm>
            <a:off x="457200" y="914400"/>
            <a:ext cx="85344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8235E882-CCF7-405D-A9DA-A92DDED63A16}" type="datetime1">
              <a:rPr lang="en-US" smtClean="0"/>
              <a:pPr/>
              <a:t>7/11/11</a:t>
            </a:fld>
            <a:endParaRPr lang="en-US" dirty="0"/>
          </a:p>
        </p:txBody>
      </p:sp>
      <p:sp>
        <p:nvSpPr>
          <p:cNvPr id="5" name="Footer Placeholder 4"/>
          <p:cNvSpPr>
            <a:spLocks noGrp="1"/>
          </p:cNvSpPr>
          <p:nvPr>
            <p:ph type="ftr" sz="quarter" idx="11"/>
          </p:nvPr>
        </p:nvSpPr>
        <p:spPr>
          <a:xfrm>
            <a:off x="2898648" y="6355080"/>
            <a:ext cx="3474720" cy="365760"/>
          </a:xfrm>
        </p:spPr>
        <p:txBody>
          <a:bodyPr/>
          <a:lstStyle/>
          <a:p>
            <a:endParaRPr kumimoji="0" lang="en-US" dirty="0"/>
          </a:p>
        </p:txBody>
      </p:sp>
      <p:sp>
        <p:nvSpPr>
          <p:cNvPr id="6" name="Slide Number Placeholder 5"/>
          <p:cNvSpPr>
            <a:spLocks noGrp="1"/>
          </p:cNvSpPr>
          <p:nvPr>
            <p:ph type="sldNum" sz="quarter" idx="12"/>
          </p:nvPr>
        </p:nvSpPr>
        <p:spPr>
          <a:xfrm>
            <a:off x="1069848" y="6355080"/>
            <a:ext cx="1520952" cy="365760"/>
          </a:xfrm>
        </p:spPr>
        <p:txBody>
          <a:bodyPr/>
          <a:lstStyle/>
          <a:p>
            <a:fld id="{EA7C8D44-3667-46F6-9772-CC52308E2A7F}" type="slidenum">
              <a:rPr kumimoji="0" lang="en-US" smtClean="0"/>
              <a:pPr/>
              <a:t>‹#›</a:t>
            </a:fld>
            <a:endParaRPr kumimoji="0" lang="en-US" dirty="0"/>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637C7D9-8B7F-43DF-A972-4FE9AE403657}" type="datetime1">
              <a:rPr lang="en-US" smtClean="0"/>
              <a:pPr/>
              <a:t>7/11/11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B501AB5-F41F-4EDC-BF31-8D4F70FD16F3}" type="datetime1">
              <a:rPr lang="en-US" smtClean="0"/>
              <a:pPr/>
              <a:t>7/11/11</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400050" y="6381750"/>
            <a:ext cx="2289048" cy="365760"/>
          </a:xfrm>
        </p:spPr>
        <p:txBody>
          <a:bodyPr/>
          <a:lstStyle/>
          <a:p>
            <a:fld id="{D5AE2CE5-FBE2-4136-B0FB-CAE54DFD01C0}" type="datetime1">
              <a:rPr lang="en-US" smtClean="0"/>
              <a:pPr/>
              <a:t>7/11/11</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a:xfrm>
            <a:off x="8613648" y="6356350"/>
            <a:ext cx="530352" cy="501650"/>
          </a:xfrm>
        </p:spPr>
        <p:txBody>
          <a:bodyPr/>
          <a:lstStyle/>
          <a:p>
            <a:fld id="{EA7C8D44-3667-46F6-9772-CC52308E2A7F}"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75ECE0-6673-45E8-A9EA-DF4321407A71}" type="datetime1">
              <a:rPr lang="en-US" smtClean="0"/>
              <a:pPr/>
              <a:t>7/11/11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C9C4AE9-2662-45A2-BD94-89DD32370712}" type="datetime1">
              <a:rPr lang="en-US" smtClean="0"/>
              <a:pPr/>
              <a:t>7/11/11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914AC0C-D8FA-47E0-988A-14EE042B6200}" type="datetime1">
              <a:rPr lang="en-US" smtClean="0"/>
              <a:pPr/>
              <a:t>7/11/11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533400"/>
          </a:xfrm>
          <a:prstGeom prst="rect">
            <a:avLst/>
          </a:prstGeom>
        </p:spPr>
        <p:txBody>
          <a:bodyPr vert="horz" anchor="b" anchorCtr="0">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914400"/>
            <a:ext cx="8229600" cy="54102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87774764-265B-43CF-B3DE-E3214FA21397}" type="datetime1">
              <a:rPr lang="en-US" smtClean="0"/>
              <a:pPr/>
              <a:t>7/11/11</a:t>
            </a:fld>
            <a:endParaRPr lang="en-US" sz="1400" dirty="0">
              <a:solidFill>
                <a:schemeClr val="tx2"/>
              </a:solidFill>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algn="l" eaLnBrk="1" latinLnBrk="0" hangingPunct="1"/>
            <a:fld id="{EA7C8D44-3667-46F6-9772-CC52308E2A7F}" type="slidenum">
              <a:rPr kumimoji="0" lang="en-US" smtClean="0"/>
              <a:pPr algn="l" eaLnBrk="1" latinLnBrk="0" hangingPunct="1"/>
              <a:t>‹#›</a:t>
            </a:fld>
            <a:endParaRPr kumimoji="0" lang="en-US" sz="1600" dirty="0">
              <a:solidFill>
                <a:schemeClr val="tx2"/>
              </a:solidFill>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8382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gif"/></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gif"/><Relationship Id="rId9" Type="http://schemas.openxmlformats.org/officeDocument/2006/relationships/image" Target="../media/image9.jpeg"/><Relationship Id="rId10"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wmf"/><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5200" dirty="0" smtClean="0"/>
              <a:t>IMAGINATION</a:t>
            </a:r>
            <a:endParaRPr lang="en-US" sz="5200" dirty="0">
              <a:latin typeface="Arial" pitchFamily="34" charset="0"/>
              <a:cs typeface="Arial" pitchFamily="34" charset="0"/>
            </a:endParaRPr>
          </a:p>
        </p:txBody>
      </p:sp>
      <p:sp>
        <p:nvSpPr>
          <p:cNvPr id="3" name="Subtitle 2"/>
          <p:cNvSpPr>
            <a:spLocks noGrp="1"/>
          </p:cNvSpPr>
          <p:nvPr>
            <p:ph type="subTitle" idx="1"/>
          </p:nvPr>
        </p:nvSpPr>
        <p:spPr>
          <a:xfrm>
            <a:off x="1219200" y="2971800"/>
            <a:ext cx="7162800" cy="3124200"/>
          </a:xfrm>
        </p:spPr>
        <p:txBody>
          <a:bodyPr>
            <a:noAutofit/>
          </a:bodyPr>
          <a:lstStyle/>
          <a:p>
            <a:pPr algn="ctr"/>
            <a:endParaRPr lang="en-US" sz="1800" dirty="0" smtClean="0">
              <a:solidFill>
                <a:schemeClr val="tx1"/>
              </a:solidFill>
              <a:latin typeface="Arial" pitchFamily="34" charset="0"/>
              <a:cs typeface="Arial" pitchFamily="34" charset="0"/>
            </a:endParaRPr>
          </a:p>
          <a:p>
            <a:pPr algn="ctr"/>
            <a:r>
              <a:rPr lang="en-US" sz="2200" dirty="0" smtClean="0">
                <a:solidFill>
                  <a:schemeClr val="tx1"/>
                </a:solidFill>
                <a:latin typeface="Arial" pitchFamily="34" charset="0"/>
                <a:cs typeface="Arial" pitchFamily="34" charset="0"/>
              </a:rPr>
              <a:t>Edward A. Fox</a:t>
            </a:r>
          </a:p>
          <a:p>
            <a:pPr algn="ctr"/>
            <a:r>
              <a:rPr lang="en-US" sz="1800" u="sng" dirty="0" smtClean="0">
                <a:solidFill>
                  <a:srgbClr val="0070C0"/>
                </a:solidFill>
                <a:cs typeface="Arial" pitchFamily="34" charset="0"/>
              </a:rPr>
              <a:t>fox@vt.edu</a:t>
            </a:r>
            <a:r>
              <a:rPr lang="en-US" sz="1800" dirty="0" smtClean="0">
                <a:solidFill>
                  <a:srgbClr val="0070C0"/>
                </a:solidFill>
                <a:cs typeface="Arial" pitchFamily="34" charset="0"/>
              </a:rPr>
              <a:t>  </a:t>
            </a:r>
            <a:r>
              <a:rPr lang="en-US" sz="1800" u="sng" dirty="0" smtClean="0">
                <a:solidFill>
                  <a:srgbClr val="0070C0"/>
                </a:solidFill>
              </a:rPr>
              <a:t>http://fox.cs.vt.edu</a:t>
            </a:r>
            <a:endParaRPr lang="en-US" sz="1800" u="sng" dirty="0" smtClean="0">
              <a:solidFill>
                <a:srgbClr val="0070C0"/>
              </a:solidFill>
              <a:cs typeface="Arial" pitchFamily="34" charset="0"/>
            </a:endParaRPr>
          </a:p>
          <a:p>
            <a:pPr algn="ctr"/>
            <a:endParaRPr lang="en-US" sz="1800" dirty="0" smtClean="0">
              <a:solidFill>
                <a:schemeClr val="tx1"/>
              </a:solidFill>
              <a:latin typeface="Arial" pitchFamily="34" charset="0"/>
              <a:cs typeface="Arial" pitchFamily="34" charset="0"/>
            </a:endParaRPr>
          </a:p>
          <a:p>
            <a:pPr algn="ctr"/>
            <a:r>
              <a:rPr lang="en-US" sz="1800" dirty="0">
                <a:solidFill>
                  <a:schemeClr val="tx1"/>
                </a:solidFill>
                <a:latin typeface="Arial" pitchFamily="34" charset="0"/>
                <a:cs typeface="Arial" pitchFamily="34" charset="0"/>
              </a:rPr>
              <a:t>Monika Akbar, Eric </a:t>
            </a:r>
            <a:r>
              <a:rPr lang="en-US" sz="1800" dirty="0" err="1" smtClean="0">
                <a:solidFill>
                  <a:schemeClr val="tx1"/>
                </a:solidFill>
                <a:latin typeface="Arial" pitchFamily="34" charset="0"/>
                <a:cs typeface="Arial" pitchFamily="34" charset="0"/>
              </a:rPr>
              <a:t>Fouh</a:t>
            </a:r>
            <a:r>
              <a:rPr lang="en-US" sz="1800" dirty="0" smtClean="0">
                <a:solidFill>
                  <a:schemeClr val="tx1"/>
                </a:solidFill>
                <a:latin typeface="Arial" pitchFamily="34" charset="0"/>
                <a:cs typeface="Arial" pitchFamily="34" charset="0"/>
              </a:rPr>
              <a:t>, Lin </a:t>
            </a:r>
            <a:r>
              <a:rPr lang="en-US" sz="1800" dirty="0" err="1" smtClean="0">
                <a:solidFill>
                  <a:schemeClr val="tx1"/>
                </a:solidFill>
                <a:latin typeface="Arial" pitchFamily="34" charset="0"/>
                <a:cs typeface="Arial" pitchFamily="34" charset="0"/>
              </a:rPr>
              <a:t>Tzy</a:t>
            </a:r>
            <a:r>
              <a:rPr lang="en-US" sz="1800" dirty="0" smtClean="0">
                <a:solidFill>
                  <a:schemeClr val="tx1"/>
                </a:solidFill>
                <a:latin typeface="Arial" pitchFamily="34" charset="0"/>
                <a:cs typeface="Arial" pitchFamily="34" charset="0"/>
              </a:rPr>
              <a:t> Li, Mohamed </a:t>
            </a:r>
            <a:r>
              <a:rPr lang="en-US" sz="1800" dirty="0" err="1" smtClean="0">
                <a:solidFill>
                  <a:schemeClr val="tx1"/>
                </a:solidFill>
                <a:latin typeface="Arial" pitchFamily="34" charset="0"/>
                <a:cs typeface="Arial" pitchFamily="34" charset="0"/>
              </a:rPr>
              <a:t>Magdy</a:t>
            </a:r>
            <a:r>
              <a:rPr lang="en-US" sz="1800" dirty="0" smtClean="0">
                <a:solidFill>
                  <a:schemeClr val="tx1"/>
                </a:solidFill>
                <a:latin typeface="Arial" pitchFamily="34" charset="0"/>
                <a:cs typeface="Arial" pitchFamily="34" charset="0"/>
              </a:rPr>
              <a:t>, Nathan Short, </a:t>
            </a:r>
            <a:r>
              <a:rPr lang="en-US" sz="1800" dirty="0" err="1" smtClean="0">
                <a:solidFill>
                  <a:schemeClr val="tx1"/>
                </a:solidFill>
                <a:latin typeface="Arial" pitchFamily="34" charset="0"/>
                <a:cs typeface="Arial" pitchFamily="34" charset="0"/>
              </a:rPr>
              <a:t>Seungwon</a:t>
            </a:r>
            <a:r>
              <a:rPr lang="en-US" sz="1800" dirty="0" smtClean="0">
                <a:solidFill>
                  <a:schemeClr val="tx1"/>
                </a:solidFill>
                <a:latin typeface="Arial" pitchFamily="34" charset="0"/>
                <a:cs typeface="Arial" pitchFamily="34" charset="0"/>
              </a:rPr>
              <a:t> Yang, Sloane </a:t>
            </a:r>
            <a:r>
              <a:rPr lang="en-US" sz="1800" dirty="0" err="1" smtClean="0">
                <a:solidFill>
                  <a:schemeClr val="tx1"/>
                </a:solidFill>
                <a:latin typeface="Arial" pitchFamily="34" charset="0"/>
                <a:cs typeface="Arial" pitchFamily="34" charset="0"/>
              </a:rPr>
              <a:t>Neidig</a:t>
            </a:r>
            <a:r>
              <a:rPr lang="en-US" sz="1800" dirty="0" smtClean="0">
                <a:solidFill>
                  <a:schemeClr val="tx1"/>
                </a:solidFill>
                <a:latin typeface="Arial" pitchFamily="34" charset="0"/>
                <a:cs typeface="Arial" pitchFamily="34" charset="0"/>
              </a:rPr>
              <a:t>, Uma Murthy</a:t>
            </a:r>
          </a:p>
          <a:p>
            <a:pPr algn="ctr"/>
            <a:endParaRPr lang="en-US" sz="1800" dirty="0" smtClean="0">
              <a:solidFill>
                <a:schemeClr val="tx1"/>
              </a:solidFill>
              <a:latin typeface="Arial" pitchFamily="34" charset="0"/>
              <a:cs typeface="Arial" pitchFamily="34" charset="0"/>
            </a:endParaRPr>
          </a:p>
          <a:p>
            <a:pPr algn="ctr"/>
            <a:r>
              <a:rPr lang="en-US" sz="1800" dirty="0" smtClean="0">
                <a:solidFill>
                  <a:schemeClr val="tx1"/>
                </a:solidFill>
                <a:latin typeface="Arial" pitchFamily="34" charset="0"/>
                <a:cs typeface="Arial" pitchFamily="34" charset="0"/>
              </a:rPr>
              <a:t>Department of Computer Science, Virginia Tech</a:t>
            </a:r>
          </a:p>
          <a:p>
            <a:pPr algn="ctr"/>
            <a:r>
              <a:rPr lang="en-US" sz="1800" dirty="0" smtClean="0">
                <a:solidFill>
                  <a:schemeClr val="tx1"/>
                </a:solidFill>
                <a:latin typeface="Arial" pitchFamily="34" charset="0"/>
                <a:cs typeface="Arial" pitchFamily="34" charset="0"/>
              </a:rPr>
              <a:t>Blacksburg, VA 24061</a:t>
            </a:r>
          </a:p>
          <a:p>
            <a:pPr algn="ctr"/>
            <a:endParaRPr lang="en-US" sz="1800" dirty="0" smtClean="0">
              <a:solidFill>
                <a:schemeClr val="tx1"/>
              </a:solidFill>
              <a:latin typeface="Arial" pitchFamily="34" charset="0"/>
              <a:cs typeface="Arial" pitchFamily="34" charset="0"/>
            </a:endParaRPr>
          </a:p>
          <a:p>
            <a:pPr algn="ctr"/>
            <a:r>
              <a:rPr lang="en-US" sz="1800" dirty="0" smtClean="0">
                <a:solidFill>
                  <a:schemeClr val="tx1"/>
                </a:solidFill>
                <a:latin typeface="Arial" pitchFamily="34" charset="0"/>
                <a:cs typeface="Arial" pitchFamily="34" charset="0"/>
              </a:rPr>
              <a:t>Outreach Activity, July 12, 2011</a:t>
            </a:r>
          </a:p>
          <a:p>
            <a:pPr algn="ctr"/>
            <a:endParaRPr lang="en-US" sz="1800" dirty="0" smtClean="0">
              <a:solidFill>
                <a:schemeClr val="tx1"/>
              </a:solidFill>
              <a:latin typeface="Arial" pitchFamily="34" charset="0"/>
              <a:cs typeface="Arial" pitchFamily="34" charset="0"/>
            </a:endParaRPr>
          </a:p>
          <a:p>
            <a:pPr algn="ctr"/>
            <a:endParaRPr lang="en-US" sz="1800" dirty="0">
              <a:solidFill>
                <a:schemeClr val="tx1"/>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000" t="10557" r="2899" b="44721"/>
          <a:stretch/>
        </p:blipFill>
        <p:spPr bwMode="auto">
          <a:xfrm>
            <a:off x="1224126" y="3496734"/>
            <a:ext cx="1900073" cy="1758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152400"/>
            <a:ext cx="8534400" cy="533400"/>
          </a:xfrm>
        </p:spPr>
        <p:txBody>
          <a:bodyPr>
            <a:normAutofit/>
          </a:bodyPr>
          <a:lstStyle/>
          <a:p>
            <a:r>
              <a:rPr lang="en-US" dirty="0" smtClean="0"/>
              <a:t>Minutia Points – Matching</a:t>
            </a:r>
            <a:endParaRPr lang="en-US" dirty="0"/>
          </a:p>
        </p:txBody>
      </p:sp>
      <p:sp>
        <p:nvSpPr>
          <p:cNvPr id="4" name="Content Placeholder 2"/>
          <p:cNvSpPr>
            <a:spLocks noGrp="1"/>
          </p:cNvSpPr>
          <p:nvPr>
            <p:ph sz="quarter" idx="1"/>
          </p:nvPr>
        </p:nvSpPr>
        <p:spPr>
          <a:xfrm>
            <a:off x="612648" y="1066800"/>
            <a:ext cx="8153400" cy="5029200"/>
          </a:xfrm>
        </p:spPr>
        <p:txBody>
          <a:bodyPr/>
          <a:lstStyle/>
          <a:p>
            <a:r>
              <a:rPr lang="en-US" dirty="0" smtClean="0"/>
              <a:t>Spatial Alignment</a:t>
            </a:r>
          </a:p>
          <a:p>
            <a:pPr lvl="1"/>
            <a:r>
              <a:rPr lang="en-US" dirty="0" smtClean="0"/>
              <a:t>Translation</a:t>
            </a:r>
          </a:p>
          <a:p>
            <a:pPr lvl="1"/>
            <a:r>
              <a:rPr lang="en-US" dirty="0" smtClean="0"/>
              <a:t>Rotation</a:t>
            </a: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1143000"/>
            <a:ext cx="5257800" cy="5124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2"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000" t="10557" r="2899" b="44721"/>
          <a:stretch/>
        </p:blipFill>
        <p:spPr bwMode="auto">
          <a:xfrm>
            <a:off x="1224127" y="3499556"/>
            <a:ext cx="1900073" cy="1758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87776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7" presetClass="path" presetSubtype="0" accel="50000" decel="50000" fill="hold" nodeType="withEffect">
                                  <p:stCondLst>
                                    <p:cond delay="0"/>
                                  </p:stCondLst>
                                  <p:childTnLst>
                                    <p:animMotion origin="layout" path="M -3.61111E-6 -1.24884E-6 L 0.14566 -1.24884E-6 L 0.14566 0.1605 L -3.61111E-6 0.1605 L -3.61111E-6 -1.24884E-6 Z " pathEditMode="relative" rAng="0" ptsTypes="FFFFF">
                                      <p:cBhvr>
                                        <p:cTn id="8" dur="3000" fill="hold"/>
                                        <p:tgtEl>
                                          <p:spTgt spid="152"/>
                                        </p:tgtEl>
                                        <p:attrNameLst>
                                          <p:attrName>ppt_x</p:attrName>
                                          <p:attrName>ppt_y</p:attrName>
                                        </p:attrNameLst>
                                      </p:cBhvr>
                                      <p:rCtr x="7274" y="8025"/>
                                    </p:animMotion>
                                  </p:childTnLst>
                                  <p:subTnLst>
                                    <p:set>
                                      <p:cBhvr override="childStyle">
                                        <p:cTn dur="1" fill="hold" display="0" masterRel="sameClick" afterEffect="1">
                                          <p:stCondLst>
                                            <p:cond evt="end" delay="0">
                                              <p:tn val="7"/>
                                            </p:cond>
                                          </p:stCondLst>
                                        </p:cTn>
                                        <p:tgtEl>
                                          <p:spTgt spid="152"/>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8" presetClass="emph" presetSubtype="0" fill="hold" nodeType="withEffect">
                                  <p:stCondLst>
                                    <p:cond delay="0"/>
                                  </p:stCondLst>
                                  <p:childTnLst>
                                    <p:animRot by="21600000">
                                      <p:cBhvr>
                                        <p:cTn id="14" dur="3000" fill="hold"/>
                                        <p:tgtEl>
                                          <p:spTgt spid="15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chemeClr val="tx1"/>
                </a:solidFill>
                <a:effectLst>
                  <a:outerShdw blurRad="38100" dist="38100" dir="2700000" algn="tl">
                    <a:srgbClr val="000000">
                      <a:alpha val="43137"/>
                    </a:srgbClr>
                  </a:outerShdw>
                </a:effectLst>
                <a:latin typeface="Meiryo UI" pitchFamily="34" charset="-128"/>
                <a:ea typeface="Meiryo UI" pitchFamily="34" charset="-128"/>
                <a:cs typeface="Meiryo UI" pitchFamily="34" charset="-128"/>
              </a:rPr>
              <a:t>Light-</a:t>
            </a:r>
            <a:r>
              <a:rPr lang="en-US" dirty="0" err="1" smtClean="0">
                <a:solidFill>
                  <a:schemeClr val="tx1"/>
                </a:solidFill>
                <a:effectLst>
                  <a:outerShdw blurRad="38100" dist="38100" dir="2700000" algn="tl">
                    <a:srgbClr val="000000">
                      <a:alpha val="43137"/>
                    </a:srgbClr>
                  </a:outerShdw>
                </a:effectLst>
                <a:latin typeface="Meiryo UI" pitchFamily="34" charset="-128"/>
                <a:ea typeface="Meiryo UI" pitchFamily="34" charset="-128"/>
                <a:cs typeface="Meiryo UI" pitchFamily="34" charset="-128"/>
              </a:rPr>
              <a:t>Bot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0" y="1905000"/>
            <a:ext cx="3886664" cy="3745970"/>
          </a:xfrm>
          <a:prstGeom prst="rect">
            <a:avLst/>
          </a:prstGeom>
          <a:ln>
            <a:noFill/>
          </a:ln>
          <a:effectLst>
            <a:softEdge rad="63500"/>
          </a:effectLst>
        </p:spPr>
      </p:pic>
      <p:sp>
        <p:nvSpPr>
          <p:cNvPr id="5" name="Rectangle 4"/>
          <p:cNvSpPr/>
          <p:nvPr/>
        </p:nvSpPr>
        <p:spPr>
          <a:xfrm flipV="1">
            <a:off x="4136136" y="228600"/>
            <a:ext cx="54864" cy="54864"/>
          </a:xfrm>
          <a:prstGeom prst="rect">
            <a:avLst/>
          </a:prstGeom>
          <a:solidFill>
            <a:srgbClr val="FFFF00"/>
          </a:solidFill>
          <a:ln>
            <a:solidFill>
              <a:srgbClr val="FFFF0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a:t>11</a:t>
            </a:fld>
            <a:endParaRPr kumimoji="0"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533400"/>
          </a:xfrm>
        </p:spPr>
        <p:txBody>
          <a:bodyPr>
            <a:noAutofit/>
          </a:bodyPr>
          <a:lstStyle/>
          <a:p>
            <a:r>
              <a:rPr lang="en-US" dirty="0" smtClean="0"/>
              <a:t>Goals</a:t>
            </a:r>
            <a:endParaRPr lang="en-US" dirty="0"/>
          </a:p>
        </p:txBody>
      </p:sp>
      <p:sp>
        <p:nvSpPr>
          <p:cNvPr id="3" name="Content Placeholder 2"/>
          <p:cNvSpPr>
            <a:spLocks noGrp="1"/>
          </p:cNvSpPr>
          <p:nvPr>
            <p:ph idx="1"/>
          </p:nvPr>
        </p:nvSpPr>
        <p:spPr/>
        <p:txBody>
          <a:bodyPr>
            <a:normAutofit/>
          </a:bodyPr>
          <a:lstStyle/>
          <a:p>
            <a:r>
              <a:rPr lang="en-US" dirty="0" smtClean="0"/>
              <a:t>Light up all of the blue tiles with the Light Bot</a:t>
            </a:r>
          </a:p>
          <a:p>
            <a:r>
              <a:rPr lang="en-US" dirty="0"/>
              <a:t>Learn basic programming techniques while having fun</a:t>
            </a:r>
            <a:r>
              <a:rPr lang="en-US" dirty="0" smtClean="0"/>
              <a:t>!</a:t>
            </a:r>
          </a:p>
          <a:p>
            <a:pPr lvl="1"/>
            <a:r>
              <a:rPr lang="en-US" dirty="0" smtClean="0"/>
              <a:t>Main methods</a:t>
            </a:r>
          </a:p>
          <a:p>
            <a:pPr lvl="1"/>
            <a:r>
              <a:rPr lang="en-US" dirty="0" smtClean="0"/>
              <a:t>Functions</a:t>
            </a:r>
            <a:endParaRPr lang="en-US" dirty="0"/>
          </a:p>
          <a:p>
            <a:pPr marL="137160" indent="0">
              <a:buNone/>
            </a:pPr>
            <a:endPar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r>
              <a:rPr lang="en-US" sz="3200" b="1"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CHALLENGE</a:t>
            </a:r>
          </a:p>
          <a:p>
            <a:pPr lvl="1"/>
            <a:r>
              <a:rPr lang="en-US" dirty="0" smtClean="0"/>
              <a:t>Who can complete the highest level?</a:t>
            </a:r>
          </a:p>
          <a:p>
            <a:pPr lvl="1"/>
            <a:r>
              <a:rPr lang="en-US" dirty="0" smtClean="0"/>
              <a:t>Who can complete </a:t>
            </a:r>
            <a:r>
              <a:rPr lang="en-US" i="1" dirty="0" smtClean="0"/>
              <a:t>Light Bot </a:t>
            </a:r>
            <a:r>
              <a:rPr lang="en-US" dirty="0" smtClean="0"/>
              <a:t>in the least amount of “total commands”?</a:t>
            </a:r>
          </a:p>
          <a:p>
            <a:endParaRPr lang="en-US" dirty="0" smtClean="0"/>
          </a:p>
          <a:p>
            <a:endParaRPr lang="en-US" dirty="0"/>
          </a:p>
          <a:p>
            <a:pPr marL="457200" lvl="1" indent="0">
              <a:buNone/>
            </a:pPr>
            <a:endParaRPr lang="en-US" dirty="0"/>
          </a:p>
        </p:txBody>
      </p:sp>
      <p:sp>
        <p:nvSpPr>
          <p:cNvPr id="5" name="Slide Number Placeholder 4"/>
          <p:cNvSpPr>
            <a:spLocks noGrp="1"/>
          </p:cNvSpPr>
          <p:nvPr>
            <p:ph type="sldNum" sz="quarter" idx="12"/>
          </p:nvPr>
        </p:nvSpPr>
        <p:spPr/>
        <p:txBody>
          <a:bodyPr/>
          <a:lstStyle/>
          <a:p>
            <a:fld id="{EA7C8D44-3667-46F6-9772-CC52308E2A7F}" type="slidenum">
              <a:rPr kumimoji="0" lang="en-US" smtClean="0"/>
              <a:pPr/>
              <a:t>12</a:t>
            </a:fld>
            <a:endParaRPr kumimoji="0" lang="en-US" dirty="0"/>
          </a:p>
        </p:txBody>
      </p:sp>
    </p:spTree>
    <p:extLst>
      <p:ext uri="{BB962C8B-B14F-4D97-AF65-F5344CB8AC3E}">
        <p14:creationId xmlns:p14="http://schemas.microsoft.com/office/powerpoint/2010/main" val="41752724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533400"/>
          </a:xfrm>
        </p:spPr>
        <p:txBody>
          <a:bodyPr>
            <a:noAutofit/>
          </a:bodyPr>
          <a:lstStyle/>
          <a:p>
            <a:r>
              <a:rPr lang="en-US" dirty="0" smtClean="0"/>
              <a:t>Open Light-Bot</a:t>
            </a:r>
            <a:endParaRPr lang="en-US" dirty="0"/>
          </a:p>
        </p:txBody>
      </p:sp>
      <p:sp>
        <p:nvSpPr>
          <p:cNvPr id="3" name="Content Placeholder 2"/>
          <p:cNvSpPr>
            <a:spLocks noGrp="1"/>
          </p:cNvSpPr>
          <p:nvPr>
            <p:ph idx="1"/>
          </p:nvPr>
        </p:nvSpPr>
        <p:spPr/>
        <p:txBody>
          <a:bodyPr/>
          <a:lstStyle/>
          <a:p>
            <a:r>
              <a:rPr lang="en-US" u="sng" dirty="0">
                <a:solidFill>
                  <a:srgbClr val="002060"/>
                </a:solidFill>
              </a:rPr>
              <a:t>http://armorgames.com/play/2205/light-bot</a:t>
            </a:r>
          </a:p>
          <a:p>
            <a:r>
              <a:rPr lang="en-US" dirty="0" smtClean="0"/>
              <a:t>OR</a:t>
            </a:r>
            <a:r>
              <a:rPr lang="en-US" dirty="0"/>
              <a:t>, Google “Light Bot” and open the first </a:t>
            </a:r>
            <a:r>
              <a:rPr lang="en-US" dirty="0" smtClean="0"/>
              <a:t>link</a:t>
            </a:r>
          </a:p>
          <a:p>
            <a:r>
              <a:rPr lang="en-US" dirty="0" smtClean="0"/>
              <a:t>Ignore all the ads!</a:t>
            </a:r>
            <a:endParaRPr lang="en-US" dirty="0"/>
          </a:p>
          <a:p>
            <a:endParaRPr lang="en-US" dirty="0"/>
          </a:p>
        </p:txBody>
      </p:sp>
      <p:pic>
        <p:nvPicPr>
          <p:cNvPr id="4" name="Picture 3" descr="lightbot2.jpg"/>
          <p:cNvPicPr>
            <a:picLocks noChangeAspect="1"/>
          </p:cNvPicPr>
          <p:nvPr/>
        </p:nvPicPr>
        <p:blipFill>
          <a:blip r:embed="rId2" cstate="print"/>
          <a:stretch>
            <a:fillRect/>
          </a:stretch>
        </p:blipFill>
        <p:spPr>
          <a:xfrm>
            <a:off x="1600200" y="2762250"/>
            <a:ext cx="6276975" cy="3562350"/>
          </a:xfrm>
          <a:prstGeom prst="rect">
            <a:avLst/>
          </a:prstGeom>
        </p:spPr>
      </p:pic>
      <p:sp>
        <p:nvSpPr>
          <p:cNvPr id="6" name="Slide Number Placeholder 5"/>
          <p:cNvSpPr>
            <a:spLocks noGrp="1"/>
          </p:cNvSpPr>
          <p:nvPr>
            <p:ph type="sldNum" sz="quarter" idx="12"/>
          </p:nvPr>
        </p:nvSpPr>
        <p:spPr/>
        <p:txBody>
          <a:bodyPr/>
          <a:lstStyle/>
          <a:p>
            <a:fld id="{EA7C8D44-3667-46F6-9772-CC52308E2A7F}" type="slidenum">
              <a:rPr kumimoji="0" lang="en-US" smtClean="0"/>
              <a:pPr/>
              <a:t>13</a:t>
            </a:fld>
            <a:endParaRPr kumimoji="0" lang="en-US" dirty="0"/>
          </a:p>
        </p:txBody>
      </p:sp>
    </p:spTree>
    <p:extLst>
      <p:ext uri="{BB962C8B-B14F-4D97-AF65-F5344CB8AC3E}">
        <p14:creationId xmlns:p14="http://schemas.microsoft.com/office/powerpoint/2010/main" val="6836605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Command Key</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219200"/>
            <a:ext cx="7420106" cy="500550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EA7C8D44-3667-46F6-9772-CC52308E2A7F}" type="slidenum">
              <a:rPr kumimoji="0" lang="en-US" smtClean="0"/>
              <a:pPr/>
              <a:t>14</a:t>
            </a:fld>
            <a:endParaRPr kumimoji="0" lang="en-US" dirty="0"/>
          </a:p>
        </p:txBody>
      </p:sp>
    </p:spTree>
    <p:extLst>
      <p:ext uri="{BB962C8B-B14F-4D97-AF65-F5344CB8AC3E}">
        <p14:creationId xmlns:p14="http://schemas.microsoft.com/office/powerpoint/2010/main" val="202347304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TUTORIAL: LEVEL 1</a:t>
            </a:r>
            <a:endParaRPr lang="en-US" dirty="0"/>
          </a:p>
        </p:txBody>
      </p:sp>
      <p:sp>
        <p:nvSpPr>
          <p:cNvPr id="7" name="Content Placeholder 6"/>
          <p:cNvSpPr>
            <a:spLocks noGrp="1"/>
          </p:cNvSpPr>
          <p:nvPr>
            <p:ph idx="1"/>
          </p:nvPr>
        </p:nvSpPr>
        <p:spPr>
          <a:xfrm>
            <a:off x="457200" y="5867400"/>
            <a:ext cx="8229600" cy="624864"/>
          </a:xfrm>
        </p:spPr>
        <p:txBody>
          <a:bodyPr/>
          <a:lstStyle/>
          <a:p>
            <a:r>
              <a:rPr lang="en-US" dirty="0" smtClean="0"/>
              <a:t>What is the best solution to this level?</a:t>
            </a:r>
            <a:endParaRPr lang="en-US" dirty="0"/>
          </a:p>
        </p:txBody>
      </p:sp>
      <p:pic>
        <p:nvPicPr>
          <p:cNvPr id="410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5657" y="1828800"/>
            <a:ext cx="7696200" cy="379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434" t="30072" r="28318" b="38428"/>
          <a:stretch/>
        </p:blipFill>
        <p:spPr bwMode="auto">
          <a:xfrm>
            <a:off x="152400" y="1676400"/>
            <a:ext cx="3460682"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ontent Placeholder 6"/>
          <p:cNvSpPr txBox="1">
            <a:spLocks/>
          </p:cNvSpPr>
          <p:nvPr/>
        </p:nvSpPr>
        <p:spPr>
          <a:xfrm>
            <a:off x="3613082" y="1447800"/>
            <a:ext cx="5258775" cy="378822"/>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lgn="ctr">
              <a:buNone/>
            </a:pPr>
            <a:r>
              <a:rPr lang="en-US" sz="1800" dirty="0" smtClean="0"/>
              <a:t>Drag and Drop Commands to the Main Method!</a:t>
            </a:r>
            <a:endParaRPr lang="en-US" sz="1800" dirty="0"/>
          </a:p>
        </p:txBody>
      </p:sp>
      <p:sp>
        <p:nvSpPr>
          <p:cNvPr id="8" name="Curved Right Arrow 7"/>
          <p:cNvSpPr/>
          <p:nvPr/>
        </p:nvSpPr>
        <p:spPr>
          <a:xfrm>
            <a:off x="5181600" y="1976846"/>
            <a:ext cx="762000" cy="1071154"/>
          </a:xfrm>
          <a:prstGeom prst="curvedRightArrow">
            <a:avLst>
              <a:gd name="adj1" fmla="val 17419"/>
              <a:gd name="adj2" fmla="val 50440"/>
              <a:gd name="adj3" fmla="val 25000"/>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10" name="Slide Number Placeholder 9"/>
          <p:cNvSpPr>
            <a:spLocks noGrp="1"/>
          </p:cNvSpPr>
          <p:nvPr>
            <p:ph type="sldNum" sz="quarter" idx="12"/>
          </p:nvPr>
        </p:nvSpPr>
        <p:spPr/>
        <p:txBody>
          <a:bodyPr/>
          <a:lstStyle/>
          <a:p>
            <a:fld id="{EA7C8D44-3667-46F6-9772-CC52308E2A7F}" type="slidenum">
              <a:rPr kumimoji="0" lang="en-US" smtClean="0"/>
              <a:pPr/>
              <a:t>15</a:t>
            </a:fld>
            <a:endParaRPr kumimoji="0" lang="en-US" dirty="0"/>
          </a:p>
        </p:txBody>
      </p:sp>
    </p:spTree>
    <p:extLst>
      <p:ext uri="{BB962C8B-B14F-4D97-AF65-F5344CB8AC3E}">
        <p14:creationId xmlns:p14="http://schemas.microsoft.com/office/powerpoint/2010/main" val="25766866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Possible Solution</a:t>
            </a:r>
            <a:endParaRPr lang="en-US" dirty="0"/>
          </a:p>
        </p:txBody>
      </p:sp>
      <p:sp>
        <p:nvSpPr>
          <p:cNvPr id="3" name="Content Placeholder 2"/>
          <p:cNvSpPr>
            <a:spLocks noGrp="1"/>
          </p:cNvSpPr>
          <p:nvPr>
            <p:ph idx="1"/>
          </p:nvPr>
        </p:nvSpPr>
        <p:spPr>
          <a:xfrm>
            <a:off x="457200" y="990600"/>
            <a:ext cx="8229600" cy="2286000"/>
          </a:xfrm>
        </p:spPr>
        <p:txBody>
          <a:bodyPr>
            <a:normAutofit/>
          </a:bodyPr>
          <a:lstStyle/>
          <a:p>
            <a:r>
              <a:rPr lang="en-US" dirty="0" smtClean="0"/>
              <a:t>Many ways to approach a problem</a:t>
            </a:r>
          </a:p>
          <a:p>
            <a:pPr lvl="1"/>
            <a:r>
              <a:rPr lang="en-US" dirty="0" smtClean="0"/>
              <a:t>Programming solutions need to be </a:t>
            </a:r>
            <a:r>
              <a:rPr lang="en-US" b="1" i="1" spc="300" dirty="0" smtClean="0">
                <a:ln w="11430" cmpd="sng">
                  <a:noFill/>
                  <a:prstDash val="solid"/>
                  <a:miter lim="800000"/>
                </a:ln>
                <a:solidFill>
                  <a:schemeClr val="accent2">
                    <a:lumMod val="50000"/>
                  </a:schemeClr>
                </a:solidFill>
                <a:effectLst>
                  <a:glow rad="45500">
                    <a:schemeClr val="accent1">
                      <a:satMod val="220000"/>
                      <a:alpha val="35000"/>
                    </a:schemeClr>
                  </a:glow>
                </a:effectLst>
              </a:rPr>
              <a:t>efficient</a:t>
            </a:r>
            <a:r>
              <a:rPr lang="en-US" b="1"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dirty="0" smtClean="0"/>
              <a:t>and </a:t>
            </a:r>
            <a:r>
              <a:rPr lang="en-US" b="1" i="1"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effective</a:t>
            </a:r>
            <a:r>
              <a:rPr lang="en-US" b="1"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endParaRPr lang="en-US" dirty="0" smtClean="0">
              <a:ln w="11430" cmpd="sng">
                <a:noFill/>
                <a:prstDash val="solid"/>
                <a:miter lim="800000"/>
              </a:ln>
            </a:endParaRPr>
          </a:p>
          <a:p>
            <a:r>
              <a:rPr lang="en-US" dirty="0" smtClean="0"/>
              <a:t>Here is a possible solution to Level 1:</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2667" y="2743200"/>
            <a:ext cx="6864533" cy="337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Slide Number Placeholder 5"/>
          <p:cNvSpPr>
            <a:spLocks noGrp="1"/>
          </p:cNvSpPr>
          <p:nvPr>
            <p:ph type="sldNum" sz="quarter" idx="12"/>
          </p:nvPr>
        </p:nvSpPr>
        <p:spPr/>
        <p:txBody>
          <a:bodyPr/>
          <a:lstStyle/>
          <a:p>
            <a:fld id="{EA7C8D44-3667-46F6-9772-CC52308E2A7F}" type="slidenum">
              <a:rPr kumimoji="0" lang="en-US" smtClean="0"/>
              <a:pPr/>
              <a:t>16</a:t>
            </a:fld>
            <a:endParaRPr kumimoji="0" lang="en-US" dirty="0"/>
          </a:p>
        </p:txBody>
      </p:sp>
    </p:spTree>
    <p:extLst>
      <p:ext uri="{BB962C8B-B14F-4D97-AF65-F5344CB8AC3E}">
        <p14:creationId xmlns:p14="http://schemas.microsoft.com/office/powerpoint/2010/main" val="307019180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pc="300" dirty="0" smtClean="0">
                <a:ln w="11430" cmpd="sng">
                  <a:noFill/>
                  <a:prstDash val="solid"/>
                  <a:miter lim="800000"/>
                </a:ln>
                <a:effectLst>
                  <a:glow rad="45500">
                    <a:schemeClr val="accent1">
                      <a:satMod val="220000"/>
                      <a:alpha val="35000"/>
                    </a:schemeClr>
                  </a:glow>
                </a:effectLst>
                <a:latin typeface="+mn-lt"/>
              </a:rPr>
              <a:t>CHALLENGE</a:t>
            </a:r>
            <a:endParaRPr lang="en-US" spc="300" dirty="0">
              <a:ln w="11430" cmpd="sng">
                <a:noFill/>
                <a:prstDash val="solid"/>
                <a:miter lim="800000"/>
              </a:ln>
              <a:effectLst>
                <a:glow rad="45500">
                  <a:schemeClr val="accent1">
                    <a:satMod val="220000"/>
                    <a:alpha val="35000"/>
                  </a:schemeClr>
                </a:glow>
              </a:effectLst>
              <a:latin typeface="+mn-lt"/>
            </a:endParaRPr>
          </a:p>
        </p:txBody>
      </p:sp>
      <p:sp>
        <p:nvSpPr>
          <p:cNvPr id="3" name="Content Placeholder 2"/>
          <p:cNvSpPr>
            <a:spLocks noGrp="1"/>
          </p:cNvSpPr>
          <p:nvPr>
            <p:ph idx="1"/>
          </p:nvPr>
        </p:nvSpPr>
        <p:spPr/>
        <p:txBody>
          <a:bodyPr/>
          <a:lstStyle/>
          <a:p>
            <a:r>
              <a:rPr lang="en-US" dirty="0" smtClean="0"/>
              <a:t>Continue to complete the remaining 11-levels, keeping the challenge in mind.</a:t>
            </a:r>
            <a:endParaRPr lang="en-US" dirty="0"/>
          </a:p>
          <a:p>
            <a:pPr lvl="1"/>
            <a:r>
              <a:rPr lang="en-US" sz="2400" dirty="0"/>
              <a:t>Who can complete the highest level</a:t>
            </a:r>
            <a:r>
              <a:rPr lang="en-US" sz="2400" dirty="0" smtClean="0"/>
              <a:t>?</a:t>
            </a:r>
            <a:endParaRPr lang="en-US" sz="2400" dirty="0"/>
          </a:p>
          <a:p>
            <a:pPr lvl="1"/>
            <a:r>
              <a:rPr lang="en-US" sz="2400" dirty="0"/>
              <a:t>Who can complete </a:t>
            </a:r>
            <a:r>
              <a:rPr lang="en-US" sz="2400" i="1" dirty="0"/>
              <a:t>Light Bot </a:t>
            </a:r>
            <a:r>
              <a:rPr lang="en-US" sz="2400" dirty="0"/>
              <a:t>in the least amount of “total commands”?</a:t>
            </a:r>
          </a:p>
          <a:p>
            <a:endParaRPr lang="en-US" dirty="0"/>
          </a:p>
        </p:txBody>
      </p:sp>
      <p:sp>
        <p:nvSpPr>
          <p:cNvPr id="5" name="Slide Number Placeholder 4"/>
          <p:cNvSpPr>
            <a:spLocks noGrp="1"/>
          </p:cNvSpPr>
          <p:nvPr>
            <p:ph type="sldNum" sz="quarter" idx="12"/>
          </p:nvPr>
        </p:nvSpPr>
        <p:spPr/>
        <p:txBody>
          <a:bodyPr/>
          <a:lstStyle/>
          <a:p>
            <a:fld id="{EA7C8D44-3667-46F6-9772-CC52308E2A7F}" type="slidenum">
              <a:rPr kumimoji="0" lang="en-US" smtClean="0"/>
              <a:pPr/>
              <a:t>17</a:t>
            </a:fld>
            <a:endParaRPr kumimoji="0" lang="en-US" dirty="0"/>
          </a:p>
        </p:txBody>
      </p:sp>
    </p:spTree>
    <p:extLst>
      <p:ext uri="{BB962C8B-B14F-4D97-AF65-F5344CB8AC3E}">
        <p14:creationId xmlns:p14="http://schemas.microsoft.com/office/powerpoint/2010/main" val="295769931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609600"/>
          </a:xfrm>
        </p:spPr>
        <p:txBody>
          <a:bodyPr/>
          <a:lstStyle/>
          <a:p>
            <a:pPr algn="ctr"/>
            <a:r>
              <a:rPr lang="en-US" b="1" dirty="0" smtClean="0">
                <a:solidFill>
                  <a:srgbClr val="00B0F0"/>
                </a:solidFill>
              </a:rPr>
              <a:t>World Wide Telescope (WWT)</a:t>
            </a:r>
            <a:endParaRPr lang="en-US" b="1" dirty="0">
              <a:solidFill>
                <a:srgbClr val="00B0F0"/>
              </a:solidFill>
            </a:endParaRPr>
          </a:p>
        </p:txBody>
      </p:sp>
      <p:sp>
        <p:nvSpPr>
          <p:cNvPr id="3" name="Content Placeholder 2"/>
          <p:cNvSpPr>
            <a:spLocks noGrp="1"/>
          </p:cNvSpPr>
          <p:nvPr>
            <p:ph idx="1"/>
          </p:nvPr>
        </p:nvSpPr>
        <p:spPr/>
        <p:txBody>
          <a:bodyPr/>
          <a:lstStyle/>
          <a:p>
            <a:r>
              <a:rPr lang="en-US" dirty="0" smtClean="0"/>
              <a:t>Explore the universe through the images taken from a number of ground and space-based telescopes.</a:t>
            </a:r>
          </a:p>
          <a:p>
            <a:r>
              <a:rPr lang="en-US" dirty="0" smtClean="0"/>
              <a:t>Open Internet Explorer</a:t>
            </a:r>
          </a:p>
          <a:p>
            <a:endParaRPr lang="en-US" dirty="0" smtClean="0"/>
          </a:p>
          <a:p>
            <a:r>
              <a:rPr lang="en-US" dirty="0" smtClean="0"/>
              <a:t>We are going to use the web-client available at the following location: </a:t>
            </a:r>
            <a:r>
              <a:rPr lang="en-US" sz="2400" u="sng" dirty="0" smtClean="0">
                <a:solidFill>
                  <a:srgbClr val="002060"/>
                </a:solidFill>
              </a:rPr>
              <a:t>www.worldwidetelescope.org/webclient/</a:t>
            </a:r>
          </a:p>
        </p:txBody>
      </p:sp>
      <p:pic>
        <p:nvPicPr>
          <p:cNvPr id="4" name="Content Placeholder 3" descr="WWT.jpg"/>
          <p:cNvPicPr>
            <a:picLocks noChangeAspect="1"/>
          </p:cNvPicPr>
          <p:nvPr/>
        </p:nvPicPr>
        <p:blipFill>
          <a:blip r:embed="rId3" cstate="print"/>
          <a:stretch>
            <a:fillRect/>
          </a:stretch>
        </p:blipFill>
        <p:spPr>
          <a:xfrm>
            <a:off x="2362200" y="3886200"/>
            <a:ext cx="4070350" cy="2333280"/>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fld id="{EA7C8D44-3667-46F6-9772-CC52308E2A7F}" type="slidenum">
              <a:rPr kumimoji="0" lang="en-US" smtClean="0"/>
              <a:pPr/>
              <a:t>18</a:t>
            </a:fld>
            <a:endParaRPr kumimoji="0" lang="en-US" dirty="0"/>
          </a:p>
        </p:txBody>
      </p:sp>
      <p:pic>
        <p:nvPicPr>
          <p:cNvPr id="7" name="Picture 6" descr="microsoft_ie-logo.jpg"/>
          <p:cNvPicPr>
            <a:picLocks noChangeAspect="1"/>
          </p:cNvPicPr>
          <p:nvPr/>
        </p:nvPicPr>
        <p:blipFill>
          <a:blip r:embed="rId4" cstate="print"/>
          <a:stretch>
            <a:fillRect/>
          </a:stretch>
        </p:blipFill>
        <p:spPr>
          <a:xfrm>
            <a:off x="4724401" y="1981201"/>
            <a:ext cx="783770" cy="609599"/>
          </a:xfrm>
          <a:prstGeom prst="rect">
            <a:avLst/>
          </a:prstGeom>
        </p:spPr>
      </p:pic>
      <p:sp>
        <p:nvSpPr>
          <p:cNvPr id="8" name="TextBox 7"/>
          <p:cNvSpPr txBox="1"/>
          <p:nvPr/>
        </p:nvSpPr>
        <p:spPr>
          <a:xfrm>
            <a:off x="381000" y="6324600"/>
            <a:ext cx="8229600" cy="523220"/>
          </a:xfrm>
          <a:prstGeom prst="rect">
            <a:avLst/>
          </a:prstGeom>
          <a:noFill/>
        </p:spPr>
        <p:txBody>
          <a:bodyPr wrap="square" rtlCol="0">
            <a:spAutoFit/>
          </a:bodyPr>
          <a:lstStyle/>
          <a:p>
            <a:pPr algn="ctr"/>
            <a:r>
              <a:rPr lang="en-US" sz="1400" dirty="0" smtClean="0"/>
              <a:t>WWT might not load on the first try. It might seem like the site is down. </a:t>
            </a:r>
          </a:p>
          <a:p>
            <a:pPr algn="ctr"/>
            <a:r>
              <a:rPr lang="en-US" sz="1400" dirty="0" smtClean="0"/>
              <a:t>The browser should be refreshed (f5) 2-3 times to load the page. </a:t>
            </a: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533400"/>
          </a:xfrm>
        </p:spPr>
        <p:txBody>
          <a:bodyPr>
            <a:normAutofit/>
          </a:bodyPr>
          <a:lstStyle/>
          <a:p>
            <a:r>
              <a:rPr lang="en-US" dirty="0" smtClean="0"/>
              <a:t>Navigating through WWT</a:t>
            </a:r>
            <a:endParaRPr lang="en-US" dirty="0"/>
          </a:p>
        </p:txBody>
      </p:sp>
      <p:pic>
        <p:nvPicPr>
          <p:cNvPr id="4" name="Content Placeholder 3" descr="WWT.jpg"/>
          <p:cNvPicPr>
            <a:picLocks noGrp="1" noChangeAspect="1"/>
          </p:cNvPicPr>
          <p:nvPr>
            <p:ph idx="1"/>
          </p:nvPr>
        </p:nvPicPr>
        <p:blipFill>
          <a:blip r:embed="rId3" cstate="print"/>
          <a:stretch>
            <a:fillRect/>
          </a:stretch>
        </p:blipFill>
        <p:spPr>
          <a:xfrm>
            <a:off x="762000" y="1372564"/>
            <a:ext cx="7880350" cy="4517319"/>
          </a:xfrm>
          <a:prstGeom prst="rect">
            <a:avLst/>
          </a:prstGeom>
          <a:ln>
            <a:noFill/>
          </a:ln>
          <a:effectLst>
            <a:outerShdw blurRad="292100" dist="139700" dir="2700000" algn="tl" rotWithShape="0">
              <a:srgbClr val="333333">
                <a:alpha val="65000"/>
              </a:srgbClr>
            </a:outerShdw>
          </a:effectLst>
        </p:spPr>
      </p:pic>
      <p:grpSp>
        <p:nvGrpSpPr>
          <p:cNvPr id="3" name="Group 12"/>
          <p:cNvGrpSpPr/>
          <p:nvPr/>
        </p:nvGrpSpPr>
        <p:grpSpPr>
          <a:xfrm>
            <a:off x="726744" y="914400"/>
            <a:ext cx="7924800" cy="1447800"/>
            <a:chOff x="1031544" y="1219200"/>
            <a:chExt cx="7924800" cy="1447800"/>
          </a:xfrm>
        </p:grpSpPr>
        <p:sp>
          <p:nvSpPr>
            <p:cNvPr id="5" name="Rectangle 4"/>
            <p:cNvSpPr/>
            <p:nvPr/>
          </p:nvSpPr>
          <p:spPr>
            <a:xfrm>
              <a:off x="1031544" y="1905000"/>
              <a:ext cx="7924800" cy="762000"/>
            </a:xfrm>
            <a:prstGeom prst="rect">
              <a:avLst/>
            </a:prstGeom>
            <a:noFill/>
            <a:ln w="50800" cmpd="sng">
              <a:solidFill>
                <a:srgbClr val="FFFF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TextBox 7"/>
            <p:cNvSpPr txBox="1"/>
            <p:nvPr/>
          </p:nvSpPr>
          <p:spPr>
            <a:xfrm>
              <a:off x="4876800" y="1219200"/>
              <a:ext cx="3172663" cy="369332"/>
            </a:xfrm>
            <a:prstGeom prst="rect">
              <a:avLst/>
            </a:prstGeom>
            <a:noFill/>
            <a:ln>
              <a:noFill/>
            </a:ln>
          </p:spPr>
          <p:txBody>
            <a:bodyPr wrap="none" rtlCol="0">
              <a:spAutoFit/>
            </a:bodyPr>
            <a:lstStyle/>
            <a:p>
              <a:r>
                <a:rPr lang="en-US" b="1" dirty="0" smtClean="0"/>
                <a:t>Explore collections, search</a:t>
              </a:r>
              <a:endParaRPr lang="en-US" b="1" dirty="0"/>
            </a:p>
          </p:txBody>
        </p:sp>
        <p:cxnSp>
          <p:nvCxnSpPr>
            <p:cNvPr id="10" name="Straight Arrow Connector 9"/>
            <p:cNvCxnSpPr>
              <a:stCxn id="8" idx="2"/>
              <a:endCxn id="5" idx="0"/>
            </p:cNvCxnSpPr>
            <p:nvPr/>
          </p:nvCxnSpPr>
          <p:spPr>
            <a:xfrm rot="5400000">
              <a:off x="5570304" y="1012172"/>
              <a:ext cx="316468" cy="14691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grpSp>
        <p:nvGrpSpPr>
          <p:cNvPr id="9" name="Group 13"/>
          <p:cNvGrpSpPr/>
          <p:nvPr/>
        </p:nvGrpSpPr>
        <p:grpSpPr>
          <a:xfrm>
            <a:off x="685800" y="5105400"/>
            <a:ext cx="6553200" cy="1359932"/>
            <a:chOff x="990600" y="5410200"/>
            <a:chExt cx="6553200" cy="1359932"/>
          </a:xfrm>
        </p:grpSpPr>
        <p:sp>
          <p:nvSpPr>
            <p:cNvPr id="6" name="Rectangle 5"/>
            <p:cNvSpPr/>
            <p:nvPr/>
          </p:nvSpPr>
          <p:spPr>
            <a:xfrm>
              <a:off x="990600" y="5410200"/>
              <a:ext cx="6553200" cy="762000"/>
            </a:xfrm>
            <a:prstGeom prst="rect">
              <a:avLst/>
            </a:prstGeom>
            <a:noFill/>
            <a:ln w="50800" cmpd="sng">
              <a:solidFill>
                <a:srgbClr val="FFFF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TextBox 10"/>
            <p:cNvSpPr txBox="1"/>
            <p:nvPr/>
          </p:nvSpPr>
          <p:spPr>
            <a:xfrm>
              <a:off x="1627937" y="6400800"/>
              <a:ext cx="3172663" cy="369332"/>
            </a:xfrm>
            <a:prstGeom prst="rect">
              <a:avLst/>
            </a:prstGeom>
            <a:noFill/>
            <a:ln>
              <a:noFill/>
            </a:ln>
          </p:spPr>
          <p:txBody>
            <a:bodyPr wrap="square" rtlCol="0">
              <a:spAutoFit/>
            </a:bodyPr>
            <a:lstStyle/>
            <a:p>
              <a:r>
                <a:rPr lang="en-US" b="1" dirty="0" smtClean="0"/>
                <a:t>Available images</a:t>
              </a:r>
              <a:endParaRPr lang="en-US" b="1" dirty="0"/>
            </a:p>
          </p:txBody>
        </p:sp>
        <p:cxnSp>
          <p:nvCxnSpPr>
            <p:cNvPr id="12" name="Straight Arrow Connector 11"/>
            <p:cNvCxnSpPr>
              <a:stCxn id="11" idx="0"/>
              <a:endCxn id="6" idx="2"/>
            </p:cNvCxnSpPr>
            <p:nvPr/>
          </p:nvCxnSpPr>
          <p:spPr>
            <a:xfrm rot="5400000" flipH="1" flipV="1">
              <a:off x="3626434" y="5760035"/>
              <a:ext cx="228600" cy="1052931"/>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grpSp>
        <p:nvGrpSpPr>
          <p:cNvPr id="13" name="Group 14"/>
          <p:cNvGrpSpPr/>
          <p:nvPr/>
        </p:nvGrpSpPr>
        <p:grpSpPr>
          <a:xfrm>
            <a:off x="5791200" y="5105400"/>
            <a:ext cx="2895600" cy="1575375"/>
            <a:chOff x="6096000" y="5410200"/>
            <a:chExt cx="2895600" cy="1575375"/>
          </a:xfrm>
        </p:grpSpPr>
        <p:sp>
          <p:nvSpPr>
            <p:cNvPr id="7" name="Rectangle 6"/>
            <p:cNvSpPr/>
            <p:nvPr/>
          </p:nvSpPr>
          <p:spPr>
            <a:xfrm>
              <a:off x="7696200" y="5410200"/>
              <a:ext cx="1295400" cy="762000"/>
            </a:xfrm>
            <a:prstGeom prst="rect">
              <a:avLst/>
            </a:prstGeom>
            <a:noFill/>
            <a:ln w="50800" cmpd="sng">
              <a:solidFill>
                <a:srgbClr val="FFFF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6" name="TextBox 15"/>
            <p:cNvSpPr txBox="1"/>
            <p:nvPr/>
          </p:nvSpPr>
          <p:spPr>
            <a:xfrm>
              <a:off x="6096000" y="6400800"/>
              <a:ext cx="2819400" cy="584775"/>
            </a:xfrm>
            <a:prstGeom prst="rect">
              <a:avLst/>
            </a:prstGeom>
            <a:noFill/>
            <a:ln>
              <a:noFill/>
            </a:ln>
          </p:spPr>
          <p:txBody>
            <a:bodyPr wrap="square" rtlCol="0">
              <a:spAutoFit/>
            </a:bodyPr>
            <a:lstStyle/>
            <a:p>
              <a:pPr algn="ctr"/>
              <a:r>
                <a:rPr lang="en-US" b="1" dirty="0" smtClean="0"/>
                <a:t>Context</a:t>
              </a:r>
            </a:p>
            <a:p>
              <a:pPr algn="ctr"/>
              <a:r>
                <a:rPr lang="en-US" sz="1400" b="1" dirty="0" smtClean="0"/>
                <a:t>(constellation, field of view)</a:t>
              </a:r>
              <a:endParaRPr lang="en-US" sz="1400" b="1" dirty="0"/>
            </a:p>
          </p:txBody>
        </p:sp>
        <p:cxnSp>
          <p:nvCxnSpPr>
            <p:cNvPr id="17" name="Straight Arrow Connector 16"/>
            <p:cNvCxnSpPr>
              <a:stCxn id="16" idx="0"/>
              <a:endCxn id="7" idx="2"/>
            </p:cNvCxnSpPr>
            <p:nvPr/>
          </p:nvCxnSpPr>
          <p:spPr>
            <a:xfrm rot="5400000" flipH="1" flipV="1">
              <a:off x="7810500" y="5867400"/>
              <a:ext cx="228600" cy="8382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sp>
        <p:nvSpPr>
          <p:cNvPr id="20" name="Slide Number Placeholder 19"/>
          <p:cNvSpPr>
            <a:spLocks noGrp="1"/>
          </p:cNvSpPr>
          <p:nvPr>
            <p:ph type="sldNum" sz="quarter" idx="12"/>
          </p:nvPr>
        </p:nvSpPr>
        <p:spPr/>
        <p:txBody>
          <a:bodyPr/>
          <a:lstStyle/>
          <a:p>
            <a:fld id="{EA7C8D44-3667-46F6-9772-CC52308E2A7F}" type="slidenum">
              <a:rPr kumimoji="0" lang="en-US" smtClean="0"/>
              <a:pPr/>
              <a:t>19</a:t>
            </a:fld>
            <a:endParaRPr kumimoji="0"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par>
                          <p:cTn id="11" fill="hold">
                            <p:stCondLst>
                              <p:cond delay="500"/>
                            </p:stCondLst>
                            <p:childTnLst>
                              <p:par>
                                <p:cTn id="12" presetID="4" presetClass="entr" presetSubtype="16"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ox(in)">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609600"/>
          </a:xfrm>
        </p:spPr>
        <p:txBody>
          <a:bodyPr>
            <a:noAutofit/>
          </a:bodyPr>
          <a:lstStyle/>
          <a:p>
            <a:r>
              <a:rPr lang="en-US" dirty="0" smtClean="0"/>
              <a:t>About Instructor</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Started studying about computers when 15 years old;</a:t>
            </a:r>
            <a:br>
              <a:rPr lang="en-US" dirty="0" smtClean="0"/>
            </a:br>
            <a:r>
              <a:rPr lang="en-US" dirty="0" smtClean="0"/>
              <a:t> enthralled; knew that would be my profession.</a:t>
            </a:r>
          </a:p>
          <a:p>
            <a:r>
              <a:rPr lang="en-US" dirty="0" smtClean="0"/>
              <a:t>BS (Elect. Eng.) from MIT, MS and PhD from Cornell in Computer Science.</a:t>
            </a:r>
          </a:p>
          <a:p>
            <a:r>
              <a:rPr lang="en-US" dirty="0" smtClean="0"/>
              <a:t>Professor at VT, teaching since 1983.</a:t>
            </a:r>
          </a:p>
          <a:p>
            <a:r>
              <a:rPr lang="en-US" dirty="0" smtClean="0"/>
              <a:t>Executive Director for a non-profit: Networked Digital Library of Theses and Dissertations</a:t>
            </a:r>
          </a:p>
          <a:p>
            <a:r>
              <a:rPr lang="en-US" dirty="0" smtClean="0"/>
              <a:t>Married 40 years, 4 sons, 3 grandsons; in 45 countries; teach energy healing.</a:t>
            </a:r>
          </a:p>
          <a:p>
            <a:r>
              <a:rPr lang="en-US" dirty="0" smtClean="0"/>
              <a:t>Involved in computer applications to:</a:t>
            </a:r>
            <a:br>
              <a:rPr lang="en-US" dirty="0" smtClean="0"/>
            </a:br>
            <a:r>
              <a:rPr lang="en-US" dirty="0" smtClean="0"/>
              <a:t>archaeology, archives, autos, biology, business, chemistry, civil engineering, education, entertainment, fishes, geography, government, health, justice, language, law, libraries, math, navy, physics, sociology</a:t>
            </a:r>
            <a:endParaRPr lang="en-US" dirty="0"/>
          </a:p>
        </p:txBody>
      </p:sp>
      <p:sp>
        <p:nvSpPr>
          <p:cNvPr id="5" name="Slide Number Placeholder 4"/>
          <p:cNvSpPr>
            <a:spLocks noGrp="1"/>
          </p:cNvSpPr>
          <p:nvPr>
            <p:ph type="sldNum" sz="quarter" idx="12"/>
          </p:nvPr>
        </p:nvSpPr>
        <p:spPr/>
        <p:txBody>
          <a:bodyPr/>
          <a:lstStyle/>
          <a:p>
            <a:fld id="{EA7C8D44-3667-46F6-9772-CC52308E2A7F}" type="slidenum">
              <a:rPr kumimoji="0" lang="en-US" smtClean="0"/>
              <a:pPr/>
              <a:t>2</a:t>
            </a:fld>
            <a:endParaRPr kumimoji="0"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Content Placeholder 30" descr="WWT2.jpg"/>
          <p:cNvPicPr>
            <a:picLocks noGrp="1" noChangeAspect="1"/>
          </p:cNvPicPr>
          <p:nvPr>
            <p:ph idx="1"/>
          </p:nvPr>
        </p:nvPicPr>
        <p:blipFill>
          <a:blip r:embed="rId3" cstate="print"/>
          <a:stretch>
            <a:fillRect/>
          </a:stretch>
        </p:blipFill>
        <p:spPr>
          <a:xfrm>
            <a:off x="990600" y="2133600"/>
            <a:ext cx="7499350" cy="3948876"/>
          </a:xfrm>
        </p:spPr>
      </p:pic>
      <p:sp>
        <p:nvSpPr>
          <p:cNvPr id="2" name="Title 1"/>
          <p:cNvSpPr>
            <a:spLocks noGrp="1"/>
          </p:cNvSpPr>
          <p:nvPr>
            <p:ph type="title"/>
          </p:nvPr>
        </p:nvSpPr>
        <p:spPr>
          <a:xfrm>
            <a:off x="457200" y="152400"/>
            <a:ext cx="8534400" cy="609600"/>
          </a:xfrm>
        </p:spPr>
        <p:txBody>
          <a:bodyPr/>
          <a:lstStyle/>
          <a:p>
            <a:r>
              <a:rPr lang="en-US" dirty="0" smtClean="0"/>
              <a:t>Navigating through WWT (cont.)</a:t>
            </a:r>
            <a:endParaRPr lang="en-US" dirty="0"/>
          </a:p>
        </p:txBody>
      </p:sp>
      <p:grpSp>
        <p:nvGrpSpPr>
          <p:cNvPr id="3" name="Group 11"/>
          <p:cNvGrpSpPr/>
          <p:nvPr/>
        </p:nvGrpSpPr>
        <p:grpSpPr>
          <a:xfrm>
            <a:off x="5562600" y="1219200"/>
            <a:ext cx="2999539" cy="4191000"/>
            <a:chOff x="5867400" y="1524000"/>
            <a:chExt cx="2999539" cy="4191000"/>
          </a:xfrm>
        </p:grpSpPr>
        <p:sp>
          <p:nvSpPr>
            <p:cNvPr id="8" name="Rectangle 7"/>
            <p:cNvSpPr/>
            <p:nvPr/>
          </p:nvSpPr>
          <p:spPr>
            <a:xfrm>
              <a:off x="6096000" y="3048000"/>
              <a:ext cx="2514600" cy="2667000"/>
            </a:xfrm>
            <a:prstGeom prst="rect">
              <a:avLst/>
            </a:prstGeom>
            <a:noFill/>
            <a:ln w="50800" cmpd="sng">
              <a:solidFill>
                <a:srgbClr val="FFFF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9" name="TextBox 8"/>
            <p:cNvSpPr txBox="1"/>
            <p:nvPr/>
          </p:nvSpPr>
          <p:spPr>
            <a:xfrm>
              <a:off x="5867400" y="1524000"/>
              <a:ext cx="2999539" cy="369332"/>
            </a:xfrm>
            <a:prstGeom prst="rect">
              <a:avLst/>
            </a:prstGeom>
            <a:noFill/>
          </p:spPr>
          <p:txBody>
            <a:bodyPr wrap="none" rtlCol="0">
              <a:spAutoFit/>
            </a:bodyPr>
            <a:lstStyle/>
            <a:p>
              <a:r>
                <a:rPr lang="en-US" b="1" dirty="0" err="1" smtClean="0"/>
                <a:t>Finderscope</a:t>
              </a:r>
              <a:r>
                <a:rPr lang="en-US" b="1" dirty="0" smtClean="0"/>
                <a:t> (</a:t>
              </a:r>
              <a:r>
                <a:rPr lang="en-US" b="1" dirty="0" err="1" smtClean="0"/>
                <a:t>Shift+click</a:t>
              </a:r>
              <a:r>
                <a:rPr lang="en-US" b="1" dirty="0" smtClean="0"/>
                <a:t>)</a:t>
              </a:r>
              <a:endParaRPr lang="en-US" b="1" dirty="0"/>
            </a:p>
          </p:txBody>
        </p:sp>
        <p:cxnSp>
          <p:nvCxnSpPr>
            <p:cNvPr id="10" name="Straight Arrow Connector 9"/>
            <p:cNvCxnSpPr>
              <a:stCxn id="9" idx="2"/>
              <a:endCxn id="8" idx="0"/>
            </p:cNvCxnSpPr>
            <p:nvPr/>
          </p:nvCxnSpPr>
          <p:spPr>
            <a:xfrm rot="5400000">
              <a:off x="6782901" y="2463731"/>
              <a:ext cx="1154668" cy="1387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grpSp>
        <p:nvGrpSpPr>
          <p:cNvPr id="4" name="Group 10"/>
          <p:cNvGrpSpPr/>
          <p:nvPr/>
        </p:nvGrpSpPr>
        <p:grpSpPr>
          <a:xfrm>
            <a:off x="2549856" y="1371600"/>
            <a:ext cx="990600" cy="1143000"/>
            <a:chOff x="2854656" y="1676400"/>
            <a:chExt cx="990600" cy="1143000"/>
          </a:xfrm>
        </p:grpSpPr>
        <p:sp>
          <p:nvSpPr>
            <p:cNvPr id="18" name="Rectangle 17"/>
            <p:cNvSpPr/>
            <p:nvPr/>
          </p:nvSpPr>
          <p:spPr>
            <a:xfrm>
              <a:off x="3048000" y="2590800"/>
              <a:ext cx="609600" cy="228600"/>
            </a:xfrm>
            <a:prstGeom prst="rect">
              <a:avLst/>
            </a:prstGeom>
            <a:noFill/>
            <a:ln w="50800" cmpd="sng">
              <a:solidFill>
                <a:srgbClr val="FFFF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9" name="TextBox 18"/>
            <p:cNvSpPr txBox="1"/>
            <p:nvPr/>
          </p:nvSpPr>
          <p:spPr>
            <a:xfrm>
              <a:off x="2854656" y="1676400"/>
              <a:ext cx="990600" cy="369332"/>
            </a:xfrm>
            <a:prstGeom prst="rect">
              <a:avLst/>
            </a:prstGeom>
            <a:noFill/>
          </p:spPr>
          <p:txBody>
            <a:bodyPr wrap="square" rtlCol="0">
              <a:spAutoFit/>
            </a:bodyPr>
            <a:lstStyle/>
            <a:p>
              <a:r>
                <a:rPr lang="en-US" b="1" dirty="0" smtClean="0"/>
                <a:t>Search</a:t>
              </a:r>
            </a:p>
          </p:txBody>
        </p:sp>
        <p:cxnSp>
          <p:nvCxnSpPr>
            <p:cNvPr id="20" name="Straight Arrow Connector 19"/>
            <p:cNvCxnSpPr>
              <a:stCxn id="19" idx="2"/>
              <a:endCxn id="18" idx="0"/>
            </p:cNvCxnSpPr>
            <p:nvPr/>
          </p:nvCxnSpPr>
          <p:spPr>
            <a:xfrm rot="16200000" flipH="1">
              <a:off x="3078844" y="2316844"/>
              <a:ext cx="545068" cy="2844"/>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sp>
        <p:nvSpPr>
          <p:cNvPr id="13" name="Slide Number Placeholder 12"/>
          <p:cNvSpPr>
            <a:spLocks noGrp="1"/>
          </p:cNvSpPr>
          <p:nvPr>
            <p:ph type="sldNum" sz="quarter" idx="12"/>
          </p:nvPr>
        </p:nvSpPr>
        <p:spPr/>
        <p:txBody>
          <a:bodyPr/>
          <a:lstStyle/>
          <a:p>
            <a:fld id="{EA7C8D44-3667-46F6-9772-CC52308E2A7F}" type="slidenum">
              <a:rPr kumimoji="0" lang="en-US" smtClean="0"/>
              <a:pPr/>
              <a:t>20</a:t>
            </a:fld>
            <a:endParaRPr kumimoji="0"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533400"/>
          </a:xfrm>
        </p:spPr>
        <p:txBody>
          <a:bodyPr/>
          <a:lstStyle/>
          <a:p>
            <a:r>
              <a:rPr lang="en-US" dirty="0" smtClean="0"/>
              <a:t>Task I</a:t>
            </a:r>
            <a:endParaRPr lang="en-US" dirty="0"/>
          </a:p>
        </p:txBody>
      </p:sp>
      <p:sp>
        <p:nvSpPr>
          <p:cNvPr id="3" name="Content Placeholder 2"/>
          <p:cNvSpPr>
            <a:spLocks noGrp="1"/>
          </p:cNvSpPr>
          <p:nvPr>
            <p:ph idx="1"/>
          </p:nvPr>
        </p:nvSpPr>
        <p:spPr/>
        <p:txBody>
          <a:bodyPr>
            <a:normAutofit/>
          </a:bodyPr>
          <a:lstStyle/>
          <a:p>
            <a:r>
              <a:rPr lang="en-US" dirty="0" smtClean="0"/>
              <a:t>Where is the Grand Canyon of Mars?</a:t>
            </a:r>
          </a:p>
          <a:p>
            <a:pPr lvl="1"/>
            <a:r>
              <a:rPr lang="en-US" dirty="0" smtClean="0"/>
              <a:t>Set ‘Look at’ to ‘Planet’ (at the lower left corner)</a:t>
            </a:r>
          </a:p>
          <a:p>
            <a:pPr lvl="1"/>
            <a:r>
              <a:rPr lang="en-US" dirty="0" smtClean="0"/>
              <a:t>Set ‘Imagery’ to ‘Mars’ (near the lower left corner)</a:t>
            </a:r>
          </a:p>
          <a:p>
            <a:pPr lvl="1"/>
            <a:r>
              <a:rPr lang="en-US" dirty="0" smtClean="0"/>
              <a:t>See the next slide, and navigate as suggested.</a:t>
            </a:r>
          </a:p>
          <a:p>
            <a:endParaRPr lang="en-US" dirty="0" smtClean="0"/>
          </a:p>
          <a:p>
            <a:r>
              <a:rPr lang="en-US" dirty="0" smtClean="0"/>
              <a:t>Please raise your hand if you have any question or need any help. </a:t>
            </a:r>
          </a:p>
          <a:p>
            <a:pPr lvl="1">
              <a:buNone/>
            </a:pPr>
            <a:endParaRPr lang="en-US" dirty="0" smtClean="0"/>
          </a:p>
          <a:p>
            <a:pPr lvl="1"/>
            <a:endParaRPr lang="en-US" dirty="0" smtClean="0"/>
          </a:p>
          <a:p>
            <a:pPr lvl="1"/>
            <a:endParaRPr lang="en-US" dirty="0" smtClean="0"/>
          </a:p>
          <a:p>
            <a:endParaRPr lang="en-US" dirty="0" smtClean="0"/>
          </a:p>
          <a:p>
            <a:endParaRPr lang="en-US" dirty="0"/>
          </a:p>
        </p:txBody>
      </p:sp>
      <p:sp>
        <p:nvSpPr>
          <p:cNvPr id="5" name="Slide Number Placeholder 4"/>
          <p:cNvSpPr>
            <a:spLocks noGrp="1"/>
          </p:cNvSpPr>
          <p:nvPr>
            <p:ph type="sldNum" sz="quarter" idx="12"/>
          </p:nvPr>
        </p:nvSpPr>
        <p:spPr/>
        <p:txBody>
          <a:bodyPr/>
          <a:lstStyle/>
          <a:p>
            <a:fld id="{EA7C8D44-3667-46F6-9772-CC52308E2A7F}" type="slidenum">
              <a:rPr kumimoji="0" lang="en-US" smtClean="0"/>
              <a:pPr/>
              <a:t>21</a:t>
            </a:fld>
            <a:endParaRPr kumimoji="0"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609600"/>
          </a:xfrm>
        </p:spPr>
        <p:txBody>
          <a:bodyPr/>
          <a:lstStyle/>
          <a:p>
            <a:r>
              <a:rPr lang="en-US" dirty="0" smtClean="0"/>
              <a:t>Here is the Grand Canyon of Mars!</a:t>
            </a:r>
            <a:endParaRPr lang="en-US" dirty="0"/>
          </a:p>
        </p:txBody>
      </p:sp>
      <p:pic>
        <p:nvPicPr>
          <p:cNvPr id="4" name="Content Placeholder 3" descr="MarsGC.jpg"/>
          <p:cNvPicPr>
            <a:picLocks noGrp="1" noChangeAspect="1"/>
          </p:cNvPicPr>
          <p:nvPr>
            <p:ph idx="1"/>
          </p:nvPr>
        </p:nvPicPr>
        <p:blipFill>
          <a:blip r:embed="rId3" cstate="print"/>
          <a:stretch>
            <a:fillRect/>
          </a:stretch>
        </p:blipFill>
        <p:spPr>
          <a:xfrm>
            <a:off x="1066799" y="1828800"/>
            <a:ext cx="7241639" cy="4419600"/>
          </a:xfrm>
        </p:spPr>
      </p:pic>
      <p:sp>
        <p:nvSpPr>
          <p:cNvPr id="6" name="Rectangle 5"/>
          <p:cNvSpPr/>
          <p:nvPr/>
        </p:nvSpPr>
        <p:spPr>
          <a:xfrm>
            <a:off x="3429000" y="2975811"/>
            <a:ext cx="4419600" cy="1977189"/>
          </a:xfrm>
          <a:prstGeom prst="rect">
            <a:avLst/>
          </a:prstGeom>
          <a:solidFill>
            <a:srgbClr val="F2F2F2">
              <a:alpha val="10196"/>
            </a:srgb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smtClean="0"/>
              <a:t>Grand Canyon of Mars</a:t>
            </a:r>
            <a:endParaRPr lang="en-US" b="1" dirty="0"/>
          </a:p>
        </p:txBody>
      </p:sp>
      <p:sp>
        <p:nvSpPr>
          <p:cNvPr id="9" name="Slide Number Placeholder 8"/>
          <p:cNvSpPr>
            <a:spLocks noGrp="1"/>
          </p:cNvSpPr>
          <p:nvPr>
            <p:ph type="sldNum" sz="quarter" idx="12"/>
          </p:nvPr>
        </p:nvSpPr>
        <p:spPr/>
        <p:txBody>
          <a:bodyPr/>
          <a:lstStyle/>
          <a:p>
            <a:fld id="{EA7C8D44-3667-46F6-9772-CC52308E2A7F}" type="slidenum">
              <a:rPr kumimoji="0" lang="en-US" smtClean="0"/>
              <a:pPr/>
              <a:t>22</a:t>
            </a:fld>
            <a:endParaRPr kumimoji="0" lang="en-US" dirty="0"/>
          </a:p>
        </p:txBody>
      </p:sp>
      <p:grpSp>
        <p:nvGrpSpPr>
          <p:cNvPr id="14" name="Group 13"/>
          <p:cNvGrpSpPr/>
          <p:nvPr/>
        </p:nvGrpSpPr>
        <p:grpSpPr>
          <a:xfrm>
            <a:off x="228600" y="1143001"/>
            <a:ext cx="8610600" cy="3639566"/>
            <a:chOff x="228600" y="1143001"/>
            <a:chExt cx="8610600" cy="3639566"/>
          </a:xfrm>
        </p:grpSpPr>
        <p:sp>
          <p:nvSpPr>
            <p:cNvPr id="10" name="Rectangle 9"/>
            <p:cNvSpPr/>
            <p:nvPr/>
          </p:nvSpPr>
          <p:spPr>
            <a:xfrm rot="18215561">
              <a:off x="881794" y="3068067"/>
              <a:ext cx="2895600" cy="533400"/>
            </a:xfrm>
            <a:prstGeom prst="rect">
              <a:avLst/>
            </a:prstGeom>
            <a:solidFill>
              <a:schemeClr val="accent1">
                <a:lumMod val="60000"/>
                <a:lumOff val="40000"/>
                <a:alpha val="19000"/>
              </a:schemeClr>
            </a:solidFill>
            <a:ln w="57150">
              <a:solidFill>
                <a:srgbClr val="FFFF00">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28600" y="1143001"/>
              <a:ext cx="8610600" cy="430887"/>
            </a:xfrm>
            <a:prstGeom prst="rect">
              <a:avLst/>
            </a:prstGeom>
            <a:noFill/>
          </p:spPr>
          <p:txBody>
            <a:bodyPr wrap="square" rtlCol="0">
              <a:spAutoFit/>
            </a:bodyPr>
            <a:lstStyle/>
            <a:p>
              <a:r>
                <a:rPr lang="en-US" sz="2200" dirty="0" smtClean="0"/>
                <a:t>Look for these 3 big spots in a row; the canyon is close to them!</a:t>
              </a:r>
              <a:endParaRPr lang="en-US" sz="2200" dirty="0"/>
            </a:p>
          </p:txBody>
        </p:sp>
        <p:cxnSp>
          <p:nvCxnSpPr>
            <p:cNvPr id="13" name="Straight Arrow Connector 12"/>
            <p:cNvCxnSpPr>
              <a:stCxn id="11" idx="2"/>
              <a:endCxn id="10" idx="3"/>
            </p:cNvCxnSpPr>
            <p:nvPr/>
          </p:nvCxnSpPr>
          <p:spPr>
            <a:xfrm rot="5400000">
              <a:off x="3554834" y="1149694"/>
              <a:ext cx="554873" cy="1403260"/>
            </a:xfrm>
            <a:prstGeom prst="straightConnector1">
              <a:avLst/>
            </a:prstGeom>
            <a:ln w="76200">
              <a:tailEnd type="arrow"/>
            </a:ln>
          </p:spPr>
          <p:style>
            <a:lnRef idx="1">
              <a:schemeClr val="accent3"/>
            </a:lnRef>
            <a:fillRef idx="0">
              <a:schemeClr val="accent3"/>
            </a:fillRef>
            <a:effectRef idx="0">
              <a:schemeClr val="accent3"/>
            </a:effectRef>
            <a:fontRef idx="minor">
              <a:schemeClr val="tx1"/>
            </a:fontRef>
          </p:style>
        </p:cxn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500"/>
                            </p:stCondLst>
                            <p:childTnLst>
                              <p:par>
                                <p:cTn id="12" presetID="4" presetClass="entr" presetSubtype="16"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ox(in)">
                                      <p:cBhvr>
                                        <p:cTn id="1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Task II</a:t>
            </a:r>
            <a:endParaRPr lang="en-US" dirty="0"/>
          </a:p>
        </p:txBody>
      </p:sp>
      <p:sp>
        <p:nvSpPr>
          <p:cNvPr id="3" name="Content Placeholder 2"/>
          <p:cNvSpPr>
            <a:spLocks noGrp="1"/>
          </p:cNvSpPr>
          <p:nvPr>
            <p:ph idx="1"/>
          </p:nvPr>
        </p:nvSpPr>
        <p:spPr/>
        <p:txBody>
          <a:bodyPr/>
          <a:lstStyle/>
          <a:p>
            <a:r>
              <a:rPr lang="en-US" dirty="0" smtClean="0"/>
              <a:t>Find the Constellation of Cat’s Eye Nebula</a:t>
            </a:r>
          </a:p>
          <a:p>
            <a:pPr lvl="1"/>
            <a:r>
              <a:rPr lang="en-US" dirty="0" smtClean="0"/>
              <a:t>Click Search (Menu in the upper part, 3</a:t>
            </a:r>
            <a:r>
              <a:rPr lang="en-US" baseline="30000" dirty="0" smtClean="0"/>
              <a:t>rd</a:t>
            </a:r>
            <a:r>
              <a:rPr lang="en-US" dirty="0" smtClean="0"/>
              <a:t> from left, using VO Cone Search, entering query in box at left)</a:t>
            </a:r>
          </a:p>
          <a:p>
            <a:pPr lvl="1"/>
            <a:r>
              <a:rPr lang="en-US" dirty="0" smtClean="0"/>
              <a:t>Type ‘cat’s eye’</a:t>
            </a:r>
          </a:p>
          <a:p>
            <a:pPr lvl="1"/>
            <a:r>
              <a:rPr lang="en-US" dirty="0" smtClean="0"/>
              <a:t>Click on any image (e.g., the 3</a:t>
            </a:r>
            <a:r>
              <a:rPr lang="en-US" baseline="30000" dirty="0" smtClean="0"/>
              <a:t>rd</a:t>
            </a:r>
            <a:r>
              <a:rPr lang="en-US" dirty="0" smtClean="0"/>
              <a:t>). Zoom in.</a:t>
            </a:r>
          </a:p>
          <a:p>
            <a:pPr lvl="3"/>
            <a:endParaRPr lang="en-US" dirty="0" smtClean="0"/>
          </a:p>
          <a:p>
            <a:pPr>
              <a:buNone/>
            </a:pPr>
            <a:r>
              <a:rPr lang="en-US" dirty="0" smtClean="0"/>
              <a:t>Q: Which constellation includes the Cat’s eye Nebula?</a:t>
            </a:r>
          </a:p>
          <a:p>
            <a:pPr lvl="1"/>
            <a:endParaRPr lang="en-US" dirty="0" smtClean="0"/>
          </a:p>
          <a:p>
            <a:pPr lvl="1"/>
            <a:endParaRPr lang="en-US" dirty="0" smtClean="0"/>
          </a:p>
          <a:p>
            <a:endParaRPr lang="en-US" dirty="0" smtClean="0"/>
          </a:p>
          <a:p>
            <a:endParaRPr lang="en-US" dirty="0"/>
          </a:p>
        </p:txBody>
      </p:sp>
      <p:sp>
        <p:nvSpPr>
          <p:cNvPr id="4" name="Slide Number Placeholder 4"/>
          <p:cNvSpPr>
            <a:spLocks noGrp="1"/>
          </p:cNvSpPr>
          <p:nvPr>
            <p:ph type="sldNum" sz="quarter" idx="12"/>
          </p:nvPr>
        </p:nvSpPr>
        <p:spPr>
          <a:xfrm>
            <a:off x="8305800" y="6492240"/>
            <a:ext cx="838200" cy="365760"/>
          </a:xfrm>
        </p:spPr>
        <p:txBody>
          <a:bodyPr/>
          <a:lstStyle/>
          <a:p>
            <a:fld id="{EA7C8D44-3667-46F6-9772-CC52308E2A7F}" type="slidenum">
              <a:rPr kumimoji="0" lang="en-US" smtClean="0"/>
              <a:pPr/>
              <a:t>23</a:t>
            </a:fld>
            <a:endParaRPr kumimoji="0" lang="en-US"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Constellation of Cat’s Eye</a:t>
            </a:r>
            <a:endParaRPr lang="en-US" dirty="0"/>
          </a:p>
        </p:txBody>
      </p:sp>
      <p:grpSp>
        <p:nvGrpSpPr>
          <p:cNvPr id="3" name="Group 7"/>
          <p:cNvGrpSpPr/>
          <p:nvPr/>
        </p:nvGrpSpPr>
        <p:grpSpPr>
          <a:xfrm>
            <a:off x="1524000" y="1532169"/>
            <a:ext cx="6322255" cy="4640031"/>
            <a:chOff x="2438400" y="2067938"/>
            <a:chExt cx="4892221" cy="3712313"/>
          </a:xfrm>
        </p:grpSpPr>
        <p:pic>
          <p:nvPicPr>
            <p:cNvPr id="5" name="Picture 4" descr="catseye.jpg"/>
            <p:cNvPicPr>
              <a:picLocks noChangeAspect="1"/>
            </p:cNvPicPr>
            <p:nvPr/>
          </p:nvPicPr>
          <p:blipFill>
            <a:blip r:embed="rId3" cstate="print"/>
            <a:stretch>
              <a:fillRect/>
            </a:stretch>
          </p:blipFill>
          <p:spPr>
            <a:xfrm>
              <a:off x="2438400" y="2067938"/>
              <a:ext cx="4872037" cy="3712313"/>
            </a:xfrm>
            <a:prstGeom prst="rect">
              <a:avLst/>
            </a:prstGeom>
          </p:spPr>
        </p:pic>
        <p:sp>
          <p:nvSpPr>
            <p:cNvPr id="6" name="Rectangle 5"/>
            <p:cNvSpPr/>
            <p:nvPr/>
          </p:nvSpPr>
          <p:spPr>
            <a:xfrm>
              <a:off x="6035221" y="5094451"/>
              <a:ext cx="1295400" cy="685800"/>
            </a:xfrm>
            <a:prstGeom prst="rect">
              <a:avLst/>
            </a:prstGeom>
            <a:noFill/>
            <a:ln w="50800">
              <a:solidFill>
                <a:srgbClr val="FFFF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sp>
        <p:nvSpPr>
          <p:cNvPr id="7" name="Content Placeholder 6"/>
          <p:cNvSpPr>
            <a:spLocks noGrp="1"/>
          </p:cNvSpPr>
          <p:nvPr>
            <p:ph idx="1"/>
          </p:nvPr>
        </p:nvSpPr>
        <p:spPr/>
        <p:txBody>
          <a:bodyPr/>
          <a:lstStyle/>
          <a:p>
            <a:r>
              <a:rPr lang="en-US" dirty="0" smtClean="0"/>
              <a:t>Find constellation name in bottom right</a:t>
            </a:r>
            <a:endParaRPr lang="en-US" dirty="0"/>
          </a:p>
        </p:txBody>
      </p:sp>
      <p:sp>
        <p:nvSpPr>
          <p:cNvPr id="8" name="Slide Number Placeholder 4"/>
          <p:cNvSpPr>
            <a:spLocks noGrp="1"/>
          </p:cNvSpPr>
          <p:nvPr>
            <p:ph type="sldNum" sz="quarter" idx="12"/>
          </p:nvPr>
        </p:nvSpPr>
        <p:spPr>
          <a:xfrm>
            <a:off x="8305800" y="6492240"/>
            <a:ext cx="838200" cy="365760"/>
          </a:xfrm>
        </p:spPr>
        <p:txBody>
          <a:bodyPr/>
          <a:lstStyle/>
          <a:p>
            <a:fld id="{EA7C8D44-3667-46F6-9772-CC52308E2A7F}" type="slidenum">
              <a:rPr kumimoji="0" lang="en-US" smtClean="0"/>
              <a:pPr/>
              <a:t>24</a:t>
            </a:fld>
            <a:endParaRPr kumimoji="0"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609600"/>
          </a:xfrm>
        </p:spPr>
        <p:txBody>
          <a:bodyPr/>
          <a:lstStyle/>
          <a:p>
            <a:r>
              <a:rPr lang="en-US" dirty="0" smtClean="0"/>
              <a:t>Task III</a:t>
            </a:r>
            <a:endParaRPr lang="en-US" dirty="0"/>
          </a:p>
        </p:txBody>
      </p:sp>
      <p:sp>
        <p:nvSpPr>
          <p:cNvPr id="3" name="Content Placeholder 2"/>
          <p:cNvSpPr>
            <a:spLocks noGrp="1"/>
          </p:cNvSpPr>
          <p:nvPr>
            <p:ph idx="1"/>
          </p:nvPr>
        </p:nvSpPr>
        <p:spPr/>
        <p:txBody>
          <a:bodyPr/>
          <a:lstStyle/>
          <a:p>
            <a:r>
              <a:rPr lang="en-US" dirty="0" smtClean="0"/>
              <a:t>What is your favorite planet in the solar system? Why?</a:t>
            </a:r>
          </a:p>
          <a:p>
            <a:pPr lvl="1"/>
            <a:r>
              <a:rPr lang="en-US" dirty="0"/>
              <a:t>Set ‘Look at’ to ‘Planet’ (at the lower left corner)</a:t>
            </a:r>
          </a:p>
          <a:p>
            <a:pPr lvl="1"/>
            <a:r>
              <a:rPr lang="en-US" dirty="0"/>
              <a:t>Set ‘Imagery’ to one planet after another that you wish to explore (near the lower left corner)</a:t>
            </a:r>
          </a:p>
          <a:p>
            <a:pPr lvl="1"/>
            <a:endParaRPr lang="en-US" dirty="0"/>
          </a:p>
          <a:p>
            <a:r>
              <a:rPr lang="en-US" dirty="0" smtClean="0"/>
              <a:t>Q: What is there new and exciting about that planet, that you found out today, using WWT?</a:t>
            </a:r>
            <a:endParaRPr lang="en-US" dirty="0"/>
          </a:p>
        </p:txBody>
      </p:sp>
      <p:sp>
        <p:nvSpPr>
          <p:cNvPr id="5" name="Slide Number Placeholder 4"/>
          <p:cNvSpPr>
            <a:spLocks noGrp="1"/>
          </p:cNvSpPr>
          <p:nvPr>
            <p:ph type="sldNum" sz="quarter" idx="12"/>
          </p:nvPr>
        </p:nvSpPr>
        <p:spPr/>
        <p:txBody>
          <a:bodyPr/>
          <a:lstStyle/>
          <a:p>
            <a:fld id="{EA7C8D44-3667-46F6-9772-CC52308E2A7F}" type="slidenum">
              <a:rPr kumimoji="0" lang="en-US" smtClean="0"/>
              <a:pPr/>
              <a:t>25</a:t>
            </a:fld>
            <a:endParaRPr kumimoji="0" lang="en-US"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609600"/>
          </a:xfrm>
        </p:spPr>
        <p:txBody>
          <a:bodyPr/>
          <a:lstStyle/>
          <a:p>
            <a:r>
              <a:rPr lang="en-US" dirty="0" smtClean="0"/>
              <a:t>Task IV</a:t>
            </a:r>
            <a:endParaRPr lang="en-US" dirty="0"/>
          </a:p>
        </p:txBody>
      </p:sp>
      <p:sp>
        <p:nvSpPr>
          <p:cNvPr id="3" name="Content Placeholder 2"/>
          <p:cNvSpPr>
            <a:spLocks noGrp="1"/>
          </p:cNvSpPr>
          <p:nvPr>
            <p:ph idx="1"/>
          </p:nvPr>
        </p:nvSpPr>
        <p:spPr/>
        <p:txBody>
          <a:bodyPr/>
          <a:lstStyle/>
          <a:p>
            <a:r>
              <a:rPr lang="en-US" dirty="0" smtClean="0"/>
              <a:t>Where are we meeting now?</a:t>
            </a:r>
          </a:p>
          <a:p>
            <a:pPr lvl="1"/>
            <a:r>
              <a:rPr lang="en-US" dirty="0" smtClean="0"/>
              <a:t>Set </a:t>
            </a:r>
            <a:r>
              <a:rPr lang="en-US" dirty="0"/>
              <a:t>‘Look at’ to ‘Earth’ (at the lower left corner)</a:t>
            </a:r>
          </a:p>
          <a:p>
            <a:pPr lvl="1"/>
            <a:r>
              <a:rPr lang="en-US" dirty="0"/>
              <a:t>Set ‘Imagery’ to ‘Virtual Earth Hybrid’ (near the lower left corner)</a:t>
            </a:r>
          </a:p>
          <a:p>
            <a:pPr lvl="1"/>
            <a:endParaRPr lang="en-US" dirty="0" smtClean="0"/>
          </a:p>
          <a:p>
            <a:pPr lvl="1"/>
            <a:endParaRPr lang="en-US" dirty="0"/>
          </a:p>
          <a:p>
            <a:r>
              <a:rPr lang="en-US" dirty="0" smtClean="0"/>
              <a:t>Q: What are the names of the 3 roads closest to this room? What is our longitude and latitude?</a:t>
            </a:r>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26</a:t>
            </a:fld>
            <a:endParaRPr kumimoji="0" lang="en-US"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533400"/>
          </a:xfrm>
        </p:spPr>
        <p:txBody>
          <a:bodyPr/>
          <a:lstStyle/>
          <a:p>
            <a:r>
              <a:rPr lang="en-US" dirty="0" smtClean="0"/>
              <a:t>Task V </a:t>
            </a:r>
            <a:endParaRPr lang="en-US" dirty="0"/>
          </a:p>
        </p:txBody>
      </p:sp>
      <p:sp>
        <p:nvSpPr>
          <p:cNvPr id="3" name="Content Placeholder 2"/>
          <p:cNvSpPr>
            <a:spLocks noGrp="1"/>
          </p:cNvSpPr>
          <p:nvPr>
            <p:ph idx="1"/>
          </p:nvPr>
        </p:nvSpPr>
        <p:spPr/>
        <p:txBody>
          <a:bodyPr>
            <a:normAutofit/>
          </a:bodyPr>
          <a:lstStyle/>
          <a:p>
            <a:r>
              <a:rPr lang="en-US" dirty="0" smtClean="0"/>
              <a:t>Q: How does WWT know where to place the stars, galaxies, etc.?</a:t>
            </a:r>
          </a:p>
          <a:p>
            <a:endParaRPr lang="en-US" dirty="0" smtClean="0"/>
          </a:p>
          <a:p>
            <a:endParaRPr lang="en-US" dirty="0" smtClean="0"/>
          </a:p>
          <a:p>
            <a:r>
              <a:rPr lang="en-US" dirty="0" smtClean="0"/>
              <a:t>Various ways of storing structured data – see next slide</a:t>
            </a:r>
          </a:p>
          <a:p>
            <a:pPr lvl="1"/>
            <a:r>
              <a:rPr lang="en-US" dirty="0" smtClean="0"/>
              <a:t>Database, XML files, Excel files</a:t>
            </a:r>
          </a:p>
          <a:p>
            <a:pPr lvl="1">
              <a:buNone/>
            </a:pPr>
            <a:endParaRPr lang="en-US" dirty="0" smtClean="0"/>
          </a:p>
          <a:p>
            <a:r>
              <a:rPr lang="en-US" dirty="0" smtClean="0"/>
              <a:t>To plot the stars, what information do you need to store?</a:t>
            </a:r>
          </a:p>
          <a:p>
            <a:pPr>
              <a:buNone/>
            </a:pPr>
            <a:endParaRPr lang="en-US" dirty="0"/>
          </a:p>
        </p:txBody>
      </p:sp>
      <p:sp>
        <p:nvSpPr>
          <p:cNvPr id="5" name="Slide Number Placeholder 4"/>
          <p:cNvSpPr>
            <a:spLocks noGrp="1"/>
          </p:cNvSpPr>
          <p:nvPr>
            <p:ph type="sldNum" sz="quarter" idx="12"/>
          </p:nvPr>
        </p:nvSpPr>
        <p:spPr/>
        <p:txBody>
          <a:bodyPr/>
          <a:lstStyle/>
          <a:p>
            <a:fld id="{EA7C8D44-3667-46F6-9772-CC52308E2A7F}" type="slidenum">
              <a:rPr kumimoji="0" lang="en-US" smtClean="0"/>
              <a:pPr/>
              <a:t>27</a:t>
            </a:fld>
            <a:endParaRPr kumimoji="0" lang="en-US"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685800"/>
          </a:xfrm>
        </p:spPr>
        <p:txBody>
          <a:bodyPr/>
          <a:lstStyle/>
          <a:p>
            <a:r>
              <a:rPr lang="en-US" dirty="0" smtClean="0"/>
              <a:t>WWT Data on Star Co-ordinates</a:t>
            </a:r>
            <a:endParaRPr lang="en-US" dirty="0"/>
          </a:p>
        </p:txBody>
      </p:sp>
      <p:sp>
        <p:nvSpPr>
          <p:cNvPr id="3" name="Content Placeholder 2"/>
          <p:cNvSpPr>
            <a:spLocks noGrp="1"/>
          </p:cNvSpPr>
          <p:nvPr>
            <p:ph sz="quarter" idx="1"/>
          </p:nvPr>
        </p:nvSpPr>
        <p:spPr/>
        <p:txBody>
          <a:bodyPr/>
          <a:lstStyle/>
          <a:p>
            <a:r>
              <a:rPr lang="en-US" dirty="0" smtClean="0"/>
              <a:t>Open  a new Internet Explorer window and type </a:t>
            </a:r>
            <a:r>
              <a:rPr lang="en-US" sz="1900" u="sng" dirty="0" smtClean="0">
                <a:solidFill>
                  <a:srgbClr val="002060"/>
                </a:solidFill>
              </a:rPr>
              <a:t>http://www.worldwidetelescope.org/wwtweb/catalog.aspx?Q=CommonStars</a:t>
            </a:r>
          </a:p>
          <a:p>
            <a:r>
              <a:rPr lang="en-US" dirty="0" smtClean="0"/>
              <a:t>Can you guess the heading/label for each column?</a:t>
            </a:r>
            <a:endParaRPr lang="en-US" dirty="0"/>
          </a:p>
        </p:txBody>
      </p:sp>
      <p:pic>
        <p:nvPicPr>
          <p:cNvPr id="4" name="Content Placeholder 3" descr="WWT_data.jpg"/>
          <p:cNvPicPr>
            <a:picLocks noChangeAspect="1"/>
          </p:cNvPicPr>
          <p:nvPr/>
        </p:nvPicPr>
        <p:blipFill>
          <a:blip r:embed="rId2" cstate="print"/>
          <a:stretch>
            <a:fillRect/>
          </a:stretch>
        </p:blipFill>
        <p:spPr>
          <a:xfrm>
            <a:off x="1752600" y="2209800"/>
            <a:ext cx="5685861" cy="3990396"/>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fld id="{EA7C8D44-3667-46F6-9772-CC52308E2A7F}" type="slidenum">
              <a:rPr kumimoji="0" lang="en-US" smtClean="0"/>
              <a:pPr/>
              <a:t>28</a:t>
            </a:fld>
            <a:endParaRPr kumimoji="0" lang="en-US" dirty="0"/>
          </a:p>
        </p:txBody>
      </p:sp>
      <p:sp>
        <p:nvSpPr>
          <p:cNvPr id="5" name="TextBox 4"/>
          <p:cNvSpPr txBox="1"/>
          <p:nvPr/>
        </p:nvSpPr>
        <p:spPr>
          <a:xfrm>
            <a:off x="1219200" y="6412468"/>
            <a:ext cx="6324600" cy="369332"/>
          </a:xfrm>
          <a:prstGeom prst="rect">
            <a:avLst/>
          </a:prstGeom>
          <a:noFill/>
        </p:spPr>
        <p:txBody>
          <a:bodyPr wrap="square" rtlCol="0">
            <a:spAutoFit/>
          </a:bodyPr>
          <a:lstStyle/>
          <a:p>
            <a:r>
              <a:rPr lang="en-US" dirty="0" smtClean="0"/>
              <a:t>Hint: See </a:t>
            </a:r>
            <a:r>
              <a:rPr lang="en-US" u="sng" dirty="0" smtClean="0">
                <a:solidFill>
                  <a:srgbClr val="002060"/>
                </a:solidFill>
              </a:rPr>
              <a:t>http</a:t>
            </a:r>
            <a:r>
              <a:rPr lang="en-US" u="sng" dirty="0">
                <a:solidFill>
                  <a:srgbClr val="002060"/>
                </a:solidFill>
              </a:rPr>
              <a:t>://www.kidscosmos.org/kid-stuff/</a:t>
            </a:r>
            <a:r>
              <a:rPr lang="en-US" u="sng" dirty="0" smtClean="0">
                <a:solidFill>
                  <a:srgbClr val="002060"/>
                </a:solidFill>
              </a:rPr>
              <a:t>celestial.html</a:t>
            </a:r>
            <a:r>
              <a:rPr lang="en-US" dirty="0" smtClean="0">
                <a:solidFill>
                  <a:srgbClr val="002060"/>
                </a:solidFill>
              </a:rPr>
              <a:t> </a:t>
            </a:r>
            <a:endParaRPr lang="en-US" dirty="0">
              <a:solidFill>
                <a:srgbClr val="002060"/>
              </a:solidFill>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Computing in WWT</a:t>
            </a:r>
            <a:endParaRPr lang="en-US" dirty="0"/>
          </a:p>
        </p:txBody>
      </p:sp>
      <p:sp>
        <p:nvSpPr>
          <p:cNvPr id="3" name="Content Placeholder 2"/>
          <p:cNvSpPr>
            <a:spLocks noGrp="1"/>
          </p:cNvSpPr>
          <p:nvPr>
            <p:ph idx="1"/>
          </p:nvPr>
        </p:nvSpPr>
        <p:spPr/>
        <p:txBody>
          <a:bodyPr>
            <a:normAutofit lnSpcReduction="10000"/>
          </a:bodyPr>
          <a:lstStyle/>
          <a:p>
            <a:r>
              <a:rPr lang="en-US" dirty="0" smtClean="0"/>
              <a:t>Data &amp; Information</a:t>
            </a:r>
          </a:p>
          <a:p>
            <a:pPr lvl="1"/>
            <a:r>
              <a:rPr lang="en-US" dirty="0" smtClean="0"/>
              <a:t>Information storage, retrieval, search, modeling, mapping, representation.</a:t>
            </a:r>
          </a:p>
          <a:p>
            <a:pPr lvl="1"/>
            <a:r>
              <a:rPr lang="en-US" dirty="0" smtClean="0"/>
              <a:t>Gather information about planets, stars (e.g., names, coordinates) in the galaxy, etc.</a:t>
            </a:r>
          </a:p>
          <a:p>
            <a:pPr lvl="1"/>
            <a:r>
              <a:rPr lang="en-US" dirty="0" smtClean="0"/>
              <a:t>Store data in a structured way (XML files)</a:t>
            </a:r>
          </a:p>
          <a:p>
            <a:r>
              <a:rPr lang="en-US" dirty="0" smtClean="0"/>
              <a:t>Information Visualization</a:t>
            </a:r>
          </a:p>
          <a:p>
            <a:pPr lvl="1"/>
            <a:r>
              <a:rPr lang="en-US" dirty="0" smtClean="0"/>
              <a:t>Visual mapping</a:t>
            </a:r>
          </a:p>
          <a:p>
            <a:pPr lvl="1"/>
            <a:r>
              <a:rPr lang="en-US" dirty="0" smtClean="0"/>
              <a:t>Scaling large dataset: zooming and panning</a:t>
            </a:r>
          </a:p>
          <a:p>
            <a:pPr lvl="1"/>
            <a:r>
              <a:rPr lang="en-US" dirty="0" smtClean="0"/>
              <a:t>Contextual navigation</a:t>
            </a:r>
          </a:p>
          <a:p>
            <a:r>
              <a:rPr lang="en-US" dirty="0" smtClean="0"/>
              <a:t>Computer Graphics</a:t>
            </a:r>
          </a:p>
          <a:p>
            <a:pPr lvl="1"/>
            <a:r>
              <a:rPr lang="en-US" dirty="0" smtClean="0"/>
              <a:t>Images, Videos, Animations of planets, stars, etc.</a:t>
            </a:r>
          </a:p>
          <a:p>
            <a:r>
              <a:rPr lang="en-US" dirty="0" smtClean="0"/>
              <a:t>Numerical Analysis</a:t>
            </a:r>
          </a:p>
          <a:p>
            <a:pPr lvl="1"/>
            <a:r>
              <a:rPr lang="en-US" dirty="0" smtClean="0"/>
              <a:t>Curve fitting: orbits of planets</a:t>
            </a:r>
          </a:p>
          <a:p>
            <a:endParaRPr lang="en-US" dirty="0" smtClean="0"/>
          </a:p>
          <a:p>
            <a:endParaRPr lang="en-US" dirty="0" smtClean="0"/>
          </a:p>
          <a:p>
            <a:endParaRPr lang="en-US" dirty="0" smtClean="0"/>
          </a:p>
          <a:p>
            <a:pPr lvl="1"/>
            <a:endParaRPr lang="en-US" dirty="0" smtClean="0"/>
          </a:p>
          <a:p>
            <a:pPr lvl="1">
              <a:buNone/>
            </a:pPr>
            <a:endParaRPr lang="en-US" dirty="0"/>
          </a:p>
        </p:txBody>
      </p:sp>
      <p:sp>
        <p:nvSpPr>
          <p:cNvPr id="5" name="Slide Number Placeholder 4"/>
          <p:cNvSpPr>
            <a:spLocks noGrp="1"/>
          </p:cNvSpPr>
          <p:nvPr>
            <p:ph type="sldNum" sz="quarter" idx="12"/>
          </p:nvPr>
        </p:nvSpPr>
        <p:spPr/>
        <p:txBody>
          <a:bodyPr/>
          <a:lstStyle/>
          <a:p>
            <a:fld id="{EA7C8D44-3667-46F6-9772-CC52308E2A7F}" type="slidenum">
              <a:rPr kumimoji="0" lang="en-US" smtClean="0"/>
              <a:pPr/>
              <a:t>29</a:t>
            </a:fld>
            <a:endParaRPr kumimoji="0"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534400" cy="685800"/>
          </a:xfrm>
        </p:spPr>
        <p:txBody>
          <a:bodyPr>
            <a:normAutofit/>
          </a:bodyPr>
          <a:lstStyle/>
          <a:p>
            <a:r>
              <a:rPr lang="en-US" dirty="0" smtClean="0"/>
              <a:t>Students Who Helped Prepare the Activities</a:t>
            </a:r>
            <a:endParaRPr lang="en-US" dirty="0"/>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3</a:t>
            </a:fld>
            <a:endParaRPr kumimoji="0" lang="en-US" dirty="0"/>
          </a:p>
        </p:txBody>
      </p:sp>
      <p:sp>
        <p:nvSpPr>
          <p:cNvPr id="4" name="Content Placeholder 3"/>
          <p:cNvSpPr>
            <a:spLocks noGrp="1"/>
          </p:cNvSpPr>
          <p:nvPr>
            <p:ph sz="quarter" idx="1"/>
          </p:nvPr>
        </p:nvSpPr>
        <p:spPr/>
        <p:txBody>
          <a:bodyPr>
            <a:normAutofit fontScale="77500" lnSpcReduction="20000"/>
          </a:bodyPr>
          <a:lstStyle/>
          <a:p>
            <a:r>
              <a:rPr lang="en-US" sz="2800" dirty="0" smtClean="0">
                <a:latin typeface="Arial" pitchFamily="34" charset="0"/>
                <a:cs typeface="Arial" pitchFamily="34" charset="0"/>
              </a:rPr>
              <a:t>Eric </a:t>
            </a:r>
            <a:r>
              <a:rPr lang="en-US" sz="2800" dirty="0" err="1" smtClean="0">
                <a:latin typeface="Arial" pitchFamily="34" charset="0"/>
                <a:cs typeface="Arial" pitchFamily="34" charset="0"/>
              </a:rPr>
              <a:t>Fouh</a:t>
            </a:r>
            <a:endParaRPr lang="en-US" sz="2800" dirty="0" smtClean="0">
              <a:latin typeface="Arial" pitchFamily="34" charset="0"/>
              <a:cs typeface="Arial" pitchFamily="34" charset="0"/>
            </a:endParaRPr>
          </a:p>
          <a:p>
            <a:pPr lvl="1"/>
            <a:r>
              <a:rPr lang="en-US" sz="2500" dirty="0" smtClean="0">
                <a:latin typeface="Arial" pitchFamily="34" charset="0"/>
                <a:cs typeface="Arial" pitchFamily="34" charset="0"/>
              </a:rPr>
              <a:t>Cameroon</a:t>
            </a:r>
          </a:p>
          <a:p>
            <a:r>
              <a:rPr lang="en-US" sz="2800" dirty="0" smtClean="0">
                <a:latin typeface="Arial" pitchFamily="34" charset="0"/>
                <a:cs typeface="Arial" pitchFamily="34" charset="0"/>
              </a:rPr>
              <a:t>Lin </a:t>
            </a:r>
            <a:r>
              <a:rPr lang="en-US" sz="2800" dirty="0" err="1" smtClean="0">
                <a:latin typeface="Arial" pitchFamily="34" charset="0"/>
                <a:cs typeface="Arial" pitchFamily="34" charset="0"/>
              </a:rPr>
              <a:t>Tzy</a:t>
            </a:r>
            <a:r>
              <a:rPr lang="en-US" sz="2800" dirty="0" smtClean="0">
                <a:latin typeface="Arial" pitchFamily="34" charset="0"/>
                <a:cs typeface="Arial" pitchFamily="34" charset="0"/>
              </a:rPr>
              <a:t> Li</a:t>
            </a:r>
          </a:p>
          <a:p>
            <a:pPr lvl="1"/>
            <a:r>
              <a:rPr lang="en-US" sz="2500" dirty="0" smtClean="0">
                <a:latin typeface="Arial" pitchFamily="34" charset="0"/>
                <a:cs typeface="Arial" pitchFamily="34" charset="0"/>
              </a:rPr>
              <a:t>Brazil</a:t>
            </a:r>
          </a:p>
          <a:p>
            <a:r>
              <a:rPr lang="en-US" sz="2800" dirty="0" smtClean="0">
                <a:latin typeface="Arial" pitchFamily="34" charset="0"/>
                <a:cs typeface="Arial" pitchFamily="34" charset="0"/>
              </a:rPr>
              <a:t>Mohamed </a:t>
            </a:r>
            <a:r>
              <a:rPr lang="en-US" sz="2800" dirty="0" err="1" smtClean="0">
                <a:latin typeface="Arial" pitchFamily="34" charset="0"/>
                <a:cs typeface="Arial" pitchFamily="34" charset="0"/>
              </a:rPr>
              <a:t>Magdy</a:t>
            </a:r>
            <a:endParaRPr lang="en-US" sz="2800" dirty="0" smtClean="0">
              <a:latin typeface="Arial" pitchFamily="34" charset="0"/>
              <a:cs typeface="Arial" pitchFamily="34" charset="0"/>
            </a:endParaRPr>
          </a:p>
          <a:p>
            <a:pPr lvl="1"/>
            <a:r>
              <a:rPr lang="en-US" sz="2500" dirty="0" smtClean="0">
                <a:latin typeface="Arial" pitchFamily="34" charset="0"/>
                <a:cs typeface="Arial" pitchFamily="34" charset="0"/>
              </a:rPr>
              <a:t>Egypt</a:t>
            </a:r>
          </a:p>
          <a:p>
            <a:r>
              <a:rPr lang="en-US" sz="2800" dirty="0" smtClean="0">
                <a:latin typeface="Arial" pitchFamily="34" charset="0"/>
                <a:cs typeface="Arial" pitchFamily="34" charset="0"/>
              </a:rPr>
              <a:t>Monika Akbar</a:t>
            </a:r>
          </a:p>
          <a:p>
            <a:pPr lvl="1"/>
            <a:r>
              <a:rPr lang="en-US" sz="2500" dirty="0" smtClean="0">
                <a:latin typeface="Arial" pitchFamily="34" charset="0"/>
                <a:cs typeface="Arial" pitchFamily="34" charset="0"/>
              </a:rPr>
              <a:t>Bangladesh</a:t>
            </a:r>
          </a:p>
          <a:p>
            <a:r>
              <a:rPr lang="en-US" sz="2800" dirty="0" smtClean="0">
                <a:latin typeface="Arial" pitchFamily="34" charset="0"/>
                <a:cs typeface="Arial" pitchFamily="34" charset="0"/>
              </a:rPr>
              <a:t>Nathan Short</a:t>
            </a:r>
          </a:p>
          <a:p>
            <a:pPr lvl="1"/>
            <a:r>
              <a:rPr lang="en-US" sz="2500" dirty="0" smtClean="0">
                <a:latin typeface="Arial" pitchFamily="34" charset="0"/>
                <a:cs typeface="Arial" pitchFamily="34" charset="0"/>
              </a:rPr>
              <a:t>USA</a:t>
            </a:r>
          </a:p>
          <a:p>
            <a:r>
              <a:rPr lang="en-US" sz="2800" dirty="0" err="1" smtClean="0">
                <a:latin typeface="Arial" pitchFamily="34" charset="0"/>
                <a:cs typeface="Arial" pitchFamily="34" charset="0"/>
              </a:rPr>
              <a:t>Seungwon</a:t>
            </a:r>
            <a:r>
              <a:rPr lang="en-US" sz="2800" dirty="0" smtClean="0">
                <a:latin typeface="Arial" pitchFamily="34" charset="0"/>
                <a:cs typeface="Arial" pitchFamily="34" charset="0"/>
              </a:rPr>
              <a:t> Yang</a:t>
            </a:r>
          </a:p>
          <a:p>
            <a:pPr lvl="1"/>
            <a:r>
              <a:rPr lang="en-US" sz="2500" dirty="0" smtClean="0">
                <a:latin typeface="Arial" pitchFamily="34" charset="0"/>
                <a:cs typeface="Arial" pitchFamily="34" charset="0"/>
              </a:rPr>
              <a:t>South Korea</a:t>
            </a:r>
          </a:p>
          <a:p>
            <a:r>
              <a:rPr lang="en-US" sz="2800" dirty="0" smtClean="0">
                <a:latin typeface="Arial" pitchFamily="34" charset="0"/>
                <a:cs typeface="Arial" pitchFamily="34" charset="0"/>
              </a:rPr>
              <a:t>Sloane </a:t>
            </a:r>
            <a:r>
              <a:rPr lang="en-US" sz="2800" dirty="0" err="1" smtClean="0">
                <a:latin typeface="Arial" pitchFamily="34" charset="0"/>
                <a:cs typeface="Arial" pitchFamily="34" charset="0"/>
              </a:rPr>
              <a:t>Neidig</a:t>
            </a:r>
            <a:r>
              <a:rPr lang="en-US" sz="2800" dirty="0" smtClean="0">
                <a:latin typeface="Arial" pitchFamily="34" charset="0"/>
                <a:cs typeface="Arial" pitchFamily="34" charset="0"/>
              </a:rPr>
              <a:t> </a:t>
            </a:r>
          </a:p>
          <a:p>
            <a:pPr lvl="1"/>
            <a:r>
              <a:rPr lang="en-US" sz="2500" dirty="0" smtClean="0">
                <a:latin typeface="Arial" pitchFamily="34" charset="0"/>
                <a:cs typeface="Arial" pitchFamily="34" charset="0"/>
              </a:rPr>
              <a:t>USA</a:t>
            </a:r>
          </a:p>
          <a:p>
            <a:r>
              <a:rPr lang="en-US" sz="2800" dirty="0" err="1" smtClean="0">
                <a:latin typeface="Arial" pitchFamily="34" charset="0"/>
                <a:cs typeface="Arial" pitchFamily="34" charset="0"/>
              </a:rPr>
              <a:t>Uma</a:t>
            </a:r>
            <a:r>
              <a:rPr lang="en-US" sz="2800" dirty="0" smtClean="0">
                <a:latin typeface="Arial" pitchFamily="34" charset="0"/>
                <a:cs typeface="Arial" pitchFamily="34" charset="0"/>
              </a:rPr>
              <a:t> Murthy </a:t>
            </a:r>
          </a:p>
          <a:p>
            <a:pPr lvl="1"/>
            <a:r>
              <a:rPr lang="en-US" sz="2500" dirty="0" smtClean="0">
                <a:latin typeface="Arial" pitchFamily="34" charset="0"/>
                <a:cs typeface="Arial" pitchFamily="34" charset="0"/>
              </a:rPr>
              <a:t>India</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609600"/>
          </a:xfrm>
        </p:spPr>
        <p:txBody>
          <a:bodyPr>
            <a:normAutofit/>
          </a:bodyPr>
          <a:lstStyle/>
          <a:p>
            <a:r>
              <a:rPr lang="en-US" dirty="0" smtClean="0"/>
              <a:t>How All the Pieces Fit Together</a:t>
            </a:r>
            <a:endParaRPr lang="en-US" dirty="0"/>
          </a:p>
        </p:txBody>
      </p:sp>
      <p:sp>
        <p:nvSpPr>
          <p:cNvPr id="3" name="Content Placeholder 2"/>
          <p:cNvSpPr>
            <a:spLocks noGrp="1"/>
          </p:cNvSpPr>
          <p:nvPr>
            <p:ph sz="quarter" idx="1"/>
          </p:nvPr>
        </p:nvSpPr>
        <p:spPr>
          <a:xfrm>
            <a:off x="457200" y="914400"/>
            <a:ext cx="8229600" cy="5410200"/>
          </a:xfrm>
        </p:spPr>
        <p:txBody>
          <a:bodyPr/>
          <a:lstStyle/>
          <a:p>
            <a:r>
              <a:rPr lang="en-US" dirty="0" smtClean="0"/>
              <a:t>VT Fingerprint project</a:t>
            </a:r>
          </a:p>
          <a:p>
            <a:pPr lvl="1"/>
            <a:r>
              <a:rPr lang="en-US" dirty="0" smtClean="0"/>
              <a:t>Pattern matching</a:t>
            </a:r>
            <a:r>
              <a:rPr lang="en-US" dirty="0" smtClean="0"/>
              <a:t>.</a:t>
            </a:r>
          </a:p>
          <a:p>
            <a:pPr lvl="1"/>
            <a:endParaRPr lang="en-US" dirty="0" smtClean="0"/>
          </a:p>
          <a:p>
            <a:r>
              <a:rPr lang="en-US" dirty="0" err="1" smtClean="0"/>
              <a:t>Lightbot</a:t>
            </a:r>
            <a:endParaRPr lang="en-US" dirty="0" smtClean="0"/>
          </a:p>
          <a:p>
            <a:pPr lvl="1"/>
            <a:r>
              <a:rPr lang="en-US" dirty="0" smtClean="0"/>
              <a:t>Program machines to do things</a:t>
            </a:r>
            <a:r>
              <a:rPr lang="en-US" dirty="0" smtClean="0"/>
              <a:t>.</a:t>
            </a:r>
          </a:p>
          <a:p>
            <a:pPr lvl="1"/>
            <a:endParaRPr lang="en-US" dirty="0" smtClean="0"/>
          </a:p>
          <a:p>
            <a:r>
              <a:rPr lang="en-US" dirty="0" smtClean="0"/>
              <a:t>WWT</a:t>
            </a:r>
          </a:p>
          <a:p>
            <a:pPr lvl="1"/>
            <a:r>
              <a:rPr lang="en-US" dirty="0" smtClean="0"/>
              <a:t>End result of data collection, storage, and programming. An interface that allows users to easily navigate through the universe!</a:t>
            </a:r>
            <a:endParaRPr lang="en-US" dirty="0"/>
          </a:p>
        </p:txBody>
      </p:sp>
      <p:sp>
        <p:nvSpPr>
          <p:cNvPr id="5" name="Slide Number Placeholder 4"/>
          <p:cNvSpPr>
            <a:spLocks noGrp="1"/>
          </p:cNvSpPr>
          <p:nvPr>
            <p:ph type="sldNum" sz="quarter" idx="12"/>
          </p:nvPr>
        </p:nvSpPr>
        <p:spPr/>
        <p:txBody>
          <a:bodyPr/>
          <a:lstStyle/>
          <a:p>
            <a:fld id="{EA7C8D44-3667-46F6-9772-CC52308E2A7F}" type="slidenum">
              <a:rPr kumimoji="0" lang="en-US" smtClean="0"/>
              <a:pPr/>
              <a:t>30</a:t>
            </a:fld>
            <a:endParaRPr kumimoji="0" lang="en-US"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 More</a:t>
            </a:r>
            <a:endParaRPr lang="en-US" dirty="0"/>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31</a:t>
            </a:fld>
            <a:endParaRPr kumimoji="0" lang="en-US" dirty="0"/>
          </a:p>
        </p:txBody>
      </p:sp>
      <p:sp>
        <p:nvSpPr>
          <p:cNvPr id="4" name="Content Placeholder 3"/>
          <p:cNvSpPr>
            <a:spLocks noGrp="1"/>
          </p:cNvSpPr>
          <p:nvPr>
            <p:ph sz="quarter" idx="1"/>
          </p:nvPr>
        </p:nvSpPr>
        <p:spPr/>
        <p:txBody>
          <a:bodyPr>
            <a:normAutofit fontScale="77500" lnSpcReduction="20000"/>
          </a:bodyPr>
          <a:lstStyle/>
          <a:p>
            <a:r>
              <a:rPr lang="en-US" dirty="0" smtClean="0"/>
              <a:t>Computer Science Website </a:t>
            </a:r>
            <a:r>
              <a:rPr lang="en-US" b="1" u="sng" dirty="0" smtClean="0">
                <a:solidFill>
                  <a:srgbClr val="0070C0"/>
                </a:solidFill>
              </a:rPr>
              <a:t>http://www.cs.vt.edu/</a:t>
            </a:r>
          </a:p>
          <a:p>
            <a:r>
              <a:rPr lang="en-US" dirty="0" smtClean="0"/>
              <a:t>Email: </a:t>
            </a:r>
            <a:r>
              <a:rPr lang="en-US" b="1" dirty="0" smtClean="0">
                <a:solidFill>
                  <a:srgbClr val="0070C0"/>
                </a:solidFill>
              </a:rPr>
              <a:t>fox@vt.edu</a:t>
            </a:r>
          </a:p>
          <a:p>
            <a:endParaRPr lang="en-US" b="1" dirty="0" smtClean="0">
              <a:solidFill>
                <a:srgbClr val="0070C0"/>
              </a:solidFill>
            </a:endParaRPr>
          </a:p>
          <a:p>
            <a:r>
              <a:rPr lang="en-US" dirty="0" smtClean="0">
                <a:solidFill>
                  <a:schemeClr val="tx1"/>
                </a:solidFill>
              </a:rPr>
              <a:t>Following are some of the areas of Computer Science</a:t>
            </a:r>
            <a:r>
              <a:rPr lang="en-US" b="1" baseline="30000" dirty="0" smtClean="0"/>
              <a:t>1</a:t>
            </a:r>
            <a:endParaRPr lang="en-US" dirty="0" smtClean="0">
              <a:solidFill>
                <a:schemeClr val="tx1"/>
              </a:solidFill>
            </a:endParaRPr>
          </a:p>
          <a:p>
            <a:pPr lvl="1">
              <a:buNone/>
            </a:pPr>
            <a:r>
              <a:rPr lang="en-US" dirty="0" smtClean="0"/>
              <a:t>Discrete Structures (DS)</a:t>
            </a:r>
          </a:p>
          <a:p>
            <a:pPr lvl="1">
              <a:buNone/>
            </a:pPr>
            <a:r>
              <a:rPr lang="en-US" dirty="0" smtClean="0"/>
              <a:t>Programming Fundamentals (PF)</a:t>
            </a:r>
          </a:p>
          <a:p>
            <a:pPr lvl="1">
              <a:buNone/>
            </a:pPr>
            <a:r>
              <a:rPr lang="en-US" dirty="0" smtClean="0"/>
              <a:t>Algorithms and Complexity (AL)</a:t>
            </a:r>
          </a:p>
          <a:p>
            <a:pPr lvl="1">
              <a:buNone/>
            </a:pPr>
            <a:r>
              <a:rPr lang="en-US" dirty="0" smtClean="0"/>
              <a:t>Programming Languages (PL)</a:t>
            </a:r>
          </a:p>
          <a:p>
            <a:pPr lvl="1">
              <a:buNone/>
            </a:pPr>
            <a:r>
              <a:rPr lang="en-US" dirty="0" smtClean="0"/>
              <a:t>Architecture and Organization (AR)</a:t>
            </a:r>
          </a:p>
          <a:p>
            <a:pPr lvl="1">
              <a:buNone/>
            </a:pPr>
            <a:r>
              <a:rPr lang="en-US" dirty="0" smtClean="0"/>
              <a:t>Operating Systems (OS)</a:t>
            </a:r>
          </a:p>
          <a:p>
            <a:pPr lvl="1">
              <a:buNone/>
            </a:pPr>
            <a:r>
              <a:rPr lang="en-US" dirty="0" smtClean="0"/>
              <a:t>Net-Centric Computing (NC)</a:t>
            </a:r>
          </a:p>
          <a:p>
            <a:pPr lvl="1">
              <a:buNone/>
            </a:pPr>
            <a:r>
              <a:rPr lang="en-US" dirty="0" smtClean="0"/>
              <a:t>Human-Computer Interaction (HC)</a:t>
            </a:r>
          </a:p>
          <a:p>
            <a:pPr lvl="1">
              <a:buNone/>
            </a:pPr>
            <a:r>
              <a:rPr lang="en-US" dirty="0" smtClean="0"/>
              <a:t>Graphics and Visual Computing (GV)</a:t>
            </a:r>
          </a:p>
          <a:p>
            <a:pPr lvl="1">
              <a:buNone/>
            </a:pPr>
            <a:r>
              <a:rPr lang="en-US" dirty="0" smtClean="0"/>
              <a:t>Intelligent Systems (IS)</a:t>
            </a:r>
          </a:p>
          <a:p>
            <a:pPr lvl="1">
              <a:buNone/>
            </a:pPr>
            <a:r>
              <a:rPr lang="en-US" dirty="0" smtClean="0"/>
              <a:t>Information Management (IM)</a:t>
            </a:r>
          </a:p>
          <a:p>
            <a:pPr lvl="1">
              <a:buNone/>
            </a:pPr>
            <a:r>
              <a:rPr lang="en-US" dirty="0" smtClean="0"/>
              <a:t>Software Engineering (SE)</a:t>
            </a:r>
          </a:p>
          <a:p>
            <a:pPr lvl="1">
              <a:buNone/>
            </a:pPr>
            <a:r>
              <a:rPr lang="en-US" dirty="0" smtClean="0"/>
              <a:t>Social and Professional Issues (SP)</a:t>
            </a:r>
          </a:p>
          <a:p>
            <a:pPr lvl="1">
              <a:buNone/>
            </a:pPr>
            <a:r>
              <a:rPr lang="en-US" dirty="0" smtClean="0"/>
              <a:t>Computational Science and Numerical Methods (CN)</a:t>
            </a:r>
            <a:endParaRPr lang="en-US" dirty="0">
              <a:solidFill>
                <a:schemeClr val="tx1"/>
              </a:solidFill>
            </a:endParaRPr>
          </a:p>
        </p:txBody>
      </p:sp>
      <p:sp>
        <p:nvSpPr>
          <p:cNvPr id="6" name="TextBox 5"/>
          <p:cNvSpPr txBox="1"/>
          <p:nvPr/>
        </p:nvSpPr>
        <p:spPr>
          <a:xfrm>
            <a:off x="533400" y="6400800"/>
            <a:ext cx="7391400" cy="369332"/>
          </a:xfrm>
          <a:prstGeom prst="rect">
            <a:avLst/>
          </a:prstGeom>
          <a:noFill/>
        </p:spPr>
        <p:txBody>
          <a:bodyPr wrap="square" rtlCol="0">
            <a:spAutoFit/>
          </a:bodyPr>
          <a:lstStyle/>
          <a:p>
            <a:r>
              <a:rPr lang="en-US" b="1" baseline="30000" dirty="0" smtClean="0">
                <a:solidFill>
                  <a:srgbClr val="0070C0"/>
                </a:solidFill>
              </a:rPr>
              <a:t>1</a:t>
            </a:r>
            <a:r>
              <a:rPr lang="da-DK" b="1" u="sng" dirty="0" smtClean="0">
                <a:solidFill>
                  <a:srgbClr val="0070C0"/>
                </a:solidFill>
              </a:rPr>
              <a:t>http://www.acm.org/education/curric_vols/cc2001.pdf</a:t>
            </a:r>
            <a:r>
              <a:rPr lang="da-DK" dirty="0" smtClean="0"/>
              <a:t>, PDF p. 239</a:t>
            </a:r>
            <a:endParaRPr lang="en-US" b="1" u="sng" dirty="0">
              <a:solidFill>
                <a:srgbClr val="0070C0"/>
              </a:solidFill>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609600"/>
          </a:xfrm>
        </p:spPr>
        <p:txBody>
          <a:bodyPr/>
          <a:lstStyle/>
          <a:p>
            <a:r>
              <a:rPr lang="en-US" dirty="0" smtClean="0"/>
              <a:t>Questions?</a:t>
            </a:r>
            <a:endParaRPr lang="en-US" dirty="0"/>
          </a:p>
        </p:txBody>
      </p:sp>
      <p:sp>
        <p:nvSpPr>
          <p:cNvPr id="3" name="Content Placeholder 2"/>
          <p:cNvSpPr>
            <a:spLocks noGrp="1"/>
          </p:cNvSpPr>
          <p:nvPr>
            <p:ph sz="quarter" idx="1"/>
          </p:nvPr>
        </p:nvSpPr>
        <p:spPr/>
        <p:txBody>
          <a:bodyPr/>
          <a:lstStyle/>
          <a:p>
            <a:r>
              <a:rPr lang="en-US" dirty="0" smtClean="0"/>
              <a:t>Thank you!</a:t>
            </a:r>
            <a:endParaRPr lang="en-US" dirty="0"/>
          </a:p>
        </p:txBody>
      </p:sp>
      <p:sp>
        <p:nvSpPr>
          <p:cNvPr id="5" name="Slide Number Placeholder 4"/>
          <p:cNvSpPr>
            <a:spLocks noGrp="1"/>
          </p:cNvSpPr>
          <p:nvPr>
            <p:ph type="sldNum" sz="quarter" idx="12"/>
          </p:nvPr>
        </p:nvSpPr>
        <p:spPr/>
        <p:txBody>
          <a:bodyPr/>
          <a:lstStyle/>
          <a:p>
            <a:fld id="{EA7C8D44-3667-46F6-9772-CC52308E2A7F}" type="slidenum">
              <a:rPr kumimoji="0" lang="en-US" smtClean="0"/>
              <a:pPr/>
              <a:t>32</a:t>
            </a:fld>
            <a:endParaRPr kumimoji="0"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609600"/>
          </a:xfrm>
        </p:spPr>
        <p:txBody>
          <a:bodyPr>
            <a:noAutofit/>
          </a:bodyPr>
          <a:lstStyle/>
          <a:p>
            <a:r>
              <a:rPr lang="en-US" dirty="0" smtClean="0"/>
              <a:t>Overview of the Class</a:t>
            </a:r>
            <a:endParaRPr lang="en-US" dirty="0"/>
          </a:p>
        </p:txBody>
      </p:sp>
      <p:sp>
        <p:nvSpPr>
          <p:cNvPr id="3" name="Content Placeholder 2"/>
          <p:cNvSpPr>
            <a:spLocks noGrp="1"/>
          </p:cNvSpPr>
          <p:nvPr>
            <p:ph sz="quarter" idx="1"/>
          </p:nvPr>
        </p:nvSpPr>
        <p:spPr/>
        <p:txBody>
          <a:bodyPr/>
          <a:lstStyle/>
          <a:p>
            <a:r>
              <a:rPr lang="en-US" dirty="0" smtClean="0"/>
              <a:t>VT Fingerprint project</a:t>
            </a:r>
          </a:p>
          <a:p>
            <a:pPr lvl="1"/>
            <a:r>
              <a:rPr lang="en-US" dirty="0" smtClean="0"/>
              <a:t>Looking closely at fingerprints.</a:t>
            </a:r>
          </a:p>
          <a:p>
            <a:r>
              <a:rPr lang="en-US" dirty="0" smtClean="0"/>
              <a:t>Light-</a:t>
            </a:r>
            <a:r>
              <a:rPr lang="en-US" dirty="0" err="1" smtClean="0"/>
              <a:t>bot</a:t>
            </a:r>
            <a:endParaRPr lang="en-US" dirty="0" smtClean="0"/>
          </a:p>
          <a:p>
            <a:pPr lvl="1"/>
            <a:r>
              <a:rPr lang="en-US" dirty="0" smtClean="0"/>
              <a:t>Programming through a game.</a:t>
            </a:r>
          </a:p>
          <a:p>
            <a:r>
              <a:rPr lang="en-US" dirty="0" err="1" smtClean="0"/>
              <a:t>WorldWide</a:t>
            </a:r>
            <a:r>
              <a:rPr lang="en-US" dirty="0" smtClean="0"/>
              <a:t> Telescope</a:t>
            </a:r>
          </a:p>
          <a:p>
            <a:pPr lvl="1"/>
            <a:r>
              <a:rPr lang="en-US" dirty="0" smtClean="0"/>
              <a:t>Make your computer a virtual telescope, look beyond the horizon, on earth, across space and time.</a:t>
            </a:r>
          </a:p>
          <a:p>
            <a:pPr lvl="1"/>
            <a:endParaRPr lang="en-US" dirty="0" smtClean="0"/>
          </a:p>
          <a:p>
            <a:r>
              <a:rPr lang="en-US" dirty="0" smtClean="0"/>
              <a:t>All materials are available at</a:t>
            </a:r>
          </a:p>
          <a:p>
            <a:pPr algn="ctr">
              <a:buNone/>
            </a:pPr>
            <a:r>
              <a:rPr lang="en-US" u="sng" dirty="0" smtClean="0">
                <a:solidFill>
                  <a:srgbClr val="002060"/>
                </a:solidFill>
              </a:rPr>
              <a:t>http://www.computingportal.org/imagination</a:t>
            </a:r>
          </a:p>
          <a:p>
            <a:endParaRPr lang="en-US" dirty="0"/>
          </a:p>
        </p:txBody>
      </p:sp>
      <p:sp>
        <p:nvSpPr>
          <p:cNvPr id="5" name="Slide Number Placeholder 4"/>
          <p:cNvSpPr>
            <a:spLocks noGrp="1"/>
          </p:cNvSpPr>
          <p:nvPr>
            <p:ph type="sldNum" sz="quarter" idx="12"/>
          </p:nvPr>
        </p:nvSpPr>
        <p:spPr/>
        <p:txBody>
          <a:bodyPr/>
          <a:lstStyle/>
          <a:p>
            <a:fld id="{EA7C8D44-3667-46F6-9772-CC52308E2A7F}" type="slidenum">
              <a:rPr kumimoji="0" lang="en-US" smtClean="0"/>
              <a:pPr/>
              <a:t>4</a:t>
            </a:fld>
            <a:endParaRPr kumimoji="0"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1600200"/>
            <a:ext cx="3891193" cy="1200329"/>
          </a:xfrm>
          <a:prstGeom prst="rect">
            <a:avLst/>
          </a:prstGeom>
          <a:noFill/>
        </p:spPr>
        <p:txBody>
          <a:bodyPr wrap="none" rtlCol="0">
            <a:spAutoFit/>
          </a:bodyPr>
          <a:lstStyle/>
          <a:p>
            <a:r>
              <a:rPr lang="en-US" sz="4000" dirty="0" smtClean="0">
                <a:solidFill>
                  <a:schemeClr val="tx1">
                    <a:lumMod val="75000"/>
                  </a:schemeClr>
                </a:solidFill>
              </a:rPr>
              <a:t>Biometrics:</a:t>
            </a:r>
          </a:p>
          <a:p>
            <a:r>
              <a:rPr lang="en-US" sz="3200" dirty="0" smtClean="0"/>
              <a:t>Fingerprint Recognition</a:t>
            </a:r>
            <a:endParaRPr lang="en-US" dirty="0"/>
          </a:p>
        </p:txBody>
      </p:sp>
      <p:pic>
        <p:nvPicPr>
          <p:cNvPr id="3074" name="Picture 2" descr="Biometric technologies fingerprint recognition Biometric-based authentication applicat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9771" y="3352800"/>
            <a:ext cx="3512229" cy="3262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35556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
          <p:cNvGrpSpPr/>
          <p:nvPr/>
        </p:nvGrpSpPr>
        <p:grpSpPr>
          <a:xfrm>
            <a:off x="3962400" y="1242597"/>
            <a:ext cx="591829" cy="1299865"/>
            <a:chOff x="2320187" y="4010857"/>
            <a:chExt cx="591829" cy="1299865"/>
          </a:xfrm>
        </p:grpSpPr>
        <p:pic>
          <p:nvPicPr>
            <p:cNvPr id="1026" name="Picture 2" descr="http://upload.wikimedia.org/wikipedia/commons/b/b8/Ea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348779" y="4010857"/>
              <a:ext cx="534646" cy="8382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320187" y="4849057"/>
              <a:ext cx="591829" cy="461665"/>
            </a:xfrm>
            <a:prstGeom prst="rect">
              <a:avLst/>
            </a:prstGeom>
            <a:noFill/>
          </p:spPr>
          <p:txBody>
            <a:bodyPr wrap="none" rtlCol="0">
              <a:spAutoFit/>
            </a:bodyPr>
            <a:lstStyle/>
            <a:p>
              <a:r>
                <a:rPr lang="en-US" sz="2400" dirty="0" smtClean="0"/>
                <a:t>Ear</a:t>
              </a:r>
              <a:endParaRPr lang="en-US" sz="2400" dirty="0"/>
            </a:p>
          </p:txBody>
        </p:sp>
      </p:grpSp>
      <p:grpSp>
        <p:nvGrpSpPr>
          <p:cNvPr id="4" name="Group 68"/>
          <p:cNvGrpSpPr/>
          <p:nvPr/>
        </p:nvGrpSpPr>
        <p:grpSpPr>
          <a:xfrm>
            <a:off x="2988352" y="2709150"/>
            <a:ext cx="3049172" cy="3279009"/>
            <a:chOff x="2988352" y="3026127"/>
            <a:chExt cx="3049172" cy="3279009"/>
          </a:xfrm>
        </p:grpSpPr>
        <p:pic>
          <p:nvPicPr>
            <p:cNvPr id="1037" name="Picture 13" descr="C:\Users\nathan\Desktop\me1.bmp"/>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969" t="8024" r="15961" b="34897"/>
            <a:stretch/>
          </p:blipFill>
          <p:spPr bwMode="auto">
            <a:xfrm>
              <a:off x="2988352" y="3026127"/>
              <a:ext cx="3049172" cy="2796526"/>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3763245" y="5843471"/>
              <a:ext cx="1499385" cy="461665"/>
            </a:xfrm>
            <a:prstGeom prst="rect">
              <a:avLst/>
            </a:prstGeom>
            <a:noFill/>
          </p:spPr>
          <p:txBody>
            <a:bodyPr wrap="none" rtlCol="0">
              <a:spAutoFit/>
            </a:bodyPr>
            <a:lstStyle/>
            <a:p>
              <a:r>
                <a:rPr lang="en-US" sz="2400" dirty="0" smtClean="0"/>
                <a:t>Fingerprint</a:t>
              </a:r>
              <a:endParaRPr lang="en-US" sz="2400" dirty="0"/>
            </a:p>
          </p:txBody>
        </p:sp>
      </p:grpSp>
      <p:pic>
        <p:nvPicPr>
          <p:cNvPr id="32" name="Picture 1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902" t="6449" r="23431" b="20658"/>
          <a:stretch/>
        </p:blipFill>
        <p:spPr bwMode="auto">
          <a:xfrm>
            <a:off x="1981200" y="1219200"/>
            <a:ext cx="5270625" cy="44361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Biometrics – Human Identification</a:t>
            </a:r>
            <a:endParaRPr lang="en-US" dirty="0"/>
          </a:p>
        </p:txBody>
      </p:sp>
      <p:grpSp>
        <p:nvGrpSpPr>
          <p:cNvPr id="5" name="Group 9"/>
          <p:cNvGrpSpPr/>
          <p:nvPr/>
        </p:nvGrpSpPr>
        <p:grpSpPr>
          <a:xfrm>
            <a:off x="297719" y="1480656"/>
            <a:ext cx="1270098" cy="2074688"/>
            <a:chOff x="2743200" y="1828799"/>
            <a:chExt cx="1270098" cy="2074688"/>
          </a:xfrm>
        </p:grpSpPr>
        <p:pic>
          <p:nvPicPr>
            <p:cNvPr id="1030" name="Picture 6" descr="http://graphics.cs.cmu.edu/courses/15-463/2004_fall/www/handins/mbergou/asst3/Assignment%203_files/image01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43200" y="1828799"/>
              <a:ext cx="1270098" cy="158762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998882" y="3441822"/>
              <a:ext cx="758734" cy="461665"/>
            </a:xfrm>
            <a:prstGeom prst="rect">
              <a:avLst/>
            </a:prstGeom>
            <a:noFill/>
          </p:spPr>
          <p:txBody>
            <a:bodyPr wrap="none" rtlCol="0">
              <a:spAutoFit/>
            </a:bodyPr>
            <a:lstStyle/>
            <a:p>
              <a:r>
                <a:rPr lang="en-US" sz="2400" dirty="0" smtClean="0"/>
                <a:t>Face</a:t>
              </a:r>
              <a:endParaRPr lang="en-US" sz="2400" dirty="0"/>
            </a:p>
          </p:txBody>
        </p:sp>
      </p:grpSp>
      <p:grpSp>
        <p:nvGrpSpPr>
          <p:cNvPr id="6" name="Group 13"/>
          <p:cNvGrpSpPr/>
          <p:nvPr/>
        </p:nvGrpSpPr>
        <p:grpSpPr>
          <a:xfrm>
            <a:off x="7342004" y="5029200"/>
            <a:ext cx="1573396" cy="1258777"/>
            <a:chOff x="4957762" y="2305107"/>
            <a:chExt cx="1573396" cy="1258777"/>
          </a:xfrm>
        </p:grpSpPr>
        <p:grpSp>
          <p:nvGrpSpPr>
            <p:cNvPr id="7" name="Group 6"/>
            <p:cNvGrpSpPr/>
            <p:nvPr/>
          </p:nvGrpSpPr>
          <p:grpSpPr>
            <a:xfrm>
              <a:off x="4957762" y="2305107"/>
              <a:ext cx="1573396" cy="762000"/>
              <a:chOff x="3855247" y="5410200"/>
              <a:chExt cx="1573396" cy="762000"/>
            </a:xfrm>
          </p:grpSpPr>
          <p:pic>
            <p:nvPicPr>
              <p:cNvPr id="1032" name="Picture 8" descr="http://selfempowermentsecrets.com/wp-content/uploads/2011/04/Self-Empowerment-by-Fostering-skillful-speech.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91000" y="5410200"/>
                <a:ext cx="1237643"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lingo-ease.com/images/speechanalysis.gif"/>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997" t="3857" r="21589" b="3561"/>
              <a:stretch/>
            </p:blipFill>
            <p:spPr bwMode="auto">
              <a:xfrm>
                <a:off x="3855247" y="5562598"/>
                <a:ext cx="614362" cy="457201"/>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extBox 14"/>
            <p:cNvSpPr txBox="1"/>
            <p:nvPr/>
          </p:nvSpPr>
          <p:spPr>
            <a:xfrm>
              <a:off x="5371418" y="3102219"/>
              <a:ext cx="1081835" cy="461665"/>
            </a:xfrm>
            <a:prstGeom prst="rect">
              <a:avLst/>
            </a:prstGeom>
            <a:noFill/>
          </p:spPr>
          <p:txBody>
            <a:bodyPr wrap="none" rtlCol="0">
              <a:spAutoFit/>
            </a:bodyPr>
            <a:lstStyle/>
            <a:p>
              <a:r>
                <a:rPr lang="en-US" sz="2400" dirty="0" smtClean="0"/>
                <a:t>Speech</a:t>
              </a:r>
              <a:endParaRPr lang="en-US" sz="2400" dirty="0"/>
            </a:p>
          </p:txBody>
        </p:sp>
      </p:grpSp>
      <p:grpSp>
        <p:nvGrpSpPr>
          <p:cNvPr id="9" name="Group 11"/>
          <p:cNvGrpSpPr/>
          <p:nvPr/>
        </p:nvGrpSpPr>
        <p:grpSpPr>
          <a:xfrm>
            <a:off x="7429500" y="1306743"/>
            <a:ext cx="1333500" cy="1633240"/>
            <a:chOff x="4216400" y="3844170"/>
            <a:chExt cx="1333500" cy="1633240"/>
          </a:xfrm>
        </p:grpSpPr>
        <p:pic>
          <p:nvPicPr>
            <p:cNvPr id="1036" name="Picture 12" descr="http://t2.gstatic.com/images?q=tbn:ANd9GcRcyg1MTmlRvG5dum_tLRsL4ED0q1XadvSeHdZWOeU9Tsa8qv_Fdw&amp;t=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16400" y="3844170"/>
              <a:ext cx="1333500" cy="117157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460598" y="5015745"/>
              <a:ext cx="845103" cy="461665"/>
            </a:xfrm>
            <a:prstGeom prst="rect">
              <a:avLst/>
            </a:prstGeom>
            <a:noFill/>
          </p:spPr>
          <p:txBody>
            <a:bodyPr wrap="none" rtlCol="0">
              <a:spAutoFit/>
            </a:bodyPr>
            <a:lstStyle/>
            <a:p>
              <a:r>
                <a:rPr lang="en-US" sz="2400" dirty="0" smtClean="0"/>
                <a:t>Hand</a:t>
              </a:r>
              <a:endParaRPr lang="en-US" sz="2400" dirty="0"/>
            </a:p>
          </p:txBody>
        </p:sp>
      </p:grpSp>
      <p:grpSp>
        <p:nvGrpSpPr>
          <p:cNvPr id="10" name="Group 12"/>
          <p:cNvGrpSpPr/>
          <p:nvPr/>
        </p:nvGrpSpPr>
        <p:grpSpPr>
          <a:xfrm>
            <a:off x="862236" y="5088258"/>
            <a:ext cx="769157" cy="1028706"/>
            <a:chOff x="6531158" y="4900542"/>
            <a:chExt cx="769157" cy="1028706"/>
          </a:xfrm>
        </p:grpSpPr>
        <p:pic>
          <p:nvPicPr>
            <p:cNvPr id="1028" name="Picture 4" descr="http://kennkierza22.files.wordpress.com/2011/01/eye.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31158" y="4900542"/>
              <a:ext cx="769157" cy="57686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6653484" y="5467583"/>
              <a:ext cx="524503" cy="461665"/>
            </a:xfrm>
            <a:prstGeom prst="rect">
              <a:avLst/>
            </a:prstGeom>
            <a:noFill/>
          </p:spPr>
          <p:txBody>
            <a:bodyPr wrap="none" rtlCol="0">
              <a:spAutoFit/>
            </a:bodyPr>
            <a:lstStyle/>
            <a:p>
              <a:r>
                <a:rPr lang="en-US" sz="2400" dirty="0" smtClean="0"/>
                <a:t>Iris</a:t>
              </a:r>
              <a:endParaRPr lang="en-US" sz="2400" dirty="0"/>
            </a:p>
          </p:txBody>
        </p:sp>
      </p:grpSp>
      <p:sp>
        <p:nvSpPr>
          <p:cNvPr id="19" name="TextBox 18"/>
          <p:cNvSpPr txBox="1"/>
          <p:nvPr/>
        </p:nvSpPr>
        <p:spPr>
          <a:xfrm>
            <a:off x="7159941" y="3645748"/>
            <a:ext cx="1298259" cy="461665"/>
          </a:xfrm>
          <a:prstGeom prst="rect">
            <a:avLst/>
          </a:prstGeom>
          <a:noFill/>
        </p:spPr>
        <p:txBody>
          <a:bodyPr wrap="square" rtlCol="0">
            <a:spAutoFit/>
          </a:bodyPr>
          <a:lstStyle/>
          <a:p>
            <a:r>
              <a:rPr lang="en-US" sz="2400" b="1" dirty="0" smtClean="0">
                <a:solidFill>
                  <a:srgbClr val="FF0000"/>
                </a:solidFill>
              </a:rPr>
              <a:t>Ridges</a:t>
            </a:r>
            <a:endParaRPr lang="en-US" sz="2400" b="1" dirty="0">
              <a:solidFill>
                <a:srgbClr val="FF0000"/>
              </a:solidFill>
            </a:endParaRPr>
          </a:p>
        </p:txBody>
      </p:sp>
      <p:sp>
        <p:nvSpPr>
          <p:cNvPr id="31" name="TextBox 30"/>
          <p:cNvSpPr txBox="1"/>
          <p:nvPr/>
        </p:nvSpPr>
        <p:spPr>
          <a:xfrm>
            <a:off x="533400" y="3758771"/>
            <a:ext cx="1284913" cy="461665"/>
          </a:xfrm>
          <a:prstGeom prst="rect">
            <a:avLst/>
          </a:prstGeom>
          <a:noFill/>
        </p:spPr>
        <p:txBody>
          <a:bodyPr wrap="square" rtlCol="0">
            <a:spAutoFit/>
          </a:bodyPr>
          <a:lstStyle/>
          <a:p>
            <a:r>
              <a:rPr lang="en-US" sz="2400" b="1" dirty="0" smtClean="0">
                <a:solidFill>
                  <a:srgbClr val="00B050"/>
                </a:solidFill>
              </a:rPr>
              <a:t>Valleys</a:t>
            </a:r>
            <a:endParaRPr lang="en-US" sz="2400" b="1" dirty="0">
              <a:solidFill>
                <a:srgbClr val="00B050"/>
              </a:solidFill>
            </a:endParaRPr>
          </a:p>
        </p:txBody>
      </p:sp>
      <p:cxnSp>
        <p:nvCxnSpPr>
          <p:cNvPr id="43" name="Straight Connector 42"/>
          <p:cNvCxnSpPr>
            <a:stCxn id="31" idx="3"/>
          </p:cNvCxnSpPr>
          <p:nvPr/>
        </p:nvCxnSpPr>
        <p:spPr>
          <a:xfrm flipV="1">
            <a:off x="1818313" y="3817676"/>
            <a:ext cx="543887" cy="171928"/>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31" idx="3"/>
          </p:cNvCxnSpPr>
          <p:nvPr/>
        </p:nvCxnSpPr>
        <p:spPr>
          <a:xfrm flipV="1">
            <a:off x="1818313" y="2959624"/>
            <a:ext cx="909876" cy="1029980"/>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31" idx="3"/>
          </p:cNvCxnSpPr>
          <p:nvPr/>
        </p:nvCxnSpPr>
        <p:spPr>
          <a:xfrm>
            <a:off x="1818313" y="3989604"/>
            <a:ext cx="1458287" cy="117810"/>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19" idx="1"/>
          </p:cNvCxnSpPr>
          <p:nvPr/>
        </p:nvCxnSpPr>
        <p:spPr>
          <a:xfrm>
            <a:off x="5262630" y="3758771"/>
            <a:ext cx="1897311" cy="11781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endCxn id="19" idx="1"/>
          </p:cNvCxnSpPr>
          <p:nvPr/>
        </p:nvCxnSpPr>
        <p:spPr>
          <a:xfrm flipV="1">
            <a:off x="5562600" y="3876581"/>
            <a:ext cx="1597341" cy="530842"/>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endCxn id="19" idx="1"/>
          </p:cNvCxnSpPr>
          <p:nvPr/>
        </p:nvCxnSpPr>
        <p:spPr>
          <a:xfrm>
            <a:off x="5791200" y="3133944"/>
            <a:ext cx="1368741" cy="742637"/>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7165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500" fill="hold"/>
                                        <p:tgtEl>
                                          <p:spTgt spid="32"/>
                                        </p:tgtEl>
                                        <p:attrNameLst>
                                          <p:attrName>ppt_w</p:attrName>
                                        </p:attrNameLst>
                                      </p:cBhvr>
                                      <p:tavLst>
                                        <p:tav tm="0">
                                          <p:val>
                                            <p:fltVal val="0"/>
                                          </p:val>
                                        </p:tav>
                                        <p:tav tm="100000">
                                          <p:val>
                                            <p:strVal val="#ppt_w"/>
                                          </p:val>
                                        </p:tav>
                                      </p:tavLst>
                                    </p:anim>
                                    <p:anim calcmode="lin" valueType="num">
                                      <p:cBhvr>
                                        <p:cTn id="38" dur="500" fill="hold"/>
                                        <p:tgtEl>
                                          <p:spTgt spid="32"/>
                                        </p:tgtEl>
                                        <p:attrNameLst>
                                          <p:attrName>ppt_h</p:attrName>
                                        </p:attrNameLst>
                                      </p:cBhvr>
                                      <p:tavLst>
                                        <p:tav tm="0">
                                          <p:val>
                                            <p:fltVal val="0"/>
                                          </p:val>
                                        </p:tav>
                                        <p:tav tm="100000">
                                          <p:val>
                                            <p:strVal val="#ppt_h"/>
                                          </p:val>
                                        </p:tav>
                                      </p:tavLst>
                                    </p:anim>
                                    <p:animEffect transition="in" filter="fade">
                                      <p:cBhvr>
                                        <p:cTn id="39" dur="5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 presetClass="entr" presetSubtype="0" fill="hold" nodeType="with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par>
                                <p:cTn id="56" presetID="10" presetClass="entr" presetSubtype="0" fill="hold" nodeType="with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500"/>
                                        <p:tgtEl>
                                          <p:spTgt spid="56"/>
                                        </p:tgtEl>
                                      </p:cBhvr>
                                    </p:animEffect>
                                  </p:childTnLst>
                                </p:cTn>
                              </p:par>
                              <p:par>
                                <p:cTn id="59" presetID="10" presetClass="entr" presetSubtype="0"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500"/>
                                        <p:tgtEl>
                                          <p:spTgt spid="43"/>
                                        </p:tgtEl>
                                      </p:cBhvr>
                                    </p:animEffect>
                                  </p:childTnLst>
                                </p:cTn>
                              </p:par>
                              <p:par>
                                <p:cTn id="62" presetID="10" presetClass="entr" presetSubtype="0" fill="hold" nodeType="withEffect">
                                  <p:stCondLst>
                                    <p:cond delay="0"/>
                                  </p:stCondLst>
                                  <p:childTnLst>
                                    <p:set>
                                      <p:cBhvr>
                                        <p:cTn id="63" dur="1" fill="hold">
                                          <p:stCondLst>
                                            <p:cond delay="0"/>
                                          </p:stCondLst>
                                        </p:cTn>
                                        <p:tgtEl>
                                          <p:spTgt spid="59"/>
                                        </p:tgtEl>
                                        <p:attrNameLst>
                                          <p:attrName>style.visibility</p:attrName>
                                        </p:attrNameLst>
                                      </p:cBhvr>
                                      <p:to>
                                        <p:strVal val="visible"/>
                                      </p:to>
                                    </p:set>
                                    <p:animEffect transition="in" filter="fade">
                                      <p:cBhvr>
                                        <p:cTn id="6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Fingerprints?</a:t>
            </a:r>
            <a:endParaRPr lang="en-US" dirty="0"/>
          </a:p>
        </p:txBody>
      </p:sp>
      <p:sp>
        <p:nvSpPr>
          <p:cNvPr id="3" name="Content Placeholder 2"/>
          <p:cNvSpPr>
            <a:spLocks noGrp="1"/>
          </p:cNvSpPr>
          <p:nvPr>
            <p:ph sz="quarter" idx="1"/>
          </p:nvPr>
        </p:nvSpPr>
        <p:spPr/>
        <p:txBody>
          <a:bodyPr/>
          <a:lstStyle/>
          <a:p>
            <a:r>
              <a:rPr lang="en-US" dirty="0" smtClean="0"/>
              <a:t>Friction Ridge Surface</a:t>
            </a:r>
          </a:p>
          <a:p>
            <a:pPr lvl="1"/>
            <a:r>
              <a:rPr lang="en-US" dirty="0" smtClean="0"/>
              <a:t>Provide friction for grasping objects</a:t>
            </a:r>
          </a:p>
          <a:p>
            <a:r>
              <a:rPr lang="en-US" dirty="0" smtClean="0"/>
              <a:t>Universal</a:t>
            </a:r>
          </a:p>
          <a:p>
            <a:r>
              <a:rPr lang="en-US" dirty="0" smtClean="0"/>
              <a:t>Unique</a:t>
            </a:r>
          </a:p>
          <a:p>
            <a:r>
              <a:rPr lang="en-US" dirty="0" smtClean="0"/>
              <a:t>Verification</a:t>
            </a:r>
          </a:p>
          <a:p>
            <a:r>
              <a:rPr lang="en-US" dirty="0" smtClean="0"/>
              <a:t>Identification</a:t>
            </a:r>
            <a:endParaRPr lang="en-US" dirty="0"/>
          </a:p>
        </p:txBody>
      </p:sp>
      <p:pic>
        <p:nvPicPr>
          <p:cNvPr id="1028" name="Picture 4" descr="http://www.asia.ru/images/img/56256/READER.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037" b="5185"/>
          <a:stretch/>
        </p:blipFill>
        <p:spPr bwMode="auto">
          <a:xfrm>
            <a:off x="5486400" y="4057651"/>
            <a:ext cx="2571750" cy="22574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2.thisnext.com/media/largest_dimension/600A6B4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184" b="11184"/>
          <a:stretch/>
        </p:blipFill>
        <p:spPr bwMode="auto">
          <a:xfrm>
            <a:off x="6210300" y="1371600"/>
            <a:ext cx="2895600" cy="224790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4"/>
          <p:cNvGrpSpPr/>
          <p:nvPr/>
        </p:nvGrpSpPr>
        <p:grpSpPr>
          <a:xfrm>
            <a:off x="718341" y="3657600"/>
            <a:ext cx="4082259" cy="2301621"/>
            <a:chOff x="742949" y="4114800"/>
            <a:chExt cx="4082259" cy="2301621"/>
          </a:xfrm>
        </p:grpSpPr>
        <p:grpSp>
          <p:nvGrpSpPr>
            <p:cNvPr id="5" name="Group 3"/>
            <p:cNvGrpSpPr/>
            <p:nvPr/>
          </p:nvGrpSpPr>
          <p:grpSpPr>
            <a:xfrm>
              <a:off x="742949" y="5105400"/>
              <a:ext cx="2819401" cy="1311021"/>
              <a:chOff x="761999" y="4937379"/>
              <a:chExt cx="3505201" cy="1682497"/>
            </a:xfrm>
          </p:grpSpPr>
          <p:pic>
            <p:nvPicPr>
              <p:cNvPr id="1029" name="Picture 5" descr="E:\MinLocalization\Debug\SD27Resources\G018L6U.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999" y="4937379"/>
                <a:ext cx="1752600" cy="16824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MinLocalization\Debug\SD27Resources\G018T6U.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4600" y="4937380"/>
                <a:ext cx="1752600" cy="1682496"/>
              </a:xfrm>
              <a:prstGeom prst="rect">
                <a:avLst/>
              </a:prstGeom>
              <a:noFill/>
              <a:extLst>
                <a:ext uri="{909E8E84-426E-40dd-AFC4-6F175D3DCCD1}">
                  <a14:hiddenFill xmlns:a14="http://schemas.microsoft.com/office/drawing/2010/main">
                    <a:solidFill>
                      <a:srgbClr val="FFFFFF"/>
                    </a:solidFill>
                  </a14:hiddenFill>
                </a:ext>
              </a:extLst>
            </p:spPr>
          </p:pic>
        </p:grpSp>
        <p:pic>
          <p:nvPicPr>
            <p:cNvPr id="1036" name="Picture 12" descr="C:\Users\nathan\AppData\Local\Microsoft\Windows\Temporary Internet Files\Content.IE5\6Q5RGEHX\MC90005361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21870" y="4114800"/>
              <a:ext cx="1303338" cy="178593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980148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fade">
                                      <p:cBhvr>
                                        <p:cTn id="7" dur="2000"/>
                                        <p:tgtEl>
                                          <p:spTgt spid="1034"/>
                                        </p:tgtEl>
                                      </p:cBhvr>
                                    </p:animEffect>
                                    <p:anim calcmode="lin" valueType="num">
                                      <p:cBhvr>
                                        <p:cTn id="8" dur="2000" fill="hold"/>
                                        <p:tgtEl>
                                          <p:spTgt spid="1034"/>
                                        </p:tgtEl>
                                        <p:attrNameLst>
                                          <p:attrName>ppt_w</p:attrName>
                                        </p:attrNameLst>
                                      </p:cBhvr>
                                      <p:tavLst>
                                        <p:tav tm="0" fmla="#ppt_w*sin(2.5*pi*$)">
                                          <p:val>
                                            <p:fltVal val="0"/>
                                          </p:val>
                                        </p:tav>
                                        <p:tav tm="100000">
                                          <p:val>
                                            <p:fltVal val="1"/>
                                          </p:val>
                                        </p:tav>
                                      </p:tavLst>
                                    </p:anim>
                                    <p:anim calcmode="lin" valueType="num">
                                      <p:cBhvr>
                                        <p:cTn id="9" dur="2000" fill="hold"/>
                                        <p:tgtEl>
                                          <p:spTgt spid="103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2000"/>
                                        <p:tgtEl>
                                          <p:spTgt spid="1028"/>
                                        </p:tgtEl>
                                      </p:cBhvr>
                                    </p:animEffect>
                                    <p:anim calcmode="lin" valueType="num">
                                      <p:cBhvr>
                                        <p:cTn id="15" dur="2000" fill="hold"/>
                                        <p:tgtEl>
                                          <p:spTgt spid="1028"/>
                                        </p:tgtEl>
                                        <p:attrNameLst>
                                          <p:attrName>ppt_w</p:attrName>
                                        </p:attrNameLst>
                                      </p:cBhvr>
                                      <p:tavLst>
                                        <p:tav tm="0" fmla="#ppt_w*sin(2.5*pi*$)">
                                          <p:val>
                                            <p:fltVal val="0"/>
                                          </p:val>
                                        </p:tav>
                                        <p:tav tm="100000">
                                          <p:val>
                                            <p:fltVal val="1"/>
                                          </p:val>
                                        </p:tav>
                                      </p:tavLst>
                                    </p:anim>
                                    <p:anim calcmode="lin" valueType="num">
                                      <p:cBhvr>
                                        <p:cTn id="16" dur="2000" fill="hold"/>
                                        <p:tgtEl>
                                          <p:spTgt spid="1028"/>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anim calcmode="lin" valueType="num">
                                      <p:cBhvr>
                                        <p:cTn id="22" dur="2000" fill="hold"/>
                                        <p:tgtEl>
                                          <p:spTgt spid="4"/>
                                        </p:tgtEl>
                                        <p:attrNameLst>
                                          <p:attrName>ppt_w</p:attrName>
                                        </p:attrNameLst>
                                      </p:cBhvr>
                                      <p:tavLst>
                                        <p:tav tm="0" fmla="#ppt_w*sin(2.5*pi*$)">
                                          <p:val>
                                            <p:fltVal val="0"/>
                                          </p:val>
                                        </p:tav>
                                        <p:tav tm="100000">
                                          <p:val>
                                            <p:fltVal val="1"/>
                                          </p:val>
                                        </p:tav>
                                      </p:tavLst>
                                    </p:anim>
                                    <p:anim calcmode="lin" valueType="num">
                                      <p:cBhvr>
                                        <p:cTn id="23"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a:spLocks noGrp="1"/>
          </p:cNvSpPr>
          <p:nvPr>
            <p:ph type="title"/>
          </p:nvPr>
        </p:nvSpPr>
        <p:spPr>
          <a:xfrm>
            <a:off x="457200" y="1066800"/>
            <a:ext cx="8153400" cy="304800"/>
          </a:xfrm>
        </p:spPr>
        <p:txBody>
          <a:bodyPr>
            <a:normAutofit fontScale="90000"/>
          </a:bodyPr>
          <a:lstStyle/>
          <a:p>
            <a:r>
              <a:rPr lang="en-US" dirty="0" smtClean="0"/>
              <a:t>Fingerprint Types and Singular points</a:t>
            </a:r>
            <a:endParaRPr lang="en-US" dirty="0"/>
          </a:p>
        </p:txBody>
      </p:sp>
      <p:sp>
        <p:nvSpPr>
          <p:cNvPr id="28" name="Title 1"/>
          <p:cNvSpPr txBox="1">
            <a:spLocks/>
          </p:cNvSpPr>
          <p:nvPr/>
        </p:nvSpPr>
        <p:spPr>
          <a:xfrm>
            <a:off x="609600" y="228600"/>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endParaRPr lang="en-US" dirty="0"/>
          </a:p>
        </p:txBody>
      </p:sp>
      <p:sp>
        <p:nvSpPr>
          <p:cNvPr id="33" name="Title 1"/>
          <p:cNvSpPr txBox="1">
            <a:spLocks/>
          </p:cNvSpPr>
          <p:nvPr/>
        </p:nvSpPr>
        <p:spPr>
          <a:xfrm>
            <a:off x="609600" y="228600"/>
            <a:ext cx="8153400" cy="381000"/>
          </a:xfrm>
          <a:prstGeom prst="rect">
            <a:avLst/>
          </a:prstGeom>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sz="4000" dirty="0" smtClean="0"/>
              <a:t>Fingerprint Types</a:t>
            </a:r>
            <a:endParaRPr lang="en-US" sz="4000" dirty="0"/>
          </a:p>
        </p:txBody>
      </p:sp>
      <p:grpSp>
        <p:nvGrpSpPr>
          <p:cNvPr id="2" name="Group 1"/>
          <p:cNvGrpSpPr/>
          <p:nvPr/>
        </p:nvGrpSpPr>
        <p:grpSpPr>
          <a:xfrm>
            <a:off x="256343" y="1447800"/>
            <a:ext cx="8582857" cy="5279886"/>
            <a:chOff x="140075" y="1600200"/>
            <a:chExt cx="8582857" cy="5279886"/>
          </a:xfrm>
        </p:grpSpPr>
        <p:grpSp>
          <p:nvGrpSpPr>
            <p:cNvPr id="3" name="Group 13"/>
            <p:cNvGrpSpPr/>
            <p:nvPr/>
          </p:nvGrpSpPr>
          <p:grpSpPr>
            <a:xfrm>
              <a:off x="1675872" y="1600200"/>
              <a:ext cx="2057400" cy="2513112"/>
              <a:chOff x="1675872" y="1600200"/>
              <a:chExt cx="2057400" cy="2513112"/>
            </a:xfrm>
          </p:grpSpPr>
          <p:pic>
            <p:nvPicPr>
              <p:cNvPr id="4" name="Picture 5" descr="File:Arch.jpg"/>
              <p:cNvPicPr>
                <a:picLocks noChangeAspect="1" noChangeArrowheads="1"/>
              </p:cNvPicPr>
              <p:nvPr/>
            </p:nvPicPr>
            <p:blipFill>
              <a:blip r:embed="rId2" cstate="print"/>
              <a:srcRect/>
              <a:stretch>
                <a:fillRect/>
              </a:stretch>
            </p:blipFill>
            <p:spPr bwMode="auto">
              <a:xfrm>
                <a:off x="1675872" y="1600200"/>
                <a:ext cx="2057400" cy="1928814"/>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2381086" y="3713202"/>
                <a:ext cx="646972" cy="400110"/>
              </a:xfrm>
              <a:prstGeom prst="rect">
                <a:avLst/>
              </a:prstGeom>
              <a:noFill/>
            </p:spPr>
            <p:txBody>
              <a:bodyPr wrap="none" rtlCol="0">
                <a:spAutoFit/>
              </a:bodyPr>
              <a:lstStyle/>
              <a:p>
                <a:pPr algn="ctr"/>
                <a:r>
                  <a:rPr lang="en-US" sz="2000" dirty="0" smtClean="0"/>
                  <a:t>Arch</a:t>
                </a:r>
                <a:endParaRPr lang="en-US" sz="2400" dirty="0"/>
              </a:p>
            </p:txBody>
          </p:sp>
        </p:grpSp>
        <p:grpSp>
          <p:nvGrpSpPr>
            <p:cNvPr id="14" name="Group 28"/>
            <p:cNvGrpSpPr/>
            <p:nvPr/>
          </p:nvGrpSpPr>
          <p:grpSpPr>
            <a:xfrm>
              <a:off x="3200400" y="4243385"/>
              <a:ext cx="2057399" cy="2636701"/>
              <a:chOff x="3200400" y="4243385"/>
              <a:chExt cx="2057399" cy="2636701"/>
            </a:xfrm>
          </p:grpSpPr>
          <p:pic>
            <p:nvPicPr>
              <p:cNvPr id="15" name="Picture 7" descr="File:Loop.jpg"/>
              <p:cNvPicPr>
                <a:picLocks noChangeAspect="1" noChangeArrowheads="1"/>
              </p:cNvPicPr>
              <p:nvPr/>
            </p:nvPicPr>
            <p:blipFill>
              <a:blip r:embed="rId3" cstate="print"/>
              <a:srcRect/>
              <a:stretch>
                <a:fillRect/>
              </a:stretch>
            </p:blipFill>
            <p:spPr bwMode="auto">
              <a:xfrm flipH="1">
                <a:off x="3200400" y="4243385"/>
                <a:ext cx="2057399" cy="1928813"/>
              </a:xfrm>
              <a:prstGeom prst="rect">
                <a:avLst/>
              </a:prstGeom>
              <a:ln>
                <a:noFill/>
              </a:ln>
              <a:effectLst>
                <a:outerShdw blurRad="292100" dist="139700" dir="2700000" algn="tl" rotWithShape="0">
                  <a:srgbClr val="333333">
                    <a:alpha val="65000"/>
                  </a:srgbClr>
                </a:outerShdw>
              </a:effectLst>
            </p:spPr>
          </p:pic>
          <p:sp>
            <p:nvSpPr>
              <p:cNvPr id="18" name="TextBox 17"/>
              <p:cNvSpPr txBox="1"/>
              <p:nvPr/>
            </p:nvSpPr>
            <p:spPr>
              <a:xfrm>
                <a:off x="3940398" y="6172200"/>
                <a:ext cx="681597" cy="707886"/>
              </a:xfrm>
              <a:prstGeom prst="rect">
                <a:avLst/>
              </a:prstGeom>
              <a:noFill/>
            </p:spPr>
            <p:txBody>
              <a:bodyPr wrap="none" rtlCol="0">
                <a:spAutoFit/>
              </a:bodyPr>
              <a:lstStyle/>
              <a:p>
                <a:pPr algn="ctr"/>
                <a:r>
                  <a:rPr lang="en-US" sz="2000" dirty="0" smtClean="0"/>
                  <a:t>Loop</a:t>
                </a:r>
              </a:p>
              <a:p>
                <a:pPr algn="ctr"/>
                <a:r>
                  <a:rPr lang="en-US" sz="2000" dirty="0" smtClean="0"/>
                  <a:t>(left)</a:t>
                </a:r>
                <a:endParaRPr lang="en-US" sz="2000" dirty="0"/>
              </a:p>
            </p:txBody>
          </p:sp>
        </p:grpSp>
        <p:grpSp>
          <p:nvGrpSpPr>
            <p:cNvPr id="23" name="Group 23"/>
            <p:cNvGrpSpPr/>
            <p:nvPr/>
          </p:nvGrpSpPr>
          <p:grpSpPr>
            <a:xfrm>
              <a:off x="140075" y="4243387"/>
              <a:ext cx="2057399" cy="2636699"/>
              <a:chOff x="140075" y="4243387"/>
              <a:chExt cx="2057399" cy="2636699"/>
            </a:xfrm>
          </p:grpSpPr>
          <p:pic>
            <p:nvPicPr>
              <p:cNvPr id="5" name="Picture 7" descr="File:Loop.jpg"/>
              <p:cNvPicPr>
                <a:picLocks noChangeAspect="1" noChangeArrowheads="1"/>
              </p:cNvPicPr>
              <p:nvPr/>
            </p:nvPicPr>
            <p:blipFill>
              <a:blip r:embed="rId3" cstate="print"/>
              <a:srcRect/>
              <a:stretch>
                <a:fillRect/>
              </a:stretch>
            </p:blipFill>
            <p:spPr bwMode="auto">
              <a:xfrm>
                <a:off x="140075" y="4243387"/>
                <a:ext cx="2057399" cy="1928813"/>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685800" y="6172200"/>
                <a:ext cx="785793" cy="707886"/>
              </a:xfrm>
              <a:prstGeom prst="rect">
                <a:avLst/>
              </a:prstGeom>
              <a:noFill/>
            </p:spPr>
            <p:txBody>
              <a:bodyPr wrap="none" rtlCol="0">
                <a:spAutoFit/>
              </a:bodyPr>
              <a:lstStyle/>
              <a:p>
                <a:pPr algn="ctr"/>
                <a:r>
                  <a:rPr lang="en-US" sz="2000" dirty="0" smtClean="0"/>
                  <a:t>Loop</a:t>
                </a:r>
              </a:p>
              <a:p>
                <a:pPr algn="ctr"/>
                <a:r>
                  <a:rPr lang="en-US" sz="2000" dirty="0" smtClean="0"/>
                  <a:t>(right)</a:t>
                </a:r>
                <a:endParaRPr lang="en-US" sz="2000" dirty="0"/>
              </a:p>
            </p:txBody>
          </p:sp>
        </p:grpSp>
        <p:sp>
          <p:nvSpPr>
            <p:cNvPr id="12" name="Oval 11"/>
            <p:cNvSpPr/>
            <p:nvPr/>
          </p:nvSpPr>
          <p:spPr>
            <a:xfrm>
              <a:off x="841785" y="4889350"/>
              <a:ext cx="274320" cy="274320"/>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rot="276161">
              <a:off x="261770" y="5525845"/>
              <a:ext cx="365760" cy="274320"/>
            </a:xfrm>
            <a:prstGeom prst="triangl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9"/>
            <p:cNvGrpSpPr/>
            <p:nvPr/>
          </p:nvGrpSpPr>
          <p:grpSpPr>
            <a:xfrm>
              <a:off x="6138655" y="4243385"/>
              <a:ext cx="2057402" cy="2513590"/>
              <a:chOff x="6138655" y="4243385"/>
              <a:chExt cx="2057402" cy="2513590"/>
            </a:xfrm>
          </p:grpSpPr>
          <p:pic>
            <p:nvPicPr>
              <p:cNvPr id="6" name="Picture 9" descr="File:Whorl.jpg"/>
              <p:cNvPicPr>
                <a:picLocks noChangeAspect="1" noChangeArrowheads="1"/>
              </p:cNvPicPr>
              <p:nvPr/>
            </p:nvPicPr>
            <p:blipFill>
              <a:blip r:embed="rId4" cstate="print"/>
              <a:srcRect/>
              <a:stretch>
                <a:fillRect/>
              </a:stretch>
            </p:blipFill>
            <p:spPr bwMode="auto">
              <a:xfrm>
                <a:off x="6138655" y="4243385"/>
                <a:ext cx="2057402" cy="1928815"/>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6688827" y="6295310"/>
                <a:ext cx="957057" cy="461665"/>
              </a:xfrm>
              <a:prstGeom prst="rect">
                <a:avLst/>
              </a:prstGeom>
              <a:noFill/>
            </p:spPr>
            <p:txBody>
              <a:bodyPr wrap="none" rtlCol="0">
                <a:spAutoFit/>
              </a:bodyPr>
              <a:lstStyle/>
              <a:p>
                <a:pPr algn="ctr"/>
                <a:r>
                  <a:rPr lang="en-US" sz="2400" dirty="0" smtClean="0"/>
                  <a:t>Whorl</a:t>
                </a:r>
                <a:endParaRPr lang="en-US" sz="2400" dirty="0"/>
              </a:p>
            </p:txBody>
          </p:sp>
        </p:grpSp>
        <p:grpSp>
          <p:nvGrpSpPr>
            <p:cNvPr id="29" name="Group 22"/>
            <p:cNvGrpSpPr/>
            <p:nvPr/>
          </p:nvGrpSpPr>
          <p:grpSpPr>
            <a:xfrm>
              <a:off x="4914901" y="1600200"/>
              <a:ext cx="2057401" cy="2667000"/>
              <a:chOff x="4914901" y="1600200"/>
              <a:chExt cx="2057401" cy="2667000"/>
            </a:xfrm>
          </p:grpSpPr>
          <p:pic>
            <p:nvPicPr>
              <p:cNvPr id="7" name="Picture 11" descr="File:Tented arch.jpg"/>
              <p:cNvPicPr>
                <a:picLocks noChangeAspect="1" noChangeArrowheads="1"/>
              </p:cNvPicPr>
              <p:nvPr/>
            </p:nvPicPr>
            <p:blipFill>
              <a:blip r:embed="rId5" cstate="print"/>
              <a:srcRect/>
              <a:stretch>
                <a:fillRect/>
              </a:stretch>
            </p:blipFill>
            <p:spPr bwMode="auto">
              <a:xfrm>
                <a:off x="4914901" y="1600200"/>
                <a:ext cx="2057401" cy="1928815"/>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5480815" y="3559314"/>
                <a:ext cx="925573" cy="707886"/>
              </a:xfrm>
              <a:prstGeom prst="rect">
                <a:avLst/>
              </a:prstGeom>
              <a:noFill/>
            </p:spPr>
            <p:txBody>
              <a:bodyPr wrap="none" rtlCol="0">
                <a:spAutoFit/>
              </a:bodyPr>
              <a:lstStyle/>
              <a:p>
                <a:pPr algn="ctr"/>
                <a:r>
                  <a:rPr lang="en-US" sz="2000" dirty="0" smtClean="0"/>
                  <a:t>Tented </a:t>
                </a:r>
              </a:p>
              <a:p>
                <a:pPr algn="ctr"/>
                <a:r>
                  <a:rPr lang="en-US" sz="2000" dirty="0" smtClean="0"/>
                  <a:t>Arch</a:t>
                </a:r>
                <a:endParaRPr lang="en-US" sz="2000" dirty="0"/>
              </a:p>
            </p:txBody>
          </p:sp>
        </p:grpSp>
        <p:sp>
          <p:nvSpPr>
            <p:cNvPr id="16" name="Oval 15"/>
            <p:cNvSpPr/>
            <p:nvPr/>
          </p:nvSpPr>
          <p:spPr>
            <a:xfrm>
              <a:off x="4306645" y="4898315"/>
              <a:ext cx="274320" cy="274320"/>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4766743" y="5511583"/>
              <a:ext cx="365760" cy="274320"/>
            </a:xfrm>
            <a:prstGeom prst="triangl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783267" y="4811658"/>
              <a:ext cx="274320" cy="274320"/>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709120" y="5156578"/>
              <a:ext cx="274320" cy="274320"/>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rot="464226">
              <a:off x="6052970" y="5382410"/>
              <a:ext cx="365760" cy="274320"/>
            </a:xfrm>
            <a:prstGeom prst="triangl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rot="20309003">
              <a:off x="7664913" y="5342212"/>
              <a:ext cx="365760" cy="274320"/>
            </a:xfrm>
            <a:prstGeom prst="triangl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rot="242864">
              <a:off x="5781506" y="2704944"/>
              <a:ext cx="365760" cy="274320"/>
            </a:xfrm>
            <a:prstGeom prst="triangl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790403" y="2362200"/>
              <a:ext cx="274320" cy="274320"/>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89180" y="2871100"/>
              <a:ext cx="908967" cy="461665"/>
            </a:xfrm>
            <a:prstGeom prst="rect">
              <a:avLst/>
            </a:prstGeom>
            <a:noFill/>
          </p:spPr>
          <p:txBody>
            <a:bodyPr wrap="none" rtlCol="0">
              <a:spAutoFit/>
            </a:bodyPr>
            <a:lstStyle/>
            <a:p>
              <a:r>
                <a:rPr lang="en-US" sz="2400" b="1" dirty="0" smtClean="0">
                  <a:solidFill>
                    <a:srgbClr val="00B0F0"/>
                  </a:solidFill>
                </a:rPr>
                <a:t>Cores</a:t>
              </a:r>
              <a:endParaRPr lang="en-US" sz="2400" b="1" dirty="0">
                <a:solidFill>
                  <a:srgbClr val="00B0F0"/>
                </a:solidFill>
              </a:endParaRPr>
            </a:p>
          </p:txBody>
        </p:sp>
        <p:sp>
          <p:nvSpPr>
            <p:cNvPr id="58" name="TextBox 57"/>
            <p:cNvSpPr txBox="1"/>
            <p:nvPr/>
          </p:nvSpPr>
          <p:spPr>
            <a:xfrm>
              <a:off x="7741573" y="2871099"/>
              <a:ext cx="981359" cy="461665"/>
            </a:xfrm>
            <a:prstGeom prst="rect">
              <a:avLst/>
            </a:prstGeom>
            <a:noFill/>
          </p:spPr>
          <p:txBody>
            <a:bodyPr wrap="none" rtlCol="0">
              <a:spAutoFit/>
            </a:bodyPr>
            <a:lstStyle/>
            <a:p>
              <a:r>
                <a:rPr lang="en-US" sz="2400" b="1" dirty="0" smtClean="0">
                  <a:solidFill>
                    <a:srgbClr val="FF0000"/>
                  </a:solidFill>
                </a:rPr>
                <a:t>Deltas</a:t>
              </a:r>
              <a:endParaRPr lang="en-US" sz="2400" b="1" dirty="0">
                <a:solidFill>
                  <a:srgbClr val="FF0000"/>
                </a:solidFill>
              </a:endParaRPr>
            </a:p>
          </p:txBody>
        </p:sp>
      </p:grpSp>
    </p:spTree>
    <p:extLst>
      <p:ext uri="{BB962C8B-B14F-4D97-AF65-F5344CB8AC3E}">
        <p14:creationId xmlns:p14="http://schemas.microsoft.com/office/powerpoint/2010/main" val="6360225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Minutia Points - Definition</a:t>
            </a:r>
            <a:endParaRPr lang="en-US" dirty="0"/>
          </a:p>
        </p:txBody>
      </p:sp>
      <p:sp>
        <p:nvSpPr>
          <p:cNvPr id="4" name="Content Placeholder 2"/>
          <p:cNvSpPr>
            <a:spLocks noGrp="1"/>
          </p:cNvSpPr>
          <p:nvPr>
            <p:ph sz="quarter" idx="1"/>
          </p:nvPr>
        </p:nvSpPr>
        <p:spPr>
          <a:xfrm>
            <a:off x="612648" y="914400"/>
            <a:ext cx="8153400" cy="5181600"/>
          </a:xfrm>
        </p:spPr>
        <p:txBody>
          <a:bodyPr/>
          <a:lstStyle/>
          <a:p>
            <a:r>
              <a:rPr lang="en-US" dirty="0" smtClean="0"/>
              <a:t>Defining features </a:t>
            </a:r>
          </a:p>
          <a:p>
            <a:pPr lvl="1"/>
            <a:r>
              <a:rPr lang="en-US" dirty="0" smtClean="0"/>
              <a:t>used for finding a matching print</a:t>
            </a:r>
          </a:p>
        </p:txBody>
      </p:sp>
      <p:pic>
        <p:nvPicPr>
          <p:cNvPr id="2050" name="Picture 2" descr="C:\Users\nathan\Desktop\me1.bmp"/>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000" t="22836" r="30072" b="29562"/>
          <a:stretch/>
        </p:blipFill>
        <p:spPr bwMode="auto">
          <a:xfrm>
            <a:off x="2190750" y="2241435"/>
            <a:ext cx="4467225" cy="4006965"/>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3790950" y="4037591"/>
            <a:ext cx="228600" cy="188422"/>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195762" y="4808683"/>
            <a:ext cx="228600" cy="2286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21468" y="3590925"/>
            <a:ext cx="228600" cy="2286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35329" y="4933547"/>
            <a:ext cx="228600" cy="188422"/>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6740" y="3933825"/>
            <a:ext cx="1874460" cy="400110"/>
          </a:xfrm>
          <a:prstGeom prst="rect">
            <a:avLst/>
          </a:prstGeom>
          <a:noFill/>
          <a:ln>
            <a:noFill/>
          </a:ln>
        </p:spPr>
        <p:txBody>
          <a:bodyPr wrap="square" rtlCol="0">
            <a:spAutoFit/>
          </a:bodyPr>
          <a:lstStyle/>
          <a:p>
            <a:r>
              <a:rPr lang="en-US" sz="2000" b="1" dirty="0" smtClean="0">
                <a:solidFill>
                  <a:schemeClr val="bg2">
                    <a:lumMod val="10000"/>
                  </a:schemeClr>
                </a:solidFill>
              </a:rPr>
              <a:t>Terminations</a:t>
            </a:r>
            <a:endParaRPr lang="en-US" b="1" dirty="0" smtClean="0">
              <a:solidFill>
                <a:schemeClr val="bg2">
                  <a:lumMod val="10000"/>
                </a:schemeClr>
              </a:solidFill>
            </a:endParaRPr>
          </a:p>
        </p:txBody>
      </p:sp>
      <p:sp>
        <p:nvSpPr>
          <p:cNvPr id="11" name="TextBox 10"/>
          <p:cNvSpPr txBox="1"/>
          <p:nvPr/>
        </p:nvSpPr>
        <p:spPr>
          <a:xfrm>
            <a:off x="7239000" y="3933825"/>
            <a:ext cx="1444947" cy="400110"/>
          </a:xfrm>
          <a:prstGeom prst="rect">
            <a:avLst/>
          </a:prstGeom>
          <a:noFill/>
          <a:ln>
            <a:noFill/>
          </a:ln>
        </p:spPr>
        <p:txBody>
          <a:bodyPr wrap="none" rtlCol="0">
            <a:spAutoFit/>
          </a:bodyPr>
          <a:lstStyle/>
          <a:p>
            <a:r>
              <a:rPr lang="en-US" sz="2000" b="1" dirty="0" smtClean="0">
                <a:solidFill>
                  <a:srgbClr val="C00000"/>
                </a:solidFill>
              </a:rPr>
              <a:t>Bifurcations</a:t>
            </a:r>
            <a:endParaRPr lang="en-US" b="1" dirty="0" smtClean="0">
              <a:solidFill>
                <a:srgbClr val="C00000"/>
              </a:solidFill>
            </a:endParaRPr>
          </a:p>
        </p:txBody>
      </p:sp>
      <p:cxnSp>
        <p:nvCxnSpPr>
          <p:cNvPr id="12" name="Straight Connector 11"/>
          <p:cNvCxnSpPr>
            <a:stCxn id="11" idx="1"/>
            <a:endCxn id="8" idx="3"/>
          </p:cNvCxnSpPr>
          <p:nvPr/>
        </p:nvCxnSpPr>
        <p:spPr>
          <a:xfrm flipH="1" flipV="1">
            <a:off x="6250068" y="3705225"/>
            <a:ext cx="988932" cy="428655"/>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1" idx="1"/>
            <a:endCxn id="6" idx="0"/>
          </p:cNvCxnSpPr>
          <p:nvPr/>
        </p:nvCxnSpPr>
        <p:spPr>
          <a:xfrm flipH="1">
            <a:off x="4310062" y="4133880"/>
            <a:ext cx="2928938" cy="674803"/>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7" idx="3"/>
            <a:endCxn id="5" idx="4"/>
          </p:cNvCxnSpPr>
          <p:nvPr/>
        </p:nvCxnSpPr>
        <p:spPr>
          <a:xfrm>
            <a:off x="1981200" y="4133880"/>
            <a:ext cx="1924050" cy="92133"/>
          </a:xfrm>
          <a:prstGeom prst="line">
            <a:avLst/>
          </a:prstGeom>
          <a:ln w="3810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 idx="3"/>
            <a:endCxn id="9" idx="3"/>
          </p:cNvCxnSpPr>
          <p:nvPr/>
        </p:nvCxnSpPr>
        <p:spPr>
          <a:xfrm>
            <a:off x="1981200" y="4133880"/>
            <a:ext cx="1087607" cy="960495"/>
          </a:xfrm>
          <a:prstGeom prst="line">
            <a:avLst/>
          </a:prstGeom>
          <a:ln w="3810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30542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5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25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25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25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25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25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7" grpId="0"/>
      <p:bldP spid="1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1174</TotalTime>
  <Words>1560</Words>
  <Application>Microsoft Macintosh PowerPoint</Application>
  <PresentationFormat>On-screen Show (4:3)</PresentationFormat>
  <Paragraphs>275</Paragraphs>
  <Slides>32</Slides>
  <Notes>13</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Origin</vt:lpstr>
      <vt:lpstr>IMAGINATION</vt:lpstr>
      <vt:lpstr>About Instructor</vt:lpstr>
      <vt:lpstr>Students Who Helped Prepare the Activities</vt:lpstr>
      <vt:lpstr>Overview of the Class</vt:lpstr>
      <vt:lpstr>PowerPoint Presentation</vt:lpstr>
      <vt:lpstr>Biometrics – Human Identification</vt:lpstr>
      <vt:lpstr>Why Fingerprints?</vt:lpstr>
      <vt:lpstr>Fingerprint Types and Singular points</vt:lpstr>
      <vt:lpstr>Minutia Points - Definition</vt:lpstr>
      <vt:lpstr>Minutia Points – Matching</vt:lpstr>
      <vt:lpstr>Light-Bot</vt:lpstr>
      <vt:lpstr>Goals</vt:lpstr>
      <vt:lpstr>Open Light-Bot</vt:lpstr>
      <vt:lpstr>Command Key</vt:lpstr>
      <vt:lpstr>TUTORIAL: LEVEL 1</vt:lpstr>
      <vt:lpstr>Possible Solution</vt:lpstr>
      <vt:lpstr>CHALLENGE</vt:lpstr>
      <vt:lpstr>World Wide Telescope (WWT)</vt:lpstr>
      <vt:lpstr>Navigating through WWT</vt:lpstr>
      <vt:lpstr>Navigating through WWT (cont.)</vt:lpstr>
      <vt:lpstr>Task I</vt:lpstr>
      <vt:lpstr>Here is the Grand Canyon of Mars!</vt:lpstr>
      <vt:lpstr>Task II</vt:lpstr>
      <vt:lpstr>Constellation of Cat’s Eye</vt:lpstr>
      <vt:lpstr>Task III</vt:lpstr>
      <vt:lpstr>Task IV</vt:lpstr>
      <vt:lpstr>Task V </vt:lpstr>
      <vt:lpstr>WWT Data on Star Co-ordinates</vt:lpstr>
      <vt:lpstr>Computing in WWT</vt:lpstr>
      <vt:lpstr>How All the Pieces Fit Together</vt:lpstr>
      <vt:lpstr>For More</vt:lpstr>
      <vt:lpstr>Questions?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NASA INSPIRE</dc:title>
  <dc:creator>Monika Akbar</dc:creator>
  <cp:lastModifiedBy>Ed Fox</cp:lastModifiedBy>
  <cp:revision>347</cp:revision>
  <cp:lastPrinted>2011-07-03T15:52:35Z</cp:lastPrinted>
  <dcterms:created xsi:type="dcterms:W3CDTF">2011-07-01T01:48:49Z</dcterms:created>
  <dcterms:modified xsi:type="dcterms:W3CDTF">2011-07-11T21:23:36Z</dcterms:modified>
</cp:coreProperties>
</file>