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vml" ContentType="application/vnd.openxmlformats-officedocument.vmlDrawi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embeddings/oleObject1.bin" ContentType="application/vnd.openxmlformats-officedocument.oleObject"/>
  <Override PartName="/ppt/notesSlides/notesSlide14.xml" ContentType="application/vnd.openxmlformats-officedocument.presentationml.notesSlide+xml"/>
  <Override PartName="/ppt/embeddings/oleObject2.bin" ContentType="application/vnd.openxmlformats-officedocument.oleObject"/>
  <Override PartName="/ppt/embeddings/oleObject3.bin" ContentType="application/vnd.openxmlformats-officedocument.oleObject"/>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48"/>
  </p:notesMasterIdLst>
  <p:handoutMasterIdLst>
    <p:handoutMasterId r:id="rId49"/>
  </p:handoutMasterIdLst>
  <p:sldIdLst>
    <p:sldId id="256" r:id="rId2"/>
    <p:sldId id="269" r:id="rId3"/>
    <p:sldId id="330" r:id="rId4"/>
    <p:sldId id="320" r:id="rId5"/>
    <p:sldId id="259" r:id="rId6"/>
    <p:sldId id="260" r:id="rId7"/>
    <p:sldId id="261" r:id="rId8"/>
    <p:sldId id="263" r:id="rId9"/>
    <p:sldId id="264" r:id="rId10"/>
    <p:sldId id="317" r:id="rId11"/>
    <p:sldId id="265" r:id="rId12"/>
    <p:sldId id="266" r:id="rId13"/>
    <p:sldId id="267" r:id="rId14"/>
    <p:sldId id="278" r:id="rId15"/>
    <p:sldId id="272" r:id="rId16"/>
    <p:sldId id="274" r:id="rId17"/>
    <p:sldId id="273" r:id="rId18"/>
    <p:sldId id="275" r:id="rId19"/>
    <p:sldId id="276" r:id="rId20"/>
    <p:sldId id="277" r:id="rId21"/>
    <p:sldId id="331" r:id="rId22"/>
    <p:sldId id="332" r:id="rId23"/>
    <p:sldId id="333" r:id="rId24"/>
    <p:sldId id="334" r:id="rId25"/>
    <p:sldId id="335" r:id="rId26"/>
    <p:sldId id="336" r:id="rId27"/>
    <p:sldId id="337" r:id="rId28"/>
    <p:sldId id="338" r:id="rId29"/>
    <p:sldId id="339" r:id="rId30"/>
    <p:sldId id="340" r:id="rId31"/>
    <p:sldId id="341" r:id="rId32"/>
    <p:sldId id="306" r:id="rId33"/>
    <p:sldId id="307" r:id="rId34"/>
    <p:sldId id="308" r:id="rId35"/>
    <p:sldId id="309" r:id="rId36"/>
    <p:sldId id="310" r:id="rId37"/>
    <p:sldId id="342" r:id="rId38"/>
    <p:sldId id="343" r:id="rId39"/>
    <p:sldId id="311" r:id="rId40"/>
    <p:sldId id="318" r:id="rId41"/>
    <p:sldId id="312" r:id="rId42"/>
    <p:sldId id="316" r:id="rId43"/>
    <p:sldId id="314" r:id="rId44"/>
    <p:sldId id="319" r:id="rId45"/>
    <p:sldId id="323" r:id="rId46"/>
    <p:sldId id="257"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525977"/>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15620"/>
    <p:restoredTop sz="97775" autoAdjust="0"/>
  </p:normalViewPr>
  <p:slideViewPr>
    <p:cSldViewPr>
      <p:cViewPr>
        <p:scale>
          <a:sx n="103" d="100"/>
          <a:sy n="103" d="100"/>
        </p:scale>
        <p:origin x="-184"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048"/>
    </p:cViewPr>
  </p:sorterViewPr>
  <p:notesViewPr>
    <p:cSldViewPr>
      <p:cViewPr varScale="1">
        <p:scale>
          <a:sx n="57" d="100"/>
          <a:sy n="57" d="100"/>
        </p:scale>
        <p:origin x="-252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interSettings" Target="printerSettings/printerSettings1.bin"/><Relationship Id="rId51" Type="http://schemas.openxmlformats.org/officeDocument/2006/relationships/presProps" Target="presProps.xml"/><Relationship Id="rId52" Type="http://schemas.openxmlformats.org/officeDocument/2006/relationships/viewProps" Target="viewProps.xml"/><Relationship Id="rId53" Type="http://schemas.openxmlformats.org/officeDocument/2006/relationships/theme" Target="theme/theme1.xml"/><Relationship Id="rId54"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notesMaster" Target="notesMasters/notesMaster1.xml"/><Relationship Id="rId4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png"/><Relationship Id="rId2" Type="http://schemas.openxmlformats.org/officeDocument/2006/relationships/image" Target="../media/image2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556ADD0-64EC-42D1-A3B4-FA057C721981}" type="datetimeFigureOut">
              <a:rPr lang="en-US" smtClean="0"/>
              <a:pPr/>
              <a:t>7/7/11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D79713-AFCE-43B5-B422-2ED3D9D2090C}" type="slidenum">
              <a:rPr lang="en-US" smtClean="0"/>
              <a:pPr/>
              <a:t>‹#›</a:t>
            </a:fld>
            <a:endParaRPr lang="en-US"/>
          </a:p>
        </p:txBody>
      </p:sp>
    </p:spTree>
    <p:extLst>
      <p:ext uri="{BB962C8B-B14F-4D97-AF65-F5344CB8AC3E}">
        <p14:creationId xmlns:p14="http://schemas.microsoft.com/office/powerpoint/2010/main" val="39413869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8001B9-583D-496A-8EC3-D81A8E5F38B0}" type="datetimeFigureOut">
              <a:rPr lang="en-US" smtClean="0"/>
              <a:pPr/>
              <a:t>7/7/11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49F3BD-5C03-4A16-B38F-CFF640782A9C}" type="slidenum">
              <a:rPr lang="en-US" smtClean="0"/>
              <a:pPr/>
              <a:t>‹#›</a:t>
            </a:fld>
            <a:endParaRPr lang="en-US"/>
          </a:p>
        </p:txBody>
      </p:sp>
    </p:spTree>
    <p:extLst>
      <p:ext uri="{BB962C8B-B14F-4D97-AF65-F5344CB8AC3E}">
        <p14:creationId xmlns:p14="http://schemas.microsoft.com/office/powerpoint/2010/main" val="24794177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latin typeface="+mn-lt"/>
                <a:ea typeface="+mn-ea"/>
                <a:cs typeface="+mn-cs"/>
              </a:rPr>
              <a:t> Ask for a show of hands for the 2 parts to Q1:</a:t>
            </a:r>
            <a:br>
              <a:rPr lang="en-US" sz="1200" b="0" i="0" kern="1200" dirty="0" smtClean="0">
                <a:solidFill>
                  <a:schemeClr val="tx1"/>
                </a:solidFill>
                <a:latin typeface="+mn-lt"/>
                <a:ea typeface="+mn-ea"/>
                <a:cs typeface="+mn-cs"/>
              </a:rPr>
            </a:br>
            <a:r>
              <a:rPr lang="en-US" sz="1200" b="0" i="0" kern="1200" dirty="0" smtClean="0">
                <a:solidFill>
                  <a:schemeClr val="tx1"/>
                </a:solidFill>
                <a:latin typeface="+mn-lt"/>
                <a:ea typeface="+mn-ea"/>
                <a:cs typeface="+mn-cs"/>
              </a:rPr>
              <a:t> - 1996-1999, 2000-2004, after, not at all</a:t>
            </a:r>
            <a:br>
              <a:rPr lang="en-US" sz="1200" b="0" i="0" kern="1200" dirty="0" smtClean="0">
                <a:solidFill>
                  <a:schemeClr val="tx1"/>
                </a:solidFill>
                <a:latin typeface="+mn-lt"/>
                <a:ea typeface="+mn-ea"/>
                <a:cs typeface="+mn-cs"/>
              </a:rPr>
            </a:br>
            <a:r>
              <a:rPr lang="en-US" sz="1200" b="0" i="0" kern="1200" dirty="0" smtClean="0">
                <a:solidFill>
                  <a:schemeClr val="tx1"/>
                </a:solidFill>
                <a:latin typeface="+mn-lt"/>
                <a:ea typeface="+mn-ea"/>
                <a:cs typeface="+mn-cs"/>
              </a:rPr>
              <a:t> - crawled 0-9, 10-99, 100-499, more times</a:t>
            </a:r>
            <a:endParaRPr lang="en-US" dirty="0"/>
          </a:p>
        </p:txBody>
      </p:sp>
      <p:sp>
        <p:nvSpPr>
          <p:cNvPr id="4" name="Slide Number Placeholder 3"/>
          <p:cNvSpPr>
            <a:spLocks noGrp="1"/>
          </p:cNvSpPr>
          <p:nvPr>
            <p:ph type="sldNum" sz="quarter" idx="10"/>
          </p:nvPr>
        </p:nvSpPr>
        <p:spPr/>
        <p:txBody>
          <a:bodyPr/>
          <a:lstStyle/>
          <a:p>
            <a:fld id="{B8F805CB-8359-3548-93B6-35471CEFF15A}" type="slidenum">
              <a:rPr lang="en-US" smtClean="0"/>
              <a:pPr/>
              <a:t>8</a:t>
            </a:fld>
            <a:endParaRPr lang="en-US"/>
          </a:p>
        </p:txBody>
      </p:sp>
    </p:spTree>
    <p:extLst>
      <p:ext uri="{BB962C8B-B14F-4D97-AF65-F5344CB8AC3E}">
        <p14:creationId xmlns:p14="http://schemas.microsoft.com/office/powerpoint/2010/main" val="23501184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r>
              <a:rPr lang="en-US" dirty="0" smtClean="0"/>
              <a:t>Consider a scenario where a student is making</a:t>
            </a:r>
            <a:r>
              <a:rPr lang="en-US" baseline="0" dirty="0" smtClean="0"/>
              <a:t> use of an advanced query to search for a species.</a:t>
            </a:r>
          </a:p>
          <a:p>
            <a:pPr marL="228600" indent="-228600">
              <a:buAutoNum type="arabicPeriod"/>
            </a:pPr>
            <a:r>
              <a:rPr lang="en-US" baseline="0" dirty="0" smtClean="0"/>
              <a:t>She makes use of images and text to describe her query.</a:t>
            </a:r>
          </a:p>
          <a:p>
            <a:pPr marL="228600" indent="-228600">
              <a:buAutoNum type="arabicPeriod"/>
            </a:pPr>
            <a:r>
              <a:rPr lang="en-US" baseline="0" dirty="0" smtClean="0"/>
              <a:t>In this scenario, she is looking for a species of the darter family and one that has a dorsal fin &lt;CLICK&gt; connected to another dorsal fin &lt;CLICK&gt;, which has an orange-colored edge &lt;CLICK&gt;.</a:t>
            </a:r>
          </a:p>
          <a:p>
            <a:pPr marL="228600" indent="-228600">
              <a:buAutoNum type="arabicPeriod"/>
            </a:pPr>
            <a:r>
              <a:rPr lang="en-US" baseline="0" dirty="0" smtClean="0"/>
              <a:t>Thus she is looking for a species from a specific family of fishes and which has three parts that are connected as described.</a:t>
            </a:r>
          </a:p>
        </p:txBody>
      </p:sp>
      <p:sp>
        <p:nvSpPr>
          <p:cNvPr id="4" name="Slide Number Placeholder 3"/>
          <p:cNvSpPr>
            <a:spLocks noGrp="1"/>
          </p:cNvSpPr>
          <p:nvPr>
            <p:ph type="sldNum" sz="quarter" idx="10"/>
          </p:nvPr>
        </p:nvSpPr>
        <p:spPr/>
        <p:txBody>
          <a:bodyPr/>
          <a:lstStyle/>
          <a:p>
            <a:fld id="{11B5CB0F-511A-C844-84D0-8FD582EF49BF}" type="slidenum">
              <a:rPr lang="en-US" smtClean="0"/>
              <a:pPr/>
              <a:t>25</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r>
              <a:rPr lang="en-US" dirty="0" smtClean="0"/>
              <a:t>We developed a prototype of an SI-DL, SuperIDR that enables working with parts of images.</a:t>
            </a:r>
          </a:p>
          <a:p>
            <a:pPr marL="228600" indent="-228600">
              <a:buAutoNum type="arabicPeriod"/>
            </a:pPr>
            <a:r>
              <a:rPr lang="en-US" baseline="0" dirty="0" smtClean="0"/>
              <a:t>It allows a user to mark-up and annotate parts of images and later retrieve information, including </a:t>
            </a:r>
            <a:r>
              <a:rPr lang="en-US" baseline="0" dirty="0" err="1" smtClean="0"/>
              <a:t>subimages</a:t>
            </a:r>
            <a:r>
              <a:rPr lang="en-US" baseline="0" dirty="0" smtClean="0"/>
              <a:t>, in multiple ways, including text- and content-based image retrieval. </a:t>
            </a:r>
          </a:p>
        </p:txBody>
      </p:sp>
      <p:sp>
        <p:nvSpPr>
          <p:cNvPr id="4" name="Slide Number Placeholder 3"/>
          <p:cNvSpPr>
            <a:spLocks noGrp="1"/>
          </p:cNvSpPr>
          <p:nvPr>
            <p:ph type="sldNum" sz="quarter" idx="10"/>
          </p:nvPr>
        </p:nvSpPr>
        <p:spPr/>
        <p:txBody>
          <a:bodyPr/>
          <a:lstStyle/>
          <a:p>
            <a:fld id="{11B5CB0F-511A-C844-84D0-8FD582EF49BF}" type="slidenum">
              <a:rPr lang="en-US" smtClean="0"/>
              <a:pPr/>
              <a:t>26</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 Customized SuperIDR to</a:t>
            </a:r>
            <a:r>
              <a:rPr lang="en-US" baseline="0" dirty="0" smtClean="0"/>
              <a:t> work with fish data and images. </a:t>
            </a:r>
          </a:p>
          <a:p>
            <a:r>
              <a:rPr lang="en-US" baseline="0" dirty="0" smtClean="0"/>
              <a:t>2. Slide  shows the details of a species, with a description of the species, all its images, </a:t>
            </a:r>
            <a:r>
              <a:rPr lang="en-US" baseline="0" dirty="0" err="1" smtClean="0"/>
              <a:t>subimages</a:t>
            </a:r>
            <a:r>
              <a:rPr lang="en-US" baseline="0" dirty="0" smtClean="0"/>
              <a:t> on each image and associated annotations. </a:t>
            </a:r>
            <a:endParaRPr lang="en-US" dirty="0"/>
          </a:p>
        </p:txBody>
      </p:sp>
      <p:sp>
        <p:nvSpPr>
          <p:cNvPr id="4" name="Slide Number Placeholder 3"/>
          <p:cNvSpPr>
            <a:spLocks noGrp="1"/>
          </p:cNvSpPr>
          <p:nvPr>
            <p:ph type="sldNum" sz="quarter" idx="10"/>
          </p:nvPr>
        </p:nvSpPr>
        <p:spPr/>
        <p:txBody>
          <a:bodyPr/>
          <a:lstStyle/>
          <a:p>
            <a:fld id="{11B5CB0F-511A-C844-84D0-8FD582EF49BF}" type="slidenum">
              <a:rPr lang="en-US" smtClean="0"/>
              <a:pPr/>
              <a:t>27</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10C5B8B8-4490-BC44-9FB4-823D23EB45FD}" type="slidenum">
              <a:rPr lang="en-US"/>
              <a:pPr/>
              <a:t>28</a:t>
            </a:fld>
            <a:endParaRPr 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C852DAA5-7ABD-4A4F-B0A8-939A3CC5BD51}" type="slidenum">
              <a:rPr lang="en-US"/>
              <a:pPr/>
              <a:t>29</a:t>
            </a:fld>
            <a:endParaRPr 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r>
              <a:rPr lang="en-US" dirty="0" smtClean="0"/>
              <a:t>Before showing an example of how</a:t>
            </a:r>
            <a:r>
              <a:rPr lang="en-US" baseline="0" dirty="0" smtClean="0"/>
              <a:t> </a:t>
            </a:r>
            <a:r>
              <a:rPr lang="en-US" baseline="0" dirty="0" err="1" smtClean="0"/>
              <a:t>subimages</a:t>
            </a:r>
            <a:r>
              <a:rPr lang="en-US" baseline="0" dirty="0" smtClean="0"/>
              <a:t> were used in the query interface, I will describe the combined search function in SuperIDR</a:t>
            </a:r>
            <a:endParaRPr lang="en-US" dirty="0" smtClean="0"/>
          </a:p>
          <a:p>
            <a:pPr marL="228600" indent="-228600">
              <a:buAutoNum type="arabicPeriod"/>
            </a:pPr>
            <a:r>
              <a:rPr lang="en-US" dirty="0" smtClean="0"/>
              <a:t>In this search </a:t>
            </a:r>
            <a:r>
              <a:rPr lang="en-US" baseline="0" dirty="0" smtClean="0"/>
              <a:t>interface, a user might specify a query using images and text. Further, they can mark-up part of the image and use that </a:t>
            </a:r>
            <a:r>
              <a:rPr lang="en-US" baseline="0" dirty="0" err="1" smtClean="0"/>
              <a:t>subimage</a:t>
            </a:r>
            <a:r>
              <a:rPr lang="en-US" baseline="0" dirty="0" smtClean="0"/>
              <a:t> as the query.</a:t>
            </a:r>
          </a:p>
          <a:p>
            <a:pPr marL="228600" indent="-228600">
              <a:buAutoNum type="arabicPeriod"/>
            </a:pPr>
            <a:r>
              <a:rPr lang="en-US" baseline="0" dirty="0" smtClean="0"/>
              <a:t>In the text part they can given keywords and search on annotations, descriptions of species, or both.</a:t>
            </a:r>
          </a:p>
          <a:p>
            <a:pPr marL="228600" indent="-228600">
              <a:buAutoNum type="arabicPeriod"/>
            </a:pPr>
            <a:r>
              <a:rPr lang="en-US" baseline="0" dirty="0" smtClean="0"/>
              <a:t>Search results are organized by images and by </a:t>
            </a:r>
            <a:r>
              <a:rPr lang="en-US" baseline="0" dirty="0" err="1" smtClean="0"/>
              <a:t>subimages</a:t>
            </a:r>
            <a:r>
              <a:rPr lang="en-US" baseline="0" dirty="0" smtClean="0"/>
              <a:t>/annotations. </a:t>
            </a:r>
            <a:endParaRPr lang="en-US" dirty="0" smtClean="0"/>
          </a:p>
          <a:p>
            <a:endParaRPr lang="en-US" dirty="0"/>
          </a:p>
        </p:txBody>
      </p:sp>
      <p:sp>
        <p:nvSpPr>
          <p:cNvPr id="4" name="Slide Number Placeholder 3"/>
          <p:cNvSpPr>
            <a:spLocks noGrp="1"/>
          </p:cNvSpPr>
          <p:nvPr>
            <p:ph type="sldNum" sz="quarter" idx="10"/>
          </p:nvPr>
        </p:nvSpPr>
        <p:spPr/>
        <p:txBody>
          <a:bodyPr/>
          <a:lstStyle/>
          <a:p>
            <a:fld id="{11B5CB0F-511A-C844-84D0-8FD582EF49BF}" type="slidenum">
              <a:rPr lang="en-US" smtClean="0"/>
              <a:pPr/>
              <a:t>30</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WWT might not load</a:t>
            </a:r>
            <a:r>
              <a:rPr lang="en-US" baseline="0" dirty="0" smtClean="0"/>
              <a:t> on the first try. It might seem like the site is down. The browser should be refreshed (f5) 2-3 times to load the page. </a:t>
            </a:r>
            <a:endParaRPr lang="en-US" dirty="0"/>
          </a:p>
        </p:txBody>
      </p:sp>
      <p:sp>
        <p:nvSpPr>
          <p:cNvPr id="4" name="Slide Number Placeholder 3"/>
          <p:cNvSpPr>
            <a:spLocks noGrp="1"/>
          </p:cNvSpPr>
          <p:nvPr>
            <p:ph type="sldNum" sz="quarter" idx="10"/>
          </p:nvPr>
        </p:nvSpPr>
        <p:spPr/>
        <p:txBody>
          <a:bodyPr/>
          <a:lstStyle/>
          <a:p>
            <a:fld id="{F249F3BD-5C03-4A16-B38F-CFF640782A9C}" type="slidenum">
              <a:rPr lang="en-US" smtClean="0"/>
              <a:pPr/>
              <a:t>32</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 top, various</a:t>
            </a:r>
            <a:r>
              <a:rPr lang="en-US" baseline="0" dirty="0" smtClean="0"/>
              <a:t> collections contain images, maps, and surveys of the sky taken by a number of telescopes. </a:t>
            </a:r>
          </a:p>
          <a:p>
            <a:endParaRPr lang="en-US" baseline="0" dirty="0"/>
          </a:p>
          <a:p>
            <a:r>
              <a:rPr lang="en-US" baseline="0" dirty="0" smtClean="0"/>
              <a:t>Lower left section contains all the images of various objects (e.g., stars, galaxies, constellations) for the areas currently in view (in the middle). </a:t>
            </a:r>
          </a:p>
          <a:p>
            <a:endParaRPr lang="en-US" baseline="0" dirty="0" smtClean="0"/>
          </a:p>
          <a:p>
            <a:r>
              <a:rPr lang="en-US" baseline="0" dirty="0" smtClean="0"/>
              <a:t>Lower right section gives contextual information such as where the constellation (red outlines) appear in the sky at earth, name of the constellation, size of the field of view (in blue rectangle box). In the middle, the yellow box selects the constellation. As we zoom in, these boxes (yellow constellation box and blue field of view box) disappear from the main section, but they are still present in the context box. </a:t>
            </a:r>
          </a:p>
          <a:p>
            <a:endParaRPr lang="en-US" baseline="0" dirty="0" smtClean="0"/>
          </a:p>
        </p:txBody>
      </p:sp>
      <p:sp>
        <p:nvSpPr>
          <p:cNvPr id="4" name="Slide Number Placeholder 3"/>
          <p:cNvSpPr>
            <a:spLocks noGrp="1"/>
          </p:cNvSpPr>
          <p:nvPr>
            <p:ph type="sldNum" sz="quarter" idx="10"/>
          </p:nvPr>
        </p:nvSpPr>
        <p:spPr/>
        <p:txBody>
          <a:bodyPr/>
          <a:lstStyle/>
          <a:p>
            <a:fld id="{82B3E283-EE2D-450A-BA66-E4EEC8115D80}" type="slidenum">
              <a:rPr lang="en-US" smtClean="0"/>
              <a:pPr/>
              <a:t>33</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two</a:t>
            </a:r>
            <a:r>
              <a:rPr lang="en-US" baseline="0" dirty="0" smtClean="0"/>
              <a:t> ways to find objects in WWT.</a:t>
            </a:r>
          </a:p>
          <a:p>
            <a:pPr marL="228600" indent="-228600">
              <a:buAutoNum type="arabicPeriod"/>
            </a:pPr>
            <a:r>
              <a:rPr lang="en-US" baseline="0" dirty="0" smtClean="0"/>
              <a:t>Use the search box and type in the word. Checking the plot box next to the search text box will allow us to see the search results visually. Blue circles are used to plot the search results. </a:t>
            </a:r>
          </a:p>
          <a:p>
            <a:pPr marL="228600" indent="-228600">
              <a:buAutoNum type="arabicPeriod"/>
            </a:pPr>
            <a:r>
              <a:rPr lang="en-US" baseline="0" dirty="0" err="1" smtClean="0"/>
              <a:t>Findersope</a:t>
            </a:r>
            <a:r>
              <a:rPr lang="en-US" baseline="0" dirty="0" smtClean="0"/>
              <a:t> is another way to find more information on things that are in our view. First click on an object to select it, then press </a:t>
            </a:r>
            <a:r>
              <a:rPr lang="en-US" baseline="0" dirty="0" err="1" smtClean="0"/>
              <a:t>shift+click</a:t>
            </a:r>
            <a:r>
              <a:rPr lang="en-US" baseline="0" dirty="0" smtClean="0"/>
              <a:t> to bring in the </a:t>
            </a:r>
            <a:r>
              <a:rPr lang="en-US" baseline="0" dirty="0" err="1" smtClean="0"/>
              <a:t>finderscope</a:t>
            </a:r>
            <a:r>
              <a:rPr lang="en-US" baseline="0" dirty="0" smtClean="0"/>
              <a:t>. Once up, </a:t>
            </a:r>
            <a:r>
              <a:rPr lang="en-US" baseline="0" dirty="0" err="1" smtClean="0"/>
              <a:t>finderscope</a:t>
            </a:r>
            <a:r>
              <a:rPr lang="en-US" baseline="0" dirty="0" smtClean="0"/>
              <a:t> can be dragged to select other objects. The ‘close’ button should be used to close </a:t>
            </a:r>
            <a:r>
              <a:rPr lang="en-US" baseline="0" dirty="0" err="1" smtClean="0"/>
              <a:t>finderscope</a:t>
            </a:r>
            <a:r>
              <a:rPr lang="en-US" baseline="0" dirty="0" smtClean="0"/>
              <a:t>. The ‘Research’ button provides more options such as finding more information on the object.</a:t>
            </a:r>
          </a:p>
        </p:txBody>
      </p:sp>
      <p:sp>
        <p:nvSpPr>
          <p:cNvPr id="4" name="Slide Number Placeholder 3"/>
          <p:cNvSpPr>
            <a:spLocks noGrp="1"/>
          </p:cNvSpPr>
          <p:nvPr>
            <p:ph type="sldNum" sz="quarter" idx="10"/>
          </p:nvPr>
        </p:nvSpPr>
        <p:spPr/>
        <p:txBody>
          <a:bodyPr/>
          <a:lstStyle/>
          <a:p>
            <a:fld id="{82B3E283-EE2D-450A-BA66-E4EEC8115D80}" type="slidenum">
              <a:rPr lang="en-US" smtClean="0"/>
              <a:pPr/>
              <a:t>34</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Note: WWT can sometime behave unpredictably (like spinning, rotating without control). Browser should be refreshed when this happens.</a:t>
            </a:r>
          </a:p>
          <a:p>
            <a:endParaRPr lang="en-US" dirty="0"/>
          </a:p>
        </p:txBody>
      </p:sp>
      <p:sp>
        <p:nvSpPr>
          <p:cNvPr id="4" name="Slide Number Placeholder 3"/>
          <p:cNvSpPr>
            <a:spLocks noGrp="1"/>
          </p:cNvSpPr>
          <p:nvPr>
            <p:ph type="sldNum" sz="quarter" idx="10"/>
          </p:nvPr>
        </p:nvSpPr>
        <p:spPr/>
        <p:txBody>
          <a:bodyPr/>
          <a:lstStyle/>
          <a:p>
            <a:fld id="{82B3E283-EE2D-450A-BA66-E4EEC8115D80}" type="slidenum">
              <a:rPr lang="en-US" smtClean="0"/>
              <a:pPr/>
              <a:t>35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A1: student groups will have different dates. </a:t>
            </a:r>
            <a:r>
              <a:rPr lang="en-US" baseline="0" dirty="0" smtClean="0"/>
              <a:t> Find the group that has the oldest archived page.</a:t>
            </a:r>
            <a:endParaRPr lang="en-US" baseline="0" smtClean="0"/>
          </a:p>
          <a:p>
            <a:endParaRPr lang="en-US" dirty="0"/>
          </a:p>
        </p:txBody>
      </p:sp>
      <p:sp>
        <p:nvSpPr>
          <p:cNvPr id="4" name="Slide Number Placeholder 3"/>
          <p:cNvSpPr>
            <a:spLocks noGrp="1"/>
          </p:cNvSpPr>
          <p:nvPr>
            <p:ph type="sldNum" sz="quarter" idx="10"/>
          </p:nvPr>
        </p:nvSpPr>
        <p:spPr/>
        <p:txBody>
          <a:bodyPr/>
          <a:lstStyle/>
          <a:p>
            <a:fld id="{B8F805CB-8359-3548-93B6-35471CEFF15A}" type="slidenum">
              <a:rPr lang="en-US" smtClean="0"/>
              <a:pPr/>
              <a:t>9</a:t>
            </a:fld>
            <a:endParaRPr lang="en-US"/>
          </a:p>
        </p:txBody>
      </p:sp>
    </p:spTree>
    <p:extLst>
      <p:ext uri="{BB962C8B-B14F-4D97-AF65-F5344CB8AC3E}">
        <p14:creationId xmlns:p14="http://schemas.microsoft.com/office/powerpoint/2010/main" val="23501184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Note: </a:t>
            </a:r>
            <a:r>
              <a:rPr lang="en-US" sz="1200" kern="1200" dirty="0" smtClean="0">
                <a:solidFill>
                  <a:schemeClr val="tx1"/>
                </a:solidFill>
                <a:latin typeface="+mn-lt"/>
                <a:ea typeface="+mn-ea"/>
                <a:cs typeface="+mn-cs"/>
              </a:rPr>
              <a:t>WWT can sometime behave unpredictably (like spinning, rotating without control). Browser should be refreshed when this happens.</a:t>
            </a:r>
          </a:p>
          <a:p>
            <a:endParaRPr lang="en-US" dirty="0"/>
          </a:p>
        </p:txBody>
      </p:sp>
      <p:sp>
        <p:nvSpPr>
          <p:cNvPr id="4" name="Slide Number Placeholder 3"/>
          <p:cNvSpPr>
            <a:spLocks noGrp="1"/>
          </p:cNvSpPr>
          <p:nvPr>
            <p:ph type="sldNum" sz="quarter" idx="10"/>
          </p:nvPr>
        </p:nvSpPr>
        <p:spPr/>
        <p:txBody>
          <a:bodyPr/>
          <a:lstStyle/>
          <a:p>
            <a:fld id="{82B3E283-EE2D-450A-BA66-E4EEC8115D80}" type="slidenum">
              <a:rPr lang="en-US" smtClean="0"/>
              <a:pPr/>
              <a:t>36</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Draco</a:t>
            </a:r>
            <a:endParaRPr lang="en-US" dirty="0"/>
          </a:p>
        </p:txBody>
      </p:sp>
      <p:sp>
        <p:nvSpPr>
          <p:cNvPr id="4" name="Slide Number Placeholder 3"/>
          <p:cNvSpPr>
            <a:spLocks noGrp="1"/>
          </p:cNvSpPr>
          <p:nvPr>
            <p:ph type="sldNum" sz="quarter" idx="10"/>
          </p:nvPr>
        </p:nvSpPr>
        <p:spPr/>
        <p:txBody>
          <a:bodyPr/>
          <a:lstStyle/>
          <a:p>
            <a:fld id="{82B3E283-EE2D-450A-BA66-E4EEC8115D80}" type="slidenum">
              <a:rPr lang="en-US" smtClean="0"/>
              <a:pPr/>
              <a:t>37</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2B3E283-EE2D-450A-BA66-E4EEC8115D80}" type="slidenum">
              <a:rPr lang="en-US" smtClean="0"/>
              <a:pPr/>
              <a:t>38</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Helix Nebula,</a:t>
            </a:r>
            <a:r>
              <a:rPr lang="en-US" baseline="0" dirty="0" smtClean="0"/>
              <a:t> also known as</a:t>
            </a:r>
            <a:r>
              <a:rPr lang="en-US" dirty="0" smtClean="0"/>
              <a:t> NGC 7293</a:t>
            </a:r>
            <a:endParaRPr lang="en-US" dirty="0"/>
          </a:p>
        </p:txBody>
      </p:sp>
      <p:sp>
        <p:nvSpPr>
          <p:cNvPr id="4" name="Slide Number Placeholder 3"/>
          <p:cNvSpPr>
            <a:spLocks noGrp="1"/>
          </p:cNvSpPr>
          <p:nvPr>
            <p:ph type="sldNum" sz="quarter" idx="10"/>
          </p:nvPr>
        </p:nvSpPr>
        <p:spPr/>
        <p:txBody>
          <a:bodyPr/>
          <a:lstStyle/>
          <a:p>
            <a:fld id="{82B3E283-EE2D-450A-BA66-E4EEC8115D80}" type="slidenum">
              <a:rPr lang="en-US" smtClean="0"/>
              <a:pPr/>
              <a:t>39</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700 light years.</a:t>
            </a:r>
            <a:endParaRPr lang="en-US" dirty="0"/>
          </a:p>
        </p:txBody>
      </p:sp>
      <p:sp>
        <p:nvSpPr>
          <p:cNvPr id="4" name="Slide Number Placeholder 3"/>
          <p:cNvSpPr>
            <a:spLocks noGrp="1"/>
          </p:cNvSpPr>
          <p:nvPr>
            <p:ph type="sldNum" sz="quarter" idx="10"/>
          </p:nvPr>
        </p:nvSpPr>
        <p:spPr/>
        <p:txBody>
          <a:bodyPr/>
          <a:lstStyle/>
          <a:p>
            <a:fld id="{82B3E283-EE2D-450A-BA66-E4EEC8115D80}" type="slidenum">
              <a:rPr lang="en-US" smtClean="0"/>
              <a:pPr/>
              <a:t>40</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A: Name of the star, co-ordinate, constellation information, distance, etc.</a:t>
            </a:r>
          </a:p>
          <a:p>
            <a:endParaRPr lang="en-US" dirty="0"/>
          </a:p>
        </p:txBody>
      </p:sp>
      <p:sp>
        <p:nvSpPr>
          <p:cNvPr id="4" name="Slide Number Placeholder 3"/>
          <p:cNvSpPr>
            <a:spLocks noGrp="1"/>
          </p:cNvSpPr>
          <p:nvPr>
            <p:ph type="sldNum" sz="quarter" idx="10"/>
          </p:nvPr>
        </p:nvSpPr>
        <p:spPr/>
        <p:txBody>
          <a:bodyPr/>
          <a:lstStyle/>
          <a:p>
            <a:fld id="{82B3E283-EE2D-450A-BA66-E4EEC8115D80}" type="slidenum">
              <a:rPr lang="en-US" smtClean="0"/>
              <a:pPr/>
              <a:t>41</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2B3E283-EE2D-450A-BA66-E4EEC8115D80}" type="slidenum">
              <a:rPr lang="en-US" smtClean="0"/>
              <a:pPr/>
              <a:t>43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A2:</a:t>
            </a:r>
            <a:r>
              <a:rPr lang="en-US" baseline="0" dirty="0" smtClean="0"/>
              <a:t> answers will be different. Check if they could find the number or not.</a:t>
            </a:r>
          </a:p>
        </p:txBody>
      </p:sp>
      <p:sp>
        <p:nvSpPr>
          <p:cNvPr id="4" name="Slide Number Placeholder 3"/>
          <p:cNvSpPr>
            <a:spLocks noGrp="1"/>
          </p:cNvSpPr>
          <p:nvPr>
            <p:ph type="sldNum" sz="quarter" idx="10"/>
          </p:nvPr>
        </p:nvSpPr>
        <p:spPr/>
        <p:txBody>
          <a:bodyPr/>
          <a:lstStyle/>
          <a:p>
            <a:fld id="{B8F805CB-8359-3548-93B6-35471CEFF15A}" type="slidenum">
              <a:rPr lang="en-US" smtClean="0"/>
              <a:pPr/>
              <a:t>10</a:t>
            </a:fld>
            <a:endParaRPr lang="en-US"/>
          </a:p>
        </p:txBody>
      </p:sp>
    </p:spTree>
    <p:extLst>
      <p:ext uri="{BB962C8B-B14F-4D97-AF65-F5344CB8AC3E}">
        <p14:creationId xmlns:p14="http://schemas.microsoft.com/office/powerpoint/2010/main" val="23501184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F805CB-8359-3548-93B6-35471CEFF15A}" type="slidenum">
              <a:rPr lang="en-US" smtClean="0"/>
              <a:pPr/>
              <a:t>11</a:t>
            </a:fld>
            <a:endParaRPr lang="en-US"/>
          </a:p>
        </p:txBody>
      </p:sp>
    </p:spTree>
    <p:extLst>
      <p:ext uri="{BB962C8B-B14F-4D97-AF65-F5344CB8AC3E}">
        <p14:creationId xmlns:p14="http://schemas.microsoft.com/office/powerpoint/2010/main" val="42920139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A1: Blacksburg high school class reunion (1991), YMCA worlds</a:t>
            </a:r>
            <a:r>
              <a:rPr lang="en-US" baseline="0" dirty="0" smtClean="0"/>
              <a:t> largest run registration, BEV online calendar, Dracula, Breastfeeding study, Movies are back, and starting a community network.</a:t>
            </a:r>
          </a:p>
          <a:p>
            <a:r>
              <a:rPr lang="en-US" baseline="0" dirty="0" smtClean="0"/>
              <a:t>A2: General Colin L. Powell (Ret.)</a:t>
            </a:r>
          </a:p>
          <a:p>
            <a:endParaRPr lang="en-US" baseline="0" dirty="0" smtClean="0"/>
          </a:p>
          <a:p>
            <a:r>
              <a:rPr lang="en-US" sz="1200" b="0" i="0" kern="1200" dirty="0" smtClean="0">
                <a:solidFill>
                  <a:schemeClr val="tx1"/>
                </a:solidFill>
                <a:latin typeface="+mn-lt"/>
                <a:ea typeface="+mn-ea"/>
                <a:cs typeface="+mn-cs"/>
              </a:rPr>
              <a:t>Q1: Please raise you hand if you can give one event you found</a:t>
            </a:r>
            <a:br>
              <a:rPr lang="en-US" sz="1200" b="0" i="0" kern="1200" dirty="0" smtClean="0">
                <a:solidFill>
                  <a:schemeClr val="tx1"/>
                </a:solidFill>
                <a:latin typeface="+mn-lt"/>
                <a:ea typeface="+mn-ea"/>
                <a:cs typeface="+mn-cs"/>
              </a:rPr>
            </a:br>
            <a:r>
              <a:rPr lang="en-US" sz="1200" b="0" i="0" kern="1200" dirty="0" smtClean="0">
                <a:solidFill>
                  <a:schemeClr val="tx1"/>
                </a:solidFill>
                <a:latin typeface="+mn-lt"/>
                <a:ea typeface="+mn-ea"/>
                <a:cs typeface="+mn-cs"/>
              </a:rPr>
              <a:t>Q2: Please raise your hand if you know who</a:t>
            </a:r>
            <a:endParaRPr lang="en-US" dirty="0"/>
          </a:p>
        </p:txBody>
      </p:sp>
      <p:sp>
        <p:nvSpPr>
          <p:cNvPr id="4" name="Slide Number Placeholder 3"/>
          <p:cNvSpPr>
            <a:spLocks noGrp="1"/>
          </p:cNvSpPr>
          <p:nvPr>
            <p:ph type="sldNum" sz="quarter" idx="10"/>
          </p:nvPr>
        </p:nvSpPr>
        <p:spPr/>
        <p:txBody>
          <a:bodyPr/>
          <a:lstStyle/>
          <a:p>
            <a:fld id="{B8F805CB-8359-3548-93B6-35471CEFF15A}" type="slidenum">
              <a:rPr lang="en-US" smtClean="0"/>
              <a:pPr/>
              <a:t>12</a:t>
            </a:fld>
            <a:endParaRPr lang="en-US"/>
          </a:p>
        </p:txBody>
      </p:sp>
    </p:spTree>
    <p:extLst>
      <p:ext uri="{BB962C8B-B14F-4D97-AF65-F5344CB8AC3E}">
        <p14:creationId xmlns:p14="http://schemas.microsoft.com/office/powerpoint/2010/main" val="42920139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A1: 10/7/2009</a:t>
            </a:r>
          </a:p>
          <a:p>
            <a:r>
              <a:rPr lang="en-US" dirty="0" smtClean="0"/>
              <a:t>A2: Students might answer it</a:t>
            </a:r>
            <a:r>
              <a:rPr lang="en-US" baseline="0" dirty="0" smtClean="0"/>
              <a:t> is because of ‘</a:t>
            </a:r>
            <a:r>
              <a:rPr lang="en-US" dirty="0" smtClean="0"/>
              <a:t>robots.txt’ file. </a:t>
            </a:r>
            <a:r>
              <a:rPr lang="en-US" baseline="0" dirty="0" smtClean="0"/>
              <a:t> The file exists in the server, but it allows crawling of the main page (excluding other folders).  Also, the fact that we can access the historic archived pages of bev.net tells us that it is not the reason.   </a:t>
            </a:r>
          </a:p>
          <a:p>
            <a:endParaRPr lang="en-US" baseline="0" dirty="0" smtClean="0"/>
          </a:p>
          <a:p>
            <a:r>
              <a:rPr lang="en-US" sz="1200" b="0" i="0" kern="1200" dirty="0" smtClean="0">
                <a:solidFill>
                  <a:schemeClr val="tx1"/>
                </a:solidFill>
                <a:latin typeface="+mn-lt"/>
                <a:ea typeface="+mn-ea"/>
                <a:cs typeface="+mn-cs"/>
              </a:rPr>
              <a:t>Q1: Please raise you hand if you can explain why this date was chosen</a:t>
            </a:r>
            <a:br>
              <a:rPr lang="en-US" sz="1200" b="0" i="0" kern="1200" dirty="0" smtClean="0">
                <a:solidFill>
                  <a:schemeClr val="tx1"/>
                </a:solidFill>
                <a:latin typeface="+mn-lt"/>
                <a:ea typeface="+mn-ea"/>
                <a:cs typeface="+mn-cs"/>
              </a:rPr>
            </a:br>
            <a:r>
              <a:rPr lang="en-US" sz="1200" b="0" i="0" kern="1200" dirty="0" smtClean="0">
                <a:solidFill>
                  <a:schemeClr val="tx1"/>
                </a:solidFill>
                <a:latin typeface="+mn-lt"/>
                <a:ea typeface="+mn-ea"/>
                <a:cs typeface="+mn-cs"/>
              </a:rPr>
              <a:t>Q2: Please raise your hand if you can suggest a reason</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B8F805CB-8359-3548-93B6-35471CEFF15A}" type="slidenum">
              <a:rPr lang="en-US" smtClean="0"/>
              <a:pPr/>
              <a:t>13</a:t>
            </a:fld>
            <a:endParaRPr lang="en-US"/>
          </a:p>
        </p:txBody>
      </p:sp>
    </p:spTree>
    <p:extLst>
      <p:ext uri="{BB962C8B-B14F-4D97-AF65-F5344CB8AC3E}">
        <p14:creationId xmlns:p14="http://schemas.microsoft.com/office/powerpoint/2010/main" val="21819146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7"/>
          <p:cNvSpPr>
            <a:spLocks noGrp="1" noChangeArrowheads="1"/>
          </p:cNvSpPr>
          <p:nvPr>
            <p:ph type="sldNum" sz="quarter" idx="5"/>
          </p:nvPr>
        </p:nvSpPr>
        <p:spPr>
          <a:noFill/>
        </p:spPr>
        <p:txBody>
          <a:bodyPr/>
          <a:lstStyle/>
          <a:p>
            <a:fld id="{A8B9087D-64F1-4818-A209-C8CC754792C4}" type="slidenum">
              <a:rPr lang="en-US" smtClean="0"/>
              <a:pPr/>
              <a:t>22</a:t>
            </a:fld>
            <a:endParaRPr lang="en-US" smtClean="0"/>
          </a:p>
        </p:txBody>
      </p:sp>
      <p:sp>
        <p:nvSpPr>
          <p:cNvPr id="370691" name="Rectangle 2"/>
          <p:cNvSpPr>
            <a:spLocks noGrp="1" noRot="1" noChangeAspect="1" noChangeArrowheads="1" noTextEdit="1"/>
          </p:cNvSpPr>
          <p:nvPr>
            <p:ph type="sldImg"/>
          </p:nvPr>
        </p:nvSpPr>
        <p:spPr>
          <a:ln/>
        </p:spPr>
      </p:sp>
      <p:sp>
        <p:nvSpPr>
          <p:cNvPr id="3706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None/>
            </a:pPr>
            <a:endParaRPr lang="en-US" dirty="0"/>
          </a:p>
        </p:txBody>
      </p:sp>
      <p:sp>
        <p:nvSpPr>
          <p:cNvPr id="4" name="Slide Number Placeholder 3"/>
          <p:cNvSpPr>
            <a:spLocks noGrp="1"/>
          </p:cNvSpPr>
          <p:nvPr>
            <p:ph type="sldNum" sz="quarter" idx="10"/>
          </p:nvPr>
        </p:nvSpPr>
        <p:spPr/>
        <p:txBody>
          <a:bodyPr/>
          <a:lstStyle/>
          <a:p>
            <a:fld id="{11B5CB0F-511A-C844-84D0-8FD582EF49BF}" type="slidenum">
              <a:rPr lang="en-US" smtClean="0"/>
              <a:pPr/>
              <a:t>23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r>
              <a:rPr lang="en-US" dirty="0" smtClean="0"/>
              <a:t>Our next step was to test</a:t>
            </a:r>
            <a:r>
              <a:rPr lang="en-US" baseline="0" dirty="0" smtClean="0"/>
              <a:t> SuperIDR, our prototype SI-DL in a scholarly task and how SuperIDR would support that scholarly task</a:t>
            </a:r>
          </a:p>
          <a:p>
            <a:pPr marL="228600" indent="-228600">
              <a:buAutoNum type="arabicPeriod"/>
            </a:pPr>
            <a:r>
              <a:rPr lang="en-US" baseline="0" dirty="0" smtClean="0"/>
              <a:t>Chose fish species identification as it inherently involves working with parts of fishes and fish images. </a:t>
            </a:r>
          </a:p>
          <a:p>
            <a:pPr marL="228600" indent="-228600">
              <a:buAutoNum type="arabicPeriod"/>
            </a:pPr>
            <a:r>
              <a:rPr lang="en-US" baseline="0" dirty="0" smtClean="0"/>
              <a:t>In fish identification, one is </a:t>
            </a:r>
            <a:r>
              <a:rPr lang="en-US" dirty="0" smtClean="0"/>
              <a:t>given an</a:t>
            </a:r>
            <a:r>
              <a:rPr lang="en-US" baseline="0" dirty="0" smtClean="0"/>
              <a:t> unknown </a:t>
            </a:r>
            <a:r>
              <a:rPr lang="en-US" dirty="0" smtClean="0"/>
              <a:t>fish specimen (TOP). Various fish ID</a:t>
            </a:r>
            <a:r>
              <a:rPr lang="en-US" baseline="0" dirty="0" smtClean="0"/>
              <a:t> materials such as a dichotomous key, text books, annotated pictures, and personal notes are used to identify the species of the unknown fish specimen. In most cases, a combination of these materials are used. </a:t>
            </a:r>
          </a:p>
          <a:p>
            <a:endParaRPr lang="en-US" dirty="0" smtClean="0"/>
          </a:p>
          <a:p>
            <a:endParaRPr lang="en-US" dirty="0" smtClean="0"/>
          </a:p>
          <a:p>
            <a:r>
              <a:rPr lang="en-US" dirty="0" smtClean="0"/>
              <a:t>IF TIME PERMITS</a:t>
            </a:r>
            <a:r>
              <a:rPr lang="en-US" baseline="0" dirty="0" smtClean="0"/>
              <a:t> OR SOMEONE ASKS</a:t>
            </a:r>
            <a:endParaRPr lang="en-US" dirty="0" smtClean="0"/>
          </a:p>
          <a:p>
            <a:r>
              <a:rPr lang="en-US" dirty="0" smtClean="0"/>
              <a:t>There are </a:t>
            </a:r>
            <a:r>
              <a:rPr lang="en-US" baseline="0" dirty="0" smtClean="0"/>
              <a:t>various fish ID methods, but typically focus on distinguishing characteristics, dealing with descriptions of parts of the fish.</a:t>
            </a:r>
          </a:p>
          <a:p>
            <a:r>
              <a:rPr lang="en-US" baseline="0" dirty="0" smtClean="0"/>
              <a:t>Dichotomous keys are akin to decision trees, where at each node a question is asked and depending on the answer, further questions are asked till one arrives at the species. Students might make </a:t>
            </a:r>
            <a:r>
              <a:rPr lang="en-US" baseline="0" dirty="0" err="1" smtClean="0"/>
              <a:t>notecards</a:t>
            </a:r>
            <a:r>
              <a:rPr lang="en-US" baseline="0" dirty="0" smtClean="0"/>
              <a:t> to study about species, which they might later use to identify the species. </a:t>
            </a:r>
            <a:endParaRPr lang="en-US" dirty="0"/>
          </a:p>
        </p:txBody>
      </p:sp>
      <p:sp>
        <p:nvSpPr>
          <p:cNvPr id="4" name="Slide Number Placeholder 3"/>
          <p:cNvSpPr>
            <a:spLocks noGrp="1"/>
          </p:cNvSpPr>
          <p:nvPr>
            <p:ph type="sldNum" sz="quarter" idx="10"/>
          </p:nvPr>
        </p:nvSpPr>
        <p:spPr/>
        <p:txBody>
          <a:bodyPr/>
          <a:lstStyle/>
          <a:p>
            <a:fld id="{11B5CB0F-511A-C844-84D0-8FD582EF49BF}" type="slidenum">
              <a:rPr lang="en-US" smtClean="0"/>
              <a:pPr/>
              <a:t>24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28725" y="1685925"/>
            <a:ext cx="6858000" cy="123825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3429000"/>
            <a:ext cx="6929438" cy="2133599"/>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1C17308B-DD05-4361-8D58-B344C26F2E28}" type="datetime1">
              <a:rPr lang="en-US" smtClean="0"/>
              <a:pPr/>
              <a:t>7/7/11</a:t>
            </a:fld>
            <a:endParaRPr lang="en-US" sz="1600" dirty="0"/>
          </a:p>
        </p:txBody>
      </p:sp>
      <p:sp>
        <p:nvSpPr>
          <p:cNvPr id="17" name="Footer Placeholder 16"/>
          <p:cNvSpPr>
            <a:spLocks noGrp="1"/>
          </p:cNvSpPr>
          <p:nvPr>
            <p:ph type="ftr" sz="quarter" idx="11"/>
          </p:nvPr>
        </p:nvSpPr>
        <p:spPr>
          <a:xfrm>
            <a:off x="2898648" y="6355080"/>
            <a:ext cx="3474720" cy="365760"/>
          </a:xfrm>
        </p:spPr>
        <p:txBody>
          <a:bodyPr/>
          <a:lstStyle/>
          <a:p>
            <a:endParaRPr kumimoji="0" lang="en-US" dirty="0"/>
          </a:p>
        </p:txBody>
      </p:sp>
      <p:sp>
        <p:nvSpPr>
          <p:cNvPr id="29" name="Slide Number Placeholder 28"/>
          <p:cNvSpPr>
            <a:spLocks noGrp="1"/>
          </p:cNvSpPr>
          <p:nvPr>
            <p:ph type="sldNum" sz="quarter" idx="12"/>
          </p:nvPr>
        </p:nvSpPr>
        <p:spPr>
          <a:xfrm>
            <a:off x="1216152" y="6355080"/>
            <a:ext cx="1219200" cy="365760"/>
          </a:xfrm>
        </p:spPr>
        <p:txBody>
          <a:bodyPr/>
          <a:lstStyle/>
          <a:p>
            <a:fld id="{EA7C8D44-3667-46F6-9772-CC52308E2A7F}" type="slidenum">
              <a:rPr kumimoji="0" lang="en-US" smtClean="0"/>
              <a:pPr/>
              <a:t>‹#›</a:t>
            </a:fld>
            <a:endParaRPr kumimoji="0" lang="en-US" dirty="0"/>
          </a:p>
        </p:txBody>
      </p:sp>
      <p:sp>
        <p:nvSpPr>
          <p:cNvPr id="21" name="Rectangle 20"/>
          <p:cNvSpPr/>
          <p:nvPr/>
        </p:nvSpPr>
        <p:spPr>
          <a:xfrm>
            <a:off x="914400" y="1447800"/>
            <a:ext cx="7315200" cy="160020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3352800"/>
            <a:ext cx="7391400" cy="27432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14400" y="1447800"/>
            <a:ext cx="228600" cy="16002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399" y="3352800"/>
            <a:ext cx="230981" cy="27432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6418343-E947-4A25-AEB1-11C28D67D62C}" type="datetime1">
              <a:rPr lang="en-US" smtClean="0"/>
              <a:pPr/>
              <a:t>7/7/11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EA7C8D44-3667-46F6-9772-CC52308E2A7F}"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5FB7033-51B4-4316-BDBE-70DC44828F77}" type="datetime1">
              <a:rPr lang="en-US" smtClean="0"/>
              <a:pPr/>
              <a:t>7/7/11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EA7C8D44-3667-46F6-9772-CC52308E2A7F}" type="slidenum">
              <a:rPr kumimoji="0" lang="en-US" smtClean="0"/>
              <a:pPr/>
              <a:t>‹#›</a:t>
            </a:fld>
            <a:endParaRPr kumimoji="0" lang="en-US"/>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534400" cy="457200"/>
          </a:xfrm>
        </p:spPr>
        <p:txBody>
          <a:bodyPr lIns="0" tIns="0" rIns="0" bIns="0"/>
          <a:lstStyle>
            <a:lvl1pPr algn="ctr">
              <a:defRPr/>
            </a:lvl1pPr>
          </a:lstStyle>
          <a:p>
            <a:r>
              <a:rPr kumimoji="0" lang="en-US" dirty="0" smtClean="0"/>
              <a:t>Click to edit Master title style</a:t>
            </a:r>
            <a:endParaRPr kumimoji="0" lang="en-US" dirty="0"/>
          </a:p>
        </p:txBody>
      </p:sp>
      <p:sp>
        <p:nvSpPr>
          <p:cNvPr id="4" name="Date Placeholder 3"/>
          <p:cNvSpPr>
            <a:spLocks noGrp="1"/>
          </p:cNvSpPr>
          <p:nvPr>
            <p:ph type="dt" sz="half" idx="10"/>
          </p:nvPr>
        </p:nvSpPr>
        <p:spPr>
          <a:xfrm>
            <a:off x="0" y="6492240"/>
            <a:ext cx="2289048" cy="365760"/>
          </a:xfrm>
        </p:spPr>
        <p:txBody>
          <a:bodyPr/>
          <a:lstStyle/>
          <a:p>
            <a:fld id="{4474AFDD-28C7-45C7-82B0-10D8064F35AD}" type="datetime1">
              <a:rPr lang="en-US" smtClean="0"/>
              <a:pPr/>
              <a:t>7/7/11</a:t>
            </a:fld>
            <a:endParaRPr lang="en-US" dirty="0"/>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a:xfrm>
            <a:off x="8305800" y="6492240"/>
            <a:ext cx="838200" cy="365760"/>
          </a:xfrm>
        </p:spPr>
        <p:txBody>
          <a:bodyPr/>
          <a:lstStyle/>
          <a:p>
            <a:fld id="{EA7C8D44-3667-46F6-9772-CC52308E2A7F}" type="slidenum">
              <a:rPr kumimoji="0" lang="en-US" smtClean="0"/>
              <a:pPr/>
              <a:t>‹#›</a:t>
            </a:fld>
            <a:endParaRPr kumimoji="0" lang="en-US" dirty="0"/>
          </a:p>
        </p:txBody>
      </p:sp>
      <p:sp>
        <p:nvSpPr>
          <p:cNvPr id="8" name="Content Placeholder 7"/>
          <p:cNvSpPr>
            <a:spLocks noGrp="1"/>
          </p:cNvSpPr>
          <p:nvPr>
            <p:ph sz="quarter" idx="1"/>
          </p:nvPr>
        </p:nvSpPr>
        <p:spPr>
          <a:xfrm>
            <a:off x="457200" y="914400"/>
            <a:ext cx="85344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8235E882-CCF7-405D-A9DA-A92DDED63A16}" type="datetime1">
              <a:rPr lang="en-US" smtClean="0"/>
              <a:pPr/>
              <a:t>7/7/11</a:t>
            </a:fld>
            <a:endParaRPr lang="en-US" dirty="0"/>
          </a:p>
        </p:txBody>
      </p:sp>
      <p:sp>
        <p:nvSpPr>
          <p:cNvPr id="5" name="Footer Placeholder 4"/>
          <p:cNvSpPr>
            <a:spLocks noGrp="1"/>
          </p:cNvSpPr>
          <p:nvPr>
            <p:ph type="ftr" sz="quarter" idx="11"/>
          </p:nvPr>
        </p:nvSpPr>
        <p:spPr>
          <a:xfrm>
            <a:off x="2898648" y="6355080"/>
            <a:ext cx="3474720" cy="365760"/>
          </a:xfrm>
        </p:spPr>
        <p:txBody>
          <a:bodyPr/>
          <a:lstStyle/>
          <a:p>
            <a:endParaRPr kumimoji="0" lang="en-US" dirty="0"/>
          </a:p>
        </p:txBody>
      </p:sp>
      <p:sp>
        <p:nvSpPr>
          <p:cNvPr id="6" name="Slide Number Placeholder 5"/>
          <p:cNvSpPr>
            <a:spLocks noGrp="1"/>
          </p:cNvSpPr>
          <p:nvPr>
            <p:ph type="sldNum" sz="quarter" idx="12"/>
          </p:nvPr>
        </p:nvSpPr>
        <p:spPr>
          <a:xfrm>
            <a:off x="1069848" y="6355080"/>
            <a:ext cx="1520952" cy="365760"/>
          </a:xfrm>
        </p:spPr>
        <p:txBody>
          <a:bodyPr/>
          <a:lstStyle/>
          <a:p>
            <a:fld id="{EA7C8D44-3667-46F6-9772-CC52308E2A7F}" type="slidenum">
              <a:rPr kumimoji="0" lang="en-US" smtClean="0"/>
              <a:pPr/>
              <a:t>‹#›</a:t>
            </a:fld>
            <a:endParaRPr kumimoji="0" lang="en-US" dirty="0"/>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4637C7D9-8B7F-43DF-A972-4FE9AE403657}" type="datetime1">
              <a:rPr lang="en-US" smtClean="0"/>
              <a:pPr/>
              <a:t>7/7/11</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EA7C8D44-3667-46F6-9772-CC52308E2A7F}" type="slidenum">
              <a:rPr kumimoji="0" lang="en-US" smtClean="0"/>
              <a:pPr/>
              <a:t>‹#›</a:t>
            </a:fld>
            <a:endParaRPr kumimoji="0" lang="en-US"/>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0B501AB5-F41F-4EDC-BF31-8D4F70FD16F3}" type="datetime1">
              <a:rPr lang="en-US" smtClean="0"/>
              <a:pPr/>
              <a:t>7/7/11</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EA7C8D44-3667-46F6-9772-CC52308E2A7F}" type="slidenum">
              <a:rPr kumimoji="0" lang="en-US" smtClean="0"/>
              <a:pPr/>
              <a:t>‹#›</a:t>
            </a:fld>
            <a:endParaRPr kumimoji="0" lang="en-US"/>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400050" y="6381750"/>
            <a:ext cx="2289048" cy="365760"/>
          </a:xfrm>
        </p:spPr>
        <p:txBody>
          <a:bodyPr/>
          <a:lstStyle/>
          <a:p>
            <a:fld id="{D5AE2CE5-FBE2-4136-B0FB-CAE54DFD01C0}" type="datetime1">
              <a:rPr lang="en-US" smtClean="0"/>
              <a:pPr/>
              <a:t>7/7/11</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a:xfrm>
            <a:off x="8613648" y="6356350"/>
            <a:ext cx="530352" cy="501650"/>
          </a:xfrm>
        </p:spPr>
        <p:txBody>
          <a:bodyPr/>
          <a:lstStyle/>
          <a:p>
            <a:fld id="{EA7C8D44-3667-46F6-9772-CC52308E2A7F}" type="slidenum">
              <a:rPr kumimoji="0" lang="en-US" smtClean="0"/>
              <a:pPr/>
              <a:t>‹#›</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75ECE0-6673-45E8-A9EA-DF4321407A71}" type="datetime1">
              <a:rPr lang="en-US" smtClean="0"/>
              <a:pPr/>
              <a:t>7/7/11</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EA7C8D44-3667-46F6-9772-CC52308E2A7F}" type="slidenum">
              <a:rPr kumimoji="0" lang="en-US" smtClean="0"/>
              <a:pPr/>
              <a:t>‹#›</a:t>
            </a:fld>
            <a:endParaRPr kumimoji="0" lang="en-US"/>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C9C4AE9-2662-45A2-BD94-89DD32370712}" type="datetime1">
              <a:rPr lang="en-US" smtClean="0"/>
              <a:pPr/>
              <a:t>7/7/11</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EA7C8D44-3667-46F6-9772-CC52308E2A7F}" type="slidenum">
              <a:rPr kumimoji="0" lang="en-US" smtClean="0"/>
              <a:pPr/>
              <a:t>‹#›</a:t>
            </a:fld>
            <a:endParaRPr kumimoji="0"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914AC0C-D8FA-47E0-988A-14EE042B6200}" type="datetime1">
              <a:rPr lang="en-US" smtClean="0"/>
              <a:pPr/>
              <a:t>7/7/11</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EA7C8D44-3667-46F6-9772-CC52308E2A7F}" type="slidenum">
              <a:rPr kumimoji="0" lang="en-US" smtClean="0"/>
              <a:pPr/>
              <a:t>‹#›</a:t>
            </a:fld>
            <a:endParaRPr kumimoji="0"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533400"/>
          </a:xfrm>
          <a:prstGeom prst="rect">
            <a:avLst/>
          </a:prstGeom>
        </p:spPr>
        <p:txBody>
          <a:bodyPr vert="horz" anchor="b" anchorCtr="0">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457200" y="914400"/>
            <a:ext cx="8229600" cy="541020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87774764-265B-43CF-B3DE-E3214FA21397}" type="datetime1">
              <a:rPr lang="en-US" smtClean="0"/>
              <a:pPr/>
              <a:t>7/7/11</a:t>
            </a:fld>
            <a:endParaRPr lang="en-US" sz="1400" dirty="0">
              <a:solidFill>
                <a:schemeClr val="tx2"/>
              </a:solidFill>
            </a:endParaRPr>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pPr algn="r" eaLnBrk="1" latinLnBrk="0" hangingPunct="1"/>
            <a:endParaRPr kumimoji="0" lang="en-US" sz="1400" dirty="0">
              <a:solidFill>
                <a:schemeClr val="tx2"/>
              </a:solidFill>
            </a:endParaRPr>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pPr algn="l" eaLnBrk="1" latinLnBrk="0" hangingPunct="1"/>
            <a:fld id="{EA7C8D44-3667-46F6-9772-CC52308E2A7F}" type="slidenum">
              <a:rPr kumimoji="0" lang="en-US" smtClean="0"/>
              <a:pPr algn="l" eaLnBrk="1" latinLnBrk="0" hangingPunct="1"/>
              <a:t>‹#›</a:t>
            </a:fld>
            <a:endParaRPr kumimoji="0" lang="en-US" sz="1600" dirty="0">
              <a:solidFill>
                <a:schemeClr val="tx2"/>
              </a:solidFill>
            </a:endParaRPr>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8382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2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14.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oleObject" Target="../embeddings/oleObject1.bin"/><Relationship Id="rId5" Type="http://schemas.openxmlformats.org/officeDocument/2006/relationships/image" Target="../media/image21.png"/><Relationship Id="rId6" Type="http://schemas.openxmlformats.org/officeDocument/2006/relationships/image" Target="../media/image22.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oleObject" Target="../embeddings/oleObject2.bin"/><Relationship Id="rId5" Type="http://schemas.openxmlformats.org/officeDocument/2006/relationships/image" Target="../media/image23.png"/><Relationship Id="rId6" Type="http://schemas.openxmlformats.org/officeDocument/2006/relationships/oleObject" Target="../embeddings/oleObject3.bin"/><Relationship Id="rId7" Type="http://schemas.openxmlformats.org/officeDocument/2006/relationships/image" Target="../media/image24.png"/><Relationship Id="rId1" Type="http://schemas.openxmlformats.org/officeDocument/2006/relationships/vmlDrawing" Target="../drawings/vmlDrawing2.vml"/><Relationship Id="rId2"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eg"/><Relationship Id="rId4" Type="http://schemas.openxmlformats.org/officeDocument/2006/relationships/image" Target="../media/image28.jpe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7.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9.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30.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31.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jpeg"/><Relationship Id="rId3" Type="http://schemas.openxmlformats.org/officeDocument/2006/relationships/hyperlink" Target="http://www.kidscosmos.org/kid-stuff/celestial.html"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sz="5200" dirty="0" smtClean="0"/>
              <a:t>C-Tech</a:t>
            </a:r>
            <a:r>
              <a:rPr lang="en-US" sz="5200" baseline="30000" dirty="0" smtClean="0"/>
              <a:t>2</a:t>
            </a:r>
            <a:endParaRPr lang="en-US" sz="5200" dirty="0">
              <a:latin typeface="Arial" pitchFamily="34" charset="0"/>
              <a:cs typeface="Arial" pitchFamily="34" charset="0"/>
            </a:endParaRPr>
          </a:p>
        </p:txBody>
      </p:sp>
      <p:sp>
        <p:nvSpPr>
          <p:cNvPr id="3" name="Subtitle 2"/>
          <p:cNvSpPr>
            <a:spLocks noGrp="1"/>
          </p:cNvSpPr>
          <p:nvPr>
            <p:ph type="subTitle" idx="1"/>
          </p:nvPr>
        </p:nvSpPr>
        <p:spPr>
          <a:xfrm>
            <a:off x="1219200" y="2971800"/>
            <a:ext cx="7162800" cy="3124200"/>
          </a:xfrm>
        </p:spPr>
        <p:txBody>
          <a:bodyPr>
            <a:noAutofit/>
          </a:bodyPr>
          <a:lstStyle/>
          <a:p>
            <a:pPr algn="ctr"/>
            <a:endParaRPr lang="en-US" sz="1800" dirty="0" smtClean="0">
              <a:solidFill>
                <a:schemeClr val="tx1"/>
              </a:solidFill>
              <a:latin typeface="Arial" pitchFamily="34" charset="0"/>
              <a:cs typeface="Arial" pitchFamily="34" charset="0"/>
            </a:endParaRPr>
          </a:p>
          <a:p>
            <a:pPr algn="ctr"/>
            <a:r>
              <a:rPr lang="en-US" sz="2200" dirty="0" smtClean="0">
                <a:solidFill>
                  <a:schemeClr val="tx1"/>
                </a:solidFill>
                <a:latin typeface="Arial" pitchFamily="34" charset="0"/>
                <a:cs typeface="Arial" pitchFamily="34" charset="0"/>
              </a:rPr>
              <a:t>Edward A. Fox</a:t>
            </a:r>
          </a:p>
          <a:p>
            <a:pPr algn="ctr"/>
            <a:r>
              <a:rPr lang="en-US" sz="1800" u="sng" dirty="0" smtClean="0">
                <a:solidFill>
                  <a:srgbClr val="0070C0"/>
                </a:solidFill>
                <a:cs typeface="Arial" pitchFamily="34" charset="0"/>
              </a:rPr>
              <a:t>fox@vt.edu</a:t>
            </a:r>
            <a:r>
              <a:rPr lang="en-US" sz="1800" dirty="0" smtClean="0">
                <a:solidFill>
                  <a:srgbClr val="0070C0"/>
                </a:solidFill>
                <a:cs typeface="Arial" pitchFamily="34" charset="0"/>
              </a:rPr>
              <a:t>  </a:t>
            </a:r>
            <a:r>
              <a:rPr lang="en-US" sz="1800" u="sng" dirty="0" smtClean="0">
                <a:solidFill>
                  <a:srgbClr val="0070C0"/>
                </a:solidFill>
              </a:rPr>
              <a:t>http://fox.cs.vt.edu</a:t>
            </a:r>
            <a:endParaRPr lang="en-US" sz="1800" u="sng" dirty="0" smtClean="0">
              <a:solidFill>
                <a:srgbClr val="0070C0"/>
              </a:solidFill>
              <a:cs typeface="Arial" pitchFamily="34" charset="0"/>
            </a:endParaRPr>
          </a:p>
          <a:p>
            <a:pPr algn="ctr"/>
            <a:endParaRPr lang="en-US" sz="1800" dirty="0" smtClean="0">
              <a:solidFill>
                <a:schemeClr val="tx1"/>
              </a:solidFill>
              <a:latin typeface="Arial" pitchFamily="34" charset="0"/>
              <a:cs typeface="Arial" pitchFamily="34" charset="0"/>
            </a:endParaRPr>
          </a:p>
          <a:p>
            <a:pPr algn="ctr"/>
            <a:r>
              <a:rPr lang="en-US" sz="1800" dirty="0">
                <a:solidFill>
                  <a:schemeClr val="tx1"/>
                </a:solidFill>
                <a:latin typeface="Arial" pitchFamily="34" charset="0"/>
                <a:cs typeface="Arial" pitchFamily="34" charset="0"/>
              </a:rPr>
              <a:t>Monika Akbar, Eric </a:t>
            </a:r>
            <a:r>
              <a:rPr lang="en-US" sz="1800" dirty="0" err="1" smtClean="0">
                <a:solidFill>
                  <a:schemeClr val="tx1"/>
                </a:solidFill>
                <a:latin typeface="Arial" pitchFamily="34" charset="0"/>
                <a:cs typeface="Arial" pitchFamily="34" charset="0"/>
              </a:rPr>
              <a:t>Fouh</a:t>
            </a:r>
            <a:r>
              <a:rPr lang="en-US" sz="1800" dirty="0" smtClean="0">
                <a:solidFill>
                  <a:schemeClr val="tx1"/>
                </a:solidFill>
                <a:latin typeface="Arial" pitchFamily="34" charset="0"/>
                <a:cs typeface="Arial" pitchFamily="34" charset="0"/>
              </a:rPr>
              <a:t>, Lin </a:t>
            </a:r>
            <a:r>
              <a:rPr lang="en-US" sz="1800" dirty="0" err="1" smtClean="0">
                <a:solidFill>
                  <a:schemeClr val="tx1"/>
                </a:solidFill>
                <a:latin typeface="Arial" pitchFamily="34" charset="0"/>
                <a:cs typeface="Arial" pitchFamily="34" charset="0"/>
              </a:rPr>
              <a:t>Tzy</a:t>
            </a:r>
            <a:r>
              <a:rPr lang="en-US" sz="1800" dirty="0" smtClean="0">
                <a:solidFill>
                  <a:schemeClr val="tx1"/>
                </a:solidFill>
                <a:latin typeface="Arial" pitchFamily="34" charset="0"/>
                <a:cs typeface="Arial" pitchFamily="34" charset="0"/>
              </a:rPr>
              <a:t> Li, Mohamed </a:t>
            </a:r>
            <a:r>
              <a:rPr lang="en-US" sz="1800" dirty="0" err="1" smtClean="0">
                <a:solidFill>
                  <a:schemeClr val="tx1"/>
                </a:solidFill>
                <a:latin typeface="Arial" pitchFamily="34" charset="0"/>
                <a:cs typeface="Arial" pitchFamily="34" charset="0"/>
              </a:rPr>
              <a:t>Magdy</a:t>
            </a:r>
            <a:r>
              <a:rPr lang="en-US" sz="1800" dirty="0" smtClean="0">
                <a:solidFill>
                  <a:schemeClr val="tx1"/>
                </a:solidFill>
                <a:latin typeface="Arial" pitchFamily="34" charset="0"/>
                <a:cs typeface="Arial" pitchFamily="34" charset="0"/>
              </a:rPr>
              <a:t>, Nathan Short, </a:t>
            </a:r>
            <a:r>
              <a:rPr lang="en-US" sz="1800" dirty="0" err="1" smtClean="0">
                <a:solidFill>
                  <a:schemeClr val="tx1"/>
                </a:solidFill>
                <a:latin typeface="Arial" pitchFamily="34" charset="0"/>
                <a:cs typeface="Arial" pitchFamily="34" charset="0"/>
              </a:rPr>
              <a:t>Seungwon</a:t>
            </a:r>
            <a:r>
              <a:rPr lang="en-US" sz="1800" dirty="0" smtClean="0">
                <a:solidFill>
                  <a:schemeClr val="tx1"/>
                </a:solidFill>
                <a:latin typeface="Arial" pitchFamily="34" charset="0"/>
                <a:cs typeface="Arial" pitchFamily="34" charset="0"/>
              </a:rPr>
              <a:t> Yang, Sloane </a:t>
            </a:r>
            <a:r>
              <a:rPr lang="en-US" sz="1800" dirty="0" err="1" smtClean="0">
                <a:solidFill>
                  <a:schemeClr val="tx1"/>
                </a:solidFill>
                <a:latin typeface="Arial" pitchFamily="34" charset="0"/>
                <a:cs typeface="Arial" pitchFamily="34" charset="0"/>
              </a:rPr>
              <a:t>Neidig</a:t>
            </a:r>
            <a:r>
              <a:rPr lang="en-US" sz="1800" dirty="0" smtClean="0">
                <a:solidFill>
                  <a:schemeClr val="tx1"/>
                </a:solidFill>
                <a:latin typeface="Arial" pitchFamily="34" charset="0"/>
                <a:cs typeface="Arial" pitchFamily="34" charset="0"/>
              </a:rPr>
              <a:t>, Uma Murthy</a:t>
            </a:r>
          </a:p>
          <a:p>
            <a:pPr algn="ctr"/>
            <a:endParaRPr lang="en-US" sz="1800" dirty="0" smtClean="0">
              <a:solidFill>
                <a:schemeClr val="tx1"/>
              </a:solidFill>
              <a:latin typeface="Arial" pitchFamily="34" charset="0"/>
              <a:cs typeface="Arial" pitchFamily="34" charset="0"/>
            </a:endParaRPr>
          </a:p>
          <a:p>
            <a:pPr algn="ctr"/>
            <a:r>
              <a:rPr lang="en-US" sz="1800" dirty="0" smtClean="0">
                <a:solidFill>
                  <a:schemeClr val="tx1"/>
                </a:solidFill>
                <a:latin typeface="Arial" pitchFamily="34" charset="0"/>
                <a:cs typeface="Arial" pitchFamily="34" charset="0"/>
              </a:rPr>
              <a:t>Department of Computer Science, Virginia Tech</a:t>
            </a:r>
          </a:p>
          <a:p>
            <a:pPr algn="ctr"/>
            <a:r>
              <a:rPr lang="en-US" sz="1800" dirty="0" smtClean="0">
                <a:solidFill>
                  <a:schemeClr val="tx1"/>
                </a:solidFill>
                <a:latin typeface="Arial" pitchFamily="34" charset="0"/>
                <a:cs typeface="Arial" pitchFamily="34" charset="0"/>
              </a:rPr>
              <a:t>Blacksburg, VA 24061</a:t>
            </a:r>
          </a:p>
          <a:p>
            <a:pPr algn="ctr"/>
            <a:endParaRPr lang="en-US" sz="1800" dirty="0" smtClean="0">
              <a:solidFill>
                <a:schemeClr val="tx1"/>
              </a:solidFill>
              <a:latin typeface="Arial" pitchFamily="34" charset="0"/>
              <a:cs typeface="Arial" pitchFamily="34" charset="0"/>
            </a:endParaRPr>
          </a:p>
          <a:p>
            <a:pPr algn="ctr"/>
            <a:r>
              <a:rPr lang="en-US" sz="1800" dirty="0" smtClean="0">
                <a:solidFill>
                  <a:schemeClr val="tx1"/>
                </a:solidFill>
                <a:latin typeface="Arial" pitchFamily="34" charset="0"/>
                <a:cs typeface="Arial" pitchFamily="34" charset="0"/>
              </a:rPr>
              <a:t>Outreach Activity, July 7, 2011</a:t>
            </a:r>
          </a:p>
          <a:p>
            <a:pPr algn="ctr"/>
            <a:endParaRPr lang="en-US" sz="1800" dirty="0" smtClean="0">
              <a:solidFill>
                <a:schemeClr val="tx1"/>
              </a:solidFill>
              <a:latin typeface="Arial" pitchFamily="34" charset="0"/>
              <a:cs typeface="Arial" pitchFamily="34" charset="0"/>
            </a:endParaRPr>
          </a:p>
          <a:p>
            <a:pPr algn="ctr"/>
            <a:endParaRPr lang="en-US" sz="1800" dirty="0">
              <a:solidFill>
                <a:schemeClr val="tx1"/>
              </a:solidFill>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534400" cy="533400"/>
          </a:xfrm>
        </p:spPr>
        <p:txBody>
          <a:bodyPr/>
          <a:lstStyle/>
          <a:p>
            <a:r>
              <a:rPr lang="en-US" dirty="0" smtClean="0"/>
              <a:t>Exercise I</a:t>
            </a:r>
            <a:endParaRPr lang="en-US" dirty="0"/>
          </a:p>
        </p:txBody>
      </p:sp>
      <p:sp>
        <p:nvSpPr>
          <p:cNvPr id="3" name="Content Placeholder 2"/>
          <p:cNvSpPr>
            <a:spLocks noGrp="1"/>
          </p:cNvSpPr>
          <p:nvPr>
            <p:ph idx="1"/>
          </p:nvPr>
        </p:nvSpPr>
        <p:spPr/>
        <p:txBody>
          <a:bodyPr/>
          <a:lstStyle/>
          <a:p>
            <a:r>
              <a:rPr lang="en-US" dirty="0" smtClean="0"/>
              <a:t>Q2. How many times has it been crawled (see the example below)?</a:t>
            </a:r>
            <a:endParaRPr lang="en-US" dirty="0"/>
          </a:p>
        </p:txBody>
      </p:sp>
      <p:grpSp>
        <p:nvGrpSpPr>
          <p:cNvPr id="12" name="Group 11"/>
          <p:cNvGrpSpPr/>
          <p:nvPr/>
        </p:nvGrpSpPr>
        <p:grpSpPr>
          <a:xfrm>
            <a:off x="990600" y="2514600"/>
            <a:ext cx="7264400" cy="1270000"/>
            <a:chOff x="752642" y="3180343"/>
            <a:chExt cx="7264400" cy="1270000"/>
          </a:xfrm>
        </p:grpSpPr>
        <p:pic>
          <p:nvPicPr>
            <p:cNvPr id="9" name="Picture 8"/>
            <p:cNvPicPr>
              <a:picLocks noChangeAspect="1"/>
            </p:cNvPicPr>
            <p:nvPr/>
          </p:nvPicPr>
          <p:blipFill>
            <a:blip r:embed="rId3" cstate="print"/>
            <a:stretch>
              <a:fillRect/>
            </a:stretch>
          </p:blipFill>
          <p:spPr>
            <a:xfrm>
              <a:off x="752642" y="3180343"/>
              <a:ext cx="7264400" cy="1270000"/>
            </a:xfrm>
            <a:prstGeom prst="rect">
              <a:avLst/>
            </a:prstGeom>
            <a:ln>
              <a:noFill/>
            </a:ln>
            <a:effectLst>
              <a:outerShdw blurRad="190500" algn="tl" rotWithShape="0">
                <a:srgbClr val="000000">
                  <a:alpha val="70000"/>
                </a:srgbClr>
              </a:outerShdw>
            </a:effectLst>
          </p:spPr>
        </p:pic>
        <p:sp>
          <p:nvSpPr>
            <p:cNvPr id="10" name="Rounded Rectangle 9"/>
            <p:cNvSpPr/>
            <p:nvPr/>
          </p:nvSpPr>
          <p:spPr>
            <a:xfrm>
              <a:off x="6017530" y="3878258"/>
              <a:ext cx="1067731" cy="288763"/>
            </a:xfrm>
            <a:prstGeom prst="roundRect">
              <a:avLst/>
            </a:prstGeom>
            <a:noFill/>
            <a:ln w="38100" cmpd="sng"/>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Left Arrow 10"/>
            <p:cNvSpPr/>
            <p:nvPr/>
          </p:nvSpPr>
          <p:spPr>
            <a:xfrm rot="19668923">
              <a:off x="7156164" y="3545501"/>
              <a:ext cx="527747" cy="418478"/>
            </a:xfrm>
            <a:prstGeom prst="leftArrow">
              <a:avLst/>
            </a:prstGeom>
            <a:solidFill>
              <a:srgbClr val="FF6600"/>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grpSp>
      <p:sp>
        <p:nvSpPr>
          <p:cNvPr id="14" name="Slide Number Placeholder 13"/>
          <p:cNvSpPr>
            <a:spLocks noGrp="1"/>
          </p:cNvSpPr>
          <p:nvPr>
            <p:ph type="sldNum" sz="quarter" idx="12"/>
          </p:nvPr>
        </p:nvSpPr>
        <p:spPr/>
        <p:txBody>
          <a:bodyPr/>
          <a:lstStyle/>
          <a:p>
            <a:fld id="{EA7C8D44-3667-46F6-9772-CC52308E2A7F}" type="slidenum">
              <a:rPr kumimoji="0" lang="en-US" smtClean="0"/>
              <a:pPr/>
              <a:t>10</a:t>
            </a:fld>
            <a:endParaRPr kumimoji="0" lang="en-US" dirty="0"/>
          </a:p>
        </p:txBody>
      </p:sp>
    </p:spTree>
    <p:extLst>
      <p:ext uri="{BB962C8B-B14F-4D97-AF65-F5344CB8AC3E}">
        <p14:creationId xmlns:p14="http://schemas.microsoft.com/office/powerpoint/2010/main" val="178149650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534400" cy="533400"/>
          </a:xfrm>
        </p:spPr>
        <p:txBody>
          <a:bodyPr/>
          <a:lstStyle/>
          <a:p>
            <a:r>
              <a:rPr lang="en-US" dirty="0" smtClean="0"/>
              <a:t>Exercise II</a:t>
            </a:r>
            <a:endParaRPr lang="en-US" dirty="0"/>
          </a:p>
        </p:txBody>
      </p:sp>
      <p:sp>
        <p:nvSpPr>
          <p:cNvPr id="3" name="Content Placeholder 2"/>
          <p:cNvSpPr>
            <a:spLocks noGrp="1"/>
          </p:cNvSpPr>
          <p:nvPr>
            <p:ph idx="1"/>
          </p:nvPr>
        </p:nvSpPr>
        <p:spPr/>
        <p:txBody>
          <a:bodyPr/>
          <a:lstStyle/>
          <a:p>
            <a:r>
              <a:rPr lang="en-US" dirty="0"/>
              <a:t>Go to </a:t>
            </a:r>
            <a:r>
              <a:rPr lang="en-US" u="sng" dirty="0">
                <a:solidFill>
                  <a:srgbClr val="002060"/>
                </a:solidFill>
              </a:rPr>
              <a:t>http://wayback.archive.org/web/</a:t>
            </a:r>
            <a:r>
              <a:rPr lang="en-US" dirty="0"/>
              <a:t> </a:t>
            </a:r>
          </a:p>
          <a:p>
            <a:r>
              <a:rPr lang="en-US" dirty="0"/>
              <a:t>Find </a:t>
            </a:r>
            <a:r>
              <a:rPr lang="en-US" dirty="0" smtClean="0"/>
              <a:t>archived pages of the Blacksburg Electronic Village in </a:t>
            </a:r>
            <a:r>
              <a:rPr lang="en-US" dirty="0"/>
              <a:t>the Wayback Machine, by entering </a:t>
            </a:r>
            <a:r>
              <a:rPr lang="en-US" dirty="0" smtClean="0"/>
              <a:t>‘www.bev.net’ </a:t>
            </a:r>
            <a:r>
              <a:rPr lang="en-US" dirty="0"/>
              <a:t>and </a:t>
            </a:r>
            <a:r>
              <a:rPr lang="en-US" dirty="0" smtClean="0"/>
              <a:t>clicking the </a:t>
            </a:r>
            <a:r>
              <a:rPr lang="en-US" dirty="0"/>
              <a:t>‘Show All’ </a:t>
            </a:r>
            <a:r>
              <a:rPr lang="en-US" dirty="0" smtClean="0"/>
              <a:t>button.</a:t>
            </a:r>
            <a:endParaRPr lang="en-US" dirty="0"/>
          </a:p>
          <a:p>
            <a:endParaRPr lang="en-US" dirty="0"/>
          </a:p>
        </p:txBody>
      </p:sp>
      <p:grpSp>
        <p:nvGrpSpPr>
          <p:cNvPr id="9" name="Group 8"/>
          <p:cNvGrpSpPr/>
          <p:nvPr/>
        </p:nvGrpSpPr>
        <p:grpSpPr>
          <a:xfrm>
            <a:off x="1600200" y="3124200"/>
            <a:ext cx="6121400" cy="2927566"/>
            <a:chOff x="1511300" y="3780739"/>
            <a:chExt cx="6121400" cy="2927566"/>
          </a:xfrm>
        </p:grpSpPr>
        <p:pic>
          <p:nvPicPr>
            <p:cNvPr id="4" name="Picture 3"/>
            <p:cNvPicPr>
              <a:picLocks noChangeAspect="1"/>
            </p:cNvPicPr>
            <p:nvPr/>
          </p:nvPicPr>
          <p:blipFill>
            <a:blip r:embed="rId3" cstate="print"/>
            <a:stretch>
              <a:fillRect/>
            </a:stretch>
          </p:blipFill>
          <p:spPr>
            <a:xfrm>
              <a:off x="1511300" y="3780739"/>
              <a:ext cx="6121400" cy="2927566"/>
            </a:xfrm>
            <a:prstGeom prst="rect">
              <a:avLst/>
            </a:prstGeom>
            <a:ln>
              <a:noFill/>
            </a:ln>
            <a:effectLst>
              <a:outerShdw blurRad="190500" algn="tl" rotWithShape="0">
                <a:srgbClr val="000000">
                  <a:alpha val="70000"/>
                </a:srgbClr>
              </a:outerShdw>
            </a:effectLst>
          </p:spPr>
        </p:pic>
        <p:sp>
          <p:nvSpPr>
            <p:cNvPr id="5" name="Rounded Rectangle 4"/>
            <p:cNvSpPr/>
            <p:nvPr/>
          </p:nvSpPr>
          <p:spPr>
            <a:xfrm>
              <a:off x="1587444" y="5238200"/>
              <a:ext cx="2929543" cy="461770"/>
            </a:xfrm>
            <a:prstGeom prst="roundRect">
              <a:avLst/>
            </a:prstGeom>
            <a:noFill/>
            <a:ln w="38100" cmpd="sng"/>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Rounded Rectangle 5"/>
            <p:cNvSpPr/>
            <p:nvPr/>
          </p:nvSpPr>
          <p:spPr>
            <a:xfrm>
              <a:off x="1595528" y="6035277"/>
              <a:ext cx="1319588" cy="461770"/>
            </a:xfrm>
            <a:prstGeom prst="roundRect">
              <a:avLst/>
            </a:prstGeom>
            <a:noFill/>
            <a:ln w="38100" cmpd="sng"/>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Left Arrow 6"/>
            <p:cNvSpPr/>
            <p:nvPr/>
          </p:nvSpPr>
          <p:spPr>
            <a:xfrm rot="19668923">
              <a:off x="4641765" y="4974239"/>
              <a:ext cx="527747" cy="418478"/>
            </a:xfrm>
            <a:prstGeom prst="leftArrow">
              <a:avLst/>
            </a:prstGeom>
            <a:solidFill>
              <a:srgbClr val="FF6600"/>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8" name="Left Arrow 7"/>
            <p:cNvSpPr/>
            <p:nvPr/>
          </p:nvSpPr>
          <p:spPr>
            <a:xfrm rot="19668923">
              <a:off x="2923318" y="5775709"/>
              <a:ext cx="592534" cy="418478"/>
            </a:xfrm>
            <a:prstGeom prst="leftArrow">
              <a:avLst/>
            </a:prstGeom>
            <a:solidFill>
              <a:srgbClr val="FF6600"/>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grpSp>
      <p:sp>
        <p:nvSpPr>
          <p:cNvPr id="11" name="Slide Number Placeholder 10"/>
          <p:cNvSpPr>
            <a:spLocks noGrp="1"/>
          </p:cNvSpPr>
          <p:nvPr>
            <p:ph type="sldNum" sz="quarter" idx="12"/>
          </p:nvPr>
        </p:nvSpPr>
        <p:spPr/>
        <p:txBody>
          <a:bodyPr/>
          <a:lstStyle/>
          <a:p>
            <a:fld id="{EA7C8D44-3667-46F6-9772-CC52308E2A7F}" type="slidenum">
              <a:rPr kumimoji="0" lang="en-US" smtClean="0"/>
              <a:pPr/>
              <a:t>11</a:t>
            </a:fld>
            <a:endParaRPr kumimoji="0" lang="en-US" dirty="0"/>
          </a:p>
        </p:txBody>
      </p:sp>
    </p:spTree>
    <p:extLst>
      <p:ext uri="{BB962C8B-B14F-4D97-AF65-F5344CB8AC3E}">
        <p14:creationId xmlns:p14="http://schemas.microsoft.com/office/powerpoint/2010/main" val="133491406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534400" cy="533400"/>
          </a:xfrm>
        </p:spPr>
        <p:txBody>
          <a:bodyPr/>
          <a:lstStyle/>
          <a:p>
            <a:r>
              <a:rPr lang="en-US" dirty="0" smtClean="0"/>
              <a:t>Exercise II</a:t>
            </a:r>
            <a:endParaRPr lang="en-US" dirty="0"/>
          </a:p>
        </p:txBody>
      </p:sp>
      <p:sp>
        <p:nvSpPr>
          <p:cNvPr id="3" name="Content Placeholder 2"/>
          <p:cNvSpPr>
            <a:spLocks noGrp="1"/>
          </p:cNvSpPr>
          <p:nvPr>
            <p:ph idx="1"/>
          </p:nvPr>
        </p:nvSpPr>
        <p:spPr/>
        <p:txBody>
          <a:bodyPr/>
          <a:lstStyle/>
          <a:p>
            <a:r>
              <a:rPr lang="en-US" dirty="0" smtClean="0"/>
              <a:t>Find the page archived on May 16, 2001</a:t>
            </a:r>
          </a:p>
          <a:p>
            <a:pPr lvl="1"/>
            <a:r>
              <a:rPr lang="en-US" dirty="0" smtClean="0"/>
              <a:t>Q1: What are the 3 upcoming events given on this ‘Calendar’ page?</a:t>
            </a:r>
          </a:p>
          <a:p>
            <a:pPr lvl="1"/>
            <a:endParaRPr lang="en-US" dirty="0" smtClean="0"/>
          </a:p>
          <a:p>
            <a:pPr lvl="1"/>
            <a:endParaRPr lang="en-US" dirty="0" smtClean="0"/>
          </a:p>
          <a:p>
            <a:pPr lvl="1">
              <a:buNone/>
            </a:pPr>
            <a:endParaRPr lang="en-US" dirty="0" smtClean="0"/>
          </a:p>
          <a:p>
            <a:r>
              <a:rPr lang="en-US" dirty="0" smtClean="0"/>
              <a:t>Find the page archived on Feb. 8, 1999</a:t>
            </a:r>
          </a:p>
          <a:p>
            <a:pPr lvl="1"/>
            <a:r>
              <a:rPr lang="en-US" dirty="0" smtClean="0"/>
              <a:t>Q2: Who planned to visit VT on March 30, 1999? </a:t>
            </a:r>
          </a:p>
          <a:p>
            <a:endParaRPr lang="en-US" dirty="0"/>
          </a:p>
        </p:txBody>
      </p:sp>
      <p:sp>
        <p:nvSpPr>
          <p:cNvPr id="5" name="Slide Number Placeholder 4"/>
          <p:cNvSpPr>
            <a:spLocks noGrp="1"/>
          </p:cNvSpPr>
          <p:nvPr>
            <p:ph type="sldNum" sz="quarter" idx="12"/>
          </p:nvPr>
        </p:nvSpPr>
        <p:spPr/>
        <p:txBody>
          <a:bodyPr/>
          <a:lstStyle/>
          <a:p>
            <a:fld id="{EA7C8D44-3667-46F6-9772-CC52308E2A7F}" type="slidenum">
              <a:rPr kumimoji="0" lang="en-US" smtClean="0"/>
              <a:pPr/>
              <a:t>12</a:t>
            </a:fld>
            <a:endParaRPr kumimoji="0" lang="en-US" dirty="0"/>
          </a:p>
        </p:txBody>
      </p:sp>
    </p:spTree>
    <p:extLst>
      <p:ext uri="{BB962C8B-B14F-4D97-AF65-F5344CB8AC3E}">
        <p14:creationId xmlns:p14="http://schemas.microsoft.com/office/powerpoint/2010/main" val="425626379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534400" cy="533400"/>
          </a:xfrm>
        </p:spPr>
        <p:txBody>
          <a:bodyPr/>
          <a:lstStyle/>
          <a:p>
            <a:r>
              <a:rPr lang="en-US" dirty="0" smtClean="0"/>
              <a:t>Exercise III</a:t>
            </a:r>
            <a:endParaRPr lang="en-US" dirty="0"/>
          </a:p>
        </p:txBody>
      </p:sp>
      <p:sp>
        <p:nvSpPr>
          <p:cNvPr id="3" name="Content Placeholder 2"/>
          <p:cNvSpPr>
            <a:spLocks noGrp="1"/>
          </p:cNvSpPr>
          <p:nvPr>
            <p:ph idx="1"/>
          </p:nvPr>
        </p:nvSpPr>
        <p:spPr>
          <a:xfrm>
            <a:off x="549275" y="990600"/>
            <a:ext cx="8476498" cy="5257800"/>
          </a:xfrm>
        </p:spPr>
        <p:txBody>
          <a:bodyPr>
            <a:normAutofit/>
          </a:bodyPr>
          <a:lstStyle/>
          <a:p>
            <a:r>
              <a:rPr lang="en-US" dirty="0" smtClean="0"/>
              <a:t>Go to </a:t>
            </a:r>
            <a:r>
              <a:rPr lang="en-US" u="sng" dirty="0" smtClean="0">
                <a:solidFill>
                  <a:srgbClr val="002060"/>
                </a:solidFill>
              </a:rPr>
              <a:t>http://wayback.archive.org/web/</a:t>
            </a:r>
            <a:r>
              <a:rPr lang="en-US" dirty="0" smtClean="0"/>
              <a:t> </a:t>
            </a:r>
          </a:p>
          <a:p>
            <a:r>
              <a:rPr lang="en-US" dirty="0" smtClean="0"/>
              <a:t>Find archived pages of the Blacksburg Electronic Village in the </a:t>
            </a:r>
            <a:r>
              <a:rPr lang="en-US" dirty="0" err="1" smtClean="0"/>
              <a:t>Wayback</a:t>
            </a:r>
            <a:r>
              <a:rPr lang="en-US" dirty="0" smtClean="0"/>
              <a:t> Machine, by entering ‘www.bev.net’ and clicking the ‘Show All’ button.</a:t>
            </a:r>
          </a:p>
          <a:p>
            <a:pPr lvl="1"/>
            <a:r>
              <a:rPr lang="en-US" dirty="0" smtClean="0"/>
              <a:t>Q1: Give the date when this site was last archived.</a:t>
            </a:r>
          </a:p>
          <a:p>
            <a:pPr lvl="1"/>
            <a:r>
              <a:rPr lang="en-US" dirty="0" smtClean="0"/>
              <a:t>Q2: What is the most probable reason that the archiving of the site has stopped?</a:t>
            </a:r>
          </a:p>
          <a:p>
            <a:endParaRPr lang="en-US" dirty="0" smtClean="0"/>
          </a:p>
        </p:txBody>
      </p:sp>
      <p:sp>
        <p:nvSpPr>
          <p:cNvPr id="5" name="Slide Number Placeholder 4"/>
          <p:cNvSpPr>
            <a:spLocks noGrp="1"/>
          </p:cNvSpPr>
          <p:nvPr>
            <p:ph type="sldNum" sz="quarter" idx="12"/>
          </p:nvPr>
        </p:nvSpPr>
        <p:spPr/>
        <p:txBody>
          <a:bodyPr/>
          <a:lstStyle/>
          <a:p>
            <a:fld id="{EA7C8D44-3667-46F6-9772-CC52308E2A7F}" type="slidenum">
              <a:rPr kumimoji="0" lang="en-US" smtClean="0"/>
              <a:pPr/>
              <a:t>13</a:t>
            </a:fld>
            <a:endParaRPr kumimoji="0" lang="en-US" dirty="0"/>
          </a:p>
        </p:txBody>
      </p:sp>
    </p:spTree>
    <p:extLst>
      <p:ext uri="{BB962C8B-B14F-4D97-AF65-F5344CB8AC3E}">
        <p14:creationId xmlns:p14="http://schemas.microsoft.com/office/powerpoint/2010/main" val="293636376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solidFill>
                  <a:schemeClr val="tx1"/>
                </a:solidFill>
                <a:effectLst>
                  <a:outerShdw blurRad="38100" dist="38100" dir="2700000" algn="tl">
                    <a:srgbClr val="000000">
                      <a:alpha val="43137"/>
                    </a:srgbClr>
                  </a:outerShdw>
                </a:effectLst>
                <a:latin typeface="Meiryo UI" pitchFamily="34" charset="-128"/>
                <a:ea typeface="Meiryo UI" pitchFamily="34" charset="-128"/>
                <a:cs typeface="Meiryo UI" pitchFamily="34" charset="-128"/>
              </a:rPr>
              <a:t>Light-</a:t>
            </a:r>
            <a:r>
              <a:rPr lang="en-US" dirty="0" err="1" smtClean="0">
                <a:solidFill>
                  <a:schemeClr val="tx1"/>
                </a:solidFill>
                <a:effectLst>
                  <a:outerShdw blurRad="38100" dist="38100" dir="2700000" algn="tl">
                    <a:srgbClr val="000000">
                      <a:alpha val="43137"/>
                    </a:srgbClr>
                  </a:outerShdw>
                </a:effectLst>
                <a:latin typeface="Meiryo UI" pitchFamily="34" charset="-128"/>
                <a:ea typeface="Meiryo UI" pitchFamily="34" charset="-128"/>
                <a:cs typeface="Meiryo UI" pitchFamily="34" charset="-128"/>
              </a:rPr>
              <a:t>Bot</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90800" y="1905000"/>
            <a:ext cx="3886664" cy="3745970"/>
          </a:xfrm>
          <a:prstGeom prst="rect">
            <a:avLst/>
          </a:prstGeom>
          <a:ln>
            <a:noFill/>
          </a:ln>
          <a:effectLst>
            <a:softEdge rad="63500"/>
          </a:effectLst>
        </p:spPr>
      </p:pic>
      <p:sp>
        <p:nvSpPr>
          <p:cNvPr id="5" name="Rectangle 4"/>
          <p:cNvSpPr/>
          <p:nvPr/>
        </p:nvSpPr>
        <p:spPr>
          <a:xfrm flipV="1">
            <a:off x="4136136" y="228600"/>
            <a:ext cx="54864" cy="54864"/>
          </a:xfrm>
          <a:prstGeom prst="rect">
            <a:avLst/>
          </a:prstGeom>
          <a:solidFill>
            <a:srgbClr val="FFFF00"/>
          </a:solidFill>
          <a:ln>
            <a:solidFill>
              <a:srgbClr val="FFFF00"/>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p:cNvSpPr>
            <a:spLocks noGrp="1"/>
          </p:cNvSpPr>
          <p:nvPr>
            <p:ph type="sldNum" sz="quarter" idx="12"/>
          </p:nvPr>
        </p:nvSpPr>
        <p:spPr/>
        <p:txBody>
          <a:bodyPr/>
          <a:lstStyle/>
          <a:p>
            <a:fld id="{EA7C8D44-3667-46F6-9772-CC52308E2A7F}" type="slidenum">
              <a:rPr kumimoji="0" lang="en-US" smtClean="0"/>
              <a:pPr/>
              <a:t>14</a:t>
            </a:fld>
            <a:endParaRPr kumimoji="0" lang="en-US" dirty="0"/>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534400" cy="533400"/>
          </a:xfrm>
        </p:spPr>
        <p:txBody>
          <a:bodyPr>
            <a:noAutofit/>
          </a:bodyPr>
          <a:lstStyle/>
          <a:p>
            <a:r>
              <a:rPr lang="en-US" dirty="0" smtClean="0"/>
              <a:t>Goals</a:t>
            </a:r>
            <a:endParaRPr lang="en-US" dirty="0"/>
          </a:p>
        </p:txBody>
      </p:sp>
      <p:sp>
        <p:nvSpPr>
          <p:cNvPr id="3" name="Content Placeholder 2"/>
          <p:cNvSpPr>
            <a:spLocks noGrp="1"/>
          </p:cNvSpPr>
          <p:nvPr>
            <p:ph idx="1"/>
          </p:nvPr>
        </p:nvSpPr>
        <p:spPr/>
        <p:txBody>
          <a:bodyPr>
            <a:normAutofit/>
          </a:bodyPr>
          <a:lstStyle/>
          <a:p>
            <a:r>
              <a:rPr lang="en-US" dirty="0" smtClean="0"/>
              <a:t>Light up all of the blue tiles with the Light Bot</a:t>
            </a:r>
          </a:p>
          <a:p>
            <a:r>
              <a:rPr lang="en-US" dirty="0"/>
              <a:t>Learn basic programming techniques while having fun</a:t>
            </a:r>
            <a:r>
              <a:rPr lang="en-US" dirty="0" smtClean="0"/>
              <a:t>!</a:t>
            </a:r>
          </a:p>
          <a:p>
            <a:pPr lvl="1"/>
            <a:r>
              <a:rPr lang="en-US" dirty="0" smtClean="0"/>
              <a:t>Main methods</a:t>
            </a:r>
          </a:p>
          <a:p>
            <a:pPr lvl="1"/>
            <a:r>
              <a:rPr lang="en-US" dirty="0" smtClean="0"/>
              <a:t>Functions</a:t>
            </a:r>
            <a:endParaRPr lang="en-US" dirty="0"/>
          </a:p>
          <a:p>
            <a:pPr marL="137160" indent="0">
              <a:buNone/>
            </a:pPr>
            <a:endParaRPr lang="en-US"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a:p>
            <a:r>
              <a:rPr lang="en-US" sz="3200" b="1" spc="300" dirty="0" smtClean="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CHALLENGE</a:t>
            </a:r>
          </a:p>
          <a:p>
            <a:pPr lvl="1"/>
            <a:r>
              <a:rPr lang="en-US" dirty="0" smtClean="0"/>
              <a:t>Who can complete the highest level?</a:t>
            </a:r>
          </a:p>
          <a:p>
            <a:pPr lvl="1"/>
            <a:r>
              <a:rPr lang="en-US" dirty="0" smtClean="0"/>
              <a:t>Who can complete </a:t>
            </a:r>
            <a:r>
              <a:rPr lang="en-US" i="1" dirty="0" smtClean="0"/>
              <a:t>Light Bot </a:t>
            </a:r>
            <a:r>
              <a:rPr lang="en-US" dirty="0" smtClean="0"/>
              <a:t>in the least amount of “total commands”?</a:t>
            </a:r>
          </a:p>
          <a:p>
            <a:endParaRPr lang="en-US" dirty="0" smtClean="0"/>
          </a:p>
          <a:p>
            <a:endParaRPr lang="en-US" dirty="0"/>
          </a:p>
          <a:p>
            <a:pPr marL="457200" lvl="1" indent="0">
              <a:buNone/>
            </a:pPr>
            <a:endParaRPr lang="en-US" dirty="0"/>
          </a:p>
        </p:txBody>
      </p:sp>
      <p:sp>
        <p:nvSpPr>
          <p:cNvPr id="5" name="Slide Number Placeholder 4"/>
          <p:cNvSpPr>
            <a:spLocks noGrp="1"/>
          </p:cNvSpPr>
          <p:nvPr>
            <p:ph type="sldNum" sz="quarter" idx="12"/>
          </p:nvPr>
        </p:nvSpPr>
        <p:spPr/>
        <p:txBody>
          <a:bodyPr/>
          <a:lstStyle/>
          <a:p>
            <a:fld id="{EA7C8D44-3667-46F6-9772-CC52308E2A7F}" type="slidenum">
              <a:rPr kumimoji="0" lang="en-US" smtClean="0"/>
              <a:pPr/>
              <a:t>15</a:t>
            </a:fld>
            <a:endParaRPr kumimoji="0" lang="en-US" dirty="0"/>
          </a:p>
        </p:txBody>
      </p:sp>
    </p:spTree>
    <p:extLst>
      <p:ext uri="{BB962C8B-B14F-4D97-AF65-F5344CB8AC3E}">
        <p14:creationId xmlns:p14="http://schemas.microsoft.com/office/powerpoint/2010/main" val="41752724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534400" cy="533400"/>
          </a:xfrm>
        </p:spPr>
        <p:txBody>
          <a:bodyPr>
            <a:noAutofit/>
          </a:bodyPr>
          <a:lstStyle/>
          <a:p>
            <a:r>
              <a:rPr lang="en-US" dirty="0" smtClean="0"/>
              <a:t>Open Light-Bot</a:t>
            </a:r>
            <a:endParaRPr lang="en-US" dirty="0"/>
          </a:p>
        </p:txBody>
      </p:sp>
      <p:sp>
        <p:nvSpPr>
          <p:cNvPr id="3" name="Content Placeholder 2"/>
          <p:cNvSpPr>
            <a:spLocks noGrp="1"/>
          </p:cNvSpPr>
          <p:nvPr>
            <p:ph idx="1"/>
          </p:nvPr>
        </p:nvSpPr>
        <p:spPr/>
        <p:txBody>
          <a:bodyPr/>
          <a:lstStyle/>
          <a:p>
            <a:r>
              <a:rPr lang="en-US" u="sng" dirty="0">
                <a:solidFill>
                  <a:srgbClr val="002060"/>
                </a:solidFill>
              </a:rPr>
              <a:t>http://armorgames.com/play/2205/light-bot</a:t>
            </a:r>
          </a:p>
          <a:p>
            <a:r>
              <a:rPr lang="en-US" dirty="0" smtClean="0"/>
              <a:t>OR</a:t>
            </a:r>
            <a:r>
              <a:rPr lang="en-US" dirty="0"/>
              <a:t>, Google “Light Bot” and open the first </a:t>
            </a:r>
            <a:r>
              <a:rPr lang="en-US" dirty="0" smtClean="0"/>
              <a:t>link</a:t>
            </a:r>
          </a:p>
          <a:p>
            <a:r>
              <a:rPr lang="en-US" dirty="0" smtClean="0"/>
              <a:t>Ignore all the ads!</a:t>
            </a:r>
            <a:endParaRPr lang="en-US" dirty="0"/>
          </a:p>
          <a:p>
            <a:endParaRPr lang="en-US" dirty="0"/>
          </a:p>
        </p:txBody>
      </p:sp>
      <p:pic>
        <p:nvPicPr>
          <p:cNvPr id="4" name="Picture 3" descr="lightbot2.jpg"/>
          <p:cNvPicPr>
            <a:picLocks noChangeAspect="1"/>
          </p:cNvPicPr>
          <p:nvPr/>
        </p:nvPicPr>
        <p:blipFill>
          <a:blip r:embed="rId2" cstate="print"/>
          <a:stretch>
            <a:fillRect/>
          </a:stretch>
        </p:blipFill>
        <p:spPr>
          <a:xfrm>
            <a:off x="1600200" y="2762250"/>
            <a:ext cx="6276975" cy="3562350"/>
          </a:xfrm>
          <a:prstGeom prst="rect">
            <a:avLst/>
          </a:prstGeom>
        </p:spPr>
      </p:pic>
      <p:sp>
        <p:nvSpPr>
          <p:cNvPr id="6" name="Slide Number Placeholder 5"/>
          <p:cNvSpPr>
            <a:spLocks noGrp="1"/>
          </p:cNvSpPr>
          <p:nvPr>
            <p:ph type="sldNum" sz="quarter" idx="12"/>
          </p:nvPr>
        </p:nvSpPr>
        <p:spPr/>
        <p:txBody>
          <a:bodyPr/>
          <a:lstStyle/>
          <a:p>
            <a:fld id="{EA7C8D44-3667-46F6-9772-CC52308E2A7F}" type="slidenum">
              <a:rPr kumimoji="0" lang="en-US" smtClean="0"/>
              <a:pPr/>
              <a:t>16</a:t>
            </a:fld>
            <a:endParaRPr kumimoji="0" lang="en-US" dirty="0"/>
          </a:p>
        </p:txBody>
      </p:sp>
    </p:spTree>
    <p:extLst>
      <p:ext uri="{BB962C8B-B14F-4D97-AF65-F5344CB8AC3E}">
        <p14:creationId xmlns:p14="http://schemas.microsoft.com/office/powerpoint/2010/main" val="6836605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Command Key</a:t>
            </a: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9200" y="1219200"/>
            <a:ext cx="7420106" cy="500550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p:cNvSpPr>
            <a:spLocks noGrp="1"/>
          </p:cNvSpPr>
          <p:nvPr>
            <p:ph type="sldNum" sz="quarter" idx="12"/>
          </p:nvPr>
        </p:nvSpPr>
        <p:spPr/>
        <p:txBody>
          <a:bodyPr/>
          <a:lstStyle/>
          <a:p>
            <a:fld id="{EA7C8D44-3667-46F6-9772-CC52308E2A7F}" type="slidenum">
              <a:rPr kumimoji="0" lang="en-US" smtClean="0"/>
              <a:pPr/>
              <a:t>17</a:t>
            </a:fld>
            <a:endParaRPr kumimoji="0" lang="en-US" dirty="0"/>
          </a:p>
        </p:txBody>
      </p:sp>
    </p:spTree>
    <p:extLst>
      <p:ext uri="{BB962C8B-B14F-4D97-AF65-F5344CB8AC3E}">
        <p14:creationId xmlns:p14="http://schemas.microsoft.com/office/powerpoint/2010/main" val="202347304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TUTORIAL: LEVEL 1</a:t>
            </a:r>
            <a:endParaRPr lang="en-US" dirty="0"/>
          </a:p>
        </p:txBody>
      </p:sp>
      <p:sp>
        <p:nvSpPr>
          <p:cNvPr id="7" name="Content Placeholder 6"/>
          <p:cNvSpPr>
            <a:spLocks noGrp="1"/>
          </p:cNvSpPr>
          <p:nvPr>
            <p:ph idx="1"/>
          </p:nvPr>
        </p:nvSpPr>
        <p:spPr>
          <a:xfrm>
            <a:off x="457200" y="5867400"/>
            <a:ext cx="8229600" cy="624864"/>
          </a:xfrm>
        </p:spPr>
        <p:txBody>
          <a:bodyPr/>
          <a:lstStyle/>
          <a:p>
            <a:r>
              <a:rPr lang="en-US" dirty="0" smtClean="0"/>
              <a:t>What is the best solution to this level?</a:t>
            </a:r>
            <a:endParaRPr lang="en-US" dirty="0"/>
          </a:p>
        </p:txBody>
      </p:sp>
      <p:pic>
        <p:nvPicPr>
          <p:cNvPr id="4101"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75657" y="1828800"/>
            <a:ext cx="7696200" cy="3794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2434" t="30072" r="28318" b="38428"/>
          <a:stretch/>
        </p:blipFill>
        <p:spPr bwMode="auto">
          <a:xfrm>
            <a:off x="152400" y="1676400"/>
            <a:ext cx="3460682"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Content Placeholder 6"/>
          <p:cNvSpPr txBox="1">
            <a:spLocks/>
          </p:cNvSpPr>
          <p:nvPr/>
        </p:nvSpPr>
        <p:spPr>
          <a:xfrm>
            <a:off x="3613082" y="1447800"/>
            <a:ext cx="5258775" cy="378822"/>
          </a:xfrm>
          <a:prstGeom prst="rect">
            <a:avLst/>
          </a:prstGeom>
        </p:spPr>
        <p:txBody>
          <a:bodyPr vert="horz">
            <a:normAutofit/>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137160" indent="0" algn="ctr">
              <a:buNone/>
            </a:pPr>
            <a:r>
              <a:rPr lang="en-US" sz="1800" dirty="0" smtClean="0"/>
              <a:t>Drag and Drop Commands to the Main Method!</a:t>
            </a:r>
            <a:endParaRPr lang="en-US" sz="1800" dirty="0"/>
          </a:p>
        </p:txBody>
      </p:sp>
      <p:sp>
        <p:nvSpPr>
          <p:cNvPr id="8" name="Curved Right Arrow 7"/>
          <p:cNvSpPr/>
          <p:nvPr/>
        </p:nvSpPr>
        <p:spPr>
          <a:xfrm>
            <a:off x="5181600" y="1976846"/>
            <a:ext cx="762000" cy="1071154"/>
          </a:xfrm>
          <a:prstGeom prst="curvedRightArrow">
            <a:avLst>
              <a:gd name="adj1" fmla="val 17419"/>
              <a:gd name="adj2" fmla="val 50440"/>
              <a:gd name="adj3" fmla="val 25000"/>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chemeClr val="tx1"/>
              </a:solidFill>
            </a:endParaRPr>
          </a:p>
        </p:txBody>
      </p:sp>
      <p:sp>
        <p:nvSpPr>
          <p:cNvPr id="10" name="Slide Number Placeholder 9"/>
          <p:cNvSpPr>
            <a:spLocks noGrp="1"/>
          </p:cNvSpPr>
          <p:nvPr>
            <p:ph type="sldNum" sz="quarter" idx="12"/>
          </p:nvPr>
        </p:nvSpPr>
        <p:spPr/>
        <p:txBody>
          <a:bodyPr/>
          <a:lstStyle/>
          <a:p>
            <a:fld id="{EA7C8D44-3667-46F6-9772-CC52308E2A7F}" type="slidenum">
              <a:rPr kumimoji="0" lang="en-US" smtClean="0"/>
              <a:pPr/>
              <a:t>18</a:t>
            </a:fld>
            <a:endParaRPr kumimoji="0" lang="en-US" dirty="0"/>
          </a:p>
        </p:txBody>
      </p:sp>
    </p:spTree>
    <p:extLst>
      <p:ext uri="{BB962C8B-B14F-4D97-AF65-F5344CB8AC3E}">
        <p14:creationId xmlns:p14="http://schemas.microsoft.com/office/powerpoint/2010/main" val="25766866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Possible Solution</a:t>
            </a:r>
            <a:endParaRPr lang="en-US" dirty="0"/>
          </a:p>
        </p:txBody>
      </p:sp>
      <p:sp>
        <p:nvSpPr>
          <p:cNvPr id="3" name="Content Placeholder 2"/>
          <p:cNvSpPr>
            <a:spLocks noGrp="1"/>
          </p:cNvSpPr>
          <p:nvPr>
            <p:ph idx="1"/>
          </p:nvPr>
        </p:nvSpPr>
        <p:spPr>
          <a:xfrm>
            <a:off x="457200" y="990600"/>
            <a:ext cx="8229600" cy="2286000"/>
          </a:xfrm>
        </p:spPr>
        <p:txBody>
          <a:bodyPr>
            <a:normAutofit/>
          </a:bodyPr>
          <a:lstStyle/>
          <a:p>
            <a:r>
              <a:rPr lang="en-US" dirty="0" smtClean="0"/>
              <a:t>Many ways to approach a problem</a:t>
            </a:r>
          </a:p>
          <a:p>
            <a:pPr lvl="1"/>
            <a:r>
              <a:rPr lang="en-US" dirty="0" smtClean="0"/>
              <a:t>Programming solutions need to be </a:t>
            </a:r>
            <a:r>
              <a:rPr lang="en-US" b="1" i="1" spc="300" dirty="0" smtClean="0">
                <a:ln w="11430" cmpd="sng">
                  <a:noFill/>
                  <a:prstDash val="solid"/>
                  <a:miter lim="800000"/>
                </a:ln>
                <a:solidFill>
                  <a:schemeClr val="accent2">
                    <a:lumMod val="50000"/>
                  </a:schemeClr>
                </a:solidFill>
                <a:effectLst>
                  <a:glow rad="45500">
                    <a:schemeClr val="accent1">
                      <a:satMod val="220000"/>
                      <a:alpha val="35000"/>
                    </a:schemeClr>
                  </a:glow>
                </a:effectLst>
              </a:rPr>
              <a:t>efficient</a:t>
            </a:r>
            <a:r>
              <a:rPr lang="en-US" b="1" spc="300" dirty="0" smtClean="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dirty="0" smtClean="0"/>
              <a:t>and </a:t>
            </a:r>
            <a:r>
              <a:rPr lang="en-US" b="1" i="1" spc="300" dirty="0" smtClean="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effective</a:t>
            </a:r>
            <a:r>
              <a:rPr lang="en-US" b="1" spc="300" dirty="0" smtClean="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endParaRPr lang="en-US" dirty="0" smtClean="0">
              <a:ln w="11430" cmpd="sng">
                <a:noFill/>
                <a:prstDash val="solid"/>
                <a:miter lim="800000"/>
              </a:ln>
            </a:endParaRPr>
          </a:p>
          <a:p>
            <a:r>
              <a:rPr lang="en-US" dirty="0" smtClean="0"/>
              <a:t>Here is a possible solution to Level 1:</a:t>
            </a:r>
            <a:endParaRPr lang="en-US"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2667" y="2743200"/>
            <a:ext cx="6864533" cy="3376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6" name="Slide Number Placeholder 5"/>
          <p:cNvSpPr>
            <a:spLocks noGrp="1"/>
          </p:cNvSpPr>
          <p:nvPr>
            <p:ph type="sldNum" sz="quarter" idx="12"/>
          </p:nvPr>
        </p:nvSpPr>
        <p:spPr/>
        <p:txBody>
          <a:bodyPr/>
          <a:lstStyle/>
          <a:p>
            <a:fld id="{EA7C8D44-3667-46F6-9772-CC52308E2A7F}" type="slidenum">
              <a:rPr kumimoji="0" lang="en-US" smtClean="0"/>
              <a:pPr/>
              <a:t>19</a:t>
            </a:fld>
            <a:endParaRPr kumimoji="0" lang="en-US" dirty="0"/>
          </a:p>
        </p:txBody>
      </p:sp>
    </p:spTree>
    <p:extLst>
      <p:ext uri="{BB962C8B-B14F-4D97-AF65-F5344CB8AC3E}">
        <p14:creationId xmlns:p14="http://schemas.microsoft.com/office/powerpoint/2010/main" val="307019180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534400" cy="609600"/>
          </a:xfrm>
        </p:spPr>
        <p:txBody>
          <a:bodyPr>
            <a:noAutofit/>
          </a:bodyPr>
          <a:lstStyle/>
          <a:p>
            <a:r>
              <a:rPr lang="en-US" dirty="0" smtClean="0"/>
              <a:t>About Instructor</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t>Started studying about computers when 15 years old;</a:t>
            </a:r>
            <a:br>
              <a:rPr lang="en-US" dirty="0" smtClean="0"/>
            </a:br>
            <a:r>
              <a:rPr lang="en-US" dirty="0" smtClean="0"/>
              <a:t> enthralled; knew that would be my profession.</a:t>
            </a:r>
          </a:p>
          <a:p>
            <a:r>
              <a:rPr lang="en-US" dirty="0" smtClean="0"/>
              <a:t>BS (Elect. Eng.) from MIT, MS and PhD from Cornell in Computer Science.</a:t>
            </a:r>
          </a:p>
          <a:p>
            <a:r>
              <a:rPr lang="en-US" dirty="0" smtClean="0"/>
              <a:t>Professor at VT, teaching since 1983.</a:t>
            </a:r>
          </a:p>
          <a:p>
            <a:r>
              <a:rPr lang="en-US" dirty="0" smtClean="0"/>
              <a:t>Executive Director for a non-profit: Networked Digital Library of Theses and Dissertations</a:t>
            </a:r>
          </a:p>
          <a:p>
            <a:r>
              <a:rPr lang="en-US" dirty="0" smtClean="0"/>
              <a:t>Married 40 years, 4 sons, 3 grandsons; in 45 countries; teach energy healing.</a:t>
            </a:r>
          </a:p>
          <a:p>
            <a:r>
              <a:rPr lang="en-US" dirty="0" smtClean="0"/>
              <a:t>Involved in computer applications to:</a:t>
            </a:r>
            <a:br>
              <a:rPr lang="en-US" dirty="0" smtClean="0"/>
            </a:br>
            <a:r>
              <a:rPr lang="en-US" dirty="0" smtClean="0"/>
              <a:t>archaeology, archives, autos, biology, business, chemistry, civil engineering, education, entertainment, fishes, geography, government, health, justice, language, law, libraries, math, navy, physics, sociology</a:t>
            </a:r>
            <a:endParaRPr lang="en-US" dirty="0"/>
          </a:p>
        </p:txBody>
      </p:sp>
      <p:sp>
        <p:nvSpPr>
          <p:cNvPr id="5" name="Slide Number Placeholder 4"/>
          <p:cNvSpPr>
            <a:spLocks noGrp="1"/>
          </p:cNvSpPr>
          <p:nvPr>
            <p:ph type="sldNum" sz="quarter" idx="12"/>
          </p:nvPr>
        </p:nvSpPr>
        <p:spPr/>
        <p:txBody>
          <a:bodyPr/>
          <a:lstStyle/>
          <a:p>
            <a:fld id="{EA7C8D44-3667-46F6-9772-CC52308E2A7F}" type="slidenum">
              <a:rPr kumimoji="0" lang="en-US" smtClean="0"/>
              <a:pPr/>
              <a:t>2</a:t>
            </a:fld>
            <a:endParaRPr kumimoji="0" lang="en-US" dirty="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pc="300" dirty="0" smtClean="0">
                <a:ln w="11430" cmpd="sng">
                  <a:noFill/>
                  <a:prstDash val="solid"/>
                  <a:miter lim="800000"/>
                </a:ln>
                <a:effectLst>
                  <a:glow rad="45500">
                    <a:schemeClr val="accent1">
                      <a:satMod val="220000"/>
                      <a:alpha val="35000"/>
                    </a:schemeClr>
                  </a:glow>
                </a:effectLst>
                <a:latin typeface="+mn-lt"/>
              </a:rPr>
              <a:t>CHALLENGE</a:t>
            </a:r>
            <a:endParaRPr lang="en-US" spc="300" dirty="0">
              <a:ln w="11430" cmpd="sng">
                <a:noFill/>
                <a:prstDash val="solid"/>
                <a:miter lim="800000"/>
              </a:ln>
              <a:effectLst>
                <a:glow rad="45500">
                  <a:schemeClr val="accent1">
                    <a:satMod val="220000"/>
                    <a:alpha val="35000"/>
                  </a:schemeClr>
                </a:glow>
              </a:effectLst>
              <a:latin typeface="+mn-lt"/>
            </a:endParaRPr>
          </a:p>
        </p:txBody>
      </p:sp>
      <p:sp>
        <p:nvSpPr>
          <p:cNvPr id="3" name="Content Placeholder 2"/>
          <p:cNvSpPr>
            <a:spLocks noGrp="1"/>
          </p:cNvSpPr>
          <p:nvPr>
            <p:ph idx="1"/>
          </p:nvPr>
        </p:nvSpPr>
        <p:spPr/>
        <p:txBody>
          <a:bodyPr/>
          <a:lstStyle/>
          <a:p>
            <a:r>
              <a:rPr lang="en-US" dirty="0" smtClean="0"/>
              <a:t>Continue to complete the remaining 11-levels, keeping the challenge in mind.</a:t>
            </a:r>
            <a:endParaRPr lang="en-US" dirty="0"/>
          </a:p>
          <a:p>
            <a:pPr lvl="1"/>
            <a:r>
              <a:rPr lang="en-US" dirty="0"/>
              <a:t>Who can complete the highest level</a:t>
            </a:r>
            <a:r>
              <a:rPr lang="en-US" dirty="0" smtClean="0"/>
              <a:t>?</a:t>
            </a:r>
            <a:endParaRPr lang="en-US" dirty="0"/>
          </a:p>
          <a:p>
            <a:pPr lvl="1"/>
            <a:r>
              <a:rPr lang="en-US" dirty="0"/>
              <a:t>Who can complete </a:t>
            </a:r>
            <a:r>
              <a:rPr lang="en-US" i="1" dirty="0"/>
              <a:t>Light Bot </a:t>
            </a:r>
            <a:r>
              <a:rPr lang="en-US" dirty="0"/>
              <a:t>in the least amount of “total commands”?</a:t>
            </a:r>
          </a:p>
          <a:p>
            <a:endParaRPr lang="en-US" dirty="0"/>
          </a:p>
        </p:txBody>
      </p:sp>
      <p:sp>
        <p:nvSpPr>
          <p:cNvPr id="5" name="Slide Number Placeholder 4"/>
          <p:cNvSpPr>
            <a:spLocks noGrp="1"/>
          </p:cNvSpPr>
          <p:nvPr>
            <p:ph type="sldNum" sz="quarter" idx="12"/>
          </p:nvPr>
        </p:nvSpPr>
        <p:spPr/>
        <p:txBody>
          <a:bodyPr/>
          <a:lstStyle/>
          <a:p>
            <a:fld id="{EA7C8D44-3667-46F6-9772-CC52308E2A7F}" type="slidenum">
              <a:rPr kumimoji="0" lang="en-US" smtClean="0"/>
              <a:pPr/>
              <a:t>20</a:t>
            </a:fld>
            <a:endParaRPr kumimoji="0" lang="en-US" dirty="0"/>
          </a:p>
        </p:txBody>
      </p:sp>
    </p:spTree>
    <p:extLst>
      <p:ext uri="{BB962C8B-B14F-4D97-AF65-F5344CB8AC3E}">
        <p14:creationId xmlns:p14="http://schemas.microsoft.com/office/powerpoint/2010/main" val="295769931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534400" cy="609600"/>
          </a:xfrm>
        </p:spPr>
        <p:txBody>
          <a:bodyPr>
            <a:normAutofit/>
          </a:bodyPr>
          <a:lstStyle/>
          <a:p>
            <a:pPr algn="ctr"/>
            <a:r>
              <a:rPr lang="en-US" b="1" dirty="0" err="1" smtClean="0">
                <a:solidFill>
                  <a:schemeClr val="accent5">
                    <a:lumMod val="75000"/>
                  </a:schemeClr>
                </a:solidFill>
              </a:rPr>
              <a:t>SuperIDR</a:t>
            </a:r>
            <a:endParaRPr lang="en-US" b="1" dirty="0">
              <a:solidFill>
                <a:schemeClr val="accent5">
                  <a:lumMod val="75000"/>
                </a:schemeClr>
              </a:solidFill>
            </a:endParaRPr>
          </a:p>
        </p:txBody>
      </p:sp>
      <p:sp>
        <p:nvSpPr>
          <p:cNvPr id="3" name="Content Placeholder 2"/>
          <p:cNvSpPr>
            <a:spLocks noGrp="1"/>
          </p:cNvSpPr>
          <p:nvPr>
            <p:ph idx="1"/>
          </p:nvPr>
        </p:nvSpPr>
        <p:spPr/>
        <p:txBody>
          <a:bodyPr>
            <a:normAutofit lnSpcReduction="10000"/>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Concepts</a:t>
            </a:r>
          </a:p>
          <a:p>
            <a:pPr lvl="1"/>
            <a:r>
              <a:rPr lang="en-US" dirty="0" smtClean="0"/>
              <a:t>Text retrieval</a:t>
            </a:r>
          </a:p>
          <a:p>
            <a:pPr lvl="1"/>
            <a:r>
              <a:rPr lang="en-US" dirty="0" smtClean="0"/>
              <a:t>Images, </a:t>
            </a:r>
            <a:r>
              <a:rPr lang="en-US" dirty="0" err="1" smtClean="0"/>
              <a:t>subimages</a:t>
            </a:r>
            <a:r>
              <a:rPr lang="en-US" dirty="0" smtClean="0"/>
              <a:t>, annotations</a:t>
            </a:r>
          </a:p>
          <a:p>
            <a:pPr lvl="1"/>
            <a:r>
              <a:rPr lang="en-US" dirty="0" smtClean="0"/>
              <a:t>Content-based image retrieval</a:t>
            </a:r>
          </a:p>
          <a:p>
            <a:pPr lvl="1"/>
            <a:r>
              <a:rPr lang="en-US" dirty="0" err="1" smtClean="0"/>
              <a:t>SuperIDR</a:t>
            </a:r>
            <a:r>
              <a:rPr lang="en-US" dirty="0" smtClean="0"/>
              <a:t>: text, image, and combined search</a:t>
            </a:r>
          </a:p>
        </p:txBody>
      </p:sp>
      <p:pic>
        <p:nvPicPr>
          <p:cNvPr id="4" name="Picture 3"/>
          <p:cNvPicPr>
            <a:picLocks noChangeAspect="1"/>
          </p:cNvPicPr>
          <p:nvPr/>
        </p:nvPicPr>
        <p:blipFill>
          <a:blip r:embed="rId2" cstate="print"/>
          <a:stretch>
            <a:fillRect/>
          </a:stretch>
        </p:blipFill>
        <p:spPr>
          <a:xfrm>
            <a:off x="3127664" y="1143000"/>
            <a:ext cx="4416136" cy="2966565"/>
          </a:xfrm>
          <a:prstGeom prst="rect">
            <a:avLst/>
          </a:prstGeom>
          <a:ln>
            <a:noFill/>
          </a:ln>
          <a:effectLst>
            <a:outerShdw blurRad="292100" dist="139700" dir="2700000" algn="tl" rotWithShape="0">
              <a:srgbClr val="333333">
                <a:alpha val="65000"/>
              </a:srgbClr>
            </a:outerShdw>
          </a:effectLst>
        </p:spPr>
      </p:pic>
      <p:sp>
        <p:nvSpPr>
          <p:cNvPr id="7" name="Slide Number Placeholder 6"/>
          <p:cNvSpPr>
            <a:spLocks noGrp="1"/>
          </p:cNvSpPr>
          <p:nvPr>
            <p:ph type="sldNum" sz="quarter" idx="12"/>
          </p:nvPr>
        </p:nvSpPr>
        <p:spPr/>
        <p:txBody>
          <a:bodyPr/>
          <a:lstStyle/>
          <a:p>
            <a:fld id="{EA7C8D44-3667-46F6-9772-CC52308E2A7F}" type="slidenum">
              <a:rPr kumimoji="0" lang="en-US" smtClean="0"/>
              <a:pPr/>
              <a:t>21</a:t>
            </a:fld>
            <a:endParaRPr kumimoji="0" lang="en-US" dirty="0"/>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Rectangle 2"/>
          <p:cNvSpPr>
            <a:spLocks noGrp="1" noChangeArrowheads="1"/>
          </p:cNvSpPr>
          <p:nvPr>
            <p:ph type="title"/>
          </p:nvPr>
        </p:nvSpPr>
        <p:spPr>
          <a:xfrm>
            <a:off x="457200" y="0"/>
            <a:ext cx="8229600" cy="685800"/>
          </a:xfrm>
        </p:spPr>
        <p:txBody>
          <a:bodyPr>
            <a:normAutofit/>
          </a:bodyPr>
          <a:lstStyle/>
          <a:p>
            <a:pPr eaLnBrk="1" hangingPunct="1"/>
            <a:r>
              <a:rPr lang="en-US" dirty="0" smtClean="0"/>
              <a:t>Textual information Retrieval</a:t>
            </a:r>
            <a:endParaRPr lang="pt-BR" dirty="0" smtClean="0"/>
          </a:p>
        </p:txBody>
      </p:sp>
      <p:pic>
        <p:nvPicPr>
          <p:cNvPr id="110596" name="Picture 3" descr="google_sunset_Rio_de_Janeiro"/>
          <p:cNvPicPr>
            <a:picLocks noChangeAspect="1" noChangeArrowheads="1"/>
          </p:cNvPicPr>
          <p:nvPr/>
        </p:nvPicPr>
        <p:blipFill>
          <a:blip r:embed="rId3" cstate="print"/>
          <a:srcRect l="10620" t="23557" r="7965"/>
          <a:stretch>
            <a:fillRect/>
          </a:stretch>
        </p:blipFill>
        <p:spPr bwMode="auto">
          <a:xfrm>
            <a:off x="1371600" y="1828800"/>
            <a:ext cx="7543800" cy="4344988"/>
          </a:xfrm>
          <a:prstGeom prst="rect">
            <a:avLst/>
          </a:prstGeom>
          <a:noFill/>
          <a:ln w="9525">
            <a:noFill/>
            <a:miter lim="800000"/>
            <a:headEnd/>
            <a:tailEnd/>
          </a:ln>
        </p:spPr>
      </p:pic>
      <p:sp>
        <p:nvSpPr>
          <p:cNvPr id="110597" name="Text Box 4"/>
          <p:cNvSpPr txBox="1">
            <a:spLocks noChangeArrowheads="1"/>
          </p:cNvSpPr>
          <p:nvPr/>
        </p:nvSpPr>
        <p:spPr bwMode="auto">
          <a:xfrm>
            <a:off x="1403350" y="1066800"/>
            <a:ext cx="6521450" cy="457200"/>
          </a:xfrm>
          <a:prstGeom prst="rect">
            <a:avLst/>
          </a:prstGeom>
          <a:noFill/>
          <a:ln w="9525">
            <a:noFill/>
            <a:miter lim="800000"/>
            <a:headEnd/>
            <a:tailEnd/>
          </a:ln>
        </p:spPr>
        <p:txBody>
          <a:bodyPr wrap="none">
            <a:spAutoFit/>
          </a:bodyPr>
          <a:lstStyle/>
          <a:p>
            <a:pPr eaLnBrk="0" hangingPunct="0"/>
            <a:r>
              <a:rPr lang="pt-BR" sz="2400" b="0">
                <a:latin typeface="Times New Roman" pitchFamily="18" charset="0"/>
              </a:rPr>
              <a:t> Query on  Google using  </a:t>
            </a:r>
            <a:r>
              <a:rPr lang="pt-BR" sz="2400" b="0" i="1">
                <a:latin typeface="Times New Roman" pitchFamily="18" charset="0"/>
              </a:rPr>
              <a:t>Sunset</a:t>
            </a:r>
            <a:r>
              <a:rPr lang="pt-BR" sz="2400" b="0">
                <a:latin typeface="Times New Roman" pitchFamily="18" charset="0"/>
              </a:rPr>
              <a:t> and </a:t>
            </a:r>
            <a:r>
              <a:rPr lang="pt-BR" sz="2400" b="0" i="1">
                <a:latin typeface="Times New Roman" pitchFamily="18" charset="0"/>
              </a:rPr>
              <a:t>Rio de Janeiro</a:t>
            </a:r>
            <a:endParaRPr lang="pt-BR" sz="2400" b="0" u="sng">
              <a:latin typeface="Times New Roman" pitchFamily="18" charset="0"/>
            </a:endParaRPr>
          </a:p>
        </p:txBody>
      </p:sp>
      <p:sp>
        <p:nvSpPr>
          <p:cNvPr id="110598" name="Text Box 5"/>
          <p:cNvSpPr txBox="1">
            <a:spLocks noChangeArrowheads="1"/>
          </p:cNvSpPr>
          <p:nvPr/>
        </p:nvSpPr>
        <p:spPr bwMode="auto">
          <a:xfrm>
            <a:off x="76200" y="3519488"/>
            <a:ext cx="1066800" cy="822325"/>
          </a:xfrm>
          <a:prstGeom prst="rect">
            <a:avLst/>
          </a:prstGeom>
          <a:noFill/>
          <a:ln w="9525">
            <a:noFill/>
            <a:miter lim="800000"/>
            <a:headEnd/>
            <a:tailEnd/>
          </a:ln>
        </p:spPr>
        <p:txBody>
          <a:bodyPr>
            <a:spAutoFit/>
          </a:bodyPr>
          <a:lstStyle/>
          <a:p>
            <a:pPr eaLnBrk="0" hangingPunct="0"/>
            <a:r>
              <a:rPr lang="pt-BR" sz="2400" b="0">
                <a:latin typeface="Times New Roman" pitchFamily="18" charset="0"/>
              </a:rPr>
              <a:t>Query result</a:t>
            </a:r>
          </a:p>
        </p:txBody>
      </p:sp>
      <p:sp>
        <p:nvSpPr>
          <p:cNvPr id="7" name="Slide Number Placeholder 6"/>
          <p:cNvSpPr>
            <a:spLocks noGrp="1"/>
          </p:cNvSpPr>
          <p:nvPr>
            <p:ph type="sldNum" sz="quarter" idx="12"/>
          </p:nvPr>
        </p:nvSpPr>
        <p:spPr/>
        <p:txBody>
          <a:bodyPr/>
          <a:lstStyle/>
          <a:p>
            <a:fld id="{EA7C8D44-3667-46F6-9772-CC52308E2A7F}" type="slidenum">
              <a:rPr kumimoji="0" lang="en-US" smtClean="0"/>
              <a:pPr/>
              <a:t>22</a:t>
            </a:fld>
            <a:endParaRPr kumimoji="0" lang="en-US" dirty="0"/>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038"/>
            <a:ext cx="8229600" cy="715962"/>
          </a:xfrm>
        </p:spPr>
        <p:txBody>
          <a:bodyPr>
            <a:normAutofit/>
          </a:bodyPr>
          <a:lstStyle/>
          <a:p>
            <a:r>
              <a:rPr lang="pt-BR" dirty="0" smtClean="0">
                <a:latin typeface="Franklin Gothic Book (Headings)"/>
              </a:rPr>
              <a:t>Content-based Information Retrieval</a:t>
            </a:r>
            <a:endParaRPr lang="en-US" dirty="0">
              <a:latin typeface="Franklin Gothic Book (Headings)"/>
            </a:endParaRPr>
          </a:p>
        </p:txBody>
      </p:sp>
      <p:pic>
        <p:nvPicPr>
          <p:cNvPr id="14" name="Picture 3" descr="qbic_color_query"/>
          <p:cNvPicPr>
            <a:picLocks noChangeAspect="1" noChangeArrowheads="1"/>
          </p:cNvPicPr>
          <p:nvPr/>
        </p:nvPicPr>
        <p:blipFill>
          <a:blip r:embed="rId3" cstate="print"/>
          <a:srcRect/>
          <a:stretch>
            <a:fillRect/>
          </a:stretch>
        </p:blipFill>
        <p:spPr bwMode="auto">
          <a:xfrm>
            <a:off x="381000" y="2362200"/>
            <a:ext cx="2647950" cy="2628900"/>
          </a:xfrm>
          <a:prstGeom prst="rect">
            <a:avLst/>
          </a:prstGeom>
          <a:noFill/>
          <a:ln w="9525">
            <a:noFill/>
            <a:miter lim="800000"/>
            <a:headEnd/>
            <a:tailEnd/>
          </a:ln>
        </p:spPr>
      </p:pic>
      <p:pic>
        <p:nvPicPr>
          <p:cNvPr id="15" name="Picture 4" descr="qbic_color_query_answer2"/>
          <p:cNvPicPr>
            <a:picLocks noChangeAspect="1" noChangeArrowheads="1"/>
          </p:cNvPicPr>
          <p:nvPr/>
        </p:nvPicPr>
        <p:blipFill>
          <a:blip r:embed="rId4" cstate="print"/>
          <a:srcRect/>
          <a:stretch>
            <a:fillRect/>
          </a:stretch>
        </p:blipFill>
        <p:spPr bwMode="auto">
          <a:xfrm>
            <a:off x="3581400" y="914400"/>
            <a:ext cx="4981575" cy="539115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EA7C8D44-3667-46F6-9772-CC52308E2A7F}" type="slidenum">
              <a:rPr kumimoji="0" lang="en-US" smtClean="0"/>
              <a:pPr/>
              <a:t>23</a:t>
            </a:fld>
            <a:endParaRPr kumimoji="0" lang="en-US" dirty="0"/>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870" y="76200"/>
            <a:ext cx="8398930" cy="631294"/>
          </a:xfrm>
        </p:spPr>
        <p:txBody>
          <a:bodyPr/>
          <a:lstStyle/>
          <a:p>
            <a:r>
              <a:rPr lang="en-US" dirty="0"/>
              <a:t>F</a:t>
            </a:r>
            <a:r>
              <a:rPr lang="en-US" dirty="0" smtClean="0"/>
              <a:t>ish Species Identification</a:t>
            </a:r>
            <a:endParaRPr lang="en-US" dirty="0"/>
          </a:p>
        </p:txBody>
      </p:sp>
      <p:sp>
        <p:nvSpPr>
          <p:cNvPr id="3" name="Content Placeholder 2"/>
          <p:cNvSpPr>
            <a:spLocks noGrp="1"/>
          </p:cNvSpPr>
          <p:nvPr>
            <p:ph idx="1"/>
          </p:nvPr>
        </p:nvSpPr>
        <p:spPr>
          <a:xfrm>
            <a:off x="355601" y="1011770"/>
            <a:ext cx="8486323" cy="664634"/>
          </a:xfrm>
        </p:spPr>
        <p:txBody>
          <a:bodyPr>
            <a:normAutofit/>
          </a:bodyPr>
          <a:lstStyle/>
          <a:p>
            <a:pPr marL="0" indent="0">
              <a:buNone/>
            </a:pPr>
            <a:r>
              <a:rPr lang="en-US" dirty="0" smtClean="0"/>
              <a:t>Involves working with parts of fishes and fish images</a:t>
            </a:r>
            <a:endParaRPr lang="en-US" dirty="0"/>
          </a:p>
        </p:txBody>
      </p:sp>
      <p:sp>
        <p:nvSpPr>
          <p:cNvPr id="8" name="Rectangle 11"/>
          <p:cNvSpPr>
            <a:spLocks noChangeArrowheads="1"/>
          </p:cNvSpPr>
          <p:nvPr/>
        </p:nvSpPr>
        <p:spPr bwMode="auto">
          <a:xfrm>
            <a:off x="1447800" y="6400800"/>
            <a:ext cx="2667000" cy="381000"/>
          </a:xfrm>
          <a:prstGeom prst="rect">
            <a:avLst/>
          </a:prstGeom>
          <a:noFill/>
          <a:ln w="9525">
            <a:noFill/>
            <a:miter lim="800000"/>
            <a:headEnd/>
            <a:tailEnd/>
          </a:ln>
        </p:spPr>
        <p:txBody>
          <a:bodyPr>
            <a:prstTxWarp prst="textNoShape">
              <a:avLst/>
            </a:prstTxWarp>
          </a:bodyPr>
          <a:lstStyle/>
          <a:p>
            <a:pPr eaLnBrk="1" hangingPunct="1">
              <a:lnSpc>
                <a:spcPct val="80000"/>
              </a:lnSpc>
              <a:spcBef>
                <a:spcPct val="20000"/>
              </a:spcBef>
            </a:pPr>
            <a:r>
              <a:rPr lang="en-US" sz="2000" dirty="0"/>
              <a:t>Dichotomous keys</a:t>
            </a:r>
          </a:p>
        </p:txBody>
      </p:sp>
      <p:sp>
        <p:nvSpPr>
          <p:cNvPr id="9" name="Rectangle 14"/>
          <p:cNvSpPr>
            <a:spLocks noChangeArrowheads="1"/>
          </p:cNvSpPr>
          <p:nvPr/>
        </p:nvSpPr>
        <p:spPr bwMode="auto">
          <a:xfrm>
            <a:off x="5638800" y="6375400"/>
            <a:ext cx="2514600" cy="381000"/>
          </a:xfrm>
          <a:prstGeom prst="rect">
            <a:avLst/>
          </a:prstGeom>
          <a:noFill/>
          <a:ln w="9525">
            <a:noFill/>
            <a:miter lim="800000"/>
            <a:headEnd/>
            <a:tailEnd/>
          </a:ln>
        </p:spPr>
        <p:txBody>
          <a:bodyPr>
            <a:prstTxWarp prst="textNoShape">
              <a:avLst/>
            </a:prstTxWarp>
          </a:bodyPr>
          <a:lstStyle/>
          <a:p>
            <a:pPr eaLnBrk="1" hangingPunct="1">
              <a:lnSpc>
                <a:spcPct val="80000"/>
              </a:lnSpc>
              <a:spcBef>
                <a:spcPct val="20000"/>
              </a:spcBef>
            </a:pPr>
            <a:r>
              <a:rPr lang="en-US" sz="2000" dirty="0"/>
              <a:t>Personal Notes</a:t>
            </a:r>
          </a:p>
        </p:txBody>
      </p:sp>
      <p:pic>
        <p:nvPicPr>
          <p:cNvPr id="10" name="Picture 9"/>
          <p:cNvPicPr>
            <a:picLocks noChangeAspect="1"/>
          </p:cNvPicPr>
          <p:nvPr/>
        </p:nvPicPr>
        <p:blipFill>
          <a:blip r:embed="rId3" cstate="print"/>
          <a:stretch>
            <a:fillRect/>
          </a:stretch>
        </p:blipFill>
        <p:spPr>
          <a:xfrm>
            <a:off x="2182893" y="1608672"/>
            <a:ext cx="5818107" cy="2306033"/>
          </a:xfrm>
          <a:prstGeom prst="rect">
            <a:avLst/>
          </a:prstGeom>
        </p:spPr>
      </p:pic>
      <p:pic>
        <p:nvPicPr>
          <p:cNvPr id="11" name="Picture 10"/>
          <p:cNvPicPr>
            <a:picLocks noChangeAspect="1"/>
          </p:cNvPicPr>
          <p:nvPr/>
        </p:nvPicPr>
        <p:blipFill>
          <a:blip r:embed="rId4" cstate="print"/>
          <a:stretch>
            <a:fillRect/>
          </a:stretch>
        </p:blipFill>
        <p:spPr>
          <a:xfrm>
            <a:off x="5160436" y="3962400"/>
            <a:ext cx="3297764" cy="2363586"/>
          </a:xfrm>
          <a:prstGeom prst="rect">
            <a:avLst/>
          </a:prstGeom>
        </p:spPr>
      </p:pic>
      <p:sp>
        <p:nvSpPr>
          <p:cNvPr id="13" name="Text Box 10"/>
          <p:cNvSpPr txBox="1">
            <a:spLocks noChangeArrowheads="1"/>
          </p:cNvSpPr>
          <p:nvPr/>
        </p:nvSpPr>
        <p:spPr bwMode="auto">
          <a:xfrm>
            <a:off x="152400" y="4089400"/>
            <a:ext cx="4876800" cy="2246769"/>
          </a:xfrm>
          <a:prstGeom prst="rect">
            <a:avLst/>
          </a:prstGeom>
          <a:solidFill>
            <a:srgbClr val="DEDEDE"/>
          </a:solidFill>
          <a:ln w="9525">
            <a:solidFill>
              <a:srgbClr val="EBEBEB"/>
            </a:solidFill>
            <a:miter lim="800000"/>
            <a:headEnd/>
            <a:tailEnd/>
          </a:ln>
        </p:spPr>
        <p:txBody>
          <a:bodyPr wrap="square">
            <a:prstTxWarp prst="textNoShape">
              <a:avLst/>
            </a:prstTxWarp>
            <a:spAutoFit/>
          </a:bodyPr>
          <a:lstStyle/>
          <a:p>
            <a:pPr defTabSz="4389438" eaLnBrk="1" hangingPunct="1"/>
            <a:r>
              <a:rPr lang="en-US" sz="1400" dirty="0"/>
              <a:t>1a  Paired fins absent; jaws absent, mouth in an oral</a:t>
            </a:r>
          </a:p>
          <a:p>
            <a:pPr defTabSz="4389438" eaLnBrk="1" hangingPunct="1"/>
            <a:r>
              <a:rPr lang="en-US" sz="1400" dirty="0"/>
              <a:t>    disk (the disk mostly surrounded by a fleshy hood</a:t>
            </a:r>
          </a:p>
          <a:p>
            <a:pPr defTabSz="4389438" eaLnBrk="1" hangingPunct="1"/>
            <a:r>
              <a:rPr lang="en-US" sz="1400" dirty="0"/>
              <a:t>    in larvae); 7 external gill openings present in row</a:t>
            </a:r>
          </a:p>
          <a:p>
            <a:pPr defTabSz="4389438" eaLnBrk="1" hangingPunct="1"/>
            <a:r>
              <a:rPr lang="en-US" sz="1400" dirty="0"/>
              <a:t>    behind eye .......... Lampreys - </a:t>
            </a:r>
            <a:r>
              <a:rPr lang="en-US" sz="1400" dirty="0" err="1"/>
              <a:t>Petromyzontidae</a:t>
            </a:r>
            <a:r>
              <a:rPr lang="en-US" sz="1400" dirty="0"/>
              <a:t>  </a:t>
            </a:r>
            <a:r>
              <a:rPr lang="en-US" sz="1400" dirty="0" err="1"/>
              <a:t>p</a:t>
            </a:r>
            <a:r>
              <a:rPr lang="en-US" sz="1400" dirty="0"/>
              <a:t>. </a:t>
            </a:r>
            <a:r>
              <a:rPr lang="en-US" sz="1400" dirty="0" err="1"/>
              <a:t>ooo</a:t>
            </a:r>
            <a:endParaRPr lang="en-US" sz="1400" dirty="0"/>
          </a:p>
          <a:p>
            <a:pPr defTabSz="4389438" eaLnBrk="1" hangingPunct="1"/>
            <a:r>
              <a:rPr lang="en-US" sz="1400" dirty="0"/>
              <a:t>1b  Paired fins present (at least 1 set); jaws present;</a:t>
            </a:r>
          </a:p>
          <a:p>
            <a:pPr defTabSz="4389438" eaLnBrk="1" hangingPunct="1"/>
            <a:r>
              <a:rPr lang="en-US" sz="1400" dirty="0"/>
              <a:t>    1 external gill opening per side ................................... 2</a:t>
            </a:r>
          </a:p>
          <a:p>
            <a:pPr defTabSz="4389438" eaLnBrk="1" hangingPunct="1"/>
            <a:r>
              <a:rPr lang="en-US" sz="1400" dirty="0"/>
              <a:t>2a  Caudal fin </a:t>
            </a:r>
            <a:r>
              <a:rPr lang="en-US" sz="1400" dirty="0" err="1"/>
              <a:t>heterocercal</a:t>
            </a:r>
            <a:r>
              <a:rPr lang="en-US" sz="1400" dirty="0"/>
              <a:t> or abbreviate </a:t>
            </a:r>
            <a:r>
              <a:rPr lang="en-US" sz="1400" dirty="0" err="1"/>
              <a:t>heterocercal</a:t>
            </a:r>
            <a:endParaRPr lang="en-US" sz="1400" dirty="0"/>
          </a:p>
          <a:p>
            <a:pPr defTabSz="4389438" eaLnBrk="1" hangingPunct="1"/>
            <a:r>
              <a:rPr lang="en-US" sz="1400" dirty="0"/>
              <a:t>    (Figure 5) ............................................................ 3</a:t>
            </a:r>
          </a:p>
          <a:p>
            <a:pPr defTabSz="4389438" eaLnBrk="1" hangingPunct="1"/>
            <a:r>
              <a:rPr lang="en-US" sz="1400" dirty="0"/>
              <a:t>2b  Caudal fin </a:t>
            </a:r>
            <a:r>
              <a:rPr lang="en-US" sz="1400" dirty="0" err="1"/>
              <a:t>protocercal</a:t>
            </a:r>
            <a:r>
              <a:rPr lang="en-US" sz="1400" dirty="0"/>
              <a:t> (Figure 13, Part 2, upper left)</a:t>
            </a:r>
          </a:p>
          <a:p>
            <a:pPr defTabSz="4389438" eaLnBrk="1" hangingPunct="1"/>
            <a:r>
              <a:rPr lang="en-US" sz="1400" dirty="0"/>
              <a:t>    or </a:t>
            </a:r>
            <a:r>
              <a:rPr lang="en-US" sz="1400" dirty="0" err="1"/>
              <a:t>homocercal</a:t>
            </a:r>
            <a:r>
              <a:rPr lang="en-US" sz="1400" dirty="0"/>
              <a:t> (Figure 5) ............................................ 6</a:t>
            </a:r>
          </a:p>
        </p:txBody>
      </p:sp>
      <p:sp>
        <p:nvSpPr>
          <p:cNvPr id="14" name="Slide Number Placeholder 13"/>
          <p:cNvSpPr>
            <a:spLocks noGrp="1"/>
          </p:cNvSpPr>
          <p:nvPr>
            <p:ph type="sldNum" sz="quarter" idx="12"/>
          </p:nvPr>
        </p:nvSpPr>
        <p:spPr/>
        <p:txBody>
          <a:bodyPr/>
          <a:lstStyle/>
          <a:p>
            <a:fld id="{EA7C8D44-3667-46F6-9772-CC52308E2A7F}" type="slidenum">
              <a:rPr kumimoji="0" lang="en-US" smtClean="0"/>
              <a:pPr/>
              <a:t>24</a:t>
            </a:fld>
            <a:endParaRPr kumimoji="0" lang="en-US" dirty="0"/>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pPr algn="ctr"/>
            <a:r>
              <a:rPr lang="en-US" dirty="0" smtClean="0"/>
              <a:t>Scenario</a:t>
            </a:r>
            <a:endParaRPr lang="en-US" dirty="0"/>
          </a:p>
        </p:txBody>
      </p:sp>
      <p:sp>
        <p:nvSpPr>
          <p:cNvPr id="29" name="TextBox 28"/>
          <p:cNvSpPr txBox="1"/>
          <p:nvPr/>
        </p:nvSpPr>
        <p:spPr>
          <a:xfrm>
            <a:off x="457200" y="1219200"/>
            <a:ext cx="7987948" cy="1015663"/>
          </a:xfrm>
          <a:prstGeom prst="rect">
            <a:avLst/>
          </a:prstGeom>
          <a:noFill/>
        </p:spPr>
        <p:txBody>
          <a:bodyPr wrap="square" rtlCol="0">
            <a:spAutoFit/>
          </a:bodyPr>
          <a:lstStyle/>
          <a:p>
            <a:r>
              <a:rPr lang="en-US" sz="2000" dirty="0" smtClean="0"/>
              <a:t>While learning how to identify fish, a student might make use of an advanced query that involves searching for parts of images, in the context of other information:</a:t>
            </a:r>
          </a:p>
        </p:txBody>
      </p:sp>
      <p:grpSp>
        <p:nvGrpSpPr>
          <p:cNvPr id="3" name="Group 29"/>
          <p:cNvGrpSpPr/>
          <p:nvPr/>
        </p:nvGrpSpPr>
        <p:grpSpPr>
          <a:xfrm>
            <a:off x="457200" y="2667000"/>
            <a:ext cx="7879870" cy="3657600"/>
            <a:chOff x="457200" y="2698750"/>
            <a:chExt cx="8291773" cy="3657600"/>
          </a:xfrm>
        </p:grpSpPr>
        <p:sp>
          <p:nvSpPr>
            <p:cNvPr id="31" name="TextBox 30"/>
            <p:cNvSpPr txBox="1"/>
            <p:nvPr/>
          </p:nvSpPr>
          <p:spPr>
            <a:xfrm>
              <a:off x="6310573" y="2845475"/>
              <a:ext cx="2438400" cy="2031325"/>
            </a:xfrm>
            <a:prstGeom prst="rect">
              <a:avLst/>
            </a:prstGeom>
            <a:noFill/>
          </p:spPr>
          <p:txBody>
            <a:bodyPr wrap="square" rtlCol="0">
              <a:spAutoFit/>
            </a:bodyPr>
            <a:lstStyle/>
            <a:p>
              <a:r>
                <a:rPr lang="en-US" dirty="0" smtClean="0"/>
                <a:t>Find me species that are </a:t>
              </a:r>
              <a:r>
                <a:rPr lang="en-US" u="sng" dirty="0" smtClean="0"/>
                <a:t>darters </a:t>
              </a:r>
              <a:r>
                <a:rPr lang="en-US" dirty="0" smtClean="0"/>
                <a:t>that have a </a:t>
              </a:r>
              <a:r>
                <a:rPr lang="en-US" u="sng" dirty="0" smtClean="0"/>
                <a:t>dorsal fin</a:t>
              </a:r>
              <a:r>
                <a:rPr lang="en-US" dirty="0" smtClean="0"/>
                <a:t> that looks like </a:t>
              </a:r>
              <a:r>
                <a:rPr lang="en-US" u="sng" dirty="0" smtClean="0"/>
                <a:t>this</a:t>
              </a:r>
              <a:r>
                <a:rPr lang="en-US" dirty="0" smtClean="0"/>
                <a:t>, which </a:t>
              </a:r>
            </a:p>
            <a:p>
              <a:r>
                <a:rPr lang="en-US" dirty="0" smtClean="0"/>
                <a:t>is connected to another dorsal fin that looks like </a:t>
              </a:r>
              <a:r>
                <a:rPr lang="en-US" u="sng" dirty="0" smtClean="0"/>
                <a:t>this</a:t>
              </a:r>
              <a:endParaRPr lang="en-US" u="sng" dirty="0"/>
            </a:p>
          </p:txBody>
        </p:sp>
        <p:pic>
          <p:nvPicPr>
            <p:cNvPr id="32" name="Picture 31" descr="Screen shot 2011-01-28 at 6.52.17 AM.png"/>
            <p:cNvPicPr>
              <a:picLocks noChangeAspect="1"/>
            </p:cNvPicPr>
            <p:nvPr/>
          </p:nvPicPr>
          <p:blipFill>
            <a:blip r:embed="rId3" cstate="print"/>
            <a:stretch>
              <a:fillRect/>
            </a:stretch>
          </p:blipFill>
          <p:spPr>
            <a:xfrm>
              <a:off x="457200" y="2698750"/>
              <a:ext cx="5562600" cy="3657600"/>
            </a:xfrm>
            <a:prstGeom prst="rect">
              <a:avLst/>
            </a:prstGeom>
          </p:spPr>
        </p:pic>
        <p:grpSp>
          <p:nvGrpSpPr>
            <p:cNvPr id="4" name="Group 19"/>
            <p:cNvGrpSpPr/>
            <p:nvPr/>
          </p:nvGrpSpPr>
          <p:grpSpPr>
            <a:xfrm>
              <a:off x="3417666" y="3682193"/>
              <a:ext cx="4049935" cy="736956"/>
              <a:chOff x="3417666" y="3669099"/>
              <a:chExt cx="4049935" cy="736956"/>
            </a:xfrm>
          </p:grpSpPr>
          <p:sp>
            <p:nvSpPr>
              <p:cNvPr id="37" name="Rectangle 36"/>
              <p:cNvSpPr/>
              <p:nvPr/>
            </p:nvSpPr>
            <p:spPr>
              <a:xfrm>
                <a:off x="3417666" y="3669099"/>
                <a:ext cx="1442411" cy="736956"/>
              </a:xfrm>
              <a:prstGeom prst="rect">
                <a:avLst/>
              </a:prstGeom>
              <a:noFill/>
              <a:ln w="38100">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8" name="Curved Connector 37"/>
              <p:cNvCxnSpPr/>
              <p:nvPr/>
            </p:nvCxnSpPr>
            <p:spPr>
              <a:xfrm rot="10800000" flipV="1">
                <a:off x="4860080" y="3949306"/>
                <a:ext cx="2607521" cy="264190"/>
              </a:xfrm>
              <a:prstGeom prst="curvedConnector3">
                <a:avLst>
                  <a:gd name="adj1" fmla="val 50000"/>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grpSp>
          <p:nvGrpSpPr>
            <p:cNvPr id="5" name="Group 24"/>
            <p:cNvGrpSpPr/>
            <p:nvPr/>
          </p:nvGrpSpPr>
          <p:grpSpPr>
            <a:xfrm>
              <a:off x="1975255" y="3733624"/>
              <a:ext cx="6179532" cy="1022526"/>
              <a:chOff x="1975255" y="3733624"/>
              <a:chExt cx="6179532" cy="1022526"/>
            </a:xfrm>
          </p:grpSpPr>
          <p:sp>
            <p:nvSpPr>
              <p:cNvPr id="35" name="Rectangle 34"/>
              <p:cNvSpPr/>
              <p:nvPr/>
            </p:nvSpPr>
            <p:spPr>
              <a:xfrm>
                <a:off x="1975255" y="3733624"/>
                <a:ext cx="1442411" cy="736956"/>
              </a:xfrm>
              <a:prstGeom prst="rect">
                <a:avLst/>
              </a:prstGeom>
              <a:noFill/>
              <a:ln w="38100">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6" name="Curved Connector 35"/>
              <p:cNvCxnSpPr/>
              <p:nvPr/>
            </p:nvCxnSpPr>
            <p:spPr>
              <a:xfrm rot="10800000">
                <a:off x="2889291" y="3967494"/>
                <a:ext cx="5265496" cy="788656"/>
              </a:xfrm>
              <a:prstGeom prst="curvedConnector3">
                <a:avLst>
                  <a:gd name="adj1" fmla="val 50000"/>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grpSp>
      <p:sp>
        <p:nvSpPr>
          <p:cNvPr id="43" name="Slide Number Placeholder 42"/>
          <p:cNvSpPr>
            <a:spLocks noGrp="1"/>
          </p:cNvSpPr>
          <p:nvPr>
            <p:ph type="sldNum" sz="quarter" idx="12"/>
          </p:nvPr>
        </p:nvSpPr>
        <p:spPr>
          <a:xfrm>
            <a:off x="8689848" y="6356350"/>
            <a:ext cx="454152" cy="501650"/>
          </a:xfrm>
        </p:spPr>
        <p:txBody>
          <a:bodyPr/>
          <a:lstStyle/>
          <a:p>
            <a:fld id="{EA7C8D44-3667-46F6-9772-CC52308E2A7F}" type="slidenum">
              <a:rPr kumimoji="0" lang="en-US" smtClean="0"/>
              <a:pPr/>
              <a:t>25</a:t>
            </a:fld>
            <a:endParaRPr kumimoji="0" lang="en-US" dirty="0"/>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534400" cy="685800"/>
          </a:xfrm>
        </p:spPr>
        <p:txBody>
          <a:bodyPr>
            <a:normAutofit fontScale="90000"/>
          </a:bodyPr>
          <a:lstStyle/>
          <a:p>
            <a:r>
              <a:rPr lang="en-US" dirty="0" err="1" smtClean="0"/>
              <a:t>SuperIDR</a:t>
            </a:r>
            <a:r>
              <a:rPr lang="en-US" dirty="0" smtClean="0"/>
              <a:t>: An Image Description and Retrieval Tool</a:t>
            </a:r>
            <a:endParaRPr lang="en-US" dirty="0"/>
          </a:p>
        </p:txBody>
      </p:sp>
      <p:sp>
        <p:nvSpPr>
          <p:cNvPr id="4" name="Content Placeholder 3"/>
          <p:cNvSpPr>
            <a:spLocks noGrp="1"/>
          </p:cNvSpPr>
          <p:nvPr>
            <p:ph idx="1"/>
          </p:nvPr>
        </p:nvSpPr>
        <p:spPr/>
        <p:txBody>
          <a:bodyPr/>
          <a:lstStyle/>
          <a:p>
            <a:r>
              <a:rPr lang="en-US" dirty="0" smtClean="0"/>
              <a:t>Enables marking and annotating images</a:t>
            </a:r>
          </a:p>
          <a:p>
            <a:endParaRPr lang="en-US" dirty="0" smtClean="0"/>
          </a:p>
          <a:p>
            <a:r>
              <a:rPr lang="en-US" dirty="0" smtClean="0"/>
              <a:t>Combines text- and content-based image description, retrieval, and browsing, including for </a:t>
            </a:r>
            <a:r>
              <a:rPr lang="en-US" dirty="0" err="1" smtClean="0"/>
              <a:t>subimages</a:t>
            </a:r>
            <a:endParaRPr lang="en-US" dirty="0" smtClean="0"/>
          </a:p>
        </p:txBody>
      </p:sp>
      <p:sp>
        <p:nvSpPr>
          <p:cNvPr id="5" name="Slide Number Placeholder 4"/>
          <p:cNvSpPr>
            <a:spLocks noGrp="1"/>
          </p:cNvSpPr>
          <p:nvPr>
            <p:ph type="sldNum" sz="quarter" idx="12"/>
          </p:nvPr>
        </p:nvSpPr>
        <p:spPr/>
        <p:txBody>
          <a:bodyPr/>
          <a:lstStyle/>
          <a:p>
            <a:fld id="{EA7C8D44-3667-46F6-9772-CC52308E2A7F}" type="slidenum">
              <a:rPr kumimoji="0" lang="en-US" smtClean="0"/>
              <a:pPr/>
              <a:t>26</a:t>
            </a:fld>
            <a:endParaRPr kumimoji="0" lang="en-US" dirty="0"/>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73041"/>
            <a:ext cx="8229600" cy="588960"/>
          </a:xfrm>
        </p:spPr>
        <p:txBody>
          <a:bodyPr/>
          <a:lstStyle/>
          <a:p>
            <a:pPr algn="ctr"/>
            <a:r>
              <a:rPr lang="en-US" dirty="0" smtClean="0"/>
              <a:t>SuperIDR: Species Details Interface</a:t>
            </a:r>
            <a:endParaRPr lang="en-US" dirty="0"/>
          </a:p>
        </p:txBody>
      </p:sp>
      <p:pic>
        <p:nvPicPr>
          <p:cNvPr id="6" name="Picture 5"/>
          <p:cNvPicPr>
            <a:picLocks noChangeAspect="1"/>
          </p:cNvPicPr>
          <p:nvPr/>
        </p:nvPicPr>
        <p:blipFill>
          <a:blip r:embed="rId3" cstate="print"/>
          <a:stretch>
            <a:fillRect/>
          </a:stretch>
        </p:blipFill>
        <p:spPr>
          <a:xfrm>
            <a:off x="1066800" y="1295400"/>
            <a:ext cx="7031497" cy="4723449"/>
          </a:xfrm>
          <a:prstGeom prst="rect">
            <a:avLst/>
          </a:prstGeom>
        </p:spPr>
      </p:pic>
      <p:sp>
        <p:nvSpPr>
          <p:cNvPr id="7" name="Slide Number Placeholder 6"/>
          <p:cNvSpPr>
            <a:spLocks noGrp="1"/>
          </p:cNvSpPr>
          <p:nvPr>
            <p:ph type="sldNum" sz="quarter" idx="12"/>
          </p:nvPr>
        </p:nvSpPr>
        <p:spPr/>
        <p:txBody>
          <a:bodyPr/>
          <a:lstStyle/>
          <a:p>
            <a:fld id="{EA7C8D44-3667-46F6-9772-CC52308E2A7F}" type="slidenum">
              <a:rPr kumimoji="0" lang="en-US" smtClean="0"/>
              <a:pPr/>
              <a:t>27</a:t>
            </a:fld>
            <a:endParaRPr kumimoji="0" lang="en-US" dirty="0"/>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2"/>
          <p:cNvSpPr>
            <a:spLocks noGrp="1" noChangeArrowheads="1"/>
          </p:cNvSpPr>
          <p:nvPr>
            <p:ph type="title"/>
          </p:nvPr>
        </p:nvSpPr>
        <p:spPr>
          <a:xfrm>
            <a:off x="457200" y="152400"/>
            <a:ext cx="8382000" cy="563562"/>
          </a:xfrm>
        </p:spPr>
        <p:txBody>
          <a:bodyPr/>
          <a:lstStyle/>
          <a:p>
            <a:pPr eaLnBrk="1" hangingPunct="1"/>
            <a:r>
              <a:rPr lang="en-US" sz="3200" dirty="0" err="1"/>
              <a:t>SuperIDR</a:t>
            </a:r>
            <a:r>
              <a:rPr lang="en-US" sz="3200" dirty="0"/>
              <a:t>: </a:t>
            </a:r>
            <a:r>
              <a:rPr lang="en-US" sz="3200" dirty="0" smtClean="0"/>
              <a:t>Text-based Retrieval</a:t>
            </a:r>
            <a:endParaRPr lang="en-US" sz="3200" dirty="0"/>
          </a:p>
        </p:txBody>
      </p:sp>
      <p:graphicFrame>
        <p:nvGraphicFramePr>
          <p:cNvPr id="37890" name="Object 2"/>
          <p:cNvGraphicFramePr>
            <a:graphicFrameLocks noGrp="1" noChangeAspect="1"/>
          </p:cNvGraphicFramePr>
          <p:nvPr>
            <p:ph idx="1"/>
          </p:nvPr>
        </p:nvGraphicFramePr>
        <p:xfrm>
          <a:off x="63500" y="1617742"/>
          <a:ext cx="4492894" cy="3246358"/>
        </p:xfrm>
        <a:graphic>
          <a:graphicData uri="http://schemas.openxmlformats.org/presentationml/2006/ole">
            <mc:AlternateContent xmlns:mc="http://schemas.openxmlformats.org/markup-compatibility/2006">
              <mc:Choice xmlns:v="urn:schemas-microsoft-com:vml" Requires="v">
                <p:oleObj spid="_x0000_s1037" name="Bitmap Image" r:id="rId4" imgW="6485714" imgH="4686954" progId="PBrush">
                  <p:embed/>
                </p:oleObj>
              </mc:Choice>
              <mc:Fallback>
                <p:oleObj name="Bitmap Image" r:id="rId4" imgW="6485714" imgH="4686954" progId="PBrush">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500" y="1617742"/>
                        <a:ext cx="4492894" cy="3246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pic>
        <p:nvPicPr>
          <p:cNvPr id="5" name="Picture 3" descr="text_search_results"/>
          <p:cNvPicPr>
            <a:picLocks noChangeAspect="1" noChangeArrowheads="1"/>
          </p:cNvPicPr>
          <p:nvPr/>
        </p:nvPicPr>
        <p:blipFill>
          <a:blip r:embed="rId6" cstate="print"/>
          <a:srcRect/>
          <a:stretch>
            <a:fillRect/>
          </a:stretch>
        </p:blipFill>
        <p:spPr>
          <a:xfrm>
            <a:off x="4610100" y="1098550"/>
            <a:ext cx="4400550" cy="5257800"/>
          </a:xfrm>
          <a:prstGeom prst="rect">
            <a:avLst/>
          </a:prstGeom>
          <a:noFill/>
        </p:spPr>
      </p:pic>
      <p:sp>
        <p:nvSpPr>
          <p:cNvPr id="6" name="Slide Number Placeholder 5"/>
          <p:cNvSpPr>
            <a:spLocks noGrp="1"/>
          </p:cNvSpPr>
          <p:nvPr>
            <p:ph type="sldNum" sz="quarter" idx="12"/>
          </p:nvPr>
        </p:nvSpPr>
        <p:spPr/>
        <p:txBody>
          <a:bodyPr/>
          <a:lstStyle/>
          <a:p>
            <a:fld id="{EA7C8D44-3667-46F6-9772-CC52308E2A7F}" type="slidenum">
              <a:rPr kumimoji="0" lang="en-US" smtClean="0"/>
              <a:pPr/>
              <a:t>28</a:t>
            </a:fld>
            <a:endParaRPr kumimoji="0"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9" name="Rectangle 2"/>
          <p:cNvSpPr>
            <a:spLocks noGrp="1" noChangeArrowheads="1"/>
          </p:cNvSpPr>
          <p:nvPr>
            <p:ph type="title"/>
          </p:nvPr>
        </p:nvSpPr>
        <p:spPr>
          <a:xfrm>
            <a:off x="457200" y="0"/>
            <a:ext cx="7848600" cy="685800"/>
          </a:xfrm>
        </p:spPr>
        <p:txBody>
          <a:bodyPr>
            <a:normAutofit/>
          </a:bodyPr>
          <a:lstStyle/>
          <a:p>
            <a:pPr algn="ctr" eaLnBrk="1" hangingPunct="1"/>
            <a:r>
              <a:rPr lang="en-US" sz="3200" dirty="0" err="1"/>
              <a:t>SuperIDR</a:t>
            </a:r>
            <a:r>
              <a:rPr lang="en-US" sz="3200" dirty="0"/>
              <a:t>:</a:t>
            </a:r>
            <a:r>
              <a:rPr lang="en-US" sz="3200" dirty="0" smtClean="0"/>
              <a:t> Content-based Image Retrieval</a:t>
            </a:r>
            <a:endParaRPr lang="en-US" sz="3200" dirty="0"/>
          </a:p>
        </p:txBody>
      </p:sp>
      <p:graphicFrame>
        <p:nvGraphicFramePr>
          <p:cNvPr id="41986" name="Object 2"/>
          <p:cNvGraphicFramePr>
            <a:graphicFrameLocks noGrp="1" noChangeAspect="1"/>
          </p:cNvGraphicFramePr>
          <p:nvPr>
            <p:ph sz="half" idx="1"/>
          </p:nvPr>
        </p:nvGraphicFramePr>
        <p:xfrm>
          <a:off x="63500" y="2019300"/>
          <a:ext cx="4495800" cy="3265075"/>
        </p:xfrm>
        <a:graphic>
          <a:graphicData uri="http://schemas.openxmlformats.org/presentationml/2006/ole">
            <mc:AlternateContent xmlns:mc="http://schemas.openxmlformats.org/markup-compatibility/2006">
              <mc:Choice xmlns:v="urn:schemas-microsoft-com:vml" Requires="v">
                <p:oleObj spid="_x0000_s2068" name="Bitmap Image" r:id="rId4" imgW="6504762" imgH="4723810" progId="PBrush">
                  <p:embed/>
                </p:oleObj>
              </mc:Choice>
              <mc:Fallback>
                <p:oleObj name="Bitmap Image" r:id="rId4" imgW="6504762" imgH="4723810" progId="PBrush">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500" y="2019300"/>
                        <a:ext cx="4495800" cy="326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41987" name="Object 3"/>
          <p:cNvGraphicFramePr>
            <a:graphicFrameLocks noGrp="1" noChangeAspect="1"/>
          </p:cNvGraphicFramePr>
          <p:nvPr>
            <p:ph sz="half" idx="2"/>
          </p:nvPr>
        </p:nvGraphicFramePr>
        <p:xfrm>
          <a:off x="4648200" y="939801"/>
          <a:ext cx="4421104" cy="5041900"/>
        </p:xfrm>
        <a:graphic>
          <a:graphicData uri="http://schemas.openxmlformats.org/presentationml/2006/ole">
            <mc:AlternateContent xmlns:mc="http://schemas.openxmlformats.org/markup-compatibility/2006">
              <mc:Choice xmlns:v="urn:schemas-microsoft-com:vml" Requires="v">
                <p:oleObj spid="_x0000_s2069" name="Bitmap Image" r:id="rId6" imgW="5285714" imgH="6028571" progId="PBrush">
                  <p:embed/>
                </p:oleObj>
              </mc:Choice>
              <mc:Fallback>
                <p:oleObj name="Bitmap Image" r:id="rId6" imgW="5285714" imgH="6028571" progId="PBrush">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48200" y="939801"/>
                        <a:ext cx="4421104" cy="504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6" name="Slide Number Placeholder 5"/>
          <p:cNvSpPr>
            <a:spLocks noGrp="1"/>
          </p:cNvSpPr>
          <p:nvPr>
            <p:ph type="sldNum" sz="quarter" idx="12"/>
          </p:nvPr>
        </p:nvSpPr>
        <p:spPr>
          <a:xfrm>
            <a:off x="8610600" y="6400800"/>
            <a:ext cx="457200" cy="381000"/>
          </a:xfrm>
        </p:spPr>
        <p:txBody>
          <a:bodyPr/>
          <a:lstStyle/>
          <a:p>
            <a:fld id="{EA7C8D44-3667-46F6-9772-CC52308E2A7F}" type="slidenum">
              <a:rPr kumimoji="0" lang="en-US" smtClean="0"/>
              <a:pPr/>
              <a:t>29</a:t>
            </a:fld>
            <a:endParaRPr kumimoji="0" lang="en-US" dirty="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534400" cy="685800"/>
          </a:xfrm>
        </p:spPr>
        <p:txBody>
          <a:bodyPr>
            <a:normAutofit/>
          </a:bodyPr>
          <a:lstStyle/>
          <a:p>
            <a:r>
              <a:rPr lang="en-US" dirty="0" smtClean="0"/>
              <a:t>Students Who Helped Prepare the Activities</a:t>
            </a:r>
            <a:endParaRPr lang="en-US" dirty="0"/>
          </a:p>
        </p:txBody>
      </p:sp>
      <p:sp>
        <p:nvSpPr>
          <p:cNvPr id="3" name="Slide Number Placeholder 2"/>
          <p:cNvSpPr>
            <a:spLocks noGrp="1"/>
          </p:cNvSpPr>
          <p:nvPr>
            <p:ph type="sldNum" sz="quarter" idx="12"/>
          </p:nvPr>
        </p:nvSpPr>
        <p:spPr/>
        <p:txBody>
          <a:bodyPr/>
          <a:lstStyle/>
          <a:p>
            <a:fld id="{EA7C8D44-3667-46F6-9772-CC52308E2A7F}" type="slidenum">
              <a:rPr kumimoji="0" lang="en-US" smtClean="0"/>
              <a:pPr/>
              <a:t>3</a:t>
            </a:fld>
            <a:endParaRPr kumimoji="0" lang="en-US" dirty="0"/>
          </a:p>
        </p:txBody>
      </p:sp>
      <p:sp>
        <p:nvSpPr>
          <p:cNvPr id="4" name="Content Placeholder 3"/>
          <p:cNvSpPr>
            <a:spLocks noGrp="1"/>
          </p:cNvSpPr>
          <p:nvPr>
            <p:ph sz="quarter" idx="1"/>
          </p:nvPr>
        </p:nvSpPr>
        <p:spPr/>
        <p:txBody>
          <a:bodyPr>
            <a:normAutofit fontScale="77500" lnSpcReduction="20000"/>
          </a:bodyPr>
          <a:lstStyle/>
          <a:p>
            <a:r>
              <a:rPr lang="en-US" sz="2800" dirty="0" smtClean="0">
                <a:latin typeface="Arial" pitchFamily="34" charset="0"/>
                <a:cs typeface="Arial" pitchFamily="34" charset="0"/>
              </a:rPr>
              <a:t>Eric </a:t>
            </a:r>
            <a:r>
              <a:rPr lang="en-US" sz="2800" dirty="0" err="1" smtClean="0">
                <a:latin typeface="Arial" pitchFamily="34" charset="0"/>
                <a:cs typeface="Arial" pitchFamily="34" charset="0"/>
              </a:rPr>
              <a:t>Fouh</a:t>
            </a:r>
            <a:endParaRPr lang="en-US" sz="2800" dirty="0" smtClean="0">
              <a:latin typeface="Arial" pitchFamily="34" charset="0"/>
              <a:cs typeface="Arial" pitchFamily="34" charset="0"/>
            </a:endParaRPr>
          </a:p>
          <a:p>
            <a:pPr lvl="1"/>
            <a:r>
              <a:rPr lang="en-US" sz="2500" dirty="0" smtClean="0">
                <a:latin typeface="Arial" pitchFamily="34" charset="0"/>
                <a:cs typeface="Arial" pitchFamily="34" charset="0"/>
              </a:rPr>
              <a:t>Cameron</a:t>
            </a:r>
          </a:p>
          <a:p>
            <a:r>
              <a:rPr lang="en-US" sz="2800" dirty="0" smtClean="0">
                <a:latin typeface="Arial" pitchFamily="34" charset="0"/>
                <a:cs typeface="Arial" pitchFamily="34" charset="0"/>
              </a:rPr>
              <a:t>Lin </a:t>
            </a:r>
            <a:r>
              <a:rPr lang="en-US" sz="2800" dirty="0" err="1" smtClean="0">
                <a:latin typeface="Arial" pitchFamily="34" charset="0"/>
                <a:cs typeface="Arial" pitchFamily="34" charset="0"/>
              </a:rPr>
              <a:t>Tzy</a:t>
            </a:r>
            <a:r>
              <a:rPr lang="en-US" sz="2800" dirty="0" smtClean="0">
                <a:latin typeface="Arial" pitchFamily="34" charset="0"/>
                <a:cs typeface="Arial" pitchFamily="34" charset="0"/>
              </a:rPr>
              <a:t> Li</a:t>
            </a:r>
          </a:p>
          <a:p>
            <a:pPr marL="548640" lvl="2">
              <a:spcBef>
                <a:spcPts val="600"/>
              </a:spcBef>
              <a:buClr>
                <a:schemeClr val="accent1"/>
              </a:buClr>
            </a:pPr>
            <a:r>
              <a:rPr lang="en-US" sz="2500" dirty="0" smtClean="0">
                <a:latin typeface="Arial" pitchFamily="34" charset="0"/>
                <a:cs typeface="Arial" pitchFamily="34" charset="0"/>
              </a:rPr>
              <a:t>Brazil</a:t>
            </a:r>
          </a:p>
          <a:p>
            <a:r>
              <a:rPr lang="en-US" sz="2800" dirty="0" smtClean="0">
                <a:latin typeface="Arial" pitchFamily="34" charset="0"/>
                <a:cs typeface="Arial" pitchFamily="34" charset="0"/>
              </a:rPr>
              <a:t>Mohamed </a:t>
            </a:r>
            <a:r>
              <a:rPr lang="en-US" sz="2800" dirty="0" err="1" smtClean="0">
                <a:latin typeface="Arial" pitchFamily="34" charset="0"/>
                <a:cs typeface="Arial" pitchFamily="34" charset="0"/>
              </a:rPr>
              <a:t>Magdy</a:t>
            </a:r>
            <a:endParaRPr lang="en-US" sz="2800" dirty="0" smtClean="0">
              <a:latin typeface="Arial" pitchFamily="34" charset="0"/>
              <a:cs typeface="Arial" pitchFamily="34" charset="0"/>
            </a:endParaRPr>
          </a:p>
          <a:p>
            <a:pPr lvl="1"/>
            <a:r>
              <a:rPr lang="en-US" sz="2500" dirty="0" smtClean="0">
                <a:latin typeface="Arial" pitchFamily="34" charset="0"/>
                <a:cs typeface="Arial" pitchFamily="34" charset="0"/>
              </a:rPr>
              <a:t>Egypt</a:t>
            </a:r>
          </a:p>
          <a:p>
            <a:r>
              <a:rPr lang="en-US" sz="2800" dirty="0" smtClean="0">
                <a:latin typeface="Arial" pitchFamily="34" charset="0"/>
                <a:cs typeface="Arial" pitchFamily="34" charset="0"/>
              </a:rPr>
              <a:t>Monika Akbar</a:t>
            </a:r>
          </a:p>
          <a:p>
            <a:pPr lvl="1"/>
            <a:r>
              <a:rPr lang="en-US" sz="2500" dirty="0" smtClean="0">
                <a:latin typeface="Arial" pitchFamily="34" charset="0"/>
                <a:cs typeface="Arial" pitchFamily="34" charset="0"/>
              </a:rPr>
              <a:t>Bangladesh</a:t>
            </a:r>
          </a:p>
          <a:p>
            <a:r>
              <a:rPr lang="en-US" sz="2800" dirty="0" smtClean="0">
                <a:latin typeface="Arial" pitchFamily="34" charset="0"/>
                <a:cs typeface="Arial" pitchFamily="34" charset="0"/>
              </a:rPr>
              <a:t>Nathan Short</a:t>
            </a:r>
          </a:p>
          <a:p>
            <a:pPr lvl="1"/>
            <a:r>
              <a:rPr lang="en-US" sz="2500" dirty="0" smtClean="0">
                <a:latin typeface="Arial" pitchFamily="34" charset="0"/>
                <a:cs typeface="Arial" pitchFamily="34" charset="0"/>
              </a:rPr>
              <a:t>USA</a:t>
            </a:r>
          </a:p>
          <a:p>
            <a:r>
              <a:rPr lang="en-US" sz="2800" dirty="0" err="1" smtClean="0">
                <a:latin typeface="Arial" pitchFamily="34" charset="0"/>
                <a:cs typeface="Arial" pitchFamily="34" charset="0"/>
              </a:rPr>
              <a:t>Seungwon</a:t>
            </a:r>
            <a:r>
              <a:rPr lang="en-US" sz="2800" dirty="0" smtClean="0">
                <a:latin typeface="Arial" pitchFamily="34" charset="0"/>
                <a:cs typeface="Arial" pitchFamily="34" charset="0"/>
              </a:rPr>
              <a:t> Yang</a:t>
            </a:r>
          </a:p>
          <a:p>
            <a:pPr lvl="1"/>
            <a:r>
              <a:rPr lang="en-US" sz="2500" dirty="0" smtClean="0">
                <a:latin typeface="Arial" pitchFamily="34" charset="0"/>
                <a:cs typeface="Arial" pitchFamily="34" charset="0"/>
              </a:rPr>
              <a:t>South Korea</a:t>
            </a:r>
          </a:p>
          <a:p>
            <a:r>
              <a:rPr lang="en-US" sz="2800" dirty="0" smtClean="0">
                <a:latin typeface="Arial" pitchFamily="34" charset="0"/>
                <a:cs typeface="Arial" pitchFamily="34" charset="0"/>
              </a:rPr>
              <a:t>Sloane </a:t>
            </a:r>
            <a:r>
              <a:rPr lang="en-US" sz="2800" dirty="0" err="1" smtClean="0">
                <a:latin typeface="Arial" pitchFamily="34" charset="0"/>
                <a:cs typeface="Arial" pitchFamily="34" charset="0"/>
              </a:rPr>
              <a:t>Neidig</a:t>
            </a:r>
            <a:r>
              <a:rPr lang="en-US" sz="2800" dirty="0" smtClean="0">
                <a:latin typeface="Arial" pitchFamily="34" charset="0"/>
                <a:cs typeface="Arial" pitchFamily="34" charset="0"/>
              </a:rPr>
              <a:t> </a:t>
            </a:r>
          </a:p>
          <a:p>
            <a:pPr lvl="1"/>
            <a:r>
              <a:rPr lang="en-US" sz="2500" dirty="0" smtClean="0">
                <a:latin typeface="Arial" pitchFamily="34" charset="0"/>
                <a:cs typeface="Arial" pitchFamily="34" charset="0"/>
              </a:rPr>
              <a:t>USA</a:t>
            </a:r>
          </a:p>
          <a:p>
            <a:r>
              <a:rPr lang="en-US" sz="2800" dirty="0" err="1" smtClean="0">
                <a:latin typeface="Arial" pitchFamily="34" charset="0"/>
                <a:cs typeface="Arial" pitchFamily="34" charset="0"/>
              </a:rPr>
              <a:t>Uma</a:t>
            </a:r>
            <a:r>
              <a:rPr lang="en-US" sz="2800" dirty="0" smtClean="0">
                <a:latin typeface="Arial" pitchFamily="34" charset="0"/>
                <a:cs typeface="Arial" pitchFamily="34" charset="0"/>
              </a:rPr>
              <a:t> Murthy </a:t>
            </a:r>
          </a:p>
          <a:p>
            <a:pPr lvl="1"/>
            <a:r>
              <a:rPr lang="en-US" sz="2500" dirty="0" smtClean="0">
                <a:latin typeface="Arial" pitchFamily="34" charset="0"/>
                <a:cs typeface="Arial" pitchFamily="34" charset="0"/>
              </a:rPr>
              <a:t>India</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674" y="0"/>
            <a:ext cx="8830726" cy="685800"/>
          </a:xfrm>
        </p:spPr>
        <p:txBody>
          <a:bodyPr>
            <a:normAutofit/>
          </a:bodyPr>
          <a:lstStyle/>
          <a:p>
            <a:pPr algn="ctr"/>
            <a:r>
              <a:rPr lang="en-US" dirty="0" smtClean="0"/>
              <a:t>SuperIDR: Combined Search</a:t>
            </a:r>
            <a:endParaRPr lang="en-US" dirty="0"/>
          </a:p>
        </p:txBody>
      </p:sp>
      <p:pic>
        <p:nvPicPr>
          <p:cNvPr id="6" name="Picture 5"/>
          <p:cNvPicPr>
            <a:picLocks noChangeAspect="1"/>
          </p:cNvPicPr>
          <p:nvPr/>
        </p:nvPicPr>
        <p:blipFill>
          <a:blip r:embed="rId3" cstate="print"/>
          <a:stretch>
            <a:fillRect/>
          </a:stretch>
        </p:blipFill>
        <p:spPr>
          <a:xfrm>
            <a:off x="84674" y="1790699"/>
            <a:ext cx="4939829" cy="3678767"/>
          </a:xfrm>
          <a:prstGeom prst="rect">
            <a:avLst/>
          </a:prstGeom>
        </p:spPr>
      </p:pic>
      <p:pic>
        <p:nvPicPr>
          <p:cNvPr id="7" name="Picture 6"/>
          <p:cNvPicPr>
            <a:picLocks noChangeAspect="1"/>
          </p:cNvPicPr>
          <p:nvPr/>
        </p:nvPicPr>
        <p:blipFill>
          <a:blip r:embed="rId4" cstate="print"/>
          <a:stretch>
            <a:fillRect/>
          </a:stretch>
        </p:blipFill>
        <p:spPr>
          <a:xfrm>
            <a:off x="5116520" y="1383772"/>
            <a:ext cx="3925881" cy="4534429"/>
          </a:xfrm>
          <a:prstGeom prst="rect">
            <a:avLst/>
          </a:prstGeom>
        </p:spPr>
      </p:pic>
      <p:sp>
        <p:nvSpPr>
          <p:cNvPr id="8" name="TextBox 7"/>
          <p:cNvSpPr txBox="1"/>
          <p:nvPr/>
        </p:nvSpPr>
        <p:spPr>
          <a:xfrm>
            <a:off x="33875" y="5350935"/>
            <a:ext cx="2150527" cy="461665"/>
          </a:xfrm>
          <a:prstGeom prst="rect">
            <a:avLst/>
          </a:prstGeom>
          <a:noFill/>
        </p:spPr>
        <p:txBody>
          <a:bodyPr wrap="square" rtlCol="0">
            <a:spAutoFit/>
          </a:bodyPr>
          <a:lstStyle/>
          <a:p>
            <a:r>
              <a:rPr lang="en-US" sz="2400" dirty="0" smtClean="0">
                <a:solidFill>
                  <a:srgbClr val="000000"/>
                </a:solidFill>
              </a:rPr>
              <a:t>Query interface</a:t>
            </a:r>
            <a:endParaRPr lang="en-US" sz="2000" dirty="0">
              <a:solidFill>
                <a:srgbClr val="000000"/>
              </a:solidFill>
            </a:endParaRPr>
          </a:p>
        </p:txBody>
      </p:sp>
      <p:sp>
        <p:nvSpPr>
          <p:cNvPr id="9" name="TextBox 8"/>
          <p:cNvSpPr txBox="1"/>
          <p:nvPr/>
        </p:nvSpPr>
        <p:spPr>
          <a:xfrm>
            <a:off x="5116520" y="5812600"/>
            <a:ext cx="2150527" cy="461665"/>
          </a:xfrm>
          <a:prstGeom prst="rect">
            <a:avLst/>
          </a:prstGeom>
          <a:noFill/>
        </p:spPr>
        <p:txBody>
          <a:bodyPr wrap="square" rtlCol="0">
            <a:spAutoFit/>
          </a:bodyPr>
          <a:lstStyle/>
          <a:p>
            <a:r>
              <a:rPr lang="en-US" sz="2400" dirty="0" smtClean="0">
                <a:solidFill>
                  <a:srgbClr val="000000"/>
                </a:solidFill>
              </a:rPr>
              <a:t>Search results</a:t>
            </a:r>
            <a:endParaRPr lang="en-US" sz="2000" dirty="0">
              <a:solidFill>
                <a:srgbClr val="000000"/>
              </a:solidFill>
            </a:endParaRPr>
          </a:p>
        </p:txBody>
      </p:sp>
      <p:sp>
        <p:nvSpPr>
          <p:cNvPr id="10" name="Slide Number Placeholder 9"/>
          <p:cNvSpPr>
            <a:spLocks noGrp="1"/>
          </p:cNvSpPr>
          <p:nvPr>
            <p:ph type="sldNum" sz="quarter" idx="12"/>
          </p:nvPr>
        </p:nvSpPr>
        <p:spPr/>
        <p:txBody>
          <a:bodyPr/>
          <a:lstStyle/>
          <a:p>
            <a:fld id="{EA7C8D44-3667-46F6-9772-CC52308E2A7F}" type="slidenum">
              <a:rPr kumimoji="0" lang="en-US" smtClean="0"/>
              <a:pPr/>
              <a:t>30</a:t>
            </a:fld>
            <a:endParaRPr kumimoji="0" lang="en-US" dirty="0"/>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Activity</a:t>
            </a:r>
            <a:endParaRPr lang="en-US" dirty="0"/>
          </a:p>
        </p:txBody>
      </p:sp>
      <p:sp>
        <p:nvSpPr>
          <p:cNvPr id="3" name="Content Placeholder 2"/>
          <p:cNvSpPr>
            <a:spLocks noGrp="1"/>
          </p:cNvSpPr>
          <p:nvPr>
            <p:ph idx="1"/>
          </p:nvPr>
        </p:nvSpPr>
        <p:spPr>
          <a:xfrm>
            <a:off x="457200" y="914400"/>
            <a:ext cx="8534400" cy="5715000"/>
          </a:xfrm>
        </p:spPr>
        <p:txBody>
          <a:bodyPr>
            <a:normAutofit fontScale="92500" lnSpcReduction="10000"/>
          </a:bodyPr>
          <a:lstStyle/>
          <a:p>
            <a:r>
              <a:rPr lang="en-US" dirty="0" smtClean="0"/>
              <a:t>Run text queries listed in the file “outreach-</a:t>
            </a:r>
            <a:r>
              <a:rPr lang="en-US" dirty="0" err="1" smtClean="0"/>
              <a:t>superidr-queries.txt</a:t>
            </a:r>
            <a:r>
              <a:rPr lang="en-US" dirty="0" smtClean="0"/>
              <a:t>” in </a:t>
            </a:r>
            <a:r>
              <a:rPr lang="en-US" dirty="0" err="1" smtClean="0"/>
              <a:t>SuperIDR’s</a:t>
            </a:r>
            <a:r>
              <a:rPr lang="en-US" dirty="0" smtClean="0"/>
              <a:t> text search</a:t>
            </a:r>
          </a:p>
          <a:p>
            <a:r>
              <a:rPr lang="en-US" dirty="0" smtClean="0"/>
              <a:t>Run image-based queries listed in the file  “outreach-</a:t>
            </a:r>
            <a:r>
              <a:rPr lang="en-US" dirty="0" err="1" smtClean="0"/>
              <a:t>superidr-queries.txt</a:t>
            </a:r>
            <a:r>
              <a:rPr lang="en-US" dirty="0" smtClean="0"/>
              <a:t>” using images in </a:t>
            </a:r>
            <a:r>
              <a:rPr lang="en-US" dirty="0" err="1" smtClean="0"/>
              <a:t>superidr</a:t>
            </a:r>
            <a:r>
              <a:rPr lang="en-US" dirty="0" smtClean="0"/>
              <a:t>/query-images/ in </a:t>
            </a:r>
            <a:r>
              <a:rPr lang="en-US" dirty="0" err="1" smtClean="0"/>
              <a:t>SuperIDR’s</a:t>
            </a:r>
            <a:r>
              <a:rPr lang="en-US" dirty="0" smtClean="0"/>
              <a:t> image search</a:t>
            </a:r>
          </a:p>
          <a:p>
            <a:r>
              <a:rPr lang="en-US" dirty="0" smtClean="0"/>
              <a:t>Run </a:t>
            </a:r>
            <a:r>
              <a:rPr lang="en-US" dirty="0" err="1" smtClean="0"/>
              <a:t>image+text</a:t>
            </a:r>
            <a:r>
              <a:rPr lang="en-US" dirty="0" smtClean="0"/>
              <a:t> queries listed in the file “outreach-superidr-queries.txt” using images in </a:t>
            </a:r>
            <a:r>
              <a:rPr lang="en-US" dirty="0" err="1" smtClean="0"/>
              <a:t>superidr</a:t>
            </a:r>
            <a:r>
              <a:rPr lang="en-US" dirty="0" smtClean="0"/>
              <a:t>/query-images in </a:t>
            </a:r>
            <a:r>
              <a:rPr lang="en-US" dirty="0" err="1" smtClean="0"/>
              <a:t>SuperIDR’s</a:t>
            </a:r>
            <a:r>
              <a:rPr lang="en-US" dirty="0" smtClean="0"/>
              <a:t> combined </a:t>
            </a:r>
            <a:r>
              <a:rPr lang="en-US" dirty="0" smtClean="0"/>
              <a:t>search</a:t>
            </a:r>
          </a:p>
          <a:p>
            <a:endParaRPr lang="en-US" dirty="0" smtClean="0"/>
          </a:p>
          <a:p>
            <a:r>
              <a:rPr lang="en-US" dirty="0" smtClean="0"/>
              <a:t>What </a:t>
            </a:r>
            <a:r>
              <a:rPr lang="en-US" dirty="0"/>
              <a:t>are other fishes that also have orange </a:t>
            </a:r>
            <a:r>
              <a:rPr lang="en-US" dirty="0" smtClean="0"/>
              <a:t>in </a:t>
            </a:r>
            <a:r>
              <a:rPr lang="en-US" dirty="0"/>
              <a:t>their body?</a:t>
            </a:r>
            <a:br>
              <a:rPr lang="en-US" dirty="0"/>
            </a:br>
            <a:r>
              <a:rPr lang="en-US" dirty="0"/>
              <a:t>(Besides image “iq-2.jpg” in folder “query-images”</a:t>
            </a:r>
            <a:r>
              <a:rPr lang="en-US" dirty="0" smtClean="0"/>
              <a:t>)</a:t>
            </a:r>
          </a:p>
          <a:p>
            <a:r>
              <a:rPr lang="en-US" dirty="0" smtClean="0"/>
              <a:t>What </a:t>
            </a:r>
            <a:r>
              <a:rPr lang="en-US" dirty="0"/>
              <a:t>is the fish </a:t>
            </a:r>
            <a:r>
              <a:rPr lang="en-US" dirty="0" smtClean="0"/>
              <a:t>of image </a:t>
            </a:r>
            <a:r>
              <a:rPr lang="en-US" dirty="0"/>
              <a:t>“iq-5.jpg”? How many fishes </a:t>
            </a:r>
            <a:r>
              <a:rPr lang="en-US" dirty="0" smtClean="0"/>
              <a:t>are </a:t>
            </a:r>
            <a:r>
              <a:rPr lang="en-US" dirty="0"/>
              <a:t>in that family</a:t>
            </a:r>
            <a:r>
              <a:rPr lang="en-US" dirty="0" smtClean="0"/>
              <a:t>?</a:t>
            </a:r>
          </a:p>
          <a:p>
            <a:r>
              <a:rPr lang="en-US" dirty="0" smtClean="0"/>
              <a:t>What </a:t>
            </a:r>
            <a:r>
              <a:rPr lang="en-US" dirty="0"/>
              <a:t>other fishes also have “two dorsal fins almost connected”? </a:t>
            </a:r>
            <a:endParaRPr lang="en-US" dirty="0"/>
          </a:p>
        </p:txBody>
      </p:sp>
      <p:sp>
        <p:nvSpPr>
          <p:cNvPr id="6" name="Slide Number Placeholder 5"/>
          <p:cNvSpPr>
            <a:spLocks noGrp="1"/>
          </p:cNvSpPr>
          <p:nvPr>
            <p:ph type="sldNum" sz="quarter" idx="12"/>
          </p:nvPr>
        </p:nvSpPr>
        <p:spPr/>
        <p:txBody>
          <a:bodyPr/>
          <a:lstStyle/>
          <a:p>
            <a:fld id="{EA7C8D44-3667-46F6-9772-CC52308E2A7F}" type="slidenum">
              <a:rPr kumimoji="0" lang="en-US" smtClean="0"/>
              <a:pPr/>
              <a:t>31</a:t>
            </a:fld>
            <a:endParaRPr kumimoji="0" lang="en-US" dirty="0"/>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534400" cy="609600"/>
          </a:xfrm>
        </p:spPr>
        <p:txBody>
          <a:bodyPr/>
          <a:lstStyle/>
          <a:p>
            <a:pPr algn="ctr"/>
            <a:r>
              <a:rPr lang="en-US" b="1" dirty="0" smtClean="0">
                <a:solidFill>
                  <a:srgbClr val="00B0F0"/>
                </a:solidFill>
              </a:rPr>
              <a:t>World Wide Telescope (WWT)</a:t>
            </a:r>
            <a:endParaRPr lang="en-US" b="1" dirty="0">
              <a:solidFill>
                <a:srgbClr val="00B0F0"/>
              </a:solidFill>
            </a:endParaRPr>
          </a:p>
        </p:txBody>
      </p:sp>
      <p:sp>
        <p:nvSpPr>
          <p:cNvPr id="3" name="Content Placeholder 2"/>
          <p:cNvSpPr>
            <a:spLocks noGrp="1"/>
          </p:cNvSpPr>
          <p:nvPr>
            <p:ph idx="1"/>
          </p:nvPr>
        </p:nvSpPr>
        <p:spPr/>
        <p:txBody>
          <a:bodyPr/>
          <a:lstStyle/>
          <a:p>
            <a:r>
              <a:rPr lang="en-US" dirty="0" smtClean="0"/>
              <a:t>Explore the universe through the images taken from a number of ground and space-based telescopes.</a:t>
            </a:r>
          </a:p>
          <a:p>
            <a:r>
              <a:rPr lang="en-US" dirty="0" smtClean="0"/>
              <a:t>Open Internet Explorer</a:t>
            </a:r>
          </a:p>
          <a:p>
            <a:endParaRPr lang="en-US" dirty="0" smtClean="0"/>
          </a:p>
          <a:p>
            <a:r>
              <a:rPr lang="en-US" dirty="0" smtClean="0"/>
              <a:t>We are going to use the web-client available at the following location: </a:t>
            </a:r>
            <a:r>
              <a:rPr lang="en-US" sz="2400" u="sng" dirty="0" smtClean="0">
                <a:solidFill>
                  <a:srgbClr val="002060"/>
                </a:solidFill>
              </a:rPr>
              <a:t>www.worldwidetelescope.org/webclient/</a:t>
            </a:r>
          </a:p>
        </p:txBody>
      </p:sp>
      <p:pic>
        <p:nvPicPr>
          <p:cNvPr id="4" name="Content Placeholder 3" descr="WWT.jpg"/>
          <p:cNvPicPr>
            <a:picLocks noChangeAspect="1"/>
          </p:cNvPicPr>
          <p:nvPr/>
        </p:nvPicPr>
        <p:blipFill>
          <a:blip r:embed="rId3" cstate="print"/>
          <a:stretch>
            <a:fillRect/>
          </a:stretch>
        </p:blipFill>
        <p:spPr>
          <a:xfrm>
            <a:off x="2362200" y="3886200"/>
            <a:ext cx="4070350" cy="2333280"/>
          </a:xfrm>
          <a:prstGeom prst="rect">
            <a:avLst/>
          </a:prstGeom>
          <a:ln>
            <a:noFill/>
          </a:ln>
          <a:effectLst>
            <a:outerShdw blurRad="292100" dist="139700" dir="2700000" algn="tl" rotWithShape="0">
              <a:srgbClr val="333333">
                <a:alpha val="65000"/>
              </a:srgbClr>
            </a:outerShdw>
          </a:effectLst>
        </p:spPr>
      </p:pic>
      <p:sp>
        <p:nvSpPr>
          <p:cNvPr id="6" name="Slide Number Placeholder 5"/>
          <p:cNvSpPr>
            <a:spLocks noGrp="1"/>
          </p:cNvSpPr>
          <p:nvPr>
            <p:ph type="sldNum" sz="quarter" idx="12"/>
          </p:nvPr>
        </p:nvSpPr>
        <p:spPr/>
        <p:txBody>
          <a:bodyPr/>
          <a:lstStyle/>
          <a:p>
            <a:fld id="{EA7C8D44-3667-46F6-9772-CC52308E2A7F}" type="slidenum">
              <a:rPr kumimoji="0" lang="en-US" smtClean="0"/>
              <a:pPr/>
              <a:t>32</a:t>
            </a:fld>
            <a:endParaRPr kumimoji="0" lang="en-US" dirty="0"/>
          </a:p>
        </p:txBody>
      </p:sp>
      <p:pic>
        <p:nvPicPr>
          <p:cNvPr id="7" name="Picture 6" descr="microsoft_ie-logo.jpg"/>
          <p:cNvPicPr>
            <a:picLocks noChangeAspect="1"/>
          </p:cNvPicPr>
          <p:nvPr/>
        </p:nvPicPr>
        <p:blipFill>
          <a:blip r:embed="rId4" cstate="print"/>
          <a:stretch>
            <a:fillRect/>
          </a:stretch>
        </p:blipFill>
        <p:spPr>
          <a:xfrm>
            <a:off x="4724401" y="1981201"/>
            <a:ext cx="783770" cy="609599"/>
          </a:xfrm>
          <a:prstGeom prst="rect">
            <a:avLst/>
          </a:prstGeom>
        </p:spPr>
      </p:pic>
      <p:sp>
        <p:nvSpPr>
          <p:cNvPr id="8" name="TextBox 7"/>
          <p:cNvSpPr txBox="1"/>
          <p:nvPr/>
        </p:nvSpPr>
        <p:spPr>
          <a:xfrm>
            <a:off x="381000" y="6324600"/>
            <a:ext cx="8229600" cy="523220"/>
          </a:xfrm>
          <a:prstGeom prst="rect">
            <a:avLst/>
          </a:prstGeom>
          <a:noFill/>
        </p:spPr>
        <p:txBody>
          <a:bodyPr wrap="square" rtlCol="0">
            <a:spAutoFit/>
          </a:bodyPr>
          <a:lstStyle/>
          <a:p>
            <a:pPr algn="ctr"/>
            <a:r>
              <a:rPr lang="en-US" sz="1400" dirty="0" smtClean="0"/>
              <a:t>WWT might not load on the first try. It might seem like the site is down. </a:t>
            </a:r>
          </a:p>
          <a:p>
            <a:pPr algn="ctr"/>
            <a:r>
              <a:rPr lang="en-US" sz="1400" dirty="0" smtClean="0"/>
              <a:t>The browser should be refreshed (f5) 2-3 times to load the page. </a:t>
            </a:r>
            <a:endParaRPr lang="en-US" sz="1400" dirty="0"/>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534400" cy="533400"/>
          </a:xfrm>
        </p:spPr>
        <p:txBody>
          <a:bodyPr>
            <a:normAutofit/>
          </a:bodyPr>
          <a:lstStyle/>
          <a:p>
            <a:r>
              <a:rPr lang="en-US" dirty="0" smtClean="0"/>
              <a:t>Navigating through WWT</a:t>
            </a:r>
            <a:endParaRPr lang="en-US" dirty="0"/>
          </a:p>
        </p:txBody>
      </p:sp>
      <p:pic>
        <p:nvPicPr>
          <p:cNvPr id="4" name="Content Placeholder 3" descr="WWT.jpg"/>
          <p:cNvPicPr>
            <a:picLocks noGrp="1" noChangeAspect="1"/>
          </p:cNvPicPr>
          <p:nvPr>
            <p:ph idx="1"/>
          </p:nvPr>
        </p:nvPicPr>
        <p:blipFill>
          <a:blip r:embed="rId3" cstate="print"/>
          <a:stretch>
            <a:fillRect/>
          </a:stretch>
        </p:blipFill>
        <p:spPr>
          <a:xfrm>
            <a:off x="762000" y="1372564"/>
            <a:ext cx="7880350" cy="4517319"/>
          </a:xfrm>
          <a:prstGeom prst="rect">
            <a:avLst/>
          </a:prstGeom>
          <a:ln>
            <a:noFill/>
          </a:ln>
          <a:effectLst>
            <a:outerShdw blurRad="292100" dist="139700" dir="2700000" algn="tl" rotWithShape="0">
              <a:srgbClr val="333333">
                <a:alpha val="65000"/>
              </a:srgbClr>
            </a:outerShdw>
          </a:effectLst>
        </p:spPr>
      </p:pic>
      <p:grpSp>
        <p:nvGrpSpPr>
          <p:cNvPr id="3" name="Group 12"/>
          <p:cNvGrpSpPr/>
          <p:nvPr/>
        </p:nvGrpSpPr>
        <p:grpSpPr>
          <a:xfrm>
            <a:off x="726744" y="914400"/>
            <a:ext cx="7924800" cy="1447800"/>
            <a:chOff x="1031544" y="1219200"/>
            <a:chExt cx="7924800" cy="1447800"/>
          </a:xfrm>
        </p:grpSpPr>
        <p:sp>
          <p:nvSpPr>
            <p:cNvPr id="5" name="Rectangle 4"/>
            <p:cNvSpPr/>
            <p:nvPr/>
          </p:nvSpPr>
          <p:spPr>
            <a:xfrm>
              <a:off x="1031544" y="1905000"/>
              <a:ext cx="7924800" cy="762000"/>
            </a:xfrm>
            <a:prstGeom prst="rect">
              <a:avLst/>
            </a:prstGeom>
            <a:noFill/>
            <a:ln w="50800" cmpd="sng">
              <a:solidFill>
                <a:srgbClr val="FFFF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8" name="TextBox 7"/>
            <p:cNvSpPr txBox="1"/>
            <p:nvPr/>
          </p:nvSpPr>
          <p:spPr>
            <a:xfrm>
              <a:off x="4876800" y="1219200"/>
              <a:ext cx="3172663" cy="369332"/>
            </a:xfrm>
            <a:prstGeom prst="rect">
              <a:avLst/>
            </a:prstGeom>
            <a:noFill/>
            <a:ln>
              <a:noFill/>
            </a:ln>
          </p:spPr>
          <p:txBody>
            <a:bodyPr wrap="none" rtlCol="0">
              <a:spAutoFit/>
            </a:bodyPr>
            <a:lstStyle/>
            <a:p>
              <a:r>
                <a:rPr lang="en-US" b="1" dirty="0" smtClean="0"/>
                <a:t>Explore collections, search</a:t>
              </a:r>
              <a:endParaRPr lang="en-US" b="1" dirty="0"/>
            </a:p>
          </p:txBody>
        </p:sp>
        <p:cxnSp>
          <p:nvCxnSpPr>
            <p:cNvPr id="10" name="Straight Arrow Connector 9"/>
            <p:cNvCxnSpPr>
              <a:stCxn id="8" idx="2"/>
              <a:endCxn id="5" idx="0"/>
            </p:cNvCxnSpPr>
            <p:nvPr/>
          </p:nvCxnSpPr>
          <p:spPr>
            <a:xfrm rot="5400000">
              <a:off x="5570304" y="1012172"/>
              <a:ext cx="316468" cy="1469188"/>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grpSp>
      <p:grpSp>
        <p:nvGrpSpPr>
          <p:cNvPr id="9" name="Group 13"/>
          <p:cNvGrpSpPr/>
          <p:nvPr/>
        </p:nvGrpSpPr>
        <p:grpSpPr>
          <a:xfrm>
            <a:off x="685800" y="5105400"/>
            <a:ext cx="6553200" cy="1359932"/>
            <a:chOff x="990600" y="5410200"/>
            <a:chExt cx="6553200" cy="1359932"/>
          </a:xfrm>
        </p:grpSpPr>
        <p:sp>
          <p:nvSpPr>
            <p:cNvPr id="6" name="Rectangle 5"/>
            <p:cNvSpPr/>
            <p:nvPr/>
          </p:nvSpPr>
          <p:spPr>
            <a:xfrm>
              <a:off x="990600" y="5410200"/>
              <a:ext cx="6553200" cy="762000"/>
            </a:xfrm>
            <a:prstGeom prst="rect">
              <a:avLst/>
            </a:prstGeom>
            <a:noFill/>
            <a:ln w="50800" cmpd="sng">
              <a:solidFill>
                <a:srgbClr val="FFFF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1" name="TextBox 10"/>
            <p:cNvSpPr txBox="1"/>
            <p:nvPr/>
          </p:nvSpPr>
          <p:spPr>
            <a:xfrm>
              <a:off x="1627937" y="6400800"/>
              <a:ext cx="3172663" cy="369332"/>
            </a:xfrm>
            <a:prstGeom prst="rect">
              <a:avLst/>
            </a:prstGeom>
            <a:noFill/>
            <a:ln>
              <a:noFill/>
            </a:ln>
          </p:spPr>
          <p:txBody>
            <a:bodyPr wrap="square" rtlCol="0">
              <a:spAutoFit/>
            </a:bodyPr>
            <a:lstStyle/>
            <a:p>
              <a:r>
                <a:rPr lang="en-US" b="1" dirty="0" smtClean="0"/>
                <a:t>Available images</a:t>
              </a:r>
              <a:endParaRPr lang="en-US" b="1" dirty="0"/>
            </a:p>
          </p:txBody>
        </p:sp>
        <p:cxnSp>
          <p:nvCxnSpPr>
            <p:cNvPr id="12" name="Straight Arrow Connector 11"/>
            <p:cNvCxnSpPr>
              <a:stCxn id="11" idx="0"/>
              <a:endCxn id="6" idx="2"/>
            </p:cNvCxnSpPr>
            <p:nvPr/>
          </p:nvCxnSpPr>
          <p:spPr>
            <a:xfrm rot="5400000" flipH="1" flipV="1">
              <a:off x="3626434" y="5760035"/>
              <a:ext cx="228600" cy="1052931"/>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grpSp>
      <p:grpSp>
        <p:nvGrpSpPr>
          <p:cNvPr id="13" name="Group 14"/>
          <p:cNvGrpSpPr/>
          <p:nvPr/>
        </p:nvGrpSpPr>
        <p:grpSpPr>
          <a:xfrm>
            <a:off x="5791200" y="5105400"/>
            <a:ext cx="2895600" cy="1575375"/>
            <a:chOff x="6096000" y="5410200"/>
            <a:chExt cx="2895600" cy="1575375"/>
          </a:xfrm>
        </p:grpSpPr>
        <p:sp>
          <p:nvSpPr>
            <p:cNvPr id="7" name="Rectangle 6"/>
            <p:cNvSpPr/>
            <p:nvPr/>
          </p:nvSpPr>
          <p:spPr>
            <a:xfrm>
              <a:off x="7696200" y="5410200"/>
              <a:ext cx="1295400" cy="762000"/>
            </a:xfrm>
            <a:prstGeom prst="rect">
              <a:avLst/>
            </a:prstGeom>
            <a:noFill/>
            <a:ln w="50800" cmpd="sng">
              <a:solidFill>
                <a:srgbClr val="FFFF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6" name="TextBox 15"/>
            <p:cNvSpPr txBox="1"/>
            <p:nvPr/>
          </p:nvSpPr>
          <p:spPr>
            <a:xfrm>
              <a:off x="6096000" y="6400800"/>
              <a:ext cx="2819400" cy="584775"/>
            </a:xfrm>
            <a:prstGeom prst="rect">
              <a:avLst/>
            </a:prstGeom>
            <a:noFill/>
            <a:ln>
              <a:noFill/>
            </a:ln>
          </p:spPr>
          <p:txBody>
            <a:bodyPr wrap="square" rtlCol="0">
              <a:spAutoFit/>
            </a:bodyPr>
            <a:lstStyle/>
            <a:p>
              <a:pPr algn="ctr"/>
              <a:r>
                <a:rPr lang="en-US" b="1" dirty="0" smtClean="0"/>
                <a:t>Context</a:t>
              </a:r>
            </a:p>
            <a:p>
              <a:pPr algn="ctr"/>
              <a:r>
                <a:rPr lang="en-US" sz="1400" b="1" dirty="0" smtClean="0"/>
                <a:t>(constellation, field of view)</a:t>
              </a:r>
              <a:endParaRPr lang="en-US" sz="1400" b="1" dirty="0"/>
            </a:p>
          </p:txBody>
        </p:sp>
        <p:cxnSp>
          <p:nvCxnSpPr>
            <p:cNvPr id="17" name="Straight Arrow Connector 16"/>
            <p:cNvCxnSpPr>
              <a:stCxn id="16" idx="0"/>
              <a:endCxn id="7" idx="2"/>
            </p:cNvCxnSpPr>
            <p:nvPr/>
          </p:nvCxnSpPr>
          <p:spPr>
            <a:xfrm rot="5400000" flipH="1" flipV="1">
              <a:off x="7810500" y="5867400"/>
              <a:ext cx="228600" cy="83820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grpSp>
      <p:sp>
        <p:nvSpPr>
          <p:cNvPr id="20" name="Slide Number Placeholder 19"/>
          <p:cNvSpPr>
            <a:spLocks noGrp="1"/>
          </p:cNvSpPr>
          <p:nvPr>
            <p:ph type="sldNum" sz="quarter" idx="12"/>
          </p:nvPr>
        </p:nvSpPr>
        <p:spPr/>
        <p:txBody>
          <a:bodyPr/>
          <a:lstStyle/>
          <a:p>
            <a:fld id="{EA7C8D44-3667-46F6-9772-CC52308E2A7F}" type="slidenum">
              <a:rPr kumimoji="0" lang="en-US" smtClean="0"/>
              <a:pPr/>
              <a:t>33</a:t>
            </a:fld>
            <a:endParaRPr kumimoji="0"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par>
                          <p:cTn id="11" fill="hold">
                            <p:stCondLst>
                              <p:cond delay="500"/>
                            </p:stCondLst>
                            <p:childTnLst>
                              <p:par>
                                <p:cTn id="12" presetID="4" presetClass="entr" presetSubtype="16" fill="hold"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box(in)">
                                      <p:cBhvr>
                                        <p:cTn id="1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Content Placeholder 30" descr="WWT2.jpg"/>
          <p:cNvPicPr>
            <a:picLocks noGrp="1" noChangeAspect="1"/>
          </p:cNvPicPr>
          <p:nvPr>
            <p:ph idx="1"/>
          </p:nvPr>
        </p:nvPicPr>
        <p:blipFill>
          <a:blip r:embed="rId3" cstate="print"/>
          <a:stretch>
            <a:fillRect/>
          </a:stretch>
        </p:blipFill>
        <p:spPr>
          <a:xfrm>
            <a:off x="990600" y="2133600"/>
            <a:ext cx="7499350" cy="3948876"/>
          </a:xfrm>
        </p:spPr>
      </p:pic>
      <p:sp>
        <p:nvSpPr>
          <p:cNvPr id="2" name="Title 1"/>
          <p:cNvSpPr>
            <a:spLocks noGrp="1"/>
          </p:cNvSpPr>
          <p:nvPr>
            <p:ph type="title"/>
          </p:nvPr>
        </p:nvSpPr>
        <p:spPr>
          <a:xfrm>
            <a:off x="457200" y="152400"/>
            <a:ext cx="8534400" cy="609600"/>
          </a:xfrm>
        </p:spPr>
        <p:txBody>
          <a:bodyPr/>
          <a:lstStyle/>
          <a:p>
            <a:r>
              <a:rPr lang="en-US" dirty="0" smtClean="0"/>
              <a:t>Navigating through WWT (cont.)</a:t>
            </a:r>
            <a:endParaRPr lang="en-US" dirty="0"/>
          </a:p>
        </p:txBody>
      </p:sp>
      <p:grpSp>
        <p:nvGrpSpPr>
          <p:cNvPr id="3" name="Group 11"/>
          <p:cNvGrpSpPr/>
          <p:nvPr/>
        </p:nvGrpSpPr>
        <p:grpSpPr>
          <a:xfrm>
            <a:off x="5562600" y="1219200"/>
            <a:ext cx="2999539" cy="4191000"/>
            <a:chOff x="5867400" y="1524000"/>
            <a:chExt cx="2999539" cy="4191000"/>
          </a:xfrm>
        </p:grpSpPr>
        <p:sp>
          <p:nvSpPr>
            <p:cNvPr id="8" name="Rectangle 7"/>
            <p:cNvSpPr/>
            <p:nvPr/>
          </p:nvSpPr>
          <p:spPr>
            <a:xfrm>
              <a:off x="6096000" y="3048000"/>
              <a:ext cx="2514600" cy="2667000"/>
            </a:xfrm>
            <a:prstGeom prst="rect">
              <a:avLst/>
            </a:prstGeom>
            <a:noFill/>
            <a:ln w="50800" cmpd="sng">
              <a:solidFill>
                <a:srgbClr val="FFFF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9" name="TextBox 8"/>
            <p:cNvSpPr txBox="1"/>
            <p:nvPr/>
          </p:nvSpPr>
          <p:spPr>
            <a:xfrm>
              <a:off x="5867400" y="1524000"/>
              <a:ext cx="2999539" cy="369332"/>
            </a:xfrm>
            <a:prstGeom prst="rect">
              <a:avLst/>
            </a:prstGeom>
            <a:noFill/>
          </p:spPr>
          <p:txBody>
            <a:bodyPr wrap="none" rtlCol="0">
              <a:spAutoFit/>
            </a:bodyPr>
            <a:lstStyle/>
            <a:p>
              <a:r>
                <a:rPr lang="en-US" b="1" dirty="0" err="1" smtClean="0"/>
                <a:t>Finderscope</a:t>
              </a:r>
              <a:r>
                <a:rPr lang="en-US" b="1" dirty="0" smtClean="0"/>
                <a:t> (</a:t>
              </a:r>
              <a:r>
                <a:rPr lang="en-US" b="1" dirty="0" err="1" smtClean="0"/>
                <a:t>Shift+click</a:t>
              </a:r>
              <a:r>
                <a:rPr lang="en-US" b="1" dirty="0" smtClean="0"/>
                <a:t>)</a:t>
              </a:r>
              <a:endParaRPr lang="en-US" b="1" dirty="0"/>
            </a:p>
          </p:txBody>
        </p:sp>
        <p:cxnSp>
          <p:nvCxnSpPr>
            <p:cNvPr id="10" name="Straight Arrow Connector 9"/>
            <p:cNvCxnSpPr>
              <a:stCxn id="9" idx="2"/>
              <a:endCxn id="8" idx="0"/>
            </p:cNvCxnSpPr>
            <p:nvPr/>
          </p:nvCxnSpPr>
          <p:spPr>
            <a:xfrm rot="5400000">
              <a:off x="6782901" y="2463731"/>
              <a:ext cx="1154668" cy="1387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grpSp>
      <p:grpSp>
        <p:nvGrpSpPr>
          <p:cNvPr id="4" name="Group 10"/>
          <p:cNvGrpSpPr/>
          <p:nvPr/>
        </p:nvGrpSpPr>
        <p:grpSpPr>
          <a:xfrm>
            <a:off x="2549856" y="1371600"/>
            <a:ext cx="990600" cy="1143000"/>
            <a:chOff x="2854656" y="1676400"/>
            <a:chExt cx="990600" cy="1143000"/>
          </a:xfrm>
        </p:grpSpPr>
        <p:sp>
          <p:nvSpPr>
            <p:cNvPr id="18" name="Rectangle 17"/>
            <p:cNvSpPr/>
            <p:nvPr/>
          </p:nvSpPr>
          <p:spPr>
            <a:xfrm>
              <a:off x="3048000" y="2590800"/>
              <a:ext cx="609600" cy="228600"/>
            </a:xfrm>
            <a:prstGeom prst="rect">
              <a:avLst/>
            </a:prstGeom>
            <a:noFill/>
            <a:ln w="50800" cmpd="sng">
              <a:solidFill>
                <a:srgbClr val="FFFF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9" name="TextBox 18"/>
            <p:cNvSpPr txBox="1"/>
            <p:nvPr/>
          </p:nvSpPr>
          <p:spPr>
            <a:xfrm>
              <a:off x="2854656" y="1676400"/>
              <a:ext cx="990600" cy="369332"/>
            </a:xfrm>
            <a:prstGeom prst="rect">
              <a:avLst/>
            </a:prstGeom>
            <a:noFill/>
          </p:spPr>
          <p:txBody>
            <a:bodyPr wrap="square" rtlCol="0">
              <a:spAutoFit/>
            </a:bodyPr>
            <a:lstStyle/>
            <a:p>
              <a:r>
                <a:rPr lang="en-US" b="1" dirty="0" smtClean="0"/>
                <a:t>Search</a:t>
              </a:r>
            </a:p>
          </p:txBody>
        </p:sp>
        <p:cxnSp>
          <p:nvCxnSpPr>
            <p:cNvPr id="20" name="Straight Arrow Connector 19"/>
            <p:cNvCxnSpPr>
              <a:stCxn id="19" idx="2"/>
              <a:endCxn id="18" idx="0"/>
            </p:cNvCxnSpPr>
            <p:nvPr/>
          </p:nvCxnSpPr>
          <p:spPr>
            <a:xfrm rot="16200000" flipH="1">
              <a:off x="3078844" y="2316844"/>
              <a:ext cx="545068" cy="2844"/>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grpSp>
      <p:sp>
        <p:nvSpPr>
          <p:cNvPr id="13" name="Slide Number Placeholder 12"/>
          <p:cNvSpPr>
            <a:spLocks noGrp="1"/>
          </p:cNvSpPr>
          <p:nvPr>
            <p:ph type="sldNum" sz="quarter" idx="12"/>
          </p:nvPr>
        </p:nvSpPr>
        <p:spPr/>
        <p:txBody>
          <a:bodyPr/>
          <a:lstStyle/>
          <a:p>
            <a:fld id="{EA7C8D44-3667-46F6-9772-CC52308E2A7F}" type="slidenum">
              <a:rPr kumimoji="0" lang="en-US" smtClean="0"/>
              <a:pPr/>
              <a:t>34</a:t>
            </a:fld>
            <a:endParaRPr kumimoji="0"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par>
                          <p:cTn id="8" fill="hold">
                            <p:stCondLst>
                              <p:cond delay="500"/>
                            </p:stCondLst>
                            <p:childTnLst>
                              <p:par>
                                <p:cTn id="9" presetID="4"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ox(in)">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534400" cy="533400"/>
          </a:xfrm>
        </p:spPr>
        <p:txBody>
          <a:bodyPr/>
          <a:lstStyle/>
          <a:p>
            <a:r>
              <a:rPr lang="en-US" dirty="0" smtClean="0"/>
              <a:t>Task I</a:t>
            </a:r>
            <a:endParaRPr lang="en-US" dirty="0"/>
          </a:p>
        </p:txBody>
      </p:sp>
      <p:sp>
        <p:nvSpPr>
          <p:cNvPr id="3" name="Content Placeholder 2"/>
          <p:cNvSpPr>
            <a:spLocks noGrp="1"/>
          </p:cNvSpPr>
          <p:nvPr>
            <p:ph idx="1"/>
          </p:nvPr>
        </p:nvSpPr>
        <p:spPr/>
        <p:txBody>
          <a:bodyPr>
            <a:normAutofit/>
          </a:bodyPr>
          <a:lstStyle/>
          <a:p>
            <a:r>
              <a:rPr lang="en-US" dirty="0" smtClean="0"/>
              <a:t>Where is the Grand Canyon of Mars?</a:t>
            </a:r>
          </a:p>
          <a:p>
            <a:pPr lvl="1"/>
            <a:r>
              <a:rPr lang="en-US" dirty="0" smtClean="0"/>
              <a:t>Set ‘Look at’ to ‘Planet’ (at the lower left corner)</a:t>
            </a:r>
          </a:p>
          <a:p>
            <a:pPr lvl="1"/>
            <a:r>
              <a:rPr lang="en-US" dirty="0" smtClean="0"/>
              <a:t>Set ‘Imagery’ to ‘Mars’ (near the lower left corner)</a:t>
            </a:r>
          </a:p>
          <a:p>
            <a:pPr lvl="1"/>
            <a:r>
              <a:rPr lang="en-US" dirty="0" smtClean="0"/>
              <a:t>See the next slide, and navigate as suggested.</a:t>
            </a:r>
          </a:p>
          <a:p>
            <a:endParaRPr lang="en-US" dirty="0" smtClean="0"/>
          </a:p>
          <a:p>
            <a:r>
              <a:rPr lang="en-US" dirty="0" smtClean="0"/>
              <a:t>Please raise your hand if you have any question or need any help. </a:t>
            </a:r>
          </a:p>
          <a:p>
            <a:pPr lvl="1">
              <a:buNone/>
            </a:pPr>
            <a:endParaRPr lang="en-US" dirty="0" smtClean="0"/>
          </a:p>
          <a:p>
            <a:pPr lvl="1"/>
            <a:endParaRPr lang="en-US" dirty="0" smtClean="0"/>
          </a:p>
          <a:p>
            <a:pPr lvl="1"/>
            <a:endParaRPr lang="en-US" dirty="0" smtClean="0"/>
          </a:p>
          <a:p>
            <a:endParaRPr lang="en-US" dirty="0" smtClean="0"/>
          </a:p>
          <a:p>
            <a:endParaRPr lang="en-US" dirty="0"/>
          </a:p>
        </p:txBody>
      </p:sp>
      <p:sp>
        <p:nvSpPr>
          <p:cNvPr id="5" name="Slide Number Placeholder 4"/>
          <p:cNvSpPr>
            <a:spLocks noGrp="1"/>
          </p:cNvSpPr>
          <p:nvPr>
            <p:ph type="sldNum" sz="quarter" idx="12"/>
          </p:nvPr>
        </p:nvSpPr>
        <p:spPr/>
        <p:txBody>
          <a:bodyPr/>
          <a:lstStyle/>
          <a:p>
            <a:fld id="{EA7C8D44-3667-46F6-9772-CC52308E2A7F}" type="slidenum">
              <a:rPr kumimoji="0" lang="en-US" smtClean="0"/>
              <a:pPr/>
              <a:t>35</a:t>
            </a:fld>
            <a:endParaRPr kumimoji="0" lang="en-US" dirty="0"/>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534400" cy="609600"/>
          </a:xfrm>
        </p:spPr>
        <p:txBody>
          <a:bodyPr/>
          <a:lstStyle/>
          <a:p>
            <a:r>
              <a:rPr lang="en-US" dirty="0" smtClean="0"/>
              <a:t>Here is the Grand Canyon of Mars!</a:t>
            </a:r>
            <a:endParaRPr lang="en-US" dirty="0"/>
          </a:p>
        </p:txBody>
      </p:sp>
      <p:pic>
        <p:nvPicPr>
          <p:cNvPr id="4" name="Content Placeholder 3" descr="MarsGC.jpg"/>
          <p:cNvPicPr>
            <a:picLocks noGrp="1" noChangeAspect="1"/>
          </p:cNvPicPr>
          <p:nvPr>
            <p:ph idx="1"/>
          </p:nvPr>
        </p:nvPicPr>
        <p:blipFill>
          <a:blip r:embed="rId3" cstate="print"/>
          <a:stretch>
            <a:fillRect/>
          </a:stretch>
        </p:blipFill>
        <p:spPr>
          <a:xfrm>
            <a:off x="1066799" y="1828800"/>
            <a:ext cx="7241639" cy="4419600"/>
          </a:xfrm>
        </p:spPr>
      </p:pic>
      <p:sp>
        <p:nvSpPr>
          <p:cNvPr id="6" name="Rectangle 5"/>
          <p:cNvSpPr/>
          <p:nvPr/>
        </p:nvSpPr>
        <p:spPr>
          <a:xfrm>
            <a:off x="3429000" y="2975811"/>
            <a:ext cx="4419600" cy="1977189"/>
          </a:xfrm>
          <a:prstGeom prst="rect">
            <a:avLst/>
          </a:prstGeom>
          <a:solidFill>
            <a:srgbClr val="F2F2F2">
              <a:alpha val="10196"/>
            </a:srgbClr>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b="1" dirty="0" smtClean="0"/>
              <a:t>Grand Canyon of Mars</a:t>
            </a:r>
            <a:endParaRPr lang="en-US" b="1" dirty="0"/>
          </a:p>
        </p:txBody>
      </p:sp>
      <p:sp>
        <p:nvSpPr>
          <p:cNvPr id="9" name="Slide Number Placeholder 8"/>
          <p:cNvSpPr>
            <a:spLocks noGrp="1"/>
          </p:cNvSpPr>
          <p:nvPr>
            <p:ph type="sldNum" sz="quarter" idx="12"/>
          </p:nvPr>
        </p:nvSpPr>
        <p:spPr/>
        <p:txBody>
          <a:bodyPr/>
          <a:lstStyle/>
          <a:p>
            <a:fld id="{EA7C8D44-3667-46F6-9772-CC52308E2A7F}" type="slidenum">
              <a:rPr kumimoji="0" lang="en-US" smtClean="0"/>
              <a:pPr/>
              <a:t>36</a:t>
            </a:fld>
            <a:endParaRPr kumimoji="0" lang="en-US" dirty="0"/>
          </a:p>
        </p:txBody>
      </p:sp>
      <p:grpSp>
        <p:nvGrpSpPr>
          <p:cNvPr id="14" name="Group 13"/>
          <p:cNvGrpSpPr/>
          <p:nvPr/>
        </p:nvGrpSpPr>
        <p:grpSpPr>
          <a:xfrm>
            <a:off x="228600" y="1143001"/>
            <a:ext cx="8610600" cy="3639566"/>
            <a:chOff x="228600" y="1143001"/>
            <a:chExt cx="8610600" cy="3639566"/>
          </a:xfrm>
        </p:grpSpPr>
        <p:sp>
          <p:nvSpPr>
            <p:cNvPr id="10" name="Rectangle 9"/>
            <p:cNvSpPr/>
            <p:nvPr/>
          </p:nvSpPr>
          <p:spPr>
            <a:xfrm rot="18215561">
              <a:off x="881794" y="3068067"/>
              <a:ext cx="2895600" cy="533400"/>
            </a:xfrm>
            <a:prstGeom prst="rect">
              <a:avLst/>
            </a:prstGeom>
            <a:solidFill>
              <a:schemeClr val="accent1">
                <a:lumMod val="60000"/>
                <a:lumOff val="40000"/>
                <a:alpha val="19000"/>
              </a:schemeClr>
            </a:solidFill>
            <a:ln w="57150">
              <a:solidFill>
                <a:srgbClr val="FFFF00">
                  <a:alpha val="18824"/>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228600" y="1143001"/>
              <a:ext cx="8610600" cy="430887"/>
            </a:xfrm>
            <a:prstGeom prst="rect">
              <a:avLst/>
            </a:prstGeom>
            <a:noFill/>
          </p:spPr>
          <p:txBody>
            <a:bodyPr wrap="square" rtlCol="0">
              <a:spAutoFit/>
            </a:bodyPr>
            <a:lstStyle/>
            <a:p>
              <a:r>
                <a:rPr lang="en-US" sz="2200" dirty="0" smtClean="0"/>
                <a:t>Look for these 3 big spots in a row; the canyon is close to them!</a:t>
              </a:r>
              <a:endParaRPr lang="en-US" sz="2200" dirty="0"/>
            </a:p>
          </p:txBody>
        </p:sp>
        <p:cxnSp>
          <p:nvCxnSpPr>
            <p:cNvPr id="13" name="Straight Arrow Connector 12"/>
            <p:cNvCxnSpPr>
              <a:stCxn id="11" idx="2"/>
              <a:endCxn id="10" idx="3"/>
            </p:cNvCxnSpPr>
            <p:nvPr/>
          </p:nvCxnSpPr>
          <p:spPr>
            <a:xfrm rot="5400000">
              <a:off x="3554834" y="1149694"/>
              <a:ext cx="554873" cy="1403260"/>
            </a:xfrm>
            <a:prstGeom prst="straightConnector1">
              <a:avLst/>
            </a:prstGeom>
            <a:ln w="76200">
              <a:tailEnd type="arrow"/>
            </a:ln>
          </p:spPr>
          <p:style>
            <a:lnRef idx="1">
              <a:schemeClr val="accent3"/>
            </a:lnRef>
            <a:fillRef idx="0">
              <a:schemeClr val="accent3"/>
            </a:fillRef>
            <a:effectRef idx="0">
              <a:schemeClr val="accent3"/>
            </a:effectRef>
            <a:fontRef idx="minor">
              <a:schemeClr val="tx1"/>
            </a:fontRef>
          </p:style>
        </p:cxn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par>
                          <p:cTn id="11" fill="hold">
                            <p:stCondLst>
                              <p:cond delay="500"/>
                            </p:stCondLst>
                            <p:childTnLst>
                              <p:par>
                                <p:cTn id="12" presetID="4" presetClass="entr" presetSubtype="16" fill="hold" nodeType="after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ox(in)">
                                      <p:cBhvr>
                                        <p:cTn id="1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Task II</a:t>
            </a:r>
            <a:endParaRPr lang="en-US" dirty="0"/>
          </a:p>
        </p:txBody>
      </p:sp>
      <p:sp>
        <p:nvSpPr>
          <p:cNvPr id="3" name="Content Placeholder 2"/>
          <p:cNvSpPr>
            <a:spLocks noGrp="1"/>
          </p:cNvSpPr>
          <p:nvPr>
            <p:ph idx="1"/>
          </p:nvPr>
        </p:nvSpPr>
        <p:spPr/>
        <p:txBody>
          <a:bodyPr/>
          <a:lstStyle/>
          <a:p>
            <a:r>
              <a:rPr lang="en-US" dirty="0" smtClean="0"/>
              <a:t>Find the Constellation of Cat’s Eye Nebula</a:t>
            </a:r>
          </a:p>
          <a:p>
            <a:pPr lvl="1"/>
            <a:r>
              <a:rPr lang="en-US" dirty="0" smtClean="0"/>
              <a:t>Click Search (Menu in the upper part, 3</a:t>
            </a:r>
            <a:r>
              <a:rPr lang="en-US" baseline="30000" dirty="0" smtClean="0"/>
              <a:t>rd</a:t>
            </a:r>
            <a:r>
              <a:rPr lang="en-US" dirty="0" smtClean="0"/>
              <a:t> from left, using VO Cone Search, entering query in box at left)</a:t>
            </a:r>
          </a:p>
          <a:p>
            <a:pPr lvl="1"/>
            <a:r>
              <a:rPr lang="en-US" dirty="0" smtClean="0"/>
              <a:t>Type ‘cat’s eye’</a:t>
            </a:r>
          </a:p>
          <a:p>
            <a:pPr lvl="1"/>
            <a:r>
              <a:rPr lang="en-US" dirty="0" smtClean="0"/>
              <a:t>Click on any image (e.g., the 3</a:t>
            </a:r>
            <a:r>
              <a:rPr lang="en-US" baseline="30000" dirty="0" smtClean="0"/>
              <a:t>rd</a:t>
            </a:r>
            <a:r>
              <a:rPr lang="en-US" dirty="0" smtClean="0"/>
              <a:t>). Zoom in.</a:t>
            </a:r>
          </a:p>
          <a:p>
            <a:pPr lvl="3"/>
            <a:endParaRPr lang="en-US" dirty="0" smtClean="0"/>
          </a:p>
          <a:p>
            <a:pPr>
              <a:buNone/>
            </a:pPr>
            <a:r>
              <a:rPr lang="en-US" dirty="0" smtClean="0"/>
              <a:t>Q: Which constellation includes the Cat’s eye Nebula?</a:t>
            </a:r>
          </a:p>
          <a:p>
            <a:pPr lvl="1"/>
            <a:endParaRPr lang="en-US" dirty="0" smtClean="0"/>
          </a:p>
          <a:p>
            <a:pPr lvl="1"/>
            <a:endParaRPr lang="en-US" dirty="0" smtClean="0"/>
          </a:p>
          <a:p>
            <a:endParaRPr lang="en-US" dirty="0" smtClean="0"/>
          </a:p>
          <a:p>
            <a:endParaRPr lang="en-US" dirty="0"/>
          </a:p>
        </p:txBody>
      </p:sp>
      <p:sp>
        <p:nvSpPr>
          <p:cNvPr id="4" name="Slide Number Placeholder 4"/>
          <p:cNvSpPr>
            <a:spLocks noGrp="1"/>
          </p:cNvSpPr>
          <p:nvPr>
            <p:ph type="sldNum" sz="quarter" idx="12"/>
          </p:nvPr>
        </p:nvSpPr>
        <p:spPr>
          <a:xfrm>
            <a:off x="8305800" y="6492240"/>
            <a:ext cx="838200" cy="365760"/>
          </a:xfrm>
        </p:spPr>
        <p:txBody>
          <a:bodyPr/>
          <a:lstStyle/>
          <a:p>
            <a:fld id="{EA7C8D44-3667-46F6-9772-CC52308E2A7F}" type="slidenum">
              <a:rPr kumimoji="0" lang="en-US" smtClean="0"/>
              <a:pPr/>
              <a:t>37</a:t>
            </a:fld>
            <a:endParaRPr kumimoji="0" lang="en-US" dirty="0"/>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Constellation of Cat’s Eye</a:t>
            </a:r>
            <a:endParaRPr lang="en-US" dirty="0"/>
          </a:p>
        </p:txBody>
      </p:sp>
      <p:grpSp>
        <p:nvGrpSpPr>
          <p:cNvPr id="3" name="Group 7"/>
          <p:cNvGrpSpPr/>
          <p:nvPr/>
        </p:nvGrpSpPr>
        <p:grpSpPr>
          <a:xfrm>
            <a:off x="1524000" y="1532169"/>
            <a:ext cx="6322255" cy="4640031"/>
            <a:chOff x="2438400" y="2067938"/>
            <a:chExt cx="4892221" cy="3712313"/>
          </a:xfrm>
        </p:grpSpPr>
        <p:pic>
          <p:nvPicPr>
            <p:cNvPr id="5" name="Picture 4" descr="catseye.jpg"/>
            <p:cNvPicPr>
              <a:picLocks noChangeAspect="1"/>
            </p:cNvPicPr>
            <p:nvPr/>
          </p:nvPicPr>
          <p:blipFill>
            <a:blip r:embed="rId3" cstate="print"/>
            <a:stretch>
              <a:fillRect/>
            </a:stretch>
          </p:blipFill>
          <p:spPr>
            <a:xfrm>
              <a:off x="2438400" y="2067938"/>
              <a:ext cx="4872037" cy="3712313"/>
            </a:xfrm>
            <a:prstGeom prst="rect">
              <a:avLst/>
            </a:prstGeom>
          </p:spPr>
        </p:pic>
        <p:sp>
          <p:nvSpPr>
            <p:cNvPr id="6" name="Rectangle 5"/>
            <p:cNvSpPr/>
            <p:nvPr/>
          </p:nvSpPr>
          <p:spPr>
            <a:xfrm>
              <a:off x="6035221" y="5094451"/>
              <a:ext cx="1295400" cy="685800"/>
            </a:xfrm>
            <a:prstGeom prst="rect">
              <a:avLst/>
            </a:prstGeom>
            <a:noFill/>
            <a:ln w="50800">
              <a:solidFill>
                <a:srgbClr val="FFFF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grpSp>
      <p:sp>
        <p:nvSpPr>
          <p:cNvPr id="7" name="Content Placeholder 6"/>
          <p:cNvSpPr>
            <a:spLocks noGrp="1"/>
          </p:cNvSpPr>
          <p:nvPr>
            <p:ph idx="1"/>
          </p:nvPr>
        </p:nvSpPr>
        <p:spPr/>
        <p:txBody>
          <a:bodyPr/>
          <a:lstStyle/>
          <a:p>
            <a:r>
              <a:rPr lang="en-US" dirty="0" smtClean="0"/>
              <a:t>Find constellation name in bottom right</a:t>
            </a:r>
            <a:endParaRPr lang="en-US" dirty="0"/>
          </a:p>
        </p:txBody>
      </p:sp>
      <p:sp>
        <p:nvSpPr>
          <p:cNvPr id="8" name="Slide Number Placeholder 4"/>
          <p:cNvSpPr>
            <a:spLocks noGrp="1"/>
          </p:cNvSpPr>
          <p:nvPr>
            <p:ph type="sldNum" sz="quarter" idx="12"/>
          </p:nvPr>
        </p:nvSpPr>
        <p:spPr>
          <a:xfrm>
            <a:off x="8305800" y="6492240"/>
            <a:ext cx="838200" cy="365760"/>
          </a:xfrm>
        </p:spPr>
        <p:txBody>
          <a:bodyPr/>
          <a:lstStyle/>
          <a:p>
            <a:fld id="{EA7C8D44-3667-46F6-9772-CC52308E2A7F}" type="slidenum">
              <a:rPr kumimoji="0" lang="en-US" smtClean="0"/>
              <a:pPr/>
              <a:t>38</a:t>
            </a:fld>
            <a:endParaRPr kumimoji="0"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534400" cy="609600"/>
          </a:xfrm>
        </p:spPr>
        <p:txBody>
          <a:bodyPr/>
          <a:lstStyle/>
          <a:p>
            <a:r>
              <a:rPr lang="en-US" dirty="0" smtClean="0"/>
              <a:t>Task III</a:t>
            </a:r>
            <a:endParaRPr lang="en-US" dirty="0"/>
          </a:p>
        </p:txBody>
      </p:sp>
      <p:sp>
        <p:nvSpPr>
          <p:cNvPr id="3" name="Content Placeholder 2"/>
          <p:cNvSpPr>
            <a:spLocks noGrp="1"/>
          </p:cNvSpPr>
          <p:nvPr>
            <p:ph idx="1"/>
          </p:nvPr>
        </p:nvSpPr>
        <p:spPr/>
        <p:txBody>
          <a:bodyPr/>
          <a:lstStyle/>
          <a:p>
            <a:r>
              <a:rPr lang="en-US" dirty="0" smtClean="0"/>
              <a:t>What is your favorite planet in the solar system? Why?</a:t>
            </a:r>
          </a:p>
          <a:p>
            <a:pPr lvl="1"/>
            <a:r>
              <a:rPr lang="en-US" dirty="0"/>
              <a:t>Set ‘Look at’ to ‘Planet’ (at the lower left corner)</a:t>
            </a:r>
          </a:p>
          <a:p>
            <a:pPr lvl="1"/>
            <a:r>
              <a:rPr lang="en-US" dirty="0"/>
              <a:t>Set ‘Imagery’ to one planet after another that you wish to explore (near the lower left corner)</a:t>
            </a:r>
          </a:p>
          <a:p>
            <a:pPr lvl="1"/>
            <a:endParaRPr lang="en-US" dirty="0"/>
          </a:p>
          <a:p>
            <a:r>
              <a:rPr lang="en-US" dirty="0" smtClean="0"/>
              <a:t>Q: What is there new and exciting about that planet, that you found out today, using WWT?</a:t>
            </a:r>
            <a:endParaRPr lang="en-US" dirty="0"/>
          </a:p>
        </p:txBody>
      </p:sp>
      <p:sp>
        <p:nvSpPr>
          <p:cNvPr id="5" name="Slide Number Placeholder 4"/>
          <p:cNvSpPr>
            <a:spLocks noGrp="1"/>
          </p:cNvSpPr>
          <p:nvPr>
            <p:ph type="sldNum" sz="quarter" idx="12"/>
          </p:nvPr>
        </p:nvSpPr>
        <p:spPr/>
        <p:txBody>
          <a:bodyPr/>
          <a:lstStyle/>
          <a:p>
            <a:fld id="{EA7C8D44-3667-46F6-9772-CC52308E2A7F}" type="slidenum">
              <a:rPr kumimoji="0" lang="en-US" smtClean="0"/>
              <a:pPr/>
              <a:t>39</a:t>
            </a:fld>
            <a:endParaRPr kumimoji="0" lang="en-US" dirty="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534400" cy="609600"/>
          </a:xfrm>
        </p:spPr>
        <p:txBody>
          <a:bodyPr>
            <a:noAutofit/>
          </a:bodyPr>
          <a:lstStyle/>
          <a:p>
            <a:r>
              <a:rPr lang="en-US" dirty="0" smtClean="0"/>
              <a:t>Overview of the Class</a:t>
            </a:r>
            <a:endParaRPr lang="en-US" dirty="0"/>
          </a:p>
        </p:txBody>
      </p:sp>
      <p:sp>
        <p:nvSpPr>
          <p:cNvPr id="3" name="Content Placeholder 2"/>
          <p:cNvSpPr>
            <a:spLocks noGrp="1"/>
          </p:cNvSpPr>
          <p:nvPr>
            <p:ph sz="quarter" idx="1"/>
          </p:nvPr>
        </p:nvSpPr>
        <p:spPr/>
        <p:txBody>
          <a:bodyPr/>
          <a:lstStyle/>
          <a:p>
            <a:r>
              <a:rPr lang="en-US" dirty="0" err="1" smtClean="0"/>
              <a:t>Wayback</a:t>
            </a:r>
            <a:r>
              <a:rPr lang="en-US" dirty="0" smtClean="0"/>
              <a:t> machine</a:t>
            </a:r>
          </a:p>
          <a:p>
            <a:pPr lvl="1"/>
            <a:r>
              <a:rPr lang="en-US" dirty="0" smtClean="0"/>
              <a:t>Digital preservation: Looking back in time.</a:t>
            </a:r>
          </a:p>
          <a:p>
            <a:r>
              <a:rPr lang="en-US" dirty="0" smtClean="0"/>
              <a:t>Light-</a:t>
            </a:r>
            <a:r>
              <a:rPr lang="en-US" dirty="0" err="1" smtClean="0"/>
              <a:t>bot</a:t>
            </a:r>
            <a:endParaRPr lang="en-US" dirty="0" smtClean="0"/>
          </a:p>
          <a:p>
            <a:pPr lvl="1"/>
            <a:r>
              <a:rPr lang="en-US" dirty="0" smtClean="0"/>
              <a:t>Programming through a game.</a:t>
            </a:r>
          </a:p>
          <a:p>
            <a:r>
              <a:rPr lang="en-US" dirty="0" err="1" smtClean="0"/>
              <a:t>SuperIDR</a:t>
            </a:r>
            <a:endParaRPr lang="en-US" dirty="0" smtClean="0"/>
          </a:p>
          <a:p>
            <a:pPr lvl="1"/>
            <a:r>
              <a:rPr lang="en-US" dirty="0" smtClean="0"/>
              <a:t>Find the fishes.</a:t>
            </a:r>
          </a:p>
          <a:p>
            <a:r>
              <a:rPr lang="en-US" dirty="0" err="1" smtClean="0"/>
              <a:t>WorldWide</a:t>
            </a:r>
            <a:r>
              <a:rPr lang="en-US" dirty="0" smtClean="0"/>
              <a:t> Telescope</a:t>
            </a:r>
          </a:p>
          <a:p>
            <a:pPr lvl="1"/>
            <a:r>
              <a:rPr lang="en-US" dirty="0" smtClean="0"/>
              <a:t>Make your computer a virtual telescope, look beyond the horizon, on earth, across space and time.</a:t>
            </a:r>
          </a:p>
          <a:p>
            <a:pPr lvl="1"/>
            <a:endParaRPr lang="en-US" dirty="0" smtClean="0"/>
          </a:p>
          <a:p>
            <a:r>
              <a:rPr lang="en-US" dirty="0" smtClean="0"/>
              <a:t>All materials are available at</a:t>
            </a:r>
          </a:p>
          <a:p>
            <a:pPr algn="ctr">
              <a:buNone/>
            </a:pPr>
            <a:r>
              <a:rPr lang="en-US" u="sng" dirty="0" smtClean="0">
                <a:solidFill>
                  <a:srgbClr val="002060"/>
                </a:solidFill>
              </a:rPr>
              <a:t>http://www.computingportal.org/ctech</a:t>
            </a:r>
          </a:p>
          <a:p>
            <a:endParaRPr lang="en-US" dirty="0"/>
          </a:p>
        </p:txBody>
      </p:sp>
      <p:sp>
        <p:nvSpPr>
          <p:cNvPr id="5" name="Slide Number Placeholder 4"/>
          <p:cNvSpPr>
            <a:spLocks noGrp="1"/>
          </p:cNvSpPr>
          <p:nvPr>
            <p:ph type="sldNum" sz="quarter" idx="12"/>
          </p:nvPr>
        </p:nvSpPr>
        <p:spPr/>
        <p:txBody>
          <a:bodyPr/>
          <a:lstStyle/>
          <a:p>
            <a:fld id="{EA7C8D44-3667-46F6-9772-CC52308E2A7F}" type="slidenum">
              <a:rPr kumimoji="0" lang="en-US" smtClean="0"/>
              <a:pPr/>
              <a:t>4</a:t>
            </a:fld>
            <a:endParaRPr kumimoji="0" lang="en-US" dirty="0"/>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534400" cy="609600"/>
          </a:xfrm>
        </p:spPr>
        <p:txBody>
          <a:bodyPr/>
          <a:lstStyle/>
          <a:p>
            <a:r>
              <a:rPr lang="en-US" dirty="0" smtClean="0"/>
              <a:t>Task IV</a:t>
            </a:r>
            <a:endParaRPr lang="en-US" dirty="0"/>
          </a:p>
        </p:txBody>
      </p:sp>
      <p:sp>
        <p:nvSpPr>
          <p:cNvPr id="3" name="Content Placeholder 2"/>
          <p:cNvSpPr>
            <a:spLocks noGrp="1"/>
          </p:cNvSpPr>
          <p:nvPr>
            <p:ph idx="1"/>
          </p:nvPr>
        </p:nvSpPr>
        <p:spPr/>
        <p:txBody>
          <a:bodyPr/>
          <a:lstStyle/>
          <a:p>
            <a:r>
              <a:rPr lang="en-US" dirty="0" smtClean="0"/>
              <a:t>Where are we meeting now?</a:t>
            </a:r>
          </a:p>
          <a:p>
            <a:pPr lvl="1"/>
            <a:r>
              <a:rPr lang="en-US" dirty="0" smtClean="0"/>
              <a:t>Set </a:t>
            </a:r>
            <a:r>
              <a:rPr lang="en-US" dirty="0"/>
              <a:t>‘Look at’ to ‘Earth’ (at the lower left corner)</a:t>
            </a:r>
          </a:p>
          <a:p>
            <a:pPr lvl="1"/>
            <a:r>
              <a:rPr lang="en-US" dirty="0"/>
              <a:t>Set ‘Imagery’ to ‘Virtual Earth Hybrid’ (near the lower left corner)</a:t>
            </a:r>
          </a:p>
          <a:p>
            <a:pPr lvl="1"/>
            <a:endParaRPr lang="en-US" dirty="0" smtClean="0"/>
          </a:p>
          <a:p>
            <a:pPr lvl="1"/>
            <a:endParaRPr lang="en-US" dirty="0"/>
          </a:p>
          <a:p>
            <a:r>
              <a:rPr lang="en-US" dirty="0" smtClean="0"/>
              <a:t>Q: What are the names of the 3 roads closest to this room? What is our longitude and latitude?</a:t>
            </a:r>
          </a:p>
        </p:txBody>
      </p:sp>
      <p:sp>
        <p:nvSpPr>
          <p:cNvPr id="6" name="Slide Number Placeholder 5"/>
          <p:cNvSpPr>
            <a:spLocks noGrp="1"/>
          </p:cNvSpPr>
          <p:nvPr>
            <p:ph type="sldNum" sz="quarter" idx="12"/>
          </p:nvPr>
        </p:nvSpPr>
        <p:spPr/>
        <p:txBody>
          <a:bodyPr/>
          <a:lstStyle/>
          <a:p>
            <a:fld id="{EA7C8D44-3667-46F6-9772-CC52308E2A7F}" type="slidenum">
              <a:rPr kumimoji="0" lang="en-US" smtClean="0"/>
              <a:pPr/>
              <a:t>40</a:t>
            </a:fld>
            <a:endParaRPr kumimoji="0" lang="en-US" dirty="0"/>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534400" cy="533400"/>
          </a:xfrm>
        </p:spPr>
        <p:txBody>
          <a:bodyPr/>
          <a:lstStyle/>
          <a:p>
            <a:r>
              <a:rPr lang="en-US" dirty="0" smtClean="0"/>
              <a:t>Task V </a:t>
            </a:r>
            <a:endParaRPr lang="en-US" dirty="0"/>
          </a:p>
        </p:txBody>
      </p:sp>
      <p:sp>
        <p:nvSpPr>
          <p:cNvPr id="3" name="Content Placeholder 2"/>
          <p:cNvSpPr>
            <a:spLocks noGrp="1"/>
          </p:cNvSpPr>
          <p:nvPr>
            <p:ph idx="1"/>
          </p:nvPr>
        </p:nvSpPr>
        <p:spPr/>
        <p:txBody>
          <a:bodyPr>
            <a:normAutofit/>
          </a:bodyPr>
          <a:lstStyle/>
          <a:p>
            <a:r>
              <a:rPr lang="en-US" dirty="0" smtClean="0"/>
              <a:t>Q: How does WWT know where to place the stars, galaxies, etc.?</a:t>
            </a:r>
          </a:p>
          <a:p>
            <a:endParaRPr lang="en-US" dirty="0" smtClean="0"/>
          </a:p>
          <a:p>
            <a:r>
              <a:rPr lang="en-US" dirty="0" smtClean="0"/>
              <a:t>Various ways of storing structured data – see next slide</a:t>
            </a:r>
          </a:p>
          <a:p>
            <a:pPr lvl="1"/>
            <a:r>
              <a:rPr lang="en-US" dirty="0" smtClean="0"/>
              <a:t>Database, XML files, Excel files</a:t>
            </a:r>
          </a:p>
          <a:p>
            <a:pPr lvl="1">
              <a:buNone/>
            </a:pPr>
            <a:endParaRPr lang="en-US" dirty="0" smtClean="0"/>
          </a:p>
          <a:p>
            <a:r>
              <a:rPr lang="en-US" dirty="0" smtClean="0"/>
              <a:t>To plot the stars, what information do you need to store?</a:t>
            </a:r>
          </a:p>
          <a:p>
            <a:pPr>
              <a:buNone/>
            </a:pPr>
            <a:endParaRPr lang="en-US" dirty="0"/>
          </a:p>
        </p:txBody>
      </p:sp>
      <p:sp>
        <p:nvSpPr>
          <p:cNvPr id="5" name="Slide Number Placeholder 4"/>
          <p:cNvSpPr>
            <a:spLocks noGrp="1"/>
          </p:cNvSpPr>
          <p:nvPr>
            <p:ph type="sldNum" sz="quarter" idx="12"/>
          </p:nvPr>
        </p:nvSpPr>
        <p:spPr/>
        <p:txBody>
          <a:bodyPr/>
          <a:lstStyle/>
          <a:p>
            <a:fld id="{EA7C8D44-3667-46F6-9772-CC52308E2A7F}" type="slidenum">
              <a:rPr kumimoji="0" lang="en-US" smtClean="0"/>
              <a:pPr/>
              <a:t>41</a:t>
            </a:fld>
            <a:endParaRPr kumimoji="0" lang="en-US" dirty="0"/>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534400" cy="685800"/>
          </a:xfrm>
        </p:spPr>
        <p:txBody>
          <a:bodyPr/>
          <a:lstStyle/>
          <a:p>
            <a:r>
              <a:rPr lang="en-US" dirty="0" smtClean="0"/>
              <a:t>WWT Data on Star Co-ordinates</a:t>
            </a:r>
            <a:endParaRPr lang="en-US" dirty="0"/>
          </a:p>
        </p:txBody>
      </p:sp>
      <p:sp>
        <p:nvSpPr>
          <p:cNvPr id="3" name="Content Placeholder 2"/>
          <p:cNvSpPr>
            <a:spLocks noGrp="1"/>
          </p:cNvSpPr>
          <p:nvPr>
            <p:ph sz="quarter" idx="1"/>
          </p:nvPr>
        </p:nvSpPr>
        <p:spPr/>
        <p:txBody>
          <a:bodyPr/>
          <a:lstStyle/>
          <a:p>
            <a:r>
              <a:rPr lang="en-US" dirty="0" smtClean="0"/>
              <a:t>Open  a new Internet Explorer window and type </a:t>
            </a:r>
            <a:r>
              <a:rPr lang="en-US" sz="1900" u="sng" dirty="0" smtClean="0">
                <a:solidFill>
                  <a:srgbClr val="002060"/>
                </a:solidFill>
              </a:rPr>
              <a:t>http://www.worldwidetelescope.org/wwtweb/catalog.aspx?Q=CommonStars</a:t>
            </a:r>
          </a:p>
          <a:p>
            <a:r>
              <a:rPr lang="en-US" dirty="0" smtClean="0"/>
              <a:t>Can you guess the heading/label for each column?</a:t>
            </a:r>
            <a:endParaRPr lang="en-US" dirty="0"/>
          </a:p>
        </p:txBody>
      </p:sp>
      <p:pic>
        <p:nvPicPr>
          <p:cNvPr id="4" name="Content Placeholder 3" descr="WWT_data.jpg"/>
          <p:cNvPicPr>
            <a:picLocks noChangeAspect="1"/>
          </p:cNvPicPr>
          <p:nvPr/>
        </p:nvPicPr>
        <p:blipFill>
          <a:blip r:embed="rId2" cstate="print"/>
          <a:stretch>
            <a:fillRect/>
          </a:stretch>
        </p:blipFill>
        <p:spPr>
          <a:xfrm>
            <a:off x="1752600" y="2209800"/>
            <a:ext cx="5685861" cy="3990396"/>
          </a:xfrm>
          <a:prstGeom prst="rect">
            <a:avLst/>
          </a:prstGeom>
          <a:ln>
            <a:noFill/>
          </a:ln>
          <a:effectLst>
            <a:outerShdw blurRad="292100" dist="139700" dir="2700000" algn="tl" rotWithShape="0">
              <a:srgbClr val="333333">
                <a:alpha val="65000"/>
              </a:srgbClr>
            </a:outerShdw>
          </a:effectLst>
        </p:spPr>
      </p:pic>
      <p:sp>
        <p:nvSpPr>
          <p:cNvPr id="6" name="Slide Number Placeholder 5"/>
          <p:cNvSpPr>
            <a:spLocks noGrp="1"/>
          </p:cNvSpPr>
          <p:nvPr>
            <p:ph type="sldNum" sz="quarter" idx="12"/>
          </p:nvPr>
        </p:nvSpPr>
        <p:spPr/>
        <p:txBody>
          <a:bodyPr/>
          <a:lstStyle/>
          <a:p>
            <a:fld id="{EA7C8D44-3667-46F6-9772-CC52308E2A7F}" type="slidenum">
              <a:rPr kumimoji="0" lang="en-US" smtClean="0"/>
              <a:pPr/>
              <a:t>42</a:t>
            </a:fld>
            <a:endParaRPr kumimoji="0" lang="en-US" dirty="0"/>
          </a:p>
        </p:txBody>
      </p:sp>
      <p:sp>
        <p:nvSpPr>
          <p:cNvPr id="5" name="TextBox 4"/>
          <p:cNvSpPr txBox="1"/>
          <p:nvPr/>
        </p:nvSpPr>
        <p:spPr>
          <a:xfrm>
            <a:off x="1371600" y="6248400"/>
            <a:ext cx="6324600" cy="369332"/>
          </a:xfrm>
          <a:prstGeom prst="rect">
            <a:avLst/>
          </a:prstGeom>
          <a:noFill/>
        </p:spPr>
        <p:txBody>
          <a:bodyPr wrap="square" rtlCol="0">
            <a:spAutoFit/>
          </a:bodyPr>
          <a:lstStyle/>
          <a:p>
            <a:r>
              <a:rPr lang="en-US" dirty="0" smtClean="0"/>
              <a:t>Hint: See </a:t>
            </a:r>
            <a:r>
              <a:rPr lang="en-US" dirty="0" smtClean="0">
                <a:hlinkClick r:id="rId3"/>
              </a:rPr>
              <a:t>http</a:t>
            </a:r>
            <a:r>
              <a:rPr lang="en-US" dirty="0">
                <a:hlinkClick r:id="rId3"/>
              </a:rPr>
              <a:t>://www.kidscosmos.org/kid-stuff/</a:t>
            </a:r>
            <a:r>
              <a:rPr lang="en-US" dirty="0" smtClean="0">
                <a:hlinkClick r:id="rId3"/>
              </a:rPr>
              <a:t>celestial.html</a:t>
            </a:r>
            <a:r>
              <a:rPr lang="en-US" dirty="0" smtClean="0"/>
              <a:t>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Computing in WWT</a:t>
            </a:r>
            <a:endParaRPr lang="en-US" dirty="0"/>
          </a:p>
        </p:txBody>
      </p:sp>
      <p:sp>
        <p:nvSpPr>
          <p:cNvPr id="3" name="Content Placeholder 2"/>
          <p:cNvSpPr>
            <a:spLocks noGrp="1"/>
          </p:cNvSpPr>
          <p:nvPr>
            <p:ph idx="1"/>
          </p:nvPr>
        </p:nvSpPr>
        <p:spPr/>
        <p:txBody>
          <a:bodyPr>
            <a:normAutofit lnSpcReduction="10000"/>
          </a:bodyPr>
          <a:lstStyle/>
          <a:p>
            <a:r>
              <a:rPr lang="en-US" dirty="0" smtClean="0"/>
              <a:t>Data &amp; Information</a:t>
            </a:r>
          </a:p>
          <a:p>
            <a:pPr lvl="1"/>
            <a:r>
              <a:rPr lang="en-US" dirty="0" smtClean="0"/>
              <a:t>Information storage, retrieval, search, modeling, mapping, representation.</a:t>
            </a:r>
          </a:p>
          <a:p>
            <a:pPr lvl="1"/>
            <a:r>
              <a:rPr lang="en-US" dirty="0" smtClean="0"/>
              <a:t>Gather information about planets, stars (e.g., names, coordinates) in the galaxy, etc.</a:t>
            </a:r>
          </a:p>
          <a:p>
            <a:pPr lvl="1"/>
            <a:r>
              <a:rPr lang="en-US" dirty="0" smtClean="0"/>
              <a:t>Store data in a structured way (XML files)</a:t>
            </a:r>
          </a:p>
          <a:p>
            <a:r>
              <a:rPr lang="en-US" dirty="0" smtClean="0"/>
              <a:t>Information Visualization</a:t>
            </a:r>
          </a:p>
          <a:p>
            <a:pPr lvl="1"/>
            <a:r>
              <a:rPr lang="en-US" dirty="0" smtClean="0"/>
              <a:t>Visual mapping</a:t>
            </a:r>
          </a:p>
          <a:p>
            <a:pPr lvl="1"/>
            <a:r>
              <a:rPr lang="en-US" dirty="0" smtClean="0"/>
              <a:t>Scaling large dataset: zooming and panning</a:t>
            </a:r>
          </a:p>
          <a:p>
            <a:pPr lvl="1"/>
            <a:r>
              <a:rPr lang="en-US" dirty="0" smtClean="0"/>
              <a:t>Contextual navigation</a:t>
            </a:r>
          </a:p>
          <a:p>
            <a:r>
              <a:rPr lang="en-US" dirty="0" smtClean="0"/>
              <a:t>Computer Graphics</a:t>
            </a:r>
          </a:p>
          <a:p>
            <a:pPr lvl="1"/>
            <a:r>
              <a:rPr lang="en-US" dirty="0" smtClean="0"/>
              <a:t>Images, Videos, Animations of planets, stars, etc.</a:t>
            </a:r>
          </a:p>
          <a:p>
            <a:r>
              <a:rPr lang="en-US" dirty="0" smtClean="0"/>
              <a:t>Numerical Analysis</a:t>
            </a:r>
          </a:p>
          <a:p>
            <a:pPr lvl="1"/>
            <a:r>
              <a:rPr lang="en-US" dirty="0" smtClean="0"/>
              <a:t>Curve fitting: orbits of planets</a:t>
            </a:r>
          </a:p>
          <a:p>
            <a:endParaRPr lang="en-US" dirty="0" smtClean="0"/>
          </a:p>
          <a:p>
            <a:endParaRPr lang="en-US" dirty="0" smtClean="0"/>
          </a:p>
          <a:p>
            <a:endParaRPr lang="en-US" dirty="0" smtClean="0"/>
          </a:p>
          <a:p>
            <a:pPr lvl="1"/>
            <a:endParaRPr lang="en-US" dirty="0" smtClean="0"/>
          </a:p>
          <a:p>
            <a:pPr lvl="1">
              <a:buNone/>
            </a:pPr>
            <a:endParaRPr lang="en-US" dirty="0"/>
          </a:p>
        </p:txBody>
      </p:sp>
      <p:sp>
        <p:nvSpPr>
          <p:cNvPr id="5" name="Slide Number Placeholder 4"/>
          <p:cNvSpPr>
            <a:spLocks noGrp="1"/>
          </p:cNvSpPr>
          <p:nvPr>
            <p:ph type="sldNum" sz="quarter" idx="12"/>
          </p:nvPr>
        </p:nvSpPr>
        <p:spPr/>
        <p:txBody>
          <a:bodyPr/>
          <a:lstStyle/>
          <a:p>
            <a:fld id="{EA7C8D44-3667-46F6-9772-CC52308E2A7F}" type="slidenum">
              <a:rPr kumimoji="0" lang="en-US" smtClean="0"/>
              <a:pPr/>
              <a:t>43</a:t>
            </a:fld>
            <a:endParaRPr kumimoji="0" lang="en-US" dirty="0"/>
          </a:p>
        </p:txBody>
      </p:sp>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534400" cy="609600"/>
          </a:xfrm>
        </p:spPr>
        <p:txBody>
          <a:bodyPr>
            <a:normAutofit/>
          </a:bodyPr>
          <a:lstStyle/>
          <a:p>
            <a:r>
              <a:rPr lang="en-US" dirty="0" smtClean="0"/>
              <a:t>How All the Pieces Fit Together</a:t>
            </a:r>
            <a:endParaRPr lang="en-US" dirty="0"/>
          </a:p>
        </p:txBody>
      </p:sp>
      <p:sp>
        <p:nvSpPr>
          <p:cNvPr id="3" name="Content Placeholder 2"/>
          <p:cNvSpPr>
            <a:spLocks noGrp="1"/>
          </p:cNvSpPr>
          <p:nvPr>
            <p:ph sz="quarter" idx="1"/>
          </p:nvPr>
        </p:nvSpPr>
        <p:spPr/>
        <p:txBody>
          <a:bodyPr/>
          <a:lstStyle/>
          <a:p>
            <a:r>
              <a:rPr lang="en-US" dirty="0" err="1" smtClean="0"/>
              <a:t>Wayback</a:t>
            </a:r>
            <a:r>
              <a:rPr lang="en-US" dirty="0" smtClean="0"/>
              <a:t> machine</a:t>
            </a:r>
          </a:p>
          <a:p>
            <a:pPr lvl="1"/>
            <a:r>
              <a:rPr lang="en-US" dirty="0" smtClean="0"/>
              <a:t>Information storage and retrieval.</a:t>
            </a:r>
          </a:p>
          <a:p>
            <a:r>
              <a:rPr lang="en-US" dirty="0" err="1" smtClean="0"/>
              <a:t>Lightbot</a:t>
            </a:r>
            <a:endParaRPr lang="en-US" dirty="0" smtClean="0"/>
          </a:p>
          <a:p>
            <a:pPr lvl="1"/>
            <a:r>
              <a:rPr lang="en-US" dirty="0" smtClean="0"/>
              <a:t>Program machines to do things.</a:t>
            </a:r>
          </a:p>
          <a:p>
            <a:r>
              <a:rPr lang="en-US" dirty="0" err="1" smtClean="0"/>
              <a:t>SuperIDR</a:t>
            </a:r>
            <a:endParaRPr lang="en-US" dirty="0" smtClean="0"/>
          </a:p>
          <a:p>
            <a:pPr lvl="1"/>
            <a:r>
              <a:rPr lang="en-US" dirty="0" smtClean="0"/>
              <a:t>Extending common text search: to images, and to images with annotations.</a:t>
            </a:r>
          </a:p>
          <a:p>
            <a:r>
              <a:rPr lang="en-US" dirty="0" smtClean="0"/>
              <a:t>WWT</a:t>
            </a:r>
          </a:p>
          <a:p>
            <a:pPr lvl="1"/>
            <a:r>
              <a:rPr lang="en-US" dirty="0" smtClean="0"/>
              <a:t>End result of data collection, storage, and programming. An interface that allows users to easily navigate through the universe!</a:t>
            </a:r>
            <a:endParaRPr lang="en-US" dirty="0"/>
          </a:p>
        </p:txBody>
      </p:sp>
      <p:sp>
        <p:nvSpPr>
          <p:cNvPr id="5" name="Slide Number Placeholder 4"/>
          <p:cNvSpPr>
            <a:spLocks noGrp="1"/>
          </p:cNvSpPr>
          <p:nvPr>
            <p:ph type="sldNum" sz="quarter" idx="12"/>
          </p:nvPr>
        </p:nvSpPr>
        <p:spPr/>
        <p:txBody>
          <a:bodyPr/>
          <a:lstStyle/>
          <a:p>
            <a:fld id="{EA7C8D44-3667-46F6-9772-CC52308E2A7F}" type="slidenum">
              <a:rPr kumimoji="0" lang="en-US" smtClean="0"/>
              <a:pPr/>
              <a:t>44</a:t>
            </a:fld>
            <a:endParaRPr kumimoji="0" lang="en-US" dirty="0"/>
          </a:p>
        </p:txBody>
      </p:sp>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For More</a:t>
            </a:r>
            <a:endParaRPr lang="en-US" dirty="0"/>
          </a:p>
        </p:txBody>
      </p:sp>
      <p:sp>
        <p:nvSpPr>
          <p:cNvPr id="3" name="Slide Number Placeholder 2"/>
          <p:cNvSpPr>
            <a:spLocks noGrp="1"/>
          </p:cNvSpPr>
          <p:nvPr>
            <p:ph type="sldNum" sz="quarter" idx="12"/>
          </p:nvPr>
        </p:nvSpPr>
        <p:spPr/>
        <p:txBody>
          <a:bodyPr/>
          <a:lstStyle/>
          <a:p>
            <a:fld id="{EA7C8D44-3667-46F6-9772-CC52308E2A7F}" type="slidenum">
              <a:rPr kumimoji="0" lang="en-US" smtClean="0"/>
              <a:pPr/>
              <a:t>45</a:t>
            </a:fld>
            <a:endParaRPr kumimoji="0" lang="en-US" dirty="0"/>
          </a:p>
        </p:txBody>
      </p:sp>
      <p:sp>
        <p:nvSpPr>
          <p:cNvPr id="4" name="Content Placeholder 3"/>
          <p:cNvSpPr>
            <a:spLocks noGrp="1"/>
          </p:cNvSpPr>
          <p:nvPr>
            <p:ph sz="quarter" idx="1"/>
          </p:nvPr>
        </p:nvSpPr>
        <p:spPr/>
        <p:txBody>
          <a:bodyPr>
            <a:normAutofit fontScale="77500" lnSpcReduction="20000"/>
          </a:bodyPr>
          <a:lstStyle/>
          <a:p>
            <a:r>
              <a:rPr lang="en-US" dirty="0" smtClean="0"/>
              <a:t>Computer Science Website </a:t>
            </a:r>
            <a:r>
              <a:rPr lang="en-US" b="1" u="sng" dirty="0" smtClean="0">
                <a:solidFill>
                  <a:srgbClr val="0070C0"/>
                </a:solidFill>
              </a:rPr>
              <a:t>http://www.cs.vt.edu/</a:t>
            </a:r>
          </a:p>
          <a:p>
            <a:r>
              <a:rPr lang="en-US" dirty="0" smtClean="0"/>
              <a:t>Email: </a:t>
            </a:r>
            <a:r>
              <a:rPr lang="en-US" b="1" dirty="0" smtClean="0">
                <a:solidFill>
                  <a:srgbClr val="0070C0"/>
                </a:solidFill>
              </a:rPr>
              <a:t>fox@vt.edu</a:t>
            </a:r>
          </a:p>
          <a:p>
            <a:endParaRPr lang="en-US" b="1" dirty="0" smtClean="0">
              <a:solidFill>
                <a:srgbClr val="0070C0"/>
              </a:solidFill>
            </a:endParaRPr>
          </a:p>
          <a:p>
            <a:r>
              <a:rPr lang="en-US" dirty="0" smtClean="0">
                <a:solidFill>
                  <a:schemeClr val="tx1"/>
                </a:solidFill>
              </a:rPr>
              <a:t>Following are some of the areas of Computer Science</a:t>
            </a:r>
            <a:r>
              <a:rPr lang="en-US" b="1" baseline="30000" dirty="0" smtClean="0"/>
              <a:t>1</a:t>
            </a:r>
            <a:endParaRPr lang="en-US" dirty="0" smtClean="0">
              <a:solidFill>
                <a:schemeClr val="tx1"/>
              </a:solidFill>
            </a:endParaRPr>
          </a:p>
          <a:p>
            <a:pPr lvl="1">
              <a:buNone/>
            </a:pPr>
            <a:r>
              <a:rPr lang="en-US" dirty="0" smtClean="0"/>
              <a:t>Discrete Structures (DS)</a:t>
            </a:r>
          </a:p>
          <a:p>
            <a:pPr lvl="1">
              <a:buNone/>
            </a:pPr>
            <a:r>
              <a:rPr lang="en-US" dirty="0" smtClean="0"/>
              <a:t>Programming Fundamentals (PF)</a:t>
            </a:r>
          </a:p>
          <a:p>
            <a:pPr lvl="1">
              <a:buNone/>
            </a:pPr>
            <a:r>
              <a:rPr lang="en-US" dirty="0" smtClean="0"/>
              <a:t>Algorithms and Complexity (AL)</a:t>
            </a:r>
          </a:p>
          <a:p>
            <a:pPr lvl="1">
              <a:buNone/>
            </a:pPr>
            <a:r>
              <a:rPr lang="en-US" dirty="0" smtClean="0"/>
              <a:t>Programming Languages (PL)</a:t>
            </a:r>
          </a:p>
          <a:p>
            <a:pPr lvl="1">
              <a:buNone/>
            </a:pPr>
            <a:r>
              <a:rPr lang="en-US" dirty="0" smtClean="0"/>
              <a:t>Architecture and Organization (AR)</a:t>
            </a:r>
          </a:p>
          <a:p>
            <a:pPr lvl="1">
              <a:buNone/>
            </a:pPr>
            <a:r>
              <a:rPr lang="en-US" dirty="0" smtClean="0"/>
              <a:t>Operating Systems (OS)</a:t>
            </a:r>
          </a:p>
          <a:p>
            <a:pPr lvl="1">
              <a:buNone/>
            </a:pPr>
            <a:r>
              <a:rPr lang="en-US" dirty="0" smtClean="0"/>
              <a:t>Net-Centric Computing (NC)</a:t>
            </a:r>
          </a:p>
          <a:p>
            <a:pPr lvl="1">
              <a:buNone/>
            </a:pPr>
            <a:r>
              <a:rPr lang="en-US" dirty="0" smtClean="0"/>
              <a:t>Human-Computer Interaction (HC)</a:t>
            </a:r>
          </a:p>
          <a:p>
            <a:pPr lvl="1">
              <a:buNone/>
            </a:pPr>
            <a:r>
              <a:rPr lang="en-US" dirty="0" smtClean="0"/>
              <a:t>Graphics and Visual Computing (GV)</a:t>
            </a:r>
          </a:p>
          <a:p>
            <a:pPr lvl="1">
              <a:buNone/>
            </a:pPr>
            <a:r>
              <a:rPr lang="en-US" dirty="0" smtClean="0"/>
              <a:t>Intelligent Systems (IS)</a:t>
            </a:r>
          </a:p>
          <a:p>
            <a:pPr lvl="1">
              <a:buNone/>
            </a:pPr>
            <a:r>
              <a:rPr lang="en-US" dirty="0" smtClean="0"/>
              <a:t>Information Management (IM)</a:t>
            </a:r>
          </a:p>
          <a:p>
            <a:pPr lvl="1">
              <a:buNone/>
            </a:pPr>
            <a:r>
              <a:rPr lang="en-US" dirty="0" smtClean="0"/>
              <a:t>Software Engineering (SE)</a:t>
            </a:r>
          </a:p>
          <a:p>
            <a:pPr lvl="1">
              <a:buNone/>
            </a:pPr>
            <a:r>
              <a:rPr lang="en-US" dirty="0" smtClean="0"/>
              <a:t>Social and Professional Issues (SP)</a:t>
            </a:r>
          </a:p>
          <a:p>
            <a:pPr lvl="1">
              <a:buNone/>
            </a:pPr>
            <a:r>
              <a:rPr lang="en-US" dirty="0" smtClean="0"/>
              <a:t>Computational Science and Numerical Methods (CN)</a:t>
            </a:r>
            <a:endParaRPr lang="en-US" dirty="0">
              <a:solidFill>
                <a:schemeClr val="tx1"/>
              </a:solidFill>
            </a:endParaRPr>
          </a:p>
        </p:txBody>
      </p:sp>
      <p:sp>
        <p:nvSpPr>
          <p:cNvPr id="6" name="TextBox 5"/>
          <p:cNvSpPr txBox="1"/>
          <p:nvPr/>
        </p:nvSpPr>
        <p:spPr>
          <a:xfrm>
            <a:off x="533400" y="6400800"/>
            <a:ext cx="7391400" cy="369332"/>
          </a:xfrm>
          <a:prstGeom prst="rect">
            <a:avLst/>
          </a:prstGeom>
          <a:noFill/>
        </p:spPr>
        <p:txBody>
          <a:bodyPr wrap="square" rtlCol="0">
            <a:spAutoFit/>
          </a:bodyPr>
          <a:lstStyle/>
          <a:p>
            <a:r>
              <a:rPr lang="en-US" b="1" baseline="30000" dirty="0" smtClean="0">
                <a:solidFill>
                  <a:srgbClr val="0070C0"/>
                </a:solidFill>
              </a:rPr>
              <a:t>1</a:t>
            </a:r>
            <a:r>
              <a:rPr lang="da-DK" b="1" u="sng" dirty="0" smtClean="0">
                <a:solidFill>
                  <a:srgbClr val="0070C0"/>
                </a:solidFill>
              </a:rPr>
              <a:t>http://www.acm.org/education/curric_vols/cc2001.pdf</a:t>
            </a:r>
            <a:r>
              <a:rPr lang="da-DK" dirty="0" smtClean="0"/>
              <a:t>, PDF p. 239</a:t>
            </a:r>
            <a:endParaRPr lang="en-US" b="1" u="sng" dirty="0">
              <a:solidFill>
                <a:srgbClr val="0070C0"/>
              </a:solidFill>
            </a:endParaRPr>
          </a:p>
        </p:txBody>
      </p:sp>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534400" cy="609600"/>
          </a:xfrm>
        </p:spPr>
        <p:txBody>
          <a:bodyPr/>
          <a:lstStyle/>
          <a:p>
            <a:r>
              <a:rPr lang="en-US" dirty="0" smtClean="0"/>
              <a:t>Questions?</a:t>
            </a:r>
            <a:endParaRPr lang="en-US" dirty="0"/>
          </a:p>
        </p:txBody>
      </p:sp>
      <p:sp>
        <p:nvSpPr>
          <p:cNvPr id="3" name="Content Placeholder 2"/>
          <p:cNvSpPr>
            <a:spLocks noGrp="1"/>
          </p:cNvSpPr>
          <p:nvPr>
            <p:ph sz="quarter" idx="1"/>
          </p:nvPr>
        </p:nvSpPr>
        <p:spPr/>
        <p:txBody>
          <a:bodyPr/>
          <a:lstStyle/>
          <a:p>
            <a:r>
              <a:rPr lang="en-US" dirty="0" smtClean="0"/>
              <a:t>Thank you!</a:t>
            </a:r>
            <a:endParaRPr lang="en-US" dirty="0"/>
          </a:p>
        </p:txBody>
      </p:sp>
      <p:sp>
        <p:nvSpPr>
          <p:cNvPr id="5" name="Slide Number Placeholder 4"/>
          <p:cNvSpPr>
            <a:spLocks noGrp="1"/>
          </p:cNvSpPr>
          <p:nvPr>
            <p:ph type="sldNum" sz="quarter" idx="12"/>
          </p:nvPr>
        </p:nvSpPr>
        <p:spPr/>
        <p:txBody>
          <a:bodyPr/>
          <a:lstStyle/>
          <a:p>
            <a:fld id="{EA7C8D44-3667-46F6-9772-CC52308E2A7F}" type="slidenum">
              <a:rPr kumimoji="0" lang="en-US" smtClean="0"/>
              <a:pPr/>
              <a:t>46</a:t>
            </a:fld>
            <a:endParaRPr kumimoji="0" lang="en-US" dirty="0"/>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534400" cy="609600"/>
          </a:xfrm>
        </p:spPr>
        <p:txBody>
          <a:bodyPr>
            <a:normAutofit/>
          </a:bodyPr>
          <a:lstStyle/>
          <a:p>
            <a:r>
              <a:rPr lang="en-US" dirty="0" smtClean="0"/>
              <a:t>What is the Wayback Machine?</a:t>
            </a:r>
            <a:endParaRPr lang="en-US" dirty="0"/>
          </a:p>
        </p:txBody>
      </p:sp>
      <p:sp>
        <p:nvSpPr>
          <p:cNvPr id="3" name="Content Placeholder 2"/>
          <p:cNvSpPr>
            <a:spLocks noGrp="1"/>
          </p:cNvSpPr>
          <p:nvPr>
            <p:ph idx="1"/>
          </p:nvPr>
        </p:nvSpPr>
        <p:spPr/>
        <p:txBody>
          <a:bodyPr/>
          <a:lstStyle/>
          <a:p>
            <a:r>
              <a:rPr lang="en-US" dirty="0" smtClean="0"/>
              <a:t>The Wayback Machine is an historical archive of preserved web pages.</a:t>
            </a:r>
          </a:p>
          <a:p>
            <a:r>
              <a:rPr lang="en-US" dirty="0" smtClean="0"/>
              <a:t>Type in a URL and start surfing through time.</a:t>
            </a:r>
          </a:p>
          <a:p>
            <a:r>
              <a:rPr lang="en-US" dirty="0" smtClean="0"/>
              <a:t>The archive of pages goes back to 1996.</a:t>
            </a:r>
          </a:p>
          <a:p>
            <a:r>
              <a:rPr lang="en-US" dirty="0" smtClean="0"/>
              <a:t>Its original interface was released in 2001 with about 10 billion pages.</a:t>
            </a:r>
          </a:p>
          <a:p>
            <a:endParaRPr lang="en-US" dirty="0"/>
          </a:p>
        </p:txBody>
      </p:sp>
      <p:sp>
        <p:nvSpPr>
          <p:cNvPr id="4" name="TextBox 3"/>
          <p:cNvSpPr txBox="1"/>
          <p:nvPr/>
        </p:nvSpPr>
        <p:spPr>
          <a:xfrm>
            <a:off x="609600" y="6412468"/>
            <a:ext cx="8042276" cy="369332"/>
          </a:xfrm>
          <a:prstGeom prst="rect">
            <a:avLst/>
          </a:prstGeom>
          <a:noFill/>
        </p:spPr>
        <p:txBody>
          <a:bodyPr wrap="square" rtlCol="0">
            <a:spAutoFit/>
          </a:bodyPr>
          <a:lstStyle/>
          <a:p>
            <a:pPr algn="ctr"/>
            <a:r>
              <a:rPr lang="en-US" u="sng" dirty="0" smtClean="0">
                <a:solidFill>
                  <a:srgbClr val="0070C0"/>
                </a:solidFill>
              </a:rPr>
              <a:t>http://faq.web.archive.org/what-is-the-wayback-machine/ </a:t>
            </a:r>
            <a:endParaRPr lang="en-US" u="sng" dirty="0">
              <a:solidFill>
                <a:srgbClr val="0070C0"/>
              </a:solidFill>
            </a:endParaRPr>
          </a:p>
        </p:txBody>
      </p:sp>
      <p:pic>
        <p:nvPicPr>
          <p:cNvPr id="5" name="Picture 4"/>
          <p:cNvPicPr>
            <a:picLocks noChangeAspect="1"/>
          </p:cNvPicPr>
          <p:nvPr/>
        </p:nvPicPr>
        <p:blipFill>
          <a:blip r:embed="rId2" cstate="print"/>
          <a:stretch>
            <a:fillRect/>
          </a:stretch>
        </p:blipFill>
        <p:spPr>
          <a:xfrm>
            <a:off x="2438400" y="3886200"/>
            <a:ext cx="4256988" cy="1706313"/>
          </a:xfrm>
          <a:prstGeom prst="rect">
            <a:avLst/>
          </a:prstGeom>
        </p:spPr>
      </p:pic>
      <p:sp>
        <p:nvSpPr>
          <p:cNvPr id="7" name="Slide Number Placeholder 6"/>
          <p:cNvSpPr>
            <a:spLocks noGrp="1"/>
          </p:cNvSpPr>
          <p:nvPr>
            <p:ph type="sldNum" sz="quarter" idx="12"/>
          </p:nvPr>
        </p:nvSpPr>
        <p:spPr/>
        <p:txBody>
          <a:bodyPr/>
          <a:lstStyle/>
          <a:p>
            <a:fld id="{EA7C8D44-3667-46F6-9772-CC52308E2A7F}" type="slidenum">
              <a:rPr kumimoji="0" lang="en-US" smtClean="0"/>
              <a:pPr/>
              <a:t>5</a:t>
            </a:fld>
            <a:endParaRPr kumimoji="0" lang="en-US" dirty="0"/>
          </a:p>
        </p:txBody>
      </p:sp>
    </p:spTree>
    <p:extLst>
      <p:ext uri="{BB962C8B-B14F-4D97-AF65-F5344CB8AC3E}">
        <p14:creationId xmlns:p14="http://schemas.microsoft.com/office/powerpoint/2010/main" val="10289073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ou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426962" cy="654424"/>
          </a:xfrm>
        </p:spPr>
        <p:txBody>
          <a:bodyPr>
            <a:normAutofit/>
          </a:bodyPr>
          <a:lstStyle/>
          <a:p>
            <a:r>
              <a:rPr lang="en-US" dirty="0" smtClean="0"/>
              <a:t>What is the Internet Archive (IA)?</a:t>
            </a:r>
            <a:endParaRPr lang="en-US" dirty="0"/>
          </a:p>
        </p:txBody>
      </p:sp>
      <p:sp>
        <p:nvSpPr>
          <p:cNvPr id="3" name="Content Placeholder 2"/>
          <p:cNvSpPr>
            <a:spLocks noGrp="1"/>
          </p:cNvSpPr>
          <p:nvPr>
            <p:ph idx="1"/>
          </p:nvPr>
        </p:nvSpPr>
        <p:spPr/>
        <p:txBody>
          <a:bodyPr/>
          <a:lstStyle/>
          <a:p>
            <a:r>
              <a:rPr lang="en-US" dirty="0" smtClean="0"/>
              <a:t>Non-profit organization founded to build an Internet library for researchers, scholars, lawyers, and historians.</a:t>
            </a:r>
          </a:p>
          <a:p>
            <a:r>
              <a:rPr lang="en-US" dirty="0" smtClean="0"/>
              <a:t>Preserve and provide historical collections (e.g., texts, audio, images, videos) in digital format.</a:t>
            </a:r>
          </a:p>
          <a:p>
            <a:r>
              <a:rPr lang="en-US" dirty="0" smtClean="0"/>
              <a:t>Founded in 1996 and located in San Francisco.</a:t>
            </a:r>
          </a:p>
          <a:p>
            <a:r>
              <a:rPr lang="en-US" dirty="0" smtClean="0"/>
              <a:t>Partner with us in our Crisis, Tragedy, and Recovery project (</a:t>
            </a:r>
            <a:r>
              <a:rPr lang="en-US" u="sng" dirty="0" smtClean="0">
                <a:solidFill>
                  <a:srgbClr val="002060"/>
                </a:solidFill>
              </a:rPr>
              <a:t>www.ctrnet.net</a:t>
            </a:r>
            <a:r>
              <a:rPr lang="en-US" dirty="0" smtClean="0"/>
              <a:t>).</a:t>
            </a:r>
          </a:p>
          <a:p>
            <a:endParaRPr lang="en-US" dirty="0" smtClean="0"/>
          </a:p>
          <a:p>
            <a:endParaRPr lang="en-US" dirty="0"/>
          </a:p>
        </p:txBody>
      </p:sp>
      <p:sp>
        <p:nvSpPr>
          <p:cNvPr id="4" name="TextBox 3"/>
          <p:cNvSpPr txBox="1"/>
          <p:nvPr/>
        </p:nvSpPr>
        <p:spPr>
          <a:xfrm>
            <a:off x="549275" y="6273225"/>
            <a:ext cx="8042276" cy="584775"/>
          </a:xfrm>
          <a:prstGeom prst="rect">
            <a:avLst/>
          </a:prstGeom>
          <a:noFill/>
        </p:spPr>
        <p:txBody>
          <a:bodyPr wrap="square" rtlCol="0">
            <a:spAutoFit/>
          </a:bodyPr>
          <a:lstStyle/>
          <a:p>
            <a:pPr algn="ctr"/>
            <a:r>
              <a:rPr lang="en-US" sz="1600" u="sng" dirty="0" smtClean="0">
                <a:solidFill>
                  <a:srgbClr val="002060"/>
                </a:solidFill>
              </a:rPr>
              <a:t>http://faq.web.archive.org/what-is-the-wayback-machine/</a:t>
            </a:r>
          </a:p>
          <a:p>
            <a:pPr algn="ctr"/>
            <a:r>
              <a:rPr lang="en-US" sz="1600" u="sng" dirty="0" smtClean="0">
                <a:solidFill>
                  <a:srgbClr val="002060"/>
                </a:solidFill>
              </a:rPr>
              <a:t>http://www.archive.org/about/about.php </a:t>
            </a:r>
            <a:endParaRPr lang="en-US" sz="1600" u="sng" dirty="0">
              <a:solidFill>
                <a:srgbClr val="002060"/>
              </a:solidFill>
            </a:endParaRPr>
          </a:p>
        </p:txBody>
      </p:sp>
      <p:pic>
        <p:nvPicPr>
          <p:cNvPr id="5" name="Picture 4"/>
          <p:cNvPicPr>
            <a:picLocks noChangeAspect="1"/>
          </p:cNvPicPr>
          <p:nvPr/>
        </p:nvPicPr>
        <p:blipFill>
          <a:blip r:embed="rId2" cstate="print"/>
          <a:stretch>
            <a:fillRect/>
          </a:stretch>
        </p:blipFill>
        <p:spPr>
          <a:xfrm>
            <a:off x="5257800" y="4343400"/>
            <a:ext cx="1953525" cy="1614914"/>
          </a:xfrm>
          <a:prstGeom prst="rect">
            <a:avLst/>
          </a:prstGeom>
        </p:spPr>
      </p:pic>
      <p:sp>
        <p:nvSpPr>
          <p:cNvPr id="7" name="Slide Number Placeholder 6"/>
          <p:cNvSpPr>
            <a:spLocks noGrp="1"/>
          </p:cNvSpPr>
          <p:nvPr>
            <p:ph type="sldNum" sz="quarter" idx="12"/>
          </p:nvPr>
        </p:nvSpPr>
        <p:spPr/>
        <p:txBody>
          <a:bodyPr/>
          <a:lstStyle/>
          <a:p>
            <a:fld id="{EA7C8D44-3667-46F6-9772-CC52308E2A7F}" type="slidenum">
              <a:rPr kumimoji="0" lang="en-US" smtClean="0"/>
              <a:pPr/>
              <a:t>6</a:t>
            </a:fld>
            <a:endParaRPr kumimoji="0" lang="en-US" dirty="0"/>
          </a:p>
        </p:txBody>
      </p:sp>
    </p:spTree>
    <p:extLst>
      <p:ext uri="{BB962C8B-B14F-4D97-AF65-F5344CB8AC3E}">
        <p14:creationId xmlns:p14="http://schemas.microsoft.com/office/powerpoint/2010/main" val="133986118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534400" cy="609600"/>
          </a:xfrm>
        </p:spPr>
        <p:txBody>
          <a:bodyPr>
            <a:normAutofit/>
          </a:bodyPr>
          <a:lstStyle/>
          <a:p>
            <a:r>
              <a:rPr lang="en-US" dirty="0" smtClean="0"/>
              <a:t>Adding Your Site to </a:t>
            </a:r>
            <a:r>
              <a:rPr lang="en-US" dirty="0" err="1" smtClean="0"/>
              <a:t>Wayback</a:t>
            </a:r>
            <a:r>
              <a:rPr lang="en-US" dirty="0" smtClean="0"/>
              <a:t> Machine</a:t>
            </a:r>
            <a:endParaRPr lang="en-US" dirty="0"/>
          </a:p>
        </p:txBody>
      </p:sp>
      <p:sp>
        <p:nvSpPr>
          <p:cNvPr id="3" name="Content Placeholder 2"/>
          <p:cNvSpPr>
            <a:spLocks noGrp="1"/>
          </p:cNvSpPr>
          <p:nvPr>
            <p:ph idx="1"/>
          </p:nvPr>
        </p:nvSpPr>
        <p:spPr/>
        <p:txBody>
          <a:bodyPr>
            <a:normAutofit/>
          </a:bodyPr>
          <a:lstStyle/>
          <a:p>
            <a:r>
              <a:rPr lang="en-US" dirty="0" smtClean="0"/>
              <a:t>Most sites are crawled during the regular archiving efforts. </a:t>
            </a:r>
          </a:p>
          <a:p>
            <a:pPr lvl="1"/>
            <a:r>
              <a:rPr lang="en-US" dirty="0" smtClean="0"/>
              <a:t>This probably applies to your school, sports activities, local government, etc. </a:t>
            </a:r>
          </a:p>
          <a:p>
            <a:r>
              <a:rPr lang="en-US" dirty="0" smtClean="0"/>
              <a:t>But some are missed. Here are steps so sites you like can be included:</a:t>
            </a:r>
          </a:p>
          <a:p>
            <a:pPr marL="514350" indent="-514350">
              <a:buFont typeface="+mj-lt"/>
              <a:buAutoNum type="arabicPeriod"/>
            </a:pPr>
            <a:r>
              <a:rPr lang="en-US" dirty="0" smtClean="0"/>
              <a:t>Get your site listed in major directories</a:t>
            </a:r>
          </a:p>
          <a:p>
            <a:pPr lvl="2"/>
            <a:r>
              <a:rPr lang="en-US" dirty="0" smtClean="0"/>
              <a:t>Go to </a:t>
            </a:r>
            <a:r>
              <a:rPr lang="en-US" u="sng" dirty="0" smtClean="0">
                <a:solidFill>
                  <a:srgbClr val="002060"/>
                </a:solidFill>
              </a:rPr>
              <a:t>http://www.dmoz.org</a:t>
            </a:r>
            <a:r>
              <a:rPr lang="en-US" dirty="0" smtClean="0"/>
              <a:t> (Open Directory)</a:t>
            </a:r>
          </a:p>
          <a:p>
            <a:pPr lvl="2"/>
            <a:r>
              <a:rPr lang="en-US" dirty="0" smtClean="0"/>
              <a:t>Find a category for your site to be listed</a:t>
            </a:r>
          </a:p>
          <a:p>
            <a:pPr lvl="2"/>
            <a:r>
              <a:rPr lang="en-US" dirty="0" smtClean="0"/>
              <a:t>Click ‘Add URL’ and enter your site’s URL</a:t>
            </a:r>
          </a:p>
          <a:p>
            <a:pPr marL="514350" indent="-514350">
              <a:buFont typeface="+mj-lt"/>
              <a:buAutoNum type="arabicPeriod"/>
            </a:pPr>
            <a:r>
              <a:rPr lang="en-US" dirty="0" smtClean="0"/>
              <a:t>Fix your site’s robots.txt rules to allow crawlers to capture your site. </a:t>
            </a:r>
          </a:p>
          <a:p>
            <a:endParaRPr lang="en-US" dirty="0"/>
          </a:p>
        </p:txBody>
      </p:sp>
      <p:sp>
        <p:nvSpPr>
          <p:cNvPr id="4" name="Rectangle 3"/>
          <p:cNvSpPr/>
          <p:nvPr/>
        </p:nvSpPr>
        <p:spPr>
          <a:xfrm>
            <a:off x="533400" y="6324600"/>
            <a:ext cx="8042276" cy="369332"/>
          </a:xfrm>
          <a:prstGeom prst="rect">
            <a:avLst/>
          </a:prstGeom>
        </p:spPr>
        <p:txBody>
          <a:bodyPr wrap="square">
            <a:spAutoFit/>
          </a:bodyPr>
          <a:lstStyle/>
          <a:p>
            <a:pPr algn="ctr"/>
            <a:r>
              <a:rPr lang="en-US" u="sng" dirty="0" smtClean="0">
                <a:solidFill>
                  <a:srgbClr val="002060"/>
                </a:solidFill>
              </a:rPr>
              <a:t>http://faq.web.archive.org/my-sites-not-archived-how-can-i-add-it/ </a:t>
            </a:r>
            <a:endParaRPr lang="en-US" u="sng" dirty="0">
              <a:solidFill>
                <a:srgbClr val="002060"/>
              </a:solidFill>
            </a:endParaRPr>
          </a:p>
        </p:txBody>
      </p:sp>
      <p:sp>
        <p:nvSpPr>
          <p:cNvPr id="6" name="Slide Number Placeholder 5"/>
          <p:cNvSpPr>
            <a:spLocks noGrp="1"/>
          </p:cNvSpPr>
          <p:nvPr>
            <p:ph type="sldNum" sz="quarter" idx="12"/>
          </p:nvPr>
        </p:nvSpPr>
        <p:spPr/>
        <p:txBody>
          <a:bodyPr/>
          <a:lstStyle/>
          <a:p>
            <a:fld id="{EA7C8D44-3667-46F6-9772-CC52308E2A7F}" type="slidenum">
              <a:rPr kumimoji="0" lang="en-US" smtClean="0"/>
              <a:pPr/>
              <a:t>7</a:t>
            </a:fld>
            <a:endParaRPr kumimoji="0" lang="en-US" dirty="0"/>
          </a:p>
        </p:txBody>
      </p:sp>
    </p:spTree>
    <p:extLst>
      <p:ext uri="{BB962C8B-B14F-4D97-AF65-F5344CB8AC3E}">
        <p14:creationId xmlns:p14="http://schemas.microsoft.com/office/powerpoint/2010/main" val="1592603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534400" cy="533400"/>
          </a:xfrm>
        </p:spPr>
        <p:txBody>
          <a:bodyPr/>
          <a:lstStyle/>
          <a:p>
            <a:r>
              <a:rPr lang="en-US" dirty="0" smtClean="0"/>
              <a:t>Exercise I</a:t>
            </a:r>
            <a:endParaRPr lang="en-US" dirty="0"/>
          </a:p>
        </p:txBody>
      </p:sp>
      <p:sp>
        <p:nvSpPr>
          <p:cNvPr id="3" name="Content Placeholder 2"/>
          <p:cNvSpPr>
            <a:spLocks noGrp="1"/>
          </p:cNvSpPr>
          <p:nvPr>
            <p:ph idx="1"/>
          </p:nvPr>
        </p:nvSpPr>
        <p:spPr/>
        <p:txBody>
          <a:bodyPr/>
          <a:lstStyle/>
          <a:p>
            <a:pPr>
              <a:tabLst>
                <a:tab pos="4859338" algn="l"/>
              </a:tabLst>
            </a:pPr>
            <a:r>
              <a:rPr lang="en-US" dirty="0"/>
              <a:t>Go </a:t>
            </a:r>
            <a:r>
              <a:rPr lang="en-US" dirty="0" smtClean="0"/>
              <a:t>to </a:t>
            </a:r>
            <a:r>
              <a:rPr lang="en-US" u="sng" dirty="0" smtClean="0">
                <a:solidFill>
                  <a:srgbClr val="002060"/>
                </a:solidFill>
              </a:rPr>
              <a:t>http</a:t>
            </a:r>
            <a:r>
              <a:rPr lang="en-US" u="sng" dirty="0">
                <a:solidFill>
                  <a:srgbClr val="002060"/>
                </a:solidFill>
              </a:rPr>
              <a:t>://wayback.archive.org/web</a:t>
            </a:r>
            <a:r>
              <a:rPr lang="en-US" u="sng" dirty="0" smtClean="0">
                <a:solidFill>
                  <a:srgbClr val="002060"/>
                </a:solidFill>
              </a:rPr>
              <a:t>/</a:t>
            </a:r>
            <a:r>
              <a:rPr lang="en-US" u="sng" dirty="0" smtClean="0">
                <a:solidFill>
                  <a:srgbClr val="0070C0"/>
                </a:solidFill>
              </a:rPr>
              <a:t> </a:t>
            </a:r>
            <a:endParaRPr lang="en-US" u="sng" dirty="0">
              <a:solidFill>
                <a:srgbClr val="0070C0"/>
              </a:solidFill>
            </a:endParaRPr>
          </a:p>
          <a:p>
            <a:r>
              <a:rPr lang="en-US" dirty="0" smtClean="0"/>
              <a:t>Find your high school’s earliest archived homepage in the Wayback Machine, by entering your school’s URL and clicking the ‘Show All’ button.</a:t>
            </a:r>
          </a:p>
          <a:p>
            <a:r>
              <a:rPr lang="en-US" dirty="0" smtClean="0"/>
              <a:t>Record your answers to the 2 questions on following slides on paper, and when everyone is done, use that information when raising your hand.</a:t>
            </a:r>
          </a:p>
        </p:txBody>
      </p:sp>
      <p:grpSp>
        <p:nvGrpSpPr>
          <p:cNvPr id="9" name="Group 8"/>
          <p:cNvGrpSpPr/>
          <p:nvPr/>
        </p:nvGrpSpPr>
        <p:grpSpPr>
          <a:xfrm>
            <a:off x="2209800" y="4267200"/>
            <a:ext cx="4800600" cy="1981200"/>
            <a:chOff x="1606543" y="3566217"/>
            <a:chExt cx="6235700" cy="3060700"/>
          </a:xfrm>
        </p:grpSpPr>
        <p:pic>
          <p:nvPicPr>
            <p:cNvPr id="4" name="Picture 3"/>
            <p:cNvPicPr>
              <a:picLocks noChangeAspect="1"/>
            </p:cNvPicPr>
            <p:nvPr/>
          </p:nvPicPr>
          <p:blipFill>
            <a:blip r:embed="rId3" cstate="print"/>
            <a:stretch>
              <a:fillRect/>
            </a:stretch>
          </p:blipFill>
          <p:spPr>
            <a:xfrm>
              <a:off x="1606543" y="3566217"/>
              <a:ext cx="6235700" cy="30607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5" name="Rounded Rectangle 4"/>
            <p:cNvSpPr/>
            <p:nvPr/>
          </p:nvSpPr>
          <p:spPr>
            <a:xfrm>
              <a:off x="2020374" y="5295920"/>
              <a:ext cx="2929543" cy="461770"/>
            </a:xfrm>
            <a:prstGeom prst="roundRect">
              <a:avLst/>
            </a:prstGeom>
            <a:noFill/>
            <a:ln w="38100" cmpd="sng"/>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Rounded Rectangle 5"/>
            <p:cNvSpPr/>
            <p:nvPr/>
          </p:nvSpPr>
          <p:spPr>
            <a:xfrm>
              <a:off x="1783131" y="6092997"/>
              <a:ext cx="1319588" cy="461770"/>
            </a:xfrm>
            <a:prstGeom prst="roundRect">
              <a:avLst/>
            </a:prstGeom>
            <a:noFill/>
            <a:ln w="38100" cmpd="sng"/>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Left Arrow 6"/>
            <p:cNvSpPr/>
            <p:nvPr/>
          </p:nvSpPr>
          <p:spPr>
            <a:xfrm rot="19668923">
              <a:off x="4973678" y="5075249"/>
              <a:ext cx="527747" cy="418478"/>
            </a:xfrm>
            <a:prstGeom prst="leftArrow">
              <a:avLst/>
            </a:prstGeom>
            <a:solidFill>
              <a:srgbClr val="FF6600"/>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8" name="Left Arrow 7"/>
            <p:cNvSpPr/>
            <p:nvPr/>
          </p:nvSpPr>
          <p:spPr>
            <a:xfrm rot="19668923">
              <a:off x="3110921" y="5833429"/>
              <a:ext cx="592534" cy="418478"/>
            </a:xfrm>
            <a:prstGeom prst="leftArrow">
              <a:avLst/>
            </a:prstGeom>
            <a:solidFill>
              <a:srgbClr val="FF6600"/>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grpSp>
      <p:sp>
        <p:nvSpPr>
          <p:cNvPr id="11" name="Slide Number Placeholder 10"/>
          <p:cNvSpPr>
            <a:spLocks noGrp="1"/>
          </p:cNvSpPr>
          <p:nvPr>
            <p:ph type="sldNum" sz="quarter" idx="12"/>
          </p:nvPr>
        </p:nvSpPr>
        <p:spPr/>
        <p:txBody>
          <a:bodyPr/>
          <a:lstStyle/>
          <a:p>
            <a:fld id="{EA7C8D44-3667-46F6-9772-CC52308E2A7F}" type="slidenum">
              <a:rPr kumimoji="0" lang="en-US" smtClean="0"/>
              <a:pPr/>
              <a:t>8</a:t>
            </a:fld>
            <a:endParaRPr kumimoji="0" lang="en-US" dirty="0"/>
          </a:p>
        </p:txBody>
      </p:sp>
    </p:spTree>
    <p:extLst>
      <p:ext uri="{BB962C8B-B14F-4D97-AF65-F5344CB8AC3E}">
        <p14:creationId xmlns:p14="http://schemas.microsoft.com/office/powerpoint/2010/main" val="308046207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534400" cy="533400"/>
          </a:xfrm>
        </p:spPr>
        <p:txBody>
          <a:bodyPr/>
          <a:lstStyle/>
          <a:p>
            <a:r>
              <a:rPr lang="en-US" dirty="0" smtClean="0"/>
              <a:t>Exercise I</a:t>
            </a:r>
            <a:endParaRPr lang="en-US" dirty="0"/>
          </a:p>
        </p:txBody>
      </p:sp>
      <p:sp>
        <p:nvSpPr>
          <p:cNvPr id="3" name="Content Placeholder 2"/>
          <p:cNvSpPr>
            <a:spLocks noGrp="1"/>
          </p:cNvSpPr>
          <p:nvPr>
            <p:ph idx="1"/>
          </p:nvPr>
        </p:nvSpPr>
        <p:spPr/>
        <p:txBody>
          <a:bodyPr/>
          <a:lstStyle/>
          <a:p>
            <a:r>
              <a:rPr lang="en-US" dirty="0" smtClean="0"/>
              <a:t>Q1. When was it archived for the first time? </a:t>
            </a:r>
          </a:p>
          <a:p>
            <a:pPr lvl="1"/>
            <a:r>
              <a:rPr lang="en-US" dirty="0" smtClean="0"/>
              <a:t>Hint: Click the earliest year in the timeline toolbar on top of the page and find the date from the calendar.</a:t>
            </a:r>
          </a:p>
          <a:p>
            <a:endParaRPr lang="en-US" dirty="0" smtClean="0"/>
          </a:p>
          <a:p>
            <a:endParaRPr lang="en-US" dirty="0" smtClean="0"/>
          </a:p>
          <a:p>
            <a:pPr marL="0" indent="0">
              <a:buNone/>
            </a:pPr>
            <a:endParaRPr lang="en-US" dirty="0" smtClean="0"/>
          </a:p>
        </p:txBody>
      </p:sp>
      <p:grpSp>
        <p:nvGrpSpPr>
          <p:cNvPr id="8" name="Group 7"/>
          <p:cNvGrpSpPr/>
          <p:nvPr/>
        </p:nvGrpSpPr>
        <p:grpSpPr>
          <a:xfrm>
            <a:off x="2057400" y="2474325"/>
            <a:ext cx="5256463" cy="3850275"/>
            <a:chOff x="2057400" y="2438400"/>
            <a:chExt cx="5256463" cy="3850275"/>
          </a:xfrm>
        </p:grpSpPr>
        <p:pic>
          <p:nvPicPr>
            <p:cNvPr id="4" name="Picture 3"/>
            <p:cNvPicPr>
              <a:picLocks noChangeAspect="1"/>
            </p:cNvPicPr>
            <p:nvPr/>
          </p:nvPicPr>
          <p:blipFill>
            <a:blip r:embed="rId3" cstate="print"/>
            <a:stretch>
              <a:fillRect/>
            </a:stretch>
          </p:blipFill>
          <p:spPr>
            <a:xfrm>
              <a:off x="2057400" y="2438400"/>
              <a:ext cx="5256463" cy="3850275"/>
            </a:xfrm>
            <a:prstGeom prst="rect">
              <a:avLst/>
            </a:prstGeom>
            <a:ln>
              <a:noFill/>
            </a:ln>
            <a:effectLst>
              <a:outerShdw blurRad="190500" algn="tl" rotWithShape="0">
                <a:srgbClr val="000000">
                  <a:alpha val="70000"/>
                </a:srgbClr>
              </a:outerShdw>
            </a:effectLst>
          </p:spPr>
        </p:pic>
        <p:sp>
          <p:nvSpPr>
            <p:cNvPr id="5" name="Rounded Rectangle 4"/>
            <p:cNvSpPr/>
            <p:nvPr/>
          </p:nvSpPr>
          <p:spPr>
            <a:xfrm>
              <a:off x="2663406" y="2438400"/>
              <a:ext cx="680047" cy="1340769"/>
            </a:xfrm>
            <a:prstGeom prst="roundRect">
              <a:avLst/>
            </a:prstGeom>
            <a:noFill/>
            <a:ln w="38100" cmpd="sng"/>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Left Arrow 5"/>
            <p:cNvSpPr/>
            <p:nvPr/>
          </p:nvSpPr>
          <p:spPr>
            <a:xfrm rot="19668923">
              <a:off x="3347514" y="2546801"/>
              <a:ext cx="527747" cy="418478"/>
            </a:xfrm>
            <a:prstGeom prst="leftArrow">
              <a:avLst/>
            </a:prstGeom>
            <a:solidFill>
              <a:srgbClr val="FF6600"/>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7" name="Left Arrow 6"/>
            <p:cNvSpPr/>
            <p:nvPr/>
          </p:nvSpPr>
          <p:spPr>
            <a:xfrm rot="19668923">
              <a:off x="4017069" y="4878253"/>
              <a:ext cx="527747" cy="418478"/>
            </a:xfrm>
            <a:prstGeom prst="leftArrow">
              <a:avLst/>
            </a:prstGeom>
            <a:solidFill>
              <a:srgbClr val="FF6600"/>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grpSp>
      <p:sp>
        <p:nvSpPr>
          <p:cNvPr id="10" name="Slide Number Placeholder 9"/>
          <p:cNvSpPr>
            <a:spLocks noGrp="1"/>
          </p:cNvSpPr>
          <p:nvPr>
            <p:ph type="sldNum" sz="quarter" idx="12"/>
          </p:nvPr>
        </p:nvSpPr>
        <p:spPr/>
        <p:txBody>
          <a:bodyPr/>
          <a:lstStyle/>
          <a:p>
            <a:fld id="{EA7C8D44-3667-46F6-9772-CC52308E2A7F}" type="slidenum">
              <a:rPr kumimoji="0" lang="en-US" smtClean="0"/>
              <a:pPr/>
              <a:t>9</a:t>
            </a:fld>
            <a:endParaRPr kumimoji="0" lang="en-US" dirty="0"/>
          </a:p>
        </p:txBody>
      </p:sp>
    </p:spTree>
    <p:extLst>
      <p:ext uri="{BB962C8B-B14F-4D97-AF65-F5344CB8AC3E}">
        <p14:creationId xmlns:p14="http://schemas.microsoft.com/office/powerpoint/2010/main" val="1781496503"/>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912</TotalTime>
  <Words>3262</Words>
  <Application>Microsoft Macintosh PowerPoint</Application>
  <PresentationFormat>On-screen Show (4:3)</PresentationFormat>
  <Paragraphs>403</Paragraphs>
  <Slides>46</Slides>
  <Notes>26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46</vt:i4>
      </vt:variant>
    </vt:vector>
  </HeadingPairs>
  <TitlesOfParts>
    <vt:vector size="48" baseType="lpstr">
      <vt:lpstr>Origin</vt:lpstr>
      <vt:lpstr>Bitmap Image</vt:lpstr>
      <vt:lpstr>C-Tech2</vt:lpstr>
      <vt:lpstr>About Instructor</vt:lpstr>
      <vt:lpstr>Students Who Helped Prepare the Activities</vt:lpstr>
      <vt:lpstr>Overview of the Class</vt:lpstr>
      <vt:lpstr>What is the Wayback Machine?</vt:lpstr>
      <vt:lpstr>What is the Internet Archive (IA)?</vt:lpstr>
      <vt:lpstr>Adding Your Site to Wayback Machine</vt:lpstr>
      <vt:lpstr>Exercise I</vt:lpstr>
      <vt:lpstr>Exercise I</vt:lpstr>
      <vt:lpstr>Exercise I</vt:lpstr>
      <vt:lpstr>Exercise II</vt:lpstr>
      <vt:lpstr>Exercise II</vt:lpstr>
      <vt:lpstr>Exercise III</vt:lpstr>
      <vt:lpstr>Light-Bot</vt:lpstr>
      <vt:lpstr>Goals</vt:lpstr>
      <vt:lpstr>Open Light-Bot</vt:lpstr>
      <vt:lpstr>Command Key</vt:lpstr>
      <vt:lpstr>TUTORIAL: LEVEL 1</vt:lpstr>
      <vt:lpstr>Possible Solution</vt:lpstr>
      <vt:lpstr>CHALLENGE</vt:lpstr>
      <vt:lpstr>SuperIDR</vt:lpstr>
      <vt:lpstr>Textual information Retrieval</vt:lpstr>
      <vt:lpstr>Content-based Information Retrieval</vt:lpstr>
      <vt:lpstr>Fish Species Identification</vt:lpstr>
      <vt:lpstr>Scenario</vt:lpstr>
      <vt:lpstr>SuperIDR: An Image Description and Retrieval Tool</vt:lpstr>
      <vt:lpstr>SuperIDR: Species Details Interface</vt:lpstr>
      <vt:lpstr>SuperIDR: Text-based Retrieval</vt:lpstr>
      <vt:lpstr>SuperIDR: Content-based Image Retrieval</vt:lpstr>
      <vt:lpstr>SuperIDR: Combined Search</vt:lpstr>
      <vt:lpstr>Activity</vt:lpstr>
      <vt:lpstr>World Wide Telescope (WWT)</vt:lpstr>
      <vt:lpstr>Navigating through WWT</vt:lpstr>
      <vt:lpstr>Navigating through WWT (cont.)</vt:lpstr>
      <vt:lpstr>Task I</vt:lpstr>
      <vt:lpstr>Here is the Grand Canyon of Mars!</vt:lpstr>
      <vt:lpstr>Task II</vt:lpstr>
      <vt:lpstr>Constellation of Cat’s Eye</vt:lpstr>
      <vt:lpstr>Task III</vt:lpstr>
      <vt:lpstr>Task IV</vt:lpstr>
      <vt:lpstr>Task V </vt:lpstr>
      <vt:lpstr>WWT Data on Star Co-ordinates</vt:lpstr>
      <vt:lpstr>Computing in WWT</vt:lpstr>
      <vt:lpstr>How All the Pieces Fit Together</vt:lpstr>
      <vt:lpstr>For More</vt:lpstr>
      <vt:lpstr>Questions?</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NASA INSPIRE</dc:title>
  <dc:creator>Monika Akbar</dc:creator>
  <cp:lastModifiedBy>Ed Fox</cp:lastModifiedBy>
  <cp:revision>333</cp:revision>
  <cp:lastPrinted>2011-07-03T15:52:35Z</cp:lastPrinted>
  <dcterms:created xsi:type="dcterms:W3CDTF">2011-07-01T01:48:49Z</dcterms:created>
  <dcterms:modified xsi:type="dcterms:W3CDTF">2011-07-07T05:41:25Z</dcterms:modified>
</cp:coreProperties>
</file>