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256" r:id="rId2"/>
    <p:sldId id="269" r:id="rId3"/>
    <p:sldId id="330" r:id="rId4"/>
    <p:sldId id="320" r:id="rId5"/>
    <p:sldId id="259" r:id="rId6"/>
    <p:sldId id="260" r:id="rId7"/>
    <p:sldId id="261" r:id="rId8"/>
    <p:sldId id="263" r:id="rId9"/>
    <p:sldId id="264" r:id="rId10"/>
    <p:sldId id="317" r:id="rId11"/>
    <p:sldId id="265" r:id="rId12"/>
    <p:sldId id="266" r:id="rId13"/>
    <p:sldId id="267" r:id="rId14"/>
    <p:sldId id="278" r:id="rId15"/>
    <p:sldId id="272" r:id="rId16"/>
    <p:sldId id="274" r:id="rId17"/>
    <p:sldId id="273" r:id="rId18"/>
    <p:sldId id="275" r:id="rId19"/>
    <p:sldId id="276" r:id="rId20"/>
    <p:sldId id="277" r:id="rId21"/>
    <p:sldId id="301" r:id="rId22"/>
    <p:sldId id="303" r:id="rId23"/>
    <p:sldId id="304" r:id="rId24"/>
    <p:sldId id="287" r:id="rId25"/>
    <p:sldId id="288" r:id="rId26"/>
    <p:sldId id="290" r:id="rId27"/>
    <p:sldId id="291" r:id="rId28"/>
    <p:sldId id="292" r:id="rId29"/>
    <p:sldId id="324" r:id="rId30"/>
    <p:sldId id="293" r:id="rId31"/>
    <p:sldId id="295" r:id="rId32"/>
    <p:sldId id="326" r:id="rId33"/>
    <p:sldId id="327" r:id="rId34"/>
    <p:sldId id="328" r:id="rId35"/>
    <p:sldId id="329" r:id="rId36"/>
    <p:sldId id="306" r:id="rId37"/>
    <p:sldId id="307" r:id="rId38"/>
    <p:sldId id="308" r:id="rId39"/>
    <p:sldId id="309" r:id="rId40"/>
    <p:sldId id="310" r:id="rId41"/>
    <p:sldId id="321" r:id="rId42"/>
    <p:sldId id="322" r:id="rId43"/>
    <p:sldId id="311" r:id="rId44"/>
    <p:sldId id="313" r:id="rId45"/>
    <p:sldId id="318" r:id="rId46"/>
    <p:sldId id="312" r:id="rId47"/>
    <p:sldId id="316" r:id="rId48"/>
    <p:sldId id="314" r:id="rId49"/>
    <p:sldId id="319" r:id="rId50"/>
    <p:sldId id="323" r:id="rId51"/>
    <p:sldId id="331" r:id="rId52"/>
    <p:sldId id="2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97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708" autoAdjust="0"/>
  </p:normalViewPr>
  <p:slideViewPr>
    <p:cSldViewPr>
      <p:cViewPr>
        <p:scale>
          <a:sx n="70" d="100"/>
          <a:sy n="70" d="100"/>
        </p:scale>
        <p:origin x="-592" y="8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56ADD0-64EC-42D1-A3B4-FA057C721981}" type="datetimeFigureOut">
              <a:rPr lang="en-US" smtClean="0"/>
              <a:pPr/>
              <a:t>7/5/11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9713-AFCE-43B5-B422-2ED3D9D2090C}" type="slidenum">
              <a:rPr lang="en-US" smtClean="0"/>
              <a:pPr/>
              <a:t>‹#›</a:t>
            </a:fld>
            <a:endParaRPr lang="en-US"/>
          </a:p>
        </p:txBody>
      </p:sp>
    </p:spTree>
    <p:extLst>
      <p:ext uri="{BB962C8B-B14F-4D97-AF65-F5344CB8AC3E}">
        <p14:creationId xmlns:p14="http://schemas.microsoft.com/office/powerpoint/2010/main" val="420598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001B9-583D-496A-8EC3-D81A8E5F38B0}" type="datetimeFigureOut">
              <a:rPr lang="en-US" smtClean="0"/>
              <a:pPr/>
              <a:t>7/5/11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F3BD-5C03-4A16-B38F-CFF640782A9C}" type="slidenum">
              <a:rPr lang="en-US" smtClean="0"/>
              <a:pPr/>
              <a:t>‹#›</a:t>
            </a:fld>
            <a:endParaRPr lang="en-US"/>
          </a:p>
        </p:txBody>
      </p:sp>
    </p:spTree>
    <p:extLst>
      <p:ext uri="{BB962C8B-B14F-4D97-AF65-F5344CB8AC3E}">
        <p14:creationId xmlns:p14="http://schemas.microsoft.com/office/powerpoint/2010/main" val="1364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wise.ssl.berkeley.edu/gallery_wwt.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 Ask for a show of hands for the 2 parts to Q1:</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- 1996-1999, 2000-2004, after, not at all</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 crawled 0-9, 10-99, 100-499, more times</a:t>
            </a:r>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8</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686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789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9939"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891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096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1987"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301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403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WWT might not load</a:t>
            </a:r>
            <a:r>
              <a:rPr lang="en-US" baseline="0" dirty="0" smtClean="0"/>
              <a:t> on the first try. It might seem like the site is down. The browser should be refreshed (f5) 2-3 times to load the page. </a:t>
            </a:r>
            <a:endParaRPr lang="en-US" dirty="0"/>
          </a:p>
        </p:txBody>
      </p:sp>
      <p:sp>
        <p:nvSpPr>
          <p:cNvPr id="4" name="Slide Number Placeholder 3"/>
          <p:cNvSpPr>
            <a:spLocks noGrp="1"/>
          </p:cNvSpPr>
          <p:nvPr>
            <p:ph type="sldNum" sz="quarter" idx="10"/>
          </p:nvPr>
        </p:nvSpPr>
        <p:spPr/>
        <p:txBody>
          <a:bodyPr/>
          <a:lstStyle/>
          <a:p>
            <a:fld id="{F249F3BD-5C03-4A16-B38F-CFF640782A9C}"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top, various</a:t>
            </a:r>
            <a:r>
              <a:rPr lang="en-US" baseline="0" dirty="0" smtClean="0"/>
              <a:t> collections contain images, maps, and surveys of the sky taken by a number of telescopes. </a:t>
            </a:r>
          </a:p>
          <a:p>
            <a:endParaRPr lang="en-US" baseline="0" dirty="0"/>
          </a:p>
          <a:p>
            <a:r>
              <a:rPr lang="en-US" baseline="0" dirty="0" smtClean="0"/>
              <a:t>Lower left section contains all the images of various objects (e.g., stars, galaxies, constellations) for the areas currently in view (in the middle). </a:t>
            </a:r>
          </a:p>
          <a:p>
            <a:endParaRPr lang="en-US" baseline="0" dirty="0" smtClean="0"/>
          </a:p>
          <a:p>
            <a:r>
              <a:rPr lang="en-US" baseline="0" dirty="0" smtClean="0"/>
              <a:t>Lower right section gives contextual information such as where the constellation (red outlines) appear in the sky at earth, name of the constellation, size of the field of view (in blue rectangle box). In the middle, the yellow box selects the constellation. As we zoom in, these boxes (yellow constellation box and blue field of view box) disappear from the main section, but they are still present in the context box. </a:t>
            </a:r>
          </a:p>
          <a:p>
            <a:endParaRPr lang="en-US" baseline="0" dirty="0" smtClean="0"/>
          </a:p>
        </p:txBody>
      </p:sp>
      <p:sp>
        <p:nvSpPr>
          <p:cNvPr id="4" name="Slide Number Placeholder 3"/>
          <p:cNvSpPr>
            <a:spLocks noGrp="1"/>
          </p:cNvSpPr>
          <p:nvPr>
            <p:ph type="sldNum" sz="quarter" idx="10"/>
          </p:nvPr>
        </p:nvSpPr>
        <p:spPr/>
        <p:txBody>
          <a:bodyPr/>
          <a:lstStyle/>
          <a:p>
            <a:fld id="{82B3E283-EE2D-450A-BA66-E4EEC8115D80}"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A1: student groups will have different dates. </a:t>
            </a:r>
            <a:r>
              <a:rPr lang="en-US" baseline="0" dirty="0" smtClean="0"/>
              <a:t> Find the group that has the oldest archived page.</a:t>
            </a:r>
            <a:endParaRPr lang="en-US" baseline="0" smtClean="0"/>
          </a:p>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9</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a:t>
            </a:r>
            <a:r>
              <a:rPr lang="en-US" baseline="0" dirty="0" smtClean="0"/>
              <a:t> ways to find objects in WWT.</a:t>
            </a:r>
          </a:p>
          <a:p>
            <a:pPr marL="228600" indent="-228600">
              <a:buAutoNum type="arabicPeriod"/>
            </a:pPr>
            <a:r>
              <a:rPr lang="en-US" baseline="0" dirty="0" smtClean="0"/>
              <a:t>Use the search box and type in the word. Checking the plot box next to the search text box will allow us to see the search results visually. Blue circles are used to plot the search results. </a:t>
            </a:r>
          </a:p>
          <a:p>
            <a:pPr marL="228600" indent="-228600">
              <a:buAutoNum type="arabicPeriod"/>
            </a:pPr>
            <a:r>
              <a:rPr lang="en-US" baseline="0" dirty="0" err="1" smtClean="0"/>
              <a:t>Findersope</a:t>
            </a:r>
            <a:r>
              <a:rPr lang="en-US" baseline="0" dirty="0" smtClean="0"/>
              <a:t> is another way to find more information on things that are in our view. First click on an object to select it, then press </a:t>
            </a:r>
            <a:r>
              <a:rPr lang="en-US" baseline="0" dirty="0" err="1" smtClean="0"/>
              <a:t>shift+click</a:t>
            </a:r>
            <a:r>
              <a:rPr lang="en-US" baseline="0" dirty="0" smtClean="0"/>
              <a:t> to bring in the </a:t>
            </a:r>
            <a:r>
              <a:rPr lang="en-US" baseline="0" dirty="0" err="1" smtClean="0"/>
              <a:t>finderscope</a:t>
            </a:r>
            <a:r>
              <a:rPr lang="en-US" baseline="0" dirty="0" smtClean="0"/>
              <a:t>. Once up, </a:t>
            </a:r>
            <a:r>
              <a:rPr lang="en-US" baseline="0" dirty="0" err="1" smtClean="0"/>
              <a:t>finderscope</a:t>
            </a:r>
            <a:r>
              <a:rPr lang="en-US" baseline="0" dirty="0" smtClean="0"/>
              <a:t> can be dragged to select other objects. The ‘close’ button should be used to close </a:t>
            </a:r>
            <a:r>
              <a:rPr lang="en-US" baseline="0" dirty="0" err="1" smtClean="0"/>
              <a:t>finderscope</a:t>
            </a:r>
            <a:r>
              <a:rPr lang="en-US" baseline="0" dirty="0" smtClean="0"/>
              <a:t>. The ‘Research’ button provides more options such as finding more information on the object.</a:t>
            </a:r>
          </a:p>
        </p:txBody>
      </p:sp>
      <p:sp>
        <p:nvSpPr>
          <p:cNvPr id="4" name="Slide Number Placeholder 3"/>
          <p:cNvSpPr>
            <a:spLocks noGrp="1"/>
          </p:cNvSpPr>
          <p:nvPr>
            <p:ph type="sldNum" sz="quarter" idx="10"/>
          </p:nvPr>
        </p:nvSpPr>
        <p:spPr/>
        <p:txBody>
          <a:bodyPr/>
          <a:lstStyle/>
          <a:p>
            <a:fld id="{82B3E283-EE2D-450A-BA66-E4EEC8115D80}"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kern="1200" dirty="0" smtClean="0">
                <a:solidFill>
                  <a:schemeClr val="tx1"/>
                </a:solidFill>
                <a:latin typeface="+mn-lt"/>
                <a:ea typeface="+mn-ea"/>
                <a:cs typeface="+mn-cs"/>
              </a:rPr>
              <a:t>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Crab-nebula</a:t>
            </a:r>
            <a:r>
              <a:rPr lang="en-US" sz="1200" b="0" i="0" kern="1200" baseline="0" dirty="0" smtClean="0">
                <a:solidFill>
                  <a:schemeClr val="tx1"/>
                </a:solidFill>
                <a:latin typeface="+mn-lt"/>
                <a:ea typeface="+mn-ea"/>
                <a:cs typeface="+mn-cs"/>
              </a:rPr>
              <a:t> image changes from being colorful to black-and-white.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“Many objects featured in WISE’s infrared images look radically different in visible light. You can check out these differences yourself by using the </a:t>
            </a:r>
            <a:r>
              <a:rPr lang="en-US" sz="1200" b="0" i="0" kern="1200" dirty="0" err="1" smtClean="0">
                <a:solidFill>
                  <a:schemeClr val="tx1"/>
                </a:solidFill>
                <a:latin typeface="+mn-lt"/>
                <a:ea typeface="+mn-ea"/>
                <a:cs typeface="+mn-cs"/>
              </a:rPr>
              <a:t>WorldWide</a:t>
            </a:r>
            <a:r>
              <a:rPr lang="en-US" sz="1200" b="0" i="0" kern="1200" dirty="0" smtClean="0">
                <a:solidFill>
                  <a:schemeClr val="tx1"/>
                </a:solidFill>
                <a:latin typeface="+mn-lt"/>
                <a:ea typeface="+mn-ea"/>
                <a:cs typeface="+mn-cs"/>
              </a:rPr>
              <a:t> Telescope (WWT). You can also use WWT to compare WISE images to other data sets from missions like Spitzer, Hubble, Chandra or previous infrared surveys. Visualizing WISE images in WWT helps place them in their broader context in the sky.” </a:t>
            </a:r>
          </a:p>
          <a:p>
            <a:r>
              <a:rPr lang="en-US" dirty="0" smtClean="0">
                <a:hlinkClick r:id="rId3"/>
              </a:rPr>
              <a:t>http://wise.ssl.berkeley.edu/gallery_wwt.html</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Helix Nebula,</a:t>
            </a:r>
            <a:r>
              <a:rPr lang="en-US" baseline="0" dirty="0" smtClean="0"/>
              <a:t> also known as</a:t>
            </a:r>
            <a:r>
              <a:rPr lang="en-US" dirty="0" smtClean="0"/>
              <a:t> NGC 7293</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700 light years.</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Name of the star, co-ordinate, constellation information, distance, etc.</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A2:</a:t>
            </a:r>
            <a:r>
              <a:rPr lang="en-US" baseline="0" dirty="0" smtClean="0"/>
              <a:t> answers will be different. Check if they could find the number or not.</a:t>
            </a:r>
          </a:p>
        </p:txBody>
      </p:sp>
      <p:sp>
        <p:nvSpPr>
          <p:cNvPr id="4" name="Slide Number Placeholder 3"/>
          <p:cNvSpPr>
            <a:spLocks noGrp="1"/>
          </p:cNvSpPr>
          <p:nvPr>
            <p:ph type="sldNum" sz="quarter" idx="10"/>
          </p:nvPr>
        </p:nvSpPr>
        <p:spPr/>
        <p:txBody>
          <a:bodyPr/>
          <a:lstStyle/>
          <a:p>
            <a:fld id="{B8F805CB-8359-3548-93B6-35471CEFF15A}" type="slidenum">
              <a:rPr lang="en-US" smtClean="0"/>
              <a:pPr/>
              <a:t>10</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11</a:t>
            </a:fld>
            <a:endParaRPr lang="en-US"/>
          </a:p>
        </p:txBody>
      </p:sp>
    </p:spTree>
    <p:extLst>
      <p:ext uri="{BB962C8B-B14F-4D97-AF65-F5344CB8AC3E}">
        <p14:creationId xmlns:p14="http://schemas.microsoft.com/office/powerpoint/2010/main" val="429201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 Blacksburg high school class reunion (1991), YMCA worlds</a:t>
            </a:r>
            <a:r>
              <a:rPr lang="en-US" baseline="0" dirty="0" smtClean="0"/>
              <a:t> largest run registration, BEV online calendar, Dracula, Breastfeeding study, Movies are back, and starting a community network.</a:t>
            </a:r>
          </a:p>
          <a:p>
            <a:r>
              <a:rPr lang="en-US" baseline="0" dirty="0" smtClean="0"/>
              <a:t>A2: General Colin L. Powell (Ret.)</a:t>
            </a:r>
          </a:p>
          <a:p>
            <a:endParaRPr lang="en-US" baseline="0" dirty="0" smtClean="0"/>
          </a:p>
          <a:p>
            <a:r>
              <a:rPr lang="en-US" sz="1200" b="0" i="0" kern="1200" dirty="0" smtClean="0">
                <a:solidFill>
                  <a:schemeClr val="tx1"/>
                </a:solidFill>
                <a:latin typeface="+mn-lt"/>
                <a:ea typeface="+mn-ea"/>
                <a:cs typeface="+mn-cs"/>
              </a:rPr>
              <a:t>Q1: Please raise you hand if you can give one event you found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Q2: Please raise your hand if you know who</a:t>
            </a:r>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12</a:t>
            </a:fld>
            <a:endParaRPr lang="en-US"/>
          </a:p>
        </p:txBody>
      </p:sp>
    </p:spTree>
    <p:extLst>
      <p:ext uri="{BB962C8B-B14F-4D97-AF65-F5344CB8AC3E}">
        <p14:creationId xmlns:p14="http://schemas.microsoft.com/office/powerpoint/2010/main" val="42920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 10/7/2009</a:t>
            </a:r>
          </a:p>
          <a:p>
            <a:r>
              <a:rPr lang="en-US" dirty="0" smtClean="0"/>
              <a:t>A2: Students might answer it</a:t>
            </a:r>
            <a:r>
              <a:rPr lang="en-US" baseline="0" dirty="0" smtClean="0"/>
              <a:t> is because of ‘</a:t>
            </a:r>
            <a:r>
              <a:rPr lang="en-US" dirty="0" smtClean="0"/>
              <a:t>robots.txt’ file. </a:t>
            </a:r>
            <a:r>
              <a:rPr lang="en-US" baseline="0" dirty="0" smtClean="0"/>
              <a:t> The file exists in the server, but it allows crawling of the main page (excluding other folders).  Also, the fact that we can access the historic archived pages of bev.net tells us that it is not the reason.   </a:t>
            </a:r>
          </a:p>
          <a:p>
            <a:endParaRPr lang="en-US" baseline="0" dirty="0" smtClean="0"/>
          </a:p>
          <a:p>
            <a:r>
              <a:rPr lang="en-US" sz="1200" b="0" i="0" kern="1200" dirty="0" smtClean="0">
                <a:solidFill>
                  <a:schemeClr val="tx1"/>
                </a:solidFill>
                <a:latin typeface="+mn-lt"/>
                <a:ea typeface="+mn-ea"/>
                <a:cs typeface="+mn-cs"/>
              </a:rPr>
              <a:t>Q1: Please raise you hand if you can explain why this date was chosen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Q2: Please raise your hand if you can suggest a reason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13</a:t>
            </a:fld>
            <a:endParaRPr lang="en-US"/>
          </a:p>
        </p:txBody>
      </p:sp>
    </p:spTree>
    <p:extLst>
      <p:ext uri="{BB962C8B-B14F-4D97-AF65-F5344CB8AC3E}">
        <p14:creationId xmlns:p14="http://schemas.microsoft.com/office/powerpoint/2010/main" val="218191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2771"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33795"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5843"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28725" y="1685925"/>
            <a:ext cx="6858000" cy="12382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429000"/>
            <a:ext cx="6929438" cy="2133599"/>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17308B-DD05-4361-8D58-B344C26F2E28}" type="datetime1">
              <a:rPr lang="en-US" smtClean="0"/>
              <a:pPr/>
              <a:t>7/5/11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14400" y="1447800"/>
            <a:ext cx="7315200" cy="1600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352800"/>
            <a:ext cx="7391400" cy="27432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400" y="1447800"/>
            <a:ext cx="228600" cy="1600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399" y="3352800"/>
            <a:ext cx="230981" cy="27432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18343-E947-4A25-AEB1-11C28D67D62C}" type="datetime1">
              <a:rPr lang="en-US" smtClean="0"/>
              <a:pPr/>
              <a:t>7/5/11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B7033-51B4-4316-BDBE-70DC44828F77}" type="datetime1">
              <a:rPr lang="en-US" smtClean="0"/>
              <a:pPr/>
              <a:t>7/5/11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lIns="0" tIns="0" rIns="0" bIns="0"/>
          <a:lstStyle>
            <a:lvl1pPr algn="ct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0" y="6492240"/>
            <a:ext cx="2289048" cy="365760"/>
          </a:xfrm>
        </p:spPr>
        <p:txBody>
          <a:bodyPr/>
          <a:lstStyle/>
          <a:p>
            <a:fld id="{4474AFDD-28C7-45C7-82B0-10D8064F35AD}" type="datetime1">
              <a:rPr lang="en-US" smtClean="0"/>
              <a:pPr/>
              <a:t>7/5/11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305800" y="6492240"/>
            <a:ext cx="838200" cy="365760"/>
          </a:xfrm>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914400"/>
            <a:ext cx="8534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235E882-CCF7-405D-A9DA-A92DDED63A16}" type="datetime1">
              <a:rPr lang="en-US" smtClean="0"/>
              <a:pPr/>
              <a:t>7/5/11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37C7D9-8B7F-43DF-A972-4FE9AE403657}" type="datetime1">
              <a:rPr lang="en-US" smtClean="0"/>
              <a:pPr/>
              <a:t>7/5/11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501AB5-F41F-4EDC-BF31-8D4F70FD16F3}" type="datetime1">
              <a:rPr lang="en-US" smtClean="0"/>
              <a:pPr/>
              <a:t>7/5/11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AE2CE5-FBE2-4136-B0FB-CAE54DFD01C0}" type="datetime1">
              <a:rPr lang="en-US" smtClean="0"/>
              <a:pPr/>
              <a:t>7/5/11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5ECE0-6673-45E8-A9EA-DF4321407A71}" type="datetime1">
              <a:rPr lang="en-US" smtClean="0"/>
              <a:pPr/>
              <a:t>7/5/11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9C4AE9-2662-45A2-BD94-89DD32370712}" type="datetime1">
              <a:rPr lang="en-US" smtClean="0"/>
              <a:pPr/>
              <a:t>7/5/11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14AC0C-D8FA-47E0-988A-14EE042B6200}" type="datetime1">
              <a:rPr lang="en-US" smtClean="0"/>
              <a:pPr/>
              <a:t>7/5/11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5334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914400"/>
            <a:ext cx="8229600" cy="5410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7774764-265B-43CF-B3DE-E3214FA21397}" type="datetime1">
              <a:rPr lang="en-US" smtClean="0"/>
              <a:pPr/>
              <a:t>7/5/11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382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http://www.greenfoot.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lib.vt.edu/DLRL_Outreach.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400" dirty="0" smtClean="0">
                <a:latin typeface="Arial" pitchFamily="34" charset="0"/>
                <a:cs typeface="Arial" pitchFamily="34" charset="0"/>
              </a:rPr>
              <a:t>NASA INSPIRE</a:t>
            </a:r>
            <a:endParaRPr lang="en-US" sz="3400" dirty="0">
              <a:latin typeface="Arial" pitchFamily="34" charset="0"/>
              <a:cs typeface="Arial" pitchFamily="34" charset="0"/>
            </a:endParaRPr>
          </a:p>
        </p:txBody>
      </p:sp>
      <p:sp>
        <p:nvSpPr>
          <p:cNvPr id="3" name="Subtitle 2"/>
          <p:cNvSpPr>
            <a:spLocks noGrp="1"/>
          </p:cNvSpPr>
          <p:nvPr>
            <p:ph type="subTitle" idx="1"/>
          </p:nvPr>
        </p:nvSpPr>
        <p:spPr>
          <a:xfrm>
            <a:off x="1219200" y="2971800"/>
            <a:ext cx="7162800" cy="3124200"/>
          </a:xfrm>
        </p:spPr>
        <p:txBody>
          <a:bodyPr>
            <a:noAutofit/>
          </a:bodyPr>
          <a:lstStyle/>
          <a:p>
            <a:pPr algn="ctr"/>
            <a:endParaRPr lang="en-US" sz="1800" dirty="0" smtClean="0">
              <a:solidFill>
                <a:schemeClr val="tx1"/>
              </a:solidFill>
              <a:latin typeface="Arial" pitchFamily="34" charset="0"/>
              <a:cs typeface="Arial" pitchFamily="34" charset="0"/>
            </a:endParaRPr>
          </a:p>
          <a:p>
            <a:pPr algn="ctr"/>
            <a:r>
              <a:rPr lang="en-US" sz="2200" dirty="0" smtClean="0">
                <a:solidFill>
                  <a:schemeClr val="tx1"/>
                </a:solidFill>
                <a:latin typeface="Arial" pitchFamily="34" charset="0"/>
                <a:cs typeface="Arial" pitchFamily="34" charset="0"/>
              </a:rPr>
              <a:t>Edward A. Fox</a:t>
            </a:r>
          </a:p>
          <a:p>
            <a:pPr algn="ctr"/>
            <a:r>
              <a:rPr lang="en-US" sz="1800" u="sng" dirty="0" smtClean="0">
                <a:solidFill>
                  <a:srgbClr val="0070C0"/>
                </a:solidFill>
                <a:cs typeface="Arial" pitchFamily="34" charset="0"/>
              </a:rPr>
              <a:t>fox@vt.edu</a:t>
            </a:r>
            <a:r>
              <a:rPr lang="en-US" sz="1800" dirty="0" smtClean="0">
                <a:solidFill>
                  <a:srgbClr val="0070C0"/>
                </a:solidFill>
                <a:cs typeface="Arial" pitchFamily="34" charset="0"/>
              </a:rPr>
              <a:t>  </a:t>
            </a:r>
            <a:r>
              <a:rPr lang="en-US" sz="1800" u="sng" dirty="0" smtClean="0">
                <a:solidFill>
                  <a:srgbClr val="0070C0"/>
                </a:solidFill>
              </a:rPr>
              <a:t>http://fox.cs.vt.edu</a:t>
            </a:r>
            <a:endParaRPr lang="en-US" sz="1800" u="sng" dirty="0" smtClean="0">
              <a:solidFill>
                <a:srgbClr val="0070C0"/>
              </a:solidFill>
              <a:cs typeface="Arial" pitchFamily="34" charset="0"/>
            </a:endParaRPr>
          </a:p>
          <a:p>
            <a:pPr algn="ctr"/>
            <a:endParaRPr lang="en-US" sz="1800" dirty="0" smtClean="0">
              <a:solidFill>
                <a:schemeClr val="tx1"/>
              </a:solidFill>
              <a:latin typeface="Arial" pitchFamily="34" charset="0"/>
              <a:cs typeface="Arial" pitchFamily="34" charset="0"/>
            </a:endParaRPr>
          </a:p>
          <a:p>
            <a:pPr algn="ctr"/>
            <a:r>
              <a:rPr lang="en-US" sz="1800" dirty="0">
                <a:solidFill>
                  <a:schemeClr val="tx1"/>
                </a:solidFill>
                <a:latin typeface="Arial" pitchFamily="34" charset="0"/>
                <a:cs typeface="Arial" pitchFamily="34" charset="0"/>
              </a:rPr>
              <a:t>Monika Akbar, Eric </a:t>
            </a:r>
            <a:r>
              <a:rPr lang="en-US" sz="1800" dirty="0" err="1" smtClean="0">
                <a:solidFill>
                  <a:schemeClr val="tx1"/>
                </a:solidFill>
                <a:latin typeface="Arial" pitchFamily="34" charset="0"/>
                <a:cs typeface="Arial" pitchFamily="34" charset="0"/>
              </a:rPr>
              <a:t>Fouh</a:t>
            </a:r>
            <a:r>
              <a:rPr lang="en-US" sz="1800" dirty="0" smtClean="0">
                <a:solidFill>
                  <a:schemeClr val="tx1"/>
                </a:solidFill>
                <a:latin typeface="Arial" pitchFamily="34" charset="0"/>
                <a:cs typeface="Arial" pitchFamily="34" charset="0"/>
              </a:rPr>
              <a:t>, Lin </a:t>
            </a:r>
            <a:r>
              <a:rPr lang="en-US" sz="1800" dirty="0" err="1" smtClean="0">
                <a:solidFill>
                  <a:schemeClr val="tx1"/>
                </a:solidFill>
                <a:latin typeface="Arial" pitchFamily="34" charset="0"/>
                <a:cs typeface="Arial" pitchFamily="34" charset="0"/>
              </a:rPr>
              <a:t>Tzy</a:t>
            </a:r>
            <a:r>
              <a:rPr lang="en-US" sz="1800" dirty="0" smtClean="0">
                <a:solidFill>
                  <a:schemeClr val="tx1"/>
                </a:solidFill>
                <a:latin typeface="Arial" pitchFamily="34" charset="0"/>
                <a:cs typeface="Arial" pitchFamily="34" charset="0"/>
              </a:rPr>
              <a:t> Li, Mohamed </a:t>
            </a:r>
            <a:r>
              <a:rPr lang="en-US" sz="1800" dirty="0" err="1" smtClean="0">
                <a:solidFill>
                  <a:schemeClr val="tx1"/>
                </a:solidFill>
                <a:latin typeface="Arial" pitchFamily="34" charset="0"/>
                <a:cs typeface="Arial" pitchFamily="34" charset="0"/>
              </a:rPr>
              <a:t>Magdy</a:t>
            </a:r>
            <a:r>
              <a:rPr lang="en-US" sz="1800" dirty="0" smtClean="0">
                <a:solidFill>
                  <a:schemeClr val="tx1"/>
                </a:solidFill>
                <a:latin typeface="Arial" pitchFamily="34" charset="0"/>
                <a:cs typeface="Arial" pitchFamily="34" charset="0"/>
              </a:rPr>
              <a:t>, Nathan Short, </a:t>
            </a:r>
            <a:r>
              <a:rPr lang="en-US" sz="1800" dirty="0" err="1" smtClean="0">
                <a:solidFill>
                  <a:schemeClr val="tx1"/>
                </a:solidFill>
                <a:latin typeface="Arial" pitchFamily="34" charset="0"/>
                <a:cs typeface="Arial" pitchFamily="34" charset="0"/>
              </a:rPr>
              <a:t>Seungwon</a:t>
            </a:r>
            <a:r>
              <a:rPr lang="en-US" sz="1800" dirty="0" smtClean="0">
                <a:solidFill>
                  <a:schemeClr val="tx1"/>
                </a:solidFill>
                <a:latin typeface="Arial" pitchFamily="34" charset="0"/>
                <a:cs typeface="Arial" pitchFamily="34" charset="0"/>
              </a:rPr>
              <a:t> Yang, Sloane </a:t>
            </a:r>
            <a:r>
              <a:rPr lang="en-US" sz="1800" dirty="0" err="1" smtClean="0">
                <a:solidFill>
                  <a:schemeClr val="tx1"/>
                </a:solidFill>
                <a:latin typeface="Arial" pitchFamily="34" charset="0"/>
                <a:cs typeface="Arial" pitchFamily="34" charset="0"/>
              </a:rPr>
              <a:t>Neidig</a:t>
            </a:r>
            <a:r>
              <a:rPr lang="en-US" sz="1800" dirty="0" smtClean="0">
                <a:solidFill>
                  <a:schemeClr val="tx1"/>
                </a:solidFill>
                <a:latin typeface="Arial" pitchFamily="34" charset="0"/>
                <a:cs typeface="Arial" pitchFamily="34" charset="0"/>
              </a:rPr>
              <a:t>, Uma Murthy</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Department of Computer Science, Virginia Tech</a:t>
            </a:r>
          </a:p>
          <a:p>
            <a:pPr algn="ctr"/>
            <a:r>
              <a:rPr lang="en-US" sz="1800" dirty="0" smtClean="0">
                <a:solidFill>
                  <a:schemeClr val="tx1"/>
                </a:solidFill>
                <a:latin typeface="Arial" pitchFamily="34" charset="0"/>
                <a:cs typeface="Arial" pitchFamily="34" charset="0"/>
              </a:rPr>
              <a:t>Blacksburg, VA 24061</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Outreach Activity, July 5, 2011</a:t>
            </a:r>
          </a:p>
          <a:p>
            <a:pPr algn="ctr"/>
            <a:endParaRPr lang="en-US" sz="1800" dirty="0" smtClean="0">
              <a:solidFill>
                <a:schemeClr val="tx1"/>
              </a:solidFill>
              <a:latin typeface="Arial" pitchFamily="34" charset="0"/>
              <a:cs typeface="Arial" pitchFamily="34" charset="0"/>
            </a:endParaRPr>
          </a:p>
          <a:p>
            <a:pPr algn="ctr"/>
            <a:endParaRPr lang="en-US" sz="1800"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r>
              <a:rPr lang="en-US" dirty="0" smtClean="0"/>
              <a:t>Q2. How many times has it been crawled (see the example below)?</a:t>
            </a:r>
            <a:endParaRPr lang="en-US" dirty="0"/>
          </a:p>
        </p:txBody>
      </p:sp>
      <p:grpSp>
        <p:nvGrpSpPr>
          <p:cNvPr id="12" name="Group 11"/>
          <p:cNvGrpSpPr/>
          <p:nvPr/>
        </p:nvGrpSpPr>
        <p:grpSpPr>
          <a:xfrm>
            <a:off x="990600" y="2514600"/>
            <a:ext cx="7264400" cy="1270000"/>
            <a:chOff x="752642" y="3180343"/>
            <a:chExt cx="7264400" cy="1270000"/>
          </a:xfrm>
        </p:grpSpPr>
        <p:pic>
          <p:nvPicPr>
            <p:cNvPr id="9" name="Picture 8"/>
            <p:cNvPicPr>
              <a:picLocks noChangeAspect="1"/>
            </p:cNvPicPr>
            <p:nvPr/>
          </p:nvPicPr>
          <p:blipFill>
            <a:blip r:embed="rId3" cstate="print"/>
            <a:stretch>
              <a:fillRect/>
            </a:stretch>
          </p:blipFill>
          <p:spPr>
            <a:xfrm>
              <a:off x="752642" y="3180343"/>
              <a:ext cx="7264400" cy="1270000"/>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6017530" y="3878258"/>
              <a:ext cx="1067731" cy="288763"/>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Left Arrow 10"/>
            <p:cNvSpPr/>
            <p:nvPr/>
          </p:nvSpPr>
          <p:spPr>
            <a:xfrm rot="19668923">
              <a:off x="7156164" y="3545501"/>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4" name="Slide Number Placeholder 13"/>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Tree>
    <p:extLst>
      <p:ext uri="{BB962C8B-B14F-4D97-AF65-F5344CB8AC3E}">
        <p14:creationId xmlns:p14="http://schemas.microsoft.com/office/powerpoint/2010/main" val="1781496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a:t>
            </a:r>
            <a:endParaRPr lang="en-US" dirty="0"/>
          </a:p>
        </p:txBody>
      </p:sp>
      <p:sp>
        <p:nvSpPr>
          <p:cNvPr id="3" name="Content Placeholder 2"/>
          <p:cNvSpPr>
            <a:spLocks noGrp="1"/>
          </p:cNvSpPr>
          <p:nvPr>
            <p:ph idx="1"/>
          </p:nvPr>
        </p:nvSpPr>
        <p:spPr/>
        <p:txBody>
          <a:bodyPr/>
          <a:lstStyle/>
          <a:p>
            <a:r>
              <a:rPr lang="en-US" dirty="0"/>
              <a:t>Go to </a:t>
            </a:r>
            <a:r>
              <a:rPr lang="en-US" u="sng" dirty="0">
                <a:solidFill>
                  <a:srgbClr val="002060"/>
                </a:solidFill>
              </a:rPr>
              <a:t>http://wayback.archive.org/web/</a:t>
            </a:r>
            <a:r>
              <a:rPr lang="en-US" dirty="0"/>
              <a:t> </a:t>
            </a:r>
          </a:p>
          <a:p>
            <a:r>
              <a:rPr lang="en-US" dirty="0"/>
              <a:t>Find </a:t>
            </a:r>
            <a:r>
              <a:rPr lang="en-US" dirty="0" smtClean="0"/>
              <a:t>archived pages of the Blacksburg Electronic Village in </a:t>
            </a:r>
            <a:r>
              <a:rPr lang="en-US" dirty="0"/>
              <a:t>the Wayback Machine, by entering </a:t>
            </a:r>
            <a:r>
              <a:rPr lang="en-US" dirty="0" smtClean="0"/>
              <a:t>‘www.bev.net’ </a:t>
            </a:r>
            <a:r>
              <a:rPr lang="en-US" dirty="0"/>
              <a:t>and </a:t>
            </a:r>
            <a:r>
              <a:rPr lang="en-US" dirty="0" smtClean="0"/>
              <a:t>clicking the </a:t>
            </a:r>
            <a:r>
              <a:rPr lang="en-US" dirty="0"/>
              <a:t>‘Show All’ </a:t>
            </a:r>
            <a:r>
              <a:rPr lang="en-US" dirty="0" smtClean="0"/>
              <a:t>button.</a:t>
            </a:r>
            <a:endParaRPr lang="en-US" dirty="0"/>
          </a:p>
          <a:p>
            <a:endParaRPr lang="en-US" dirty="0"/>
          </a:p>
        </p:txBody>
      </p:sp>
      <p:grpSp>
        <p:nvGrpSpPr>
          <p:cNvPr id="9" name="Group 8"/>
          <p:cNvGrpSpPr/>
          <p:nvPr/>
        </p:nvGrpSpPr>
        <p:grpSpPr>
          <a:xfrm>
            <a:off x="1600200" y="3124200"/>
            <a:ext cx="6121400" cy="2927566"/>
            <a:chOff x="1511300" y="3780739"/>
            <a:chExt cx="6121400" cy="2927566"/>
          </a:xfrm>
        </p:grpSpPr>
        <p:pic>
          <p:nvPicPr>
            <p:cNvPr id="4" name="Picture 3"/>
            <p:cNvPicPr>
              <a:picLocks noChangeAspect="1"/>
            </p:cNvPicPr>
            <p:nvPr/>
          </p:nvPicPr>
          <p:blipFill>
            <a:blip r:embed="rId3" cstate="print"/>
            <a:stretch>
              <a:fillRect/>
            </a:stretch>
          </p:blipFill>
          <p:spPr>
            <a:xfrm>
              <a:off x="1511300" y="3780739"/>
              <a:ext cx="6121400" cy="2927566"/>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1587444" y="5238200"/>
              <a:ext cx="2929543"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595528" y="6035277"/>
              <a:ext cx="1319588"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rot="19668923">
              <a:off x="4641765" y="4974239"/>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rot="19668923">
              <a:off x="2923318" y="5775709"/>
              <a:ext cx="592534"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1" name="Slide Number Placeholder 10"/>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Tree>
    <p:extLst>
      <p:ext uri="{BB962C8B-B14F-4D97-AF65-F5344CB8AC3E}">
        <p14:creationId xmlns:p14="http://schemas.microsoft.com/office/powerpoint/2010/main" val="1334914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a:t>
            </a:r>
            <a:endParaRPr lang="en-US" dirty="0"/>
          </a:p>
        </p:txBody>
      </p:sp>
      <p:sp>
        <p:nvSpPr>
          <p:cNvPr id="3" name="Content Placeholder 2"/>
          <p:cNvSpPr>
            <a:spLocks noGrp="1"/>
          </p:cNvSpPr>
          <p:nvPr>
            <p:ph idx="1"/>
          </p:nvPr>
        </p:nvSpPr>
        <p:spPr/>
        <p:txBody>
          <a:bodyPr/>
          <a:lstStyle/>
          <a:p>
            <a:r>
              <a:rPr lang="en-US" dirty="0" smtClean="0"/>
              <a:t>Find the page archived on May 16, 2001</a:t>
            </a:r>
          </a:p>
          <a:p>
            <a:pPr lvl="1"/>
            <a:r>
              <a:rPr lang="en-US" dirty="0" smtClean="0"/>
              <a:t>Q1: What are the events on its ‘Calendar’ page?</a:t>
            </a:r>
          </a:p>
          <a:p>
            <a:pPr lvl="1"/>
            <a:endParaRPr lang="en-US" dirty="0" smtClean="0"/>
          </a:p>
          <a:p>
            <a:pPr lvl="1"/>
            <a:endParaRPr lang="en-US" dirty="0" smtClean="0"/>
          </a:p>
          <a:p>
            <a:pPr lvl="1">
              <a:buNone/>
            </a:pPr>
            <a:endParaRPr lang="en-US" dirty="0" smtClean="0"/>
          </a:p>
          <a:p>
            <a:r>
              <a:rPr lang="en-US" dirty="0" smtClean="0"/>
              <a:t>Find the page archived on Feb. 8, 1999</a:t>
            </a:r>
          </a:p>
          <a:p>
            <a:pPr lvl="1"/>
            <a:r>
              <a:rPr lang="en-US" dirty="0" smtClean="0"/>
              <a:t>Q2: Who planned to visit VT on March 30, 1999? </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12</a:t>
            </a:fld>
            <a:endParaRPr kumimoji="0" lang="en-US" dirty="0"/>
          </a:p>
        </p:txBody>
      </p:sp>
    </p:spTree>
    <p:extLst>
      <p:ext uri="{BB962C8B-B14F-4D97-AF65-F5344CB8AC3E}">
        <p14:creationId xmlns:p14="http://schemas.microsoft.com/office/powerpoint/2010/main" val="4256263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III</a:t>
            </a:r>
            <a:endParaRPr lang="en-US" dirty="0"/>
          </a:p>
        </p:txBody>
      </p:sp>
      <p:sp>
        <p:nvSpPr>
          <p:cNvPr id="3" name="Content Placeholder 2"/>
          <p:cNvSpPr>
            <a:spLocks noGrp="1"/>
          </p:cNvSpPr>
          <p:nvPr>
            <p:ph idx="1"/>
          </p:nvPr>
        </p:nvSpPr>
        <p:spPr>
          <a:xfrm>
            <a:off x="549275" y="990600"/>
            <a:ext cx="8476498" cy="5257800"/>
          </a:xfrm>
        </p:spPr>
        <p:txBody>
          <a:bodyPr>
            <a:normAutofit/>
          </a:bodyPr>
          <a:lstStyle/>
          <a:p>
            <a:r>
              <a:rPr lang="en-US" dirty="0" smtClean="0"/>
              <a:t>Go to </a:t>
            </a:r>
            <a:r>
              <a:rPr lang="en-US" u="sng" dirty="0" smtClean="0">
                <a:solidFill>
                  <a:srgbClr val="002060"/>
                </a:solidFill>
              </a:rPr>
              <a:t>http://wayback.archive.org/web/</a:t>
            </a:r>
            <a:r>
              <a:rPr lang="en-US" dirty="0" smtClean="0"/>
              <a:t> </a:t>
            </a:r>
          </a:p>
          <a:p>
            <a:r>
              <a:rPr lang="en-US" dirty="0" smtClean="0"/>
              <a:t>Find archived pages of the Blacksburg Electronic Village in the </a:t>
            </a:r>
            <a:r>
              <a:rPr lang="en-US" dirty="0" err="1" smtClean="0"/>
              <a:t>Wayback</a:t>
            </a:r>
            <a:r>
              <a:rPr lang="en-US" dirty="0" smtClean="0"/>
              <a:t> Machine, by entering ‘www.bev.net’ and clicking the ‘Show All’ button.</a:t>
            </a:r>
          </a:p>
          <a:p>
            <a:pPr lvl="1"/>
            <a:r>
              <a:rPr lang="en-US" dirty="0" smtClean="0"/>
              <a:t>Q1: Give the date when this site was last archived.</a:t>
            </a:r>
          </a:p>
          <a:p>
            <a:pPr lvl="1"/>
            <a:r>
              <a:rPr lang="en-US" dirty="0" smtClean="0"/>
              <a:t>Q2: What is the most probable reason that the archiving of the site has stopped?</a:t>
            </a:r>
          </a:p>
          <a:p>
            <a:endParaRPr lang="en-US" dirty="0" smtClean="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13</a:t>
            </a:fld>
            <a:endParaRPr kumimoji="0" lang="en-US" dirty="0"/>
          </a:p>
        </p:txBody>
      </p:sp>
    </p:spTree>
    <p:extLst>
      <p:ext uri="{BB962C8B-B14F-4D97-AF65-F5344CB8AC3E}">
        <p14:creationId xmlns:p14="http://schemas.microsoft.com/office/powerpoint/2010/main" val="29363637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Light-</a:t>
            </a:r>
            <a:r>
              <a:rPr lang="en-US" dirty="0" err="1"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Bot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05000"/>
            <a:ext cx="3886664" cy="3745970"/>
          </a:xfrm>
          <a:prstGeom prst="rect">
            <a:avLst/>
          </a:prstGeom>
          <a:ln>
            <a:noFill/>
          </a:ln>
          <a:effectLst>
            <a:softEdge rad="63500"/>
          </a:effectLst>
        </p:spPr>
      </p:pic>
      <p:sp>
        <p:nvSpPr>
          <p:cNvPr id="5" name="Rectangle 4"/>
          <p:cNvSpPr/>
          <p:nvPr/>
        </p:nvSpPr>
        <p:spPr>
          <a:xfrm flipV="1">
            <a:off x="4136136" y="228600"/>
            <a:ext cx="54864" cy="54864"/>
          </a:xfrm>
          <a:prstGeom prst="rect">
            <a:avLst/>
          </a:prstGeom>
          <a:solidFill>
            <a:srgbClr val="FFFF00"/>
          </a:solid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Light up all of the blue tiles with the Light Bot</a:t>
            </a:r>
          </a:p>
          <a:p>
            <a:r>
              <a:rPr lang="en-US" dirty="0"/>
              <a:t>Learn basic programming techniques while having fun</a:t>
            </a:r>
            <a:r>
              <a:rPr lang="en-US" dirty="0" smtClean="0"/>
              <a:t>!</a:t>
            </a:r>
          </a:p>
          <a:p>
            <a:pPr lvl="1"/>
            <a:r>
              <a:rPr lang="en-US" dirty="0" smtClean="0"/>
              <a:t>Main methods</a:t>
            </a:r>
          </a:p>
          <a:p>
            <a:pPr lvl="1"/>
            <a:r>
              <a:rPr lang="en-US" dirty="0" smtClean="0"/>
              <a:t>Functions</a:t>
            </a:r>
            <a:endParaRPr lang="en-US" dirty="0"/>
          </a:p>
          <a:p>
            <a:pPr marL="137160" indent="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en-US" sz="32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CHALLENGE</a:t>
            </a:r>
          </a:p>
          <a:p>
            <a:pPr lvl="1"/>
            <a:r>
              <a:rPr lang="en-US" dirty="0" smtClean="0"/>
              <a:t>Who can complete the highest level?</a:t>
            </a:r>
          </a:p>
          <a:p>
            <a:pPr lvl="1"/>
            <a:r>
              <a:rPr lang="en-US" dirty="0" smtClean="0"/>
              <a:t>Who can complete </a:t>
            </a:r>
            <a:r>
              <a:rPr lang="en-US" i="1" dirty="0" smtClean="0"/>
              <a:t>Light Bot </a:t>
            </a:r>
            <a:r>
              <a:rPr lang="en-US" dirty="0" smtClean="0"/>
              <a:t>in the least amount of “total commands”?</a:t>
            </a:r>
          </a:p>
          <a:p>
            <a:endParaRPr lang="en-US" dirty="0" smtClean="0"/>
          </a:p>
          <a:p>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15</a:t>
            </a:fld>
            <a:endParaRPr kumimoji="0" lang="en-US" dirty="0"/>
          </a:p>
        </p:txBody>
      </p:sp>
    </p:spTree>
    <p:extLst>
      <p:ext uri="{BB962C8B-B14F-4D97-AF65-F5344CB8AC3E}">
        <p14:creationId xmlns:p14="http://schemas.microsoft.com/office/powerpoint/2010/main" val="417527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Open Light-Bot</a:t>
            </a:r>
            <a:endParaRPr lang="en-US" dirty="0"/>
          </a:p>
        </p:txBody>
      </p:sp>
      <p:sp>
        <p:nvSpPr>
          <p:cNvPr id="3" name="Content Placeholder 2"/>
          <p:cNvSpPr>
            <a:spLocks noGrp="1"/>
          </p:cNvSpPr>
          <p:nvPr>
            <p:ph idx="1"/>
          </p:nvPr>
        </p:nvSpPr>
        <p:spPr/>
        <p:txBody>
          <a:bodyPr/>
          <a:lstStyle/>
          <a:p>
            <a:r>
              <a:rPr lang="en-US" u="sng" dirty="0">
                <a:solidFill>
                  <a:srgbClr val="002060"/>
                </a:solidFill>
              </a:rPr>
              <a:t>http://armorgames.com/play/2205/light-bot</a:t>
            </a:r>
          </a:p>
          <a:p>
            <a:r>
              <a:rPr lang="en-US" dirty="0" smtClean="0"/>
              <a:t>OR</a:t>
            </a:r>
            <a:r>
              <a:rPr lang="en-US" dirty="0"/>
              <a:t>, Google “Light Bot” and open the first </a:t>
            </a:r>
            <a:r>
              <a:rPr lang="en-US" dirty="0" smtClean="0"/>
              <a:t>link</a:t>
            </a:r>
          </a:p>
          <a:p>
            <a:r>
              <a:rPr lang="en-US" dirty="0" smtClean="0"/>
              <a:t>Ignore all the ads!</a:t>
            </a:r>
            <a:endParaRPr lang="en-US" dirty="0"/>
          </a:p>
          <a:p>
            <a:endParaRPr lang="en-US" dirty="0"/>
          </a:p>
        </p:txBody>
      </p:sp>
      <p:pic>
        <p:nvPicPr>
          <p:cNvPr id="4" name="Picture 3" descr="lightbot2.jpg"/>
          <p:cNvPicPr>
            <a:picLocks noChangeAspect="1"/>
          </p:cNvPicPr>
          <p:nvPr/>
        </p:nvPicPr>
        <p:blipFill>
          <a:blip r:embed="rId2" cstate="print"/>
          <a:stretch>
            <a:fillRect/>
          </a:stretch>
        </p:blipFill>
        <p:spPr>
          <a:xfrm>
            <a:off x="1600200" y="2762250"/>
            <a:ext cx="6276975" cy="3562350"/>
          </a:xfrm>
          <a:prstGeom prst="rect">
            <a:avLst/>
          </a:prstGeom>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16</a:t>
            </a:fld>
            <a:endParaRPr kumimoji="0" lang="en-US" dirty="0"/>
          </a:p>
        </p:txBody>
      </p:sp>
    </p:spTree>
    <p:extLst>
      <p:ext uri="{BB962C8B-B14F-4D97-AF65-F5344CB8AC3E}">
        <p14:creationId xmlns:p14="http://schemas.microsoft.com/office/powerpoint/2010/main" val="683660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Command Key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7420106" cy="50055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Tree>
    <p:extLst>
      <p:ext uri="{BB962C8B-B14F-4D97-AF65-F5344CB8AC3E}">
        <p14:creationId xmlns:p14="http://schemas.microsoft.com/office/powerpoint/2010/main" val="2023473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TUTORIAL: LEVEL 1</a:t>
            </a:r>
            <a:endParaRPr lang="en-US" dirty="0"/>
          </a:p>
        </p:txBody>
      </p:sp>
      <p:sp>
        <p:nvSpPr>
          <p:cNvPr id="7" name="Content Placeholder 6"/>
          <p:cNvSpPr>
            <a:spLocks noGrp="1"/>
          </p:cNvSpPr>
          <p:nvPr>
            <p:ph idx="1"/>
          </p:nvPr>
        </p:nvSpPr>
        <p:spPr>
          <a:xfrm>
            <a:off x="457200" y="5867400"/>
            <a:ext cx="8229600" cy="624864"/>
          </a:xfrm>
        </p:spPr>
        <p:txBody>
          <a:bodyPr/>
          <a:lstStyle/>
          <a:p>
            <a:r>
              <a:rPr lang="en-US" dirty="0" smtClean="0"/>
              <a:t>What is the best solution to this level?</a:t>
            </a:r>
            <a:endParaRPr 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1828800"/>
            <a:ext cx="7696200" cy="379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34" t="30072" r="28318" b="38428"/>
          <a:stretch/>
        </p:blipFill>
        <p:spPr bwMode="auto">
          <a:xfrm>
            <a:off x="152400" y="1676400"/>
            <a:ext cx="34606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613082" y="1447800"/>
            <a:ext cx="5258775" cy="37882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sz="1800" dirty="0" smtClean="0"/>
              <a:t>Drag and Drop Commands to the Main Method!</a:t>
            </a:r>
            <a:endParaRPr lang="en-US" sz="1800" dirty="0"/>
          </a:p>
        </p:txBody>
      </p:sp>
      <p:sp>
        <p:nvSpPr>
          <p:cNvPr id="8" name="Curved Right Arrow 7"/>
          <p:cNvSpPr/>
          <p:nvPr/>
        </p:nvSpPr>
        <p:spPr>
          <a:xfrm>
            <a:off x="5181600" y="1976846"/>
            <a:ext cx="762000" cy="1071154"/>
          </a:xfrm>
          <a:prstGeom prst="curvedRightArrow">
            <a:avLst>
              <a:gd name="adj1" fmla="val 17419"/>
              <a:gd name="adj2" fmla="val 5044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18</a:t>
            </a:fld>
            <a:endParaRPr kumimoji="0" lang="en-US" dirty="0"/>
          </a:p>
        </p:txBody>
      </p:sp>
    </p:spTree>
    <p:extLst>
      <p:ext uri="{BB962C8B-B14F-4D97-AF65-F5344CB8AC3E}">
        <p14:creationId xmlns:p14="http://schemas.microsoft.com/office/powerpoint/2010/main" val="2576686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Possible Solution</a:t>
            </a:r>
            <a:endParaRPr lang="en-US" dirty="0"/>
          </a:p>
        </p:txBody>
      </p:sp>
      <p:sp>
        <p:nvSpPr>
          <p:cNvPr id="3" name="Content Placeholder 2"/>
          <p:cNvSpPr>
            <a:spLocks noGrp="1"/>
          </p:cNvSpPr>
          <p:nvPr>
            <p:ph idx="1"/>
          </p:nvPr>
        </p:nvSpPr>
        <p:spPr>
          <a:xfrm>
            <a:off x="457200" y="990600"/>
            <a:ext cx="8229600" cy="2286000"/>
          </a:xfrm>
        </p:spPr>
        <p:txBody>
          <a:bodyPr>
            <a:normAutofit/>
          </a:bodyPr>
          <a:lstStyle/>
          <a:p>
            <a:r>
              <a:rPr lang="en-US" dirty="0" smtClean="0"/>
              <a:t>Many ways to approach a problem</a:t>
            </a:r>
          </a:p>
          <a:p>
            <a:pPr lvl="1"/>
            <a:r>
              <a:rPr lang="en-US" dirty="0" smtClean="0"/>
              <a:t>Programming solutions need to be </a:t>
            </a:r>
            <a:r>
              <a:rPr lang="en-US" b="1" i="1" spc="300" dirty="0" smtClean="0">
                <a:ln w="11430" cmpd="sng">
                  <a:noFill/>
                  <a:prstDash val="solid"/>
                  <a:miter lim="800000"/>
                </a:ln>
                <a:solidFill>
                  <a:schemeClr val="accent2">
                    <a:lumMod val="50000"/>
                  </a:schemeClr>
                </a:solidFill>
                <a:effectLst>
                  <a:glow rad="45500">
                    <a:schemeClr val="accent1">
                      <a:satMod val="220000"/>
                      <a:alpha val="35000"/>
                    </a:schemeClr>
                  </a:glow>
                </a:effectLst>
              </a:rPr>
              <a:t>efficient</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dirty="0" smtClean="0"/>
              <a:t>and </a:t>
            </a:r>
            <a:r>
              <a:rPr lang="en-US" b="1" i="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effective</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dirty="0" smtClean="0">
              <a:ln w="11430" cmpd="sng">
                <a:noFill/>
                <a:prstDash val="solid"/>
                <a:miter lim="800000"/>
              </a:ln>
            </a:endParaRPr>
          </a:p>
          <a:p>
            <a:r>
              <a:rPr lang="en-US" dirty="0" smtClean="0"/>
              <a:t>Here is a possible solution to Level 1:</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667" y="2743200"/>
            <a:ext cx="6864533" cy="33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Tree>
    <p:extLst>
      <p:ext uri="{BB962C8B-B14F-4D97-AF65-F5344CB8AC3E}">
        <p14:creationId xmlns:p14="http://schemas.microsoft.com/office/powerpoint/2010/main" val="3070191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About Instructor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Started studying about computers when 15 years old;</a:t>
            </a:r>
            <a:br>
              <a:rPr lang="en-US" dirty="0" smtClean="0"/>
            </a:br>
            <a:r>
              <a:rPr lang="en-US" dirty="0" smtClean="0"/>
              <a:t> enthralled; knew that would be my profession.</a:t>
            </a:r>
          </a:p>
          <a:p>
            <a:r>
              <a:rPr lang="en-US" dirty="0" smtClean="0"/>
              <a:t>BS (Elect. Eng.) from MIT, MS and PhD from Cornell in Computer Science.</a:t>
            </a:r>
          </a:p>
          <a:p>
            <a:r>
              <a:rPr lang="en-US" dirty="0" smtClean="0"/>
              <a:t>Professor at VT, teaching since 1983.</a:t>
            </a:r>
          </a:p>
          <a:p>
            <a:r>
              <a:rPr lang="en-US" dirty="0" smtClean="0"/>
              <a:t>Executive Director for a non-profit: Networked Digital Library of Theses and Dissertations</a:t>
            </a:r>
          </a:p>
          <a:p>
            <a:r>
              <a:rPr lang="en-US" dirty="0" smtClean="0"/>
              <a:t>Married 40 years, 4 sons, 3 grandsons; in 45 countries; teach energy healing.</a:t>
            </a:r>
          </a:p>
          <a:p>
            <a:r>
              <a:rPr lang="en-US" dirty="0" smtClean="0"/>
              <a:t>Involved in computer applications to:</a:t>
            </a:r>
            <a:br>
              <a:rPr lang="en-US" dirty="0" smtClean="0"/>
            </a:br>
            <a:r>
              <a:rPr lang="en-US" dirty="0" smtClean="0"/>
              <a:t>archaeology, archives, autos, biology, business, chemistry, civil engineering, education, entertainment, fishes, geography, government, health, justice, language, law, libraries, math, navy, physics, sociology</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0" dirty="0" smtClean="0">
                <a:ln w="11430" cmpd="sng">
                  <a:noFill/>
                  <a:prstDash val="solid"/>
                  <a:miter lim="800000"/>
                </a:ln>
                <a:effectLst>
                  <a:glow rad="45500">
                    <a:schemeClr val="accent1">
                      <a:satMod val="220000"/>
                      <a:alpha val="35000"/>
                    </a:schemeClr>
                  </a:glow>
                </a:effectLst>
                <a:latin typeface="+mn-lt"/>
              </a:rPr>
              <a:t>CHALLENGE</a:t>
            </a:r>
            <a:endParaRPr lang="en-US" spc="300" dirty="0">
              <a:ln w="11430" cmpd="sng">
                <a:noFill/>
                <a:prstDash val="solid"/>
                <a:miter lim="800000"/>
              </a:ln>
              <a:effectLst>
                <a:glow rad="45500">
                  <a:schemeClr val="accent1">
                    <a:satMod val="220000"/>
                    <a:alpha val="35000"/>
                  </a:schemeClr>
                </a:glow>
              </a:effectLst>
              <a:latin typeface="+mn-lt"/>
            </a:endParaRPr>
          </a:p>
        </p:txBody>
      </p:sp>
      <p:sp>
        <p:nvSpPr>
          <p:cNvPr id="3" name="Content Placeholder 2"/>
          <p:cNvSpPr>
            <a:spLocks noGrp="1"/>
          </p:cNvSpPr>
          <p:nvPr>
            <p:ph idx="1"/>
          </p:nvPr>
        </p:nvSpPr>
        <p:spPr/>
        <p:txBody>
          <a:bodyPr/>
          <a:lstStyle/>
          <a:p>
            <a:r>
              <a:rPr lang="en-US" dirty="0" smtClean="0"/>
              <a:t>Continue to complete the remaining 11-levels, keeping the challenge in mind.</a:t>
            </a:r>
            <a:endParaRPr lang="en-US" dirty="0"/>
          </a:p>
          <a:p>
            <a:pPr lvl="1"/>
            <a:r>
              <a:rPr lang="en-US" dirty="0"/>
              <a:t>Who can complete the highest level</a:t>
            </a:r>
            <a:r>
              <a:rPr lang="en-US" dirty="0" smtClean="0"/>
              <a:t>?</a:t>
            </a:r>
            <a:endParaRPr lang="en-US" dirty="0"/>
          </a:p>
          <a:p>
            <a:pPr lvl="1"/>
            <a:r>
              <a:rPr lang="en-US" dirty="0"/>
              <a:t>Who can complete </a:t>
            </a:r>
            <a:r>
              <a:rPr lang="en-US" i="1" dirty="0"/>
              <a:t>Light Bot </a:t>
            </a:r>
            <a:r>
              <a:rPr lang="en-US" dirty="0"/>
              <a:t>in the least amount of “total commands”</a:t>
            </a:r>
            <a:r>
              <a:rPr lang="en-US" dirty="0" smtClean="0"/>
              <a:t>?</a:t>
            </a:r>
          </a:p>
          <a:p>
            <a:pPr lvl="1"/>
            <a:endParaRPr lang="en-US" dirty="0"/>
          </a:p>
          <a:p>
            <a:pPr lvl="1"/>
            <a:r>
              <a:rPr lang="en-US" dirty="0" smtClean="0"/>
              <a:t>Different: programming styles, </a:t>
            </a:r>
            <a:r>
              <a:rPr lang="en-US" dirty="0" smtClean="0"/>
              <a:t>patterns for efficiency</a:t>
            </a:r>
          </a:p>
          <a:p>
            <a:pPr lvl="1"/>
            <a:r>
              <a:rPr lang="en-US" dirty="0" smtClean="0"/>
              <a:t>Combination of planning ahead, testing, revision</a:t>
            </a:r>
          </a:p>
          <a:p>
            <a:pPr lvl="1"/>
            <a:r>
              <a:rPr lang="en-US" dirty="0" smtClean="0"/>
              <a:t>Nobody using paper. Some used prior programming.</a:t>
            </a:r>
          </a:p>
          <a:p>
            <a:pPr lvl="1"/>
            <a:r>
              <a:rPr lang="en-US" dirty="0" smtClean="0"/>
              <a:t>Having learned, would you do better the 2</a:t>
            </a:r>
            <a:r>
              <a:rPr lang="en-US" baseline="30000" dirty="0" smtClean="0"/>
              <a:t>nd</a:t>
            </a:r>
            <a:r>
              <a:rPr lang="en-US" dirty="0" smtClean="0"/>
              <a:t> time?</a:t>
            </a:r>
          </a:p>
          <a:p>
            <a:pPr lvl="1"/>
            <a:r>
              <a:rPr lang="en-US" dirty="0" smtClean="0"/>
              <a:t>Would it be faster if working in teams?</a:t>
            </a:r>
            <a:endParaRPr lang="en-US" dirty="0"/>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20</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chemeClr val="accent3">
                    <a:lumMod val="50000"/>
                  </a:schemeClr>
                </a:solidFill>
              </a:rPr>
              <a:t>GREENFOOT</a:t>
            </a:r>
            <a:endParaRPr lang="en-US" b="1" dirty="0">
              <a:solidFill>
                <a:schemeClr val="accent3">
                  <a:lumMod val="50000"/>
                </a:schemeClr>
              </a:solidFill>
            </a:endParaRPr>
          </a:p>
        </p:txBody>
      </p:sp>
      <p:sp>
        <p:nvSpPr>
          <p:cNvPr id="3" name="Content Placeholder 2"/>
          <p:cNvSpPr>
            <a:spLocks noGrp="1"/>
          </p:cNvSpPr>
          <p:nvPr>
            <p:ph idx="1"/>
          </p:nvPr>
        </p:nvSpPr>
        <p:spPr>
          <a:xfrm>
            <a:off x="304800" y="914400"/>
            <a:ext cx="8686800" cy="5410200"/>
          </a:xfrm>
        </p:spPr>
        <p:txBody>
          <a:bodyPr>
            <a:normAutofit/>
          </a:bodyPr>
          <a:lstStyle/>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Greenfoot</a:t>
            </a:r>
            <a:r>
              <a:rPr lang="en-US" baseline="30000" dirty="0" smtClean="0"/>
              <a:t>1</a:t>
            </a:r>
            <a:r>
              <a:rPr lang="en-US" dirty="0" smtClean="0">
                <a:solidFill>
                  <a:srgbClr val="000000"/>
                </a:solidFill>
              </a:rPr>
              <a:t> is a framework used to </a:t>
            </a:r>
            <a:r>
              <a:rPr lang="en-US" dirty="0" smtClean="0"/>
              <a:t>simulate and visualize scenarios representing solutions to problems.</a:t>
            </a:r>
          </a:p>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err="1" smtClean="0"/>
              <a:t>Greenfoot</a:t>
            </a:r>
            <a:r>
              <a:rPr lang="en-US" dirty="0" smtClean="0"/>
              <a:t> is a project at the University of Kent at Canterbury (UK) and </a:t>
            </a:r>
            <a:r>
              <a:rPr lang="en-US" dirty="0" err="1" smtClean="0"/>
              <a:t>Deakin</a:t>
            </a:r>
            <a:r>
              <a:rPr lang="en-US" dirty="0" smtClean="0"/>
              <a:t> University, Melbourne (Australia), supported by Sun Microsystems.</a:t>
            </a:r>
            <a:endParaRPr lang="en-US" dirty="0" smtClean="0">
              <a:solidFill>
                <a:srgbClr val="000000"/>
              </a:solidFill>
              <a:hlinkClick r:id="rId2"/>
            </a:endParaRPr>
          </a:p>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Click on the </a:t>
            </a:r>
            <a:r>
              <a:rPr lang="en-US" dirty="0" err="1" smtClean="0">
                <a:solidFill>
                  <a:srgbClr val="000000"/>
                </a:solidFill>
              </a:rPr>
              <a:t>Greenfoot</a:t>
            </a:r>
            <a:r>
              <a:rPr lang="en-US" dirty="0" smtClean="0">
                <a:solidFill>
                  <a:srgbClr val="000000"/>
                </a:solidFill>
              </a:rPr>
              <a:t> icon on the desktop, to start. </a:t>
            </a:r>
          </a:p>
          <a:p>
            <a:pPr marL="339725" indent="-339725">
              <a:spcBef>
                <a:spcPts val="800"/>
              </a:spcBef>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dirty="0" smtClean="0">
              <a:solidFill>
                <a:srgbClr val="000000"/>
              </a:solidFill>
            </a:endParaRP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913187" y="3714132"/>
            <a:ext cx="3554413" cy="2610468"/>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21</a:t>
            </a:fld>
            <a:endParaRPr kumimoji="0" lang="en-US" dirty="0"/>
          </a:p>
        </p:txBody>
      </p:sp>
      <p:pic>
        <p:nvPicPr>
          <p:cNvPr id="7" name="Picture 6" descr="greenfoot.jpg"/>
          <p:cNvPicPr>
            <a:picLocks noChangeAspect="1"/>
          </p:cNvPicPr>
          <p:nvPr/>
        </p:nvPicPr>
        <p:blipFill>
          <a:blip r:embed="rId4" cstate="print"/>
          <a:stretch>
            <a:fillRect/>
          </a:stretch>
        </p:blipFill>
        <p:spPr>
          <a:xfrm>
            <a:off x="1752600" y="4266582"/>
            <a:ext cx="1241847" cy="1504950"/>
          </a:xfrm>
          <a:prstGeom prst="rect">
            <a:avLst/>
          </a:prstGeom>
        </p:spPr>
      </p:pic>
      <p:cxnSp>
        <p:nvCxnSpPr>
          <p:cNvPr id="9" name="Straight Arrow Connector 8"/>
          <p:cNvCxnSpPr/>
          <p:nvPr/>
        </p:nvCxnSpPr>
        <p:spPr>
          <a:xfrm rot="5400000">
            <a:off x="2552700" y="3771900"/>
            <a:ext cx="6858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7" idx="3"/>
            <a:endCxn id="4" idx="1"/>
          </p:cNvCxnSpPr>
          <p:nvPr/>
        </p:nvCxnSpPr>
        <p:spPr>
          <a:xfrm>
            <a:off x="2994447" y="5019057"/>
            <a:ext cx="918740" cy="3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990600" y="6428601"/>
            <a:ext cx="7086600" cy="276999"/>
          </a:xfrm>
          <a:prstGeom prst="rect">
            <a:avLst/>
          </a:prstGeom>
          <a:noFill/>
        </p:spPr>
        <p:txBody>
          <a:bodyPr wrap="square" lIns="0" tIns="0" rIns="0" bIns="0" rtlCol="0">
            <a:spAutoFit/>
          </a:bodyPr>
          <a:lstStyle/>
          <a:p>
            <a:pPr algn="ctr"/>
            <a:r>
              <a:rPr lang="en-US" baseline="30000" dirty="0" smtClean="0">
                <a:solidFill>
                  <a:srgbClr val="002060"/>
                </a:solidFill>
              </a:rPr>
              <a:t>1</a:t>
            </a:r>
            <a:r>
              <a:rPr lang="en-US" u="sng" dirty="0" smtClean="0">
                <a:solidFill>
                  <a:srgbClr val="002060"/>
                </a:solidFill>
              </a:rPr>
              <a:t>www.greenfoot.org </a:t>
            </a:r>
            <a:endParaRPr lang="en-US" u="sng" dirty="0">
              <a:solidFill>
                <a:srgbClr val="002060"/>
              </a:solidFill>
            </a:endParaRPr>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Wombat Scenario</a:t>
            </a:r>
            <a:endParaRPr lang="en-US" dirty="0">
              <a:solidFill>
                <a:srgbClr val="000000"/>
              </a:solidFill>
            </a:endParaRPr>
          </a:p>
        </p:txBody>
      </p:sp>
      <p:sp>
        <p:nvSpPr>
          <p:cNvPr id="3" name="Content Placeholder 2"/>
          <p:cNvSpPr>
            <a:spLocks noGrp="1"/>
          </p:cNvSpPr>
          <p:nvPr>
            <p:ph idx="1"/>
          </p:nvPr>
        </p:nvSpPr>
        <p:spPr/>
        <p:txBody>
          <a:bodyPr>
            <a:normAutofit/>
          </a:bodyPr>
          <a:lstStyle/>
          <a:p>
            <a:pPr marL="339725" indent="-339725">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000000"/>
                </a:solidFill>
              </a:rPr>
              <a:t>Scenario represents the problem or the world to be solved or simulated.</a:t>
            </a:r>
            <a:endParaRPr lang="en-US" dirty="0">
              <a:solidFill>
                <a:srgbClr val="000000"/>
              </a:solidFill>
            </a:endParaRPr>
          </a:p>
        </p:txBody>
      </p:sp>
      <p:pic>
        <p:nvPicPr>
          <p:cNvPr id="4" name="Picture 3"/>
          <p:cNvPicPr>
            <a:picLocks noChangeAspect="1" noChangeArrowheads="1"/>
          </p:cNvPicPr>
          <p:nvPr/>
        </p:nvPicPr>
        <p:blipFill>
          <a:blip r:embed="rId2" cstate="print"/>
          <a:srcRect/>
          <a:stretch>
            <a:fillRect/>
          </a:stretch>
        </p:blipFill>
        <p:spPr bwMode="auto">
          <a:xfrm>
            <a:off x="2133600" y="2209800"/>
            <a:ext cx="5105400" cy="4160806"/>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22</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GREENFOOT Interface</a:t>
            </a:r>
            <a:endParaRPr lang="en-US" dirty="0">
              <a:solidFill>
                <a:srgbClr val="000000"/>
              </a:solidFill>
            </a:endParaRPr>
          </a:p>
        </p:txBody>
      </p:sp>
      <p:pic>
        <p:nvPicPr>
          <p:cNvPr id="6" name="Picture 3"/>
          <p:cNvPicPr>
            <a:picLocks noChangeAspect="1" noChangeArrowheads="1"/>
          </p:cNvPicPr>
          <p:nvPr/>
        </p:nvPicPr>
        <p:blipFill>
          <a:blip r:embed="rId2" cstate="print"/>
          <a:srcRect/>
          <a:stretch>
            <a:fillRect/>
          </a:stretch>
        </p:blipFill>
        <p:spPr bwMode="auto">
          <a:xfrm>
            <a:off x="1495425" y="1211262"/>
            <a:ext cx="6754813" cy="4960938"/>
          </a:xfrm>
          <a:prstGeom prst="rect">
            <a:avLst/>
          </a:prstGeom>
          <a:noFill/>
          <a:ln w="9525">
            <a:noFill/>
            <a:round/>
            <a:headEnd/>
            <a:tailEnd/>
          </a:ln>
        </p:spPr>
      </p:pic>
      <p:sp>
        <p:nvSpPr>
          <p:cNvPr id="7" name="Line 4"/>
          <p:cNvSpPr>
            <a:spLocks noChangeShapeType="1"/>
          </p:cNvSpPr>
          <p:nvPr/>
        </p:nvSpPr>
        <p:spPr bwMode="auto">
          <a:xfrm flipH="1" flipV="1">
            <a:off x="5029199" y="1066799"/>
            <a:ext cx="26988" cy="796923"/>
          </a:xfrm>
          <a:prstGeom prst="line">
            <a:avLst/>
          </a:prstGeom>
          <a:noFill/>
          <a:ln w="9360">
            <a:solidFill>
              <a:srgbClr val="000000"/>
            </a:solidFill>
            <a:round/>
            <a:headEnd type="triangle" w="med" len="med"/>
            <a:tailEnd/>
          </a:ln>
        </p:spPr>
        <p:txBody>
          <a:bodyPr/>
          <a:lstStyle/>
          <a:p>
            <a:endParaRPr lang="en-US"/>
          </a:p>
        </p:txBody>
      </p:sp>
      <p:pic>
        <p:nvPicPr>
          <p:cNvPr id="8" name="Picture 5"/>
          <p:cNvPicPr>
            <a:picLocks noChangeAspect="1" noChangeArrowheads="1"/>
          </p:cNvPicPr>
          <p:nvPr/>
        </p:nvPicPr>
        <p:blipFill>
          <a:blip r:embed="rId3" cstate="print"/>
          <a:srcRect/>
          <a:stretch>
            <a:fillRect/>
          </a:stretch>
        </p:blipFill>
        <p:spPr bwMode="auto">
          <a:xfrm>
            <a:off x="5029200" y="685800"/>
            <a:ext cx="1766455" cy="381000"/>
          </a:xfrm>
          <a:prstGeom prst="rect">
            <a:avLst/>
          </a:prstGeom>
          <a:noFill/>
          <a:ln w="9525">
            <a:noFill/>
            <a:round/>
            <a:headEnd/>
            <a:tailEnd/>
          </a:ln>
        </p:spPr>
      </p:pic>
      <p:sp>
        <p:nvSpPr>
          <p:cNvPr id="9" name="Line 6"/>
          <p:cNvSpPr>
            <a:spLocks noChangeShapeType="1"/>
          </p:cNvSpPr>
          <p:nvPr/>
        </p:nvSpPr>
        <p:spPr bwMode="auto">
          <a:xfrm flipV="1">
            <a:off x="8088312" y="1066800"/>
            <a:ext cx="598487" cy="1747837"/>
          </a:xfrm>
          <a:prstGeom prst="line">
            <a:avLst/>
          </a:prstGeom>
          <a:noFill/>
          <a:ln w="9360">
            <a:solidFill>
              <a:srgbClr val="000000"/>
            </a:solidFill>
            <a:round/>
            <a:headEnd type="triangle" w="med" len="med"/>
            <a:tailEnd/>
          </a:ln>
        </p:spPr>
        <p:txBody>
          <a:bodyPr/>
          <a:lstStyle/>
          <a:p>
            <a:endParaRPr lang="en-US"/>
          </a:p>
        </p:txBody>
      </p:sp>
      <p:pic>
        <p:nvPicPr>
          <p:cNvPr id="10" name="Picture 7"/>
          <p:cNvPicPr>
            <a:picLocks noChangeAspect="1" noChangeArrowheads="1"/>
          </p:cNvPicPr>
          <p:nvPr/>
        </p:nvPicPr>
        <p:blipFill>
          <a:blip r:embed="rId4" cstate="print"/>
          <a:srcRect/>
          <a:stretch>
            <a:fillRect/>
          </a:stretch>
        </p:blipFill>
        <p:spPr bwMode="auto">
          <a:xfrm>
            <a:off x="7696200" y="838200"/>
            <a:ext cx="1116910" cy="295275"/>
          </a:xfrm>
          <a:prstGeom prst="rect">
            <a:avLst/>
          </a:prstGeom>
          <a:noFill/>
          <a:ln w="9525">
            <a:noFill/>
            <a:round/>
            <a:headEnd/>
            <a:tailEnd/>
          </a:ln>
        </p:spPr>
      </p:pic>
      <p:sp>
        <p:nvSpPr>
          <p:cNvPr id="11" name="Line 8"/>
          <p:cNvSpPr>
            <a:spLocks noChangeShapeType="1"/>
          </p:cNvSpPr>
          <p:nvPr/>
        </p:nvSpPr>
        <p:spPr bwMode="auto">
          <a:xfrm flipH="1">
            <a:off x="1066800" y="5867400"/>
            <a:ext cx="519113" cy="487362"/>
          </a:xfrm>
          <a:prstGeom prst="line">
            <a:avLst/>
          </a:prstGeom>
          <a:noFill/>
          <a:ln w="9360">
            <a:solidFill>
              <a:srgbClr val="000000"/>
            </a:solidFill>
            <a:round/>
            <a:headEnd type="triangle" w="med" len="med"/>
            <a:tailEnd/>
          </a:ln>
        </p:spPr>
        <p:txBody>
          <a:bodyPr/>
          <a:lstStyle/>
          <a:p>
            <a:endParaRPr lang="en-US"/>
          </a:p>
        </p:txBody>
      </p:sp>
      <p:pic>
        <p:nvPicPr>
          <p:cNvPr id="12" name="Picture 9"/>
          <p:cNvPicPr>
            <a:picLocks noChangeAspect="1" noChangeArrowheads="1"/>
          </p:cNvPicPr>
          <p:nvPr/>
        </p:nvPicPr>
        <p:blipFill>
          <a:blip r:embed="rId5" cstate="print"/>
          <a:srcRect/>
          <a:stretch>
            <a:fillRect/>
          </a:stretch>
        </p:blipFill>
        <p:spPr bwMode="auto">
          <a:xfrm>
            <a:off x="228600" y="6172200"/>
            <a:ext cx="1714500" cy="381000"/>
          </a:xfrm>
          <a:prstGeom prst="rect">
            <a:avLst/>
          </a:prstGeom>
          <a:noFill/>
          <a:ln w="9525">
            <a:noFill/>
            <a:round/>
            <a:headEnd/>
            <a:tailEnd/>
          </a:ln>
        </p:spPr>
      </p:pic>
      <p:sp>
        <p:nvSpPr>
          <p:cNvPr id="14" name="Slide Number Placeholder 13"/>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1"/>
            <a:ext cx="8229600" cy="762000"/>
          </a:xfrm>
        </p:spPr>
        <p:txBody>
          <a:bodyPr/>
          <a:lstStyle/>
          <a:p>
            <a:pPr eaLnBrk="1" hangingPunct="1"/>
            <a:r>
              <a:rPr lang="en-US" dirty="0" smtClean="0"/>
              <a:t>Add a Wombat</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24</a:t>
            </a:fld>
            <a:endParaRPr kumimoji="0" lang="en-US" dirty="0"/>
          </a:p>
        </p:txBody>
      </p:sp>
      <p:sp>
        <p:nvSpPr>
          <p:cNvPr id="6" name="Content Placeholder 5"/>
          <p:cNvSpPr>
            <a:spLocks noGrp="1"/>
          </p:cNvSpPr>
          <p:nvPr>
            <p:ph sz="quarter" idx="1"/>
          </p:nvPr>
        </p:nvSpPr>
        <p:spPr>
          <a:xfrm>
            <a:off x="457200" y="914400"/>
            <a:ext cx="8534400" cy="5410200"/>
          </a:xfrm>
        </p:spPr>
        <p:txBody>
          <a:bodyPr/>
          <a:lstStyle/>
          <a:p>
            <a:r>
              <a:rPr lang="en-US" dirty="0" smtClean="0"/>
              <a:t>To add a wombat, right click on the Wombat class in the right panel and choose </a:t>
            </a:r>
            <a:r>
              <a:rPr lang="en-US" i="1" dirty="0" smtClean="0"/>
              <a:t>new Wombat()</a:t>
            </a:r>
            <a:r>
              <a:rPr lang="en-US" dirty="0" smtClean="0"/>
              <a:t>.</a:t>
            </a:r>
          </a:p>
          <a:p>
            <a:r>
              <a:rPr lang="en-US" dirty="0" smtClean="0"/>
              <a:t>Use the mouse to place the Wombat in a cell.</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304800" y="2514600"/>
            <a:ext cx="4964545" cy="3657600"/>
          </a:xfrm>
          <a:prstGeom prst="rect">
            <a:avLst/>
          </a:prstGeom>
          <a:noFill/>
          <a:ln w="9525">
            <a:noFill/>
            <a:round/>
            <a:headEnd/>
            <a:tailEnd/>
          </a:ln>
        </p:spPr>
      </p:pic>
      <p:pic>
        <p:nvPicPr>
          <p:cNvPr id="8" name="Picture 7" descr="wombat.jpg"/>
          <p:cNvPicPr>
            <a:picLocks noChangeAspect="1"/>
          </p:cNvPicPr>
          <p:nvPr/>
        </p:nvPicPr>
        <p:blipFill>
          <a:blip r:embed="rId4" cstate="print"/>
          <a:stretch>
            <a:fillRect/>
          </a:stretch>
        </p:blipFill>
        <p:spPr>
          <a:xfrm>
            <a:off x="5562600" y="3124200"/>
            <a:ext cx="3287936" cy="258127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3050"/>
            <a:ext cx="8229600" cy="488949"/>
          </a:xfrm>
        </p:spPr>
        <p:txBody>
          <a:bodyPr>
            <a:normAutofit/>
          </a:bodyPr>
          <a:lstStyle/>
          <a:p>
            <a:pPr eaLnBrk="1" hangingPunct="1"/>
            <a:r>
              <a:rPr lang="en-US" dirty="0" smtClean="0"/>
              <a:t>Add a Leaf</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25</a:t>
            </a:fld>
            <a:endParaRPr kumimoji="0" lang="en-US" dirty="0"/>
          </a:p>
        </p:txBody>
      </p:sp>
      <p:sp>
        <p:nvSpPr>
          <p:cNvPr id="6" name="Content Placeholder 5"/>
          <p:cNvSpPr>
            <a:spLocks noGrp="1"/>
          </p:cNvSpPr>
          <p:nvPr>
            <p:ph sz="quarter" idx="1"/>
          </p:nvPr>
        </p:nvSpPr>
        <p:spPr>
          <a:xfrm>
            <a:off x="457200" y="914400"/>
            <a:ext cx="8534400" cy="5410200"/>
          </a:xfrm>
        </p:spPr>
        <p:txBody>
          <a:bodyPr/>
          <a:lstStyle/>
          <a:p>
            <a:r>
              <a:rPr lang="en-US" dirty="0" smtClean="0"/>
              <a:t>To add a leaf, right click on the Leaf class in the right panel and choose </a:t>
            </a:r>
            <a:r>
              <a:rPr lang="en-US" i="1" dirty="0" smtClean="0"/>
              <a:t>new Leaf()</a:t>
            </a:r>
            <a:r>
              <a:rPr lang="en-US" dirty="0" smtClean="0"/>
              <a:t>.</a:t>
            </a:r>
          </a:p>
          <a:p>
            <a:r>
              <a:rPr lang="en-US" dirty="0" smtClean="0"/>
              <a:t>Use the mouse to place the Leaf in a cell.</a:t>
            </a:r>
          </a:p>
          <a:p>
            <a:endParaRPr lang="en-US" dirty="0" smtClean="0"/>
          </a:p>
          <a:p>
            <a:endParaRPr lang="en-US" dirty="0"/>
          </a:p>
        </p:txBody>
      </p:sp>
      <p:pic>
        <p:nvPicPr>
          <p:cNvPr id="7" name="Picture 3"/>
          <p:cNvPicPr>
            <a:picLocks noChangeAspect="1" noChangeArrowheads="1"/>
          </p:cNvPicPr>
          <p:nvPr/>
        </p:nvPicPr>
        <p:blipFill>
          <a:blip r:embed="rId3" cstate="print"/>
          <a:srcRect/>
          <a:stretch>
            <a:fillRect/>
          </a:stretch>
        </p:blipFill>
        <p:spPr bwMode="auto">
          <a:xfrm>
            <a:off x="304800" y="2590800"/>
            <a:ext cx="5171505" cy="3716335"/>
          </a:xfrm>
          <a:prstGeom prst="rect">
            <a:avLst/>
          </a:prstGeom>
          <a:noFill/>
          <a:ln w="9525">
            <a:noFill/>
            <a:round/>
            <a:headEnd/>
            <a:tailEnd/>
          </a:ln>
        </p:spPr>
      </p:pic>
      <p:pic>
        <p:nvPicPr>
          <p:cNvPr id="8" name="Picture 3"/>
          <p:cNvPicPr>
            <a:picLocks noChangeAspect="1" noChangeArrowheads="1"/>
          </p:cNvPicPr>
          <p:nvPr/>
        </p:nvPicPr>
        <p:blipFill>
          <a:blip r:embed="rId4" cstate="print"/>
          <a:srcRect/>
          <a:stretch>
            <a:fillRect/>
          </a:stretch>
        </p:blipFill>
        <p:spPr bwMode="auto">
          <a:xfrm>
            <a:off x="5638800" y="3048000"/>
            <a:ext cx="3247996" cy="2547304"/>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28600"/>
            <a:ext cx="8229600" cy="563562"/>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Make Objects Act</a:t>
            </a:r>
          </a:p>
        </p:txBody>
      </p:sp>
      <p:sp>
        <p:nvSpPr>
          <p:cNvPr id="13315" name="Rectangle 2"/>
          <p:cNvSpPr>
            <a:spLocks noGrp="1" noChangeArrowheads="1"/>
          </p:cNvSpPr>
          <p:nvPr>
            <p:ph type="body" idx="1"/>
          </p:nvPr>
        </p:nvSpPr>
        <p:spPr>
          <a:xfrm>
            <a:off x="457200" y="1066800"/>
            <a:ext cx="8229600" cy="5059363"/>
          </a:xfrm>
        </p:spPr>
        <p:txBody>
          <a:bodyPr/>
          <a:lstStyle/>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Click the ‘Act’ button in the execution controls. Each object now does whatever it wants to do.</a:t>
            </a:r>
          </a:p>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What objects want to do depends on how they are defined.</a:t>
            </a:r>
          </a:p>
          <a:p>
            <a:pPr marL="339725" indent="-339725">
              <a:spcAft>
                <a:spcPts val="1800"/>
              </a:spcAft>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Wombats like to eat leaves. If they happen to come across a leaf in their path, they will eat it.</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26</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563562"/>
          </a:xfrm>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Run a Scenario</a:t>
            </a:r>
          </a:p>
        </p:txBody>
      </p:sp>
      <p:sp>
        <p:nvSpPr>
          <p:cNvPr id="14339" name="Rectangle 2"/>
          <p:cNvSpPr>
            <a:spLocks noGrp="1" noChangeArrowheads="1"/>
          </p:cNvSpPr>
          <p:nvPr>
            <p:ph type="body" idx="1"/>
          </p:nvPr>
        </p:nvSpPr>
        <p:spPr>
          <a:xfrm>
            <a:off x="457200" y="990600"/>
            <a:ext cx="8229600" cy="5135563"/>
          </a:xfrm>
        </p:spPr>
        <p:txBody>
          <a:bodyPr/>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Click the ‘Run’ button. This is equivalent to clicking the Act button over and over again, very quickly.</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The slider next to the Act and Run buttons sets the speed. </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Try various speeds, and then shift to a slow speed for the rest of the exercise.</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Invoke Methods Directly</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
        <p:nvSpPr>
          <p:cNvPr id="7" name="Rectangle 2"/>
          <p:cNvSpPr txBox="1">
            <a:spLocks noChangeArrowheads="1"/>
          </p:cNvSpPr>
          <p:nvPr/>
        </p:nvSpPr>
        <p:spPr>
          <a:xfrm>
            <a:off x="304800" y="914400"/>
            <a:ext cx="8382000" cy="5229225"/>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Right click on the Wombat object and choose the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method.</a:t>
            </a:r>
          </a:p>
        </p:txBody>
      </p:sp>
      <p:pic>
        <p:nvPicPr>
          <p:cNvPr id="8" name="Picture 3"/>
          <p:cNvPicPr>
            <a:picLocks noChangeAspect="1" noChangeArrowheads="1"/>
          </p:cNvPicPr>
          <p:nvPr/>
        </p:nvPicPr>
        <p:blipFill>
          <a:blip r:embed="rId3" cstate="print"/>
          <a:srcRect/>
          <a:stretch>
            <a:fillRect/>
          </a:stretch>
        </p:blipFill>
        <p:spPr bwMode="auto">
          <a:xfrm>
            <a:off x="1492260" y="1752600"/>
            <a:ext cx="6216660" cy="4590873"/>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563562"/>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Invoke a World Method</a:t>
            </a:r>
          </a:p>
        </p:txBody>
      </p:sp>
      <p:sp>
        <p:nvSpPr>
          <p:cNvPr id="17411" name="Rectangle 2"/>
          <p:cNvSpPr>
            <a:spLocks noGrp="1" noChangeArrowheads="1"/>
          </p:cNvSpPr>
          <p:nvPr>
            <p:ph type="body" idx="1"/>
          </p:nvPr>
        </p:nvSpPr>
        <p:spPr>
          <a:xfrm>
            <a:off x="457200" y="914400"/>
            <a:ext cx="8458200" cy="5305425"/>
          </a:xfrm>
        </p:spPr>
        <p:txBody>
          <a:bodyPr/>
          <a:lstStyle/>
          <a:p>
            <a:pPr eaLnBrk="1" hangingPunct="1"/>
            <a:r>
              <a:rPr lang="en-US" dirty="0" smtClean="0"/>
              <a:t>Right click on the world grid and choose the </a:t>
            </a:r>
            <a:r>
              <a:rPr lang="en-US" i="1" dirty="0" smtClean="0"/>
              <a:t>populate()</a:t>
            </a:r>
            <a:r>
              <a:rPr lang="en-US" dirty="0" smtClean="0"/>
              <a:t> method. This will fill the world with arbitrary numbers of Wombats and leaves.</a:t>
            </a:r>
          </a:p>
        </p:txBody>
      </p:sp>
      <p:pic>
        <p:nvPicPr>
          <p:cNvPr id="17412" name="Picture 3"/>
          <p:cNvPicPr>
            <a:picLocks noChangeAspect="1" noChangeArrowheads="1"/>
          </p:cNvPicPr>
          <p:nvPr/>
        </p:nvPicPr>
        <p:blipFill>
          <a:blip r:embed="rId3" cstate="print"/>
          <a:srcRect/>
          <a:stretch>
            <a:fillRect/>
          </a:stretch>
        </p:blipFill>
        <p:spPr bwMode="auto">
          <a:xfrm>
            <a:off x="1858873" y="2173199"/>
            <a:ext cx="5608727" cy="4151402"/>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29</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5800"/>
          </a:xfrm>
        </p:spPr>
        <p:txBody>
          <a:bodyPr>
            <a:normAutofit/>
          </a:bodyPr>
          <a:lstStyle/>
          <a:p>
            <a:r>
              <a:rPr lang="en-US" dirty="0" smtClean="0"/>
              <a:t>Students Who Helped Prepare the Activities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sz="2800" dirty="0" smtClean="0">
                <a:latin typeface="Arial" pitchFamily="34" charset="0"/>
                <a:cs typeface="Arial" pitchFamily="34" charset="0"/>
              </a:rPr>
              <a:t>Eric </a:t>
            </a:r>
            <a:r>
              <a:rPr lang="en-US" sz="2800" dirty="0" err="1" smtClean="0">
                <a:latin typeface="Arial" pitchFamily="34" charset="0"/>
                <a:cs typeface="Arial" pitchFamily="34" charset="0"/>
              </a:rPr>
              <a:t>Fouh</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Cameroon</a:t>
            </a:r>
          </a:p>
          <a:p>
            <a:r>
              <a:rPr lang="en-US" sz="2800" dirty="0" smtClean="0">
                <a:latin typeface="Arial" pitchFamily="34" charset="0"/>
                <a:cs typeface="Arial" pitchFamily="34" charset="0"/>
              </a:rPr>
              <a:t>Lin </a:t>
            </a:r>
            <a:r>
              <a:rPr lang="en-US" sz="2800" dirty="0" err="1" smtClean="0">
                <a:latin typeface="Arial" pitchFamily="34" charset="0"/>
                <a:cs typeface="Arial" pitchFamily="34" charset="0"/>
              </a:rPr>
              <a:t>Tzy</a:t>
            </a:r>
            <a:r>
              <a:rPr lang="en-US" sz="2800" dirty="0" smtClean="0">
                <a:latin typeface="Arial" pitchFamily="34" charset="0"/>
                <a:cs typeface="Arial" pitchFamily="34" charset="0"/>
              </a:rPr>
              <a:t> Li</a:t>
            </a:r>
          </a:p>
          <a:p>
            <a:pPr lvl="1"/>
            <a:r>
              <a:rPr lang="en-US" sz="2500" dirty="0" smtClean="0">
                <a:latin typeface="Arial" pitchFamily="34" charset="0"/>
                <a:cs typeface="Arial" pitchFamily="34" charset="0"/>
              </a:rPr>
              <a:t>Brazil</a:t>
            </a:r>
          </a:p>
          <a:p>
            <a:r>
              <a:rPr lang="en-US" sz="2800" dirty="0" smtClean="0">
                <a:latin typeface="Arial" pitchFamily="34" charset="0"/>
                <a:cs typeface="Arial" pitchFamily="34" charset="0"/>
              </a:rPr>
              <a:t>Mohamed </a:t>
            </a:r>
            <a:r>
              <a:rPr lang="en-US" sz="2800" dirty="0" err="1" smtClean="0">
                <a:latin typeface="Arial" pitchFamily="34" charset="0"/>
                <a:cs typeface="Arial" pitchFamily="34" charset="0"/>
              </a:rPr>
              <a:t>Magdy</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Egypt</a:t>
            </a:r>
          </a:p>
          <a:p>
            <a:r>
              <a:rPr lang="en-US" sz="2800" dirty="0" smtClean="0">
                <a:latin typeface="Arial" pitchFamily="34" charset="0"/>
                <a:cs typeface="Arial" pitchFamily="34" charset="0"/>
              </a:rPr>
              <a:t>Monika Akbar</a:t>
            </a:r>
          </a:p>
          <a:p>
            <a:pPr lvl="1"/>
            <a:r>
              <a:rPr lang="en-US" sz="2500" dirty="0" smtClean="0">
                <a:latin typeface="Arial" pitchFamily="34" charset="0"/>
                <a:cs typeface="Arial" pitchFamily="34" charset="0"/>
              </a:rPr>
              <a:t>Bangladesh</a:t>
            </a:r>
          </a:p>
          <a:p>
            <a:r>
              <a:rPr lang="en-US" sz="2800" dirty="0" smtClean="0">
                <a:latin typeface="Arial" pitchFamily="34" charset="0"/>
                <a:cs typeface="Arial" pitchFamily="34" charset="0"/>
              </a:rPr>
              <a:t>Nathan Short</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Seungwon</a:t>
            </a:r>
            <a:r>
              <a:rPr lang="en-US" sz="2800" dirty="0" smtClean="0">
                <a:latin typeface="Arial" pitchFamily="34" charset="0"/>
                <a:cs typeface="Arial" pitchFamily="34" charset="0"/>
              </a:rPr>
              <a:t> Yang</a:t>
            </a:r>
          </a:p>
          <a:p>
            <a:pPr lvl="1"/>
            <a:r>
              <a:rPr lang="en-US" sz="2500" dirty="0" smtClean="0">
                <a:latin typeface="Arial" pitchFamily="34" charset="0"/>
                <a:cs typeface="Arial" pitchFamily="34" charset="0"/>
              </a:rPr>
              <a:t>South Korea</a:t>
            </a:r>
          </a:p>
          <a:p>
            <a:r>
              <a:rPr lang="en-US" sz="2800" dirty="0" smtClean="0">
                <a:latin typeface="Arial" pitchFamily="34" charset="0"/>
                <a:cs typeface="Arial" pitchFamily="34" charset="0"/>
              </a:rPr>
              <a:t>Sloane </a:t>
            </a:r>
            <a:r>
              <a:rPr lang="en-US" sz="2800" dirty="0" err="1" smtClean="0">
                <a:latin typeface="Arial" pitchFamily="34" charset="0"/>
                <a:cs typeface="Arial" pitchFamily="34" charset="0"/>
              </a:rPr>
              <a:t>Neidig</a:t>
            </a:r>
            <a:r>
              <a:rPr lang="en-US" sz="2800" dirty="0" smtClean="0">
                <a:latin typeface="Arial" pitchFamily="34" charset="0"/>
                <a:cs typeface="Arial" pitchFamily="34" charset="0"/>
              </a:rPr>
              <a:t> </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Uma</a:t>
            </a:r>
            <a:r>
              <a:rPr lang="en-US" sz="2800" dirty="0" smtClean="0">
                <a:latin typeface="Arial" pitchFamily="34" charset="0"/>
                <a:cs typeface="Arial" pitchFamily="34" charset="0"/>
              </a:rPr>
              <a:t> Murthy </a:t>
            </a:r>
          </a:p>
          <a:p>
            <a:pPr lvl="1"/>
            <a:r>
              <a:rPr lang="en-US" sz="2500" dirty="0" smtClean="0">
                <a:latin typeface="Arial" pitchFamily="34" charset="0"/>
                <a:cs typeface="Arial" pitchFamily="34" charset="0"/>
              </a:rPr>
              <a:t>India</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Create a New World</a:t>
            </a:r>
          </a:p>
        </p:txBody>
      </p:sp>
      <p:sp>
        <p:nvSpPr>
          <p:cNvPr id="16387" name="Rectangle 2"/>
          <p:cNvSpPr>
            <a:spLocks noGrp="1" noChangeArrowheads="1"/>
          </p:cNvSpPr>
          <p:nvPr>
            <p:ph type="body" idx="1"/>
          </p:nvPr>
        </p:nvSpPr>
        <p:spPr>
          <a:xfrm>
            <a:off x="457200" y="990600"/>
            <a:ext cx="8229600" cy="5135563"/>
          </a:xfrm>
        </p:spPr>
        <p:txBody>
          <a:bodyPr/>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If you want to start all over, there is one easy option: throw away the world and create a new one. </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This is usually done by clicking the 'Reset' button at the bottom of the screen.</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dirty="0" smtClean="0"/>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t>Try 'Reset’, and experiment till comfortable with the overall scenario.</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0"/>
            <a:ext cx="8229600" cy="762000"/>
          </a:xfrm>
        </p:spPr>
        <p:txBody>
          <a:bodyPr>
            <a:norm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Change the Behavior of an Object</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
        <p:nvSpPr>
          <p:cNvPr id="7" name="Rectangle 2"/>
          <p:cNvSpPr txBox="1">
            <a:spLocks noChangeArrowheads="1"/>
          </p:cNvSpPr>
          <p:nvPr/>
        </p:nvSpPr>
        <p:spPr>
          <a:xfrm>
            <a:off x="457200" y="990600"/>
            <a:ext cx="8229600" cy="5229225"/>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Wombat always takes the Left direction in each action. We will now make it take a random direction.</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Right click on the Wombat class and choose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Open editor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1905000" y="2971800"/>
            <a:ext cx="5105400" cy="3356975"/>
          </a:xfrm>
          <a:prstGeom prst="rect">
            <a:avLst/>
          </a:prstGeom>
          <a:noFill/>
          <a:ln w="9525">
            <a:noFill/>
            <a:miter lim="800000"/>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3051"/>
            <a:ext cx="8229600" cy="565150"/>
          </a:xfrm>
        </p:spPr>
        <p:txBody>
          <a:bodyPr>
            <a:normAutofit/>
          </a:bodyPr>
          <a:lstStyle/>
          <a:p>
            <a:r>
              <a:rPr lang="en-US" dirty="0" smtClean="0"/>
              <a:t>Change the Behavior of an Object (cont.)</a:t>
            </a:r>
          </a:p>
        </p:txBody>
      </p:sp>
      <p:sp>
        <p:nvSpPr>
          <p:cNvPr id="19459" name="Rectangle 2"/>
          <p:cNvSpPr>
            <a:spLocks noGrp="1" noChangeArrowheads="1"/>
          </p:cNvSpPr>
          <p:nvPr>
            <p:ph type="body" idx="1"/>
          </p:nvPr>
        </p:nvSpPr>
        <p:spPr>
          <a:xfrm>
            <a:off x="381000" y="1143000"/>
            <a:ext cx="8305800" cy="5076825"/>
          </a:xfrm>
        </p:spPr>
        <p:txBody>
          <a:bodyPr/>
          <a:lstStyle/>
          <a:p>
            <a:r>
              <a:rPr lang="en-US" dirty="0" smtClean="0"/>
              <a:t> View of the controlling program, using an editor:</a:t>
            </a:r>
          </a:p>
        </p:txBody>
      </p:sp>
      <p:pic>
        <p:nvPicPr>
          <p:cNvPr id="19460" name="Picture 3"/>
          <p:cNvPicPr>
            <a:picLocks noChangeAspect="1" noChangeArrowheads="1"/>
          </p:cNvPicPr>
          <p:nvPr/>
        </p:nvPicPr>
        <p:blipFill>
          <a:blip r:embed="rId3" cstate="print"/>
          <a:srcRect/>
          <a:stretch>
            <a:fillRect/>
          </a:stretch>
        </p:blipFill>
        <p:spPr bwMode="auto">
          <a:xfrm>
            <a:off x="1326592" y="1600201"/>
            <a:ext cx="7436409" cy="4859686"/>
          </a:xfrm>
          <a:prstGeom prst="rect">
            <a:avLst/>
          </a:prstGeom>
          <a:noFill/>
          <a:ln w="9525">
            <a:noFill/>
            <a:round/>
            <a:headEnd/>
            <a:tailEnd/>
          </a:ln>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32</a:t>
            </a:fld>
            <a:endParaRPr kumimoji="0" lang="en-US" dirty="0"/>
          </a:p>
        </p:txBody>
      </p:sp>
      <p:cxnSp>
        <p:nvCxnSpPr>
          <p:cNvPr id="8" name="Straight Arrow Connector 7"/>
          <p:cNvCxnSpPr/>
          <p:nvPr/>
        </p:nvCxnSpPr>
        <p:spPr>
          <a:xfrm>
            <a:off x="914400" y="3200400"/>
            <a:ext cx="1295400" cy="60960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2400" y="2590800"/>
            <a:ext cx="1066800" cy="646331"/>
          </a:xfrm>
          <a:prstGeom prst="rect">
            <a:avLst/>
          </a:prstGeom>
          <a:noFill/>
        </p:spPr>
        <p:txBody>
          <a:bodyPr wrap="square" rtlCol="0">
            <a:spAutoFit/>
          </a:bodyPr>
          <a:lstStyle/>
          <a:p>
            <a:pPr algn="r"/>
            <a:r>
              <a:rPr lang="en-US" dirty="0" smtClean="0"/>
              <a:t>Wombat</a:t>
            </a:r>
          </a:p>
          <a:p>
            <a:pPr algn="r"/>
            <a:r>
              <a:rPr lang="en-US" dirty="0" smtClean="0"/>
              <a:t>class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3051"/>
            <a:ext cx="8229600" cy="488950"/>
          </a:xfrm>
        </p:spPr>
        <p:txBody>
          <a:bodyPr/>
          <a:lstStyle/>
          <a:p>
            <a:r>
              <a:rPr lang="en-US" dirty="0" smtClean="0"/>
              <a:t>Change the Behavior of an Object (cont.)</a:t>
            </a:r>
          </a:p>
        </p:txBody>
      </p:sp>
      <p:sp>
        <p:nvSpPr>
          <p:cNvPr id="20483" name="Rectangle 2"/>
          <p:cNvSpPr>
            <a:spLocks noGrp="1" noChangeArrowheads="1"/>
          </p:cNvSpPr>
          <p:nvPr>
            <p:ph type="body" idx="1"/>
          </p:nvPr>
        </p:nvSpPr>
        <p:spPr>
          <a:xfrm>
            <a:off x="457200" y="1036637"/>
            <a:ext cx="8229600" cy="5211763"/>
          </a:xfrm>
        </p:spPr>
        <p:txBody>
          <a:bodyPr>
            <a:normAutofit/>
          </a:bodyPr>
          <a:lstStyle/>
          <a:p>
            <a:pPr indent="-341313">
              <a:buClr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t>    Add the lines in </a:t>
            </a:r>
            <a:r>
              <a:rPr lang="en-US" sz="1600" u="sng" dirty="0" smtClean="0">
                <a:solidFill>
                  <a:srgbClr val="002060"/>
                </a:solidFill>
              </a:rPr>
              <a:t>http://www.greenfoot.org/doc/tutorial/tutorial.html#TOC10505</a:t>
            </a:r>
            <a:r>
              <a:rPr lang="en-US" sz="2400" u="sng" dirty="0" smtClean="0">
                <a:solidFill>
                  <a:srgbClr val="002060"/>
                </a:solidFill>
              </a:rPr>
              <a:t> </a:t>
            </a:r>
            <a:r>
              <a:rPr lang="en-US" sz="2400" dirty="0" smtClean="0"/>
              <a:t>in the position shown.</a:t>
            </a:r>
          </a:p>
        </p:txBody>
      </p:sp>
      <p:sp>
        <p:nvSpPr>
          <p:cNvPr id="5" name="Slide Number Placeholder 4"/>
          <p:cNvSpPr>
            <a:spLocks noGrp="1"/>
          </p:cNvSpPr>
          <p:nvPr>
            <p:ph type="sldNum" sz="quarter" idx="12"/>
          </p:nvPr>
        </p:nvSpPr>
        <p:spPr>
          <a:xfrm>
            <a:off x="8305800" y="6568440"/>
            <a:ext cx="838200" cy="365760"/>
          </a:xfrm>
        </p:spPr>
        <p:txBody>
          <a:bodyPr/>
          <a:lstStyle/>
          <a:p>
            <a:fld id="{EA7C8D44-3667-46F6-9772-CC52308E2A7F}" type="slidenum">
              <a:rPr kumimoji="0" lang="en-US" smtClean="0"/>
              <a:pPr/>
              <a:t>33</a:t>
            </a:fld>
            <a:endParaRPr kumimoji="0" lang="en-US" dirty="0"/>
          </a:p>
        </p:txBody>
      </p:sp>
      <p:pic>
        <p:nvPicPr>
          <p:cNvPr id="2054" name="Picture 6"/>
          <p:cNvPicPr>
            <a:picLocks noChangeAspect="1" noChangeArrowheads="1"/>
          </p:cNvPicPr>
          <p:nvPr/>
        </p:nvPicPr>
        <p:blipFill>
          <a:blip r:embed="rId3" cstate="print"/>
          <a:srcRect/>
          <a:stretch>
            <a:fillRect/>
          </a:stretch>
        </p:blipFill>
        <p:spPr bwMode="auto">
          <a:xfrm>
            <a:off x="4876800" y="1676400"/>
            <a:ext cx="3857625" cy="4953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457200" y="2352675"/>
            <a:ext cx="3924300" cy="3895725"/>
          </a:xfrm>
          <a:prstGeom prst="rect">
            <a:avLst/>
          </a:prstGeom>
          <a:noFill/>
          <a:ln w="9525">
            <a:noFill/>
            <a:miter lim="800000"/>
            <a:headEnd/>
            <a:tailEnd/>
          </a:ln>
          <a:effectLst/>
        </p:spPr>
      </p:pic>
      <p:sp>
        <p:nvSpPr>
          <p:cNvPr id="11" name="Left Brace 10"/>
          <p:cNvSpPr/>
          <p:nvPr/>
        </p:nvSpPr>
        <p:spPr>
          <a:xfrm>
            <a:off x="4495800" y="2819400"/>
            <a:ext cx="762000" cy="1600200"/>
          </a:xfrm>
          <a:prstGeom prst="leftBrace">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p:cNvSpPr/>
          <p:nvPr/>
        </p:nvSpPr>
        <p:spPr>
          <a:xfrm>
            <a:off x="5334000" y="2819400"/>
            <a:ext cx="3505200" cy="16002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H="1">
            <a:off x="3257550" y="2381250"/>
            <a:ext cx="17145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kumimoji="0" lang="en-US" smtClean="0"/>
              <a:pPr/>
              <a:t>34</a:t>
            </a:fld>
            <a:endParaRPr kumimoji="0" lang="en-US" dirty="0"/>
          </a:p>
        </p:txBody>
      </p:sp>
      <p:sp>
        <p:nvSpPr>
          <p:cNvPr id="21507" name="Rectangle 2"/>
          <p:cNvSpPr>
            <a:spLocks noGrp="1" noChangeArrowheads="1"/>
          </p:cNvSpPr>
          <p:nvPr>
            <p:ph sz="quarter" idx="1"/>
          </p:nvPr>
        </p:nvSpPr>
        <p:spPr/>
        <p:txBody>
          <a:bodyPr/>
          <a:lstStyle/>
          <a:p>
            <a:pPr marL="354013" indent="-422275">
              <a:buClrTx/>
              <a:tabLst>
                <a:tab pos="342900" algn="l"/>
                <a:tab pos="971550"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Inside the </a:t>
            </a:r>
            <a:r>
              <a:rPr lang="en-US" sz="2000" i="1" dirty="0" smtClean="0"/>
              <a:t>act()</a:t>
            </a:r>
            <a:r>
              <a:rPr lang="en-US" sz="2000" dirty="0" smtClean="0"/>
              <a:t> function, change </a:t>
            </a:r>
            <a:r>
              <a:rPr lang="en-US" sz="2000" i="1" dirty="0" err="1" smtClean="0"/>
              <a:t>turnLeft</a:t>
            </a:r>
            <a:r>
              <a:rPr lang="en-US" sz="2000" i="1" dirty="0" smtClean="0"/>
              <a:t>()</a:t>
            </a:r>
            <a:r>
              <a:rPr lang="en-US" sz="2000" dirty="0" smtClean="0"/>
              <a:t> to </a:t>
            </a:r>
            <a:r>
              <a:rPr lang="en-US" sz="2000" i="1" dirty="0" err="1" smtClean="0"/>
              <a:t>turnRandom</a:t>
            </a:r>
            <a:r>
              <a:rPr lang="en-US" sz="2000" i="1" dirty="0" smtClean="0"/>
              <a:t>()</a:t>
            </a:r>
            <a:r>
              <a:rPr lang="en-US" sz="2000" dirty="0" smtClean="0"/>
              <a:t>, then press the Close button at the top.</a:t>
            </a:r>
          </a:p>
          <a:p>
            <a:pPr indent="-341313">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Press the Compile button at the bottom right. Place some Wombats and	leaves again.</a:t>
            </a:r>
          </a:p>
          <a:p>
            <a:pPr indent="-341313">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Press the Run button to see how the Wombat will change its direction 	randomly. </a:t>
            </a:r>
          </a:p>
        </p:txBody>
      </p:sp>
      <p:pic>
        <p:nvPicPr>
          <p:cNvPr id="1028" name="Picture 4"/>
          <p:cNvPicPr>
            <a:picLocks noChangeAspect="1" noChangeArrowheads="1"/>
          </p:cNvPicPr>
          <p:nvPr/>
        </p:nvPicPr>
        <p:blipFill>
          <a:blip r:embed="rId3" cstate="print"/>
          <a:srcRect/>
          <a:stretch>
            <a:fillRect/>
          </a:stretch>
        </p:blipFill>
        <p:spPr bwMode="auto">
          <a:xfrm>
            <a:off x="304799" y="3124201"/>
            <a:ext cx="3599563" cy="30956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764942" y="3124200"/>
            <a:ext cx="3464658" cy="3124200"/>
          </a:xfrm>
          <a:prstGeom prst="rect">
            <a:avLst/>
          </a:prstGeom>
          <a:noFill/>
          <a:ln w="9525">
            <a:noFill/>
            <a:miter lim="800000"/>
            <a:headEnd/>
            <a:tailEnd/>
          </a:ln>
          <a:effectLst/>
        </p:spPr>
      </p:pic>
      <p:cxnSp>
        <p:nvCxnSpPr>
          <p:cNvPr id="10" name="Straight Arrow Connector 9"/>
          <p:cNvCxnSpPr/>
          <p:nvPr/>
        </p:nvCxnSpPr>
        <p:spPr>
          <a:xfrm rot="10800000">
            <a:off x="2057400" y="5715000"/>
            <a:ext cx="3276600" cy="1588"/>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762000" y="5600700"/>
            <a:ext cx="990600" cy="228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5562600"/>
            <a:ext cx="9906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txBox="1">
            <a:spLocks noChangeArrowheads="1"/>
          </p:cNvSpPr>
          <p:nvPr/>
        </p:nvSpPr>
        <p:spPr>
          <a:xfrm>
            <a:off x="457200" y="273051"/>
            <a:ext cx="8229600" cy="488950"/>
          </a:xfrm>
          <a:prstGeom prst="rect">
            <a:avLst/>
          </a:prstGeom>
        </p:spPr>
        <p:txBody>
          <a:bodyPr vert="horz" lIns="0" tIns="0" rIns="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Change the Behavior of an Object (cont.)</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More on </a:t>
            </a:r>
            <a:r>
              <a:rPr lang="en-US" dirty="0" err="1" smtClean="0"/>
              <a:t>Greenfoot</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35</a:t>
            </a:fld>
            <a:endParaRPr kumimoji="0" lang="en-US" dirty="0"/>
          </a:p>
        </p:txBody>
      </p:sp>
      <p:sp>
        <p:nvSpPr>
          <p:cNvPr id="4" name="Content Placeholder 3"/>
          <p:cNvSpPr>
            <a:spLocks noGrp="1"/>
          </p:cNvSpPr>
          <p:nvPr>
            <p:ph sz="quarter" idx="1"/>
          </p:nvPr>
        </p:nvSpPr>
        <p:spPr>
          <a:xfrm>
            <a:off x="457200" y="914400"/>
            <a:ext cx="8305800" cy="5410200"/>
          </a:xfrm>
        </p:spPr>
        <p:txBody>
          <a:bodyPr>
            <a:normAutofit lnSpcReduction="10000"/>
          </a:bodyPr>
          <a:lstStyle/>
          <a:p>
            <a:r>
              <a:rPr lang="en-US" dirty="0" smtClean="0"/>
              <a:t>To learn more about </a:t>
            </a:r>
            <a:r>
              <a:rPr lang="en-US" dirty="0" err="1" smtClean="0"/>
              <a:t>Greenfoot</a:t>
            </a:r>
            <a:r>
              <a:rPr lang="en-US" dirty="0" smtClean="0"/>
              <a:t>, visit </a:t>
            </a:r>
            <a:r>
              <a:rPr lang="en-US" sz="2400" u="sng" dirty="0" smtClean="0">
                <a:solidFill>
                  <a:srgbClr val="002060"/>
                </a:solidFill>
              </a:rPr>
              <a:t>www.greenfoot.org/about/</a:t>
            </a:r>
          </a:p>
          <a:p>
            <a:pPr>
              <a:buNone/>
            </a:pPr>
            <a:endParaRPr lang="en-US" sz="2400" u="sng" dirty="0" smtClean="0">
              <a:solidFill>
                <a:srgbClr val="002060"/>
              </a:solidFill>
            </a:endParaRPr>
          </a:p>
          <a:p>
            <a:r>
              <a:rPr lang="en-US" dirty="0" smtClean="0"/>
              <a:t>Use their tutorial to gain more in-depth knowledge</a:t>
            </a:r>
          </a:p>
          <a:p>
            <a:pPr lvl="1">
              <a:buNone/>
            </a:pPr>
            <a:r>
              <a:rPr lang="en-US" sz="2400" u="sng" dirty="0" smtClean="0">
                <a:solidFill>
                  <a:srgbClr val="002060"/>
                </a:solidFill>
              </a:rPr>
              <a:t>http://www.greenfoot.org/doc/tutorial/tutorial.html</a:t>
            </a:r>
          </a:p>
          <a:p>
            <a:pPr lvl="1">
              <a:buNone/>
            </a:pPr>
            <a:endParaRPr lang="en-US" sz="2400" u="sng" dirty="0" smtClean="0">
              <a:solidFill>
                <a:srgbClr val="002060"/>
              </a:solidFill>
            </a:endParaRPr>
          </a:p>
          <a:p>
            <a:r>
              <a:rPr lang="en-US" sz="2400" dirty="0" smtClean="0"/>
              <a:t>At your leisure, later, try out scenarios in the </a:t>
            </a:r>
            <a:r>
              <a:rPr lang="en-US" sz="2400" dirty="0" err="1" smtClean="0"/>
              <a:t>Greenfoot</a:t>
            </a:r>
            <a:r>
              <a:rPr lang="en-US" sz="2400" dirty="0" smtClean="0"/>
              <a:t> gallery: </a:t>
            </a:r>
            <a:r>
              <a:rPr lang="en-US" sz="2400" u="sng" dirty="0" smtClean="0">
                <a:solidFill>
                  <a:srgbClr val="002060"/>
                </a:solidFill>
              </a:rPr>
              <a:t>http://greenfootgallery.org/</a:t>
            </a:r>
          </a:p>
          <a:p>
            <a:endParaRPr lang="en-US" sz="2400" u="sng" dirty="0" smtClean="0">
              <a:solidFill>
                <a:srgbClr val="002060"/>
              </a:solidFill>
            </a:endParaRPr>
          </a:p>
          <a:p>
            <a:r>
              <a:rPr lang="en-US" sz="2400" dirty="0" smtClean="0"/>
              <a:t>Now, try out some examples, and for each, jot down a sentence summarizing what you learned:</a:t>
            </a:r>
          </a:p>
          <a:p>
            <a:pPr lvl="1"/>
            <a:r>
              <a:rPr lang="en-US" sz="2100" u="sng" dirty="0" smtClean="0">
                <a:solidFill>
                  <a:srgbClr val="002060"/>
                </a:solidFill>
              </a:rPr>
              <a:t>http://greenfootgallery.org/scenarios/772</a:t>
            </a:r>
            <a:r>
              <a:rPr lang="en-US" sz="2100" dirty="0" smtClean="0"/>
              <a:t> (queues, scheduling)</a:t>
            </a:r>
          </a:p>
          <a:p>
            <a:pPr lvl="1"/>
            <a:r>
              <a:rPr lang="en-US" sz="2100" u="sng" dirty="0" smtClean="0">
                <a:solidFill>
                  <a:srgbClr val="002060"/>
                </a:solidFill>
              </a:rPr>
              <a:t>http://greenfootgallery.org/scenarios/597</a:t>
            </a:r>
            <a:r>
              <a:rPr lang="en-US" sz="2100" dirty="0" smtClean="0"/>
              <a:t> (waves in Physics)</a:t>
            </a:r>
          </a:p>
          <a:p>
            <a:pPr lvl="1"/>
            <a:r>
              <a:rPr lang="en-US" sz="2100" u="sng" dirty="0" smtClean="0">
                <a:solidFill>
                  <a:srgbClr val="002060"/>
                </a:solidFill>
              </a:rPr>
              <a:t>http://greenfootgallery.org/scenarios/1857</a:t>
            </a:r>
            <a:r>
              <a:rPr lang="en-US" sz="2100" dirty="0" smtClean="0">
                <a:solidFill>
                  <a:srgbClr val="002060"/>
                </a:solidFill>
              </a:rPr>
              <a:t> </a:t>
            </a:r>
            <a:r>
              <a:rPr lang="en-US" sz="2000" dirty="0" smtClean="0"/>
              <a:t>(flocking behavior)</a:t>
            </a:r>
            <a:endParaRPr lang="en-US" sz="2200" u="sng" dirty="0" smtClean="0">
              <a:solidFill>
                <a:srgbClr val="002060"/>
              </a:solidFill>
            </a:endParaRPr>
          </a:p>
          <a:p>
            <a:pPr lvl="1">
              <a:buNone/>
            </a:pPr>
            <a:endParaRPr lang="en-US" sz="2200" u="sng"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pPr algn="ctr"/>
            <a:r>
              <a:rPr lang="en-US" b="1" dirty="0" smtClean="0">
                <a:solidFill>
                  <a:srgbClr val="00B0F0"/>
                </a:solidFill>
              </a:rPr>
              <a:t>World Wide Telescope (WWT)</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Explore the universe through the images taken from a number of ground and space-based telescopes.</a:t>
            </a:r>
          </a:p>
          <a:p>
            <a:r>
              <a:rPr lang="en-US" dirty="0" smtClean="0"/>
              <a:t>Open Internet Explorer</a:t>
            </a:r>
          </a:p>
          <a:p>
            <a:endParaRPr lang="en-US" dirty="0" smtClean="0"/>
          </a:p>
          <a:p>
            <a:r>
              <a:rPr lang="en-US" dirty="0" smtClean="0"/>
              <a:t>We are going to use the web-client available at the following location: </a:t>
            </a:r>
            <a:r>
              <a:rPr lang="en-US" sz="2400" u="sng" dirty="0" smtClean="0">
                <a:solidFill>
                  <a:srgbClr val="002060"/>
                </a:solidFill>
              </a:rPr>
              <a:t>www.worldwidetelescope.org/webclient/</a:t>
            </a:r>
          </a:p>
        </p:txBody>
      </p:sp>
      <p:pic>
        <p:nvPicPr>
          <p:cNvPr id="4" name="Content Placeholder 3" descr="WWT.jpg"/>
          <p:cNvPicPr>
            <a:picLocks noChangeAspect="1"/>
          </p:cNvPicPr>
          <p:nvPr/>
        </p:nvPicPr>
        <p:blipFill>
          <a:blip r:embed="rId3" cstate="print"/>
          <a:stretch>
            <a:fillRect/>
          </a:stretch>
        </p:blipFill>
        <p:spPr>
          <a:xfrm>
            <a:off x="2362200" y="3886200"/>
            <a:ext cx="4070350" cy="233328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36</a:t>
            </a:fld>
            <a:endParaRPr kumimoji="0" lang="en-US" dirty="0"/>
          </a:p>
        </p:txBody>
      </p:sp>
      <p:pic>
        <p:nvPicPr>
          <p:cNvPr id="7" name="Picture 6" descr="microsoft_ie-logo.jpg"/>
          <p:cNvPicPr>
            <a:picLocks noChangeAspect="1"/>
          </p:cNvPicPr>
          <p:nvPr/>
        </p:nvPicPr>
        <p:blipFill>
          <a:blip r:embed="rId4" cstate="print"/>
          <a:stretch>
            <a:fillRect/>
          </a:stretch>
        </p:blipFill>
        <p:spPr>
          <a:xfrm>
            <a:off x="4724401" y="1981201"/>
            <a:ext cx="783770" cy="609599"/>
          </a:xfrm>
          <a:prstGeom prst="rect">
            <a:avLst/>
          </a:prstGeom>
        </p:spPr>
      </p:pic>
      <p:sp>
        <p:nvSpPr>
          <p:cNvPr id="8" name="TextBox 7"/>
          <p:cNvSpPr txBox="1"/>
          <p:nvPr/>
        </p:nvSpPr>
        <p:spPr>
          <a:xfrm>
            <a:off x="381000" y="6324600"/>
            <a:ext cx="8229600" cy="523220"/>
          </a:xfrm>
          <a:prstGeom prst="rect">
            <a:avLst/>
          </a:prstGeom>
          <a:noFill/>
        </p:spPr>
        <p:txBody>
          <a:bodyPr wrap="square" rtlCol="0">
            <a:spAutoFit/>
          </a:bodyPr>
          <a:lstStyle/>
          <a:p>
            <a:pPr algn="ctr"/>
            <a:r>
              <a:rPr lang="en-US" sz="1400" dirty="0" smtClean="0"/>
              <a:t>WWT might not load on the first try. It might seem like the site is down. </a:t>
            </a:r>
          </a:p>
          <a:p>
            <a:pPr algn="ctr"/>
            <a:r>
              <a:rPr lang="en-US" sz="1400" dirty="0" smtClean="0"/>
              <a:t>The browser should be refreshed (f5) 2-3 times to load the page.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rmAutofit/>
          </a:bodyPr>
          <a:lstStyle/>
          <a:p>
            <a:r>
              <a:rPr lang="en-US" dirty="0" smtClean="0"/>
              <a:t>Navigating through WWT</a:t>
            </a:r>
            <a:endParaRPr lang="en-US" dirty="0"/>
          </a:p>
        </p:txBody>
      </p:sp>
      <p:pic>
        <p:nvPicPr>
          <p:cNvPr id="4" name="Content Placeholder 3" descr="WWT.jpg"/>
          <p:cNvPicPr>
            <a:picLocks noGrp="1" noChangeAspect="1"/>
          </p:cNvPicPr>
          <p:nvPr>
            <p:ph idx="1"/>
          </p:nvPr>
        </p:nvPicPr>
        <p:blipFill>
          <a:blip r:embed="rId3" cstate="print"/>
          <a:stretch>
            <a:fillRect/>
          </a:stretch>
        </p:blipFill>
        <p:spPr>
          <a:xfrm>
            <a:off x="762000" y="1372564"/>
            <a:ext cx="7880350" cy="4517319"/>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726744" y="914400"/>
            <a:ext cx="7924800" cy="1447800"/>
            <a:chOff x="1031544" y="1219200"/>
            <a:chExt cx="7924800" cy="1447800"/>
          </a:xfrm>
        </p:grpSpPr>
        <p:sp>
          <p:nvSpPr>
            <p:cNvPr id="5" name="Rectangle 4"/>
            <p:cNvSpPr/>
            <p:nvPr/>
          </p:nvSpPr>
          <p:spPr>
            <a:xfrm>
              <a:off x="1031544" y="1905000"/>
              <a:ext cx="79248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876800" y="1219200"/>
              <a:ext cx="3172663" cy="369332"/>
            </a:xfrm>
            <a:prstGeom prst="rect">
              <a:avLst/>
            </a:prstGeom>
            <a:noFill/>
            <a:ln>
              <a:noFill/>
            </a:ln>
          </p:spPr>
          <p:txBody>
            <a:bodyPr wrap="none" rtlCol="0">
              <a:spAutoFit/>
            </a:bodyPr>
            <a:lstStyle/>
            <a:p>
              <a:r>
                <a:rPr lang="en-US" b="1" dirty="0" smtClean="0"/>
                <a:t>Explore collections, search</a:t>
              </a:r>
              <a:endParaRPr lang="en-US" b="1" dirty="0"/>
            </a:p>
          </p:txBody>
        </p:sp>
        <p:cxnSp>
          <p:nvCxnSpPr>
            <p:cNvPr id="10" name="Straight Arrow Connector 9"/>
            <p:cNvCxnSpPr>
              <a:stCxn id="8" idx="2"/>
              <a:endCxn id="5" idx="0"/>
            </p:cNvCxnSpPr>
            <p:nvPr/>
          </p:nvCxnSpPr>
          <p:spPr>
            <a:xfrm rot="5400000">
              <a:off x="5570304" y="1012172"/>
              <a:ext cx="316468" cy="14691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9" name="Group 13"/>
          <p:cNvGrpSpPr/>
          <p:nvPr/>
        </p:nvGrpSpPr>
        <p:grpSpPr>
          <a:xfrm>
            <a:off x="685800" y="5105400"/>
            <a:ext cx="6553200" cy="1359932"/>
            <a:chOff x="990600" y="5410200"/>
            <a:chExt cx="6553200" cy="1359932"/>
          </a:xfrm>
        </p:grpSpPr>
        <p:sp>
          <p:nvSpPr>
            <p:cNvPr id="6" name="Rectangle 5"/>
            <p:cNvSpPr/>
            <p:nvPr/>
          </p:nvSpPr>
          <p:spPr>
            <a:xfrm>
              <a:off x="990600" y="5410200"/>
              <a:ext cx="65532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627937" y="6400800"/>
              <a:ext cx="3172663" cy="369332"/>
            </a:xfrm>
            <a:prstGeom prst="rect">
              <a:avLst/>
            </a:prstGeom>
            <a:noFill/>
            <a:ln>
              <a:noFill/>
            </a:ln>
          </p:spPr>
          <p:txBody>
            <a:bodyPr wrap="square" rtlCol="0">
              <a:spAutoFit/>
            </a:bodyPr>
            <a:lstStyle/>
            <a:p>
              <a:r>
                <a:rPr lang="en-US" b="1" dirty="0" smtClean="0"/>
                <a:t>Available images</a:t>
              </a:r>
              <a:endParaRPr lang="en-US" b="1" dirty="0"/>
            </a:p>
          </p:txBody>
        </p:sp>
        <p:cxnSp>
          <p:nvCxnSpPr>
            <p:cNvPr id="12" name="Straight Arrow Connector 11"/>
            <p:cNvCxnSpPr>
              <a:stCxn id="11" idx="0"/>
              <a:endCxn id="6" idx="2"/>
            </p:cNvCxnSpPr>
            <p:nvPr/>
          </p:nvCxnSpPr>
          <p:spPr>
            <a:xfrm rot="5400000" flipH="1" flipV="1">
              <a:off x="3626434" y="5760035"/>
              <a:ext cx="228600" cy="10529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3" name="Group 14"/>
          <p:cNvGrpSpPr/>
          <p:nvPr/>
        </p:nvGrpSpPr>
        <p:grpSpPr>
          <a:xfrm>
            <a:off x="5791200" y="5105400"/>
            <a:ext cx="2895600" cy="1575375"/>
            <a:chOff x="6096000" y="5410200"/>
            <a:chExt cx="2895600" cy="1575375"/>
          </a:xfrm>
        </p:grpSpPr>
        <p:sp>
          <p:nvSpPr>
            <p:cNvPr id="7" name="Rectangle 6"/>
            <p:cNvSpPr/>
            <p:nvPr/>
          </p:nvSpPr>
          <p:spPr>
            <a:xfrm>
              <a:off x="7696200" y="5410200"/>
              <a:ext cx="12954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p:cNvSpPr txBox="1"/>
            <p:nvPr/>
          </p:nvSpPr>
          <p:spPr>
            <a:xfrm>
              <a:off x="6096000" y="6400800"/>
              <a:ext cx="2819400" cy="584775"/>
            </a:xfrm>
            <a:prstGeom prst="rect">
              <a:avLst/>
            </a:prstGeom>
            <a:noFill/>
            <a:ln>
              <a:noFill/>
            </a:ln>
          </p:spPr>
          <p:txBody>
            <a:bodyPr wrap="square" rtlCol="0">
              <a:spAutoFit/>
            </a:bodyPr>
            <a:lstStyle/>
            <a:p>
              <a:pPr algn="ctr"/>
              <a:r>
                <a:rPr lang="en-US" b="1" dirty="0" smtClean="0"/>
                <a:t>Context</a:t>
              </a:r>
            </a:p>
            <a:p>
              <a:pPr algn="ctr"/>
              <a:r>
                <a:rPr lang="en-US" sz="1400" b="1" dirty="0" smtClean="0"/>
                <a:t>(constellation, field of view)</a:t>
              </a:r>
              <a:endParaRPr lang="en-US" sz="1400" b="1" dirty="0"/>
            </a:p>
          </p:txBody>
        </p:sp>
        <p:cxnSp>
          <p:nvCxnSpPr>
            <p:cNvPr id="17" name="Straight Arrow Connector 16"/>
            <p:cNvCxnSpPr>
              <a:stCxn id="16" idx="0"/>
              <a:endCxn id="7" idx="2"/>
            </p:cNvCxnSpPr>
            <p:nvPr/>
          </p:nvCxnSpPr>
          <p:spPr>
            <a:xfrm rot="5400000" flipH="1" flipV="1">
              <a:off x="7810500" y="5867400"/>
              <a:ext cx="228600" cy="838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0" name="Slide Number Placeholder 19"/>
          <p:cNvSpPr>
            <a:spLocks noGrp="1"/>
          </p:cNvSpPr>
          <p:nvPr>
            <p:ph type="sldNum" sz="quarter" idx="12"/>
          </p:nvPr>
        </p:nvSpPr>
        <p:spPr/>
        <p:txBody>
          <a:bodyPr/>
          <a:lstStyle/>
          <a:p>
            <a:fld id="{EA7C8D44-3667-46F6-9772-CC52308E2A7F}" type="slidenum">
              <a:rPr kumimoji="0" lang="en-US" smtClean="0"/>
              <a:pPr/>
              <a:t>37</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descr="WWT2.jpg"/>
          <p:cNvPicPr>
            <a:picLocks noGrp="1" noChangeAspect="1"/>
          </p:cNvPicPr>
          <p:nvPr>
            <p:ph idx="1"/>
          </p:nvPr>
        </p:nvPicPr>
        <p:blipFill>
          <a:blip r:embed="rId3" cstate="print"/>
          <a:stretch>
            <a:fillRect/>
          </a:stretch>
        </p:blipFill>
        <p:spPr>
          <a:xfrm>
            <a:off x="990600" y="2133600"/>
            <a:ext cx="7499350" cy="3948876"/>
          </a:xfrm>
        </p:spPr>
      </p:pic>
      <p:sp>
        <p:nvSpPr>
          <p:cNvPr id="2" name="Title 1"/>
          <p:cNvSpPr>
            <a:spLocks noGrp="1"/>
          </p:cNvSpPr>
          <p:nvPr>
            <p:ph type="title"/>
          </p:nvPr>
        </p:nvSpPr>
        <p:spPr>
          <a:xfrm>
            <a:off x="457200" y="152400"/>
            <a:ext cx="8534400" cy="609600"/>
          </a:xfrm>
        </p:spPr>
        <p:txBody>
          <a:bodyPr/>
          <a:lstStyle/>
          <a:p>
            <a:r>
              <a:rPr lang="en-US" dirty="0" smtClean="0"/>
              <a:t>Navigating through WWT (cont.)</a:t>
            </a:r>
            <a:endParaRPr lang="en-US" dirty="0"/>
          </a:p>
        </p:txBody>
      </p:sp>
      <p:grpSp>
        <p:nvGrpSpPr>
          <p:cNvPr id="3" name="Group 11"/>
          <p:cNvGrpSpPr/>
          <p:nvPr/>
        </p:nvGrpSpPr>
        <p:grpSpPr>
          <a:xfrm>
            <a:off x="5562600" y="1219200"/>
            <a:ext cx="2999539" cy="4191000"/>
            <a:chOff x="5867400" y="1524000"/>
            <a:chExt cx="2999539" cy="4191000"/>
          </a:xfrm>
        </p:grpSpPr>
        <p:sp>
          <p:nvSpPr>
            <p:cNvPr id="8" name="Rectangle 7"/>
            <p:cNvSpPr/>
            <p:nvPr/>
          </p:nvSpPr>
          <p:spPr>
            <a:xfrm>
              <a:off x="6096000" y="3048000"/>
              <a:ext cx="2514600" cy="2667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5867400" y="1524000"/>
              <a:ext cx="2999539" cy="369332"/>
            </a:xfrm>
            <a:prstGeom prst="rect">
              <a:avLst/>
            </a:prstGeom>
            <a:noFill/>
          </p:spPr>
          <p:txBody>
            <a:bodyPr wrap="none" rtlCol="0">
              <a:spAutoFit/>
            </a:bodyPr>
            <a:lstStyle/>
            <a:p>
              <a:r>
                <a:rPr lang="en-US" b="1" dirty="0" err="1" smtClean="0"/>
                <a:t>Finderscope</a:t>
              </a:r>
              <a:r>
                <a:rPr lang="en-US" b="1" dirty="0" smtClean="0"/>
                <a:t> (</a:t>
              </a:r>
              <a:r>
                <a:rPr lang="en-US" b="1" dirty="0" err="1" smtClean="0"/>
                <a:t>Shift+click</a:t>
              </a:r>
              <a:r>
                <a:rPr lang="en-US" b="1" dirty="0" smtClean="0"/>
                <a:t>)</a:t>
              </a:r>
              <a:endParaRPr lang="en-US" b="1" dirty="0"/>
            </a:p>
          </p:txBody>
        </p:sp>
        <p:cxnSp>
          <p:nvCxnSpPr>
            <p:cNvPr id="10" name="Straight Arrow Connector 9"/>
            <p:cNvCxnSpPr>
              <a:stCxn id="9" idx="2"/>
              <a:endCxn id="8" idx="0"/>
            </p:cNvCxnSpPr>
            <p:nvPr/>
          </p:nvCxnSpPr>
          <p:spPr>
            <a:xfrm rot="5400000">
              <a:off x="6782901" y="2463731"/>
              <a:ext cx="1154668" cy="138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10"/>
          <p:cNvGrpSpPr/>
          <p:nvPr/>
        </p:nvGrpSpPr>
        <p:grpSpPr>
          <a:xfrm>
            <a:off x="2549856" y="1371600"/>
            <a:ext cx="990600" cy="1143000"/>
            <a:chOff x="2854656" y="1676400"/>
            <a:chExt cx="990600" cy="1143000"/>
          </a:xfrm>
        </p:grpSpPr>
        <p:sp>
          <p:nvSpPr>
            <p:cNvPr id="18" name="Rectangle 17"/>
            <p:cNvSpPr/>
            <p:nvPr/>
          </p:nvSpPr>
          <p:spPr>
            <a:xfrm>
              <a:off x="3048000" y="2590800"/>
              <a:ext cx="609600" cy="2286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2854656" y="1676400"/>
              <a:ext cx="990600" cy="369332"/>
            </a:xfrm>
            <a:prstGeom prst="rect">
              <a:avLst/>
            </a:prstGeom>
            <a:noFill/>
          </p:spPr>
          <p:txBody>
            <a:bodyPr wrap="square" rtlCol="0">
              <a:spAutoFit/>
            </a:bodyPr>
            <a:lstStyle/>
            <a:p>
              <a:r>
                <a:rPr lang="en-US" b="1" dirty="0" smtClean="0"/>
                <a:t>Search</a:t>
              </a:r>
            </a:p>
          </p:txBody>
        </p:sp>
        <p:cxnSp>
          <p:nvCxnSpPr>
            <p:cNvPr id="20" name="Straight Arrow Connector 19"/>
            <p:cNvCxnSpPr>
              <a:stCxn id="19" idx="2"/>
              <a:endCxn id="18" idx="0"/>
            </p:cNvCxnSpPr>
            <p:nvPr/>
          </p:nvCxnSpPr>
          <p:spPr>
            <a:xfrm rot="16200000" flipH="1">
              <a:off x="3078844" y="2316844"/>
              <a:ext cx="545068" cy="28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3" name="Slide Number Placeholder 12"/>
          <p:cNvSpPr>
            <a:spLocks noGrp="1"/>
          </p:cNvSpPr>
          <p:nvPr>
            <p:ph type="sldNum" sz="quarter" idx="12"/>
          </p:nvPr>
        </p:nvSpPr>
        <p:spPr/>
        <p:txBody>
          <a:bodyPr/>
          <a:lstStyle/>
          <a:p>
            <a:fld id="{EA7C8D44-3667-46F6-9772-CC52308E2A7F}" type="slidenum">
              <a:rPr kumimoji="0" lang="en-US" smtClean="0"/>
              <a:pPr/>
              <a:t>38</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I</a:t>
            </a:r>
            <a:endParaRPr lang="en-US" dirty="0"/>
          </a:p>
        </p:txBody>
      </p:sp>
      <p:sp>
        <p:nvSpPr>
          <p:cNvPr id="3" name="Content Placeholder 2"/>
          <p:cNvSpPr>
            <a:spLocks noGrp="1"/>
          </p:cNvSpPr>
          <p:nvPr>
            <p:ph idx="1"/>
          </p:nvPr>
        </p:nvSpPr>
        <p:spPr/>
        <p:txBody>
          <a:bodyPr>
            <a:normAutofit/>
          </a:bodyPr>
          <a:lstStyle/>
          <a:p>
            <a:r>
              <a:rPr lang="en-US" dirty="0" smtClean="0"/>
              <a:t>Find the Grand Canyon of Mars</a:t>
            </a:r>
          </a:p>
          <a:p>
            <a:pPr lvl="1"/>
            <a:r>
              <a:rPr lang="en-US" dirty="0" smtClean="0"/>
              <a:t>Set ‘Look at’ to ‘Planet’ (at the lower left corner)</a:t>
            </a:r>
          </a:p>
          <a:p>
            <a:pPr lvl="1"/>
            <a:r>
              <a:rPr lang="en-US" dirty="0" smtClean="0"/>
              <a:t>Set ‘Imagery’ to ‘Mars’ (at the lower left corner)</a:t>
            </a:r>
          </a:p>
          <a:p>
            <a:endParaRPr lang="en-US" dirty="0" smtClean="0"/>
          </a:p>
          <a:p>
            <a:r>
              <a:rPr lang="en-US" dirty="0" smtClean="0"/>
              <a:t>Please raise your hand if you have any question or need any help. </a:t>
            </a:r>
          </a:p>
          <a:p>
            <a:pPr lvl="1">
              <a:buNone/>
            </a:pPr>
            <a:endParaRPr lang="en-US" dirty="0" smtClean="0"/>
          </a:p>
          <a:p>
            <a:pPr lvl="1"/>
            <a:endParaRPr lang="en-US" dirty="0" smtClean="0"/>
          </a:p>
          <a:p>
            <a:pPr lvl="1"/>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Overview of the Class</a:t>
            </a:r>
            <a:endParaRPr lang="en-US" dirty="0"/>
          </a:p>
        </p:txBody>
      </p:sp>
      <p:sp>
        <p:nvSpPr>
          <p:cNvPr id="3" name="Content Placeholder 2"/>
          <p:cNvSpPr>
            <a:spLocks noGrp="1"/>
          </p:cNvSpPr>
          <p:nvPr>
            <p:ph sz="quarter" idx="1"/>
          </p:nvPr>
        </p:nvSpPr>
        <p:spPr/>
        <p:txBody>
          <a:bodyPr/>
          <a:lstStyle/>
          <a:p>
            <a:r>
              <a:rPr lang="en-US" dirty="0" err="1" smtClean="0"/>
              <a:t>Wayback</a:t>
            </a:r>
            <a:r>
              <a:rPr lang="en-US" dirty="0" smtClean="0"/>
              <a:t> machine</a:t>
            </a:r>
          </a:p>
          <a:p>
            <a:pPr lvl="1"/>
            <a:r>
              <a:rPr lang="en-US" dirty="0" smtClean="0"/>
              <a:t>Digital preservation: Looking back in time.</a:t>
            </a:r>
          </a:p>
          <a:p>
            <a:r>
              <a:rPr lang="en-US" dirty="0" smtClean="0"/>
              <a:t>Light-</a:t>
            </a:r>
            <a:r>
              <a:rPr lang="en-US" dirty="0" err="1" smtClean="0"/>
              <a:t>bot</a:t>
            </a:r>
            <a:endParaRPr lang="en-US" dirty="0" smtClean="0"/>
          </a:p>
          <a:p>
            <a:pPr lvl="1"/>
            <a:r>
              <a:rPr lang="en-US" dirty="0" smtClean="0"/>
              <a:t>Programming through a game.</a:t>
            </a:r>
          </a:p>
          <a:p>
            <a:r>
              <a:rPr lang="en-US" dirty="0" err="1" smtClean="0"/>
              <a:t>Greenfoot</a:t>
            </a:r>
            <a:endParaRPr lang="en-US" dirty="0" smtClean="0"/>
          </a:p>
          <a:p>
            <a:pPr lvl="1"/>
            <a:r>
              <a:rPr lang="en-US" dirty="0" smtClean="0"/>
              <a:t>Simulate real-life activities.</a:t>
            </a:r>
          </a:p>
          <a:p>
            <a:r>
              <a:rPr lang="en-US" dirty="0" err="1" smtClean="0"/>
              <a:t>WorldWide</a:t>
            </a:r>
            <a:r>
              <a:rPr lang="en-US" dirty="0" smtClean="0"/>
              <a:t> Telescope</a:t>
            </a:r>
          </a:p>
          <a:p>
            <a:pPr lvl="1"/>
            <a:r>
              <a:rPr lang="en-US" dirty="0" smtClean="0"/>
              <a:t>Make your computer a virtual telescope, look beyond the horizon, on earth, across space and time.</a:t>
            </a:r>
          </a:p>
          <a:p>
            <a:pPr lvl="1"/>
            <a:endParaRPr lang="en-US" dirty="0" smtClean="0"/>
          </a:p>
          <a:p>
            <a:r>
              <a:rPr lang="en-US" dirty="0" smtClean="0"/>
              <a:t>All materials are available at</a:t>
            </a:r>
          </a:p>
          <a:p>
            <a:pPr algn="ctr">
              <a:buNone/>
            </a:pPr>
            <a:r>
              <a:rPr lang="en-US" u="sng" dirty="0" smtClean="0">
                <a:solidFill>
                  <a:srgbClr val="002060"/>
                </a:solidFill>
              </a:rPr>
              <a:t>http://www.computingportal.org/NASA</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Here is the Grand Canyon of Mars!</a:t>
            </a:r>
            <a:endParaRPr lang="en-US" dirty="0"/>
          </a:p>
        </p:txBody>
      </p:sp>
      <p:pic>
        <p:nvPicPr>
          <p:cNvPr id="4" name="Content Placeholder 3" descr="MarsGC.jpg"/>
          <p:cNvPicPr>
            <a:picLocks noGrp="1" noChangeAspect="1"/>
          </p:cNvPicPr>
          <p:nvPr>
            <p:ph idx="1"/>
          </p:nvPr>
        </p:nvPicPr>
        <p:blipFill>
          <a:blip r:embed="rId3" cstate="print"/>
          <a:stretch>
            <a:fillRect/>
          </a:stretch>
        </p:blipFill>
        <p:spPr>
          <a:xfrm>
            <a:off x="1066799" y="1828800"/>
            <a:ext cx="7241639" cy="4419600"/>
          </a:xfrm>
        </p:spPr>
      </p:pic>
      <p:sp>
        <p:nvSpPr>
          <p:cNvPr id="6" name="Rectangle 5"/>
          <p:cNvSpPr/>
          <p:nvPr/>
        </p:nvSpPr>
        <p:spPr>
          <a:xfrm>
            <a:off x="3429000" y="2975811"/>
            <a:ext cx="4419600" cy="1977189"/>
          </a:xfrm>
          <a:prstGeom prst="rect">
            <a:avLst/>
          </a:prstGeom>
          <a:solidFill>
            <a:srgbClr val="F2F2F2">
              <a:alpha val="1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Grand Canyon of Mars</a:t>
            </a:r>
            <a:endParaRPr lang="en-US" b="1"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40</a:t>
            </a:fld>
            <a:endParaRPr kumimoji="0" lang="en-US" dirty="0"/>
          </a:p>
        </p:txBody>
      </p:sp>
      <p:grpSp>
        <p:nvGrpSpPr>
          <p:cNvPr id="14" name="Group 13"/>
          <p:cNvGrpSpPr/>
          <p:nvPr/>
        </p:nvGrpSpPr>
        <p:grpSpPr>
          <a:xfrm>
            <a:off x="228600" y="1143001"/>
            <a:ext cx="8610600" cy="3639566"/>
            <a:chOff x="228600" y="1143001"/>
            <a:chExt cx="8610600" cy="3639566"/>
          </a:xfrm>
        </p:grpSpPr>
        <p:sp>
          <p:nvSpPr>
            <p:cNvPr id="10" name="Rectangle 9"/>
            <p:cNvSpPr/>
            <p:nvPr/>
          </p:nvSpPr>
          <p:spPr>
            <a:xfrm rot="18215561">
              <a:off x="881794" y="3068067"/>
              <a:ext cx="2895600" cy="533400"/>
            </a:xfrm>
            <a:prstGeom prst="rect">
              <a:avLst/>
            </a:prstGeom>
            <a:solidFill>
              <a:schemeClr val="accent1">
                <a:lumMod val="60000"/>
                <a:lumOff val="40000"/>
                <a:alpha val="19000"/>
              </a:schemeClr>
            </a:solidFill>
            <a:ln w="57150">
              <a:solidFill>
                <a:srgbClr val="FFFF00">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143001"/>
              <a:ext cx="8610600" cy="430887"/>
            </a:xfrm>
            <a:prstGeom prst="rect">
              <a:avLst/>
            </a:prstGeom>
            <a:noFill/>
          </p:spPr>
          <p:txBody>
            <a:bodyPr wrap="square" rtlCol="0">
              <a:spAutoFit/>
            </a:bodyPr>
            <a:lstStyle/>
            <a:p>
              <a:r>
                <a:rPr lang="en-US" sz="2200" dirty="0" smtClean="0"/>
                <a:t>Look for these 3 big spots in a row; the canyon is close to them!</a:t>
              </a:r>
              <a:endParaRPr lang="en-US" sz="2200" dirty="0"/>
            </a:p>
          </p:txBody>
        </p:sp>
        <p:cxnSp>
          <p:nvCxnSpPr>
            <p:cNvPr id="13" name="Straight Arrow Connector 12"/>
            <p:cNvCxnSpPr>
              <a:stCxn id="11" idx="2"/>
              <a:endCxn id="10" idx="3"/>
            </p:cNvCxnSpPr>
            <p:nvPr/>
          </p:nvCxnSpPr>
          <p:spPr>
            <a:xfrm rot="5400000">
              <a:off x="3554834" y="1149694"/>
              <a:ext cx="554873" cy="1403260"/>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II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Wave spectrum: Human eyes can only see a small portion of the electromagnetic spectrum (i.e., visible light). </a:t>
            </a:r>
          </a:p>
          <a:p>
            <a:r>
              <a:rPr lang="en-US" dirty="0" smtClean="0"/>
              <a:t>But, with the right equipment, we can view things that are invisible otherwise!</a:t>
            </a:r>
          </a:p>
          <a:p>
            <a:endParaRPr lang="en-US" dirty="0" smtClean="0"/>
          </a:p>
          <a:p>
            <a:r>
              <a:rPr lang="en-US" dirty="0" smtClean="0"/>
              <a:t>Image Cross-fade in WWT: Use it to compare images taken at different wave-lengths.</a:t>
            </a:r>
          </a:p>
          <a:p>
            <a:pPr lvl="1"/>
            <a:r>
              <a:rPr lang="en-US" dirty="0" smtClean="0"/>
              <a:t>Set ‘Look at’ to ‘Sky’ (at lower left corner)</a:t>
            </a:r>
          </a:p>
          <a:p>
            <a:pPr lvl="1"/>
            <a:r>
              <a:rPr lang="en-US" dirty="0" smtClean="0"/>
              <a:t>Set ‘Imagery’ to ‘Digitized Sky Survey (color)’ (at lower left)</a:t>
            </a:r>
          </a:p>
          <a:p>
            <a:pPr lvl="1"/>
            <a:r>
              <a:rPr lang="en-US" dirty="0" smtClean="0"/>
              <a:t>Set ‘Collections’ to ‘Hubble Studies’ (upper left) </a:t>
            </a:r>
          </a:p>
          <a:p>
            <a:pPr lvl="1"/>
            <a:r>
              <a:rPr lang="en-US" dirty="0" smtClean="0"/>
              <a:t>Select ‘Nebulae’ then select ‘Messier 42;M42’</a:t>
            </a:r>
          </a:p>
          <a:p>
            <a:pPr lvl="3"/>
            <a:endParaRPr lang="en-US" dirty="0" smtClean="0"/>
          </a:p>
          <a:p>
            <a:r>
              <a:rPr lang="en-US" dirty="0" smtClean="0"/>
              <a:t>Move the slider called “Image </a:t>
            </a:r>
            <a:r>
              <a:rPr lang="en-US" dirty="0" err="1" smtClean="0"/>
              <a:t>Crossfade</a:t>
            </a:r>
            <a:r>
              <a:rPr lang="en-US" dirty="0" smtClean="0"/>
              <a:t>” (lower middle)</a:t>
            </a:r>
          </a:p>
          <a:p>
            <a:endParaRPr lang="en-US" dirty="0" smtClean="0"/>
          </a:p>
          <a:p>
            <a:r>
              <a:rPr lang="en-US" dirty="0" smtClean="0"/>
              <a:t>Q: What happens when you move the slider? Can you find some stars that are not visible in one image?</a:t>
            </a:r>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42.jpg"/>
          <p:cNvPicPr>
            <a:picLocks noChangeAspect="1"/>
          </p:cNvPicPr>
          <p:nvPr/>
        </p:nvPicPr>
        <p:blipFill>
          <a:blip r:embed="rId3" cstate="print"/>
          <a:stretch>
            <a:fillRect/>
          </a:stretch>
        </p:blipFill>
        <p:spPr>
          <a:xfrm>
            <a:off x="304800" y="1066800"/>
            <a:ext cx="5363443" cy="2743200"/>
          </a:xfrm>
          <a:prstGeom prst="rect">
            <a:avLst/>
          </a:prstGeom>
        </p:spPr>
      </p:pic>
      <p:pic>
        <p:nvPicPr>
          <p:cNvPr id="20" name="Content Placeholder 19" descr="m42_2.jpg"/>
          <p:cNvPicPr>
            <a:picLocks noGrp="1" noChangeAspect="1"/>
          </p:cNvPicPr>
          <p:nvPr>
            <p:ph sz="quarter" idx="1"/>
          </p:nvPr>
        </p:nvPicPr>
        <p:blipFill>
          <a:blip r:embed="rId4" cstate="print"/>
          <a:stretch>
            <a:fillRect/>
          </a:stretch>
        </p:blipFill>
        <p:spPr>
          <a:xfrm>
            <a:off x="3212846" y="3352800"/>
            <a:ext cx="5321554" cy="2743200"/>
          </a:xfrm>
        </p:spPr>
      </p:pic>
      <p:sp>
        <p:nvSpPr>
          <p:cNvPr id="2" name="Title 1"/>
          <p:cNvSpPr>
            <a:spLocks noGrp="1"/>
          </p:cNvSpPr>
          <p:nvPr>
            <p:ph type="title"/>
          </p:nvPr>
        </p:nvSpPr>
        <p:spPr>
          <a:xfrm>
            <a:off x="457200" y="76200"/>
            <a:ext cx="8534400" cy="609600"/>
          </a:xfrm>
        </p:spPr>
        <p:txBody>
          <a:bodyPr/>
          <a:lstStyle/>
          <a:p>
            <a:r>
              <a:rPr lang="en-US" dirty="0" smtClean="0"/>
              <a:t>Image </a:t>
            </a:r>
            <a:r>
              <a:rPr lang="en-US" dirty="0" err="1" smtClean="0"/>
              <a:t>Crossfade</a:t>
            </a:r>
            <a:r>
              <a:rPr lang="en-US" dirty="0" smtClean="0"/>
              <a:t> in WWT</a:t>
            </a:r>
            <a:endParaRPr lang="en-US"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42</a:t>
            </a:fld>
            <a:endParaRPr kumimoji="0" lang="en-US" dirty="0"/>
          </a:p>
        </p:txBody>
      </p:sp>
      <p:sp>
        <p:nvSpPr>
          <p:cNvPr id="12" name="Curved Left Arrow 11"/>
          <p:cNvSpPr/>
          <p:nvPr/>
        </p:nvSpPr>
        <p:spPr>
          <a:xfrm rot="19387806">
            <a:off x="6103621" y="1752600"/>
            <a:ext cx="685800" cy="1524000"/>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Curved Left Arrow 12"/>
          <p:cNvSpPr/>
          <p:nvPr/>
        </p:nvSpPr>
        <p:spPr>
          <a:xfrm rot="8282205">
            <a:off x="2097986" y="3691485"/>
            <a:ext cx="685800" cy="1524000"/>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4" name="Rectangle 13"/>
          <p:cNvSpPr/>
          <p:nvPr/>
        </p:nvSpPr>
        <p:spPr>
          <a:xfrm>
            <a:off x="1752600" y="3276600"/>
            <a:ext cx="685800" cy="228600"/>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p:cNvSpPr/>
          <p:nvPr/>
        </p:nvSpPr>
        <p:spPr>
          <a:xfrm>
            <a:off x="4584446" y="5562600"/>
            <a:ext cx="685800" cy="228600"/>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TextBox 15"/>
          <p:cNvSpPr txBox="1"/>
          <p:nvPr/>
        </p:nvSpPr>
        <p:spPr>
          <a:xfrm>
            <a:off x="5181600" y="877669"/>
            <a:ext cx="3276600" cy="646331"/>
          </a:xfrm>
          <a:prstGeom prst="rect">
            <a:avLst/>
          </a:prstGeom>
          <a:noFill/>
        </p:spPr>
        <p:txBody>
          <a:bodyPr wrap="square" rtlCol="0">
            <a:spAutoFit/>
          </a:bodyPr>
          <a:lstStyle/>
          <a:p>
            <a:pPr algn="ctr"/>
            <a:r>
              <a:rPr lang="en-US" dirty="0" smtClean="0"/>
              <a:t>Hubble Image of M42 (foreground image)</a:t>
            </a:r>
            <a:endParaRPr lang="en-US" dirty="0"/>
          </a:p>
        </p:txBody>
      </p:sp>
      <p:sp>
        <p:nvSpPr>
          <p:cNvPr id="17" name="TextBox 16"/>
          <p:cNvSpPr txBox="1"/>
          <p:nvPr/>
        </p:nvSpPr>
        <p:spPr>
          <a:xfrm>
            <a:off x="2514600" y="6069568"/>
            <a:ext cx="6781800" cy="369332"/>
          </a:xfrm>
          <a:prstGeom prst="rect">
            <a:avLst/>
          </a:prstGeom>
          <a:noFill/>
        </p:spPr>
        <p:txBody>
          <a:bodyPr wrap="square" rtlCol="0">
            <a:spAutoFit/>
          </a:bodyPr>
          <a:lstStyle/>
          <a:p>
            <a:pPr algn="ctr"/>
            <a:r>
              <a:rPr lang="en-US" dirty="0" smtClean="0"/>
              <a:t>Digitized sky survey  image of M42 (background image)</a:t>
            </a:r>
            <a:endParaRPr lang="en-US" dirty="0"/>
          </a:p>
        </p:txBody>
      </p:sp>
      <p:sp>
        <p:nvSpPr>
          <p:cNvPr id="21" name="TextBox 20"/>
          <p:cNvSpPr txBox="1"/>
          <p:nvPr/>
        </p:nvSpPr>
        <p:spPr>
          <a:xfrm>
            <a:off x="6019800" y="2286000"/>
            <a:ext cx="2199040" cy="369332"/>
          </a:xfrm>
          <a:prstGeom prst="rect">
            <a:avLst/>
          </a:prstGeom>
          <a:noFill/>
        </p:spPr>
        <p:txBody>
          <a:bodyPr wrap="none" rtlCol="0">
            <a:spAutoFit/>
          </a:bodyPr>
          <a:lstStyle/>
          <a:p>
            <a:r>
              <a:rPr lang="en-US" dirty="0" smtClean="0"/>
              <a:t>Image   crossfading</a:t>
            </a:r>
            <a:endParaRPr lang="en-US" dirty="0"/>
          </a:p>
        </p:txBody>
      </p:sp>
      <p:sp>
        <p:nvSpPr>
          <p:cNvPr id="22" name="TextBox 21"/>
          <p:cNvSpPr txBox="1"/>
          <p:nvPr/>
        </p:nvSpPr>
        <p:spPr>
          <a:xfrm>
            <a:off x="914400" y="4343400"/>
            <a:ext cx="2069797" cy="369332"/>
          </a:xfrm>
          <a:prstGeom prst="rect">
            <a:avLst/>
          </a:prstGeom>
          <a:noFill/>
        </p:spPr>
        <p:txBody>
          <a:bodyPr wrap="none" rtlCol="0">
            <a:spAutoFit/>
          </a:bodyPr>
          <a:lstStyle/>
          <a:p>
            <a:r>
              <a:rPr lang="en-US" dirty="0" smtClean="0"/>
              <a:t>Image </a:t>
            </a:r>
            <a:r>
              <a:rPr lang="en-US" dirty="0" err="1" smtClean="0"/>
              <a:t>crossfading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III</a:t>
            </a:r>
            <a:endParaRPr lang="en-US" dirty="0"/>
          </a:p>
        </p:txBody>
      </p:sp>
      <p:sp>
        <p:nvSpPr>
          <p:cNvPr id="3" name="Content Placeholder 2"/>
          <p:cNvSpPr>
            <a:spLocks noGrp="1"/>
          </p:cNvSpPr>
          <p:nvPr>
            <p:ph idx="1"/>
          </p:nvPr>
        </p:nvSpPr>
        <p:spPr/>
        <p:txBody>
          <a:bodyPr/>
          <a:lstStyle/>
          <a:p>
            <a:r>
              <a:rPr lang="en-US" dirty="0" smtClean="0"/>
              <a:t>Find the nebula inside the Aquarius constellation.</a:t>
            </a:r>
          </a:p>
          <a:p>
            <a:pPr lvl="1"/>
            <a:r>
              <a:rPr lang="en-US" dirty="0" smtClean="0"/>
              <a:t>Use ‘Search’ to find nebula, constellation, etc.</a:t>
            </a:r>
          </a:p>
          <a:p>
            <a:pPr lvl="1"/>
            <a:r>
              <a:rPr lang="en-US" dirty="0" smtClean="0"/>
              <a:t>Check  the ‘plot’ box to identify the nebula from far away.</a:t>
            </a:r>
          </a:p>
          <a:p>
            <a:endParaRPr lang="en-US" dirty="0" smtClean="0"/>
          </a:p>
          <a:p>
            <a:r>
              <a:rPr lang="en-US" dirty="0" smtClean="0"/>
              <a:t>Q: What is the name of the nebula?</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Helix Nebula/NGC 7293</a:t>
            </a:r>
            <a:endParaRPr lang="en-US" dirty="0"/>
          </a:p>
        </p:txBody>
      </p:sp>
      <p:pic>
        <p:nvPicPr>
          <p:cNvPr id="6" name="Content Placeholder 5" descr="helix2.jpg"/>
          <p:cNvPicPr>
            <a:picLocks noGrp="1" noChangeAspect="1"/>
          </p:cNvPicPr>
          <p:nvPr>
            <p:ph sz="quarter" idx="1"/>
          </p:nvPr>
        </p:nvPicPr>
        <p:blipFill>
          <a:blip r:embed="rId3" cstate="print"/>
          <a:stretch>
            <a:fillRect/>
          </a:stretch>
        </p:blipFill>
        <p:spPr>
          <a:xfrm>
            <a:off x="619894" y="1447800"/>
            <a:ext cx="8219306" cy="4191000"/>
          </a:xfrm>
        </p:spPr>
      </p:pic>
      <p:sp>
        <p:nvSpPr>
          <p:cNvPr id="8" name="Slide Number Placeholder 7"/>
          <p:cNvSpPr>
            <a:spLocks noGrp="1"/>
          </p:cNvSpPr>
          <p:nvPr>
            <p:ph type="sldNum" sz="quarter" idx="12"/>
          </p:nvPr>
        </p:nvSpPr>
        <p:spPr/>
        <p:txBody>
          <a:bodyPr/>
          <a:lstStyle/>
          <a:p>
            <a:fld id="{EA7C8D44-3667-46F6-9772-CC52308E2A7F}" type="slidenum">
              <a:rPr kumimoji="0" lang="en-US" smtClean="0"/>
              <a:pPr/>
              <a:t>44</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III (cont.)</a:t>
            </a:r>
            <a:endParaRPr lang="en-US" dirty="0"/>
          </a:p>
        </p:txBody>
      </p:sp>
      <p:sp>
        <p:nvSpPr>
          <p:cNvPr id="3" name="Content Placeholder 2"/>
          <p:cNvSpPr>
            <a:spLocks noGrp="1"/>
          </p:cNvSpPr>
          <p:nvPr>
            <p:ph idx="1"/>
          </p:nvPr>
        </p:nvSpPr>
        <p:spPr/>
        <p:txBody>
          <a:bodyPr/>
          <a:lstStyle/>
          <a:p>
            <a:r>
              <a:rPr lang="en-US" dirty="0" smtClean="0"/>
              <a:t>Use ‘</a:t>
            </a:r>
            <a:r>
              <a:rPr lang="en-US" dirty="0" err="1" smtClean="0"/>
              <a:t>Finderscope</a:t>
            </a:r>
            <a:r>
              <a:rPr lang="en-US" dirty="0" smtClean="0"/>
              <a:t>’ to find more information on the object.</a:t>
            </a:r>
          </a:p>
          <a:p>
            <a:pPr lvl="1"/>
            <a:r>
              <a:rPr lang="en-US" dirty="0" smtClean="0"/>
              <a:t>Within  </a:t>
            </a:r>
            <a:r>
              <a:rPr lang="en-US" dirty="0" err="1" smtClean="0"/>
              <a:t>Finderscope</a:t>
            </a:r>
            <a:r>
              <a:rPr lang="en-US" dirty="0" smtClean="0"/>
              <a:t> go to ‘Research’ &gt; ‘Information’ &gt; ‘Wikipedia’</a:t>
            </a:r>
          </a:p>
          <a:p>
            <a:r>
              <a:rPr lang="en-US" dirty="0" smtClean="0"/>
              <a:t>Q: How far (in light years) is the nebula from us? </a:t>
            </a:r>
          </a:p>
        </p:txBody>
      </p:sp>
      <p:pic>
        <p:nvPicPr>
          <p:cNvPr id="4" name="Content Placeholder 3" descr="helix.jpg"/>
          <p:cNvPicPr>
            <a:picLocks noChangeAspect="1"/>
          </p:cNvPicPr>
          <p:nvPr/>
        </p:nvPicPr>
        <p:blipFill>
          <a:blip r:embed="rId3" cstate="print"/>
          <a:stretch>
            <a:fillRect/>
          </a:stretch>
        </p:blipFill>
        <p:spPr>
          <a:xfrm>
            <a:off x="1447800" y="3244156"/>
            <a:ext cx="6019800" cy="3080444"/>
          </a:xfrm>
          <a:prstGeom prst="rect">
            <a:avLst/>
          </a:prstGeom>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45</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Activity IV </a:t>
            </a:r>
            <a:endParaRPr lang="en-US" dirty="0"/>
          </a:p>
        </p:txBody>
      </p:sp>
      <p:sp>
        <p:nvSpPr>
          <p:cNvPr id="3" name="Content Placeholder 2"/>
          <p:cNvSpPr>
            <a:spLocks noGrp="1"/>
          </p:cNvSpPr>
          <p:nvPr>
            <p:ph idx="1"/>
          </p:nvPr>
        </p:nvSpPr>
        <p:spPr/>
        <p:txBody>
          <a:bodyPr>
            <a:normAutofit/>
          </a:bodyPr>
          <a:lstStyle/>
          <a:p>
            <a:r>
              <a:rPr lang="en-US" dirty="0" smtClean="0"/>
              <a:t>Q: How does WWT know where to place the stars, galaxies, etc.?</a:t>
            </a:r>
          </a:p>
          <a:p>
            <a:endParaRPr lang="en-US" dirty="0" smtClean="0"/>
          </a:p>
          <a:p>
            <a:r>
              <a:rPr lang="en-US" dirty="0" smtClean="0"/>
              <a:t>Various ways of storing structured data</a:t>
            </a:r>
          </a:p>
          <a:p>
            <a:pPr lvl="1"/>
            <a:r>
              <a:rPr lang="en-US" dirty="0" smtClean="0"/>
              <a:t>Database, XML files, Excel files</a:t>
            </a:r>
          </a:p>
          <a:p>
            <a:pPr lvl="1">
              <a:buNone/>
            </a:pPr>
            <a:endParaRPr lang="en-US" dirty="0" smtClean="0"/>
          </a:p>
          <a:p>
            <a:r>
              <a:rPr lang="en-US" dirty="0" smtClean="0"/>
              <a:t>To plot the stars, what information do you need to store?</a:t>
            </a:r>
          </a:p>
          <a:p>
            <a:pPr>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46</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lstStyle/>
          <a:p>
            <a:r>
              <a:rPr lang="en-US" dirty="0" smtClean="0"/>
              <a:t>WWT Data on Star Co-ordinates</a:t>
            </a:r>
            <a:endParaRPr lang="en-US" dirty="0"/>
          </a:p>
        </p:txBody>
      </p:sp>
      <p:sp>
        <p:nvSpPr>
          <p:cNvPr id="3" name="Content Placeholder 2"/>
          <p:cNvSpPr>
            <a:spLocks noGrp="1"/>
          </p:cNvSpPr>
          <p:nvPr>
            <p:ph sz="quarter" idx="1"/>
          </p:nvPr>
        </p:nvSpPr>
        <p:spPr/>
        <p:txBody>
          <a:bodyPr/>
          <a:lstStyle/>
          <a:p>
            <a:r>
              <a:rPr lang="en-US" dirty="0" smtClean="0"/>
              <a:t>Open a new Internet Explorer window and type </a:t>
            </a:r>
            <a:r>
              <a:rPr lang="en-US" sz="1900" u="sng" dirty="0" smtClean="0">
                <a:solidFill>
                  <a:srgbClr val="002060"/>
                </a:solidFill>
              </a:rPr>
              <a:t>http://www.worldwidetelescope.org/wwtweb/catalog.aspx?Q=CommonStars</a:t>
            </a:r>
          </a:p>
          <a:p>
            <a:r>
              <a:rPr lang="en-US" dirty="0" smtClean="0"/>
              <a:t>Can you guess the heading/label for each column?</a:t>
            </a:r>
            <a:endParaRPr lang="en-US" dirty="0"/>
          </a:p>
        </p:txBody>
      </p:sp>
      <p:pic>
        <p:nvPicPr>
          <p:cNvPr id="4" name="Content Placeholder 3" descr="WWT_data.jpg"/>
          <p:cNvPicPr>
            <a:picLocks noChangeAspect="1"/>
          </p:cNvPicPr>
          <p:nvPr/>
        </p:nvPicPr>
        <p:blipFill>
          <a:blip r:embed="rId2" cstate="print"/>
          <a:stretch>
            <a:fillRect/>
          </a:stretch>
        </p:blipFill>
        <p:spPr>
          <a:xfrm>
            <a:off x="1752600" y="2334204"/>
            <a:ext cx="5685861" cy="399039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47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 WWT</a:t>
            </a:r>
            <a:endParaRPr lang="en-US" dirty="0"/>
          </a:p>
        </p:txBody>
      </p:sp>
      <p:sp>
        <p:nvSpPr>
          <p:cNvPr id="3" name="Content Placeholder 2"/>
          <p:cNvSpPr>
            <a:spLocks noGrp="1"/>
          </p:cNvSpPr>
          <p:nvPr>
            <p:ph idx="1"/>
          </p:nvPr>
        </p:nvSpPr>
        <p:spPr/>
        <p:txBody>
          <a:bodyPr>
            <a:normAutofit lnSpcReduction="10000"/>
          </a:bodyPr>
          <a:lstStyle/>
          <a:p>
            <a:r>
              <a:rPr lang="en-US" dirty="0" smtClean="0"/>
              <a:t>Data &amp; Information</a:t>
            </a:r>
          </a:p>
          <a:p>
            <a:pPr lvl="1"/>
            <a:r>
              <a:rPr lang="en-US" dirty="0" smtClean="0"/>
              <a:t>Information storage, retrieval, search, modeling, mapping, representation.</a:t>
            </a:r>
          </a:p>
          <a:p>
            <a:pPr lvl="1"/>
            <a:r>
              <a:rPr lang="en-US" dirty="0" smtClean="0"/>
              <a:t>Gather information about planets, stars (e.g., names, coordinates) in the galaxy, etc.</a:t>
            </a:r>
          </a:p>
          <a:p>
            <a:pPr lvl="1"/>
            <a:r>
              <a:rPr lang="en-US" dirty="0" smtClean="0"/>
              <a:t>Store data in a structured way (XML files)</a:t>
            </a:r>
          </a:p>
          <a:p>
            <a:r>
              <a:rPr lang="en-US" dirty="0" smtClean="0"/>
              <a:t>Information Visualization</a:t>
            </a:r>
          </a:p>
          <a:p>
            <a:pPr lvl="1"/>
            <a:r>
              <a:rPr lang="en-US" dirty="0" smtClean="0"/>
              <a:t>Visual mapping</a:t>
            </a:r>
          </a:p>
          <a:p>
            <a:pPr lvl="1"/>
            <a:r>
              <a:rPr lang="en-US" dirty="0" smtClean="0"/>
              <a:t>Scaling large dataset: zooming and panning</a:t>
            </a:r>
          </a:p>
          <a:p>
            <a:pPr lvl="1"/>
            <a:r>
              <a:rPr lang="en-US" dirty="0" smtClean="0"/>
              <a:t>Contextual navigation</a:t>
            </a:r>
          </a:p>
          <a:p>
            <a:r>
              <a:rPr lang="en-US" dirty="0" smtClean="0"/>
              <a:t>Computer Graphics</a:t>
            </a:r>
          </a:p>
          <a:p>
            <a:pPr lvl="1"/>
            <a:r>
              <a:rPr lang="en-US" dirty="0" smtClean="0"/>
              <a:t>Images, Videos, Animations of planets, stars, etc.</a:t>
            </a:r>
          </a:p>
          <a:p>
            <a:r>
              <a:rPr lang="en-US" dirty="0" smtClean="0"/>
              <a:t>Numerical Analysis</a:t>
            </a:r>
          </a:p>
          <a:p>
            <a:pPr lvl="1"/>
            <a:r>
              <a:rPr lang="en-US" dirty="0" smtClean="0"/>
              <a:t>Curve fitting: orbits of planets</a:t>
            </a:r>
          </a:p>
          <a:p>
            <a:endParaRPr lang="en-US" dirty="0" smtClean="0"/>
          </a:p>
          <a:p>
            <a:endParaRPr lang="en-US" dirty="0" smtClean="0"/>
          </a:p>
          <a:p>
            <a:endParaRPr lang="en-US" dirty="0" smtClean="0"/>
          </a:p>
          <a:p>
            <a:pPr lvl="1"/>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48</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How All the Pieces Fit Together</a:t>
            </a:r>
            <a:endParaRPr lang="en-US" dirty="0"/>
          </a:p>
        </p:txBody>
      </p:sp>
      <p:sp>
        <p:nvSpPr>
          <p:cNvPr id="3" name="Content Placeholder 2"/>
          <p:cNvSpPr>
            <a:spLocks noGrp="1"/>
          </p:cNvSpPr>
          <p:nvPr>
            <p:ph sz="quarter" idx="1"/>
          </p:nvPr>
        </p:nvSpPr>
        <p:spPr/>
        <p:txBody>
          <a:bodyPr/>
          <a:lstStyle/>
          <a:p>
            <a:r>
              <a:rPr lang="en-US" dirty="0" err="1" smtClean="0"/>
              <a:t>Wayback</a:t>
            </a:r>
            <a:r>
              <a:rPr lang="en-US" dirty="0" smtClean="0"/>
              <a:t> machine</a:t>
            </a:r>
          </a:p>
          <a:p>
            <a:pPr lvl="1"/>
            <a:r>
              <a:rPr lang="en-US" dirty="0" smtClean="0"/>
              <a:t>Information storage and retrieval.</a:t>
            </a:r>
          </a:p>
          <a:p>
            <a:r>
              <a:rPr lang="en-US" dirty="0" err="1" smtClean="0"/>
              <a:t>Lightbot</a:t>
            </a:r>
            <a:endParaRPr lang="en-US" dirty="0" smtClean="0"/>
          </a:p>
          <a:p>
            <a:pPr lvl="1"/>
            <a:r>
              <a:rPr lang="en-US" dirty="0" smtClean="0"/>
              <a:t>Program machines to do things.</a:t>
            </a:r>
          </a:p>
          <a:p>
            <a:r>
              <a:rPr lang="en-US" dirty="0" err="1" smtClean="0"/>
              <a:t>Greenfoot</a:t>
            </a:r>
            <a:endParaRPr lang="en-US" dirty="0" smtClean="0"/>
          </a:p>
          <a:p>
            <a:pPr lvl="1"/>
            <a:r>
              <a:rPr lang="en-US" dirty="0" smtClean="0"/>
              <a:t>Simulate real-world scenarios, a closer look at programming. </a:t>
            </a:r>
          </a:p>
          <a:p>
            <a:pPr lvl="1"/>
            <a:r>
              <a:rPr lang="en-US" dirty="0" smtClean="0"/>
              <a:t>Using objects gives terser, more organized approach to programming (aka Object-oriented programming).</a:t>
            </a:r>
          </a:p>
          <a:p>
            <a:r>
              <a:rPr lang="en-US" dirty="0" smtClean="0"/>
              <a:t>WWT</a:t>
            </a:r>
          </a:p>
          <a:p>
            <a:pPr lvl="1"/>
            <a:r>
              <a:rPr lang="en-US" dirty="0" smtClean="0"/>
              <a:t>End result of data collection, storage, and programming. An interface that allows users to easily navigate through the universe!</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What is the Wayback Machine?</a:t>
            </a:r>
            <a:endParaRPr lang="en-US" dirty="0"/>
          </a:p>
        </p:txBody>
      </p:sp>
      <p:sp>
        <p:nvSpPr>
          <p:cNvPr id="3" name="Content Placeholder 2"/>
          <p:cNvSpPr>
            <a:spLocks noGrp="1"/>
          </p:cNvSpPr>
          <p:nvPr>
            <p:ph idx="1"/>
          </p:nvPr>
        </p:nvSpPr>
        <p:spPr/>
        <p:txBody>
          <a:bodyPr/>
          <a:lstStyle/>
          <a:p>
            <a:r>
              <a:rPr lang="en-US" dirty="0" smtClean="0"/>
              <a:t>The Wayback Machine is an historical archive of preserved web pages.</a:t>
            </a:r>
          </a:p>
          <a:p>
            <a:r>
              <a:rPr lang="en-US" dirty="0" smtClean="0"/>
              <a:t>Type in a URL and start surfing through time.</a:t>
            </a:r>
          </a:p>
          <a:p>
            <a:r>
              <a:rPr lang="en-US" dirty="0" smtClean="0"/>
              <a:t>The archive of pages goes back to 1996.</a:t>
            </a:r>
          </a:p>
          <a:p>
            <a:r>
              <a:rPr lang="en-US" dirty="0" smtClean="0"/>
              <a:t>Its original interface was released in 2001 with about 10 billion pages.</a:t>
            </a:r>
          </a:p>
          <a:p>
            <a:endParaRPr lang="en-US" dirty="0"/>
          </a:p>
        </p:txBody>
      </p:sp>
      <p:sp>
        <p:nvSpPr>
          <p:cNvPr id="4" name="TextBox 3"/>
          <p:cNvSpPr txBox="1"/>
          <p:nvPr/>
        </p:nvSpPr>
        <p:spPr>
          <a:xfrm>
            <a:off x="609600" y="6412468"/>
            <a:ext cx="8042276" cy="369332"/>
          </a:xfrm>
          <a:prstGeom prst="rect">
            <a:avLst/>
          </a:prstGeom>
          <a:noFill/>
        </p:spPr>
        <p:txBody>
          <a:bodyPr wrap="square" rtlCol="0">
            <a:spAutoFit/>
          </a:bodyPr>
          <a:lstStyle/>
          <a:p>
            <a:pPr algn="ctr"/>
            <a:r>
              <a:rPr lang="en-US" u="sng" dirty="0" smtClean="0">
                <a:solidFill>
                  <a:srgbClr val="0070C0"/>
                </a:solidFill>
              </a:rPr>
              <a:t>http://faq.web.archive.org/what-is-the-wayback-machine/ </a:t>
            </a:r>
            <a:endParaRPr lang="en-US" u="sng" dirty="0">
              <a:solidFill>
                <a:srgbClr val="0070C0"/>
              </a:solidFill>
            </a:endParaRPr>
          </a:p>
        </p:txBody>
      </p:sp>
      <p:pic>
        <p:nvPicPr>
          <p:cNvPr id="5" name="Picture 4"/>
          <p:cNvPicPr>
            <a:picLocks noChangeAspect="1"/>
          </p:cNvPicPr>
          <p:nvPr/>
        </p:nvPicPr>
        <p:blipFill>
          <a:blip r:embed="rId2" cstate="print"/>
          <a:stretch>
            <a:fillRect/>
          </a:stretch>
        </p:blipFill>
        <p:spPr>
          <a:xfrm>
            <a:off x="2438400" y="3886200"/>
            <a:ext cx="4256988" cy="1706313"/>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Tree>
    <p:extLst>
      <p:ext uri="{BB962C8B-B14F-4D97-AF65-F5344CB8AC3E}">
        <p14:creationId xmlns:p14="http://schemas.microsoft.com/office/powerpoint/2010/main" val="1028907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50</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Computer Science Website </a:t>
            </a:r>
            <a:r>
              <a:rPr lang="en-US" b="1" u="sng" dirty="0" smtClean="0">
                <a:solidFill>
                  <a:srgbClr val="0070C0"/>
                </a:solidFill>
              </a:rPr>
              <a:t>http://www.cs.vt.edu/</a:t>
            </a:r>
          </a:p>
          <a:p>
            <a:r>
              <a:rPr lang="en-US" dirty="0" smtClean="0"/>
              <a:t>Email: </a:t>
            </a:r>
            <a:r>
              <a:rPr lang="en-US" b="1" dirty="0" smtClean="0">
                <a:solidFill>
                  <a:srgbClr val="0070C0"/>
                </a:solidFill>
              </a:rPr>
              <a:t>fox@vt.edu</a:t>
            </a:r>
          </a:p>
          <a:p>
            <a:endParaRPr lang="en-US" b="1" dirty="0" smtClean="0">
              <a:solidFill>
                <a:srgbClr val="0070C0"/>
              </a:solidFill>
            </a:endParaRPr>
          </a:p>
          <a:p>
            <a:r>
              <a:rPr lang="en-US" dirty="0" smtClean="0">
                <a:solidFill>
                  <a:schemeClr val="tx1"/>
                </a:solidFill>
              </a:rPr>
              <a:t>Following are some of the areas of Computer Science</a:t>
            </a:r>
            <a:r>
              <a:rPr lang="en-US" b="1" baseline="30000" dirty="0" smtClean="0"/>
              <a:t>1</a:t>
            </a:r>
            <a:endParaRPr lang="en-US" dirty="0" smtClean="0">
              <a:solidFill>
                <a:schemeClr val="tx1"/>
              </a:solidFill>
            </a:endParaRPr>
          </a:p>
          <a:p>
            <a:pPr lvl="1">
              <a:buNone/>
            </a:pPr>
            <a:r>
              <a:rPr lang="en-US" dirty="0" smtClean="0"/>
              <a:t>Discrete Structures (DS)</a:t>
            </a:r>
          </a:p>
          <a:p>
            <a:pPr lvl="1">
              <a:buNone/>
            </a:pPr>
            <a:r>
              <a:rPr lang="en-US" dirty="0" smtClean="0"/>
              <a:t>Programming Fundamentals (PF)</a:t>
            </a:r>
          </a:p>
          <a:p>
            <a:pPr lvl="1">
              <a:buNone/>
            </a:pPr>
            <a:r>
              <a:rPr lang="en-US" dirty="0" smtClean="0"/>
              <a:t>Algorithms and Complexity (AL)</a:t>
            </a:r>
          </a:p>
          <a:p>
            <a:pPr lvl="1">
              <a:buNone/>
            </a:pPr>
            <a:r>
              <a:rPr lang="en-US" dirty="0" smtClean="0"/>
              <a:t>Programming Languages (PL)</a:t>
            </a:r>
          </a:p>
          <a:p>
            <a:pPr lvl="1">
              <a:buNone/>
            </a:pPr>
            <a:r>
              <a:rPr lang="en-US" dirty="0" smtClean="0"/>
              <a:t>Architecture and Organization (AR)</a:t>
            </a:r>
          </a:p>
          <a:p>
            <a:pPr lvl="1">
              <a:buNone/>
            </a:pPr>
            <a:r>
              <a:rPr lang="en-US" dirty="0" smtClean="0"/>
              <a:t>Operating Systems (OS)</a:t>
            </a:r>
          </a:p>
          <a:p>
            <a:pPr lvl="1">
              <a:buNone/>
            </a:pPr>
            <a:r>
              <a:rPr lang="en-US" dirty="0" smtClean="0"/>
              <a:t>Net-Centric Computing (NC)</a:t>
            </a:r>
          </a:p>
          <a:p>
            <a:pPr lvl="1">
              <a:buNone/>
            </a:pPr>
            <a:r>
              <a:rPr lang="en-US" dirty="0" smtClean="0"/>
              <a:t>Human-Computer Interaction (HC)</a:t>
            </a:r>
          </a:p>
          <a:p>
            <a:pPr lvl="1">
              <a:buNone/>
            </a:pPr>
            <a:r>
              <a:rPr lang="en-US" dirty="0" smtClean="0"/>
              <a:t>Graphics and Visual Computing (GV)</a:t>
            </a:r>
          </a:p>
          <a:p>
            <a:pPr lvl="1">
              <a:buNone/>
            </a:pPr>
            <a:r>
              <a:rPr lang="en-US" dirty="0" smtClean="0"/>
              <a:t>Intelligent Systems (IS)</a:t>
            </a:r>
          </a:p>
          <a:p>
            <a:pPr lvl="1">
              <a:buNone/>
            </a:pPr>
            <a:r>
              <a:rPr lang="en-US" dirty="0" smtClean="0"/>
              <a:t>Information Management (IM)</a:t>
            </a:r>
          </a:p>
          <a:p>
            <a:pPr lvl="1">
              <a:buNone/>
            </a:pPr>
            <a:r>
              <a:rPr lang="en-US" dirty="0" smtClean="0"/>
              <a:t>Software Engineering (SE)</a:t>
            </a:r>
          </a:p>
          <a:p>
            <a:pPr lvl="1">
              <a:buNone/>
            </a:pPr>
            <a:r>
              <a:rPr lang="en-US" dirty="0" smtClean="0"/>
              <a:t>Social and Professional Issues (SP)</a:t>
            </a:r>
          </a:p>
          <a:p>
            <a:pPr lvl="1">
              <a:buNone/>
            </a:pPr>
            <a:r>
              <a:rPr lang="en-US" dirty="0" smtClean="0"/>
              <a:t>Computational Science and Numerical Methods (CN)</a:t>
            </a:r>
            <a:endParaRPr lang="en-US" dirty="0">
              <a:solidFill>
                <a:schemeClr val="tx1"/>
              </a:solidFill>
            </a:endParaRPr>
          </a:p>
        </p:txBody>
      </p:sp>
      <p:sp>
        <p:nvSpPr>
          <p:cNvPr id="6" name="TextBox 5"/>
          <p:cNvSpPr txBox="1"/>
          <p:nvPr/>
        </p:nvSpPr>
        <p:spPr>
          <a:xfrm>
            <a:off x="838200" y="6400800"/>
            <a:ext cx="7391400" cy="369332"/>
          </a:xfrm>
          <a:prstGeom prst="rect">
            <a:avLst/>
          </a:prstGeom>
          <a:noFill/>
        </p:spPr>
        <p:txBody>
          <a:bodyPr wrap="square" rtlCol="0">
            <a:spAutoFit/>
          </a:bodyPr>
          <a:lstStyle/>
          <a:p>
            <a:r>
              <a:rPr lang="en-US" b="1" baseline="30000" dirty="0" smtClean="0">
                <a:solidFill>
                  <a:srgbClr val="0070C0"/>
                </a:solidFill>
              </a:rPr>
              <a:t>1</a:t>
            </a:r>
            <a:r>
              <a:rPr lang="da-DK" b="1" u="sng" dirty="0" smtClean="0">
                <a:solidFill>
                  <a:srgbClr val="0070C0"/>
                </a:solidFill>
              </a:rPr>
              <a:t>http://www.acm.org/education/curric_vols/cc2001.pdf</a:t>
            </a:r>
            <a:r>
              <a:rPr lang="da-DK" dirty="0" smtClean="0"/>
              <a:t>, PDF p. 239</a:t>
            </a:r>
            <a:endParaRPr lang="en-US"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on Computing</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51</a:t>
            </a:fld>
            <a:endParaRPr kumimoji="0"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Online videos about CS faculty / students and posters</a:t>
            </a:r>
          </a:p>
          <a:p>
            <a:pPr lvl="1">
              <a:buNone/>
            </a:pPr>
            <a:r>
              <a:rPr lang="en-US" u="sng" dirty="0" smtClean="0">
                <a:solidFill>
                  <a:schemeClr val="accent2">
                    <a:lumMod val="75000"/>
                  </a:schemeClr>
                </a:solidFill>
                <a:hlinkClick r:id="rId2"/>
              </a:rPr>
              <a:t>www.dlib.vt.edu/DLRL_Outreach.html</a:t>
            </a:r>
            <a:r>
              <a:rPr lang="en-US" dirty="0" smtClean="0"/>
              <a:t/>
            </a:r>
            <a:br>
              <a:rPr lang="en-US" dirty="0" smtClean="0"/>
            </a:br>
            <a:endParaRPr lang="en-US" dirty="0" smtClean="0"/>
          </a:p>
          <a:p>
            <a:r>
              <a:rPr lang="en-US" dirty="0" smtClean="0"/>
              <a:t>Some of the very best jobs are related to computing</a:t>
            </a:r>
          </a:p>
          <a:p>
            <a:pPr lvl="1"/>
            <a:r>
              <a:rPr lang="en-US" dirty="0" smtClean="0"/>
              <a:t>System designer</a:t>
            </a:r>
          </a:p>
          <a:p>
            <a:pPr lvl="1"/>
            <a:r>
              <a:rPr lang="en-US" dirty="0" smtClean="0"/>
              <a:t>Graphics designer</a:t>
            </a:r>
          </a:p>
          <a:p>
            <a:pPr lvl="1"/>
            <a:r>
              <a:rPr lang="en-US" dirty="0" smtClean="0"/>
              <a:t>Game developer</a:t>
            </a:r>
          </a:p>
          <a:p>
            <a:pPr lvl="1"/>
            <a:r>
              <a:rPr lang="en-US" dirty="0" smtClean="0"/>
              <a:t>Software Engineer</a:t>
            </a:r>
          </a:p>
          <a:p>
            <a:pPr lvl="1"/>
            <a:r>
              <a:rPr lang="en-US" dirty="0" smtClean="0"/>
              <a:t>Network specialist </a:t>
            </a:r>
          </a:p>
          <a:p>
            <a:r>
              <a:rPr lang="en-US" dirty="0" smtClean="0"/>
              <a:t>Some of the very best companies are connected with computing</a:t>
            </a:r>
          </a:p>
          <a:p>
            <a:pPr lvl="1"/>
            <a:r>
              <a:rPr lang="en-US" dirty="0" smtClean="0"/>
              <a:t>Apple</a:t>
            </a:r>
          </a:p>
          <a:p>
            <a:pPr lvl="1"/>
            <a:r>
              <a:rPr lang="en-US" dirty="0" smtClean="0"/>
              <a:t>Google</a:t>
            </a:r>
          </a:p>
          <a:p>
            <a:pPr lvl="1"/>
            <a:r>
              <a:rPr lang="en-US" dirty="0" smtClean="0"/>
              <a:t>Microsoft</a:t>
            </a:r>
          </a:p>
          <a:p>
            <a:pPr lvl="1"/>
            <a:r>
              <a:rPr lang="en-US" dirty="0" smtClean="0"/>
              <a:t>IBM</a:t>
            </a:r>
          </a:p>
          <a:p>
            <a:pPr lvl="1"/>
            <a:r>
              <a:rPr lang="en-US" dirty="0" smtClean="0"/>
              <a:t>Intel</a:t>
            </a:r>
          </a:p>
          <a:p>
            <a:r>
              <a:rPr lang="en-US" dirty="0" smtClean="0"/>
              <a:t>Many of the world's greatest challenges cannot be addressed without computing</a:t>
            </a:r>
          </a:p>
          <a:p>
            <a:pPr lvl="1"/>
            <a:r>
              <a:rPr lang="en-US" dirty="0" smtClean="0"/>
              <a:t>Genome sequencing</a:t>
            </a:r>
          </a:p>
          <a:p>
            <a:pPr lvl="1"/>
            <a:r>
              <a:rPr lang="en-US" dirty="0" smtClean="0"/>
              <a:t>Weather forecast</a:t>
            </a:r>
          </a:p>
          <a:p>
            <a:pPr lvl="1"/>
            <a:r>
              <a:rPr lang="en-US" dirty="0" smtClean="0"/>
              <a:t>Simulation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52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426962" cy="654424"/>
          </a:xfrm>
        </p:spPr>
        <p:txBody>
          <a:bodyPr>
            <a:normAutofit/>
          </a:bodyPr>
          <a:lstStyle/>
          <a:p>
            <a:r>
              <a:rPr lang="en-US" dirty="0" smtClean="0"/>
              <a:t>What is the Internet Archive (IA)?</a:t>
            </a:r>
            <a:endParaRPr lang="en-US" dirty="0"/>
          </a:p>
        </p:txBody>
      </p:sp>
      <p:sp>
        <p:nvSpPr>
          <p:cNvPr id="3" name="Content Placeholder 2"/>
          <p:cNvSpPr>
            <a:spLocks noGrp="1"/>
          </p:cNvSpPr>
          <p:nvPr>
            <p:ph idx="1"/>
          </p:nvPr>
        </p:nvSpPr>
        <p:spPr/>
        <p:txBody>
          <a:bodyPr/>
          <a:lstStyle/>
          <a:p>
            <a:r>
              <a:rPr lang="en-US" dirty="0" smtClean="0"/>
              <a:t>Non-profit organization founded to build an Internet library for researchers, scholars, lawyers, and historians.</a:t>
            </a:r>
          </a:p>
          <a:p>
            <a:r>
              <a:rPr lang="en-US" dirty="0" smtClean="0"/>
              <a:t>Preserves and provides historical collections (e.g., texts, audio, images, videos) in digital format.</a:t>
            </a:r>
          </a:p>
          <a:p>
            <a:r>
              <a:rPr lang="en-US" dirty="0" smtClean="0"/>
              <a:t>Founded in 1996 and located in San Francisco.</a:t>
            </a:r>
          </a:p>
          <a:p>
            <a:r>
              <a:rPr lang="en-US" dirty="0" smtClean="0"/>
              <a:t>Partner with us in our Crisis, Tragedy, and Recovery project (</a:t>
            </a:r>
            <a:r>
              <a:rPr lang="en-US" u="sng" dirty="0" smtClean="0">
                <a:solidFill>
                  <a:srgbClr val="002060"/>
                </a:solidFill>
              </a:rPr>
              <a:t>www.ctrnet.net</a:t>
            </a:r>
            <a:r>
              <a:rPr lang="en-US" dirty="0" smtClean="0"/>
              <a:t>).</a:t>
            </a:r>
          </a:p>
          <a:p>
            <a:endParaRPr lang="en-US" dirty="0" smtClean="0"/>
          </a:p>
          <a:p>
            <a:endParaRPr lang="en-US" dirty="0"/>
          </a:p>
        </p:txBody>
      </p:sp>
      <p:sp>
        <p:nvSpPr>
          <p:cNvPr id="4" name="TextBox 3"/>
          <p:cNvSpPr txBox="1"/>
          <p:nvPr/>
        </p:nvSpPr>
        <p:spPr>
          <a:xfrm>
            <a:off x="549275" y="6273225"/>
            <a:ext cx="8042276" cy="584775"/>
          </a:xfrm>
          <a:prstGeom prst="rect">
            <a:avLst/>
          </a:prstGeom>
          <a:noFill/>
        </p:spPr>
        <p:txBody>
          <a:bodyPr wrap="square" rtlCol="0">
            <a:spAutoFit/>
          </a:bodyPr>
          <a:lstStyle/>
          <a:p>
            <a:pPr algn="ctr"/>
            <a:r>
              <a:rPr lang="en-US" sz="1600" u="sng" dirty="0" smtClean="0">
                <a:solidFill>
                  <a:srgbClr val="002060"/>
                </a:solidFill>
              </a:rPr>
              <a:t>http://faq.web.archive.org/what-is-the-wayback-machine/</a:t>
            </a:r>
          </a:p>
          <a:p>
            <a:pPr algn="ctr"/>
            <a:r>
              <a:rPr lang="en-US" sz="1600" u="sng" dirty="0" smtClean="0">
                <a:solidFill>
                  <a:srgbClr val="002060"/>
                </a:solidFill>
              </a:rPr>
              <a:t>http://www.archive.org/about/about.php </a:t>
            </a:r>
            <a:endParaRPr lang="en-US" sz="1600" u="sng" dirty="0">
              <a:solidFill>
                <a:srgbClr val="002060"/>
              </a:solidFill>
            </a:endParaRPr>
          </a:p>
        </p:txBody>
      </p:sp>
      <p:pic>
        <p:nvPicPr>
          <p:cNvPr id="5" name="Picture 4"/>
          <p:cNvPicPr>
            <a:picLocks noChangeAspect="1"/>
          </p:cNvPicPr>
          <p:nvPr/>
        </p:nvPicPr>
        <p:blipFill>
          <a:blip r:embed="rId2" cstate="print"/>
          <a:stretch>
            <a:fillRect/>
          </a:stretch>
        </p:blipFill>
        <p:spPr>
          <a:xfrm>
            <a:off x="5257800" y="4343400"/>
            <a:ext cx="1953525" cy="1614914"/>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6</a:t>
            </a:fld>
            <a:endParaRPr kumimoji="0" lang="en-US" dirty="0"/>
          </a:p>
        </p:txBody>
      </p:sp>
    </p:spTree>
    <p:extLst>
      <p:ext uri="{BB962C8B-B14F-4D97-AF65-F5344CB8AC3E}">
        <p14:creationId xmlns:p14="http://schemas.microsoft.com/office/powerpoint/2010/main" val="1339861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Adding Your Site to </a:t>
            </a:r>
            <a:r>
              <a:rPr lang="en-US" dirty="0" err="1" smtClean="0"/>
              <a:t>Wayback</a:t>
            </a:r>
            <a:r>
              <a:rPr lang="en-US" dirty="0" smtClean="0"/>
              <a:t> Machine</a:t>
            </a:r>
            <a:endParaRPr lang="en-US" dirty="0"/>
          </a:p>
        </p:txBody>
      </p:sp>
      <p:sp>
        <p:nvSpPr>
          <p:cNvPr id="3" name="Content Placeholder 2"/>
          <p:cNvSpPr>
            <a:spLocks noGrp="1"/>
          </p:cNvSpPr>
          <p:nvPr>
            <p:ph idx="1"/>
          </p:nvPr>
        </p:nvSpPr>
        <p:spPr/>
        <p:txBody>
          <a:bodyPr>
            <a:normAutofit/>
          </a:bodyPr>
          <a:lstStyle/>
          <a:p>
            <a:r>
              <a:rPr lang="en-US" dirty="0" smtClean="0"/>
              <a:t>Most sites are crawled during the regular archiving efforts. </a:t>
            </a:r>
          </a:p>
          <a:p>
            <a:pPr lvl="1"/>
            <a:r>
              <a:rPr lang="en-US" dirty="0" smtClean="0"/>
              <a:t> This probably applies to your school, sports activities, local government, etc. </a:t>
            </a:r>
          </a:p>
          <a:p>
            <a:r>
              <a:rPr lang="en-US" dirty="0" smtClean="0"/>
              <a:t>But some are missed. Here are steps so sites you like can be included:</a:t>
            </a:r>
          </a:p>
          <a:p>
            <a:pPr marL="514350" indent="-514350">
              <a:buFont typeface="+mj-lt"/>
              <a:buAutoNum type="arabicPeriod"/>
            </a:pPr>
            <a:r>
              <a:rPr lang="en-US" dirty="0" smtClean="0"/>
              <a:t>Get your site listed in major directories</a:t>
            </a:r>
          </a:p>
          <a:p>
            <a:pPr lvl="2"/>
            <a:r>
              <a:rPr lang="en-US" dirty="0" smtClean="0"/>
              <a:t>Go to </a:t>
            </a:r>
            <a:r>
              <a:rPr lang="en-US" u="sng" dirty="0" smtClean="0">
                <a:solidFill>
                  <a:srgbClr val="002060"/>
                </a:solidFill>
              </a:rPr>
              <a:t>http://www.dmoz.org</a:t>
            </a:r>
            <a:r>
              <a:rPr lang="en-US" dirty="0" smtClean="0"/>
              <a:t> (Open Directory)</a:t>
            </a:r>
          </a:p>
          <a:p>
            <a:pPr lvl="2"/>
            <a:r>
              <a:rPr lang="en-US" dirty="0" smtClean="0"/>
              <a:t>Find a category for your site to be listed</a:t>
            </a:r>
          </a:p>
          <a:p>
            <a:pPr lvl="2"/>
            <a:r>
              <a:rPr lang="en-US" dirty="0" smtClean="0"/>
              <a:t>Click ‘Add URL’ and enter your site’s URL</a:t>
            </a:r>
          </a:p>
          <a:p>
            <a:pPr marL="514350" indent="-514350">
              <a:buFont typeface="+mj-lt"/>
              <a:buAutoNum type="arabicPeriod"/>
            </a:pPr>
            <a:r>
              <a:rPr lang="en-US" dirty="0" smtClean="0"/>
              <a:t>Fix your site’s robots.txt rules to allow crawlers to capture your site. </a:t>
            </a:r>
          </a:p>
          <a:p>
            <a:endParaRPr lang="en-US" dirty="0"/>
          </a:p>
        </p:txBody>
      </p:sp>
      <p:sp>
        <p:nvSpPr>
          <p:cNvPr id="4" name="Rectangle 3"/>
          <p:cNvSpPr/>
          <p:nvPr/>
        </p:nvSpPr>
        <p:spPr>
          <a:xfrm>
            <a:off x="533400" y="6324600"/>
            <a:ext cx="8042276" cy="369332"/>
          </a:xfrm>
          <a:prstGeom prst="rect">
            <a:avLst/>
          </a:prstGeom>
        </p:spPr>
        <p:txBody>
          <a:bodyPr wrap="square">
            <a:spAutoFit/>
          </a:bodyPr>
          <a:lstStyle/>
          <a:p>
            <a:pPr algn="ctr"/>
            <a:r>
              <a:rPr lang="en-US" u="sng" dirty="0" smtClean="0">
                <a:solidFill>
                  <a:srgbClr val="002060"/>
                </a:solidFill>
              </a:rPr>
              <a:t>http://faq.web.archive.org/my-sites-not-archived-how-can-i-add-it/ </a:t>
            </a:r>
            <a:endParaRPr lang="en-US" u="sng" dirty="0">
              <a:solidFill>
                <a:srgbClr val="002060"/>
              </a:solidFill>
            </a:endParaRP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7</a:t>
            </a:fld>
            <a:endParaRPr kumimoji="0" lang="en-US" dirty="0"/>
          </a:p>
        </p:txBody>
      </p:sp>
    </p:spTree>
    <p:extLst>
      <p:ext uri="{BB962C8B-B14F-4D97-AF65-F5344CB8AC3E}">
        <p14:creationId xmlns:p14="http://schemas.microsoft.com/office/powerpoint/2010/main" val="15926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pPr>
              <a:tabLst>
                <a:tab pos="4859338" algn="l"/>
              </a:tabLst>
            </a:pPr>
            <a:r>
              <a:rPr lang="en-US" dirty="0"/>
              <a:t>Go </a:t>
            </a:r>
            <a:r>
              <a:rPr lang="en-US" dirty="0" smtClean="0"/>
              <a:t>to </a:t>
            </a:r>
            <a:r>
              <a:rPr lang="en-US" u="sng" dirty="0" smtClean="0">
                <a:solidFill>
                  <a:srgbClr val="002060"/>
                </a:solidFill>
              </a:rPr>
              <a:t>http</a:t>
            </a:r>
            <a:r>
              <a:rPr lang="en-US" u="sng" dirty="0">
                <a:solidFill>
                  <a:srgbClr val="002060"/>
                </a:solidFill>
              </a:rPr>
              <a:t>://wayback.archive.org/web</a:t>
            </a:r>
            <a:r>
              <a:rPr lang="en-US" u="sng" dirty="0" smtClean="0">
                <a:solidFill>
                  <a:srgbClr val="002060"/>
                </a:solidFill>
              </a:rPr>
              <a:t>/</a:t>
            </a:r>
            <a:r>
              <a:rPr lang="en-US" u="sng" dirty="0" smtClean="0">
                <a:solidFill>
                  <a:srgbClr val="0070C0"/>
                </a:solidFill>
              </a:rPr>
              <a:t> </a:t>
            </a:r>
            <a:endParaRPr lang="en-US" u="sng" dirty="0">
              <a:solidFill>
                <a:srgbClr val="0070C0"/>
              </a:solidFill>
            </a:endParaRPr>
          </a:p>
          <a:p>
            <a:r>
              <a:rPr lang="en-US" dirty="0" smtClean="0"/>
              <a:t>Find your high school’s earliest archived homepage in the Wayback Machine, by entering your school’s URL and clicking the ‘Show All’ button.</a:t>
            </a:r>
          </a:p>
          <a:p>
            <a:r>
              <a:rPr lang="en-US" dirty="0" smtClean="0"/>
              <a:t>Record your answers to the 2 questions on following slides on paper, and when everyone is done, use that information when raising your hand.</a:t>
            </a:r>
          </a:p>
        </p:txBody>
      </p:sp>
      <p:grpSp>
        <p:nvGrpSpPr>
          <p:cNvPr id="9" name="Group 8"/>
          <p:cNvGrpSpPr/>
          <p:nvPr/>
        </p:nvGrpSpPr>
        <p:grpSpPr>
          <a:xfrm>
            <a:off x="2209800" y="4267200"/>
            <a:ext cx="4800600" cy="1981200"/>
            <a:chOff x="1606543" y="3566217"/>
            <a:chExt cx="6235700" cy="3060700"/>
          </a:xfrm>
        </p:grpSpPr>
        <p:pic>
          <p:nvPicPr>
            <p:cNvPr id="4" name="Picture 3"/>
            <p:cNvPicPr>
              <a:picLocks noChangeAspect="1"/>
            </p:cNvPicPr>
            <p:nvPr/>
          </p:nvPicPr>
          <p:blipFill>
            <a:blip r:embed="rId3" cstate="print"/>
            <a:stretch>
              <a:fillRect/>
            </a:stretch>
          </p:blipFill>
          <p:spPr>
            <a:xfrm>
              <a:off x="1606543" y="3566217"/>
              <a:ext cx="6235700" cy="306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ounded Rectangle 4"/>
            <p:cNvSpPr/>
            <p:nvPr/>
          </p:nvSpPr>
          <p:spPr>
            <a:xfrm>
              <a:off x="2020374" y="5295920"/>
              <a:ext cx="2929543"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783131" y="6092997"/>
              <a:ext cx="1319588"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rot="19668923">
              <a:off x="4973678" y="5075249"/>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rot="19668923">
              <a:off x="3110921" y="5833429"/>
              <a:ext cx="592534"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1" name="Slide Number Placeholder 10"/>
          <p:cNvSpPr>
            <a:spLocks noGrp="1"/>
          </p:cNvSpPr>
          <p:nvPr>
            <p:ph type="sldNum" sz="quarter" idx="12"/>
          </p:nvPr>
        </p:nvSpPr>
        <p:spPr/>
        <p:txBody>
          <a:bodyPr/>
          <a:lstStyle/>
          <a:p>
            <a:fld id="{EA7C8D44-3667-46F6-9772-CC52308E2A7F}" type="slidenum">
              <a:rPr kumimoji="0" lang="en-US" smtClean="0"/>
              <a:pPr/>
              <a:t>8</a:t>
            </a:fld>
            <a:endParaRPr kumimoji="0" lang="en-US" dirty="0"/>
          </a:p>
        </p:txBody>
      </p:sp>
    </p:spTree>
    <p:extLst>
      <p:ext uri="{BB962C8B-B14F-4D97-AF65-F5344CB8AC3E}">
        <p14:creationId xmlns:p14="http://schemas.microsoft.com/office/powerpoint/2010/main" val="30804620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r>
              <a:rPr lang="en-US" dirty="0" smtClean="0"/>
              <a:t>Q1. When was it archived for the first time? </a:t>
            </a:r>
          </a:p>
          <a:p>
            <a:pPr lvl="1"/>
            <a:r>
              <a:rPr lang="en-US" dirty="0" smtClean="0"/>
              <a:t>Hint: Click the earliest year in the timeline toolbar on top of the page and find the date from the calendar.</a:t>
            </a:r>
          </a:p>
          <a:p>
            <a:endParaRPr lang="en-US" dirty="0" smtClean="0"/>
          </a:p>
          <a:p>
            <a:endParaRPr lang="en-US" dirty="0" smtClean="0"/>
          </a:p>
          <a:p>
            <a:pPr marL="0" indent="0">
              <a:buNone/>
            </a:pPr>
            <a:endParaRPr lang="en-US" dirty="0" smtClean="0"/>
          </a:p>
        </p:txBody>
      </p:sp>
      <p:grpSp>
        <p:nvGrpSpPr>
          <p:cNvPr id="8" name="Group 7"/>
          <p:cNvGrpSpPr/>
          <p:nvPr/>
        </p:nvGrpSpPr>
        <p:grpSpPr>
          <a:xfrm>
            <a:off x="2057400" y="2474325"/>
            <a:ext cx="5256463" cy="3850275"/>
            <a:chOff x="2057400" y="2438400"/>
            <a:chExt cx="5256463" cy="3850275"/>
          </a:xfrm>
        </p:grpSpPr>
        <p:pic>
          <p:nvPicPr>
            <p:cNvPr id="4" name="Picture 3"/>
            <p:cNvPicPr>
              <a:picLocks noChangeAspect="1"/>
            </p:cNvPicPr>
            <p:nvPr/>
          </p:nvPicPr>
          <p:blipFill>
            <a:blip r:embed="rId3" cstate="print"/>
            <a:stretch>
              <a:fillRect/>
            </a:stretch>
          </p:blipFill>
          <p:spPr>
            <a:xfrm>
              <a:off x="2057400" y="2438400"/>
              <a:ext cx="5256463" cy="3850275"/>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2663406" y="2438400"/>
              <a:ext cx="680047" cy="1340769"/>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eft Arrow 5"/>
            <p:cNvSpPr/>
            <p:nvPr/>
          </p:nvSpPr>
          <p:spPr>
            <a:xfrm rot="19668923">
              <a:off x="3347514" y="2546801"/>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Left Arrow 6"/>
            <p:cNvSpPr/>
            <p:nvPr/>
          </p:nvSpPr>
          <p:spPr>
            <a:xfrm rot="19668923">
              <a:off x="4017069" y="4878253"/>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0" name="Slide Number Placeholder 9"/>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Tree>
    <p:extLst>
      <p:ext uri="{BB962C8B-B14F-4D97-AF65-F5344CB8AC3E}">
        <p14:creationId xmlns:p14="http://schemas.microsoft.com/office/powerpoint/2010/main" val="17814965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1091</TotalTime>
  <Words>3056</Words>
  <Application>Microsoft Macintosh PowerPoint</Application>
  <PresentationFormat>On-screen Show (4:3)</PresentationFormat>
  <Paragraphs>419</Paragraphs>
  <Slides>52</Slides>
  <Notes>29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Origin</vt:lpstr>
      <vt:lpstr>NASA INSPIRE</vt:lpstr>
      <vt:lpstr>About Instructor</vt:lpstr>
      <vt:lpstr>Students Who Helped Prepare the Activities</vt:lpstr>
      <vt:lpstr>Overview of the Class</vt:lpstr>
      <vt:lpstr>What is the Wayback Machine?</vt:lpstr>
      <vt:lpstr>What is the Internet Archive (IA)?</vt:lpstr>
      <vt:lpstr>Adding Your Site to Wayback Machine</vt:lpstr>
      <vt:lpstr>Exercise I</vt:lpstr>
      <vt:lpstr>Exercise I</vt:lpstr>
      <vt:lpstr>Exercise I</vt:lpstr>
      <vt:lpstr>Exercise II</vt:lpstr>
      <vt:lpstr>Exercise II</vt:lpstr>
      <vt:lpstr>Exercise III</vt:lpstr>
      <vt:lpstr>Light-Bot</vt:lpstr>
      <vt:lpstr>Goals</vt:lpstr>
      <vt:lpstr>Open Light-Bot</vt:lpstr>
      <vt:lpstr>Command Key</vt:lpstr>
      <vt:lpstr>TUTORIAL: LEVEL 1</vt:lpstr>
      <vt:lpstr>Possible Solution</vt:lpstr>
      <vt:lpstr>CHALLENGE</vt:lpstr>
      <vt:lpstr>GREENFOOT</vt:lpstr>
      <vt:lpstr>Wombat Scenario</vt:lpstr>
      <vt:lpstr>GREENFOOT Interface</vt:lpstr>
      <vt:lpstr>Add a Wombat</vt:lpstr>
      <vt:lpstr>Add a Leaf</vt:lpstr>
      <vt:lpstr>Make Objects Act</vt:lpstr>
      <vt:lpstr>Run a Scenario</vt:lpstr>
      <vt:lpstr>Invoke Methods Directly</vt:lpstr>
      <vt:lpstr>Invoke a World Method</vt:lpstr>
      <vt:lpstr>Create a New World</vt:lpstr>
      <vt:lpstr>Change the Behavior of an Object</vt:lpstr>
      <vt:lpstr>Change the Behavior of an Object (cont.)</vt:lpstr>
      <vt:lpstr>Change the Behavior of an Object (cont.)</vt:lpstr>
      <vt:lpstr>PowerPoint Presentation</vt:lpstr>
      <vt:lpstr>More on Greenfoot</vt:lpstr>
      <vt:lpstr>World Wide Telescope (WWT)</vt:lpstr>
      <vt:lpstr>Navigating through WWT</vt:lpstr>
      <vt:lpstr>Navigating through WWT (cont.)</vt:lpstr>
      <vt:lpstr>Task I</vt:lpstr>
      <vt:lpstr>Here is the Grand Canyon of Mars!</vt:lpstr>
      <vt:lpstr>Task II</vt:lpstr>
      <vt:lpstr>Image Crossfade in WWT</vt:lpstr>
      <vt:lpstr>Task III</vt:lpstr>
      <vt:lpstr>Helix Nebula/NGC 7293</vt:lpstr>
      <vt:lpstr>Task III (cont.)</vt:lpstr>
      <vt:lpstr>Activity IV </vt:lpstr>
      <vt:lpstr>WWT Data on Star Co-ordinates</vt:lpstr>
      <vt:lpstr>Computing in WWT</vt:lpstr>
      <vt:lpstr>How All the Pieces Fit Together</vt:lpstr>
      <vt:lpstr>For More</vt:lpstr>
      <vt:lpstr>More on Computing</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INSPIRE</dc:title>
  <dc:creator>Monika Akbar</dc:creator>
  <cp:lastModifiedBy>Ed Fox</cp:lastModifiedBy>
  <cp:revision>332</cp:revision>
  <dcterms:created xsi:type="dcterms:W3CDTF">2011-07-01T01:48:49Z</dcterms:created>
  <dcterms:modified xsi:type="dcterms:W3CDTF">2011-07-05T23:52:38Z</dcterms:modified>
</cp:coreProperties>
</file>