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notesSlides/notesSlide40.xml" ContentType="application/vnd.openxmlformats-officedocument.presentationml.notes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39.xml" ContentType="application/vnd.openxmlformats-officedocument.presentationml.notes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notesSlides/notesSlide30.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notesSlides/notesSlide38.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notesSlides/notesSlide37.xml" ContentType="application/vnd.openxmlformats-officedocument.presentationml.notes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notesSlides/notesSlide36.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r:id="rId1"/>
  </p:sldMasterIdLst>
  <p:notesMasterIdLst>
    <p:notesMasterId r:id="rId49"/>
  </p:notesMasterIdLst>
  <p:handoutMasterIdLst>
    <p:handoutMasterId r:id="rId50"/>
  </p:handoutMasterIdLst>
  <p:sldIdLst>
    <p:sldId id="366" r:id="rId2"/>
    <p:sldId id="372" r:id="rId3"/>
    <p:sldId id="343" r:id="rId4"/>
    <p:sldId id="259" r:id="rId5"/>
    <p:sldId id="284" r:id="rId6"/>
    <p:sldId id="347" r:id="rId7"/>
    <p:sldId id="371" r:id="rId8"/>
    <p:sldId id="285" r:id="rId9"/>
    <p:sldId id="368" r:id="rId10"/>
    <p:sldId id="322" r:id="rId11"/>
    <p:sldId id="325" r:id="rId12"/>
    <p:sldId id="349" r:id="rId13"/>
    <p:sldId id="326" r:id="rId14"/>
    <p:sldId id="352" r:id="rId15"/>
    <p:sldId id="357" r:id="rId16"/>
    <p:sldId id="354" r:id="rId17"/>
    <p:sldId id="353" r:id="rId18"/>
    <p:sldId id="355" r:id="rId19"/>
    <p:sldId id="356" r:id="rId20"/>
    <p:sldId id="363" r:id="rId21"/>
    <p:sldId id="268" r:id="rId22"/>
    <p:sldId id="364" r:id="rId23"/>
    <p:sldId id="267" r:id="rId24"/>
    <p:sldId id="316" r:id="rId25"/>
    <p:sldId id="359" r:id="rId26"/>
    <p:sldId id="360" r:id="rId27"/>
    <p:sldId id="365" r:id="rId28"/>
    <p:sldId id="295" r:id="rId29"/>
    <p:sldId id="288" r:id="rId30"/>
    <p:sldId id="272" r:id="rId31"/>
    <p:sldId id="294" r:id="rId32"/>
    <p:sldId id="350" r:id="rId33"/>
    <p:sldId id="290" r:id="rId34"/>
    <p:sldId id="314" r:id="rId35"/>
    <p:sldId id="348" r:id="rId36"/>
    <p:sldId id="345" r:id="rId37"/>
    <p:sldId id="346" r:id="rId38"/>
    <p:sldId id="279" r:id="rId39"/>
    <p:sldId id="344" r:id="rId40"/>
    <p:sldId id="281" r:id="rId41"/>
    <p:sldId id="277" r:id="rId42"/>
    <p:sldId id="287" r:id="rId43"/>
    <p:sldId id="320" r:id="rId44"/>
    <p:sldId id="358" r:id="rId45"/>
    <p:sldId id="291" r:id="rId46"/>
    <p:sldId id="293" r:id="rId47"/>
    <p:sldId id="273"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DE5F24"/>
    <a:srgbClr val="E9EDF6"/>
    <a:srgbClr val="F49326"/>
    <a:srgbClr val="CB974D"/>
    <a:srgbClr val="FFD998"/>
    <a:srgbClr val="FFCF8C"/>
    <a:srgbClr val="FFDBA1"/>
    <a:srgbClr val="FFCA87"/>
    <a:srgbClr val="FFD7AA"/>
    <a:srgbClr val="DFD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76112" autoAdjust="0"/>
  </p:normalViewPr>
  <p:slideViewPr>
    <p:cSldViewPr snapToGrid="0" snapToObjects="1">
      <p:cViewPr>
        <p:scale>
          <a:sx n="75" d="100"/>
          <a:sy n="75" d="100"/>
        </p:scale>
        <p:origin x="-1704" y="-1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3228C8-C18C-A742-9693-5D55B59727EB}" type="datetimeFigureOut">
              <a:rPr lang="en-US" smtClean="0"/>
              <a:pPr/>
              <a:t>6/14/11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6E68FA-5235-F845-AB13-E7E92BA04269}"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AE32A7-55E4-F445-AC15-BB08B2A6FDF5}" type="datetimeFigureOut">
              <a:rPr lang="en-US" smtClean="0"/>
              <a:pPr/>
              <a:t>6/14/11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B5CB0F-511A-C844-84D0-8FD582EF49BF}"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57D473CD-3D7C-D04B-BE1B-4D1D7B6762BE}" type="slidenum">
              <a:rPr lang="en-US"/>
              <a:pPr/>
              <a:t>1</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marL="228600" indent="-228600">
              <a:buAutoNum type="arabicPeriod"/>
            </a:pPr>
            <a:r>
              <a:rPr lang="en-US" dirty="0" smtClean="0"/>
              <a:t>INTRODUCE YOURSELF</a:t>
            </a:r>
          </a:p>
          <a:p>
            <a:pPr marL="228600" indent="-228600">
              <a:buAutoNum type="arabicPeriod"/>
            </a:pPr>
            <a:r>
              <a:rPr lang="en-US" dirty="0" smtClean="0"/>
              <a:t>Say title</a:t>
            </a:r>
          </a:p>
          <a:p>
            <a:pPr marL="228600" indent="-228600">
              <a:buAutoNum type="arabicPeriod"/>
            </a:pPr>
            <a:r>
              <a:rPr lang="en-US" dirty="0" smtClean="0"/>
              <a:t>Part</a:t>
            </a:r>
            <a:r>
              <a:rPr lang="en-US" baseline="0" dirty="0" smtClean="0"/>
              <a:t> of </a:t>
            </a:r>
            <a:r>
              <a:rPr lang="en-US" baseline="0" dirty="0" err="1" smtClean="0"/>
              <a:t>Uma</a:t>
            </a:r>
            <a:r>
              <a:rPr lang="en-US" baseline="0" dirty="0" smtClean="0"/>
              <a:t> Murthy’s dissertation work</a:t>
            </a:r>
          </a:p>
          <a:p>
            <a:pPr marL="228600" indent="-228600">
              <a:buAutoNum type="arabicPeriod"/>
            </a:pPr>
            <a:r>
              <a:rPr lang="en-US" baseline="0" dirty="0" smtClean="0"/>
              <a:t>Acknowledge Dr. Fox’s </a:t>
            </a:r>
            <a:r>
              <a:rPr lang="en-US" baseline="0" dirty="0" smtClean="0"/>
              <a:t>presence</a:t>
            </a:r>
          </a:p>
          <a:p>
            <a:pPr marL="228600" indent="-228600">
              <a:buAutoNum type="arabicPeriod"/>
            </a:pPr>
            <a:endParaRPr lang="en-US" baseline="0" dirty="0" smtClean="0"/>
          </a:p>
          <a:p>
            <a:pPr marL="228600" indent="-228600">
              <a:buNone/>
            </a:pPr>
            <a:r>
              <a:rPr lang="en-US" baseline="0" dirty="0" smtClean="0"/>
              <a:t>&gt; </a:t>
            </a:r>
            <a:endParaRPr lang="en-US" baseline="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We developed a prototype of an SI-DL, SuperIDR that enables working with parts of images.</a:t>
            </a:r>
          </a:p>
          <a:p>
            <a:pPr marL="228600" indent="-228600">
              <a:buAutoNum type="arabicPeriod"/>
            </a:pPr>
            <a:r>
              <a:rPr lang="en-US" baseline="0" dirty="0" smtClean="0"/>
              <a:t>It allows a user to mark-up and annotate parts of images and later retrieve information, </a:t>
            </a:r>
            <a:r>
              <a:rPr lang="en-US" b="1" baseline="0" dirty="0" smtClean="0"/>
              <a:t>including </a:t>
            </a:r>
            <a:r>
              <a:rPr lang="en-US" b="1" baseline="0" dirty="0" err="1" smtClean="0"/>
              <a:t>subimages</a:t>
            </a:r>
            <a:r>
              <a:rPr lang="en-US" baseline="0" dirty="0" smtClean="0"/>
              <a:t>, in multiple ways, including text- and content-based image retrieval. </a:t>
            </a:r>
          </a:p>
        </p:txBody>
      </p:sp>
      <p:sp>
        <p:nvSpPr>
          <p:cNvPr id="4" name="Slide Number Placeholder 3"/>
          <p:cNvSpPr>
            <a:spLocks noGrp="1"/>
          </p:cNvSpPr>
          <p:nvPr>
            <p:ph type="sldNum" sz="quarter" idx="10"/>
          </p:nvPr>
        </p:nvSpPr>
        <p:spPr/>
        <p:txBody>
          <a:bodyPr/>
          <a:lstStyle/>
          <a:p>
            <a:fld id="{11B5CB0F-511A-C844-84D0-8FD582EF49B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n-US" dirty="0" smtClean="0"/>
              <a:t>Test</a:t>
            </a:r>
            <a:r>
              <a:rPr lang="en-US" baseline="0" dirty="0" smtClean="0"/>
              <a:t> the </a:t>
            </a:r>
            <a:r>
              <a:rPr lang="en-US" baseline="0" dirty="0" err="1" smtClean="0"/>
              <a:t>SuperIDR</a:t>
            </a:r>
            <a:r>
              <a:rPr lang="en-US" baseline="0" dirty="0" smtClean="0"/>
              <a:t>-&gt; choose fish</a:t>
            </a:r>
          </a:p>
          <a:p>
            <a:pPr marL="228600" indent="-228600">
              <a:buNone/>
            </a:pPr>
            <a:r>
              <a:rPr lang="en-US" baseline="0" dirty="0" smtClean="0"/>
              <a:t>“</a:t>
            </a:r>
            <a:r>
              <a:rPr lang="en-US" baseline="0" dirty="0" smtClean="0"/>
              <a:t>specimen</a:t>
            </a:r>
            <a:r>
              <a:rPr lang="en-US" baseline="0" dirty="0" smtClean="0"/>
              <a:t>”</a:t>
            </a:r>
            <a:endParaRPr lang="en-US" baseline="0" dirty="0" smtClean="0"/>
          </a:p>
          <a:p>
            <a:pPr marL="228600" indent="-228600">
              <a:buNone/>
            </a:pPr>
            <a:endParaRPr lang="en-US" dirty="0" smtClean="0"/>
          </a:p>
          <a:p>
            <a:pPr marL="228600" indent="-228600">
              <a:buAutoNum type="arabicPeriod"/>
            </a:pPr>
            <a:r>
              <a:rPr lang="en-US" dirty="0" smtClean="0"/>
              <a:t>Our </a:t>
            </a:r>
            <a:r>
              <a:rPr lang="en-US" dirty="0" smtClean="0"/>
              <a:t>next step was to test</a:t>
            </a:r>
            <a:r>
              <a:rPr lang="en-US" baseline="0" dirty="0" smtClean="0"/>
              <a:t> SuperIDR, our prototype SI-DL in a scholarly task and how SuperIDR would support that scholarly task</a:t>
            </a:r>
          </a:p>
          <a:p>
            <a:pPr marL="228600" indent="-228600">
              <a:buAutoNum type="arabicPeriod"/>
            </a:pPr>
            <a:r>
              <a:rPr lang="en-US" baseline="0" dirty="0" smtClean="0"/>
              <a:t>Chose fish species identification as it inherently involves working with parts of fishes and fish images. </a:t>
            </a:r>
          </a:p>
          <a:p>
            <a:pPr marL="228600" indent="-228600">
              <a:buAutoNum type="arabicPeriod"/>
            </a:pPr>
            <a:r>
              <a:rPr lang="en-US" baseline="0" dirty="0" smtClean="0"/>
              <a:t>In fish identification, one is </a:t>
            </a:r>
            <a:r>
              <a:rPr lang="en-US" dirty="0" smtClean="0"/>
              <a:t>given an</a:t>
            </a:r>
            <a:r>
              <a:rPr lang="en-US" baseline="0" dirty="0" smtClean="0"/>
              <a:t> unknown </a:t>
            </a:r>
            <a:r>
              <a:rPr lang="en-US" dirty="0" smtClean="0"/>
              <a:t>fish specimen (TOP). Various fish ID</a:t>
            </a:r>
            <a:r>
              <a:rPr lang="en-US" baseline="0" dirty="0" smtClean="0"/>
              <a:t> materials such as a dichotomous key, text books, annotated pictures, and personal notes are used to identify the species of the unknown fish specimen. In most cases, a combination of these materials are used. </a:t>
            </a:r>
          </a:p>
          <a:p>
            <a:endParaRPr lang="en-US" dirty="0" smtClean="0"/>
          </a:p>
          <a:p>
            <a:endParaRPr lang="en-US" dirty="0" smtClean="0"/>
          </a:p>
          <a:p>
            <a:r>
              <a:rPr lang="en-US" dirty="0" smtClean="0"/>
              <a:t>IF TIME PERMITS</a:t>
            </a:r>
            <a:r>
              <a:rPr lang="en-US" baseline="0" dirty="0" smtClean="0"/>
              <a:t> OR SOMEONE ASKS</a:t>
            </a:r>
            <a:endParaRPr lang="en-US" dirty="0" smtClean="0"/>
          </a:p>
          <a:p>
            <a:r>
              <a:rPr lang="en-US" dirty="0" smtClean="0"/>
              <a:t>There are </a:t>
            </a:r>
            <a:r>
              <a:rPr lang="en-US" baseline="0" dirty="0" smtClean="0"/>
              <a:t>various fish ID methods, but typically focus on distinguishing characteristics, dealing with descriptions of parts of the fish.</a:t>
            </a:r>
          </a:p>
          <a:p>
            <a:r>
              <a:rPr lang="en-US" baseline="0" dirty="0" smtClean="0"/>
              <a:t>Dichotomous keys are akin to decision trees, where at each node a question is asked and depending on the answer, further questions are asked till one arrives at the species. Students might make </a:t>
            </a:r>
            <a:r>
              <a:rPr lang="en-US" baseline="0" dirty="0" err="1" smtClean="0"/>
              <a:t>notecards</a:t>
            </a:r>
            <a:r>
              <a:rPr lang="en-US" baseline="0" dirty="0" smtClean="0"/>
              <a:t> to study about species, which they might later use to identify the species.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Customized SuperIDR to</a:t>
            </a:r>
            <a:r>
              <a:rPr lang="en-US" baseline="0" dirty="0" smtClean="0"/>
              <a:t> work with fish data and images. </a:t>
            </a:r>
          </a:p>
          <a:p>
            <a:r>
              <a:rPr lang="en-US" baseline="0" dirty="0" smtClean="0"/>
              <a:t>2. Slide  shows the details of a species, with a description of the species, all its images, </a:t>
            </a:r>
            <a:r>
              <a:rPr lang="en-US" baseline="0" dirty="0" err="1" smtClean="0"/>
              <a:t>subimages</a:t>
            </a:r>
            <a:r>
              <a:rPr lang="en-US" baseline="0" dirty="0" smtClean="0"/>
              <a:t> on each image and associated annotations.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1" dirty="0" smtClean="0"/>
              <a:t>We did a series of user studies </a:t>
            </a:r>
            <a:r>
              <a:rPr lang="en-US" dirty="0" smtClean="0"/>
              <a:t>on SuperIDR,</a:t>
            </a:r>
            <a:r>
              <a:rPr lang="en-US" baseline="0" dirty="0" smtClean="0"/>
              <a:t> including one where we </a:t>
            </a:r>
            <a:r>
              <a:rPr lang="en-US" i="1" baseline="0" dirty="0" smtClean="0"/>
              <a:t>compared the use of SuperIDR with traditional fish identification methods </a:t>
            </a:r>
            <a:r>
              <a:rPr lang="en-US" baseline="0" dirty="0" smtClean="0"/>
              <a:t>in an Ichthyology classroom</a:t>
            </a:r>
          </a:p>
          <a:p>
            <a:pPr marL="228600" indent="-228600">
              <a:buAutoNum type="arabicPeriod"/>
            </a:pPr>
            <a:r>
              <a:rPr lang="en-US" baseline="0" dirty="0" smtClean="0"/>
              <a:t>&lt;CLICK&gt;We found that students had a </a:t>
            </a:r>
            <a:r>
              <a:rPr lang="en-US" b="1" baseline="0" dirty="0" smtClean="0"/>
              <a:t>higher likelihood</a:t>
            </a:r>
            <a:r>
              <a:rPr lang="en-US" baseline="0" dirty="0" smtClean="0"/>
              <a:t> </a:t>
            </a:r>
            <a:r>
              <a:rPr lang="en-US" i="0" u="sng" baseline="0" dirty="0" smtClean="0"/>
              <a:t>of identifying species correctly with SuperIDR </a:t>
            </a:r>
            <a:r>
              <a:rPr lang="en-US" baseline="0" dirty="0" smtClean="0"/>
              <a:t>than with traditional methods with less than a week of using.</a:t>
            </a:r>
          </a:p>
          <a:p>
            <a:pPr marL="228600" indent="-228600">
              <a:buAutoNum type="arabicPeriod"/>
            </a:pPr>
            <a:r>
              <a:rPr lang="en-US" baseline="0" dirty="0" smtClean="0"/>
              <a:t>However, we did not gain any insights into how they used SuperIDR or details of how they use </a:t>
            </a:r>
            <a:r>
              <a:rPr lang="en-US" baseline="0" dirty="0" err="1" smtClean="0"/>
              <a:t>subimages</a:t>
            </a:r>
            <a:r>
              <a:rPr lang="en-US" baseline="0" dirty="0" smtClean="0"/>
              <a:t> in species identification</a:t>
            </a:r>
            <a:r>
              <a:rPr lang="en-US" baseline="0" dirty="0" smtClean="0"/>
              <a:t>.</a:t>
            </a:r>
          </a:p>
          <a:p>
            <a:pPr marL="228600" indent="-228600">
              <a:buAutoNum type="arabicPeriod"/>
            </a:pPr>
            <a:endParaRPr lang="en-US" baseline="0" dirty="0" smtClean="0"/>
          </a:p>
          <a:p>
            <a:pPr marL="228600" indent="-228600">
              <a:buNone/>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Which brings us to the topic of this talk.</a:t>
            </a:r>
            <a:r>
              <a:rPr lang="en-US" b="1" baseline="0" dirty="0" smtClean="0"/>
              <a:t> </a:t>
            </a:r>
            <a:r>
              <a:rPr lang="en-US" baseline="0" dirty="0" smtClean="0"/>
              <a:t>We conducted this qualitative user study, where we looked use of </a:t>
            </a:r>
            <a:r>
              <a:rPr lang="en-US" baseline="0" dirty="0" err="1" smtClean="0"/>
              <a:t>subimages</a:t>
            </a:r>
            <a:r>
              <a:rPr lang="en-US" baseline="0" dirty="0" smtClean="0"/>
              <a:t> in species identification. We had two main questions in  mind: </a:t>
            </a:r>
          </a:p>
          <a:p>
            <a:pPr marL="228600" indent="-228600">
              <a:buAutoNum type="arabicPeriod"/>
            </a:pPr>
            <a:r>
              <a:rPr lang="en-US" baseline="0" dirty="0" smtClean="0"/>
              <a:t>How do people use </a:t>
            </a:r>
            <a:r>
              <a:rPr lang="en-US" baseline="0" dirty="0" err="1" smtClean="0"/>
              <a:t>subimages</a:t>
            </a:r>
            <a:r>
              <a:rPr lang="en-US" baseline="0" dirty="0" smtClean="0"/>
              <a:t> in fish ID? Specifically, what does it mean to be a </a:t>
            </a:r>
            <a:r>
              <a:rPr lang="en-US" baseline="0" dirty="0" err="1" smtClean="0"/>
              <a:t>subimage?what</a:t>
            </a:r>
            <a:r>
              <a:rPr lang="en-US" baseline="0" dirty="0" smtClean="0"/>
              <a:t> its characteristics are? And, What are the </a:t>
            </a:r>
            <a:r>
              <a:rPr lang="en-US" baseline="0" dirty="0" err="1" smtClean="0"/>
              <a:t>waysand</a:t>
            </a:r>
            <a:r>
              <a:rPr lang="en-US" baseline="0" dirty="0" smtClean="0"/>
              <a:t> contexts  in which </a:t>
            </a:r>
            <a:r>
              <a:rPr lang="en-US" baseline="0" dirty="0" err="1" smtClean="0"/>
              <a:t>subimages</a:t>
            </a:r>
            <a:r>
              <a:rPr lang="en-US" baseline="0" dirty="0" smtClean="0"/>
              <a:t> are used in fish ID?</a:t>
            </a:r>
          </a:p>
          <a:p>
            <a:pPr marL="228600" indent="-228600">
              <a:buAutoNum type="arabicPeriod"/>
            </a:pPr>
            <a:r>
              <a:rPr lang="en-US" baseline="0" dirty="0" smtClean="0"/>
              <a:t>How do people use </a:t>
            </a:r>
            <a:r>
              <a:rPr lang="en-US" baseline="0" dirty="0" err="1" smtClean="0"/>
              <a:t>subimages</a:t>
            </a:r>
            <a:r>
              <a:rPr lang="en-US" baseline="0" dirty="0" smtClean="0"/>
              <a:t> in SuperIDR and does SuperIDR support their use of </a:t>
            </a:r>
            <a:r>
              <a:rPr lang="en-US" baseline="0" dirty="0" err="1" smtClean="0"/>
              <a:t>subimages</a:t>
            </a:r>
            <a:r>
              <a:rPr lang="en-US" baseline="0" dirty="0" smtClean="0"/>
              <a:t>?</a:t>
            </a:r>
          </a:p>
          <a:p>
            <a:pPr marL="228600" indent="-228600">
              <a:buNone/>
            </a:pPr>
            <a:endParaRPr lang="en-US" baseline="0" dirty="0" smtClean="0"/>
          </a:p>
          <a:p>
            <a:pPr marL="228600" indent="-228600">
              <a:buNone/>
            </a:pP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Rationale for the design of the study was to:</a:t>
            </a:r>
          </a:p>
          <a:p>
            <a:pPr marL="228600" indent="-228600">
              <a:buAutoNum type="arabicPeriod"/>
            </a:pPr>
            <a:r>
              <a:rPr lang="en-US" dirty="0" smtClean="0"/>
              <a:t>Maximize</a:t>
            </a:r>
            <a:r>
              <a:rPr lang="en-US" baseline="0" dirty="0" smtClean="0"/>
              <a:t> the use of SuperIDR – we did that :</a:t>
            </a:r>
          </a:p>
          <a:p>
            <a:pPr marL="685800" lvl="1" indent="-228600">
              <a:buAutoNum type="arabicPeriod"/>
            </a:pPr>
            <a:r>
              <a:rPr lang="en-US" baseline="0" dirty="0" smtClean="0"/>
              <a:t>By recruiting people  who are interested in fish ID and are involved in it as part of their work or study</a:t>
            </a:r>
          </a:p>
          <a:p>
            <a:pPr marL="685800" lvl="1" indent="-228600">
              <a:buAutoNum type="arabicPeriod"/>
            </a:pPr>
            <a:r>
              <a:rPr lang="en-US" baseline="0" dirty="0" smtClean="0"/>
              <a:t>BY having them use it for a long period of time (than a controlled lab setting)– in this case three weeks. </a:t>
            </a:r>
          </a:p>
          <a:p>
            <a:pPr marL="685800" lvl="1" indent="-228600">
              <a:buAutoNum type="arabicPeriod"/>
            </a:pPr>
            <a:r>
              <a:rPr lang="en-US" baseline="0" dirty="0" smtClean="0"/>
              <a:t>By having </a:t>
            </a:r>
            <a:r>
              <a:rPr lang="en-US" dirty="0" smtClean="0"/>
              <a:t>them use SuperIDR on</a:t>
            </a:r>
            <a:r>
              <a:rPr lang="en-US" baseline="0" dirty="0" smtClean="0"/>
              <a:t> </a:t>
            </a:r>
            <a:r>
              <a:rPr lang="en-US" dirty="0" smtClean="0"/>
              <a:t>their own in day-to-day</a:t>
            </a:r>
            <a:r>
              <a:rPr lang="en-US" baseline="0" dirty="0" smtClean="0"/>
              <a:t> activities -- where they had uninterrupted use, </a:t>
            </a:r>
            <a:r>
              <a:rPr lang="en-US" dirty="0" smtClean="0"/>
              <a:t>and in targeted tasks</a:t>
            </a:r>
            <a:r>
              <a:rPr lang="en-US" baseline="0" dirty="0" smtClean="0"/>
              <a:t> --</a:t>
            </a:r>
            <a:r>
              <a:rPr lang="en-US" dirty="0" smtClean="0"/>
              <a:t> so we have data on use that relates to task execution, i.e. fish</a:t>
            </a:r>
            <a:r>
              <a:rPr lang="en-US" baseline="0" dirty="0" smtClean="0"/>
              <a:t> ID,</a:t>
            </a:r>
            <a:r>
              <a:rPr lang="en-US" dirty="0" smtClean="0"/>
              <a:t> and have an opportunity to observe that use.</a:t>
            </a:r>
            <a:endParaRPr lang="en-US" baseline="0" dirty="0" smtClean="0"/>
          </a:p>
          <a:p>
            <a:pPr marL="228600" indent="-228600">
              <a:buAutoNum type="arabicPeriod"/>
            </a:pPr>
            <a:r>
              <a:rPr lang="en-US" baseline="0" dirty="0" smtClean="0"/>
              <a:t>Then, we collected data from multiple sources and in multiple ways so, we ended up having plenty of data to analyze on </a:t>
            </a:r>
            <a:r>
              <a:rPr lang="en-US" baseline="0" dirty="0" err="1" smtClean="0"/>
              <a:t>subimage</a:t>
            </a:r>
            <a:r>
              <a:rPr lang="en-US" baseline="0" dirty="0" smtClean="0"/>
              <a:t> and SuperIDR use. </a:t>
            </a:r>
          </a:p>
          <a:p>
            <a:endParaRPr lang="en-US" dirty="0" smtClean="0"/>
          </a:p>
        </p:txBody>
      </p:sp>
      <p:sp>
        <p:nvSpPr>
          <p:cNvPr id="4" name="Slide Number Placeholder 3"/>
          <p:cNvSpPr>
            <a:spLocks noGrp="1"/>
          </p:cNvSpPr>
          <p:nvPr>
            <p:ph type="sldNum" sz="quarter" idx="10"/>
          </p:nvPr>
        </p:nvSpPr>
        <p:spPr/>
        <p:txBody>
          <a:bodyPr/>
          <a:lstStyle/>
          <a:p>
            <a:fld id="{11B5CB0F-511A-C844-84D0-8FD582EF49B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Our study spanned over three weeks.</a:t>
            </a:r>
            <a:endParaRPr lang="en-US" baseline="0" dirty="0" smtClean="0"/>
          </a:p>
          <a:p>
            <a:pPr marL="228600" indent="-228600">
              <a:buAutoNum type="arabicPeriod"/>
            </a:pPr>
            <a:r>
              <a:rPr lang="en-US" baseline="0" dirty="0" smtClean="0"/>
              <a:t>At the beginning of the study, for each participant, we provided an overview of study, got their consent, setup SuperIDR on their personal computers &lt;CLICK&gt; and trained them to use it, including having them complete a set of training tasks.</a:t>
            </a:r>
          </a:p>
          <a:p>
            <a:pPr marL="228600" indent="-228600">
              <a:buAutoNum type="arabicPeriod"/>
            </a:pPr>
            <a:r>
              <a:rPr lang="en-US" baseline="0" dirty="0" smtClean="0"/>
              <a:t>Then, we conducted a pre-study interview, asking participants about their fish ID practices and their fish ID background and experience.</a:t>
            </a:r>
          </a:p>
        </p:txBody>
      </p:sp>
      <p:sp>
        <p:nvSpPr>
          <p:cNvPr id="4" name="Slide Number Placeholder 3"/>
          <p:cNvSpPr>
            <a:spLocks noGrp="1"/>
          </p:cNvSpPr>
          <p:nvPr>
            <p:ph type="sldNum" sz="quarter" idx="10"/>
          </p:nvPr>
        </p:nvSpPr>
        <p:spPr/>
        <p:txBody>
          <a:bodyPr/>
          <a:lstStyle/>
          <a:p>
            <a:fld id="{11B5CB0F-511A-C844-84D0-8FD582EF49B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Over the next three</a:t>
            </a:r>
            <a:r>
              <a:rPr lang="en-US" baseline="0" dirty="0" smtClean="0"/>
              <a:t> weeks, they used SuperIDR in their work/study environment.</a:t>
            </a:r>
          </a:p>
          <a:p>
            <a:pPr marL="228600" indent="-228600">
              <a:buAutoNum type="arabicPeriod"/>
            </a:pPr>
            <a:r>
              <a:rPr lang="en-US" baseline="0" dirty="0" smtClean="0"/>
              <a:t>At the end of each use, the tool prompted them to complete a diary &lt;CLICK&gt; on their experience with SuperIDR, asking about the task they were working on and how SuperIDR supported that task.</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aseline="0" dirty="0" smtClean="0"/>
              <a:t>After the 1</a:t>
            </a:r>
            <a:r>
              <a:rPr lang="en-US" baseline="30000" dirty="0" smtClean="0"/>
              <a:t>st</a:t>
            </a:r>
            <a:r>
              <a:rPr lang="en-US" baseline="0" dirty="0" smtClean="0"/>
              <a:t> and 2</a:t>
            </a:r>
            <a:r>
              <a:rPr lang="en-US" baseline="30000" dirty="0" smtClean="0"/>
              <a:t>nd</a:t>
            </a:r>
            <a:r>
              <a:rPr lang="en-US" baseline="0" dirty="0" smtClean="0"/>
              <a:t> week, we met with participants individually, and gave </a:t>
            </a:r>
            <a:r>
              <a:rPr lang="en-US" b="1" baseline="0" dirty="0" smtClean="0"/>
              <a:t>them unknown specimens </a:t>
            </a:r>
            <a:r>
              <a:rPr lang="en-US" baseline="0" dirty="0" smtClean="0"/>
              <a:t>&lt;CLICK&gt; to identify using </a:t>
            </a:r>
            <a:r>
              <a:rPr lang="en-US" b="1" baseline="0" dirty="0" err="1" smtClean="0"/>
              <a:t>SUperIDR</a:t>
            </a:r>
            <a:r>
              <a:rPr lang="en-US" baseline="0" dirty="0" smtClean="0"/>
              <a:t>.</a:t>
            </a:r>
          </a:p>
          <a:p>
            <a:pPr marL="228600" indent="-228600">
              <a:buAutoNum type="arabicPeriod"/>
            </a:pPr>
            <a:r>
              <a:rPr lang="en-US" baseline="0" dirty="0" smtClean="0"/>
              <a:t>We observed that use and recorded their screen interactions</a:t>
            </a:r>
            <a:r>
              <a:rPr lang="en-US" baseline="0" dirty="0" smtClean="0"/>
              <a:t>.</a:t>
            </a:r>
          </a:p>
        </p:txBody>
      </p:sp>
      <p:sp>
        <p:nvSpPr>
          <p:cNvPr id="4" name="Slide Number Placeholder 3"/>
          <p:cNvSpPr>
            <a:spLocks noGrp="1"/>
          </p:cNvSpPr>
          <p:nvPr>
            <p:ph type="sldNum" sz="quarter" idx="10"/>
          </p:nvPr>
        </p:nvSpPr>
        <p:spPr/>
        <p:txBody>
          <a:bodyPr/>
          <a:lstStyle/>
          <a:p>
            <a:fld id="{11B5CB0F-511A-C844-84D0-8FD582EF49B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At the end of the three weeks, we had a post-study interview asking details about their </a:t>
            </a:r>
            <a:r>
              <a:rPr lang="en-US" dirty="0" err="1" smtClean="0"/>
              <a:t>subimage</a:t>
            </a:r>
            <a:r>
              <a:rPr lang="en-US" dirty="0" smtClean="0"/>
              <a:t> and </a:t>
            </a:r>
            <a:r>
              <a:rPr lang="en-US" dirty="0" err="1" smtClean="0"/>
              <a:t>SUperIDR</a:t>
            </a:r>
            <a:r>
              <a:rPr lang="en-US" dirty="0" smtClean="0"/>
              <a:t> use.</a:t>
            </a:r>
            <a:r>
              <a:rPr lang="en-US" baseline="0" dirty="0" smtClean="0"/>
              <a:t> </a:t>
            </a:r>
          </a:p>
        </p:txBody>
      </p:sp>
      <p:sp>
        <p:nvSpPr>
          <p:cNvPr id="4" name="Slide Number Placeholder 3"/>
          <p:cNvSpPr>
            <a:spLocks noGrp="1"/>
          </p:cNvSpPr>
          <p:nvPr>
            <p:ph type="sldNum" sz="quarter" idx="10"/>
          </p:nvPr>
        </p:nvSpPr>
        <p:spPr/>
        <p:txBody>
          <a:bodyPr/>
          <a:lstStyle/>
          <a:p>
            <a:fld id="{11B5CB0F-511A-C844-84D0-8FD582EF49B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Overview of talk – In this talk, I will describe </a:t>
            </a:r>
            <a:r>
              <a:rPr lang="en-US" dirty="0" smtClean="0"/>
              <a:t>a user study where we explored the use of parts of images and of a prototype DL that enables working with parts of images in fish species identification. We’ll discuss the findings</a:t>
            </a:r>
            <a:r>
              <a:rPr lang="en-US" baseline="0" dirty="0" smtClean="0"/>
              <a:t> </a:t>
            </a:r>
            <a:r>
              <a:rPr lang="en-US" b="1" baseline="0" dirty="0" smtClean="0"/>
              <a:t>and what implications those have on the design of future digital libraries.</a:t>
            </a:r>
            <a:r>
              <a:rPr lang="en-US" baseline="0" dirty="0" smtClean="0"/>
              <a:t> </a:t>
            </a:r>
          </a:p>
          <a:p>
            <a:pPr marL="228600" indent="-228600">
              <a:buAutoNum type="arabicPeriod"/>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Throughout the study, we collected various</a:t>
            </a:r>
            <a:r>
              <a:rPr lang="en-US" baseline="0" dirty="0" smtClean="0"/>
              <a:t> data, including the interview responses, screen captures and spoken thoughts during the targeted species identification task, diary entries, and logs of interaction with </a:t>
            </a:r>
            <a:r>
              <a:rPr lang="en-US" baseline="0" dirty="0" err="1" smtClean="0"/>
              <a:t>SUperIDR</a:t>
            </a:r>
            <a:r>
              <a:rPr lang="en-US" baseline="0" dirty="0" smtClean="0"/>
              <a:t> and other data. We used this data in the post-study interview to ask specific usage questions. </a:t>
            </a:r>
          </a:p>
          <a:p>
            <a:pPr marL="228600" indent="-228600">
              <a:buAutoNum type="arabicPeriod"/>
            </a:pPr>
            <a:r>
              <a:rPr lang="en-US" baseline="0" dirty="0" smtClean="0"/>
              <a:t>For the major part, our data analysis was informed by the Grounded Theory approach.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6 participants.</a:t>
            </a:r>
          </a:p>
          <a:p>
            <a:endParaRPr lang="en-US" b="1" dirty="0" smtClean="0"/>
          </a:p>
          <a:p>
            <a:r>
              <a:rPr lang="en-US" b="1" dirty="0" smtClean="0"/>
              <a:t>We had six participants whom we analyzed based on fish ID experience and classified them into 3 groups - first were less </a:t>
            </a:r>
            <a:r>
              <a:rPr lang="en-US" b="1" dirty="0" err="1" smtClean="0"/>
              <a:t>expereinces</a:t>
            </a:r>
            <a:r>
              <a:rPr lang="en-US" b="1" dirty="0" smtClean="0"/>
              <a:t> undergraduates, then moderately experienced Master's students, and finally highly experienced Ph.D. students</a:t>
            </a:r>
          </a:p>
          <a:p>
            <a:endParaRPr lang="en-US" b="1" dirty="0" smtClean="0"/>
          </a:p>
          <a:p>
            <a:endParaRPr lang="en-US" b="1" dirty="0" smtClean="0"/>
          </a:p>
          <a:p>
            <a:r>
              <a:rPr lang="en-US" dirty="0" smtClean="0"/>
              <a:t>Undergraduates </a:t>
            </a:r>
            <a:r>
              <a:rPr lang="en-US" dirty="0" smtClean="0"/>
              <a:t>– P2 and P6, recently taken Ichthyology, freshwater species knowledge relatively fresh in mind, transitioning from using/referring to several sources to internalizing that species id knowledge, species id in the classroom, assisted senior students in 1-2 projects on field </a:t>
            </a:r>
          </a:p>
          <a:p>
            <a:r>
              <a:rPr lang="en-US" dirty="0" smtClean="0"/>
              <a:t>Master’s students – P1 and P5 (recently took Ichthyology) work with a few species, just started on research projects, generally use memory or refer to a few books/websites/etc.  </a:t>
            </a:r>
          </a:p>
          <a:p>
            <a:r>
              <a:rPr lang="en-US" dirty="0" smtClean="0"/>
              <a:t>PhD students – P3 and P5 have many years of experience, have done a lot of species id in the field and lab, work on select species, have almost internalized species id process. Still need to refer to information for fishes outside the ones that they work. Have developed their own styles of species id. For the most part, use these references to confirm fish identification </a:t>
            </a:r>
            <a:endParaRPr lang="en-US" dirty="0" smtClean="0"/>
          </a:p>
          <a:p>
            <a:r>
              <a:rPr lang="en-US" dirty="0" smtClean="0"/>
              <a:t>(highly</a:t>
            </a:r>
            <a:r>
              <a:rPr lang="en-US" baseline="0" dirty="0" smtClean="0"/>
              <a:t> experiment</a:t>
            </a:r>
            <a:r>
              <a:rPr lang="en-US" dirty="0" smtClean="0"/>
              <a:t>)</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Going back to the initial questions of the study - we will now present findings considering the the characteristics of </a:t>
            </a:r>
            <a:r>
              <a:rPr lang="en-US" dirty="0" err="1" smtClean="0"/>
              <a:t>subimages</a:t>
            </a:r>
            <a:r>
              <a:rPr lang="en-US" dirty="0" smtClean="0"/>
              <a:t> and related information.</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In the study, we collected 940 </a:t>
            </a:r>
            <a:r>
              <a:rPr lang="en-US" dirty="0" err="1" smtClean="0"/>
              <a:t>subimages</a:t>
            </a:r>
            <a:r>
              <a:rPr lang="en-US" dirty="0" smtClean="0"/>
              <a:t> and associated annotations.</a:t>
            </a:r>
            <a:r>
              <a:rPr lang="en-US" baseline="0" dirty="0" smtClean="0"/>
              <a:t> The table shows the distribution of </a:t>
            </a:r>
            <a:r>
              <a:rPr lang="en-US" baseline="0" dirty="0" err="1" smtClean="0"/>
              <a:t>subimages</a:t>
            </a:r>
            <a:r>
              <a:rPr lang="en-US" baseline="0" dirty="0" smtClean="0"/>
              <a:t>/annotations. We can see that one participant created significantly more number of </a:t>
            </a:r>
            <a:r>
              <a:rPr lang="en-US" baseline="0" dirty="0" err="1" smtClean="0"/>
              <a:t>subimages</a:t>
            </a:r>
            <a:r>
              <a:rPr lang="en-US" baseline="0" dirty="0" smtClean="0"/>
              <a:t> than the others.</a:t>
            </a:r>
          </a:p>
          <a:p>
            <a:pPr marL="228600" indent="-228600">
              <a:buAutoNum type="arabicPeriod"/>
            </a:pPr>
            <a:r>
              <a:rPr lang="en-US" baseline="0" dirty="0" smtClean="0"/>
              <a:t>We analyzed the annotations, looking for </a:t>
            </a:r>
            <a:r>
              <a:rPr lang="en-US" b="1" baseline="0" dirty="0" smtClean="0"/>
              <a:t>the most frequently used keywords, </a:t>
            </a:r>
            <a:r>
              <a:rPr lang="en-US" baseline="0" dirty="0" smtClean="0"/>
              <a:t>which is shown in this word cloud &lt;BOTTOM&gt;. We see that the most frequent </a:t>
            </a:r>
            <a:r>
              <a:rPr lang="en-US" dirty="0" smtClean="0"/>
              <a:t>keywords indicate parts of fishes, </a:t>
            </a:r>
            <a:r>
              <a:rPr lang="en-US" b="1" dirty="0" smtClean="0"/>
              <a:t>which suggests use of parts of fish images </a:t>
            </a:r>
          </a:p>
          <a:p>
            <a:pPr marL="228600" indent="-228600">
              <a:buAutoNum type="arabicPeriod"/>
            </a:pPr>
            <a:r>
              <a:rPr lang="en-US" dirty="0" smtClean="0"/>
              <a:t>We</a:t>
            </a:r>
            <a:r>
              <a:rPr lang="en-US" baseline="0" dirty="0" smtClean="0"/>
              <a:t> also analyzed the </a:t>
            </a:r>
            <a:r>
              <a:rPr lang="en-US" baseline="0" dirty="0" err="1" smtClean="0"/>
              <a:t>subimages</a:t>
            </a:r>
            <a:r>
              <a:rPr lang="en-US" baseline="0" dirty="0" smtClean="0"/>
              <a:t>/annotations for </a:t>
            </a:r>
            <a:r>
              <a:rPr lang="en-US" b="1" baseline="0" dirty="0" smtClean="0"/>
              <a:t>recurring types and patterns </a:t>
            </a:r>
            <a:r>
              <a:rPr lang="en-US" baseline="0" dirty="0" smtClean="0"/>
              <a:t>and </a:t>
            </a:r>
            <a:r>
              <a:rPr lang="en-US" b="1" baseline="0" dirty="0" smtClean="0"/>
              <a:t>found 13 different types </a:t>
            </a:r>
            <a:r>
              <a:rPr lang="en-US" baseline="0" dirty="0" smtClean="0"/>
              <a:t>of </a:t>
            </a:r>
            <a:r>
              <a:rPr lang="en-US" baseline="0" dirty="0" err="1" smtClean="0"/>
              <a:t>subimages</a:t>
            </a:r>
            <a:r>
              <a:rPr lang="en-US" baseline="0" dirty="0" smtClean="0"/>
              <a:t>/annotations. In the following slides, I will show you examples. </a:t>
            </a:r>
            <a:endParaRPr lang="en-US" dirty="0" smtClean="0"/>
          </a:p>
          <a:p>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Top-right: has to do with color of the part</a:t>
            </a:r>
          </a:p>
          <a:p>
            <a:r>
              <a:rPr lang="en-US" dirty="0" smtClean="0"/>
              <a:t>Bottom-left: describes the location of a part</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 these are examples of description of multiple parts:</a:t>
            </a:r>
          </a:p>
          <a:p>
            <a:endParaRPr lang="en-US" dirty="0" smtClean="0"/>
          </a:p>
          <a:p>
            <a:r>
              <a:rPr lang="en-US" dirty="0" smtClean="0"/>
              <a:t>Top-right:</a:t>
            </a:r>
            <a:r>
              <a:rPr lang="en-US" baseline="0" dirty="0" smtClean="0"/>
              <a:t> In these kinds of </a:t>
            </a:r>
            <a:r>
              <a:rPr lang="en-US" baseline="0" dirty="0" err="1" smtClean="0"/>
              <a:t>subimages</a:t>
            </a:r>
            <a:r>
              <a:rPr lang="en-US" baseline="0" dirty="0" smtClean="0"/>
              <a:t>, comparison of size of a part or a ratio</a:t>
            </a:r>
          </a:p>
          <a:p>
            <a:r>
              <a:rPr lang="en-US" baseline="0" dirty="0" smtClean="0"/>
              <a:t>Bottom-left: Subimage/annotation shows a connection between two parts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a:t>
            </a:r>
            <a:r>
              <a:rPr lang="en-US" baseline="0" dirty="0" smtClean="0"/>
              <a:t>-right: compare a </a:t>
            </a:r>
            <a:r>
              <a:rPr lang="en-US" baseline="0" dirty="0" err="1" smtClean="0"/>
              <a:t>subimage</a:t>
            </a:r>
            <a:r>
              <a:rPr lang="en-US" baseline="0" dirty="0" smtClean="0"/>
              <a:t> with the same body part in another species. </a:t>
            </a:r>
          </a:p>
          <a:p>
            <a:r>
              <a:rPr lang="en-US" dirty="0" smtClean="0"/>
              <a:t>Bottom-left:</a:t>
            </a:r>
            <a:r>
              <a:rPr lang="en-US" baseline="0" dirty="0" smtClean="0"/>
              <a:t> combination of aforementioned types. In this case, of color and count</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 will look</a:t>
            </a:r>
            <a:r>
              <a:rPr lang="en-US" baseline="0" dirty="0" smtClean="0"/>
              <a:t> at the contexts and ways in which the participants worked with </a:t>
            </a:r>
            <a:r>
              <a:rPr lang="en-US" baseline="0" dirty="0" err="1" smtClean="0"/>
              <a:t>subimages</a:t>
            </a:r>
            <a:r>
              <a:rPr lang="en-US" baseline="0" dirty="0" smtClean="0"/>
              <a:t> in fish ID and with </a:t>
            </a:r>
            <a:r>
              <a:rPr lang="en-US" baseline="0" dirty="0" err="1" smtClean="0"/>
              <a:t>SUperIDR</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of </a:t>
            </a:r>
            <a:r>
              <a:rPr lang="en-US" dirty="0" err="1" smtClean="0"/>
              <a:t>subimages</a:t>
            </a:r>
            <a:r>
              <a:rPr lang="en-US" dirty="0" smtClean="0"/>
              <a:t> is necessary in fish identification</a:t>
            </a:r>
          </a:p>
          <a:p>
            <a:r>
              <a:rPr lang="en-US" dirty="0" smtClean="0"/>
              <a:t>Fish identification activities – learning/teaching and identifying species</a:t>
            </a:r>
          </a:p>
          <a:p>
            <a:r>
              <a:rPr lang="en-US" dirty="0" smtClean="0"/>
              <a:t>Fishes might</a:t>
            </a:r>
            <a:r>
              <a:rPr lang="en-US" baseline="0" dirty="0" smtClean="0"/>
              <a:t> follow a taxonomical classification. There are many families of fishes. Each family has many genera. Each genus has many species. Typically, people can identify the family by glancing at the specimen – by its shape or some really distinct characteristic. However, as we go down the taxonomy, it is harder to distinguish the similarities and differences and that is where </a:t>
            </a:r>
            <a:r>
              <a:rPr lang="en-US" b="1" baseline="0" dirty="0" err="1" smtClean="0"/>
              <a:t>subimages</a:t>
            </a:r>
            <a:r>
              <a:rPr lang="en-US" b="1" baseline="0" dirty="0" smtClean="0"/>
              <a:t> </a:t>
            </a:r>
            <a:r>
              <a:rPr lang="en-US" baseline="0" dirty="0" smtClean="0"/>
              <a:t>are used a lot. </a:t>
            </a:r>
            <a:r>
              <a:rPr lang="en-US" baseline="0" dirty="0" err="1" smtClean="0"/>
              <a:t>S</a:t>
            </a:r>
            <a:r>
              <a:rPr lang="en-US" dirty="0" err="1" smtClean="0"/>
              <a:t>ubimages</a:t>
            </a:r>
            <a:r>
              <a:rPr lang="en-US" dirty="0" smtClean="0"/>
              <a:t> at genus/species level</a:t>
            </a:r>
            <a:r>
              <a:rPr lang="en-US" baseline="0" dirty="0" smtClean="0"/>
              <a:t> </a:t>
            </a:r>
            <a:r>
              <a:rPr lang="en-US" dirty="0" smtClean="0"/>
              <a:t>are used to compare and contrast among very similar species,</a:t>
            </a:r>
            <a:r>
              <a:rPr lang="en-US" baseline="0" dirty="0" smtClean="0"/>
              <a:t> helping us eliminate </a:t>
            </a:r>
            <a:r>
              <a:rPr lang="en-US" dirty="0" smtClean="0">
                <a:sym typeface="Wingdings"/>
              </a:rPr>
              <a:t>choices and then arriving at the correct species. </a:t>
            </a:r>
          </a:p>
          <a:p>
            <a:endParaRPr lang="en-US" dirty="0" smtClean="0">
              <a:sym typeface="Wingdings"/>
            </a:endParaRPr>
          </a:p>
          <a:p>
            <a:r>
              <a:rPr lang="en-US" dirty="0" err="1" smtClean="0">
                <a:sym typeface="Wingdings"/>
              </a:rPr>
              <a:t>Subimages</a:t>
            </a:r>
            <a:r>
              <a:rPr lang="en-US" dirty="0" smtClean="0">
                <a:sym typeface="Wingdings"/>
              </a:rPr>
              <a:t> help identify fishes </a:t>
            </a:r>
            <a:r>
              <a:rPr lang="en-US" b="1" dirty="0" smtClean="0">
                <a:sym typeface="Wingdings"/>
              </a:rPr>
              <a:t>quickly</a:t>
            </a:r>
            <a:r>
              <a:rPr lang="en-US" dirty="0" smtClean="0">
                <a:sym typeface="Wingdings"/>
              </a:rPr>
              <a:t>.</a:t>
            </a:r>
            <a:r>
              <a:rPr lang="en-US" baseline="0" dirty="0" smtClean="0">
                <a:sym typeface="Wingdings"/>
              </a:rPr>
              <a:t> Most people </a:t>
            </a:r>
            <a:r>
              <a:rPr lang="en-US" dirty="0" smtClean="0">
                <a:sym typeface="Wingdings"/>
              </a:rPr>
              <a:t>identify in the field (except while taking a class, </a:t>
            </a:r>
            <a:r>
              <a:rPr lang="en-US" dirty="0" err="1" smtClean="0">
                <a:sym typeface="Wingdings"/>
              </a:rPr>
              <a:t>wherea</a:t>
            </a:r>
            <a:r>
              <a:rPr lang="en-US" dirty="0" smtClean="0">
                <a:sym typeface="Wingdings"/>
              </a:rPr>
              <a:t> lot of id is in class using jarred/specimens), need to quickly id fish in order to release them alive rather than taking them back to the lab. This is another reason why distinguishing characteristics,</a:t>
            </a:r>
            <a:r>
              <a:rPr lang="en-US" baseline="0" dirty="0" smtClean="0">
                <a:sym typeface="Wingdings"/>
              </a:rPr>
              <a:t> in many cases </a:t>
            </a:r>
            <a:r>
              <a:rPr lang="en-US" baseline="0" dirty="0" err="1" smtClean="0">
                <a:sym typeface="Wingdings"/>
              </a:rPr>
              <a:t>subimages</a:t>
            </a:r>
            <a:r>
              <a:rPr lang="en-US" baseline="0" dirty="0" smtClean="0">
                <a:sym typeface="Wingdings"/>
              </a:rPr>
              <a:t> are used. </a:t>
            </a:r>
          </a:p>
          <a:p>
            <a:r>
              <a:rPr lang="en-US" baseline="0" dirty="0" smtClean="0">
                <a:sym typeface="Wingdings"/>
              </a:rPr>
              <a:t>&lt;CLICK&gt; I’ll show you examples of </a:t>
            </a:r>
            <a:r>
              <a:rPr lang="en-US" baseline="0" dirty="0" err="1" smtClean="0">
                <a:sym typeface="Wingdings"/>
              </a:rPr>
              <a:t>subimages</a:t>
            </a:r>
            <a:r>
              <a:rPr lang="en-US" baseline="0" dirty="0" smtClean="0">
                <a:sym typeface="Wingdings"/>
              </a:rPr>
              <a:t> in fish ID materials.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Example of material</a:t>
            </a:r>
            <a:r>
              <a:rPr lang="en-US" baseline="0" dirty="0" smtClean="0"/>
              <a:t> used on learning.</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Learning </a:t>
            </a:r>
            <a:r>
              <a:rPr lang="en-US" dirty="0" smtClean="0"/>
              <a:t>methods vary, such as </a:t>
            </a:r>
            <a:r>
              <a:rPr lang="en-US" dirty="0" err="1" smtClean="0"/>
              <a:t>notecards</a:t>
            </a:r>
            <a:r>
              <a:rPr lang="en-US" dirty="0" smtClean="0"/>
              <a:t>, textbooks, identification key, notes, printed lists, lists of images in digital documents, websites, etc. Focus on location, habitat, species general physical appearance, distinguishing characteristics </a:t>
            </a:r>
            <a:r>
              <a:rPr lang="en-US" dirty="0" err="1" smtClean="0">
                <a:sym typeface="Wingdings"/>
              </a:rPr>
              <a:t></a:t>
            </a:r>
            <a:r>
              <a:rPr lang="en-US" dirty="0" smtClean="0">
                <a:sym typeface="Wingdings"/>
              </a:rPr>
              <a:t> </a:t>
            </a:r>
            <a:r>
              <a:rPr lang="en-US" dirty="0" err="1" smtClean="0">
                <a:sym typeface="Wingdings"/>
              </a:rPr>
              <a:t>subimages</a:t>
            </a:r>
            <a:r>
              <a:rPr lang="en-US" dirty="0" smtClean="0">
                <a:sym typeface="Wingdings"/>
              </a:rPr>
              <a:t>.</a:t>
            </a:r>
            <a:r>
              <a:rPr lang="en-US" dirty="0" smtClean="0"/>
              <a:t> </a:t>
            </a:r>
          </a:p>
          <a:p>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1. Main motivation:</a:t>
            </a:r>
            <a:r>
              <a:rPr lang="en-US" sz="2400" baseline="0" dirty="0" smtClean="0"/>
              <a:t> </a:t>
            </a:r>
            <a:r>
              <a:rPr lang="en-US" sz="2400" dirty="0" smtClean="0"/>
              <a:t>many scholarly tasks involve working with parts of documents, or subdocuments.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2. For example: an art history student studying a</a:t>
            </a:r>
            <a:r>
              <a:rPr lang="en-US" sz="2400" baseline="0" dirty="0" smtClean="0"/>
              <a:t>n art style while marking up interesting parts of a painting and describing them. Or a teacher preparing notes and marking up textbooks, articles, and other various sources to prepare for a class</a:t>
            </a:r>
            <a:r>
              <a:rPr lang="en-US" sz="2400" baseline="0" dirty="0" smtClean="0"/>
              <a:t>. </a:t>
            </a:r>
            <a:r>
              <a:rPr lang="en-US" sz="2400" b="1" baseline="0" dirty="0" smtClean="0"/>
              <a:t>(mark up interesting and compare to others parts of other paintin</a:t>
            </a:r>
            <a:r>
              <a:rPr lang="en-US" sz="2400" baseline="0" dirty="0" smtClean="0"/>
              <a:t>g- </a:t>
            </a:r>
            <a:r>
              <a:rPr lang="en-US" sz="2400" b="1" baseline="0" dirty="0" smtClean="0"/>
              <a:t>slow</a:t>
            </a:r>
            <a:r>
              <a:rPr lang="en-US" sz="2400" baseline="0" dirty="0" smtClean="0"/>
              <a:t>)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We found </a:t>
            </a:r>
            <a:r>
              <a:rPr lang="en-US" dirty="0" err="1" smtClean="0"/>
              <a:t>subimage</a:t>
            </a:r>
            <a:r>
              <a:rPr lang="en-US" baseline="0" dirty="0" smtClean="0"/>
              <a:t> use quite prominent with SuperIDR as well. We saw some evidence of the use while analyzing the 940 </a:t>
            </a:r>
            <a:r>
              <a:rPr lang="en-US" baseline="0" dirty="0" err="1" smtClean="0"/>
              <a:t>subimages</a:t>
            </a:r>
            <a:r>
              <a:rPr lang="en-US" baseline="0" dirty="0" smtClean="0"/>
              <a:t>/annotations</a:t>
            </a:r>
          </a:p>
          <a:p>
            <a:pPr marL="228600" indent="-228600">
              <a:buAutoNum type="arabicPeriod"/>
            </a:pPr>
            <a:r>
              <a:rPr lang="en-US" baseline="0" dirty="0" smtClean="0"/>
              <a:t>Participants also used </a:t>
            </a:r>
            <a:r>
              <a:rPr lang="en-US" baseline="0" dirty="0" err="1" smtClean="0"/>
              <a:t>subimages</a:t>
            </a:r>
            <a:r>
              <a:rPr lang="en-US" baseline="0" dirty="0" smtClean="0"/>
              <a:t> in browsing and search features of SuperIDR. We will present examples of use:</a:t>
            </a:r>
          </a:p>
          <a:p>
            <a:pPr lvl="1">
              <a:buFont typeface="Arial"/>
              <a:buChar char="•"/>
            </a:pPr>
            <a:r>
              <a:rPr lang="en-US" baseline="0" dirty="0" smtClean="0"/>
              <a:t>In the comparison browse &lt;CLICK&gt;</a:t>
            </a:r>
          </a:p>
          <a:p>
            <a:pPr lvl="1">
              <a:buFont typeface="Arial"/>
              <a:buChar char="•"/>
            </a:pPr>
            <a:r>
              <a:rPr lang="en-US" baseline="0" dirty="0" smtClean="0"/>
              <a:t>In use of the combined search. &lt;CLICK&gt;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SuperIDR</a:t>
            </a:r>
            <a:r>
              <a:rPr lang="en-US" baseline="0" dirty="0" smtClean="0"/>
              <a:t> has a comparison feature, which allows a user to pull up two images side by side and browse through their </a:t>
            </a:r>
            <a:r>
              <a:rPr lang="en-US" baseline="0" dirty="0" err="1" smtClean="0"/>
              <a:t>subiamges</a:t>
            </a:r>
            <a:r>
              <a:rPr lang="en-US" baseline="0" dirty="0" smtClean="0"/>
              <a:t> and associated annotations.</a:t>
            </a:r>
          </a:p>
          <a:p>
            <a:pPr marL="228600" indent="-228600">
              <a:buAutoNum type="arabicPeriod"/>
            </a:pPr>
            <a:r>
              <a:rPr lang="en-US" baseline="0" dirty="0" smtClean="0"/>
              <a:t>This was especially useful because all participants wanted to manually inspect and analyze images/</a:t>
            </a:r>
            <a:r>
              <a:rPr lang="en-US" baseline="0" dirty="0" err="1" smtClean="0"/>
              <a:t>subimages</a:t>
            </a:r>
            <a:r>
              <a:rPr lang="en-US" baseline="0" dirty="0" smtClean="0"/>
              <a:t>.</a:t>
            </a:r>
          </a:p>
          <a:p>
            <a:pPr marL="228600" indent="-228600">
              <a:buAutoNum type="arabicPeriod"/>
            </a:pPr>
            <a:r>
              <a:rPr lang="en-US" baseline="0" dirty="0" smtClean="0"/>
              <a:t>Even if the search result returned the correct species as the topmost one, they would still want to browse through similar species just to make sure they had got it right. They would analyze and look at similarities and differences – for example in this case, one tail is forked whereas another has a slightly forked edge, etc.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Before showing an example of how</a:t>
            </a:r>
            <a:r>
              <a:rPr lang="en-US" baseline="0" dirty="0" smtClean="0"/>
              <a:t> </a:t>
            </a:r>
            <a:r>
              <a:rPr lang="en-US" baseline="0" dirty="0" err="1" smtClean="0"/>
              <a:t>subimages</a:t>
            </a:r>
            <a:r>
              <a:rPr lang="en-US" baseline="0" dirty="0" smtClean="0"/>
              <a:t> were used in the query interface, I will describe the combined search function in SuperIDR</a:t>
            </a:r>
            <a:endParaRPr lang="en-US" dirty="0" smtClean="0"/>
          </a:p>
          <a:p>
            <a:pPr marL="228600" indent="-228600">
              <a:buAutoNum type="arabicPeriod"/>
            </a:pPr>
            <a:r>
              <a:rPr lang="en-US" dirty="0" smtClean="0"/>
              <a:t>In this search </a:t>
            </a:r>
            <a:r>
              <a:rPr lang="en-US" baseline="0" dirty="0" smtClean="0"/>
              <a:t>interface, a user might specify a query using images and text. Further, they can mark-up part of the image and use that </a:t>
            </a:r>
            <a:r>
              <a:rPr lang="en-US" baseline="0" dirty="0" err="1" smtClean="0"/>
              <a:t>subimage</a:t>
            </a:r>
            <a:r>
              <a:rPr lang="en-US" baseline="0" dirty="0" smtClean="0"/>
              <a:t> as the query.</a:t>
            </a:r>
          </a:p>
          <a:p>
            <a:pPr marL="228600" indent="-228600">
              <a:buAutoNum type="arabicPeriod"/>
            </a:pPr>
            <a:r>
              <a:rPr lang="en-US" baseline="0" dirty="0" smtClean="0"/>
              <a:t>In the text part they can </a:t>
            </a:r>
            <a:r>
              <a:rPr lang="en-US" baseline="0" dirty="0" smtClean="0"/>
              <a:t>give </a:t>
            </a:r>
            <a:r>
              <a:rPr lang="en-US" baseline="0" dirty="0" smtClean="0"/>
              <a:t>keywords and search on annotations, descriptions of species, or both.</a:t>
            </a:r>
          </a:p>
          <a:p>
            <a:pPr marL="228600" indent="-228600">
              <a:buAutoNum type="arabicPeriod"/>
            </a:pPr>
            <a:r>
              <a:rPr lang="en-US" baseline="0" dirty="0" smtClean="0"/>
              <a:t>Search results are organized by images and by </a:t>
            </a:r>
            <a:r>
              <a:rPr lang="en-US" baseline="0" dirty="0" err="1" smtClean="0"/>
              <a:t>subimages</a:t>
            </a:r>
            <a:r>
              <a:rPr lang="en-US" baseline="0" dirty="0" smtClean="0"/>
              <a:t>/annotations.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US" b="1" dirty="0" smtClean="0"/>
              <a:t>The participants used the query interfac</a:t>
            </a:r>
            <a:r>
              <a:rPr lang="en-US" dirty="0" smtClean="0"/>
              <a:t>e in an interesting new way. </a:t>
            </a:r>
          </a:p>
          <a:p>
            <a:pPr marL="228600" indent="-228600">
              <a:buFont typeface="+mj-lt"/>
              <a:buAutoNum type="arabicPeriod"/>
            </a:pPr>
            <a:endParaRPr lang="en-US" dirty="0" smtClean="0"/>
          </a:p>
          <a:p>
            <a:pPr marL="228600" indent="-228600">
              <a:buFont typeface="+mj-lt"/>
              <a:buAutoNum type="arabicPeriod"/>
            </a:pPr>
            <a:r>
              <a:rPr lang="en-US" i="0" u="sng" dirty="0" smtClean="0"/>
              <a:t>The</a:t>
            </a:r>
            <a:r>
              <a:rPr lang="en-US" i="0" u="sng" baseline="0" dirty="0" smtClean="0"/>
              <a:t> interface allowed them to enter only one </a:t>
            </a:r>
            <a:r>
              <a:rPr lang="en-US" i="0" u="sng" baseline="0" dirty="0" err="1" smtClean="0"/>
              <a:t>subimage</a:t>
            </a:r>
            <a:r>
              <a:rPr lang="en-US" i="0" u="sng" baseline="0" dirty="0" smtClean="0"/>
              <a:t> as the query</a:t>
            </a:r>
            <a:r>
              <a:rPr lang="en-US" b="1" baseline="0" dirty="0" smtClean="0"/>
              <a:t>, but they were trying to enter multiple </a:t>
            </a:r>
            <a:r>
              <a:rPr lang="en-US" b="1" baseline="0" dirty="0" err="1" smtClean="0"/>
              <a:t>subimages</a:t>
            </a:r>
            <a:r>
              <a:rPr lang="en-US" baseline="0" dirty="0" smtClean="0"/>
              <a:t>. In addition, the keywords in the text part of the query </a:t>
            </a:r>
            <a:r>
              <a:rPr lang="en-US" b="1" baseline="0" dirty="0" smtClean="0"/>
              <a:t>indicated multiple annotations</a:t>
            </a:r>
            <a:r>
              <a:rPr lang="en-US" baseline="0" dirty="0" smtClean="0"/>
              <a:t>, in many cases to match the marked-up </a:t>
            </a:r>
            <a:r>
              <a:rPr lang="en-US" baseline="0" dirty="0" err="1" smtClean="0"/>
              <a:t>subimage</a:t>
            </a:r>
            <a:r>
              <a:rPr lang="en-US" baseline="0" dirty="0" smtClean="0"/>
              <a:t>. </a:t>
            </a:r>
          </a:p>
          <a:p>
            <a:pPr marL="228600" indent="-228600">
              <a:buFont typeface="+mj-lt"/>
              <a:buAutoNum type="arabicPeriod"/>
            </a:pPr>
            <a:endParaRPr lang="en-US" baseline="0" dirty="0" smtClean="0"/>
          </a:p>
          <a:p>
            <a:pPr marL="228600" indent="-228600">
              <a:buFont typeface="+mj-lt"/>
              <a:buAutoNum type="arabicPeriod"/>
            </a:pPr>
            <a:r>
              <a:rPr lang="en-US" baseline="0" dirty="0" smtClean="0"/>
              <a:t>When asked to explain what they were trying to do and what behavior they expected from SuperIDR, here is what the participants said:</a:t>
            </a:r>
          </a:p>
          <a:p>
            <a:pPr marL="228600" indent="-228600">
              <a:buFont typeface="+mj-lt"/>
              <a:buAutoNum type="arabicPeriod"/>
            </a:pPr>
            <a:r>
              <a:rPr lang="en-US" baseline="0" dirty="0" smtClean="0"/>
              <a:t>They </a:t>
            </a:r>
            <a:r>
              <a:rPr lang="en-US" b="1" baseline="0" dirty="0" smtClean="0"/>
              <a:t>were searching for a species with images that had all parts that looked like the mark-</a:t>
            </a:r>
            <a:r>
              <a:rPr lang="en-US" b="1" baseline="0" dirty="0" err="1" smtClean="0"/>
              <a:t>ed</a:t>
            </a:r>
            <a:r>
              <a:rPr lang="en-US" b="1" baseline="0" dirty="0" smtClean="0"/>
              <a:t> up parts</a:t>
            </a:r>
            <a:r>
              <a:rPr lang="en-US" b="1" baseline="0" dirty="0" smtClean="0"/>
              <a:t> associated with </a:t>
            </a:r>
            <a:r>
              <a:rPr lang="en-US" b="1" baseline="0" dirty="0" smtClean="0"/>
              <a:t>multiple annotations that matched the keywords.</a:t>
            </a:r>
            <a:r>
              <a:rPr lang="en-US" b="1" baseline="0" dirty="0" smtClean="0"/>
              <a:t> </a:t>
            </a:r>
          </a:p>
          <a:p>
            <a:pPr marL="685800" lvl="1" indent="-228600">
              <a:buFont typeface="+mj-lt"/>
              <a:buNone/>
            </a:pPr>
            <a:r>
              <a:rPr lang="en-US" baseline="0" dirty="0" smtClean="0"/>
              <a:t>Thus</a:t>
            </a:r>
            <a:r>
              <a:rPr lang="en-US" baseline="0" dirty="0" smtClean="0"/>
              <a:t>, </a:t>
            </a:r>
            <a:r>
              <a:rPr lang="en-US" b="1" baseline="0" dirty="0" smtClean="0"/>
              <a:t>in some sense the query they framed was a complex object </a:t>
            </a:r>
            <a:r>
              <a:rPr lang="en-US" baseline="0" dirty="0" smtClean="0"/>
              <a:t>– a species, with images that had all the parts as specified in the query, including the </a:t>
            </a:r>
            <a:r>
              <a:rPr lang="en-US" baseline="0" dirty="0" err="1" smtClean="0"/>
              <a:t>subimages</a:t>
            </a:r>
            <a:r>
              <a:rPr lang="en-US" baseline="0" dirty="0" smtClean="0"/>
              <a:t> and the associated annotations. </a:t>
            </a:r>
          </a:p>
          <a:p>
            <a:pPr marL="228600" indent="-228600">
              <a:buFont typeface="+mj-lt"/>
              <a:buAutoNum type="arabicPeriod"/>
            </a:pPr>
            <a:endParaRPr lang="en-US" baseline="0" dirty="0" smtClean="0"/>
          </a:p>
          <a:p>
            <a:pPr marL="228600" indent="-228600">
              <a:buFont typeface="+mj-lt"/>
              <a:buAutoNum type="arabicPeriod"/>
            </a:pPr>
            <a:r>
              <a:rPr lang="en-US" baseline="0" dirty="0" smtClean="0"/>
              <a:t>This is a new way to querying multimodal information and </a:t>
            </a:r>
            <a:r>
              <a:rPr lang="en-US" b="1" baseline="0" dirty="0" smtClean="0"/>
              <a:t>opens up possibilities </a:t>
            </a:r>
            <a:r>
              <a:rPr lang="en-US" baseline="0" dirty="0" smtClean="0"/>
              <a:t>of interfaces that can be designed for </a:t>
            </a:r>
            <a:r>
              <a:rPr lang="en-US" i="1" u="sng" baseline="0" dirty="0" smtClean="0"/>
              <a:t>such multimodal queries</a:t>
            </a:r>
            <a:r>
              <a:rPr lang="en-US" u="sng" baseline="0" dirty="0" smtClean="0"/>
              <a:t>. </a:t>
            </a:r>
          </a:p>
          <a:p>
            <a:pPr marL="228600" indent="-228600">
              <a:buFont typeface="+mj-lt"/>
              <a:buAutoNum type="arabicPeriod"/>
            </a:pPr>
            <a:endParaRPr lang="en-US" baseline="0" dirty="0" smtClean="0"/>
          </a:p>
          <a:p>
            <a:pPr marL="228600" indent="-228600">
              <a:buFont typeface="+mj-lt"/>
              <a:buAutoNum type="arabicPeriod"/>
            </a:pPr>
            <a:r>
              <a:rPr lang="en-US" dirty="0" smtClean="0"/>
              <a:t>Five out of the six users used the combined search interface to frame</a:t>
            </a:r>
            <a:r>
              <a:rPr lang="en-US" baseline="0" dirty="0" smtClean="0"/>
              <a:t> a complex object query.</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1B5CB0F-511A-C844-84D0-8FD582EF49B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select</a:t>
            </a:r>
            <a:r>
              <a:rPr lang="en-US" baseline="0" dirty="0" smtClean="0"/>
              <a:t> comments supporting our findings. </a:t>
            </a:r>
          </a:p>
          <a:p>
            <a:r>
              <a:rPr lang="en-US" b="1" dirty="0" smtClean="0"/>
              <a:t>Context</a:t>
            </a:r>
            <a:r>
              <a:rPr lang="en-US" b="1" baseline="0" dirty="0" smtClean="0"/>
              <a:t> -</a:t>
            </a:r>
            <a:r>
              <a:rPr lang="en-US" baseline="0" dirty="0" smtClean="0"/>
              <a:t> The first relates to context and how working with </a:t>
            </a:r>
            <a:r>
              <a:rPr lang="en-US" b="1" baseline="0" dirty="0" err="1" smtClean="0"/>
              <a:t>subimages</a:t>
            </a:r>
            <a:r>
              <a:rPr lang="en-US" b="1" baseline="0" dirty="0" smtClean="0"/>
              <a:t> </a:t>
            </a:r>
            <a:r>
              <a:rPr lang="en-US" baseline="0" dirty="0" smtClean="0"/>
              <a:t>is important and useful </a:t>
            </a:r>
            <a:r>
              <a:rPr lang="en-US" b="1" baseline="0" dirty="0" smtClean="0"/>
              <a:t>in the context of other information</a:t>
            </a:r>
            <a:r>
              <a:rPr lang="en-US" baseline="0" dirty="0" smtClean="0"/>
              <a:t>, such as in this case</a:t>
            </a:r>
            <a:r>
              <a:rPr lang="en-US" b="1" baseline="0" dirty="0" smtClean="0"/>
              <a:t>, the family</a:t>
            </a:r>
            <a:r>
              <a:rPr lang="en-US" baseline="0" dirty="0" smtClean="0"/>
              <a:t>. So, maintaining those links to contextual information is very important. </a:t>
            </a:r>
          </a:p>
          <a:p>
            <a:r>
              <a:rPr lang="en-US" b="1" baseline="0" dirty="0" smtClean="0"/>
              <a:t>Manual - </a:t>
            </a:r>
            <a:r>
              <a:rPr lang="en-US" baseline="0" dirty="0" smtClean="0"/>
              <a:t>The second comment relates to support for manually browsing through information. In almost all cases, even if the search returned the correct species, participants would browse and compare similar species (as show earlier) to verify that the identified species is correct.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received feedback on </a:t>
            </a:r>
            <a:r>
              <a:rPr lang="en-US" dirty="0" err="1" smtClean="0"/>
              <a:t>subimage</a:t>
            </a:r>
            <a:r>
              <a:rPr lang="en-US" dirty="0" smtClean="0"/>
              <a:t> use</a:t>
            </a:r>
            <a:r>
              <a:rPr lang="en-US" baseline="0" dirty="0" smtClean="0"/>
              <a:t> and participants felt that SuperIDR supported that use, especially in teaching/learning to identify species. </a:t>
            </a:r>
            <a:endParaRPr lang="en-US" dirty="0" smtClean="0"/>
          </a:p>
          <a:p>
            <a:endParaRPr lang="en-US" dirty="0" smtClean="0"/>
          </a:p>
          <a:p>
            <a:r>
              <a:rPr lang="en-US" dirty="0" smtClean="0"/>
              <a:t>Here is a comment by a participant completely validating our hypothesis</a:t>
            </a:r>
            <a:r>
              <a:rPr lang="en-US" baseline="0" dirty="0" smtClean="0"/>
              <a:t> – about how SuperIDR brings all tools together to work with </a:t>
            </a:r>
            <a:r>
              <a:rPr lang="en-US" b="1" baseline="0" dirty="0" err="1" smtClean="0"/>
              <a:t>subimages</a:t>
            </a:r>
            <a:endParaRPr lang="en-US" b="1"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 on our findings, we came up with recommendations for the design of future digital libraries that provide</a:t>
            </a:r>
            <a:r>
              <a:rPr lang="en-US" baseline="0" dirty="0" smtClean="0"/>
              <a:t> support for working with subdocuments:</a:t>
            </a:r>
          </a:p>
          <a:p>
            <a:endParaRPr lang="en-US" baseline="0" dirty="0" smtClean="0"/>
          </a:p>
          <a:p>
            <a:pPr marL="228600" indent="-228600">
              <a:buAutoNum type="arabicPeriod"/>
            </a:pPr>
            <a:r>
              <a:rPr lang="en-US" b="1" baseline="0" dirty="0" smtClean="0"/>
              <a:t>First and foremost, such </a:t>
            </a:r>
            <a:r>
              <a:rPr lang="en-US" b="1" baseline="0" dirty="0" err="1" smtClean="0"/>
              <a:t>DLs</a:t>
            </a:r>
            <a:r>
              <a:rPr lang="en-US" b="1" baseline="0" dirty="0" smtClean="0"/>
              <a:t> should include subdocuments as first-class objects, rather than as metadata for other objects and such</a:t>
            </a:r>
            <a:r>
              <a:rPr lang="en-US" baseline="0" dirty="0" smtClean="0"/>
              <a:t>. This will enable subdocuments to be described, stored, indexed, and hence, accessed, browsed, searched, and reused.</a:t>
            </a:r>
          </a:p>
          <a:p>
            <a:pPr marL="228600" indent="-228600">
              <a:buAutoNum type="arabicPeriod"/>
            </a:pPr>
            <a:endParaRPr lang="en-US" baseline="0" dirty="0" smtClean="0"/>
          </a:p>
          <a:p>
            <a:pPr marL="228600" indent="-228600">
              <a:buAutoNum type="arabicPeriod"/>
            </a:pPr>
            <a:r>
              <a:rPr lang="en-US" baseline="0" dirty="0" smtClean="0"/>
              <a:t>Secondly, contextual information should be preserved - either in the metadata of subdocuments or in other digital objects or via links. This will enable searches, browsing, and visualization where you can consider this contextual information. </a:t>
            </a:r>
          </a:p>
        </p:txBody>
      </p:sp>
      <p:sp>
        <p:nvSpPr>
          <p:cNvPr id="4" name="Slide Number Placeholder 3"/>
          <p:cNvSpPr>
            <a:spLocks noGrp="1"/>
          </p:cNvSpPr>
          <p:nvPr>
            <p:ph type="sldNum" sz="quarter" idx="10"/>
          </p:nvPr>
        </p:nvSpPr>
        <p:spPr/>
        <p:txBody>
          <a:bodyPr/>
          <a:lstStyle/>
          <a:p>
            <a:fld id="{11B5CB0F-511A-C844-84D0-8FD582EF49B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 Third, the DL should provide multiple ways to get to information – search,</a:t>
            </a:r>
            <a:r>
              <a:rPr lang="en-US" baseline="0" dirty="0" smtClean="0"/>
              <a:t> browse, visualize</a:t>
            </a:r>
            <a:r>
              <a:rPr lang="en-US" dirty="0" smtClean="0"/>
              <a:t>.</a:t>
            </a:r>
            <a:r>
              <a:rPr lang="en-US" baseline="0" dirty="0" smtClean="0"/>
              <a:t> And, hence, support for multiple ways to describe and store information. In the study, we saw that various ways of searching and browsing were useful. Through complex object as queries, we discovered new ways of framing a multimodal query. </a:t>
            </a:r>
          </a:p>
          <a:p>
            <a:endParaRPr lang="en-US" baseline="0" dirty="0" smtClean="0"/>
          </a:p>
          <a:p>
            <a:r>
              <a:rPr lang="en-US" baseline="0" dirty="0" smtClean="0"/>
              <a:t>4. We saw how support for manually working with </a:t>
            </a:r>
            <a:r>
              <a:rPr lang="en-US" baseline="0" dirty="0" err="1" smtClean="0"/>
              <a:t>subimages</a:t>
            </a:r>
            <a:r>
              <a:rPr lang="en-US" baseline="0" dirty="0" smtClean="0"/>
              <a:t> is useful. In addition, as indicated in the feedback from the participants - batch processing and automatic processing of subdocuments should also be supported, which can also be very useful. For example, automatically identifying and annotating forked tail fins in a family of fishes.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dirty="0" smtClean="0"/>
              <a:t>In conclusion, we showed that </a:t>
            </a:r>
            <a:r>
              <a:rPr lang="en-US" b="1" i="0" u="sng" dirty="0" err="1" smtClean="0"/>
              <a:t>subimages</a:t>
            </a:r>
            <a:r>
              <a:rPr lang="en-US" b="1" i="0" u="sng" dirty="0" smtClean="0"/>
              <a:t> </a:t>
            </a:r>
            <a:r>
              <a:rPr lang="en-US" b="1" i="0" dirty="0" smtClean="0"/>
              <a:t>are an important and necessary part of fish</a:t>
            </a:r>
            <a:r>
              <a:rPr lang="en-US" b="1" i="0" baseline="0" dirty="0" smtClean="0"/>
              <a:t> identification. </a:t>
            </a:r>
          </a:p>
          <a:p>
            <a:endParaRPr lang="en-US" b="1" i="0" dirty="0" smtClean="0"/>
          </a:p>
          <a:p>
            <a:r>
              <a:rPr lang="en-US" b="1" i="0" baseline="0" dirty="0" smtClean="0"/>
              <a:t>An SI-DL brings together functionality to provide enhanced support to such scholarly tasks – most importantly by treating subdocuments as first-class objects. </a:t>
            </a:r>
          </a:p>
          <a:p>
            <a:endParaRPr lang="en-US" b="1" i="0" baseline="0" dirty="0" smtClean="0"/>
          </a:p>
          <a:p>
            <a:r>
              <a:rPr lang="en-US" b="1" i="0" baseline="0" dirty="0" smtClean="0"/>
              <a:t>In future work, we are working on a web-based version for SuperIDR, mainly to leverage existing collections, such as those in </a:t>
            </a:r>
            <a:r>
              <a:rPr lang="en-US" b="1" i="0" baseline="0" dirty="0" err="1" smtClean="0"/>
              <a:t>Flickr</a:t>
            </a:r>
            <a:r>
              <a:rPr lang="en-US" b="1" i="0" baseline="0" dirty="0" smtClean="0"/>
              <a:t>, to examine how an SI-DL, specifically search and browsing of </a:t>
            </a:r>
            <a:r>
              <a:rPr lang="en-US" b="1" i="0" u="sng" baseline="0" dirty="0" err="1" smtClean="0"/>
              <a:t>subimages</a:t>
            </a:r>
            <a:r>
              <a:rPr lang="en-US" b="1" i="0" baseline="0" dirty="0" smtClean="0"/>
              <a:t>, might be applicable in other domains, such as art history, study of trees, flowers, architecture, etc. </a:t>
            </a:r>
            <a:endParaRPr lang="en-US" b="1" i="0"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All</a:t>
            </a:r>
            <a:r>
              <a:rPr lang="en-US" baseline="0" dirty="0" smtClean="0"/>
              <a:t> information and papers related to SuperIDR, including these slides is available at the given link. </a:t>
            </a:r>
          </a:p>
          <a:p>
            <a:pPr marL="228600" indent="-228600">
              <a:buAutoNum type="arabicPeriod"/>
            </a:pPr>
            <a:r>
              <a:rPr lang="en-US" baseline="0" dirty="0" smtClean="0"/>
              <a:t> </a:t>
            </a:r>
            <a:r>
              <a:rPr lang="en-US" baseline="0" dirty="0" err="1" smtClean="0"/>
              <a:t>Uma</a:t>
            </a:r>
            <a:r>
              <a:rPr lang="en-US" baseline="0" dirty="0" smtClean="0"/>
              <a:t> Murthy’s dissertation has more details about the user study as well as other studies and work relating to incorporating subdocuments in a digital library. </a:t>
            </a:r>
          </a:p>
          <a:p>
            <a:pPr marL="228600" indent="-228600">
              <a:buAutoNum type="arabicPeriod"/>
            </a:pPr>
            <a:r>
              <a:rPr lang="en-US" baseline="0" dirty="0" smtClean="0"/>
              <a:t>We have an upcoming panel in the Grace Hopper conference to talk about conducting user studies remotely.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People use various </a:t>
            </a:r>
            <a:r>
              <a:rPr lang="en-US" baseline="0" dirty="0" smtClean="0"/>
              <a:t>methods to accomplish these tasks, including paper-based approaches and digital tools. </a:t>
            </a:r>
          </a:p>
          <a:p>
            <a:pPr marL="228600" indent="-228600">
              <a:buAutoNum type="arabicPeriod"/>
            </a:pPr>
            <a:r>
              <a:rPr lang="en-US" baseline="0" dirty="0" smtClean="0"/>
              <a:t>However, when information becomes voluminous and distributed across locations, managing these information and these subdocuments, accessing them, and working with them becomes difficult. One reason is that the tools and methods to work this information are not well integrated. </a:t>
            </a:r>
          </a:p>
          <a:p>
            <a:pPr marL="228600" indent="-228600">
              <a:buAutoNum type="arabicPeriod"/>
            </a:pPr>
            <a:r>
              <a:rPr lang="en-US" baseline="0" dirty="0" smtClean="0"/>
              <a:t>All this can lead to inefficient and ineffective task execution.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people and organizations helped in this study and we</a:t>
            </a:r>
            <a:r>
              <a:rPr lang="en-US" baseline="0" dirty="0" smtClean="0"/>
              <a:t> would like to thank them.</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40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Now, </a:t>
            </a:r>
            <a:r>
              <a:rPr lang="en-US" b="1" dirty="0" smtClean="0"/>
              <a:t>a digital library helps</a:t>
            </a:r>
            <a:r>
              <a:rPr lang="en-US" b="1" baseline="0" dirty="0" smtClean="0"/>
              <a:t> us manage information and metadata through services.</a:t>
            </a:r>
          </a:p>
          <a:p>
            <a:pPr marL="228600" indent="-228600">
              <a:buAutoNum type="arabicPeriod"/>
            </a:pPr>
            <a:r>
              <a:rPr lang="en-US" baseline="0" dirty="0" smtClean="0"/>
              <a:t>However, </a:t>
            </a:r>
            <a:r>
              <a:rPr lang="en-US" baseline="0" dirty="0" err="1" smtClean="0"/>
              <a:t>DLs</a:t>
            </a:r>
            <a:r>
              <a:rPr lang="en-US" baseline="0" dirty="0" smtClean="0"/>
              <a:t> typically do that at level of </a:t>
            </a:r>
            <a:r>
              <a:rPr lang="en-US" b="1" baseline="0" dirty="0" smtClean="0"/>
              <a:t>a whole document</a:t>
            </a:r>
            <a:r>
              <a:rPr lang="en-US" baseline="0" dirty="0" smtClean="0"/>
              <a:t> and do not provide adequate support to work with subdocuments. – a whole picture, a whole video </a:t>
            </a:r>
          </a:p>
          <a:p>
            <a:pPr marL="228600" indent="-228600">
              <a:buAutoNum type="arabicPeriod"/>
            </a:pPr>
            <a:r>
              <a:rPr lang="en-US" baseline="0" dirty="0" smtClean="0"/>
              <a:t>In the following scenario, I will give an example of the kind of support that is required to work with subdocuments.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Consider a scenario where a student is making</a:t>
            </a:r>
            <a:r>
              <a:rPr lang="en-US" baseline="0" dirty="0" smtClean="0"/>
              <a:t> use of an advanced query to search for a species.</a:t>
            </a:r>
          </a:p>
          <a:p>
            <a:pPr marL="228600" indent="-228600">
              <a:buAutoNum type="arabicPeriod"/>
            </a:pPr>
            <a:r>
              <a:rPr lang="en-US" baseline="0" dirty="0" smtClean="0"/>
              <a:t>She makes use of images and text to describe her query.</a:t>
            </a:r>
          </a:p>
          <a:p>
            <a:pPr marL="228600" indent="-228600">
              <a:buAutoNum type="arabicPeriod"/>
            </a:pPr>
            <a:r>
              <a:rPr lang="en-US" baseline="0" dirty="0" smtClean="0"/>
              <a:t>In this scenario, she is looking for a species of the darter family and one that has a dorsal fin &lt;CLICK&gt; connected to another dorsal fin &lt;CLICK&gt;, which has an orange-colored edge &lt;CLICK&gt;.</a:t>
            </a:r>
          </a:p>
          <a:p>
            <a:pPr marL="228600" indent="-228600">
              <a:buAutoNum type="arabicPeriod"/>
            </a:pPr>
            <a:r>
              <a:rPr lang="en-US" baseline="0" dirty="0" smtClean="0"/>
              <a:t>Thus she is looking for a species from a specific family of fishes and which has three parts that are connected as described.</a:t>
            </a:r>
          </a:p>
        </p:txBody>
      </p:sp>
      <p:sp>
        <p:nvSpPr>
          <p:cNvPr id="4" name="Slide Number Placeholder 3"/>
          <p:cNvSpPr>
            <a:spLocks noGrp="1"/>
          </p:cNvSpPr>
          <p:nvPr>
            <p:ph type="sldNum" sz="quarter" idx="10"/>
          </p:nvPr>
        </p:nvSpPr>
        <p:spPr/>
        <p:txBody>
          <a:bodyPr/>
          <a:lstStyle/>
          <a:p>
            <a:fld id="{11B5CB0F-511A-C844-84D0-8FD582EF49B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1" dirty="0" smtClean="0"/>
              <a:t>Such searching is not currently supported by </a:t>
            </a:r>
            <a:r>
              <a:rPr lang="en-US" b="1" dirty="0" err="1" smtClean="0"/>
              <a:t>DLs</a:t>
            </a:r>
            <a:r>
              <a:rPr lang="en-US" b="1" dirty="0" smtClean="0"/>
              <a:t>.</a:t>
            </a:r>
          </a:p>
          <a:p>
            <a:pPr marL="228600" indent="-228600">
              <a:buAutoNum type="arabicPeriod"/>
            </a:pPr>
            <a:r>
              <a:rPr lang="en-US" dirty="0" smtClean="0"/>
              <a:t>The</a:t>
            </a:r>
            <a:r>
              <a:rPr lang="en-US" baseline="0" dirty="0" smtClean="0"/>
              <a:t> student is looking for an digital object with some metadata property, which is the family of darters and which in turn contains other objects (images), which in turn contain the specific parts and are associated that need to be present together. i.e</a:t>
            </a:r>
            <a:r>
              <a:rPr lang="en-US" b="1" baseline="0" dirty="0" smtClean="0"/>
              <a:t>. she is looking for a species that has two dorsal fins connected that look like the </a:t>
            </a:r>
            <a:r>
              <a:rPr lang="en-US" b="1" baseline="0" dirty="0" err="1" smtClean="0"/>
              <a:t>subimages</a:t>
            </a:r>
            <a:r>
              <a:rPr lang="en-US" b="1" baseline="0" dirty="0" smtClean="0"/>
              <a:t> shown. with textual descriptions as described.</a:t>
            </a:r>
          </a:p>
          <a:p>
            <a:pPr marL="228600" indent="-228600">
              <a:buAutoNum type="arabicPeriod"/>
            </a:pPr>
            <a:r>
              <a:rPr lang="en-US" baseline="0" dirty="0" smtClean="0"/>
              <a:t>Since subdocuments are not described and stored separately, they are not indexed and cannot be explicitly searched for.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To help work with subdocuments in a DL, we bring in the notion of superimposed</a:t>
            </a:r>
            <a:r>
              <a:rPr lang="en-US" baseline="0" dirty="0" smtClean="0"/>
              <a:t> information.</a:t>
            </a:r>
          </a:p>
          <a:p>
            <a:pPr marL="228600" indent="-228600">
              <a:buAutoNum type="arabicPeriod"/>
            </a:pPr>
            <a:r>
              <a:rPr lang="en-US" dirty="0" smtClean="0"/>
              <a:t>Superimposed information enables </a:t>
            </a:r>
            <a:r>
              <a:rPr lang="en-US" smtClean="0"/>
              <a:t>working with </a:t>
            </a:r>
            <a:r>
              <a:rPr lang="en-US" dirty="0" smtClean="0"/>
              <a:t>parts of documents, while retaining</a:t>
            </a:r>
            <a:r>
              <a:rPr lang="en-US" baseline="0" dirty="0" smtClean="0"/>
              <a:t> the original information context of that subdocument/part. So we can work with the tail fin of a fish in the context of the whole fish image.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Thus,</a:t>
            </a:r>
            <a:r>
              <a:rPr lang="en-US" sz="1200" baseline="0" dirty="0" smtClean="0"/>
              <a:t> our hypothesis is that combining this notion of superimposed information with traditional digital library concepts such as digital objects and metadata and services will provide enhanced support to scholarly tasks that involve working with subdocuments.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B6ACA0-539A-FC4B-9A16-2F728B431B0C}" type="datetime1">
              <a:rPr lang="en-US" smtClean="0"/>
              <a:pPr/>
              <a:t>6/14/11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BD7F8-1AF0-5D45-8036-579198579F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7B2463-60A0-134F-9FB9-2C3EC1A27F7D}" type="datetime1">
              <a:rPr lang="en-US" smtClean="0"/>
              <a:pPr/>
              <a:t>6/14/11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BD7F8-1AF0-5D45-8036-579198579F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8970F4-B686-004E-A9C5-F2C727CFC1CD}" type="datetime1">
              <a:rPr lang="en-US" smtClean="0"/>
              <a:pPr/>
              <a:t>6/14/11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BD7F8-1AF0-5D45-8036-579198579F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A8DB44-103F-F04E-AA28-F845290BB223}" type="datetime1">
              <a:rPr lang="en-US" smtClean="0"/>
              <a:pPr/>
              <a:t>6/14/11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BD7F8-1AF0-5D45-8036-579198579F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C873B5-6D1A-E649-A331-C47014F27C95}" type="datetime1">
              <a:rPr lang="en-US" smtClean="0"/>
              <a:pPr/>
              <a:t>6/14/11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BD7F8-1AF0-5D45-8036-579198579F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7EE0E1-4B5E-CB44-B131-5B06CE3874D1}" type="datetime1">
              <a:rPr lang="en-US" smtClean="0"/>
              <a:pPr/>
              <a:t>6/14/11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BD7F8-1AF0-5D45-8036-579198579F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D9253F-C0C1-D847-93B2-95F5E3C72CA0}" type="datetime1">
              <a:rPr lang="en-US" smtClean="0"/>
              <a:pPr/>
              <a:t>6/14/11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9BD7F8-1AF0-5D45-8036-579198579F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058472-245F-6A4C-A695-1BCACB38BA98}" type="datetime1">
              <a:rPr lang="en-US" smtClean="0"/>
              <a:pPr/>
              <a:t>6/14/11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9BD7F8-1AF0-5D45-8036-579198579F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806657-5A01-7845-8253-FE71280BE084}" type="datetime1">
              <a:rPr lang="en-US" smtClean="0"/>
              <a:pPr/>
              <a:t>6/14/11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9BD7F8-1AF0-5D45-8036-579198579F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0DDE12-0C05-BA4B-BC74-B0B81FF4359D}" type="datetime1">
              <a:rPr lang="en-US" smtClean="0"/>
              <a:pPr/>
              <a:t>6/14/11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BD7F8-1AF0-5D45-8036-579198579F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45E540-FB13-994B-A5DE-977F45BFBD11}" type="datetime1">
              <a:rPr lang="en-US" smtClean="0"/>
              <a:pPr/>
              <a:t>6/14/11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BD7F8-1AF0-5D45-8036-579198579F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5637C-A2BD-A143-8262-BD50F993C5D4}" type="datetime1">
              <a:rPr lang="en-US" smtClean="0"/>
              <a:pPr/>
              <a:t>6/14/11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BD7F8-1AF0-5D45-8036-579198579F3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hf hdr="0" ftr="0" dt="0"/>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hyperlink" Target="http://umurthy.com/research/superidr"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25.png"/><Relationship Id="rId10"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umurthy.com/research/superid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hyperlink" Target="mailto:lintzyli@ic.unicamp.br" TargetMode="External"/><Relationship Id="rId4" Type="http://schemas.openxmlformats.org/officeDocument/2006/relationships/hyperlink" Target="mailto:fox@vt.edu" TargetMode="External"/><Relationship Id="rId5" Type="http://schemas.openxmlformats.org/officeDocument/2006/relationships/hyperlink" Target="http://umurthy.com/research/superidr" TargetMode="External"/><Relationship Id="rId1" Type="http://schemas.openxmlformats.org/officeDocument/2006/relationships/slideLayout" Target="../slideLayouts/slideLayout2.xml"/><Relationship Id="rId2" Type="http://schemas.openxmlformats.org/officeDocument/2006/relationships/hyperlink" Target="mailto:umurthy@vt.edu"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flickr.com/photos/moonflowerdragon/" TargetMode="External"/><Relationship Id="rId4" Type="http://schemas.openxmlformats.org/officeDocument/2006/relationships/hyperlink" Target="http://www.flickr.com/photos/homiesinheaven/" TargetMode="External"/><Relationship Id="rId5" Type="http://schemas.openxmlformats.org/officeDocument/2006/relationships/hyperlink" Target="http://www.flickr.com/photos/zenmama/" TargetMode="External"/><Relationship Id="rId6" Type="http://schemas.openxmlformats.org/officeDocument/2006/relationships/hyperlink" Target="http://www.flickr.com/photos/rosasay/" TargetMode="External"/><Relationship Id="rId1" Type="http://schemas.openxmlformats.org/officeDocument/2006/relationships/slideLayout" Target="../slideLayouts/slideLayout2.xml"/><Relationship Id="rId2" Type="http://schemas.openxmlformats.org/officeDocument/2006/relationships/hyperlink" Target="http://www.flickr.com/photos/hackshaven/"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flickr.com/photos/english106/" TargetMode="External"/><Relationship Id="rId4" Type="http://schemas.openxmlformats.org/officeDocument/2006/relationships/hyperlink" Target="http://www.flickr.com/photos/kkanouse/" TargetMode="External"/><Relationship Id="rId5" Type="http://schemas.openxmlformats.org/officeDocument/2006/relationships/hyperlink" Target="http://www.flickr.com/photos/timothymorgan/" TargetMode="External"/><Relationship Id="rId1" Type="http://schemas.openxmlformats.org/officeDocument/2006/relationships/slideLayout" Target="../slideLayouts/slideLayout2.xml"/><Relationship Id="rId2" Type="http://schemas.openxmlformats.org/officeDocument/2006/relationships/hyperlink" Target="http://www.flickr.com/photos/usfwssoutheast/"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4402668" y="1722486"/>
            <a:ext cx="4110303" cy="1629137"/>
          </a:xfrm>
          <a:prstGeom prst="rect">
            <a:avLst/>
          </a:prstGeom>
        </p:spPr>
      </p:pic>
      <p:sp>
        <p:nvSpPr>
          <p:cNvPr id="15362" name="Rectangle 2"/>
          <p:cNvSpPr>
            <a:spLocks noGrp="1" noChangeArrowheads="1"/>
          </p:cNvSpPr>
          <p:nvPr>
            <p:ph type="ctrTitle"/>
          </p:nvPr>
        </p:nvSpPr>
        <p:spPr>
          <a:xfrm>
            <a:off x="330201" y="321736"/>
            <a:ext cx="8458200" cy="1185333"/>
          </a:xfrm>
        </p:spPr>
        <p:txBody>
          <a:bodyPr>
            <a:normAutofit fontScale="90000"/>
          </a:bodyPr>
          <a:lstStyle/>
          <a:p>
            <a:r>
              <a:rPr lang="en-US" dirty="0" smtClean="0"/>
              <a:t>Use of </a:t>
            </a:r>
            <a:r>
              <a:rPr lang="en-US" dirty="0" err="1" smtClean="0"/>
              <a:t>Subimages</a:t>
            </a:r>
            <a:r>
              <a:rPr lang="en-US" dirty="0" smtClean="0"/>
              <a:t> in Fish Species Identification: A Qualitative Study</a:t>
            </a:r>
            <a:endParaRPr lang="en-US" dirty="0"/>
          </a:p>
        </p:txBody>
      </p:sp>
      <p:sp>
        <p:nvSpPr>
          <p:cNvPr id="15363" name="Rectangle 4"/>
          <p:cNvSpPr>
            <a:spLocks noChangeArrowheads="1"/>
          </p:cNvSpPr>
          <p:nvPr/>
        </p:nvSpPr>
        <p:spPr bwMode="auto">
          <a:xfrm>
            <a:off x="381000" y="1662657"/>
            <a:ext cx="3505200" cy="835025"/>
          </a:xfrm>
          <a:prstGeom prst="rect">
            <a:avLst/>
          </a:prstGeom>
          <a:noFill/>
          <a:ln w="9525">
            <a:noFill/>
            <a:miter lim="800000"/>
            <a:headEnd/>
            <a:tailEnd/>
          </a:ln>
        </p:spPr>
        <p:txBody>
          <a:bodyPr>
            <a:prstTxWarp prst="textNoShape">
              <a:avLst/>
            </a:prstTxWarp>
          </a:bodyPr>
          <a:lstStyle/>
          <a:p>
            <a:r>
              <a:rPr lang="en-US" sz="2400" dirty="0" smtClean="0">
                <a:solidFill>
                  <a:schemeClr val="tx1">
                    <a:lumMod val="65000"/>
                    <a:lumOff val="35000"/>
                  </a:schemeClr>
                </a:solidFill>
              </a:rPr>
              <a:t>15 June 2011</a:t>
            </a:r>
          </a:p>
          <a:p>
            <a:r>
              <a:rPr lang="en-US" sz="2400" dirty="0" smtClean="0">
                <a:solidFill>
                  <a:schemeClr val="tx1">
                    <a:lumMod val="65000"/>
                    <a:lumOff val="35000"/>
                  </a:schemeClr>
                </a:solidFill>
              </a:rPr>
              <a:t>JCDL Ottawa</a:t>
            </a:r>
            <a:endParaRPr lang="en-US" sz="2400" dirty="0">
              <a:solidFill>
                <a:schemeClr val="tx1">
                  <a:lumMod val="65000"/>
                  <a:lumOff val="35000"/>
                </a:schemeClr>
              </a:solidFill>
            </a:endParaRPr>
          </a:p>
        </p:txBody>
      </p:sp>
      <p:grpSp>
        <p:nvGrpSpPr>
          <p:cNvPr id="19" name="Group 18"/>
          <p:cNvGrpSpPr/>
          <p:nvPr/>
        </p:nvGrpSpPr>
        <p:grpSpPr>
          <a:xfrm>
            <a:off x="330202" y="3996264"/>
            <a:ext cx="3208866" cy="2450837"/>
            <a:chOff x="4875209" y="1780631"/>
            <a:chExt cx="3208866" cy="2450837"/>
          </a:xfrm>
        </p:grpSpPr>
        <p:sp>
          <p:nvSpPr>
            <p:cNvPr id="15364" name="Rectangle 9"/>
            <p:cNvSpPr>
              <a:spLocks noChangeArrowheads="1"/>
            </p:cNvSpPr>
            <p:nvPr/>
          </p:nvSpPr>
          <p:spPr bwMode="auto">
            <a:xfrm>
              <a:off x="4875209" y="1780631"/>
              <a:ext cx="3208866" cy="1615810"/>
            </a:xfrm>
            <a:prstGeom prst="rect">
              <a:avLst/>
            </a:prstGeom>
            <a:noFill/>
            <a:ln w="9525">
              <a:noFill/>
              <a:miter lim="800000"/>
              <a:headEnd/>
              <a:tailEnd/>
            </a:ln>
          </p:spPr>
          <p:txBody>
            <a:bodyPr>
              <a:prstTxWarp prst="textNoShape">
                <a:avLst/>
              </a:prstTxWarp>
            </a:bodyPr>
            <a:lstStyle/>
            <a:p>
              <a:pPr lvl="0">
                <a:lnSpc>
                  <a:spcPts val="2680"/>
                </a:lnSpc>
              </a:pPr>
              <a:r>
                <a:rPr lang="en-US" sz="2400" dirty="0" err="1"/>
                <a:t>Uma</a:t>
              </a:r>
              <a:r>
                <a:rPr lang="en-US" sz="2400" dirty="0"/>
                <a:t> </a:t>
              </a:r>
              <a:r>
                <a:rPr lang="en-US" sz="2400" dirty="0" smtClean="0"/>
                <a:t>Murthy</a:t>
              </a:r>
            </a:p>
            <a:p>
              <a:pPr lvl="0">
                <a:lnSpc>
                  <a:spcPts val="2680"/>
                </a:lnSpc>
              </a:pPr>
              <a:r>
                <a:rPr lang="en-US" sz="2400" dirty="0" smtClean="0"/>
                <a:t>Eric </a:t>
              </a:r>
              <a:r>
                <a:rPr lang="en-US" sz="2400" dirty="0" err="1" smtClean="0"/>
                <a:t>Hallerman</a:t>
              </a:r>
              <a:endParaRPr lang="en-US" sz="2400" dirty="0" smtClean="0"/>
            </a:p>
            <a:p>
              <a:pPr lvl="0">
                <a:lnSpc>
                  <a:spcPts val="2680"/>
                </a:lnSpc>
              </a:pPr>
              <a:r>
                <a:rPr lang="en-US" sz="2400" b="1" dirty="0" smtClean="0"/>
                <a:t>Edward Fox</a:t>
              </a:r>
              <a:endParaRPr lang="en-US" sz="2400" dirty="0" smtClean="0"/>
            </a:p>
            <a:p>
              <a:pPr lvl="0">
                <a:lnSpc>
                  <a:spcPts val="2680"/>
                </a:lnSpc>
              </a:pPr>
              <a:r>
                <a:rPr lang="en-US" sz="2400" dirty="0" smtClean="0"/>
                <a:t>Manuel Perez-Quinones</a:t>
              </a:r>
              <a:endParaRPr lang="en-US" i="1" dirty="0"/>
            </a:p>
          </p:txBody>
        </p:sp>
        <p:pic>
          <p:nvPicPr>
            <p:cNvPr id="15366" name="Picture 42"/>
            <p:cNvPicPr>
              <a:picLocks noChangeAspect="1" noChangeArrowheads="1"/>
            </p:cNvPicPr>
            <p:nvPr/>
          </p:nvPicPr>
          <p:blipFill>
            <a:blip r:embed="rId4"/>
            <a:srcRect/>
            <a:stretch>
              <a:fillRect/>
            </a:stretch>
          </p:blipFill>
          <p:spPr bwMode="auto">
            <a:xfrm>
              <a:off x="4926007" y="3244043"/>
              <a:ext cx="2743200" cy="987425"/>
            </a:xfrm>
            <a:prstGeom prst="rect">
              <a:avLst/>
            </a:prstGeom>
            <a:noFill/>
            <a:ln w="9525">
              <a:noFill/>
              <a:miter lim="800000"/>
              <a:headEnd/>
              <a:tailEnd/>
            </a:ln>
          </p:spPr>
        </p:pic>
      </p:grpSp>
      <p:grpSp>
        <p:nvGrpSpPr>
          <p:cNvPr id="21" name="Group 20"/>
          <p:cNvGrpSpPr/>
          <p:nvPr/>
        </p:nvGrpSpPr>
        <p:grpSpPr>
          <a:xfrm>
            <a:off x="4006332" y="4505819"/>
            <a:ext cx="2098144" cy="1941282"/>
            <a:chOff x="4243394" y="4133293"/>
            <a:chExt cx="2098144" cy="1941282"/>
          </a:xfrm>
        </p:grpSpPr>
        <p:sp>
          <p:nvSpPr>
            <p:cNvPr id="15365" name="Rectangle 11"/>
            <p:cNvSpPr>
              <a:spLocks noChangeArrowheads="1"/>
            </p:cNvSpPr>
            <p:nvPr/>
          </p:nvSpPr>
          <p:spPr bwMode="auto">
            <a:xfrm>
              <a:off x="4243394" y="4133293"/>
              <a:ext cx="2098144" cy="794768"/>
            </a:xfrm>
            <a:prstGeom prst="rect">
              <a:avLst/>
            </a:prstGeom>
            <a:noFill/>
            <a:ln w="9525">
              <a:noFill/>
              <a:miter lim="800000"/>
              <a:headEnd/>
              <a:tailEnd/>
            </a:ln>
          </p:spPr>
          <p:txBody>
            <a:bodyPr>
              <a:prstTxWarp prst="textNoShape">
                <a:avLst/>
              </a:prstTxWarp>
            </a:bodyPr>
            <a:lstStyle/>
            <a:p>
              <a:pPr eaLnBrk="1" hangingPunct="1">
                <a:lnSpc>
                  <a:spcPts val="2680"/>
                </a:lnSpc>
              </a:pPr>
              <a:r>
                <a:rPr lang="en-US" sz="2400" b="1" dirty="0" smtClean="0"/>
                <a:t>Lin </a:t>
              </a:r>
              <a:r>
                <a:rPr lang="en-US" sz="2400" b="1" dirty="0" err="1" smtClean="0"/>
                <a:t>Tzy</a:t>
              </a:r>
              <a:r>
                <a:rPr lang="en-US" sz="2400" b="1" dirty="0" smtClean="0"/>
                <a:t> Li </a:t>
              </a:r>
              <a:r>
                <a:rPr lang="en-US" sz="2400" dirty="0" smtClean="0"/>
                <a:t>Ricardo Torres</a:t>
              </a:r>
              <a:endParaRPr lang="en-US" sz="1200" dirty="0"/>
            </a:p>
          </p:txBody>
        </p:sp>
        <p:pic>
          <p:nvPicPr>
            <p:cNvPr id="15367" name="Picture 43"/>
            <p:cNvPicPr>
              <a:picLocks noChangeAspect="1" noChangeArrowheads="1"/>
            </p:cNvPicPr>
            <p:nvPr/>
          </p:nvPicPr>
          <p:blipFill>
            <a:blip r:embed="rId5"/>
            <a:srcRect/>
            <a:stretch>
              <a:fillRect/>
            </a:stretch>
          </p:blipFill>
          <p:spPr bwMode="auto">
            <a:xfrm>
              <a:off x="4420394" y="4976455"/>
              <a:ext cx="912812" cy="1098120"/>
            </a:xfrm>
            <a:prstGeom prst="rect">
              <a:avLst/>
            </a:prstGeom>
            <a:noFill/>
            <a:ln w="9525">
              <a:noFill/>
              <a:miter lim="800000"/>
              <a:headEnd/>
              <a:tailEnd/>
            </a:ln>
          </p:spPr>
        </p:pic>
      </p:grpSp>
      <p:grpSp>
        <p:nvGrpSpPr>
          <p:cNvPr id="16" name="Group 15"/>
          <p:cNvGrpSpPr/>
          <p:nvPr/>
        </p:nvGrpSpPr>
        <p:grpSpPr>
          <a:xfrm>
            <a:off x="6070601" y="5298182"/>
            <a:ext cx="2717800" cy="1171588"/>
            <a:chOff x="3803663" y="5299036"/>
            <a:chExt cx="2717800" cy="1171588"/>
          </a:xfrm>
        </p:grpSpPr>
        <p:pic>
          <p:nvPicPr>
            <p:cNvPr id="15" name="Picture 14"/>
            <p:cNvPicPr>
              <a:picLocks noChangeAspect="1"/>
            </p:cNvPicPr>
            <p:nvPr/>
          </p:nvPicPr>
          <p:blipFill>
            <a:blip r:embed="rId6"/>
            <a:stretch>
              <a:fillRect/>
            </a:stretch>
          </p:blipFill>
          <p:spPr>
            <a:xfrm>
              <a:off x="3803663" y="5581624"/>
              <a:ext cx="2717800" cy="889000"/>
            </a:xfrm>
            <a:prstGeom prst="rect">
              <a:avLst/>
            </a:prstGeom>
          </p:spPr>
        </p:pic>
        <p:sp>
          <p:nvSpPr>
            <p:cNvPr id="12" name="Rectangle 11"/>
            <p:cNvSpPr>
              <a:spLocks noChangeArrowheads="1"/>
            </p:cNvSpPr>
            <p:nvPr/>
          </p:nvSpPr>
          <p:spPr bwMode="auto">
            <a:xfrm>
              <a:off x="4089414" y="5299036"/>
              <a:ext cx="2298700" cy="506941"/>
            </a:xfrm>
            <a:prstGeom prst="rect">
              <a:avLst/>
            </a:prstGeom>
            <a:noFill/>
            <a:ln w="9525">
              <a:noFill/>
              <a:miter lim="800000"/>
              <a:headEnd/>
              <a:tailEnd/>
            </a:ln>
          </p:spPr>
          <p:txBody>
            <a:bodyPr>
              <a:prstTxWarp prst="textNoShape">
                <a:avLst/>
              </a:prstTxWarp>
            </a:bodyPr>
            <a:lstStyle/>
            <a:p>
              <a:pPr eaLnBrk="1" hangingPunct="1">
                <a:lnSpc>
                  <a:spcPts val="2680"/>
                </a:lnSpc>
              </a:pPr>
              <a:r>
                <a:rPr lang="en-US" sz="2400" dirty="0" smtClean="0"/>
                <a:t>Lois </a:t>
              </a:r>
              <a:r>
                <a:rPr lang="en-US" sz="2400" dirty="0" err="1" smtClean="0"/>
                <a:t>Delcambre</a:t>
              </a:r>
              <a:endParaRPr lang="en-US" sz="1200" dirty="0"/>
            </a:p>
          </p:txBody>
        </p:sp>
      </p:grpSp>
      <p:sp>
        <p:nvSpPr>
          <p:cNvPr id="20" name="TextBox 19"/>
          <p:cNvSpPr txBox="1"/>
          <p:nvPr/>
        </p:nvSpPr>
        <p:spPr>
          <a:xfrm>
            <a:off x="4318003" y="3288272"/>
            <a:ext cx="4303183" cy="400110"/>
          </a:xfrm>
          <a:prstGeom prst="rect">
            <a:avLst/>
          </a:prstGeom>
          <a:noFill/>
        </p:spPr>
        <p:txBody>
          <a:bodyPr wrap="square" rtlCol="0">
            <a:spAutoFit/>
          </a:bodyPr>
          <a:lstStyle/>
          <a:p>
            <a:r>
              <a:rPr lang="en-US" sz="2000" dirty="0" smtClean="0">
                <a:hlinkClick r:id="rId7"/>
              </a:rPr>
              <a:t>http://umurthy.com/research/superidr</a:t>
            </a:r>
            <a:r>
              <a:rPr lang="en-US" sz="2000" dirty="0" smtClean="0"/>
              <a:t> </a:t>
            </a:r>
            <a:endParaRPr lang="en-US" sz="2000" dirty="0"/>
          </a:p>
        </p:txBody>
      </p:sp>
      <p:sp>
        <p:nvSpPr>
          <p:cNvPr id="23" name="Rectangle 22"/>
          <p:cNvSpPr/>
          <p:nvPr/>
        </p:nvSpPr>
        <p:spPr>
          <a:xfrm>
            <a:off x="4487333" y="2269064"/>
            <a:ext cx="693476" cy="364082"/>
          </a:xfrm>
          <a:prstGeom prst="rect">
            <a:avLst/>
          </a:prstGeom>
          <a:noFill/>
          <a:ln w="25400">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411000" y="1904982"/>
            <a:ext cx="2107400" cy="592700"/>
          </a:xfrm>
          <a:prstGeom prst="rect">
            <a:avLst/>
          </a:prstGeom>
          <a:noFill/>
          <a:ln w="25400">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096144" y="2497682"/>
            <a:ext cx="693476" cy="790590"/>
          </a:xfrm>
          <a:prstGeom prst="rect">
            <a:avLst/>
          </a:prstGeom>
          <a:noFill/>
          <a:ln w="25400">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704663" y="2497682"/>
            <a:ext cx="693476" cy="364082"/>
          </a:xfrm>
          <a:prstGeom prst="rect">
            <a:avLst/>
          </a:prstGeom>
          <a:noFill/>
          <a:ln w="25400">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SuperIDR – a prototype personal SI-DL</a:t>
            </a:r>
            <a:endParaRPr lang="en-US" dirty="0"/>
          </a:p>
        </p:txBody>
      </p:sp>
      <p:sp>
        <p:nvSpPr>
          <p:cNvPr id="4" name="Content Placeholder 3"/>
          <p:cNvSpPr>
            <a:spLocks noGrp="1"/>
          </p:cNvSpPr>
          <p:nvPr>
            <p:ph idx="1"/>
          </p:nvPr>
        </p:nvSpPr>
        <p:spPr/>
        <p:txBody>
          <a:bodyPr/>
          <a:lstStyle/>
          <a:p>
            <a:r>
              <a:rPr lang="en-US" dirty="0" smtClean="0"/>
              <a:t>Enables marking and annotating images</a:t>
            </a:r>
          </a:p>
          <a:p>
            <a:r>
              <a:rPr lang="en-US" dirty="0" smtClean="0"/>
              <a:t>Combines text- and content-based image description, retrieval, and browsing, including for </a:t>
            </a:r>
            <a:r>
              <a:rPr lang="en-US" dirty="0" err="1" smtClean="0"/>
              <a:t>subimages</a:t>
            </a:r>
            <a:endParaRPr lang="en-US" dirty="0" smtClean="0"/>
          </a:p>
        </p:txBody>
      </p:sp>
      <p:sp>
        <p:nvSpPr>
          <p:cNvPr id="3" name="Slide Number Placeholder 2"/>
          <p:cNvSpPr>
            <a:spLocks noGrp="1"/>
          </p:cNvSpPr>
          <p:nvPr>
            <p:ph type="sldNum" sz="quarter" idx="12"/>
          </p:nvPr>
        </p:nvSpPr>
        <p:spPr/>
        <p:txBody>
          <a:bodyPr/>
          <a:lstStyle/>
          <a:p>
            <a:fld id="{099BD7F8-1AF0-5D45-8036-579198579F34}"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87870" y="206906"/>
            <a:ext cx="8229600" cy="792162"/>
          </a:xfrm>
        </p:spPr>
        <p:txBody>
          <a:bodyPr/>
          <a:lstStyle/>
          <a:p>
            <a:r>
              <a:rPr lang="en-US" dirty="0" smtClean="0"/>
              <a:t>Task: fish species identification</a:t>
            </a:r>
            <a:endParaRPr lang="en-US" dirty="0"/>
          </a:p>
        </p:txBody>
      </p:sp>
      <p:sp>
        <p:nvSpPr>
          <p:cNvPr id="3" name="Content Placeholder 2"/>
          <p:cNvSpPr>
            <a:spLocks noGrp="1"/>
          </p:cNvSpPr>
          <p:nvPr>
            <p:ph idx="1"/>
          </p:nvPr>
        </p:nvSpPr>
        <p:spPr>
          <a:xfrm>
            <a:off x="355601" y="1011770"/>
            <a:ext cx="8486323" cy="664634"/>
          </a:xfrm>
        </p:spPr>
        <p:txBody>
          <a:bodyPr>
            <a:normAutofit fontScale="92500"/>
          </a:bodyPr>
          <a:lstStyle/>
          <a:p>
            <a:pPr marL="0" indent="0">
              <a:buNone/>
            </a:pPr>
            <a:r>
              <a:rPr lang="en-US" dirty="0" smtClean="0"/>
              <a:t>Involves working with parts of fishes and fish images</a:t>
            </a:r>
            <a:endParaRPr lang="en-US" dirty="0"/>
          </a:p>
        </p:txBody>
      </p:sp>
      <p:sp>
        <p:nvSpPr>
          <p:cNvPr id="4" name="Slide Number Placeholder 3"/>
          <p:cNvSpPr>
            <a:spLocks noGrp="1"/>
          </p:cNvSpPr>
          <p:nvPr>
            <p:ph type="sldNum" sz="quarter" idx="12"/>
          </p:nvPr>
        </p:nvSpPr>
        <p:spPr/>
        <p:txBody>
          <a:bodyPr/>
          <a:lstStyle/>
          <a:p>
            <a:fld id="{099BD7F8-1AF0-5D45-8036-579198579F34}" type="slidenum">
              <a:rPr lang="en-US" smtClean="0"/>
              <a:pPr/>
              <a:t>11</a:t>
            </a:fld>
            <a:endParaRPr lang="en-US" dirty="0"/>
          </a:p>
        </p:txBody>
      </p:sp>
      <p:sp>
        <p:nvSpPr>
          <p:cNvPr id="7" name="Text Box 10"/>
          <p:cNvSpPr txBox="1">
            <a:spLocks noChangeArrowheads="1"/>
          </p:cNvSpPr>
          <p:nvPr/>
        </p:nvSpPr>
        <p:spPr bwMode="auto">
          <a:xfrm>
            <a:off x="152400" y="4089400"/>
            <a:ext cx="4429481" cy="2246769"/>
          </a:xfrm>
          <a:prstGeom prst="rect">
            <a:avLst/>
          </a:prstGeom>
          <a:solidFill>
            <a:srgbClr val="DEDEDE"/>
          </a:solidFill>
          <a:ln w="9525">
            <a:solidFill>
              <a:srgbClr val="EBEBEB"/>
            </a:solidFill>
            <a:miter lim="800000"/>
            <a:headEnd/>
            <a:tailEnd/>
          </a:ln>
        </p:spPr>
        <p:txBody>
          <a:bodyPr wrap="square">
            <a:prstTxWarp prst="textNoShape">
              <a:avLst/>
            </a:prstTxWarp>
            <a:spAutoFit/>
          </a:bodyPr>
          <a:lstStyle/>
          <a:p>
            <a:pPr defTabSz="4389438" eaLnBrk="1" hangingPunct="1"/>
            <a:r>
              <a:rPr lang="en-US" sz="1400" dirty="0"/>
              <a:t>1a  Paired fins absent; jaws absent, mouth in an oral</a:t>
            </a:r>
          </a:p>
          <a:p>
            <a:pPr defTabSz="4389438" eaLnBrk="1" hangingPunct="1"/>
            <a:r>
              <a:rPr lang="en-US" sz="1400" dirty="0"/>
              <a:t>    disk (the disk mostly surrounded by a fleshy hood</a:t>
            </a:r>
          </a:p>
          <a:p>
            <a:pPr defTabSz="4389438" eaLnBrk="1" hangingPunct="1"/>
            <a:r>
              <a:rPr lang="en-US" sz="1400" dirty="0"/>
              <a:t>    in larvae); 7 external gill openings present in row</a:t>
            </a:r>
          </a:p>
          <a:p>
            <a:pPr defTabSz="4389438" eaLnBrk="1" hangingPunct="1"/>
            <a:r>
              <a:rPr lang="en-US" sz="1400" dirty="0"/>
              <a:t>    behind eye .......... Lampreys - </a:t>
            </a:r>
            <a:r>
              <a:rPr lang="en-US" sz="1400" dirty="0" err="1"/>
              <a:t>Petromyzontidae</a:t>
            </a:r>
            <a:r>
              <a:rPr lang="en-US" sz="1400" dirty="0"/>
              <a:t>  </a:t>
            </a:r>
            <a:r>
              <a:rPr lang="en-US" sz="1400" dirty="0" err="1"/>
              <a:t>p</a:t>
            </a:r>
            <a:r>
              <a:rPr lang="en-US" sz="1400" dirty="0"/>
              <a:t>. </a:t>
            </a:r>
            <a:r>
              <a:rPr lang="en-US" sz="1400" dirty="0" err="1"/>
              <a:t>ooo</a:t>
            </a:r>
            <a:endParaRPr lang="en-US" sz="1400" dirty="0"/>
          </a:p>
          <a:p>
            <a:pPr defTabSz="4389438" eaLnBrk="1" hangingPunct="1"/>
            <a:r>
              <a:rPr lang="en-US" sz="1400" dirty="0"/>
              <a:t>1b  Paired fins present (at least 1 set); jaws present;</a:t>
            </a:r>
          </a:p>
          <a:p>
            <a:pPr defTabSz="4389438" eaLnBrk="1" hangingPunct="1"/>
            <a:r>
              <a:rPr lang="en-US" sz="1400" dirty="0"/>
              <a:t>    1 external gill opening per side ................................... 2</a:t>
            </a:r>
          </a:p>
          <a:p>
            <a:pPr defTabSz="4389438" eaLnBrk="1" hangingPunct="1"/>
            <a:r>
              <a:rPr lang="en-US" sz="1400" dirty="0"/>
              <a:t>2a  Caudal fin </a:t>
            </a:r>
            <a:r>
              <a:rPr lang="en-US" sz="1400" dirty="0" err="1"/>
              <a:t>heterocercal</a:t>
            </a:r>
            <a:r>
              <a:rPr lang="en-US" sz="1400" dirty="0"/>
              <a:t> or abbreviate </a:t>
            </a:r>
            <a:r>
              <a:rPr lang="en-US" sz="1400" dirty="0" err="1"/>
              <a:t>heterocercal</a:t>
            </a:r>
            <a:endParaRPr lang="en-US" sz="1400" dirty="0"/>
          </a:p>
          <a:p>
            <a:pPr defTabSz="4389438" eaLnBrk="1" hangingPunct="1"/>
            <a:r>
              <a:rPr lang="en-US" sz="1400" dirty="0"/>
              <a:t>    (Figure 5) ............................................................ 3</a:t>
            </a:r>
          </a:p>
          <a:p>
            <a:pPr defTabSz="4389438" eaLnBrk="1" hangingPunct="1"/>
            <a:r>
              <a:rPr lang="en-US" sz="1400" dirty="0"/>
              <a:t>2b  Caudal fin </a:t>
            </a:r>
            <a:r>
              <a:rPr lang="en-US" sz="1400" dirty="0" err="1"/>
              <a:t>protocercal</a:t>
            </a:r>
            <a:r>
              <a:rPr lang="en-US" sz="1400" dirty="0"/>
              <a:t> (Figure 13, Part 2, upper left)</a:t>
            </a:r>
          </a:p>
          <a:p>
            <a:pPr defTabSz="4389438" eaLnBrk="1" hangingPunct="1"/>
            <a:r>
              <a:rPr lang="en-US" sz="1400" dirty="0"/>
              <a:t>    or </a:t>
            </a:r>
            <a:r>
              <a:rPr lang="en-US" sz="1400" dirty="0" err="1"/>
              <a:t>homocercal</a:t>
            </a:r>
            <a:r>
              <a:rPr lang="en-US" sz="1400" dirty="0"/>
              <a:t> (Figure 5) ............................................ 6</a:t>
            </a:r>
          </a:p>
        </p:txBody>
      </p:sp>
      <p:sp>
        <p:nvSpPr>
          <p:cNvPr id="8" name="Rectangle 11"/>
          <p:cNvSpPr>
            <a:spLocks noChangeArrowheads="1"/>
          </p:cNvSpPr>
          <p:nvPr/>
        </p:nvSpPr>
        <p:spPr bwMode="auto">
          <a:xfrm>
            <a:off x="152401" y="6375400"/>
            <a:ext cx="2667000" cy="381000"/>
          </a:xfrm>
          <a:prstGeom prst="rect">
            <a:avLst/>
          </a:prstGeom>
          <a:noFill/>
          <a:ln w="9525">
            <a:noFill/>
            <a:miter lim="800000"/>
            <a:headEnd/>
            <a:tailEnd/>
          </a:ln>
        </p:spPr>
        <p:txBody>
          <a:bodyPr>
            <a:prstTxWarp prst="textNoShape">
              <a:avLst/>
            </a:prstTxWarp>
          </a:bodyPr>
          <a:lstStyle/>
          <a:p>
            <a:pPr eaLnBrk="1" hangingPunct="1">
              <a:lnSpc>
                <a:spcPct val="80000"/>
              </a:lnSpc>
              <a:spcBef>
                <a:spcPct val="20000"/>
              </a:spcBef>
            </a:pPr>
            <a:r>
              <a:rPr lang="en-US" sz="2000" dirty="0"/>
              <a:t>Dichotomous keys</a:t>
            </a:r>
          </a:p>
        </p:txBody>
      </p:sp>
      <p:sp>
        <p:nvSpPr>
          <p:cNvPr id="9" name="Rectangle 14"/>
          <p:cNvSpPr>
            <a:spLocks noChangeArrowheads="1"/>
          </p:cNvSpPr>
          <p:nvPr/>
        </p:nvSpPr>
        <p:spPr bwMode="auto">
          <a:xfrm>
            <a:off x="5245102" y="6375400"/>
            <a:ext cx="2514600" cy="381000"/>
          </a:xfrm>
          <a:prstGeom prst="rect">
            <a:avLst/>
          </a:prstGeom>
          <a:noFill/>
          <a:ln w="9525">
            <a:noFill/>
            <a:miter lim="800000"/>
            <a:headEnd/>
            <a:tailEnd/>
          </a:ln>
        </p:spPr>
        <p:txBody>
          <a:bodyPr>
            <a:prstTxWarp prst="textNoShape">
              <a:avLst/>
            </a:prstTxWarp>
          </a:bodyPr>
          <a:lstStyle/>
          <a:p>
            <a:pPr eaLnBrk="1" hangingPunct="1">
              <a:lnSpc>
                <a:spcPct val="80000"/>
              </a:lnSpc>
              <a:spcBef>
                <a:spcPct val="20000"/>
              </a:spcBef>
            </a:pPr>
            <a:r>
              <a:rPr lang="en-US" sz="2000" dirty="0"/>
              <a:t>Personal Notes</a:t>
            </a:r>
          </a:p>
        </p:txBody>
      </p:sp>
      <p:pic>
        <p:nvPicPr>
          <p:cNvPr id="10" name="Picture 9"/>
          <p:cNvPicPr>
            <a:picLocks noChangeAspect="1"/>
          </p:cNvPicPr>
          <p:nvPr/>
        </p:nvPicPr>
        <p:blipFill>
          <a:blip r:embed="rId3"/>
          <a:stretch>
            <a:fillRect/>
          </a:stretch>
        </p:blipFill>
        <p:spPr>
          <a:xfrm>
            <a:off x="1845736" y="1608672"/>
            <a:ext cx="5818107" cy="2306033"/>
          </a:xfrm>
          <a:prstGeom prst="rect">
            <a:avLst/>
          </a:prstGeom>
        </p:spPr>
      </p:pic>
      <p:pic>
        <p:nvPicPr>
          <p:cNvPr id="11" name="Picture 10"/>
          <p:cNvPicPr>
            <a:picLocks noChangeAspect="1"/>
          </p:cNvPicPr>
          <p:nvPr/>
        </p:nvPicPr>
        <p:blipFill>
          <a:blip r:embed="rId4"/>
          <a:stretch>
            <a:fillRect/>
          </a:stretch>
        </p:blipFill>
        <p:spPr>
          <a:xfrm>
            <a:off x="5160436" y="4222475"/>
            <a:ext cx="2899832" cy="207837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73040"/>
            <a:ext cx="8229600" cy="869995"/>
          </a:xfrm>
        </p:spPr>
        <p:txBody>
          <a:bodyPr/>
          <a:lstStyle/>
          <a:p>
            <a:r>
              <a:rPr lang="en-US" dirty="0" smtClean="0"/>
              <a:t>SuperIDR: species details interface</a:t>
            </a:r>
            <a:endParaRPr lang="en-US" dirty="0"/>
          </a:p>
        </p:txBody>
      </p:sp>
      <p:sp>
        <p:nvSpPr>
          <p:cNvPr id="4" name="Slide Number Placeholder 3"/>
          <p:cNvSpPr>
            <a:spLocks noGrp="1"/>
          </p:cNvSpPr>
          <p:nvPr>
            <p:ph type="sldNum" sz="quarter" idx="12"/>
          </p:nvPr>
        </p:nvSpPr>
        <p:spPr/>
        <p:txBody>
          <a:bodyPr/>
          <a:lstStyle/>
          <a:p>
            <a:fld id="{099BD7F8-1AF0-5D45-8036-579198579F34}" type="slidenum">
              <a:rPr lang="en-US" smtClean="0"/>
              <a:pPr/>
              <a:t>12</a:t>
            </a:fld>
            <a:endParaRPr lang="en-US"/>
          </a:p>
        </p:txBody>
      </p:sp>
      <p:pic>
        <p:nvPicPr>
          <p:cNvPr id="6" name="Picture 5"/>
          <p:cNvPicPr>
            <a:picLocks noChangeAspect="1"/>
          </p:cNvPicPr>
          <p:nvPr/>
        </p:nvPicPr>
        <p:blipFill>
          <a:blip r:embed="rId3"/>
          <a:stretch>
            <a:fillRect/>
          </a:stretch>
        </p:blipFill>
        <p:spPr>
          <a:xfrm>
            <a:off x="588503" y="1065204"/>
            <a:ext cx="7971507" cy="535490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2585" y="274638"/>
            <a:ext cx="8680826" cy="903825"/>
          </a:xfrm>
        </p:spPr>
        <p:txBody>
          <a:bodyPr>
            <a:normAutofit fontScale="90000"/>
          </a:bodyPr>
          <a:lstStyle/>
          <a:p>
            <a:r>
              <a:rPr lang="en-US" dirty="0" smtClean="0"/>
              <a:t>Results of a classroom-based user study of </a:t>
            </a:r>
            <a:r>
              <a:rPr lang="en-US" dirty="0" err="1" smtClean="0"/>
              <a:t>SuperIDR</a:t>
            </a:r>
            <a:endParaRPr lang="en-US" dirty="0"/>
          </a:p>
        </p:txBody>
      </p:sp>
      <p:sp>
        <p:nvSpPr>
          <p:cNvPr id="3" name="Slide Number Placeholder 2"/>
          <p:cNvSpPr>
            <a:spLocks noGrp="1"/>
          </p:cNvSpPr>
          <p:nvPr>
            <p:ph type="sldNum" sz="quarter" idx="12"/>
          </p:nvPr>
        </p:nvSpPr>
        <p:spPr/>
        <p:txBody>
          <a:bodyPr/>
          <a:lstStyle/>
          <a:p>
            <a:fld id="{099BD7F8-1AF0-5D45-8036-579198579F34}" type="slidenum">
              <a:rPr lang="en-US" smtClean="0"/>
              <a:pPr/>
              <a:t>13</a:t>
            </a:fld>
            <a:endParaRPr lang="en-US"/>
          </a:p>
        </p:txBody>
      </p:sp>
      <p:pic>
        <p:nvPicPr>
          <p:cNvPr id="5" name="Picture 4"/>
          <p:cNvPicPr>
            <a:picLocks noChangeAspect="1"/>
          </p:cNvPicPr>
          <p:nvPr/>
        </p:nvPicPr>
        <p:blipFill>
          <a:blip r:embed="rId3"/>
          <a:stretch>
            <a:fillRect/>
          </a:stretch>
        </p:blipFill>
        <p:spPr>
          <a:xfrm>
            <a:off x="973810" y="1445436"/>
            <a:ext cx="7058327" cy="5083398"/>
          </a:xfrm>
          <a:prstGeom prst="rect">
            <a:avLst/>
          </a:prstGeom>
        </p:spPr>
      </p:pic>
      <p:sp>
        <p:nvSpPr>
          <p:cNvPr id="6" name="Oval 5"/>
          <p:cNvSpPr/>
          <p:nvPr/>
        </p:nvSpPr>
        <p:spPr>
          <a:xfrm>
            <a:off x="4961467" y="4114800"/>
            <a:ext cx="2260599" cy="558800"/>
          </a:xfrm>
          <a:prstGeom prst="ellipse">
            <a:avLst/>
          </a:prstGeom>
          <a:noFill/>
          <a:ln w="34925">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qualitative study of </a:t>
            </a:r>
            <a:r>
              <a:rPr lang="en-US" dirty="0" err="1" smtClean="0"/>
              <a:t>subimage</a:t>
            </a:r>
            <a:r>
              <a:rPr lang="en-US" dirty="0" smtClean="0"/>
              <a:t> and SuperIDR use</a:t>
            </a:r>
            <a:endParaRPr lang="en-US" dirty="0"/>
          </a:p>
        </p:txBody>
      </p:sp>
      <p:sp>
        <p:nvSpPr>
          <p:cNvPr id="3" name="Content Placeholder 2"/>
          <p:cNvSpPr>
            <a:spLocks noGrp="1"/>
          </p:cNvSpPr>
          <p:nvPr>
            <p:ph idx="1"/>
          </p:nvPr>
        </p:nvSpPr>
        <p:spPr/>
        <p:txBody>
          <a:bodyPr/>
          <a:lstStyle/>
          <a:p>
            <a:r>
              <a:rPr lang="en-US" dirty="0" smtClean="0"/>
              <a:t>How do people use </a:t>
            </a:r>
            <a:r>
              <a:rPr lang="en-US" dirty="0" err="1" smtClean="0"/>
              <a:t>subimages</a:t>
            </a:r>
            <a:r>
              <a:rPr lang="en-US" dirty="0" smtClean="0"/>
              <a:t> in fish identification?</a:t>
            </a:r>
          </a:p>
          <a:p>
            <a:pPr lvl="1"/>
            <a:r>
              <a:rPr lang="en-US" dirty="0" smtClean="0"/>
              <a:t>Characteristics of </a:t>
            </a:r>
            <a:r>
              <a:rPr lang="en-US" dirty="0" err="1" smtClean="0"/>
              <a:t>subimages</a:t>
            </a:r>
            <a:r>
              <a:rPr lang="en-US" dirty="0" smtClean="0"/>
              <a:t> and related information</a:t>
            </a:r>
          </a:p>
          <a:p>
            <a:pPr lvl="1"/>
            <a:r>
              <a:rPr lang="en-US" dirty="0" smtClean="0"/>
              <a:t>Contexts and strategies of working with </a:t>
            </a:r>
            <a:r>
              <a:rPr lang="en-US" dirty="0" err="1" smtClean="0"/>
              <a:t>subimages</a:t>
            </a:r>
            <a:r>
              <a:rPr lang="en-US" dirty="0" smtClean="0"/>
              <a:t> in fish identification</a:t>
            </a:r>
          </a:p>
          <a:p>
            <a:r>
              <a:rPr lang="en-US" dirty="0" smtClean="0"/>
              <a:t>How does SuperIDR support that use?</a:t>
            </a:r>
          </a:p>
        </p:txBody>
      </p:sp>
      <p:sp>
        <p:nvSpPr>
          <p:cNvPr id="4" name="Slide Number Placeholder 3"/>
          <p:cNvSpPr>
            <a:spLocks noGrp="1"/>
          </p:cNvSpPr>
          <p:nvPr>
            <p:ph type="sldNum" sz="quarter" idx="12"/>
          </p:nvPr>
        </p:nvSpPr>
        <p:spPr/>
        <p:txBody>
          <a:bodyPr/>
          <a:lstStyle/>
          <a:p>
            <a:fld id="{099BD7F8-1AF0-5D45-8036-579198579F34}"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1495"/>
          </a:xfrm>
        </p:spPr>
        <p:txBody>
          <a:bodyPr>
            <a:normAutofit/>
          </a:bodyPr>
          <a:lstStyle/>
          <a:p>
            <a:r>
              <a:rPr lang="en-US" dirty="0" smtClean="0"/>
              <a:t>Study design criteria</a:t>
            </a:r>
            <a:endParaRPr lang="en-US" dirty="0"/>
          </a:p>
        </p:txBody>
      </p:sp>
      <p:sp>
        <p:nvSpPr>
          <p:cNvPr id="3" name="Content Placeholder 2"/>
          <p:cNvSpPr>
            <a:spLocks noGrp="1"/>
          </p:cNvSpPr>
          <p:nvPr>
            <p:ph idx="1"/>
          </p:nvPr>
        </p:nvSpPr>
        <p:spPr>
          <a:xfrm>
            <a:off x="423334" y="1413938"/>
            <a:ext cx="8229600" cy="685800"/>
          </a:xfrm>
        </p:spPr>
        <p:txBody>
          <a:bodyPr>
            <a:normAutofit/>
          </a:bodyPr>
          <a:lstStyle/>
          <a:p>
            <a:pPr>
              <a:buNone/>
            </a:pPr>
            <a:r>
              <a:rPr lang="en-US" sz="2800" dirty="0" smtClean="0"/>
              <a:t>Maximize use of SuperIDR</a:t>
            </a:r>
          </a:p>
          <a:p>
            <a:endParaRPr lang="en-US" sz="2800" dirty="0" smtClean="0"/>
          </a:p>
          <a:p>
            <a:endParaRPr lang="en-US" sz="2800" dirty="0" smtClean="0"/>
          </a:p>
          <a:p>
            <a:endParaRPr lang="en-US" sz="2800" dirty="0" smtClean="0"/>
          </a:p>
          <a:p>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099BD7F8-1AF0-5D45-8036-579198579F34}" type="slidenum">
              <a:rPr lang="en-US" smtClean="0"/>
              <a:pPr/>
              <a:t>15</a:t>
            </a:fld>
            <a:endParaRPr lang="en-US"/>
          </a:p>
        </p:txBody>
      </p:sp>
      <p:pic>
        <p:nvPicPr>
          <p:cNvPr id="6" name="Picture 5"/>
          <p:cNvPicPr>
            <a:picLocks noChangeAspect="1"/>
          </p:cNvPicPr>
          <p:nvPr/>
        </p:nvPicPr>
        <p:blipFill>
          <a:blip r:embed="rId3"/>
          <a:stretch>
            <a:fillRect/>
          </a:stretch>
        </p:blipFill>
        <p:spPr>
          <a:xfrm>
            <a:off x="507999" y="2269069"/>
            <a:ext cx="2619024" cy="1964268"/>
          </a:xfrm>
          <a:prstGeom prst="rect">
            <a:avLst/>
          </a:prstGeom>
        </p:spPr>
      </p:pic>
      <p:pic>
        <p:nvPicPr>
          <p:cNvPr id="9" name="Picture 8"/>
          <p:cNvPicPr>
            <a:picLocks noChangeAspect="1"/>
          </p:cNvPicPr>
          <p:nvPr/>
        </p:nvPicPr>
        <p:blipFill>
          <a:blip r:embed="rId4"/>
          <a:stretch>
            <a:fillRect/>
          </a:stretch>
        </p:blipFill>
        <p:spPr>
          <a:xfrm>
            <a:off x="3564466" y="2133603"/>
            <a:ext cx="2082800" cy="2099734"/>
          </a:xfrm>
          <a:prstGeom prst="rect">
            <a:avLst/>
          </a:prstGeom>
        </p:spPr>
      </p:pic>
      <p:pic>
        <p:nvPicPr>
          <p:cNvPr id="10" name="Picture 9"/>
          <p:cNvPicPr>
            <a:picLocks noChangeAspect="1"/>
          </p:cNvPicPr>
          <p:nvPr/>
        </p:nvPicPr>
        <p:blipFill>
          <a:blip r:embed="rId5"/>
          <a:stretch>
            <a:fillRect/>
          </a:stretch>
        </p:blipFill>
        <p:spPr>
          <a:xfrm>
            <a:off x="6022621" y="2260603"/>
            <a:ext cx="2630313" cy="1972734"/>
          </a:xfrm>
          <a:prstGeom prst="rect">
            <a:avLst/>
          </a:prstGeom>
        </p:spPr>
      </p:pic>
      <p:sp>
        <p:nvSpPr>
          <p:cNvPr id="11" name="TextBox 10"/>
          <p:cNvSpPr txBox="1"/>
          <p:nvPr/>
        </p:nvSpPr>
        <p:spPr>
          <a:xfrm>
            <a:off x="507999" y="4419603"/>
            <a:ext cx="2353735" cy="369332"/>
          </a:xfrm>
          <a:prstGeom prst="rect">
            <a:avLst/>
          </a:prstGeom>
          <a:noFill/>
        </p:spPr>
        <p:txBody>
          <a:bodyPr wrap="square" rtlCol="0">
            <a:spAutoFit/>
          </a:bodyPr>
          <a:lstStyle/>
          <a:p>
            <a:endParaRPr lang="en-US" dirty="0"/>
          </a:p>
        </p:txBody>
      </p:sp>
      <p:sp>
        <p:nvSpPr>
          <p:cNvPr id="12" name="TextBox 11"/>
          <p:cNvSpPr txBox="1"/>
          <p:nvPr/>
        </p:nvSpPr>
        <p:spPr>
          <a:xfrm>
            <a:off x="507999" y="4184138"/>
            <a:ext cx="2619024" cy="707886"/>
          </a:xfrm>
          <a:prstGeom prst="rect">
            <a:avLst/>
          </a:prstGeom>
          <a:noFill/>
        </p:spPr>
        <p:txBody>
          <a:bodyPr wrap="square" rtlCol="0">
            <a:spAutoFit/>
          </a:bodyPr>
          <a:lstStyle/>
          <a:p>
            <a:r>
              <a:rPr lang="en-US" sz="2000" dirty="0" smtClean="0"/>
              <a:t>Participants with interest in fish ID</a:t>
            </a:r>
            <a:endParaRPr lang="en-US" sz="2000" dirty="0"/>
          </a:p>
        </p:txBody>
      </p:sp>
      <p:sp>
        <p:nvSpPr>
          <p:cNvPr id="13" name="TextBox 12"/>
          <p:cNvSpPr txBox="1"/>
          <p:nvPr/>
        </p:nvSpPr>
        <p:spPr>
          <a:xfrm>
            <a:off x="237066" y="5503333"/>
            <a:ext cx="8686801" cy="954107"/>
          </a:xfrm>
          <a:prstGeom prst="rect">
            <a:avLst/>
          </a:prstGeom>
          <a:noFill/>
        </p:spPr>
        <p:txBody>
          <a:bodyPr wrap="square" rtlCol="0">
            <a:spAutoFit/>
          </a:bodyPr>
          <a:lstStyle/>
          <a:p>
            <a:r>
              <a:rPr lang="en-US" sz="2800" dirty="0" smtClean="0"/>
              <a:t>Collect data, in multiple ways and from multiple sources, on </a:t>
            </a:r>
            <a:r>
              <a:rPr lang="en-US" sz="2800" dirty="0" err="1" smtClean="0"/>
              <a:t>subimage</a:t>
            </a:r>
            <a:r>
              <a:rPr lang="en-US" sz="2800" dirty="0" smtClean="0"/>
              <a:t> and SuperIDR use in fish ID</a:t>
            </a:r>
          </a:p>
        </p:txBody>
      </p:sp>
      <p:sp>
        <p:nvSpPr>
          <p:cNvPr id="14" name="TextBox 13"/>
          <p:cNvSpPr txBox="1"/>
          <p:nvPr/>
        </p:nvSpPr>
        <p:spPr>
          <a:xfrm>
            <a:off x="3344337" y="4165605"/>
            <a:ext cx="2619024" cy="400110"/>
          </a:xfrm>
          <a:prstGeom prst="rect">
            <a:avLst/>
          </a:prstGeom>
          <a:noFill/>
        </p:spPr>
        <p:txBody>
          <a:bodyPr wrap="square" rtlCol="0">
            <a:spAutoFit/>
          </a:bodyPr>
          <a:lstStyle/>
          <a:p>
            <a:r>
              <a:rPr lang="en-US" sz="2000" dirty="0" smtClean="0"/>
              <a:t>Use for a long duration</a:t>
            </a:r>
            <a:endParaRPr lang="en-US" sz="2000" dirty="0"/>
          </a:p>
        </p:txBody>
      </p:sp>
      <p:sp>
        <p:nvSpPr>
          <p:cNvPr id="15" name="TextBox 14"/>
          <p:cNvSpPr txBox="1"/>
          <p:nvPr/>
        </p:nvSpPr>
        <p:spPr>
          <a:xfrm>
            <a:off x="6033910" y="4234940"/>
            <a:ext cx="2619024" cy="707886"/>
          </a:xfrm>
          <a:prstGeom prst="rect">
            <a:avLst/>
          </a:prstGeom>
          <a:noFill/>
        </p:spPr>
        <p:txBody>
          <a:bodyPr wrap="square" rtlCol="0">
            <a:spAutoFit/>
          </a:bodyPr>
          <a:lstStyle/>
          <a:p>
            <a:r>
              <a:rPr lang="en-US" sz="2000" dirty="0" smtClean="0"/>
              <a:t>In natural setting and targeted tasks</a:t>
            </a:r>
            <a:endParaRPr lang="en-U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2759267" y="274638"/>
            <a:ext cx="6215035" cy="885675"/>
          </a:xfrm>
        </p:spPr>
        <p:txBody>
          <a:bodyPr>
            <a:normAutofit fontScale="90000"/>
          </a:bodyPr>
          <a:lstStyle/>
          <a:p>
            <a:r>
              <a:rPr lang="en-US" dirty="0" smtClean="0"/>
              <a:t>Qualitative study procedures</a:t>
            </a:r>
            <a:endParaRPr lang="en-US" dirty="0"/>
          </a:p>
        </p:txBody>
      </p:sp>
      <p:sp>
        <p:nvSpPr>
          <p:cNvPr id="4" name="Slide Number Placeholder 3"/>
          <p:cNvSpPr>
            <a:spLocks noGrp="1"/>
          </p:cNvSpPr>
          <p:nvPr>
            <p:ph type="sldNum" sz="quarter" idx="12"/>
          </p:nvPr>
        </p:nvSpPr>
        <p:spPr>
          <a:xfrm>
            <a:off x="6600234" y="6356350"/>
            <a:ext cx="2133600" cy="365125"/>
          </a:xfrm>
        </p:spPr>
        <p:txBody>
          <a:bodyPr/>
          <a:lstStyle/>
          <a:p>
            <a:fld id="{099BD7F8-1AF0-5D45-8036-579198579F34}" type="slidenum">
              <a:rPr lang="en-US" smtClean="0">
                <a:solidFill>
                  <a:srgbClr val="7F7F7F"/>
                </a:solidFill>
              </a:rPr>
              <a:pPr/>
              <a:t>16</a:t>
            </a:fld>
            <a:endParaRPr lang="en-US">
              <a:solidFill>
                <a:srgbClr val="7F7F7F"/>
              </a:solidFill>
            </a:endParaRPr>
          </a:p>
        </p:txBody>
      </p:sp>
      <p:pic>
        <p:nvPicPr>
          <p:cNvPr id="6" name="Picture 5"/>
          <p:cNvPicPr>
            <a:picLocks noChangeAspect="1"/>
          </p:cNvPicPr>
          <p:nvPr/>
        </p:nvPicPr>
        <p:blipFill>
          <a:blip r:embed="rId3"/>
          <a:stretch>
            <a:fillRect/>
          </a:stretch>
        </p:blipFill>
        <p:spPr>
          <a:xfrm>
            <a:off x="15678" y="6218390"/>
            <a:ext cx="8895912" cy="432720"/>
          </a:xfrm>
          <a:prstGeom prst="rect">
            <a:avLst/>
          </a:prstGeom>
        </p:spPr>
      </p:pic>
      <p:cxnSp>
        <p:nvCxnSpPr>
          <p:cNvPr id="19" name="Straight Connector 18"/>
          <p:cNvCxnSpPr/>
          <p:nvPr/>
        </p:nvCxnSpPr>
        <p:spPr>
          <a:xfrm>
            <a:off x="775113" y="2461743"/>
            <a:ext cx="1984154" cy="1588"/>
          </a:xfrm>
          <a:prstGeom prst="line">
            <a:avLst/>
          </a:prstGeom>
          <a:ln w="3175" cap="flat" cmpd="sng" algn="ctr">
            <a:solidFill>
              <a:schemeClr val="bg1">
                <a:lumMod val="65000"/>
              </a:schemeClr>
            </a:solidFill>
            <a:prstDash val="solid"/>
            <a:round/>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75112" y="1779906"/>
            <a:ext cx="1984155" cy="585203"/>
          </a:xfrm>
          <a:prstGeom prst="rect">
            <a:avLst/>
          </a:prstGeom>
          <a:noFill/>
          <a:ln>
            <a:noFill/>
          </a:ln>
        </p:spPr>
        <p:txBody>
          <a:bodyPr wrap="square" rtlCol="0">
            <a:spAutoFit/>
          </a:bodyPr>
          <a:lstStyle/>
          <a:p>
            <a:pPr>
              <a:lnSpc>
                <a:spcPts val="1860"/>
              </a:lnSpc>
            </a:pPr>
            <a:r>
              <a:rPr lang="en-US" dirty="0" smtClean="0">
                <a:solidFill>
                  <a:schemeClr val="bg1">
                    <a:lumMod val="65000"/>
                  </a:schemeClr>
                </a:solidFill>
              </a:rPr>
              <a:t>SuperIDR use in work/study (diary)</a:t>
            </a:r>
            <a:endParaRPr lang="en-US" dirty="0">
              <a:solidFill>
                <a:schemeClr val="bg1">
                  <a:lumMod val="65000"/>
                </a:schemeClr>
              </a:solidFill>
            </a:endParaRPr>
          </a:p>
        </p:txBody>
      </p:sp>
      <p:cxnSp>
        <p:nvCxnSpPr>
          <p:cNvPr id="30" name="Straight Connector 29"/>
          <p:cNvCxnSpPr/>
          <p:nvPr/>
        </p:nvCxnSpPr>
        <p:spPr>
          <a:xfrm>
            <a:off x="3499169" y="4055833"/>
            <a:ext cx="1984154" cy="1588"/>
          </a:xfrm>
          <a:prstGeom prst="line">
            <a:avLst/>
          </a:prstGeom>
          <a:ln w="3175" cap="flat" cmpd="sng" algn="ctr">
            <a:solidFill>
              <a:schemeClr val="bg1">
                <a:lumMod val="65000"/>
              </a:schemeClr>
            </a:solidFill>
            <a:prstDash val="solid"/>
            <a:round/>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499168" y="3373996"/>
            <a:ext cx="1984155" cy="585203"/>
          </a:xfrm>
          <a:prstGeom prst="rect">
            <a:avLst/>
          </a:prstGeom>
          <a:noFill/>
          <a:ln>
            <a:noFill/>
          </a:ln>
        </p:spPr>
        <p:txBody>
          <a:bodyPr wrap="square" rtlCol="0">
            <a:spAutoFit/>
          </a:bodyPr>
          <a:lstStyle/>
          <a:p>
            <a:pPr>
              <a:lnSpc>
                <a:spcPts val="1860"/>
              </a:lnSpc>
            </a:pPr>
            <a:r>
              <a:rPr lang="en-US" dirty="0" smtClean="0">
                <a:solidFill>
                  <a:schemeClr val="bg1">
                    <a:lumMod val="65000"/>
                  </a:schemeClr>
                </a:solidFill>
              </a:rPr>
              <a:t>SuperIDR use in work/study (diary)</a:t>
            </a:r>
            <a:endParaRPr lang="en-US" dirty="0">
              <a:solidFill>
                <a:schemeClr val="bg1">
                  <a:lumMod val="65000"/>
                </a:schemeClr>
              </a:solidFill>
            </a:endParaRPr>
          </a:p>
        </p:txBody>
      </p:sp>
      <p:cxnSp>
        <p:nvCxnSpPr>
          <p:cNvPr id="34" name="Straight Connector 33"/>
          <p:cNvCxnSpPr/>
          <p:nvPr/>
        </p:nvCxnSpPr>
        <p:spPr>
          <a:xfrm>
            <a:off x="5947942" y="5563334"/>
            <a:ext cx="1984154" cy="1588"/>
          </a:xfrm>
          <a:prstGeom prst="line">
            <a:avLst/>
          </a:prstGeom>
          <a:ln w="3175" cap="flat" cmpd="sng" algn="ctr">
            <a:solidFill>
              <a:schemeClr val="bg1">
                <a:lumMod val="65000"/>
              </a:schemeClr>
            </a:solidFill>
            <a:prstDash val="solid"/>
            <a:round/>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947941" y="4881497"/>
            <a:ext cx="1984155" cy="585203"/>
          </a:xfrm>
          <a:prstGeom prst="rect">
            <a:avLst/>
          </a:prstGeom>
          <a:noFill/>
          <a:ln>
            <a:noFill/>
          </a:ln>
        </p:spPr>
        <p:txBody>
          <a:bodyPr wrap="square" rtlCol="0">
            <a:spAutoFit/>
          </a:bodyPr>
          <a:lstStyle/>
          <a:p>
            <a:pPr>
              <a:lnSpc>
                <a:spcPts val="1860"/>
              </a:lnSpc>
            </a:pPr>
            <a:r>
              <a:rPr lang="en-US" dirty="0" smtClean="0">
                <a:solidFill>
                  <a:schemeClr val="bg1">
                    <a:lumMod val="65000"/>
                  </a:schemeClr>
                </a:solidFill>
              </a:rPr>
              <a:t>SuperIDR use in work/study (diary)</a:t>
            </a:r>
            <a:endParaRPr lang="en-US" dirty="0">
              <a:solidFill>
                <a:schemeClr val="bg1">
                  <a:lumMod val="65000"/>
                </a:schemeClr>
              </a:solidFill>
            </a:endParaRPr>
          </a:p>
        </p:txBody>
      </p:sp>
      <p:sp>
        <p:nvSpPr>
          <p:cNvPr id="36" name="TextBox 35"/>
          <p:cNvSpPr txBox="1"/>
          <p:nvPr/>
        </p:nvSpPr>
        <p:spPr>
          <a:xfrm>
            <a:off x="7067119" y="5789987"/>
            <a:ext cx="2123915" cy="341547"/>
          </a:xfrm>
          <a:prstGeom prst="rect">
            <a:avLst/>
          </a:prstGeom>
          <a:noFill/>
        </p:spPr>
        <p:txBody>
          <a:bodyPr wrap="square" rtlCol="0">
            <a:spAutoFit/>
          </a:bodyPr>
          <a:lstStyle/>
          <a:p>
            <a:pPr>
              <a:lnSpc>
                <a:spcPts val="1860"/>
              </a:lnSpc>
            </a:pPr>
            <a:r>
              <a:rPr lang="en-US" dirty="0" smtClean="0">
                <a:solidFill>
                  <a:schemeClr val="bg1">
                    <a:lumMod val="65000"/>
                  </a:schemeClr>
                </a:solidFill>
              </a:rPr>
              <a:t>Post-study interview</a:t>
            </a:r>
            <a:endParaRPr lang="en-US" dirty="0">
              <a:solidFill>
                <a:schemeClr val="bg1">
                  <a:lumMod val="65000"/>
                </a:schemeClr>
              </a:solidFill>
            </a:endParaRPr>
          </a:p>
        </p:txBody>
      </p:sp>
      <p:sp>
        <p:nvSpPr>
          <p:cNvPr id="9" name="TextBox 8"/>
          <p:cNvSpPr txBox="1"/>
          <p:nvPr/>
        </p:nvSpPr>
        <p:spPr>
          <a:xfrm>
            <a:off x="125424" y="298387"/>
            <a:ext cx="2241907" cy="1316172"/>
          </a:xfrm>
          <a:prstGeom prst="rect">
            <a:avLst/>
          </a:prstGeom>
          <a:noFill/>
        </p:spPr>
        <p:txBody>
          <a:bodyPr wrap="square" rtlCol="0">
            <a:spAutoFit/>
          </a:bodyPr>
          <a:lstStyle/>
          <a:p>
            <a:pPr>
              <a:lnSpc>
                <a:spcPts val="1860"/>
              </a:lnSpc>
            </a:pPr>
            <a:r>
              <a:rPr lang="en-US" dirty="0" smtClean="0">
                <a:solidFill>
                  <a:schemeClr val="bg1">
                    <a:lumMod val="65000"/>
                  </a:schemeClr>
                </a:solidFill>
              </a:rPr>
              <a:t>- Study overview</a:t>
            </a:r>
          </a:p>
          <a:p>
            <a:pPr>
              <a:lnSpc>
                <a:spcPts val="1860"/>
              </a:lnSpc>
            </a:pPr>
            <a:r>
              <a:rPr lang="en-US" dirty="0" smtClean="0">
                <a:solidFill>
                  <a:schemeClr val="bg1">
                    <a:lumMod val="65000"/>
                  </a:schemeClr>
                </a:solidFill>
              </a:rPr>
              <a:t>- Informed consent</a:t>
            </a:r>
          </a:p>
          <a:p>
            <a:pPr>
              <a:lnSpc>
                <a:spcPts val="1860"/>
              </a:lnSpc>
            </a:pPr>
            <a:r>
              <a:rPr lang="en-US" dirty="0" smtClean="0">
                <a:solidFill>
                  <a:schemeClr val="bg1">
                    <a:lumMod val="65000"/>
                  </a:schemeClr>
                </a:solidFill>
              </a:rPr>
              <a:t>- SuperIDR setup</a:t>
            </a:r>
          </a:p>
          <a:p>
            <a:pPr>
              <a:lnSpc>
                <a:spcPts val="1860"/>
              </a:lnSpc>
            </a:pPr>
            <a:r>
              <a:rPr lang="en-US" dirty="0" smtClean="0">
                <a:solidFill>
                  <a:schemeClr val="bg1">
                    <a:lumMod val="65000"/>
                  </a:schemeClr>
                </a:solidFill>
              </a:rPr>
              <a:t>- SuperIDR training</a:t>
            </a:r>
          </a:p>
          <a:p>
            <a:pPr>
              <a:lnSpc>
                <a:spcPts val="1860"/>
              </a:lnSpc>
            </a:pPr>
            <a:r>
              <a:rPr lang="en-US" dirty="0" smtClean="0">
                <a:solidFill>
                  <a:schemeClr val="bg1">
                    <a:lumMod val="65000"/>
                  </a:schemeClr>
                </a:solidFill>
              </a:rPr>
              <a:t>- Pre-study interview</a:t>
            </a:r>
            <a:endParaRPr lang="en-US" dirty="0">
              <a:solidFill>
                <a:schemeClr val="bg1">
                  <a:lumMod val="65000"/>
                </a:schemeClr>
              </a:solidFill>
            </a:endParaRPr>
          </a:p>
        </p:txBody>
      </p:sp>
      <p:cxnSp>
        <p:nvCxnSpPr>
          <p:cNvPr id="38" name="Straight Connector 37"/>
          <p:cNvCxnSpPr/>
          <p:nvPr/>
        </p:nvCxnSpPr>
        <p:spPr>
          <a:xfrm rot="5400000">
            <a:off x="-1784552" y="3900797"/>
            <a:ext cx="4603834" cy="31357"/>
          </a:xfrm>
          <a:prstGeom prst="line">
            <a:avLst/>
          </a:prstGeom>
          <a:ln w="3175" cap="flat" cmpd="sng" algn="ctr">
            <a:solidFill>
              <a:schemeClr val="bg1">
                <a:lumMod val="65000"/>
              </a:schemeClr>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163517" y="2623703"/>
            <a:ext cx="2123915" cy="585203"/>
          </a:xfrm>
          <a:prstGeom prst="rect">
            <a:avLst/>
          </a:prstGeom>
          <a:noFill/>
        </p:spPr>
        <p:txBody>
          <a:bodyPr wrap="square" rtlCol="0">
            <a:spAutoFit/>
          </a:bodyPr>
          <a:lstStyle/>
          <a:p>
            <a:pPr>
              <a:lnSpc>
                <a:spcPts val="1860"/>
              </a:lnSpc>
            </a:pPr>
            <a:r>
              <a:rPr lang="en-US" dirty="0" smtClean="0">
                <a:solidFill>
                  <a:schemeClr val="bg1">
                    <a:lumMod val="65000"/>
                  </a:schemeClr>
                </a:solidFill>
              </a:rPr>
              <a:t>Unknown specimen identification tasks</a:t>
            </a:r>
            <a:endParaRPr lang="en-US" dirty="0">
              <a:solidFill>
                <a:schemeClr val="bg1">
                  <a:lumMod val="65000"/>
                </a:schemeClr>
              </a:solidFill>
            </a:endParaRPr>
          </a:p>
        </p:txBody>
      </p:sp>
      <p:cxnSp>
        <p:nvCxnSpPr>
          <p:cNvPr id="40" name="Straight Connector 39"/>
          <p:cNvCxnSpPr/>
          <p:nvPr/>
        </p:nvCxnSpPr>
        <p:spPr>
          <a:xfrm rot="5400000">
            <a:off x="1646468" y="4697971"/>
            <a:ext cx="3009484" cy="31358"/>
          </a:xfrm>
          <a:prstGeom prst="line">
            <a:avLst/>
          </a:prstGeom>
          <a:ln w="3175" cap="flat" cmpd="sng" algn="ctr">
            <a:solidFill>
              <a:schemeClr val="bg1">
                <a:lumMod val="65000"/>
              </a:schemeClr>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675002" y="4280614"/>
            <a:ext cx="2123915" cy="585203"/>
          </a:xfrm>
          <a:prstGeom prst="rect">
            <a:avLst/>
          </a:prstGeom>
          <a:noFill/>
        </p:spPr>
        <p:txBody>
          <a:bodyPr wrap="square" rtlCol="0">
            <a:spAutoFit/>
          </a:bodyPr>
          <a:lstStyle/>
          <a:p>
            <a:pPr>
              <a:lnSpc>
                <a:spcPts val="1860"/>
              </a:lnSpc>
            </a:pPr>
            <a:r>
              <a:rPr lang="en-US" dirty="0" smtClean="0">
                <a:solidFill>
                  <a:schemeClr val="bg1">
                    <a:lumMod val="65000"/>
                  </a:schemeClr>
                </a:solidFill>
              </a:rPr>
              <a:t>Unknown specimen identification tasks</a:t>
            </a:r>
            <a:endParaRPr lang="en-US" dirty="0">
              <a:solidFill>
                <a:schemeClr val="bg1">
                  <a:lumMod val="65000"/>
                </a:schemeClr>
              </a:solidFill>
            </a:endParaRPr>
          </a:p>
        </p:txBody>
      </p:sp>
      <p:cxnSp>
        <p:nvCxnSpPr>
          <p:cNvPr id="44" name="Straight Connector 43"/>
          <p:cNvCxnSpPr/>
          <p:nvPr/>
        </p:nvCxnSpPr>
        <p:spPr>
          <a:xfrm rot="16200000" flipH="1">
            <a:off x="5026528" y="5542103"/>
            <a:ext cx="1352571" cy="1"/>
          </a:xfrm>
          <a:prstGeom prst="line">
            <a:avLst/>
          </a:prstGeom>
          <a:ln w="3175" cap="flat" cmpd="sng" algn="ctr">
            <a:solidFill>
              <a:schemeClr val="bg1">
                <a:lumMod val="65000"/>
              </a:schemeClr>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4"/>
          <a:stretch>
            <a:fillRect/>
          </a:stretch>
        </p:blipFill>
        <p:spPr>
          <a:xfrm>
            <a:off x="6999848" y="1160313"/>
            <a:ext cx="1911742" cy="2883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500" fill="hold"/>
                                        <p:tgtEl>
                                          <p:spTgt spid="9"/>
                                        </p:tgtEl>
                                        <p:attrNameLst>
                                          <p:attrName>style.color</p:attrName>
                                        </p:attrNameLst>
                                      </p:cBhvr>
                                      <p:to>
                                        <a:schemeClr val="tx1"/>
                                      </p:to>
                                    </p:animClr>
                                  </p:childTnLst>
                                </p:cTn>
                              </p:par>
                            </p:childTnLst>
                          </p:cTn>
                        </p:par>
                        <p:par>
                          <p:cTn id="7" fill="hold">
                            <p:stCondLst>
                              <p:cond delay="500"/>
                            </p:stCondLst>
                            <p:childTnLst>
                              <p:par>
                                <p:cTn id="8" presetID="5" presetClass="emph" presetSubtype="1" grpId="1" nodeType="afterEffect">
                                  <p:stCondLst>
                                    <p:cond delay="0"/>
                                  </p:stCondLst>
                                  <p:childTnLst>
                                    <p:set>
                                      <p:cBhvr override="childStyle">
                                        <p:cTn id="9" dur="indefinite"/>
                                        <p:tgtEl>
                                          <p:spTgt spid="9"/>
                                        </p:tgtEl>
                                        <p:attrNameLst>
                                          <p:attrName>style.fontStyle</p:attrName>
                                        </p:attrNameLst>
                                      </p:cBhvr>
                                      <p:to>
                                        <p:strVal val="normal"/>
                                      </p:to>
                                    </p:set>
                                    <p:set>
                                      <p:cBhvr override="childStyle">
                                        <p:cTn id="10" dur="indefinite"/>
                                        <p:tgtEl>
                                          <p:spTgt spid="9"/>
                                        </p:tgtEl>
                                        <p:attrNameLst>
                                          <p:attrName>style.fontWeight</p:attrName>
                                        </p:attrNameLst>
                                      </p:cBhvr>
                                      <p:to>
                                        <p:strVal val="bold"/>
                                      </p:to>
                                    </p:set>
                                    <p:set>
                                      <p:cBhvr override="childStyle">
                                        <p:cTn id="11" dur="indefinite"/>
                                        <p:tgtEl>
                                          <p:spTgt spid="9"/>
                                        </p:tgtEl>
                                        <p:attrNameLst>
                                          <p:attrName>style.textDecorationUnderline</p:attrName>
                                        </p:attrNameLst>
                                      </p:cBhvr>
                                      <p:to>
                                        <p:strVal val="fals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600234" y="6356350"/>
            <a:ext cx="2133600" cy="365125"/>
          </a:xfrm>
        </p:spPr>
        <p:txBody>
          <a:bodyPr/>
          <a:lstStyle/>
          <a:p>
            <a:fld id="{099BD7F8-1AF0-5D45-8036-579198579F34}" type="slidenum">
              <a:rPr lang="en-US" smtClean="0">
                <a:solidFill>
                  <a:srgbClr val="7F7F7F"/>
                </a:solidFill>
              </a:rPr>
              <a:pPr/>
              <a:t>17</a:t>
            </a:fld>
            <a:endParaRPr lang="en-US">
              <a:solidFill>
                <a:srgbClr val="7F7F7F"/>
              </a:solidFill>
            </a:endParaRPr>
          </a:p>
        </p:txBody>
      </p:sp>
      <p:pic>
        <p:nvPicPr>
          <p:cNvPr id="6" name="Picture 5"/>
          <p:cNvPicPr>
            <a:picLocks noChangeAspect="1"/>
          </p:cNvPicPr>
          <p:nvPr/>
        </p:nvPicPr>
        <p:blipFill>
          <a:blip r:embed="rId3"/>
          <a:stretch>
            <a:fillRect/>
          </a:stretch>
        </p:blipFill>
        <p:spPr>
          <a:xfrm>
            <a:off x="15678" y="6218390"/>
            <a:ext cx="8895912" cy="432720"/>
          </a:xfrm>
          <a:prstGeom prst="rect">
            <a:avLst/>
          </a:prstGeom>
        </p:spPr>
      </p:pic>
      <p:cxnSp>
        <p:nvCxnSpPr>
          <p:cNvPr id="19" name="Straight Connector 18"/>
          <p:cNvCxnSpPr/>
          <p:nvPr/>
        </p:nvCxnSpPr>
        <p:spPr>
          <a:xfrm>
            <a:off x="775113" y="2461743"/>
            <a:ext cx="1984154" cy="1588"/>
          </a:xfrm>
          <a:prstGeom prst="line">
            <a:avLst/>
          </a:prstGeom>
          <a:ln w="3175" cap="flat" cmpd="sng" algn="ctr">
            <a:solidFill>
              <a:srgbClr val="000000"/>
            </a:solidFill>
            <a:prstDash val="solid"/>
            <a:round/>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75112" y="1779906"/>
            <a:ext cx="1984155" cy="585203"/>
          </a:xfrm>
          <a:prstGeom prst="rect">
            <a:avLst/>
          </a:prstGeom>
          <a:noFill/>
          <a:ln>
            <a:noFill/>
          </a:ln>
        </p:spPr>
        <p:txBody>
          <a:bodyPr wrap="square" rtlCol="0">
            <a:spAutoFit/>
          </a:bodyPr>
          <a:lstStyle/>
          <a:p>
            <a:pPr>
              <a:lnSpc>
                <a:spcPts val="1860"/>
              </a:lnSpc>
            </a:pPr>
            <a:r>
              <a:rPr lang="en-US" b="1" dirty="0" smtClean="0"/>
              <a:t>SuperIDR use in work/study (diary)</a:t>
            </a:r>
            <a:endParaRPr lang="en-US" b="1" dirty="0"/>
          </a:p>
        </p:txBody>
      </p:sp>
      <p:cxnSp>
        <p:nvCxnSpPr>
          <p:cNvPr id="30" name="Straight Connector 29"/>
          <p:cNvCxnSpPr/>
          <p:nvPr/>
        </p:nvCxnSpPr>
        <p:spPr>
          <a:xfrm>
            <a:off x="3499169" y="4055833"/>
            <a:ext cx="1984154" cy="1588"/>
          </a:xfrm>
          <a:prstGeom prst="line">
            <a:avLst/>
          </a:prstGeom>
          <a:ln w="3175" cap="flat" cmpd="sng" algn="ctr">
            <a:solidFill>
              <a:srgbClr val="000000"/>
            </a:solidFill>
            <a:prstDash val="solid"/>
            <a:round/>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499168" y="3373996"/>
            <a:ext cx="1984155" cy="585203"/>
          </a:xfrm>
          <a:prstGeom prst="rect">
            <a:avLst/>
          </a:prstGeom>
          <a:noFill/>
          <a:ln>
            <a:noFill/>
          </a:ln>
        </p:spPr>
        <p:txBody>
          <a:bodyPr wrap="square" rtlCol="0">
            <a:spAutoFit/>
          </a:bodyPr>
          <a:lstStyle/>
          <a:p>
            <a:pPr>
              <a:lnSpc>
                <a:spcPts val="1860"/>
              </a:lnSpc>
            </a:pPr>
            <a:r>
              <a:rPr lang="en-US" b="1" dirty="0" smtClean="0"/>
              <a:t>SuperIDR use in work/study (diary)</a:t>
            </a:r>
            <a:endParaRPr lang="en-US" b="1" dirty="0"/>
          </a:p>
        </p:txBody>
      </p:sp>
      <p:cxnSp>
        <p:nvCxnSpPr>
          <p:cNvPr id="34" name="Straight Connector 33"/>
          <p:cNvCxnSpPr/>
          <p:nvPr/>
        </p:nvCxnSpPr>
        <p:spPr>
          <a:xfrm>
            <a:off x="5947942" y="5563334"/>
            <a:ext cx="1984154" cy="1588"/>
          </a:xfrm>
          <a:prstGeom prst="line">
            <a:avLst/>
          </a:prstGeom>
          <a:ln w="3175" cap="flat" cmpd="sng" algn="ctr">
            <a:solidFill>
              <a:srgbClr val="000000"/>
            </a:solidFill>
            <a:prstDash val="solid"/>
            <a:round/>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947941" y="4881497"/>
            <a:ext cx="1984155" cy="585203"/>
          </a:xfrm>
          <a:prstGeom prst="rect">
            <a:avLst/>
          </a:prstGeom>
          <a:noFill/>
          <a:ln>
            <a:noFill/>
          </a:ln>
        </p:spPr>
        <p:txBody>
          <a:bodyPr wrap="square" rtlCol="0">
            <a:spAutoFit/>
          </a:bodyPr>
          <a:lstStyle/>
          <a:p>
            <a:pPr>
              <a:lnSpc>
                <a:spcPts val="1860"/>
              </a:lnSpc>
            </a:pPr>
            <a:r>
              <a:rPr lang="en-US" b="1" dirty="0" smtClean="0"/>
              <a:t>SuperIDR use in work/study (diary)</a:t>
            </a:r>
            <a:endParaRPr lang="en-US" b="1" dirty="0"/>
          </a:p>
        </p:txBody>
      </p:sp>
      <p:sp>
        <p:nvSpPr>
          <p:cNvPr id="36" name="TextBox 35"/>
          <p:cNvSpPr txBox="1"/>
          <p:nvPr/>
        </p:nvSpPr>
        <p:spPr>
          <a:xfrm>
            <a:off x="7067119" y="5789987"/>
            <a:ext cx="2123915" cy="341547"/>
          </a:xfrm>
          <a:prstGeom prst="rect">
            <a:avLst/>
          </a:prstGeom>
          <a:noFill/>
        </p:spPr>
        <p:txBody>
          <a:bodyPr wrap="square" rtlCol="0">
            <a:spAutoFit/>
          </a:bodyPr>
          <a:lstStyle/>
          <a:p>
            <a:pPr>
              <a:lnSpc>
                <a:spcPts val="1860"/>
              </a:lnSpc>
            </a:pPr>
            <a:r>
              <a:rPr lang="en-US" dirty="0" smtClean="0">
                <a:solidFill>
                  <a:schemeClr val="bg1">
                    <a:lumMod val="65000"/>
                  </a:schemeClr>
                </a:solidFill>
              </a:rPr>
              <a:t>Post-study interview</a:t>
            </a:r>
            <a:endParaRPr lang="en-US" dirty="0">
              <a:solidFill>
                <a:schemeClr val="bg1">
                  <a:lumMod val="65000"/>
                </a:schemeClr>
              </a:solidFill>
            </a:endParaRPr>
          </a:p>
        </p:txBody>
      </p:sp>
      <p:sp>
        <p:nvSpPr>
          <p:cNvPr id="9" name="TextBox 8"/>
          <p:cNvSpPr txBox="1"/>
          <p:nvPr/>
        </p:nvSpPr>
        <p:spPr>
          <a:xfrm>
            <a:off x="125424" y="298387"/>
            <a:ext cx="2241907" cy="1316172"/>
          </a:xfrm>
          <a:prstGeom prst="rect">
            <a:avLst/>
          </a:prstGeom>
          <a:noFill/>
        </p:spPr>
        <p:txBody>
          <a:bodyPr wrap="square" rtlCol="0">
            <a:spAutoFit/>
          </a:bodyPr>
          <a:lstStyle/>
          <a:p>
            <a:pPr>
              <a:lnSpc>
                <a:spcPts val="1860"/>
              </a:lnSpc>
            </a:pPr>
            <a:r>
              <a:rPr lang="en-US" dirty="0" smtClean="0">
                <a:solidFill>
                  <a:schemeClr val="bg1">
                    <a:lumMod val="65000"/>
                  </a:schemeClr>
                </a:solidFill>
              </a:rPr>
              <a:t>- Study overview</a:t>
            </a:r>
          </a:p>
          <a:p>
            <a:pPr>
              <a:lnSpc>
                <a:spcPts val="1860"/>
              </a:lnSpc>
            </a:pPr>
            <a:r>
              <a:rPr lang="en-US" dirty="0" smtClean="0">
                <a:solidFill>
                  <a:schemeClr val="bg1">
                    <a:lumMod val="65000"/>
                  </a:schemeClr>
                </a:solidFill>
              </a:rPr>
              <a:t>- Informed consent</a:t>
            </a:r>
          </a:p>
          <a:p>
            <a:pPr>
              <a:lnSpc>
                <a:spcPts val="1860"/>
              </a:lnSpc>
            </a:pPr>
            <a:r>
              <a:rPr lang="en-US" dirty="0" smtClean="0">
                <a:solidFill>
                  <a:schemeClr val="bg1">
                    <a:lumMod val="65000"/>
                  </a:schemeClr>
                </a:solidFill>
              </a:rPr>
              <a:t>- SuperIDR setup</a:t>
            </a:r>
          </a:p>
          <a:p>
            <a:pPr>
              <a:lnSpc>
                <a:spcPts val="1860"/>
              </a:lnSpc>
            </a:pPr>
            <a:r>
              <a:rPr lang="en-US" dirty="0" smtClean="0">
                <a:solidFill>
                  <a:schemeClr val="bg1">
                    <a:lumMod val="65000"/>
                  </a:schemeClr>
                </a:solidFill>
              </a:rPr>
              <a:t>- SuperIDR training</a:t>
            </a:r>
          </a:p>
          <a:p>
            <a:pPr>
              <a:lnSpc>
                <a:spcPts val="1860"/>
              </a:lnSpc>
            </a:pPr>
            <a:r>
              <a:rPr lang="en-US" dirty="0" smtClean="0">
                <a:solidFill>
                  <a:schemeClr val="bg1">
                    <a:lumMod val="65000"/>
                  </a:schemeClr>
                </a:solidFill>
              </a:rPr>
              <a:t>- Pre-study interview</a:t>
            </a:r>
            <a:endParaRPr lang="en-US" dirty="0">
              <a:solidFill>
                <a:schemeClr val="bg1">
                  <a:lumMod val="65000"/>
                </a:schemeClr>
              </a:solidFill>
            </a:endParaRPr>
          </a:p>
        </p:txBody>
      </p:sp>
      <p:cxnSp>
        <p:nvCxnSpPr>
          <p:cNvPr id="38" name="Straight Connector 37"/>
          <p:cNvCxnSpPr/>
          <p:nvPr/>
        </p:nvCxnSpPr>
        <p:spPr>
          <a:xfrm rot="5400000">
            <a:off x="-1784552" y="3900797"/>
            <a:ext cx="4603834" cy="31357"/>
          </a:xfrm>
          <a:prstGeom prst="line">
            <a:avLst/>
          </a:prstGeom>
          <a:ln w="3175" cap="flat" cmpd="sng" algn="ctr">
            <a:solidFill>
              <a:schemeClr val="bg1">
                <a:lumMod val="65000"/>
              </a:schemeClr>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163517" y="2623703"/>
            <a:ext cx="2123915" cy="585203"/>
          </a:xfrm>
          <a:prstGeom prst="rect">
            <a:avLst/>
          </a:prstGeom>
          <a:noFill/>
        </p:spPr>
        <p:txBody>
          <a:bodyPr wrap="square" rtlCol="0">
            <a:spAutoFit/>
          </a:bodyPr>
          <a:lstStyle/>
          <a:p>
            <a:pPr>
              <a:lnSpc>
                <a:spcPts val="1860"/>
              </a:lnSpc>
            </a:pPr>
            <a:r>
              <a:rPr lang="en-US" dirty="0" smtClean="0">
                <a:solidFill>
                  <a:schemeClr val="bg1">
                    <a:lumMod val="65000"/>
                  </a:schemeClr>
                </a:solidFill>
              </a:rPr>
              <a:t>Unknown specimen identification tasks</a:t>
            </a:r>
            <a:endParaRPr lang="en-US" dirty="0">
              <a:solidFill>
                <a:schemeClr val="bg1">
                  <a:lumMod val="65000"/>
                </a:schemeClr>
              </a:solidFill>
            </a:endParaRPr>
          </a:p>
        </p:txBody>
      </p:sp>
      <p:cxnSp>
        <p:nvCxnSpPr>
          <p:cNvPr id="40" name="Straight Connector 39"/>
          <p:cNvCxnSpPr/>
          <p:nvPr/>
        </p:nvCxnSpPr>
        <p:spPr>
          <a:xfrm rot="5400000">
            <a:off x="1646468" y="4697971"/>
            <a:ext cx="3009484" cy="31358"/>
          </a:xfrm>
          <a:prstGeom prst="line">
            <a:avLst/>
          </a:prstGeom>
          <a:ln w="3175" cap="flat" cmpd="sng" algn="ctr">
            <a:solidFill>
              <a:schemeClr val="bg1">
                <a:lumMod val="65000"/>
              </a:schemeClr>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675002" y="4280614"/>
            <a:ext cx="2123915" cy="585203"/>
          </a:xfrm>
          <a:prstGeom prst="rect">
            <a:avLst/>
          </a:prstGeom>
          <a:noFill/>
        </p:spPr>
        <p:txBody>
          <a:bodyPr wrap="square" rtlCol="0">
            <a:spAutoFit/>
          </a:bodyPr>
          <a:lstStyle/>
          <a:p>
            <a:pPr>
              <a:lnSpc>
                <a:spcPts val="1860"/>
              </a:lnSpc>
            </a:pPr>
            <a:r>
              <a:rPr lang="en-US" dirty="0" smtClean="0">
                <a:solidFill>
                  <a:schemeClr val="bg1">
                    <a:lumMod val="65000"/>
                  </a:schemeClr>
                </a:solidFill>
              </a:rPr>
              <a:t>Unknown specimen identification tasks</a:t>
            </a:r>
            <a:endParaRPr lang="en-US" dirty="0">
              <a:solidFill>
                <a:schemeClr val="bg1">
                  <a:lumMod val="65000"/>
                </a:schemeClr>
              </a:solidFill>
            </a:endParaRPr>
          </a:p>
        </p:txBody>
      </p:sp>
      <p:cxnSp>
        <p:nvCxnSpPr>
          <p:cNvPr id="44" name="Straight Connector 43"/>
          <p:cNvCxnSpPr/>
          <p:nvPr/>
        </p:nvCxnSpPr>
        <p:spPr>
          <a:xfrm rot="16200000" flipH="1">
            <a:off x="5026528" y="5542103"/>
            <a:ext cx="1352571" cy="1"/>
          </a:xfrm>
          <a:prstGeom prst="line">
            <a:avLst/>
          </a:prstGeom>
          <a:ln w="3175" cap="flat" cmpd="sng" algn="ctr">
            <a:solidFill>
              <a:schemeClr val="bg1">
                <a:lumMod val="65000"/>
              </a:schemeClr>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53" name="Picture 52"/>
          <p:cNvPicPr>
            <a:picLocks noChangeAspect="1"/>
          </p:cNvPicPr>
          <p:nvPr/>
        </p:nvPicPr>
        <p:blipFill>
          <a:blip r:embed="rId4"/>
          <a:stretch>
            <a:fillRect/>
          </a:stretch>
        </p:blipFill>
        <p:spPr>
          <a:xfrm>
            <a:off x="5947942" y="1248736"/>
            <a:ext cx="2344768" cy="2209817"/>
          </a:xfrm>
          <a:prstGeom prst="rect">
            <a:avLst/>
          </a:prstGeom>
        </p:spPr>
      </p:pic>
      <p:sp>
        <p:nvSpPr>
          <p:cNvPr id="21" name="Title 4"/>
          <p:cNvSpPr txBox="1">
            <a:spLocks/>
          </p:cNvSpPr>
          <p:nvPr/>
        </p:nvSpPr>
        <p:spPr>
          <a:xfrm>
            <a:off x="2759267" y="274638"/>
            <a:ext cx="6215035" cy="885675"/>
          </a:xfrm>
          <a:prstGeom prst="rect">
            <a:avLst/>
          </a:prstGeom>
        </p:spPr>
        <p:txBody>
          <a:bodyPr vert="horz" lIns="91440" tIns="45720" rIns="91440" bIns="45720" rtlCol="0" anchor="ctr">
            <a:normAutofit fontScale="9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Qualitative study procedures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600234" y="6356350"/>
            <a:ext cx="2133600" cy="365125"/>
          </a:xfrm>
        </p:spPr>
        <p:txBody>
          <a:bodyPr/>
          <a:lstStyle/>
          <a:p>
            <a:fld id="{099BD7F8-1AF0-5D45-8036-579198579F34}" type="slidenum">
              <a:rPr lang="en-US" smtClean="0">
                <a:solidFill>
                  <a:srgbClr val="7F7F7F"/>
                </a:solidFill>
              </a:rPr>
              <a:pPr/>
              <a:t>18</a:t>
            </a:fld>
            <a:endParaRPr lang="en-US">
              <a:solidFill>
                <a:srgbClr val="7F7F7F"/>
              </a:solidFill>
            </a:endParaRPr>
          </a:p>
        </p:txBody>
      </p:sp>
      <p:pic>
        <p:nvPicPr>
          <p:cNvPr id="6" name="Picture 5"/>
          <p:cNvPicPr>
            <a:picLocks noChangeAspect="1"/>
          </p:cNvPicPr>
          <p:nvPr/>
        </p:nvPicPr>
        <p:blipFill>
          <a:blip r:embed="rId3"/>
          <a:stretch>
            <a:fillRect/>
          </a:stretch>
        </p:blipFill>
        <p:spPr>
          <a:xfrm>
            <a:off x="15678" y="6218390"/>
            <a:ext cx="8895912" cy="432720"/>
          </a:xfrm>
          <a:prstGeom prst="rect">
            <a:avLst/>
          </a:prstGeom>
        </p:spPr>
      </p:pic>
      <p:cxnSp>
        <p:nvCxnSpPr>
          <p:cNvPr id="19" name="Straight Connector 18"/>
          <p:cNvCxnSpPr/>
          <p:nvPr/>
        </p:nvCxnSpPr>
        <p:spPr>
          <a:xfrm>
            <a:off x="775113" y="2461743"/>
            <a:ext cx="1984154" cy="1588"/>
          </a:xfrm>
          <a:prstGeom prst="line">
            <a:avLst/>
          </a:prstGeom>
          <a:ln w="3175" cap="flat" cmpd="sng" algn="ctr">
            <a:solidFill>
              <a:schemeClr val="bg1">
                <a:lumMod val="65000"/>
              </a:schemeClr>
            </a:solidFill>
            <a:prstDash val="solid"/>
            <a:round/>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75112" y="1779906"/>
            <a:ext cx="1984155" cy="585203"/>
          </a:xfrm>
          <a:prstGeom prst="rect">
            <a:avLst/>
          </a:prstGeom>
          <a:noFill/>
          <a:ln>
            <a:noFill/>
          </a:ln>
        </p:spPr>
        <p:txBody>
          <a:bodyPr wrap="square" rtlCol="0">
            <a:spAutoFit/>
          </a:bodyPr>
          <a:lstStyle/>
          <a:p>
            <a:pPr>
              <a:lnSpc>
                <a:spcPts val="1860"/>
              </a:lnSpc>
            </a:pPr>
            <a:r>
              <a:rPr lang="en-US" dirty="0" smtClean="0">
                <a:solidFill>
                  <a:schemeClr val="bg1">
                    <a:lumMod val="65000"/>
                  </a:schemeClr>
                </a:solidFill>
              </a:rPr>
              <a:t>SuperIDR use in work/study (diary)</a:t>
            </a:r>
            <a:endParaRPr lang="en-US" dirty="0">
              <a:solidFill>
                <a:schemeClr val="bg1">
                  <a:lumMod val="65000"/>
                </a:schemeClr>
              </a:solidFill>
            </a:endParaRPr>
          </a:p>
        </p:txBody>
      </p:sp>
      <p:cxnSp>
        <p:nvCxnSpPr>
          <p:cNvPr id="30" name="Straight Connector 29"/>
          <p:cNvCxnSpPr/>
          <p:nvPr/>
        </p:nvCxnSpPr>
        <p:spPr>
          <a:xfrm>
            <a:off x="3499169" y="4055833"/>
            <a:ext cx="1984154" cy="1588"/>
          </a:xfrm>
          <a:prstGeom prst="line">
            <a:avLst/>
          </a:prstGeom>
          <a:ln w="3175" cap="flat" cmpd="sng" algn="ctr">
            <a:solidFill>
              <a:schemeClr val="bg1">
                <a:lumMod val="65000"/>
              </a:schemeClr>
            </a:solidFill>
            <a:prstDash val="solid"/>
            <a:round/>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499168" y="3373996"/>
            <a:ext cx="1984155" cy="585203"/>
          </a:xfrm>
          <a:prstGeom prst="rect">
            <a:avLst/>
          </a:prstGeom>
          <a:noFill/>
          <a:ln>
            <a:noFill/>
          </a:ln>
        </p:spPr>
        <p:txBody>
          <a:bodyPr wrap="square" rtlCol="0">
            <a:spAutoFit/>
          </a:bodyPr>
          <a:lstStyle/>
          <a:p>
            <a:pPr>
              <a:lnSpc>
                <a:spcPts val="1860"/>
              </a:lnSpc>
            </a:pPr>
            <a:r>
              <a:rPr lang="en-US" dirty="0" smtClean="0">
                <a:solidFill>
                  <a:schemeClr val="bg1">
                    <a:lumMod val="65000"/>
                  </a:schemeClr>
                </a:solidFill>
              </a:rPr>
              <a:t>SuperIDR use in work/study (diary)</a:t>
            </a:r>
            <a:endParaRPr lang="en-US" dirty="0">
              <a:solidFill>
                <a:schemeClr val="bg1">
                  <a:lumMod val="65000"/>
                </a:schemeClr>
              </a:solidFill>
            </a:endParaRPr>
          </a:p>
        </p:txBody>
      </p:sp>
      <p:cxnSp>
        <p:nvCxnSpPr>
          <p:cNvPr id="34" name="Straight Connector 33"/>
          <p:cNvCxnSpPr/>
          <p:nvPr/>
        </p:nvCxnSpPr>
        <p:spPr>
          <a:xfrm>
            <a:off x="5947942" y="5563334"/>
            <a:ext cx="1984154" cy="1588"/>
          </a:xfrm>
          <a:prstGeom prst="line">
            <a:avLst/>
          </a:prstGeom>
          <a:ln w="3175" cap="flat" cmpd="sng" algn="ctr">
            <a:solidFill>
              <a:schemeClr val="bg1">
                <a:lumMod val="65000"/>
              </a:schemeClr>
            </a:solidFill>
            <a:prstDash val="solid"/>
            <a:round/>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947941" y="4881497"/>
            <a:ext cx="1984155" cy="585203"/>
          </a:xfrm>
          <a:prstGeom prst="rect">
            <a:avLst/>
          </a:prstGeom>
          <a:noFill/>
          <a:ln>
            <a:noFill/>
          </a:ln>
        </p:spPr>
        <p:txBody>
          <a:bodyPr wrap="square" rtlCol="0">
            <a:spAutoFit/>
          </a:bodyPr>
          <a:lstStyle/>
          <a:p>
            <a:pPr>
              <a:lnSpc>
                <a:spcPts val="1860"/>
              </a:lnSpc>
            </a:pPr>
            <a:r>
              <a:rPr lang="en-US" dirty="0" smtClean="0">
                <a:solidFill>
                  <a:schemeClr val="bg1">
                    <a:lumMod val="65000"/>
                  </a:schemeClr>
                </a:solidFill>
              </a:rPr>
              <a:t>SuperIDR use in work/study (diary)</a:t>
            </a:r>
            <a:endParaRPr lang="en-US" dirty="0">
              <a:solidFill>
                <a:schemeClr val="bg1">
                  <a:lumMod val="65000"/>
                </a:schemeClr>
              </a:solidFill>
            </a:endParaRPr>
          </a:p>
        </p:txBody>
      </p:sp>
      <p:sp>
        <p:nvSpPr>
          <p:cNvPr id="36" name="TextBox 35"/>
          <p:cNvSpPr txBox="1"/>
          <p:nvPr/>
        </p:nvSpPr>
        <p:spPr>
          <a:xfrm>
            <a:off x="7067119" y="5789987"/>
            <a:ext cx="2123915" cy="341547"/>
          </a:xfrm>
          <a:prstGeom prst="rect">
            <a:avLst/>
          </a:prstGeom>
          <a:noFill/>
        </p:spPr>
        <p:txBody>
          <a:bodyPr wrap="square" rtlCol="0">
            <a:spAutoFit/>
          </a:bodyPr>
          <a:lstStyle/>
          <a:p>
            <a:pPr>
              <a:lnSpc>
                <a:spcPts val="1860"/>
              </a:lnSpc>
            </a:pPr>
            <a:r>
              <a:rPr lang="en-US" dirty="0" smtClean="0">
                <a:solidFill>
                  <a:schemeClr val="bg1">
                    <a:lumMod val="65000"/>
                  </a:schemeClr>
                </a:solidFill>
              </a:rPr>
              <a:t>Post-study interview</a:t>
            </a:r>
            <a:endParaRPr lang="en-US" dirty="0">
              <a:solidFill>
                <a:schemeClr val="bg1">
                  <a:lumMod val="65000"/>
                </a:schemeClr>
              </a:solidFill>
            </a:endParaRPr>
          </a:p>
        </p:txBody>
      </p:sp>
      <p:sp>
        <p:nvSpPr>
          <p:cNvPr id="9" name="TextBox 8"/>
          <p:cNvSpPr txBox="1"/>
          <p:nvPr/>
        </p:nvSpPr>
        <p:spPr>
          <a:xfrm>
            <a:off x="125424" y="298387"/>
            <a:ext cx="2241907" cy="1316172"/>
          </a:xfrm>
          <a:prstGeom prst="rect">
            <a:avLst/>
          </a:prstGeom>
          <a:noFill/>
        </p:spPr>
        <p:txBody>
          <a:bodyPr wrap="square" rtlCol="0">
            <a:spAutoFit/>
          </a:bodyPr>
          <a:lstStyle/>
          <a:p>
            <a:pPr>
              <a:lnSpc>
                <a:spcPts val="1860"/>
              </a:lnSpc>
            </a:pPr>
            <a:r>
              <a:rPr lang="en-US" dirty="0" smtClean="0">
                <a:solidFill>
                  <a:schemeClr val="bg1">
                    <a:lumMod val="65000"/>
                  </a:schemeClr>
                </a:solidFill>
              </a:rPr>
              <a:t>- Study overview</a:t>
            </a:r>
          </a:p>
          <a:p>
            <a:pPr>
              <a:lnSpc>
                <a:spcPts val="1860"/>
              </a:lnSpc>
            </a:pPr>
            <a:r>
              <a:rPr lang="en-US" dirty="0" smtClean="0">
                <a:solidFill>
                  <a:schemeClr val="bg1">
                    <a:lumMod val="65000"/>
                  </a:schemeClr>
                </a:solidFill>
              </a:rPr>
              <a:t>- Informed consent</a:t>
            </a:r>
          </a:p>
          <a:p>
            <a:pPr>
              <a:lnSpc>
                <a:spcPts val="1860"/>
              </a:lnSpc>
            </a:pPr>
            <a:r>
              <a:rPr lang="en-US" dirty="0" smtClean="0">
                <a:solidFill>
                  <a:schemeClr val="bg1">
                    <a:lumMod val="65000"/>
                  </a:schemeClr>
                </a:solidFill>
              </a:rPr>
              <a:t>- SuperIDR setup</a:t>
            </a:r>
          </a:p>
          <a:p>
            <a:pPr>
              <a:lnSpc>
                <a:spcPts val="1860"/>
              </a:lnSpc>
            </a:pPr>
            <a:r>
              <a:rPr lang="en-US" dirty="0" smtClean="0">
                <a:solidFill>
                  <a:schemeClr val="bg1">
                    <a:lumMod val="65000"/>
                  </a:schemeClr>
                </a:solidFill>
              </a:rPr>
              <a:t>- SuperIDR training</a:t>
            </a:r>
          </a:p>
          <a:p>
            <a:pPr>
              <a:lnSpc>
                <a:spcPts val="1860"/>
              </a:lnSpc>
            </a:pPr>
            <a:r>
              <a:rPr lang="en-US" dirty="0" smtClean="0">
                <a:solidFill>
                  <a:schemeClr val="bg1">
                    <a:lumMod val="65000"/>
                  </a:schemeClr>
                </a:solidFill>
              </a:rPr>
              <a:t>- Pre-study interview</a:t>
            </a:r>
            <a:endParaRPr lang="en-US" dirty="0">
              <a:solidFill>
                <a:schemeClr val="bg1">
                  <a:lumMod val="65000"/>
                </a:schemeClr>
              </a:solidFill>
            </a:endParaRPr>
          </a:p>
        </p:txBody>
      </p:sp>
      <p:cxnSp>
        <p:nvCxnSpPr>
          <p:cNvPr id="38" name="Straight Connector 37"/>
          <p:cNvCxnSpPr/>
          <p:nvPr/>
        </p:nvCxnSpPr>
        <p:spPr>
          <a:xfrm rot="5400000">
            <a:off x="-1784552" y="3900797"/>
            <a:ext cx="4603834" cy="31357"/>
          </a:xfrm>
          <a:prstGeom prst="line">
            <a:avLst/>
          </a:prstGeom>
          <a:ln w="3175" cap="flat" cmpd="sng" algn="ctr">
            <a:solidFill>
              <a:schemeClr val="bg1">
                <a:lumMod val="65000"/>
              </a:schemeClr>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163517" y="2623703"/>
            <a:ext cx="2123915" cy="585203"/>
          </a:xfrm>
          <a:prstGeom prst="rect">
            <a:avLst/>
          </a:prstGeom>
          <a:noFill/>
        </p:spPr>
        <p:txBody>
          <a:bodyPr wrap="square" rtlCol="0">
            <a:spAutoFit/>
          </a:bodyPr>
          <a:lstStyle/>
          <a:p>
            <a:pPr>
              <a:lnSpc>
                <a:spcPts val="1860"/>
              </a:lnSpc>
            </a:pPr>
            <a:r>
              <a:rPr lang="en-US" b="1" dirty="0" smtClean="0">
                <a:solidFill>
                  <a:srgbClr val="000000"/>
                </a:solidFill>
              </a:rPr>
              <a:t>Unknown specimen identification tasks</a:t>
            </a:r>
            <a:endParaRPr lang="en-US" b="1" dirty="0">
              <a:solidFill>
                <a:srgbClr val="000000"/>
              </a:solidFill>
            </a:endParaRPr>
          </a:p>
        </p:txBody>
      </p:sp>
      <p:cxnSp>
        <p:nvCxnSpPr>
          <p:cNvPr id="40" name="Straight Connector 39"/>
          <p:cNvCxnSpPr/>
          <p:nvPr/>
        </p:nvCxnSpPr>
        <p:spPr>
          <a:xfrm rot="5400000">
            <a:off x="1646468" y="4697971"/>
            <a:ext cx="3009484" cy="31358"/>
          </a:xfrm>
          <a:prstGeom prst="line">
            <a:avLst/>
          </a:prstGeom>
          <a:ln w="3175" cap="flat" cmpd="sng" algn="ctr">
            <a:solidFill>
              <a:schemeClr val="bg1">
                <a:lumMod val="65000"/>
              </a:schemeClr>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675002" y="4280614"/>
            <a:ext cx="2123915" cy="585203"/>
          </a:xfrm>
          <a:prstGeom prst="rect">
            <a:avLst/>
          </a:prstGeom>
          <a:noFill/>
        </p:spPr>
        <p:txBody>
          <a:bodyPr wrap="square" rtlCol="0">
            <a:spAutoFit/>
          </a:bodyPr>
          <a:lstStyle/>
          <a:p>
            <a:pPr>
              <a:lnSpc>
                <a:spcPts val="1860"/>
              </a:lnSpc>
            </a:pPr>
            <a:r>
              <a:rPr lang="en-US" b="1" dirty="0" smtClean="0">
                <a:solidFill>
                  <a:srgbClr val="000000"/>
                </a:solidFill>
              </a:rPr>
              <a:t>Unknown specimen identification tasks</a:t>
            </a:r>
            <a:endParaRPr lang="en-US" b="1" dirty="0">
              <a:solidFill>
                <a:srgbClr val="000000"/>
              </a:solidFill>
            </a:endParaRPr>
          </a:p>
        </p:txBody>
      </p:sp>
      <p:cxnSp>
        <p:nvCxnSpPr>
          <p:cNvPr id="44" name="Straight Connector 43"/>
          <p:cNvCxnSpPr/>
          <p:nvPr/>
        </p:nvCxnSpPr>
        <p:spPr>
          <a:xfrm rot="16200000" flipH="1">
            <a:off x="5026528" y="5542103"/>
            <a:ext cx="1352571" cy="1"/>
          </a:xfrm>
          <a:prstGeom prst="line">
            <a:avLst/>
          </a:prstGeom>
          <a:ln w="3175" cap="flat" cmpd="sng" algn="ctr">
            <a:solidFill>
              <a:schemeClr val="bg1">
                <a:lumMod val="65000"/>
              </a:schemeClr>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7067119" y="1424240"/>
            <a:ext cx="1847069" cy="2379300"/>
            <a:chOff x="7067119" y="1424240"/>
            <a:chExt cx="1847069" cy="2379300"/>
          </a:xfrm>
        </p:grpSpPr>
        <p:pic>
          <p:nvPicPr>
            <p:cNvPr id="18" name="Picture 17"/>
            <p:cNvPicPr>
              <a:picLocks noChangeAspect="1"/>
            </p:cNvPicPr>
            <p:nvPr/>
          </p:nvPicPr>
          <p:blipFill>
            <a:blip r:embed="rId4"/>
            <a:stretch>
              <a:fillRect/>
            </a:stretch>
          </p:blipFill>
          <p:spPr>
            <a:xfrm>
              <a:off x="7525281" y="1424240"/>
              <a:ext cx="1121248" cy="1112278"/>
            </a:xfrm>
            <a:prstGeom prst="rect">
              <a:avLst/>
            </a:prstGeom>
          </p:spPr>
        </p:pic>
        <p:pic>
          <p:nvPicPr>
            <p:cNvPr id="20" name="Picture 19"/>
            <p:cNvPicPr>
              <a:picLocks noChangeAspect="1"/>
            </p:cNvPicPr>
            <p:nvPr/>
          </p:nvPicPr>
          <p:blipFill>
            <a:blip r:embed="rId5"/>
            <a:stretch>
              <a:fillRect/>
            </a:stretch>
          </p:blipFill>
          <p:spPr>
            <a:xfrm>
              <a:off x="7067119" y="2623703"/>
              <a:ext cx="1847069" cy="1179837"/>
            </a:xfrm>
            <a:prstGeom prst="rect">
              <a:avLst/>
            </a:prstGeom>
          </p:spPr>
        </p:pic>
      </p:grpSp>
      <p:pic>
        <p:nvPicPr>
          <p:cNvPr id="21" name="Picture 20"/>
          <p:cNvPicPr>
            <a:picLocks noChangeAspect="1"/>
          </p:cNvPicPr>
          <p:nvPr/>
        </p:nvPicPr>
        <p:blipFill>
          <a:blip r:embed="rId6"/>
          <a:stretch>
            <a:fillRect/>
          </a:stretch>
        </p:blipFill>
        <p:spPr>
          <a:xfrm>
            <a:off x="5162119" y="1749159"/>
            <a:ext cx="1905000" cy="1231900"/>
          </a:xfrm>
          <a:prstGeom prst="rect">
            <a:avLst/>
          </a:prstGeom>
        </p:spPr>
      </p:pic>
      <p:sp>
        <p:nvSpPr>
          <p:cNvPr id="25" name="Title 4"/>
          <p:cNvSpPr>
            <a:spLocks noGrp="1"/>
          </p:cNvSpPr>
          <p:nvPr>
            <p:ph type="title"/>
          </p:nvPr>
        </p:nvSpPr>
        <p:spPr>
          <a:xfrm>
            <a:off x="2759267" y="274638"/>
            <a:ext cx="6215035" cy="885675"/>
          </a:xfrm>
        </p:spPr>
        <p:txBody>
          <a:bodyPr>
            <a:normAutofit fontScale="90000"/>
          </a:bodyPr>
          <a:lstStyle/>
          <a:p>
            <a:r>
              <a:rPr lang="en-US" dirty="0" smtClean="0"/>
              <a:t>Qualitative study procedures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600234" y="6356350"/>
            <a:ext cx="2133600" cy="365125"/>
          </a:xfrm>
        </p:spPr>
        <p:txBody>
          <a:bodyPr/>
          <a:lstStyle/>
          <a:p>
            <a:fld id="{099BD7F8-1AF0-5D45-8036-579198579F34}" type="slidenum">
              <a:rPr lang="en-US" smtClean="0">
                <a:solidFill>
                  <a:srgbClr val="7F7F7F"/>
                </a:solidFill>
              </a:rPr>
              <a:pPr/>
              <a:t>19</a:t>
            </a:fld>
            <a:endParaRPr lang="en-US">
              <a:solidFill>
                <a:srgbClr val="7F7F7F"/>
              </a:solidFill>
            </a:endParaRPr>
          </a:p>
        </p:txBody>
      </p:sp>
      <p:pic>
        <p:nvPicPr>
          <p:cNvPr id="6" name="Picture 5"/>
          <p:cNvPicPr>
            <a:picLocks noChangeAspect="1"/>
          </p:cNvPicPr>
          <p:nvPr/>
        </p:nvPicPr>
        <p:blipFill>
          <a:blip r:embed="rId3"/>
          <a:stretch>
            <a:fillRect/>
          </a:stretch>
        </p:blipFill>
        <p:spPr>
          <a:xfrm>
            <a:off x="15678" y="6218390"/>
            <a:ext cx="8895912" cy="432720"/>
          </a:xfrm>
          <a:prstGeom prst="rect">
            <a:avLst/>
          </a:prstGeom>
        </p:spPr>
      </p:pic>
      <p:cxnSp>
        <p:nvCxnSpPr>
          <p:cNvPr id="19" name="Straight Connector 18"/>
          <p:cNvCxnSpPr/>
          <p:nvPr/>
        </p:nvCxnSpPr>
        <p:spPr>
          <a:xfrm>
            <a:off x="775113" y="2461743"/>
            <a:ext cx="1984154" cy="1588"/>
          </a:xfrm>
          <a:prstGeom prst="line">
            <a:avLst/>
          </a:prstGeom>
          <a:ln w="3175" cap="flat" cmpd="sng" algn="ctr">
            <a:solidFill>
              <a:schemeClr val="bg1">
                <a:lumMod val="65000"/>
              </a:schemeClr>
            </a:solidFill>
            <a:prstDash val="solid"/>
            <a:round/>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75112" y="1779906"/>
            <a:ext cx="1984155" cy="585203"/>
          </a:xfrm>
          <a:prstGeom prst="rect">
            <a:avLst/>
          </a:prstGeom>
          <a:noFill/>
          <a:ln>
            <a:noFill/>
          </a:ln>
        </p:spPr>
        <p:txBody>
          <a:bodyPr wrap="square" rtlCol="0">
            <a:spAutoFit/>
          </a:bodyPr>
          <a:lstStyle/>
          <a:p>
            <a:pPr>
              <a:lnSpc>
                <a:spcPts val="1860"/>
              </a:lnSpc>
            </a:pPr>
            <a:r>
              <a:rPr lang="en-US" dirty="0" smtClean="0">
                <a:solidFill>
                  <a:schemeClr val="bg1">
                    <a:lumMod val="65000"/>
                  </a:schemeClr>
                </a:solidFill>
              </a:rPr>
              <a:t>SuperIDR use in work/study (diary)</a:t>
            </a:r>
            <a:endParaRPr lang="en-US" dirty="0">
              <a:solidFill>
                <a:schemeClr val="bg1">
                  <a:lumMod val="65000"/>
                </a:schemeClr>
              </a:solidFill>
            </a:endParaRPr>
          </a:p>
        </p:txBody>
      </p:sp>
      <p:cxnSp>
        <p:nvCxnSpPr>
          <p:cNvPr id="30" name="Straight Connector 29"/>
          <p:cNvCxnSpPr/>
          <p:nvPr/>
        </p:nvCxnSpPr>
        <p:spPr>
          <a:xfrm>
            <a:off x="3499169" y="4055833"/>
            <a:ext cx="1984154" cy="1588"/>
          </a:xfrm>
          <a:prstGeom prst="line">
            <a:avLst/>
          </a:prstGeom>
          <a:ln w="3175" cap="flat" cmpd="sng" algn="ctr">
            <a:solidFill>
              <a:schemeClr val="bg1">
                <a:lumMod val="65000"/>
              </a:schemeClr>
            </a:solidFill>
            <a:prstDash val="solid"/>
            <a:round/>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499168" y="3373996"/>
            <a:ext cx="1984155" cy="585203"/>
          </a:xfrm>
          <a:prstGeom prst="rect">
            <a:avLst/>
          </a:prstGeom>
          <a:noFill/>
          <a:ln>
            <a:noFill/>
          </a:ln>
        </p:spPr>
        <p:txBody>
          <a:bodyPr wrap="square" rtlCol="0">
            <a:spAutoFit/>
          </a:bodyPr>
          <a:lstStyle/>
          <a:p>
            <a:pPr>
              <a:lnSpc>
                <a:spcPts val="1860"/>
              </a:lnSpc>
            </a:pPr>
            <a:r>
              <a:rPr lang="en-US" dirty="0" smtClean="0">
                <a:solidFill>
                  <a:schemeClr val="bg1">
                    <a:lumMod val="65000"/>
                  </a:schemeClr>
                </a:solidFill>
              </a:rPr>
              <a:t>SuperIDR use in work/study (diary)</a:t>
            </a:r>
            <a:endParaRPr lang="en-US" dirty="0">
              <a:solidFill>
                <a:schemeClr val="bg1">
                  <a:lumMod val="65000"/>
                </a:schemeClr>
              </a:solidFill>
            </a:endParaRPr>
          </a:p>
        </p:txBody>
      </p:sp>
      <p:cxnSp>
        <p:nvCxnSpPr>
          <p:cNvPr id="34" name="Straight Connector 33"/>
          <p:cNvCxnSpPr/>
          <p:nvPr/>
        </p:nvCxnSpPr>
        <p:spPr>
          <a:xfrm>
            <a:off x="5947942" y="5563334"/>
            <a:ext cx="1984154" cy="1588"/>
          </a:xfrm>
          <a:prstGeom prst="line">
            <a:avLst/>
          </a:prstGeom>
          <a:ln w="3175" cap="flat" cmpd="sng" algn="ctr">
            <a:solidFill>
              <a:schemeClr val="bg1">
                <a:lumMod val="65000"/>
              </a:schemeClr>
            </a:solidFill>
            <a:prstDash val="solid"/>
            <a:round/>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947941" y="4881497"/>
            <a:ext cx="1984155" cy="585203"/>
          </a:xfrm>
          <a:prstGeom prst="rect">
            <a:avLst/>
          </a:prstGeom>
          <a:noFill/>
          <a:ln>
            <a:noFill/>
          </a:ln>
        </p:spPr>
        <p:txBody>
          <a:bodyPr wrap="square" rtlCol="0">
            <a:spAutoFit/>
          </a:bodyPr>
          <a:lstStyle/>
          <a:p>
            <a:pPr>
              <a:lnSpc>
                <a:spcPts val="1860"/>
              </a:lnSpc>
            </a:pPr>
            <a:r>
              <a:rPr lang="en-US" dirty="0" smtClean="0">
                <a:solidFill>
                  <a:schemeClr val="bg1">
                    <a:lumMod val="65000"/>
                  </a:schemeClr>
                </a:solidFill>
              </a:rPr>
              <a:t>SuperIDR use in work/study (diary)</a:t>
            </a:r>
            <a:endParaRPr lang="en-US" dirty="0">
              <a:solidFill>
                <a:schemeClr val="bg1">
                  <a:lumMod val="65000"/>
                </a:schemeClr>
              </a:solidFill>
            </a:endParaRPr>
          </a:p>
        </p:txBody>
      </p:sp>
      <p:sp>
        <p:nvSpPr>
          <p:cNvPr id="36" name="TextBox 35"/>
          <p:cNvSpPr txBox="1"/>
          <p:nvPr/>
        </p:nvSpPr>
        <p:spPr>
          <a:xfrm>
            <a:off x="6798917" y="5789987"/>
            <a:ext cx="2392117" cy="341547"/>
          </a:xfrm>
          <a:prstGeom prst="rect">
            <a:avLst/>
          </a:prstGeom>
          <a:noFill/>
        </p:spPr>
        <p:txBody>
          <a:bodyPr wrap="square" rtlCol="0">
            <a:spAutoFit/>
          </a:bodyPr>
          <a:lstStyle/>
          <a:p>
            <a:pPr algn="r">
              <a:lnSpc>
                <a:spcPts val="1860"/>
              </a:lnSpc>
            </a:pPr>
            <a:r>
              <a:rPr lang="en-US" b="1" dirty="0" smtClean="0">
                <a:solidFill>
                  <a:srgbClr val="000000"/>
                </a:solidFill>
              </a:rPr>
              <a:t>Post-study interview</a:t>
            </a:r>
            <a:endParaRPr lang="en-US" b="1" dirty="0">
              <a:solidFill>
                <a:srgbClr val="000000"/>
              </a:solidFill>
            </a:endParaRPr>
          </a:p>
        </p:txBody>
      </p:sp>
      <p:sp>
        <p:nvSpPr>
          <p:cNvPr id="9" name="TextBox 8"/>
          <p:cNvSpPr txBox="1"/>
          <p:nvPr/>
        </p:nvSpPr>
        <p:spPr>
          <a:xfrm>
            <a:off x="125424" y="298387"/>
            <a:ext cx="2241907" cy="1316172"/>
          </a:xfrm>
          <a:prstGeom prst="rect">
            <a:avLst/>
          </a:prstGeom>
          <a:noFill/>
        </p:spPr>
        <p:txBody>
          <a:bodyPr wrap="square" rtlCol="0">
            <a:spAutoFit/>
          </a:bodyPr>
          <a:lstStyle/>
          <a:p>
            <a:pPr>
              <a:lnSpc>
                <a:spcPts val="1860"/>
              </a:lnSpc>
            </a:pPr>
            <a:r>
              <a:rPr lang="en-US" dirty="0" smtClean="0">
                <a:solidFill>
                  <a:schemeClr val="bg1">
                    <a:lumMod val="65000"/>
                  </a:schemeClr>
                </a:solidFill>
              </a:rPr>
              <a:t>- Study overview</a:t>
            </a:r>
          </a:p>
          <a:p>
            <a:pPr>
              <a:lnSpc>
                <a:spcPts val="1860"/>
              </a:lnSpc>
            </a:pPr>
            <a:r>
              <a:rPr lang="en-US" dirty="0" smtClean="0">
                <a:solidFill>
                  <a:schemeClr val="bg1">
                    <a:lumMod val="65000"/>
                  </a:schemeClr>
                </a:solidFill>
              </a:rPr>
              <a:t>- Informed consent</a:t>
            </a:r>
          </a:p>
          <a:p>
            <a:pPr>
              <a:lnSpc>
                <a:spcPts val="1860"/>
              </a:lnSpc>
            </a:pPr>
            <a:r>
              <a:rPr lang="en-US" dirty="0" smtClean="0">
                <a:solidFill>
                  <a:schemeClr val="bg1">
                    <a:lumMod val="65000"/>
                  </a:schemeClr>
                </a:solidFill>
              </a:rPr>
              <a:t>- SuperIDR setup</a:t>
            </a:r>
          </a:p>
          <a:p>
            <a:pPr>
              <a:lnSpc>
                <a:spcPts val="1860"/>
              </a:lnSpc>
            </a:pPr>
            <a:r>
              <a:rPr lang="en-US" dirty="0" smtClean="0">
                <a:solidFill>
                  <a:schemeClr val="bg1">
                    <a:lumMod val="65000"/>
                  </a:schemeClr>
                </a:solidFill>
              </a:rPr>
              <a:t>- SuperIDR training</a:t>
            </a:r>
          </a:p>
          <a:p>
            <a:pPr>
              <a:lnSpc>
                <a:spcPts val="1860"/>
              </a:lnSpc>
            </a:pPr>
            <a:r>
              <a:rPr lang="en-US" dirty="0" smtClean="0">
                <a:solidFill>
                  <a:schemeClr val="bg1">
                    <a:lumMod val="65000"/>
                  </a:schemeClr>
                </a:solidFill>
              </a:rPr>
              <a:t>- Pre-study interview</a:t>
            </a:r>
            <a:endParaRPr lang="en-US" dirty="0">
              <a:solidFill>
                <a:schemeClr val="bg1">
                  <a:lumMod val="65000"/>
                </a:schemeClr>
              </a:solidFill>
            </a:endParaRPr>
          </a:p>
        </p:txBody>
      </p:sp>
      <p:cxnSp>
        <p:nvCxnSpPr>
          <p:cNvPr id="38" name="Straight Connector 37"/>
          <p:cNvCxnSpPr/>
          <p:nvPr/>
        </p:nvCxnSpPr>
        <p:spPr>
          <a:xfrm rot="5400000">
            <a:off x="-1784552" y="3900797"/>
            <a:ext cx="4603834" cy="31357"/>
          </a:xfrm>
          <a:prstGeom prst="line">
            <a:avLst/>
          </a:prstGeom>
          <a:ln w="3175" cap="flat" cmpd="sng" algn="ctr">
            <a:solidFill>
              <a:schemeClr val="bg1">
                <a:lumMod val="65000"/>
              </a:schemeClr>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163517" y="2623703"/>
            <a:ext cx="2123915" cy="585203"/>
          </a:xfrm>
          <a:prstGeom prst="rect">
            <a:avLst/>
          </a:prstGeom>
          <a:noFill/>
        </p:spPr>
        <p:txBody>
          <a:bodyPr wrap="square" rtlCol="0">
            <a:spAutoFit/>
          </a:bodyPr>
          <a:lstStyle/>
          <a:p>
            <a:pPr>
              <a:lnSpc>
                <a:spcPts val="1860"/>
              </a:lnSpc>
            </a:pPr>
            <a:r>
              <a:rPr lang="en-US" dirty="0" smtClean="0">
                <a:solidFill>
                  <a:schemeClr val="bg1">
                    <a:lumMod val="65000"/>
                  </a:schemeClr>
                </a:solidFill>
              </a:rPr>
              <a:t>Unknown specimen identification tasks</a:t>
            </a:r>
            <a:endParaRPr lang="en-US" dirty="0">
              <a:solidFill>
                <a:schemeClr val="bg1">
                  <a:lumMod val="65000"/>
                </a:schemeClr>
              </a:solidFill>
            </a:endParaRPr>
          </a:p>
        </p:txBody>
      </p:sp>
      <p:cxnSp>
        <p:nvCxnSpPr>
          <p:cNvPr id="40" name="Straight Connector 39"/>
          <p:cNvCxnSpPr/>
          <p:nvPr/>
        </p:nvCxnSpPr>
        <p:spPr>
          <a:xfrm rot="5400000">
            <a:off x="1646468" y="4697971"/>
            <a:ext cx="3009484" cy="31358"/>
          </a:xfrm>
          <a:prstGeom prst="line">
            <a:avLst/>
          </a:prstGeom>
          <a:ln w="3175" cap="flat" cmpd="sng" algn="ctr">
            <a:solidFill>
              <a:schemeClr val="bg1">
                <a:lumMod val="65000"/>
              </a:schemeClr>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675002" y="4280614"/>
            <a:ext cx="2123915" cy="585203"/>
          </a:xfrm>
          <a:prstGeom prst="rect">
            <a:avLst/>
          </a:prstGeom>
          <a:noFill/>
        </p:spPr>
        <p:txBody>
          <a:bodyPr wrap="square" rtlCol="0">
            <a:spAutoFit/>
          </a:bodyPr>
          <a:lstStyle/>
          <a:p>
            <a:pPr>
              <a:lnSpc>
                <a:spcPts val="1860"/>
              </a:lnSpc>
            </a:pPr>
            <a:r>
              <a:rPr lang="en-US" dirty="0" smtClean="0">
                <a:solidFill>
                  <a:schemeClr val="bg1">
                    <a:lumMod val="65000"/>
                  </a:schemeClr>
                </a:solidFill>
              </a:rPr>
              <a:t>Unknown specimen identification tasks</a:t>
            </a:r>
            <a:endParaRPr lang="en-US" dirty="0">
              <a:solidFill>
                <a:schemeClr val="bg1">
                  <a:lumMod val="65000"/>
                </a:schemeClr>
              </a:solidFill>
            </a:endParaRPr>
          </a:p>
        </p:txBody>
      </p:sp>
      <p:cxnSp>
        <p:nvCxnSpPr>
          <p:cNvPr id="44" name="Straight Connector 43"/>
          <p:cNvCxnSpPr/>
          <p:nvPr/>
        </p:nvCxnSpPr>
        <p:spPr>
          <a:xfrm rot="16200000" flipH="1">
            <a:off x="5026528" y="5542103"/>
            <a:ext cx="1352571" cy="1"/>
          </a:xfrm>
          <a:prstGeom prst="line">
            <a:avLst/>
          </a:prstGeom>
          <a:ln w="3175" cap="flat" cmpd="sng" algn="ctr">
            <a:solidFill>
              <a:schemeClr val="bg1">
                <a:lumMod val="65000"/>
              </a:schemeClr>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Title 4"/>
          <p:cNvSpPr>
            <a:spLocks noGrp="1"/>
          </p:cNvSpPr>
          <p:nvPr>
            <p:ph type="title"/>
          </p:nvPr>
        </p:nvSpPr>
        <p:spPr>
          <a:xfrm>
            <a:off x="2759267" y="274638"/>
            <a:ext cx="6215035" cy="885675"/>
          </a:xfrm>
        </p:spPr>
        <p:txBody>
          <a:bodyPr>
            <a:normAutofit fontScale="90000"/>
          </a:bodyPr>
          <a:lstStyle/>
          <a:p>
            <a:r>
              <a:rPr lang="en-US" dirty="0" smtClean="0"/>
              <a:t>Qualitative study procedures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 overview</a:t>
            </a:r>
            <a:endParaRPr lang="en-US" dirty="0"/>
          </a:p>
        </p:txBody>
      </p:sp>
      <p:sp>
        <p:nvSpPr>
          <p:cNvPr id="3" name="Content Placeholder 2"/>
          <p:cNvSpPr>
            <a:spLocks noGrp="1"/>
          </p:cNvSpPr>
          <p:nvPr>
            <p:ph idx="1"/>
          </p:nvPr>
        </p:nvSpPr>
        <p:spPr/>
        <p:txBody>
          <a:bodyPr/>
          <a:lstStyle/>
          <a:p>
            <a:r>
              <a:rPr lang="en-US" dirty="0" smtClean="0"/>
              <a:t>A user study about use of </a:t>
            </a:r>
            <a:r>
              <a:rPr lang="en-US" dirty="0" err="1" smtClean="0"/>
              <a:t>subimages</a:t>
            </a:r>
            <a:r>
              <a:rPr lang="en-US" dirty="0" smtClean="0"/>
              <a:t> and of a prototype digital library in fish species identification</a:t>
            </a:r>
          </a:p>
          <a:p>
            <a:r>
              <a:rPr lang="en-US" dirty="0" smtClean="0"/>
              <a:t>Findings and implications</a:t>
            </a:r>
            <a:endParaRPr lang="en-US" dirty="0"/>
          </a:p>
        </p:txBody>
      </p:sp>
      <p:sp>
        <p:nvSpPr>
          <p:cNvPr id="4" name="Slide Number Placeholder 3"/>
          <p:cNvSpPr>
            <a:spLocks noGrp="1"/>
          </p:cNvSpPr>
          <p:nvPr>
            <p:ph type="sldNum" sz="quarter" idx="12"/>
          </p:nvPr>
        </p:nvSpPr>
        <p:spPr/>
        <p:txBody>
          <a:bodyPr/>
          <a:lstStyle/>
          <a:p>
            <a:fld id="{099BD7F8-1AF0-5D45-8036-579198579F34}"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8361" y="304806"/>
            <a:ext cx="3302001" cy="3975662"/>
          </a:xfrm>
        </p:spPr>
        <p:txBody>
          <a:bodyPr>
            <a:noAutofit/>
          </a:bodyPr>
          <a:lstStyle/>
          <a:p>
            <a:r>
              <a:rPr lang="en-US" sz="4800" dirty="0" smtClean="0"/>
              <a:t>Data analysis was informed by Grounded Theory	</a:t>
            </a:r>
            <a:endParaRPr lang="en-US" sz="4800" dirty="0"/>
          </a:p>
        </p:txBody>
      </p:sp>
      <p:sp>
        <p:nvSpPr>
          <p:cNvPr id="3" name="Slide Number Placeholder 2"/>
          <p:cNvSpPr>
            <a:spLocks noGrp="1"/>
          </p:cNvSpPr>
          <p:nvPr>
            <p:ph type="sldNum" sz="quarter" idx="12"/>
          </p:nvPr>
        </p:nvSpPr>
        <p:spPr/>
        <p:txBody>
          <a:bodyPr/>
          <a:lstStyle/>
          <a:p>
            <a:fld id="{099BD7F8-1AF0-5D45-8036-579198579F34}" type="slidenum">
              <a:rPr lang="en-US" smtClean="0"/>
              <a:pPr/>
              <a:t>20</a:t>
            </a:fld>
            <a:endParaRPr lang="en-US" dirty="0"/>
          </a:p>
        </p:txBody>
      </p:sp>
      <p:grpSp>
        <p:nvGrpSpPr>
          <p:cNvPr id="13" name="Group 12"/>
          <p:cNvGrpSpPr/>
          <p:nvPr/>
        </p:nvGrpSpPr>
        <p:grpSpPr>
          <a:xfrm>
            <a:off x="3881974" y="344953"/>
            <a:ext cx="2493426" cy="1009714"/>
            <a:chOff x="4436540" y="778937"/>
            <a:chExt cx="2493426" cy="1009714"/>
          </a:xfrm>
        </p:grpSpPr>
        <p:pic>
          <p:nvPicPr>
            <p:cNvPr id="6" name="Picture 5"/>
            <p:cNvPicPr>
              <a:picLocks noChangeAspect="1"/>
            </p:cNvPicPr>
            <p:nvPr/>
          </p:nvPicPr>
          <p:blipFill>
            <a:blip r:embed="rId3"/>
            <a:stretch>
              <a:fillRect/>
            </a:stretch>
          </p:blipFill>
          <p:spPr>
            <a:xfrm>
              <a:off x="4656670" y="778937"/>
              <a:ext cx="1727200" cy="812800"/>
            </a:xfrm>
            <a:prstGeom prst="rect">
              <a:avLst/>
            </a:prstGeom>
          </p:spPr>
        </p:pic>
        <p:sp>
          <p:nvSpPr>
            <p:cNvPr id="12" name="TextBox 11"/>
            <p:cNvSpPr txBox="1"/>
            <p:nvPr/>
          </p:nvSpPr>
          <p:spPr>
            <a:xfrm>
              <a:off x="4436540" y="1388541"/>
              <a:ext cx="2493426" cy="400110"/>
            </a:xfrm>
            <a:prstGeom prst="rect">
              <a:avLst/>
            </a:prstGeom>
            <a:noFill/>
          </p:spPr>
          <p:txBody>
            <a:bodyPr wrap="square" rtlCol="0">
              <a:spAutoFit/>
            </a:bodyPr>
            <a:lstStyle/>
            <a:p>
              <a:r>
                <a:rPr lang="en-US" sz="2000" b="1" dirty="0" smtClean="0"/>
                <a:t>Interview responses</a:t>
              </a:r>
              <a:endParaRPr lang="en-US" sz="2000" b="1" dirty="0"/>
            </a:p>
          </p:txBody>
        </p:sp>
      </p:grpSp>
      <p:grpSp>
        <p:nvGrpSpPr>
          <p:cNvPr id="20" name="Group 19"/>
          <p:cNvGrpSpPr/>
          <p:nvPr/>
        </p:nvGrpSpPr>
        <p:grpSpPr>
          <a:xfrm>
            <a:off x="6688664" y="541867"/>
            <a:ext cx="2235202" cy="1909976"/>
            <a:chOff x="6625159" y="982142"/>
            <a:chExt cx="2235202" cy="1909976"/>
          </a:xfrm>
        </p:grpSpPr>
        <p:pic>
          <p:nvPicPr>
            <p:cNvPr id="8" name="Picture 7"/>
            <p:cNvPicPr>
              <a:picLocks noChangeAspect="1"/>
            </p:cNvPicPr>
            <p:nvPr/>
          </p:nvPicPr>
          <p:blipFill>
            <a:blip r:embed="rId4"/>
            <a:stretch>
              <a:fillRect/>
            </a:stretch>
          </p:blipFill>
          <p:spPr>
            <a:xfrm>
              <a:off x="6688664" y="982142"/>
              <a:ext cx="2019300" cy="1384300"/>
            </a:xfrm>
            <a:prstGeom prst="rect">
              <a:avLst/>
            </a:prstGeom>
          </p:spPr>
        </p:pic>
        <p:sp>
          <p:nvSpPr>
            <p:cNvPr id="14" name="TextBox 13"/>
            <p:cNvSpPr txBox="1"/>
            <p:nvPr/>
          </p:nvSpPr>
          <p:spPr>
            <a:xfrm>
              <a:off x="6625159" y="2325296"/>
              <a:ext cx="2235202" cy="566822"/>
            </a:xfrm>
            <a:prstGeom prst="rect">
              <a:avLst/>
            </a:prstGeom>
            <a:noFill/>
          </p:spPr>
          <p:txBody>
            <a:bodyPr wrap="square" rtlCol="0">
              <a:spAutoFit/>
            </a:bodyPr>
            <a:lstStyle/>
            <a:p>
              <a:pPr>
                <a:lnSpc>
                  <a:spcPts val="1800"/>
                </a:lnSpc>
              </a:pPr>
              <a:r>
                <a:rPr lang="en-US" sz="2000" b="1" dirty="0" smtClean="0"/>
                <a:t>Screen captures &amp; spoken thoughts</a:t>
              </a:r>
              <a:endParaRPr lang="en-US" sz="2000" b="1" dirty="0"/>
            </a:p>
          </p:txBody>
        </p:sp>
      </p:grpSp>
      <p:grpSp>
        <p:nvGrpSpPr>
          <p:cNvPr id="21" name="Group 20"/>
          <p:cNvGrpSpPr/>
          <p:nvPr/>
        </p:nvGrpSpPr>
        <p:grpSpPr>
          <a:xfrm>
            <a:off x="4279904" y="1782984"/>
            <a:ext cx="1549400" cy="2286000"/>
            <a:chOff x="4826000" y="1894421"/>
            <a:chExt cx="1549400" cy="2286000"/>
          </a:xfrm>
        </p:grpSpPr>
        <p:pic>
          <p:nvPicPr>
            <p:cNvPr id="7" name="Picture 6"/>
            <p:cNvPicPr>
              <a:picLocks noChangeAspect="1"/>
            </p:cNvPicPr>
            <p:nvPr/>
          </p:nvPicPr>
          <p:blipFill>
            <a:blip r:embed="rId5"/>
            <a:stretch>
              <a:fillRect/>
            </a:stretch>
          </p:blipFill>
          <p:spPr>
            <a:xfrm>
              <a:off x="4826000" y="1894421"/>
              <a:ext cx="1549400" cy="2286000"/>
            </a:xfrm>
            <a:prstGeom prst="rect">
              <a:avLst/>
            </a:prstGeom>
          </p:spPr>
        </p:pic>
        <p:sp>
          <p:nvSpPr>
            <p:cNvPr id="15" name="TextBox 14"/>
            <p:cNvSpPr txBox="1"/>
            <p:nvPr/>
          </p:nvSpPr>
          <p:spPr>
            <a:xfrm>
              <a:off x="4876797" y="3480242"/>
              <a:ext cx="1447804" cy="566822"/>
            </a:xfrm>
            <a:prstGeom prst="rect">
              <a:avLst/>
            </a:prstGeom>
            <a:noFill/>
          </p:spPr>
          <p:txBody>
            <a:bodyPr wrap="square" rtlCol="0">
              <a:spAutoFit/>
            </a:bodyPr>
            <a:lstStyle/>
            <a:p>
              <a:pPr>
                <a:lnSpc>
                  <a:spcPts val="1800"/>
                </a:lnSpc>
              </a:pPr>
              <a:r>
                <a:rPr lang="en-US" sz="2000" b="1" dirty="0" smtClean="0"/>
                <a:t>Diary entries</a:t>
              </a:r>
              <a:endParaRPr lang="en-US" sz="2000" b="1" dirty="0"/>
            </a:p>
          </p:txBody>
        </p:sp>
      </p:grpSp>
      <p:grpSp>
        <p:nvGrpSpPr>
          <p:cNvPr id="19" name="Group 18"/>
          <p:cNvGrpSpPr/>
          <p:nvPr/>
        </p:nvGrpSpPr>
        <p:grpSpPr>
          <a:xfrm>
            <a:off x="6739463" y="2845367"/>
            <a:ext cx="1778002" cy="1754156"/>
            <a:chOff x="6824133" y="2965450"/>
            <a:chExt cx="1778002" cy="1754156"/>
          </a:xfrm>
        </p:grpSpPr>
        <p:pic>
          <p:nvPicPr>
            <p:cNvPr id="9" name="Picture 8"/>
            <p:cNvPicPr>
              <a:picLocks noChangeAspect="1"/>
            </p:cNvPicPr>
            <p:nvPr/>
          </p:nvPicPr>
          <p:blipFill>
            <a:blip r:embed="rId6"/>
            <a:stretch>
              <a:fillRect/>
            </a:stretch>
          </p:blipFill>
          <p:spPr>
            <a:xfrm>
              <a:off x="6929966" y="2965450"/>
              <a:ext cx="1549400" cy="1435100"/>
            </a:xfrm>
            <a:prstGeom prst="rect">
              <a:avLst/>
            </a:prstGeom>
          </p:spPr>
        </p:pic>
        <p:sp>
          <p:nvSpPr>
            <p:cNvPr id="16" name="TextBox 15"/>
            <p:cNvSpPr txBox="1"/>
            <p:nvPr/>
          </p:nvSpPr>
          <p:spPr>
            <a:xfrm>
              <a:off x="6824133" y="4383617"/>
              <a:ext cx="1778002" cy="335989"/>
            </a:xfrm>
            <a:prstGeom prst="rect">
              <a:avLst/>
            </a:prstGeom>
            <a:noFill/>
          </p:spPr>
          <p:txBody>
            <a:bodyPr wrap="square" rtlCol="0">
              <a:spAutoFit/>
            </a:bodyPr>
            <a:lstStyle/>
            <a:p>
              <a:pPr>
                <a:lnSpc>
                  <a:spcPts val="1800"/>
                </a:lnSpc>
              </a:pPr>
              <a:r>
                <a:rPr lang="en-US" sz="2000" b="1" dirty="0" smtClean="0"/>
                <a:t>SuperIDR logs</a:t>
              </a:r>
              <a:endParaRPr lang="en-US" sz="2000" b="1" dirty="0"/>
            </a:p>
          </p:txBody>
        </p:sp>
      </p:grpSp>
      <p:grpSp>
        <p:nvGrpSpPr>
          <p:cNvPr id="29" name="Group 28"/>
          <p:cNvGrpSpPr/>
          <p:nvPr/>
        </p:nvGrpSpPr>
        <p:grpSpPr>
          <a:xfrm>
            <a:off x="3671161" y="4737660"/>
            <a:ext cx="2577238" cy="1641971"/>
            <a:chOff x="3620362" y="4348201"/>
            <a:chExt cx="2577238" cy="1641971"/>
          </a:xfrm>
        </p:grpSpPr>
        <p:pic>
          <p:nvPicPr>
            <p:cNvPr id="10" name="Picture 9"/>
            <p:cNvPicPr>
              <a:picLocks noChangeAspect="1"/>
            </p:cNvPicPr>
            <p:nvPr/>
          </p:nvPicPr>
          <p:blipFill>
            <a:blip r:embed="rId7"/>
            <a:stretch>
              <a:fillRect/>
            </a:stretch>
          </p:blipFill>
          <p:spPr>
            <a:xfrm>
              <a:off x="3620362" y="4348201"/>
              <a:ext cx="2577238" cy="1322917"/>
            </a:xfrm>
            <a:prstGeom prst="rect">
              <a:avLst/>
            </a:prstGeom>
          </p:spPr>
        </p:pic>
        <p:sp>
          <p:nvSpPr>
            <p:cNvPr id="17" name="TextBox 16"/>
            <p:cNvSpPr txBox="1"/>
            <p:nvPr/>
          </p:nvSpPr>
          <p:spPr>
            <a:xfrm>
              <a:off x="3620362" y="5654183"/>
              <a:ext cx="2399438" cy="335989"/>
            </a:xfrm>
            <a:prstGeom prst="rect">
              <a:avLst/>
            </a:prstGeom>
            <a:noFill/>
          </p:spPr>
          <p:txBody>
            <a:bodyPr wrap="square" rtlCol="0">
              <a:spAutoFit/>
            </a:bodyPr>
            <a:lstStyle/>
            <a:p>
              <a:pPr>
                <a:lnSpc>
                  <a:spcPts val="1800"/>
                </a:lnSpc>
              </a:pPr>
              <a:r>
                <a:rPr lang="en-US" sz="2000" b="1" dirty="0" smtClean="0"/>
                <a:t>Species ID materials</a:t>
              </a:r>
              <a:endParaRPr lang="en-US" sz="2000" b="1" dirty="0"/>
            </a:p>
          </p:txBody>
        </p:sp>
      </p:grpSp>
      <p:grpSp>
        <p:nvGrpSpPr>
          <p:cNvPr id="23" name="Group 22"/>
          <p:cNvGrpSpPr/>
          <p:nvPr/>
        </p:nvGrpSpPr>
        <p:grpSpPr>
          <a:xfrm>
            <a:off x="6688664" y="4724136"/>
            <a:ext cx="1549400" cy="1758496"/>
            <a:chOff x="6773329" y="4616456"/>
            <a:chExt cx="1549400" cy="1758496"/>
          </a:xfrm>
        </p:grpSpPr>
        <p:pic>
          <p:nvPicPr>
            <p:cNvPr id="11" name="Picture 10"/>
            <p:cNvPicPr>
              <a:picLocks noChangeAspect="1"/>
            </p:cNvPicPr>
            <p:nvPr/>
          </p:nvPicPr>
          <p:blipFill>
            <a:blip r:embed="rId8"/>
            <a:stretch>
              <a:fillRect/>
            </a:stretch>
          </p:blipFill>
          <p:spPr>
            <a:xfrm>
              <a:off x="6773329" y="4616456"/>
              <a:ext cx="1549400" cy="1435100"/>
            </a:xfrm>
            <a:prstGeom prst="rect">
              <a:avLst/>
            </a:prstGeom>
          </p:spPr>
        </p:pic>
        <p:sp>
          <p:nvSpPr>
            <p:cNvPr id="22" name="TextBox 21"/>
            <p:cNvSpPr txBox="1"/>
            <p:nvPr/>
          </p:nvSpPr>
          <p:spPr>
            <a:xfrm>
              <a:off x="6963832" y="5808130"/>
              <a:ext cx="1358897" cy="566822"/>
            </a:xfrm>
            <a:prstGeom prst="rect">
              <a:avLst/>
            </a:prstGeom>
            <a:noFill/>
          </p:spPr>
          <p:txBody>
            <a:bodyPr wrap="square" rtlCol="0">
              <a:spAutoFit/>
            </a:bodyPr>
            <a:lstStyle/>
            <a:p>
              <a:pPr>
                <a:lnSpc>
                  <a:spcPts val="1800"/>
                </a:lnSpc>
              </a:pPr>
              <a:r>
                <a:rPr lang="en-US" sz="2000" b="1" dirty="0" smtClean="0"/>
                <a:t>Database image</a:t>
              </a:r>
              <a:endParaRPr lang="en-US" sz="2000" b="1" dirty="0"/>
            </a:p>
          </p:txBody>
        </p:sp>
      </p:grpSp>
      <p:grpSp>
        <p:nvGrpSpPr>
          <p:cNvPr id="28" name="Group 27"/>
          <p:cNvGrpSpPr/>
          <p:nvPr/>
        </p:nvGrpSpPr>
        <p:grpSpPr>
          <a:xfrm>
            <a:off x="403026" y="4795900"/>
            <a:ext cx="2804254" cy="1497730"/>
            <a:chOff x="301428" y="4541905"/>
            <a:chExt cx="2804254" cy="1497730"/>
          </a:xfrm>
        </p:grpSpPr>
        <p:grpSp>
          <p:nvGrpSpPr>
            <p:cNvPr id="27" name="Group 26"/>
            <p:cNvGrpSpPr/>
            <p:nvPr/>
          </p:nvGrpSpPr>
          <p:grpSpPr>
            <a:xfrm>
              <a:off x="318361" y="4541905"/>
              <a:ext cx="2787321" cy="1112278"/>
              <a:chOff x="318361" y="4541905"/>
              <a:chExt cx="2787321" cy="1112278"/>
            </a:xfrm>
          </p:grpSpPr>
          <p:pic>
            <p:nvPicPr>
              <p:cNvPr id="25" name="Picture 24"/>
              <p:cNvPicPr>
                <a:picLocks noChangeAspect="1"/>
              </p:cNvPicPr>
              <p:nvPr/>
            </p:nvPicPr>
            <p:blipFill>
              <a:blip r:embed="rId9"/>
              <a:stretch>
                <a:fillRect/>
              </a:stretch>
            </p:blipFill>
            <p:spPr>
              <a:xfrm>
                <a:off x="318361" y="4558840"/>
                <a:ext cx="1615274" cy="1044544"/>
              </a:xfrm>
              <a:prstGeom prst="rect">
                <a:avLst/>
              </a:prstGeom>
            </p:spPr>
          </p:pic>
          <p:pic>
            <p:nvPicPr>
              <p:cNvPr id="24" name="Picture 23"/>
              <p:cNvPicPr>
                <a:picLocks noChangeAspect="1"/>
              </p:cNvPicPr>
              <p:nvPr/>
            </p:nvPicPr>
            <p:blipFill>
              <a:blip r:embed="rId10"/>
              <a:stretch>
                <a:fillRect/>
              </a:stretch>
            </p:blipFill>
            <p:spPr>
              <a:xfrm>
                <a:off x="1984434" y="4541905"/>
                <a:ext cx="1121248" cy="1112278"/>
              </a:xfrm>
              <a:prstGeom prst="rect">
                <a:avLst/>
              </a:prstGeom>
            </p:spPr>
          </p:pic>
        </p:grpSp>
        <p:sp>
          <p:nvSpPr>
            <p:cNvPr id="26" name="TextBox 25"/>
            <p:cNvSpPr txBox="1"/>
            <p:nvPr/>
          </p:nvSpPr>
          <p:spPr>
            <a:xfrm>
              <a:off x="301428" y="5703646"/>
              <a:ext cx="2399438" cy="335989"/>
            </a:xfrm>
            <a:prstGeom prst="rect">
              <a:avLst/>
            </a:prstGeom>
            <a:noFill/>
          </p:spPr>
          <p:txBody>
            <a:bodyPr wrap="square" rtlCol="0">
              <a:spAutoFit/>
            </a:bodyPr>
            <a:lstStyle/>
            <a:p>
              <a:pPr>
                <a:lnSpc>
                  <a:spcPts val="1800"/>
                </a:lnSpc>
              </a:pPr>
              <a:r>
                <a:rPr lang="en-US" sz="2000" b="1" dirty="0" smtClean="0"/>
                <a:t>Species ID responses</a:t>
              </a:r>
              <a:endParaRPr lang="en-US" sz="2000" b="1" dirty="0"/>
            </a:p>
          </p:txBody>
        </p:sp>
      </p:grpSp>
      <p:cxnSp>
        <p:nvCxnSpPr>
          <p:cNvPr id="31" name="Straight Connector 30"/>
          <p:cNvCxnSpPr>
            <a:endCxn id="8" idx="1"/>
          </p:cNvCxnSpPr>
          <p:nvPr/>
        </p:nvCxnSpPr>
        <p:spPr>
          <a:xfrm>
            <a:off x="5829304" y="541867"/>
            <a:ext cx="922865" cy="692150"/>
          </a:xfrm>
          <a:prstGeom prst="line">
            <a:avLst/>
          </a:prstGeom>
          <a:ln w="254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2" idx="2"/>
            <a:endCxn id="7" idx="0"/>
          </p:cNvCxnSpPr>
          <p:nvPr/>
        </p:nvCxnSpPr>
        <p:spPr>
          <a:xfrm rot="5400000">
            <a:off x="4877488" y="1531784"/>
            <a:ext cx="428317" cy="74083"/>
          </a:xfrm>
          <a:prstGeom prst="line">
            <a:avLst/>
          </a:prstGeom>
          <a:ln w="254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7" idx="3"/>
            <a:endCxn id="14" idx="1"/>
          </p:cNvCxnSpPr>
          <p:nvPr/>
        </p:nvCxnSpPr>
        <p:spPr>
          <a:xfrm flipV="1">
            <a:off x="5829304" y="2168432"/>
            <a:ext cx="859360" cy="757552"/>
          </a:xfrm>
          <a:prstGeom prst="line">
            <a:avLst/>
          </a:prstGeom>
          <a:ln w="254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5" idx="2"/>
            <a:endCxn id="10" idx="0"/>
          </p:cNvCxnSpPr>
          <p:nvPr/>
        </p:nvCxnSpPr>
        <p:spPr>
          <a:xfrm rot="5400000">
            <a:off x="4606176" y="4289232"/>
            <a:ext cx="802033" cy="94823"/>
          </a:xfrm>
          <a:prstGeom prst="line">
            <a:avLst/>
          </a:prstGeom>
          <a:ln w="254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9" idx="0"/>
            <a:endCxn id="14" idx="2"/>
          </p:cNvCxnSpPr>
          <p:nvPr/>
        </p:nvCxnSpPr>
        <p:spPr>
          <a:xfrm rot="5400000" flipH="1" flipV="1">
            <a:off x="7516368" y="2555471"/>
            <a:ext cx="393524" cy="186269"/>
          </a:xfrm>
          <a:prstGeom prst="line">
            <a:avLst/>
          </a:prstGeom>
          <a:ln w="254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flipH="1" flipV="1">
            <a:off x="5796623" y="4126310"/>
            <a:ext cx="1767153" cy="863601"/>
          </a:xfrm>
          <a:prstGeom prst="line">
            <a:avLst/>
          </a:prstGeom>
          <a:ln w="254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endCxn id="7" idx="1"/>
          </p:cNvCxnSpPr>
          <p:nvPr/>
        </p:nvCxnSpPr>
        <p:spPr>
          <a:xfrm rot="5400000" flipH="1" flipV="1">
            <a:off x="2491927" y="3024858"/>
            <a:ext cx="1886851" cy="1689104"/>
          </a:xfrm>
          <a:prstGeom prst="line">
            <a:avLst/>
          </a:prstGeom>
          <a:ln w="254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6248399" y="5441688"/>
            <a:ext cx="630768" cy="1"/>
          </a:xfrm>
          <a:prstGeom prst="line">
            <a:avLst/>
          </a:prstGeom>
          <a:ln w="254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10" idx="1"/>
          </p:cNvCxnSpPr>
          <p:nvPr/>
        </p:nvCxnSpPr>
        <p:spPr>
          <a:xfrm rot="10800000" flipV="1">
            <a:off x="3207281" y="5399119"/>
            <a:ext cx="463881" cy="2"/>
          </a:xfrm>
          <a:prstGeom prst="line">
            <a:avLst/>
          </a:prstGeom>
          <a:ln w="254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a:endCxn id="16" idx="0"/>
          </p:cNvCxnSpPr>
          <p:nvPr/>
        </p:nvCxnSpPr>
        <p:spPr>
          <a:xfrm rot="5400000" flipH="1" flipV="1">
            <a:off x="7349579" y="4533951"/>
            <a:ext cx="549302" cy="8468"/>
          </a:xfrm>
          <a:prstGeom prst="line">
            <a:avLst/>
          </a:prstGeom>
          <a:ln w="254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778505" y="3078384"/>
            <a:ext cx="1333495" cy="596150"/>
          </a:xfrm>
          <a:prstGeom prst="line">
            <a:avLst/>
          </a:prstGeom>
          <a:ln w="254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flipH="1" flipV="1">
            <a:off x="1677559" y="2070995"/>
            <a:ext cx="3566383" cy="1739901"/>
          </a:xfrm>
          <a:prstGeom prst="line">
            <a:avLst/>
          </a:prstGeom>
          <a:ln w="254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8690" y="608293"/>
            <a:ext cx="3198785" cy="1194895"/>
          </a:xfrm>
        </p:spPr>
        <p:txBody>
          <a:bodyPr>
            <a:normAutofit fontScale="90000"/>
          </a:bodyPr>
          <a:lstStyle/>
          <a:p>
            <a:pPr algn="r"/>
            <a:r>
              <a:rPr lang="en-US" dirty="0" smtClean="0"/>
              <a:t>6 participants:</a:t>
            </a:r>
            <a:br>
              <a:rPr lang="en-US" dirty="0" smtClean="0"/>
            </a:br>
            <a:r>
              <a:rPr lang="en-US" dirty="0" smtClean="0"/>
              <a:t>3 groups</a:t>
            </a:r>
            <a:endParaRPr lang="en-US" dirty="0"/>
          </a:p>
        </p:txBody>
      </p:sp>
      <p:sp>
        <p:nvSpPr>
          <p:cNvPr id="4" name="Slide Number Placeholder 3"/>
          <p:cNvSpPr>
            <a:spLocks noGrp="1"/>
          </p:cNvSpPr>
          <p:nvPr>
            <p:ph type="sldNum" sz="quarter" idx="12"/>
          </p:nvPr>
        </p:nvSpPr>
        <p:spPr/>
        <p:txBody>
          <a:bodyPr/>
          <a:lstStyle/>
          <a:p>
            <a:fld id="{099BD7F8-1AF0-5D45-8036-579198579F34}" type="slidenum">
              <a:rPr lang="en-US" smtClean="0"/>
              <a:pPr/>
              <a:t>21</a:t>
            </a:fld>
            <a:endParaRPr lang="en-US" dirty="0"/>
          </a:p>
        </p:txBody>
      </p:sp>
      <p:sp>
        <p:nvSpPr>
          <p:cNvPr id="11" name="Rectangle 10"/>
          <p:cNvSpPr/>
          <p:nvPr/>
        </p:nvSpPr>
        <p:spPr>
          <a:xfrm>
            <a:off x="328690" y="2407562"/>
            <a:ext cx="8358110" cy="1162860"/>
          </a:xfrm>
          <a:prstGeom prst="rect">
            <a:avLst/>
          </a:prstGeom>
          <a:solidFill>
            <a:srgbClr val="D9FF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lvl="1"/>
            <a:r>
              <a:rPr lang="en-US" sz="2400" dirty="0" smtClean="0">
                <a:solidFill>
                  <a:schemeClr val="tx1"/>
                </a:solidFill>
              </a:rPr>
              <a:t>P2 (male), P6 (male): 1-2 years of experience, undergraduates (UG) or recent  UG</a:t>
            </a:r>
          </a:p>
        </p:txBody>
      </p:sp>
      <p:sp>
        <p:nvSpPr>
          <p:cNvPr id="12" name="Rectangle 11"/>
          <p:cNvSpPr/>
          <p:nvPr/>
        </p:nvSpPr>
        <p:spPr>
          <a:xfrm>
            <a:off x="328690" y="3912156"/>
            <a:ext cx="8358110" cy="974446"/>
          </a:xfrm>
          <a:prstGeom prst="rect">
            <a:avLst/>
          </a:prstGeom>
          <a:solidFill>
            <a:srgbClr val="FFD7AA"/>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solidFill>
                  <a:schemeClr val="tx1"/>
                </a:solidFill>
              </a:rPr>
              <a:t>P1 (male), P5 (female): 2-5 years of experience, Master’s students, working on theses and/or teaching/research</a:t>
            </a:r>
          </a:p>
        </p:txBody>
      </p:sp>
      <p:sp>
        <p:nvSpPr>
          <p:cNvPr id="13" name="Rectangle 12"/>
          <p:cNvSpPr/>
          <p:nvPr/>
        </p:nvSpPr>
        <p:spPr>
          <a:xfrm>
            <a:off x="328690" y="5186502"/>
            <a:ext cx="8358110" cy="1011079"/>
          </a:xfrm>
          <a:prstGeom prst="rect">
            <a:avLst/>
          </a:prstGeom>
          <a:solidFill>
            <a:srgbClr val="DFDFFF"/>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solidFill>
                  <a:schemeClr val="tx1"/>
                </a:solidFill>
              </a:rPr>
              <a:t>P3 (male), P4 (female): 8-10 years of experience, PhD students, working on research projects</a:t>
            </a:r>
            <a:endParaRPr lang="en-US" sz="2400" dirty="0">
              <a:solidFill>
                <a:schemeClr val="tx1"/>
              </a:solidFill>
            </a:endParaRPr>
          </a:p>
        </p:txBody>
      </p:sp>
      <p:sp>
        <p:nvSpPr>
          <p:cNvPr id="14" name="Content Placeholder 2"/>
          <p:cNvSpPr>
            <a:spLocks noGrp="1"/>
          </p:cNvSpPr>
          <p:nvPr>
            <p:ph idx="1"/>
          </p:nvPr>
        </p:nvSpPr>
        <p:spPr>
          <a:xfrm>
            <a:off x="3889600" y="230007"/>
            <a:ext cx="4797200" cy="1904573"/>
          </a:xfrm>
        </p:spPr>
        <p:txBody>
          <a:bodyPr>
            <a:normAutofit/>
          </a:bodyPr>
          <a:lstStyle/>
          <a:p>
            <a:pPr marL="0" indent="0">
              <a:buNone/>
            </a:pPr>
            <a:r>
              <a:rPr lang="en-US" sz="2800" dirty="0" smtClean="0"/>
              <a:t>Analyzed participants based on fisheries and fish identification experience, current projects and fish identification practices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qualitative study of </a:t>
            </a:r>
            <a:r>
              <a:rPr lang="en-US" dirty="0" err="1" smtClean="0"/>
              <a:t>subimage</a:t>
            </a:r>
            <a:r>
              <a:rPr lang="en-US" dirty="0" smtClean="0"/>
              <a:t> and SuperIDR use</a:t>
            </a:r>
            <a:endParaRPr lang="en-US" dirty="0"/>
          </a:p>
        </p:txBody>
      </p:sp>
      <p:sp>
        <p:nvSpPr>
          <p:cNvPr id="3" name="Content Placeholder 2"/>
          <p:cNvSpPr>
            <a:spLocks noGrp="1"/>
          </p:cNvSpPr>
          <p:nvPr>
            <p:ph idx="1"/>
          </p:nvPr>
        </p:nvSpPr>
        <p:spPr/>
        <p:txBody>
          <a:bodyPr/>
          <a:lstStyle/>
          <a:p>
            <a:r>
              <a:rPr lang="en-US" dirty="0" smtClean="0"/>
              <a:t>How do people use </a:t>
            </a:r>
            <a:r>
              <a:rPr lang="en-US" dirty="0" err="1" smtClean="0"/>
              <a:t>subimages</a:t>
            </a:r>
            <a:r>
              <a:rPr lang="en-US" dirty="0" smtClean="0"/>
              <a:t> in fish identification?</a:t>
            </a:r>
          </a:p>
          <a:p>
            <a:pPr lvl="1"/>
            <a:r>
              <a:rPr lang="en-US" dirty="0" smtClean="0">
                <a:solidFill>
                  <a:srgbClr val="FF6600"/>
                </a:solidFill>
              </a:rPr>
              <a:t>Characteristics of </a:t>
            </a:r>
            <a:r>
              <a:rPr lang="en-US" dirty="0" err="1" smtClean="0">
                <a:solidFill>
                  <a:srgbClr val="FF6600"/>
                </a:solidFill>
              </a:rPr>
              <a:t>subimages</a:t>
            </a:r>
            <a:r>
              <a:rPr lang="en-US" dirty="0" smtClean="0">
                <a:solidFill>
                  <a:srgbClr val="FF6600"/>
                </a:solidFill>
              </a:rPr>
              <a:t> and related information</a:t>
            </a:r>
          </a:p>
          <a:p>
            <a:pPr lvl="1"/>
            <a:r>
              <a:rPr lang="en-US" dirty="0" smtClean="0"/>
              <a:t>Contexts and strategies of working with </a:t>
            </a:r>
            <a:r>
              <a:rPr lang="en-US" dirty="0" err="1" smtClean="0"/>
              <a:t>subimages</a:t>
            </a:r>
            <a:r>
              <a:rPr lang="en-US" dirty="0" smtClean="0"/>
              <a:t> in fish identification</a:t>
            </a:r>
          </a:p>
          <a:p>
            <a:r>
              <a:rPr lang="en-US" dirty="0" smtClean="0"/>
              <a:t>How does SuperIDR support that use?</a:t>
            </a:r>
          </a:p>
        </p:txBody>
      </p:sp>
      <p:sp>
        <p:nvSpPr>
          <p:cNvPr id="4" name="Slide Number Placeholder 3"/>
          <p:cNvSpPr>
            <a:spLocks noGrp="1"/>
          </p:cNvSpPr>
          <p:nvPr>
            <p:ph type="sldNum" sz="quarter" idx="12"/>
          </p:nvPr>
        </p:nvSpPr>
        <p:spPr/>
        <p:txBody>
          <a:bodyPr/>
          <a:lstStyle/>
          <a:p>
            <a:fld id="{099BD7F8-1AF0-5D45-8036-579198579F34}"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715"/>
            <a:ext cx="8229600" cy="783831"/>
          </a:xfrm>
        </p:spPr>
        <p:txBody>
          <a:bodyPr>
            <a:normAutofit fontScale="90000"/>
          </a:bodyPr>
          <a:lstStyle/>
          <a:p>
            <a:r>
              <a:rPr lang="en-US" dirty="0" smtClean="0"/>
              <a:t>Subimage/annotation characteristics</a:t>
            </a:r>
            <a:endParaRPr lang="en-US" dirty="0"/>
          </a:p>
        </p:txBody>
      </p:sp>
      <p:sp>
        <p:nvSpPr>
          <p:cNvPr id="3" name="Content Placeholder 2"/>
          <p:cNvSpPr>
            <a:spLocks noGrp="1"/>
          </p:cNvSpPr>
          <p:nvPr>
            <p:ph idx="1"/>
          </p:nvPr>
        </p:nvSpPr>
        <p:spPr>
          <a:xfrm>
            <a:off x="338669" y="1724779"/>
            <a:ext cx="4773898" cy="972591"/>
          </a:xfrm>
        </p:spPr>
        <p:txBody>
          <a:bodyPr>
            <a:noAutofit/>
          </a:bodyPr>
          <a:lstStyle/>
          <a:p>
            <a:pPr marL="236538" indent="-236538"/>
            <a:r>
              <a:rPr lang="en-US" sz="2800" dirty="0" smtClean="0"/>
              <a:t>940 </a:t>
            </a:r>
            <a:r>
              <a:rPr lang="en-US" sz="2800" dirty="0" err="1" smtClean="0"/>
              <a:t>subimages</a:t>
            </a:r>
            <a:r>
              <a:rPr lang="en-US" sz="2800" dirty="0" smtClean="0"/>
              <a:t>/ annotations</a:t>
            </a:r>
          </a:p>
          <a:p>
            <a:pPr marL="236538" indent="-236538"/>
            <a:r>
              <a:rPr lang="en-US" sz="2800" dirty="0" smtClean="0"/>
              <a:t>13 recurring types</a:t>
            </a:r>
          </a:p>
        </p:txBody>
      </p:sp>
      <p:sp>
        <p:nvSpPr>
          <p:cNvPr id="4" name="Slide Number Placeholder 3"/>
          <p:cNvSpPr>
            <a:spLocks noGrp="1"/>
          </p:cNvSpPr>
          <p:nvPr>
            <p:ph type="sldNum" sz="quarter" idx="12"/>
          </p:nvPr>
        </p:nvSpPr>
        <p:spPr/>
        <p:txBody>
          <a:bodyPr/>
          <a:lstStyle/>
          <a:p>
            <a:fld id="{099BD7F8-1AF0-5D45-8036-579198579F34}" type="slidenum">
              <a:rPr lang="en-US" smtClean="0"/>
              <a:pPr/>
              <a:t>23</a:t>
            </a:fld>
            <a:endParaRPr lang="en-US"/>
          </a:p>
        </p:txBody>
      </p:sp>
      <p:pic>
        <p:nvPicPr>
          <p:cNvPr id="5" name="Picture 4"/>
          <p:cNvPicPr>
            <a:picLocks noChangeAspect="1"/>
          </p:cNvPicPr>
          <p:nvPr/>
        </p:nvPicPr>
        <p:blipFill>
          <a:blip r:embed="rId3"/>
          <a:stretch>
            <a:fillRect/>
          </a:stretch>
        </p:blipFill>
        <p:spPr>
          <a:xfrm>
            <a:off x="1640097" y="3496620"/>
            <a:ext cx="7046703" cy="2859730"/>
          </a:xfrm>
          <a:prstGeom prst="rect">
            <a:avLst/>
          </a:prstGeom>
        </p:spPr>
      </p:pic>
      <p:pic>
        <p:nvPicPr>
          <p:cNvPr id="7" name="Picture 6"/>
          <p:cNvPicPr>
            <a:picLocks noChangeAspect="1"/>
          </p:cNvPicPr>
          <p:nvPr/>
        </p:nvPicPr>
        <p:blipFill>
          <a:blip r:embed="rId4"/>
          <a:stretch>
            <a:fillRect/>
          </a:stretch>
        </p:blipFill>
        <p:spPr>
          <a:xfrm>
            <a:off x="5231098" y="1209090"/>
            <a:ext cx="3226097" cy="2068011"/>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99BD7F8-1AF0-5D45-8036-579198579F34}" type="slidenum">
              <a:rPr lang="en-US" smtClean="0"/>
              <a:pPr/>
              <a:t>24</a:t>
            </a:fld>
            <a:endParaRPr lang="en-US"/>
          </a:p>
        </p:txBody>
      </p:sp>
      <p:sp>
        <p:nvSpPr>
          <p:cNvPr id="12" name="TextBox 11"/>
          <p:cNvSpPr txBox="1"/>
          <p:nvPr/>
        </p:nvSpPr>
        <p:spPr>
          <a:xfrm>
            <a:off x="531159" y="443699"/>
            <a:ext cx="1797174" cy="1384995"/>
          </a:xfrm>
          <a:prstGeom prst="rect">
            <a:avLst/>
          </a:prstGeom>
          <a:noFill/>
        </p:spPr>
        <p:txBody>
          <a:bodyPr wrap="square" rtlCol="0">
            <a:spAutoFit/>
          </a:bodyPr>
          <a:lstStyle/>
          <a:p>
            <a:pPr algn="r"/>
            <a:r>
              <a:rPr lang="en-US" sz="2400" b="1" u="sng" dirty="0" smtClean="0">
                <a:solidFill>
                  <a:srgbClr val="000000"/>
                </a:solidFill>
              </a:rPr>
              <a:t>Color:</a:t>
            </a:r>
          </a:p>
          <a:p>
            <a:pPr algn="r"/>
            <a:r>
              <a:rPr lang="en-US" sz="2000" b="1" dirty="0" smtClean="0">
                <a:solidFill>
                  <a:srgbClr val="000000"/>
                </a:solidFill>
              </a:rPr>
              <a:t>Red spots or bars, some blue bars</a:t>
            </a:r>
            <a:endParaRPr lang="en-US" sz="2000" b="1" dirty="0">
              <a:solidFill>
                <a:srgbClr val="000000"/>
              </a:solidFill>
            </a:endParaRPr>
          </a:p>
        </p:txBody>
      </p:sp>
      <p:pic>
        <p:nvPicPr>
          <p:cNvPr id="8" name="Picture 7"/>
          <p:cNvPicPr>
            <a:picLocks noChangeAspect="1"/>
          </p:cNvPicPr>
          <p:nvPr/>
        </p:nvPicPr>
        <p:blipFill>
          <a:blip r:embed="rId3"/>
          <a:stretch>
            <a:fillRect/>
          </a:stretch>
        </p:blipFill>
        <p:spPr>
          <a:xfrm>
            <a:off x="2328333" y="443699"/>
            <a:ext cx="6578600" cy="2501900"/>
          </a:xfrm>
          <a:prstGeom prst="rect">
            <a:avLst/>
          </a:prstGeom>
        </p:spPr>
      </p:pic>
      <p:pic>
        <p:nvPicPr>
          <p:cNvPr id="10" name="Picture 9"/>
          <p:cNvPicPr>
            <a:picLocks noChangeAspect="1"/>
          </p:cNvPicPr>
          <p:nvPr/>
        </p:nvPicPr>
        <p:blipFill>
          <a:blip r:embed="rId4"/>
          <a:stretch>
            <a:fillRect/>
          </a:stretch>
        </p:blipFill>
        <p:spPr>
          <a:xfrm>
            <a:off x="285626" y="4100975"/>
            <a:ext cx="7639174" cy="2255375"/>
          </a:xfrm>
          <a:prstGeom prst="rect">
            <a:avLst/>
          </a:prstGeom>
        </p:spPr>
      </p:pic>
      <p:sp>
        <p:nvSpPr>
          <p:cNvPr id="13" name="TextBox 12"/>
          <p:cNvSpPr txBox="1"/>
          <p:nvPr/>
        </p:nvSpPr>
        <p:spPr>
          <a:xfrm>
            <a:off x="285626" y="3330319"/>
            <a:ext cx="3259667" cy="769441"/>
          </a:xfrm>
          <a:prstGeom prst="rect">
            <a:avLst/>
          </a:prstGeom>
          <a:noFill/>
        </p:spPr>
        <p:txBody>
          <a:bodyPr wrap="square" rtlCol="0">
            <a:spAutoFit/>
          </a:bodyPr>
          <a:lstStyle/>
          <a:p>
            <a:r>
              <a:rPr lang="en-US" sz="2400" b="1" u="sng" dirty="0" smtClean="0">
                <a:solidFill>
                  <a:srgbClr val="000000"/>
                </a:solidFill>
              </a:rPr>
              <a:t>Location:</a:t>
            </a:r>
          </a:p>
          <a:p>
            <a:r>
              <a:rPr lang="en-US" sz="2000" b="1" dirty="0" smtClean="0">
                <a:solidFill>
                  <a:srgbClr val="000000"/>
                </a:solidFill>
              </a:rPr>
              <a:t>Eyes almost on top of head</a:t>
            </a:r>
            <a:endParaRPr lang="en-US" sz="2000" b="1" dirty="0">
              <a:solidFill>
                <a:srgbClr val="0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99BD7F8-1AF0-5D45-8036-579198579F34}" type="slidenum">
              <a:rPr lang="en-US" smtClean="0"/>
              <a:pPr/>
              <a:t>25</a:t>
            </a:fld>
            <a:endParaRPr lang="en-US"/>
          </a:p>
        </p:txBody>
      </p:sp>
      <p:pic>
        <p:nvPicPr>
          <p:cNvPr id="5" name="Picture 4"/>
          <p:cNvPicPr>
            <a:picLocks noChangeAspect="1"/>
          </p:cNvPicPr>
          <p:nvPr/>
        </p:nvPicPr>
        <p:blipFill>
          <a:blip r:embed="rId3"/>
          <a:stretch>
            <a:fillRect/>
          </a:stretch>
        </p:blipFill>
        <p:spPr>
          <a:xfrm>
            <a:off x="2343030" y="1104787"/>
            <a:ext cx="6565900" cy="2159000"/>
          </a:xfrm>
          <a:prstGeom prst="rect">
            <a:avLst/>
          </a:prstGeom>
        </p:spPr>
      </p:pic>
      <p:sp>
        <p:nvSpPr>
          <p:cNvPr id="6" name="TextBox 5"/>
          <p:cNvSpPr txBox="1"/>
          <p:nvPr/>
        </p:nvSpPr>
        <p:spPr>
          <a:xfrm>
            <a:off x="2343030" y="308235"/>
            <a:ext cx="6565900" cy="769441"/>
          </a:xfrm>
          <a:prstGeom prst="rect">
            <a:avLst/>
          </a:prstGeom>
          <a:noFill/>
        </p:spPr>
        <p:txBody>
          <a:bodyPr wrap="square" rtlCol="0">
            <a:spAutoFit/>
          </a:bodyPr>
          <a:lstStyle/>
          <a:p>
            <a:pPr algn="r"/>
            <a:r>
              <a:rPr lang="en-US" sz="2400" b="1" u="sng" dirty="0" smtClean="0">
                <a:solidFill>
                  <a:srgbClr val="000000"/>
                </a:solidFill>
              </a:rPr>
              <a:t>Morphological comparison:</a:t>
            </a:r>
          </a:p>
          <a:p>
            <a:pPr algn="r"/>
            <a:r>
              <a:rPr lang="en-US" sz="2000" b="1" dirty="0" smtClean="0">
                <a:solidFill>
                  <a:srgbClr val="000000"/>
                </a:solidFill>
              </a:rPr>
              <a:t>Tail fins with pointed lobes about equal in length</a:t>
            </a:r>
            <a:endParaRPr lang="en-US" sz="2000" b="1" dirty="0">
              <a:solidFill>
                <a:srgbClr val="000000"/>
              </a:solidFill>
            </a:endParaRPr>
          </a:p>
        </p:txBody>
      </p:sp>
      <p:pic>
        <p:nvPicPr>
          <p:cNvPr id="7" name="Picture 6"/>
          <p:cNvPicPr>
            <a:picLocks noChangeAspect="1"/>
          </p:cNvPicPr>
          <p:nvPr/>
        </p:nvPicPr>
        <p:blipFill>
          <a:blip r:embed="rId4"/>
          <a:stretch>
            <a:fillRect/>
          </a:stretch>
        </p:blipFill>
        <p:spPr>
          <a:xfrm>
            <a:off x="107834" y="4213511"/>
            <a:ext cx="6993467" cy="2541830"/>
          </a:xfrm>
          <a:prstGeom prst="rect">
            <a:avLst/>
          </a:prstGeom>
        </p:spPr>
      </p:pic>
      <p:sp>
        <p:nvSpPr>
          <p:cNvPr id="8" name="TextBox 7"/>
          <p:cNvSpPr txBox="1"/>
          <p:nvPr/>
        </p:nvSpPr>
        <p:spPr>
          <a:xfrm>
            <a:off x="107834" y="3444070"/>
            <a:ext cx="6565900" cy="769441"/>
          </a:xfrm>
          <a:prstGeom prst="rect">
            <a:avLst/>
          </a:prstGeom>
          <a:noFill/>
        </p:spPr>
        <p:txBody>
          <a:bodyPr wrap="square" rtlCol="0">
            <a:spAutoFit/>
          </a:bodyPr>
          <a:lstStyle/>
          <a:p>
            <a:r>
              <a:rPr lang="en-US" sz="2400" b="1" u="sng" dirty="0" smtClean="0">
                <a:solidFill>
                  <a:srgbClr val="000000"/>
                </a:solidFill>
              </a:rPr>
              <a:t>Connection/relationship:</a:t>
            </a:r>
          </a:p>
          <a:p>
            <a:r>
              <a:rPr lang="en-US" sz="2000" b="1" dirty="0" smtClean="0">
                <a:solidFill>
                  <a:srgbClr val="000000"/>
                </a:solidFill>
              </a:rPr>
              <a:t>Dorsal fins connected</a:t>
            </a:r>
            <a:endParaRPr lang="en-US" sz="2000" b="1" dirty="0">
              <a:solidFill>
                <a:srgbClr val="0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99BD7F8-1AF0-5D45-8036-579198579F34}" type="slidenum">
              <a:rPr lang="en-US" smtClean="0"/>
              <a:pPr/>
              <a:t>26</a:t>
            </a:fld>
            <a:endParaRPr lang="en-US"/>
          </a:p>
        </p:txBody>
      </p:sp>
      <p:sp>
        <p:nvSpPr>
          <p:cNvPr id="4" name="TextBox 3"/>
          <p:cNvSpPr txBox="1"/>
          <p:nvPr/>
        </p:nvSpPr>
        <p:spPr>
          <a:xfrm>
            <a:off x="2032000" y="176713"/>
            <a:ext cx="6959594" cy="769441"/>
          </a:xfrm>
          <a:prstGeom prst="rect">
            <a:avLst/>
          </a:prstGeom>
          <a:noFill/>
        </p:spPr>
        <p:txBody>
          <a:bodyPr wrap="square" rtlCol="0">
            <a:spAutoFit/>
          </a:bodyPr>
          <a:lstStyle/>
          <a:p>
            <a:pPr algn="r"/>
            <a:r>
              <a:rPr lang="en-US" sz="2400" b="1" u="sng" dirty="0" smtClean="0">
                <a:solidFill>
                  <a:srgbClr val="000000"/>
                </a:solidFill>
              </a:rPr>
              <a:t>Comparison with other information objects (species):</a:t>
            </a:r>
          </a:p>
          <a:p>
            <a:pPr algn="r"/>
            <a:r>
              <a:rPr lang="en-US" sz="2000" b="1" dirty="0" smtClean="0">
                <a:solidFill>
                  <a:srgbClr val="000000"/>
                </a:solidFill>
              </a:rPr>
              <a:t>Body similar to </a:t>
            </a:r>
            <a:r>
              <a:rPr lang="en-US" sz="2000" b="1" dirty="0" err="1" smtClean="0">
                <a:solidFill>
                  <a:srgbClr val="000000"/>
                </a:solidFill>
              </a:rPr>
              <a:t>cyprinella</a:t>
            </a:r>
            <a:endParaRPr lang="en-US" sz="2000" b="1" dirty="0">
              <a:solidFill>
                <a:srgbClr val="000000"/>
              </a:solidFill>
            </a:endParaRPr>
          </a:p>
        </p:txBody>
      </p:sp>
      <p:sp>
        <p:nvSpPr>
          <p:cNvPr id="5" name="TextBox 4"/>
          <p:cNvSpPr txBox="1"/>
          <p:nvPr/>
        </p:nvSpPr>
        <p:spPr>
          <a:xfrm>
            <a:off x="192499" y="3671655"/>
            <a:ext cx="6565900" cy="769441"/>
          </a:xfrm>
          <a:prstGeom prst="rect">
            <a:avLst/>
          </a:prstGeom>
          <a:noFill/>
        </p:spPr>
        <p:txBody>
          <a:bodyPr wrap="square" rtlCol="0">
            <a:spAutoFit/>
          </a:bodyPr>
          <a:lstStyle/>
          <a:p>
            <a:r>
              <a:rPr lang="en-US" sz="2400" b="1" u="sng" dirty="0" smtClean="0">
                <a:solidFill>
                  <a:srgbClr val="000000"/>
                </a:solidFill>
              </a:rPr>
              <a:t>Combination (color and count):</a:t>
            </a:r>
          </a:p>
          <a:p>
            <a:r>
              <a:rPr lang="en-US" sz="2000" b="1" dirty="0" smtClean="0">
                <a:solidFill>
                  <a:srgbClr val="000000"/>
                </a:solidFill>
              </a:rPr>
              <a:t>One orange and one blue band on first dorsal fin</a:t>
            </a:r>
            <a:endParaRPr lang="en-US" sz="2000" b="1" dirty="0">
              <a:solidFill>
                <a:srgbClr val="000000"/>
              </a:solidFill>
            </a:endParaRPr>
          </a:p>
        </p:txBody>
      </p:sp>
      <p:pic>
        <p:nvPicPr>
          <p:cNvPr id="6" name="Picture 5"/>
          <p:cNvPicPr>
            <a:picLocks noChangeAspect="1"/>
          </p:cNvPicPr>
          <p:nvPr/>
        </p:nvPicPr>
        <p:blipFill>
          <a:blip r:embed="rId3"/>
          <a:stretch>
            <a:fillRect/>
          </a:stretch>
        </p:blipFill>
        <p:spPr>
          <a:xfrm>
            <a:off x="270934" y="4422775"/>
            <a:ext cx="6604000" cy="2298700"/>
          </a:xfrm>
          <a:prstGeom prst="rect">
            <a:avLst/>
          </a:prstGeom>
        </p:spPr>
      </p:pic>
      <p:pic>
        <p:nvPicPr>
          <p:cNvPr id="8" name="Picture 7"/>
          <p:cNvPicPr>
            <a:picLocks noChangeAspect="1"/>
          </p:cNvPicPr>
          <p:nvPr/>
        </p:nvPicPr>
        <p:blipFill>
          <a:blip r:embed="rId4"/>
          <a:stretch>
            <a:fillRect/>
          </a:stretch>
        </p:blipFill>
        <p:spPr>
          <a:xfrm>
            <a:off x="2412994" y="946154"/>
            <a:ext cx="6578600" cy="26035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qualitative study of </a:t>
            </a:r>
            <a:r>
              <a:rPr lang="en-US" dirty="0" err="1" smtClean="0"/>
              <a:t>subimage</a:t>
            </a:r>
            <a:r>
              <a:rPr lang="en-US" dirty="0" smtClean="0"/>
              <a:t> and SuperIDR use</a:t>
            </a:r>
            <a:endParaRPr lang="en-US" dirty="0"/>
          </a:p>
        </p:txBody>
      </p:sp>
      <p:sp>
        <p:nvSpPr>
          <p:cNvPr id="3" name="Content Placeholder 2"/>
          <p:cNvSpPr>
            <a:spLocks noGrp="1"/>
          </p:cNvSpPr>
          <p:nvPr>
            <p:ph idx="1"/>
          </p:nvPr>
        </p:nvSpPr>
        <p:spPr/>
        <p:txBody>
          <a:bodyPr/>
          <a:lstStyle/>
          <a:p>
            <a:r>
              <a:rPr lang="en-US" dirty="0" smtClean="0"/>
              <a:t>How do people use </a:t>
            </a:r>
            <a:r>
              <a:rPr lang="en-US" dirty="0" err="1" smtClean="0"/>
              <a:t>subimages</a:t>
            </a:r>
            <a:r>
              <a:rPr lang="en-US" dirty="0" smtClean="0"/>
              <a:t> in fish identification?</a:t>
            </a:r>
          </a:p>
          <a:p>
            <a:pPr lvl="1"/>
            <a:r>
              <a:rPr lang="en-US" dirty="0" smtClean="0"/>
              <a:t>Characteristics of </a:t>
            </a:r>
            <a:r>
              <a:rPr lang="en-US" dirty="0" err="1" smtClean="0"/>
              <a:t>subimages</a:t>
            </a:r>
            <a:r>
              <a:rPr lang="en-US" dirty="0" smtClean="0"/>
              <a:t> and related information</a:t>
            </a:r>
          </a:p>
          <a:p>
            <a:pPr lvl="1"/>
            <a:r>
              <a:rPr lang="en-US" dirty="0" smtClean="0">
                <a:solidFill>
                  <a:srgbClr val="FF6600"/>
                </a:solidFill>
              </a:rPr>
              <a:t>Contexts and strategies of working with </a:t>
            </a:r>
            <a:r>
              <a:rPr lang="en-US" dirty="0" err="1" smtClean="0">
                <a:solidFill>
                  <a:srgbClr val="FF6600"/>
                </a:solidFill>
              </a:rPr>
              <a:t>subimages</a:t>
            </a:r>
            <a:r>
              <a:rPr lang="en-US" dirty="0" smtClean="0">
                <a:solidFill>
                  <a:srgbClr val="FF6600"/>
                </a:solidFill>
              </a:rPr>
              <a:t> in fish identification</a:t>
            </a:r>
          </a:p>
          <a:p>
            <a:r>
              <a:rPr lang="en-US" dirty="0" smtClean="0">
                <a:solidFill>
                  <a:srgbClr val="FF6600"/>
                </a:solidFill>
              </a:rPr>
              <a:t>How does SuperIDR support that use?</a:t>
            </a:r>
          </a:p>
        </p:txBody>
      </p:sp>
      <p:sp>
        <p:nvSpPr>
          <p:cNvPr id="4" name="Slide Number Placeholder 3"/>
          <p:cNvSpPr>
            <a:spLocks noGrp="1"/>
          </p:cNvSpPr>
          <p:nvPr>
            <p:ph type="sldNum" sz="quarter" idx="12"/>
          </p:nvPr>
        </p:nvSpPr>
        <p:spPr/>
        <p:txBody>
          <a:bodyPr/>
          <a:lstStyle/>
          <a:p>
            <a:fld id="{099BD7F8-1AF0-5D45-8036-579198579F34}"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487032" y="4118397"/>
            <a:ext cx="1642532" cy="636802"/>
          </a:xfrm>
          <a:prstGeom prst="rect">
            <a:avLst/>
          </a:prstGeom>
        </p:spPr>
      </p:pic>
      <p:sp>
        <p:nvSpPr>
          <p:cNvPr id="2" name="Title 1"/>
          <p:cNvSpPr>
            <a:spLocks noGrp="1"/>
          </p:cNvSpPr>
          <p:nvPr>
            <p:ph type="title"/>
          </p:nvPr>
        </p:nvSpPr>
        <p:spPr/>
        <p:txBody>
          <a:bodyPr>
            <a:normAutofit fontScale="90000"/>
          </a:bodyPr>
          <a:lstStyle/>
          <a:p>
            <a:r>
              <a:rPr lang="en-US" dirty="0" smtClean="0"/>
              <a:t>Strategies and contexts of </a:t>
            </a:r>
            <a:r>
              <a:rPr lang="en-US" dirty="0" err="1" smtClean="0"/>
              <a:t>subimage</a:t>
            </a:r>
            <a:r>
              <a:rPr lang="en-US" dirty="0" smtClean="0"/>
              <a:t> use in fish identification</a:t>
            </a:r>
            <a:endParaRPr lang="en-US" dirty="0"/>
          </a:p>
        </p:txBody>
      </p:sp>
      <p:sp>
        <p:nvSpPr>
          <p:cNvPr id="3" name="Content Placeholder 2"/>
          <p:cNvSpPr>
            <a:spLocks noGrp="1"/>
          </p:cNvSpPr>
          <p:nvPr>
            <p:ph idx="1"/>
          </p:nvPr>
        </p:nvSpPr>
        <p:spPr>
          <a:xfrm>
            <a:off x="457200" y="1693333"/>
            <a:ext cx="8229600" cy="4511394"/>
          </a:xfrm>
        </p:spPr>
        <p:txBody>
          <a:bodyPr>
            <a:normAutofit/>
          </a:bodyPr>
          <a:lstStyle/>
          <a:p>
            <a:r>
              <a:rPr lang="en-US" dirty="0" err="1" smtClean="0"/>
              <a:t>Subimages</a:t>
            </a:r>
            <a:r>
              <a:rPr lang="en-US" dirty="0" smtClean="0"/>
              <a:t> are necessary in fish identification</a:t>
            </a:r>
          </a:p>
          <a:p>
            <a:r>
              <a:rPr lang="en-US" dirty="0" smtClean="0"/>
              <a:t>In learning about a species</a:t>
            </a:r>
          </a:p>
          <a:p>
            <a:r>
              <a:rPr lang="en-US" dirty="0" smtClean="0"/>
              <a:t>In identifying species </a:t>
            </a:r>
          </a:p>
          <a:p>
            <a:pPr lvl="1">
              <a:buNone/>
            </a:pPr>
            <a:r>
              <a:rPr lang="en-US" dirty="0" smtClean="0"/>
              <a:t>(top-down approach, compare similar species)</a:t>
            </a:r>
          </a:p>
        </p:txBody>
      </p:sp>
      <p:sp>
        <p:nvSpPr>
          <p:cNvPr id="4" name="Slide Number Placeholder 3"/>
          <p:cNvSpPr>
            <a:spLocks noGrp="1"/>
          </p:cNvSpPr>
          <p:nvPr>
            <p:ph type="sldNum" sz="quarter" idx="12"/>
          </p:nvPr>
        </p:nvSpPr>
        <p:spPr/>
        <p:txBody>
          <a:bodyPr/>
          <a:lstStyle/>
          <a:p>
            <a:fld id="{099BD7F8-1AF0-5D45-8036-579198579F34}" type="slidenum">
              <a:rPr lang="en-US" smtClean="0"/>
              <a:pPr/>
              <a:t>28</a:t>
            </a:fld>
            <a:endParaRPr lang="en-US" dirty="0"/>
          </a:p>
        </p:txBody>
      </p:sp>
      <p:cxnSp>
        <p:nvCxnSpPr>
          <p:cNvPr id="8" name="Straight Connector 7"/>
          <p:cNvCxnSpPr/>
          <p:nvPr/>
        </p:nvCxnSpPr>
        <p:spPr>
          <a:xfrm>
            <a:off x="1253067" y="2793990"/>
            <a:ext cx="149013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stretch>
            <a:fillRect/>
          </a:stretch>
        </p:blipFill>
        <p:spPr>
          <a:xfrm>
            <a:off x="711200" y="4500564"/>
            <a:ext cx="2236931" cy="820208"/>
          </a:xfrm>
          <a:prstGeom prst="rect">
            <a:avLst/>
          </a:prstGeom>
        </p:spPr>
      </p:pic>
      <p:sp>
        <p:nvSpPr>
          <p:cNvPr id="7" name="TextBox 6"/>
          <p:cNvSpPr txBox="1"/>
          <p:nvPr/>
        </p:nvSpPr>
        <p:spPr>
          <a:xfrm>
            <a:off x="3894668" y="4219098"/>
            <a:ext cx="1778000" cy="1477328"/>
          </a:xfrm>
          <a:prstGeom prst="rect">
            <a:avLst/>
          </a:prstGeom>
          <a:noFill/>
        </p:spPr>
        <p:txBody>
          <a:bodyPr wrap="square" rtlCol="0">
            <a:spAutoFit/>
          </a:bodyPr>
          <a:lstStyle/>
          <a:p>
            <a:r>
              <a:rPr lang="en-US" dirty="0" err="1" smtClean="0"/>
              <a:t>Percina</a:t>
            </a:r>
            <a:endParaRPr lang="en-US" dirty="0" smtClean="0"/>
          </a:p>
          <a:p>
            <a:r>
              <a:rPr lang="en-US" dirty="0" err="1" smtClean="0"/>
              <a:t>Etheostoma</a:t>
            </a:r>
            <a:endParaRPr lang="en-US" dirty="0" smtClean="0"/>
          </a:p>
          <a:p>
            <a:r>
              <a:rPr lang="en-US" dirty="0" err="1" smtClean="0"/>
              <a:t>Perca</a:t>
            </a:r>
            <a:endParaRPr lang="en-US" dirty="0" smtClean="0"/>
          </a:p>
          <a:p>
            <a:r>
              <a:rPr lang="en-US" dirty="0" err="1" smtClean="0"/>
              <a:t>Ammocrypta</a:t>
            </a:r>
            <a:endParaRPr lang="en-US" dirty="0" smtClean="0"/>
          </a:p>
          <a:p>
            <a:r>
              <a:rPr lang="en-US" dirty="0" smtClean="0"/>
              <a:t>…..</a:t>
            </a:r>
            <a:endParaRPr lang="en-US" dirty="0"/>
          </a:p>
        </p:txBody>
      </p:sp>
      <p:sp>
        <p:nvSpPr>
          <p:cNvPr id="10" name="Rectangle 9"/>
          <p:cNvSpPr/>
          <p:nvPr/>
        </p:nvSpPr>
        <p:spPr>
          <a:xfrm>
            <a:off x="7198232" y="4257410"/>
            <a:ext cx="355600" cy="264053"/>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stretch>
            <a:fillRect/>
          </a:stretch>
        </p:blipFill>
        <p:spPr>
          <a:xfrm flipH="1">
            <a:off x="6553200" y="4957762"/>
            <a:ext cx="1332614" cy="447675"/>
          </a:xfrm>
          <a:prstGeom prst="rect">
            <a:avLst/>
          </a:prstGeom>
        </p:spPr>
      </p:pic>
      <p:sp>
        <p:nvSpPr>
          <p:cNvPr id="12" name="Rectangle 11"/>
          <p:cNvSpPr/>
          <p:nvPr/>
        </p:nvSpPr>
        <p:spPr>
          <a:xfrm>
            <a:off x="7198232" y="5042428"/>
            <a:ext cx="330200" cy="206904"/>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a:endCxn id="9" idx="1"/>
          </p:cNvCxnSpPr>
          <p:nvPr/>
        </p:nvCxnSpPr>
        <p:spPr>
          <a:xfrm flipV="1">
            <a:off x="5113867" y="4436798"/>
            <a:ext cx="1373165" cy="318400"/>
          </a:xfrm>
          <a:prstGeom prst="line">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11" idx="3"/>
          </p:cNvCxnSpPr>
          <p:nvPr/>
        </p:nvCxnSpPr>
        <p:spPr>
          <a:xfrm>
            <a:off x="5113867" y="4755198"/>
            <a:ext cx="1439333" cy="426402"/>
          </a:xfrm>
          <a:prstGeom prst="line">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Right Arrow 21"/>
          <p:cNvSpPr/>
          <p:nvPr/>
        </p:nvSpPr>
        <p:spPr>
          <a:xfrm>
            <a:off x="3066662" y="4755199"/>
            <a:ext cx="743336" cy="287229"/>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931329" y="5706539"/>
            <a:ext cx="1761067" cy="461665"/>
          </a:xfrm>
          <a:prstGeom prst="rect">
            <a:avLst/>
          </a:prstGeom>
          <a:noFill/>
        </p:spPr>
        <p:txBody>
          <a:bodyPr wrap="square" rtlCol="0">
            <a:spAutoFit/>
          </a:bodyPr>
          <a:lstStyle/>
          <a:p>
            <a:r>
              <a:rPr lang="en-US" sz="2400" dirty="0" smtClean="0"/>
              <a:t>Family</a:t>
            </a:r>
            <a:endParaRPr lang="en-US" sz="2400" dirty="0"/>
          </a:p>
        </p:txBody>
      </p:sp>
      <p:sp>
        <p:nvSpPr>
          <p:cNvPr id="24" name="TextBox 23"/>
          <p:cNvSpPr txBox="1"/>
          <p:nvPr/>
        </p:nvSpPr>
        <p:spPr>
          <a:xfrm>
            <a:off x="3877730" y="5706542"/>
            <a:ext cx="1761067" cy="461665"/>
          </a:xfrm>
          <a:prstGeom prst="rect">
            <a:avLst/>
          </a:prstGeom>
          <a:noFill/>
        </p:spPr>
        <p:txBody>
          <a:bodyPr wrap="square" rtlCol="0">
            <a:spAutoFit/>
          </a:bodyPr>
          <a:lstStyle/>
          <a:p>
            <a:r>
              <a:rPr lang="en-US" sz="2400" dirty="0" smtClean="0"/>
              <a:t>Genera</a:t>
            </a:r>
            <a:endParaRPr lang="en-US" sz="2400" dirty="0"/>
          </a:p>
        </p:txBody>
      </p:sp>
      <p:sp>
        <p:nvSpPr>
          <p:cNvPr id="25" name="TextBox 24"/>
          <p:cNvSpPr txBox="1"/>
          <p:nvPr/>
        </p:nvSpPr>
        <p:spPr>
          <a:xfrm>
            <a:off x="6385430" y="5706542"/>
            <a:ext cx="1761067" cy="461665"/>
          </a:xfrm>
          <a:prstGeom prst="rect">
            <a:avLst/>
          </a:prstGeom>
          <a:noFill/>
        </p:spPr>
        <p:txBody>
          <a:bodyPr wrap="square" rtlCol="0">
            <a:spAutoFit/>
          </a:bodyPr>
          <a:lstStyle/>
          <a:p>
            <a:pPr algn="ctr"/>
            <a:r>
              <a:rPr lang="en-US" sz="2400" dirty="0" smtClean="0"/>
              <a:t>Species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99BD7F8-1AF0-5D45-8036-579198579F34}" type="slidenum">
              <a:rPr lang="en-US" smtClean="0"/>
              <a:pPr/>
              <a:t>29</a:t>
            </a:fld>
            <a:endParaRPr lang="en-US"/>
          </a:p>
        </p:txBody>
      </p:sp>
      <p:sp>
        <p:nvSpPr>
          <p:cNvPr id="7" name="Title 1"/>
          <p:cNvSpPr>
            <a:spLocks noGrp="1"/>
          </p:cNvSpPr>
          <p:nvPr>
            <p:ph type="title"/>
          </p:nvPr>
        </p:nvSpPr>
        <p:spPr>
          <a:xfrm>
            <a:off x="227880" y="65070"/>
            <a:ext cx="8458920" cy="673226"/>
          </a:xfrm>
        </p:spPr>
        <p:txBody>
          <a:bodyPr>
            <a:noAutofit/>
          </a:bodyPr>
          <a:lstStyle/>
          <a:p>
            <a:r>
              <a:rPr lang="en-US" sz="3600" dirty="0" err="1" smtClean="0"/>
              <a:t>Subimages</a:t>
            </a:r>
            <a:r>
              <a:rPr lang="en-US" sz="3600" dirty="0" smtClean="0"/>
              <a:t> in species learning methods</a:t>
            </a:r>
            <a:endParaRPr lang="en-US" sz="3600" dirty="0"/>
          </a:p>
        </p:txBody>
      </p:sp>
      <p:pic>
        <p:nvPicPr>
          <p:cNvPr id="8" name="Picture 7"/>
          <p:cNvPicPr>
            <a:picLocks noChangeAspect="1"/>
          </p:cNvPicPr>
          <p:nvPr/>
        </p:nvPicPr>
        <p:blipFill>
          <a:blip r:embed="rId3"/>
          <a:stretch>
            <a:fillRect/>
          </a:stretch>
        </p:blipFill>
        <p:spPr>
          <a:xfrm>
            <a:off x="549613" y="783168"/>
            <a:ext cx="3474775" cy="1987972"/>
          </a:xfrm>
          <a:prstGeom prst="rect">
            <a:avLst/>
          </a:prstGeom>
        </p:spPr>
      </p:pic>
      <p:pic>
        <p:nvPicPr>
          <p:cNvPr id="9" name="Picture 8"/>
          <p:cNvPicPr>
            <a:picLocks noChangeAspect="1"/>
          </p:cNvPicPr>
          <p:nvPr/>
        </p:nvPicPr>
        <p:blipFill>
          <a:blip r:embed="rId4"/>
          <a:stretch>
            <a:fillRect/>
          </a:stretch>
        </p:blipFill>
        <p:spPr>
          <a:xfrm>
            <a:off x="4867614" y="817034"/>
            <a:ext cx="4068553" cy="1960033"/>
          </a:xfrm>
          <a:prstGeom prst="rect">
            <a:avLst/>
          </a:prstGeom>
        </p:spPr>
      </p:pic>
      <p:pic>
        <p:nvPicPr>
          <p:cNvPr id="10" name="Picture 9"/>
          <p:cNvPicPr>
            <a:picLocks noChangeAspect="1"/>
          </p:cNvPicPr>
          <p:nvPr/>
        </p:nvPicPr>
        <p:blipFill>
          <a:blip r:embed="rId5"/>
          <a:stretch>
            <a:fillRect/>
          </a:stretch>
        </p:blipFill>
        <p:spPr>
          <a:xfrm>
            <a:off x="802461" y="2876549"/>
            <a:ext cx="5800387" cy="1789247"/>
          </a:xfrm>
          <a:prstGeom prst="rect">
            <a:avLst/>
          </a:prstGeom>
        </p:spPr>
      </p:pic>
      <p:pic>
        <p:nvPicPr>
          <p:cNvPr id="11" name="Picture 10"/>
          <p:cNvPicPr>
            <a:picLocks noChangeAspect="1"/>
          </p:cNvPicPr>
          <p:nvPr/>
        </p:nvPicPr>
        <p:blipFill>
          <a:blip r:embed="rId6"/>
          <a:stretch>
            <a:fillRect/>
          </a:stretch>
        </p:blipFill>
        <p:spPr>
          <a:xfrm>
            <a:off x="1824569" y="4769513"/>
            <a:ext cx="6862231" cy="1951962"/>
          </a:xfrm>
          <a:prstGeom prst="rect">
            <a:avLst/>
          </a:prstGeom>
        </p:spPr>
      </p:pic>
      <p:sp>
        <p:nvSpPr>
          <p:cNvPr id="12" name="TextBox 11"/>
          <p:cNvSpPr txBox="1"/>
          <p:nvPr/>
        </p:nvSpPr>
        <p:spPr>
          <a:xfrm>
            <a:off x="566540" y="2353735"/>
            <a:ext cx="3057187" cy="400110"/>
          </a:xfrm>
          <a:prstGeom prst="rect">
            <a:avLst/>
          </a:prstGeom>
          <a:noFill/>
        </p:spPr>
        <p:txBody>
          <a:bodyPr wrap="square" rtlCol="0">
            <a:spAutoFit/>
          </a:bodyPr>
          <a:lstStyle/>
          <a:p>
            <a:r>
              <a:rPr lang="en-US" sz="2000" b="1" dirty="0" smtClean="0"/>
              <a:t>Fish drawing in a book</a:t>
            </a:r>
            <a:endParaRPr lang="en-US" sz="2000" b="1" dirty="0"/>
          </a:p>
        </p:txBody>
      </p:sp>
      <p:sp>
        <p:nvSpPr>
          <p:cNvPr id="13" name="TextBox 12"/>
          <p:cNvSpPr txBox="1"/>
          <p:nvPr/>
        </p:nvSpPr>
        <p:spPr>
          <a:xfrm>
            <a:off x="4867614" y="2306080"/>
            <a:ext cx="3057187" cy="400110"/>
          </a:xfrm>
          <a:prstGeom prst="rect">
            <a:avLst/>
          </a:prstGeom>
          <a:noFill/>
        </p:spPr>
        <p:txBody>
          <a:bodyPr wrap="square" rtlCol="0">
            <a:spAutoFit/>
          </a:bodyPr>
          <a:lstStyle/>
          <a:p>
            <a:r>
              <a:rPr lang="en-US" sz="2000" b="1" dirty="0" err="1" smtClean="0"/>
              <a:t>Notecard</a:t>
            </a:r>
            <a:endParaRPr lang="en-US" sz="2000" b="1" dirty="0"/>
          </a:p>
        </p:txBody>
      </p:sp>
      <p:sp>
        <p:nvSpPr>
          <p:cNvPr id="14" name="TextBox 13"/>
          <p:cNvSpPr txBox="1"/>
          <p:nvPr/>
        </p:nvSpPr>
        <p:spPr>
          <a:xfrm>
            <a:off x="6585915" y="3271278"/>
            <a:ext cx="1745285" cy="660865"/>
          </a:xfrm>
          <a:prstGeom prst="rect">
            <a:avLst/>
          </a:prstGeom>
          <a:noFill/>
        </p:spPr>
        <p:txBody>
          <a:bodyPr wrap="square" rtlCol="0">
            <a:spAutoFit/>
          </a:bodyPr>
          <a:lstStyle/>
          <a:p>
            <a:pPr>
              <a:lnSpc>
                <a:spcPts val="2100"/>
              </a:lnSpc>
            </a:pPr>
            <a:r>
              <a:rPr lang="en-US" sz="2000" b="1" dirty="0" smtClean="0"/>
              <a:t>Printed list with notes</a:t>
            </a:r>
            <a:endParaRPr lang="en-US" sz="2000" b="1" dirty="0"/>
          </a:p>
        </p:txBody>
      </p:sp>
      <p:sp>
        <p:nvSpPr>
          <p:cNvPr id="15" name="TextBox 14"/>
          <p:cNvSpPr txBox="1"/>
          <p:nvPr/>
        </p:nvSpPr>
        <p:spPr>
          <a:xfrm>
            <a:off x="177081" y="5164667"/>
            <a:ext cx="1626754" cy="906658"/>
          </a:xfrm>
          <a:prstGeom prst="rect">
            <a:avLst/>
          </a:prstGeom>
          <a:noFill/>
        </p:spPr>
        <p:txBody>
          <a:bodyPr wrap="square" rtlCol="0">
            <a:spAutoFit/>
          </a:bodyPr>
          <a:lstStyle/>
          <a:p>
            <a:pPr algn="r">
              <a:lnSpc>
                <a:spcPts val="2100"/>
              </a:lnSpc>
            </a:pPr>
            <a:r>
              <a:rPr lang="en-US" sz="2000" b="1" dirty="0" smtClean="0"/>
              <a:t>Table with species information</a:t>
            </a:r>
            <a:endParaRPr lang="en-US" sz="20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5321773" y="4529975"/>
            <a:ext cx="3611265" cy="2066060"/>
          </a:xfrm>
          <a:prstGeom prst="rect">
            <a:avLst/>
          </a:prstGeom>
        </p:spPr>
      </p:pic>
      <p:sp>
        <p:nvSpPr>
          <p:cNvPr id="2" name="Title 1"/>
          <p:cNvSpPr>
            <a:spLocks noGrp="1"/>
          </p:cNvSpPr>
          <p:nvPr>
            <p:ph type="title"/>
          </p:nvPr>
        </p:nvSpPr>
        <p:spPr>
          <a:xfrm>
            <a:off x="250843" y="258958"/>
            <a:ext cx="8435957" cy="1143000"/>
          </a:xfrm>
        </p:spPr>
        <p:txBody>
          <a:bodyPr>
            <a:noAutofit/>
          </a:bodyPr>
          <a:lstStyle/>
          <a:p>
            <a:r>
              <a:rPr lang="en-US" sz="3600" dirty="0" smtClean="0"/>
              <a:t>Motivation: many scholarly tasks involve working with subdocuments</a:t>
            </a:r>
            <a:endParaRPr lang="en-US" sz="3600" dirty="0"/>
          </a:p>
        </p:txBody>
      </p:sp>
      <p:sp>
        <p:nvSpPr>
          <p:cNvPr id="4" name="Slide Number Placeholder 3"/>
          <p:cNvSpPr>
            <a:spLocks noGrp="1"/>
          </p:cNvSpPr>
          <p:nvPr>
            <p:ph type="sldNum" sz="quarter" idx="12"/>
          </p:nvPr>
        </p:nvSpPr>
        <p:spPr/>
        <p:txBody>
          <a:bodyPr/>
          <a:lstStyle/>
          <a:p>
            <a:fld id="{099BD7F8-1AF0-5D45-8036-579198579F34}" type="slidenum">
              <a:rPr lang="en-US" smtClean="0"/>
              <a:pPr/>
              <a:t>3</a:t>
            </a:fld>
            <a:endParaRPr lang="en-US"/>
          </a:p>
        </p:txBody>
      </p:sp>
      <p:pic>
        <p:nvPicPr>
          <p:cNvPr id="8" name="Picture 7" descr="Screen shot 2011-01-28 at 7.08.02 AM.png"/>
          <p:cNvPicPr>
            <a:picLocks noChangeAspect="1"/>
          </p:cNvPicPr>
          <p:nvPr/>
        </p:nvPicPr>
        <p:blipFill>
          <a:blip r:embed="rId4"/>
          <a:stretch>
            <a:fillRect/>
          </a:stretch>
        </p:blipFill>
        <p:spPr>
          <a:xfrm>
            <a:off x="250843" y="1646377"/>
            <a:ext cx="2740290" cy="2289294"/>
          </a:xfrm>
          <a:prstGeom prst="rect">
            <a:avLst/>
          </a:prstGeom>
        </p:spPr>
      </p:pic>
      <p:sp>
        <p:nvSpPr>
          <p:cNvPr id="9" name="Rectangle 8"/>
          <p:cNvSpPr/>
          <p:nvPr/>
        </p:nvSpPr>
        <p:spPr>
          <a:xfrm>
            <a:off x="1583441" y="1912947"/>
            <a:ext cx="674140" cy="642877"/>
          </a:xfrm>
          <a:prstGeom prst="rect">
            <a:avLst/>
          </a:prstGeom>
          <a:noFill/>
          <a:ln w="25400">
            <a:solidFill>
              <a:schemeClr val="tx1">
                <a:lumMod val="95000"/>
                <a:lumOff val="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69759" y="2806702"/>
            <a:ext cx="913682" cy="391999"/>
          </a:xfrm>
          <a:prstGeom prst="rect">
            <a:avLst/>
          </a:prstGeom>
          <a:noFill/>
          <a:ln w="25400">
            <a:solidFill>
              <a:schemeClr val="tx1">
                <a:lumMod val="95000"/>
                <a:lumOff val="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oraganization_book.jpg"/>
          <p:cNvPicPr>
            <a:picLocks noChangeAspect="1"/>
          </p:cNvPicPr>
          <p:nvPr/>
        </p:nvPicPr>
        <p:blipFill>
          <a:blip r:embed="rId5"/>
          <a:stretch>
            <a:fillRect/>
          </a:stretch>
        </p:blipFill>
        <p:spPr>
          <a:xfrm>
            <a:off x="6129903" y="1979962"/>
            <a:ext cx="2995344" cy="2398941"/>
          </a:xfrm>
          <a:prstGeom prst="rect">
            <a:avLst/>
          </a:prstGeom>
        </p:spPr>
      </p:pic>
      <p:pic>
        <p:nvPicPr>
          <p:cNvPr id="12" name="Picture 11" descr="annotation_book2.jpg"/>
          <p:cNvPicPr>
            <a:picLocks noChangeAspect="1"/>
          </p:cNvPicPr>
          <p:nvPr/>
        </p:nvPicPr>
        <p:blipFill>
          <a:blip r:embed="rId6"/>
          <a:stretch>
            <a:fillRect/>
          </a:stretch>
        </p:blipFill>
        <p:spPr>
          <a:xfrm>
            <a:off x="3085201" y="1646377"/>
            <a:ext cx="2947401" cy="2184074"/>
          </a:xfrm>
          <a:prstGeom prst="rect">
            <a:avLst/>
          </a:prstGeom>
        </p:spPr>
      </p:pic>
      <p:pic>
        <p:nvPicPr>
          <p:cNvPr id="14" name="Picture 13" descr="Screen shot 2011-01-28 at 7.21.13 AM.png"/>
          <p:cNvPicPr>
            <a:picLocks noChangeAspect="1"/>
          </p:cNvPicPr>
          <p:nvPr/>
        </p:nvPicPr>
        <p:blipFill>
          <a:blip r:embed="rId7"/>
          <a:stretch>
            <a:fillRect/>
          </a:stretch>
        </p:blipFill>
        <p:spPr>
          <a:xfrm>
            <a:off x="250843" y="4081435"/>
            <a:ext cx="4775200" cy="25146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Subimage use in SuperIDR</a:t>
            </a:r>
            <a:endParaRPr lang="en-US" dirty="0"/>
          </a:p>
        </p:txBody>
      </p:sp>
      <p:sp>
        <p:nvSpPr>
          <p:cNvPr id="3" name="Content Placeholder 2"/>
          <p:cNvSpPr>
            <a:spLocks noGrp="1"/>
          </p:cNvSpPr>
          <p:nvPr>
            <p:ph idx="1"/>
          </p:nvPr>
        </p:nvSpPr>
        <p:spPr/>
        <p:txBody>
          <a:bodyPr>
            <a:normAutofit/>
          </a:bodyPr>
          <a:lstStyle/>
          <a:p>
            <a:r>
              <a:rPr lang="en-US" dirty="0" smtClean="0">
                <a:solidFill>
                  <a:schemeClr val="bg1">
                    <a:lumMod val="50000"/>
                  </a:schemeClr>
                </a:solidFill>
              </a:rPr>
              <a:t>Marking and annotation</a:t>
            </a:r>
          </a:p>
          <a:p>
            <a:pPr lvl="1">
              <a:buNone/>
            </a:pPr>
            <a:r>
              <a:rPr lang="en-US" dirty="0" smtClean="0">
                <a:solidFill>
                  <a:schemeClr val="bg1">
                    <a:lumMod val="50000"/>
                  </a:schemeClr>
                </a:solidFill>
              </a:rPr>
              <a:t>(940 </a:t>
            </a:r>
            <a:r>
              <a:rPr lang="en-US" dirty="0" err="1" smtClean="0">
                <a:solidFill>
                  <a:schemeClr val="bg1">
                    <a:lumMod val="50000"/>
                  </a:schemeClr>
                </a:solidFill>
              </a:rPr>
              <a:t>subimages</a:t>
            </a:r>
            <a:r>
              <a:rPr lang="en-US" dirty="0" smtClean="0">
                <a:solidFill>
                  <a:schemeClr val="bg1">
                    <a:lumMod val="50000"/>
                  </a:schemeClr>
                </a:solidFill>
              </a:rPr>
              <a:t> and annotations)</a:t>
            </a:r>
          </a:p>
          <a:p>
            <a:r>
              <a:rPr lang="en-US" dirty="0" smtClean="0"/>
              <a:t>Browse </a:t>
            </a:r>
          </a:p>
          <a:p>
            <a:pPr marL="508000" lvl="1" indent="-50800">
              <a:buNone/>
            </a:pPr>
            <a:r>
              <a:rPr lang="en-US" dirty="0" smtClean="0"/>
              <a:t>(</a:t>
            </a:r>
            <a:r>
              <a:rPr lang="en-US" dirty="0" err="1" smtClean="0"/>
              <a:t>subimages</a:t>
            </a:r>
            <a:r>
              <a:rPr lang="en-US" dirty="0" smtClean="0"/>
              <a:t> in species details, comparison, and search results)</a:t>
            </a:r>
          </a:p>
          <a:p>
            <a:r>
              <a:rPr lang="en-US" dirty="0" smtClean="0"/>
              <a:t>Search</a:t>
            </a:r>
          </a:p>
          <a:p>
            <a:pPr marL="457200" lvl="1" indent="0">
              <a:buNone/>
            </a:pPr>
            <a:r>
              <a:rPr lang="en-US" dirty="0" smtClean="0"/>
              <a:t>(</a:t>
            </a:r>
            <a:r>
              <a:rPr lang="en-US" dirty="0" err="1" smtClean="0"/>
              <a:t>subimages</a:t>
            </a:r>
            <a:r>
              <a:rPr lang="en-US" dirty="0" smtClean="0"/>
              <a:t> in text, image, and combined search, and in complex objects as queries)</a:t>
            </a:r>
          </a:p>
        </p:txBody>
      </p:sp>
      <p:sp>
        <p:nvSpPr>
          <p:cNvPr id="4" name="Slide Number Placeholder 3"/>
          <p:cNvSpPr>
            <a:spLocks noGrp="1"/>
          </p:cNvSpPr>
          <p:nvPr>
            <p:ph type="sldNum" sz="quarter" idx="12"/>
          </p:nvPr>
        </p:nvSpPr>
        <p:spPr/>
        <p:txBody>
          <a:bodyPr/>
          <a:lstStyle/>
          <a:p>
            <a:fld id="{099BD7F8-1AF0-5D45-8036-579198579F34}" type="slidenum">
              <a:rPr lang="en-US" smtClean="0"/>
              <a:pPr/>
              <a:t>30</a:t>
            </a:fld>
            <a:endParaRPr lang="en-US" dirty="0"/>
          </a:p>
        </p:txBody>
      </p:sp>
      <p:grpSp>
        <p:nvGrpSpPr>
          <p:cNvPr id="9" name="Group 8"/>
          <p:cNvGrpSpPr/>
          <p:nvPr/>
        </p:nvGrpSpPr>
        <p:grpSpPr>
          <a:xfrm>
            <a:off x="1930401" y="3725333"/>
            <a:ext cx="5147734" cy="1965855"/>
            <a:chOff x="1930401" y="3725333"/>
            <a:chExt cx="5147734" cy="1965855"/>
          </a:xfrm>
        </p:grpSpPr>
        <p:cxnSp>
          <p:nvCxnSpPr>
            <p:cNvPr id="6" name="Straight Connector 5"/>
            <p:cNvCxnSpPr/>
            <p:nvPr/>
          </p:nvCxnSpPr>
          <p:spPr>
            <a:xfrm>
              <a:off x="5334001" y="3725333"/>
              <a:ext cx="1744134"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930401" y="5689600"/>
              <a:ext cx="3911599"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7880" y="115868"/>
            <a:ext cx="8229600" cy="1185563"/>
          </a:xfrm>
        </p:spPr>
        <p:txBody>
          <a:bodyPr>
            <a:normAutofit fontScale="90000"/>
          </a:bodyPr>
          <a:lstStyle/>
          <a:p>
            <a:r>
              <a:rPr lang="en-US" dirty="0" smtClean="0"/>
              <a:t>Comparing similar </a:t>
            </a:r>
            <a:r>
              <a:rPr lang="en-US" dirty="0" smtClean="0"/>
              <a:t>species </a:t>
            </a:r>
            <a:br>
              <a:rPr lang="en-US" dirty="0" smtClean="0"/>
            </a:br>
            <a:r>
              <a:rPr lang="en-US" sz="3111" dirty="0" smtClean="0"/>
              <a:t>(manual inspection)</a:t>
            </a:r>
            <a:endParaRPr lang="en-US" sz="3111" dirty="0"/>
          </a:p>
        </p:txBody>
      </p:sp>
      <p:sp>
        <p:nvSpPr>
          <p:cNvPr id="4" name="Slide Number Placeholder 3"/>
          <p:cNvSpPr>
            <a:spLocks noGrp="1"/>
          </p:cNvSpPr>
          <p:nvPr>
            <p:ph type="sldNum" sz="quarter" idx="12"/>
          </p:nvPr>
        </p:nvSpPr>
        <p:spPr/>
        <p:txBody>
          <a:bodyPr/>
          <a:lstStyle/>
          <a:p>
            <a:fld id="{099BD7F8-1AF0-5D45-8036-579198579F34}" type="slidenum">
              <a:rPr lang="en-US" smtClean="0"/>
              <a:pPr/>
              <a:t>31</a:t>
            </a:fld>
            <a:endParaRPr lang="en-US"/>
          </a:p>
        </p:txBody>
      </p:sp>
      <p:pic>
        <p:nvPicPr>
          <p:cNvPr id="5" name="Picture 4"/>
          <p:cNvPicPr>
            <a:picLocks noChangeAspect="1"/>
          </p:cNvPicPr>
          <p:nvPr/>
        </p:nvPicPr>
        <p:blipFill>
          <a:blip r:embed="rId3"/>
          <a:stretch>
            <a:fillRect/>
          </a:stretch>
        </p:blipFill>
        <p:spPr>
          <a:xfrm>
            <a:off x="344351" y="1221348"/>
            <a:ext cx="8062330" cy="525357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4674" y="274638"/>
            <a:ext cx="5740400" cy="1143000"/>
          </a:xfrm>
        </p:spPr>
        <p:txBody>
          <a:bodyPr>
            <a:normAutofit fontScale="90000"/>
          </a:bodyPr>
          <a:lstStyle/>
          <a:p>
            <a:r>
              <a:rPr lang="en-US" dirty="0" smtClean="0"/>
              <a:t>SuperIDR: combined search</a:t>
            </a:r>
            <a:endParaRPr lang="en-US" dirty="0"/>
          </a:p>
        </p:txBody>
      </p:sp>
      <p:sp>
        <p:nvSpPr>
          <p:cNvPr id="3" name="Slide Number Placeholder 2"/>
          <p:cNvSpPr>
            <a:spLocks noGrp="1"/>
          </p:cNvSpPr>
          <p:nvPr>
            <p:ph type="sldNum" sz="quarter" idx="12"/>
          </p:nvPr>
        </p:nvSpPr>
        <p:spPr/>
        <p:txBody>
          <a:bodyPr/>
          <a:lstStyle/>
          <a:p>
            <a:fld id="{099BD7F8-1AF0-5D45-8036-579198579F34}" type="slidenum">
              <a:rPr lang="en-US" smtClean="0"/>
              <a:pPr/>
              <a:t>32</a:t>
            </a:fld>
            <a:endParaRPr lang="en-US"/>
          </a:p>
        </p:txBody>
      </p:sp>
      <p:pic>
        <p:nvPicPr>
          <p:cNvPr id="6" name="Picture 5"/>
          <p:cNvPicPr>
            <a:picLocks noChangeAspect="1"/>
          </p:cNvPicPr>
          <p:nvPr/>
        </p:nvPicPr>
        <p:blipFill>
          <a:blip r:embed="rId3"/>
          <a:stretch>
            <a:fillRect/>
          </a:stretch>
        </p:blipFill>
        <p:spPr>
          <a:xfrm>
            <a:off x="84674" y="1790699"/>
            <a:ext cx="4939829" cy="3678767"/>
          </a:xfrm>
          <a:prstGeom prst="rect">
            <a:avLst/>
          </a:prstGeom>
        </p:spPr>
      </p:pic>
      <p:pic>
        <p:nvPicPr>
          <p:cNvPr id="7" name="Picture 6"/>
          <p:cNvPicPr>
            <a:picLocks noChangeAspect="1"/>
          </p:cNvPicPr>
          <p:nvPr/>
        </p:nvPicPr>
        <p:blipFill>
          <a:blip r:embed="rId4"/>
          <a:stretch>
            <a:fillRect/>
          </a:stretch>
        </p:blipFill>
        <p:spPr>
          <a:xfrm>
            <a:off x="5116520" y="1383772"/>
            <a:ext cx="3925881" cy="4534429"/>
          </a:xfrm>
          <a:prstGeom prst="rect">
            <a:avLst/>
          </a:prstGeom>
        </p:spPr>
      </p:pic>
      <p:sp>
        <p:nvSpPr>
          <p:cNvPr id="8" name="TextBox 7"/>
          <p:cNvSpPr txBox="1"/>
          <p:nvPr/>
        </p:nvSpPr>
        <p:spPr>
          <a:xfrm>
            <a:off x="33875" y="5350935"/>
            <a:ext cx="2150527" cy="461665"/>
          </a:xfrm>
          <a:prstGeom prst="rect">
            <a:avLst/>
          </a:prstGeom>
          <a:noFill/>
        </p:spPr>
        <p:txBody>
          <a:bodyPr wrap="square" rtlCol="0">
            <a:spAutoFit/>
          </a:bodyPr>
          <a:lstStyle/>
          <a:p>
            <a:r>
              <a:rPr lang="en-US" sz="2400" dirty="0" smtClean="0">
                <a:solidFill>
                  <a:srgbClr val="000000"/>
                </a:solidFill>
              </a:rPr>
              <a:t>Query interface</a:t>
            </a:r>
            <a:endParaRPr lang="en-US" sz="2000" dirty="0">
              <a:solidFill>
                <a:srgbClr val="000000"/>
              </a:solidFill>
            </a:endParaRPr>
          </a:p>
        </p:txBody>
      </p:sp>
      <p:sp>
        <p:nvSpPr>
          <p:cNvPr id="9" name="TextBox 8"/>
          <p:cNvSpPr txBox="1"/>
          <p:nvPr/>
        </p:nvSpPr>
        <p:spPr>
          <a:xfrm>
            <a:off x="5116520" y="5812600"/>
            <a:ext cx="2150527" cy="461665"/>
          </a:xfrm>
          <a:prstGeom prst="rect">
            <a:avLst/>
          </a:prstGeom>
          <a:noFill/>
        </p:spPr>
        <p:txBody>
          <a:bodyPr wrap="square" rtlCol="0">
            <a:spAutoFit/>
          </a:bodyPr>
          <a:lstStyle/>
          <a:p>
            <a:r>
              <a:rPr lang="en-US" sz="2400" dirty="0" smtClean="0">
                <a:solidFill>
                  <a:srgbClr val="000000"/>
                </a:solidFill>
              </a:rPr>
              <a:t>Search results</a:t>
            </a:r>
            <a:endParaRPr lang="en-US" sz="2000" dirty="0">
              <a:solidFill>
                <a:srgbClr val="00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0" y="1905245"/>
            <a:ext cx="2787079" cy="2308324"/>
          </a:xfrm>
          <a:prstGeom prst="rect">
            <a:avLst/>
          </a:prstGeom>
          <a:noFill/>
        </p:spPr>
        <p:txBody>
          <a:bodyPr wrap="square" rtlCol="0">
            <a:spAutoFit/>
          </a:bodyPr>
          <a:lstStyle/>
          <a:p>
            <a:r>
              <a:rPr lang="en-US" sz="4800" dirty="0" smtClean="0"/>
              <a:t>Complex object as a query</a:t>
            </a:r>
            <a:endParaRPr lang="en-US" sz="4800" dirty="0"/>
          </a:p>
        </p:txBody>
      </p:sp>
      <p:pic>
        <p:nvPicPr>
          <p:cNvPr id="4" name="Picture 3"/>
          <p:cNvPicPr>
            <a:picLocks noChangeAspect="1"/>
          </p:cNvPicPr>
          <p:nvPr/>
        </p:nvPicPr>
        <p:blipFill>
          <a:blip r:embed="rId3"/>
          <a:stretch>
            <a:fillRect/>
          </a:stretch>
        </p:blipFill>
        <p:spPr>
          <a:xfrm>
            <a:off x="2370666" y="158995"/>
            <a:ext cx="6773334" cy="3004301"/>
          </a:xfrm>
          <a:prstGeom prst="rect">
            <a:avLst/>
          </a:prstGeom>
        </p:spPr>
      </p:pic>
      <p:pic>
        <p:nvPicPr>
          <p:cNvPr id="7" name="Picture 6"/>
          <p:cNvPicPr>
            <a:picLocks noChangeAspect="1"/>
          </p:cNvPicPr>
          <p:nvPr/>
        </p:nvPicPr>
        <p:blipFill>
          <a:blip r:embed="rId4"/>
          <a:stretch>
            <a:fillRect/>
          </a:stretch>
        </p:blipFill>
        <p:spPr>
          <a:xfrm>
            <a:off x="2370666" y="3483786"/>
            <a:ext cx="6773333" cy="326649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099BD7F8-1AF0-5D45-8036-579198579F34}" type="slidenum">
              <a:rPr lang="en-US" smtClean="0"/>
              <a:pPr/>
              <a:t>34</a:t>
            </a:fld>
            <a:endParaRPr lang="en-US"/>
          </a:p>
        </p:txBody>
      </p:sp>
      <p:grpSp>
        <p:nvGrpSpPr>
          <p:cNvPr id="17" name="Group 16"/>
          <p:cNvGrpSpPr/>
          <p:nvPr/>
        </p:nvGrpSpPr>
        <p:grpSpPr>
          <a:xfrm>
            <a:off x="322004" y="3531835"/>
            <a:ext cx="8364796" cy="3044035"/>
            <a:chOff x="619880" y="1684198"/>
            <a:chExt cx="4353091" cy="3044035"/>
          </a:xfrm>
        </p:grpSpPr>
        <p:sp>
          <p:nvSpPr>
            <p:cNvPr id="13" name="Rounded Rectangle 12"/>
            <p:cNvSpPr/>
            <p:nvPr/>
          </p:nvSpPr>
          <p:spPr>
            <a:xfrm>
              <a:off x="619880" y="1684198"/>
              <a:ext cx="4321735" cy="3044035"/>
            </a:xfrm>
            <a:prstGeom prst="roundRect">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extBox 11"/>
            <p:cNvSpPr txBox="1"/>
            <p:nvPr/>
          </p:nvSpPr>
          <p:spPr>
            <a:xfrm>
              <a:off x="651236" y="1787510"/>
              <a:ext cx="4321735" cy="2677656"/>
            </a:xfrm>
            <a:prstGeom prst="rect">
              <a:avLst/>
            </a:prstGeom>
            <a:noFill/>
          </p:spPr>
          <p:txBody>
            <a:bodyPr wrap="square" rtlCol="0">
              <a:spAutoFit/>
            </a:bodyPr>
            <a:lstStyle/>
            <a:p>
              <a:r>
                <a:rPr lang="en-US" sz="2400" dirty="0" smtClean="0">
                  <a:solidFill>
                    <a:srgbClr val="7F7F7F"/>
                  </a:solidFill>
                </a:rPr>
                <a:t>It depends on how distinct that species [is] and how many other species are similar to that species, I guess … </a:t>
              </a:r>
              <a:r>
                <a:rPr lang="en-US" sz="2400" u="sng" dirty="0" smtClean="0"/>
                <a:t>I would never trust the result, I guess, 100\%</a:t>
              </a:r>
              <a:r>
                <a:rPr lang="en-US" sz="2400" dirty="0" smtClean="0"/>
                <a:t> …</a:t>
              </a:r>
              <a:r>
                <a:rPr lang="en-US" sz="2400" dirty="0" smtClean="0">
                  <a:solidFill>
                    <a:srgbClr val="7F7F7F"/>
                  </a:solidFill>
                </a:rPr>
                <a:t>you know, based on just one picture and a little bit of written text. I would always want to pull up other species that are somewhat similar and </a:t>
              </a:r>
              <a:r>
                <a:rPr lang="en-US" sz="2400" u="sng" dirty="0" smtClean="0"/>
                <a:t>just do a visual inspection myself to be sure that it just was not some bad [query] image that I used or a bad search term</a:t>
              </a:r>
              <a:r>
                <a:rPr lang="en-US" sz="2400" dirty="0" smtClean="0"/>
                <a:t>.</a:t>
              </a:r>
              <a:r>
                <a:rPr lang="en-US" sz="2400" dirty="0" smtClean="0">
                  <a:solidFill>
                    <a:srgbClr val="7F7F7F"/>
                  </a:solidFill>
                </a:rPr>
                <a:t>" [P3 interview]</a:t>
              </a:r>
              <a:endParaRPr lang="en-US" sz="2400" dirty="0">
                <a:solidFill>
                  <a:srgbClr val="7F7F7F"/>
                </a:solidFill>
              </a:endParaRPr>
            </a:p>
          </p:txBody>
        </p:sp>
      </p:grpSp>
      <p:grpSp>
        <p:nvGrpSpPr>
          <p:cNvPr id="19" name="Group 18"/>
          <p:cNvGrpSpPr/>
          <p:nvPr/>
        </p:nvGrpSpPr>
        <p:grpSpPr>
          <a:xfrm>
            <a:off x="322004" y="921634"/>
            <a:ext cx="8304543" cy="1645713"/>
            <a:chOff x="619880" y="1684198"/>
            <a:chExt cx="4353091" cy="3044035"/>
          </a:xfrm>
        </p:grpSpPr>
        <p:sp>
          <p:nvSpPr>
            <p:cNvPr id="20" name="Rounded Rectangle 19"/>
            <p:cNvSpPr/>
            <p:nvPr/>
          </p:nvSpPr>
          <p:spPr>
            <a:xfrm>
              <a:off x="619880" y="1684198"/>
              <a:ext cx="4321735" cy="3044035"/>
            </a:xfrm>
            <a:prstGeom prst="roundRect">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extBox 20"/>
            <p:cNvSpPr txBox="1"/>
            <p:nvPr/>
          </p:nvSpPr>
          <p:spPr>
            <a:xfrm>
              <a:off x="651236" y="1787510"/>
              <a:ext cx="4321735" cy="2903362"/>
            </a:xfrm>
            <a:prstGeom prst="rect">
              <a:avLst/>
            </a:prstGeom>
            <a:noFill/>
          </p:spPr>
          <p:txBody>
            <a:bodyPr wrap="square" rtlCol="0">
              <a:spAutoFit/>
            </a:bodyPr>
            <a:lstStyle/>
            <a:p>
              <a:r>
                <a:rPr lang="en-US" sz="2400" dirty="0" smtClean="0"/>
                <a:t>“..</a:t>
              </a:r>
              <a:r>
                <a:rPr lang="en-US" sz="2400" dirty="0" smtClean="0">
                  <a:solidFill>
                    <a:srgbClr val="7F7F7F"/>
                  </a:solidFill>
                </a:rPr>
                <a:t>. It would not work if you said that this fish has dark spots. You know you get hundreds of species with dark spots. But, </a:t>
              </a:r>
              <a:r>
                <a:rPr lang="en-US" sz="2400" u="sng" dirty="0" smtClean="0"/>
                <a:t>if you got down to a few species and you need to know how many they have </a:t>
              </a:r>
              <a:r>
                <a:rPr lang="en-US" sz="2400" dirty="0" smtClean="0"/>
                <a:t>..." </a:t>
              </a:r>
              <a:r>
                <a:rPr lang="en-US" sz="2400" dirty="0" smtClean="0">
                  <a:solidFill>
                    <a:srgbClr val="7F7F7F"/>
                  </a:solidFill>
                </a:rPr>
                <a:t>[P1 interview]</a:t>
              </a:r>
              <a:endParaRPr lang="en-US" sz="2400" dirty="0">
                <a:solidFill>
                  <a:srgbClr val="7F7F7F"/>
                </a:solidFill>
              </a:endParaRPr>
            </a:p>
          </p:txBody>
        </p:sp>
      </p:grpSp>
      <p:sp>
        <p:nvSpPr>
          <p:cNvPr id="22" name="TextBox 21"/>
          <p:cNvSpPr txBox="1"/>
          <p:nvPr/>
        </p:nvSpPr>
        <p:spPr>
          <a:xfrm>
            <a:off x="353360" y="432064"/>
            <a:ext cx="1198729" cy="461665"/>
          </a:xfrm>
          <a:prstGeom prst="rect">
            <a:avLst/>
          </a:prstGeom>
          <a:noFill/>
        </p:spPr>
        <p:txBody>
          <a:bodyPr wrap="square" rtlCol="0">
            <a:spAutoFit/>
          </a:bodyPr>
          <a:lstStyle/>
          <a:p>
            <a:r>
              <a:rPr lang="en-US" sz="2400" b="1" dirty="0" smtClean="0">
                <a:solidFill>
                  <a:srgbClr val="FF0000"/>
                </a:solidFill>
              </a:rPr>
              <a:t>Context </a:t>
            </a:r>
            <a:endParaRPr lang="en-US" sz="2400" b="1" dirty="0">
              <a:solidFill>
                <a:srgbClr val="FF0000"/>
              </a:solidFill>
            </a:endParaRPr>
          </a:p>
        </p:txBody>
      </p:sp>
      <p:sp>
        <p:nvSpPr>
          <p:cNvPr id="23" name="TextBox 22"/>
          <p:cNvSpPr txBox="1"/>
          <p:nvPr/>
        </p:nvSpPr>
        <p:spPr>
          <a:xfrm>
            <a:off x="353360" y="3031563"/>
            <a:ext cx="5171992" cy="461665"/>
          </a:xfrm>
          <a:prstGeom prst="rect">
            <a:avLst/>
          </a:prstGeom>
          <a:noFill/>
        </p:spPr>
        <p:txBody>
          <a:bodyPr wrap="square" rtlCol="0">
            <a:spAutoFit/>
          </a:bodyPr>
          <a:lstStyle/>
          <a:p>
            <a:r>
              <a:rPr lang="en-US" sz="2400" b="1" dirty="0" smtClean="0">
                <a:solidFill>
                  <a:srgbClr val="FF0000"/>
                </a:solidFill>
              </a:rPr>
              <a:t>Manually working with information</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5"/>
          <p:cNvGrpSpPr/>
          <p:nvPr/>
        </p:nvGrpSpPr>
        <p:grpSpPr>
          <a:xfrm>
            <a:off x="471360" y="1191024"/>
            <a:ext cx="8286216" cy="4587035"/>
            <a:chOff x="4972971" y="638818"/>
            <a:chExt cx="3876255" cy="5717532"/>
          </a:xfrm>
        </p:grpSpPr>
        <p:sp>
          <p:nvSpPr>
            <p:cNvPr id="9" name="Rounded Rectangle 8"/>
            <p:cNvSpPr/>
            <p:nvPr/>
          </p:nvSpPr>
          <p:spPr>
            <a:xfrm>
              <a:off x="4972971" y="638818"/>
              <a:ext cx="3807675" cy="5717532"/>
            </a:xfrm>
            <a:prstGeom prst="roundRect">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Box 7"/>
            <p:cNvSpPr txBox="1"/>
            <p:nvPr/>
          </p:nvSpPr>
          <p:spPr>
            <a:xfrm>
              <a:off x="5129751" y="701538"/>
              <a:ext cx="3719475" cy="5639354"/>
            </a:xfrm>
            <a:prstGeom prst="rect">
              <a:avLst/>
            </a:prstGeom>
            <a:noFill/>
          </p:spPr>
          <p:txBody>
            <a:bodyPr wrap="square" rtlCol="0">
              <a:spAutoFit/>
            </a:bodyPr>
            <a:lstStyle/>
            <a:p>
              <a:r>
                <a:rPr lang="en-US" sz="2400" u="sng" dirty="0" smtClean="0"/>
                <a:t>“It [SuperIDR] is pulling together different ways of getting to information ... </a:t>
              </a:r>
              <a:r>
                <a:rPr lang="en-US" sz="2400" dirty="0" smtClean="0">
                  <a:solidFill>
                    <a:schemeClr val="bg1">
                      <a:lumMod val="50000"/>
                    </a:schemeClr>
                  </a:solidFill>
                </a:rPr>
                <a:t>So, not only do I have a taxonomy [and] dichotomous key, but it is also supported by images, many images that I have loaded in myself, that I can compare and contrast right there in the program [SuperIDR]. I can annotate the images, so I know that I kind of looking somewhat into their future [use]. </a:t>
              </a:r>
              <a:r>
                <a:rPr lang="en-US" sz="2400" u="sng" dirty="0" smtClean="0"/>
                <a:t>And it kind of just pulls all those tools together, more so than [pulling together] information. </a:t>
              </a:r>
              <a:r>
                <a:rPr lang="en-US" sz="2400" dirty="0" smtClean="0">
                  <a:solidFill>
                    <a:srgbClr val="7F7F7F"/>
                  </a:solidFill>
                </a:rPr>
                <a:t>It gives me many ways of accessing the same information. The more ways you can come to that information, the better [it is]. Because it is always going to make you more confident about the decision that you are making." [P1 interview]</a:t>
              </a:r>
              <a:endParaRPr lang="en-US" sz="2400" dirty="0">
                <a:solidFill>
                  <a:srgbClr val="7F7F7F"/>
                </a:solidFill>
              </a:endParaRPr>
            </a:p>
          </p:txBody>
        </p:sp>
      </p:grpSp>
      <p:sp>
        <p:nvSpPr>
          <p:cNvPr id="10" name="Slide Number Placeholder 9"/>
          <p:cNvSpPr>
            <a:spLocks noGrp="1"/>
          </p:cNvSpPr>
          <p:nvPr>
            <p:ph type="sldNum" sz="quarter" idx="12"/>
          </p:nvPr>
        </p:nvSpPr>
        <p:spPr/>
        <p:txBody>
          <a:bodyPr/>
          <a:lstStyle/>
          <a:p>
            <a:fld id="{099BD7F8-1AF0-5D45-8036-579198579F34}" type="slidenum">
              <a:rPr lang="en-US" smtClean="0"/>
              <a:pPr/>
              <a:t>35</a:t>
            </a:fld>
            <a:endParaRPr lang="en-US"/>
          </a:p>
        </p:txBody>
      </p:sp>
      <p:sp>
        <p:nvSpPr>
          <p:cNvPr id="24" name="TextBox 23"/>
          <p:cNvSpPr txBox="1"/>
          <p:nvPr/>
        </p:nvSpPr>
        <p:spPr>
          <a:xfrm>
            <a:off x="392129" y="478498"/>
            <a:ext cx="1198729" cy="584776"/>
          </a:xfrm>
          <a:prstGeom prst="rect">
            <a:avLst/>
          </a:prstGeom>
          <a:noFill/>
        </p:spPr>
        <p:txBody>
          <a:bodyPr wrap="square" rtlCol="0">
            <a:spAutoFit/>
          </a:bodyPr>
          <a:lstStyle/>
          <a:p>
            <a:r>
              <a:rPr lang="en-US" sz="3200" b="1" dirty="0" smtClean="0">
                <a:solidFill>
                  <a:srgbClr val="FF0000"/>
                </a:solidFill>
              </a:rPr>
              <a:t>SI-DL</a:t>
            </a:r>
            <a:endParaRPr lang="en-US" sz="3200" b="1" dirty="0">
              <a:solidFill>
                <a:srgbClr val="FF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2885"/>
          </a:xfrm>
        </p:spPr>
        <p:txBody>
          <a:bodyPr>
            <a:normAutofit/>
          </a:bodyPr>
          <a:lstStyle/>
          <a:p>
            <a:r>
              <a:rPr lang="en-US" sz="3600" dirty="0" smtClean="0"/>
              <a:t>Recommendations for design of an SI-DL</a:t>
            </a:r>
            <a:endParaRPr lang="en-US" sz="3600" dirty="0"/>
          </a:p>
        </p:txBody>
      </p:sp>
      <p:sp>
        <p:nvSpPr>
          <p:cNvPr id="3" name="Content Placeholder 2"/>
          <p:cNvSpPr>
            <a:spLocks noGrp="1"/>
          </p:cNvSpPr>
          <p:nvPr>
            <p:ph idx="1"/>
          </p:nvPr>
        </p:nvSpPr>
        <p:spPr>
          <a:xfrm>
            <a:off x="457200" y="1299038"/>
            <a:ext cx="8229600" cy="4525963"/>
          </a:xfrm>
        </p:spPr>
        <p:txBody>
          <a:bodyPr>
            <a:normAutofit/>
          </a:bodyPr>
          <a:lstStyle/>
          <a:p>
            <a:r>
              <a:rPr lang="en-US" dirty="0" smtClean="0"/>
              <a:t>Subdocuments as first-class digital objects in a DL</a:t>
            </a:r>
          </a:p>
          <a:p>
            <a:pPr lvl="1"/>
            <a:r>
              <a:rPr lang="en-US" dirty="0" smtClean="0"/>
              <a:t>Store, index, access, retrieve, and reuse</a:t>
            </a:r>
          </a:p>
          <a:p>
            <a:pPr lvl="1">
              <a:buNone/>
            </a:pPr>
            <a:endParaRPr lang="en-US" dirty="0" smtClean="0"/>
          </a:p>
          <a:p>
            <a:r>
              <a:rPr lang="en-US" dirty="0" smtClean="0"/>
              <a:t>Preserving and using context</a:t>
            </a:r>
          </a:p>
          <a:p>
            <a:pPr lvl="1"/>
            <a:r>
              <a:rPr lang="en-US" dirty="0" smtClean="0"/>
              <a:t>Stored in metadata/digital objects/links</a:t>
            </a:r>
          </a:p>
          <a:p>
            <a:pPr lvl="1"/>
            <a:r>
              <a:rPr lang="en-US" dirty="0" smtClean="0"/>
              <a:t>Co-presence of multiple </a:t>
            </a:r>
            <a:r>
              <a:rPr lang="en-US" dirty="0" err="1" smtClean="0"/>
              <a:t>subimages</a:t>
            </a:r>
            <a:endParaRPr lang="en-US" dirty="0" smtClean="0"/>
          </a:p>
          <a:p>
            <a:pPr lvl="1"/>
            <a:r>
              <a:rPr lang="en-US" dirty="0" smtClean="0"/>
              <a:t>Along with other criteria (e.g. family and location)</a:t>
            </a:r>
          </a:p>
        </p:txBody>
      </p:sp>
      <p:sp>
        <p:nvSpPr>
          <p:cNvPr id="4" name="Slide Number Placeholder 3"/>
          <p:cNvSpPr>
            <a:spLocks noGrp="1"/>
          </p:cNvSpPr>
          <p:nvPr>
            <p:ph type="sldNum" sz="quarter" idx="12"/>
          </p:nvPr>
        </p:nvSpPr>
        <p:spPr/>
        <p:txBody>
          <a:bodyPr/>
          <a:lstStyle/>
          <a:p>
            <a:fld id="{099BD7F8-1AF0-5D45-8036-579198579F34}"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2885"/>
          </a:xfrm>
        </p:spPr>
        <p:txBody>
          <a:bodyPr>
            <a:normAutofit/>
          </a:bodyPr>
          <a:lstStyle/>
          <a:p>
            <a:r>
              <a:rPr lang="en-US" sz="3600" dirty="0" smtClean="0"/>
              <a:t>Recommendations for design of an SI-DL</a:t>
            </a:r>
            <a:endParaRPr lang="en-US" sz="3600" dirty="0"/>
          </a:p>
        </p:txBody>
      </p:sp>
      <p:sp>
        <p:nvSpPr>
          <p:cNvPr id="3" name="Content Placeholder 2"/>
          <p:cNvSpPr>
            <a:spLocks noGrp="1"/>
          </p:cNvSpPr>
          <p:nvPr>
            <p:ph idx="1"/>
          </p:nvPr>
        </p:nvSpPr>
        <p:spPr>
          <a:xfrm>
            <a:off x="457200" y="1299038"/>
            <a:ext cx="8229600" cy="4525963"/>
          </a:xfrm>
        </p:spPr>
        <p:txBody>
          <a:bodyPr>
            <a:normAutofit lnSpcReduction="10000"/>
          </a:bodyPr>
          <a:lstStyle/>
          <a:p>
            <a:r>
              <a:rPr lang="en-US" dirty="0" smtClean="0"/>
              <a:t>Multiple ways to describe, access, browse, search, and visualize subdocuments</a:t>
            </a:r>
          </a:p>
          <a:p>
            <a:pPr lvl="1" fontAlgn="t"/>
            <a:r>
              <a:rPr lang="en-US" sz="2400" dirty="0" smtClean="0"/>
              <a:t>Search: text retrieval, CBIR, combined search, complex objects as queries</a:t>
            </a:r>
          </a:p>
          <a:p>
            <a:pPr lvl="1" fontAlgn="t">
              <a:buNone/>
            </a:pPr>
            <a:endParaRPr lang="en-US" sz="2400" dirty="0" smtClean="0"/>
          </a:p>
          <a:p>
            <a:pPr fontAlgn="t"/>
            <a:r>
              <a:rPr lang="en-US" dirty="0" smtClean="0"/>
              <a:t>Support for manually working with as well as automatically processing subdocuments</a:t>
            </a:r>
          </a:p>
          <a:p>
            <a:pPr lvl="1" fontAlgn="t"/>
            <a:r>
              <a:rPr lang="en-US" sz="2627" dirty="0" smtClean="0"/>
              <a:t>Subimage </a:t>
            </a:r>
            <a:r>
              <a:rPr lang="en-US" sz="2627" dirty="0" smtClean="0">
                <a:latin typeface="Arial"/>
                <a:cs typeface="Arial"/>
              </a:rPr>
              <a:t>annotation</a:t>
            </a:r>
          </a:p>
          <a:p>
            <a:pPr lvl="1" fontAlgn="t"/>
            <a:r>
              <a:rPr lang="en-US" sz="2627" dirty="0" smtClean="0"/>
              <a:t>Auto-complete, and search refinement (e.g. using an ontology)</a:t>
            </a:r>
            <a:endParaRPr lang="en-US" dirty="0"/>
          </a:p>
        </p:txBody>
      </p:sp>
      <p:sp>
        <p:nvSpPr>
          <p:cNvPr id="4" name="Slide Number Placeholder 3"/>
          <p:cNvSpPr>
            <a:spLocks noGrp="1"/>
          </p:cNvSpPr>
          <p:nvPr>
            <p:ph type="sldNum" sz="quarter" idx="12"/>
          </p:nvPr>
        </p:nvSpPr>
        <p:spPr/>
        <p:txBody>
          <a:bodyPr/>
          <a:lstStyle/>
          <a:p>
            <a:fld id="{099BD7F8-1AF0-5D45-8036-579198579F34}"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06401" y="1417638"/>
            <a:ext cx="8686800" cy="4708525"/>
          </a:xfrm>
        </p:spPr>
        <p:txBody>
          <a:bodyPr>
            <a:normAutofit fontScale="92500" lnSpcReduction="10000"/>
          </a:bodyPr>
          <a:lstStyle/>
          <a:p>
            <a:r>
              <a:rPr lang="en-US" dirty="0" smtClean="0"/>
              <a:t>Working with </a:t>
            </a:r>
            <a:r>
              <a:rPr lang="en-US" dirty="0" err="1" smtClean="0"/>
              <a:t>subimages</a:t>
            </a:r>
            <a:r>
              <a:rPr lang="en-US" dirty="0" smtClean="0"/>
              <a:t> is important and necessary in fish species identification</a:t>
            </a:r>
          </a:p>
          <a:p>
            <a:r>
              <a:rPr lang="en-US" dirty="0" smtClean="0"/>
              <a:t>An SI-DL provides enhanced support to such scholarly tasks</a:t>
            </a:r>
          </a:p>
          <a:p>
            <a:pPr lvl="1"/>
            <a:r>
              <a:rPr lang="en-US" dirty="0" smtClean="0"/>
              <a:t>Integrated functionality</a:t>
            </a:r>
          </a:p>
          <a:p>
            <a:pPr lvl="1"/>
            <a:r>
              <a:rPr lang="en-US" dirty="0" smtClean="0"/>
              <a:t>Subdocuments as first-class objects in a DL</a:t>
            </a:r>
          </a:p>
          <a:p>
            <a:pPr lvl="1">
              <a:buNone/>
            </a:pPr>
            <a:endParaRPr lang="en-US" dirty="0" smtClean="0"/>
          </a:p>
          <a:p>
            <a:r>
              <a:rPr lang="en-US" u="sng" dirty="0" smtClean="0"/>
              <a:t>Future work:</a:t>
            </a:r>
            <a:r>
              <a:rPr lang="en-US" dirty="0" smtClean="0"/>
              <a:t> Develop web interface to leverage online collections (</a:t>
            </a:r>
            <a:r>
              <a:rPr lang="en-US" dirty="0" err="1" smtClean="0"/>
              <a:t>Flickr</a:t>
            </a:r>
            <a:r>
              <a:rPr lang="en-US" dirty="0" smtClean="0"/>
              <a:t>) to study applicability in other domains</a:t>
            </a:r>
          </a:p>
        </p:txBody>
      </p:sp>
      <p:sp>
        <p:nvSpPr>
          <p:cNvPr id="4" name="Slide Number Placeholder 3"/>
          <p:cNvSpPr>
            <a:spLocks noGrp="1"/>
          </p:cNvSpPr>
          <p:nvPr>
            <p:ph type="sldNum" sz="quarter" idx="12"/>
          </p:nvPr>
        </p:nvSpPr>
        <p:spPr/>
        <p:txBody>
          <a:bodyPr/>
          <a:lstStyle/>
          <a:p>
            <a:fld id="{099BD7F8-1AF0-5D45-8036-579198579F34}" type="slidenum">
              <a:rPr lang="en-US" smtClean="0"/>
              <a:pPr/>
              <a:t>38</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and pointers</a:t>
            </a:r>
            <a:endParaRPr lang="en-US" dirty="0"/>
          </a:p>
        </p:txBody>
      </p:sp>
      <p:sp>
        <p:nvSpPr>
          <p:cNvPr id="3" name="Content Placeholder 2"/>
          <p:cNvSpPr>
            <a:spLocks noGrp="1"/>
          </p:cNvSpPr>
          <p:nvPr>
            <p:ph idx="1"/>
          </p:nvPr>
        </p:nvSpPr>
        <p:spPr>
          <a:xfrm>
            <a:off x="440267" y="1112844"/>
            <a:ext cx="8229600" cy="4945587"/>
          </a:xfrm>
        </p:spPr>
        <p:txBody>
          <a:bodyPr>
            <a:normAutofit/>
          </a:bodyPr>
          <a:lstStyle/>
          <a:p>
            <a:pPr>
              <a:buNone/>
            </a:pPr>
            <a:r>
              <a:rPr lang="en-US" dirty="0" smtClean="0">
                <a:hlinkClick r:id="rId3"/>
              </a:rPr>
              <a:t>http://umurthy.com/research/superidr</a:t>
            </a:r>
            <a:r>
              <a:rPr lang="en-US" dirty="0" smtClean="0"/>
              <a:t> </a:t>
            </a:r>
          </a:p>
          <a:p>
            <a:pPr>
              <a:buNone/>
            </a:pPr>
            <a:endParaRPr lang="en-US" sz="2000" dirty="0" smtClean="0"/>
          </a:p>
          <a:p>
            <a:r>
              <a:rPr lang="en-US" dirty="0" smtClean="0"/>
              <a:t>SuperIDR information and papers</a:t>
            </a:r>
          </a:p>
          <a:p>
            <a:r>
              <a:rPr lang="en-US" dirty="0" err="1" smtClean="0"/>
              <a:t>Uma</a:t>
            </a:r>
            <a:r>
              <a:rPr lang="en-US" dirty="0" smtClean="0"/>
              <a:t> Murthy’s Ph.D. dissertation </a:t>
            </a:r>
          </a:p>
          <a:p>
            <a:pPr marL="458788" lvl="1" indent="-171450">
              <a:buNone/>
            </a:pPr>
            <a:r>
              <a:rPr lang="en-US" dirty="0" smtClean="0"/>
              <a:t>“</a:t>
            </a:r>
            <a:r>
              <a:rPr lang="en-US" sz="2400" dirty="0" smtClean="0"/>
              <a:t>Digital libraries with superimposed information – supporting scholarly tasks that involve fine-grained information” </a:t>
            </a:r>
            <a:endParaRPr lang="en-US" dirty="0" smtClean="0"/>
          </a:p>
          <a:p>
            <a:pPr lvl="1"/>
            <a:r>
              <a:rPr lang="en-US" sz="2400" dirty="0" smtClean="0"/>
              <a:t>Includes SuperIDR source code</a:t>
            </a:r>
          </a:p>
          <a:p>
            <a:r>
              <a:rPr lang="en-US" dirty="0" smtClean="0"/>
              <a:t>Upcoming panel in GHC 2011 on conducting user studies remotely</a:t>
            </a:r>
            <a:endParaRPr lang="en-US" dirty="0"/>
          </a:p>
        </p:txBody>
      </p:sp>
      <p:sp>
        <p:nvSpPr>
          <p:cNvPr id="4" name="Slide Number Placeholder 3"/>
          <p:cNvSpPr>
            <a:spLocks noGrp="1"/>
          </p:cNvSpPr>
          <p:nvPr>
            <p:ph type="sldNum" sz="quarter" idx="12"/>
          </p:nvPr>
        </p:nvSpPr>
        <p:spPr/>
        <p:txBody>
          <a:bodyPr/>
          <a:lstStyle/>
          <a:p>
            <a:fld id="{099BD7F8-1AF0-5D45-8036-579198579F34}"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sp>
        <p:nvSpPr>
          <p:cNvPr id="3" name="Content Placeholder 2"/>
          <p:cNvSpPr>
            <a:spLocks noGrp="1"/>
          </p:cNvSpPr>
          <p:nvPr>
            <p:ph idx="1"/>
          </p:nvPr>
        </p:nvSpPr>
        <p:spPr>
          <a:xfrm>
            <a:off x="457200" y="1403791"/>
            <a:ext cx="8229600" cy="2419668"/>
          </a:xfrm>
        </p:spPr>
        <p:txBody>
          <a:bodyPr>
            <a:normAutofit/>
          </a:bodyPr>
          <a:lstStyle/>
          <a:p>
            <a:r>
              <a:rPr lang="en-US" sz="2800" dirty="0" smtClean="0"/>
              <a:t>Information is heterogeneous, voluminous, distributed across locations, and it is challenging to manage, organize, access, retrieve, and use.</a:t>
            </a:r>
            <a:endParaRPr lang="en-US" sz="2800" dirty="0" smtClean="0">
              <a:sym typeface="Wingdings" charset="2"/>
            </a:endParaRPr>
          </a:p>
          <a:p>
            <a:r>
              <a:rPr lang="en-US" sz="2800" dirty="0" smtClean="0"/>
              <a:t>Tools/methods (including paper-based and digital) are not well-integrated.</a:t>
            </a:r>
            <a:endParaRPr lang="en-US" sz="2800" dirty="0" smtClean="0">
              <a:sym typeface="Wingdings" charset="2"/>
            </a:endParaRPr>
          </a:p>
        </p:txBody>
      </p:sp>
      <p:sp>
        <p:nvSpPr>
          <p:cNvPr id="5" name="Slide Number Placeholder 4"/>
          <p:cNvSpPr>
            <a:spLocks noGrp="1"/>
          </p:cNvSpPr>
          <p:nvPr>
            <p:ph type="sldNum" sz="quarter" idx="12"/>
          </p:nvPr>
        </p:nvSpPr>
        <p:spPr/>
        <p:txBody>
          <a:bodyPr/>
          <a:lstStyle/>
          <a:p>
            <a:fld id="{099BD7F8-1AF0-5D45-8036-579198579F34}" type="slidenum">
              <a:rPr lang="en-US" smtClean="0"/>
              <a:pPr/>
              <a:t>4</a:t>
            </a:fld>
            <a:endParaRPr lang="en-US"/>
          </a:p>
        </p:txBody>
      </p:sp>
      <p:grpSp>
        <p:nvGrpSpPr>
          <p:cNvPr id="7" name="Group 6"/>
          <p:cNvGrpSpPr/>
          <p:nvPr/>
        </p:nvGrpSpPr>
        <p:grpSpPr>
          <a:xfrm>
            <a:off x="824884" y="3944912"/>
            <a:ext cx="6887051" cy="1789734"/>
            <a:chOff x="824884" y="3944912"/>
            <a:chExt cx="6887051" cy="1789734"/>
          </a:xfrm>
        </p:grpSpPr>
        <p:sp>
          <p:nvSpPr>
            <p:cNvPr id="4" name="Down Arrow 3"/>
            <p:cNvSpPr/>
            <p:nvPr/>
          </p:nvSpPr>
          <p:spPr>
            <a:xfrm>
              <a:off x="4053491" y="3944912"/>
              <a:ext cx="486419" cy="86463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24884" y="5211426"/>
              <a:ext cx="6887051" cy="523220"/>
            </a:xfrm>
            <a:prstGeom prst="rect">
              <a:avLst/>
            </a:prstGeom>
            <a:noFill/>
          </p:spPr>
          <p:txBody>
            <a:bodyPr wrap="square" rtlCol="0">
              <a:spAutoFit/>
            </a:bodyPr>
            <a:lstStyle/>
            <a:p>
              <a:pPr algn="ctr"/>
              <a:r>
                <a:rPr lang="en-US" sz="2800" dirty="0" smtClean="0">
                  <a:sym typeface="Wingdings" charset="2"/>
                </a:rPr>
                <a:t>Ineffective and inefficient task execution</a:t>
              </a:r>
              <a:endParaRPr lang="en-US" sz="2800" dirty="0" smtClean="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normAutofit lnSpcReduction="10000"/>
          </a:bodyPr>
          <a:lstStyle/>
          <a:p>
            <a:r>
              <a:rPr lang="en-US" dirty="0" smtClean="0"/>
              <a:t>Participants</a:t>
            </a:r>
          </a:p>
          <a:p>
            <a:r>
              <a:rPr lang="en-US" dirty="0" smtClean="0"/>
              <a:t>Dr. </a:t>
            </a:r>
            <a:r>
              <a:rPr lang="en-US" dirty="0" err="1" smtClean="0"/>
              <a:t>Naren</a:t>
            </a:r>
            <a:r>
              <a:rPr lang="en-US" dirty="0" smtClean="0"/>
              <a:t> </a:t>
            </a:r>
            <a:r>
              <a:rPr lang="en-US" dirty="0" err="1" smtClean="0"/>
              <a:t>Ramakrishnan</a:t>
            </a:r>
            <a:r>
              <a:rPr lang="en-US" dirty="0" smtClean="0"/>
              <a:t>, </a:t>
            </a:r>
            <a:r>
              <a:rPr lang="en-US" dirty="0" err="1" smtClean="0"/>
              <a:t>Yinlin</a:t>
            </a:r>
            <a:r>
              <a:rPr lang="en-US" dirty="0" smtClean="0"/>
              <a:t> Chen, Nadia </a:t>
            </a:r>
            <a:r>
              <a:rPr lang="en-US" dirty="0" err="1" smtClean="0"/>
              <a:t>Kozievitch</a:t>
            </a:r>
            <a:r>
              <a:rPr lang="en-US" dirty="0" smtClean="0"/>
              <a:t>, </a:t>
            </a:r>
            <a:r>
              <a:rPr lang="en-US" dirty="0" err="1" smtClean="0"/>
              <a:t>Evandro</a:t>
            </a:r>
            <a:r>
              <a:rPr lang="en-US" dirty="0" smtClean="0"/>
              <a:t> Ramos, Tiago </a:t>
            </a:r>
            <a:r>
              <a:rPr lang="en-US" dirty="0" err="1" smtClean="0"/>
              <a:t>Falcao</a:t>
            </a:r>
            <a:r>
              <a:rPr lang="en-US" dirty="0" smtClean="0"/>
              <a:t>, </a:t>
            </a:r>
            <a:r>
              <a:rPr lang="en-US" dirty="0" err="1" smtClean="0"/>
              <a:t>Seungwon</a:t>
            </a:r>
            <a:r>
              <a:rPr lang="en-US" dirty="0" smtClean="0"/>
              <a:t> Yang, Ricardo Quintana-Castillo, Monika Akbar, </a:t>
            </a:r>
            <a:r>
              <a:rPr lang="en-US" dirty="0" err="1" smtClean="0"/>
              <a:t>Laurian</a:t>
            </a:r>
            <a:r>
              <a:rPr lang="en-US" dirty="0" smtClean="0"/>
              <a:t> Vega, Stacy Branham, </a:t>
            </a:r>
            <a:r>
              <a:rPr lang="en-US" dirty="0" err="1" smtClean="0"/>
              <a:t>Tejinder</a:t>
            </a:r>
            <a:r>
              <a:rPr lang="en-US" dirty="0" smtClean="0"/>
              <a:t> Judge</a:t>
            </a:r>
          </a:p>
          <a:p>
            <a:r>
              <a:rPr lang="en-US" dirty="0" smtClean="0"/>
              <a:t>Microsoft tablet PC grant, NSF (DUE-0435059 and 0840668), CAPES (BEX 1385/10-0), and </a:t>
            </a:r>
            <a:r>
              <a:rPr lang="en-US" dirty="0" err="1" smtClean="0"/>
              <a:t>CPqD</a:t>
            </a:r>
            <a:r>
              <a:rPr lang="en-US" dirty="0" smtClean="0"/>
              <a:t> Foundation</a:t>
            </a:r>
            <a:endParaRPr lang="en-US" dirty="0"/>
          </a:p>
        </p:txBody>
      </p:sp>
      <p:sp>
        <p:nvSpPr>
          <p:cNvPr id="4" name="Slide Number Placeholder 3"/>
          <p:cNvSpPr>
            <a:spLocks noGrp="1"/>
          </p:cNvSpPr>
          <p:nvPr>
            <p:ph type="sldNum" sz="quarter" idx="12"/>
          </p:nvPr>
        </p:nvSpPr>
        <p:spPr/>
        <p:txBody>
          <a:bodyPr/>
          <a:lstStyle/>
          <a:p>
            <a:fld id="{099BD7F8-1AF0-5D45-8036-579198579F34}"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4" name="Oval Callout 3"/>
          <p:cNvSpPr/>
          <p:nvPr/>
        </p:nvSpPr>
        <p:spPr>
          <a:xfrm>
            <a:off x="5153415" y="1491701"/>
            <a:ext cx="2658377" cy="1392254"/>
          </a:xfrm>
          <a:prstGeom prst="wedgeEllipseCallout">
            <a:avLst>
              <a:gd name="adj1" fmla="val -47884"/>
              <a:gd name="adj2" fmla="val 63599"/>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098999" y="1767695"/>
            <a:ext cx="605968" cy="830997"/>
          </a:xfrm>
          <a:prstGeom prst="rect">
            <a:avLst/>
          </a:prstGeom>
          <a:noFill/>
        </p:spPr>
        <p:txBody>
          <a:bodyPr wrap="square" rtlCol="0" anchor="ctr" anchorCtr="0">
            <a:spAutoFit/>
          </a:bodyPr>
          <a:lstStyle/>
          <a:p>
            <a:pPr algn="ctr"/>
            <a:r>
              <a:rPr lang="en-US" sz="4800" dirty="0" smtClean="0">
                <a:solidFill>
                  <a:srgbClr val="3366FF"/>
                </a:solidFill>
              </a:rPr>
              <a:t>?</a:t>
            </a:r>
            <a:endParaRPr lang="en-US" sz="4800" dirty="0">
              <a:solidFill>
                <a:srgbClr val="3366FF"/>
              </a:solidFill>
            </a:endParaRPr>
          </a:p>
        </p:txBody>
      </p:sp>
      <p:grpSp>
        <p:nvGrpSpPr>
          <p:cNvPr id="11" name="Group 10"/>
          <p:cNvGrpSpPr/>
          <p:nvPr/>
        </p:nvGrpSpPr>
        <p:grpSpPr>
          <a:xfrm>
            <a:off x="5547271" y="3386369"/>
            <a:ext cx="2658377" cy="1392254"/>
            <a:chOff x="2286446" y="2883955"/>
            <a:chExt cx="2658377" cy="1392254"/>
          </a:xfrm>
        </p:grpSpPr>
        <p:sp>
          <p:nvSpPr>
            <p:cNvPr id="6" name="Oval Callout 5"/>
            <p:cNvSpPr/>
            <p:nvPr/>
          </p:nvSpPr>
          <p:spPr>
            <a:xfrm>
              <a:off x="2286446" y="2883955"/>
              <a:ext cx="2658377" cy="1392254"/>
            </a:xfrm>
            <a:prstGeom prst="wedgeEllipseCallout">
              <a:avLst>
                <a:gd name="adj1" fmla="val 35572"/>
                <a:gd name="adj2" fmla="val 74588"/>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24460" y="3116629"/>
              <a:ext cx="605968" cy="830997"/>
            </a:xfrm>
            <a:prstGeom prst="rect">
              <a:avLst/>
            </a:prstGeom>
            <a:noFill/>
          </p:spPr>
          <p:txBody>
            <a:bodyPr wrap="square" rtlCol="0" anchor="ctr" anchorCtr="0">
              <a:spAutoFit/>
            </a:bodyPr>
            <a:lstStyle/>
            <a:p>
              <a:pPr algn="ctr"/>
              <a:r>
                <a:rPr lang="en-US" sz="4800" dirty="0" smtClean="0">
                  <a:solidFill>
                    <a:srgbClr val="3366FF"/>
                  </a:solidFill>
                </a:rPr>
                <a:t>?</a:t>
              </a:r>
              <a:endParaRPr lang="en-US" sz="4800" dirty="0">
                <a:solidFill>
                  <a:srgbClr val="3366FF"/>
                </a:solidFill>
              </a:endParaRPr>
            </a:p>
          </p:txBody>
        </p:sp>
      </p:grpSp>
      <p:sp>
        <p:nvSpPr>
          <p:cNvPr id="10" name="Slide Number Placeholder 9"/>
          <p:cNvSpPr>
            <a:spLocks noGrp="1"/>
          </p:cNvSpPr>
          <p:nvPr>
            <p:ph type="sldNum" sz="quarter" idx="12"/>
          </p:nvPr>
        </p:nvSpPr>
        <p:spPr/>
        <p:txBody>
          <a:bodyPr/>
          <a:lstStyle/>
          <a:p>
            <a:fld id="{099BD7F8-1AF0-5D45-8036-579198579F34}" type="slidenum">
              <a:rPr lang="en-US" smtClean="0"/>
              <a:pPr/>
              <a:t>41</a:t>
            </a:fld>
            <a:endParaRPr lang="en-US"/>
          </a:p>
        </p:txBody>
      </p:sp>
      <p:sp>
        <p:nvSpPr>
          <p:cNvPr id="9" name="TextBox 8"/>
          <p:cNvSpPr txBox="1"/>
          <p:nvPr/>
        </p:nvSpPr>
        <p:spPr>
          <a:xfrm>
            <a:off x="583603" y="2597506"/>
            <a:ext cx="4828203" cy="2246769"/>
          </a:xfrm>
          <a:prstGeom prst="rect">
            <a:avLst/>
          </a:prstGeom>
          <a:noFill/>
        </p:spPr>
        <p:txBody>
          <a:bodyPr wrap="square" rtlCol="0">
            <a:spAutoFit/>
          </a:bodyPr>
          <a:lstStyle/>
          <a:p>
            <a:r>
              <a:rPr lang="en-US" sz="2000" u="sng" dirty="0" smtClean="0"/>
              <a:t>Contact:</a:t>
            </a:r>
          </a:p>
          <a:p>
            <a:r>
              <a:rPr lang="en-US" sz="2000" dirty="0" err="1" smtClean="0"/>
              <a:t>Uma</a:t>
            </a:r>
            <a:r>
              <a:rPr lang="en-US" sz="2000" dirty="0" smtClean="0"/>
              <a:t> Murthy (</a:t>
            </a:r>
            <a:r>
              <a:rPr lang="en-US" sz="2000" dirty="0" smtClean="0">
                <a:hlinkClick r:id="rId2"/>
              </a:rPr>
              <a:t>umurthy@vt.edu</a:t>
            </a:r>
            <a:r>
              <a:rPr lang="en-US" sz="2000" dirty="0" smtClean="0"/>
              <a:t>)</a:t>
            </a:r>
          </a:p>
          <a:p>
            <a:r>
              <a:rPr lang="en-US" sz="2000" dirty="0" smtClean="0"/>
              <a:t>Lin </a:t>
            </a:r>
            <a:r>
              <a:rPr lang="en-US" sz="2000" dirty="0" err="1" smtClean="0"/>
              <a:t>Tzy</a:t>
            </a:r>
            <a:r>
              <a:rPr lang="en-US" sz="2000" dirty="0" smtClean="0"/>
              <a:t> Li (</a:t>
            </a:r>
            <a:r>
              <a:rPr lang="en-US" sz="2000" dirty="0" smtClean="0">
                <a:hlinkClick r:id="rId3"/>
              </a:rPr>
              <a:t>lintzyli@ic.unicamp.br</a:t>
            </a:r>
            <a:r>
              <a:rPr lang="en-US" sz="2000" dirty="0" smtClean="0"/>
              <a:t>)</a:t>
            </a:r>
          </a:p>
          <a:p>
            <a:r>
              <a:rPr lang="en-US" sz="2000" dirty="0" smtClean="0"/>
              <a:t>Edward A. Fox (</a:t>
            </a:r>
            <a:r>
              <a:rPr lang="en-US" sz="2000" dirty="0" smtClean="0">
                <a:hlinkClick r:id="rId4"/>
              </a:rPr>
              <a:t>fox@vt.edu</a:t>
            </a:r>
            <a:r>
              <a:rPr lang="en-US" sz="2000" dirty="0" smtClean="0"/>
              <a:t>) </a:t>
            </a:r>
          </a:p>
          <a:p>
            <a:endParaRPr lang="en-US" sz="2000" dirty="0" smtClean="0"/>
          </a:p>
          <a:p>
            <a:r>
              <a:rPr lang="en-US" sz="2000" u="sng" dirty="0" smtClean="0"/>
              <a:t>Web:</a:t>
            </a:r>
          </a:p>
          <a:p>
            <a:r>
              <a:rPr lang="en-US" sz="2000" dirty="0" smtClean="0">
                <a:hlinkClick r:id="rId5"/>
              </a:rPr>
              <a:t>http://umurthy.com/research/superidr</a:t>
            </a:r>
            <a:r>
              <a:rPr lang="en-US" sz="2000" dirty="0" smtClean="0"/>
              <a:t> </a:t>
            </a:r>
            <a:endParaRPr lang="en-US" sz="2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5523" y="2822586"/>
            <a:ext cx="8229600" cy="1143000"/>
          </a:xfrm>
        </p:spPr>
        <p:txBody>
          <a:bodyPr/>
          <a:lstStyle/>
          <a:p>
            <a:r>
              <a:rPr lang="en-US" dirty="0" smtClean="0"/>
              <a:t>Appendix</a:t>
            </a:r>
            <a:endParaRPr lang="en-US" dirty="0"/>
          </a:p>
        </p:txBody>
      </p:sp>
      <p:sp>
        <p:nvSpPr>
          <p:cNvPr id="4" name="Slide Number Placeholder 3"/>
          <p:cNvSpPr>
            <a:spLocks noGrp="1"/>
          </p:cNvSpPr>
          <p:nvPr>
            <p:ph type="sldNum" sz="quarter" idx="12"/>
          </p:nvPr>
        </p:nvSpPr>
        <p:spPr/>
        <p:txBody>
          <a:bodyPr/>
          <a:lstStyle/>
          <a:p>
            <a:fld id="{099BD7F8-1AF0-5D45-8036-579198579F34}"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Photo attributions (</a:t>
            </a:r>
            <a:r>
              <a:rPr lang="en-US" dirty="0" err="1" smtClean="0"/>
              <a:t>Flickr</a:t>
            </a:r>
            <a:r>
              <a:rPr lang="en-US" dirty="0" smtClean="0"/>
              <a:t>)</a:t>
            </a:r>
            <a:endParaRPr lang="en-US" dirty="0"/>
          </a:p>
        </p:txBody>
      </p:sp>
      <p:sp>
        <p:nvSpPr>
          <p:cNvPr id="10" name="Content Placeholder 9"/>
          <p:cNvSpPr>
            <a:spLocks noGrp="1"/>
          </p:cNvSpPr>
          <p:nvPr>
            <p:ph idx="1"/>
          </p:nvPr>
        </p:nvSpPr>
        <p:spPr/>
        <p:txBody>
          <a:bodyPr>
            <a:normAutofit/>
          </a:bodyPr>
          <a:lstStyle/>
          <a:p>
            <a:r>
              <a:rPr lang="en-US" dirty="0" smtClean="0"/>
              <a:t>A digital library by </a:t>
            </a:r>
            <a:r>
              <a:rPr lang="en-US" dirty="0" smtClean="0">
                <a:hlinkClick r:id="rId2"/>
              </a:rPr>
              <a:t>HacksHaven</a:t>
            </a:r>
            <a:endParaRPr lang="en-US" dirty="0" smtClean="0"/>
          </a:p>
          <a:p>
            <a:r>
              <a:rPr lang="en-US" dirty="0" smtClean="0"/>
              <a:t>Art History With Chris And Mac 6/9: </a:t>
            </a:r>
            <a:r>
              <a:rPr lang="en-US" dirty="0" err="1" smtClean="0"/>
              <a:t>Manet</a:t>
            </a:r>
            <a:r>
              <a:rPr lang="en-US" dirty="0" smtClean="0"/>
              <a:t>: Lecture (Mme </a:t>
            </a:r>
            <a:r>
              <a:rPr lang="en-US" dirty="0" err="1" smtClean="0"/>
              <a:t>Manet</a:t>
            </a:r>
            <a:r>
              <a:rPr lang="en-US" dirty="0" smtClean="0"/>
              <a:t> and Leon) by </a:t>
            </a:r>
            <a:r>
              <a:rPr lang="en-US" dirty="0" smtClean="0">
                <a:hlinkClick r:id="rId3"/>
              </a:rPr>
              <a:t>moonflowerdragon</a:t>
            </a:r>
            <a:endParaRPr lang="en-US" dirty="0" smtClean="0"/>
          </a:p>
          <a:p>
            <a:r>
              <a:rPr lang="en-US" dirty="0" smtClean="0"/>
              <a:t>Korean music by </a:t>
            </a:r>
            <a:r>
              <a:rPr lang="en-US" dirty="0" smtClean="0">
                <a:hlinkClick r:id="rId4"/>
              </a:rPr>
              <a:t>Homies In Heaven</a:t>
            </a:r>
            <a:endParaRPr lang="en-US" dirty="0" smtClean="0"/>
          </a:p>
          <a:p>
            <a:r>
              <a:rPr lang="en-US" dirty="0" smtClean="0"/>
              <a:t>Old annotations by </a:t>
            </a:r>
            <a:r>
              <a:rPr lang="en-US" dirty="0" smtClean="0">
                <a:hlinkClick r:id="rId5"/>
              </a:rPr>
              <a:t>Lorianne DiSabato</a:t>
            </a:r>
            <a:endParaRPr lang="en-US" dirty="0" smtClean="0"/>
          </a:p>
          <a:p>
            <a:r>
              <a:rPr lang="en-US" dirty="0" smtClean="0"/>
              <a:t>Reading Annotation by </a:t>
            </a:r>
            <a:r>
              <a:rPr lang="en-US" dirty="0" smtClean="0">
                <a:hlinkClick r:id="rId6"/>
              </a:rPr>
              <a:t>Rosa Say</a:t>
            </a: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Photo attributions (</a:t>
            </a:r>
            <a:r>
              <a:rPr lang="en-US" dirty="0" err="1" smtClean="0"/>
              <a:t>Flickr</a:t>
            </a:r>
            <a:r>
              <a:rPr lang="en-US" dirty="0" smtClean="0"/>
              <a:t>)</a:t>
            </a:r>
            <a:endParaRPr lang="en-US" dirty="0"/>
          </a:p>
        </p:txBody>
      </p:sp>
      <p:sp>
        <p:nvSpPr>
          <p:cNvPr id="10" name="Content Placeholder 9"/>
          <p:cNvSpPr>
            <a:spLocks noGrp="1"/>
          </p:cNvSpPr>
          <p:nvPr>
            <p:ph idx="1"/>
          </p:nvPr>
        </p:nvSpPr>
        <p:spPr/>
        <p:txBody>
          <a:bodyPr>
            <a:normAutofit/>
          </a:bodyPr>
          <a:lstStyle/>
          <a:p>
            <a:r>
              <a:rPr lang="en-US" dirty="0" smtClean="0"/>
              <a:t>Everyone getting in on </a:t>
            </a:r>
            <a:r>
              <a:rPr lang="en-US" dirty="0" err="1" smtClean="0"/>
              <a:t>macroinvertebrate</a:t>
            </a:r>
            <a:r>
              <a:rPr lang="en-US" dirty="0" smtClean="0"/>
              <a:t> identification by </a:t>
            </a:r>
            <a:r>
              <a:rPr lang="en-US" dirty="0" smtClean="0">
                <a:hlinkClick r:id="rId2"/>
              </a:rPr>
              <a:t>USFWS/Southeast</a:t>
            </a:r>
            <a:endParaRPr lang="en-US" dirty="0" smtClean="0"/>
          </a:p>
          <a:p>
            <a:r>
              <a:rPr lang="en-US" dirty="0" smtClean="0"/>
              <a:t>studying by </a:t>
            </a:r>
            <a:r>
              <a:rPr lang="en-US" dirty="0" smtClean="0">
                <a:hlinkClick r:id="rId3"/>
              </a:rPr>
              <a:t>English106</a:t>
            </a:r>
            <a:endParaRPr lang="en-US" dirty="0" smtClean="0"/>
          </a:p>
          <a:p>
            <a:r>
              <a:rPr lang="en-US" dirty="0" smtClean="0"/>
              <a:t>My 1959 diary entry for “the day the music died” by </a:t>
            </a:r>
            <a:r>
              <a:rPr lang="en-US" dirty="0" smtClean="0">
                <a:hlinkClick r:id="rId4"/>
              </a:rPr>
              <a:t>Snap Man</a:t>
            </a:r>
            <a:endParaRPr lang="en-US" dirty="0" smtClean="0"/>
          </a:p>
          <a:p>
            <a:r>
              <a:rPr lang="en-US" dirty="0" smtClean="0"/>
              <a:t>database 2 by </a:t>
            </a:r>
            <a:r>
              <a:rPr lang="en-US" dirty="0" smtClean="0">
                <a:hlinkClick r:id="rId5"/>
              </a:rPr>
              <a:t>Tim Morgan</a:t>
            </a:r>
            <a:endParaRPr lang="en-US" dirty="0" smtClean="0"/>
          </a:p>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3480" y="1101291"/>
            <a:ext cx="8763177" cy="5161320"/>
          </a:xfrm>
          <a:prstGeom prst="rect">
            <a:avLst/>
          </a:prstGeom>
        </p:spPr>
      </p:pic>
      <p:sp>
        <p:nvSpPr>
          <p:cNvPr id="3" name="TextBox 2"/>
          <p:cNvSpPr txBox="1"/>
          <p:nvPr/>
        </p:nvSpPr>
        <p:spPr>
          <a:xfrm>
            <a:off x="324277" y="337749"/>
            <a:ext cx="8147517" cy="707886"/>
          </a:xfrm>
          <a:prstGeom prst="rect">
            <a:avLst/>
          </a:prstGeom>
          <a:noFill/>
        </p:spPr>
        <p:txBody>
          <a:bodyPr wrap="square" rtlCol="0">
            <a:spAutoFit/>
          </a:bodyPr>
          <a:lstStyle/>
          <a:p>
            <a:r>
              <a:rPr lang="en-US" sz="4000" dirty="0" smtClean="0"/>
              <a:t>SuperIDR architecture</a:t>
            </a:r>
            <a:endParaRPr lang="en-US" sz="40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04280" y="274638"/>
            <a:ext cx="3405903" cy="730908"/>
          </a:xfrm>
        </p:spPr>
        <p:txBody>
          <a:bodyPr>
            <a:normAutofit fontScale="90000"/>
          </a:bodyPr>
          <a:lstStyle/>
          <a:p>
            <a:r>
              <a:rPr lang="en-US" dirty="0" smtClean="0"/>
              <a:t>Study setup</a:t>
            </a:r>
            <a:endParaRPr lang="en-US" dirty="0"/>
          </a:p>
        </p:txBody>
      </p:sp>
      <p:sp>
        <p:nvSpPr>
          <p:cNvPr id="4" name="Slide Number Placeholder 3"/>
          <p:cNvSpPr>
            <a:spLocks noGrp="1"/>
          </p:cNvSpPr>
          <p:nvPr>
            <p:ph type="sldNum" sz="quarter" idx="12"/>
          </p:nvPr>
        </p:nvSpPr>
        <p:spPr/>
        <p:txBody>
          <a:bodyPr/>
          <a:lstStyle/>
          <a:p>
            <a:fld id="{099BD7F8-1AF0-5D45-8036-579198579F34}" type="slidenum">
              <a:rPr lang="en-US" smtClean="0"/>
              <a:pPr/>
              <a:t>46</a:t>
            </a:fld>
            <a:endParaRPr lang="en-US"/>
          </a:p>
        </p:txBody>
      </p:sp>
      <p:pic>
        <p:nvPicPr>
          <p:cNvPr id="5" name="Picture 4"/>
          <p:cNvPicPr>
            <a:picLocks noChangeAspect="1"/>
          </p:cNvPicPr>
          <p:nvPr/>
        </p:nvPicPr>
        <p:blipFill>
          <a:blip r:embed="rId2"/>
          <a:stretch>
            <a:fillRect/>
          </a:stretch>
        </p:blipFill>
        <p:spPr>
          <a:xfrm>
            <a:off x="236340" y="1320123"/>
            <a:ext cx="8602596" cy="5065973"/>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 of findings of qualitative study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13 types of </a:t>
            </a:r>
            <a:r>
              <a:rPr lang="en-US" dirty="0" err="1" smtClean="0"/>
              <a:t>subimages</a:t>
            </a:r>
            <a:r>
              <a:rPr lang="en-US" dirty="0" smtClean="0"/>
              <a:t>/annotations from 940 </a:t>
            </a:r>
            <a:r>
              <a:rPr lang="en-US" dirty="0" err="1" smtClean="0"/>
              <a:t>subimages</a:t>
            </a:r>
            <a:r>
              <a:rPr lang="en-US" dirty="0" smtClean="0"/>
              <a:t>/annotations</a:t>
            </a:r>
          </a:p>
          <a:p>
            <a:r>
              <a:rPr lang="en-US" dirty="0" err="1" smtClean="0"/>
              <a:t>Subimages</a:t>
            </a:r>
            <a:r>
              <a:rPr lang="en-US" dirty="0" smtClean="0"/>
              <a:t> are important and necessary in fish identification</a:t>
            </a:r>
          </a:p>
          <a:p>
            <a:r>
              <a:rPr lang="en-US" dirty="0" smtClean="0"/>
              <a:t>Identification top down way</a:t>
            </a:r>
          </a:p>
          <a:p>
            <a:r>
              <a:rPr lang="en-US" dirty="0" smtClean="0"/>
              <a:t>Learning using multiple methods</a:t>
            </a:r>
          </a:p>
          <a:p>
            <a:r>
              <a:rPr lang="en-US" dirty="0" smtClean="0"/>
              <a:t>Context is important</a:t>
            </a:r>
          </a:p>
          <a:p>
            <a:r>
              <a:rPr lang="en-US" dirty="0" smtClean="0"/>
              <a:t>Combined search and using a complex object as a query</a:t>
            </a:r>
          </a:p>
          <a:p>
            <a:r>
              <a:rPr lang="en-US" dirty="0" smtClean="0"/>
              <a:t>SI-DL – bringing together capabilities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099BD7F8-1AF0-5D45-8036-579198579F34}" type="slidenum">
              <a:rPr lang="en-US" smtClean="0"/>
              <a:pPr/>
              <a:t>47</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529955"/>
            <a:ext cx="9144000" cy="5328046"/>
          </a:xfrm>
          <a:prstGeom prst="rect">
            <a:avLst/>
          </a:prstGeom>
        </p:spPr>
      </p:pic>
      <p:sp>
        <p:nvSpPr>
          <p:cNvPr id="5" name="Title 4"/>
          <p:cNvSpPr>
            <a:spLocks noGrp="1"/>
          </p:cNvSpPr>
          <p:nvPr>
            <p:ph type="title"/>
          </p:nvPr>
        </p:nvSpPr>
        <p:spPr>
          <a:xfrm>
            <a:off x="122402" y="14555"/>
            <a:ext cx="8945093" cy="1515400"/>
          </a:xfrm>
        </p:spPr>
        <p:txBody>
          <a:bodyPr>
            <a:normAutofit fontScale="90000"/>
          </a:bodyPr>
          <a:lstStyle/>
          <a:p>
            <a:pPr algn="l"/>
            <a:r>
              <a:rPr lang="en-US" dirty="0" smtClean="0">
                <a:solidFill>
                  <a:schemeClr val="tx1">
                    <a:lumMod val="95000"/>
                    <a:lumOff val="5000"/>
                  </a:schemeClr>
                </a:solidFill>
              </a:rPr>
              <a:t>A digital library (DL) </a:t>
            </a:r>
            <a:r>
              <a:rPr lang="en-US" dirty="0" smtClean="0">
                <a:solidFill>
                  <a:schemeClr val="tx1">
                    <a:lumMod val="95000"/>
                    <a:lumOff val="5000"/>
                  </a:schemeClr>
                </a:solidFill>
                <a:sym typeface="Wingdings"/>
              </a:rPr>
              <a:t>includes a </a:t>
            </a:r>
            <a:r>
              <a:rPr lang="en-US" dirty="0" smtClean="0">
                <a:solidFill>
                  <a:schemeClr val="tx1">
                    <a:lumMod val="95000"/>
                    <a:lumOff val="5000"/>
                  </a:schemeClr>
                </a:solidFill>
              </a:rPr>
              <a:t>repository of collections and metadata + services </a:t>
            </a:r>
            <a:endParaRPr lang="en-US" dirty="0">
              <a:solidFill>
                <a:schemeClr val="tx1">
                  <a:lumMod val="95000"/>
                  <a:lumOff val="5000"/>
                </a:schemeClr>
              </a:solidFill>
            </a:endParaRPr>
          </a:p>
        </p:txBody>
      </p:sp>
      <p:sp>
        <p:nvSpPr>
          <p:cNvPr id="6" name="Slide Number Placeholder 5"/>
          <p:cNvSpPr>
            <a:spLocks noGrp="1"/>
          </p:cNvSpPr>
          <p:nvPr>
            <p:ph type="sldNum" sz="quarter" idx="12"/>
          </p:nvPr>
        </p:nvSpPr>
        <p:spPr/>
        <p:txBody>
          <a:bodyPr/>
          <a:lstStyle/>
          <a:p>
            <a:fld id="{099BD7F8-1AF0-5D45-8036-579198579F34}"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a:t>
            </a:r>
            <a:endParaRPr lang="en-US" dirty="0"/>
          </a:p>
        </p:txBody>
      </p:sp>
      <p:sp>
        <p:nvSpPr>
          <p:cNvPr id="3" name="Slide Number Placeholder 2"/>
          <p:cNvSpPr>
            <a:spLocks noGrp="1"/>
          </p:cNvSpPr>
          <p:nvPr>
            <p:ph type="sldNum" sz="quarter" idx="12"/>
          </p:nvPr>
        </p:nvSpPr>
        <p:spPr/>
        <p:txBody>
          <a:bodyPr/>
          <a:lstStyle/>
          <a:p>
            <a:fld id="{099BD7F8-1AF0-5D45-8036-579198579F34}" type="slidenum">
              <a:rPr lang="en-US" smtClean="0"/>
              <a:pPr/>
              <a:t>6</a:t>
            </a:fld>
            <a:endParaRPr lang="en-US" dirty="0"/>
          </a:p>
        </p:txBody>
      </p:sp>
      <p:sp>
        <p:nvSpPr>
          <p:cNvPr id="4" name="TextBox 3"/>
          <p:cNvSpPr txBox="1"/>
          <p:nvPr/>
        </p:nvSpPr>
        <p:spPr>
          <a:xfrm>
            <a:off x="6553200" y="2826123"/>
            <a:ext cx="2133600" cy="2585323"/>
          </a:xfrm>
          <a:prstGeom prst="rect">
            <a:avLst/>
          </a:prstGeom>
          <a:noFill/>
        </p:spPr>
        <p:txBody>
          <a:bodyPr wrap="square" rtlCol="0">
            <a:spAutoFit/>
          </a:bodyPr>
          <a:lstStyle/>
          <a:p>
            <a:r>
              <a:rPr lang="en-US" dirty="0" smtClean="0"/>
              <a:t>Find me species that are </a:t>
            </a:r>
            <a:r>
              <a:rPr lang="en-US" u="sng" dirty="0" smtClean="0"/>
              <a:t>darters </a:t>
            </a:r>
            <a:r>
              <a:rPr lang="en-US" dirty="0" smtClean="0"/>
              <a:t>that have a </a:t>
            </a:r>
            <a:r>
              <a:rPr lang="en-US" u="sng" dirty="0" smtClean="0"/>
              <a:t>dorsal fin</a:t>
            </a:r>
            <a:r>
              <a:rPr lang="en-US" dirty="0" smtClean="0"/>
              <a:t> that looks like </a:t>
            </a:r>
            <a:r>
              <a:rPr lang="en-US" u="sng" dirty="0" smtClean="0"/>
              <a:t>this</a:t>
            </a:r>
            <a:r>
              <a:rPr lang="en-US" dirty="0" smtClean="0"/>
              <a:t>, which is connected to another dorsal fin that looks like </a:t>
            </a:r>
            <a:r>
              <a:rPr lang="en-US" u="sng" dirty="0" smtClean="0"/>
              <a:t>this</a:t>
            </a:r>
            <a:r>
              <a:rPr lang="en-US" dirty="0" smtClean="0"/>
              <a:t>, which might has an </a:t>
            </a:r>
            <a:r>
              <a:rPr lang="en-US" u="sng" dirty="0" smtClean="0"/>
              <a:t>orange-colored edge</a:t>
            </a:r>
            <a:endParaRPr lang="en-US" u="sng" dirty="0"/>
          </a:p>
        </p:txBody>
      </p:sp>
      <p:pic>
        <p:nvPicPr>
          <p:cNvPr id="8" name="Picture 7" descr="Screen shot 2011-01-28 at 6.52.17 AM.png"/>
          <p:cNvPicPr>
            <a:picLocks noChangeAspect="1"/>
          </p:cNvPicPr>
          <p:nvPr/>
        </p:nvPicPr>
        <p:blipFill>
          <a:blip r:embed="rId3"/>
          <a:stretch>
            <a:fillRect/>
          </a:stretch>
        </p:blipFill>
        <p:spPr>
          <a:xfrm>
            <a:off x="457200" y="2698750"/>
            <a:ext cx="5562600" cy="3657600"/>
          </a:xfrm>
          <a:prstGeom prst="rect">
            <a:avLst/>
          </a:prstGeom>
        </p:spPr>
      </p:pic>
      <p:grpSp>
        <p:nvGrpSpPr>
          <p:cNvPr id="20" name="Group 19"/>
          <p:cNvGrpSpPr/>
          <p:nvPr/>
        </p:nvGrpSpPr>
        <p:grpSpPr>
          <a:xfrm>
            <a:off x="3417666" y="3682193"/>
            <a:ext cx="4359729" cy="736956"/>
            <a:chOff x="3417666" y="3669099"/>
            <a:chExt cx="4359729" cy="736956"/>
          </a:xfrm>
        </p:grpSpPr>
        <p:sp>
          <p:nvSpPr>
            <p:cNvPr id="9" name="Rectangle 8"/>
            <p:cNvSpPr/>
            <p:nvPr/>
          </p:nvSpPr>
          <p:spPr>
            <a:xfrm>
              <a:off x="3417666" y="3669099"/>
              <a:ext cx="1442411" cy="736956"/>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Curved Connector 10"/>
            <p:cNvCxnSpPr/>
            <p:nvPr/>
          </p:nvCxnSpPr>
          <p:spPr>
            <a:xfrm rot="10800000" flipV="1">
              <a:off x="4860078" y="3967494"/>
              <a:ext cx="2917317" cy="246002"/>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1975255" y="3733624"/>
            <a:ext cx="6129471" cy="1006418"/>
            <a:chOff x="1975255" y="3733624"/>
            <a:chExt cx="6129471" cy="1006418"/>
          </a:xfrm>
        </p:grpSpPr>
        <p:sp>
          <p:nvSpPr>
            <p:cNvPr id="18" name="Rectangle 17"/>
            <p:cNvSpPr/>
            <p:nvPr/>
          </p:nvSpPr>
          <p:spPr>
            <a:xfrm>
              <a:off x="1975255" y="3733624"/>
              <a:ext cx="1442411" cy="736956"/>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Curved Connector 18"/>
            <p:cNvCxnSpPr/>
            <p:nvPr/>
          </p:nvCxnSpPr>
          <p:spPr>
            <a:xfrm rot="10800000">
              <a:off x="3417667" y="3967494"/>
              <a:ext cx="4687059" cy="772548"/>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1831231" y="3733623"/>
            <a:ext cx="5330778" cy="1608744"/>
            <a:chOff x="1831231" y="3733623"/>
            <a:chExt cx="5330778" cy="1608744"/>
          </a:xfrm>
        </p:grpSpPr>
        <p:sp>
          <p:nvSpPr>
            <p:cNvPr id="23" name="Rectangle 22"/>
            <p:cNvSpPr/>
            <p:nvPr/>
          </p:nvSpPr>
          <p:spPr>
            <a:xfrm>
              <a:off x="1831231" y="3733623"/>
              <a:ext cx="1586435" cy="479873"/>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Curved Connector 23"/>
            <p:cNvCxnSpPr>
              <a:endCxn id="23" idx="0"/>
            </p:cNvCxnSpPr>
            <p:nvPr/>
          </p:nvCxnSpPr>
          <p:spPr>
            <a:xfrm rot="10800000">
              <a:off x="2624449" y="3733624"/>
              <a:ext cx="4537560" cy="1608743"/>
            </a:xfrm>
            <a:prstGeom prst="curvedConnector4">
              <a:avLst>
                <a:gd name="adj1" fmla="val 41259"/>
                <a:gd name="adj2" fmla="val 11421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9" name="TextBox 28"/>
          <p:cNvSpPr txBox="1"/>
          <p:nvPr/>
        </p:nvSpPr>
        <p:spPr>
          <a:xfrm>
            <a:off x="457200" y="1417638"/>
            <a:ext cx="7987948" cy="1015663"/>
          </a:xfrm>
          <a:prstGeom prst="rect">
            <a:avLst/>
          </a:prstGeom>
          <a:noFill/>
        </p:spPr>
        <p:txBody>
          <a:bodyPr wrap="square" rtlCol="0">
            <a:spAutoFit/>
          </a:bodyPr>
          <a:lstStyle/>
          <a:p>
            <a:r>
              <a:rPr lang="en-US" sz="2000" dirty="0" smtClean="0"/>
              <a:t>While learning how to identify fish, a student might make use of an advanced query that involves searching for </a:t>
            </a:r>
            <a:r>
              <a:rPr lang="en-US" sz="2000" dirty="0" err="1" smtClean="0"/>
              <a:t>subimages</a:t>
            </a:r>
            <a:r>
              <a:rPr lang="en-US" sz="2000" dirty="0" smtClean="0"/>
              <a:t>, in context of other information, incl. other </a:t>
            </a:r>
            <a:r>
              <a:rPr lang="en-US" sz="2000" dirty="0" err="1" smtClean="0"/>
              <a:t>subimages</a:t>
            </a:r>
            <a:r>
              <a:rPr lang="en-US" sz="20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133" y="711200"/>
            <a:ext cx="8703733" cy="1388531"/>
          </a:xfrm>
        </p:spPr>
        <p:txBody>
          <a:bodyPr>
            <a:normAutofit/>
          </a:bodyPr>
          <a:lstStyle/>
          <a:p>
            <a:r>
              <a:rPr lang="en-US" sz="3600" dirty="0" smtClean="0"/>
              <a:t>Searching for such fine-grain contextual information is not supported by current </a:t>
            </a:r>
            <a:r>
              <a:rPr lang="en-US" sz="3600" dirty="0" err="1" smtClean="0"/>
              <a:t>DLs</a:t>
            </a:r>
            <a:r>
              <a:rPr lang="en-US" sz="3600" dirty="0" smtClean="0"/>
              <a:t> </a:t>
            </a:r>
            <a:endParaRPr lang="en-US" sz="3600" dirty="0"/>
          </a:p>
        </p:txBody>
      </p:sp>
      <p:sp>
        <p:nvSpPr>
          <p:cNvPr id="3" name="Slide Number Placeholder 2"/>
          <p:cNvSpPr>
            <a:spLocks noGrp="1"/>
          </p:cNvSpPr>
          <p:nvPr>
            <p:ph type="sldNum" sz="quarter" idx="12"/>
          </p:nvPr>
        </p:nvSpPr>
        <p:spPr/>
        <p:txBody>
          <a:bodyPr/>
          <a:lstStyle/>
          <a:p>
            <a:fld id="{099BD7F8-1AF0-5D45-8036-579198579F34}" type="slidenum">
              <a:rPr lang="en-US" smtClean="0"/>
              <a:pPr/>
              <a:t>7</a:t>
            </a:fld>
            <a:endParaRPr lang="en-US" dirty="0"/>
          </a:p>
        </p:txBody>
      </p:sp>
      <p:sp>
        <p:nvSpPr>
          <p:cNvPr id="4" name="TextBox 3"/>
          <p:cNvSpPr txBox="1"/>
          <p:nvPr/>
        </p:nvSpPr>
        <p:spPr>
          <a:xfrm>
            <a:off x="6553200" y="2826123"/>
            <a:ext cx="2133600" cy="2862323"/>
          </a:xfrm>
          <a:prstGeom prst="rect">
            <a:avLst/>
          </a:prstGeom>
          <a:noFill/>
        </p:spPr>
        <p:txBody>
          <a:bodyPr wrap="square" rtlCol="0">
            <a:spAutoFit/>
          </a:bodyPr>
          <a:lstStyle/>
          <a:p>
            <a:r>
              <a:rPr lang="en-US" dirty="0" smtClean="0">
                <a:solidFill>
                  <a:schemeClr val="bg1">
                    <a:lumMod val="65000"/>
                  </a:schemeClr>
                </a:solidFill>
              </a:rPr>
              <a:t>Find me species that are </a:t>
            </a:r>
            <a:r>
              <a:rPr lang="en-US" u="sng" dirty="0" smtClean="0">
                <a:solidFill>
                  <a:schemeClr val="bg1">
                    <a:lumMod val="65000"/>
                  </a:schemeClr>
                </a:solidFill>
              </a:rPr>
              <a:t>darters </a:t>
            </a:r>
            <a:r>
              <a:rPr lang="en-US" dirty="0" smtClean="0">
                <a:solidFill>
                  <a:schemeClr val="bg1">
                    <a:lumMod val="65000"/>
                  </a:schemeClr>
                </a:solidFill>
              </a:rPr>
              <a:t>that have a </a:t>
            </a:r>
            <a:r>
              <a:rPr lang="en-US" u="sng" dirty="0" smtClean="0">
                <a:solidFill>
                  <a:schemeClr val="bg1">
                    <a:lumMod val="65000"/>
                  </a:schemeClr>
                </a:solidFill>
              </a:rPr>
              <a:t>dorsal fin</a:t>
            </a:r>
            <a:r>
              <a:rPr lang="en-US" dirty="0" smtClean="0">
                <a:solidFill>
                  <a:schemeClr val="bg1">
                    <a:lumMod val="65000"/>
                  </a:schemeClr>
                </a:solidFill>
              </a:rPr>
              <a:t> that looks like </a:t>
            </a:r>
            <a:r>
              <a:rPr lang="en-US" u="sng" dirty="0" smtClean="0">
                <a:solidFill>
                  <a:schemeClr val="bg1">
                    <a:lumMod val="65000"/>
                  </a:schemeClr>
                </a:solidFill>
              </a:rPr>
              <a:t>this</a:t>
            </a:r>
            <a:r>
              <a:rPr lang="en-US" dirty="0" smtClean="0">
                <a:solidFill>
                  <a:schemeClr val="bg1">
                    <a:lumMod val="65000"/>
                  </a:schemeClr>
                </a:solidFill>
              </a:rPr>
              <a:t>, which is connected to another dorsal fin that looks like </a:t>
            </a:r>
            <a:r>
              <a:rPr lang="en-US" u="sng" dirty="0" smtClean="0">
                <a:solidFill>
                  <a:schemeClr val="bg1">
                    <a:lumMod val="65000"/>
                  </a:schemeClr>
                </a:solidFill>
              </a:rPr>
              <a:t>this</a:t>
            </a:r>
            <a:r>
              <a:rPr lang="en-US" dirty="0" smtClean="0">
                <a:solidFill>
                  <a:schemeClr val="bg1">
                    <a:lumMod val="65000"/>
                  </a:schemeClr>
                </a:solidFill>
              </a:rPr>
              <a:t>, which might have an </a:t>
            </a:r>
            <a:r>
              <a:rPr lang="en-US" u="sng" dirty="0" smtClean="0">
                <a:solidFill>
                  <a:schemeClr val="bg1">
                    <a:lumMod val="65000"/>
                  </a:schemeClr>
                </a:solidFill>
              </a:rPr>
              <a:t>orange hue on its edge</a:t>
            </a:r>
            <a:endParaRPr lang="en-US" u="sng" dirty="0">
              <a:solidFill>
                <a:schemeClr val="bg1">
                  <a:lumMod val="65000"/>
                </a:schemeClr>
              </a:solidFill>
            </a:endParaRPr>
          </a:p>
        </p:txBody>
      </p:sp>
      <p:pic>
        <p:nvPicPr>
          <p:cNvPr id="8" name="Picture 7" descr="Screen shot 2011-01-28 at 6.52.17 AM.png"/>
          <p:cNvPicPr>
            <a:picLocks noChangeAspect="1"/>
          </p:cNvPicPr>
          <p:nvPr/>
        </p:nvPicPr>
        <p:blipFill>
          <a:blip r:embed="rId3"/>
          <a:stretch>
            <a:fillRect/>
          </a:stretch>
        </p:blipFill>
        <p:spPr>
          <a:xfrm>
            <a:off x="457200" y="2698750"/>
            <a:ext cx="5562600" cy="3657600"/>
          </a:xfrm>
          <a:prstGeom prst="rect">
            <a:avLst/>
          </a:prstGeom>
        </p:spPr>
      </p:pic>
      <p:sp>
        <p:nvSpPr>
          <p:cNvPr id="9" name="Rectangle 8"/>
          <p:cNvSpPr/>
          <p:nvPr/>
        </p:nvSpPr>
        <p:spPr>
          <a:xfrm>
            <a:off x="1831232" y="3682193"/>
            <a:ext cx="3028846" cy="736956"/>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831231" y="3733623"/>
            <a:ext cx="1586435" cy="411480"/>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24942" y="2726274"/>
            <a:ext cx="1761067" cy="400110"/>
          </a:xfrm>
          <a:prstGeom prst="rect">
            <a:avLst/>
          </a:prstGeom>
          <a:noFill/>
        </p:spPr>
        <p:txBody>
          <a:bodyPr wrap="square" rtlCol="0">
            <a:spAutoFit/>
          </a:bodyPr>
          <a:lstStyle/>
          <a:p>
            <a:r>
              <a:rPr lang="en-US" sz="2000" b="1" dirty="0" smtClean="0"/>
              <a:t>Darter</a:t>
            </a:r>
            <a:endParaRPr lang="en-US" sz="2000" b="1" dirty="0"/>
          </a:p>
        </p:txBody>
      </p:sp>
      <p:sp>
        <p:nvSpPr>
          <p:cNvPr id="17" name="TextBox 16"/>
          <p:cNvSpPr txBox="1"/>
          <p:nvPr/>
        </p:nvSpPr>
        <p:spPr>
          <a:xfrm>
            <a:off x="3386871" y="2973990"/>
            <a:ext cx="1761067" cy="707886"/>
          </a:xfrm>
          <a:prstGeom prst="rect">
            <a:avLst/>
          </a:prstGeom>
          <a:noFill/>
        </p:spPr>
        <p:txBody>
          <a:bodyPr wrap="square" rtlCol="0">
            <a:spAutoFit/>
          </a:bodyPr>
          <a:lstStyle/>
          <a:p>
            <a:r>
              <a:rPr lang="en-US" sz="2000" b="1" dirty="0" smtClean="0"/>
              <a:t>Two dorsal fins connected</a:t>
            </a:r>
            <a:endParaRPr lang="en-US" sz="2000" b="1" dirty="0"/>
          </a:p>
        </p:txBody>
      </p:sp>
      <p:sp>
        <p:nvSpPr>
          <p:cNvPr id="20" name="TextBox 19"/>
          <p:cNvSpPr txBox="1"/>
          <p:nvPr/>
        </p:nvSpPr>
        <p:spPr>
          <a:xfrm>
            <a:off x="1693536" y="3299016"/>
            <a:ext cx="1761067" cy="400110"/>
          </a:xfrm>
          <a:prstGeom prst="rect">
            <a:avLst/>
          </a:prstGeom>
          <a:noFill/>
        </p:spPr>
        <p:txBody>
          <a:bodyPr wrap="square" rtlCol="0">
            <a:spAutoFit/>
          </a:bodyPr>
          <a:lstStyle/>
          <a:p>
            <a:r>
              <a:rPr lang="en-US" sz="2000" b="1" dirty="0" smtClean="0"/>
              <a:t>Orange edge</a:t>
            </a:r>
            <a:endParaRPr lang="en-US" sz="20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22402" y="14555"/>
            <a:ext cx="8945093" cy="1515400"/>
          </a:xfrm>
        </p:spPr>
        <p:txBody>
          <a:bodyPr>
            <a:normAutofit/>
          </a:bodyPr>
          <a:lstStyle/>
          <a:p>
            <a:pPr algn="l"/>
            <a:r>
              <a:rPr lang="en-US" sz="3800" dirty="0" smtClean="0">
                <a:solidFill>
                  <a:schemeClr val="tx1">
                    <a:lumMod val="95000"/>
                    <a:lumOff val="5000"/>
                  </a:schemeClr>
                </a:solidFill>
              </a:rPr>
              <a:t>Superimposed information (SI) enables working with contextualized subdocuments</a:t>
            </a:r>
            <a:endParaRPr lang="en-US" sz="3800" dirty="0">
              <a:solidFill>
                <a:schemeClr val="tx1">
                  <a:lumMod val="95000"/>
                  <a:lumOff val="5000"/>
                </a:schemeClr>
              </a:solidFill>
            </a:endParaRPr>
          </a:p>
        </p:txBody>
      </p:sp>
      <p:grpSp>
        <p:nvGrpSpPr>
          <p:cNvPr id="20" name="Group 19"/>
          <p:cNvGrpSpPr/>
          <p:nvPr/>
        </p:nvGrpSpPr>
        <p:grpSpPr>
          <a:xfrm>
            <a:off x="566120" y="1606450"/>
            <a:ext cx="7971595" cy="4895833"/>
            <a:chOff x="1295400" y="1981200"/>
            <a:chExt cx="6858000" cy="4200525"/>
          </a:xfrm>
        </p:grpSpPr>
        <p:pic>
          <p:nvPicPr>
            <p:cNvPr id="12" name="Picture 6" descr="in_situ_1"/>
            <p:cNvPicPr>
              <a:picLocks noChangeAspect="1" noChangeArrowheads="1"/>
            </p:cNvPicPr>
            <p:nvPr/>
          </p:nvPicPr>
          <p:blipFill>
            <a:blip r:embed="rId3"/>
            <a:srcRect/>
            <a:stretch>
              <a:fillRect/>
            </a:stretch>
          </p:blipFill>
          <p:spPr bwMode="auto">
            <a:xfrm>
              <a:off x="1314450" y="4343400"/>
              <a:ext cx="6838950" cy="1838325"/>
            </a:xfrm>
            <a:prstGeom prst="rect">
              <a:avLst/>
            </a:prstGeom>
            <a:noFill/>
          </p:spPr>
        </p:pic>
        <p:pic>
          <p:nvPicPr>
            <p:cNvPr id="13" name="Picture 7" descr="in_situ_2"/>
            <p:cNvPicPr>
              <a:picLocks noChangeAspect="1" noChangeArrowheads="1"/>
            </p:cNvPicPr>
            <p:nvPr/>
          </p:nvPicPr>
          <p:blipFill>
            <a:blip r:embed="rId4"/>
            <a:srcRect/>
            <a:stretch>
              <a:fillRect/>
            </a:stretch>
          </p:blipFill>
          <p:spPr bwMode="auto">
            <a:xfrm>
              <a:off x="3371850" y="1981200"/>
              <a:ext cx="3295650" cy="1314450"/>
            </a:xfrm>
            <a:prstGeom prst="rect">
              <a:avLst/>
            </a:prstGeom>
            <a:noFill/>
          </p:spPr>
        </p:pic>
        <p:sp>
          <p:nvSpPr>
            <p:cNvPr id="14" name="Line 9"/>
            <p:cNvSpPr>
              <a:spLocks noChangeShapeType="1"/>
            </p:cNvSpPr>
            <p:nvPr/>
          </p:nvSpPr>
          <p:spPr bwMode="auto">
            <a:xfrm flipH="1">
              <a:off x="2305050" y="2971800"/>
              <a:ext cx="1828800" cy="2438400"/>
            </a:xfrm>
            <a:prstGeom prst="line">
              <a:avLst/>
            </a:prstGeom>
            <a:noFill/>
            <a:ln w="19050">
              <a:solidFill>
                <a:schemeClr val="tx1"/>
              </a:solidFill>
              <a:prstDash val="dash"/>
              <a:round/>
              <a:headEnd/>
              <a:tailEnd type="triangle" w="lg" len="med"/>
            </a:ln>
            <a:effectLst/>
          </p:spPr>
          <p:txBody>
            <a:bodyPr>
              <a:prstTxWarp prst="textNoShape">
                <a:avLst/>
              </a:prstTxWarp>
            </a:bodyPr>
            <a:lstStyle/>
            <a:p>
              <a:endParaRPr lang="en-US"/>
            </a:p>
          </p:txBody>
        </p:sp>
        <p:sp>
          <p:nvSpPr>
            <p:cNvPr id="15" name="Line 10"/>
            <p:cNvSpPr>
              <a:spLocks noChangeShapeType="1"/>
            </p:cNvSpPr>
            <p:nvPr/>
          </p:nvSpPr>
          <p:spPr bwMode="auto">
            <a:xfrm flipH="1">
              <a:off x="4210050" y="2971800"/>
              <a:ext cx="457200" cy="2753991"/>
            </a:xfrm>
            <a:prstGeom prst="line">
              <a:avLst/>
            </a:prstGeom>
            <a:noFill/>
            <a:ln w="19050">
              <a:solidFill>
                <a:schemeClr val="tx1"/>
              </a:solidFill>
              <a:prstDash val="dash"/>
              <a:round/>
              <a:headEnd/>
              <a:tailEnd type="triangle" w="lg" len="med"/>
            </a:ln>
            <a:effectLst/>
          </p:spPr>
          <p:txBody>
            <a:bodyPr>
              <a:prstTxWarp prst="textNoShape">
                <a:avLst/>
              </a:prstTxWarp>
            </a:bodyPr>
            <a:lstStyle/>
            <a:p>
              <a:endParaRPr lang="en-US"/>
            </a:p>
          </p:txBody>
        </p:sp>
        <p:sp>
          <p:nvSpPr>
            <p:cNvPr id="16" name="Line 11"/>
            <p:cNvSpPr>
              <a:spLocks noChangeShapeType="1"/>
            </p:cNvSpPr>
            <p:nvPr/>
          </p:nvSpPr>
          <p:spPr bwMode="auto">
            <a:xfrm>
              <a:off x="5124450" y="2286000"/>
              <a:ext cx="2514600" cy="2590800"/>
            </a:xfrm>
            <a:prstGeom prst="line">
              <a:avLst/>
            </a:prstGeom>
            <a:noFill/>
            <a:ln w="19050">
              <a:solidFill>
                <a:schemeClr val="tx1"/>
              </a:solidFill>
              <a:prstDash val="dash"/>
              <a:round/>
              <a:headEnd/>
              <a:tailEnd type="triangle" w="lg" len="med"/>
            </a:ln>
            <a:effectLst/>
          </p:spPr>
          <p:txBody>
            <a:bodyPr>
              <a:prstTxWarp prst="textNoShape">
                <a:avLst/>
              </a:prstTxWarp>
            </a:bodyPr>
            <a:lstStyle/>
            <a:p>
              <a:endParaRPr lang="en-US"/>
            </a:p>
          </p:txBody>
        </p:sp>
        <p:sp>
          <p:nvSpPr>
            <p:cNvPr id="17" name="Text Box 12"/>
            <p:cNvSpPr txBox="1">
              <a:spLocks noChangeArrowheads="1"/>
            </p:cNvSpPr>
            <p:nvPr/>
          </p:nvSpPr>
          <p:spPr bwMode="auto">
            <a:xfrm>
              <a:off x="1295400" y="3886200"/>
              <a:ext cx="1981200" cy="554539"/>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b="1" i="1">
                  <a:solidFill>
                    <a:srgbClr val="0033CC"/>
                  </a:solidFill>
                </a:rPr>
                <a:t>base (existing) information</a:t>
              </a:r>
            </a:p>
          </p:txBody>
        </p:sp>
        <p:sp>
          <p:nvSpPr>
            <p:cNvPr id="18" name="Text Box 13"/>
            <p:cNvSpPr txBox="1">
              <a:spLocks noChangeArrowheads="1"/>
            </p:cNvSpPr>
            <p:nvPr/>
          </p:nvSpPr>
          <p:spPr bwMode="auto">
            <a:xfrm>
              <a:off x="1619250" y="2209800"/>
              <a:ext cx="2438400" cy="554539"/>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b="1" i="1">
                  <a:solidFill>
                    <a:srgbClr val="CC0000"/>
                  </a:solidFill>
                </a:rPr>
                <a:t>superimposed (new) information</a:t>
              </a:r>
            </a:p>
          </p:txBody>
        </p:sp>
      </p:grpSp>
      <p:sp>
        <p:nvSpPr>
          <p:cNvPr id="21" name="Slide Number Placeholder 20"/>
          <p:cNvSpPr>
            <a:spLocks noGrp="1"/>
          </p:cNvSpPr>
          <p:nvPr>
            <p:ph type="sldNum" sz="quarter" idx="12"/>
          </p:nvPr>
        </p:nvSpPr>
        <p:spPr/>
        <p:txBody>
          <a:bodyPr/>
          <a:lstStyle/>
          <a:p>
            <a:fld id="{099BD7F8-1AF0-5D45-8036-579198579F34}" type="slidenum">
              <a:rPr lang="en-US" smtClean="0"/>
              <a:pPr/>
              <a:t>8</a:t>
            </a:fld>
            <a:endParaRPr lang="en-US"/>
          </a:p>
        </p:txBody>
      </p:sp>
      <p:sp>
        <p:nvSpPr>
          <p:cNvPr id="25" name="Right Brace 24"/>
          <p:cNvSpPr/>
          <p:nvPr/>
        </p:nvSpPr>
        <p:spPr>
          <a:xfrm rot="16200000">
            <a:off x="3905066" y="5494618"/>
            <a:ext cx="377456" cy="966690"/>
          </a:xfrm>
          <a:prstGeom prst="rightBrace">
            <a:avLst>
              <a:gd name="adj1" fmla="val 6538"/>
              <a:gd name="adj2" fmla="val 50000"/>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200"/>
            <a:ext cx="8229600" cy="841912"/>
          </a:xfrm>
        </p:spPr>
        <p:txBody>
          <a:bodyPr>
            <a:noAutofit/>
          </a:bodyPr>
          <a:lstStyle/>
          <a:p>
            <a:r>
              <a:rPr lang="en-US" sz="4800" dirty="0" smtClean="0"/>
              <a:t>Hypothesis</a:t>
            </a:r>
            <a:endParaRPr lang="en-US" sz="4800" dirty="0"/>
          </a:p>
        </p:txBody>
      </p:sp>
      <p:sp>
        <p:nvSpPr>
          <p:cNvPr id="24" name="Slide Number Placeholder 23"/>
          <p:cNvSpPr>
            <a:spLocks noGrp="1"/>
          </p:cNvSpPr>
          <p:nvPr>
            <p:ph type="sldNum" sz="quarter" idx="12"/>
          </p:nvPr>
        </p:nvSpPr>
        <p:spPr/>
        <p:txBody>
          <a:bodyPr/>
          <a:lstStyle/>
          <a:p>
            <a:fld id="{099BD7F8-1AF0-5D45-8036-579198579F34}" type="slidenum">
              <a:rPr lang="en-US" smtClean="0"/>
              <a:pPr/>
              <a:t>9</a:t>
            </a:fld>
            <a:endParaRPr lang="en-US"/>
          </a:p>
        </p:txBody>
      </p:sp>
      <p:grpSp>
        <p:nvGrpSpPr>
          <p:cNvPr id="3" name="Group 19"/>
          <p:cNvGrpSpPr/>
          <p:nvPr/>
        </p:nvGrpSpPr>
        <p:grpSpPr>
          <a:xfrm>
            <a:off x="2185552" y="1846693"/>
            <a:ext cx="2150576" cy="1357005"/>
            <a:chOff x="258711" y="2128837"/>
            <a:chExt cx="6838950" cy="4200525"/>
          </a:xfrm>
        </p:grpSpPr>
        <p:pic>
          <p:nvPicPr>
            <p:cNvPr id="11" name="Picture 6" descr="in_situ_1"/>
            <p:cNvPicPr>
              <a:picLocks noChangeAspect="1" noChangeArrowheads="1"/>
            </p:cNvPicPr>
            <p:nvPr/>
          </p:nvPicPr>
          <p:blipFill>
            <a:blip r:embed="rId3"/>
            <a:srcRect/>
            <a:stretch>
              <a:fillRect/>
            </a:stretch>
          </p:blipFill>
          <p:spPr bwMode="auto">
            <a:xfrm>
              <a:off x="258711" y="4491037"/>
              <a:ext cx="6838950" cy="1838325"/>
            </a:xfrm>
            <a:prstGeom prst="rect">
              <a:avLst/>
            </a:prstGeom>
            <a:noFill/>
          </p:spPr>
        </p:pic>
        <p:pic>
          <p:nvPicPr>
            <p:cNvPr id="12" name="Picture 7" descr="in_situ_2"/>
            <p:cNvPicPr>
              <a:picLocks noChangeAspect="1" noChangeArrowheads="1"/>
            </p:cNvPicPr>
            <p:nvPr/>
          </p:nvPicPr>
          <p:blipFill>
            <a:blip r:embed="rId4"/>
            <a:srcRect/>
            <a:stretch>
              <a:fillRect/>
            </a:stretch>
          </p:blipFill>
          <p:spPr bwMode="auto">
            <a:xfrm>
              <a:off x="2316111" y="2128837"/>
              <a:ext cx="3295650" cy="1314450"/>
            </a:xfrm>
            <a:prstGeom prst="rect">
              <a:avLst/>
            </a:prstGeom>
            <a:noFill/>
          </p:spPr>
        </p:pic>
        <p:sp>
          <p:nvSpPr>
            <p:cNvPr id="13" name="Line 9"/>
            <p:cNvSpPr>
              <a:spLocks noChangeShapeType="1"/>
            </p:cNvSpPr>
            <p:nvPr/>
          </p:nvSpPr>
          <p:spPr bwMode="auto">
            <a:xfrm flipH="1">
              <a:off x="1249311" y="3119437"/>
              <a:ext cx="1828800" cy="2438400"/>
            </a:xfrm>
            <a:prstGeom prst="line">
              <a:avLst/>
            </a:prstGeom>
            <a:noFill/>
            <a:ln w="19050">
              <a:solidFill>
                <a:schemeClr val="tx1"/>
              </a:solidFill>
              <a:prstDash val="dash"/>
              <a:round/>
              <a:headEnd/>
              <a:tailEnd type="triangle" w="lg" len="med"/>
            </a:ln>
            <a:effectLst/>
          </p:spPr>
          <p:txBody>
            <a:bodyPr>
              <a:prstTxWarp prst="textNoShape">
                <a:avLst/>
              </a:prstTxWarp>
            </a:bodyPr>
            <a:lstStyle/>
            <a:p>
              <a:endParaRPr lang="en-US"/>
            </a:p>
          </p:txBody>
        </p:sp>
        <p:sp>
          <p:nvSpPr>
            <p:cNvPr id="14" name="Line 10"/>
            <p:cNvSpPr>
              <a:spLocks noChangeShapeType="1"/>
            </p:cNvSpPr>
            <p:nvPr/>
          </p:nvSpPr>
          <p:spPr bwMode="auto">
            <a:xfrm flipH="1">
              <a:off x="3154311" y="3119437"/>
              <a:ext cx="457200" cy="2286000"/>
            </a:xfrm>
            <a:prstGeom prst="line">
              <a:avLst/>
            </a:prstGeom>
            <a:noFill/>
            <a:ln w="19050">
              <a:solidFill>
                <a:schemeClr val="tx1"/>
              </a:solidFill>
              <a:prstDash val="dash"/>
              <a:round/>
              <a:headEnd/>
              <a:tailEnd type="triangle" w="lg" len="med"/>
            </a:ln>
            <a:effectLst/>
          </p:spPr>
          <p:txBody>
            <a:bodyPr>
              <a:prstTxWarp prst="textNoShape">
                <a:avLst/>
              </a:prstTxWarp>
            </a:bodyPr>
            <a:lstStyle/>
            <a:p>
              <a:endParaRPr lang="en-US"/>
            </a:p>
          </p:txBody>
        </p:sp>
        <p:sp>
          <p:nvSpPr>
            <p:cNvPr id="15" name="Line 11"/>
            <p:cNvSpPr>
              <a:spLocks noChangeShapeType="1"/>
            </p:cNvSpPr>
            <p:nvPr/>
          </p:nvSpPr>
          <p:spPr bwMode="auto">
            <a:xfrm>
              <a:off x="4068711" y="2433637"/>
              <a:ext cx="2514600" cy="2590800"/>
            </a:xfrm>
            <a:prstGeom prst="line">
              <a:avLst/>
            </a:prstGeom>
            <a:noFill/>
            <a:ln w="19050">
              <a:solidFill>
                <a:schemeClr val="tx1"/>
              </a:solidFill>
              <a:prstDash val="dash"/>
              <a:round/>
              <a:headEnd/>
              <a:tailEnd type="triangle" w="lg" len="med"/>
            </a:ln>
            <a:effectLst/>
          </p:spPr>
          <p:txBody>
            <a:bodyPr>
              <a:prstTxWarp prst="textNoShape">
                <a:avLst/>
              </a:prstTxWarp>
            </a:bodyPr>
            <a:lstStyle/>
            <a:p>
              <a:endParaRPr lang="en-US"/>
            </a:p>
          </p:txBody>
        </p:sp>
      </p:grpSp>
      <p:sp>
        <p:nvSpPr>
          <p:cNvPr id="17" name="TextBox 16"/>
          <p:cNvSpPr txBox="1"/>
          <p:nvPr/>
        </p:nvSpPr>
        <p:spPr>
          <a:xfrm>
            <a:off x="2962913" y="3065235"/>
            <a:ext cx="567884" cy="1015663"/>
          </a:xfrm>
          <a:prstGeom prst="rect">
            <a:avLst/>
          </a:prstGeom>
          <a:noFill/>
        </p:spPr>
        <p:txBody>
          <a:bodyPr wrap="none" rtlCol="0">
            <a:spAutoFit/>
          </a:bodyPr>
          <a:lstStyle/>
          <a:p>
            <a:r>
              <a:rPr lang="en-US" sz="6000" b="1" dirty="0" smtClean="0"/>
              <a:t>+</a:t>
            </a:r>
            <a:endParaRPr lang="en-US" sz="6000" b="1" dirty="0"/>
          </a:p>
        </p:txBody>
      </p:sp>
      <p:sp>
        <p:nvSpPr>
          <p:cNvPr id="18" name="TextBox 17"/>
          <p:cNvSpPr txBox="1"/>
          <p:nvPr/>
        </p:nvSpPr>
        <p:spPr>
          <a:xfrm>
            <a:off x="5791206" y="2077225"/>
            <a:ext cx="3301996" cy="2862322"/>
          </a:xfrm>
          <a:prstGeom prst="rect">
            <a:avLst/>
          </a:prstGeom>
          <a:noFill/>
        </p:spPr>
        <p:txBody>
          <a:bodyPr wrap="square" rtlCol="0">
            <a:spAutoFit/>
          </a:bodyPr>
          <a:lstStyle/>
          <a:p>
            <a:r>
              <a:rPr lang="en-US" sz="3600" dirty="0" smtClean="0">
                <a:sym typeface="Wingdings"/>
              </a:rPr>
              <a:t>enhanced</a:t>
            </a:r>
          </a:p>
          <a:p>
            <a:r>
              <a:rPr lang="en-US" sz="3600" dirty="0" smtClean="0">
                <a:sym typeface="Wingdings"/>
              </a:rPr>
              <a:t>support to</a:t>
            </a:r>
            <a:endParaRPr lang="en-US" sz="3600" dirty="0" smtClean="0"/>
          </a:p>
          <a:p>
            <a:r>
              <a:rPr lang="en-US" sz="3600" dirty="0" smtClean="0">
                <a:sym typeface="Wingdings"/>
              </a:rPr>
              <a:t>scholarly </a:t>
            </a:r>
          </a:p>
          <a:p>
            <a:r>
              <a:rPr lang="en-US" sz="3600" dirty="0" smtClean="0">
                <a:sym typeface="Wingdings"/>
              </a:rPr>
              <a:t>tasks with subdocuments</a:t>
            </a:r>
            <a:endParaRPr lang="en-US" sz="3600" dirty="0"/>
          </a:p>
        </p:txBody>
      </p:sp>
      <p:sp>
        <p:nvSpPr>
          <p:cNvPr id="19" name="Right Arrow 18"/>
          <p:cNvSpPr/>
          <p:nvPr/>
        </p:nvSpPr>
        <p:spPr>
          <a:xfrm>
            <a:off x="4642739" y="3237552"/>
            <a:ext cx="1063802" cy="7248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07779" y="3203699"/>
            <a:ext cx="2166726" cy="707886"/>
          </a:xfrm>
          <a:prstGeom prst="rect">
            <a:avLst/>
          </a:prstGeom>
          <a:noFill/>
        </p:spPr>
        <p:txBody>
          <a:bodyPr wrap="square" rtlCol="0">
            <a:spAutoFit/>
          </a:bodyPr>
          <a:lstStyle/>
          <a:p>
            <a:r>
              <a:rPr lang="en-US" sz="4000" dirty="0" smtClean="0">
                <a:sym typeface="Wingdings"/>
              </a:rPr>
              <a:t>SI-DL</a:t>
            </a:r>
            <a:endParaRPr lang="en-US" sz="4000" dirty="0"/>
          </a:p>
        </p:txBody>
      </p:sp>
      <p:pic>
        <p:nvPicPr>
          <p:cNvPr id="23" name="Picture 22"/>
          <p:cNvPicPr>
            <a:picLocks noChangeAspect="1"/>
          </p:cNvPicPr>
          <p:nvPr/>
        </p:nvPicPr>
        <p:blipFill>
          <a:blip r:embed="rId5"/>
          <a:stretch>
            <a:fillRect/>
          </a:stretch>
        </p:blipFill>
        <p:spPr>
          <a:xfrm>
            <a:off x="2185552" y="4080898"/>
            <a:ext cx="2150575" cy="1253102"/>
          </a:xfrm>
          <a:prstGeom prst="rect">
            <a:avLst/>
          </a:prstGeom>
        </p:spPr>
      </p:pic>
      <p:sp>
        <p:nvSpPr>
          <p:cNvPr id="16" name="TextBox 15"/>
          <p:cNvSpPr txBox="1"/>
          <p:nvPr/>
        </p:nvSpPr>
        <p:spPr>
          <a:xfrm>
            <a:off x="1363247" y="3017436"/>
            <a:ext cx="567884" cy="1015663"/>
          </a:xfrm>
          <a:prstGeom prst="rect">
            <a:avLst/>
          </a:prstGeom>
          <a:noFill/>
        </p:spPr>
        <p:txBody>
          <a:bodyPr wrap="square" rtlCol="0">
            <a:spAutoFit/>
          </a:bodyPr>
          <a:lstStyle/>
          <a:p>
            <a:r>
              <a:rPr lang="en-US" sz="6000" b="1" dirty="0" smtClean="0"/>
              <a:t>=</a:t>
            </a:r>
            <a:endParaRPr lang="en-US" sz="60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12804</TotalTime>
  <Words>5443</Words>
  <Application>Microsoft Macintosh PowerPoint</Application>
  <PresentationFormat>On-screen Show (4:3)</PresentationFormat>
  <Paragraphs>480</Paragraphs>
  <Slides>47</Slides>
  <Notes>40</Notes>
  <HiddenSlides>0</HiddenSlides>
  <MMClips>0</MMClips>
  <ScaleCrop>false</ScaleCrop>
  <HeadingPairs>
    <vt:vector size="4" baseType="variant">
      <vt:variant>
        <vt:lpstr>Design Template</vt:lpstr>
      </vt:variant>
      <vt:variant>
        <vt:i4>1</vt:i4>
      </vt:variant>
      <vt:variant>
        <vt:lpstr>Slide Titles</vt:lpstr>
      </vt:variant>
      <vt:variant>
        <vt:i4>47</vt:i4>
      </vt:variant>
    </vt:vector>
  </HeadingPairs>
  <TitlesOfParts>
    <vt:vector size="48" baseType="lpstr">
      <vt:lpstr>Office Theme</vt:lpstr>
      <vt:lpstr>Use of Subimages in Fish Species Identification: A Qualitative Study</vt:lpstr>
      <vt:lpstr>Talk overview</vt:lpstr>
      <vt:lpstr>Motivation: many scholarly tasks involve working with subdocuments</vt:lpstr>
      <vt:lpstr>Problems</vt:lpstr>
      <vt:lpstr>A digital library (DL) includes a repository of collections and metadata + services </vt:lpstr>
      <vt:lpstr>Scenario</vt:lpstr>
      <vt:lpstr>Searching for such fine-grain contextual information is not supported by current DLs </vt:lpstr>
      <vt:lpstr>Superimposed information (SI) enables working with contextualized subdocuments</vt:lpstr>
      <vt:lpstr>Hypothesis</vt:lpstr>
      <vt:lpstr>SuperIDR – a prototype personal SI-DL</vt:lpstr>
      <vt:lpstr>Task: fish species identification</vt:lpstr>
      <vt:lpstr>SuperIDR: species details interface</vt:lpstr>
      <vt:lpstr>Results of a classroom-based user study of SuperIDR</vt:lpstr>
      <vt:lpstr>A qualitative study of subimage and SuperIDR use</vt:lpstr>
      <vt:lpstr>Study design criteria</vt:lpstr>
      <vt:lpstr>Qualitative study procedures</vt:lpstr>
      <vt:lpstr>Slide 17</vt:lpstr>
      <vt:lpstr>Qualitative study procedures</vt:lpstr>
      <vt:lpstr>Qualitative study procedures</vt:lpstr>
      <vt:lpstr>Data analysis was informed by Grounded Theory </vt:lpstr>
      <vt:lpstr>6 participants: 3 groups</vt:lpstr>
      <vt:lpstr>A qualitative study of subimage and SuperIDR use</vt:lpstr>
      <vt:lpstr>Subimage/annotation characteristics</vt:lpstr>
      <vt:lpstr>Slide 24</vt:lpstr>
      <vt:lpstr>Slide 25</vt:lpstr>
      <vt:lpstr>Slide 26</vt:lpstr>
      <vt:lpstr>A qualitative study of subimage and SuperIDR use</vt:lpstr>
      <vt:lpstr>Strategies and contexts of subimage use in fish identification</vt:lpstr>
      <vt:lpstr>Subimages in species learning methods</vt:lpstr>
      <vt:lpstr>Subimage use in SuperIDR</vt:lpstr>
      <vt:lpstr>Comparing similar species  (manual inspection)</vt:lpstr>
      <vt:lpstr>SuperIDR: combined search</vt:lpstr>
      <vt:lpstr>Slide 33</vt:lpstr>
      <vt:lpstr>Slide 34</vt:lpstr>
      <vt:lpstr>Slide 35</vt:lpstr>
      <vt:lpstr>Recommendations for design of an SI-DL</vt:lpstr>
      <vt:lpstr>Recommendations for design of an SI-DL</vt:lpstr>
      <vt:lpstr>Conclusions</vt:lpstr>
      <vt:lpstr>Resources and pointers</vt:lpstr>
      <vt:lpstr>Acknowledgments</vt:lpstr>
      <vt:lpstr>Thank you</vt:lpstr>
      <vt:lpstr>Appendix</vt:lpstr>
      <vt:lpstr>Photo attributions (Flickr)</vt:lpstr>
      <vt:lpstr>Photo attributions (Flickr)</vt:lpstr>
      <vt:lpstr>Slide 45</vt:lpstr>
      <vt:lpstr>Study setup</vt:lpstr>
      <vt:lpstr>Summary of findings of qualitative study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Libraries with Superimposed Information: Supporting Scholarly Tasks that Involve Fine-grain Information</dc:title>
  <dc:creator>Bhavanishankar Subramaniam</dc:creator>
  <cp:lastModifiedBy>Lin Tzy Li</cp:lastModifiedBy>
  <cp:revision>991</cp:revision>
  <dcterms:created xsi:type="dcterms:W3CDTF">2011-06-15T01:41:23Z</dcterms:created>
  <dcterms:modified xsi:type="dcterms:W3CDTF">2011-06-15T12:09:44Z</dcterms:modified>
</cp:coreProperties>
</file>