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5" r:id="rId3"/>
    <p:sldId id="334" r:id="rId4"/>
    <p:sldId id="310" r:id="rId5"/>
    <p:sldId id="311" r:id="rId6"/>
    <p:sldId id="330" r:id="rId7"/>
    <p:sldId id="325" r:id="rId8"/>
    <p:sldId id="326" r:id="rId9"/>
    <p:sldId id="327" r:id="rId10"/>
    <p:sldId id="335" r:id="rId11"/>
    <p:sldId id="329" r:id="rId12"/>
    <p:sldId id="30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19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580" autoAdjust="0"/>
    <p:restoredTop sz="86433" autoAdjust="0"/>
  </p:normalViewPr>
  <p:slideViewPr>
    <p:cSldViewPr>
      <p:cViewPr varScale="1">
        <p:scale>
          <a:sx n="99" d="100"/>
          <a:sy n="99" d="100"/>
        </p:scale>
        <p:origin x="-104" y="-128"/>
      </p:cViewPr>
      <p:guideLst>
        <p:guide orient="horz" pos="3888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2F90B-5835-2847-8023-D568E06F107A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ECCF5-7312-3949-BFA0-0196C13C6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53CC7A-5142-3544-ACEF-A5FC32B39C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CC7A-5142-3544-ACEF-A5FC32B39C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CC7A-5142-3544-ACEF-A5FC32B39C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CC7A-5142-3544-ACEF-A5FC32B39C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CC7A-5142-3544-ACEF-A5FC32B39C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CC7A-5142-3544-ACEF-A5FC32B39C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CC7A-5142-3544-ACEF-A5FC32B39C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CC7A-5142-3544-ACEF-A5FC32B39C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04800" y="6019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10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04800" y="12192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10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400800"/>
            <a:ext cx="1219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248400"/>
            <a:ext cx="914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1145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912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pple Chancery" charset="0"/>
              </a:defRPr>
            </a:lvl1pPr>
          </a:lstStyle>
          <a:p>
            <a:r>
              <a:rPr lang="en-US" smtClean="0"/>
              <a:t>Network Dynamics and</a:t>
            </a:r>
            <a:br>
              <a:rPr lang="en-US" smtClean="0"/>
            </a:br>
            <a:r>
              <a:rPr lang="en-US" smtClean="0"/>
              <a:t>Simulation Science Laboratory</a:t>
            </a:r>
            <a:endParaRPr lang="en-US" sz="1800" i="1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04800" y="6019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10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04800" y="12192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10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6400800"/>
            <a:ext cx="1219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6248400"/>
            <a:ext cx="914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0"/>
            <a:ext cx="8839200" cy="1143000"/>
          </a:xfrm>
        </p:spPr>
        <p:txBody>
          <a:bodyPr/>
          <a:lstStyle/>
          <a:p>
            <a:pPr lvl="0" eaLnBrk="1" hangingPunct="1"/>
            <a:r>
              <a:rPr lang="en-US" dirty="0" smtClean="0"/>
              <a:t>SimDL: A Model Ontology Driven Digital Library for Simulation Systems</a:t>
            </a:r>
            <a:endParaRPr lang="en-US" sz="2000" dirty="0">
              <a:latin typeface="Cambr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Jonathan </a:t>
            </a:r>
            <a:r>
              <a:rPr lang="en-US" dirty="0" smtClean="0"/>
              <a:t>Leidig - </a:t>
            </a:r>
            <a:r>
              <a:rPr lang="en-US" dirty="0" err="1" smtClean="0"/>
              <a:t>leidig@vt.edu</a:t>
            </a:r>
            <a:endParaRPr lang="en-US" dirty="0" smtClean="0"/>
          </a:p>
          <a:p>
            <a:pPr eaLnBrk="1" hangingPunct="1"/>
            <a:r>
              <a:rPr lang="en-US" dirty="0" smtClean="0"/>
              <a:t>Edward A. Fox</a:t>
            </a:r>
          </a:p>
          <a:p>
            <a:pPr eaLnBrk="1" hangingPunct="1"/>
            <a:r>
              <a:rPr lang="en-US" dirty="0" smtClean="0"/>
              <a:t>Kevin Hall</a:t>
            </a:r>
          </a:p>
          <a:p>
            <a:pPr eaLnBrk="1" hangingPunct="1"/>
            <a:r>
              <a:rPr lang="en-US" dirty="0" smtClean="0"/>
              <a:t>Madhav Marathe</a:t>
            </a:r>
          </a:p>
          <a:p>
            <a:pPr eaLnBrk="1" hangingPunct="1"/>
            <a:r>
              <a:rPr lang="en-US" dirty="0" smtClean="0"/>
              <a:t>Henning Mortveit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62200" y="55626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JCDL: June 13-17, 2011, Ottawa, Canada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96"/>
          <p:cNvSpPr/>
          <p:nvPr/>
        </p:nvSpPr>
        <p:spPr bwMode="auto">
          <a:xfrm>
            <a:off x="3429000" y="3581400"/>
            <a:ext cx="2514600" cy="914400"/>
          </a:xfrm>
          <a:prstGeom prst="ellipse">
            <a:avLst/>
          </a:prstGeom>
          <a:solidFill>
            <a:schemeClr val="bg1">
              <a:lumMod val="65000"/>
              <a:alpha val="9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572000" cy="4114800"/>
          </a:xfrm>
        </p:spPr>
        <p:txBody>
          <a:bodyPr/>
          <a:lstStyle/>
          <a:p>
            <a:r>
              <a:rPr lang="en-US" dirty="0" smtClean="0"/>
              <a:t>Swiss Tropical Institute </a:t>
            </a:r>
          </a:p>
          <a:p>
            <a:pPr lvl="1"/>
            <a:r>
              <a:rPr lang="en-US" dirty="0" smtClean="0"/>
              <a:t>Malaria simulation models</a:t>
            </a:r>
          </a:p>
          <a:p>
            <a:r>
              <a:rPr lang="en-US" dirty="0" smtClean="0"/>
              <a:t>Virginia Bioinformatics Institute</a:t>
            </a:r>
          </a:p>
          <a:p>
            <a:pPr lvl="1"/>
            <a:r>
              <a:rPr lang="en-US" dirty="0" smtClean="0"/>
              <a:t>Disease and network models</a:t>
            </a:r>
            <a:endParaRPr lang="en-US" dirty="0" smtClean="0"/>
          </a:p>
          <a:p>
            <a:r>
              <a:rPr lang="en-US" dirty="0" smtClean="0"/>
              <a:t>Network science cyberinfrastructure</a:t>
            </a:r>
          </a:p>
          <a:p>
            <a:pPr lvl="1"/>
            <a:r>
              <a:rPr lang="en-US" dirty="0" smtClean="0"/>
              <a:t>Network simulation &amp; analysis</a:t>
            </a:r>
          </a:p>
          <a:p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66800" y="3886200"/>
            <a:ext cx="1219200" cy="533400"/>
            <a:chOff x="7010400" y="2057400"/>
            <a:chExt cx="1219200" cy="5334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7010400" y="2057400"/>
              <a:ext cx="12192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9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7010400" y="2133600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itchFamily="-110" charset="-128"/>
                  <a:cs typeface="ＭＳ Ｐゴシック" pitchFamily="-110" charset="-128"/>
                </a:rPr>
                <a:t>SimDL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14400" y="5105400"/>
            <a:ext cx="1600200" cy="533400"/>
            <a:chOff x="7315200" y="3352800"/>
            <a:chExt cx="1219200" cy="5334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315200" y="3352800"/>
              <a:ext cx="12192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9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7315200" y="3429000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itchFamily="-110" charset="-128"/>
                  <a:cs typeface="ＭＳ Ｐゴシック" pitchFamily="-110" charset="-128"/>
                </a:rPr>
                <a:t>Interfaces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590800" y="4953000"/>
            <a:ext cx="1828800" cy="838200"/>
            <a:chOff x="1066800" y="4114800"/>
            <a:chExt cx="1828800" cy="838200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1066800" y="4114800"/>
              <a:ext cx="1828800" cy="838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9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 bwMode="auto">
            <a:xfrm>
              <a:off x="1066800" y="4190999"/>
              <a:ext cx="1828800" cy="718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itchFamily="-110" charset="-128"/>
                  <a:cs typeface="ＭＳ Ｐゴシック" pitchFamily="-110" charset="-128"/>
                </a:rPr>
                <a:t>Simulation</a:t>
              </a: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 smtClean="0">
                  <a:latin typeface="+mn-lt"/>
                  <a:ea typeface="ＭＳ Ｐゴシック" pitchFamily="-110" charset="-128"/>
                  <a:cs typeface="ＭＳ Ｐゴシック" pitchFamily="-110" charset="-128"/>
                </a:rPr>
                <a:t>Models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324600" y="4953000"/>
            <a:ext cx="1981200" cy="838200"/>
            <a:chOff x="5410200" y="5105400"/>
            <a:chExt cx="1981200" cy="800100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5410200" y="5105400"/>
              <a:ext cx="1981200" cy="8001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9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 bwMode="auto">
            <a:xfrm>
              <a:off x="5410200" y="5181600"/>
              <a:ext cx="1981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>
                <a:spcBef>
                  <a:spcPts val="0"/>
                </a:spcBef>
                <a:defRPr/>
              </a:pPr>
              <a:r>
                <a:rPr lang="en-US" sz="2000" kern="0" dirty="0" smtClean="0">
                  <a:latin typeface="+mn-lt"/>
                  <a:ea typeface="ＭＳ Ｐゴシック" pitchFamily="-110" charset="-128"/>
                  <a:cs typeface="ＭＳ Ｐゴシック" pitchFamily="-110" charset="-128"/>
                </a:rPr>
                <a:t>Computational</a:t>
              </a:r>
              <a:endParaRPr lang="en-US" sz="2000" dirty="0" smtClean="0"/>
            </a:p>
            <a:p>
              <a:pPr marL="342900" indent="-342900" algn="ctr">
                <a:spcBef>
                  <a:spcPts val="0"/>
                </a:spcBef>
                <a:defRPr/>
              </a:pPr>
              <a:r>
                <a:rPr lang="en-US" sz="2000" kern="0" dirty="0" smtClean="0">
                  <a:latin typeface="+mn-lt"/>
                  <a:ea typeface="ＭＳ Ｐゴシック" pitchFamily="-110" charset="-128"/>
                  <a:cs typeface="ＭＳ Ｐゴシック" pitchFamily="-110" charset="-128"/>
                </a:rPr>
                <a:t>Platforms</a:t>
              </a:r>
              <a:endParaRPr lang="en-US" sz="2000" kern="0" dirty="0" smtClean="0">
                <a:latin typeface="+mn-lt"/>
                <a:ea typeface="ＭＳ Ｐゴシック" pitchFamily="-110" charset="-128"/>
                <a:cs typeface="ＭＳ Ｐゴシック" pitchFamily="-110" charset="-128"/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3429000" y="3657600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000" dirty="0" smtClean="0"/>
              <a:t>Cyberinfrastructure</a:t>
            </a:r>
          </a:p>
          <a:p>
            <a:pPr algn="ctr">
              <a:buNone/>
            </a:pPr>
            <a:r>
              <a:rPr lang="en-US" sz="2000" dirty="0" smtClean="0"/>
              <a:t>Communication</a:t>
            </a:r>
            <a:endParaRPr lang="en-US" sz="2000" dirty="0"/>
          </a:p>
        </p:txBody>
      </p:sp>
      <p:cxnSp>
        <p:nvCxnSpPr>
          <p:cNvPr id="57" name="Elbow Connector 56"/>
          <p:cNvCxnSpPr>
            <a:stCxn id="97" idx="3"/>
          </p:cNvCxnSpPr>
          <p:nvPr/>
        </p:nvCxnSpPr>
        <p:spPr bwMode="auto">
          <a:xfrm rot="5400000">
            <a:off x="2384123" y="3692267"/>
            <a:ext cx="743511" cy="2082755"/>
          </a:xfrm>
          <a:prstGeom prst="bentConnector3">
            <a:avLst>
              <a:gd name="adj1" fmla="val 3943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8" name="Elbow Connector 57"/>
          <p:cNvCxnSpPr>
            <a:stCxn id="97" idx="5"/>
          </p:cNvCxnSpPr>
          <p:nvPr/>
        </p:nvCxnSpPr>
        <p:spPr bwMode="auto">
          <a:xfrm rot="16200000" flipH="1">
            <a:off x="6149717" y="3787516"/>
            <a:ext cx="591111" cy="17398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9" name="Elbow Connector 58"/>
          <p:cNvCxnSpPr>
            <a:endCxn id="97" idx="2"/>
          </p:cNvCxnSpPr>
          <p:nvPr/>
        </p:nvCxnSpPr>
        <p:spPr bwMode="auto">
          <a:xfrm flipV="1">
            <a:off x="2286000" y="4038600"/>
            <a:ext cx="1143000" cy="1143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0" name="Elbow Connector 59"/>
          <p:cNvCxnSpPr/>
          <p:nvPr/>
        </p:nvCxnSpPr>
        <p:spPr bwMode="auto">
          <a:xfrm rot="16200000" flipV="1">
            <a:off x="4837698" y="4456698"/>
            <a:ext cx="609600" cy="6878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4495800" y="5105400"/>
            <a:ext cx="1744578" cy="444500"/>
            <a:chOff x="5017170" y="2133600"/>
            <a:chExt cx="1744578" cy="444500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5017170" y="2133600"/>
              <a:ext cx="1732548" cy="4445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9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65" name="Content Placeholder 2"/>
            <p:cNvSpPr txBox="1">
              <a:spLocks/>
            </p:cNvSpPr>
            <p:nvPr/>
          </p:nvSpPr>
          <p:spPr bwMode="auto">
            <a:xfrm>
              <a:off x="5029200" y="2133600"/>
              <a:ext cx="1732548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itchFamily="-110" charset="-128"/>
                  <a:cs typeface="ＭＳ Ｐゴシック" pitchFamily="-110" charset="-128"/>
                </a:rPr>
                <a:t>Analyses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cxnSp>
        <p:nvCxnSpPr>
          <p:cNvPr id="68" name="Elbow Connector 67"/>
          <p:cNvCxnSpPr/>
          <p:nvPr/>
        </p:nvCxnSpPr>
        <p:spPr bwMode="auto">
          <a:xfrm rot="5400000">
            <a:off x="3790950" y="4133850"/>
            <a:ext cx="457200" cy="1181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Conclusion, Future Work,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058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Contribution:</a:t>
            </a:r>
            <a:endParaRPr lang="en-US" dirty="0" smtClean="0"/>
          </a:p>
          <a:p>
            <a:r>
              <a:rPr lang="en-US" dirty="0" smtClean="0"/>
              <a:t>Multiple simulation model ontologies</a:t>
            </a:r>
          </a:p>
          <a:p>
            <a:r>
              <a:rPr lang="en-US" dirty="0" smtClean="0"/>
              <a:t>Generic service implementations using model ontologies</a:t>
            </a:r>
          </a:p>
          <a:p>
            <a:r>
              <a:rPr lang="en-US" dirty="0" smtClean="0"/>
              <a:t>Semi</a:t>
            </a:r>
            <a:r>
              <a:rPr lang="en-US" dirty="0" smtClean="0"/>
              <a:t>-automated</a:t>
            </a:r>
            <a:r>
              <a:rPr lang="en-US" dirty="0" smtClean="0"/>
              <a:t> model ontology generation</a:t>
            </a:r>
          </a:p>
          <a:p>
            <a:r>
              <a:rPr lang="en-US" dirty="0" smtClean="0"/>
              <a:t>Initial work in linking </a:t>
            </a:r>
            <a:r>
              <a:rPr lang="en-US" dirty="0" smtClean="0"/>
              <a:t>ontologies</a:t>
            </a:r>
          </a:p>
          <a:p>
            <a:pPr>
              <a:buNone/>
            </a:pPr>
            <a:r>
              <a:rPr lang="en-US" dirty="0" smtClean="0"/>
              <a:t>Current tasks:</a:t>
            </a:r>
          </a:p>
          <a:p>
            <a:r>
              <a:rPr lang="en-US" dirty="0" smtClean="0"/>
              <a:t>Human</a:t>
            </a:r>
            <a:r>
              <a:rPr lang="en-US" dirty="0" smtClean="0"/>
              <a:t>-intensive collaboration tasks (vocabularies and ontologies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Meta-ontology for epidemiology</a:t>
            </a:r>
            <a:endParaRPr lang="en-US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Jonathan Leidig - </a:t>
            </a:r>
            <a:r>
              <a:rPr lang="en-US" dirty="0" err="1" smtClean="0"/>
              <a:t>leidig@</a:t>
            </a:r>
            <a:r>
              <a:rPr lang="en-US" dirty="0" err="1" smtClean="0"/>
              <a:t>vt.edu</a:t>
            </a:r>
            <a:r>
              <a:rPr lang="en-US" dirty="0" smtClean="0"/>
              <a:t> - 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This work has been partially supported by:</a:t>
            </a:r>
          </a:p>
          <a:p>
            <a:r>
              <a:rPr lang="en-US" dirty="0" smtClean="0"/>
              <a:t>Swiss Tropic and Public Health Institute: </a:t>
            </a:r>
            <a:r>
              <a:rPr lang="en-US" dirty="0" err="1" smtClean="0"/>
              <a:t>OpenMalaria</a:t>
            </a:r>
            <a:r>
              <a:rPr lang="en-US" dirty="0" smtClean="0"/>
              <a:t> subcontract</a:t>
            </a:r>
          </a:p>
          <a:p>
            <a:r>
              <a:rPr lang="en-US" dirty="0" smtClean="0"/>
              <a:t>National Institutes of Health: MIDAS project 2U01GM070694-7 </a:t>
            </a:r>
          </a:p>
          <a:p>
            <a:r>
              <a:rPr lang="en-US" dirty="0" smtClean="0"/>
              <a:t>Department of Defense: </a:t>
            </a:r>
          </a:p>
          <a:p>
            <a:pPr lvl="1"/>
            <a:r>
              <a:rPr lang="en-US" dirty="0" smtClean="0"/>
              <a:t>DTRA CNIMS Grant HDTRA1-07-C-0113 </a:t>
            </a:r>
          </a:p>
          <a:p>
            <a:pPr lvl="1"/>
            <a:r>
              <a:rPr lang="en-US" dirty="0" smtClean="0"/>
              <a:t>DTRA </a:t>
            </a:r>
            <a:r>
              <a:rPr lang="en-US" dirty="0" smtClean="0"/>
              <a:t>R&amp;</a:t>
            </a:r>
            <a:r>
              <a:rPr lang="en-US" dirty="0" smtClean="0"/>
              <a:t>D Grant HDTRA1-0901-0017</a:t>
            </a:r>
          </a:p>
          <a:p>
            <a:r>
              <a:rPr lang="en-US" dirty="0" smtClean="0"/>
              <a:t>National Science Foundation</a:t>
            </a:r>
          </a:p>
          <a:p>
            <a:pPr lvl="1"/>
            <a:r>
              <a:rPr lang="en-US" dirty="0" smtClean="0"/>
              <a:t>HSD Grant SES-0729441</a:t>
            </a:r>
          </a:p>
          <a:p>
            <a:pPr lvl="1"/>
            <a:r>
              <a:rPr lang="en-US" dirty="0" err="1" smtClean="0"/>
              <a:t>PetaApps</a:t>
            </a:r>
            <a:r>
              <a:rPr lang="en-US" dirty="0" smtClean="0"/>
              <a:t> Grant OCI-0904844</a:t>
            </a:r>
          </a:p>
          <a:p>
            <a:pPr lvl="1"/>
            <a:r>
              <a:rPr lang="en-US" dirty="0" smtClean="0"/>
              <a:t>SDCI Grant OCI-1032677</a:t>
            </a:r>
          </a:p>
          <a:p>
            <a:pPr>
              <a:buNone/>
            </a:pPr>
            <a:r>
              <a:rPr lang="en-US" dirty="0" smtClean="0"/>
              <a:t>Special thanks to:</a:t>
            </a:r>
          </a:p>
          <a:p>
            <a:r>
              <a:rPr lang="en-US" dirty="0" smtClean="0"/>
              <a:t>Drs. Fox, </a:t>
            </a:r>
            <a:r>
              <a:rPr lang="en-US" dirty="0" err="1" smtClean="0"/>
              <a:t>Marathe</a:t>
            </a:r>
            <a:r>
              <a:rPr lang="en-US" dirty="0" smtClean="0"/>
              <a:t>, and </a:t>
            </a:r>
            <a:r>
              <a:rPr lang="en-US" dirty="0" err="1" smtClean="0"/>
              <a:t>Mortviet</a:t>
            </a:r>
            <a:endParaRPr lang="en-US" dirty="0" smtClean="0"/>
          </a:p>
          <a:p>
            <a:r>
              <a:rPr lang="en-US" dirty="0" smtClean="0"/>
              <a:t>NDSSL and DLRL members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Domain: Computational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2057400"/>
          </a:xfrm>
        </p:spPr>
        <p:txBody>
          <a:bodyPr/>
          <a:lstStyle/>
          <a:p>
            <a:r>
              <a:rPr lang="en-US" dirty="0" smtClean="0"/>
              <a:t>NIH:</a:t>
            </a:r>
            <a:r>
              <a:rPr lang="en-US" dirty="0" smtClean="0"/>
              <a:t> infectious diseases</a:t>
            </a:r>
          </a:p>
          <a:p>
            <a:r>
              <a:rPr lang="en-US" dirty="0" smtClean="0"/>
              <a:t>Gates </a:t>
            </a:r>
            <a:r>
              <a:rPr lang="en-US" dirty="0" smtClean="0"/>
              <a:t>Foundation:</a:t>
            </a:r>
            <a:r>
              <a:rPr lang="en-US" dirty="0" smtClean="0"/>
              <a:t> malaria </a:t>
            </a:r>
            <a:r>
              <a:rPr lang="en-US" dirty="0" smtClean="0"/>
              <a:t>modeling</a:t>
            </a:r>
          </a:p>
          <a:p>
            <a:r>
              <a:rPr lang="en-US" dirty="0" smtClean="0"/>
              <a:t>Model </a:t>
            </a:r>
            <a:r>
              <a:rPr lang="en-US" dirty="0" smtClean="0"/>
              <a:t>diseases and populations</a:t>
            </a:r>
            <a:endParaRPr lang="en-US" dirty="0" smtClean="0"/>
          </a:p>
          <a:p>
            <a:r>
              <a:rPr lang="en-US" dirty="0" smtClean="0"/>
              <a:t>Study </a:t>
            </a:r>
            <a:r>
              <a:rPr lang="en-US" dirty="0" smtClean="0"/>
              <a:t>of the health of a </a:t>
            </a:r>
            <a:r>
              <a:rPr lang="en-US" dirty="0" smtClean="0"/>
              <a:t>population - simulate epidemics</a:t>
            </a:r>
          </a:p>
          <a:p>
            <a:r>
              <a:rPr lang="en-US" dirty="0" smtClean="0"/>
              <a:t>Test public policies, interventions, adaptive behavior, &amp; economics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b="48951"/>
          <a:stretch>
            <a:fillRect/>
          </a:stretch>
        </p:blipFill>
        <p:spPr>
          <a:xfrm>
            <a:off x="2590800" y="3200400"/>
            <a:ext cx="3227222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b="6961"/>
          <a:stretch>
            <a:fillRect/>
          </a:stretch>
        </p:blipFill>
        <p:spPr>
          <a:xfrm>
            <a:off x="6019800" y="3339648"/>
            <a:ext cx="2993172" cy="1841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 r="25882"/>
          <a:stretch>
            <a:fillRect/>
          </a:stretch>
        </p:blipFill>
        <p:spPr>
          <a:xfrm>
            <a:off x="4821972" y="4508500"/>
            <a:ext cx="16002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05200"/>
            <a:ext cx="2590800" cy="2265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7636" t="2345" r="4364" b="4691"/>
          <a:stretch>
            <a:fillRect/>
          </a:stretch>
        </p:blipFill>
        <p:spPr>
          <a:xfrm>
            <a:off x="1" y="1752600"/>
            <a:ext cx="9144000" cy="4493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Institutional</a:t>
            </a:r>
            <a:r>
              <a:rPr lang="en-US" dirty="0" smtClean="0"/>
              <a:t> “Collaboration”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1524000" y="3352800"/>
            <a:ext cx="233170" cy="23317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1752600" y="3048000"/>
            <a:ext cx="233170" cy="23317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3962400" y="2590800"/>
            <a:ext cx="233170" cy="23317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609600" y="2743200"/>
            <a:ext cx="233170" cy="23317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4267200" y="2743200"/>
            <a:ext cx="233170" cy="23317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457200" y="1295400"/>
            <a:ext cx="233170" cy="23317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457200" y="160020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9144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Malaria research </a:t>
            </a:r>
            <a:r>
              <a:rPr lang="en-US" dirty="0" smtClean="0"/>
              <a:t>groups – 5 groups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Infectious disease research</a:t>
            </a:r>
            <a:r>
              <a:rPr lang="en-US" dirty="0" smtClean="0"/>
              <a:t> – 35 groups</a:t>
            </a:r>
            <a:endParaRPr lang="en-US" dirty="0" smtClean="0"/>
          </a:p>
        </p:txBody>
      </p:sp>
      <p:sp>
        <p:nvSpPr>
          <p:cNvPr id="20" name="Multiply 19"/>
          <p:cNvSpPr/>
          <p:nvPr/>
        </p:nvSpPr>
        <p:spPr bwMode="auto">
          <a:xfrm>
            <a:off x="1824230" y="297180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1" name="Multiply 20"/>
          <p:cNvSpPr/>
          <p:nvPr/>
        </p:nvSpPr>
        <p:spPr bwMode="auto">
          <a:xfrm>
            <a:off x="2057400" y="289560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2" name="Multiply 21"/>
          <p:cNvSpPr/>
          <p:nvPr/>
        </p:nvSpPr>
        <p:spPr bwMode="auto">
          <a:xfrm>
            <a:off x="533400" y="274320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3" name="Multiply 22"/>
          <p:cNvSpPr/>
          <p:nvPr/>
        </p:nvSpPr>
        <p:spPr bwMode="auto">
          <a:xfrm>
            <a:off x="1828800" y="289560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4" name="Multiply 23"/>
          <p:cNvSpPr/>
          <p:nvPr/>
        </p:nvSpPr>
        <p:spPr bwMode="auto">
          <a:xfrm>
            <a:off x="457200" y="297180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5" name="Multiply 24"/>
          <p:cNvSpPr/>
          <p:nvPr/>
        </p:nvSpPr>
        <p:spPr bwMode="auto">
          <a:xfrm>
            <a:off x="533400" y="319583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6" name="Multiply 25"/>
          <p:cNvSpPr/>
          <p:nvPr/>
        </p:nvSpPr>
        <p:spPr bwMode="auto">
          <a:xfrm>
            <a:off x="4034030" y="259080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7" name="Multiply 26"/>
          <p:cNvSpPr/>
          <p:nvPr/>
        </p:nvSpPr>
        <p:spPr bwMode="auto">
          <a:xfrm>
            <a:off x="1219200" y="3312415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8" name="Multiply 27"/>
          <p:cNvSpPr/>
          <p:nvPr/>
        </p:nvSpPr>
        <p:spPr bwMode="auto">
          <a:xfrm>
            <a:off x="1752600" y="319583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9" name="Multiply 28"/>
          <p:cNvSpPr/>
          <p:nvPr/>
        </p:nvSpPr>
        <p:spPr bwMode="auto">
          <a:xfrm>
            <a:off x="1524000" y="297180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0" name="Multiply 29"/>
          <p:cNvSpPr/>
          <p:nvPr/>
        </p:nvSpPr>
        <p:spPr bwMode="auto">
          <a:xfrm>
            <a:off x="1447800" y="319583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1" name="Multiply 30"/>
          <p:cNvSpPr/>
          <p:nvPr/>
        </p:nvSpPr>
        <p:spPr bwMode="auto">
          <a:xfrm>
            <a:off x="1905000" y="297180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2" name="Multiply 31"/>
          <p:cNvSpPr/>
          <p:nvPr/>
        </p:nvSpPr>
        <p:spPr bwMode="auto">
          <a:xfrm>
            <a:off x="990600" y="327203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3" name="Multiply 32"/>
          <p:cNvSpPr/>
          <p:nvPr/>
        </p:nvSpPr>
        <p:spPr bwMode="auto">
          <a:xfrm>
            <a:off x="457200" y="312420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4" name="Multiply 33"/>
          <p:cNvSpPr/>
          <p:nvPr/>
        </p:nvSpPr>
        <p:spPr bwMode="auto">
          <a:xfrm>
            <a:off x="762000" y="319583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5" name="Multiply 34"/>
          <p:cNvSpPr/>
          <p:nvPr/>
        </p:nvSpPr>
        <p:spPr bwMode="auto">
          <a:xfrm>
            <a:off x="7391400" y="358140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6" name="Multiply 35"/>
          <p:cNvSpPr/>
          <p:nvPr/>
        </p:nvSpPr>
        <p:spPr bwMode="auto">
          <a:xfrm>
            <a:off x="4872230" y="4948430"/>
            <a:ext cx="233170" cy="233170"/>
          </a:xfrm>
          <a:prstGeom prst="mathMultiply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ct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3048000"/>
            <a:ext cx="3403600" cy="255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Simulation Community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Integrate isolated models</a:t>
            </a:r>
          </a:p>
          <a:p>
            <a:pPr eaLnBrk="1" hangingPunct="1"/>
            <a:r>
              <a:rPr lang="en-US" dirty="0" smtClean="0"/>
              <a:t>Manage </a:t>
            </a:r>
            <a:r>
              <a:rPr lang="en-US" dirty="0" smtClean="0"/>
              <a:t>and</a:t>
            </a:r>
            <a:r>
              <a:rPr lang="en-US" dirty="0" smtClean="0"/>
              <a:t> expose simulation </a:t>
            </a:r>
            <a:r>
              <a:rPr lang="en-US" dirty="0" smtClean="0"/>
              <a:t>content</a:t>
            </a:r>
            <a:endParaRPr lang="en-US" dirty="0" smtClean="0"/>
          </a:p>
          <a:p>
            <a:pPr eaLnBrk="1" hangingPunct="1"/>
            <a:r>
              <a:rPr lang="en-US" dirty="0" smtClean="0"/>
              <a:t>Link and workflow models </a:t>
            </a:r>
            <a:r>
              <a:rPr lang="en-US" dirty="0" smtClean="0"/>
              <a:t>and content</a:t>
            </a:r>
          </a:p>
          <a:p>
            <a:pPr eaLnBrk="1" hangingPunct="1"/>
            <a:r>
              <a:rPr lang="en-US" sz="2000" dirty="0" smtClean="0">
                <a:cs typeface="ＭＳ Ｐゴシック" pitchFamily="-110" charset="-128"/>
              </a:rPr>
              <a:t>Minimize domain-expert </a:t>
            </a:r>
            <a:r>
              <a:rPr lang="en-US" sz="2000" dirty="0" smtClean="0">
                <a:cs typeface="ＭＳ Ｐゴシック" pitchFamily="-110" charset="-128"/>
              </a:rPr>
              <a:t>contributions</a:t>
            </a:r>
            <a:endParaRPr lang="en-US" sz="2000" dirty="0" smtClean="0">
              <a:cs typeface="ＭＳ Ｐゴシック" pitchFamily="-110" charset="-128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179278"/>
            <a:ext cx="1066800" cy="284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41" y="3132798"/>
            <a:ext cx="424835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3437598"/>
            <a:ext cx="1981200" cy="1768929"/>
          </a:xfrm>
          <a:prstGeom prst="rect">
            <a:avLst/>
          </a:prstGeom>
        </p:spPr>
      </p:pic>
      <p:pic>
        <p:nvPicPr>
          <p:cNvPr id="12" name="Picture 11" descr="Screen shot 2010-08-31 at 7.54.23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732998"/>
            <a:ext cx="1994228" cy="121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Simulation Digital Library (SimDL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Develop model ontologies</a:t>
            </a:r>
          </a:p>
          <a:p>
            <a:pPr eaLnBrk="1" hangingPunct="1"/>
            <a:r>
              <a:rPr lang="en-US" dirty="0" smtClean="0"/>
              <a:t>Use ontologies to:</a:t>
            </a:r>
          </a:p>
          <a:p>
            <a:pPr lvl="1" eaLnBrk="1" hangingPunct="1"/>
            <a:r>
              <a:rPr lang="en-US" dirty="0" smtClean="0"/>
              <a:t>Encapsulate domain knowledge</a:t>
            </a:r>
          </a:p>
          <a:p>
            <a:pPr lvl="1" eaLnBrk="1" hangingPunct="1"/>
            <a:r>
              <a:rPr lang="en-US" dirty="0" smtClean="0"/>
              <a:t>Manage simulation </a:t>
            </a:r>
            <a:r>
              <a:rPr lang="en-US" dirty="0" smtClean="0"/>
              <a:t>collections</a:t>
            </a:r>
          </a:p>
          <a:p>
            <a:pPr lvl="1" eaLnBrk="1" hangingPunct="1"/>
            <a:r>
              <a:rPr lang="en-US" dirty="0" smtClean="0"/>
              <a:t>Compose models into scientific </a:t>
            </a:r>
            <a:r>
              <a:rPr lang="en-US" dirty="0" smtClean="0"/>
              <a:t>workflows</a:t>
            </a:r>
            <a:endParaRPr lang="en-US" dirty="0" smtClean="0"/>
          </a:p>
          <a:p>
            <a:pPr lvl="1" eaLnBrk="1" hangingPunct="1"/>
            <a:r>
              <a:rPr lang="en-US" dirty="0" smtClean="0"/>
              <a:t>Build metadata description sets</a:t>
            </a:r>
          </a:p>
          <a:p>
            <a:pPr lvl="1" eaLnBrk="1" hangingPunct="1"/>
            <a:r>
              <a:rPr lang="en-US" dirty="0" smtClean="0"/>
              <a:t>Capture provenance information</a:t>
            </a:r>
          </a:p>
          <a:p>
            <a:pPr lvl="1" eaLnBrk="1" hangingPunct="1"/>
            <a:r>
              <a:rPr lang="en-US" dirty="0" smtClean="0"/>
              <a:t>Customize </a:t>
            </a:r>
            <a:r>
              <a:rPr lang="en-US" dirty="0" smtClean="0"/>
              <a:t>domain-specific</a:t>
            </a:r>
            <a:r>
              <a:rPr lang="en-US" dirty="0" smtClean="0"/>
              <a:t> services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71" y="4419600"/>
            <a:ext cx="8841429" cy="13596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Ontology</a:t>
            </a:r>
            <a:r>
              <a:rPr lang="en-US" dirty="0" smtClean="0"/>
              <a:t> Levels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3" y="1981200"/>
            <a:ext cx="9145013" cy="2722506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lEraD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59373" y="1524000"/>
            <a:ext cx="5684627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Ontology-Based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1910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Simulation model ontologies:</a:t>
            </a:r>
          </a:p>
          <a:p>
            <a:r>
              <a:rPr lang="en-US" dirty="0" smtClean="0"/>
              <a:t>Collection metadata schemas</a:t>
            </a:r>
          </a:p>
          <a:p>
            <a:r>
              <a:rPr lang="en-US" dirty="0" smtClean="0"/>
              <a:t>Federated services</a:t>
            </a: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smtClean="0"/>
              <a:t>workflows and compositions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Domain ontologies:</a:t>
            </a:r>
            <a:endParaRPr lang="en-US" dirty="0" smtClean="0"/>
          </a:p>
          <a:p>
            <a:r>
              <a:rPr lang="en-US" dirty="0" smtClean="0"/>
              <a:t>Linked-models</a:t>
            </a:r>
            <a:endParaRPr lang="en-US" dirty="0" smtClean="0"/>
          </a:p>
          <a:p>
            <a:r>
              <a:rPr lang="en-US" dirty="0" smtClean="0"/>
              <a:t>Multi-systems </a:t>
            </a:r>
            <a:r>
              <a:rPr lang="en-US" dirty="0" smtClean="0"/>
              <a:t>and</a:t>
            </a:r>
            <a:r>
              <a:rPr lang="en-US" dirty="0" smtClean="0"/>
              <a:t> institutions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70200" y="1295400"/>
            <a:ext cx="6197600" cy="4648200"/>
            <a:chOff x="3886200" y="1657350"/>
            <a:chExt cx="5105400" cy="3829050"/>
          </a:xfrm>
        </p:grpSpPr>
        <p:pic>
          <p:nvPicPr>
            <p:cNvPr id="8" name="Picture 7" descr="mctrl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1657350"/>
              <a:ext cx="5105400" cy="38290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800" y="1905000"/>
              <a:ext cx="1268422" cy="2126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Ontology-Based User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35052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Support for</a:t>
            </a:r>
            <a:r>
              <a:rPr lang="en-US" dirty="0" smtClean="0"/>
              <a:t> user </a:t>
            </a:r>
            <a:r>
              <a:rPr lang="en-US" dirty="0" smtClean="0"/>
              <a:t>tasks:</a:t>
            </a:r>
            <a:endParaRPr lang="en-US" dirty="0" smtClean="0"/>
          </a:p>
          <a:p>
            <a:r>
              <a:rPr lang="en-US" dirty="0" smtClean="0"/>
              <a:t>Automate </a:t>
            </a:r>
            <a:r>
              <a:rPr lang="en-US" dirty="0" smtClean="0"/>
              <a:t>workflows</a:t>
            </a:r>
            <a:endParaRPr lang="en-US" dirty="0" smtClean="0"/>
          </a:p>
          <a:p>
            <a:r>
              <a:rPr lang="en-US" dirty="0" smtClean="0"/>
              <a:t>User interfaces</a:t>
            </a:r>
          </a:p>
          <a:p>
            <a:r>
              <a:rPr lang="en-US" dirty="0" smtClean="0"/>
              <a:t>Experiment design</a:t>
            </a:r>
            <a:endParaRPr lang="en-US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Ontology-Based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Functionality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High-granularity in browsing</a:t>
            </a:r>
          </a:p>
          <a:p>
            <a:r>
              <a:rPr lang="en-US" dirty="0" smtClean="0"/>
              <a:t>Data profiling – integration</a:t>
            </a:r>
            <a:endParaRPr lang="en-US" dirty="0" smtClean="0"/>
          </a:p>
          <a:p>
            <a:r>
              <a:rPr lang="en-US" dirty="0" smtClean="0">
                <a:cs typeface="ＭＳ Ｐゴシック" pitchFamily="-110" charset="-128"/>
              </a:rPr>
              <a:t>Domain-specific searching</a:t>
            </a:r>
            <a:endParaRPr lang="en-US" sz="2200" dirty="0" smtClean="0">
              <a:cs typeface="ＭＳ Ｐゴシック" pitchFamily="-110" charset="-128"/>
            </a:endParaRPr>
          </a:p>
          <a:p>
            <a:r>
              <a:rPr lang="en-US" dirty="0" smtClean="0"/>
              <a:t>Scientific data ranking</a:t>
            </a:r>
          </a:p>
          <a:p>
            <a:endParaRPr lang="en-US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600200" y="6248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Network Dynamics and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Simulation Science Laboratory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0" y="6248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Digital Library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</a:t>
            </a:r>
            <a:r>
              <a:rPr lang="en-US" sz="1400" dirty="0" smtClean="0">
                <a:latin typeface="Apple Chancery" charset="0"/>
              </a:rPr>
              <a:t>Research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ple Chancery" charset="0"/>
                <a:ea typeface="+mn-ea"/>
                <a:cs typeface="+mn-cs"/>
              </a:rPr>
              <a:t> Laboratory (DLRL) @ Virginia</a:t>
            </a:r>
            <a:r>
              <a:rPr lang="en-US" sz="1400" dirty="0" smtClean="0">
                <a:latin typeface="Apple Chancery" charset="0"/>
              </a:rPr>
              <a:t> Tech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1" y="4419600"/>
            <a:ext cx="8841429" cy="13596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99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4495800" y="1295400"/>
            <a:ext cx="2744435" cy="3048000"/>
            <a:chOff x="4799365" y="1295400"/>
            <a:chExt cx="2744435" cy="304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799365" y="1524000"/>
              <a:ext cx="1601435" cy="2819400"/>
            </a:xfrm>
            <a:prstGeom prst="rect">
              <a:avLst/>
            </a:prstGeom>
          </p:spPr>
        </p:pic>
        <p:sp>
          <p:nvSpPr>
            <p:cNvPr id="15" name="Cloud Callout 14"/>
            <p:cNvSpPr/>
            <p:nvPr/>
          </p:nvSpPr>
          <p:spPr bwMode="auto">
            <a:xfrm>
              <a:off x="6248400" y="1295400"/>
              <a:ext cx="1219200" cy="685800"/>
            </a:xfrm>
            <a:prstGeom prst="cloudCallout">
              <a:avLst>
                <a:gd name="adj1" fmla="val -72381"/>
                <a:gd name="adj2" fmla="val 4149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6629400" y="1295400"/>
              <a:ext cx="914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itchFamily="-110" charset="-128"/>
                  <a:cs typeface="ＭＳ Ｐゴシック" pitchFamily="-110" charset="-128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ITemplate">
  <a:themeElements>
    <a:clrScheme name="VBI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BITemplate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VBI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I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BI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HD:Users:seubank:Presentations:VBITemplate.pot</Template>
  <TotalTime>15387</TotalTime>
  <Words>603</Words>
  <Application>Microsoft Macintosh PowerPoint</Application>
  <PresentationFormat>On-screen Show (4:3)</PresentationFormat>
  <Paragraphs>122</Paragraphs>
  <Slides>12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VBITemplate</vt:lpstr>
      <vt:lpstr>SimDL: A Model Ontology Driven Digital Library for Simulation Systems</vt:lpstr>
      <vt:lpstr>Domain: Computational Epidemiology</vt:lpstr>
      <vt:lpstr>Institutional “Collaboration” Map</vt:lpstr>
      <vt:lpstr>Simulation Community Goals</vt:lpstr>
      <vt:lpstr>Simulation Digital Library (SimDL)</vt:lpstr>
      <vt:lpstr>Ontology Levels</vt:lpstr>
      <vt:lpstr>Ontology-Based Organization</vt:lpstr>
      <vt:lpstr>Ontology-Based User Interactions</vt:lpstr>
      <vt:lpstr>Ontology-Based Discovery</vt:lpstr>
      <vt:lpstr>Prototypes</vt:lpstr>
      <vt:lpstr>Conclusion, Future Work, and Challenges</vt:lpstr>
      <vt:lpstr>Jonathan Leidig - leidig@vt.edu - Acknowledgments</vt:lpstr>
    </vt:vector>
  </TitlesOfParts>
  <Company>Virginia Bioinformatics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Eubank</dc:creator>
  <cp:lastModifiedBy>The Leidigs</cp:lastModifiedBy>
  <cp:revision>114</cp:revision>
  <dcterms:created xsi:type="dcterms:W3CDTF">2011-06-14T01:08:33Z</dcterms:created>
  <dcterms:modified xsi:type="dcterms:W3CDTF">2011-06-14T04:03:59Z</dcterms:modified>
</cp:coreProperties>
</file>