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6"/>
  </p:notesMasterIdLst>
  <p:handoutMasterIdLst>
    <p:handoutMasterId r:id="rId47"/>
  </p:handoutMasterIdLst>
  <p:sldIdLst>
    <p:sldId id="648" r:id="rId2"/>
    <p:sldId id="1271" r:id="rId3"/>
    <p:sldId id="1284" r:id="rId4"/>
    <p:sldId id="1285" r:id="rId5"/>
    <p:sldId id="1248" r:id="rId6"/>
    <p:sldId id="1281" r:id="rId7"/>
    <p:sldId id="1266" r:id="rId8"/>
    <p:sldId id="1280" r:id="rId9"/>
    <p:sldId id="1282" r:id="rId10"/>
    <p:sldId id="1283" r:id="rId11"/>
    <p:sldId id="1270" r:id="rId12"/>
    <p:sldId id="1227" r:id="rId13"/>
    <p:sldId id="1228" r:id="rId14"/>
    <p:sldId id="1275" r:id="rId15"/>
    <p:sldId id="1277" r:id="rId16"/>
    <p:sldId id="1279" r:id="rId17"/>
    <p:sldId id="1278" r:id="rId18"/>
    <p:sldId id="1274" r:id="rId19"/>
    <p:sldId id="1268" r:id="rId20"/>
    <p:sldId id="1269" r:id="rId21"/>
    <p:sldId id="1273" r:id="rId22"/>
    <p:sldId id="719" r:id="rId23"/>
    <p:sldId id="715" r:id="rId24"/>
    <p:sldId id="716" r:id="rId25"/>
    <p:sldId id="904" r:id="rId26"/>
    <p:sldId id="708" r:id="rId27"/>
    <p:sldId id="717" r:id="rId28"/>
    <p:sldId id="718" r:id="rId29"/>
    <p:sldId id="684" r:id="rId30"/>
    <p:sldId id="852" r:id="rId31"/>
    <p:sldId id="689" r:id="rId32"/>
    <p:sldId id="738" r:id="rId33"/>
    <p:sldId id="1184" r:id="rId34"/>
    <p:sldId id="1186" r:id="rId35"/>
    <p:sldId id="1081" r:id="rId36"/>
    <p:sldId id="1085" r:id="rId37"/>
    <p:sldId id="1086" r:id="rId38"/>
    <p:sldId id="1090" r:id="rId39"/>
    <p:sldId id="1171" r:id="rId40"/>
    <p:sldId id="1175" r:id="rId41"/>
    <p:sldId id="1265" r:id="rId42"/>
    <p:sldId id="1188" r:id="rId43"/>
    <p:sldId id="1189" r:id="rId44"/>
    <p:sldId id="667" r:id="rId4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8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FF72-3A1B-457F-9F56-E3E0AFEAD629}" type="doc">
      <dgm:prSet loTypeId="urn:microsoft.com/office/officeart/2005/8/layout/vList5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EEB12A-BBEE-463A-9195-EBE51BB8F984}">
      <dgm:prSet phldrT="[Text]" custT="1"/>
      <dgm:spPr/>
      <dgm:t>
        <a:bodyPr/>
        <a:lstStyle/>
        <a:p>
          <a:r>
            <a:rPr lang="en-US" sz="1400" dirty="0" smtClean="0"/>
            <a:t>ACM</a:t>
          </a:r>
          <a:endParaRPr lang="en-US" sz="1400" dirty="0"/>
        </a:p>
      </dgm:t>
    </dgm:pt>
    <dgm:pt modelId="{1E273CEE-2037-411A-B500-D24F8B046629}" type="parTrans" cxnId="{F9695121-425D-49D4-9D74-A494134473B6}">
      <dgm:prSet/>
      <dgm:spPr/>
      <dgm:t>
        <a:bodyPr/>
        <a:lstStyle/>
        <a:p>
          <a:endParaRPr lang="en-US" sz="3200"/>
        </a:p>
      </dgm:t>
    </dgm:pt>
    <dgm:pt modelId="{8362CECF-286D-4706-B92E-2A9070C0C475}" type="sibTrans" cxnId="{F9695121-425D-49D4-9D74-A494134473B6}">
      <dgm:prSet/>
      <dgm:spPr/>
      <dgm:t>
        <a:bodyPr/>
        <a:lstStyle/>
        <a:p>
          <a:endParaRPr lang="en-US" sz="3200"/>
        </a:p>
      </dgm:t>
    </dgm:pt>
    <dgm:pt modelId="{01AD1895-D133-4F2E-A944-FFBCFB659A8E}">
      <dgm:prSet phldrT="[Text]" custT="1"/>
      <dgm:spPr/>
      <dgm:t>
        <a:bodyPr/>
        <a:lstStyle/>
        <a:p>
          <a:r>
            <a:rPr lang="en-US" sz="1400" dirty="0" smtClean="0"/>
            <a:t>CS1</a:t>
          </a:r>
          <a:endParaRPr lang="en-US" sz="1400" dirty="0"/>
        </a:p>
      </dgm:t>
    </dgm:pt>
    <dgm:pt modelId="{1EC3627D-03D5-4488-87E2-BBB43E753E6B}" type="parTrans" cxnId="{F03A9D25-8023-41B8-AB00-67B9139D8EC3}">
      <dgm:prSet/>
      <dgm:spPr/>
      <dgm:t>
        <a:bodyPr/>
        <a:lstStyle/>
        <a:p>
          <a:endParaRPr lang="en-US" sz="3200"/>
        </a:p>
      </dgm:t>
    </dgm:pt>
    <dgm:pt modelId="{A8D5B086-2951-4B62-82D1-9CAF45AA17F8}" type="sibTrans" cxnId="{F03A9D25-8023-41B8-AB00-67B9139D8EC3}">
      <dgm:prSet/>
      <dgm:spPr/>
      <dgm:t>
        <a:bodyPr/>
        <a:lstStyle/>
        <a:p>
          <a:endParaRPr lang="en-US" sz="3200"/>
        </a:p>
      </dgm:t>
    </dgm:pt>
    <dgm:pt modelId="{5915793C-6B99-4554-ADB2-F46A2DE8516D}">
      <dgm:prSet phldrT="[Text]" custT="1"/>
      <dgm:spPr/>
      <dgm:t>
        <a:bodyPr/>
        <a:lstStyle/>
        <a:p>
          <a:r>
            <a:rPr lang="en-US" sz="1400" dirty="0" smtClean="0"/>
            <a:t>FOCES</a:t>
          </a:r>
          <a:endParaRPr lang="en-US" sz="1400" dirty="0"/>
        </a:p>
      </dgm:t>
    </dgm:pt>
    <dgm:pt modelId="{208D038E-1EE8-4F45-BFFE-1B726E88A248}" type="parTrans" cxnId="{D50E8627-AC12-4929-97B9-EF9B79913425}">
      <dgm:prSet/>
      <dgm:spPr/>
      <dgm:t>
        <a:bodyPr/>
        <a:lstStyle/>
        <a:p>
          <a:endParaRPr lang="en-US" sz="3200"/>
        </a:p>
      </dgm:t>
    </dgm:pt>
    <dgm:pt modelId="{25C9FAB0-72F9-4E05-9557-064BB42A8D3F}" type="sibTrans" cxnId="{D50E8627-AC12-4929-97B9-EF9B79913425}">
      <dgm:prSet/>
      <dgm:spPr/>
      <dgm:t>
        <a:bodyPr/>
        <a:lstStyle/>
        <a:p>
          <a:endParaRPr lang="en-US" sz="3200"/>
        </a:p>
      </dgm:t>
    </dgm:pt>
    <dgm:pt modelId="{6F9A790B-2A80-45BA-A8A0-B95C86BB4132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TECH Developers</a:t>
          </a:r>
          <a:endParaRPr lang="en-US" sz="1400" dirty="0">
            <a:latin typeface="Cambria" pitchFamily="18" charset="0"/>
          </a:endParaRPr>
        </a:p>
      </dgm:t>
    </dgm:pt>
    <dgm:pt modelId="{C06EC979-72AD-4DC6-9652-453BD15C77DD}" type="parTrans" cxnId="{CA076624-7028-4A83-B7BE-ADC7B4F29ADB}">
      <dgm:prSet/>
      <dgm:spPr/>
      <dgm:t>
        <a:bodyPr/>
        <a:lstStyle/>
        <a:p>
          <a:endParaRPr lang="en-US"/>
        </a:p>
      </dgm:t>
    </dgm:pt>
    <dgm:pt modelId="{BB214D95-D199-45B9-9930-9C5B0A3F960A}" type="sibTrans" cxnId="{CA076624-7028-4A83-B7BE-ADC7B4F29ADB}">
      <dgm:prSet/>
      <dgm:spPr/>
      <dgm:t>
        <a:bodyPr/>
        <a:lstStyle/>
        <a:p>
          <a:endParaRPr lang="en-US"/>
        </a:p>
      </dgm:t>
    </dgm:pt>
    <dgm:pt modelId="{35940FB8-C744-4B46-AECE-39B28D762F7E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Ensemble</a:t>
          </a:r>
          <a:endParaRPr lang="en-US" sz="1400" dirty="0">
            <a:latin typeface="Cambria" pitchFamily="18" charset="0"/>
          </a:endParaRPr>
        </a:p>
      </dgm:t>
    </dgm:pt>
    <dgm:pt modelId="{7DA1C1BE-8DD1-4F07-A8C1-F6BBC865370E}" type="parTrans" cxnId="{31A9C239-E6BE-4DA2-9E42-9990A58DA835}">
      <dgm:prSet/>
      <dgm:spPr/>
      <dgm:t>
        <a:bodyPr/>
        <a:lstStyle/>
        <a:p>
          <a:endParaRPr lang="en-US"/>
        </a:p>
      </dgm:t>
    </dgm:pt>
    <dgm:pt modelId="{895CCC37-D10D-4C17-B305-A68611154325}" type="sibTrans" cxnId="{31A9C239-E6BE-4DA2-9E42-9990A58DA835}">
      <dgm:prSet/>
      <dgm:spPr/>
      <dgm:t>
        <a:bodyPr/>
        <a:lstStyle/>
        <a:p>
          <a:endParaRPr lang="en-US"/>
        </a:p>
      </dgm:t>
    </dgm:pt>
    <dgm:pt modelId="{52BBE536-9B2D-45CB-A234-A06A1B37F969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LIKES</a:t>
          </a:r>
          <a:endParaRPr lang="en-US" sz="1400" dirty="0">
            <a:latin typeface="Cambria" pitchFamily="18" charset="0"/>
          </a:endParaRPr>
        </a:p>
      </dgm:t>
    </dgm:pt>
    <dgm:pt modelId="{B0C13F91-2144-4F76-A678-A9BD2FC18791}" type="parTrans" cxnId="{632DDE97-6197-4248-B3B1-5178B6338141}">
      <dgm:prSet/>
      <dgm:spPr/>
      <dgm:t>
        <a:bodyPr/>
        <a:lstStyle/>
        <a:p>
          <a:endParaRPr lang="en-US"/>
        </a:p>
      </dgm:t>
    </dgm:pt>
    <dgm:pt modelId="{18A56671-EA1A-4014-AC24-3918EAC79595}" type="sibTrans" cxnId="{632DDE97-6197-4248-B3B1-5178B6338141}">
      <dgm:prSet/>
      <dgm:spPr/>
      <dgm:t>
        <a:bodyPr/>
        <a:lstStyle/>
        <a:p>
          <a:endParaRPr lang="en-US"/>
        </a:p>
      </dgm:t>
    </dgm:pt>
    <dgm:pt modelId="{736672AF-978C-424F-B61F-726B8BB21F0E}">
      <dgm:prSet phldrT="[Text]" custT="1"/>
      <dgm:spPr/>
      <dgm:t>
        <a:bodyPr/>
        <a:lstStyle/>
        <a:p>
          <a:r>
            <a:rPr lang="en-US" sz="1400" dirty="0" smtClean="0">
              <a:latin typeface="Cambria" pitchFamily="18" charset="0"/>
            </a:rPr>
            <a:t>AP CS</a:t>
          </a:r>
          <a:endParaRPr lang="en-US" sz="1400" dirty="0">
            <a:latin typeface="Cambria" pitchFamily="18" charset="0"/>
          </a:endParaRPr>
        </a:p>
      </dgm:t>
    </dgm:pt>
    <dgm:pt modelId="{255CD4A0-DD66-4BA0-A441-A738D9F18FC8}" type="parTrans" cxnId="{0C5BD361-DF4E-41A6-A0AB-CFBB86955635}">
      <dgm:prSet/>
      <dgm:spPr/>
      <dgm:t>
        <a:bodyPr/>
        <a:lstStyle/>
        <a:p>
          <a:endParaRPr lang="en-US"/>
        </a:p>
      </dgm:t>
    </dgm:pt>
    <dgm:pt modelId="{6B074DEA-ED98-4122-97B8-97108BA00665}" type="sibTrans" cxnId="{0C5BD361-DF4E-41A6-A0AB-CFBB86955635}">
      <dgm:prSet/>
      <dgm:spPr/>
      <dgm:t>
        <a:bodyPr/>
        <a:lstStyle/>
        <a:p>
          <a:endParaRPr lang="en-US"/>
        </a:p>
      </dgm:t>
    </dgm:pt>
    <dgm:pt modelId="{48BEE3E9-1C48-4BBB-B1B4-9F4F5D1A8F3A}" type="pres">
      <dgm:prSet presAssocID="{D096FF72-3A1B-457F-9F56-E3E0AFEAD6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B4299-C6AD-4B0D-ACFE-1D46A148C146}" type="pres">
      <dgm:prSet presAssocID="{24EEB12A-BBEE-463A-9195-EBE51BB8F984}" presName="linNode" presStyleCnt="0"/>
      <dgm:spPr/>
      <dgm:t>
        <a:bodyPr/>
        <a:lstStyle/>
        <a:p>
          <a:endParaRPr lang="en-US"/>
        </a:p>
      </dgm:t>
    </dgm:pt>
    <dgm:pt modelId="{7AFFAE8A-4250-4938-B0CA-221F84AB30A7}" type="pres">
      <dgm:prSet presAssocID="{24EEB12A-BBEE-463A-9195-EBE51BB8F984}" presName="parentText" presStyleLbl="node1" presStyleIdx="0" presStyleCnt="7" custLinFactNeighborX="-19380" custLinFactNeighborY="270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83269-C603-4CE4-84AE-EBE5718EB287}" type="pres">
      <dgm:prSet presAssocID="{8362CECF-286D-4706-B92E-2A9070C0C475}" presName="sp" presStyleCnt="0"/>
      <dgm:spPr/>
      <dgm:t>
        <a:bodyPr/>
        <a:lstStyle/>
        <a:p>
          <a:endParaRPr lang="en-US"/>
        </a:p>
      </dgm:t>
    </dgm:pt>
    <dgm:pt modelId="{4DE4DEA8-22C3-4EA8-9EEA-E4B2D2BE8E70}" type="pres">
      <dgm:prSet presAssocID="{01AD1895-D133-4F2E-A944-FFBCFB659A8E}" presName="linNode" presStyleCnt="0"/>
      <dgm:spPr/>
      <dgm:t>
        <a:bodyPr/>
        <a:lstStyle/>
        <a:p>
          <a:endParaRPr lang="en-US"/>
        </a:p>
      </dgm:t>
    </dgm:pt>
    <dgm:pt modelId="{D07A94FF-EF5D-4846-808C-E040EE2AC8F8}" type="pres">
      <dgm:prSet presAssocID="{01AD1895-D133-4F2E-A944-FFBCFB659A8E}" presName="parentText" presStyleLbl="node1" presStyleIdx="1" presStyleCnt="7" custLinFactX="15203" custLinFactNeighborX="100000" custLinFactNeighborY="-779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3871E-AEB6-432F-9ACD-355C2127A74F}" type="pres">
      <dgm:prSet presAssocID="{A8D5B086-2951-4B62-82D1-9CAF45AA17F8}" presName="sp" presStyleCnt="0"/>
      <dgm:spPr/>
      <dgm:t>
        <a:bodyPr/>
        <a:lstStyle/>
        <a:p>
          <a:endParaRPr lang="en-US"/>
        </a:p>
      </dgm:t>
    </dgm:pt>
    <dgm:pt modelId="{1B258258-0C28-4144-8D50-AA82DBDA55B1}" type="pres">
      <dgm:prSet presAssocID="{5915793C-6B99-4554-ADB2-F46A2DE8516D}" presName="linNode" presStyleCnt="0"/>
      <dgm:spPr/>
      <dgm:t>
        <a:bodyPr/>
        <a:lstStyle/>
        <a:p>
          <a:endParaRPr lang="en-US"/>
        </a:p>
      </dgm:t>
    </dgm:pt>
    <dgm:pt modelId="{D7F23B95-D752-44EB-8C34-CCE78501F504}" type="pres">
      <dgm:prSet presAssocID="{5915793C-6B99-4554-ADB2-F46A2DE8516D}" presName="parentText" presStyleLbl="node1" presStyleIdx="2" presStyleCnt="7" custLinFactNeighborX="52123" custLinFactNeighborY="-411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7A16-C4EC-4156-8208-178502541D5D}" type="pres">
      <dgm:prSet presAssocID="{25C9FAB0-72F9-4E05-9557-064BB42A8D3F}" presName="sp" presStyleCnt="0"/>
      <dgm:spPr/>
      <dgm:t>
        <a:bodyPr/>
        <a:lstStyle/>
        <a:p>
          <a:endParaRPr lang="en-US"/>
        </a:p>
      </dgm:t>
    </dgm:pt>
    <dgm:pt modelId="{3B54477B-99C1-49CC-804B-D4B9E3523097}" type="pres">
      <dgm:prSet presAssocID="{6F9A790B-2A80-45BA-A8A0-B95C86BB4132}" presName="linNode" presStyleCnt="0"/>
      <dgm:spPr/>
      <dgm:t>
        <a:bodyPr/>
        <a:lstStyle/>
        <a:p>
          <a:endParaRPr lang="en-US"/>
        </a:p>
      </dgm:t>
    </dgm:pt>
    <dgm:pt modelId="{B67CE6A6-440D-46F3-89BC-AE1F7E8DB731}" type="pres">
      <dgm:prSet presAssocID="{6F9A790B-2A80-45BA-A8A0-B95C86BB4132}" presName="parentText" presStyleLbl="node1" presStyleIdx="3" presStyleCnt="7" custScaleX="200259" custLinFactNeighborX="6460" custLinFactNeighborY="-33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C2B90-0ACA-41EA-83A6-F6D86B211FDC}" type="pres">
      <dgm:prSet presAssocID="{BB214D95-D199-45B9-9930-9C5B0A3F960A}" presName="sp" presStyleCnt="0"/>
      <dgm:spPr/>
      <dgm:t>
        <a:bodyPr/>
        <a:lstStyle/>
        <a:p>
          <a:endParaRPr lang="en-US"/>
        </a:p>
      </dgm:t>
    </dgm:pt>
    <dgm:pt modelId="{7CB85FDC-0DEB-4208-922F-BDF9EDA64712}" type="pres">
      <dgm:prSet presAssocID="{35940FB8-C744-4B46-AECE-39B28D762F7E}" presName="linNode" presStyleCnt="0"/>
      <dgm:spPr/>
      <dgm:t>
        <a:bodyPr/>
        <a:lstStyle/>
        <a:p>
          <a:endParaRPr lang="en-US"/>
        </a:p>
      </dgm:t>
    </dgm:pt>
    <dgm:pt modelId="{788D8BFD-E4CE-4EAA-99B3-EB548CCD9824}" type="pres">
      <dgm:prSet presAssocID="{35940FB8-C744-4B46-AECE-39B28D762F7E}" presName="parentText" presStyleLbl="node1" presStyleIdx="4" presStyleCnt="7" custScaleX="147373" custLinFactNeighborX="28682" custLinFactNeighborY="338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C60B1-4C7B-433A-9596-73623B755064}" type="pres">
      <dgm:prSet presAssocID="{895CCC37-D10D-4C17-B305-A68611154325}" presName="sp" presStyleCnt="0"/>
      <dgm:spPr/>
      <dgm:t>
        <a:bodyPr/>
        <a:lstStyle/>
        <a:p>
          <a:endParaRPr lang="en-US"/>
        </a:p>
      </dgm:t>
    </dgm:pt>
    <dgm:pt modelId="{DA974C61-827B-4070-8060-B0E586745353}" type="pres">
      <dgm:prSet presAssocID="{52BBE536-9B2D-45CB-A234-A06A1B37F969}" presName="linNode" presStyleCnt="0"/>
      <dgm:spPr/>
      <dgm:t>
        <a:bodyPr/>
        <a:lstStyle/>
        <a:p>
          <a:endParaRPr lang="en-US"/>
        </a:p>
      </dgm:t>
    </dgm:pt>
    <dgm:pt modelId="{950AACC0-6DBD-453D-ACD3-B8FF546A3273}" type="pres">
      <dgm:prSet presAssocID="{52BBE536-9B2D-45CB-A234-A06A1B37F969}" presName="parentText" presStyleLbl="node1" presStyleIdx="5" presStyleCnt="7" custLinFactNeighborX="-15073" custLinFactNeighborY="736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2D101-4652-4296-925A-B04E7C793C45}" type="pres">
      <dgm:prSet presAssocID="{18A56671-EA1A-4014-AC24-3918EAC79595}" presName="sp" presStyleCnt="0"/>
      <dgm:spPr/>
      <dgm:t>
        <a:bodyPr/>
        <a:lstStyle/>
        <a:p>
          <a:endParaRPr lang="en-US"/>
        </a:p>
      </dgm:t>
    </dgm:pt>
    <dgm:pt modelId="{EE3F058C-8127-4550-B95C-70E008C7F112}" type="pres">
      <dgm:prSet presAssocID="{736672AF-978C-424F-B61F-726B8BB21F0E}" presName="linNode" presStyleCnt="0"/>
      <dgm:spPr/>
      <dgm:t>
        <a:bodyPr/>
        <a:lstStyle/>
        <a:p>
          <a:endParaRPr lang="en-US"/>
        </a:p>
      </dgm:t>
    </dgm:pt>
    <dgm:pt modelId="{3F2A8638-6ABA-4274-B314-CB19CDA271D4}" type="pres">
      <dgm:prSet presAssocID="{736672AF-978C-424F-B61F-726B8BB21F0E}" presName="parentText" presStyleLbl="node1" presStyleIdx="6" presStyleCnt="7" custLinFactX="14126" custLinFactNeighborX="100000" custLinFactNeighborY="-322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9C239-E6BE-4DA2-9E42-9990A58DA835}" srcId="{D096FF72-3A1B-457F-9F56-E3E0AFEAD629}" destId="{35940FB8-C744-4B46-AECE-39B28D762F7E}" srcOrd="4" destOrd="0" parTransId="{7DA1C1BE-8DD1-4F07-A8C1-F6BBC865370E}" sibTransId="{895CCC37-D10D-4C17-B305-A68611154325}"/>
    <dgm:cxn modelId="{793776A3-9B71-4162-B2C3-8CF4E93B25D4}" type="presOf" srcId="{35940FB8-C744-4B46-AECE-39B28D762F7E}" destId="{788D8BFD-E4CE-4EAA-99B3-EB548CCD9824}" srcOrd="0" destOrd="0" presId="urn:microsoft.com/office/officeart/2005/8/layout/vList5"/>
    <dgm:cxn modelId="{632DDE97-6197-4248-B3B1-5178B6338141}" srcId="{D096FF72-3A1B-457F-9F56-E3E0AFEAD629}" destId="{52BBE536-9B2D-45CB-A234-A06A1B37F969}" srcOrd="5" destOrd="0" parTransId="{B0C13F91-2144-4F76-A678-A9BD2FC18791}" sibTransId="{18A56671-EA1A-4014-AC24-3918EAC79595}"/>
    <dgm:cxn modelId="{94B31520-A167-43E6-A155-C216E93392A1}" type="presOf" srcId="{5915793C-6B99-4554-ADB2-F46A2DE8516D}" destId="{D7F23B95-D752-44EB-8C34-CCE78501F504}" srcOrd="0" destOrd="0" presId="urn:microsoft.com/office/officeart/2005/8/layout/vList5"/>
    <dgm:cxn modelId="{57CCF247-EDFE-4DB6-8BCF-6FD45497A7D2}" type="presOf" srcId="{52BBE536-9B2D-45CB-A234-A06A1B37F969}" destId="{950AACC0-6DBD-453D-ACD3-B8FF546A3273}" srcOrd="0" destOrd="0" presId="urn:microsoft.com/office/officeart/2005/8/layout/vList5"/>
    <dgm:cxn modelId="{F03A9D25-8023-41B8-AB00-67B9139D8EC3}" srcId="{D096FF72-3A1B-457F-9F56-E3E0AFEAD629}" destId="{01AD1895-D133-4F2E-A944-FFBCFB659A8E}" srcOrd="1" destOrd="0" parTransId="{1EC3627D-03D5-4488-87E2-BBB43E753E6B}" sibTransId="{A8D5B086-2951-4B62-82D1-9CAF45AA17F8}"/>
    <dgm:cxn modelId="{7A2FB312-F940-488A-9E06-E6AAFDBC8717}" type="presOf" srcId="{D096FF72-3A1B-457F-9F56-E3E0AFEAD629}" destId="{48BEE3E9-1C48-4BBB-B1B4-9F4F5D1A8F3A}" srcOrd="0" destOrd="0" presId="urn:microsoft.com/office/officeart/2005/8/layout/vList5"/>
    <dgm:cxn modelId="{03A350D2-25AC-4958-B608-71ED2E82FFD8}" type="presOf" srcId="{24EEB12A-BBEE-463A-9195-EBE51BB8F984}" destId="{7AFFAE8A-4250-4938-B0CA-221F84AB30A7}" srcOrd="0" destOrd="0" presId="urn:microsoft.com/office/officeart/2005/8/layout/vList5"/>
    <dgm:cxn modelId="{0C5BD361-DF4E-41A6-A0AB-CFBB86955635}" srcId="{D096FF72-3A1B-457F-9F56-E3E0AFEAD629}" destId="{736672AF-978C-424F-B61F-726B8BB21F0E}" srcOrd="6" destOrd="0" parTransId="{255CD4A0-DD66-4BA0-A441-A738D9F18FC8}" sibTransId="{6B074DEA-ED98-4122-97B8-97108BA00665}"/>
    <dgm:cxn modelId="{B6662975-2371-40E9-8D0C-9DFCE2E5C815}" type="presOf" srcId="{6F9A790B-2A80-45BA-A8A0-B95C86BB4132}" destId="{B67CE6A6-440D-46F3-89BC-AE1F7E8DB731}" srcOrd="0" destOrd="0" presId="urn:microsoft.com/office/officeart/2005/8/layout/vList5"/>
    <dgm:cxn modelId="{CA076624-7028-4A83-B7BE-ADC7B4F29ADB}" srcId="{D096FF72-3A1B-457F-9F56-E3E0AFEAD629}" destId="{6F9A790B-2A80-45BA-A8A0-B95C86BB4132}" srcOrd="3" destOrd="0" parTransId="{C06EC979-72AD-4DC6-9652-453BD15C77DD}" sibTransId="{BB214D95-D199-45B9-9930-9C5B0A3F960A}"/>
    <dgm:cxn modelId="{F9695121-425D-49D4-9D74-A494134473B6}" srcId="{D096FF72-3A1B-457F-9F56-E3E0AFEAD629}" destId="{24EEB12A-BBEE-463A-9195-EBE51BB8F984}" srcOrd="0" destOrd="0" parTransId="{1E273CEE-2037-411A-B500-D24F8B046629}" sibTransId="{8362CECF-286D-4706-B92E-2A9070C0C475}"/>
    <dgm:cxn modelId="{055CD8C6-6A4F-416E-B2A1-B7AFD14F032C}" type="presOf" srcId="{736672AF-978C-424F-B61F-726B8BB21F0E}" destId="{3F2A8638-6ABA-4274-B314-CB19CDA271D4}" srcOrd="0" destOrd="0" presId="urn:microsoft.com/office/officeart/2005/8/layout/vList5"/>
    <dgm:cxn modelId="{D50E8627-AC12-4929-97B9-EF9B79913425}" srcId="{D096FF72-3A1B-457F-9F56-E3E0AFEAD629}" destId="{5915793C-6B99-4554-ADB2-F46A2DE8516D}" srcOrd="2" destOrd="0" parTransId="{208D038E-1EE8-4F45-BFFE-1B726E88A248}" sibTransId="{25C9FAB0-72F9-4E05-9557-064BB42A8D3F}"/>
    <dgm:cxn modelId="{2C69E4D1-1C8C-48DE-8D25-189E431CE1BE}" type="presOf" srcId="{01AD1895-D133-4F2E-A944-FFBCFB659A8E}" destId="{D07A94FF-EF5D-4846-808C-E040EE2AC8F8}" srcOrd="0" destOrd="0" presId="urn:microsoft.com/office/officeart/2005/8/layout/vList5"/>
    <dgm:cxn modelId="{E3921708-E54D-4E13-9A1B-656382EEBD61}" type="presParOf" srcId="{48BEE3E9-1C48-4BBB-B1B4-9F4F5D1A8F3A}" destId="{70BB4299-C6AD-4B0D-ACFE-1D46A148C146}" srcOrd="0" destOrd="0" presId="urn:microsoft.com/office/officeart/2005/8/layout/vList5"/>
    <dgm:cxn modelId="{EDB789C9-CDEB-4917-8871-5970C49A48A6}" type="presParOf" srcId="{70BB4299-C6AD-4B0D-ACFE-1D46A148C146}" destId="{7AFFAE8A-4250-4938-B0CA-221F84AB30A7}" srcOrd="0" destOrd="0" presId="urn:microsoft.com/office/officeart/2005/8/layout/vList5"/>
    <dgm:cxn modelId="{674E0CBE-1921-4A7C-90E2-0488CCB36134}" type="presParOf" srcId="{48BEE3E9-1C48-4BBB-B1B4-9F4F5D1A8F3A}" destId="{A5A83269-C603-4CE4-84AE-EBE5718EB287}" srcOrd="1" destOrd="0" presId="urn:microsoft.com/office/officeart/2005/8/layout/vList5"/>
    <dgm:cxn modelId="{7AFD0FF6-47B2-46C6-9408-3AF4ECB84541}" type="presParOf" srcId="{48BEE3E9-1C48-4BBB-B1B4-9F4F5D1A8F3A}" destId="{4DE4DEA8-22C3-4EA8-9EEA-E4B2D2BE8E70}" srcOrd="2" destOrd="0" presId="urn:microsoft.com/office/officeart/2005/8/layout/vList5"/>
    <dgm:cxn modelId="{646E098E-B65D-498C-A03F-BFEF659A7DAA}" type="presParOf" srcId="{4DE4DEA8-22C3-4EA8-9EEA-E4B2D2BE8E70}" destId="{D07A94FF-EF5D-4846-808C-E040EE2AC8F8}" srcOrd="0" destOrd="0" presId="urn:microsoft.com/office/officeart/2005/8/layout/vList5"/>
    <dgm:cxn modelId="{2F9FEDA0-9274-4D14-8210-3F5B7F1D3F17}" type="presParOf" srcId="{48BEE3E9-1C48-4BBB-B1B4-9F4F5D1A8F3A}" destId="{0333871E-AEB6-432F-9ACD-355C2127A74F}" srcOrd="3" destOrd="0" presId="urn:microsoft.com/office/officeart/2005/8/layout/vList5"/>
    <dgm:cxn modelId="{2204BB99-6379-4736-BBF6-0B033D15D155}" type="presParOf" srcId="{48BEE3E9-1C48-4BBB-B1B4-9F4F5D1A8F3A}" destId="{1B258258-0C28-4144-8D50-AA82DBDA55B1}" srcOrd="4" destOrd="0" presId="urn:microsoft.com/office/officeart/2005/8/layout/vList5"/>
    <dgm:cxn modelId="{EAFA2243-FD82-46CE-A821-4B28270A6933}" type="presParOf" srcId="{1B258258-0C28-4144-8D50-AA82DBDA55B1}" destId="{D7F23B95-D752-44EB-8C34-CCE78501F504}" srcOrd="0" destOrd="0" presId="urn:microsoft.com/office/officeart/2005/8/layout/vList5"/>
    <dgm:cxn modelId="{88F0F51B-C21F-49FF-A497-1FFA7B3079E5}" type="presParOf" srcId="{48BEE3E9-1C48-4BBB-B1B4-9F4F5D1A8F3A}" destId="{0C317A16-C4EC-4156-8208-178502541D5D}" srcOrd="5" destOrd="0" presId="urn:microsoft.com/office/officeart/2005/8/layout/vList5"/>
    <dgm:cxn modelId="{56D337D4-15CD-4472-870D-4C56F86D83B7}" type="presParOf" srcId="{48BEE3E9-1C48-4BBB-B1B4-9F4F5D1A8F3A}" destId="{3B54477B-99C1-49CC-804B-D4B9E3523097}" srcOrd="6" destOrd="0" presId="urn:microsoft.com/office/officeart/2005/8/layout/vList5"/>
    <dgm:cxn modelId="{0E098934-20D7-46BA-B2A1-32A22F8762CA}" type="presParOf" srcId="{3B54477B-99C1-49CC-804B-D4B9E3523097}" destId="{B67CE6A6-440D-46F3-89BC-AE1F7E8DB731}" srcOrd="0" destOrd="0" presId="urn:microsoft.com/office/officeart/2005/8/layout/vList5"/>
    <dgm:cxn modelId="{8951B526-441B-4D5F-875C-49EC45B96B9C}" type="presParOf" srcId="{48BEE3E9-1C48-4BBB-B1B4-9F4F5D1A8F3A}" destId="{66BC2B90-0ACA-41EA-83A6-F6D86B211FDC}" srcOrd="7" destOrd="0" presId="urn:microsoft.com/office/officeart/2005/8/layout/vList5"/>
    <dgm:cxn modelId="{2AF759A0-6F7C-4F0A-8A95-C8DE711FF77F}" type="presParOf" srcId="{48BEE3E9-1C48-4BBB-B1B4-9F4F5D1A8F3A}" destId="{7CB85FDC-0DEB-4208-922F-BDF9EDA64712}" srcOrd="8" destOrd="0" presId="urn:microsoft.com/office/officeart/2005/8/layout/vList5"/>
    <dgm:cxn modelId="{E7B23503-5197-40B2-AA78-9CD2BBEB3185}" type="presParOf" srcId="{7CB85FDC-0DEB-4208-922F-BDF9EDA64712}" destId="{788D8BFD-E4CE-4EAA-99B3-EB548CCD9824}" srcOrd="0" destOrd="0" presId="urn:microsoft.com/office/officeart/2005/8/layout/vList5"/>
    <dgm:cxn modelId="{CAF292E4-BAD8-4F09-93E0-CEE04A734ECA}" type="presParOf" srcId="{48BEE3E9-1C48-4BBB-B1B4-9F4F5D1A8F3A}" destId="{0C2C60B1-4C7B-433A-9596-73623B755064}" srcOrd="9" destOrd="0" presId="urn:microsoft.com/office/officeart/2005/8/layout/vList5"/>
    <dgm:cxn modelId="{3DBD216C-B99A-4644-813E-9D3FF78E78EB}" type="presParOf" srcId="{48BEE3E9-1C48-4BBB-B1B4-9F4F5D1A8F3A}" destId="{DA974C61-827B-4070-8060-B0E586745353}" srcOrd="10" destOrd="0" presId="urn:microsoft.com/office/officeart/2005/8/layout/vList5"/>
    <dgm:cxn modelId="{156ECD33-1E69-46AC-B9F0-F5FB672E3DC5}" type="presParOf" srcId="{DA974C61-827B-4070-8060-B0E586745353}" destId="{950AACC0-6DBD-453D-ACD3-B8FF546A3273}" srcOrd="0" destOrd="0" presId="urn:microsoft.com/office/officeart/2005/8/layout/vList5"/>
    <dgm:cxn modelId="{DCEF4440-79A0-4651-8237-6F5F15A23C35}" type="presParOf" srcId="{48BEE3E9-1C48-4BBB-B1B4-9F4F5D1A8F3A}" destId="{5872D101-4652-4296-925A-B04E7C793C45}" srcOrd="11" destOrd="0" presId="urn:microsoft.com/office/officeart/2005/8/layout/vList5"/>
    <dgm:cxn modelId="{81E58C6B-B44F-4618-BA1E-FB639D3EE32C}" type="presParOf" srcId="{48BEE3E9-1C48-4BBB-B1B4-9F4F5D1A8F3A}" destId="{EE3F058C-8127-4550-B95C-70E008C7F112}" srcOrd="12" destOrd="0" presId="urn:microsoft.com/office/officeart/2005/8/layout/vList5"/>
    <dgm:cxn modelId="{446E39D9-8BC8-42A4-8220-01E1F2E95082}" type="presParOf" srcId="{EE3F058C-8127-4550-B95C-70E008C7F112}" destId="{3F2A8638-6ABA-4274-B314-CB19CDA271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FFAE8A-4250-4938-B0CA-221F84AB30A7}">
      <dsp:nvSpPr>
        <dsp:cNvPr id="0" name=""/>
        <dsp:cNvSpPr/>
      </dsp:nvSpPr>
      <dsp:spPr>
        <a:xfrm>
          <a:off x="152396" y="95743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ACM</a:t>
          </a:r>
          <a:endParaRPr lang="en-US" sz="1400" kern="1200" dirty="0"/>
        </a:p>
      </dsp:txBody>
      <dsp:txXfrm>
        <a:off x="152396" y="95743"/>
        <a:ext cx="786384" cy="353396"/>
      </dsp:txXfrm>
    </dsp:sp>
    <dsp:sp modelId="{D07A94FF-EF5D-4846-808C-E040EE2AC8F8}">
      <dsp:nvSpPr>
        <dsp:cNvPr id="0" name=""/>
        <dsp:cNvSpPr/>
      </dsp:nvSpPr>
      <dsp:spPr>
        <a:xfrm>
          <a:off x="1210735" y="95739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CS1</a:t>
          </a:r>
          <a:endParaRPr lang="en-US" sz="1400" kern="1200" dirty="0"/>
        </a:p>
      </dsp:txBody>
      <dsp:txXfrm>
        <a:off x="1210735" y="95739"/>
        <a:ext cx="786384" cy="353396"/>
      </dsp:txXfrm>
    </dsp:sp>
    <dsp:sp modelId="{D7F23B95-D752-44EB-8C34-CCE78501F504}">
      <dsp:nvSpPr>
        <dsp:cNvPr id="0" name=""/>
        <dsp:cNvSpPr/>
      </dsp:nvSpPr>
      <dsp:spPr>
        <a:xfrm>
          <a:off x="714684" y="596869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FOCES</a:t>
          </a:r>
          <a:endParaRPr lang="en-US" sz="1400" kern="1200" dirty="0"/>
        </a:p>
      </dsp:txBody>
      <dsp:txXfrm>
        <a:off x="714684" y="596869"/>
        <a:ext cx="786384" cy="353396"/>
      </dsp:txXfrm>
    </dsp:sp>
    <dsp:sp modelId="{B67CE6A6-440D-46F3-89BC-AE1F7E8DB731}">
      <dsp:nvSpPr>
        <dsp:cNvPr id="0" name=""/>
        <dsp:cNvSpPr/>
      </dsp:nvSpPr>
      <dsp:spPr>
        <a:xfrm>
          <a:off x="355598" y="1101501"/>
          <a:ext cx="157480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TECH Developers</a:t>
          </a:r>
          <a:endParaRPr lang="en-US" sz="1400" kern="1200" dirty="0">
            <a:latin typeface="Cambria" pitchFamily="18" charset="0"/>
          </a:endParaRPr>
        </a:p>
      </dsp:txBody>
      <dsp:txXfrm>
        <a:off x="355598" y="1101501"/>
        <a:ext cx="1574804" cy="353396"/>
      </dsp:txXfrm>
    </dsp:sp>
    <dsp:sp modelId="{788D8BFD-E4CE-4EAA-99B3-EB548CCD9824}">
      <dsp:nvSpPr>
        <dsp:cNvPr id="0" name=""/>
        <dsp:cNvSpPr/>
      </dsp:nvSpPr>
      <dsp:spPr>
        <a:xfrm>
          <a:off x="530348" y="1604034"/>
          <a:ext cx="1158917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Ensemble</a:t>
          </a:r>
          <a:endParaRPr lang="en-US" sz="1400" kern="1200" dirty="0">
            <a:latin typeface="Cambria" pitchFamily="18" charset="0"/>
          </a:endParaRPr>
        </a:p>
      </dsp:txBody>
      <dsp:txXfrm>
        <a:off x="530348" y="1604034"/>
        <a:ext cx="1158917" cy="353396"/>
      </dsp:txXfrm>
    </dsp:sp>
    <dsp:sp modelId="{950AACC0-6DBD-453D-ACD3-B8FF546A3273}">
      <dsp:nvSpPr>
        <dsp:cNvPr id="0" name=""/>
        <dsp:cNvSpPr/>
      </dsp:nvSpPr>
      <dsp:spPr>
        <a:xfrm>
          <a:off x="186265" y="2115823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LIKES</a:t>
          </a:r>
          <a:endParaRPr lang="en-US" sz="1400" kern="1200" dirty="0">
            <a:latin typeface="Cambria" pitchFamily="18" charset="0"/>
          </a:endParaRPr>
        </a:p>
      </dsp:txBody>
      <dsp:txXfrm>
        <a:off x="186265" y="2115823"/>
        <a:ext cx="786384" cy="353396"/>
      </dsp:txXfrm>
    </dsp:sp>
    <dsp:sp modelId="{3F2A8638-6ABA-4274-B314-CB19CDA271D4}">
      <dsp:nvSpPr>
        <dsp:cNvPr id="0" name=""/>
        <dsp:cNvSpPr/>
      </dsp:nvSpPr>
      <dsp:spPr>
        <a:xfrm>
          <a:off x="1202266" y="2112780"/>
          <a:ext cx="786384" cy="35339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</a:rPr>
            <a:t>AP CS</a:t>
          </a:r>
          <a:endParaRPr lang="en-US" sz="1400" kern="1200" dirty="0">
            <a:latin typeface="Cambria" pitchFamily="18" charset="0"/>
          </a:endParaRPr>
        </a:p>
      </dsp:txBody>
      <dsp:txXfrm>
        <a:off x="1202266" y="2112780"/>
        <a:ext cx="786384" cy="353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EC1DA-3D00-46F1-8DDD-4FE7E97AC40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9E93D-7288-4465-8C93-3EBDF3A841F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5950"/>
          </a:xfrm>
          <a:noFill/>
          <a:ln/>
        </p:spPr>
        <p:txBody>
          <a:bodyPr lIns="92198" tIns="45290" rIns="92198" bIns="4529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FF12F-BBCB-43EB-98C8-F79CB1EBAAF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12302-E2AC-44DD-A8EB-4113A3F9F4B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0494A-83C1-4A3D-8FA6-2E84C08B4FF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F4D5AA-29AC-4F43-ADB4-9FF8FA0DFFB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92D90-1FEC-47A1-BE75-FCADCA810DB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813D1-DB07-4F95-A116-9C95E5F10B4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FB511-8B27-4C01-89ED-80C8F6BC98A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556" tIns="46778" rIns="93556" bIns="467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41B79-22EC-4534-BED2-B967AE09316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697355-BBEE-453B-99B6-FA5D6DFB317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F59DD-2556-4336-A453-E7455E423E3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C39FC-2340-4584-B806-2EC3145EA97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46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04E5A-2EF4-4FE5-991E-9AA65584AB4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48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790D0-9BBB-4907-B790-4DAA23051D1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82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22288"/>
            <a:ext cx="3486150" cy="2614612"/>
          </a:xfrm>
          <a:ln/>
        </p:spPr>
      </p:sp>
      <p:sp>
        <p:nvSpPr>
          <p:cNvPr id="482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09938"/>
            <a:ext cx="6816725" cy="3194050"/>
          </a:xfrm>
          <a:noFill/>
          <a:ln/>
        </p:spPr>
        <p:txBody>
          <a:bodyPr lIns="91652" tIns="45827" rIns="91652" bIns="45827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BEADD-8D5C-4B1C-AB62-1D05EE1744A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83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22288"/>
            <a:ext cx="3486150" cy="2614612"/>
          </a:xfrm>
          <a:ln/>
        </p:spPr>
      </p:sp>
      <p:sp>
        <p:nvSpPr>
          <p:cNvPr id="483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09938"/>
            <a:ext cx="6816725" cy="319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AA269-F14F-4BF2-8431-B228F98ED54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84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22288"/>
            <a:ext cx="3486150" cy="2614612"/>
          </a:xfrm>
          <a:ln/>
        </p:spPr>
      </p:sp>
      <p:sp>
        <p:nvSpPr>
          <p:cNvPr id="484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09938"/>
            <a:ext cx="6816725" cy="3194050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A3BFB-62B3-45FE-827B-54F8244283C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6E28D-7BA7-438D-AB46-FC4A041BFAF4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88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65B00-FEFF-4BC6-9A9E-D8F1E081C11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89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98573-55DA-A643-9D75-4A844FE2EF9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540757-E969-45EC-A3D7-EB66BDA779E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49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B2E3-F55C-4047-9266-27F034AFBF1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50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A3107-780C-4EBC-BB13-3EAAFA0B212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Help affected communities to recover more quickly and effectively </a:t>
            </a:r>
          </a:p>
          <a:p>
            <a:pPr lvl="1" eaLnBrk="1" hangingPunct="1"/>
            <a:r>
              <a:rPr lang="en-US" sz="1400" smtClean="0"/>
              <a:t>Provide global network with relevant information and resources</a:t>
            </a:r>
          </a:p>
          <a:p>
            <a:pPr eaLnBrk="1" hangingPunct="1"/>
            <a:r>
              <a:rPr lang="en-US" sz="1400" smtClean="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All</a:t>
            </a:r>
            <a:r>
              <a:rPr lang="en-US" baseline="0" dirty="0" smtClean="0"/>
              <a:t> the pages of a thesis were shown on a </a:t>
            </a:r>
            <a:r>
              <a:rPr lang="en-US" baseline="0" dirty="0" err="1" smtClean="0"/>
              <a:t>Gigapixel</a:t>
            </a:r>
            <a:r>
              <a:rPr lang="en-US" baseline="0" dirty="0" smtClean="0"/>
              <a:t> display, which consisted of 5 x 10 monitors (vertical x horizontal).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Pages were grouped by the chapter.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A handheld device was used to move pages like a mouse.</a:t>
            </a:r>
          </a:p>
          <a:p>
            <a:pPr>
              <a:buFont typeface="Arial" charset="0"/>
              <a:buChar char="•"/>
            </a:pPr>
            <a:r>
              <a:rPr lang="en-US" baseline="0" dirty="0" smtClean="0"/>
              <a:t> Participants had access to a notepad and Post-it notes on a rolling desk.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ABB10-FBF0-4EDC-A016-0EDF168FB03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ADF527-1118-42CE-B3E1-7116173D39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F8B1-2757-4467-9B6F-C5BF0ED4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3773-3022-410A-A431-87F7E9B85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79E5-5D40-4801-BC84-1EDEE2FE8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A994-9ED1-453D-B92F-23F120E8B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53D5-5AEE-41FD-B305-42705883A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71B7-DEE9-4CBB-A0EB-58DB03CD7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9C45-284E-479D-9416-5F3E27A7C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284B6-4C7D-4E76-A5E8-3DD28B22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68D17-B40B-420D-BB94-32EC6CC10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4D9D-38AD-4D32-A802-7F9E5541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831CD-AC03-426A-9E74-94AF6EA68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211AB-7BC2-4433-BB64-767FC2457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813B4-C5C8-42A2-8CD1-1F37B06A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1ABF9-E654-43E8-BD98-865D43B19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60F5D-8947-4889-836E-884728F9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59098-6C34-456D-8955-BBC33098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0A1B-F4D1-43C2-859A-E9317F3EE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631C332-980B-41C9-BAD7-F44F060FE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echnology-Adoption-Lifecycle.p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5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17" Type="http://schemas.openxmlformats.org/officeDocument/2006/relationships/diagramLayout" Target="../diagrams/layout1.xml"/><Relationship Id="rId2" Type="http://schemas.openxmlformats.org/officeDocument/2006/relationships/notesSlide" Target="../notesSlides/notesSlide41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VT Task </a:t>
            </a:r>
            <a:r>
              <a:rPr lang="en-US" sz="4000" dirty="0" smtClean="0"/>
              <a:t>Force </a:t>
            </a:r>
            <a:r>
              <a:rPr lang="en-US" sz="4000" dirty="0" smtClean="0"/>
              <a:t>on</a:t>
            </a:r>
            <a:br>
              <a:rPr lang="en-US" sz="4000" dirty="0" smtClean="0"/>
            </a:br>
            <a:r>
              <a:rPr lang="en-US" sz="4000" dirty="0" smtClean="0"/>
              <a:t>Instructional </a:t>
            </a:r>
            <a:r>
              <a:rPr lang="en-US" sz="4000" dirty="0" smtClean="0"/>
              <a:t>Technology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400" b="1" dirty="0" smtClean="0"/>
              <a:t>28 January 2010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/>
              <a:t>“Computing and</a:t>
            </a:r>
            <a:br>
              <a:rPr lang="en-US" b="1" dirty="0" smtClean="0"/>
            </a:br>
            <a:r>
              <a:rPr lang="en-US" b="1" dirty="0" smtClean="0"/>
              <a:t>Instructional Technology”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4876800"/>
            <a:ext cx="73152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fox@vt.edu    http://fox.cs.vt.edu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>
                <a:latin typeface="+mn-lt"/>
              </a:rPr>
              <a:t>Blacksburg, VA 24061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AP CS Principles: Big Ideas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Programming is a creative process that </a:t>
            </a:r>
            <a:r>
              <a:rPr lang="en-US" b="1" dirty="0" smtClean="0"/>
              <a:t>produces computational </a:t>
            </a:r>
            <a:r>
              <a:rPr lang="en-US" b="1" dirty="0" smtClean="0"/>
              <a:t>artifacts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Digital devices, systems, and the networks that </a:t>
            </a:r>
            <a:r>
              <a:rPr lang="en-US" b="1" dirty="0" smtClean="0"/>
              <a:t>interconnect them </a:t>
            </a:r>
            <a:r>
              <a:rPr lang="en-US" b="1" dirty="0" smtClean="0"/>
              <a:t>enable and foster computational approaches to </a:t>
            </a:r>
            <a:r>
              <a:rPr lang="en-US" b="1" dirty="0" smtClean="0"/>
              <a:t>solving problems.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dirty="0" smtClean="0"/>
              <a:t>Computing enables innovation in other fields </a:t>
            </a:r>
            <a:r>
              <a:rPr lang="en-US" b="1" dirty="0" smtClean="0"/>
              <a:t>including science</a:t>
            </a:r>
            <a:r>
              <a:rPr lang="en-US" b="1" dirty="0" smtClean="0"/>
              <a:t>, social science, humanities, arts, medicine</a:t>
            </a:r>
            <a:r>
              <a:rPr lang="en-US" b="1" dirty="0" smtClean="0"/>
              <a:t>, engineering</a:t>
            </a:r>
            <a:r>
              <a:rPr lang="en-US" b="1" dirty="0" smtClean="0"/>
              <a:t>, and business.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r>
              <a:rPr lang="en-US" sz="4000" dirty="0" smtClean="0"/>
              <a:t>CC2001 Computer Science volume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5943600"/>
          </a:xfrm>
        </p:spPr>
        <p:txBody>
          <a:bodyPr/>
          <a:lstStyle/>
          <a:p>
            <a:r>
              <a:rPr lang="en-US" sz="2400" b="1" dirty="0" smtClean="0"/>
              <a:t>DS. Discrete </a:t>
            </a:r>
            <a:r>
              <a:rPr lang="en-US" sz="2400" b="1" dirty="0" smtClean="0"/>
              <a:t>Structures</a:t>
            </a:r>
          </a:p>
          <a:p>
            <a:r>
              <a:rPr lang="en-US" sz="2400" b="1" dirty="0" smtClean="0"/>
              <a:t>PF. Programming </a:t>
            </a:r>
            <a:r>
              <a:rPr lang="en-US" sz="2400" b="1" dirty="0" smtClean="0"/>
              <a:t>Fundamentals</a:t>
            </a:r>
          </a:p>
          <a:p>
            <a:r>
              <a:rPr lang="en-US" sz="2400" b="1" dirty="0" smtClean="0"/>
              <a:t>AL. Algorithms and </a:t>
            </a:r>
            <a:r>
              <a:rPr lang="en-US" sz="2400" b="1" dirty="0" smtClean="0"/>
              <a:t>Complexity</a:t>
            </a:r>
          </a:p>
          <a:p>
            <a:r>
              <a:rPr lang="en-US" sz="2400" b="1" dirty="0" smtClean="0"/>
              <a:t>AR. Architecture and </a:t>
            </a:r>
            <a:r>
              <a:rPr lang="en-US" sz="2400" b="1" dirty="0" smtClean="0"/>
              <a:t>Organization</a:t>
            </a:r>
          </a:p>
          <a:p>
            <a:r>
              <a:rPr lang="en-US" sz="2400" b="1" dirty="0" smtClean="0"/>
              <a:t>OS. Operating </a:t>
            </a:r>
            <a:r>
              <a:rPr lang="en-US" sz="2400" b="1" dirty="0" smtClean="0"/>
              <a:t>Systems</a:t>
            </a:r>
          </a:p>
          <a:p>
            <a:r>
              <a:rPr lang="en-US" sz="2400" b="1" dirty="0" smtClean="0"/>
              <a:t>NC. Net-Centric </a:t>
            </a:r>
            <a:r>
              <a:rPr lang="en-US" sz="2400" b="1" dirty="0" smtClean="0"/>
              <a:t>Computing</a:t>
            </a:r>
          </a:p>
          <a:p>
            <a:r>
              <a:rPr lang="en-US" sz="2400" b="1" dirty="0" smtClean="0"/>
              <a:t>PL. Programming </a:t>
            </a:r>
            <a:r>
              <a:rPr lang="en-US" sz="2400" b="1" dirty="0" smtClean="0"/>
              <a:t>Languages</a:t>
            </a:r>
          </a:p>
          <a:p>
            <a:r>
              <a:rPr lang="en-US" sz="2400" b="1" dirty="0" smtClean="0"/>
              <a:t>HC. Human-Computer </a:t>
            </a:r>
            <a:r>
              <a:rPr lang="en-US" sz="2400" b="1" dirty="0" smtClean="0"/>
              <a:t>Interaction</a:t>
            </a:r>
          </a:p>
          <a:p>
            <a:r>
              <a:rPr lang="en-US" sz="2400" b="1" dirty="0" smtClean="0"/>
              <a:t>GV. Graphics and Visual </a:t>
            </a:r>
            <a:r>
              <a:rPr lang="en-US" sz="2400" b="1" dirty="0" smtClean="0"/>
              <a:t>Computing</a:t>
            </a:r>
          </a:p>
          <a:p>
            <a:r>
              <a:rPr lang="en-US" sz="2400" b="1" dirty="0" smtClean="0"/>
              <a:t>IS. Intelligent </a:t>
            </a:r>
            <a:r>
              <a:rPr lang="en-US" sz="2400" b="1" dirty="0" smtClean="0"/>
              <a:t>Systems</a:t>
            </a:r>
          </a:p>
          <a:p>
            <a:r>
              <a:rPr lang="en-US" sz="2400" b="1" dirty="0" smtClean="0"/>
              <a:t>IM. Information </a:t>
            </a:r>
            <a:r>
              <a:rPr lang="en-US" sz="2400" b="1" dirty="0" smtClean="0"/>
              <a:t>Management</a:t>
            </a:r>
          </a:p>
          <a:p>
            <a:r>
              <a:rPr lang="en-US" sz="2400" b="1" dirty="0" smtClean="0"/>
              <a:t>SP. Social and Professional </a:t>
            </a:r>
            <a:r>
              <a:rPr lang="en-US" sz="2400" b="1" dirty="0" smtClean="0"/>
              <a:t>Issues</a:t>
            </a:r>
          </a:p>
          <a:p>
            <a:r>
              <a:rPr lang="en-US" sz="2400" b="1" dirty="0" smtClean="0"/>
              <a:t>SE. Software </a:t>
            </a:r>
            <a:r>
              <a:rPr lang="en-US" sz="2400" b="1" dirty="0" smtClean="0"/>
              <a:t>Engineering</a:t>
            </a:r>
            <a:endParaRPr lang="en-US" sz="2400" b="1" dirty="0" smtClean="0"/>
          </a:p>
          <a:p>
            <a:r>
              <a:rPr lang="en-US" sz="2400" b="1" dirty="0" smtClean="0"/>
              <a:t>CN</a:t>
            </a:r>
            <a:r>
              <a:rPr lang="en-US" sz="2400" b="1" dirty="0" smtClean="0"/>
              <a:t>. Computational Science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B0167-95EC-4989-8B6C-76CE836A0A3A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1667171" name="Group 99"/>
          <p:cNvGraphicFramePr>
            <a:graphicFrameLocks noGrp="1"/>
          </p:cNvGraphicFramePr>
          <p:nvPr/>
        </p:nvGraphicFramePr>
        <p:xfrm>
          <a:off x="381000" y="228600"/>
          <a:ext cx="8077200" cy="6339840"/>
        </p:xfrm>
        <a:graphic>
          <a:graphicData uri="http://schemas.openxmlformats.org/drawingml/2006/table">
            <a:tbl>
              <a:tblPr/>
              <a:tblGrid>
                <a:gridCol w="4038600"/>
                <a:gridCol w="4038600"/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CC2001 Information Management Areas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IM1. Information models and systems*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IM8. Distributed DBs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IM2. Database systems*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IM9. Physical DB design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IM3. Data modeling*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IM10. Data mining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IM4. Relational DBs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IM11. Information storage and retrieval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IM5. Database query languages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IM12. Hypertext and hypermedia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IM6. Relational DB design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IM13. Multimedia information &amp; systems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IM7. Transaction processing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IM14. Digital libraries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1" name="Rectangle 100"/>
          <p:cNvSpPr>
            <a:spLocks noChangeArrowheads="1"/>
          </p:cNvSpPr>
          <p:nvPr/>
        </p:nvSpPr>
        <p:spPr bwMode="auto">
          <a:xfrm>
            <a:off x="3429000" y="6491288"/>
            <a:ext cx="213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/>
              <a:t>* Core components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 Curriculum Framework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04800" y="1447800"/>
          <a:ext cx="8458200" cy="4819650"/>
        </p:xfrm>
        <a:graphic>
          <a:graphicData uri="http://schemas.openxmlformats.org/presentationml/2006/ole">
            <p:oleObj spid="_x0000_s1026" name="Visio" r:id="rId4" imgW="7121387" imgH="406112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Point 2: Vision: Develop, Move To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What is our vision?</a:t>
            </a:r>
          </a:p>
          <a:p>
            <a:r>
              <a:rPr lang="en-US" dirty="0" smtClean="0"/>
              <a:t>Who are the stakeholders?</a:t>
            </a:r>
          </a:p>
          <a:p>
            <a:r>
              <a:rPr lang="en-US" dirty="0" smtClean="0"/>
              <a:t>How do they interact?</a:t>
            </a:r>
          </a:p>
          <a:p>
            <a:r>
              <a:rPr lang="en-US" dirty="0" smtClean="0"/>
              <a:t>How will each advance maximally?</a:t>
            </a:r>
          </a:p>
          <a:p>
            <a:pPr lvl="1"/>
            <a:r>
              <a:rPr lang="en-US" dirty="0" smtClean="0"/>
              <a:t>Optimization Goal: Learning</a:t>
            </a:r>
          </a:p>
          <a:p>
            <a:pPr lvl="1"/>
            <a:r>
              <a:rPr lang="en-US" dirty="0" smtClean="0"/>
              <a:t>Everything else open for innovation</a:t>
            </a:r>
          </a:p>
          <a:p>
            <a:pPr lvl="1"/>
            <a:r>
              <a:rPr lang="en-US" dirty="0" smtClean="0"/>
              <a:t>But aware of </a:t>
            </a:r>
            <a:r>
              <a:rPr lang="en-US" u="sng" dirty="0" smtClean="0"/>
              <a:t>real</a:t>
            </a:r>
            <a:r>
              <a:rPr lang="en-US" dirty="0" smtClean="0"/>
              <a:t> constraints, e.g.:</a:t>
            </a:r>
          </a:p>
          <a:p>
            <a:r>
              <a:rPr lang="en-US" dirty="0" smtClean="0"/>
              <a:t>Continuous, sustainable, focused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Vision: Student 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00600"/>
          </a:xfrm>
        </p:spPr>
        <p:txBody>
          <a:bodyPr/>
          <a:lstStyle/>
          <a:p>
            <a:r>
              <a:rPr lang="en-US" dirty="0" smtClean="0"/>
              <a:t>Effective learners</a:t>
            </a:r>
          </a:p>
          <a:p>
            <a:r>
              <a:rPr lang="en-US" dirty="0" smtClean="0"/>
              <a:t>Effective </a:t>
            </a:r>
            <a:r>
              <a:rPr lang="en-US" dirty="0" err="1" smtClean="0"/>
              <a:t>teamworkers</a:t>
            </a:r>
            <a:endParaRPr lang="en-US" dirty="0" smtClean="0"/>
          </a:p>
          <a:p>
            <a:r>
              <a:rPr lang="en-US" dirty="0" smtClean="0"/>
              <a:t>Skilled in research</a:t>
            </a:r>
            <a:r>
              <a:rPr lang="en-US" dirty="0" smtClean="0"/>
              <a:t>, </a:t>
            </a:r>
            <a:r>
              <a:rPr lang="en-US" dirty="0" smtClean="0"/>
              <a:t>discovery</a:t>
            </a:r>
            <a:r>
              <a:rPr lang="en-US" dirty="0" smtClean="0"/>
              <a:t>, </a:t>
            </a:r>
            <a:r>
              <a:rPr lang="en-US" dirty="0" smtClean="0"/>
              <a:t>&amp; innovation</a:t>
            </a:r>
            <a:endParaRPr lang="en-US" dirty="0" smtClean="0"/>
          </a:p>
          <a:p>
            <a:r>
              <a:rPr lang="en-US" dirty="0" smtClean="0"/>
              <a:t>Mentees and tutors</a:t>
            </a:r>
            <a:endParaRPr lang="en-US" dirty="0" smtClean="0"/>
          </a:p>
          <a:p>
            <a:r>
              <a:rPr lang="en-US" dirty="0" smtClean="0"/>
              <a:t>Multidisciplinary scholars</a:t>
            </a:r>
            <a:endParaRPr lang="en-US" dirty="0" smtClean="0"/>
          </a:p>
          <a:p>
            <a:r>
              <a:rPr lang="en-US" dirty="0" smtClean="0"/>
              <a:t>Citizens </a:t>
            </a:r>
            <a:r>
              <a:rPr lang="en-US" dirty="0" smtClean="0"/>
              <a:t>in </a:t>
            </a:r>
            <a:r>
              <a:rPr lang="en-US" dirty="0" smtClean="0"/>
              <a:t>the knowledge society</a:t>
            </a:r>
            <a:endParaRPr lang="en-US" dirty="0" smtClean="0"/>
          </a:p>
          <a:p>
            <a:r>
              <a:rPr lang="en-US" dirty="0" smtClean="0"/>
              <a:t>Problem </a:t>
            </a:r>
            <a:r>
              <a:rPr lang="en-US" dirty="0" smtClean="0"/>
              <a:t>solvers and problem posers</a:t>
            </a:r>
          </a:p>
          <a:p>
            <a:r>
              <a:rPr lang="en-US" dirty="0" smtClean="0"/>
              <a:t>Information </a:t>
            </a:r>
            <a:r>
              <a:rPr lang="en-US" dirty="0" smtClean="0"/>
              <a:t>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Vision: Education &lt;-&gt;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Embrace VT’s other missions, including research and service</a:t>
            </a:r>
          </a:p>
          <a:p>
            <a:r>
              <a:rPr lang="en-US" dirty="0" smtClean="0"/>
              <a:t>Research: understanding reality, discovering, questioning, solving challenges/problems, creating opportunities</a:t>
            </a:r>
          </a:p>
          <a:p>
            <a:r>
              <a:rPr lang="en-US" dirty="0" smtClean="0"/>
              <a:t>Service: awareness, compassion, engagement</a:t>
            </a:r>
          </a:p>
          <a:p>
            <a:r>
              <a:rPr lang="en-US" dirty="0" smtClean="0"/>
              <a:t>Students at all levels: researching, serving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Vision: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/>
          <a:lstStyle/>
          <a:p>
            <a:r>
              <a:rPr lang="en-US" dirty="0" smtClean="0"/>
              <a:t>Institutionalization </a:t>
            </a:r>
            <a:r>
              <a:rPr lang="en-US" dirty="0" smtClean="0"/>
              <a:t>of </a:t>
            </a:r>
            <a:r>
              <a:rPr lang="en-US" dirty="0" smtClean="0"/>
              <a:t>innovation in all aspects of teaching and learning</a:t>
            </a:r>
            <a:endParaRPr lang="en-US" dirty="0" smtClean="0"/>
          </a:p>
          <a:p>
            <a:r>
              <a:rPr lang="en-US" dirty="0" smtClean="0"/>
              <a:t>Distinguished innovator speaker series</a:t>
            </a:r>
          </a:p>
          <a:p>
            <a:r>
              <a:rPr lang="en-US" dirty="0" smtClean="0"/>
              <a:t>VP </a:t>
            </a:r>
            <a:r>
              <a:rPr lang="en-US" dirty="0" smtClean="0"/>
              <a:t>for Innovation</a:t>
            </a:r>
          </a:p>
          <a:p>
            <a:r>
              <a:rPr lang="en-US" dirty="0" smtClean="0"/>
              <a:t>All the campus groups focused on teaching and learning working together</a:t>
            </a:r>
          </a:p>
          <a:p>
            <a:pPr lvl="1"/>
            <a:r>
              <a:rPr lang="en-US" dirty="0" smtClean="0"/>
              <a:t>Revisiting all assumptions (lectures, courses, …)</a:t>
            </a:r>
          </a:p>
          <a:p>
            <a:pPr lvl="1"/>
            <a:r>
              <a:rPr lang="en-US" dirty="0" smtClean="0"/>
              <a:t>Funding, processes, rewards – reshaped </a:t>
            </a:r>
          </a:p>
          <a:p>
            <a:pPr lvl="1"/>
            <a:r>
              <a:rPr lang="en-US" dirty="0" smtClean="0"/>
              <a:t>Deconstruct =&gt; flexible/dynamic synthesis </a:t>
            </a:r>
          </a:p>
          <a:p>
            <a:pPr lvl="1"/>
            <a:r>
              <a:rPr lang="en-US" dirty="0" smtClean="0"/>
              <a:t>Repackage, e.g., college-&gt;dept.-&gt;program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Point 3: Ongoing: R&amp;D -&gt; Practice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Learning</a:t>
            </a:r>
          </a:p>
          <a:p>
            <a:pPr lvl="1"/>
            <a:r>
              <a:rPr lang="en-US" dirty="0" smtClean="0"/>
              <a:t>Brain, cognitive science, communication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Novel research today is the foundation for practice in 10-30 years.</a:t>
            </a:r>
          </a:p>
          <a:p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Ubiquitous/pervasive, usable, effective, efficient</a:t>
            </a:r>
          </a:p>
          <a:p>
            <a:pPr lvl="1"/>
            <a:r>
              <a:rPr lang="en-US" dirty="0" smtClean="0"/>
              <a:t>CS -&gt; IT -&gt; English/Engineering/… -&gt;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Carl E. </a:t>
            </a:r>
            <a:r>
              <a:rPr lang="en-US" b="1" dirty="0" err="1" smtClean="0"/>
              <a:t>Wieman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Associate Director for Science in the White House Office of </a:t>
            </a:r>
            <a:r>
              <a:rPr lang="en-US" dirty="0" smtClean="0"/>
              <a:t>Sci. &amp; </a:t>
            </a:r>
            <a:r>
              <a:rPr lang="en-US" dirty="0" smtClean="0"/>
              <a:t>Technology </a:t>
            </a:r>
            <a:r>
              <a:rPr lang="en-US" dirty="0" smtClean="0"/>
              <a:t>Policy</a:t>
            </a:r>
            <a:endParaRPr lang="en-US" dirty="0" smtClean="0"/>
          </a:p>
          <a:p>
            <a:r>
              <a:rPr lang="en-US" dirty="0" smtClean="0"/>
              <a:t>Director </a:t>
            </a:r>
            <a:r>
              <a:rPr lang="en-US" dirty="0" smtClean="0"/>
              <a:t>of the Carl </a:t>
            </a:r>
            <a:r>
              <a:rPr lang="en-US" dirty="0" err="1" smtClean="0"/>
              <a:t>Wieman</a:t>
            </a:r>
            <a:r>
              <a:rPr lang="en-US" dirty="0" smtClean="0"/>
              <a:t> Science Education Initiative and Professor of </a:t>
            </a:r>
            <a:r>
              <a:rPr lang="en-US" dirty="0" smtClean="0"/>
              <a:t>Physics (2001 Nobel Prize Winner), U. </a:t>
            </a:r>
            <a:r>
              <a:rPr lang="en-US" dirty="0" smtClean="0"/>
              <a:t>British </a:t>
            </a:r>
            <a:r>
              <a:rPr lang="en-US" dirty="0" smtClean="0"/>
              <a:t>Columbia, </a:t>
            </a:r>
            <a:r>
              <a:rPr lang="en-US" dirty="0" smtClean="0"/>
              <a:t>www.cwsei.ubc.ca</a:t>
            </a:r>
            <a:endParaRPr lang="en-US" dirty="0" smtClean="0"/>
          </a:p>
          <a:p>
            <a:r>
              <a:rPr lang="en-US" dirty="0" smtClean="0"/>
              <a:t>“Science </a:t>
            </a:r>
            <a:r>
              <a:rPr lang="en-US" dirty="0" smtClean="0"/>
              <a:t>Education for the 21st Century: Using the Insights of Science to Teach/Learn </a:t>
            </a:r>
            <a:r>
              <a:rPr lang="en-US" dirty="0" smtClean="0"/>
              <a:t>Science” (SIGCSE 2010)</a:t>
            </a:r>
          </a:p>
          <a:p>
            <a:r>
              <a:rPr lang="en-US" dirty="0" smtClean="0"/>
              <a:t>E.g., Brain-Based Learning/Education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Point 1: Computing is Fundamental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technologies considered are based on, or depend upon, computing.</a:t>
            </a:r>
          </a:p>
          <a:p>
            <a:r>
              <a:rPr lang="en-US" dirty="0" smtClean="0"/>
              <a:t>=&gt; Faculty, students, staff should be proficient at computational thinking.</a:t>
            </a:r>
          </a:p>
          <a:p>
            <a:r>
              <a:rPr lang="en-US" dirty="0" smtClean="0"/>
              <a:t>=&gt; VT should ensure this, preparing the community for Living In the </a:t>
            </a:r>
            <a:r>
              <a:rPr lang="en-US" dirty="0" err="1" smtClean="0"/>
              <a:t>KnowlEdge</a:t>
            </a:r>
            <a:r>
              <a:rPr lang="en-US" dirty="0" smtClean="0"/>
              <a:t> Society (LIKES):</a:t>
            </a:r>
          </a:p>
          <a:p>
            <a:r>
              <a:rPr lang="en-US" dirty="0" smtClean="0"/>
              <a:t> http://www.livingknowledgesociety.org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3600" dirty="0" smtClean="0"/>
              <a:t>Crossing the Chasm</a:t>
            </a:r>
            <a:br>
              <a:rPr lang="en-US" sz="3600" dirty="0" smtClean="0"/>
            </a:br>
            <a:r>
              <a:rPr lang="en-US" sz="3600" dirty="0" smtClean="0"/>
              <a:t>(Geoffrey A. Moore, 1999)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3048000"/>
          </a:xfrm>
        </p:spPr>
        <p:txBody>
          <a:bodyPr/>
          <a:lstStyle/>
          <a:p>
            <a:r>
              <a:rPr lang="en-US" b="1" dirty="0" smtClean="0"/>
              <a:t>Diffusion of innovation</a:t>
            </a:r>
          </a:p>
          <a:p>
            <a:r>
              <a:rPr lang="en-US" b="1" dirty="0" smtClean="0"/>
              <a:t>Technology adoption lifecycle</a:t>
            </a:r>
          </a:p>
          <a:p>
            <a:r>
              <a:rPr lang="en-US" dirty="0" smtClean="0"/>
              <a:t>Early adopters</a:t>
            </a:r>
          </a:p>
          <a:p>
            <a:r>
              <a:rPr lang="en-US" dirty="0" smtClean="0"/>
              <a:t>CHASM</a:t>
            </a:r>
          </a:p>
          <a:p>
            <a:r>
              <a:rPr lang="en-US" dirty="0" smtClean="0"/>
              <a:t>Early majority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59458" name="Picture 2" descr="http://upload.wikimedia.org/wikipedia/commons/thumb/d/d3/Technology-Adoption-Lifecycle.png/400px-Technology-Adoption-Lifecycl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14800"/>
            <a:ext cx="6667496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Point 4: Illustrate with 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Personalization</a:t>
            </a:r>
          </a:p>
          <a:p>
            <a:pPr lvl="1"/>
            <a:r>
              <a:rPr lang="en-US" dirty="0" smtClean="0"/>
              <a:t>PCs: Personal Computers</a:t>
            </a:r>
          </a:p>
          <a:p>
            <a:pPr lvl="1"/>
            <a:r>
              <a:rPr lang="en-US" dirty="0" smtClean="0"/>
              <a:t>PIM: Personal Information Management</a:t>
            </a:r>
          </a:p>
          <a:p>
            <a:pPr lvl="1"/>
            <a:r>
              <a:rPr lang="en-US" dirty="0" smtClean="0"/>
              <a:t>User modeling, intelligent tutoring systems</a:t>
            </a:r>
          </a:p>
          <a:p>
            <a:pPr lvl="2"/>
            <a:r>
              <a:rPr lang="en-US" dirty="0" smtClean="0"/>
              <a:t>Tutors are roughly 3 times more effective</a:t>
            </a:r>
          </a:p>
          <a:p>
            <a:pPr lvl="1"/>
            <a:r>
              <a:rPr lang="en-US" dirty="0" smtClean="0"/>
              <a:t>Adaptive hypermedia, variable granularity</a:t>
            </a:r>
          </a:p>
          <a:p>
            <a:r>
              <a:rPr lang="en-US" dirty="0" smtClean="0"/>
              <a:t>Digital Libraries of Educational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743200"/>
            <a:ext cx="2286000" cy="22098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rgbClr val="CCCCE0"/>
              </a:gs>
            </a:gsLst>
            <a:path path="rect">
              <a:fillToRect l="100000" b="100000"/>
            </a:path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2590800" y="1911350"/>
            <a:ext cx="3054350" cy="838200"/>
          </a:xfrm>
          <a:prstGeom prst="parallelogram">
            <a:avLst>
              <a:gd name="adj" fmla="val 91031"/>
            </a:avLst>
          </a:prstGeom>
          <a:gradFill rotWithShape="0">
            <a:gsLst>
              <a:gs pos="0">
                <a:srgbClr val="333399"/>
              </a:gs>
              <a:gs pos="100000">
                <a:srgbClr val="D6D6EB"/>
              </a:gs>
            </a:gsLst>
            <a:lin ang="540000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16200000" flipH="1">
            <a:off x="3733800" y="3060700"/>
            <a:ext cx="3041650" cy="742950"/>
          </a:xfrm>
          <a:prstGeom prst="parallelogram">
            <a:avLst>
              <a:gd name="adj" fmla="val 116547"/>
            </a:avLst>
          </a:prstGeom>
          <a:gradFill rotWithShape="0">
            <a:gsLst>
              <a:gs pos="0">
                <a:srgbClr val="CCCCE0"/>
              </a:gs>
              <a:gs pos="100000">
                <a:srgbClr val="000066"/>
              </a:gs>
            </a:gsLst>
            <a:lin ang="0" scaled="1"/>
          </a:gra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565400" y="1517650"/>
            <a:ext cx="0" cy="3768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H="1">
            <a:off x="2187575" y="4953000"/>
            <a:ext cx="4022725" cy="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H="1">
            <a:off x="2162175" y="4981575"/>
            <a:ext cx="428625" cy="3270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3810000" y="5029200"/>
            <a:ext cx="19891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Computing</a:t>
            </a:r>
            <a:r>
              <a:rPr lang="en-US" b="0">
                <a:latin typeface="Times New Roman" pitchFamily="18" charset="0"/>
              </a:rPr>
              <a:t> (flops)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71600" y="5334000"/>
            <a:ext cx="167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0">
                <a:latin typeface="Times New Roman" pitchFamily="18" charset="0"/>
              </a:rPr>
              <a:t>Digital</a:t>
            </a:r>
            <a:r>
              <a:rPr lang="en-US" b="0">
                <a:latin typeface="Times New Roman" pitchFamily="18" charset="0"/>
              </a:rPr>
              <a:t> content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 rot="-5400000">
            <a:off x="770731" y="3031332"/>
            <a:ext cx="25431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0">
                <a:latin typeface="Times New Roman" pitchFamily="18" charset="0"/>
              </a:rPr>
              <a:t>Communicat</a:t>
            </a:r>
            <a:r>
              <a:rPr lang="en-US" sz="2000" b="0">
                <a:latin typeface="Times New Roman" pitchFamily="18" charset="0"/>
              </a:rPr>
              <a:t>i</a:t>
            </a:r>
            <a:r>
              <a:rPr lang="en-US" b="0">
                <a:latin typeface="Times New Roman" pitchFamily="18" charset="0"/>
              </a:rPr>
              <a:t>ons</a:t>
            </a:r>
          </a:p>
          <a:p>
            <a:pPr eaLnBrk="0" hangingPunct="0"/>
            <a:r>
              <a:rPr lang="en-US" b="0">
                <a:latin typeface="Times New Roman" pitchFamily="18" charset="0"/>
              </a:rPr>
              <a:t>(bandwidth, connectivity)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07975" y="366713"/>
            <a:ext cx="8372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3600" b="0">
                <a:latin typeface="Times New Roman" pitchFamily="18" charset="0"/>
              </a:rPr>
              <a:t>Locating Digital Libraries in Computing and</a:t>
            </a:r>
          </a:p>
          <a:p>
            <a:pPr algn="ctr" eaLnBrk="0" hangingPunct="0"/>
            <a:r>
              <a:rPr lang="en-US" sz="3600" b="0">
                <a:latin typeface="Times New Roman" pitchFamily="18" charset="0"/>
              </a:rPr>
              <a:t>Communications Technology Space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4808538" y="2967038"/>
            <a:ext cx="1357312" cy="1001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9" name="Group 15"/>
          <p:cNvGrpSpPr>
            <a:grpSpLocks/>
          </p:cNvGrpSpPr>
          <p:nvPr/>
        </p:nvGrpSpPr>
        <p:grpSpPr bwMode="auto">
          <a:xfrm>
            <a:off x="2878138" y="3498850"/>
            <a:ext cx="1878012" cy="1328738"/>
            <a:chOff x="1813" y="2204"/>
            <a:chExt cx="1183" cy="837"/>
          </a:xfrm>
        </p:grpSpPr>
        <p:sp>
          <p:nvSpPr>
            <p:cNvPr id="57368" name="Arc 16"/>
            <p:cNvSpPr>
              <a:spLocks/>
            </p:cNvSpPr>
            <p:nvPr/>
          </p:nvSpPr>
          <p:spPr bwMode="auto">
            <a:xfrm>
              <a:off x="1813" y="2400"/>
              <a:ext cx="1133" cy="641"/>
            </a:xfrm>
            <a:custGeom>
              <a:avLst/>
              <a:gdLst>
                <a:gd name="T0" fmla="*/ 3 w 21600"/>
                <a:gd name="T1" fmla="*/ 0 h 21600"/>
                <a:gd name="T2" fmla="*/ 0 w 21600"/>
                <a:gd name="T3" fmla="*/ 1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369" name="Group 17"/>
            <p:cNvGrpSpPr>
              <a:grpSpLocks/>
            </p:cNvGrpSpPr>
            <p:nvPr/>
          </p:nvGrpSpPr>
          <p:grpSpPr bwMode="auto">
            <a:xfrm>
              <a:off x="1814" y="2204"/>
              <a:ext cx="1182" cy="836"/>
              <a:chOff x="1814" y="2204"/>
              <a:chExt cx="1182" cy="836"/>
            </a:xfrm>
          </p:grpSpPr>
          <p:sp>
            <p:nvSpPr>
              <p:cNvPr id="57370" name="Arc 18"/>
              <p:cNvSpPr>
                <a:spLocks/>
              </p:cNvSpPr>
              <p:nvPr/>
            </p:nvSpPr>
            <p:spPr bwMode="auto">
              <a:xfrm>
                <a:off x="1814" y="2403"/>
                <a:ext cx="882" cy="637"/>
              </a:xfrm>
              <a:custGeom>
                <a:avLst/>
                <a:gdLst>
                  <a:gd name="T0" fmla="*/ 1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71" name="Freeform 19"/>
              <p:cNvSpPr>
                <a:spLocks/>
              </p:cNvSpPr>
              <p:nvPr/>
            </p:nvSpPr>
            <p:spPr bwMode="auto">
              <a:xfrm>
                <a:off x="2658" y="2204"/>
                <a:ext cx="338" cy="201"/>
              </a:xfrm>
              <a:custGeom>
                <a:avLst/>
                <a:gdLst>
                  <a:gd name="T0" fmla="*/ 42 w 338"/>
                  <a:gd name="T1" fmla="*/ 200 h 201"/>
                  <a:gd name="T2" fmla="*/ 0 w 338"/>
                  <a:gd name="T3" fmla="*/ 200 h 201"/>
                  <a:gd name="T4" fmla="*/ 211 w 338"/>
                  <a:gd name="T5" fmla="*/ 0 h 201"/>
                  <a:gd name="T6" fmla="*/ 337 w 338"/>
                  <a:gd name="T7" fmla="*/ 200 h 201"/>
                  <a:gd name="T8" fmla="*/ 295 w 338"/>
                  <a:gd name="T9" fmla="*/ 200 h 2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8"/>
                  <a:gd name="T16" fmla="*/ 0 h 201"/>
                  <a:gd name="T17" fmla="*/ 338 w 338"/>
                  <a:gd name="T18" fmla="*/ 201 h 2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8" h="201">
                    <a:moveTo>
                      <a:pt x="42" y="200"/>
                    </a:moveTo>
                    <a:lnTo>
                      <a:pt x="0" y="200"/>
                    </a:lnTo>
                    <a:lnTo>
                      <a:pt x="211" y="0"/>
                    </a:lnTo>
                    <a:lnTo>
                      <a:pt x="337" y="200"/>
                    </a:lnTo>
                    <a:lnTo>
                      <a:pt x="295" y="200"/>
                    </a:lnTo>
                  </a:path>
                </a:pathLst>
              </a:custGeom>
              <a:noFill/>
              <a:ln w="127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7360" name="Rectangle 20"/>
          <p:cNvSpPr>
            <a:spLocks noChangeArrowheads="1"/>
          </p:cNvSpPr>
          <p:nvPr/>
        </p:nvSpPr>
        <p:spPr bwMode="auto">
          <a:xfrm>
            <a:off x="6157913" y="2424113"/>
            <a:ext cx="2833687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>
                <a:latin typeface="Times New Roman" pitchFamily="18" charset="0"/>
              </a:rPr>
              <a:t>Digital Libraries technology</a:t>
            </a:r>
          </a:p>
          <a:p>
            <a:pPr eaLnBrk="0" hangingPunct="0"/>
            <a:r>
              <a:rPr lang="en-US" sz="2000">
                <a:latin typeface="Times New Roman" pitchFamily="18" charset="0"/>
              </a:rPr>
              <a:t>trajectory:  </a:t>
            </a:r>
            <a:r>
              <a:rPr lang="en-US" sz="2000" i="1">
                <a:latin typeface="Times New Roman" pitchFamily="18" charset="0"/>
              </a:rPr>
              <a:t>intellectual</a:t>
            </a:r>
          </a:p>
          <a:p>
            <a:pPr eaLnBrk="0" hangingPunct="0"/>
            <a:r>
              <a:rPr lang="en-US" sz="2000" i="1">
                <a:latin typeface="Times New Roman" pitchFamily="18" charset="0"/>
              </a:rPr>
              <a:t>access to globally distributed information</a:t>
            </a:r>
            <a:endParaRPr lang="en-US" b="0" i="1">
              <a:latin typeface="Times New Roman" pitchFamily="18" charset="0"/>
            </a:endParaRPr>
          </a:p>
        </p:txBody>
      </p:sp>
      <p:sp>
        <p:nvSpPr>
          <p:cNvPr id="57361" name="Line 21"/>
          <p:cNvSpPr>
            <a:spLocks noChangeShapeType="1"/>
          </p:cNvSpPr>
          <p:nvPr/>
        </p:nvSpPr>
        <p:spPr bwMode="auto">
          <a:xfrm flipV="1">
            <a:off x="2617788" y="3376613"/>
            <a:ext cx="1522412" cy="1601787"/>
          </a:xfrm>
          <a:prstGeom prst="line">
            <a:avLst/>
          </a:prstGeom>
          <a:noFill/>
          <a:ln w="50800">
            <a:solidFill>
              <a:srgbClr val="777777"/>
            </a:solidFill>
            <a:prstDash val="sysDot"/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Rectangle 22"/>
          <p:cNvSpPr>
            <a:spLocks noChangeArrowheads="1"/>
          </p:cNvSpPr>
          <p:nvPr/>
        </p:nvSpPr>
        <p:spPr bwMode="auto">
          <a:xfrm>
            <a:off x="1524000" y="5715000"/>
            <a:ext cx="1219200" cy="152400"/>
          </a:xfrm>
          <a:prstGeom prst="rect">
            <a:avLst/>
          </a:prstGeom>
          <a:gradFill rotWithShape="0">
            <a:gsLst>
              <a:gs pos="0">
                <a:srgbClr val="D6D6EB"/>
              </a:gs>
              <a:gs pos="100000">
                <a:srgbClr val="3333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Rectangle 23"/>
          <p:cNvSpPr>
            <a:spLocks noChangeArrowheads="1"/>
          </p:cNvSpPr>
          <p:nvPr/>
        </p:nvSpPr>
        <p:spPr bwMode="auto">
          <a:xfrm>
            <a:off x="1433513" y="5861050"/>
            <a:ext cx="4492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less</a:t>
            </a:r>
            <a:endParaRPr lang="en-US" sz="1000" b="0">
              <a:latin typeface="Times New Roman" pitchFamily="18" charset="0"/>
            </a:endParaRPr>
          </a:p>
        </p:txBody>
      </p:sp>
      <p:sp>
        <p:nvSpPr>
          <p:cNvPr id="57364" name="Rectangle 24"/>
          <p:cNvSpPr>
            <a:spLocks noChangeArrowheads="1"/>
          </p:cNvSpPr>
          <p:nvPr/>
        </p:nvSpPr>
        <p:spPr bwMode="auto">
          <a:xfrm>
            <a:off x="2498725" y="5859463"/>
            <a:ext cx="320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Rectangle 25"/>
          <p:cNvSpPr>
            <a:spLocks noChangeArrowheads="1"/>
          </p:cNvSpPr>
          <p:nvPr/>
        </p:nvSpPr>
        <p:spPr bwMode="auto">
          <a:xfrm>
            <a:off x="2424113" y="5861050"/>
            <a:ext cx="5461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400" b="0">
                <a:latin typeface="Times New Roman" pitchFamily="18" charset="0"/>
              </a:rPr>
              <a:t>more</a:t>
            </a:r>
          </a:p>
        </p:txBody>
      </p:sp>
      <p:sp>
        <p:nvSpPr>
          <p:cNvPr id="57366" name="Arc 26"/>
          <p:cNvSpPr>
            <a:spLocks/>
          </p:cNvSpPr>
          <p:nvPr/>
        </p:nvSpPr>
        <p:spPr bwMode="auto">
          <a:xfrm>
            <a:off x="2921000" y="3765550"/>
            <a:ext cx="1555750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Rectangle 27"/>
          <p:cNvSpPr>
            <a:spLocks noChangeArrowheads="1"/>
          </p:cNvSpPr>
          <p:nvPr/>
        </p:nvSpPr>
        <p:spPr bwMode="auto">
          <a:xfrm>
            <a:off x="3581400" y="5562600"/>
            <a:ext cx="53514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Note:</a:t>
            </a:r>
            <a:r>
              <a:rPr lang="en-US" sz="2400" b="0">
                <a:latin typeface="Times New Roman" pitchFamily="18" charset="0"/>
              </a:rPr>
              <a:t> we should consider 4 dimensions: computing, communications,</a:t>
            </a:r>
          </a:p>
          <a:p>
            <a:pPr eaLnBrk="0" hangingPunct="0"/>
            <a:r>
              <a:rPr lang="en-US" sz="2400" b="0">
                <a:latin typeface="Times New Roman" pitchFamily="18" charset="0"/>
              </a:rPr>
              <a:t>content, and community (people)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BD376-705A-419C-8BC0-226FBC46AE6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Synchronous</a:t>
            </a:r>
            <a:br>
              <a:rPr lang="en-US" sz="4000" smtClean="0"/>
            </a:br>
            <a:r>
              <a:rPr lang="en-US" sz="4000" smtClean="0"/>
              <a:t>Scholarly Communication</a:t>
            </a:r>
          </a:p>
        </p:txBody>
      </p:sp>
      <p:pic>
        <p:nvPicPr>
          <p:cNvPr id="52228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505200"/>
            <a:ext cx="1830388" cy="1565275"/>
          </a:xfrm>
          <a:noFill/>
        </p:spPr>
      </p:pic>
      <p:pic>
        <p:nvPicPr>
          <p:cNvPr id="52229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878138"/>
            <a:ext cx="1163638" cy="1985962"/>
          </a:xfrm>
          <a:noFill/>
        </p:spPr>
      </p:pic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2362200" y="38862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1" name="phone3"/>
          <p:cNvSpPr>
            <a:spLocks noEditPoints="1" noChangeArrowheads="1"/>
          </p:cNvSpPr>
          <p:nvPr/>
        </p:nvSpPr>
        <p:spPr bwMode="auto">
          <a:xfrm>
            <a:off x="4038600" y="4267200"/>
            <a:ext cx="12954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1041734762 h 21600"/>
              <a:gd name="T8" fmla="*/ 2147483647 w 21600"/>
              <a:gd name="T9" fmla="*/ 2083469524 h 21600"/>
              <a:gd name="T10" fmla="*/ 2147483647 w 21600"/>
              <a:gd name="T11" fmla="*/ 2083469524 h 21600"/>
              <a:gd name="T12" fmla="*/ 0 w 21600"/>
              <a:gd name="T13" fmla="*/ 2083469524 h 21600"/>
              <a:gd name="T14" fmla="*/ 0 w 21600"/>
              <a:gd name="T15" fmla="*/ 104173476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32" name="Picture 7" descr="j02330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25888" y="2374900"/>
            <a:ext cx="1509712" cy="1592263"/>
          </a:xfrm>
          <a:noFill/>
        </p:spPr>
      </p:pic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2117725" y="5857875"/>
            <a:ext cx="5194300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Same time, Same or different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9BCB5-1337-4127-9DA8-5412325B275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Asynchronous, Digital Library Mediated Scholarly Communication</a:t>
            </a:r>
          </a:p>
        </p:txBody>
      </p:sp>
      <p:pic>
        <p:nvPicPr>
          <p:cNvPr id="53252" name="Picture 3" descr="j030125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429000"/>
            <a:ext cx="1830388" cy="1565275"/>
          </a:xfrm>
          <a:noFill/>
        </p:spPr>
      </p:pic>
      <p:pic>
        <p:nvPicPr>
          <p:cNvPr id="53253" name="Picture 4" descr="j029912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794000"/>
            <a:ext cx="1163638" cy="1985963"/>
          </a:xfrm>
          <a:noFill/>
        </p:spPr>
      </p:pic>
      <p:pic>
        <p:nvPicPr>
          <p:cNvPr id="53254" name="Picture 5" descr="j030052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81363" y="2543175"/>
            <a:ext cx="1290637" cy="1152525"/>
          </a:xfrm>
          <a:noFill/>
        </p:spPr>
      </p:pic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362200" y="38100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6" name="Picture 7" descr="j0235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262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8" descr="j0285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1447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9" descr="j02054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26720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2286000" y="5943600"/>
            <a:ext cx="4040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Different time and/or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423E3-9458-495A-B96C-3C2998F43C9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Modifying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Indexing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Retrieving</a:t>
            </a:r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Networking</a:t>
            </a:r>
          </a:p>
        </p:txBody>
      </p:sp>
      <p:sp>
        <p:nvSpPr>
          <p:cNvPr id="60424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/ Mining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Filtering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8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8" charset="0"/>
              </a:rPr>
              <a:t>Creating</a:t>
            </a:r>
          </a:p>
        </p:txBody>
      </p:sp>
      <p:sp>
        <p:nvSpPr>
          <p:cNvPr id="60427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60428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60429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60430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31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2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3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434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5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60436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60437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438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AC52BC-05B0-4445-8FC6-38DFE9274DA8}" type="slidenum">
              <a:rPr lang="en-US" smtClean="0"/>
              <a:pPr/>
              <a:t>26</a:t>
            </a:fld>
            <a:endParaRPr lang="en-US" smtClean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057400" y="1371600"/>
          <a:ext cx="7315200" cy="5486400"/>
        </p:xfrm>
        <a:graphic>
          <a:graphicData uri="http://schemas.openxmlformats.org/presentationml/2006/ole">
            <p:oleObj spid="_x0000_s30722" name="Slide" r:id="rId4" imgW="4549680" imgH="3413160" progId="PowerPoint.Slide.8">
              <p:embed/>
            </p:oleObj>
          </a:graphicData>
        </a:graphic>
      </p:graphicFrame>
      <p:sp>
        <p:nvSpPr>
          <p:cNvPr id="3072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Quality and the Information Life Cycle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D32B28-A834-4ED5-954A-5A2E1D2D726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400800" cy="1143000"/>
          </a:xfrm>
        </p:spPr>
        <p:txBody>
          <a:bodyPr/>
          <a:lstStyle/>
          <a:p>
            <a:pPr algn="l" eaLnBrk="1" hangingPunct="1"/>
            <a:r>
              <a:rPr lang="en-US" b="1" smtClean="0"/>
              <a:t>Digital Libraries</a:t>
            </a:r>
            <a:br>
              <a:rPr lang="en-US" b="1" smtClean="0"/>
            </a:br>
            <a:r>
              <a:rPr lang="en-US" b="1" smtClean="0"/>
              <a:t>Shorten the Chain from</a:t>
            </a:r>
          </a:p>
        </p:txBody>
      </p:sp>
      <p:sp>
        <p:nvSpPr>
          <p:cNvPr id="61444" name="WordArt 3"/>
          <p:cNvSpPr>
            <a:spLocks noChangeArrowheads="1" noChangeShapeType="1" noTextEdit="1"/>
          </p:cNvSpPr>
          <p:nvPr/>
        </p:nvSpPr>
        <p:spPr bwMode="auto">
          <a:xfrm>
            <a:off x="152400" y="12192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Author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1828800" y="19812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2590800" y="2819400"/>
            <a:ext cx="1552575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Publisher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3733800" y="3581400"/>
            <a:ext cx="8620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A&amp;I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4191000" y="4419600"/>
            <a:ext cx="20447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Consolidator</a:t>
            </a:r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5943600" y="5181600"/>
            <a:ext cx="12763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Library</a:t>
            </a:r>
          </a:p>
        </p:txBody>
      </p:sp>
      <p:sp>
        <p:nvSpPr>
          <p:cNvPr id="61450" name="WordArt 9"/>
          <p:cNvSpPr>
            <a:spLocks noChangeArrowheads="1" noChangeShapeType="1" noTextEdit="1"/>
          </p:cNvSpPr>
          <p:nvPr/>
        </p:nvSpPr>
        <p:spPr bwMode="auto">
          <a:xfrm>
            <a:off x="7315200" y="59436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Reader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3124200" y="2057400"/>
            <a:ext cx="1182688" cy="422275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</a:rPr>
              <a:t>Reviewer</a:t>
            </a:r>
            <a:endParaRPr lang="en-US" sz="2800" b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DB9531-8F30-49C9-A0DE-CB388C305F6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57250"/>
          </a:xfrm>
        </p:spPr>
        <p:txBody>
          <a:bodyPr/>
          <a:lstStyle/>
          <a:p>
            <a:pPr eaLnBrk="1" hangingPunct="1"/>
            <a:r>
              <a:rPr lang="en-US" b="1" smtClean="0"/>
              <a:t>DLs Shorten the Chain to</a:t>
            </a:r>
          </a:p>
        </p:txBody>
      </p:sp>
      <p:sp>
        <p:nvSpPr>
          <p:cNvPr id="62468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User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Author</a:t>
            </a:r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Reader</a:t>
            </a: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8" charset="0"/>
              </a:rPr>
              <a:t>Library</a:t>
            </a:r>
            <a:endParaRPr lang="en-US" sz="2800" b="0">
              <a:latin typeface="Times New Roman" pitchFamily="18" charset="0"/>
            </a:endParaRP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Editor</a:t>
            </a:r>
          </a:p>
        </p:txBody>
      </p:sp>
      <p:sp>
        <p:nvSpPr>
          <p:cNvPr id="62474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Reviewer</a:t>
            </a:r>
          </a:p>
        </p:txBody>
      </p:sp>
      <p:sp>
        <p:nvSpPr>
          <p:cNvPr id="62475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Teacher</a:t>
            </a:r>
          </a:p>
        </p:txBody>
      </p:sp>
      <p:sp>
        <p:nvSpPr>
          <p:cNvPr id="62476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Learner</a:t>
            </a:r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8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9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0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1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2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Librarian</a:t>
            </a:r>
          </a:p>
        </p:txBody>
      </p:sp>
      <p:sp>
        <p:nvSpPr>
          <p:cNvPr id="62484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5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Roles</a:t>
            </a:r>
          </a:p>
        </p:txBody>
      </p:sp>
      <p:sp>
        <p:nvSpPr>
          <p:cNvPr id="62486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22272-4A2F-4E80-A27B-FB6F8E1E01E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</p:spPr>
        <p:txBody>
          <a:bodyPr lIns="92075" tIns="46038" rIns="92075" bIns="46038"/>
          <a:lstStyle/>
          <a:p>
            <a:pPr algn="l" eaLnBrk="1" hangingPunct="1"/>
            <a:r>
              <a:rPr lang="en-US" smtClean="0"/>
              <a:t>   Informal 5S &amp; DL Definitions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</a:t>
            </a:r>
            <a:r>
              <a:rPr lang="en-US" sz="3600" smtClean="0"/>
              <a:t>DLs are complex systems that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305800" cy="3581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help satisfy info needs of users (</a:t>
            </a:r>
            <a:r>
              <a:rPr lang="en-US" b="1" smtClean="0"/>
              <a:t>societies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provide info services (</a:t>
            </a:r>
            <a:r>
              <a:rPr lang="en-US" b="1" smtClean="0"/>
              <a:t>scenarios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organize info in usable ways (</a:t>
            </a:r>
            <a:r>
              <a:rPr lang="en-US" b="1" smtClean="0"/>
              <a:t>structures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present info in usable ways (</a:t>
            </a:r>
            <a:r>
              <a:rPr lang="en-US" b="1" smtClean="0"/>
              <a:t>spaces</a:t>
            </a:r>
            <a:r>
              <a:rPr lang="en-US" smtClean="0"/>
              <a:t>)</a:t>
            </a:r>
          </a:p>
          <a:p>
            <a:pPr eaLnBrk="1" hangingPunct="1"/>
            <a:r>
              <a:rPr lang="en-US" smtClean="0"/>
              <a:t>communicate info with users (</a:t>
            </a:r>
            <a:r>
              <a:rPr lang="en-US" b="1" smtClean="0"/>
              <a:t>streams</a:t>
            </a:r>
            <a:r>
              <a:rPr 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Engineering </a:t>
            </a:r>
            <a:r>
              <a:rPr lang="en-US" dirty="0" smtClean="0"/>
              <a:t>Grand Challenges</a:t>
            </a:r>
            <a:br>
              <a:rPr lang="en-US" dirty="0" smtClean="0"/>
            </a:br>
            <a:r>
              <a:rPr lang="en-US" sz="2400" dirty="0" smtClean="0"/>
              <a:t>http://www.engineeringchallenges.org/cms/challenges.aspx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Those that relate to computing include:</a:t>
            </a:r>
          </a:p>
          <a:p>
            <a:endParaRPr lang="en-US" sz="2000" dirty="0" smtClean="0"/>
          </a:p>
          <a:p>
            <a:r>
              <a:rPr lang="en-US" sz="2800" dirty="0" smtClean="0"/>
              <a:t>Restore </a:t>
            </a:r>
            <a:r>
              <a:rPr lang="en-US" sz="2800" dirty="0" smtClean="0"/>
              <a:t>and improve urban infrastructure</a:t>
            </a:r>
          </a:p>
          <a:p>
            <a:r>
              <a:rPr lang="en-US" sz="2800" dirty="0" smtClean="0"/>
              <a:t>Advance health informatics</a:t>
            </a:r>
          </a:p>
          <a:p>
            <a:r>
              <a:rPr lang="en-US" sz="2800" dirty="0" smtClean="0"/>
              <a:t>Engineer better medicines</a:t>
            </a:r>
          </a:p>
          <a:p>
            <a:r>
              <a:rPr lang="en-US" sz="2800" dirty="0" smtClean="0"/>
              <a:t>Reverse-engineer the brain</a:t>
            </a:r>
          </a:p>
          <a:p>
            <a:r>
              <a:rPr lang="en-US" sz="2800" dirty="0" smtClean="0"/>
              <a:t>Secure </a:t>
            </a:r>
            <a:r>
              <a:rPr lang="en-US" sz="2800" dirty="0" smtClean="0"/>
              <a:t>cyberspace</a:t>
            </a:r>
          </a:p>
          <a:p>
            <a:r>
              <a:rPr lang="en-US" sz="2800" dirty="0" smtClean="0"/>
              <a:t>Enhance virtual reality</a:t>
            </a:r>
          </a:p>
          <a:p>
            <a:r>
              <a:rPr lang="en-US" sz="2800" dirty="0" smtClean="0"/>
              <a:t>Advance personalized learning</a:t>
            </a:r>
          </a:p>
          <a:p>
            <a:r>
              <a:rPr lang="en-US" sz="2800" dirty="0" smtClean="0"/>
              <a:t>Engineer the tools of scientific discovery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25176-3D66-449A-943D-3197AA8515A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Degree of Structure</a:t>
            </a: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212725" y="399891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Chaotic</a:t>
            </a:r>
          </a:p>
        </p:txBody>
      </p:sp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Organized</a:t>
            </a: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64770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Structured</a:t>
            </a:r>
          </a:p>
        </p:txBody>
      </p:sp>
      <p:sp>
        <p:nvSpPr>
          <p:cNvPr id="114695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Web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DLs</a:t>
            </a: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6705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DBs</a:t>
            </a:r>
          </a:p>
        </p:txBody>
      </p:sp>
      <p:sp>
        <p:nvSpPr>
          <p:cNvPr id="114698" name="Line 9"/>
          <p:cNvSpPr>
            <a:spLocks noChangeShapeType="1"/>
          </p:cNvSpPr>
          <p:nvPr/>
        </p:nvSpPr>
        <p:spPr bwMode="auto">
          <a:xfrm>
            <a:off x="304800" y="3962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lg" len="lg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8CBB9-AAE6-410F-9595-FD01A4DC76A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Digital Objects (DOs)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05800" cy="4514850"/>
          </a:xfrm>
        </p:spPr>
        <p:txBody>
          <a:bodyPr/>
          <a:lstStyle/>
          <a:p>
            <a:pPr eaLnBrk="1" hangingPunct="1"/>
            <a:r>
              <a:rPr lang="en-US" dirty="0" smtClean="0"/>
              <a:t>Born digital</a:t>
            </a:r>
          </a:p>
          <a:p>
            <a:pPr eaLnBrk="1" hangingPunct="1"/>
            <a:r>
              <a:rPr lang="en-US" dirty="0" smtClean="0"/>
              <a:t>Digitized version of “real” object</a:t>
            </a:r>
          </a:p>
          <a:p>
            <a:pPr lvl="1" eaLnBrk="1" hangingPunct="1"/>
            <a:r>
              <a:rPr lang="en-US" dirty="0" smtClean="0"/>
              <a:t>Is the DO version the same, better, or worse?</a:t>
            </a:r>
          </a:p>
          <a:p>
            <a:pPr lvl="1" eaLnBrk="1" hangingPunct="1"/>
            <a:r>
              <a:rPr lang="en-US" dirty="0" smtClean="0"/>
              <a:t>Separation of structure, meaning, use</a:t>
            </a:r>
          </a:p>
          <a:p>
            <a:pPr lvl="2" eaLnBrk="1" hangingPunct="1"/>
            <a:r>
              <a:rPr lang="en-US" dirty="0" smtClean="0"/>
              <a:t>Rendered on paper, laptop, handheld – or CAVE</a:t>
            </a:r>
          </a:p>
          <a:p>
            <a:pPr lvl="2" eaLnBrk="1" hangingPunct="1"/>
            <a:r>
              <a:rPr lang="en-US" dirty="0" smtClean="0"/>
              <a:t>Semantic Web (human or machine processing)</a:t>
            </a:r>
            <a:endParaRPr lang="en-US" dirty="0" smtClean="0"/>
          </a:p>
          <a:p>
            <a:pPr eaLnBrk="1" hangingPunct="1"/>
            <a:r>
              <a:rPr lang="en-US" dirty="0" smtClean="0"/>
              <a:t>Surrogate for “real” object</a:t>
            </a:r>
          </a:p>
          <a:p>
            <a:pPr lvl="1" eaLnBrk="1" hangingPunct="1"/>
            <a:r>
              <a:rPr lang="en-US" dirty="0" smtClean="0"/>
              <a:t>Hybrid systems with real and digital objects</a:t>
            </a:r>
          </a:p>
          <a:p>
            <a:pPr lvl="1" eaLnBrk="1" hangingPunct="1"/>
            <a:r>
              <a:rPr lang="en-US" dirty="0" smtClean="0"/>
              <a:t>Data, documents, subdocuments, </a:t>
            </a:r>
            <a:r>
              <a:rPr lang="en-US" dirty="0" smtClean="0"/>
              <a:t>metadata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B6B08E-1094-4B36-BD5E-E918FD6C313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9507" name="Oval 2"/>
          <p:cNvSpPr>
            <a:spLocks noChangeArrowheads="1"/>
          </p:cNvSpPr>
          <p:nvPr/>
        </p:nvSpPr>
        <p:spPr bwMode="auto">
          <a:xfrm>
            <a:off x="609600" y="4394200"/>
            <a:ext cx="8229600" cy="20066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Oval 3"/>
          <p:cNvSpPr>
            <a:spLocks noChangeArrowheads="1"/>
          </p:cNvSpPr>
          <p:nvPr/>
        </p:nvSpPr>
        <p:spPr bwMode="auto">
          <a:xfrm>
            <a:off x="609600" y="1905000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pitchFamily="18" charset="0"/>
            </a:endParaRPr>
          </a:p>
        </p:txBody>
      </p:sp>
      <p:sp>
        <p:nvSpPr>
          <p:cNvPr id="149509" name="AutoShape 4"/>
          <p:cNvSpPr>
            <a:spLocks noChangeArrowheads="1"/>
          </p:cNvSpPr>
          <p:nvPr/>
        </p:nvSpPr>
        <p:spPr bwMode="auto">
          <a:xfrm>
            <a:off x="19446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AutoShape 5"/>
          <p:cNvSpPr>
            <a:spLocks noChangeArrowheads="1"/>
          </p:cNvSpPr>
          <p:nvPr/>
        </p:nvSpPr>
        <p:spPr bwMode="auto">
          <a:xfrm>
            <a:off x="3500438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AutoShape 6"/>
          <p:cNvSpPr>
            <a:spLocks noChangeArrowheads="1"/>
          </p:cNvSpPr>
          <p:nvPr/>
        </p:nvSpPr>
        <p:spPr bwMode="auto">
          <a:xfrm>
            <a:off x="51323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AutoShape 7"/>
          <p:cNvSpPr>
            <a:spLocks noChangeArrowheads="1"/>
          </p:cNvSpPr>
          <p:nvPr/>
        </p:nvSpPr>
        <p:spPr bwMode="auto">
          <a:xfrm>
            <a:off x="6762750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AutoShape 8"/>
          <p:cNvSpPr>
            <a:spLocks noChangeArrowheads="1"/>
          </p:cNvSpPr>
          <p:nvPr/>
        </p:nvSpPr>
        <p:spPr bwMode="auto">
          <a:xfrm>
            <a:off x="2017713" y="5086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AutoShape 9"/>
          <p:cNvSpPr>
            <a:spLocks noChangeArrowheads="1"/>
          </p:cNvSpPr>
          <p:nvPr/>
        </p:nvSpPr>
        <p:spPr bwMode="auto">
          <a:xfrm>
            <a:off x="357505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AutoShape 10"/>
          <p:cNvSpPr>
            <a:spLocks noChangeArrowheads="1"/>
          </p:cNvSpPr>
          <p:nvPr/>
        </p:nvSpPr>
        <p:spPr bwMode="auto">
          <a:xfrm>
            <a:off x="520700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6" name="AutoShape 11"/>
          <p:cNvSpPr>
            <a:spLocks noChangeArrowheads="1"/>
          </p:cNvSpPr>
          <p:nvPr/>
        </p:nvSpPr>
        <p:spPr bwMode="auto">
          <a:xfrm>
            <a:off x="6837363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9517" name="AutoShape 12"/>
          <p:cNvSpPr>
            <a:spLocks noChangeArrowheads="1"/>
          </p:cNvSpPr>
          <p:nvPr/>
        </p:nvSpPr>
        <p:spPr bwMode="auto">
          <a:xfrm>
            <a:off x="157321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Discovery</a:t>
            </a:r>
          </a:p>
        </p:txBody>
      </p:sp>
      <p:sp>
        <p:nvSpPr>
          <p:cNvPr id="149518" name="AutoShape 13"/>
          <p:cNvSpPr>
            <a:spLocks noChangeArrowheads="1"/>
          </p:cNvSpPr>
          <p:nvPr/>
        </p:nvSpPr>
        <p:spPr bwMode="auto">
          <a:xfrm>
            <a:off x="3724275" y="252730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Current</a:t>
            </a:r>
          </a:p>
          <a:p>
            <a:pPr algn="ctr"/>
            <a:r>
              <a:rPr lang="en-US" b="0">
                <a:latin typeface="Times New Roman" pitchFamily="18" charset="0"/>
              </a:rPr>
              <a:t>Awareness</a:t>
            </a:r>
          </a:p>
        </p:txBody>
      </p:sp>
      <p:sp>
        <p:nvSpPr>
          <p:cNvPr id="149519" name="AutoShape 14"/>
          <p:cNvSpPr>
            <a:spLocks noChangeArrowheads="1"/>
          </p:cNvSpPr>
          <p:nvPr/>
        </p:nvSpPr>
        <p:spPr bwMode="auto">
          <a:xfrm>
            <a:off x="594836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8" charset="0"/>
              </a:rPr>
              <a:t>Preservation</a:t>
            </a:r>
          </a:p>
        </p:txBody>
      </p:sp>
      <p:sp>
        <p:nvSpPr>
          <p:cNvPr id="149520" name="Text Box 15"/>
          <p:cNvSpPr txBox="1">
            <a:spLocks noChangeArrowheads="1"/>
          </p:cNvSpPr>
          <p:nvPr/>
        </p:nvSpPr>
        <p:spPr bwMode="auto">
          <a:xfrm>
            <a:off x="3400425" y="1909763"/>
            <a:ext cx="27813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Service Providers</a:t>
            </a:r>
          </a:p>
        </p:txBody>
      </p:sp>
      <p:sp>
        <p:nvSpPr>
          <p:cNvPr id="149521" name="Text Box 16"/>
          <p:cNvSpPr txBox="1">
            <a:spLocks noChangeArrowheads="1"/>
          </p:cNvSpPr>
          <p:nvPr/>
        </p:nvSpPr>
        <p:spPr bwMode="auto">
          <a:xfrm>
            <a:off x="3500438" y="5851525"/>
            <a:ext cx="2390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Data Providers</a:t>
            </a:r>
          </a:p>
        </p:txBody>
      </p:sp>
      <p:grpSp>
        <p:nvGrpSpPr>
          <p:cNvPr id="149522" name="Group 17"/>
          <p:cNvGrpSpPr>
            <a:grpSpLocks/>
          </p:cNvGrpSpPr>
          <p:nvPr/>
        </p:nvGrpSpPr>
        <p:grpSpPr bwMode="auto">
          <a:xfrm>
            <a:off x="4010025" y="3427413"/>
            <a:ext cx="1247775" cy="1590675"/>
            <a:chOff x="2400" y="2159"/>
            <a:chExt cx="786" cy="1002"/>
          </a:xfrm>
        </p:grpSpPr>
        <p:sp>
          <p:nvSpPr>
            <p:cNvPr id="149524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5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Metadata</a:t>
              </a:r>
            </a:p>
            <a:p>
              <a:r>
                <a:rPr lang="en-US" b="0">
                  <a:latin typeface="Comic Sans MS" pitchFamily="66" charset="0"/>
                </a:rPr>
                <a:t>harvesting</a:t>
              </a:r>
            </a:p>
          </p:txBody>
        </p:sp>
      </p:grpSp>
      <p:sp>
        <p:nvSpPr>
          <p:cNvPr id="149523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World According to OAI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7270FF-817F-40F7-ACBC-122B4E1A4702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270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81200" y="-1066800"/>
            <a:ext cx="13182600" cy="823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75F29A-81AE-4A12-AD9E-29880363C492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57DC17-DA2A-4A67-9221-B9B165969D9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Educational Repositories </a:t>
            </a:r>
            <a:r>
              <a:rPr lang="en-US" sz="4000" b="1" dirty="0" smtClean="0"/>
              <a:t>Connect:</a:t>
            </a:r>
            <a:endParaRPr lang="en-US" sz="4000" dirty="0" smtClean="0"/>
          </a:p>
        </p:txBody>
      </p:sp>
      <p:sp>
        <p:nvSpPr>
          <p:cNvPr id="1114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8686800" cy="175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i="1" smtClean="0"/>
              <a:t>Users:</a:t>
            </a:r>
            <a:r>
              <a:rPr lang="en-US" i="1" smtClean="0"/>
              <a:t> </a:t>
            </a:r>
            <a:r>
              <a:rPr lang="en-US" smtClean="0"/>
              <a:t>students, educators, life-long learners</a:t>
            </a:r>
            <a:br>
              <a:rPr lang="en-US" smtClean="0"/>
            </a:br>
            <a:endParaRPr lang="en-US" smtClean="0"/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i="1" smtClean="0"/>
              <a:t>Content:</a:t>
            </a:r>
            <a:r>
              <a:rPr lang="en-US" smtClean="0"/>
              <a:t> structured learning materials; large real-time or archived datasets; audio, images, animations; primary sources; digital learning objects (e.g. applets); interactive (virtual, remote) laboratories; ...</a:t>
            </a:r>
            <a:endParaRPr lang="en-US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endParaRPr lang="en-US" smtClean="0">
              <a:solidFill>
                <a:srgbClr val="008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b="1" i="1" smtClean="0"/>
              <a:t>Tools:</a:t>
            </a:r>
            <a:r>
              <a:rPr lang="en-US" smtClean="0"/>
              <a:t> search; refer; validate; integrate; create; customize; publish; share; notify; collaborate; 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6F4DD-064B-4BB4-8C13-AD8AECBC33B2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b="1" smtClean="0"/>
              <a:t>Collections</a:t>
            </a:r>
            <a:endParaRPr lang="en-US" sz="4000" smtClean="0"/>
          </a:p>
        </p:txBody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Discovery of content</a:t>
            </a:r>
          </a:p>
          <a:p>
            <a:pPr eaLnBrk="1" hangingPunct="1"/>
            <a:r>
              <a:rPr lang="en-US" sz="2800" smtClean="0"/>
              <a:t>Classification and cataloguing</a:t>
            </a:r>
          </a:p>
          <a:p>
            <a:pPr eaLnBrk="1" hangingPunct="1"/>
            <a:r>
              <a:rPr lang="en-US" sz="2800" smtClean="0"/>
              <a:t>Acquisition and/or linking; referencing</a:t>
            </a:r>
          </a:p>
          <a:p>
            <a:pPr eaLnBrk="1" hangingPunct="1"/>
            <a:r>
              <a:rPr lang="en-US" sz="2800" smtClean="0"/>
              <a:t>Disciplinary-based themes define a natural body of content, but other possibilities are also encouraged </a:t>
            </a:r>
          </a:p>
          <a:p>
            <a:pPr eaLnBrk="1" hangingPunct="1"/>
            <a:r>
              <a:rPr lang="en-US" sz="2800" smtClean="0"/>
              <a:t>Access to massive real-time or archived datasets</a:t>
            </a:r>
          </a:p>
          <a:p>
            <a:pPr eaLnBrk="1" hangingPunct="1"/>
            <a:r>
              <a:rPr lang="en-US" sz="2800" smtClean="0"/>
              <a:t>Software tool suites for analysis, modeling, simulation, or visualization</a:t>
            </a:r>
          </a:p>
          <a:p>
            <a:pPr eaLnBrk="1" hangingPunct="1"/>
            <a:r>
              <a:rPr lang="en-US" sz="2800" smtClean="0"/>
              <a:t>Reviewed commentary on learning materials and pedagogy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54E881-3473-4D98-A37E-6133850D03D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b="1" smtClean="0"/>
              <a:t>Services</a:t>
            </a:r>
            <a:endParaRPr lang="en-US" sz="4000" smtClean="0"/>
          </a:p>
        </p:txBody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Help services, frequently asked questions, etc.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Synchronous/asynchronous collaborative learning environments using shared resources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Mechanisms for building personal annotated digital information spaces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Reliability testing for applets or other digital learning objects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Audio, image, and video search capability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Metadata system translation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Community feedback mechanisms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5868F4-3871-45F2-BF4A-E26C76C8A11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18115" name="Freeform 2" descr="Light horizontal"/>
          <p:cNvSpPr>
            <a:spLocks/>
          </p:cNvSpPr>
          <p:nvPr/>
        </p:nvSpPr>
        <p:spPr bwMode="auto">
          <a:xfrm>
            <a:off x="4572000" y="1066800"/>
            <a:ext cx="4267200" cy="5562600"/>
          </a:xfrm>
          <a:custGeom>
            <a:avLst/>
            <a:gdLst>
              <a:gd name="T0" fmla="*/ 2147483647 w 2688"/>
              <a:gd name="T1" fmla="*/ 0 h 3504"/>
              <a:gd name="T2" fmla="*/ 2147483647 w 2688"/>
              <a:gd name="T3" fmla="*/ 2147483647 h 3504"/>
              <a:gd name="T4" fmla="*/ 2147483647 w 2688"/>
              <a:gd name="T5" fmla="*/ 2147483647 h 3504"/>
              <a:gd name="T6" fmla="*/ 0 w 2688"/>
              <a:gd name="T7" fmla="*/ 2147483647 h 3504"/>
              <a:gd name="T8" fmla="*/ 2147483647 w 2688"/>
              <a:gd name="T9" fmla="*/ 0 h 3504"/>
              <a:gd name="T10" fmla="*/ 2147483647 w 2688"/>
              <a:gd name="T11" fmla="*/ 0 h 3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8"/>
              <a:gd name="T19" fmla="*/ 0 h 3504"/>
              <a:gd name="T20" fmla="*/ 2688 w 2688"/>
              <a:gd name="T21" fmla="*/ 3504 h 3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8" h="3504">
                <a:moveTo>
                  <a:pt x="2688" y="0"/>
                </a:moveTo>
                <a:lnTo>
                  <a:pt x="2688" y="3504"/>
                </a:lnTo>
                <a:lnTo>
                  <a:pt x="1056" y="3504"/>
                </a:lnTo>
                <a:lnTo>
                  <a:pt x="0" y="1536"/>
                </a:lnTo>
                <a:lnTo>
                  <a:pt x="1344" y="0"/>
                </a:lnTo>
                <a:lnTo>
                  <a:pt x="2688" y="0"/>
                </a:lnTo>
                <a:close/>
              </a:path>
            </a:pathLst>
          </a:custGeom>
          <a:pattFill prst="ltHorz">
            <a:fgClr>
              <a:schemeClr val="accent1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6" name="Freeform 3" descr="5%"/>
          <p:cNvSpPr>
            <a:spLocks/>
          </p:cNvSpPr>
          <p:nvPr/>
        </p:nvSpPr>
        <p:spPr bwMode="auto">
          <a:xfrm>
            <a:off x="304800" y="2438400"/>
            <a:ext cx="5943600" cy="4191000"/>
          </a:xfrm>
          <a:custGeom>
            <a:avLst/>
            <a:gdLst>
              <a:gd name="T0" fmla="*/ 0 w 3744"/>
              <a:gd name="T1" fmla="*/ 2147483647 h 2640"/>
              <a:gd name="T2" fmla="*/ 2147483647 w 3744"/>
              <a:gd name="T3" fmla="*/ 2147483647 h 2640"/>
              <a:gd name="T4" fmla="*/ 2147483647 w 3744"/>
              <a:gd name="T5" fmla="*/ 1693545167 h 2640"/>
              <a:gd name="T6" fmla="*/ 0 w 3744"/>
              <a:gd name="T7" fmla="*/ 0 h 2640"/>
              <a:gd name="T8" fmla="*/ 0 w 3744"/>
              <a:gd name="T9" fmla="*/ 2147483647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44"/>
              <a:gd name="T16" fmla="*/ 0 h 2640"/>
              <a:gd name="T17" fmla="*/ 3744 w 3744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44" h="2640">
                <a:moveTo>
                  <a:pt x="0" y="2640"/>
                </a:moveTo>
                <a:lnTo>
                  <a:pt x="3744" y="2640"/>
                </a:lnTo>
                <a:lnTo>
                  <a:pt x="2688" y="672"/>
                </a:lnTo>
                <a:lnTo>
                  <a:pt x="0" y="0"/>
                </a:lnTo>
                <a:lnTo>
                  <a:pt x="0" y="2640"/>
                </a:lnTo>
                <a:close/>
              </a:path>
            </a:pathLst>
          </a:custGeom>
          <a:pattFill prst="pct5">
            <a:fgClr>
              <a:schemeClr val="folHlink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7" name="Freeform 4" descr="Light upward diagonal"/>
          <p:cNvSpPr>
            <a:spLocks/>
          </p:cNvSpPr>
          <p:nvPr/>
        </p:nvSpPr>
        <p:spPr bwMode="auto">
          <a:xfrm>
            <a:off x="304800" y="1066800"/>
            <a:ext cx="6400800" cy="2438400"/>
          </a:xfrm>
          <a:custGeom>
            <a:avLst/>
            <a:gdLst>
              <a:gd name="T0" fmla="*/ 0 w 4032"/>
              <a:gd name="T1" fmla="*/ 0 h 1536"/>
              <a:gd name="T2" fmla="*/ 2147483647 w 4032"/>
              <a:gd name="T3" fmla="*/ 0 h 1536"/>
              <a:gd name="T4" fmla="*/ 2147483647 w 4032"/>
              <a:gd name="T5" fmla="*/ 2147483647 h 1536"/>
              <a:gd name="T6" fmla="*/ 0 w 4032"/>
              <a:gd name="T7" fmla="*/ 2147483647 h 1536"/>
              <a:gd name="T8" fmla="*/ 0 w 4032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32"/>
              <a:gd name="T16" fmla="*/ 0 h 1536"/>
              <a:gd name="T17" fmla="*/ 4032 w 4032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" h="1536">
                <a:moveTo>
                  <a:pt x="0" y="0"/>
                </a:moveTo>
                <a:lnTo>
                  <a:pt x="4032" y="0"/>
                </a:lnTo>
                <a:lnTo>
                  <a:pt x="2688" y="1536"/>
                </a:lnTo>
                <a:lnTo>
                  <a:pt x="0" y="864"/>
                </a:lnTo>
                <a:lnTo>
                  <a:pt x="0" y="0"/>
                </a:lnTo>
                <a:close/>
              </a:path>
            </a:pathLst>
          </a:custGeom>
          <a:pattFill prst="ltUpDiag">
            <a:fgClr>
              <a:schemeClr val="folHlink"/>
            </a:fgClr>
            <a:bgClr>
              <a:srgbClr val="FFFFFF"/>
            </a:bgClr>
          </a:pattFill>
          <a:ln w="9525">
            <a:noFill/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18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762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NSDL Information Architecture</a:t>
            </a:r>
            <a:br>
              <a:rPr lang="en-US" altLang="en-US" sz="3200" b="1" smtClean="0"/>
            </a:br>
            <a:r>
              <a:rPr lang="en-US" altLang="en-US" sz="2000" b="1" i="1" smtClean="0">
                <a:solidFill>
                  <a:schemeClr val="tx1"/>
                </a:solidFill>
              </a:rPr>
              <a:t>Essentially as developed by the Technical Infrastructure Workgroup</a:t>
            </a:r>
          </a:p>
        </p:txBody>
      </p:sp>
      <p:grpSp>
        <p:nvGrpSpPr>
          <p:cNvPr id="218119" name="Group 6"/>
          <p:cNvGrpSpPr>
            <a:grpSpLocks/>
          </p:cNvGrpSpPr>
          <p:nvPr/>
        </p:nvGrpSpPr>
        <p:grpSpPr bwMode="auto">
          <a:xfrm>
            <a:off x="304800" y="5181600"/>
            <a:ext cx="1779588" cy="1409700"/>
            <a:chOff x="1968" y="664"/>
            <a:chExt cx="1121" cy="888"/>
          </a:xfrm>
        </p:grpSpPr>
        <p:sp>
          <p:nvSpPr>
            <p:cNvPr id="218183" name="AutoShape 7"/>
            <p:cNvSpPr>
              <a:spLocks noChangeArrowheads="1"/>
            </p:cNvSpPr>
            <p:nvPr/>
          </p:nvSpPr>
          <p:spPr bwMode="auto">
            <a:xfrm>
              <a:off x="2160" y="664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referenced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items &amp;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84" name="AutoShape 8"/>
            <p:cNvSpPr>
              <a:spLocks noChangeArrowheads="1"/>
            </p:cNvSpPr>
            <p:nvPr/>
          </p:nvSpPr>
          <p:spPr bwMode="auto">
            <a:xfrm>
              <a:off x="2064" y="720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referenced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items &amp;</a:t>
              </a:r>
            </a:p>
            <a:p>
              <a:pPr algn="ctr"/>
              <a:r>
                <a:rPr lang="en-US" altLang="en-US" sz="2000"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85" name="AutoShape 9"/>
            <p:cNvSpPr>
              <a:spLocks noChangeArrowheads="1"/>
            </p:cNvSpPr>
            <p:nvPr/>
          </p:nvSpPr>
          <p:spPr bwMode="auto">
            <a:xfrm>
              <a:off x="1968" y="776"/>
              <a:ext cx="929" cy="776"/>
            </a:xfrm>
            <a:prstGeom prst="foldedCorner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latin typeface="Times New Roman" pitchFamily="18" charset="0"/>
                </a:rPr>
                <a:t>Special </a:t>
              </a:r>
              <a:br>
                <a:rPr lang="en-US" altLang="en-US" sz="2000">
                  <a:latin typeface="Times New Roman" pitchFamily="18" charset="0"/>
                </a:rPr>
              </a:br>
              <a:r>
                <a:rPr lang="en-US" altLang="en-US" sz="2000">
                  <a:latin typeface="Times New Roman" pitchFamily="18" charset="0"/>
                </a:rPr>
                <a:t>Databases</a:t>
              </a:r>
            </a:p>
          </p:txBody>
        </p:sp>
      </p:grpSp>
      <p:grpSp>
        <p:nvGrpSpPr>
          <p:cNvPr id="218120" name="Group 10"/>
          <p:cNvGrpSpPr>
            <a:grpSpLocks/>
          </p:cNvGrpSpPr>
          <p:nvPr/>
        </p:nvGrpSpPr>
        <p:grpSpPr bwMode="auto">
          <a:xfrm>
            <a:off x="6324600" y="1676400"/>
            <a:ext cx="2516188" cy="1444625"/>
            <a:chOff x="4032" y="1392"/>
            <a:chExt cx="1585" cy="910"/>
          </a:xfrm>
        </p:grpSpPr>
        <p:sp>
          <p:nvSpPr>
            <p:cNvPr id="218180" name="AutoShape 11"/>
            <p:cNvSpPr>
              <a:spLocks noChangeArrowheads="1"/>
            </p:cNvSpPr>
            <p:nvPr/>
          </p:nvSpPr>
          <p:spPr bwMode="auto">
            <a:xfrm>
              <a:off x="4224" y="1392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Services</a:t>
              </a:r>
            </a:p>
          </p:txBody>
        </p:sp>
        <p:sp>
          <p:nvSpPr>
            <p:cNvPr id="218181" name="AutoShape 12"/>
            <p:cNvSpPr>
              <a:spLocks noChangeArrowheads="1"/>
            </p:cNvSpPr>
            <p:nvPr/>
          </p:nvSpPr>
          <p:spPr bwMode="auto">
            <a:xfrm>
              <a:off x="4128" y="1538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rgbClr val="E1E7DB"/>
                  </a:solidFill>
                  <a:latin typeface="Times New Roman" pitchFamily="18" charset="0"/>
                </a:rPr>
                <a:t>Services</a:t>
              </a:r>
            </a:p>
          </p:txBody>
        </p:sp>
        <p:sp>
          <p:nvSpPr>
            <p:cNvPr id="218182" name="AutoShape 13"/>
            <p:cNvSpPr>
              <a:spLocks noChangeArrowheads="1"/>
            </p:cNvSpPr>
            <p:nvPr/>
          </p:nvSpPr>
          <p:spPr bwMode="auto">
            <a:xfrm>
              <a:off x="4032" y="1680"/>
              <a:ext cx="1393" cy="622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Other 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Services</a:t>
              </a:r>
            </a:p>
          </p:txBody>
        </p:sp>
      </p:grpSp>
      <p:grpSp>
        <p:nvGrpSpPr>
          <p:cNvPr id="218121" name="Group 14"/>
          <p:cNvGrpSpPr>
            <a:grpSpLocks/>
          </p:cNvGrpSpPr>
          <p:nvPr/>
        </p:nvGrpSpPr>
        <p:grpSpPr bwMode="auto">
          <a:xfrm>
            <a:off x="6248400" y="4343400"/>
            <a:ext cx="2590800" cy="2236788"/>
            <a:chOff x="3936" y="2688"/>
            <a:chExt cx="1632" cy="1409"/>
          </a:xfrm>
        </p:grpSpPr>
        <p:sp>
          <p:nvSpPr>
            <p:cNvPr id="218174" name="AutoShape 15"/>
            <p:cNvSpPr>
              <a:spLocks noChangeArrowheads="1"/>
            </p:cNvSpPr>
            <p:nvPr/>
          </p:nvSpPr>
          <p:spPr bwMode="auto">
            <a:xfrm>
              <a:off x="4176" y="364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annotation</a:t>
              </a:r>
            </a:p>
          </p:txBody>
        </p:sp>
        <p:sp>
          <p:nvSpPr>
            <p:cNvPr id="218175" name="AutoShape 16"/>
            <p:cNvSpPr>
              <a:spLocks noChangeArrowheads="1"/>
            </p:cNvSpPr>
            <p:nvPr/>
          </p:nvSpPr>
          <p:spPr bwMode="auto">
            <a:xfrm>
              <a:off x="4128" y="3456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discussion</a:t>
              </a:r>
            </a:p>
          </p:txBody>
        </p:sp>
        <p:sp>
          <p:nvSpPr>
            <p:cNvPr id="218176" name="AutoShape 17"/>
            <p:cNvSpPr>
              <a:spLocks noChangeArrowheads="1"/>
            </p:cNvSpPr>
            <p:nvPr/>
          </p:nvSpPr>
          <p:spPr bwMode="auto">
            <a:xfrm>
              <a:off x="4080" y="3264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personalization</a:t>
              </a:r>
            </a:p>
          </p:txBody>
        </p:sp>
        <p:sp>
          <p:nvSpPr>
            <p:cNvPr id="218177" name="AutoShape 18"/>
            <p:cNvSpPr>
              <a:spLocks noChangeArrowheads="1"/>
            </p:cNvSpPr>
            <p:nvPr/>
          </p:nvSpPr>
          <p:spPr bwMode="auto">
            <a:xfrm>
              <a:off x="4032" y="3072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authentication</a:t>
              </a:r>
            </a:p>
          </p:txBody>
        </p:sp>
        <p:sp>
          <p:nvSpPr>
            <p:cNvPr id="218178" name="AutoShape 19"/>
            <p:cNvSpPr>
              <a:spLocks noChangeArrowheads="1"/>
            </p:cNvSpPr>
            <p:nvPr/>
          </p:nvSpPr>
          <p:spPr bwMode="auto">
            <a:xfrm>
              <a:off x="3984" y="2880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chemeClr val="bg1"/>
                  </a:solidFill>
                  <a:latin typeface="Times New Roman" pitchFamily="18" charset="0"/>
                </a:rPr>
                <a:t>CI Services</a:t>
              </a:r>
            </a:p>
            <a:p>
              <a:pPr algn="ctr"/>
              <a:endParaRPr lang="en-US" altLang="en-US" b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browsing</a:t>
              </a:r>
            </a:p>
          </p:txBody>
        </p:sp>
        <p:sp>
          <p:nvSpPr>
            <p:cNvPr id="218179" name="AutoShape 20"/>
            <p:cNvSpPr>
              <a:spLocks noChangeArrowheads="1"/>
            </p:cNvSpPr>
            <p:nvPr/>
          </p:nvSpPr>
          <p:spPr bwMode="auto">
            <a:xfrm>
              <a:off x="3936" y="268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Core Services: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information retrieval</a:t>
              </a:r>
            </a:p>
          </p:txBody>
        </p:sp>
      </p:grpSp>
      <p:grpSp>
        <p:nvGrpSpPr>
          <p:cNvPr id="218122" name="Group 21"/>
          <p:cNvGrpSpPr>
            <a:grpSpLocks/>
          </p:cNvGrpSpPr>
          <p:nvPr/>
        </p:nvGrpSpPr>
        <p:grpSpPr bwMode="auto">
          <a:xfrm>
            <a:off x="2895600" y="5257800"/>
            <a:ext cx="2514600" cy="1322388"/>
            <a:chOff x="1680" y="3216"/>
            <a:chExt cx="1584" cy="833"/>
          </a:xfrm>
        </p:grpSpPr>
        <p:sp>
          <p:nvSpPr>
            <p:cNvPr id="218171" name="AutoShape 22"/>
            <p:cNvSpPr>
              <a:spLocks noChangeArrowheads="1"/>
            </p:cNvSpPr>
            <p:nvPr/>
          </p:nvSpPr>
          <p:spPr bwMode="auto">
            <a:xfrm>
              <a:off x="1872" y="3600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Core Collection-</a:t>
              </a:r>
            </a:p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Building Services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harvesting</a:t>
              </a:r>
            </a:p>
          </p:txBody>
        </p:sp>
        <p:sp>
          <p:nvSpPr>
            <p:cNvPr id="218172" name="AutoShape 23"/>
            <p:cNvSpPr>
              <a:spLocks noChangeArrowheads="1"/>
            </p:cNvSpPr>
            <p:nvPr/>
          </p:nvSpPr>
          <p:spPr bwMode="auto">
            <a:xfrm>
              <a:off x="1776" y="3408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Core Collection-</a:t>
              </a:r>
            </a:p>
            <a:p>
              <a:pPr algn="ctr"/>
              <a:r>
                <a:rPr lang="en-US" altLang="en-US" sz="2000" b="0">
                  <a:solidFill>
                    <a:srgbClr val="E1E7DB"/>
                  </a:solidFill>
                  <a:latin typeface="Times New Roman" pitchFamily="18" charset="0"/>
                </a:rPr>
                <a:t>Building Services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protocols</a:t>
              </a:r>
            </a:p>
          </p:txBody>
        </p:sp>
        <p:sp>
          <p:nvSpPr>
            <p:cNvPr id="218173" name="AutoShape 24"/>
            <p:cNvSpPr>
              <a:spLocks noChangeArrowheads="1"/>
            </p:cNvSpPr>
            <p:nvPr/>
          </p:nvSpPr>
          <p:spPr bwMode="auto">
            <a:xfrm>
              <a:off x="1680" y="3216"/>
              <a:ext cx="1392" cy="449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9525">
              <a:solidFill>
                <a:srgbClr val="E1E7DB"/>
              </a:solidFill>
              <a:miter lim="800000"/>
              <a:headEnd/>
              <a:tailEnd/>
            </a:ln>
          </p:spPr>
          <p:txBody>
            <a:bodyPr wrap="none" bIns="0" anchor="b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Core Services:</a:t>
              </a:r>
            </a:p>
            <a:p>
              <a:pPr algn="ctr"/>
              <a:r>
                <a:rPr lang="en-US" altLang="en-US" b="0">
                  <a:solidFill>
                    <a:schemeClr val="bg1"/>
                  </a:solidFill>
                  <a:latin typeface="Times New Roman" pitchFamily="18" charset="0"/>
                </a:rPr>
                <a:t>metadata gathering</a:t>
              </a:r>
            </a:p>
          </p:txBody>
        </p:sp>
      </p:grpSp>
      <p:grpSp>
        <p:nvGrpSpPr>
          <p:cNvPr id="218123" name="Group 25"/>
          <p:cNvGrpSpPr>
            <a:grpSpLocks/>
          </p:cNvGrpSpPr>
          <p:nvPr/>
        </p:nvGrpSpPr>
        <p:grpSpPr bwMode="auto">
          <a:xfrm>
            <a:off x="914400" y="1066800"/>
            <a:ext cx="2514600" cy="1371600"/>
            <a:chOff x="432" y="816"/>
            <a:chExt cx="1536" cy="779"/>
          </a:xfrm>
        </p:grpSpPr>
        <p:sp>
          <p:nvSpPr>
            <p:cNvPr id="218168" name="Oval 26"/>
            <p:cNvSpPr>
              <a:spLocks noChangeArrowheads="1"/>
            </p:cNvSpPr>
            <p:nvPr/>
          </p:nvSpPr>
          <p:spPr bwMode="auto">
            <a:xfrm>
              <a:off x="432" y="816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Clients</a:t>
              </a:r>
            </a:p>
          </p:txBody>
        </p:sp>
        <p:sp>
          <p:nvSpPr>
            <p:cNvPr id="218169" name="Oval 27"/>
            <p:cNvSpPr>
              <a:spLocks noChangeArrowheads="1"/>
            </p:cNvSpPr>
            <p:nvPr/>
          </p:nvSpPr>
          <p:spPr bwMode="auto">
            <a:xfrm>
              <a:off x="528" y="912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Clients</a:t>
              </a:r>
            </a:p>
          </p:txBody>
        </p:sp>
        <p:sp>
          <p:nvSpPr>
            <p:cNvPr id="218170" name="Oval 28"/>
            <p:cNvSpPr>
              <a:spLocks noChangeArrowheads="1"/>
            </p:cNvSpPr>
            <p:nvPr/>
          </p:nvSpPr>
          <p:spPr bwMode="auto">
            <a:xfrm>
              <a:off x="624" y="1008"/>
              <a:ext cx="1344" cy="58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>
                  <a:solidFill>
                    <a:srgbClr val="FF3300"/>
                  </a:solidFill>
                  <a:latin typeface="Times New Roman" pitchFamily="18" charset="0"/>
                </a:rPr>
                <a:t>Portals &amp;</a:t>
              </a:r>
            </a:p>
            <a:p>
              <a:pPr algn="ctr"/>
              <a:r>
                <a:rPr lang="en-US" altLang="en-US" sz="2000">
                  <a:solidFill>
                    <a:srgbClr val="FF3300"/>
                  </a:solidFill>
                  <a:latin typeface="Times New Roman" pitchFamily="18" charset="0"/>
                </a:rPr>
                <a:t>Clients</a:t>
              </a:r>
            </a:p>
          </p:txBody>
        </p:sp>
      </p:grpSp>
      <p:grpSp>
        <p:nvGrpSpPr>
          <p:cNvPr id="218124" name="Group 29"/>
          <p:cNvGrpSpPr>
            <a:grpSpLocks/>
          </p:cNvGrpSpPr>
          <p:nvPr/>
        </p:nvGrpSpPr>
        <p:grpSpPr bwMode="auto">
          <a:xfrm>
            <a:off x="1219200" y="4800600"/>
            <a:ext cx="304800" cy="381000"/>
            <a:chOff x="768" y="2976"/>
            <a:chExt cx="192" cy="240"/>
          </a:xfrm>
        </p:grpSpPr>
        <p:sp>
          <p:nvSpPr>
            <p:cNvPr id="218165" name="Line 30"/>
            <p:cNvSpPr>
              <a:spLocks noChangeShapeType="1"/>
            </p:cNvSpPr>
            <p:nvPr/>
          </p:nvSpPr>
          <p:spPr bwMode="auto">
            <a:xfrm flipV="1">
              <a:off x="768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66" name="Line 31"/>
            <p:cNvSpPr>
              <a:spLocks noChangeShapeType="1"/>
            </p:cNvSpPr>
            <p:nvPr/>
          </p:nvSpPr>
          <p:spPr bwMode="auto">
            <a:xfrm flipV="1">
              <a:off x="864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67" name="Line 32"/>
            <p:cNvSpPr>
              <a:spLocks noChangeShapeType="1"/>
            </p:cNvSpPr>
            <p:nvPr/>
          </p:nvSpPr>
          <p:spPr bwMode="auto">
            <a:xfrm flipV="1">
              <a:off x="960" y="29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8125" name="Line 33"/>
          <p:cNvSpPr>
            <a:spLocks noChangeShapeType="1"/>
          </p:cNvSpPr>
          <p:nvPr/>
        </p:nvSpPr>
        <p:spPr bwMode="auto">
          <a:xfrm>
            <a:off x="304800" y="2438400"/>
            <a:ext cx="4267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6" name="Line 34"/>
          <p:cNvSpPr>
            <a:spLocks noChangeShapeType="1"/>
          </p:cNvSpPr>
          <p:nvPr/>
        </p:nvSpPr>
        <p:spPr bwMode="auto">
          <a:xfrm flipH="1">
            <a:off x="4572000" y="1066800"/>
            <a:ext cx="213360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7" name="Line 35"/>
          <p:cNvSpPr>
            <a:spLocks noChangeShapeType="1"/>
          </p:cNvSpPr>
          <p:nvPr/>
        </p:nvSpPr>
        <p:spPr bwMode="auto">
          <a:xfrm flipH="1" flipV="1">
            <a:off x="4572000" y="3505200"/>
            <a:ext cx="1676400" cy="3124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8128" name="Text Box 36"/>
          <p:cNvSpPr txBox="1">
            <a:spLocks noChangeArrowheads="1"/>
          </p:cNvSpPr>
          <p:nvPr/>
        </p:nvSpPr>
        <p:spPr bwMode="auto">
          <a:xfrm>
            <a:off x="6324600" y="3352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chemeClr val="bg2"/>
                </a:solidFill>
                <a:latin typeface="Times New Roman" pitchFamily="18" charset="0"/>
              </a:rPr>
              <a:t>Usage Enhancement</a:t>
            </a:r>
          </a:p>
        </p:txBody>
      </p:sp>
      <p:sp>
        <p:nvSpPr>
          <p:cNvPr id="218129" name="Text Box 37"/>
          <p:cNvSpPr txBox="1">
            <a:spLocks noChangeArrowheads="1"/>
          </p:cNvSpPr>
          <p:nvPr/>
        </p:nvSpPr>
        <p:spPr bwMode="auto">
          <a:xfrm>
            <a:off x="2133600" y="4343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latin typeface="Times New Roman" pitchFamily="18" charset="0"/>
              </a:rPr>
              <a:t>Collection </a:t>
            </a:r>
            <a:br>
              <a:rPr lang="en-US" altLang="en-US" sz="2000" i="1">
                <a:latin typeface="Times New Roman" pitchFamily="18" charset="0"/>
              </a:rPr>
            </a:br>
            <a:r>
              <a:rPr lang="en-US" altLang="en-US" sz="2000" i="1">
                <a:latin typeface="Times New Roman" pitchFamily="18" charset="0"/>
              </a:rPr>
              <a:t>Building</a:t>
            </a:r>
          </a:p>
        </p:txBody>
      </p:sp>
      <p:sp>
        <p:nvSpPr>
          <p:cNvPr id="218130" name="Text Box 38"/>
          <p:cNvSpPr txBox="1">
            <a:spLocks noChangeArrowheads="1"/>
          </p:cNvSpPr>
          <p:nvPr/>
        </p:nvSpPr>
        <p:spPr bwMode="auto">
          <a:xfrm>
            <a:off x="3886200" y="12954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i="1">
                <a:solidFill>
                  <a:schemeClr val="bg2"/>
                </a:solidFill>
                <a:latin typeface="Times New Roman" pitchFamily="18" charset="0"/>
              </a:rPr>
              <a:t>User Interfaces</a:t>
            </a:r>
          </a:p>
        </p:txBody>
      </p:sp>
      <p:sp>
        <p:nvSpPr>
          <p:cNvPr id="218131" name="Oval 39"/>
          <p:cNvSpPr>
            <a:spLocks noChangeArrowheads="1"/>
          </p:cNvSpPr>
          <p:nvPr/>
        </p:nvSpPr>
        <p:spPr bwMode="auto">
          <a:xfrm>
            <a:off x="3276600" y="2209800"/>
            <a:ext cx="2590800" cy="2590800"/>
          </a:xfrm>
          <a:prstGeom prst="ellipse">
            <a:avLst/>
          </a:prstGeom>
          <a:noFill/>
          <a:ln w="101600">
            <a:solidFill>
              <a:schemeClr val="hlink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32" name="Group 40"/>
          <p:cNvGrpSpPr>
            <a:grpSpLocks/>
          </p:cNvGrpSpPr>
          <p:nvPr/>
        </p:nvGrpSpPr>
        <p:grpSpPr bwMode="auto">
          <a:xfrm>
            <a:off x="304800" y="2971800"/>
            <a:ext cx="1828800" cy="1828800"/>
            <a:chOff x="240" y="1776"/>
            <a:chExt cx="1152" cy="1253"/>
          </a:xfrm>
        </p:grpSpPr>
        <p:sp>
          <p:nvSpPr>
            <p:cNvPr id="218162" name="AutoShape 41"/>
            <p:cNvSpPr>
              <a:spLocks noChangeArrowheads="1"/>
            </p:cNvSpPr>
            <p:nvPr/>
          </p:nvSpPr>
          <p:spPr bwMode="auto">
            <a:xfrm>
              <a:off x="240" y="1776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63" name="AutoShape 42"/>
            <p:cNvSpPr>
              <a:spLocks noChangeArrowheads="1"/>
            </p:cNvSpPr>
            <p:nvPr/>
          </p:nvSpPr>
          <p:spPr bwMode="auto">
            <a:xfrm>
              <a:off x="336" y="1872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  <p:sp>
          <p:nvSpPr>
            <p:cNvPr id="218164" name="AutoShape 43"/>
            <p:cNvSpPr>
              <a:spLocks noChangeArrowheads="1"/>
            </p:cNvSpPr>
            <p:nvPr/>
          </p:nvSpPr>
          <p:spPr bwMode="auto">
            <a:xfrm>
              <a:off x="432" y="1968"/>
              <a:ext cx="960" cy="1061"/>
            </a:xfrm>
            <a:prstGeom prst="can">
              <a:avLst>
                <a:gd name="adj" fmla="val 27630"/>
              </a:avLst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bIns="0" anchor="ctr"/>
            <a:lstStyle/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NSDL</a:t>
              </a:r>
            </a:p>
            <a:p>
              <a:pPr algn="ctr"/>
              <a:r>
                <a:rPr lang="en-US" altLang="en-US" sz="2000">
                  <a:solidFill>
                    <a:schemeClr val="bg1"/>
                  </a:solidFill>
                  <a:latin typeface="Times New Roman" pitchFamily="18" charset="0"/>
                </a:rPr>
                <a:t>Collections</a:t>
              </a:r>
            </a:p>
          </p:txBody>
        </p:sp>
      </p:grpSp>
      <p:sp>
        <p:nvSpPr>
          <p:cNvPr id="218133" name="Oval 44"/>
          <p:cNvSpPr>
            <a:spLocks noChangeArrowheads="1"/>
          </p:cNvSpPr>
          <p:nvPr/>
        </p:nvSpPr>
        <p:spPr bwMode="auto">
          <a:xfrm>
            <a:off x="3352800" y="2286000"/>
            <a:ext cx="2438400" cy="2438400"/>
          </a:xfrm>
          <a:prstGeom prst="ellips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4" name="Oval 45"/>
          <p:cNvSpPr>
            <a:spLocks noChangeArrowheads="1"/>
          </p:cNvSpPr>
          <p:nvPr/>
        </p:nvSpPr>
        <p:spPr bwMode="auto">
          <a:xfrm>
            <a:off x="3429000" y="2362200"/>
            <a:ext cx="2286000" cy="2286000"/>
          </a:xfrm>
          <a:prstGeom prst="ellips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5" name="Oval 46"/>
          <p:cNvSpPr>
            <a:spLocks noChangeArrowheads="1"/>
          </p:cNvSpPr>
          <p:nvPr/>
        </p:nvSpPr>
        <p:spPr bwMode="auto">
          <a:xfrm>
            <a:off x="3505200" y="2438400"/>
            <a:ext cx="2133600" cy="2133600"/>
          </a:xfrm>
          <a:prstGeom prst="ellipse">
            <a:avLst/>
          </a:prstGeom>
          <a:noFill/>
          <a:ln w="101600">
            <a:solidFill>
              <a:schemeClr val="folHlink"/>
            </a:solidFill>
            <a:round/>
            <a:headEnd/>
            <a:tailEnd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36" name="Group 47"/>
          <p:cNvGrpSpPr>
            <a:grpSpLocks/>
          </p:cNvGrpSpPr>
          <p:nvPr/>
        </p:nvGrpSpPr>
        <p:grpSpPr bwMode="auto">
          <a:xfrm>
            <a:off x="2133600" y="3429000"/>
            <a:ext cx="1066800" cy="457200"/>
            <a:chOff x="1392" y="2112"/>
            <a:chExt cx="624" cy="288"/>
          </a:xfrm>
        </p:grpSpPr>
        <p:sp>
          <p:nvSpPr>
            <p:cNvPr id="218158" name="Line 48"/>
            <p:cNvSpPr>
              <a:spLocks noChangeShapeType="1"/>
            </p:cNvSpPr>
            <p:nvPr/>
          </p:nvSpPr>
          <p:spPr bwMode="auto">
            <a:xfrm>
              <a:off x="1392" y="2112"/>
              <a:ext cx="62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59" name="Line 49"/>
            <p:cNvSpPr>
              <a:spLocks noChangeShapeType="1"/>
            </p:cNvSpPr>
            <p:nvPr/>
          </p:nvSpPr>
          <p:spPr bwMode="auto">
            <a:xfrm>
              <a:off x="1392" y="2208"/>
              <a:ext cx="624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60" name="Line 50"/>
            <p:cNvSpPr>
              <a:spLocks noChangeShapeType="1"/>
            </p:cNvSpPr>
            <p:nvPr/>
          </p:nvSpPr>
          <p:spPr bwMode="auto">
            <a:xfrm>
              <a:off x="1392" y="230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  <p:sp>
          <p:nvSpPr>
            <p:cNvPr id="218161" name="Line 51"/>
            <p:cNvSpPr>
              <a:spLocks noChangeShapeType="1"/>
            </p:cNvSpPr>
            <p:nvPr/>
          </p:nvSpPr>
          <p:spPr bwMode="auto">
            <a:xfrm>
              <a:off x="1392" y="2400"/>
              <a:ext cx="624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</p:spPr>
          <p:txBody>
            <a:bodyPr wrap="none" bIns="0" anchor="ctr"/>
            <a:lstStyle/>
            <a:p>
              <a:endParaRPr lang="en-US"/>
            </a:p>
          </p:txBody>
        </p:sp>
      </p:grpSp>
      <p:sp>
        <p:nvSpPr>
          <p:cNvPr id="218137" name="Line 52"/>
          <p:cNvSpPr>
            <a:spLocks noChangeShapeType="1"/>
          </p:cNvSpPr>
          <p:nvPr/>
        </p:nvSpPr>
        <p:spPr bwMode="auto">
          <a:xfrm flipV="1">
            <a:off x="4800600" y="48768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8" name="Line 53"/>
          <p:cNvSpPr>
            <a:spLocks noChangeShapeType="1"/>
          </p:cNvSpPr>
          <p:nvPr/>
        </p:nvSpPr>
        <p:spPr bwMode="auto">
          <a:xfrm flipV="1">
            <a:off x="4572000" y="48768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39" name="Line 54"/>
          <p:cNvSpPr>
            <a:spLocks noChangeShapeType="1"/>
          </p:cNvSpPr>
          <p:nvPr/>
        </p:nvSpPr>
        <p:spPr bwMode="auto">
          <a:xfrm flipV="1">
            <a:off x="4343400" y="4876800"/>
            <a:ext cx="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0" name="Line 55"/>
          <p:cNvSpPr>
            <a:spLocks noChangeShapeType="1"/>
          </p:cNvSpPr>
          <p:nvPr/>
        </p:nvSpPr>
        <p:spPr bwMode="auto">
          <a:xfrm flipV="1">
            <a:off x="4114800" y="4876800"/>
            <a:ext cx="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1" name="Line 56"/>
          <p:cNvSpPr>
            <a:spLocks noChangeShapeType="1"/>
          </p:cNvSpPr>
          <p:nvPr/>
        </p:nvSpPr>
        <p:spPr bwMode="auto">
          <a:xfrm flipH="1" flipV="1">
            <a:off x="5867400" y="3962400"/>
            <a:ext cx="609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2" name="Line 57"/>
          <p:cNvSpPr>
            <a:spLocks noChangeShapeType="1"/>
          </p:cNvSpPr>
          <p:nvPr/>
        </p:nvSpPr>
        <p:spPr bwMode="auto">
          <a:xfrm flipH="1" flipV="1">
            <a:off x="5791200" y="41148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3" name="Line 58"/>
          <p:cNvSpPr>
            <a:spLocks noChangeShapeType="1"/>
          </p:cNvSpPr>
          <p:nvPr/>
        </p:nvSpPr>
        <p:spPr bwMode="auto">
          <a:xfrm flipH="1" flipV="1">
            <a:off x="5715000" y="42672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4" name="Line 59"/>
          <p:cNvSpPr>
            <a:spLocks noChangeShapeType="1"/>
          </p:cNvSpPr>
          <p:nvPr/>
        </p:nvSpPr>
        <p:spPr bwMode="auto">
          <a:xfrm flipH="1" flipV="1">
            <a:off x="5638800" y="4419600"/>
            <a:ext cx="609600" cy="38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5" name="Line 60"/>
          <p:cNvSpPr>
            <a:spLocks noChangeShapeType="1"/>
          </p:cNvSpPr>
          <p:nvPr/>
        </p:nvSpPr>
        <p:spPr bwMode="auto">
          <a:xfrm flipH="1" flipV="1">
            <a:off x="2743200" y="2438400"/>
            <a:ext cx="60960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6" name="Line 61"/>
          <p:cNvSpPr>
            <a:spLocks noChangeShapeType="1"/>
          </p:cNvSpPr>
          <p:nvPr/>
        </p:nvSpPr>
        <p:spPr bwMode="auto">
          <a:xfrm flipH="1" flipV="1">
            <a:off x="2971800" y="2362200"/>
            <a:ext cx="4572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7" name="Line 62"/>
          <p:cNvSpPr>
            <a:spLocks noChangeShapeType="1"/>
          </p:cNvSpPr>
          <p:nvPr/>
        </p:nvSpPr>
        <p:spPr bwMode="auto">
          <a:xfrm flipH="1" flipV="1">
            <a:off x="3124200" y="22860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8" name="Line 63"/>
          <p:cNvSpPr>
            <a:spLocks noChangeShapeType="1"/>
          </p:cNvSpPr>
          <p:nvPr/>
        </p:nvSpPr>
        <p:spPr bwMode="auto">
          <a:xfrm flipH="1" flipV="1">
            <a:off x="3276600" y="2209800"/>
            <a:ext cx="4572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49" name="Line 64"/>
          <p:cNvSpPr>
            <a:spLocks noChangeShapeType="1"/>
          </p:cNvSpPr>
          <p:nvPr/>
        </p:nvSpPr>
        <p:spPr bwMode="auto">
          <a:xfrm flipV="1">
            <a:off x="5715000" y="2286000"/>
            <a:ext cx="60960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0" name="Line 65"/>
          <p:cNvSpPr>
            <a:spLocks noChangeShapeType="1"/>
          </p:cNvSpPr>
          <p:nvPr/>
        </p:nvSpPr>
        <p:spPr bwMode="auto">
          <a:xfrm flipV="1">
            <a:off x="5791200" y="2514600"/>
            <a:ext cx="533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1" name="Line 66"/>
          <p:cNvSpPr>
            <a:spLocks noChangeShapeType="1"/>
          </p:cNvSpPr>
          <p:nvPr/>
        </p:nvSpPr>
        <p:spPr bwMode="auto">
          <a:xfrm flipV="1">
            <a:off x="5867400" y="2743200"/>
            <a:ext cx="45720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sp>
        <p:nvSpPr>
          <p:cNvPr id="218152" name="Line 67"/>
          <p:cNvSpPr>
            <a:spLocks noChangeShapeType="1"/>
          </p:cNvSpPr>
          <p:nvPr/>
        </p:nvSpPr>
        <p:spPr bwMode="auto">
          <a:xfrm flipV="1">
            <a:off x="5943600" y="2971800"/>
            <a:ext cx="381000" cy="228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bIns="0" anchor="ctr"/>
          <a:lstStyle/>
          <a:p>
            <a:endParaRPr lang="en-US"/>
          </a:p>
        </p:txBody>
      </p:sp>
      <p:grpSp>
        <p:nvGrpSpPr>
          <p:cNvPr id="218153" name="Group 68"/>
          <p:cNvGrpSpPr>
            <a:grpSpLocks/>
          </p:cNvGrpSpPr>
          <p:nvPr/>
        </p:nvGrpSpPr>
        <p:grpSpPr bwMode="auto">
          <a:xfrm>
            <a:off x="2133600" y="5410200"/>
            <a:ext cx="762000" cy="304800"/>
            <a:chOff x="1392" y="3360"/>
            <a:chExt cx="432" cy="192"/>
          </a:xfrm>
        </p:grpSpPr>
        <p:sp>
          <p:nvSpPr>
            <p:cNvPr id="218155" name="Line 69"/>
            <p:cNvSpPr>
              <a:spLocks noChangeShapeType="1"/>
            </p:cNvSpPr>
            <p:nvPr/>
          </p:nvSpPr>
          <p:spPr bwMode="auto">
            <a:xfrm>
              <a:off x="1392" y="336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56" name="Line 70"/>
            <p:cNvSpPr>
              <a:spLocks noChangeShapeType="1"/>
            </p:cNvSpPr>
            <p:nvPr/>
          </p:nvSpPr>
          <p:spPr bwMode="auto">
            <a:xfrm>
              <a:off x="1392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157" name="Line 71"/>
            <p:cNvSpPr>
              <a:spLocks noChangeShapeType="1"/>
            </p:cNvSpPr>
            <p:nvPr/>
          </p:nvSpPr>
          <p:spPr bwMode="auto">
            <a:xfrm>
              <a:off x="1392" y="35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8154" name="Oval 72"/>
          <p:cNvSpPr>
            <a:spLocks noChangeAspect="1" noChangeArrowheads="1"/>
          </p:cNvSpPr>
          <p:nvPr/>
        </p:nvSpPr>
        <p:spPr bwMode="auto">
          <a:xfrm>
            <a:off x="4065588" y="2857500"/>
            <a:ext cx="1012825" cy="1295400"/>
          </a:xfrm>
          <a:prstGeom prst="ellipse">
            <a:avLst/>
          </a:prstGeom>
          <a:solidFill>
            <a:srgbClr val="E1E7DB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Core</a:t>
            </a:r>
            <a:br>
              <a:rPr lang="en-US" altLang="en-US" sz="2000">
                <a:solidFill>
                  <a:schemeClr val="bg2"/>
                </a:solidFill>
                <a:latin typeface="Tahoma" pitchFamily="34" charset="0"/>
              </a:rPr>
            </a:br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NSDL</a:t>
            </a:r>
          </a:p>
          <a:p>
            <a:pPr algn="ctr"/>
            <a:r>
              <a:rPr lang="en-US" altLang="en-US" sz="2000">
                <a:solidFill>
                  <a:schemeClr val="bg2"/>
                </a:solidFill>
                <a:latin typeface="Tahoma" pitchFamily="34" charset="0"/>
              </a:rPr>
              <a:t>“Bus”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63ED3-6E87-41A8-B589-4F4460360BB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191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defTabSz="952500" eaLnBrk="1" hangingPunct="1"/>
            <a:r>
              <a:rPr lang="en-US" smtClean="0"/>
              <a:t>Digital Libraries in Education</a:t>
            </a:r>
          </a:p>
        </p:txBody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1225" cy="5035550"/>
          </a:xfrm>
        </p:spPr>
        <p:txBody>
          <a:bodyPr/>
          <a:lstStyle/>
          <a:p>
            <a:pPr marL="357188" indent="-357188" defTabSz="952500" eaLnBrk="1" hangingPunct="1"/>
            <a:r>
              <a:rPr lang="en-US" smtClean="0"/>
              <a:t>Analytical Survey, ed. Leonid Kalinichenko</a:t>
            </a:r>
          </a:p>
          <a:p>
            <a:pPr marL="357188" indent="-357188" defTabSz="952500" eaLnBrk="1" hangingPunct="1"/>
            <a:r>
              <a:rPr lang="en-US" smtClean="0"/>
              <a:t>© 2003, www.iite-unesco.org, info@iite.ru</a:t>
            </a:r>
          </a:p>
          <a:p>
            <a:pPr marL="357188" indent="-357188" defTabSz="952500" eaLnBrk="1" hangingPunct="1"/>
            <a:r>
              <a:rPr lang="en-US" smtClean="0"/>
              <a:t>Transforming the Way to Learn</a:t>
            </a:r>
          </a:p>
          <a:p>
            <a:pPr marL="357188" indent="-357188" defTabSz="952500" eaLnBrk="1" hangingPunct="1"/>
            <a:r>
              <a:rPr lang="en-US" smtClean="0"/>
              <a:t>DLs of Educational Resources &amp; Services</a:t>
            </a:r>
          </a:p>
          <a:p>
            <a:pPr marL="357188" indent="-357188" defTabSz="952500" eaLnBrk="1" hangingPunct="1"/>
            <a:r>
              <a:rPr lang="en-US" smtClean="0"/>
              <a:t>Integrated/Virtual Learning Environment</a:t>
            </a:r>
          </a:p>
          <a:p>
            <a:pPr marL="357188" indent="-357188" defTabSz="952500" eaLnBrk="1" hangingPunct="1"/>
            <a:r>
              <a:rPr lang="en-US" smtClean="0"/>
              <a:t>Educational Metadata</a:t>
            </a:r>
          </a:p>
          <a:p>
            <a:pPr marL="357188" indent="-357188" defTabSz="952500" eaLnBrk="1" hangingPunct="1"/>
            <a:r>
              <a:rPr lang="en-US" smtClean="0"/>
              <a:t>Current DLEs: US (NSDL, DLESE, CITIDEL, NDLTD), Europe (Scholnet, Cyclades), UK (Distributed National Electronic Resource)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en-US" sz="4000" dirty="0" smtClean="0"/>
              <a:t>Computing Research for 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http://www.cra.org/ccc/initiatives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r>
              <a:rPr lang="en-US" dirty="0" smtClean="0"/>
              <a:t>Data to knowledge to action</a:t>
            </a:r>
          </a:p>
          <a:p>
            <a:r>
              <a:rPr lang="en-US" dirty="0" smtClean="0"/>
              <a:t>Evidence-based healthcare, new biology/med.</a:t>
            </a:r>
          </a:p>
          <a:p>
            <a:r>
              <a:rPr lang="en-US" dirty="0" smtClean="0"/>
              <a:t>Discovery in science and engineering</a:t>
            </a:r>
          </a:p>
          <a:p>
            <a:r>
              <a:rPr lang="en-US" dirty="0" smtClean="0"/>
              <a:t>Advanced intelligence and decision making for America’s security; </a:t>
            </a:r>
            <a:r>
              <a:rPr lang="en-US" dirty="0" smtClean="0"/>
              <a:t>New </a:t>
            </a:r>
            <a:r>
              <a:rPr lang="en-US" dirty="0" smtClean="0"/>
              <a:t>transportation</a:t>
            </a:r>
          </a:p>
          <a:p>
            <a:r>
              <a:rPr lang="en-US" dirty="0" smtClean="0"/>
              <a:t>Energy future; Smart grid;   Quality </a:t>
            </a:r>
            <a:r>
              <a:rPr lang="en-US" dirty="0" smtClean="0"/>
              <a:t>of </a:t>
            </a:r>
            <a:r>
              <a:rPr lang="en-US" dirty="0" smtClean="0"/>
              <a:t>life</a:t>
            </a:r>
          </a:p>
          <a:p>
            <a:r>
              <a:rPr lang="en-US" dirty="0" smtClean="0"/>
              <a:t>Robotics; Ocean observatories; </a:t>
            </a:r>
            <a:r>
              <a:rPr lang="en-US" dirty="0" err="1" smtClean="0"/>
              <a:t>eScience</a:t>
            </a:r>
            <a:endParaRPr lang="en-US" dirty="0" smtClean="0"/>
          </a:p>
          <a:p>
            <a:r>
              <a:rPr lang="en-US" dirty="0" smtClean="0"/>
              <a:t>Emergency informatics</a:t>
            </a:r>
          </a:p>
          <a:p>
            <a:r>
              <a:rPr lang="en-US" dirty="0" smtClean="0"/>
              <a:t>Personalized education, eLearning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8F0720-8A77-4029-BDAC-F9D928669FE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defTabSz="952500" eaLnBrk="1" hangingPunct="1"/>
            <a:r>
              <a:rPr lang="en-US" smtClean="0"/>
              <a:t>DLEs: Guiding Principles (p. 12)</a:t>
            </a:r>
          </a:p>
        </p:txBody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pPr marL="357188" indent="-357188" defTabSz="952500" eaLnBrk="1" hangingPunct="1"/>
            <a:r>
              <a:rPr lang="en-US" smtClean="0"/>
              <a:t>Driven by educational and science needs</a:t>
            </a:r>
          </a:p>
          <a:p>
            <a:pPr marL="357188" indent="-357188" defTabSz="952500" eaLnBrk="1" hangingPunct="1"/>
            <a:r>
              <a:rPr lang="en-US" smtClean="0"/>
              <a:t>Facilitating educational innovation</a:t>
            </a:r>
          </a:p>
          <a:p>
            <a:pPr marL="357188" indent="-357188" defTabSz="952500" eaLnBrk="1" hangingPunct="1"/>
            <a:r>
              <a:rPr lang="en-US" smtClean="0"/>
              <a:t>Stable, reliable, permanent</a:t>
            </a:r>
          </a:p>
          <a:p>
            <a:pPr marL="357188" indent="-357188" defTabSz="952500" eaLnBrk="1" hangingPunct="1"/>
            <a:r>
              <a:rPr lang="en-US" smtClean="0"/>
              <a:t>Accessible to all</a:t>
            </a:r>
          </a:p>
          <a:p>
            <a:pPr marL="357188" indent="-357188" defTabSz="952500" eaLnBrk="1" hangingPunct="1"/>
            <a:r>
              <a:rPr lang="en-US" smtClean="0"/>
              <a:t>Leverage prior research: DL, courseware, …</a:t>
            </a:r>
          </a:p>
          <a:p>
            <a:pPr marL="357188" indent="-357188" defTabSz="952500" eaLnBrk="1" hangingPunct="1"/>
            <a:r>
              <a:rPr lang="en-US" smtClean="0"/>
              <a:t>Adaptable to new technologies</a:t>
            </a:r>
          </a:p>
          <a:p>
            <a:pPr marL="357188" indent="-357188" defTabSz="952500" eaLnBrk="1" hangingPunct="1"/>
            <a:r>
              <a:rPr lang="en-US" smtClean="0"/>
              <a:t>Supporting decentralized services</a:t>
            </a:r>
          </a:p>
          <a:p>
            <a:pPr marL="357188" indent="-357188" defTabSz="952500" eaLnBrk="1" hangingPunct="1"/>
            <a:r>
              <a:rPr lang="en-US" smtClean="0"/>
              <a:t>Resource integration thru tools/organization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96" y="91888"/>
            <a:ext cx="9025904" cy="142808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lIns="438912" tIns="219456" rIns="438912" bIns="219456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2400" dirty="0" smtClean="0">
                <a:latin typeface="Arial Black" pitchFamily="34" charset="0"/>
              </a:rPr>
              <a:t>The Ensemble Computing Portal</a:t>
            </a:r>
          </a:p>
          <a:p>
            <a:pPr algn="ctr">
              <a:spcAft>
                <a:spcPts val="2400"/>
              </a:spcAft>
            </a:pPr>
            <a:r>
              <a:rPr lang="en-US" sz="2000" dirty="0" smtClean="0"/>
              <a:t>Many-to-Many Information Connections in a Distributed Digital Library Portal</a:t>
            </a:r>
          </a:p>
        </p:txBody>
      </p:sp>
      <p:pic>
        <p:nvPicPr>
          <p:cNvPr id="5" name="Picture 195" descr="NSDL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269088"/>
            <a:ext cx="1295400" cy="5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3" descr="logo-NSF-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300" y="6337300"/>
            <a:ext cx="469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95358" y="6211758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</a:rPr>
              <a:t>http://www.computingportal.org/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8" name="Picture 7" descr="MayaLinear2000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92" y="5356579"/>
            <a:ext cx="1446908" cy="14469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67647" y="34962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01858" y="5448300"/>
            <a:ext cx="7554842" cy="8002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91440" rIns="91440" bIns="91440" rtlCol="0">
            <a:spAutoFit/>
          </a:bodyPr>
          <a:lstStyle/>
          <a:p>
            <a:pPr marL="41275"/>
            <a:r>
              <a:rPr lang="en-US" sz="2000" dirty="0" smtClean="0">
                <a:latin typeface="Cambria" pitchFamily="18" charset="0"/>
              </a:rPr>
              <a:t>A collaborative research project to build a distributed portal with up-to-date contents for all computing communities.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76627" y="-28086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42"/>
          <p:cNvGrpSpPr/>
          <p:nvPr/>
        </p:nvGrpSpPr>
        <p:grpSpPr>
          <a:xfrm>
            <a:off x="210669" y="1686513"/>
            <a:ext cx="2933700" cy="3554139"/>
            <a:chOff x="210669" y="1686513"/>
            <a:chExt cx="2933700" cy="3554139"/>
          </a:xfrm>
        </p:grpSpPr>
        <p:sp>
          <p:nvSpPr>
            <p:cNvPr id="30" name="TextBox 29"/>
            <p:cNvSpPr txBox="1"/>
            <p:nvPr/>
          </p:nvSpPr>
          <p:spPr>
            <a:xfrm>
              <a:off x="210669" y="3150481"/>
              <a:ext cx="29337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</a:rPr>
                <a:t>Distributed DL Portal</a:t>
              </a:r>
              <a:endParaRPr lang="en-US" sz="2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4869" y="3666883"/>
              <a:ext cx="1266811" cy="132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2188" y="4158546"/>
              <a:ext cx="1360078" cy="1082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9562" y="1686513"/>
              <a:ext cx="2095207" cy="142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9"/>
          <p:cNvGrpSpPr/>
          <p:nvPr/>
        </p:nvGrpSpPr>
        <p:grpSpPr>
          <a:xfrm>
            <a:off x="3394881" y="1743637"/>
            <a:ext cx="2544234" cy="1117600"/>
            <a:chOff x="3424766" y="2235200"/>
            <a:chExt cx="2626842" cy="1198687"/>
          </a:xfrm>
        </p:grpSpPr>
        <p:grpSp>
          <p:nvGrpSpPr>
            <p:cNvPr id="9" name="Group 66"/>
            <p:cNvGrpSpPr/>
            <p:nvPr/>
          </p:nvGrpSpPr>
          <p:grpSpPr>
            <a:xfrm>
              <a:off x="3424766" y="2235200"/>
              <a:ext cx="2446870" cy="1198687"/>
              <a:chOff x="28302072" y="21684245"/>
              <a:chExt cx="5685373" cy="2983965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28501047" y="21684245"/>
                <a:ext cx="5486398" cy="2971799"/>
              </a:xfrm>
              <a:prstGeom prst="roundRect">
                <a:avLst/>
              </a:prstGeom>
              <a:solidFill>
                <a:srgbClr val="F07F09">
                  <a:alpha val="1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883973" y="21789931"/>
                <a:ext cx="3415844" cy="109101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Collections</a:t>
                </a:r>
                <a:endParaRPr lang="en-US" b="1" dirty="0"/>
              </a:p>
            </p:txBody>
          </p:sp>
          <p:pic>
            <p:nvPicPr>
              <p:cNvPr id="63" name="Picture 227" descr="TN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02072" y="23020507"/>
                <a:ext cx="2415104" cy="1097281"/>
              </a:xfrm>
              <a:prstGeom prst="rect">
                <a:avLst/>
              </a:prstGeom>
              <a:noFill/>
            </p:spPr>
          </p:pic>
          <p:pic>
            <p:nvPicPr>
              <p:cNvPr id="64" name="Picture 228" descr="TN (1)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0966832" y="22944308"/>
                <a:ext cx="2106914" cy="944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358" descr="csTA_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017722" y="23834772"/>
                <a:ext cx="3048000" cy="833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65" descr="PAWS_logo2_big_ontransp.gif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2932935" y="22078869"/>
                <a:ext cx="926756" cy="914400"/>
              </a:xfrm>
              <a:prstGeom prst="rect">
                <a:avLst/>
              </a:prstGeom>
            </p:spPr>
          </p:pic>
        </p:grpSp>
        <p:pic>
          <p:nvPicPr>
            <p:cNvPr id="68" name="Picture 684" descr="TN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281142" y="2809106"/>
              <a:ext cx="770466" cy="35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9"/>
          <p:cNvGrpSpPr/>
          <p:nvPr/>
        </p:nvGrpSpPr>
        <p:grpSpPr>
          <a:xfrm>
            <a:off x="3493216" y="4292600"/>
            <a:ext cx="2242699" cy="1079500"/>
            <a:chOff x="6240901" y="2171700"/>
            <a:chExt cx="2361235" cy="1193800"/>
          </a:xfrm>
        </p:grpSpPr>
        <p:sp>
          <p:nvSpPr>
            <p:cNvPr id="84" name="Rounded Rectangle 83"/>
            <p:cNvSpPr/>
            <p:nvPr/>
          </p:nvSpPr>
          <p:spPr>
            <a:xfrm>
              <a:off x="6240901" y="2171700"/>
              <a:ext cx="2361235" cy="1193800"/>
            </a:xfrm>
            <a:prstGeom prst="roundRect">
              <a:avLst/>
            </a:prstGeom>
            <a:solidFill>
              <a:srgbClr val="F07F09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pic>
          <p:nvPicPr>
            <p:cNvPr id="70" name="Picture 69" descr="delivered2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82819" y="2640223"/>
              <a:ext cx="775381" cy="47580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1" name="Picture 70" descr="walden's path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64300" y="2743672"/>
              <a:ext cx="1039438" cy="55436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362220" y="2218803"/>
              <a:ext cx="1274715" cy="4518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Tools</a:t>
              </a:r>
              <a:endParaRPr lang="en-US" b="1" dirty="0"/>
            </a:p>
          </p:txBody>
        </p:sp>
      </p:grpSp>
      <p:grpSp>
        <p:nvGrpSpPr>
          <p:cNvPr id="11" name="Group 102"/>
          <p:cNvGrpSpPr/>
          <p:nvPr/>
        </p:nvGrpSpPr>
        <p:grpSpPr>
          <a:xfrm>
            <a:off x="3480516" y="2980018"/>
            <a:ext cx="2361235" cy="1193800"/>
            <a:chOff x="5847201" y="3505200"/>
            <a:chExt cx="2361235" cy="1193800"/>
          </a:xfrm>
        </p:grpSpPr>
        <p:sp>
          <p:nvSpPr>
            <p:cNvPr id="99" name="Rounded Rectangle 98"/>
            <p:cNvSpPr/>
            <p:nvPr/>
          </p:nvSpPr>
          <p:spPr>
            <a:xfrm>
              <a:off x="5847201" y="3505200"/>
              <a:ext cx="2361235" cy="1193800"/>
            </a:xfrm>
            <a:prstGeom prst="roundRect">
              <a:avLst/>
            </a:prstGeom>
            <a:solidFill>
              <a:srgbClr val="F07F09">
                <a:alpha val="1686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87808" y="4318576"/>
              <a:ext cx="816750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Browse</a:t>
              </a:r>
              <a:endParaRPr lang="en-US" sz="16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370882" y="3569276"/>
              <a:ext cx="752229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Search</a:t>
              </a:r>
              <a:endParaRPr lang="en-US" sz="16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15592" y="4304726"/>
              <a:ext cx="1188547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Notification</a:t>
              </a:r>
              <a:endParaRPr lang="en-US" sz="16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781800" y="3967286"/>
              <a:ext cx="716362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Group</a:t>
              </a:r>
              <a:endParaRPr lang="en-US" sz="16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81162" y="3975788"/>
              <a:ext cx="736600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Forum</a:t>
              </a:r>
              <a:endParaRPr lang="en-US" sz="1600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542919" y="3952487"/>
              <a:ext cx="569387" cy="338554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Blog</a:t>
              </a:r>
              <a:endParaRPr lang="en-US" sz="1600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68520" y="3533626"/>
              <a:ext cx="1274715" cy="40862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Services</a:t>
              </a:r>
              <a:endParaRPr lang="en-US" b="1" dirty="0"/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6346013" y="1752603"/>
            <a:ext cx="2296458" cy="3566798"/>
            <a:chOff x="6062134" y="1752603"/>
            <a:chExt cx="2296458" cy="3566798"/>
          </a:xfrm>
        </p:grpSpPr>
        <p:grpSp>
          <p:nvGrpSpPr>
            <p:cNvPr id="13" name="Group 66"/>
            <p:cNvGrpSpPr/>
            <p:nvPr/>
          </p:nvGrpSpPr>
          <p:grpSpPr>
            <a:xfrm>
              <a:off x="6071612" y="1752603"/>
              <a:ext cx="2286980" cy="3566798"/>
              <a:chOff x="28501047" y="21684245"/>
              <a:chExt cx="5486398" cy="2971799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28501047" y="21684245"/>
                <a:ext cx="5486398" cy="2971799"/>
              </a:xfrm>
              <a:prstGeom prst="roundRect">
                <a:avLst/>
              </a:prstGeom>
              <a:solidFill>
                <a:srgbClr val="F07F09">
                  <a:alpha val="16863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9165305" y="21864733"/>
                <a:ext cx="4265370" cy="34045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Communities</a:t>
                </a:r>
                <a:endParaRPr lang="en-US" b="1" dirty="0"/>
              </a:p>
            </p:txBody>
          </p:sp>
        </p:grpSp>
        <p:graphicFrame>
          <p:nvGraphicFramePr>
            <p:cNvPr id="116" name="Diagram 115"/>
            <p:cNvGraphicFramePr/>
            <p:nvPr/>
          </p:nvGraphicFramePr>
          <p:xfrm>
            <a:off x="6062134" y="2550567"/>
            <a:ext cx="2184400" cy="25802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44181D-7FF9-41F2-9AD5-15E02F7F1F3B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273411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As data, information, and knowledge play increasingly central roles … digital library research should focus on:</a:t>
            </a:r>
          </a:p>
        </p:txBody>
      </p:sp>
      <p:sp>
        <p:nvSpPr>
          <p:cNvPr id="273412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762000" y="2101850"/>
            <a:ext cx="8077200" cy="45275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Increasing the scope and scale of information resources and services;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Employing context at the individual, community, and societal levels to improve performance;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Developing algorithms and strategies for transforming data into actionable information;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Demonstrating the integration of information spaces into everyday life; and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800" smtClean="0"/>
              <a:t>Improving availability, accessibility, and, thereby, productivity.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9F8C33-5C23-4E38-A1C2-10F73902E25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74435" name="AutoShap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 appropriate infrastructure program will provide sustainability of digital knowledge resources among five dimensions:</a:t>
            </a:r>
          </a:p>
        </p:txBody>
      </p:sp>
      <p:sp>
        <p:nvSpPr>
          <p:cNvPr id="27443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2101850"/>
            <a:ext cx="8458200" cy="452755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Acquisition of new information resources;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Effective access mechanisms that span media type, mode, and language;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Facilities to leverage the utilization of humankind’s knowledge resources;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Assured stewardship over humanity’s scholarly and cultural legacy; and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Efficient and accountable management of systems, services, and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276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  <a:br>
              <a:rPr lang="en-US" smtClean="0"/>
            </a:br>
            <a:r>
              <a:rPr lang="en-US" smtClean="0"/>
              <a:t>Discussion?</a:t>
            </a:r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34AF98-598C-4AB4-B378-6FCE9330AB6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334000" cy="944563"/>
          </a:xfrm>
        </p:spPr>
        <p:txBody>
          <a:bodyPr/>
          <a:lstStyle/>
          <a:p>
            <a:pPr eaLnBrk="1" hangingPunct="1"/>
            <a:r>
              <a:rPr lang="en-US" dirty="0" smtClean="0"/>
              <a:t>CTR stakeholders</a:t>
            </a:r>
          </a:p>
        </p:txBody>
      </p:sp>
      <p:pic>
        <p:nvPicPr>
          <p:cNvPr id="16388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762000"/>
            <a:ext cx="8128000" cy="6096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368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Crisis, Tragedy &amp; Recovery net</a:t>
            </a:r>
          </a:p>
          <a:p>
            <a:r>
              <a:rPr lang="en-US" sz="3600" dirty="0" smtClean="0"/>
              <a:t>www.ctrnet.net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LIKES and 4 Needs of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Processes</a:t>
            </a:r>
          </a:p>
          <a:p>
            <a:pPr marL="971550" lvl="1" indent="-514350"/>
            <a:r>
              <a:rPr lang="en-US" dirty="0" smtClean="0"/>
              <a:t>Programs, algorithms, workflows, business processes, packages/toolkits, problem solving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Modeling, simulation</a:t>
            </a:r>
          </a:p>
          <a:p>
            <a:pPr marL="971550" lvl="1" indent="-514350"/>
            <a:r>
              <a:rPr lang="en-US" dirty="0" smtClean="0"/>
              <a:t>Analyze, abstract, connect, validate, predict, refine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Managing information</a:t>
            </a:r>
          </a:p>
          <a:p>
            <a:pPr marL="971550" lvl="1" indent="-514350"/>
            <a:r>
              <a:rPr lang="en-US" dirty="0" smtClean="0"/>
              <a:t>Data, information, and knowledge</a:t>
            </a:r>
          </a:p>
          <a:p>
            <a:pPr marL="971550" lvl="1" indent="-514350"/>
            <a:r>
              <a:rPr lang="en-US" dirty="0" smtClean="0"/>
              <a:t>PIM, create/represent/search/retrieve/reuse/…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Sensory connection, interaction</a:t>
            </a:r>
          </a:p>
          <a:p>
            <a:pPr marL="914400" lvl="1" indent="-514350"/>
            <a:r>
              <a:rPr lang="en-US" dirty="0" smtClean="0"/>
              <a:t>HCI, games, visualization, collaboration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Gigapixel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ETD 2010, June 16-18, Austin, TX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00977-AE75-49EA-9A99-EB62F75FE6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C:\Users\seungwon\Documents\My Dropbox\ETD gigapixel\Data Collected\Pictures\participant-4-Gigapixel\IMG_24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54112"/>
            <a:ext cx="7198784" cy="5399088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>
          <a:xfrm>
            <a:off x="304800" y="838200"/>
            <a:ext cx="2667000" cy="1066800"/>
          </a:xfrm>
          <a:prstGeom prst="wedgeRoundRectCallout">
            <a:avLst>
              <a:gd name="adj1" fmla="val 39639"/>
              <a:gd name="adj2" fmla="val 11845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x 10 monitors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 pages shown, grouped by chapter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572000" y="3886200"/>
            <a:ext cx="2438400" cy="1295400"/>
          </a:xfrm>
          <a:prstGeom prst="wedgeRoundRectCallout">
            <a:avLst>
              <a:gd name="adj1" fmla="val 6878"/>
              <a:gd name="adj2" fmla="val -108575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handheld device to move pages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19200" y="4800600"/>
            <a:ext cx="2438400" cy="1295400"/>
          </a:xfrm>
          <a:prstGeom prst="wedgeRoundRectCallout">
            <a:avLst>
              <a:gd name="adj1" fmla="val 53378"/>
              <a:gd name="adj2" fmla="val -88810"/>
              <a:gd name="adj3" fmla="val 16667"/>
            </a:avLst>
          </a:prstGeom>
          <a:solidFill>
            <a:schemeClr val="tx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Notepad, Post-It on a rolling desk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Computational Thinking (Wing)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525963"/>
          </a:xfrm>
        </p:spPr>
        <p:txBody>
          <a:bodyPr/>
          <a:lstStyle/>
          <a:p>
            <a:r>
              <a:rPr lang="en-US" dirty="0" smtClean="0"/>
              <a:t>Fundamental skill,   conceptualizing</a:t>
            </a:r>
          </a:p>
          <a:p>
            <a:r>
              <a:rPr lang="en-US" dirty="0" smtClean="0"/>
              <a:t>Mental tools that reflect breadth of CS</a:t>
            </a:r>
          </a:p>
          <a:p>
            <a:r>
              <a:rPr lang="en-US" dirty="0" smtClean="0"/>
              <a:t>Solving problems, designing systems, understanding human behavior</a:t>
            </a:r>
          </a:p>
          <a:p>
            <a:r>
              <a:rPr lang="en-US" dirty="0" smtClean="0"/>
              <a:t>Thinking recursively, parallel processing</a:t>
            </a:r>
          </a:p>
          <a:p>
            <a:r>
              <a:rPr lang="en-US" dirty="0" smtClean="0"/>
              <a:t>Abstraction, decomposition, representation, modeling, using invariants, heuristics, ideas, planning, learning, uncertainty, search</a:t>
            </a:r>
          </a:p>
          <a:p>
            <a:r>
              <a:rPr lang="en-US" dirty="0" smtClean="0"/>
              <a:t>Applying in (all) other disciplines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AP CS Principles: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Computing is a creative human activity that </a:t>
            </a:r>
            <a:r>
              <a:rPr lang="en-US" b="1" dirty="0" smtClean="0"/>
              <a:t>engenders innovation </a:t>
            </a:r>
            <a:r>
              <a:rPr lang="en-US" b="1" dirty="0" smtClean="0"/>
              <a:t>and promotes exploration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Abstraction reduces information and detail to focus </a:t>
            </a:r>
            <a:r>
              <a:rPr lang="en-US" b="1" dirty="0" smtClean="0"/>
              <a:t>on concepts </a:t>
            </a:r>
            <a:r>
              <a:rPr lang="en-US" b="1" dirty="0" smtClean="0"/>
              <a:t>relevant to understanding and solving problems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Data </a:t>
            </a:r>
            <a:r>
              <a:rPr lang="en-US" b="1" dirty="0" smtClean="0"/>
              <a:t>and information </a:t>
            </a:r>
            <a:r>
              <a:rPr lang="en-US" b="1" dirty="0" smtClean="0"/>
              <a:t>facilitate </a:t>
            </a:r>
            <a:r>
              <a:rPr lang="en-US" b="1" dirty="0" smtClean="0"/>
              <a:t>the creation of knowledge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Algorithms are tools for developing and expressing </a:t>
            </a:r>
            <a:r>
              <a:rPr lang="en-US" b="1" dirty="0" smtClean="0"/>
              <a:t>solutions to </a:t>
            </a:r>
            <a:r>
              <a:rPr lang="en-US" b="1" dirty="0" smtClean="0"/>
              <a:t>computational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13969</TotalTime>
  <Words>1907</Words>
  <Application>Microsoft Office PowerPoint</Application>
  <PresentationFormat>On-screen Show (4:3)</PresentationFormat>
  <Paragraphs>474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Default Design</vt:lpstr>
      <vt:lpstr>Visio</vt:lpstr>
      <vt:lpstr>Slide</vt:lpstr>
      <vt:lpstr>VT Task Force on Instructional Technology 28 January 2010   “Computing and Instructional Technology”  by Edward A. Fox   </vt:lpstr>
      <vt:lpstr>Point 1: Computing is Fundamental</vt:lpstr>
      <vt:lpstr>Engineering Grand Challenges http://www.engineeringchallenges.org/cms/challenges.aspx</vt:lpstr>
      <vt:lpstr>Computing Research for 21st Century http://www.cra.org/ccc/initiatives</vt:lpstr>
      <vt:lpstr>CTR stakeholders</vt:lpstr>
      <vt:lpstr>LIKES and 4 Needs of Others</vt:lpstr>
      <vt:lpstr>Gigapixel</vt:lpstr>
      <vt:lpstr>Computational Thinking (Wing)</vt:lpstr>
      <vt:lpstr>AP CS Principles: Big Ideas</vt:lpstr>
      <vt:lpstr>AP CS Principles: Big Ideas (2)</vt:lpstr>
      <vt:lpstr>CC2001 Computer Science volume</vt:lpstr>
      <vt:lpstr>Slide 12</vt:lpstr>
      <vt:lpstr>DL Curriculum Framework</vt:lpstr>
      <vt:lpstr>Point 2: Vision: Develop, Move To</vt:lpstr>
      <vt:lpstr>Vision: Student Abilities</vt:lpstr>
      <vt:lpstr>Vision: Education &lt;-&gt; Research</vt:lpstr>
      <vt:lpstr>Vision: Support</vt:lpstr>
      <vt:lpstr>Point 3: Ongoing: R&amp;D -&gt; Practice</vt:lpstr>
      <vt:lpstr>Carl E. Wieman</vt:lpstr>
      <vt:lpstr>Crossing the Chasm (Geoffrey A. Moore, 1999)</vt:lpstr>
      <vt:lpstr>Point 4: Illustrate with Examples</vt:lpstr>
      <vt:lpstr>Slide 22</vt:lpstr>
      <vt:lpstr>Synchronous Scholarly Communication</vt:lpstr>
      <vt:lpstr>Asynchronous, Digital Library Mediated Scholarly Communication</vt:lpstr>
      <vt:lpstr>Information Life Cycle</vt:lpstr>
      <vt:lpstr>Quality and the Information Life Cycle</vt:lpstr>
      <vt:lpstr>Digital Libraries Shorten the Chain from</vt:lpstr>
      <vt:lpstr>DLs Shorten the Chain to</vt:lpstr>
      <vt:lpstr>   Informal 5S &amp; DL Definitions    DLs are complex systems that </vt:lpstr>
      <vt:lpstr>Degree of Structure</vt:lpstr>
      <vt:lpstr>Digital Objects (DOs)</vt:lpstr>
      <vt:lpstr>The World According to OAI</vt:lpstr>
      <vt:lpstr>Slide 33</vt:lpstr>
      <vt:lpstr>Slide 34</vt:lpstr>
      <vt:lpstr>Educational Repositories Connect:</vt:lpstr>
      <vt:lpstr>Collections</vt:lpstr>
      <vt:lpstr>Services</vt:lpstr>
      <vt:lpstr>NSDL Information Architecture Essentially as developed by the Technical Infrastructure Workgroup</vt:lpstr>
      <vt:lpstr>Digital Libraries in Education</vt:lpstr>
      <vt:lpstr>DLEs: Guiding Principles (p. 12)</vt:lpstr>
      <vt:lpstr>Slide 41</vt:lpstr>
      <vt:lpstr>As data, information, and knowledge play increasingly central roles … digital library research should focus on:</vt:lpstr>
      <vt:lpstr>An appropriate infrastructure program will provide sustainability of digital knowledge resources among five dimensions:</vt:lpstr>
      <vt:lpstr>Questions? Discussion?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</cp:lastModifiedBy>
  <cp:revision>257</cp:revision>
  <dcterms:created xsi:type="dcterms:W3CDTF">2004-04-27T15:48:44Z</dcterms:created>
  <dcterms:modified xsi:type="dcterms:W3CDTF">2011-01-28T06:07:35Z</dcterms:modified>
</cp:coreProperties>
</file>