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75"/>
  </p:notesMasterIdLst>
  <p:handoutMasterIdLst>
    <p:handoutMasterId r:id="rId76"/>
  </p:handoutMasterIdLst>
  <p:sldIdLst>
    <p:sldId id="648" r:id="rId2"/>
    <p:sldId id="1306" r:id="rId3"/>
    <p:sldId id="1289" r:id="rId4"/>
    <p:sldId id="1294" r:id="rId5"/>
    <p:sldId id="1284" r:id="rId6"/>
    <p:sldId id="715" r:id="rId7"/>
    <p:sldId id="716" r:id="rId8"/>
    <p:sldId id="904" r:id="rId9"/>
    <p:sldId id="708" r:id="rId10"/>
    <p:sldId id="717" r:id="rId11"/>
    <p:sldId id="718" r:id="rId12"/>
    <p:sldId id="852" r:id="rId13"/>
    <p:sldId id="719" r:id="rId14"/>
    <p:sldId id="689" r:id="rId15"/>
    <p:sldId id="1331" r:id="rId16"/>
    <p:sldId id="1329" r:id="rId17"/>
    <p:sldId id="738" r:id="rId18"/>
    <p:sldId id="1184" r:id="rId19"/>
    <p:sldId id="1186" r:id="rId20"/>
    <p:sldId id="1081" r:id="rId21"/>
    <p:sldId id="1085" r:id="rId22"/>
    <p:sldId id="1086" r:id="rId23"/>
    <p:sldId id="1090" r:id="rId24"/>
    <p:sldId id="1265" r:id="rId25"/>
    <p:sldId id="1308" r:id="rId26"/>
    <p:sldId id="1307" r:id="rId27"/>
    <p:sldId id="1248" r:id="rId28"/>
    <p:sldId id="1270" r:id="rId29"/>
    <p:sldId id="1227" r:id="rId30"/>
    <p:sldId id="1228" r:id="rId31"/>
    <p:sldId id="1290" r:id="rId32"/>
    <p:sldId id="1291" r:id="rId33"/>
    <p:sldId id="1292" r:id="rId34"/>
    <p:sldId id="1293" r:id="rId35"/>
    <p:sldId id="1281" r:id="rId36"/>
    <p:sldId id="1282" r:id="rId37"/>
    <p:sldId id="1283" r:id="rId38"/>
    <p:sldId id="1285" r:id="rId39"/>
    <p:sldId id="1295" r:id="rId40"/>
    <p:sldId id="1296" r:id="rId41"/>
    <p:sldId id="684" r:id="rId42"/>
    <p:sldId id="1320" r:id="rId43"/>
    <p:sldId id="1321" r:id="rId44"/>
    <p:sldId id="1322" r:id="rId45"/>
    <p:sldId id="1323" r:id="rId46"/>
    <p:sldId id="1324" r:id="rId47"/>
    <p:sldId id="1325" r:id="rId48"/>
    <p:sldId id="1326" r:id="rId49"/>
    <p:sldId id="1312" r:id="rId50"/>
    <p:sldId id="1313" r:id="rId51"/>
    <p:sldId id="1314" r:id="rId52"/>
    <p:sldId id="1315" r:id="rId53"/>
    <p:sldId id="1316" r:id="rId54"/>
    <p:sldId id="1286" r:id="rId55"/>
    <p:sldId id="1297" r:id="rId56"/>
    <p:sldId id="1327" r:id="rId57"/>
    <p:sldId id="1335" r:id="rId58"/>
    <p:sldId id="1334" r:id="rId59"/>
    <p:sldId id="1330" r:id="rId60"/>
    <p:sldId id="1333" r:id="rId61"/>
    <p:sldId id="1298" r:id="rId62"/>
    <p:sldId id="1299" r:id="rId63"/>
    <p:sldId id="1287" r:id="rId64"/>
    <p:sldId id="1302" r:id="rId65"/>
    <p:sldId id="1301" r:id="rId66"/>
    <p:sldId id="1303" r:id="rId67"/>
    <p:sldId id="1304" r:id="rId68"/>
    <p:sldId id="1305" r:id="rId69"/>
    <p:sldId id="1288" r:id="rId70"/>
    <p:sldId id="1318" r:id="rId71"/>
    <p:sldId id="1319" r:id="rId72"/>
    <p:sldId id="1188" r:id="rId73"/>
    <p:sldId id="1317" r:id="rId74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18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6FF72-3A1B-457F-9F56-E3E0AFEAD629}" type="doc">
      <dgm:prSet loTypeId="urn:microsoft.com/office/officeart/2005/8/layout/vList5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4EEB12A-BBEE-463A-9195-EBE51BB8F984}">
      <dgm:prSet phldrT="[Text]" custT="1"/>
      <dgm:spPr/>
      <dgm:t>
        <a:bodyPr/>
        <a:lstStyle/>
        <a:p>
          <a:r>
            <a:rPr lang="en-US" sz="1400" dirty="0" smtClean="0"/>
            <a:t>ACM</a:t>
          </a:r>
          <a:endParaRPr lang="en-US" sz="1400" dirty="0"/>
        </a:p>
      </dgm:t>
    </dgm:pt>
    <dgm:pt modelId="{1E273CEE-2037-411A-B500-D24F8B046629}" type="parTrans" cxnId="{F9695121-425D-49D4-9D74-A494134473B6}">
      <dgm:prSet/>
      <dgm:spPr/>
      <dgm:t>
        <a:bodyPr/>
        <a:lstStyle/>
        <a:p>
          <a:endParaRPr lang="en-US" sz="3200"/>
        </a:p>
      </dgm:t>
    </dgm:pt>
    <dgm:pt modelId="{8362CECF-286D-4706-B92E-2A9070C0C475}" type="sibTrans" cxnId="{F9695121-425D-49D4-9D74-A494134473B6}">
      <dgm:prSet/>
      <dgm:spPr/>
      <dgm:t>
        <a:bodyPr/>
        <a:lstStyle/>
        <a:p>
          <a:endParaRPr lang="en-US" sz="3200"/>
        </a:p>
      </dgm:t>
    </dgm:pt>
    <dgm:pt modelId="{01AD1895-D133-4F2E-A944-FFBCFB659A8E}">
      <dgm:prSet phldrT="[Text]" custT="1"/>
      <dgm:spPr/>
      <dgm:t>
        <a:bodyPr/>
        <a:lstStyle/>
        <a:p>
          <a:r>
            <a:rPr lang="en-US" sz="1400" dirty="0" smtClean="0"/>
            <a:t>CS1</a:t>
          </a:r>
          <a:endParaRPr lang="en-US" sz="1400" dirty="0"/>
        </a:p>
      </dgm:t>
    </dgm:pt>
    <dgm:pt modelId="{1EC3627D-03D5-4488-87E2-BBB43E753E6B}" type="parTrans" cxnId="{F03A9D25-8023-41B8-AB00-67B9139D8EC3}">
      <dgm:prSet/>
      <dgm:spPr/>
      <dgm:t>
        <a:bodyPr/>
        <a:lstStyle/>
        <a:p>
          <a:endParaRPr lang="en-US" sz="3200"/>
        </a:p>
      </dgm:t>
    </dgm:pt>
    <dgm:pt modelId="{A8D5B086-2951-4B62-82D1-9CAF45AA17F8}" type="sibTrans" cxnId="{F03A9D25-8023-41B8-AB00-67B9139D8EC3}">
      <dgm:prSet/>
      <dgm:spPr/>
      <dgm:t>
        <a:bodyPr/>
        <a:lstStyle/>
        <a:p>
          <a:endParaRPr lang="en-US" sz="3200"/>
        </a:p>
      </dgm:t>
    </dgm:pt>
    <dgm:pt modelId="{5915793C-6B99-4554-ADB2-F46A2DE8516D}">
      <dgm:prSet phldrT="[Text]" custT="1"/>
      <dgm:spPr/>
      <dgm:t>
        <a:bodyPr/>
        <a:lstStyle/>
        <a:p>
          <a:r>
            <a:rPr lang="en-US" sz="1400" dirty="0" smtClean="0"/>
            <a:t>FOCES</a:t>
          </a:r>
          <a:endParaRPr lang="en-US" sz="1400" dirty="0"/>
        </a:p>
      </dgm:t>
    </dgm:pt>
    <dgm:pt modelId="{208D038E-1EE8-4F45-BFFE-1B726E88A248}" type="parTrans" cxnId="{D50E8627-AC12-4929-97B9-EF9B79913425}">
      <dgm:prSet/>
      <dgm:spPr/>
      <dgm:t>
        <a:bodyPr/>
        <a:lstStyle/>
        <a:p>
          <a:endParaRPr lang="en-US" sz="3200"/>
        </a:p>
      </dgm:t>
    </dgm:pt>
    <dgm:pt modelId="{25C9FAB0-72F9-4E05-9557-064BB42A8D3F}" type="sibTrans" cxnId="{D50E8627-AC12-4929-97B9-EF9B79913425}">
      <dgm:prSet/>
      <dgm:spPr/>
      <dgm:t>
        <a:bodyPr/>
        <a:lstStyle/>
        <a:p>
          <a:endParaRPr lang="en-US" sz="3200"/>
        </a:p>
      </dgm:t>
    </dgm:pt>
    <dgm:pt modelId="{6F9A790B-2A80-45BA-A8A0-B95C86BB4132}">
      <dgm:prSet phldrT="[Text]" custT="1"/>
      <dgm:spPr/>
      <dgm:t>
        <a:bodyPr/>
        <a:lstStyle/>
        <a:p>
          <a:r>
            <a:rPr lang="en-US" sz="1400" dirty="0" smtClean="0">
              <a:latin typeface="Cambria" pitchFamily="18" charset="0"/>
            </a:rPr>
            <a:t>TECH Developers</a:t>
          </a:r>
          <a:endParaRPr lang="en-US" sz="1400" dirty="0">
            <a:latin typeface="Cambria" pitchFamily="18" charset="0"/>
          </a:endParaRPr>
        </a:p>
      </dgm:t>
    </dgm:pt>
    <dgm:pt modelId="{C06EC979-72AD-4DC6-9652-453BD15C77DD}" type="parTrans" cxnId="{CA076624-7028-4A83-B7BE-ADC7B4F29ADB}">
      <dgm:prSet/>
      <dgm:spPr/>
      <dgm:t>
        <a:bodyPr/>
        <a:lstStyle/>
        <a:p>
          <a:endParaRPr lang="en-US"/>
        </a:p>
      </dgm:t>
    </dgm:pt>
    <dgm:pt modelId="{BB214D95-D199-45B9-9930-9C5B0A3F960A}" type="sibTrans" cxnId="{CA076624-7028-4A83-B7BE-ADC7B4F29ADB}">
      <dgm:prSet/>
      <dgm:spPr/>
      <dgm:t>
        <a:bodyPr/>
        <a:lstStyle/>
        <a:p>
          <a:endParaRPr lang="en-US"/>
        </a:p>
      </dgm:t>
    </dgm:pt>
    <dgm:pt modelId="{35940FB8-C744-4B46-AECE-39B28D762F7E}">
      <dgm:prSet phldrT="[Text]" custT="1"/>
      <dgm:spPr/>
      <dgm:t>
        <a:bodyPr/>
        <a:lstStyle/>
        <a:p>
          <a:r>
            <a:rPr lang="en-US" sz="1400" dirty="0" smtClean="0">
              <a:latin typeface="Cambria" pitchFamily="18" charset="0"/>
            </a:rPr>
            <a:t>Ensemble</a:t>
          </a:r>
          <a:endParaRPr lang="en-US" sz="1400" dirty="0">
            <a:latin typeface="Cambria" pitchFamily="18" charset="0"/>
          </a:endParaRPr>
        </a:p>
      </dgm:t>
    </dgm:pt>
    <dgm:pt modelId="{7DA1C1BE-8DD1-4F07-A8C1-F6BBC865370E}" type="parTrans" cxnId="{31A9C239-E6BE-4DA2-9E42-9990A58DA835}">
      <dgm:prSet/>
      <dgm:spPr/>
      <dgm:t>
        <a:bodyPr/>
        <a:lstStyle/>
        <a:p>
          <a:endParaRPr lang="en-US"/>
        </a:p>
      </dgm:t>
    </dgm:pt>
    <dgm:pt modelId="{895CCC37-D10D-4C17-B305-A68611154325}" type="sibTrans" cxnId="{31A9C239-E6BE-4DA2-9E42-9990A58DA835}">
      <dgm:prSet/>
      <dgm:spPr/>
      <dgm:t>
        <a:bodyPr/>
        <a:lstStyle/>
        <a:p>
          <a:endParaRPr lang="en-US"/>
        </a:p>
      </dgm:t>
    </dgm:pt>
    <dgm:pt modelId="{52BBE536-9B2D-45CB-A234-A06A1B37F969}">
      <dgm:prSet phldrT="[Text]" custT="1"/>
      <dgm:spPr/>
      <dgm:t>
        <a:bodyPr/>
        <a:lstStyle/>
        <a:p>
          <a:r>
            <a:rPr lang="en-US" sz="1400" dirty="0" smtClean="0">
              <a:latin typeface="Cambria" pitchFamily="18" charset="0"/>
            </a:rPr>
            <a:t>LIKES</a:t>
          </a:r>
          <a:endParaRPr lang="en-US" sz="1400" dirty="0">
            <a:latin typeface="Cambria" pitchFamily="18" charset="0"/>
          </a:endParaRPr>
        </a:p>
      </dgm:t>
    </dgm:pt>
    <dgm:pt modelId="{B0C13F91-2144-4F76-A678-A9BD2FC18791}" type="parTrans" cxnId="{632DDE97-6197-4248-B3B1-5178B6338141}">
      <dgm:prSet/>
      <dgm:spPr/>
      <dgm:t>
        <a:bodyPr/>
        <a:lstStyle/>
        <a:p>
          <a:endParaRPr lang="en-US"/>
        </a:p>
      </dgm:t>
    </dgm:pt>
    <dgm:pt modelId="{18A56671-EA1A-4014-AC24-3918EAC79595}" type="sibTrans" cxnId="{632DDE97-6197-4248-B3B1-5178B6338141}">
      <dgm:prSet/>
      <dgm:spPr/>
      <dgm:t>
        <a:bodyPr/>
        <a:lstStyle/>
        <a:p>
          <a:endParaRPr lang="en-US"/>
        </a:p>
      </dgm:t>
    </dgm:pt>
    <dgm:pt modelId="{736672AF-978C-424F-B61F-726B8BB21F0E}">
      <dgm:prSet phldrT="[Text]" custT="1"/>
      <dgm:spPr/>
      <dgm:t>
        <a:bodyPr/>
        <a:lstStyle/>
        <a:p>
          <a:r>
            <a:rPr lang="en-US" sz="1400" dirty="0" smtClean="0">
              <a:latin typeface="Cambria" pitchFamily="18" charset="0"/>
            </a:rPr>
            <a:t>AP CS</a:t>
          </a:r>
          <a:endParaRPr lang="en-US" sz="1400" dirty="0">
            <a:latin typeface="Cambria" pitchFamily="18" charset="0"/>
          </a:endParaRPr>
        </a:p>
      </dgm:t>
    </dgm:pt>
    <dgm:pt modelId="{255CD4A0-DD66-4BA0-A441-A738D9F18FC8}" type="parTrans" cxnId="{0C5BD361-DF4E-41A6-A0AB-CFBB86955635}">
      <dgm:prSet/>
      <dgm:spPr/>
      <dgm:t>
        <a:bodyPr/>
        <a:lstStyle/>
        <a:p>
          <a:endParaRPr lang="en-US"/>
        </a:p>
      </dgm:t>
    </dgm:pt>
    <dgm:pt modelId="{6B074DEA-ED98-4122-97B8-97108BA00665}" type="sibTrans" cxnId="{0C5BD361-DF4E-41A6-A0AB-CFBB86955635}">
      <dgm:prSet/>
      <dgm:spPr/>
      <dgm:t>
        <a:bodyPr/>
        <a:lstStyle/>
        <a:p>
          <a:endParaRPr lang="en-US"/>
        </a:p>
      </dgm:t>
    </dgm:pt>
    <dgm:pt modelId="{48BEE3E9-1C48-4BBB-B1B4-9F4F5D1A8F3A}" type="pres">
      <dgm:prSet presAssocID="{D096FF72-3A1B-457F-9F56-E3E0AFEAD6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BB4299-C6AD-4B0D-ACFE-1D46A148C146}" type="pres">
      <dgm:prSet presAssocID="{24EEB12A-BBEE-463A-9195-EBE51BB8F984}" presName="linNode" presStyleCnt="0"/>
      <dgm:spPr/>
      <dgm:t>
        <a:bodyPr/>
        <a:lstStyle/>
        <a:p>
          <a:endParaRPr lang="en-US"/>
        </a:p>
      </dgm:t>
    </dgm:pt>
    <dgm:pt modelId="{7AFFAE8A-4250-4938-B0CA-221F84AB30A7}" type="pres">
      <dgm:prSet presAssocID="{24EEB12A-BBEE-463A-9195-EBE51BB8F984}" presName="parentText" presStyleLbl="node1" presStyleIdx="0" presStyleCnt="7" custLinFactNeighborX="-19380" custLinFactNeighborY="270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83269-C603-4CE4-84AE-EBE5718EB287}" type="pres">
      <dgm:prSet presAssocID="{8362CECF-286D-4706-B92E-2A9070C0C475}" presName="sp" presStyleCnt="0"/>
      <dgm:spPr/>
      <dgm:t>
        <a:bodyPr/>
        <a:lstStyle/>
        <a:p>
          <a:endParaRPr lang="en-US"/>
        </a:p>
      </dgm:t>
    </dgm:pt>
    <dgm:pt modelId="{4DE4DEA8-22C3-4EA8-9EEA-E4B2D2BE8E70}" type="pres">
      <dgm:prSet presAssocID="{01AD1895-D133-4F2E-A944-FFBCFB659A8E}" presName="linNode" presStyleCnt="0"/>
      <dgm:spPr/>
      <dgm:t>
        <a:bodyPr/>
        <a:lstStyle/>
        <a:p>
          <a:endParaRPr lang="en-US"/>
        </a:p>
      </dgm:t>
    </dgm:pt>
    <dgm:pt modelId="{D07A94FF-EF5D-4846-808C-E040EE2AC8F8}" type="pres">
      <dgm:prSet presAssocID="{01AD1895-D133-4F2E-A944-FFBCFB659A8E}" presName="parentText" presStyleLbl="node1" presStyleIdx="1" presStyleCnt="7" custLinFactX="15203" custLinFactNeighborX="100000" custLinFactNeighborY="-779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3871E-AEB6-432F-9ACD-355C2127A74F}" type="pres">
      <dgm:prSet presAssocID="{A8D5B086-2951-4B62-82D1-9CAF45AA17F8}" presName="sp" presStyleCnt="0"/>
      <dgm:spPr/>
      <dgm:t>
        <a:bodyPr/>
        <a:lstStyle/>
        <a:p>
          <a:endParaRPr lang="en-US"/>
        </a:p>
      </dgm:t>
    </dgm:pt>
    <dgm:pt modelId="{1B258258-0C28-4144-8D50-AA82DBDA55B1}" type="pres">
      <dgm:prSet presAssocID="{5915793C-6B99-4554-ADB2-F46A2DE8516D}" presName="linNode" presStyleCnt="0"/>
      <dgm:spPr/>
      <dgm:t>
        <a:bodyPr/>
        <a:lstStyle/>
        <a:p>
          <a:endParaRPr lang="en-US"/>
        </a:p>
      </dgm:t>
    </dgm:pt>
    <dgm:pt modelId="{D7F23B95-D752-44EB-8C34-CCE78501F504}" type="pres">
      <dgm:prSet presAssocID="{5915793C-6B99-4554-ADB2-F46A2DE8516D}" presName="parentText" presStyleLbl="node1" presStyleIdx="2" presStyleCnt="7" custLinFactNeighborX="52123" custLinFactNeighborY="-411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17A16-C4EC-4156-8208-178502541D5D}" type="pres">
      <dgm:prSet presAssocID="{25C9FAB0-72F9-4E05-9557-064BB42A8D3F}" presName="sp" presStyleCnt="0"/>
      <dgm:spPr/>
      <dgm:t>
        <a:bodyPr/>
        <a:lstStyle/>
        <a:p>
          <a:endParaRPr lang="en-US"/>
        </a:p>
      </dgm:t>
    </dgm:pt>
    <dgm:pt modelId="{3B54477B-99C1-49CC-804B-D4B9E3523097}" type="pres">
      <dgm:prSet presAssocID="{6F9A790B-2A80-45BA-A8A0-B95C86BB4132}" presName="linNode" presStyleCnt="0"/>
      <dgm:spPr/>
      <dgm:t>
        <a:bodyPr/>
        <a:lstStyle/>
        <a:p>
          <a:endParaRPr lang="en-US"/>
        </a:p>
      </dgm:t>
    </dgm:pt>
    <dgm:pt modelId="{B67CE6A6-440D-46F3-89BC-AE1F7E8DB731}" type="pres">
      <dgm:prSet presAssocID="{6F9A790B-2A80-45BA-A8A0-B95C86BB4132}" presName="parentText" presStyleLbl="node1" presStyleIdx="3" presStyleCnt="7" custScaleX="200259" custLinFactNeighborX="6460" custLinFactNeighborY="-33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C2B90-0ACA-41EA-83A6-F6D86B211FDC}" type="pres">
      <dgm:prSet presAssocID="{BB214D95-D199-45B9-9930-9C5B0A3F960A}" presName="sp" presStyleCnt="0"/>
      <dgm:spPr/>
      <dgm:t>
        <a:bodyPr/>
        <a:lstStyle/>
        <a:p>
          <a:endParaRPr lang="en-US"/>
        </a:p>
      </dgm:t>
    </dgm:pt>
    <dgm:pt modelId="{7CB85FDC-0DEB-4208-922F-BDF9EDA64712}" type="pres">
      <dgm:prSet presAssocID="{35940FB8-C744-4B46-AECE-39B28D762F7E}" presName="linNode" presStyleCnt="0"/>
      <dgm:spPr/>
      <dgm:t>
        <a:bodyPr/>
        <a:lstStyle/>
        <a:p>
          <a:endParaRPr lang="en-US"/>
        </a:p>
      </dgm:t>
    </dgm:pt>
    <dgm:pt modelId="{788D8BFD-E4CE-4EAA-99B3-EB548CCD9824}" type="pres">
      <dgm:prSet presAssocID="{35940FB8-C744-4B46-AECE-39B28D762F7E}" presName="parentText" presStyleLbl="node1" presStyleIdx="4" presStyleCnt="7" custScaleX="147373" custLinFactNeighborX="28682" custLinFactNeighborY="338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C60B1-4C7B-433A-9596-73623B755064}" type="pres">
      <dgm:prSet presAssocID="{895CCC37-D10D-4C17-B305-A68611154325}" presName="sp" presStyleCnt="0"/>
      <dgm:spPr/>
      <dgm:t>
        <a:bodyPr/>
        <a:lstStyle/>
        <a:p>
          <a:endParaRPr lang="en-US"/>
        </a:p>
      </dgm:t>
    </dgm:pt>
    <dgm:pt modelId="{DA974C61-827B-4070-8060-B0E586745353}" type="pres">
      <dgm:prSet presAssocID="{52BBE536-9B2D-45CB-A234-A06A1B37F969}" presName="linNode" presStyleCnt="0"/>
      <dgm:spPr/>
      <dgm:t>
        <a:bodyPr/>
        <a:lstStyle/>
        <a:p>
          <a:endParaRPr lang="en-US"/>
        </a:p>
      </dgm:t>
    </dgm:pt>
    <dgm:pt modelId="{950AACC0-6DBD-453D-ACD3-B8FF546A3273}" type="pres">
      <dgm:prSet presAssocID="{52BBE536-9B2D-45CB-A234-A06A1B37F969}" presName="parentText" presStyleLbl="node1" presStyleIdx="5" presStyleCnt="7" custLinFactNeighborX="-15073" custLinFactNeighborY="736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2D101-4652-4296-925A-B04E7C793C45}" type="pres">
      <dgm:prSet presAssocID="{18A56671-EA1A-4014-AC24-3918EAC79595}" presName="sp" presStyleCnt="0"/>
      <dgm:spPr/>
      <dgm:t>
        <a:bodyPr/>
        <a:lstStyle/>
        <a:p>
          <a:endParaRPr lang="en-US"/>
        </a:p>
      </dgm:t>
    </dgm:pt>
    <dgm:pt modelId="{EE3F058C-8127-4550-B95C-70E008C7F112}" type="pres">
      <dgm:prSet presAssocID="{736672AF-978C-424F-B61F-726B8BB21F0E}" presName="linNode" presStyleCnt="0"/>
      <dgm:spPr/>
      <dgm:t>
        <a:bodyPr/>
        <a:lstStyle/>
        <a:p>
          <a:endParaRPr lang="en-US"/>
        </a:p>
      </dgm:t>
    </dgm:pt>
    <dgm:pt modelId="{3F2A8638-6ABA-4274-B314-CB19CDA271D4}" type="pres">
      <dgm:prSet presAssocID="{736672AF-978C-424F-B61F-726B8BB21F0E}" presName="parentText" presStyleLbl="node1" presStyleIdx="6" presStyleCnt="7" custLinFactX="14126" custLinFactNeighborX="100000" custLinFactNeighborY="-322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A9C239-E6BE-4DA2-9E42-9990A58DA835}" srcId="{D096FF72-3A1B-457F-9F56-E3E0AFEAD629}" destId="{35940FB8-C744-4B46-AECE-39B28D762F7E}" srcOrd="4" destOrd="0" parTransId="{7DA1C1BE-8DD1-4F07-A8C1-F6BBC865370E}" sibTransId="{895CCC37-D10D-4C17-B305-A68611154325}"/>
    <dgm:cxn modelId="{793776A3-9B71-4162-B2C3-8CF4E93B25D4}" type="presOf" srcId="{35940FB8-C744-4B46-AECE-39B28D762F7E}" destId="{788D8BFD-E4CE-4EAA-99B3-EB548CCD9824}" srcOrd="0" destOrd="0" presId="urn:microsoft.com/office/officeart/2005/8/layout/vList5"/>
    <dgm:cxn modelId="{632DDE97-6197-4248-B3B1-5178B6338141}" srcId="{D096FF72-3A1B-457F-9F56-E3E0AFEAD629}" destId="{52BBE536-9B2D-45CB-A234-A06A1B37F969}" srcOrd="5" destOrd="0" parTransId="{B0C13F91-2144-4F76-A678-A9BD2FC18791}" sibTransId="{18A56671-EA1A-4014-AC24-3918EAC79595}"/>
    <dgm:cxn modelId="{94B31520-A167-43E6-A155-C216E93392A1}" type="presOf" srcId="{5915793C-6B99-4554-ADB2-F46A2DE8516D}" destId="{D7F23B95-D752-44EB-8C34-CCE78501F504}" srcOrd="0" destOrd="0" presId="urn:microsoft.com/office/officeart/2005/8/layout/vList5"/>
    <dgm:cxn modelId="{57CCF247-EDFE-4DB6-8BCF-6FD45497A7D2}" type="presOf" srcId="{52BBE536-9B2D-45CB-A234-A06A1B37F969}" destId="{950AACC0-6DBD-453D-ACD3-B8FF546A3273}" srcOrd="0" destOrd="0" presId="urn:microsoft.com/office/officeart/2005/8/layout/vList5"/>
    <dgm:cxn modelId="{F03A9D25-8023-41B8-AB00-67B9139D8EC3}" srcId="{D096FF72-3A1B-457F-9F56-E3E0AFEAD629}" destId="{01AD1895-D133-4F2E-A944-FFBCFB659A8E}" srcOrd="1" destOrd="0" parTransId="{1EC3627D-03D5-4488-87E2-BBB43E753E6B}" sibTransId="{A8D5B086-2951-4B62-82D1-9CAF45AA17F8}"/>
    <dgm:cxn modelId="{7A2FB312-F940-488A-9E06-E6AAFDBC8717}" type="presOf" srcId="{D096FF72-3A1B-457F-9F56-E3E0AFEAD629}" destId="{48BEE3E9-1C48-4BBB-B1B4-9F4F5D1A8F3A}" srcOrd="0" destOrd="0" presId="urn:microsoft.com/office/officeart/2005/8/layout/vList5"/>
    <dgm:cxn modelId="{03A350D2-25AC-4958-B608-71ED2E82FFD8}" type="presOf" srcId="{24EEB12A-BBEE-463A-9195-EBE51BB8F984}" destId="{7AFFAE8A-4250-4938-B0CA-221F84AB30A7}" srcOrd="0" destOrd="0" presId="urn:microsoft.com/office/officeart/2005/8/layout/vList5"/>
    <dgm:cxn modelId="{0C5BD361-DF4E-41A6-A0AB-CFBB86955635}" srcId="{D096FF72-3A1B-457F-9F56-E3E0AFEAD629}" destId="{736672AF-978C-424F-B61F-726B8BB21F0E}" srcOrd="6" destOrd="0" parTransId="{255CD4A0-DD66-4BA0-A441-A738D9F18FC8}" sibTransId="{6B074DEA-ED98-4122-97B8-97108BA00665}"/>
    <dgm:cxn modelId="{B6662975-2371-40E9-8D0C-9DFCE2E5C815}" type="presOf" srcId="{6F9A790B-2A80-45BA-A8A0-B95C86BB4132}" destId="{B67CE6A6-440D-46F3-89BC-AE1F7E8DB731}" srcOrd="0" destOrd="0" presId="urn:microsoft.com/office/officeart/2005/8/layout/vList5"/>
    <dgm:cxn modelId="{CA076624-7028-4A83-B7BE-ADC7B4F29ADB}" srcId="{D096FF72-3A1B-457F-9F56-E3E0AFEAD629}" destId="{6F9A790B-2A80-45BA-A8A0-B95C86BB4132}" srcOrd="3" destOrd="0" parTransId="{C06EC979-72AD-4DC6-9652-453BD15C77DD}" sibTransId="{BB214D95-D199-45B9-9930-9C5B0A3F960A}"/>
    <dgm:cxn modelId="{F9695121-425D-49D4-9D74-A494134473B6}" srcId="{D096FF72-3A1B-457F-9F56-E3E0AFEAD629}" destId="{24EEB12A-BBEE-463A-9195-EBE51BB8F984}" srcOrd="0" destOrd="0" parTransId="{1E273CEE-2037-411A-B500-D24F8B046629}" sibTransId="{8362CECF-286D-4706-B92E-2A9070C0C475}"/>
    <dgm:cxn modelId="{055CD8C6-6A4F-416E-B2A1-B7AFD14F032C}" type="presOf" srcId="{736672AF-978C-424F-B61F-726B8BB21F0E}" destId="{3F2A8638-6ABA-4274-B314-CB19CDA271D4}" srcOrd="0" destOrd="0" presId="urn:microsoft.com/office/officeart/2005/8/layout/vList5"/>
    <dgm:cxn modelId="{D50E8627-AC12-4929-97B9-EF9B79913425}" srcId="{D096FF72-3A1B-457F-9F56-E3E0AFEAD629}" destId="{5915793C-6B99-4554-ADB2-F46A2DE8516D}" srcOrd="2" destOrd="0" parTransId="{208D038E-1EE8-4F45-BFFE-1B726E88A248}" sibTransId="{25C9FAB0-72F9-4E05-9557-064BB42A8D3F}"/>
    <dgm:cxn modelId="{2C69E4D1-1C8C-48DE-8D25-189E431CE1BE}" type="presOf" srcId="{01AD1895-D133-4F2E-A944-FFBCFB659A8E}" destId="{D07A94FF-EF5D-4846-808C-E040EE2AC8F8}" srcOrd="0" destOrd="0" presId="urn:microsoft.com/office/officeart/2005/8/layout/vList5"/>
    <dgm:cxn modelId="{E3921708-E54D-4E13-9A1B-656382EEBD61}" type="presParOf" srcId="{48BEE3E9-1C48-4BBB-B1B4-9F4F5D1A8F3A}" destId="{70BB4299-C6AD-4B0D-ACFE-1D46A148C146}" srcOrd="0" destOrd="0" presId="urn:microsoft.com/office/officeart/2005/8/layout/vList5"/>
    <dgm:cxn modelId="{EDB789C9-CDEB-4917-8871-5970C49A48A6}" type="presParOf" srcId="{70BB4299-C6AD-4B0D-ACFE-1D46A148C146}" destId="{7AFFAE8A-4250-4938-B0CA-221F84AB30A7}" srcOrd="0" destOrd="0" presId="urn:microsoft.com/office/officeart/2005/8/layout/vList5"/>
    <dgm:cxn modelId="{674E0CBE-1921-4A7C-90E2-0488CCB36134}" type="presParOf" srcId="{48BEE3E9-1C48-4BBB-B1B4-9F4F5D1A8F3A}" destId="{A5A83269-C603-4CE4-84AE-EBE5718EB287}" srcOrd="1" destOrd="0" presId="urn:microsoft.com/office/officeart/2005/8/layout/vList5"/>
    <dgm:cxn modelId="{7AFD0FF6-47B2-46C6-9408-3AF4ECB84541}" type="presParOf" srcId="{48BEE3E9-1C48-4BBB-B1B4-9F4F5D1A8F3A}" destId="{4DE4DEA8-22C3-4EA8-9EEA-E4B2D2BE8E70}" srcOrd="2" destOrd="0" presId="urn:microsoft.com/office/officeart/2005/8/layout/vList5"/>
    <dgm:cxn modelId="{646E098E-B65D-498C-A03F-BFEF659A7DAA}" type="presParOf" srcId="{4DE4DEA8-22C3-4EA8-9EEA-E4B2D2BE8E70}" destId="{D07A94FF-EF5D-4846-808C-E040EE2AC8F8}" srcOrd="0" destOrd="0" presId="urn:microsoft.com/office/officeart/2005/8/layout/vList5"/>
    <dgm:cxn modelId="{2F9FEDA0-9274-4D14-8210-3F5B7F1D3F17}" type="presParOf" srcId="{48BEE3E9-1C48-4BBB-B1B4-9F4F5D1A8F3A}" destId="{0333871E-AEB6-432F-9ACD-355C2127A74F}" srcOrd="3" destOrd="0" presId="urn:microsoft.com/office/officeart/2005/8/layout/vList5"/>
    <dgm:cxn modelId="{2204BB99-6379-4736-BBF6-0B033D15D155}" type="presParOf" srcId="{48BEE3E9-1C48-4BBB-B1B4-9F4F5D1A8F3A}" destId="{1B258258-0C28-4144-8D50-AA82DBDA55B1}" srcOrd="4" destOrd="0" presId="urn:microsoft.com/office/officeart/2005/8/layout/vList5"/>
    <dgm:cxn modelId="{EAFA2243-FD82-46CE-A821-4B28270A6933}" type="presParOf" srcId="{1B258258-0C28-4144-8D50-AA82DBDA55B1}" destId="{D7F23B95-D752-44EB-8C34-CCE78501F504}" srcOrd="0" destOrd="0" presId="urn:microsoft.com/office/officeart/2005/8/layout/vList5"/>
    <dgm:cxn modelId="{88F0F51B-C21F-49FF-A497-1FFA7B3079E5}" type="presParOf" srcId="{48BEE3E9-1C48-4BBB-B1B4-9F4F5D1A8F3A}" destId="{0C317A16-C4EC-4156-8208-178502541D5D}" srcOrd="5" destOrd="0" presId="urn:microsoft.com/office/officeart/2005/8/layout/vList5"/>
    <dgm:cxn modelId="{56D337D4-15CD-4472-870D-4C56F86D83B7}" type="presParOf" srcId="{48BEE3E9-1C48-4BBB-B1B4-9F4F5D1A8F3A}" destId="{3B54477B-99C1-49CC-804B-D4B9E3523097}" srcOrd="6" destOrd="0" presId="urn:microsoft.com/office/officeart/2005/8/layout/vList5"/>
    <dgm:cxn modelId="{0E098934-20D7-46BA-B2A1-32A22F8762CA}" type="presParOf" srcId="{3B54477B-99C1-49CC-804B-D4B9E3523097}" destId="{B67CE6A6-440D-46F3-89BC-AE1F7E8DB731}" srcOrd="0" destOrd="0" presId="urn:microsoft.com/office/officeart/2005/8/layout/vList5"/>
    <dgm:cxn modelId="{8951B526-441B-4D5F-875C-49EC45B96B9C}" type="presParOf" srcId="{48BEE3E9-1C48-4BBB-B1B4-9F4F5D1A8F3A}" destId="{66BC2B90-0ACA-41EA-83A6-F6D86B211FDC}" srcOrd="7" destOrd="0" presId="urn:microsoft.com/office/officeart/2005/8/layout/vList5"/>
    <dgm:cxn modelId="{2AF759A0-6F7C-4F0A-8A95-C8DE711FF77F}" type="presParOf" srcId="{48BEE3E9-1C48-4BBB-B1B4-9F4F5D1A8F3A}" destId="{7CB85FDC-0DEB-4208-922F-BDF9EDA64712}" srcOrd="8" destOrd="0" presId="urn:microsoft.com/office/officeart/2005/8/layout/vList5"/>
    <dgm:cxn modelId="{E7B23503-5197-40B2-AA78-9CD2BBEB3185}" type="presParOf" srcId="{7CB85FDC-0DEB-4208-922F-BDF9EDA64712}" destId="{788D8BFD-E4CE-4EAA-99B3-EB548CCD9824}" srcOrd="0" destOrd="0" presId="urn:microsoft.com/office/officeart/2005/8/layout/vList5"/>
    <dgm:cxn modelId="{CAF292E4-BAD8-4F09-93E0-CEE04A734ECA}" type="presParOf" srcId="{48BEE3E9-1C48-4BBB-B1B4-9F4F5D1A8F3A}" destId="{0C2C60B1-4C7B-433A-9596-73623B755064}" srcOrd="9" destOrd="0" presId="urn:microsoft.com/office/officeart/2005/8/layout/vList5"/>
    <dgm:cxn modelId="{3DBD216C-B99A-4644-813E-9D3FF78E78EB}" type="presParOf" srcId="{48BEE3E9-1C48-4BBB-B1B4-9F4F5D1A8F3A}" destId="{DA974C61-827B-4070-8060-B0E586745353}" srcOrd="10" destOrd="0" presId="urn:microsoft.com/office/officeart/2005/8/layout/vList5"/>
    <dgm:cxn modelId="{156ECD33-1E69-46AC-B9F0-F5FB672E3DC5}" type="presParOf" srcId="{DA974C61-827B-4070-8060-B0E586745353}" destId="{950AACC0-6DBD-453D-ACD3-B8FF546A3273}" srcOrd="0" destOrd="0" presId="urn:microsoft.com/office/officeart/2005/8/layout/vList5"/>
    <dgm:cxn modelId="{DCEF4440-79A0-4651-8237-6F5F15A23C35}" type="presParOf" srcId="{48BEE3E9-1C48-4BBB-B1B4-9F4F5D1A8F3A}" destId="{5872D101-4652-4296-925A-B04E7C793C45}" srcOrd="11" destOrd="0" presId="urn:microsoft.com/office/officeart/2005/8/layout/vList5"/>
    <dgm:cxn modelId="{81E58C6B-B44F-4618-BA1E-FB639D3EE32C}" type="presParOf" srcId="{48BEE3E9-1C48-4BBB-B1B4-9F4F5D1A8F3A}" destId="{EE3F058C-8127-4550-B95C-70E008C7F112}" srcOrd="12" destOrd="0" presId="urn:microsoft.com/office/officeart/2005/8/layout/vList5"/>
    <dgm:cxn modelId="{446E39D9-8BC8-42A4-8220-01E1F2E95082}" type="presParOf" srcId="{EE3F058C-8127-4550-B95C-70E008C7F112}" destId="{3F2A8638-6ABA-4274-B314-CB19CDA271D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FFAE8A-4250-4938-B0CA-221F84AB30A7}">
      <dsp:nvSpPr>
        <dsp:cNvPr id="0" name=""/>
        <dsp:cNvSpPr/>
      </dsp:nvSpPr>
      <dsp:spPr>
        <a:xfrm>
          <a:off x="152396" y="95743"/>
          <a:ext cx="786384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ACM</a:t>
          </a:r>
          <a:endParaRPr lang="en-US" sz="1400" kern="1200" dirty="0"/>
        </a:p>
      </dsp:txBody>
      <dsp:txXfrm>
        <a:off x="152396" y="95743"/>
        <a:ext cx="786384" cy="353396"/>
      </dsp:txXfrm>
    </dsp:sp>
    <dsp:sp modelId="{D07A94FF-EF5D-4846-808C-E040EE2AC8F8}">
      <dsp:nvSpPr>
        <dsp:cNvPr id="0" name=""/>
        <dsp:cNvSpPr/>
      </dsp:nvSpPr>
      <dsp:spPr>
        <a:xfrm>
          <a:off x="1210735" y="95739"/>
          <a:ext cx="786384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CS1</a:t>
          </a:r>
          <a:endParaRPr lang="en-US" sz="1400" kern="1200" dirty="0"/>
        </a:p>
      </dsp:txBody>
      <dsp:txXfrm>
        <a:off x="1210735" y="95739"/>
        <a:ext cx="786384" cy="353396"/>
      </dsp:txXfrm>
    </dsp:sp>
    <dsp:sp modelId="{D7F23B95-D752-44EB-8C34-CCE78501F504}">
      <dsp:nvSpPr>
        <dsp:cNvPr id="0" name=""/>
        <dsp:cNvSpPr/>
      </dsp:nvSpPr>
      <dsp:spPr>
        <a:xfrm>
          <a:off x="714684" y="596869"/>
          <a:ext cx="786384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FOCES</a:t>
          </a:r>
          <a:endParaRPr lang="en-US" sz="1400" kern="1200" dirty="0"/>
        </a:p>
      </dsp:txBody>
      <dsp:txXfrm>
        <a:off x="714684" y="596869"/>
        <a:ext cx="786384" cy="353396"/>
      </dsp:txXfrm>
    </dsp:sp>
    <dsp:sp modelId="{B67CE6A6-440D-46F3-89BC-AE1F7E8DB731}">
      <dsp:nvSpPr>
        <dsp:cNvPr id="0" name=""/>
        <dsp:cNvSpPr/>
      </dsp:nvSpPr>
      <dsp:spPr>
        <a:xfrm>
          <a:off x="355598" y="1101501"/>
          <a:ext cx="1574804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mbria" pitchFamily="18" charset="0"/>
            </a:rPr>
            <a:t>TECH Developers</a:t>
          </a:r>
          <a:endParaRPr lang="en-US" sz="1400" kern="1200" dirty="0">
            <a:latin typeface="Cambria" pitchFamily="18" charset="0"/>
          </a:endParaRPr>
        </a:p>
      </dsp:txBody>
      <dsp:txXfrm>
        <a:off x="355598" y="1101501"/>
        <a:ext cx="1574804" cy="353396"/>
      </dsp:txXfrm>
    </dsp:sp>
    <dsp:sp modelId="{788D8BFD-E4CE-4EAA-99B3-EB548CCD9824}">
      <dsp:nvSpPr>
        <dsp:cNvPr id="0" name=""/>
        <dsp:cNvSpPr/>
      </dsp:nvSpPr>
      <dsp:spPr>
        <a:xfrm>
          <a:off x="530348" y="1604034"/>
          <a:ext cx="1158917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mbria" pitchFamily="18" charset="0"/>
            </a:rPr>
            <a:t>Ensemble</a:t>
          </a:r>
          <a:endParaRPr lang="en-US" sz="1400" kern="1200" dirty="0">
            <a:latin typeface="Cambria" pitchFamily="18" charset="0"/>
          </a:endParaRPr>
        </a:p>
      </dsp:txBody>
      <dsp:txXfrm>
        <a:off x="530348" y="1604034"/>
        <a:ext cx="1158917" cy="353396"/>
      </dsp:txXfrm>
    </dsp:sp>
    <dsp:sp modelId="{950AACC0-6DBD-453D-ACD3-B8FF546A3273}">
      <dsp:nvSpPr>
        <dsp:cNvPr id="0" name=""/>
        <dsp:cNvSpPr/>
      </dsp:nvSpPr>
      <dsp:spPr>
        <a:xfrm>
          <a:off x="186265" y="2115823"/>
          <a:ext cx="786384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mbria" pitchFamily="18" charset="0"/>
            </a:rPr>
            <a:t>LIKES</a:t>
          </a:r>
          <a:endParaRPr lang="en-US" sz="1400" kern="1200" dirty="0">
            <a:latin typeface="Cambria" pitchFamily="18" charset="0"/>
          </a:endParaRPr>
        </a:p>
      </dsp:txBody>
      <dsp:txXfrm>
        <a:off x="186265" y="2115823"/>
        <a:ext cx="786384" cy="353396"/>
      </dsp:txXfrm>
    </dsp:sp>
    <dsp:sp modelId="{3F2A8638-6ABA-4274-B314-CB19CDA271D4}">
      <dsp:nvSpPr>
        <dsp:cNvPr id="0" name=""/>
        <dsp:cNvSpPr/>
      </dsp:nvSpPr>
      <dsp:spPr>
        <a:xfrm>
          <a:off x="1202266" y="2112780"/>
          <a:ext cx="786384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mbria" pitchFamily="18" charset="0"/>
            </a:rPr>
            <a:t>AP CS</a:t>
          </a:r>
          <a:endParaRPr lang="en-US" sz="1400" kern="1200" dirty="0">
            <a:latin typeface="Cambria" pitchFamily="18" charset="0"/>
          </a:endParaRPr>
        </a:p>
      </dsp:txBody>
      <dsp:txXfrm>
        <a:off x="1202266" y="2112780"/>
        <a:ext cx="786384" cy="353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7EB2300-8A6A-4BA1-8D8C-FE35CF7CB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2ADF527-1118-42CE-B3E1-7116173D3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B8C27-9015-40D9-BAC9-F467628DCA7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892D90-1FEC-47A1-BE75-FCADCA810DB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813D1-DB07-4F95-A116-9C95E5F10B4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41B79-22EC-4534-BED2-B967AE09316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9E93D-7288-4465-8C93-3EBDF3A841F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5950"/>
          </a:xfrm>
          <a:noFill/>
          <a:ln/>
        </p:spPr>
        <p:txBody>
          <a:bodyPr lIns="92198" tIns="45290" rIns="92198" bIns="4529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97355-BBEE-453B-99B6-FA5D6DFB317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103C0-DAA0-408D-ACF6-1A8D2681C7E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CB0F-511A-C844-84D0-8FD582EF49B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F59DD-2556-4336-A453-E7455E423E3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C39FC-2340-4584-B806-2EC3145EA97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46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04E5A-2EF4-4FE5-991E-9AA65584AB4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48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FC107-2F1C-47E1-AF1C-A53CC993BB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790D0-9BBB-4907-B790-4DAA23051D1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82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22288"/>
            <a:ext cx="3486150" cy="2614612"/>
          </a:xfrm>
          <a:ln/>
        </p:spPr>
      </p:sp>
      <p:sp>
        <p:nvSpPr>
          <p:cNvPr id="482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09938"/>
            <a:ext cx="6816725" cy="3194050"/>
          </a:xfrm>
          <a:noFill/>
          <a:ln/>
        </p:spPr>
        <p:txBody>
          <a:bodyPr lIns="91652" tIns="45827" rIns="91652" bIns="45827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BEADD-8D5C-4B1C-AB62-1D05EE1744A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83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22288"/>
            <a:ext cx="3486150" cy="2614612"/>
          </a:xfrm>
          <a:ln/>
        </p:spPr>
      </p:sp>
      <p:sp>
        <p:nvSpPr>
          <p:cNvPr id="483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09938"/>
            <a:ext cx="6816725" cy="319405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AA269-F14F-4BF2-8431-B228F98ED54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4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22288"/>
            <a:ext cx="3486150" cy="2614612"/>
          </a:xfrm>
          <a:ln/>
        </p:spPr>
      </p:sp>
      <p:sp>
        <p:nvSpPr>
          <p:cNvPr id="484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09938"/>
            <a:ext cx="6816725" cy="319405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A3BFB-62B3-45FE-827B-54F8244283C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87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8573-55DA-A643-9D75-4A844FE2EF9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EA91B-1329-46AF-81A8-CFF3FF574F4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6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A3107-780C-4EBC-BB13-3EAAFA0B212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Help affected communities to recover more quickly and effectively </a:t>
            </a:r>
          </a:p>
          <a:p>
            <a:pPr lvl="1" eaLnBrk="1" hangingPunct="1"/>
            <a:r>
              <a:rPr lang="en-US" sz="1400" smtClean="0"/>
              <a:t>Provide global network with relevant information and resources</a:t>
            </a:r>
          </a:p>
          <a:p>
            <a:pPr eaLnBrk="1" hangingPunct="1"/>
            <a:r>
              <a:rPr lang="en-US" sz="1400" smtClean="0"/>
              <a:t>Support the research community, emergency personnel, decision makers, and the public in reacting to and recovering from crises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EC1DA-3D00-46F1-8DDD-4FE7E97AC40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DE4CC-2F25-46BC-9D7B-EFFA2CF119C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E10EB-2426-43D2-9B07-95FA5CA8F58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03B05-D817-4E3B-98EC-75207D28C47E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CC5F5-0136-426E-A963-B56F455A7853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C92E9-CCFA-4470-8185-8D78EE4FC8E8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A41DA-ECF6-4B5C-8B13-E73D168DAE91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6A6AE-E213-4F24-B442-E70FFF3692B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30575"/>
            <a:ext cx="6816725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4F5D6-590A-44FD-AD27-59260F1789E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B6E2D-6586-466C-A542-438640DAA090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FB511-8B27-4C01-89ED-80C8F6BC98AE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BF944-B7DC-4909-88E6-07C04BA82A4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CA8FC-F95A-4C00-BDE9-57CF5FDBA3B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FBDB8-5D2B-452F-9826-B42FF69473E3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9E42E-67F3-4FD5-BF70-AD224065193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250C98-3015-4CCA-89C5-94F6774C00AB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5DC6A-E574-4271-8539-D1707C9797B2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BBA02-078C-427E-ADD3-17A8BF4D8C81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B0F8-0472-472E-9712-4BA93530EF6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B0F8-0472-472E-9712-4BA93530EF6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B0F8-0472-472E-9712-4BA93530EF6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B0F8-0472-472E-9712-4BA93530EF6D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B0F8-0472-472E-9712-4BA93530EF6D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428C5-1A55-4D46-8DD1-E4E33CFDBBD5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64659-F8FB-4F5D-89E1-D37C1A46E16A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540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622B3B-9E05-4717-B93D-664AA70675B6}" type="slidenum">
              <a:rPr lang="pt-BR"/>
              <a:pPr/>
              <a:t>57</a:t>
            </a:fld>
            <a:endParaRPr lang="pt-BR"/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60688" y="532936"/>
            <a:ext cx="6573073" cy="2628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29250" y="3329811"/>
            <a:ext cx="7437901" cy="309560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91E49F-999A-49CF-AAF3-BE5CE60B35A2}" type="slidenum">
              <a:rPr lang="pt-BR"/>
              <a:pPr/>
              <a:t>58</a:t>
            </a:fld>
            <a:endParaRPr lang="pt-BR"/>
          </a:p>
        </p:txBody>
      </p:sp>
      <p:sp>
        <p:nvSpPr>
          <p:cNvPr id="12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60688" y="532936"/>
            <a:ext cx="6573073" cy="2628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29250" y="3329811"/>
            <a:ext cx="7437901" cy="309560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to date </a:t>
            </a:r>
          </a:p>
          <a:p>
            <a:pPr lvl="1"/>
            <a:r>
              <a:rPr lang="en-US" dirty="0" smtClean="0"/>
              <a:t>Case studies</a:t>
            </a:r>
          </a:p>
          <a:p>
            <a:pPr lvl="1"/>
            <a:r>
              <a:rPr lang="en-US" dirty="0" smtClean="0"/>
              <a:t>Superimposed applications</a:t>
            </a:r>
          </a:p>
          <a:p>
            <a:pPr lvl="1"/>
            <a:r>
              <a:rPr lang="en-US" dirty="0" err="1" smtClean="0"/>
              <a:t>SuperIDR</a:t>
            </a:r>
            <a:endParaRPr lang="en-US" dirty="0" smtClean="0"/>
          </a:p>
          <a:p>
            <a:pPr lvl="1"/>
            <a:r>
              <a:rPr lang="en-US" dirty="0" err="1" smtClean="0"/>
              <a:t>SuperIDR</a:t>
            </a:r>
            <a:r>
              <a:rPr lang="en-US" dirty="0" smtClean="0"/>
              <a:t> evaluation – longitudinal and classroom-based</a:t>
            </a:r>
          </a:p>
          <a:p>
            <a:pPr lvl="1"/>
            <a:r>
              <a:rPr lang="en-US" dirty="0" err="1" smtClean="0"/>
              <a:t>Metamodel</a:t>
            </a:r>
            <a:endParaRPr lang="en-US" dirty="0" smtClean="0"/>
          </a:p>
          <a:p>
            <a:r>
              <a:rPr lang="en-US" dirty="0" smtClean="0"/>
              <a:t>Was able to answer questions about what does this DL contain, how might it be realized, how it compares with traditional methods of doing a task and to some extent how </a:t>
            </a:r>
            <a:r>
              <a:rPr lang="en-US" dirty="0" err="1" smtClean="0"/>
              <a:t>subimages</a:t>
            </a:r>
            <a:r>
              <a:rPr lang="en-US" dirty="0" smtClean="0"/>
              <a:t>/SI is used in scholarly tasks</a:t>
            </a:r>
          </a:p>
          <a:p>
            <a:r>
              <a:rPr lang="en-US" dirty="0" smtClean="0"/>
              <a:t>But not yet answered – how SI-DL supports use of </a:t>
            </a:r>
            <a:r>
              <a:rPr lang="en-US" dirty="0" err="1" smtClean="0"/>
              <a:t>subimages</a:t>
            </a:r>
            <a:r>
              <a:rPr lang="en-US" dirty="0" smtClean="0"/>
              <a:t> in scholarly tasks? Opportunity to analyze deeper on use of </a:t>
            </a:r>
            <a:r>
              <a:rPr lang="en-US" dirty="0" err="1" smtClean="0"/>
              <a:t>subimages</a:t>
            </a:r>
            <a:r>
              <a:rPr lang="en-US" dirty="0" smtClean="0"/>
              <a:t> in scholarly tasks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CB0F-511A-C844-84D0-8FD582EF49B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8FF12F-BBCB-43EB-98C8-F79CB1EBAAF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103C0-DAA0-408D-ACF6-1A8D2681C7E7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9A859-4476-447A-92A3-D730E83A8E4C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B9BD1-F149-4B0F-9503-4805E05293BB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D28E4-20A5-4B40-9393-36F354F3E7ED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02F96-B52C-4636-A071-13998B0823C8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C948C-B998-43AE-BD7B-81A6C720E95B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FF5D2-9BBB-4CF2-8C2C-7BF8A8193E38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47CC8-1E09-43FB-8952-3B43B40FF16F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12302-E2AC-44DD-A8EB-4113A3F9F4B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F2E33-DD2D-4F47-8C52-C932467584C8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6"/>
            <a:ext cx="3492499" cy="2619375"/>
          </a:xfrm>
          <a:ln w="12700" cap="flat">
            <a:solidFill>
              <a:schemeClr val="tx1"/>
            </a:solidFill>
          </a:ln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6"/>
            <a:ext cx="6819900" cy="3154363"/>
          </a:xfrm>
          <a:noFill/>
          <a:ln/>
        </p:spPr>
        <p:txBody>
          <a:bodyPr lIns="93822" tIns="46912" rIns="93822" bIns="4691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9B4B6-2AE0-45F2-8946-FF03FCDB8844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300035" name="Rectangle 2"/>
          <p:cNvSpPr>
            <a:spLocks noChangeArrowheads="1"/>
          </p:cNvSpPr>
          <p:nvPr/>
        </p:nvSpPr>
        <p:spPr bwMode="auto">
          <a:xfrm>
            <a:off x="5268914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36" name="Rectangle 3"/>
          <p:cNvSpPr>
            <a:spLocks noChangeArrowheads="1"/>
          </p:cNvSpPr>
          <p:nvPr/>
        </p:nvSpPr>
        <p:spPr bwMode="auto">
          <a:xfrm>
            <a:off x="5268914" y="6659564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1863" eaLnBrk="0" hangingPunct="0"/>
            <a:r>
              <a:rPr lang="en-US" sz="1100" b="0" i="1">
                <a:latin typeface="Times New Roman" pitchFamily="18" charset="0"/>
              </a:rPr>
              <a:t>3</a:t>
            </a:r>
          </a:p>
        </p:txBody>
      </p:sp>
      <p:sp>
        <p:nvSpPr>
          <p:cNvPr id="300037" name="Rectangle 4"/>
          <p:cNvSpPr>
            <a:spLocks noChangeArrowheads="1"/>
          </p:cNvSpPr>
          <p:nvPr/>
        </p:nvSpPr>
        <p:spPr bwMode="auto">
          <a:xfrm>
            <a:off x="0" y="6659564"/>
            <a:ext cx="402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38" name="Rectangle 5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39" name="Rectangle 6"/>
          <p:cNvSpPr>
            <a:spLocks noChangeArrowheads="1"/>
          </p:cNvSpPr>
          <p:nvPr/>
        </p:nvSpPr>
        <p:spPr bwMode="auto">
          <a:xfrm>
            <a:off x="5268914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40" name="Rectangle 7"/>
          <p:cNvSpPr>
            <a:spLocks noChangeArrowheads="1"/>
          </p:cNvSpPr>
          <p:nvPr/>
        </p:nvSpPr>
        <p:spPr bwMode="auto">
          <a:xfrm>
            <a:off x="5268914" y="6659564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1863" eaLnBrk="0" hangingPunct="0"/>
            <a:r>
              <a:rPr lang="en-US" sz="1100" b="0" i="1">
                <a:latin typeface="Times New Roman" pitchFamily="18" charset="0"/>
              </a:rPr>
              <a:t>3</a:t>
            </a:r>
          </a:p>
        </p:txBody>
      </p:sp>
      <p:sp>
        <p:nvSpPr>
          <p:cNvPr id="300041" name="Rectangle 8"/>
          <p:cNvSpPr>
            <a:spLocks noChangeArrowheads="1"/>
          </p:cNvSpPr>
          <p:nvPr/>
        </p:nvSpPr>
        <p:spPr bwMode="auto">
          <a:xfrm>
            <a:off x="0" y="6659564"/>
            <a:ext cx="402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42" name="Rectangle 9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4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6"/>
            <a:ext cx="6819900" cy="3154363"/>
          </a:xfrm>
          <a:noFill/>
          <a:ln/>
        </p:spPr>
        <p:txBody>
          <a:bodyPr lIns="93822" tIns="46912" rIns="93822" bIns="46912"/>
          <a:lstStyle/>
          <a:p>
            <a:pPr eaLnBrk="1" hangingPunct="1"/>
            <a:endParaRPr lang="en-US" smtClean="0"/>
          </a:p>
        </p:txBody>
      </p:sp>
      <p:sp>
        <p:nvSpPr>
          <p:cNvPr id="300044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6"/>
            <a:ext cx="3492499" cy="261937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540757-E969-45EC-A3D7-EB66BDA779EA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549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7D9E-48A8-46A6-B90B-84224D944EB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0494A-83C1-4A3D-8FA6-2E84C08B4FF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a simplification of the previous slide.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4D5AA-29AC-4F43-ADB4-9FF8FA0DFFB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F8B1-2757-4467-9B6F-C5BF0ED4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A3773-3022-410A-A431-87F7E9B85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79E5-5D40-4801-BC84-1EDEE2FE8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A994-9ED1-453D-B92F-23F120E8B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53D5-5AEE-41FD-B305-42705883A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71B7-DEE9-4CBB-A0EB-58DB03CD7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9C45-284E-479D-9416-5F3E27A7C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84B6-4C7D-4E76-A5E8-3DD28B223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8D17-B40B-420D-BB94-32EC6CC10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C995D139-AC09-42AC-AC53-79A78FC47D64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4D9D-38AD-4D32-A802-7F9E5541B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831CD-AC03-426A-9E74-94AF6EA68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211AB-7BC2-4433-BB64-767FC2457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13B4-C5C8-42A2-8CD1-1F37B06A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ABF9-E654-43E8-BD98-865D43B19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0F5D-8947-4889-836E-884728F91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9098-6C34-456D-8955-BBC330983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A0A1B-F4D1-43C2-859A-E9317F3EE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631C332-980B-41C9-BAD7-F44F060FE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diagramQuickStyle" Target="../diagrams/quickStyle1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17" Type="http://schemas.openxmlformats.org/officeDocument/2006/relationships/diagramLayout" Target="../diagrams/layout1.xml"/><Relationship Id="rId2" Type="http://schemas.openxmlformats.org/officeDocument/2006/relationships/notesSlide" Target="../notesSlides/notesSlide24.xml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19" Type="http://schemas.openxmlformats.org/officeDocument/2006/relationships/diagramColors" Target="../diagrams/colors1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.wm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2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50DAA-3F48-4D3A-813C-0320A471A23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Georgetown University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400" b="1" dirty="0" smtClean="0"/>
              <a:t>29 April 2011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3200" b="1" dirty="0" smtClean="0"/>
              <a:t>“A Formal Approach </a:t>
            </a:r>
            <a:r>
              <a:rPr lang="en-US" sz="3200" b="1" dirty="0" smtClean="0"/>
              <a:t>to Digital </a:t>
            </a:r>
            <a:r>
              <a:rPr lang="en-US" sz="3200" b="1" dirty="0" smtClean="0"/>
              <a:t>Libraries -</a:t>
            </a:r>
            <a:br>
              <a:rPr lang="en-US" sz="3200" b="1" dirty="0" smtClean="0"/>
            </a:br>
            <a:r>
              <a:rPr lang="en-US" sz="3200" b="1" dirty="0" smtClean="0"/>
              <a:t>The 5S </a:t>
            </a:r>
            <a:r>
              <a:rPr lang="en-US" sz="3200" b="1" dirty="0" smtClean="0"/>
              <a:t>Framework: Societies</a:t>
            </a:r>
            <a:r>
              <a:rPr lang="en-US" sz="3200" b="1" dirty="0" smtClean="0"/>
              <a:t>, </a:t>
            </a:r>
            <a:r>
              <a:rPr lang="en-US" sz="3200" b="1" dirty="0" smtClean="0"/>
              <a:t>Scenarios, Spaces</a:t>
            </a:r>
            <a:r>
              <a:rPr lang="en-US" sz="3200" b="1" dirty="0" smtClean="0"/>
              <a:t>, Structures, Streams”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by Edward A. Fox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14400" y="4876800"/>
            <a:ext cx="73152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>
                <a:latin typeface="+mn-lt"/>
              </a:rPr>
              <a:t>fox@vt.edu    http://fox.cs.vt.edu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>
                <a:latin typeface="+mn-lt"/>
              </a:rPr>
              <a:t>Dept. of Computer Science, Virginia Tech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>
                <a:latin typeface="+mn-lt"/>
              </a:rPr>
              <a:t>Blacksburg, VA 24061 USA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D32B28-A834-4ED5-954A-5A2E1D2D726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6400800" cy="1143000"/>
          </a:xfrm>
        </p:spPr>
        <p:txBody>
          <a:bodyPr/>
          <a:lstStyle/>
          <a:p>
            <a:pPr algn="l" eaLnBrk="1" hangingPunct="1"/>
            <a:r>
              <a:rPr lang="en-US" b="1" smtClean="0"/>
              <a:t>Digital Libraries</a:t>
            </a:r>
            <a:br>
              <a:rPr lang="en-US" b="1" smtClean="0"/>
            </a:br>
            <a:r>
              <a:rPr lang="en-US" b="1" smtClean="0"/>
              <a:t>Shorten the Chain from</a:t>
            </a:r>
          </a:p>
        </p:txBody>
      </p:sp>
      <p:sp>
        <p:nvSpPr>
          <p:cNvPr id="61444" name="WordArt 3"/>
          <p:cNvSpPr>
            <a:spLocks noChangeArrowheads="1" noChangeShapeType="1" noTextEdit="1"/>
          </p:cNvSpPr>
          <p:nvPr/>
        </p:nvSpPr>
        <p:spPr bwMode="auto">
          <a:xfrm>
            <a:off x="152400" y="1219200"/>
            <a:ext cx="166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Author</a:t>
            </a:r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1828800" y="1981200"/>
            <a:ext cx="1098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Editor</a:t>
            </a:r>
          </a:p>
        </p:txBody>
      </p:sp>
      <p:sp>
        <p:nvSpPr>
          <p:cNvPr id="61446" name="Text Box 5"/>
          <p:cNvSpPr txBox="1">
            <a:spLocks noChangeArrowheads="1"/>
          </p:cNvSpPr>
          <p:nvPr/>
        </p:nvSpPr>
        <p:spPr bwMode="auto">
          <a:xfrm>
            <a:off x="2590800" y="2819400"/>
            <a:ext cx="1552575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Publisher</a:t>
            </a:r>
          </a:p>
        </p:txBody>
      </p:sp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3733800" y="3581400"/>
            <a:ext cx="862013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A&amp;I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4191000" y="4419600"/>
            <a:ext cx="20447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Consolidator</a:t>
            </a:r>
          </a:p>
        </p:txBody>
      </p:sp>
      <p:sp>
        <p:nvSpPr>
          <p:cNvPr id="61449" name="Text Box 8"/>
          <p:cNvSpPr txBox="1">
            <a:spLocks noChangeArrowheads="1"/>
          </p:cNvSpPr>
          <p:nvPr/>
        </p:nvSpPr>
        <p:spPr bwMode="auto">
          <a:xfrm>
            <a:off x="5943600" y="5181600"/>
            <a:ext cx="12763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Library</a:t>
            </a:r>
          </a:p>
        </p:txBody>
      </p:sp>
      <p:sp>
        <p:nvSpPr>
          <p:cNvPr id="61450" name="WordArt 9"/>
          <p:cNvSpPr>
            <a:spLocks noChangeArrowheads="1" noChangeShapeType="1" noTextEdit="1"/>
          </p:cNvSpPr>
          <p:nvPr/>
        </p:nvSpPr>
        <p:spPr bwMode="auto">
          <a:xfrm>
            <a:off x="7315200" y="5943600"/>
            <a:ext cx="166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Reader</a:t>
            </a:r>
          </a:p>
        </p:txBody>
      </p:sp>
      <p:sp>
        <p:nvSpPr>
          <p:cNvPr id="61451" name="Text Box 10"/>
          <p:cNvSpPr txBox="1">
            <a:spLocks noChangeArrowheads="1"/>
          </p:cNvSpPr>
          <p:nvPr/>
        </p:nvSpPr>
        <p:spPr bwMode="auto">
          <a:xfrm>
            <a:off x="3124200" y="2057400"/>
            <a:ext cx="1182688" cy="422275"/>
          </a:xfrm>
          <a:prstGeom prst="rect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</a:rPr>
              <a:t>Reviewer</a:t>
            </a:r>
            <a:endParaRPr lang="en-US" sz="2800" b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DB9531-8F30-49C9-A0DE-CB388C305F6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857250"/>
          </a:xfrm>
        </p:spPr>
        <p:txBody>
          <a:bodyPr/>
          <a:lstStyle/>
          <a:p>
            <a:pPr eaLnBrk="1" hangingPunct="1"/>
            <a:r>
              <a:rPr lang="en-US" b="1" smtClean="0"/>
              <a:t>DLs Shorten the Chain to</a:t>
            </a:r>
          </a:p>
        </p:txBody>
      </p:sp>
      <p:sp>
        <p:nvSpPr>
          <p:cNvPr id="62468" name="WordArt 3"/>
          <p:cNvSpPr>
            <a:spLocks noChangeArrowheads="1" noChangeShapeType="1" noTextEdit="1"/>
          </p:cNvSpPr>
          <p:nvPr/>
        </p:nvSpPr>
        <p:spPr bwMode="auto">
          <a:xfrm>
            <a:off x="2590800" y="3048000"/>
            <a:ext cx="166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User</a:t>
            </a: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217613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Author</a:t>
            </a:r>
          </a:p>
        </p:txBody>
      </p:sp>
      <p:sp>
        <p:nvSpPr>
          <p:cNvPr id="62470" name="Text Box 5"/>
          <p:cNvSpPr txBox="1">
            <a:spLocks noChangeArrowheads="1"/>
          </p:cNvSpPr>
          <p:nvPr/>
        </p:nvSpPr>
        <p:spPr bwMode="auto">
          <a:xfrm>
            <a:off x="762000" y="3200400"/>
            <a:ext cx="12144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Reader</a:t>
            </a:r>
          </a:p>
        </p:txBody>
      </p:sp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5334000" y="2057400"/>
            <a:ext cx="2952750" cy="286067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7200" b="0">
                <a:latin typeface="Times New Roman" pitchFamily="18" charset="0"/>
              </a:rPr>
              <a:t>Digital</a:t>
            </a:r>
          </a:p>
          <a:p>
            <a:pPr eaLnBrk="0" hangingPunct="0">
              <a:spcBef>
                <a:spcPct val="50000"/>
              </a:spcBef>
            </a:pPr>
            <a:r>
              <a:rPr lang="en-US" sz="7200" b="0">
                <a:latin typeface="Times New Roman" pitchFamily="18" charset="0"/>
              </a:rPr>
              <a:t>Library</a:t>
            </a:r>
            <a:endParaRPr lang="en-US" sz="2800" b="0">
              <a:latin typeface="Times New Roman" pitchFamily="18" charset="0"/>
            </a:endParaRPr>
          </a:p>
        </p:txBody>
      </p:sp>
      <p:sp>
        <p:nvSpPr>
          <p:cNvPr id="62472" name="AutoShape 7"/>
          <p:cNvSpPr>
            <a:spLocks noChangeArrowheads="1"/>
          </p:cNvSpPr>
          <p:nvPr/>
        </p:nvSpPr>
        <p:spPr bwMode="auto">
          <a:xfrm>
            <a:off x="4343400" y="3429000"/>
            <a:ext cx="914400" cy="76200"/>
          </a:xfrm>
          <a:prstGeom prst="leftRightArrow">
            <a:avLst>
              <a:gd name="adj1" fmla="val 50000"/>
              <a:gd name="adj2" fmla="val 240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762000" y="4114800"/>
            <a:ext cx="1098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Editor</a:t>
            </a:r>
          </a:p>
        </p:txBody>
      </p:sp>
      <p:sp>
        <p:nvSpPr>
          <p:cNvPr id="62474" name="Text Box 9"/>
          <p:cNvSpPr txBox="1">
            <a:spLocks noChangeArrowheads="1"/>
          </p:cNvSpPr>
          <p:nvPr/>
        </p:nvSpPr>
        <p:spPr bwMode="auto">
          <a:xfrm>
            <a:off x="762000" y="5105400"/>
            <a:ext cx="15700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Reviewer</a:t>
            </a:r>
          </a:p>
        </p:txBody>
      </p:sp>
      <p:sp>
        <p:nvSpPr>
          <p:cNvPr id="62475" name="Text Box 10"/>
          <p:cNvSpPr txBox="1">
            <a:spLocks noChangeArrowheads="1"/>
          </p:cNvSpPr>
          <p:nvPr/>
        </p:nvSpPr>
        <p:spPr bwMode="auto">
          <a:xfrm>
            <a:off x="2667000" y="2209800"/>
            <a:ext cx="1352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Teacher</a:t>
            </a:r>
          </a:p>
        </p:txBody>
      </p:sp>
      <p:sp>
        <p:nvSpPr>
          <p:cNvPr id="62476" name="Text Box 11"/>
          <p:cNvSpPr txBox="1">
            <a:spLocks noChangeArrowheads="1"/>
          </p:cNvSpPr>
          <p:nvPr/>
        </p:nvSpPr>
        <p:spPr bwMode="auto">
          <a:xfrm>
            <a:off x="2667000" y="4114800"/>
            <a:ext cx="13144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Learner</a:t>
            </a:r>
          </a:p>
        </p:txBody>
      </p:sp>
      <p:sp>
        <p:nvSpPr>
          <p:cNvPr id="62477" name="Line 12"/>
          <p:cNvSpPr>
            <a:spLocks noChangeShapeType="1"/>
          </p:cNvSpPr>
          <p:nvPr/>
        </p:nvSpPr>
        <p:spPr bwMode="auto">
          <a:xfrm>
            <a:off x="3352800" y="27432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8" name="Line 13"/>
          <p:cNvSpPr>
            <a:spLocks noChangeShapeType="1"/>
          </p:cNvSpPr>
          <p:nvPr/>
        </p:nvSpPr>
        <p:spPr bwMode="auto">
          <a:xfrm flipV="1">
            <a:off x="3352800" y="3810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9" name="Line 14"/>
          <p:cNvSpPr>
            <a:spLocks noChangeShapeType="1"/>
          </p:cNvSpPr>
          <p:nvPr/>
        </p:nvSpPr>
        <p:spPr bwMode="auto">
          <a:xfrm>
            <a:off x="1981200" y="2743200"/>
            <a:ext cx="53340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0" name="Line 15"/>
          <p:cNvSpPr>
            <a:spLocks noChangeShapeType="1"/>
          </p:cNvSpPr>
          <p:nvPr/>
        </p:nvSpPr>
        <p:spPr bwMode="auto">
          <a:xfrm>
            <a:off x="1981200" y="3429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1" name="Line 16"/>
          <p:cNvSpPr>
            <a:spLocks noChangeShapeType="1"/>
          </p:cNvSpPr>
          <p:nvPr/>
        </p:nvSpPr>
        <p:spPr bwMode="auto">
          <a:xfrm flipV="1">
            <a:off x="1905000" y="35052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2" name="Line 17"/>
          <p:cNvSpPr>
            <a:spLocks noChangeShapeType="1"/>
          </p:cNvSpPr>
          <p:nvPr/>
        </p:nvSpPr>
        <p:spPr bwMode="auto">
          <a:xfrm flipV="1">
            <a:off x="1828800" y="3733800"/>
            <a:ext cx="790575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3" name="Text Box 18"/>
          <p:cNvSpPr txBox="1">
            <a:spLocks noChangeArrowheads="1"/>
          </p:cNvSpPr>
          <p:nvPr/>
        </p:nvSpPr>
        <p:spPr bwMode="auto">
          <a:xfrm>
            <a:off x="3505200" y="5105400"/>
            <a:ext cx="15319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Librarian</a:t>
            </a:r>
          </a:p>
        </p:txBody>
      </p:sp>
      <p:sp>
        <p:nvSpPr>
          <p:cNvPr id="62484" name="Line 19"/>
          <p:cNvSpPr>
            <a:spLocks noChangeShapeType="1"/>
          </p:cNvSpPr>
          <p:nvPr/>
        </p:nvSpPr>
        <p:spPr bwMode="auto">
          <a:xfrm>
            <a:off x="4114800" y="3810000"/>
            <a:ext cx="747713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5" name="WordArt 20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139065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Roles</a:t>
            </a:r>
          </a:p>
        </p:txBody>
      </p:sp>
      <p:sp>
        <p:nvSpPr>
          <p:cNvPr id="62486" name="Rectangle 21"/>
          <p:cNvSpPr>
            <a:spLocks noChangeArrowheads="1"/>
          </p:cNvSpPr>
          <p:nvPr/>
        </p:nvSpPr>
        <p:spPr bwMode="auto">
          <a:xfrm>
            <a:off x="381000" y="1295400"/>
            <a:ext cx="8458200" cy="518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B25176-3D66-449A-943D-3197AA8515A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Degree of Structure</a:t>
            </a:r>
          </a:p>
        </p:txBody>
      </p:sp>
      <p:sp>
        <p:nvSpPr>
          <p:cNvPr id="114692" name="Text Box 3"/>
          <p:cNvSpPr txBox="1">
            <a:spLocks noChangeArrowheads="1"/>
          </p:cNvSpPr>
          <p:nvPr/>
        </p:nvSpPr>
        <p:spPr bwMode="auto">
          <a:xfrm>
            <a:off x="212725" y="3998913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Chaotic</a:t>
            </a:r>
          </a:p>
        </p:txBody>
      </p:sp>
      <p:sp>
        <p:nvSpPr>
          <p:cNvPr id="114693" name="Text Box 4"/>
          <p:cNvSpPr txBox="1">
            <a:spLocks noChangeArrowheads="1"/>
          </p:cNvSpPr>
          <p:nvPr/>
        </p:nvSpPr>
        <p:spPr bwMode="auto">
          <a:xfrm>
            <a:off x="3124200" y="4038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Organized</a:t>
            </a:r>
          </a:p>
        </p:txBody>
      </p:sp>
      <p:sp>
        <p:nvSpPr>
          <p:cNvPr id="114694" name="Text Box 5"/>
          <p:cNvSpPr txBox="1">
            <a:spLocks noChangeArrowheads="1"/>
          </p:cNvSpPr>
          <p:nvPr/>
        </p:nvSpPr>
        <p:spPr bwMode="auto">
          <a:xfrm>
            <a:off x="6477000" y="4038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Structured</a:t>
            </a:r>
          </a:p>
        </p:txBody>
      </p:sp>
      <p:sp>
        <p:nvSpPr>
          <p:cNvPr id="114695" name="Text Box 6"/>
          <p:cNvSpPr txBox="1">
            <a:spLocks noChangeArrowheads="1"/>
          </p:cNvSpPr>
          <p:nvPr/>
        </p:nvSpPr>
        <p:spPr bwMode="auto">
          <a:xfrm>
            <a:off x="228600" y="2438400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Web</a:t>
            </a:r>
          </a:p>
        </p:txBody>
      </p:sp>
      <p:sp>
        <p:nvSpPr>
          <p:cNvPr id="114696" name="Text Box 7"/>
          <p:cNvSpPr txBox="1">
            <a:spLocks noChangeArrowheads="1"/>
          </p:cNvSpPr>
          <p:nvPr/>
        </p:nvSpPr>
        <p:spPr bwMode="auto">
          <a:xfrm>
            <a:off x="3352800" y="2438400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DLs</a:t>
            </a:r>
          </a:p>
        </p:txBody>
      </p:sp>
      <p:sp>
        <p:nvSpPr>
          <p:cNvPr id="114697" name="Text Box 8"/>
          <p:cNvSpPr txBox="1">
            <a:spLocks noChangeArrowheads="1"/>
          </p:cNvSpPr>
          <p:nvPr/>
        </p:nvSpPr>
        <p:spPr bwMode="auto">
          <a:xfrm>
            <a:off x="6705600" y="2438400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DBs</a:t>
            </a:r>
          </a:p>
        </p:txBody>
      </p:sp>
      <p:sp>
        <p:nvSpPr>
          <p:cNvPr id="114698" name="Line 9"/>
          <p:cNvSpPr>
            <a:spLocks noChangeShapeType="1"/>
          </p:cNvSpPr>
          <p:nvPr/>
        </p:nvSpPr>
        <p:spPr bwMode="auto">
          <a:xfrm>
            <a:off x="304800" y="39624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lg" len="lg"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590800" y="2743200"/>
            <a:ext cx="2286000" cy="22098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CCCCE0"/>
              </a:gs>
            </a:gsLst>
            <a:path path="rect">
              <a:fillToRect l="100000" b="100000"/>
            </a:path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2590800" y="1911350"/>
            <a:ext cx="3054350" cy="838200"/>
          </a:xfrm>
          <a:prstGeom prst="parallelogram">
            <a:avLst>
              <a:gd name="adj" fmla="val 91031"/>
            </a:avLst>
          </a:prstGeom>
          <a:gradFill rotWithShape="0">
            <a:gsLst>
              <a:gs pos="0">
                <a:srgbClr val="333399"/>
              </a:gs>
              <a:gs pos="100000">
                <a:srgbClr val="D6D6EB"/>
              </a:gs>
            </a:gsLst>
            <a:lin ang="5400000" scaled="1"/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 rot="16200000" flipH="1">
            <a:off x="3733800" y="3060700"/>
            <a:ext cx="3041650" cy="742950"/>
          </a:xfrm>
          <a:prstGeom prst="parallelogram">
            <a:avLst>
              <a:gd name="adj" fmla="val 116547"/>
            </a:avLst>
          </a:prstGeom>
          <a:gradFill rotWithShape="0">
            <a:gsLst>
              <a:gs pos="0">
                <a:srgbClr val="CCCCE0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2565400" y="1517650"/>
            <a:ext cx="0" cy="37687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H="1">
            <a:off x="2187575" y="4953000"/>
            <a:ext cx="4022725" cy="0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2162175" y="4981575"/>
            <a:ext cx="428625" cy="3270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810000" y="5029200"/>
            <a:ext cx="19891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latin typeface="Times New Roman" pitchFamily="18" charset="0"/>
              </a:rPr>
              <a:t>Computing</a:t>
            </a:r>
            <a:r>
              <a:rPr lang="en-US" b="0">
                <a:latin typeface="Times New Roman" pitchFamily="18" charset="0"/>
              </a:rPr>
              <a:t> (flops)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1371600" y="5334000"/>
            <a:ext cx="16716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latin typeface="Times New Roman" pitchFamily="18" charset="0"/>
              </a:rPr>
              <a:t>Digital</a:t>
            </a:r>
            <a:r>
              <a:rPr lang="en-US" b="0">
                <a:latin typeface="Times New Roman" pitchFamily="18" charset="0"/>
              </a:rPr>
              <a:t> content 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 rot="-5400000">
            <a:off x="770731" y="3031332"/>
            <a:ext cx="25431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Communicat</a:t>
            </a:r>
            <a:r>
              <a:rPr lang="en-US" sz="2000" b="0">
                <a:latin typeface="Times New Roman" pitchFamily="18" charset="0"/>
              </a:rPr>
              <a:t>i</a:t>
            </a:r>
            <a:r>
              <a:rPr lang="en-US" b="0">
                <a:latin typeface="Times New Roman" pitchFamily="18" charset="0"/>
              </a:rPr>
              <a:t>ons</a:t>
            </a:r>
          </a:p>
          <a:p>
            <a:pPr eaLnBrk="0" hangingPunct="0"/>
            <a:r>
              <a:rPr lang="en-US" b="0">
                <a:latin typeface="Times New Roman" pitchFamily="18" charset="0"/>
              </a:rPr>
              <a:t>(bandwidth, connectivity)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07975" y="366713"/>
            <a:ext cx="8372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600" b="0">
                <a:latin typeface="Times New Roman" pitchFamily="18" charset="0"/>
              </a:rPr>
              <a:t>Locating Digital Libraries in Computing and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Communications Technology Space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V="1">
            <a:off x="4808538" y="2967038"/>
            <a:ext cx="1357312" cy="1001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59" name="Group 15"/>
          <p:cNvGrpSpPr>
            <a:grpSpLocks/>
          </p:cNvGrpSpPr>
          <p:nvPr/>
        </p:nvGrpSpPr>
        <p:grpSpPr bwMode="auto">
          <a:xfrm>
            <a:off x="2878138" y="3498850"/>
            <a:ext cx="1878012" cy="1328738"/>
            <a:chOff x="1813" y="2204"/>
            <a:chExt cx="1183" cy="837"/>
          </a:xfrm>
        </p:grpSpPr>
        <p:sp>
          <p:nvSpPr>
            <p:cNvPr id="57368" name="Arc 16"/>
            <p:cNvSpPr>
              <a:spLocks/>
            </p:cNvSpPr>
            <p:nvPr/>
          </p:nvSpPr>
          <p:spPr bwMode="auto">
            <a:xfrm>
              <a:off x="1813" y="2400"/>
              <a:ext cx="1133" cy="641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69" name="Group 17"/>
            <p:cNvGrpSpPr>
              <a:grpSpLocks/>
            </p:cNvGrpSpPr>
            <p:nvPr/>
          </p:nvGrpSpPr>
          <p:grpSpPr bwMode="auto">
            <a:xfrm>
              <a:off x="1814" y="2204"/>
              <a:ext cx="1182" cy="836"/>
              <a:chOff x="1814" y="2204"/>
              <a:chExt cx="1182" cy="836"/>
            </a:xfrm>
          </p:grpSpPr>
          <p:sp>
            <p:nvSpPr>
              <p:cNvPr id="57370" name="Arc 18"/>
              <p:cNvSpPr>
                <a:spLocks/>
              </p:cNvSpPr>
              <p:nvPr/>
            </p:nvSpPr>
            <p:spPr bwMode="auto">
              <a:xfrm>
                <a:off x="1814" y="2403"/>
                <a:ext cx="882" cy="637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1" name="Freeform 19"/>
              <p:cNvSpPr>
                <a:spLocks/>
              </p:cNvSpPr>
              <p:nvPr/>
            </p:nvSpPr>
            <p:spPr bwMode="auto">
              <a:xfrm>
                <a:off x="2658" y="2204"/>
                <a:ext cx="338" cy="201"/>
              </a:xfrm>
              <a:custGeom>
                <a:avLst/>
                <a:gdLst>
                  <a:gd name="T0" fmla="*/ 42 w 338"/>
                  <a:gd name="T1" fmla="*/ 200 h 201"/>
                  <a:gd name="T2" fmla="*/ 0 w 338"/>
                  <a:gd name="T3" fmla="*/ 200 h 201"/>
                  <a:gd name="T4" fmla="*/ 211 w 338"/>
                  <a:gd name="T5" fmla="*/ 0 h 201"/>
                  <a:gd name="T6" fmla="*/ 337 w 338"/>
                  <a:gd name="T7" fmla="*/ 200 h 201"/>
                  <a:gd name="T8" fmla="*/ 295 w 338"/>
                  <a:gd name="T9" fmla="*/ 200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8"/>
                  <a:gd name="T16" fmla="*/ 0 h 201"/>
                  <a:gd name="T17" fmla="*/ 338 w 338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8" h="201">
                    <a:moveTo>
                      <a:pt x="42" y="200"/>
                    </a:moveTo>
                    <a:lnTo>
                      <a:pt x="0" y="200"/>
                    </a:lnTo>
                    <a:lnTo>
                      <a:pt x="211" y="0"/>
                    </a:lnTo>
                    <a:lnTo>
                      <a:pt x="337" y="200"/>
                    </a:lnTo>
                    <a:lnTo>
                      <a:pt x="295" y="20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360" name="Rectangle 20"/>
          <p:cNvSpPr>
            <a:spLocks noChangeArrowheads="1"/>
          </p:cNvSpPr>
          <p:nvPr/>
        </p:nvSpPr>
        <p:spPr bwMode="auto">
          <a:xfrm>
            <a:off x="6157913" y="2424113"/>
            <a:ext cx="283368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Digital Libraries technology</a:t>
            </a:r>
          </a:p>
          <a:p>
            <a:pPr eaLnBrk="0" hangingPunct="0"/>
            <a:r>
              <a:rPr lang="en-US" sz="2000">
                <a:latin typeface="Times New Roman" pitchFamily="18" charset="0"/>
              </a:rPr>
              <a:t>trajectory:  </a:t>
            </a:r>
            <a:r>
              <a:rPr lang="en-US" sz="2000" i="1">
                <a:latin typeface="Times New Roman" pitchFamily="18" charset="0"/>
              </a:rPr>
              <a:t>intellectual</a:t>
            </a:r>
          </a:p>
          <a:p>
            <a:pPr eaLnBrk="0" hangingPunct="0"/>
            <a:r>
              <a:rPr lang="en-US" sz="2000" i="1">
                <a:latin typeface="Times New Roman" pitchFamily="18" charset="0"/>
              </a:rPr>
              <a:t>access to globally distributed information</a:t>
            </a:r>
            <a:endParaRPr lang="en-US" b="0" i="1">
              <a:latin typeface="Times New Roman" pitchFamily="18" charset="0"/>
            </a:endParaRPr>
          </a:p>
        </p:txBody>
      </p:sp>
      <p:sp>
        <p:nvSpPr>
          <p:cNvPr id="57361" name="Line 21"/>
          <p:cNvSpPr>
            <a:spLocks noChangeShapeType="1"/>
          </p:cNvSpPr>
          <p:nvPr/>
        </p:nvSpPr>
        <p:spPr bwMode="auto">
          <a:xfrm flipV="1">
            <a:off x="2617788" y="3376613"/>
            <a:ext cx="1522412" cy="1601787"/>
          </a:xfrm>
          <a:prstGeom prst="line">
            <a:avLst/>
          </a:prstGeom>
          <a:noFill/>
          <a:ln w="50800">
            <a:solidFill>
              <a:srgbClr val="777777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Rectangle 22"/>
          <p:cNvSpPr>
            <a:spLocks noChangeArrowheads="1"/>
          </p:cNvSpPr>
          <p:nvPr/>
        </p:nvSpPr>
        <p:spPr bwMode="auto">
          <a:xfrm>
            <a:off x="1524000" y="5715000"/>
            <a:ext cx="1219200" cy="152400"/>
          </a:xfrm>
          <a:prstGeom prst="rect">
            <a:avLst/>
          </a:prstGeom>
          <a:gradFill rotWithShape="0">
            <a:gsLst>
              <a:gs pos="0">
                <a:srgbClr val="D6D6EB"/>
              </a:gs>
              <a:gs pos="100000">
                <a:srgbClr val="33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Rectangle 23"/>
          <p:cNvSpPr>
            <a:spLocks noChangeArrowheads="1"/>
          </p:cNvSpPr>
          <p:nvPr/>
        </p:nvSpPr>
        <p:spPr bwMode="auto">
          <a:xfrm>
            <a:off x="1433513" y="5861050"/>
            <a:ext cx="4492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0">
                <a:latin typeface="Times New Roman" pitchFamily="18" charset="0"/>
              </a:rPr>
              <a:t>less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57364" name="Rectangle 24"/>
          <p:cNvSpPr>
            <a:spLocks noChangeArrowheads="1"/>
          </p:cNvSpPr>
          <p:nvPr/>
        </p:nvSpPr>
        <p:spPr bwMode="auto">
          <a:xfrm>
            <a:off x="2498725" y="5859463"/>
            <a:ext cx="320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Rectangle 25"/>
          <p:cNvSpPr>
            <a:spLocks noChangeArrowheads="1"/>
          </p:cNvSpPr>
          <p:nvPr/>
        </p:nvSpPr>
        <p:spPr bwMode="auto">
          <a:xfrm>
            <a:off x="2424113" y="5861050"/>
            <a:ext cx="5461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0">
                <a:latin typeface="Times New Roman" pitchFamily="18" charset="0"/>
              </a:rPr>
              <a:t>more</a:t>
            </a:r>
          </a:p>
        </p:txBody>
      </p:sp>
      <p:sp>
        <p:nvSpPr>
          <p:cNvPr id="57366" name="Arc 26"/>
          <p:cNvSpPr>
            <a:spLocks/>
          </p:cNvSpPr>
          <p:nvPr/>
        </p:nvSpPr>
        <p:spPr bwMode="auto">
          <a:xfrm>
            <a:off x="2921000" y="3765550"/>
            <a:ext cx="1555750" cy="1054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Rectangle 27"/>
          <p:cNvSpPr>
            <a:spLocks noChangeArrowheads="1"/>
          </p:cNvSpPr>
          <p:nvPr/>
        </p:nvSpPr>
        <p:spPr bwMode="auto">
          <a:xfrm>
            <a:off x="3581400" y="5562600"/>
            <a:ext cx="53514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Note:</a:t>
            </a:r>
            <a:r>
              <a:rPr lang="en-US" sz="2400" b="0">
                <a:latin typeface="Times New Roman" pitchFamily="18" charset="0"/>
              </a:rPr>
              <a:t> we should consider 4 dimensions: computing, communications,</a:t>
            </a:r>
          </a:p>
          <a:p>
            <a:pPr eaLnBrk="0" hangingPunct="0"/>
            <a:r>
              <a:rPr lang="en-US" sz="2400" b="0">
                <a:latin typeface="Times New Roman" pitchFamily="18" charset="0"/>
              </a:rPr>
              <a:t>content, and community (people)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68CBB9-AAE6-410F-9595-FD01A4DC76A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Digital Objects (DOs)</a:t>
            </a:r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4514850"/>
          </a:xfrm>
        </p:spPr>
        <p:txBody>
          <a:bodyPr/>
          <a:lstStyle/>
          <a:p>
            <a:pPr eaLnBrk="1" hangingPunct="1"/>
            <a:r>
              <a:rPr lang="en-US" dirty="0" smtClean="0"/>
              <a:t>Born digital</a:t>
            </a:r>
          </a:p>
          <a:p>
            <a:pPr eaLnBrk="1" hangingPunct="1"/>
            <a:r>
              <a:rPr lang="en-US" dirty="0" smtClean="0"/>
              <a:t>Digitized version of “real” object</a:t>
            </a:r>
          </a:p>
          <a:p>
            <a:pPr lvl="1" eaLnBrk="1" hangingPunct="1"/>
            <a:r>
              <a:rPr lang="en-US" dirty="0" smtClean="0"/>
              <a:t>Is the DO version the same, better, or worse?</a:t>
            </a:r>
          </a:p>
          <a:p>
            <a:pPr lvl="1" eaLnBrk="1" hangingPunct="1"/>
            <a:r>
              <a:rPr lang="en-US" dirty="0" smtClean="0"/>
              <a:t>Separation of structure, meaning, use</a:t>
            </a:r>
          </a:p>
          <a:p>
            <a:pPr lvl="2" eaLnBrk="1" hangingPunct="1"/>
            <a:r>
              <a:rPr lang="en-US" dirty="0" smtClean="0"/>
              <a:t>Rendered on paper, laptop, handheld – or CAVE</a:t>
            </a:r>
          </a:p>
          <a:p>
            <a:pPr lvl="2" eaLnBrk="1" hangingPunct="1"/>
            <a:r>
              <a:rPr lang="en-US" dirty="0" smtClean="0"/>
              <a:t>Semantic Web (human or machine processing)</a:t>
            </a:r>
          </a:p>
          <a:p>
            <a:pPr eaLnBrk="1" hangingPunct="1"/>
            <a:r>
              <a:rPr lang="en-US" dirty="0" smtClean="0"/>
              <a:t>Surrogate for “real” object</a:t>
            </a:r>
          </a:p>
          <a:p>
            <a:pPr lvl="1" eaLnBrk="1" hangingPunct="1"/>
            <a:r>
              <a:rPr lang="en-US" dirty="0" smtClean="0"/>
              <a:t>Hybrid systems with real and digital objects</a:t>
            </a:r>
          </a:p>
          <a:p>
            <a:pPr lvl="1" eaLnBrk="1" hangingPunct="1"/>
            <a:r>
              <a:rPr lang="en-US" dirty="0" smtClean="0"/>
              <a:t>Data, documents, subdocuments, metadata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8411"/>
          </a:xfrm>
        </p:spPr>
        <p:txBody>
          <a:bodyPr>
            <a:noAutofit/>
          </a:bodyPr>
          <a:lstStyle/>
          <a:p>
            <a:r>
              <a:rPr lang="en-US" sz="3200" dirty="0" smtClean="0"/>
              <a:t>A concept map for complex object composition</a:t>
            </a:r>
            <a:endParaRPr lang="en-US" sz="3200" dirty="0"/>
          </a:p>
        </p:txBody>
      </p:sp>
      <p:pic>
        <p:nvPicPr>
          <p:cNvPr id="4" name="Picture 3" descr="sidl-co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7756" y="1432703"/>
            <a:ext cx="7741660" cy="46152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529955"/>
            <a:ext cx="9144000" cy="532804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2402" y="14555"/>
            <a:ext cx="8945093" cy="15154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digital library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=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repository of collections and metadata + services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D7F8-1AF0-5D45-8036-579198579F3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B6B08E-1094-4B36-BD5E-E918FD6C313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49507" name="Oval 2"/>
          <p:cNvSpPr>
            <a:spLocks noChangeArrowheads="1"/>
          </p:cNvSpPr>
          <p:nvPr/>
        </p:nvSpPr>
        <p:spPr bwMode="auto">
          <a:xfrm>
            <a:off x="609600" y="4394200"/>
            <a:ext cx="8229600" cy="20066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08" name="Oval 3"/>
          <p:cNvSpPr>
            <a:spLocks noChangeArrowheads="1"/>
          </p:cNvSpPr>
          <p:nvPr/>
        </p:nvSpPr>
        <p:spPr bwMode="auto">
          <a:xfrm>
            <a:off x="609600" y="1905000"/>
            <a:ext cx="8229600" cy="17986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de-DE" sz="2400" b="0">
              <a:latin typeface="Times New Roman" pitchFamily="18" charset="0"/>
            </a:endParaRPr>
          </a:p>
        </p:txBody>
      </p:sp>
      <p:sp>
        <p:nvSpPr>
          <p:cNvPr id="149509" name="AutoShape 4"/>
          <p:cNvSpPr>
            <a:spLocks noChangeArrowheads="1"/>
          </p:cNvSpPr>
          <p:nvPr/>
        </p:nvSpPr>
        <p:spPr bwMode="auto">
          <a:xfrm>
            <a:off x="1944688" y="4740275"/>
            <a:ext cx="592137" cy="968375"/>
          </a:xfrm>
          <a:prstGeom prst="can">
            <a:avLst>
              <a:gd name="adj" fmla="val 4088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0" name="AutoShape 5"/>
          <p:cNvSpPr>
            <a:spLocks noChangeArrowheads="1"/>
          </p:cNvSpPr>
          <p:nvPr/>
        </p:nvSpPr>
        <p:spPr bwMode="auto">
          <a:xfrm>
            <a:off x="3500438" y="4740275"/>
            <a:ext cx="593725" cy="968375"/>
          </a:xfrm>
          <a:prstGeom prst="can">
            <a:avLst>
              <a:gd name="adj" fmla="val 4077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1" name="AutoShape 6"/>
          <p:cNvSpPr>
            <a:spLocks noChangeArrowheads="1"/>
          </p:cNvSpPr>
          <p:nvPr/>
        </p:nvSpPr>
        <p:spPr bwMode="auto">
          <a:xfrm>
            <a:off x="5132388" y="4740275"/>
            <a:ext cx="592137" cy="968375"/>
          </a:xfrm>
          <a:prstGeom prst="can">
            <a:avLst>
              <a:gd name="adj" fmla="val 4088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2" name="AutoShape 7"/>
          <p:cNvSpPr>
            <a:spLocks noChangeArrowheads="1"/>
          </p:cNvSpPr>
          <p:nvPr/>
        </p:nvSpPr>
        <p:spPr bwMode="auto">
          <a:xfrm>
            <a:off x="6762750" y="4740275"/>
            <a:ext cx="593725" cy="968375"/>
          </a:xfrm>
          <a:prstGeom prst="can">
            <a:avLst>
              <a:gd name="adj" fmla="val 4077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3" name="AutoShape 8"/>
          <p:cNvSpPr>
            <a:spLocks noChangeArrowheads="1"/>
          </p:cNvSpPr>
          <p:nvPr/>
        </p:nvSpPr>
        <p:spPr bwMode="auto">
          <a:xfrm>
            <a:off x="2017713" y="5086350"/>
            <a:ext cx="446087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4" name="AutoShape 9"/>
          <p:cNvSpPr>
            <a:spLocks noChangeArrowheads="1"/>
          </p:cNvSpPr>
          <p:nvPr/>
        </p:nvSpPr>
        <p:spPr bwMode="auto">
          <a:xfrm>
            <a:off x="3575050" y="5086350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5" name="AutoShape 10"/>
          <p:cNvSpPr>
            <a:spLocks noChangeArrowheads="1"/>
          </p:cNvSpPr>
          <p:nvPr/>
        </p:nvSpPr>
        <p:spPr bwMode="auto">
          <a:xfrm>
            <a:off x="5207000" y="5086350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6" name="AutoShape 11"/>
          <p:cNvSpPr>
            <a:spLocks noChangeArrowheads="1"/>
          </p:cNvSpPr>
          <p:nvPr/>
        </p:nvSpPr>
        <p:spPr bwMode="auto">
          <a:xfrm>
            <a:off x="6837363" y="5086350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7" name="AutoShape 12"/>
          <p:cNvSpPr>
            <a:spLocks noChangeArrowheads="1"/>
          </p:cNvSpPr>
          <p:nvPr/>
        </p:nvSpPr>
        <p:spPr bwMode="auto">
          <a:xfrm>
            <a:off x="1573213" y="2527300"/>
            <a:ext cx="1704975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8" charset="0"/>
              </a:rPr>
              <a:t>Discovery</a:t>
            </a:r>
          </a:p>
        </p:txBody>
      </p:sp>
      <p:sp>
        <p:nvSpPr>
          <p:cNvPr id="149518" name="AutoShape 13"/>
          <p:cNvSpPr>
            <a:spLocks noChangeArrowheads="1"/>
          </p:cNvSpPr>
          <p:nvPr/>
        </p:nvSpPr>
        <p:spPr bwMode="auto">
          <a:xfrm>
            <a:off x="3724275" y="2527300"/>
            <a:ext cx="1778000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8" charset="0"/>
              </a:rPr>
              <a:t>Current</a:t>
            </a:r>
          </a:p>
          <a:p>
            <a:pPr algn="ctr"/>
            <a:r>
              <a:rPr lang="en-US" b="0">
                <a:latin typeface="Times New Roman" pitchFamily="18" charset="0"/>
              </a:rPr>
              <a:t>Awareness</a:t>
            </a:r>
          </a:p>
        </p:txBody>
      </p:sp>
      <p:sp>
        <p:nvSpPr>
          <p:cNvPr id="149519" name="AutoShape 14"/>
          <p:cNvSpPr>
            <a:spLocks noChangeArrowheads="1"/>
          </p:cNvSpPr>
          <p:nvPr/>
        </p:nvSpPr>
        <p:spPr bwMode="auto">
          <a:xfrm>
            <a:off x="5948363" y="2527300"/>
            <a:ext cx="1704975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8" charset="0"/>
              </a:rPr>
              <a:t>Preservation</a:t>
            </a:r>
          </a:p>
        </p:txBody>
      </p:sp>
      <p:sp>
        <p:nvSpPr>
          <p:cNvPr id="149520" name="Text Box 15"/>
          <p:cNvSpPr txBox="1">
            <a:spLocks noChangeArrowheads="1"/>
          </p:cNvSpPr>
          <p:nvPr/>
        </p:nvSpPr>
        <p:spPr bwMode="auto">
          <a:xfrm>
            <a:off x="3400425" y="1909763"/>
            <a:ext cx="27813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Service Providers</a:t>
            </a:r>
          </a:p>
        </p:txBody>
      </p:sp>
      <p:sp>
        <p:nvSpPr>
          <p:cNvPr id="149521" name="Text Box 16"/>
          <p:cNvSpPr txBox="1">
            <a:spLocks noChangeArrowheads="1"/>
          </p:cNvSpPr>
          <p:nvPr/>
        </p:nvSpPr>
        <p:spPr bwMode="auto">
          <a:xfrm>
            <a:off x="3500438" y="5851525"/>
            <a:ext cx="23907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Data Providers</a:t>
            </a:r>
          </a:p>
        </p:txBody>
      </p:sp>
      <p:grpSp>
        <p:nvGrpSpPr>
          <p:cNvPr id="149522" name="Group 17"/>
          <p:cNvGrpSpPr>
            <a:grpSpLocks/>
          </p:cNvGrpSpPr>
          <p:nvPr/>
        </p:nvGrpSpPr>
        <p:grpSpPr bwMode="auto">
          <a:xfrm>
            <a:off x="4010025" y="3427413"/>
            <a:ext cx="1247775" cy="1590675"/>
            <a:chOff x="2400" y="2159"/>
            <a:chExt cx="786" cy="1002"/>
          </a:xfrm>
        </p:grpSpPr>
        <p:sp>
          <p:nvSpPr>
            <p:cNvPr id="149524" name="AutoShape 18"/>
            <p:cNvSpPr>
              <a:spLocks noChangeArrowheads="1"/>
            </p:cNvSpPr>
            <p:nvPr/>
          </p:nvSpPr>
          <p:spPr bwMode="auto">
            <a:xfrm>
              <a:off x="2400" y="2159"/>
              <a:ext cx="786" cy="1002"/>
            </a:xfrm>
            <a:prstGeom prst="upArrow">
              <a:avLst>
                <a:gd name="adj1" fmla="val 50000"/>
                <a:gd name="adj2" fmla="val 3187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25" name="Text Box 19"/>
            <p:cNvSpPr txBox="1">
              <a:spLocks noChangeArrowheads="1"/>
            </p:cNvSpPr>
            <p:nvPr/>
          </p:nvSpPr>
          <p:spPr bwMode="auto">
            <a:xfrm rot="5355655">
              <a:off x="2384" y="2508"/>
              <a:ext cx="8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b="0">
                  <a:latin typeface="Comic Sans MS" pitchFamily="66" charset="0"/>
                </a:rPr>
                <a:t>Metadata</a:t>
              </a:r>
            </a:p>
            <a:p>
              <a:r>
                <a:rPr lang="en-US" b="0">
                  <a:latin typeface="Comic Sans MS" pitchFamily="66" charset="0"/>
                </a:rPr>
                <a:t>harvesting</a:t>
              </a:r>
            </a:p>
          </p:txBody>
        </p:sp>
      </p:grpSp>
      <p:sp>
        <p:nvSpPr>
          <p:cNvPr id="149523" name="Rectangle 20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1143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The World According to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Open Archives Initiative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7270FF-817F-40F7-ACBC-122B4E1A4702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70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81200" y="-1066800"/>
            <a:ext cx="13182600" cy="82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75F29A-81AE-4A12-AD9E-29880363C492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272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8800" y="-533400"/>
            <a:ext cx="12573000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Ed Fox, Director, Virginia Tech Digital Library Research Laboratory</a:t>
            </a:r>
            <a:br>
              <a:rPr lang="en-US" sz="2200" dirty="0" smtClean="0"/>
            </a:br>
            <a:r>
              <a:rPr lang="en-US" sz="2200" dirty="0" smtClean="0"/>
              <a:t>Executive Director, Networked Digital Library of Theses &amp; Dissertations</a:t>
            </a:r>
            <a:br>
              <a:rPr lang="en-US" sz="2200" dirty="0" smtClean="0"/>
            </a:br>
            <a:r>
              <a:rPr lang="en-US" sz="2200" dirty="0" smtClean="0"/>
              <a:t>Chair, Steering Committee, ACM/IEEE Jt. Conf. on Digital Libraries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200" dirty="0" smtClean="0"/>
              <a:t>Member, Board of Directors, Computing Research Association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600200"/>
          <a:ext cx="8839200" cy="480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101391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Digital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Information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Libraries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Retrieval</a:t>
                      </a:r>
                      <a:endParaRPr lang="en-US" sz="2800" dirty="0"/>
                    </a:p>
                  </a:txBody>
                  <a:tcPr/>
                </a:tc>
              </a:tr>
              <a:tr h="63111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Chair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Committee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Conference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Workshop</a:t>
                      </a:r>
                      <a:endParaRPr lang="en-US" sz="2800" dirty="0"/>
                    </a:p>
                  </a:txBody>
                  <a:tcPr/>
                </a:tc>
              </a:tr>
              <a:tr h="63111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Education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Electronic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Dissertations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Theses</a:t>
                      </a:r>
                      <a:endParaRPr lang="en-US" sz="2800" dirty="0"/>
                    </a:p>
                  </a:txBody>
                  <a:tcPr/>
                </a:tc>
              </a:tr>
              <a:tr h="63111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Research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Science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Systems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Technology</a:t>
                      </a:r>
                      <a:endParaRPr lang="en-US" sz="2800" dirty="0"/>
                    </a:p>
                  </a:txBody>
                  <a:tcPr/>
                </a:tc>
              </a:tr>
              <a:tr h="6311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Initiative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International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Multimedia</a:t>
                      </a:r>
                      <a:endParaRPr lang="en-US" sz="2400" dirty="0"/>
                    </a:p>
                  </a:txBody>
                  <a:tcPr/>
                </a:tc>
              </a:tr>
              <a:tr h="6311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Archive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Intelligent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Interactive</a:t>
                      </a:r>
                      <a:endParaRPr lang="en-US" sz="2400" dirty="0"/>
                    </a:p>
                  </a:txBody>
                  <a:tcPr/>
                </a:tc>
              </a:tr>
              <a:tr h="6311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Knowledge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Learning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SIGIR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Tutorial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57DC17-DA2A-4A67-9221-B9B165969D9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129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763000" cy="6858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Educational Repositories Connect:</a:t>
            </a:r>
            <a:endParaRPr lang="en-US" sz="4000" dirty="0" smtClean="0"/>
          </a:p>
        </p:txBody>
      </p:sp>
      <p:sp>
        <p:nvSpPr>
          <p:cNvPr id="1114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447800"/>
            <a:ext cx="8686800" cy="17526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i="1" smtClean="0"/>
              <a:t>Users:</a:t>
            </a:r>
            <a:r>
              <a:rPr lang="en-US" i="1" smtClean="0"/>
              <a:t> </a:t>
            </a:r>
            <a:r>
              <a:rPr lang="en-US" smtClean="0"/>
              <a:t>students, educators, life-long learners</a:t>
            </a:r>
            <a:br>
              <a:rPr lang="en-US" smtClean="0"/>
            </a:br>
            <a:endParaRPr lang="en-US" smtClean="0"/>
          </a:p>
          <a:p>
            <a:pPr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i="1" smtClean="0"/>
              <a:t>Content:</a:t>
            </a:r>
            <a:r>
              <a:rPr lang="en-US" smtClean="0"/>
              <a:t> structured learning materials; large real-time or archived datasets; audio, images, animations; primary sources; digital learning objects (e.g. applets); interactive (virtual, remote) laboratories; ...</a:t>
            </a:r>
            <a:endParaRPr lang="en-US" smtClean="0">
              <a:solidFill>
                <a:srgbClr val="008000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chemeClr val="tx1"/>
              </a:buClr>
            </a:pPr>
            <a:endParaRPr lang="en-US" smtClean="0">
              <a:solidFill>
                <a:srgbClr val="008000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i="1" smtClean="0"/>
              <a:t>Tools:</a:t>
            </a:r>
            <a:r>
              <a:rPr lang="en-US" smtClean="0"/>
              <a:t> search; refer; validate; integrate; create; customize; publish; share; notify; collaborate; 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11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16F4DD-064B-4BB4-8C13-AD8AECBC33B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140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b="1" smtClean="0"/>
              <a:t>Collections</a:t>
            </a:r>
            <a:endParaRPr lang="en-US" sz="4000" smtClean="0"/>
          </a:p>
        </p:txBody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Discovery of content</a:t>
            </a:r>
          </a:p>
          <a:p>
            <a:pPr eaLnBrk="1" hangingPunct="1"/>
            <a:r>
              <a:rPr lang="en-US" sz="2800" smtClean="0"/>
              <a:t>Classification and cataloguing</a:t>
            </a:r>
          </a:p>
          <a:p>
            <a:pPr eaLnBrk="1" hangingPunct="1"/>
            <a:r>
              <a:rPr lang="en-US" sz="2800" smtClean="0"/>
              <a:t>Acquisition and/or linking; referencing</a:t>
            </a:r>
          </a:p>
          <a:p>
            <a:pPr eaLnBrk="1" hangingPunct="1"/>
            <a:r>
              <a:rPr lang="en-US" sz="2800" smtClean="0"/>
              <a:t>Disciplinary-based themes define a natural body of content, but other possibilities are also encouraged </a:t>
            </a:r>
          </a:p>
          <a:p>
            <a:pPr eaLnBrk="1" hangingPunct="1"/>
            <a:r>
              <a:rPr lang="en-US" sz="2800" smtClean="0"/>
              <a:t>Access to massive real-time or archived datasets</a:t>
            </a:r>
          </a:p>
          <a:p>
            <a:pPr eaLnBrk="1" hangingPunct="1"/>
            <a:r>
              <a:rPr lang="en-US" sz="2800" smtClean="0"/>
              <a:t>Software tool suites for analysis, modeling, simulation, or visualization</a:t>
            </a:r>
          </a:p>
          <a:p>
            <a:pPr eaLnBrk="1" hangingPunct="1"/>
            <a:r>
              <a:rPr lang="en-US" sz="2800" smtClean="0"/>
              <a:t>Reviewed commentary on learning materials and pedagogy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54E881-3473-4D98-A37E-6133850D03D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150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b="1" smtClean="0"/>
              <a:t>Services</a:t>
            </a:r>
            <a:endParaRPr lang="en-US" sz="4000" smtClean="0"/>
          </a:p>
        </p:txBody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Help services, frequently asked questions, etc.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Synchronous/asynchronous collaborative learning environments using shared resources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Mechanisms for building personal annotated digital information spaces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Reliability testing for applets or other digital learning objects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Audio, image, and video search capability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Metadata system translation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Community feedback mechanisms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868F4-3871-45F2-BF4A-E26C76C8A11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18115" name="Freeform 2" descr="Light horizontal"/>
          <p:cNvSpPr>
            <a:spLocks/>
          </p:cNvSpPr>
          <p:nvPr/>
        </p:nvSpPr>
        <p:spPr bwMode="auto">
          <a:xfrm>
            <a:off x="4572000" y="1066800"/>
            <a:ext cx="4267200" cy="5562600"/>
          </a:xfrm>
          <a:custGeom>
            <a:avLst/>
            <a:gdLst>
              <a:gd name="T0" fmla="*/ 2147483647 w 2688"/>
              <a:gd name="T1" fmla="*/ 0 h 3504"/>
              <a:gd name="T2" fmla="*/ 2147483647 w 2688"/>
              <a:gd name="T3" fmla="*/ 2147483647 h 3504"/>
              <a:gd name="T4" fmla="*/ 2147483647 w 2688"/>
              <a:gd name="T5" fmla="*/ 2147483647 h 3504"/>
              <a:gd name="T6" fmla="*/ 0 w 2688"/>
              <a:gd name="T7" fmla="*/ 2147483647 h 3504"/>
              <a:gd name="T8" fmla="*/ 2147483647 w 2688"/>
              <a:gd name="T9" fmla="*/ 0 h 3504"/>
              <a:gd name="T10" fmla="*/ 2147483647 w 2688"/>
              <a:gd name="T11" fmla="*/ 0 h 3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88"/>
              <a:gd name="T19" fmla="*/ 0 h 3504"/>
              <a:gd name="T20" fmla="*/ 2688 w 2688"/>
              <a:gd name="T21" fmla="*/ 3504 h 35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88" h="3504">
                <a:moveTo>
                  <a:pt x="2688" y="0"/>
                </a:moveTo>
                <a:lnTo>
                  <a:pt x="2688" y="3504"/>
                </a:lnTo>
                <a:lnTo>
                  <a:pt x="1056" y="3504"/>
                </a:lnTo>
                <a:lnTo>
                  <a:pt x="0" y="1536"/>
                </a:lnTo>
                <a:lnTo>
                  <a:pt x="1344" y="0"/>
                </a:lnTo>
                <a:lnTo>
                  <a:pt x="2688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16" name="Freeform 3" descr="5%"/>
          <p:cNvSpPr>
            <a:spLocks/>
          </p:cNvSpPr>
          <p:nvPr/>
        </p:nvSpPr>
        <p:spPr bwMode="auto">
          <a:xfrm>
            <a:off x="304800" y="2438400"/>
            <a:ext cx="5943600" cy="4191000"/>
          </a:xfrm>
          <a:custGeom>
            <a:avLst/>
            <a:gdLst>
              <a:gd name="T0" fmla="*/ 0 w 3744"/>
              <a:gd name="T1" fmla="*/ 2147483647 h 2640"/>
              <a:gd name="T2" fmla="*/ 2147483647 w 3744"/>
              <a:gd name="T3" fmla="*/ 2147483647 h 2640"/>
              <a:gd name="T4" fmla="*/ 2147483647 w 3744"/>
              <a:gd name="T5" fmla="*/ 1693545167 h 2640"/>
              <a:gd name="T6" fmla="*/ 0 w 3744"/>
              <a:gd name="T7" fmla="*/ 0 h 2640"/>
              <a:gd name="T8" fmla="*/ 0 w 3744"/>
              <a:gd name="T9" fmla="*/ 2147483647 h 2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44"/>
              <a:gd name="T16" fmla="*/ 0 h 2640"/>
              <a:gd name="T17" fmla="*/ 3744 w 3744"/>
              <a:gd name="T18" fmla="*/ 2640 h 2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44" h="2640">
                <a:moveTo>
                  <a:pt x="0" y="2640"/>
                </a:moveTo>
                <a:lnTo>
                  <a:pt x="3744" y="2640"/>
                </a:lnTo>
                <a:lnTo>
                  <a:pt x="2688" y="672"/>
                </a:lnTo>
                <a:lnTo>
                  <a:pt x="0" y="0"/>
                </a:lnTo>
                <a:lnTo>
                  <a:pt x="0" y="2640"/>
                </a:lnTo>
                <a:close/>
              </a:path>
            </a:pathLst>
          </a:custGeom>
          <a:pattFill prst="pct5">
            <a:fgClr>
              <a:schemeClr val="folHlink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17" name="Freeform 4" descr="Light upward diagonal"/>
          <p:cNvSpPr>
            <a:spLocks/>
          </p:cNvSpPr>
          <p:nvPr/>
        </p:nvSpPr>
        <p:spPr bwMode="auto">
          <a:xfrm>
            <a:off x="304800" y="1066800"/>
            <a:ext cx="6400800" cy="2438400"/>
          </a:xfrm>
          <a:custGeom>
            <a:avLst/>
            <a:gdLst>
              <a:gd name="T0" fmla="*/ 0 w 4032"/>
              <a:gd name="T1" fmla="*/ 0 h 1536"/>
              <a:gd name="T2" fmla="*/ 2147483647 w 4032"/>
              <a:gd name="T3" fmla="*/ 0 h 1536"/>
              <a:gd name="T4" fmla="*/ 2147483647 w 4032"/>
              <a:gd name="T5" fmla="*/ 2147483647 h 1536"/>
              <a:gd name="T6" fmla="*/ 0 w 4032"/>
              <a:gd name="T7" fmla="*/ 2147483647 h 1536"/>
              <a:gd name="T8" fmla="*/ 0 w 4032"/>
              <a:gd name="T9" fmla="*/ 0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32"/>
              <a:gd name="T16" fmla="*/ 0 h 1536"/>
              <a:gd name="T17" fmla="*/ 4032 w 4032"/>
              <a:gd name="T18" fmla="*/ 1536 h 1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32" h="1536">
                <a:moveTo>
                  <a:pt x="0" y="0"/>
                </a:moveTo>
                <a:lnTo>
                  <a:pt x="4032" y="0"/>
                </a:lnTo>
                <a:lnTo>
                  <a:pt x="2688" y="1536"/>
                </a:lnTo>
                <a:lnTo>
                  <a:pt x="0" y="864"/>
                </a:lnTo>
                <a:lnTo>
                  <a:pt x="0" y="0"/>
                </a:lnTo>
                <a:close/>
              </a:path>
            </a:pathLst>
          </a:custGeom>
          <a:pattFill prst="ltUpDiag">
            <a:fgClr>
              <a:schemeClr val="folHlink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18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76200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NSDL Information Architecture</a:t>
            </a:r>
            <a:br>
              <a:rPr lang="en-US" altLang="en-US" sz="3200" b="1" smtClean="0"/>
            </a:br>
            <a:r>
              <a:rPr lang="en-US" altLang="en-US" sz="2000" b="1" i="1" smtClean="0">
                <a:solidFill>
                  <a:schemeClr val="tx1"/>
                </a:solidFill>
              </a:rPr>
              <a:t>Essentially as developed by the Technical Infrastructure Workgroup</a:t>
            </a:r>
          </a:p>
        </p:txBody>
      </p:sp>
      <p:grpSp>
        <p:nvGrpSpPr>
          <p:cNvPr id="218119" name="Group 6"/>
          <p:cNvGrpSpPr>
            <a:grpSpLocks/>
          </p:cNvGrpSpPr>
          <p:nvPr/>
        </p:nvGrpSpPr>
        <p:grpSpPr bwMode="auto">
          <a:xfrm>
            <a:off x="304800" y="5181600"/>
            <a:ext cx="1779588" cy="1409700"/>
            <a:chOff x="1968" y="664"/>
            <a:chExt cx="1121" cy="888"/>
          </a:xfrm>
        </p:grpSpPr>
        <p:sp>
          <p:nvSpPr>
            <p:cNvPr id="218183" name="AutoShape 7"/>
            <p:cNvSpPr>
              <a:spLocks noChangeArrowheads="1"/>
            </p:cNvSpPr>
            <p:nvPr/>
          </p:nvSpPr>
          <p:spPr bwMode="auto">
            <a:xfrm>
              <a:off x="2160" y="664"/>
              <a:ext cx="929" cy="776"/>
            </a:xfrm>
            <a:prstGeom prst="foldedCorner">
              <a:avLst>
                <a:gd name="adj" fmla="val 12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Times New Roman" pitchFamily="18" charset="0"/>
                </a:rPr>
                <a:t>referenced</a:t>
              </a:r>
            </a:p>
            <a:p>
              <a:pPr algn="ctr"/>
              <a:r>
                <a:rPr lang="en-US" altLang="en-US" sz="2000">
                  <a:latin typeface="Times New Roman" pitchFamily="18" charset="0"/>
                </a:rPr>
                <a:t>items &amp;</a:t>
              </a:r>
            </a:p>
            <a:p>
              <a:pPr algn="ctr"/>
              <a:r>
                <a:rPr lang="en-US" altLang="en-US" sz="2000">
                  <a:latin typeface="Times New Roman" pitchFamily="18" charset="0"/>
                </a:rPr>
                <a:t>collections</a:t>
              </a:r>
            </a:p>
          </p:txBody>
        </p:sp>
        <p:sp>
          <p:nvSpPr>
            <p:cNvPr id="218184" name="AutoShape 8"/>
            <p:cNvSpPr>
              <a:spLocks noChangeArrowheads="1"/>
            </p:cNvSpPr>
            <p:nvPr/>
          </p:nvSpPr>
          <p:spPr bwMode="auto">
            <a:xfrm>
              <a:off x="2064" y="720"/>
              <a:ext cx="929" cy="776"/>
            </a:xfrm>
            <a:prstGeom prst="foldedCorner">
              <a:avLst>
                <a:gd name="adj" fmla="val 12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Times New Roman" pitchFamily="18" charset="0"/>
                </a:rPr>
                <a:t>referenced</a:t>
              </a:r>
            </a:p>
            <a:p>
              <a:pPr algn="ctr"/>
              <a:r>
                <a:rPr lang="en-US" altLang="en-US" sz="2000">
                  <a:latin typeface="Times New Roman" pitchFamily="18" charset="0"/>
                </a:rPr>
                <a:t>items &amp;</a:t>
              </a:r>
            </a:p>
            <a:p>
              <a:pPr algn="ctr"/>
              <a:r>
                <a:rPr lang="en-US" altLang="en-US" sz="2000">
                  <a:latin typeface="Times New Roman" pitchFamily="18" charset="0"/>
                </a:rPr>
                <a:t>collections</a:t>
              </a:r>
            </a:p>
          </p:txBody>
        </p:sp>
        <p:sp>
          <p:nvSpPr>
            <p:cNvPr id="218185" name="AutoShape 9"/>
            <p:cNvSpPr>
              <a:spLocks noChangeArrowheads="1"/>
            </p:cNvSpPr>
            <p:nvPr/>
          </p:nvSpPr>
          <p:spPr bwMode="auto">
            <a:xfrm>
              <a:off x="1968" y="776"/>
              <a:ext cx="929" cy="776"/>
            </a:xfrm>
            <a:prstGeom prst="foldedCorner">
              <a:avLst>
                <a:gd name="adj" fmla="val 12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Times New Roman" pitchFamily="18" charset="0"/>
                </a:rPr>
                <a:t>Special </a:t>
              </a:r>
              <a:br>
                <a:rPr lang="en-US" altLang="en-US" sz="2000">
                  <a:latin typeface="Times New Roman" pitchFamily="18" charset="0"/>
                </a:rPr>
              </a:br>
              <a:r>
                <a:rPr lang="en-US" altLang="en-US" sz="2000">
                  <a:latin typeface="Times New Roman" pitchFamily="18" charset="0"/>
                </a:rPr>
                <a:t>Databases</a:t>
              </a:r>
            </a:p>
          </p:txBody>
        </p:sp>
      </p:grpSp>
      <p:grpSp>
        <p:nvGrpSpPr>
          <p:cNvPr id="218120" name="Group 10"/>
          <p:cNvGrpSpPr>
            <a:grpSpLocks/>
          </p:cNvGrpSpPr>
          <p:nvPr/>
        </p:nvGrpSpPr>
        <p:grpSpPr bwMode="auto">
          <a:xfrm>
            <a:off x="6324600" y="1676400"/>
            <a:ext cx="2516188" cy="1444625"/>
            <a:chOff x="4032" y="1392"/>
            <a:chExt cx="1585" cy="910"/>
          </a:xfrm>
        </p:grpSpPr>
        <p:sp>
          <p:nvSpPr>
            <p:cNvPr id="218180" name="AutoShape 11"/>
            <p:cNvSpPr>
              <a:spLocks noChangeArrowheads="1"/>
            </p:cNvSpPr>
            <p:nvPr/>
          </p:nvSpPr>
          <p:spPr bwMode="auto">
            <a:xfrm>
              <a:off x="4224" y="1392"/>
              <a:ext cx="1393" cy="62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E1E7DB"/>
                  </a:solidFill>
                  <a:latin typeface="Times New Roman" pitchFamily="18" charset="0"/>
                </a:rPr>
                <a:t>NSDL</a:t>
              </a:r>
            </a:p>
            <a:p>
              <a:pPr algn="ctr"/>
              <a:r>
                <a:rPr lang="en-US" altLang="en-US" sz="2000">
                  <a:solidFill>
                    <a:srgbClr val="E1E7DB"/>
                  </a:solidFill>
                  <a:latin typeface="Times New Roman" pitchFamily="18" charset="0"/>
                </a:rPr>
                <a:t>Services</a:t>
              </a:r>
            </a:p>
          </p:txBody>
        </p:sp>
        <p:sp>
          <p:nvSpPr>
            <p:cNvPr id="218181" name="AutoShape 12"/>
            <p:cNvSpPr>
              <a:spLocks noChangeArrowheads="1"/>
            </p:cNvSpPr>
            <p:nvPr/>
          </p:nvSpPr>
          <p:spPr bwMode="auto">
            <a:xfrm>
              <a:off x="4128" y="1538"/>
              <a:ext cx="1393" cy="62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E1E7DB"/>
                  </a:solidFill>
                  <a:latin typeface="Times New Roman" pitchFamily="18" charset="0"/>
                </a:rPr>
                <a:t>NSDL</a:t>
              </a:r>
            </a:p>
            <a:p>
              <a:pPr algn="ctr"/>
              <a:r>
                <a:rPr lang="en-US" altLang="en-US" sz="2000">
                  <a:solidFill>
                    <a:srgbClr val="E1E7DB"/>
                  </a:solidFill>
                  <a:latin typeface="Times New Roman" pitchFamily="18" charset="0"/>
                </a:rPr>
                <a:t>Services</a:t>
              </a:r>
            </a:p>
          </p:txBody>
        </p:sp>
        <p:sp>
          <p:nvSpPr>
            <p:cNvPr id="218182" name="AutoShape 13"/>
            <p:cNvSpPr>
              <a:spLocks noChangeArrowheads="1"/>
            </p:cNvSpPr>
            <p:nvPr/>
          </p:nvSpPr>
          <p:spPr bwMode="auto">
            <a:xfrm>
              <a:off x="4032" y="1680"/>
              <a:ext cx="1393" cy="62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Other NSDL</a:t>
              </a:r>
            </a:p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Services</a:t>
              </a:r>
            </a:p>
          </p:txBody>
        </p:sp>
      </p:grpSp>
      <p:grpSp>
        <p:nvGrpSpPr>
          <p:cNvPr id="218121" name="Group 14"/>
          <p:cNvGrpSpPr>
            <a:grpSpLocks/>
          </p:cNvGrpSpPr>
          <p:nvPr/>
        </p:nvGrpSpPr>
        <p:grpSpPr bwMode="auto">
          <a:xfrm>
            <a:off x="6248400" y="4343400"/>
            <a:ext cx="2590800" cy="2236788"/>
            <a:chOff x="3936" y="2688"/>
            <a:chExt cx="1632" cy="1409"/>
          </a:xfrm>
        </p:grpSpPr>
        <p:sp>
          <p:nvSpPr>
            <p:cNvPr id="218174" name="AutoShape 15"/>
            <p:cNvSpPr>
              <a:spLocks noChangeArrowheads="1"/>
            </p:cNvSpPr>
            <p:nvPr/>
          </p:nvSpPr>
          <p:spPr bwMode="auto">
            <a:xfrm>
              <a:off x="4176" y="3648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chemeClr val="bg1"/>
                  </a:solidFill>
                  <a:latin typeface="Times New Roman" pitchFamily="18" charset="0"/>
                </a:rPr>
                <a:t>CI Services</a:t>
              </a:r>
            </a:p>
            <a:p>
              <a:pPr algn="ctr"/>
              <a:endParaRPr lang="en-US" altLang="en-US" b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annotation</a:t>
              </a:r>
            </a:p>
          </p:txBody>
        </p:sp>
        <p:sp>
          <p:nvSpPr>
            <p:cNvPr id="218175" name="AutoShape 16"/>
            <p:cNvSpPr>
              <a:spLocks noChangeArrowheads="1"/>
            </p:cNvSpPr>
            <p:nvPr/>
          </p:nvSpPr>
          <p:spPr bwMode="auto">
            <a:xfrm>
              <a:off x="4128" y="3456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chemeClr val="bg1"/>
                  </a:solidFill>
                  <a:latin typeface="Times New Roman" pitchFamily="18" charset="0"/>
                </a:rPr>
                <a:t>CI Services</a:t>
              </a:r>
            </a:p>
            <a:p>
              <a:pPr algn="ctr"/>
              <a:endParaRPr lang="en-US" altLang="en-US" b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discussion</a:t>
              </a:r>
            </a:p>
          </p:txBody>
        </p:sp>
        <p:sp>
          <p:nvSpPr>
            <p:cNvPr id="218176" name="AutoShape 17"/>
            <p:cNvSpPr>
              <a:spLocks noChangeArrowheads="1"/>
            </p:cNvSpPr>
            <p:nvPr/>
          </p:nvSpPr>
          <p:spPr bwMode="auto">
            <a:xfrm>
              <a:off x="4080" y="3264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chemeClr val="bg1"/>
                  </a:solidFill>
                  <a:latin typeface="Times New Roman" pitchFamily="18" charset="0"/>
                </a:rPr>
                <a:t>CI Services</a:t>
              </a:r>
            </a:p>
            <a:p>
              <a:pPr algn="ctr"/>
              <a:endParaRPr lang="en-US" altLang="en-US" b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personalization</a:t>
              </a:r>
            </a:p>
          </p:txBody>
        </p:sp>
        <p:sp>
          <p:nvSpPr>
            <p:cNvPr id="218177" name="AutoShape 18"/>
            <p:cNvSpPr>
              <a:spLocks noChangeArrowheads="1"/>
            </p:cNvSpPr>
            <p:nvPr/>
          </p:nvSpPr>
          <p:spPr bwMode="auto">
            <a:xfrm>
              <a:off x="4032" y="3072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chemeClr val="bg1"/>
                  </a:solidFill>
                  <a:latin typeface="Times New Roman" pitchFamily="18" charset="0"/>
                </a:rPr>
                <a:t>CI Services</a:t>
              </a:r>
            </a:p>
            <a:p>
              <a:pPr algn="ctr"/>
              <a:endParaRPr lang="en-US" altLang="en-US" b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authentication</a:t>
              </a:r>
            </a:p>
          </p:txBody>
        </p:sp>
        <p:sp>
          <p:nvSpPr>
            <p:cNvPr id="218178" name="AutoShape 19"/>
            <p:cNvSpPr>
              <a:spLocks noChangeArrowheads="1"/>
            </p:cNvSpPr>
            <p:nvPr/>
          </p:nvSpPr>
          <p:spPr bwMode="auto">
            <a:xfrm>
              <a:off x="3984" y="2880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chemeClr val="bg1"/>
                  </a:solidFill>
                  <a:latin typeface="Times New Roman" pitchFamily="18" charset="0"/>
                </a:rPr>
                <a:t>CI Services</a:t>
              </a:r>
            </a:p>
            <a:p>
              <a:pPr algn="ctr"/>
              <a:endParaRPr lang="en-US" altLang="en-US" b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browsing</a:t>
              </a:r>
            </a:p>
          </p:txBody>
        </p:sp>
        <p:sp>
          <p:nvSpPr>
            <p:cNvPr id="218179" name="AutoShape 20"/>
            <p:cNvSpPr>
              <a:spLocks noChangeArrowheads="1"/>
            </p:cNvSpPr>
            <p:nvPr/>
          </p:nvSpPr>
          <p:spPr bwMode="auto">
            <a:xfrm>
              <a:off x="3936" y="2688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Core Services:</a:t>
              </a: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information retrieval</a:t>
              </a:r>
            </a:p>
          </p:txBody>
        </p:sp>
      </p:grpSp>
      <p:grpSp>
        <p:nvGrpSpPr>
          <p:cNvPr id="218122" name="Group 21"/>
          <p:cNvGrpSpPr>
            <a:grpSpLocks/>
          </p:cNvGrpSpPr>
          <p:nvPr/>
        </p:nvGrpSpPr>
        <p:grpSpPr bwMode="auto">
          <a:xfrm>
            <a:off x="2895600" y="5257800"/>
            <a:ext cx="2514600" cy="1322388"/>
            <a:chOff x="1680" y="3216"/>
            <a:chExt cx="1584" cy="833"/>
          </a:xfrm>
        </p:grpSpPr>
        <p:sp>
          <p:nvSpPr>
            <p:cNvPr id="218171" name="AutoShape 22"/>
            <p:cNvSpPr>
              <a:spLocks noChangeArrowheads="1"/>
            </p:cNvSpPr>
            <p:nvPr/>
          </p:nvSpPr>
          <p:spPr bwMode="auto">
            <a:xfrm>
              <a:off x="1872" y="3600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rgbClr val="E1E7DB"/>
                  </a:solidFill>
                  <a:latin typeface="Times New Roman" pitchFamily="18" charset="0"/>
                </a:rPr>
                <a:t>Core Collection-</a:t>
              </a:r>
            </a:p>
            <a:p>
              <a:pPr algn="ctr"/>
              <a:r>
                <a:rPr lang="en-US" altLang="en-US" sz="2000" b="0">
                  <a:solidFill>
                    <a:srgbClr val="E1E7DB"/>
                  </a:solidFill>
                  <a:latin typeface="Times New Roman" pitchFamily="18" charset="0"/>
                </a:rPr>
                <a:t>Building Services</a:t>
              </a: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harvesting</a:t>
              </a:r>
            </a:p>
          </p:txBody>
        </p:sp>
        <p:sp>
          <p:nvSpPr>
            <p:cNvPr id="218172" name="AutoShape 23"/>
            <p:cNvSpPr>
              <a:spLocks noChangeArrowheads="1"/>
            </p:cNvSpPr>
            <p:nvPr/>
          </p:nvSpPr>
          <p:spPr bwMode="auto">
            <a:xfrm>
              <a:off x="1776" y="3408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rgbClr val="E1E7DB"/>
                  </a:solidFill>
                  <a:latin typeface="Times New Roman" pitchFamily="18" charset="0"/>
                </a:rPr>
                <a:t>Core Collection-</a:t>
              </a:r>
            </a:p>
            <a:p>
              <a:pPr algn="ctr"/>
              <a:r>
                <a:rPr lang="en-US" altLang="en-US" sz="2000" b="0">
                  <a:solidFill>
                    <a:srgbClr val="E1E7DB"/>
                  </a:solidFill>
                  <a:latin typeface="Times New Roman" pitchFamily="18" charset="0"/>
                </a:rPr>
                <a:t>Building Services</a:t>
              </a: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protocols</a:t>
              </a:r>
            </a:p>
          </p:txBody>
        </p:sp>
        <p:sp>
          <p:nvSpPr>
            <p:cNvPr id="218173" name="AutoShape 24"/>
            <p:cNvSpPr>
              <a:spLocks noChangeArrowheads="1"/>
            </p:cNvSpPr>
            <p:nvPr/>
          </p:nvSpPr>
          <p:spPr bwMode="auto">
            <a:xfrm>
              <a:off x="1680" y="3216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Core Services:</a:t>
              </a: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metadata gathering</a:t>
              </a:r>
            </a:p>
          </p:txBody>
        </p:sp>
      </p:grpSp>
      <p:grpSp>
        <p:nvGrpSpPr>
          <p:cNvPr id="218123" name="Group 25"/>
          <p:cNvGrpSpPr>
            <a:grpSpLocks/>
          </p:cNvGrpSpPr>
          <p:nvPr/>
        </p:nvGrpSpPr>
        <p:grpSpPr bwMode="auto">
          <a:xfrm>
            <a:off x="914400" y="1066800"/>
            <a:ext cx="2514600" cy="1371600"/>
            <a:chOff x="432" y="816"/>
            <a:chExt cx="1536" cy="779"/>
          </a:xfrm>
        </p:grpSpPr>
        <p:sp>
          <p:nvSpPr>
            <p:cNvPr id="218168" name="Oval 26"/>
            <p:cNvSpPr>
              <a:spLocks noChangeArrowheads="1"/>
            </p:cNvSpPr>
            <p:nvPr/>
          </p:nvSpPr>
          <p:spPr bwMode="auto">
            <a:xfrm>
              <a:off x="432" y="816"/>
              <a:ext cx="1344" cy="58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Portals &amp;</a:t>
              </a:r>
            </a:p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Clients</a:t>
              </a:r>
            </a:p>
          </p:txBody>
        </p:sp>
        <p:sp>
          <p:nvSpPr>
            <p:cNvPr id="218169" name="Oval 27"/>
            <p:cNvSpPr>
              <a:spLocks noChangeArrowheads="1"/>
            </p:cNvSpPr>
            <p:nvPr/>
          </p:nvSpPr>
          <p:spPr bwMode="auto">
            <a:xfrm>
              <a:off x="528" y="912"/>
              <a:ext cx="1344" cy="58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Portals &amp;</a:t>
              </a:r>
            </a:p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Clients</a:t>
              </a:r>
            </a:p>
          </p:txBody>
        </p:sp>
        <p:sp>
          <p:nvSpPr>
            <p:cNvPr id="218170" name="Oval 28"/>
            <p:cNvSpPr>
              <a:spLocks noChangeArrowheads="1"/>
            </p:cNvSpPr>
            <p:nvPr/>
          </p:nvSpPr>
          <p:spPr bwMode="auto">
            <a:xfrm>
              <a:off x="624" y="1008"/>
              <a:ext cx="1344" cy="58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3300"/>
                  </a:solidFill>
                  <a:latin typeface="Times New Roman" pitchFamily="18" charset="0"/>
                </a:rPr>
                <a:t>Portals &amp;</a:t>
              </a:r>
            </a:p>
            <a:p>
              <a:pPr algn="ctr"/>
              <a:r>
                <a:rPr lang="en-US" altLang="en-US" sz="2000">
                  <a:solidFill>
                    <a:srgbClr val="FF3300"/>
                  </a:solidFill>
                  <a:latin typeface="Times New Roman" pitchFamily="18" charset="0"/>
                </a:rPr>
                <a:t>Clients</a:t>
              </a:r>
            </a:p>
          </p:txBody>
        </p:sp>
      </p:grpSp>
      <p:grpSp>
        <p:nvGrpSpPr>
          <p:cNvPr id="218124" name="Group 29"/>
          <p:cNvGrpSpPr>
            <a:grpSpLocks/>
          </p:cNvGrpSpPr>
          <p:nvPr/>
        </p:nvGrpSpPr>
        <p:grpSpPr bwMode="auto">
          <a:xfrm>
            <a:off x="1219200" y="4800600"/>
            <a:ext cx="304800" cy="381000"/>
            <a:chOff x="768" y="2976"/>
            <a:chExt cx="192" cy="240"/>
          </a:xfrm>
        </p:grpSpPr>
        <p:sp>
          <p:nvSpPr>
            <p:cNvPr id="218165" name="Line 30"/>
            <p:cNvSpPr>
              <a:spLocks noChangeShapeType="1"/>
            </p:cNvSpPr>
            <p:nvPr/>
          </p:nvSpPr>
          <p:spPr bwMode="auto">
            <a:xfrm flipV="1">
              <a:off x="768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166" name="Line 31"/>
            <p:cNvSpPr>
              <a:spLocks noChangeShapeType="1"/>
            </p:cNvSpPr>
            <p:nvPr/>
          </p:nvSpPr>
          <p:spPr bwMode="auto">
            <a:xfrm flipV="1">
              <a:off x="864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167" name="Line 32"/>
            <p:cNvSpPr>
              <a:spLocks noChangeShapeType="1"/>
            </p:cNvSpPr>
            <p:nvPr/>
          </p:nvSpPr>
          <p:spPr bwMode="auto">
            <a:xfrm flipV="1">
              <a:off x="960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8125" name="Line 33"/>
          <p:cNvSpPr>
            <a:spLocks noChangeShapeType="1"/>
          </p:cNvSpPr>
          <p:nvPr/>
        </p:nvSpPr>
        <p:spPr bwMode="auto">
          <a:xfrm>
            <a:off x="304800" y="2438400"/>
            <a:ext cx="42672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8126" name="Line 34"/>
          <p:cNvSpPr>
            <a:spLocks noChangeShapeType="1"/>
          </p:cNvSpPr>
          <p:nvPr/>
        </p:nvSpPr>
        <p:spPr bwMode="auto">
          <a:xfrm flipH="1">
            <a:off x="4572000" y="1066800"/>
            <a:ext cx="2133600" cy="2438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8127" name="Line 35"/>
          <p:cNvSpPr>
            <a:spLocks noChangeShapeType="1"/>
          </p:cNvSpPr>
          <p:nvPr/>
        </p:nvSpPr>
        <p:spPr bwMode="auto">
          <a:xfrm flipH="1" flipV="1">
            <a:off x="4572000" y="3505200"/>
            <a:ext cx="1676400" cy="3124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8128" name="Text Box 36"/>
          <p:cNvSpPr txBox="1">
            <a:spLocks noChangeArrowheads="1"/>
          </p:cNvSpPr>
          <p:nvPr/>
        </p:nvSpPr>
        <p:spPr bwMode="auto">
          <a:xfrm>
            <a:off x="6324600" y="33528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solidFill>
                  <a:schemeClr val="bg2"/>
                </a:solidFill>
                <a:latin typeface="Times New Roman" pitchFamily="18" charset="0"/>
              </a:rPr>
              <a:t>Usage Enhancement</a:t>
            </a:r>
          </a:p>
        </p:txBody>
      </p:sp>
      <p:sp>
        <p:nvSpPr>
          <p:cNvPr id="218129" name="Text Box 37"/>
          <p:cNvSpPr txBox="1">
            <a:spLocks noChangeArrowheads="1"/>
          </p:cNvSpPr>
          <p:nvPr/>
        </p:nvSpPr>
        <p:spPr bwMode="auto">
          <a:xfrm>
            <a:off x="2133600" y="43434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latin typeface="Times New Roman" pitchFamily="18" charset="0"/>
              </a:rPr>
              <a:t>Collection </a:t>
            </a:r>
            <a:br>
              <a:rPr lang="en-US" altLang="en-US" sz="2000" i="1">
                <a:latin typeface="Times New Roman" pitchFamily="18" charset="0"/>
              </a:rPr>
            </a:br>
            <a:r>
              <a:rPr lang="en-US" altLang="en-US" sz="2000" i="1">
                <a:latin typeface="Times New Roman" pitchFamily="18" charset="0"/>
              </a:rPr>
              <a:t>Building</a:t>
            </a:r>
          </a:p>
        </p:txBody>
      </p:sp>
      <p:sp>
        <p:nvSpPr>
          <p:cNvPr id="218130" name="Text Box 38"/>
          <p:cNvSpPr txBox="1">
            <a:spLocks noChangeArrowheads="1"/>
          </p:cNvSpPr>
          <p:nvPr/>
        </p:nvSpPr>
        <p:spPr bwMode="auto">
          <a:xfrm>
            <a:off x="3886200" y="12954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solidFill>
                  <a:schemeClr val="bg2"/>
                </a:solidFill>
                <a:latin typeface="Times New Roman" pitchFamily="18" charset="0"/>
              </a:rPr>
              <a:t>User Interfaces</a:t>
            </a:r>
          </a:p>
        </p:txBody>
      </p:sp>
      <p:sp>
        <p:nvSpPr>
          <p:cNvPr id="218131" name="Oval 39"/>
          <p:cNvSpPr>
            <a:spLocks noChangeArrowheads="1"/>
          </p:cNvSpPr>
          <p:nvPr/>
        </p:nvSpPr>
        <p:spPr bwMode="auto">
          <a:xfrm>
            <a:off x="3276600" y="2209800"/>
            <a:ext cx="2590800" cy="2590800"/>
          </a:xfrm>
          <a:prstGeom prst="ellipse">
            <a:avLst/>
          </a:prstGeom>
          <a:noFill/>
          <a:ln w="101600">
            <a:solidFill>
              <a:schemeClr val="hlink"/>
            </a:solidFill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grpSp>
        <p:nvGrpSpPr>
          <p:cNvPr id="218132" name="Group 40"/>
          <p:cNvGrpSpPr>
            <a:grpSpLocks/>
          </p:cNvGrpSpPr>
          <p:nvPr/>
        </p:nvGrpSpPr>
        <p:grpSpPr bwMode="auto">
          <a:xfrm>
            <a:off x="304800" y="2971800"/>
            <a:ext cx="1828800" cy="1828800"/>
            <a:chOff x="240" y="1776"/>
            <a:chExt cx="1152" cy="1253"/>
          </a:xfrm>
        </p:grpSpPr>
        <p:sp>
          <p:nvSpPr>
            <p:cNvPr id="218162" name="AutoShape 41"/>
            <p:cNvSpPr>
              <a:spLocks noChangeArrowheads="1"/>
            </p:cNvSpPr>
            <p:nvPr/>
          </p:nvSpPr>
          <p:spPr bwMode="auto">
            <a:xfrm>
              <a:off x="240" y="1776"/>
              <a:ext cx="960" cy="1061"/>
            </a:xfrm>
            <a:prstGeom prst="can">
              <a:avLst>
                <a:gd name="adj" fmla="val 27630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bIns="0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NSDL</a:t>
              </a:r>
            </a:p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Collections</a:t>
              </a:r>
            </a:p>
          </p:txBody>
        </p:sp>
        <p:sp>
          <p:nvSpPr>
            <p:cNvPr id="218163" name="AutoShape 42"/>
            <p:cNvSpPr>
              <a:spLocks noChangeArrowheads="1"/>
            </p:cNvSpPr>
            <p:nvPr/>
          </p:nvSpPr>
          <p:spPr bwMode="auto">
            <a:xfrm>
              <a:off x="336" y="1872"/>
              <a:ext cx="960" cy="1061"/>
            </a:xfrm>
            <a:prstGeom prst="can">
              <a:avLst>
                <a:gd name="adj" fmla="val 27630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bIns="0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NSDL</a:t>
              </a:r>
            </a:p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Collections</a:t>
              </a:r>
            </a:p>
          </p:txBody>
        </p:sp>
        <p:sp>
          <p:nvSpPr>
            <p:cNvPr id="218164" name="AutoShape 43"/>
            <p:cNvSpPr>
              <a:spLocks noChangeArrowheads="1"/>
            </p:cNvSpPr>
            <p:nvPr/>
          </p:nvSpPr>
          <p:spPr bwMode="auto">
            <a:xfrm>
              <a:off x="432" y="1968"/>
              <a:ext cx="960" cy="1061"/>
            </a:xfrm>
            <a:prstGeom prst="can">
              <a:avLst>
                <a:gd name="adj" fmla="val 27630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bIns="0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NSDL</a:t>
              </a:r>
            </a:p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Collections</a:t>
              </a:r>
            </a:p>
          </p:txBody>
        </p:sp>
      </p:grpSp>
      <p:sp>
        <p:nvSpPr>
          <p:cNvPr id="218133" name="Oval 44"/>
          <p:cNvSpPr>
            <a:spLocks noChangeArrowheads="1"/>
          </p:cNvSpPr>
          <p:nvPr/>
        </p:nvSpPr>
        <p:spPr bwMode="auto">
          <a:xfrm>
            <a:off x="3352800" y="2286000"/>
            <a:ext cx="2438400" cy="2438400"/>
          </a:xfrm>
          <a:prstGeom prst="ellips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34" name="Oval 45"/>
          <p:cNvSpPr>
            <a:spLocks noChangeArrowheads="1"/>
          </p:cNvSpPr>
          <p:nvPr/>
        </p:nvSpPr>
        <p:spPr bwMode="auto">
          <a:xfrm>
            <a:off x="3429000" y="2362200"/>
            <a:ext cx="2286000" cy="2286000"/>
          </a:xfrm>
          <a:prstGeom prst="ellipse">
            <a:avLst/>
          </a:prstGeom>
          <a:noFill/>
          <a:ln w="101600">
            <a:solidFill>
              <a:schemeClr val="accent1"/>
            </a:solidFill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35" name="Oval 46"/>
          <p:cNvSpPr>
            <a:spLocks noChangeArrowheads="1"/>
          </p:cNvSpPr>
          <p:nvPr/>
        </p:nvSpPr>
        <p:spPr bwMode="auto">
          <a:xfrm>
            <a:off x="3505200" y="2438400"/>
            <a:ext cx="2133600" cy="2133600"/>
          </a:xfrm>
          <a:prstGeom prst="ellipse">
            <a:avLst/>
          </a:prstGeom>
          <a:noFill/>
          <a:ln w="101600">
            <a:solidFill>
              <a:schemeClr val="folHlink"/>
            </a:solidFill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grpSp>
        <p:nvGrpSpPr>
          <p:cNvPr id="218136" name="Group 47"/>
          <p:cNvGrpSpPr>
            <a:grpSpLocks/>
          </p:cNvGrpSpPr>
          <p:nvPr/>
        </p:nvGrpSpPr>
        <p:grpSpPr bwMode="auto">
          <a:xfrm>
            <a:off x="2133600" y="3429000"/>
            <a:ext cx="1066800" cy="457200"/>
            <a:chOff x="1392" y="2112"/>
            <a:chExt cx="624" cy="288"/>
          </a:xfrm>
        </p:grpSpPr>
        <p:sp>
          <p:nvSpPr>
            <p:cNvPr id="218158" name="Line 48"/>
            <p:cNvSpPr>
              <a:spLocks noChangeShapeType="1"/>
            </p:cNvSpPr>
            <p:nvPr/>
          </p:nvSpPr>
          <p:spPr bwMode="auto">
            <a:xfrm>
              <a:off x="1392" y="2112"/>
              <a:ext cx="62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 wrap="none" bIns="0" anchor="ctr"/>
            <a:lstStyle/>
            <a:p>
              <a:endParaRPr lang="en-US"/>
            </a:p>
          </p:txBody>
        </p:sp>
        <p:sp>
          <p:nvSpPr>
            <p:cNvPr id="218159" name="Line 49"/>
            <p:cNvSpPr>
              <a:spLocks noChangeShapeType="1"/>
            </p:cNvSpPr>
            <p:nvPr/>
          </p:nvSpPr>
          <p:spPr bwMode="auto">
            <a:xfrm>
              <a:off x="1392" y="2208"/>
              <a:ext cx="62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 bIns="0" anchor="ctr"/>
            <a:lstStyle/>
            <a:p>
              <a:endParaRPr lang="en-US"/>
            </a:p>
          </p:txBody>
        </p:sp>
        <p:sp>
          <p:nvSpPr>
            <p:cNvPr id="218160" name="Line 50"/>
            <p:cNvSpPr>
              <a:spLocks noChangeShapeType="1"/>
            </p:cNvSpPr>
            <p:nvPr/>
          </p:nvSpPr>
          <p:spPr bwMode="auto">
            <a:xfrm>
              <a:off x="1392" y="2304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bIns="0" anchor="ctr"/>
            <a:lstStyle/>
            <a:p>
              <a:endParaRPr lang="en-US"/>
            </a:p>
          </p:txBody>
        </p:sp>
        <p:sp>
          <p:nvSpPr>
            <p:cNvPr id="218161" name="Line 51"/>
            <p:cNvSpPr>
              <a:spLocks noChangeShapeType="1"/>
            </p:cNvSpPr>
            <p:nvPr/>
          </p:nvSpPr>
          <p:spPr bwMode="auto">
            <a:xfrm>
              <a:off x="1392" y="2400"/>
              <a:ext cx="624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 wrap="none" bIns="0" anchor="ctr"/>
            <a:lstStyle/>
            <a:p>
              <a:endParaRPr lang="en-US"/>
            </a:p>
          </p:txBody>
        </p:sp>
      </p:grpSp>
      <p:sp>
        <p:nvSpPr>
          <p:cNvPr id="218137" name="Line 52"/>
          <p:cNvSpPr>
            <a:spLocks noChangeShapeType="1"/>
          </p:cNvSpPr>
          <p:nvPr/>
        </p:nvSpPr>
        <p:spPr bwMode="auto">
          <a:xfrm flipV="1">
            <a:off x="4800600" y="48768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38" name="Line 53"/>
          <p:cNvSpPr>
            <a:spLocks noChangeShapeType="1"/>
          </p:cNvSpPr>
          <p:nvPr/>
        </p:nvSpPr>
        <p:spPr bwMode="auto">
          <a:xfrm flipV="1">
            <a:off x="4572000" y="4876800"/>
            <a:ext cx="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39" name="Line 54"/>
          <p:cNvSpPr>
            <a:spLocks noChangeShapeType="1"/>
          </p:cNvSpPr>
          <p:nvPr/>
        </p:nvSpPr>
        <p:spPr bwMode="auto">
          <a:xfrm flipV="1">
            <a:off x="4343400" y="4876800"/>
            <a:ext cx="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0" name="Line 55"/>
          <p:cNvSpPr>
            <a:spLocks noChangeShapeType="1"/>
          </p:cNvSpPr>
          <p:nvPr/>
        </p:nvSpPr>
        <p:spPr bwMode="auto">
          <a:xfrm flipV="1">
            <a:off x="4114800" y="4876800"/>
            <a:ext cx="0" cy="381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1" name="Line 56"/>
          <p:cNvSpPr>
            <a:spLocks noChangeShapeType="1"/>
          </p:cNvSpPr>
          <p:nvPr/>
        </p:nvSpPr>
        <p:spPr bwMode="auto">
          <a:xfrm flipH="1" flipV="1">
            <a:off x="5867400" y="3962400"/>
            <a:ext cx="6096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2" name="Line 57"/>
          <p:cNvSpPr>
            <a:spLocks noChangeShapeType="1"/>
          </p:cNvSpPr>
          <p:nvPr/>
        </p:nvSpPr>
        <p:spPr bwMode="auto">
          <a:xfrm flipH="1" flipV="1">
            <a:off x="5791200" y="4114800"/>
            <a:ext cx="4572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3" name="Line 58"/>
          <p:cNvSpPr>
            <a:spLocks noChangeShapeType="1"/>
          </p:cNvSpPr>
          <p:nvPr/>
        </p:nvSpPr>
        <p:spPr bwMode="auto">
          <a:xfrm flipH="1" flipV="1">
            <a:off x="5715000" y="4267200"/>
            <a:ext cx="4572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4" name="Line 59"/>
          <p:cNvSpPr>
            <a:spLocks noChangeShapeType="1"/>
          </p:cNvSpPr>
          <p:nvPr/>
        </p:nvSpPr>
        <p:spPr bwMode="auto">
          <a:xfrm flipH="1" flipV="1">
            <a:off x="5638800" y="4419600"/>
            <a:ext cx="609600" cy="381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5" name="Line 60"/>
          <p:cNvSpPr>
            <a:spLocks noChangeShapeType="1"/>
          </p:cNvSpPr>
          <p:nvPr/>
        </p:nvSpPr>
        <p:spPr bwMode="auto">
          <a:xfrm flipH="1" flipV="1">
            <a:off x="2743200" y="2438400"/>
            <a:ext cx="6096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6" name="Line 61"/>
          <p:cNvSpPr>
            <a:spLocks noChangeShapeType="1"/>
          </p:cNvSpPr>
          <p:nvPr/>
        </p:nvSpPr>
        <p:spPr bwMode="auto">
          <a:xfrm flipH="1" flipV="1">
            <a:off x="2971800" y="2362200"/>
            <a:ext cx="4572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7" name="Line 62"/>
          <p:cNvSpPr>
            <a:spLocks noChangeShapeType="1"/>
          </p:cNvSpPr>
          <p:nvPr/>
        </p:nvSpPr>
        <p:spPr bwMode="auto">
          <a:xfrm flipH="1" flipV="1">
            <a:off x="3124200" y="2286000"/>
            <a:ext cx="4572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8" name="Line 63"/>
          <p:cNvSpPr>
            <a:spLocks noChangeShapeType="1"/>
          </p:cNvSpPr>
          <p:nvPr/>
        </p:nvSpPr>
        <p:spPr bwMode="auto">
          <a:xfrm flipH="1" flipV="1">
            <a:off x="3276600" y="2209800"/>
            <a:ext cx="457200" cy="228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9" name="Line 64"/>
          <p:cNvSpPr>
            <a:spLocks noChangeShapeType="1"/>
          </p:cNvSpPr>
          <p:nvPr/>
        </p:nvSpPr>
        <p:spPr bwMode="auto">
          <a:xfrm flipV="1">
            <a:off x="5715000" y="2286000"/>
            <a:ext cx="6096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50" name="Line 65"/>
          <p:cNvSpPr>
            <a:spLocks noChangeShapeType="1"/>
          </p:cNvSpPr>
          <p:nvPr/>
        </p:nvSpPr>
        <p:spPr bwMode="auto">
          <a:xfrm flipV="1">
            <a:off x="5791200" y="2514600"/>
            <a:ext cx="5334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51" name="Line 66"/>
          <p:cNvSpPr>
            <a:spLocks noChangeShapeType="1"/>
          </p:cNvSpPr>
          <p:nvPr/>
        </p:nvSpPr>
        <p:spPr bwMode="auto">
          <a:xfrm flipV="1">
            <a:off x="5867400" y="2743200"/>
            <a:ext cx="4572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52" name="Line 67"/>
          <p:cNvSpPr>
            <a:spLocks noChangeShapeType="1"/>
          </p:cNvSpPr>
          <p:nvPr/>
        </p:nvSpPr>
        <p:spPr bwMode="auto">
          <a:xfrm flipV="1">
            <a:off x="5943600" y="2971800"/>
            <a:ext cx="381000" cy="228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grpSp>
        <p:nvGrpSpPr>
          <p:cNvPr id="218153" name="Group 68"/>
          <p:cNvGrpSpPr>
            <a:grpSpLocks/>
          </p:cNvGrpSpPr>
          <p:nvPr/>
        </p:nvGrpSpPr>
        <p:grpSpPr bwMode="auto">
          <a:xfrm>
            <a:off x="2133600" y="5410200"/>
            <a:ext cx="762000" cy="304800"/>
            <a:chOff x="1392" y="3360"/>
            <a:chExt cx="432" cy="192"/>
          </a:xfrm>
        </p:grpSpPr>
        <p:sp>
          <p:nvSpPr>
            <p:cNvPr id="218155" name="Line 69"/>
            <p:cNvSpPr>
              <a:spLocks noChangeShapeType="1"/>
            </p:cNvSpPr>
            <p:nvPr/>
          </p:nvSpPr>
          <p:spPr bwMode="auto">
            <a:xfrm>
              <a:off x="1392" y="336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156" name="Line 70"/>
            <p:cNvSpPr>
              <a:spLocks noChangeShapeType="1"/>
            </p:cNvSpPr>
            <p:nvPr/>
          </p:nvSpPr>
          <p:spPr bwMode="auto">
            <a:xfrm>
              <a:off x="1392" y="34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157" name="Line 71"/>
            <p:cNvSpPr>
              <a:spLocks noChangeShapeType="1"/>
            </p:cNvSpPr>
            <p:nvPr/>
          </p:nvSpPr>
          <p:spPr bwMode="auto">
            <a:xfrm>
              <a:off x="1392" y="355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8154" name="Oval 72"/>
          <p:cNvSpPr>
            <a:spLocks noChangeAspect="1" noChangeArrowheads="1"/>
          </p:cNvSpPr>
          <p:nvPr/>
        </p:nvSpPr>
        <p:spPr bwMode="auto">
          <a:xfrm>
            <a:off x="4065588" y="2857500"/>
            <a:ext cx="1012825" cy="1295400"/>
          </a:xfrm>
          <a:prstGeom prst="ellipse">
            <a:avLst/>
          </a:prstGeom>
          <a:solidFill>
            <a:srgbClr val="E1E7DB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Core</a:t>
            </a:r>
            <a:br>
              <a:rPr lang="en-US" altLang="en-US" sz="2000">
                <a:solidFill>
                  <a:schemeClr val="bg2"/>
                </a:solidFill>
                <a:latin typeface="Tahoma" pitchFamily="34" charset="0"/>
              </a:rPr>
            </a:b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NSDL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“Bus”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96" y="91888"/>
            <a:ext cx="9025904" cy="142808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400" dirty="0" smtClean="0">
                <a:latin typeface="Arial Black" pitchFamily="34" charset="0"/>
              </a:rPr>
              <a:t>The Ensemble Computing Portal</a:t>
            </a:r>
          </a:p>
          <a:p>
            <a:pPr algn="ctr">
              <a:spcAft>
                <a:spcPts val="2400"/>
              </a:spcAft>
            </a:pPr>
            <a:r>
              <a:rPr lang="en-US" sz="2000" dirty="0" smtClean="0"/>
              <a:t>Many-to-Many Information Connections in a Distributed Digital Library Portal</a:t>
            </a:r>
          </a:p>
        </p:txBody>
      </p:sp>
      <p:pic>
        <p:nvPicPr>
          <p:cNvPr id="5" name="Picture 195" descr="NSDL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269088"/>
            <a:ext cx="1295400" cy="58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3" descr="logo-NSF-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6300" y="6337300"/>
            <a:ext cx="469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95358" y="6211758"/>
            <a:ext cx="459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http://www.computingportal.org/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pic>
        <p:nvPicPr>
          <p:cNvPr id="8" name="Picture 7" descr="MayaLinear2000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92" y="5356579"/>
            <a:ext cx="1446908" cy="144690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67647" y="349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01858" y="5448300"/>
            <a:ext cx="7554842" cy="8002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>
            <a:spAutoFit/>
          </a:bodyPr>
          <a:lstStyle/>
          <a:p>
            <a:pPr marL="41275"/>
            <a:r>
              <a:rPr lang="en-US" sz="2000" dirty="0" smtClean="0">
                <a:latin typeface="Cambria" pitchFamily="18" charset="0"/>
              </a:rPr>
              <a:t>A collaborative research project to build a distributed portal with up-to-date contents for all computing communities.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776627" y="-2808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42"/>
          <p:cNvGrpSpPr/>
          <p:nvPr/>
        </p:nvGrpSpPr>
        <p:grpSpPr>
          <a:xfrm>
            <a:off x="210669" y="1686513"/>
            <a:ext cx="2933700" cy="3554139"/>
            <a:chOff x="210669" y="1686513"/>
            <a:chExt cx="2933700" cy="3554139"/>
          </a:xfrm>
        </p:grpSpPr>
        <p:sp>
          <p:nvSpPr>
            <p:cNvPr id="30" name="TextBox 29"/>
            <p:cNvSpPr txBox="1"/>
            <p:nvPr/>
          </p:nvSpPr>
          <p:spPr>
            <a:xfrm>
              <a:off x="210669" y="3150481"/>
              <a:ext cx="29337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Distributed DL Portal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4869" y="3666883"/>
              <a:ext cx="1266811" cy="1324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22188" y="4158546"/>
              <a:ext cx="1360078" cy="108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9562" y="1686513"/>
              <a:ext cx="2095207" cy="142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9"/>
          <p:cNvGrpSpPr/>
          <p:nvPr/>
        </p:nvGrpSpPr>
        <p:grpSpPr>
          <a:xfrm>
            <a:off x="3394881" y="1743637"/>
            <a:ext cx="2544234" cy="1117600"/>
            <a:chOff x="3424766" y="2235200"/>
            <a:chExt cx="2626842" cy="1198687"/>
          </a:xfrm>
        </p:grpSpPr>
        <p:grpSp>
          <p:nvGrpSpPr>
            <p:cNvPr id="9" name="Group 66"/>
            <p:cNvGrpSpPr/>
            <p:nvPr/>
          </p:nvGrpSpPr>
          <p:grpSpPr>
            <a:xfrm>
              <a:off x="3424766" y="2235200"/>
              <a:ext cx="2446870" cy="1198687"/>
              <a:chOff x="28302072" y="21684245"/>
              <a:chExt cx="5685373" cy="2983965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28501047" y="21684245"/>
                <a:ext cx="5486398" cy="2971799"/>
              </a:xfrm>
              <a:prstGeom prst="roundRect">
                <a:avLst/>
              </a:prstGeom>
              <a:solidFill>
                <a:srgbClr val="F07F09">
                  <a:alpha val="16863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8883973" y="21789931"/>
                <a:ext cx="3415844" cy="109101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Collections</a:t>
                </a:r>
                <a:endParaRPr lang="en-US" b="1" dirty="0"/>
              </a:p>
            </p:txBody>
          </p:sp>
          <p:pic>
            <p:nvPicPr>
              <p:cNvPr id="63" name="Picture 227" descr="TN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302072" y="23020507"/>
                <a:ext cx="2415104" cy="1097281"/>
              </a:xfrm>
              <a:prstGeom prst="rect">
                <a:avLst/>
              </a:prstGeom>
              <a:noFill/>
            </p:spPr>
          </p:pic>
          <p:pic>
            <p:nvPicPr>
              <p:cNvPr id="64" name="Picture 228" descr="TN (1)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966832" y="22944308"/>
                <a:ext cx="2106914" cy="944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358" descr="csTA_logo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0017722" y="23834772"/>
                <a:ext cx="3048000" cy="833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65" descr="PAWS_logo2_big_ontransp.gif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2932935" y="22078869"/>
                <a:ext cx="926756" cy="914400"/>
              </a:xfrm>
              <a:prstGeom prst="rect">
                <a:avLst/>
              </a:prstGeom>
            </p:spPr>
          </p:pic>
        </p:grpSp>
        <p:pic>
          <p:nvPicPr>
            <p:cNvPr id="68" name="Picture 684" descr="TN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81142" y="2809106"/>
              <a:ext cx="770466" cy="35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9"/>
          <p:cNvGrpSpPr/>
          <p:nvPr/>
        </p:nvGrpSpPr>
        <p:grpSpPr>
          <a:xfrm>
            <a:off x="3493216" y="4292600"/>
            <a:ext cx="2242699" cy="1079500"/>
            <a:chOff x="6240901" y="2171700"/>
            <a:chExt cx="2361235" cy="1193800"/>
          </a:xfrm>
        </p:grpSpPr>
        <p:sp>
          <p:nvSpPr>
            <p:cNvPr id="84" name="Rounded Rectangle 83"/>
            <p:cNvSpPr/>
            <p:nvPr/>
          </p:nvSpPr>
          <p:spPr>
            <a:xfrm>
              <a:off x="6240901" y="2171700"/>
              <a:ext cx="2361235" cy="1193800"/>
            </a:xfrm>
            <a:prstGeom prst="roundRect">
              <a:avLst/>
            </a:prstGeom>
            <a:solidFill>
              <a:srgbClr val="F07F09">
                <a:alpha val="1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</a:endParaRPr>
            </a:p>
          </p:txBody>
        </p:sp>
        <p:pic>
          <p:nvPicPr>
            <p:cNvPr id="70" name="Picture 69" descr="delivered2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82819" y="2640223"/>
              <a:ext cx="775381" cy="4758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1" name="Picture 70" descr="walden's path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4300" y="2743672"/>
              <a:ext cx="1039438" cy="5543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362220" y="2218803"/>
              <a:ext cx="1274715" cy="45188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Tools</a:t>
              </a:r>
              <a:endParaRPr lang="en-US" b="1" dirty="0"/>
            </a:p>
          </p:txBody>
        </p:sp>
      </p:grpSp>
      <p:grpSp>
        <p:nvGrpSpPr>
          <p:cNvPr id="11" name="Group 102"/>
          <p:cNvGrpSpPr/>
          <p:nvPr/>
        </p:nvGrpSpPr>
        <p:grpSpPr>
          <a:xfrm>
            <a:off x="3480516" y="2980018"/>
            <a:ext cx="2361235" cy="1193800"/>
            <a:chOff x="5847201" y="3505200"/>
            <a:chExt cx="2361235" cy="1193800"/>
          </a:xfrm>
        </p:grpSpPr>
        <p:sp>
          <p:nvSpPr>
            <p:cNvPr id="99" name="Rounded Rectangle 98"/>
            <p:cNvSpPr/>
            <p:nvPr/>
          </p:nvSpPr>
          <p:spPr>
            <a:xfrm>
              <a:off x="5847201" y="3505200"/>
              <a:ext cx="2361235" cy="1193800"/>
            </a:xfrm>
            <a:prstGeom prst="roundRect">
              <a:avLst/>
            </a:prstGeom>
            <a:solidFill>
              <a:srgbClr val="F07F09">
                <a:alpha val="1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87808" y="4318576"/>
              <a:ext cx="816750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Browse</a:t>
              </a:r>
              <a:endParaRPr lang="en-US" sz="16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370882" y="3569276"/>
              <a:ext cx="752229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Search</a:t>
              </a:r>
              <a:endParaRPr lang="en-US" sz="16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915592" y="4304726"/>
              <a:ext cx="1188547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Notification</a:t>
              </a:r>
              <a:endParaRPr lang="en-US" sz="1600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781800" y="3967286"/>
              <a:ext cx="716362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Group</a:t>
              </a:r>
              <a:endParaRPr lang="en-US" sz="16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981162" y="3975788"/>
              <a:ext cx="736600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Forum</a:t>
              </a:r>
              <a:endParaRPr lang="en-US" sz="16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542919" y="3952487"/>
              <a:ext cx="569387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Blog</a:t>
              </a:r>
              <a:endParaRPr lang="en-US" sz="16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968520" y="3533626"/>
              <a:ext cx="1274715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Services</a:t>
              </a:r>
              <a:endParaRPr lang="en-US" b="1" dirty="0"/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6346013" y="1752603"/>
            <a:ext cx="2296458" cy="3566798"/>
            <a:chOff x="6062134" y="1752603"/>
            <a:chExt cx="2296458" cy="3566798"/>
          </a:xfrm>
        </p:grpSpPr>
        <p:grpSp>
          <p:nvGrpSpPr>
            <p:cNvPr id="13" name="Group 66"/>
            <p:cNvGrpSpPr/>
            <p:nvPr/>
          </p:nvGrpSpPr>
          <p:grpSpPr>
            <a:xfrm>
              <a:off x="6071612" y="1752603"/>
              <a:ext cx="2286980" cy="3566798"/>
              <a:chOff x="28501047" y="21684245"/>
              <a:chExt cx="5486398" cy="2971799"/>
            </a:xfrm>
          </p:grpSpPr>
          <p:sp>
            <p:nvSpPr>
              <p:cNvPr id="107" name="Rounded Rectangle 106"/>
              <p:cNvSpPr/>
              <p:nvPr/>
            </p:nvSpPr>
            <p:spPr>
              <a:xfrm>
                <a:off x="28501047" y="21684245"/>
                <a:ext cx="5486398" cy="2971799"/>
              </a:xfrm>
              <a:prstGeom prst="roundRect">
                <a:avLst/>
              </a:prstGeom>
              <a:solidFill>
                <a:srgbClr val="F07F09">
                  <a:alpha val="16863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9165305" y="21864733"/>
                <a:ext cx="4265370" cy="34045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Communities</a:t>
                </a:r>
                <a:endParaRPr lang="en-US" b="1" dirty="0"/>
              </a:p>
            </p:txBody>
          </p:sp>
        </p:grpSp>
        <p:graphicFrame>
          <p:nvGraphicFramePr>
            <p:cNvPr id="116" name="Diagram 115"/>
            <p:cNvGraphicFramePr/>
            <p:nvPr/>
          </p:nvGraphicFramePr>
          <p:xfrm>
            <a:off x="6062134" y="2550567"/>
            <a:ext cx="2184400" cy="25802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Ensemble: PDP-8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58434" name="Object 13"/>
          <p:cNvPicPr>
            <a:picLocks noChangeArrowheads="1"/>
          </p:cNvPicPr>
          <p:nvPr/>
        </p:nvPicPr>
        <p:blipFill>
          <a:blip r:embed="rId3" cstate="print"/>
          <a:srcRect t="-368" r="-262" b="-735"/>
          <a:stretch>
            <a:fillRect/>
          </a:stretch>
        </p:blipFill>
        <p:spPr bwMode="auto">
          <a:xfrm>
            <a:off x="0" y="762000"/>
            <a:ext cx="9144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15200" y="47244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r>
              <a:rPr lang="en-US" sz="2400" dirty="0" smtClean="0"/>
              <a:t>rinciples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of</a:t>
            </a:r>
          </a:p>
          <a:p>
            <a:r>
              <a:rPr lang="en-US" sz="2400" b="1" dirty="0" smtClean="0"/>
              <a:t>D</a:t>
            </a:r>
            <a:r>
              <a:rPr lang="en-US" sz="2400" dirty="0" smtClean="0"/>
              <a:t>istributed</a:t>
            </a:r>
          </a:p>
          <a:p>
            <a:r>
              <a:rPr lang="en-US" sz="2400" b="1" dirty="0" smtClean="0"/>
              <a:t>P</a:t>
            </a:r>
            <a:r>
              <a:rPr lang="en-US" sz="2400" dirty="0" smtClean="0"/>
              <a:t>ortals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704850"/>
          </a:xfrm>
          <a:noFill/>
        </p:spPr>
        <p:txBody>
          <a:bodyPr lIns="92075" tIns="46038" rIns="92075" bIns="46038" anchor="b">
            <a:noAutofit/>
          </a:bodyPr>
          <a:lstStyle/>
          <a:p>
            <a:pPr eaLnBrk="1" hangingPunct="1"/>
            <a:r>
              <a:rPr lang="en-US" sz="3600" dirty="0" smtClean="0"/>
              <a:t>Networked Digital Library of Theses and Dissertations: </a:t>
            </a:r>
            <a:r>
              <a:rPr lang="en-US" sz="3600" dirty="0" smtClean="0"/>
              <a:t>www.ndltd.org </a:t>
            </a:r>
            <a:endParaRPr lang="en-US" sz="3600" dirty="0" smtClean="0">
              <a:solidFill>
                <a:srgbClr val="FF33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51054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40000"/>
              </a:spcBef>
            </a:pPr>
            <a:r>
              <a:rPr lang="en-US" dirty="0" smtClean="0"/>
              <a:t>N D Ltd or Noodle TD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Vision: Every thesis and dissertation in the world is: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dirty="0" smtClean="0"/>
              <a:t>Devised to take advantage of the most helpful electronic publishing methods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dirty="0" smtClean="0"/>
              <a:t>Shared globally and easily found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dirty="0" smtClean="0"/>
              <a:t>Supported by a suite of digital library services to aid authors, researchers, learners, universities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dirty="0" smtClean="0"/>
              <a:t>Preserved and migrated permanently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34AF98-598C-4AB4-B378-6FCE9330AB6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334000" cy="944563"/>
          </a:xfrm>
        </p:spPr>
        <p:txBody>
          <a:bodyPr/>
          <a:lstStyle/>
          <a:p>
            <a:pPr eaLnBrk="1" hangingPunct="1"/>
            <a:r>
              <a:rPr lang="en-US" dirty="0" smtClean="0"/>
              <a:t>CTR stakeholders</a:t>
            </a:r>
          </a:p>
        </p:txBody>
      </p:sp>
      <p:pic>
        <p:nvPicPr>
          <p:cNvPr id="16388" name="Picture 5" descr="user info exchan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762000"/>
            <a:ext cx="8128000" cy="6096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3688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Crisis, Tragedy &amp; Recovery net</a:t>
            </a:r>
          </a:p>
          <a:p>
            <a:r>
              <a:rPr lang="en-US" sz="3600" dirty="0" smtClean="0"/>
              <a:t>www.ctrnet.net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609600"/>
          </a:xfrm>
        </p:spPr>
        <p:txBody>
          <a:bodyPr/>
          <a:lstStyle/>
          <a:p>
            <a:r>
              <a:rPr lang="en-US" sz="4000" dirty="0" smtClean="0"/>
              <a:t>CC2001 Computer Science volume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5943600"/>
          </a:xfrm>
        </p:spPr>
        <p:txBody>
          <a:bodyPr/>
          <a:lstStyle/>
          <a:p>
            <a:r>
              <a:rPr lang="en-US" sz="2400" b="1" dirty="0" smtClean="0"/>
              <a:t>DS. Discrete Structures</a:t>
            </a:r>
          </a:p>
          <a:p>
            <a:r>
              <a:rPr lang="en-US" sz="2400" b="1" dirty="0" smtClean="0"/>
              <a:t>PF. Programming Fundamentals</a:t>
            </a:r>
          </a:p>
          <a:p>
            <a:r>
              <a:rPr lang="en-US" sz="2400" b="1" dirty="0" smtClean="0"/>
              <a:t>AL. Algorithms and Complexity</a:t>
            </a:r>
          </a:p>
          <a:p>
            <a:r>
              <a:rPr lang="en-US" sz="2400" b="1" dirty="0" smtClean="0"/>
              <a:t>AR. Architecture and Organization</a:t>
            </a:r>
          </a:p>
          <a:p>
            <a:r>
              <a:rPr lang="en-US" sz="2400" b="1" dirty="0" smtClean="0"/>
              <a:t>OS. Operating Systems</a:t>
            </a:r>
          </a:p>
          <a:p>
            <a:r>
              <a:rPr lang="en-US" sz="2400" b="1" dirty="0" smtClean="0"/>
              <a:t>NC. Net-Centric Computing</a:t>
            </a:r>
          </a:p>
          <a:p>
            <a:r>
              <a:rPr lang="en-US" sz="2400" b="1" dirty="0" smtClean="0"/>
              <a:t>PL. Programming Languages</a:t>
            </a:r>
          </a:p>
          <a:p>
            <a:r>
              <a:rPr lang="en-US" sz="2400" b="1" dirty="0" smtClean="0"/>
              <a:t>HC. Human-Computer Interaction</a:t>
            </a:r>
          </a:p>
          <a:p>
            <a:r>
              <a:rPr lang="en-US" sz="2400" b="1" dirty="0" smtClean="0"/>
              <a:t>GV. Graphics and Visual Computing</a:t>
            </a:r>
          </a:p>
          <a:p>
            <a:r>
              <a:rPr lang="en-US" sz="2400" b="1" dirty="0" smtClean="0"/>
              <a:t>IS. Intelligent Systems</a:t>
            </a:r>
          </a:p>
          <a:p>
            <a:r>
              <a:rPr lang="en-US" sz="2400" b="1" dirty="0" smtClean="0"/>
              <a:t>IM. Information Management</a:t>
            </a:r>
          </a:p>
          <a:p>
            <a:r>
              <a:rPr lang="en-US" sz="2400" b="1" dirty="0" smtClean="0"/>
              <a:t>SP. Social and Professional Issues</a:t>
            </a:r>
          </a:p>
          <a:p>
            <a:r>
              <a:rPr lang="en-US" sz="2400" b="1" dirty="0" smtClean="0"/>
              <a:t>SE. Software Engineering</a:t>
            </a:r>
          </a:p>
          <a:p>
            <a:r>
              <a:rPr lang="en-US" sz="2400" b="1" dirty="0" smtClean="0"/>
              <a:t>CN. Computational Science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8B0167-95EC-4989-8B6C-76CE836A0A3A}" type="slidenum">
              <a:rPr lang="en-US" smtClean="0"/>
              <a:pPr/>
              <a:t>29</a:t>
            </a:fld>
            <a:endParaRPr lang="en-US" smtClean="0"/>
          </a:p>
        </p:txBody>
      </p:sp>
      <p:graphicFrame>
        <p:nvGraphicFramePr>
          <p:cNvPr id="1667171" name="Group 99"/>
          <p:cNvGraphicFramePr>
            <a:graphicFrameLocks noGrp="1"/>
          </p:cNvGraphicFramePr>
          <p:nvPr/>
        </p:nvGraphicFramePr>
        <p:xfrm>
          <a:off x="381000" y="228600"/>
          <a:ext cx="8077200" cy="6339840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762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CC2001 Information Management Areas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IM1. Information models and systems*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IM8. Distributed DBs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IM2. Database systems*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IM9. Physical DB design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IM3. Data modeling*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IM10. Data mining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IM4. Relational DBs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IM11. Information storage and retrieval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IM5. Database query languages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IM12. Hypertext and hypermedia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IM6. Relational DB design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IM13. Multimedia information &amp; systems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IM7. Transaction processing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IM14. Digital libraries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11" name="Rectangle 100"/>
          <p:cNvSpPr>
            <a:spLocks noChangeArrowheads="1"/>
          </p:cNvSpPr>
          <p:nvPr/>
        </p:nvSpPr>
        <p:spPr bwMode="auto">
          <a:xfrm>
            <a:off x="3429000" y="6491288"/>
            <a:ext cx="213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0"/>
              <a:t>* Core components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Acknowledgements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7630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Mentors (</a:t>
            </a:r>
            <a:r>
              <a:rPr lang="en-US" sz="2800" dirty="0" err="1" smtClean="0"/>
              <a:t>Licklider</a:t>
            </a:r>
            <a:r>
              <a:rPr lang="en-US" sz="2800" dirty="0" smtClean="0"/>
              <a:t>, Kessler, Salton)</a:t>
            </a:r>
          </a:p>
          <a:p>
            <a:pPr eaLnBrk="1" hangingPunct="1"/>
            <a:r>
              <a:rPr lang="en-US" sz="2800" dirty="0" smtClean="0"/>
              <a:t>Virginia Tech, CS, Digital Library Research Laboratory</a:t>
            </a:r>
          </a:p>
          <a:p>
            <a:pPr eaLnBrk="1" hangingPunct="1"/>
            <a:r>
              <a:rPr lang="en-US" sz="2800" dirty="0" smtClean="0"/>
              <a:t>NSF and other sponsors</a:t>
            </a:r>
          </a:p>
          <a:p>
            <a:pPr eaLnBrk="1" hangingPunct="1"/>
            <a:r>
              <a:rPr lang="en-US" sz="2800" dirty="0" smtClean="0"/>
              <a:t>Students, colleagues, co-investigators:</a:t>
            </a:r>
          </a:p>
          <a:p>
            <a:pPr eaLnBrk="1" hangingPunct="1"/>
            <a:r>
              <a:rPr lang="en-US" sz="2800" dirty="0" smtClean="0"/>
              <a:t>Monika Akbar, </a:t>
            </a:r>
            <a:r>
              <a:rPr lang="en-US" sz="2800" dirty="0" err="1" smtClean="0"/>
              <a:t>Yinlin</a:t>
            </a:r>
            <a:r>
              <a:rPr lang="en-US" sz="2800" dirty="0" smtClean="0"/>
              <a:t> Chen, Spencer Lee, </a:t>
            </a:r>
            <a:r>
              <a:rPr lang="en-US" sz="2800" dirty="0" err="1" smtClean="0"/>
              <a:t>Venkat</a:t>
            </a:r>
            <a:r>
              <a:rPr lang="en-US" sz="2800" dirty="0" smtClean="0"/>
              <a:t> </a:t>
            </a:r>
            <a:r>
              <a:rPr lang="en-US" sz="2800" dirty="0" err="1" smtClean="0"/>
              <a:t>Srinivasan</a:t>
            </a:r>
            <a:r>
              <a:rPr lang="en-US" sz="2800" dirty="0" smtClean="0"/>
              <a:t>, </a:t>
            </a:r>
            <a:r>
              <a:rPr lang="en-US" sz="2800" dirty="0" err="1" smtClean="0"/>
              <a:t>Seungwon</a:t>
            </a:r>
            <a:r>
              <a:rPr lang="en-US" sz="2800" dirty="0" smtClean="0"/>
              <a:t> Yang, … </a:t>
            </a:r>
          </a:p>
          <a:p>
            <a:pPr eaLnBrk="1" hangingPunct="1"/>
            <a:r>
              <a:rPr lang="en-US" sz="2800" dirty="0" smtClean="0"/>
              <a:t>Boots Cassel, Gary </a:t>
            </a:r>
            <a:r>
              <a:rPr lang="en-US" sz="2800" dirty="0" err="1" smtClean="0"/>
              <a:t>Marchionini</a:t>
            </a:r>
            <a:r>
              <a:rPr lang="en-US" sz="2800" dirty="0" smtClean="0"/>
              <a:t>, Jeffrey </a:t>
            </a:r>
            <a:r>
              <a:rPr lang="en-US" sz="2800" dirty="0" err="1" smtClean="0"/>
              <a:t>Pomerantz</a:t>
            </a:r>
            <a:r>
              <a:rPr lang="en-US" sz="2800" dirty="0" smtClean="0"/>
              <a:t>, Barbara </a:t>
            </a:r>
            <a:r>
              <a:rPr lang="en-US" sz="2800" dirty="0" err="1" smtClean="0"/>
              <a:t>Wildemuth</a:t>
            </a:r>
            <a:r>
              <a:rPr lang="en-US" sz="2800" dirty="0" smtClean="0"/>
              <a:t>, Andrea </a:t>
            </a:r>
            <a:r>
              <a:rPr lang="en-US" sz="2800" dirty="0" err="1" smtClean="0"/>
              <a:t>Kavanaugh</a:t>
            </a:r>
            <a:r>
              <a:rPr lang="en-US" sz="2800" dirty="0" smtClean="0"/>
              <a:t>, </a:t>
            </a:r>
            <a:r>
              <a:rPr lang="en-US" sz="2800" dirty="0" err="1" smtClean="0"/>
              <a:t>Naren</a:t>
            </a:r>
            <a:r>
              <a:rPr lang="en-US" sz="2800" dirty="0" smtClean="0"/>
              <a:t> </a:t>
            </a:r>
            <a:r>
              <a:rPr lang="en-US" sz="2800" dirty="0" err="1" smtClean="0"/>
              <a:t>Ramakrishnan</a:t>
            </a:r>
            <a:r>
              <a:rPr lang="en-US" sz="2800" dirty="0" smtClean="0"/>
              <a:t>, Steve </a:t>
            </a:r>
            <a:r>
              <a:rPr lang="en-US" sz="2800" dirty="0" err="1" smtClean="0"/>
              <a:t>Sheetz</a:t>
            </a:r>
            <a:r>
              <a:rPr lang="en-US" sz="2800" dirty="0" smtClean="0"/>
              <a:t>, Don Shoemaker, …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B8538B-3622-46D7-80DC-A70EA9E36C5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DFE412-01EE-4823-B11D-F0C702B3026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DL Curriculum Framework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81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04800" y="1447800"/>
          <a:ext cx="8458200" cy="4819650"/>
        </p:xfrm>
        <a:graphic>
          <a:graphicData uri="http://schemas.openxmlformats.org/presentationml/2006/ole">
            <p:oleObj spid="_x0000_s1026" name="Visio" r:id="rId4" imgW="7121387" imgH="4061129" progId="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DL Curric. Project - 1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NSF awards to VT and UNC-CH</a:t>
            </a:r>
          </a:p>
          <a:p>
            <a:pPr eaLnBrk="1" hangingPunct="1"/>
            <a:r>
              <a:rPr lang="en-US" smtClean="0"/>
              <a:t>CS and LIS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Project server: http://curric.dlib.vt.edu/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Wikiversity: http://en.wikiversity.org/wiki/Curriculum_on_Digital_Libraries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A2FE00-0A6B-4105-916C-7DAC6B374136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DL Curric. Project - 2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Module 1-b: History of digital libraries and library automation</a:t>
            </a:r>
          </a:p>
          <a:p>
            <a:pPr eaLnBrk="1" hangingPunct="1"/>
            <a:r>
              <a:rPr lang="en-US" b="1" smtClean="0"/>
              <a:t>Module 2-c: File Formats, Transformation, and Migration</a:t>
            </a:r>
            <a:endParaRPr lang="en-US" smtClean="0"/>
          </a:p>
          <a:p>
            <a:pPr eaLnBrk="1" hangingPunct="1"/>
            <a:r>
              <a:rPr lang="en-US" b="1" smtClean="0"/>
              <a:t>Module 3-b: Digitization</a:t>
            </a:r>
            <a:endParaRPr lang="en-US" smtClean="0"/>
          </a:p>
          <a:p>
            <a:pPr eaLnBrk="1" hangingPunct="1"/>
            <a:r>
              <a:rPr lang="en-US" b="1" smtClean="0"/>
              <a:t>Module 4-b: Metadata</a:t>
            </a:r>
            <a:endParaRPr lang="en-US" smtClean="0"/>
          </a:p>
          <a:p>
            <a:pPr eaLnBrk="1" hangingPunct="1"/>
            <a:r>
              <a:rPr lang="en-US" b="1" smtClean="0"/>
              <a:t>Module 5-a: Architecture overviews</a:t>
            </a: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1F165B-A1EA-405E-A0F2-A48D65147F88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DL Curric. Project - 2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Module 5-b: Application software</a:t>
            </a:r>
          </a:p>
          <a:p>
            <a:pPr eaLnBrk="1" hangingPunct="1"/>
            <a:r>
              <a:rPr lang="en-US" b="1" smtClean="0"/>
              <a:t>Module 5-d: Protocols</a:t>
            </a:r>
            <a:endParaRPr lang="en-US" smtClean="0"/>
          </a:p>
          <a:p>
            <a:pPr eaLnBrk="1" hangingPunct="1"/>
            <a:r>
              <a:rPr lang="en-US" b="1" smtClean="0"/>
              <a:t>Module 6-a: Information needs/relevance</a:t>
            </a:r>
          </a:p>
          <a:p>
            <a:pPr eaLnBrk="1" hangingPunct="1"/>
            <a:r>
              <a:rPr lang="en-US" b="1" smtClean="0"/>
              <a:t>Module 6-b: Online information seeking behaviors and search strategies</a:t>
            </a:r>
            <a:endParaRPr lang="en-US" smtClean="0"/>
          </a:p>
          <a:p>
            <a:pPr eaLnBrk="1" hangingPunct="1"/>
            <a:r>
              <a:rPr lang="en-US" b="1" smtClean="0"/>
              <a:t>Module 6-d: Interaction design and usability assessment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359F90-E1FB-43F5-997D-2478D0D63DE5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DL Curric. Project - 3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Module 7-b: Reference Services</a:t>
            </a:r>
          </a:p>
          <a:p>
            <a:pPr eaLnBrk="1" hangingPunct="1"/>
            <a:r>
              <a:rPr lang="en-US" b="1" smtClean="0"/>
              <a:t>Module 7-g: Personalization</a:t>
            </a:r>
          </a:p>
          <a:p>
            <a:pPr eaLnBrk="1" hangingPunct="1"/>
            <a:r>
              <a:rPr lang="en-US" b="1" smtClean="0"/>
              <a:t>Module 8-b: Web Archiving</a:t>
            </a:r>
            <a:endParaRPr lang="en-US" smtClean="0"/>
          </a:p>
          <a:p>
            <a:pPr eaLnBrk="1" hangingPunct="1"/>
            <a:r>
              <a:rPr lang="en-US" b="1" smtClean="0"/>
              <a:t>Module 9-c: Digital library evaluation, user studies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8E82A4-3004-4684-8ED7-74374019B103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LIKES and 4 Needs of </a:t>
            </a:r>
            <a:r>
              <a:rPr lang="en-US" dirty="0" smtClean="0"/>
              <a:t>Others</a:t>
            </a:r>
            <a:br>
              <a:rPr lang="en-US" dirty="0" smtClean="0"/>
            </a:br>
            <a:r>
              <a:rPr lang="en-US" sz="3600" dirty="0" smtClean="0"/>
              <a:t>(www.LivingKnowledgeSociety.org)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Processes</a:t>
            </a:r>
          </a:p>
          <a:p>
            <a:pPr marL="971550" lvl="1" indent="-514350"/>
            <a:r>
              <a:rPr lang="en-US" dirty="0" smtClean="0"/>
              <a:t>Programs, algorithms, </a:t>
            </a:r>
            <a:r>
              <a:rPr lang="en-US" u="sng" dirty="0" smtClean="0"/>
              <a:t>workflows</a:t>
            </a:r>
            <a:r>
              <a:rPr lang="en-US" dirty="0" smtClean="0"/>
              <a:t>, </a:t>
            </a:r>
            <a:r>
              <a:rPr lang="en-US" u="sng" dirty="0" smtClean="0"/>
              <a:t>business processes</a:t>
            </a:r>
            <a:r>
              <a:rPr lang="en-US" dirty="0" smtClean="0"/>
              <a:t>, </a:t>
            </a:r>
            <a:r>
              <a:rPr lang="en-US" u="sng" dirty="0" smtClean="0"/>
              <a:t>packages/toolkits</a:t>
            </a:r>
            <a:r>
              <a:rPr lang="en-US" dirty="0" smtClean="0"/>
              <a:t>, problem solving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Modeling, simulation</a:t>
            </a:r>
          </a:p>
          <a:p>
            <a:pPr marL="971550" lvl="1" indent="-514350"/>
            <a:r>
              <a:rPr lang="en-US" dirty="0" smtClean="0"/>
              <a:t>Analyze, abstract, connect, validate, predict, refine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Managing information</a:t>
            </a:r>
          </a:p>
          <a:p>
            <a:pPr marL="971550" lvl="1" indent="-514350"/>
            <a:r>
              <a:rPr lang="en-US" u="sng" dirty="0" smtClean="0"/>
              <a:t>Data, information, and knowledge</a:t>
            </a:r>
          </a:p>
          <a:p>
            <a:pPr marL="971550" lvl="1" indent="-514350"/>
            <a:r>
              <a:rPr lang="en-US" u="sng" dirty="0" smtClean="0"/>
              <a:t>PIM, create/represent/search/retrieve/reuse/…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Sensory connection, </a:t>
            </a:r>
            <a:r>
              <a:rPr lang="en-US" u="sng" dirty="0" smtClean="0"/>
              <a:t>interaction</a:t>
            </a:r>
          </a:p>
          <a:p>
            <a:pPr marL="914400" lvl="1" indent="-514350"/>
            <a:r>
              <a:rPr lang="en-US" u="sng" dirty="0" smtClean="0"/>
              <a:t>HCI</a:t>
            </a:r>
            <a:r>
              <a:rPr lang="en-US" dirty="0" smtClean="0"/>
              <a:t>, games, </a:t>
            </a:r>
            <a:r>
              <a:rPr lang="en-US" u="sng" dirty="0" smtClean="0"/>
              <a:t>visualization, collaboration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AP CS Principles: 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Computing is a creative human activity that engenders innovation and promotes exploration.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Abstraction reduces </a:t>
            </a:r>
            <a:r>
              <a:rPr lang="en-US" b="1" u="sng" dirty="0" smtClean="0"/>
              <a:t>information</a:t>
            </a:r>
            <a:r>
              <a:rPr lang="en-US" b="1" dirty="0" smtClean="0"/>
              <a:t> and detail to focus on concepts relevant to understanding and solving problems.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Data and information facilitate the creation of knowledge.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Algorithms are tools for developing and expressing solutions to computational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AP CS Principles: Big Ideas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b="1" dirty="0" smtClean="0"/>
              <a:t>Programming is a creative process that produces </a:t>
            </a:r>
            <a:r>
              <a:rPr lang="en-US" b="1" u="sng" dirty="0" smtClean="0"/>
              <a:t>computational artifacts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b="1" dirty="0" smtClean="0"/>
              <a:t>Digital devices, systems, and the networks that interconnect them enable and foster computational approaches to solving problems.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b="1" u="sng" dirty="0" smtClean="0"/>
              <a:t>Computing enables innovation in other fields including science, social science, humanities, arts, medicine, engineering, and business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An informal overview of digital libraries</a:t>
            </a:r>
          </a:p>
          <a:p>
            <a:pPr>
              <a:lnSpc>
                <a:spcPct val="200000"/>
              </a:lnSpc>
            </a:pPr>
            <a:r>
              <a:rPr lang="en-US" b="1" u="sng" dirty="0" smtClean="0"/>
              <a:t>An informal view of 5S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 formal perspective of 5S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What has been done with 5S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64BE85-0A32-4BAE-9C82-D760C5EC9FF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6600"/>
                </a:solidFill>
              </a:rPr>
              <a:t>5S Layers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2590800" y="16002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Societies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2590800" y="26670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Scenarios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2590800" y="36576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Spaces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2590800" y="46482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Structures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2590800" y="56388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Streams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Selected </a:t>
            </a:r>
            <a:r>
              <a:rPr lang="en-US" dirty="0" smtClean="0"/>
              <a:t>DL Projects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mtClean="0"/>
              <a:t>Digital Library Curricular Resources</a:t>
            </a:r>
          </a:p>
          <a:p>
            <a:pPr lvl="1"/>
            <a:r>
              <a:rPr lang="en-US" smtClean="0"/>
              <a:t>NSF IIS-0535057 &amp; 0535060</a:t>
            </a:r>
          </a:p>
          <a:p>
            <a:r>
              <a:rPr lang="en-US" smtClean="0"/>
              <a:t>CTRnet (Crisis, Tragedy &amp; Recovery Net)</a:t>
            </a:r>
          </a:p>
          <a:p>
            <a:pPr lvl="1"/>
            <a:r>
              <a:rPr lang="en-US" smtClean="0"/>
              <a:t>NSF IIS-0916733</a:t>
            </a:r>
          </a:p>
          <a:p>
            <a:r>
              <a:rPr lang="en-US" smtClean="0"/>
              <a:t>Ensemble (Computer Science Education)</a:t>
            </a:r>
          </a:p>
          <a:p>
            <a:pPr lvl="1"/>
            <a:r>
              <a:rPr lang="en-US" smtClean="0"/>
              <a:t>NSF DUE-0840719</a:t>
            </a:r>
          </a:p>
          <a:p>
            <a:r>
              <a:rPr lang="en-US" smtClean="0"/>
              <a:t>Digital Preserve</a:t>
            </a:r>
          </a:p>
          <a:p>
            <a:pPr lvl="1"/>
            <a:r>
              <a:rPr lang="en-US" smtClean="0"/>
              <a:t>NSF IIS-0910183 &amp; 0910465</a:t>
            </a:r>
          </a:p>
          <a:p>
            <a:pPr lvl="1"/>
            <a:r>
              <a:rPr lang="en-US" smtClean="0"/>
              <a:t>http://slurl.com/secondlife/Digital%20Preserve/140/126/29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07A6ED-E51D-4173-BA3F-26F2D4B0D9F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5S Contextualized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u="sng" smtClean="0"/>
              <a:t>Societies</a:t>
            </a:r>
            <a:r>
              <a:rPr lang="en-US" smtClean="0"/>
              <a:t>/communities/users served</a:t>
            </a:r>
          </a:p>
          <a:p>
            <a:r>
              <a:rPr lang="en-US" u="sng" smtClean="0"/>
              <a:t>Scenarios</a:t>
            </a:r>
            <a:r>
              <a:rPr lang="en-US" smtClean="0"/>
              <a:t>/services supported</a:t>
            </a:r>
          </a:p>
          <a:p>
            <a:r>
              <a:rPr lang="en-US" smtClean="0"/>
              <a:t>Management of physical/conceptual/ feature </a:t>
            </a:r>
            <a:r>
              <a:rPr lang="en-US" u="sng" smtClean="0"/>
              <a:t>spaces</a:t>
            </a:r>
          </a:p>
          <a:p>
            <a:r>
              <a:rPr lang="en-US" smtClean="0"/>
              <a:t>Use of </a:t>
            </a:r>
            <a:r>
              <a:rPr lang="en-US" u="sng" smtClean="0"/>
              <a:t>structures</a:t>
            </a:r>
            <a:r>
              <a:rPr lang="en-US" smtClean="0"/>
              <a:t>/organizational devices</a:t>
            </a:r>
          </a:p>
          <a:p>
            <a:r>
              <a:rPr lang="en-US" u="sng" smtClean="0"/>
              <a:t>Streams</a:t>
            </a:r>
            <a:r>
              <a:rPr lang="en-US" smtClean="0"/>
              <a:t> of content and communication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46DD7E-2BD6-46B7-98BC-9518239C40C9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22272-4A2F-4E80-A27B-FB6F8E1E01EF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153400" cy="685800"/>
          </a:xfrm>
          <a:noFill/>
        </p:spPr>
        <p:txBody>
          <a:bodyPr lIns="92075" tIns="46038" rIns="92075" bIns="46038"/>
          <a:lstStyle/>
          <a:p>
            <a:pPr algn="l" eaLnBrk="1" hangingPunct="1"/>
            <a:r>
              <a:rPr lang="en-US" smtClean="0"/>
              <a:t>   Informal 5S &amp; DL Definitions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</a:t>
            </a:r>
            <a:r>
              <a:rPr lang="en-US" sz="3600" smtClean="0"/>
              <a:t>DLs are complex systems that</a:t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305800" cy="3581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help satisfy info needs of users (</a:t>
            </a:r>
            <a:r>
              <a:rPr lang="en-US" b="1" smtClean="0"/>
              <a:t>societies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provide info services (</a:t>
            </a:r>
            <a:r>
              <a:rPr lang="en-US" b="1" smtClean="0"/>
              <a:t>scenarios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organize info in usable ways (</a:t>
            </a:r>
            <a:r>
              <a:rPr lang="en-US" b="1" smtClean="0"/>
              <a:t>structures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present info in usable ways (</a:t>
            </a:r>
            <a:r>
              <a:rPr lang="en-US" b="1" smtClean="0"/>
              <a:t>spaces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communicate info with users (</a:t>
            </a:r>
            <a:r>
              <a:rPr lang="en-US" b="1" smtClean="0"/>
              <a:t>streams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3ABBBE-1183-40D9-8023-BD63D10B3B35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639763"/>
            <a:ext cx="7180263" cy="769937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</a:rPr>
              <a:t>ETANA-DL Architecture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DigBase and DigKit</a:t>
            </a:r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1219200" y="2755900"/>
            <a:ext cx="1295400" cy="3683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hlink"/>
                </a:solidFill>
                <a:latin typeface="Tahoma" pitchFamily="34" charset="0"/>
              </a:rPr>
              <a:t>Lahav</a:t>
            </a: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1219200" y="3225800"/>
            <a:ext cx="12954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hlink"/>
                </a:solidFill>
                <a:latin typeface="Tahoma" pitchFamily="34" charset="0"/>
              </a:rPr>
              <a:t>Nimrin</a:t>
            </a:r>
          </a:p>
        </p:txBody>
      </p:sp>
      <p:sp>
        <p:nvSpPr>
          <p:cNvPr id="79878" name="Rectangle 5"/>
          <p:cNvSpPr>
            <a:spLocks noChangeArrowheads="1"/>
          </p:cNvSpPr>
          <p:nvPr/>
        </p:nvSpPr>
        <p:spPr bwMode="auto">
          <a:xfrm>
            <a:off x="1219200" y="3721100"/>
            <a:ext cx="12954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hlink"/>
                </a:solidFill>
                <a:latin typeface="Tahoma" pitchFamily="34" charset="0"/>
              </a:rPr>
              <a:t>Umayri</a:t>
            </a: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219200" y="4216400"/>
            <a:ext cx="1295400" cy="3429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Hisban</a:t>
            </a:r>
          </a:p>
        </p:txBody>
      </p:sp>
      <p:sp>
        <p:nvSpPr>
          <p:cNvPr id="79880" name="Rectangle 7"/>
          <p:cNvSpPr>
            <a:spLocks noChangeArrowheads="1"/>
          </p:cNvSpPr>
          <p:nvPr/>
        </p:nvSpPr>
        <p:spPr bwMode="auto">
          <a:xfrm>
            <a:off x="1219200" y="4673600"/>
            <a:ext cx="1295400" cy="3937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Megiddo</a:t>
            </a:r>
          </a:p>
        </p:txBody>
      </p:sp>
      <p:sp>
        <p:nvSpPr>
          <p:cNvPr id="79881" name="Rectangle 8"/>
          <p:cNvSpPr>
            <a:spLocks noChangeArrowheads="1"/>
          </p:cNvSpPr>
          <p:nvPr/>
        </p:nvSpPr>
        <p:spPr bwMode="auto">
          <a:xfrm>
            <a:off x="1219200" y="5181600"/>
            <a:ext cx="1295400" cy="3683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Jalul</a:t>
            </a:r>
          </a:p>
        </p:txBody>
      </p:sp>
      <p:sp>
        <p:nvSpPr>
          <p:cNvPr id="79882" name="Rectangle 9"/>
          <p:cNvSpPr>
            <a:spLocks noChangeArrowheads="1"/>
          </p:cNvSpPr>
          <p:nvPr/>
        </p:nvSpPr>
        <p:spPr bwMode="auto">
          <a:xfrm>
            <a:off x="1219200" y="6096000"/>
            <a:ext cx="1905000" cy="330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hlink"/>
                </a:solidFill>
                <a:latin typeface="Tahoma" pitchFamily="34" charset="0"/>
              </a:rPr>
              <a:t>New Sites</a:t>
            </a:r>
          </a:p>
        </p:txBody>
      </p: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2667000" y="2743200"/>
            <a:ext cx="457200" cy="32766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hlink"/>
                </a:solidFill>
                <a:latin typeface="Tahoma" pitchFamily="34" charset="0"/>
              </a:rPr>
              <a:t>D</a:t>
            </a:r>
          </a:p>
          <a:p>
            <a:pPr algn="ctr"/>
            <a:r>
              <a:rPr lang="en-US" sz="1200">
                <a:solidFill>
                  <a:schemeClr val="hlink"/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>
                <a:solidFill>
                  <a:schemeClr val="hlink"/>
                </a:solidFill>
                <a:latin typeface="Tahoma" pitchFamily="34" charset="0"/>
              </a:rPr>
              <a:t>T</a:t>
            </a:r>
          </a:p>
          <a:p>
            <a:pPr algn="ctr"/>
            <a:r>
              <a:rPr lang="en-US" sz="1200">
                <a:solidFill>
                  <a:schemeClr val="hlink"/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>
                <a:solidFill>
                  <a:schemeClr val="hlink"/>
                </a:solidFill>
                <a:latin typeface="Tahoma" pitchFamily="34" charset="0"/>
              </a:rPr>
              <a:t>B</a:t>
            </a:r>
          </a:p>
          <a:p>
            <a:pPr algn="ctr"/>
            <a:r>
              <a:rPr lang="en-US" sz="1200">
                <a:solidFill>
                  <a:schemeClr val="hlink"/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>
                <a:solidFill>
                  <a:schemeClr val="hlink"/>
                </a:solidFill>
                <a:latin typeface="Tahoma" pitchFamily="34" charset="0"/>
              </a:rPr>
              <a:t>S</a:t>
            </a:r>
          </a:p>
          <a:p>
            <a:pPr algn="ctr"/>
            <a:r>
              <a:rPr lang="en-US" sz="1200">
                <a:solidFill>
                  <a:schemeClr val="hlink"/>
                </a:solidFill>
                <a:latin typeface="Tahoma" pitchFamily="34" charset="0"/>
              </a:rPr>
              <a:t>E</a:t>
            </a:r>
          </a:p>
          <a:p>
            <a:pPr algn="ctr"/>
            <a:endParaRPr lang="en-US" sz="1200">
              <a:solidFill>
                <a:schemeClr val="hlink"/>
              </a:solidFill>
              <a:latin typeface="Tahoma" pitchFamily="34" charset="0"/>
            </a:endParaRPr>
          </a:p>
          <a:p>
            <a:pPr algn="ctr"/>
            <a:r>
              <a:rPr lang="en-US" sz="1200">
                <a:solidFill>
                  <a:schemeClr val="hlink"/>
                </a:solidFill>
                <a:latin typeface="Tahoma" pitchFamily="34" charset="0"/>
              </a:rPr>
              <a:t>W</a:t>
            </a:r>
          </a:p>
          <a:p>
            <a:pPr algn="ctr"/>
            <a:r>
              <a:rPr lang="en-US" sz="1200">
                <a:solidFill>
                  <a:schemeClr val="hlink"/>
                </a:solidFill>
                <a:latin typeface="Tahoma" pitchFamily="34" charset="0"/>
              </a:rPr>
              <a:t>R</a:t>
            </a:r>
          </a:p>
          <a:p>
            <a:pPr algn="ctr"/>
            <a:r>
              <a:rPr lang="en-US" sz="1200">
                <a:solidFill>
                  <a:schemeClr val="hlink"/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>
                <a:solidFill>
                  <a:schemeClr val="hlink"/>
                </a:solidFill>
                <a:latin typeface="Tahoma" pitchFamily="34" charset="0"/>
              </a:rPr>
              <a:t>P</a:t>
            </a:r>
          </a:p>
          <a:p>
            <a:pPr algn="ctr"/>
            <a:r>
              <a:rPr lang="en-US" sz="1200">
                <a:solidFill>
                  <a:schemeClr val="hlink"/>
                </a:solidFill>
                <a:latin typeface="Tahoma" pitchFamily="34" charset="0"/>
              </a:rPr>
              <a:t>P</a:t>
            </a:r>
          </a:p>
          <a:p>
            <a:pPr algn="ctr"/>
            <a:r>
              <a:rPr lang="en-US" sz="1200">
                <a:solidFill>
                  <a:schemeClr val="hlink"/>
                </a:solidFill>
                <a:latin typeface="Tahoma" pitchFamily="34" charset="0"/>
              </a:rPr>
              <a:t>E</a:t>
            </a:r>
          </a:p>
          <a:p>
            <a:pPr algn="ctr"/>
            <a:r>
              <a:rPr lang="en-US" sz="1200">
                <a:solidFill>
                  <a:schemeClr val="hlink"/>
                </a:solidFill>
                <a:latin typeface="Tahoma" pitchFamily="34" charset="0"/>
              </a:rPr>
              <a:t>R</a:t>
            </a:r>
          </a:p>
          <a:p>
            <a:pPr algn="ctr"/>
            <a:r>
              <a:rPr lang="en-US" sz="1200">
                <a:solidFill>
                  <a:schemeClr val="hlink"/>
                </a:solidFill>
                <a:latin typeface="Tahoma" pitchFamily="34" charset="0"/>
              </a:rPr>
              <a:t>S</a:t>
            </a:r>
          </a:p>
        </p:txBody>
      </p:sp>
      <p:sp>
        <p:nvSpPr>
          <p:cNvPr id="79884" name="Rectangle 11"/>
          <p:cNvSpPr>
            <a:spLocks noChangeArrowheads="1"/>
          </p:cNvSpPr>
          <p:nvPr/>
        </p:nvSpPr>
        <p:spPr bwMode="auto">
          <a:xfrm>
            <a:off x="3657600" y="3733800"/>
            <a:ext cx="1295400" cy="12954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hlink"/>
                </a:solidFill>
                <a:latin typeface="Tahoma" pitchFamily="34" charset="0"/>
              </a:rPr>
              <a:t>ETANA-DL</a:t>
            </a:r>
          </a:p>
          <a:p>
            <a:pPr algn="ctr"/>
            <a:r>
              <a:rPr lang="en-US" b="0">
                <a:solidFill>
                  <a:schemeClr val="hlink"/>
                </a:solidFill>
                <a:latin typeface="Tahoma" pitchFamily="34" charset="0"/>
              </a:rPr>
              <a:t>UNION</a:t>
            </a:r>
          </a:p>
          <a:p>
            <a:pPr algn="ctr"/>
            <a:r>
              <a:rPr lang="en-US" b="0">
                <a:solidFill>
                  <a:schemeClr val="hlink"/>
                </a:solidFill>
                <a:latin typeface="Tahoma" pitchFamily="34" charset="0"/>
              </a:rPr>
              <a:t>CATALOG</a:t>
            </a:r>
          </a:p>
        </p:txBody>
      </p:sp>
      <p:sp>
        <p:nvSpPr>
          <p:cNvPr id="79885" name="AutoShape 12"/>
          <p:cNvSpPr>
            <a:spLocks/>
          </p:cNvSpPr>
          <p:nvPr/>
        </p:nvSpPr>
        <p:spPr bwMode="auto">
          <a:xfrm>
            <a:off x="3175000" y="2768600"/>
            <a:ext cx="457200" cy="3251200"/>
          </a:xfrm>
          <a:prstGeom prst="rightBrace">
            <a:avLst>
              <a:gd name="adj1" fmla="val 59259"/>
              <a:gd name="adj2" fmla="val 50000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Rectangle 13"/>
          <p:cNvSpPr>
            <a:spLocks noChangeArrowheads="1"/>
          </p:cNvSpPr>
          <p:nvPr/>
        </p:nvSpPr>
        <p:spPr bwMode="auto">
          <a:xfrm>
            <a:off x="5892800" y="26289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hlink"/>
                </a:solidFill>
                <a:latin typeface="Tahoma" pitchFamily="34" charset="0"/>
              </a:rPr>
              <a:t>Search</a:t>
            </a:r>
          </a:p>
        </p:txBody>
      </p:sp>
      <p:sp>
        <p:nvSpPr>
          <p:cNvPr id="79887" name="Rectangle 14"/>
          <p:cNvSpPr>
            <a:spLocks noChangeArrowheads="1"/>
          </p:cNvSpPr>
          <p:nvPr/>
        </p:nvSpPr>
        <p:spPr bwMode="auto">
          <a:xfrm>
            <a:off x="7620000" y="2641600"/>
            <a:ext cx="317500" cy="3429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hlink"/>
                </a:solidFill>
                <a:latin typeface="Tahoma" pitchFamily="34" charset="0"/>
              </a:rPr>
              <a:t>U</a:t>
            </a:r>
          </a:p>
          <a:p>
            <a:pPr algn="ctr"/>
            <a:r>
              <a:rPr lang="en-US" sz="1400">
                <a:solidFill>
                  <a:schemeClr val="hlink"/>
                </a:solidFill>
                <a:latin typeface="Tahoma" pitchFamily="34" charset="0"/>
              </a:rPr>
              <a:t>S</a:t>
            </a:r>
          </a:p>
          <a:p>
            <a:pPr algn="ctr"/>
            <a:r>
              <a:rPr lang="en-US" sz="1400">
                <a:solidFill>
                  <a:schemeClr val="hlink"/>
                </a:solidFill>
                <a:latin typeface="Tahoma" pitchFamily="34" charset="0"/>
              </a:rPr>
              <a:t>E</a:t>
            </a:r>
          </a:p>
          <a:p>
            <a:pPr algn="ctr"/>
            <a:r>
              <a:rPr lang="en-US" sz="1400">
                <a:solidFill>
                  <a:schemeClr val="hlink"/>
                </a:solidFill>
                <a:latin typeface="Tahoma" pitchFamily="34" charset="0"/>
              </a:rPr>
              <a:t>R</a:t>
            </a:r>
          </a:p>
          <a:p>
            <a:pPr algn="ctr"/>
            <a:endParaRPr lang="en-US" sz="1400">
              <a:solidFill>
                <a:schemeClr val="hlink"/>
              </a:solidFill>
              <a:latin typeface="Tahoma" pitchFamily="34" charset="0"/>
            </a:endParaRPr>
          </a:p>
          <a:p>
            <a:pPr algn="ctr"/>
            <a:r>
              <a:rPr lang="en-US" sz="1400">
                <a:solidFill>
                  <a:schemeClr val="hlink"/>
                </a:solidFill>
                <a:latin typeface="Tahoma" pitchFamily="34" charset="0"/>
              </a:rPr>
              <a:t>I</a:t>
            </a:r>
          </a:p>
          <a:p>
            <a:pPr algn="ctr"/>
            <a:r>
              <a:rPr lang="en-US" sz="1400">
                <a:solidFill>
                  <a:schemeClr val="hlink"/>
                </a:solidFill>
                <a:latin typeface="Tahoma" pitchFamily="34" charset="0"/>
              </a:rPr>
              <a:t>N</a:t>
            </a:r>
          </a:p>
          <a:p>
            <a:pPr algn="ctr"/>
            <a:r>
              <a:rPr lang="en-US" sz="1400">
                <a:solidFill>
                  <a:schemeClr val="hlink"/>
                </a:solidFill>
                <a:latin typeface="Tahoma" pitchFamily="34" charset="0"/>
              </a:rPr>
              <a:t>T</a:t>
            </a:r>
          </a:p>
          <a:p>
            <a:pPr algn="ctr"/>
            <a:r>
              <a:rPr lang="en-US" sz="1400">
                <a:solidFill>
                  <a:schemeClr val="hlink"/>
                </a:solidFill>
                <a:latin typeface="Tahoma" pitchFamily="34" charset="0"/>
              </a:rPr>
              <a:t>E</a:t>
            </a:r>
          </a:p>
          <a:p>
            <a:pPr algn="ctr"/>
            <a:r>
              <a:rPr lang="en-US" sz="1400">
                <a:solidFill>
                  <a:schemeClr val="hlink"/>
                </a:solidFill>
                <a:latin typeface="Tahoma" pitchFamily="34" charset="0"/>
              </a:rPr>
              <a:t>R</a:t>
            </a:r>
          </a:p>
          <a:p>
            <a:pPr algn="ctr"/>
            <a:r>
              <a:rPr lang="en-US" sz="1400">
                <a:solidFill>
                  <a:schemeClr val="hlink"/>
                </a:solidFill>
                <a:latin typeface="Tahoma" pitchFamily="34" charset="0"/>
              </a:rPr>
              <a:t>F</a:t>
            </a:r>
          </a:p>
          <a:p>
            <a:pPr algn="ctr"/>
            <a:r>
              <a:rPr lang="en-US" sz="1400">
                <a:solidFill>
                  <a:schemeClr val="hlink"/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400">
                <a:solidFill>
                  <a:schemeClr val="hlink"/>
                </a:solidFill>
                <a:latin typeface="Tahoma" pitchFamily="34" charset="0"/>
              </a:rPr>
              <a:t>C</a:t>
            </a:r>
          </a:p>
          <a:p>
            <a:pPr algn="ctr"/>
            <a:r>
              <a:rPr lang="en-US" sz="1400">
                <a:solidFill>
                  <a:schemeClr val="hlink"/>
                </a:solidFill>
                <a:latin typeface="Tahoma" pitchFamily="34" charset="0"/>
              </a:rPr>
              <a:t>E</a:t>
            </a:r>
          </a:p>
        </p:txBody>
      </p:sp>
      <p:sp>
        <p:nvSpPr>
          <p:cNvPr id="79888" name="Line 15"/>
          <p:cNvSpPr>
            <a:spLocks noChangeShapeType="1"/>
          </p:cNvSpPr>
          <p:nvPr/>
        </p:nvSpPr>
        <p:spPr bwMode="auto">
          <a:xfrm>
            <a:off x="4953000" y="43688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89" name="Line 16"/>
          <p:cNvSpPr>
            <a:spLocks noChangeShapeType="1"/>
          </p:cNvSpPr>
          <p:nvPr/>
        </p:nvSpPr>
        <p:spPr bwMode="auto">
          <a:xfrm>
            <a:off x="5346700" y="57404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0" name="Line 17"/>
          <p:cNvSpPr>
            <a:spLocks noChangeShapeType="1"/>
          </p:cNvSpPr>
          <p:nvPr/>
        </p:nvSpPr>
        <p:spPr bwMode="auto">
          <a:xfrm>
            <a:off x="5334000" y="52197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1" name="Line 18"/>
          <p:cNvSpPr>
            <a:spLocks noChangeShapeType="1"/>
          </p:cNvSpPr>
          <p:nvPr/>
        </p:nvSpPr>
        <p:spPr bwMode="auto">
          <a:xfrm>
            <a:off x="5334000" y="48133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2" name="Line 19"/>
          <p:cNvSpPr>
            <a:spLocks noChangeShapeType="1"/>
          </p:cNvSpPr>
          <p:nvPr/>
        </p:nvSpPr>
        <p:spPr bwMode="auto">
          <a:xfrm>
            <a:off x="5334000" y="44196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3" name="Line 20"/>
          <p:cNvSpPr>
            <a:spLocks noChangeShapeType="1"/>
          </p:cNvSpPr>
          <p:nvPr/>
        </p:nvSpPr>
        <p:spPr bwMode="auto">
          <a:xfrm>
            <a:off x="5346700" y="39878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4" name="Line 21"/>
          <p:cNvSpPr>
            <a:spLocks noChangeShapeType="1"/>
          </p:cNvSpPr>
          <p:nvPr/>
        </p:nvSpPr>
        <p:spPr bwMode="auto">
          <a:xfrm>
            <a:off x="5334000" y="35814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5" name="Line 22"/>
          <p:cNvSpPr>
            <a:spLocks noChangeShapeType="1"/>
          </p:cNvSpPr>
          <p:nvPr/>
        </p:nvSpPr>
        <p:spPr bwMode="auto">
          <a:xfrm>
            <a:off x="5346700" y="32004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6" name="Line 23"/>
          <p:cNvSpPr>
            <a:spLocks noChangeShapeType="1"/>
          </p:cNvSpPr>
          <p:nvPr/>
        </p:nvSpPr>
        <p:spPr bwMode="auto">
          <a:xfrm>
            <a:off x="5346700" y="27813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7" name="Rectangle 24"/>
          <p:cNvSpPr>
            <a:spLocks noChangeArrowheads="1"/>
          </p:cNvSpPr>
          <p:nvPr/>
        </p:nvSpPr>
        <p:spPr bwMode="auto">
          <a:xfrm>
            <a:off x="5892800" y="30353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hlink"/>
                </a:solidFill>
                <a:latin typeface="Tahoma" pitchFamily="34" charset="0"/>
              </a:rPr>
              <a:t>Browse</a:t>
            </a:r>
          </a:p>
        </p:txBody>
      </p:sp>
      <p:sp>
        <p:nvSpPr>
          <p:cNvPr id="79898" name="Rectangle 25"/>
          <p:cNvSpPr>
            <a:spLocks noChangeArrowheads="1"/>
          </p:cNvSpPr>
          <p:nvPr/>
        </p:nvSpPr>
        <p:spPr bwMode="auto">
          <a:xfrm>
            <a:off x="5892800" y="34417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hlink"/>
                </a:solidFill>
                <a:latin typeface="Tahoma" pitchFamily="34" charset="0"/>
              </a:rPr>
              <a:t>Recommend</a:t>
            </a:r>
          </a:p>
        </p:txBody>
      </p:sp>
      <p:sp>
        <p:nvSpPr>
          <p:cNvPr id="79899" name="Rectangle 26"/>
          <p:cNvSpPr>
            <a:spLocks noChangeArrowheads="1"/>
          </p:cNvSpPr>
          <p:nvPr/>
        </p:nvSpPr>
        <p:spPr bwMode="auto">
          <a:xfrm>
            <a:off x="5892800" y="38481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hlink"/>
                </a:solidFill>
                <a:latin typeface="Tahoma" pitchFamily="34" charset="0"/>
              </a:rPr>
              <a:t>Note</a:t>
            </a:r>
          </a:p>
        </p:txBody>
      </p:sp>
      <p:sp>
        <p:nvSpPr>
          <p:cNvPr id="79900" name="Rectangle 27"/>
          <p:cNvSpPr>
            <a:spLocks noChangeArrowheads="1"/>
          </p:cNvSpPr>
          <p:nvPr/>
        </p:nvSpPr>
        <p:spPr bwMode="auto">
          <a:xfrm>
            <a:off x="5892800" y="42545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hlink"/>
                </a:solidFill>
                <a:latin typeface="Tahoma" pitchFamily="34" charset="0"/>
              </a:rPr>
              <a:t>Personalize</a:t>
            </a:r>
          </a:p>
        </p:txBody>
      </p:sp>
      <p:sp>
        <p:nvSpPr>
          <p:cNvPr id="79901" name="Rectangle 28"/>
          <p:cNvSpPr>
            <a:spLocks noChangeArrowheads="1"/>
          </p:cNvSpPr>
          <p:nvPr/>
        </p:nvSpPr>
        <p:spPr bwMode="auto">
          <a:xfrm>
            <a:off x="5905500" y="4660900"/>
            <a:ext cx="1397000" cy="3048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Review</a:t>
            </a:r>
          </a:p>
        </p:txBody>
      </p:sp>
      <p:sp>
        <p:nvSpPr>
          <p:cNvPr id="79902" name="Rectangle 29"/>
          <p:cNvSpPr>
            <a:spLocks noChangeArrowheads="1"/>
          </p:cNvSpPr>
          <p:nvPr/>
        </p:nvSpPr>
        <p:spPr bwMode="auto">
          <a:xfrm>
            <a:off x="5918200" y="5067300"/>
            <a:ext cx="1397000" cy="3048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Visualizations</a:t>
            </a:r>
          </a:p>
        </p:txBody>
      </p:sp>
      <p:sp>
        <p:nvSpPr>
          <p:cNvPr id="79903" name="Rectangle 30"/>
          <p:cNvSpPr>
            <a:spLocks noChangeArrowheads="1"/>
          </p:cNvSpPr>
          <p:nvPr/>
        </p:nvSpPr>
        <p:spPr bwMode="auto">
          <a:xfrm>
            <a:off x="5930900" y="5486400"/>
            <a:ext cx="1397000" cy="6096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hlink"/>
                </a:solidFill>
                <a:latin typeface="Tahoma" pitchFamily="34" charset="0"/>
              </a:rPr>
              <a:t>Archaeology</a:t>
            </a:r>
          </a:p>
          <a:p>
            <a:pPr algn="ctr"/>
            <a:r>
              <a:rPr lang="en-US" b="0">
                <a:solidFill>
                  <a:schemeClr val="hlink"/>
                </a:solidFill>
                <a:latin typeface="Tahoma" pitchFamily="34" charset="0"/>
              </a:rPr>
              <a:t>Specific</a:t>
            </a:r>
          </a:p>
        </p:txBody>
      </p:sp>
      <p:sp>
        <p:nvSpPr>
          <p:cNvPr id="79904" name="Line 31"/>
          <p:cNvSpPr>
            <a:spLocks noChangeShapeType="1"/>
          </p:cNvSpPr>
          <p:nvPr/>
        </p:nvSpPr>
        <p:spPr bwMode="auto">
          <a:xfrm>
            <a:off x="5334000" y="2781300"/>
            <a:ext cx="0" cy="29718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5" name="Line 32"/>
          <p:cNvSpPr>
            <a:spLocks noChangeShapeType="1"/>
          </p:cNvSpPr>
          <p:nvPr/>
        </p:nvSpPr>
        <p:spPr bwMode="auto">
          <a:xfrm>
            <a:off x="7315200" y="28194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6" name="Line 33"/>
          <p:cNvSpPr>
            <a:spLocks noChangeShapeType="1"/>
          </p:cNvSpPr>
          <p:nvPr/>
        </p:nvSpPr>
        <p:spPr bwMode="auto">
          <a:xfrm>
            <a:off x="7315200" y="32004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7" name="Line 34"/>
          <p:cNvSpPr>
            <a:spLocks noChangeShapeType="1"/>
          </p:cNvSpPr>
          <p:nvPr/>
        </p:nvSpPr>
        <p:spPr bwMode="auto">
          <a:xfrm>
            <a:off x="7315200" y="36068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8" name="Line 35"/>
          <p:cNvSpPr>
            <a:spLocks noChangeShapeType="1"/>
          </p:cNvSpPr>
          <p:nvPr/>
        </p:nvSpPr>
        <p:spPr bwMode="auto">
          <a:xfrm>
            <a:off x="7315200" y="40132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9" name="Line 36"/>
          <p:cNvSpPr>
            <a:spLocks noChangeShapeType="1"/>
          </p:cNvSpPr>
          <p:nvPr/>
        </p:nvSpPr>
        <p:spPr bwMode="auto">
          <a:xfrm>
            <a:off x="7315200" y="44196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0" name="Line 37"/>
          <p:cNvSpPr>
            <a:spLocks noChangeShapeType="1"/>
          </p:cNvSpPr>
          <p:nvPr/>
        </p:nvSpPr>
        <p:spPr bwMode="auto">
          <a:xfrm>
            <a:off x="7315200" y="48387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1" name="Line 38"/>
          <p:cNvSpPr>
            <a:spLocks noChangeShapeType="1"/>
          </p:cNvSpPr>
          <p:nvPr/>
        </p:nvSpPr>
        <p:spPr bwMode="auto">
          <a:xfrm>
            <a:off x="7327900" y="52197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2" name="Line 39"/>
          <p:cNvSpPr>
            <a:spLocks noChangeShapeType="1"/>
          </p:cNvSpPr>
          <p:nvPr/>
        </p:nvSpPr>
        <p:spPr bwMode="auto">
          <a:xfrm>
            <a:off x="7327900" y="57912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3" name="Rectangle 40"/>
          <p:cNvSpPr>
            <a:spLocks noChangeArrowheads="1"/>
          </p:cNvSpPr>
          <p:nvPr/>
        </p:nvSpPr>
        <p:spPr bwMode="auto">
          <a:xfrm>
            <a:off x="3594100" y="2476500"/>
            <a:ext cx="4495800" cy="3733800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8216900" y="3886200"/>
            <a:ext cx="609600" cy="609600"/>
            <a:chOff x="2160" y="2640"/>
            <a:chExt cx="1417" cy="1111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 flipH="1">
              <a:off x="2160" y="2640"/>
              <a:ext cx="410" cy="752"/>
              <a:chOff x="3300" y="2016"/>
              <a:chExt cx="410" cy="752"/>
            </a:xfrm>
          </p:grpSpPr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3300" y="2249"/>
                <a:ext cx="410" cy="519"/>
                <a:chOff x="3300" y="2249"/>
                <a:chExt cx="410" cy="519"/>
              </a:xfrm>
            </p:grpSpPr>
            <p:sp>
              <p:nvSpPr>
                <p:cNvPr id="79976" name="Rectangle 44"/>
                <p:cNvSpPr>
                  <a:spLocks noChangeArrowheads="1"/>
                </p:cNvSpPr>
                <p:nvPr/>
              </p:nvSpPr>
              <p:spPr bwMode="auto">
                <a:xfrm>
                  <a:off x="3369" y="2249"/>
                  <a:ext cx="275" cy="112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7" name="Rectangle 45"/>
                <p:cNvSpPr>
                  <a:spLocks noChangeArrowheads="1"/>
                </p:cNvSpPr>
                <p:nvPr/>
              </p:nvSpPr>
              <p:spPr bwMode="auto">
                <a:xfrm>
                  <a:off x="3300" y="2322"/>
                  <a:ext cx="410" cy="44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8" name="Arc 46"/>
                <p:cNvSpPr>
                  <a:spLocks/>
                </p:cNvSpPr>
                <p:nvPr/>
              </p:nvSpPr>
              <p:spPr bwMode="auto">
                <a:xfrm>
                  <a:off x="330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8"/>
                    <a:gd name="T2" fmla="*/ 0 w 21599"/>
                    <a:gd name="T3" fmla="*/ 0 h 21598"/>
                    <a:gd name="T4" fmla="*/ 0 w 21599"/>
                    <a:gd name="T5" fmla="*/ 0 h 21598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8"/>
                    <a:gd name="T11" fmla="*/ 21599 w 21599"/>
                    <a:gd name="T12" fmla="*/ 21598 h 215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8" fill="none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</a:path>
                    <a:path w="21599" h="21598" stroke="0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  <a:lnTo>
                        <a:pt x="21599" y="2159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9" name="Arc 47"/>
                <p:cNvSpPr>
                  <a:spLocks/>
                </p:cNvSpPr>
                <p:nvPr/>
              </p:nvSpPr>
              <p:spPr bwMode="auto">
                <a:xfrm>
                  <a:off x="3632" y="2250"/>
                  <a:ext cx="77" cy="91"/>
                </a:xfrm>
                <a:custGeom>
                  <a:avLst/>
                  <a:gdLst>
                    <a:gd name="T0" fmla="*/ 0 w 21882"/>
                    <a:gd name="T1" fmla="*/ 0 h 21600"/>
                    <a:gd name="T2" fmla="*/ 0 w 21882"/>
                    <a:gd name="T3" fmla="*/ 0 h 21600"/>
                    <a:gd name="T4" fmla="*/ 0 w 2188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82"/>
                    <a:gd name="T10" fmla="*/ 0 h 21600"/>
                    <a:gd name="T11" fmla="*/ 21882 w 2188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82" h="21600" fill="none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</a:path>
                    <a:path w="21882" h="21600" stroke="0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  <a:lnTo>
                        <a:pt x="283" y="2160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75" name="Oval 48"/>
              <p:cNvSpPr>
                <a:spLocks noChangeArrowheads="1"/>
              </p:cNvSpPr>
              <p:nvPr/>
            </p:nvSpPr>
            <p:spPr bwMode="auto">
              <a:xfrm>
                <a:off x="3392" y="2016"/>
                <a:ext cx="223" cy="215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9"/>
            <p:cNvGrpSpPr>
              <a:grpSpLocks/>
            </p:cNvGrpSpPr>
            <p:nvPr/>
          </p:nvGrpSpPr>
          <p:grpSpPr bwMode="auto">
            <a:xfrm flipH="1">
              <a:off x="3168" y="2640"/>
              <a:ext cx="409" cy="752"/>
              <a:chOff x="2079" y="2016"/>
              <a:chExt cx="409" cy="752"/>
            </a:xfrm>
          </p:grpSpPr>
          <p:grpSp>
            <p:nvGrpSpPr>
              <p:cNvPr id="6" name="Group 50"/>
              <p:cNvGrpSpPr>
                <a:grpSpLocks/>
              </p:cNvGrpSpPr>
              <p:nvPr/>
            </p:nvGrpSpPr>
            <p:grpSpPr bwMode="auto">
              <a:xfrm>
                <a:off x="2079" y="2249"/>
                <a:ext cx="409" cy="519"/>
                <a:chOff x="2079" y="2249"/>
                <a:chExt cx="409" cy="519"/>
              </a:xfrm>
            </p:grpSpPr>
            <p:sp>
              <p:nvSpPr>
                <p:cNvPr id="79970" name="Rectangle 51"/>
                <p:cNvSpPr>
                  <a:spLocks noChangeArrowheads="1"/>
                </p:cNvSpPr>
                <p:nvPr/>
              </p:nvSpPr>
              <p:spPr bwMode="auto">
                <a:xfrm>
                  <a:off x="2149" y="2249"/>
                  <a:ext cx="274" cy="11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1" name="Rectangle 52"/>
                <p:cNvSpPr>
                  <a:spLocks noChangeArrowheads="1"/>
                </p:cNvSpPr>
                <p:nvPr/>
              </p:nvSpPr>
              <p:spPr bwMode="auto">
                <a:xfrm>
                  <a:off x="2079" y="2322"/>
                  <a:ext cx="409" cy="446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2" name="Arc 53"/>
                <p:cNvSpPr>
                  <a:spLocks/>
                </p:cNvSpPr>
                <p:nvPr/>
              </p:nvSpPr>
              <p:spPr bwMode="auto">
                <a:xfrm>
                  <a:off x="208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2"/>
                    <a:gd name="T2" fmla="*/ 0 w 21599"/>
                    <a:gd name="T3" fmla="*/ 0 h 21592"/>
                    <a:gd name="T4" fmla="*/ 0 w 21599"/>
                    <a:gd name="T5" fmla="*/ 0 h 21592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2"/>
                    <a:gd name="T11" fmla="*/ 21599 w 21599"/>
                    <a:gd name="T12" fmla="*/ 21592 h 215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2" fill="none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</a:path>
                    <a:path w="21599" h="21592" stroke="0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  <a:lnTo>
                        <a:pt x="21599" y="21592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3" name="Arc 54"/>
                <p:cNvSpPr>
                  <a:spLocks/>
                </p:cNvSpPr>
                <p:nvPr/>
              </p:nvSpPr>
              <p:spPr bwMode="auto">
                <a:xfrm>
                  <a:off x="2412" y="2250"/>
                  <a:ext cx="75" cy="91"/>
                </a:xfrm>
                <a:custGeom>
                  <a:avLst/>
                  <a:gdLst>
                    <a:gd name="T0" fmla="*/ 0 w 21599"/>
                    <a:gd name="T1" fmla="*/ 0 h 21600"/>
                    <a:gd name="T2" fmla="*/ 0 w 21599"/>
                    <a:gd name="T3" fmla="*/ 0 h 21600"/>
                    <a:gd name="T4" fmla="*/ 0 w 2159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600"/>
                    <a:gd name="T11" fmla="*/ 21599 w 2159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600" fill="none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</a:path>
                    <a:path w="21599" h="21600" stroke="0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69" name="Oval 55"/>
              <p:cNvSpPr>
                <a:spLocks noChangeArrowheads="1"/>
              </p:cNvSpPr>
              <p:nvPr/>
            </p:nvSpPr>
            <p:spPr bwMode="auto">
              <a:xfrm>
                <a:off x="2172" y="2016"/>
                <a:ext cx="222" cy="215"/>
              </a:xfrm>
              <a:prstGeom prst="ellipse">
                <a:avLst/>
              </a:prstGeom>
              <a:solidFill>
                <a:srgbClr val="0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56"/>
            <p:cNvGrpSpPr>
              <a:grpSpLocks/>
            </p:cNvGrpSpPr>
            <p:nvPr/>
          </p:nvGrpSpPr>
          <p:grpSpPr bwMode="auto">
            <a:xfrm>
              <a:off x="2352" y="2976"/>
              <a:ext cx="1031" cy="775"/>
              <a:chOff x="2339" y="2285"/>
              <a:chExt cx="1031" cy="775"/>
            </a:xfrm>
          </p:grpSpPr>
          <p:grpSp>
            <p:nvGrpSpPr>
              <p:cNvPr id="8" name="Group 57"/>
              <p:cNvGrpSpPr>
                <a:grpSpLocks/>
              </p:cNvGrpSpPr>
              <p:nvPr/>
            </p:nvGrpSpPr>
            <p:grpSpPr bwMode="auto">
              <a:xfrm>
                <a:off x="2865" y="2292"/>
                <a:ext cx="505" cy="768"/>
                <a:chOff x="2865" y="2292"/>
                <a:chExt cx="505" cy="768"/>
              </a:xfrm>
            </p:grpSpPr>
            <p:sp>
              <p:nvSpPr>
                <p:cNvPr id="79962" name="Oval 58"/>
                <p:cNvSpPr>
                  <a:spLocks noChangeArrowheads="1"/>
                </p:cNvSpPr>
                <p:nvPr/>
              </p:nvSpPr>
              <p:spPr bwMode="auto">
                <a:xfrm>
                  <a:off x="2981" y="2292"/>
                  <a:ext cx="270" cy="261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" name="Group 59"/>
                <p:cNvGrpSpPr>
                  <a:grpSpLocks/>
                </p:cNvGrpSpPr>
                <p:nvPr/>
              </p:nvGrpSpPr>
              <p:grpSpPr bwMode="auto">
                <a:xfrm>
                  <a:off x="2865" y="2576"/>
                  <a:ext cx="505" cy="484"/>
                  <a:chOff x="2865" y="2576"/>
                  <a:chExt cx="505" cy="484"/>
                </a:xfrm>
              </p:grpSpPr>
              <p:sp>
                <p:nvSpPr>
                  <p:cNvPr id="79964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950" y="2576"/>
                    <a:ext cx="334" cy="13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66"/>
                    <a:ext cx="504" cy="39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6" name="Arc 62"/>
                  <p:cNvSpPr>
                    <a:spLocks/>
                  </p:cNvSpPr>
                  <p:nvPr/>
                </p:nvSpPr>
                <p:spPr bwMode="auto">
                  <a:xfrm>
                    <a:off x="2865" y="2577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5"/>
                      <a:gd name="T2" fmla="*/ 0 w 21600"/>
                      <a:gd name="T3" fmla="*/ 0 h 21595"/>
                      <a:gd name="T4" fmla="*/ 0 w 21600"/>
                      <a:gd name="T5" fmla="*/ 0 h 21595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5"/>
                      <a:gd name="T11" fmla="*/ 21600 w 21600"/>
                      <a:gd name="T12" fmla="*/ 21595 h 215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5" fill="none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</a:path>
                      <a:path w="21600" h="21595" stroke="0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  <a:lnTo>
                          <a:pt x="21600" y="2159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7" name="Arc 63"/>
                  <p:cNvSpPr>
                    <a:spLocks/>
                  </p:cNvSpPr>
                  <p:nvPr/>
                </p:nvSpPr>
                <p:spPr bwMode="auto">
                  <a:xfrm>
                    <a:off x="3275" y="2578"/>
                    <a:ext cx="93" cy="109"/>
                  </a:xfrm>
                  <a:custGeom>
                    <a:avLst/>
                    <a:gdLst>
                      <a:gd name="T0" fmla="*/ 0 w 21600"/>
                      <a:gd name="T1" fmla="*/ 0 h 21803"/>
                      <a:gd name="T2" fmla="*/ 0 w 21600"/>
                      <a:gd name="T3" fmla="*/ 0 h 21803"/>
                      <a:gd name="T4" fmla="*/ 0 w 21600"/>
                      <a:gd name="T5" fmla="*/ 0 h 2180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803"/>
                      <a:gd name="T11" fmla="*/ 21600 w 21600"/>
                      <a:gd name="T12" fmla="*/ 21803 h 218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803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</a:path>
                      <a:path w="21600" h="21803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64"/>
              <p:cNvGrpSpPr>
                <a:grpSpLocks/>
              </p:cNvGrpSpPr>
              <p:nvPr/>
            </p:nvGrpSpPr>
            <p:grpSpPr bwMode="auto">
              <a:xfrm>
                <a:off x="2339" y="2285"/>
                <a:ext cx="506" cy="768"/>
                <a:chOff x="2339" y="2285"/>
                <a:chExt cx="506" cy="768"/>
              </a:xfrm>
            </p:grpSpPr>
            <p:sp>
              <p:nvSpPr>
                <p:cNvPr id="79956" name="Oval 65"/>
                <p:cNvSpPr>
                  <a:spLocks noChangeArrowheads="1"/>
                </p:cNvSpPr>
                <p:nvPr/>
              </p:nvSpPr>
              <p:spPr bwMode="auto">
                <a:xfrm>
                  <a:off x="2456" y="2285"/>
                  <a:ext cx="269" cy="26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" name="Group 66"/>
                <p:cNvGrpSpPr>
                  <a:grpSpLocks/>
                </p:cNvGrpSpPr>
                <p:nvPr/>
              </p:nvGrpSpPr>
              <p:grpSpPr bwMode="auto">
                <a:xfrm>
                  <a:off x="2339" y="2569"/>
                  <a:ext cx="506" cy="484"/>
                  <a:chOff x="2339" y="2569"/>
                  <a:chExt cx="506" cy="484"/>
                </a:xfrm>
              </p:grpSpPr>
              <p:sp>
                <p:nvSpPr>
                  <p:cNvPr id="7995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425" y="2569"/>
                    <a:ext cx="333" cy="13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59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340" y="2659"/>
                    <a:ext cx="505" cy="39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0" name="Arc 69"/>
                  <p:cNvSpPr>
                    <a:spLocks/>
                  </p:cNvSpPr>
                  <p:nvPr/>
                </p:nvSpPr>
                <p:spPr bwMode="auto">
                  <a:xfrm>
                    <a:off x="2339" y="2570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9"/>
                      <a:gd name="T2" fmla="*/ 0 w 21600"/>
                      <a:gd name="T3" fmla="*/ 0 h 21599"/>
                      <a:gd name="T4" fmla="*/ 0 w 21600"/>
                      <a:gd name="T5" fmla="*/ 0 h 2159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9"/>
                      <a:gd name="T11" fmla="*/ 21600 w 21600"/>
                      <a:gd name="T12" fmla="*/ 21599 h 2159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9" fill="none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</a:path>
                      <a:path w="21600" h="21599" stroke="0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  <a:lnTo>
                          <a:pt x="21600" y="21599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1" name="Arc 70"/>
                  <p:cNvSpPr>
                    <a:spLocks/>
                  </p:cNvSpPr>
                  <p:nvPr/>
                </p:nvSpPr>
                <p:spPr bwMode="auto">
                  <a:xfrm>
                    <a:off x="2752" y="2569"/>
                    <a:ext cx="93" cy="10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79915" name="Line 71"/>
          <p:cNvSpPr>
            <a:spLocks noChangeShapeType="1"/>
          </p:cNvSpPr>
          <p:nvPr/>
        </p:nvSpPr>
        <p:spPr bwMode="auto">
          <a:xfrm>
            <a:off x="7937500" y="42291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304800" y="3937000"/>
            <a:ext cx="609600" cy="609600"/>
            <a:chOff x="2160" y="2640"/>
            <a:chExt cx="1417" cy="1111"/>
          </a:xfrm>
        </p:grpSpPr>
        <p:grpSp>
          <p:nvGrpSpPr>
            <p:cNvPr id="13" name="Group 73"/>
            <p:cNvGrpSpPr>
              <a:grpSpLocks/>
            </p:cNvGrpSpPr>
            <p:nvPr/>
          </p:nvGrpSpPr>
          <p:grpSpPr bwMode="auto">
            <a:xfrm flipH="1">
              <a:off x="2160" y="2640"/>
              <a:ext cx="410" cy="752"/>
              <a:chOff x="3300" y="2016"/>
              <a:chExt cx="410" cy="752"/>
            </a:xfrm>
          </p:grpSpPr>
          <p:grpSp>
            <p:nvGrpSpPr>
              <p:cNvPr id="14" name="Group 74"/>
              <p:cNvGrpSpPr>
                <a:grpSpLocks/>
              </p:cNvGrpSpPr>
              <p:nvPr/>
            </p:nvGrpSpPr>
            <p:grpSpPr bwMode="auto">
              <a:xfrm>
                <a:off x="3300" y="2249"/>
                <a:ext cx="410" cy="519"/>
                <a:chOff x="3300" y="2249"/>
                <a:chExt cx="410" cy="519"/>
              </a:xfrm>
            </p:grpSpPr>
            <p:sp>
              <p:nvSpPr>
                <p:cNvPr id="79947" name="Rectangle 75"/>
                <p:cNvSpPr>
                  <a:spLocks noChangeArrowheads="1"/>
                </p:cNvSpPr>
                <p:nvPr/>
              </p:nvSpPr>
              <p:spPr bwMode="auto">
                <a:xfrm>
                  <a:off x="3369" y="2249"/>
                  <a:ext cx="275" cy="112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8" name="Rectangle 76"/>
                <p:cNvSpPr>
                  <a:spLocks noChangeArrowheads="1"/>
                </p:cNvSpPr>
                <p:nvPr/>
              </p:nvSpPr>
              <p:spPr bwMode="auto">
                <a:xfrm>
                  <a:off x="3300" y="2322"/>
                  <a:ext cx="410" cy="44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9" name="Arc 77"/>
                <p:cNvSpPr>
                  <a:spLocks/>
                </p:cNvSpPr>
                <p:nvPr/>
              </p:nvSpPr>
              <p:spPr bwMode="auto">
                <a:xfrm>
                  <a:off x="330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8"/>
                    <a:gd name="T2" fmla="*/ 0 w 21599"/>
                    <a:gd name="T3" fmla="*/ 0 h 21598"/>
                    <a:gd name="T4" fmla="*/ 0 w 21599"/>
                    <a:gd name="T5" fmla="*/ 0 h 21598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8"/>
                    <a:gd name="T11" fmla="*/ 21599 w 21599"/>
                    <a:gd name="T12" fmla="*/ 21598 h 215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8" fill="none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</a:path>
                    <a:path w="21599" h="21598" stroke="0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  <a:lnTo>
                        <a:pt x="21599" y="2159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50" name="Arc 78"/>
                <p:cNvSpPr>
                  <a:spLocks/>
                </p:cNvSpPr>
                <p:nvPr/>
              </p:nvSpPr>
              <p:spPr bwMode="auto">
                <a:xfrm>
                  <a:off x="3632" y="2250"/>
                  <a:ext cx="77" cy="91"/>
                </a:xfrm>
                <a:custGeom>
                  <a:avLst/>
                  <a:gdLst>
                    <a:gd name="T0" fmla="*/ 0 w 21882"/>
                    <a:gd name="T1" fmla="*/ 0 h 21600"/>
                    <a:gd name="T2" fmla="*/ 0 w 21882"/>
                    <a:gd name="T3" fmla="*/ 0 h 21600"/>
                    <a:gd name="T4" fmla="*/ 0 w 2188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82"/>
                    <a:gd name="T10" fmla="*/ 0 h 21600"/>
                    <a:gd name="T11" fmla="*/ 21882 w 2188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82" h="21600" fill="none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</a:path>
                    <a:path w="21882" h="21600" stroke="0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  <a:lnTo>
                        <a:pt x="283" y="2160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46" name="Oval 79"/>
              <p:cNvSpPr>
                <a:spLocks noChangeArrowheads="1"/>
              </p:cNvSpPr>
              <p:nvPr/>
            </p:nvSpPr>
            <p:spPr bwMode="auto">
              <a:xfrm>
                <a:off x="3392" y="2016"/>
                <a:ext cx="223" cy="215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80"/>
            <p:cNvGrpSpPr>
              <a:grpSpLocks/>
            </p:cNvGrpSpPr>
            <p:nvPr/>
          </p:nvGrpSpPr>
          <p:grpSpPr bwMode="auto">
            <a:xfrm flipH="1">
              <a:off x="3168" y="2640"/>
              <a:ext cx="409" cy="752"/>
              <a:chOff x="2079" y="2016"/>
              <a:chExt cx="409" cy="752"/>
            </a:xfrm>
          </p:grpSpPr>
          <p:grpSp>
            <p:nvGrpSpPr>
              <p:cNvPr id="16" name="Group 81"/>
              <p:cNvGrpSpPr>
                <a:grpSpLocks/>
              </p:cNvGrpSpPr>
              <p:nvPr/>
            </p:nvGrpSpPr>
            <p:grpSpPr bwMode="auto">
              <a:xfrm>
                <a:off x="2079" y="2249"/>
                <a:ext cx="409" cy="519"/>
                <a:chOff x="2079" y="2249"/>
                <a:chExt cx="409" cy="519"/>
              </a:xfrm>
            </p:grpSpPr>
            <p:sp>
              <p:nvSpPr>
                <p:cNvPr id="79941" name="Rectangle 82"/>
                <p:cNvSpPr>
                  <a:spLocks noChangeArrowheads="1"/>
                </p:cNvSpPr>
                <p:nvPr/>
              </p:nvSpPr>
              <p:spPr bwMode="auto">
                <a:xfrm>
                  <a:off x="2149" y="2249"/>
                  <a:ext cx="274" cy="11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2" name="Rectangle 83"/>
                <p:cNvSpPr>
                  <a:spLocks noChangeArrowheads="1"/>
                </p:cNvSpPr>
                <p:nvPr/>
              </p:nvSpPr>
              <p:spPr bwMode="auto">
                <a:xfrm>
                  <a:off x="2079" y="2322"/>
                  <a:ext cx="409" cy="446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3" name="Arc 84"/>
                <p:cNvSpPr>
                  <a:spLocks/>
                </p:cNvSpPr>
                <p:nvPr/>
              </p:nvSpPr>
              <p:spPr bwMode="auto">
                <a:xfrm>
                  <a:off x="208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2"/>
                    <a:gd name="T2" fmla="*/ 0 w 21599"/>
                    <a:gd name="T3" fmla="*/ 0 h 21592"/>
                    <a:gd name="T4" fmla="*/ 0 w 21599"/>
                    <a:gd name="T5" fmla="*/ 0 h 21592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2"/>
                    <a:gd name="T11" fmla="*/ 21599 w 21599"/>
                    <a:gd name="T12" fmla="*/ 21592 h 215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2" fill="none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</a:path>
                    <a:path w="21599" h="21592" stroke="0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  <a:lnTo>
                        <a:pt x="21599" y="21592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4" name="Arc 85"/>
                <p:cNvSpPr>
                  <a:spLocks/>
                </p:cNvSpPr>
                <p:nvPr/>
              </p:nvSpPr>
              <p:spPr bwMode="auto">
                <a:xfrm>
                  <a:off x="2412" y="2250"/>
                  <a:ext cx="75" cy="91"/>
                </a:xfrm>
                <a:custGeom>
                  <a:avLst/>
                  <a:gdLst>
                    <a:gd name="T0" fmla="*/ 0 w 21599"/>
                    <a:gd name="T1" fmla="*/ 0 h 21600"/>
                    <a:gd name="T2" fmla="*/ 0 w 21599"/>
                    <a:gd name="T3" fmla="*/ 0 h 21600"/>
                    <a:gd name="T4" fmla="*/ 0 w 2159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600"/>
                    <a:gd name="T11" fmla="*/ 21599 w 2159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600" fill="none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</a:path>
                    <a:path w="21599" h="21600" stroke="0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40" name="Oval 86"/>
              <p:cNvSpPr>
                <a:spLocks noChangeArrowheads="1"/>
              </p:cNvSpPr>
              <p:nvPr/>
            </p:nvSpPr>
            <p:spPr bwMode="auto">
              <a:xfrm>
                <a:off x="2172" y="2016"/>
                <a:ext cx="222" cy="215"/>
              </a:xfrm>
              <a:prstGeom prst="ellipse">
                <a:avLst/>
              </a:prstGeom>
              <a:solidFill>
                <a:srgbClr val="0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87"/>
            <p:cNvGrpSpPr>
              <a:grpSpLocks/>
            </p:cNvGrpSpPr>
            <p:nvPr/>
          </p:nvGrpSpPr>
          <p:grpSpPr bwMode="auto">
            <a:xfrm>
              <a:off x="2352" y="2976"/>
              <a:ext cx="1031" cy="775"/>
              <a:chOff x="2339" y="2285"/>
              <a:chExt cx="1031" cy="775"/>
            </a:xfrm>
          </p:grpSpPr>
          <p:grpSp>
            <p:nvGrpSpPr>
              <p:cNvPr id="18" name="Group 88"/>
              <p:cNvGrpSpPr>
                <a:grpSpLocks/>
              </p:cNvGrpSpPr>
              <p:nvPr/>
            </p:nvGrpSpPr>
            <p:grpSpPr bwMode="auto">
              <a:xfrm>
                <a:off x="2865" y="2292"/>
                <a:ext cx="505" cy="768"/>
                <a:chOff x="2865" y="2292"/>
                <a:chExt cx="505" cy="768"/>
              </a:xfrm>
            </p:grpSpPr>
            <p:sp>
              <p:nvSpPr>
                <p:cNvPr id="79933" name="Oval 89"/>
                <p:cNvSpPr>
                  <a:spLocks noChangeArrowheads="1"/>
                </p:cNvSpPr>
                <p:nvPr/>
              </p:nvSpPr>
              <p:spPr bwMode="auto">
                <a:xfrm>
                  <a:off x="2981" y="2292"/>
                  <a:ext cx="270" cy="261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9" name="Group 90"/>
                <p:cNvGrpSpPr>
                  <a:grpSpLocks/>
                </p:cNvGrpSpPr>
                <p:nvPr/>
              </p:nvGrpSpPr>
              <p:grpSpPr bwMode="auto">
                <a:xfrm>
                  <a:off x="2865" y="2576"/>
                  <a:ext cx="505" cy="484"/>
                  <a:chOff x="2865" y="2576"/>
                  <a:chExt cx="505" cy="484"/>
                </a:xfrm>
              </p:grpSpPr>
              <p:sp>
                <p:nvSpPr>
                  <p:cNvPr id="79935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950" y="2576"/>
                    <a:ext cx="334" cy="13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6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66"/>
                    <a:ext cx="504" cy="39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7" name="Arc 93"/>
                  <p:cNvSpPr>
                    <a:spLocks/>
                  </p:cNvSpPr>
                  <p:nvPr/>
                </p:nvSpPr>
                <p:spPr bwMode="auto">
                  <a:xfrm>
                    <a:off x="2865" y="2577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5"/>
                      <a:gd name="T2" fmla="*/ 0 w 21600"/>
                      <a:gd name="T3" fmla="*/ 0 h 21595"/>
                      <a:gd name="T4" fmla="*/ 0 w 21600"/>
                      <a:gd name="T5" fmla="*/ 0 h 21595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5"/>
                      <a:gd name="T11" fmla="*/ 21600 w 21600"/>
                      <a:gd name="T12" fmla="*/ 21595 h 215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5" fill="none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</a:path>
                      <a:path w="21600" h="21595" stroke="0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  <a:lnTo>
                          <a:pt x="21600" y="2159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8" name="Arc 94"/>
                  <p:cNvSpPr>
                    <a:spLocks/>
                  </p:cNvSpPr>
                  <p:nvPr/>
                </p:nvSpPr>
                <p:spPr bwMode="auto">
                  <a:xfrm>
                    <a:off x="3275" y="2578"/>
                    <a:ext cx="93" cy="109"/>
                  </a:xfrm>
                  <a:custGeom>
                    <a:avLst/>
                    <a:gdLst>
                      <a:gd name="T0" fmla="*/ 0 w 21600"/>
                      <a:gd name="T1" fmla="*/ 0 h 21803"/>
                      <a:gd name="T2" fmla="*/ 0 w 21600"/>
                      <a:gd name="T3" fmla="*/ 0 h 21803"/>
                      <a:gd name="T4" fmla="*/ 0 w 21600"/>
                      <a:gd name="T5" fmla="*/ 0 h 2180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803"/>
                      <a:gd name="T11" fmla="*/ 21600 w 21600"/>
                      <a:gd name="T12" fmla="*/ 21803 h 218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803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</a:path>
                      <a:path w="21600" h="21803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" name="Group 95"/>
              <p:cNvGrpSpPr>
                <a:grpSpLocks/>
              </p:cNvGrpSpPr>
              <p:nvPr/>
            </p:nvGrpSpPr>
            <p:grpSpPr bwMode="auto">
              <a:xfrm>
                <a:off x="2339" y="2285"/>
                <a:ext cx="506" cy="768"/>
                <a:chOff x="2339" y="2285"/>
                <a:chExt cx="506" cy="768"/>
              </a:xfrm>
            </p:grpSpPr>
            <p:sp>
              <p:nvSpPr>
                <p:cNvPr id="79927" name="Oval 96"/>
                <p:cNvSpPr>
                  <a:spLocks noChangeArrowheads="1"/>
                </p:cNvSpPr>
                <p:nvPr/>
              </p:nvSpPr>
              <p:spPr bwMode="auto">
                <a:xfrm>
                  <a:off x="2456" y="2285"/>
                  <a:ext cx="269" cy="26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" name="Group 97"/>
                <p:cNvGrpSpPr>
                  <a:grpSpLocks/>
                </p:cNvGrpSpPr>
                <p:nvPr/>
              </p:nvGrpSpPr>
              <p:grpSpPr bwMode="auto">
                <a:xfrm>
                  <a:off x="2339" y="2569"/>
                  <a:ext cx="506" cy="484"/>
                  <a:chOff x="2339" y="2569"/>
                  <a:chExt cx="506" cy="484"/>
                </a:xfrm>
              </p:grpSpPr>
              <p:sp>
                <p:nvSpPr>
                  <p:cNvPr id="79929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425" y="2569"/>
                    <a:ext cx="333" cy="13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340" y="2659"/>
                    <a:ext cx="505" cy="39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1" name="Arc 100"/>
                  <p:cNvSpPr>
                    <a:spLocks/>
                  </p:cNvSpPr>
                  <p:nvPr/>
                </p:nvSpPr>
                <p:spPr bwMode="auto">
                  <a:xfrm>
                    <a:off x="2339" y="2570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9"/>
                      <a:gd name="T2" fmla="*/ 0 w 21600"/>
                      <a:gd name="T3" fmla="*/ 0 h 21599"/>
                      <a:gd name="T4" fmla="*/ 0 w 21600"/>
                      <a:gd name="T5" fmla="*/ 0 h 2159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9"/>
                      <a:gd name="T11" fmla="*/ 21600 w 21600"/>
                      <a:gd name="T12" fmla="*/ 21599 h 2159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9" fill="none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</a:path>
                      <a:path w="21600" h="21599" stroke="0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  <a:lnTo>
                          <a:pt x="21600" y="21599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2" name="Arc 101"/>
                  <p:cNvSpPr>
                    <a:spLocks/>
                  </p:cNvSpPr>
                  <p:nvPr/>
                </p:nvSpPr>
                <p:spPr bwMode="auto">
                  <a:xfrm>
                    <a:off x="2752" y="2569"/>
                    <a:ext cx="93" cy="10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79917" name="Line 102"/>
          <p:cNvSpPr>
            <a:spLocks noChangeShapeType="1"/>
          </p:cNvSpPr>
          <p:nvPr/>
        </p:nvSpPr>
        <p:spPr bwMode="auto">
          <a:xfrm>
            <a:off x="609600" y="42291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8" name="Rectangle 103"/>
          <p:cNvSpPr>
            <a:spLocks noChangeArrowheads="1"/>
          </p:cNvSpPr>
          <p:nvPr/>
        </p:nvSpPr>
        <p:spPr bwMode="auto">
          <a:xfrm>
            <a:off x="990600" y="2362200"/>
            <a:ext cx="2514600" cy="41910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9" name="Rectangle 104"/>
          <p:cNvSpPr>
            <a:spLocks noChangeArrowheads="1"/>
          </p:cNvSpPr>
          <p:nvPr/>
        </p:nvSpPr>
        <p:spPr bwMode="auto">
          <a:xfrm>
            <a:off x="6172200" y="6438900"/>
            <a:ext cx="9144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20" name="Text Box 105"/>
          <p:cNvSpPr txBox="1">
            <a:spLocks noChangeArrowheads="1"/>
          </p:cNvSpPr>
          <p:nvPr/>
        </p:nvSpPr>
        <p:spPr bwMode="auto">
          <a:xfrm>
            <a:off x="7162800" y="6400800"/>
            <a:ext cx="2133600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ahoma" pitchFamily="34" charset="0"/>
              </a:rPr>
              <a:t>Work in progress</a:t>
            </a:r>
          </a:p>
        </p:txBody>
      </p:sp>
      <p:sp>
        <p:nvSpPr>
          <p:cNvPr id="79921" name="Rectangle 106"/>
          <p:cNvSpPr>
            <a:spLocks noChangeArrowheads="1"/>
          </p:cNvSpPr>
          <p:nvPr/>
        </p:nvSpPr>
        <p:spPr bwMode="auto">
          <a:xfrm>
            <a:off x="1219200" y="5638800"/>
            <a:ext cx="1295400" cy="3302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2755E4-8F04-4011-9DF9-FD52B91E483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ETANA Societies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953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Historic and pre-historic societies (being studied)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Archaeologists (in academic institutes, fieldwork settings, or local and national governmental bodies)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Project directors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Technical staff (consisting of photographers, technical illustrators, and their assistants)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Field staff (responsible for the actual work of excavation)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Camp staff (e.g., camp managers, registrars, tool stewards)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smtClean="0"/>
              <a:t>General public (e.g., educators, learners, citizens)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F3D987-553D-4D1F-9D92-2850A72F776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ETANA Societies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Social issues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/>
              <a:t>Who owns the finds?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/>
              <a:t>Where should they be preserved?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/>
              <a:t>What nationality and ethnicity do they represent?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/>
              <a:t>Who has publication rights?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/>
              <a:t>What interactions took place between those at the site studied, and others? What theories are proposed by whom about this?</a:t>
            </a:r>
          </a:p>
          <a:p>
            <a:pPr marL="990600" lvl="1" indent="-533400" eaLnBrk="1" hangingPunct="1"/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73BDD8-F02D-4B1A-A3D5-2F2388361481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ETANA Scenarios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Life in the site in former times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Digital recording: the planning stage and the excavation stage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Planning stage: remote sensing, fieldwalking, field surveys, building surveys, consulting historical and other documentary sources, and managing the sites and monuments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Excavation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smtClean="0"/>
              <a:t>Detailed information is recorded, including for each layer of soil, and for features such as pole holes, pits, and ditches.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smtClean="0"/>
              <a:t>Data about each artifact is recorded together with information about its exact find spot.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smtClean="0"/>
              <a:t>Numerous environmental and other samples are taken for laboratory analysis, and the location and purpose of each is carefully recorded.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smtClean="0"/>
              <a:t>Large numbers of photographs are taken, both general views of the progress of excavation and detailed shots showing the contexts of finds.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Organization and storage of material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Analysis and hypotheses generation and testing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Publications, museum displays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Information services for the general public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C3B30A-6F91-44D3-91C5-B5748054BB72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ETANA Spaces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Geographic distribution of found artifacts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Temporal dimension (as inferred by archaeologists)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Metric or vector spaces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used to support retrieval operations, and to calculate distance (and similarity)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used to browse / constrain searches spatially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3D models of the past, used to reconstruct and visualize archaeological ruins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2D interfaces for human-computer interaction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C3F7C-6E15-455D-97D0-C116B6B2C2D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ETANA Structures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Site Organization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/>
              <a:t>Region, site, partition, sub-partition, locus, …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Temporal orderings (ages, periods)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Taxonomies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/>
              <a:t>for bones, seeds, building materials, …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Stratigraphic relationships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/>
              <a:t>above, beneath, coexistent</a:t>
            </a:r>
          </a:p>
          <a:p>
            <a:pPr marL="609600" indent="-609600" eaLnBrk="1" hangingPunct="1"/>
            <a:endParaRPr lang="en-US" smtClean="0"/>
          </a:p>
          <a:p>
            <a:pPr marL="609600" indent="-609600" eaLnBrk="1" hangingPunct="1"/>
            <a:endParaRPr 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A696BF-70B4-40DD-9C7D-1483B939EC7E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ETANA  Streams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successive photos and drawings of excavation sites, loci, unearthed artifacts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audio and video recordings of excavation activities and discussions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textual reports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3D models used to reconstruct and visualize archaeological ruins.</a:t>
            </a:r>
          </a:p>
          <a:p>
            <a:pPr marL="609600" indent="-609600" eaLnBrk="1" hangingPunct="1"/>
            <a:endParaRPr 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in 5 S -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Societies </a:t>
            </a:r>
            <a:r>
              <a:rPr lang="en-US" dirty="0" smtClean="0"/>
              <a:t>must Ensemble serve?</a:t>
            </a:r>
          </a:p>
          <a:p>
            <a:pPr lvl="1"/>
            <a:r>
              <a:rPr lang="en-US" dirty="0" smtClean="0"/>
              <a:t>Teachers</a:t>
            </a:r>
          </a:p>
          <a:p>
            <a:pPr lvl="1"/>
            <a:r>
              <a:rPr lang="en-US" dirty="0" smtClean="0"/>
              <a:t>Students, perhaps</a:t>
            </a:r>
          </a:p>
          <a:p>
            <a:pPr lvl="1"/>
            <a:r>
              <a:rPr lang="en-US" dirty="0" smtClean="0"/>
              <a:t>Groups with computing education tasks</a:t>
            </a:r>
          </a:p>
          <a:p>
            <a:pPr lvl="1"/>
            <a:r>
              <a:rPr lang="en-US" dirty="0" smtClean="0"/>
              <a:t>The NSDL</a:t>
            </a:r>
          </a:p>
          <a:p>
            <a:pPr lvl="1"/>
            <a:r>
              <a:rPr lang="en-US" dirty="0" smtClean="0"/>
              <a:t>The NSF</a:t>
            </a:r>
          </a:p>
          <a:p>
            <a:pPr lvl="1"/>
            <a:r>
              <a:rPr lang="en-US" dirty="0" smtClean="0"/>
              <a:t>Partner sites (providers and harvesters)</a:t>
            </a:r>
          </a:p>
          <a:p>
            <a:pPr lvl="1"/>
            <a:r>
              <a:rPr lang="en-US" dirty="0" smtClean="0"/>
              <a:t>The developers</a:t>
            </a:r>
          </a:p>
          <a:p>
            <a:pPr lvl="1"/>
            <a:r>
              <a:rPr lang="en-US" dirty="0" smtClean="0"/>
              <a:t>Related hardware / software 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5257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b="1" u="sng" dirty="0" smtClean="0"/>
              <a:t>An informal overview of digital libraries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An informal view of 5S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 formal perspective of 5S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What has been done with 5S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Ensemble in 5S -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53048" cy="54403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Scenarios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must be addressed? (a sample)</a:t>
            </a:r>
          </a:p>
          <a:p>
            <a:pPr lvl="1"/>
            <a:r>
              <a:rPr lang="en-US" dirty="0" smtClean="0"/>
              <a:t>Search, Browse</a:t>
            </a:r>
          </a:p>
          <a:p>
            <a:pPr lvl="1"/>
            <a:r>
              <a:rPr lang="en-US" dirty="0" smtClean="0"/>
              <a:t>User registration, login</a:t>
            </a:r>
          </a:p>
          <a:p>
            <a:pPr lvl="1"/>
            <a:r>
              <a:rPr lang="en-US" dirty="0" smtClean="0"/>
              <a:t>Commenting, rating, tagging</a:t>
            </a:r>
          </a:p>
          <a:p>
            <a:pPr lvl="1"/>
            <a:r>
              <a:rPr lang="en-US" dirty="0" smtClean="0"/>
              <a:t>Acquisition/de-acquisition/user contributing</a:t>
            </a:r>
          </a:p>
          <a:p>
            <a:pPr lvl="1"/>
            <a:r>
              <a:rPr lang="en-US" dirty="0" smtClean="0"/>
              <a:t>Share resources in, and collect data from, other places (</a:t>
            </a:r>
            <a:r>
              <a:rPr lang="en-US" dirty="0" err="1" smtClean="0"/>
              <a:t>CiteULike</a:t>
            </a:r>
            <a:r>
              <a:rPr lang="en-US" dirty="0" smtClean="0"/>
              <a:t>, </a:t>
            </a:r>
            <a:r>
              <a:rPr lang="en-US" dirty="0" err="1" smtClean="0"/>
              <a:t>Facebook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Acknowledge contributions</a:t>
            </a:r>
          </a:p>
          <a:p>
            <a:pPr lvl="1"/>
            <a:r>
              <a:rPr lang="en-US" dirty="0" smtClean="0"/>
              <a:t>Harvest and be harvested</a:t>
            </a:r>
          </a:p>
          <a:p>
            <a:pPr lvl="1"/>
            <a:r>
              <a:rPr lang="en-US" dirty="0" smtClean="0"/>
              <a:t>Join groups, participate in discussions</a:t>
            </a:r>
          </a:p>
          <a:p>
            <a:pPr lvl="1"/>
            <a:r>
              <a:rPr lang="en-US" dirty="0" smtClean="0"/>
              <a:t>Recover from failures</a:t>
            </a:r>
          </a:p>
          <a:p>
            <a:pPr lvl="2"/>
            <a:r>
              <a:rPr lang="en-US" sz="2600" dirty="0" smtClean="0"/>
              <a:t>Computer systems, storage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Ensemble in 5S -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573446"/>
          </a:xfrm>
        </p:spPr>
        <p:txBody>
          <a:bodyPr/>
          <a:lstStyle/>
          <a:p>
            <a:r>
              <a:rPr lang="en-US" dirty="0" smtClean="0"/>
              <a:t>What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Spaces </a:t>
            </a:r>
            <a:r>
              <a:rPr lang="en-US" dirty="0" smtClean="0"/>
              <a:t>will matter in Ensemble?</a:t>
            </a:r>
          </a:p>
          <a:p>
            <a:pPr lvl="1"/>
            <a:r>
              <a:rPr lang="en-US" dirty="0" smtClean="0"/>
              <a:t>User interface (2D generally, 3D in Second Life)</a:t>
            </a:r>
          </a:p>
          <a:p>
            <a:pPr lvl="1"/>
            <a:r>
              <a:rPr lang="en-US" dirty="0" smtClean="0"/>
              <a:t>Education level</a:t>
            </a:r>
          </a:p>
          <a:p>
            <a:pPr lvl="1"/>
            <a:r>
              <a:rPr lang="en-US" dirty="0" smtClean="0"/>
              <a:t>Curriculum standards or recommendations</a:t>
            </a:r>
          </a:p>
          <a:p>
            <a:pPr lvl="1"/>
            <a:r>
              <a:rPr lang="en-US" dirty="0" smtClean="0"/>
              <a:t>Topic spaces</a:t>
            </a:r>
          </a:p>
          <a:p>
            <a:pPr lvl="1"/>
            <a:r>
              <a:rPr lang="en-US" dirty="0" smtClean="0"/>
              <a:t>Vector and feature  spaces to support indexing, searching, and classifying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Ensemble in 5S -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295848" cy="41338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</a:t>
            </a:r>
            <a:r>
              <a:rPr lang="en-US" sz="2800" i="1" dirty="0" smtClean="0">
                <a:solidFill>
                  <a:srgbClr val="FF0000"/>
                </a:solidFill>
              </a:rPr>
              <a:t>Structures </a:t>
            </a:r>
            <a:r>
              <a:rPr lang="en-US" sz="2800" dirty="0" smtClean="0"/>
              <a:t>will we hold?</a:t>
            </a:r>
          </a:p>
          <a:p>
            <a:pPr lvl="1"/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Computing Ontology</a:t>
            </a:r>
          </a:p>
          <a:p>
            <a:pPr lvl="1"/>
            <a:r>
              <a:rPr lang="en-US" dirty="0" smtClean="0"/>
              <a:t>Database schema and tables</a:t>
            </a:r>
          </a:p>
          <a:p>
            <a:pPr lvl="1"/>
            <a:r>
              <a:rPr lang="en-US" dirty="0" smtClean="0"/>
              <a:t>Taxonomies</a:t>
            </a:r>
          </a:p>
          <a:p>
            <a:pPr lvl="2"/>
            <a:r>
              <a:rPr lang="en-US" sz="2800" dirty="0" smtClean="0"/>
              <a:t>Educational schema</a:t>
            </a:r>
          </a:p>
          <a:p>
            <a:pPr lvl="2"/>
            <a:r>
              <a:rPr lang="en-US" sz="2800" dirty="0" smtClean="0"/>
              <a:t>Computing topics (Knowledge units)</a:t>
            </a:r>
          </a:p>
          <a:p>
            <a:pPr lvl="2"/>
            <a:r>
              <a:rPr lang="en-US" sz="2800" dirty="0" smtClean="0"/>
              <a:t>Rating schemes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Ensemble in 5 S -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What </a:t>
            </a:r>
            <a:r>
              <a:rPr lang="en-US" sz="3000" i="1" dirty="0" smtClean="0">
                <a:solidFill>
                  <a:srgbClr val="FF0000"/>
                </a:solidFill>
              </a:rPr>
              <a:t>Streams </a:t>
            </a:r>
            <a:r>
              <a:rPr lang="en-US" sz="3000" dirty="0" smtClean="0"/>
              <a:t>of data will we see?</a:t>
            </a:r>
          </a:p>
          <a:p>
            <a:pPr lvl="1"/>
            <a:r>
              <a:rPr lang="en-US" sz="3000" dirty="0" smtClean="0"/>
              <a:t>All the document types we can imagine: text, word processor, PDF, spreadsheets, presentations, HTML, XML, …</a:t>
            </a:r>
          </a:p>
          <a:p>
            <a:pPr lvl="1"/>
            <a:r>
              <a:rPr lang="en-US" sz="3000" dirty="0" smtClean="0"/>
              <a:t>All the image types, all the video types</a:t>
            </a:r>
          </a:p>
          <a:p>
            <a:pPr lvl="2"/>
            <a:r>
              <a:rPr lang="en-US" sz="3000" dirty="0" smtClean="0"/>
              <a:t>Images (jpg, tiff, …)</a:t>
            </a:r>
          </a:p>
          <a:p>
            <a:pPr lvl="2"/>
            <a:r>
              <a:rPr lang="en-US" sz="3000" dirty="0" smtClean="0"/>
              <a:t>Video (</a:t>
            </a:r>
            <a:r>
              <a:rPr lang="en-US" sz="3000" dirty="0" err="1" smtClean="0"/>
              <a:t>avi</a:t>
            </a:r>
            <a:r>
              <a:rPr lang="en-US" sz="3000" dirty="0" smtClean="0"/>
              <a:t>, </a:t>
            </a:r>
            <a:r>
              <a:rPr lang="en-US" sz="3000" dirty="0" err="1" smtClean="0"/>
              <a:t>mov</a:t>
            </a:r>
            <a:r>
              <a:rPr lang="en-US" sz="3000" dirty="0" smtClean="0"/>
              <a:t>, …)</a:t>
            </a:r>
          </a:p>
          <a:p>
            <a:pPr lvl="1"/>
            <a:r>
              <a:rPr lang="en-US" sz="3000" dirty="0" smtClean="0"/>
              <a:t>Program code, both source code and object code</a:t>
            </a:r>
          </a:p>
          <a:p>
            <a:pPr lvl="1"/>
            <a:r>
              <a:rPr lang="en-US" sz="3000" dirty="0" smtClean="0"/>
              <a:t>Comments, ratings, tags</a:t>
            </a:r>
          </a:p>
          <a:p>
            <a:pPr lvl="1"/>
            <a:r>
              <a:rPr lang="en-US" sz="3000" dirty="0" smtClean="0"/>
              <a:t>Group membership profiles</a:t>
            </a:r>
          </a:p>
          <a:p>
            <a:pPr lvl="1"/>
            <a:r>
              <a:rPr lang="en-US" sz="3000" dirty="0" smtClean="0"/>
              <a:t>E-mail addresses</a:t>
            </a:r>
          </a:p>
          <a:p>
            <a:pPr lvl="1"/>
            <a:r>
              <a:rPr lang="en-US" sz="3000" dirty="0" smtClean="0"/>
              <a:t>User information (preferences, …)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An informal overview of digital libraries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An informal view of 5S</a:t>
            </a:r>
          </a:p>
          <a:p>
            <a:pPr>
              <a:lnSpc>
                <a:spcPct val="200000"/>
              </a:lnSpc>
            </a:pPr>
            <a:r>
              <a:rPr lang="en-US" b="1" u="sng" dirty="0" smtClean="0"/>
              <a:t>A formal perspective of 5S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What has been done with 5S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631962-6205-4B26-80E4-7B94F6695199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sz="2000" b="1" smtClean="0"/>
              <a:t>5S and DL formal definitions and compositions (April 2004 TOIS)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990600" y="1295400"/>
          <a:ext cx="7162800" cy="5372100"/>
        </p:xfrm>
        <a:graphic>
          <a:graphicData uri="http://schemas.openxmlformats.org/presentationml/2006/ole">
            <p:oleObj spid="_x0000_s72706" name="Slide" r:id="rId4" imgW="4572180" imgH="3428962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5A6BF4-D684-4724-A757-B401E0C5E9D3}" type="slidenum">
              <a:rPr lang="en-US" smtClean="0"/>
              <a:pPr/>
              <a:t>56</a:t>
            </a:fld>
            <a:endParaRPr lang="en-US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371600"/>
            <a:ext cx="7620000" cy="3505200"/>
            <a:chOff x="672" y="768"/>
            <a:chExt cx="4800" cy="220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72" y="768"/>
              <a:ext cx="4800" cy="2208"/>
              <a:chOff x="672" y="768"/>
              <a:chExt cx="4800" cy="2208"/>
            </a:xfrm>
          </p:grpSpPr>
          <p:sp>
            <p:nvSpPr>
              <p:cNvPr id="264249" name="Line 4"/>
              <p:cNvSpPr>
                <a:spLocks noChangeShapeType="1"/>
              </p:cNvSpPr>
              <p:nvPr/>
            </p:nvSpPr>
            <p:spPr bwMode="auto">
              <a:xfrm flipH="1">
                <a:off x="1152" y="1008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672" y="768"/>
                <a:ext cx="4800" cy="2208"/>
                <a:chOff x="672" y="768"/>
                <a:chExt cx="4800" cy="2208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672" y="768"/>
                  <a:ext cx="4800" cy="2208"/>
                  <a:chOff x="672" y="768"/>
                  <a:chExt cx="4800" cy="2208"/>
                </a:xfrm>
              </p:grpSpPr>
              <p:sp>
                <p:nvSpPr>
                  <p:cNvPr id="264253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008"/>
                    <a:ext cx="624" cy="17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672" y="768"/>
                    <a:ext cx="4800" cy="2208"/>
                    <a:chOff x="528" y="672"/>
                    <a:chExt cx="4800" cy="2208"/>
                  </a:xfrm>
                </p:grpSpPr>
                <p:sp>
                  <p:nvSpPr>
                    <p:cNvPr id="264255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2" y="91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 type="triangl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8" y="672"/>
                      <a:ext cx="768" cy="231"/>
                      <a:chOff x="576" y="576"/>
                      <a:chExt cx="720" cy="231"/>
                    </a:xfrm>
                  </p:grpSpPr>
                  <p:sp>
                    <p:nvSpPr>
                      <p:cNvPr id="264294" name="Rectangl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8" y="595"/>
                        <a:ext cx="516" cy="1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4295" name="Text Box 1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6" y="576"/>
                        <a:ext cx="720" cy="23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b="0"/>
                          <a:t>Streams</a:t>
                        </a:r>
                      </a:p>
                    </p:txBody>
                  </p:sp>
                </p:grpSp>
                <p:grpSp>
                  <p:nvGrpSpPr>
                    <p:cNvPr id="8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672"/>
                      <a:ext cx="960" cy="231"/>
                      <a:chOff x="576" y="576"/>
                      <a:chExt cx="720" cy="231"/>
                    </a:xfrm>
                  </p:grpSpPr>
                  <p:sp>
                    <p:nvSpPr>
                      <p:cNvPr id="264292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8" y="595"/>
                        <a:ext cx="516" cy="1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4293" name="Text Box 1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6" y="576"/>
                        <a:ext cx="720" cy="23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b="0"/>
                          <a:t>Structures</a:t>
                        </a:r>
                      </a:p>
                    </p:txBody>
                  </p:sp>
                </p:grpSp>
                <p:grpSp>
                  <p:nvGrpSpPr>
                    <p:cNvPr id="9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0" y="672"/>
                      <a:ext cx="720" cy="231"/>
                      <a:chOff x="576" y="576"/>
                      <a:chExt cx="720" cy="231"/>
                    </a:xfrm>
                  </p:grpSpPr>
                  <p:sp>
                    <p:nvSpPr>
                      <p:cNvPr id="264290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8" y="595"/>
                        <a:ext cx="516" cy="1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4291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6" y="576"/>
                        <a:ext cx="720" cy="23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b="0"/>
                          <a:t>Spaces</a:t>
                        </a:r>
                      </a:p>
                    </p:txBody>
                  </p:sp>
                </p:grpSp>
                <p:grpSp>
                  <p:nvGrpSpPr>
                    <p:cNvPr id="10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96" y="672"/>
                      <a:ext cx="912" cy="231"/>
                      <a:chOff x="576" y="576"/>
                      <a:chExt cx="720" cy="231"/>
                    </a:xfrm>
                  </p:grpSpPr>
                  <p:sp>
                    <p:nvSpPr>
                      <p:cNvPr id="264288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8" y="595"/>
                        <a:ext cx="516" cy="1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4289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6" y="576"/>
                        <a:ext cx="720" cy="23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b="0"/>
                          <a:t>Scenarios</a:t>
                        </a:r>
                      </a:p>
                    </p:txBody>
                  </p:sp>
                </p:grpSp>
                <p:grpSp>
                  <p:nvGrpSpPr>
                    <p:cNvPr id="11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64" y="672"/>
                      <a:ext cx="864" cy="231"/>
                      <a:chOff x="576" y="576"/>
                      <a:chExt cx="720" cy="231"/>
                    </a:xfrm>
                  </p:grpSpPr>
                  <p:sp>
                    <p:nvSpPr>
                      <p:cNvPr id="264286" name="Rectangle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8" y="595"/>
                        <a:ext cx="516" cy="1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4287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6" y="576"/>
                        <a:ext cx="720" cy="23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b="0"/>
                          <a:t>Societies</a:t>
                        </a:r>
                      </a:p>
                    </p:txBody>
                  </p:sp>
                </p:grpSp>
                <p:grpSp>
                  <p:nvGrpSpPr>
                    <p:cNvPr id="12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160"/>
                      <a:ext cx="768" cy="231"/>
                      <a:chOff x="576" y="576"/>
                      <a:chExt cx="720" cy="231"/>
                    </a:xfrm>
                  </p:grpSpPr>
                  <p:sp>
                    <p:nvSpPr>
                      <p:cNvPr id="264284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8" y="595"/>
                        <a:ext cx="516" cy="1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4285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6" y="576"/>
                        <a:ext cx="720" cy="2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b="0"/>
                          <a:t>indexing</a:t>
                        </a:r>
                      </a:p>
                    </p:txBody>
                  </p:sp>
                </p:grpSp>
                <p:grpSp>
                  <p:nvGrpSpPr>
                    <p:cNvPr id="13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6" y="2373"/>
                      <a:ext cx="864" cy="231"/>
                      <a:chOff x="576" y="576"/>
                      <a:chExt cx="720" cy="231"/>
                    </a:xfrm>
                  </p:grpSpPr>
                  <p:sp>
                    <p:nvSpPr>
                      <p:cNvPr id="264282" name="Rectangle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8" y="595"/>
                        <a:ext cx="516" cy="1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4283" name="Text Box 3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6" y="576"/>
                        <a:ext cx="720" cy="2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b="0"/>
                          <a:t>browsing</a:t>
                        </a:r>
                      </a:p>
                    </p:txBody>
                  </p:sp>
                </p:grpSp>
                <p:grpSp>
                  <p:nvGrpSpPr>
                    <p:cNvPr id="14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2" y="2361"/>
                      <a:ext cx="912" cy="231"/>
                      <a:chOff x="576" y="576"/>
                      <a:chExt cx="720" cy="231"/>
                    </a:xfrm>
                  </p:grpSpPr>
                  <p:sp>
                    <p:nvSpPr>
                      <p:cNvPr id="264280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8" y="595"/>
                        <a:ext cx="516" cy="1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4281" name="Text Box 3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6" y="576"/>
                        <a:ext cx="720" cy="2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b="0"/>
                          <a:t>searching</a:t>
                        </a:r>
                      </a:p>
                    </p:txBody>
                  </p:sp>
                </p:grpSp>
                <p:grpSp>
                  <p:nvGrpSpPr>
                    <p:cNvPr id="15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76" y="1440"/>
                      <a:ext cx="816" cy="231"/>
                      <a:chOff x="576" y="576"/>
                      <a:chExt cx="720" cy="231"/>
                    </a:xfrm>
                  </p:grpSpPr>
                  <p:sp>
                    <p:nvSpPr>
                      <p:cNvPr id="264278" name="Rectangl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8" y="595"/>
                        <a:ext cx="516" cy="1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4279" name="Text Box 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6" y="576"/>
                        <a:ext cx="720" cy="2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b="0"/>
                          <a:t>services</a:t>
                        </a:r>
                      </a:p>
                    </p:txBody>
                  </p:sp>
                </p:grpSp>
                <p:sp>
                  <p:nvSpPr>
                    <p:cNvPr id="264265" name="Line 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60" y="1680"/>
                      <a:ext cx="864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266" name="Line 3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4" y="1728"/>
                      <a:ext cx="384" cy="6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267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1728"/>
                      <a:ext cx="0" cy="6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268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72" y="912"/>
                      <a:ext cx="0" cy="12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269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912"/>
                      <a:ext cx="624" cy="14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270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912"/>
                      <a:ext cx="1152" cy="14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6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6" y="2649"/>
                      <a:ext cx="864" cy="231"/>
                      <a:chOff x="576" y="576"/>
                      <a:chExt cx="720" cy="231"/>
                    </a:xfrm>
                  </p:grpSpPr>
                  <p:sp>
                    <p:nvSpPr>
                      <p:cNvPr id="264276" name="Rectangle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8" y="595"/>
                        <a:ext cx="516" cy="1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4277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6" y="576"/>
                        <a:ext cx="720" cy="2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b="0"/>
                          <a:t>hypertext</a:t>
                        </a:r>
                      </a:p>
                    </p:txBody>
                  </p:sp>
                </p:grpSp>
                <p:sp>
                  <p:nvSpPr>
                    <p:cNvPr id="264272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64" y="2592"/>
                      <a:ext cx="576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273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8" y="1200"/>
                      <a:ext cx="816" cy="404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b="0"/>
                        <a:t>Structured Stream</a:t>
                      </a:r>
                    </a:p>
                  </p:txBody>
                </p:sp>
                <p:sp>
                  <p:nvSpPr>
                    <p:cNvPr id="264274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912"/>
                      <a:ext cx="528" cy="5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 type="triangl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275" name="Line 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512" y="912"/>
                      <a:ext cx="384" cy="5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 type="triangl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6425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536" y="1104"/>
                  <a:ext cx="912" cy="577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b="0"/>
                    <a:t>Descriptive Metadata specification</a:t>
                  </a:r>
                </a:p>
              </p:txBody>
            </p:sp>
          </p:grpSp>
        </p:grpSp>
        <p:sp>
          <p:nvSpPr>
            <p:cNvPr id="264248" name="Line 51"/>
            <p:cNvSpPr>
              <a:spLocks noChangeShapeType="1"/>
            </p:cNvSpPr>
            <p:nvPr/>
          </p:nvSpPr>
          <p:spPr bwMode="auto">
            <a:xfrm>
              <a:off x="1968" y="10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" name="Group 52"/>
          <p:cNvGrpSpPr>
            <a:grpSpLocks/>
          </p:cNvGrpSpPr>
          <p:nvPr/>
        </p:nvGrpSpPr>
        <p:grpSpPr bwMode="auto">
          <a:xfrm>
            <a:off x="2057400" y="1676400"/>
            <a:ext cx="2819400" cy="2819400"/>
            <a:chOff x="1200" y="960"/>
            <a:chExt cx="1776" cy="1776"/>
          </a:xfrm>
        </p:grpSpPr>
        <p:grpSp>
          <p:nvGrpSpPr>
            <p:cNvPr id="18" name="Group 53"/>
            <p:cNvGrpSpPr>
              <a:grpSpLocks/>
            </p:cNvGrpSpPr>
            <p:nvPr/>
          </p:nvGrpSpPr>
          <p:grpSpPr bwMode="auto">
            <a:xfrm>
              <a:off x="1584" y="1728"/>
              <a:ext cx="1104" cy="231"/>
              <a:chOff x="576" y="576"/>
              <a:chExt cx="720" cy="231"/>
            </a:xfrm>
          </p:grpSpPr>
          <p:sp>
            <p:nvSpPr>
              <p:cNvPr id="264245" name="Rectangle 54"/>
              <p:cNvSpPr>
                <a:spLocks noChangeArrowheads="1"/>
              </p:cNvSpPr>
              <p:nvPr/>
            </p:nvSpPr>
            <p:spPr bwMode="auto">
              <a:xfrm>
                <a:off x="678" y="595"/>
                <a:ext cx="51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46" name="Text Box 55"/>
              <p:cNvSpPr txBox="1">
                <a:spLocks noChangeArrowheads="1"/>
              </p:cNvSpPr>
              <p:nvPr/>
            </p:nvSpPr>
            <p:spPr bwMode="auto">
              <a:xfrm>
                <a:off x="576" y="576"/>
                <a:ext cx="720" cy="231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0"/>
                  <a:t>SpaTemOrg</a:t>
                </a:r>
              </a:p>
            </p:txBody>
          </p:sp>
        </p:grpSp>
        <p:grpSp>
          <p:nvGrpSpPr>
            <p:cNvPr id="19" name="Group 56"/>
            <p:cNvGrpSpPr>
              <a:grpSpLocks/>
            </p:cNvGrpSpPr>
            <p:nvPr/>
          </p:nvGrpSpPr>
          <p:grpSpPr bwMode="auto">
            <a:xfrm>
              <a:off x="1200" y="2025"/>
              <a:ext cx="864" cy="231"/>
              <a:chOff x="576" y="576"/>
              <a:chExt cx="720" cy="231"/>
            </a:xfrm>
          </p:grpSpPr>
          <p:sp>
            <p:nvSpPr>
              <p:cNvPr id="264243" name="Rectangle 57"/>
              <p:cNvSpPr>
                <a:spLocks noChangeArrowheads="1"/>
              </p:cNvSpPr>
              <p:nvPr/>
            </p:nvSpPr>
            <p:spPr bwMode="auto">
              <a:xfrm>
                <a:off x="678" y="595"/>
                <a:ext cx="51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44" name="Text Box 58"/>
              <p:cNvSpPr txBox="1">
                <a:spLocks noChangeArrowheads="1"/>
              </p:cNvSpPr>
              <p:nvPr/>
            </p:nvSpPr>
            <p:spPr bwMode="auto">
              <a:xfrm>
                <a:off x="576" y="576"/>
                <a:ext cx="720" cy="231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0"/>
                  <a:t>StraDia</a:t>
                </a:r>
              </a:p>
            </p:txBody>
          </p:sp>
        </p:grpSp>
        <p:sp>
          <p:nvSpPr>
            <p:cNvPr id="264238" name="Text Box 59"/>
            <p:cNvSpPr txBox="1">
              <a:spLocks noChangeArrowheads="1"/>
            </p:cNvSpPr>
            <p:nvPr/>
          </p:nvSpPr>
          <p:spPr bwMode="auto">
            <a:xfrm>
              <a:off x="1344" y="2332"/>
              <a:ext cx="1584" cy="404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/>
                <a:t>Arch Descriptive Metadata specification</a:t>
              </a:r>
            </a:p>
          </p:txBody>
        </p:sp>
        <p:sp>
          <p:nvSpPr>
            <p:cNvPr id="264239" name="Line 60"/>
            <p:cNvSpPr>
              <a:spLocks noChangeShapeType="1"/>
            </p:cNvSpPr>
            <p:nvPr/>
          </p:nvSpPr>
          <p:spPr bwMode="auto">
            <a:xfrm>
              <a:off x="2448" y="139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4240" name="Line 61"/>
            <p:cNvSpPr>
              <a:spLocks noChangeShapeType="1"/>
            </p:cNvSpPr>
            <p:nvPr/>
          </p:nvSpPr>
          <p:spPr bwMode="auto">
            <a:xfrm flipH="1">
              <a:off x="2688" y="960"/>
              <a:ext cx="288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4241" name="Line 62"/>
            <p:cNvSpPr>
              <a:spLocks noChangeShapeType="1"/>
            </p:cNvSpPr>
            <p:nvPr/>
          </p:nvSpPr>
          <p:spPr bwMode="auto">
            <a:xfrm flipH="1">
              <a:off x="2064" y="196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4242" name="Line 63"/>
            <p:cNvSpPr>
              <a:spLocks noChangeShapeType="1"/>
            </p:cNvSpPr>
            <p:nvPr/>
          </p:nvSpPr>
          <p:spPr bwMode="auto">
            <a:xfrm>
              <a:off x="2400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" name="Group 64"/>
          <p:cNvGrpSpPr>
            <a:grpSpLocks/>
          </p:cNvGrpSpPr>
          <p:nvPr/>
        </p:nvGrpSpPr>
        <p:grpSpPr bwMode="auto">
          <a:xfrm>
            <a:off x="685800" y="1524000"/>
            <a:ext cx="2438400" cy="4343400"/>
            <a:chOff x="336" y="864"/>
            <a:chExt cx="1536" cy="2736"/>
          </a:xfrm>
        </p:grpSpPr>
        <p:sp>
          <p:nvSpPr>
            <p:cNvPr id="264222" name="Text Box 65"/>
            <p:cNvSpPr txBox="1">
              <a:spLocks noChangeArrowheads="1"/>
            </p:cNvSpPr>
            <p:nvPr/>
          </p:nvSpPr>
          <p:spPr bwMode="auto">
            <a:xfrm>
              <a:off x="1200" y="3072"/>
              <a:ext cx="672" cy="231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/>
                <a:t>ArchDO</a:t>
              </a:r>
            </a:p>
          </p:txBody>
        </p:sp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336" y="864"/>
              <a:ext cx="1029" cy="2736"/>
              <a:chOff x="329" y="864"/>
              <a:chExt cx="1029" cy="2736"/>
            </a:xfrm>
          </p:grpSpPr>
          <p:sp>
            <p:nvSpPr>
              <p:cNvPr id="264224" name="Line 67"/>
              <p:cNvSpPr>
                <a:spLocks noChangeShapeType="1"/>
              </p:cNvSpPr>
              <p:nvPr/>
            </p:nvSpPr>
            <p:spPr bwMode="auto">
              <a:xfrm>
                <a:off x="816" y="2880"/>
                <a:ext cx="384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" name="Group 68"/>
              <p:cNvGrpSpPr>
                <a:grpSpLocks/>
              </p:cNvGrpSpPr>
              <p:nvPr/>
            </p:nvGrpSpPr>
            <p:grpSpPr bwMode="auto">
              <a:xfrm>
                <a:off x="329" y="864"/>
                <a:ext cx="1029" cy="2736"/>
                <a:chOff x="329" y="864"/>
                <a:chExt cx="1029" cy="2736"/>
              </a:xfrm>
            </p:grpSpPr>
            <p:grpSp>
              <p:nvGrpSpPr>
                <p:cNvPr id="23" name="Group 69"/>
                <p:cNvGrpSpPr>
                  <a:grpSpLocks/>
                </p:cNvGrpSpPr>
                <p:nvPr/>
              </p:nvGrpSpPr>
              <p:grpSpPr bwMode="auto">
                <a:xfrm>
                  <a:off x="329" y="2640"/>
                  <a:ext cx="823" cy="960"/>
                  <a:chOff x="329" y="2640"/>
                  <a:chExt cx="823" cy="960"/>
                </a:xfrm>
              </p:grpSpPr>
              <p:grpSp>
                <p:nvGrpSpPr>
                  <p:cNvPr id="24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336" y="2640"/>
                    <a:ext cx="768" cy="231"/>
                    <a:chOff x="576" y="576"/>
                    <a:chExt cx="720" cy="231"/>
                  </a:xfrm>
                </p:grpSpPr>
                <p:sp>
                  <p:nvSpPr>
                    <p:cNvPr id="264234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8" y="595"/>
                      <a:ext cx="516" cy="19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235" name="Text Box 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6" y="576"/>
                      <a:ext cx="720" cy="231"/>
                    </a:xfrm>
                    <a:prstGeom prst="rect">
                      <a:avLst/>
                    </a:prstGeom>
                    <a:solidFill>
                      <a:srgbClr val="66FF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b="0"/>
                        <a:t>ArchObj</a:t>
                      </a:r>
                    </a:p>
                  </p:txBody>
                </p:sp>
              </p:grpSp>
              <p:grpSp>
                <p:nvGrpSpPr>
                  <p:cNvPr id="25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329" y="3369"/>
                    <a:ext cx="823" cy="231"/>
                    <a:chOff x="576" y="576"/>
                    <a:chExt cx="720" cy="231"/>
                  </a:xfrm>
                </p:grpSpPr>
                <p:sp>
                  <p:nvSpPr>
                    <p:cNvPr id="264232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8" y="595"/>
                      <a:ext cx="516" cy="19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233" name="Text Box 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6" y="576"/>
                      <a:ext cx="720" cy="231"/>
                    </a:xfrm>
                    <a:prstGeom prst="rect">
                      <a:avLst/>
                    </a:prstGeom>
                    <a:solidFill>
                      <a:srgbClr val="66FF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b="0"/>
                        <a:t>ArchColl</a:t>
                      </a:r>
                    </a:p>
                  </p:txBody>
                </p:sp>
              </p:grpSp>
              <p:sp>
                <p:nvSpPr>
                  <p:cNvPr id="264231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468" y="2868"/>
                    <a:ext cx="0" cy="5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4227" name="Line 77"/>
                <p:cNvSpPr>
                  <a:spLocks noChangeShapeType="1"/>
                </p:cNvSpPr>
                <p:nvPr/>
              </p:nvSpPr>
              <p:spPr bwMode="auto">
                <a:xfrm>
                  <a:off x="926" y="1660"/>
                  <a:ext cx="432" cy="13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264228" name="AutoShape 78"/>
                <p:cNvCxnSpPr>
                  <a:cxnSpLocks noChangeShapeType="1"/>
                </p:cNvCxnSpPr>
                <p:nvPr/>
              </p:nvCxnSpPr>
              <p:spPr bwMode="auto">
                <a:xfrm rot="10800000" flipH="1" flipV="1">
                  <a:off x="672" y="864"/>
                  <a:ext cx="590" cy="2216"/>
                </a:xfrm>
                <a:prstGeom prst="curvedConnector4">
                  <a:avLst>
                    <a:gd name="adj1" fmla="val -16611"/>
                    <a:gd name="adj2" fmla="val 65384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</p:grpSp>
        </p:grpSp>
      </p:grpSp>
      <p:grpSp>
        <p:nvGrpSpPr>
          <p:cNvPr id="26" name="Group 79"/>
          <p:cNvGrpSpPr>
            <a:grpSpLocks/>
          </p:cNvGrpSpPr>
          <p:nvPr/>
        </p:nvGrpSpPr>
        <p:grpSpPr bwMode="auto">
          <a:xfrm>
            <a:off x="3276600" y="4495800"/>
            <a:ext cx="2514600" cy="881063"/>
            <a:chOff x="1968" y="2736"/>
            <a:chExt cx="1584" cy="555"/>
          </a:xfrm>
        </p:grpSpPr>
        <p:sp>
          <p:nvSpPr>
            <p:cNvPr id="264220" name="Text Box 80"/>
            <p:cNvSpPr txBox="1">
              <a:spLocks noChangeArrowheads="1"/>
            </p:cNvSpPr>
            <p:nvPr/>
          </p:nvSpPr>
          <p:spPr bwMode="auto">
            <a:xfrm>
              <a:off x="1968" y="3060"/>
              <a:ext cx="1584" cy="23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/>
                <a:t>Arch Metadata catalog</a:t>
              </a:r>
            </a:p>
          </p:txBody>
        </p:sp>
        <p:sp>
          <p:nvSpPr>
            <p:cNvPr id="264221" name="Line 81"/>
            <p:cNvSpPr>
              <a:spLocks noChangeShapeType="1"/>
            </p:cNvSpPr>
            <p:nvPr/>
          </p:nvSpPr>
          <p:spPr bwMode="auto">
            <a:xfrm>
              <a:off x="2304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" name="Group 82"/>
          <p:cNvGrpSpPr>
            <a:grpSpLocks/>
          </p:cNvGrpSpPr>
          <p:nvPr/>
        </p:nvGrpSpPr>
        <p:grpSpPr bwMode="auto">
          <a:xfrm>
            <a:off x="1752600" y="5410200"/>
            <a:ext cx="1676400" cy="1066800"/>
            <a:chOff x="1008" y="3312"/>
            <a:chExt cx="1056" cy="672"/>
          </a:xfrm>
        </p:grpSpPr>
        <p:grpSp>
          <p:nvGrpSpPr>
            <p:cNvPr id="28" name="Group 83"/>
            <p:cNvGrpSpPr>
              <a:grpSpLocks/>
            </p:cNvGrpSpPr>
            <p:nvPr/>
          </p:nvGrpSpPr>
          <p:grpSpPr bwMode="auto">
            <a:xfrm>
              <a:off x="1200" y="3753"/>
              <a:ext cx="864" cy="231"/>
              <a:chOff x="576" y="576"/>
              <a:chExt cx="720" cy="231"/>
            </a:xfrm>
          </p:grpSpPr>
          <p:sp>
            <p:nvSpPr>
              <p:cNvPr id="264218" name="Rectangle 84"/>
              <p:cNvSpPr>
                <a:spLocks noChangeArrowheads="1"/>
              </p:cNvSpPr>
              <p:nvPr/>
            </p:nvSpPr>
            <p:spPr bwMode="auto">
              <a:xfrm>
                <a:off x="678" y="595"/>
                <a:ext cx="51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19" name="Text Box 85"/>
              <p:cNvSpPr txBox="1">
                <a:spLocks noChangeArrowheads="1"/>
              </p:cNvSpPr>
              <p:nvPr/>
            </p:nvSpPr>
            <p:spPr bwMode="auto">
              <a:xfrm>
                <a:off x="576" y="576"/>
                <a:ext cx="720" cy="231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0"/>
                  <a:t>ArchDColl</a:t>
                </a:r>
              </a:p>
            </p:txBody>
          </p:sp>
        </p:grpSp>
        <p:sp>
          <p:nvSpPr>
            <p:cNvPr id="264216" name="Line 86"/>
            <p:cNvSpPr>
              <a:spLocks noChangeShapeType="1"/>
            </p:cNvSpPr>
            <p:nvPr/>
          </p:nvSpPr>
          <p:spPr bwMode="auto">
            <a:xfrm flipH="1">
              <a:off x="1620" y="331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217" name="Line 87"/>
            <p:cNvSpPr>
              <a:spLocks noChangeShapeType="1"/>
            </p:cNvSpPr>
            <p:nvPr/>
          </p:nvSpPr>
          <p:spPr bwMode="auto">
            <a:xfrm>
              <a:off x="1008" y="360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88"/>
          <p:cNvGrpSpPr>
            <a:grpSpLocks/>
          </p:cNvGrpSpPr>
          <p:nvPr/>
        </p:nvGrpSpPr>
        <p:grpSpPr bwMode="auto">
          <a:xfrm>
            <a:off x="3429000" y="6110288"/>
            <a:ext cx="2057400" cy="366712"/>
            <a:chOff x="2064" y="3753"/>
            <a:chExt cx="1296" cy="231"/>
          </a:xfrm>
        </p:grpSpPr>
        <p:grpSp>
          <p:nvGrpSpPr>
            <p:cNvPr id="30" name="Group 89"/>
            <p:cNvGrpSpPr>
              <a:grpSpLocks/>
            </p:cNvGrpSpPr>
            <p:nvPr/>
          </p:nvGrpSpPr>
          <p:grpSpPr bwMode="auto">
            <a:xfrm>
              <a:off x="2736" y="3753"/>
              <a:ext cx="624" cy="231"/>
              <a:chOff x="576" y="576"/>
              <a:chExt cx="720" cy="231"/>
            </a:xfrm>
          </p:grpSpPr>
          <p:sp>
            <p:nvSpPr>
              <p:cNvPr id="264213" name="Rectangle 90"/>
              <p:cNvSpPr>
                <a:spLocks noChangeArrowheads="1"/>
              </p:cNvSpPr>
              <p:nvPr/>
            </p:nvSpPr>
            <p:spPr bwMode="auto">
              <a:xfrm>
                <a:off x="678" y="595"/>
                <a:ext cx="51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14" name="Text Box 91"/>
              <p:cNvSpPr txBox="1">
                <a:spLocks noChangeArrowheads="1"/>
              </p:cNvSpPr>
              <p:nvPr/>
            </p:nvSpPr>
            <p:spPr bwMode="auto">
              <a:xfrm>
                <a:off x="576" y="576"/>
                <a:ext cx="720" cy="231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0"/>
                  <a:t>ArchDR</a:t>
                </a:r>
              </a:p>
            </p:txBody>
          </p:sp>
        </p:grpSp>
        <p:sp>
          <p:nvSpPr>
            <p:cNvPr id="264212" name="Line 92"/>
            <p:cNvSpPr>
              <a:spLocks noChangeShapeType="1"/>
            </p:cNvSpPr>
            <p:nvPr/>
          </p:nvSpPr>
          <p:spPr bwMode="auto">
            <a:xfrm>
              <a:off x="2064" y="393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93"/>
          <p:cNvGrpSpPr>
            <a:grpSpLocks/>
          </p:cNvGrpSpPr>
          <p:nvPr/>
        </p:nvGrpSpPr>
        <p:grpSpPr bwMode="auto">
          <a:xfrm>
            <a:off x="5562600" y="1752600"/>
            <a:ext cx="2819400" cy="4786313"/>
            <a:chOff x="3408" y="1008"/>
            <a:chExt cx="1776" cy="3015"/>
          </a:xfrm>
        </p:grpSpPr>
        <p:sp>
          <p:nvSpPr>
            <p:cNvPr id="264203" name="Line 94"/>
            <p:cNvSpPr>
              <a:spLocks noChangeShapeType="1"/>
            </p:cNvSpPr>
            <p:nvPr/>
          </p:nvSpPr>
          <p:spPr bwMode="auto">
            <a:xfrm>
              <a:off x="3408" y="393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204" name="Line 95"/>
            <p:cNvSpPr>
              <a:spLocks noChangeShapeType="1"/>
            </p:cNvSpPr>
            <p:nvPr/>
          </p:nvSpPr>
          <p:spPr bwMode="auto">
            <a:xfrm>
              <a:off x="3552" y="3216"/>
              <a:ext cx="532" cy="5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4205" name="Line 96"/>
            <p:cNvSpPr>
              <a:spLocks noChangeShapeType="1"/>
            </p:cNvSpPr>
            <p:nvPr/>
          </p:nvSpPr>
          <p:spPr bwMode="auto">
            <a:xfrm>
              <a:off x="4752" y="2688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206" name="Line 97"/>
            <p:cNvSpPr>
              <a:spLocks noChangeShapeType="1"/>
            </p:cNvSpPr>
            <p:nvPr/>
          </p:nvSpPr>
          <p:spPr bwMode="auto">
            <a:xfrm>
              <a:off x="3456" y="2496"/>
              <a:ext cx="72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4207" name="Line 98"/>
            <p:cNvSpPr>
              <a:spLocks noChangeShapeType="1"/>
            </p:cNvSpPr>
            <p:nvPr/>
          </p:nvSpPr>
          <p:spPr bwMode="auto">
            <a:xfrm>
              <a:off x="4224" y="2688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4208" name="Line 99"/>
            <p:cNvSpPr>
              <a:spLocks noChangeShapeType="1"/>
            </p:cNvSpPr>
            <p:nvPr/>
          </p:nvSpPr>
          <p:spPr bwMode="auto">
            <a:xfrm>
              <a:off x="5184" y="1008"/>
              <a:ext cx="0" cy="2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4209" name="Line 100"/>
            <p:cNvSpPr>
              <a:spLocks noChangeShapeType="1"/>
            </p:cNvSpPr>
            <p:nvPr/>
          </p:nvSpPr>
          <p:spPr bwMode="auto">
            <a:xfrm>
              <a:off x="4992" y="1776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4210" name="Text Box 101"/>
            <p:cNvSpPr txBox="1">
              <a:spLocks noChangeArrowheads="1"/>
            </p:cNvSpPr>
            <p:nvPr/>
          </p:nvSpPr>
          <p:spPr bwMode="auto">
            <a:xfrm>
              <a:off x="3984" y="3792"/>
              <a:ext cx="1200" cy="23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/>
                <a:t>Minimal ArchDL</a:t>
              </a:r>
            </a:p>
          </p:txBody>
        </p:sp>
      </p:grpSp>
      <p:sp>
        <p:nvSpPr>
          <p:cNvPr id="264202" name="Rectangle 102"/>
          <p:cNvSpPr>
            <a:spLocks noChangeArrowheads="1"/>
          </p:cNvSpPr>
          <p:nvPr/>
        </p:nvSpPr>
        <p:spPr bwMode="auto">
          <a:xfrm>
            <a:off x="457200" y="53340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0">
                <a:solidFill>
                  <a:schemeClr val="tx2"/>
                </a:solidFill>
              </a:rPr>
              <a:t>A Minimal ArchDL in the 5S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t-BR" dirty="0"/>
              <a:t>5S Extensions to Complex Object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80" y="1951406"/>
            <a:ext cx="4014720" cy="38322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2800" y="1604329"/>
            <a:ext cx="4014720" cy="4895074"/>
          </a:xfrm>
          <a:ln/>
        </p:spPr>
        <p:txBody>
          <a:bodyPr tIns="17601"/>
          <a:lstStyle/>
          <a:p>
            <a:pPr marL="391686" indent="-293764">
              <a:buSzPct val="45000"/>
              <a:buNone/>
              <a:tabLst>
                <a:tab pos="761772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pt-BR" sz="2000" dirty="0"/>
              <a:t>From [Murthy et al. 2010], a Complex object is a tuple cdo=(h, SCDO=DO </a:t>
            </a:r>
            <a:r>
              <a:rPr lang="pt-BR" sz="2000" i="1" dirty="0">
                <a:cs typeface="Arial" charset="0"/>
              </a:rPr>
              <a:t>U</a:t>
            </a:r>
            <a:r>
              <a:rPr lang="pt-BR" sz="2000" dirty="0"/>
              <a:t> SM, S), where: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761772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pt-BR" sz="2000" dirty="0"/>
              <a:t>h </a:t>
            </a:r>
            <a:r>
              <a:rPr lang="pt-BR" sz="2000" dirty="0">
                <a:cs typeface="Arial" charset="0"/>
              </a:rPr>
              <a:t>є H, where H is a set of universally unique handles (lables);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761772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pt-BR" sz="2000" dirty="0">
                <a:cs typeface="Arial" charset="0"/>
              </a:rPr>
              <a:t>DO={do¹,do²,...,don}, where doi is a digital object;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761772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pt-BR" sz="2000" dirty="0">
                <a:cs typeface="Arial" charset="0"/>
              </a:rPr>
              <a:t>SM={sm¹,sm²,...smn} is a set of streams;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761772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pt-BR" sz="2000" dirty="0">
                <a:cs typeface="Arial" charset="0"/>
              </a:rPr>
              <a:t>S is a structure that composes the cdo into its parts in SCDO.</a:t>
            </a:r>
          </a:p>
          <a:p>
            <a:pPr marL="391686" indent="-293764">
              <a:buSzPct val="45000"/>
              <a:buNone/>
              <a:tabLst>
                <a:tab pos="761772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t-BR" dirty="0"/>
              <a:t>5S Extensions to CBIR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8400" y="1795869"/>
            <a:ext cx="4014720" cy="40151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5957975" y="857718"/>
          <a:ext cx="2319631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19631"/>
              </a:tblGrid>
              <a:tr h="408937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b="0" baseline="0" dirty="0" smtClean="0"/>
                        <a:t>SI-Dl </a:t>
                      </a:r>
                      <a:r>
                        <a:rPr lang="en-US" b="0" baseline="0" dirty="0" err="1" smtClean="0"/>
                        <a:t>metamodel</a:t>
                      </a:r>
                      <a:r>
                        <a:rPr lang="en-US" b="0" baseline="0" dirty="0" smtClean="0"/>
                        <a:t> - v1</a:t>
                      </a:r>
                      <a:endParaRPr lang="en-US" b="0" dirty="0"/>
                    </a:p>
                  </a:txBody>
                  <a:tcPr>
                    <a:solidFill>
                      <a:srgbClr val="FFDBA1"/>
                    </a:solidFill>
                  </a:tcPr>
                </a:tc>
              </a:tr>
              <a:tr h="408937">
                <a:tc>
                  <a:txBody>
                    <a:bodyPr/>
                    <a:lstStyle/>
                    <a:p>
                      <a:pPr marL="106363" indent="-106363">
                        <a:buFont typeface="Arial"/>
                        <a:buChar char="•"/>
                      </a:pPr>
                      <a:r>
                        <a:rPr lang="en-US" sz="1600" b="0" dirty="0" smtClean="0"/>
                        <a:t>5S analysis of SI</a:t>
                      </a:r>
                    </a:p>
                    <a:p>
                      <a:pPr marL="106363" indent="-106363">
                        <a:buFont typeface="Arial"/>
                        <a:buChar char="•"/>
                      </a:pPr>
                      <a:r>
                        <a:rPr lang="en-US" sz="1600" b="0" dirty="0" smtClean="0"/>
                        <a:t>Initial </a:t>
                      </a:r>
                      <a:r>
                        <a:rPr lang="en-US" sz="1600" b="0" dirty="0" err="1" smtClean="0"/>
                        <a:t>metamodel</a:t>
                      </a:r>
                      <a:endParaRPr lang="en-US" sz="1600" b="0" dirty="0"/>
                    </a:p>
                  </a:txBody>
                  <a:tcPr>
                    <a:solidFill>
                      <a:srgbClr val="FFDBA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57200" y="5080147"/>
          <a:ext cx="2301044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01044"/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b="0" baseline="0" dirty="0" smtClean="0"/>
                        <a:t>SI-Dl </a:t>
                      </a:r>
                      <a:r>
                        <a:rPr lang="en-US" b="0" baseline="0" dirty="0" err="1" smtClean="0"/>
                        <a:t>metamodel</a:t>
                      </a:r>
                      <a:r>
                        <a:rPr lang="en-US" b="0" baseline="0" dirty="0" smtClean="0"/>
                        <a:t> – v2</a:t>
                      </a:r>
                      <a:endParaRPr lang="en-US" b="0" dirty="0"/>
                    </a:p>
                  </a:txBody>
                  <a:tcPr>
                    <a:solidFill>
                      <a:srgbClr val="FFD99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6363" indent="-106363">
                        <a:buFont typeface="Arial"/>
                        <a:buChar char="•"/>
                      </a:pPr>
                      <a:r>
                        <a:rPr lang="en-US" sz="1600" b="0" dirty="0" smtClean="0"/>
                        <a:t>Improved </a:t>
                      </a:r>
                      <a:r>
                        <a:rPr lang="en-US" sz="1600" b="0" baseline="0" dirty="0" err="1" smtClean="0"/>
                        <a:t>metamodel</a:t>
                      </a:r>
                      <a:endParaRPr lang="en-US" sz="1600" b="0" baseline="0" dirty="0" smtClean="0"/>
                    </a:p>
                    <a:p>
                      <a:pPr marL="106363" indent="-106363">
                        <a:buFont typeface="Arial"/>
                        <a:buChar char="•"/>
                      </a:pPr>
                      <a:r>
                        <a:rPr lang="en-US" sz="1600" b="0" baseline="0" dirty="0" smtClean="0"/>
                        <a:t>Case study</a:t>
                      </a:r>
                      <a:endParaRPr lang="en-US" sz="1600" b="0" dirty="0"/>
                    </a:p>
                  </a:txBody>
                  <a:tcPr>
                    <a:solidFill>
                      <a:srgbClr val="FFD998"/>
                    </a:solidFill>
                  </a:tcPr>
                </a:tc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5758060" y="781222"/>
            <a:ext cx="2763342" cy="175014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8" y="151864"/>
            <a:ext cx="8229600" cy="33734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Uma</a:t>
            </a:r>
            <a:r>
              <a:rPr lang="en-US" sz="3600" dirty="0" smtClean="0"/>
              <a:t> Murthy’s Dissertation, esp. Ch. 8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8357" y="1062187"/>
          <a:ext cx="1459609" cy="97442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59609"/>
              </a:tblGrid>
              <a:tr h="974423">
                <a:tc>
                  <a:txBody>
                    <a:bodyPr/>
                    <a:lstStyle/>
                    <a:p>
                      <a:pPr marL="106363" indent="-106363">
                        <a:buFont typeface="Arial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SIMPEL</a:t>
                      </a:r>
                    </a:p>
                    <a:p>
                      <a:pPr marL="106363" indent="-106363">
                        <a:buFont typeface="Arial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Enhanced </a:t>
                      </a:r>
                      <a:r>
                        <a:rPr lang="en-US" b="0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CMapTools</a:t>
                      </a:r>
                      <a:endParaRPr lang="en-US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82361" y="1062187"/>
          <a:ext cx="1949833" cy="1463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9833"/>
              </a:tblGrid>
              <a:tr h="1219811">
                <a:tc>
                  <a:txBody>
                    <a:bodyPr/>
                    <a:lstStyle/>
                    <a:p>
                      <a:pPr marL="106363" indent="-106363">
                        <a:buFont typeface="Arial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Case studies of SI use (music &amp; fisheries)</a:t>
                      </a:r>
                    </a:p>
                    <a:p>
                      <a:pPr marL="106363" indent="-106363">
                        <a:buFont typeface="Arial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Pilot user studies</a:t>
                      </a:r>
                      <a:endParaRPr lang="en-US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52258" y="2010752"/>
          <a:ext cx="1459609" cy="640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59609"/>
              </a:tblGrid>
              <a:tr h="408937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b="0" baseline="0" dirty="0" smtClean="0">
                          <a:solidFill>
                            <a:srgbClr val="BFBFBF"/>
                          </a:solidFill>
                        </a:rPr>
                        <a:t>SuperIDR-v1</a:t>
                      </a:r>
                      <a:endParaRPr lang="en-US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362545" y="3001974"/>
          <a:ext cx="2324255" cy="1706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24255"/>
              </a:tblGrid>
              <a:tr h="408937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b="0" baseline="0" dirty="0" err="1" smtClean="0">
                          <a:solidFill>
                            <a:srgbClr val="BFBFBF"/>
                          </a:solidFill>
                        </a:rPr>
                        <a:t>SuperIDR</a:t>
                      </a:r>
                      <a:r>
                        <a:rPr lang="en-US" b="0" baseline="0" dirty="0" smtClean="0">
                          <a:solidFill>
                            <a:srgbClr val="BFBFBF"/>
                          </a:solidFill>
                        </a:rPr>
                        <a:t> – formative evaluation</a:t>
                      </a:r>
                      <a:endParaRPr lang="en-US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408937">
                <a:tc>
                  <a:txBody>
                    <a:bodyPr/>
                    <a:lstStyle/>
                    <a:p>
                      <a:pPr marL="106363" indent="-106363">
                        <a:buFont typeface="Arial"/>
                        <a:buChar char="•"/>
                      </a:pPr>
                      <a:r>
                        <a:rPr lang="en-US" sz="1600" b="0" dirty="0" err="1" smtClean="0">
                          <a:solidFill>
                            <a:srgbClr val="BFBFBF"/>
                          </a:solidFill>
                        </a:rPr>
                        <a:t>SuperIDR</a:t>
                      </a:r>
                      <a:r>
                        <a:rPr lang="en-US" sz="1600" b="0" dirty="0" smtClean="0">
                          <a:solidFill>
                            <a:srgbClr val="BFBFBF"/>
                          </a:solidFill>
                        </a:rPr>
                        <a:t> improvements</a:t>
                      </a:r>
                    </a:p>
                    <a:p>
                      <a:pPr marL="106363" indent="-106363">
                        <a:buFont typeface="Arial"/>
                        <a:buChar char="•"/>
                      </a:pPr>
                      <a:r>
                        <a:rPr lang="en-US" sz="1600" b="0" dirty="0" smtClean="0">
                          <a:solidFill>
                            <a:srgbClr val="BFBFBF"/>
                          </a:solidFill>
                        </a:rPr>
                        <a:t>Classroom</a:t>
                      </a:r>
                      <a:r>
                        <a:rPr lang="en-US" sz="1600" b="0" baseline="0" dirty="0" smtClean="0">
                          <a:solidFill>
                            <a:srgbClr val="BFBFBF"/>
                          </a:solidFill>
                        </a:rPr>
                        <a:t> study design</a:t>
                      </a:r>
                      <a:endParaRPr lang="en-US" sz="16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8357" y="2607863"/>
          <a:ext cx="2653053" cy="2194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53053"/>
              </a:tblGrid>
              <a:tr h="408937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b="0" baseline="0" dirty="0" err="1" smtClean="0">
                          <a:solidFill>
                            <a:srgbClr val="BFBFBF"/>
                          </a:solidFill>
                        </a:rPr>
                        <a:t>SuperIDR</a:t>
                      </a:r>
                      <a:r>
                        <a:rPr lang="en-US" b="0" baseline="0" dirty="0" smtClean="0">
                          <a:solidFill>
                            <a:srgbClr val="BFBFBF"/>
                          </a:solidFill>
                        </a:rPr>
                        <a:t>-classroom study</a:t>
                      </a:r>
                      <a:endParaRPr lang="en-US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408937">
                <a:tc>
                  <a:txBody>
                    <a:bodyPr/>
                    <a:lstStyle/>
                    <a:p>
                      <a:pPr marL="106363" indent="-106363">
                        <a:buFont typeface="Arial"/>
                        <a:buChar char="•"/>
                      </a:pPr>
                      <a:r>
                        <a:rPr lang="en-US" sz="1600" b="0" dirty="0" smtClean="0">
                          <a:solidFill>
                            <a:srgbClr val="BFBFBF"/>
                          </a:solidFill>
                        </a:rPr>
                        <a:t>Fish id.</a:t>
                      </a:r>
                      <a:r>
                        <a:rPr lang="en-US" sz="1600" b="0" baseline="0" dirty="0" smtClean="0">
                          <a:solidFill>
                            <a:srgbClr val="BFBFBF"/>
                          </a:solidFill>
                        </a:rPr>
                        <a:t> – learning and identification</a:t>
                      </a:r>
                      <a:endParaRPr lang="en-US" sz="1600" b="0" dirty="0" smtClean="0">
                        <a:solidFill>
                          <a:srgbClr val="BFBFBF"/>
                        </a:solidFill>
                      </a:endParaRPr>
                    </a:p>
                    <a:p>
                      <a:pPr marL="106363" indent="-106363">
                        <a:buFont typeface="Arial"/>
                        <a:buChar char="•"/>
                      </a:pPr>
                      <a:r>
                        <a:rPr lang="en-US" sz="1600" b="0" dirty="0" err="1" smtClean="0">
                          <a:solidFill>
                            <a:srgbClr val="BFBFBF"/>
                          </a:solidFill>
                        </a:rPr>
                        <a:t>SuperIDR</a:t>
                      </a:r>
                      <a:r>
                        <a:rPr lang="en-US" sz="1600" b="0" dirty="0" smtClean="0">
                          <a:solidFill>
                            <a:srgbClr val="BFBFBF"/>
                          </a:solidFill>
                        </a:rPr>
                        <a:t> improves on traditional methods</a:t>
                      </a:r>
                      <a:endParaRPr lang="en-US" sz="1600" b="0" baseline="0" dirty="0" smtClean="0">
                        <a:solidFill>
                          <a:srgbClr val="BFBFBF"/>
                        </a:solidFill>
                      </a:endParaRPr>
                    </a:p>
                    <a:p>
                      <a:pPr marL="106363" indent="-106363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rgbClr val="BFBFBF"/>
                          </a:solidFill>
                        </a:rPr>
                        <a:t>Insufficient data on </a:t>
                      </a:r>
                      <a:r>
                        <a:rPr lang="en-US" sz="1600" b="0" i="1" baseline="0" dirty="0" smtClean="0">
                          <a:solidFill>
                            <a:srgbClr val="BFBFBF"/>
                          </a:solidFill>
                        </a:rPr>
                        <a:t>how</a:t>
                      </a:r>
                      <a:r>
                        <a:rPr lang="en-US" sz="1600" b="0" baseline="0" dirty="0" smtClean="0">
                          <a:solidFill>
                            <a:srgbClr val="BFBFBF"/>
                          </a:solidFill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rgbClr val="BFBFBF"/>
                          </a:solidFill>
                        </a:rPr>
                        <a:t>SuperIDR</a:t>
                      </a:r>
                      <a:r>
                        <a:rPr lang="en-US" sz="1600" b="0" baseline="0" dirty="0" smtClean="0">
                          <a:solidFill>
                            <a:srgbClr val="BFBFBF"/>
                          </a:solidFill>
                        </a:rPr>
                        <a:t> was used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923458" y="5035320"/>
          <a:ext cx="1276002" cy="914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76002"/>
              </a:tblGrid>
              <a:tr h="408937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b="0" baseline="0" dirty="0" err="1" smtClean="0">
                          <a:solidFill>
                            <a:srgbClr val="BFBFBF"/>
                          </a:solidFill>
                        </a:rPr>
                        <a:t>SuperIDR</a:t>
                      </a:r>
                      <a:r>
                        <a:rPr lang="en-US" b="0" baseline="0" dirty="0" smtClean="0">
                          <a:solidFill>
                            <a:srgbClr val="BFBFBF"/>
                          </a:solidFill>
                        </a:rPr>
                        <a:t>-qualitative study</a:t>
                      </a:r>
                      <a:endParaRPr lang="en-US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736032" y="5035312"/>
          <a:ext cx="1276002" cy="914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76002"/>
              </a:tblGrid>
              <a:tr h="408937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b="0" baseline="0" dirty="0" smtClean="0">
                          <a:solidFill>
                            <a:srgbClr val="BFBFBF"/>
                          </a:solidFill>
                        </a:rPr>
                        <a:t>SI-DL design guidelines</a:t>
                      </a:r>
                      <a:endParaRPr lang="en-US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752958" y="2851586"/>
          <a:ext cx="1958472" cy="12318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58472"/>
              </a:tblGrid>
              <a:tr h="408937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b="0" baseline="0" dirty="0" smtClean="0">
                          <a:solidFill>
                            <a:srgbClr val="BFBFBF"/>
                          </a:solidFill>
                        </a:rPr>
                        <a:t>SuperIDR-v2</a:t>
                      </a:r>
                      <a:endParaRPr lang="en-US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408937">
                <a:tc>
                  <a:txBody>
                    <a:bodyPr/>
                    <a:lstStyle/>
                    <a:p>
                      <a:pPr marL="106363" indent="-106363">
                        <a:buFont typeface="Arial"/>
                        <a:buChar char="•"/>
                      </a:pPr>
                      <a:r>
                        <a:rPr lang="en-US" sz="1600" b="0" dirty="0" err="1" smtClean="0">
                          <a:solidFill>
                            <a:srgbClr val="BFBFBF"/>
                          </a:solidFill>
                        </a:rPr>
                        <a:t>Lucene</a:t>
                      </a:r>
                      <a:r>
                        <a:rPr lang="en-US" sz="1600" b="0" dirty="0" smtClean="0">
                          <a:solidFill>
                            <a:srgbClr val="BFBFBF"/>
                          </a:solidFill>
                        </a:rPr>
                        <a:t> indexing</a:t>
                      </a:r>
                    </a:p>
                    <a:p>
                      <a:pPr marL="106363" indent="-106363">
                        <a:buFont typeface="Arial"/>
                        <a:buChar char="•"/>
                      </a:pPr>
                      <a:r>
                        <a:rPr lang="en-US" sz="1600" b="0" dirty="0" smtClean="0">
                          <a:solidFill>
                            <a:srgbClr val="BFBFBF"/>
                          </a:solidFill>
                        </a:rPr>
                        <a:t>Usability</a:t>
                      </a:r>
                      <a:r>
                        <a:rPr lang="en-US" sz="1600" b="0" baseline="0" dirty="0" smtClean="0">
                          <a:solidFill>
                            <a:srgbClr val="BFBFBF"/>
                          </a:solidFill>
                        </a:rPr>
                        <a:t> improvements</a:t>
                      </a:r>
                      <a:endParaRPr lang="en-US" sz="16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354538" y="4571280"/>
          <a:ext cx="1958472" cy="17195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58472"/>
              </a:tblGrid>
              <a:tr h="408937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b="0" baseline="0" dirty="0" smtClean="0">
                          <a:solidFill>
                            <a:srgbClr val="BFBFBF"/>
                          </a:solidFill>
                        </a:rPr>
                        <a:t>SuperIDR-v3</a:t>
                      </a:r>
                      <a:endParaRPr lang="en-US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408937">
                <a:tc>
                  <a:txBody>
                    <a:bodyPr/>
                    <a:lstStyle/>
                    <a:p>
                      <a:pPr marL="106363" indent="-106363">
                        <a:buFont typeface="Arial"/>
                        <a:buChar char="•"/>
                      </a:pPr>
                      <a:r>
                        <a:rPr lang="en-US" sz="1600" b="0" dirty="0" smtClean="0">
                          <a:solidFill>
                            <a:srgbClr val="BFBFBF"/>
                          </a:solidFill>
                        </a:rPr>
                        <a:t>Image mgmt.</a:t>
                      </a:r>
                    </a:p>
                    <a:p>
                      <a:pPr marL="106363" indent="-106363">
                        <a:buFont typeface="Arial"/>
                        <a:buChar char="•"/>
                      </a:pPr>
                      <a:r>
                        <a:rPr lang="en-US" sz="1600" b="0" dirty="0" smtClean="0">
                          <a:solidFill>
                            <a:srgbClr val="BFBFBF"/>
                          </a:solidFill>
                        </a:rPr>
                        <a:t>Combined search</a:t>
                      </a:r>
                    </a:p>
                    <a:p>
                      <a:pPr marL="106363" indent="-106363">
                        <a:buFont typeface="Arial"/>
                        <a:buChar char="•"/>
                      </a:pPr>
                      <a:r>
                        <a:rPr lang="en-US" sz="1600" b="0" dirty="0" smtClean="0">
                          <a:solidFill>
                            <a:srgbClr val="BFBFBF"/>
                          </a:solidFill>
                        </a:rPr>
                        <a:t>Comparison</a:t>
                      </a:r>
                    </a:p>
                    <a:p>
                      <a:pPr marL="106363" indent="-106363">
                        <a:buFont typeface="Arial"/>
                        <a:buChar char="•"/>
                      </a:pPr>
                      <a:r>
                        <a:rPr lang="en-US" sz="1600" b="0" dirty="0" smtClean="0">
                          <a:solidFill>
                            <a:srgbClr val="BFBFBF"/>
                          </a:solidFill>
                        </a:rPr>
                        <a:t>Usability</a:t>
                      </a:r>
                      <a:r>
                        <a:rPr lang="en-US" sz="1600" b="0" baseline="0" dirty="0" smtClean="0">
                          <a:solidFill>
                            <a:srgbClr val="BFBFBF"/>
                          </a:solidFill>
                        </a:rPr>
                        <a:t> improvements</a:t>
                      </a:r>
                      <a:endParaRPr lang="en-US" sz="16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1927966" y="1560549"/>
            <a:ext cx="854395" cy="158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32194" y="1558961"/>
            <a:ext cx="979236" cy="158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7314140" y="2767883"/>
            <a:ext cx="382205" cy="6216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5711431" y="3411787"/>
            <a:ext cx="651115" cy="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3121410" y="3656581"/>
            <a:ext cx="631548" cy="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1825933" y="4825713"/>
            <a:ext cx="508867" cy="158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58244" y="5492520"/>
            <a:ext cx="596294" cy="158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284232" y="5492520"/>
            <a:ext cx="673743" cy="158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185634" y="5490932"/>
            <a:ext cx="550398" cy="158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D7F8-1AF0-5D45-8036-579198579F34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0" y="2088027"/>
            <a:ext cx="5829300" cy="3937000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758060" y="3214381"/>
            <a:ext cx="1262176" cy="442202"/>
          </a:xfrm>
          <a:prstGeom prst="ellipse">
            <a:avLst/>
          </a:prstGeom>
          <a:noFill/>
          <a:ln w="25400">
            <a:solidFill>
              <a:srgbClr val="F493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EBD376-705A-419C-8BC0-226FBC46AE6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Synchronous</a:t>
            </a:r>
            <a:br>
              <a:rPr lang="en-US" sz="4000" smtClean="0"/>
            </a:br>
            <a:r>
              <a:rPr lang="en-US" sz="4000" smtClean="0"/>
              <a:t>Scholarly Communication</a:t>
            </a:r>
          </a:p>
        </p:txBody>
      </p:sp>
      <p:pic>
        <p:nvPicPr>
          <p:cNvPr id="52228" name="Picture 3" descr="j03012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505200"/>
            <a:ext cx="1830388" cy="1565275"/>
          </a:xfrm>
          <a:noFill/>
        </p:spPr>
      </p:pic>
      <p:pic>
        <p:nvPicPr>
          <p:cNvPr id="52229" name="Picture 4" descr="j02991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77125" y="2878138"/>
            <a:ext cx="1163638" cy="1985962"/>
          </a:xfrm>
          <a:noFill/>
        </p:spPr>
      </p:pic>
      <p:sp>
        <p:nvSpPr>
          <p:cNvPr id="52230" name="AutoShape 5"/>
          <p:cNvSpPr>
            <a:spLocks noChangeArrowheads="1"/>
          </p:cNvSpPr>
          <p:nvPr/>
        </p:nvSpPr>
        <p:spPr bwMode="auto">
          <a:xfrm>
            <a:off x="2362200" y="3886200"/>
            <a:ext cx="4953000" cy="304800"/>
          </a:xfrm>
          <a:prstGeom prst="leftRightArrow">
            <a:avLst>
              <a:gd name="adj1" fmla="val 50000"/>
              <a:gd name="adj2" fmla="val 325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31" name="phone3"/>
          <p:cNvSpPr>
            <a:spLocks noEditPoints="1" noChangeArrowheads="1"/>
          </p:cNvSpPr>
          <p:nvPr/>
        </p:nvSpPr>
        <p:spPr bwMode="auto">
          <a:xfrm>
            <a:off x="4038600" y="4267200"/>
            <a:ext cx="1295400" cy="990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1041734762 h 21600"/>
              <a:gd name="T8" fmla="*/ 2147483647 w 21600"/>
              <a:gd name="T9" fmla="*/ 2083469524 h 21600"/>
              <a:gd name="T10" fmla="*/ 2147483647 w 21600"/>
              <a:gd name="T11" fmla="*/ 2083469524 h 21600"/>
              <a:gd name="T12" fmla="*/ 0 w 21600"/>
              <a:gd name="T13" fmla="*/ 2083469524 h 21600"/>
              <a:gd name="T14" fmla="*/ 0 w 21600"/>
              <a:gd name="T15" fmla="*/ 10417347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2232" name="Picture 7" descr="j02330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25888" y="2374900"/>
            <a:ext cx="1509712" cy="1592263"/>
          </a:xfrm>
          <a:noFill/>
        </p:spPr>
      </p:pic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2117725" y="5857875"/>
            <a:ext cx="5194300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Same time, Same or different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770"/>
          </a:xfrm>
        </p:spPr>
        <p:txBody>
          <a:bodyPr>
            <a:noAutofit/>
          </a:bodyPr>
          <a:lstStyle/>
          <a:p>
            <a:r>
              <a:rPr lang="en-US" sz="3200" dirty="0"/>
              <a:t>Definitional dependencies among concepts in</a:t>
            </a:r>
            <a:r>
              <a:rPr lang="en-US" sz="3200" dirty="0" smtClean="0"/>
              <a:t> the </a:t>
            </a:r>
            <a:r>
              <a:rPr lang="en-US" sz="3200" dirty="0" err="1" smtClean="0"/>
              <a:t>SuperIDR</a:t>
            </a:r>
            <a:r>
              <a:rPr lang="en-US" sz="3200" dirty="0" smtClean="0"/>
              <a:t> SI-DL</a:t>
            </a:r>
            <a:endParaRPr lang="en-US" sz="3200" dirty="0"/>
          </a:p>
        </p:txBody>
      </p:sp>
      <p:pic>
        <p:nvPicPr>
          <p:cNvPr id="4" name="Picture 3" descr="superidr-concepts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901" y="1692302"/>
            <a:ext cx="8717421" cy="429514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F386B2-9989-4427-9C7C-FD31F07BA342}" type="slidenum">
              <a:rPr lang="en-US" smtClean="0"/>
              <a:pPr/>
              <a:t>61</a:t>
            </a:fld>
            <a:endParaRPr lang="en-US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9067800" cy="688498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" y="5638800"/>
            <a:ext cx="2609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Content / People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189109-C268-4E1F-95EE-C01E5AE536F2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Extending 5S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Higher DL Constructs</a:t>
            </a:r>
          </a:p>
          <a:p>
            <a:pPr lvl="1" eaLnBrk="1" hangingPunct="1"/>
            <a:r>
              <a:rPr lang="en-US" sz="3200" smtClean="0"/>
              <a:t>Collections</a:t>
            </a:r>
          </a:p>
          <a:p>
            <a:pPr lvl="1" eaLnBrk="1" hangingPunct="1"/>
            <a:r>
              <a:rPr lang="en-US" sz="3200" smtClean="0"/>
              <a:t>Catalogs</a:t>
            </a:r>
          </a:p>
          <a:p>
            <a:pPr lvl="1" eaLnBrk="1" hangingPunct="1"/>
            <a:r>
              <a:rPr lang="en-US" sz="3200" smtClean="0"/>
              <a:t>Repositories and Archives</a:t>
            </a:r>
          </a:p>
          <a:p>
            <a:pPr lvl="1" eaLnBrk="1" hangingPunct="1"/>
            <a:r>
              <a:rPr lang="en-US" sz="3200" smtClean="0"/>
              <a:t>Systems</a:t>
            </a:r>
          </a:p>
          <a:p>
            <a:pPr lvl="1" eaLnBrk="1" hangingPunct="1"/>
            <a:r>
              <a:rPr lang="en-US" sz="3200" smtClean="0"/>
              <a:t>Case Studies</a:t>
            </a:r>
          </a:p>
          <a:p>
            <a:pPr eaLnBrk="1" hangingPunct="1"/>
            <a:r>
              <a:rPr lang="en-US" sz="3600" smtClean="0"/>
              <a:t>Specialized views and services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An informal overview of digital libraries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An informal view of 5S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 formal perspective of 5S</a:t>
            </a:r>
          </a:p>
          <a:p>
            <a:pPr>
              <a:lnSpc>
                <a:spcPct val="200000"/>
              </a:lnSpc>
            </a:pPr>
            <a:r>
              <a:rPr lang="en-US" b="1" u="sng" dirty="0" smtClean="0"/>
              <a:t>What has been done with 5S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17169E-529F-40E0-A346-90B5E91C7108}" type="slidenum">
              <a:rPr lang="en-US" smtClean="0"/>
              <a:pPr/>
              <a:t>64</a:t>
            </a:fld>
            <a:endParaRPr lang="en-US" smtClean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991600" cy="5153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A782A0-A2F6-4392-8F51-B1F91D7729E4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Tools/Applications</a:t>
            </a:r>
          </a:p>
        </p:txBody>
      </p:sp>
      <p:graphicFrame>
        <p:nvGraphicFramePr>
          <p:cNvPr id="4098" name="Object 1024"/>
          <p:cNvGraphicFramePr>
            <a:graphicFrameLocks noChangeAspect="1"/>
          </p:cNvGraphicFramePr>
          <p:nvPr>
            <p:ph type="body" idx="1"/>
          </p:nvPr>
        </p:nvGraphicFramePr>
        <p:xfrm>
          <a:off x="0" y="1028700"/>
          <a:ext cx="8001000" cy="6002338"/>
        </p:xfrm>
        <a:graphic>
          <a:graphicData uri="http://schemas.openxmlformats.org/presentationml/2006/ole">
            <p:oleObj spid="_x0000_s73730" name="Slide" r:id="rId4" imgW="4648320" imgH="348624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EEC0B6-B467-4078-9AE2-4C84F562D4B8}" type="slidenum">
              <a:rPr lang="en-US" smtClean="0"/>
              <a:pPr/>
              <a:t>66</a:t>
            </a:fld>
            <a:endParaRPr lang="en-US" smtClean="0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419100"/>
            <a:ext cx="2514600" cy="2413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0100" y="431800"/>
            <a:ext cx="2667000" cy="23955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3800" y="444500"/>
            <a:ext cx="2514600" cy="236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038600"/>
            <a:ext cx="4191000" cy="2424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303" name="Line 6"/>
          <p:cNvSpPr>
            <a:spLocks noChangeShapeType="1"/>
          </p:cNvSpPr>
          <p:nvPr/>
        </p:nvSpPr>
        <p:spPr bwMode="auto">
          <a:xfrm>
            <a:off x="1828800" y="2895600"/>
            <a:ext cx="2438400" cy="9906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5304" name="Line 7"/>
          <p:cNvSpPr>
            <a:spLocks noChangeShapeType="1"/>
          </p:cNvSpPr>
          <p:nvPr/>
        </p:nvSpPr>
        <p:spPr bwMode="auto">
          <a:xfrm>
            <a:off x="4419600" y="2895600"/>
            <a:ext cx="0" cy="9906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5305" name="Line 8"/>
          <p:cNvSpPr>
            <a:spLocks noChangeShapeType="1"/>
          </p:cNvSpPr>
          <p:nvPr/>
        </p:nvSpPr>
        <p:spPr bwMode="auto">
          <a:xfrm flipH="1">
            <a:off x="4533900" y="2870200"/>
            <a:ext cx="3124200" cy="9906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5306" name="TextBox 9"/>
          <p:cNvSpPr txBox="1">
            <a:spLocks noChangeArrowheads="1"/>
          </p:cNvSpPr>
          <p:nvPr/>
        </p:nvSpPr>
        <p:spPr bwMode="auto">
          <a:xfrm>
            <a:off x="152400" y="3429000"/>
            <a:ext cx="2341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ETANA.org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84D86D-4FA8-4C7E-9718-A8D3D7D72700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56323" name="AutoShape 2"/>
          <p:cNvSpPr>
            <a:spLocks noChangeArrowheads="1"/>
          </p:cNvSpPr>
          <p:nvPr/>
        </p:nvSpPr>
        <p:spPr bwMode="auto">
          <a:xfrm>
            <a:off x="1362075" y="6019800"/>
            <a:ext cx="1219200" cy="381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Repository1</a:t>
            </a:r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914400" y="1905000"/>
            <a:ext cx="2057400" cy="4572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1635125" y="15240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DL1</a:t>
            </a:r>
          </a:p>
        </p:txBody>
      </p:sp>
      <p:sp>
        <p:nvSpPr>
          <p:cNvPr id="56326" name="AutoShape 5"/>
          <p:cNvSpPr>
            <a:spLocks noChangeArrowheads="1"/>
          </p:cNvSpPr>
          <p:nvPr/>
        </p:nvSpPr>
        <p:spPr bwMode="auto">
          <a:xfrm>
            <a:off x="7089775" y="6019800"/>
            <a:ext cx="1219200" cy="381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Repository2</a:t>
            </a: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6705600" y="1905000"/>
            <a:ext cx="1981200" cy="4572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Oval 7"/>
          <p:cNvSpPr>
            <a:spLocks noChangeArrowheads="1"/>
          </p:cNvSpPr>
          <p:nvPr/>
        </p:nvSpPr>
        <p:spPr bwMode="auto">
          <a:xfrm>
            <a:off x="4343400" y="4953000"/>
            <a:ext cx="990600" cy="838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Union </a:t>
            </a:r>
          </a:p>
          <a:p>
            <a:pPr algn="ctr" eaLnBrk="0" hangingPunct="0"/>
            <a:r>
              <a:rPr lang="en-US" b="0"/>
              <a:t>Catalog</a:t>
            </a: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3467100" y="1905000"/>
            <a:ext cx="2743200" cy="4572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AutoShape 9"/>
          <p:cNvSpPr>
            <a:spLocks noChangeArrowheads="1"/>
          </p:cNvSpPr>
          <p:nvPr/>
        </p:nvSpPr>
        <p:spPr bwMode="auto">
          <a:xfrm>
            <a:off x="4229100" y="5867400"/>
            <a:ext cx="1219200" cy="533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Union </a:t>
            </a:r>
          </a:p>
          <a:p>
            <a:pPr algn="ctr" eaLnBrk="0" hangingPunct="0"/>
            <a:r>
              <a:rPr lang="en-US" b="0"/>
              <a:t>Repository</a:t>
            </a:r>
          </a:p>
        </p:txBody>
      </p:sp>
      <p:sp>
        <p:nvSpPr>
          <p:cNvPr id="56331" name="Oval 10"/>
          <p:cNvSpPr>
            <a:spLocks noChangeArrowheads="1"/>
          </p:cNvSpPr>
          <p:nvPr/>
        </p:nvSpPr>
        <p:spPr bwMode="auto">
          <a:xfrm>
            <a:off x="1476375" y="5029200"/>
            <a:ext cx="990600" cy="533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Catalog1</a:t>
            </a:r>
          </a:p>
        </p:txBody>
      </p:sp>
      <p:sp>
        <p:nvSpPr>
          <p:cNvPr id="56332" name="Oval 11"/>
          <p:cNvSpPr>
            <a:spLocks noChangeArrowheads="1"/>
          </p:cNvSpPr>
          <p:nvPr/>
        </p:nvSpPr>
        <p:spPr bwMode="auto">
          <a:xfrm>
            <a:off x="7204075" y="5029200"/>
            <a:ext cx="990600" cy="533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Catalog2</a:t>
            </a:r>
          </a:p>
        </p:txBody>
      </p:sp>
      <p:sp>
        <p:nvSpPr>
          <p:cNvPr id="56333" name="AutoShape 12"/>
          <p:cNvSpPr>
            <a:spLocks noChangeArrowheads="1"/>
          </p:cNvSpPr>
          <p:nvPr/>
        </p:nvSpPr>
        <p:spPr bwMode="auto">
          <a:xfrm>
            <a:off x="1452563" y="3924300"/>
            <a:ext cx="1038225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Searching</a:t>
            </a:r>
          </a:p>
        </p:txBody>
      </p:sp>
      <p:sp>
        <p:nvSpPr>
          <p:cNvPr id="56334" name="Text Box 13"/>
          <p:cNvSpPr txBox="1">
            <a:spLocks noChangeArrowheads="1"/>
          </p:cNvSpPr>
          <p:nvPr/>
        </p:nvSpPr>
        <p:spPr bwMode="auto">
          <a:xfrm>
            <a:off x="4238625" y="15240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Union DL</a:t>
            </a:r>
          </a:p>
        </p:txBody>
      </p:sp>
      <p:sp>
        <p:nvSpPr>
          <p:cNvPr id="56335" name="Line 14"/>
          <p:cNvSpPr>
            <a:spLocks noChangeShapeType="1"/>
          </p:cNvSpPr>
          <p:nvPr/>
        </p:nvSpPr>
        <p:spPr bwMode="auto">
          <a:xfrm>
            <a:off x="2743200" y="2743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36" name="Line 15"/>
          <p:cNvSpPr>
            <a:spLocks noChangeShapeType="1"/>
          </p:cNvSpPr>
          <p:nvPr/>
        </p:nvSpPr>
        <p:spPr bwMode="auto">
          <a:xfrm flipH="1">
            <a:off x="5867400" y="2743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37" name="Line 16"/>
          <p:cNvSpPr>
            <a:spLocks noChangeShapeType="1"/>
          </p:cNvSpPr>
          <p:nvPr/>
        </p:nvSpPr>
        <p:spPr bwMode="auto">
          <a:xfrm>
            <a:off x="2514600" y="4114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38" name="Line 17"/>
          <p:cNvSpPr>
            <a:spLocks noChangeShapeType="1"/>
          </p:cNvSpPr>
          <p:nvPr/>
        </p:nvSpPr>
        <p:spPr bwMode="auto">
          <a:xfrm flipH="1">
            <a:off x="6096000" y="4114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39" name="Line 18"/>
          <p:cNvSpPr>
            <a:spLocks noChangeShapeType="1"/>
          </p:cNvSpPr>
          <p:nvPr/>
        </p:nvSpPr>
        <p:spPr bwMode="auto">
          <a:xfrm>
            <a:off x="2514600" y="5257800"/>
            <a:ext cx="1828800" cy="0"/>
          </a:xfrm>
          <a:prstGeom prst="line">
            <a:avLst/>
          </a:prstGeom>
          <a:noFill/>
          <a:ln w="28575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40" name="Line 19"/>
          <p:cNvSpPr>
            <a:spLocks noChangeShapeType="1"/>
          </p:cNvSpPr>
          <p:nvPr/>
        </p:nvSpPr>
        <p:spPr bwMode="auto">
          <a:xfrm flipH="1">
            <a:off x="5334000" y="5257800"/>
            <a:ext cx="1828800" cy="0"/>
          </a:xfrm>
          <a:prstGeom prst="line">
            <a:avLst/>
          </a:prstGeom>
          <a:noFill/>
          <a:ln w="28575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41" name="Line 20"/>
          <p:cNvSpPr>
            <a:spLocks noChangeShapeType="1"/>
          </p:cNvSpPr>
          <p:nvPr/>
        </p:nvSpPr>
        <p:spPr bwMode="auto">
          <a:xfrm>
            <a:off x="2590800" y="6172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42" name="Line 21"/>
          <p:cNvSpPr>
            <a:spLocks noChangeShapeType="1"/>
          </p:cNvSpPr>
          <p:nvPr/>
        </p:nvSpPr>
        <p:spPr bwMode="auto">
          <a:xfrm flipH="1">
            <a:off x="5486400" y="6172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43" name="Text Box 22"/>
          <p:cNvSpPr txBox="1">
            <a:spLocks noChangeArrowheads="1"/>
          </p:cNvSpPr>
          <p:nvPr/>
        </p:nvSpPr>
        <p:spPr bwMode="auto">
          <a:xfrm>
            <a:off x="7388225" y="15240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DL2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143000" y="2133600"/>
            <a:ext cx="1657350" cy="1111250"/>
            <a:chOff x="768" y="1268"/>
            <a:chExt cx="1044" cy="700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768" y="1440"/>
              <a:ext cx="1044" cy="528"/>
              <a:chOff x="1104" y="1488"/>
              <a:chExt cx="583" cy="528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1104" y="1488"/>
                <a:ext cx="576" cy="528"/>
                <a:chOff x="2510" y="528"/>
                <a:chExt cx="576" cy="528"/>
              </a:xfrm>
            </p:grpSpPr>
            <p:sp>
              <p:nvSpPr>
                <p:cNvPr id="5636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558" y="528"/>
                  <a:ext cx="5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400" b="0">
                      <a:solidFill>
                        <a:srgbClr val="000099"/>
                      </a:solidFill>
                      <a:sym typeface="Wingdings" pitchFamily="2" charset="2"/>
                    </a:rPr>
                    <a:t> </a:t>
                  </a:r>
                  <a:endParaRPr lang="en-US" sz="2400" b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56369" name="Oval 27"/>
                <p:cNvSpPr>
                  <a:spLocks noChangeArrowheads="1"/>
                </p:cNvSpPr>
                <p:nvPr/>
              </p:nvSpPr>
              <p:spPr bwMode="auto">
                <a:xfrm>
                  <a:off x="2510" y="528"/>
                  <a:ext cx="576" cy="52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6367" name="Text Box 28"/>
              <p:cNvSpPr txBox="1">
                <a:spLocks noChangeArrowheads="1"/>
              </p:cNvSpPr>
              <p:nvPr/>
            </p:nvSpPr>
            <p:spPr bwMode="auto">
              <a:xfrm>
                <a:off x="1104" y="1680"/>
                <a:ext cx="58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0"/>
                  <a:t>archaeologists</a:t>
                </a:r>
              </a:p>
            </p:txBody>
          </p:sp>
        </p:grpSp>
        <p:sp>
          <p:nvSpPr>
            <p:cNvPr id="56365" name="Text Box 29"/>
            <p:cNvSpPr txBox="1">
              <a:spLocks noChangeArrowheads="1"/>
            </p:cNvSpPr>
            <p:nvPr/>
          </p:nvSpPr>
          <p:spPr bwMode="auto">
            <a:xfrm>
              <a:off x="980" y="1268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/>
                <a:t>Society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6858000" y="2132013"/>
            <a:ext cx="1682750" cy="1111250"/>
            <a:chOff x="768" y="1268"/>
            <a:chExt cx="1060" cy="700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768" y="1440"/>
              <a:ext cx="1060" cy="528"/>
              <a:chOff x="1104" y="1488"/>
              <a:chExt cx="592" cy="528"/>
            </a:xfrm>
          </p:grpSpPr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104" y="1488"/>
                <a:ext cx="576" cy="528"/>
                <a:chOff x="2510" y="528"/>
                <a:chExt cx="576" cy="528"/>
              </a:xfrm>
            </p:grpSpPr>
            <p:sp>
              <p:nvSpPr>
                <p:cNvPr id="5636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558" y="528"/>
                  <a:ext cx="5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400" b="0">
                      <a:solidFill>
                        <a:srgbClr val="000099"/>
                      </a:solidFill>
                      <a:sym typeface="Wingdings" pitchFamily="2" charset="2"/>
                    </a:rPr>
                    <a:t> </a:t>
                  </a:r>
                  <a:endParaRPr lang="en-US" sz="2400" b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56363" name="Oval 34"/>
                <p:cNvSpPr>
                  <a:spLocks noChangeArrowheads="1"/>
                </p:cNvSpPr>
                <p:nvPr/>
              </p:nvSpPr>
              <p:spPr bwMode="auto">
                <a:xfrm>
                  <a:off x="2510" y="528"/>
                  <a:ext cx="576" cy="52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6361" name="Text Box 35"/>
              <p:cNvSpPr txBox="1">
                <a:spLocks noChangeArrowheads="1"/>
              </p:cNvSpPr>
              <p:nvPr/>
            </p:nvSpPr>
            <p:spPr bwMode="auto">
              <a:xfrm>
                <a:off x="1104" y="1680"/>
                <a:ext cx="5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0"/>
                  <a:t>General Public</a:t>
                </a:r>
              </a:p>
            </p:txBody>
          </p:sp>
        </p:grpSp>
        <p:sp>
          <p:nvSpPr>
            <p:cNvPr id="56359" name="Text Box 36"/>
            <p:cNvSpPr txBox="1">
              <a:spLocks noChangeArrowheads="1"/>
            </p:cNvSpPr>
            <p:nvPr/>
          </p:nvSpPr>
          <p:spPr bwMode="auto">
            <a:xfrm>
              <a:off x="980" y="1268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/>
                <a:t>Society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3848100" y="1905000"/>
            <a:ext cx="1981200" cy="1447800"/>
            <a:chOff x="2448" y="1296"/>
            <a:chExt cx="1248" cy="912"/>
          </a:xfrm>
        </p:grpSpPr>
        <p:sp>
          <p:nvSpPr>
            <p:cNvPr id="56353" name="Text Box 38"/>
            <p:cNvSpPr txBox="1">
              <a:spLocks noChangeArrowheads="1"/>
            </p:cNvSpPr>
            <p:nvPr/>
          </p:nvSpPr>
          <p:spPr bwMode="auto">
            <a:xfrm>
              <a:off x="2966" y="1895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b="0"/>
            </a:p>
          </p:txBody>
        </p:sp>
        <p:sp>
          <p:nvSpPr>
            <p:cNvPr id="56354" name="Text Box 39"/>
            <p:cNvSpPr txBox="1">
              <a:spLocks noChangeArrowheads="1"/>
            </p:cNvSpPr>
            <p:nvPr/>
          </p:nvSpPr>
          <p:spPr bwMode="auto">
            <a:xfrm>
              <a:off x="2614" y="1517"/>
              <a:ext cx="9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0">
                  <a:solidFill>
                    <a:srgbClr val="000099"/>
                  </a:solidFill>
                  <a:sym typeface="Wingdings" pitchFamily="2" charset="2"/>
                </a:rPr>
                <a:t>   </a:t>
              </a:r>
            </a:p>
          </p:txBody>
        </p:sp>
        <p:sp>
          <p:nvSpPr>
            <p:cNvPr id="56355" name="Oval 40"/>
            <p:cNvSpPr>
              <a:spLocks noChangeArrowheads="1"/>
            </p:cNvSpPr>
            <p:nvPr/>
          </p:nvSpPr>
          <p:spPr bwMode="auto">
            <a:xfrm>
              <a:off x="2448" y="1468"/>
              <a:ext cx="1248" cy="7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6" name="Text Box 41"/>
            <p:cNvSpPr txBox="1">
              <a:spLocks noChangeArrowheads="1"/>
            </p:cNvSpPr>
            <p:nvPr/>
          </p:nvSpPr>
          <p:spPr bwMode="auto">
            <a:xfrm>
              <a:off x="2556" y="1737"/>
              <a:ext cx="10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/>
                <a:t>Archaeologists</a:t>
              </a:r>
            </a:p>
            <a:p>
              <a:pPr eaLnBrk="0" hangingPunct="0"/>
              <a:r>
                <a:rPr lang="en-US" b="0"/>
                <a:t>General Public</a:t>
              </a:r>
            </a:p>
          </p:txBody>
        </p:sp>
        <p:sp>
          <p:nvSpPr>
            <p:cNvPr id="56357" name="Text Box 42"/>
            <p:cNvSpPr txBox="1">
              <a:spLocks noChangeArrowheads="1"/>
            </p:cNvSpPr>
            <p:nvPr/>
          </p:nvSpPr>
          <p:spPr bwMode="auto">
            <a:xfrm>
              <a:off x="2582" y="1296"/>
              <a:ext cx="10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/>
                <a:t>Union Society</a:t>
              </a:r>
            </a:p>
          </p:txBody>
        </p:sp>
      </p:grpSp>
      <p:sp>
        <p:nvSpPr>
          <p:cNvPr id="56347" name="Text Box 43"/>
          <p:cNvSpPr txBox="1">
            <a:spLocks noChangeArrowheads="1"/>
          </p:cNvSpPr>
          <p:nvPr/>
        </p:nvSpPr>
        <p:spPr bwMode="auto">
          <a:xfrm>
            <a:off x="1524000" y="361473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/>
              <a:t>Service</a:t>
            </a:r>
          </a:p>
        </p:txBody>
      </p:sp>
      <p:sp>
        <p:nvSpPr>
          <p:cNvPr id="56348" name="AutoShape 44"/>
          <p:cNvSpPr>
            <a:spLocks noChangeArrowheads="1"/>
          </p:cNvSpPr>
          <p:nvPr/>
        </p:nvSpPr>
        <p:spPr bwMode="auto">
          <a:xfrm>
            <a:off x="7180263" y="3924300"/>
            <a:ext cx="1038225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Browsing</a:t>
            </a:r>
          </a:p>
        </p:txBody>
      </p:sp>
      <p:sp>
        <p:nvSpPr>
          <p:cNvPr id="56349" name="Text Box 45"/>
          <p:cNvSpPr txBox="1">
            <a:spLocks noChangeArrowheads="1"/>
          </p:cNvSpPr>
          <p:nvPr/>
        </p:nvSpPr>
        <p:spPr bwMode="auto">
          <a:xfrm>
            <a:off x="7239000" y="361473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/>
              <a:t>Service</a:t>
            </a:r>
          </a:p>
        </p:txBody>
      </p:sp>
      <p:sp>
        <p:nvSpPr>
          <p:cNvPr id="56350" name="Text Box 46"/>
          <p:cNvSpPr txBox="1">
            <a:spLocks noChangeArrowheads="1"/>
          </p:cNvSpPr>
          <p:nvPr/>
        </p:nvSpPr>
        <p:spPr bwMode="auto">
          <a:xfrm>
            <a:off x="4035425" y="34290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/>
              <a:t>Union Service</a:t>
            </a:r>
          </a:p>
        </p:txBody>
      </p:sp>
      <p:sp>
        <p:nvSpPr>
          <p:cNvPr id="56351" name="AutoShape 47"/>
          <p:cNvSpPr>
            <a:spLocks noChangeArrowheads="1"/>
          </p:cNvSpPr>
          <p:nvPr/>
        </p:nvSpPr>
        <p:spPr bwMode="auto">
          <a:xfrm>
            <a:off x="3581400" y="3810000"/>
            <a:ext cx="25146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660066"/>
                </a:solidFill>
              </a:rPr>
              <a:t>Harvesting, Mapping</a:t>
            </a:r>
            <a:r>
              <a:rPr lang="en-US" b="0"/>
              <a:t>,</a:t>
            </a:r>
          </a:p>
          <a:p>
            <a:pPr algn="ctr"/>
            <a:r>
              <a:rPr lang="en-US" b="0"/>
              <a:t>Searching, Browsing,</a:t>
            </a:r>
          </a:p>
          <a:p>
            <a:pPr algn="ctr"/>
            <a:r>
              <a:rPr lang="en-US" b="0"/>
              <a:t>Clustering, Visualization</a:t>
            </a:r>
          </a:p>
        </p:txBody>
      </p:sp>
      <p:sp>
        <p:nvSpPr>
          <p:cNvPr id="56352" name="Rectangle 48"/>
          <p:cNvSpPr>
            <a:spLocks noChangeArrowheads="1"/>
          </p:cNvSpPr>
          <p:nvPr/>
        </p:nvSpPr>
        <p:spPr bwMode="auto">
          <a:xfrm>
            <a:off x="304800" y="525463"/>
            <a:ext cx="77930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b="0">
                <a:solidFill>
                  <a:schemeClr val="tx2"/>
                </a:solidFill>
              </a:rPr>
              <a:t>Architecture of a Union DL (ETANA.org)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FC8D26-680D-43D6-9EEB-91271186E99A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304800" y="525463"/>
            <a:ext cx="77930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b="0">
                <a:solidFill>
                  <a:schemeClr val="tx2"/>
                </a:solidFill>
              </a:rPr>
              <a:t>Union Catalog Integration</a:t>
            </a:r>
          </a:p>
        </p:txBody>
      </p:sp>
      <p:sp>
        <p:nvSpPr>
          <p:cNvPr id="57348" name="AutoShape 3"/>
          <p:cNvSpPr>
            <a:spLocks noChangeArrowheads="1"/>
          </p:cNvSpPr>
          <p:nvPr/>
        </p:nvSpPr>
        <p:spPr bwMode="auto">
          <a:xfrm>
            <a:off x="1943100" y="1600200"/>
            <a:ext cx="1447800" cy="762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VN Metadata</a:t>
            </a:r>
          </a:p>
          <a:p>
            <a:pPr algn="ctr" eaLnBrk="0" hangingPunct="0"/>
            <a:r>
              <a:rPr lang="en-US" b="0"/>
              <a:t>Format</a:t>
            </a:r>
          </a:p>
        </p:txBody>
      </p:sp>
      <p:sp>
        <p:nvSpPr>
          <p:cNvPr id="57349" name="AutoShape 4"/>
          <p:cNvSpPr>
            <a:spLocks noChangeArrowheads="1"/>
          </p:cNvSpPr>
          <p:nvPr/>
        </p:nvSpPr>
        <p:spPr bwMode="auto">
          <a:xfrm>
            <a:off x="7162800" y="3352800"/>
            <a:ext cx="1828800" cy="685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Global Metadata</a:t>
            </a:r>
          </a:p>
          <a:p>
            <a:pPr algn="ctr" eaLnBrk="0" hangingPunct="0"/>
            <a:r>
              <a:rPr lang="en-US" b="0"/>
              <a:t>Format</a:t>
            </a:r>
          </a:p>
        </p:txBody>
      </p:sp>
      <p:sp>
        <p:nvSpPr>
          <p:cNvPr id="57350" name="Oval 5"/>
          <p:cNvSpPr>
            <a:spLocks noChangeArrowheads="1"/>
          </p:cNvSpPr>
          <p:nvPr/>
        </p:nvSpPr>
        <p:spPr bwMode="auto">
          <a:xfrm>
            <a:off x="2209800" y="2743200"/>
            <a:ext cx="9906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VN</a:t>
            </a:r>
          </a:p>
          <a:p>
            <a:pPr algn="ctr" eaLnBrk="0" hangingPunct="0"/>
            <a:r>
              <a:rPr lang="en-US" b="0"/>
              <a:t>Catalog</a:t>
            </a:r>
          </a:p>
        </p:txBody>
      </p:sp>
      <p:sp>
        <p:nvSpPr>
          <p:cNvPr id="263174" name="Line 6"/>
          <p:cNvSpPr>
            <a:spLocks noChangeShapeType="1"/>
          </p:cNvSpPr>
          <p:nvPr/>
        </p:nvSpPr>
        <p:spPr bwMode="auto">
          <a:xfrm>
            <a:off x="3200400" y="3124200"/>
            <a:ext cx="914400" cy="0"/>
          </a:xfrm>
          <a:prstGeom prst="line">
            <a:avLst/>
          </a:prstGeom>
          <a:noFill/>
          <a:ln w="2857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352" name="Oval 7"/>
          <p:cNvSpPr>
            <a:spLocks noChangeArrowheads="1"/>
          </p:cNvSpPr>
          <p:nvPr/>
        </p:nvSpPr>
        <p:spPr bwMode="auto">
          <a:xfrm>
            <a:off x="2209800" y="3886200"/>
            <a:ext cx="9906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HD</a:t>
            </a:r>
          </a:p>
          <a:p>
            <a:pPr algn="ctr" eaLnBrk="0" hangingPunct="0"/>
            <a:r>
              <a:rPr lang="en-US" b="0"/>
              <a:t>Catalog</a:t>
            </a:r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>
            <a:off x="3200400" y="4267200"/>
            <a:ext cx="914400" cy="0"/>
          </a:xfrm>
          <a:prstGeom prst="line">
            <a:avLst/>
          </a:prstGeom>
          <a:noFill/>
          <a:ln w="2857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05400" y="2514600"/>
            <a:ext cx="1905000" cy="2362200"/>
            <a:chOff x="3216" y="1584"/>
            <a:chExt cx="1200" cy="1488"/>
          </a:xfrm>
        </p:grpSpPr>
        <p:sp>
          <p:nvSpPr>
            <p:cNvPr id="57374" name="Oval 10"/>
            <p:cNvSpPr>
              <a:spLocks noChangeArrowheads="1"/>
            </p:cNvSpPr>
            <p:nvPr/>
          </p:nvSpPr>
          <p:spPr bwMode="auto">
            <a:xfrm>
              <a:off x="3744" y="1584"/>
              <a:ext cx="672" cy="148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Union </a:t>
              </a:r>
            </a:p>
            <a:p>
              <a:pPr algn="ctr" eaLnBrk="0" hangingPunct="0"/>
              <a:r>
                <a:rPr lang="en-US" b="0"/>
                <a:t>Catalog</a:t>
              </a:r>
            </a:p>
          </p:txBody>
        </p:sp>
        <p:sp>
          <p:nvSpPr>
            <p:cNvPr id="57375" name="Line 11"/>
            <p:cNvSpPr>
              <a:spLocks noChangeShapeType="1"/>
            </p:cNvSpPr>
            <p:nvPr/>
          </p:nvSpPr>
          <p:spPr bwMode="auto">
            <a:xfrm>
              <a:off x="3216" y="1968"/>
              <a:ext cx="528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76" name="Line 12"/>
            <p:cNvSpPr>
              <a:spLocks noChangeShapeType="1"/>
            </p:cNvSpPr>
            <p:nvPr/>
          </p:nvSpPr>
          <p:spPr bwMode="auto">
            <a:xfrm flipV="1">
              <a:off x="3216" y="2400"/>
              <a:ext cx="528" cy="2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429000" y="1219200"/>
            <a:ext cx="4648200" cy="2133600"/>
            <a:chOff x="2160" y="768"/>
            <a:chExt cx="2928" cy="1344"/>
          </a:xfrm>
        </p:grpSpPr>
        <p:sp>
          <p:nvSpPr>
            <p:cNvPr id="57369" name="AutoShape 14"/>
            <p:cNvSpPr>
              <a:spLocks noChangeArrowheads="1"/>
            </p:cNvSpPr>
            <p:nvPr/>
          </p:nvSpPr>
          <p:spPr bwMode="auto">
            <a:xfrm>
              <a:off x="2568" y="768"/>
              <a:ext cx="720" cy="480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Mapping</a:t>
              </a:r>
            </a:p>
            <a:p>
              <a:pPr algn="ctr" eaLnBrk="0" hangingPunct="0"/>
              <a:r>
                <a:rPr lang="en-US" b="0"/>
                <a:t>Tool</a:t>
              </a:r>
            </a:p>
          </p:txBody>
        </p:sp>
        <p:sp>
          <p:nvSpPr>
            <p:cNvPr id="57370" name="AutoShape 15"/>
            <p:cNvSpPr>
              <a:spLocks noChangeArrowheads="1"/>
            </p:cNvSpPr>
            <p:nvPr/>
          </p:nvSpPr>
          <p:spPr bwMode="auto">
            <a:xfrm>
              <a:off x="2592" y="1848"/>
              <a:ext cx="624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Wrapper</a:t>
              </a:r>
            </a:p>
          </p:txBody>
        </p:sp>
        <p:sp>
          <p:nvSpPr>
            <p:cNvPr id="57371" name="Line 16"/>
            <p:cNvSpPr>
              <a:spLocks noChangeShapeType="1"/>
            </p:cNvSpPr>
            <p:nvPr/>
          </p:nvSpPr>
          <p:spPr bwMode="auto">
            <a:xfrm flipV="1">
              <a:off x="2160" y="1056"/>
              <a:ext cx="384" cy="144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72" name="Line 17"/>
            <p:cNvSpPr>
              <a:spLocks noChangeShapeType="1"/>
            </p:cNvSpPr>
            <p:nvPr/>
          </p:nvSpPr>
          <p:spPr bwMode="auto">
            <a:xfrm>
              <a:off x="2928" y="1248"/>
              <a:ext cx="0" cy="576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73" name="Line 18"/>
            <p:cNvSpPr>
              <a:spLocks noChangeShapeType="1"/>
            </p:cNvSpPr>
            <p:nvPr/>
          </p:nvSpPr>
          <p:spPr bwMode="auto">
            <a:xfrm flipH="1" flipV="1">
              <a:off x="3312" y="912"/>
              <a:ext cx="1776" cy="120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429000" y="4038600"/>
            <a:ext cx="4800600" cy="1981200"/>
            <a:chOff x="2160" y="2544"/>
            <a:chExt cx="3024" cy="1248"/>
          </a:xfrm>
        </p:grpSpPr>
        <p:sp>
          <p:nvSpPr>
            <p:cNvPr id="57364" name="AutoShape 20"/>
            <p:cNvSpPr>
              <a:spLocks noChangeArrowheads="1"/>
            </p:cNvSpPr>
            <p:nvPr/>
          </p:nvSpPr>
          <p:spPr bwMode="auto">
            <a:xfrm>
              <a:off x="2568" y="3312"/>
              <a:ext cx="720" cy="480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Mapping</a:t>
              </a:r>
            </a:p>
            <a:p>
              <a:pPr algn="ctr" eaLnBrk="0" hangingPunct="0"/>
              <a:r>
                <a:rPr lang="en-US" b="0"/>
                <a:t>Tool</a:t>
              </a:r>
            </a:p>
          </p:txBody>
        </p:sp>
        <p:sp>
          <p:nvSpPr>
            <p:cNvPr id="57365" name="AutoShape 21"/>
            <p:cNvSpPr>
              <a:spLocks noChangeArrowheads="1"/>
            </p:cNvSpPr>
            <p:nvPr/>
          </p:nvSpPr>
          <p:spPr bwMode="auto">
            <a:xfrm>
              <a:off x="2592" y="2568"/>
              <a:ext cx="624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Wrapper</a:t>
              </a:r>
            </a:p>
          </p:txBody>
        </p:sp>
        <p:sp>
          <p:nvSpPr>
            <p:cNvPr id="57366" name="Line 22"/>
            <p:cNvSpPr>
              <a:spLocks noChangeShapeType="1"/>
            </p:cNvSpPr>
            <p:nvPr/>
          </p:nvSpPr>
          <p:spPr bwMode="auto">
            <a:xfrm>
              <a:off x="2160" y="3312"/>
              <a:ext cx="384" cy="288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67" name="Line 23"/>
            <p:cNvSpPr>
              <a:spLocks noChangeShapeType="1"/>
            </p:cNvSpPr>
            <p:nvPr/>
          </p:nvSpPr>
          <p:spPr bwMode="auto">
            <a:xfrm flipV="1">
              <a:off x="2928" y="2832"/>
              <a:ext cx="0" cy="48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68" name="Line 24"/>
            <p:cNvSpPr>
              <a:spLocks noChangeShapeType="1"/>
            </p:cNvSpPr>
            <p:nvPr/>
          </p:nvSpPr>
          <p:spPr bwMode="auto">
            <a:xfrm flipH="1">
              <a:off x="3312" y="2544"/>
              <a:ext cx="1872" cy="1056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7357" name="AutoShape 25"/>
          <p:cNvSpPr>
            <a:spLocks noChangeArrowheads="1"/>
          </p:cNvSpPr>
          <p:nvPr/>
        </p:nvSpPr>
        <p:spPr bwMode="auto">
          <a:xfrm>
            <a:off x="1943100" y="4800600"/>
            <a:ext cx="1447800" cy="762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HD Metadata</a:t>
            </a:r>
          </a:p>
          <a:p>
            <a:pPr algn="ctr" eaLnBrk="0" hangingPunct="0"/>
            <a:r>
              <a:rPr lang="en-US" b="0"/>
              <a:t>Format</a:t>
            </a:r>
          </a:p>
        </p:txBody>
      </p:sp>
      <p:sp>
        <p:nvSpPr>
          <p:cNvPr id="57358" name="Rectangle 26"/>
          <p:cNvSpPr>
            <a:spLocks noChangeArrowheads="1"/>
          </p:cNvSpPr>
          <p:nvPr/>
        </p:nvSpPr>
        <p:spPr bwMode="auto">
          <a:xfrm>
            <a:off x="228600" y="1371600"/>
            <a:ext cx="3276600" cy="2209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Rectangle 27"/>
          <p:cNvSpPr>
            <a:spLocks noChangeArrowheads="1"/>
          </p:cNvSpPr>
          <p:nvPr/>
        </p:nvSpPr>
        <p:spPr bwMode="auto">
          <a:xfrm>
            <a:off x="228600" y="3810000"/>
            <a:ext cx="3276600" cy="2209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Rectangle 28"/>
          <p:cNvSpPr>
            <a:spLocks noChangeArrowheads="1"/>
          </p:cNvSpPr>
          <p:nvPr/>
        </p:nvSpPr>
        <p:spPr bwMode="auto">
          <a:xfrm>
            <a:off x="304800" y="14478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solidFill>
                  <a:schemeClr val="bg2"/>
                </a:solidFill>
              </a:rPr>
              <a:t>Virtual Nimrin</a:t>
            </a:r>
          </a:p>
          <a:p>
            <a:pPr algn="ctr" eaLnBrk="0" hangingPunct="0"/>
            <a:r>
              <a:rPr lang="en-US" b="0">
                <a:solidFill>
                  <a:schemeClr val="bg2"/>
                </a:solidFill>
              </a:rPr>
              <a:t>(VN)</a:t>
            </a:r>
          </a:p>
        </p:txBody>
      </p:sp>
      <p:sp>
        <p:nvSpPr>
          <p:cNvPr id="57361" name="Rectangle 29"/>
          <p:cNvSpPr>
            <a:spLocks noChangeArrowheads="1"/>
          </p:cNvSpPr>
          <p:nvPr/>
        </p:nvSpPr>
        <p:spPr bwMode="auto">
          <a:xfrm>
            <a:off x="381000" y="38862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solidFill>
                  <a:schemeClr val="bg2"/>
                </a:solidFill>
              </a:rPr>
              <a:t>Halif DigMaster</a:t>
            </a:r>
          </a:p>
          <a:p>
            <a:pPr algn="ctr" eaLnBrk="0" hangingPunct="0"/>
            <a:r>
              <a:rPr lang="en-US" b="0">
                <a:solidFill>
                  <a:schemeClr val="bg2"/>
                </a:solidFill>
              </a:rPr>
              <a:t>(HD)</a:t>
            </a:r>
          </a:p>
        </p:txBody>
      </p:sp>
      <p:sp>
        <p:nvSpPr>
          <p:cNvPr id="57362" name="Rectangle 30"/>
          <p:cNvSpPr>
            <a:spLocks noChangeArrowheads="1"/>
          </p:cNvSpPr>
          <p:nvPr/>
        </p:nvSpPr>
        <p:spPr bwMode="auto">
          <a:xfrm>
            <a:off x="5638800" y="2209800"/>
            <a:ext cx="3429000" cy="2971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Rectangle 31"/>
          <p:cNvSpPr>
            <a:spLocks noChangeArrowheads="1"/>
          </p:cNvSpPr>
          <p:nvPr/>
        </p:nvSpPr>
        <p:spPr bwMode="auto">
          <a:xfrm>
            <a:off x="7543800" y="2286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solidFill>
                  <a:schemeClr val="bg2"/>
                </a:solidFill>
              </a:rPr>
              <a:t>Union ArchDL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4" grpId="0" animBg="1"/>
      <p:bldP spid="26317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An informal overview of digital libraries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An informal view of 5S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 formal perspective of 5S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What has been done with 5S</a:t>
            </a:r>
          </a:p>
          <a:p>
            <a:pPr>
              <a:lnSpc>
                <a:spcPct val="200000"/>
              </a:lnSpc>
            </a:pPr>
            <a:r>
              <a:rPr lang="en-US" b="1" u="sng" dirty="0" smtClean="0"/>
              <a:t>Future plans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69BCB5-1337-4127-9DA8-5412325B275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Asynchronous, Digital Library Mediated Scholarly Communication</a:t>
            </a:r>
          </a:p>
        </p:txBody>
      </p:sp>
      <p:pic>
        <p:nvPicPr>
          <p:cNvPr id="53252" name="Picture 3" descr="j03012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429000"/>
            <a:ext cx="1830388" cy="1565275"/>
          </a:xfrm>
          <a:noFill/>
        </p:spPr>
      </p:pic>
      <p:pic>
        <p:nvPicPr>
          <p:cNvPr id="53253" name="Picture 4" descr="j02991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77125" y="2794000"/>
            <a:ext cx="1163638" cy="1985963"/>
          </a:xfrm>
          <a:noFill/>
        </p:spPr>
      </p:pic>
      <p:pic>
        <p:nvPicPr>
          <p:cNvPr id="53254" name="Picture 5" descr="j0300520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81363" y="2543175"/>
            <a:ext cx="1290637" cy="1152525"/>
          </a:xfrm>
          <a:noFill/>
        </p:spPr>
      </p:pic>
      <p:sp>
        <p:nvSpPr>
          <p:cNvPr id="53255" name="AutoShape 6"/>
          <p:cNvSpPr>
            <a:spLocks noChangeArrowheads="1"/>
          </p:cNvSpPr>
          <p:nvPr/>
        </p:nvSpPr>
        <p:spPr bwMode="auto">
          <a:xfrm>
            <a:off x="2362200" y="3810000"/>
            <a:ext cx="4953000" cy="304800"/>
          </a:xfrm>
          <a:prstGeom prst="leftRightArrow">
            <a:avLst>
              <a:gd name="adj1" fmla="val 50000"/>
              <a:gd name="adj2" fmla="val 325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3256" name="Picture 7" descr="j02353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362200"/>
            <a:ext cx="12620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8" descr="j02857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495800"/>
            <a:ext cx="1447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9" descr="j02054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26720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9" name="Text Box 10"/>
          <p:cNvSpPr txBox="1">
            <a:spLocks noChangeArrowheads="1"/>
          </p:cNvSpPr>
          <p:nvPr/>
        </p:nvSpPr>
        <p:spPr bwMode="auto">
          <a:xfrm>
            <a:off x="2286000" y="5943600"/>
            <a:ext cx="4040188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Different time and/or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  <a:noFill/>
        </p:spPr>
        <p:txBody>
          <a:bodyPr lIns="92075" tIns="46038" rIns="92075" bIns="46038" anchor="b">
            <a:normAutofit fontScale="90000"/>
          </a:bodyPr>
          <a:lstStyle/>
          <a:p>
            <a:pPr eaLnBrk="1" hangingPunct="1"/>
            <a:r>
              <a:rPr lang="en-US" smtClean="0"/>
              <a:t>Digital Libraries --- Objectives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58200" cy="49530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10000"/>
              </a:spcBef>
            </a:pPr>
            <a:r>
              <a:rPr lang="en-US" smtClean="0"/>
              <a:t>World Lit.: 24hr / 7day / from desktop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Integrated “super” information systems: 5S: Table of related areas and their coverage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Ubiquitous, Higher Quality, Lower Cost 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Education, Knowledge Sharing, Discovery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Disintermediation -&gt; Collaboration 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Universities Reclaim Property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Interactive Courseware, Student Works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Scalable, Sustainable, Usable, Useful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38100"/>
            <a:ext cx="7772400" cy="11049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z="4000" smtClean="0"/>
              <a:t>DL Overview</a:t>
            </a:r>
            <a:br>
              <a:rPr lang="en-US" sz="4000" smtClean="0"/>
            </a:br>
            <a:r>
              <a:rPr lang="en-US" sz="4000" smtClean="0"/>
              <a:t>Why of Global Interest?</a:t>
            </a:r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800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b="1" smtClean="0"/>
              <a:t>National projects</a:t>
            </a:r>
            <a:r>
              <a:rPr lang="en-US" sz="2800" smtClean="0"/>
              <a:t> can preserve antiquities and heritage: cultural, historical, linguistic, scholarly</a:t>
            </a:r>
          </a:p>
          <a:p>
            <a:pPr eaLnBrk="1" hangingPunct="1"/>
            <a:r>
              <a:rPr lang="en-US" sz="2800" smtClean="0"/>
              <a:t>Knowledge and information are essential to economic and technological </a:t>
            </a:r>
            <a:r>
              <a:rPr lang="en-US" sz="2800" b="1" smtClean="0"/>
              <a:t>growth, education</a:t>
            </a:r>
            <a:endParaRPr lang="en-US" sz="2800" smtClean="0"/>
          </a:p>
          <a:p>
            <a:pPr eaLnBrk="1" hangingPunct="1"/>
            <a:r>
              <a:rPr lang="en-US" sz="2800" smtClean="0"/>
              <a:t>DL - a </a:t>
            </a:r>
            <a:r>
              <a:rPr lang="en-US" sz="2800" b="1" smtClean="0"/>
              <a:t>domain for international collaboration</a:t>
            </a:r>
            <a:endParaRPr lang="en-US" sz="2800" smtClean="0"/>
          </a:p>
          <a:p>
            <a:pPr lvl="1" eaLnBrk="1" hangingPunct="1"/>
            <a:r>
              <a:rPr lang="en-US" sz="2400" smtClean="0"/>
              <a:t>wherein all can </a:t>
            </a:r>
            <a:r>
              <a:rPr lang="en-US" sz="2400" b="1" smtClean="0"/>
              <a:t>contribute</a:t>
            </a:r>
            <a:r>
              <a:rPr lang="en-US" sz="2400" smtClean="0"/>
              <a:t> and </a:t>
            </a:r>
            <a:r>
              <a:rPr lang="en-US" sz="2400" b="1" smtClean="0"/>
              <a:t>benefit</a:t>
            </a:r>
            <a:endParaRPr lang="en-US" sz="2400" smtClean="0"/>
          </a:p>
          <a:p>
            <a:pPr lvl="1" eaLnBrk="1" hangingPunct="1"/>
            <a:r>
              <a:rPr lang="en-US" sz="2400" smtClean="0"/>
              <a:t>which leverages investment in </a:t>
            </a:r>
            <a:r>
              <a:rPr lang="en-US" sz="2400" b="1" smtClean="0"/>
              <a:t>networking</a:t>
            </a:r>
            <a:endParaRPr lang="en-US" sz="2400" smtClean="0"/>
          </a:p>
          <a:p>
            <a:pPr lvl="1" eaLnBrk="1" hangingPunct="1"/>
            <a:r>
              <a:rPr lang="en-US" sz="2400" smtClean="0"/>
              <a:t>which provides useful </a:t>
            </a:r>
            <a:r>
              <a:rPr lang="en-US" sz="2400" b="1" smtClean="0"/>
              <a:t>content</a:t>
            </a:r>
            <a:r>
              <a:rPr lang="en-US" sz="2400" smtClean="0"/>
              <a:t> on Internet &amp; WWW</a:t>
            </a:r>
          </a:p>
          <a:p>
            <a:pPr lvl="1" eaLnBrk="1" hangingPunct="1"/>
            <a:r>
              <a:rPr lang="en-US" sz="2400" smtClean="0"/>
              <a:t>which will </a:t>
            </a:r>
            <a:r>
              <a:rPr lang="en-US" sz="2400" b="1" smtClean="0"/>
              <a:t>tie nations and peoples together</a:t>
            </a:r>
            <a:r>
              <a:rPr lang="en-US" sz="2400" smtClean="0"/>
              <a:t> more strongly and through </a:t>
            </a:r>
            <a:r>
              <a:rPr lang="en-US" sz="2400" b="1" smtClean="0"/>
              <a:t>deeper understanding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44181D-7FF9-41F2-9AD5-15E02F7F1F3B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273411" name="AutoShap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As data, information, and knowledge play increasingly central roles … digital library research should focus on:</a:t>
            </a:r>
          </a:p>
        </p:txBody>
      </p:sp>
      <p:sp>
        <p:nvSpPr>
          <p:cNvPr id="273412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2101850"/>
            <a:ext cx="8077200" cy="452755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800" dirty="0" smtClean="0"/>
              <a:t>Increasing the scope and scale of information resources and services;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800" dirty="0" smtClean="0"/>
              <a:t>Employing context at the individual, community, and societal levels to improve performance;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800" dirty="0" smtClean="0"/>
              <a:t>Developing algorithms and strategies for transforming data into actionable information;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800" dirty="0" smtClean="0"/>
              <a:t>Demonstrating the integration of information spaces into everyday life; and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800" dirty="0" smtClean="0"/>
              <a:t>Improving availability, accessibility, and, thereby, productivity</a:t>
            </a:r>
            <a:r>
              <a:rPr lang="en-US" sz="2800" dirty="0" smtClean="0"/>
              <a:t>.  (Chatham Workshop)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903893"/>
            <a:ext cx="905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Questions?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Ask: fox@vt.edu. Feel free to visit </a:t>
            </a:r>
            <a:r>
              <a:rPr lang="en-US" sz="2800" b="1" dirty="0" smtClean="0">
                <a:solidFill>
                  <a:srgbClr val="FFFF00"/>
                </a:solidFill>
              </a:rPr>
              <a:t>Blacksburg, VA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423E3-9458-495A-B96C-3C2998F43C9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28650"/>
          </a:xfrm>
        </p:spPr>
        <p:txBody>
          <a:bodyPr/>
          <a:lstStyle/>
          <a:p>
            <a:pPr eaLnBrk="1" hangingPunct="1"/>
            <a:r>
              <a:rPr lang="en-US" smtClean="0"/>
              <a:t>Information Life Cycle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3810000" y="1447800"/>
            <a:ext cx="14874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Authoring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Modifying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5334000" y="2514600"/>
            <a:ext cx="15541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Organizing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Indexing</a:t>
            </a:r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5486400" y="3810000"/>
            <a:ext cx="14684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Storing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Retrieving</a:t>
            </a:r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3810000" y="5257800"/>
            <a:ext cx="16557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Distributing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Networking</a:t>
            </a:r>
          </a:p>
        </p:txBody>
      </p:sp>
      <p:sp>
        <p:nvSpPr>
          <p:cNvPr id="60424" name="Text Box 7"/>
          <p:cNvSpPr txBox="1">
            <a:spLocks noChangeArrowheads="1"/>
          </p:cNvSpPr>
          <p:nvPr/>
        </p:nvSpPr>
        <p:spPr bwMode="auto">
          <a:xfrm>
            <a:off x="609600" y="3124200"/>
            <a:ext cx="13668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Retention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/ Mining</a:t>
            </a:r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2057400" y="3733800"/>
            <a:ext cx="14366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Accessing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Filtering</a:t>
            </a: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2514600" y="2362200"/>
            <a:ext cx="1231900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Using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Creating</a:t>
            </a:r>
          </a:p>
        </p:txBody>
      </p:sp>
      <p:sp>
        <p:nvSpPr>
          <p:cNvPr id="60427" name="WordArt 10"/>
          <p:cNvSpPr>
            <a:spLocks noChangeArrowheads="1" noChangeShapeType="1" noTextEdit="1"/>
          </p:cNvSpPr>
          <p:nvPr/>
        </p:nvSpPr>
        <p:spPr bwMode="auto">
          <a:xfrm>
            <a:off x="3733800" y="914400"/>
            <a:ext cx="16478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Creation</a:t>
            </a:r>
          </a:p>
        </p:txBody>
      </p:sp>
      <p:sp>
        <p:nvSpPr>
          <p:cNvPr id="60428" name="WordArt 11"/>
          <p:cNvSpPr>
            <a:spLocks noChangeArrowheads="1" noChangeShapeType="1" noTextEdit="1"/>
          </p:cNvSpPr>
          <p:nvPr/>
        </p:nvSpPr>
        <p:spPr bwMode="auto">
          <a:xfrm>
            <a:off x="6629400" y="56388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Searching</a:t>
            </a:r>
          </a:p>
        </p:txBody>
      </p:sp>
      <p:sp>
        <p:nvSpPr>
          <p:cNvPr id="60429" name="WordArt 12"/>
          <p:cNvSpPr>
            <a:spLocks noChangeArrowheads="1" noChangeShapeType="1" noTextEdit="1"/>
          </p:cNvSpPr>
          <p:nvPr/>
        </p:nvSpPr>
        <p:spPr bwMode="auto">
          <a:xfrm>
            <a:off x="152400" y="42672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Utilization</a:t>
            </a:r>
          </a:p>
        </p:txBody>
      </p:sp>
      <p:sp>
        <p:nvSpPr>
          <p:cNvPr id="60430" name="Oval 13"/>
          <p:cNvSpPr>
            <a:spLocks noChangeArrowheads="1"/>
          </p:cNvSpPr>
          <p:nvPr/>
        </p:nvSpPr>
        <p:spPr bwMode="auto">
          <a:xfrm>
            <a:off x="2057400" y="1295400"/>
            <a:ext cx="5105400" cy="5105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1" name="Line 14"/>
          <p:cNvSpPr>
            <a:spLocks noChangeShapeType="1"/>
          </p:cNvSpPr>
          <p:nvPr/>
        </p:nvSpPr>
        <p:spPr bwMode="auto">
          <a:xfrm flipH="1">
            <a:off x="2133600" y="3810000"/>
            <a:ext cx="243840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2" name="Line 15"/>
          <p:cNvSpPr>
            <a:spLocks noChangeShapeType="1"/>
          </p:cNvSpPr>
          <p:nvPr/>
        </p:nvSpPr>
        <p:spPr bwMode="auto">
          <a:xfrm flipH="1" flipV="1">
            <a:off x="0" y="2667000"/>
            <a:ext cx="4572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3" name="Line 16"/>
          <p:cNvSpPr>
            <a:spLocks noChangeShapeType="1"/>
          </p:cNvSpPr>
          <p:nvPr/>
        </p:nvSpPr>
        <p:spPr bwMode="auto">
          <a:xfrm flipV="1">
            <a:off x="4572000" y="3276600"/>
            <a:ext cx="457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434" name="WordArt 17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5" name="WordArt 18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Inactive</a:t>
            </a:r>
          </a:p>
        </p:txBody>
      </p:sp>
      <p:sp>
        <p:nvSpPr>
          <p:cNvPr id="60436" name="WordArt 19"/>
          <p:cNvSpPr>
            <a:spLocks noChangeArrowheads="1" noChangeShapeType="1" noTextEdit="1"/>
          </p:cNvSpPr>
          <p:nvPr/>
        </p:nvSpPr>
        <p:spPr bwMode="auto">
          <a:xfrm>
            <a:off x="7162800" y="4038600"/>
            <a:ext cx="14287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Semi-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7" name="Line 20"/>
          <p:cNvSpPr>
            <a:spLocks noChangeShapeType="1"/>
          </p:cNvSpPr>
          <p:nvPr/>
        </p:nvSpPr>
        <p:spPr bwMode="auto">
          <a:xfrm flipH="1" flipV="1">
            <a:off x="914400" y="5410200"/>
            <a:ext cx="1905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8" name="WordArt 21"/>
          <p:cNvSpPr>
            <a:spLocks noChangeArrowheads="1" noChangeShapeType="1" noTextEdit="1"/>
          </p:cNvSpPr>
          <p:nvPr/>
        </p:nvSpPr>
        <p:spPr bwMode="auto">
          <a:xfrm rot="3300000">
            <a:off x="5548313" y="2147887"/>
            <a:ext cx="24384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Social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AC52BC-05B0-4445-8FC6-38DFE9274DA8}" type="slidenum">
              <a:rPr lang="en-US" smtClean="0"/>
              <a:pPr/>
              <a:t>9</a:t>
            </a:fld>
            <a:endParaRPr lang="en-US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057400" y="1371600"/>
          <a:ext cx="7315200" cy="5486400"/>
        </p:xfrm>
        <a:graphic>
          <a:graphicData uri="http://schemas.openxmlformats.org/presentationml/2006/ole">
            <p:oleObj spid="_x0000_s30722" name="Slide" r:id="rId4" imgW="4549680" imgH="3413160" progId="PowerPoint.Slide.8">
              <p:embed/>
            </p:oleObj>
          </a:graphicData>
        </a:graphic>
      </p:graphicFrame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Quality and the Information Life Cycle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 b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14039</TotalTime>
  <Words>2951</Words>
  <Application>Microsoft Office PowerPoint</Application>
  <PresentationFormat>On-screen Show (4:3)</PresentationFormat>
  <Paragraphs>828</Paragraphs>
  <Slides>73</Slides>
  <Notes>73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Default Design</vt:lpstr>
      <vt:lpstr>Visio</vt:lpstr>
      <vt:lpstr>Slide</vt:lpstr>
      <vt:lpstr>Georgetown University 29 April 2011   “A Formal Approach to Digital Libraries - The 5S Framework: Societies, Scenarios, Spaces, Structures, Streams”  by Edward A. Fox   </vt:lpstr>
      <vt:lpstr>Ed Fox, Director, Virginia Tech Digital Library Research Laboratory Executive Director, Networked Digital Library of Theses &amp; Dissertations Chair, Steering Committee, ACM/IEEE Jt. Conf. on Digital Libraries Member, Board of Directors, Computing Research Association </vt:lpstr>
      <vt:lpstr>Acknowledgements</vt:lpstr>
      <vt:lpstr>Selected DL Projects</vt:lpstr>
      <vt:lpstr>Outline</vt:lpstr>
      <vt:lpstr>Synchronous Scholarly Communication</vt:lpstr>
      <vt:lpstr>Asynchronous, Digital Library Mediated Scholarly Communication</vt:lpstr>
      <vt:lpstr>Information Life Cycle</vt:lpstr>
      <vt:lpstr>Quality and the Information Life Cycle</vt:lpstr>
      <vt:lpstr>Digital Libraries Shorten the Chain from</vt:lpstr>
      <vt:lpstr>DLs Shorten the Chain to</vt:lpstr>
      <vt:lpstr>Degree of Structure</vt:lpstr>
      <vt:lpstr>Slide 13</vt:lpstr>
      <vt:lpstr>Digital Objects (DOs)</vt:lpstr>
      <vt:lpstr>A concept map for complex object composition</vt:lpstr>
      <vt:lpstr>A digital library = repository of collections and metadata + services </vt:lpstr>
      <vt:lpstr>The World According to the Open Archives Initiative</vt:lpstr>
      <vt:lpstr>Slide 18</vt:lpstr>
      <vt:lpstr>Slide 19</vt:lpstr>
      <vt:lpstr>Educational Repositories Connect:</vt:lpstr>
      <vt:lpstr>Collections</vt:lpstr>
      <vt:lpstr>Services</vt:lpstr>
      <vt:lpstr>NSDL Information Architecture Essentially as developed by the Technical Infrastructure Workgroup</vt:lpstr>
      <vt:lpstr>Slide 24</vt:lpstr>
      <vt:lpstr>Ensemble: PDP-8 Overview</vt:lpstr>
      <vt:lpstr>Networked Digital Library of Theses and Dissertations: www.ndltd.org </vt:lpstr>
      <vt:lpstr>CTR stakeholders</vt:lpstr>
      <vt:lpstr>CC2001 Computer Science volume</vt:lpstr>
      <vt:lpstr>Slide 29</vt:lpstr>
      <vt:lpstr>DL Curriculum Framework</vt:lpstr>
      <vt:lpstr>DL Curric. Project - 1</vt:lpstr>
      <vt:lpstr>DL Curric. Project - 2</vt:lpstr>
      <vt:lpstr>DL Curric. Project - 2</vt:lpstr>
      <vt:lpstr>DL Curric. Project - 3</vt:lpstr>
      <vt:lpstr>LIKES and 4 Needs of Others (www.LivingKnowledgeSociety.org)</vt:lpstr>
      <vt:lpstr>AP CS Principles: Big Ideas</vt:lpstr>
      <vt:lpstr>AP CS Principles: Big Ideas (2)</vt:lpstr>
      <vt:lpstr>Outline</vt:lpstr>
      <vt:lpstr>5S Layers</vt:lpstr>
      <vt:lpstr>5S Contextualized</vt:lpstr>
      <vt:lpstr>   Informal 5S &amp; DL Definitions    DLs are complex systems that </vt:lpstr>
      <vt:lpstr>ETANA-DL Architecture DigBase and DigKit</vt:lpstr>
      <vt:lpstr>ETANA Societies</vt:lpstr>
      <vt:lpstr>ETANA Societies</vt:lpstr>
      <vt:lpstr>ETANA Scenarios</vt:lpstr>
      <vt:lpstr>ETANA Spaces</vt:lpstr>
      <vt:lpstr>ETANA Structures</vt:lpstr>
      <vt:lpstr>ETANA  Streams</vt:lpstr>
      <vt:lpstr>Ensemble in 5 S - Societies</vt:lpstr>
      <vt:lpstr>Ensemble in 5S - Scenarios</vt:lpstr>
      <vt:lpstr>Ensemble in 5S - Spaces</vt:lpstr>
      <vt:lpstr>Ensemble in 5S - Structures</vt:lpstr>
      <vt:lpstr>Ensemble in 5 S - Streams</vt:lpstr>
      <vt:lpstr>Outline</vt:lpstr>
      <vt:lpstr>5S and DL formal definitions and compositions (April 2004 TOIS)</vt:lpstr>
      <vt:lpstr>Slide 56</vt:lpstr>
      <vt:lpstr>5S Extensions to Complex Object</vt:lpstr>
      <vt:lpstr>5S Extensions to CBIR</vt:lpstr>
      <vt:lpstr>Uma Murthy’s Dissertation, esp. Ch. 8</vt:lpstr>
      <vt:lpstr>Definitional dependencies among concepts in the SuperIDR SI-DL</vt:lpstr>
      <vt:lpstr>Slide 61</vt:lpstr>
      <vt:lpstr>Extending 5S</vt:lpstr>
      <vt:lpstr>Outline</vt:lpstr>
      <vt:lpstr>Slide 64</vt:lpstr>
      <vt:lpstr>Tools/Applications</vt:lpstr>
      <vt:lpstr>Slide 66</vt:lpstr>
      <vt:lpstr>Slide 67</vt:lpstr>
      <vt:lpstr>Slide 68</vt:lpstr>
      <vt:lpstr>Outline</vt:lpstr>
      <vt:lpstr>Digital Libraries --- Objectives</vt:lpstr>
      <vt:lpstr>DL Overview Why of Global Interest?</vt:lpstr>
      <vt:lpstr>As data, information, and knowledge play increasingly central roles … digital library research should focus on:</vt:lpstr>
      <vt:lpstr>Slide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Streams, Structures, Spaces, Scenarios, and Societies (5S): A Formal Digital Library Framework and Its Applications- Progress Report</dc:title>
  <dc:creator>eNumerate</dc:creator>
  <cp:lastModifiedBy>FOX</cp:lastModifiedBy>
  <cp:revision>268</cp:revision>
  <dcterms:created xsi:type="dcterms:W3CDTF">2004-04-27T15:48:44Z</dcterms:created>
  <dcterms:modified xsi:type="dcterms:W3CDTF">2011-04-29T07:48:00Z</dcterms:modified>
</cp:coreProperties>
</file>