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02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sldIdLst>
    <p:sldId id="358" r:id="rId2"/>
    <p:sldId id="310" r:id="rId3"/>
    <p:sldId id="464" r:id="rId4"/>
    <p:sldId id="332" r:id="rId5"/>
    <p:sldId id="351" r:id="rId6"/>
    <p:sldId id="352" r:id="rId7"/>
    <p:sldId id="466" r:id="rId8"/>
    <p:sldId id="316" r:id="rId9"/>
    <p:sldId id="465" r:id="rId10"/>
    <p:sldId id="340" r:id="rId11"/>
    <p:sldId id="341" r:id="rId12"/>
    <p:sldId id="342" r:id="rId13"/>
    <p:sldId id="343" r:id="rId14"/>
    <p:sldId id="329" r:id="rId15"/>
    <p:sldId id="317" r:id="rId16"/>
    <p:sldId id="318" r:id="rId17"/>
    <p:sldId id="319" r:id="rId18"/>
    <p:sldId id="312" r:id="rId19"/>
    <p:sldId id="313" r:id="rId20"/>
    <p:sldId id="314" r:id="rId21"/>
    <p:sldId id="315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295" r:id="rId30"/>
    <p:sldId id="391" r:id="rId31"/>
    <p:sldId id="330" r:id="rId32"/>
    <p:sldId id="467" r:id="rId33"/>
    <p:sldId id="455" r:id="rId34"/>
    <p:sldId id="470" r:id="rId35"/>
    <p:sldId id="456" r:id="rId36"/>
    <p:sldId id="457" r:id="rId37"/>
    <p:sldId id="458" r:id="rId38"/>
    <p:sldId id="459" r:id="rId39"/>
    <p:sldId id="460" r:id="rId40"/>
    <p:sldId id="461" r:id="rId41"/>
    <p:sldId id="462" r:id="rId42"/>
    <p:sldId id="463" r:id="rId43"/>
    <p:sldId id="468" r:id="rId44"/>
    <p:sldId id="387" r:id="rId45"/>
    <p:sldId id="256" r:id="rId46"/>
    <p:sldId id="257" r:id="rId47"/>
    <p:sldId id="258" r:id="rId48"/>
    <p:sldId id="259" r:id="rId49"/>
    <p:sldId id="260" r:id="rId50"/>
    <p:sldId id="261" r:id="rId51"/>
    <p:sldId id="388" r:id="rId52"/>
    <p:sldId id="389" r:id="rId53"/>
    <p:sldId id="390" r:id="rId54"/>
    <p:sldId id="303" r:id="rId55"/>
    <p:sldId id="299" r:id="rId56"/>
    <p:sldId id="300" r:id="rId57"/>
    <p:sldId id="304" r:id="rId58"/>
    <p:sldId id="305" r:id="rId59"/>
    <p:sldId id="306" r:id="rId60"/>
    <p:sldId id="307" r:id="rId61"/>
    <p:sldId id="308" r:id="rId62"/>
    <p:sldId id="262" r:id="rId63"/>
    <p:sldId id="263" r:id="rId64"/>
    <p:sldId id="469" r:id="rId65"/>
    <p:sldId id="267" r:id="rId66"/>
    <p:sldId id="408" r:id="rId67"/>
    <p:sldId id="419" r:id="rId68"/>
    <p:sldId id="418" r:id="rId69"/>
    <p:sldId id="411" r:id="rId70"/>
    <p:sldId id="412" r:id="rId71"/>
    <p:sldId id="433" r:id="rId72"/>
    <p:sldId id="434" r:id="rId73"/>
    <p:sldId id="435" r:id="rId74"/>
    <p:sldId id="416" r:id="rId75"/>
    <p:sldId id="417" r:id="rId76"/>
    <p:sldId id="420" r:id="rId77"/>
    <p:sldId id="421" r:id="rId78"/>
    <p:sldId id="424" r:id="rId79"/>
    <p:sldId id="425" r:id="rId80"/>
    <p:sldId id="426" r:id="rId81"/>
    <p:sldId id="452" r:id="rId82"/>
    <p:sldId id="451" r:id="rId83"/>
    <p:sldId id="450" r:id="rId84"/>
    <p:sldId id="449" r:id="rId85"/>
    <p:sldId id="413" r:id="rId86"/>
    <p:sldId id="414" r:id="rId87"/>
    <p:sldId id="415" r:id="rId88"/>
    <p:sldId id="427" r:id="rId89"/>
    <p:sldId id="428" r:id="rId90"/>
    <p:sldId id="431" r:id="rId91"/>
    <p:sldId id="432" r:id="rId92"/>
    <p:sldId id="454" r:id="rId93"/>
    <p:sldId id="436" r:id="rId94"/>
    <p:sldId id="437" r:id="rId95"/>
    <p:sldId id="447" r:id="rId96"/>
    <p:sldId id="448" r:id="rId97"/>
    <p:sldId id="409" r:id="rId98"/>
    <p:sldId id="438" r:id="rId99"/>
    <p:sldId id="439" r:id="rId100"/>
    <p:sldId id="440" r:id="rId101"/>
    <p:sldId id="441" r:id="rId102"/>
    <p:sldId id="442" r:id="rId103"/>
    <p:sldId id="443" r:id="rId104"/>
    <p:sldId id="444" r:id="rId105"/>
    <p:sldId id="445" r:id="rId106"/>
    <p:sldId id="446" r:id="rId107"/>
    <p:sldId id="268" r:id="rId10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33" d="100"/>
          <a:sy n="133" d="100"/>
        </p:scale>
        <p:origin x="-18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4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5B710-F7AD-4F17-A9D0-26393923D46C}" type="datetimeFigureOut">
              <a:rPr lang="en-US" smtClean="0"/>
              <a:pPr/>
              <a:t>10/29/2010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C7D9E-48A8-46A6-B90B-84224D944E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B8C27-9015-40D9-BAC9-F467628DCA7E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CEA91B-1329-46AF-81A8-CFF3FF574F45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91599"/>
            <a:ext cx="2576434" cy="3416576"/>
          </a:xfrm>
          <a:ln w="12700" cap="flat">
            <a:solidFill>
              <a:schemeClr val="tx1"/>
            </a:solidFill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 lIns="93556" tIns="46778" rIns="93556" bIns="4677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8A3107-780C-4EBC-BB13-3EAAFA0B2125}" type="slidenum">
              <a:rPr lang="en-US" smtClean="0"/>
              <a:pPr/>
              <a:t>100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smtClean="0"/>
              <a:t>Help affected communities to recover more quickly and effectively </a:t>
            </a:r>
          </a:p>
          <a:p>
            <a:pPr lvl="1" eaLnBrk="1" hangingPunct="1"/>
            <a:r>
              <a:rPr lang="en-US" sz="1400" smtClean="0"/>
              <a:t>Provide global network with relevant information and resources</a:t>
            </a:r>
          </a:p>
          <a:p>
            <a:pPr eaLnBrk="1" hangingPunct="1"/>
            <a:r>
              <a:rPr lang="en-US" sz="1400" smtClean="0"/>
              <a:t>Support the research community, emergency personnel, decision makers, and the public in reacting to and recovering from crises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36099" y="695739"/>
            <a:ext cx="2585803" cy="3429000"/>
          </a:xfrm>
          <a:solidFill>
            <a:srgbClr val="FFFFFF"/>
          </a:solidFill>
          <a:ln/>
        </p:spPr>
      </p:sp>
      <p:sp>
        <p:nvSpPr>
          <p:cNvPr id="727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269" y="4344229"/>
            <a:ext cx="5485463" cy="41143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E32173-A46C-4E06-B5AB-8D7ABBB749C4}" type="slidenum">
              <a:rPr lang="zh-CN" altLang="en-US" smtClean="0"/>
              <a:pPr>
                <a:defRPr/>
              </a:pPr>
              <a:t>102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B0C817-2E3F-42BF-8190-F2C1EBE5696B}" type="slidenum">
              <a:rPr lang="en-US" smtClean="0"/>
              <a:pPr/>
              <a:t>103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913DF2-26DD-4802-8B0C-E3350810444D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105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6B7A10-232C-4D40-A2FE-27A84630CD8F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106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7D9E-48A8-46A6-B90B-84224D944EBB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336B59-534C-49C3-9F82-1CC36C3369CD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3886903" y="0"/>
            <a:ext cx="2971097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3886903" y="8686387"/>
            <a:ext cx="2971097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411" tIns="0" rIns="19411" bIns="0" anchor="b"/>
          <a:lstStyle/>
          <a:p>
            <a:pPr algn="r" defTabSz="931863" eaLnBrk="0" hangingPunct="0"/>
            <a:r>
              <a:rPr lang="en-US" sz="1100" b="0" i="1">
                <a:latin typeface="Times New Roman" pitchFamily="18" charset="0"/>
              </a:rPr>
              <a:t>4</a:t>
            </a:r>
          </a:p>
        </p:txBody>
      </p:sp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0" y="8686387"/>
            <a:ext cx="2971098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0" y="0"/>
            <a:ext cx="2971098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Rectangle 6"/>
          <p:cNvSpPr>
            <a:spLocks noChangeArrowheads="1"/>
          </p:cNvSpPr>
          <p:nvPr/>
        </p:nvSpPr>
        <p:spPr bwMode="auto">
          <a:xfrm>
            <a:off x="3886903" y="0"/>
            <a:ext cx="2971097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Rectangle 7"/>
          <p:cNvSpPr>
            <a:spLocks noChangeArrowheads="1"/>
          </p:cNvSpPr>
          <p:nvPr/>
        </p:nvSpPr>
        <p:spPr bwMode="auto">
          <a:xfrm>
            <a:off x="3886903" y="8686387"/>
            <a:ext cx="2971097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411" tIns="0" rIns="19411" bIns="0" anchor="b"/>
          <a:lstStyle/>
          <a:p>
            <a:pPr algn="r" defTabSz="931863" eaLnBrk="0" hangingPunct="0"/>
            <a:r>
              <a:rPr lang="en-US" sz="1100" b="0" i="1">
                <a:latin typeface="Times New Roman" pitchFamily="18" charset="0"/>
              </a:rPr>
              <a:t>4</a:t>
            </a:r>
          </a:p>
        </p:txBody>
      </p:sp>
      <p:sp>
        <p:nvSpPr>
          <p:cNvPr id="33801" name="Rectangle 8"/>
          <p:cNvSpPr>
            <a:spLocks noChangeArrowheads="1"/>
          </p:cNvSpPr>
          <p:nvPr/>
        </p:nvSpPr>
        <p:spPr bwMode="auto">
          <a:xfrm>
            <a:off x="0" y="8686387"/>
            <a:ext cx="2971098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Rectangle 9"/>
          <p:cNvSpPr>
            <a:spLocks noChangeArrowheads="1"/>
          </p:cNvSpPr>
          <p:nvPr/>
        </p:nvSpPr>
        <p:spPr bwMode="auto">
          <a:xfrm>
            <a:off x="0" y="0"/>
            <a:ext cx="2971098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Rectangle 10"/>
          <p:cNvSpPr>
            <a:spLocks noChangeArrowheads="1"/>
          </p:cNvSpPr>
          <p:nvPr/>
        </p:nvSpPr>
        <p:spPr bwMode="auto">
          <a:xfrm>
            <a:off x="3886903" y="0"/>
            <a:ext cx="2971097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Rectangle 11"/>
          <p:cNvSpPr>
            <a:spLocks noChangeArrowheads="1"/>
          </p:cNvSpPr>
          <p:nvPr/>
        </p:nvSpPr>
        <p:spPr bwMode="auto">
          <a:xfrm>
            <a:off x="3886903" y="8686387"/>
            <a:ext cx="2971097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411" tIns="0" rIns="19411" bIns="0" anchor="b"/>
          <a:lstStyle/>
          <a:p>
            <a:pPr algn="r" defTabSz="931863" eaLnBrk="0" hangingPunct="0"/>
            <a:r>
              <a:rPr lang="en-US" sz="1100" b="0" i="1">
                <a:latin typeface="Times New Roman" pitchFamily="18" charset="0"/>
              </a:rPr>
              <a:t>4</a:t>
            </a:r>
          </a:p>
        </p:txBody>
      </p:sp>
      <p:sp>
        <p:nvSpPr>
          <p:cNvPr id="33805" name="Rectangle 12"/>
          <p:cNvSpPr>
            <a:spLocks noChangeArrowheads="1"/>
          </p:cNvSpPr>
          <p:nvPr/>
        </p:nvSpPr>
        <p:spPr bwMode="auto">
          <a:xfrm>
            <a:off x="0" y="8686387"/>
            <a:ext cx="2971098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Rectangle 13"/>
          <p:cNvSpPr>
            <a:spLocks noChangeArrowheads="1"/>
          </p:cNvSpPr>
          <p:nvPr/>
        </p:nvSpPr>
        <p:spPr bwMode="auto">
          <a:xfrm>
            <a:off x="0" y="0"/>
            <a:ext cx="2971098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Rectangle 14"/>
          <p:cNvSpPr>
            <a:spLocks noChangeArrowheads="1"/>
          </p:cNvSpPr>
          <p:nvPr/>
        </p:nvSpPr>
        <p:spPr bwMode="auto">
          <a:xfrm>
            <a:off x="3886903" y="0"/>
            <a:ext cx="2971097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Rectangle 15"/>
          <p:cNvSpPr>
            <a:spLocks noChangeArrowheads="1"/>
          </p:cNvSpPr>
          <p:nvPr/>
        </p:nvSpPr>
        <p:spPr bwMode="auto">
          <a:xfrm>
            <a:off x="3886903" y="8686387"/>
            <a:ext cx="2971097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411" tIns="0" rIns="19411" bIns="0" anchor="b"/>
          <a:lstStyle/>
          <a:p>
            <a:pPr algn="r" defTabSz="931863" eaLnBrk="0" hangingPunct="0"/>
            <a:r>
              <a:rPr lang="en-US" sz="1100" b="0" i="1">
                <a:latin typeface="Times New Roman" pitchFamily="18" charset="0"/>
              </a:rPr>
              <a:t>3</a:t>
            </a:r>
          </a:p>
        </p:txBody>
      </p:sp>
      <p:sp>
        <p:nvSpPr>
          <p:cNvPr id="33809" name="Rectangle 16"/>
          <p:cNvSpPr>
            <a:spLocks noChangeArrowheads="1"/>
          </p:cNvSpPr>
          <p:nvPr/>
        </p:nvSpPr>
        <p:spPr bwMode="auto">
          <a:xfrm>
            <a:off x="0" y="8686387"/>
            <a:ext cx="2971098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Rectangle 17"/>
          <p:cNvSpPr>
            <a:spLocks noChangeArrowheads="1"/>
          </p:cNvSpPr>
          <p:nvPr/>
        </p:nvSpPr>
        <p:spPr bwMode="auto">
          <a:xfrm>
            <a:off x="0" y="0"/>
            <a:ext cx="2971098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1" name="Rectangle 18"/>
          <p:cNvSpPr>
            <a:spLocks noChangeArrowheads="1"/>
          </p:cNvSpPr>
          <p:nvPr/>
        </p:nvSpPr>
        <p:spPr bwMode="auto">
          <a:xfrm>
            <a:off x="3886903" y="0"/>
            <a:ext cx="2971097" cy="40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Rectangle 19"/>
          <p:cNvSpPr>
            <a:spLocks noChangeArrowheads="1"/>
          </p:cNvSpPr>
          <p:nvPr/>
        </p:nvSpPr>
        <p:spPr bwMode="auto">
          <a:xfrm>
            <a:off x="3886903" y="8634620"/>
            <a:ext cx="2971097" cy="50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176" tIns="0" rIns="16176" bIns="0" anchor="b"/>
          <a:lstStyle/>
          <a:p>
            <a:pPr algn="r" defTabSz="768350" eaLnBrk="0" hangingPunct="0"/>
            <a:r>
              <a:rPr lang="en-US" sz="800" b="0" i="1">
                <a:latin typeface="Times New Roman" pitchFamily="18" charset="0"/>
              </a:rPr>
              <a:t>2</a:t>
            </a:r>
          </a:p>
        </p:txBody>
      </p:sp>
      <p:sp>
        <p:nvSpPr>
          <p:cNvPr id="33813" name="Rectangle 20"/>
          <p:cNvSpPr>
            <a:spLocks noChangeArrowheads="1"/>
          </p:cNvSpPr>
          <p:nvPr/>
        </p:nvSpPr>
        <p:spPr bwMode="auto">
          <a:xfrm>
            <a:off x="0" y="8634620"/>
            <a:ext cx="2971098" cy="50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4" name="Rectangle 21"/>
          <p:cNvSpPr>
            <a:spLocks noChangeArrowheads="1"/>
          </p:cNvSpPr>
          <p:nvPr/>
        </p:nvSpPr>
        <p:spPr bwMode="auto">
          <a:xfrm>
            <a:off x="0" y="0"/>
            <a:ext cx="2971098" cy="40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5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 lIns="79264" tIns="40442" rIns="79264" bIns="40442"/>
          <a:lstStyle/>
          <a:p>
            <a:pPr defTabSz="766763" eaLnBrk="1" hangingPunct="1"/>
            <a:endParaRPr lang="en-US" smtClean="0"/>
          </a:p>
        </p:txBody>
      </p:sp>
      <p:sp>
        <p:nvSpPr>
          <p:cNvPr id="33816" name="Rectangle 2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058102-7BA8-49A2-B2E4-BF99836B3AA3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D3B017-B389-4EBD-8305-DD2DB1D9008C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47E9A-A01C-46D4-8EB7-13360FA7F91C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01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 lIns="93176" tIns="46587" rIns="93176" bIns="46587"/>
          <a:lstStyle/>
          <a:p>
            <a:pPr eaLnBrk="1" hangingPunct="1"/>
            <a:r>
              <a:rPr lang="en-US" smtClean="0"/>
              <a:t>ETDs give libraries an avenue to demonstrate Information Age goals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144A14-1976-4FD0-BF64-3A852E8DD25D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491523" name="Rectangle 2"/>
          <p:cNvSpPr>
            <a:spLocks noChangeArrowheads="1"/>
          </p:cNvSpPr>
          <p:nvPr/>
        </p:nvSpPr>
        <p:spPr bwMode="auto">
          <a:xfrm>
            <a:off x="3886903" y="0"/>
            <a:ext cx="2971097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24" name="Rectangle 3"/>
          <p:cNvSpPr>
            <a:spLocks noChangeArrowheads="1"/>
          </p:cNvSpPr>
          <p:nvPr/>
        </p:nvSpPr>
        <p:spPr bwMode="auto">
          <a:xfrm>
            <a:off x="3886903" y="8686387"/>
            <a:ext cx="2971097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356" tIns="0" rIns="19356" bIns="0" anchor="b"/>
          <a:lstStyle/>
          <a:p>
            <a:pPr algn="r" defTabSz="931863" eaLnBrk="0" hangingPunct="0"/>
            <a:r>
              <a:rPr lang="en-US" sz="1100" b="0" i="1">
                <a:latin typeface="Times New Roman" pitchFamily="18" charset="0"/>
              </a:rPr>
              <a:t>22</a:t>
            </a:r>
          </a:p>
        </p:txBody>
      </p:sp>
      <p:sp>
        <p:nvSpPr>
          <p:cNvPr id="491525" name="Rectangle 4"/>
          <p:cNvSpPr>
            <a:spLocks noChangeArrowheads="1"/>
          </p:cNvSpPr>
          <p:nvPr/>
        </p:nvSpPr>
        <p:spPr bwMode="auto">
          <a:xfrm>
            <a:off x="0" y="8686387"/>
            <a:ext cx="2971098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26" name="Rectangle 5"/>
          <p:cNvSpPr>
            <a:spLocks noChangeArrowheads="1"/>
          </p:cNvSpPr>
          <p:nvPr/>
        </p:nvSpPr>
        <p:spPr bwMode="auto">
          <a:xfrm>
            <a:off x="0" y="0"/>
            <a:ext cx="2971098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27" name="Rectangle 6"/>
          <p:cNvSpPr>
            <a:spLocks noChangeArrowheads="1"/>
          </p:cNvSpPr>
          <p:nvPr/>
        </p:nvSpPr>
        <p:spPr bwMode="auto">
          <a:xfrm>
            <a:off x="3886903" y="0"/>
            <a:ext cx="2971097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28" name="Rectangle 7"/>
          <p:cNvSpPr>
            <a:spLocks noChangeArrowheads="1"/>
          </p:cNvSpPr>
          <p:nvPr/>
        </p:nvSpPr>
        <p:spPr bwMode="auto">
          <a:xfrm>
            <a:off x="3886903" y="8686387"/>
            <a:ext cx="2971097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356" tIns="0" rIns="19356" bIns="0" anchor="b"/>
          <a:lstStyle/>
          <a:p>
            <a:pPr algn="r" defTabSz="931863" eaLnBrk="0" hangingPunct="0"/>
            <a:r>
              <a:rPr lang="en-US" sz="1100" b="0" i="1">
                <a:latin typeface="Times New Roman" pitchFamily="18" charset="0"/>
              </a:rPr>
              <a:t>17</a:t>
            </a:r>
          </a:p>
        </p:txBody>
      </p:sp>
      <p:sp>
        <p:nvSpPr>
          <p:cNvPr id="491529" name="Rectangle 8"/>
          <p:cNvSpPr>
            <a:spLocks noChangeArrowheads="1"/>
          </p:cNvSpPr>
          <p:nvPr/>
        </p:nvSpPr>
        <p:spPr bwMode="auto">
          <a:xfrm>
            <a:off x="0" y="8686387"/>
            <a:ext cx="2971098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30" name="Rectangle 9"/>
          <p:cNvSpPr>
            <a:spLocks noChangeArrowheads="1"/>
          </p:cNvSpPr>
          <p:nvPr/>
        </p:nvSpPr>
        <p:spPr bwMode="auto">
          <a:xfrm>
            <a:off x="0" y="0"/>
            <a:ext cx="2971098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31" name="Rectangle 10"/>
          <p:cNvSpPr>
            <a:spLocks noChangeArrowheads="1"/>
          </p:cNvSpPr>
          <p:nvPr/>
        </p:nvSpPr>
        <p:spPr bwMode="auto">
          <a:xfrm>
            <a:off x="3886903" y="0"/>
            <a:ext cx="2971097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32" name="Rectangle 11"/>
          <p:cNvSpPr>
            <a:spLocks noChangeArrowheads="1"/>
          </p:cNvSpPr>
          <p:nvPr/>
        </p:nvSpPr>
        <p:spPr bwMode="auto">
          <a:xfrm>
            <a:off x="3886903" y="8686387"/>
            <a:ext cx="2971097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356" tIns="0" rIns="19356" bIns="0" anchor="b"/>
          <a:lstStyle/>
          <a:p>
            <a:pPr algn="r" defTabSz="931863" eaLnBrk="0" hangingPunct="0"/>
            <a:r>
              <a:rPr lang="en-US" sz="1100" b="0" i="1">
                <a:latin typeface="Times New Roman" pitchFamily="18" charset="0"/>
              </a:rPr>
              <a:t>16</a:t>
            </a:r>
          </a:p>
        </p:txBody>
      </p:sp>
      <p:sp>
        <p:nvSpPr>
          <p:cNvPr id="491533" name="Rectangle 12"/>
          <p:cNvSpPr>
            <a:spLocks noChangeArrowheads="1"/>
          </p:cNvSpPr>
          <p:nvPr/>
        </p:nvSpPr>
        <p:spPr bwMode="auto">
          <a:xfrm>
            <a:off x="0" y="8686387"/>
            <a:ext cx="2971098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34" name="Rectangle 13"/>
          <p:cNvSpPr>
            <a:spLocks noChangeArrowheads="1"/>
          </p:cNvSpPr>
          <p:nvPr/>
        </p:nvSpPr>
        <p:spPr bwMode="auto">
          <a:xfrm>
            <a:off x="0" y="0"/>
            <a:ext cx="2971098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35" name="Rectangle 14"/>
          <p:cNvSpPr>
            <a:spLocks noChangeArrowheads="1"/>
          </p:cNvSpPr>
          <p:nvPr/>
        </p:nvSpPr>
        <p:spPr bwMode="auto">
          <a:xfrm>
            <a:off x="3886903" y="0"/>
            <a:ext cx="2971097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36" name="Rectangle 15"/>
          <p:cNvSpPr>
            <a:spLocks noChangeArrowheads="1"/>
          </p:cNvSpPr>
          <p:nvPr/>
        </p:nvSpPr>
        <p:spPr bwMode="auto">
          <a:xfrm>
            <a:off x="3886903" y="8686387"/>
            <a:ext cx="2971097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356" tIns="0" rIns="19356" bIns="0" anchor="b"/>
          <a:lstStyle/>
          <a:p>
            <a:pPr algn="r" defTabSz="931863" eaLnBrk="0" hangingPunct="0"/>
            <a:r>
              <a:rPr lang="en-US" sz="1100" b="0" i="1">
                <a:latin typeface="Times New Roman" pitchFamily="18" charset="0"/>
              </a:rPr>
              <a:t>17</a:t>
            </a:r>
          </a:p>
        </p:txBody>
      </p:sp>
      <p:sp>
        <p:nvSpPr>
          <p:cNvPr id="491537" name="Rectangle 16"/>
          <p:cNvSpPr>
            <a:spLocks noChangeArrowheads="1"/>
          </p:cNvSpPr>
          <p:nvPr/>
        </p:nvSpPr>
        <p:spPr bwMode="auto">
          <a:xfrm>
            <a:off x="0" y="8686387"/>
            <a:ext cx="2971098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38" name="Rectangle 17"/>
          <p:cNvSpPr>
            <a:spLocks noChangeArrowheads="1"/>
          </p:cNvSpPr>
          <p:nvPr/>
        </p:nvSpPr>
        <p:spPr bwMode="auto">
          <a:xfrm>
            <a:off x="0" y="0"/>
            <a:ext cx="2971098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39" name="Rectangle 18"/>
          <p:cNvSpPr>
            <a:spLocks noChangeArrowheads="1"/>
          </p:cNvSpPr>
          <p:nvPr/>
        </p:nvSpPr>
        <p:spPr bwMode="auto">
          <a:xfrm>
            <a:off x="3886903" y="0"/>
            <a:ext cx="2971097" cy="40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40" name="Rectangle 19"/>
          <p:cNvSpPr>
            <a:spLocks noChangeArrowheads="1"/>
          </p:cNvSpPr>
          <p:nvPr/>
        </p:nvSpPr>
        <p:spPr bwMode="auto">
          <a:xfrm>
            <a:off x="3886903" y="8634620"/>
            <a:ext cx="2971097" cy="50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130" tIns="0" rIns="16130" bIns="0" anchor="b"/>
          <a:lstStyle/>
          <a:p>
            <a:pPr algn="r" defTabSz="768350" eaLnBrk="0" hangingPunct="0"/>
            <a:r>
              <a:rPr lang="en-US" sz="800" b="0" i="1">
                <a:latin typeface="Times New Roman" pitchFamily="18" charset="0"/>
              </a:rPr>
              <a:t>17</a:t>
            </a:r>
          </a:p>
        </p:txBody>
      </p:sp>
      <p:sp>
        <p:nvSpPr>
          <p:cNvPr id="491541" name="Rectangle 20"/>
          <p:cNvSpPr>
            <a:spLocks noChangeArrowheads="1"/>
          </p:cNvSpPr>
          <p:nvPr/>
        </p:nvSpPr>
        <p:spPr bwMode="auto">
          <a:xfrm>
            <a:off x="0" y="8634620"/>
            <a:ext cx="2971098" cy="50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42" name="Rectangle 21"/>
          <p:cNvSpPr>
            <a:spLocks noChangeArrowheads="1"/>
          </p:cNvSpPr>
          <p:nvPr/>
        </p:nvSpPr>
        <p:spPr bwMode="auto">
          <a:xfrm>
            <a:off x="0" y="0"/>
            <a:ext cx="2971098" cy="40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43" name="Rectangle 2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 w="12700" cap="flat">
            <a:solidFill>
              <a:schemeClr val="tx1"/>
            </a:solidFill>
          </a:ln>
        </p:spPr>
      </p:sp>
      <p:sp>
        <p:nvSpPr>
          <p:cNvPr id="491544" name="Rectangle 23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 lIns="79039" tIns="40327" rIns="79039" bIns="40327"/>
          <a:lstStyle/>
          <a:p>
            <a:pPr defTabSz="766763"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642B4-4527-4522-A77E-75E806098C1F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492547" name="Rectangle 2"/>
          <p:cNvSpPr>
            <a:spLocks noChangeArrowheads="1"/>
          </p:cNvSpPr>
          <p:nvPr/>
        </p:nvSpPr>
        <p:spPr bwMode="auto">
          <a:xfrm>
            <a:off x="3886903" y="0"/>
            <a:ext cx="2971097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2548" name="Rectangle 3"/>
          <p:cNvSpPr>
            <a:spLocks noChangeArrowheads="1"/>
          </p:cNvSpPr>
          <p:nvPr/>
        </p:nvSpPr>
        <p:spPr bwMode="auto">
          <a:xfrm>
            <a:off x="3886903" y="8686387"/>
            <a:ext cx="2971097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411" tIns="0" rIns="19411" bIns="0" anchor="b"/>
          <a:lstStyle/>
          <a:p>
            <a:pPr algn="r" defTabSz="931863" eaLnBrk="0" hangingPunct="0"/>
            <a:r>
              <a:rPr lang="en-US" sz="1100" b="0" i="1">
                <a:latin typeface="Times New Roman" pitchFamily="18" charset="0"/>
              </a:rPr>
              <a:t>10</a:t>
            </a:r>
          </a:p>
        </p:txBody>
      </p:sp>
      <p:sp>
        <p:nvSpPr>
          <p:cNvPr id="492549" name="Rectangle 4"/>
          <p:cNvSpPr>
            <a:spLocks noChangeArrowheads="1"/>
          </p:cNvSpPr>
          <p:nvPr/>
        </p:nvSpPr>
        <p:spPr bwMode="auto">
          <a:xfrm>
            <a:off x="0" y="8686387"/>
            <a:ext cx="2971098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2550" name="Rectangle 5"/>
          <p:cNvSpPr>
            <a:spLocks noChangeArrowheads="1"/>
          </p:cNvSpPr>
          <p:nvPr/>
        </p:nvSpPr>
        <p:spPr bwMode="auto">
          <a:xfrm>
            <a:off x="0" y="0"/>
            <a:ext cx="2971098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2551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 w="12700" cap="flat">
            <a:solidFill>
              <a:schemeClr val="tx1"/>
            </a:solidFill>
          </a:ln>
        </p:spPr>
      </p:sp>
      <p:sp>
        <p:nvSpPr>
          <p:cNvPr id="492552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 lIns="93822" tIns="46912" rIns="93822" bIns="46912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291D4A-32B7-4449-AFEE-15B619225D2F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493571" name="Rectangle 2"/>
          <p:cNvSpPr>
            <a:spLocks noChangeArrowheads="1"/>
          </p:cNvSpPr>
          <p:nvPr/>
        </p:nvSpPr>
        <p:spPr bwMode="auto">
          <a:xfrm>
            <a:off x="3886903" y="0"/>
            <a:ext cx="2971097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3572" name="Rectangle 3"/>
          <p:cNvSpPr>
            <a:spLocks noChangeArrowheads="1"/>
          </p:cNvSpPr>
          <p:nvPr/>
        </p:nvSpPr>
        <p:spPr bwMode="auto">
          <a:xfrm>
            <a:off x="3886903" y="8686387"/>
            <a:ext cx="2971097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411" tIns="0" rIns="19411" bIns="0" anchor="b"/>
          <a:lstStyle/>
          <a:p>
            <a:pPr algn="r" defTabSz="931863" eaLnBrk="0" hangingPunct="0"/>
            <a:r>
              <a:rPr lang="en-US" sz="1100" b="0" i="1">
                <a:latin typeface="Times New Roman" pitchFamily="18" charset="0"/>
              </a:rPr>
              <a:t>12</a:t>
            </a:r>
          </a:p>
        </p:txBody>
      </p:sp>
      <p:sp>
        <p:nvSpPr>
          <p:cNvPr id="493573" name="Rectangle 4"/>
          <p:cNvSpPr>
            <a:spLocks noChangeArrowheads="1"/>
          </p:cNvSpPr>
          <p:nvPr/>
        </p:nvSpPr>
        <p:spPr bwMode="auto">
          <a:xfrm>
            <a:off x="0" y="8686387"/>
            <a:ext cx="2971098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3574" name="Rectangle 5"/>
          <p:cNvSpPr>
            <a:spLocks noChangeArrowheads="1"/>
          </p:cNvSpPr>
          <p:nvPr/>
        </p:nvSpPr>
        <p:spPr bwMode="auto">
          <a:xfrm>
            <a:off x="0" y="0"/>
            <a:ext cx="2971098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3575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 w="12700" cap="flat">
            <a:solidFill>
              <a:schemeClr val="tx1"/>
            </a:solidFill>
          </a:ln>
        </p:spPr>
      </p:sp>
      <p:sp>
        <p:nvSpPr>
          <p:cNvPr id="49357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 lIns="93822" tIns="46912" rIns="93822" bIns="46912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411EC2-1D2C-4ED3-A089-7A081D24F6AA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449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9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28590A-894D-4C1F-B370-CF4975C43081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450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C107-2F1C-47E1-AF1C-A53CC993BBB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A581FA-F429-438A-9156-D6E1A7DC2176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451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3D40EF-A628-4425-AE9E-7CFDC1846AD5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452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2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88F074-9970-4E9B-A641-8855FF92B396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494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69" y="4267615"/>
            <a:ext cx="5485463" cy="4114385"/>
          </a:xfrm>
          <a:noFill/>
          <a:ln/>
        </p:spPr>
        <p:txBody>
          <a:bodyPr lIns="93176" tIns="46587" rIns="93176" bIns="46587"/>
          <a:lstStyle/>
          <a:p>
            <a:pPr eaLnBrk="1" hangingPunct="1"/>
            <a:r>
              <a:rPr lang="en-US" smtClean="0"/>
              <a:t>http://scholar.lib.vt.edu/theses/available/etd-2227102539751141/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b="1" smtClean="0"/>
              <a:t>What is an ETD? What it can look like:</a:t>
            </a:r>
          </a:p>
          <a:p>
            <a:pPr eaLnBrk="1" hangingPunct="1"/>
            <a:r>
              <a:rPr lang="en-US" smtClean="0"/>
              <a:t>It can have the appearance of a paper </a:t>
            </a:r>
            <a:r>
              <a:rPr lang="en-US" smtClean="0">
                <a:solidFill>
                  <a:schemeClr val="accent2"/>
                </a:solidFill>
              </a:rPr>
              <a:t>document.</a:t>
            </a:r>
          </a:p>
          <a:p>
            <a:pPr eaLnBrk="1" hangingPunct="1"/>
            <a:r>
              <a:rPr lang="en-US" smtClean="0"/>
              <a:t>It can contain a </a:t>
            </a:r>
            <a:r>
              <a:rPr lang="en-US" smtClean="0">
                <a:solidFill>
                  <a:schemeClr val="accent2"/>
                </a:solidFill>
              </a:rPr>
              <a:t>video </a:t>
            </a:r>
            <a:r>
              <a:rPr lang="en-US" smtClean="0"/>
              <a:t>clip.</a:t>
            </a:r>
          </a:p>
          <a:p>
            <a:pPr eaLnBrk="1" hangingPunct="1"/>
            <a:r>
              <a:rPr lang="en-US" smtClean="0"/>
              <a:t>It can contain </a:t>
            </a:r>
            <a:r>
              <a:rPr lang="en-US" smtClean="0">
                <a:solidFill>
                  <a:schemeClr val="accent2"/>
                </a:solidFill>
              </a:rPr>
              <a:t>sound.</a:t>
            </a:r>
            <a:r>
              <a:rPr lang="en-US" smtClean="0"/>
              <a:t> </a:t>
            </a:r>
          </a:p>
          <a:p>
            <a:pPr eaLnBrk="1" hangingPunct="1"/>
            <a:r>
              <a:rPr lang="en-US" smtClean="0"/>
              <a:t>It can contain </a:t>
            </a:r>
            <a:r>
              <a:rPr lang="en-US" smtClean="0">
                <a:solidFill>
                  <a:schemeClr val="accent2"/>
                </a:solidFill>
              </a:rPr>
              <a:t>thumbnail </a:t>
            </a:r>
            <a:r>
              <a:rPr lang="en-US" smtClean="0"/>
              <a:t>pages and links to aid navigation.</a:t>
            </a:r>
          </a:p>
          <a:p>
            <a:pPr eaLnBrk="1" hangingPunct="1"/>
            <a:r>
              <a:rPr lang="en-US" smtClean="0"/>
              <a:t>It can have a unique </a:t>
            </a:r>
            <a:r>
              <a:rPr lang="en-US" smtClean="0">
                <a:solidFill>
                  <a:schemeClr val="accent2"/>
                </a:solidFill>
              </a:rPr>
              <a:t>layout.</a:t>
            </a:r>
            <a:endParaRPr lang="en-US" smtClean="0"/>
          </a:p>
          <a:p>
            <a:pPr eaLnBrk="1" hangingPunct="1"/>
            <a:r>
              <a:rPr lang="en-US" smtClean="0"/>
              <a:t>It can have </a:t>
            </a:r>
            <a:r>
              <a:rPr lang="en-US" smtClean="0">
                <a:solidFill>
                  <a:schemeClr val="accent2"/>
                </a:solidFill>
              </a:rPr>
              <a:t>photomicrographs.</a:t>
            </a:r>
            <a:endParaRPr lang="en-US" smtClean="0"/>
          </a:p>
          <a:p>
            <a:pPr eaLnBrk="1" hangingPunct="1"/>
            <a:r>
              <a:rPr lang="en-US" smtClean="0"/>
              <a:t>It can contain a </a:t>
            </a:r>
            <a:r>
              <a:rPr lang="en-US" smtClean="0">
                <a:solidFill>
                  <a:schemeClr val="accent2"/>
                </a:solidFill>
              </a:rPr>
              <a:t>simulation.</a:t>
            </a:r>
            <a:endParaRPr lang="en-US" smtClean="0"/>
          </a:p>
          <a:p>
            <a:pPr eaLnBrk="1" hangingPunct="1"/>
            <a:endParaRPr lang="en-US" smtClean="0">
              <a:solidFill>
                <a:schemeClr val="accent2"/>
              </a:solidFill>
            </a:endParaRPr>
          </a:p>
          <a:p>
            <a:pPr eaLnBrk="1" hangingPunct="1"/>
            <a:endParaRPr lang="en-US" smtClean="0">
              <a:solidFill>
                <a:schemeClr val="accent2"/>
              </a:solidFill>
            </a:endParaRPr>
          </a:p>
          <a:p>
            <a:pPr eaLnBrk="1" hangingPunct="1"/>
            <a:r>
              <a:rPr lang="en-US" smtClean="0"/>
              <a:t>The library resources used in an ETD initiative can include</a:t>
            </a:r>
            <a:endParaRPr lang="en-US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4E710-C82B-4DD5-B7E6-FE5FD8584C29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495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9370A5-277D-4CC0-96A2-7DCC34746873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496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5402F-5194-4C9C-83D7-E0723B25D236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497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59D144-A925-4C8F-86B4-3091F3D9F988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498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386809-47CE-4585-985F-3A141E7B0D50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499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1CF7CC-E846-4004-BE95-1DCB0F863E47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7D9E-48A8-46A6-B90B-84224D944EB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7D9E-48A8-46A6-B90B-84224D944EB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03F39B-55B7-46CB-8D77-68C1F8AFD310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CC29AD-10B5-4543-BA80-9B5C0F4654B6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502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2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6329C-9D1C-4A3C-BA98-8679DFB5B61D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 w="12700" cap="flat">
            <a:solidFill>
              <a:schemeClr val="tx1"/>
            </a:solidFill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 lIns="93556" tIns="46778" rIns="93556" bIns="4677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E10EB-2426-43D2-9B07-95FA5CA8F582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291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7D9E-48A8-46A6-B90B-84224D944EB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D52BD1-ABAB-455E-82FE-AD467AC8FC46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1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1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A06F-6858-4009-9A62-0CF10564D7F6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2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2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F776D-0093-4414-991C-776B3C4F3819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3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3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E715B1-D434-4B06-82DE-ED9F25C60E62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7D9E-48A8-46A6-B90B-84224D944EB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6329C-9D1C-4A3C-BA98-8679DFB5B61D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 w="12700" cap="flat">
            <a:solidFill>
              <a:schemeClr val="tx1"/>
            </a:solidFill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 lIns="93556" tIns="46778" rIns="93556" bIns="4677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7D9E-48A8-46A6-B90B-84224D944EB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7D9E-48A8-46A6-B90B-84224D944EB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2DE68-E2B7-439A-88B1-21913800B0FC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6329C-9D1C-4A3C-BA98-8679DFB5B61D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 w="12700" cap="flat">
            <a:solidFill>
              <a:schemeClr val="tx1"/>
            </a:solidFill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 lIns="93556" tIns="46778" rIns="93556" bIns="4677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5D1C0C-01E9-4BC5-B334-811FA83552A0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481283" name="Rectangle 2"/>
          <p:cNvSpPr>
            <a:spLocks noChangeArrowheads="1"/>
          </p:cNvSpPr>
          <p:nvPr/>
        </p:nvSpPr>
        <p:spPr bwMode="auto">
          <a:xfrm>
            <a:off x="3886903" y="0"/>
            <a:ext cx="2971097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284" name="Rectangle 3"/>
          <p:cNvSpPr>
            <a:spLocks noChangeArrowheads="1"/>
          </p:cNvSpPr>
          <p:nvPr/>
        </p:nvSpPr>
        <p:spPr bwMode="auto">
          <a:xfrm>
            <a:off x="3886903" y="8686387"/>
            <a:ext cx="2971097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356" tIns="0" rIns="19356" bIns="0" anchor="b"/>
          <a:lstStyle/>
          <a:p>
            <a:pPr algn="r" defTabSz="931863" eaLnBrk="0" hangingPunct="0"/>
            <a:r>
              <a:rPr lang="en-US" sz="1100" b="0" i="1">
                <a:latin typeface="Times New Roman" pitchFamily="18" charset="0"/>
              </a:rPr>
              <a:t>3</a:t>
            </a:r>
          </a:p>
        </p:txBody>
      </p:sp>
      <p:sp>
        <p:nvSpPr>
          <p:cNvPr id="481285" name="Rectangle 4"/>
          <p:cNvSpPr>
            <a:spLocks noChangeArrowheads="1"/>
          </p:cNvSpPr>
          <p:nvPr/>
        </p:nvSpPr>
        <p:spPr bwMode="auto">
          <a:xfrm>
            <a:off x="0" y="8686387"/>
            <a:ext cx="2971098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286" name="Rectangle 5"/>
          <p:cNvSpPr>
            <a:spLocks noChangeArrowheads="1"/>
          </p:cNvSpPr>
          <p:nvPr/>
        </p:nvSpPr>
        <p:spPr bwMode="auto">
          <a:xfrm>
            <a:off x="0" y="0"/>
            <a:ext cx="2971098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287" name="Rectangle 6"/>
          <p:cNvSpPr>
            <a:spLocks noChangeArrowheads="1"/>
          </p:cNvSpPr>
          <p:nvPr/>
        </p:nvSpPr>
        <p:spPr bwMode="auto">
          <a:xfrm>
            <a:off x="3886903" y="0"/>
            <a:ext cx="2971097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288" name="Rectangle 7"/>
          <p:cNvSpPr>
            <a:spLocks noChangeArrowheads="1"/>
          </p:cNvSpPr>
          <p:nvPr/>
        </p:nvSpPr>
        <p:spPr bwMode="auto">
          <a:xfrm>
            <a:off x="3886903" y="8686387"/>
            <a:ext cx="2971097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356" tIns="0" rIns="19356" bIns="0" anchor="b"/>
          <a:lstStyle/>
          <a:p>
            <a:pPr algn="r" defTabSz="931863" eaLnBrk="0" hangingPunct="0"/>
            <a:r>
              <a:rPr lang="en-US" sz="1100" b="0" i="1">
                <a:latin typeface="Times New Roman" pitchFamily="18" charset="0"/>
              </a:rPr>
              <a:t>3</a:t>
            </a:r>
          </a:p>
        </p:txBody>
      </p:sp>
      <p:sp>
        <p:nvSpPr>
          <p:cNvPr id="481289" name="Rectangle 8"/>
          <p:cNvSpPr>
            <a:spLocks noChangeArrowheads="1"/>
          </p:cNvSpPr>
          <p:nvPr/>
        </p:nvSpPr>
        <p:spPr bwMode="auto">
          <a:xfrm>
            <a:off x="0" y="8686387"/>
            <a:ext cx="2971098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290" name="Rectangle 9"/>
          <p:cNvSpPr>
            <a:spLocks noChangeArrowheads="1"/>
          </p:cNvSpPr>
          <p:nvPr/>
        </p:nvSpPr>
        <p:spPr bwMode="auto">
          <a:xfrm>
            <a:off x="0" y="0"/>
            <a:ext cx="2971098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291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8"/>
            <a:ext cx="5031074" cy="4116457"/>
          </a:xfrm>
          <a:noFill/>
          <a:ln/>
        </p:spPr>
        <p:txBody>
          <a:bodyPr lIns="93556" tIns="46778" rIns="93556" bIns="46778"/>
          <a:lstStyle/>
          <a:p>
            <a:pPr eaLnBrk="1" hangingPunct="1"/>
            <a:endParaRPr lang="en-US" smtClean="0"/>
          </a:p>
        </p:txBody>
      </p:sp>
      <p:sp>
        <p:nvSpPr>
          <p:cNvPr id="481292" name="Rectangle 1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7D9E-48A8-46A6-B90B-84224D944EB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7D9E-48A8-46A6-B90B-84224D944EB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7D9E-48A8-46A6-B90B-84224D944EB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7D9E-48A8-46A6-B90B-84224D944EB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7D9E-48A8-46A6-B90B-84224D944EB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68DD46-DF57-4D13-B16C-83E8EB4819E6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7D9E-48A8-46A6-B90B-84224D944EB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9790D0-9BBB-4907-B790-4DAA23051D11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482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5700" y="681038"/>
            <a:ext cx="4546600" cy="3409950"/>
          </a:xfrm>
          <a:ln/>
        </p:spPr>
      </p:sp>
      <p:sp>
        <p:nvSpPr>
          <p:cNvPr id="482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35" y="4317311"/>
            <a:ext cx="5028732" cy="4166152"/>
          </a:xfrm>
          <a:noFill/>
          <a:ln/>
        </p:spPr>
        <p:txBody>
          <a:bodyPr lIns="91652" tIns="45827" rIns="91652" bIns="45827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DBEADD-8D5C-4B1C-AB62-1D05EE1744AC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483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5700" y="681038"/>
            <a:ext cx="4546600" cy="3409950"/>
          </a:xfrm>
          <a:ln/>
        </p:spPr>
      </p:sp>
      <p:sp>
        <p:nvSpPr>
          <p:cNvPr id="483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35" y="4317311"/>
            <a:ext cx="5028732" cy="4166152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0AA269-F14F-4BF2-8431-B228F98ED544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484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5700" y="681038"/>
            <a:ext cx="4546600" cy="3409950"/>
          </a:xfrm>
          <a:ln/>
        </p:spPr>
      </p:sp>
      <p:sp>
        <p:nvSpPr>
          <p:cNvPr id="484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35" y="4317311"/>
            <a:ext cx="5028732" cy="4166152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ADF527-1118-42CE-B3E1-7116173D3923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Ensemble portal tacks both low</a:t>
            </a:r>
            <a:r>
              <a:rPr lang="en-US" baseline="0" dirty="0" smtClean="0"/>
              <a:t>-level actions (page visit, rating, tagging) and hi-level level user actions (writing/editing a comment).</a:t>
            </a:r>
          </a:p>
          <a:p>
            <a:r>
              <a:rPr lang="en-US" baseline="0" dirty="0" smtClean="0"/>
              <a:t>All these actions are an input to an intelligent analysis charged with making recommendations to the user.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EE96-442A-FE46-A60F-ED3860EFB881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DB0F8-0472-472E-9712-4BA93530EF6D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DB0F8-0472-472E-9712-4BA93530EF6D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DB0F8-0472-472E-9712-4BA93530EF6D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8CB0D8-4BAE-43D1-9895-E9C1BF9BD5D9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DB0F8-0472-472E-9712-4BA93530EF6D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DB0F8-0472-472E-9712-4BA93530EF6D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7D9E-48A8-46A6-B90B-84224D944EBB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7D9E-48A8-46A6-B90B-84224D944EBB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6329C-9D1C-4A3C-BA98-8679DFB5B61D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 w="12700" cap="flat">
            <a:solidFill>
              <a:schemeClr val="tx1"/>
            </a:solidFill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 lIns="93556" tIns="46778" rIns="93556" bIns="4677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7D9E-48A8-46A6-B90B-84224D944EBB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7D9E-48A8-46A6-B90B-84224D944EBB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6F2E33-DD2D-4F47-8C52-C932467584C8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91599"/>
            <a:ext cx="2576434" cy="3416576"/>
          </a:xfrm>
          <a:ln w="12700" cap="flat">
            <a:solidFill>
              <a:schemeClr val="tx1"/>
            </a:solidFill>
          </a:ln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 lIns="93822" tIns="46912" rIns="93822" bIns="46912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89B4B6-2AE0-45F2-8946-FF03FCDB8844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300035" name="Rectangle 2"/>
          <p:cNvSpPr>
            <a:spLocks noChangeArrowheads="1"/>
          </p:cNvSpPr>
          <p:nvPr/>
        </p:nvSpPr>
        <p:spPr bwMode="auto">
          <a:xfrm>
            <a:off x="3886903" y="0"/>
            <a:ext cx="2971097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0036" name="Rectangle 3"/>
          <p:cNvSpPr>
            <a:spLocks noChangeArrowheads="1"/>
          </p:cNvSpPr>
          <p:nvPr/>
        </p:nvSpPr>
        <p:spPr bwMode="auto">
          <a:xfrm>
            <a:off x="3886903" y="8686387"/>
            <a:ext cx="2971097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411" tIns="0" rIns="19411" bIns="0" anchor="b"/>
          <a:lstStyle/>
          <a:p>
            <a:pPr algn="r" defTabSz="931863" eaLnBrk="0" hangingPunct="0"/>
            <a:r>
              <a:rPr lang="en-US" sz="1100" b="0" i="1">
                <a:latin typeface="Times New Roman" pitchFamily="18" charset="0"/>
              </a:rPr>
              <a:t>3</a:t>
            </a:r>
          </a:p>
        </p:txBody>
      </p:sp>
      <p:sp>
        <p:nvSpPr>
          <p:cNvPr id="300037" name="Rectangle 4"/>
          <p:cNvSpPr>
            <a:spLocks noChangeArrowheads="1"/>
          </p:cNvSpPr>
          <p:nvPr/>
        </p:nvSpPr>
        <p:spPr bwMode="auto">
          <a:xfrm>
            <a:off x="0" y="8686387"/>
            <a:ext cx="2971098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0038" name="Rectangle 5"/>
          <p:cNvSpPr>
            <a:spLocks noChangeArrowheads="1"/>
          </p:cNvSpPr>
          <p:nvPr/>
        </p:nvSpPr>
        <p:spPr bwMode="auto">
          <a:xfrm>
            <a:off x="0" y="0"/>
            <a:ext cx="2971098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0039" name="Rectangle 6"/>
          <p:cNvSpPr>
            <a:spLocks noChangeArrowheads="1"/>
          </p:cNvSpPr>
          <p:nvPr/>
        </p:nvSpPr>
        <p:spPr bwMode="auto">
          <a:xfrm>
            <a:off x="3886903" y="0"/>
            <a:ext cx="2971097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0040" name="Rectangle 7"/>
          <p:cNvSpPr>
            <a:spLocks noChangeArrowheads="1"/>
          </p:cNvSpPr>
          <p:nvPr/>
        </p:nvSpPr>
        <p:spPr bwMode="auto">
          <a:xfrm>
            <a:off x="3886903" y="8686387"/>
            <a:ext cx="2971097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411" tIns="0" rIns="19411" bIns="0" anchor="b"/>
          <a:lstStyle/>
          <a:p>
            <a:pPr algn="r" defTabSz="931863" eaLnBrk="0" hangingPunct="0"/>
            <a:r>
              <a:rPr lang="en-US" sz="1100" b="0" i="1">
                <a:latin typeface="Times New Roman" pitchFamily="18" charset="0"/>
              </a:rPr>
              <a:t>3</a:t>
            </a:r>
          </a:p>
        </p:txBody>
      </p:sp>
      <p:sp>
        <p:nvSpPr>
          <p:cNvPr id="300041" name="Rectangle 8"/>
          <p:cNvSpPr>
            <a:spLocks noChangeArrowheads="1"/>
          </p:cNvSpPr>
          <p:nvPr/>
        </p:nvSpPr>
        <p:spPr bwMode="auto">
          <a:xfrm>
            <a:off x="0" y="8686387"/>
            <a:ext cx="2971098" cy="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0042" name="Rectangle 9"/>
          <p:cNvSpPr>
            <a:spLocks noChangeArrowheads="1"/>
          </p:cNvSpPr>
          <p:nvPr/>
        </p:nvSpPr>
        <p:spPr bwMode="auto">
          <a:xfrm>
            <a:off x="0" y="0"/>
            <a:ext cx="2971098" cy="4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004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 lIns="93822" tIns="46912" rIns="93822" bIns="46912"/>
          <a:lstStyle/>
          <a:p>
            <a:pPr eaLnBrk="1" hangingPunct="1"/>
            <a:endParaRPr lang="en-US" smtClean="0"/>
          </a:p>
        </p:txBody>
      </p:sp>
      <p:sp>
        <p:nvSpPr>
          <p:cNvPr id="300044" name="Rectangle 1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91599"/>
            <a:ext cx="2576434" cy="3416576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71DEA5-8C1C-4AD6-9016-3FBB1AECEA8F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287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91599"/>
            <a:ext cx="2576434" cy="3416576"/>
          </a:xfrm>
          <a:ln w="12700" cap="flat">
            <a:solidFill>
              <a:schemeClr val="tx1"/>
            </a:solidFill>
          </a:ln>
        </p:spPr>
      </p:sp>
      <p:sp>
        <p:nvSpPr>
          <p:cNvPr id="287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 lIns="93556" tIns="46778" rIns="93556" bIns="4677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6329C-9D1C-4A3C-BA98-8679DFB5B61D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 w="12700" cap="flat">
            <a:solidFill>
              <a:schemeClr val="tx1"/>
            </a:solidFill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 lIns="93556" tIns="46778" rIns="93556" bIns="4677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3E17F3-8B84-4DC1-A3A8-D9B35323C7D3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9C39FC-2340-4584-B806-2EC3145EA970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546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6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C9B4D-4510-4D5F-9352-3F06A41D1DCA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547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7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404E5A-2EF4-4FE5-991E-9AA65584AB42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548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8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8FF12F-BBCB-43EB-98C8-F79CB1EBAAF9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297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/>
        </p:spPr>
      </p:sp>
      <p:sp>
        <p:nvSpPr>
          <p:cNvPr id="297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612302-E2AC-44DD-A8EB-4113A3F9F4B2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299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/>
        </p:spPr>
      </p:sp>
      <p:sp>
        <p:nvSpPr>
          <p:cNvPr id="299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AC689B-6D54-4956-9698-087C05B3702C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302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69E93D-7288-4465-8C93-3EBDF3A841F6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303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91599"/>
            <a:ext cx="2576434" cy="3416576"/>
          </a:xfrm>
          <a:ln w="12700" cap="flat">
            <a:solidFill>
              <a:schemeClr val="tx1"/>
            </a:solidFill>
          </a:ln>
        </p:spPr>
      </p:sp>
      <p:sp>
        <p:nvSpPr>
          <p:cNvPr id="303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8"/>
            <a:ext cx="5031074" cy="4116457"/>
          </a:xfrm>
          <a:noFill/>
          <a:ln/>
        </p:spPr>
        <p:txBody>
          <a:bodyPr lIns="92198" tIns="45290" rIns="92198" bIns="45290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C0494A-83C1-4A3D-8FA6-2E84C08B4FF4}" type="slidenum">
              <a:rPr lang="en-US" smtClean="0"/>
              <a:pPr/>
              <a:t>78</a:t>
            </a:fld>
            <a:endParaRPr lang="en-US" smtClean="0"/>
          </a:p>
        </p:txBody>
      </p:sp>
      <p:sp>
        <p:nvSpPr>
          <p:cNvPr id="306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/>
        </p:spPr>
      </p:sp>
      <p:sp>
        <p:nvSpPr>
          <p:cNvPr id="306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is a simplification of the previous slide.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892D90-1FEC-47A1-BE75-FCADCA810DBF}" type="slidenum">
              <a:rPr lang="en-US" smtClean="0"/>
              <a:pPr/>
              <a:t>79</a:t>
            </a:fld>
            <a:endParaRPr lang="en-US" smtClean="0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951CB5-9578-4920-B127-8A565B562703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490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490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E813D1-DB07-4F95-A116-9C95E5F10B4D}" type="slidenum">
              <a:rPr lang="en-US" smtClean="0"/>
              <a:pPr/>
              <a:t>80</a:t>
            </a:fld>
            <a:endParaRPr lang="en-US" smtClean="0"/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A6F6EB-A0D1-409F-AE82-5D3198D3DF25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412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C1077-05BC-477E-9278-8098C928BB0E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4DE30-D780-4A3F-9341-684FFEFB40C0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18A2C3-2833-42A4-878F-684BC7FFBA4C}" type="slidenum">
              <a:rPr lang="en-US" smtClean="0"/>
              <a:pPr/>
              <a:t>84</a:t>
            </a:fld>
            <a:endParaRPr lang="en-US" smtClean="0"/>
          </a:p>
        </p:txBody>
      </p:sp>
      <p:sp>
        <p:nvSpPr>
          <p:cNvPr id="407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42B5A0-47D6-44B9-AD0B-CE9F9807B9A9}" type="slidenum">
              <a:rPr lang="en-US" smtClean="0"/>
              <a:pPr/>
              <a:t>85</a:t>
            </a:fld>
            <a:endParaRPr 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7B3FAA-CAED-4186-B972-34D993E99246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371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697355-BBEE-453B-99B6-FA5D6DFB317D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375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6FB511-8B27-4C01-89ED-80C8F6BC98AE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319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 w="12700" cap="flat">
            <a:solidFill>
              <a:schemeClr val="tx1"/>
            </a:solidFill>
          </a:ln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4229"/>
            <a:ext cx="5031074" cy="4114387"/>
          </a:xfrm>
          <a:noFill/>
          <a:ln/>
        </p:spPr>
        <p:txBody>
          <a:bodyPr lIns="93556" tIns="46778" rIns="93556" bIns="4677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38A55-C62D-42B6-907D-E647C8AF358F}" type="slidenum">
              <a:rPr lang="en-US" smtClean="0"/>
              <a:pPr/>
              <a:t>89</a:t>
            </a:fld>
            <a:endParaRPr lang="en-US" smtClean="0"/>
          </a:p>
        </p:txBody>
      </p:sp>
      <p:sp>
        <p:nvSpPr>
          <p:cNvPr id="320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35" y="4344229"/>
            <a:ext cx="5028732" cy="41143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7D9E-48A8-46A6-B90B-84224D944EB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814CD6-67D3-456D-899C-246BD84655AA}" type="slidenum">
              <a:rPr lang="en-US" smtClean="0"/>
              <a:pPr/>
              <a:t>90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27481A-5524-4619-895C-7CE5EE49EBED}" type="slidenum">
              <a:rPr lang="en-US" smtClean="0"/>
              <a:pPr/>
              <a:t>91</a:t>
            </a:fld>
            <a:endParaRPr lang="en-US" smtClean="0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896DB4-792F-45CD-9C51-115D0A88AD60}" type="slidenum">
              <a:rPr lang="en-US" smtClean="0"/>
              <a:pPr/>
              <a:t>92</a:t>
            </a:fld>
            <a:endParaRPr lang="en-US" smtClean="0"/>
          </a:p>
        </p:txBody>
      </p:sp>
      <p:sp>
        <p:nvSpPr>
          <p:cNvPr id="420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0C7-1EBC-4742-8BE7-7C2C4F4D8EB7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0C7-1EBC-4742-8BE7-7C2C4F4D8EB7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0C7-1EBC-4742-8BE7-7C2C4F4D8EB7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0C7-1EBC-4742-8BE7-7C2C4F4D8EB7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0E636A-01A5-4142-BE58-AB427D37E8A2}" type="slidenum">
              <a:rPr lang="en-US" smtClean="0"/>
              <a:pPr/>
              <a:t>97</a:t>
            </a:fld>
            <a:endParaRPr lang="en-US" smtClean="0"/>
          </a:p>
        </p:txBody>
      </p:sp>
      <p:sp>
        <p:nvSpPr>
          <p:cNvPr id="285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B319CD-B51D-4D3D-9FF8-A6C6166DE7F9}" type="slidenum">
              <a:rPr lang="en-US"/>
              <a:pPr>
                <a:defRPr/>
              </a:pPr>
              <a:t>98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C5A1AB-02C5-41C0-8696-A0E12B8F9B7E}" type="slidenum">
              <a:rPr lang="en-US" smtClean="0"/>
              <a:pPr/>
              <a:t>99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457200"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7D96-E569-4430-B06B-24BD35DB7244}" type="datetimeFigureOut">
              <a:rPr lang="en-US" smtClean="0"/>
              <a:pPr/>
              <a:t>10/29/2010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9942-BE40-494C-870F-1D716A891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7D96-E569-4430-B06B-24BD35DB7244}" type="datetimeFigureOut">
              <a:rPr lang="en-US" smtClean="0"/>
              <a:pPr/>
              <a:t>10/29/2010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9942-BE40-494C-870F-1D716A891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7D96-E569-4430-B06B-24BD35DB7244}" type="datetimeFigureOut">
              <a:rPr lang="en-US" smtClean="0"/>
              <a:pPr/>
              <a:t>10/29/2010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9942-BE40-494C-870F-1D716A891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353D5-5AEE-41FD-B305-42705883A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0A994-9ED1-453D-B92F-23F120E8B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7D96-E569-4430-B06B-24BD35DB7244}" type="datetimeFigureOut">
              <a:rPr lang="en-US" smtClean="0"/>
              <a:pPr/>
              <a:t>10/29/2010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9942-BE40-494C-870F-1D716A891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7D96-E569-4430-B06B-24BD35DB7244}" type="datetimeFigureOut">
              <a:rPr lang="en-US" smtClean="0"/>
              <a:pPr/>
              <a:t>10/29/2010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9942-BE40-494C-870F-1D716A891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7D96-E569-4430-B06B-24BD35DB7244}" type="datetimeFigureOut">
              <a:rPr lang="en-US" smtClean="0"/>
              <a:pPr/>
              <a:t>10/29/2010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9942-BE40-494C-870F-1D716A891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7D96-E569-4430-B06B-24BD35DB7244}" type="datetimeFigureOut">
              <a:rPr lang="en-US" smtClean="0"/>
              <a:pPr/>
              <a:t>10/29/2010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9942-BE40-494C-870F-1D716A891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7D96-E569-4430-B06B-24BD35DB7244}" type="datetimeFigureOut">
              <a:rPr lang="en-US" smtClean="0"/>
              <a:pPr/>
              <a:t>10/29/2010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9942-BE40-494C-870F-1D716A891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7D96-E569-4430-B06B-24BD35DB7244}" type="datetimeFigureOut">
              <a:rPr lang="en-US" smtClean="0"/>
              <a:pPr/>
              <a:t>10/29/2010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9942-BE40-494C-870F-1D716A891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7D96-E569-4430-B06B-24BD35DB7244}" type="datetimeFigureOut">
              <a:rPr lang="en-US" smtClean="0"/>
              <a:pPr/>
              <a:t>10/29/2010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9942-BE40-494C-870F-1D716A891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7D96-E569-4430-B06B-24BD35DB7244}" type="datetimeFigureOut">
              <a:rPr lang="en-US" smtClean="0"/>
              <a:pPr/>
              <a:t>10/29/2010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9942-BE40-494C-870F-1D716A891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57D96-E569-4430-B06B-24BD35DB7244}" type="datetimeFigureOut">
              <a:rPr lang="en-US" smtClean="0"/>
              <a:pPr/>
              <a:t>10/29/2010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99942-BE40-494C-870F-1D716A891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103.xml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5.wmf"/><Relationship Id="rId10" Type="http://schemas.openxmlformats.org/officeDocument/2006/relationships/image" Target="../media/image69.jpeg"/><Relationship Id="rId4" Type="http://schemas.openxmlformats.org/officeDocument/2006/relationships/image" Target="../media/image64.jpeg"/><Relationship Id="rId9" Type="http://schemas.openxmlformats.org/officeDocument/2006/relationships/image" Target="../media/image6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cholar.lib.vt.edu/theses/available/etd-2227102539751141/unrestricted/Ali_Pasa.QT" TargetMode="External"/><Relationship Id="rId5" Type="http://schemas.openxmlformats.org/officeDocument/2006/relationships/image" Target="../media/image14.wmf"/><Relationship Id="rId4" Type="http://schemas.openxmlformats.org/officeDocument/2006/relationships/hyperlink" Target="../../Documents%20and%20Settings/Ed%20Fox/My%20Documents/Gail/DLA/ETD/Presentations/CalTechConf/GMNc@ETDs2001/LibIssues/OralETD/Ali_Pasa.QT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9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10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42.wmf"/><Relationship Id="rId7" Type="http://schemas.openxmlformats.org/officeDocument/2006/relationships/image" Target="../media/image47.w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wmf"/><Relationship Id="rId5" Type="http://schemas.openxmlformats.org/officeDocument/2006/relationships/image" Target="../media/image45.gif"/><Relationship Id="rId4" Type="http://schemas.openxmlformats.org/officeDocument/2006/relationships/image" Target="../media/image43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1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2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citeulike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9D50DAA-3F48-4D3A-813C-0320A471A235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Digital Libraries in Higher Education: </a:t>
            </a:r>
            <a:br>
              <a:rPr lang="en-US" sz="4000" dirty="0" smtClean="0"/>
            </a:br>
            <a:r>
              <a:rPr lang="en-US" sz="4000" dirty="0" smtClean="0"/>
              <a:t>Scientific Experiences </a:t>
            </a:r>
            <a:br>
              <a:rPr lang="en-US" sz="4000" dirty="0" smtClean="0"/>
            </a:br>
            <a:r>
              <a:rPr lang="en-US" sz="4000" dirty="0" smtClean="0"/>
              <a:t>(Riyadh, Saudi Arabia– 30-31 October)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4900" b="1" dirty="0" smtClean="0"/>
              <a:t>“Digital Library Support for</a:t>
            </a:r>
            <a:br>
              <a:rPr lang="en-US" sz="4900" b="1" dirty="0" smtClean="0"/>
            </a:br>
            <a:r>
              <a:rPr lang="en-US" sz="4900" b="1" dirty="0" smtClean="0"/>
              <a:t>1) Graduate Education and </a:t>
            </a:r>
            <a:br>
              <a:rPr lang="en-US" sz="4900" b="1" dirty="0" smtClean="0"/>
            </a:br>
            <a:r>
              <a:rPr lang="en-US" sz="4900" b="1" dirty="0" smtClean="0"/>
              <a:t>2) Computing-related Education”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dirty="0" smtClean="0"/>
              <a:t>by Edward A. Fox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4999038"/>
            <a:ext cx="8229600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b="0" kern="0" dirty="0">
                <a:latin typeface="+mn-lt"/>
              </a:rPr>
              <a:t>fox@vt.edu    http://</a:t>
            </a:r>
            <a:r>
              <a:rPr lang="en-US" sz="3200" b="0" kern="0" dirty="0" smtClean="0">
                <a:latin typeface="+mn-lt"/>
              </a:rPr>
              <a:t>fox.cs.vt.edu      (/talks)</a:t>
            </a:r>
            <a:endParaRPr lang="en-US" sz="3200" b="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b="0" kern="0" dirty="0">
                <a:latin typeface="+mn-lt"/>
              </a:rPr>
              <a:t>Dept. of Computer Science, Virginia Tech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b="0" kern="0" dirty="0">
                <a:latin typeface="+mn-lt"/>
              </a:rPr>
              <a:t>Blacksburg, VA 24061 USA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4850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smtClean="0"/>
              <a:t>NDLTD: www.ndltd.org </a:t>
            </a:r>
            <a:endParaRPr lang="en-US" sz="6600" smtClean="0">
              <a:solidFill>
                <a:srgbClr val="FF33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5105400"/>
          </a:xfrm>
          <a:noFill/>
        </p:spPr>
        <p:txBody>
          <a:bodyPr lIns="92075" tIns="46038" rIns="92075" bIns="46038"/>
          <a:lstStyle/>
          <a:p>
            <a:pPr eaLnBrk="1" hangingPunct="1">
              <a:spcBef>
                <a:spcPct val="40000"/>
              </a:spcBef>
            </a:pPr>
            <a:r>
              <a:rPr lang="en-US" smtClean="0"/>
              <a:t>N D Ltd or Noodle TD</a:t>
            </a:r>
          </a:p>
          <a:p>
            <a:pPr eaLnBrk="1" hangingPunct="1">
              <a:spcBef>
                <a:spcPct val="40000"/>
              </a:spcBef>
            </a:pPr>
            <a:r>
              <a:rPr lang="en-US" smtClean="0"/>
              <a:t>Vision: Every thesis and dissertation in the world is:</a:t>
            </a:r>
          </a:p>
          <a:p>
            <a:pPr lvl="1" eaLnBrk="1" hangingPunct="1">
              <a:spcBef>
                <a:spcPct val="40000"/>
              </a:spcBef>
            </a:pPr>
            <a:r>
              <a:rPr lang="en-US" smtClean="0"/>
              <a:t>Devised to take advantage of the most helpful electronic publishing methods</a:t>
            </a:r>
          </a:p>
          <a:p>
            <a:pPr lvl="1" eaLnBrk="1" hangingPunct="1">
              <a:spcBef>
                <a:spcPct val="40000"/>
              </a:spcBef>
            </a:pPr>
            <a:r>
              <a:rPr lang="en-US" smtClean="0"/>
              <a:t>Shared globally and easily found</a:t>
            </a:r>
          </a:p>
          <a:p>
            <a:pPr lvl="1" eaLnBrk="1" hangingPunct="1">
              <a:spcBef>
                <a:spcPct val="40000"/>
              </a:spcBef>
            </a:pPr>
            <a:r>
              <a:rPr lang="en-US" smtClean="0"/>
              <a:t>Supported by a suite of digital library services to aid authors, researchers, learners, universities</a:t>
            </a:r>
          </a:p>
          <a:p>
            <a:pPr lvl="1" eaLnBrk="1" hangingPunct="1">
              <a:spcBef>
                <a:spcPct val="40000"/>
              </a:spcBef>
            </a:pPr>
            <a:r>
              <a:rPr lang="en-US" smtClean="0"/>
              <a:t>Preserved and migrated permanently</a:t>
            </a:r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34AF98-598C-4AB4-B378-6FCE9330AB62}" type="slidenum">
              <a:rPr lang="en-US" smtClean="0"/>
              <a:pPr/>
              <a:t>100</a:t>
            </a:fld>
            <a:endParaRPr lang="en-US" smtClean="0"/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3"/>
          </a:xfrm>
        </p:spPr>
        <p:txBody>
          <a:bodyPr/>
          <a:lstStyle/>
          <a:p>
            <a:pPr eaLnBrk="1" hangingPunct="1"/>
            <a:r>
              <a:rPr lang="en-US" smtClean="0"/>
              <a:t>CTR stakeholders</a:t>
            </a:r>
          </a:p>
        </p:txBody>
      </p:sp>
      <p:pic>
        <p:nvPicPr>
          <p:cNvPr id="16388" name="Picture 5" descr="user info exchang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762000"/>
            <a:ext cx="8128000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04900"/>
            <a:ext cx="9144000" cy="5753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-31750" y="304800"/>
            <a:ext cx="9175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Haiti Photographs, Content Based Image Retrieval Evaluation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ea typeface="ＭＳ Ｐゴシック" pitchFamily="34" charset="-128"/>
              </a:rPr>
              <a:t>An ontology is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Collection of words and phrases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Graph of relationships, sometimes mostly hierarchical as in a taxonomy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Covering the key concepts and terms in the discipline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Supporting differing views on the field</a:t>
            </a:r>
          </a:p>
          <a:p>
            <a:r>
              <a:rPr lang="en-US" dirty="0" smtClean="0">
                <a:ea typeface="ＭＳ Ｐゴシック" pitchFamily="34" charset="-128"/>
              </a:rPr>
              <a:t>Purposes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Describes documents</a:t>
            </a:r>
          </a:p>
          <a:p>
            <a:pPr lvl="2"/>
            <a:r>
              <a:rPr lang="en-US" sz="2800" dirty="0" smtClean="0">
                <a:ea typeface="ＭＳ Ｐゴシック" pitchFamily="34" charset="-128"/>
              </a:rPr>
              <a:t>As tags, descriptors, keywords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Supports navigation, learning, and research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CTR Ontology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Goals for Ontology for CTR</a:t>
            </a:r>
          </a:p>
        </p:txBody>
      </p:sp>
      <p:sp>
        <p:nvSpPr>
          <p:cNvPr id="102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60FCD2-2A13-4685-A63E-14B25978BD3F}" type="slidenum">
              <a:rPr lang="en-US" smtClean="0"/>
              <a:pPr/>
              <a:t>103</a:t>
            </a:fld>
            <a:endParaRPr lang="en-US" smtClean="0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3276600" y="1219200"/>
            <a:ext cx="5562600" cy="5410200"/>
            <a:chOff x="8640" y="8112"/>
            <a:chExt cx="4800" cy="5328"/>
          </a:xfrm>
        </p:grpSpPr>
        <p:sp>
          <p:nvSpPr>
            <p:cNvPr id="1071" name="AutoShape 49"/>
            <p:cNvSpPr>
              <a:spLocks noChangeArrowheads="1"/>
            </p:cNvSpPr>
            <p:nvPr/>
          </p:nvSpPr>
          <p:spPr bwMode="auto">
            <a:xfrm>
              <a:off x="8640" y="8112"/>
              <a:ext cx="2256" cy="5328"/>
            </a:xfrm>
            <a:prstGeom prst="triangle">
              <a:avLst>
                <a:gd name="adj" fmla="val 100000"/>
              </a:avLst>
            </a:prstGeom>
            <a:solidFill>
              <a:srgbClr val="FBD79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2" name="Rectangle 50"/>
            <p:cNvSpPr>
              <a:spLocks noChangeArrowheads="1"/>
            </p:cNvSpPr>
            <p:nvPr/>
          </p:nvSpPr>
          <p:spPr bwMode="auto">
            <a:xfrm>
              <a:off x="10896" y="8112"/>
              <a:ext cx="2544" cy="5328"/>
            </a:xfrm>
            <a:prstGeom prst="rect">
              <a:avLst/>
            </a:prstGeom>
            <a:solidFill>
              <a:srgbClr val="FBD79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381000" y="1219200"/>
            <a:ext cx="5562600" cy="5410200"/>
            <a:chOff x="6143" y="8112"/>
            <a:chExt cx="4753" cy="5328"/>
          </a:xfrm>
        </p:grpSpPr>
        <p:sp>
          <p:nvSpPr>
            <p:cNvPr id="1069" name="AutoShape 52"/>
            <p:cNvSpPr>
              <a:spLocks noChangeArrowheads="1"/>
            </p:cNvSpPr>
            <p:nvPr/>
          </p:nvSpPr>
          <p:spPr bwMode="auto">
            <a:xfrm rot="10800000">
              <a:off x="8640" y="8112"/>
              <a:ext cx="2256" cy="5328"/>
            </a:xfrm>
            <a:prstGeom prst="triangle">
              <a:avLst>
                <a:gd name="adj" fmla="val 100000"/>
              </a:avLst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" name="Rectangle 53"/>
            <p:cNvSpPr>
              <a:spLocks noChangeArrowheads="1"/>
            </p:cNvSpPr>
            <p:nvPr/>
          </p:nvSpPr>
          <p:spPr bwMode="auto">
            <a:xfrm rot="10800000">
              <a:off x="6143" y="8112"/>
              <a:ext cx="2544" cy="532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1" name="Text Box 33"/>
          <p:cNvSpPr txBox="1">
            <a:spLocks noChangeArrowheads="1"/>
          </p:cNvSpPr>
          <p:nvPr/>
        </p:nvSpPr>
        <p:spPr bwMode="auto">
          <a:xfrm>
            <a:off x="381000" y="4800600"/>
            <a:ext cx="17351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51522" tIns="75760" rIns="151522" bIns="75760">
            <a:spAutoFit/>
          </a:bodyPr>
          <a:lstStyle/>
          <a:p>
            <a:pPr defTabSz="1516063"/>
            <a:r>
              <a:rPr lang="en-US" sz="1600"/>
              <a:t>Social network</a:t>
            </a:r>
          </a:p>
          <a:p>
            <a:pPr defTabSz="1516063"/>
            <a:r>
              <a:rPr lang="en-US" sz="1600"/>
              <a:t>applications</a:t>
            </a:r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533400" y="1295400"/>
            <a:ext cx="8382000" cy="5119688"/>
            <a:chOff x="336" y="816"/>
            <a:chExt cx="5280" cy="3225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576" y="844"/>
              <a:ext cx="1115" cy="404"/>
              <a:chOff x="576" y="844"/>
              <a:chExt cx="1115" cy="404"/>
            </a:xfrm>
          </p:grpSpPr>
          <p:pic>
            <p:nvPicPr>
              <p:cNvPr id="1067" name="Picture 6" descr="MPj04386780000[1]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48" y="864"/>
                <a:ext cx="443" cy="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68" name="Text Box 7"/>
              <p:cNvSpPr txBox="1">
                <a:spLocks noChangeArrowheads="1"/>
              </p:cNvSpPr>
              <p:nvPr/>
            </p:nvSpPr>
            <p:spPr bwMode="auto">
              <a:xfrm>
                <a:off x="576" y="844"/>
                <a:ext cx="802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51522" tIns="75760" rIns="151522" bIns="75760">
                <a:spAutoFit/>
              </a:bodyPr>
              <a:lstStyle/>
              <a:p>
                <a:pPr algn="r" defTabSz="1516063"/>
                <a:r>
                  <a:rPr lang="en-US" sz="1600"/>
                  <a:t>CTR literature</a:t>
                </a:r>
              </a:p>
            </p:txBody>
          </p:sp>
        </p:grpSp>
        <p:pic>
          <p:nvPicPr>
            <p:cNvPr id="1036" name="Picture 9" descr="MCj0439859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" y="1296"/>
              <a:ext cx="52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7" name="Text Box 10"/>
            <p:cNvSpPr txBox="1">
              <a:spLocks noChangeArrowheads="1"/>
            </p:cNvSpPr>
            <p:nvPr/>
          </p:nvSpPr>
          <p:spPr bwMode="auto">
            <a:xfrm>
              <a:off x="336" y="1622"/>
              <a:ext cx="10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1522" tIns="75760" rIns="151522" bIns="75760">
              <a:spAutoFit/>
            </a:bodyPr>
            <a:lstStyle/>
            <a:p>
              <a:pPr defTabSz="1516063"/>
              <a:r>
                <a:rPr lang="en-US" sz="1600"/>
                <a:t>Focus groups</a:t>
              </a:r>
            </a:p>
          </p:txBody>
        </p:sp>
        <p:graphicFrame>
          <p:nvGraphicFramePr>
            <p:cNvPr id="1026" name="Object 12"/>
            <p:cNvGraphicFramePr>
              <a:graphicFrameLocks noChangeAspect="1"/>
            </p:cNvGraphicFramePr>
            <p:nvPr/>
          </p:nvGraphicFramePr>
          <p:xfrm>
            <a:off x="480" y="1968"/>
            <a:ext cx="512" cy="384"/>
          </p:xfrm>
          <a:graphic>
            <a:graphicData uri="http://schemas.openxmlformats.org/presentationml/2006/ole">
              <p:oleObj spid="_x0000_s11266" name="Bitmap Image" r:id="rId6" imgW="7000000" imgH="5095238" progId="PBrush">
                <p:embed/>
              </p:oleObj>
            </a:graphicData>
          </a:graphic>
        </p:graphicFrame>
        <p:sp>
          <p:nvSpPr>
            <p:cNvPr id="1038" name="Text Box 13"/>
            <p:cNvSpPr txBox="1">
              <a:spLocks noChangeArrowheads="1"/>
            </p:cNvSpPr>
            <p:nvPr/>
          </p:nvSpPr>
          <p:spPr bwMode="auto">
            <a:xfrm>
              <a:off x="370" y="2284"/>
              <a:ext cx="116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1522" tIns="75760" rIns="151522" bIns="75760">
              <a:spAutoFit/>
            </a:bodyPr>
            <a:lstStyle/>
            <a:p>
              <a:pPr defTabSz="1516063"/>
              <a:r>
                <a:rPr lang="en-US" sz="1600"/>
                <a:t>Websites, </a:t>
              </a:r>
            </a:p>
            <a:p>
              <a:pPr defTabSz="1516063"/>
              <a:r>
                <a:rPr lang="en-US" sz="1600"/>
                <a:t>Internet Archive</a:t>
              </a:r>
            </a:p>
          </p:txBody>
        </p:sp>
        <p:sp>
          <p:nvSpPr>
            <p:cNvPr id="1039" name="Text Box 14"/>
            <p:cNvSpPr txBox="1">
              <a:spLocks noChangeArrowheads="1"/>
            </p:cNvSpPr>
            <p:nvPr/>
          </p:nvSpPr>
          <p:spPr bwMode="auto">
            <a:xfrm>
              <a:off x="4272" y="816"/>
              <a:ext cx="956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1522" tIns="75760" rIns="151522" bIns="75760">
              <a:spAutoFit/>
            </a:bodyPr>
            <a:lstStyle/>
            <a:p>
              <a:pPr defTabSz="1516063"/>
              <a:r>
                <a:rPr lang="en-US" sz="2100"/>
                <a:t>Browsing</a:t>
              </a:r>
            </a:p>
          </p:txBody>
        </p:sp>
        <p:sp>
          <p:nvSpPr>
            <p:cNvPr id="1040" name="Text Box 15"/>
            <p:cNvSpPr txBox="1">
              <a:spLocks noChangeArrowheads="1"/>
            </p:cNvSpPr>
            <p:nvPr/>
          </p:nvSpPr>
          <p:spPr bwMode="auto">
            <a:xfrm>
              <a:off x="4224" y="1344"/>
              <a:ext cx="1100" cy="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1522" tIns="75760" rIns="151522" bIns="75760">
              <a:spAutoFit/>
            </a:bodyPr>
            <a:lstStyle/>
            <a:p>
              <a:pPr defTabSz="1516063"/>
              <a:r>
                <a:rPr lang="en-US" sz="2100"/>
                <a:t>Searching</a:t>
              </a:r>
            </a:p>
            <a:p>
              <a:pPr marL="285750" lvl="1" defTabSz="1516063"/>
              <a:r>
                <a:rPr lang="en-US" sz="2000"/>
                <a:t>Query </a:t>
              </a:r>
            </a:p>
            <a:p>
              <a:pPr marL="285750" lvl="1" defTabSz="1516063"/>
              <a:r>
                <a:rPr lang="en-US" sz="2000"/>
                <a:t>expansion</a:t>
              </a:r>
            </a:p>
          </p:txBody>
        </p:sp>
        <p:sp>
          <p:nvSpPr>
            <p:cNvPr id="1041" name="Text Box 16"/>
            <p:cNvSpPr txBox="1">
              <a:spLocks noChangeArrowheads="1"/>
            </p:cNvSpPr>
            <p:nvPr/>
          </p:nvSpPr>
          <p:spPr bwMode="auto">
            <a:xfrm>
              <a:off x="4080" y="3696"/>
              <a:ext cx="1069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1522" tIns="75760" rIns="151522" bIns="75760">
              <a:spAutoFit/>
            </a:bodyPr>
            <a:lstStyle/>
            <a:p>
              <a:pPr defTabSz="1516063"/>
              <a:r>
                <a:rPr lang="en-US" sz="2100"/>
                <a:t>Visualizing</a:t>
              </a:r>
            </a:p>
          </p:txBody>
        </p:sp>
        <p:sp>
          <p:nvSpPr>
            <p:cNvPr id="1042" name="Text Box 17"/>
            <p:cNvSpPr txBox="1">
              <a:spLocks noChangeArrowheads="1"/>
            </p:cNvSpPr>
            <p:nvPr/>
          </p:nvSpPr>
          <p:spPr bwMode="auto">
            <a:xfrm>
              <a:off x="4272" y="2160"/>
              <a:ext cx="845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1522" tIns="75760" rIns="151522" bIns="75760">
              <a:spAutoFit/>
            </a:bodyPr>
            <a:lstStyle/>
            <a:p>
              <a:pPr defTabSz="1516063"/>
              <a:r>
                <a:rPr lang="en-US" sz="2100"/>
                <a:t>Tagging</a:t>
              </a:r>
            </a:p>
          </p:txBody>
        </p:sp>
        <p:sp>
          <p:nvSpPr>
            <p:cNvPr id="1043" name="Text Box 18"/>
            <p:cNvSpPr txBox="1">
              <a:spLocks noChangeArrowheads="1"/>
            </p:cNvSpPr>
            <p:nvPr/>
          </p:nvSpPr>
          <p:spPr bwMode="auto">
            <a:xfrm>
              <a:off x="4080" y="3168"/>
              <a:ext cx="1245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1522" tIns="75760" rIns="151522" bIns="75760">
              <a:spAutoFit/>
            </a:bodyPr>
            <a:lstStyle/>
            <a:p>
              <a:pPr defTabSz="1516063"/>
              <a:r>
                <a:rPr lang="en-US" sz="2100"/>
                <a:t>Summarizing</a:t>
              </a:r>
            </a:p>
          </p:txBody>
        </p:sp>
        <p:cxnSp>
          <p:nvCxnSpPr>
            <p:cNvPr id="1044" name="AutoShape 19"/>
            <p:cNvCxnSpPr>
              <a:cxnSpLocks noChangeShapeType="1"/>
              <a:stCxn id="1054" idx="3"/>
              <a:endCxn id="1041" idx="1"/>
            </p:cNvCxnSpPr>
            <p:nvPr/>
          </p:nvCxnSpPr>
          <p:spPr bwMode="auto">
            <a:xfrm>
              <a:off x="3292" y="2249"/>
              <a:ext cx="788" cy="1596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45" name="AutoShape 20"/>
            <p:cNvCxnSpPr>
              <a:cxnSpLocks noChangeShapeType="1"/>
              <a:stCxn id="1054" idx="3"/>
              <a:endCxn id="1040" idx="1"/>
            </p:cNvCxnSpPr>
            <p:nvPr/>
          </p:nvCxnSpPr>
          <p:spPr bwMode="auto">
            <a:xfrm flipV="1">
              <a:off x="3292" y="1685"/>
              <a:ext cx="932" cy="564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46" name="AutoShape 21"/>
            <p:cNvCxnSpPr>
              <a:cxnSpLocks noChangeShapeType="1"/>
              <a:stCxn id="1054" idx="3"/>
              <a:endCxn id="1043" idx="1"/>
            </p:cNvCxnSpPr>
            <p:nvPr/>
          </p:nvCxnSpPr>
          <p:spPr bwMode="auto">
            <a:xfrm>
              <a:off x="3292" y="2249"/>
              <a:ext cx="788" cy="1068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47" name="AutoShape 22"/>
            <p:cNvCxnSpPr>
              <a:cxnSpLocks noChangeShapeType="1"/>
              <a:endCxn id="1054" idx="1"/>
            </p:cNvCxnSpPr>
            <p:nvPr/>
          </p:nvCxnSpPr>
          <p:spPr bwMode="auto">
            <a:xfrm>
              <a:off x="959" y="1488"/>
              <a:ext cx="1261" cy="761"/>
            </a:xfrm>
            <a:prstGeom prst="curvedConnector3">
              <a:avLst>
                <a:gd name="adj1" fmla="val 49958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48" name="AutoShape 23"/>
            <p:cNvCxnSpPr>
              <a:cxnSpLocks noChangeShapeType="1"/>
              <a:stCxn id="1054" idx="3"/>
              <a:endCxn id="1042" idx="1"/>
            </p:cNvCxnSpPr>
            <p:nvPr/>
          </p:nvCxnSpPr>
          <p:spPr bwMode="auto">
            <a:xfrm>
              <a:off x="3292" y="2249"/>
              <a:ext cx="980" cy="60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49" name="AutoShape 24"/>
            <p:cNvCxnSpPr>
              <a:cxnSpLocks noChangeShapeType="1"/>
              <a:stCxn id="1054" idx="3"/>
              <a:endCxn id="1061" idx="1"/>
            </p:cNvCxnSpPr>
            <p:nvPr/>
          </p:nvCxnSpPr>
          <p:spPr bwMode="auto">
            <a:xfrm>
              <a:off x="3292" y="2249"/>
              <a:ext cx="788" cy="540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50" name="AutoShape 25"/>
            <p:cNvCxnSpPr>
              <a:cxnSpLocks noChangeShapeType="1"/>
            </p:cNvCxnSpPr>
            <p:nvPr/>
          </p:nvCxnSpPr>
          <p:spPr bwMode="auto">
            <a:xfrm rot="16200000" flipH="1">
              <a:off x="2151" y="2078"/>
              <a:ext cx="338" cy="169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51" name="AutoShape 26"/>
            <p:cNvCxnSpPr>
              <a:cxnSpLocks noChangeShapeType="1"/>
              <a:stCxn id="1054" idx="3"/>
              <a:endCxn id="1039" idx="1"/>
            </p:cNvCxnSpPr>
            <p:nvPr/>
          </p:nvCxnSpPr>
          <p:spPr bwMode="auto">
            <a:xfrm flipV="1">
              <a:off x="3292" y="965"/>
              <a:ext cx="980" cy="1284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52" name="AutoShape 27"/>
            <p:cNvCxnSpPr>
              <a:cxnSpLocks noChangeShapeType="1"/>
              <a:endCxn id="1054" idx="1"/>
            </p:cNvCxnSpPr>
            <p:nvPr/>
          </p:nvCxnSpPr>
          <p:spPr bwMode="auto">
            <a:xfrm>
              <a:off x="992" y="2160"/>
              <a:ext cx="1228" cy="89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53" name="AutoShape 28"/>
            <p:cNvCxnSpPr>
              <a:cxnSpLocks noChangeShapeType="1"/>
              <a:endCxn id="1054" idx="1"/>
            </p:cNvCxnSpPr>
            <p:nvPr/>
          </p:nvCxnSpPr>
          <p:spPr bwMode="auto">
            <a:xfrm>
              <a:off x="1691" y="1038"/>
              <a:ext cx="529" cy="1211"/>
            </a:xfrm>
            <a:prstGeom prst="curvedConnector3">
              <a:avLst>
                <a:gd name="adj1" fmla="val 4990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054" name="AutoShape 29"/>
            <p:cNvSpPr>
              <a:spLocks noChangeArrowheads="1"/>
            </p:cNvSpPr>
            <p:nvPr/>
          </p:nvSpPr>
          <p:spPr bwMode="auto">
            <a:xfrm>
              <a:off x="2220" y="1712"/>
              <a:ext cx="1072" cy="107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51522" tIns="75760" rIns="151522" bIns="75760" anchor="ctr"/>
            <a:lstStyle/>
            <a:p>
              <a:pPr algn="ctr" defTabSz="1516063"/>
              <a:endParaRPr lang="en-US" sz="2000"/>
            </a:p>
          </p:txBody>
        </p:sp>
        <p:sp>
          <p:nvSpPr>
            <p:cNvPr id="48158" name="Text Box 30"/>
            <p:cNvSpPr txBox="1">
              <a:spLocks noChangeAspect="1" noChangeArrowheads="1"/>
            </p:cNvSpPr>
            <p:nvPr/>
          </p:nvSpPr>
          <p:spPr bwMode="auto">
            <a:xfrm>
              <a:off x="2138" y="1767"/>
              <a:ext cx="121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51522" tIns="75760" rIns="151522" bIns="75760">
              <a:spAutoFit/>
            </a:bodyPr>
            <a:lstStyle/>
            <a:p>
              <a:pPr algn="ctr" defTabSz="1516063"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+mn-cs"/>
                </a:rPr>
                <a:t>CTR Ontology</a:t>
              </a:r>
            </a:p>
          </p:txBody>
        </p:sp>
        <p:sp>
          <p:nvSpPr>
            <p:cNvPr id="1056" name="Text Box 31"/>
            <p:cNvSpPr txBox="1">
              <a:spLocks noChangeArrowheads="1"/>
            </p:cNvSpPr>
            <p:nvPr/>
          </p:nvSpPr>
          <p:spPr bwMode="auto">
            <a:xfrm>
              <a:off x="2186" y="1944"/>
              <a:ext cx="1222" cy="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1522" tIns="75760" rIns="151522" bIns="75760">
              <a:spAutoFit/>
            </a:bodyPr>
            <a:lstStyle/>
            <a:p>
              <a:pPr marL="174625" indent="-174625" defTabSz="1516063">
                <a:buFontTx/>
                <a:buChar char="•"/>
              </a:pPr>
              <a:r>
                <a:rPr lang="en-US" sz="1600"/>
                <a:t>Individual</a:t>
              </a:r>
            </a:p>
            <a:p>
              <a:pPr marL="174625" indent="-174625" defTabSz="1516063">
                <a:buFontTx/>
                <a:buChar char="•"/>
              </a:pPr>
              <a:r>
                <a:rPr lang="en-US" sz="1600"/>
                <a:t>Organizational</a:t>
              </a:r>
            </a:p>
            <a:p>
              <a:pPr marL="174625" indent="-174625" defTabSz="1516063">
                <a:buFontTx/>
                <a:buChar char="•"/>
              </a:pPr>
              <a:r>
                <a:rPr lang="en-US" sz="1600"/>
                <a:t>Community</a:t>
              </a:r>
            </a:p>
            <a:p>
              <a:pPr marL="174625" indent="-174625" defTabSz="1516063">
                <a:buFontTx/>
                <a:buChar char="•"/>
              </a:pPr>
              <a:r>
                <a:rPr lang="en-US" sz="1600"/>
                <a:t>Political</a:t>
              </a:r>
            </a:p>
            <a:p>
              <a:pPr marL="174625" indent="-174625" defTabSz="1516063">
                <a:buFontTx/>
                <a:buChar char="•"/>
              </a:pPr>
              <a:r>
                <a:rPr lang="en-US" sz="1600"/>
                <a:t>…</a:t>
              </a:r>
            </a:p>
          </p:txBody>
        </p:sp>
        <p:grpSp>
          <p:nvGrpSpPr>
            <p:cNvPr id="6" name="Group 34"/>
            <p:cNvGrpSpPr>
              <a:grpSpLocks/>
            </p:cNvGrpSpPr>
            <p:nvPr/>
          </p:nvGrpSpPr>
          <p:grpSpPr bwMode="auto">
            <a:xfrm>
              <a:off x="378" y="2880"/>
              <a:ext cx="611" cy="195"/>
              <a:chOff x="2448" y="5664"/>
              <a:chExt cx="1392" cy="432"/>
            </a:xfrm>
          </p:grpSpPr>
          <p:pic>
            <p:nvPicPr>
              <p:cNvPr id="1064" name="Picture 3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448" y="5664"/>
                <a:ext cx="432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65" name="Picture 3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928" y="5664"/>
                <a:ext cx="432" cy="4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66" name="Picture 3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408" y="5664"/>
                <a:ext cx="432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1104" y="3264"/>
              <a:ext cx="1186" cy="777"/>
              <a:chOff x="7056" y="12240"/>
              <a:chExt cx="1776" cy="1240"/>
            </a:xfrm>
          </p:grpSpPr>
          <p:pic>
            <p:nvPicPr>
              <p:cNvPr id="1062" name="Picture 39" descr="MPj04373320000[1]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7326" y="12240"/>
                <a:ext cx="599" cy="6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63" name="Text Box 40"/>
              <p:cNvSpPr txBox="1">
                <a:spLocks noChangeArrowheads="1"/>
              </p:cNvSpPr>
              <p:nvPr/>
            </p:nvSpPr>
            <p:spPr bwMode="auto">
              <a:xfrm>
                <a:off x="7056" y="12835"/>
                <a:ext cx="1776" cy="6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51522" tIns="75760" rIns="151522" bIns="75760">
                <a:spAutoFit/>
              </a:bodyPr>
              <a:lstStyle/>
              <a:p>
                <a:pPr defTabSz="1516063"/>
                <a:r>
                  <a:rPr lang="en-US" sz="1600"/>
                  <a:t>Multicultural/ linguistic input</a:t>
                </a:r>
              </a:p>
            </p:txBody>
          </p:sp>
        </p:grpSp>
        <p:cxnSp>
          <p:nvCxnSpPr>
            <p:cNvPr id="1059" name="AutoShape 41"/>
            <p:cNvCxnSpPr>
              <a:cxnSpLocks noChangeShapeType="1"/>
              <a:endCxn id="1054" idx="1"/>
            </p:cNvCxnSpPr>
            <p:nvPr/>
          </p:nvCxnSpPr>
          <p:spPr bwMode="auto">
            <a:xfrm flipV="1">
              <a:off x="989" y="2249"/>
              <a:ext cx="1231" cy="729"/>
            </a:xfrm>
            <a:prstGeom prst="curvedConnector3">
              <a:avLst>
                <a:gd name="adj1" fmla="val 49958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60" name="AutoShape 42"/>
            <p:cNvCxnSpPr>
              <a:cxnSpLocks noChangeShapeType="1"/>
              <a:endCxn id="1054" idx="1"/>
            </p:cNvCxnSpPr>
            <p:nvPr/>
          </p:nvCxnSpPr>
          <p:spPr bwMode="auto">
            <a:xfrm flipV="1">
              <a:off x="1684" y="2249"/>
              <a:ext cx="536" cy="1221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061" name="Text Box 43"/>
            <p:cNvSpPr txBox="1">
              <a:spLocks noChangeArrowheads="1"/>
            </p:cNvSpPr>
            <p:nvPr/>
          </p:nvSpPr>
          <p:spPr bwMode="auto">
            <a:xfrm>
              <a:off x="4080" y="2640"/>
              <a:ext cx="1536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1522" tIns="75760" rIns="151522" bIns="75760">
              <a:spAutoFit/>
            </a:bodyPr>
            <a:lstStyle/>
            <a:p>
              <a:pPr defTabSz="1516063"/>
              <a:r>
                <a:rPr lang="en-US" sz="2100"/>
                <a:t>Recommending</a:t>
              </a:r>
            </a:p>
          </p:txBody>
        </p:sp>
      </p:grpSp>
      <p:sp>
        <p:nvSpPr>
          <p:cNvPr id="1033" name="Text Box 54"/>
          <p:cNvSpPr txBox="1">
            <a:spLocks noChangeArrowheads="1"/>
          </p:cNvSpPr>
          <p:nvPr/>
        </p:nvSpPr>
        <p:spPr bwMode="auto">
          <a:xfrm>
            <a:off x="3429000" y="1600200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>
                <a:solidFill>
                  <a:srgbClr val="FF9900"/>
                </a:solidFill>
              </a:rPr>
              <a:t>sources</a:t>
            </a:r>
          </a:p>
        </p:txBody>
      </p:sp>
      <p:sp>
        <p:nvSpPr>
          <p:cNvPr id="1034" name="Text Box 55"/>
          <p:cNvSpPr txBox="1">
            <a:spLocks noChangeArrowheads="1"/>
          </p:cNvSpPr>
          <p:nvPr/>
        </p:nvSpPr>
        <p:spPr bwMode="auto">
          <a:xfrm>
            <a:off x="4495800" y="54864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uses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18 VAG Rounded Bold   07390"/>
                <a:ea typeface="ＭＳ Ｐゴシック" pitchFamily="34" charset="-128"/>
              </a:rPr>
              <a:t>Second Life:</a:t>
            </a:r>
            <a:br>
              <a:rPr lang="en-US" dirty="0" smtClean="0">
                <a:latin typeface="18 VAG Rounded Bold   07390"/>
                <a:ea typeface="ＭＳ Ｐゴシック" pitchFamily="34" charset="-128"/>
              </a:rPr>
            </a:br>
            <a:r>
              <a:rPr lang="en-US" dirty="0" smtClean="0">
                <a:latin typeface="18 VAG Rounded Bold   07390"/>
                <a:ea typeface="ＭＳ Ｐゴシック" pitchFamily="34" charset="-128"/>
              </a:rPr>
              <a:t>Ensemble, Digital Preserve</a:t>
            </a:r>
          </a:p>
        </p:txBody>
      </p:sp>
      <p:sp>
        <p:nvSpPr>
          <p:cNvPr id="22531" name="TextBox 8"/>
          <p:cNvSpPr txBox="1">
            <a:spLocks noChangeArrowheads="1"/>
          </p:cNvSpPr>
          <p:nvPr/>
        </p:nvSpPr>
        <p:spPr bwMode="auto">
          <a:xfrm>
            <a:off x="5562600" y="1776413"/>
            <a:ext cx="35814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Franklin Gothic Book" pitchFamily="34" charset="0"/>
              </a:rPr>
              <a:t>The Ensemble Pavilion offers:</a:t>
            </a:r>
          </a:p>
          <a:p>
            <a:r>
              <a:rPr lang="en-US" sz="2000">
                <a:latin typeface="Franklin Gothic Book" pitchFamily="34" charset="0"/>
              </a:rPr>
              <a:t>• teleports to other computing sites in Second Life like the </a:t>
            </a:r>
            <a:r>
              <a:rPr lang="en-US" sz="2000" i="1">
                <a:latin typeface="Franklin Gothic Book" pitchFamily="34" charset="0"/>
              </a:rPr>
              <a:t>Digital Preserve </a:t>
            </a:r>
          </a:p>
          <a:p>
            <a:r>
              <a:rPr lang="en-US" sz="2000">
                <a:latin typeface="Franklin Gothic Book" pitchFamily="34" charset="0"/>
              </a:rPr>
              <a:t>• hyperlinks to related computing websites</a:t>
            </a:r>
          </a:p>
          <a:p>
            <a:r>
              <a:rPr lang="en-US" sz="2000">
                <a:latin typeface="Franklin Gothic Book" pitchFamily="34" charset="0"/>
              </a:rPr>
              <a:t>• RSS readers with feeds from computing and computing education blogs</a:t>
            </a:r>
          </a:p>
          <a:p>
            <a:r>
              <a:rPr lang="en-US" sz="2000">
                <a:latin typeface="Franklin Gothic Book" pitchFamily="34" charset="0"/>
              </a:rPr>
              <a:t>• membership in the Ensemble Computing group in Second Life, Facebook, and Twitter</a:t>
            </a:r>
          </a:p>
        </p:txBody>
      </p:sp>
      <p:pic>
        <p:nvPicPr>
          <p:cNvPr id="22533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152400"/>
            <a:ext cx="7334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0" descr="pavilion2_00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22463"/>
            <a:ext cx="5297488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D9985B-44EC-446D-B0E5-EA97FB0E1A39}" type="slidenum">
              <a:rPr lang="en-US" smtClean="0">
                <a:ea typeface="ＭＳ Ｐゴシック" pitchFamily="34" charset="-128"/>
              </a:rPr>
              <a:pPr/>
              <a:t>105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04800" y="152400"/>
            <a:ext cx="8382000" cy="715963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Selected Digital Preserve Personnel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3810000" y="1066800"/>
            <a:ext cx="1676400" cy="2673350"/>
            <a:chOff x="720" y="672"/>
            <a:chExt cx="1056" cy="1684"/>
          </a:xfrm>
        </p:grpSpPr>
        <p:pic>
          <p:nvPicPr>
            <p:cNvPr id="23572" name="Picture 5" descr="edfox_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" y="672"/>
              <a:ext cx="971" cy="137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23573" name="Text Box 22"/>
            <p:cNvSpPr txBox="1">
              <a:spLocks noChangeArrowheads="1"/>
            </p:cNvSpPr>
            <p:nvPr/>
          </p:nvSpPr>
          <p:spPr bwMode="auto">
            <a:xfrm>
              <a:off x="720" y="2026"/>
              <a:ext cx="105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solidFill>
                    <a:srgbClr val="000000"/>
                  </a:solidFill>
                </a:rPr>
                <a:t>EdFox Rieko</a:t>
              </a:r>
            </a:p>
            <a:p>
              <a:pPr algn="ctr"/>
              <a:r>
                <a:rPr lang="en-US" sz="1400">
                  <a:solidFill>
                    <a:srgbClr val="000000"/>
                  </a:solidFill>
                </a:rPr>
                <a:t>Edward Fox</a:t>
              </a:r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6172200" y="1066800"/>
            <a:ext cx="1771650" cy="2597150"/>
            <a:chOff x="2244" y="672"/>
            <a:chExt cx="1116" cy="1636"/>
          </a:xfrm>
        </p:grpSpPr>
        <p:pic>
          <p:nvPicPr>
            <p:cNvPr id="23570" name="Picture 13" descr="Zamfir Paule_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44" y="672"/>
              <a:ext cx="1116" cy="1344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23571" name="Text Box 23"/>
            <p:cNvSpPr txBox="1">
              <a:spLocks noChangeArrowheads="1"/>
            </p:cNvSpPr>
            <p:nvPr/>
          </p:nvSpPr>
          <p:spPr bwMode="auto">
            <a:xfrm>
              <a:off x="2256" y="1978"/>
              <a:ext cx="105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/>
                <a:t>zamfir Paule</a:t>
              </a:r>
            </a:p>
            <a:p>
              <a:pPr algn="ctr"/>
              <a:r>
                <a:rPr lang="en-US" sz="1400"/>
                <a:t>Spencer Lee</a:t>
              </a:r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6096000" y="3886200"/>
            <a:ext cx="1752600" cy="2559050"/>
            <a:chOff x="3888" y="686"/>
            <a:chExt cx="1104" cy="1612"/>
          </a:xfrm>
        </p:grpSpPr>
        <p:pic>
          <p:nvPicPr>
            <p:cNvPr id="23568" name="Picture 11" descr="Zamfir Paule_croppe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28" y="686"/>
              <a:ext cx="1064" cy="128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23569" name="Text Box 27"/>
            <p:cNvSpPr txBox="1">
              <a:spLocks noChangeArrowheads="1"/>
            </p:cNvSpPr>
            <p:nvPr/>
          </p:nvSpPr>
          <p:spPr bwMode="auto">
            <a:xfrm>
              <a:off x="3888" y="1968"/>
              <a:ext cx="105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solidFill>
                    <a:srgbClr val="000000"/>
                  </a:solidFill>
                </a:rPr>
                <a:t>Krad Proto</a:t>
              </a:r>
            </a:p>
            <a:p>
              <a:pPr algn="ctr"/>
              <a:r>
                <a:rPr lang="en-US" sz="1400">
                  <a:solidFill>
                    <a:srgbClr val="000000"/>
                  </a:solidFill>
                </a:rPr>
                <a:t>Seungwon Yang</a:t>
              </a:r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1143000" y="1066800"/>
            <a:ext cx="1676400" cy="2597150"/>
            <a:chOff x="720" y="2544"/>
            <a:chExt cx="1056" cy="1636"/>
          </a:xfrm>
        </p:grpSpPr>
        <p:pic>
          <p:nvPicPr>
            <p:cNvPr id="23566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0" y="2544"/>
              <a:ext cx="1024" cy="1344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23567" name="Text Box 28"/>
            <p:cNvSpPr txBox="1">
              <a:spLocks noChangeArrowheads="1"/>
            </p:cNvSpPr>
            <p:nvPr/>
          </p:nvSpPr>
          <p:spPr bwMode="auto">
            <a:xfrm>
              <a:off x="720" y="3850"/>
              <a:ext cx="105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solidFill>
                    <a:srgbClr val="000000"/>
                  </a:solidFill>
                </a:rPr>
                <a:t>Gary Octagon</a:t>
              </a:r>
            </a:p>
            <a:p>
              <a:pPr algn="ctr"/>
              <a:r>
                <a:rPr lang="en-US" sz="1400">
                  <a:solidFill>
                    <a:srgbClr val="000000"/>
                  </a:solidFill>
                </a:rPr>
                <a:t>Gary Marchionini</a:t>
              </a:r>
            </a:p>
          </p:txBody>
        </p:sp>
      </p:grp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990600" y="3962400"/>
            <a:ext cx="2057400" cy="2673350"/>
            <a:chOff x="2064" y="2496"/>
            <a:chExt cx="1296" cy="1684"/>
          </a:xfrm>
        </p:grpSpPr>
        <p:pic>
          <p:nvPicPr>
            <p:cNvPr id="23564" name="Picture 7" descr="mantruc_cropp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60" y="2496"/>
              <a:ext cx="1128" cy="137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23565" name="Text Box 29"/>
            <p:cNvSpPr txBox="1">
              <a:spLocks noChangeArrowheads="1"/>
            </p:cNvSpPr>
            <p:nvPr/>
          </p:nvSpPr>
          <p:spPr bwMode="auto">
            <a:xfrm>
              <a:off x="2064" y="3850"/>
              <a:ext cx="129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/>
                <a:t>mantruc Martian</a:t>
              </a:r>
            </a:p>
            <a:p>
              <a:pPr algn="ctr"/>
              <a:r>
                <a:rPr lang="en-US" sz="1400"/>
                <a:t>Javier Velasco-Martin</a:t>
              </a:r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3733800" y="3886200"/>
            <a:ext cx="1676400" cy="2673350"/>
            <a:chOff x="3984" y="2496"/>
            <a:chExt cx="1056" cy="1684"/>
          </a:xfrm>
        </p:grpSpPr>
        <p:sp>
          <p:nvSpPr>
            <p:cNvPr id="23562" name="Text Box 30"/>
            <p:cNvSpPr txBox="1">
              <a:spLocks noChangeArrowheads="1"/>
            </p:cNvSpPr>
            <p:nvPr/>
          </p:nvSpPr>
          <p:spPr bwMode="auto">
            <a:xfrm>
              <a:off x="3984" y="3850"/>
              <a:ext cx="105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solidFill>
                    <a:srgbClr val="000000"/>
                  </a:solidFill>
                </a:rPr>
                <a:t>Uma Aldrin</a:t>
              </a:r>
            </a:p>
            <a:p>
              <a:pPr algn="ctr"/>
              <a:r>
                <a:rPr lang="en-US" sz="1400">
                  <a:solidFill>
                    <a:srgbClr val="000000"/>
                  </a:solidFill>
                </a:rPr>
                <a:t>Uma Murthy</a:t>
              </a:r>
            </a:p>
          </p:txBody>
        </p:sp>
        <p:pic>
          <p:nvPicPr>
            <p:cNvPr id="23563" name="Picture 36" descr="uma_7_004_cropped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32" y="2496"/>
              <a:ext cx="1008" cy="137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476250"/>
          </a:xfrm>
          <a:noFill/>
        </p:spPr>
        <p:txBody>
          <a:bodyPr/>
          <a:lstStyle/>
          <a:p>
            <a:fld id="{DB30A6B9-880A-4D32-B43E-015F1084A2A2}" type="slidenum">
              <a:rPr lang="en-US" smtClean="0">
                <a:ea typeface="ＭＳ Ｐゴシック" pitchFamily="34" charset="-128"/>
              </a:rPr>
              <a:pPr/>
              <a:t>106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381000" y="1600200"/>
            <a:ext cx="30480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BFFFF">
                  <a:alpha val="70000"/>
                </a:srgbClr>
              </a:gs>
              <a:gs pos="100000">
                <a:srgbClr val="B5E5E9">
                  <a:alpha val="70000"/>
                </a:srgbClr>
              </a:gs>
            </a:gsLst>
            <a:lin ang="5400000"/>
          </a:gradFill>
          <a:ln w="9525">
            <a:solidFill>
              <a:srgbClr val="B6DCD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Lucida Sans Unicode" charset="-52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533400" y="2133600"/>
            <a:ext cx="2819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Lucida Sans Unicode" pitchFamily="34" charset="0"/>
              </a:rPr>
              <a:t>Posters </a:t>
            </a:r>
            <a:r>
              <a:rPr lang="en-US" dirty="0">
                <a:latin typeface="Lucida Sans Unicode" pitchFamily="34" charset="0"/>
              </a:rPr>
              <a:t>on display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Lucida Sans Unicode" pitchFamily="34" charset="0"/>
              </a:rPr>
              <a:t>Poster view tips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Lucida Sans Unicode" pitchFamily="34" charset="0"/>
              </a:rPr>
              <a:t>Video </a:t>
            </a:r>
            <a:r>
              <a:rPr lang="en-US" dirty="0" smtClean="0">
                <a:latin typeface="Lucida Sans Unicode" pitchFamily="34" charset="0"/>
              </a:rPr>
              <a:t>screens</a:t>
            </a:r>
            <a:endParaRPr lang="en-US" dirty="0">
              <a:latin typeface="Lucida Sans Unicode" pitchFamily="34" charset="0"/>
            </a:endParaRPr>
          </a:p>
        </p:txBody>
      </p:sp>
      <p:sp>
        <p:nvSpPr>
          <p:cNvPr id="24581" name="Rectangle 5"/>
          <p:cNvSpPr txBox="1">
            <a:spLocks noChangeArrowheads="1"/>
          </p:cNvSpPr>
          <p:nvPr/>
        </p:nvSpPr>
        <p:spPr bwMode="auto">
          <a:xfrm>
            <a:off x="609600" y="1524000"/>
            <a:ext cx="25908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dirty="0">
                <a:latin typeface="Lucida Sans Unicode" pitchFamily="34" charset="0"/>
              </a:rPr>
              <a:t>Poster </a:t>
            </a:r>
            <a:r>
              <a:rPr lang="en-US" sz="2400" dirty="0" smtClean="0">
                <a:latin typeface="Lucida Sans Unicode" pitchFamily="34" charset="0"/>
              </a:rPr>
              <a:t>Buildings</a:t>
            </a:r>
            <a:endParaRPr lang="en-US" sz="2400" dirty="0">
              <a:latin typeface="Lucida Sans Unicode" pitchFamily="34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152400" y="152400"/>
            <a:ext cx="2209800" cy="533400"/>
          </a:xfrm>
          <a:prstGeom prst="roundRect">
            <a:avLst>
              <a:gd name="adj" fmla="val 16667"/>
            </a:avLst>
          </a:prstGeom>
          <a:solidFill>
            <a:srgbClr val="008000">
              <a:alpha val="70195"/>
            </a:srgbClr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Lucida Sans Unicode" charset="-52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83" name="Rectangle 5"/>
          <p:cNvSpPr txBox="1">
            <a:spLocks noChangeArrowheads="1"/>
          </p:cNvSpPr>
          <p:nvPr/>
        </p:nvSpPr>
        <p:spPr bwMode="auto">
          <a:xfrm>
            <a:off x="457200" y="152400"/>
            <a:ext cx="2133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>
                <a:solidFill>
                  <a:srgbClr val="CCFFCC"/>
                </a:solidFill>
                <a:latin typeface="Lucida Sans Unicode" pitchFamily="34" charset="0"/>
              </a:rPr>
              <a:t>DP areas</a:t>
            </a:r>
          </a:p>
        </p:txBody>
      </p:sp>
      <p:pic>
        <p:nvPicPr>
          <p:cNvPr id="24584" name="Picture 3" descr="jcdl-session-a-10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429000"/>
            <a:ext cx="4343400" cy="3257550"/>
          </a:xfrm>
          <a:prstGeom prst="rect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</p:pic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5791200" y="3505200"/>
            <a:ext cx="2743200" cy="1676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BFFFF">
                  <a:alpha val="70000"/>
                </a:srgbClr>
              </a:gs>
              <a:gs pos="100000">
                <a:srgbClr val="B5E5E9">
                  <a:alpha val="70000"/>
                </a:srgbClr>
              </a:gs>
            </a:gsLst>
            <a:lin ang="5400000"/>
          </a:gradFill>
          <a:ln w="9525">
            <a:solidFill>
              <a:srgbClr val="B6DCD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Lucida Sans Unicode" charset="-52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86" name="TextBox 5"/>
          <p:cNvSpPr txBox="1">
            <a:spLocks noChangeArrowheads="1"/>
          </p:cNvSpPr>
          <p:nvPr/>
        </p:nvSpPr>
        <p:spPr bwMode="auto">
          <a:xfrm>
            <a:off x="6019800" y="4038600"/>
            <a:ext cx="2209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>
                <a:latin typeface="Lucida Sans Unicode" pitchFamily="34" charset="0"/>
              </a:rPr>
              <a:t>Beverages</a:t>
            </a:r>
          </a:p>
          <a:p>
            <a:pPr>
              <a:buFont typeface="Arial" pitchFamily="34" charset="0"/>
              <a:buChar char="•"/>
            </a:pPr>
            <a:r>
              <a:rPr lang="en-US">
                <a:latin typeface="Lucida Sans Unicode" pitchFamily="34" charset="0"/>
              </a:rPr>
              <a:t>Screens</a:t>
            </a:r>
          </a:p>
          <a:p>
            <a:pPr>
              <a:buFont typeface="Arial" pitchFamily="34" charset="0"/>
              <a:buChar char="•"/>
            </a:pPr>
            <a:r>
              <a:rPr lang="en-US">
                <a:latin typeface="Lucida Sans Unicode" pitchFamily="34" charset="0"/>
              </a:rPr>
              <a:t>Discussion areas</a:t>
            </a:r>
          </a:p>
        </p:txBody>
      </p:sp>
      <p:sp>
        <p:nvSpPr>
          <p:cNvPr id="24587" name="Rectangle 5"/>
          <p:cNvSpPr txBox="1">
            <a:spLocks noChangeArrowheads="1"/>
          </p:cNvSpPr>
          <p:nvPr/>
        </p:nvSpPr>
        <p:spPr bwMode="auto">
          <a:xfrm>
            <a:off x="5943600" y="3429000"/>
            <a:ext cx="24384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>
                <a:latin typeface="Lucida Sans Unicode" pitchFamily="34" charset="0"/>
              </a:rPr>
              <a:t>Cafe</a:t>
            </a:r>
          </a:p>
        </p:txBody>
      </p:sp>
      <p:pic>
        <p:nvPicPr>
          <p:cNvPr id="24588" name="Picture 3" descr="preserve-cafe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9213" y="228600"/>
            <a:ext cx="5170487" cy="2895600"/>
          </a:xfrm>
          <a:prstGeom prst="rect">
            <a:avLst/>
          </a:prstGeom>
          <a:noFill/>
          <a:ln w="38100">
            <a:solidFill>
              <a:srgbClr val="BBE0E3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21600000">
            <a:off x="222790" y="1104903"/>
            <a:ext cx="8698424" cy="4648199"/>
            <a:chOff x="152400" y="1447800"/>
            <a:chExt cx="8698424" cy="4648199"/>
          </a:xfrm>
        </p:grpSpPr>
        <p:grpSp>
          <p:nvGrpSpPr>
            <p:cNvPr id="3" name="Group 2"/>
            <p:cNvGrpSpPr/>
            <p:nvPr/>
          </p:nvGrpSpPr>
          <p:grpSpPr>
            <a:xfrm>
              <a:off x="152400" y="1447800"/>
              <a:ext cx="8698424" cy="4648199"/>
              <a:chOff x="152400" y="1447800"/>
              <a:chExt cx="8698424" cy="4648199"/>
            </a:xfrm>
          </p:grpSpPr>
          <p:pic>
            <p:nvPicPr>
              <p:cNvPr id="5" name="Picture 4" descr="C:\Users\Koala\Desktop\dp - 1_00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417" r="417"/>
              <a:stretch>
                <a:fillRect/>
              </a:stretch>
            </p:blipFill>
            <p:spPr bwMode="auto">
              <a:xfrm>
                <a:off x="1447801" y="1981199"/>
                <a:ext cx="6672249" cy="4114800"/>
              </a:xfrm>
              <a:prstGeom prst="rect">
                <a:avLst/>
              </a:prstGeom>
              <a:noFill/>
            </p:spPr>
          </p:pic>
          <p:sp>
            <p:nvSpPr>
              <p:cNvPr id="6" name="TextBox 4"/>
              <p:cNvSpPr txBox="1"/>
              <p:nvPr/>
            </p:nvSpPr>
            <p:spPr>
              <a:xfrm>
                <a:off x="457200" y="4267201"/>
                <a:ext cx="1219200" cy="307777"/>
              </a:xfrm>
              <a:prstGeom prst="rect">
                <a:avLst/>
              </a:prstGeom>
              <a:solidFill>
                <a:srgbClr val="4F6228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Poster island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5"/>
              <p:cNvSpPr txBox="1"/>
              <p:nvPr/>
            </p:nvSpPr>
            <p:spPr>
              <a:xfrm>
                <a:off x="7860224" y="3766089"/>
                <a:ext cx="990600" cy="307777"/>
              </a:xfrm>
              <a:prstGeom prst="rect">
                <a:avLst/>
              </a:prstGeom>
              <a:solidFill>
                <a:srgbClr val="4F6228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Main land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TextBox 6"/>
              <p:cNvSpPr txBox="1"/>
              <p:nvPr/>
            </p:nvSpPr>
            <p:spPr>
              <a:xfrm>
                <a:off x="2362201" y="2514600"/>
                <a:ext cx="1447800" cy="430887"/>
              </a:xfrm>
              <a:prstGeom prst="rect">
                <a:avLst/>
              </a:prstGeom>
              <a:solidFill>
                <a:srgbClr val="4F6228">
                  <a:alpha val="50196"/>
                </a:srgb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Work area in the sky (reflection)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TextBox 7"/>
              <p:cNvSpPr txBox="1"/>
              <p:nvPr/>
            </p:nvSpPr>
            <p:spPr>
              <a:xfrm>
                <a:off x="152400" y="4876800"/>
                <a:ext cx="1143000" cy="430887"/>
              </a:xfrm>
              <a:prstGeom prst="rect">
                <a:avLst/>
              </a:prstGeom>
              <a:solidFill>
                <a:srgbClr val="4F6228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The Main Poster building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TextBox 8"/>
              <p:cNvSpPr txBox="1"/>
              <p:nvPr/>
            </p:nvSpPr>
            <p:spPr>
              <a:xfrm>
                <a:off x="304800" y="3733800"/>
                <a:ext cx="990600" cy="430887"/>
              </a:xfrm>
              <a:prstGeom prst="rect">
                <a:avLst/>
              </a:prstGeom>
              <a:solidFill>
                <a:srgbClr val="4F6228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JCDL poster</a:t>
                </a:r>
              </a:p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building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TextBox 9"/>
              <p:cNvSpPr txBox="1"/>
              <p:nvPr/>
            </p:nvSpPr>
            <p:spPr>
              <a:xfrm>
                <a:off x="152400" y="3048000"/>
                <a:ext cx="1143000" cy="600164"/>
              </a:xfrm>
              <a:prstGeom prst="rect">
                <a:avLst/>
              </a:prstGeom>
              <a:solidFill>
                <a:srgbClr val="4F6228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InDP presentation building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0"/>
              <p:cNvSpPr txBox="1"/>
              <p:nvPr/>
            </p:nvSpPr>
            <p:spPr>
              <a:xfrm>
                <a:off x="4419601" y="4800600"/>
                <a:ext cx="1143000" cy="261610"/>
              </a:xfrm>
              <a:prstGeom prst="rect">
                <a:avLst/>
              </a:prstGeom>
              <a:solidFill>
                <a:srgbClr val="4F6228">
                  <a:alpha val="50196"/>
                </a:srgb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Welcome area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1"/>
              <p:cNvSpPr txBox="1"/>
              <p:nvPr/>
            </p:nvSpPr>
            <p:spPr>
              <a:xfrm>
                <a:off x="5943601" y="4800600"/>
                <a:ext cx="1219200" cy="261610"/>
              </a:xfrm>
              <a:prstGeom prst="rect">
                <a:avLst/>
              </a:prstGeom>
              <a:solidFill>
                <a:srgbClr val="4F6228">
                  <a:alpha val="50196"/>
                </a:srgb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Meeting area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2"/>
              <p:cNvSpPr txBox="1"/>
              <p:nvPr/>
            </p:nvSpPr>
            <p:spPr>
              <a:xfrm>
                <a:off x="4953000" y="1447800"/>
                <a:ext cx="1066800" cy="430887"/>
              </a:xfrm>
              <a:prstGeom prst="rect">
                <a:avLst/>
              </a:prstGeom>
              <a:solidFill>
                <a:srgbClr val="4F6228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Entertainment museum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3"/>
              <p:cNvSpPr txBox="1"/>
              <p:nvPr/>
            </p:nvSpPr>
            <p:spPr>
              <a:xfrm>
                <a:off x="6096000" y="1447800"/>
                <a:ext cx="1066800" cy="430887"/>
              </a:xfrm>
              <a:prstGeom prst="rect">
                <a:avLst/>
              </a:prstGeom>
              <a:solidFill>
                <a:srgbClr val="4F6228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VT CS REU poster building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4"/>
              <p:cNvSpPr txBox="1"/>
              <p:nvPr/>
            </p:nvSpPr>
            <p:spPr>
              <a:xfrm>
                <a:off x="4191001" y="3733800"/>
                <a:ext cx="1600200" cy="261610"/>
              </a:xfrm>
              <a:prstGeom prst="rect">
                <a:avLst/>
              </a:prstGeom>
              <a:solidFill>
                <a:srgbClr val="4F6228">
                  <a:alpha val="50196"/>
                </a:srgb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Poster garden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7" name="Straight Arrow Connector 16"/>
              <p:cNvCxnSpPr>
                <a:stCxn id="11" idx="3"/>
              </p:cNvCxnSpPr>
              <p:nvPr/>
            </p:nvCxnSpPr>
            <p:spPr>
              <a:xfrm>
                <a:off x="1295400" y="3348082"/>
                <a:ext cx="2209800" cy="4718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10" idx="3"/>
              </p:cNvCxnSpPr>
              <p:nvPr/>
            </p:nvCxnSpPr>
            <p:spPr>
              <a:xfrm>
                <a:off x="1295400" y="3949244"/>
                <a:ext cx="1524000" cy="13156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9" idx="3"/>
              </p:cNvCxnSpPr>
              <p:nvPr/>
            </p:nvCxnSpPr>
            <p:spPr>
              <a:xfrm>
                <a:off x="1295400" y="5092244"/>
                <a:ext cx="1143000" cy="13156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14" idx="2"/>
              </p:cNvCxnSpPr>
              <p:nvPr/>
            </p:nvCxnSpPr>
            <p:spPr>
              <a:xfrm rot="5400000">
                <a:off x="5130343" y="2234744"/>
                <a:ext cx="712115" cy="1588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15" idx="2"/>
              </p:cNvCxnSpPr>
              <p:nvPr/>
            </p:nvCxnSpPr>
            <p:spPr>
              <a:xfrm rot="5400000">
                <a:off x="6197143" y="2310944"/>
                <a:ext cx="864515" cy="1588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33"/>
              <p:cNvSpPr txBox="1"/>
              <p:nvPr/>
            </p:nvSpPr>
            <p:spPr>
              <a:xfrm>
                <a:off x="6096000" y="4038600"/>
                <a:ext cx="990600" cy="261610"/>
              </a:xfrm>
              <a:prstGeom prst="rect">
                <a:avLst/>
              </a:prstGeom>
              <a:solidFill>
                <a:srgbClr val="4F6228">
                  <a:alpha val="50196"/>
                </a:srgb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Lumenhaus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038600" y="2209800"/>
                <a:ext cx="3581400" cy="3429000"/>
              </a:xfrm>
              <a:prstGeom prst="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24" name="Straight Arrow Connector 23"/>
              <p:cNvCxnSpPr>
                <a:stCxn id="23" idx="3"/>
                <a:endCxn id="7" idx="1"/>
              </p:cNvCxnSpPr>
              <p:nvPr/>
            </p:nvCxnSpPr>
            <p:spPr>
              <a:xfrm flipV="1">
                <a:off x="7620000" y="3919978"/>
                <a:ext cx="240224" cy="4322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1905000" y="3200400"/>
                <a:ext cx="1981200" cy="2438400"/>
              </a:xfrm>
              <a:prstGeom prst="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26" name="Straight Arrow Connector 25"/>
              <p:cNvCxnSpPr>
                <a:stCxn id="25" idx="1"/>
                <a:endCxn id="6" idx="3"/>
              </p:cNvCxnSpPr>
              <p:nvPr/>
            </p:nvCxnSpPr>
            <p:spPr>
              <a:xfrm rot="10800000" flipV="1">
                <a:off x="1676400" y="4419600"/>
                <a:ext cx="228600" cy="1490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48"/>
              <p:cNvSpPr txBox="1"/>
              <p:nvPr/>
            </p:nvSpPr>
            <p:spPr>
              <a:xfrm>
                <a:off x="4191000" y="2590800"/>
                <a:ext cx="914400" cy="415498"/>
              </a:xfrm>
              <a:prstGeom prst="rect">
                <a:avLst/>
              </a:prstGeom>
              <a:solidFill>
                <a:srgbClr val="4F6228">
                  <a:alpha val="50196"/>
                </a:srgb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50" b="1" dirty="0" smtClean="0">
                    <a:solidFill>
                      <a:schemeClr val="bg1"/>
                    </a:solidFill>
                  </a:rPr>
                  <a:t>Independent</a:t>
                </a:r>
              </a:p>
              <a:p>
                <a:pPr algn="ctr"/>
                <a:r>
                  <a:rPr lang="en-US" sz="1050" b="1" dirty="0" smtClean="0">
                    <a:solidFill>
                      <a:schemeClr val="bg1"/>
                    </a:solidFill>
                  </a:rPr>
                  <a:t>study area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" name="TextBox 50"/>
            <p:cNvSpPr txBox="1"/>
            <p:nvPr/>
          </p:nvSpPr>
          <p:spPr>
            <a:xfrm>
              <a:off x="4343400" y="5791200"/>
              <a:ext cx="2590800" cy="261610"/>
            </a:xfrm>
            <a:prstGeom prst="rect">
              <a:avLst/>
            </a:prstGeom>
            <a:solidFill>
              <a:srgbClr val="4F6228">
                <a:alpha val="50196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b="1" i="1" dirty="0" smtClean="0">
                  <a:solidFill>
                    <a:schemeClr val="bg1"/>
                  </a:solidFill>
                </a:rPr>
                <a:t>Subproject Area </a:t>
              </a:r>
              <a:r>
                <a:rPr lang="en-US" sz="1100" b="1" dirty="0" smtClean="0">
                  <a:solidFill>
                    <a:schemeClr val="bg1"/>
                  </a:solidFill>
                </a:rPr>
                <a:t>(see the next figure)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Rectangle 4"/>
          <p:cNvSpPr txBox="1">
            <a:spLocks noChangeArrowheads="1"/>
          </p:cNvSpPr>
          <p:nvPr/>
        </p:nvSpPr>
        <p:spPr>
          <a:xfrm>
            <a:off x="304800" y="152400"/>
            <a:ext cx="8382000" cy="7159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Digital Preserve Layout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810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458200" cy="2868613"/>
          </a:xfrm>
          <a:noFill/>
        </p:spPr>
        <p:txBody>
          <a:bodyPr lIns="92075" tIns="46038" rIns="92075" bIns="46038">
            <a:noAutofit/>
          </a:bodyPr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3600" dirty="0" smtClean="0"/>
              <a:t>Aiding </a:t>
            </a:r>
            <a:r>
              <a:rPr lang="en-US" sz="3600" dirty="0" smtClean="0"/>
              <a:t>universities and nations </a:t>
            </a:r>
            <a:r>
              <a:rPr lang="en-US" sz="3600" dirty="0" smtClean="0"/>
              <a:t>to enhance graduate education, publishing, </a:t>
            </a:r>
            <a:r>
              <a:rPr lang="en-US" sz="3600" dirty="0" smtClean="0"/>
              <a:t>preservatio</a:t>
            </a:r>
            <a:r>
              <a:rPr lang="en-US" sz="3600" dirty="0" smtClean="0"/>
              <a:t>n (data sets next!), </a:t>
            </a:r>
            <a:r>
              <a:rPr lang="en-US" sz="3600" dirty="0" smtClean="0"/>
              <a:t>and </a:t>
            </a:r>
            <a:r>
              <a:rPr lang="en-US" sz="3600" dirty="0" smtClean="0"/>
              <a:t>Intellectual Property Rights efforts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3600" dirty="0" smtClean="0"/>
              <a:t>Helping improve the availability and content of theses and dissertations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3600" dirty="0" smtClean="0"/>
              <a:t>Educating ALL future scholars so they can publish electronically and effectively use digital libraries (i.e., are Information Literate and can be more expressive)</a:t>
            </a:r>
          </a:p>
        </p:txBody>
      </p:sp>
      <p:sp>
        <p:nvSpPr>
          <p:cNvPr id="11277" name="Rectangle 13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10600" cy="8763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b="1" dirty="0" smtClean="0"/>
              <a:t>What are we doing?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E810AE3-926B-4E54-9727-4BAE9EBE452F}" type="slidenum">
              <a:rPr lang="en-US" smtClean="0"/>
              <a:pPr/>
              <a:t>12</a:t>
            </a:fld>
            <a:endParaRPr lang="en-US" smtClean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9448800" cy="590550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FAFD5A-F716-4791-A2A7-7FDF518C3FF6}" type="slidenum">
              <a:rPr lang="en-US" smtClean="0"/>
              <a:pPr/>
              <a:t>13</a:t>
            </a:fld>
            <a:endParaRPr lang="en-US" smtClean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856373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6200" y="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http</a:t>
            </a:r>
            <a:r>
              <a:rPr lang="en-US" sz="2800" b="1" dirty="0" smtClean="0"/>
              <a:t>:// curric.dlib.vt.edu/wiki/index.php/</a:t>
            </a:r>
            <a:r>
              <a:rPr lang="en-US" sz="2800" b="1" dirty="0" err="1" smtClean="0"/>
              <a:t>ETD_Guide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8E2570-A312-427D-BA09-F59287FDC732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2293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76200"/>
            <a:ext cx="7775575" cy="1066800"/>
          </a:xfrm>
          <a:noFill/>
        </p:spPr>
        <p:txBody>
          <a:bodyPr lIns="69850" tIns="33337" rIns="69850" bIns="33337"/>
          <a:lstStyle/>
          <a:p>
            <a:pPr eaLnBrk="1" hangingPunct="1"/>
            <a:r>
              <a:rPr lang="en-US" b="1" smtClean="0"/>
              <a:t>ETDs: Library Goals</a:t>
            </a:r>
            <a:r>
              <a:rPr lang="en-US" smtClean="0"/>
              <a:t> </a:t>
            </a:r>
            <a:endParaRPr lang="en-US" sz="6600" smtClean="0">
              <a:solidFill>
                <a:srgbClr val="FF3300"/>
              </a:solidFill>
            </a:endParaRPr>
          </a:p>
        </p:txBody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543800" cy="5410200"/>
          </a:xfrm>
          <a:noFill/>
        </p:spPr>
        <p:txBody>
          <a:bodyPr lIns="69850" tIns="33337" rIns="69850" bIns="33337">
            <a:normAutofit/>
          </a:bodyPr>
          <a:lstStyle/>
          <a:p>
            <a:pPr eaLnBrk="1" hangingPunct="1">
              <a:lnSpc>
                <a:spcPct val="90000"/>
              </a:lnSpc>
              <a:spcBef>
                <a:spcPct val="10000"/>
              </a:spcBef>
              <a:buClr>
                <a:schemeClr val="tx1"/>
              </a:buClr>
            </a:pPr>
            <a:r>
              <a:rPr lang="en-US" sz="3600" dirty="0" smtClean="0"/>
              <a:t>Improve library services</a:t>
            </a:r>
          </a:p>
          <a:p>
            <a:pPr marL="738188" lvl="1" indent="-280988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sz="3600" dirty="0" smtClean="0"/>
              <a:t>Better turn-around time </a:t>
            </a:r>
          </a:p>
          <a:p>
            <a:pPr marL="738188" lvl="1" indent="-280988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sz="3600" dirty="0" smtClean="0"/>
              <a:t>Always available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Clr>
                <a:schemeClr val="tx1"/>
              </a:buClr>
            </a:pPr>
            <a:r>
              <a:rPr lang="en-US" sz="3600" dirty="0" smtClean="0"/>
              <a:t>Reduce work </a:t>
            </a:r>
          </a:p>
          <a:p>
            <a:pPr marL="738188" lvl="1" indent="-280988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sz="3600" dirty="0" smtClean="0"/>
              <a:t>catalog from e-text </a:t>
            </a:r>
          </a:p>
          <a:p>
            <a:pPr marL="738188" lvl="1" indent="-280988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sz="3600" dirty="0" smtClean="0"/>
              <a:t>eliminate handling: mailing to </a:t>
            </a:r>
            <a:r>
              <a:rPr lang="en-US" sz="3600" dirty="0" err="1" smtClean="0"/>
              <a:t>ProQuest</a:t>
            </a:r>
            <a:r>
              <a:rPr lang="en-US" sz="3600" dirty="0" smtClean="0"/>
              <a:t>, bindery prep, check-out, check-in, </a:t>
            </a:r>
            <a:r>
              <a:rPr lang="en-US" sz="3600" dirty="0" err="1" smtClean="0"/>
              <a:t>reshelving</a:t>
            </a:r>
            <a:r>
              <a:rPr lang="en-US" sz="3600" dirty="0" smtClean="0"/>
              <a:t>, etc.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Clr>
                <a:schemeClr val="tx1"/>
              </a:buClr>
            </a:pPr>
            <a:r>
              <a:rPr lang="en-US" sz="3600" dirty="0" smtClean="0"/>
              <a:t>Save space</a:t>
            </a:r>
            <a:endParaRPr lang="en-US" sz="3600" dirty="0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221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2212" name="Rectangle 4"/>
          <p:cNvSpPr>
            <a:spLocks noChangeArrowheads="1"/>
          </p:cNvSpPr>
          <p:nvPr/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2213" name="Rectangle 5"/>
          <p:cNvSpPr>
            <a:spLocks noChangeArrowheads="1"/>
          </p:cNvSpPr>
          <p:nvPr/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2214" name="Rectangle 6"/>
          <p:cNvSpPr>
            <a:spLocks noChangeArrowheads="1"/>
          </p:cNvSpPr>
          <p:nvPr/>
        </p:nvSpPr>
        <p:spPr bwMode="auto">
          <a:xfrm>
            <a:off x="3810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2215" name="Rectangle 7"/>
          <p:cNvSpPr>
            <a:spLocks noChangeArrowheads="1"/>
          </p:cNvSpPr>
          <p:nvPr/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2216" name="Rectangle 8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2217" name="Rectangle 9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2218" name="Rectangle 10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2219" name="Rectangle 11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2220" name="Rectangle 1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763000" cy="1181100"/>
          </a:xfrm>
          <a:noFill/>
        </p:spPr>
        <p:txBody>
          <a:bodyPr lIns="92075" tIns="46038" rIns="92075" bIns="46038">
            <a:normAutofit fontScale="90000"/>
          </a:bodyPr>
          <a:lstStyle/>
          <a:p>
            <a:pPr eaLnBrk="1" hangingPunct="1"/>
            <a:r>
              <a:rPr lang="en-US" b="1" dirty="0" smtClean="0"/>
              <a:t>NDLTD: How can a university proceed?</a:t>
            </a:r>
          </a:p>
        </p:txBody>
      </p:sp>
      <p:sp>
        <p:nvSpPr>
          <p:cNvPr id="22222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839200" cy="5334000"/>
          </a:xfrm>
          <a:noFill/>
        </p:spPr>
        <p:txBody>
          <a:bodyPr lIns="92075" tIns="46038" rIns="92075" bIns="46038">
            <a:normAutofit/>
          </a:bodyPr>
          <a:lstStyle/>
          <a:p>
            <a:pPr eaLnBrk="1" hangingPunct="1"/>
            <a:r>
              <a:rPr lang="en-US" dirty="0" smtClean="0"/>
              <a:t>Select planning/implementation team</a:t>
            </a:r>
          </a:p>
          <a:p>
            <a:pPr lvl="1"/>
            <a:r>
              <a:rPr lang="en-US" sz="2400" b="1" dirty="0" smtClean="0">
                <a:solidFill>
                  <a:schemeClr val="accent2"/>
                </a:solidFill>
              </a:rPr>
              <a:t>Library</a:t>
            </a:r>
          </a:p>
          <a:p>
            <a:pPr lvl="1" eaLnBrk="1" hangingPunct="1"/>
            <a:r>
              <a:rPr lang="en-US" sz="2400" b="1" dirty="0" smtClean="0">
                <a:solidFill>
                  <a:schemeClr val="accent2"/>
                </a:solidFill>
              </a:rPr>
              <a:t>Graduate </a:t>
            </a:r>
            <a:r>
              <a:rPr lang="en-US" sz="2400" b="1" dirty="0" smtClean="0">
                <a:solidFill>
                  <a:schemeClr val="accent2"/>
                </a:solidFill>
              </a:rPr>
              <a:t>School</a:t>
            </a:r>
            <a:endParaRPr lang="en-US" sz="2400" dirty="0" smtClean="0">
              <a:solidFill>
                <a:schemeClr val="accent2"/>
              </a:solidFill>
            </a:endParaRPr>
          </a:p>
          <a:p>
            <a:pPr lvl="1" eaLnBrk="1" hangingPunct="1"/>
            <a:r>
              <a:rPr lang="en-US" sz="2400" b="1" dirty="0" smtClean="0">
                <a:solidFill>
                  <a:schemeClr val="accent2"/>
                </a:solidFill>
              </a:rPr>
              <a:t>Computing </a:t>
            </a:r>
            <a:r>
              <a:rPr lang="en-US" sz="2400" b="1" dirty="0" smtClean="0">
                <a:solidFill>
                  <a:schemeClr val="accent2"/>
                </a:solidFill>
              </a:rPr>
              <a:t>/ Information Technology</a:t>
            </a:r>
            <a:endParaRPr lang="en-US" sz="2400" dirty="0" smtClean="0">
              <a:solidFill>
                <a:schemeClr val="accent2"/>
              </a:solidFill>
            </a:endParaRPr>
          </a:p>
          <a:p>
            <a:pPr lvl="1" eaLnBrk="1" hangingPunct="1"/>
            <a:r>
              <a:rPr lang="en-US" sz="2400" b="1" dirty="0" smtClean="0">
                <a:solidFill>
                  <a:schemeClr val="accent2"/>
                </a:solidFill>
              </a:rPr>
              <a:t>Institutional Research / Educ. Tech.</a:t>
            </a:r>
            <a:endParaRPr lang="en-US" sz="2400" dirty="0" smtClean="0">
              <a:solidFill>
                <a:schemeClr val="accent2"/>
              </a:solidFill>
            </a:endParaRPr>
          </a:p>
          <a:p>
            <a:pPr eaLnBrk="1" hangingPunct="1"/>
            <a:r>
              <a:rPr lang="en-US" dirty="0" smtClean="0"/>
              <a:t>Join online, give us contact names</a:t>
            </a:r>
          </a:p>
          <a:p>
            <a:pPr lvl="1" eaLnBrk="1" hangingPunct="1"/>
            <a:r>
              <a:rPr lang="en-US" sz="2400" b="1" dirty="0" smtClean="0">
                <a:solidFill>
                  <a:schemeClr val="accent2"/>
                </a:solidFill>
              </a:rPr>
              <a:t>www.ndltd.org/join</a:t>
            </a:r>
            <a:endParaRPr lang="en-US" dirty="0" smtClean="0"/>
          </a:p>
          <a:p>
            <a:pPr eaLnBrk="1" hangingPunct="1"/>
            <a:r>
              <a:rPr lang="en-US" dirty="0" smtClean="0"/>
              <a:t>Adapt Virginia Tech or other proven approach</a:t>
            </a:r>
          </a:p>
          <a:p>
            <a:pPr lvl="1" eaLnBrk="1" hangingPunct="1"/>
            <a:r>
              <a:rPr lang="en-US" sz="2400" b="1" dirty="0" smtClean="0">
                <a:solidFill>
                  <a:schemeClr val="accent2"/>
                </a:solidFill>
              </a:rPr>
              <a:t>Build interest and consensus</a:t>
            </a:r>
          </a:p>
          <a:p>
            <a:pPr lvl="1" eaLnBrk="1" hangingPunct="1"/>
            <a:r>
              <a:rPr lang="en-US" sz="2400" b="1" dirty="0" smtClean="0">
                <a:solidFill>
                  <a:schemeClr val="accent2"/>
                </a:solidFill>
              </a:rPr>
              <a:t>Start trial / allow optional </a:t>
            </a:r>
            <a:r>
              <a:rPr lang="en-US" sz="2400" b="1" dirty="0" smtClean="0">
                <a:solidFill>
                  <a:schemeClr val="accent2"/>
                </a:solidFill>
              </a:rPr>
              <a:t>submission / start requirement</a:t>
            </a:r>
            <a:endParaRPr lang="en-US" sz="2400" b="1" dirty="0" smtClean="0">
              <a:solidFill>
                <a:schemeClr val="accent2"/>
              </a:solidFill>
            </a:endParaRPr>
          </a:p>
          <a:p>
            <a:pPr lvl="1" eaLnBrk="1" hangingPunct="1"/>
            <a:r>
              <a:rPr lang="en-US" sz="2400" b="1" dirty="0" err="1" smtClean="0">
                <a:solidFill>
                  <a:schemeClr val="accent2"/>
                </a:solidFill>
              </a:rPr>
              <a:t>ETDdb</a:t>
            </a:r>
            <a:r>
              <a:rPr lang="en-US" sz="2400" b="1" dirty="0" smtClean="0">
                <a:solidFill>
                  <a:schemeClr val="accent2"/>
                </a:solidFill>
              </a:rPr>
              <a:t>, </a:t>
            </a:r>
            <a:r>
              <a:rPr lang="en-US" sz="2400" b="1" dirty="0" err="1" smtClean="0">
                <a:solidFill>
                  <a:schemeClr val="accent2"/>
                </a:solidFill>
              </a:rPr>
              <a:t>DSpace</a:t>
            </a:r>
            <a:r>
              <a:rPr lang="en-US" sz="2400" b="1" dirty="0" smtClean="0">
                <a:solidFill>
                  <a:schemeClr val="accent2"/>
                </a:solidFill>
              </a:rPr>
              <a:t>, </a:t>
            </a:r>
            <a:r>
              <a:rPr lang="en-US" sz="2400" b="1" dirty="0" err="1" smtClean="0">
                <a:solidFill>
                  <a:schemeClr val="accent2"/>
                </a:solidFill>
              </a:rPr>
              <a:t>EPrints</a:t>
            </a:r>
            <a:r>
              <a:rPr lang="en-US" sz="2400" b="1" dirty="0" smtClean="0">
                <a:solidFill>
                  <a:schemeClr val="accent2"/>
                </a:solidFill>
              </a:rPr>
              <a:t>, </a:t>
            </a:r>
            <a:r>
              <a:rPr lang="en-US" sz="2400" b="1" dirty="0" smtClean="0">
                <a:solidFill>
                  <a:schemeClr val="accent2"/>
                </a:solidFill>
              </a:rPr>
              <a:t>other institutional repositories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Rectangle 4"/>
          <p:cNvSpPr>
            <a:spLocks noChangeArrowheads="1"/>
          </p:cNvSpPr>
          <p:nvPr/>
        </p:nvSpPr>
        <p:spPr bwMode="auto">
          <a:xfrm>
            <a:off x="152400" y="0"/>
            <a:ext cx="7856538" cy="144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Student Gets Committee</a:t>
            </a:r>
          </a:p>
          <a:p>
            <a:pPr eaLnBrk="0" hangingPunct="0"/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Signatures and Submits ETD</a:t>
            </a:r>
          </a:p>
        </p:txBody>
      </p:sp>
      <p:sp>
        <p:nvSpPr>
          <p:cNvPr id="25609" name="Line 5"/>
          <p:cNvSpPr>
            <a:spLocks noChangeShapeType="1"/>
          </p:cNvSpPr>
          <p:nvPr/>
        </p:nvSpPr>
        <p:spPr bwMode="auto">
          <a:xfrm flipV="1">
            <a:off x="228600" y="1905000"/>
            <a:ext cx="7848600" cy="48006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5800" y="2057400"/>
            <a:ext cx="2905125" cy="2165350"/>
            <a:chOff x="432" y="1296"/>
            <a:chExt cx="1830" cy="1364"/>
          </a:xfrm>
        </p:grpSpPr>
        <p:graphicFrame>
          <p:nvGraphicFramePr>
            <p:cNvPr id="25604" name="Object 7"/>
            <p:cNvGraphicFramePr>
              <a:graphicFrameLocks/>
            </p:cNvGraphicFramePr>
            <p:nvPr/>
          </p:nvGraphicFramePr>
          <p:xfrm>
            <a:off x="432" y="1296"/>
            <a:ext cx="1368" cy="975"/>
          </p:xfrm>
          <a:graphic>
            <a:graphicData uri="http://schemas.openxmlformats.org/presentationml/2006/ole">
              <p:oleObj spid="_x0000_s1028" name="Clip" r:id="rId4" imgW="3659040" imgH="2806560" progId="">
                <p:embed/>
              </p:oleObj>
            </a:graphicData>
          </a:graphic>
        </p:graphicFrame>
        <p:graphicFrame>
          <p:nvGraphicFramePr>
            <p:cNvPr id="25605" name="Object 8"/>
            <p:cNvGraphicFramePr>
              <a:graphicFrameLocks/>
            </p:cNvGraphicFramePr>
            <p:nvPr/>
          </p:nvGraphicFramePr>
          <p:xfrm>
            <a:off x="1458" y="1882"/>
            <a:ext cx="712" cy="778"/>
          </p:xfrm>
          <a:graphic>
            <a:graphicData uri="http://schemas.openxmlformats.org/presentationml/2006/ole">
              <p:oleObj spid="_x0000_s1029" name="Clip" r:id="rId5" imgW="3114360" imgH="3659040" progId="">
                <p:embed/>
              </p:oleObj>
            </a:graphicData>
          </a:graphic>
        </p:graphicFrame>
        <p:sp>
          <p:nvSpPr>
            <p:cNvPr id="25617" name="Rectangle 9"/>
            <p:cNvSpPr>
              <a:spLocks noChangeArrowheads="1"/>
            </p:cNvSpPr>
            <p:nvPr/>
          </p:nvSpPr>
          <p:spPr bwMode="auto">
            <a:xfrm>
              <a:off x="1591" y="2159"/>
              <a:ext cx="67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400">
                  <a:latin typeface="Times New Roman" pitchFamily="18" charset="0"/>
                </a:rPr>
                <a:t>Signed</a:t>
              </a:r>
            </a:p>
          </p:txBody>
        </p:sp>
      </p:grpSp>
      <p:sp>
        <p:nvSpPr>
          <p:cNvPr id="25611" name="Rectangle 10"/>
          <p:cNvSpPr>
            <a:spLocks noChangeArrowheads="1"/>
          </p:cNvSpPr>
          <p:nvPr/>
        </p:nvSpPr>
        <p:spPr bwMode="auto">
          <a:xfrm>
            <a:off x="3816350" y="5111750"/>
            <a:ext cx="1511300" cy="9779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895725" y="4038600"/>
            <a:ext cx="4484688" cy="2079625"/>
            <a:chOff x="2454" y="2544"/>
            <a:chExt cx="2825" cy="1310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454" y="2544"/>
              <a:ext cx="2602" cy="1224"/>
              <a:chOff x="2454" y="2544"/>
              <a:chExt cx="2602" cy="1224"/>
            </a:xfrm>
          </p:grpSpPr>
          <p:graphicFrame>
            <p:nvGraphicFramePr>
              <p:cNvPr id="25602" name="Object 13"/>
              <p:cNvGraphicFramePr>
                <a:graphicFrameLocks/>
              </p:cNvGraphicFramePr>
              <p:nvPr/>
            </p:nvGraphicFramePr>
            <p:xfrm>
              <a:off x="2454" y="2856"/>
              <a:ext cx="870" cy="912"/>
            </p:xfrm>
            <a:graphic>
              <a:graphicData uri="http://schemas.openxmlformats.org/presentationml/2006/ole">
                <p:oleObj spid="_x0000_s1026" name="Clip" r:id="rId6" imgW="3659040" imgH="3449520" progId="">
                  <p:embed/>
                </p:oleObj>
              </a:graphicData>
            </a:graphic>
          </p:graphicFrame>
          <p:pic>
            <p:nvPicPr>
              <p:cNvPr id="25616" name="Picture 14"/>
              <p:cNvPicPr>
                <a:picLocks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987" y="2568"/>
                <a:ext cx="1069" cy="10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25603" name="Object 15"/>
              <p:cNvGraphicFramePr>
                <a:graphicFrameLocks/>
              </p:cNvGraphicFramePr>
              <p:nvPr/>
            </p:nvGraphicFramePr>
            <p:xfrm>
              <a:off x="3103" y="2544"/>
              <a:ext cx="1121" cy="1214"/>
            </p:xfrm>
            <a:graphic>
              <a:graphicData uri="http://schemas.openxmlformats.org/presentationml/2006/ole">
                <p:oleObj spid="_x0000_s1027" name="Clip" r:id="rId8" imgW="3659040" imgH="3563640" progId="">
                  <p:embed/>
                </p:oleObj>
              </a:graphicData>
            </a:graphic>
          </p:graphicFrame>
        </p:grpSp>
        <p:sp>
          <p:nvSpPr>
            <p:cNvPr id="25615" name="Rectangle 16"/>
            <p:cNvSpPr>
              <a:spLocks noChangeArrowheads="1"/>
            </p:cNvSpPr>
            <p:nvPr/>
          </p:nvSpPr>
          <p:spPr bwMode="auto">
            <a:xfrm>
              <a:off x="4134" y="3566"/>
              <a:ext cx="114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400">
                  <a:latin typeface="Times New Roman" pitchFamily="18" charset="0"/>
                </a:rPr>
                <a:t>Grad School</a:t>
              </a:r>
            </a:p>
          </p:txBody>
        </p:sp>
      </p:grpSp>
      <p:sp>
        <p:nvSpPr>
          <p:cNvPr id="25613" name="WordArt 17"/>
          <p:cNvSpPr>
            <a:spLocks noChangeArrowheads="1" noChangeShapeType="1" noTextEdit="1"/>
          </p:cNvSpPr>
          <p:nvPr/>
        </p:nvSpPr>
        <p:spPr bwMode="auto">
          <a:xfrm>
            <a:off x="3581400" y="1524000"/>
            <a:ext cx="2200275" cy="2914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 Black"/>
              </a:rPr>
              <a:t>Approval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 Black"/>
              </a:rPr>
              <a:t>form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AutoShape 4"/>
          <p:cNvSpPr>
            <a:spLocks noChangeArrowheads="1"/>
          </p:cNvSpPr>
          <p:nvPr/>
        </p:nvSpPr>
        <p:spPr bwMode="auto">
          <a:xfrm>
            <a:off x="6350" y="1225550"/>
            <a:ext cx="8521700" cy="5245100"/>
          </a:xfrm>
          <a:prstGeom prst="star16">
            <a:avLst>
              <a:gd name="adj" fmla="val 37500"/>
            </a:avLst>
          </a:prstGeom>
          <a:solidFill>
            <a:schemeClr val="folHlink"/>
          </a:solidFill>
          <a:ln w="127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Rectangle 5"/>
          <p:cNvSpPr>
            <a:spLocks noChangeArrowheads="1"/>
          </p:cNvSpPr>
          <p:nvPr/>
        </p:nvSpPr>
        <p:spPr bwMode="auto">
          <a:xfrm>
            <a:off x="304800" y="0"/>
            <a:ext cx="7113358" cy="144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Library Catalogs ETD, Access is</a:t>
            </a:r>
          </a:p>
          <a:p>
            <a:pPr eaLnBrk="0" hangingPunct="0"/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Opened to the New Research</a:t>
            </a:r>
          </a:p>
        </p:txBody>
      </p:sp>
      <p:graphicFrame>
        <p:nvGraphicFramePr>
          <p:cNvPr id="26626" name="Object 6"/>
          <p:cNvGraphicFramePr>
            <a:graphicFrameLocks/>
          </p:cNvGraphicFramePr>
          <p:nvPr/>
        </p:nvGraphicFramePr>
        <p:xfrm>
          <a:off x="3449638" y="2941638"/>
          <a:ext cx="1682750" cy="1084262"/>
        </p:xfrm>
        <a:graphic>
          <a:graphicData uri="http://schemas.openxmlformats.org/presentationml/2006/ole">
            <p:oleObj spid="_x0000_s2050" name="Clip" r:id="rId4" imgW="3659040" imgH="2357280" progId="">
              <p:embed/>
            </p:oleObj>
          </a:graphicData>
        </a:graphic>
      </p:graphicFrame>
      <p:pic>
        <p:nvPicPr>
          <p:cNvPr id="26634" name="Picture 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3213" y="3017838"/>
            <a:ext cx="2162175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437188" y="1646238"/>
            <a:ext cx="1219200" cy="3540125"/>
            <a:chOff x="3425" y="1037"/>
            <a:chExt cx="768" cy="2230"/>
          </a:xfrm>
        </p:grpSpPr>
        <p:graphicFrame>
          <p:nvGraphicFramePr>
            <p:cNvPr id="26627" name="Object 9"/>
            <p:cNvGraphicFramePr>
              <a:graphicFrameLocks/>
            </p:cNvGraphicFramePr>
            <p:nvPr/>
          </p:nvGraphicFramePr>
          <p:xfrm>
            <a:off x="3425" y="1037"/>
            <a:ext cx="735" cy="694"/>
          </p:xfrm>
          <a:graphic>
            <a:graphicData uri="http://schemas.openxmlformats.org/presentationml/2006/ole">
              <p:oleObj spid="_x0000_s2051" name="Clip" r:id="rId6" imgW="3659040" imgH="3449520" progId="">
                <p:embed/>
              </p:oleObj>
            </a:graphicData>
          </a:graphic>
        </p:graphicFrame>
        <p:graphicFrame>
          <p:nvGraphicFramePr>
            <p:cNvPr id="26628" name="Object 10"/>
            <p:cNvGraphicFramePr>
              <a:graphicFrameLocks/>
            </p:cNvGraphicFramePr>
            <p:nvPr/>
          </p:nvGraphicFramePr>
          <p:xfrm>
            <a:off x="3425" y="1823"/>
            <a:ext cx="768" cy="724"/>
          </p:xfrm>
          <a:graphic>
            <a:graphicData uri="http://schemas.openxmlformats.org/presentationml/2006/ole">
              <p:oleObj spid="_x0000_s2052" name="Clip" r:id="rId7" imgW="3659040" imgH="3449520" progId="">
                <p:embed/>
              </p:oleObj>
            </a:graphicData>
          </a:graphic>
        </p:graphicFrame>
        <p:graphicFrame>
          <p:nvGraphicFramePr>
            <p:cNvPr id="26629" name="Object 11"/>
            <p:cNvGraphicFramePr>
              <a:graphicFrameLocks/>
            </p:cNvGraphicFramePr>
            <p:nvPr/>
          </p:nvGraphicFramePr>
          <p:xfrm>
            <a:off x="3425" y="2621"/>
            <a:ext cx="684" cy="646"/>
          </p:xfrm>
          <a:graphic>
            <a:graphicData uri="http://schemas.openxmlformats.org/presentationml/2006/ole">
              <p:oleObj spid="_x0000_s2053" name="Clip" r:id="rId8" imgW="3659040" imgH="3449520" progId="">
                <p:embed/>
              </p:oleObj>
            </a:graphicData>
          </a:graphic>
        </p:graphicFrame>
      </p:grp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3440113" y="3230563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WWW</a:t>
            </a: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1992313" y="4754563"/>
            <a:ext cx="1201226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NDLTD</a:t>
            </a:r>
          </a:p>
        </p:txBody>
      </p:sp>
      <p:sp>
        <p:nvSpPr>
          <p:cNvPr id="26638" name="WordArt 14"/>
          <p:cNvSpPr>
            <a:spLocks noChangeArrowheads="1" noChangeShapeType="1" noTextEdit="1"/>
          </p:cNvSpPr>
          <p:nvPr/>
        </p:nvSpPr>
        <p:spPr bwMode="auto">
          <a:xfrm>
            <a:off x="304800" y="6096000"/>
            <a:ext cx="54483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Comic Sans MS"/>
              </a:rPr>
              <a:t>Digital library access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97B42D6-A039-44C1-A721-812D5F7BE6BF}" type="slidenum">
              <a:rPr lang="en-US" smtClean="0"/>
              <a:pPr/>
              <a:t>18</a:t>
            </a:fld>
            <a:endParaRPr lang="en-US" smtClean="0"/>
          </a:p>
        </p:txBody>
      </p:sp>
      <p:pic>
        <p:nvPicPr>
          <p:cNvPr id="1863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5" y="23813"/>
            <a:ext cx="9113838" cy="6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0C029E8-1706-48B3-B1B5-133220DE9EF6}" type="slidenum">
              <a:rPr lang="en-US" smtClean="0"/>
              <a:pPr/>
              <a:t>19</a:t>
            </a:fld>
            <a:endParaRPr lang="en-US" smtClean="0"/>
          </a:p>
        </p:txBody>
      </p:sp>
      <p:pic>
        <p:nvPicPr>
          <p:cNvPr id="1873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5" y="23813"/>
            <a:ext cx="9113838" cy="6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858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Ed Fox, </a:t>
            </a:r>
            <a:r>
              <a:rPr lang="en-US" sz="2700" dirty="0" smtClean="0"/>
              <a:t>Director, Virginia </a:t>
            </a:r>
            <a:r>
              <a:rPr lang="en-US" sz="2700" dirty="0" smtClean="0"/>
              <a:t>Tech </a:t>
            </a:r>
            <a:r>
              <a:rPr lang="en-US" sz="2700" dirty="0" smtClean="0"/>
              <a:t>Digital Library Research Laboratory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Executive Director, Networked Digital Library of Theses &amp; Dissertations</a:t>
            </a:r>
            <a:br>
              <a:rPr lang="en-US" sz="2700" dirty="0" smtClean="0"/>
            </a:br>
            <a:r>
              <a:rPr lang="en-US" sz="2700" dirty="0" smtClean="0"/>
              <a:t>Chair, Steering Committee, ACM/IEEE Jt. Conf. on Digital Libraries</a:t>
            </a:r>
            <a:br>
              <a:rPr lang="en-US" sz="2700" dirty="0" smtClean="0"/>
            </a:br>
            <a:r>
              <a:rPr lang="en-US" sz="2700" dirty="0" smtClean="0"/>
              <a:t>Member, Board of Directors, Computing Research Association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1905000"/>
          <a:ext cx="8839200" cy="4800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2209800"/>
                <a:gridCol w="2209800"/>
                <a:gridCol w="2209800"/>
              </a:tblGrid>
              <a:tr h="1013919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Digital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Information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Libraries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Retrieval</a:t>
                      </a:r>
                      <a:endParaRPr lang="en-US" sz="3200" dirty="0"/>
                    </a:p>
                  </a:txBody>
                  <a:tcPr/>
                </a:tc>
              </a:tr>
              <a:tr h="63111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Chair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Committee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Conference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Workshop</a:t>
                      </a:r>
                      <a:endParaRPr lang="en-US" sz="2800" dirty="0"/>
                    </a:p>
                  </a:txBody>
                  <a:tcPr/>
                </a:tc>
              </a:tr>
              <a:tr h="63111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Education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Electronic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Dissertations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Theses</a:t>
                      </a:r>
                      <a:endParaRPr lang="en-US" sz="2800" dirty="0"/>
                    </a:p>
                  </a:txBody>
                  <a:tcPr/>
                </a:tc>
              </a:tr>
              <a:tr h="63111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Research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Science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Systems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Technology</a:t>
                      </a:r>
                      <a:endParaRPr lang="en-US" sz="2800" dirty="0"/>
                    </a:p>
                  </a:txBody>
                  <a:tcPr/>
                </a:tc>
              </a:tr>
              <a:tr h="63111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Open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Initiative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International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Multimedia</a:t>
                      </a:r>
                      <a:endParaRPr lang="en-US" sz="2400" dirty="0"/>
                    </a:p>
                  </a:txBody>
                  <a:tcPr/>
                </a:tc>
              </a:tr>
              <a:tr h="63111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Access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Archive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Intelligent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Interactive</a:t>
                      </a:r>
                      <a:endParaRPr lang="en-US" sz="2400" dirty="0"/>
                    </a:p>
                  </a:txBody>
                  <a:tcPr/>
                </a:tc>
              </a:tr>
              <a:tr h="63111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Knowledge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Learning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SIGIR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Tutorial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AC51B49-555A-4319-9F93-4B5F8989E89E}" type="slidenum">
              <a:rPr lang="en-US" smtClean="0"/>
              <a:pPr/>
              <a:t>20</a:t>
            </a:fld>
            <a:endParaRPr lang="en-US" smtClean="0"/>
          </a:p>
        </p:txBody>
      </p:sp>
      <p:pic>
        <p:nvPicPr>
          <p:cNvPr id="1884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5" y="23813"/>
            <a:ext cx="9113838" cy="6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FD9B50C-886F-4D17-B4BB-1F79678EDD86}" type="slidenum">
              <a:rPr lang="en-US" smtClean="0"/>
              <a:pPr/>
              <a:t>21</a:t>
            </a:fld>
            <a:endParaRPr lang="en-US" smtClean="0"/>
          </a:p>
        </p:txBody>
      </p:sp>
      <p:pic>
        <p:nvPicPr>
          <p:cNvPr id="1894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5" y="23813"/>
            <a:ext cx="9113838" cy="6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85329E9-2551-4181-9149-2DC1830E8929}" type="slidenum">
              <a:rPr lang="en-US" smtClean="0"/>
              <a:pPr/>
              <a:t>22</a:t>
            </a:fld>
            <a:endParaRPr lang="en-US" smtClean="0"/>
          </a:p>
        </p:txBody>
      </p:sp>
      <p:pic>
        <p:nvPicPr>
          <p:cNvPr id="2232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" y="0"/>
            <a:ext cx="5538325" cy="7162800"/>
          </a:xfrm>
        </p:spPr>
      </p:pic>
      <p:pic>
        <p:nvPicPr>
          <p:cNvPr id="223236" name="Picture 3">
            <a:hlinkClick r:id="rId4" action="ppaction://hlinkfile"/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477000" y="5029200"/>
            <a:ext cx="1520825" cy="1143000"/>
          </a:xfrm>
        </p:spPr>
      </p:pic>
      <p:sp>
        <p:nvSpPr>
          <p:cNvPr id="223237" name="Rectangle 4"/>
          <p:cNvSpPr>
            <a:spLocks noChangeArrowheads="1"/>
          </p:cNvSpPr>
          <p:nvPr/>
        </p:nvSpPr>
        <p:spPr bwMode="auto">
          <a:xfrm>
            <a:off x="381000" y="6477000"/>
            <a:ext cx="7239000" cy="30777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en-US" sz="1400" b="1" dirty="0">
                <a:solidFill>
                  <a:schemeClr val="bg2"/>
                </a:solidFill>
                <a:hlinkClick r:id="rId6"/>
              </a:rPr>
              <a:t>http://scholar.lib.vt.edu/theses/available/etd-2227102539751141/</a:t>
            </a:r>
            <a:endParaRPr kumimoji="1" lang="en-US" sz="1400" b="1" dirty="0"/>
          </a:p>
        </p:txBody>
      </p:sp>
      <p:pic>
        <p:nvPicPr>
          <p:cNvPr id="22323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3809999"/>
            <a:ext cx="2057400" cy="286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457200"/>
            <a:ext cx="2590800" cy="322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EBF1565-EB2C-4263-B126-129E7D5BD353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2242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Union catalog: OCLC</a:t>
            </a:r>
          </a:p>
        </p:txBody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57350"/>
            <a:ext cx="8229600" cy="4114800"/>
          </a:xfrm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en-US" dirty="0" smtClean="0"/>
              <a:t>Is getting data from </a:t>
            </a:r>
            <a:r>
              <a:rPr lang="en-US" dirty="0" err="1" smtClean="0"/>
              <a:t>WorldCat</a:t>
            </a:r>
            <a:r>
              <a:rPr lang="en-US" dirty="0" smtClean="0"/>
              <a:t> (so, from many sites).</a:t>
            </a:r>
          </a:p>
          <a:p>
            <a:pPr>
              <a:spcBef>
                <a:spcPct val="40000"/>
              </a:spcBef>
            </a:pPr>
            <a:r>
              <a:rPr lang="en-US" dirty="0" smtClean="0"/>
              <a:t>Need DC and either ETD-MS or MARC.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Will </a:t>
            </a:r>
            <a:r>
              <a:rPr lang="en-US" dirty="0" smtClean="0"/>
              <a:t>harvest from all others who contact them.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Has </a:t>
            </a:r>
            <a:r>
              <a:rPr lang="en-US" dirty="0" smtClean="0"/>
              <a:t>a set for ETDs, using Open Archives Initiative Protocol for Metadata Harvesting (OAI-PMH)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B95CF1D-8D06-4D4C-8A02-9FC91D87F519}" type="slidenum">
              <a:rPr lang="en-US" smtClean="0"/>
              <a:pPr/>
              <a:t>24</a:t>
            </a:fld>
            <a:endParaRPr lang="en-US" smtClean="0"/>
          </a:p>
        </p:txBody>
      </p:sp>
      <p:pic>
        <p:nvPicPr>
          <p:cNvPr id="2252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FF71FB6-7A5B-4D56-91DE-1DCC391A5201}" type="slidenum">
              <a:rPr lang="en-US" smtClean="0"/>
              <a:pPr/>
              <a:t>25</a:t>
            </a:fld>
            <a:endParaRPr lang="en-US" smtClean="0"/>
          </a:p>
        </p:txBody>
      </p:sp>
      <p:pic>
        <p:nvPicPr>
          <p:cNvPr id="2263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C0C1128-9B82-40FB-B001-2B1527EBBD5D}" type="slidenum">
              <a:rPr lang="en-US" smtClean="0"/>
              <a:pPr/>
              <a:t>26</a:t>
            </a:fld>
            <a:endParaRPr lang="en-US" smtClean="0"/>
          </a:p>
        </p:txBody>
      </p:sp>
      <p:pic>
        <p:nvPicPr>
          <p:cNvPr id="2273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FE1F02-25BA-459A-9C31-FE3448027B40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1828800" y="2200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7650" name="Object 3"/>
          <p:cNvGraphicFramePr>
            <a:graphicFrameLocks noChangeAspect="1"/>
          </p:cNvGraphicFramePr>
          <p:nvPr/>
        </p:nvGraphicFramePr>
        <p:xfrm>
          <a:off x="228600" y="1143000"/>
          <a:ext cx="8686800" cy="5334000"/>
        </p:xfrm>
        <a:graphic>
          <a:graphicData uri="http://schemas.openxmlformats.org/presentationml/2006/ole">
            <p:oleObj spid="_x0000_s3074" r:id="rId4" imgW="9266667" imgH="4153480" progId="PBrush">
              <p:embed/>
            </p:oleObj>
          </a:graphicData>
        </a:graphic>
      </p:graphicFrame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2574925" y="269875"/>
            <a:ext cx="290036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>
                <a:latin typeface="Times New Roman" pitchFamily="18" charset="0"/>
              </a:rPr>
              <a:t>OCLC SRU Interface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9B7C61-1BFB-4D2A-9379-0D7F57EB28CC}" type="slidenum">
              <a:rPr lang="en-US" smtClean="0">
                <a:latin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346441" y="0"/>
            <a:ext cx="62953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VTLS </a:t>
            </a:r>
            <a:r>
              <a:rPr lang="en-US" sz="3600" dirty="0" err="1"/>
              <a:t>Visualizer</a:t>
            </a:r>
            <a:r>
              <a:rPr lang="en-US" sz="3600" dirty="0"/>
              <a:t>  Service </a:t>
            </a:r>
            <a:r>
              <a:rPr lang="en-US" sz="3600" dirty="0" smtClean="0"/>
              <a:t>-&gt; </a:t>
            </a:r>
            <a:r>
              <a:rPr lang="en-US" sz="3600" dirty="0" err="1" smtClean="0"/>
              <a:t>Chivas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40080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Other facets: Format, Language, Subject, Genre, Author</a:t>
            </a:r>
            <a:endParaRPr lang="en-US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Philosophy, Message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219200"/>
          <a:ext cx="8534400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4267200"/>
              </a:tblGrid>
              <a:tr h="251460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Collaboration</a:t>
                      </a:r>
                    </a:p>
                    <a:p>
                      <a:r>
                        <a:rPr lang="en-US" sz="4000" dirty="0" smtClean="0"/>
                        <a:t>    Local</a:t>
                      </a:r>
                    </a:p>
                    <a:p>
                      <a:r>
                        <a:rPr lang="en-US" sz="4000" baseline="0" dirty="0" smtClean="0"/>
                        <a:t>    National</a:t>
                      </a:r>
                    </a:p>
                    <a:p>
                      <a:r>
                        <a:rPr lang="en-US" sz="4000" baseline="0" dirty="0" smtClean="0"/>
                        <a:t>    Regional, Global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Empowerment</a:t>
                      </a:r>
                    </a:p>
                    <a:p>
                      <a:r>
                        <a:rPr lang="en-US" sz="4000" dirty="0" smtClean="0"/>
                        <a:t>    Uploading</a:t>
                      </a:r>
                    </a:p>
                    <a:p>
                      <a:r>
                        <a:rPr lang="en-US" sz="4000" dirty="0" smtClean="0"/>
                        <a:t>    Sharing</a:t>
                      </a:r>
                    </a:p>
                    <a:p>
                      <a:r>
                        <a:rPr lang="en-US" sz="4000" dirty="0" smtClean="0"/>
                        <a:t>    Open Access</a:t>
                      </a:r>
                      <a:endParaRPr lang="en-US" sz="4000" dirty="0"/>
                    </a:p>
                  </a:txBody>
                  <a:tcPr/>
                </a:tc>
              </a:tr>
              <a:tr h="251460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Research</a:t>
                      </a:r>
                    </a:p>
                    <a:p>
                      <a:r>
                        <a:rPr lang="en-US" sz="4000" dirty="0" smtClean="0"/>
                        <a:t>    Board, CRA</a:t>
                      </a:r>
                    </a:p>
                    <a:p>
                      <a:r>
                        <a:rPr lang="en-US" sz="4000" dirty="0" smtClean="0"/>
                        <a:t>    Over 110 grants:</a:t>
                      </a:r>
                    </a:p>
                    <a:p>
                      <a:r>
                        <a:rPr lang="en-US" sz="4000" dirty="0" smtClean="0"/>
                        <a:t>    </a:t>
                      </a:r>
                      <a:r>
                        <a:rPr lang="en-US" sz="4000" dirty="0" err="1" smtClean="0"/>
                        <a:t>Epub</a:t>
                      </a:r>
                      <a:r>
                        <a:rPr lang="en-US" sz="4000" dirty="0" smtClean="0"/>
                        <a:t>, IR, DL, MM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Education</a:t>
                      </a:r>
                    </a:p>
                    <a:p>
                      <a:r>
                        <a:rPr lang="en-US" sz="4000" baseline="0" dirty="0" smtClean="0"/>
                        <a:t>     </a:t>
                      </a:r>
                      <a:r>
                        <a:rPr lang="en-US" sz="4000" dirty="0" smtClean="0"/>
                        <a:t>DL</a:t>
                      </a:r>
                      <a:r>
                        <a:rPr lang="en-US" sz="4000" baseline="0" dirty="0" smtClean="0"/>
                        <a:t> curriculum</a:t>
                      </a:r>
                      <a:endParaRPr lang="en-US" sz="4000" dirty="0" smtClean="0"/>
                    </a:p>
                    <a:p>
                      <a:r>
                        <a:rPr lang="en-US" sz="4000" dirty="0" smtClean="0"/>
                        <a:t>     Graduate: ETDs</a:t>
                      </a:r>
                    </a:p>
                    <a:p>
                      <a:r>
                        <a:rPr lang="en-US" sz="4000" dirty="0" smtClean="0"/>
                        <a:t>     </a:t>
                      </a:r>
                      <a:r>
                        <a:rPr lang="en-US" sz="4000" dirty="0" err="1" smtClean="0"/>
                        <a:t>Ugrad</a:t>
                      </a:r>
                      <a:r>
                        <a:rPr lang="en-US" sz="4000" dirty="0" smtClean="0"/>
                        <a:t>:</a:t>
                      </a:r>
                      <a:r>
                        <a:rPr lang="en-US" sz="4000" baseline="0" dirty="0" smtClean="0"/>
                        <a:t> Ensemble</a:t>
                      </a:r>
                      <a:endParaRPr lang="en-US" sz="4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/>
          <p:cNvSpPr>
            <a:spLocks noChangeArrowheads="1"/>
          </p:cNvSpPr>
          <p:nvPr/>
        </p:nvSpPr>
        <p:spPr bwMode="auto">
          <a:xfrm>
            <a:off x="457200" y="1177925"/>
            <a:ext cx="1427163" cy="839788"/>
          </a:xfrm>
          <a:prstGeom prst="roundRect">
            <a:avLst>
              <a:gd name="adj" fmla="val 16667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609600" y="1143000"/>
            <a:ext cx="1604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chemeClr val="bg1"/>
                </a:solidFill>
                <a:latin typeface="Verdana" pitchFamily="34" charset="0"/>
              </a:rPr>
              <a:t>LCSH</a:t>
            </a:r>
          </a:p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chemeClr val="bg1"/>
                </a:solidFill>
                <a:latin typeface="Verdana" pitchFamily="34" charset="0"/>
              </a:rPr>
              <a:t>Category</a:t>
            </a:r>
            <a:endParaRPr lang="en-US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200" dirty="0">
                <a:solidFill>
                  <a:schemeClr val="bg1"/>
                </a:solidFill>
                <a:latin typeface="Verdana" pitchFamily="34" charset="0"/>
              </a:rPr>
              <a:t>Tree</a:t>
            </a:r>
          </a:p>
        </p:txBody>
      </p:sp>
      <p:sp>
        <p:nvSpPr>
          <p:cNvPr id="59396" name="AutoShape 4"/>
          <p:cNvSpPr>
            <a:spLocks noChangeArrowheads="1"/>
          </p:cNvSpPr>
          <p:nvPr/>
        </p:nvSpPr>
        <p:spPr bwMode="auto">
          <a:xfrm>
            <a:off x="635000" y="4816475"/>
            <a:ext cx="1160463" cy="1212850"/>
          </a:xfrm>
          <a:prstGeom prst="can">
            <a:avLst>
              <a:gd name="adj" fmla="val 29506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35000" y="5189538"/>
            <a:ext cx="13382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Document </a:t>
            </a:r>
          </a:p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  Sets</a:t>
            </a: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457200" y="3136900"/>
            <a:ext cx="1427163" cy="560388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635000" y="3230563"/>
            <a:ext cx="981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latin typeface="Verdana" pitchFamily="34" charset="0"/>
              </a:rPr>
              <a:t>OCLC Dataset</a:t>
            </a:r>
            <a:endParaRPr lang="en-US" sz="1200" dirty="0">
              <a:latin typeface="Verdana" pitchFamily="34" charset="0"/>
            </a:endParaRPr>
          </a:p>
        </p:txBody>
      </p:sp>
      <p:sp>
        <p:nvSpPr>
          <p:cNvPr id="59400" name="AutoShape 8"/>
          <p:cNvSpPr>
            <a:spLocks noChangeArrowheads="1"/>
          </p:cNvSpPr>
          <p:nvPr/>
        </p:nvSpPr>
        <p:spPr bwMode="auto">
          <a:xfrm>
            <a:off x="3221038" y="3136900"/>
            <a:ext cx="1427162" cy="65405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3221038" y="3230563"/>
            <a:ext cx="15160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chemeClr val="bg1"/>
                </a:solidFill>
                <a:latin typeface="Verdana" pitchFamily="34" charset="0"/>
              </a:rPr>
              <a:t>Classifiers</a:t>
            </a:r>
            <a:endParaRPr lang="en-US" sz="12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9402" name="AutoShape 10"/>
          <p:cNvSpPr>
            <a:spLocks noChangeArrowheads="1"/>
          </p:cNvSpPr>
          <p:nvPr/>
        </p:nvSpPr>
        <p:spPr bwMode="auto">
          <a:xfrm>
            <a:off x="3400425" y="4816475"/>
            <a:ext cx="979488" cy="1212850"/>
          </a:xfrm>
          <a:prstGeom prst="can">
            <a:avLst>
              <a:gd name="adj" fmla="val 2958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3400425" y="5189538"/>
            <a:ext cx="1336675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Training </a:t>
            </a:r>
          </a:p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  Sets</a:t>
            </a:r>
          </a:p>
        </p:txBody>
      </p:sp>
      <p:sp>
        <p:nvSpPr>
          <p:cNvPr id="59404" name="Rectangle 12"/>
          <p:cNvSpPr>
            <a:spLocks noChangeArrowheads="1"/>
          </p:cNvSpPr>
          <p:nvPr/>
        </p:nvSpPr>
        <p:spPr bwMode="auto">
          <a:xfrm>
            <a:off x="6164263" y="4722813"/>
            <a:ext cx="1871662" cy="1214437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6253163" y="5003800"/>
            <a:ext cx="160496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latin typeface="Verdana" pitchFamily="34" charset="0"/>
              </a:rPr>
              <a:t>      Web     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latin typeface="Verdana" pitchFamily="34" charset="0"/>
              </a:rPr>
              <a:t>    Interface</a:t>
            </a:r>
          </a:p>
        </p:txBody>
      </p:sp>
      <p:sp>
        <p:nvSpPr>
          <p:cNvPr id="59406" name="AutoShape 14"/>
          <p:cNvSpPr>
            <a:spLocks noChangeArrowheads="1"/>
          </p:cNvSpPr>
          <p:nvPr/>
        </p:nvSpPr>
        <p:spPr bwMode="auto">
          <a:xfrm>
            <a:off x="3400425" y="990600"/>
            <a:ext cx="1336675" cy="1119188"/>
          </a:xfrm>
          <a:prstGeom prst="flowChartMultidocumen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7" name="AutoShape 15"/>
          <p:cNvSpPr>
            <a:spLocks noChangeArrowheads="1"/>
          </p:cNvSpPr>
          <p:nvPr/>
        </p:nvSpPr>
        <p:spPr bwMode="auto">
          <a:xfrm>
            <a:off x="6342063" y="2484438"/>
            <a:ext cx="1604962" cy="1212850"/>
          </a:xfrm>
          <a:prstGeom prst="flowChartMultidocumen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3400425" y="1270000"/>
            <a:ext cx="1247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chemeClr val="bg1"/>
                </a:solidFill>
                <a:latin typeface="Verdana" pitchFamily="34" charset="0"/>
              </a:rPr>
              <a:t>ETD Collection</a:t>
            </a:r>
          </a:p>
        </p:txBody>
      </p:sp>
      <p:sp>
        <p:nvSpPr>
          <p:cNvPr id="59409" name="Line 17"/>
          <p:cNvSpPr>
            <a:spLocks noChangeShapeType="1"/>
          </p:cNvSpPr>
          <p:nvPr/>
        </p:nvSpPr>
        <p:spPr bwMode="auto">
          <a:xfrm>
            <a:off x="1081088" y="2297113"/>
            <a:ext cx="0" cy="652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0" name="Line 18"/>
          <p:cNvSpPr>
            <a:spLocks noChangeShapeType="1"/>
          </p:cNvSpPr>
          <p:nvPr/>
        </p:nvSpPr>
        <p:spPr bwMode="auto">
          <a:xfrm>
            <a:off x="1081088" y="3883025"/>
            <a:ext cx="0" cy="65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1" name="Line 19"/>
          <p:cNvSpPr>
            <a:spLocks noChangeShapeType="1"/>
          </p:cNvSpPr>
          <p:nvPr/>
        </p:nvSpPr>
        <p:spPr bwMode="auto">
          <a:xfrm>
            <a:off x="3935413" y="2297113"/>
            <a:ext cx="0" cy="652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2" name="Line 20"/>
          <p:cNvSpPr>
            <a:spLocks noChangeShapeType="1"/>
          </p:cNvSpPr>
          <p:nvPr/>
        </p:nvSpPr>
        <p:spPr bwMode="auto">
          <a:xfrm flipV="1">
            <a:off x="3935413" y="3976688"/>
            <a:ext cx="0" cy="65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3" name="Line 21"/>
          <p:cNvSpPr>
            <a:spLocks noChangeShapeType="1"/>
          </p:cNvSpPr>
          <p:nvPr/>
        </p:nvSpPr>
        <p:spPr bwMode="auto">
          <a:xfrm>
            <a:off x="2062163" y="5376863"/>
            <a:ext cx="1069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4" name="Line 22"/>
          <p:cNvSpPr>
            <a:spLocks noChangeShapeType="1"/>
          </p:cNvSpPr>
          <p:nvPr/>
        </p:nvSpPr>
        <p:spPr bwMode="auto">
          <a:xfrm>
            <a:off x="4826000" y="3324225"/>
            <a:ext cx="1069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5" name="Line 23"/>
          <p:cNvSpPr>
            <a:spLocks noChangeShapeType="1"/>
          </p:cNvSpPr>
          <p:nvPr/>
        </p:nvSpPr>
        <p:spPr bwMode="auto">
          <a:xfrm>
            <a:off x="6877050" y="3883025"/>
            <a:ext cx="0" cy="65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6" name="Text Box 24"/>
          <p:cNvSpPr txBox="1">
            <a:spLocks noChangeArrowheads="1"/>
          </p:cNvSpPr>
          <p:nvPr/>
        </p:nvSpPr>
        <p:spPr bwMode="auto">
          <a:xfrm>
            <a:off x="6342063" y="2763838"/>
            <a:ext cx="142716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chemeClr val="bg1"/>
                </a:solidFill>
                <a:latin typeface="Verdana" pitchFamily="34" charset="0"/>
              </a:rPr>
              <a:t>Categorized  </a:t>
            </a:r>
          </a:p>
          <a:p>
            <a:pPr>
              <a:spcBef>
                <a:spcPct val="50000"/>
              </a:spcBef>
            </a:pPr>
            <a:r>
              <a:rPr lang="en-US" sz="1200" dirty="0">
                <a:solidFill>
                  <a:schemeClr val="bg1"/>
                </a:solidFill>
                <a:latin typeface="Verdana" pitchFamily="34" charset="0"/>
              </a:rPr>
              <a:t>     ETDs</a:t>
            </a:r>
          </a:p>
        </p:txBody>
      </p:sp>
      <p:sp>
        <p:nvSpPr>
          <p:cNvPr id="59417" name="Text Box 25"/>
          <p:cNvSpPr txBox="1">
            <a:spLocks noChangeArrowheads="1"/>
          </p:cNvSpPr>
          <p:nvPr/>
        </p:nvSpPr>
        <p:spPr bwMode="auto">
          <a:xfrm>
            <a:off x="1081088" y="2203450"/>
            <a:ext cx="187325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Category label for each node used as query</a:t>
            </a:r>
          </a:p>
        </p:txBody>
      </p:sp>
      <p:sp>
        <p:nvSpPr>
          <p:cNvPr id="59418" name="Text Box 26"/>
          <p:cNvSpPr txBox="1">
            <a:spLocks noChangeArrowheads="1"/>
          </p:cNvSpPr>
          <p:nvPr/>
        </p:nvSpPr>
        <p:spPr bwMode="auto">
          <a:xfrm>
            <a:off x="1081088" y="3883025"/>
            <a:ext cx="1873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Verdana" pitchFamily="34" charset="0"/>
              </a:rPr>
              <a:t>Top </a:t>
            </a:r>
            <a:r>
              <a:rPr lang="en-US" sz="1200" dirty="0" smtClean="0">
                <a:latin typeface="Verdana" pitchFamily="34" charset="0"/>
              </a:rPr>
              <a:t>entries (for </a:t>
            </a:r>
            <a:r>
              <a:rPr lang="en-US" sz="1200" dirty="0">
                <a:latin typeface="Verdana" pitchFamily="34" charset="0"/>
              </a:rPr>
              <a:t>each node in the tree)</a:t>
            </a:r>
          </a:p>
        </p:txBody>
      </p:sp>
      <p:sp>
        <p:nvSpPr>
          <p:cNvPr id="59419" name="Text Box 27"/>
          <p:cNvSpPr txBox="1">
            <a:spLocks noChangeArrowheads="1"/>
          </p:cNvSpPr>
          <p:nvPr/>
        </p:nvSpPr>
        <p:spPr bwMode="auto">
          <a:xfrm>
            <a:off x="1795463" y="5470525"/>
            <a:ext cx="1871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Cleanup </a:t>
            </a:r>
          </a:p>
          <a:p>
            <a:r>
              <a:rPr lang="en-US" sz="1200">
                <a:latin typeface="Verdana" pitchFamily="34" charset="0"/>
              </a:rPr>
              <a:t>(stemming, </a:t>
            </a:r>
          </a:p>
          <a:p>
            <a:r>
              <a:rPr lang="en-US" sz="1200">
                <a:latin typeface="Verdana" pitchFamily="34" charset="0"/>
              </a:rPr>
              <a:t>stopword removal, </a:t>
            </a:r>
          </a:p>
          <a:p>
            <a:r>
              <a:rPr lang="en-US" sz="1200">
                <a:latin typeface="Verdana" pitchFamily="34" charset="0"/>
              </a:rPr>
              <a:t>etc.)</a:t>
            </a:r>
          </a:p>
        </p:txBody>
      </p:sp>
      <p:sp>
        <p:nvSpPr>
          <p:cNvPr id="59420" name="Text Box 28"/>
          <p:cNvSpPr txBox="1">
            <a:spLocks noChangeArrowheads="1"/>
          </p:cNvSpPr>
          <p:nvPr/>
        </p:nvSpPr>
        <p:spPr bwMode="auto">
          <a:xfrm>
            <a:off x="4737100" y="3416300"/>
            <a:ext cx="187325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Level-wise categorization</a:t>
            </a:r>
          </a:p>
        </p:txBody>
      </p:sp>
      <p:sp>
        <p:nvSpPr>
          <p:cNvPr id="59421" name="Text Box 29"/>
          <p:cNvSpPr txBox="1">
            <a:spLocks noChangeArrowheads="1"/>
          </p:cNvSpPr>
          <p:nvPr/>
        </p:nvSpPr>
        <p:spPr bwMode="auto">
          <a:xfrm>
            <a:off x="3935413" y="2203450"/>
            <a:ext cx="18716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ETD metadata used for categorization</a:t>
            </a:r>
          </a:p>
        </p:txBody>
      </p:sp>
      <p:sp>
        <p:nvSpPr>
          <p:cNvPr id="59422" name="Text Box 30"/>
          <p:cNvSpPr txBox="1">
            <a:spLocks noChangeArrowheads="1"/>
          </p:cNvSpPr>
          <p:nvPr/>
        </p:nvSpPr>
        <p:spPr bwMode="auto">
          <a:xfrm>
            <a:off x="6965950" y="4070350"/>
            <a:ext cx="1160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Browsing</a:t>
            </a:r>
          </a:p>
        </p:txBody>
      </p:sp>
      <p:sp>
        <p:nvSpPr>
          <p:cNvPr id="59423" name="Text Box 31"/>
          <p:cNvSpPr txBox="1">
            <a:spLocks noChangeArrowheads="1"/>
          </p:cNvSpPr>
          <p:nvPr/>
        </p:nvSpPr>
        <p:spPr bwMode="auto">
          <a:xfrm>
            <a:off x="3886200" y="4191000"/>
            <a:ext cx="1069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Training</a:t>
            </a:r>
          </a:p>
        </p:txBody>
      </p:sp>
      <p:sp>
        <p:nvSpPr>
          <p:cNvPr id="59424" name="Line 32"/>
          <p:cNvSpPr>
            <a:spLocks noChangeShapeType="1"/>
          </p:cNvSpPr>
          <p:nvPr/>
        </p:nvSpPr>
        <p:spPr bwMode="auto">
          <a:xfrm>
            <a:off x="5094288" y="1363663"/>
            <a:ext cx="17827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25" name="Line 33"/>
          <p:cNvSpPr>
            <a:spLocks noChangeShapeType="1"/>
          </p:cNvSpPr>
          <p:nvPr/>
        </p:nvSpPr>
        <p:spPr bwMode="auto">
          <a:xfrm>
            <a:off x="6877050" y="1363663"/>
            <a:ext cx="0" cy="839787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26" name="Text Box 34"/>
          <p:cNvSpPr txBox="1">
            <a:spLocks noChangeArrowheads="1"/>
          </p:cNvSpPr>
          <p:nvPr/>
        </p:nvSpPr>
        <p:spPr bwMode="auto">
          <a:xfrm>
            <a:off x="6965950" y="990600"/>
            <a:ext cx="187325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ETDs categorized into a node of the category tree (after classification)</a:t>
            </a:r>
          </a:p>
        </p:txBody>
      </p:sp>
      <p:sp>
        <p:nvSpPr>
          <p:cNvPr id="23587" name="Rectangle 35"/>
          <p:cNvSpPr>
            <a:spLocks noChangeArrowheads="1"/>
          </p:cNvSpPr>
          <p:nvPr/>
        </p:nvSpPr>
        <p:spPr bwMode="auto">
          <a:xfrm>
            <a:off x="0" y="0"/>
            <a:ext cx="3886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ETD 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Classification Research: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3588" name="Rectangle 36"/>
          <p:cNvSpPr>
            <a:spLocks noChangeArrowheads="1"/>
          </p:cNvSpPr>
          <p:nvPr/>
        </p:nvSpPr>
        <p:spPr bwMode="auto">
          <a:xfrm>
            <a:off x="5105400" y="0"/>
            <a:ext cx="4038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Algorithm 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Pipeline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2000" dirty="0" smtClean="0">
                <a:effectLst>
                  <a:outerShdw dist="38100" sx="1000" sy="1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en-US" sz="2000" dirty="0" err="1" smtClean="0">
                <a:effectLst>
                  <a:outerShdw dist="38100" sx="1000" sy="1000" algn="tl">
                    <a:srgbClr val="000000"/>
                  </a:outerShdw>
                </a:effectLst>
                <a:latin typeface="Arial" charset="0"/>
              </a:rPr>
              <a:t>Venkat</a:t>
            </a:r>
            <a:r>
              <a:rPr lang="en-US" sz="2000" dirty="0" smtClean="0">
                <a:effectLst>
                  <a:outerShdw dist="38100" sx="1000" sy="1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000" dirty="0" err="1" smtClean="0">
                <a:effectLst>
                  <a:outerShdw dist="38100" sx="1000" sy="1000" algn="tl">
                    <a:srgbClr val="000000"/>
                  </a:outerShdw>
                </a:effectLst>
                <a:latin typeface="Arial" charset="0"/>
              </a:rPr>
              <a:t>Srinivasan</a:t>
            </a:r>
            <a:r>
              <a:rPr lang="en-US" sz="2000" dirty="0" smtClean="0">
                <a:effectLst>
                  <a:outerShdw dist="38100" sx="1000" sy="1000" algn="tl">
                    <a:srgbClr val="000000"/>
                  </a:outerShdw>
                </a:effectLst>
                <a:latin typeface="Arial" charset="0"/>
              </a:rPr>
              <a:t> dissertation)</a:t>
            </a:r>
            <a:endParaRPr lang="en-US" sz="2000" dirty="0">
              <a:effectLst>
                <a:outerShdw dist="38100" sx="1000" sy="1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AF448E0-07FB-4E1D-837C-C61F82CDC534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2304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Why ETD?  Short Answer</a:t>
            </a:r>
          </a:p>
        </p:txBody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4895850"/>
          </a:xfrm>
        </p:spPr>
        <p:txBody>
          <a:bodyPr/>
          <a:lstStyle/>
          <a:p>
            <a:pPr eaLnBrk="1" hangingPunct="1"/>
            <a:r>
              <a:rPr lang="en-US" sz="2800" smtClean="0"/>
              <a:t>For Students:</a:t>
            </a:r>
          </a:p>
          <a:p>
            <a:pPr lvl="1" eaLnBrk="1" hangingPunct="1"/>
            <a:r>
              <a:rPr lang="en-US" sz="2400" smtClean="0"/>
              <a:t>Gain knowledge and skills for the Information Age</a:t>
            </a:r>
          </a:p>
          <a:p>
            <a:pPr lvl="1" eaLnBrk="1" hangingPunct="1"/>
            <a:r>
              <a:rPr lang="en-US" sz="2400" smtClean="0"/>
              <a:t>Richer communication (digital information, multimedia, …)</a:t>
            </a:r>
          </a:p>
          <a:p>
            <a:pPr eaLnBrk="1" hangingPunct="1"/>
            <a:r>
              <a:rPr lang="en-US" sz="2800" smtClean="0"/>
              <a:t>For Universities: </a:t>
            </a:r>
          </a:p>
          <a:p>
            <a:pPr lvl="1" eaLnBrk="1" hangingPunct="1"/>
            <a:r>
              <a:rPr lang="en-US" sz="2400" smtClean="0"/>
              <a:t>Easy way to enter the digital library field and benefit thereby</a:t>
            </a:r>
          </a:p>
          <a:p>
            <a:pPr eaLnBrk="1" hangingPunct="1"/>
            <a:r>
              <a:rPr lang="en-US" sz="2800" smtClean="0"/>
              <a:t>For the World: </a:t>
            </a:r>
          </a:p>
          <a:p>
            <a:pPr lvl="1" eaLnBrk="1" hangingPunct="1"/>
            <a:r>
              <a:rPr lang="en-US" sz="2400" smtClean="0"/>
              <a:t>Global digital library – large, useful, many services</a:t>
            </a:r>
          </a:p>
          <a:p>
            <a:pPr eaLnBrk="1" hangingPunct="1"/>
            <a:r>
              <a:rPr lang="en-US" sz="2800" smtClean="0"/>
              <a:t>General:</a:t>
            </a:r>
          </a:p>
          <a:p>
            <a:pPr lvl="1" eaLnBrk="1" hangingPunct="1"/>
            <a:r>
              <a:rPr lang="en-US" sz="2400" smtClean="0"/>
              <a:t>Save time and money</a:t>
            </a:r>
          </a:p>
          <a:p>
            <a:pPr lvl="1" eaLnBrk="1" hangingPunct="1"/>
            <a:r>
              <a:rPr lang="en-US" sz="2400" smtClean="0"/>
              <a:t>Increased visibility for all associated with research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4850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smtClean="0"/>
              <a:t>Outline </a:t>
            </a:r>
            <a:endParaRPr lang="en-US" sz="6600" smtClean="0">
              <a:solidFill>
                <a:srgbClr val="FF33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5105400"/>
          </a:xfrm>
          <a:noFill/>
        </p:spPr>
        <p:txBody>
          <a:bodyPr lIns="92075" tIns="46038" rIns="92075" bIns="46038">
            <a:normAutofit/>
          </a:bodyPr>
          <a:lstStyle/>
          <a:p>
            <a:pPr eaLnBrk="1" hangingPunct="1">
              <a:spcBef>
                <a:spcPct val="40000"/>
              </a:spcBef>
            </a:pPr>
            <a:r>
              <a:rPr lang="en-US" dirty="0" smtClean="0"/>
              <a:t>Acknowledgements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NDLTD</a:t>
            </a:r>
          </a:p>
          <a:p>
            <a:pPr eaLnBrk="1" hangingPunct="1">
              <a:spcBef>
                <a:spcPct val="40000"/>
              </a:spcBef>
            </a:pPr>
            <a:r>
              <a:rPr lang="en-US" b="1" dirty="0" smtClean="0"/>
              <a:t>Digital Library Curriculum Project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Ensemble (Pathway in NSDL)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Extra </a:t>
            </a:r>
            <a:r>
              <a:rPr lang="en-US" dirty="0" smtClean="0"/>
              <a:t>Slides</a:t>
            </a:r>
          </a:p>
          <a:p>
            <a:pPr lvl="1"/>
            <a:r>
              <a:rPr lang="en-US" dirty="0" smtClean="0"/>
              <a:t>Digital Libraries</a:t>
            </a:r>
          </a:p>
          <a:p>
            <a:pPr lvl="1"/>
            <a:r>
              <a:rPr lang="en-US" dirty="0" smtClean="0"/>
              <a:t>Crisis, Tragedy &amp; Recovery Network (</a:t>
            </a:r>
            <a:r>
              <a:rPr lang="en-US" dirty="0" err="1" smtClean="0"/>
              <a:t>CTRnet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Digital Preserve in Second Life</a:t>
            </a:r>
          </a:p>
          <a:p>
            <a:pPr eaLnBrk="1" hangingPunct="1">
              <a:spcBef>
                <a:spcPct val="40000"/>
              </a:spcBef>
            </a:pPr>
            <a:endParaRPr lang="en-US" dirty="0" smtClean="0"/>
          </a:p>
          <a:p>
            <a:pPr eaLnBrk="1" hangingPunct="1">
              <a:spcBef>
                <a:spcPct val="40000"/>
              </a:spcBef>
            </a:pPr>
            <a:endParaRPr lang="en-US" dirty="0" smtClean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4DFE412-01EE-4823-B11D-F0C702B30260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DL Curriculum Framework</a:t>
            </a: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814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304800" y="1447800"/>
          <a:ext cx="8458200" cy="4819650"/>
        </p:xfrm>
        <a:graphic>
          <a:graphicData uri="http://schemas.openxmlformats.org/presentationml/2006/ole">
            <p:oleObj spid="_x0000_s12290" name="Visio" r:id="rId4" imgW="7121387" imgH="4061129" progId="">
              <p:embed/>
            </p:oleObj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</a:t>
            </a:r>
            <a:r>
              <a:rPr lang="en-US" sz="2000" b="1" dirty="0" smtClean="0"/>
              <a:t>. Module name </a:t>
            </a:r>
          </a:p>
          <a:p>
            <a:r>
              <a:rPr lang="en-US" sz="2000" b="1" dirty="0" smtClean="0"/>
              <a:t>2. Scope </a:t>
            </a:r>
          </a:p>
          <a:p>
            <a:r>
              <a:rPr lang="en-US" sz="2000" b="1" dirty="0" smtClean="0"/>
              <a:t>3. Learning objectives </a:t>
            </a:r>
          </a:p>
          <a:p>
            <a:r>
              <a:rPr lang="en-US" sz="2000" b="1" dirty="0" smtClean="0"/>
              <a:t>4. 5S characteristics of the module (streams, structures, spaces, scenarios, society)</a:t>
            </a:r>
          </a:p>
          <a:p>
            <a:r>
              <a:rPr lang="en-US" sz="2000" b="1" dirty="0" smtClean="0"/>
              <a:t>5. Level of effort required (in-class and out-of-class time required for students) </a:t>
            </a:r>
          </a:p>
          <a:p>
            <a:r>
              <a:rPr lang="en-US" sz="2000" b="1" dirty="0" smtClean="0"/>
              <a:t>6. Relationships with other modules (flow between modules) </a:t>
            </a:r>
          </a:p>
          <a:p>
            <a:r>
              <a:rPr lang="en-US" sz="2000" b="1" dirty="0" smtClean="0"/>
              <a:t>7. Prerequisite knowledge/skills required (what the students need to know </a:t>
            </a:r>
            <a:r>
              <a:rPr lang="en-US" sz="2000" b="1" dirty="0" smtClean="0"/>
              <a:t>prior</a:t>
            </a:r>
          </a:p>
          <a:p>
            <a:r>
              <a:rPr lang="en-US" sz="2000" b="1" dirty="0" smtClean="0"/>
              <a:t>  to </a:t>
            </a:r>
            <a:r>
              <a:rPr lang="en-US" sz="2000" b="1" dirty="0" smtClean="0"/>
              <a:t>beginning the module; completion optional; complete only if </a:t>
            </a:r>
            <a:r>
              <a:rPr lang="en-US" sz="2000" b="1" dirty="0" smtClean="0"/>
              <a:t>prerequisite</a:t>
            </a:r>
          </a:p>
          <a:p>
            <a:r>
              <a:rPr lang="en-US" sz="2000" b="1" dirty="0" smtClean="0"/>
              <a:t>  knowledge/skills </a:t>
            </a:r>
            <a:r>
              <a:rPr lang="en-US" sz="2000" b="1" dirty="0" smtClean="0"/>
              <a:t>are </a:t>
            </a:r>
            <a:r>
              <a:rPr lang="en-US" sz="2000" b="1" i="1" dirty="0" smtClean="0"/>
              <a:t>not</a:t>
            </a:r>
            <a:r>
              <a:rPr lang="en-US" sz="2000" b="1" dirty="0" smtClean="0"/>
              <a:t> included in other modules) </a:t>
            </a:r>
          </a:p>
          <a:p>
            <a:r>
              <a:rPr lang="en-US" sz="2000" b="1" dirty="0" smtClean="0"/>
              <a:t>8. Introductory remedial instruction (the body of knowledge to be taught for </a:t>
            </a:r>
            <a:r>
              <a:rPr lang="en-US" sz="2000" b="1" dirty="0" smtClean="0"/>
              <a:t>the</a:t>
            </a:r>
          </a:p>
          <a:p>
            <a:r>
              <a:rPr lang="en-US" sz="2000" b="1" dirty="0" smtClean="0"/>
              <a:t>  prerequisite </a:t>
            </a:r>
            <a:r>
              <a:rPr lang="en-US" sz="2000" b="1" dirty="0" smtClean="0"/>
              <a:t>knowledge/skills required; completion optional) </a:t>
            </a:r>
          </a:p>
          <a:p>
            <a:r>
              <a:rPr lang="en-US" sz="2000" b="1" dirty="0" smtClean="0"/>
              <a:t>9. Body of knowledge (theory + practice; an outline that could be used as </a:t>
            </a:r>
            <a:r>
              <a:rPr lang="en-US" sz="2000" b="1" dirty="0" smtClean="0"/>
              <a:t>the</a:t>
            </a:r>
          </a:p>
          <a:p>
            <a:r>
              <a:rPr lang="en-US" sz="2000" b="1" dirty="0" smtClean="0"/>
              <a:t>  basis </a:t>
            </a:r>
            <a:r>
              <a:rPr lang="en-US" sz="2000" b="1" dirty="0" smtClean="0"/>
              <a:t>for class lectures)</a:t>
            </a:r>
          </a:p>
          <a:p>
            <a:r>
              <a:rPr lang="en-US" sz="2000" b="1" dirty="0" smtClean="0"/>
              <a:t>10. Resources (required readings for students; additional suggested </a:t>
            </a:r>
            <a:r>
              <a:rPr lang="en-US" sz="2000" b="1" dirty="0" smtClean="0"/>
              <a:t>readings</a:t>
            </a:r>
          </a:p>
          <a:p>
            <a:r>
              <a:rPr lang="en-US" sz="2000" b="1" dirty="0" smtClean="0"/>
              <a:t>  for </a:t>
            </a:r>
            <a:r>
              <a:rPr lang="en-US" sz="2000" b="1" dirty="0" smtClean="0"/>
              <a:t>instructor and students) </a:t>
            </a:r>
          </a:p>
          <a:p>
            <a:r>
              <a:rPr lang="en-US" sz="2000" b="1" dirty="0" smtClean="0"/>
              <a:t>11. Exercises / Learning activities</a:t>
            </a:r>
          </a:p>
          <a:p>
            <a:r>
              <a:rPr lang="en-US" sz="2000" b="1" dirty="0" smtClean="0"/>
              <a:t>12. Evaluation of learning objective achievement (graded exercises </a:t>
            </a:r>
            <a:r>
              <a:rPr lang="en-US" sz="2000" b="1" dirty="0" smtClean="0"/>
              <a:t>or</a:t>
            </a:r>
          </a:p>
          <a:p>
            <a:r>
              <a:rPr lang="en-US" sz="2000" b="1" dirty="0" smtClean="0"/>
              <a:t> </a:t>
            </a:r>
            <a:r>
              <a:rPr lang="en-US" sz="2000" b="1" dirty="0" smtClean="0"/>
              <a:t> assignments</a:t>
            </a:r>
            <a:r>
              <a:rPr lang="en-US" sz="2000" b="1" dirty="0" smtClean="0"/>
              <a:t>)</a:t>
            </a:r>
          </a:p>
          <a:p>
            <a:r>
              <a:rPr lang="en-US" sz="2000" b="1" dirty="0" smtClean="0"/>
              <a:t>13. Glossary </a:t>
            </a:r>
          </a:p>
          <a:p>
            <a:r>
              <a:rPr lang="en-US" sz="2000" b="1" dirty="0" smtClean="0"/>
              <a:t>14. Additional useful links </a:t>
            </a:r>
          </a:p>
          <a:p>
            <a:r>
              <a:rPr lang="en-US" sz="2000" b="1" dirty="0" smtClean="0"/>
              <a:t>15. Contributors (authors of module, reviewers of module)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DL Curric. Project - 1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NSF awards to VT and UNC-CH</a:t>
            </a:r>
          </a:p>
          <a:p>
            <a:pPr eaLnBrk="1" hangingPunct="1"/>
            <a:r>
              <a:rPr lang="en-US" dirty="0" smtClean="0"/>
              <a:t>CS and LIS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Project server: http://curric.dlib.vt.edu/</a:t>
            </a:r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r>
              <a:rPr lang="en-US" dirty="0" err="1" smtClean="0"/>
              <a:t>Wikiversity</a:t>
            </a:r>
            <a:r>
              <a:rPr lang="en-US" dirty="0" smtClean="0"/>
              <a:t>: http://en.wikiversity.org/wiki/Curriculum_on_Digital_Libraries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8505167-BD19-43F4-9E54-B3C6C4264527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DL Curric. Project - 2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51816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/>
              <a:t>Module 1-b: History of digital libraries and library automation</a:t>
            </a:r>
          </a:p>
          <a:p>
            <a:pPr eaLnBrk="1" hangingPunct="1"/>
            <a:r>
              <a:rPr lang="en-US" b="1" dirty="0" smtClean="0"/>
              <a:t>Module 2-c: File Formats, Transformation, and Migration</a:t>
            </a:r>
            <a:endParaRPr lang="en-US" dirty="0" smtClean="0"/>
          </a:p>
          <a:p>
            <a:pPr eaLnBrk="1" hangingPunct="1"/>
            <a:r>
              <a:rPr lang="en-US" b="1" dirty="0" smtClean="0"/>
              <a:t>Module 3-b: </a:t>
            </a:r>
            <a:r>
              <a:rPr lang="en-US" b="1" dirty="0" smtClean="0"/>
              <a:t>Digitization</a:t>
            </a:r>
          </a:p>
          <a:p>
            <a:pPr eaLnBrk="1" hangingPunct="1"/>
            <a:r>
              <a:rPr lang="en-US" b="1" dirty="0" smtClean="0"/>
              <a:t>Module 3-e (7-e): Web Publishing</a:t>
            </a:r>
          </a:p>
          <a:p>
            <a:pPr eaLnBrk="1" hangingPunct="1"/>
            <a:r>
              <a:rPr lang="en-US" b="1" dirty="0" smtClean="0"/>
              <a:t>Module 3-f (7-f): Crawling</a:t>
            </a:r>
            <a:endParaRPr lang="en-US" dirty="0" smtClean="0"/>
          </a:p>
          <a:p>
            <a:pPr eaLnBrk="1" hangingPunct="1"/>
            <a:r>
              <a:rPr lang="en-US" b="1" dirty="0" smtClean="0"/>
              <a:t>Module 4-b: Metadata</a:t>
            </a:r>
            <a:endParaRPr lang="en-US" dirty="0" smtClean="0"/>
          </a:p>
          <a:p>
            <a:pPr eaLnBrk="1" hangingPunct="1"/>
            <a:r>
              <a:rPr lang="en-US" b="1" dirty="0" smtClean="0"/>
              <a:t>Module 5-a: Architecture </a:t>
            </a:r>
            <a:r>
              <a:rPr lang="en-US" b="1" dirty="0" smtClean="0"/>
              <a:t>overview</a:t>
            </a:r>
            <a:endParaRPr 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A6A8DDF-F60B-4FF8-86A2-82319698733F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DL Curric. Project - 2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b="1" dirty="0" smtClean="0"/>
              <a:t>Module 5-b: Application software</a:t>
            </a:r>
          </a:p>
          <a:p>
            <a:pPr eaLnBrk="1" hangingPunct="1"/>
            <a:r>
              <a:rPr lang="en-US" b="1" dirty="0" smtClean="0"/>
              <a:t>Module 5-d: Protocols</a:t>
            </a:r>
            <a:endParaRPr lang="en-US" dirty="0" smtClean="0"/>
          </a:p>
          <a:p>
            <a:pPr eaLnBrk="1" hangingPunct="1"/>
            <a:r>
              <a:rPr lang="en-US" b="1" dirty="0" smtClean="0"/>
              <a:t>Module 6-a: Information needs/relevance</a:t>
            </a:r>
          </a:p>
          <a:p>
            <a:pPr eaLnBrk="1" hangingPunct="1"/>
            <a:r>
              <a:rPr lang="en-US" b="1" dirty="0" smtClean="0"/>
              <a:t>Module 6-b: Online information seeking behaviors and search strategies</a:t>
            </a:r>
            <a:endParaRPr lang="en-US" dirty="0" smtClean="0"/>
          </a:p>
          <a:p>
            <a:pPr eaLnBrk="1" hangingPunct="1"/>
            <a:r>
              <a:rPr lang="en-US" b="1" dirty="0" smtClean="0"/>
              <a:t>Module 6-d: Interaction design and usability </a:t>
            </a:r>
            <a:r>
              <a:rPr lang="en-US" b="1" dirty="0" smtClean="0"/>
              <a:t>assessment</a:t>
            </a:r>
          </a:p>
          <a:p>
            <a:pPr eaLnBrk="1" hangingPunct="1"/>
            <a:r>
              <a:rPr lang="en-US" b="1" dirty="0" smtClean="0"/>
              <a:t>Module 7-a: Indexing and searching</a:t>
            </a:r>
          </a:p>
          <a:p>
            <a:pPr eaLnBrk="1" hangingPunct="1"/>
            <a:r>
              <a:rPr lang="en-US" b="1" dirty="0" smtClean="0"/>
              <a:t>Module 7-a(1): Image retrieval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2B2FDA0-DD92-44F7-9B3D-73CD6A390067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DL Curric. Project - 3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51054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b="1" dirty="0" smtClean="0"/>
              <a:t>Module 7-b: Reference </a:t>
            </a:r>
            <a:r>
              <a:rPr lang="en-US" b="1" dirty="0" smtClean="0"/>
              <a:t>services</a:t>
            </a:r>
          </a:p>
          <a:p>
            <a:pPr eaLnBrk="1" hangingPunct="1"/>
            <a:r>
              <a:rPr lang="en-US" b="1" dirty="0" smtClean="0"/>
              <a:t>Module 7-c: Recommender systems</a:t>
            </a:r>
          </a:p>
          <a:p>
            <a:pPr eaLnBrk="1" hangingPunct="1"/>
            <a:r>
              <a:rPr lang="en-US" b="1" dirty="0" smtClean="0"/>
              <a:t>Module 7-d: Routing</a:t>
            </a:r>
            <a:endParaRPr lang="en-US" b="1" dirty="0" smtClean="0"/>
          </a:p>
          <a:p>
            <a:pPr eaLnBrk="1" hangingPunct="1"/>
            <a:r>
              <a:rPr lang="en-US" b="1" dirty="0" smtClean="0"/>
              <a:t>Module 7-g: </a:t>
            </a:r>
            <a:r>
              <a:rPr lang="en-US" b="1" dirty="0" smtClean="0"/>
              <a:t>Personalization</a:t>
            </a:r>
          </a:p>
          <a:p>
            <a:pPr eaLnBrk="1" hangingPunct="1"/>
            <a:r>
              <a:rPr lang="en-US" b="1" dirty="0" smtClean="0"/>
              <a:t>Module 8-a: Preservation</a:t>
            </a:r>
            <a:endParaRPr lang="en-US" b="1" dirty="0" smtClean="0"/>
          </a:p>
          <a:p>
            <a:pPr eaLnBrk="1" hangingPunct="1"/>
            <a:r>
              <a:rPr lang="en-US" b="1" dirty="0" smtClean="0"/>
              <a:t>Module 8-b: Web </a:t>
            </a:r>
            <a:r>
              <a:rPr lang="en-US" b="1" dirty="0" smtClean="0"/>
              <a:t>archiving</a:t>
            </a:r>
            <a:endParaRPr lang="en-US" dirty="0" smtClean="0"/>
          </a:p>
          <a:p>
            <a:pPr eaLnBrk="1" hangingPunct="1"/>
            <a:r>
              <a:rPr lang="en-US" b="1" dirty="0" smtClean="0"/>
              <a:t>Module 9-c: Digital library evaluation, user studies</a:t>
            </a:r>
          </a:p>
          <a:p>
            <a:pPr eaLnBrk="1" hangingPunct="1"/>
            <a:endParaRPr lang="en-US" b="1" dirty="0" smtClean="0"/>
          </a:p>
          <a:p>
            <a:pPr eaLnBrk="1" hangingPunct="1"/>
            <a:r>
              <a:rPr lang="en-US" b="1" dirty="0" smtClean="0"/>
              <a:t>Plus </a:t>
            </a:r>
            <a:r>
              <a:rPr lang="en-US" b="1" dirty="0" smtClean="0"/>
              <a:t>others in process, </a:t>
            </a:r>
            <a:r>
              <a:rPr lang="en-US" b="1" dirty="0" smtClean="0"/>
              <a:t>and 10 under development by VT’s CS5604Fall 2010 students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D7F19B-02A4-4E57-ADF4-BB621AC91043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90800" y="-333375"/>
            <a:ext cx="11506200" cy="71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4850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smtClean="0"/>
              <a:t>Outline </a:t>
            </a:r>
            <a:endParaRPr lang="en-US" sz="6600" smtClean="0">
              <a:solidFill>
                <a:srgbClr val="FF33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5105400"/>
          </a:xfrm>
          <a:noFill/>
        </p:spPr>
        <p:txBody>
          <a:bodyPr lIns="92075" tIns="46038" rIns="92075" bIns="46038">
            <a:normAutofit/>
          </a:bodyPr>
          <a:lstStyle/>
          <a:p>
            <a:pPr eaLnBrk="1" hangingPunct="1">
              <a:spcBef>
                <a:spcPct val="40000"/>
              </a:spcBef>
            </a:pPr>
            <a:r>
              <a:rPr lang="en-US" b="1" dirty="0" smtClean="0"/>
              <a:t>Acknowledgements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NDLTD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Digital Library Curriculum Project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Ensemble (Pathway in NSDL)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Extra </a:t>
            </a:r>
            <a:r>
              <a:rPr lang="en-US" dirty="0" smtClean="0"/>
              <a:t>Slides</a:t>
            </a:r>
          </a:p>
          <a:p>
            <a:pPr lvl="1"/>
            <a:r>
              <a:rPr lang="en-US" dirty="0" smtClean="0"/>
              <a:t>Digital Libraries</a:t>
            </a:r>
          </a:p>
          <a:p>
            <a:pPr lvl="1"/>
            <a:r>
              <a:rPr lang="en-US" dirty="0" smtClean="0"/>
              <a:t>Crisis, Tragedy &amp; Recovery Network (</a:t>
            </a:r>
            <a:r>
              <a:rPr lang="en-US" dirty="0" err="1" smtClean="0"/>
              <a:t>CTRnet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Digital Preserve in Second Life</a:t>
            </a:r>
          </a:p>
          <a:p>
            <a:pPr eaLnBrk="1" hangingPunct="1">
              <a:spcBef>
                <a:spcPct val="40000"/>
              </a:spcBef>
            </a:pPr>
            <a:endParaRPr lang="en-US" dirty="0" smtClean="0"/>
          </a:p>
          <a:p>
            <a:pPr eaLnBrk="1" hangingPunct="1">
              <a:spcBef>
                <a:spcPct val="40000"/>
              </a:spcBef>
            </a:pPr>
            <a:endParaRPr lang="en-US" dirty="0" smtClean="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71600" y="-666750"/>
            <a:ext cx="12039600" cy="752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-914400"/>
            <a:ext cx="1024128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55626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Modules for 5 more packages just completed: </a:t>
            </a:r>
            <a:r>
              <a:rPr lang="en-US" sz="2400" b="1" dirty="0" smtClean="0"/>
              <a:t>CLUTO, NLTK, SOLR, </a:t>
            </a:r>
            <a:r>
              <a:rPr lang="en-US" sz="2400" b="1" dirty="0" err="1" smtClean="0"/>
              <a:t>TRECeval</a:t>
            </a:r>
            <a:r>
              <a:rPr lang="en-US" sz="2400" b="1" dirty="0" smtClean="0"/>
              <a:t>, and </a:t>
            </a:r>
            <a:r>
              <a:rPr lang="en-US" sz="2400" b="1" dirty="0" err="1" smtClean="0"/>
              <a:t>WordNet</a:t>
            </a:r>
            <a:r>
              <a:rPr lang="en-US" sz="2400" b="1" dirty="0" smtClean="0"/>
              <a:t>. </a:t>
            </a:r>
            <a:r>
              <a:rPr lang="en-US" sz="2400" dirty="0" smtClean="0"/>
              <a:t>5 </a:t>
            </a:r>
            <a:r>
              <a:rPr lang="en-US" sz="2400" dirty="0" smtClean="0"/>
              <a:t>more will be completed in December: </a:t>
            </a:r>
            <a:r>
              <a:rPr lang="en-US" sz="2400" b="1" dirty="0" err="1" smtClean="0"/>
              <a:t>Hadoop</a:t>
            </a:r>
            <a:r>
              <a:rPr lang="en-US" sz="2400" b="1" dirty="0" smtClean="0"/>
              <a:t>, Lemur, R, </a:t>
            </a:r>
            <a:r>
              <a:rPr lang="en-US" sz="2400" b="1" dirty="0" err="1" smtClean="0"/>
              <a:t>Weka</a:t>
            </a:r>
            <a:r>
              <a:rPr lang="en-US" sz="2400" b="1" dirty="0" smtClean="0"/>
              <a:t>, and an </a:t>
            </a:r>
            <a:r>
              <a:rPr lang="en-US" sz="2400" b="1" dirty="0" err="1" smtClean="0"/>
              <a:t>XMLdatabase</a:t>
            </a:r>
            <a:r>
              <a:rPr lang="en-US" sz="2400" b="1" dirty="0" smtClean="0"/>
              <a:t>    (on IBM Cloud)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F7613B2-0E89-48B7-9788-2138F76B0292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to organize a DL course?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Various frameworks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What, Why, How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History, Current status, Future (research)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Economics: open source, sustainability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Social: users/patrons, management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Technical: HCI, HT, IR, LIS, Web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Suggest that concept maps be drawn by readers to help in working with this book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Instructors can access “expert” maps with IHMC tools</a:t>
            </a:r>
            <a:endParaRPr lang="en-US" sz="3600" smtClean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4850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smtClean="0"/>
              <a:t>Outline </a:t>
            </a:r>
            <a:endParaRPr lang="en-US" sz="6600" smtClean="0">
              <a:solidFill>
                <a:srgbClr val="FF33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5105400"/>
          </a:xfrm>
          <a:noFill/>
        </p:spPr>
        <p:txBody>
          <a:bodyPr lIns="92075" tIns="46038" rIns="92075" bIns="46038">
            <a:normAutofit/>
          </a:bodyPr>
          <a:lstStyle/>
          <a:p>
            <a:pPr eaLnBrk="1" hangingPunct="1">
              <a:spcBef>
                <a:spcPct val="40000"/>
              </a:spcBef>
            </a:pPr>
            <a:r>
              <a:rPr lang="en-US" dirty="0" smtClean="0"/>
              <a:t>Acknowledgements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NDLTD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Digital Library Curriculum Project</a:t>
            </a:r>
          </a:p>
          <a:p>
            <a:pPr eaLnBrk="1" hangingPunct="1">
              <a:spcBef>
                <a:spcPct val="40000"/>
              </a:spcBef>
            </a:pPr>
            <a:r>
              <a:rPr lang="en-US" b="1" dirty="0" smtClean="0"/>
              <a:t>Ensemble (Pathway in NSDL)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Extra </a:t>
            </a:r>
            <a:r>
              <a:rPr lang="en-US" dirty="0" smtClean="0"/>
              <a:t>Slides</a:t>
            </a:r>
          </a:p>
          <a:p>
            <a:pPr lvl="1"/>
            <a:r>
              <a:rPr lang="en-US" dirty="0" smtClean="0"/>
              <a:t>Digital Libraries</a:t>
            </a:r>
          </a:p>
          <a:p>
            <a:pPr lvl="1"/>
            <a:r>
              <a:rPr lang="en-US" dirty="0" smtClean="0"/>
              <a:t>Crisis, Tragedy &amp; Recovery Network (</a:t>
            </a:r>
            <a:r>
              <a:rPr lang="en-US" dirty="0" err="1" smtClean="0"/>
              <a:t>CTRnet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Digital Preserve in Second Life</a:t>
            </a:r>
          </a:p>
          <a:p>
            <a:pPr eaLnBrk="1" hangingPunct="1">
              <a:spcBef>
                <a:spcPct val="40000"/>
              </a:spcBef>
            </a:pPr>
            <a:endParaRPr lang="en-US" dirty="0" smtClean="0"/>
          </a:p>
          <a:p>
            <a:pPr eaLnBrk="1" hangingPunct="1">
              <a:spcBef>
                <a:spcPct val="40000"/>
              </a:spcBef>
            </a:pPr>
            <a:endParaRPr lang="en-US" dirty="0" smtClean="0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197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1972" name="Rectangle 4"/>
          <p:cNvSpPr>
            <a:spLocks noChangeArrowheads="1"/>
          </p:cNvSpPr>
          <p:nvPr/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1973" name="Rectangle 5"/>
          <p:cNvSpPr>
            <a:spLocks noChangeArrowheads="1"/>
          </p:cNvSpPr>
          <p:nvPr/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1974" name="Rectangle 6"/>
          <p:cNvSpPr>
            <a:spLocks noChangeArrowheads="1"/>
          </p:cNvSpPr>
          <p:nvPr/>
        </p:nvSpPr>
        <p:spPr bwMode="auto">
          <a:xfrm>
            <a:off x="3810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1975" name="Rectangle 7"/>
          <p:cNvSpPr>
            <a:spLocks noChangeArrowheads="1"/>
          </p:cNvSpPr>
          <p:nvPr/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1976" name="Rectangle 8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10600" cy="876300"/>
          </a:xfrm>
          <a:noFill/>
        </p:spPr>
        <p:txBody>
          <a:bodyPr lIns="92075" tIns="46038" rIns="92075" bIns="46038">
            <a:normAutofit fontScale="90000"/>
          </a:bodyPr>
          <a:lstStyle/>
          <a:p>
            <a:pPr eaLnBrk="1" hangingPunct="1"/>
            <a:r>
              <a:rPr lang="en-US" sz="5400" dirty="0" smtClean="0"/>
              <a:t>Ensemble, Pathway in NSDL</a:t>
            </a:r>
          </a:p>
        </p:txBody>
      </p:sp>
      <p:sp>
        <p:nvSpPr>
          <p:cNvPr id="2119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8686800" cy="48006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  <a:spcBef>
                <a:spcPct val="45000"/>
              </a:spcBef>
            </a:pPr>
            <a:r>
              <a:rPr lang="en-US" sz="3600" dirty="0" smtClean="0"/>
              <a:t>National STEM (science, technology, engineering, and mathematics) education Digital Library – </a:t>
            </a:r>
            <a:r>
              <a:rPr lang="en-US" sz="3600" b="1" dirty="0" smtClean="0">
                <a:solidFill>
                  <a:schemeClr val="tx2"/>
                </a:solidFill>
              </a:rPr>
              <a:t>NSDL</a:t>
            </a:r>
          </a:p>
          <a:p>
            <a:pPr eaLnBrk="1" hangingPunct="1">
              <a:lnSpc>
                <a:spcPct val="90000"/>
              </a:lnSpc>
              <a:spcBef>
                <a:spcPct val="45000"/>
              </a:spcBef>
            </a:pPr>
            <a:r>
              <a:rPr lang="en-US" sz="3600" b="1" dirty="0" smtClean="0">
                <a:solidFill>
                  <a:schemeClr val="tx2"/>
                </a:solidFill>
              </a:rPr>
              <a:t>National Science Digital Library</a:t>
            </a:r>
          </a:p>
          <a:p>
            <a:pPr eaLnBrk="1" hangingPunct="1">
              <a:lnSpc>
                <a:spcPct val="90000"/>
              </a:lnSpc>
              <a:spcBef>
                <a:spcPct val="45000"/>
              </a:spcBef>
            </a:pPr>
            <a:r>
              <a:rPr lang="en-US" sz="3600" b="1" dirty="0" smtClean="0">
                <a:solidFill>
                  <a:schemeClr val="tx2"/>
                </a:solidFill>
              </a:rPr>
              <a:t>www.nsdl.org</a:t>
            </a:r>
          </a:p>
          <a:p>
            <a:pPr eaLnBrk="1" hangingPunct="1">
              <a:lnSpc>
                <a:spcPct val="90000"/>
              </a:lnSpc>
              <a:spcBef>
                <a:spcPct val="45000"/>
              </a:spcBef>
            </a:pPr>
            <a:r>
              <a:rPr lang="en-US" sz="3600" b="1" dirty="0" smtClean="0">
                <a:solidFill>
                  <a:schemeClr val="tx2"/>
                </a:solidFill>
              </a:rPr>
              <a:t>Many projects, largest now called </a:t>
            </a:r>
            <a:r>
              <a:rPr lang="en-US" sz="4400" b="1" dirty="0" smtClean="0">
                <a:solidFill>
                  <a:schemeClr val="tx2"/>
                </a:solidFill>
              </a:rPr>
              <a:t>Pathways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4488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90800" y="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www.nsdl.org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4322" y="685800"/>
            <a:ext cx="9875522" cy="617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90800" y="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NSDL Pathways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0"/>
            <a:ext cx="1097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1"/>
            <a:ext cx="1097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4320" y="0"/>
            <a:ext cx="1097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/>
              <a:t>Acknowledgements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4525963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</a:pPr>
            <a:r>
              <a:rPr lang="en-US" sz="3600" dirty="0" smtClean="0"/>
              <a:t>Mentors (</a:t>
            </a:r>
            <a:r>
              <a:rPr lang="en-US" sz="3600" dirty="0" err="1" smtClean="0"/>
              <a:t>Licklider</a:t>
            </a:r>
            <a:r>
              <a:rPr lang="en-US" sz="3600" dirty="0" smtClean="0"/>
              <a:t> &amp; Kessler 1967-71 MIT, Salton 1978-1983 Cornell)</a:t>
            </a:r>
            <a:endParaRPr lang="en-US" sz="3600" dirty="0" smtClean="0"/>
          </a:p>
          <a:p>
            <a:pPr eaLnBrk="1" hangingPunct="1">
              <a:spcBef>
                <a:spcPts val="0"/>
              </a:spcBef>
            </a:pPr>
            <a:r>
              <a:rPr lang="en-US" sz="3600" dirty="0" smtClean="0"/>
              <a:t>NSF and other sponsors</a:t>
            </a:r>
          </a:p>
          <a:p>
            <a:pPr eaLnBrk="1" hangingPunct="1">
              <a:spcBef>
                <a:spcPts val="0"/>
              </a:spcBef>
            </a:pPr>
            <a:r>
              <a:rPr lang="en-US" sz="3600" dirty="0" smtClean="0"/>
              <a:t>Students, colleagues, co-investigators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Virginia Tech, CS, Digital Library Research Lab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Collaborators: </a:t>
            </a:r>
            <a:r>
              <a:rPr lang="en-US" sz="3600" dirty="0" err="1" smtClean="0"/>
              <a:t>Dlcurric</a:t>
            </a:r>
            <a:r>
              <a:rPr lang="en-US" sz="3600" dirty="0" smtClean="0"/>
              <a:t>, Ensemble, </a:t>
            </a:r>
            <a:r>
              <a:rPr lang="en-US" sz="3600" dirty="0" err="1" smtClean="0"/>
              <a:t>CTRnet</a:t>
            </a:r>
            <a:r>
              <a:rPr lang="en-US" sz="3600" dirty="0" smtClean="0"/>
              <a:t>, …</a:t>
            </a:r>
          </a:p>
          <a:p>
            <a:pPr eaLnBrk="1" hangingPunct="1">
              <a:spcBef>
                <a:spcPts val="0"/>
              </a:spcBef>
            </a:pPr>
            <a:r>
              <a:rPr lang="en-US" sz="3600" dirty="0" smtClean="0"/>
              <a:t>NDLTD Board, Members</a:t>
            </a:r>
          </a:p>
          <a:p>
            <a:pPr eaLnBrk="1" hangingPunct="1">
              <a:spcBef>
                <a:spcPts val="0"/>
              </a:spcBef>
            </a:pPr>
            <a:r>
              <a:rPr lang="en-US" sz="3600" dirty="0" smtClean="0"/>
              <a:t>ETD supporters: conference/regional/local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93DDA1F-0413-4131-80F3-0C5256F7415C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0" y="-685800"/>
            <a:ext cx="13685522" cy="855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57DC17-DA2A-4A67-9221-B9B165969D9B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2129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0"/>
            <a:ext cx="73152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/>
              <a:t>NSDL  Connects:</a:t>
            </a:r>
            <a:endParaRPr lang="en-US" sz="4000" dirty="0" smtClean="0"/>
          </a:p>
        </p:txBody>
      </p:sp>
      <p:sp>
        <p:nvSpPr>
          <p:cNvPr id="11141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990600"/>
            <a:ext cx="8686800" cy="1752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b="1" i="1" dirty="0" smtClean="0">
                <a:solidFill>
                  <a:schemeClr val="tx1"/>
                </a:solidFill>
              </a:rPr>
              <a:t>Users: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students, educators, life-long learners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 smtClean="0">
              <a:solidFill>
                <a:schemeClr val="tx1"/>
              </a:solidFill>
            </a:endParaRPr>
          </a:p>
          <a:p>
            <a:pPr algn="l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b="1" i="1" dirty="0" smtClean="0">
                <a:solidFill>
                  <a:schemeClr val="tx1"/>
                </a:solidFill>
              </a:rPr>
              <a:t>Content:</a:t>
            </a:r>
            <a:r>
              <a:rPr lang="en-US" dirty="0" smtClean="0">
                <a:solidFill>
                  <a:schemeClr val="tx1"/>
                </a:solidFill>
              </a:rPr>
              <a:t> structured learning </a:t>
            </a:r>
            <a:r>
              <a:rPr lang="en-US" dirty="0" smtClean="0">
                <a:solidFill>
                  <a:schemeClr val="tx1"/>
                </a:solidFill>
              </a:rPr>
              <a:t>materials;</a:t>
            </a:r>
          </a:p>
          <a:p>
            <a:pPr algn="l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</a:rPr>
              <a:t>large </a:t>
            </a:r>
            <a:r>
              <a:rPr lang="en-US" dirty="0" smtClean="0">
                <a:solidFill>
                  <a:schemeClr val="tx1"/>
                </a:solidFill>
              </a:rPr>
              <a:t>real-time or archived </a:t>
            </a:r>
            <a:r>
              <a:rPr lang="en-US" dirty="0" smtClean="0">
                <a:solidFill>
                  <a:schemeClr val="tx1"/>
                </a:solidFill>
              </a:rPr>
              <a:t>datasets;</a:t>
            </a:r>
          </a:p>
          <a:p>
            <a:pPr algn="l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</a:rPr>
              <a:t>audio</a:t>
            </a:r>
            <a:r>
              <a:rPr lang="en-US" dirty="0" smtClean="0">
                <a:solidFill>
                  <a:schemeClr val="tx1"/>
                </a:solidFill>
              </a:rPr>
              <a:t>, images, </a:t>
            </a:r>
            <a:r>
              <a:rPr lang="en-US" dirty="0" smtClean="0">
                <a:solidFill>
                  <a:schemeClr val="tx1"/>
                </a:solidFill>
              </a:rPr>
              <a:t>animations;</a:t>
            </a:r>
          </a:p>
          <a:p>
            <a:pPr algn="l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</a:rPr>
              <a:t>primary sources;</a:t>
            </a:r>
          </a:p>
          <a:p>
            <a:pPr algn="l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</a:rPr>
              <a:t>digital </a:t>
            </a:r>
            <a:r>
              <a:rPr lang="en-US" dirty="0" smtClean="0">
                <a:solidFill>
                  <a:schemeClr val="tx1"/>
                </a:solidFill>
              </a:rPr>
              <a:t>learning objects (e.g. applets</a:t>
            </a:r>
            <a:r>
              <a:rPr lang="en-US" dirty="0" smtClean="0">
                <a:solidFill>
                  <a:schemeClr val="tx1"/>
                </a:solidFill>
              </a:rPr>
              <a:t>);</a:t>
            </a:r>
          </a:p>
          <a:p>
            <a:pPr algn="l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</a:rPr>
              <a:t>interactive </a:t>
            </a:r>
            <a:r>
              <a:rPr lang="en-US" dirty="0" smtClean="0">
                <a:solidFill>
                  <a:schemeClr val="tx1"/>
                </a:solidFill>
              </a:rPr>
              <a:t>(virtual, remote) laboratories; ...</a:t>
            </a:r>
          </a:p>
          <a:p>
            <a:pPr algn="l" eaLnBrk="1" hangingPunct="1">
              <a:lnSpc>
                <a:spcPct val="90000"/>
              </a:lnSpc>
              <a:buClr>
                <a:schemeClr val="tx1"/>
              </a:buClr>
            </a:pPr>
            <a:endParaRPr lang="en-US" dirty="0" smtClean="0">
              <a:solidFill>
                <a:schemeClr val="tx1"/>
              </a:solidFill>
            </a:endParaRPr>
          </a:p>
          <a:p>
            <a:pPr algn="l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b="1" i="1" dirty="0" smtClean="0">
                <a:solidFill>
                  <a:schemeClr val="tx1"/>
                </a:solidFill>
              </a:rPr>
              <a:t>Tools:</a:t>
            </a:r>
            <a:r>
              <a:rPr lang="en-US" dirty="0" smtClean="0">
                <a:solidFill>
                  <a:schemeClr val="tx1"/>
                </a:solidFill>
              </a:rPr>
              <a:t> search; refer; validate; integrate; create; customize; publish; share; notify; collaborate; 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43800" y="304800"/>
            <a:ext cx="148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3 slides</a:t>
            </a:r>
          </a:p>
          <a:p>
            <a:r>
              <a:rPr lang="en-US" dirty="0" smtClean="0"/>
              <a:t>from Lee Zia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4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4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4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4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4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4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4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4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4115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B16F4DD-064B-4BB4-8C13-AD8AECBC33B2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21401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/>
              <a:t>Collections</a:t>
            </a:r>
            <a:endParaRPr lang="en-US" sz="4000" dirty="0" smtClean="0"/>
          </a:p>
        </p:txBody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8915400" cy="52578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Discovery of content</a:t>
            </a:r>
          </a:p>
          <a:p>
            <a:pPr eaLnBrk="1" hangingPunct="1"/>
            <a:r>
              <a:rPr lang="en-US" dirty="0" smtClean="0"/>
              <a:t>Classification and cataloguing</a:t>
            </a:r>
          </a:p>
          <a:p>
            <a:pPr eaLnBrk="1" hangingPunct="1"/>
            <a:r>
              <a:rPr lang="en-US" dirty="0" smtClean="0"/>
              <a:t>Acquisition and/or linking; referencing</a:t>
            </a:r>
          </a:p>
          <a:p>
            <a:pPr eaLnBrk="1" hangingPunct="1"/>
            <a:r>
              <a:rPr lang="en-US" dirty="0" smtClean="0"/>
              <a:t>Disciplinary-based themes define a natural body of content, but other possibilities are also encouraged </a:t>
            </a:r>
          </a:p>
          <a:p>
            <a:pPr eaLnBrk="1" hangingPunct="1"/>
            <a:r>
              <a:rPr lang="en-US" dirty="0" smtClean="0"/>
              <a:t>Access to massive real-time or archived datasets</a:t>
            </a:r>
          </a:p>
          <a:p>
            <a:pPr eaLnBrk="1" hangingPunct="1"/>
            <a:r>
              <a:rPr lang="en-US" dirty="0" smtClean="0"/>
              <a:t>Software tool suites for analysis, modeling, simulation, or visualization</a:t>
            </a:r>
          </a:p>
          <a:p>
            <a:pPr eaLnBrk="1" hangingPunct="1"/>
            <a:r>
              <a:rPr lang="en-US" dirty="0" smtClean="0"/>
              <a:t>Reviewed commentary on learning materials and pedagogy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54E881-3473-4D98-A37E-6133850D03D9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21504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/>
              <a:t>Services</a:t>
            </a:r>
            <a:endParaRPr lang="en-US" sz="4000" dirty="0" smtClean="0"/>
          </a:p>
        </p:txBody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915400" cy="5867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10000"/>
              </a:lnSpc>
            </a:pPr>
            <a:r>
              <a:rPr lang="en-US" dirty="0" smtClean="0"/>
              <a:t>Help services, frequently asked questions, etc.</a:t>
            </a:r>
          </a:p>
          <a:p>
            <a:pPr eaLnBrk="1" hangingPunct="1">
              <a:lnSpc>
                <a:spcPct val="110000"/>
              </a:lnSpc>
            </a:pPr>
            <a:r>
              <a:rPr lang="en-US" dirty="0" smtClean="0"/>
              <a:t>Synchronous/asynchronous collaborative learning environments using shared resources</a:t>
            </a:r>
          </a:p>
          <a:p>
            <a:pPr eaLnBrk="1" hangingPunct="1">
              <a:lnSpc>
                <a:spcPct val="110000"/>
              </a:lnSpc>
            </a:pPr>
            <a:r>
              <a:rPr lang="en-US" dirty="0" smtClean="0"/>
              <a:t>Mechanisms for building personal annotated digital information spaces</a:t>
            </a:r>
          </a:p>
          <a:p>
            <a:pPr eaLnBrk="1" hangingPunct="1">
              <a:lnSpc>
                <a:spcPct val="110000"/>
              </a:lnSpc>
            </a:pPr>
            <a:r>
              <a:rPr lang="en-US" dirty="0" smtClean="0"/>
              <a:t>Reliability testing for applets or other digital learning objects</a:t>
            </a:r>
          </a:p>
          <a:p>
            <a:pPr eaLnBrk="1" hangingPunct="1">
              <a:lnSpc>
                <a:spcPct val="110000"/>
              </a:lnSpc>
            </a:pPr>
            <a:r>
              <a:rPr lang="en-US" dirty="0" smtClean="0"/>
              <a:t>Audio, image, and video search capability</a:t>
            </a:r>
          </a:p>
          <a:p>
            <a:pPr eaLnBrk="1" hangingPunct="1">
              <a:lnSpc>
                <a:spcPct val="110000"/>
              </a:lnSpc>
            </a:pPr>
            <a:r>
              <a:rPr lang="en-US" dirty="0" smtClean="0"/>
              <a:t>Metadata system translation</a:t>
            </a:r>
          </a:p>
          <a:p>
            <a:pPr eaLnBrk="1" hangingPunct="1">
              <a:lnSpc>
                <a:spcPct val="110000"/>
              </a:lnSpc>
            </a:pPr>
            <a:r>
              <a:rPr lang="en-US" dirty="0" smtClean="0"/>
              <a:t>Community feedback mechanisms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Ensemble: PDP-8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58434" name="Object 13"/>
          <p:cNvPicPr>
            <a:picLocks noChangeArrowheads="1"/>
          </p:cNvPicPr>
          <p:nvPr/>
        </p:nvPicPr>
        <p:blipFill>
          <a:blip r:embed="rId3" cstate="print"/>
          <a:srcRect t="-368" r="-262" b="-735"/>
          <a:stretch>
            <a:fillRect/>
          </a:stretch>
        </p:blipFill>
        <p:spPr bwMode="auto">
          <a:xfrm>
            <a:off x="0" y="762000"/>
            <a:ext cx="914400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315200" y="4724400"/>
            <a:ext cx="182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</a:t>
            </a:r>
            <a:r>
              <a:rPr lang="en-US" sz="2800" dirty="0" smtClean="0"/>
              <a:t>rinciples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of</a:t>
            </a:r>
          </a:p>
          <a:p>
            <a:r>
              <a:rPr lang="en-US" sz="2800" b="1" dirty="0" smtClean="0"/>
              <a:t>D</a:t>
            </a:r>
            <a:r>
              <a:rPr lang="en-US" sz="2800" dirty="0" smtClean="0"/>
              <a:t>istributed</a:t>
            </a:r>
          </a:p>
          <a:p>
            <a:r>
              <a:rPr lang="en-US" sz="2800" b="1" dirty="0" smtClean="0"/>
              <a:t>P</a:t>
            </a:r>
            <a:r>
              <a:rPr lang="en-US" sz="2800" dirty="0" smtClean="0"/>
              <a:t>ortals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/>
          <p:cNvSpPr/>
          <p:nvPr/>
        </p:nvSpPr>
        <p:spPr>
          <a:xfrm>
            <a:off x="6248400" y="5943600"/>
            <a:ext cx="228600" cy="304800"/>
          </a:xfrm>
          <a:prstGeom prst="triangle">
            <a:avLst/>
          </a:prstGeom>
          <a:solidFill>
            <a:schemeClr val="tx1"/>
          </a:solidFill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7" name="Content Placeholder 1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038600" cy="5305425"/>
          </a:xfrm>
        </p:spPr>
        <p:txBody>
          <a:bodyPr/>
          <a:lstStyle/>
          <a:p>
            <a:r>
              <a:rPr lang="en-US" dirty="0">
                <a:latin typeface="18 VAG Rounded Bold   07390" charset="0"/>
              </a:rPr>
              <a:t>Make it easier to contribute</a:t>
            </a:r>
          </a:p>
          <a:p>
            <a:pPr lvl="1"/>
            <a:r>
              <a:rPr lang="en-US" dirty="0">
                <a:latin typeface="18 VAG Rounded Light   02390" charset="0"/>
              </a:rPr>
              <a:t>Clicking stars for a rating </a:t>
            </a:r>
            <a:r>
              <a:rPr lang="en-US" dirty="0" smtClean="0">
                <a:latin typeface="18 VAG Rounded Light   02390" charset="0"/>
              </a:rPr>
              <a:t>vs. </a:t>
            </a:r>
            <a:r>
              <a:rPr lang="en-US" dirty="0">
                <a:latin typeface="18 VAG Rounded Light   02390" charset="0"/>
              </a:rPr>
              <a:t>writing </a:t>
            </a:r>
            <a:r>
              <a:rPr lang="en-US" dirty="0" smtClean="0">
                <a:latin typeface="18 VAG Rounded Light   02390" charset="0"/>
              </a:rPr>
              <a:t>a natural </a:t>
            </a:r>
            <a:r>
              <a:rPr lang="en-US" dirty="0">
                <a:latin typeface="18 VAG Rounded Light   02390" charset="0"/>
              </a:rPr>
              <a:t>language review</a:t>
            </a:r>
          </a:p>
          <a:p>
            <a:r>
              <a:rPr lang="en-US" dirty="0">
                <a:latin typeface="18 VAG Rounded Bold   07390" charset="0"/>
              </a:rPr>
              <a:t>Promote quality contributions</a:t>
            </a:r>
          </a:p>
          <a:p>
            <a:pPr lvl="1"/>
            <a:r>
              <a:rPr lang="en-US" dirty="0">
                <a:latin typeface="18 VAG Rounded Light   02390" charset="0"/>
              </a:rPr>
              <a:t>Reputation rankings</a:t>
            </a:r>
          </a:p>
          <a:p>
            <a:r>
              <a:rPr lang="en-US" dirty="0">
                <a:solidFill>
                  <a:schemeClr val="accent2"/>
                </a:solidFill>
                <a:latin typeface="18 VAG Rounded Bold   07390" charset="0"/>
              </a:rPr>
              <a:t>Reward participants</a:t>
            </a:r>
          </a:p>
          <a:p>
            <a:pPr lvl="1"/>
            <a:r>
              <a:rPr lang="en-US" dirty="0" smtClean="0">
                <a:latin typeface="18 VAG Rounded Light   02390" charset="0"/>
              </a:rPr>
              <a:t>Badges for roles</a:t>
            </a:r>
            <a:endParaRPr lang="en-US" dirty="0">
              <a:latin typeface="18 VAG Rounded Light   02390" charset="0"/>
            </a:endParaRPr>
          </a:p>
          <a:p>
            <a:pPr lvl="1"/>
            <a:endParaRPr lang="en-US" dirty="0">
              <a:latin typeface="18 VAG Rounded Light   02390" charset="0"/>
            </a:endParaRPr>
          </a:p>
        </p:txBody>
      </p:sp>
      <p:pic>
        <p:nvPicPr>
          <p:cNvPr id="11268" name="Content Placeholder 4" descr="1-9-90-pyramid.gif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648" b="10168"/>
          <a:stretch>
            <a:fillRect/>
          </a:stretch>
        </p:blipFill>
        <p:spPr>
          <a:xfrm>
            <a:off x="3733800" y="1981200"/>
            <a:ext cx="5257800" cy="402395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>
              <a:defRPr/>
            </a:pPr>
            <a:r>
              <a:rPr lang="en-US" dirty="0"/>
              <a:t>Overcoming 90-9-1 </a:t>
            </a:r>
            <a:r>
              <a:rPr lang="en-US" dirty="0" smtClean="0"/>
              <a:t>Behavior</a:t>
            </a:r>
            <a:endParaRPr lang="en-US" dirty="0"/>
          </a:p>
        </p:txBody>
      </p:sp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3810000" y="6324600"/>
            <a:ext cx="381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dirty="0">
                <a:solidFill>
                  <a:schemeClr val="tx1"/>
                </a:solidFill>
                <a:latin typeface="18 VAG Rounded Bold   07390" charset="0"/>
              </a:rPr>
              <a:t>No postings from 90% of </a:t>
            </a:r>
            <a:r>
              <a:rPr lang="en-US" sz="2000" dirty="0" smtClean="0">
                <a:solidFill>
                  <a:schemeClr val="tx1"/>
                </a:solidFill>
                <a:latin typeface="18 VAG Rounded Bold   07390" charset="0"/>
              </a:rPr>
              <a:t>users</a:t>
            </a:r>
          </a:p>
        </p:txBody>
      </p:sp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4267200" y="762000"/>
            <a:ext cx="4038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244061"/>
                </a:solidFill>
                <a:latin typeface="18 VAG Rounded Bold   07390" charset="0"/>
              </a:rPr>
              <a:t>Source:</a:t>
            </a:r>
            <a:r>
              <a:rPr lang="en-US" sz="2400" dirty="0">
                <a:solidFill>
                  <a:srgbClr val="244061"/>
                </a:solidFill>
                <a:latin typeface="18 VAG Rounded Bold   07390" charset="0"/>
              </a:rPr>
              <a:t> www.useit.com/alertbox/participation_inequality.html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91400" y="5105400"/>
            <a:ext cx="1478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Editors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7385505" y="4038600"/>
            <a:ext cx="1758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Creators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7391400" y="6019800"/>
            <a:ext cx="1538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Lurkers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Ensemble, U. Pittsburgh, PERSEUS: Collecting Social Wisdom</a:t>
            </a:r>
            <a:endParaRPr lang="en-US" dirty="0"/>
          </a:p>
        </p:txBody>
      </p:sp>
      <p:pic>
        <p:nvPicPr>
          <p:cNvPr id="4" name="Content Placeholder 3" descr="Picture 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40607" r="-40607"/>
          <a:stretch>
            <a:fillRect/>
          </a:stretch>
        </p:blipFill>
        <p:spPr>
          <a:xfrm>
            <a:off x="-381000" y="1295400"/>
            <a:ext cx="9664195" cy="53149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Ensemble in 5 S - Societies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Societies </a:t>
            </a:r>
            <a:r>
              <a:rPr lang="en-US" dirty="0" smtClean="0"/>
              <a:t>must </a:t>
            </a:r>
            <a:r>
              <a:rPr lang="en-US" dirty="0" smtClean="0"/>
              <a:t>Ensemble serve?</a:t>
            </a:r>
          </a:p>
          <a:p>
            <a:pPr lvl="1"/>
            <a:r>
              <a:rPr lang="en-US" dirty="0" smtClean="0"/>
              <a:t>Teachers</a:t>
            </a:r>
          </a:p>
          <a:p>
            <a:pPr lvl="1"/>
            <a:r>
              <a:rPr lang="en-US" dirty="0" smtClean="0"/>
              <a:t>Students, perhaps</a:t>
            </a:r>
          </a:p>
          <a:p>
            <a:pPr lvl="1"/>
            <a:r>
              <a:rPr lang="en-US" dirty="0" smtClean="0"/>
              <a:t>Groups with computing education tasks</a:t>
            </a:r>
          </a:p>
          <a:p>
            <a:pPr lvl="1"/>
            <a:r>
              <a:rPr lang="en-US" dirty="0" smtClean="0"/>
              <a:t>The NSDL</a:t>
            </a:r>
          </a:p>
          <a:p>
            <a:pPr lvl="1"/>
            <a:r>
              <a:rPr lang="en-US" dirty="0" smtClean="0"/>
              <a:t>The NSF</a:t>
            </a:r>
          </a:p>
          <a:p>
            <a:pPr lvl="1"/>
            <a:r>
              <a:rPr lang="en-US" dirty="0" smtClean="0"/>
              <a:t>Partner sites (providers and harvesters)</a:t>
            </a:r>
          </a:p>
          <a:p>
            <a:pPr lvl="1"/>
            <a:r>
              <a:rPr lang="en-US" dirty="0" smtClean="0"/>
              <a:t>The developers</a:t>
            </a:r>
          </a:p>
          <a:p>
            <a:pPr lvl="1"/>
            <a:r>
              <a:rPr lang="en-US" dirty="0" smtClean="0"/>
              <a:t>Related hardware / software components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Ensemble in 5S -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7753048" cy="54403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Scenarios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must be addressed? (a sample)</a:t>
            </a:r>
          </a:p>
          <a:p>
            <a:pPr lvl="1"/>
            <a:r>
              <a:rPr lang="en-US" dirty="0" smtClean="0"/>
              <a:t>Search, Browse</a:t>
            </a:r>
          </a:p>
          <a:p>
            <a:pPr lvl="1"/>
            <a:r>
              <a:rPr lang="en-US" dirty="0" smtClean="0"/>
              <a:t>User registration, login</a:t>
            </a:r>
          </a:p>
          <a:p>
            <a:pPr lvl="1"/>
            <a:r>
              <a:rPr lang="en-US" dirty="0" smtClean="0"/>
              <a:t>Commenting, rating, tagging</a:t>
            </a:r>
          </a:p>
          <a:p>
            <a:pPr lvl="1"/>
            <a:r>
              <a:rPr lang="en-US" dirty="0" smtClean="0"/>
              <a:t>Acquisition/de-acquisition/user contributing</a:t>
            </a:r>
          </a:p>
          <a:p>
            <a:pPr lvl="1"/>
            <a:r>
              <a:rPr lang="en-US" dirty="0" smtClean="0"/>
              <a:t>Share resources in, and collect data from, other places (</a:t>
            </a:r>
            <a:r>
              <a:rPr lang="en-US" dirty="0" err="1" smtClean="0"/>
              <a:t>CiteULike</a:t>
            </a:r>
            <a:r>
              <a:rPr lang="en-US" dirty="0" smtClean="0"/>
              <a:t>, </a:t>
            </a:r>
            <a:r>
              <a:rPr lang="en-US" dirty="0" err="1" smtClean="0"/>
              <a:t>Facebook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Acknowledge contributions</a:t>
            </a:r>
          </a:p>
          <a:p>
            <a:pPr lvl="1"/>
            <a:r>
              <a:rPr lang="en-US" dirty="0" smtClean="0"/>
              <a:t>Harvest and be harvested</a:t>
            </a:r>
          </a:p>
          <a:p>
            <a:pPr lvl="1"/>
            <a:r>
              <a:rPr lang="en-US" dirty="0" smtClean="0"/>
              <a:t>Join groups, participate in discussions</a:t>
            </a:r>
          </a:p>
          <a:p>
            <a:pPr lvl="1"/>
            <a:r>
              <a:rPr lang="en-US" dirty="0" smtClean="0"/>
              <a:t>Recover from failures</a:t>
            </a:r>
          </a:p>
          <a:p>
            <a:pPr lvl="2"/>
            <a:r>
              <a:rPr lang="en-US" sz="2600" dirty="0" smtClean="0"/>
              <a:t>Computer systems, storage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Ensemble in 5S - 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153400" cy="4573446"/>
          </a:xfrm>
        </p:spPr>
        <p:txBody>
          <a:bodyPr/>
          <a:lstStyle/>
          <a:p>
            <a:r>
              <a:rPr lang="en-US" dirty="0" smtClean="0"/>
              <a:t>What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Spaces </a:t>
            </a:r>
            <a:r>
              <a:rPr lang="en-US" dirty="0" smtClean="0"/>
              <a:t>will matter in Ensemble?</a:t>
            </a:r>
          </a:p>
          <a:p>
            <a:pPr lvl="1"/>
            <a:r>
              <a:rPr lang="en-US" dirty="0" smtClean="0"/>
              <a:t>User interface (2D generally, 3D in Second Life)</a:t>
            </a:r>
          </a:p>
          <a:p>
            <a:pPr lvl="1"/>
            <a:r>
              <a:rPr lang="en-US" dirty="0" smtClean="0"/>
              <a:t>Education level</a:t>
            </a:r>
          </a:p>
          <a:p>
            <a:pPr lvl="1"/>
            <a:r>
              <a:rPr lang="en-US" dirty="0" smtClean="0"/>
              <a:t>Curriculum standards or recommendations</a:t>
            </a:r>
          </a:p>
          <a:p>
            <a:pPr lvl="1"/>
            <a:r>
              <a:rPr lang="en-US" dirty="0" smtClean="0"/>
              <a:t>Topic spaces</a:t>
            </a:r>
          </a:p>
          <a:p>
            <a:pPr lvl="1"/>
            <a:r>
              <a:rPr lang="en-US" dirty="0" smtClean="0"/>
              <a:t>Vector and feature  spaces to support indexing, searching, and classifying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Acknowledgments</a:t>
            </a:r>
            <a:r>
              <a:rPr lang="en-US" dirty="0" smtClean="0"/>
              <a:t> (2)</a:t>
            </a:r>
            <a:br>
              <a:rPr lang="en-US" dirty="0" smtClean="0"/>
            </a:br>
            <a:r>
              <a:rPr lang="en-US" dirty="0" smtClean="0"/>
              <a:t> NSF-funded DL Projects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Digital Library Curricular Resources</a:t>
            </a:r>
          </a:p>
          <a:p>
            <a:pPr lvl="1"/>
            <a:r>
              <a:rPr lang="en-US" dirty="0" smtClean="0"/>
              <a:t>NSF IIS-0535057 &amp; 0535060</a:t>
            </a:r>
          </a:p>
          <a:p>
            <a:r>
              <a:rPr lang="en-US" dirty="0" smtClean="0"/>
              <a:t>Ensemble (Computer Science Education)</a:t>
            </a:r>
          </a:p>
          <a:p>
            <a:pPr lvl="1"/>
            <a:r>
              <a:rPr lang="en-US" dirty="0" smtClean="0"/>
              <a:t>NSF </a:t>
            </a:r>
            <a:r>
              <a:rPr lang="en-US" dirty="0" smtClean="0"/>
              <a:t>DUE-0840719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err="1" smtClean="0"/>
              <a:t>CTRnet</a:t>
            </a:r>
            <a:r>
              <a:rPr lang="en-US" dirty="0" smtClean="0"/>
              <a:t> (Crisis, Tragedy &amp; Recovery Net)</a:t>
            </a:r>
          </a:p>
          <a:p>
            <a:pPr lvl="1"/>
            <a:r>
              <a:rPr lang="en-US" dirty="0" smtClean="0"/>
              <a:t>NSF IIS-0916733</a:t>
            </a:r>
          </a:p>
          <a:p>
            <a:r>
              <a:rPr lang="en-US" dirty="0" smtClean="0"/>
              <a:t>Digital Preserve</a:t>
            </a:r>
          </a:p>
          <a:p>
            <a:pPr lvl="1"/>
            <a:r>
              <a:rPr lang="en-US" dirty="0" smtClean="0"/>
              <a:t>NSF IIS-0910183 &amp; 0910465</a:t>
            </a:r>
          </a:p>
          <a:p>
            <a:pPr lvl="1"/>
            <a:r>
              <a:rPr lang="en-US" dirty="0" smtClean="0"/>
              <a:t>http://slurl.com/secondlife/Digital%20Preserve/140/126/29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F35373-38BF-4A04-8F79-898BD5ADDF9D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Ensemble in 5S -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295848" cy="41338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</a:t>
            </a:r>
            <a:r>
              <a:rPr lang="en-US" sz="2800" i="1" dirty="0" smtClean="0">
                <a:solidFill>
                  <a:srgbClr val="FF0000"/>
                </a:solidFill>
              </a:rPr>
              <a:t>Structures </a:t>
            </a:r>
            <a:r>
              <a:rPr lang="en-US" sz="2800" dirty="0" smtClean="0"/>
              <a:t>will we hold?</a:t>
            </a:r>
          </a:p>
          <a:p>
            <a:pPr lvl="1"/>
            <a:r>
              <a:rPr lang="en-US" dirty="0" smtClean="0"/>
              <a:t>Metadata</a:t>
            </a:r>
          </a:p>
          <a:p>
            <a:pPr lvl="1"/>
            <a:r>
              <a:rPr lang="en-US" dirty="0" smtClean="0"/>
              <a:t>Computing Ontology</a:t>
            </a:r>
          </a:p>
          <a:p>
            <a:pPr lvl="1"/>
            <a:r>
              <a:rPr lang="en-US" dirty="0" smtClean="0"/>
              <a:t>Database schema and tables</a:t>
            </a:r>
          </a:p>
          <a:p>
            <a:pPr lvl="1"/>
            <a:r>
              <a:rPr lang="en-US" dirty="0" smtClean="0"/>
              <a:t>Taxonomies</a:t>
            </a:r>
          </a:p>
          <a:p>
            <a:pPr lvl="2"/>
            <a:r>
              <a:rPr lang="en-US" sz="2800" dirty="0" smtClean="0"/>
              <a:t>Educational schema</a:t>
            </a:r>
          </a:p>
          <a:p>
            <a:pPr lvl="2"/>
            <a:r>
              <a:rPr lang="en-US" sz="2800" dirty="0" smtClean="0"/>
              <a:t>Computing topics (Knowledge </a:t>
            </a:r>
            <a:r>
              <a:rPr lang="en-US" sz="2800" dirty="0" smtClean="0"/>
              <a:t>units)</a:t>
            </a:r>
            <a:endParaRPr lang="en-US" sz="2800" dirty="0" smtClean="0"/>
          </a:p>
          <a:p>
            <a:pPr lvl="2"/>
            <a:r>
              <a:rPr lang="en-US" sz="2800" dirty="0" smtClean="0"/>
              <a:t>Rating schemes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Ensemble in 5 S - Streams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smtClean="0"/>
              <a:t>What </a:t>
            </a:r>
            <a:r>
              <a:rPr lang="en-US" sz="3000" i="1" dirty="0" smtClean="0">
                <a:solidFill>
                  <a:srgbClr val="FF0000"/>
                </a:solidFill>
              </a:rPr>
              <a:t>Streams </a:t>
            </a:r>
            <a:r>
              <a:rPr lang="en-US" sz="3000" dirty="0" smtClean="0"/>
              <a:t>of data will we see?</a:t>
            </a:r>
          </a:p>
          <a:p>
            <a:pPr lvl="1"/>
            <a:r>
              <a:rPr lang="en-US" sz="3000" dirty="0" smtClean="0"/>
              <a:t>All the document types we can imagine: text, word processor, PDF, spreadsheets, presentations, HTML, XML, …</a:t>
            </a:r>
          </a:p>
          <a:p>
            <a:pPr lvl="1"/>
            <a:r>
              <a:rPr lang="en-US" sz="3000" dirty="0" smtClean="0"/>
              <a:t>All the image types, all the video types</a:t>
            </a:r>
          </a:p>
          <a:p>
            <a:pPr lvl="2"/>
            <a:r>
              <a:rPr lang="en-US" sz="3000" dirty="0" smtClean="0"/>
              <a:t>Images (jpg, tiff, …)</a:t>
            </a:r>
          </a:p>
          <a:p>
            <a:pPr lvl="2"/>
            <a:r>
              <a:rPr lang="en-US" sz="3000" dirty="0" smtClean="0"/>
              <a:t>Video (</a:t>
            </a:r>
            <a:r>
              <a:rPr lang="en-US" sz="3000" dirty="0" err="1" smtClean="0"/>
              <a:t>avi</a:t>
            </a:r>
            <a:r>
              <a:rPr lang="en-US" sz="3000" dirty="0" smtClean="0"/>
              <a:t>, </a:t>
            </a:r>
            <a:r>
              <a:rPr lang="en-US" sz="3000" dirty="0" err="1" smtClean="0"/>
              <a:t>mov</a:t>
            </a:r>
            <a:r>
              <a:rPr lang="en-US" sz="3000" dirty="0" smtClean="0"/>
              <a:t>, …)</a:t>
            </a:r>
          </a:p>
          <a:p>
            <a:pPr lvl="1"/>
            <a:r>
              <a:rPr lang="en-US" sz="3000" dirty="0" smtClean="0"/>
              <a:t>Program code, both source code and object code</a:t>
            </a:r>
          </a:p>
          <a:p>
            <a:pPr lvl="1"/>
            <a:r>
              <a:rPr lang="en-US" sz="3000" dirty="0" smtClean="0"/>
              <a:t>Comments, ratings, tags</a:t>
            </a:r>
          </a:p>
          <a:p>
            <a:pPr lvl="1"/>
            <a:r>
              <a:rPr lang="en-US" sz="3000" dirty="0" smtClean="0"/>
              <a:t>Group membership profiles</a:t>
            </a:r>
          </a:p>
          <a:p>
            <a:pPr lvl="1"/>
            <a:r>
              <a:rPr lang="en-US" sz="3000" dirty="0" smtClean="0"/>
              <a:t>E-mail addresses</a:t>
            </a:r>
          </a:p>
          <a:p>
            <a:pPr lvl="1"/>
            <a:r>
              <a:rPr lang="en-US" sz="3000" dirty="0" smtClean="0"/>
              <a:t>User information (preferences, …)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Ensemble: www.computing portal.org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142874"/>
            <a:ext cx="11201400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4850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dirty="0" smtClean="0"/>
              <a:t>Summary </a:t>
            </a:r>
            <a:endParaRPr lang="en-US" sz="6600" dirty="0" smtClean="0">
              <a:solidFill>
                <a:srgbClr val="FF33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5105400"/>
          </a:xfrm>
          <a:noFill/>
        </p:spPr>
        <p:txBody>
          <a:bodyPr lIns="92075" tIns="46038" rIns="92075" bIns="46038">
            <a:normAutofit/>
          </a:bodyPr>
          <a:lstStyle/>
          <a:p>
            <a:pPr eaLnBrk="1" hangingPunct="1">
              <a:spcBef>
                <a:spcPct val="40000"/>
              </a:spcBef>
            </a:pPr>
            <a:r>
              <a:rPr lang="en-US" dirty="0" smtClean="0"/>
              <a:t>Acknowledgements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NDLTD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Digital Library Curriculum Project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Ensemble (Pathway in NSDL)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Extra </a:t>
            </a:r>
            <a:r>
              <a:rPr lang="en-US" dirty="0" smtClean="0"/>
              <a:t>Slides</a:t>
            </a:r>
          </a:p>
          <a:p>
            <a:pPr lvl="1"/>
            <a:r>
              <a:rPr lang="en-US" dirty="0" smtClean="0"/>
              <a:t>Digital Libraries</a:t>
            </a:r>
          </a:p>
          <a:p>
            <a:pPr lvl="1"/>
            <a:r>
              <a:rPr lang="en-US" dirty="0" smtClean="0"/>
              <a:t>Crisis, Tragedy &amp; Recovery Network (</a:t>
            </a:r>
            <a:r>
              <a:rPr lang="en-US" dirty="0" err="1" smtClean="0"/>
              <a:t>CTRnet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Digital Preserve in Second Life</a:t>
            </a:r>
          </a:p>
          <a:p>
            <a:pPr eaLnBrk="1" hangingPunct="1">
              <a:spcBef>
                <a:spcPct val="40000"/>
              </a:spcBef>
            </a:pPr>
            <a:endParaRPr lang="en-US" dirty="0" smtClean="0"/>
          </a:p>
          <a:p>
            <a:pPr eaLnBrk="1" hangingPunct="1">
              <a:spcBef>
                <a:spcPct val="40000"/>
              </a:spcBef>
            </a:pPr>
            <a:endParaRPr lang="en-US" dirty="0" smtClean="0"/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5903893"/>
            <a:ext cx="9051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Questions?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Ask: fox@vt.edu. Feel free to visit Blacksburg, Virginia,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Digital Libraries</a:t>
            </a:r>
          </a:p>
          <a:p>
            <a:r>
              <a:rPr lang="en-US" dirty="0" smtClean="0"/>
              <a:t>Crisis, Tragedy &amp; Recovery Network (</a:t>
            </a:r>
            <a:r>
              <a:rPr lang="en-US" dirty="0" err="1" smtClean="0"/>
              <a:t>CTRnet</a:t>
            </a:r>
            <a:r>
              <a:rPr lang="en-US" dirty="0" smtClean="0"/>
              <a:t>)</a:t>
            </a:r>
          </a:p>
          <a:p>
            <a:r>
              <a:rPr lang="en-US" dirty="0" smtClean="0"/>
              <a:t>Digital Preserve in Second Life</a:t>
            </a:r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smtClean="0"/>
              <a:t>Digital Libraries --- Objectives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458200" cy="4953000"/>
          </a:xfrm>
          <a:noFill/>
        </p:spPr>
        <p:txBody>
          <a:bodyPr lIns="92075" tIns="46038" rIns="92075" bIns="46038"/>
          <a:lstStyle/>
          <a:p>
            <a:pPr eaLnBrk="1" hangingPunct="1">
              <a:spcBef>
                <a:spcPct val="10000"/>
              </a:spcBef>
            </a:pPr>
            <a:r>
              <a:rPr lang="en-US" smtClean="0"/>
              <a:t>World Lit.: 24hr / 7day / from desktop</a:t>
            </a:r>
          </a:p>
          <a:p>
            <a:pPr eaLnBrk="1" hangingPunct="1">
              <a:spcBef>
                <a:spcPct val="10000"/>
              </a:spcBef>
            </a:pPr>
            <a:r>
              <a:rPr lang="en-US" smtClean="0"/>
              <a:t>Integrated “super” information systems: 5S: Table of related areas and their coverage</a:t>
            </a:r>
          </a:p>
          <a:p>
            <a:pPr eaLnBrk="1" hangingPunct="1">
              <a:spcBef>
                <a:spcPct val="10000"/>
              </a:spcBef>
            </a:pPr>
            <a:r>
              <a:rPr lang="en-US" smtClean="0"/>
              <a:t>Ubiquitous, Higher Quality, Lower Cost </a:t>
            </a:r>
          </a:p>
          <a:p>
            <a:pPr eaLnBrk="1" hangingPunct="1">
              <a:spcBef>
                <a:spcPct val="10000"/>
              </a:spcBef>
            </a:pPr>
            <a:r>
              <a:rPr lang="en-US" smtClean="0"/>
              <a:t>Education, Knowledge Sharing, Discovery</a:t>
            </a:r>
          </a:p>
          <a:p>
            <a:pPr eaLnBrk="1" hangingPunct="1">
              <a:spcBef>
                <a:spcPct val="10000"/>
              </a:spcBef>
            </a:pPr>
            <a:r>
              <a:rPr lang="en-US" smtClean="0"/>
              <a:t>Disintermediation -&gt; Collaboration </a:t>
            </a:r>
          </a:p>
          <a:p>
            <a:pPr eaLnBrk="1" hangingPunct="1">
              <a:spcBef>
                <a:spcPct val="10000"/>
              </a:spcBef>
            </a:pPr>
            <a:r>
              <a:rPr lang="en-US" smtClean="0"/>
              <a:t>Universities Reclaim Property</a:t>
            </a:r>
          </a:p>
          <a:p>
            <a:pPr eaLnBrk="1" hangingPunct="1">
              <a:spcBef>
                <a:spcPct val="10000"/>
              </a:spcBef>
            </a:pPr>
            <a:r>
              <a:rPr lang="en-US" smtClean="0"/>
              <a:t>Interactive Courseware, Student Works</a:t>
            </a:r>
          </a:p>
          <a:p>
            <a:pPr eaLnBrk="1" hangingPunct="1">
              <a:spcBef>
                <a:spcPct val="10000"/>
              </a:spcBef>
            </a:pPr>
            <a:r>
              <a:rPr lang="en-US" smtClean="0"/>
              <a:t>Scalable, Sustainable, Usable, Useful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3810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0" name="Rectangle 8"/>
          <p:cNvSpPr>
            <a:spLocks noGrp="1" noChangeArrowheads="1"/>
          </p:cNvSpPr>
          <p:nvPr>
            <p:ph type="title"/>
          </p:nvPr>
        </p:nvSpPr>
        <p:spPr>
          <a:xfrm>
            <a:off x="914400" y="38100"/>
            <a:ext cx="7772400" cy="1104900"/>
          </a:xfrm>
          <a:noFill/>
        </p:spPr>
        <p:txBody>
          <a:bodyPr lIns="92075" tIns="46038" rIns="92075" bIns="46038">
            <a:normAutofit fontScale="90000"/>
          </a:bodyPr>
          <a:lstStyle/>
          <a:p>
            <a:pPr eaLnBrk="1" hangingPunct="1"/>
            <a:r>
              <a:rPr lang="en-US" sz="4000" smtClean="0"/>
              <a:t>DL Overview</a:t>
            </a:r>
            <a:br>
              <a:rPr lang="en-US" sz="4000" smtClean="0"/>
            </a:br>
            <a:r>
              <a:rPr lang="en-US" sz="4000" smtClean="0"/>
              <a:t>Why of Global Interest?</a:t>
            </a:r>
          </a:p>
        </p:txBody>
      </p:sp>
      <p:sp>
        <p:nvSpPr>
          <p:cNvPr id="5428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458200" cy="4800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2800" b="1" smtClean="0"/>
              <a:t>National projects</a:t>
            </a:r>
            <a:r>
              <a:rPr lang="en-US" sz="2800" smtClean="0"/>
              <a:t> can preserve antiquities and heritage: cultural, historical, linguistic, scholarly</a:t>
            </a:r>
          </a:p>
          <a:p>
            <a:pPr eaLnBrk="1" hangingPunct="1"/>
            <a:r>
              <a:rPr lang="en-US" sz="2800" smtClean="0"/>
              <a:t>Knowledge and information are essential to economic and technological </a:t>
            </a:r>
            <a:r>
              <a:rPr lang="en-US" sz="2800" b="1" smtClean="0"/>
              <a:t>growth, education</a:t>
            </a:r>
            <a:endParaRPr lang="en-US" sz="2800" smtClean="0"/>
          </a:p>
          <a:p>
            <a:pPr eaLnBrk="1" hangingPunct="1"/>
            <a:r>
              <a:rPr lang="en-US" sz="2800" smtClean="0"/>
              <a:t>DL - a </a:t>
            </a:r>
            <a:r>
              <a:rPr lang="en-US" sz="2800" b="1" smtClean="0"/>
              <a:t>domain for international collaboration</a:t>
            </a:r>
            <a:endParaRPr lang="en-US" sz="2800" smtClean="0"/>
          </a:p>
          <a:p>
            <a:pPr lvl="1" eaLnBrk="1" hangingPunct="1"/>
            <a:r>
              <a:rPr lang="en-US" sz="2400" smtClean="0"/>
              <a:t>wherein all can </a:t>
            </a:r>
            <a:r>
              <a:rPr lang="en-US" sz="2400" b="1" smtClean="0"/>
              <a:t>contribute</a:t>
            </a:r>
            <a:r>
              <a:rPr lang="en-US" sz="2400" smtClean="0"/>
              <a:t> and </a:t>
            </a:r>
            <a:r>
              <a:rPr lang="en-US" sz="2400" b="1" smtClean="0"/>
              <a:t>benefit</a:t>
            </a:r>
            <a:endParaRPr lang="en-US" sz="2400" smtClean="0"/>
          </a:p>
          <a:p>
            <a:pPr lvl="1" eaLnBrk="1" hangingPunct="1"/>
            <a:r>
              <a:rPr lang="en-US" sz="2400" smtClean="0"/>
              <a:t>which leverages investment in </a:t>
            </a:r>
            <a:r>
              <a:rPr lang="en-US" sz="2400" b="1" smtClean="0"/>
              <a:t>networking</a:t>
            </a:r>
            <a:endParaRPr lang="en-US" sz="2400" smtClean="0"/>
          </a:p>
          <a:p>
            <a:pPr lvl="1" eaLnBrk="1" hangingPunct="1"/>
            <a:r>
              <a:rPr lang="en-US" sz="2400" smtClean="0"/>
              <a:t>which provides useful </a:t>
            </a:r>
            <a:r>
              <a:rPr lang="en-US" sz="2400" b="1" smtClean="0"/>
              <a:t>content</a:t>
            </a:r>
            <a:r>
              <a:rPr lang="en-US" sz="2400" smtClean="0"/>
              <a:t> on Internet &amp; WWW</a:t>
            </a:r>
          </a:p>
          <a:p>
            <a:pPr lvl="1" eaLnBrk="1" hangingPunct="1"/>
            <a:r>
              <a:rPr lang="en-US" sz="2400" smtClean="0"/>
              <a:t>which will </a:t>
            </a:r>
            <a:r>
              <a:rPr lang="en-US" sz="2400" b="1" smtClean="0"/>
              <a:t>tie nations and peoples together</a:t>
            </a:r>
            <a:r>
              <a:rPr lang="en-US" sz="2400" smtClean="0"/>
              <a:t> more strongly and through </a:t>
            </a:r>
            <a:r>
              <a:rPr lang="en-US" sz="2400" b="1" smtClean="0"/>
              <a:t>deeper understanding</a:t>
            </a:r>
            <a:endParaRPr lang="en-US" sz="2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4850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smtClean="0"/>
              <a:t>DL Challenges </a:t>
            </a:r>
            <a:endParaRPr lang="en-US" sz="6600" smtClean="0">
              <a:solidFill>
                <a:srgbClr val="FF3300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534400" cy="5105400"/>
          </a:xfrm>
          <a:noFill/>
        </p:spPr>
        <p:txBody>
          <a:bodyPr lIns="92075" tIns="46038" rIns="92075" bIns="46038"/>
          <a:lstStyle/>
          <a:p>
            <a:pPr eaLnBrk="1" hangingPunct="1">
              <a:spcBef>
                <a:spcPct val="40000"/>
              </a:spcBef>
            </a:pPr>
            <a:r>
              <a:rPr lang="en-US" smtClean="0"/>
              <a:t>Preservation - so people will trust DLs</a:t>
            </a:r>
          </a:p>
          <a:p>
            <a:pPr eaLnBrk="1" hangingPunct="1">
              <a:spcBef>
                <a:spcPct val="40000"/>
              </a:spcBef>
            </a:pPr>
            <a:r>
              <a:rPr lang="en-US" smtClean="0"/>
              <a:t>Supporting infrastructure - networks, ...</a:t>
            </a:r>
          </a:p>
          <a:p>
            <a:pPr eaLnBrk="1" hangingPunct="1">
              <a:spcBef>
                <a:spcPct val="40000"/>
              </a:spcBef>
            </a:pPr>
            <a:r>
              <a:rPr lang="en-US" smtClean="0"/>
              <a:t>Scalability, sustainability, interoperability</a:t>
            </a:r>
          </a:p>
          <a:p>
            <a:pPr eaLnBrk="1" hangingPunct="1">
              <a:spcBef>
                <a:spcPct val="40000"/>
              </a:spcBef>
            </a:pPr>
            <a:r>
              <a:rPr lang="en-US" smtClean="0"/>
              <a:t>DL industry - critical mass by covering libraries, archives, museums, corporate info, govt info, personal info - “quality WWW” integrating IR, HT, MM, ...</a:t>
            </a:r>
          </a:p>
          <a:p>
            <a:pPr lvl="1" eaLnBrk="1" hangingPunct="1">
              <a:spcBef>
                <a:spcPct val="40000"/>
              </a:spcBef>
            </a:pPr>
            <a:r>
              <a:rPr lang="en-US" smtClean="0"/>
              <a:t>Need tools &amp; methods to make them easier to build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4850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smtClean="0"/>
              <a:t>Outline </a:t>
            </a:r>
            <a:endParaRPr lang="en-US" sz="6600" smtClean="0">
              <a:solidFill>
                <a:srgbClr val="FF33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5105400"/>
          </a:xfrm>
          <a:noFill/>
        </p:spPr>
        <p:txBody>
          <a:bodyPr lIns="92075" tIns="46038" rIns="92075" bIns="46038">
            <a:normAutofit/>
          </a:bodyPr>
          <a:lstStyle/>
          <a:p>
            <a:pPr eaLnBrk="1" hangingPunct="1">
              <a:spcBef>
                <a:spcPct val="40000"/>
              </a:spcBef>
            </a:pPr>
            <a:r>
              <a:rPr lang="en-US" dirty="0" smtClean="0"/>
              <a:t>Acknowledgements</a:t>
            </a:r>
          </a:p>
          <a:p>
            <a:pPr eaLnBrk="1" hangingPunct="1">
              <a:spcBef>
                <a:spcPct val="40000"/>
              </a:spcBef>
            </a:pPr>
            <a:r>
              <a:rPr lang="en-US" b="1" dirty="0" smtClean="0"/>
              <a:t>NDLTD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Digital Library Curriculum Project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Ensemble (Pathway in NSDL)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Extra </a:t>
            </a:r>
            <a:r>
              <a:rPr lang="en-US" dirty="0" smtClean="0"/>
              <a:t>Slides</a:t>
            </a:r>
          </a:p>
          <a:p>
            <a:pPr lvl="1"/>
            <a:r>
              <a:rPr lang="en-US" dirty="0" smtClean="0"/>
              <a:t>Digital Libraries</a:t>
            </a:r>
          </a:p>
          <a:p>
            <a:pPr lvl="1"/>
            <a:r>
              <a:rPr lang="en-US" dirty="0" smtClean="0"/>
              <a:t>Crisis, Tragedy &amp; Recovery Network (</a:t>
            </a:r>
            <a:r>
              <a:rPr lang="en-US" dirty="0" err="1" smtClean="0"/>
              <a:t>CTRnet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Digital Preserve in Second Life</a:t>
            </a:r>
          </a:p>
          <a:p>
            <a:pPr eaLnBrk="1" hangingPunct="1">
              <a:spcBef>
                <a:spcPct val="40000"/>
              </a:spcBef>
            </a:pPr>
            <a:endParaRPr lang="en-US" dirty="0" smtClean="0"/>
          </a:p>
          <a:p>
            <a:pPr eaLnBrk="1" hangingPunct="1">
              <a:spcBef>
                <a:spcPct val="40000"/>
              </a:spcBef>
            </a:pPr>
            <a:endParaRPr lang="en-US" dirty="0" smtClean="0"/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945253-8D29-4D3B-9317-CF5C12DF2070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DL Challenges – 2: Terminology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763000" cy="4525963"/>
          </a:xfrm>
        </p:spPr>
        <p:txBody>
          <a:bodyPr/>
          <a:lstStyle/>
          <a:p>
            <a:pPr eaLnBrk="1" hangingPunct="1"/>
            <a:r>
              <a:rPr lang="en-US" smtClean="0"/>
              <a:t>Digital / electronic / virtual library</a:t>
            </a:r>
          </a:p>
          <a:p>
            <a:pPr eaLnBrk="1" hangingPunct="1"/>
            <a:r>
              <a:rPr lang="en-US" smtClean="0"/>
              <a:t>Born digital, hybrid (digital/physical)</a:t>
            </a:r>
          </a:p>
          <a:p>
            <a:pPr eaLnBrk="1" hangingPunct="1"/>
            <a:r>
              <a:rPr lang="en-US" smtClean="0"/>
              <a:t>Universal access (all people/places/times)</a:t>
            </a:r>
          </a:p>
          <a:p>
            <a:pPr lvl="1" eaLnBrk="1" hangingPunct="1"/>
            <a:r>
              <a:rPr lang="en-US" smtClean="0"/>
              <a:t>Accommodate disabilities (color, visual, auditory)</a:t>
            </a:r>
          </a:p>
          <a:p>
            <a:pPr lvl="1" eaLnBrk="1" hangingPunct="1"/>
            <a:r>
              <a:rPr lang="en-US" smtClean="0"/>
              <a:t>Mobile (office, home, laptop, PDA, mobile)</a:t>
            </a:r>
          </a:p>
          <a:p>
            <a:pPr eaLnBrk="1" hangingPunct="1"/>
            <a:r>
              <a:rPr lang="en-US" smtClean="0"/>
              <a:t>Archiving, self-archiving</a:t>
            </a:r>
          </a:p>
          <a:p>
            <a:pPr eaLnBrk="1" hangingPunct="1"/>
            <a:r>
              <a:rPr lang="en-US" smtClean="0"/>
              <a:t>Open (source, standards, archives)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7270FF-817F-40F7-ACBC-122B4E1A4702}" type="slidenum">
              <a:rPr lang="en-US" smtClean="0"/>
              <a:pPr/>
              <a:t>71</a:t>
            </a:fld>
            <a:endParaRPr lang="en-US" smtClean="0"/>
          </a:p>
        </p:txBody>
      </p:sp>
      <p:pic>
        <p:nvPicPr>
          <p:cNvPr id="270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81200" y="-1066800"/>
            <a:ext cx="13182600" cy="823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4FA903-8785-480B-B762-4BB2675A65E0}" type="slidenum">
              <a:rPr lang="en-US" smtClean="0"/>
              <a:pPr/>
              <a:t>72</a:t>
            </a:fld>
            <a:endParaRPr lang="en-US" smtClean="0"/>
          </a:p>
        </p:txBody>
      </p:sp>
      <p:pic>
        <p:nvPicPr>
          <p:cNvPr id="271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" y="-571500"/>
            <a:ext cx="9753600" cy="74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75F29A-81AE-4A12-AD9E-29880363C492}" type="slidenum">
              <a:rPr lang="en-US" smtClean="0"/>
              <a:pPr/>
              <a:t>73</a:t>
            </a:fld>
            <a:endParaRPr lang="en-US" smtClean="0"/>
          </a:p>
        </p:txBody>
      </p:sp>
      <p:pic>
        <p:nvPicPr>
          <p:cNvPr id="272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28800" y="-533400"/>
            <a:ext cx="12573000" cy="785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EBD376-705A-419C-8BC0-226FBC46AE65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Synchronous</a:t>
            </a:r>
            <a:br>
              <a:rPr lang="en-US" sz="4000" smtClean="0"/>
            </a:br>
            <a:r>
              <a:rPr lang="en-US" sz="4000" smtClean="0"/>
              <a:t>Scholarly Communication</a:t>
            </a:r>
          </a:p>
        </p:txBody>
      </p:sp>
      <p:pic>
        <p:nvPicPr>
          <p:cNvPr id="52228" name="Picture 3" descr="j030125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3505200"/>
            <a:ext cx="1830388" cy="1565275"/>
          </a:xfrm>
          <a:noFill/>
        </p:spPr>
      </p:pic>
      <p:pic>
        <p:nvPicPr>
          <p:cNvPr id="52229" name="Picture 4" descr="j029912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477125" y="2878138"/>
            <a:ext cx="1163638" cy="1985962"/>
          </a:xfrm>
          <a:noFill/>
        </p:spPr>
      </p:pic>
      <p:sp>
        <p:nvSpPr>
          <p:cNvPr id="52230" name="AutoShape 5"/>
          <p:cNvSpPr>
            <a:spLocks noChangeArrowheads="1"/>
          </p:cNvSpPr>
          <p:nvPr/>
        </p:nvSpPr>
        <p:spPr bwMode="auto">
          <a:xfrm>
            <a:off x="2362200" y="3886200"/>
            <a:ext cx="4953000" cy="304800"/>
          </a:xfrm>
          <a:prstGeom prst="leftRightArrow">
            <a:avLst>
              <a:gd name="adj1" fmla="val 50000"/>
              <a:gd name="adj2" fmla="val 325000"/>
            </a:avLst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2231" name="phone3"/>
          <p:cNvSpPr>
            <a:spLocks noEditPoints="1" noChangeArrowheads="1"/>
          </p:cNvSpPr>
          <p:nvPr/>
        </p:nvSpPr>
        <p:spPr bwMode="auto">
          <a:xfrm>
            <a:off x="4038600" y="4267200"/>
            <a:ext cx="1295400" cy="990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1041734762 h 21600"/>
              <a:gd name="T8" fmla="*/ 2147483647 w 21600"/>
              <a:gd name="T9" fmla="*/ 2083469524 h 21600"/>
              <a:gd name="T10" fmla="*/ 2147483647 w 21600"/>
              <a:gd name="T11" fmla="*/ 2083469524 h 21600"/>
              <a:gd name="T12" fmla="*/ 0 w 21600"/>
              <a:gd name="T13" fmla="*/ 2083469524 h 21600"/>
              <a:gd name="T14" fmla="*/ 0 w 21600"/>
              <a:gd name="T15" fmla="*/ 104173476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0 w 21600"/>
              <a:gd name="T25" fmla="*/ 23516 h 21600"/>
              <a:gd name="T26" fmla="*/ 21400 w 21600"/>
              <a:gd name="T27" fmla="*/ 40485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10692" y="21600"/>
                </a:moveTo>
                <a:lnTo>
                  <a:pt x="21600" y="21600"/>
                </a:lnTo>
                <a:lnTo>
                  <a:pt x="21600" y="10684"/>
                </a:lnTo>
                <a:lnTo>
                  <a:pt x="21600" y="0"/>
                </a:lnTo>
                <a:lnTo>
                  <a:pt x="10190" y="0"/>
                </a:lnTo>
                <a:lnTo>
                  <a:pt x="0" y="0"/>
                </a:lnTo>
                <a:lnTo>
                  <a:pt x="0" y="10916"/>
                </a:lnTo>
                <a:lnTo>
                  <a:pt x="0" y="21600"/>
                </a:lnTo>
                <a:lnTo>
                  <a:pt x="10692" y="21600"/>
                </a:lnTo>
                <a:close/>
              </a:path>
              <a:path w="21600" h="21600" extrusionOk="0">
                <a:moveTo>
                  <a:pt x="3552" y="13565"/>
                </a:moveTo>
                <a:lnTo>
                  <a:pt x="3552" y="14206"/>
                </a:lnTo>
                <a:lnTo>
                  <a:pt x="3409" y="14584"/>
                </a:lnTo>
                <a:lnTo>
                  <a:pt x="3050" y="15021"/>
                </a:lnTo>
                <a:lnTo>
                  <a:pt x="2619" y="15429"/>
                </a:lnTo>
                <a:lnTo>
                  <a:pt x="2296" y="15836"/>
                </a:lnTo>
                <a:lnTo>
                  <a:pt x="2045" y="16244"/>
                </a:lnTo>
                <a:lnTo>
                  <a:pt x="1902" y="16564"/>
                </a:lnTo>
                <a:lnTo>
                  <a:pt x="1794" y="17001"/>
                </a:lnTo>
                <a:lnTo>
                  <a:pt x="1830" y="17466"/>
                </a:lnTo>
                <a:lnTo>
                  <a:pt x="2009" y="17932"/>
                </a:lnTo>
                <a:lnTo>
                  <a:pt x="2260" y="18311"/>
                </a:lnTo>
                <a:lnTo>
                  <a:pt x="2548" y="18718"/>
                </a:lnTo>
                <a:lnTo>
                  <a:pt x="3050" y="19126"/>
                </a:lnTo>
                <a:lnTo>
                  <a:pt x="3552" y="19533"/>
                </a:lnTo>
                <a:lnTo>
                  <a:pt x="4342" y="19737"/>
                </a:lnTo>
                <a:lnTo>
                  <a:pt x="5095" y="19737"/>
                </a:lnTo>
                <a:lnTo>
                  <a:pt x="5849" y="19737"/>
                </a:lnTo>
                <a:lnTo>
                  <a:pt x="6351" y="19533"/>
                </a:lnTo>
                <a:lnTo>
                  <a:pt x="7140" y="19126"/>
                </a:lnTo>
                <a:lnTo>
                  <a:pt x="7535" y="18747"/>
                </a:lnTo>
                <a:lnTo>
                  <a:pt x="7894" y="18311"/>
                </a:lnTo>
                <a:lnTo>
                  <a:pt x="8145" y="17903"/>
                </a:lnTo>
                <a:lnTo>
                  <a:pt x="8324" y="17408"/>
                </a:lnTo>
                <a:lnTo>
                  <a:pt x="8324" y="16942"/>
                </a:lnTo>
                <a:lnTo>
                  <a:pt x="8252" y="16593"/>
                </a:lnTo>
                <a:lnTo>
                  <a:pt x="8145" y="16244"/>
                </a:lnTo>
                <a:lnTo>
                  <a:pt x="7894" y="15836"/>
                </a:lnTo>
                <a:lnTo>
                  <a:pt x="7571" y="15429"/>
                </a:lnTo>
                <a:lnTo>
                  <a:pt x="7140" y="15021"/>
                </a:lnTo>
                <a:lnTo>
                  <a:pt x="6853" y="14613"/>
                </a:lnTo>
                <a:lnTo>
                  <a:pt x="6602" y="14206"/>
                </a:lnTo>
                <a:lnTo>
                  <a:pt x="6602" y="13565"/>
                </a:lnTo>
                <a:lnTo>
                  <a:pt x="6602" y="8035"/>
                </a:lnTo>
                <a:lnTo>
                  <a:pt x="6602" y="7598"/>
                </a:lnTo>
                <a:lnTo>
                  <a:pt x="6853" y="6987"/>
                </a:lnTo>
                <a:lnTo>
                  <a:pt x="7212" y="6579"/>
                </a:lnTo>
                <a:lnTo>
                  <a:pt x="7643" y="6171"/>
                </a:lnTo>
                <a:lnTo>
                  <a:pt x="7894" y="5764"/>
                </a:lnTo>
                <a:lnTo>
                  <a:pt x="8037" y="5531"/>
                </a:lnTo>
                <a:lnTo>
                  <a:pt x="8252" y="5153"/>
                </a:lnTo>
                <a:lnTo>
                  <a:pt x="8360" y="4599"/>
                </a:lnTo>
                <a:lnTo>
                  <a:pt x="8288" y="4134"/>
                </a:lnTo>
                <a:lnTo>
                  <a:pt x="8145" y="3697"/>
                </a:lnTo>
                <a:lnTo>
                  <a:pt x="7894" y="3289"/>
                </a:lnTo>
                <a:lnTo>
                  <a:pt x="7499" y="2853"/>
                </a:lnTo>
                <a:lnTo>
                  <a:pt x="7033" y="2533"/>
                </a:lnTo>
                <a:lnTo>
                  <a:pt x="6387" y="2242"/>
                </a:lnTo>
                <a:lnTo>
                  <a:pt x="5849" y="2067"/>
                </a:lnTo>
                <a:lnTo>
                  <a:pt x="5095" y="1950"/>
                </a:lnTo>
                <a:lnTo>
                  <a:pt x="4234" y="2038"/>
                </a:lnTo>
                <a:lnTo>
                  <a:pt x="3552" y="2271"/>
                </a:lnTo>
                <a:lnTo>
                  <a:pt x="3050" y="2504"/>
                </a:lnTo>
                <a:lnTo>
                  <a:pt x="2548" y="2882"/>
                </a:lnTo>
                <a:lnTo>
                  <a:pt x="2225" y="3231"/>
                </a:lnTo>
                <a:lnTo>
                  <a:pt x="1973" y="3697"/>
                </a:lnTo>
                <a:lnTo>
                  <a:pt x="1794" y="4308"/>
                </a:lnTo>
                <a:lnTo>
                  <a:pt x="1794" y="4745"/>
                </a:lnTo>
                <a:lnTo>
                  <a:pt x="1866" y="5123"/>
                </a:lnTo>
                <a:lnTo>
                  <a:pt x="2045" y="5560"/>
                </a:lnTo>
                <a:lnTo>
                  <a:pt x="2296" y="5851"/>
                </a:lnTo>
                <a:lnTo>
                  <a:pt x="2548" y="6171"/>
                </a:lnTo>
                <a:lnTo>
                  <a:pt x="3014" y="6608"/>
                </a:lnTo>
                <a:lnTo>
                  <a:pt x="3301" y="6987"/>
                </a:lnTo>
                <a:lnTo>
                  <a:pt x="3552" y="7598"/>
                </a:lnTo>
                <a:lnTo>
                  <a:pt x="3552" y="8035"/>
                </a:lnTo>
                <a:lnTo>
                  <a:pt x="3552" y="13565"/>
                </a:lnTo>
                <a:close/>
              </a:path>
              <a:path w="21600" h="21600" extrusionOk="0">
                <a:moveTo>
                  <a:pt x="10154" y="1863"/>
                </a:moveTo>
                <a:lnTo>
                  <a:pt x="19088" y="1863"/>
                </a:lnTo>
                <a:lnTo>
                  <a:pt x="19088" y="8238"/>
                </a:lnTo>
                <a:lnTo>
                  <a:pt x="10154" y="8238"/>
                </a:lnTo>
                <a:lnTo>
                  <a:pt x="10154" y="1863"/>
                </a:lnTo>
                <a:moveTo>
                  <a:pt x="10441" y="10101"/>
                </a:moveTo>
                <a:lnTo>
                  <a:pt x="10441" y="9461"/>
                </a:lnTo>
                <a:lnTo>
                  <a:pt x="18837" y="9461"/>
                </a:lnTo>
                <a:lnTo>
                  <a:pt x="18837" y="10101"/>
                </a:lnTo>
                <a:lnTo>
                  <a:pt x="10441" y="10101"/>
                </a:lnTo>
                <a:moveTo>
                  <a:pt x="11374" y="11004"/>
                </a:moveTo>
                <a:lnTo>
                  <a:pt x="12630" y="11004"/>
                </a:lnTo>
                <a:lnTo>
                  <a:pt x="12630" y="12226"/>
                </a:lnTo>
                <a:lnTo>
                  <a:pt x="11374" y="12226"/>
                </a:lnTo>
                <a:lnTo>
                  <a:pt x="11374" y="11004"/>
                </a:lnTo>
                <a:moveTo>
                  <a:pt x="13993" y="11004"/>
                </a:moveTo>
                <a:lnTo>
                  <a:pt x="15249" y="11004"/>
                </a:lnTo>
                <a:lnTo>
                  <a:pt x="15249" y="12226"/>
                </a:lnTo>
                <a:lnTo>
                  <a:pt x="13993" y="12226"/>
                </a:lnTo>
                <a:lnTo>
                  <a:pt x="13993" y="11004"/>
                </a:lnTo>
                <a:moveTo>
                  <a:pt x="16649" y="11004"/>
                </a:moveTo>
                <a:lnTo>
                  <a:pt x="17904" y="11004"/>
                </a:lnTo>
                <a:lnTo>
                  <a:pt x="17904" y="12226"/>
                </a:lnTo>
                <a:lnTo>
                  <a:pt x="16649" y="12226"/>
                </a:lnTo>
                <a:lnTo>
                  <a:pt x="16649" y="11004"/>
                </a:lnTo>
                <a:moveTo>
                  <a:pt x="11374" y="12954"/>
                </a:moveTo>
                <a:lnTo>
                  <a:pt x="12630" y="12954"/>
                </a:lnTo>
                <a:lnTo>
                  <a:pt x="12630" y="14177"/>
                </a:lnTo>
                <a:lnTo>
                  <a:pt x="11374" y="14177"/>
                </a:lnTo>
                <a:lnTo>
                  <a:pt x="11374" y="12954"/>
                </a:lnTo>
                <a:moveTo>
                  <a:pt x="13993" y="12954"/>
                </a:moveTo>
                <a:lnTo>
                  <a:pt x="15249" y="12954"/>
                </a:lnTo>
                <a:lnTo>
                  <a:pt x="15249" y="14177"/>
                </a:lnTo>
                <a:lnTo>
                  <a:pt x="13993" y="14177"/>
                </a:lnTo>
                <a:lnTo>
                  <a:pt x="13993" y="12954"/>
                </a:lnTo>
                <a:moveTo>
                  <a:pt x="16649" y="12954"/>
                </a:moveTo>
                <a:lnTo>
                  <a:pt x="17904" y="12954"/>
                </a:lnTo>
                <a:lnTo>
                  <a:pt x="17904" y="14177"/>
                </a:lnTo>
                <a:lnTo>
                  <a:pt x="16649" y="14177"/>
                </a:lnTo>
                <a:lnTo>
                  <a:pt x="16649" y="12954"/>
                </a:lnTo>
                <a:moveTo>
                  <a:pt x="11374" y="14905"/>
                </a:moveTo>
                <a:lnTo>
                  <a:pt x="12630" y="14905"/>
                </a:lnTo>
                <a:lnTo>
                  <a:pt x="12630" y="16127"/>
                </a:lnTo>
                <a:lnTo>
                  <a:pt x="11374" y="16127"/>
                </a:lnTo>
                <a:lnTo>
                  <a:pt x="11374" y="14905"/>
                </a:lnTo>
                <a:moveTo>
                  <a:pt x="13993" y="14905"/>
                </a:moveTo>
                <a:lnTo>
                  <a:pt x="15249" y="14905"/>
                </a:lnTo>
                <a:lnTo>
                  <a:pt x="15249" y="16127"/>
                </a:lnTo>
                <a:lnTo>
                  <a:pt x="13993" y="16127"/>
                </a:lnTo>
                <a:lnTo>
                  <a:pt x="13993" y="14905"/>
                </a:lnTo>
                <a:moveTo>
                  <a:pt x="16649" y="14905"/>
                </a:moveTo>
                <a:lnTo>
                  <a:pt x="17904" y="14905"/>
                </a:lnTo>
                <a:lnTo>
                  <a:pt x="17904" y="16127"/>
                </a:lnTo>
                <a:lnTo>
                  <a:pt x="16649" y="16127"/>
                </a:lnTo>
                <a:lnTo>
                  <a:pt x="16649" y="14905"/>
                </a:lnTo>
                <a:moveTo>
                  <a:pt x="11374" y="16855"/>
                </a:moveTo>
                <a:lnTo>
                  <a:pt x="12630" y="16855"/>
                </a:lnTo>
                <a:lnTo>
                  <a:pt x="12630" y="18078"/>
                </a:lnTo>
                <a:lnTo>
                  <a:pt x="11374" y="18078"/>
                </a:lnTo>
                <a:lnTo>
                  <a:pt x="11374" y="16855"/>
                </a:lnTo>
                <a:moveTo>
                  <a:pt x="13993" y="16855"/>
                </a:moveTo>
                <a:lnTo>
                  <a:pt x="15249" y="16855"/>
                </a:lnTo>
                <a:lnTo>
                  <a:pt x="15249" y="18078"/>
                </a:lnTo>
                <a:lnTo>
                  <a:pt x="13993" y="18078"/>
                </a:lnTo>
                <a:lnTo>
                  <a:pt x="13993" y="16855"/>
                </a:lnTo>
                <a:moveTo>
                  <a:pt x="16649" y="16855"/>
                </a:moveTo>
                <a:lnTo>
                  <a:pt x="17904" y="16855"/>
                </a:lnTo>
                <a:lnTo>
                  <a:pt x="17904" y="18078"/>
                </a:lnTo>
                <a:lnTo>
                  <a:pt x="16649" y="18078"/>
                </a:lnTo>
                <a:lnTo>
                  <a:pt x="16649" y="16855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2232" name="Picture 7" descr="j023301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925888" y="2374900"/>
            <a:ext cx="1509712" cy="1592263"/>
          </a:xfrm>
          <a:noFill/>
        </p:spPr>
      </p:pic>
      <p:sp>
        <p:nvSpPr>
          <p:cNvPr id="52233" name="Text Box 8"/>
          <p:cNvSpPr txBox="1">
            <a:spLocks noChangeArrowheads="1"/>
          </p:cNvSpPr>
          <p:nvPr/>
        </p:nvSpPr>
        <p:spPr bwMode="auto">
          <a:xfrm>
            <a:off x="2117725" y="5857875"/>
            <a:ext cx="5194300" cy="519113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b="0">
                <a:latin typeface="Times New Roman" pitchFamily="18" charset="0"/>
              </a:rPr>
              <a:t>Same time, Same or different place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069BCB5-1337-4127-9DA8-5412325B2757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Asynchronous, Digital Library Mediated Scholarly Communication</a:t>
            </a:r>
          </a:p>
        </p:txBody>
      </p:sp>
      <p:pic>
        <p:nvPicPr>
          <p:cNvPr id="53252" name="Picture 3" descr="j030125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3429000"/>
            <a:ext cx="1830388" cy="1565275"/>
          </a:xfrm>
          <a:noFill/>
        </p:spPr>
      </p:pic>
      <p:pic>
        <p:nvPicPr>
          <p:cNvPr id="53253" name="Picture 4" descr="j029912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477125" y="2794000"/>
            <a:ext cx="1163638" cy="1985963"/>
          </a:xfrm>
          <a:noFill/>
        </p:spPr>
      </p:pic>
      <p:pic>
        <p:nvPicPr>
          <p:cNvPr id="53254" name="Picture 5" descr="j0300520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281363" y="2543175"/>
            <a:ext cx="1290637" cy="1152525"/>
          </a:xfrm>
          <a:noFill/>
        </p:spPr>
      </p:pic>
      <p:sp>
        <p:nvSpPr>
          <p:cNvPr id="53255" name="AutoShape 6"/>
          <p:cNvSpPr>
            <a:spLocks noChangeArrowheads="1"/>
          </p:cNvSpPr>
          <p:nvPr/>
        </p:nvSpPr>
        <p:spPr bwMode="auto">
          <a:xfrm>
            <a:off x="2362200" y="3810000"/>
            <a:ext cx="4953000" cy="304800"/>
          </a:xfrm>
          <a:prstGeom prst="leftRightArrow">
            <a:avLst>
              <a:gd name="adj1" fmla="val 50000"/>
              <a:gd name="adj2" fmla="val 325000"/>
            </a:avLst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53256" name="Picture 7" descr="j02353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362200"/>
            <a:ext cx="1262063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8" descr="j028575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4495800"/>
            <a:ext cx="14478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9" descr="j020546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4267200"/>
            <a:ext cx="12954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9" name="Text Box 10"/>
          <p:cNvSpPr txBox="1">
            <a:spLocks noChangeArrowheads="1"/>
          </p:cNvSpPr>
          <p:nvPr/>
        </p:nvSpPr>
        <p:spPr bwMode="auto">
          <a:xfrm>
            <a:off x="2286000" y="5943600"/>
            <a:ext cx="4040188" cy="519113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b="0">
                <a:latin typeface="Times New Roman" pitchFamily="18" charset="0"/>
              </a:rPr>
              <a:t>Different time and/or place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7ECE6F5-BDF2-4E1E-9F32-842A57FC5FE4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Libraries of the Future</a:t>
            </a:r>
            <a:br>
              <a:rPr lang="en-US" smtClean="0"/>
            </a:br>
            <a:r>
              <a:rPr lang="en-US" smtClean="0"/>
              <a:t>JCR Licklider, 1965, MIT Press</a:t>
            </a:r>
          </a:p>
        </p:txBody>
      </p:sp>
      <p:sp>
        <p:nvSpPr>
          <p:cNvPr id="56324" name="Line 3"/>
          <p:cNvSpPr>
            <a:spLocks noChangeShapeType="1"/>
          </p:cNvSpPr>
          <p:nvPr/>
        </p:nvSpPr>
        <p:spPr bwMode="auto">
          <a:xfrm flipH="1">
            <a:off x="3429000" y="2133600"/>
            <a:ext cx="7620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325" name="Line 4"/>
          <p:cNvSpPr>
            <a:spLocks noChangeShapeType="1"/>
          </p:cNvSpPr>
          <p:nvPr/>
        </p:nvSpPr>
        <p:spPr bwMode="auto">
          <a:xfrm>
            <a:off x="4191000" y="2133600"/>
            <a:ext cx="8382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6326" name="Line 5"/>
          <p:cNvSpPr>
            <a:spLocks noChangeShapeType="1"/>
          </p:cNvSpPr>
          <p:nvPr/>
        </p:nvSpPr>
        <p:spPr bwMode="auto">
          <a:xfrm flipH="1">
            <a:off x="2286000" y="2133600"/>
            <a:ext cx="19050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6327" name="Line 6"/>
          <p:cNvSpPr>
            <a:spLocks noChangeShapeType="1"/>
          </p:cNvSpPr>
          <p:nvPr/>
        </p:nvSpPr>
        <p:spPr bwMode="auto">
          <a:xfrm>
            <a:off x="4191000" y="2133600"/>
            <a:ext cx="19050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0" y="2743200"/>
            <a:ext cx="3810000" cy="609600"/>
            <a:chOff x="1536" y="1440"/>
            <a:chExt cx="2400" cy="384"/>
          </a:xfrm>
        </p:grpSpPr>
        <p:sp>
          <p:nvSpPr>
            <p:cNvPr id="56348" name="Line 8"/>
            <p:cNvSpPr>
              <a:spLocks noChangeShapeType="1"/>
            </p:cNvSpPr>
            <p:nvPr/>
          </p:nvSpPr>
          <p:spPr bwMode="auto">
            <a:xfrm flipH="1">
              <a:off x="2256" y="1440"/>
              <a:ext cx="48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6349" name="Line 9"/>
            <p:cNvSpPr>
              <a:spLocks noChangeShapeType="1"/>
            </p:cNvSpPr>
            <p:nvPr/>
          </p:nvSpPr>
          <p:spPr bwMode="auto">
            <a:xfrm>
              <a:off x="2736" y="1440"/>
              <a:ext cx="528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6350" name="Line 10"/>
            <p:cNvSpPr>
              <a:spLocks noChangeShapeType="1"/>
            </p:cNvSpPr>
            <p:nvPr/>
          </p:nvSpPr>
          <p:spPr bwMode="auto">
            <a:xfrm flipH="1">
              <a:off x="1536" y="1440"/>
              <a:ext cx="120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6351" name="Line 11"/>
            <p:cNvSpPr>
              <a:spLocks noChangeShapeType="1"/>
            </p:cNvSpPr>
            <p:nvPr/>
          </p:nvSpPr>
          <p:spPr bwMode="auto">
            <a:xfrm>
              <a:off x="2736" y="1440"/>
              <a:ext cx="120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56329" name="Line 12"/>
          <p:cNvSpPr>
            <a:spLocks noChangeShapeType="1"/>
          </p:cNvSpPr>
          <p:nvPr/>
        </p:nvSpPr>
        <p:spPr bwMode="auto">
          <a:xfrm flipH="1">
            <a:off x="5715000" y="2743200"/>
            <a:ext cx="3810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330" name="Line 13"/>
          <p:cNvSpPr>
            <a:spLocks noChangeShapeType="1"/>
          </p:cNvSpPr>
          <p:nvPr/>
        </p:nvSpPr>
        <p:spPr bwMode="auto">
          <a:xfrm>
            <a:off x="6096000" y="2743200"/>
            <a:ext cx="8382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6331" name="Line 14"/>
          <p:cNvSpPr>
            <a:spLocks noChangeShapeType="1"/>
          </p:cNvSpPr>
          <p:nvPr/>
        </p:nvSpPr>
        <p:spPr bwMode="auto">
          <a:xfrm>
            <a:off x="6096000" y="2743200"/>
            <a:ext cx="19050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362200" y="3352800"/>
            <a:ext cx="3810000" cy="609600"/>
            <a:chOff x="1536" y="1440"/>
            <a:chExt cx="2400" cy="384"/>
          </a:xfrm>
        </p:grpSpPr>
        <p:sp>
          <p:nvSpPr>
            <p:cNvPr id="56344" name="Line 16"/>
            <p:cNvSpPr>
              <a:spLocks noChangeShapeType="1"/>
            </p:cNvSpPr>
            <p:nvPr/>
          </p:nvSpPr>
          <p:spPr bwMode="auto">
            <a:xfrm flipH="1">
              <a:off x="2256" y="1440"/>
              <a:ext cx="48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6345" name="Line 17"/>
            <p:cNvSpPr>
              <a:spLocks noChangeShapeType="1"/>
            </p:cNvSpPr>
            <p:nvPr/>
          </p:nvSpPr>
          <p:spPr bwMode="auto">
            <a:xfrm>
              <a:off x="2736" y="1440"/>
              <a:ext cx="528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6346" name="Line 18"/>
            <p:cNvSpPr>
              <a:spLocks noChangeShapeType="1"/>
            </p:cNvSpPr>
            <p:nvPr/>
          </p:nvSpPr>
          <p:spPr bwMode="auto">
            <a:xfrm flipH="1">
              <a:off x="1536" y="1440"/>
              <a:ext cx="120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6347" name="Line 19"/>
            <p:cNvSpPr>
              <a:spLocks noChangeShapeType="1"/>
            </p:cNvSpPr>
            <p:nvPr/>
          </p:nvSpPr>
          <p:spPr bwMode="auto">
            <a:xfrm>
              <a:off x="2736" y="1440"/>
              <a:ext cx="120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600200" y="3962400"/>
            <a:ext cx="3810000" cy="609600"/>
            <a:chOff x="1536" y="1440"/>
            <a:chExt cx="2400" cy="384"/>
          </a:xfrm>
        </p:grpSpPr>
        <p:sp>
          <p:nvSpPr>
            <p:cNvPr id="56340" name="Line 21"/>
            <p:cNvSpPr>
              <a:spLocks noChangeShapeType="1"/>
            </p:cNvSpPr>
            <p:nvPr/>
          </p:nvSpPr>
          <p:spPr bwMode="auto">
            <a:xfrm flipH="1">
              <a:off x="2256" y="1440"/>
              <a:ext cx="48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6341" name="Line 22"/>
            <p:cNvSpPr>
              <a:spLocks noChangeShapeType="1"/>
            </p:cNvSpPr>
            <p:nvPr/>
          </p:nvSpPr>
          <p:spPr bwMode="auto">
            <a:xfrm>
              <a:off x="2736" y="1440"/>
              <a:ext cx="528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6342" name="Line 23"/>
            <p:cNvSpPr>
              <a:spLocks noChangeShapeType="1"/>
            </p:cNvSpPr>
            <p:nvPr/>
          </p:nvSpPr>
          <p:spPr bwMode="auto">
            <a:xfrm flipH="1">
              <a:off x="1536" y="1440"/>
              <a:ext cx="120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6343" name="Line 24"/>
            <p:cNvSpPr>
              <a:spLocks noChangeShapeType="1"/>
            </p:cNvSpPr>
            <p:nvPr/>
          </p:nvSpPr>
          <p:spPr bwMode="auto">
            <a:xfrm>
              <a:off x="2736" y="1440"/>
              <a:ext cx="120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56334" name="Text Box 25"/>
          <p:cNvSpPr txBox="1">
            <a:spLocks noChangeArrowheads="1"/>
          </p:cNvSpPr>
          <p:nvPr/>
        </p:nvSpPr>
        <p:spPr bwMode="auto">
          <a:xfrm>
            <a:off x="288925" y="1895475"/>
            <a:ext cx="1092200" cy="519113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b="0">
                <a:latin typeface="Times New Roman" pitchFamily="18" charset="0"/>
              </a:rPr>
              <a:t>World</a:t>
            </a:r>
          </a:p>
        </p:txBody>
      </p:sp>
      <p:sp>
        <p:nvSpPr>
          <p:cNvPr id="56335" name="Text Box 26"/>
          <p:cNvSpPr txBox="1">
            <a:spLocks noChangeArrowheads="1"/>
          </p:cNvSpPr>
          <p:nvPr/>
        </p:nvSpPr>
        <p:spPr bwMode="auto">
          <a:xfrm>
            <a:off x="304800" y="2667000"/>
            <a:ext cx="1150938" cy="519113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b="0">
                <a:latin typeface="Times New Roman" pitchFamily="18" charset="0"/>
              </a:rPr>
              <a:t>Nation</a:t>
            </a:r>
          </a:p>
        </p:txBody>
      </p:sp>
      <p:sp>
        <p:nvSpPr>
          <p:cNvPr id="56336" name="Text Box 27"/>
          <p:cNvSpPr txBox="1">
            <a:spLocks noChangeArrowheads="1"/>
          </p:cNvSpPr>
          <p:nvPr/>
        </p:nvSpPr>
        <p:spPr bwMode="auto">
          <a:xfrm>
            <a:off x="304800" y="3429000"/>
            <a:ext cx="893763" cy="519113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b="0">
                <a:latin typeface="Times New Roman" pitchFamily="18" charset="0"/>
              </a:rPr>
              <a:t>State</a:t>
            </a:r>
          </a:p>
        </p:txBody>
      </p:sp>
      <p:sp>
        <p:nvSpPr>
          <p:cNvPr id="56337" name="Text Box 28"/>
          <p:cNvSpPr txBox="1">
            <a:spLocks noChangeArrowheads="1"/>
          </p:cNvSpPr>
          <p:nvPr/>
        </p:nvSpPr>
        <p:spPr bwMode="auto">
          <a:xfrm>
            <a:off x="304800" y="4267200"/>
            <a:ext cx="795338" cy="519113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b="0">
                <a:latin typeface="Times New Roman" pitchFamily="18" charset="0"/>
              </a:rPr>
              <a:t>City</a:t>
            </a:r>
          </a:p>
        </p:txBody>
      </p:sp>
      <p:pic>
        <p:nvPicPr>
          <p:cNvPr id="56338" name="Picture 29" descr="pe0184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4953000"/>
            <a:ext cx="297815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9" name="Text Box 30"/>
          <p:cNvSpPr txBox="1">
            <a:spLocks noChangeArrowheads="1"/>
          </p:cNvSpPr>
          <p:nvPr/>
        </p:nvSpPr>
        <p:spPr bwMode="auto">
          <a:xfrm>
            <a:off x="304800" y="5410200"/>
            <a:ext cx="1881188" cy="519113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b="0">
                <a:latin typeface="Times New Roman" pitchFamily="18" charset="0"/>
              </a:rPr>
              <a:t>Community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2590800" y="2743200"/>
            <a:ext cx="2286000" cy="2209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CCCCE0"/>
              </a:gs>
            </a:gsLst>
            <a:path path="rect">
              <a:fillToRect l="100000" b="100000"/>
            </a:path>
          </a:gradFill>
          <a:ln w="127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9" name="AutoShape 5"/>
          <p:cNvSpPr>
            <a:spLocks noChangeArrowheads="1"/>
          </p:cNvSpPr>
          <p:nvPr/>
        </p:nvSpPr>
        <p:spPr bwMode="auto">
          <a:xfrm>
            <a:off x="2590800" y="1911350"/>
            <a:ext cx="3054350" cy="838200"/>
          </a:xfrm>
          <a:prstGeom prst="parallelogram">
            <a:avLst>
              <a:gd name="adj" fmla="val 91031"/>
            </a:avLst>
          </a:prstGeom>
          <a:gradFill rotWithShape="0">
            <a:gsLst>
              <a:gs pos="0">
                <a:srgbClr val="333399"/>
              </a:gs>
              <a:gs pos="100000">
                <a:srgbClr val="D6D6EB"/>
              </a:gs>
            </a:gsLst>
            <a:lin ang="5400000" scaled="1"/>
          </a:gradFill>
          <a:ln w="127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0" name="AutoShape 6"/>
          <p:cNvSpPr>
            <a:spLocks noChangeArrowheads="1"/>
          </p:cNvSpPr>
          <p:nvPr/>
        </p:nvSpPr>
        <p:spPr bwMode="auto">
          <a:xfrm rot="16200000" flipH="1">
            <a:off x="3733800" y="3060700"/>
            <a:ext cx="3041650" cy="742950"/>
          </a:xfrm>
          <a:prstGeom prst="parallelogram">
            <a:avLst>
              <a:gd name="adj" fmla="val 116547"/>
            </a:avLst>
          </a:prstGeom>
          <a:gradFill rotWithShape="0">
            <a:gsLst>
              <a:gs pos="0">
                <a:srgbClr val="CCCCE0"/>
              </a:gs>
              <a:gs pos="100000">
                <a:srgbClr val="000066"/>
              </a:gs>
            </a:gsLst>
            <a:lin ang="0" scaled="1"/>
          </a:gradFill>
          <a:ln w="127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>
            <a:off x="2565400" y="1517650"/>
            <a:ext cx="0" cy="3768725"/>
          </a:xfrm>
          <a:prstGeom prst="line">
            <a:avLst/>
          </a:prstGeom>
          <a:noFill/>
          <a:ln w="50800">
            <a:solidFill>
              <a:srgbClr val="5F5F5F"/>
            </a:solidFill>
            <a:round/>
            <a:headEnd type="stealth" w="med" len="lg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 flipH="1">
            <a:off x="2187575" y="4953000"/>
            <a:ext cx="4022725" cy="0"/>
          </a:xfrm>
          <a:prstGeom prst="line">
            <a:avLst/>
          </a:prstGeom>
          <a:noFill/>
          <a:ln w="50800">
            <a:solidFill>
              <a:srgbClr val="5F5F5F"/>
            </a:solidFill>
            <a:round/>
            <a:headEnd type="stealth" w="med" len="lg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 flipH="1">
            <a:off x="2162175" y="4981575"/>
            <a:ext cx="428625" cy="327025"/>
          </a:xfrm>
          <a:prstGeom prst="line">
            <a:avLst/>
          </a:prstGeom>
          <a:noFill/>
          <a:ln w="50800">
            <a:solidFill>
              <a:srgbClr val="5F5F5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3810000" y="5029200"/>
            <a:ext cx="198913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 b="0">
                <a:latin typeface="Times New Roman" pitchFamily="18" charset="0"/>
              </a:rPr>
              <a:t>Computing</a:t>
            </a:r>
            <a:r>
              <a:rPr lang="en-US" b="0">
                <a:latin typeface="Times New Roman" pitchFamily="18" charset="0"/>
              </a:rPr>
              <a:t> (flops)</a:t>
            </a: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1371600" y="5334000"/>
            <a:ext cx="167163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 b="0">
                <a:latin typeface="Times New Roman" pitchFamily="18" charset="0"/>
              </a:rPr>
              <a:t>Digital</a:t>
            </a:r>
            <a:r>
              <a:rPr lang="en-US" b="0">
                <a:latin typeface="Times New Roman" pitchFamily="18" charset="0"/>
              </a:rPr>
              <a:t> content </a:t>
            </a: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 rot="-5400000">
            <a:off x="770731" y="3031332"/>
            <a:ext cx="2543175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b="0">
                <a:latin typeface="Times New Roman" pitchFamily="18" charset="0"/>
              </a:rPr>
              <a:t>Communicat</a:t>
            </a:r>
            <a:r>
              <a:rPr lang="en-US" sz="2000" b="0">
                <a:latin typeface="Times New Roman" pitchFamily="18" charset="0"/>
              </a:rPr>
              <a:t>i</a:t>
            </a:r>
            <a:r>
              <a:rPr lang="en-US" b="0">
                <a:latin typeface="Times New Roman" pitchFamily="18" charset="0"/>
              </a:rPr>
              <a:t>ons</a:t>
            </a:r>
          </a:p>
          <a:p>
            <a:pPr eaLnBrk="0" hangingPunct="0"/>
            <a:r>
              <a:rPr lang="en-US" b="0">
                <a:latin typeface="Times New Roman" pitchFamily="18" charset="0"/>
              </a:rPr>
              <a:t>(bandwidth, connectivity)</a:t>
            </a: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307975" y="366713"/>
            <a:ext cx="83724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3600" b="0">
                <a:latin typeface="Times New Roman" pitchFamily="18" charset="0"/>
              </a:rPr>
              <a:t>Locating Digital Libraries in Computing and</a:t>
            </a:r>
          </a:p>
          <a:p>
            <a:pPr algn="ctr" eaLnBrk="0" hangingPunct="0"/>
            <a:r>
              <a:rPr lang="en-US" sz="3600" b="0">
                <a:latin typeface="Times New Roman" pitchFamily="18" charset="0"/>
              </a:rPr>
              <a:t>Communications Technology Space</a:t>
            </a:r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 flipV="1">
            <a:off x="4808538" y="2967038"/>
            <a:ext cx="1357312" cy="10017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878138" y="3498850"/>
            <a:ext cx="1878012" cy="1328738"/>
            <a:chOff x="1813" y="2204"/>
            <a:chExt cx="1183" cy="837"/>
          </a:xfrm>
        </p:grpSpPr>
        <p:sp>
          <p:nvSpPr>
            <p:cNvPr id="57368" name="Arc 16"/>
            <p:cNvSpPr>
              <a:spLocks/>
            </p:cNvSpPr>
            <p:nvPr/>
          </p:nvSpPr>
          <p:spPr bwMode="auto">
            <a:xfrm>
              <a:off x="1813" y="2400"/>
              <a:ext cx="1133" cy="641"/>
            </a:xfrm>
            <a:custGeom>
              <a:avLst/>
              <a:gdLst>
                <a:gd name="T0" fmla="*/ 3 w 21600"/>
                <a:gd name="T1" fmla="*/ 0 h 21600"/>
                <a:gd name="T2" fmla="*/ 0 w 21600"/>
                <a:gd name="T3" fmla="*/ 1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1814" y="2204"/>
              <a:ext cx="1182" cy="836"/>
              <a:chOff x="1814" y="2204"/>
              <a:chExt cx="1182" cy="836"/>
            </a:xfrm>
          </p:grpSpPr>
          <p:sp>
            <p:nvSpPr>
              <p:cNvPr id="57370" name="Arc 18"/>
              <p:cNvSpPr>
                <a:spLocks/>
              </p:cNvSpPr>
              <p:nvPr/>
            </p:nvSpPr>
            <p:spPr bwMode="auto">
              <a:xfrm>
                <a:off x="1814" y="2403"/>
                <a:ext cx="882" cy="637"/>
              </a:xfrm>
              <a:custGeom>
                <a:avLst/>
                <a:gdLst>
                  <a:gd name="T0" fmla="*/ 1 w 21600"/>
                  <a:gd name="T1" fmla="*/ 0 h 21600"/>
                  <a:gd name="T2" fmla="*/ 0 w 21600"/>
                  <a:gd name="T3" fmla="*/ 1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71" name="Freeform 19"/>
              <p:cNvSpPr>
                <a:spLocks/>
              </p:cNvSpPr>
              <p:nvPr/>
            </p:nvSpPr>
            <p:spPr bwMode="auto">
              <a:xfrm>
                <a:off x="2658" y="2204"/>
                <a:ext cx="338" cy="201"/>
              </a:xfrm>
              <a:custGeom>
                <a:avLst/>
                <a:gdLst>
                  <a:gd name="T0" fmla="*/ 42 w 338"/>
                  <a:gd name="T1" fmla="*/ 200 h 201"/>
                  <a:gd name="T2" fmla="*/ 0 w 338"/>
                  <a:gd name="T3" fmla="*/ 200 h 201"/>
                  <a:gd name="T4" fmla="*/ 211 w 338"/>
                  <a:gd name="T5" fmla="*/ 0 h 201"/>
                  <a:gd name="T6" fmla="*/ 337 w 338"/>
                  <a:gd name="T7" fmla="*/ 200 h 201"/>
                  <a:gd name="T8" fmla="*/ 295 w 338"/>
                  <a:gd name="T9" fmla="*/ 200 h 2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8"/>
                  <a:gd name="T16" fmla="*/ 0 h 201"/>
                  <a:gd name="T17" fmla="*/ 338 w 338"/>
                  <a:gd name="T18" fmla="*/ 201 h 2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8" h="201">
                    <a:moveTo>
                      <a:pt x="42" y="200"/>
                    </a:moveTo>
                    <a:lnTo>
                      <a:pt x="0" y="200"/>
                    </a:lnTo>
                    <a:lnTo>
                      <a:pt x="211" y="0"/>
                    </a:lnTo>
                    <a:lnTo>
                      <a:pt x="337" y="200"/>
                    </a:lnTo>
                    <a:lnTo>
                      <a:pt x="295" y="200"/>
                    </a:lnTo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7360" name="Rectangle 20"/>
          <p:cNvSpPr>
            <a:spLocks noChangeArrowheads="1"/>
          </p:cNvSpPr>
          <p:nvPr/>
        </p:nvSpPr>
        <p:spPr bwMode="auto">
          <a:xfrm>
            <a:off x="6157913" y="2424113"/>
            <a:ext cx="2833687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2000">
                <a:latin typeface="Times New Roman" pitchFamily="18" charset="0"/>
              </a:rPr>
              <a:t>Digital Libraries technology</a:t>
            </a:r>
          </a:p>
          <a:p>
            <a:pPr eaLnBrk="0" hangingPunct="0"/>
            <a:r>
              <a:rPr lang="en-US" sz="2000">
                <a:latin typeface="Times New Roman" pitchFamily="18" charset="0"/>
              </a:rPr>
              <a:t>trajectory:  </a:t>
            </a:r>
            <a:r>
              <a:rPr lang="en-US" sz="2000" i="1">
                <a:latin typeface="Times New Roman" pitchFamily="18" charset="0"/>
              </a:rPr>
              <a:t>intellectual</a:t>
            </a:r>
          </a:p>
          <a:p>
            <a:pPr eaLnBrk="0" hangingPunct="0"/>
            <a:r>
              <a:rPr lang="en-US" sz="2000" i="1">
                <a:latin typeface="Times New Roman" pitchFamily="18" charset="0"/>
              </a:rPr>
              <a:t>access to globally distributed information</a:t>
            </a:r>
            <a:endParaRPr lang="en-US" b="0" i="1">
              <a:latin typeface="Times New Roman" pitchFamily="18" charset="0"/>
            </a:endParaRPr>
          </a:p>
        </p:txBody>
      </p:sp>
      <p:sp>
        <p:nvSpPr>
          <p:cNvPr id="57361" name="Line 21"/>
          <p:cNvSpPr>
            <a:spLocks noChangeShapeType="1"/>
          </p:cNvSpPr>
          <p:nvPr/>
        </p:nvSpPr>
        <p:spPr bwMode="auto">
          <a:xfrm flipV="1">
            <a:off x="2617788" y="3376613"/>
            <a:ext cx="1522412" cy="1601787"/>
          </a:xfrm>
          <a:prstGeom prst="line">
            <a:avLst/>
          </a:prstGeom>
          <a:noFill/>
          <a:ln w="50800">
            <a:solidFill>
              <a:srgbClr val="777777"/>
            </a:solidFill>
            <a:prstDash val="sysDot"/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2" name="Rectangle 22"/>
          <p:cNvSpPr>
            <a:spLocks noChangeArrowheads="1"/>
          </p:cNvSpPr>
          <p:nvPr/>
        </p:nvSpPr>
        <p:spPr bwMode="auto">
          <a:xfrm>
            <a:off x="1524000" y="5715000"/>
            <a:ext cx="1219200" cy="152400"/>
          </a:xfrm>
          <a:prstGeom prst="rect">
            <a:avLst/>
          </a:prstGeom>
          <a:gradFill rotWithShape="0">
            <a:gsLst>
              <a:gs pos="0">
                <a:srgbClr val="D6D6EB"/>
              </a:gs>
              <a:gs pos="100000">
                <a:srgbClr val="33339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3" name="Rectangle 23"/>
          <p:cNvSpPr>
            <a:spLocks noChangeArrowheads="1"/>
          </p:cNvSpPr>
          <p:nvPr/>
        </p:nvSpPr>
        <p:spPr bwMode="auto">
          <a:xfrm>
            <a:off x="1433513" y="5861050"/>
            <a:ext cx="449262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400" b="0">
                <a:latin typeface="Times New Roman" pitchFamily="18" charset="0"/>
              </a:rPr>
              <a:t>less</a:t>
            </a:r>
            <a:endParaRPr lang="en-US" sz="1000" b="0">
              <a:latin typeface="Times New Roman" pitchFamily="18" charset="0"/>
            </a:endParaRPr>
          </a:p>
        </p:txBody>
      </p:sp>
      <p:sp>
        <p:nvSpPr>
          <p:cNvPr id="57364" name="Rectangle 24"/>
          <p:cNvSpPr>
            <a:spLocks noChangeArrowheads="1"/>
          </p:cNvSpPr>
          <p:nvPr/>
        </p:nvSpPr>
        <p:spPr bwMode="auto">
          <a:xfrm>
            <a:off x="2498725" y="5859463"/>
            <a:ext cx="3206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5" name="Rectangle 25"/>
          <p:cNvSpPr>
            <a:spLocks noChangeArrowheads="1"/>
          </p:cNvSpPr>
          <p:nvPr/>
        </p:nvSpPr>
        <p:spPr bwMode="auto">
          <a:xfrm>
            <a:off x="2424113" y="5861050"/>
            <a:ext cx="5461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400" b="0">
                <a:latin typeface="Times New Roman" pitchFamily="18" charset="0"/>
              </a:rPr>
              <a:t>more</a:t>
            </a:r>
          </a:p>
        </p:txBody>
      </p:sp>
      <p:sp>
        <p:nvSpPr>
          <p:cNvPr id="57366" name="Arc 26"/>
          <p:cNvSpPr>
            <a:spLocks/>
          </p:cNvSpPr>
          <p:nvPr/>
        </p:nvSpPr>
        <p:spPr bwMode="auto">
          <a:xfrm>
            <a:off x="2921000" y="3765550"/>
            <a:ext cx="1555750" cy="10541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7" name="Rectangle 27"/>
          <p:cNvSpPr>
            <a:spLocks noChangeArrowheads="1"/>
          </p:cNvSpPr>
          <p:nvPr/>
        </p:nvSpPr>
        <p:spPr bwMode="auto">
          <a:xfrm>
            <a:off x="3581400" y="5562600"/>
            <a:ext cx="5351463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Note:</a:t>
            </a:r>
            <a:r>
              <a:rPr lang="en-US" sz="2400" b="0">
                <a:latin typeface="Times New Roman" pitchFamily="18" charset="0"/>
              </a:rPr>
              <a:t> we should consider 4 dimensions: computing, communications,</a:t>
            </a:r>
          </a:p>
          <a:p>
            <a:pPr eaLnBrk="0" hangingPunct="0"/>
            <a:r>
              <a:rPr lang="en-US" sz="2400" b="0">
                <a:latin typeface="Times New Roman" pitchFamily="18" charset="0"/>
              </a:rPr>
              <a:t>content, and community (people)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8423E3-9458-495A-B96C-3C2998F43C92}" type="slidenum">
              <a:rPr lang="en-US" smtClean="0"/>
              <a:pPr/>
              <a:t>78</a:t>
            </a:fld>
            <a:endParaRPr lang="en-US" smtClean="0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286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Information Life Cycle</a:t>
            </a:r>
          </a:p>
        </p:txBody>
      </p:sp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3810000" y="1447800"/>
            <a:ext cx="1487488" cy="8223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0">
                <a:latin typeface="Times New Roman" pitchFamily="18" charset="0"/>
              </a:rPr>
              <a:t>Authoring</a:t>
            </a:r>
          </a:p>
          <a:p>
            <a:pPr algn="ctr" eaLnBrk="0" hangingPunct="0"/>
            <a:r>
              <a:rPr lang="en-US" sz="2400" b="0">
                <a:latin typeface="Times New Roman" pitchFamily="18" charset="0"/>
              </a:rPr>
              <a:t>Modifying</a:t>
            </a:r>
          </a:p>
        </p:txBody>
      </p:sp>
      <p:sp>
        <p:nvSpPr>
          <p:cNvPr id="60421" name="Text Box 4"/>
          <p:cNvSpPr txBox="1">
            <a:spLocks noChangeArrowheads="1"/>
          </p:cNvSpPr>
          <p:nvPr/>
        </p:nvSpPr>
        <p:spPr bwMode="auto">
          <a:xfrm>
            <a:off x="5334000" y="2514600"/>
            <a:ext cx="1554163" cy="8223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0">
                <a:latin typeface="Times New Roman" pitchFamily="18" charset="0"/>
              </a:rPr>
              <a:t>Organizing</a:t>
            </a:r>
          </a:p>
          <a:p>
            <a:pPr algn="ctr" eaLnBrk="0" hangingPunct="0"/>
            <a:r>
              <a:rPr lang="en-US" sz="2400" b="0">
                <a:latin typeface="Times New Roman" pitchFamily="18" charset="0"/>
              </a:rPr>
              <a:t>Indexing</a:t>
            </a:r>
          </a:p>
        </p:txBody>
      </p:sp>
      <p:sp>
        <p:nvSpPr>
          <p:cNvPr id="60422" name="Text Box 5"/>
          <p:cNvSpPr txBox="1">
            <a:spLocks noChangeArrowheads="1"/>
          </p:cNvSpPr>
          <p:nvPr/>
        </p:nvSpPr>
        <p:spPr bwMode="auto">
          <a:xfrm>
            <a:off x="5486400" y="3810000"/>
            <a:ext cx="1468438" cy="8223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0">
                <a:latin typeface="Times New Roman" pitchFamily="18" charset="0"/>
              </a:rPr>
              <a:t>Storing</a:t>
            </a:r>
          </a:p>
          <a:p>
            <a:pPr algn="ctr" eaLnBrk="0" hangingPunct="0"/>
            <a:r>
              <a:rPr lang="en-US" sz="2400" b="0">
                <a:latin typeface="Times New Roman" pitchFamily="18" charset="0"/>
              </a:rPr>
              <a:t>Retrieving</a:t>
            </a:r>
          </a:p>
        </p:txBody>
      </p:sp>
      <p:sp>
        <p:nvSpPr>
          <p:cNvPr id="60423" name="Text Box 6"/>
          <p:cNvSpPr txBox="1">
            <a:spLocks noChangeArrowheads="1"/>
          </p:cNvSpPr>
          <p:nvPr/>
        </p:nvSpPr>
        <p:spPr bwMode="auto">
          <a:xfrm>
            <a:off x="3810000" y="5257800"/>
            <a:ext cx="1655763" cy="8223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0">
                <a:latin typeface="Times New Roman" pitchFamily="18" charset="0"/>
              </a:rPr>
              <a:t>Distributing</a:t>
            </a:r>
          </a:p>
          <a:p>
            <a:pPr algn="ctr" eaLnBrk="0" hangingPunct="0"/>
            <a:r>
              <a:rPr lang="en-US" sz="2400" b="0">
                <a:latin typeface="Times New Roman" pitchFamily="18" charset="0"/>
              </a:rPr>
              <a:t>Networking</a:t>
            </a:r>
          </a:p>
        </p:txBody>
      </p:sp>
      <p:sp>
        <p:nvSpPr>
          <p:cNvPr id="60424" name="Text Box 7"/>
          <p:cNvSpPr txBox="1">
            <a:spLocks noChangeArrowheads="1"/>
          </p:cNvSpPr>
          <p:nvPr/>
        </p:nvSpPr>
        <p:spPr bwMode="auto">
          <a:xfrm>
            <a:off x="609600" y="3124200"/>
            <a:ext cx="1366838" cy="8223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0">
                <a:latin typeface="Times New Roman" pitchFamily="18" charset="0"/>
              </a:rPr>
              <a:t>Retention</a:t>
            </a:r>
          </a:p>
          <a:p>
            <a:pPr algn="ctr" eaLnBrk="0" hangingPunct="0"/>
            <a:r>
              <a:rPr lang="en-US" sz="2400" b="0">
                <a:latin typeface="Times New Roman" pitchFamily="18" charset="0"/>
              </a:rPr>
              <a:t>/ Mining</a:t>
            </a:r>
          </a:p>
        </p:txBody>
      </p:sp>
      <p:sp>
        <p:nvSpPr>
          <p:cNvPr id="60425" name="Text Box 8"/>
          <p:cNvSpPr txBox="1">
            <a:spLocks noChangeArrowheads="1"/>
          </p:cNvSpPr>
          <p:nvPr/>
        </p:nvSpPr>
        <p:spPr bwMode="auto">
          <a:xfrm>
            <a:off x="2057400" y="3733800"/>
            <a:ext cx="1436688" cy="8223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0">
                <a:latin typeface="Times New Roman" pitchFamily="18" charset="0"/>
              </a:rPr>
              <a:t>Accessing</a:t>
            </a:r>
          </a:p>
          <a:p>
            <a:pPr algn="ctr" eaLnBrk="0" hangingPunct="0"/>
            <a:r>
              <a:rPr lang="en-US" sz="2400" b="0">
                <a:latin typeface="Times New Roman" pitchFamily="18" charset="0"/>
              </a:rPr>
              <a:t>Filtering</a:t>
            </a:r>
          </a:p>
        </p:txBody>
      </p:sp>
      <p:sp>
        <p:nvSpPr>
          <p:cNvPr id="60426" name="Text Box 9"/>
          <p:cNvSpPr txBox="1">
            <a:spLocks noChangeArrowheads="1"/>
          </p:cNvSpPr>
          <p:nvPr/>
        </p:nvSpPr>
        <p:spPr bwMode="auto">
          <a:xfrm>
            <a:off x="2514600" y="2362200"/>
            <a:ext cx="1231900" cy="8223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0">
                <a:latin typeface="Times New Roman" pitchFamily="18" charset="0"/>
              </a:rPr>
              <a:t>Using</a:t>
            </a:r>
          </a:p>
          <a:p>
            <a:pPr algn="ctr" eaLnBrk="0" hangingPunct="0"/>
            <a:r>
              <a:rPr lang="en-US" sz="2400" b="0">
                <a:latin typeface="Times New Roman" pitchFamily="18" charset="0"/>
              </a:rPr>
              <a:t>Creating</a:t>
            </a:r>
          </a:p>
        </p:txBody>
      </p:sp>
      <p:sp>
        <p:nvSpPr>
          <p:cNvPr id="60427" name="WordArt 10"/>
          <p:cNvSpPr>
            <a:spLocks noChangeArrowheads="1" noChangeShapeType="1" noTextEdit="1"/>
          </p:cNvSpPr>
          <p:nvPr/>
        </p:nvSpPr>
        <p:spPr bwMode="auto">
          <a:xfrm>
            <a:off x="3733800" y="914400"/>
            <a:ext cx="16478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chemeClr val="accent1"/>
                </a:solidFill>
                <a:latin typeface="Arial Black"/>
              </a:rPr>
              <a:t>Creation</a:t>
            </a:r>
          </a:p>
        </p:txBody>
      </p:sp>
      <p:sp>
        <p:nvSpPr>
          <p:cNvPr id="60428" name="WordArt 11"/>
          <p:cNvSpPr>
            <a:spLocks noChangeArrowheads="1" noChangeShapeType="1" noTextEdit="1"/>
          </p:cNvSpPr>
          <p:nvPr/>
        </p:nvSpPr>
        <p:spPr bwMode="auto">
          <a:xfrm>
            <a:off x="6629400" y="5638800"/>
            <a:ext cx="1657350" cy="65881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chemeClr val="accent1"/>
                </a:solidFill>
                <a:latin typeface="Arial Black"/>
              </a:rPr>
              <a:t>Searching</a:t>
            </a:r>
          </a:p>
        </p:txBody>
      </p:sp>
      <p:sp>
        <p:nvSpPr>
          <p:cNvPr id="60429" name="WordArt 12"/>
          <p:cNvSpPr>
            <a:spLocks noChangeArrowheads="1" noChangeShapeType="1" noTextEdit="1"/>
          </p:cNvSpPr>
          <p:nvPr/>
        </p:nvSpPr>
        <p:spPr bwMode="auto">
          <a:xfrm>
            <a:off x="152400" y="4267200"/>
            <a:ext cx="1657350" cy="65881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chemeClr val="accent1"/>
                </a:solidFill>
                <a:latin typeface="Arial Black"/>
              </a:rPr>
              <a:t>Utilization</a:t>
            </a:r>
          </a:p>
        </p:txBody>
      </p:sp>
      <p:sp>
        <p:nvSpPr>
          <p:cNvPr id="60430" name="Oval 13"/>
          <p:cNvSpPr>
            <a:spLocks noChangeArrowheads="1"/>
          </p:cNvSpPr>
          <p:nvPr/>
        </p:nvSpPr>
        <p:spPr bwMode="auto">
          <a:xfrm>
            <a:off x="2057400" y="1295400"/>
            <a:ext cx="5105400" cy="5105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0431" name="Line 14"/>
          <p:cNvSpPr>
            <a:spLocks noChangeShapeType="1"/>
          </p:cNvSpPr>
          <p:nvPr/>
        </p:nvSpPr>
        <p:spPr bwMode="auto">
          <a:xfrm flipH="1">
            <a:off x="2133600" y="3810000"/>
            <a:ext cx="2438400" cy="304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0432" name="Line 15"/>
          <p:cNvSpPr>
            <a:spLocks noChangeShapeType="1"/>
          </p:cNvSpPr>
          <p:nvPr/>
        </p:nvSpPr>
        <p:spPr bwMode="auto">
          <a:xfrm flipH="1" flipV="1">
            <a:off x="0" y="2667000"/>
            <a:ext cx="45720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0433" name="Line 16"/>
          <p:cNvSpPr>
            <a:spLocks noChangeShapeType="1"/>
          </p:cNvSpPr>
          <p:nvPr/>
        </p:nvSpPr>
        <p:spPr bwMode="auto">
          <a:xfrm flipV="1">
            <a:off x="4572000" y="3276600"/>
            <a:ext cx="45720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0434" name="WordArt 17"/>
          <p:cNvSpPr>
            <a:spLocks noChangeArrowheads="1" noChangeShapeType="1" noTextEdit="1"/>
          </p:cNvSpPr>
          <p:nvPr/>
        </p:nvSpPr>
        <p:spPr bwMode="auto">
          <a:xfrm>
            <a:off x="1752600" y="1219200"/>
            <a:ext cx="12954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/>
              </a:rPr>
              <a:t>Active</a:t>
            </a:r>
          </a:p>
        </p:txBody>
      </p:sp>
      <p:sp>
        <p:nvSpPr>
          <p:cNvPr id="60435" name="WordArt 18"/>
          <p:cNvSpPr>
            <a:spLocks noChangeArrowheads="1" noChangeShapeType="1" noTextEdit="1"/>
          </p:cNvSpPr>
          <p:nvPr/>
        </p:nvSpPr>
        <p:spPr bwMode="auto">
          <a:xfrm>
            <a:off x="1295400" y="5638800"/>
            <a:ext cx="12954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/>
              </a:rPr>
              <a:t>Inactive</a:t>
            </a:r>
          </a:p>
        </p:txBody>
      </p:sp>
      <p:sp>
        <p:nvSpPr>
          <p:cNvPr id="60436" name="WordArt 19"/>
          <p:cNvSpPr>
            <a:spLocks noChangeArrowheads="1" noChangeShapeType="1" noTextEdit="1"/>
          </p:cNvSpPr>
          <p:nvPr/>
        </p:nvSpPr>
        <p:spPr bwMode="auto">
          <a:xfrm>
            <a:off x="7162800" y="4038600"/>
            <a:ext cx="142875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/>
              </a:rPr>
              <a:t>Semi-</a:t>
            </a:r>
          </a:p>
          <a:p>
            <a:pPr algn="ctr"/>
            <a:r>
              <a:rPr lang="en-US" sz="32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/>
              </a:rPr>
              <a:t>Active</a:t>
            </a:r>
          </a:p>
        </p:txBody>
      </p:sp>
      <p:sp>
        <p:nvSpPr>
          <p:cNvPr id="60437" name="Line 20"/>
          <p:cNvSpPr>
            <a:spLocks noChangeShapeType="1"/>
          </p:cNvSpPr>
          <p:nvPr/>
        </p:nvSpPr>
        <p:spPr bwMode="auto">
          <a:xfrm flipH="1" flipV="1">
            <a:off x="914400" y="5410200"/>
            <a:ext cx="1905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lg" len="lg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0438" name="WordArt 21"/>
          <p:cNvSpPr>
            <a:spLocks noChangeArrowheads="1" noChangeShapeType="1" noTextEdit="1"/>
          </p:cNvSpPr>
          <p:nvPr/>
        </p:nvSpPr>
        <p:spPr bwMode="auto">
          <a:xfrm rot="3300000">
            <a:off x="5548313" y="2147887"/>
            <a:ext cx="2438400" cy="4286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chemeClr val="accent1"/>
                </a:solidFill>
                <a:latin typeface="Arial Black"/>
              </a:rPr>
              <a:t>Social Context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6D32B28-A834-4ED5-954A-5A2E1D2D7262}" type="slidenum">
              <a:rPr lang="en-US" smtClean="0"/>
              <a:pPr/>
              <a:t>79</a:t>
            </a:fld>
            <a:endParaRPr lang="en-US" smtClean="0"/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152400"/>
            <a:ext cx="64008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b="1" smtClean="0"/>
              <a:t>Digital Libraries</a:t>
            </a:r>
            <a:br>
              <a:rPr lang="en-US" b="1" smtClean="0"/>
            </a:br>
            <a:r>
              <a:rPr lang="en-US" b="1" smtClean="0"/>
              <a:t>Shorten the Chain from</a:t>
            </a:r>
          </a:p>
        </p:txBody>
      </p:sp>
      <p:sp>
        <p:nvSpPr>
          <p:cNvPr id="61444" name="WordArt 3"/>
          <p:cNvSpPr>
            <a:spLocks noChangeArrowheads="1" noChangeShapeType="1" noTextEdit="1"/>
          </p:cNvSpPr>
          <p:nvPr/>
        </p:nvSpPr>
        <p:spPr bwMode="auto">
          <a:xfrm>
            <a:off x="152400" y="1219200"/>
            <a:ext cx="16668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/>
              </a:rPr>
              <a:t>Author</a:t>
            </a:r>
          </a:p>
        </p:txBody>
      </p:sp>
      <p:sp>
        <p:nvSpPr>
          <p:cNvPr id="61445" name="Text Box 4"/>
          <p:cNvSpPr txBox="1">
            <a:spLocks noChangeArrowheads="1"/>
          </p:cNvSpPr>
          <p:nvPr/>
        </p:nvSpPr>
        <p:spPr bwMode="auto">
          <a:xfrm>
            <a:off x="1828800" y="1981200"/>
            <a:ext cx="1098550" cy="5445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0">
                <a:latin typeface="Times New Roman" pitchFamily="18" charset="0"/>
              </a:rPr>
              <a:t>Editor</a:t>
            </a:r>
          </a:p>
        </p:txBody>
      </p:sp>
      <p:sp>
        <p:nvSpPr>
          <p:cNvPr id="61446" name="Text Box 5"/>
          <p:cNvSpPr txBox="1">
            <a:spLocks noChangeArrowheads="1"/>
          </p:cNvSpPr>
          <p:nvPr/>
        </p:nvSpPr>
        <p:spPr bwMode="auto">
          <a:xfrm>
            <a:off x="2590800" y="2819400"/>
            <a:ext cx="1552575" cy="5445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0">
                <a:latin typeface="Times New Roman" pitchFamily="18" charset="0"/>
              </a:rPr>
              <a:t>Publisher</a:t>
            </a:r>
          </a:p>
        </p:txBody>
      </p:sp>
      <p:sp>
        <p:nvSpPr>
          <p:cNvPr id="61447" name="Text Box 6"/>
          <p:cNvSpPr txBox="1">
            <a:spLocks noChangeArrowheads="1"/>
          </p:cNvSpPr>
          <p:nvPr/>
        </p:nvSpPr>
        <p:spPr bwMode="auto">
          <a:xfrm>
            <a:off x="3733800" y="3581400"/>
            <a:ext cx="862013" cy="5445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0">
                <a:latin typeface="Times New Roman" pitchFamily="18" charset="0"/>
              </a:rPr>
              <a:t>A&amp;I</a:t>
            </a:r>
          </a:p>
        </p:txBody>
      </p:sp>
      <p:sp>
        <p:nvSpPr>
          <p:cNvPr id="61448" name="Text Box 7"/>
          <p:cNvSpPr txBox="1">
            <a:spLocks noChangeArrowheads="1"/>
          </p:cNvSpPr>
          <p:nvPr/>
        </p:nvSpPr>
        <p:spPr bwMode="auto">
          <a:xfrm>
            <a:off x="4191000" y="4419600"/>
            <a:ext cx="2044700" cy="5445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0">
                <a:latin typeface="Times New Roman" pitchFamily="18" charset="0"/>
              </a:rPr>
              <a:t>Consolidator</a:t>
            </a:r>
          </a:p>
        </p:txBody>
      </p:sp>
      <p:sp>
        <p:nvSpPr>
          <p:cNvPr id="61449" name="Text Box 8"/>
          <p:cNvSpPr txBox="1">
            <a:spLocks noChangeArrowheads="1"/>
          </p:cNvSpPr>
          <p:nvPr/>
        </p:nvSpPr>
        <p:spPr bwMode="auto">
          <a:xfrm>
            <a:off x="5943600" y="5181600"/>
            <a:ext cx="1276350" cy="5445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0">
                <a:latin typeface="Times New Roman" pitchFamily="18" charset="0"/>
              </a:rPr>
              <a:t>Library</a:t>
            </a:r>
          </a:p>
        </p:txBody>
      </p:sp>
      <p:sp>
        <p:nvSpPr>
          <p:cNvPr id="61450" name="WordArt 9"/>
          <p:cNvSpPr>
            <a:spLocks noChangeArrowheads="1" noChangeShapeType="1" noTextEdit="1"/>
          </p:cNvSpPr>
          <p:nvPr/>
        </p:nvSpPr>
        <p:spPr bwMode="auto">
          <a:xfrm>
            <a:off x="7315200" y="5943600"/>
            <a:ext cx="16668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/>
              </a:rPr>
              <a:t>Reader</a:t>
            </a:r>
          </a:p>
        </p:txBody>
      </p:sp>
      <p:sp>
        <p:nvSpPr>
          <p:cNvPr id="61451" name="Text Box 10"/>
          <p:cNvSpPr txBox="1">
            <a:spLocks noChangeArrowheads="1"/>
          </p:cNvSpPr>
          <p:nvPr/>
        </p:nvSpPr>
        <p:spPr bwMode="auto">
          <a:xfrm>
            <a:off x="3124200" y="2057400"/>
            <a:ext cx="1182688" cy="422275"/>
          </a:xfrm>
          <a:prstGeom prst="rect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0">
                <a:latin typeface="Times New Roman" pitchFamily="18" charset="0"/>
              </a:rPr>
              <a:t>Reviewer</a:t>
            </a:r>
            <a:endParaRPr lang="en-US" sz="2800" b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b="1" smtClean="0">
                <a:solidFill>
                  <a:schemeClr val="tx1"/>
                </a:solidFill>
              </a:rPr>
              <a:t>A Digital Library Case Study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71600"/>
            <a:ext cx="5410200" cy="4800600"/>
          </a:xfrm>
          <a:noFill/>
        </p:spPr>
        <p:txBody>
          <a:bodyPr lIns="92075" tIns="46038" rIns="92075" bIns="46038"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b="1" dirty="0" smtClean="0"/>
              <a:t>Domain:</a:t>
            </a:r>
            <a:r>
              <a:rPr lang="en-US" sz="3600" dirty="0" smtClean="0"/>
              <a:t> graduate education, research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b="1" dirty="0" err="1" smtClean="0"/>
              <a:t>Genre:</a:t>
            </a:r>
            <a:r>
              <a:rPr lang="en-US" sz="3600" dirty="0" err="1" smtClean="0"/>
              <a:t>ETDs</a:t>
            </a:r>
            <a:r>
              <a:rPr lang="en-US" sz="3600" dirty="0" smtClean="0"/>
              <a:t>=electronic theses &amp; dissertations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b="1" dirty="0" smtClean="0"/>
              <a:t>Submission:</a:t>
            </a:r>
            <a:r>
              <a:rPr lang="en-US" sz="3600" dirty="0" smtClean="0"/>
              <a:t> </a:t>
            </a:r>
            <a:r>
              <a:rPr lang="en-US" sz="3600" dirty="0" smtClean="0"/>
              <a:t>e.g., http</a:t>
            </a:r>
            <a:r>
              <a:rPr lang="en-US" sz="3600" dirty="0" smtClean="0"/>
              <a:t>://etd.vt.edu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b="1" dirty="0" smtClean="0"/>
              <a:t>Collection:</a:t>
            </a:r>
            <a:r>
              <a:rPr lang="en-US" sz="3600" dirty="0" smtClean="0"/>
              <a:t> </a:t>
            </a:r>
            <a:r>
              <a:rPr lang="en-US" sz="3600" dirty="0" smtClean="0"/>
              <a:t>Union Catalog run by OCLC, with access through OAI-PMH, SRU</a:t>
            </a:r>
            <a:endParaRPr lang="en-US" sz="3600" dirty="0" smtClean="0"/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1295400"/>
            <a:ext cx="4343400" cy="4114800"/>
          </a:xfrm>
          <a:noFill/>
        </p:spPr>
        <p:txBody>
          <a:bodyPr lIns="92075" tIns="46038" rIns="92075" bIns="46038"/>
          <a:lstStyle/>
          <a:p>
            <a:pPr eaLnBrk="1" hangingPunct="1">
              <a:buFont typeface="Monotype Sorts" pitchFamily="2" charset="2"/>
              <a:buChar char=" "/>
            </a:pPr>
            <a:r>
              <a:rPr lang="en-US" sz="3600" b="1" smtClean="0"/>
              <a:t>Project:</a:t>
            </a:r>
          </a:p>
          <a:p>
            <a:pPr eaLnBrk="1" hangingPunct="1">
              <a:buFont typeface="Monotype Sorts" pitchFamily="2" charset="2"/>
              <a:buChar char=" "/>
            </a:pPr>
            <a:r>
              <a:rPr lang="en-US" sz="3200" smtClean="0"/>
              <a:t>Networked Digital  </a:t>
            </a:r>
          </a:p>
          <a:p>
            <a:pPr eaLnBrk="1" hangingPunct="1">
              <a:buFont typeface="Monotype Sorts" pitchFamily="2" charset="2"/>
              <a:buChar char=" "/>
            </a:pPr>
            <a:r>
              <a:rPr lang="en-US" sz="3200" smtClean="0"/>
              <a:t>Library of Theses </a:t>
            </a:r>
          </a:p>
          <a:p>
            <a:pPr eaLnBrk="1" hangingPunct="1">
              <a:buFont typeface="Monotype Sorts" pitchFamily="2" charset="2"/>
              <a:buChar char=" "/>
            </a:pPr>
            <a:r>
              <a:rPr lang="en-US" sz="3200" smtClean="0"/>
              <a:t>&amp; Dissertations</a:t>
            </a:r>
          </a:p>
          <a:p>
            <a:pPr eaLnBrk="1" hangingPunct="1">
              <a:buFont typeface="Monotype Sorts" pitchFamily="2" charset="2"/>
              <a:buChar char=" "/>
            </a:pPr>
            <a:r>
              <a:rPr lang="en-US" sz="3200" smtClean="0"/>
              <a:t>(NDLTD) </a:t>
            </a:r>
          </a:p>
          <a:p>
            <a:pPr eaLnBrk="1" hangingPunct="1">
              <a:buFont typeface="Monotype Sorts" pitchFamily="2" charset="2"/>
              <a:buChar char=" "/>
            </a:pPr>
            <a:r>
              <a:rPr lang="en-US" b="1" smtClean="0"/>
              <a:t> http://www.ndltd.org</a:t>
            </a:r>
          </a:p>
          <a:p>
            <a:pPr eaLnBrk="1" hangingPunct="1">
              <a:spcBef>
                <a:spcPct val="40000"/>
              </a:spcBef>
              <a:buFont typeface="Monotype Sorts" pitchFamily="2" charset="2"/>
              <a:buChar char=" "/>
            </a:pPr>
            <a:endParaRPr lang="en-US" sz="3200" smtClean="0"/>
          </a:p>
        </p:txBody>
      </p:sp>
      <p:sp>
        <p:nvSpPr>
          <p:cNvPr id="221189" name="Line 5"/>
          <p:cNvSpPr>
            <a:spLocks noChangeShapeType="1"/>
          </p:cNvSpPr>
          <p:nvPr/>
        </p:nvSpPr>
        <p:spPr bwMode="auto">
          <a:xfrm>
            <a:off x="5410200" y="1219200"/>
            <a:ext cx="0" cy="541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DB9531-8F30-49C9-A0DE-CB388C305F6A}" type="slidenum">
              <a:rPr lang="en-US" smtClean="0"/>
              <a:pPr/>
              <a:t>80</a:t>
            </a:fld>
            <a:endParaRPr lang="en-US" smtClean="0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467600" cy="857250"/>
          </a:xfrm>
        </p:spPr>
        <p:txBody>
          <a:bodyPr/>
          <a:lstStyle/>
          <a:p>
            <a:pPr eaLnBrk="1" hangingPunct="1"/>
            <a:r>
              <a:rPr lang="en-US" b="1" smtClean="0"/>
              <a:t>DLs Shorten the Chain to</a:t>
            </a:r>
          </a:p>
        </p:txBody>
      </p:sp>
      <p:sp>
        <p:nvSpPr>
          <p:cNvPr id="62468" name="WordArt 3"/>
          <p:cNvSpPr>
            <a:spLocks noChangeArrowheads="1" noChangeShapeType="1" noTextEdit="1"/>
          </p:cNvSpPr>
          <p:nvPr/>
        </p:nvSpPr>
        <p:spPr bwMode="auto">
          <a:xfrm>
            <a:off x="2590800" y="3048000"/>
            <a:ext cx="16668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/>
              </a:rPr>
              <a:t>User</a:t>
            </a:r>
          </a:p>
        </p:txBody>
      </p:sp>
      <p:sp>
        <p:nvSpPr>
          <p:cNvPr id="62469" name="Text Box 4"/>
          <p:cNvSpPr txBox="1">
            <a:spLocks noChangeArrowheads="1"/>
          </p:cNvSpPr>
          <p:nvPr/>
        </p:nvSpPr>
        <p:spPr bwMode="auto">
          <a:xfrm>
            <a:off x="762000" y="2209800"/>
            <a:ext cx="1217613" cy="5445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0">
                <a:latin typeface="Times New Roman" pitchFamily="18" charset="0"/>
              </a:rPr>
              <a:t>Author</a:t>
            </a:r>
          </a:p>
        </p:txBody>
      </p:sp>
      <p:sp>
        <p:nvSpPr>
          <p:cNvPr id="62470" name="Text Box 5"/>
          <p:cNvSpPr txBox="1">
            <a:spLocks noChangeArrowheads="1"/>
          </p:cNvSpPr>
          <p:nvPr/>
        </p:nvSpPr>
        <p:spPr bwMode="auto">
          <a:xfrm>
            <a:off x="762000" y="3200400"/>
            <a:ext cx="1214438" cy="5445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0">
                <a:latin typeface="Times New Roman" pitchFamily="18" charset="0"/>
              </a:rPr>
              <a:t>Reader</a:t>
            </a:r>
          </a:p>
        </p:txBody>
      </p:sp>
      <p:sp>
        <p:nvSpPr>
          <p:cNvPr id="62471" name="Text Box 6"/>
          <p:cNvSpPr txBox="1">
            <a:spLocks noChangeArrowheads="1"/>
          </p:cNvSpPr>
          <p:nvPr/>
        </p:nvSpPr>
        <p:spPr bwMode="auto">
          <a:xfrm>
            <a:off x="5334000" y="2057400"/>
            <a:ext cx="2952750" cy="2860675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7200" b="0">
                <a:latin typeface="Times New Roman" pitchFamily="18" charset="0"/>
              </a:rPr>
              <a:t>Digital</a:t>
            </a:r>
          </a:p>
          <a:p>
            <a:pPr eaLnBrk="0" hangingPunct="0">
              <a:spcBef>
                <a:spcPct val="50000"/>
              </a:spcBef>
            </a:pPr>
            <a:r>
              <a:rPr lang="en-US" sz="7200" b="0">
                <a:latin typeface="Times New Roman" pitchFamily="18" charset="0"/>
              </a:rPr>
              <a:t>Library</a:t>
            </a:r>
            <a:endParaRPr lang="en-US" sz="2800" b="0">
              <a:latin typeface="Times New Roman" pitchFamily="18" charset="0"/>
            </a:endParaRPr>
          </a:p>
        </p:txBody>
      </p:sp>
      <p:sp>
        <p:nvSpPr>
          <p:cNvPr id="62472" name="AutoShape 7"/>
          <p:cNvSpPr>
            <a:spLocks noChangeArrowheads="1"/>
          </p:cNvSpPr>
          <p:nvPr/>
        </p:nvSpPr>
        <p:spPr bwMode="auto">
          <a:xfrm>
            <a:off x="4343400" y="3429000"/>
            <a:ext cx="914400" cy="76200"/>
          </a:xfrm>
          <a:prstGeom prst="leftRightArrow">
            <a:avLst>
              <a:gd name="adj1" fmla="val 50000"/>
              <a:gd name="adj2" fmla="val 240000"/>
            </a:avLst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473" name="Text Box 8"/>
          <p:cNvSpPr txBox="1">
            <a:spLocks noChangeArrowheads="1"/>
          </p:cNvSpPr>
          <p:nvPr/>
        </p:nvSpPr>
        <p:spPr bwMode="auto">
          <a:xfrm>
            <a:off x="762000" y="4114800"/>
            <a:ext cx="1098550" cy="5445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0">
                <a:latin typeface="Times New Roman" pitchFamily="18" charset="0"/>
              </a:rPr>
              <a:t>Editor</a:t>
            </a:r>
          </a:p>
        </p:txBody>
      </p:sp>
      <p:sp>
        <p:nvSpPr>
          <p:cNvPr id="62474" name="Text Box 9"/>
          <p:cNvSpPr txBox="1">
            <a:spLocks noChangeArrowheads="1"/>
          </p:cNvSpPr>
          <p:nvPr/>
        </p:nvSpPr>
        <p:spPr bwMode="auto">
          <a:xfrm>
            <a:off x="762000" y="5105400"/>
            <a:ext cx="1570038" cy="5445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0">
                <a:latin typeface="Times New Roman" pitchFamily="18" charset="0"/>
              </a:rPr>
              <a:t>Reviewer</a:t>
            </a:r>
          </a:p>
        </p:txBody>
      </p:sp>
      <p:sp>
        <p:nvSpPr>
          <p:cNvPr id="62475" name="Text Box 10"/>
          <p:cNvSpPr txBox="1">
            <a:spLocks noChangeArrowheads="1"/>
          </p:cNvSpPr>
          <p:nvPr/>
        </p:nvSpPr>
        <p:spPr bwMode="auto">
          <a:xfrm>
            <a:off x="2667000" y="2209800"/>
            <a:ext cx="1352550" cy="5445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0">
                <a:latin typeface="Times New Roman" pitchFamily="18" charset="0"/>
              </a:rPr>
              <a:t>Teacher</a:t>
            </a:r>
          </a:p>
        </p:txBody>
      </p:sp>
      <p:sp>
        <p:nvSpPr>
          <p:cNvPr id="62476" name="Text Box 11"/>
          <p:cNvSpPr txBox="1">
            <a:spLocks noChangeArrowheads="1"/>
          </p:cNvSpPr>
          <p:nvPr/>
        </p:nvSpPr>
        <p:spPr bwMode="auto">
          <a:xfrm>
            <a:off x="2667000" y="4114800"/>
            <a:ext cx="1314450" cy="5445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0">
                <a:latin typeface="Times New Roman" pitchFamily="18" charset="0"/>
              </a:rPr>
              <a:t>Learner</a:t>
            </a:r>
          </a:p>
        </p:txBody>
      </p:sp>
      <p:sp>
        <p:nvSpPr>
          <p:cNvPr id="62477" name="Line 12"/>
          <p:cNvSpPr>
            <a:spLocks noChangeShapeType="1"/>
          </p:cNvSpPr>
          <p:nvPr/>
        </p:nvSpPr>
        <p:spPr bwMode="auto">
          <a:xfrm>
            <a:off x="3352800" y="27432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478" name="Line 13"/>
          <p:cNvSpPr>
            <a:spLocks noChangeShapeType="1"/>
          </p:cNvSpPr>
          <p:nvPr/>
        </p:nvSpPr>
        <p:spPr bwMode="auto">
          <a:xfrm flipV="1">
            <a:off x="3352800" y="38100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479" name="Line 14"/>
          <p:cNvSpPr>
            <a:spLocks noChangeShapeType="1"/>
          </p:cNvSpPr>
          <p:nvPr/>
        </p:nvSpPr>
        <p:spPr bwMode="auto">
          <a:xfrm>
            <a:off x="1981200" y="2743200"/>
            <a:ext cx="533400" cy="307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480" name="Line 15"/>
          <p:cNvSpPr>
            <a:spLocks noChangeShapeType="1"/>
          </p:cNvSpPr>
          <p:nvPr/>
        </p:nvSpPr>
        <p:spPr bwMode="auto">
          <a:xfrm>
            <a:off x="1981200" y="3429000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481" name="Line 16"/>
          <p:cNvSpPr>
            <a:spLocks noChangeShapeType="1"/>
          </p:cNvSpPr>
          <p:nvPr/>
        </p:nvSpPr>
        <p:spPr bwMode="auto">
          <a:xfrm flipV="1">
            <a:off x="1905000" y="3505200"/>
            <a:ext cx="6858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482" name="Line 17"/>
          <p:cNvSpPr>
            <a:spLocks noChangeShapeType="1"/>
          </p:cNvSpPr>
          <p:nvPr/>
        </p:nvSpPr>
        <p:spPr bwMode="auto">
          <a:xfrm flipV="1">
            <a:off x="1828800" y="3733800"/>
            <a:ext cx="790575" cy="1371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483" name="Text Box 18"/>
          <p:cNvSpPr txBox="1">
            <a:spLocks noChangeArrowheads="1"/>
          </p:cNvSpPr>
          <p:nvPr/>
        </p:nvSpPr>
        <p:spPr bwMode="auto">
          <a:xfrm>
            <a:off x="3505200" y="5105400"/>
            <a:ext cx="1531938" cy="5445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0">
                <a:latin typeface="Times New Roman" pitchFamily="18" charset="0"/>
              </a:rPr>
              <a:t>Librarian</a:t>
            </a:r>
          </a:p>
        </p:txBody>
      </p:sp>
      <p:sp>
        <p:nvSpPr>
          <p:cNvPr id="62484" name="Line 19"/>
          <p:cNvSpPr>
            <a:spLocks noChangeShapeType="1"/>
          </p:cNvSpPr>
          <p:nvPr/>
        </p:nvSpPr>
        <p:spPr bwMode="auto">
          <a:xfrm>
            <a:off x="4114800" y="3810000"/>
            <a:ext cx="747713" cy="1295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485" name="WordArt 20"/>
          <p:cNvSpPr>
            <a:spLocks noChangeArrowheads="1" noChangeShapeType="1" noTextEdit="1"/>
          </p:cNvSpPr>
          <p:nvPr/>
        </p:nvSpPr>
        <p:spPr bwMode="auto">
          <a:xfrm>
            <a:off x="1676400" y="1752600"/>
            <a:ext cx="1390650" cy="6477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 Black"/>
              </a:rPr>
              <a:t>Roles</a:t>
            </a:r>
          </a:p>
        </p:txBody>
      </p:sp>
      <p:sp>
        <p:nvSpPr>
          <p:cNvPr id="62486" name="Rectangle 21"/>
          <p:cNvSpPr>
            <a:spLocks noChangeArrowheads="1"/>
          </p:cNvSpPr>
          <p:nvPr/>
        </p:nvSpPr>
        <p:spPr bwMode="auto">
          <a:xfrm>
            <a:off x="381000" y="1295400"/>
            <a:ext cx="8458200" cy="518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DE67A0E-16A6-4D30-93AA-4EECAC52710B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151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Institutional </a:t>
            </a:r>
            <a:r>
              <a:rPr lang="en-US" dirty="0" smtClean="0"/>
              <a:t>Repositories</a:t>
            </a:r>
            <a:endParaRPr lang="en-US" dirty="0" smtClean="0"/>
          </a:p>
        </p:txBody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“Institutional repositories are digital collections that capture and preserve the intellectual output of a single university or a multiple institution community of colleges and universities.”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Crow, R. “Institutional repository checklist and resource guide”, SPARC, Washington, D.C., USA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www.arl.org/sparc/</a:t>
            </a:r>
            <a:endParaRPr lang="en-US" dirty="0" smtClean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A71E678-EFC6-4515-B67E-E0ED55EE2077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19459" name="Oval 2"/>
          <p:cNvSpPr>
            <a:spLocks noChangeArrowheads="1"/>
          </p:cNvSpPr>
          <p:nvPr/>
        </p:nvSpPr>
        <p:spPr bwMode="auto">
          <a:xfrm>
            <a:off x="609600" y="4394200"/>
            <a:ext cx="8229600" cy="20066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Oval 3"/>
          <p:cNvSpPr>
            <a:spLocks noChangeArrowheads="1"/>
          </p:cNvSpPr>
          <p:nvPr/>
        </p:nvSpPr>
        <p:spPr bwMode="auto">
          <a:xfrm>
            <a:off x="609600" y="1905000"/>
            <a:ext cx="8229600" cy="1798638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endParaRPr lang="de-DE" sz="2400" b="0">
              <a:latin typeface="Times New Roman" pitchFamily="18" charset="0"/>
            </a:endParaRPr>
          </a:p>
        </p:txBody>
      </p:sp>
      <p:sp>
        <p:nvSpPr>
          <p:cNvPr id="19461" name="AutoShape 4"/>
          <p:cNvSpPr>
            <a:spLocks noChangeArrowheads="1"/>
          </p:cNvSpPr>
          <p:nvPr/>
        </p:nvSpPr>
        <p:spPr bwMode="auto">
          <a:xfrm>
            <a:off x="1944688" y="4740275"/>
            <a:ext cx="592137" cy="968375"/>
          </a:xfrm>
          <a:prstGeom prst="can">
            <a:avLst>
              <a:gd name="adj" fmla="val 40885"/>
            </a:avLst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AutoShape 5"/>
          <p:cNvSpPr>
            <a:spLocks noChangeArrowheads="1"/>
          </p:cNvSpPr>
          <p:nvPr/>
        </p:nvSpPr>
        <p:spPr bwMode="auto">
          <a:xfrm>
            <a:off x="3500438" y="4740275"/>
            <a:ext cx="593725" cy="968375"/>
          </a:xfrm>
          <a:prstGeom prst="can">
            <a:avLst>
              <a:gd name="adj" fmla="val 40775"/>
            </a:avLst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AutoShape 6"/>
          <p:cNvSpPr>
            <a:spLocks noChangeArrowheads="1"/>
          </p:cNvSpPr>
          <p:nvPr/>
        </p:nvSpPr>
        <p:spPr bwMode="auto">
          <a:xfrm>
            <a:off x="5132388" y="4740275"/>
            <a:ext cx="592137" cy="968375"/>
          </a:xfrm>
          <a:prstGeom prst="can">
            <a:avLst>
              <a:gd name="adj" fmla="val 40885"/>
            </a:avLst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AutoShape 7"/>
          <p:cNvSpPr>
            <a:spLocks noChangeArrowheads="1"/>
          </p:cNvSpPr>
          <p:nvPr/>
        </p:nvSpPr>
        <p:spPr bwMode="auto">
          <a:xfrm>
            <a:off x="6762750" y="4740275"/>
            <a:ext cx="593725" cy="968375"/>
          </a:xfrm>
          <a:prstGeom prst="can">
            <a:avLst>
              <a:gd name="adj" fmla="val 40775"/>
            </a:avLst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AutoShape 8"/>
          <p:cNvSpPr>
            <a:spLocks noChangeArrowheads="1"/>
          </p:cNvSpPr>
          <p:nvPr/>
        </p:nvSpPr>
        <p:spPr bwMode="auto">
          <a:xfrm>
            <a:off x="2017713" y="5086350"/>
            <a:ext cx="446087" cy="415925"/>
          </a:xfrm>
          <a:prstGeom prst="flowChartMultidocumen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AutoShape 9"/>
          <p:cNvSpPr>
            <a:spLocks noChangeArrowheads="1"/>
          </p:cNvSpPr>
          <p:nvPr/>
        </p:nvSpPr>
        <p:spPr bwMode="auto">
          <a:xfrm>
            <a:off x="3575050" y="5086350"/>
            <a:ext cx="444500" cy="415925"/>
          </a:xfrm>
          <a:prstGeom prst="flowChartMultidocumen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AutoShape 10"/>
          <p:cNvSpPr>
            <a:spLocks noChangeArrowheads="1"/>
          </p:cNvSpPr>
          <p:nvPr/>
        </p:nvSpPr>
        <p:spPr bwMode="auto">
          <a:xfrm>
            <a:off x="5207000" y="5086350"/>
            <a:ext cx="444500" cy="415925"/>
          </a:xfrm>
          <a:prstGeom prst="flowChartMultidocumen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AutoShape 11"/>
          <p:cNvSpPr>
            <a:spLocks noChangeArrowheads="1"/>
          </p:cNvSpPr>
          <p:nvPr/>
        </p:nvSpPr>
        <p:spPr bwMode="auto">
          <a:xfrm>
            <a:off x="6837363" y="5086350"/>
            <a:ext cx="444500" cy="415925"/>
          </a:xfrm>
          <a:prstGeom prst="flowChartMultidocumen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AutoShape 12"/>
          <p:cNvSpPr>
            <a:spLocks noChangeArrowheads="1"/>
          </p:cNvSpPr>
          <p:nvPr/>
        </p:nvSpPr>
        <p:spPr bwMode="auto">
          <a:xfrm>
            <a:off x="1573213" y="2527300"/>
            <a:ext cx="1704975" cy="69215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r>
              <a:rPr lang="en-US" b="0">
                <a:latin typeface="Times New Roman" pitchFamily="18" charset="0"/>
              </a:rPr>
              <a:t>Discovery</a:t>
            </a:r>
          </a:p>
        </p:txBody>
      </p:sp>
      <p:sp>
        <p:nvSpPr>
          <p:cNvPr id="19470" name="AutoShape 13"/>
          <p:cNvSpPr>
            <a:spLocks noChangeArrowheads="1"/>
          </p:cNvSpPr>
          <p:nvPr/>
        </p:nvSpPr>
        <p:spPr bwMode="auto">
          <a:xfrm>
            <a:off x="3724275" y="2527300"/>
            <a:ext cx="1778000" cy="69215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r>
              <a:rPr lang="en-US" b="0">
                <a:latin typeface="Times New Roman" pitchFamily="18" charset="0"/>
              </a:rPr>
              <a:t>Current</a:t>
            </a:r>
          </a:p>
          <a:p>
            <a:pPr algn="ctr"/>
            <a:r>
              <a:rPr lang="en-US" b="0">
                <a:latin typeface="Times New Roman" pitchFamily="18" charset="0"/>
              </a:rPr>
              <a:t>Awareness</a:t>
            </a:r>
          </a:p>
        </p:txBody>
      </p:sp>
      <p:sp>
        <p:nvSpPr>
          <p:cNvPr id="19471" name="AutoShape 14"/>
          <p:cNvSpPr>
            <a:spLocks noChangeArrowheads="1"/>
          </p:cNvSpPr>
          <p:nvPr/>
        </p:nvSpPr>
        <p:spPr bwMode="auto">
          <a:xfrm>
            <a:off x="5948363" y="2527300"/>
            <a:ext cx="1704975" cy="69215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r>
              <a:rPr lang="en-US" b="0">
                <a:latin typeface="Times New Roman" pitchFamily="18" charset="0"/>
              </a:rPr>
              <a:t>Preservation</a:t>
            </a:r>
          </a:p>
        </p:txBody>
      </p:sp>
      <p:sp>
        <p:nvSpPr>
          <p:cNvPr id="19472" name="Text Box 15"/>
          <p:cNvSpPr txBox="1">
            <a:spLocks noChangeArrowheads="1"/>
          </p:cNvSpPr>
          <p:nvPr/>
        </p:nvSpPr>
        <p:spPr bwMode="auto">
          <a:xfrm>
            <a:off x="3400425" y="1909763"/>
            <a:ext cx="27813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itchFamily="66" charset="0"/>
              </a:rPr>
              <a:t>Service Providers</a:t>
            </a:r>
          </a:p>
        </p:txBody>
      </p:sp>
      <p:sp>
        <p:nvSpPr>
          <p:cNvPr id="19473" name="Text Box 16"/>
          <p:cNvSpPr txBox="1">
            <a:spLocks noChangeArrowheads="1"/>
          </p:cNvSpPr>
          <p:nvPr/>
        </p:nvSpPr>
        <p:spPr bwMode="auto">
          <a:xfrm>
            <a:off x="3500438" y="5851525"/>
            <a:ext cx="23907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itchFamily="66" charset="0"/>
              </a:rPr>
              <a:t>Data Providers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010025" y="3427413"/>
            <a:ext cx="1247775" cy="1590675"/>
            <a:chOff x="2400" y="2159"/>
            <a:chExt cx="786" cy="1002"/>
          </a:xfrm>
        </p:grpSpPr>
        <p:sp>
          <p:nvSpPr>
            <p:cNvPr id="19476" name="AutoShape 18"/>
            <p:cNvSpPr>
              <a:spLocks noChangeArrowheads="1"/>
            </p:cNvSpPr>
            <p:nvPr/>
          </p:nvSpPr>
          <p:spPr bwMode="auto">
            <a:xfrm>
              <a:off x="2400" y="2159"/>
              <a:ext cx="786" cy="1002"/>
            </a:xfrm>
            <a:prstGeom prst="upArrow">
              <a:avLst>
                <a:gd name="adj1" fmla="val 50000"/>
                <a:gd name="adj2" fmla="val 3187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7" name="Text Box 19"/>
            <p:cNvSpPr txBox="1">
              <a:spLocks noChangeArrowheads="1"/>
            </p:cNvSpPr>
            <p:nvPr/>
          </p:nvSpPr>
          <p:spPr bwMode="auto">
            <a:xfrm rot="5355655">
              <a:off x="2384" y="2508"/>
              <a:ext cx="82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b="0">
                  <a:latin typeface="Comic Sans MS" pitchFamily="66" charset="0"/>
                </a:rPr>
                <a:t>Metadata</a:t>
              </a:r>
            </a:p>
            <a:p>
              <a:r>
                <a:rPr lang="en-US" b="0">
                  <a:latin typeface="Comic Sans MS" pitchFamily="66" charset="0"/>
                </a:rPr>
                <a:t>harvesting</a:t>
              </a:r>
            </a:p>
          </p:txBody>
        </p:sp>
      </p:grpSp>
      <p:sp>
        <p:nvSpPr>
          <p:cNvPr id="19475" name="Rectangle 20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3820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The World According to OAI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6A9A6E8-8AF8-415E-B6CE-038DB4BE658C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OAI – Black Box Perspective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43000" y="4724400"/>
            <a:ext cx="1143000" cy="722313"/>
            <a:chOff x="720" y="2976"/>
            <a:chExt cx="720" cy="455"/>
          </a:xfrm>
        </p:grpSpPr>
        <p:sp>
          <p:nvSpPr>
            <p:cNvPr id="18457" name="Text Box 4"/>
            <p:cNvSpPr txBox="1">
              <a:spLocks noChangeArrowheads="1"/>
            </p:cNvSpPr>
            <p:nvPr/>
          </p:nvSpPr>
          <p:spPr bwMode="auto">
            <a:xfrm>
              <a:off x="720" y="3072"/>
              <a:ext cx="720" cy="359"/>
            </a:xfrm>
            <a:prstGeom prst="rect">
              <a:avLst/>
            </a:prstGeom>
            <a:noFill/>
            <a:ln w="508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lIns="91429" tIns="45714" rIns="91429" bIns="45714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>
                  <a:latin typeface="Times New Roman" pitchFamily="18" charset="0"/>
                </a:rPr>
                <a:t>OA 1</a:t>
              </a:r>
            </a:p>
          </p:txBody>
        </p:sp>
        <p:sp>
          <p:nvSpPr>
            <p:cNvPr id="18458" name="Rectangle 5"/>
            <p:cNvSpPr>
              <a:spLocks noChangeArrowheads="1"/>
            </p:cNvSpPr>
            <p:nvPr/>
          </p:nvSpPr>
          <p:spPr bwMode="auto">
            <a:xfrm>
              <a:off x="1296" y="2976"/>
              <a:ext cx="144" cy="9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057400" y="3962400"/>
            <a:ext cx="1143000" cy="722313"/>
            <a:chOff x="720" y="2976"/>
            <a:chExt cx="720" cy="455"/>
          </a:xfrm>
        </p:grpSpPr>
        <p:sp>
          <p:nvSpPr>
            <p:cNvPr id="18455" name="Text Box 7"/>
            <p:cNvSpPr txBox="1">
              <a:spLocks noChangeArrowheads="1"/>
            </p:cNvSpPr>
            <p:nvPr/>
          </p:nvSpPr>
          <p:spPr bwMode="auto">
            <a:xfrm>
              <a:off x="720" y="3072"/>
              <a:ext cx="720" cy="359"/>
            </a:xfrm>
            <a:prstGeom prst="rect">
              <a:avLst/>
            </a:prstGeom>
            <a:noFill/>
            <a:ln w="508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lIns="91429" tIns="45714" rIns="91429" bIns="45714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>
                  <a:latin typeface="Times New Roman" pitchFamily="18" charset="0"/>
                </a:rPr>
                <a:t>OA 2</a:t>
              </a:r>
            </a:p>
          </p:txBody>
        </p:sp>
        <p:sp>
          <p:nvSpPr>
            <p:cNvPr id="18456" name="Rectangle 8"/>
            <p:cNvSpPr>
              <a:spLocks noChangeArrowheads="1"/>
            </p:cNvSpPr>
            <p:nvPr/>
          </p:nvSpPr>
          <p:spPr bwMode="auto">
            <a:xfrm>
              <a:off x="1296" y="2976"/>
              <a:ext cx="144" cy="9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124200" y="3200400"/>
            <a:ext cx="1143000" cy="722313"/>
            <a:chOff x="720" y="2976"/>
            <a:chExt cx="720" cy="455"/>
          </a:xfrm>
        </p:grpSpPr>
        <p:sp>
          <p:nvSpPr>
            <p:cNvPr id="18453" name="Text Box 10"/>
            <p:cNvSpPr txBox="1">
              <a:spLocks noChangeArrowheads="1"/>
            </p:cNvSpPr>
            <p:nvPr/>
          </p:nvSpPr>
          <p:spPr bwMode="auto">
            <a:xfrm>
              <a:off x="720" y="3072"/>
              <a:ext cx="720" cy="359"/>
            </a:xfrm>
            <a:prstGeom prst="rect">
              <a:avLst/>
            </a:prstGeom>
            <a:noFill/>
            <a:ln w="508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lIns="91429" tIns="45714" rIns="91429" bIns="45714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>
                  <a:latin typeface="Times New Roman" pitchFamily="18" charset="0"/>
                </a:rPr>
                <a:t>OA 4</a:t>
              </a:r>
            </a:p>
          </p:txBody>
        </p:sp>
        <p:sp>
          <p:nvSpPr>
            <p:cNvPr id="18454" name="Rectangle 11"/>
            <p:cNvSpPr>
              <a:spLocks noChangeArrowheads="1"/>
            </p:cNvSpPr>
            <p:nvPr/>
          </p:nvSpPr>
          <p:spPr bwMode="auto">
            <a:xfrm>
              <a:off x="1296" y="2976"/>
              <a:ext cx="144" cy="9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3276600" y="3962400"/>
            <a:ext cx="1143000" cy="722313"/>
            <a:chOff x="720" y="2976"/>
            <a:chExt cx="720" cy="455"/>
          </a:xfrm>
        </p:grpSpPr>
        <p:sp>
          <p:nvSpPr>
            <p:cNvPr id="18451" name="Text Box 13"/>
            <p:cNvSpPr txBox="1">
              <a:spLocks noChangeArrowheads="1"/>
            </p:cNvSpPr>
            <p:nvPr/>
          </p:nvSpPr>
          <p:spPr bwMode="auto">
            <a:xfrm>
              <a:off x="720" y="3072"/>
              <a:ext cx="720" cy="359"/>
            </a:xfrm>
            <a:prstGeom prst="rect">
              <a:avLst/>
            </a:prstGeom>
            <a:noFill/>
            <a:ln w="508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lIns="91429" tIns="45714" rIns="91429" bIns="45714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>
                  <a:latin typeface="Times New Roman" pitchFamily="18" charset="0"/>
                </a:rPr>
                <a:t>OA 3</a:t>
              </a:r>
            </a:p>
          </p:txBody>
        </p:sp>
        <p:sp>
          <p:nvSpPr>
            <p:cNvPr id="18452" name="Rectangle 14"/>
            <p:cNvSpPr>
              <a:spLocks noChangeArrowheads="1"/>
            </p:cNvSpPr>
            <p:nvPr/>
          </p:nvSpPr>
          <p:spPr bwMode="auto">
            <a:xfrm>
              <a:off x="1296" y="2976"/>
              <a:ext cx="144" cy="9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629400" y="4800600"/>
            <a:ext cx="1143000" cy="722313"/>
            <a:chOff x="720" y="2976"/>
            <a:chExt cx="720" cy="455"/>
          </a:xfrm>
        </p:grpSpPr>
        <p:sp>
          <p:nvSpPr>
            <p:cNvPr id="18449" name="Text Box 16"/>
            <p:cNvSpPr txBox="1">
              <a:spLocks noChangeArrowheads="1"/>
            </p:cNvSpPr>
            <p:nvPr/>
          </p:nvSpPr>
          <p:spPr bwMode="auto">
            <a:xfrm>
              <a:off x="720" y="3072"/>
              <a:ext cx="720" cy="359"/>
            </a:xfrm>
            <a:prstGeom prst="rect">
              <a:avLst/>
            </a:prstGeom>
            <a:noFill/>
            <a:ln w="508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lIns="91429" tIns="45714" rIns="91429" bIns="45714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>
                  <a:latin typeface="Times New Roman" pitchFamily="18" charset="0"/>
                </a:rPr>
                <a:t>OA 5</a:t>
              </a:r>
            </a:p>
          </p:txBody>
        </p:sp>
        <p:sp>
          <p:nvSpPr>
            <p:cNvPr id="18450" name="Rectangle 17"/>
            <p:cNvSpPr>
              <a:spLocks noChangeArrowheads="1"/>
            </p:cNvSpPr>
            <p:nvPr/>
          </p:nvSpPr>
          <p:spPr bwMode="auto">
            <a:xfrm>
              <a:off x="1296" y="2976"/>
              <a:ext cx="144" cy="9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5181600" y="4800600"/>
            <a:ext cx="1143000" cy="722313"/>
            <a:chOff x="720" y="2976"/>
            <a:chExt cx="720" cy="455"/>
          </a:xfrm>
        </p:grpSpPr>
        <p:sp>
          <p:nvSpPr>
            <p:cNvPr id="18447" name="Text Box 19"/>
            <p:cNvSpPr txBox="1">
              <a:spLocks noChangeArrowheads="1"/>
            </p:cNvSpPr>
            <p:nvPr/>
          </p:nvSpPr>
          <p:spPr bwMode="auto">
            <a:xfrm>
              <a:off x="720" y="3072"/>
              <a:ext cx="720" cy="359"/>
            </a:xfrm>
            <a:prstGeom prst="rect">
              <a:avLst/>
            </a:prstGeom>
            <a:noFill/>
            <a:ln w="508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lIns="91429" tIns="45714" rIns="91429" bIns="45714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>
                  <a:latin typeface="Times New Roman" pitchFamily="18" charset="0"/>
                </a:rPr>
                <a:t>OA 6</a:t>
              </a:r>
            </a:p>
          </p:txBody>
        </p:sp>
        <p:sp>
          <p:nvSpPr>
            <p:cNvPr id="18448" name="Rectangle 20"/>
            <p:cNvSpPr>
              <a:spLocks noChangeArrowheads="1"/>
            </p:cNvSpPr>
            <p:nvPr/>
          </p:nvSpPr>
          <p:spPr bwMode="auto">
            <a:xfrm>
              <a:off x="1296" y="2976"/>
              <a:ext cx="144" cy="9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4038600" y="2438400"/>
            <a:ext cx="1143000" cy="722313"/>
            <a:chOff x="720" y="2976"/>
            <a:chExt cx="720" cy="455"/>
          </a:xfrm>
        </p:grpSpPr>
        <p:sp>
          <p:nvSpPr>
            <p:cNvPr id="18445" name="Text Box 22"/>
            <p:cNvSpPr txBox="1">
              <a:spLocks noChangeArrowheads="1"/>
            </p:cNvSpPr>
            <p:nvPr/>
          </p:nvSpPr>
          <p:spPr bwMode="auto">
            <a:xfrm>
              <a:off x="720" y="3072"/>
              <a:ext cx="720" cy="359"/>
            </a:xfrm>
            <a:prstGeom prst="rect">
              <a:avLst/>
            </a:prstGeom>
            <a:noFill/>
            <a:ln w="508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lIns="91429" tIns="45714" rIns="91429" bIns="45714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>
                  <a:latin typeface="Times New Roman" pitchFamily="18" charset="0"/>
                </a:rPr>
                <a:t>OA 7</a:t>
              </a:r>
            </a:p>
          </p:txBody>
        </p:sp>
        <p:sp>
          <p:nvSpPr>
            <p:cNvPr id="18446" name="Rectangle 23"/>
            <p:cNvSpPr>
              <a:spLocks noChangeArrowheads="1"/>
            </p:cNvSpPr>
            <p:nvPr/>
          </p:nvSpPr>
          <p:spPr bwMode="auto">
            <a:xfrm>
              <a:off x="1296" y="2976"/>
              <a:ext cx="144" cy="9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8443" name="Line 24"/>
          <p:cNvSpPr>
            <a:spLocks noChangeShapeType="1"/>
          </p:cNvSpPr>
          <p:nvPr/>
        </p:nvSpPr>
        <p:spPr bwMode="auto">
          <a:xfrm>
            <a:off x="4648200" y="3200400"/>
            <a:ext cx="1600200" cy="160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8444" name="Line 25"/>
          <p:cNvSpPr>
            <a:spLocks noChangeShapeType="1"/>
          </p:cNvSpPr>
          <p:nvPr/>
        </p:nvSpPr>
        <p:spPr bwMode="auto">
          <a:xfrm>
            <a:off x="5181600" y="3124200"/>
            <a:ext cx="251460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7D83C6-0B4F-4F19-BAE3-0D1072B9E794}" type="slidenum">
              <a:rPr lang="en-US" smtClean="0"/>
              <a:pPr/>
              <a:t>84</a:t>
            </a:fld>
            <a:endParaRPr lang="en-US" smtClean="0"/>
          </a:p>
        </p:txBody>
      </p:sp>
      <p:sp>
        <p:nvSpPr>
          <p:cNvPr id="146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286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OAI – Repository Perspective</a:t>
            </a:r>
          </a:p>
        </p:txBody>
      </p:sp>
      <p:sp>
        <p:nvSpPr>
          <p:cNvPr id="146436" name="Rectangle 3"/>
          <p:cNvSpPr>
            <a:spLocks noChangeArrowheads="1"/>
          </p:cNvSpPr>
          <p:nvPr/>
        </p:nvSpPr>
        <p:spPr bwMode="auto">
          <a:xfrm>
            <a:off x="3276600" y="1600200"/>
            <a:ext cx="5181600" cy="4495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91429" tIns="45714" rIns="91429" bIns="45714" anchor="ctr">
            <a:spAutoFit/>
          </a:bodyPr>
          <a:lstStyle/>
          <a:p>
            <a:pPr algn="ctr" eaLnBrk="0" hangingPunct="0"/>
            <a:endParaRPr lang="en-US" sz="2800" b="0">
              <a:latin typeface="Times New Roman" pitchFamily="18" charset="0"/>
            </a:endParaRPr>
          </a:p>
        </p:txBody>
      </p:sp>
      <p:sp>
        <p:nvSpPr>
          <p:cNvPr id="146437" name="Text Box 4"/>
          <p:cNvSpPr txBox="1">
            <a:spLocks noChangeArrowheads="1"/>
          </p:cNvSpPr>
          <p:nvPr/>
        </p:nvSpPr>
        <p:spPr bwMode="auto">
          <a:xfrm>
            <a:off x="3886200" y="1066800"/>
            <a:ext cx="3657600" cy="544513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lIns="91429" tIns="45714" rIns="91429" bIns="4571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0">
                <a:latin typeface="Times New Roman" pitchFamily="18" charset="0"/>
              </a:rPr>
              <a:t>Required: Protocol</a:t>
            </a:r>
          </a:p>
        </p:txBody>
      </p:sp>
      <p:sp>
        <p:nvSpPr>
          <p:cNvPr id="146438" name="Text Box 5"/>
          <p:cNvSpPr txBox="1">
            <a:spLocks noChangeArrowheads="1"/>
          </p:cNvSpPr>
          <p:nvPr/>
        </p:nvSpPr>
        <p:spPr bwMode="auto">
          <a:xfrm>
            <a:off x="4800600" y="5257800"/>
            <a:ext cx="762000" cy="5445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91429" tIns="45714" rIns="91429" bIns="4571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0">
                <a:latin typeface="Times New Roman" pitchFamily="18" charset="0"/>
              </a:rPr>
              <a:t>DO</a:t>
            </a:r>
          </a:p>
        </p:txBody>
      </p:sp>
      <p:sp>
        <p:nvSpPr>
          <p:cNvPr id="146439" name="Text Box 6"/>
          <p:cNvSpPr txBox="1">
            <a:spLocks noChangeArrowheads="1"/>
          </p:cNvSpPr>
          <p:nvPr/>
        </p:nvSpPr>
        <p:spPr bwMode="auto">
          <a:xfrm>
            <a:off x="3657600" y="5257800"/>
            <a:ext cx="762000" cy="5445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91429" tIns="45714" rIns="91429" bIns="4571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0">
                <a:latin typeface="Times New Roman" pitchFamily="18" charset="0"/>
              </a:rPr>
              <a:t>DO</a:t>
            </a:r>
          </a:p>
        </p:txBody>
      </p:sp>
      <p:sp>
        <p:nvSpPr>
          <p:cNvPr id="146440" name="Text Box 7"/>
          <p:cNvSpPr txBox="1">
            <a:spLocks noChangeArrowheads="1"/>
          </p:cNvSpPr>
          <p:nvPr/>
        </p:nvSpPr>
        <p:spPr bwMode="auto">
          <a:xfrm>
            <a:off x="5943600" y="5257800"/>
            <a:ext cx="762000" cy="5445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91429" tIns="45714" rIns="91429" bIns="4571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0">
                <a:latin typeface="Times New Roman" pitchFamily="18" charset="0"/>
              </a:rPr>
              <a:t>DO</a:t>
            </a:r>
          </a:p>
        </p:txBody>
      </p:sp>
      <p:sp>
        <p:nvSpPr>
          <p:cNvPr id="146441" name="Text Box 8"/>
          <p:cNvSpPr txBox="1">
            <a:spLocks noChangeArrowheads="1"/>
          </p:cNvSpPr>
          <p:nvPr/>
        </p:nvSpPr>
        <p:spPr bwMode="auto">
          <a:xfrm>
            <a:off x="7239000" y="5257800"/>
            <a:ext cx="762000" cy="5445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91429" tIns="45714" rIns="91429" bIns="4571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0">
                <a:latin typeface="Times New Roman" pitchFamily="18" charset="0"/>
              </a:rPr>
              <a:t>DO</a:t>
            </a:r>
          </a:p>
        </p:txBody>
      </p:sp>
      <p:sp>
        <p:nvSpPr>
          <p:cNvPr id="146442" name="Text Box 9"/>
          <p:cNvSpPr txBox="1">
            <a:spLocks noChangeArrowheads="1"/>
          </p:cNvSpPr>
          <p:nvPr/>
        </p:nvSpPr>
        <p:spPr bwMode="auto">
          <a:xfrm>
            <a:off x="3581400" y="3733800"/>
            <a:ext cx="904875" cy="4826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pPr eaLnBrk="0" hangingPunct="0"/>
            <a:r>
              <a:rPr lang="en-US" sz="2400" b="0" i="1">
                <a:solidFill>
                  <a:schemeClr val="tx2"/>
                </a:solidFill>
                <a:latin typeface="Times New Roman" pitchFamily="18" charset="0"/>
              </a:rPr>
              <a:t>MDO</a:t>
            </a:r>
          </a:p>
        </p:txBody>
      </p:sp>
      <p:sp>
        <p:nvSpPr>
          <p:cNvPr id="146443" name="Text Box 10"/>
          <p:cNvSpPr txBox="1">
            <a:spLocks noChangeArrowheads="1"/>
          </p:cNvSpPr>
          <p:nvPr/>
        </p:nvSpPr>
        <p:spPr bwMode="auto">
          <a:xfrm>
            <a:off x="3581400" y="4495800"/>
            <a:ext cx="904875" cy="4826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pPr eaLnBrk="0" hangingPunct="0"/>
            <a:r>
              <a:rPr lang="en-US" sz="2400" b="0" i="1">
                <a:solidFill>
                  <a:schemeClr val="tx2"/>
                </a:solidFill>
                <a:latin typeface="Times New Roman" pitchFamily="18" charset="0"/>
              </a:rPr>
              <a:t>MDO</a:t>
            </a:r>
          </a:p>
        </p:txBody>
      </p:sp>
      <p:sp>
        <p:nvSpPr>
          <p:cNvPr id="146444" name="Text Box 11"/>
          <p:cNvSpPr txBox="1">
            <a:spLocks noChangeArrowheads="1"/>
          </p:cNvSpPr>
          <p:nvPr/>
        </p:nvSpPr>
        <p:spPr bwMode="auto">
          <a:xfrm>
            <a:off x="7162800" y="4495800"/>
            <a:ext cx="904875" cy="4826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pPr eaLnBrk="0" hangingPunct="0"/>
            <a:r>
              <a:rPr lang="en-US" sz="2400" b="0" i="1">
                <a:solidFill>
                  <a:schemeClr val="tx2"/>
                </a:solidFill>
                <a:latin typeface="Times New Roman" pitchFamily="18" charset="0"/>
              </a:rPr>
              <a:t>MDO</a:t>
            </a:r>
          </a:p>
        </p:txBody>
      </p:sp>
      <p:sp>
        <p:nvSpPr>
          <p:cNvPr id="146445" name="Text Box 12"/>
          <p:cNvSpPr txBox="1">
            <a:spLocks noChangeArrowheads="1"/>
          </p:cNvSpPr>
          <p:nvPr/>
        </p:nvSpPr>
        <p:spPr bwMode="auto">
          <a:xfrm>
            <a:off x="5867400" y="4495800"/>
            <a:ext cx="904875" cy="4826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pPr eaLnBrk="0" hangingPunct="0"/>
            <a:r>
              <a:rPr lang="en-US" sz="2400" b="0" i="1">
                <a:solidFill>
                  <a:schemeClr val="tx2"/>
                </a:solidFill>
                <a:latin typeface="Times New Roman" pitchFamily="18" charset="0"/>
              </a:rPr>
              <a:t>MDO</a:t>
            </a:r>
          </a:p>
        </p:txBody>
      </p:sp>
      <p:sp>
        <p:nvSpPr>
          <p:cNvPr id="146446" name="Text Box 13"/>
          <p:cNvSpPr txBox="1">
            <a:spLocks noChangeArrowheads="1"/>
          </p:cNvSpPr>
          <p:nvPr/>
        </p:nvSpPr>
        <p:spPr bwMode="auto">
          <a:xfrm>
            <a:off x="4724400" y="4495800"/>
            <a:ext cx="904875" cy="4826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pPr eaLnBrk="0" hangingPunct="0"/>
            <a:r>
              <a:rPr lang="en-US" sz="2400" b="0" i="1">
                <a:solidFill>
                  <a:schemeClr val="tx2"/>
                </a:solidFill>
                <a:latin typeface="Times New Roman" pitchFamily="18" charset="0"/>
              </a:rPr>
              <a:t>MDO</a:t>
            </a:r>
          </a:p>
        </p:txBody>
      </p:sp>
      <p:sp>
        <p:nvSpPr>
          <p:cNvPr id="146447" name="Text Box 14"/>
          <p:cNvSpPr txBox="1">
            <a:spLocks noChangeArrowheads="1"/>
          </p:cNvSpPr>
          <p:nvPr/>
        </p:nvSpPr>
        <p:spPr bwMode="auto">
          <a:xfrm>
            <a:off x="7162800" y="3733800"/>
            <a:ext cx="904875" cy="4826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pPr eaLnBrk="0" hangingPunct="0"/>
            <a:r>
              <a:rPr lang="en-US" sz="2400" b="0" i="1">
                <a:solidFill>
                  <a:schemeClr val="tx2"/>
                </a:solidFill>
                <a:latin typeface="Times New Roman" pitchFamily="18" charset="0"/>
              </a:rPr>
              <a:t>MDO</a:t>
            </a:r>
          </a:p>
        </p:txBody>
      </p:sp>
      <p:sp>
        <p:nvSpPr>
          <p:cNvPr id="146448" name="Text Box 15"/>
          <p:cNvSpPr txBox="1">
            <a:spLocks noChangeArrowheads="1"/>
          </p:cNvSpPr>
          <p:nvPr/>
        </p:nvSpPr>
        <p:spPr bwMode="auto">
          <a:xfrm>
            <a:off x="5867400" y="3733800"/>
            <a:ext cx="904875" cy="4826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pPr eaLnBrk="0" hangingPunct="0"/>
            <a:r>
              <a:rPr lang="en-US" sz="2400" b="0" i="1">
                <a:solidFill>
                  <a:schemeClr val="tx2"/>
                </a:solidFill>
                <a:latin typeface="Times New Roman" pitchFamily="18" charset="0"/>
              </a:rPr>
              <a:t>MDO</a:t>
            </a:r>
          </a:p>
        </p:txBody>
      </p:sp>
      <p:sp>
        <p:nvSpPr>
          <p:cNvPr id="146449" name="Text Box 16"/>
          <p:cNvSpPr txBox="1">
            <a:spLocks noChangeArrowheads="1"/>
          </p:cNvSpPr>
          <p:nvPr/>
        </p:nvSpPr>
        <p:spPr bwMode="auto">
          <a:xfrm>
            <a:off x="4724400" y="3733800"/>
            <a:ext cx="904875" cy="4826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pPr eaLnBrk="0" hangingPunct="0"/>
            <a:r>
              <a:rPr lang="en-US" sz="2400" b="0" i="1">
                <a:solidFill>
                  <a:schemeClr val="tx2"/>
                </a:solidFill>
                <a:latin typeface="Times New Roman" pitchFamily="18" charset="0"/>
              </a:rPr>
              <a:t>MDO</a:t>
            </a:r>
          </a:p>
        </p:txBody>
      </p:sp>
      <p:sp>
        <p:nvSpPr>
          <p:cNvPr id="146450" name="WordArt 17"/>
          <p:cNvSpPr>
            <a:spLocks noChangeArrowheads="1" noChangeShapeType="1" noTextEdit="1"/>
          </p:cNvSpPr>
          <p:nvPr/>
        </p:nvSpPr>
        <p:spPr bwMode="auto">
          <a:xfrm>
            <a:off x="3581400" y="1600200"/>
            <a:ext cx="2209800" cy="19288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 Black"/>
              </a:rPr>
              <a:t>Set Structure</a:t>
            </a:r>
          </a:p>
        </p:txBody>
      </p:sp>
      <p:sp>
        <p:nvSpPr>
          <p:cNvPr id="146451" name="WordArt 18"/>
          <p:cNvSpPr>
            <a:spLocks noChangeArrowheads="1" noChangeShapeType="1" noTextEdit="1"/>
          </p:cNvSpPr>
          <p:nvPr/>
        </p:nvSpPr>
        <p:spPr bwMode="auto">
          <a:xfrm>
            <a:off x="5105400" y="2971800"/>
            <a:ext cx="3076575" cy="6477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 Black"/>
              </a:rPr>
              <a:t>URI Scheme</a:t>
            </a:r>
          </a:p>
        </p:txBody>
      </p:sp>
      <p:sp>
        <p:nvSpPr>
          <p:cNvPr id="146452" name="Line 19"/>
          <p:cNvSpPr>
            <a:spLocks noChangeShapeType="1"/>
          </p:cNvSpPr>
          <p:nvPr/>
        </p:nvSpPr>
        <p:spPr bwMode="auto">
          <a:xfrm>
            <a:off x="3276600" y="5105400"/>
            <a:ext cx="5181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6453" name="WordArt 20"/>
          <p:cNvSpPr>
            <a:spLocks noChangeArrowheads="1" noChangeShapeType="1" noTextEdit="1"/>
          </p:cNvSpPr>
          <p:nvPr/>
        </p:nvSpPr>
        <p:spPr bwMode="auto">
          <a:xfrm>
            <a:off x="685800" y="4495800"/>
            <a:ext cx="24098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 type="none" w="sm" len="sm"/>
                  <a:tailEnd type="none" w="sm" len="sm"/>
                </a:ln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Required: DC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0BB46-C1E1-468C-8571-0560B7B8021F}" type="slidenum">
              <a:rPr lang="en-US" smtClean="0"/>
              <a:pPr/>
              <a:t>85</a:t>
            </a:fld>
            <a:endParaRPr lang="en-US" smtClean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96863" y="1700213"/>
          <a:ext cx="8548687" cy="4079875"/>
        </p:xfrm>
        <a:graphic>
          <a:graphicData uri="http://schemas.openxmlformats.org/presentationml/2006/ole">
            <p:oleObj spid="_x0000_s9218" name="MS Org Chart" r:id="rId4" imgW="4349520" imgH="2076120" progId="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55F8DC-5ED4-4883-9019-A0ED5C635D01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111619" name="Rectangle 2"/>
          <p:cNvSpPr>
            <a:spLocks noChangeArrowheads="1"/>
          </p:cNvSpPr>
          <p:nvPr/>
        </p:nvSpPr>
        <p:spPr bwMode="auto">
          <a:xfrm>
            <a:off x="304800" y="381000"/>
            <a:ext cx="2819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3200" b="0">
                <a:solidFill>
                  <a:schemeClr val="tx2"/>
                </a:solidFill>
                <a:latin typeface="Tahoma" pitchFamily="34" charset="0"/>
              </a:rPr>
              <a:t>Content Based</a:t>
            </a:r>
          </a:p>
          <a:p>
            <a:r>
              <a:rPr lang="pt-BR" sz="3200" b="0">
                <a:solidFill>
                  <a:schemeClr val="tx2"/>
                </a:solidFill>
                <a:latin typeface="Tahoma" pitchFamily="34" charset="0"/>
              </a:rPr>
              <a:t>Information</a:t>
            </a:r>
          </a:p>
          <a:p>
            <a:r>
              <a:rPr lang="pt-BR" sz="3200" b="0">
                <a:solidFill>
                  <a:schemeClr val="tx2"/>
                </a:solidFill>
                <a:latin typeface="Tahoma" pitchFamily="34" charset="0"/>
              </a:rPr>
              <a:t>Retrieval</a:t>
            </a:r>
          </a:p>
        </p:txBody>
      </p:sp>
      <p:pic>
        <p:nvPicPr>
          <p:cNvPr id="111620" name="Picture 3" descr="qbic_color_que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14600"/>
            <a:ext cx="26479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4" descr="qbic_color_query_answe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609600"/>
            <a:ext cx="498157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068CBB9-AAE6-410F-9595-FD01A4DC76AB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1157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Digital Objects (DOs)</a:t>
            </a:r>
          </a:p>
        </p:txBody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305800" cy="4514850"/>
          </a:xfrm>
        </p:spPr>
        <p:txBody>
          <a:bodyPr/>
          <a:lstStyle/>
          <a:p>
            <a:pPr eaLnBrk="1" hangingPunct="1"/>
            <a:r>
              <a:rPr lang="en-US" smtClean="0"/>
              <a:t>Born digital</a:t>
            </a:r>
          </a:p>
          <a:p>
            <a:pPr eaLnBrk="1" hangingPunct="1"/>
            <a:r>
              <a:rPr lang="en-US" smtClean="0"/>
              <a:t>Digitized version of “real” object</a:t>
            </a:r>
          </a:p>
          <a:p>
            <a:pPr lvl="1" eaLnBrk="1" hangingPunct="1"/>
            <a:r>
              <a:rPr lang="en-US" smtClean="0"/>
              <a:t>Is the DO version the same, better, or worse?</a:t>
            </a:r>
          </a:p>
          <a:p>
            <a:pPr lvl="1" eaLnBrk="1" hangingPunct="1"/>
            <a:r>
              <a:rPr lang="en-US" smtClean="0"/>
              <a:t>Decision for ETDs: structured + rendered</a:t>
            </a:r>
          </a:p>
          <a:p>
            <a:pPr eaLnBrk="1" hangingPunct="1"/>
            <a:r>
              <a:rPr lang="en-US" smtClean="0"/>
              <a:t>Surrogate for “real” object</a:t>
            </a:r>
          </a:p>
          <a:p>
            <a:pPr lvl="1" eaLnBrk="1" hangingPunct="1"/>
            <a:r>
              <a:rPr lang="en-US" smtClean="0"/>
              <a:t>Not covered explicitly in metamodel for a minimal DL</a:t>
            </a:r>
          </a:p>
          <a:p>
            <a:pPr lvl="1" eaLnBrk="1" hangingPunct="1"/>
            <a:r>
              <a:rPr lang="en-US" smtClean="0"/>
              <a:t>Crucial in metamodel for archaeology DL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F22272-4A2F-4E80-A27B-FB6F8E1E01EF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0"/>
            <a:ext cx="8153400" cy="685800"/>
          </a:xfrm>
          <a:noFill/>
        </p:spPr>
        <p:txBody>
          <a:bodyPr lIns="92075" tIns="46038" rIns="92075" bIns="46038">
            <a:normAutofit fontScale="90000"/>
          </a:bodyPr>
          <a:lstStyle/>
          <a:p>
            <a:pPr algn="l" eaLnBrk="1" hangingPunct="1"/>
            <a:r>
              <a:rPr lang="en-US" smtClean="0"/>
              <a:t>   Informal 5S &amp; DL Definitions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  </a:t>
            </a:r>
            <a:r>
              <a:rPr lang="en-US" sz="3600" smtClean="0"/>
              <a:t>DLs are complex systems that</a:t>
            </a:r>
            <a:br>
              <a:rPr lang="en-US" sz="3600" smtClean="0"/>
            </a:br>
            <a:endParaRPr lang="en-US" sz="3600" smtClean="0"/>
          </a:p>
        </p:txBody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19400"/>
            <a:ext cx="8305800" cy="35814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mtClean="0"/>
              <a:t>help satisfy info needs of users (</a:t>
            </a:r>
            <a:r>
              <a:rPr lang="en-US" b="1" smtClean="0"/>
              <a:t>societies</a:t>
            </a:r>
            <a:r>
              <a:rPr lang="en-US" smtClean="0"/>
              <a:t>)</a:t>
            </a:r>
          </a:p>
          <a:p>
            <a:pPr eaLnBrk="1" hangingPunct="1"/>
            <a:r>
              <a:rPr lang="en-US" smtClean="0"/>
              <a:t>provide info services (</a:t>
            </a:r>
            <a:r>
              <a:rPr lang="en-US" b="1" smtClean="0"/>
              <a:t>scenarios</a:t>
            </a:r>
            <a:r>
              <a:rPr lang="en-US" smtClean="0"/>
              <a:t>)</a:t>
            </a:r>
          </a:p>
          <a:p>
            <a:pPr eaLnBrk="1" hangingPunct="1"/>
            <a:r>
              <a:rPr lang="en-US" smtClean="0"/>
              <a:t>organize info in usable ways (</a:t>
            </a:r>
            <a:r>
              <a:rPr lang="en-US" b="1" smtClean="0"/>
              <a:t>structures</a:t>
            </a:r>
            <a:r>
              <a:rPr lang="en-US" smtClean="0"/>
              <a:t>)</a:t>
            </a:r>
          </a:p>
          <a:p>
            <a:pPr eaLnBrk="1" hangingPunct="1"/>
            <a:r>
              <a:rPr lang="en-US" smtClean="0"/>
              <a:t>present info in usable ways (</a:t>
            </a:r>
            <a:r>
              <a:rPr lang="en-US" b="1" smtClean="0"/>
              <a:t>spaces</a:t>
            </a:r>
            <a:r>
              <a:rPr lang="en-US" smtClean="0"/>
              <a:t>)</a:t>
            </a:r>
          </a:p>
          <a:p>
            <a:pPr eaLnBrk="1" hangingPunct="1"/>
            <a:r>
              <a:rPr lang="en-US" smtClean="0"/>
              <a:t>communicate info with users (</a:t>
            </a:r>
            <a:r>
              <a:rPr lang="en-US" b="1" smtClean="0"/>
              <a:t>streams</a:t>
            </a:r>
            <a:r>
              <a:rPr lang="en-US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27CB682-20B0-4DAE-AEB6-237A255CD90F}" type="slidenum">
              <a:rPr lang="en-US" smtClean="0"/>
              <a:pPr/>
              <a:t>89</a:t>
            </a:fld>
            <a:endParaRPr lang="en-US" smtClean="0"/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smtClean="0">
                <a:solidFill>
                  <a:srgbClr val="FF6600"/>
                </a:solidFill>
              </a:rPr>
              <a:t>5S Layers</a:t>
            </a:r>
          </a:p>
        </p:txBody>
      </p:sp>
      <p:sp>
        <p:nvSpPr>
          <p:cNvPr id="73732" name="Text Box 3"/>
          <p:cNvSpPr txBox="1">
            <a:spLocks noChangeArrowheads="1"/>
          </p:cNvSpPr>
          <p:nvPr/>
        </p:nvSpPr>
        <p:spPr bwMode="auto">
          <a:xfrm>
            <a:off x="2590800" y="1600200"/>
            <a:ext cx="3444875" cy="7270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000">
                <a:solidFill>
                  <a:schemeClr val="tx2"/>
                </a:solidFill>
                <a:latin typeface="Times New Roman" pitchFamily="18" charset="0"/>
              </a:rPr>
              <a:t>Societies</a:t>
            </a:r>
            <a:endParaRPr lang="en-US" sz="28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73733" name="Text Box 4"/>
          <p:cNvSpPr txBox="1">
            <a:spLocks noChangeArrowheads="1"/>
          </p:cNvSpPr>
          <p:nvPr/>
        </p:nvSpPr>
        <p:spPr bwMode="auto">
          <a:xfrm>
            <a:off x="2590800" y="2667000"/>
            <a:ext cx="3444875" cy="7270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000">
                <a:solidFill>
                  <a:schemeClr val="tx2"/>
                </a:solidFill>
                <a:latin typeface="Times New Roman" pitchFamily="18" charset="0"/>
              </a:rPr>
              <a:t>Scenarios</a:t>
            </a:r>
            <a:endParaRPr lang="en-US" sz="28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73734" name="Text Box 5"/>
          <p:cNvSpPr txBox="1">
            <a:spLocks noChangeArrowheads="1"/>
          </p:cNvSpPr>
          <p:nvPr/>
        </p:nvSpPr>
        <p:spPr bwMode="auto">
          <a:xfrm>
            <a:off x="2590800" y="3657600"/>
            <a:ext cx="3444875" cy="7270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000">
                <a:solidFill>
                  <a:schemeClr val="tx2"/>
                </a:solidFill>
                <a:latin typeface="Times New Roman" pitchFamily="18" charset="0"/>
              </a:rPr>
              <a:t>Spaces</a:t>
            </a:r>
            <a:endParaRPr lang="en-US" sz="28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73735" name="Text Box 6"/>
          <p:cNvSpPr txBox="1">
            <a:spLocks noChangeArrowheads="1"/>
          </p:cNvSpPr>
          <p:nvPr/>
        </p:nvSpPr>
        <p:spPr bwMode="auto">
          <a:xfrm>
            <a:off x="2590800" y="4648200"/>
            <a:ext cx="3444875" cy="7270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000">
                <a:solidFill>
                  <a:schemeClr val="tx2"/>
                </a:solidFill>
                <a:latin typeface="Times New Roman" pitchFamily="18" charset="0"/>
              </a:rPr>
              <a:t>Structures</a:t>
            </a:r>
            <a:endParaRPr lang="en-US" sz="28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73736" name="Text Box 7"/>
          <p:cNvSpPr txBox="1">
            <a:spLocks noChangeArrowheads="1"/>
          </p:cNvSpPr>
          <p:nvPr/>
        </p:nvSpPr>
        <p:spPr bwMode="auto">
          <a:xfrm>
            <a:off x="2590800" y="5638800"/>
            <a:ext cx="3444875" cy="7270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000">
                <a:solidFill>
                  <a:schemeClr val="tx2"/>
                </a:solidFill>
                <a:latin typeface="Times New Roman" pitchFamily="18" charset="0"/>
              </a:rPr>
              <a:t>Streams</a:t>
            </a:r>
            <a:endParaRPr lang="en-US" sz="280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ETD Conferences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586956"/>
          <a:ext cx="8839200" cy="6194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/>
                <a:gridCol w="4419600"/>
              </a:tblGrid>
              <a:tr h="4146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1987 </a:t>
                      </a:r>
                      <a:r>
                        <a:rPr lang="en-US" sz="1800" dirty="0" err="1" smtClean="0"/>
                        <a:t>mtg</a:t>
                      </a:r>
                      <a:r>
                        <a:rPr lang="en-US" sz="1800" dirty="0" smtClean="0"/>
                        <a:t> in Ann Arbor: UMI, VT,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2002 – 5</a:t>
                      </a:r>
                      <a:r>
                        <a:rPr lang="en-US" sz="1800" baseline="30000" dirty="0" smtClean="0"/>
                        <a:t>th</a:t>
                      </a:r>
                      <a:r>
                        <a:rPr lang="en-US" sz="1800" dirty="0" smtClean="0"/>
                        <a:t> symposium – BYU, Provo, Utah</a:t>
                      </a:r>
                    </a:p>
                  </a:txBody>
                  <a:tcPr/>
                </a:tc>
              </a:tr>
              <a:tr h="715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1992 </a:t>
                      </a:r>
                      <a:r>
                        <a:rPr lang="en-US" sz="1800" dirty="0" err="1" smtClean="0"/>
                        <a:t>mtg</a:t>
                      </a:r>
                      <a:r>
                        <a:rPr lang="en-US" sz="1800" dirty="0" smtClean="0"/>
                        <a:t> in Washington: CNI, CGS, UMI, VT and 10 universities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2003 – 6</a:t>
                      </a:r>
                      <a:r>
                        <a:rPr lang="en-US" sz="1800" baseline="30000" dirty="0" smtClean="0"/>
                        <a:t>th</a:t>
                      </a:r>
                      <a:r>
                        <a:rPr lang="en-US" sz="1800" dirty="0" smtClean="0"/>
                        <a:t> symposium – Berlin (215) </a:t>
                      </a:r>
                    </a:p>
                  </a:txBody>
                  <a:tcPr/>
                </a:tc>
              </a:tr>
              <a:tr h="715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1993 </a:t>
                      </a:r>
                      <a:r>
                        <a:rPr lang="en-US" sz="1800" dirty="0" err="1" smtClean="0"/>
                        <a:t>mtg</a:t>
                      </a:r>
                      <a:r>
                        <a:rPr lang="en-US" sz="1800" dirty="0" smtClean="0"/>
                        <a:t> in Atlanta to start Monticello Electronic Library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2004 – 7</a:t>
                      </a:r>
                      <a:r>
                        <a:rPr lang="en-US" sz="1800" baseline="30000" dirty="0" smtClean="0"/>
                        <a:t>th</a:t>
                      </a:r>
                      <a:r>
                        <a:rPr lang="en-US" sz="1800" dirty="0" smtClean="0"/>
                        <a:t> symposium – U. Kentucky</a:t>
                      </a:r>
                    </a:p>
                  </a:txBody>
                  <a:tcPr/>
                </a:tc>
              </a:tr>
              <a:tr h="715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1994 </a:t>
                      </a:r>
                      <a:r>
                        <a:rPr lang="en-US" sz="1800" dirty="0" err="1" smtClean="0"/>
                        <a:t>mtg</a:t>
                      </a:r>
                      <a:r>
                        <a:rPr lang="en-US" sz="1800" dirty="0" smtClean="0"/>
                        <a:t> at VT: std: PDF + SGML + multimedia objects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2005 – 8</a:t>
                      </a:r>
                      <a:r>
                        <a:rPr lang="en-US" sz="1800" baseline="30000" dirty="0" smtClean="0"/>
                        <a:t>th</a:t>
                      </a:r>
                      <a:r>
                        <a:rPr lang="en-US" sz="1800" dirty="0" smtClean="0"/>
                        <a:t> symposium – Sydney, Australia</a:t>
                      </a:r>
                    </a:p>
                  </a:txBody>
                  <a:tcPr/>
                </a:tc>
              </a:tr>
              <a:tr h="715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1996 </a:t>
                      </a:r>
                      <a:r>
                        <a:rPr lang="en-US" sz="1800" dirty="0" err="1" smtClean="0"/>
                        <a:t>mtg</a:t>
                      </a:r>
                      <a:r>
                        <a:rPr lang="en-US" sz="1800" dirty="0" smtClean="0"/>
                        <a:t> w. funding by SURA, US Dept. of Education(FIPSE)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2006 – 9</a:t>
                      </a:r>
                      <a:r>
                        <a:rPr lang="en-US" sz="1800" baseline="30000" dirty="0" smtClean="0"/>
                        <a:t>th</a:t>
                      </a:r>
                      <a:r>
                        <a:rPr lang="en-US" sz="1800" dirty="0" smtClean="0"/>
                        <a:t> symposium – Quebec City, Canada</a:t>
                      </a:r>
                    </a:p>
                  </a:txBody>
                  <a:tcPr/>
                </a:tc>
              </a:tr>
              <a:tr h="715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1997 meetings in UK, Germany, ... ==================================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2007 – 10</a:t>
                      </a:r>
                      <a:r>
                        <a:rPr lang="en-US" sz="1800" baseline="30000" dirty="0" smtClean="0"/>
                        <a:t>th</a:t>
                      </a:r>
                      <a:r>
                        <a:rPr lang="en-US" sz="1800" dirty="0" smtClean="0"/>
                        <a:t> symposium – Uppsala, Sweden</a:t>
                      </a:r>
                    </a:p>
                  </a:txBody>
                  <a:tcPr/>
                </a:tc>
              </a:tr>
              <a:tr h="715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1998 – 1</a:t>
                      </a:r>
                      <a:r>
                        <a:rPr lang="en-US" sz="1800" baseline="30000" dirty="0" smtClean="0"/>
                        <a:t>st</a:t>
                      </a:r>
                      <a:r>
                        <a:rPr lang="en-US" sz="1800" dirty="0" smtClean="0"/>
                        <a:t> symposium – Memphis (20)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2008 – 11</a:t>
                      </a:r>
                      <a:r>
                        <a:rPr lang="en-US" sz="1800" baseline="30000" dirty="0" smtClean="0"/>
                        <a:t>th</a:t>
                      </a:r>
                      <a:r>
                        <a:rPr lang="en-US" sz="1800" dirty="0" smtClean="0"/>
                        <a:t> symposium – Aberdeen, Scotland</a:t>
                      </a:r>
                    </a:p>
                  </a:txBody>
                  <a:tcPr/>
                </a:tc>
              </a:tr>
              <a:tr h="4146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1999 – 2</a:t>
                      </a:r>
                      <a:r>
                        <a:rPr lang="en-US" sz="1800" baseline="30000" dirty="0" smtClean="0"/>
                        <a:t>nd</a:t>
                      </a:r>
                      <a:r>
                        <a:rPr lang="en-US" sz="1800" dirty="0" smtClean="0"/>
                        <a:t> symposium – Blacksburg (70)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2009 – 12</a:t>
                      </a:r>
                      <a:r>
                        <a:rPr lang="en-US" sz="1800" baseline="30000" dirty="0" smtClean="0"/>
                        <a:t>th</a:t>
                      </a:r>
                      <a:r>
                        <a:rPr lang="en-US" sz="1800" dirty="0" smtClean="0"/>
                        <a:t> symposium – Pittsburgh, PA</a:t>
                      </a:r>
                    </a:p>
                  </a:txBody>
                  <a:tcPr/>
                </a:tc>
              </a:tr>
              <a:tr h="4146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2000 – 3</a:t>
                      </a:r>
                      <a:r>
                        <a:rPr lang="en-US" sz="1800" baseline="30000" dirty="0" smtClean="0"/>
                        <a:t>rd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symp</a:t>
                      </a:r>
                      <a:r>
                        <a:rPr lang="en-US" sz="1800" dirty="0" smtClean="0"/>
                        <a:t> – St. Petersburg, FL (225)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 – 13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symposium – Austin, TX</a:t>
                      </a:r>
                      <a:endParaRPr lang="en-US" dirty="0"/>
                    </a:p>
                  </a:txBody>
                  <a:tcPr/>
                </a:tc>
              </a:tr>
              <a:tr h="6562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2001 – 4</a:t>
                      </a:r>
                      <a:r>
                        <a:rPr lang="en-US" sz="1800" baseline="30000" dirty="0" smtClean="0"/>
                        <a:t>th</a:t>
                      </a:r>
                      <a:r>
                        <a:rPr lang="en-US" sz="1800" dirty="0" smtClean="0"/>
                        <a:t> symposium – Caltech (200)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2011 – 14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symposium – Cape </a:t>
                      </a:r>
                      <a:r>
                        <a:rPr lang="en-US" dirty="0" err="1" smtClean="0"/>
                        <a:t>Town,S</a:t>
                      </a:r>
                      <a:r>
                        <a:rPr lang="en-US" dirty="0" smtClean="0"/>
                        <a:t>. Africa</a:t>
                      </a:r>
                    </a:p>
                    <a:p>
                      <a:r>
                        <a:rPr lang="en-US" dirty="0" smtClean="0"/>
                        <a:t>    September 13-17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9D95B78-5EA8-4C95-B489-1D8C1856E2CC}" type="slidenum">
              <a:rPr lang="en-US" smtClean="0"/>
              <a:pPr/>
              <a:t>90</a:t>
            </a:fld>
            <a:endParaRPr lang="en-US" smtClean="0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2716213" y="274638"/>
            <a:ext cx="2647950" cy="846137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tx1"/>
                </a:solidFill>
              </a:rPr>
              <a:t>5Ss</a:t>
            </a:r>
          </a:p>
        </p:txBody>
      </p:sp>
      <p:graphicFrame>
        <p:nvGraphicFramePr>
          <p:cNvPr id="552963" name="Group 3"/>
          <p:cNvGraphicFramePr>
            <a:graphicFrameLocks noGrp="1"/>
          </p:cNvGraphicFramePr>
          <p:nvPr/>
        </p:nvGraphicFramePr>
        <p:xfrm>
          <a:off x="609600" y="1752600"/>
          <a:ext cx="8382000" cy="4846003"/>
        </p:xfrm>
        <a:graphic>
          <a:graphicData uri="http://schemas.openxmlformats.org/drawingml/2006/table">
            <a:tbl>
              <a:tblPr/>
              <a:tblGrid>
                <a:gridCol w="1516063"/>
                <a:gridCol w="3132137"/>
                <a:gridCol w="3733800"/>
              </a:tblGrid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Examples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Objectives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7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Streams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Text; video; audio; image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Describes properties of the DL content such as encoding and language for textual material or particular forms of multimedia 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1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Structures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Collection; catalog; hypertext; document; metadata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Specifies organizational aspects of the DL content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Spaces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Measure; measurable, topological, vector, probabilistic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Defines logical and presentational views of several DL components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3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Scenarios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Searching, browsing, recommending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Details the behavior of DL services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8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Societies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Service managers, learners, teachers, etc.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Defines managers, responsible for running DL services; actors, that use those services; and relationships among them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16B342-CD14-4DA5-9307-8952D85F6AD4}" type="slidenum">
              <a:rPr lang="en-US" smtClean="0"/>
              <a:pPr/>
              <a:t>91</a:t>
            </a:fld>
            <a:endParaRPr lang="en-US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839200" cy="1143000"/>
          </a:xfrm>
        </p:spPr>
        <p:txBody>
          <a:bodyPr/>
          <a:lstStyle/>
          <a:p>
            <a:pPr eaLnBrk="1" hangingPunct="1"/>
            <a:r>
              <a:rPr lang="en-US" sz="2000" b="1" smtClean="0"/>
              <a:t>5S and DL formal definitions and compositions (April 2004 TOIS)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ph idx="1"/>
          </p:nvPr>
        </p:nvGraphicFramePr>
        <p:xfrm>
          <a:off x="990600" y="1295400"/>
          <a:ext cx="7162800" cy="5372100"/>
        </p:xfrm>
        <a:graphic>
          <a:graphicData uri="http://schemas.openxmlformats.org/presentationml/2006/ole">
            <p:oleObj spid="_x0000_s10242" name="Slide" r:id="rId4" imgW="4572180" imgH="3428962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0FC1AB-9F4E-44DB-A2C8-D97C3DED3187}" type="slidenum">
              <a:rPr lang="en-US" smtClean="0"/>
              <a:pPr/>
              <a:t>92</a:t>
            </a:fld>
            <a:endParaRPr lang="en-US" smtClean="0"/>
          </a:p>
        </p:txBody>
      </p:sp>
      <p:pic>
        <p:nvPicPr>
          <p:cNvPr id="1597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14400"/>
            <a:ext cx="8991600" cy="515302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33600" y="-838200"/>
            <a:ext cx="13335000" cy="833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3" name="TextBox 2"/>
          <p:cNvSpPr txBox="1"/>
          <p:nvPr/>
        </p:nvSpPr>
        <p:spPr>
          <a:xfrm>
            <a:off x="-1752600" y="6553200"/>
            <a:ext cx="1264920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Digital Library Reference Model 1.0 p. 30 of 234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28800" y="-838200"/>
            <a:ext cx="12954000" cy="809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3" name="TextBox 2"/>
          <p:cNvSpPr txBox="1"/>
          <p:nvPr/>
        </p:nvSpPr>
        <p:spPr>
          <a:xfrm>
            <a:off x="-1447800" y="6553200"/>
            <a:ext cx="1226820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Digital Library Reference Model 1.0 p. 35 of 234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6280" y="-685800"/>
            <a:ext cx="1060704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3" name="TextBox 2"/>
          <p:cNvSpPr txBox="1"/>
          <p:nvPr/>
        </p:nvSpPr>
        <p:spPr>
          <a:xfrm>
            <a:off x="-1676400" y="5638800"/>
            <a:ext cx="1264920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Digital Library Reference Model 1.0 p. 38 of 234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6800" y="-762000"/>
            <a:ext cx="1182624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3" name="TextBox 2"/>
          <p:cNvSpPr txBox="1"/>
          <p:nvPr/>
        </p:nvSpPr>
        <p:spPr>
          <a:xfrm>
            <a:off x="-1676400" y="6248400"/>
            <a:ext cx="1264920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Digital Library Reference Model 1.0 p. 51 of 234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44B2DAE-EAA4-440F-B116-38A9BB0133AF}" type="slidenum">
              <a:rPr lang="en-US" smtClean="0"/>
              <a:pPr/>
              <a:t>97</a:t>
            </a:fld>
            <a:endParaRPr lang="en-US" smtClean="0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/>
              <a:t>For More Information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106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Magazine</a:t>
            </a:r>
            <a:r>
              <a:rPr lang="en-US" sz="2400" dirty="0" smtClean="0"/>
              <a:t>: www.dlib.org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Books</a:t>
            </a:r>
            <a:r>
              <a:rPr lang="en-US" sz="2400" dirty="0" smtClean="0"/>
              <a:t>: http://fox.cs.vt.edu/DLSB.html (1994)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MIT Press: Arms, plus by </a:t>
            </a:r>
            <a:r>
              <a:rPr lang="en-US" sz="2400" dirty="0" err="1" smtClean="0"/>
              <a:t>Borgman</a:t>
            </a:r>
            <a:r>
              <a:rPr lang="en-US" sz="2400" dirty="0" smtClean="0"/>
              <a:t>, </a:t>
            </a:r>
            <a:r>
              <a:rPr lang="en-US" sz="2400" dirty="0" err="1" smtClean="0"/>
              <a:t>Licklider</a:t>
            </a:r>
            <a:r>
              <a:rPr lang="en-US" sz="2400" dirty="0" smtClean="0"/>
              <a:t> (1965)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Morgan Kaufmann: Witten... (several), </a:t>
            </a:r>
            <a:r>
              <a:rPr lang="en-US" sz="2400" dirty="0" err="1" smtClean="0"/>
              <a:t>Lesk</a:t>
            </a:r>
            <a:r>
              <a:rPr lang="en-US" sz="2400" dirty="0" smtClean="0"/>
              <a:t> (2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edition)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Conferences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ECDL/TPDL: </a:t>
            </a:r>
            <a:r>
              <a:rPr lang="en-US" sz="2400" dirty="0" smtClean="0"/>
              <a:t>www.tpdl2011.org</a:t>
            </a:r>
            <a:r>
              <a:rPr lang="en-US" sz="2400" dirty="0" smtClean="0"/>
              <a:t>/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ICADL: www.icadl.org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JCDL: </a:t>
            </a:r>
            <a:r>
              <a:rPr lang="en-US" sz="2400" dirty="0" smtClean="0"/>
              <a:t>www.jcdl.org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Associations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ASIS&amp;T DL SIG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IEEE TCDL: www.ieee-tcdl.org (student awards, …)</a:t>
            </a:r>
          </a:p>
          <a:p>
            <a:pPr>
              <a:lnSpc>
                <a:spcPct val="90000"/>
              </a:lnSpc>
            </a:pPr>
            <a:r>
              <a:rPr lang="en-US" sz="2400" b="1" dirty="0" smtClean="0"/>
              <a:t>NSF</a:t>
            </a:r>
            <a:r>
              <a:rPr lang="en-US" sz="2400" dirty="0" smtClean="0"/>
              <a:t>:</a:t>
            </a:r>
            <a:r>
              <a:rPr lang="en-US" sz="2400" dirty="0" smtClean="0"/>
              <a:t> http://www.nsf.gov/pubs/1998/nsf9863/nsf9863.htm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Labs</a:t>
            </a:r>
            <a:r>
              <a:rPr lang="en-US" sz="2400" dirty="0" smtClean="0"/>
              <a:t>: VT: www.dlib.vt.edu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62120-9E69-4218-A816-37F43E80C9D5}" type="slidenum">
              <a:rPr lang="en-US"/>
              <a:pPr>
                <a:defRPr/>
              </a:pPr>
              <a:t>98</a:t>
            </a:fld>
            <a:endParaRPr lang="en-US" dirty="0"/>
          </a:p>
        </p:txBody>
      </p:sp>
      <p:pic>
        <p:nvPicPr>
          <p:cNvPr id="17411" name="Picture 6" descr="timelin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4757738"/>
            <a:ext cx="7848600" cy="1757362"/>
          </a:xfrm>
        </p:spPr>
      </p:pic>
      <p:sp>
        <p:nvSpPr>
          <p:cNvPr id="17412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001000" cy="35052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sz="2800" dirty="0" smtClean="0">
                <a:ea typeface="ＭＳ Ｐゴシック" pitchFamily="34" charset="-128"/>
              </a:rPr>
              <a:t>Human tragedies that result from man-made and natural events affect humans and communities significantly.</a:t>
            </a:r>
          </a:p>
          <a:p>
            <a:pPr eaLnBrk="1" hangingPunct="1">
              <a:spcBef>
                <a:spcPct val="50000"/>
              </a:spcBef>
            </a:pPr>
            <a:endParaRPr lang="en-US" sz="10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During and after a tragic event, there are a series of needs that have to be addressed.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Compounded by communication failures and a confusing plethora of data and information</a:t>
            </a:r>
          </a:p>
        </p:txBody>
      </p:sp>
      <p:sp>
        <p:nvSpPr>
          <p:cNvPr id="4101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</a:rPr>
              <a:t>Crisis, Tragedy, and Recovery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B3E34B-FCC2-4628-AA6B-4B09DD95EF1A}" type="slidenum">
              <a:rPr lang="en-US" smtClean="0"/>
              <a:pPr/>
              <a:t>99</a:t>
            </a:fld>
            <a:endParaRPr lang="en-US" smtClean="0"/>
          </a:p>
        </p:txBody>
      </p:sp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0"/>
            <a:ext cx="7661275" cy="6459538"/>
          </a:xfrm>
          <a:prstGeom prst="rect">
            <a:avLst/>
          </a:prstGeom>
          <a:noFill/>
          <a:ln w="228600" cap="sq" cmpd="thickThin">
            <a:noFill/>
            <a:miter lim="800000"/>
            <a:headEnd/>
            <a:tailEnd/>
          </a:ln>
        </p:spPr>
      </p:pic>
      <p:sp>
        <p:nvSpPr>
          <p:cNvPr id="174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28600"/>
            <a:ext cx="2819400" cy="1143000"/>
          </a:xfrm>
        </p:spPr>
        <p:txBody>
          <a:bodyPr>
            <a:normAutofit fontScale="92500" lnSpcReduction="20000"/>
          </a:bodyPr>
          <a:lstStyle/>
          <a:p>
            <a:pPr marL="231775" indent="-23177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 smtClean="0"/>
              <a:t>Build a networked digital library relating to CTR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7086600" y="5105400"/>
            <a:ext cx="2057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1775" indent="-231775"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100" b="0" kern="0" dirty="0">
                <a:latin typeface="+mn-lt"/>
                <a:cs typeface="+mn-cs"/>
              </a:rPr>
              <a:t>Support information exploration</a:t>
            </a:r>
          </a:p>
          <a:p>
            <a:pPr marL="231775" indent="-231775"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100" b="0" kern="0" dirty="0">
                <a:latin typeface="+mn-lt"/>
                <a:cs typeface="+mn-cs"/>
              </a:rPr>
              <a:t>Aided by an ontology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0" y="5029200"/>
            <a:ext cx="3124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1775" indent="-231775"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100" b="0" kern="0" dirty="0">
                <a:latin typeface="+mn-lt"/>
                <a:cs typeface="+mn-cs"/>
              </a:rPr>
              <a:t>Integrate community, content, and services relating to CTR, making it accessible, and preserving it for long-term reuse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6670674" y="228600"/>
            <a:ext cx="247332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1775" indent="-231775">
              <a:lnSpc>
                <a:spcPct val="80000"/>
              </a:lnSpc>
              <a:spcBef>
                <a:spcPts val="900"/>
              </a:spcBef>
              <a:buFontTx/>
              <a:buChar char="•"/>
              <a:defRPr/>
            </a:pPr>
            <a:r>
              <a:rPr lang="en-US" sz="2100" b="0" kern="0" dirty="0">
                <a:latin typeface="+mn-lt"/>
                <a:cs typeface="+mn-cs"/>
                <a:hlinkClick r:id="rId4"/>
              </a:rPr>
              <a:t>www.citeulike.org</a:t>
            </a:r>
            <a:r>
              <a:rPr lang="en-US" sz="2100" b="0" kern="0" dirty="0">
                <a:latin typeface="+mn-lt"/>
                <a:cs typeface="+mn-cs"/>
              </a:rPr>
              <a:t> group </a:t>
            </a:r>
            <a:r>
              <a:rPr lang="en-US" sz="2100" kern="0" dirty="0" err="1">
                <a:latin typeface="+mn-lt"/>
                <a:cs typeface="+mn-cs"/>
              </a:rPr>
              <a:t>ctrnet</a:t>
            </a:r>
            <a:endParaRPr lang="en-US" sz="2100" kern="0" dirty="0">
              <a:latin typeface="+mn-lt"/>
              <a:cs typeface="+mn-cs"/>
            </a:endParaRPr>
          </a:p>
          <a:p>
            <a:pPr marL="231775" indent="-231775">
              <a:lnSpc>
                <a:spcPct val="80000"/>
              </a:lnSpc>
              <a:spcBef>
                <a:spcPts val="900"/>
              </a:spcBef>
              <a:buFontTx/>
              <a:buChar char="•"/>
              <a:defRPr/>
            </a:pPr>
            <a:r>
              <a:rPr lang="en-US" sz="2100" kern="0" dirty="0">
                <a:latin typeface="+mn-lt"/>
                <a:cs typeface="+mn-cs"/>
              </a:rPr>
              <a:t>Citations</a:t>
            </a:r>
          </a:p>
          <a:p>
            <a:pPr marL="231775" indent="-231775">
              <a:lnSpc>
                <a:spcPct val="80000"/>
              </a:lnSpc>
              <a:spcBef>
                <a:spcPts val="900"/>
              </a:spcBef>
              <a:buFontTx/>
              <a:buChar char="•"/>
              <a:defRPr/>
            </a:pPr>
            <a:r>
              <a:rPr lang="en-US" sz="2100" kern="0" dirty="0">
                <a:latin typeface="+mn-lt"/>
                <a:cs typeface="+mn-cs"/>
              </a:rPr>
              <a:t>Papers,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2800" y="6211669"/>
            <a:ext cx="3476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www.ctrnet.net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3628</Words>
  <Application>Microsoft Office PowerPoint</Application>
  <PresentationFormat>On-screen Show (4:3)</PresentationFormat>
  <Paragraphs>905</Paragraphs>
  <Slides>107</Slides>
  <Notes>107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107</vt:i4>
      </vt:variant>
    </vt:vector>
  </HeadingPairs>
  <TitlesOfParts>
    <vt:vector size="113" baseType="lpstr">
      <vt:lpstr>Office Theme</vt:lpstr>
      <vt:lpstr>Clip</vt:lpstr>
      <vt:lpstr>Visio</vt:lpstr>
      <vt:lpstr>MS Org Chart</vt:lpstr>
      <vt:lpstr>Slide</vt:lpstr>
      <vt:lpstr>Bitmap Image</vt:lpstr>
      <vt:lpstr>Digital Libraries in Higher Education:  Scientific Experiences  (Riyadh, Saudi Arabia– 30-31 October)  “Digital Library Support for 1) Graduate Education and  2) Computing-related Education”  by Edward A. Fox   </vt:lpstr>
      <vt:lpstr>Ed Fox, Director, Virginia Tech Digital Library Research Laboratory Executive Director, Networked Digital Library of Theses &amp; Dissertations Chair, Steering Committee, ACM/IEEE Jt. Conf. on Digital Libraries Member, Board of Directors, Computing Research Association </vt:lpstr>
      <vt:lpstr>Philosophy, Message</vt:lpstr>
      <vt:lpstr>Outline </vt:lpstr>
      <vt:lpstr>Acknowledgements</vt:lpstr>
      <vt:lpstr>Acknowledgments (2)  NSF-funded DL Projects</vt:lpstr>
      <vt:lpstr>Outline </vt:lpstr>
      <vt:lpstr>A Digital Library Case Study</vt:lpstr>
      <vt:lpstr>ETD Conferences</vt:lpstr>
      <vt:lpstr>NDLTD: www.ndltd.org </vt:lpstr>
      <vt:lpstr>What are we doing?</vt:lpstr>
      <vt:lpstr>Slide 12</vt:lpstr>
      <vt:lpstr>Slide 13</vt:lpstr>
      <vt:lpstr>ETDs: Library Goals </vt:lpstr>
      <vt:lpstr>NDLTD: How can a university proceed?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Union catalog: OCLC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Why ETD?  Short Answer</vt:lpstr>
      <vt:lpstr>Outline </vt:lpstr>
      <vt:lpstr>DL Curriculum Framework</vt:lpstr>
      <vt:lpstr>Slide 34</vt:lpstr>
      <vt:lpstr>DL Curric. Project - 1</vt:lpstr>
      <vt:lpstr>DL Curric. Project - 2</vt:lpstr>
      <vt:lpstr>DL Curric. Project - 2</vt:lpstr>
      <vt:lpstr>DL Curric. Project - 3</vt:lpstr>
      <vt:lpstr>Slide 39</vt:lpstr>
      <vt:lpstr>Slide 40</vt:lpstr>
      <vt:lpstr>Slide 41</vt:lpstr>
      <vt:lpstr>How to organize a DL course?</vt:lpstr>
      <vt:lpstr>Outline </vt:lpstr>
      <vt:lpstr>Ensemble, Pathway in NSDL</vt:lpstr>
      <vt:lpstr>Slide 45</vt:lpstr>
      <vt:lpstr>Slide 46</vt:lpstr>
      <vt:lpstr>Slide 47</vt:lpstr>
      <vt:lpstr>Slide 48</vt:lpstr>
      <vt:lpstr>Slide 49</vt:lpstr>
      <vt:lpstr>Slide 50</vt:lpstr>
      <vt:lpstr>NSDL  Connects:</vt:lpstr>
      <vt:lpstr>Collections</vt:lpstr>
      <vt:lpstr>Services</vt:lpstr>
      <vt:lpstr>Ensemble: PDP-8 Overview</vt:lpstr>
      <vt:lpstr>Overcoming 90-9-1 Behavior</vt:lpstr>
      <vt:lpstr>Ensemble, U. Pittsburgh, PERSEUS: Collecting Social Wisdom</vt:lpstr>
      <vt:lpstr>Ensemble in 5 S - Societies</vt:lpstr>
      <vt:lpstr>Ensemble in 5S - Scenarios</vt:lpstr>
      <vt:lpstr>Ensemble in 5S - Spaces</vt:lpstr>
      <vt:lpstr>Ensemble in 5S - Structures</vt:lpstr>
      <vt:lpstr>Ensemble in 5 S - Streams</vt:lpstr>
      <vt:lpstr>Slide 62</vt:lpstr>
      <vt:lpstr>Slide 63</vt:lpstr>
      <vt:lpstr>Summary </vt:lpstr>
      <vt:lpstr>Slide 65</vt:lpstr>
      <vt:lpstr>Extra Slides</vt:lpstr>
      <vt:lpstr>Digital Libraries --- Objectives</vt:lpstr>
      <vt:lpstr>DL Overview Why of Global Interest?</vt:lpstr>
      <vt:lpstr>DL Challenges </vt:lpstr>
      <vt:lpstr>DL Challenges – 2: Terminology</vt:lpstr>
      <vt:lpstr>Slide 71</vt:lpstr>
      <vt:lpstr>Slide 72</vt:lpstr>
      <vt:lpstr>Slide 73</vt:lpstr>
      <vt:lpstr>Synchronous Scholarly Communication</vt:lpstr>
      <vt:lpstr>Asynchronous, Digital Library Mediated Scholarly Communication</vt:lpstr>
      <vt:lpstr>Libraries of the Future JCR Licklider, 1965, MIT Press</vt:lpstr>
      <vt:lpstr>Slide 77</vt:lpstr>
      <vt:lpstr>Information Life Cycle</vt:lpstr>
      <vt:lpstr>Digital Libraries Shorten the Chain from</vt:lpstr>
      <vt:lpstr>DLs Shorten the Chain to</vt:lpstr>
      <vt:lpstr>Institutional Repositories</vt:lpstr>
      <vt:lpstr>The World According to OAI</vt:lpstr>
      <vt:lpstr>OAI – Black Box Perspective</vt:lpstr>
      <vt:lpstr>OAI – Repository Perspective</vt:lpstr>
      <vt:lpstr>Slide 85</vt:lpstr>
      <vt:lpstr>Slide 86</vt:lpstr>
      <vt:lpstr>Digital Objects (DOs)</vt:lpstr>
      <vt:lpstr>   Informal 5S &amp; DL Definitions    DLs are complex systems that </vt:lpstr>
      <vt:lpstr>5S Layers</vt:lpstr>
      <vt:lpstr>5Ss</vt:lpstr>
      <vt:lpstr>5S and DL formal definitions and compositions (April 2004 TOIS)</vt:lpstr>
      <vt:lpstr>Slide 92</vt:lpstr>
      <vt:lpstr>Slide 93</vt:lpstr>
      <vt:lpstr>Slide 94</vt:lpstr>
      <vt:lpstr>Slide 95</vt:lpstr>
      <vt:lpstr>Slide 96</vt:lpstr>
      <vt:lpstr>For More Information</vt:lpstr>
      <vt:lpstr>Crisis, Tragedy, and Recovery</vt:lpstr>
      <vt:lpstr>Slide 99</vt:lpstr>
      <vt:lpstr>CTR stakeholders</vt:lpstr>
      <vt:lpstr>Slide 101</vt:lpstr>
      <vt:lpstr>CTR Ontology</vt:lpstr>
      <vt:lpstr>Goals for Ontology for CTR</vt:lpstr>
      <vt:lpstr>Second Life: Ensemble, Digital Preserve</vt:lpstr>
      <vt:lpstr>Selected Digital Preserve Personnel</vt:lpstr>
      <vt:lpstr>Slide 106</vt:lpstr>
      <vt:lpstr>Slide 107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FOX</dc:creator>
  <cp:lastModifiedBy>FOX</cp:lastModifiedBy>
  <cp:revision>36</cp:revision>
  <dcterms:created xsi:type="dcterms:W3CDTF">2010-10-24T21:26:34Z</dcterms:created>
  <dcterms:modified xsi:type="dcterms:W3CDTF">2010-10-29T12:05:17Z</dcterms:modified>
</cp:coreProperties>
</file>