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9"/>
  </p:notesMasterIdLst>
  <p:handoutMasterIdLst>
    <p:handoutMasterId r:id="rId30"/>
  </p:handoutMasterIdLst>
  <p:sldIdLst>
    <p:sldId id="648" r:id="rId2"/>
    <p:sldId id="684" r:id="rId3"/>
    <p:sldId id="666" r:id="rId4"/>
    <p:sldId id="685" r:id="rId5"/>
    <p:sldId id="688" r:id="rId6"/>
    <p:sldId id="1191" r:id="rId7"/>
    <p:sldId id="1192" r:id="rId8"/>
    <p:sldId id="1239" r:id="rId9"/>
    <p:sldId id="1219" r:id="rId10"/>
    <p:sldId id="1220" r:id="rId11"/>
    <p:sldId id="1221" r:id="rId12"/>
    <p:sldId id="1222" r:id="rId13"/>
    <p:sldId id="1223" r:id="rId14"/>
    <p:sldId id="1224" r:id="rId15"/>
    <p:sldId id="1271" r:id="rId16"/>
    <p:sldId id="913" r:id="rId17"/>
    <p:sldId id="464" r:id="rId18"/>
    <p:sldId id="465" r:id="rId19"/>
    <p:sldId id="468" r:id="rId20"/>
    <p:sldId id="1272" r:id="rId21"/>
    <p:sldId id="1273" r:id="rId22"/>
    <p:sldId id="1274" r:id="rId23"/>
    <p:sldId id="1275" r:id="rId24"/>
    <p:sldId id="1276" r:id="rId25"/>
    <p:sldId id="1277" r:id="rId26"/>
    <p:sldId id="1278" r:id="rId27"/>
    <p:sldId id="1279" r:id="rId28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4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7EB2300-8A6A-4BA1-8D8C-FE35CF7CB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7438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82ADF527-1118-42CE-B3E1-7116173D3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8B8C27-9015-40D9-BAC9-F467628DCA7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8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BFBDB8-5D2B-452F-9826-B42FF69473E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2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330575"/>
            <a:ext cx="7435850" cy="31543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F9E42E-67F3-4FD5-BF70-AD224065193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53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330575"/>
            <a:ext cx="7435850" cy="31543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250C98-3015-4CCA-89C5-94F6774C00A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330575"/>
            <a:ext cx="7435850" cy="31543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95DC6A-E574-4271-8539-D1707C9797B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55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330575"/>
            <a:ext cx="7435850" cy="31543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BBA02-078C-427E-ADD3-17A8BF4D8C8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56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330575"/>
            <a:ext cx="7435850" cy="31543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BA9A0C-E15E-4F4D-AD96-33163B5DDC05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B13A06-40CB-402C-A90F-BBBA46C8935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96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C0308-2CED-4E58-93F4-90F352B6C44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39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764659-F8FB-4F5D-89E1-D37C1A46E16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40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19087-9735-4F34-AD7E-212F6F34256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41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6FB511-8B27-4C01-89ED-80C8F6BC98A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19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319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</p:spPr>
        <p:txBody>
          <a:bodyPr lIns="93556" tIns="46778" rIns="93556" bIns="4677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DB0F8-0472-472E-9712-4BA93530EF6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DB0F8-0472-472E-9712-4BA93530EF6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DB0F8-0472-472E-9712-4BA93530EF6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DB0F8-0472-472E-9712-4BA93530EF6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DB0F8-0472-472E-9712-4BA93530EF6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DB0F8-0472-472E-9712-4BA93530EF6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DB0F8-0472-472E-9712-4BA93530EF6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DB0F8-0472-472E-9712-4BA93530EF6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38A55-C62D-42B6-907D-E647C8AF358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20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ln/>
        </p:spPr>
      </p:sp>
      <p:sp>
        <p:nvSpPr>
          <p:cNvPr id="320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838" y="3330575"/>
            <a:ext cx="6816725" cy="31543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814CD6-67D3-456D-899C-246BD84655A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23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27481A-5524-4619-895C-7CE5EE49EBE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24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AB5CFE-F712-4731-8D6C-D9F2FA3C18C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5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ACC7DD-3DCE-4DF3-8488-6064F80A571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26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BF944-B7DC-4909-88E6-07C04BA82A4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9CA8FC-F95A-4C00-BDE9-57CF5FDBA3B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1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330575"/>
            <a:ext cx="7435850" cy="31543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F8B1-2757-4467-9B6F-C5BF0ED4B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A3773-3022-410A-A431-87F7E9B85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079E5-5D40-4801-BC84-1EDEE2FE8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0A994-9ED1-453D-B92F-23F120E8B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353D5-5AEE-41FD-B305-42705883A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F71B7-DEE9-4CBB-A0EB-58DB03CD7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29C45-284E-479D-9416-5F3E27A7C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284B6-4C7D-4E76-A5E8-3DD28B223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68D17-B40B-420D-BB94-32EC6CC10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64D9D-38AD-4D32-A802-7F9E5541B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831CD-AC03-426A-9E74-94AF6EA6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211AB-7BC2-4433-BB64-767FC2457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13B4-C5C8-42A2-8CD1-1F37B06AA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1ABF9-E654-43E8-BD98-865D43B19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60F5D-8947-4889-836E-884728F91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9098-6C34-456D-8955-BBC330983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A0A1B-F4D1-43C2-859A-E9317F3EE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C631C332-980B-41C9-BAD7-F44F060FE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D50DAA-3F48-4D3A-813C-0320A471A2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CS5604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400" b="1" dirty="0" smtClean="0"/>
              <a:t>October 13, 2010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“5S Overview for Modules”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by Edward A. </a:t>
            </a:r>
            <a:r>
              <a:rPr lang="en-US" sz="3200" dirty="0" smtClean="0"/>
              <a:t>Fox</a:t>
            </a:r>
            <a:br>
              <a:rPr lang="en-US" sz="3200" dirty="0" smtClean="0"/>
            </a:br>
            <a:r>
              <a:rPr lang="en-US" sz="3200" dirty="0" smtClean="0"/>
              <a:t>and Lillian (Boots) Cassel (on Ensemble)</a:t>
            </a:r>
            <a:r>
              <a:rPr lang="en-US" sz="32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4694238"/>
            <a:ext cx="8229600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0" kern="0">
                <a:latin typeface="+mn-lt"/>
              </a:rPr>
              <a:t>fox@vt.edu    http://fox.cs.vt.edu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0" kern="0">
                <a:latin typeface="+mn-lt"/>
              </a:rPr>
              <a:t>Dept. of Computer Science, Virginia Tech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0" kern="0">
                <a:latin typeface="+mn-lt"/>
              </a:rPr>
              <a:t>Blacksburg, VA 24061 USA</a:t>
            </a:r>
            <a:endParaRPr lang="en-US" sz="3200" b="0" kern="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F3D987-553D-4D1F-9D92-2850A72F776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ETANA Societies</a:t>
            </a: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Social issues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Who owns the finds?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Where should they be preserved?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What nationality and ethnicity do they represent?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Who has publication rights?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What interactions took place between those at the site studied, and others? What theories are proposed by whom about this?</a:t>
            </a:r>
          </a:p>
          <a:p>
            <a:pPr marL="990600" lvl="1" indent="-533400"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73BDD8-F02D-4B1A-A3D5-2F238836148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ETANA Scenarios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Life in the site in former times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Digital recording: the planning stage and the excavation stage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Planning stage: remote sensing, fieldwalking, field surveys, building surveys, consulting historical and other documentary sources, and managing the sites and monuments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Excavation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Detailed information is recorded, including for each layer of soil, and for features such as pole holes, pits, and ditches.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Data about each artifact is recorded together with information about its exact find spot.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Numerous environmental and other samples are taken for laboratory analysis, and the location and purpose of each is carefully recorded.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Large numbers of photographs are taken, both general views of the progress of excavation and detailed shots showing the contexts of finds.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Organization and storage of material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Analysis and hypotheses generation and testing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Publications, museum displays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Information services for the general public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3B30A-6F91-44D3-91C5-B5748054BB7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ETANA Spaces</a:t>
            </a:r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Geographic distribution of found artifacts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Temporal dimension (as inferred by archaeologists)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Metric or vector spaces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used to support retrieval operations, and to calculate distance (and similarity)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used to browse / constrain searches spatially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3D models of the past, used to reconstruct and visualize archaeological ruins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2D interfaces for human-computer interaction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6C3F7C-6E15-455D-97D0-C116B6B2C2D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ETANA Structures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Site Organization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Region, site, partition, sub-partition, locus, …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Temporal orderings (ages, periods)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Taxonomies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for bones, seeds, building materials, …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Stratigraphic relationships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/>
              <a:t>above, beneath, coexistent</a:t>
            </a:r>
          </a:p>
          <a:p>
            <a:pPr marL="609600" indent="-609600" eaLnBrk="1" hangingPunct="1"/>
            <a:endParaRPr lang="en-US" smtClean="0"/>
          </a:p>
          <a:p>
            <a:pPr marL="609600" indent="-609600" eaLnBrk="1" hangingPunct="1"/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A696BF-70B4-40DD-9C7D-1483B939EC7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ETANA  Streams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successive photos and drawings of excavation sites, loci, unearthed artifacts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audio and video recordings of excavation activities and discussions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textual reports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3D models used to reconstruct and visualize archaeological ruins.</a:t>
            </a:r>
          </a:p>
          <a:p>
            <a:pPr marL="609600" indent="-609600" eaLnBrk="1" hangingPunct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914400" cy="261938"/>
          </a:xfrm>
          <a:prstGeom prst="rect">
            <a:avLst/>
          </a:prstGeom>
          <a:solidFill>
            <a:srgbClr val="FF00FF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Streams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943100" y="381000"/>
            <a:ext cx="1028700" cy="261938"/>
          </a:xfrm>
          <a:prstGeom prst="rect">
            <a:avLst/>
          </a:prstGeom>
          <a:solidFill>
            <a:srgbClr val="FFCC00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Structures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505200" y="381000"/>
            <a:ext cx="800100" cy="265113"/>
          </a:xfrm>
          <a:prstGeom prst="rect">
            <a:avLst/>
          </a:prstGeom>
          <a:solidFill>
            <a:srgbClr val="00FF00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Spaces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762500" y="342900"/>
            <a:ext cx="1028700" cy="261938"/>
          </a:xfrm>
          <a:prstGeom prst="rect">
            <a:avLst/>
          </a:prstGeom>
          <a:solidFill>
            <a:srgbClr val="808080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Scenarios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6134100" y="342900"/>
            <a:ext cx="1028700" cy="261938"/>
          </a:xfrm>
          <a:prstGeom prst="rect">
            <a:avLst/>
          </a:prstGeom>
          <a:solidFill>
            <a:srgbClr val="FFFF00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Societies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81000" y="1143000"/>
            <a:ext cx="7223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structured stream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485900" y="1066800"/>
            <a:ext cx="8667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structural metadata specification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590800" y="1066800"/>
            <a:ext cx="8382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descriptive metadata specification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495300" y="1905000"/>
            <a:ext cx="498475" cy="350838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digital object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1638300" y="1943100"/>
            <a:ext cx="7175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metadata catalog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381000" y="2705100"/>
            <a:ext cx="6858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collection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714500" y="2705100"/>
            <a:ext cx="65563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repository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3302000" y="1828800"/>
            <a:ext cx="6223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hypertext</a:t>
            </a:r>
          </a:p>
        </p:txBody>
      </p:sp>
      <p:cxnSp>
        <p:nvCxnSpPr>
          <p:cNvPr id="45071" name="AutoShape 15"/>
          <p:cNvCxnSpPr>
            <a:cxnSpLocks noChangeShapeType="1"/>
            <a:stCxn id="45058" idx="2"/>
            <a:endCxn id="45063" idx="0"/>
          </p:cNvCxnSpPr>
          <p:nvPr/>
        </p:nvCxnSpPr>
        <p:spPr bwMode="auto">
          <a:xfrm rot="5400000">
            <a:off x="616744" y="769144"/>
            <a:ext cx="500062" cy="2476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2" name="AutoShape 16"/>
          <p:cNvCxnSpPr>
            <a:cxnSpLocks noChangeShapeType="1"/>
            <a:stCxn id="45059" idx="2"/>
            <a:endCxn id="45064" idx="0"/>
          </p:cNvCxnSpPr>
          <p:nvPr/>
        </p:nvCxnSpPr>
        <p:spPr bwMode="auto">
          <a:xfrm rot="5400000">
            <a:off x="1976438" y="585788"/>
            <a:ext cx="423862" cy="5381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3" name="AutoShape 17"/>
          <p:cNvCxnSpPr>
            <a:cxnSpLocks noChangeShapeType="1"/>
            <a:stCxn id="45063" idx="2"/>
            <a:endCxn id="45066" idx="0"/>
          </p:cNvCxnSpPr>
          <p:nvPr/>
        </p:nvCxnSpPr>
        <p:spPr bwMode="auto">
          <a:xfrm rot="16200000" flipH="1">
            <a:off x="538163" y="1698625"/>
            <a:ext cx="411162" cy="15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4" name="AutoShape 18"/>
          <p:cNvCxnSpPr>
            <a:cxnSpLocks noChangeShapeType="1"/>
            <a:stCxn id="45064" idx="2"/>
            <a:endCxn id="45066" idx="0"/>
          </p:cNvCxnSpPr>
          <p:nvPr/>
        </p:nvCxnSpPr>
        <p:spPr bwMode="auto">
          <a:xfrm rot="5400000">
            <a:off x="1164432" y="1150144"/>
            <a:ext cx="334962" cy="11747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5" name="AutoShape 19"/>
          <p:cNvCxnSpPr>
            <a:cxnSpLocks noChangeShapeType="1"/>
            <a:stCxn id="45064" idx="2"/>
            <a:endCxn id="45067" idx="0"/>
          </p:cNvCxnSpPr>
          <p:nvPr/>
        </p:nvCxnSpPr>
        <p:spPr bwMode="auto">
          <a:xfrm rot="16200000" flipH="1">
            <a:off x="1771651" y="1717675"/>
            <a:ext cx="373062" cy="777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6" name="AutoShape 20"/>
          <p:cNvCxnSpPr>
            <a:cxnSpLocks noChangeShapeType="1"/>
            <a:stCxn id="45059" idx="2"/>
            <a:endCxn id="45065" idx="0"/>
          </p:cNvCxnSpPr>
          <p:nvPr/>
        </p:nvCxnSpPr>
        <p:spPr bwMode="auto">
          <a:xfrm rot="16200000" flipH="1">
            <a:off x="2521744" y="578644"/>
            <a:ext cx="423862" cy="5524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7" name="AutoShape 21"/>
          <p:cNvCxnSpPr>
            <a:cxnSpLocks noChangeShapeType="1"/>
            <a:stCxn id="45065" idx="2"/>
            <a:endCxn id="45067" idx="0"/>
          </p:cNvCxnSpPr>
          <p:nvPr/>
        </p:nvCxnSpPr>
        <p:spPr bwMode="auto">
          <a:xfrm rot="5400000">
            <a:off x="2396332" y="1329531"/>
            <a:ext cx="214312" cy="10128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8" name="AutoShape 22"/>
          <p:cNvCxnSpPr>
            <a:cxnSpLocks noChangeShapeType="1"/>
            <a:stCxn id="45066" idx="2"/>
            <a:endCxn id="45068" idx="0"/>
          </p:cNvCxnSpPr>
          <p:nvPr/>
        </p:nvCxnSpPr>
        <p:spPr bwMode="auto">
          <a:xfrm rot="5400000">
            <a:off x="509588" y="2470150"/>
            <a:ext cx="449262" cy="2063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9" name="AutoShape 23"/>
          <p:cNvCxnSpPr>
            <a:cxnSpLocks noChangeShapeType="1"/>
            <a:stCxn id="45067" idx="3"/>
            <a:endCxn id="45092" idx="1"/>
          </p:cNvCxnSpPr>
          <p:nvPr/>
        </p:nvCxnSpPr>
        <p:spPr bwMode="auto">
          <a:xfrm>
            <a:off x="2355850" y="2119313"/>
            <a:ext cx="1035050" cy="1028700"/>
          </a:xfrm>
          <a:prstGeom prst="curvedConnector3">
            <a:avLst>
              <a:gd name="adj1" fmla="val 4996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80" name="AutoShape 24"/>
          <p:cNvCxnSpPr>
            <a:cxnSpLocks noChangeShapeType="1"/>
            <a:stCxn id="45068" idx="3"/>
            <a:endCxn id="45069" idx="1"/>
          </p:cNvCxnSpPr>
          <p:nvPr/>
        </p:nvCxnSpPr>
        <p:spPr bwMode="auto">
          <a:xfrm>
            <a:off x="1066800" y="2805113"/>
            <a:ext cx="6477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81" name="AutoShape 25"/>
          <p:cNvCxnSpPr>
            <a:cxnSpLocks noChangeShapeType="1"/>
            <a:stCxn id="45059" idx="3"/>
            <a:endCxn id="45070" idx="0"/>
          </p:cNvCxnSpPr>
          <p:nvPr/>
        </p:nvCxnSpPr>
        <p:spPr bwMode="auto">
          <a:xfrm>
            <a:off x="2971800" y="511175"/>
            <a:ext cx="641350" cy="13176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82" name="AutoShape 26"/>
          <p:cNvCxnSpPr>
            <a:cxnSpLocks noChangeShapeType="1"/>
            <a:stCxn id="45059" idx="2"/>
            <a:endCxn id="45063" idx="0"/>
          </p:cNvCxnSpPr>
          <p:nvPr/>
        </p:nvCxnSpPr>
        <p:spPr bwMode="auto">
          <a:xfrm rot="5400000">
            <a:off x="1350169" y="35719"/>
            <a:ext cx="500062" cy="17145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83" name="AutoShape 27"/>
          <p:cNvCxnSpPr>
            <a:cxnSpLocks noChangeShapeType="1"/>
            <a:stCxn id="45061" idx="2"/>
            <a:endCxn id="45164" idx="0"/>
          </p:cNvCxnSpPr>
          <p:nvPr/>
        </p:nvCxnSpPr>
        <p:spPr bwMode="auto">
          <a:xfrm rot="16200000" flipH="1">
            <a:off x="5317332" y="564356"/>
            <a:ext cx="347662" cy="4286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84" name="AutoShape 28"/>
          <p:cNvCxnSpPr>
            <a:cxnSpLocks noChangeShapeType="1"/>
            <a:stCxn id="45062" idx="2"/>
            <a:endCxn id="45164" idx="0"/>
          </p:cNvCxnSpPr>
          <p:nvPr/>
        </p:nvCxnSpPr>
        <p:spPr bwMode="auto">
          <a:xfrm rot="5400000">
            <a:off x="6003926" y="307975"/>
            <a:ext cx="347662" cy="9413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85" name="AutoShape 29"/>
          <p:cNvCxnSpPr>
            <a:cxnSpLocks noChangeShapeType="1"/>
            <a:stCxn id="45164" idx="2"/>
            <a:endCxn id="45166" idx="0"/>
          </p:cNvCxnSpPr>
          <p:nvPr/>
        </p:nvCxnSpPr>
        <p:spPr bwMode="auto">
          <a:xfrm rot="16200000" flipH="1">
            <a:off x="5596732" y="1462881"/>
            <a:ext cx="514350" cy="2936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86" name="AutoShape 30"/>
          <p:cNvCxnSpPr>
            <a:cxnSpLocks noChangeShapeType="1"/>
            <a:stCxn id="45070" idx="0"/>
            <a:endCxn id="45170" idx="0"/>
          </p:cNvCxnSpPr>
          <p:nvPr/>
        </p:nvCxnSpPr>
        <p:spPr bwMode="auto">
          <a:xfrm rot="16200000" flipH="1">
            <a:off x="3835400" y="1606550"/>
            <a:ext cx="266700" cy="711200"/>
          </a:xfrm>
          <a:prstGeom prst="curvedConnector3">
            <a:avLst>
              <a:gd name="adj1" fmla="val -8571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87" name="AutoShape 31"/>
          <p:cNvCxnSpPr>
            <a:cxnSpLocks noChangeShapeType="1"/>
            <a:stCxn id="45164" idx="2"/>
            <a:endCxn id="45170" idx="0"/>
          </p:cNvCxnSpPr>
          <p:nvPr/>
        </p:nvCxnSpPr>
        <p:spPr bwMode="auto">
          <a:xfrm rot="5400000">
            <a:off x="4644232" y="1032668"/>
            <a:ext cx="742950" cy="138271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88" name="AutoShape 32"/>
          <p:cNvCxnSpPr>
            <a:cxnSpLocks noChangeShapeType="1"/>
            <a:stCxn id="45164" idx="2"/>
            <a:endCxn id="45168" idx="0"/>
          </p:cNvCxnSpPr>
          <p:nvPr/>
        </p:nvCxnSpPr>
        <p:spPr bwMode="auto">
          <a:xfrm rot="5400000">
            <a:off x="5215732" y="1413668"/>
            <a:ext cx="552450" cy="43021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89" name="AutoShape 33"/>
          <p:cNvCxnSpPr>
            <a:cxnSpLocks noChangeShapeType="1"/>
            <a:stCxn id="45060" idx="2"/>
            <a:endCxn id="45170" idx="0"/>
          </p:cNvCxnSpPr>
          <p:nvPr/>
        </p:nvCxnSpPr>
        <p:spPr bwMode="auto">
          <a:xfrm rot="16200000" flipH="1">
            <a:off x="3389312" y="1160463"/>
            <a:ext cx="1450975" cy="4191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90" name="AutoShape 34"/>
          <p:cNvCxnSpPr>
            <a:cxnSpLocks noChangeShapeType="1"/>
            <a:stCxn id="45060" idx="2"/>
            <a:endCxn id="45168" idx="0"/>
          </p:cNvCxnSpPr>
          <p:nvPr/>
        </p:nvCxnSpPr>
        <p:spPr bwMode="auto">
          <a:xfrm rot="16200000" flipH="1">
            <a:off x="3960812" y="588963"/>
            <a:ext cx="1260475" cy="1371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91" name="AutoShape 35"/>
          <p:cNvCxnSpPr>
            <a:cxnSpLocks noChangeShapeType="1"/>
            <a:stCxn id="45060" idx="2"/>
            <a:endCxn id="45166" idx="0"/>
          </p:cNvCxnSpPr>
          <p:nvPr/>
        </p:nvCxnSpPr>
        <p:spPr bwMode="auto">
          <a:xfrm rot="16200000" flipH="1">
            <a:off x="4341812" y="207963"/>
            <a:ext cx="1222375" cy="20955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3390900" y="3048000"/>
            <a:ext cx="8112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Minimal DL</a:t>
            </a:r>
          </a:p>
        </p:txBody>
      </p:sp>
      <p:cxnSp>
        <p:nvCxnSpPr>
          <p:cNvPr id="45093" name="AutoShape 37"/>
          <p:cNvCxnSpPr>
            <a:cxnSpLocks noChangeShapeType="1"/>
            <a:stCxn id="45069" idx="3"/>
            <a:endCxn id="45092" idx="1"/>
          </p:cNvCxnSpPr>
          <p:nvPr/>
        </p:nvCxnSpPr>
        <p:spPr bwMode="auto">
          <a:xfrm>
            <a:off x="2370138" y="2881313"/>
            <a:ext cx="1020762" cy="266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94" name="AutoShape 38"/>
          <p:cNvCxnSpPr>
            <a:cxnSpLocks noChangeShapeType="1"/>
            <a:stCxn id="45070" idx="2"/>
            <a:endCxn id="45092" idx="1"/>
          </p:cNvCxnSpPr>
          <p:nvPr/>
        </p:nvCxnSpPr>
        <p:spPr bwMode="auto">
          <a:xfrm rot="5400000">
            <a:off x="3019425" y="2554288"/>
            <a:ext cx="965200" cy="222250"/>
          </a:xfrm>
          <a:prstGeom prst="curvedConnector4">
            <a:avLst>
              <a:gd name="adj1" fmla="val 44856"/>
              <a:gd name="adj2" fmla="val 20304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95" name="AutoShape 39"/>
          <p:cNvCxnSpPr>
            <a:cxnSpLocks noChangeShapeType="1"/>
            <a:stCxn id="45170" idx="2"/>
            <a:endCxn id="45092" idx="0"/>
          </p:cNvCxnSpPr>
          <p:nvPr/>
        </p:nvCxnSpPr>
        <p:spPr bwMode="auto">
          <a:xfrm rot="5400000">
            <a:off x="3706813" y="2430463"/>
            <a:ext cx="706437" cy="52863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96" name="AutoShape 40"/>
          <p:cNvCxnSpPr>
            <a:cxnSpLocks noChangeShapeType="1"/>
            <a:stCxn id="45168" idx="2"/>
            <a:endCxn id="45092" idx="0"/>
          </p:cNvCxnSpPr>
          <p:nvPr/>
        </p:nvCxnSpPr>
        <p:spPr bwMode="auto">
          <a:xfrm rot="5400000">
            <a:off x="4087813" y="1858963"/>
            <a:ext cx="896937" cy="148113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97" name="AutoShape 41"/>
          <p:cNvCxnSpPr>
            <a:cxnSpLocks noChangeShapeType="1"/>
            <a:stCxn id="45166" idx="2"/>
            <a:endCxn id="45092" idx="0"/>
          </p:cNvCxnSpPr>
          <p:nvPr/>
        </p:nvCxnSpPr>
        <p:spPr bwMode="auto">
          <a:xfrm rot="5400000">
            <a:off x="4430713" y="1477963"/>
            <a:ext cx="935037" cy="220503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098" name="Text Box 42"/>
          <p:cNvSpPr txBox="1">
            <a:spLocks noChangeArrowheads="1"/>
          </p:cNvSpPr>
          <p:nvPr/>
        </p:nvSpPr>
        <p:spPr bwMode="auto">
          <a:xfrm>
            <a:off x="914400" y="3543300"/>
            <a:ext cx="6905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Courier New" pitchFamily="49" charset="0"/>
              </a:rPr>
              <a:t>image stream</a:t>
            </a:r>
          </a:p>
        </p:txBody>
      </p:sp>
      <p:sp>
        <p:nvSpPr>
          <p:cNvPr id="45099" name="Text Box 43"/>
          <p:cNvSpPr txBox="1">
            <a:spLocks noChangeArrowheads="1"/>
          </p:cNvSpPr>
          <p:nvPr/>
        </p:nvSpPr>
        <p:spPr bwMode="auto">
          <a:xfrm>
            <a:off x="2362200" y="3505200"/>
            <a:ext cx="7953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Courier New" pitchFamily="49" charset="0"/>
              </a:rPr>
              <a:t>feature vector</a:t>
            </a:r>
          </a:p>
        </p:txBody>
      </p:sp>
      <p:sp>
        <p:nvSpPr>
          <p:cNvPr id="45100" name="Text Box 44"/>
          <p:cNvSpPr txBox="1">
            <a:spLocks noChangeArrowheads="1"/>
          </p:cNvSpPr>
          <p:nvPr/>
        </p:nvSpPr>
        <p:spPr bwMode="auto">
          <a:xfrm>
            <a:off x="1676400" y="4343400"/>
            <a:ext cx="10287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Courier New" pitchFamily="49" charset="0"/>
              </a:rPr>
              <a:t>composite image descriptor</a:t>
            </a:r>
          </a:p>
        </p:txBody>
      </p:sp>
      <p:sp>
        <p:nvSpPr>
          <p:cNvPr id="45101" name="Text Box 45"/>
          <p:cNvSpPr txBox="1">
            <a:spLocks noChangeArrowheads="1"/>
          </p:cNvSpPr>
          <p:nvPr/>
        </p:nvSpPr>
        <p:spPr bwMode="auto">
          <a:xfrm>
            <a:off x="647700" y="4343400"/>
            <a:ext cx="9525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Courier New" pitchFamily="49" charset="0"/>
              </a:rPr>
              <a:t>image descriptor</a:t>
            </a:r>
          </a:p>
        </p:txBody>
      </p:sp>
      <p:sp>
        <p:nvSpPr>
          <p:cNvPr id="45102" name="Text Box 46"/>
          <p:cNvSpPr txBox="1">
            <a:spLocks noChangeArrowheads="1"/>
          </p:cNvSpPr>
          <p:nvPr/>
        </p:nvSpPr>
        <p:spPr bwMode="auto">
          <a:xfrm>
            <a:off x="2895600" y="5067300"/>
            <a:ext cx="11430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Courier New" pitchFamily="49" charset="0"/>
              </a:rPr>
              <a:t>image content description</a:t>
            </a:r>
          </a:p>
        </p:txBody>
      </p:sp>
      <p:sp>
        <p:nvSpPr>
          <p:cNvPr id="45103" name="Text Box 47"/>
          <p:cNvSpPr txBox="1">
            <a:spLocks noChangeArrowheads="1"/>
          </p:cNvSpPr>
          <p:nvPr/>
        </p:nvSpPr>
        <p:spPr bwMode="auto">
          <a:xfrm>
            <a:off x="4152900" y="5295900"/>
            <a:ext cx="1028700" cy="198438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Courier New" pitchFamily="49" charset="0"/>
              </a:rPr>
              <a:t>image object</a:t>
            </a:r>
          </a:p>
        </p:txBody>
      </p:sp>
      <p:sp>
        <p:nvSpPr>
          <p:cNvPr id="45104" name="Text Box 48"/>
          <p:cNvSpPr txBox="1">
            <a:spLocks noChangeArrowheads="1"/>
          </p:cNvSpPr>
          <p:nvPr/>
        </p:nvSpPr>
        <p:spPr bwMode="auto">
          <a:xfrm>
            <a:off x="2895600" y="5715000"/>
            <a:ext cx="1143000" cy="3508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Courier New" pitchFamily="49" charset="0"/>
              </a:rPr>
              <a:t>image digital object</a:t>
            </a:r>
          </a:p>
        </p:txBody>
      </p:sp>
      <p:sp>
        <p:nvSpPr>
          <p:cNvPr id="45105" name="Text Box 49"/>
          <p:cNvSpPr txBox="1">
            <a:spLocks noChangeArrowheads="1"/>
          </p:cNvSpPr>
          <p:nvPr/>
        </p:nvSpPr>
        <p:spPr bwMode="auto">
          <a:xfrm>
            <a:off x="228600" y="5570538"/>
            <a:ext cx="9144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Courier New" pitchFamily="49" charset="0"/>
              </a:rPr>
              <a:t>image descriptor metadata catalog</a:t>
            </a:r>
          </a:p>
        </p:txBody>
      </p:sp>
      <p:sp>
        <p:nvSpPr>
          <p:cNvPr id="45106" name="Text Box 50"/>
          <p:cNvSpPr txBox="1">
            <a:spLocks noChangeArrowheads="1"/>
          </p:cNvSpPr>
          <p:nvPr/>
        </p:nvSpPr>
        <p:spPr bwMode="auto">
          <a:xfrm>
            <a:off x="3048000" y="4305300"/>
            <a:ext cx="876300" cy="50323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Courier New" pitchFamily="49" charset="0"/>
              </a:rPr>
              <a:t>structured feature vector</a:t>
            </a:r>
          </a:p>
        </p:txBody>
      </p:sp>
      <p:sp>
        <p:nvSpPr>
          <p:cNvPr id="45107" name="Text Box 51"/>
          <p:cNvSpPr txBox="1">
            <a:spLocks noChangeArrowheads="1"/>
          </p:cNvSpPr>
          <p:nvPr/>
        </p:nvSpPr>
        <p:spPr bwMode="auto">
          <a:xfrm>
            <a:off x="1371600" y="5837238"/>
            <a:ext cx="9144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Courier New" pitchFamily="49" charset="0"/>
              </a:rPr>
              <a:t>image collection</a:t>
            </a:r>
          </a:p>
        </p:txBody>
      </p:sp>
      <p:cxnSp>
        <p:nvCxnSpPr>
          <p:cNvPr id="45108" name="AutoShape 52"/>
          <p:cNvCxnSpPr>
            <a:cxnSpLocks noChangeShapeType="1"/>
            <a:stCxn id="45098" idx="2"/>
            <a:endCxn id="45101" idx="0"/>
          </p:cNvCxnSpPr>
          <p:nvPr/>
        </p:nvCxnSpPr>
        <p:spPr bwMode="auto">
          <a:xfrm rot="5400000">
            <a:off x="967582" y="4050506"/>
            <a:ext cx="449262" cy="1365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09" name="AutoShape 53"/>
          <p:cNvCxnSpPr>
            <a:cxnSpLocks noChangeShapeType="1"/>
            <a:stCxn id="45098" idx="2"/>
            <a:endCxn id="45100" idx="0"/>
          </p:cNvCxnSpPr>
          <p:nvPr/>
        </p:nvCxnSpPr>
        <p:spPr bwMode="auto">
          <a:xfrm rot="16200000" flipH="1">
            <a:off x="1500982" y="3653631"/>
            <a:ext cx="449262" cy="93027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10" name="AutoShape 54"/>
          <p:cNvCxnSpPr>
            <a:cxnSpLocks noChangeShapeType="1"/>
            <a:stCxn id="45099" idx="2"/>
            <a:endCxn id="45101" idx="0"/>
          </p:cNvCxnSpPr>
          <p:nvPr/>
        </p:nvCxnSpPr>
        <p:spPr bwMode="auto">
          <a:xfrm rot="5400000">
            <a:off x="1698626" y="3281362"/>
            <a:ext cx="487362" cy="163671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11" name="AutoShape 55"/>
          <p:cNvCxnSpPr>
            <a:cxnSpLocks noChangeShapeType="1"/>
            <a:stCxn id="45099" idx="2"/>
            <a:endCxn id="45100" idx="0"/>
          </p:cNvCxnSpPr>
          <p:nvPr/>
        </p:nvCxnSpPr>
        <p:spPr bwMode="auto">
          <a:xfrm rot="5400000">
            <a:off x="2232026" y="3814762"/>
            <a:ext cx="487362" cy="56991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12" name="AutoShape 56"/>
          <p:cNvCxnSpPr>
            <a:cxnSpLocks noChangeShapeType="1"/>
            <a:stCxn id="45099" idx="2"/>
            <a:endCxn id="45106" idx="0"/>
          </p:cNvCxnSpPr>
          <p:nvPr/>
        </p:nvCxnSpPr>
        <p:spPr bwMode="auto">
          <a:xfrm rot="16200000" flipH="1">
            <a:off x="2898776" y="3717925"/>
            <a:ext cx="449262" cy="7254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13" name="AutoShape 57"/>
          <p:cNvCxnSpPr>
            <a:cxnSpLocks noChangeShapeType="1"/>
            <a:stCxn id="45106" idx="2"/>
            <a:endCxn id="45102" idx="0"/>
          </p:cNvCxnSpPr>
          <p:nvPr/>
        </p:nvCxnSpPr>
        <p:spPr bwMode="auto">
          <a:xfrm rot="5400000">
            <a:off x="3347244" y="4928394"/>
            <a:ext cx="258762" cy="190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14" name="AutoShape 58"/>
          <p:cNvCxnSpPr>
            <a:cxnSpLocks noChangeShapeType="1"/>
            <a:stCxn id="45102" idx="2"/>
            <a:endCxn id="45104" idx="0"/>
          </p:cNvCxnSpPr>
          <p:nvPr/>
        </p:nvCxnSpPr>
        <p:spPr bwMode="auto">
          <a:xfrm rot="5400000">
            <a:off x="3318669" y="5566569"/>
            <a:ext cx="2968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15" name="AutoShape 59"/>
          <p:cNvCxnSpPr>
            <a:cxnSpLocks noChangeShapeType="1"/>
            <a:stCxn id="45103" idx="2"/>
            <a:endCxn id="45104" idx="3"/>
          </p:cNvCxnSpPr>
          <p:nvPr/>
        </p:nvCxnSpPr>
        <p:spPr bwMode="auto">
          <a:xfrm rot="5400000">
            <a:off x="4154487" y="5378451"/>
            <a:ext cx="396875" cy="6286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16" name="AutoShape 60"/>
          <p:cNvCxnSpPr>
            <a:cxnSpLocks noChangeShapeType="1"/>
            <a:stCxn id="45104" idx="1"/>
            <a:endCxn id="45107" idx="0"/>
          </p:cNvCxnSpPr>
          <p:nvPr/>
        </p:nvCxnSpPr>
        <p:spPr bwMode="auto">
          <a:xfrm rot="10800000">
            <a:off x="1828800" y="5837238"/>
            <a:ext cx="1066800" cy="53975"/>
          </a:xfrm>
          <a:prstGeom prst="curvedConnector4">
            <a:avLst>
              <a:gd name="adj1" fmla="val 28569"/>
              <a:gd name="adj2" fmla="val 31492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17" name="AutoShape 61"/>
          <p:cNvCxnSpPr>
            <a:cxnSpLocks noChangeShapeType="1"/>
            <a:stCxn id="45101" idx="2"/>
            <a:endCxn id="45105" idx="0"/>
          </p:cNvCxnSpPr>
          <p:nvPr/>
        </p:nvCxnSpPr>
        <p:spPr bwMode="auto">
          <a:xfrm rot="5400000">
            <a:off x="466725" y="4913313"/>
            <a:ext cx="876300" cy="4381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18" name="AutoShape 62"/>
          <p:cNvCxnSpPr>
            <a:cxnSpLocks noChangeShapeType="1"/>
            <a:stCxn id="45100" idx="2"/>
            <a:endCxn id="45105" idx="0"/>
          </p:cNvCxnSpPr>
          <p:nvPr/>
        </p:nvCxnSpPr>
        <p:spPr bwMode="auto">
          <a:xfrm rot="5400000">
            <a:off x="1076325" y="4456113"/>
            <a:ext cx="723900" cy="15049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19" name="AutoShape 63"/>
          <p:cNvCxnSpPr>
            <a:cxnSpLocks noChangeShapeType="1"/>
            <a:stCxn id="45101" idx="2"/>
            <a:endCxn id="45107" idx="0"/>
          </p:cNvCxnSpPr>
          <p:nvPr/>
        </p:nvCxnSpPr>
        <p:spPr bwMode="auto">
          <a:xfrm rot="16200000" flipH="1">
            <a:off x="904875" y="4913313"/>
            <a:ext cx="1143000" cy="7048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20" name="AutoShape 64"/>
          <p:cNvCxnSpPr>
            <a:cxnSpLocks noChangeShapeType="1"/>
            <a:stCxn id="45100" idx="2"/>
            <a:endCxn id="45107" idx="0"/>
          </p:cNvCxnSpPr>
          <p:nvPr/>
        </p:nvCxnSpPr>
        <p:spPr bwMode="auto">
          <a:xfrm rot="5400000">
            <a:off x="1514475" y="5160963"/>
            <a:ext cx="990600" cy="3619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121" name="Text Box 65"/>
          <p:cNvSpPr txBox="1">
            <a:spLocks noChangeArrowheads="1"/>
          </p:cNvSpPr>
          <p:nvPr/>
        </p:nvSpPr>
        <p:spPr bwMode="auto">
          <a:xfrm>
            <a:off x="5867400" y="3360738"/>
            <a:ext cx="723900" cy="4159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>
                <a:latin typeface="Times New Roman" pitchFamily="18" charset="0"/>
              </a:rPr>
              <a:t>base document</a:t>
            </a:r>
          </a:p>
        </p:txBody>
      </p:sp>
      <p:sp>
        <p:nvSpPr>
          <p:cNvPr id="45122" name="Text Box 66"/>
          <p:cNvSpPr txBox="1">
            <a:spLocks noChangeArrowheads="1"/>
          </p:cNvSpPr>
          <p:nvPr/>
        </p:nvSpPr>
        <p:spPr bwMode="auto">
          <a:xfrm>
            <a:off x="6934200" y="3322638"/>
            <a:ext cx="1066800" cy="4159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>
                <a:latin typeface="Times New Roman" pitchFamily="18" charset="0"/>
              </a:rPr>
              <a:t>superimposed document</a:t>
            </a:r>
          </a:p>
        </p:txBody>
      </p:sp>
      <p:sp>
        <p:nvSpPr>
          <p:cNvPr id="45123" name="Text Box 67"/>
          <p:cNvSpPr txBox="1">
            <a:spLocks noChangeArrowheads="1"/>
          </p:cNvSpPr>
          <p:nvPr/>
        </p:nvSpPr>
        <p:spPr bwMode="auto">
          <a:xfrm>
            <a:off x="6096000" y="4084638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>
                <a:latin typeface="Times New Roman" pitchFamily="18" charset="0"/>
              </a:rPr>
              <a:t>mark</a:t>
            </a:r>
          </a:p>
        </p:txBody>
      </p:sp>
      <p:sp>
        <p:nvSpPr>
          <p:cNvPr id="45124" name="Text Box 68"/>
          <p:cNvSpPr txBox="1">
            <a:spLocks noChangeArrowheads="1"/>
          </p:cNvSpPr>
          <p:nvPr/>
        </p:nvSpPr>
        <p:spPr bwMode="auto">
          <a:xfrm>
            <a:off x="7467600" y="4008438"/>
            <a:ext cx="1028700" cy="4159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>
                <a:latin typeface="Times New Roman" pitchFamily="18" charset="0"/>
              </a:rPr>
              <a:t>superimposed structure</a:t>
            </a:r>
          </a:p>
        </p:txBody>
      </p:sp>
      <p:sp>
        <p:nvSpPr>
          <p:cNvPr id="45125" name="Text Box 69"/>
          <p:cNvSpPr txBox="1">
            <a:spLocks noChangeArrowheads="1"/>
          </p:cNvSpPr>
          <p:nvPr/>
        </p:nvSpPr>
        <p:spPr bwMode="auto">
          <a:xfrm>
            <a:off x="6248400" y="4503738"/>
            <a:ext cx="952500" cy="228600"/>
          </a:xfrm>
          <a:prstGeom prst="rect">
            <a:avLst/>
          </a:prstGeom>
          <a:pattFill prst="solidDmnd">
            <a:fgClr>
              <a:srgbClr val="CCECF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>
                <a:latin typeface="Times New Roman" pitchFamily="18" charset="0"/>
              </a:rPr>
              <a:t>subdocument</a:t>
            </a:r>
          </a:p>
        </p:txBody>
      </p:sp>
      <p:sp>
        <p:nvSpPr>
          <p:cNvPr id="45126" name="Text Box 70"/>
          <p:cNvSpPr txBox="1">
            <a:spLocks noChangeArrowheads="1"/>
          </p:cNvSpPr>
          <p:nvPr/>
        </p:nvSpPr>
        <p:spPr bwMode="auto">
          <a:xfrm>
            <a:off x="6134100" y="4922838"/>
            <a:ext cx="876300" cy="4159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>
                <a:latin typeface="Times New Roman" pitchFamily="18" charset="0"/>
              </a:rPr>
              <a:t>presentation channel</a:t>
            </a:r>
          </a:p>
        </p:txBody>
      </p:sp>
      <p:cxnSp>
        <p:nvCxnSpPr>
          <p:cNvPr id="45127" name="AutoShape 71"/>
          <p:cNvCxnSpPr>
            <a:cxnSpLocks noChangeShapeType="1"/>
            <a:stCxn id="45121" idx="2"/>
            <a:endCxn id="45123" idx="0"/>
          </p:cNvCxnSpPr>
          <p:nvPr/>
        </p:nvCxnSpPr>
        <p:spPr bwMode="auto">
          <a:xfrm rot="16200000" flipH="1">
            <a:off x="6122987" y="3883026"/>
            <a:ext cx="307975" cy="952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28" name="AutoShape 72"/>
          <p:cNvCxnSpPr>
            <a:cxnSpLocks noChangeShapeType="1"/>
            <a:stCxn id="45123" idx="0"/>
            <a:endCxn id="45122" idx="2"/>
          </p:cNvCxnSpPr>
          <p:nvPr/>
        </p:nvCxnSpPr>
        <p:spPr bwMode="auto">
          <a:xfrm rot="5400000" flipH="1" flipV="1">
            <a:off x="6723062" y="3340101"/>
            <a:ext cx="346075" cy="1143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29" name="AutoShape 73"/>
          <p:cNvCxnSpPr>
            <a:cxnSpLocks noChangeShapeType="1"/>
            <a:stCxn id="45124" idx="0"/>
            <a:endCxn id="45122" idx="2"/>
          </p:cNvCxnSpPr>
          <p:nvPr/>
        </p:nvCxnSpPr>
        <p:spPr bwMode="auto">
          <a:xfrm rot="16200000" flipV="1">
            <a:off x="7589837" y="3616326"/>
            <a:ext cx="269875" cy="5143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30" name="AutoShape 74"/>
          <p:cNvCxnSpPr>
            <a:cxnSpLocks noChangeShapeType="1"/>
            <a:stCxn id="45123" idx="2"/>
            <a:endCxn id="45125" idx="0"/>
          </p:cNvCxnSpPr>
          <p:nvPr/>
        </p:nvCxnSpPr>
        <p:spPr bwMode="auto">
          <a:xfrm rot="16200000" flipH="1">
            <a:off x="6429375" y="4208463"/>
            <a:ext cx="190500" cy="4000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31" name="AutoShape 75"/>
          <p:cNvCxnSpPr>
            <a:cxnSpLocks noChangeShapeType="1"/>
            <a:stCxn id="45125" idx="0"/>
            <a:endCxn id="45122" idx="2"/>
          </p:cNvCxnSpPr>
          <p:nvPr/>
        </p:nvCxnSpPr>
        <p:spPr bwMode="auto">
          <a:xfrm rot="5400000" flipH="1" flipV="1">
            <a:off x="6713537" y="3749676"/>
            <a:ext cx="765175" cy="7429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32" name="AutoShape 76"/>
          <p:cNvCxnSpPr>
            <a:cxnSpLocks noChangeShapeType="1"/>
            <a:stCxn id="45126" idx="1"/>
            <a:endCxn id="45123" idx="1"/>
          </p:cNvCxnSpPr>
          <p:nvPr/>
        </p:nvCxnSpPr>
        <p:spPr bwMode="auto">
          <a:xfrm rot="10800000">
            <a:off x="6096000" y="4198938"/>
            <a:ext cx="38100" cy="931862"/>
          </a:xfrm>
          <a:prstGeom prst="curvedConnector3">
            <a:avLst>
              <a:gd name="adj1" fmla="val 7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33" name="AutoShape 77"/>
          <p:cNvCxnSpPr>
            <a:cxnSpLocks noChangeShapeType="1"/>
            <a:stCxn id="45126" idx="3"/>
            <a:endCxn id="45173" idx="2"/>
          </p:cNvCxnSpPr>
          <p:nvPr/>
        </p:nvCxnSpPr>
        <p:spPr bwMode="auto">
          <a:xfrm flipV="1">
            <a:off x="7010400" y="5086350"/>
            <a:ext cx="457200" cy="444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34" name="AutoShape 78"/>
          <p:cNvCxnSpPr>
            <a:cxnSpLocks noChangeShapeType="1"/>
            <a:stCxn id="45136" idx="3"/>
            <a:endCxn id="45135" idx="1"/>
          </p:cNvCxnSpPr>
          <p:nvPr/>
        </p:nvCxnSpPr>
        <p:spPr bwMode="auto">
          <a:xfrm flipV="1">
            <a:off x="5905500" y="6362700"/>
            <a:ext cx="457200" cy="95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135" name="Text Box 79"/>
          <p:cNvSpPr txBox="1">
            <a:spLocks noChangeArrowheads="1"/>
          </p:cNvSpPr>
          <p:nvPr/>
        </p:nvSpPr>
        <p:spPr bwMode="auto">
          <a:xfrm>
            <a:off x="6362700" y="6172200"/>
            <a:ext cx="1066800" cy="381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>
                <a:latin typeface="Lucida Handwriting" pitchFamily="66" charset="0"/>
              </a:rPr>
              <a:t>complex object</a:t>
            </a:r>
          </a:p>
        </p:txBody>
      </p:sp>
      <p:sp>
        <p:nvSpPr>
          <p:cNvPr id="45136" name="Text Box 80"/>
          <p:cNvSpPr txBox="1">
            <a:spLocks noChangeArrowheads="1"/>
          </p:cNvSpPr>
          <p:nvPr/>
        </p:nvSpPr>
        <p:spPr bwMode="auto">
          <a:xfrm>
            <a:off x="4838700" y="6096000"/>
            <a:ext cx="1066800" cy="55403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>
                <a:latin typeface="Lucida Handwriting" pitchFamily="66" charset="0"/>
              </a:rPr>
              <a:t>complex object structure</a:t>
            </a:r>
          </a:p>
        </p:txBody>
      </p:sp>
      <p:cxnSp>
        <p:nvCxnSpPr>
          <p:cNvPr id="45137" name="AutoShape 81"/>
          <p:cNvCxnSpPr>
            <a:cxnSpLocks noChangeShapeType="1"/>
            <a:stCxn id="45175" idx="6"/>
            <a:endCxn id="45177" idx="2"/>
          </p:cNvCxnSpPr>
          <p:nvPr/>
        </p:nvCxnSpPr>
        <p:spPr bwMode="auto">
          <a:xfrm>
            <a:off x="1676400" y="6553200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38" name="AutoShape 82"/>
          <p:cNvCxnSpPr>
            <a:cxnSpLocks noChangeShapeType="1"/>
            <a:stCxn id="45107" idx="2"/>
            <a:endCxn id="45177" idx="0"/>
          </p:cNvCxnSpPr>
          <p:nvPr/>
        </p:nvCxnSpPr>
        <p:spPr bwMode="auto">
          <a:xfrm rot="16200000" flipH="1">
            <a:off x="1989137" y="6027738"/>
            <a:ext cx="212725" cy="533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1676400" y="6400800"/>
            <a:ext cx="1371600" cy="304800"/>
            <a:chOff x="2112" y="8064"/>
            <a:chExt cx="1728" cy="384"/>
          </a:xfrm>
        </p:grpSpPr>
        <p:sp>
          <p:nvSpPr>
            <p:cNvPr id="45176" name="Text Box 84"/>
            <p:cNvSpPr txBox="1">
              <a:spLocks noChangeArrowheads="1"/>
            </p:cNvSpPr>
            <p:nvPr/>
          </p:nvSpPr>
          <p:spPr bwMode="auto">
            <a:xfrm>
              <a:off x="2256" y="8112"/>
              <a:ext cx="1392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latin typeface="Courier New" pitchFamily="49" charset="0"/>
                </a:rPr>
                <a:t>CBIR service</a:t>
              </a:r>
            </a:p>
          </p:txBody>
        </p:sp>
        <p:sp>
          <p:nvSpPr>
            <p:cNvPr id="45177" name="Oval 85"/>
            <p:cNvSpPr>
              <a:spLocks noChangeArrowheads="1"/>
            </p:cNvSpPr>
            <p:nvPr/>
          </p:nvSpPr>
          <p:spPr bwMode="auto">
            <a:xfrm>
              <a:off x="2112" y="8064"/>
              <a:ext cx="1728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76200" y="6400800"/>
            <a:ext cx="1600200" cy="438150"/>
            <a:chOff x="2112" y="8064"/>
            <a:chExt cx="1728" cy="552"/>
          </a:xfrm>
        </p:grpSpPr>
        <p:sp>
          <p:nvSpPr>
            <p:cNvPr id="45174" name="Text Box 87"/>
            <p:cNvSpPr txBox="1">
              <a:spLocks noChangeArrowheads="1"/>
            </p:cNvSpPr>
            <p:nvPr/>
          </p:nvSpPr>
          <p:spPr bwMode="auto">
            <a:xfrm>
              <a:off x="2256" y="8112"/>
              <a:ext cx="1392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latin typeface="Courier New" pitchFamily="49" charset="0"/>
                </a:rPr>
                <a:t>visualization</a:t>
              </a:r>
            </a:p>
          </p:txBody>
        </p:sp>
        <p:sp>
          <p:nvSpPr>
            <p:cNvPr id="45175" name="Oval 88"/>
            <p:cNvSpPr>
              <a:spLocks noChangeArrowheads="1"/>
            </p:cNvSpPr>
            <p:nvPr/>
          </p:nvSpPr>
          <p:spPr bwMode="auto">
            <a:xfrm>
              <a:off x="2112" y="8064"/>
              <a:ext cx="1728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7467600" y="4846638"/>
            <a:ext cx="1104900" cy="477837"/>
            <a:chOff x="9216" y="6864"/>
            <a:chExt cx="1392" cy="602"/>
          </a:xfrm>
        </p:grpSpPr>
        <p:sp>
          <p:nvSpPr>
            <p:cNvPr id="45172" name="Text Box 90"/>
            <p:cNvSpPr txBox="1">
              <a:spLocks noChangeArrowheads="1"/>
            </p:cNvSpPr>
            <p:nvPr/>
          </p:nvSpPr>
          <p:spPr bwMode="auto">
            <a:xfrm>
              <a:off x="9535" y="6939"/>
              <a:ext cx="1025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>
                  <a:latin typeface="Courier New" pitchFamily="49" charset="0"/>
                </a:rPr>
                <a:t>view in context</a:t>
              </a:r>
            </a:p>
          </p:txBody>
        </p:sp>
        <p:sp>
          <p:nvSpPr>
            <p:cNvPr id="45173" name="Oval 91"/>
            <p:cNvSpPr>
              <a:spLocks noChangeArrowheads="1"/>
            </p:cNvSpPr>
            <p:nvPr/>
          </p:nvSpPr>
          <p:spPr bwMode="auto">
            <a:xfrm>
              <a:off x="9216" y="6864"/>
              <a:ext cx="1392" cy="60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3886200" y="2057400"/>
            <a:ext cx="952500" cy="284163"/>
            <a:chOff x="5280" y="2448"/>
            <a:chExt cx="1200" cy="358"/>
          </a:xfrm>
        </p:grpSpPr>
        <p:sp>
          <p:nvSpPr>
            <p:cNvPr id="45170" name="Text Box 93"/>
            <p:cNvSpPr txBox="1">
              <a:spLocks noChangeArrowheads="1"/>
            </p:cNvSpPr>
            <p:nvPr/>
          </p:nvSpPr>
          <p:spPr bwMode="auto">
            <a:xfrm>
              <a:off x="5280" y="2496"/>
              <a:ext cx="1104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4" tIns="45712" rIns="91424" bIns="4571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browsing</a:t>
              </a:r>
            </a:p>
          </p:txBody>
        </p:sp>
        <p:sp>
          <p:nvSpPr>
            <p:cNvPr id="45171" name="Oval 94"/>
            <p:cNvSpPr>
              <a:spLocks noChangeArrowheads="1"/>
            </p:cNvSpPr>
            <p:nvPr/>
          </p:nvSpPr>
          <p:spPr bwMode="auto">
            <a:xfrm>
              <a:off x="5280" y="2448"/>
              <a:ext cx="1200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95"/>
          <p:cNvGrpSpPr>
            <a:grpSpLocks/>
          </p:cNvGrpSpPr>
          <p:nvPr/>
        </p:nvGrpSpPr>
        <p:grpSpPr bwMode="auto">
          <a:xfrm>
            <a:off x="4838700" y="1905000"/>
            <a:ext cx="800100" cy="266700"/>
            <a:chOff x="6672" y="2496"/>
            <a:chExt cx="1008" cy="336"/>
          </a:xfrm>
        </p:grpSpPr>
        <p:sp>
          <p:nvSpPr>
            <p:cNvPr id="45168" name="Text Box 96"/>
            <p:cNvSpPr txBox="1">
              <a:spLocks noChangeArrowheads="1"/>
            </p:cNvSpPr>
            <p:nvPr/>
          </p:nvSpPr>
          <p:spPr bwMode="auto">
            <a:xfrm>
              <a:off x="6768" y="2496"/>
              <a:ext cx="912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4" tIns="45712" rIns="91424" bIns="4571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indexing</a:t>
              </a:r>
            </a:p>
          </p:txBody>
        </p:sp>
        <p:sp>
          <p:nvSpPr>
            <p:cNvPr id="45169" name="Oval 97"/>
            <p:cNvSpPr>
              <a:spLocks noChangeArrowheads="1"/>
            </p:cNvSpPr>
            <p:nvPr/>
          </p:nvSpPr>
          <p:spPr bwMode="auto">
            <a:xfrm>
              <a:off x="6672" y="2496"/>
              <a:ext cx="912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98"/>
          <p:cNvGrpSpPr>
            <a:grpSpLocks/>
          </p:cNvGrpSpPr>
          <p:nvPr/>
        </p:nvGrpSpPr>
        <p:grpSpPr bwMode="auto">
          <a:xfrm>
            <a:off x="5562600" y="1828800"/>
            <a:ext cx="838200" cy="304800"/>
            <a:chOff x="7824" y="2448"/>
            <a:chExt cx="1056" cy="384"/>
          </a:xfrm>
        </p:grpSpPr>
        <p:sp>
          <p:nvSpPr>
            <p:cNvPr id="45166" name="Text Box 99"/>
            <p:cNvSpPr txBox="1">
              <a:spLocks noChangeArrowheads="1"/>
            </p:cNvSpPr>
            <p:nvPr/>
          </p:nvSpPr>
          <p:spPr bwMode="auto">
            <a:xfrm>
              <a:off x="7872" y="2496"/>
              <a:ext cx="100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4" tIns="45712" rIns="91424" bIns="4571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searching</a:t>
              </a:r>
            </a:p>
          </p:txBody>
        </p:sp>
        <p:sp>
          <p:nvSpPr>
            <p:cNvPr id="45167" name="Oval 100"/>
            <p:cNvSpPr>
              <a:spLocks noChangeArrowheads="1"/>
            </p:cNvSpPr>
            <p:nvPr/>
          </p:nvSpPr>
          <p:spPr bwMode="auto">
            <a:xfrm>
              <a:off x="7824" y="2448"/>
              <a:ext cx="960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01"/>
          <p:cNvGrpSpPr>
            <a:grpSpLocks/>
          </p:cNvGrpSpPr>
          <p:nvPr/>
        </p:nvGrpSpPr>
        <p:grpSpPr bwMode="auto">
          <a:xfrm>
            <a:off x="5219700" y="914400"/>
            <a:ext cx="952500" cy="438150"/>
            <a:chOff x="6432" y="1728"/>
            <a:chExt cx="1200" cy="552"/>
          </a:xfrm>
        </p:grpSpPr>
        <p:sp>
          <p:nvSpPr>
            <p:cNvPr id="45164" name="Text Box 102"/>
            <p:cNvSpPr txBox="1">
              <a:spLocks noChangeArrowheads="1"/>
            </p:cNvSpPr>
            <p:nvPr/>
          </p:nvSpPr>
          <p:spPr bwMode="auto">
            <a:xfrm>
              <a:off x="6672" y="1776"/>
              <a:ext cx="746" cy="5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1424" tIns="45712" rIns="91424" bIns="4571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/>
                <a:t>services</a:t>
              </a:r>
            </a:p>
          </p:txBody>
        </p:sp>
        <p:sp>
          <p:nvSpPr>
            <p:cNvPr id="45165" name="Oval 103"/>
            <p:cNvSpPr>
              <a:spLocks noChangeArrowheads="1"/>
            </p:cNvSpPr>
            <p:nvPr/>
          </p:nvSpPr>
          <p:spPr bwMode="auto">
            <a:xfrm>
              <a:off x="6432" y="1728"/>
              <a:ext cx="1200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146" name="Text Box 104"/>
          <p:cNvSpPr txBox="1">
            <a:spLocks noChangeArrowheads="1"/>
          </p:cNvSpPr>
          <p:nvPr/>
        </p:nvSpPr>
        <p:spPr bwMode="auto">
          <a:xfrm>
            <a:off x="7734300" y="1562100"/>
            <a:ext cx="495300" cy="228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Kristen ITC" pitchFamily="66" charset="0"/>
              </a:rPr>
              <a:t>user </a:t>
            </a:r>
          </a:p>
        </p:txBody>
      </p:sp>
      <p:sp>
        <p:nvSpPr>
          <p:cNvPr id="45147" name="Text Box 105"/>
          <p:cNvSpPr txBox="1">
            <a:spLocks noChangeArrowheads="1"/>
          </p:cNvSpPr>
          <p:nvPr/>
        </p:nvSpPr>
        <p:spPr bwMode="auto">
          <a:xfrm>
            <a:off x="7810500" y="533400"/>
            <a:ext cx="990600" cy="228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Kristen ITC" pitchFamily="66" charset="0"/>
              </a:rPr>
              <a:t>community</a:t>
            </a:r>
          </a:p>
        </p:txBody>
      </p:sp>
      <p:grpSp>
        <p:nvGrpSpPr>
          <p:cNvPr id="9" name="Group 106"/>
          <p:cNvGrpSpPr>
            <a:grpSpLocks/>
          </p:cNvGrpSpPr>
          <p:nvPr/>
        </p:nvGrpSpPr>
        <p:grpSpPr bwMode="auto">
          <a:xfrm>
            <a:off x="6172200" y="2305050"/>
            <a:ext cx="1485900" cy="361950"/>
            <a:chOff x="7799" y="2448"/>
            <a:chExt cx="985" cy="384"/>
          </a:xfrm>
        </p:grpSpPr>
        <p:sp>
          <p:nvSpPr>
            <p:cNvPr id="45162" name="Text Box 107"/>
            <p:cNvSpPr txBox="1">
              <a:spLocks noChangeArrowheads="1"/>
            </p:cNvSpPr>
            <p:nvPr/>
          </p:nvSpPr>
          <p:spPr bwMode="auto">
            <a:xfrm>
              <a:off x="7799" y="2496"/>
              <a:ext cx="937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4" tIns="45712" rIns="91424" bIns="4571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Kristen ITC" pitchFamily="66" charset="0"/>
                </a:rPr>
                <a:t>personalization</a:t>
              </a:r>
            </a:p>
          </p:txBody>
        </p:sp>
        <p:sp>
          <p:nvSpPr>
            <p:cNvPr id="45163" name="Oval 108"/>
            <p:cNvSpPr>
              <a:spLocks noChangeArrowheads="1"/>
            </p:cNvSpPr>
            <p:nvPr/>
          </p:nvSpPr>
          <p:spPr bwMode="auto">
            <a:xfrm>
              <a:off x="7824" y="2448"/>
              <a:ext cx="960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149" name="Text Box 109"/>
          <p:cNvSpPr txBox="1">
            <a:spLocks noChangeArrowheads="1"/>
          </p:cNvSpPr>
          <p:nvPr/>
        </p:nvSpPr>
        <p:spPr bwMode="auto">
          <a:xfrm>
            <a:off x="6438900" y="1371600"/>
            <a:ext cx="952500" cy="228600"/>
          </a:xfrm>
          <a:prstGeom prst="rect">
            <a:avLst/>
          </a:prstGeom>
          <a:gradFill rotWithShape="1">
            <a:gsLst>
              <a:gs pos="0">
                <a:srgbClr val="FFDCB9"/>
              </a:gs>
              <a:gs pos="100000">
                <a:srgbClr val="FF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Kristen ITC" pitchFamily="66" charset="0"/>
              </a:rPr>
              <a:t>user model</a:t>
            </a:r>
          </a:p>
        </p:txBody>
      </p:sp>
      <p:cxnSp>
        <p:nvCxnSpPr>
          <p:cNvPr id="45150" name="AutoShape 110"/>
          <p:cNvCxnSpPr>
            <a:cxnSpLocks noChangeShapeType="1"/>
            <a:stCxn id="45149" idx="2"/>
            <a:endCxn id="45163" idx="0"/>
          </p:cNvCxnSpPr>
          <p:nvPr/>
        </p:nvCxnSpPr>
        <p:spPr bwMode="auto">
          <a:xfrm rot="16200000" flipH="1">
            <a:off x="6572250" y="1943100"/>
            <a:ext cx="704850" cy="190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51" name="AutoShape 111"/>
          <p:cNvCxnSpPr>
            <a:cxnSpLocks noChangeShapeType="1"/>
            <a:stCxn id="45146" idx="2"/>
            <a:endCxn id="45163" idx="0"/>
          </p:cNvCxnSpPr>
          <p:nvPr/>
        </p:nvCxnSpPr>
        <p:spPr bwMode="auto">
          <a:xfrm rot="5400000">
            <a:off x="7200900" y="1524000"/>
            <a:ext cx="514350" cy="10477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52" name="AutoShape 112"/>
          <p:cNvCxnSpPr>
            <a:cxnSpLocks noChangeShapeType="1"/>
            <a:stCxn id="45149" idx="2"/>
            <a:endCxn id="45160" idx="0"/>
          </p:cNvCxnSpPr>
          <p:nvPr/>
        </p:nvCxnSpPr>
        <p:spPr bwMode="auto">
          <a:xfrm rot="16200000" flipH="1">
            <a:off x="6924675" y="1590675"/>
            <a:ext cx="1028700" cy="10477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53" name="AutoShape 113"/>
          <p:cNvCxnSpPr>
            <a:cxnSpLocks noChangeShapeType="1"/>
            <a:stCxn id="45146" idx="2"/>
            <a:endCxn id="45160" idx="0"/>
          </p:cNvCxnSpPr>
          <p:nvPr/>
        </p:nvCxnSpPr>
        <p:spPr bwMode="auto">
          <a:xfrm rot="5400000">
            <a:off x="7553325" y="2200275"/>
            <a:ext cx="838200" cy="190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154" name="Text Box 114"/>
          <p:cNvSpPr txBox="1">
            <a:spLocks noChangeArrowheads="1"/>
          </p:cNvSpPr>
          <p:nvPr/>
        </p:nvSpPr>
        <p:spPr bwMode="auto">
          <a:xfrm>
            <a:off x="7315200" y="914400"/>
            <a:ext cx="800100" cy="228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45712" tIns="22856" rIns="45712" bIns="2285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Kristen ITC" pitchFamily="66" charset="0"/>
              </a:rPr>
              <a:t>user role</a:t>
            </a:r>
          </a:p>
        </p:txBody>
      </p:sp>
      <p:cxnSp>
        <p:nvCxnSpPr>
          <p:cNvPr id="45155" name="AutoShape 115"/>
          <p:cNvCxnSpPr>
            <a:cxnSpLocks noChangeShapeType="1"/>
            <a:stCxn id="45154" idx="2"/>
            <a:endCxn id="45146" idx="0"/>
          </p:cNvCxnSpPr>
          <p:nvPr/>
        </p:nvCxnSpPr>
        <p:spPr bwMode="auto">
          <a:xfrm rot="16200000" flipH="1">
            <a:off x="7639050" y="1219200"/>
            <a:ext cx="419100" cy="266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56" name="AutoShape 116"/>
          <p:cNvCxnSpPr>
            <a:cxnSpLocks noChangeShapeType="1"/>
            <a:stCxn id="45149" idx="2"/>
            <a:endCxn id="45146" idx="1"/>
          </p:cNvCxnSpPr>
          <p:nvPr/>
        </p:nvCxnSpPr>
        <p:spPr bwMode="auto">
          <a:xfrm rot="16200000" flipH="1">
            <a:off x="7286625" y="1228725"/>
            <a:ext cx="76200" cy="8191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157" name="AutoShape 117"/>
          <p:cNvCxnSpPr>
            <a:cxnSpLocks noChangeShapeType="1"/>
            <a:stCxn id="45146" idx="3"/>
            <a:endCxn id="45147" idx="2"/>
          </p:cNvCxnSpPr>
          <p:nvPr/>
        </p:nvCxnSpPr>
        <p:spPr bwMode="auto">
          <a:xfrm flipV="1">
            <a:off x="8229600" y="762000"/>
            <a:ext cx="76200" cy="914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10" name="Group 118"/>
          <p:cNvGrpSpPr>
            <a:grpSpLocks/>
          </p:cNvGrpSpPr>
          <p:nvPr/>
        </p:nvGrpSpPr>
        <p:grpSpPr bwMode="auto">
          <a:xfrm>
            <a:off x="7277100" y="2628900"/>
            <a:ext cx="1387475" cy="354013"/>
            <a:chOff x="9504" y="3312"/>
            <a:chExt cx="1748" cy="445"/>
          </a:xfrm>
        </p:grpSpPr>
        <p:sp>
          <p:nvSpPr>
            <p:cNvPr id="45160" name="Oval 119"/>
            <p:cNvSpPr>
              <a:spLocks noChangeArrowheads="1"/>
            </p:cNvSpPr>
            <p:nvPr/>
          </p:nvSpPr>
          <p:spPr bwMode="auto">
            <a:xfrm>
              <a:off x="9504" y="3312"/>
              <a:ext cx="1728" cy="432"/>
            </a:xfrm>
            <a:prstGeom prst="ellipse">
              <a:avLst/>
            </a:prstGeom>
            <a:gradFill rotWithShape="1">
              <a:gsLst>
                <a:gs pos="0">
                  <a:srgbClr val="FFFFCC"/>
                </a:gs>
                <a:gs pos="100000">
                  <a:srgbClr val="DDDDDD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>
                <a:latin typeface="Kristen ITC" pitchFamily="66" charset="0"/>
              </a:endParaRPr>
            </a:p>
          </p:txBody>
        </p:sp>
        <p:sp>
          <p:nvSpPr>
            <p:cNvPr id="45161" name="Text Box 120"/>
            <p:cNvSpPr txBox="1">
              <a:spLocks noChangeArrowheads="1"/>
            </p:cNvSpPr>
            <p:nvPr/>
          </p:nvSpPr>
          <p:spPr bwMode="auto">
            <a:xfrm>
              <a:off x="9696" y="3408"/>
              <a:ext cx="1556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4" tIns="45712" rIns="91424" bIns="45712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Kristen ITC" pitchFamily="66" charset="0"/>
                </a:rPr>
                <a:t>collaboration</a:t>
              </a:r>
            </a:p>
          </p:txBody>
        </p:sp>
      </p:grpSp>
      <p:cxnSp>
        <p:nvCxnSpPr>
          <p:cNvPr id="45159" name="AutoShape 121"/>
          <p:cNvCxnSpPr>
            <a:cxnSpLocks noChangeShapeType="1"/>
            <a:stCxn id="45147" idx="3"/>
            <a:endCxn id="45161" idx="3"/>
          </p:cNvCxnSpPr>
          <p:nvPr/>
        </p:nvCxnSpPr>
        <p:spPr bwMode="auto">
          <a:xfrm flipH="1">
            <a:off x="8664575" y="647700"/>
            <a:ext cx="136525" cy="2195513"/>
          </a:xfrm>
          <a:prstGeom prst="curvedConnector3">
            <a:avLst>
              <a:gd name="adj1" fmla="val -16744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5A446-5100-44C5-AEC6-67CD38DD81E5}" type="slidenum">
              <a:rPr lang="en-US" smtClean="0"/>
              <a:pPr/>
              <a:t>16</a:t>
            </a:fld>
            <a:endParaRPr lang="en-US" smtClean="0"/>
          </a:p>
        </p:txBody>
      </p:sp>
      <p:pic>
        <p:nvPicPr>
          <p:cNvPr id="13517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-26988"/>
            <a:ext cx="9067800" cy="6884988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8D92B5-E050-48FD-BAAC-F9FBD5C75B2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63171" name="Rectangle 2"/>
          <p:cNvSpPr>
            <a:spLocks noChangeArrowheads="1"/>
          </p:cNvSpPr>
          <p:nvPr/>
        </p:nvSpPr>
        <p:spPr bwMode="auto">
          <a:xfrm>
            <a:off x="2208213" y="4921250"/>
            <a:ext cx="765175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3172" name="Text Box 3"/>
          <p:cNvSpPr txBox="1">
            <a:spLocks noChangeArrowheads="1"/>
          </p:cNvSpPr>
          <p:nvPr/>
        </p:nvSpPr>
        <p:spPr bwMode="auto">
          <a:xfrm>
            <a:off x="1524000" y="4891088"/>
            <a:ext cx="1600200" cy="366712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Digital Object</a:t>
            </a:r>
          </a:p>
        </p:txBody>
      </p:sp>
      <p:grpSp>
        <p:nvGrpSpPr>
          <p:cNvPr id="263173" name="Group 4"/>
          <p:cNvGrpSpPr>
            <a:grpSpLocks/>
          </p:cNvGrpSpPr>
          <p:nvPr/>
        </p:nvGrpSpPr>
        <p:grpSpPr bwMode="auto">
          <a:xfrm>
            <a:off x="3886200" y="6034088"/>
            <a:ext cx="1371600" cy="366712"/>
            <a:chOff x="576" y="576"/>
            <a:chExt cx="720" cy="231"/>
          </a:xfrm>
        </p:grpSpPr>
        <p:sp>
          <p:nvSpPr>
            <p:cNvPr id="263241" name="Rectangle 5"/>
            <p:cNvSpPr>
              <a:spLocks noChangeArrowheads="1"/>
            </p:cNvSpPr>
            <p:nvPr/>
          </p:nvSpPr>
          <p:spPr bwMode="auto">
            <a:xfrm>
              <a:off x="678" y="595"/>
              <a:ext cx="51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42" name="Text Box 6"/>
            <p:cNvSpPr txBox="1">
              <a:spLocks noChangeArrowheads="1"/>
            </p:cNvSpPr>
            <p:nvPr/>
          </p:nvSpPr>
          <p:spPr bwMode="auto">
            <a:xfrm>
              <a:off x="576" y="576"/>
              <a:ext cx="720" cy="231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Repository</a:t>
              </a:r>
            </a:p>
          </p:txBody>
        </p:sp>
      </p:grpSp>
      <p:grpSp>
        <p:nvGrpSpPr>
          <p:cNvPr id="263174" name="Group 7"/>
          <p:cNvGrpSpPr>
            <a:grpSpLocks/>
          </p:cNvGrpSpPr>
          <p:nvPr/>
        </p:nvGrpSpPr>
        <p:grpSpPr bwMode="auto">
          <a:xfrm>
            <a:off x="1752600" y="5957888"/>
            <a:ext cx="1371600" cy="366712"/>
            <a:chOff x="576" y="576"/>
            <a:chExt cx="720" cy="231"/>
          </a:xfrm>
        </p:grpSpPr>
        <p:sp>
          <p:nvSpPr>
            <p:cNvPr id="263239" name="Rectangle 8"/>
            <p:cNvSpPr>
              <a:spLocks noChangeArrowheads="1"/>
            </p:cNvSpPr>
            <p:nvPr/>
          </p:nvSpPr>
          <p:spPr bwMode="auto">
            <a:xfrm>
              <a:off x="678" y="595"/>
              <a:ext cx="51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40" name="Text Box 9"/>
            <p:cNvSpPr txBox="1">
              <a:spLocks noChangeArrowheads="1"/>
            </p:cNvSpPr>
            <p:nvPr/>
          </p:nvSpPr>
          <p:spPr bwMode="auto">
            <a:xfrm>
              <a:off x="576" y="576"/>
              <a:ext cx="720" cy="231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Collection</a:t>
              </a:r>
            </a:p>
          </p:txBody>
        </p:sp>
      </p:grpSp>
      <p:sp>
        <p:nvSpPr>
          <p:cNvPr id="263175" name="Text Box 10"/>
          <p:cNvSpPr txBox="1">
            <a:spLocks noChangeArrowheads="1"/>
          </p:cNvSpPr>
          <p:nvPr/>
        </p:nvSpPr>
        <p:spPr bwMode="auto">
          <a:xfrm>
            <a:off x="6324600" y="6019800"/>
            <a:ext cx="1905000" cy="36671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Minimal DL</a:t>
            </a:r>
          </a:p>
        </p:txBody>
      </p:sp>
      <p:sp>
        <p:nvSpPr>
          <p:cNvPr id="263176" name="Text Box 11"/>
          <p:cNvSpPr txBox="1">
            <a:spLocks noChangeArrowheads="1"/>
          </p:cNvSpPr>
          <p:nvPr/>
        </p:nvSpPr>
        <p:spPr bwMode="auto">
          <a:xfrm>
            <a:off x="3200400" y="4876800"/>
            <a:ext cx="2514600" cy="3667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Metadata Catalog</a:t>
            </a:r>
          </a:p>
        </p:txBody>
      </p:sp>
      <p:sp>
        <p:nvSpPr>
          <p:cNvPr id="263177" name="Text Box 12"/>
          <p:cNvSpPr txBox="1">
            <a:spLocks noChangeArrowheads="1"/>
          </p:cNvSpPr>
          <p:nvPr/>
        </p:nvSpPr>
        <p:spPr bwMode="auto">
          <a:xfrm>
            <a:off x="3048000" y="3200400"/>
            <a:ext cx="1524000" cy="9144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Descriptive Metadata Specification</a:t>
            </a:r>
          </a:p>
        </p:txBody>
      </p:sp>
      <p:sp>
        <p:nvSpPr>
          <p:cNvPr id="263178" name="Line 13"/>
          <p:cNvSpPr>
            <a:spLocks noChangeShapeType="1"/>
          </p:cNvSpPr>
          <p:nvPr/>
        </p:nvSpPr>
        <p:spPr bwMode="auto">
          <a:xfrm flipH="1">
            <a:off x="2419350" y="5257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179" name="Line 14"/>
          <p:cNvSpPr>
            <a:spLocks noChangeShapeType="1"/>
          </p:cNvSpPr>
          <p:nvPr/>
        </p:nvSpPr>
        <p:spPr bwMode="auto">
          <a:xfrm flipH="1">
            <a:off x="3810000" y="4267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180" name="Line 15"/>
          <p:cNvSpPr>
            <a:spLocks noChangeShapeType="1"/>
          </p:cNvSpPr>
          <p:nvPr/>
        </p:nvSpPr>
        <p:spPr bwMode="auto">
          <a:xfrm flipH="1">
            <a:off x="2419350" y="3048000"/>
            <a:ext cx="1905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181" name="Line 16"/>
          <p:cNvSpPr>
            <a:spLocks noChangeShapeType="1"/>
          </p:cNvSpPr>
          <p:nvPr/>
        </p:nvSpPr>
        <p:spPr bwMode="auto">
          <a:xfrm>
            <a:off x="3048000" y="6248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182" name="Line 17"/>
          <p:cNvSpPr>
            <a:spLocks noChangeShapeType="1"/>
          </p:cNvSpPr>
          <p:nvPr/>
        </p:nvSpPr>
        <p:spPr bwMode="auto">
          <a:xfrm>
            <a:off x="1600200" y="26670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183" name="Rectangle 18"/>
          <p:cNvSpPr>
            <a:spLocks noChangeArrowheads="1"/>
          </p:cNvSpPr>
          <p:nvPr/>
        </p:nvSpPr>
        <p:spPr bwMode="auto">
          <a:xfrm>
            <a:off x="-76200" y="3810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0">
                <a:solidFill>
                  <a:schemeClr val="tx2"/>
                </a:solidFill>
              </a:rPr>
              <a:t>A Minimal DL in the 5S Framework</a:t>
            </a:r>
          </a:p>
        </p:txBody>
      </p:sp>
      <p:sp>
        <p:nvSpPr>
          <p:cNvPr id="263184" name="Line 19"/>
          <p:cNvSpPr>
            <a:spLocks noChangeShapeType="1"/>
          </p:cNvSpPr>
          <p:nvPr/>
        </p:nvSpPr>
        <p:spPr bwMode="auto">
          <a:xfrm flipH="1">
            <a:off x="1752600" y="16002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3185" name="Text Box 20"/>
          <p:cNvSpPr txBox="1">
            <a:spLocks noChangeArrowheads="1"/>
          </p:cNvSpPr>
          <p:nvPr/>
        </p:nvSpPr>
        <p:spPr bwMode="auto">
          <a:xfrm>
            <a:off x="2286000" y="2109788"/>
            <a:ext cx="1524000" cy="915987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Structural Metadata Specification</a:t>
            </a:r>
          </a:p>
        </p:txBody>
      </p:sp>
      <p:sp>
        <p:nvSpPr>
          <p:cNvPr id="263186" name="Line 21"/>
          <p:cNvSpPr>
            <a:spLocks noChangeShapeType="1"/>
          </p:cNvSpPr>
          <p:nvPr/>
        </p:nvSpPr>
        <p:spPr bwMode="auto">
          <a:xfrm>
            <a:off x="3200400" y="160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3187" name="Line 22"/>
          <p:cNvSpPr>
            <a:spLocks noChangeShapeType="1"/>
          </p:cNvSpPr>
          <p:nvPr/>
        </p:nvSpPr>
        <p:spPr bwMode="auto">
          <a:xfrm>
            <a:off x="3733800" y="1600200"/>
            <a:ext cx="15240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63188" name="AutoShape 23"/>
          <p:cNvCxnSpPr>
            <a:cxnSpLocks noChangeShapeType="1"/>
            <a:stCxn id="263238" idx="1"/>
          </p:cNvCxnSpPr>
          <p:nvPr/>
        </p:nvCxnSpPr>
        <p:spPr bwMode="auto">
          <a:xfrm rot="10800000" flipH="1" flipV="1">
            <a:off x="914400" y="1403350"/>
            <a:ext cx="609600" cy="3625850"/>
          </a:xfrm>
          <a:prstGeom prst="curvedConnector4">
            <a:avLst>
              <a:gd name="adj1" fmla="val -20056"/>
              <a:gd name="adj2" fmla="val 10017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63189" name="Line 24"/>
          <p:cNvSpPr>
            <a:spLocks noChangeShapeType="1"/>
          </p:cNvSpPr>
          <p:nvPr/>
        </p:nvSpPr>
        <p:spPr bwMode="auto">
          <a:xfrm>
            <a:off x="1524000" y="160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3190" name="Line 25"/>
          <p:cNvSpPr>
            <a:spLocks noChangeShapeType="1"/>
          </p:cNvSpPr>
          <p:nvPr/>
        </p:nvSpPr>
        <p:spPr bwMode="auto">
          <a:xfrm>
            <a:off x="3810000" y="1600200"/>
            <a:ext cx="990600" cy="2819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263191" name="Group 26"/>
          <p:cNvGrpSpPr>
            <a:grpSpLocks/>
          </p:cNvGrpSpPr>
          <p:nvPr/>
        </p:nvGrpSpPr>
        <p:grpSpPr bwMode="auto">
          <a:xfrm>
            <a:off x="914400" y="1219200"/>
            <a:ext cx="1219200" cy="366713"/>
            <a:chOff x="576" y="576"/>
            <a:chExt cx="720" cy="231"/>
          </a:xfrm>
        </p:grpSpPr>
        <p:sp>
          <p:nvSpPr>
            <p:cNvPr id="263237" name="Rectangle 27"/>
            <p:cNvSpPr>
              <a:spLocks noChangeArrowheads="1"/>
            </p:cNvSpPr>
            <p:nvPr/>
          </p:nvSpPr>
          <p:spPr bwMode="auto">
            <a:xfrm>
              <a:off x="678" y="595"/>
              <a:ext cx="51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38" name="Text Box 28"/>
            <p:cNvSpPr txBox="1">
              <a:spLocks noChangeArrowheads="1"/>
            </p:cNvSpPr>
            <p:nvPr/>
          </p:nvSpPr>
          <p:spPr bwMode="auto">
            <a:xfrm>
              <a:off x="576" y="576"/>
              <a:ext cx="720" cy="231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Streams</a:t>
              </a:r>
            </a:p>
          </p:txBody>
        </p:sp>
      </p:grpSp>
      <p:grpSp>
        <p:nvGrpSpPr>
          <p:cNvPr id="263192" name="Group 29"/>
          <p:cNvGrpSpPr>
            <a:grpSpLocks/>
          </p:cNvGrpSpPr>
          <p:nvPr/>
        </p:nvGrpSpPr>
        <p:grpSpPr bwMode="auto">
          <a:xfrm>
            <a:off x="2362200" y="1219200"/>
            <a:ext cx="1524000" cy="366713"/>
            <a:chOff x="576" y="576"/>
            <a:chExt cx="720" cy="231"/>
          </a:xfrm>
        </p:grpSpPr>
        <p:sp>
          <p:nvSpPr>
            <p:cNvPr id="263235" name="Rectangle 30"/>
            <p:cNvSpPr>
              <a:spLocks noChangeArrowheads="1"/>
            </p:cNvSpPr>
            <p:nvPr/>
          </p:nvSpPr>
          <p:spPr bwMode="auto">
            <a:xfrm>
              <a:off x="678" y="595"/>
              <a:ext cx="51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36" name="Text Box 31"/>
            <p:cNvSpPr txBox="1">
              <a:spLocks noChangeArrowheads="1"/>
            </p:cNvSpPr>
            <p:nvPr/>
          </p:nvSpPr>
          <p:spPr bwMode="auto">
            <a:xfrm>
              <a:off x="576" y="576"/>
              <a:ext cx="720" cy="231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Structures</a:t>
              </a:r>
            </a:p>
          </p:txBody>
        </p:sp>
      </p:grpSp>
      <p:grpSp>
        <p:nvGrpSpPr>
          <p:cNvPr id="263193" name="Group 32"/>
          <p:cNvGrpSpPr>
            <a:grpSpLocks/>
          </p:cNvGrpSpPr>
          <p:nvPr/>
        </p:nvGrpSpPr>
        <p:grpSpPr bwMode="auto">
          <a:xfrm>
            <a:off x="4076700" y="1219200"/>
            <a:ext cx="1143000" cy="366713"/>
            <a:chOff x="576" y="576"/>
            <a:chExt cx="720" cy="231"/>
          </a:xfrm>
        </p:grpSpPr>
        <p:sp>
          <p:nvSpPr>
            <p:cNvPr id="263233" name="Rectangle 33"/>
            <p:cNvSpPr>
              <a:spLocks noChangeArrowheads="1"/>
            </p:cNvSpPr>
            <p:nvPr/>
          </p:nvSpPr>
          <p:spPr bwMode="auto">
            <a:xfrm>
              <a:off x="678" y="595"/>
              <a:ext cx="51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34" name="Text Box 34"/>
            <p:cNvSpPr txBox="1">
              <a:spLocks noChangeArrowheads="1"/>
            </p:cNvSpPr>
            <p:nvPr/>
          </p:nvSpPr>
          <p:spPr bwMode="auto">
            <a:xfrm>
              <a:off x="576" y="576"/>
              <a:ext cx="720" cy="231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Spaces</a:t>
              </a:r>
            </a:p>
          </p:txBody>
        </p:sp>
      </p:grpSp>
      <p:grpSp>
        <p:nvGrpSpPr>
          <p:cNvPr id="263194" name="Group 35"/>
          <p:cNvGrpSpPr>
            <a:grpSpLocks/>
          </p:cNvGrpSpPr>
          <p:nvPr/>
        </p:nvGrpSpPr>
        <p:grpSpPr bwMode="auto">
          <a:xfrm>
            <a:off x="5467350" y="1219200"/>
            <a:ext cx="1447800" cy="366713"/>
            <a:chOff x="576" y="576"/>
            <a:chExt cx="720" cy="231"/>
          </a:xfrm>
        </p:grpSpPr>
        <p:sp>
          <p:nvSpPr>
            <p:cNvPr id="263231" name="Rectangle 36"/>
            <p:cNvSpPr>
              <a:spLocks noChangeArrowheads="1"/>
            </p:cNvSpPr>
            <p:nvPr/>
          </p:nvSpPr>
          <p:spPr bwMode="auto">
            <a:xfrm>
              <a:off x="678" y="595"/>
              <a:ext cx="51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32" name="Text Box 37"/>
            <p:cNvSpPr txBox="1">
              <a:spLocks noChangeArrowheads="1"/>
            </p:cNvSpPr>
            <p:nvPr/>
          </p:nvSpPr>
          <p:spPr bwMode="auto">
            <a:xfrm>
              <a:off x="576" y="576"/>
              <a:ext cx="720" cy="231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Scenarios</a:t>
              </a:r>
            </a:p>
          </p:txBody>
        </p:sp>
      </p:grpSp>
      <p:grpSp>
        <p:nvGrpSpPr>
          <p:cNvPr id="263195" name="Group 38"/>
          <p:cNvGrpSpPr>
            <a:grpSpLocks/>
          </p:cNvGrpSpPr>
          <p:nvPr/>
        </p:nvGrpSpPr>
        <p:grpSpPr bwMode="auto">
          <a:xfrm>
            <a:off x="7162800" y="1219200"/>
            <a:ext cx="1371600" cy="366713"/>
            <a:chOff x="576" y="576"/>
            <a:chExt cx="720" cy="231"/>
          </a:xfrm>
        </p:grpSpPr>
        <p:sp>
          <p:nvSpPr>
            <p:cNvPr id="263229" name="Rectangle 39"/>
            <p:cNvSpPr>
              <a:spLocks noChangeArrowheads="1"/>
            </p:cNvSpPr>
            <p:nvPr/>
          </p:nvSpPr>
          <p:spPr bwMode="auto">
            <a:xfrm>
              <a:off x="678" y="595"/>
              <a:ext cx="51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30" name="Text Box 40"/>
            <p:cNvSpPr txBox="1">
              <a:spLocks noChangeArrowheads="1"/>
            </p:cNvSpPr>
            <p:nvPr/>
          </p:nvSpPr>
          <p:spPr bwMode="auto">
            <a:xfrm>
              <a:off x="576" y="576"/>
              <a:ext cx="720" cy="231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Societies</a:t>
              </a:r>
            </a:p>
          </p:txBody>
        </p:sp>
      </p:grpSp>
      <p:grpSp>
        <p:nvGrpSpPr>
          <p:cNvPr id="263196" name="Group 41"/>
          <p:cNvGrpSpPr>
            <a:grpSpLocks/>
          </p:cNvGrpSpPr>
          <p:nvPr/>
        </p:nvGrpSpPr>
        <p:grpSpPr bwMode="auto">
          <a:xfrm>
            <a:off x="4648200" y="3581400"/>
            <a:ext cx="1219200" cy="366713"/>
            <a:chOff x="576" y="576"/>
            <a:chExt cx="720" cy="231"/>
          </a:xfrm>
        </p:grpSpPr>
        <p:sp>
          <p:nvSpPr>
            <p:cNvPr id="263227" name="Rectangle 42"/>
            <p:cNvSpPr>
              <a:spLocks noChangeArrowheads="1"/>
            </p:cNvSpPr>
            <p:nvPr/>
          </p:nvSpPr>
          <p:spPr bwMode="auto">
            <a:xfrm>
              <a:off x="678" y="595"/>
              <a:ext cx="51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28" name="Text Box 43"/>
            <p:cNvSpPr txBox="1">
              <a:spLocks noChangeArrowheads="1"/>
            </p:cNvSpPr>
            <p:nvPr/>
          </p:nvSpPr>
          <p:spPr bwMode="auto">
            <a:xfrm>
              <a:off x="576" y="576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indexing</a:t>
              </a:r>
            </a:p>
          </p:txBody>
        </p:sp>
      </p:grpSp>
      <p:grpSp>
        <p:nvGrpSpPr>
          <p:cNvPr id="263197" name="Group 44"/>
          <p:cNvGrpSpPr>
            <a:grpSpLocks/>
          </p:cNvGrpSpPr>
          <p:nvPr/>
        </p:nvGrpSpPr>
        <p:grpSpPr bwMode="auto">
          <a:xfrm>
            <a:off x="5419725" y="3919538"/>
            <a:ext cx="1371600" cy="366712"/>
            <a:chOff x="576" y="576"/>
            <a:chExt cx="720" cy="231"/>
          </a:xfrm>
        </p:grpSpPr>
        <p:sp>
          <p:nvSpPr>
            <p:cNvPr id="263225" name="Rectangle 45"/>
            <p:cNvSpPr>
              <a:spLocks noChangeArrowheads="1"/>
            </p:cNvSpPr>
            <p:nvPr/>
          </p:nvSpPr>
          <p:spPr bwMode="auto">
            <a:xfrm>
              <a:off x="678" y="595"/>
              <a:ext cx="51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26" name="Text Box 46"/>
            <p:cNvSpPr txBox="1">
              <a:spLocks noChangeArrowheads="1"/>
            </p:cNvSpPr>
            <p:nvPr/>
          </p:nvSpPr>
          <p:spPr bwMode="auto">
            <a:xfrm>
              <a:off x="576" y="576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browsing</a:t>
              </a:r>
            </a:p>
          </p:txBody>
        </p:sp>
      </p:grpSp>
      <p:grpSp>
        <p:nvGrpSpPr>
          <p:cNvPr id="263198" name="Group 47"/>
          <p:cNvGrpSpPr>
            <a:grpSpLocks/>
          </p:cNvGrpSpPr>
          <p:nvPr/>
        </p:nvGrpSpPr>
        <p:grpSpPr bwMode="auto">
          <a:xfrm>
            <a:off x="6477000" y="3900488"/>
            <a:ext cx="1447800" cy="366712"/>
            <a:chOff x="576" y="576"/>
            <a:chExt cx="720" cy="231"/>
          </a:xfrm>
        </p:grpSpPr>
        <p:sp>
          <p:nvSpPr>
            <p:cNvPr id="263223" name="Rectangle 48"/>
            <p:cNvSpPr>
              <a:spLocks noChangeArrowheads="1"/>
            </p:cNvSpPr>
            <p:nvPr/>
          </p:nvSpPr>
          <p:spPr bwMode="auto">
            <a:xfrm>
              <a:off x="678" y="595"/>
              <a:ext cx="51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24" name="Text Box 49"/>
            <p:cNvSpPr txBox="1">
              <a:spLocks noChangeArrowheads="1"/>
            </p:cNvSpPr>
            <p:nvPr/>
          </p:nvSpPr>
          <p:spPr bwMode="auto">
            <a:xfrm>
              <a:off x="576" y="576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searching</a:t>
              </a:r>
            </a:p>
          </p:txBody>
        </p:sp>
      </p:grpSp>
      <p:grpSp>
        <p:nvGrpSpPr>
          <p:cNvPr id="263199" name="Group 50"/>
          <p:cNvGrpSpPr>
            <a:grpSpLocks/>
          </p:cNvGrpSpPr>
          <p:nvPr/>
        </p:nvGrpSpPr>
        <p:grpSpPr bwMode="auto">
          <a:xfrm>
            <a:off x="6705600" y="2438400"/>
            <a:ext cx="1295400" cy="366713"/>
            <a:chOff x="576" y="576"/>
            <a:chExt cx="720" cy="231"/>
          </a:xfrm>
        </p:grpSpPr>
        <p:sp>
          <p:nvSpPr>
            <p:cNvPr id="263221" name="Rectangle 51"/>
            <p:cNvSpPr>
              <a:spLocks noChangeArrowheads="1"/>
            </p:cNvSpPr>
            <p:nvPr/>
          </p:nvSpPr>
          <p:spPr bwMode="auto">
            <a:xfrm>
              <a:off x="678" y="595"/>
              <a:ext cx="51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22" name="Text Box 52"/>
            <p:cNvSpPr txBox="1">
              <a:spLocks noChangeArrowheads="1"/>
            </p:cNvSpPr>
            <p:nvPr/>
          </p:nvSpPr>
          <p:spPr bwMode="auto">
            <a:xfrm>
              <a:off x="576" y="576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services</a:t>
              </a:r>
            </a:p>
          </p:txBody>
        </p:sp>
      </p:grpSp>
      <p:sp>
        <p:nvSpPr>
          <p:cNvPr id="263200" name="Line 53"/>
          <p:cNvSpPr>
            <a:spLocks noChangeShapeType="1"/>
          </p:cNvSpPr>
          <p:nvPr/>
        </p:nvSpPr>
        <p:spPr bwMode="auto">
          <a:xfrm flipH="1">
            <a:off x="5410200" y="28194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01" name="Line 54"/>
          <p:cNvSpPr>
            <a:spLocks noChangeShapeType="1"/>
          </p:cNvSpPr>
          <p:nvPr/>
        </p:nvSpPr>
        <p:spPr bwMode="auto">
          <a:xfrm flipH="1">
            <a:off x="6400800" y="2895600"/>
            <a:ext cx="609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02" name="Line 55"/>
          <p:cNvSpPr>
            <a:spLocks noChangeShapeType="1"/>
          </p:cNvSpPr>
          <p:nvPr/>
        </p:nvSpPr>
        <p:spPr bwMode="auto">
          <a:xfrm>
            <a:off x="7162800" y="2895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03" name="Line 56"/>
          <p:cNvSpPr>
            <a:spLocks noChangeShapeType="1"/>
          </p:cNvSpPr>
          <p:nvPr/>
        </p:nvSpPr>
        <p:spPr bwMode="auto">
          <a:xfrm>
            <a:off x="4953000" y="1600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04" name="Line 57"/>
          <p:cNvSpPr>
            <a:spLocks noChangeShapeType="1"/>
          </p:cNvSpPr>
          <p:nvPr/>
        </p:nvSpPr>
        <p:spPr bwMode="auto">
          <a:xfrm>
            <a:off x="5029200" y="1600200"/>
            <a:ext cx="990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05" name="Line 58"/>
          <p:cNvSpPr>
            <a:spLocks noChangeShapeType="1"/>
          </p:cNvSpPr>
          <p:nvPr/>
        </p:nvSpPr>
        <p:spPr bwMode="auto">
          <a:xfrm>
            <a:off x="5181600" y="1600200"/>
            <a:ext cx="18288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63206" name="Group 59"/>
          <p:cNvGrpSpPr>
            <a:grpSpLocks/>
          </p:cNvGrpSpPr>
          <p:nvPr/>
        </p:nvGrpSpPr>
        <p:grpSpPr bwMode="auto">
          <a:xfrm>
            <a:off x="4038600" y="4357688"/>
            <a:ext cx="1371600" cy="366712"/>
            <a:chOff x="576" y="576"/>
            <a:chExt cx="720" cy="231"/>
          </a:xfrm>
        </p:grpSpPr>
        <p:sp>
          <p:nvSpPr>
            <p:cNvPr id="263219" name="Rectangle 60"/>
            <p:cNvSpPr>
              <a:spLocks noChangeArrowheads="1"/>
            </p:cNvSpPr>
            <p:nvPr/>
          </p:nvSpPr>
          <p:spPr bwMode="auto">
            <a:xfrm>
              <a:off x="678" y="595"/>
              <a:ext cx="51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20" name="Text Box 61"/>
            <p:cNvSpPr txBox="1">
              <a:spLocks noChangeArrowheads="1"/>
            </p:cNvSpPr>
            <p:nvPr/>
          </p:nvSpPr>
          <p:spPr bwMode="auto">
            <a:xfrm>
              <a:off x="576" y="576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hypertext</a:t>
              </a:r>
            </a:p>
          </p:txBody>
        </p:sp>
      </p:grpSp>
      <p:sp>
        <p:nvSpPr>
          <p:cNvPr id="263207" name="Line 62"/>
          <p:cNvSpPr>
            <a:spLocks noChangeShapeType="1"/>
          </p:cNvSpPr>
          <p:nvPr/>
        </p:nvSpPr>
        <p:spPr bwMode="auto">
          <a:xfrm flipV="1">
            <a:off x="5257800" y="4267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3208" name="Text Box 63"/>
          <p:cNvSpPr txBox="1">
            <a:spLocks noChangeArrowheads="1"/>
          </p:cNvSpPr>
          <p:nvPr/>
        </p:nvSpPr>
        <p:spPr bwMode="auto">
          <a:xfrm>
            <a:off x="914400" y="2057400"/>
            <a:ext cx="1295400" cy="6413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Structured Stream</a:t>
            </a:r>
          </a:p>
        </p:txBody>
      </p:sp>
      <p:sp>
        <p:nvSpPr>
          <p:cNvPr id="263209" name="Line 64"/>
          <p:cNvSpPr>
            <a:spLocks noChangeShapeType="1"/>
          </p:cNvSpPr>
          <p:nvPr/>
        </p:nvSpPr>
        <p:spPr bwMode="auto">
          <a:xfrm>
            <a:off x="6248400" y="16002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3210" name="Line 65"/>
          <p:cNvSpPr>
            <a:spLocks noChangeShapeType="1"/>
          </p:cNvSpPr>
          <p:nvPr/>
        </p:nvSpPr>
        <p:spPr bwMode="auto">
          <a:xfrm flipV="1">
            <a:off x="7239000" y="16002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263211" name="Group 66"/>
          <p:cNvGrpSpPr>
            <a:grpSpLocks/>
          </p:cNvGrpSpPr>
          <p:nvPr/>
        </p:nvGrpSpPr>
        <p:grpSpPr bwMode="auto">
          <a:xfrm>
            <a:off x="5257800" y="1600200"/>
            <a:ext cx="2819400" cy="4648200"/>
            <a:chOff x="3504" y="1248"/>
            <a:chExt cx="1776" cy="2928"/>
          </a:xfrm>
        </p:grpSpPr>
        <p:sp>
          <p:nvSpPr>
            <p:cNvPr id="263212" name="Line 67"/>
            <p:cNvSpPr>
              <a:spLocks noChangeShapeType="1"/>
            </p:cNvSpPr>
            <p:nvPr/>
          </p:nvSpPr>
          <p:spPr bwMode="auto">
            <a:xfrm>
              <a:off x="3504" y="417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213" name="Line 68"/>
            <p:cNvSpPr>
              <a:spLocks noChangeShapeType="1"/>
            </p:cNvSpPr>
            <p:nvPr/>
          </p:nvSpPr>
          <p:spPr bwMode="auto">
            <a:xfrm>
              <a:off x="3794" y="3552"/>
              <a:ext cx="386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3214" name="Line 69"/>
            <p:cNvSpPr>
              <a:spLocks noChangeShapeType="1"/>
            </p:cNvSpPr>
            <p:nvPr/>
          </p:nvSpPr>
          <p:spPr bwMode="auto">
            <a:xfrm>
              <a:off x="4848" y="2928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215" name="Line 70"/>
            <p:cNvSpPr>
              <a:spLocks noChangeShapeType="1"/>
            </p:cNvSpPr>
            <p:nvPr/>
          </p:nvSpPr>
          <p:spPr bwMode="auto">
            <a:xfrm>
              <a:off x="3552" y="2736"/>
              <a:ext cx="72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3216" name="Line 71"/>
            <p:cNvSpPr>
              <a:spLocks noChangeShapeType="1"/>
            </p:cNvSpPr>
            <p:nvPr/>
          </p:nvSpPr>
          <p:spPr bwMode="auto">
            <a:xfrm>
              <a:off x="4320" y="2928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3217" name="Line 72"/>
            <p:cNvSpPr>
              <a:spLocks noChangeShapeType="1"/>
            </p:cNvSpPr>
            <p:nvPr/>
          </p:nvSpPr>
          <p:spPr bwMode="auto">
            <a:xfrm>
              <a:off x="5280" y="1248"/>
              <a:ext cx="0" cy="2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3218" name="Line 73"/>
            <p:cNvSpPr>
              <a:spLocks noChangeShapeType="1"/>
            </p:cNvSpPr>
            <p:nvPr/>
          </p:nvSpPr>
          <p:spPr bwMode="auto">
            <a:xfrm>
              <a:off x="5088" y="2016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5A6BF4-D684-4724-A757-B401E0C5E9D3}" type="slidenum">
              <a:rPr lang="en-US" smtClean="0"/>
              <a:pPr/>
              <a:t>18</a:t>
            </a:fld>
            <a:endParaRPr lang="en-US" smtClean="0"/>
          </a:p>
        </p:txBody>
      </p:sp>
      <p:grpSp>
        <p:nvGrpSpPr>
          <p:cNvPr id="264195" name="Group 2"/>
          <p:cNvGrpSpPr>
            <a:grpSpLocks/>
          </p:cNvGrpSpPr>
          <p:nvPr/>
        </p:nvGrpSpPr>
        <p:grpSpPr bwMode="auto">
          <a:xfrm>
            <a:off x="1219200" y="1371600"/>
            <a:ext cx="7620000" cy="3505200"/>
            <a:chOff x="672" y="768"/>
            <a:chExt cx="4800" cy="2208"/>
          </a:xfrm>
        </p:grpSpPr>
        <p:grpSp>
          <p:nvGrpSpPr>
            <p:cNvPr id="264247" name="Group 3"/>
            <p:cNvGrpSpPr>
              <a:grpSpLocks/>
            </p:cNvGrpSpPr>
            <p:nvPr/>
          </p:nvGrpSpPr>
          <p:grpSpPr bwMode="auto">
            <a:xfrm>
              <a:off x="672" y="768"/>
              <a:ext cx="4800" cy="2208"/>
              <a:chOff x="672" y="768"/>
              <a:chExt cx="4800" cy="2208"/>
            </a:xfrm>
          </p:grpSpPr>
          <p:sp>
            <p:nvSpPr>
              <p:cNvPr id="264249" name="Line 4"/>
              <p:cNvSpPr>
                <a:spLocks noChangeShapeType="1"/>
              </p:cNvSpPr>
              <p:nvPr/>
            </p:nvSpPr>
            <p:spPr bwMode="auto">
              <a:xfrm flipH="1">
                <a:off x="1152" y="1008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64250" name="Group 5"/>
              <p:cNvGrpSpPr>
                <a:grpSpLocks/>
              </p:cNvGrpSpPr>
              <p:nvPr/>
            </p:nvGrpSpPr>
            <p:grpSpPr bwMode="auto">
              <a:xfrm>
                <a:off x="672" y="768"/>
                <a:ext cx="4800" cy="2208"/>
                <a:chOff x="672" y="768"/>
                <a:chExt cx="4800" cy="2208"/>
              </a:xfrm>
            </p:grpSpPr>
            <p:grpSp>
              <p:nvGrpSpPr>
                <p:cNvPr id="264251" name="Group 6"/>
                <p:cNvGrpSpPr>
                  <a:grpSpLocks/>
                </p:cNvGrpSpPr>
                <p:nvPr/>
              </p:nvGrpSpPr>
              <p:grpSpPr bwMode="auto">
                <a:xfrm>
                  <a:off x="672" y="768"/>
                  <a:ext cx="4800" cy="2208"/>
                  <a:chOff x="672" y="768"/>
                  <a:chExt cx="4800" cy="2208"/>
                </a:xfrm>
              </p:grpSpPr>
              <p:sp>
                <p:nvSpPr>
                  <p:cNvPr id="264253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008"/>
                    <a:ext cx="624" cy="17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grpSp>
                <p:nvGrpSpPr>
                  <p:cNvPr id="264254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672" y="768"/>
                    <a:ext cx="4800" cy="2208"/>
                    <a:chOff x="528" y="672"/>
                    <a:chExt cx="4800" cy="2208"/>
                  </a:xfrm>
                </p:grpSpPr>
                <p:sp>
                  <p:nvSpPr>
                    <p:cNvPr id="264255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2" y="912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64256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8" y="672"/>
                      <a:ext cx="768" cy="231"/>
                      <a:chOff x="576" y="576"/>
                      <a:chExt cx="720" cy="231"/>
                    </a:xfrm>
                  </p:grpSpPr>
                  <p:sp>
                    <p:nvSpPr>
                      <p:cNvPr id="264294" name="Rectangl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78" y="595"/>
                        <a:ext cx="516" cy="19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4295" name="Text Box 1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76" y="576"/>
                        <a:ext cx="720" cy="23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b="0"/>
                          <a:t>Streams</a:t>
                        </a:r>
                      </a:p>
                    </p:txBody>
                  </p:sp>
                </p:grpSp>
                <p:grpSp>
                  <p:nvGrpSpPr>
                    <p:cNvPr id="264257" name="Group 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40" y="672"/>
                      <a:ext cx="960" cy="231"/>
                      <a:chOff x="576" y="576"/>
                      <a:chExt cx="720" cy="231"/>
                    </a:xfrm>
                  </p:grpSpPr>
                  <p:sp>
                    <p:nvSpPr>
                      <p:cNvPr id="264292" name="Rectangl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78" y="595"/>
                        <a:ext cx="516" cy="19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4293" name="Text Box 1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76" y="576"/>
                        <a:ext cx="720" cy="23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b="0"/>
                          <a:t>Structures</a:t>
                        </a:r>
                      </a:p>
                    </p:txBody>
                  </p:sp>
                </p:grpSp>
                <p:grpSp>
                  <p:nvGrpSpPr>
                    <p:cNvPr id="264258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20" y="672"/>
                      <a:ext cx="720" cy="231"/>
                      <a:chOff x="576" y="576"/>
                      <a:chExt cx="720" cy="231"/>
                    </a:xfrm>
                  </p:grpSpPr>
                  <p:sp>
                    <p:nvSpPr>
                      <p:cNvPr id="264290" name="Rectangl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78" y="595"/>
                        <a:ext cx="516" cy="19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4291" name="Text Box 1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76" y="576"/>
                        <a:ext cx="720" cy="23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b="0"/>
                          <a:t>Spaces</a:t>
                        </a:r>
                      </a:p>
                    </p:txBody>
                  </p:sp>
                </p:grpSp>
                <p:grpSp>
                  <p:nvGrpSpPr>
                    <p:cNvPr id="264259" name="Group 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96" y="672"/>
                      <a:ext cx="912" cy="231"/>
                      <a:chOff x="576" y="576"/>
                      <a:chExt cx="720" cy="231"/>
                    </a:xfrm>
                  </p:grpSpPr>
                  <p:sp>
                    <p:nvSpPr>
                      <p:cNvPr id="264288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78" y="595"/>
                        <a:ext cx="516" cy="19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4289" name="Text Box 2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76" y="576"/>
                        <a:ext cx="720" cy="23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b="0"/>
                          <a:t>Scenarios</a:t>
                        </a:r>
                      </a:p>
                    </p:txBody>
                  </p:sp>
                </p:grpSp>
                <p:grpSp>
                  <p:nvGrpSpPr>
                    <p:cNvPr id="264260" name="Group 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64" y="672"/>
                      <a:ext cx="864" cy="231"/>
                      <a:chOff x="576" y="576"/>
                      <a:chExt cx="720" cy="231"/>
                    </a:xfrm>
                  </p:grpSpPr>
                  <p:sp>
                    <p:nvSpPr>
                      <p:cNvPr id="264286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78" y="595"/>
                        <a:ext cx="516" cy="19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4287" name="Text Box 2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76" y="576"/>
                        <a:ext cx="720" cy="23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b="0"/>
                          <a:t>Societies</a:t>
                        </a:r>
                      </a:p>
                    </p:txBody>
                  </p:sp>
                </p:grpSp>
                <p:grpSp>
                  <p:nvGrpSpPr>
                    <p:cNvPr id="264261" name="Group 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80" y="2160"/>
                      <a:ext cx="768" cy="231"/>
                      <a:chOff x="576" y="576"/>
                      <a:chExt cx="720" cy="231"/>
                    </a:xfrm>
                  </p:grpSpPr>
                  <p:sp>
                    <p:nvSpPr>
                      <p:cNvPr id="264284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78" y="595"/>
                        <a:ext cx="516" cy="19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4285" name="Text Box 2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76" y="576"/>
                        <a:ext cx="720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b="0"/>
                          <a:t>indexing</a:t>
                        </a:r>
                      </a:p>
                    </p:txBody>
                  </p:sp>
                </p:grpSp>
                <p:grpSp>
                  <p:nvGrpSpPr>
                    <p:cNvPr id="264262" name="Group 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66" y="2373"/>
                      <a:ext cx="864" cy="231"/>
                      <a:chOff x="576" y="576"/>
                      <a:chExt cx="720" cy="231"/>
                    </a:xfrm>
                  </p:grpSpPr>
                  <p:sp>
                    <p:nvSpPr>
                      <p:cNvPr id="264282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78" y="595"/>
                        <a:ext cx="516" cy="19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4283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76" y="576"/>
                        <a:ext cx="720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b="0"/>
                          <a:t>browsing</a:t>
                        </a:r>
                      </a:p>
                    </p:txBody>
                  </p:sp>
                </p:grpSp>
                <p:grpSp>
                  <p:nvGrpSpPr>
                    <p:cNvPr id="264263" name="Group 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32" y="2361"/>
                      <a:ext cx="912" cy="231"/>
                      <a:chOff x="576" y="576"/>
                      <a:chExt cx="720" cy="231"/>
                    </a:xfrm>
                  </p:grpSpPr>
                  <p:sp>
                    <p:nvSpPr>
                      <p:cNvPr id="264280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78" y="595"/>
                        <a:ext cx="516" cy="19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4281" name="Text Box 3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76" y="576"/>
                        <a:ext cx="720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b="0"/>
                          <a:t>searching</a:t>
                        </a:r>
                      </a:p>
                    </p:txBody>
                  </p:sp>
                </p:grpSp>
                <p:grpSp>
                  <p:nvGrpSpPr>
                    <p:cNvPr id="264264" name="Group 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76" y="1440"/>
                      <a:ext cx="816" cy="231"/>
                      <a:chOff x="576" y="576"/>
                      <a:chExt cx="720" cy="231"/>
                    </a:xfrm>
                  </p:grpSpPr>
                  <p:sp>
                    <p:nvSpPr>
                      <p:cNvPr id="264278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78" y="595"/>
                        <a:ext cx="516" cy="19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4279" name="Text 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76" y="576"/>
                        <a:ext cx="720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b="0"/>
                          <a:t>services</a:t>
                        </a:r>
                      </a:p>
                    </p:txBody>
                  </p:sp>
                </p:grpSp>
                <p:sp>
                  <p:nvSpPr>
                    <p:cNvPr id="264265" name="Line 3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360" y="1680"/>
                      <a:ext cx="864" cy="48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66" name="Line 3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84" y="1728"/>
                      <a:ext cx="384" cy="62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67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64" y="1728"/>
                      <a:ext cx="0" cy="62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68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72" y="912"/>
                      <a:ext cx="0" cy="124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69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20" y="912"/>
                      <a:ext cx="624" cy="14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70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912"/>
                      <a:ext cx="1152" cy="14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64271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96" y="2649"/>
                      <a:ext cx="864" cy="231"/>
                      <a:chOff x="576" y="576"/>
                      <a:chExt cx="720" cy="231"/>
                    </a:xfrm>
                  </p:grpSpPr>
                  <p:sp>
                    <p:nvSpPr>
                      <p:cNvPr id="264276" name="Rectangle 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78" y="595"/>
                        <a:ext cx="516" cy="19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4277" name="Text Box 4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76" y="576"/>
                        <a:ext cx="720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b="0"/>
                          <a:t>hypertext</a:t>
                        </a:r>
                      </a:p>
                    </p:txBody>
                  </p:sp>
                </p:grpSp>
                <p:sp>
                  <p:nvSpPr>
                    <p:cNvPr id="264272" name="Line 4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64" y="2592"/>
                      <a:ext cx="576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73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8" y="1200"/>
                      <a:ext cx="816" cy="404"/>
                    </a:xfrm>
                    <a:prstGeom prst="rect">
                      <a:avLst/>
                    </a:prstGeom>
                    <a:solidFill>
                      <a:srgbClr val="CC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b="0"/>
                        <a:t>Structured Stream</a:t>
                      </a:r>
                    </a:p>
                  </p:txBody>
                </p:sp>
                <p:sp>
                  <p:nvSpPr>
                    <p:cNvPr id="264274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912"/>
                      <a:ext cx="528" cy="52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75" name="Line 4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512" y="912"/>
                      <a:ext cx="384" cy="52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64252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536" y="1104"/>
                  <a:ext cx="912" cy="577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b="0"/>
                    <a:t>Descriptive Metadata specification</a:t>
                  </a:r>
                </a:p>
              </p:txBody>
            </p:sp>
          </p:grpSp>
        </p:grpSp>
        <p:sp>
          <p:nvSpPr>
            <p:cNvPr id="264248" name="Line 51"/>
            <p:cNvSpPr>
              <a:spLocks noChangeShapeType="1"/>
            </p:cNvSpPr>
            <p:nvPr/>
          </p:nvSpPr>
          <p:spPr bwMode="auto">
            <a:xfrm>
              <a:off x="1968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" name="Group 52"/>
          <p:cNvGrpSpPr>
            <a:grpSpLocks/>
          </p:cNvGrpSpPr>
          <p:nvPr/>
        </p:nvGrpSpPr>
        <p:grpSpPr bwMode="auto">
          <a:xfrm>
            <a:off x="2057400" y="1676400"/>
            <a:ext cx="2819400" cy="2819400"/>
            <a:chOff x="1200" y="960"/>
            <a:chExt cx="1776" cy="1776"/>
          </a:xfrm>
        </p:grpSpPr>
        <p:grpSp>
          <p:nvGrpSpPr>
            <p:cNvPr id="264236" name="Group 53"/>
            <p:cNvGrpSpPr>
              <a:grpSpLocks/>
            </p:cNvGrpSpPr>
            <p:nvPr/>
          </p:nvGrpSpPr>
          <p:grpSpPr bwMode="auto">
            <a:xfrm>
              <a:off x="1584" y="1728"/>
              <a:ext cx="1104" cy="231"/>
              <a:chOff x="576" y="576"/>
              <a:chExt cx="720" cy="231"/>
            </a:xfrm>
          </p:grpSpPr>
          <p:sp>
            <p:nvSpPr>
              <p:cNvPr id="264245" name="Rectangle 54"/>
              <p:cNvSpPr>
                <a:spLocks noChangeArrowheads="1"/>
              </p:cNvSpPr>
              <p:nvPr/>
            </p:nvSpPr>
            <p:spPr bwMode="auto">
              <a:xfrm>
                <a:off x="678" y="595"/>
                <a:ext cx="516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246" name="Text Box 55"/>
              <p:cNvSpPr txBox="1">
                <a:spLocks noChangeArrowheads="1"/>
              </p:cNvSpPr>
              <p:nvPr/>
            </p:nvSpPr>
            <p:spPr bwMode="auto">
              <a:xfrm>
                <a:off x="576" y="576"/>
                <a:ext cx="720" cy="231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0"/>
                  <a:t>SpaTemOrg</a:t>
                </a:r>
              </a:p>
            </p:txBody>
          </p:sp>
        </p:grpSp>
        <p:grpSp>
          <p:nvGrpSpPr>
            <p:cNvPr id="264237" name="Group 56"/>
            <p:cNvGrpSpPr>
              <a:grpSpLocks/>
            </p:cNvGrpSpPr>
            <p:nvPr/>
          </p:nvGrpSpPr>
          <p:grpSpPr bwMode="auto">
            <a:xfrm>
              <a:off x="1200" y="2025"/>
              <a:ext cx="864" cy="231"/>
              <a:chOff x="576" y="576"/>
              <a:chExt cx="720" cy="231"/>
            </a:xfrm>
          </p:grpSpPr>
          <p:sp>
            <p:nvSpPr>
              <p:cNvPr id="264243" name="Rectangle 57"/>
              <p:cNvSpPr>
                <a:spLocks noChangeArrowheads="1"/>
              </p:cNvSpPr>
              <p:nvPr/>
            </p:nvSpPr>
            <p:spPr bwMode="auto">
              <a:xfrm>
                <a:off x="678" y="595"/>
                <a:ext cx="516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244" name="Text Box 58"/>
              <p:cNvSpPr txBox="1">
                <a:spLocks noChangeArrowheads="1"/>
              </p:cNvSpPr>
              <p:nvPr/>
            </p:nvSpPr>
            <p:spPr bwMode="auto">
              <a:xfrm>
                <a:off x="576" y="576"/>
                <a:ext cx="720" cy="231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0"/>
                  <a:t>StraDia</a:t>
                </a:r>
              </a:p>
            </p:txBody>
          </p:sp>
        </p:grpSp>
        <p:sp>
          <p:nvSpPr>
            <p:cNvPr id="264238" name="Text Box 59"/>
            <p:cNvSpPr txBox="1">
              <a:spLocks noChangeArrowheads="1"/>
            </p:cNvSpPr>
            <p:nvPr/>
          </p:nvSpPr>
          <p:spPr bwMode="auto">
            <a:xfrm>
              <a:off x="1344" y="2332"/>
              <a:ext cx="1584" cy="404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Arch Descriptive Metadata specification</a:t>
              </a:r>
            </a:p>
          </p:txBody>
        </p:sp>
        <p:sp>
          <p:nvSpPr>
            <p:cNvPr id="264239" name="Line 60"/>
            <p:cNvSpPr>
              <a:spLocks noChangeShapeType="1"/>
            </p:cNvSpPr>
            <p:nvPr/>
          </p:nvSpPr>
          <p:spPr bwMode="auto">
            <a:xfrm>
              <a:off x="2448" y="13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40" name="Line 61"/>
            <p:cNvSpPr>
              <a:spLocks noChangeShapeType="1"/>
            </p:cNvSpPr>
            <p:nvPr/>
          </p:nvSpPr>
          <p:spPr bwMode="auto">
            <a:xfrm flipH="1">
              <a:off x="2688" y="960"/>
              <a:ext cx="28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41" name="Line 62"/>
            <p:cNvSpPr>
              <a:spLocks noChangeShapeType="1"/>
            </p:cNvSpPr>
            <p:nvPr/>
          </p:nvSpPr>
          <p:spPr bwMode="auto">
            <a:xfrm flipH="1">
              <a:off x="2064" y="196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42" name="Line 63"/>
            <p:cNvSpPr>
              <a:spLocks noChangeShapeType="1"/>
            </p:cNvSpPr>
            <p:nvPr/>
          </p:nvSpPr>
          <p:spPr bwMode="auto">
            <a:xfrm>
              <a:off x="2400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" name="Group 64"/>
          <p:cNvGrpSpPr>
            <a:grpSpLocks/>
          </p:cNvGrpSpPr>
          <p:nvPr/>
        </p:nvGrpSpPr>
        <p:grpSpPr bwMode="auto">
          <a:xfrm>
            <a:off x="685800" y="1524000"/>
            <a:ext cx="2438400" cy="4343400"/>
            <a:chOff x="336" y="864"/>
            <a:chExt cx="1536" cy="2736"/>
          </a:xfrm>
        </p:grpSpPr>
        <p:sp>
          <p:nvSpPr>
            <p:cNvPr id="264222" name="Text Box 65"/>
            <p:cNvSpPr txBox="1">
              <a:spLocks noChangeArrowheads="1"/>
            </p:cNvSpPr>
            <p:nvPr/>
          </p:nvSpPr>
          <p:spPr bwMode="auto">
            <a:xfrm>
              <a:off x="1200" y="3072"/>
              <a:ext cx="672" cy="231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ArchDO</a:t>
              </a:r>
            </a:p>
          </p:txBody>
        </p:sp>
        <p:grpSp>
          <p:nvGrpSpPr>
            <p:cNvPr id="264223" name="Group 66"/>
            <p:cNvGrpSpPr>
              <a:grpSpLocks/>
            </p:cNvGrpSpPr>
            <p:nvPr/>
          </p:nvGrpSpPr>
          <p:grpSpPr bwMode="auto">
            <a:xfrm>
              <a:off x="336" y="864"/>
              <a:ext cx="1029" cy="2736"/>
              <a:chOff x="329" y="864"/>
              <a:chExt cx="1029" cy="2736"/>
            </a:xfrm>
          </p:grpSpPr>
          <p:sp>
            <p:nvSpPr>
              <p:cNvPr id="264224" name="Line 67"/>
              <p:cNvSpPr>
                <a:spLocks noChangeShapeType="1"/>
              </p:cNvSpPr>
              <p:nvPr/>
            </p:nvSpPr>
            <p:spPr bwMode="auto">
              <a:xfrm>
                <a:off x="816" y="2880"/>
                <a:ext cx="38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64225" name="Group 68"/>
              <p:cNvGrpSpPr>
                <a:grpSpLocks/>
              </p:cNvGrpSpPr>
              <p:nvPr/>
            </p:nvGrpSpPr>
            <p:grpSpPr bwMode="auto">
              <a:xfrm>
                <a:off x="329" y="864"/>
                <a:ext cx="1029" cy="2736"/>
                <a:chOff x="329" y="864"/>
                <a:chExt cx="1029" cy="2736"/>
              </a:xfrm>
            </p:grpSpPr>
            <p:grpSp>
              <p:nvGrpSpPr>
                <p:cNvPr id="264226" name="Group 69"/>
                <p:cNvGrpSpPr>
                  <a:grpSpLocks/>
                </p:cNvGrpSpPr>
                <p:nvPr/>
              </p:nvGrpSpPr>
              <p:grpSpPr bwMode="auto">
                <a:xfrm>
                  <a:off x="329" y="2640"/>
                  <a:ext cx="823" cy="960"/>
                  <a:chOff x="329" y="2640"/>
                  <a:chExt cx="823" cy="960"/>
                </a:xfrm>
              </p:grpSpPr>
              <p:grpSp>
                <p:nvGrpSpPr>
                  <p:cNvPr id="264229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336" y="2640"/>
                    <a:ext cx="768" cy="231"/>
                    <a:chOff x="576" y="576"/>
                    <a:chExt cx="720" cy="231"/>
                  </a:xfrm>
                </p:grpSpPr>
                <p:sp>
                  <p:nvSpPr>
                    <p:cNvPr id="264234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8" y="595"/>
                      <a:ext cx="516" cy="19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35" name="Text Box 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6" y="576"/>
                      <a:ext cx="720" cy="231"/>
                    </a:xfrm>
                    <a:prstGeom prst="rect">
                      <a:avLst/>
                    </a:prstGeom>
                    <a:solidFill>
                      <a:srgbClr val="66FFC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b="0"/>
                        <a:t>ArchObj</a:t>
                      </a:r>
                    </a:p>
                  </p:txBody>
                </p:sp>
              </p:grpSp>
              <p:grpSp>
                <p:nvGrpSpPr>
                  <p:cNvPr id="264230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329" y="3369"/>
                    <a:ext cx="823" cy="231"/>
                    <a:chOff x="576" y="576"/>
                    <a:chExt cx="720" cy="231"/>
                  </a:xfrm>
                </p:grpSpPr>
                <p:sp>
                  <p:nvSpPr>
                    <p:cNvPr id="264232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8" y="595"/>
                      <a:ext cx="516" cy="19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4233" name="Text Box 7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6" y="576"/>
                      <a:ext cx="720" cy="231"/>
                    </a:xfrm>
                    <a:prstGeom prst="rect">
                      <a:avLst/>
                    </a:prstGeom>
                    <a:solidFill>
                      <a:srgbClr val="66FFCC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b="0"/>
                        <a:t>ArchColl</a:t>
                      </a:r>
                    </a:p>
                  </p:txBody>
                </p:sp>
              </p:grpSp>
              <p:sp>
                <p:nvSpPr>
                  <p:cNvPr id="264231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468" y="2868"/>
                    <a:ext cx="0" cy="52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4227" name="Line 77"/>
                <p:cNvSpPr>
                  <a:spLocks noChangeShapeType="1"/>
                </p:cNvSpPr>
                <p:nvPr/>
              </p:nvSpPr>
              <p:spPr bwMode="auto">
                <a:xfrm>
                  <a:off x="926" y="1660"/>
                  <a:ext cx="432" cy="13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264228" name="AutoShape 78"/>
                <p:cNvCxnSpPr>
                  <a:cxnSpLocks noChangeShapeType="1"/>
                </p:cNvCxnSpPr>
                <p:nvPr/>
              </p:nvCxnSpPr>
              <p:spPr bwMode="auto">
                <a:xfrm rot="10800000" flipH="1" flipV="1">
                  <a:off x="672" y="864"/>
                  <a:ext cx="590" cy="2216"/>
                </a:xfrm>
                <a:prstGeom prst="curvedConnector4">
                  <a:avLst>
                    <a:gd name="adj1" fmla="val -16611"/>
                    <a:gd name="adj2" fmla="val 65384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</p:cxnSp>
          </p:grpSp>
        </p:grpSp>
      </p:grpSp>
      <p:grpSp>
        <p:nvGrpSpPr>
          <p:cNvPr id="26" name="Group 79"/>
          <p:cNvGrpSpPr>
            <a:grpSpLocks/>
          </p:cNvGrpSpPr>
          <p:nvPr/>
        </p:nvGrpSpPr>
        <p:grpSpPr bwMode="auto">
          <a:xfrm>
            <a:off x="3276600" y="4495800"/>
            <a:ext cx="2514600" cy="881063"/>
            <a:chOff x="1968" y="2736"/>
            <a:chExt cx="1584" cy="555"/>
          </a:xfrm>
        </p:grpSpPr>
        <p:sp>
          <p:nvSpPr>
            <p:cNvPr id="264220" name="Text Box 80"/>
            <p:cNvSpPr txBox="1">
              <a:spLocks noChangeArrowheads="1"/>
            </p:cNvSpPr>
            <p:nvPr/>
          </p:nvSpPr>
          <p:spPr bwMode="auto">
            <a:xfrm>
              <a:off x="1968" y="3060"/>
              <a:ext cx="1584" cy="23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Arch Metadata catalog</a:t>
              </a:r>
            </a:p>
          </p:txBody>
        </p:sp>
        <p:sp>
          <p:nvSpPr>
            <p:cNvPr id="264221" name="Line 81"/>
            <p:cNvSpPr>
              <a:spLocks noChangeShapeType="1"/>
            </p:cNvSpPr>
            <p:nvPr/>
          </p:nvSpPr>
          <p:spPr bwMode="auto">
            <a:xfrm>
              <a:off x="2304" y="27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" name="Group 82"/>
          <p:cNvGrpSpPr>
            <a:grpSpLocks/>
          </p:cNvGrpSpPr>
          <p:nvPr/>
        </p:nvGrpSpPr>
        <p:grpSpPr bwMode="auto">
          <a:xfrm>
            <a:off x="1752600" y="5410200"/>
            <a:ext cx="1676400" cy="1066800"/>
            <a:chOff x="1008" y="3312"/>
            <a:chExt cx="1056" cy="672"/>
          </a:xfrm>
        </p:grpSpPr>
        <p:grpSp>
          <p:nvGrpSpPr>
            <p:cNvPr id="264215" name="Group 83"/>
            <p:cNvGrpSpPr>
              <a:grpSpLocks/>
            </p:cNvGrpSpPr>
            <p:nvPr/>
          </p:nvGrpSpPr>
          <p:grpSpPr bwMode="auto">
            <a:xfrm>
              <a:off x="1200" y="3753"/>
              <a:ext cx="864" cy="231"/>
              <a:chOff x="576" y="576"/>
              <a:chExt cx="720" cy="231"/>
            </a:xfrm>
          </p:grpSpPr>
          <p:sp>
            <p:nvSpPr>
              <p:cNvPr id="264218" name="Rectangle 84"/>
              <p:cNvSpPr>
                <a:spLocks noChangeArrowheads="1"/>
              </p:cNvSpPr>
              <p:nvPr/>
            </p:nvSpPr>
            <p:spPr bwMode="auto">
              <a:xfrm>
                <a:off x="678" y="595"/>
                <a:ext cx="516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219" name="Text Box 85"/>
              <p:cNvSpPr txBox="1">
                <a:spLocks noChangeArrowheads="1"/>
              </p:cNvSpPr>
              <p:nvPr/>
            </p:nvSpPr>
            <p:spPr bwMode="auto">
              <a:xfrm>
                <a:off x="576" y="576"/>
                <a:ext cx="720" cy="231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0"/>
                  <a:t>ArchDColl</a:t>
                </a:r>
              </a:p>
            </p:txBody>
          </p:sp>
        </p:grpSp>
        <p:sp>
          <p:nvSpPr>
            <p:cNvPr id="264216" name="Line 86"/>
            <p:cNvSpPr>
              <a:spLocks noChangeShapeType="1"/>
            </p:cNvSpPr>
            <p:nvPr/>
          </p:nvSpPr>
          <p:spPr bwMode="auto">
            <a:xfrm flipH="1">
              <a:off x="1620" y="331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17" name="Line 87"/>
            <p:cNvSpPr>
              <a:spLocks noChangeShapeType="1"/>
            </p:cNvSpPr>
            <p:nvPr/>
          </p:nvSpPr>
          <p:spPr bwMode="auto">
            <a:xfrm>
              <a:off x="1008" y="3600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88"/>
          <p:cNvGrpSpPr>
            <a:grpSpLocks/>
          </p:cNvGrpSpPr>
          <p:nvPr/>
        </p:nvGrpSpPr>
        <p:grpSpPr bwMode="auto">
          <a:xfrm>
            <a:off x="3429000" y="6110288"/>
            <a:ext cx="2057400" cy="366712"/>
            <a:chOff x="2064" y="3753"/>
            <a:chExt cx="1296" cy="231"/>
          </a:xfrm>
        </p:grpSpPr>
        <p:grpSp>
          <p:nvGrpSpPr>
            <p:cNvPr id="264211" name="Group 89"/>
            <p:cNvGrpSpPr>
              <a:grpSpLocks/>
            </p:cNvGrpSpPr>
            <p:nvPr/>
          </p:nvGrpSpPr>
          <p:grpSpPr bwMode="auto">
            <a:xfrm>
              <a:off x="2736" y="3753"/>
              <a:ext cx="624" cy="231"/>
              <a:chOff x="576" y="576"/>
              <a:chExt cx="720" cy="231"/>
            </a:xfrm>
          </p:grpSpPr>
          <p:sp>
            <p:nvSpPr>
              <p:cNvPr id="264213" name="Rectangle 90"/>
              <p:cNvSpPr>
                <a:spLocks noChangeArrowheads="1"/>
              </p:cNvSpPr>
              <p:nvPr/>
            </p:nvSpPr>
            <p:spPr bwMode="auto">
              <a:xfrm>
                <a:off x="678" y="595"/>
                <a:ext cx="516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214" name="Text Box 91"/>
              <p:cNvSpPr txBox="1">
                <a:spLocks noChangeArrowheads="1"/>
              </p:cNvSpPr>
              <p:nvPr/>
            </p:nvSpPr>
            <p:spPr bwMode="auto">
              <a:xfrm>
                <a:off x="576" y="576"/>
                <a:ext cx="720" cy="231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0"/>
                  <a:t>ArchDR</a:t>
                </a:r>
              </a:p>
            </p:txBody>
          </p:sp>
        </p:grpSp>
        <p:sp>
          <p:nvSpPr>
            <p:cNvPr id="264212" name="Line 92"/>
            <p:cNvSpPr>
              <a:spLocks noChangeShapeType="1"/>
            </p:cNvSpPr>
            <p:nvPr/>
          </p:nvSpPr>
          <p:spPr bwMode="auto">
            <a:xfrm>
              <a:off x="2064" y="393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93"/>
          <p:cNvGrpSpPr>
            <a:grpSpLocks/>
          </p:cNvGrpSpPr>
          <p:nvPr/>
        </p:nvGrpSpPr>
        <p:grpSpPr bwMode="auto">
          <a:xfrm>
            <a:off x="5562600" y="1752600"/>
            <a:ext cx="2819400" cy="4786313"/>
            <a:chOff x="3408" y="1008"/>
            <a:chExt cx="1776" cy="3015"/>
          </a:xfrm>
        </p:grpSpPr>
        <p:sp>
          <p:nvSpPr>
            <p:cNvPr id="264203" name="Line 94"/>
            <p:cNvSpPr>
              <a:spLocks noChangeShapeType="1"/>
            </p:cNvSpPr>
            <p:nvPr/>
          </p:nvSpPr>
          <p:spPr bwMode="auto">
            <a:xfrm>
              <a:off x="3408" y="393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04" name="Line 95"/>
            <p:cNvSpPr>
              <a:spLocks noChangeShapeType="1"/>
            </p:cNvSpPr>
            <p:nvPr/>
          </p:nvSpPr>
          <p:spPr bwMode="auto">
            <a:xfrm>
              <a:off x="3552" y="3216"/>
              <a:ext cx="532" cy="5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05" name="Line 96"/>
            <p:cNvSpPr>
              <a:spLocks noChangeShapeType="1"/>
            </p:cNvSpPr>
            <p:nvPr/>
          </p:nvSpPr>
          <p:spPr bwMode="auto">
            <a:xfrm>
              <a:off x="4752" y="2688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206" name="Line 97"/>
            <p:cNvSpPr>
              <a:spLocks noChangeShapeType="1"/>
            </p:cNvSpPr>
            <p:nvPr/>
          </p:nvSpPr>
          <p:spPr bwMode="auto">
            <a:xfrm>
              <a:off x="3456" y="2496"/>
              <a:ext cx="72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07" name="Line 98"/>
            <p:cNvSpPr>
              <a:spLocks noChangeShapeType="1"/>
            </p:cNvSpPr>
            <p:nvPr/>
          </p:nvSpPr>
          <p:spPr bwMode="auto">
            <a:xfrm>
              <a:off x="4224" y="2688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08" name="Line 99"/>
            <p:cNvSpPr>
              <a:spLocks noChangeShapeType="1"/>
            </p:cNvSpPr>
            <p:nvPr/>
          </p:nvSpPr>
          <p:spPr bwMode="auto">
            <a:xfrm>
              <a:off x="5184" y="1008"/>
              <a:ext cx="0" cy="2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09" name="Line 100"/>
            <p:cNvSpPr>
              <a:spLocks noChangeShapeType="1"/>
            </p:cNvSpPr>
            <p:nvPr/>
          </p:nvSpPr>
          <p:spPr bwMode="auto">
            <a:xfrm>
              <a:off x="4992" y="1776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10" name="Text Box 101"/>
            <p:cNvSpPr txBox="1">
              <a:spLocks noChangeArrowheads="1"/>
            </p:cNvSpPr>
            <p:nvPr/>
          </p:nvSpPr>
          <p:spPr bwMode="auto">
            <a:xfrm>
              <a:off x="3984" y="3792"/>
              <a:ext cx="1200" cy="231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/>
                <a:t>Minimal ArchDL</a:t>
              </a:r>
            </a:p>
          </p:txBody>
        </p:sp>
      </p:grpSp>
      <p:sp>
        <p:nvSpPr>
          <p:cNvPr id="264202" name="Rectangle 102"/>
          <p:cNvSpPr>
            <a:spLocks noChangeArrowheads="1"/>
          </p:cNvSpPr>
          <p:nvPr/>
        </p:nvSpPr>
        <p:spPr bwMode="auto">
          <a:xfrm>
            <a:off x="457200" y="5334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0">
                <a:solidFill>
                  <a:schemeClr val="tx2"/>
                </a:solidFill>
              </a:rPr>
              <a:t>A Minimal ArchDL in the 5S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249B63-CD08-4B3B-B5A8-D5D14E90DB33}" type="slidenum">
              <a:rPr lang="en-US" smtClean="0"/>
              <a:pPr/>
              <a:t>19</a:t>
            </a:fld>
            <a:endParaRPr lang="en-US" smtClean="0"/>
          </a:p>
        </p:txBody>
      </p:sp>
      <p:grpSp>
        <p:nvGrpSpPr>
          <p:cNvPr id="265219" name="Group 2"/>
          <p:cNvGrpSpPr>
            <a:grpSpLocks/>
          </p:cNvGrpSpPr>
          <p:nvPr/>
        </p:nvGrpSpPr>
        <p:grpSpPr bwMode="auto">
          <a:xfrm>
            <a:off x="1066800" y="628650"/>
            <a:ext cx="7188200" cy="4095750"/>
            <a:chOff x="672" y="288"/>
            <a:chExt cx="4528" cy="2580"/>
          </a:xfrm>
        </p:grpSpPr>
        <p:grpSp>
          <p:nvGrpSpPr>
            <p:cNvPr id="265227" name="Group 3"/>
            <p:cNvGrpSpPr>
              <a:grpSpLocks/>
            </p:cNvGrpSpPr>
            <p:nvPr/>
          </p:nvGrpSpPr>
          <p:grpSpPr bwMode="auto">
            <a:xfrm>
              <a:off x="720" y="357"/>
              <a:ext cx="170" cy="424"/>
              <a:chOff x="759" y="522"/>
              <a:chExt cx="170" cy="424"/>
            </a:xfrm>
          </p:grpSpPr>
          <p:sp>
            <p:nvSpPr>
              <p:cNvPr id="265321" name="Oval 4"/>
              <p:cNvSpPr>
                <a:spLocks noChangeArrowheads="1"/>
              </p:cNvSpPr>
              <p:nvPr/>
            </p:nvSpPr>
            <p:spPr bwMode="auto">
              <a:xfrm>
                <a:off x="759" y="522"/>
                <a:ext cx="170" cy="169"/>
              </a:xfrm>
              <a:prstGeom prst="ellips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322" name="Line 5"/>
              <p:cNvSpPr>
                <a:spLocks noChangeShapeType="1"/>
              </p:cNvSpPr>
              <p:nvPr/>
            </p:nvSpPr>
            <p:spPr bwMode="auto">
              <a:xfrm>
                <a:off x="844" y="691"/>
                <a:ext cx="1" cy="17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323" name="Line 6"/>
              <p:cNvSpPr>
                <a:spLocks noChangeShapeType="1"/>
              </p:cNvSpPr>
              <p:nvPr/>
            </p:nvSpPr>
            <p:spPr bwMode="auto">
              <a:xfrm>
                <a:off x="844" y="861"/>
                <a:ext cx="85" cy="85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324" name="Line 7"/>
              <p:cNvSpPr>
                <a:spLocks noChangeShapeType="1"/>
              </p:cNvSpPr>
              <p:nvPr/>
            </p:nvSpPr>
            <p:spPr bwMode="auto">
              <a:xfrm flipH="1">
                <a:off x="759" y="861"/>
                <a:ext cx="85" cy="85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325" name="Line 8"/>
              <p:cNvSpPr>
                <a:spLocks noChangeShapeType="1"/>
              </p:cNvSpPr>
              <p:nvPr/>
            </p:nvSpPr>
            <p:spPr bwMode="auto">
              <a:xfrm flipH="1">
                <a:off x="759" y="734"/>
                <a:ext cx="85" cy="4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326" name="Line 9"/>
              <p:cNvSpPr>
                <a:spLocks noChangeShapeType="1"/>
              </p:cNvSpPr>
              <p:nvPr/>
            </p:nvSpPr>
            <p:spPr bwMode="auto">
              <a:xfrm>
                <a:off x="844" y="734"/>
                <a:ext cx="85" cy="4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5228" name="Group 10"/>
            <p:cNvGrpSpPr>
              <a:grpSpLocks/>
            </p:cNvGrpSpPr>
            <p:nvPr/>
          </p:nvGrpSpPr>
          <p:grpSpPr bwMode="auto">
            <a:xfrm>
              <a:off x="1314" y="464"/>
              <a:ext cx="508" cy="509"/>
              <a:chOff x="1353" y="629"/>
              <a:chExt cx="508" cy="509"/>
            </a:xfrm>
          </p:grpSpPr>
          <p:grpSp>
            <p:nvGrpSpPr>
              <p:cNvPr id="265315" name="Group 11"/>
              <p:cNvGrpSpPr>
                <a:grpSpLocks/>
              </p:cNvGrpSpPr>
              <p:nvPr/>
            </p:nvGrpSpPr>
            <p:grpSpPr bwMode="auto">
              <a:xfrm>
                <a:off x="1353" y="629"/>
                <a:ext cx="508" cy="509"/>
                <a:chOff x="1353" y="629"/>
                <a:chExt cx="508" cy="509"/>
              </a:xfrm>
            </p:grpSpPr>
            <p:sp>
              <p:nvSpPr>
                <p:cNvPr id="265319" name="Freeform 12"/>
                <p:cNvSpPr>
                  <a:spLocks/>
                </p:cNvSpPr>
                <p:nvPr/>
              </p:nvSpPr>
              <p:spPr bwMode="auto">
                <a:xfrm>
                  <a:off x="1353" y="629"/>
                  <a:ext cx="508" cy="509"/>
                </a:xfrm>
                <a:custGeom>
                  <a:avLst/>
                  <a:gdLst>
                    <a:gd name="T0" fmla="*/ 0 w 508"/>
                    <a:gd name="T1" fmla="*/ 0 h 509"/>
                    <a:gd name="T2" fmla="*/ 0 w 508"/>
                    <a:gd name="T3" fmla="*/ 509 h 509"/>
                    <a:gd name="T4" fmla="*/ 445 w 508"/>
                    <a:gd name="T5" fmla="*/ 509 h 509"/>
                    <a:gd name="T6" fmla="*/ 508 w 508"/>
                    <a:gd name="T7" fmla="*/ 446 h 509"/>
                    <a:gd name="T8" fmla="*/ 508 w 508"/>
                    <a:gd name="T9" fmla="*/ 0 h 509"/>
                    <a:gd name="T10" fmla="*/ 0 w 508"/>
                    <a:gd name="T11" fmla="*/ 0 h 5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08"/>
                    <a:gd name="T19" fmla="*/ 0 h 509"/>
                    <a:gd name="T20" fmla="*/ 508 w 508"/>
                    <a:gd name="T21" fmla="*/ 509 h 50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08" h="509">
                      <a:moveTo>
                        <a:pt x="0" y="0"/>
                      </a:moveTo>
                      <a:lnTo>
                        <a:pt x="0" y="509"/>
                      </a:lnTo>
                      <a:lnTo>
                        <a:pt x="445" y="509"/>
                      </a:lnTo>
                      <a:lnTo>
                        <a:pt x="508" y="446"/>
                      </a:lnTo>
                      <a:lnTo>
                        <a:pt x="50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320" name="Freeform 13"/>
                <p:cNvSpPr>
                  <a:spLocks/>
                </p:cNvSpPr>
                <p:nvPr/>
              </p:nvSpPr>
              <p:spPr bwMode="auto">
                <a:xfrm>
                  <a:off x="1798" y="1075"/>
                  <a:ext cx="63" cy="63"/>
                </a:xfrm>
                <a:custGeom>
                  <a:avLst/>
                  <a:gdLst>
                    <a:gd name="T0" fmla="*/ 0 w 643"/>
                    <a:gd name="T1" fmla="*/ 6 h 643"/>
                    <a:gd name="T2" fmla="*/ 2 w 643"/>
                    <a:gd name="T3" fmla="*/ 0 h 643"/>
                    <a:gd name="T4" fmla="*/ 6 w 643"/>
                    <a:gd name="T5" fmla="*/ 0 h 643"/>
                    <a:gd name="T6" fmla="*/ 0 60000 65536"/>
                    <a:gd name="T7" fmla="*/ 0 60000 65536"/>
                    <a:gd name="T8" fmla="*/ 0 60000 65536"/>
                    <a:gd name="T9" fmla="*/ 0 w 643"/>
                    <a:gd name="T10" fmla="*/ 0 h 643"/>
                    <a:gd name="T11" fmla="*/ 643 w 643"/>
                    <a:gd name="T12" fmla="*/ 643 h 64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43" h="643">
                      <a:moveTo>
                        <a:pt x="0" y="643"/>
                      </a:moveTo>
                      <a:lnTo>
                        <a:pt x="167" y="22"/>
                      </a:lnTo>
                      <a:cubicBezTo>
                        <a:pt x="231" y="120"/>
                        <a:pt x="402" y="120"/>
                        <a:pt x="643" y="0"/>
                      </a:cubicBezTo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5316" name="Rectangle 14"/>
              <p:cNvSpPr>
                <a:spLocks noChangeArrowheads="1"/>
              </p:cNvSpPr>
              <p:nvPr/>
            </p:nvSpPr>
            <p:spPr bwMode="auto">
              <a:xfrm>
                <a:off x="1548" y="704"/>
                <a:ext cx="146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imes New Roman" pitchFamily="18" charset="0"/>
                  </a:rPr>
                  <a:t>5S </a:t>
                </a:r>
                <a:endParaRPr lang="en-US" b="0"/>
              </a:p>
            </p:txBody>
          </p:sp>
          <p:sp>
            <p:nvSpPr>
              <p:cNvPr id="265317" name="Rectangle 15"/>
              <p:cNvSpPr>
                <a:spLocks noChangeArrowheads="1"/>
              </p:cNvSpPr>
              <p:nvPr/>
            </p:nvSpPr>
            <p:spPr bwMode="auto">
              <a:xfrm>
                <a:off x="1481" y="841"/>
                <a:ext cx="249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imes New Roman" pitchFamily="18" charset="0"/>
                  </a:rPr>
                  <a:t>Meta</a:t>
                </a:r>
                <a:endParaRPr lang="en-US" b="0"/>
              </a:p>
            </p:txBody>
          </p:sp>
          <p:sp>
            <p:nvSpPr>
              <p:cNvPr id="265318" name="Rectangle 16"/>
              <p:cNvSpPr>
                <a:spLocks noChangeArrowheads="1"/>
              </p:cNvSpPr>
              <p:nvPr/>
            </p:nvSpPr>
            <p:spPr bwMode="auto">
              <a:xfrm>
                <a:off x="1455" y="977"/>
                <a:ext cx="305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imes New Roman" pitchFamily="18" charset="0"/>
                  </a:rPr>
                  <a:t>Model</a:t>
                </a:r>
                <a:endParaRPr lang="en-US" b="0"/>
              </a:p>
            </p:txBody>
          </p:sp>
        </p:grpSp>
        <p:grpSp>
          <p:nvGrpSpPr>
            <p:cNvPr id="265229" name="Group 17"/>
            <p:cNvGrpSpPr>
              <a:grpSpLocks/>
            </p:cNvGrpSpPr>
            <p:nvPr/>
          </p:nvGrpSpPr>
          <p:grpSpPr bwMode="auto">
            <a:xfrm>
              <a:off x="2197" y="450"/>
              <a:ext cx="933" cy="424"/>
              <a:chOff x="2236" y="615"/>
              <a:chExt cx="933" cy="424"/>
            </a:xfrm>
          </p:grpSpPr>
          <p:grpSp>
            <p:nvGrpSpPr>
              <p:cNvPr id="265310" name="Group 18"/>
              <p:cNvGrpSpPr>
                <a:grpSpLocks/>
              </p:cNvGrpSpPr>
              <p:nvPr/>
            </p:nvGrpSpPr>
            <p:grpSpPr bwMode="auto">
              <a:xfrm>
                <a:off x="2236" y="615"/>
                <a:ext cx="933" cy="424"/>
                <a:chOff x="2236" y="615"/>
                <a:chExt cx="933" cy="424"/>
              </a:xfrm>
            </p:grpSpPr>
            <p:sp>
              <p:nvSpPr>
                <p:cNvPr id="265312" name="Freeform 19"/>
                <p:cNvSpPr>
                  <a:spLocks/>
                </p:cNvSpPr>
                <p:nvPr/>
              </p:nvSpPr>
              <p:spPr bwMode="auto">
                <a:xfrm>
                  <a:off x="2236" y="615"/>
                  <a:ext cx="933" cy="424"/>
                </a:xfrm>
                <a:custGeom>
                  <a:avLst/>
                  <a:gdLst>
                    <a:gd name="T0" fmla="*/ 106 w 933"/>
                    <a:gd name="T1" fmla="*/ 0 h 424"/>
                    <a:gd name="T2" fmla="*/ 0 w 933"/>
                    <a:gd name="T3" fmla="*/ 106 h 424"/>
                    <a:gd name="T4" fmla="*/ 0 w 933"/>
                    <a:gd name="T5" fmla="*/ 424 h 424"/>
                    <a:gd name="T6" fmla="*/ 827 w 933"/>
                    <a:gd name="T7" fmla="*/ 424 h 424"/>
                    <a:gd name="T8" fmla="*/ 933 w 933"/>
                    <a:gd name="T9" fmla="*/ 318 h 424"/>
                    <a:gd name="T10" fmla="*/ 933 w 933"/>
                    <a:gd name="T11" fmla="*/ 0 h 424"/>
                    <a:gd name="T12" fmla="*/ 106 w 933"/>
                    <a:gd name="T13" fmla="*/ 0 h 42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933"/>
                    <a:gd name="T22" fmla="*/ 0 h 424"/>
                    <a:gd name="T23" fmla="*/ 933 w 933"/>
                    <a:gd name="T24" fmla="*/ 424 h 42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933" h="424">
                      <a:moveTo>
                        <a:pt x="106" y="0"/>
                      </a:moveTo>
                      <a:lnTo>
                        <a:pt x="0" y="106"/>
                      </a:lnTo>
                      <a:lnTo>
                        <a:pt x="0" y="424"/>
                      </a:lnTo>
                      <a:lnTo>
                        <a:pt x="827" y="424"/>
                      </a:lnTo>
                      <a:lnTo>
                        <a:pt x="933" y="318"/>
                      </a:lnTo>
                      <a:lnTo>
                        <a:pt x="933" y="0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313" name="Freeform 20"/>
                <p:cNvSpPr>
                  <a:spLocks/>
                </p:cNvSpPr>
                <p:nvPr/>
              </p:nvSpPr>
              <p:spPr bwMode="auto">
                <a:xfrm>
                  <a:off x="2236" y="615"/>
                  <a:ext cx="933" cy="106"/>
                </a:xfrm>
                <a:custGeom>
                  <a:avLst/>
                  <a:gdLst>
                    <a:gd name="T0" fmla="*/ 0 w 933"/>
                    <a:gd name="T1" fmla="*/ 106 h 106"/>
                    <a:gd name="T2" fmla="*/ 827 w 933"/>
                    <a:gd name="T3" fmla="*/ 106 h 106"/>
                    <a:gd name="T4" fmla="*/ 933 w 933"/>
                    <a:gd name="T5" fmla="*/ 0 h 106"/>
                    <a:gd name="T6" fmla="*/ 0 60000 65536"/>
                    <a:gd name="T7" fmla="*/ 0 60000 65536"/>
                    <a:gd name="T8" fmla="*/ 0 60000 65536"/>
                    <a:gd name="T9" fmla="*/ 0 w 933"/>
                    <a:gd name="T10" fmla="*/ 0 h 106"/>
                    <a:gd name="T11" fmla="*/ 933 w 933"/>
                    <a:gd name="T12" fmla="*/ 106 h 10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33" h="106">
                      <a:moveTo>
                        <a:pt x="0" y="106"/>
                      </a:moveTo>
                      <a:lnTo>
                        <a:pt x="827" y="106"/>
                      </a:lnTo>
                      <a:lnTo>
                        <a:pt x="933" y="0"/>
                      </a:lnTo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314" name="Line 21"/>
                <p:cNvSpPr>
                  <a:spLocks noChangeShapeType="1"/>
                </p:cNvSpPr>
                <p:nvPr/>
              </p:nvSpPr>
              <p:spPr bwMode="auto">
                <a:xfrm>
                  <a:off x="3063" y="721"/>
                  <a:ext cx="1" cy="318"/>
                </a:xfrm>
                <a:prstGeom prst="line">
                  <a:avLst/>
                </a:prstGeom>
                <a:noFill/>
                <a:ln w="793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5311" name="Rectangle 22"/>
              <p:cNvSpPr>
                <a:spLocks noChangeArrowheads="1"/>
              </p:cNvSpPr>
              <p:nvPr/>
            </p:nvSpPr>
            <p:spPr bwMode="auto">
              <a:xfrm>
                <a:off x="2352" y="805"/>
                <a:ext cx="51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b="0">
                    <a:solidFill>
                      <a:srgbClr val="000000"/>
                    </a:solidFill>
                    <a:latin typeface="Times New Roman" pitchFamily="18" charset="0"/>
                  </a:rPr>
                  <a:t>5SGraph</a:t>
                </a:r>
                <a:endParaRPr lang="en-US" b="0"/>
              </a:p>
            </p:txBody>
          </p:sp>
        </p:grpSp>
        <p:sp>
          <p:nvSpPr>
            <p:cNvPr id="265230" name="Freeform 23"/>
            <p:cNvSpPr>
              <a:spLocks/>
            </p:cNvSpPr>
            <p:nvPr/>
          </p:nvSpPr>
          <p:spPr bwMode="auto">
            <a:xfrm>
              <a:off x="1872" y="588"/>
              <a:ext cx="297" cy="180"/>
            </a:xfrm>
            <a:custGeom>
              <a:avLst/>
              <a:gdLst>
                <a:gd name="T0" fmla="*/ 222 w 297"/>
                <a:gd name="T1" fmla="*/ 0 h 180"/>
                <a:gd name="T2" fmla="*/ 222 w 297"/>
                <a:gd name="T3" fmla="*/ 45 h 180"/>
                <a:gd name="T4" fmla="*/ 0 w 297"/>
                <a:gd name="T5" fmla="*/ 45 h 180"/>
                <a:gd name="T6" fmla="*/ 0 w 297"/>
                <a:gd name="T7" fmla="*/ 135 h 180"/>
                <a:gd name="T8" fmla="*/ 222 w 297"/>
                <a:gd name="T9" fmla="*/ 135 h 180"/>
                <a:gd name="T10" fmla="*/ 222 w 297"/>
                <a:gd name="T11" fmla="*/ 180 h 180"/>
                <a:gd name="T12" fmla="*/ 297 w 297"/>
                <a:gd name="T13" fmla="*/ 90 h 180"/>
                <a:gd name="T14" fmla="*/ 222 w 297"/>
                <a:gd name="T15" fmla="*/ 0 h 1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7"/>
                <a:gd name="T25" fmla="*/ 0 h 180"/>
                <a:gd name="T26" fmla="*/ 297 w 297"/>
                <a:gd name="T27" fmla="*/ 180 h 1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7" h="180">
                  <a:moveTo>
                    <a:pt x="222" y="0"/>
                  </a:moveTo>
                  <a:lnTo>
                    <a:pt x="222" y="45"/>
                  </a:lnTo>
                  <a:lnTo>
                    <a:pt x="0" y="45"/>
                  </a:lnTo>
                  <a:lnTo>
                    <a:pt x="0" y="135"/>
                  </a:lnTo>
                  <a:lnTo>
                    <a:pt x="222" y="135"/>
                  </a:lnTo>
                  <a:lnTo>
                    <a:pt x="222" y="180"/>
                  </a:lnTo>
                  <a:lnTo>
                    <a:pt x="297" y="9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231" name="Rectangle 24"/>
            <p:cNvSpPr>
              <a:spLocks noChangeArrowheads="1"/>
            </p:cNvSpPr>
            <p:nvPr/>
          </p:nvSpPr>
          <p:spPr bwMode="auto">
            <a:xfrm>
              <a:off x="742" y="766"/>
              <a:ext cx="2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</a:rPr>
                <a:t>DL </a:t>
              </a:r>
              <a:endParaRPr lang="en-US" b="0"/>
            </a:p>
          </p:txBody>
        </p:sp>
        <p:sp>
          <p:nvSpPr>
            <p:cNvPr id="265232" name="Rectangle 25"/>
            <p:cNvSpPr>
              <a:spLocks noChangeArrowheads="1"/>
            </p:cNvSpPr>
            <p:nvPr/>
          </p:nvSpPr>
          <p:spPr bwMode="auto">
            <a:xfrm>
              <a:off x="672" y="920"/>
              <a:ext cx="3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</a:rPr>
                <a:t>Expert</a:t>
              </a:r>
              <a:endParaRPr lang="en-US" b="0"/>
            </a:p>
          </p:txBody>
        </p:sp>
        <p:grpSp>
          <p:nvGrpSpPr>
            <p:cNvPr id="265233" name="Group 26"/>
            <p:cNvGrpSpPr>
              <a:grpSpLocks/>
            </p:cNvGrpSpPr>
            <p:nvPr/>
          </p:nvGrpSpPr>
          <p:grpSpPr bwMode="auto">
            <a:xfrm>
              <a:off x="3773" y="1214"/>
              <a:ext cx="169" cy="339"/>
              <a:chOff x="3812" y="1379"/>
              <a:chExt cx="169" cy="339"/>
            </a:xfrm>
          </p:grpSpPr>
          <p:sp>
            <p:nvSpPr>
              <p:cNvPr id="265304" name="Oval 27"/>
              <p:cNvSpPr>
                <a:spLocks noChangeArrowheads="1"/>
              </p:cNvSpPr>
              <p:nvPr/>
            </p:nvSpPr>
            <p:spPr bwMode="auto">
              <a:xfrm>
                <a:off x="3812" y="1379"/>
                <a:ext cx="169" cy="136"/>
              </a:xfrm>
              <a:prstGeom prst="ellips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305" name="Line 28"/>
              <p:cNvSpPr>
                <a:spLocks noChangeShapeType="1"/>
              </p:cNvSpPr>
              <p:nvPr/>
            </p:nvSpPr>
            <p:spPr bwMode="auto">
              <a:xfrm>
                <a:off x="3896" y="1515"/>
                <a:ext cx="1" cy="135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306" name="Line 29"/>
              <p:cNvSpPr>
                <a:spLocks noChangeShapeType="1"/>
              </p:cNvSpPr>
              <p:nvPr/>
            </p:nvSpPr>
            <p:spPr bwMode="auto">
              <a:xfrm>
                <a:off x="3896" y="1650"/>
                <a:ext cx="85" cy="6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307" name="Line 30"/>
              <p:cNvSpPr>
                <a:spLocks noChangeShapeType="1"/>
              </p:cNvSpPr>
              <p:nvPr/>
            </p:nvSpPr>
            <p:spPr bwMode="auto">
              <a:xfrm flipH="1">
                <a:off x="3812" y="1650"/>
                <a:ext cx="84" cy="6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308" name="Line 31"/>
              <p:cNvSpPr>
                <a:spLocks noChangeShapeType="1"/>
              </p:cNvSpPr>
              <p:nvPr/>
            </p:nvSpPr>
            <p:spPr bwMode="auto">
              <a:xfrm flipH="1">
                <a:off x="3812" y="1548"/>
                <a:ext cx="84" cy="34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309" name="Line 32"/>
              <p:cNvSpPr>
                <a:spLocks noChangeShapeType="1"/>
              </p:cNvSpPr>
              <p:nvPr/>
            </p:nvSpPr>
            <p:spPr bwMode="auto">
              <a:xfrm>
                <a:off x="3896" y="1548"/>
                <a:ext cx="85" cy="34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5234" name="Rectangle 33"/>
            <p:cNvSpPr>
              <a:spLocks noChangeArrowheads="1"/>
            </p:cNvSpPr>
            <p:nvPr/>
          </p:nvSpPr>
          <p:spPr bwMode="auto">
            <a:xfrm>
              <a:off x="3910" y="488"/>
              <a:ext cx="20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</a:rPr>
                <a:t>DL </a:t>
              </a:r>
              <a:endParaRPr lang="en-US" b="0"/>
            </a:p>
          </p:txBody>
        </p:sp>
        <p:sp>
          <p:nvSpPr>
            <p:cNvPr id="265235" name="Rectangle 34"/>
            <p:cNvSpPr>
              <a:spLocks noChangeArrowheads="1"/>
            </p:cNvSpPr>
            <p:nvPr/>
          </p:nvSpPr>
          <p:spPr bwMode="auto">
            <a:xfrm>
              <a:off x="3781" y="640"/>
              <a:ext cx="4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</a:rPr>
                <a:t>Designer</a:t>
              </a:r>
              <a:endParaRPr lang="en-US" b="0"/>
            </a:p>
          </p:txBody>
        </p:sp>
        <p:grpSp>
          <p:nvGrpSpPr>
            <p:cNvPr id="265236" name="Group 35"/>
            <p:cNvGrpSpPr>
              <a:grpSpLocks/>
            </p:cNvGrpSpPr>
            <p:nvPr/>
          </p:nvGrpSpPr>
          <p:grpSpPr bwMode="auto">
            <a:xfrm>
              <a:off x="2415" y="1143"/>
              <a:ext cx="470" cy="509"/>
              <a:chOff x="2454" y="1308"/>
              <a:chExt cx="470" cy="509"/>
            </a:xfrm>
          </p:grpSpPr>
          <p:sp>
            <p:nvSpPr>
              <p:cNvPr id="265302" name="Freeform 36"/>
              <p:cNvSpPr>
                <a:spLocks/>
              </p:cNvSpPr>
              <p:nvPr/>
            </p:nvSpPr>
            <p:spPr bwMode="auto">
              <a:xfrm>
                <a:off x="2454" y="1308"/>
                <a:ext cx="470" cy="509"/>
              </a:xfrm>
              <a:custGeom>
                <a:avLst/>
                <a:gdLst>
                  <a:gd name="T0" fmla="*/ 0 w 470"/>
                  <a:gd name="T1" fmla="*/ 0 h 509"/>
                  <a:gd name="T2" fmla="*/ 0 w 470"/>
                  <a:gd name="T3" fmla="*/ 509 h 509"/>
                  <a:gd name="T4" fmla="*/ 411 w 470"/>
                  <a:gd name="T5" fmla="*/ 509 h 509"/>
                  <a:gd name="T6" fmla="*/ 470 w 470"/>
                  <a:gd name="T7" fmla="*/ 445 h 509"/>
                  <a:gd name="T8" fmla="*/ 470 w 470"/>
                  <a:gd name="T9" fmla="*/ 0 h 509"/>
                  <a:gd name="T10" fmla="*/ 0 w 470"/>
                  <a:gd name="T11" fmla="*/ 0 h 5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0"/>
                  <a:gd name="T19" fmla="*/ 0 h 509"/>
                  <a:gd name="T20" fmla="*/ 470 w 470"/>
                  <a:gd name="T21" fmla="*/ 509 h 50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0" h="509">
                    <a:moveTo>
                      <a:pt x="0" y="0"/>
                    </a:moveTo>
                    <a:lnTo>
                      <a:pt x="0" y="509"/>
                    </a:lnTo>
                    <a:lnTo>
                      <a:pt x="411" y="509"/>
                    </a:lnTo>
                    <a:lnTo>
                      <a:pt x="470" y="445"/>
                    </a:lnTo>
                    <a:lnTo>
                      <a:pt x="47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6576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303" name="Freeform 37"/>
              <p:cNvSpPr>
                <a:spLocks/>
              </p:cNvSpPr>
              <p:nvPr/>
            </p:nvSpPr>
            <p:spPr bwMode="auto">
              <a:xfrm>
                <a:off x="2865" y="1753"/>
                <a:ext cx="59" cy="64"/>
              </a:xfrm>
              <a:custGeom>
                <a:avLst/>
                <a:gdLst>
                  <a:gd name="T0" fmla="*/ 0 w 594"/>
                  <a:gd name="T1" fmla="*/ 6 h 643"/>
                  <a:gd name="T2" fmla="*/ 1 w 594"/>
                  <a:gd name="T3" fmla="*/ 0 h 643"/>
                  <a:gd name="T4" fmla="*/ 6 w 594"/>
                  <a:gd name="T5" fmla="*/ 0 h 643"/>
                  <a:gd name="T6" fmla="*/ 0 60000 65536"/>
                  <a:gd name="T7" fmla="*/ 0 60000 65536"/>
                  <a:gd name="T8" fmla="*/ 0 60000 65536"/>
                  <a:gd name="T9" fmla="*/ 0 w 594"/>
                  <a:gd name="T10" fmla="*/ 0 h 643"/>
                  <a:gd name="T11" fmla="*/ 594 w 594"/>
                  <a:gd name="T12" fmla="*/ 643 h 64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94" h="643">
                    <a:moveTo>
                      <a:pt x="0" y="643"/>
                    </a:moveTo>
                    <a:lnTo>
                      <a:pt x="154" y="22"/>
                    </a:lnTo>
                    <a:cubicBezTo>
                      <a:pt x="213" y="120"/>
                      <a:pt x="371" y="120"/>
                      <a:pt x="594" y="0"/>
                    </a:cubicBezTo>
                  </a:path>
                </a:pathLst>
              </a:custGeom>
              <a:noFill/>
              <a:ln w="36576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5237" name="Rectangle 38"/>
            <p:cNvSpPr>
              <a:spLocks noChangeArrowheads="1"/>
            </p:cNvSpPr>
            <p:nvPr/>
          </p:nvSpPr>
          <p:spPr bwMode="auto">
            <a:xfrm>
              <a:off x="2567" y="1210"/>
              <a:ext cx="22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5SL </a:t>
              </a:r>
              <a:endParaRPr lang="en-US" b="0"/>
            </a:p>
          </p:txBody>
        </p:sp>
        <p:sp>
          <p:nvSpPr>
            <p:cNvPr id="265238" name="Rectangle 39"/>
            <p:cNvSpPr>
              <a:spLocks noChangeArrowheads="1"/>
            </p:cNvSpPr>
            <p:nvPr/>
          </p:nvSpPr>
          <p:spPr bwMode="auto">
            <a:xfrm>
              <a:off x="2586" y="1346"/>
              <a:ext cx="1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DL</a:t>
              </a:r>
              <a:endParaRPr lang="en-US" b="0"/>
            </a:p>
          </p:txBody>
        </p:sp>
        <p:sp>
          <p:nvSpPr>
            <p:cNvPr id="265239" name="Rectangle 40"/>
            <p:cNvSpPr>
              <a:spLocks noChangeArrowheads="1"/>
            </p:cNvSpPr>
            <p:nvPr/>
          </p:nvSpPr>
          <p:spPr bwMode="auto">
            <a:xfrm>
              <a:off x="2510" y="1482"/>
              <a:ext cx="30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Model</a:t>
              </a:r>
              <a:endParaRPr lang="en-US" b="0"/>
            </a:p>
          </p:txBody>
        </p:sp>
        <p:grpSp>
          <p:nvGrpSpPr>
            <p:cNvPr id="265240" name="Group 41"/>
            <p:cNvGrpSpPr>
              <a:grpSpLocks/>
            </p:cNvGrpSpPr>
            <p:nvPr/>
          </p:nvGrpSpPr>
          <p:grpSpPr bwMode="auto">
            <a:xfrm>
              <a:off x="2119" y="1935"/>
              <a:ext cx="933" cy="721"/>
              <a:chOff x="2158" y="2100"/>
              <a:chExt cx="933" cy="721"/>
            </a:xfrm>
          </p:grpSpPr>
          <p:grpSp>
            <p:nvGrpSpPr>
              <p:cNvPr id="265297" name="Group 42"/>
              <p:cNvGrpSpPr>
                <a:grpSpLocks/>
              </p:cNvGrpSpPr>
              <p:nvPr/>
            </p:nvGrpSpPr>
            <p:grpSpPr bwMode="auto">
              <a:xfrm>
                <a:off x="2158" y="2100"/>
                <a:ext cx="933" cy="721"/>
                <a:chOff x="2158" y="2100"/>
                <a:chExt cx="933" cy="721"/>
              </a:xfrm>
            </p:grpSpPr>
            <p:sp>
              <p:nvSpPr>
                <p:cNvPr id="265299" name="Freeform 43"/>
                <p:cNvSpPr>
                  <a:spLocks/>
                </p:cNvSpPr>
                <p:nvPr/>
              </p:nvSpPr>
              <p:spPr bwMode="auto">
                <a:xfrm>
                  <a:off x="2158" y="2100"/>
                  <a:ext cx="933" cy="721"/>
                </a:xfrm>
                <a:custGeom>
                  <a:avLst/>
                  <a:gdLst>
                    <a:gd name="T0" fmla="*/ 180 w 933"/>
                    <a:gd name="T1" fmla="*/ 0 h 721"/>
                    <a:gd name="T2" fmla="*/ 0 w 933"/>
                    <a:gd name="T3" fmla="*/ 180 h 721"/>
                    <a:gd name="T4" fmla="*/ 0 w 933"/>
                    <a:gd name="T5" fmla="*/ 721 h 721"/>
                    <a:gd name="T6" fmla="*/ 753 w 933"/>
                    <a:gd name="T7" fmla="*/ 721 h 721"/>
                    <a:gd name="T8" fmla="*/ 933 w 933"/>
                    <a:gd name="T9" fmla="*/ 540 h 721"/>
                    <a:gd name="T10" fmla="*/ 933 w 933"/>
                    <a:gd name="T11" fmla="*/ 0 h 721"/>
                    <a:gd name="T12" fmla="*/ 180 w 933"/>
                    <a:gd name="T13" fmla="*/ 0 h 7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933"/>
                    <a:gd name="T22" fmla="*/ 0 h 721"/>
                    <a:gd name="T23" fmla="*/ 933 w 933"/>
                    <a:gd name="T24" fmla="*/ 721 h 7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933" h="721">
                      <a:moveTo>
                        <a:pt x="180" y="0"/>
                      </a:moveTo>
                      <a:lnTo>
                        <a:pt x="0" y="180"/>
                      </a:lnTo>
                      <a:lnTo>
                        <a:pt x="0" y="721"/>
                      </a:lnTo>
                      <a:lnTo>
                        <a:pt x="753" y="721"/>
                      </a:lnTo>
                      <a:lnTo>
                        <a:pt x="933" y="540"/>
                      </a:lnTo>
                      <a:lnTo>
                        <a:pt x="933" y="0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300" name="Freeform 44"/>
                <p:cNvSpPr>
                  <a:spLocks/>
                </p:cNvSpPr>
                <p:nvPr/>
              </p:nvSpPr>
              <p:spPr bwMode="auto">
                <a:xfrm>
                  <a:off x="2158" y="2100"/>
                  <a:ext cx="933" cy="180"/>
                </a:xfrm>
                <a:custGeom>
                  <a:avLst/>
                  <a:gdLst>
                    <a:gd name="T0" fmla="*/ 0 w 933"/>
                    <a:gd name="T1" fmla="*/ 180 h 180"/>
                    <a:gd name="T2" fmla="*/ 753 w 933"/>
                    <a:gd name="T3" fmla="*/ 180 h 180"/>
                    <a:gd name="T4" fmla="*/ 933 w 933"/>
                    <a:gd name="T5" fmla="*/ 0 h 180"/>
                    <a:gd name="T6" fmla="*/ 0 60000 65536"/>
                    <a:gd name="T7" fmla="*/ 0 60000 65536"/>
                    <a:gd name="T8" fmla="*/ 0 60000 65536"/>
                    <a:gd name="T9" fmla="*/ 0 w 933"/>
                    <a:gd name="T10" fmla="*/ 0 h 180"/>
                    <a:gd name="T11" fmla="*/ 933 w 933"/>
                    <a:gd name="T12" fmla="*/ 180 h 18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33" h="180">
                      <a:moveTo>
                        <a:pt x="0" y="180"/>
                      </a:moveTo>
                      <a:lnTo>
                        <a:pt x="753" y="180"/>
                      </a:lnTo>
                      <a:lnTo>
                        <a:pt x="933" y="0"/>
                      </a:lnTo>
                    </a:path>
                  </a:pathLst>
                </a:custGeom>
                <a:noFill/>
                <a:ln w="793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301" name="Line 45"/>
                <p:cNvSpPr>
                  <a:spLocks noChangeShapeType="1"/>
                </p:cNvSpPr>
                <p:nvPr/>
              </p:nvSpPr>
              <p:spPr bwMode="auto">
                <a:xfrm>
                  <a:off x="2911" y="2280"/>
                  <a:ext cx="1" cy="541"/>
                </a:xfrm>
                <a:prstGeom prst="line">
                  <a:avLst/>
                </a:prstGeom>
                <a:noFill/>
                <a:ln w="793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5298" name="Rectangle 46"/>
              <p:cNvSpPr>
                <a:spLocks noChangeArrowheads="1"/>
              </p:cNvSpPr>
              <p:nvPr/>
            </p:nvSpPr>
            <p:spPr bwMode="auto">
              <a:xfrm>
                <a:off x="2231" y="2450"/>
                <a:ext cx="560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100" b="0">
                    <a:solidFill>
                      <a:srgbClr val="000000"/>
                    </a:solidFill>
                    <a:latin typeface="Times New Roman" pitchFamily="18" charset="0"/>
                  </a:rPr>
                  <a:t>5SLGen</a:t>
                </a:r>
                <a:endParaRPr lang="en-US" b="0"/>
              </a:p>
            </p:txBody>
          </p:sp>
        </p:grpSp>
        <p:grpSp>
          <p:nvGrpSpPr>
            <p:cNvPr id="265241" name="Group 47"/>
            <p:cNvGrpSpPr>
              <a:grpSpLocks/>
            </p:cNvGrpSpPr>
            <p:nvPr/>
          </p:nvGrpSpPr>
          <p:grpSpPr bwMode="auto">
            <a:xfrm>
              <a:off x="3575" y="366"/>
              <a:ext cx="169" cy="424"/>
              <a:chOff x="3614" y="531"/>
              <a:chExt cx="169" cy="424"/>
            </a:xfrm>
          </p:grpSpPr>
          <p:sp>
            <p:nvSpPr>
              <p:cNvPr id="265291" name="Oval 48"/>
              <p:cNvSpPr>
                <a:spLocks noChangeArrowheads="1"/>
              </p:cNvSpPr>
              <p:nvPr/>
            </p:nvSpPr>
            <p:spPr bwMode="auto">
              <a:xfrm>
                <a:off x="3614" y="531"/>
                <a:ext cx="169" cy="169"/>
              </a:xfrm>
              <a:prstGeom prst="ellips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92" name="Line 49"/>
              <p:cNvSpPr>
                <a:spLocks noChangeShapeType="1"/>
              </p:cNvSpPr>
              <p:nvPr/>
            </p:nvSpPr>
            <p:spPr bwMode="auto">
              <a:xfrm>
                <a:off x="3699" y="700"/>
                <a:ext cx="1" cy="17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93" name="Line 50"/>
              <p:cNvSpPr>
                <a:spLocks noChangeShapeType="1"/>
              </p:cNvSpPr>
              <p:nvPr/>
            </p:nvSpPr>
            <p:spPr bwMode="auto">
              <a:xfrm>
                <a:off x="3699" y="870"/>
                <a:ext cx="84" cy="85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94" name="Line 51"/>
              <p:cNvSpPr>
                <a:spLocks noChangeShapeType="1"/>
              </p:cNvSpPr>
              <p:nvPr/>
            </p:nvSpPr>
            <p:spPr bwMode="auto">
              <a:xfrm flipH="1">
                <a:off x="3614" y="870"/>
                <a:ext cx="85" cy="85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95" name="Line 52"/>
              <p:cNvSpPr>
                <a:spLocks noChangeShapeType="1"/>
              </p:cNvSpPr>
              <p:nvPr/>
            </p:nvSpPr>
            <p:spPr bwMode="auto">
              <a:xfrm flipH="1">
                <a:off x="3614" y="743"/>
                <a:ext cx="85" cy="4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96" name="Line 53"/>
              <p:cNvSpPr>
                <a:spLocks noChangeShapeType="1"/>
              </p:cNvSpPr>
              <p:nvPr/>
            </p:nvSpPr>
            <p:spPr bwMode="auto">
              <a:xfrm>
                <a:off x="3699" y="743"/>
                <a:ext cx="84" cy="4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5242" name="Rectangle 54"/>
            <p:cNvSpPr>
              <a:spLocks noChangeArrowheads="1"/>
            </p:cNvSpPr>
            <p:nvPr/>
          </p:nvSpPr>
          <p:spPr bwMode="auto">
            <a:xfrm>
              <a:off x="3577" y="1095"/>
              <a:ext cx="57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Practitioner</a:t>
              </a:r>
              <a:endParaRPr lang="en-US" b="0"/>
            </a:p>
          </p:txBody>
        </p:sp>
        <p:sp>
          <p:nvSpPr>
            <p:cNvPr id="265243" name="Freeform 55"/>
            <p:cNvSpPr>
              <a:spLocks noEditPoints="1"/>
            </p:cNvSpPr>
            <p:nvPr/>
          </p:nvSpPr>
          <p:spPr bwMode="auto">
            <a:xfrm>
              <a:off x="3828" y="1544"/>
              <a:ext cx="59" cy="300"/>
            </a:xfrm>
            <a:custGeom>
              <a:avLst/>
              <a:gdLst>
                <a:gd name="T0" fmla="*/ 5 w 302"/>
                <a:gd name="T1" fmla="*/ 58 h 1518"/>
                <a:gd name="T2" fmla="*/ 5 w 302"/>
                <a:gd name="T3" fmla="*/ 51 h 1518"/>
                <a:gd name="T4" fmla="*/ 7 w 302"/>
                <a:gd name="T5" fmla="*/ 51 h 1518"/>
                <a:gd name="T6" fmla="*/ 7 w 302"/>
                <a:gd name="T7" fmla="*/ 58 h 1518"/>
                <a:gd name="T8" fmla="*/ 5 w 302"/>
                <a:gd name="T9" fmla="*/ 58 h 1518"/>
                <a:gd name="T10" fmla="*/ 5 w 302"/>
                <a:gd name="T11" fmla="*/ 45 h 1518"/>
                <a:gd name="T12" fmla="*/ 5 w 302"/>
                <a:gd name="T13" fmla="*/ 38 h 1518"/>
                <a:gd name="T14" fmla="*/ 7 w 302"/>
                <a:gd name="T15" fmla="*/ 38 h 1518"/>
                <a:gd name="T16" fmla="*/ 7 w 302"/>
                <a:gd name="T17" fmla="*/ 45 h 1518"/>
                <a:gd name="T18" fmla="*/ 5 w 302"/>
                <a:gd name="T19" fmla="*/ 45 h 1518"/>
                <a:gd name="T20" fmla="*/ 5 w 302"/>
                <a:gd name="T21" fmla="*/ 33 h 1518"/>
                <a:gd name="T22" fmla="*/ 5 w 302"/>
                <a:gd name="T23" fmla="*/ 26 h 1518"/>
                <a:gd name="T24" fmla="*/ 7 w 302"/>
                <a:gd name="T25" fmla="*/ 26 h 1518"/>
                <a:gd name="T26" fmla="*/ 7 w 302"/>
                <a:gd name="T27" fmla="*/ 33 h 1518"/>
                <a:gd name="T28" fmla="*/ 5 w 302"/>
                <a:gd name="T29" fmla="*/ 33 h 1518"/>
                <a:gd name="T30" fmla="*/ 5 w 302"/>
                <a:gd name="T31" fmla="*/ 21 h 1518"/>
                <a:gd name="T32" fmla="*/ 5 w 302"/>
                <a:gd name="T33" fmla="*/ 14 h 1518"/>
                <a:gd name="T34" fmla="*/ 7 w 302"/>
                <a:gd name="T35" fmla="*/ 14 h 1518"/>
                <a:gd name="T36" fmla="*/ 7 w 302"/>
                <a:gd name="T37" fmla="*/ 21 h 1518"/>
                <a:gd name="T38" fmla="*/ 5 w 302"/>
                <a:gd name="T39" fmla="*/ 21 h 1518"/>
                <a:gd name="T40" fmla="*/ 5 w 302"/>
                <a:gd name="T41" fmla="*/ 9 h 1518"/>
                <a:gd name="T42" fmla="*/ 5 w 302"/>
                <a:gd name="T43" fmla="*/ 2 h 1518"/>
                <a:gd name="T44" fmla="*/ 7 w 302"/>
                <a:gd name="T45" fmla="*/ 2 h 1518"/>
                <a:gd name="T46" fmla="*/ 7 w 302"/>
                <a:gd name="T47" fmla="*/ 9 h 1518"/>
                <a:gd name="T48" fmla="*/ 5 w 302"/>
                <a:gd name="T49" fmla="*/ 9 h 1518"/>
                <a:gd name="T50" fmla="*/ 11 w 302"/>
                <a:gd name="T51" fmla="*/ 50 h 1518"/>
                <a:gd name="T52" fmla="*/ 6 w 302"/>
                <a:gd name="T53" fmla="*/ 59 h 1518"/>
                <a:gd name="T54" fmla="*/ 0 w 302"/>
                <a:gd name="T55" fmla="*/ 50 h 1518"/>
                <a:gd name="T56" fmla="*/ 1 w 302"/>
                <a:gd name="T57" fmla="*/ 48 h 1518"/>
                <a:gd name="T58" fmla="*/ 2 w 302"/>
                <a:gd name="T59" fmla="*/ 49 h 1518"/>
                <a:gd name="T60" fmla="*/ 6 w 302"/>
                <a:gd name="T61" fmla="*/ 57 h 1518"/>
                <a:gd name="T62" fmla="*/ 5 w 302"/>
                <a:gd name="T63" fmla="*/ 57 h 1518"/>
                <a:gd name="T64" fmla="*/ 10 w 302"/>
                <a:gd name="T65" fmla="*/ 49 h 1518"/>
                <a:gd name="T66" fmla="*/ 11 w 302"/>
                <a:gd name="T67" fmla="*/ 48 h 1518"/>
                <a:gd name="T68" fmla="*/ 11 w 302"/>
                <a:gd name="T69" fmla="*/ 50 h 1518"/>
                <a:gd name="T70" fmla="*/ 0 w 302"/>
                <a:gd name="T71" fmla="*/ 10 h 1518"/>
                <a:gd name="T72" fmla="*/ 6 w 302"/>
                <a:gd name="T73" fmla="*/ 0 h 1518"/>
                <a:gd name="T74" fmla="*/ 11 w 302"/>
                <a:gd name="T75" fmla="*/ 10 h 1518"/>
                <a:gd name="T76" fmla="*/ 11 w 302"/>
                <a:gd name="T77" fmla="*/ 11 h 1518"/>
                <a:gd name="T78" fmla="*/ 10 w 302"/>
                <a:gd name="T79" fmla="*/ 10 h 1518"/>
                <a:gd name="T80" fmla="*/ 5 w 302"/>
                <a:gd name="T81" fmla="*/ 2 h 1518"/>
                <a:gd name="T82" fmla="*/ 6 w 302"/>
                <a:gd name="T83" fmla="*/ 2 h 1518"/>
                <a:gd name="T84" fmla="*/ 2 w 302"/>
                <a:gd name="T85" fmla="*/ 10 h 1518"/>
                <a:gd name="T86" fmla="*/ 1 w 302"/>
                <a:gd name="T87" fmla="*/ 11 h 1518"/>
                <a:gd name="T88" fmla="*/ 0 w 302"/>
                <a:gd name="T89" fmla="*/ 10 h 151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02"/>
                <a:gd name="T136" fmla="*/ 0 h 1518"/>
                <a:gd name="T137" fmla="*/ 302 w 302"/>
                <a:gd name="T138" fmla="*/ 1518 h 151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02" h="1518">
                  <a:moveTo>
                    <a:pt x="129" y="1474"/>
                  </a:moveTo>
                  <a:lnTo>
                    <a:pt x="129" y="1295"/>
                  </a:lnTo>
                  <a:lnTo>
                    <a:pt x="173" y="1295"/>
                  </a:lnTo>
                  <a:lnTo>
                    <a:pt x="173" y="1474"/>
                  </a:lnTo>
                  <a:lnTo>
                    <a:pt x="129" y="1474"/>
                  </a:lnTo>
                  <a:close/>
                  <a:moveTo>
                    <a:pt x="129" y="1161"/>
                  </a:moveTo>
                  <a:lnTo>
                    <a:pt x="129" y="983"/>
                  </a:lnTo>
                  <a:lnTo>
                    <a:pt x="173" y="983"/>
                  </a:lnTo>
                  <a:lnTo>
                    <a:pt x="173" y="1161"/>
                  </a:lnTo>
                  <a:lnTo>
                    <a:pt x="129" y="1161"/>
                  </a:lnTo>
                  <a:close/>
                  <a:moveTo>
                    <a:pt x="129" y="849"/>
                  </a:moveTo>
                  <a:lnTo>
                    <a:pt x="129" y="670"/>
                  </a:lnTo>
                  <a:lnTo>
                    <a:pt x="173" y="670"/>
                  </a:lnTo>
                  <a:lnTo>
                    <a:pt x="173" y="849"/>
                  </a:lnTo>
                  <a:lnTo>
                    <a:pt x="129" y="849"/>
                  </a:lnTo>
                  <a:close/>
                  <a:moveTo>
                    <a:pt x="129" y="536"/>
                  </a:moveTo>
                  <a:lnTo>
                    <a:pt x="129" y="357"/>
                  </a:lnTo>
                  <a:lnTo>
                    <a:pt x="173" y="357"/>
                  </a:lnTo>
                  <a:lnTo>
                    <a:pt x="173" y="536"/>
                  </a:lnTo>
                  <a:lnTo>
                    <a:pt x="129" y="536"/>
                  </a:lnTo>
                  <a:close/>
                  <a:moveTo>
                    <a:pt x="129" y="223"/>
                  </a:moveTo>
                  <a:lnTo>
                    <a:pt x="129" y="45"/>
                  </a:lnTo>
                  <a:lnTo>
                    <a:pt x="173" y="45"/>
                  </a:lnTo>
                  <a:lnTo>
                    <a:pt x="173" y="223"/>
                  </a:lnTo>
                  <a:lnTo>
                    <a:pt x="129" y="223"/>
                  </a:lnTo>
                  <a:close/>
                  <a:moveTo>
                    <a:pt x="295" y="1271"/>
                  </a:moveTo>
                  <a:lnTo>
                    <a:pt x="151" y="1518"/>
                  </a:lnTo>
                  <a:lnTo>
                    <a:pt x="7" y="1271"/>
                  </a:lnTo>
                  <a:cubicBezTo>
                    <a:pt x="0" y="1260"/>
                    <a:pt x="4" y="1247"/>
                    <a:pt x="15" y="1240"/>
                  </a:cubicBezTo>
                  <a:cubicBezTo>
                    <a:pt x="25" y="1234"/>
                    <a:pt x="39" y="1238"/>
                    <a:pt x="45" y="1248"/>
                  </a:cubicBezTo>
                  <a:lnTo>
                    <a:pt x="170" y="1463"/>
                  </a:lnTo>
                  <a:lnTo>
                    <a:pt x="132" y="1463"/>
                  </a:lnTo>
                  <a:lnTo>
                    <a:pt x="257" y="1248"/>
                  </a:lnTo>
                  <a:cubicBezTo>
                    <a:pt x="263" y="1238"/>
                    <a:pt x="277" y="1234"/>
                    <a:pt x="287" y="1240"/>
                  </a:cubicBezTo>
                  <a:cubicBezTo>
                    <a:pt x="298" y="1247"/>
                    <a:pt x="302" y="1260"/>
                    <a:pt x="295" y="1271"/>
                  </a:cubicBezTo>
                  <a:close/>
                  <a:moveTo>
                    <a:pt x="7" y="248"/>
                  </a:moveTo>
                  <a:lnTo>
                    <a:pt x="151" y="0"/>
                  </a:lnTo>
                  <a:lnTo>
                    <a:pt x="295" y="248"/>
                  </a:lnTo>
                  <a:cubicBezTo>
                    <a:pt x="302" y="258"/>
                    <a:pt x="298" y="272"/>
                    <a:pt x="287" y="278"/>
                  </a:cubicBezTo>
                  <a:cubicBezTo>
                    <a:pt x="277" y="284"/>
                    <a:pt x="263" y="281"/>
                    <a:pt x="257" y="270"/>
                  </a:cubicBezTo>
                  <a:lnTo>
                    <a:pt x="132" y="56"/>
                  </a:lnTo>
                  <a:lnTo>
                    <a:pt x="170" y="56"/>
                  </a:lnTo>
                  <a:lnTo>
                    <a:pt x="45" y="270"/>
                  </a:lnTo>
                  <a:cubicBezTo>
                    <a:pt x="39" y="281"/>
                    <a:pt x="25" y="284"/>
                    <a:pt x="15" y="278"/>
                  </a:cubicBezTo>
                  <a:cubicBezTo>
                    <a:pt x="4" y="272"/>
                    <a:pt x="0" y="258"/>
                    <a:pt x="7" y="248"/>
                  </a:cubicBez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244" name="Freeform 56"/>
            <p:cNvSpPr>
              <a:spLocks/>
            </p:cNvSpPr>
            <p:nvPr/>
          </p:nvSpPr>
          <p:spPr bwMode="auto">
            <a:xfrm>
              <a:off x="3094" y="2147"/>
              <a:ext cx="379" cy="169"/>
            </a:xfrm>
            <a:custGeom>
              <a:avLst/>
              <a:gdLst>
                <a:gd name="T0" fmla="*/ 284 w 379"/>
                <a:gd name="T1" fmla="*/ 169 h 169"/>
                <a:gd name="T2" fmla="*/ 284 w 379"/>
                <a:gd name="T3" fmla="*/ 127 h 169"/>
                <a:gd name="T4" fmla="*/ 0 w 379"/>
                <a:gd name="T5" fmla="*/ 127 h 169"/>
                <a:gd name="T6" fmla="*/ 0 w 379"/>
                <a:gd name="T7" fmla="*/ 42 h 169"/>
                <a:gd name="T8" fmla="*/ 284 w 379"/>
                <a:gd name="T9" fmla="*/ 42 h 169"/>
                <a:gd name="T10" fmla="*/ 285 w 379"/>
                <a:gd name="T11" fmla="*/ 0 h 169"/>
                <a:gd name="T12" fmla="*/ 379 w 379"/>
                <a:gd name="T13" fmla="*/ 85 h 169"/>
                <a:gd name="T14" fmla="*/ 284 w 379"/>
                <a:gd name="T15" fmla="*/ 169 h 1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79"/>
                <a:gd name="T25" fmla="*/ 0 h 169"/>
                <a:gd name="T26" fmla="*/ 379 w 379"/>
                <a:gd name="T27" fmla="*/ 169 h 1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79" h="169">
                  <a:moveTo>
                    <a:pt x="284" y="169"/>
                  </a:moveTo>
                  <a:lnTo>
                    <a:pt x="284" y="127"/>
                  </a:lnTo>
                  <a:lnTo>
                    <a:pt x="0" y="127"/>
                  </a:lnTo>
                  <a:lnTo>
                    <a:pt x="0" y="42"/>
                  </a:lnTo>
                  <a:lnTo>
                    <a:pt x="284" y="42"/>
                  </a:lnTo>
                  <a:lnTo>
                    <a:pt x="285" y="0"/>
                  </a:lnTo>
                  <a:lnTo>
                    <a:pt x="379" y="85"/>
                  </a:lnTo>
                  <a:lnTo>
                    <a:pt x="284" y="169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5245" name="Group 57"/>
            <p:cNvGrpSpPr>
              <a:grpSpLocks/>
            </p:cNvGrpSpPr>
            <p:nvPr/>
          </p:nvGrpSpPr>
          <p:grpSpPr bwMode="auto">
            <a:xfrm>
              <a:off x="4924" y="2069"/>
              <a:ext cx="170" cy="424"/>
              <a:chOff x="4963" y="2234"/>
              <a:chExt cx="170" cy="424"/>
            </a:xfrm>
          </p:grpSpPr>
          <p:sp>
            <p:nvSpPr>
              <p:cNvPr id="265285" name="Oval 58"/>
              <p:cNvSpPr>
                <a:spLocks noChangeArrowheads="1"/>
              </p:cNvSpPr>
              <p:nvPr/>
            </p:nvSpPr>
            <p:spPr bwMode="auto">
              <a:xfrm>
                <a:off x="4963" y="2234"/>
                <a:ext cx="170" cy="170"/>
              </a:xfrm>
              <a:prstGeom prst="ellips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86" name="Line 59"/>
              <p:cNvSpPr>
                <a:spLocks noChangeShapeType="1"/>
              </p:cNvSpPr>
              <p:nvPr/>
            </p:nvSpPr>
            <p:spPr bwMode="auto">
              <a:xfrm>
                <a:off x="5048" y="2404"/>
                <a:ext cx="1" cy="169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87" name="Line 60"/>
              <p:cNvSpPr>
                <a:spLocks noChangeShapeType="1"/>
              </p:cNvSpPr>
              <p:nvPr/>
            </p:nvSpPr>
            <p:spPr bwMode="auto">
              <a:xfrm>
                <a:off x="5048" y="2573"/>
                <a:ext cx="85" cy="85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88" name="Line 61"/>
              <p:cNvSpPr>
                <a:spLocks noChangeShapeType="1"/>
              </p:cNvSpPr>
              <p:nvPr/>
            </p:nvSpPr>
            <p:spPr bwMode="auto">
              <a:xfrm flipH="1">
                <a:off x="4963" y="2573"/>
                <a:ext cx="85" cy="85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89" name="Line 62"/>
              <p:cNvSpPr>
                <a:spLocks noChangeShapeType="1"/>
              </p:cNvSpPr>
              <p:nvPr/>
            </p:nvSpPr>
            <p:spPr bwMode="auto">
              <a:xfrm flipH="1">
                <a:off x="4963" y="2446"/>
                <a:ext cx="85" cy="4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90" name="Line 63"/>
              <p:cNvSpPr>
                <a:spLocks noChangeShapeType="1"/>
              </p:cNvSpPr>
              <p:nvPr/>
            </p:nvSpPr>
            <p:spPr bwMode="auto">
              <a:xfrm>
                <a:off x="5048" y="2446"/>
                <a:ext cx="85" cy="4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5246" name="Rectangle 64"/>
            <p:cNvSpPr>
              <a:spLocks noChangeArrowheads="1"/>
            </p:cNvSpPr>
            <p:nvPr/>
          </p:nvSpPr>
          <p:spPr bwMode="auto">
            <a:xfrm>
              <a:off x="4630" y="1937"/>
              <a:ext cx="5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</a:rPr>
                <a:t>Researcher</a:t>
              </a:r>
              <a:endParaRPr lang="en-US" b="0"/>
            </a:p>
          </p:txBody>
        </p:sp>
        <p:grpSp>
          <p:nvGrpSpPr>
            <p:cNvPr id="265247" name="Group 65"/>
            <p:cNvGrpSpPr>
              <a:grpSpLocks/>
            </p:cNvGrpSpPr>
            <p:nvPr/>
          </p:nvGrpSpPr>
          <p:grpSpPr bwMode="auto">
            <a:xfrm>
              <a:off x="3306" y="1871"/>
              <a:ext cx="1279" cy="722"/>
              <a:chOff x="3345" y="2036"/>
              <a:chExt cx="1279" cy="722"/>
            </a:xfrm>
          </p:grpSpPr>
          <p:sp>
            <p:nvSpPr>
              <p:cNvPr id="265279" name="Line 66"/>
              <p:cNvSpPr>
                <a:spLocks noChangeShapeType="1"/>
              </p:cNvSpPr>
              <p:nvPr/>
            </p:nvSpPr>
            <p:spPr bwMode="auto">
              <a:xfrm>
                <a:off x="3861" y="2036"/>
                <a:ext cx="763" cy="424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80" name="Line 67"/>
              <p:cNvSpPr>
                <a:spLocks noChangeShapeType="1"/>
              </p:cNvSpPr>
              <p:nvPr/>
            </p:nvSpPr>
            <p:spPr bwMode="auto">
              <a:xfrm flipV="1">
                <a:off x="4391" y="2460"/>
                <a:ext cx="218" cy="296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81" name="Freeform 68"/>
              <p:cNvSpPr>
                <a:spLocks/>
              </p:cNvSpPr>
              <p:nvPr/>
            </p:nvSpPr>
            <p:spPr bwMode="auto">
              <a:xfrm>
                <a:off x="3345" y="2036"/>
                <a:ext cx="1040" cy="721"/>
              </a:xfrm>
              <a:custGeom>
                <a:avLst/>
                <a:gdLst>
                  <a:gd name="T0" fmla="*/ 520 w 1040"/>
                  <a:gd name="T1" fmla="*/ 0 h 721"/>
                  <a:gd name="T2" fmla="*/ 0 w 1040"/>
                  <a:gd name="T3" fmla="*/ 721 h 721"/>
                  <a:gd name="T4" fmla="*/ 1040 w 1040"/>
                  <a:gd name="T5" fmla="*/ 721 h 721"/>
                  <a:gd name="T6" fmla="*/ 520 w 1040"/>
                  <a:gd name="T7" fmla="*/ 0 h 7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0"/>
                  <a:gd name="T13" fmla="*/ 0 h 721"/>
                  <a:gd name="T14" fmla="*/ 1040 w 1040"/>
                  <a:gd name="T15" fmla="*/ 721 h 7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0" h="721">
                    <a:moveTo>
                      <a:pt x="520" y="0"/>
                    </a:moveTo>
                    <a:lnTo>
                      <a:pt x="0" y="721"/>
                    </a:lnTo>
                    <a:lnTo>
                      <a:pt x="1040" y="721"/>
                    </a:lnTo>
                    <a:lnTo>
                      <a:pt x="520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82" name="Rectangle 69"/>
              <p:cNvSpPr>
                <a:spLocks noChangeArrowheads="1"/>
              </p:cNvSpPr>
              <p:nvPr/>
            </p:nvSpPr>
            <p:spPr bwMode="auto">
              <a:xfrm>
                <a:off x="3671" y="2351"/>
                <a:ext cx="411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imes New Roman" pitchFamily="18" charset="0"/>
                  </a:rPr>
                  <a:t>Tailored</a:t>
                </a:r>
                <a:endParaRPr lang="en-US" b="0"/>
              </a:p>
            </p:txBody>
          </p:sp>
          <p:sp>
            <p:nvSpPr>
              <p:cNvPr id="265283" name="Rectangle 70"/>
              <p:cNvSpPr>
                <a:spLocks noChangeArrowheads="1"/>
              </p:cNvSpPr>
              <p:nvPr/>
            </p:nvSpPr>
            <p:spPr bwMode="auto">
              <a:xfrm>
                <a:off x="3801" y="2488"/>
                <a:ext cx="18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imes New Roman" pitchFamily="18" charset="0"/>
                  </a:rPr>
                  <a:t>DL </a:t>
                </a:r>
                <a:endParaRPr lang="en-US" b="0"/>
              </a:p>
            </p:txBody>
          </p:sp>
          <p:sp>
            <p:nvSpPr>
              <p:cNvPr id="265284" name="Rectangle 71"/>
              <p:cNvSpPr>
                <a:spLocks noChangeArrowheads="1"/>
              </p:cNvSpPr>
              <p:nvPr/>
            </p:nvSpPr>
            <p:spPr bwMode="auto">
              <a:xfrm>
                <a:off x="3680" y="2624"/>
                <a:ext cx="39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imes New Roman" pitchFamily="18" charset="0"/>
                  </a:rPr>
                  <a:t>Services</a:t>
                </a:r>
                <a:endParaRPr lang="en-US" b="0"/>
              </a:p>
            </p:txBody>
          </p:sp>
        </p:grpSp>
        <p:grpSp>
          <p:nvGrpSpPr>
            <p:cNvPr id="265248" name="Group 72"/>
            <p:cNvGrpSpPr>
              <a:grpSpLocks/>
            </p:cNvGrpSpPr>
            <p:nvPr/>
          </p:nvGrpSpPr>
          <p:grpSpPr bwMode="auto">
            <a:xfrm>
              <a:off x="4458" y="1412"/>
              <a:ext cx="169" cy="424"/>
              <a:chOff x="4497" y="1577"/>
              <a:chExt cx="169" cy="424"/>
            </a:xfrm>
          </p:grpSpPr>
          <p:sp>
            <p:nvSpPr>
              <p:cNvPr id="265273" name="Oval 73"/>
              <p:cNvSpPr>
                <a:spLocks noChangeArrowheads="1"/>
              </p:cNvSpPr>
              <p:nvPr/>
            </p:nvSpPr>
            <p:spPr bwMode="auto">
              <a:xfrm>
                <a:off x="4497" y="1577"/>
                <a:ext cx="169" cy="169"/>
              </a:xfrm>
              <a:prstGeom prst="ellips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74" name="Line 74"/>
              <p:cNvSpPr>
                <a:spLocks noChangeShapeType="1"/>
              </p:cNvSpPr>
              <p:nvPr/>
            </p:nvSpPr>
            <p:spPr bwMode="auto">
              <a:xfrm>
                <a:off x="4582" y="1746"/>
                <a:ext cx="1" cy="17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75" name="Line 75"/>
              <p:cNvSpPr>
                <a:spLocks noChangeShapeType="1"/>
              </p:cNvSpPr>
              <p:nvPr/>
            </p:nvSpPr>
            <p:spPr bwMode="auto">
              <a:xfrm>
                <a:off x="4582" y="1916"/>
                <a:ext cx="84" cy="85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76" name="Line 76"/>
              <p:cNvSpPr>
                <a:spLocks noChangeShapeType="1"/>
              </p:cNvSpPr>
              <p:nvPr/>
            </p:nvSpPr>
            <p:spPr bwMode="auto">
              <a:xfrm flipH="1">
                <a:off x="4497" y="1916"/>
                <a:ext cx="85" cy="85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77" name="Line 77"/>
              <p:cNvSpPr>
                <a:spLocks noChangeShapeType="1"/>
              </p:cNvSpPr>
              <p:nvPr/>
            </p:nvSpPr>
            <p:spPr bwMode="auto">
              <a:xfrm flipH="1">
                <a:off x="4497" y="1789"/>
                <a:ext cx="85" cy="4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78" name="Line 78"/>
              <p:cNvSpPr>
                <a:spLocks noChangeShapeType="1"/>
              </p:cNvSpPr>
              <p:nvPr/>
            </p:nvSpPr>
            <p:spPr bwMode="auto">
              <a:xfrm>
                <a:off x="4582" y="1789"/>
                <a:ext cx="84" cy="42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5249" name="Rectangle 79"/>
            <p:cNvSpPr>
              <a:spLocks noChangeArrowheads="1"/>
            </p:cNvSpPr>
            <p:nvPr/>
          </p:nvSpPr>
          <p:spPr bwMode="auto">
            <a:xfrm>
              <a:off x="4396" y="1281"/>
              <a:ext cx="39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Teacher</a:t>
              </a:r>
              <a:endParaRPr lang="en-US" b="0"/>
            </a:p>
          </p:txBody>
        </p:sp>
        <p:grpSp>
          <p:nvGrpSpPr>
            <p:cNvPr id="265250" name="Group 80"/>
            <p:cNvGrpSpPr>
              <a:grpSpLocks/>
            </p:cNvGrpSpPr>
            <p:nvPr/>
          </p:nvGrpSpPr>
          <p:grpSpPr bwMode="auto">
            <a:xfrm>
              <a:off x="763" y="1595"/>
              <a:ext cx="975" cy="1273"/>
              <a:chOff x="802" y="1760"/>
              <a:chExt cx="975" cy="1273"/>
            </a:xfrm>
          </p:grpSpPr>
          <p:sp>
            <p:nvSpPr>
              <p:cNvPr id="265271" name="Freeform 81"/>
              <p:cNvSpPr>
                <a:spLocks/>
              </p:cNvSpPr>
              <p:nvPr/>
            </p:nvSpPr>
            <p:spPr bwMode="auto">
              <a:xfrm>
                <a:off x="802" y="1760"/>
                <a:ext cx="975" cy="1273"/>
              </a:xfrm>
              <a:custGeom>
                <a:avLst/>
                <a:gdLst>
                  <a:gd name="T0" fmla="*/ 48 w 9861"/>
                  <a:gd name="T1" fmla="*/ 0 h 12867"/>
                  <a:gd name="T2" fmla="*/ 0 w 9861"/>
                  <a:gd name="T3" fmla="*/ 16 h 12867"/>
                  <a:gd name="T4" fmla="*/ 0 w 9861"/>
                  <a:gd name="T5" fmla="*/ 110 h 12867"/>
                  <a:gd name="T6" fmla="*/ 48 w 9861"/>
                  <a:gd name="T7" fmla="*/ 126 h 12867"/>
                  <a:gd name="T8" fmla="*/ 96 w 9861"/>
                  <a:gd name="T9" fmla="*/ 110 h 12867"/>
                  <a:gd name="T10" fmla="*/ 96 w 9861"/>
                  <a:gd name="T11" fmla="*/ 16 h 12867"/>
                  <a:gd name="T12" fmla="*/ 48 w 9861"/>
                  <a:gd name="T13" fmla="*/ 0 h 128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861"/>
                  <a:gd name="T22" fmla="*/ 0 h 12867"/>
                  <a:gd name="T23" fmla="*/ 9861 w 9861"/>
                  <a:gd name="T24" fmla="*/ 12867 h 128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861" h="12867">
                    <a:moveTo>
                      <a:pt x="4930" y="0"/>
                    </a:moveTo>
                    <a:cubicBezTo>
                      <a:pt x="2207" y="0"/>
                      <a:pt x="0" y="721"/>
                      <a:pt x="0" y="1609"/>
                    </a:cubicBezTo>
                    <a:lnTo>
                      <a:pt x="0" y="11259"/>
                    </a:lnTo>
                    <a:cubicBezTo>
                      <a:pt x="0" y="12147"/>
                      <a:pt x="2207" y="12867"/>
                      <a:pt x="4930" y="12867"/>
                    </a:cubicBezTo>
                    <a:cubicBezTo>
                      <a:pt x="7654" y="12867"/>
                      <a:pt x="9861" y="12147"/>
                      <a:pt x="9861" y="11259"/>
                    </a:cubicBezTo>
                    <a:lnTo>
                      <a:pt x="9861" y="1609"/>
                    </a:lnTo>
                    <a:cubicBezTo>
                      <a:pt x="9861" y="721"/>
                      <a:pt x="7654" y="0"/>
                      <a:pt x="4930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72" name="Freeform 82"/>
              <p:cNvSpPr>
                <a:spLocks/>
              </p:cNvSpPr>
              <p:nvPr/>
            </p:nvSpPr>
            <p:spPr bwMode="auto">
              <a:xfrm>
                <a:off x="802" y="1919"/>
                <a:ext cx="975" cy="160"/>
              </a:xfrm>
              <a:custGeom>
                <a:avLst/>
                <a:gdLst>
                  <a:gd name="T0" fmla="*/ 0 w 975"/>
                  <a:gd name="T1" fmla="*/ 0 h 160"/>
                  <a:gd name="T2" fmla="*/ 487 w 975"/>
                  <a:gd name="T3" fmla="*/ 160 h 160"/>
                  <a:gd name="T4" fmla="*/ 975 w 975"/>
                  <a:gd name="T5" fmla="*/ 0 h 160"/>
                  <a:gd name="T6" fmla="*/ 0 60000 65536"/>
                  <a:gd name="T7" fmla="*/ 0 60000 65536"/>
                  <a:gd name="T8" fmla="*/ 0 60000 65536"/>
                  <a:gd name="T9" fmla="*/ 0 w 975"/>
                  <a:gd name="T10" fmla="*/ 0 h 160"/>
                  <a:gd name="T11" fmla="*/ 975 w 975"/>
                  <a:gd name="T12" fmla="*/ 160 h 1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75" h="160">
                    <a:moveTo>
                      <a:pt x="0" y="0"/>
                    </a:moveTo>
                    <a:cubicBezTo>
                      <a:pt x="0" y="88"/>
                      <a:pt x="218" y="160"/>
                      <a:pt x="487" y="160"/>
                    </a:cubicBezTo>
                    <a:cubicBezTo>
                      <a:pt x="756" y="160"/>
                      <a:pt x="975" y="88"/>
                      <a:pt x="975" y="0"/>
                    </a:cubicBezTo>
                  </a:path>
                </a:pathLst>
              </a:custGeom>
              <a:noFill/>
              <a:ln w="7938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5251" name="Rectangle 83"/>
            <p:cNvSpPr>
              <a:spLocks noChangeArrowheads="1"/>
            </p:cNvSpPr>
            <p:nvPr/>
          </p:nvSpPr>
          <p:spPr bwMode="auto">
            <a:xfrm>
              <a:off x="966" y="1588"/>
              <a:ext cx="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0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b="0"/>
            </a:p>
          </p:txBody>
        </p:sp>
        <p:sp>
          <p:nvSpPr>
            <p:cNvPr id="265252" name="Rectangle 84"/>
            <p:cNvSpPr>
              <a:spLocks noChangeArrowheads="1"/>
            </p:cNvSpPr>
            <p:nvPr/>
          </p:nvSpPr>
          <p:spPr bwMode="auto">
            <a:xfrm>
              <a:off x="1031" y="1603"/>
              <a:ext cx="5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</a:rPr>
                <a:t>omponent</a:t>
              </a:r>
              <a:endParaRPr lang="en-US" b="0"/>
            </a:p>
          </p:txBody>
        </p:sp>
        <p:sp>
          <p:nvSpPr>
            <p:cNvPr id="265253" name="Rectangle 85"/>
            <p:cNvSpPr>
              <a:spLocks noChangeArrowheads="1"/>
            </p:cNvSpPr>
            <p:nvPr/>
          </p:nvSpPr>
          <p:spPr bwMode="auto">
            <a:xfrm>
              <a:off x="1120" y="1760"/>
              <a:ext cx="2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</a:rPr>
                <a:t>pool</a:t>
              </a:r>
              <a:endParaRPr lang="en-US" b="0"/>
            </a:p>
          </p:txBody>
        </p:sp>
        <p:sp>
          <p:nvSpPr>
            <p:cNvPr id="265254" name="Rectangle 86"/>
            <p:cNvSpPr>
              <a:spLocks noChangeArrowheads="1"/>
            </p:cNvSpPr>
            <p:nvPr/>
          </p:nvSpPr>
          <p:spPr bwMode="auto">
            <a:xfrm>
              <a:off x="984" y="2008"/>
              <a:ext cx="55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 New Roman" pitchFamily="18" charset="0"/>
                </a:rPr>
                <a:t>ODLSearch,</a:t>
              </a:r>
              <a:endParaRPr lang="en-US" b="0"/>
            </a:p>
          </p:txBody>
        </p:sp>
        <p:sp>
          <p:nvSpPr>
            <p:cNvPr id="265255" name="Rectangle 87"/>
            <p:cNvSpPr>
              <a:spLocks noChangeArrowheads="1"/>
            </p:cNvSpPr>
            <p:nvPr/>
          </p:nvSpPr>
          <p:spPr bwMode="auto">
            <a:xfrm>
              <a:off x="984" y="2126"/>
              <a:ext cx="57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 New Roman" pitchFamily="18" charset="0"/>
                </a:rPr>
                <a:t>ODLBrowse,</a:t>
              </a:r>
              <a:endParaRPr lang="en-US" b="0"/>
            </a:p>
          </p:txBody>
        </p:sp>
        <p:sp>
          <p:nvSpPr>
            <p:cNvPr id="265256" name="Rectangle 88"/>
            <p:cNvSpPr>
              <a:spLocks noChangeArrowheads="1"/>
            </p:cNvSpPr>
            <p:nvPr/>
          </p:nvSpPr>
          <p:spPr bwMode="auto">
            <a:xfrm>
              <a:off x="984" y="2245"/>
              <a:ext cx="45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 New Roman" pitchFamily="18" charset="0"/>
                </a:rPr>
                <a:t>ODLRate,</a:t>
              </a:r>
              <a:endParaRPr lang="en-US" b="0"/>
            </a:p>
          </p:txBody>
        </p:sp>
        <p:sp>
          <p:nvSpPr>
            <p:cNvPr id="265257" name="Rectangle 89"/>
            <p:cNvSpPr>
              <a:spLocks noChangeArrowheads="1"/>
            </p:cNvSpPr>
            <p:nvPr/>
          </p:nvSpPr>
          <p:spPr bwMode="auto">
            <a:xfrm>
              <a:off x="984" y="2364"/>
              <a:ext cx="57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 New Roman" pitchFamily="18" charset="0"/>
                </a:rPr>
                <a:t>ODLReview,</a:t>
              </a:r>
              <a:endParaRPr lang="en-US" b="0"/>
            </a:p>
          </p:txBody>
        </p:sp>
        <p:sp>
          <p:nvSpPr>
            <p:cNvPr id="265258" name="Rectangle 90"/>
            <p:cNvSpPr>
              <a:spLocks noChangeArrowheads="1"/>
            </p:cNvSpPr>
            <p:nvPr/>
          </p:nvSpPr>
          <p:spPr bwMode="auto">
            <a:xfrm>
              <a:off x="1286" y="2482"/>
              <a:ext cx="23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 New Roman" pitchFamily="18" charset="0"/>
                </a:rPr>
                <a:t>…….</a:t>
              </a:r>
              <a:endParaRPr lang="en-US" b="0"/>
            </a:p>
          </p:txBody>
        </p:sp>
        <p:sp>
          <p:nvSpPr>
            <p:cNvPr id="265259" name="Freeform 91"/>
            <p:cNvSpPr>
              <a:spLocks noEditPoints="1"/>
            </p:cNvSpPr>
            <p:nvPr/>
          </p:nvSpPr>
          <p:spPr bwMode="auto">
            <a:xfrm>
              <a:off x="4235" y="1790"/>
              <a:ext cx="199" cy="261"/>
            </a:xfrm>
            <a:custGeom>
              <a:avLst/>
              <a:gdLst>
                <a:gd name="T0" fmla="*/ 0 w 1008"/>
                <a:gd name="T1" fmla="*/ 50 h 1320"/>
                <a:gd name="T2" fmla="*/ 5 w 1008"/>
                <a:gd name="T3" fmla="*/ 44 h 1320"/>
                <a:gd name="T4" fmla="*/ 6 w 1008"/>
                <a:gd name="T5" fmla="*/ 45 h 1320"/>
                <a:gd name="T6" fmla="*/ 2 w 1008"/>
                <a:gd name="T7" fmla="*/ 51 h 1320"/>
                <a:gd name="T8" fmla="*/ 0 w 1008"/>
                <a:gd name="T9" fmla="*/ 50 h 1320"/>
                <a:gd name="T10" fmla="*/ 8 w 1008"/>
                <a:gd name="T11" fmla="*/ 40 h 1320"/>
                <a:gd name="T12" fmla="*/ 12 w 1008"/>
                <a:gd name="T13" fmla="*/ 34 h 1320"/>
                <a:gd name="T14" fmla="*/ 13 w 1008"/>
                <a:gd name="T15" fmla="*/ 36 h 1320"/>
                <a:gd name="T16" fmla="*/ 9 w 1008"/>
                <a:gd name="T17" fmla="*/ 41 h 1320"/>
                <a:gd name="T18" fmla="*/ 8 w 1008"/>
                <a:gd name="T19" fmla="*/ 40 h 1320"/>
                <a:gd name="T20" fmla="*/ 15 w 1008"/>
                <a:gd name="T21" fmla="*/ 30 h 1320"/>
                <a:gd name="T22" fmla="*/ 19 w 1008"/>
                <a:gd name="T23" fmla="*/ 25 h 1320"/>
                <a:gd name="T24" fmla="*/ 21 w 1008"/>
                <a:gd name="T25" fmla="*/ 26 h 1320"/>
                <a:gd name="T26" fmla="*/ 17 w 1008"/>
                <a:gd name="T27" fmla="*/ 31 h 1320"/>
                <a:gd name="T28" fmla="*/ 15 w 1008"/>
                <a:gd name="T29" fmla="*/ 30 h 1320"/>
                <a:gd name="T30" fmla="*/ 23 w 1008"/>
                <a:gd name="T31" fmla="*/ 21 h 1320"/>
                <a:gd name="T32" fmla="*/ 27 w 1008"/>
                <a:gd name="T33" fmla="*/ 15 h 1320"/>
                <a:gd name="T34" fmla="*/ 28 w 1008"/>
                <a:gd name="T35" fmla="*/ 16 h 1320"/>
                <a:gd name="T36" fmla="*/ 24 w 1008"/>
                <a:gd name="T37" fmla="*/ 22 h 1320"/>
                <a:gd name="T38" fmla="*/ 23 w 1008"/>
                <a:gd name="T39" fmla="*/ 21 h 1320"/>
                <a:gd name="T40" fmla="*/ 30 w 1008"/>
                <a:gd name="T41" fmla="*/ 11 h 1320"/>
                <a:gd name="T42" fmla="*/ 34 w 1008"/>
                <a:gd name="T43" fmla="*/ 5 h 1320"/>
                <a:gd name="T44" fmla="*/ 36 w 1008"/>
                <a:gd name="T45" fmla="*/ 6 h 1320"/>
                <a:gd name="T46" fmla="*/ 31 w 1008"/>
                <a:gd name="T47" fmla="*/ 12 h 1320"/>
                <a:gd name="T48" fmla="*/ 30 w 1008"/>
                <a:gd name="T49" fmla="*/ 11 h 1320"/>
                <a:gd name="T50" fmla="*/ 37 w 1008"/>
                <a:gd name="T51" fmla="*/ 1 h 1320"/>
                <a:gd name="T52" fmla="*/ 38 w 1008"/>
                <a:gd name="T53" fmla="*/ 1 h 1320"/>
                <a:gd name="T54" fmla="*/ 39 w 1008"/>
                <a:gd name="T55" fmla="*/ 2 h 1320"/>
                <a:gd name="T56" fmla="*/ 39 w 1008"/>
                <a:gd name="T57" fmla="*/ 2 h 1320"/>
                <a:gd name="T58" fmla="*/ 37 w 1008"/>
                <a:gd name="T59" fmla="*/ 1 h 1320"/>
                <a:gd name="T60" fmla="*/ 10 w 1008"/>
                <a:gd name="T61" fmla="*/ 47 h 1320"/>
                <a:gd name="T62" fmla="*/ 0 w 1008"/>
                <a:gd name="T63" fmla="*/ 52 h 1320"/>
                <a:gd name="T64" fmla="*/ 1 w 1008"/>
                <a:gd name="T65" fmla="*/ 41 h 1320"/>
                <a:gd name="T66" fmla="*/ 2 w 1008"/>
                <a:gd name="T67" fmla="*/ 40 h 1320"/>
                <a:gd name="T68" fmla="*/ 3 w 1008"/>
                <a:gd name="T69" fmla="*/ 41 h 1320"/>
                <a:gd name="T70" fmla="*/ 2 w 1008"/>
                <a:gd name="T71" fmla="*/ 50 h 1320"/>
                <a:gd name="T72" fmla="*/ 1 w 1008"/>
                <a:gd name="T73" fmla="*/ 49 h 1320"/>
                <a:gd name="T74" fmla="*/ 10 w 1008"/>
                <a:gd name="T75" fmla="*/ 46 h 1320"/>
                <a:gd name="T76" fmla="*/ 11 w 1008"/>
                <a:gd name="T77" fmla="*/ 46 h 1320"/>
                <a:gd name="T78" fmla="*/ 10 w 1008"/>
                <a:gd name="T79" fmla="*/ 47 h 1320"/>
                <a:gd name="T80" fmla="*/ 29 w 1008"/>
                <a:gd name="T81" fmla="*/ 4 h 1320"/>
                <a:gd name="T82" fmla="*/ 39 w 1008"/>
                <a:gd name="T83" fmla="*/ 0 h 1320"/>
                <a:gd name="T84" fmla="*/ 38 w 1008"/>
                <a:gd name="T85" fmla="*/ 11 h 1320"/>
                <a:gd name="T86" fmla="*/ 37 w 1008"/>
                <a:gd name="T87" fmla="*/ 12 h 1320"/>
                <a:gd name="T88" fmla="*/ 36 w 1008"/>
                <a:gd name="T89" fmla="*/ 11 h 1320"/>
                <a:gd name="T90" fmla="*/ 37 w 1008"/>
                <a:gd name="T91" fmla="*/ 1 h 1320"/>
                <a:gd name="T92" fmla="*/ 38 w 1008"/>
                <a:gd name="T93" fmla="*/ 2 h 1320"/>
                <a:gd name="T94" fmla="*/ 30 w 1008"/>
                <a:gd name="T95" fmla="*/ 6 h 1320"/>
                <a:gd name="T96" fmla="*/ 28 w 1008"/>
                <a:gd name="T97" fmla="*/ 5 h 1320"/>
                <a:gd name="T98" fmla="*/ 29 w 1008"/>
                <a:gd name="T99" fmla="*/ 4 h 13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08"/>
                <a:gd name="T151" fmla="*/ 0 h 1320"/>
                <a:gd name="T152" fmla="*/ 1008 w 1008"/>
                <a:gd name="T153" fmla="*/ 1320 h 132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08" h="1320">
                  <a:moveTo>
                    <a:pt x="9" y="1272"/>
                  </a:moveTo>
                  <a:lnTo>
                    <a:pt x="118" y="1129"/>
                  </a:lnTo>
                  <a:lnTo>
                    <a:pt x="153" y="1157"/>
                  </a:lnTo>
                  <a:lnTo>
                    <a:pt x="45" y="1299"/>
                  </a:lnTo>
                  <a:lnTo>
                    <a:pt x="9" y="1272"/>
                  </a:lnTo>
                  <a:close/>
                  <a:moveTo>
                    <a:pt x="199" y="1023"/>
                  </a:moveTo>
                  <a:lnTo>
                    <a:pt x="307" y="881"/>
                  </a:lnTo>
                  <a:lnTo>
                    <a:pt x="343" y="908"/>
                  </a:lnTo>
                  <a:lnTo>
                    <a:pt x="234" y="1050"/>
                  </a:lnTo>
                  <a:lnTo>
                    <a:pt x="199" y="1023"/>
                  </a:lnTo>
                  <a:close/>
                  <a:moveTo>
                    <a:pt x="389" y="774"/>
                  </a:moveTo>
                  <a:lnTo>
                    <a:pt x="497" y="632"/>
                  </a:lnTo>
                  <a:lnTo>
                    <a:pt x="532" y="659"/>
                  </a:lnTo>
                  <a:lnTo>
                    <a:pt x="424" y="801"/>
                  </a:lnTo>
                  <a:lnTo>
                    <a:pt x="389" y="774"/>
                  </a:lnTo>
                  <a:close/>
                  <a:moveTo>
                    <a:pt x="578" y="526"/>
                  </a:moveTo>
                  <a:lnTo>
                    <a:pt x="687" y="384"/>
                  </a:lnTo>
                  <a:lnTo>
                    <a:pt x="722" y="411"/>
                  </a:lnTo>
                  <a:lnTo>
                    <a:pt x="614" y="553"/>
                  </a:lnTo>
                  <a:lnTo>
                    <a:pt x="578" y="526"/>
                  </a:lnTo>
                  <a:close/>
                  <a:moveTo>
                    <a:pt x="768" y="277"/>
                  </a:moveTo>
                  <a:lnTo>
                    <a:pt x="876" y="135"/>
                  </a:lnTo>
                  <a:lnTo>
                    <a:pt x="912" y="162"/>
                  </a:lnTo>
                  <a:lnTo>
                    <a:pt x="803" y="304"/>
                  </a:lnTo>
                  <a:lnTo>
                    <a:pt x="768" y="277"/>
                  </a:lnTo>
                  <a:close/>
                  <a:moveTo>
                    <a:pt x="958" y="28"/>
                  </a:moveTo>
                  <a:lnTo>
                    <a:pt x="963" y="21"/>
                  </a:lnTo>
                  <a:lnTo>
                    <a:pt x="999" y="48"/>
                  </a:lnTo>
                  <a:lnTo>
                    <a:pt x="993" y="56"/>
                  </a:lnTo>
                  <a:lnTo>
                    <a:pt x="958" y="28"/>
                  </a:lnTo>
                  <a:close/>
                  <a:moveTo>
                    <a:pt x="265" y="1211"/>
                  </a:moveTo>
                  <a:lnTo>
                    <a:pt x="0" y="1320"/>
                  </a:lnTo>
                  <a:lnTo>
                    <a:pt x="36" y="1036"/>
                  </a:lnTo>
                  <a:cubicBezTo>
                    <a:pt x="37" y="1024"/>
                    <a:pt x="48" y="1015"/>
                    <a:pt x="60" y="1017"/>
                  </a:cubicBezTo>
                  <a:cubicBezTo>
                    <a:pt x="73" y="1018"/>
                    <a:pt x="81" y="1029"/>
                    <a:pt x="80" y="1042"/>
                  </a:cubicBezTo>
                  <a:lnTo>
                    <a:pt x="49" y="1288"/>
                  </a:lnTo>
                  <a:lnTo>
                    <a:pt x="19" y="1264"/>
                  </a:lnTo>
                  <a:lnTo>
                    <a:pt x="248" y="1170"/>
                  </a:lnTo>
                  <a:cubicBezTo>
                    <a:pt x="259" y="1165"/>
                    <a:pt x="273" y="1171"/>
                    <a:pt x="277" y="1182"/>
                  </a:cubicBezTo>
                  <a:cubicBezTo>
                    <a:pt x="282" y="1193"/>
                    <a:pt x="276" y="1206"/>
                    <a:pt x="265" y="1211"/>
                  </a:cubicBezTo>
                  <a:close/>
                  <a:moveTo>
                    <a:pt x="743" y="109"/>
                  </a:moveTo>
                  <a:lnTo>
                    <a:pt x="1008" y="0"/>
                  </a:lnTo>
                  <a:lnTo>
                    <a:pt x="972" y="284"/>
                  </a:lnTo>
                  <a:cubicBezTo>
                    <a:pt x="971" y="296"/>
                    <a:pt x="960" y="305"/>
                    <a:pt x="947" y="303"/>
                  </a:cubicBezTo>
                  <a:cubicBezTo>
                    <a:pt x="935" y="302"/>
                    <a:pt x="926" y="291"/>
                    <a:pt x="928" y="278"/>
                  </a:cubicBezTo>
                  <a:lnTo>
                    <a:pt x="959" y="32"/>
                  </a:lnTo>
                  <a:lnTo>
                    <a:pt x="989" y="56"/>
                  </a:lnTo>
                  <a:lnTo>
                    <a:pt x="760" y="150"/>
                  </a:lnTo>
                  <a:cubicBezTo>
                    <a:pt x="748" y="155"/>
                    <a:pt x="735" y="149"/>
                    <a:pt x="731" y="138"/>
                  </a:cubicBezTo>
                  <a:cubicBezTo>
                    <a:pt x="726" y="127"/>
                    <a:pt x="731" y="114"/>
                    <a:pt x="743" y="109"/>
                  </a:cubicBez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260" name="Freeform 92"/>
            <p:cNvSpPr>
              <a:spLocks/>
            </p:cNvSpPr>
            <p:nvPr/>
          </p:nvSpPr>
          <p:spPr bwMode="auto">
            <a:xfrm>
              <a:off x="1738" y="2217"/>
              <a:ext cx="328" cy="186"/>
            </a:xfrm>
            <a:custGeom>
              <a:avLst/>
              <a:gdLst>
                <a:gd name="T0" fmla="*/ 246 w 328"/>
                <a:gd name="T1" fmla="*/ 0 h 186"/>
                <a:gd name="T2" fmla="*/ 246 w 328"/>
                <a:gd name="T3" fmla="*/ 47 h 186"/>
                <a:gd name="T4" fmla="*/ 0 w 328"/>
                <a:gd name="T5" fmla="*/ 47 h 186"/>
                <a:gd name="T6" fmla="*/ 0 w 328"/>
                <a:gd name="T7" fmla="*/ 140 h 186"/>
                <a:gd name="T8" fmla="*/ 246 w 328"/>
                <a:gd name="T9" fmla="*/ 140 h 186"/>
                <a:gd name="T10" fmla="*/ 246 w 328"/>
                <a:gd name="T11" fmla="*/ 186 h 186"/>
                <a:gd name="T12" fmla="*/ 328 w 328"/>
                <a:gd name="T13" fmla="*/ 93 h 186"/>
                <a:gd name="T14" fmla="*/ 246 w 328"/>
                <a:gd name="T15" fmla="*/ 0 h 1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8"/>
                <a:gd name="T25" fmla="*/ 0 h 186"/>
                <a:gd name="T26" fmla="*/ 328 w 328"/>
                <a:gd name="T27" fmla="*/ 186 h 1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8" h="186">
                  <a:moveTo>
                    <a:pt x="246" y="0"/>
                  </a:moveTo>
                  <a:lnTo>
                    <a:pt x="246" y="47"/>
                  </a:lnTo>
                  <a:lnTo>
                    <a:pt x="0" y="47"/>
                  </a:lnTo>
                  <a:lnTo>
                    <a:pt x="0" y="140"/>
                  </a:lnTo>
                  <a:lnTo>
                    <a:pt x="246" y="140"/>
                  </a:lnTo>
                  <a:lnTo>
                    <a:pt x="246" y="186"/>
                  </a:lnTo>
                  <a:lnTo>
                    <a:pt x="328" y="93"/>
                  </a:lnTo>
                  <a:lnTo>
                    <a:pt x="246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261" name="Rectangle 93"/>
            <p:cNvSpPr>
              <a:spLocks noChangeArrowheads="1"/>
            </p:cNvSpPr>
            <p:nvPr/>
          </p:nvSpPr>
          <p:spPr bwMode="auto">
            <a:xfrm>
              <a:off x="1096" y="288"/>
              <a:ext cx="10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0">
                  <a:solidFill>
                    <a:srgbClr val="000000"/>
                  </a:solidFill>
                  <a:latin typeface="Times New Roman" pitchFamily="18" charset="0"/>
                </a:rPr>
                <a:t>Requirements (1)</a:t>
              </a:r>
              <a:endParaRPr lang="en-US" b="0"/>
            </a:p>
          </p:txBody>
        </p:sp>
        <p:sp>
          <p:nvSpPr>
            <p:cNvPr id="265262" name="Freeform 94"/>
            <p:cNvSpPr>
              <a:spLocks/>
            </p:cNvSpPr>
            <p:nvPr/>
          </p:nvSpPr>
          <p:spPr bwMode="auto">
            <a:xfrm>
              <a:off x="2557" y="903"/>
              <a:ext cx="170" cy="219"/>
            </a:xfrm>
            <a:custGeom>
              <a:avLst/>
              <a:gdLst>
                <a:gd name="T0" fmla="*/ 0 w 170"/>
                <a:gd name="T1" fmla="*/ 164 h 219"/>
                <a:gd name="T2" fmla="*/ 43 w 170"/>
                <a:gd name="T3" fmla="*/ 164 h 219"/>
                <a:gd name="T4" fmla="*/ 43 w 170"/>
                <a:gd name="T5" fmla="*/ 0 h 219"/>
                <a:gd name="T6" fmla="*/ 127 w 170"/>
                <a:gd name="T7" fmla="*/ 0 h 219"/>
                <a:gd name="T8" fmla="*/ 127 w 170"/>
                <a:gd name="T9" fmla="*/ 164 h 219"/>
                <a:gd name="T10" fmla="*/ 170 w 170"/>
                <a:gd name="T11" fmla="*/ 164 h 219"/>
                <a:gd name="T12" fmla="*/ 85 w 170"/>
                <a:gd name="T13" fmla="*/ 219 h 219"/>
                <a:gd name="T14" fmla="*/ 0 w 170"/>
                <a:gd name="T15" fmla="*/ 164 h 2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0"/>
                <a:gd name="T25" fmla="*/ 0 h 219"/>
                <a:gd name="T26" fmla="*/ 170 w 170"/>
                <a:gd name="T27" fmla="*/ 219 h 21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0" h="219">
                  <a:moveTo>
                    <a:pt x="0" y="164"/>
                  </a:moveTo>
                  <a:lnTo>
                    <a:pt x="43" y="164"/>
                  </a:lnTo>
                  <a:lnTo>
                    <a:pt x="43" y="0"/>
                  </a:lnTo>
                  <a:lnTo>
                    <a:pt x="127" y="0"/>
                  </a:lnTo>
                  <a:lnTo>
                    <a:pt x="127" y="164"/>
                  </a:lnTo>
                  <a:lnTo>
                    <a:pt x="170" y="164"/>
                  </a:lnTo>
                  <a:lnTo>
                    <a:pt x="85" y="219"/>
                  </a:lnTo>
                  <a:lnTo>
                    <a:pt x="0" y="164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263" name="Freeform 95"/>
            <p:cNvSpPr>
              <a:spLocks/>
            </p:cNvSpPr>
            <p:nvPr/>
          </p:nvSpPr>
          <p:spPr bwMode="auto">
            <a:xfrm>
              <a:off x="2543" y="1694"/>
              <a:ext cx="170" cy="212"/>
            </a:xfrm>
            <a:custGeom>
              <a:avLst/>
              <a:gdLst>
                <a:gd name="T0" fmla="*/ 0 w 170"/>
                <a:gd name="T1" fmla="*/ 159 h 212"/>
                <a:gd name="T2" fmla="*/ 43 w 170"/>
                <a:gd name="T3" fmla="*/ 159 h 212"/>
                <a:gd name="T4" fmla="*/ 43 w 170"/>
                <a:gd name="T5" fmla="*/ 0 h 212"/>
                <a:gd name="T6" fmla="*/ 127 w 170"/>
                <a:gd name="T7" fmla="*/ 0 h 212"/>
                <a:gd name="T8" fmla="*/ 127 w 170"/>
                <a:gd name="T9" fmla="*/ 159 h 212"/>
                <a:gd name="T10" fmla="*/ 170 w 170"/>
                <a:gd name="T11" fmla="*/ 159 h 212"/>
                <a:gd name="T12" fmla="*/ 85 w 170"/>
                <a:gd name="T13" fmla="*/ 212 h 212"/>
                <a:gd name="T14" fmla="*/ 0 w 170"/>
                <a:gd name="T15" fmla="*/ 159 h 2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0"/>
                <a:gd name="T25" fmla="*/ 0 h 212"/>
                <a:gd name="T26" fmla="*/ 170 w 170"/>
                <a:gd name="T27" fmla="*/ 212 h 2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0" h="212">
                  <a:moveTo>
                    <a:pt x="0" y="159"/>
                  </a:moveTo>
                  <a:lnTo>
                    <a:pt x="43" y="159"/>
                  </a:lnTo>
                  <a:lnTo>
                    <a:pt x="43" y="0"/>
                  </a:lnTo>
                  <a:lnTo>
                    <a:pt x="127" y="0"/>
                  </a:lnTo>
                  <a:lnTo>
                    <a:pt x="127" y="159"/>
                  </a:lnTo>
                  <a:lnTo>
                    <a:pt x="170" y="159"/>
                  </a:lnTo>
                  <a:lnTo>
                    <a:pt x="85" y="212"/>
                  </a:lnTo>
                  <a:lnTo>
                    <a:pt x="0" y="159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264" name="Freeform 96"/>
            <p:cNvSpPr>
              <a:spLocks noEditPoints="1"/>
            </p:cNvSpPr>
            <p:nvPr/>
          </p:nvSpPr>
          <p:spPr bwMode="auto">
            <a:xfrm>
              <a:off x="3179" y="556"/>
              <a:ext cx="342" cy="43"/>
            </a:xfrm>
            <a:custGeom>
              <a:avLst/>
              <a:gdLst>
                <a:gd name="T0" fmla="*/ 67 w 1728"/>
                <a:gd name="T1" fmla="*/ 5 h 214"/>
                <a:gd name="T2" fmla="*/ 7 w 1728"/>
                <a:gd name="T3" fmla="*/ 5 h 214"/>
                <a:gd name="T4" fmla="*/ 7 w 1728"/>
                <a:gd name="T5" fmla="*/ 4 h 214"/>
                <a:gd name="T6" fmla="*/ 7 w 1728"/>
                <a:gd name="T7" fmla="*/ 4 h 214"/>
                <a:gd name="T8" fmla="*/ 67 w 1728"/>
                <a:gd name="T9" fmla="*/ 4 h 214"/>
                <a:gd name="T10" fmla="*/ 68 w 1728"/>
                <a:gd name="T11" fmla="*/ 4 h 214"/>
                <a:gd name="T12" fmla="*/ 67 w 1728"/>
                <a:gd name="T13" fmla="*/ 5 h 214"/>
                <a:gd name="T14" fmla="*/ 8 w 1728"/>
                <a:gd name="T15" fmla="*/ 9 h 214"/>
                <a:gd name="T16" fmla="*/ 0 w 1728"/>
                <a:gd name="T17" fmla="*/ 4 h 214"/>
                <a:gd name="T18" fmla="*/ 8 w 1728"/>
                <a:gd name="T19" fmla="*/ 0 h 214"/>
                <a:gd name="T20" fmla="*/ 8 w 1728"/>
                <a:gd name="T21" fmla="*/ 9 h 2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28"/>
                <a:gd name="T34" fmla="*/ 0 h 214"/>
                <a:gd name="T35" fmla="*/ 1728 w 1728"/>
                <a:gd name="T36" fmla="*/ 214 h 21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28" h="214">
                  <a:moveTo>
                    <a:pt x="1715" y="121"/>
                  </a:moveTo>
                  <a:lnTo>
                    <a:pt x="179" y="121"/>
                  </a:lnTo>
                  <a:cubicBezTo>
                    <a:pt x="171" y="121"/>
                    <a:pt x="165" y="115"/>
                    <a:pt x="165" y="107"/>
                  </a:cubicBezTo>
                  <a:cubicBezTo>
                    <a:pt x="165" y="100"/>
                    <a:pt x="171" y="94"/>
                    <a:pt x="179" y="94"/>
                  </a:cubicBezTo>
                  <a:lnTo>
                    <a:pt x="1715" y="94"/>
                  </a:lnTo>
                  <a:cubicBezTo>
                    <a:pt x="1722" y="94"/>
                    <a:pt x="1728" y="100"/>
                    <a:pt x="1728" y="107"/>
                  </a:cubicBezTo>
                  <a:cubicBezTo>
                    <a:pt x="1728" y="115"/>
                    <a:pt x="1722" y="121"/>
                    <a:pt x="1715" y="121"/>
                  </a:cubicBezTo>
                  <a:close/>
                  <a:moveTo>
                    <a:pt x="214" y="214"/>
                  </a:moveTo>
                  <a:lnTo>
                    <a:pt x="0" y="107"/>
                  </a:lnTo>
                  <a:lnTo>
                    <a:pt x="214" y="0"/>
                  </a:lnTo>
                  <a:lnTo>
                    <a:pt x="214" y="214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265" name="Freeform 97"/>
            <p:cNvSpPr>
              <a:spLocks noEditPoints="1"/>
            </p:cNvSpPr>
            <p:nvPr/>
          </p:nvSpPr>
          <p:spPr bwMode="auto">
            <a:xfrm>
              <a:off x="3046" y="575"/>
              <a:ext cx="475" cy="1317"/>
            </a:xfrm>
            <a:custGeom>
              <a:avLst/>
              <a:gdLst>
                <a:gd name="T0" fmla="*/ 94 w 2403"/>
                <a:gd name="T1" fmla="*/ 1 h 6663"/>
                <a:gd name="T2" fmla="*/ 4 w 2403"/>
                <a:gd name="T3" fmla="*/ 254 h 6663"/>
                <a:gd name="T4" fmla="*/ 3 w 2403"/>
                <a:gd name="T5" fmla="*/ 254 h 6663"/>
                <a:gd name="T6" fmla="*/ 3 w 2403"/>
                <a:gd name="T7" fmla="*/ 254 h 6663"/>
                <a:gd name="T8" fmla="*/ 93 w 2403"/>
                <a:gd name="T9" fmla="*/ 0 h 6663"/>
                <a:gd name="T10" fmla="*/ 93 w 2403"/>
                <a:gd name="T11" fmla="*/ 0 h 6663"/>
                <a:gd name="T12" fmla="*/ 94 w 2403"/>
                <a:gd name="T13" fmla="*/ 1 h 6663"/>
                <a:gd name="T14" fmla="*/ 8 w 2403"/>
                <a:gd name="T15" fmla="*/ 254 h 6663"/>
                <a:gd name="T16" fmla="*/ 1 w 2403"/>
                <a:gd name="T17" fmla="*/ 260 h 6663"/>
                <a:gd name="T18" fmla="*/ 0 w 2403"/>
                <a:gd name="T19" fmla="*/ 251 h 6663"/>
                <a:gd name="T20" fmla="*/ 8 w 2403"/>
                <a:gd name="T21" fmla="*/ 254 h 66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03"/>
                <a:gd name="T34" fmla="*/ 0 h 6663"/>
                <a:gd name="T35" fmla="*/ 2403 w 2403"/>
                <a:gd name="T36" fmla="*/ 6663 h 66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03" h="6663">
                  <a:moveTo>
                    <a:pt x="2401" y="20"/>
                  </a:moveTo>
                  <a:lnTo>
                    <a:pt x="102" y="6499"/>
                  </a:lnTo>
                  <a:cubicBezTo>
                    <a:pt x="100" y="6506"/>
                    <a:pt x="92" y="6510"/>
                    <a:pt x="85" y="6507"/>
                  </a:cubicBezTo>
                  <a:cubicBezTo>
                    <a:pt x="78" y="6505"/>
                    <a:pt x="74" y="6497"/>
                    <a:pt x="77" y="6490"/>
                  </a:cubicBezTo>
                  <a:lnTo>
                    <a:pt x="2375" y="11"/>
                  </a:lnTo>
                  <a:cubicBezTo>
                    <a:pt x="2378" y="4"/>
                    <a:pt x="2385" y="0"/>
                    <a:pt x="2392" y="3"/>
                  </a:cubicBezTo>
                  <a:cubicBezTo>
                    <a:pt x="2399" y="5"/>
                    <a:pt x="2403" y="13"/>
                    <a:pt x="2401" y="20"/>
                  </a:cubicBezTo>
                  <a:close/>
                  <a:moveTo>
                    <a:pt x="203" y="6497"/>
                  </a:moveTo>
                  <a:lnTo>
                    <a:pt x="30" y="6663"/>
                  </a:lnTo>
                  <a:lnTo>
                    <a:pt x="0" y="6425"/>
                  </a:lnTo>
                  <a:lnTo>
                    <a:pt x="203" y="6497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266" name="Freeform 98"/>
            <p:cNvSpPr>
              <a:spLocks noEditPoints="1"/>
            </p:cNvSpPr>
            <p:nvPr/>
          </p:nvSpPr>
          <p:spPr bwMode="auto">
            <a:xfrm>
              <a:off x="932" y="556"/>
              <a:ext cx="297" cy="43"/>
            </a:xfrm>
            <a:custGeom>
              <a:avLst/>
              <a:gdLst>
                <a:gd name="T0" fmla="*/ 3 w 3001"/>
                <a:gd name="T1" fmla="*/ 2 h 428"/>
                <a:gd name="T2" fmla="*/ 26 w 3001"/>
                <a:gd name="T3" fmla="*/ 2 h 428"/>
                <a:gd name="T4" fmla="*/ 26 w 3001"/>
                <a:gd name="T5" fmla="*/ 2 h 428"/>
                <a:gd name="T6" fmla="*/ 26 w 3001"/>
                <a:gd name="T7" fmla="*/ 2 h 428"/>
                <a:gd name="T8" fmla="*/ 3 w 3001"/>
                <a:gd name="T9" fmla="*/ 2 h 428"/>
                <a:gd name="T10" fmla="*/ 3 w 3001"/>
                <a:gd name="T11" fmla="*/ 2 h 428"/>
                <a:gd name="T12" fmla="*/ 3 w 3001"/>
                <a:gd name="T13" fmla="*/ 2 h 428"/>
                <a:gd name="T14" fmla="*/ 4 w 3001"/>
                <a:gd name="T15" fmla="*/ 4 h 428"/>
                <a:gd name="T16" fmla="*/ 0 w 3001"/>
                <a:gd name="T17" fmla="*/ 2 h 428"/>
                <a:gd name="T18" fmla="*/ 4 w 3001"/>
                <a:gd name="T19" fmla="*/ 0 h 428"/>
                <a:gd name="T20" fmla="*/ 4 w 3001"/>
                <a:gd name="T21" fmla="*/ 4 h 428"/>
                <a:gd name="T22" fmla="*/ 25 w 3001"/>
                <a:gd name="T23" fmla="*/ 0 h 428"/>
                <a:gd name="T24" fmla="*/ 29 w 3001"/>
                <a:gd name="T25" fmla="*/ 2 h 428"/>
                <a:gd name="T26" fmla="*/ 25 w 3001"/>
                <a:gd name="T27" fmla="*/ 4 h 428"/>
                <a:gd name="T28" fmla="*/ 25 w 3001"/>
                <a:gd name="T29" fmla="*/ 0 h 4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001"/>
                <a:gd name="T46" fmla="*/ 0 h 428"/>
                <a:gd name="T47" fmla="*/ 3001 w 3001"/>
                <a:gd name="T48" fmla="*/ 428 h 4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001" h="428">
                  <a:moveTo>
                    <a:pt x="357" y="187"/>
                  </a:moveTo>
                  <a:lnTo>
                    <a:pt x="2644" y="187"/>
                  </a:lnTo>
                  <a:cubicBezTo>
                    <a:pt x="2658" y="187"/>
                    <a:pt x="2670" y="199"/>
                    <a:pt x="2670" y="214"/>
                  </a:cubicBezTo>
                  <a:cubicBezTo>
                    <a:pt x="2670" y="229"/>
                    <a:pt x="2658" y="241"/>
                    <a:pt x="2644" y="241"/>
                  </a:cubicBezTo>
                  <a:lnTo>
                    <a:pt x="357" y="241"/>
                  </a:lnTo>
                  <a:cubicBezTo>
                    <a:pt x="342" y="241"/>
                    <a:pt x="330" y="229"/>
                    <a:pt x="330" y="214"/>
                  </a:cubicBezTo>
                  <a:cubicBezTo>
                    <a:pt x="330" y="199"/>
                    <a:pt x="342" y="187"/>
                    <a:pt x="357" y="187"/>
                  </a:cubicBezTo>
                  <a:close/>
                  <a:moveTo>
                    <a:pt x="429" y="428"/>
                  </a:moveTo>
                  <a:lnTo>
                    <a:pt x="0" y="214"/>
                  </a:lnTo>
                  <a:lnTo>
                    <a:pt x="429" y="0"/>
                  </a:lnTo>
                  <a:lnTo>
                    <a:pt x="429" y="428"/>
                  </a:lnTo>
                  <a:close/>
                  <a:moveTo>
                    <a:pt x="2572" y="0"/>
                  </a:moveTo>
                  <a:lnTo>
                    <a:pt x="3001" y="214"/>
                  </a:lnTo>
                  <a:lnTo>
                    <a:pt x="2572" y="428"/>
                  </a:lnTo>
                  <a:lnTo>
                    <a:pt x="2572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267" name="Freeform 99"/>
            <p:cNvSpPr>
              <a:spLocks noEditPoints="1"/>
            </p:cNvSpPr>
            <p:nvPr/>
          </p:nvSpPr>
          <p:spPr bwMode="auto">
            <a:xfrm>
              <a:off x="4562" y="2308"/>
              <a:ext cx="329" cy="59"/>
            </a:xfrm>
            <a:custGeom>
              <a:avLst/>
              <a:gdLst>
                <a:gd name="T0" fmla="*/ 63 w 1661"/>
                <a:gd name="T1" fmla="*/ 7 h 301"/>
                <a:gd name="T2" fmla="*/ 56 w 1661"/>
                <a:gd name="T3" fmla="*/ 7 h 301"/>
                <a:gd name="T4" fmla="*/ 56 w 1661"/>
                <a:gd name="T5" fmla="*/ 5 h 301"/>
                <a:gd name="T6" fmla="*/ 63 w 1661"/>
                <a:gd name="T7" fmla="*/ 5 h 301"/>
                <a:gd name="T8" fmla="*/ 63 w 1661"/>
                <a:gd name="T9" fmla="*/ 7 h 301"/>
                <a:gd name="T10" fmla="*/ 51 w 1661"/>
                <a:gd name="T11" fmla="*/ 7 h 301"/>
                <a:gd name="T12" fmla="*/ 44 w 1661"/>
                <a:gd name="T13" fmla="*/ 7 h 301"/>
                <a:gd name="T14" fmla="*/ 44 w 1661"/>
                <a:gd name="T15" fmla="*/ 5 h 301"/>
                <a:gd name="T16" fmla="*/ 51 w 1661"/>
                <a:gd name="T17" fmla="*/ 5 h 301"/>
                <a:gd name="T18" fmla="*/ 51 w 1661"/>
                <a:gd name="T19" fmla="*/ 7 h 301"/>
                <a:gd name="T20" fmla="*/ 39 w 1661"/>
                <a:gd name="T21" fmla="*/ 7 h 301"/>
                <a:gd name="T22" fmla="*/ 32 w 1661"/>
                <a:gd name="T23" fmla="*/ 7 h 301"/>
                <a:gd name="T24" fmla="*/ 32 w 1661"/>
                <a:gd name="T25" fmla="*/ 5 h 301"/>
                <a:gd name="T26" fmla="*/ 39 w 1661"/>
                <a:gd name="T27" fmla="*/ 5 h 301"/>
                <a:gd name="T28" fmla="*/ 39 w 1661"/>
                <a:gd name="T29" fmla="*/ 7 h 301"/>
                <a:gd name="T30" fmla="*/ 27 w 1661"/>
                <a:gd name="T31" fmla="*/ 7 h 301"/>
                <a:gd name="T32" fmla="*/ 20 w 1661"/>
                <a:gd name="T33" fmla="*/ 7 h 301"/>
                <a:gd name="T34" fmla="*/ 20 w 1661"/>
                <a:gd name="T35" fmla="*/ 5 h 301"/>
                <a:gd name="T36" fmla="*/ 27 w 1661"/>
                <a:gd name="T37" fmla="*/ 5 h 301"/>
                <a:gd name="T38" fmla="*/ 27 w 1661"/>
                <a:gd name="T39" fmla="*/ 7 h 301"/>
                <a:gd name="T40" fmla="*/ 14 w 1661"/>
                <a:gd name="T41" fmla="*/ 7 h 301"/>
                <a:gd name="T42" fmla="*/ 7 w 1661"/>
                <a:gd name="T43" fmla="*/ 7 h 301"/>
                <a:gd name="T44" fmla="*/ 7 w 1661"/>
                <a:gd name="T45" fmla="*/ 5 h 301"/>
                <a:gd name="T46" fmla="*/ 14 w 1661"/>
                <a:gd name="T47" fmla="*/ 5 h 301"/>
                <a:gd name="T48" fmla="*/ 14 w 1661"/>
                <a:gd name="T49" fmla="*/ 7 h 301"/>
                <a:gd name="T50" fmla="*/ 2 w 1661"/>
                <a:gd name="T51" fmla="*/ 7 h 301"/>
                <a:gd name="T52" fmla="*/ 2 w 1661"/>
                <a:gd name="T53" fmla="*/ 7 h 301"/>
                <a:gd name="T54" fmla="*/ 2 w 1661"/>
                <a:gd name="T55" fmla="*/ 5 h 301"/>
                <a:gd name="T56" fmla="*/ 2 w 1661"/>
                <a:gd name="T57" fmla="*/ 5 h 301"/>
                <a:gd name="T58" fmla="*/ 2 w 1661"/>
                <a:gd name="T59" fmla="*/ 7 h 301"/>
                <a:gd name="T60" fmla="*/ 55 w 1661"/>
                <a:gd name="T61" fmla="*/ 0 h 301"/>
                <a:gd name="T62" fmla="*/ 65 w 1661"/>
                <a:gd name="T63" fmla="*/ 6 h 301"/>
                <a:gd name="T64" fmla="*/ 55 w 1661"/>
                <a:gd name="T65" fmla="*/ 11 h 301"/>
                <a:gd name="T66" fmla="*/ 54 w 1661"/>
                <a:gd name="T67" fmla="*/ 11 h 301"/>
                <a:gd name="T68" fmla="*/ 55 w 1661"/>
                <a:gd name="T69" fmla="*/ 10 h 301"/>
                <a:gd name="T70" fmla="*/ 63 w 1661"/>
                <a:gd name="T71" fmla="*/ 5 h 301"/>
                <a:gd name="T72" fmla="*/ 63 w 1661"/>
                <a:gd name="T73" fmla="*/ 6 h 301"/>
                <a:gd name="T74" fmla="*/ 55 w 1661"/>
                <a:gd name="T75" fmla="*/ 2 h 301"/>
                <a:gd name="T76" fmla="*/ 54 w 1661"/>
                <a:gd name="T77" fmla="*/ 1 h 301"/>
                <a:gd name="T78" fmla="*/ 55 w 1661"/>
                <a:gd name="T79" fmla="*/ 0 h 301"/>
                <a:gd name="T80" fmla="*/ 10 w 1661"/>
                <a:gd name="T81" fmla="*/ 11 h 301"/>
                <a:gd name="T82" fmla="*/ 0 w 1661"/>
                <a:gd name="T83" fmla="*/ 6 h 301"/>
                <a:gd name="T84" fmla="*/ 10 w 1661"/>
                <a:gd name="T85" fmla="*/ 0 h 301"/>
                <a:gd name="T86" fmla="*/ 11 w 1661"/>
                <a:gd name="T87" fmla="*/ 1 h 301"/>
                <a:gd name="T88" fmla="*/ 10 w 1661"/>
                <a:gd name="T89" fmla="*/ 2 h 301"/>
                <a:gd name="T90" fmla="*/ 2 w 1661"/>
                <a:gd name="T91" fmla="*/ 6 h 301"/>
                <a:gd name="T92" fmla="*/ 2 w 1661"/>
                <a:gd name="T93" fmla="*/ 5 h 301"/>
                <a:gd name="T94" fmla="*/ 10 w 1661"/>
                <a:gd name="T95" fmla="*/ 10 h 301"/>
                <a:gd name="T96" fmla="*/ 11 w 1661"/>
                <a:gd name="T97" fmla="*/ 11 h 301"/>
                <a:gd name="T98" fmla="*/ 10 w 1661"/>
                <a:gd name="T99" fmla="*/ 11 h 30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61"/>
                <a:gd name="T151" fmla="*/ 0 h 301"/>
                <a:gd name="T152" fmla="*/ 1661 w 1661"/>
                <a:gd name="T153" fmla="*/ 301 h 30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61" h="301">
                  <a:moveTo>
                    <a:pt x="1617" y="173"/>
                  </a:moveTo>
                  <a:lnTo>
                    <a:pt x="1438" y="173"/>
                  </a:lnTo>
                  <a:lnTo>
                    <a:pt x="1438" y="128"/>
                  </a:lnTo>
                  <a:lnTo>
                    <a:pt x="1617" y="128"/>
                  </a:lnTo>
                  <a:lnTo>
                    <a:pt x="1617" y="173"/>
                  </a:lnTo>
                  <a:close/>
                  <a:moveTo>
                    <a:pt x="1304" y="173"/>
                  </a:moveTo>
                  <a:lnTo>
                    <a:pt x="1125" y="173"/>
                  </a:lnTo>
                  <a:lnTo>
                    <a:pt x="1125" y="128"/>
                  </a:lnTo>
                  <a:lnTo>
                    <a:pt x="1304" y="128"/>
                  </a:lnTo>
                  <a:lnTo>
                    <a:pt x="1304" y="173"/>
                  </a:lnTo>
                  <a:close/>
                  <a:moveTo>
                    <a:pt x="991" y="173"/>
                  </a:moveTo>
                  <a:lnTo>
                    <a:pt x="813" y="173"/>
                  </a:lnTo>
                  <a:lnTo>
                    <a:pt x="813" y="128"/>
                  </a:lnTo>
                  <a:lnTo>
                    <a:pt x="991" y="128"/>
                  </a:lnTo>
                  <a:lnTo>
                    <a:pt x="991" y="173"/>
                  </a:lnTo>
                  <a:close/>
                  <a:moveTo>
                    <a:pt x="679" y="173"/>
                  </a:moveTo>
                  <a:lnTo>
                    <a:pt x="500" y="173"/>
                  </a:lnTo>
                  <a:lnTo>
                    <a:pt x="500" y="128"/>
                  </a:lnTo>
                  <a:lnTo>
                    <a:pt x="679" y="128"/>
                  </a:lnTo>
                  <a:lnTo>
                    <a:pt x="679" y="173"/>
                  </a:lnTo>
                  <a:close/>
                  <a:moveTo>
                    <a:pt x="366" y="173"/>
                  </a:moveTo>
                  <a:lnTo>
                    <a:pt x="187" y="173"/>
                  </a:lnTo>
                  <a:lnTo>
                    <a:pt x="187" y="128"/>
                  </a:lnTo>
                  <a:lnTo>
                    <a:pt x="366" y="128"/>
                  </a:lnTo>
                  <a:lnTo>
                    <a:pt x="366" y="173"/>
                  </a:lnTo>
                  <a:close/>
                  <a:moveTo>
                    <a:pt x="53" y="173"/>
                  </a:moveTo>
                  <a:lnTo>
                    <a:pt x="45" y="173"/>
                  </a:lnTo>
                  <a:lnTo>
                    <a:pt x="45" y="128"/>
                  </a:lnTo>
                  <a:lnTo>
                    <a:pt x="53" y="128"/>
                  </a:lnTo>
                  <a:lnTo>
                    <a:pt x="53" y="173"/>
                  </a:lnTo>
                  <a:close/>
                  <a:moveTo>
                    <a:pt x="1414" y="6"/>
                  </a:moveTo>
                  <a:lnTo>
                    <a:pt x="1661" y="151"/>
                  </a:lnTo>
                  <a:lnTo>
                    <a:pt x="1414" y="295"/>
                  </a:lnTo>
                  <a:cubicBezTo>
                    <a:pt x="1403" y="301"/>
                    <a:pt x="1389" y="298"/>
                    <a:pt x="1383" y="287"/>
                  </a:cubicBezTo>
                  <a:cubicBezTo>
                    <a:pt x="1377" y="276"/>
                    <a:pt x="1380" y="263"/>
                    <a:pt x="1391" y="256"/>
                  </a:cubicBezTo>
                  <a:lnTo>
                    <a:pt x="1605" y="131"/>
                  </a:lnTo>
                  <a:lnTo>
                    <a:pt x="1605" y="170"/>
                  </a:lnTo>
                  <a:lnTo>
                    <a:pt x="1391" y="45"/>
                  </a:lnTo>
                  <a:cubicBezTo>
                    <a:pt x="1380" y="39"/>
                    <a:pt x="1377" y="25"/>
                    <a:pt x="1383" y="14"/>
                  </a:cubicBezTo>
                  <a:cubicBezTo>
                    <a:pt x="1389" y="4"/>
                    <a:pt x="1403" y="0"/>
                    <a:pt x="1414" y="6"/>
                  </a:cubicBezTo>
                  <a:close/>
                  <a:moveTo>
                    <a:pt x="248" y="295"/>
                  </a:moveTo>
                  <a:lnTo>
                    <a:pt x="0" y="151"/>
                  </a:lnTo>
                  <a:lnTo>
                    <a:pt x="248" y="6"/>
                  </a:lnTo>
                  <a:cubicBezTo>
                    <a:pt x="258" y="0"/>
                    <a:pt x="272" y="4"/>
                    <a:pt x="278" y="14"/>
                  </a:cubicBezTo>
                  <a:cubicBezTo>
                    <a:pt x="285" y="25"/>
                    <a:pt x="281" y="39"/>
                    <a:pt x="270" y="45"/>
                  </a:cubicBezTo>
                  <a:lnTo>
                    <a:pt x="56" y="170"/>
                  </a:lnTo>
                  <a:lnTo>
                    <a:pt x="56" y="131"/>
                  </a:lnTo>
                  <a:lnTo>
                    <a:pt x="270" y="256"/>
                  </a:lnTo>
                  <a:cubicBezTo>
                    <a:pt x="281" y="263"/>
                    <a:pt x="285" y="276"/>
                    <a:pt x="278" y="287"/>
                  </a:cubicBezTo>
                  <a:cubicBezTo>
                    <a:pt x="272" y="298"/>
                    <a:pt x="258" y="301"/>
                    <a:pt x="248" y="295"/>
                  </a:cubicBez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268" name="Rectangle 100"/>
            <p:cNvSpPr>
              <a:spLocks noChangeArrowheads="1"/>
            </p:cNvSpPr>
            <p:nvPr/>
          </p:nvSpPr>
          <p:spPr bwMode="auto">
            <a:xfrm>
              <a:off x="2324" y="294"/>
              <a:ext cx="7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0">
                  <a:solidFill>
                    <a:srgbClr val="000000"/>
                  </a:solidFill>
                  <a:latin typeface="Times New Roman" pitchFamily="18" charset="0"/>
                </a:rPr>
                <a:t>Analysis (2)</a:t>
              </a:r>
              <a:endParaRPr lang="en-US" b="0"/>
            </a:p>
          </p:txBody>
        </p:sp>
        <p:sp>
          <p:nvSpPr>
            <p:cNvPr id="265269" name="Rectangle 101"/>
            <p:cNvSpPr>
              <a:spLocks noChangeArrowheads="1"/>
            </p:cNvSpPr>
            <p:nvPr/>
          </p:nvSpPr>
          <p:spPr bwMode="auto">
            <a:xfrm>
              <a:off x="3331" y="2607"/>
              <a:ext cx="11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0">
                  <a:solidFill>
                    <a:srgbClr val="000000"/>
                  </a:solidFill>
                  <a:latin typeface="Times New Roman" pitchFamily="18" charset="0"/>
                </a:rPr>
                <a:t>Implementation (4)</a:t>
              </a:r>
              <a:endParaRPr lang="en-US" b="0"/>
            </a:p>
          </p:txBody>
        </p:sp>
        <p:sp>
          <p:nvSpPr>
            <p:cNvPr id="265270" name="Rectangle 102"/>
            <p:cNvSpPr>
              <a:spLocks noChangeArrowheads="1"/>
            </p:cNvSpPr>
            <p:nvPr/>
          </p:nvSpPr>
          <p:spPr bwMode="auto">
            <a:xfrm>
              <a:off x="1953" y="1702"/>
              <a:ext cx="6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0">
                  <a:solidFill>
                    <a:srgbClr val="000000"/>
                  </a:solidFill>
                  <a:latin typeface="Times New Roman" pitchFamily="18" charset="0"/>
                </a:rPr>
                <a:t>Design (3)</a:t>
              </a:r>
              <a:endParaRPr lang="en-US" b="0"/>
            </a:p>
          </p:txBody>
        </p:sp>
      </p:grpSp>
      <p:grpSp>
        <p:nvGrpSpPr>
          <p:cNvPr id="17" name="Group 103"/>
          <p:cNvGrpSpPr>
            <a:grpSpLocks/>
          </p:cNvGrpSpPr>
          <p:nvPr/>
        </p:nvGrpSpPr>
        <p:grpSpPr bwMode="auto">
          <a:xfrm>
            <a:off x="2895600" y="4724400"/>
            <a:ext cx="3352800" cy="1676400"/>
            <a:chOff x="1824" y="2976"/>
            <a:chExt cx="2112" cy="1056"/>
          </a:xfrm>
        </p:grpSpPr>
        <p:grpSp>
          <p:nvGrpSpPr>
            <p:cNvPr id="265221" name="Group 104"/>
            <p:cNvGrpSpPr>
              <a:grpSpLocks/>
            </p:cNvGrpSpPr>
            <p:nvPr/>
          </p:nvGrpSpPr>
          <p:grpSpPr bwMode="auto">
            <a:xfrm>
              <a:off x="1920" y="3346"/>
              <a:ext cx="1920" cy="624"/>
              <a:chOff x="1920" y="3504"/>
              <a:chExt cx="1920" cy="624"/>
            </a:xfrm>
          </p:grpSpPr>
          <p:sp>
            <p:nvSpPr>
              <p:cNvPr id="265224" name="AutoShape 105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864" cy="288"/>
              </a:xfrm>
              <a:prstGeom prst="cube">
                <a:avLst>
                  <a:gd name="adj" fmla="val 25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0"/>
                  <a:t>5SGraph</a:t>
                </a:r>
              </a:p>
            </p:txBody>
          </p:sp>
          <p:sp>
            <p:nvSpPr>
              <p:cNvPr id="265225" name="AutoShape 106"/>
              <p:cNvSpPr>
                <a:spLocks noChangeArrowheads="1"/>
              </p:cNvSpPr>
              <p:nvPr/>
            </p:nvSpPr>
            <p:spPr bwMode="auto">
              <a:xfrm>
                <a:off x="2976" y="3504"/>
                <a:ext cx="864" cy="288"/>
              </a:xfrm>
              <a:prstGeom prst="cube">
                <a:avLst>
                  <a:gd name="adj" fmla="val 25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0"/>
                  <a:t>5SGen</a:t>
                </a:r>
              </a:p>
            </p:txBody>
          </p:sp>
          <p:sp>
            <p:nvSpPr>
              <p:cNvPr id="265226" name="AutoShape 107"/>
              <p:cNvSpPr>
                <a:spLocks noChangeArrowheads="1"/>
              </p:cNvSpPr>
              <p:nvPr/>
            </p:nvSpPr>
            <p:spPr bwMode="auto">
              <a:xfrm>
                <a:off x="2304" y="3840"/>
                <a:ext cx="1056" cy="288"/>
              </a:xfrm>
              <a:prstGeom prst="cube">
                <a:avLst>
                  <a:gd name="adj" fmla="val 25000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0"/>
                  <a:t>Mapping Tool</a:t>
                </a:r>
              </a:p>
            </p:txBody>
          </p:sp>
        </p:grpSp>
        <p:sp>
          <p:nvSpPr>
            <p:cNvPr id="265222" name="Rectangle 108"/>
            <p:cNvSpPr>
              <a:spLocks noChangeArrowheads="1"/>
            </p:cNvSpPr>
            <p:nvPr/>
          </p:nvSpPr>
          <p:spPr bwMode="auto">
            <a:xfrm>
              <a:off x="1824" y="3264"/>
              <a:ext cx="2112" cy="768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23" name="Text Box 109"/>
            <p:cNvSpPr txBox="1">
              <a:spLocks noChangeArrowheads="1"/>
            </p:cNvSpPr>
            <p:nvPr/>
          </p:nvSpPr>
          <p:spPr bwMode="auto">
            <a:xfrm>
              <a:off x="2448" y="2976"/>
              <a:ext cx="8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8000"/>
                  </a:solidFill>
                </a:rPr>
                <a:t>5SSuite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22272-4A2F-4E80-A27B-FB6F8E1E01E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0"/>
            <a:ext cx="8153400" cy="685800"/>
          </a:xfrm>
          <a:noFill/>
        </p:spPr>
        <p:txBody>
          <a:bodyPr lIns="92075" tIns="46038" rIns="92075" bIns="46038"/>
          <a:lstStyle/>
          <a:p>
            <a:pPr algn="l" eaLnBrk="1" hangingPunct="1"/>
            <a:r>
              <a:rPr lang="en-US" smtClean="0"/>
              <a:t>   Informal 5S &amp; DL Definitions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</a:t>
            </a:r>
            <a:r>
              <a:rPr lang="en-US" sz="3600" smtClean="0"/>
              <a:t>DLs are complex systems that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305800" cy="3581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help satisfy info needs of users (</a:t>
            </a:r>
            <a:r>
              <a:rPr lang="en-US" b="1" smtClean="0"/>
              <a:t>societies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provide info services (</a:t>
            </a:r>
            <a:r>
              <a:rPr lang="en-US" b="1" smtClean="0"/>
              <a:t>scenarios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organize info in usable ways (</a:t>
            </a:r>
            <a:r>
              <a:rPr lang="en-US" b="1" smtClean="0"/>
              <a:t>structures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present info in usable ways (</a:t>
            </a:r>
            <a:r>
              <a:rPr lang="en-US" b="1" smtClean="0"/>
              <a:t>spaces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communicate info with users (</a:t>
            </a:r>
            <a:r>
              <a:rPr lang="en-US" b="1" smtClean="0"/>
              <a:t>streams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952" y="-20425"/>
            <a:ext cx="7295848" cy="1143000"/>
          </a:xfrm>
        </p:spPr>
        <p:txBody>
          <a:bodyPr/>
          <a:lstStyle/>
          <a:p>
            <a:r>
              <a:rPr lang="en-US" dirty="0" smtClean="0"/>
              <a:t>The Ensemble example</a:t>
            </a:r>
            <a:endParaRPr lang="en-US" dirty="0"/>
          </a:p>
        </p:txBody>
      </p:sp>
      <p:pic>
        <p:nvPicPr>
          <p:cNvPr id="4" name="Content Placeholder 3" descr="ensemblepag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720" r="65" b="16744"/>
          <a:stretch>
            <a:fillRect/>
          </a:stretch>
        </p:blipFill>
        <p:spPr>
          <a:xfrm>
            <a:off x="366215" y="1337733"/>
            <a:ext cx="8793759" cy="5192527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Ensemble in 5 S - Societies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</a:t>
            </a:r>
            <a:r>
              <a:rPr lang="en-US" i="1" dirty="0" smtClean="0">
                <a:solidFill>
                  <a:srgbClr val="0070C0"/>
                </a:solidFill>
              </a:rPr>
              <a:t>Societies</a:t>
            </a:r>
            <a:r>
              <a:rPr lang="en-US" i="1" dirty="0" smtClean="0"/>
              <a:t> </a:t>
            </a:r>
            <a:r>
              <a:rPr lang="en-US" dirty="0" smtClean="0"/>
              <a:t>must Ensemble serve?</a:t>
            </a:r>
          </a:p>
          <a:p>
            <a:pPr lvl="1"/>
            <a:r>
              <a:rPr lang="en-US" dirty="0" smtClean="0"/>
              <a:t>Teachers</a:t>
            </a:r>
          </a:p>
          <a:p>
            <a:pPr lvl="1"/>
            <a:r>
              <a:rPr lang="en-US" dirty="0" smtClean="0"/>
              <a:t>Students, perhaps</a:t>
            </a:r>
          </a:p>
          <a:p>
            <a:pPr lvl="1"/>
            <a:r>
              <a:rPr lang="en-US" dirty="0" smtClean="0"/>
              <a:t>Groups with computing education tasks</a:t>
            </a:r>
          </a:p>
          <a:p>
            <a:pPr lvl="1"/>
            <a:r>
              <a:rPr lang="en-US" dirty="0" smtClean="0"/>
              <a:t>The NSDL</a:t>
            </a:r>
          </a:p>
          <a:p>
            <a:pPr lvl="1"/>
            <a:r>
              <a:rPr lang="en-US" dirty="0" smtClean="0"/>
              <a:t>The NSF</a:t>
            </a:r>
          </a:p>
          <a:p>
            <a:pPr lvl="1"/>
            <a:r>
              <a:rPr lang="en-US" dirty="0" smtClean="0"/>
              <a:t>Partner sites (providers and harvesters)</a:t>
            </a:r>
          </a:p>
          <a:p>
            <a:pPr lvl="1"/>
            <a:r>
              <a:rPr lang="en-US" dirty="0" smtClean="0"/>
              <a:t>The developers</a:t>
            </a:r>
          </a:p>
          <a:p>
            <a:pPr lvl="1"/>
            <a:r>
              <a:rPr lang="en-US" dirty="0" smtClean="0"/>
              <a:t>Related hardware / software components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Ensemble in 5S -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952" y="1417638"/>
            <a:ext cx="7753048" cy="54403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</a:t>
            </a:r>
            <a:r>
              <a:rPr lang="en-US" i="1" dirty="0" smtClean="0">
                <a:solidFill>
                  <a:srgbClr val="0070C0"/>
                </a:solidFill>
              </a:rPr>
              <a:t>Scenarios</a:t>
            </a:r>
            <a:r>
              <a:rPr lang="en-US" dirty="0" smtClean="0"/>
              <a:t> must be addressed? (a sample)</a:t>
            </a:r>
          </a:p>
          <a:p>
            <a:pPr lvl="1"/>
            <a:r>
              <a:rPr lang="en-US" dirty="0" smtClean="0"/>
              <a:t>Search, Browse</a:t>
            </a:r>
          </a:p>
          <a:p>
            <a:pPr lvl="1"/>
            <a:r>
              <a:rPr lang="en-US" dirty="0" smtClean="0"/>
              <a:t>User registration, login</a:t>
            </a:r>
          </a:p>
          <a:p>
            <a:pPr lvl="1"/>
            <a:r>
              <a:rPr lang="en-US" dirty="0" smtClean="0"/>
              <a:t>Commenting, rating, tagging</a:t>
            </a:r>
          </a:p>
          <a:p>
            <a:pPr lvl="1"/>
            <a:r>
              <a:rPr lang="en-US" dirty="0" smtClean="0"/>
              <a:t>Acquisition/de-acquisition/user contributing</a:t>
            </a:r>
          </a:p>
          <a:p>
            <a:pPr lvl="1"/>
            <a:r>
              <a:rPr lang="en-US" dirty="0" smtClean="0"/>
              <a:t>Share resources in, and collect data from, other places (</a:t>
            </a:r>
            <a:r>
              <a:rPr lang="en-US" dirty="0" err="1" smtClean="0"/>
              <a:t>CiteULike</a:t>
            </a:r>
            <a:r>
              <a:rPr lang="en-US" dirty="0" smtClean="0"/>
              <a:t>, </a:t>
            </a:r>
            <a:r>
              <a:rPr lang="en-US" dirty="0" err="1" smtClean="0"/>
              <a:t>Facebook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Acknowledge contributions</a:t>
            </a:r>
          </a:p>
          <a:p>
            <a:pPr lvl="1"/>
            <a:r>
              <a:rPr lang="en-US" dirty="0" smtClean="0"/>
              <a:t>Harvest and be harvested</a:t>
            </a:r>
          </a:p>
          <a:p>
            <a:pPr lvl="1"/>
            <a:r>
              <a:rPr lang="en-US" dirty="0" smtClean="0"/>
              <a:t>Join groups, participate in discussions</a:t>
            </a:r>
          </a:p>
          <a:p>
            <a:pPr lvl="1"/>
            <a:r>
              <a:rPr lang="en-US" dirty="0" smtClean="0"/>
              <a:t>Recover from failures</a:t>
            </a:r>
          </a:p>
          <a:p>
            <a:pPr lvl="2"/>
            <a:r>
              <a:rPr lang="en-US" dirty="0" smtClean="0"/>
              <a:t>Computer systems, storage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Ensemble in 5S -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152" y="1752600"/>
            <a:ext cx="7295848" cy="4573446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i="1" dirty="0" smtClean="0">
                <a:solidFill>
                  <a:srgbClr val="0070C0"/>
                </a:solidFill>
              </a:rPr>
              <a:t>Spaces</a:t>
            </a:r>
            <a:r>
              <a:rPr lang="en-US" i="1" dirty="0" smtClean="0"/>
              <a:t> </a:t>
            </a:r>
            <a:r>
              <a:rPr lang="en-US" dirty="0" smtClean="0"/>
              <a:t>will matter in Ensemble?</a:t>
            </a:r>
          </a:p>
          <a:p>
            <a:pPr lvl="1"/>
            <a:r>
              <a:rPr lang="en-US" dirty="0" smtClean="0"/>
              <a:t>User interface (2D generally, 3D in Second Life)</a:t>
            </a:r>
          </a:p>
          <a:p>
            <a:pPr lvl="1"/>
            <a:r>
              <a:rPr lang="en-US" dirty="0" smtClean="0"/>
              <a:t>Education level</a:t>
            </a:r>
          </a:p>
          <a:p>
            <a:pPr lvl="1"/>
            <a:r>
              <a:rPr lang="en-US" dirty="0" smtClean="0"/>
              <a:t>Curriculum standards or recommendations</a:t>
            </a:r>
          </a:p>
          <a:p>
            <a:pPr lvl="1"/>
            <a:r>
              <a:rPr lang="en-US" dirty="0" smtClean="0"/>
              <a:t>Topic spaces</a:t>
            </a:r>
          </a:p>
          <a:p>
            <a:pPr lvl="1"/>
            <a:r>
              <a:rPr lang="en-US" dirty="0" smtClean="0"/>
              <a:t>Vector and feature  spaces to support indexing, searching, and classifying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Ensemble in 5S -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453" y="2165256"/>
            <a:ext cx="7295848" cy="4133882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i="1" dirty="0" smtClean="0">
                <a:solidFill>
                  <a:srgbClr val="0070C0"/>
                </a:solidFill>
              </a:rPr>
              <a:t>Structures</a:t>
            </a:r>
            <a:r>
              <a:rPr lang="en-US" i="1" dirty="0" smtClean="0"/>
              <a:t> </a:t>
            </a:r>
            <a:r>
              <a:rPr lang="en-US" dirty="0" smtClean="0"/>
              <a:t>will we hold?</a:t>
            </a:r>
          </a:p>
          <a:p>
            <a:pPr lvl="1"/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Computing Ontology</a:t>
            </a:r>
          </a:p>
          <a:p>
            <a:pPr lvl="1"/>
            <a:r>
              <a:rPr lang="en-US" dirty="0" smtClean="0"/>
              <a:t>Database schema and tables</a:t>
            </a:r>
          </a:p>
          <a:p>
            <a:pPr lvl="1"/>
            <a:r>
              <a:rPr lang="en-US" dirty="0" smtClean="0"/>
              <a:t>Taxonomies</a:t>
            </a:r>
          </a:p>
          <a:p>
            <a:pPr lvl="2"/>
            <a:r>
              <a:rPr lang="en-US" dirty="0" smtClean="0"/>
              <a:t>Educational schema</a:t>
            </a:r>
          </a:p>
          <a:p>
            <a:pPr lvl="2"/>
            <a:r>
              <a:rPr lang="en-US" dirty="0" smtClean="0"/>
              <a:t>Computing topics (Knowledge units?)</a:t>
            </a:r>
          </a:p>
          <a:p>
            <a:pPr lvl="2"/>
            <a:r>
              <a:rPr lang="en-US" dirty="0" smtClean="0"/>
              <a:t>Rating schemes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Ensemble in 5 S -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</a:t>
            </a:r>
            <a:r>
              <a:rPr lang="en-US" i="1" dirty="0" smtClean="0">
                <a:solidFill>
                  <a:srgbClr val="0070C0"/>
                </a:solidFill>
              </a:rPr>
              <a:t>Streams</a:t>
            </a:r>
            <a:r>
              <a:rPr lang="en-US" i="1" dirty="0" smtClean="0"/>
              <a:t> </a:t>
            </a:r>
            <a:r>
              <a:rPr lang="en-US" dirty="0" smtClean="0"/>
              <a:t>of data will we see?</a:t>
            </a:r>
          </a:p>
          <a:p>
            <a:pPr lvl="1"/>
            <a:r>
              <a:rPr lang="en-US" dirty="0" smtClean="0"/>
              <a:t>All the document types we can imagine: text, word processor, PDF, spreadsheets, presentations, HTML, XML, …</a:t>
            </a:r>
          </a:p>
          <a:p>
            <a:pPr lvl="1"/>
            <a:r>
              <a:rPr lang="en-US" dirty="0" smtClean="0"/>
              <a:t>All the image types, all the video types</a:t>
            </a:r>
          </a:p>
          <a:p>
            <a:pPr lvl="2"/>
            <a:r>
              <a:rPr lang="en-US" dirty="0" smtClean="0"/>
              <a:t>Images (jpg, tiff, …)</a:t>
            </a:r>
          </a:p>
          <a:p>
            <a:pPr lvl="2"/>
            <a:r>
              <a:rPr lang="en-US" dirty="0" smtClean="0"/>
              <a:t>Video (</a:t>
            </a:r>
            <a:r>
              <a:rPr lang="en-US" dirty="0" err="1" smtClean="0"/>
              <a:t>avi</a:t>
            </a:r>
            <a:r>
              <a:rPr lang="en-US" dirty="0" smtClean="0"/>
              <a:t>, </a:t>
            </a:r>
            <a:r>
              <a:rPr lang="en-US" dirty="0" err="1" smtClean="0"/>
              <a:t>mov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Program code, both source code and object code</a:t>
            </a:r>
          </a:p>
          <a:p>
            <a:pPr lvl="1"/>
            <a:r>
              <a:rPr lang="en-US" dirty="0" smtClean="0"/>
              <a:t>Comments, ratings, tags</a:t>
            </a:r>
          </a:p>
          <a:p>
            <a:pPr lvl="1"/>
            <a:r>
              <a:rPr lang="en-US" dirty="0" smtClean="0"/>
              <a:t>Group membership profiles</a:t>
            </a:r>
          </a:p>
          <a:p>
            <a:pPr lvl="1"/>
            <a:r>
              <a:rPr lang="en-US" dirty="0" smtClean="0"/>
              <a:t>E-mail addresses</a:t>
            </a:r>
          </a:p>
          <a:p>
            <a:pPr lvl="1"/>
            <a:r>
              <a:rPr lang="en-US" dirty="0" smtClean="0"/>
              <a:t>User information (preferences, …)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609600" y="1489869"/>
            <a:ext cx="8077200" cy="4572000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09600" y="1481198"/>
            <a:ext cx="4547933" cy="1375805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9600" y="2857004"/>
            <a:ext cx="5334000" cy="990600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9600" y="1447800"/>
            <a:ext cx="8077200" cy="2399803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09600" y="3847604"/>
            <a:ext cx="8077200" cy="1752600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514834"/>
            <a:ext cx="1798713" cy="369332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1800" dirty="0" smtClean="0">
                <a:solidFill>
                  <a:srgbClr val="0070C0"/>
                </a:solidFill>
              </a:rPr>
              <a:t>Society model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1485404"/>
            <a:ext cx="2743200" cy="369332"/>
          </a:xfrm>
          <a:prstGeom prst="rect">
            <a:avLst/>
          </a:prstGeom>
          <a:noFill/>
          <a:ln w="28575" cmpd="sng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1800" dirty="0" smtClean="0">
                <a:solidFill>
                  <a:srgbClr val="0070C0"/>
                </a:solidFill>
              </a:rPr>
              <a:t>Scenario model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857004"/>
            <a:ext cx="1676400" cy="369332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1800" dirty="0" smtClean="0">
                <a:solidFill>
                  <a:srgbClr val="0070C0"/>
                </a:solidFill>
              </a:rPr>
              <a:t>Space model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2507" y="3847604"/>
            <a:ext cx="1930693" cy="646331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1800" dirty="0" smtClean="0">
                <a:solidFill>
                  <a:srgbClr val="0070C0"/>
                </a:solidFill>
              </a:rPr>
              <a:t>Structure model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5600204"/>
            <a:ext cx="1798713" cy="369332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ysClr val="windowText" lastClr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1800" dirty="0" smtClean="0">
                <a:solidFill>
                  <a:srgbClr val="0070C0"/>
                </a:solidFill>
              </a:rPr>
              <a:t>Stream model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2164506"/>
            <a:ext cx="125371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Teachers, </a:t>
            </a:r>
          </a:p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2018804"/>
            <a:ext cx="1905000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Activity groups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14600" y="1561604"/>
            <a:ext cx="838200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NSDL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429000" y="1561604"/>
            <a:ext cx="1676400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Partner sites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66800" y="2399804"/>
            <a:ext cx="1524000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Developers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19400" y="2171204"/>
            <a:ext cx="698192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NSF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28900" y="1976499"/>
            <a:ext cx="1390124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Repository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172200" y="2857004"/>
            <a:ext cx="2162332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Resource sharing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72200" y="3314204"/>
            <a:ext cx="2115782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User recognition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96000" y="1976499"/>
            <a:ext cx="2590801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Repository building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86200" y="3390404"/>
            <a:ext cx="1828800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User Interface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194643" y="3411001"/>
            <a:ext cx="2081957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Education levels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38400" y="2933204"/>
            <a:ext cx="1506527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114800" y="2944872"/>
            <a:ext cx="1614904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Topic Space</a:t>
            </a:r>
            <a:endParaRPr lang="en-US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724400" y="4114800"/>
            <a:ext cx="3719911" cy="87314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724400" y="4114800"/>
            <a:ext cx="128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Taxonomies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745210" y="4618613"/>
            <a:ext cx="2022699" cy="36933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Education levels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234510" y="4114800"/>
            <a:ext cx="2161003" cy="36933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Computing topics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809292" y="4618613"/>
            <a:ext cx="2029908" cy="36933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Rating Schemes</a:t>
            </a:r>
            <a:endParaRPr lang="en-US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555707" y="4493935"/>
            <a:ext cx="977900" cy="303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400">
                <a:latin typeface="Times New Roman" pitchFamily="-108" charset="0"/>
              </a:rPr>
              <a:t>Metadata</a:t>
            </a: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>
            <a:off x="4097327" y="3872190"/>
            <a:ext cx="0" cy="6217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3"/>
          <p:cNvSpPr>
            <a:spLocks noChangeShapeType="1"/>
          </p:cNvSpPr>
          <p:nvPr/>
        </p:nvSpPr>
        <p:spPr bwMode="auto">
          <a:xfrm flipH="1">
            <a:off x="4533606" y="4628417"/>
            <a:ext cx="4332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3147169" y="5600204"/>
            <a:ext cx="495300" cy="303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400">
                <a:latin typeface="Times New Roman" pitchFamily="-108" charset="0"/>
              </a:rPr>
              <a:t>Text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3890119" y="5600204"/>
            <a:ext cx="620713" cy="303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400">
                <a:latin typeface="Tahoma" pitchFamily="-108" charset="0"/>
              </a:rPr>
              <a:t>Video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4807694" y="5600204"/>
            <a:ext cx="631825" cy="303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400">
                <a:latin typeface="Times New Roman" pitchFamily="-108" charset="0"/>
              </a:rPr>
              <a:t>Audio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669707" y="5600204"/>
            <a:ext cx="823912" cy="303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400">
                <a:latin typeface="Times New Roman" pitchFamily="-108" charset="0"/>
              </a:rPr>
              <a:t>Drawing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742857" y="5600204"/>
            <a:ext cx="631825" cy="303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400">
                <a:latin typeface="Times New Roman" pitchFamily="-108" charset="0"/>
              </a:rPr>
              <a:t>Photo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7630269" y="5600204"/>
            <a:ext cx="633413" cy="303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400">
                <a:latin typeface="Times New Roman" pitchFamily="-108" charset="0"/>
              </a:rPr>
              <a:t>3D</a:t>
            </a: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2743200" y="3872190"/>
            <a:ext cx="0" cy="11255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1042732" y="5103317"/>
            <a:ext cx="7595269" cy="4540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194643" y="5103317"/>
            <a:ext cx="692668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K-8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040708" y="5103317"/>
            <a:ext cx="855889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9-12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055674" y="5103317"/>
            <a:ext cx="1506926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4 yr college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034230" y="5103317"/>
            <a:ext cx="855889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TYC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591919" y="5103317"/>
            <a:ext cx="1383844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Grad level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208811" y="5103317"/>
            <a:ext cx="1383844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Post grad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that you are creating a digital </a:t>
            </a:r>
            <a:r>
              <a:rPr lang="en-US" smtClean="0"/>
              <a:t>library with some </a:t>
            </a:r>
            <a:r>
              <a:rPr lang="en-US" dirty="0" smtClean="0"/>
              <a:t>related content.</a:t>
            </a:r>
          </a:p>
          <a:p>
            <a:pPr lvl="1"/>
            <a:r>
              <a:rPr lang="en-US" dirty="0" smtClean="0"/>
              <a:t>What would you choose to put into your DL?  Anything that interests you is fine.</a:t>
            </a:r>
          </a:p>
          <a:p>
            <a:r>
              <a:rPr lang="en-US" dirty="0" smtClean="0"/>
              <a:t>How would you fill in the diagram of the 5 S components, within the context of your collection and your resources, and your users?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7CB682-20B0-4DAE-AEB6-237A255CD90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6600"/>
                </a:solidFill>
              </a:rPr>
              <a:t>5S Layers</a:t>
            </a:r>
          </a:p>
        </p:txBody>
      </p:sp>
      <p:sp>
        <p:nvSpPr>
          <p:cNvPr id="73732" name="Text Box 3"/>
          <p:cNvSpPr txBox="1">
            <a:spLocks noChangeArrowheads="1"/>
          </p:cNvSpPr>
          <p:nvPr/>
        </p:nvSpPr>
        <p:spPr bwMode="auto">
          <a:xfrm>
            <a:off x="2590800" y="1600200"/>
            <a:ext cx="3444875" cy="727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Societies</a:t>
            </a:r>
            <a:endParaRPr lang="en-US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73733" name="Text Box 4"/>
          <p:cNvSpPr txBox="1">
            <a:spLocks noChangeArrowheads="1"/>
          </p:cNvSpPr>
          <p:nvPr/>
        </p:nvSpPr>
        <p:spPr bwMode="auto">
          <a:xfrm>
            <a:off x="2590800" y="2667000"/>
            <a:ext cx="3444875" cy="727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Scenarios</a:t>
            </a:r>
            <a:endParaRPr lang="en-US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73734" name="Text Box 5"/>
          <p:cNvSpPr txBox="1">
            <a:spLocks noChangeArrowheads="1"/>
          </p:cNvSpPr>
          <p:nvPr/>
        </p:nvSpPr>
        <p:spPr bwMode="auto">
          <a:xfrm>
            <a:off x="2590800" y="3657600"/>
            <a:ext cx="3444875" cy="727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Spaces</a:t>
            </a:r>
            <a:endParaRPr lang="en-US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73735" name="Text Box 6"/>
          <p:cNvSpPr txBox="1">
            <a:spLocks noChangeArrowheads="1"/>
          </p:cNvSpPr>
          <p:nvPr/>
        </p:nvSpPr>
        <p:spPr bwMode="auto">
          <a:xfrm>
            <a:off x="2590800" y="4648200"/>
            <a:ext cx="3444875" cy="727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Structures</a:t>
            </a:r>
            <a:endParaRPr lang="en-US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73736" name="Text Box 7"/>
          <p:cNvSpPr txBox="1">
            <a:spLocks noChangeArrowheads="1"/>
          </p:cNvSpPr>
          <p:nvPr/>
        </p:nvSpPr>
        <p:spPr bwMode="auto">
          <a:xfrm>
            <a:off x="2590800" y="5638800"/>
            <a:ext cx="3444875" cy="727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Streams</a:t>
            </a:r>
            <a:endParaRPr lang="en-US" sz="28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D95B78-5EA8-4C95-B489-1D8C1856E2C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2716213" y="274638"/>
            <a:ext cx="2647950" cy="84613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5Ss</a:t>
            </a:r>
          </a:p>
        </p:txBody>
      </p:sp>
      <p:graphicFrame>
        <p:nvGraphicFramePr>
          <p:cNvPr id="552963" name="Group 3"/>
          <p:cNvGraphicFramePr>
            <a:graphicFrameLocks noGrp="1"/>
          </p:cNvGraphicFramePr>
          <p:nvPr/>
        </p:nvGraphicFramePr>
        <p:xfrm>
          <a:off x="609600" y="1752600"/>
          <a:ext cx="8382000" cy="4846003"/>
        </p:xfrm>
        <a:graphic>
          <a:graphicData uri="http://schemas.openxmlformats.org/drawingml/2006/table">
            <a:tbl>
              <a:tblPr/>
              <a:tblGrid>
                <a:gridCol w="1516063"/>
                <a:gridCol w="3132137"/>
                <a:gridCol w="37338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Objectives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Streams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Text; video; audio; image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Describes properties of the DL content such as encoding and language for textual material or particular forms of multimedia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Structures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Collection; catalog; hypertext; document; metadata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Specifies organizational aspects of the DL content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Spaces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Measure; measurable, topological, vector, probabilistic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Defines logical and presentational views of several DL components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Scenarios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Searching, browsing, recommending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Details the behavior of DL services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8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Societies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Service managers, learners, teachers,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Defines managers, responsible for running DL services; actors, that use those services; and relationships among them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6B342-CD14-4DA5-9307-8952D85F6AD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sz="2000" b="1" smtClean="0"/>
              <a:t>5S and DL formal definitions and compositions (April 2004 TOIS)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idx="1"/>
          </p:nvPr>
        </p:nvGraphicFramePr>
        <p:xfrm>
          <a:off x="990600" y="1295400"/>
          <a:ext cx="7162800" cy="5372100"/>
        </p:xfrm>
        <a:graphic>
          <a:graphicData uri="http://schemas.openxmlformats.org/presentationml/2006/ole">
            <p:oleObj spid="_x0000_s3074" name="Slide" r:id="rId4" imgW="4572180" imgH="3428962" progId="PowerPoint.Slid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8CDA6F-260E-4D6B-8DDA-CCE293524AFD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778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"/>
            <a:ext cx="8458200" cy="60975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A1461F-E5F8-4FD6-A02E-8866E2C1C34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 smtClean="0"/>
              <a:t>ETANA-DL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Archaeological DL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Integrated DL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Heterogeneous data handling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Applies and extends the OAI-PMH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Open Archives Initiative Protocol for Metadata Handling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Design considerations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Componentized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Extensible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Portable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3ABBBE-1183-40D9-8023-BD63D10B3B3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1022350" y="639763"/>
            <a:ext cx="7180263" cy="769937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tx1"/>
                </a:solidFill>
              </a:rPr>
              <a:t>ETANA-DL Architecture</a:t>
            </a:r>
            <a:r>
              <a:rPr lang="en-US" smtClean="0">
                <a:solidFill>
                  <a:schemeClr val="tx1"/>
                </a:solidFill>
              </a:rPr>
              <a:t/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DigBase and DigKit</a:t>
            </a:r>
          </a:p>
        </p:txBody>
      </p:sp>
      <p:sp>
        <p:nvSpPr>
          <p:cNvPr id="79876" name="Rectangle 3"/>
          <p:cNvSpPr>
            <a:spLocks noChangeArrowheads="1"/>
          </p:cNvSpPr>
          <p:nvPr/>
        </p:nvSpPr>
        <p:spPr bwMode="auto">
          <a:xfrm>
            <a:off x="1219200" y="2755900"/>
            <a:ext cx="1295400" cy="3683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hlink"/>
                </a:solidFill>
                <a:latin typeface="Tahoma" pitchFamily="34" charset="0"/>
              </a:rPr>
              <a:t>Lahav</a:t>
            </a:r>
          </a:p>
        </p:txBody>
      </p:sp>
      <p:sp>
        <p:nvSpPr>
          <p:cNvPr id="79877" name="Rectangle 4"/>
          <p:cNvSpPr>
            <a:spLocks noChangeArrowheads="1"/>
          </p:cNvSpPr>
          <p:nvPr/>
        </p:nvSpPr>
        <p:spPr bwMode="auto">
          <a:xfrm>
            <a:off x="1219200" y="3225800"/>
            <a:ext cx="12954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hlink"/>
                </a:solidFill>
                <a:latin typeface="Tahoma" pitchFamily="34" charset="0"/>
              </a:rPr>
              <a:t>Nimrin</a:t>
            </a:r>
          </a:p>
        </p:txBody>
      </p:sp>
      <p:sp>
        <p:nvSpPr>
          <p:cNvPr id="79878" name="Rectangle 5"/>
          <p:cNvSpPr>
            <a:spLocks noChangeArrowheads="1"/>
          </p:cNvSpPr>
          <p:nvPr/>
        </p:nvSpPr>
        <p:spPr bwMode="auto">
          <a:xfrm>
            <a:off x="1219200" y="3721100"/>
            <a:ext cx="12954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hlink"/>
                </a:solidFill>
                <a:latin typeface="Tahoma" pitchFamily="34" charset="0"/>
              </a:rPr>
              <a:t>Umayri</a:t>
            </a:r>
          </a:p>
        </p:txBody>
      </p:sp>
      <p:sp>
        <p:nvSpPr>
          <p:cNvPr id="79879" name="Rectangle 6"/>
          <p:cNvSpPr>
            <a:spLocks noChangeArrowheads="1"/>
          </p:cNvSpPr>
          <p:nvPr/>
        </p:nvSpPr>
        <p:spPr bwMode="auto">
          <a:xfrm>
            <a:off x="1219200" y="4216400"/>
            <a:ext cx="1295400" cy="342900"/>
          </a:xfrm>
          <a:prstGeom prst="rect">
            <a:avLst/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800000"/>
                </a:solidFill>
                <a:latin typeface="Tahoma" pitchFamily="34" charset="0"/>
              </a:rPr>
              <a:t>Hisban</a:t>
            </a:r>
          </a:p>
        </p:txBody>
      </p:sp>
      <p:sp>
        <p:nvSpPr>
          <p:cNvPr id="79880" name="Rectangle 7"/>
          <p:cNvSpPr>
            <a:spLocks noChangeArrowheads="1"/>
          </p:cNvSpPr>
          <p:nvPr/>
        </p:nvSpPr>
        <p:spPr bwMode="auto">
          <a:xfrm>
            <a:off x="1219200" y="4673600"/>
            <a:ext cx="1295400" cy="393700"/>
          </a:xfrm>
          <a:prstGeom prst="rect">
            <a:avLst/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800000"/>
                </a:solidFill>
                <a:latin typeface="Tahoma" pitchFamily="34" charset="0"/>
              </a:rPr>
              <a:t>Megiddo</a:t>
            </a:r>
          </a:p>
        </p:txBody>
      </p:sp>
      <p:sp>
        <p:nvSpPr>
          <p:cNvPr id="79881" name="Rectangle 8"/>
          <p:cNvSpPr>
            <a:spLocks noChangeArrowheads="1"/>
          </p:cNvSpPr>
          <p:nvPr/>
        </p:nvSpPr>
        <p:spPr bwMode="auto">
          <a:xfrm>
            <a:off x="1219200" y="5181600"/>
            <a:ext cx="1295400" cy="368300"/>
          </a:xfrm>
          <a:prstGeom prst="rect">
            <a:avLst/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800000"/>
                </a:solidFill>
                <a:latin typeface="Tahoma" pitchFamily="34" charset="0"/>
              </a:rPr>
              <a:t>Jalul</a:t>
            </a:r>
          </a:p>
        </p:txBody>
      </p:sp>
      <p:sp>
        <p:nvSpPr>
          <p:cNvPr id="79882" name="Rectangle 9"/>
          <p:cNvSpPr>
            <a:spLocks noChangeArrowheads="1"/>
          </p:cNvSpPr>
          <p:nvPr/>
        </p:nvSpPr>
        <p:spPr bwMode="auto">
          <a:xfrm>
            <a:off x="1219200" y="6096000"/>
            <a:ext cx="1905000" cy="3302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hlink"/>
                </a:solidFill>
                <a:latin typeface="Tahoma" pitchFamily="34" charset="0"/>
              </a:rPr>
              <a:t>New Sites</a:t>
            </a:r>
          </a:p>
        </p:txBody>
      </p:sp>
      <p:sp>
        <p:nvSpPr>
          <p:cNvPr id="79883" name="Rectangle 10"/>
          <p:cNvSpPr>
            <a:spLocks noChangeArrowheads="1"/>
          </p:cNvSpPr>
          <p:nvPr/>
        </p:nvSpPr>
        <p:spPr bwMode="auto">
          <a:xfrm>
            <a:off x="2667000" y="2743200"/>
            <a:ext cx="457200" cy="3276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hlink"/>
                </a:solidFill>
                <a:latin typeface="Tahoma" pitchFamily="34" charset="0"/>
              </a:rPr>
              <a:t>D</a:t>
            </a:r>
          </a:p>
          <a:p>
            <a:pPr algn="ctr"/>
            <a:r>
              <a:rPr lang="en-US" sz="1200">
                <a:solidFill>
                  <a:schemeClr val="hlink"/>
                </a:solidFill>
                <a:latin typeface="Tahoma" pitchFamily="34" charset="0"/>
              </a:rPr>
              <a:t>A</a:t>
            </a:r>
          </a:p>
          <a:p>
            <a:pPr algn="ctr"/>
            <a:r>
              <a:rPr lang="en-US" sz="1200">
                <a:solidFill>
                  <a:schemeClr val="hlink"/>
                </a:solidFill>
                <a:latin typeface="Tahoma" pitchFamily="34" charset="0"/>
              </a:rPr>
              <a:t>T</a:t>
            </a:r>
          </a:p>
          <a:p>
            <a:pPr algn="ctr"/>
            <a:r>
              <a:rPr lang="en-US" sz="1200">
                <a:solidFill>
                  <a:schemeClr val="hlink"/>
                </a:solidFill>
                <a:latin typeface="Tahoma" pitchFamily="34" charset="0"/>
              </a:rPr>
              <a:t>A</a:t>
            </a:r>
          </a:p>
          <a:p>
            <a:pPr algn="ctr"/>
            <a:r>
              <a:rPr lang="en-US" sz="1200">
                <a:solidFill>
                  <a:schemeClr val="hlink"/>
                </a:solidFill>
                <a:latin typeface="Tahoma" pitchFamily="34" charset="0"/>
              </a:rPr>
              <a:t>B</a:t>
            </a:r>
          </a:p>
          <a:p>
            <a:pPr algn="ctr"/>
            <a:r>
              <a:rPr lang="en-US" sz="1200">
                <a:solidFill>
                  <a:schemeClr val="hlink"/>
                </a:solidFill>
                <a:latin typeface="Tahoma" pitchFamily="34" charset="0"/>
              </a:rPr>
              <a:t>A</a:t>
            </a:r>
          </a:p>
          <a:p>
            <a:pPr algn="ctr"/>
            <a:r>
              <a:rPr lang="en-US" sz="1200">
                <a:solidFill>
                  <a:schemeClr val="hlink"/>
                </a:solidFill>
                <a:latin typeface="Tahoma" pitchFamily="34" charset="0"/>
              </a:rPr>
              <a:t>S</a:t>
            </a:r>
          </a:p>
          <a:p>
            <a:pPr algn="ctr"/>
            <a:r>
              <a:rPr lang="en-US" sz="1200">
                <a:solidFill>
                  <a:schemeClr val="hlink"/>
                </a:solidFill>
                <a:latin typeface="Tahoma" pitchFamily="34" charset="0"/>
              </a:rPr>
              <a:t>E</a:t>
            </a:r>
          </a:p>
          <a:p>
            <a:pPr algn="ctr"/>
            <a:endParaRPr lang="en-US" sz="1200">
              <a:solidFill>
                <a:schemeClr val="hlink"/>
              </a:solidFill>
              <a:latin typeface="Tahoma" pitchFamily="34" charset="0"/>
            </a:endParaRPr>
          </a:p>
          <a:p>
            <a:pPr algn="ctr"/>
            <a:r>
              <a:rPr lang="en-US" sz="1200">
                <a:solidFill>
                  <a:schemeClr val="hlink"/>
                </a:solidFill>
                <a:latin typeface="Tahoma" pitchFamily="34" charset="0"/>
              </a:rPr>
              <a:t>W</a:t>
            </a:r>
          </a:p>
          <a:p>
            <a:pPr algn="ctr"/>
            <a:r>
              <a:rPr lang="en-US" sz="1200">
                <a:solidFill>
                  <a:schemeClr val="hlink"/>
                </a:solidFill>
                <a:latin typeface="Tahoma" pitchFamily="34" charset="0"/>
              </a:rPr>
              <a:t>R</a:t>
            </a:r>
          </a:p>
          <a:p>
            <a:pPr algn="ctr"/>
            <a:r>
              <a:rPr lang="en-US" sz="1200">
                <a:solidFill>
                  <a:schemeClr val="hlink"/>
                </a:solidFill>
                <a:latin typeface="Tahoma" pitchFamily="34" charset="0"/>
              </a:rPr>
              <a:t>A</a:t>
            </a:r>
          </a:p>
          <a:p>
            <a:pPr algn="ctr"/>
            <a:r>
              <a:rPr lang="en-US" sz="1200">
                <a:solidFill>
                  <a:schemeClr val="hlink"/>
                </a:solidFill>
                <a:latin typeface="Tahoma" pitchFamily="34" charset="0"/>
              </a:rPr>
              <a:t>P</a:t>
            </a:r>
          </a:p>
          <a:p>
            <a:pPr algn="ctr"/>
            <a:r>
              <a:rPr lang="en-US" sz="1200">
                <a:solidFill>
                  <a:schemeClr val="hlink"/>
                </a:solidFill>
                <a:latin typeface="Tahoma" pitchFamily="34" charset="0"/>
              </a:rPr>
              <a:t>P</a:t>
            </a:r>
          </a:p>
          <a:p>
            <a:pPr algn="ctr"/>
            <a:r>
              <a:rPr lang="en-US" sz="1200">
                <a:solidFill>
                  <a:schemeClr val="hlink"/>
                </a:solidFill>
                <a:latin typeface="Tahoma" pitchFamily="34" charset="0"/>
              </a:rPr>
              <a:t>E</a:t>
            </a:r>
          </a:p>
          <a:p>
            <a:pPr algn="ctr"/>
            <a:r>
              <a:rPr lang="en-US" sz="1200">
                <a:solidFill>
                  <a:schemeClr val="hlink"/>
                </a:solidFill>
                <a:latin typeface="Tahoma" pitchFamily="34" charset="0"/>
              </a:rPr>
              <a:t>R</a:t>
            </a:r>
          </a:p>
          <a:p>
            <a:pPr algn="ctr"/>
            <a:r>
              <a:rPr lang="en-US" sz="1200">
                <a:solidFill>
                  <a:schemeClr val="hlink"/>
                </a:solidFill>
                <a:latin typeface="Tahoma" pitchFamily="34" charset="0"/>
              </a:rPr>
              <a:t>S</a:t>
            </a:r>
          </a:p>
        </p:txBody>
      </p:sp>
      <p:sp>
        <p:nvSpPr>
          <p:cNvPr id="79884" name="Rectangle 11"/>
          <p:cNvSpPr>
            <a:spLocks noChangeArrowheads="1"/>
          </p:cNvSpPr>
          <p:nvPr/>
        </p:nvSpPr>
        <p:spPr bwMode="auto">
          <a:xfrm>
            <a:off x="3657600" y="3733800"/>
            <a:ext cx="1295400" cy="12954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hlink"/>
                </a:solidFill>
                <a:latin typeface="Tahoma" pitchFamily="34" charset="0"/>
              </a:rPr>
              <a:t>ETANA-DL</a:t>
            </a:r>
          </a:p>
          <a:p>
            <a:pPr algn="ctr"/>
            <a:r>
              <a:rPr lang="en-US" b="0">
                <a:solidFill>
                  <a:schemeClr val="hlink"/>
                </a:solidFill>
                <a:latin typeface="Tahoma" pitchFamily="34" charset="0"/>
              </a:rPr>
              <a:t>UNION</a:t>
            </a:r>
          </a:p>
          <a:p>
            <a:pPr algn="ctr"/>
            <a:r>
              <a:rPr lang="en-US" b="0">
                <a:solidFill>
                  <a:schemeClr val="hlink"/>
                </a:solidFill>
                <a:latin typeface="Tahoma" pitchFamily="34" charset="0"/>
              </a:rPr>
              <a:t>CATALOG</a:t>
            </a:r>
          </a:p>
        </p:txBody>
      </p:sp>
      <p:sp>
        <p:nvSpPr>
          <p:cNvPr id="79885" name="AutoShape 12"/>
          <p:cNvSpPr>
            <a:spLocks/>
          </p:cNvSpPr>
          <p:nvPr/>
        </p:nvSpPr>
        <p:spPr bwMode="auto">
          <a:xfrm>
            <a:off x="3175000" y="2768600"/>
            <a:ext cx="457200" cy="3251200"/>
          </a:xfrm>
          <a:prstGeom prst="rightBrace">
            <a:avLst>
              <a:gd name="adj1" fmla="val 59259"/>
              <a:gd name="adj2" fmla="val 50000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6" name="Rectangle 13"/>
          <p:cNvSpPr>
            <a:spLocks noChangeArrowheads="1"/>
          </p:cNvSpPr>
          <p:nvPr/>
        </p:nvSpPr>
        <p:spPr bwMode="auto">
          <a:xfrm>
            <a:off x="5892800" y="2628900"/>
            <a:ext cx="1397000" cy="3048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hlink"/>
                </a:solidFill>
                <a:latin typeface="Tahoma" pitchFamily="34" charset="0"/>
              </a:rPr>
              <a:t>Search</a:t>
            </a:r>
          </a:p>
        </p:txBody>
      </p:sp>
      <p:sp>
        <p:nvSpPr>
          <p:cNvPr id="79887" name="Rectangle 14"/>
          <p:cNvSpPr>
            <a:spLocks noChangeArrowheads="1"/>
          </p:cNvSpPr>
          <p:nvPr/>
        </p:nvSpPr>
        <p:spPr bwMode="auto">
          <a:xfrm>
            <a:off x="7620000" y="2641600"/>
            <a:ext cx="317500" cy="3429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hlink"/>
                </a:solidFill>
                <a:latin typeface="Tahoma" pitchFamily="34" charset="0"/>
              </a:rPr>
              <a:t>U</a:t>
            </a:r>
          </a:p>
          <a:p>
            <a:pPr algn="ctr"/>
            <a:r>
              <a:rPr lang="en-US" sz="1400">
                <a:solidFill>
                  <a:schemeClr val="hlink"/>
                </a:solidFill>
                <a:latin typeface="Tahoma" pitchFamily="34" charset="0"/>
              </a:rPr>
              <a:t>S</a:t>
            </a:r>
          </a:p>
          <a:p>
            <a:pPr algn="ctr"/>
            <a:r>
              <a:rPr lang="en-US" sz="1400">
                <a:solidFill>
                  <a:schemeClr val="hlink"/>
                </a:solidFill>
                <a:latin typeface="Tahoma" pitchFamily="34" charset="0"/>
              </a:rPr>
              <a:t>E</a:t>
            </a:r>
          </a:p>
          <a:p>
            <a:pPr algn="ctr"/>
            <a:r>
              <a:rPr lang="en-US" sz="1400">
                <a:solidFill>
                  <a:schemeClr val="hlink"/>
                </a:solidFill>
                <a:latin typeface="Tahoma" pitchFamily="34" charset="0"/>
              </a:rPr>
              <a:t>R</a:t>
            </a:r>
          </a:p>
          <a:p>
            <a:pPr algn="ctr"/>
            <a:endParaRPr lang="en-US" sz="1400">
              <a:solidFill>
                <a:schemeClr val="hlink"/>
              </a:solidFill>
              <a:latin typeface="Tahoma" pitchFamily="34" charset="0"/>
            </a:endParaRPr>
          </a:p>
          <a:p>
            <a:pPr algn="ctr"/>
            <a:r>
              <a:rPr lang="en-US" sz="1400">
                <a:solidFill>
                  <a:schemeClr val="hlink"/>
                </a:solidFill>
                <a:latin typeface="Tahoma" pitchFamily="34" charset="0"/>
              </a:rPr>
              <a:t>I</a:t>
            </a:r>
          </a:p>
          <a:p>
            <a:pPr algn="ctr"/>
            <a:r>
              <a:rPr lang="en-US" sz="1400">
                <a:solidFill>
                  <a:schemeClr val="hlink"/>
                </a:solidFill>
                <a:latin typeface="Tahoma" pitchFamily="34" charset="0"/>
              </a:rPr>
              <a:t>N</a:t>
            </a:r>
          </a:p>
          <a:p>
            <a:pPr algn="ctr"/>
            <a:r>
              <a:rPr lang="en-US" sz="1400">
                <a:solidFill>
                  <a:schemeClr val="hlink"/>
                </a:solidFill>
                <a:latin typeface="Tahoma" pitchFamily="34" charset="0"/>
              </a:rPr>
              <a:t>T</a:t>
            </a:r>
          </a:p>
          <a:p>
            <a:pPr algn="ctr"/>
            <a:r>
              <a:rPr lang="en-US" sz="1400">
                <a:solidFill>
                  <a:schemeClr val="hlink"/>
                </a:solidFill>
                <a:latin typeface="Tahoma" pitchFamily="34" charset="0"/>
              </a:rPr>
              <a:t>E</a:t>
            </a:r>
          </a:p>
          <a:p>
            <a:pPr algn="ctr"/>
            <a:r>
              <a:rPr lang="en-US" sz="1400">
                <a:solidFill>
                  <a:schemeClr val="hlink"/>
                </a:solidFill>
                <a:latin typeface="Tahoma" pitchFamily="34" charset="0"/>
              </a:rPr>
              <a:t>R</a:t>
            </a:r>
          </a:p>
          <a:p>
            <a:pPr algn="ctr"/>
            <a:r>
              <a:rPr lang="en-US" sz="1400">
                <a:solidFill>
                  <a:schemeClr val="hlink"/>
                </a:solidFill>
                <a:latin typeface="Tahoma" pitchFamily="34" charset="0"/>
              </a:rPr>
              <a:t>F</a:t>
            </a:r>
          </a:p>
          <a:p>
            <a:pPr algn="ctr"/>
            <a:r>
              <a:rPr lang="en-US" sz="1400">
                <a:solidFill>
                  <a:schemeClr val="hlink"/>
                </a:solidFill>
                <a:latin typeface="Tahoma" pitchFamily="34" charset="0"/>
              </a:rPr>
              <a:t>A</a:t>
            </a:r>
          </a:p>
          <a:p>
            <a:pPr algn="ctr"/>
            <a:r>
              <a:rPr lang="en-US" sz="1400">
                <a:solidFill>
                  <a:schemeClr val="hlink"/>
                </a:solidFill>
                <a:latin typeface="Tahoma" pitchFamily="34" charset="0"/>
              </a:rPr>
              <a:t>C</a:t>
            </a:r>
          </a:p>
          <a:p>
            <a:pPr algn="ctr"/>
            <a:r>
              <a:rPr lang="en-US" sz="1400">
                <a:solidFill>
                  <a:schemeClr val="hlink"/>
                </a:solidFill>
                <a:latin typeface="Tahoma" pitchFamily="34" charset="0"/>
              </a:rPr>
              <a:t>E</a:t>
            </a:r>
          </a:p>
        </p:txBody>
      </p:sp>
      <p:sp>
        <p:nvSpPr>
          <p:cNvPr id="79888" name="Line 15"/>
          <p:cNvSpPr>
            <a:spLocks noChangeShapeType="1"/>
          </p:cNvSpPr>
          <p:nvPr/>
        </p:nvSpPr>
        <p:spPr bwMode="auto">
          <a:xfrm>
            <a:off x="4953000" y="43688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889" name="Line 16"/>
          <p:cNvSpPr>
            <a:spLocks noChangeShapeType="1"/>
          </p:cNvSpPr>
          <p:nvPr/>
        </p:nvSpPr>
        <p:spPr bwMode="auto">
          <a:xfrm>
            <a:off x="5346700" y="5740400"/>
            <a:ext cx="5334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890" name="Line 17"/>
          <p:cNvSpPr>
            <a:spLocks noChangeShapeType="1"/>
          </p:cNvSpPr>
          <p:nvPr/>
        </p:nvSpPr>
        <p:spPr bwMode="auto">
          <a:xfrm>
            <a:off x="5334000" y="5219700"/>
            <a:ext cx="5334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891" name="Line 18"/>
          <p:cNvSpPr>
            <a:spLocks noChangeShapeType="1"/>
          </p:cNvSpPr>
          <p:nvPr/>
        </p:nvSpPr>
        <p:spPr bwMode="auto">
          <a:xfrm>
            <a:off x="5334000" y="4813300"/>
            <a:ext cx="5334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892" name="Line 19"/>
          <p:cNvSpPr>
            <a:spLocks noChangeShapeType="1"/>
          </p:cNvSpPr>
          <p:nvPr/>
        </p:nvSpPr>
        <p:spPr bwMode="auto">
          <a:xfrm>
            <a:off x="5334000" y="4419600"/>
            <a:ext cx="5334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893" name="Line 20"/>
          <p:cNvSpPr>
            <a:spLocks noChangeShapeType="1"/>
          </p:cNvSpPr>
          <p:nvPr/>
        </p:nvSpPr>
        <p:spPr bwMode="auto">
          <a:xfrm>
            <a:off x="5346700" y="3987800"/>
            <a:ext cx="5334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894" name="Line 21"/>
          <p:cNvSpPr>
            <a:spLocks noChangeShapeType="1"/>
          </p:cNvSpPr>
          <p:nvPr/>
        </p:nvSpPr>
        <p:spPr bwMode="auto">
          <a:xfrm>
            <a:off x="5334000" y="3581400"/>
            <a:ext cx="5334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895" name="Line 22"/>
          <p:cNvSpPr>
            <a:spLocks noChangeShapeType="1"/>
          </p:cNvSpPr>
          <p:nvPr/>
        </p:nvSpPr>
        <p:spPr bwMode="auto">
          <a:xfrm>
            <a:off x="5346700" y="3200400"/>
            <a:ext cx="5334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896" name="Line 23"/>
          <p:cNvSpPr>
            <a:spLocks noChangeShapeType="1"/>
          </p:cNvSpPr>
          <p:nvPr/>
        </p:nvSpPr>
        <p:spPr bwMode="auto">
          <a:xfrm>
            <a:off x="5346700" y="2781300"/>
            <a:ext cx="5334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897" name="Rectangle 24"/>
          <p:cNvSpPr>
            <a:spLocks noChangeArrowheads="1"/>
          </p:cNvSpPr>
          <p:nvPr/>
        </p:nvSpPr>
        <p:spPr bwMode="auto">
          <a:xfrm>
            <a:off x="5892800" y="3035300"/>
            <a:ext cx="1397000" cy="3048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hlink"/>
                </a:solidFill>
                <a:latin typeface="Tahoma" pitchFamily="34" charset="0"/>
              </a:rPr>
              <a:t>Browse</a:t>
            </a:r>
          </a:p>
        </p:txBody>
      </p:sp>
      <p:sp>
        <p:nvSpPr>
          <p:cNvPr id="79898" name="Rectangle 25"/>
          <p:cNvSpPr>
            <a:spLocks noChangeArrowheads="1"/>
          </p:cNvSpPr>
          <p:nvPr/>
        </p:nvSpPr>
        <p:spPr bwMode="auto">
          <a:xfrm>
            <a:off x="5892800" y="3441700"/>
            <a:ext cx="1397000" cy="3048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hlink"/>
                </a:solidFill>
                <a:latin typeface="Tahoma" pitchFamily="34" charset="0"/>
              </a:rPr>
              <a:t>Recommend</a:t>
            </a:r>
          </a:p>
        </p:txBody>
      </p:sp>
      <p:sp>
        <p:nvSpPr>
          <p:cNvPr id="79899" name="Rectangle 26"/>
          <p:cNvSpPr>
            <a:spLocks noChangeArrowheads="1"/>
          </p:cNvSpPr>
          <p:nvPr/>
        </p:nvSpPr>
        <p:spPr bwMode="auto">
          <a:xfrm>
            <a:off x="5892800" y="3848100"/>
            <a:ext cx="1397000" cy="3048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hlink"/>
                </a:solidFill>
                <a:latin typeface="Tahoma" pitchFamily="34" charset="0"/>
              </a:rPr>
              <a:t>Note</a:t>
            </a:r>
          </a:p>
        </p:txBody>
      </p:sp>
      <p:sp>
        <p:nvSpPr>
          <p:cNvPr id="79900" name="Rectangle 27"/>
          <p:cNvSpPr>
            <a:spLocks noChangeArrowheads="1"/>
          </p:cNvSpPr>
          <p:nvPr/>
        </p:nvSpPr>
        <p:spPr bwMode="auto">
          <a:xfrm>
            <a:off x="5892800" y="4254500"/>
            <a:ext cx="1397000" cy="3048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hlink"/>
                </a:solidFill>
                <a:latin typeface="Tahoma" pitchFamily="34" charset="0"/>
              </a:rPr>
              <a:t>Personalize</a:t>
            </a:r>
          </a:p>
        </p:txBody>
      </p:sp>
      <p:sp>
        <p:nvSpPr>
          <p:cNvPr id="79901" name="Rectangle 28"/>
          <p:cNvSpPr>
            <a:spLocks noChangeArrowheads="1"/>
          </p:cNvSpPr>
          <p:nvPr/>
        </p:nvSpPr>
        <p:spPr bwMode="auto">
          <a:xfrm>
            <a:off x="5905500" y="4660900"/>
            <a:ext cx="1397000" cy="304800"/>
          </a:xfrm>
          <a:prstGeom prst="rect">
            <a:avLst/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800000"/>
                </a:solidFill>
                <a:latin typeface="Tahoma" pitchFamily="34" charset="0"/>
              </a:rPr>
              <a:t>Review</a:t>
            </a:r>
          </a:p>
        </p:txBody>
      </p:sp>
      <p:sp>
        <p:nvSpPr>
          <p:cNvPr id="79902" name="Rectangle 29"/>
          <p:cNvSpPr>
            <a:spLocks noChangeArrowheads="1"/>
          </p:cNvSpPr>
          <p:nvPr/>
        </p:nvSpPr>
        <p:spPr bwMode="auto">
          <a:xfrm>
            <a:off x="5918200" y="5067300"/>
            <a:ext cx="1397000" cy="304800"/>
          </a:xfrm>
          <a:prstGeom prst="rect">
            <a:avLst/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800000"/>
                </a:solidFill>
                <a:latin typeface="Tahoma" pitchFamily="34" charset="0"/>
              </a:rPr>
              <a:t>Visualizations</a:t>
            </a:r>
          </a:p>
        </p:txBody>
      </p:sp>
      <p:sp>
        <p:nvSpPr>
          <p:cNvPr id="79903" name="Rectangle 30"/>
          <p:cNvSpPr>
            <a:spLocks noChangeArrowheads="1"/>
          </p:cNvSpPr>
          <p:nvPr/>
        </p:nvSpPr>
        <p:spPr bwMode="auto">
          <a:xfrm>
            <a:off x="5930900" y="5486400"/>
            <a:ext cx="13970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hlink"/>
                </a:solidFill>
                <a:latin typeface="Tahoma" pitchFamily="34" charset="0"/>
              </a:rPr>
              <a:t>Archaeology</a:t>
            </a:r>
          </a:p>
          <a:p>
            <a:pPr algn="ctr"/>
            <a:r>
              <a:rPr lang="en-US" b="0">
                <a:solidFill>
                  <a:schemeClr val="hlink"/>
                </a:solidFill>
                <a:latin typeface="Tahoma" pitchFamily="34" charset="0"/>
              </a:rPr>
              <a:t>Specific</a:t>
            </a:r>
          </a:p>
        </p:txBody>
      </p:sp>
      <p:sp>
        <p:nvSpPr>
          <p:cNvPr id="79904" name="Line 31"/>
          <p:cNvSpPr>
            <a:spLocks noChangeShapeType="1"/>
          </p:cNvSpPr>
          <p:nvPr/>
        </p:nvSpPr>
        <p:spPr bwMode="auto">
          <a:xfrm>
            <a:off x="5334000" y="2781300"/>
            <a:ext cx="0" cy="29718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905" name="Line 32"/>
          <p:cNvSpPr>
            <a:spLocks noChangeShapeType="1"/>
          </p:cNvSpPr>
          <p:nvPr/>
        </p:nvSpPr>
        <p:spPr bwMode="auto">
          <a:xfrm>
            <a:off x="7315200" y="28194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906" name="Line 33"/>
          <p:cNvSpPr>
            <a:spLocks noChangeShapeType="1"/>
          </p:cNvSpPr>
          <p:nvPr/>
        </p:nvSpPr>
        <p:spPr bwMode="auto">
          <a:xfrm>
            <a:off x="7315200" y="32004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907" name="Line 34"/>
          <p:cNvSpPr>
            <a:spLocks noChangeShapeType="1"/>
          </p:cNvSpPr>
          <p:nvPr/>
        </p:nvSpPr>
        <p:spPr bwMode="auto">
          <a:xfrm>
            <a:off x="7315200" y="36068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908" name="Line 35"/>
          <p:cNvSpPr>
            <a:spLocks noChangeShapeType="1"/>
          </p:cNvSpPr>
          <p:nvPr/>
        </p:nvSpPr>
        <p:spPr bwMode="auto">
          <a:xfrm>
            <a:off x="7315200" y="40132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909" name="Line 36"/>
          <p:cNvSpPr>
            <a:spLocks noChangeShapeType="1"/>
          </p:cNvSpPr>
          <p:nvPr/>
        </p:nvSpPr>
        <p:spPr bwMode="auto">
          <a:xfrm>
            <a:off x="7315200" y="44196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910" name="Line 37"/>
          <p:cNvSpPr>
            <a:spLocks noChangeShapeType="1"/>
          </p:cNvSpPr>
          <p:nvPr/>
        </p:nvSpPr>
        <p:spPr bwMode="auto">
          <a:xfrm>
            <a:off x="7315200" y="48387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911" name="Line 38"/>
          <p:cNvSpPr>
            <a:spLocks noChangeShapeType="1"/>
          </p:cNvSpPr>
          <p:nvPr/>
        </p:nvSpPr>
        <p:spPr bwMode="auto">
          <a:xfrm>
            <a:off x="7327900" y="52197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912" name="Line 39"/>
          <p:cNvSpPr>
            <a:spLocks noChangeShapeType="1"/>
          </p:cNvSpPr>
          <p:nvPr/>
        </p:nvSpPr>
        <p:spPr bwMode="auto">
          <a:xfrm>
            <a:off x="7327900" y="57912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913" name="Rectangle 40"/>
          <p:cNvSpPr>
            <a:spLocks noChangeArrowheads="1"/>
          </p:cNvSpPr>
          <p:nvPr/>
        </p:nvSpPr>
        <p:spPr bwMode="auto">
          <a:xfrm>
            <a:off x="3594100" y="2476500"/>
            <a:ext cx="4495800" cy="3733800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9914" name="Group 41"/>
          <p:cNvGrpSpPr>
            <a:grpSpLocks/>
          </p:cNvGrpSpPr>
          <p:nvPr/>
        </p:nvGrpSpPr>
        <p:grpSpPr bwMode="auto">
          <a:xfrm>
            <a:off x="8216900" y="3886200"/>
            <a:ext cx="609600" cy="609600"/>
            <a:chOff x="2160" y="2640"/>
            <a:chExt cx="1417" cy="1111"/>
          </a:xfrm>
        </p:grpSpPr>
        <p:grpSp>
          <p:nvGrpSpPr>
            <p:cNvPr id="79951" name="Group 42"/>
            <p:cNvGrpSpPr>
              <a:grpSpLocks/>
            </p:cNvGrpSpPr>
            <p:nvPr/>
          </p:nvGrpSpPr>
          <p:grpSpPr bwMode="auto">
            <a:xfrm flipH="1">
              <a:off x="2160" y="2640"/>
              <a:ext cx="410" cy="752"/>
              <a:chOff x="3300" y="2016"/>
              <a:chExt cx="410" cy="752"/>
            </a:xfrm>
          </p:grpSpPr>
          <p:grpSp>
            <p:nvGrpSpPr>
              <p:cNvPr id="79974" name="Group 43"/>
              <p:cNvGrpSpPr>
                <a:grpSpLocks/>
              </p:cNvGrpSpPr>
              <p:nvPr/>
            </p:nvGrpSpPr>
            <p:grpSpPr bwMode="auto">
              <a:xfrm>
                <a:off x="3300" y="2249"/>
                <a:ext cx="410" cy="519"/>
                <a:chOff x="3300" y="2249"/>
                <a:chExt cx="410" cy="519"/>
              </a:xfrm>
            </p:grpSpPr>
            <p:sp>
              <p:nvSpPr>
                <p:cNvPr id="79976" name="Rectangle 44"/>
                <p:cNvSpPr>
                  <a:spLocks noChangeArrowheads="1"/>
                </p:cNvSpPr>
                <p:nvPr/>
              </p:nvSpPr>
              <p:spPr bwMode="auto">
                <a:xfrm>
                  <a:off x="3369" y="2249"/>
                  <a:ext cx="275" cy="112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77" name="Rectangle 45"/>
                <p:cNvSpPr>
                  <a:spLocks noChangeArrowheads="1"/>
                </p:cNvSpPr>
                <p:nvPr/>
              </p:nvSpPr>
              <p:spPr bwMode="auto">
                <a:xfrm>
                  <a:off x="3300" y="2322"/>
                  <a:ext cx="410" cy="446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78" name="Arc 46"/>
                <p:cNvSpPr>
                  <a:spLocks/>
                </p:cNvSpPr>
                <p:nvPr/>
              </p:nvSpPr>
              <p:spPr bwMode="auto">
                <a:xfrm>
                  <a:off x="3300" y="2249"/>
                  <a:ext cx="75" cy="90"/>
                </a:xfrm>
                <a:custGeom>
                  <a:avLst/>
                  <a:gdLst>
                    <a:gd name="T0" fmla="*/ 0 w 21599"/>
                    <a:gd name="T1" fmla="*/ 0 h 21598"/>
                    <a:gd name="T2" fmla="*/ 0 w 21599"/>
                    <a:gd name="T3" fmla="*/ 0 h 21598"/>
                    <a:gd name="T4" fmla="*/ 0 w 21599"/>
                    <a:gd name="T5" fmla="*/ 0 h 21598"/>
                    <a:gd name="T6" fmla="*/ 0 60000 65536"/>
                    <a:gd name="T7" fmla="*/ 0 60000 65536"/>
                    <a:gd name="T8" fmla="*/ 0 60000 65536"/>
                    <a:gd name="T9" fmla="*/ 0 w 21599"/>
                    <a:gd name="T10" fmla="*/ 0 h 21598"/>
                    <a:gd name="T11" fmla="*/ 21599 w 21599"/>
                    <a:gd name="T12" fmla="*/ 21598 h 2159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99" h="21598" fill="none" extrusionOk="0">
                      <a:moveTo>
                        <a:pt x="0" y="21358"/>
                      </a:moveTo>
                      <a:cubicBezTo>
                        <a:pt x="130" y="9635"/>
                        <a:pt x="9588" y="156"/>
                        <a:pt x="21310" y="-1"/>
                      </a:cubicBezTo>
                    </a:path>
                    <a:path w="21599" h="21598" stroke="0" extrusionOk="0">
                      <a:moveTo>
                        <a:pt x="0" y="21358"/>
                      </a:moveTo>
                      <a:cubicBezTo>
                        <a:pt x="130" y="9635"/>
                        <a:pt x="9588" y="156"/>
                        <a:pt x="21310" y="-1"/>
                      </a:cubicBezTo>
                      <a:lnTo>
                        <a:pt x="21599" y="21598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79" name="Arc 47"/>
                <p:cNvSpPr>
                  <a:spLocks/>
                </p:cNvSpPr>
                <p:nvPr/>
              </p:nvSpPr>
              <p:spPr bwMode="auto">
                <a:xfrm>
                  <a:off x="3632" y="2250"/>
                  <a:ext cx="77" cy="91"/>
                </a:xfrm>
                <a:custGeom>
                  <a:avLst/>
                  <a:gdLst>
                    <a:gd name="T0" fmla="*/ 0 w 21882"/>
                    <a:gd name="T1" fmla="*/ 0 h 21600"/>
                    <a:gd name="T2" fmla="*/ 0 w 21882"/>
                    <a:gd name="T3" fmla="*/ 0 h 21600"/>
                    <a:gd name="T4" fmla="*/ 0 w 2188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882"/>
                    <a:gd name="T10" fmla="*/ 0 h 21600"/>
                    <a:gd name="T11" fmla="*/ 21882 w 2188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882" h="21600" fill="none" extrusionOk="0">
                      <a:moveTo>
                        <a:pt x="-1" y="1"/>
                      </a:moveTo>
                      <a:cubicBezTo>
                        <a:pt x="94" y="0"/>
                        <a:pt x="188" y="-1"/>
                        <a:pt x="283" y="0"/>
                      </a:cubicBezTo>
                      <a:cubicBezTo>
                        <a:pt x="12116" y="0"/>
                        <a:pt x="21747" y="9521"/>
                        <a:pt x="21881" y="21355"/>
                      </a:cubicBezTo>
                    </a:path>
                    <a:path w="21882" h="21600" stroke="0" extrusionOk="0">
                      <a:moveTo>
                        <a:pt x="-1" y="1"/>
                      </a:moveTo>
                      <a:cubicBezTo>
                        <a:pt x="94" y="0"/>
                        <a:pt x="188" y="-1"/>
                        <a:pt x="283" y="0"/>
                      </a:cubicBezTo>
                      <a:cubicBezTo>
                        <a:pt x="12116" y="0"/>
                        <a:pt x="21747" y="9521"/>
                        <a:pt x="21881" y="21355"/>
                      </a:cubicBezTo>
                      <a:lnTo>
                        <a:pt x="283" y="2160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975" name="Oval 48"/>
              <p:cNvSpPr>
                <a:spLocks noChangeArrowheads="1"/>
              </p:cNvSpPr>
              <p:nvPr/>
            </p:nvSpPr>
            <p:spPr bwMode="auto">
              <a:xfrm>
                <a:off x="3392" y="2016"/>
                <a:ext cx="223" cy="215"/>
              </a:xfrm>
              <a:prstGeom prst="ellipse">
                <a:avLst/>
              </a:pr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9952" name="Group 49"/>
            <p:cNvGrpSpPr>
              <a:grpSpLocks/>
            </p:cNvGrpSpPr>
            <p:nvPr/>
          </p:nvGrpSpPr>
          <p:grpSpPr bwMode="auto">
            <a:xfrm flipH="1">
              <a:off x="3168" y="2640"/>
              <a:ext cx="409" cy="752"/>
              <a:chOff x="2079" y="2016"/>
              <a:chExt cx="409" cy="752"/>
            </a:xfrm>
          </p:grpSpPr>
          <p:grpSp>
            <p:nvGrpSpPr>
              <p:cNvPr id="79968" name="Group 50"/>
              <p:cNvGrpSpPr>
                <a:grpSpLocks/>
              </p:cNvGrpSpPr>
              <p:nvPr/>
            </p:nvGrpSpPr>
            <p:grpSpPr bwMode="auto">
              <a:xfrm>
                <a:off x="2079" y="2249"/>
                <a:ext cx="409" cy="519"/>
                <a:chOff x="2079" y="2249"/>
                <a:chExt cx="409" cy="519"/>
              </a:xfrm>
            </p:grpSpPr>
            <p:sp>
              <p:nvSpPr>
                <p:cNvPr id="79970" name="Rectangle 51"/>
                <p:cNvSpPr>
                  <a:spLocks noChangeArrowheads="1"/>
                </p:cNvSpPr>
                <p:nvPr/>
              </p:nvSpPr>
              <p:spPr bwMode="auto">
                <a:xfrm>
                  <a:off x="2149" y="2249"/>
                  <a:ext cx="274" cy="112"/>
                </a:xfrm>
                <a:prstGeom prst="rect">
                  <a:avLst/>
                </a:prstGeom>
                <a:solidFill>
                  <a:srgbClr val="0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71" name="Rectangle 52"/>
                <p:cNvSpPr>
                  <a:spLocks noChangeArrowheads="1"/>
                </p:cNvSpPr>
                <p:nvPr/>
              </p:nvSpPr>
              <p:spPr bwMode="auto">
                <a:xfrm>
                  <a:off x="2079" y="2322"/>
                  <a:ext cx="409" cy="446"/>
                </a:xfrm>
                <a:prstGeom prst="rect">
                  <a:avLst/>
                </a:prstGeom>
                <a:solidFill>
                  <a:srgbClr val="0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72" name="Arc 53"/>
                <p:cNvSpPr>
                  <a:spLocks/>
                </p:cNvSpPr>
                <p:nvPr/>
              </p:nvSpPr>
              <p:spPr bwMode="auto">
                <a:xfrm>
                  <a:off x="2080" y="2249"/>
                  <a:ext cx="75" cy="90"/>
                </a:xfrm>
                <a:custGeom>
                  <a:avLst/>
                  <a:gdLst>
                    <a:gd name="T0" fmla="*/ 0 w 21599"/>
                    <a:gd name="T1" fmla="*/ 0 h 21592"/>
                    <a:gd name="T2" fmla="*/ 0 w 21599"/>
                    <a:gd name="T3" fmla="*/ 0 h 21592"/>
                    <a:gd name="T4" fmla="*/ 0 w 21599"/>
                    <a:gd name="T5" fmla="*/ 0 h 21592"/>
                    <a:gd name="T6" fmla="*/ 0 60000 65536"/>
                    <a:gd name="T7" fmla="*/ 0 60000 65536"/>
                    <a:gd name="T8" fmla="*/ 0 60000 65536"/>
                    <a:gd name="T9" fmla="*/ 0 w 21599"/>
                    <a:gd name="T10" fmla="*/ 0 h 21592"/>
                    <a:gd name="T11" fmla="*/ 21599 w 21599"/>
                    <a:gd name="T12" fmla="*/ 21592 h 215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99" h="21592" fill="none" extrusionOk="0">
                      <a:moveTo>
                        <a:pt x="0" y="21354"/>
                      </a:moveTo>
                      <a:cubicBezTo>
                        <a:pt x="128" y="9740"/>
                        <a:pt x="9416" y="307"/>
                        <a:pt x="21026" y="-1"/>
                      </a:cubicBezTo>
                    </a:path>
                    <a:path w="21599" h="21592" stroke="0" extrusionOk="0">
                      <a:moveTo>
                        <a:pt x="0" y="21354"/>
                      </a:moveTo>
                      <a:cubicBezTo>
                        <a:pt x="128" y="9740"/>
                        <a:pt x="9416" y="307"/>
                        <a:pt x="21026" y="-1"/>
                      </a:cubicBezTo>
                      <a:lnTo>
                        <a:pt x="21599" y="21592"/>
                      </a:lnTo>
                      <a:close/>
                    </a:path>
                  </a:pathLst>
                </a:custGeom>
                <a:solidFill>
                  <a:srgbClr val="0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73" name="Arc 54"/>
                <p:cNvSpPr>
                  <a:spLocks/>
                </p:cNvSpPr>
                <p:nvPr/>
              </p:nvSpPr>
              <p:spPr bwMode="auto">
                <a:xfrm>
                  <a:off x="2412" y="2250"/>
                  <a:ext cx="75" cy="91"/>
                </a:xfrm>
                <a:custGeom>
                  <a:avLst/>
                  <a:gdLst>
                    <a:gd name="T0" fmla="*/ 0 w 21599"/>
                    <a:gd name="T1" fmla="*/ 0 h 21600"/>
                    <a:gd name="T2" fmla="*/ 0 w 21599"/>
                    <a:gd name="T3" fmla="*/ 0 h 21600"/>
                    <a:gd name="T4" fmla="*/ 0 w 21599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599"/>
                    <a:gd name="T10" fmla="*/ 0 h 21600"/>
                    <a:gd name="T11" fmla="*/ 21599 w 21599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99" h="21600" fill="none" extrusionOk="0">
                      <a:moveTo>
                        <a:pt x="-1" y="0"/>
                      </a:moveTo>
                      <a:cubicBezTo>
                        <a:pt x="11834" y="0"/>
                        <a:pt x="21465" y="9523"/>
                        <a:pt x="21598" y="21357"/>
                      </a:cubicBezTo>
                    </a:path>
                    <a:path w="21599" h="21600" stroke="0" extrusionOk="0">
                      <a:moveTo>
                        <a:pt x="-1" y="0"/>
                      </a:moveTo>
                      <a:cubicBezTo>
                        <a:pt x="11834" y="0"/>
                        <a:pt x="21465" y="9523"/>
                        <a:pt x="21598" y="2135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969" name="Oval 55"/>
              <p:cNvSpPr>
                <a:spLocks noChangeArrowheads="1"/>
              </p:cNvSpPr>
              <p:nvPr/>
            </p:nvSpPr>
            <p:spPr bwMode="auto">
              <a:xfrm>
                <a:off x="2172" y="2016"/>
                <a:ext cx="222" cy="215"/>
              </a:xfrm>
              <a:prstGeom prst="ellipse">
                <a:avLst/>
              </a:prstGeom>
              <a:solidFill>
                <a:srgbClr val="0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9953" name="Group 56"/>
            <p:cNvGrpSpPr>
              <a:grpSpLocks/>
            </p:cNvGrpSpPr>
            <p:nvPr/>
          </p:nvGrpSpPr>
          <p:grpSpPr bwMode="auto">
            <a:xfrm>
              <a:off x="2352" y="2976"/>
              <a:ext cx="1031" cy="775"/>
              <a:chOff x="2339" y="2285"/>
              <a:chExt cx="1031" cy="775"/>
            </a:xfrm>
          </p:grpSpPr>
          <p:grpSp>
            <p:nvGrpSpPr>
              <p:cNvPr id="79954" name="Group 57"/>
              <p:cNvGrpSpPr>
                <a:grpSpLocks/>
              </p:cNvGrpSpPr>
              <p:nvPr/>
            </p:nvGrpSpPr>
            <p:grpSpPr bwMode="auto">
              <a:xfrm>
                <a:off x="2865" y="2292"/>
                <a:ext cx="505" cy="768"/>
                <a:chOff x="2865" y="2292"/>
                <a:chExt cx="505" cy="768"/>
              </a:xfrm>
            </p:grpSpPr>
            <p:sp>
              <p:nvSpPr>
                <p:cNvPr id="79962" name="Oval 58"/>
                <p:cNvSpPr>
                  <a:spLocks noChangeArrowheads="1"/>
                </p:cNvSpPr>
                <p:nvPr/>
              </p:nvSpPr>
              <p:spPr bwMode="auto">
                <a:xfrm>
                  <a:off x="2981" y="2292"/>
                  <a:ext cx="270" cy="261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9963" name="Group 59"/>
                <p:cNvGrpSpPr>
                  <a:grpSpLocks/>
                </p:cNvGrpSpPr>
                <p:nvPr/>
              </p:nvGrpSpPr>
              <p:grpSpPr bwMode="auto">
                <a:xfrm>
                  <a:off x="2865" y="2576"/>
                  <a:ext cx="505" cy="484"/>
                  <a:chOff x="2865" y="2576"/>
                  <a:chExt cx="505" cy="484"/>
                </a:xfrm>
              </p:grpSpPr>
              <p:sp>
                <p:nvSpPr>
                  <p:cNvPr id="79964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2950" y="2576"/>
                    <a:ext cx="334" cy="134"/>
                  </a:xfrm>
                  <a:prstGeom prst="rect">
                    <a:avLst/>
                  </a:prstGeom>
                  <a:solidFill>
                    <a:srgbClr val="008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965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2866" y="2666"/>
                    <a:ext cx="504" cy="394"/>
                  </a:xfrm>
                  <a:prstGeom prst="rect">
                    <a:avLst/>
                  </a:prstGeom>
                  <a:solidFill>
                    <a:srgbClr val="008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966" name="Arc 62"/>
                  <p:cNvSpPr>
                    <a:spLocks/>
                  </p:cNvSpPr>
                  <p:nvPr/>
                </p:nvSpPr>
                <p:spPr bwMode="auto">
                  <a:xfrm>
                    <a:off x="2865" y="2577"/>
                    <a:ext cx="93" cy="107"/>
                  </a:xfrm>
                  <a:custGeom>
                    <a:avLst/>
                    <a:gdLst>
                      <a:gd name="T0" fmla="*/ 0 w 21600"/>
                      <a:gd name="T1" fmla="*/ 0 h 21595"/>
                      <a:gd name="T2" fmla="*/ 0 w 21600"/>
                      <a:gd name="T3" fmla="*/ 0 h 21595"/>
                      <a:gd name="T4" fmla="*/ 0 w 21600"/>
                      <a:gd name="T5" fmla="*/ 0 h 21595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595"/>
                      <a:gd name="T11" fmla="*/ 21600 w 21600"/>
                      <a:gd name="T12" fmla="*/ 21595 h 2159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595" fill="none" extrusionOk="0">
                        <a:moveTo>
                          <a:pt x="0" y="21595"/>
                        </a:moveTo>
                        <a:cubicBezTo>
                          <a:pt x="0" y="9846"/>
                          <a:pt x="9389" y="252"/>
                          <a:pt x="21135" y="0"/>
                        </a:cubicBezTo>
                      </a:path>
                      <a:path w="21600" h="21595" stroke="0" extrusionOk="0">
                        <a:moveTo>
                          <a:pt x="0" y="21595"/>
                        </a:moveTo>
                        <a:cubicBezTo>
                          <a:pt x="0" y="9846"/>
                          <a:pt x="9389" y="252"/>
                          <a:pt x="21135" y="0"/>
                        </a:cubicBezTo>
                        <a:lnTo>
                          <a:pt x="21600" y="21595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967" name="Arc 63"/>
                  <p:cNvSpPr>
                    <a:spLocks/>
                  </p:cNvSpPr>
                  <p:nvPr/>
                </p:nvSpPr>
                <p:spPr bwMode="auto">
                  <a:xfrm>
                    <a:off x="3275" y="2578"/>
                    <a:ext cx="93" cy="109"/>
                  </a:xfrm>
                  <a:custGeom>
                    <a:avLst/>
                    <a:gdLst>
                      <a:gd name="T0" fmla="*/ 0 w 21600"/>
                      <a:gd name="T1" fmla="*/ 0 h 21803"/>
                      <a:gd name="T2" fmla="*/ 0 w 21600"/>
                      <a:gd name="T3" fmla="*/ 0 h 21803"/>
                      <a:gd name="T4" fmla="*/ 0 w 21600"/>
                      <a:gd name="T5" fmla="*/ 0 h 21803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803"/>
                      <a:gd name="T11" fmla="*/ 21600 w 21600"/>
                      <a:gd name="T12" fmla="*/ 21803 h 21803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803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1667"/>
                          <a:pt x="21599" y="21735"/>
                          <a:pt x="21599" y="21803"/>
                        </a:cubicBezTo>
                      </a:path>
                      <a:path w="21600" h="21803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1667"/>
                          <a:pt x="21599" y="21735"/>
                          <a:pt x="21599" y="21803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9955" name="Group 64"/>
              <p:cNvGrpSpPr>
                <a:grpSpLocks/>
              </p:cNvGrpSpPr>
              <p:nvPr/>
            </p:nvGrpSpPr>
            <p:grpSpPr bwMode="auto">
              <a:xfrm>
                <a:off x="2339" y="2285"/>
                <a:ext cx="506" cy="768"/>
                <a:chOff x="2339" y="2285"/>
                <a:chExt cx="506" cy="768"/>
              </a:xfrm>
            </p:grpSpPr>
            <p:sp>
              <p:nvSpPr>
                <p:cNvPr id="79956" name="Oval 65"/>
                <p:cNvSpPr>
                  <a:spLocks noChangeArrowheads="1"/>
                </p:cNvSpPr>
                <p:nvPr/>
              </p:nvSpPr>
              <p:spPr bwMode="auto">
                <a:xfrm>
                  <a:off x="2456" y="2285"/>
                  <a:ext cx="269" cy="261"/>
                </a:xfrm>
                <a:prstGeom prst="ellipse">
                  <a:avLst/>
                </a:prstGeom>
                <a:solidFill>
                  <a:srgbClr val="0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9957" name="Group 66"/>
                <p:cNvGrpSpPr>
                  <a:grpSpLocks/>
                </p:cNvGrpSpPr>
                <p:nvPr/>
              </p:nvGrpSpPr>
              <p:grpSpPr bwMode="auto">
                <a:xfrm>
                  <a:off x="2339" y="2569"/>
                  <a:ext cx="506" cy="484"/>
                  <a:chOff x="2339" y="2569"/>
                  <a:chExt cx="506" cy="484"/>
                </a:xfrm>
              </p:grpSpPr>
              <p:sp>
                <p:nvSpPr>
                  <p:cNvPr id="79958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2425" y="2569"/>
                    <a:ext cx="333" cy="134"/>
                  </a:xfrm>
                  <a:prstGeom prst="rect">
                    <a:avLst/>
                  </a:prstGeom>
                  <a:solidFill>
                    <a:srgbClr val="00808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959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2340" y="2659"/>
                    <a:ext cx="505" cy="394"/>
                  </a:xfrm>
                  <a:prstGeom prst="rect">
                    <a:avLst/>
                  </a:prstGeom>
                  <a:solidFill>
                    <a:srgbClr val="00808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960" name="Arc 69"/>
                  <p:cNvSpPr>
                    <a:spLocks/>
                  </p:cNvSpPr>
                  <p:nvPr/>
                </p:nvSpPr>
                <p:spPr bwMode="auto">
                  <a:xfrm>
                    <a:off x="2339" y="2570"/>
                    <a:ext cx="93" cy="107"/>
                  </a:xfrm>
                  <a:custGeom>
                    <a:avLst/>
                    <a:gdLst>
                      <a:gd name="T0" fmla="*/ 0 w 21600"/>
                      <a:gd name="T1" fmla="*/ 0 h 21599"/>
                      <a:gd name="T2" fmla="*/ 0 w 21600"/>
                      <a:gd name="T3" fmla="*/ 0 h 21599"/>
                      <a:gd name="T4" fmla="*/ 0 w 21600"/>
                      <a:gd name="T5" fmla="*/ 0 h 2159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599"/>
                      <a:gd name="T11" fmla="*/ 21600 w 21600"/>
                      <a:gd name="T12" fmla="*/ 21599 h 2159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599" fill="none" extrusionOk="0">
                        <a:moveTo>
                          <a:pt x="0" y="21599"/>
                        </a:moveTo>
                        <a:cubicBezTo>
                          <a:pt x="0" y="9760"/>
                          <a:pt x="9529" y="127"/>
                          <a:pt x="21368" y="0"/>
                        </a:cubicBezTo>
                      </a:path>
                      <a:path w="21600" h="21599" stroke="0" extrusionOk="0">
                        <a:moveTo>
                          <a:pt x="0" y="21599"/>
                        </a:moveTo>
                        <a:cubicBezTo>
                          <a:pt x="0" y="9760"/>
                          <a:pt x="9529" y="127"/>
                          <a:pt x="21368" y="0"/>
                        </a:cubicBezTo>
                        <a:lnTo>
                          <a:pt x="21600" y="21599"/>
                        </a:lnTo>
                        <a:close/>
                      </a:path>
                    </a:pathLst>
                  </a:custGeom>
                  <a:solidFill>
                    <a:srgbClr val="0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961" name="Arc 70"/>
                  <p:cNvSpPr>
                    <a:spLocks/>
                  </p:cNvSpPr>
                  <p:nvPr/>
                </p:nvSpPr>
                <p:spPr bwMode="auto">
                  <a:xfrm>
                    <a:off x="2752" y="2569"/>
                    <a:ext cx="93" cy="10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79915" name="Line 71"/>
          <p:cNvSpPr>
            <a:spLocks noChangeShapeType="1"/>
          </p:cNvSpPr>
          <p:nvPr/>
        </p:nvSpPr>
        <p:spPr bwMode="auto">
          <a:xfrm>
            <a:off x="7937500" y="42291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79916" name="Group 72"/>
          <p:cNvGrpSpPr>
            <a:grpSpLocks/>
          </p:cNvGrpSpPr>
          <p:nvPr/>
        </p:nvGrpSpPr>
        <p:grpSpPr bwMode="auto">
          <a:xfrm>
            <a:off x="304800" y="3937000"/>
            <a:ext cx="609600" cy="609600"/>
            <a:chOff x="2160" y="2640"/>
            <a:chExt cx="1417" cy="1111"/>
          </a:xfrm>
        </p:grpSpPr>
        <p:grpSp>
          <p:nvGrpSpPr>
            <p:cNvPr id="79922" name="Group 73"/>
            <p:cNvGrpSpPr>
              <a:grpSpLocks/>
            </p:cNvGrpSpPr>
            <p:nvPr/>
          </p:nvGrpSpPr>
          <p:grpSpPr bwMode="auto">
            <a:xfrm flipH="1">
              <a:off x="2160" y="2640"/>
              <a:ext cx="410" cy="752"/>
              <a:chOff x="3300" y="2016"/>
              <a:chExt cx="410" cy="752"/>
            </a:xfrm>
          </p:grpSpPr>
          <p:grpSp>
            <p:nvGrpSpPr>
              <p:cNvPr id="79945" name="Group 74"/>
              <p:cNvGrpSpPr>
                <a:grpSpLocks/>
              </p:cNvGrpSpPr>
              <p:nvPr/>
            </p:nvGrpSpPr>
            <p:grpSpPr bwMode="auto">
              <a:xfrm>
                <a:off x="3300" y="2249"/>
                <a:ext cx="410" cy="519"/>
                <a:chOff x="3300" y="2249"/>
                <a:chExt cx="410" cy="519"/>
              </a:xfrm>
            </p:grpSpPr>
            <p:sp>
              <p:nvSpPr>
                <p:cNvPr id="79947" name="Rectangle 75"/>
                <p:cNvSpPr>
                  <a:spLocks noChangeArrowheads="1"/>
                </p:cNvSpPr>
                <p:nvPr/>
              </p:nvSpPr>
              <p:spPr bwMode="auto">
                <a:xfrm>
                  <a:off x="3369" y="2249"/>
                  <a:ext cx="275" cy="112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48" name="Rectangle 76"/>
                <p:cNvSpPr>
                  <a:spLocks noChangeArrowheads="1"/>
                </p:cNvSpPr>
                <p:nvPr/>
              </p:nvSpPr>
              <p:spPr bwMode="auto">
                <a:xfrm>
                  <a:off x="3300" y="2322"/>
                  <a:ext cx="410" cy="446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49" name="Arc 77"/>
                <p:cNvSpPr>
                  <a:spLocks/>
                </p:cNvSpPr>
                <p:nvPr/>
              </p:nvSpPr>
              <p:spPr bwMode="auto">
                <a:xfrm>
                  <a:off x="3300" y="2249"/>
                  <a:ext cx="75" cy="90"/>
                </a:xfrm>
                <a:custGeom>
                  <a:avLst/>
                  <a:gdLst>
                    <a:gd name="T0" fmla="*/ 0 w 21599"/>
                    <a:gd name="T1" fmla="*/ 0 h 21598"/>
                    <a:gd name="T2" fmla="*/ 0 w 21599"/>
                    <a:gd name="T3" fmla="*/ 0 h 21598"/>
                    <a:gd name="T4" fmla="*/ 0 w 21599"/>
                    <a:gd name="T5" fmla="*/ 0 h 21598"/>
                    <a:gd name="T6" fmla="*/ 0 60000 65536"/>
                    <a:gd name="T7" fmla="*/ 0 60000 65536"/>
                    <a:gd name="T8" fmla="*/ 0 60000 65536"/>
                    <a:gd name="T9" fmla="*/ 0 w 21599"/>
                    <a:gd name="T10" fmla="*/ 0 h 21598"/>
                    <a:gd name="T11" fmla="*/ 21599 w 21599"/>
                    <a:gd name="T12" fmla="*/ 21598 h 2159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99" h="21598" fill="none" extrusionOk="0">
                      <a:moveTo>
                        <a:pt x="0" y="21358"/>
                      </a:moveTo>
                      <a:cubicBezTo>
                        <a:pt x="130" y="9635"/>
                        <a:pt x="9588" y="156"/>
                        <a:pt x="21310" y="-1"/>
                      </a:cubicBezTo>
                    </a:path>
                    <a:path w="21599" h="21598" stroke="0" extrusionOk="0">
                      <a:moveTo>
                        <a:pt x="0" y="21358"/>
                      </a:moveTo>
                      <a:cubicBezTo>
                        <a:pt x="130" y="9635"/>
                        <a:pt x="9588" y="156"/>
                        <a:pt x="21310" y="-1"/>
                      </a:cubicBezTo>
                      <a:lnTo>
                        <a:pt x="21599" y="21598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50" name="Arc 78"/>
                <p:cNvSpPr>
                  <a:spLocks/>
                </p:cNvSpPr>
                <p:nvPr/>
              </p:nvSpPr>
              <p:spPr bwMode="auto">
                <a:xfrm>
                  <a:off x="3632" y="2250"/>
                  <a:ext cx="77" cy="91"/>
                </a:xfrm>
                <a:custGeom>
                  <a:avLst/>
                  <a:gdLst>
                    <a:gd name="T0" fmla="*/ 0 w 21882"/>
                    <a:gd name="T1" fmla="*/ 0 h 21600"/>
                    <a:gd name="T2" fmla="*/ 0 w 21882"/>
                    <a:gd name="T3" fmla="*/ 0 h 21600"/>
                    <a:gd name="T4" fmla="*/ 0 w 2188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882"/>
                    <a:gd name="T10" fmla="*/ 0 h 21600"/>
                    <a:gd name="T11" fmla="*/ 21882 w 2188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882" h="21600" fill="none" extrusionOk="0">
                      <a:moveTo>
                        <a:pt x="-1" y="1"/>
                      </a:moveTo>
                      <a:cubicBezTo>
                        <a:pt x="94" y="0"/>
                        <a:pt x="188" y="-1"/>
                        <a:pt x="283" y="0"/>
                      </a:cubicBezTo>
                      <a:cubicBezTo>
                        <a:pt x="12116" y="0"/>
                        <a:pt x="21747" y="9521"/>
                        <a:pt x="21881" y="21355"/>
                      </a:cubicBezTo>
                    </a:path>
                    <a:path w="21882" h="21600" stroke="0" extrusionOk="0">
                      <a:moveTo>
                        <a:pt x="-1" y="1"/>
                      </a:moveTo>
                      <a:cubicBezTo>
                        <a:pt x="94" y="0"/>
                        <a:pt x="188" y="-1"/>
                        <a:pt x="283" y="0"/>
                      </a:cubicBezTo>
                      <a:cubicBezTo>
                        <a:pt x="12116" y="0"/>
                        <a:pt x="21747" y="9521"/>
                        <a:pt x="21881" y="21355"/>
                      </a:cubicBezTo>
                      <a:lnTo>
                        <a:pt x="283" y="2160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946" name="Oval 79"/>
              <p:cNvSpPr>
                <a:spLocks noChangeArrowheads="1"/>
              </p:cNvSpPr>
              <p:nvPr/>
            </p:nvSpPr>
            <p:spPr bwMode="auto">
              <a:xfrm>
                <a:off x="3392" y="2016"/>
                <a:ext cx="223" cy="215"/>
              </a:xfrm>
              <a:prstGeom prst="ellipse">
                <a:avLst/>
              </a:pr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9923" name="Group 80"/>
            <p:cNvGrpSpPr>
              <a:grpSpLocks/>
            </p:cNvGrpSpPr>
            <p:nvPr/>
          </p:nvGrpSpPr>
          <p:grpSpPr bwMode="auto">
            <a:xfrm flipH="1">
              <a:off x="3168" y="2640"/>
              <a:ext cx="409" cy="752"/>
              <a:chOff x="2079" y="2016"/>
              <a:chExt cx="409" cy="752"/>
            </a:xfrm>
          </p:grpSpPr>
          <p:grpSp>
            <p:nvGrpSpPr>
              <p:cNvPr id="79939" name="Group 81"/>
              <p:cNvGrpSpPr>
                <a:grpSpLocks/>
              </p:cNvGrpSpPr>
              <p:nvPr/>
            </p:nvGrpSpPr>
            <p:grpSpPr bwMode="auto">
              <a:xfrm>
                <a:off x="2079" y="2249"/>
                <a:ext cx="409" cy="519"/>
                <a:chOff x="2079" y="2249"/>
                <a:chExt cx="409" cy="519"/>
              </a:xfrm>
            </p:grpSpPr>
            <p:sp>
              <p:nvSpPr>
                <p:cNvPr id="79941" name="Rectangle 82"/>
                <p:cNvSpPr>
                  <a:spLocks noChangeArrowheads="1"/>
                </p:cNvSpPr>
                <p:nvPr/>
              </p:nvSpPr>
              <p:spPr bwMode="auto">
                <a:xfrm>
                  <a:off x="2149" y="2249"/>
                  <a:ext cx="274" cy="112"/>
                </a:xfrm>
                <a:prstGeom prst="rect">
                  <a:avLst/>
                </a:prstGeom>
                <a:solidFill>
                  <a:srgbClr val="0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42" name="Rectangle 83"/>
                <p:cNvSpPr>
                  <a:spLocks noChangeArrowheads="1"/>
                </p:cNvSpPr>
                <p:nvPr/>
              </p:nvSpPr>
              <p:spPr bwMode="auto">
                <a:xfrm>
                  <a:off x="2079" y="2322"/>
                  <a:ext cx="409" cy="446"/>
                </a:xfrm>
                <a:prstGeom prst="rect">
                  <a:avLst/>
                </a:prstGeom>
                <a:solidFill>
                  <a:srgbClr val="0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43" name="Arc 84"/>
                <p:cNvSpPr>
                  <a:spLocks/>
                </p:cNvSpPr>
                <p:nvPr/>
              </p:nvSpPr>
              <p:spPr bwMode="auto">
                <a:xfrm>
                  <a:off x="2080" y="2249"/>
                  <a:ext cx="75" cy="90"/>
                </a:xfrm>
                <a:custGeom>
                  <a:avLst/>
                  <a:gdLst>
                    <a:gd name="T0" fmla="*/ 0 w 21599"/>
                    <a:gd name="T1" fmla="*/ 0 h 21592"/>
                    <a:gd name="T2" fmla="*/ 0 w 21599"/>
                    <a:gd name="T3" fmla="*/ 0 h 21592"/>
                    <a:gd name="T4" fmla="*/ 0 w 21599"/>
                    <a:gd name="T5" fmla="*/ 0 h 21592"/>
                    <a:gd name="T6" fmla="*/ 0 60000 65536"/>
                    <a:gd name="T7" fmla="*/ 0 60000 65536"/>
                    <a:gd name="T8" fmla="*/ 0 60000 65536"/>
                    <a:gd name="T9" fmla="*/ 0 w 21599"/>
                    <a:gd name="T10" fmla="*/ 0 h 21592"/>
                    <a:gd name="T11" fmla="*/ 21599 w 21599"/>
                    <a:gd name="T12" fmla="*/ 21592 h 215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99" h="21592" fill="none" extrusionOk="0">
                      <a:moveTo>
                        <a:pt x="0" y="21354"/>
                      </a:moveTo>
                      <a:cubicBezTo>
                        <a:pt x="128" y="9740"/>
                        <a:pt x="9416" y="307"/>
                        <a:pt x="21026" y="-1"/>
                      </a:cubicBezTo>
                    </a:path>
                    <a:path w="21599" h="21592" stroke="0" extrusionOk="0">
                      <a:moveTo>
                        <a:pt x="0" y="21354"/>
                      </a:moveTo>
                      <a:cubicBezTo>
                        <a:pt x="128" y="9740"/>
                        <a:pt x="9416" y="307"/>
                        <a:pt x="21026" y="-1"/>
                      </a:cubicBezTo>
                      <a:lnTo>
                        <a:pt x="21599" y="21592"/>
                      </a:lnTo>
                      <a:close/>
                    </a:path>
                  </a:pathLst>
                </a:custGeom>
                <a:solidFill>
                  <a:srgbClr val="0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944" name="Arc 85"/>
                <p:cNvSpPr>
                  <a:spLocks/>
                </p:cNvSpPr>
                <p:nvPr/>
              </p:nvSpPr>
              <p:spPr bwMode="auto">
                <a:xfrm>
                  <a:off x="2412" y="2250"/>
                  <a:ext cx="75" cy="91"/>
                </a:xfrm>
                <a:custGeom>
                  <a:avLst/>
                  <a:gdLst>
                    <a:gd name="T0" fmla="*/ 0 w 21599"/>
                    <a:gd name="T1" fmla="*/ 0 h 21600"/>
                    <a:gd name="T2" fmla="*/ 0 w 21599"/>
                    <a:gd name="T3" fmla="*/ 0 h 21600"/>
                    <a:gd name="T4" fmla="*/ 0 w 21599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599"/>
                    <a:gd name="T10" fmla="*/ 0 h 21600"/>
                    <a:gd name="T11" fmla="*/ 21599 w 21599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99" h="21600" fill="none" extrusionOk="0">
                      <a:moveTo>
                        <a:pt x="-1" y="0"/>
                      </a:moveTo>
                      <a:cubicBezTo>
                        <a:pt x="11834" y="0"/>
                        <a:pt x="21465" y="9523"/>
                        <a:pt x="21598" y="21357"/>
                      </a:cubicBezTo>
                    </a:path>
                    <a:path w="21599" h="21600" stroke="0" extrusionOk="0">
                      <a:moveTo>
                        <a:pt x="-1" y="0"/>
                      </a:moveTo>
                      <a:cubicBezTo>
                        <a:pt x="11834" y="0"/>
                        <a:pt x="21465" y="9523"/>
                        <a:pt x="21598" y="2135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9940" name="Oval 86"/>
              <p:cNvSpPr>
                <a:spLocks noChangeArrowheads="1"/>
              </p:cNvSpPr>
              <p:nvPr/>
            </p:nvSpPr>
            <p:spPr bwMode="auto">
              <a:xfrm>
                <a:off x="2172" y="2016"/>
                <a:ext cx="222" cy="215"/>
              </a:xfrm>
              <a:prstGeom prst="ellipse">
                <a:avLst/>
              </a:prstGeom>
              <a:solidFill>
                <a:srgbClr val="0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9924" name="Group 87"/>
            <p:cNvGrpSpPr>
              <a:grpSpLocks/>
            </p:cNvGrpSpPr>
            <p:nvPr/>
          </p:nvGrpSpPr>
          <p:grpSpPr bwMode="auto">
            <a:xfrm>
              <a:off x="2352" y="2976"/>
              <a:ext cx="1031" cy="775"/>
              <a:chOff x="2339" y="2285"/>
              <a:chExt cx="1031" cy="775"/>
            </a:xfrm>
          </p:grpSpPr>
          <p:grpSp>
            <p:nvGrpSpPr>
              <p:cNvPr id="79925" name="Group 88"/>
              <p:cNvGrpSpPr>
                <a:grpSpLocks/>
              </p:cNvGrpSpPr>
              <p:nvPr/>
            </p:nvGrpSpPr>
            <p:grpSpPr bwMode="auto">
              <a:xfrm>
                <a:off x="2865" y="2292"/>
                <a:ext cx="505" cy="768"/>
                <a:chOff x="2865" y="2292"/>
                <a:chExt cx="505" cy="768"/>
              </a:xfrm>
            </p:grpSpPr>
            <p:sp>
              <p:nvSpPr>
                <p:cNvPr id="79933" name="Oval 89"/>
                <p:cNvSpPr>
                  <a:spLocks noChangeArrowheads="1"/>
                </p:cNvSpPr>
                <p:nvPr/>
              </p:nvSpPr>
              <p:spPr bwMode="auto">
                <a:xfrm>
                  <a:off x="2981" y="2292"/>
                  <a:ext cx="270" cy="261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9934" name="Group 90"/>
                <p:cNvGrpSpPr>
                  <a:grpSpLocks/>
                </p:cNvGrpSpPr>
                <p:nvPr/>
              </p:nvGrpSpPr>
              <p:grpSpPr bwMode="auto">
                <a:xfrm>
                  <a:off x="2865" y="2576"/>
                  <a:ext cx="505" cy="484"/>
                  <a:chOff x="2865" y="2576"/>
                  <a:chExt cx="505" cy="484"/>
                </a:xfrm>
              </p:grpSpPr>
              <p:sp>
                <p:nvSpPr>
                  <p:cNvPr id="79935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2950" y="2576"/>
                    <a:ext cx="334" cy="134"/>
                  </a:xfrm>
                  <a:prstGeom prst="rect">
                    <a:avLst/>
                  </a:prstGeom>
                  <a:solidFill>
                    <a:srgbClr val="008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936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2866" y="2666"/>
                    <a:ext cx="504" cy="394"/>
                  </a:xfrm>
                  <a:prstGeom prst="rect">
                    <a:avLst/>
                  </a:prstGeom>
                  <a:solidFill>
                    <a:srgbClr val="008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937" name="Arc 93"/>
                  <p:cNvSpPr>
                    <a:spLocks/>
                  </p:cNvSpPr>
                  <p:nvPr/>
                </p:nvSpPr>
                <p:spPr bwMode="auto">
                  <a:xfrm>
                    <a:off x="2865" y="2577"/>
                    <a:ext cx="93" cy="107"/>
                  </a:xfrm>
                  <a:custGeom>
                    <a:avLst/>
                    <a:gdLst>
                      <a:gd name="T0" fmla="*/ 0 w 21600"/>
                      <a:gd name="T1" fmla="*/ 0 h 21595"/>
                      <a:gd name="T2" fmla="*/ 0 w 21600"/>
                      <a:gd name="T3" fmla="*/ 0 h 21595"/>
                      <a:gd name="T4" fmla="*/ 0 w 21600"/>
                      <a:gd name="T5" fmla="*/ 0 h 21595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595"/>
                      <a:gd name="T11" fmla="*/ 21600 w 21600"/>
                      <a:gd name="T12" fmla="*/ 21595 h 2159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595" fill="none" extrusionOk="0">
                        <a:moveTo>
                          <a:pt x="0" y="21595"/>
                        </a:moveTo>
                        <a:cubicBezTo>
                          <a:pt x="0" y="9846"/>
                          <a:pt x="9389" y="252"/>
                          <a:pt x="21135" y="0"/>
                        </a:cubicBezTo>
                      </a:path>
                      <a:path w="21600" h="21595" stroke="0" extrusionOk="0">
                        <a:moveTo>
                          <a:pt x="0" y="21595"/>
                        </a:moveTo>
                        <a:cubicBezTo>
                          <a:pt x="0" y="9846"/>
                          <a:pt x="9389" y="252"/>
                          <a:pt x="21135" y="0"/>
                        </a:cubicBezTo>
                        <a:lnTo>
                          <a:pt x="21600" y="21595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938" name="Arc 94"/>
                  <p:cNvSpPr>
                    <a:spLocks/>
                  </p:cNvSpPr>
                  <p:nvPr/>
                </p:nvSpPr>
                <p:spPr bwMode="auto">
                  <a:xfrm>
                    <a:off x="3275" y="2578"/>
                    <a:ext cx="93" cy="109"/>
                  </a:xfrm>
                  <a:custGeom>
                    <a:avLst/>
                    <a:gdLst>
                      <a:gd name="T0" fmla="*/ 0 w 21600"/>
                      <a:gd name="T1" fmla="*/ 0 h 21803"/>
                      <a:gd name="T2" fmla="*/ 0 w 21600"/>
                      <a:gd name="T3" fmla="*/ 0 h 21803"/>
                      <a:gd name="T4" fmla="*/ 0 w 21600"/>
                      <a:gd name="T5" fmla="*/ 0 h 21803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803"/>
                      <a:gd name="T11" fmla="*/ 21600 w 21600"/>
                      <a:gd name="T12" fmla="*/ 21803 h 21803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803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1667"/>
                          <a:pt x="21599" y="21735"/>
                          <a:pt x="21599" y="21803"/>
                        </a:cubicBezTo>
                      </a:path>
                      <a:path w="21600" h="21803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1667"/>
                          <a:pt x="21599" y="21735"/>
                          <a:pt x="21599" y="21803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9926" name="Group 95"/>
              <p:cNvGrpSpPr>
                <a:grpSpLocks/>
              </p:cNvGrpSpPr>
              <p:nvPr/>
            </p:nvGrpSpPr>
            <p:grpSpPr bwMode="auto">
              <a:xfrm>
                <a:off x="2339" y="2285"/>
                <a:ext cx="506" cy="768"/>
                <a:chOff x="2339" y="2285"/>
                <a:chExt cx="506" cy="768"/>
              </a:xfrm>
            </p:grpSpPr>
            <p:sp>
              <p:nvSpPr>
                <p:cNvPr id="79927" name="Oval 96"/>
                <p:cNvSpPr>
                  <a:spLocks noChangeArrowheads="1"/>
                </p:cNvSpPr>
                <p:nvPr/>
              </p:nvSpPr>
              <p:spPr bwMode="auto">
                <a:xfrm>
                  <a:off x="2456" y="2285"/>
                  <a:ext cx="269" cy="261"/>
                </a:xfrm>
                <a:prstGeom prst="ellipse">
                  <a:avLst/>
                </a:prstGeom>
                <a:solidFill>
                  <a:srgbClr val="0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9928" name="Group 97"/>
                <p:cNvGrpSpPr>
                  <a:grpSpLocks/>
                </p:cNvGrpSpPr>
                <p:nvPr/>
              </p:nvGrpSpPr>
              <p:grpSpPr bwMode="auto">
                <a:xfrm>
                  <a:off x="2339" y="2569"/>
                  <a:ext cx="506" cy="484"/>
                  <a:chOff x="2339" y="2569"/>
                  <a:chExt cx="506" cy="484"/>
                </a:xfrm>
              </p:grpSpPr>
              <p:sp>
                <p:nvSpPr>
                  <p:cNvPr id="79929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2425" y="2569"/>
                    <a:ext cx="333" cy="134"/>
                  </a:xfrm>
                  <a:prstGeom prst="rect">
                    <a:avLst/>
                  </a:prstGeom>
                  <a:solidFill>
                    <a:srgbClr val="00808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930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340" y="2659"/>
                    <a:ext cx="505" cy="394"/>
                  </a:xfrm>
                  <a:prstGeom prst="rect">
                    <a:avLst/>
                  </a:prstGeom>
                  <a:solidFill>
                    <a:srgbClr val="00808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931" name="Arc 100"/>
                  <p:cNvSpPr>
                    <a:spLocks/>
                  </p:cNvSpPr>
                  <p:nvPr/>
                </p:nvSpPr>
                <p:spPr bwMode="auto">
                  <a:xfrm>
                    <a:off x="2339" y="2570"/>
                    <a:ext cx="93" cy="107"/>
                  </a:xfrm>
                  <a:custGeom>
                    <a:avLst/>
                    <a:gdLst>
                      <a:gd name="T0" fmla="*/ 0 w 21600"/>
                      <a:gd name="T1" fmla="*/ 0 h 21599"/>
                      <a:gd name="T2" fmla="*/ 0 w 21600"/>
                      <a:gd name="T3" fmla="*/ 0 h 21599"/>
                      <a:gd name="T4" fmla="*/ 0 w 21600"/>
                      <a:gd name="T5" fmla="*/ 0 h 21599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599"/>
                      <a:gd name="T11" fmla="*/ 21600 w 21600"/>
                      <a:gd name="T12" fmla="*/ 21599 h 2159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599" fill="none" extrusionOk="0">
                        <a:moveTo>
                          <a:pt x="0" y="21599"/>
                        </a:moveTo>
                        <a:cubicBezTo>
                          <a:pt x="0" y="9760"/>
                          <a:pt x="9529" y="127"/>
                          <a:pt x="21368" y="0"/>
                        </a:cubicBezTo>
                      </a:path>
                      <a:path w="21600" h="21599" stroke="0" extrusionOk="0">
                        <a:moveTo>
                          <a:pt x="0" y="21599"/>
                        </a:moveTo>
                        <a:cubicBezTo>
                          <a:pt x="0" y="9760"/>
                          <a:pt x="9529" y="127"/>
                          <a:pt x="21368" y="0"/>
                        </a:cubicBezTo>
                        <a:lnTo>
                          <a:pt x="21600" y="21599"/>
                        </a:lnTo>
                        <a:close/>
                      </a:path>
                    </a:pathLst>
                  </a:custGeom>
                  <a:solidFill>
                    <a:srgbClr val="0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932" name="Arc 101"/>
                  <p:cNvSpPr>
                    <a:spLocks/>
                  </p:cNvSpPr>
                  <p:nvPr/>
                </p:nvSpPr>
                <p:spPr bwMode="auto">
                  <a:xfrm>
                    <a:off x="2752" y="2569"/>
                    <a:ext cx="93" cy="10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0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79917" name="Line 102"/>
          <p:cNvSpPr>
            <a:spLocks noChangeShapeType="1"/>
          </p:cNvSpPr>
          <p:nvPr/>
        </p:nvSpPr>
        <p:spPr bwMode="auto">
          <a:xfrm>
            <a:off x="609600" y="42291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918" name="Rectangle 103"/>
          <p:cNvSpPr>
            <a:spLocks noChangeArrowheads="1"/>
          </p:cNvSpPr>
          <p:nvPr/>
        </p:nvSpPr>
        <p:spPr bwMode="auto">
          <a:xfrm>
            <a:off x="990600" y="2362200"/>
            <a:ext cx="2514600" cy="4191000"/>
          </a:xfrm>
          <a:prstGeom prst="rect">
            <a:avLst/>
          </a:prstGeom>
          <a:noFill/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19" name="Rectangle 104"/>
          <p:cNvSpPr>
            <a:spLocks noChangeArrowheads="1"/>
          </p:cNvSpPr>
          <p:nvPr/>
        </p:nvSpPr>
        <p:spPr bwMode="auto">
          <a:xfrm>
            <a:off x="6172200" y="6438900"/>
            <a:ext cx="914400" cy="3048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20" name="Text Box 105"/>
          <p:cNvSpPr txBox="1">
            <a:spLocks noChangeArrowheads="1"/>
          </p:cNvSpPr>
          <p:nvPr/>
        </p:nvSpPr>
        <p:spPr bwMode="auto">
          <a:xfrm>
            <a:off x="7162800" y="6400800"/>
            <a:ext cx="21336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Tahoma" pitchFamily="34" charset="0"/>
              </a:rPr>
              <a:t>Work in progress</a:t>
            </a:r>
          </a:p>
        </p:txBody>
      </p:sp>
      <p:sp>
        <p:nvSpPr>
          <p:cNvPr id="79921" name="Rectangle 106"/>
          <p:cNvSpPr>
            <a:spLocks noChangeArrowheads="1"/>
          </p:cNvSpPr>
          <p:nvPr/>
        </p:nvSpPr>
        <p:spPr bwMode="auto">
          <a:xfrm>
            <a:off x="1219200" y="5638800"/>
            <a:ext cx="1295400" cy="330200"/>
          </a:xfrm>
          <a:prstGeom prst="rect">
            <a:avLst/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800000"/>
                </a:solidFill>
                <a:latin typeface="Tahoma" pitchFamily="34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2755E4-8F04-4011-9DF9-FD52B91E483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ETANA Societies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953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Historic and pre-historic societies (being studied)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Archaeologists (in academic institutes, fieldwork settings, or local and national governmental bodies)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Project directors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Technical staff (consisting of photographers, technical illustrators, and their assistants)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Field staff (responsible for the actual work of excavation)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Camp staff (e.g., camp managers, registrars, tool stewards)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General public (e.g., educators, learners, citizens)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13786</TotalTime>
  <Words>1315</Words>
  <Application>Microsoft Office PowerPoint</Application>
  <PresentationFormat>On-screen Show (4:3)</PresentationFormat>
  <Paragraphs>410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Slide</vt:lpstr>
      <vt:lpstr>CS5604 October 13, 2010  “5S Overview for Modules”  by Edward A. Fox and Lillian (Boots) Cassel (on Ensemble)   </vt:lpstr>
      <vt:lpstr>   Informal 5S &amp; DL Definitions    DLs are complex systems that </vt:lpstr>
      <vt:lpstr>5S Layers</vt:lpstr>
      <vt:lpstr>5Ss</vt:lpstr>
      <vt:lpstr>5S and DL formal definitions and compositions (April 2004 TOIS)</vt:lpstr>
      <vt:lpstr>Slide 6</vt:lpstr>
      <vt:lpstr>ETANA-DL</vt:lpstr>
      <vt:lpstr>ETANA-DL Architecture DigBase and DigKit</vt:lpstr>
      <vt:lpstr>ETANA Societies</vt:lpstr>
      <vt:lpstr>ETANA Societies</vt:lpstr>
      <vt:lpstr>ETANA Scenarios</vt:lpstr>
      <vt:lpstr>ETANA Spaces</vt:lpstr>
      <vt:lpstr>ETANA Structures</vt:lpstr>
      <vt:lpstr>ETANA  Streams</vt:lpstr>
      <vt:lpstr>Slide 15</vt:lpstr>
      <vt:lpstr>Slide 16</vt:lpstr>
      <vt:lpstr>Slide 17</vt:lpstr>
      <vt:lpstr>Slide 18</vt:lpstr>
      <vt:lpstr>Slide 19</vt:lpstr>
      <vt:lpstr>The Ensemble example</vt:lpstr>
      <vt:lpstr>Ensemble in 5 S - Societies</vt:lpstr>
      <vt:lpstr>Ensemble in 5S - Scenarios</vt:lpstr>
      <vt:lpstr>Ensemble in 5S - Spaces</vt:lpstr>
      <vt:lpstr>Ensemble in 5S - Structures</vt:lpstr>
      <vt:lpstr>Ensemble in 5 S - Streams</vt:lpstr>
      <vt:lpstr>Slide 26</vt:lpstr>
      <vt:lpstr>A brief 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Streams, Structures, Spaces, Scenarios, and Societies (5S): A Formal Digital Library Framework and Its Applications- Progress Report</dc:title>
  <dc:creator>eNumerate</dc:creator>
  <cp:lastModifiedBy>FOX</cp:lastModifiedBy>
  <cp:revision>250</cp:revision>
  <dcterms:created xsi:type="dcterms:W3CDTF">2004-04-27T15:48:44Z</dcterms:created>
  <dcterms:modified xsi:type="dcterms:W3CDTF">2010-10-14T05:39:36Z</dcterms:modified>
</cp:coreProperties>
</file>