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7"/>
  </p:notesMasterIdLst>
  <p:handoutMasterIdLst>
    <p:handoutMasterId r:id="rId28"/>
  </p:handoutMasterIdLst>
  <p:sldIdLst>
    <p:sldId id="648" r:id="rId2"/>
    <p:sldId id="1279" r:id="rId3"/>
    <p:sldId id="1282" r:id="rId4"/>
    <p:sldId id="1280" r:id="rId5"/>
    <p:sldId id="1277" r:id="rId6"/>
    <p:sldId id="1056" r:id="rId7"/>
    <p:sldId id="1064" r:id="rId8"/>
    <p:sldId id="1063" r:id="rId9"/>
    <p:sldId id="1283" r:id="rId10"/>
    <p:sldId id="1257" r:id="rId11"/>
    <p:sldId id="1259" r:id="rId12"/>
    <p:sldId id="1265" r:id="rId13"/>
    <p:sldId id="1272" r:id="rId14"/>
    <p:sldId id="1285" r:id="rId15"/>
    <p:sldId id="1273" r:id="rId16"/>
    <p:sldId id="1286" r:id="rId17"/>
    <p:sldId id="1288" r:id="rId18"/>
    <p:sldId id="1274" r:id="rId19"/>
    <p:sldId id="1284" r:id="rId20"/>
    <p:sldId id="1287" r:id="rId21"/>
    <p:sldId id="1260" r:id="rId22"/>
    <p:sldId id="1275" r:id="rId23"/>
    <p:sldId id="1290" r:id="rId24"/>
    <p:sldId id="1281" r:id="rId25"/>
    <p:sldId id="667" r:id="rId26"/>
  </p:sldIdLst>
  <p:sldSz cx="9144000" cy="6858000" type="screen4x3"/>
  <p:notesSz cx="9296400" cy="7010400"/>
  <p:defaultTex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2802" y="-8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96FF72-3A1B-457F-9F56-E3E0AFEAD629}" type="doc">
      <dgm:prSet loTypeId="urn:microsoft.com/office/officeart/2005/8/layout/vList5" loCatId="list" qsTypeId="urn:microsoft.com/office/officeart/2005/8/quickstyle/simple3" qsCatId="simple" csTypeId="urn:microsoft.com/office/officeart/2005/8/colors/accent2_2" csCatId="accent2" phldr="1"/>
      <dgm:spPr/>
      <dgm:t>
        <a:bodyPr/>
        <a:lstStyle/>
        <a:p>
          <a:endParaRPr lang="en-US"/>
        </a:p>
      </dgm:t>
    </dgm:pt>
    <dgm:pt modelId="{24EEB12A-BBEE-463A-9195-EBE51BB8F984}">
      <dgm:prSet phldrT="[Text]" custT="1"/>
      <dgm:spPr/>
      <dgm:t>
        <a:bodyPr/>
        <a:lstStyle/>
        <a:p>
          <a:r>
            <a:rPr lang="en-US" sz="1400" dirty="0" smtClean="0"/>
            <a:t>ACM</a:t>
          </a:r>
          <a:endParaRPr lang="en-US" sz="1400" dirty="0"/>
        </a:p>
      </dgm:t>
    </dgm:pt>
    <dgm:pt modelId="{1E273CEE-2037-411A-B500-D24F8B046629}" type="parTrans" cxnId="{F9695121-425D-49D4-9D74-A494134473B6}">
      <dgm:prSet/>
      <dgm:spPr/>
      <dgm:t>
        <a:bodyPr/>
        <a:lstStyle/>
        <a:p>
          <a:endParaRPr lang="en-US" sz="3200"/>
        </a:p>
      </dgm:t>
    </dgm:pt>
    <dgm:pt modelId="{8362CECF-286D-4706-B92E-2A9070C0C475}" type="sibTrans" cxnId="{F9695121-425D-49D4-9D74-A494134473B6}">
      <dgm:prSet/>
      <dgm:spPr/>
      <dgm:t>
        <a:bodyPr/>
        <a:lstStyle/>
        <a:p>
          <a:endParaRPr lang="en-US" sz="3200"/>
        </a:p>
      </dgm:t>
    </dgm:pt>
    <dgm:pt modelId="{01AD1895-D133-4F2E-A944-FFBCFB659A8E}">
      <dgm:prSet phldrT="[Text]" custT="1"/>
      <dgm:spPr/>
      <dgm:t>
        <a:bodyPr/>
        <a:lstStyle/>
        <a:p>
          <a:r>
            <a:rPr lang="en-US" sz="1400" dirty="0" smtClean="0"/>
            <a:t>CS1</a:t>
          </a:r>
          <a:endParaRPr lang="en-US" sz="1400" dirty="0"/>
        </a:p>
      </dgm:t>
    </dgm:pt>
    <dgm:pt modelId="{1EC3627D-03D5-4488-87E2-BBB43E753E6B}" type="parTrans" cxnId="{F03A9D25-8023-41B8-AB00-67B9139D8EC3}">
      <dgm:prSet/>
      <dgm:spPr/>
      <dgm:t>
        <a:bodyPr/>
        <a:lstStyle/>
        <a:p>
          <a:endParaRPr lang="en-US" sz="3200"/>
        </a:p>
      </dgm:t>
    </dgm:pt>
    <dgm:pt modelId="{A8D5B086-2951-4B62-82D1-9CAF45AA17F8}" type="sibTrans" cxnId="{F03A9D25-8023-41B8-AB00-67B9139D8EC3}">
      <dgm:prSet/>
      <dgm:spPr/>
      <dgm:t>
        <a:bodyPr/>
        <a:lstStyle/>
        <a:p>
          <a:endParaRPr lang="en-US" sz="3200"/>
        </a:p>
      </dgm:t>
    </dgm:pt>
    <dgm:pt modelId="{5915793C-6B99-4554-ADB2-F46A2DE8516D}">
      <dgm:prSet phldrT="[Text]" custT="1"/>
      <dgm:spPr/>
      <dgm:t>
        <a:bodyPr/>
        <a:lstStyle/>
        <a:p>
          <a:r>
            <a:rPr lang="en-US" sz="1400" dirty="0" smtClean="0"/>
            <a:t>FOCES</a:t>
          </a:r>
          <a:endParaRPr lang="en-US" sz="1400" dirty="0"/>
        </a:p>
      </dgm:t>
    </dgm:pt>
    <dgm:pt modelId="{208D038E-1EE8-4F45-BFFE-1B726E88A248}" type="parTrans" cxnId="{D50E8627-AC12-4929-97B9-EF9B79913425}">
      <dgm:prSet/>
      <dgm:spPr/>
      <dgm:t>
        <a:bodyPr/>
        <a:lstStyle/>
        <a:p>
          <a:endParaRPr lang="en-US" sz="3200"/>
        </a:p>
      </dgm:t>
    </dgm:pt>
    <dgm:pt modelId="{25C9FAB0-72F9-4E05-9557-064BB42A8D3F}" type="sibTrans" cxnId="{D50E8627-AC12-4929-97B9-EF9B79913425}">
      <dgm:prSet/>
      <dgm:spPr/>
      <dgm:t>
        <a:bodyPr/>
        <a:lstStyle/>
        <a:p>
          <a:endParaRPr lang="en-US" sz="3200"/>
        </a:p>
      </dgm:t>
    </dgm:pt>
    <dgm:pt modelId="{6F9A790B-2A80-45BA-A8A0-B95C86BB4132}">
      <dgm:prSet phldrT="[Text]" custT="1"/>
      <dgm:spPr/>
      <dgm:t>
        <a:bodyPr/>
        <a:lstStyle/>
        <a:p>
          <a:r>
            <a:rPr lang="en-US" sz="1400" dirty="0" smtClean="0">
              <a:latin typeface="Cambria" pitchFamily="18" charset="0"/>
            </a:rPr>
            <a:t>TECH Developers</a:t>
          </a:r>
          <a:endParaRPr lang="en-US" sz="1400" dirty="0">
            <a:latin typeface="Cambria" pitchFamily="18" charset="0"/>
          </a:endParaRPr>
        </a:p>
      </dgm:t>
    </dgm:pt>
    <dgm:pt modelId="{C06EC979-72AD-4DC6-9652-453BD15C77DD}" type="parTrans" cxnId="{CA076624-7028-4A83-B7BE-ADC7B4F29ADB}">
      <dgm:prSet/>
      <dgm:spPr/>
      <dgm:t>
        <a:bodyPr/>
        <a:lstStyle/>
        <a:p>
          <a:endParaRPr lang="en-US"/>
        </a:p>
      </dgm:t>
    </dgm:pt>
    <dgm:pt modelId="{BB214D95-D199-45B9-9930-9C5B0A3F960A}" type="sibTrans" cxnId="{CA076624-7028-4A83-B7BE-ADC7B4F29ADB}">
      <dgm:prSet/>
      <dgm:spPr/>
      <dgm:t>
        <a:bodyPr/>
        <a:lstStyle/>
        <a:p>
          <a:endParaRPr lang="en-US"/>
        </a:p>
      </dgm:t>
    </dgm:pt>
    <dgm:pt modelId="{35940FB8-C744-4B46-AECE-39B28D762F7E}">
      <dgm:prSet phldrT="[Text]" custT="1"/>
      <dgm:spPr/>
      <dgm:t>
        <a:bodyPr/>
        <a:lstStyle/>
        <a:p>
          <a:r>
            <a:rPr lang="en-US" sz="1400" dirty="0" smtClean="0">
              <a:latin typeface="Cambria" pitchFamily="18" charset="0"/>
            </a:rPr>
            <a:t>Ensemble</a:t>
          </a:r>
          <a:endParaRPr lang="en-US" sz="1400" dirty="0">
            <a:latin typeface="Cambria" pitchFamily="18" charset="0"/>
          </a:endParaRPr>
        </a:p>
      </dgm:t>
    </dgm:pt>
    <dgm:pt modelId="{7DA1C1BE-8DD1-4F07-A8C1-F6BBC865370E}" type="parTrans" cxnId="{31A9C239-E6BE-4DA2-9E42-9990A58DA835}">
      <dgm:prSet/>
      <dgm:spPr/>
      <dgm:t>
        <a:bodyPr/>
        <a:lstStyle/>
        <a:p>
          <a:endParaRPr lang="en-US"/>
        </a:p>
      </dgm:t>
    </dgm:pt>
    <dgm:pt modelId="{895CCC37-D10D-4C17-B305-A68611154325}" type="sibTrans" cxnId="{31A9C239-E6BE-4DA2-9E42-9990A58DA835}">
      <dgm:prSet/>
      <dgm:spPr/>
      <dgm:t>
        <a:bodyPr/>
        <a:lstStyle/>
        <a:p>
          <a:endParaRPr lang="en-US"/>
        </a:p>
      </dgm:t>
    </dgm:pt>
    <dgm:pt modelId="{52BBE536-9B2D-45CB-A234-A06A1B37F969}">
      <dgm:prSet phldrT="[Text]" custT="1"/>
      <dgm:spPr/>
      <dgm:t>
        <a:bodyPr/>
        <a:lstStyle/>
        <a:p>
          <a:r>
            <a:rPr lang="en-US" sz="1400" dirty="0" smtClean="0">
              <a:latin typeface="Cambria" pitchFamily="18" charset="0"/>
            </a:rPr>
            <a:t>LIKES</a:t>
          </a:r>
          <a:endParaRPr lang="en-US" sz="1400" dirty="0">
            <a:latin typeface="Cambria" pitchFamily="18" charset="0"/>
          </a:endParaRPr>
        </a:p>
      </dgm:t>
    </dgm:pt>
    <dgm:pt modelId="{B0C13F91-2144-4F76-A678-A9BD2FC18791}" type="parTrans" cxnId="{632DDE97-6197-4248-B3B1-5178B6338141}">
      <dgm:prSet/>
      <dgm:spPr/>
      <dgm:t>
        <a:bodyPr/>
        <a:lstStyle/>
        <a:p>
          <a:endParaRPr lang="en-US"/>
        </a:p>
      </dgm:t>
    </dgm:pt>
    <dgm:pt modelId="{18A56671-EA1A-4014-AC24-3918EAC79595}" type="sibTrans" cxnId="{632DDE97-6197-4248-B3B1-5178B6338141}">
      <dgm:prSet/>
      <dgm:spPr/>
      <dgm:t>
        <a:bodyPr/>
        <a:lstStyle/>
        <a:p>
          <a:endParaRPr lang="en-US"/>
        </a:p>
      </dgm:t>
    </dgm:pt>
    <dgm:pt modelId="{736672AF-978C-424F-B61F-726B8BB21F0E}">
      <dgm:prSet phldrT="[Text]" custT="1"/>
      <dgm:spPr/>
      <dgm:t>
        <a:bodyPr/>
        <a:lstStyle/>
        <a:p>
          <a:r>
            <a:rPr lang="en-US" sz="1400" dirty="0" smtClean="0">
              <a:latin typeface="Cambria" pitchFamily="18" charset="0"/>
            </a:rPr>
            <a:t>AP CS</a:t>
          </a:r>
          <a:endParaRPr lang="en-US" sz="1400" dirty="0">
            <a:latin typeface="Cambria" pitchFamily="18" charset="0"/>
          </a:endParaRPr>
        </a:p>
      </dgm:t>
    </dgm:pt>
    <dgm:pt modelId="{255CD4A0-DD66-4BA0-A441-A738D9F18FC8}" type="parTrans" cxnId="{0C5BD361-DF4E-41A6-A0AB-CFBB86955635}">
      <dgm:prSet/>
      <dgm:spPr/>
      <dgm:t>
        <a:bodyPr/>
        <a:lstStyle/>
        <a:p>
          <a:endParaRPr lang="en-US"/>
        </a:p>
      </dgm:t>
    </dgm:pt>
    <dgm:pt modelId="{6B074DEA-ED98-4122-97B8-97108BA00665}" type="sibTrans" cxnId="{0C5BD361-DF4E-41A6-A0AB-CFBB86955635}">
      <dgm:prSet/>
      <dgm:spPr/>
      <dgm:t>
        <a:bodyPr/>
        <a:lstStyle/>
        <a:p>
          <a:endParaRPr lang="en-US"/>
        </a:p>
      </dgm:t>
    </dgm:pt>
    <dgm:pt modelId="{48BEE3E9-1C48-4BBB-B1B4-9F4F5D1A8F3A}" type="pres">
      <dgm:prSet presAssocID="{D096FF72-3A1B-457F-9F56-E3E0AFEAD629}" presName="Name0" presStyleCnt="0">
        <dgm:presLayoutVars>
          <dgm:dir/>
          <dgm:animLvl val="lvl"/>
          <dgm:resizeHandles val="exact"/>
        </dgm:presLayoutVars>
      </dgm:prSet>
      <dgm:spPr/>
      <dgm:t>
        <a:bodyPr/>
        <a:lstStyle/>
        <a:p>
          <a:endParaRPr lang="en-US"/>
        </a:p>
      </dgm:t>
    </dgm:pt>
    <dgm:pt modelId="{70BB4299-C6AD-4B0D-ACFE-1D46A148C146}" type="pres">
      <dgm:prSet presAssocID="{24EEB12A-BBEE-463A-9195-EBE51BB8F984}" presName="linNode" presStyleCnt="0"/>
      <dgm:spPr/>
      <dgm:t>
        <a:bodyPr/>
        <a:lstStyle/>
        <a:p>
          <a:endParaRPr lang="en-US"/>
        </a:p>
      </dgm:t>
    </dgm:pt>
    <dgm:pt modelId="{7AFFAE8A-4250-4938-B0CA-221F84AB30A7}" type="pres">
      <dgm:prSet presAssocID="{24EEB12A-BBEE-463A-9195-EBE51BB8F984}" presName="parentText" presStyleLbl="node1" presStyleIdx="0" presStyleCnt="7" custLinFactNeighborX="-19380" custLinFactNeighborY="27030">
        <dgm:presLayoutVars>
          <dgm:chMax val="1"/>
          <dgm:bulletEnabled val="1"/>
        </dgm:presLayoutVars>
      </dgm:prSet>
      <dgm:spPr/>
      <dgm:t>
        <a:bodyPr/>
        <a:lstStyle/>
        <a:p>
          <a:endParaRPr lang="en-US"/>
        </a:p>
      </dgm:t>
    </dgm:pt>
    <dgm:pt modelId="{A5A83269-C603-4CE4-84AE-EBE5718EB287}" type="pres">
      <dgm:prSet presAssocID="{8362CECF-286D-4706-B92E-2A9070C0C475}" presName="sp" presStyleCnt="0"/>
      <dgm:spPr/>
      <dgm:t>
        <a:bodyPr/>
        <a:lstStyle/>
        <a:p>
          <a:endParaRPr lang="en-US"/>
        </a:p>
      </dgm:t>
    </dgm:pt>
    <dgm:pt modelId="{4DE4DEA8-22C3-4EA8-9EEA-E4B2D2BE8E70}" type="pres">
      <dgm:prSet presAssocID="{01AD1895-D133-4F2E-A944-FFBCFB659A8E}" presName="linNode" presStyleCnt="0"/>
      <dgm:spPr/>
      <dgm:t>
        <a:bodyPr/>
        <a:lstStyle/>
        <a:p>
          <a:endParaRPr lang="en-US"/>
        </a:p>
      </dgm:t>
    </dgm:pt>
    <dgm:pt modelId="{D07A94FF-EF5D-4846-808C-E040EE2AC8F8}" type="pres">
      <dgm:prSet presAssocID="{01AD1895-D133-4F2E-A944-FFBCFB659A8E}" presName="parentText" presStyleLbl="node1" presStyleIdx="1" presStyleCnt="7" custLinFactX="15203" custLinFactNeighborX="100000" custLinFactNeighborY="-77971">
        <dgm:presLayoutVars>
          <dgm:chMax val="1"/>
          <dgm:bulletEnabled val="1"/>
        </dgm:presLayoutVars>
      </dgm:prSet>
      <dgm:spPr/>
      <dgm:t>
        <a:bodyPr/>
        <a:lstStyle/>
        <a:p>
          <a:endParaRPr lang="en-US"/>
        </a:p>
      </dgm:t>
    </dgm:pt>
    <dgm:pt modelId="{0333871E-AEB6-432F-9ACD-355C2127A74F}" type="pres">
      <dgm:prSet presAssocID="{A8D5B086-2951-4B62-82D1-9CAF45AA17F8}" presName="sp" presStyleCnt="0"/>
      <dgm:spPr/>
      <dgm:t>
        <a:bodyPr/>
        <a:lstStyle/>
        <a:p>
          <a:endParaRPr lang="en-US"/>
        </a:p>
      </dgm:t>
    </dgm:pt>
    <dgm:pt modelId="{1B258258-0C28-4144-8D50-AA82DBDA55B1}" type="pres">
      <dgm:prSet presAssocID="{5915793C-6B99-4554-ADB2-F46A2DE8516D}" presName="linNode" presStyleCnt="0"/>
      <dgm:spPr/>
      <dgm:t>
        <a:bodyPr/>
        <a:lstStyle/>
        <a:p>
          <a:endParaRPr lang="en-US"/>
        </a:p>
      </dgm:t>
    </dgm:pt>
    <dgm:pt modelId="{D7F23B95-D752-44EB-8C34-CCE78501F504}" type="pres">
      <dgm:prSet presAssocID="{5915793C-6B99-4554-ADB2-F46A2DE8516D}" presName="parentText" presStyleLbl="node1" presStyleIdx="2" presStyleCnt="7" custLinFactNeighborX="52123" custLinFactNeighborY="-41167">
        <dgm:presLayoutVars>
          <dgm:chMax val="1"/>
          <dgm:bulletEnabled val="1"/>
        </dgm:presLayoutVars>
      </dgm:prSet>
      <dgm:spPr/>
      <dgm:t>
        <a:bodyPr/>
        <a:lstStyle/>
        <a:p>
          <a:endParaRPr lang="en-US"/>
        </a:p>
      </dgm:t>
    </dgm:pt>
    <dgm:pt modelId="{0C317A16-C4EC-4156-8208-178502541D5D}" type="pres">
      <dgm:prSet presAssocID="{25C9FAB0-72F9-4E05-9557-064BB42A8D3F}" presName="sp" presStyleCnt="0"/>
      <dgm:spPr/>
      <dgm:t>
        <a:bodyPr/>
        <a:lstStyle/>
        <a:p>
          <a:endParaRPr lang="en-US"/>
        </a:p>
      </dgm:t>
    </dgm:pt>
    <dgm:pt modelId="{3B54477B-99C1-49CC-804B-D4B9E3523097}" type="pres">
      <dgm:prSet presAssocID="{6F9A790B-2A80-45BA-A8A0-B95C86BB4132}" presName="linNode" presStyleCnt="0"/>
      <dgm:spPr/>
      <dgm:t>
        <a:bodyPr/>
        <a:lstStyle/>
        <a:p>
          <a:endParaRPr lang="en-US"/>
        </a:p>
      </dgm:t>
    </dgm:pt>
    <dgm:pt modelId="{B67CE6A6-440D-46F3-89BC-AE1F7E8DB731}" type="pres">
      <dgm:prSet presAssocID="{6F9A790B-2A80-45BA-A8A0-B95C86BB4132}" presName="parentText" presStyleLbl="node1" presStyleIdx="3" presStyleCnt="7" custScaleX="200259" custLinFactNeighborX="6460" custLinFactNeighborY="-3372">
        <dgm:presLayoutVars>
          <dgm:chMax val="1"/>
          <dgm:bulletEnabled val="1"/>
        </dgm:presLayoutVars>
      </dgm:prSet>
      <dgm:spPr/>
      <dgm:t>
        <a:bodyPr/>
        <a:lstStyle/>
        <a:p>
          <a:endParaRPr lang="en-US"/>
        </a:p>
      </dgm:t>
    </dgm:pt>
    <dgm:pt modelId="{66BC2B90-0ACA-41EA-83A6-F6D86B211FDC}" type="pres">
      <dgm:prSet presAssocID="{BB214D95-D199-45B9-9930-9C5B0A3F960A}" presName="sp" presStyleCnt="0"/>
      <dgm:spPr/>
      <dgm:t>
        <a:bodyPr/>
        <a:lstStyle/>
        <a:p>
          <a:endParaRPr lang="en-US"/>
        </a:p>
      </dgm:t>
    </dgm:pt>
    <dgm:pt modelId="{7CB85FDC-0DEB-4208-922F-BDF9EDA64712}" type="pres">
      <dgm:prSet presAssocID="{35940FB8-C744-4B46-AECE-39B28D762F7E}" presName="linNode" presStyleCnt="0"/>
      <dgm:spPr/>
      <dgm:t>
        <a:bodyPr/>
        <a:lstStyle/>
        <a:p>
          <a:endParaRPr lang="en-US"/>
        </a:p>
      </dgm:t>
    </dgm:pt>
    <dgm:pt modelId="{788D8BFD-E4CE-4EAA-99B3-EB548CCD9824}" type="pres">
      <dgm:prSet presAssocID="{35940FB8-C744-4B46-AECE-39B28D762F7E}" presName="parentText" presStyleLbl="node1" presStyleIdx="4" presStyleCnt="7" custScaleX="147373" custLinFactNeighborX="28682" custLinFactNeighborY="33829">
        <dgm:presLayoutVars>
          <dgm:chMax val="1"/>
          <dgm:bulletEnabled val="1"/>
        </dgm:presLayoutVars>
      </dgm:prSet>
      <dgm:spPr/>
      <dgm:t>
        <a:bodyPr/>
        <a:lstStyle/>
        <a:p>
          <a:endParaRPr lang="en-US"/>
        </a:p>
      </dgm:t>
    </dgm:pt>
    <dgm:pt modelId="{0C2C60B1-4C7B-433A-9596-73623B755064}" type="pres">
      <dgm:prSet presAssocID="{895CCC37-D10D-4C17-B305-A68611154325}" presName="sp" presStyleCnt="0"/>
      <dgm:spPr/>
      <dgm:t>
        <a:bodyPr/>
        <a:lstStyle/>
        <a:p>
          <a:endParaRPr lang="en-US"/>
        </a:p>
      </dgm:t>
    </dgm:pt>
    <dgm:pt modelId="{DA974C61-827B-4070-8060-B0E586745353}" type="pres">
      <dgm:prSet presAssocID="{52BBE536-9B2D-45CB-A234-A06A1B37F969}" presName="linNode" presStyleCnt="0"/>
      <dgm:spPr/>
      <dgm:t>
        <a:bodyPr/>
        <a:lstStyle/>
        <a:p>
          <a:endParaRPr lang="en-US"/>
        </a:p>
      </dgm:t>
    </dgm:pt>
    <dgm:pt modelId="{950AACC0-6DBD-453D-ACD3-B8FF546A3273}" type="pres">
      <dgm:prSet presAssocID="{52BBE536-9B2D-45CB-A234-A06A1B37F969}" presName="parentText" presStyleLbl="node1" presStyleIdx="5" presStyleCnt="7" custLinFactNeighborX="-15073" custLinFactNeighborY="73649">
        <dgm:presLayoutVars>
          <dgm:chMax val="1"/>
          <dgm:bulletEnabled val="1"/>
        </dgm:presLayoutVars>
      </dgm:prSet>
      <dgm:spPr/>
      <dgm:t>
        <a:bodyPr/>
        <a:lstStyle/>
        <a:p>
          <a:endParaRPr lang="en-US"/>
        </a:p>
      </dgm:t>
    </dgm:pt>
    <dgm:pt modelId="{5872D101-4652-4296-925A-B04E7C793C45}" type="pres">
      <dgm:prSet presAssocID="{18A56671-EA1A-4014-AC24-3918EAC79595}" presName="sp" presStyleCnt="0"/>
      <dgm:spPr/>
      <dgm:t>
        <a:bodyPr/>
        <a:lstStyle/>
        <a:p>
          <a:endParaRPr lang="en-US"/>
        </a:p>
      </dgm:t>
    </dgm:pt>
    <dgm:pt modelId="{EE3F058C-8127-4550-B95C-70E008C7F112}" type="pres">
      <dgm:prSet presAssocID="{736672AF-978C-424F-B61F-726B8BB21F0E}" presName="linNode" presStyleCnt="0"/>
      <dgm:spPr/>
      <dgm:t>
        <a:bodyPr/>
        <a:lstStyle/>
        <a:p>
          <a:endParaRPr lang="en-US"/>
        </a:p>
      </dgm:t>
    </dgm:pt>
    <dgm:pt modelId="{3F2A8638-6ABA-4274-B314-CB19CDA271D4}" type="pres">
      <dgm:prSet presAssocID="{736672AF-978C-424F-B61F-726B8BB21F0E}" presName="parentText" presStyleLbl="node1" presStyleIdx="6" presStyleCnt="7" custLinFactX="14126" custLinFactNeighborX="100000" custLinFactNeighborY="-32212">
        <dgm:presLayoutVars>
          <dgm:chMax val="1"/>
          <dgm:bulletEnabled val="1"/>
        </dgm:presLayoutVars>
      </dgm:prSet>
      <dgm:spPr/>
      <dgm:t>
        <a:bodyPr/>
        <a:lstStyle/>
        <a:p>
          <a:endParaRPr lang="en-US"/>
        </a:p>
      </dgm:t>
    </dgm:pt>
  </dgm:ptLst>
  <dgm:cxnLst>
    <dgm:cxn modelId="{31A9C239-E6BE-4DA2-9E42-9990A58DA835}" srcId="{D096FF72-3A1B-457F-9F56-E3E0AFEAD629}" destId="{35940FB8-C744-4B46-AECE-39B28D762F7E}" srcOrd="4" destOrd="0" parTransId="{7DA1C1BE-8DD1-4F07-A8C1-F6BBC865370E}" sibTransId="{895CCC37-D10D-4C17-B305-A68611154325}"/>
    <dgm:cxn modelId="{793776A3-9B71-4162-B2C3-8CF4E93B25D4}" type="presOf" srcId="{35940FB8-C744-4B46-AECE-39B28D762F7E}" destId="{788D8BFD-E4CE-4EAA-99B3-EB548CCD9824}" srcOrd="0" destOrd="0" presId="urn:microsoft.com/office/officeart/2005/8/layout/vList5"/>
    <dgm:cxn modelId="{632DDE97-6197-4248-B3B1-5178B6338141}" srcId="{D096FF72-3A1B-457F-9F56-E3E0AFEAD629}" destId="{52BBE536-9B2D-45CB-A234-A06A1B37F969}" srcOrd="5" destOrd="0" parTransId="{B0C13F91-2144-4F76-A678-A9BD2FC18791}" sibTransId="{18A56671-EA1A-4014-AC24-3918EAC79595}"/>
    <dgm:cxn modelId="{94B31520-A167-43E6-A155-C216E93392A1}" type="presOf" srcId="{5915793C-6B99-4554-ADB2-F46A2DE8516D}" destId="{D7F23B95-D752-44EB-8C34-CCE78501F504}" srcOrd="0" destOrd="0" presId="urn:microsoft.com/office/officeart/2005/8/layout/vList5"/>
    <dgm:cxn modelId="{57CCF247-EDFE-4DB6-8BCF-6FD45497A7D2}" type="presOf" srcId="{52BBE536-9B2D-45CB-A234-A06A1B37F969}" destId="{950AACC0-6DBD-453D-ACD3-B8FF546A3273}" srcOrd="0" destOrd="0" presId="urn:microsoft.com/office/officeart/2005/8/layout/vList5"/>
    <dgm:cxn modelId="{F03A9D25-8023-41B8-AB00-67B9139D8EC3}" srcId="{D096FF72-3A1B-457F-9F56-E3E0AFEAD629}" destId="{01AD1895-D133-4F2E-A944-FFBCFB659A8E}" srcOrd="1" destOrd="0" parTransId="{1EC3627D-03D5-4488-87E2-BBB43E753E6B}" sibTransId="{A8D5B086-2951-4B62-82D1-9CAF45AA17F8}"/>
    <dgm:cxn modelId="{7A2FB312-F940-488A-9E06-E6AAFDBC8717}" type="presOf" srcId="{D096FF72-3A1B-457F-9F56-E3E0AFEAD629}" destId="{48BEE3E9-1C48-4BBB-B1B4-9F4F5D1A8F3A}" srcOrd="0" destOrd="0" presId="urn:microsoft.com/office/officeart/2005/8/layout/vList5"/>
    <dgm:cxn modelId="{03A350D2-25AC-4958-B608-71ED2E82FFD8}" type="presOf" srcId="{24EEB12A-BBEE-463A-9195-EBE51BB8F984}" destId="{7AFFAE8A-4250-4938-B0CA-221F84AB30A7}" srcOrd="0" destOrd="0" presId="urn:microsoft.com/office/officeart/2005/8/layout/vList5"/>
    <dgm:cxn modelId="{0C5BD361-DF4E-41A6-A0AB-CFBB86955635}" srcId="{D096FF72-3A1B-457F-9F56-E3E0AFEAD629}" destId="{736672AF-978C-424F-B61F-726B8BB21F0E}" srcOrd="6" destOrd="0" parTransId="{255CD4A0-DD66-4BA0-A441-A738D9F18FC8}" sibTransId="{6B074DEA-ED98-4122-97B8-97108BA00665}"/>
    <dgm:cxn modelId="{B6662975-2371-40E9-8D0C-9DFCE2E5C815}" type="presOf" srcId="{6F9A790B-2A80-45BA-A8A0-B95C86BB4132}" destId="{B67CE6A6-440D-46F3-89BC-AE1F7E8DB731}" srcOrd="0" destOrd="0" presId="urn:microsoft.com/office/officeart/2005/8/layout/vList5"/>
    <dgm:cxn modelId="{CA076624-7028-4A83-B7BE-ADC7B4F29ADB}" srcId="{D096FF72-3A1B-457F-9F56-E3E0AFEAD629}" destId="{6F9A790B-2A80-45BA-A8A0-B95C86BB4132}" srcOrd="3" destOrd="0" parTransId="{C06EC979-72AD-4DC6-9652-453BD15C77DD}" sibTransId="{BB214D95-D199-45B9-9930-9C5B0A3F960A}"/>
    <dgm:cxn modelId="{F9695121-425D-49D4-9D74-A494134473B6}" srcId="{D096FF72-3A1B-457F-9F56-E3E0AFEAD629}" destId="{24EEB12A-BBEE-463A-9195-EBE51BB8F984}" srcOrd="0" destOrd="0" parTransId="{1E273CEE-2037-411A-B500-D24F8B046629}" sibTransId="{8362CECF-286D-4706-B92E-2A9070C0C475}"/>
    <dgm:cxn modelId="{055CD8C6-6A4F-416E-B2A1-B7AFD14F032C}" type="presOf" srcId="{736672AF-978C-424F-B61F-726B8BB21F0E}" destId="{3F2A8638-6ABA-4274-B314-CB19CDA271D4}" srcOrd="0" destOrd="0" presId="urn:microsoft.com/office/officeart/2005/8/layout/vList5"/>
    <dgm:cxn modelId="{D50E8627-AC12-4929-97B9-EF9B79913425}" srcId="{D096FF72-3A1B-457F-9F56-E3E0AFEAD629}" destId="{5915793C-6B99-4554-ADB2-F46A2DE8516D}" srcOrd="2" destOrd="0" parTransId="{208D038E-1EE8-4F45-BFFE-1B726E88A248}" sibTransId="{25C9FAB0-72F9-4E05-9557-064BB42A8D3F}"/>
    <dgm:cxn modelId="{2C69E4D1-1C8C-48DE-8D25-189E431CE1BE}" type="presOf" srcId="{01AD1895-D133-4F2E-A944-FFBCFB659A8E}" destId="{D07A94FF-EF5D-4846-808C-E040EE2AC8F8}" srcOrd="0" destOrd="0" presId="urn:microsoft.com/office/officeart/2005/8/layout/vList5"/>
    <dgm:cxn modelId="{E3921708-E54D-4E13-9A1B-656382EEBD61}" type="presParOf" srcId="{48BEE3E9-1C48-4BBB-B1B4-9F4F5D1A8F3A}" destId="{70BB4299-C6AD-4B0D-ACFE-1D46A148C146}" srcOrd="0" destOrd="0" presId="urn:microsoft.com/office/officeart/2005/8/layout/vList5"/>
    <dgm:cxn modelId="{EDB789C9-CDEB-4917-8871-5970C49A48A6}" type="presParOf" srcId="{70BB4299-C6AD-4B0D-ACFE-1D46A148C146}" destId="{7AFFAE8A-4250-4938-B0CA-221F84AB30A7}" srcOrd="0" destOrd="0" presId="urn:microsoft.com/office/officeart/2005/8/layout/vList5"/>
    <dgm:cxn modelId="{674E0CBE-1921-4A7C-90E2-0488CCB36134}" type="presParOf" srcId="{48BEE3E9-1C48-4BBB-B1B4-9F4F5D1A8F3A}" destId="{A5A83269-C603-4CE4-84AE-EBE5718EB287}" srcOrd="1" destOrd="0" presId="urn:microsoft.com/office/officeart/2005/8/layout/vList5"/>
    <dgm:cxn modelId="{7AFD0FF6-47B2-46C6-9408-3AF4ECB84541}" type="presParOf" srcId="{48BEE3E9-1C48-4BBB-B1B4-9F4F5D1A8F3A}" destId="{4DE4DEA8-22C3-4EA8-9EEA-E4B2D2BE8E70}" srcOrd="2" destOrd="0" presId="urn:microsoft.com/office/officeart/2005/8/layout/vList5"/>
    <dgm:cxn modelId="{646E098E-B65D-498C-A03F-BFEF659A7DAA}" type="presParOf" srcId="{4DE4DEA8-22C3-4EA8-9EEA-E4B2D2BE8E70}" destId="{D07A94FF-EF5D-4846-808C-E040EE2AC8F8}" srcOrd="0" destOrd="0" presId="urn:microsoft.com/office/officeart/2005/8/layout/vList5"/>
    <dgm:cxn modelId="{2F9FEDA0-9274-4D14-8210-3F5B7F1D3F17}" type="presParOf" srcId="{48BEE3E9-1C48-4BBB-B1B4-9F4F5D1A8F3A}" destId="{0333871E-AEB6-432F-9ACD-355C2127A74F}" srcOrd="3" destOrd="0" presId="urn:microsoft.com/office/officeart/2005/8/layout/vList5"/>
    <dgm:cxn modelId="{2204BB99-6379-4736-BBF6-0B033D15D155}" type="presParOf" srcId="{48BEE3E9-1C48-4BBB-B1B4-9F4F5D1A8F3A}" destId="{1B258258-0C28-4144-8D50-AA82DBDA55B1}" srcOrd="4" destOrd="0" presId="urn:microsoft.com/office/officeart/2005/8/layout/vList5"/>
    <dgm:cxn modelId="{EAFA2243-FD82-46CE-A821-4B28270A6933}" type="presParOf" srcId="{1B258258-0C28-4144-8D50-AA82DBDA55B1}" destId="{D7F23B95-D752-44EB-8C34-CCE78501F504}" srcOrd="0" destOrd="0" presId="urn:microsoft.com/office/officeart/2005/8/layout/vList5"/>
    <dgm:cxn modelId="{88F0F51B-C21F-49FF-A497-1FFA7B3079E5}" type="presParOf" srcId="{48BEE3E9-1C48-4BBB-B1B4-9F4F5D1A8F3A}" destId="{0C317A16-C4EC-4156-8208-178502541D5D}" srcOrd="5" destOrd="0" presId="urn:microsoft.com/office/officeart/2005/8/layout/vList5"/>
    <dgm:cxn modelId="{56D337D4-15CD-4472-870D-4C56F86D83B7}" type="presParOf" srcId="{48BEE3E9-1C48-4BBB-B1B4-9F4F5D1A8F3A}" destId="{3B54477B-99C1-49CC-804B-D4B9E3523097}" srcOrd="6" destOrd="0" presId="urn:microsoft.com/office/officeart/2005/8/layout/vList5"/>
    <dgm:cxn modelId="{0E098934-20D7-46BA-B2A1-32A22F8762CA}" type="presParOf" srcId="{3B54477B-99C1-49CC-804B-D4B9E3523097}" destId="{B67CE6A6-440D-46F3-89BC-AE1F7E8DB731}" srcOrd="0" destOrd="0" presId="urn:microsoft.com/office/officeart/2005/8/layout/vList5"/>
    <dgm:cxn modelId="{8951B526-441B-4D5F-875C-49EC45B96B9C}" type="presParOf" srcId="{48BEE3E9-1C48-4BBB-B1B4-9F4F5D1A8F3A}" destId="{66BC2B90-0ACA-41EA-83A6-F6D86B211FDC}" srcOrd="7" destOrd="0" presId="urn:microsoft.com/office/officeart/2005/8/layout/vList5"/>
    <dgm:cxn modelId="{2AF759A0-6F7C-4F0A-8A95-C8DE711FF77F}" type="presParOf" srcId="{48BEE3E9-1C48-4BBB-B1B4-9F4F5D1A8F3A}" destId="{7CB85FDC-0DEB-4208-922F-BDF9EDA64712}" srcOrd="8" destOrd="0" presId="urn:microsoft.com/office/officeart/2005/8/layout/vList5"/>
    <dgm:cxn modelId="{E7B23503-5197-40B2-AA78-9CD2BBEB3185}" type="presParOf" srcId="{7CB85FDC-0DEB-4208-922F-BDF9EDA64712}" destId="{788D8BFD-E4CE-4EAA-99B3-EB548CCD9824}" srcOrd="0" destOrd="0" presId="urn:microsoft.com/office/officeart/2005/8/layout/vList5"/>
    <dgm:cxn modelId="{CAF292E4-BAD8-4F09-93E0-CEE04A734ECA}" type="presParOf" srcId="{48BEE3E9-1C48-4BBB-B1B4-9F4F5D1A8F3A}" destId="{0C2C60B1-4C7B-433A-9596-73623B755064}" srcOrd="9" destOrd="0" presId="urn:microsoft.com/office/officeart/2005/8/layout/vList5"/>
    <dgm:cxn modelId="{3DBD216C-B99A-4644-813E-9D3FF78E78EB}" type="presParOf" srcId="{48BEE3E9-1C48-4BBB-B1B4-9F4F5D1A8F3A}" destId="{DA974C61-827B-4070-8060-B0E586745353}" srcOrd="10" destOrd="0" presId="urn:microsoft.com/office/officeart/2005/8/layout/vList5"/>
    <dgm:cxn modelId="{156ECD33-1E69-46AC-B9F0-F5FB672E3DC5}" type="presParOf" srcId="{DA974C61-827B-4070-8060-B0E586745353}" destId="{950AACC0-6DBD-453D-ACD3-B8FF546A3273}" srcOrd="0" destOrd="0" presId="urn:microsoft.com/office/officeart/2005/8/layout/vList5"/>
    <dgm:cxn modelId="{DCEF4440-79A0-4651-8237-6F5F15A23C35}" type="presParOf" srcId="{48BEE3E9-1C48-4BBB-B1B4-9F4F5D1A8F3A}" destId="{5872D101-4652-4296-925A-B04E7C793C45}" srcOrd="11" destOrd="0" presId="urn:microsoft.com/office/officeart/2005/8/layout/vList5"/>
    <dgm:cxn modelId="{81E58C6B-B44F-4618-BA1E-FB639D3EE32C}" type="presParOf" srcId="{48BEE3E9-1C48-4BBB-B1B4-9F4F5D1A8F3A}" destId="{EE3F058C-8127-4550-B95C-70E008C7F112}" srcOrd="12" destOrd="0" presId="urn:microsoft.com/office/officeart/2005/8/layout/vList5"/>
    <dgm:cxn modelId="{446E39D9-8BC8-42A4-8220-01E1F2E95082}" type="presParOf" srcId="{EE3F058C-8127-4550-B95C-70E008C7F112}" destId="{3F2A8638-6ABA-4274-B314-CB19CDA271D4}" srcOrd="0" destOrd="0" presId="urn:microsoft.com/office/officeart/2005/8/layout/vList5"/>
  </dgm:cxnLst>
  <dgm:bg/>
  <dgm:whole/>
  <dgm:extLst>
    <a:ext uri="http://schemas.microsoft.com/office/drawing/2008/diagram">
      <dsp:dataModelExt xmlns:dsp="http://schemas.microsoft.com/office/drawing/2008/diagram" xmlns="" relId="rId2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FFAE8A-4250-4938-B0CA-221F84AB30A7}">
      <dsp:nvSpPr>
        <dsp:cNvPr id="0" name=""/>
        <dsp:cNvSpPr/>
      </dsp:nvSpPr>
      <dsp:spPr>
        <a:xfrm>
          <a:off x="152396" y="95743"/>
          <a:ext cx="786384" cy="35339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ACM</a:t>
          </a:r>
          <a:endParaRPr lang="en-US" sz="1400" kern="1200" dirty="0"/>
        </a:p>
      </dsp:txBody>
      <dsp:txXfrm>
        <a:off x="152396" y="95743"/>
        <a:ext cx="786384" cy="353396"/>
      </dsp:txXfrm>
    </dsp:sp>
    <dsp:sp modelId="{D07A94FF-EF5D-4846-808C-E040EE2AC8F8}">
      <dsp:nvSpPr>
        <dsp:cNvPr id="0" name=""/>
        <dsp:cNvSpPr/>
      </dsp:nvSpPr>
      <dsp:spPr>
        <a:xfrm>
          <a:off x="1210735" y="95739"/>
          <a:ext cx="786384" cy="35339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CS1</a:t>
          </a:r>
          <a:endParaRPr lang="en-US" sz="1400" kern="1200" dirty="0"/>
        </a:p>
      </dsp:txBody>
      <dsp:txXfrm>
        <a:off x="1210735" y="95739"/>
        <a:ext cx="786384" cy="353396"/>
      </dsp:txXfrm>
    </dsp:sp>
    <dsp:sp modelId="{D7F23B95-D752-44EB-8C34-CCE78501F504}">
      <dsp:nvSpPr>
        <dsp:cNvPr id="0" name=""/>
        <dsp:cNvSpPr/>
      </dsp:nvSpPr>
      <dsp:spPr>
        <a:xfrm>
          <a:off x="714684" y="596869"/>
          <a:ext cx="786384" cy="35339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FOCES</a:t>
          </a:r>
          <a:endParaRPr lang="en-US" sz="1400" kern="1200" dirty="0"/>
        </a:p>
      </dsp:txBody>
      <dsp:txXfrm>
        <a:off x="714684" y="596869"/>
        <a:ext cx="786384" cy="353396"/>
      </dsp:txXfrm>
    </dsp:sp>
    <dsp:sp modelId="{B67CE6A6-440D-46F3-89BC-AE1F7E8DB731}">
      <dsp:nvSpPr>
        <dsp:cNvPr id="0" name=""/>
        <dsp:cNvSpPr/>
      </dsp:nvSpPr>
      <dsp:spPr>
        <a:xfrm>
          <a:off x="355598" y="1101501"/>
          <a:ext cx="1574804" cy="35339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Cambria" pitchFamily="18" charset="0"/>
            </a:rPr>
            <a:t>TECH Developers</a:t>
          </a:r>
          <a:endParaRPr lang="en-US" sz="1400" kern="1200" dirty="0">
            <a:latin typeface="Cambria" pitchFamily="18" charset="0"/>
          </a:endParaRPr>
        </a:p>
      </dsp:txBody>
      <dsp:txXfrm>
        <a:off x="355598" y="1101501"/>
        <a:ext cx="1574804" cy="353396"/>
      </dsp:txXfrm>
    </dsp:sp>
    <dsp:sp modelId="{788D8BFD-E4CE-4EAA-99B3-EB548CCD9824}">
      <dsp:nvSpPr>
        <dsp:cNvPr id="0" name=""/>
        <dsp:cNvSpPr/>
      </dsp:nvSpPr>
      <dsp:spPr>
        <a:xfrm>
          <a:off x="530348" y="1604034"/>
          <a:ext cx="1158917" cy="35339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Cambria" pitchFamily="18" charset="0"/>
            </a:rPr>
            <a:t>Ensemble</a:t>
          </a:r>
          <a:endParaRPr lang="en-US" sz="1400" kern="1200" dirty="0">
            <a:latin typeface="Cambria" pitchFamily="18" charset="0"/>
          </a:endParaRPr>
        </a:p>
      </dsp:txBody>
      <dsp:txXfrm>
        <a:off x="530348" y="1604034"/>
        <a:ext cx="1158917" cy="353396"/>
      </dsp:txXfrm>
    </dsp:sp>
    <dsp:sp modelId="{950AACC0-6DBD-453D-ACD3-B8FF546A3273}">
      <dsp:nvSpPr>
        <dsp:cNvPr id="0" name=""/>
        <dsp:cNvSpPr/>
      </dsp:nvSpPr>
      <dsp:spPr>
        <a:xfrm>
          <a:off x="186265" y="2115823"/>
          <a:ext cx="786384" cy="35339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Cambria" pitchFamily="18" charset="0"/>
            </a:rPr>
            <a:t>LIKES</a:t>
          </a:r>
          <a:endParaRPr lang="en-US" sz="1400" kern="1200" dirty="0">
            <a:latin typeface="Cambria" pitchFamily="18" charset="0"/>
          </a:endParaRPr>
        </a:p>
      </dsp:txBody>
      <dsp:txXfrm>
        <a:off x="186265" y="2115823"/>
        <a:ext cx="786384" cy="353396"/>
      </dsp:txXfrm>
    </dsp:sp>
    <dsp:sp modelId="{3F2A8638-6ABA-4274-B314-CB19CDA271D4}">
      <dsp:nvSpPr>
        <dsp:cNvPr id="0" name=""/>
        <dsp:cNvSpPr/>
      </dsp:nvSpPr>
      <dsp:spPr>
        <a:xfrm>
          <a:off x="1202266" y="2112780"/>
          <a:ext cx="786384" cy="35339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Cambria" pitchFamily="18" charset="0"/>
            </a:rPr>
            <a:t>AP CS</a:t>
          </a:r>
          <a:endParaRPr lang="en-US" sz="1400" kern="1200" dirty="0">
            <a:latin typeface="Cambria" pitchFamily="18" charset="0"/>
          </a:endParaRPr>
        </a:p>
      </dsp:txBody>
      <dsp:txXfrm>
        <a:off x="1202266" y="2112780"/>
        <a:ext cx="786384" cy="35339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b="0">
                <a:latin typeface="Times New Roman" pitchFamily="18" charset="0"/>
              </a:defRPr>
            </a:lvl1pPr>
          </a:lstStyle>
          <a:p>
            <a:pPr>
              <a:defRPr/>
            </a:pPr>
            <a:endParaRPr lang="en-US"/>
          </a:p>
        </p:txBody>
      </p:sp>
      <p:sp>
        <p:nvSpPr>
          <p:cNvPr id="57347" name="Rectangle 3"/>
          <p:cNvSpPr>
            <a:spLocks noGrp="1" noChangeArrowheads="1"/>
          </p:cNvSpPr>
          <p:nvPr>
            <p:ph type="dt" sz="quarter" idx="1"/>
          </p:nvPr>
        </p:nvSpPr>
        <p:spPr bwMode="auto">
          <a:xfrm>
            <a:off x="5268913" y="0"/>
            <a:ext cx="4027487" cy="3508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b="0">
                <a:latin typeface="Times New Roman" pitchFamily="18" charset="0"/>
              </a:defRPr>
            </a:lvl1pPr>
          </a:lstStyle>
          <a:p>
            <a:pPr>
              <a:defRPr/>
            </a:pPr>
            <a:endParaRPr lang="en-US"/>
          </a:p>
        </p:txBody>
      </p:sp>
      <p:sp>
        <p:nvSpPr>
          <p:cNvPr id="57348" name="Rectangle 4"/>
          <p:cNvSpPr>
            <a:spLocks noGrp="1" noChangeArrowheads="1"/>
          </p:cNvSpPr>
          <p:nvPr>
            <p:ph type="ftr" sz="quarter" idx="2"/>
          </p:nvPr>
        </p:nvSpPr>
        <p:spPr bwMode="auto">
          <a:xfrm>
            <a:off x="0" y="6659563"/>
            <a:ext cx="4029075" cy="3508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b="0">
                <a:latin typeface="Times New Roman" pitchFamily="18" charset="0"/>
              </a:defRPr>
            </a:lvl1pPr>
          </a:lstStyle>
          <a:p>
            <a:pPr>
              <a:defRPr/>
            </a:pPr>
            <a:endParaRPr lang="en-US"/>
          </a:p>
        </p:txBody>
      </p:sp>
      <p:sp>
        <p:nvSpPr>
          <p:cNvPr id="57349" name="Rectangle 5"/>
          <p:cNvSpPr>
            <a:spLocks noGrp="1" noChangeArrowheads="1"/>
          </p:cNvSpPr>
          <p:nvPr>
            <p:ph type="sldNum" sz="quarter" idx="3"/>
          </p:nvPr>
        </p:nvSpPr>
        <p:spPr bwMode="auto">
          <a:xfrm>
            <a:off x="5268913" y="6659563"/>
            <a:ext cx="4027487" cy="3508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b="0">
                <a:latin typeface="Times New Roman" pitchFamily="18" charset="0"/>
              </a:defRPr>
            </a:lvl1pPr>
          </a:lstStyle>
          <a:p>
            <a:pPr>
              <a:defRPr/>
            </a:pPr>
            <a:fld id="{67EB2300-8A6A-4BA1-8D8C-FE35CF7CB7A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132099" name="Rectangle 3"/>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277508"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132101" name="Rectangle 5"/>
          <p:cNvSpPr>
            <a:spLocks noGrp="1" noChangeArrowheads="1"/>
          </p:cNvSpPr>
          <p:nvPr>
            <p:ph type="body" sz="quarter" idx="3"/>
          </p:nvPr>
        </p:nvSpPr>
        <p:spPr bwMode="auto">
          <a:xfrm>
            <a:off x="930275" y="3330575"/>
            <a:ext cx="7437438" cy="3154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2102" name="Rectangle 6"/>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132103"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82ADF527-1118-42CE-B3E1-7116173D392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FF8B8C27-9015-40D9-BAC9-F467628DCA7E}" type="slidenum">
              <a:rPr lang="en-US" smtClean="0"/>
              <a:pPr/>
              <a:t>1</a:t>
            </a:fld>
            <a:endParaRPr lang="en-US" smtClean="0"/>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DFFC47-C912-497E-BC6D-FAAC0F81B6D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DFFC47-C912-497E-BC6D-FAAC0F81B6D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D98573-55DA-A643-9D75-4A844FE2EF9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ADF527-1118-42CE-B3E1-7116173D3923}"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ADF527-1118-42CE-B3E1-7116173D3923}"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ADF527-1118-42CE-B3E1-7116173D3923}"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ADF527-1118-42CE-B3E1-7116173D3923}"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ADF527-1118-42CE-B3E1-7116173D3923}"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ADF527-1118-42CE-B3E1-7116173D3923}"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ADF527-1118-42CE-B3E1-7116173D3923}"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ADF527-1118-42CE-B3E1-7116173D3923}"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ADF527-1118-42CE-B3E1-7116173D3923}"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ADF527-1118-42CE-B3E1-7116173D3923}"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ADF527-1118-42CE-B3E1-7116173D3923}"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ADF527-1118-42CE-B3E1-7116173D3923}"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noFill/>
        </p:spPr>
        <p:txBody>
          <a:bodyPr/>
          <a:lstStyle/>
          <a:p>
            <a:fld id="{DE08DF8A-C2D6-4B8E-9CDB-6D4F5AA57C71}" type="slidenum">
              <a:rPr lang="en-US" smtClean="0"/>
              <a:pPr/>
              <a:t>25</a:t>
            </a:fld>
            <a:endParaRPr lang="en-US" smtClean="0"/>
          </a:p>
        </p:txBody>
      </p:sp>
      <p:sp>
        <p:nvSpPr>
          <p:cNvPr id="552963" name="Rectangle 2"/>
          <p:cNvSpPr>
            <a:spLocks noGrp="1" noRot="1" noChangeAspect="1" noChangeArrowheads="1" noTextEdit="1"/>
          </p:cNvSpPr>
          <p:nvPr>
            <p:ph type="sldImg"/>
          </p:nvPr>
        </p:nvSpPr>
        <p:spPr>
          <a:ln/>
        </p:spPr>
      </p:sp>
      <p:sp>
        <p:nvSpPr>
          <p:cNvPr id="552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ADF527-1118-42CE-B3E1-7116173D3923}"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ADF527-1118-42CE-B3E1-7116173D3923}"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ADF527-1118-42CE-B3E1-7116173D3923}"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noFill/>
        </p:spPr>
        <p:txBody>
          <a:bodyPr/>
          <a:lstStyle/>
          <a:p>
            <a:fld id="{AC39946F-2B36-414E-9C36-81DF433F38F7}" type="slidenum">
              <a:rPr lang="en-US" smtClean="0"/>
              <a:pPr/>
              <a:t>6</a:t>
            </a:fld>
            <a:endParaRPr lang="en-US" smtClean="0"/>
          </a:p>
        </p:txBody>
      </p:sp>
      <p:sp>
        <p:nvSpPr>
          <p:cNvPr id="470019" name="Rectangle 2"/>
          <p:cNvSpPr>
            <a:spLocks noChangeArrowheads="1"/>
          </p:cNvSpPr>
          <p:nvPr/>
        </p:nvSpPr>
        <p:spPr bwMode="auto">
          <a:xfrm>
            <a:off x="5268913" y="0"/>
            <a:ext cx="4027487" cy="350838"/>
          </a:xfrm>
          <a:prstGeom prst="rect">
            <a:avLst/>
          </a:prstGeom>
          <a:noFill/>
          <a:ln w="9525">
            <a:noFill/>
            <a:miter lim="800000"/>
            <a:headEnd/>
            <a:tailEnd/>
          </a:ln>
        </p:spPr>
        <p:txBody>
          <a:bodyPr wrap="none" anchor="ctr"/>
          <a:lstStyle/>
          <a:p>
            <a:endParaRPr lang="en-US"/>
          </a:p>
        </p:txBody>
      </p:sp>
      <p:sp>
        <p:nvSpPr>
          <p:cNvPr id="470020" name="Rectangle 3"/>
          <p:cNvSpPr>
            <a:spLocks noChangeArrowheads="1"/>
          </p:cNvSpPr>
          <p:nvPr/>
        </p:nvSpPr>
        <p:spPr bwMode="auto">
          <a:xfrm>
            <a:off x="5268913" y="6659563"/>
            <a:ext cx="4027487" cy="350837"/>
          </a:xfrm>
          <a:prstGeom prst="rect">
            <a:avLst/>
          </a:prstGeom>
          <a:noFill/>
          <a:ln w="9525">
            <a:noFill/>
            <a:miter lim="800000"/>
            <a:headEnd/>
            <a:tailEnd/>
          </a:ln>
        </p:spPr>
        <p:txBody>
          <a:bodyPr lIns="19356" tIns="0" rIns="19356" bIns="0" anchor="b"/>
          <a:lstStyle/>
          <a:p>
            <a:pPr algn="r" defTabSz="931863" eaLnBrk="0" hangingPunct="0"/>
            <a:r>
              <a:rPr lang="en-US" sz="1100" b="0" i="1">
                <a:latin typeface="Times New Roman" pitchFamily="18" charset="0"/>
              </a:rPr>
              <a:t>3</a:t>
            </a:r>
          </a:p>
        </p:txBody>
      </p:sp>
      <p:sp>
        <p:nvSpPr>
          <p:cNvPr id="470021" name="Rectangle 4"/>
          <p:cNvSpPr>
            <a:spLocks noChangeArrowheads="1"/>
          </p:cNvSpPr>
          <p:nvPr/>
        </p:nvSpPr>
        <p:spPr bwMode="auto">
          <a:xfrm>
            <a:off x="0" y="6659563"/>
            <a:ext cx="4027488" cy="350837"/>
          </a:xfrm>
          <a:prstGeom prst="rect">
            <a:avLst/>
          </a:prstGeom>
          <a:noFill/>
          <a:ln w="9525">
            <a:noFill/>
            <a:miter lim="800000"/>
            <a:headEnd/>
            <a:tailEnd/>
          </a:ln>
        </p:spPr>
        <p:txBody>
          <a:bodyPr wrap="none" anchor="ctr"/>
          <a:lstStyle/>
          <a:p>
            <a:endParaRPr lang="en-US"/>
          </a:p>
        </p:txBody>
      </p:sp>
      <p:sp>
        <p:nvSpPr>
          <p:cNvPr id="470022" name="Rectangle 5"/>
          <p:cNvSpPr>
            <a:spLocks noChangeArrowheads="1"/>
          </p:cNvSpPr>
          <p:nvPr/>
        </p:nvSpPr>
        <p:spPr bwMode="auto">
          <a:xfrm>
            <a:off x="0" y="0"/>
            <a:ext cx="4027488" cy="350838"/>
          </a:xfrm>
          <a:prstGeom prst="rect">
            <a:avLst/>
          </a:prstGeom>
          <a:noFill/>
          <a:ln w="9525">
            <a:noFill/>
            <a:miter lim="800000"/>
            <a:headEnd/>
            <a:tailEnd/>
          </a:ln>
        </p:spPr>
        <p:txBody>
          <a:bodyPr wrap="none" anchor="ctr"/>
          <a:lstStyle/>
          <a:p>
            <a:endParaRPr lang="en-US"/>
          </a:p>
        </p:txBody>
      </p:sp>
      <p:sp>
        <p:nvSpPr>
          <p:cNvPr id="470023" name="Rectangle 6"/>
          <p:cNvSpPr>
            <a:spLocks noChangeArrowheads="1"/>
          </p:cNvSpPr>
          <p:nvPr/>
        </p:nvSpPr>
        <p:spPr bwMode="auto">
          <a:xfrm>
            <a:off x="5268913" y="0"/>
            <a:ext cx="4027487" cy="350838"/>
          </a:xfrm>
          <a:prstGeom prst="rect">
            <a:avLst/>
          </a:prstGeom>
          <a:noFill/>
          <a:ln w="9525">
            <a:noFill/>
            <a:miter lim="800000"/>
            <a:headEnd/>
            <a:tailEnd/>
          </a:ln>
        </p:spPr>
        <p:txBody>
          <a:bodyPr wrap="none" anchor="ctr"/>
          <a:lstStyle/>
          <a:p>
            <a:endParaRPr lang="en-US"/>
          </a:p>
        </p:txBody>
      </p:sp>
      <p:sp>
        <p:nvSpPr>
          <p:cNvPr id="470024" name="Rectangle 7"/>
          <p:cNvSpPr>
            <a:spLocks noChangeArrowheads="1"/>
          </p:cNvSpPr>
          <p:nvPr/>
        </p:nvSpPr>
        <p:spPr bwMode="auto">
          <a:xfrm>
            <a:off x="5268913" y="6659563"/>
            <a:ext cx="4027487" cy="350837"/>
          </a:xfrm>
          <a:prstGeom prst="rect">
            <a:avLst/>
          </a:prstGeom>
          <a:noFill/>
          <a:ln w="9525">
            <a:noFill/>
            <a:miter lim="800000"/>
            <a:headEnd/>
            <a:tailEnd/>
          </a:ln>
        </p:spPr>
        <p:txBody>
          <a:bodyPr lIns="19356" tIns="0" rIns="19356" bIns="0" anchor="b"/>
          <a:lstStyle/>
          <a:p>
            <a:pPr algn="r" defTabSz="931863" eaLnBrk="0" hangingPunct="0"/>
            <a:r>
              <a:rPr lang="en-US" sz="1100" b="0" i="1">
                <a:latin typeface="Times New Roman" pitchFamily="18" charset="0"/>
              </a:rPr>
              <a:t>3</a:t>
            </a:r>
          </a:p>
        </p:txBody>
      </p:sp>
      <p:sp>
        <p:nvSpPr>
          <p:cNvPr id="470025" name="Rectangle 8"/>
          <p:cNvSpPr>
            <a:spLocks noChangeArrowheads="1"/>
          </p:cNvSpPr>
          <p:nvPr/>
        </p:nvSpPr>
        <p:spPr bwMode="auto">
          <a:xfrm>
            <a:off x="0" y="6659563"/>
            <a:ext cx="4027488" cy="350837"/>
          </a:xfrm>
          <a:prstGeom prst="rect">
            <a:avLst/>
          </a:prstGeom>
          <a:noFill/>
          <a:ln w="9525">
            <a:noFill/>
            <a:miter lim="800000"/>
            <a:headEnd/>
            <a:tailEnd/>
          </a:ln>
        </p:spPr>
        <p:txBody>
          <a:bodyPr wrap="none" anchor="ctr"/>
          <a:lstStyle/>
          <a:p>
            <a:endParaRPr lang="en-US"/>
          </a:p>
        </p:txBody>
      </p:sp>
      <p:sp>
        <p:nvSpPr>
          <p:cNvPr id="470026" name="Rectangle 9"/>
          <p:cNvSpPr>
            <a:spLocks noChangeArrowheads="1"/>
          </p:cNvSpPr>
          <p:nvPr/>
        </p:nvSpPr>
        <p:spPr bwMode="auto">
          <a:xfrm>
            <a:off x="0" y="0"/>
            <a:ext cx="4027488" cy="350838"/>
          </a:xfrm>
          <a:prstGeom prst="rect">
            <a:avLst/>
          </a:prstGeom>
          <a:noFill/>
          <a:ln w="9525">
            <a:noFill/>
            <a:miter lim="800000"/>
            <a:headEnd/>
            <a:tailEnd/>
          </a:ln>
        </p:spPr>
        <p:txBody>
          <a:bodyPr wrap="none" anchor="ctr"/>
          <a:lstStyle/>
          <a:p>
            <a:endParaRPr lang="en-US"/>
          </a:p>
        </p:txBody>
      </p:sp>
      <p:sp>
        <p:nvSpPr>
          <p:cNvPr id="470027" name="Rectangle 10"/>
          <p:cNvSpPr>
            <a:spLocks noGrp="1" noChangeArrowheads="1"/>
          </p:cNvSpPr>
          <p:nvPr>
            <p:ph type="body" idx="1"/>
          </p:nvPr>
        </p:nvSpPr>
        <p:spPr>
          <a:xfrm>
            <a:off x="1238250" y="3330575"/>
            <a:ext cx="6819900" cy="3155950"/>
          </a:xfrm>
          <a:noFill/>
          <a:ln/>
        </p:spPr>
        <p:txBody>
          <a:bodyPr lIns="93556" tIns="46778" rIns="93556" bIns="46778"/>
          <a:lstStyle/>
          <a:p>
            <a:pPr eaLnBrk="1" hangingPunct="1"/>
            <a:endParaRPr lang="en-US" smtClean="0"/>
          </a:p>
        </p:txBody>
      </p:sp>
      <p:sp>
        <p:nvSpPr>
          <p:cNvPr id="470028" name="Rectangle 11"/>
          <p:cNvSpPr>
            <a:spLocks noGrp="1" noRot="1" noChangeAspect="1" noChangeArrowheads="1" noTextEdit="1"/>
          </p:cNvSpPr>
          <p:nvPr>
            <p:ph type="sldImg"/>
          </p:nvPr>
        </p:nvSpPr>
        <p:spPr>
          <a:xfrm>
            <a:off x="2905125" y="530225"/>
            <a:ext cx="3492500" cy="2619375"/>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7"/>
          <p:cNvSpPr>
            <a:spLocks noGrp="1" noChangeArrowheads="1"/>
          </p:cNvSpPr>
          <p:nvPr>
            <p:ph type="sldNum" sz="quarter" idx="5"/>
          </p:nvPr>
        </p:nvSpPr>
        <p:spPr>
          <a:noFill/>
        </p:spPr>
        <p:txBody>
          <a:bodyPr/>
          <a:lstStyle/>
          <a:p>
            <a:fld id="{23870ADF-DA85-4398-A2D5-1C2EB789E172}" type="slidenum">
              <a:rPr lang="en-US" smtClean="0"/>
              <a:pPr/>
              <a:t>7</a:t>
            </a:fld>
            <a:endParaRPr lang="en-US" smtClean="0"/>
          </a:p>
        </p:txBody>
      </p:sp>
      <p:sp>
        <p:nvSpPr>
          <p:cNvPr id="472067" name="Rectangle 2"/>
          <p:cNvSpPr>
            <a:spLocks noChangeArrowheads="1"/>
          </p:cNvSpPr>
          <p:nvPr/>
        </p:nvSpPr>
        <p:spPr bwMode="auto">
          <a:xfrm>
            <a:off x="5268913" y="0"/>
            <a:ext cx="4027487" cy="350838"/>
          </a:xfrm>
          <a:prstGeom prst="rect">
            <a:avLst/>
          </a:prstGeom>
          <a:noFill/>
          <a:ln w="9525">
            <a:noFill/>
            <a:miter lim="800000"/>
            <a:headEnd/>
            <a:tailEnd/>
          </a:ln>
        </p:spPr>
        <p:txBody>
          <a:bodyPr wrap="none" anchor="ctr"/>
          <a:lstStyle/>
          <a:p>
            <a:endParaRPr lang="en-US"/>
          </a:p>
        </p:txBody>
      </p:sp>
      <p:sp>
        <p:nvSpPr>
          <p:cNvPr id="472068" name="Rectangle 3"/>
          <p:cNvSpPr>
            <a:spLocks noChangeArrowheads="1"/>
          </p:cNvSpPr>
          <p:nvPr/>
        </p:nvSpPr>
        <p:spPr bwMode="auto">
          <a:xfrm>
            <a:off x="5268913" y="6659563"/>
            <a:ext cx="4027487" cy="350837"/>
          </a:xfrm>
          <a:prstGeom prst="rect">
            <a:avLst/>
          </a:prstGeom>
          <a:noFill/>
          <a:ln w="9525">
            <a:noFill/>
            <a:miter lim="800000"/>
            <a:headEnd/>
            <a:tailEnd/>
          </a:ln>
        </p:spPr>
        <p:txBody>
          <a:bodyPr lIns="19356" tIns="0" rIns="19356" bIns="0" anchor="b"/>
          <a:lstStyle/>
          <a:p>
            <a:pPr algn="r" defTabSz="931863" eaLnBrk="0" hangingPunct="0"/>
            <a:r>
              <a:rPr lang="en-US" sz="1100" b="0" i="1">
                <a:latin typeface="Times New Roman" pitchFamily="18" charset="0"/>
              </a:rPr>
              <a:t>3</a:t>
            </a:r>
          </a:p>
        </p:txBody>
      </p:sp>
      <p:sp>
        <p:nvSpPr>
          <p:cNvPr id="472069" name="Rectangle 4"/>
          <p:cNvSpPr>
            <a:spLocks noChangeArrowheads="1"/>
          </p:cNvSpPr>
          <p:nvPr/>
        </p:nvSpPr>
        <p:spPr bwMode="auto">
          <a:xfrm>
            <a:off x="0" y="6659563"/>
            <a:ext cx="4027488" cy="350837"/>
          </a:xfrm>
          <a:prstGeom prst="rect">
            <a:avLst/>
          </a:prstGeom>
          <a:noFill/>
          <a:ln w="9525">
            <a:noFill/>
            <a:miter lim="800000"/>
            <a:headEnd/>
            <a:tailEnd/>
          </a:ln>
        </p:spPr>
        <p:txBody>
          <a:bodyPr wrap="none" anchor="ctr"/>
          <a:lstStyle/>
          <a:p>
            <a:endParaRPr lang="en-US"/>
          </a:p>
        </p:txBody>
      </p:sp>
      <p:sp>
        <p:nvSpPr>
          <p:cNvPr id="472070" name="Rectangle 5"/>
          <p:cNvSpPr>
            <a:spLocks noChangeArrowheads="1"/>
          </p:cNvSpPr>
          <p:nvPr/>
        </p:nvSpPr>
        <p:spPr bwMode="auto">
          <a:xfrm>
            <a:off x="0" y="0"/>
            <a:ext cx="4027488" cy="350838"/>
          </a:xfrm>
          <a:prstGeom prst="rect">
            <a:avLst/>
          </a:prstGeom>
          <a:noFill/>
          <a:ln w="9525">
            <a:noFill/>
            <a:miter lim="800000"/>
            <a:headEnd/>
            <a:tailEnd/>
          </a:ln>
        </p:spPr>
        <p:txBody>
          <a:bodyPr wrap="none" anchor="ctr"/>
          <a:lstStyle/>
          <a:p>
            <a:endParaRPr lang="en-US"/>
          </a:p>
        </p:txBody>
      </p:sp>
      <p:sp>
        <p:nvSpPr>
          <p:cNvPr id="472071" name="Rectangle 6"/>
          <p:cNvSpPr>
            <a:spLocks noChangeArrowheads="1"/>
          </p:cNvSpPr>
          <p:nvPr/>
        </p:nvSpPr>
        <p:spPr bwMode="auto">
          <a:xfrm>
            <a:off x="5268913" y="0"/>
            <a:ext cx="4027487" cy="350838"/>
          </a:xfrm>
          <a:prstGeom prst="rect">
            <a:avLst/>
          </a:prstGeom>
          <a:noFill/>
          <a:ln w="9525">
            <a:noFill/>
            <a:miter lim="800000"/>
            <a:headEnd/>
            <a:tailEnd/>
          </a:ln>
        </p:spPr>
        <p:txBody>
          <a:bodyPr wrap="none" anchor="ctr"/>
          <a:lstStyle/>
          <a:p>
            <a:endParaRPr lang="en-US"/>
          </a:p>
        </p:txBody>
      </p:sp>
      <p:sp>
        <p:nvSpPr>
          <p:cNvPr id="472072" name="Rectangle 7"/>
          <p:cNvSpPr>
            <a:spLocks noChangeArrowheads="1"/>
          </p:cNvSpPr>
          <p:nvPr/>
        </p:nvSpPr>
        <p:spPr bwMode="auto">
          <a:xfrm>
            <a:off x="5268913" y="6659563"/>
            <a:ext cx="4027487" cy="350837"/>
          </a:xfrm>
          <a:prstGeom prst="rect">
            <a:avLst/>
          </a:prstGeom>
          <a:noFill/>
          <a:ln w="9525">
            <a:noFill/>
            <a:miter lim="800000"/>
            <a:headEnd/>
            <a:tailEnd/>
          </a:ln>
        </p:spPr>
        <p:txBody>
          <a:bodyPr lIns="19356" tIns="0" rIns="19356" bIns="0" anchor="b"/>
          <a:lstStyle/>
          <a:p>
            <a:pPr algn="r" defTabSz="931863" eaLnBrk="0" hangingPunct="0"/>
            <a:r>
              <a:rPr lang="en-US" sz="1100" b="0" i="1">
                <a:latin typeface="Times New Roman" pitchFamily="18" charset="0"/>
              </a:rPr>
              <a:t>3</a:t>
            </a:r>
          </a:p>
        </p:txBody>
      </p:sp>
      <p:sp>
        <p:nvSpPr>
          <p:cNvPr id="472073" name="Rectangle 8"/>
          <p:cNvSpPr>
            <a:spLocks noChangeArrowheads="1"/>
          </p:cNvSpPr>
          <p:nvPr/>
        </p:nvSpPr>
        <p:spPr bwMode="auto">
          <a:xfrm>
            <a:off x="0" y="6659563"/>
            <a:ext cx="4027488" cy="350837"/>
          </a:xfrm>
          <a:prstGeom prst="rect">
            <a:avLst/>
          </a:prstGeom>
          <a:noFill/>
          <a:ln w="9525">
            <a:noFill/>
            <a:miter lim="800000"/>
            <a:headEnd/>
            <a:tailEnd/>
          </a:ln>
        </p:spPr>
        <p:txBody>
          <a:bodyPr wrap="none" anchor="ctr"/>
          <a:lstStyle/>
          <a:p>
            <a:endParaRPr lang="en-US"/>
          </a:p>
        </p:txBody>
      </p:sp>
      <p:sp>
        <p:nvSpPr>
          <p:cNvPr id="472074" name="Rectangle 9"/>
          <p:cNvSpPr>
            <a:spLocks noChangeArrowheads="1"/>
          </p:cNvSpPr>
          <p:nvPr/>
        </p:nvSpPr>
        <p:spPr bwMode="auto">
          <a:xfrm>
            <a:off x="0" y="0"/>
            <a:ext cx="4027488" cy="350838"/>
          </a:xfrm>
          <a:prstGeom prst="rect">
            <a:avLst/>
          </a:prstGeom>
          <a:noFill/>
          <a:ln w="9525">
            <a:noFill/>
            <a:miter lim="800000"/>
            <a:headEnd/>
            <a:tailEnd/>
          </a:ln>
        </p:spPr>
        <p:txBody>
          <a:bodyPr wrap="none" anchor="ctr"/>
          <a:lstStyle/>
          <a:p>
            <a:endParaRPr lang="en-US"/>
          </a:p>
        </p:txBody>
      </p:sp>
      <p:sp>
        <p:nvSpPr>
          <p:cNvPr id="472075" name="Rectangle 10"/>
          <p:cNvSpPr>
            <a:spLocks noGrp="1" noChangeArrowheads="1"/>
          </p:cNvSpPr>
          <p:nvPr>
            <p:ph type="body" idx="1"/>
          </p:nvPr>
        </p:nvSpPr>
        <p:spPr>
          <a:xfrm>
            <a:off x="1238250" y="3330575"/>
            <a:ext cx="6819900" cy="3155950"/>
          </a:xfrm>
          <a:noFill/>
          <a:ln/>
        </p:spPr>
        <p:txBody>
          <a:bodyPr lIns="93556" tIns="46778" rIns="93556" bIns="46778"/>
          <a:lstStyle/>
          <a:p>
            <a:pPr eaLnBrk="1" hangingPunct="1"/>
            <a:endParaRPr lang="en-US" smtClean="0"/>
          </a:p>
        </p:txBody>
      </p:sp>
      <p:sp>
        <p:nvSpPr>
          <p:cNvPr id="472076" name="Rectangle 11"/>
          <p:cNvSpPr>
            <a:spLocks noGrp="1" noRot="1" noChangeAspect="1" noChangeArrowheads="1" noTextEdit="1"/>
          </p:cNvSpPr>
          <p:nvPr>
            <p:ph type="sldImg"/>
          </p:nvPr>
        </p:nvSpPr>
        <p:spPr>
          <a:xfrm>
            <a:off x="2905125" y="530225"/>
            <a:ext cx="3492500" cy="2619375"/>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noFill/>
        </p:spPr>
        <p:txBody>
          <a:bodyPr/>
          <a:lstStyle/>
          <a:p>
            <a:fld id="{5AC213D9-1A72-4856-91A5-86CEBE7DDA20}" type="slidenum">
              <a:rPr lang="en-US" smtClean="0"/>
              <a:pPr/>
              <a:t>8</a:t>
            </a:fld>
            <a:endParaRPr lang="en-US" smtClean="0"/>
          </a:p>
        </p:txBody>
      </p:sp>
      <p:sp>
        <p:nvSpPr>
          <p:cNvPr id="471043" name="Rectangle 2"/>
          <p:cNvSpPr>
            <a:spLocks noGrp="1" noRot="1" noChangeAspect="1" noChangeArrowheads="1" noTextEdit="1"/>
          </p:cNvSpPr>
          <p:nvPr>
            <p:ph type="sldImg"/>
          </p:nvPr>
        </p:nvSpPr>
        <p:spPr>
          <a:ln/>
        </p:spPr>
      </p:sp>
      <p:sp>
        <p:nvSpPr>
          <p:cNvPr id="471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ADF527-1118-42CE-B3E1-7116173D3923}"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CEF8B1-2757-4467-9B6F-C5BF0ED4BB9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EA3773-3022-410A-A431-87F7E9B8551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8079E5-5D40-4801-BC84-1EDEE2FE816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D0A994-9ED1-453D-B92F-23F120E8BE7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7353D5-5AEE-41FD-B305-42705883AB8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CF71B7-DEE9-4CBB-A0EB-58DB03CD773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C29C45-284E-479D-9416-5F3E27A7CDF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C6284B6-4C7D-4E76-A5E8-3DD28B22377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468D17-B40B-420D-BB94-32EC6CC10CC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564D9D-38AD-4D32-A802-7F9E5541B4A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A831CD-AC03-426A-9E74-94AF6EA685E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9211AB-7BC2-4433-BB64-767FC2457FC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7813B4-C5C8-42A2-8CD1-1F37B06AA26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01ABF9-E654-43E8-BD98-865D43B194D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CE60F5D-8947-4889-836E-884728F91EF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259098-6C34-456D-8955-BBC3309836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1A0A1B-F4D1-43C2-859A-E9317F3EE23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75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2375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2375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C631C332-980B-41C9-BAD7-F44F060FE1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gif"/><Relationship Id="rId17" Type="http://schemas.openxmlformats.org/officeDocument/2006/relationships/diagramLayout" Target="../diagrams/layout1.xml"/><Relationship Id="rId2" Type="http://schemas.openxmlformats.org/officeDocument/2006/relationships/notesSlide" Target="../notesSlides/notesSlide12.xml"/><Relationship Id="rId16" Type="http://schemas.openxmlformats.org/officeDocument/2006/relationships/diagramData" Target="../diagrams/data1.xml"/><Relationship Id="rId20" Type="http://schemas.microsoft.com/office/2007/relationships/diagramDrawing" Target="../diagrams/drawing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png"/><Relationship Id="rId19" Type="http://schemas.openxmlformats.org/officeDocument/2006/relationships/diagramColors" Target="../diagrams/colors1.xml"/><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89D50DAA-3F48-4D3A-813C-0320A471A235}" type="slidenum">
              <a:rPr lang="en-US" smtClean="0"/>
              <a:pPr/>
              <a:t>1</a:t>
            </a:fld>
            <a:endParaRPr lang="en-US" smtClean="0"/>
          </a:p>
        </p:txBody>
      </p:sp>
      <p:sp>
        <p:nvSpPr>
          <p:cNvPr id="33795" name="Rectangle 2"/>
          <p:cNvSpPr>
            <a:spLocks noGrp="1" noChangeArrowheads="1"/>
          </p:cNvSpPr>
          <p:nvPr>
            <p:ph type="title"/>
          </p:nvPr>
        </p:nvSpPr>
        <p:spPr>
          <a:xfrm>
            <a:off x="457200" y="2209800"/>
            <a:ext cx="8229600" cy="1143000"/>
          </a:xfrm>
        </p:spPr>
        <p:txBody>
          <a:bodyPr/>
          <a:lstStyle/>
          <a:p>
            <a:pPr eaLnBrk="1" hangingPunct="1"/>
            <a:r>
              <a:rPr lang="en-US" sz="4000" b="1" dirty="0" smtClean="0"/>
              <a:t>JCDL/ICADL </a:t>
            </a:r>
            <a:r>
              <a:rPr lang="en-US" sz="4000" b="1" dirty="0" smtClean="0"/>
              <a:t>2010</a:t>
            </a:r>
            <a:r>
              <a:rPr lang="en-US" sz="4000" b="1" dirty="0" smtClean="0"/>
              <a:t/>
            </a:r>
            <a:br>
              <a:rPr lang="en-US" sz="4000" b="1" dirty="0" smtClean="0"/>
            </a:br>
            <a:r>
              <a:rPr lang="en-US" sz="2400" b="1" dirty="0" smtClean="0"/>
              <a:t>(Gold Coast, Australia – June </a:t>
            </a:r>
            <a:r>
              <a:rPr lang="en-US" sz="2400" b="1" dirty="0" smtClean="0"/>
              <a:t>24)</a:t>
            </a:r>
            <a:r>
              <a:rPr lang="en-US" sz="2400" b="1" dirty="0" smtClean="0"/>
              <a:t/>
            </a:r>
            <a:br>
              <a:rPr lang="en-US" sz="2400" b="1" dirty="0" smtClean="0"/>
            </a:br>
            <a:r>
              <a:rPr lang="en-US" sz="2400" b="1" dirty="0" smtClean="0"/>
              <a:t/>
            </a:r>
            <a:br>
              <a:rPr lang="en-US" sz="2400" b="1" dirty="0" smtClean="0"/>
            </a:br>
            <a:r>
              <a:rPr lang="en-US" sz="3200" b="1" dirty="0" smtClean="0"/>
              <a:t>“</a:t>
            </a:r>
            <a:r>
              <a:rPr lang="en-US" sz="3200" b="1" dirty="0" smtClean="0"/>
              <a:t>Ensemble </a:t>
            </a:r>
            <a:r>
              <a:rPr lang="en-US" sz="3200" b="1" dirty="0" smtClean="0"/>
              <a:t>PDP-8:</a:t>
            </a:r>
            <a:br>
              <a:rPr lang="en-US" sz="3200" b="1" dirty="0" smtClean="0"/>
            </a:br>
            <a:r>
              <a:rPr lang="en-US" sz="3200" b="1" dirty="0" smtClean="0"/>
              <a:t>Eight </a:t>
            </a:r>
            <a:r>
              <a:rPr lang="en-US" sz="3200" b="1" dirty="0" smtClean="0"/>
              <a:t>Principles for Distributed </a:t>
            </a:r>
            <a:r>
              <a:rPr lang="en-US" sz="3200" b="1" dirty="0" smtClean="0"/>
              <a:t>Portals</a:t>
            </a:r>
            <a:r>
              <a:rPr lang="en-US" sz="3200" b="1" dirty="0" smtClean="0"/>
              <a:t>”</a:t>
            </a:r>
            <a:r>
              <a:rPr lang="en-US" sz="3200" b="1" dirty="0" smtClean="0"/>
              <a:t/>
            </a:r>
            <a:br>
              <a:rPr lang="en-US" sz="3200" b="1" dirty="0" smtClean="0"/>
            </a:br>
            <a:r>
              <a:rPr lang="en-US" sz="3200" dirty="0" smtClean="0"/>
              <a:t/>
            </a:r>
            <a:br>
              <a:rPr lang="en-US" sz="3200" dirty="0" smtClean="0"/>
            </a:br>
            <a:r>
              <a:rPr lang="en-US" sz="2400" dirty="0" smtClean="0"/>
              <a:t>Edward A. Fox, </a:t>
            </a:r>
            <a:r>
              <a:rPr lang="en-US" sz="2400" dirty="0" err="1" smtClean="0"/>
              <a:t>Yinlin</a:t>
            </a:r>
            <a:r>
              <a:rPr lang="en-US" sz="2400" dirty="0" smtClean="0"/>
              <a:t> Chen, Monika Akbar, Clifford A. Shaffer, Stephen H. Edwards, Peter </a:t>
            </a:r>
            <a:r>
              <a:rPr lang="en-US" sz="2400" dirty="0" err="1" smtClean="0"/>
              <a:t>Brusilovsky</a:t>
            </a:r>
            <a:r>
              <a:rPr lang="en-US" sz="2400" dirty="0" smtClean="0"/>
              <a:t>, Dan Garcia, Lois </a:t>
            </a:r>
            <a:r>
              <a:rPr lang="en-US" sz="2400" dirty="0" err="1" smtClean="0"/>
              <a:t>Delcambre</a:t>
            </a:r>
            <a:r>
              <a:rPr lang="en-US" sz="2400" dirty="0" smtClean="0"/>
              <a:t>, Felicia Decker, David Archer, Richard </a:t>
            </a:r>
            <a:r>
              <a:rPr lang="en-US" sz="2400" dirty="0" err="1" smtClean="0"/>
              <a:t>Furuta</a:t>
            </a:r>
            <a:r>
              <a:rPr lang="en-US" sz="2400" dirty="0" smtClean="0"/>
              <a:t>, Frank Shipman, Stephen Carpenter, Lillian (Boots) Cassel</a:t>
            </a:r>
            <a:r>
              <a:rPr lang="en-US" sz="3200" dirty="0" smtClean="0"/>
              <a:t/>
            </a:r>
            <a:br>
              <a:rPr lang="en-US" sz="3200" dirty="0" smtClean="0"/>
            </a:br>
            <a:r>
              <a:rPr lang="en-US" sz="3200" dirty="0" smtClean="0"/>
              <a:t/>
            </a:r>
            <a:br>
              <a:rPr lang="en-US" sz="3200" dirty="0" smtClean="0"/>
            </a:br>
            <a:endParaRPr lang="en-US" sz="3200" dirty="0" smtClean="0"/>
          </a:p>
        </p:txBody>
      </p:sp>
      <p:sp>
        <p:nvSpPr>
          <p:cNvPr id="8" name="Rectangle 3"/>
          <p:cNvSpPr txBox="1">
            <a:spLocks noChangeArrowheads="1"/>
          </p:cNvSpPr>
          <p:nvPr/>
        </p:nvSpPr>
        <p:spPr bwMode="auto">
          <a:xfrm>
            <a:off x="457200" y="4999038"/>
            <a:ext cx="8229600" cy="1858962"/>
          </a:xfrm>
          <a:prstGeom prst="rect">
            <a:avLst/>
          </a:prstGeom>
          <a:noFill/>
          <a:ln w="9525">
            <a:noFill/>
            <a:miter lim="800000"/>
            <a:headEnd/>
            <a:tailEnd/>
          </a:ln>
          <a:effectLst/>
        </p:spPr>
        <p:txBody>
          <a:bodyPr/>
          <a:lstStyle/>
          <a:p>
            <a:pPr marL="342900" indent="-342900">
              <a:spcBef>
                <a:spcPct val="20000"/>
              </a:spcBef>
              <a:buFontTx/>
              <a:buChar char="•"/>
              <a:defRPr/>
            </a:pPr>
            <a:r>
              <a:rPr lang="en-US" sz="2800" b="0" kern="0" dirty="0">
                <a:latin typeface="+mn-lt"/>
              </a:rPr>
              <a:t>fox@vt.edu    http://</a:t>
            </a:r>
            <a:r>
              <a:rPr lang="en-US" sz="2800" b="0" kern="0" dirty="0" smtClean="0">
                <a:latin typeface="+mn-lt"/>
              </a:rPr>
              <a:t>fox.cs.vt.edu/talks/2010/ …</a:t>
            </a:r>
            <a:endParaRPr lang="en-US" sz="2800" b="0" kern="0" dirty="0">
              <a:latin typeface="+mn-lt"/>
            </a:endParaRPr>
          </a:p>
          <a:p>
            <a:pPr marL="342900" indent="-342900">
              <a:spcBef>
                <a:spcPct val="20000"/>
              </a:spcBef>
              <a:buFontTx/>
              <a:buChar char="•"/>
              <a:defRPr/>
            </a:pPr>
            <a:r>
              <a:rPr lang="en-US" sz="2800" b="0" kern="0" dirty="0">
                <a:latin typeface="+mn-lt"/>
              </a:rPr>
              <a:t>Dept. of Computer Science, Virginia Tech</a:t>
            </a:r>
          </a:p>
          <a:p>
            <a:pPr marL="342900" indent="-342900">
              <a:spcBef>
                <a:spcPct val="20000"/>
              </a:spcBef>
              <a:buFontTx/>
              <a:buChar char="•"/>
              <a:defRPr/>
            </a:pPr>
            <a:r>
              <a:rPr lang="en-US" sz="2800" b="0" kern="0" dirty="0">
                <a:latin typeface="+mn-lt"/>
              </a:rPr>
              <a:t>Blacksburg, VA 24061 USA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Ensemble Portal</a:t>
            </a:r>
            <a:br>
              <a:rPr lang="en-US" dirty="0" smtClean="0"/>
            </a:br>
            <a:endParaRPr lang="en-US" dirty="0"/>
          </a:p>
        </p:txBody>
      </p:sp>
      <p:sp>
        <p:nvSpPr>
          <p:cNvPr id="3" name="Subtitle 2"/>
          <p:cNvSpPr>
            <a:spLocks noGrp="1"/>
          </p:cNvSpPr>
          <p:nvPr>
            <p:ph type="subTitle" idx="1"/>
          </p:nvPr>
        </p:nvSpPr>
        <p:spPr>
          <a:xfrm>
            <a:off x="685800" y="3886200"/>
            <a:ext cx="7772400" cy="884193"/>
          </a:xfrm>
        </p:spPr>
        <p:txBody>
          <a:bodyPr>
            <a:normAutofit/>
          </a:bodyPr>
          <a:lstStyle/>
          <a:p>
            <a:r>
              <a:rPr lang="en-US" sz="1800" dirty="0" smtClean="0"/>
              <a:t>Edward A. Fox, </a:t>
            </a:r>
            <a:r>
              <a:rPr lang="en-US" sz="1800" dirty="0" err="1" smtClean="0"/>
              <a:t>Yinlin</a:t>
            </a:r>
            <a:r>
              <a:rPr lang="en-US" sz="1800" dirty="0" smtClean="0"/>
              <a:t> Chen, Monika Akbar</a:t>
            </a:r>
          </a:p>
          <a:p>
            <a:r>
              <a:rPr lang="en-US" sz="1800" dirty="0" smtClean="0"/>
              <a:t>Virginia Tech</a:t>
            </a:r>
            <a:endParaRPr lang="en-US" sz="1800" dirty="0"/>
          </a:p>
        </p:txBody>
      </p:sp>
      <p:pic>
        <p:nvPicPr>
          <p:cNvPr id="4" name="Picture 3" descr="screen-capture.png"/>
          <p:cNvPicPr>
            <a:picLocks noChangeAspect="1"/>
          </p:cNvPicPr>
          <p:nvPr/>
        </p:nvPicPr>
        <p:blipFill>
          <a:blip r:embed="rId3" cstate="print"/>
          <a:stretch>
            <a:fillRect/>
          </a:stretch>
        </p:blipFill>
        <p:spPr>
          <a:xfrm>
            <a:off x="152400" y="0"/>
            <a:ext cx="8864455" cy="6858000"/>
          </a:xfrm>
          <a:prstGeom prst="rect">
            <a:avLst/>
          </a:prstGeom>
        </p:spPr>
      </p:pic>
      <p:sp>
        <p:nvSpPr>
          <p:cNvPr id="6" name="TextBox 6"/>
          <p:cNvSpPr txBox="1">
            <a:spLocks noChangeArrowheads="1"/>
          </p:cNvSpPr>
          <p:nvPr/>
        </p:nvSpPr>
        <p:spPr bwMode="auto">
          <a:xfrm>
            <a:off x="990600" y="5410200"/>
            <a:ext cx="7155998" cy="769441"/>
          </a:xfrm>
          <a:prstGeom prst="rect">
            <a:avLst/>
          </a:prstGeom>
          <a:noFill/>
          <a:ln w="9525">
            <a:noFill/>
            <a:miter lim="800000"/>
            <a:headEnd/>
            <a:tailEnd/>
          </a:ln>
        </p:spPr>
        <p:txBody>
          <a:bodyPr wrap="none">
            <a:spAutoFit/>
          </a:bodyPr>
          <a:lstStyle/>
          <a:p>
            <a:r>
              <a:rPr lang="en-US" sz="4400" dirty="0"/>
              <a:t>www.computingportal.org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8200" y="914400"/>
            <a:ext cx="7772400" cy="5729503"/>
          </a:xfrm>
          <a:prstGeom prst="rect">
            <a:avLst/>
          </a:prstGeom>
          <a:noFill/>
          <a:ln w="9525">
            <a:noFill/>
            <a:miter lim="800000"/>
            <a:headEnd/>
            <a:tailEnd/>
          </a:ln>
        </p:spPr>
      </p:pic>
      <p:sp>
        <p:nvSpPr>
          <p:cNvPr id="3" name="Title 2"/>
          <p:cNvSpPr>
            <a:spLocks noGrp="1"/>
          </p:cNvSpPr>
          <p:nvPr>
            <p:ph type="title"/>
          </p:nvPr>
        </p:nvSpPr>
        <p:spPr>
          <a:xfrm>
            <a:off x="457200" y="76200"/>
            <a:ext cx="8229600" cy="1143000"/>
          </a:xfrm>
        </p:spPr>
        <p:txBody>
          <a:bodyPr/>
          <a:lstStyle/>
          <a:p>
            <a:r>
              <a:rPr lang="en-US" dirty="0" smtClean="0"/>
              <a:t>Ensemble Portal Architecture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296" y="91888"/>
            <a:ext cx="9025904" cy="1428083"/>
          </a:xfrm>
          <a:prstGeom prst="rect">
            <a:avLst/>
          </a:prstGeom>
          <a:noFill/>
          <a:ln>
            <a:solidFill>
              <a:schemeClr val="bg1">
                <a:lumMod val="95000"/>
              </a:schemeClr>
            </a:solidFill>
          </a:ln>
        </p:spPr>
        <p:txBody>
          <a:bodyPr wrap="square" lIns="438912" tIns="219456" rIns="438912" bIns="219456" rtlCol="0">
            <a:spAutoFit/>
          </a:bodyPr>
          <a:lstStyle/>
          <a:p>
            <a:pPr algn="ctr">
              <a:spcAft>
                <a:spcPts val="2400"/>
              </a:spcAft>
            </a:pPr>
            <a:r>
              <a:rPr lang="en-US" sz="2400" dirty="0" smtClean="0">
                <a:latin typeface="Arial Black" pitchFamily="34" charset="0"/>
              </a:rPr>
              <a:t>The Ensemble Computing Portal</a:t>
            </a:r>
          </a:p>
          <a:p>
            <a:pPr algn="ctr">
              <a:spcAft>
                <a:spcPts val="2400"/>
              </a:spcAft>
            </a:pPr>
            <a:r>
              <a:rPr lang="en-US" sz="2000" dirty="0" smtClean="0"/>
              <a:t>Many-to-Many Information Connections in a Distributed Digital Library Portal</a:t>
            </a:r>
          </a:p>
        </p:txBody>
      </p:sp>
      <p:pic>
        <p:nvPicPr>
          <p:cNvPr id="5" name="Picture 195" descr="NSDL_logo"/>
          <p:cNvPicPr>
            <a:picLocks noChangeAspect="1" noChangeArrowheads="1"/>
          </p:cNvPicPr>
          <p:nvPr/>
        </p:nvPicPr>
        <p:blipFill>
          <a:blip r:embed="rId3" cstate="print"/>
          <a:srcRect/>
          <a:stretch>
            <a:fillRect/>
          </a:stretch>
        </p:blipFill>
        <p:spPr bwMode="auto">
          <a:xfrm>
            <a:off x="7848600" y="6269088"/>
            <a:ext cx="1295400" cy="588911"/>
          </a:xfrm>
          <a:prstGeom prst="rect">
            <a:avLst/>
          </a:prstGeom>
          <a:noFill/>
          <a:ln w="9525">
            <a:noFill/>
            <a:miter lim="800000"/>
            <a:headEnd/>
            <a:tailEnd/>
          </a:ln>
        </p:spPr>
      </p:pic>
      <p:pic>
        <p:nvPicPr>
          <p:cNvPr id="6" name="Picture 463" descr="logo-NSF-CMYK"/>
          <p:cNvPicPr>
            <a:picLocks noChangeAspect="1" noChangeArrowheads="1"/>
          </p:cNvPicPr>
          <p:nvPr/>
        </p:nvPicPr>
        <p:blipFill>
          <a:blip r:embed="rId4" cstate="print"/>
          <a:srcRect/>
          <a:stretch>
            <a:fillRect/>
          </a:stretch>
        </p:blipFill>
        <p:spPr bwMode="auto">
          <a:xfrm>
            <a:off x="7226300" y="6337300"/>
            <a:ext cx="469900" cy="469900"/>
          </a:xfrm>
          <a:prstGeom prst="rect">
            <a:avLst/>
          </a:prstGeom>
          <a:noFill/>
          <a:ln w="9525">
            <a:noFill/>
            <a:miter lim="800000"/>
            <a:headEnd/>
            <a:tailEnd/>
          </a:ln>
        </p:spPr>
      </p:pic>
      <p:sp>
        <p:nvSpPr>
          <p:cNvPr id="7" name="TextBox 6"/>
          <p:cNvSpPr txBox="1"/>
          <p:nvPr/>
        </p:nvSpPr>
        <p:spPr>
          <a:xfrm>
            <a:off x="2295358" y="6211758"/>
            <a:ext cx="4596130" cy="461665"/>
          </a:xfrm>
          <a:prstGeom prst="rect">
            <a:avLst/>
          </a:prstGeom>
          <a:noFill/>
        </p:spPr>
        <p:txBody>
          <a:bodyPr wrap="none" rtlCol="0">
            <a:spAutoFit/>
          </a:bodyPr>
          <a:lstStyle/>
          <a:p>
            <a:r>
              <a:rPr lang="en-US" sz="2400" b="1" u="sng" dirty="0" smtClean="0">
                <a:solidFill>
                  <a:srgbClr val="C00000"/>
                </a:solidFill>
              </a:rPr>
              <a:t>http://www.computingportal.org/</a:t>
            </a:r>
            <a:endParaRPr lang="en-US" sz="2400" b="1" u="sng" dirty="0">
              <a:solidFill>
                <a:srgbClr val="C00000"/>
              </a:solidFill>
            </a:endParaRPr>
          </a:p>
        </p:txBody>
      </p:sp>
      <p:pic>
        <p:nvPicPr>
          <p:cNvPr id="8" name="Picture 7" descr="MayaLinear2000Logo.png"/>
          <p:cNvPicPr>
            <a:picLocks noChangeAspect="1"/>
          </p:cNvPicPr>
          <p:nvPr/>
        </p:nvPicPr>
        <p:blipFill>
          <a:blip r:embed="rId5" cstate="print"/>
          <a:stretch>
            <a:fillRect/>
          </a:stretch>
        </p:blipFill>
        <p:spPr>
          <a:xfrm>
            <a:off x="51692" y="5356579"/>
            <a:ext cx="1446908" cy="1446908"/>
          </a:xfrm>
          <a:prstGeom prst="rect">
            <a:avLst/>
          </a:prstGeom>
        </p:spPr>
      </p:pic>
      <p:sp>
        <p:nvSpPr>
          <p:cNvPr id="27" name="TextBox 26"/>
          <p:cNvSpPr txBox="1"/>
          <p:nvPr/>
        </p:nvSpPr>
        <p:spPr>
          <a:xfrm>
            <a:off x="1867647" y="3496235"/>
            <a:ext cx="184666" cy="369332"/>
          </a:xfrm>
          <a:prstGeom prst="rect">
            <a:avLst/>
          </a:prstGeom>
          <a:noFill/>
        </p:spPr>
        <p:txBody>
          <a:bodyPr wrap="none" rtlCol="0">
            <a:spAutoFit/>
          </a:bodyPr>
          <a:lstStyle/>
          <a:p>
            <a:endParaRPr lang="en-US"/>
          </a:p>
        </p:txBody>
      </p:sp>
      <p:sp>
        <p:nvSpPr>
          <p:cNvPr id="29" name="TextBox 28"/>
          <p:cNvSpPr txBox="1"/>
          <p:nvPr/>
        </p:nvSpPr>
        <p:spPr>
          <a:xfrm>
            <a:off x="1601858" y="5448300"/>
            <a:ext cx="7554842" cy="800219"/>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440" tIns="91440" rIns="91440" bIns="91440" rtlCol="0">
            <a:spAutoFit/>
          </a:bodyPr>
          <a:lstStyle/>
          <a:p>
            <a:pPr marL="41275"/>
            <a:r>
              <a:rPr lang="en-US" sz="2000" dirty="0" smtClean="0">
                <a:latin typeface="Cambria" pitchFamily="18" charset="0"/>
              </a:rPr>
              <a:t>A collaborative research project to build a distributed portal with up-to-date contents for all computing communities.</a:t>
            </a:r>
          </a:p>
        </p:txBody>
      </p:sp>
      <p:sp>
        <p:nvSpPr>
          <p:cNvPr id="33" name="TextBox 32"/>
          <p:cNvSpPr txBox="1"/>
          <p:nvPr/>
        </p:nvSpPr>
        <p:spPr>
          <a:xfrm>
            <a:off x="14776627" y="-2808606"/>
            <a:ext cx="184666" cy="369332"/>
          </a:xfrm>
          <a:prstGeom prst="rect">
            <a:avLst/>
          </a:prstGeom>
          <a:noFill/>
        </p:spPr>
        <p:txBody>
          <a:bodyPr wrap="none" rtlCol="0">
            <a:spAutoFit/>
          </a:bodyPr>
          <a:lstStyle/>
          <a:p>
            <a:endParaRPr lang="en-US" dirty="0"/>
          </a:p>
        </p:txBody>
      </p:sp>
      <p:grpSp>
        <p:nvGrpSpPr>
          <p:cNvPr id="2" name="Group 42"/>
          <p:cNvGrpSpPr/>
          <p:nvPr/>
        </p:nvGrpSpPr>
        <p:grpSpPr>
          <a:xfrm>
            <a:off x="210669" y="1686513"/>
            <a:ext cx="2933700" cy="3554139"/>
            <a:chOff x="210669" y="1686513"/>
            <a:chExt cx="2933700" cy="3554139"/>
          </a:xfrm>
        </p:grpSpPr>
        <p:sp>
          <p:nvSpPr>
            <p:cNvPr id="30" name="TextBox 29"/>
            <p:cNvSpPr txBox="1"/>
            <p:nvPr/>
          </p:nvSpPr>
          <p:spPr>
            <a:xfrm>
              <a:off x="210669" y="3150481"/>
              <a:ext cx="29337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smtClean="0">
                  <a:solidFill>
                    <a:schemeClr val="accent2">
                      <a:lumMod val="50000"/>
                    </a:schemeClr>
                  </a:solidFill>
                </a:rPr>
                <a:t>Distributed DL Portal</a:t>
              </a:r>
              <a:endParaRPr lang="en-US" sz="2400" b="1" dirty="0">
                <a:solidFill>
                  <a:schemeClr val="accent2">
                    <a:lumMod val="50000"/>
                  </a:schemeClr>
                </a:solidFill>
              </a:endParaRPr>
            </a:p>
          </p:txBody>
        </p:sp>
        <p:pic>
          <p:nvPicPr>
            <p:cNvPr id="52" name="Picture 4"/>
            <p:cNvPicPr>
              <a:picLocks noChangeAspect="1" noChangeArrowheads="1"/>
            </p:cNvPicPr>
            <p:nvPr/>
          </p:nvPicPr>
          <p:blipFill>
            <a:blip r:embed="rId6" cstate="print"/>
            <a:srcRect/>
            <a:stretch>
              <a:fillRect/>
            </a:stretch>
          </p:blipFill>
          <p:spPr bwMode="auto">
            <a:xfrm>
              <a:off x="794869" y="3666883"/>
              <a:ext cx="1266811" cy="1324218"/>
            </a:xfrm>
            <a:prstGeom prst="rect">
              <a:avLst/>
            </a:prstGeom>
            <a:noFill/>
            <a:ln w="9525">
              <a:noFill/>
              <a:miter lim="800000"/>
              <a:headEnd/>
              <a:tailEnd/>
            </a:ln>
          </p:spPr>
        </p:pic>
        <p:pic>
          <p:nvPicPr>
            <p:cNvPr id="53" name="Picture 3"/>
            <p:cNvPicPr>
              <a:picLocks noChangeAspect="1" noChangeArrowheads="1"/>
            </p:cNvPicPr>
            <p:nvPr/>
          </p:nvPicPr>
          <p:blipFill>
            <a:blip r:embed="rId7" cstate="print"/>
            <a:srcRect/>
            <a:stretch>
              <a:fillRect/>
            </a:stretch>
          </p:blipFill>
          <p:spPr bwMode="auto">
            <a:xfrm>
              <a:off x="1622188" y="4158546"/>
              <a:ext cx="1360078" cy="1082106"/>
            </a:xfrm>
            <a:prstGeom prst="rect">
              <a:avLst/>
            </a:prstGeom>
            <a:noFill/>
            <a:ln w="9525">
              <a:noFill/>
              <a:miter lim="800000"/>
              <a:headEnd/>
              <a:tailEnd/>
            </a:ln>
          </p:spPr>
        </p:pic>
        <p:pic>
          <p:nvPicPr>
            <p:cNvPr id="54" name="Picture 2"/>
            <p:cNvPicPr>
              <a:picLocks noChangeAspect="1" noChangeArrowheads="1"/>
            </p:cNvPicPr>
            <p:nvPr/>
          </p:nvPicPr>
          <p:blipFill>
            <a:blip r:embed="rId8" cstate="print"/>
            <a:srcRect/>
            <a:stretch>
              <a:fillRect/>
            </a:stretch>
          </p:blipFill>
          <p:spPr bwMode="auto">
            <a:xfrm>
              <a:off x="439562" y="1686513"/>
              <a:ext cx="2095207" cy="1423406"/>
            </a:xfrm>
            <a:prstGeom prst="rect">
              <a:avLst/>
            </a:prstGeom>
            <a:noFill/>
            <a:ln w="9525">
              <a:noFill/>
              <a:miter lim="800000"/>
              <a:headEnd/>
              <a:tailEnd/>
            </a:ln>
          </p:spPr>
        </p:pic>
      </p:grpSp>
      <p:grpSp>
        <p:nvGrpSpPr>
          <p:cNvPr id="3" name="Group 79"/>
          <p:cNvGrpSpPr/>
          <p:nvPr/>
        </p:nvGrpSpPr>
        <p:grpSpPr>
          <a:xfrm>
            <a:off x="3394881" y="1743637"/>
            <a:ext cx="2544234" cy="1117600"/>
            <a:chOff x="3424766" y="2235200"/>
            <a:chExt cx="2626842" cy="1198687"/>
          </a:xfrm>
        </p:grpSpPr>
        <p:grpSp>
          <p:nvGrpSpPr>
            <p:cNvPr id="9" name="Group 66"/>
            <p:cNvGrpSpPr/>
            <p:nvPr/>
          </p:nvGrpSpPr>
          <p:grpSpPr>
            <a:xfrm>
              <a:off x="3424766" y="2235200"/>
              <a:ext cx="2446870" cy="1198687"/>
              <a:chOff x="28302072" y="21684245"/>
              <a:chExt cx="5685373" cy="2983965"/>
            </a:xfrm>
          </p:grpSpPr>
          <p:sp>
            <p:nvSpPr>
              <p:cNvPr id="61" name="Rounded Rectangle 60"/>
              <p:cNvSpPr/>
              <p:nvPr/>
            </p:nvSpPr>
            <p:spPr>
              <a:xfrm>
                <a:off x="28501047" y="21684245"/>
                <a:ext cx="5486398" cy="2971799"/>
              </a:xfrm>
              <a:prstGeom prst="roundRect">
                <a:avLst/>
              </a:prstGeom>
              <a:solidFill>
                <a:srgbClr val="F07F09">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62" name="TextBox 61"/>
              <p:cNvSpPr txBox="1"/>
              <p:nvPr/>
            </p:nvSpPr>
            <p:spPr>
              <a:xfrm>
                <a:off x="28883973" y="21789931"/>
                <a:ext cx="3415844" cy="1091014"/>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t>Collections</a:t>
                </a:r>
                <a:endParaRPr lang="en-US" b="1" dirty="0"/>
              </a:p>
            </p:txBody>
          </p:sp>
          <p:pic>
            <p:nvPicPr>
              <p:cNvPr id="63" name="Picture 227" descr="TN"/>
              <p:cNvPicPr>
                <a:picLocks noChangeAspect="1" noChangeArrowheads="1"/>
              </p:cNvPicPr>
              <p:nvPr/>
            </p:nvPicPr>
            <p:blipFill>
              <a:blip r:embed="rId9" cstate="print"/>
              <a:srcRect/>
              <a:stretch>
                <a:fillRect/>
              </a:stretch>
            </p:blipFill>
            <p:spPr bwMode="auto">
              <a:xfrm>
                <a:off x="28302072" y="23020507"/>
                <a:ext cx="2415104" cy="1097281"/>
              </a:xfrm>
              <a:prstGeom prst="rect">
                <a:avLst/>
              </a:prstGeom>
              <a:noFill/>
            </p:spPr>
          </p:pic>
          <p:pic>
            <p:nvPicPr>
              <p:cNvPr id="64" name="Picture 228" descr="TN (1)"/>
              <p:cNvPicPr>
                <a:picLocks noChangeAspect="1" noChangeArrowheads="1"/>
              </p:cNvPicPr>
              <p:nvPr/>
            </p:nvPicPr>
            <p:blipFill>
              <a:blip r:embed="rId10" cstate="print"/>
              <a:srcRect/>
              <a:stretch>
                <a:fillRect/>
              </a:stretch>
            </p:blipFill>
            <p:spPr bwMode="auto">
              <a:xfrm>
                <a:off x="30966832" y="22944308"/>
                <a:ext cx="2106914" cy="944880"/>
              </a:xfrm>
              <a:prstGeom prst="rect">
                <a:avLst/>
              </a:prstGeom>
              <a:noFill/>
              <a:ln w="9525">
                <a:noFill/>
                <a:miter lim="800000"/>
                <a:headEnd/>
                <a:tailEnd/>
              </a:ln>
            </p:spPr>
          </p:pic>
          <p:pic>
            <p:nvPicPr>
              <p:cNvPr id="65" name="Picture 358" descr="csTA_logo"/>
              <p:cNvPicPr>
                <a:picLocks noChangeAspect="1" noChangeArrowheads="1"/>
              </p:cNvPicPr>
              <p:nvPr/>
            </p:nvPicPr>
            <p:blipFill>
              <a:blip r:embed="rId11" cstate="print"/>
              <a:srcRect/>
              <a:stretch>
                <a:fillRect/>
              </a:stretch>
            </p:blipFill>
            <p:spPr bwMode="auto">
              <a:xfrm>
                <a:off x="30017722" y="23834772"/>
                <a:ext cx="3048000" cy="833438"/>
              </a:xfrm>
              <a:prstGeom prst="rect">
                <a:avLst/>
              </a:prstGeom>
              <a:noFill/>
              <a:ln w="9525">
                <a:noFill/>
                <a:miter lim="800000"/>
                <a:headEnd/>
                <a:tailEnd/>
              </a:ln>
            </p:spPr>
          </p:pic>
          <p:pic>
            <p:nvPicPr>
              <p:cNvPr id="66" name="Picture 65" descr="PAWS_logo2_big_ontransp.gif"/>
              <p:cNvPicPr>
                <a:picLocks noChangeAspect="1"/>
              </p:cNvPicPr>
              <p:nvPr/>
            </p:nvPicPr>
            <p:blipFill>
              <a:blip r:embed="rId12" cstate="print"/>
              <a:stretch>
                <a:fillRect/>
              </a:stretch>
            </p:blipFill>
            <p:spPr>
              <a:xfrm>
                <a:off x="32932935" y="22078869"/>
                <a:ext cx="926756" cy="914400"/>
              </a:xfrm>
              <a:prstGeom prst="rect">
                <a:avLst/>
              </a:prstGeom>
            </p:spPr>
          </p:pic>
        </p:grpSp>
        <p:pic>
          <p:nvPicPr>
            <p:cNvPr id="68" name="Picture 684" descr="TN"/>
            <p:cNvPicPr>
              <a:picLocks noChangeAspect="1" noChangeArrowheads="1"/>
            </p:cNvPicPr>
            <p:nvPr/>
          </p:nvPicPr>
          <p:blipFill>
            <a:blip r:embed="rId13" cstate="print"/>
            <a:srcRect/>
            <a:stretch>
              <a:fillRect/>
            </a:stretch>
          </p:blipFill>
          <p:spPr bwMode="auto">
            <a:xfrm>
              <a:off x="5281142" y="2809106"/>
              <a:ext cx="770466" cy="352568"/>
            </a:xfrm>
            <a:prstGeom prst="rect">
              <a:avLst/>
            </a:prstGeom>
            <a:noFill/>
            <a:ln w="9525">
              <a:noFill/>
              <a:miter lim="800000"/>
              <a:headEnd/>
              <a:tailEnd/>
            </a:ln>
          </p:spPr>
        </p:pic>
      </p:grpSp>
      <p:grpSp>
        <p:nvGrpSpPr>
          <p:cNvPr id="10" name="Group 89"/>
          <p:cNvGrpSpPr/>
          <p:nvPr/>
        </p:nvGrpSpPr>
        <p:grpSpPr>
          <a:xfrm>
            <a:off x="3493216" y="4292600"/>
            <a:ext cx="2242699" cy="1079500"/>
            <a:chOff x="6240901" y="2171700"/>
            <a:chExt cx="2361235" cy="1193800"/>
          </a:xfrm>
        </p:grpSpPr>
        <p:sp>
          <p:nvSpPr>
            <p:cNvPr id="84" name="Rounded Rectangle 83"/>
            <p:cNvSpPr/>
            <p:nvPr/>
          </p:nvSpPr>
          <p:spPr>
            <a:xfrm>
              <a:off x="6240901" y="2171700"/>
              <a:ext cx="2361235" cy="1193800"/>
            </a:xfrm>
            <a:prstGeom prst="roundRect">
              <a:avLst/>
            </a:prstGeom>
            <a:solidFill>
              <a:srgbClr val="F07F09">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pic>
          <p:nvPicPr>
            <p:cNvPr id="70" name="Picture 69" descr="delivered2.jpg"/>
            <p:cNvPicPr>
              <a:picLocks noChangeAspect="1"/>
            </p:cNvPicPr>
            <p:nvPr/>
          </p:nvPicPr>
          <p:blipFill>
            <a:blip r:embed="rId14" cstate="print"/>
            <a:stretch>
              <a:fillRect/>
            </a:stretch>
          </p:blipFill>
          <p:spPr>
            <a:xfrm>
              <a:off x="7682819" y="2640223"/>
              <a:ext cx="775381" cy="475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 name="Picture 70" descr="walden's path.jpg"/>
            <p:cNvPicPr>
              <a:picLocks noChangeAspect="1"/>
            </p:cNvPicPr>
            <p:nvPr/>
          </p:nvPicPr>
          <p:blipFill>
            <a:blip r:embed="rId15" cstate="print"/>
            <a:stretch>
              <a:fillRect/>
            </a:stretch>
          </p:blipFill>
          <p:spPr>
            <a:xfrm>
              <a:off x="6464300" y="2743672"/>
              <a:ext cx="1039438" cy="554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5" name="TextBox 84"/>
            <p:cNvSpPr txBox="1"/>
            <p:nvPr/>
          </p:nvSpPr>
          <p:spPr>
            <a:xfrm>
              <a:off x="6362220" y="2218803"/>
              <a:ext cx="1274715" cy="45188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t>Tools</a:t>
              </a:r>
              <a:endParaRPr lang="en-US" b="1" dirty="0"/>
            </a:p>
          </p:txBody>
        </p:sp>
      </p:grpSp>
      <p:grpSp>
        <p:nvGrpSpPr>
          <p:cNvPr id="11" name="Group 102"/>
          <p:cNvGrpSpPr/>
          <p:nvPr/>
        </p:nvGrpSpPr>
        <p:grpSpPr>
          <a:xfrm>
            <a:off x="3480516" y="2980018"/>
            <a:ext cx="2361235" cy="1193800"/>
            <a:chOff x="5847201" y="3505200"/>
            <a:chExt cx="2361235" cy="1193800"/>
          </a:xfrm>
        </p:grpSpPr>
        <p:sp>
          <p:nvSpPr>
            <p:cNvPr id="99" name="Rounded Rectangle 98"/>
            <p:cNvSpPr/>
            <p:nvPr/>
          </p:nvSpPr>
          <p:spPr>
            <a:xfrm>
              <a:off x="5847201" y="3505200"/>
              <a:ext cx="2361235" cy="1193800"/>
            </a:xfrm>
            <a:prstGeom prst="roundRect">
              <a:avLst/>
            </a:prstGeom>
            <a:solidFill>
              <a:srgbClr val="F07F09">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92" name="TextBox 91"/>
            <p:cNvSpPr txBox="1"/>
            <p:nvPr/>
          </p:nvSpPr>
          <p:spPr>
            <a:xfrm>
              <a:off x="5987808" y="4318576"/>
              <a:ext cx="816750" cy="338554"/>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1600" b="1" dirty="0" smtClean="0"/>
                <a:t>Browse</a:t>
              </a:r>
              <a:endParaRPr lang="en-US" sz="1600" b="1" dirty="0"/>
            </a:p>
          </p:txBody>
        </p:sp>
        <p:sp>
          <p:nvSpPr>
            <p:cNvPr id="93" name="TextBox 92"/>
            <p:cNvSpPr txBox="1"/>
            <p:nvPr/>
          </p:nvSpPr>
          <p:spPr>
            <a:xfrm>
              <a:off x="7370882" y="3569276"/>
              <a:ext cx="752229" cy="338554"/>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1600" b="1" dirty="0" smtClean="0"/>
                <a:t>Search</a:t>
              </a:r>
              <a:endParaRPr lang="en-US" sz="1600" b="1" dirty="0"/>
            </a:p>
          </p:txBody>
        </p:sp>
        <p:sp>
          <p:nvSpPr>
            <p:cNvPr id="94" name="TextBox 93"/>
            <p:cNvSpPr txBox="1"/>
            <p:nvPr/>
          </p:nvSpPr>
          <p:spPr>
            <a:xfrm>
              <a:off x="6915592" y="4304726"/>
              <a:ext cx="1188547" cy="338554"/>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1600" b="1" dirty="0" smtClean="0"/>
                <a:t>Notification</a:t>
              </a:r>
              <a:endParaRPr lang="en-US" sz="1600" b="1" dirty="0"/>
            </a:p>
          </p:txBody>
        </p:sp>
        <p:sp>
          <p:nvSpPr>
            <p:cNvPr id="95" name="TextBox 94"/>
            <p:cNvSpPr txBox="1"/>
            <p:nvPr/>
          </p:nvSpPr>
          <p:spPr>
            <a:xfrm>
              <a:off x="6781800" y="3967286"/>
              <a:ext cx="716362" cy="338554"/>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1600" b="1" dirty="0" smtClean="0"/>
                <a:t>Group</a:t>
              </a:r>
              <a:endParaRPr lang="en-US" sz="1600" b="1" dirty="0"/>
            </a:p>
          </p:txBody>
        </p:sp>
        <p:sp>
          <p:nvSpPr>
            <p:cNvPr id="96" name="TextBox 95"/>
            <p:cNvSpPr txBox="1"/>
            <p:nvPr/>
          </p:nvSpPr>
          <p:spPr>
            <a:xfrm>
              <a:off x="5981162" y="3975788"/>
              <a:ext cx="736600" cy="338554"/>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1600" b="1" dirty="0" smtClean="0"/>
                <a:t>Forum</a:t>
              </a:r>
              <a:endParaRPr lang="en-US" sz="1600" b="1" dirty="0"/>
            </a:p>
          </p:txBody>
        </p:sp>
        <p:sp>
          <p:nvSpPr>
            <p:cNvPr id="97" name="TextBox 96"/>
            <p:cNvSpPr txBox="1"/>
            <p:nvPr/>
          </p:nvSpPr>
          <p:spPr>
            <a:xfrm>
              <a:off x="7542919" y="3952487"/>
              <a:ext cx="569387" cy="338554"/>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1600" b="1" dirty="0" smtClean="0"/>
                <a:t>Blog</a:t>
              </a:r>
              <a:endParaRPr lang="en-US" sz="1600" b="1" dirty="0"/>
            </a:p>
          </p:txBody>
        </p:sp>
        <p:sp>
          <p:nvSpPr>
            <p:cNvPr id="102" name="TextBox 101"/>
            <p:cNvSpPr txBox="1"/>
            <p:nvPr/>
          </p:nvSpPr>
          <p:spPr>
            <a:xfrm>
              <a:off x="5968520" y="3533626"/>
              <a:ext cx="1274715" cy="408623"/>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t>Services</a:t>
              </a:r>
              <a:endParaRPr lang="en-US" b="1" dirty="0"/>
            </a:p>
          </p:txBody>
        </p:sp>
      </p:grpSp>
      <p:grpSp>
        <p:nvGrpSpPr>
          <p:cNvPr id="12" name="Group 41"/>
          <p:cNvGrpSpPr/>
          <p:nvPr/>
        </p:nvGrpSpPr>
        <p:grpSpPr>
          <a:xfrm>
            <a:off x="6346013" y="1752603"/>
            <a:ext cx="2296458" cy="3566798"/>
            <a:chOff x="6062134" y="1752603"/>
            <a:chExt cx="2296458" cy="3566798"/>
          </a:xfrm>
        </p:grpSpPr>
        <p:grpSp>
          <p:nvGrpSpPr>
            <p:cNvPr id="13" name="Group 66"/>
            <p:cNvGrpSpPr/>
            <p:nvPr/>
          </p:nvGrpSpPr>
          <p:grpSpPr>
            <a:xfrm>
              <a:off x="6071612" y="1752603"/>
              <a:ext cx="2286980" cy="3566798"/>
              <a:chOff x="28501047" y="21684245"/>
              <a:chExt cx="5486398" cy="2971799"/>
            </a:xfrm>
          </p:grpSpPr>
          <p:sp>
            <p:nvSpPr>
              <p:cNvPr id="107" name="Rounded Rectangle 106"/>
              <p:cNvSpPr/>
              <p:nvPr/>
            </p:nvSpPr>
            <p:spPr>
              <a:xfrm>
                <a:off x="28501047" y="21684245"/>
                <a:ext cx="5486398" cy="2971799"/>
              </a:xfrm>
              <a:prstGeom prst="roundRect">
                <a:avLst/>
              </a:prstGeom>
              <a:solidFill>
                <a:srgbClr val="F07F09">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108" name="TextBox 107"/>
              <p:cNvSpPr txBox="1"/>
              <p:nvPr/>
            </p:nvSpPr>
            <p:spPr>
              <a:xfrm>
                <a:off x="29165305" y="21864733"/>
                <a:ext cx="4265370" cy="34045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t>Communities</a:t>
                </a:r>
                <a:endParaRPr lang="en-US" b="1" dirty="0"/>
              </a:p>
            </p:txBody>
          </p:sp>
        </p:grpSp>
        <p:graphicFrame>
          <p:nvGraphicFramePr>
            <p:cNvPr id="116" name="Diagram 115"/>
            <p:cNvGraphicFramePr/>
            <p:nvPr/>
          </p:nvGraphicFramePr>
          <p:xfrm>
            <a:off x="6062134" y="2550567"/>
            <a:ext cx="2184400" cy="2580233"/>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C. PDP-8 Overview</a:t>
            </a:r>
            <a:endParaRPr lang="en-US" dirty="0"/>
          </a:p>
        </p:txBody>
      </p:sp>
      <p:sp>
        <p:nvSpPr>
          <p:cNvPr id="4" name="Slide Number Placeholder 3"/>
          <p:cNvSpPr>
            <a:spLocks noGrp="1"/>
          </p:cNvSpPr>
          <p:nvPr>
            <p:ph type="sldNum" sz="quarter" idx="12"/>
          </p:nvPr>
        </p:nvSpPr>
        <p:spPr/>
        <p:txBody>
          <a:bodyPr/>
          <a:lstStyle/>
          <a:p>
            <a:pPr>
              <a:defRPr/>
            </a:pPr>
            <a:fld id="{65564D9D-38AD-4D32-A802-7F9E5541B4AC}" type="slidenum">
              <a:rPr lang="en-US" smtClean="0"/>
              <a:pPr>
                <a:defRPr/>
              </a:pPr>
              <a:t>13</a:t>
            </a:fld>
            <a:endParaRPr lang="en-US"/>
          </a:p>
        </p:txBody>
      </p:sp>
      <p:pic>
        <p:nvPicPr>
          <p:cNvPr id="658434" name="Object 13"/>
          <p:cNvPicPr>
            <a:picLocks noChangeArrowheads="1"/>
          </p:cNvPicPr>
          <p:nvPr/>
        </p:nvPicPr>
        <p:blipFill>
          <a:blip r:embed="rId3" cstate="print"/>
          <a:srcRect t="-368" r="-262" b="-735"/>
          <a:stretch>
            <a:fillRect/>
          </a:stretch>
        </p:blipFill>
        <p:spPr bwMode="auto">
          <a:xfrm>
            <a:off x="0" y="762000"/>
            <a:ext cx="9144000" cy="59340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C1. Articulation Across Communities using </a:t>
            </a:r>
            <a:r>
              <a:rPr lang="en-US" dirty="0" err="1" smtClean="0"/>
              <a:t>Ontologies</a:t>
            </a:r>
            <a:endParaRPr lang="en-US" dirty="0"/>
          </a:p>
        </p:txBody>
      </p:sp>
      <p:sp>
        <p:nvSpPr>
          <p:cNvPr id="3" name="Content Placeholder 2"/>
          <p:cNvSpPr>
            <a:spLocks noGrp="1"/>
          </p:cNvSpPr>
          <p:nvPr>
            <p:ph idx="1"/>
          </p:nvPr>
        </p:nvSpPr>
        <p:spPr>
          <a:xfrm>
            <a:off x="533400" y="1828800"/>
            <a:ext cx="8305800" cy="4525963"/>
          </a:xfrm>
        </p:spPr>
        <p:txBody>
          <a:bodyPr/>
          <a:lstStyle/>
          <a:p>
            <a:r>
              <a:rPr lang="en-US" dirty="0" err="1" smtClean="0"/>
              <a:t>Drupal</a:t>
            </a:r>
            <a:r>
              <a:rPr lang="en-US" dirty="0" smtClean="0"/>
              <a:t> support of focused groups (each with different terminology) -&gt; articulation</a:t>
            </a:r>
          </a:p>
          <a:p>
            <a:r>
              <a:rPr lang="en-US" dirty="0" smtClean="0"/>
              <a:t>ACM category system -&gt; http://what.csc.villanova.edu/twiki/bin/Main/ </a:t>
            </a:r>
            <a:r>
              <a:rPr lang="en-US" dirty="0" err="1" smtClean="0"/>
              <a:t>OntologyProject</a:t>
            </a:r>
            <a:endParaRPr lang="en-US" dirty="0" smtClean="0"/>
          </a:p>
          <a:p>
            <a:r>
              <a:rPr lang="en-US" dirty="0" smtClean="0"/>
              <a:t>Plus U. Pittsburgh focused </a:t>
            </a:r>
            <a:r>
              <a:rPr lang="en-US" dirty="0" err="1" smtClean="0"/>
              <a:t>ontologies</a:t>
            </a:r>
            <a:r>
              <a:rPr lang="en-US" dirty="0" smtClean="0"/>
              <a:t>:</a:t>
            </a:r>
          </a:p>
          <a:p>
            <a:pPr lvl="1"/>
            <a:r>
              <a:rPr lang="en-US" dirty="0" smtClean="0"/>
              <a:t>For educational programs on: C, Java, SQL</a:t>
            </a:r>
          </a:p>
          <a:p>
            <a:r>
              <a:rPr lang="en-US" dirty="0" smtClean="0"/>
              <a:t>Plus Ramapo College, U. Canterbury, …</a:t>
            </a:r>
          </a:p>
          <a:p>
            <a:r>
              <a:rPr lang="en-US" dirty="0" smtClean="0"/>
              <a:t>Exploration of ontology applied to syllabi</a:t>
            </a:r>
            <a:endParaRPr lang="en-US" dirty="0"/>
          </a:p>
        </p:txBody>
      </p:sp>
      <p:sp>
        <p:nvSpPr>
          <p:cNvPr id="4" name="Slide Number Placeholder 3"/>
          <p:cNvSpPr>
            <a:spLocks noGrp="1"/>
          </p:cNvSpPr>
          <p:nvPr>
            <p:ph type="sldNum" sz="quarter" idx="12"/>
          </p:nvPr>
        </p:nvSpPr>
        <p:spPr/>
        <p:txBody>
          <a:bodyPr/>
          <a:lstStyle/>
          <a:p>
            <a:pPr>
              <a:defRPr/>
            </a:pPr>
            <a:fld id="{65564D9D-38AD-4D32-A802-7F9E5541B4AC}"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PSU Syllabus Comparison </a:t>
            </a:r>
            <a:r>
              <a:rPr lang="en-US" dirty="0" smtClean="0"/>
              <a:t>with </a:t>
            </a:r>
            <a:r>
              <a:rPr lang="en-US" dirty="0" smtClean="0"/>
              <a:t>Ontology</a:t>
            </a:r>
            <a:endParaRPr lang="en-US" dirty="0"/>
          </a:p>
        </p:txBody>
      </p:sp>
      <p:sp>
        <p:nvSpPr>
          <p:cNvPr id="4" name="Slide Number Placeholder 3"/>
          <p:cNvSpPr>
            <a:spLocks noGrp="1"/>
          </p:cNvSpPr>
          <p:nvPr>
            <p:ph type="sldNum" sz="quarter" idx="12"/>
          </p:nvPr>
        </p:nvSpPr>
        <p:spPr/>
        <p:txBody>
          <a:bodyPr/>
          <a:lstStyle/>
          <a:p>
            <a:pPr>
              <a:defRPr/>
            </a:pPr>
            <a:fld id="{65564D9D-38AD-4D32-A802-7F9E5541B4AC}" type="slidenum">
              <a:rPr lang="en-US" smtClean="0"/>
              <a:pPr>
                <a:defRPr/>
              </a:pPr>
              <a:t>15</a:t>
            </a:fld>
            <a:endParaRPr lang="en-US" dirty="0"/>
          </a:p>
        </p:txBody>
      </p:sp>
      <p:pic>
        <p:nvPicPr>
          <p:cNvPr id="659458" name="Picture 1" descr="http://datalab.cs.pdx.edu/ensemble/syllabus/images/syllabusImageMap.png"/>
          <p:cNvPicPr>
            <a:picLocks noChangeAspect="1" noChangeArrowheads="1"/>
          </p:cNvPicPr>
          <p:nvPr/>
        </p:nvPicPr>
        <p:blipFill>
          <a:blip r:embed="rId3" cstate="print"/>
          <a:srcRect/>
          <a:stretch>
            <a:fillRect/>
          </a:stretch>
        </p:blipFill>
        <p:spPr bwMode="auto">
          <a:xfrm>
            <a:off x="0" y="2590800"/>
            <a:ext cx="9101470" cy="3657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C2. Browsing Tailored to Collections </a:t>
            </a:r>
            <a:endParaRPr lang="en-US" dirty="0"/>
          </a:p>
        </p:txBody>
      </p:sp>
      <p:sp>
        <p:nvSpPr>
          <p:cNvPr id="3" name="Content Placeholder 2"/>
          <p:cNvSpPr>
            <a:spLocks noGrp="1"/>
          </p:cNvSpPr>
          <p:nvPr>
            <p:ph idx="1"/>
          </p:nvPr>
        </p:nvSpPr>
        <p:spPr>
          <a:xfrm>
            <a:off x="457200" y="2057400"/>
            <a:ext cx="8229600" cy="4525963"/>
          </a:xfrm>
        </p:spPr>
        <p:txBody>
          <a:bodyPr/>
          <a:lstStyle/>
          <a:p>
            <a:r>
              <a:rPr lang="en-US" dirty="0" smtClean="0"/>
              <a:t>Each collection’s stakeholder community wants Ensemble to do as least as well as it already does in supporting browsing:</a:t>
            </a:r>
          </a:p>
          <a:p>
            <a:endParaRPr lang="en-US" dirty="0" smtClean="0"/>
          </a:p>
          <a:p>
            <a:r>
              <a:rPr lang="en-US" dirty="0" smtClean="0"/>
              <a:t>CSTA wants to see its hierarchy of content</a:t>
            </a:r>
          </a:p>
          <a:p>
            <a:r>
              <a:rPr lang="en-US" dirty="0" err="1" smtClean="0"/>
              <a:t>AlgoViz</a:t>
            </a:r>
            <a:r>
              <a:rPr lang="en-US" dirty="0" smtClean="0"/>
              <a:t> wants algorithm visualizations to match its category scheme for algorithms.</a:t>
            </a:r>
          </a:p>
          <a:p>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65564D9D-38AD-4D32-A802-7F9E5541B4AC}"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Metadata Interoperability and Integration</a:t>
            </a:r>
            <a:endParaRPr lang="en-US" dirty="0"/>
          </a:p>
        </p:txBody>
      </p:sp>
      <p:sp>
        <p:nvSpPr>
          <p:cNvPr id="3" name="Content Placeholder 2"/>
          <p:cNvSpPr>
            <a:spLocks noGrp="1"/>
          </p:cNvSpPr>
          <p:nvPr>
            <p:ph idx="1"/>
          </p:nvPr>
        </p:nvSpPr>
        <p:spPr>
          <a:xfrm>
            <a:off x="457200" y="1981200"/>
            <a:ext cx="8229600" cy="4525963"/>
          </a:xfrm>
        </p:spPr>
        <p:txBody>
          <a:bodyPr/>
          <a:lstStyle/>
          <a:p>
            <a:r>
              <a:rPr lang="en-US" dirty="0" smtClean="0"/>
              <a:t>Such browsing support depends on:</a:t>
            </a:r>
          </a:p>
          <a:p>
            <a:endParaRPr lang="en-US" dirty="0" smtClean="0"/>
          </a:p>
          <a:p>
            <a:r>
              <a:rPr lang="en-US" dirty="0" smtClean="0"/>
              <a:t>Metadata schema for each type of browsing</a:t>
            </a:r>
          </a:p>
          <a:p>
            <a:r>
              <a:rPr lang="en-US" dirty="0" smtClean="0"/>
              <a:t>OAI-PMH delivering that type of metadata</a:t>
            </a:r>
          </a:p>
          <a:p>
            <a:r>
              <a:rPr lang="en-US" dirty="0" smtClean="0"/>
              <a:t>XSLT </a:t>
            </a:r>
            <a:r>
              <a:rPr lang="en-US" dirty="0" err="1" smtClean="0"/>
              <a:t>stylesheets</a:t>
            </a:r>
            <a:r>
              <a:rPr lang="en-US" dirty="0" smtClean="0"/>
              <a:t> for that metadata to organize it to support tailored browsing</a:t>
            </a:r>
            <a:endParaRPr lang="en-US" dirty="0"/>
          </a:p>
        </p:txBody>
      </p:sp>
      <p:sp>
        <p:nvSpPr>
          <p:cNvPr id="4" name="Slide Number Placeholder 3"/>
          <p:cNvSpPr>
            <a:spLocks noGrp="1"/>
          </p:cNvSpPr>
          <p:nvPr>
            <p:ph type="sldNum" sz="quarter" idx="12"/>
          </p:nvPr>
        </p:nvSpPr>
        <p:spPr/>
        <p:txBody>
          <a:bodyPr/>
          <a:lstStyle/>
          <a:p>
            <a:pPr>
              <a:defRPr/>
            </a:pPr>
            <a:fld id="{65564D9D-38AD-4D32-A802-7F9E5541B4AC}"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and </a:t>
            </a:r>
            <a:r>
              <a:rPr lang="en-US" dirty="0" err="1" smtClean="0"/>
              <a:t>Stylesheets</a:t>
            </a:r>
            <a:endParaRPr lang="en-US" dirty="0"/>
          </a:p>
        </p:txBody>
      </p:sp>
      <p:sp>
        <p:nvSpPr>
          <p:cNvPr id="4" name="Slide Number Placeholder 3"/>
          <p:cNvSpPr>
            <a:spLocks noGrp="1"/>
          </p:cNvSpPr>
          <p:nvPr>
            <p:ph type="sldNum" sz="quarter" idx="12"/>
          </p:nvPr>
        </p:nvSpPr>
        <p:spPr/>
        <p:txBody>
          <a:bodyPr/>
          <a:lstStyle/>
          <a:p>
            <a:pPr>
              <a:defRPr/>
            </a:pPr>
            <a:fld id="{65564D9D-38AD-4D32-A802-7F9E5541B4AC}" type="slidenum">
              <a:rPr lang="en-US" smtClean="0"/>
              <a:pPr>
                <a:defRPr/>
              </a:pPr>
              <a:t>18</a:t>
            </a:fld>
            <a:endParaRPr lang="en-US"/>
          </a:p>
        </p:txBody>
      </p:sp>
      <p:pic>
        <p:nvPicPr>
          <p:cNvPr id="660482" name="Object 8"/>
          <p:cNvPicPr>
            <a:picLocks noChangeArrowheads="1"/>
          </p:cNvPicPr>
          <p:nvPr/>
        </p:nvPicPr>
        <p:blipFill>
          <a:blip r:embed="rId3" cstate="print"/>
          <a:srcRect t="-624" b="-436"/>
          <a:stretch>
            <a:fillRect/>
          </a:stretch>
        </p:blipFill>
        <p:spPr bwMode="auto">
          <a:xfrm>
            <a:off x="152400" y="1600200"/>
            <a:ext cx="8858250" cy="51435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05000"/>
            <a:ext cx="8229600" cy="1143000"/>
          </a:xfrm>
        </p:spPr>
        <p:txBody>
          <a:bodyPr/>
          <a:lstStyle/>
          <a:p>
            <a:pPr algn="r"/>
            <a:r>
              <a:rPr lang="en-US" dirty="0" smtClean="0"/>
              <a:t>C6. Superimposed</a:t>
            </a:r>
            <a:br>
              <a:rPr lang="en-US" dirty="0" smtClean="0"/>
            </a:br>
            <a:r>
              <a:rPr lang="en-US" dirty="0" smtClean="0"/>
              <a:t>Information</a:t>
            </a:r>
            <a:br>
              <a:rPr lang="en-US" dirty="0" smtClean="0"/>
            </a:br>
            <a:r>
              <a:rPr lang="en-US" dirty="0" smtClean="0"/>
              <a:t>and</a:t>
            </a:r>
            <a:br>
              <a:rPr lang="en-US" dirty="0" smtClean="0"/>
            </a:br>
            <a:r>
              <a:rPr lang="en-US" dirty="0" smtClean="0"/>
              <a:t>Annotation</a:t>
            </a:r>
            <a:br>
              <a:rPr lang="en-US" dirty="0" smtClean="0"/>
            </a:br>
            <a:r>
              <a:rPr lang="en-US" dirty="0" smtClean="0"/>
              <a:t>Across</a:t>
            </a:r>
            <a:br>
              <a:rPr lang="en-US" dirty="0" smtClean="0"/>
            </a:br>
            <a:r>
              <a:rPr lang="en-US" dirty="0" smtClean="0"/>
              <a:t>Distributed</a:t>
            </a:r>
            <a:br>
              <a:rPr lang="en-US" dirty="0" smtClean="0"/>
            </a:br>
            <a:r>
              <a:rPr lang="en-US" dirty="0" smtClean="0"/>
              <a:t>Systems</a:t>
            </a:r>
            <a:endParaRPr lang="en-US" dirty="0"/>
          </a:p>
        </p:txBody>
      </p:sp>
      <p:sp>
        <p:nvSpPr>
          <p:cNvPr id="4" name="Slide Number Placeholder 3"/>
          <p:cNvSpPr>
            <a:spLocks noGrp="1"/>
          </p:cNvSpPr>
          <p:nvPr>
            <p:ph type="sldNum" sz="quarter" idx="12"/>
          </p:nvPr>
        </p:nvSpPr>
        <p:spPr/>
        <p:txBody>
          <a:bodyPr/>
          <a:lstStyle/>
          <a:p>
            <a:pPr>
              <a:defRPr/>
            </a:pPr>
            <a:fld id="{65564D9D-38AD-4D32-A802-7F9E5541B4AC}" type="slidenum">
              <a:rPr lang="en-US" smtClean="0"/>
              <a:pPr>
                <a:defRPr/>
              </a:pPr>
              <a:t>19</a:t>
            </a:fld>
            <a:endParaRPr lang="en-US"/>
          </a:p>
        </p:txBody>
      </p:sp>
      <p:pic>
        <p:nvPicPr>
          <p:cNvPr id="5" name="Picture 9" descr="Subdocument flow"/>
          <p:cNvPicPr>
            <a:picLocks noChangeAspect="1" noChangeArrowheads="1"/>
          </p:cNvPicPr>
          <p:nvPr/>
        </p:nvPicPr>
        <p:blipFill>
          <a:blip r:embed="rId3" cstate="print"/>
          <a:srcRect/>
          <a:stretch>
            <a:fillRect/>
          </a:stretch>
        </p:blipFill>
        <p:spPr bwMode="auto">
          <a:xfrm>
            <a:off x="152399" y="762000"/>
            <a:ext cx="5326296" cy="5969861"/>
          </a:xfrm>
          <a:prstGeom prst="rect">
            <a:avLst/>
          </a:prstGeom>
          <a:noFill/>
          <a:ln w="9525">
            <a:solidFill>
              <a:srgbClr val="000000"/>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b="1" dirty="0" smtClean="0"/>
              <a:t>Acknowledgements</a:t>
            </a:r>
            <a:endParaRPr lang="en-US" dirty="0"/>
          </a:p>
        </p:txBody>
      </p:sp>
      <p:sp>
        <p:nvSpPr>
          <p:cNvPr id="3" name="Content Placeholder 2"/>
          <p:cNvSpPr>
            <a:spLocks noGrp="1"/>
          </p:cNvSpPr>
          <p:nvPr>
            <p:ph idx="1"/>
          </p:nvPr>
        </p:nvSpPr>
        <p:spPr>
          <a:xfrm>
            <a:off x="457200" y="1524000"/>
            <a:ext cx="7924800" cy="4525963"/>
          </a:xfrm>
        </p:spPr>
        <p:txBody>
          <a:bodyPr/>
          <a:lstStyle/>
          <a:p>
            <a:r>
              <a:rPr lang="en-US" dirty="0" smtClean="0"/>
              <a:t>US National </a:t>
            </a:r>
            <a:r>
              <a:rPr lang="en-US" dirty="0" smtClean="0"/>
              <a:t>Science Foundation </a:t>
            </a:r>
            <a:r>
              <a:rPr lang="en-US" dirty="0" smtClean="0"/>
              <a:t>Grants: IIS-0534762</a:t>
            </a:r>
            <a:r>
              <a:rPr lang="en-US" dirty="0" smtClean="0"/>
              <a:t>, </a:t>
            </a:r>
            <a:r>
              <a:rPr lang="en-US" dirty="0" smtClean="0"/>
              <a:t>and DUE-0840713</a:t>
            </a:r>
            <a:r>
              <a:rPr lang="en-US" dirty="0" smtClean="0"/>
              <a:t>, </a:t>
            </a:r>
            <a:r>
              <a:rPr lang="en-US" dirty="0" smtClean="0"/>
              <a:t>0840719</a:t>
            </a:r>
            <a:r>
              <a:rPr lang="en-US" dirty="0" smtClean="0"/>
              <a:t>, </a:t>
            </a:r>
            <a:r>
              <a:rPr lang="en-US" dirty="0" smtClean="0"/>
              <a:t>0840721</a:t>
            </a:r>
            <a:r>
              <a:rPr lang="en-US" dirty="0" smtClean="0"/>
              <a:t>, </a:t>
            </a:r>
            <a:r>
              <a:rPr lang="en-US" dirty="0" smtClean="0"/>
              <a:t>0840668</a:t>
            </a:r>
            <a:r>
              <a:rPr lang="en-US" dirty="0" smtClean="0"/>
              <a:t>, </a:t>
            </a:r>
            <a:r>
              <a:rPr lang="en-US" dirty="0" smtClean="0"/>
              <a:t>0840597</a:t>
            </a:r>
            <a:r>
              <a:rPr lang="en-US" dirty="0" smtClean="0"/>
              <a:t>, </a:t>
            </a:r>
            <a:r>
              <a:rPr lang="en-US" dirty="0" smtClean="0"/>
              <a:t>0840715,0511050</a:t>
            </a:r>
            <a:r>
              <a:rPr lang="en-US" dirty="0" smtClean="0"/>
              <a:t>, 0836940, </a:t>
            </a:r>
            <a:r>
              <a:rPr lang="en-US" dirty="0" smtClean="0"/>
              <a:t>and 0937863</a:t>
            </a:r>
          </a:p>
          <a:p>
            <a:endParaRPr lang="en-US" dirty="0" smtClean="0"/>
          </a:p>
          <a:p>
            <a:r>
              <a:rPr lang="en-US" dirty="0" smtClean="0"/>
              <a:t>NSDL 2008 Pathways </a:t>
            </a:r>
            <a:r>
              <a:rPr lang="en-US" dirty="0" smtClean="0"/>
              <a:t>project “Collaborative Research: Ensemble: Enriching Communities and Collections to Support Education in Computing</a:t>
            </a:r>
            <a:endParaRPr lang="en-US" dirty="0"/>
          </a:p>
        </p:txBody>
      </p:sp>
      <p:sp>
        <p:nvSpPr>
          <p:cNvPr id="4" name="Slide Number Placeholder 3"/>
          <p:cNvSpPr>
            <a:spLocks noGrp="1"/>
          </p:cNvSpPr>
          <p:nvPr>
            <p:ph type="sldNum" sz="quarter" idx="12"/>
          </p:nvPr>
        </p:nvSpPr>
        <p:spPr/>
        <p:txBody>
          <a:bodyPr/>
          <a:lstStyle/>
          <a:p>
            <a:pPr>
              <a:defRPr/>
            </a:pPr>
            <a:fld id="{65564D9D-38AD-4D32-A802-7F9E5541B4AC}"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dirty="0" smtClean="0"/>
              <a:t>C3. Integration Across Interfaces and Virtual Environments</a:t>
            </a:r>
            <a:endParaRPr lang="en-US" dirty="0"/>
          </a:p>
        </p:txBody>
      </p:sp>
      <p:sp>
        <p:nvSpPr>
          <p:cNvPr id="3" name="Content Placeholder 2"/>
          <p:cNvSpPr>
            <a:spLocks noGrp="1"/>
          </p:cNvSpPr>
          <p:nvPr>
            <p:ph idx="1"/>
          </p:nvPr>
        </p:nvSpPr>
        <p:spPr>
          <a:xfrm>
            <a:off x="457200" y="2057400"/>
            <a:ext cx="8229600" cy="4525963"/>
          </a:xfrm>
        </p:spPr>
        <p:txBody>
          <a:bodyPr/>
          <a:lstStyle/>
          <a:p>
            <a:r>
              <a:rPr lang="en-US" dirty="0" smtClean="0"/>
              <a:t>Fedora as common backend, supporting</a:t>
            </a:r>
          </a:p>
          <a:p>
            <a:endParaRPr lang="en-US" dirty="0" smtClean="0"/>
          </a:p>
          <a:p>
            <a:r>
              <a:rPr lang="en-US" dirty="0" smtClean="0"/>
              <a:t>Multiple front-end interfaces, initially:</a:t>
            </a:r>
          </a:p>
          <a:p>
            <a:r>
              <a:rPr lang="en-US" dirty="0" smtClean="0"/>
              <a:t>1. </a:t>
            </a:r>
            <a:r>
              <a:rPr lang="en-US" dirty="0" err="1" smtClean="0"/>
              <a:t>Drupal</a:t>
            </a:r>
            <a:endParaRPr lang="en-US" dirty="0" smtClean="0"/>
          </a:p>
          <a:p>
            <a:r>
              <a:rPr lang="en-US" dirty="0" smtClean="0"/>
              <a:t>2. Second Life Ensemble </a:t>
            </a:r>
            <a:r>
              <a:rPr lang="en-US" dirty="0" err="1" smtClean="0"/>
              <a:t>Pavillion</a:t>
            </a:r>
            <a:endParaRPr lang="en-US" dirty="0" smtClean="0"/>
          </a:p>
          <a:p>
            <a:r>
              <a:rPr lang="en-US" dirty="0" smtClean="0"/>
              <a:t>3. </a:t>
            </a:r>
            <a:r>
              <a:rPr lang="en-US" dirty="0" err="1" smtClean="0"/>
              <a:t>Facebook</a:t>
            </a:r>
            <a:r>
              <a:rPr lang="en-US" dirty="0" smtClean="0"/>
              <a:t> application: </a:t>
            </a:r>
            <a:r>
              <a:rPr lang="en-US" dirty="0" err="1" smtClean="0"/>
              <a:t>CATspace</a:t>
            </a:r>
            <a:endParaRPr lang="en-US" dirty="0"/>
          </a:p>
        </p:txBody>
      </p:sp>
      <p:sp>
        <p:nvSpPr>
          <p:cNvPr id="4" name="Slide Number Placeholder 3"/>
          <p:cNvSpPr>
            <a:spLocks noGrp="1"/>
          </p:cNvSpPr>
          <p:nvPr>
            <p:ph type="sldNum" sz="quarter" idx="12"/>
          </p:nvPr>
        </p:nvSpPr>
        <p:spPr/>
        <p:txBody>
          <a:bodyPr/>
          <a:lstStyle/>
          <a:p>
            <a:pPr>
              <a:defRPr/>
            </a:pPr>
            <a:fld id="{65564D9D-38AD-4D32-A802-7F9E5541B4AC}"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smtClean="0">
                <a:latin typeface="18 VAG Rounded Bold   07390"/>
                <a:ea typeface="ＭＳ Ｐゴシック" pitchFamily="34" charset="-128"/>
              </a:rPr>
              <a:t>Ensemble in Second Life</a:t>
            </a:r>
          </a:p>
        </p:txBody>
      </p:sp>
      <p:sp>
        <p:nvSpPr>
          <p:cNvPr id="22531" name="TextBox 8"/>
          <p:cNvSpPr txBox="1">
            <a:spLocks noChangeArrowheads="1"/>
          </p:cNvSpPr>
          <p:nvPr/>
        </p:nvSpPr>
        <p:spPr bwMode="auto">
          <a:xfrm>
            <a:off x="5562600" y="1776413"/>
            <a:ext cx="3581400" cy="4216400"/>
          </a:xfrm>
          <a:prstGeom prst="rect">
            <a:avLst/>
          </a:prstGeom>
          <a:noFill/>
          <a:ln w="9525">
            <a:noFill/>
            <a:miter lim="800000"/>
            <a:headEnd/>
            <a:tailEnd/>
          </a:ln>
        </p:spPr>
        <p:txBody>
          <a:bodyPr>
            <a:spAutoFit/>
          </a:bodyPr>
          <a:lstStyle/>
          <a:p>
            <a:r>
              <a:rPr lang="en-US" sz="2400">
                <a:latin typeface="Franklin Gothic Book" pitchFamily="34" charset="0"/>
              </a:rPr>
              <a:t>The Ensemble Pavilion offers:</a:t>
            </a:r>
          </a:p>
          <a:p>
            <a:r>
              <a:rPr lang="en-US" sz="2000">
                <a:latin typeface="Franklin Gothic Book" pitchFamily="34" charset="0"/>
              </a:rPr>
              <a:t>• teleports to other computing sites in Second Life like the </a:t>
            </a:r>
            <a:r>
              <a:rPr lang="en-US" sz="2000" i="1">
                <a:latin typeface="Franklin Gothic Book" pitchFamily="34" charset="0"/>
              </a:rPr>
              <a:t>Digital Preserve </a:t>
            </a:r>
          </a:p>
          <a:p>
            <a:r>
              <a:rPr lang="en-US" sz="2000">
                <a:latin typeface="Franklin Gothic Book" pitchFamily="34" charset="0"/>
              </a:rPr>
              <a:t>• hyperlinks to related computing websites</a:t>
            </a:r>
          </a:p>
          <a:p>
            <a:r>
              <a:rPr lang="en-US" sz="2000">
                <a:latin typeface="Franklin Gothic Book" pitchFamily="34" charset="0"/>
              </a:rPr>
              <a:t>• RSS readers with feeds from computing and computing education blogs</a:t>
            </a:r>
          </a:p>
          <a:p>
            <a:r>
              <a:rPr lang="en-US" sz="2000">
                <a:latin typeface="Franklin Gothic Book" pitchFamily="34" charset="0"/>
              </a:rPr>
              <a:t>• membership in the Ensemble Computing group in Second Life, Facebook, and Twitter</a:t>
            </a:r>
          </a:p>
        </p:txBody>
      </p:sp>
      <p:sp>
        <p:nvSpPr>
          <p:cNvPr id="22532" name="TextBox 6"/>
          <p:cNvSpPr txBox="1">
            <a:spLocks noChangeArrowheads="1"/>
          </p:cNvSpPr>
          <p:nvPr/>
        </p:nvSpPr>
        <p:spPr bwMode="auto">
          <a:xfrm>
            <a:off x="515938" y="1143000"/>
            <a:ext cx="7545387" cy="584200"/>
          </a:xfrm>
          <a:prstGeom prst="rect">
            <a:avLst/>
          </a:prstGeom>
          <a:noFill/>
          <a:ln w="9525">
            <a:noFill/>
            <a:miter lim="800000"/>
            <a:headEnd/>
            <a:tailEnd/>
          </a:ln>
        </p:spPr>
        <p:txBody>
          <a:bodyPr wrap="none">
            <a:spAutoFit/>
          </a:bodyPr>
          <a:lstStyle/>
          <a:p>
            <a:r>
              <a:rPr lang="en-US" sz="2000">
                <a:latin typeface="Franklin Gothic Medium" pitchFamily="34" charset="0"/>
              </a:rPr>
              <a:t>http://slurl.com/secondlife/Educators%20Coop%204/66/236/28</a:t>
            </a:r>
          </a:p>
          <a:p>
            <a:endParaRPr lang="en-US" sz="1200"/>
          </a:p>
        </p:txBody>
      </p:sp>
      <p:pic>
        <p:nvPicPr>
          <p:cNvPr id="22533" name="Picture 5"/>
          <p:cNvPicPr>
            <a:picLocks noChangeAspect="1"/>
          </p:cNvPicPr>
          <p:nvPr/>
        </p:nvPicPr>
        <p:blipFill>
          <a:blip r:embed="rId3" cstate="print"/>
          <a:srcRect/>
          <a:stretch>
            <a:fillRect/>
          </a:stretch>
        </p:blipFill>
        <p:spPr bwMode="auto">
          <a:xfrm>
            <a:off x="7924800" y="152400"/>
            <a:ext cx="733425" cy="658813"/>
          </a:xfrm>
          <a:prstGeom prst="rect">
            <a:avLst/>
          </a:prstGeom>
          <a:noFill/>
          <a:ln w="9525">
            <a:noFill/>
            <a:miter lim="800000"/>
            <a:headEnd/>
            <a:tailEnd/>
          </a:ln>
        </p:spPr>
      </p:pic>
      <p:pic>
        <p:nvPicPr>
          <p:cNvPr id="22534" name="Picture 10" descr="pavilion2_003.jpg"/>
          <p:cNvPicPr>
            <a:picLocks noChangeAspect="1"/>
          </p:cNvPicPr>
          <p:nvPr/>
        </p:nvPicPr>
        <p:blipFill>
          <a:blip r:embed="rId4" cstate="print"/>
          <a:srcRect/>
          <a:stretch>
            <a:fillRect/>
          </a:stretch>
        </p:blipFill>
        <p:spPr bwMode="auto">
          <a:xfrm>
            <a:off x="0" y="1922463"/>
            <a:ext cx="5297488" cy="310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smtClean="0"/>
              <a:t>C5. Social Graph Construction using Logging and Metrics</a:t>
            </a:r>
            <a:endParaRPr lang="en-US" sz="3600" dirty="0"/>
          </a:p>
        </p:txBody>
      </p:sp>
      <p:sp>
        <p:nvSpPr>
          <p:cNvPr id="4" name="Slide Number Placeholder 3"/>
          <p:cNvSpPr>
            <a:spLocks noGrp="1"/>
          </p:cNvSpPr>
          <p:nvPr>
            <p:ph type="sldNum" sz="quarter" idx="12"/>
          </p:nvPr>
        </p:nvSpPr>
        <p:spPr/>
        <p:txBody>
          <a:bodyPr/>
          <a:lstStyle/>
          <a:p>
            <a:pPr>
              <a:defRPr/>
            </a:pPr>
            <a:fld id="{65564D9D-38AD-4D32-A802-7F9E5541B4AC}" type="slidenum">
              <a:rPr lang="en-US" smtClean="0"/>
              <a:pPr>
                <a:defRPr/>
              </a:pPr>
              <a:t>22</a:t>
            </a:fld>
            <a:endParaRPr lang="en-US"/>
          </a:p>
        </p:txBody>
      </p:sp>
      <p:pic>
        <p:nvPicPr>
          <p:cNvPr id="668673" name="Object 1"/>
          <p:cNvPicPr>
            <a:picLocks noChangeArrowheads="1"/>
          </p:cNvPicPr>
          <p:nvPr/>
        </p:nvPicPr>
        <p:blipFill>
          <a:blip r:embed="rId3" cstate="print"/>
          <a:srcRect l="-1651" t="-1732" r="-2208" b="-2205"/>
          <a:stretch>
            <a:fillRect/>
          </a:stretch>
        </p:blipFill>
        <p:spPr bwMode="auto">
          <a:xfrm>
            <a:off x="0" y="1143000"/>
            <a:ext cx="7467600" cy="5562600"/>
          </a:xfrm>
          <a:prstGeom prst="rect">
            <a:avLst/>
          </a:prstGeom>
          <a:noFill/>
        </p:spPr>
      </p:pic>
      <p:sp>
        <p:nvSpPr>
          <p:cNvPr id="6" name="TextBox 5"/>
          <p:cNvSpPr txBox="1"/>
          <p:nvPr/>
        </p:nvSpPr>
        <p:spPr>
          <a:xfrm>
            <a:off x="7239000" y="2438400"/>
            <a:ext cx="1905000" cy="2800767"/>
          </a:xfrm>
          <a:prstGeom prst="rect">
            <a:avLst/>
          </a:prstGeom>
          <a:noFill/>
        </p:spPr>
        <p:txBody>
          <a:bodyPr wrap="square" rtlCol="0">
            <a:spAutoFit/>
          </a:bodyPr>
          <a:lstStyle/>
          <a:p>
            <a:r>
              <a:rPr lang="en-US" sz="1600" b="0" dirty="0" smtClean="0">
                <a:solidFill>
                  <a:srgbClr val="000000"/>
                </a:solidFill>
                <a:latin typeface="Times New Roman"/>
                <a:ea typeface="ヒラギノ角ゴ Pro W3"/>
              </a:rPr>
              <a:t>(</a:t>
            </a:r>
            <a:r>
              <a:rPr lang="en-US" sz="1600" b="0" dirty="0" smtClean="0">
                <a:solidFill>
                  <a:srgbClr val="000000"/>
                </a:solidFill>
                <a:latin typeface="Times New Roman"/>
                <a:ea typeface="ヒラギノ角ゴ Pro W3"/>
              </a:rPr>
              <a:t>top) sample </a:t>
            </a:r>
            <a:r>
              <a:rPr lang="en-US" sz="1600" b="0" dirty="0" smtClean="0">
                <a:solidFill>
                  <a:srgbClr val="000000"/>
                </a:solidFill>
                <a:latin typeface="Times New Roman"/>
                <a:ea typeface="ヒラギノ角ゴ Pro W3"/>
              </a:rPr>
              <a:t>log</a:t>
            </a:r>
          </a:p>
          <a:p>
            <a:r>
              <a:rPr lang="en-US" sz="1600" b="0" dirty="0" smtClean="0">
                <a:solidFill>
                  <a:srgbClr val="000000"/>
                </a:solidFill>
                <a:latin typeface="Times New Roman"/>
                <a:ea typeface="ヒラギノ角ゴ Pro W3"/>
              </a:rPr>
              <a:t> </a:t>
            </a:r>
            <a:r>
              <a:rPr lang="en-US" sz="1600" b="0" dirty="0" smtClean="0">
                <a:solidFill>
                  <a:srgbClr val="000000"/>
                </a:solidFill>
                <a:latin typeface="Times New Roman"/>
                <a:ea typeface="ヒラギノ角ゴ Pro W3"/>
              </a:rPr>
              <a:t>       data;</a:t>
            </a:r>
          </a:p>
          <a:p>
            <a:r>
              <a:rPr lang="en-US" sz="1600" b="0" dirty="0" smtClean="0">
                <a:solidFill>
                  <a:srgbClr val="000000"/>
                </a:solidFill>
                <a:latin typeface="Times New Roman"/>
                <a:ea typeface="ヒラギノ角ゴ Pro W3"/>
              </a:rPr>
              <a:t>(middle</a:t>
            </a:r>
            <a:r>
              <a:rPr lang="en-US" sz="1600" b="0" dirty="0" smtClean="0">
                <a:solidFill>
                  <a:srgbClr val="000000"/>
                </a:solidFill>
                <a:latin typeface="Times New Roman"/>
                <a:ea typeface="ヒラギノ角ゴ Pro W3"/>
              </a:rPr>
              <a:t>) 2 </a:t>
            </a:r>
            <a:r>
              <a:rPr lang="en-US" sz="1600" b="0" dirty="0" smtClean="0">
                <a:solidFill>
                  <a:srgbClr val="000000"/>
                </a:solidFill>
                <a:latin typeface="Times New Roman"/>
                <a:ea typeface="ヒラギノ角ゴ Pro W3"/>
              </a:rPr>
              <a:t>social</a:t>
            </a:r>
          </a:p>
          <a:p>
            <a:r>
              <a:rPr lang="en-US" sz="1600" b="0" dirty="0" smtClean="0">
                <a:solidFill>
                  <a:srgbClr val="000000"/>
                </a:solidFill>
                <a:latin typeface="Times New Roman"/>
                <a:ea typeface="ヒラギノ角ゴ Pro W3"/>
              </a:rPr>
              <a:t> </a:t>
            </a:r>
            <a:r>
              <a:rPr lang="en-US" sz="1600" b="0" dirty="0" smtClean="0">
                <a:solidFill>
                  <a:srgbClr val="000000"/>
                </a:solidFill>
                <a:latin typeface="Times New Roman"/>
                <a:ea typeface="ヒラギノ角ゴ Pro W3"/>
              </a:rPr>
              <a:t>   graphs </a:t>
            </a:r>
            <a:r>
              <a:rPr lang="en-US" sz="1600" b="0" dirty="0" smtClean="0">
                <a:solidFill>
                  <a:srgbClr val="000000"/>
                </a:solidFill>
                <a:latin typeface="Times New Roman"/>
                <a:ea typeface="ヒラギノ角ゴ Pro W3"/>
              </a:rPr>
              <a:t>based </a:t>
            </a:r>
            <a:r>
              <a:rPr lang="en-US" sz="1600" b="0" dirty="0" smtClean="0">
                <a:solidFill>
                  <a:srgbClr val="000000"/>
                </a:solidFill>
                <a:latin typeface="Times New Roman"/>
                <a:ea typeface="ヒラギノ角ゴ Pro W3"/>
              </a:rPr>
              <a:t>on</a:t>
            </a:r>
          </a:p>
          <a:p>
            <a:r>
              <a:rPr lang="en-US" sz="1600" b="0" dirty="0" smtClean="0">
                <a:solidFill>
                  <a:srgbClr val="000000"/>
                </a:solidFill>
                <a:latin typeface="Times New Roman"/>
                <a:ea typeface="ヒラギノ角ゴ Pro W3"/>
              </a:rPr>
              <a:t> </a:t>
            </a:r>
            <a:r>
              <a:rPr lang="en-US" sz="1600" b="0" dirty="0" smtClean="0">
                <a:solidFill>
                  <a:srgbClr val="000000"/>
                </a:solidFill>
                <a:latin typeface="Times New Roman"/>
                <a:ea typeface="ヒラギノ角ゴ Pro W3"/>
              </a:rPr>
              <a:t>   Topics </a:t>
            </a:r>
            <a:r>
              <a:rPr lang="en-US" sz="1600" b="0" dirty="0" smtClean="0">
                <a:solidFill>
                  <a:srgbClr val="000000"/>
                </a:solidFill>
                <a:latin typeface="Times New Roman"/>
                <a:ea typeface="ヒラギノ角ゴ Pro W3"/>
              </a:rPr>
              <a:t>of </a:t>
            </a:r>
            <a:r>
              <a:rPr lang="en-US" sz="1600" b="0" dirty="0" smtClean="0">
                <a:solidFill>
                  <a:srgbClr val="000000"/>
                </a:solidFill>
                <a:latin typeface="Times New Roman"/>
                <a:ea typeface="ヒラギノ角ゴ Pro W3"/>
              </a:rPr>
              <a:t>Interest</a:t>
            </a:r>
          </a:p>
          <a:p>
            <a:r>
              <a:rPr lang="en-US" sz="1600" b="0" dirty="0" smtClean="0">
                <a:solidFill>
                  <a:srgbClr val="000000"/>
                </a:solidFill>
                <a:latin typeface="Times New Roman"/>
                <a:ea typeface="ヒラギノ角ゴ Pro W3"/>
              </a:rPr>
              <a:t> </a:t>
            </a:r>
            <a:r>
              <a:rPr lang="en-US" sz="1600" b="0" dirty="0" smtClean="0">
                <a:solidFill>
                  <a:srgbClr val="000000"/>
                </a:solidFill>
                <a:latin typeface="Times New Roman"/>
                <a:ea typeface="ヒラギノ角ゴ Pro W3"/>
              </a:rPr>
              <a:t>  </a:t>
            </a:r>
            <a:r>
              <a:rPr lang="en-US" sz="1600" b="0" dirty="0" smtClean="0">
                <a:solidFill>
                  <a:srgbClr val="000000"/>
                </a:solidFill>
                <a:latin typeface="Times New Roman"/>
                <a:ea typeface="ヒラギノ角ゴ Pro W3"/>
              </a:rPr>
              <a:t>(TOI) and </a:t>
            </a:r>
            <a:r>
              <a:rPr lang="en-US" sz="1600" b="0" dirty="0" smtClean="0">
                <a:solidFill>
                  <a:srgbClr val="000000"/>
                </a:solidFill>
                <a:latin typeface="Times New Roman"/>
                <a:ea typeface="ヒラギノ角ゴ Pro W3"/>
              </a:rPr>
              <a:t>URLs</a:t>
            </a:r>
          </a:p>
          <a:p>
            <a:r>
              <a:rPr lang="en-US" sz="1600" b="0" dirty="0" smtClean="0">
                <a:solidFill>
                  <a:srgbClr val="000000"/>
                </a:solidFill>
                <a:latin typeface="Times New Roman"/>
                <a:ea typeface="ヒラギノ角ゴ Pro W3"/>
              </a:rPr>
              <a:t> </a:t>
            </a:r>
            <a:r>
              <a:rPr lang="en-US" sz="1600" b="0" dirty="0" smtClean="0">
                <a:solidFill>
                  <a:srgbClr val="000000"/>
                </a:solidFill>
                <a:latin typeface="Times New Roman"/>
                <a:ea typeface="ヒラギノ角ゴ Pro W3"/>
              </a:rPr>
              <a:t>   visited; </a:t>
            </a:r>
          </a:p>
          <a:p>
            <a:r>
              <a:rPr lang="en-US" sz="1600" b="0" dirty="0" smtClean="0">
                <a:solidFill>
                  <a:srgbClr val="000000"/>
                </a:solidFill>
                <a:latin typeface="Times New Roman"/>
                <a:ea typeface="ヒラギノ角ゴ Pro W3"/>
              </a:rPr>
              <a:t>(</a:t>
            </a:r>
            <a:r>
              <a:rPr lang="en-US" sz="1600" b="0" dirty="0" smtClean="0">
                <a:solidFill>
                  <a:srgbClr val="000000"/>
                </a:solidFill>
                <a:latin typeface="Times New Roman"/>
                <a:ea typeface="ヒラギノ角ゴ Pro W3"/>
              </a:rPr>
              <a:t>bottom) overlap</a:t>
            </a:r>
          </a:p>
          <a:p>
            <a:r>
              <a:rPr lang="en-US" sz="1600" b="0" dirty="0" smtClean="0">
                <a:solidFill>
                  <a:srgbClr val="000000"/>
                </a:solidFill>
                <a:latin typeface="Times New Roman"/>
                <a:ea typeface="ヒラギノ角ゴ Pro W3"/>
              </a:rPr>
              <a:t> </a:t>
            </a:r>
            <a:r>
              <a:rPr lang="en-US" sz="1600" b="0" dirty="0" smtClean="0">
                <a:solidFill>
                  <a:srgbClr val="000000"/>
                </a:solidFill>
                <a:latin typeface="Times New Roman"/>
                <a:ea typeface="ヒラギノ角ゴ Pro W3"/>
              </a:rPr>
              <a:t>    revealing groups</a:t>
            </a:r>
          </a:p>
          <a:p>
            <a:r>
              <a:rPr lang="en-US" sz="1600" b="0" dirty="0" smtClean="0">
                <a:solidFill>
                  <a:srgbClr val="000000"/>
                </a:solidFill>
                <a:latin typeface="Times New Roman"/>
                <a:ea typeface="ヒラギノ角ゴ Pro W3"/>
              </a:rPr>
              <a:t> </a:t>
            </a:r>
            <a:r>
              <a:rPr lang="en-US" sz="1600" b="0" dirty="0" smtClean="0">
                <a:solidFill>
                  <a:srgbClr val="000000"/>
                </a:solidFill>
                <a:latin typeface="Times New Roman"/>
                <a:ea typeface="ヒラギノ角ゴ Pro W3"/>
              </a:rPr>
              <a:t>    with special</a:t>
            </a:r>
          </a:p>
          <a:p>
            <a:r>
              <a:rPr lang="en-US" sz="1600" b="0" dirty="0" smtClean="0">
                <a:solidFill>
                  <a:srgbClr val="000000"/>
                </a:solidFill>
                <a:latin typeface="Times New Roman"/>
                <a:ea typeface="ヒラギノ角ゴ Pro W3"/>
              </a:rPr>
              <a:t> </a:t>
            </a:r>
            <a:r>
              <a:rPr lang="en-US" sz="1600" b="0" dirty="0" smtClean="0">
                <a:solidFill>
                  <a:srgbClr val="000000"/>
                </a:solidFill>
                <a:latin typeface="Times New Roman"/>
                <a:ea typeface="ヒラギノ角ゴ Pro W3"/>
              </a:rPr>
              <a:t>    interests</a:t>
            </a:r>
            <a:endParaRPr lang="en-US"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C7. Streamlined User Access with IDs</a:t>
            </a:r>
            <a:endParaRPr lang="en-US" dirty="0"/>
          </a:p>
        </p:txBody>
      </p:sp>
      <p:sp>
        <p:nvSpPr>
          <p:cNvPr id="3" name="Content Placeholder 2"/>
          <p:cNvSpPr>
            <a:spLocks noGrp="1"/>
          </p:cNvSpPr>
          <p:nvPr>
            <p:ph idx="1"/>
          </p:nvPr>
        </p:nvSpPr>
        <p:spPr/>
        <p:txBody>
          <a:bodyPr/>
          <a:lstStyle/>
          <a:p>
            <a:r>
              <a:rPr lang="en-US" dirty="0" smtClean="0"/>
              <a:t>Multiple partner sites, each with own Internet identities (IDs)</a:t>
            </a:r>
          </a:p>
          <a:p>
            <a:r>
              <a:rPr lang="en-US" dirty="0" smtClean="0"/>
              <a:t>Web 2.0 sites, where users login</a:t>
            </a:r>
          </a:p>
          <a:p>
            <a:endParaRPr lang="en-US" dirty="0" smtClean="0"/>
          </a:p>
          <a:p>
            <a:r>
              <a:rPr lang="en-US" dirty="0" err="1" smtClean="0"/>
              <a:t>OpenID</a:t>
            </a:r>
            <a:endParaRPr lang="en-US" dirty="0" smtClean="0"/>
          </a:p>
          <a:p>
            <a:endParaRPr lang="en-US" dirty="0" smtClean="0"/>
          </a:p>
          <a:p>
            <a:r>
              <a:rPr lang="en-US" dirty="0" smtClean="0"/>
              <a:t>Eventually, an integrated social network graph with integrated user profiles</a:t>
            </a:r>
            <a:endParaRPr lang="en-US" dirty="0"/>
          </a:p>
        </p:txBody>
      </p:sp>
      <p:sp>
        <p:nvSpPr>
          <p:cNvPr id="4" name="Slide Number Placeholder 3"/>
          <p:cNvSpPr>
            <a:spLocks noGrp="1"/>
          </p:cNvSpPr>
          <p:nvPr>
            <p:ph type="sldNum" sz="quarter" idx="12"/>
          </p:nvPr>
        </p:nvSpPr>
        <p:spPr/>
        <p:txBody>
          <a:bodyPr/>
          <a:lstStyle/>
          <a:p>
            <a:pPr>
              <a:defRPr/>
            </a:pPr>
            <a:fld id="{65564D9D-38AD-4D32-A802-7F9E5541B4AC}"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txBody>
          <a:bodyPr/>
          <a:lstStyle/>
          <a:p>
            <a:r>
              <a:rPr lang="en-US" dirty="0" smtClean="0"/>
              <a:t>C8. Web 2.0 with Multiple Social Network System Interconnection</a:t>
            </a:r>
            <a:endParaRPr lang="en-US" dirty="0"/>
          </a:p>
        </p:txBody>
      </p:sp>
      <p:sp>
        <p:nvSpPr>
          <p:cNvPr id="3" name="Content Placeholder 2"/>
          <p:cNvSpPr>
            <a:spLocks noGrp="1"/>
          </p:cNvSpPr>
          <p:nvPr>
            <p:ph idx="1"/>
          </p:nvPr>
        </p:nvSpPr>
        <p:spPr>
          <a:xfrm>
            <a:off x="457200" y="1905000"/>
            <a:ext cx="8229600" cy="4525963"/>
          </a:xfrm>
        </p:spPr>
        <p:txBody>
          <a:bodyPr/>
          <a:lstStyle/>
          <a:p>
            <a:r>
              <a:rPr lang="en-US" dirty="0" smtClean="0"/>
              <a:t>Build and identify a user base with:</a:t>
            </a:r>
          </a:p>
          <a:p>
            <a:pPr lvl="1"/>
            <a:r>
              <a:rPr lang="en-US" dirty="0" smtClean="0"/>
              <a:t>Twitter</a:t>
            </a:r>
          </a:p>
          <a:p>
            <a:pPr lvl="1"/>
            <a:r>
              <a:rPr lang="en-US" dirty="0" err="1" smtClean="0"/>
              <a:t>Facebook</a:t>
            </a:r>
            <a:r>
              <a:rPr lang="en-US" dirty="0" smtClean="0"/>
              <a:t>, …</a:t>
            </a:r>
          </a:p>
          <a:p>
            <a:r>
              <a:rPr lang="en-US" dirty="0" smtClean="0"/>
              <a:t>Start w. </a:t>
            </a:r>
            <a:r>
              <a:rPr lang="en-US" dirty="0" err="1" smtClean="0"/>
              <a:t>Drupal</a:t>
            </a:r>
            <a:r>
              <a:rPr lang="en-US" dirty="0" smtClean="0"/>
              <a:t> “rewards” plug-in modules</a:t>
            </a:r>
          </a:p>
          <a:p>
            <a:pPr lvl="1"/>
            <a:r>
              <a:rPr lang="en-US" dirty="0" smtClean="0"/>
              <a:t>User Points: manage user points for actions</a:t>
            </a:r>
          </a:p>
          <a:p>
            <a:pPr lvl="1"/>
            <a:r>
              <a:rPr lang="en-US" dirty="0" smtClean="0"/>
              <a:t>User Points Top Contributors: over the user lifetime, or over a defined time period</a:t>
            </a:r>
          </a:p>
          <a:p>
            <a:pPr lvl="1"/>
            <a:r>
              <a:rPr lang="en-US" dirty="0" smtClean="0"/>
              <a:t>User Badges: triggered by point totals</a:t>
            </a:r>
          </a:p>
          <a:p>
            <a:r>
              <a:rPr lang="en-US" dirty="0" smtClean="0"/>
              <a:t>Towards </a:t>
            </a:r>
            <a:r>
              <a:rPr lang="en-US" dirty="0" smtClean="0"/>
              <a:t> benefits of stackoverflow.com</a:t>
            </a:r>
            <a:endParaRPr lang="en-US" dirty="0" smtClean="0"/>
          </a:p>
        </p:txBody>
      </p:sp>
      <p:sp>
        <p:nvSpPr>
          <p:cNvPr id="4" name="Slide Number Placeholder 3"/>
          <p:cNvSpPr>
            <a:spLocks noGrp="1"/>
          </p:cNvSpPr>
          <p:nvPr>
            <p:ph type="sldNum" sz="quarter" idx="12"/>
          </p:nvPr>
        </p:nvSpPr>
        <p:spPr/>
        <p:txBody>
          <a:bodyPr/>
          <a:lstStyle/>
          <a:p>
            <a:pPr>
              <a:defRPr/>
            </a:pPr>
            <a:fld id="{65564D9D-38AD-4D32-A802-7F9E5541B4AC}"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Number Placeholder 5"/>
          <p:cNvSpPr>
            <a:spLocks noGrp="1"/>
          </p:cNvSpPr>
          <p:nvPr>
            <p:ph type="sldNum" sz="quarter" idx="12"/>
          </p:nvPr>
        </p:nvSpPr>
        <p:spPr>
          <a:noFill/>
        </p:spPr>
        <p:txBody>
          <a:bodyPr/>
          <a:lstStyle/>
          <a:p>
            <a:fld id="{7298DC19-B12B-4427-9E5B-D5201636E0AD}" type="slidenum">
              <a:rPr lang="en-US" smtClean="0"/>
              <a:pPr/>
              <a:t>25</a:t>
            </a:fld>
            <a:endParaRPr lang="en-US" smtClean="0"/>
          </a:p>
        </p:txBody>
      </p:sp>
      <p:sp>
        <p:nvSpPr>
          <p:cNvPr id="276483" name="Rectangle 4"/>
          <p:cNvSpPr>
            <a:spLocks noGrp="1" noChangeArrowheads="1"/>
          </p:cNvSpPr>
          <p:nvPr>
            <p:ph type="ctrTitle"/>
          </p:nvPr>
        </p:nvSpPr>
        <p:spPr>
          <a:xfrm>
            <a:off x="685800" y="1524000"/>
            <a:ext cx="7772400" cy="1470025"/>
          </a:xfrm>
        </p:spPr>
        <p:txBody>
          <a:bodyPr/>
          <a:lstStyle/>
          <a:p>
            <a:pPr eaLnBrk="1" hangingPunct="1"/>
            <a:r>
              <a:rPr lang="en-US" smtClean="0"/>
              <a:t>Questions?</a:t>
            </a:r>
            <a:br>
              <a:rPr lang="en-US" smtClean="0"/>
            </a:br>
            <a:r>
              <a:rPr lang="en-US" smtClean="0"/>
              <a:t>Discussion?</a:t>
            </a:r>
          </a:p>
        </p:txBody>
      </p:sp>
      <p:sp>
        <p:nvSpPr>
          <p:cNvPr id="276484" name="Rectangle 5"/>
          <p:cNvSpPr>
            <a:spLocks noGrp="1" noChangeArrowheads="1"/>
          </p:cNvSpPr>
          <p:nvPr>
            <p:ph type="subTitle" idx="1"/>
          </p:nvPr>
        </p:nvSpPr>
        <p:spPr>
          <a:xfrm>
            <a:off x="1371600" y="3886200"/>
            <a:ext cx="6400800" cy="2514600"/>
          </a:xfrm>
        </p:spPr>
        <p:txBody>
          <a:bodyPr/>
          <a:lstStyle/>
          <a:p>
            <a:pPr eaLnBrk="1" hangingPunct="1"/>
            <a:endParaRPr lang="en-US" smtClean="0"/>
          </a:p>
          <a:p>
            <a:pPr eaLnBrk="1" hangingPunct="1"/>
            <a:r>
              <a:rPr lang="en-US" smtClean="0"/>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514350" indent="-514350">
              <a:buFont typeface="+mj-lt"/>
              <a:buAutoNum type="alphaUcPeriod"/>
            </a:pPr>
            <a:r>
              <a:rPr lang="en-US" dirty="0" smtClean="0"/>
              <a:t>Origins</a:t>
            </a:r>
          </a:p>
          <a:p>
            <a:pPr marL="514350" indent="-514350">
              <a:buFont typeface="+mj-lt"/>
              <a:buAutoNum type="alphaUcPeriod"/>
            </a:pPr>
            <a:endParaRPr lang="en-US" dirty="0" smtClean="0"/>
          </a:p>
          <a:p>
            <a:pPr marL="514350" indent="-514350">
              <a:buFont typeface="+mj-lt"/>
              <a:buAutoNum type="alphaUcPeriod"/>
            </a:pPr>
            <a:r>
              <a:rPr lang="en-US" dirty="0" smtClean="0"/>
              <a:t>Ensemble from 4 different viewpoints</a:t>
            </a:r>
          </a:p>
          <a:p>
            <a:pPr marL="514350" indent="-514350">
              <a:buFont typeface="+mj-lt"/>
              <a:buAutoNum type="alphaUcPeriod"/>
            </a:pPr>
            <a:endParaRPr lang="en-US" dirty="0" smtClean="0"/>
          </a:p>
          <a:p>
            <a:pPr marL="514350" indent="-514350">
              <a:buFont typeface="+mj-lt"/>
              <a:buAutoNum type="alphaUcPeriod"/>
            </a:pPr>
            <a:r>
              <a:rPr lang="en-US" dirty="0" smtClean="0"/>
              <a:t>PDP-8: Clusters, 8 principles</a:t>
            </a:r>
            <a:endParaRPr lang="en-US" dirty="0"/>
          </a:p>
        </p:txBody>
      </p:sp>
      <p:sp>
        <p:nvSpPr>
          <p:cNvPr id="4" name="Slide Number Placeholder 3"/>
          <p:cNvSpPr>
            <a:spLocks noGrp="1"/>
          </p:cNvSpPr>
          <p:nvPr>
            <p:ph type="sldNum" sz="quarter" idx="12"/>
          </p:nvPr>
        </p:nvSpPr>
        <p:spPr/>
        <p:txBody>
          <a:bodyPr/>
          <a:lstStyle/>
          <a:p>
            <a:pPr>
              <a:defRPr/>
            </a:pPr>
            <a:fld id="{65564D9D-38AD-4D32-A802-7F9E5541B4AC}"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Origins</a:t>
            </a:r>
            <a:endParaRPr lang="en-US" dirty="0"/>
          </a:p>
        </p:txBody>
      </p:sp>
      <p:sp>
        <p:nvSpPr>
          <p:cNvPr id="3" name="Content Placeholder 2"/>
          <p:cNvSpPr>
            <a:spLocks noGrp="1"/>
          </p:cNvSpPr>
          <p:nvPr>
            <p:ph idx="1"/>
          </p:nvPr>
        </p:nvSpPr>
        <p:spPr/>
        <p:txBody>
          <a:bodyPr/>
          <a:lstStyle/>
          <a:p>
            <a:r>
              <a:rPr lang="en-US" dirty="0" smtClean="0"/>
              <a:t>Ensemble is part of USA NSF’s National Science Digital Library.</a:t>
            </a:r>
          </a:p>
          <a:p>
            <a:r>
              <a:rPr lang="en-US" dirty="0" smtClean="0"/>
              <a:t>It arose in part as a result of NSF funded DL efforts dating back to 1991.</a:t>
            </a:r>
          </a:p>
          <a:p>
            <a:r>
              <a:rPr lang="en-US" dirty="0" smtClean="0"/>
              <a:t>More directly, it arose as a computing education related DL effort, in the line of CSTC and CITIDEL. (See next 4 slides …)</a:t>
            </a:r>
          </a:p>
          <a:p>
            <a:r>
              <a:rPr lang="en-US" dirty="0" smtClean="0"/>
              <a:t>Then, in part B, we can consider Ensemble from five different viewpoints.</a:t>
            </a:r>
            <a:endParaRPr lang="en-US" dirty="0"/>
          </a:p>
        </p:txBody>
      </p:sp>
      <p:sp>
        <p:nvSpPr>
          <p:cNvPr id="4" name="Slide Number Placeholder 3"/>
          <p:cNvSpPr>
            <a:spLocks noGrp="1"/>
          </p:cNvSpPr>
          <p:nvPr>
            <p:ph type="sldNum" sz="quarter" idx="12"/>
          </p:nvPr>
        </p:nvSpPr>
        <p:spPr/>
        <p:txBody>
          <a:bodyPr/>
          <a:lstStyle/>
          <a:p>
            <a:pPr>
              <a:defRPr/>
            </a:pPr>
            <a:fld id="{65564D9D-38AD-4D32-A802-7F9E5541B4AC}"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5000"/>
          </a:schemeClr>
        </a:solidFill>
        <a:effectLst/>
      </p:bgPr>
    </p:bg>
    <p:spTree>
      <p:nvGrpSpPr>
        <p:cNvPr id="1" name=""/>
        <p:cNvGrpSpPr/>
        <p:nvPr/>
      </p:nvGrpSpPr>
      <p:grpSpPr>
        <a:xfrm>
          <a:off x="0" y="0"/>
          <a:ext cx="0" cy="0"/>
          <a:chOff x="0" y="0"/>
          <a:chExt cx="0" cy="0"/>
        </a:xfrm>
      </p:grpSpPr>
      <p:pic>
        <p:nvPicPr>
          <p:cNvPr id="664577" name="Picture 1"/>
          <p:cNvPicPr>
            <a:picLocks noChangeAspect="1" noChangeArrowheads="1"/>
          </p:cNvPicPr>
          <p:nvPr/>
        </p:nvPicPr>
        <p:blipFill>
          <a:blip r:embed="rId3" cstate="print"/>
          <a:srcRect/>
          <a:stretch>
            <a:fillRect/>
          </a:stretch>
        </p:blipFill>
        <p:spPr bwMode="auto">
          <a:xfrm>
            <a:off x="1219200" y="142875"/>
            <a:ext cx="10744200" cy="6715125"/>
          </a:xfrm>
          <a:prstGeom prst="rect">
            <a:avLst/>
          </a:prstGeom>
          <a:solidFill>
            <a:schemeClr val="bg1"/>
          </a:solidFill>
          <a:ln w="9525">
            <a:noFill/>
            <a:miter lim="800000"/>
            <a:headEnd/>
            <a:tailEnd/>
          </a:ln>
        </p:spPr>
      </p:pic>
      <p:sp>
        <p:nvSpPr>
          <p:cNvPr id="2" name="Title 1"/>
          <p:cNvSpPr>
            <a:spLocks noGrp="1"/>
          </p:cNvSpPr>
          <p:nvPr>
            <p:ph type="title"/>
          </p:nvPr>
        </p:nvSpPr>
        <p:spPr>
          <a:xfrm>
            <a:off x="457200" y="0"/>
            <a:ext cx="8229600" cy="792162"/>
          </a:xfrm>
          <a:solidFill>
            <a:schemeClr val="bg1"/>
          </a:solidFill>
        </p:spPr>
        <p:txBody>
          <a:bodyPr/>
          <a:lstStyle/>
          <a:p>
            <a:r>
              <a:rPr lang="en-US" dirty="0" smtClean="0"/>
              <a:t>www.nsdl.org</a:t>
            </a:r>
            <a:endParaRPr lang="en-US" dirty="0"/>
          </a:p>
        </p:txBody>
      </p:sp>
      <p:sp>
        <p:nvSpPr>
          <p:cNvPr id="4" name="Slide Number Placeholder 3"/>
          <p:cNvSpPr>
            <a:spLocks noGrp="1"/>
          </p:cNvSpPr>
          <p:nvPr>
            <p:ph type="sldNum" sz="quarter" idx="12"/>
          </p:nvPr>
        </p:nvSpPr>
        <p:spPr/>
        <p:txBody>
          <a:bodyPr/>
          <a:lstStyle/>
          <a:p>
            <a:pPr>
              <a:defRPr/>
            </a:pPr>
            <a:fld id="{65564D9D-38AD-4D32-A802-7F9E5541B4AC}" type="slidenum">
              <a:rPr lang="en-US" smtClean="0"/>
              <a:pPr>
                <a:defRPr/>
              </a:pPr>
              <a:t>5</a:t>
            </a:fld>
            <a:endParaRPr lang="en-US"/>
          </a:p>
        </p:txBody>
      </p:sp>
      <p:sp>
        <p:nvSpPr>
          <p:cNvPr id="5" name="Rectangle 4"/>
          <p:cNvSpPr/>
          <p:nvPr/>
        </p:nvSpPr>
        <p:spPr bwMode="auto">
          <a:xfrm>
            <a:off x="0" y="0"/>
            <a:ext cx="1752600" cy="68580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pitchFamily="34" charset="0"/>
            </a:endParaRPr>
          </a:p>
        </p:txBody>
      </p:sp>
      <p:sp>
        <p:nvSpPr>
          <p:cNvPr id="6" name="Rectangle 5"/>
          <p:cNvSpPr/>
          <p:nvPr/>
        </p:nvSpPr>
        <p:spPr bwMode="auto">
          <a:xfrm>
            <a:off x="8077200" y="0"/>
            <a:ext cx="1066800" cy="68580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0275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02756" name="Rectangle 4"/>
          <p:cNvSpPr>
            <a:spLocks noChangeArrowheads="1"/>
          </p:cNvSpPr>
          <p:nvPr/>
        </p:nvSpPr>
        <p:spPr bwMode="auto">
          <a:xfrm>
            <a:off x="685800" y="6400800"/>
            <a:ext cx="1905000" cy="457200"/>
          </a:xfrm>
          <a:prstGeom prst="rect">
            <a:avLst/>
          </a:prstGeom>
          <a:noFill/>
          <a:ln w="9525">
            <a:noFill/>
            <a:miter lim="800000"/>
            <a:headEnd/>
            <a:tailEnd/>
          </a:ln>
        </p:spPr>
        <p:txBody>
          <a:bodyPr wrap="none" anchor="ctr"/>
          <a:lstStyle/>
          <a:p>
            <a:endParaRPr lang="en-US"/>
          </a:p>
        </p:txBody>
      </p:sp>
      <p:sp>
        <p:nvSpPr>
          <p:cNvPr id="202757" name="Rectangle 5"/>
          <p:cNvSpPr>
            <a:spLocks noChangeArrowheads="1"/>
          </p:cNvSpPr>
          <p:nvPr/>
        </p:nvSpPr>
        <p:spPr bwMode="auto">
          <a:xfrm>
            <a:off x="3124200" y="6400800"/>
            <a:ext cx="2895600" cy="457200"/>
          </a:xfrm>
          <a:prstGeom prst="rect">
            <a:avLst/>
          </a:prstGeom>
          <a:noFill/>
          <a:ln w="9525">
            <a:noFill/>
            <a:miter lim="800000"/>
            <a:headEnd/>
            <a:tailEnd/>
          </a:ln>
        </p:spPr>
        <p:txBody>
          <a:bodyPr wrap="none" anchor="ctr"/>
          <a:lstStyle/>
          <a:p>
            <a:endParaRPr lang="en-US"/>
          </a:p>
        </p:txBody>
      </p:sp>
      <p:sp>
        <p:nvSpPr>
          <p:cNvPr id="202758" name="Rectangle 6"/>
          <p:cNvSpPr>
            <a:spLocks noChangeArrowheads="1"/>
          </p:cNvSpPr>
          <p:nvPr/>
        </p:nvSpPr>
        <p:spPr bwMode="auto">
          <a:xfrm>
            <a:off x="381000" y="6172200"/>
            <a:ext cx="1905000" cy="457200"/>
          </a:xfrm>
          <a:prstGeom prst="rect">
            <a:avLst/>
          </a:prstGeom>
          <a:noFill/>
          <a:ln w="9525">
            <a:noFill/>
            <a:miter lim="800000"/>
            <a:headEnd/>
            <a:tailEnd/>
          </a:ln>
        </p:spPr>
        <p:txBody>
          <a:bodyPr wrap="none" anchor="ctr"/>
          <a:lstStyle/>
          <a:p>
            <a:endParaRPr lang="en-US"/>
          </a:p>
        </p:txBody>
      </p:sp>
      <p:sp>
        <p:nvSpPr>
          <p:cNvPr id="202759" name="Rectangle 7"/>
          <p:cNvSpPr>
            <a:spLocks noChangeArrowheads="1"/>
          </p:cNvSpPr>
          <p:nvPr/>
        </p:nvSpPr>
        <p:spPr bwMode="auto">
          <a:xfrm>
            <a:off x="3124200" y="6172200"/>
            <a:ext cx="2895600" cy="457200"/>
          </a:xfrm>
          <a:prstGeom prst="rect">
            <a:avLst/>
          </a:prstGeom>
          <a:noFill/>
          <a:ln w="9525">
            <a:noFill/>
            <a:miter lim="800000"/>
            <a:headEnd/>
            <a:tailEnd/>
          </a:ln>
        </p:spPr>
        <p:txBody>
          <a:bodyPr wrap="none" anchor="ctr"/>
          <a:lstStyle/>
          <a:p>
            <a:endParaRPr lang="en-US"/>
          </a:p>
        </p:txBody>
      </p:sp>
      <p:sp>
        <p:nvSpPr>
          <p:cNvPr id="202760" name="Rectangle 8"/>
          <p:cNvSpPr>
            <a:spLocks noGrp="1" noChangeArrowheads="1"/>
          </p:cNvSpPr>
          <p:nvPr>
            <p:ph type="title"/>
          </p:nvPr>
        </p:nvSpPr>
        <p:spPr>
          <a:xfrm>
            <a:off x="304800" y="228600"/>
            <a:ext cx="8610600" cy="876300"/>
          </a:xfrm>
          <a:noFill/>
        </p:spPr>
        <p:txBody>
          <a:bodyPr lIns="92075" tIns="46038" rIns="92075" bIns="46038"/>
          <a:lstStyle/>
          <a:p>
            <a:pPr eaLnBrk="1" hangingPunct="1"/>
            <a:r>
              <a:rPr lang="en-US" sz="4000" dirty="0" smtClean="0"/>
              <a:t>CS Teaching </a:t>
            </a:r>
            <a:r>
              <a:rPr lang="en-US" sz="4000" dirty="0" smtClean="0"/>
              <a:t>Center</a:t>
            </a:r>
            <a:br>
              <a:rPr lang="en-US" sz="4000" dirty="0" smtClean="0"/>
            </a:br>
            <a:r>
              <a:rPr lang="en-US" sz="4000" dirty="0" smtClean="0"/>
              <a:t>(CSTC, 1998, D. Knox et al.)</a:t>
            </a:r>
            <a:endParaRPr lang="en-US" sz="4000" dirty="0" smtClean="0"/>
          </a:p>
        </p:txBody>
      </p:sp>
      <p:sp>
        <p:nvSpPr>
          <p:cNvPr id="202761" name="Rectangle 9"/>
          <p:cNvSpPr>
            <a:spLocks noGrp="1" noChangeArrowheads="1"/>
          </p:cNvSpPr>
          <p:nvPr>
            <p:ph type="body" idx="1"/>
          </p:nvPr>
        </p:nvSpPr>
        <p:spPr>
          <a:xfrm>
            <a:off x="76200" y="1752600"/>
            <a:ext cx="9067800" cy="4114800"/>
          </a:xfrm>
          <a:noFill/>
        </p:spPr>
        <p:txBody>
          <a:bodyPr lIns="92075" tIns="46038" rIns="92075" bIns="46038"/>
          <a:lstStyle/>
          <a:p>
            <a:pPr eaLnBrk="1" hangingPunct="1">
              <a:lnSpc>
                <a:spcPct val="90000"/>
              </a:lnSpc>
              <a:spcBef>
                <a:spcPct val="45000"/>
              </a:spcBef>
            </a:pPr>
            <a:r>
              <a:rPr lang="en-US" sz="2800" dirty="0" smtClean="0"/>
              <a:t>Instead of building large, expensive multimedia packages, that become obsolete and are difficult to re-use, concentrate on </a:t>
            </a:r>
            <a:r>
              <a:rPr lang="en-US" sz="2800" b="1" dirty="0" smtClean="0"/>
              <a:t>small knowledge units</a:t>
            </a:r>
            <a:r>
              <a:rPr lang="en-US" sz="2800" dirty="0" smtClean="0"/>
              <a:t>.</a:t>
            </a:r>
          </a:p>
          <a:p>
            <a:pPr eaLnBrk="1" hangingPunct="1">
              <a:lnSpc>
                <a:spcPct val="90000"/>
              </a:lnSpc>
              <a:spcBef>
                <a:spcPct val="45000"/>
              </a:spcBef>
            </a:pPr>
            <a:r>
              <a:rPr lang="en-US" sz="2800" dirty="0" smtClean="0"/>
              <a:t>Learners benefit from having well-crafted modules that have been </a:t>
            </a:r>
            <a:r>
              <a:rPr lang="en-US" sz="2800" b="1" dirty="0" smtClean="0"/>
              <a:t>reviewed and tested</a:t>
            </a:r>
            <a:r>
              <a:rPr lang="en-US" sz="2800" dirty="0" smtClean="0"/>
              <a:t>.</a:t>
            </a:r>
          </a:p>
          <a:p>
            <a:pPr eaLnBrk="1" hangingPunct="1">
              <a:lnSpc>
                <a:spcPct val="90000"/>
              </a:lnSpc>
              <a:spcBef>
                <a:spcPct val="45000"/>
              </a:spcBef>
            </a:pPr>
            <a:r>
              <a:rPr lang="en-US" sz="2800" dirty="0" smtClean="0"/>
              <a:t>Use digital libraries to build a </a:t>
            </a:r>
            <a:r>
              <a:rPr lang="en-US" sz="2800" b="1" dirty="0" smtClean="0"/>
              <a:t>powerful base</a:t>
            </a:r>
            <a:r>
              <a:rPr lang="en-US" sz="2800" dirty="0" smtClean="0"/>
              <a:t> of support for learners, upon which a variety of courses, self-study tutorials &amp; reference resources can be built.</a:t>
            </a:r>
          </a:p>
          <a:p>
            <a:pPr eaLnBrk="1" hangingPunct="1">
              <a:lnSpc>
                <a:spcPct val="90000"/>
              </a:lnSpc>
              <a:spcBef>
                <a:spcPct val="45000"/>
              </a:spcBef>
            </a:pPr>
            <a:r>
              <a:rPr lang="en-US" sz="2800" dirty="0" smtClean="0"/>
              <a:t>ACM support led to Journal of Educational Resources in Computing (</a:t>
            </a:r>
            <a:r>
              <a:rPr lang="en-US" sz="2800" b="1" dirty="0" smtClean="0">
                <a:solidFill>
                  <a:schemeClr val="tx2"/>
                </a:solidFill>
              </a:rPr>
              <a:t>JERIC</a:t>
            </a:r>
            <a:r>
              <a:rPr lang="en-US" sz="2800" dirty="0" smtClean="0"/>
              <a:t>), </a:t>
            </a:r>
            <a:r>
              <a:rPr lang="en-US" sz="2800" dirty="0" smtClean="0"/>
              <a:t>now a Transactions</a:t>
            </a:r>
            <a:endParaRPr lang="en-US" sz="3600" b="1"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04803"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04804" name="Rectangle 4"/>
          <p:cNvSpPr>
            <a:spLocks noChangeArrowheads="1"/>
          </p:cNvSpPr>
          <p:nvPr/>
        </p:nvSpPr>
        <p:spPr bwMode="auto">
          <a:xfrm>
            <a:off x="685800" y="6400800"/>
            <a:ext cx="1905000" cy="457200"/>
          </a:xfrm>
          <a:prstGeom prst="rect">
            <a:avLst/>
          </a:prstGeom>
          <a:noFill/>
          <a:ln w="9525">
            <a:noFill/>
            <a:miter lim="800000"/>
            <a:headEnd/>
            <a:tailEnd/>
          </a:ln>
        </p:spPr>
        <p:txBody>
          <a:bodyPr wrap="none" anchor="ctr"/>
          <a:lstStyle/>
          <a:p>
            <a:endParaRPr lang="en-US"/>
          </a:p>
        </p:txBody>
      </p:sp>
      <p:sp>
        <p:nvSpPr>
          <p:cNvPr id="204805" name="Rectangle 5"/>
          <p:cNvSpPr>
            <a:spLocks noChangeArrowheads="1"/>
          </p:cNvSpPr>
          <p:nvPr/>
        </p:nvSpPr>
        <p:spPr bwMode="auto">
          <a:xfrm>
            <a:off x="3124200" y="6400800"/>
            <a:ext cx="2895600" cy="457200"/>
          </a:xfrm>
          <a:prstGeom prst="rect">
            <a:avLst/>
          </a:prstGeom>
          <a:noFill/>
          <a:ln w="9525">
            <a:noFill/>
            <a:miter lim="800000"/>
            <a:headEnd/>
            <a:tailEnd/>
          </a:ln>
        </p:spPr>
        <p:txBody>
          <a:bodyPr wrap="none" anchor="ctr"/>
          <a:lstStyle/>
          <a:p>
            <a:endParaRPr lang="en-US"/>
          </a:p>
        </p:txBody>
      </p:sp>
      <p:sp>
        <p:nvSpPr>
          <p:cNvPr id="204806" name="Rectangle 6"/>
          <p:cNvSpPr>
            <a:spLocks noChangeArrowheads="1"/>
          </p:cNvSpPr>
          <p:nvPr/>
        </p:nvSpPr>
        <p:spPr bwMode="auto">
          <a:xfrm>
            <a:off x="381000" y="6172200"/>
            <a:ext cx="1905000" cy="457200"/>
          </a:xfrm>
          <a:prstGeom prst="rect">
            <a:avLst/>
          </a:prstGeom>
          <a:noFill/>
          <a:ln w="9525">
            <a:noFill/>
            <a:miter lim="800000"/>
            <a:headEnd/>
            <a:tailEnd/>
          </a:ln>
        </p:spPr>
        <p:txBody>
          <a:bodyPr wrap="none" anchor="ctr"/>
          <a:lstStyle/>
          <a:p>
            <a:endParaRPr lang="en-US"/>
          </a:p>
        </p:txBody>
      </p:sp>
      <p:sp>
        <p:nvSpPr>
          <p:cNvPr id="204807" name="Rectangle 7"/>
          <p:cNvSpPr>
            <a:spLocks noChangeArrowheads="1"/>
          </p:cNvSpPr>
          <p:nvPr/>
        </p:nvSpPr>
        <p:spPr bwMode="auto">
          <a:xfrm>
            <a:off x="3124200" y="6172200"/>
            <a:ext cx="2895600" cy="457200"/>
          </a:xfrm>
          <a:prstGeom prst="rect">
            <a:avLst/>
          </a:prstGeom>
          <a:noFill/>
          <a:ln w="9525">
            <a:noFill/>
            <a:miter lim="800000"/>
            <a:headEnd/>
            <a:tailEnd/>
          </a:ln>
        </p:spPr>
        <p:txBody>
          <a:bodyPr wrap="none" anchor="ctr"/>
          <a:lstStyle/>
          <a:p>
            <a:endParaRPr lang="en-US"/>
          </a:p>
        </p:txBody>
      </p:sp>
      <p:sp>
        <p:nvSpPr>
          <p:cNvPr id="204808" name="Rectangle 8"/>
          <p:cNvSpPr>
            <a:spLocks noGrp="1" noChangeArrowheads="1"/>
          </p:cNvSpPr>
          <p:nvPr>
            <p:ph type="title"/>
          </p:nvPr>
        </p:nvSpPr>
        <p:spPr>
          <a:xfrm>
            <a:off x="304800" y="76200"/>
            <a:ext cx="8610600" cy="876300"/>
          </a:xfrm>
          <a:noFill/>
        </p:spPr>
        <p:txBody>
          <a:bodyPr lIns="92075" tIns="46038" rIns="92075" bIns="46038"/>
          <a:lstStyle/>
          <a:p>
            <a:pPr eaLnBrk="1" hangingPunct="1"/>
            <a:r>
              <a:rPr lang="en-US" sz="5400" smtClean="0"/>
              <a:t>www.CITIDEL.org</a:t>
            </a:r>
          </a:p>
        </p:txBody>
      </p:sp>
      <p:sp>
        <p:nvSpPr>
          <p:cNvPr id="204809" name="Rectangle 9"/>
          <p:cNvSpPr>
            <a:spLocks noGrp="1" noChangeArrowheads="1"/>
          </p:cNvSpPr>
          <p:nvPr>
            <p:ph type="body" idx="1"/>
          </p:nvPr>
        </p:nvSpPr>
        <p:spPr>
          <a:xfrm>
            <a:off x="533400" y="1447800"/>
            <a:ext cx="7924800" cy="5410200"/>
          </a:xfrm>
          <a:noFill/>
        </p:spPr>
        <p:txBody>
          <a:bodyPr lIns="92075" tIns="46038" rIns="92075" bIns="46038"/>
          <a:lstStyle/>
          <a:p>
            <a:pPr eaLnBrk="1" hangingPunct="1">
              <a:lnSpc>
                <a:spcPct val="80000"/>
              </a:lnSpc>
              <a:spcBef>
                <a:spcPct val="45000"/>
              </a:spcBef>
            </a:pPr>
            <a:r>
              <a:rPr lang="en-US" dirty="0" smtClean="0"/>
              <a:t>2001, led </a:t>
            </a:r>
            <a:r>
              <a:rPr lang="en-US" dirty="0" smtClean="0"/>
              <a:t>by Virginia Tech, with co-PIs:</a:t>
            </a:r>
          </a:p>
          <a:p>
            <a:pPr lvl="1" eaLnBrk="1" hangingPunct="1">
              <a:lnSpc>
                <a:spcPct val="80000"/>
              </a:lnSpc>
              <a:spcBef>
                <a:spcPct val="10000"/>
              </a:spcBef>
            </a:pPr>
            <a:r>
              <a:rPr lang="en-US" sz="3200" dirty="0" smtClean="0"/>
              <a:t>Fox </a:t>
            </a:r>
            <a:r>
              <a:rPr lang="en-US" sz="3200" dirty="0" smtClean="0"/>
              <a:t>(DL </a:t>
            </a:r>
            <a:r>
              <a:rPr lang="en-US" sz="3200" dirty="0" smtClean="0"/>
              <a:t>systems)</a:t>
            </a:r>
          </a:p>
          <a:p>
            <a:pPr lvl="1" eaLnBrk="1" hangingPunct="1">
              <a:lnSpc>
                <a:spcPct val="80000"/>
              </a:lnSpc>
              <a:spcBef>
                <a:spcPct val="10000"/>
              </a:spcBef>
            </a:pPr>
            <a:r>
              <a:rPr lang="en-US" sz="3200" dirty="0" smtClean="0"/>
              <a:t>Lee (history)</a:t>
            </a:r>
          </a:p>
          <a:p>
            <a:pPr lvl="1" eaLnBrk="1" hangingPunct="1">
              <a:lnSpc>
                <a:spcPct val="80000"/>
              </a:lnSpc>
              <a:spcBef>
                <a:spcPct val="10000"/>
              </a:spcBef>
            </a:pPr>
            <a:r>
              <a:rPr lang="en-US" sz="3200" dirty="0" smtClean="0"/>
              <a:t>Perez (user interface, Spanish support)</a:t>
            </a:r>
          </a:p>
          <a:p>
            <a:pPr eaLnBrk="1" hangingPunct="1">
              <a:lnSpc>
                <a:spcPct val="80000"/>
              </a:lnSpc>
              <a:spcBef>
                <a:spcPct val="45000"/>
              </a:spcBef>
            </a:pPr>
            <a:r>
              <a:rPr lang="en-US" b="1" dirty="0" smtClean="0"/>
              <a:t>Partners</a:t>
            </a:r>
          </a:p>
          <a:p>
            <a:pPr lvl="1" eaLnBrk="1" hangingPunct="1">
              <a:lnSpc>
                <a:spcPct val="80000"/>
              </a:lnSpc>
              <a:spcBef>
                <a:spcPct val="25000"/>
              </a:spcBef>
            </a:pPr>
            <a:r>
              <a:rPr lang="en-US" sz="3200" b="1" dirty="0" smtClean="0"/>
              <a:t>College of New Jersey (Knox)</a:t>
            </a:r>
          </a:p>
          <a:p>
            <a:pPr lvl="1" eaLnBrk="1" hangingPunct="1">
              <a:lnSpc>
                <a:spcPct val="80000"/>
              </a:lnSpc>
              <a:spcBef>
                <a:spcPct val="25000"/>
              </a:spcBef>
            </a:pPr>
            <a:r>
              <a:rPr lang="en-US" sz="3200" b="1" dirty="0" err="1" smtClean="0"/>
              <a:t>Hofstra</a:t>
            </a:r>
            <a:r>
              <a:rPr lang="en-US" sz="3200" b="1" dirty="0" smtClean="0"/>
              <a:t> (</a:t>
            </a:r>
            <a:r>
              <a:rPr lang="en-US" sz="3200" b="1" dirty="0" err="1" smtClean="0"/>
              <a:t>Impagliazzo</a:t>
            </a:r>
            <a:r>
              <a:rPr lang="en-US" sz="3200" b="1" dirty="0" smtClean="0"/>
              <a:t>)</a:t>
            </a:r>
          </a:p>
          <a:p>
            <a:pPr lvl="1" eaLnBrk="1" hangingPunct="1">
              <a:lnSpc>
                <a:spcPct val="80000"/>
              </a:lnSpc>
              <a:spcBef>
                <a:spcPct val="25000"/>
              </a:spcBef>
            </a:pPr>
            <a:r>
              <a:rPr lang="en-US" sz="3200" b="1" dirty="0" smtClean="0"/>
              <a:t>Villanova (Cassel) – </a:t>
            </a:r>
            <a:r>
              <a:rPr lang="en-US" sz="3200" b="1" dirty="0" smtClean="0"/>
              <a:t>sustained by Library</a:t>
            </a:r>
            <a:endParaRPr lang="en-US" sz="3200" b="1" dirty="0" smtClean="0"/>
          </a:p>
          <a:p>
            <a:pPr lvl="1" eaLnBrk="1" hangingPunct="1">
              <a:lnSpc>
                <a:spcPct val="80000"/>
              </a:lnSpc>
              <a:spcBef>
                <a:spcPct val="25000"/>
              </a:spcBef>
            </a:pPr>
            <a:r>
              <a:rPr lang="en-US" sz="3200" b="1" dirty="0" smtClean="0"/>
              <a:t>Penn State (Giles)</a:t>
            </a:r>
          </a:p>
          <a:p>
            <a:pPr lvl="1" eaLnBrk="1" hangingPunct="1">
              <a:lnSpc>
                <a:spcPct val="80000"/>
              </a:lnSpc>
              <a:spcBef>
                <a:spcPct val="45000"/>
              </a:spcBef>
            </a:pPr>
            <a:endParaRPr lang="en-US" sz="3200" b="1"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Number Placeholder 5"/>
          <p:cNvSpPr>
            <a:spLocks noGrp="1"/>
          </p:cNvSpPr>
          <p:nvPr>
            <p:ph type="sldNum" sz="quarter" idx="12"/>
          </p:nvPr>
        </p:nvSpPr>
        <p:spPr>
          <a:noFill/>
        </p:spPr>
        <p:txBody>
          <a:bodyPr/>
          <a:lstStyle/>
          <a:p>
            <a:fld id="{1160725B-696A-4984-93DB-931E9D0E91A8}" type="slidenum">
              <a:rPr lang="en-US" smtClean="0"/>
              <a:pPr/>
              <a:t>8</a:t>
            </a:fld>
            <a:endParaRPr lang="en-US" smtClean="0"/>
          </a:p>
        </p:txBody>
      </p:sp>
      <p:sp>
        <p:nvSpPr>
          <p:cNvPr id="203779" name="Rectangle 2"/>
          <p:cNvSpPr>
            <a:spLocks noGrp="1" noChangeArrowheads="1"/>
          </p:cNvSpPr>
          <p:nvPr>
            <p:ph type="title"/>
          </p:nvPr>
        </p:nvSpPr>
        <p:spPr>
          <a:xfrm>
            <a:off x="685800" y="381000"/>
            <a:ext cx="7772400" cy="1143000"/>
          </a:xfrm>
        </p:spPr>
        <p:txBody>
          <a:bodyPr/>
          <a:lstStyle/>
          <a:p>
            <a:pPr eaLnBrk="1" hangingPunct="1"/>
            <a:r>
              <a:rPr lang="en-US" sz="4000" smtClean="0"/>
              <a:t>Computing and Information Technology Interactive Digital Educational Library (CITIDEL)</a:t>
            </a:r>
          </a:p>
        </p:txBody>
      </p:sp>
      <p:sp>
        <p:nvSpPr>
          <p:cNvPr id="203780" name="Rectangle 3"/>
          <p:cNvSpPr>
            <a:spLocks noGrp="1" noChangeArrowheads="1"/>
          </p:cNvSpPr>
          <p:nvPr>
            <p:ph type="body" idx="1"/>
          </p:nvPr>
        </p:nvSpPr>
        <p:spPr>
          <a:xfrm>
            <a:off x="457200" y="2133600"/>
            <a:ext cx="8496300" cy="4114800"/>
          </a:xfrm>
        </p:spPr>
        <p:txBody>
          <a:bodyPr/>
          <a:lstStyle/>
          <a:p>
            <a:pPr eaLnBrk="1" hangingPunct="1">
              <a:lnSpc>
                <a:spcPct val="90000"/>
              </a:lnSpc>
              <a:spcBef>
                <a:spcPct val="70000"/>
              </a:spcBef>
            </a:pPr>
            <a:r>
              <a:rPr lang="en-US" b="1" smtClean="0"/>
              <a:t>Domain</a:t>
            </a:r>
            <a:r>
              <a:rPr lang="en-US" smtClean="0"/>
              <a:t>: computing / information technology</a:t>
            </a:r>
          </a:p>
          <a:p>
            <a:pPr eaLnBrk="1" hangingPunct="1">
              <a:lnSpc>
                <a:spcPct val="90000"/>
              </a:lnSpc>
              <a:spcBef>
                <a:spcPct val="70000"/>
              </a:spcBef>
            </a:pPr>
            <a:r>
              <a:rPr lang="en-US" b="1" smtClean="0"/>
              <a:t>Genre</a:t>
            </a:r>
            <a:r>
              <a:rPr lang="en-US" smtClean="0"/>
              <a:t>: one-stop-shopping for teachers &amp; learners: courseware (CSTC, JERIC), leading DLs (ACM, IEEE-CS, DB&amp;LP, CiteSeer), PlanetMath.org, NCSTRL (technical reports), …</a:t>
            </a:r>
          </a:p>
          <a:p>
            <a:pPr eaLnBrk="1" hangingPunct="1">
              <a:lnSpc>
                <a:spcPct val="90000"/>
              </a:lnSpc>
              <a:spcBef>
                <a:spcPct val="70000"/>
              </a:spcBef>
            </a:pPr>
            <a:r>
              <a:rPr lang="en-US" b="1" smtClean="0"/>
              <a:t>Submission &amp; Collection</a:t>
            </a:r>
            <a:r>
              <a:rPr lang="en-US" smtClean="0"/>
              <a:t>: sub/partner collections </a:t>
            </a:r>
            <a:r>
              <a:rPr lang="en-US" smtClean="0">
                <a:sym typeface="Wingdings" pitchFamily="2" charset="2"/>
              </a:rPr>
              <a:t></a:t>
            </a:r>
            <a:r>
              <a:rPr lang="en-US" smtClean="0"/>
              <a:t> www.citidel.org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9762"/>
          </a:xfrm>
        </p:spPr>
        <p:txBody>
          <a:bodyPr/>
          <a:lstStyle/>
          <a:p>
            <a:r>
              <a:rPr lang="en-US" sz="4000" dirty="0" smtClean="0"/>
              <a:t>B. Ensemble </a:t>
            </a:r>
            <a:r>
              <a:rPr lang="en-US" sz="4000" dirty="0" smtClean="0"/>
              <a:t>from </a:t>
            </a:r>
            <a:r>
              <a:rPr lang="en-US" sz="4000" dirty="0" smtClean="0"/>
              <a:t>5 </a:t>
            </a:r>
            <a:r>
              <a:rPr lang="en-US" sz="4000" dirty="0" smtClean="0"/>
              <a:t>different </a:t>
            </a:r>
            <a:r>
              <a:rPr lang="en-US" sz="4000" dirty="0" smtClean="0"/>
              <a:t>viewpoints</a:t>
            </a:r>
            <a:r>
              <a:rPr lang="en-US" dirty="0" smtClean="0"/>
              <a:t/>
            </a:r>
            <a:br>
              <a:rPr lang="en-US" dirty="0" smtClean="0"/>
            </a:br>
            <a:endParaRPr lang="en-US" dirty="0"/>
          </a:p>
        </p:txBody>
      </p:sp>
      <p:sp>
        <p:nvSpPr>
          <p:cNvPr id="3" name="Content Placeholder 2"/>
          <p:cNvSpPr>
            <a:spLocks noGrp="1"/>
          </p:cNvSpPr>
          <p:nvPr>
            <p:ph idx="1"/>
          </p:nvPr>
        </p:nvSpPr>
        <p:spPr>
          <a:xfrm>
            <a:off x="152400" y="990600"/>
            <a:ext cx="8839200" cy="5364163"/>
          </a:xfrm>
        </p:spPr>
        <p:txBody>
          <a:bodyPr/>
          <a:lstStyle/>
          <a:p>
            <a:pPr marL="514350" indent="-514350">
              <a:buFont typeface="+mj-lt"/>
              <a:buAutoNum type="arabicPeriod"/>
            </a:pPr>
            <a:r>
              <a:rPr lang="en-US" dirty="0" smtClean="0"/>
              <a:t>Interface (</a:t>
            </a:r>
            <a:r>
              <a:rPr lang="en-US" dirty="0" err="1" smtClean="0"/>
              <a:t>Drupal</a:t>
            </a:r>
            <a:r>
              <a:rPr lang="en-US" dirty="0" smtClean="0"/>
              <a:t> homepage)</a:t>
            </a:r>
          </a:p>
          <a:p>
            <a:pPr marL="514350" indent="-514350">
              <a:buFont typeface="+mj-lt"/>
              <a:buAutoNum type="arabicPeriod"/>
            </a:pPr>
            <a:r>
              <a:rPr lang="en-US" dirty="0" smtClean="0"/>
              <a:t>Architecture</a:t>
            </a:r>
          </a:p>
          <a:p>
            <a:pPr marL="514350" indent="-514350">
              <a:buFont typeface="+mj-lt"/>
              <a:buAutoNum type="arabicPeriod"/>
            </a:pPr>
            <a:r>
              <a:rPr lang="en-US" dirty="0" smtClean="0"/>
              <a:t>Poster: Many-to-Many Information Connections in a Distributed DL Portal</a:t>
            </a:r>
          </a:p>
          <a:p>
            <a:pPr marL="514350" indent="-514350">
              <a:buFont typeface="+mj-lt"/>
              <a:buAutoNum type="arabicPeriod"/>
            </a:pPr>
            <a:r>
              <a:rPr lang="en-US" dirty="0" smtClean="0"/>
              <a:t>Three different interpretations</a:t>
            </a:r>
          </a:p>
          <a:p>
            <a:pPr marL="914400" lvl="1" indent="-514350">
              <a:buFont typeface="+mj-lt"/>
              <a:buAutoNum type="arabicPeriod"/>
            </a:pPr>
            <a:r>
              <a:rPr lang="en-US" dirty="0" smtClean="0"/>
              <a:t>Data: Info coll. distributed in location, ownership</a:t>
            </a:r>
          </a:p>
          <a:p>
            <a:pPr marL="914400" lvl="1" indent="-514350">
              <a:buFont typeface="+mj-lt"/>
              <a:buAutoNum type="arabicPeriod"/>
            </a:pPr>
            <a:r>
              <a:rPr lang="en-US" dirty="0" smtClean="0"/>
              <a:t>Info: Different topic domains (stakeholder views)</a:t>
            </a:r>
          </a:p>
          <a:p>
            <a:pPr marL="914400" lvl="1" indent="-514350">
              <a:buFont typeface="+mj-lt"/>
              <a:buAutoNum type="arabicPeriod"/>
            </a:pPr>
            <a:r>
              <a:rPr lang="en-US" dirty="0" smtClean="0"/>
              <a:t>Users: Varied preferred environments</a:t>
            </a:r>
          </a:p>
          <a:p>
            <a:pPr marL="914400" lvl="1" indent="-514350">
              <a:buNone/>
            </a:pPr>
            <a:endParaRPr lang="en-US" dirty="0" smtClean="0"/>
          </a:p>
          <a:p>
            <a:pPr marL="514350" indent="-514350">
              <a:buFont typeface="+mj-lt"/>
              <a:buAutoNum type="arabicPeriod"/>
            </a:pPr>
            <a:r>
              <a:rPr lang="en-US" dirty="0" smtClean="0"/>
              <a:t>8 principles, in 3 clusters</a:t>
            </a:r>
          </a:p>
        </p:txBody>
      </p:sp>
      <p:sp>
        <p:nvSpPr>
          <p:cNvPr id="4" name="Slide Number Placeholder 3"/>
          <p:cNvSpPr>
            <a:spLocks noGrp="1"/>
          </p:cNvSpPr>
          <p:nvPr>
            <p:ph type="sldNum" sz="quarter" idx="12"/>
          </p:nvPr>
        </p:nvSpPr>
        <p:spPr/>
        <p:txBody>
          <a:bodyPr/>
          <a:lstStyle/>
          <a:p>
            <a:pPr>
              <a:defRPr/>
            </a:pPr>
            <a:fld id="{65564D9D-38AD-4D32-A802-7F9E5541B4AC}"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14448</TotalTime>
  <Words>938</Words>
  <Application>Microsoft Office PowerPoint</Application>
  <PresentationFormat>On-screen Show (4:3)</PresentationFormat>
  <Paragraphs>191</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JCDL/ICADL 2010 (Gold Coast, Australia – June 24)  “Ensemble PDP-8: Eight Principles for Distributed Portals”  Edward A. Fox, Yinlin Chen, Monika Akbar, Clifford A. Shaffer, Stephen H. Edwards, Peter Brusilovsky, Dan Garcia, Lois Delcambre, Felicia Decker, David Archer, Richard Furuta, Frank Shipman, Stephen Carpenter, Lillian (Boots) Cassel  </vt:lpstr>
      <vt:lpstr>Acknowledgements</vt:lpstr>
      <vt:lpstr>Outline</vt:lpstr>
      <vt:lpstr>A. Origins</vt:lpstr>
      <vt:lpstr>www.nsdl.org</vt:lpstr>
      <vt:lpstr>CS Teaching Center (CSTC, 1998, D. Knox et al.)</vt:lpstr>
      <vt:lpstr>www.CITIDEL.org</vt:lpstr>
      <vt:lpstr>Computing and Information Technology Interactive Digital Educational Library (CITIDEL)</vt:lpstr>
      <vt:lpstr>B. Ensemble from 5 different viewpoints </vt:lpstr>
      <vt:lpstr>Ensemble Portal </vt:lpstr>
      <vt:lpstr>Ensemble Portal Architecture</vt:lpstr>
      <vt:lpstr>Slide 12</vt:lpstr>
      <vt:lpstr>C. PDP-8 Overview</vt:lpstr>
      <vt:lpstr>C1. Articulation Across Communities using Ontologies</vt:lpstr>
      <vt:lpstr>PSU Syllabus Comparison with Ontology</vt:lpstr>
      <vt:lpstr>C2. Browsing Tailored to Collections </vt:lpstr>
      <vt:lpstr>C4. Metadata Interoperability and Integration</vt:lpstr>
      <vt:lpstr>Metadata and Stylesheets</vt:lpstr>
      <vt:lpstr>C6. Superimposed Information and Annotation Across Distributed Systems</vt:lpstr>
      <vt:lpstr>C3. Integration Across Interfaces and Virtual Environments</vt:lpstr>
      <vt:lpstr>Ensemble in Second Life</vt:lpstr>
      <vt:lpstr>C5. Social Graph Construction using Logging and Metrics</vt:lpstr>
      <vt:lpstr>C7. Streamlined User Access with IDs</vt:lpstr>
      <vt:lpstr>C8. Web 2.0 with Multiple Social Network System Interconnection</vt:lpstr>
      <vt:lpstr>Questions? Discussion?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Streams, Structures, Spaces, Scenarios, and Societies (5S): A Formal Digital Library Framework and Its Applications- Progress Report</dc:title>
  <dc:creator>eNumerate</dc:creator>
  <cp:lastModifiedBy>FOX</cp:lastModifiedBy>
  <cp:revision>267</cp:revision>
  <dcterms:created xsi:type="dcterms:W3CDTF">2004-04-27T15:48:44Z</dcterms:created>
  <dcterms:modified xsi:type="dcterms:W3CDTF">2010-06-23T16:24:28Z</dcterms:modified>
</cp:coreProperties>
</file>