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diagrams/data2.xml" ContentType="application/vnd.openxmlformats-officedocument.drawingml.diagramData+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diagrams/quickStyle3.xml" ContentType="application/vnd.openxmlformats-officedocument.drawingml.diagramStyl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diagrams/colors1.xml" ContentType="application/vnd.openxmlformats-officedocument.drawingml.diagramColors+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diagrams/drawing2.xml" ContentType="application/vnd.ms-office.drawingml.diagramDrawing+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diagrams/colors2.xml" ContentType="application/vnd.openxmlformats-officedocument.drawingml.diagramColors+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diagrams/drawing1.xml" ContentType="application/vnd.ms-office.drawingml.diagramDrawing+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notesSlides/notesSlide55.xml" ContentType="application/vnd.openxmlformats-officedocument.presentationml.notesSlide+xml"/>
  <Default Extension="jpeg" ContentType="image/jpeg"/>
  <Override PartName="/ppt/notesSlides/notesSlide100.xml" ContentType="application/vnd.openxmlformats-officedocument.presentationml.notesSlide+xml"/>
  <Override PartName="/ppt/notesSlides/notesSlide111.xml" ContentType="application/vnd.openxmlformats-officedocument.presentationml.notesSlide+xml"/>
  <Override PartName="/ppt/diagrams/quickStyle1.xml" ContentType="application/vnd.openxmlformats-officedocument.drawingml.diagramStyl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notesSlides/notesSlide288.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notesSlides/notesSlide112.xml" ContentType="application/vnd.openxmlformats-officedocument.presentationml.notesSlide+xml"/>
  <Override PartName="/ppt/diagrams/quickStyle2.xml" ContentType="application/vnd.openxmlformats-officedocument.drawingml.diagramStyl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00"/>
  </p:notesMasterIdLst>
  <p:handoutMasterIdLst>
    <p:handoutMasterId r:id="rId301"/>
  </p:handoutMasterIdLst>
  <p:sldIdLst>
    <p:sldId id="648" r:id="rId2"/>
    <p:sldId id="1235" r:id="rId3"/>
    <p:sldId id="1269" r:id="rId4"/>
    <p:sldId id="1270" r:id="rId5"/>
    <p:sldId id="1236" r:id="rId6"/>
    <p:sldId id="1240" r:id="rId7"/>
    <p:sldId id="1238" r:id="rId8"/>
    <p:sldId id="1234" r:id="rId9"/>
    <p:sldId id="491" r:id="rId10"/>
    <p:sldId id="1018" r:id="rId11"/>
    <p:sldId id="972" r:id="rId12"/>
    <p:sldId id="1020" r:id="rId13"/>
    <p:sldId id="659" r:id="rId14"/>
    <p:sldId id="1227" r:id="rId15"/>
    <p:sldId id="1228" r:id="rId16"/>
    <p:sldId id="660" r:id="rId17"/>
    <p:sldId id="662" r:id="rId18"/>
    <p:sldId id="663" r:id="rId19"/>
    <p:sldId id="664" r:id="rId20"/>
    <p:sldId id="1003" r:id="rId21"/>
    <p:sldId id="715" r:id="rId22"/>
    <p:sldId id="716" r:id="rId23"/>
    <p:sldId id="713" r:id="rId24"/>
    <p:sldId id="971" r:id="rId25"/>
    <p:sldId id="714" r:id="rId26"/>
    <p:sldId id="719" r:id="rId27"/>
    <p:sldId id="721" r:id="rId28"/>
    <p:sldId id="903" r:id="rId29"/>
    <p:sldId id="904" r:id="rId30"/>
    <p:sldId id="717" r:id="rId31"/>
    <p:sldId id="718" r:id="rId32"/>
    <p:sldId id="723" r:id="rId33"/>
    <p:sldId id="1176" r:id="rId34"/>
    <p:sldId id="695" r:id="rId35"/>
    <p:sldId id="699" r:id="rId36"/>
    <p:sldId id="700" r:id="rId37"/>
    <p:sldId id="698" r:id="rId38"/>
    <p:sldId id="697" r:id="rId39"/>
    <p:sldId id="720" r:id="rId40"/>
    <p:sldId id="722" r:id="rId41"/>
    <p:sldId id="675" r:id="rId42"/>
    <p:sldId id="684" r:id="rId43"/>
    <p:sldId id="666" r:id="rId44"/>
    <p:sldId id="694" r:id="rId45"/>
    <p:sldId id="703" r:id="rId46"/>
    <p:sldId id="685" r:id="rId47"/>
    <p:sldId id="688" r:id="rId48"/>
    <p:sldId id="1191" r:id="rId49"/>
    <p:sldId id="1192" r:id="rId50"/>
    <p:sldId id="1239" r:id="rId51"/>
    <p:sldId id="1194" r:id="rId52"/>
    <p:sldId id="1196" r:id="rId53"/>
    <p:sldId id="1197" r:id="rId54"/>
    <p:sldId id="1198" r:id="rId55"/>
    <p:sldId id="1199" r:id="rId56"/>
    <p:sldId id="1200" r:id="rId57"/>
    <p:sldId id="1201" r:id="rId58"/>
    <p:sldId id="1202" r:id="rId59"/>
    <p:sldId id="1203" r:id="rId60"/>
    <p:sldId id="1206" r:id="rId61"/>
    <p:sldId id="1207" r:id="rId62"/>
    <p:sldId id="1208" r:id="rId63"/>
    <p:sldId id="1209" r:id="rId64"/>
    <p:sldId id="1210" r:id="rId65"/>
    <p:sldId id="1211" r:id="rId66"/>
    <p:sldId id="1212" r:id="rId67"/>
    <p:sldId id="1213" r:id="rId68"/>
    <p:sldId id="1214" r:id="rId69"/>
    <p:sldId id="1215" r:id="rId70"/>
    <p:sldId id="1216" r:id="rId71"/>
    <p:sldId id="1217" r:id="rId72"/>
    <p:sldId id="1218" r:id="rId73"/>
    <p:sldId id="1219" r:id="rId74"/>
    <p:sldId id="1220" r:id="rId75"/>
    <p:sldId id="1221" r:id="rId76"/>
    <p:sldId id="1222" r:id="rId77"/>
    <p:sldId id="1223" r:id="rId78"/>
    <p:sldId id="1224" r:id="rId79"/>
    <p:sldId id="1225" r:id="rId80"/>
    <p:sldId id="670" r:id="rId81"/>
    <p:sldId id="1004" r:id="rId82"/>
    <p:sldId id="976" r:id="rId83"/>
    <p:sldId id="977" r:id="rId84"/>
    <p:sldId id="978" r:id="rId85"/>
    <p:sldId id="1153" r:id="rId86"/>
    <p:sldId id="1154" r:id="rId87"/>
    <p:sldId id="1155" r:id="rId88"/>
    <p:sldId id="1156" r:id="rId89"/>
    <p:sldId id="1157" r:id="rId90"/>
    <p:sldId id="1158" r:id="rId91"/>
    <p:sldId id="1161" r:id="rId92"/>
    <p:sldId id="1162" r:id="rId93"/>
    <p:sldId id="1163" r:id="rId94"/>
    <p:sldId id="671" r:id="rId95"/>
    <p:sldId id="1005" r:id="rId96"/>
    <p:sldId id="852" r:id="rId97"/>
    <p:sldId id="689" r:id="rId98"/>
    <p:sldId id="690" r:id="rId99"/>
    <p:sldId id="853" r:id="rId100"/>
    <p:sldId id="907" r:id="rId101"/>
    <p:sldId id="923" r:id="rId102"/>
    <p:sldId id="924" r:id="rId103"/>
    <p:sldId id="925" r:id="rId104"/>
    <p:sldId id="926" r:id="rId105"/>
    <p:sldId id="927" r:id="rId106"/>
    <p:sldId id="908" r:id="rId107"/>
    <p:sldId id="984" r:id="rId108"/>
    <p:sldId id="672" r:id="rId109"/>
    <p:sldId id="1006" r:id="rId110"/>
    <p:sldId id="1169" r:id="rId111"/>
    <p:sldId id="673" r:id="rId112"/>
    <p:sldId id="1007" r:id="rId113"/>
    <p:sldId id="674" r:id="rId114"/>
    <p:sldId id="1008" r:id="rId115"/>
    <p:sldId id="676" r:id="rId116"/>
    <p:sldId id="686" r:id="rId117"/>
    <p:sldId id="1271" r:id="rId118"/>
    <p:sldId id="913" r:id="rId119"/>
    <p:sldId id="678" r:id="rId120"/>
    <p:sldId id="1009" r:id="rId121"/>
    <p:sldId id="679" r:id="rId122"/>
    <p:sldId id="1010" r:id="rId123"/>
    <p:sldId id="680" r:id="rId124"/>
    <p:sldId id="1011" r:id="rId125"/>
    <p:sldId id="739" r:id="rId126"/>
    <p:sldId id="806" r:id="rId127"/>
    <p:sldId id="733" r:id="rId128"/>
    <p:sldId id="734" r:id="rId129"/>
    <p:sldId id="735" r:id="rId130"/>
    <p:sldId id="736" r:id="rId131"/>
    <p:sldId id="737" r:id="rId132"/>
    <p:sldId id="738" r:id="rId133"/>
    <p:sldId id="844" r:id="rId134"/>
    <p:sldId id="726" r:id="rId135"/>
    <p:sldId id="724" r:id="rId136"/>
    <p:sldId id="834" r:id="rId137"/>
    <p:sldId id="836" r:id="rId138"/>
    <p:sldId id="681" r:id="rId139"/>
    <p:sldId id="1012" r:id="rId140"/>
    <p:sldId id="928" r:id="rId141"/>
    <p:sldId id="408" r:id="rId142"/>
    <p:sldId id="914" r:id="rId143"/>
    <p:sldId id="409" r:id="rId144"/>
    <p:sldId id="915" r:id="rId145"/>
    <p:sldId id="916" r:id="rId146"/>
    <p:sldId id="691" r:id="rId147"/>
    <p:sldId id="693" r:id="rId148"/>
    <p:sldId id="682" r:id="rId149"/>
    <p:sldId id="1013" r:id="rId150"/>
    <p:sldId id="921" r:id="rId151"/>
    <p:sldId id="891" r:id="rId152"/>
    <p:sldId id="895" r:id="rId153"/>
    <p:sldId id="933" r:id="rId154"/>
    <p:sldId id="936" r:id="rId155"/>
    <p:sldId id="937" r:id="rId156"/>
    <p:sldId id="893" r:id="rId157"/>
    <p:sldId id="894" r:id="rId158"/>
    <p:sldId id="942" r:id="rId159"/>
    <p:sldId id="932" r:id="rId160"/>
    <p:sldId id="1024" r:id="rId161"/>
    <p:sldId id="1025" r:id="rId162"/>
    <p:sldId id="1026" r:id="rId163"/>
    <p:sldId id="1027" r:id="rId164"/>
    <p:sldId id="1028" r:id="rId165"/>
    <p:sldId id="1029" r:id="rId166"/>
    <p:sldId id="1031" r:id="rId167"/>
    <p:sldId id="1032" r:id="rId168"/>
    <p:sldId id="1033" r:id="rId169"/>
    <p:sldId id="1034" r:id="rId170"/>
    <p:sldId id="1038" r:id="rId171"/>
    <p:sldId id="1039" r:id="rId172"/>
    <p:sldId id="1040" r:id="rId173"/>
    <p:sldId id="1041" r:id="rId174"/>
    <p:sldId id="436" r:id="rId175"/>
    <p:sldId id="411" r:id="rId176"/>
    <p:sldId id="399" r:id="rId177"/>
    <p:sldId id="400" r:id="rId178"/>
    <p:sldId id="437" r:id="rId179"/>
    <p:sldId id="403" r:id="rId180"/>
    <p:sldId id="404" r:id="rId181"/>
    <p:sldId id="917" r:id="rId182"/>
    <p:sldId id="918" r:id="rId183"/>
    <p:sldId id="929" r:id="rId184"/>
    <p:sldId id="930" r:id="rId185"/>
    <p:sldId id="406" r:id="rId186"/>
    <p:sldId id="438" r:id="rId187"/>
    <p:sldId id="414" r:id="rId188"/>
    <p:sldId id="415" r:id="rId189"/>
    <p:sldId id="1049" r:id="rId190"/>
    <p:sldId id="1056" r:id="rId191"/>
    <p:sldId id="1063" r:id="rId192"/>
    <p:sldId id="1064" r:id="rId193"/>
    <p:sldId id="1065" r:id="rId194"/>
    <p:sldId id="1068" r:id="rId195"/>
    <p:sldId id="1069" r:id="rId196"/>
    <p:sldId id="1070" r:id="rId197"/>
    <p:sldId id="1075" r:id="rId198"/>
    <p:sldId id="1076" r:id="rId199"/>
    <p:sldId id="1078" r:id="rId200"/>
    <p:sldId id="1079" r:id="rId201"/>
    <p:sldId id="1080" r:id="rId202"/>
    <p:sldId id="1081" r:id="rId203"/>
    <p:sldId id="1085" r:id="rId204"/>
    <p:sldId id="1086" r:id="rId205"/>
    <p:sldId id="1087" r:id="rId206"/>
    <p:sldId id="1088" r:id="rId207"/>
    <p:sldId id="1090" r:id="rId208"/>
    <p:sldId id="1171" r:id="rId209"/>
    <p:sldId id="1175" r:id="rId210"/>
    <p:sldId id="1257" r:id="rId211"/>
    <p:sldId id="1265" r:id="rId212"/>
    <p:sldId id="1259" r:id="rId213"/>
    <p:sldId id="1260" r:id="rId214"/>
    <p:sldId id="1261" r:id="rId215"/>
    <p:sldId id="1262" r:id="rId216"/>
    <p:sldId id="1091" r:id="rId217"/>
    <p:sldId id="1092" r:id="rId218"/>
    <p:sldId id="1093" r:id="rId219"/>
    <p:sldId id="1094" r:id="rId220"/>
    <p:sldId id="1095" r:id="rId221"/>
    <p:sldId id="1099" r:id="rId222"/>
    <p:sldId id="1100" r:id="rId223"/>
    <p:sldId id="1101" r:id="rId224"/>
    <p:sldId id="1102" r:id="rId225"/>
    <p:sldId id="1103" r:id="rId226"/>
    <p:sldId id="1268" r:id="rId227"/>
    <p:sldId id="1267" r:id="rId228"/>
    <p:sldId id="1110" r:id="rId229"/>
    <p:sldId id="1113" r:id="rId230"/>
    <p:sldId id="1122" r:id="rId231"/>
    <p:sldId id="1263" r:id="rId232"/>
    <p:sldId id="1264" r:id="rId233"/>
    <p:sldId id="1266" r:id="rId234"/>
    <p:sldId id="1245" r:id="rId235"/>
    <p:sldId id="1246" r:id="rId236"/>
    <p:sldId id="1247" r:id="rId237"/>
    <p:sldId id="1248" r:id="rId238"/>
    <p:sldId id="1249" r:id="rId239"/>
    <p:sldId id="1250" r:id="rId240"/>
    <p:sldId id="1251" r:id="rId241"/>
    <p:sldId id="1252" r:id="rId242"/>
    <p:sldId id="1253" r:id="rId243"/>
    <p:sldId id="1254" r:id="rId244"/>
    <p:sldId id="1255" r:id="rId245"/>
    <p:sldId id="1256" r:id="rId246"/>
    <p:sldId id="1231" r:id="rId247"/>
    <p:sldId id="1014" r:id="rId248"/>
    <p:sldId id="268" r:id="rId249"/>
    <p:sldId id="269" r:id="rId250"/>
    <p:sldId id="320" r:id="rId251"/>
    <p:sldId id="310" r:id="rId252"/>
    <p:sldId id="337" r:id="rId253"/>
    <p:sldId id="281" r:id="rId254"/>
    <p:sldId id="282" r:id="rId255"/>
    <p:sldId id="348" r:id="rId256"/>
    <p:sldId id="708" r:id="rId257"/>
    <p:sldId id="709" r:id="rId258"/>
    <p:sldId id="1226" r:id="rId259"/>
    <p:sldId id="1230" r:id="rId260"/>
    <p:sldId id="443" r:id="rId261"/>
    <p:sldId id="485" r:id="rId262"/>
    <p:sldId id="486" r:id="rId263"/>
    <p:sldId id="488" r:id="rId264"/>
    <p:sldId id="446" r:id="rId265"/>
    <p:sldId id="448" r:id="rId266"/>
    <p:sldId id="449" r:id="rId267"/>
    <p:sldId id="452" r:id="rId268"/>
    <p:sldId id="456" r:id="rId269"/>
    <p:sldId id="712" r:id="rId270"/>
    <p:sldId id="458" r:id="rId271"/>
    <p:sldId id="459" r:id="rId272"/>
    <p:sldId id="461" r:id="rId273"/>
    <p:sldId id="462" r:id="rId274"/>
    <p:sldId id="883" r:id="rId275"/>
    <p:sldId id="884" r:id="rId276"/>
    <p:sldId id="885" r:id="rId277"/>
    <p:sldId id="886" r:id="rId278"/>
    <p:sldId id="887" r:id="rId279"/>
    <p:sldId id="888" r:id="rId280"/>
    <p:sldId id="463" r:id="rId281"/>
    <p:sldId id="464" r:id="rId282"/>
    <p:sldId id="465" r:id="rId283"/>
    <p:sldId id="468" r:id="rId284"/>
    <p:sldId id="469" r:id="rId285"/>
    <p:sldId id="1232" r:id="rId286"/>
    <p:sldId id="1233" r:id="rId287"/>
    <p:sldId id="1183" r:id="rId288"/>
    <p:sldId id="1184" r:id="rId289"/>
    <p:sldId id="1185" r:id="rId290"/>
    <p:sldId id="1186" r:id="rId291"/>
    <p:sldId id="1188" r:id="rId292"/>
    <p:sldId id="1189" r:id="rId293"/>
    <p:sldId id="424" r:id="rId294"/>
    <p:sldId id="1241" r:id="rId295"/>
    <p:sldId id="1242" r:id="rId296"/>
    <p:sldId id="1243" r:id="rId297"/>
    <p:sldId id="1244" r:id="rId298"/>
    <p:sldId id="667" r:id="rId299"/>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33" d="100"/>
          <a:sy n="133" d="100"/>
        </p:scale>
        <p:origin x="-1854" y="-90"/>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5005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theme" Target="theme/theme1.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tableStyles" Target="tableStyle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slide" Target="slides/slide296.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notesMaster" Target="notesMasters/notesMaster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s>
</file>

<file path=ppt/_rels/viewProps.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slide" Target="slides/slide143.xml"/><Relationship Id="rId1"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94B31520-A167-43E6-A155-C216E93392A1}" type="presOf" srcId="{5915793C-6B99-4554-ADB2-F46A2DE8516D}" destId="{D7F23B95-D752-44EB-8C34-CCE78501F50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7A2FB312-F940-488A-9E06-E6AAFDBC8717}" type="presOf" srcId="{D096FF72-3A1B-457F-9F56-E3E0AFEAD629}" destId="{48BEE3E9-1C48-4BBB-B1B4-9F4F5D1A8F3A}" srcOrd="0" destOrd="0" presId="urn:microsoft.com/office/officeart/2005/8/layout/vList5"/>
    <dgm:cxn modelId="{03A350D2-25AC-4958-B608-71ED2E82FFD8}" type="presOf" srcId="{24EEB12A-BBEE-463A-9195-EBE51BB8F984}" destId="{7AFFAE8A-4250-4938-B0CA-221F84AB30A7}" srcOrd="0" destOrd="0" presId="urn:microsoft.com/office/officeart/2005/8/layout/vList5"/>
    <dgm:cxn modelId="{0C5BD361-DF4E-41A6-A0AB-CFBB86955635}" srcId="{D096FF72-3A1B-457F-9F56-E3E0AFEAD629}" destId="{736672AF-978C-424F-B61F-726B8BB21F0E}" srcOrd="6" destOrd="0" parTransId="{255CD4A0-DD66-4BA0-A441-A738D9F18FC8}" sibTransId="{6B074DEA-ED98-4122-97B8-97108BA00665}"/>
    <dgm:cxn modelId="{B6662975-2371-40E9-8D0C-9DFCE2E5C815}" type="presOf" srcId="{6F9A790B-2A80-45BA-A8A0-B95C86BB4132}" destId="{B67CE6A6-440D-46F3-89BC-AE1F7E8DB731}" srcOrd="0" destOrd="0" presId="urn:microsoft.com/office/officeart/2005/8/layout/vList5"/>
    <dgm:cxn modelId="{CA076624-7028-4A83-B7BE-ADC7B4F29ADB}" srcId="{D096FF72-3A1B-457F-9F56-E3E0AFEAD629}" destId="{6F9A790B-2A80-45BA-A8A0-B95C86BB4132}" srcOrd="3" destOrd="0" parTransId="{C06EC979-72AD-4DC6-9652-453BD15C77DD}" sibTransId="{BB214D95-D199-45B9-9930-9C5B0A3F960A}"/>
    <dgm:cxn modelId="{F9695121-425D-49D4-9D74-A494134473B6}" srcId="{D096FF72-3A1B-457F-9F56-E3E0AFEAD629}" destId="{24EEB12A-BBEE-463A-9195-EBE51BB8F984}" srcOrd="0" destOrd="0" parTransId="{1E273CEE-2037-411A-B500-D24F8B046629}" sibTransId="{8362CECF-286D-4706-B92E-2A9070C0C475}"/>
    <dgm:cxn modelId="{055CD8C6-6A4F-416E-B2A1-B7AFD14F032C}" type="presOf" srcId="{736672AF-978C-424F-B61F-726B8BB21F0E}" destId="{3F2A8638-6ABA-4274-B314-CB19CDA271D4}" srcOrd="0" destOrd="0" presId="urn:microsoft.com/office/officeart/2005/8/layout/vList5"/>
    <dgm:cxn modelId="{D50E8627-AC12-4929-97B9-EF9B79913425}" srcId="{D096FF72-3A1B-457F-9F56-E3E0AFEAD629}" destId="{5915793C-6B99-4554-ADB2-F46A2DE8516D}" srcOrd="2" destOrd="0" parTransId="{208D038E-1EE8-4F45-BFFE-1B726E88A248}" sibTransId="{25C9FAB0-72F9-4E05-9557-064BB42A8D3F}"/>
    <dgm:cxn modelId="{2C69E4D1-1C8C-48DE-8D25-189E431CE1BE}" type="presOf" srcId="{01AD1895-D133-4F2E-A944-FFBCFB659A8E}" destId="{D07A94FF-EF5D-4846-808C-E040EE2AC8F8}" srcOrd="0" destOrd="0" presId="urn:microsoft.com/office/officeart/2005/8/layout/vList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xmlns=""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947716-9733-4A8B-9A20-833E1E5A94D7}" type="doc">
      <dgm:prSet loTypeId="urn:microsoft.com/office/officeart/2005/8/layout/chevron1" loCatId="process" qsTypeId="urn:microsoft.com/office/officeart/2005/8/quickstyle/simple2" qsCatId="simple" csTypeId="urn:microsoft.com/office/officeart/2005/8/colors/colorful2" csCatId="colorful" phldr="1"/>
      <dgm:spPr/>
      <dgm:t>
        <a:bodyPr/>
        <a:lstStyle/>
        <a:p>
          <a:endParaRPr lang="en-US"/>
        </a:p>
      </dgm:t>
    </dgm:pt>
    <dgm:pt modelId="{C0DA3322-9AA4-474C-8C72-0CCE4FC23928}">
      <dgm:prSet phldrT="[Text]"/>
      <dgm:spPr>
        <a:noFill/>
        <a:ln>
          <a:noFill/>
        </a:ln>
      </dgm:spPr>
      <dgm:t>
        <a:bodyPr/>
        <a:lstStyle/>
        <a:p>
          <a:endParaRPr lang="en-US" b="1" dirty="0"/>
        </a:p>
      </dgm:t>
    </dgm:pt>
    <dgm:pt modelId="{56DB26D1-AD70-455C-87FB-B7F74164A349}" type="parTrans" cxnId="{3D30EAF9-CF62-4066-949E-1C900B50421D}">
      <dgm:prSet/>
      <dgm:spPr/>
      <dgm:t>
        <a:bodyPr/>
        <a:lstStyle/>
        <a:p>
          <a:endParaRPr lang="en-US"/>
        </a:p>
      </dgm:t>
    </dgm:pt>
    <dgm:pt modelId="{AAE5BCC2-0399-4953-B87A-CB12A25EDF56}" type="sibTrans" cxnId="{3D30EAF9-CF62-4066-949E-1C900B50421D}">
      <dgm:prSet/>
      <dgm:spPr/>
      <dgm:t>
        <a:bodyPr/>
        <a:lstStyle/>
        <a:p>
          <a:endParaRPr lang="en-US"/>
        </a:p>
      </dgm:t>
    </dgm:pt>
    <dgm:pt modelId="{8C77CC41-C353-41CC-8A92-69B5A784FD5F}">
      <dgm:prSet phldrT="[Text]" custT="1"/>
      <dgm:spPr>
        <a:solidFill>
          <a:srgbClr val="654A99"/>
        </a:solidFill>
      </dgm:spPr>
      <dgm:t>
        <a:bodyPr/>
        <a:lstStyle/>
        <a:p>
          <a:r>
            <a:rPr lang="en-US" sz="2000" b="1" dirty="0" smtClean="0"/>
            <a:t>Crawl</a:t>
          </a:r>
          <a:endParaRPr lang="en-US" sz="2000" b="1" dirty="0"/>
        </a:p>
      </dgm:t>
    </dgm:pt>
    <dgm:pt modelId="{72DAACC0-BFE6-40AA-A599-EC9BFDFE2FE1}" type="parTrans" cxnId="{388303A4-9E70-4EC4-A5A4-54EF67684090}">
      <dgm:prSet/>
      <dgm:spPr/>
      <dgm:t>
        <a:bodyPr/>
        <a:lstStyle/>
        <a:p>
          <a:endParaRPr lang="en-US"/>
        </a:p>
      </dgm:t>
    </dgm:pt>
    <dgm:pt modelId="{7D3B9466-0278-4382-A417-58CAF62D5589}" type="sibTrans" cxnId="{388303A4-9E70-4EC4-A5A4-54EF67684090}">
      <dgm:prSet/>
      <dgm:spPr/>
      <dgm:t>
        <a:bodyPr/>
        <a:lstStyle/>
        <a:p>
          <a:endParaRPr lang="en-US"/>
        </a:p>
      </dgm:t>
    </dgm:pt>
    <dgm:pt modelId="{7F89DA55-C37D-418A-B316-A1CED6DCE4C0}">
      <dgm:prSet phldrT="[Text]" custT="1"/>
      <dgm:spPr>
        <a:solidFill>
          <a:srgbClr val="734B9C"/>
        </a:solidFill>
      </dgm:spPr>
      <dgm:t>
        <a:bodyPr/>
        <a:lstStyle/>
        <a:p>
          <a:r>
            <a:rPr lang="en-US" sz="2000" b="1" dirty="0" smtClean="0"/>
            <a:t>Index Data</a:t>
          </a:r>
          <a:endParaRPr lang="en-US" sz="2000" b="1" dirty="0"/>
        </a:p>
      </dgm:t>
    </dgm:pt>
    <dgm:pt modelId="{853379F5-BE16-41CD-B403-062C87739501}" type="parTrans" cxnId="{A678535B-21F4-4B0F-A255-08346E6656E3}">
      <dgm:prSet/>
      <dgm:spPr/>
      <dgm:t>
        <a:bodyPr/>
        <a:lstStyle/>
        <a:p>
          <a:endParaRPr lang="en-US"/>
        </a:p>
      </dgm:t>
    </dgm:pt>
    <dgm:pt modelId="{2A07C180-4FFD-4B40-9121-DF5B528CA867}" type="sibTrans" cxnId="{A678535B-21F4-4B0F-A255-08346E6656E3}">
      <dgm:prSet/>
      <dgm:spPr/>
      <dgm:t>
        <a:bodyPr/>
        <a:lstStyle/>
        <a:p>
          <a:endParaRPr lang="en-US"/>
        </a:p>
      </dgm:t>
    </dgm:pt>
    <dgm:pt modelId="{6C8161FE-34FD-4187-9571-052FFBE805EF}">
      <dgm:prSet phldrT="[Text]" custT="1">
        <dgm:style>
          <a:lnRef idx="3">
            <a:schemeClr val="lt1"/>
          </a:lnRef>
          <a:fillRef idx="1">
            <a:schemeClr val="accent4"/>
          </a:fillRef>
          <a:effectRef idx="1">
            <a:schemeClr val="accent4"/>
          </a:effectRef>
          <a:fontRef idx="minor">
            <a:schemeClr val="lt1"/>
          </a:fontRef>
        </dgm:style>
      </dgm:prSet>
      <dgm:spPr>
        <a:solidFill>
          <a:srgbClr val="654A99"/>
        </a:solidFill>
      </dgm:spPr>
      <dgm:t>
        <a:bodyPr lIns="91440" tIns="91440" rIns="91440" bIns="91440"/>
        <a:lstStyle/>
        <a:p>
          <a:r>
            <a:rPr lang="en-US" sz="2300" dirty="0" smtClean="0">
              <a:solidFill>
                <a:schemeClr val="bg1"/>
              </a:solidFill>
            </a:rPr>
            <a:t>Index crawl data from Heritrix</a:t>
          </a:r>
          <a:endParaRPr lang="en-US" sz="2300" dirty="0">
            <a:solidFill>
              <a:schemeClr val="bg1"/>
            </a:solidFill>
          </a:endParaRPr>
        </a:p>
      </dgm:t>
    </dgm:pt>
    <dgm:pt modelId="{4874FC20-846F-4C29-B4C7-9D920726F075}" type="parTrans" cxnId="{FDD972C9-9E13-413D-A551-389F035372DF}">
      <dgm:prSet/>
      <dgm:spPr/>
      <dgm:t>
        <a:bodyPr/>
        <a:lstStyle/>
        <a:p>
          <a:endParaRPr lang="en-US"/>
        </a:p>
      </dgm:t>
    </dgm:pt>
    <dgm:pt modelId="{407DB471-0513-4E10-B837-55FA3908C094}" type="sibTrans" cxnId="{FDD972C9-9E13-413D-A551-389F035372DF}">
      <dgm:prSet/>
      <dgm:spPr/>
      <dgm:t>
        <a:bodyPr/>
        <a:lstStyle/>
        <a:p>
          <a:endParaRPr lang="en-US"/>
        </a:p>
      </dgm:t>
    </dgm:pt>
    <dgm:pt modelId="{5C93CCF4-49C9-4F56-B504-D241F7B6A3C7}">
      <dgm:prSet phldrT="[Text]" custT="1">
        <dgm:style>
          <a:lnRef idx="3">
            <a:schemeClr val="lt1"/>
          </a:lnRef>
          <a:fillRef idx="1">
            <a:schemeClr val="accent3"/>
          </a:fillRef>
          <a:effectRef idx="1">
            <a:schemeClr val="accent3"/>
          </a:effectRef>
          <a:fontRef idx="minor">
            <a:schemeClr val="lt1"/>
          </a:fontRef>
        </dgm:style>
      </dgm:prSet>
      <dgm:spPr/>
      <dgm:t>
        <a:bodyPr lIns="91440" tIns="91440" rIns="91440" bIns="91440"/>
        <a:lstStyle/>
        <a:p>
          <a:r>
            <a:rPr lang="en-US" sz="2000" dirty="0" smtClean="0">
              <a:solidFill>
                <a:schemeClr val="tx1"/>
              </a:solidFill>
            </a:rPr>
            <a:t>Use NutchWax to preliminarily analyze seed quality</a:t>
          </a:r>
          <a:endParaRPr lang="en-US" sz="2000" dirty="0">
            <a:solidFill>
              <a:schemeClr val="tx1"/>
            </a:solidFill>
          </a:endParaRPr>
        </a:p>
      </dgm:t>
    </dgm:pt>
    <dgm:pt modelId="{C3A05190-8747-4684-9D84-20B7E7C04672}" type="parTrans" cxnId="{693F8090-91B6-4ACC-94A3-1CD3D6E41143}">
      <dgm:prSet/>
      <dgm:spPr/>
      <dgm:t>
        <a:bodyPr/>
        <a:lstStyle/>
        <a:p>
          <a:endParaRPr lang="en-US"/>
        </a:p>
      </dgm:t>
    </dgm:pt>
    <dgm:pt modelId="{617853C0-1B1C-492A-A78D-E77979488B41}" type="sibTrans" cxnId="{693F8090-91B6-4ACC-94A3-1CD3D6E41143}">
      <dgm:prSet/>
      <dgm:spPr/>
      <dgm:t>
        <a:bodyPr/>
        <a:lstStyle/>
        <a:p>
          <a:endParaRPr lang="en-US"/>
        </a:p>
      </dgm:t>
    </dgm:pt>
    <dgm:pt modelId="{A0FEA0A7-7342-4CA9-B6AB-F5A959AE7A99}">
      <dgm:prSet phldrT="[Text]" custT="1">
        <dgm:style>
          <a:lnRef idx="3">
            <a:schemeClr val="lt1"/>
          </a:lnRef>
          <a:fillRef idx="1">
            <a:schemeClr val="accent3"/>
          </a:fillRef>
          <a:effectRef idx="1">
            <a:schemeClr val="accent3"/>
          </a:effectRef>
          <a:fontRef idx="minor">
            <a:schemeClr val="lt1"/>
          </a:fontRef>
        </dgm:style>
      </dgm:prSet>
      <dgm:spPr>
        <a:ln>
          <a:solidFill>
            <a:schemeClr val="tx1"/>
          </a:solidFill>
        </a:ln>
      </dgm:spPr>
      <dgm:t>
        <a:bodyPr lIns="91440" tIns="91440" rIns="91440" bIns="91440"/>
        <a:lstStyle/>
        <a:p>
          <a:r>
            <a:rPr lang="en-US" sz="2000" b="1" dirty="0" smtClean="0">
              <a:solidFill>
                <a:srgbClr val="00B050"/>
              </a:solidFill>
            </a:rPr>
            <a:t>Pass Along</a:t>
          </a:r>
          <a:endParaRPr lang="en-US" sz="2000" b="1" dirty="0">
            <a:solidFill>
              <a:srgbClr val="00B050"/>
            </a:solidFill>
          </a:endParaRPr>
        </a:p>
      </dgm:t>
    </dgm:pt>
    <dgm:pt modelId="{3BD79715-186E-4EFB-9F02-6058E4ED0068}" type="parTrans" cxnId="{0257AFD5-D968-4046-B9CE-22EC886DDD8B}">
      <dgm:prSet/>
      <dgm:spPr/>
      <dgm:t>
        <a:bodyPr/>
        <a:lstStyle/>
        <a:p>
          <a:endParaRPr lang="en-US"/>
        </a:p>
      </dgm:t>
    </dgm:pt>
    <dgm:pt modelId="{3349A9F6-CBC1-4ABF-8B3C-1E6EDB195A1E}" type="sibTrans" cxnId="{0257AFD5-D968-4046-B9CE-22EC886DDD8B}">
      <dgm:prSet/>
      <dgm:spPr/>
      <dgm:t>
        <a:bodyPr/>
        <a:lstStyle/>
        <a:p>
          <a:endParaRPr lang="en-US"/>
        </a:p>
      </dgm:t>
    </dgm:pt>
    <dgm:pt modelId="{4EBB1724-4C52-447C-9049-7D595E26B5F4}">
      <dgm:prSet phldrT="[Text]" custT="1"/>
      <dgm:spPr>
        <a:solidFill>
          <a:srgbClr val="465B90"/>
        </a:solidFill>
      </dgm:spPr>
      <dgm:t>
        <a:bodyPr/>
        <a:lstStyle/>
        <a:p>
          <a:r>
            <a:rPr lang="en-US" sz="2000" b="1" dirty="0" smtClean="0"/>
            <a:t>Collect Seeds</a:t>
          </a:r>
          <a:endParaRPr lang="en-US" sz="2000" b="1" dirty="0"/>
        </a:p>
      </dgm:t>
    </dgm:pt>
    <dgm:pt modelId="{0CEDAC5D-340C-4AE1-8B96-5F48C2D03B90}" type="sibTrans" cxnId="{B16DAEB6-A46F-4B74-82BD-A2D3C4766575}">
      <dgm:prSet/>
      <dgm:spPr/>
      <dgm:t>
        <a:bodyPr/>
        <a:lstStyle/>
        <a:p>
          <a:endParaRPr lang="en-US"/>
        </a:p>
      </dgm:t>
    </dgm:pt>
    <dgm:pt modelId="{1D8E9370-6AD5-4531-A0A4-881996997290}" type="parTrans" cxnId="{B16DAEB6-A46F-4B74-82BD-A2D3C4766575}">
      <dgm:prSet/>
      <dgm:spPr/>
      <dgm:t>
        <a:bodyPr/>
        <a:lstStyle/>
        <a:p>
          <a:endParaRPr lang="en-US"/>
        </a:p>
      </dgm:t>
    </dgm:pt>
    <dgm:pt modelId="{D59E9BF1-517A-4AB2-BCC8-69F2F975BEFD}">
      <dgm:prSet phldrT="[Text]" custT="1">
        <dgm:style>
          <a:lnRef idx="3">
            <a:schemeClr val="lt1"/>
          </a:lnRef>
          <a:fillRef idx="1">
            <a:schemeClr val="accent3"/>
          </a:fillRef>
          <a:effectRef idx="1">
            <a:schemeClr val="accent3"/>
          </a:effectRef>
          <a:fontRef idx="minor">
            <a:schemeClr val="lt1"/>
          </a:fontRef>
        </dgm:style>
      </dgm:prSet>
      <dgm:spPr/>
      <dgm:t>
        <a:bodyPr lIns="91440" tIns="91440" rIns="91440" bIns="91440"/>
        <a:lstStyle/>
        <a:p>
          <a:pPr rtl="0"/>
          <a:r>
            <a:rPr lang="en-US" sz="2000" dirty="0" smtClean="0">
              <a:solidFill>
                <a:srgbClr val="C00000"/>
              </a:solidFill>
            </a:rPr>
            <a:t>Send ARC files on for Story-telling</a:t>
          </a:r>
          <a:endParaRPr lang="en-US" sz="2000" dirty="0">
            <a:solidFill>
              <a:srgbClr val="C00000"/>
            </a:solidFill>
          </a:endParaRPr>
        </a:p>
      </dgm:t>
    </dgm:pt>
    <dgm:pt modelId="{3FF74A3A-D321-42EE-B57E-76BE07B95DAA}" type="parTrans" cxnId="{B4EF04A1-A9B7-48E8-92C9-9FC4D2CF8FF5}">
      <dgm:prSet/>
      <dgm:spPr/>
      <dgm:t>
        <a:bodyPr/>
        <a:lstStyle/>
        <a:p>
          <a:endParaRPr lang="en-US"/>
        </a:p>
      </dgm:t>
    </dgm:pt>
    <dgm:pt modelId="{8AA7E3EB-E809-4532-89EE-3D08C3728F15}" type="sibTrans" cxnId="{B4EF04A1-A9B7-48E8-92C9-9FC4D2CF8FF5}">
      <dgm:prSet/>
      <dgm:spPr/>
      <dgm:t>
        <a:bodyPr/>
        <a:lstStyle/>
        <a:p>
          <a:endParaRPr lang="en-US"/>
        </a:p>
      </dgm:t>
    </dgm:pt>
    <dgm:pt modelId="{D9E68210-3E3A-4EAE-9614-BD30617438EB}" type="pres">
      <dgm:prSet presAssocID="{85947716-9733-4A8B-9A20-833E1E5A94D7}" presName="Name0" presStyleCnt="0">
        <dgm:presLayoutVars>
          <dgm:dir/>
          <dgm:animLvl val="lvl"/>
          <dgm:resizeHandles val="exact"/>
        </dgm:presLayoutVars>
      </dgm:prSet>
      <dgm:spPr/>
      <dgm:t>
        <a:bodyPr/>
        <a:lstStyle/>
        <a:p>
          <a:endParaRPr lang="en-US"/>
        </a:p>
      </dgm:t>
    </dgm:pt>
    <dgm:pt modelId="{24903184-184E-4744-A104-7DD89624CBF7}" type="pres">
      <dgm:prSet presAssocID="{C0DA3322-9AA4-474C-8C72-0CCE4FC23928}" presName="composite" presStyleCnt="0"/>
      <dgm:spPr/>
      <dgm:t>
        <a:bodyPr/>
        <a:lstStyle/>
        <a:p>
          <a:endParaRPr lang="en-US"/>
        </a:p>
      </dgm:t>
    </dgm:pt>
    <dgm:pt modelId="{2CC9E62C-6FA6-49A0-9890-3BF1924528AE}" type="pres">
      <dgm:prSet presAssocID="{C0DA3322-9AA4-474C-8C72-0CCE4FC23928}" presName="parTx" presStyleLbl="node1" presStyleIdx="0" presStyleCnt="5" custFlipHor="1" custScaleX="27381" custScaleY="100000" custLinFactY="-1900000" custLinFactNeighborX="-30290" custLinFactNeighborY="-1912053">
        <dgm:presLayoutVars>
          <dgm:chMax val="0"/>
          <dgm:chPref val="0"/>
          <dgm:bulletEnabled val="1"/>
        </dgm:presLayoutVars>
      </dgm:prSet>
      <dgm:spPr>
        <a:prstGeom prst="flowChartConnector">
          <a:avLst/>
        </a:prstGeom>
      </dgm:spPr>
      <dgm:t>
        <a:bodyPr/>
        <a:lstStyle/>
        <a:p>
          <a:endParaRPr lang="en-US"/>
        </a:p>
      </dgm:t>
    </dgm:pt>
    <dgm:pt modelId="{88B9E060-1D9F-41C1-986E-86DF6452A1FF}" type="pres">
      <dgm:prSet presAssocID="{C0DA3322-9AA4-474C-8C72-0CCE4FC23928}" presName="desTx" presStyleLbl="revTx" presStyleIdx="0" presStyleCnt="3">
        <dgm:presLayoutVars>
          <dgm:bulletEnabled val="1"/>
        </dgm:presLayoutVars>
      </dgm:prSet>
      <dgm:spPr>
        <a:solidFill>
          <a:srgbClr val="438086"/>
        </a:solidFill>
      </dgm:spPr>
      <dgm:t>
        <a:bodyPr/>
        <a:lstStyle/>
        <a:p>
          <a:endParaRPr lang="en-US"/>
        </a:p>
      </dgm:t>
    </dgm:pt>
    <dgm:pt modelId="{74E76629-7F54-4887-8DD6-3D359C9ADF7C}" type="pres">
      <dgm:prSet presAssocID="{AAE5BCC2-0399-4953-B87A-CB12A25EDF56}" presName="space" presStyleCnt="0"/>
      <dgm:spPr/>
      <dgm:t>
        <a:bodyPr/>
        <a:lstStyle/>
        <a:p>
          <a:endParaRPr lang="en-US"/>
        </a:p>
      </dgm:t>
    </dgm:pt>
    <dgm:pt modelId="{A4527E0C-744B-41BC-8AB8-B10B39D9A2B0}" type="pres">
      <dgm:prSet presAssocID="{4EBB1724-4C52-447C-9049-7D595E26B5F4}" presName="composite" presStyleCnt="0"/>
      <dgm:spPr/>
      <dgm:t>
        <a:bodyPr/>
        <a:lstStyle/>
        <a:p>
          <a:endParaRPr lang="en-US"/>
        </a:p>
      </dgm:t>
    </dgm:pt>
    <dgm:pt modelId="{3611C331-E257-467B-9BC4-246B86BC5160}" type="pres">
      <dgm:prSet presAssocID="{4EBB1724-4C52-447C-9049-7D595E26B5F4}" presName="parTx" presStyleLbl="node1" presStyleIdx="1" presStyleCnt="5" custLinFactNeighborX="8698" custLinFactNeighborY="339">
        <dgm:presLayoutVars>
          <dgm:chMax val="0"/>
          <dgm:chPref val="0"/>
          <dgm:bulletEnabled val="1"/>
        </dgm:presLayoutVars>
      </dgm:prSet>
      <dgm:spPr/>
      <dgm:t>
        <a:bodyPr/>
        <a:lstStyle/>
        <a:p>
          <a:endParaRPr lang="en-US"/>
        </a:p>
      </dgm:t>
    </dgm:pt>
    <dgm:pt modelId="{6C980A67-F403-46AD-B8BD-780840098FD0}" type="pres">
      <dgm:prSet presAssocID="{4EBB1724-4C52-447C-9049-7D595E26B5F4}" presName="desTx" presStyleLbl="revTx" presStyleIdx="0" presStyleCnt="3">
        <dgm:presLayoutVars>
          <dgm:bulletEnabled val="1"/>
        </dgm:presLayoutVars>
        <dgm:style>
          <a:lnRef idx="3">
            <a:schemeClr val="lt1"/>
          </a:lnRef>
          <a:fillRef idx="1">
            <a:schemeClr val="accent6"/>
          </a:fillRef>
          <a:effectRef idx="1">
            <a:schemeClr val="accent6"/>
          </a:effectRef>
          <a:fontRef idx="minor">
            <a:schemeClr val="lt1"/>
          </a:fontRef>
        </dgm:style>
      </dgm:prSet>
      <dgm:spPr>
        <a:prstGeom prst="flowChartDocument">
          <a:avLst/>
        </a:prstGeom>
        <a:solidFill>
          <a:srgbClr val="465B90"/>
        </a:solidFill>
      </dgm:spPr>
      <dgm:t>
        <a:bodyPr/>
        <a:lstStyle/>
        <a:p>
          <a:endParaRPr lang="en-US"/>
        </a:p>
      </dgm:t>
    </dgm:pt>
    <dgm:pt modelId="{975AC100-5796-4495-AE80-DBD90D188A09}" type="pres">
      <dgm:prSet presAssocID="{0CEDAC5D-340C-4AE1-8B96-5F48C2D03B90}" presName="space" presStyleCnt="0"/>
      <dgm:spPr/>
      <dgm:t>
        <a:bodyPr/>
        <a:lstStyle/>
        <a:p>
          <a:endParaRPr lang="en-US"/>
        </a:p>
      </dgm:t>
    </dgm:pt>
    <dgm:pt modelId="{7C312B14-5A46-4D7C-A5D7-1407462229EE}" type="pres">
      <dgm:prSet presAssocID="{8C77CC41-C353-41CC-8A92-69B5A784FD5F}" presName="composite" presStyleCnt="0"/>
      <dgm:spPr/>
      <dgm:t>
        <a:bodyPr/>
        <a:lstStyle/>
        <a:p>
          <a:endParaRPr lang="en-US"/>
        </a:p>
      </dgm:t>
    </dgm:pt>
    <dgm:pt modelId="{44712717-AEC8-4E2E-BB4B-D504B5217909}" type="pres">
      <dgm:prSet presAssocID="{8C77CC41-C353-41CC-8A92-69B5A784FD5F}" presName="parTx" presStyleLbl="node1" presStyleIdx="2" presStyleCnt="5">
        <dgm:presLayoutVars>
          <dgm:chMax val="0"/>
          <dgm:chPref val="0"/>
          <dgm:bulletEnabled val="1"/>
        </dgm:presLayoutVars>
      </dgm:prSet>
      <dgm:spPr/>
      <dgm:t>
        <a:bodyPr/>
        <a:lstStyle/>
        <a:p>
          <a:endParaRPr lang="en-US"/>
        </a:p>
      </dgm:t>
    </dgm:pt>
    <dgm:pt modelId="{5E2CF449-14CF-47AF-B821-237256997EE6}" type="pres">
      <dgm:prSet presAssocID="{8C77CC41-C353-41CC-8A92-69B5A784FD5F}" presName="desTx" presStyleLbl="revTx" presStyleIdx="0" presStyleCnt="3">
        <dgm:presLayoutVars>
          <dgm:bulletEnabled val="1"/>
        </dgm:presLayoutVars>
      </dgm:prSet>
      <dgm:spPr>
        <a:prstGeom prst="flowChartDocument">
          <a:avLst/>
        </a:prstGeom>
      </dgm:spPr>
      <dgm:t>
        <a:bodyPr/>
        <a:lstStyle/>
        <a:p>
          <a:endParaRPr lang="en-US"/>
        </a:p>
      </dgm:t>
    </dgm:pt>
    <dgm:pt modelId="{EF23202B-71D4-428D-9C45-E6E94EF6D31C}" type="pres">
      <dgm:prSet presAssocID="{7D3B9466-0278-4382-A417-58CAF62D5589}" presName="space" presStyleCnt="0"/>
      <dgm:spPr/>
      <dgm:t>
        <a:bodyPr/>
        <a:lstStyle/>
        <a:p>
          <a:endParaRPr lang="en-US"/>
        </a:p>
      </dgm:t>
    </dgm:pt>
    <dgm:pt modelId="{B8FCD429-DD33-4548-9918-0781718B73DD}" type="pres">
      <dgm:prSet presAssocID="{7F89DA55-C37D-418A-B316-A1CED6DCE4C0}" presName="composite" presStyleCnt="0"/>
      <dgm:spPr/>
      <dgm:t>
        <a:bodyPr/>
        <a:lstStyle/>
        <a:p>
          <a:endParaRPr lang="en-US"/>
        </a:p>
      </dgm:t>
    </dgm:pt>
    <dgm:pt modelId="{FA6E9E06-C4C7-4215-A6B9-EE48500E81FD}" type="pres">
      <dgm:prSet presAssocID="{7F89DA55-C37D-418A-B316-A1CED6DCE4C0}" presName="parTx" presStyleLbl="node1" presStyleIdx="3" presStyleCnt="5">
        <dgm:presLayoutVars>
          <dgm:chMax val="0"/>
          <dgm:chPref val="0"/>
          <dgm:bulletEnabled val="1"/>
        </dgm:presLayoutVars>
      </dgm:prSet>
      <dgm:spPr/>
      <dgm:t>
        <a:bodyPr/>
        <a:lstStyle/>
        <a:p>
          <a:endParaRPr lang="en-US"/>
        </a:p>
      </dgm:t>
    </dgm:pt>
    <dgm:pt modelId="{B2FBD554-1C00-4914-A357-4891A23E6D14}" type="pres">
      <dgm:prSet presAssocID="{7F89DA55-C37D-418A-B316-A1CED6DCE4C0}" presName="desTx" presStyleLbl="revTx" presStyleIdx="1" presStyleCnt="3">
        <dgm:presLayoutVars>
          <dgm:bulletEnabled val="1"/>
        </dgm:presLayoutVars>
      </dgm:prSet>
      <dgm:spPr>
        <a:prstGeom prst="flowChartDocument">
          <a:avLst/>
        </a:prstGeom>
      </dgm:spPr>
      <dgm:t>
        <a:bodyPr/>
        <a:lstStyle/>
        <a:p>
          <a:endParaRPr lang="en-US"/>
        </a:p>
      </dgm:t>
    </dgm:pt>
    <dgm:pt modelId="{F3B2FD82-67CD-4CB4-A4E8-7D8A3BB74EB3}" type="pres">
      <dgm:prSet presAssocID="{2A07C180-4FFD-4B40-9121-DF5B528CA867}" presName="space" presStyleCnt="0"/>
      <dgm:spPr/>
    </dgm:pt>
    <dgm:pt modelId="{3A15C87B-4286-441C-B3BF-35F77C96C19E}" type="pres">
      <dgm:prSet presAssocID="{A0FEA0A7-7342-4CA9-B6AB-F5A959AE7A99}" presName="composite" presStyleCnt="0"/>
      <dgm:spPr/>
    </dgm:pt>
    <dgm:pt modelId="{67F1DA71-A82E-4C11-8029-618AB4B6C2FC}" type="pres">
      <dgm:prSet presAssocID="{A0FEA0A7-7342-4CA9-B6AB-F5A959AE7A99}" presName="parTx" presStyleLbl="node1" presStyleIdx="4" presStyleCnt="5" custLinFactNeighborX="2234" custLinFactNeighborY="-1731">
        <dgm:presLayoutVars>
          <dgm:chMax val="0"/>
          <dgm:chPref val="0"/>
          <dgm:bulletEnabled val="1"/>
        </dgm:presLayoutVars>
      </dgm:prSet>
      <dgm:spPr/>
      <dgm:t>
        <a:bodyPr/>
        <a:lstStyle/>
        <a:p>
          <a:endParaRPr lang="en-US"/>
        </a:p>
      </dgm:t>
    </dgm:pt>
    <dgm:pt modelId="{7BBFBC5C-A69B-472D-859D-7134ABBCC9C9}" type="pres">
      <dgm:prSet presAssocID="{A0FEA0A7-7342-4CA9-B6AB-F5A959AE7A99}" presName="desTx" presStyleLbl="revTx" presStyleIdx="2" presStyleCnt="3">
        <dgm:presLayoutVars>
          <dgm:bulletEnabled val="1"/>
        </dgm:presLayoutVars>
      </dgm:prSet>
      <dgm:spPr>
        <a:prstGeom prst="flowChartDocument">
          <a:avLst/>
        </a:prstGeom>
      </dgm:spPr>
      <dgm:t>
        <a:bodyPr/>
        <a:lstStyle/>
        <a:p>
          <a:endParaRPr lang="en-US"/>
        </a:p>
      </dgm:t>
    </dgm:pt>
  </dgm:ptLst>
  <dgm:cxnLst>
    <dgm:cxn modelId="{48B45D5A-E1DE-431E-86C7-F43C9AE1CA51}" type="presOf" srcId="{85947716-9733-4A8B-9A20-833E1E5A94D7}" destId="{D9E68210-3E3A-4EAE-9614-BD30617438EB}" srcOrd="0" destOrd="0" presId="urn:microsoft.com/office/officeart/2005/8/layout/chevron1"/>
    <dgm:cxn modelId="{3D30EAF9-CF62-4066-949E-1C900B50421D}" srcId="{85947716-9733-4A8B-9A20-833E1E5A94D7}" destId="{C0DA3322-9AA4-474C-8C72-0CCE4FC23928}" srcOrd="0" destOrd="0" parTransId="{56DB26D1-AD70-455C-87FB-B7F74164A349}" sibTransId="{AAE5BCC2-0399-4953-B87A-CB12A25EDF56}"/>
    <dgm:cxn modelId="{B4EF04A1-A9B7-48E8-92C9-9FC4D2CF8FF5}" srcId="{A0FEA0A7-7342-4CA9-B6AB-F5A959AE7A99}" destId="{D59E9BF1-517A-4AB2-BCC8-69F2F975BEFD}" srcOrd="0" destOrd="0" parTransId="{3FF74A3A-D321-42EE-B57E-76BE07B95DAA}" sibTransId="{8AA7E3EB-E809-4532-89EE-3D08C3728F15}"/>
    <dgm:cxn modelId="{388303A4-9E70-4EC4-A5A4-54EF67684090}" srcId="{85947716-9733-4A8B-9A20-833E1E5A94D7}" destId="{8C77CC41-C353-41CC-8A92-69B5A784FD5F}" srcOrd="2" destOrd="0" parTransId="{72DAACC0-BFE6-40AA-A599-EC9BFDFE2FE1}" sibTransId="{7D3B9466-0278-4382-A417-58CAF62D5589}"/>
    <dgm:cxn modelId="{67802CD0-508D-4FFD-81F0-0E37AB2CD3AC}" type="presOf" srcId="{A0FEA0A7-7342-4CA9-B6AB-F5A959AE7A99}" destId="{67F1DA71-A82E-4C11-8029-618AB4B6C2FC}" srcOrd="0" destOrd="0" presId="urn:microsoft.com/office/officeart/2005/8/layout/chevron1"/>
    <dgm:cxn modelId="{71F235F7-230C-4142-96FA-3BFFFFB5914E}" type="presOf" srcId="{C0DA3322-9AA4-474C-8C72-0CCE4FC23928}" destId="{2CC9E62C-6FA6-49A0-9890-3BF1924528AE}" srcOrd="0" destOrd="0" presId="urn:microsoft.com/office/officeart/2005/8/layout/chevron1"/>
    <dgm:cxn modelId="{9C435EFB-85AB-4CC3-8AFF-6DD930497527}" type="presOf" srcId="{D59E9BF1-517A-4AB2-BCC8-69F2F975BEFD}" destId="{7BBFBC5C-A69B-472D-859D-7134ABBCC9C9}" srcOrd="0" destOrd="0" presId="urn:microsoft.com/office/officeart/2005/8/layout/chevron1"/>
    <dgm:cxn modelId="{693F8090-91B6-4ACC-94A3-1CD3D6E41143}" srcId="{7F89DA55-C37D-418A-B316-A1CED6DCE4C0}" destId="{5C93CCF4-49C9-4F56-B504-D241F7B6A3C7}" srcOrd="0" destOrd="0" parTransId="{C3A05190-8747-4684-9D84-20B7E7C04672}" sibTransId="{617853C0-1B1C-492A-A78D-E77979488B41}"/>
    <dgm:cxn modelId="{45C7171A-45E1-4ECD-8603-C93CB2A4543C}" type="presOf" srcId="{8C77CC41-C353-41CC-8A92-69B5A784FD5F}" destId="{44712717-AEC8-4E2E-BB4B-D504B5217909}" srcOrd="0" destOrd="0" presId="urn:microsoft.com/office/officeart/2005/8/layout/chevron1"/>
    <dgm:cxn modelId="{D0534319-80A1-43E9-937E-F4604B65F992}" type="presOf" srcId="{6C8161FE-34FD-4187-9571-052FFBE805EF}" destId="{5E2CF449-14CF-47AF-B821-237256997EE6}" srcOrd="0" destOrd="0" presId="urn:microsoft.com/office/officeart/2005/8/layout/chevron1"/>
    <dgm:cxn modelId="{FDD972C9-9E13-413D-A551-389F035372DF}" srcId="{8C77CC41-C353-41CC-8A92-69B5A784FD5F}" destId="{6C8161FE-34FD-4187-9571-052FFBE805EF}" srcOrd="0" destOrd="0" parTransId="{4874FC20-846F-4C29-B4C7-9D920726F075}" sibTransId="{407DB471-0513-4E10-B837-55FA3908C094}"/>
    <dgm:cxn modelId="{59D02BFD-FF28-48C2-91E5-80BC4D5592F7}" type="presOf" srcId="{5C93CCF4-49C9-4F56-B504-D241F7B6A3C7}" destId="{B2FBD554-1C00-4914-A357-4891A23E6D14}" srcOrd="0" destOrd="0" presId="urn:microsoft.com/office/officeart/2005/8/layout/chevron1"/>
    <dgm:cxn modelId="{B16DAEB6-A46F-4B74-82BD-A2D3C4766575}" srcId="{85947716-9733-4A8B-9A20-833E1E5A94D7}" destId="{4EBB1724-4C52-447C-9049-7D595E26B5F4}" srcOrd="1" destOrd="0" parTransId="{1D8E9370-6AD5-4531-A0A4-881996997290}" sibTransId="{0CEDAC5D-340C-4AE1-8B96-5F48C2D03B90}"/>
    <dgm:cxn modelId="{0257AFD5-D968-4046-B9CE-22EC886DDD8B}" srcId="{85947716-9733-4A8B-9A20-833E1E5A94D7}" destId="{A0FEA0A7-7342-4CA9-B6AB-F5A959AE7A99}" srcOrd="4" destOrd="0" parTransId="{3BD79715-186E-4EFB-9F02-6058E4ED0068}" sibTransId="{3349A9F6-CBC1-4ABF-8B3C-1E6EDB195A1E}"/>
    <dgm:cxn modelId="{87ABD464-8C49-4EA5-AD26-D5089319EC9B}" type="presOf" srcId="{7F89DA55-C37D-418A-B316-A1CED6DCE4C0}" destId="{FA6E9E06-C4C7-4215-A6B9-EE48500E81FD}" srcOrd="0" destOrd="0" presId="urn:microsoft.com/office/officeart/2005/8/layout/chevron1"/>
    <dgm:cxn modelId="{A678535B-21F4-4B0F-A255-08346E6656E3}" srcId="{85947716-9733-4A8B-9A20-833E1E5A94D7}" destId="{7F89DA55-C37D-418A-B316-A1CED6DCE4C0}" srcOrd="3" destOrd="0" parTransId="{853379F5-BE16-41CD-B403-062C87739501}" sibTransId="{2A07C180-4FFD-4B40-9121-DF5B528CA867}"/>
    <dgm:cxn modelId="{C29F4A11-40A3-4DEC-A5E0-BB06E7511DCC}" type="presOf" srcId="{4EBB1724-4C52-447C-9049-7D595E26B5F4}" destId="{3611C331-E257-467B-9BC4-246B86BC5160}" srcOrd="0" destOrd="0" presId="urn:microsoft.com/office/officeart/2005/8/layout/chevron1"/>
    <dgm:cxn modelId="{21418DD3-5689-4EBA-9910-B66B4F223408}" type="presParOf" srcId="{D9E68210-3E3A-4EAE-9614-BD30617438EB}" destId="{24903184-184E-4744-A104-7DD89624CBF7}" srcOrd="0" destOrd="0" presId="urn:microsoft.com/office/officeart/2005/8/layout/chevron1"/>
    <dgm:cxn modelId="{B7267CD8-17E2-44C4-A8D7-6A545BCC2EF3}" type="presParOf" srcId="{24903184-184E-4744-A104-7DD89624CBF7}" destId="{2CC9E62C-6FA6-49A0-9890-3BF1924528AE}" srcOrd="0" destOrd="0" presId="urn:microsoft.com/office/officeart/2005/8/layout/chevron1"/>
    <dgm:cxn modelId="{7CB87592-4D63-4C89-91C2-05662C74D815}" type="presParOf" srcId="{24903184-184E-4744-A104-7DD89624CBF7}" destId="{88B9E060-1D9F-41C1-986E-86DF6452A1FF}" srcOrd="1" destOrd="0" presId="urn:microsoft.com/office/officeart/2005/8/layout/chevron1"/>
    <dgm:cxn modelId="{3BDF484D-9A54-43EE-8AD0-60B025852FAD}" type="presParOf" srcId="{D9E68210-3E3A-4EAE-9614-BD30617438EB}" destId="{74E76629-7F54-4887-8DD6-3D359C9ADF7C}" srcOrd="1" destOrd="0" presId="urn:microsoft.com/office/officeart/2005/8/layout/chevron1"/>
    <dgm:cxn modelId="{A7514F0B-C874-4DAB-A29E-B59EFA4B6C5B}" type="presParOf" srcId="{D9E68210-3E3A-4EAE-9614-BD30617438EB}" destId="{A4527E0C-744B-41BC-8AB8-B10B39D9A2B0}" srcOrd="2" destOrd="0" presId="urn:microsoft.com/office/officeart/2005/8/layout/chevron1"/>
    <dgm:cxn modelId="{5CB96371-0C12-476F-8846-32A71693663C}" type="presParOf" srcId="{A4527E0C-744B-41BC-8AB8-B10B39D9A2B0}" destId="{3611C331-E257-467B-9BC4-246B86BC5160}" srcOrd="0" destOrd="0" presId="urn:microsoft.com/office/officeart/2005/8/layout/chevron1"/>
    <dgm:cxn modelId="{87D19678-9C5D-4DE6-B026-171850739917}" type="presParOf" srcId="{A4527E0C-744B-41BC-8AB8-B10B39D9A2B0}" destId="{6C980A67-F403-46AD-B8BD-780840098FD0}" srcOrd="1" destOrd="0" presId="urn:microsoft.com/office/officeart/2005/8/layout/chevron1"/>
    <dgm:cxn modelId="{F6FDEA8F-D295-469D-8557-C83C3BC3BD96}" type="presParOf" srcId="{D9E68210-3E3A-4EAE-9614-BD30617438EB}" destId="{975AC100-5796-4495-AE80-DBD90D188A09}" srcOrd="3" destOrd="0" presId="urn:microsoft.com/office/officeart/2005/8/layout/chevron1"/>
    <dgm:cxn modelId="{55038C0B-4F95-48F8-B4BA-ABE3530EFE6D}" type="presParOf" srcId="{D9E68210-3E3A-4EAE-9614-BD30617438EB}" destId="{7C312B14-5A46-4D7C-A5D7-1407462229EE}" srcOrd="4" destOrd="0" presId="urn:microsoft.com/office/officeart/2005/8/layout/chevron1"/>
    <dgm:cxn modelId="{786529E4-8721-42F9-9D74-BF501B6558B2}" type="presParOf" srcId="{7C312B14-5A46-4D7C-A5D7-1407462229EE}" destId="{44712717-AEC8-4E2E-BB4B-D504B5217909}" srcOrd="0" destOrd="0" presId="urn:microsoft.com/office/officeart/2005/8/layout/chevron1"/>
    <dgm:cxn modelId="{339BD2C2-9327-4096-ACCD-5AD8075604A2}" type="presParOf" srcId="{7C312B14-5A46-4D7C-A5D7-1407462229EE}" destId="{5E2CF449-14CF-47AF-B821-237256997EE6}" srcOrd="1" destOrd="0" presId="urn:microsoft.com/office/officeart/2005/8/layout/chevron1"/>
    <dgm:cxn modelId="{71F4C799-2D70-4F6E-8317-CB9A94DAB803}" type="presParOf" srcId="{D9E68210-3E3A-4EAE-9614-BD30617438EB}" destId="{EF23202B-71D4-428D-9C45-E6E94EF6D31C}" srcOrd="5" destOrd="0" presId="urn:microsoft.com/office/officeart/2005/8/layout/chevron1"/>
    <dgm:cxn modelId="{FD81D43F-8315-4797-8CE4-EB96EE7E33CA}" type="presParOf" srcId="{D9E68210-3E3A-4EAE-9614-BD30617438EB}" destId="{B8FCD429-DD33-4548-9918-0781718B73DD}" srcOrd="6" destOrd="0" presId="urn:microsoft.com/office/officeart/2005/8/layout/chevron1"/>
    <dgm:cxn modelId="{9C120E20-8ECE-4FF9-843F-756A328B2E0E}" type="presParOf" srcId="{B8FCD429-DD33-4548-9918-0781718B73DD}" destId="{FA6E9E06-C4C7-4215-A6B9-EE48500E81FD}" srcOrd="0" destOrd="0" presId="urn:microsoft.com/office/officeart/2005/8/layout/chevron1"/>
    <dgm:cxn modelId="{6B17EBF0-AB79-45BA-A720-CC7E50FA8218}" type="presParOf" srcId="{B8FCD429-DD33-4548-9918-0781718B73DD}" destId="{B2FBD554-1C00-4914-A357-4891A23E6D14}" srcOrd="1" destOrd="0" presId="urn:microsoft.com/office/officeart/2005/8/layout/chevron1"/>
    <dgm:cxn modelId="{2B36AFD7-A337-4D6E-92E3-EC5EDC935D41}" type="presParOf" srcId="{D9E68210-3E3A-4EAE-9614-BD30617438EB}" destId="{F3B2FD82-67CD-4CB4-A4E8-7D8A3BB74EB3}" srcOrd="7" destOrd="0" presId="urn:microsoft.com/office/officeart/2005/8/layout/chevron1"/>
    <dgm:cxn modelId="{4E9DCD97-5E61-4ED2-8D38-56B34A6F9421}" type="presParOf" srcId="{D9E68210-3E3A-4EAE-9614-BD30617438EB}" destId="{3A15C87B-4286-441C-B3BF-35F77C96C19E}" srcOrd="8" destOrd="0" presId="urn:microsoft.com/office/officeart/2005/8/layout/chevron1"/>
    <dgm:cxn modelId="{33A3A69B-7595-41CF-B900-5381F584DDBB}" type="presParOf" srcId="{3A15C87B-4286-441C-B3BF-35F77C96C19E}" destId="{67F1DA71-A82E-4C11-8029-618AB4B6C2FC}" srcOrd="0" destOrd="0" presId="urn:microsoft.com/office/officeart/2005/8/layout/chevron1"/>
    <dgm:cxn modelId="{D23BE0F2-90AA-4027-9275-7AFB0C8CAEB7}" type="presParOf" srcId="{3A15C87B-4286-441C-B3BF-35F77C96C19E}" destId="{7BBFBC5C-A69B-472D-859D-7134ABBCC9C9}" srcOrd="1"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 qsCatId="3D" csTypeId="urn:microsoft.com/office/officeart/2005/8/colors/colorful1" csCatId="colorful" phldr="1"/>
      <dgm:spPr/>
      <dgm:t>
        <a:bodyPr/>
        <a:lstStyle/>
        <a:p>
          <a:endParaRPr lang="en-US"/>
        </a:p>
      </dgm:t>
    </dgm:pt>
    <dgm:pt modelId="{C258A6F7-3D9D-4991-9F6A-4991C97DEB37}">
      <dgm:prSet phldrT="[Text]" custT="1"/>
      <dgm:spPr/>
      <dgm:t>
        <a:bodyPr/>
        <a:lstStyle/>
        <a:p>
          <a:r>
            <a:rPr lang="en-US" sz="1400" dirty="0" smtClean="0"/>
            <a:t>Classifying</a:t>
          </a:r>
          <a:endParaRPr lang="en-US" sz="1400" dirty="0"/>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smtClean="0"/>
            <a:t>Related files</a:t>
          </a:r>
          <a:endParaRPr lang="en-US" dirty="0"/>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smtClean="0">
              <a:solidFill>
                <a:srgbClr val="FF0000"/>
              </a:solidFill>
            </a:rPr>
            <a:t>S</a:t>
          </a:r>
          <a:r>
            <a:rPr lang="en-US" sz="1200" dirty="0" smtClean="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smtClean="0"/>
            <a:t>Stories</a:t>
          </a:r>
          <a:endParaRPr lang="en-US" dirty="0"/>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smtClean="0"/>
            <a:t>Visualizing</a:t>
          </a:r>
          <a:endParaRPr lang="en-US" sz="1400" dirty="0"/>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smtClean="0"/>
            <a:t>Graph of stories</a:t>
          </a:r>
          <a:endParaRPr lang="en-US" dirty="0"/>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smtClean="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smtClean="0"/>
            <a:t>results</a:t>
          </a:r>
          <a:endParaRPr lang="en-US" dirty="0"/>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t>
        <a:bodyPr/>
        <a:lstStyle/>
        <a:p>
          <a:endParaRPr lang="en-US"/>
        </a:p>
      </dgm:t>
    </dgm:pt>
    <dgm:pt modelId="{6949FB40-FA5E-4955-A294-72DE952CB9E5}" type="pres">
      <dgm:prSet presAssocID="{C258A6F7-3D9D-4991-9F6A-4991C97DEB37}" presName="compNode" presStyleCnt="0"/>
      <dgm:spPr/>
      <dgm:t>
        <a:bodyPr/>
        <a:lstStyle/>
        <a:p>
          <a:endParaRPr lang="en-US"/>
        </a:p>
      </dgm:t>
    </dgm:pt>
    <dgm:pt modelId="{9271BEA7-A1CA-47E1-AAD5-4BAE8BEE079F}" type="pres">
      <dgm:prSet presAssocID="{C258A6F7-3D9D-4991-9F6A-4991C97DEB37}" presName="noGeometry" presStyleCnt="0"/>
      <dgm:spPr/>
      <dgm:t>
        <a:bodyPr/>
        <a:lstStyle/>
        <a:p>
          <a:endParaRPr lang="en-US"/>
        </a:p>
      </dgm:t>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t>
        <a:bodyPr/>
        <a:lstStyle/>
        <a:p>
          <a:endParaRPr lang="en-US"/>
        </a:p>
      </dgm:t>
    </dgm:pt>
    <dgm:pt modelId="{3A58978A-02F9-4178-8213-D859AFB2CA94}" type="pres">
      <dgm:prSet presAssocID="{C258A6F7-3D9D-4991-9F6A-4991C97DEB37}" presName="childTextHidden" presStyleLbl="bgAccFollowNode1" presStyleIdx="0" presStyleCnt="4"/>
      <dgm:spPr/>
      <dgm:t>
        <a:bodyPr/>
        <a:lstStyle/>
        <a:p>
          <a:endParaRPr lang="en-US"/>
        </a:p>
      </dgm:t>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t>
        <a:bodyPr/>
        <a:lstStyle/>
        <a:p>
          <a:endParaRPr lang="en-US"/>
        </a:p>
      </dgm:t>
    </dgm:pt>
    <dgm:pt modelId="{4D51FAF2-6157-4A40-9C88-CBC1C7D18134}" type="pres">
      <dgm:prSet presAssocID="{C258A6F7-3D9D-4991-9F6A-4991C97DEB37}" presName="aSpace" presStyleCnt="0"/>
      <dgm:spPr/>
      <dgm:t>
        <a:bodyPr/>
        <a:lstStyle/>
        <a:p>
          <a:endParaRPr lang="en-US"/>
        </a:p>
      </dgm:t>
    </dgm:pt>
    <dgm:pt modelId="{6C5E9E18-FB50-4D76-9A03-6491D40F04D4}" type="pres">
      <dgm:prSet presAssocID="{29D741CA-68E0-4911-87FF-E45D53466C90}" presName="compNode" presStyleCnt="0"/>
      <dgm:spPr/>
      <dgm:t>
        <a:bodyPr/>
        <a:lstStyle/>
        <a:p>
          <a:endParaRPr lang="en-US"/>
        </a:p>
      </dgm:t>
    </dgm:pt>
    <dgm:pt modelId="{DD53FB31-8B51-4927-921D-1A6B036A3A83}" type="pres">
      <dgm:prSet presAssocID="{29D741CA-68E0-4911-87FF-E45D53466C90}" presName="noGeometry" presStyleCnt="0"/>
      <dgm:spPr/>
      <dgm:t>
        <a:bodyPr/>
        <a:lstStyle/>
        <a:p>
          <a:endParaRPr lang="en-US"/>
        </a:p>
      </dgm:t>
    </dgm:pt>
    <dgm:pt modelId="{A0C4D6AB-0FAA-4017-A3FC-F4C65187CA13}" type="pres">
      <dgm:prSet presAssocID="{29D741CA-68E0-4911-87FF-E45D53466C90}" presName="childTextVisible" presStyleLbl="bgAccFollowNode1" presStyleIdx="1" presStyleCnt="4">
        <dgm:presLayoutVars>
          <dgm:bulletEnabled val="1"/>
        </dgm:presLayoutVars>
      </dgm:prSet>
      <dgm:spPr/>
      <dgm:t>
        <a:bodyPr/>
        <a:lstStyle/>
        <a:p>
          <a:endParaRPr lang="en-US"/>
        </a:p>
      </dgm:t>
    </dgm:pt>
    <dgm:pt modelId="{52BBBDC0-44D6-4086-9604-962004312BE8}" type="pres">
      <dgm:prSet presAssocID="{29D741CA-68E0-4911-87FF-E45D53466C90}" presName="childTextHidden" presStyleLbl="bgAccFollowNode1" presStyleIdx="1" presStyleCnt="4"/>
      <dgm:spPr/>
      <dgm:t>
        <a:bodyPr/>
        <a:lstStyle/>
        <a:p>
          <a:endParaRPr lang="en-US"/>
        </a:p>
      </dgm:t>
    </dgm:pt>
    <dgm:pt modelId="{D5CB80AB-5FC7-4F47-8CD9-658871D5839E}" type="pres">
      <dgm:prSet presAssocID="{29D741CA-68E0-4911-87FF-E45D53466C90}" presName="parentText" presStyleLbl="node1" presStyleIdx="1" presStyleCnt="4">
        <dgm:presLayoutVars>
          <dgm:chMax val="1"/>
          <dgm:bulletEnabled val="1"/>
        </dgm:presLayoutVars>
      </dgm:prSet>
      <dgm:spPr/>
      <dgm:t>
        <a:bodyPr/>
        <a:lstStyle/>
        <a:p>
          <a:endParaRPr lang="en-US"/>
        </a:p>
      </dgm:t>
    </dgm:pt>
    <dgm:pt modelId="{1987681B-8C6B-4CED-B9B8-27DCB4D5C78F}" type="pres">
      <dgm:prSet presAssocID="{29D741CA-68E0-4911-87FF-E45D53466C90}" presName="aSpace" presStyleCnt="0"/>
      <dgm:spPr/>
      <dgm:t>
        <a:bodyPr/>
        <a:lstStyle/>
        <a:p>
          <a:endParaRPr lang="en-US"/>
        </a:p>
      </dgm:t>
    </dgm:pt>
    <dgm:pt modelId="{54030874-5EFB-42C1-8243-F40415860E0A}" type="pres">
      <dgm:prSet presAssocID="{E6110623-20E9-4BC9-81C5-9739149D0518}" presName="compNode" presStyleCnt="0"/>
      <dgm:spPr/>
      <dgm:t>
        <a:bodyPr/>
        <a:lstStyle/>
        <a:p>
          <a:endParaRPr lang="en-US"/>
        </a:p>
      </dgm:t>
    </dgm:pt>
    <dgm:pt modelId="{E393ABD4-5E51-4B4F-A09B-EE14FDFFB2C0}" type="pres">
      <dgm:prSet presAssocID="{E6110623-20E9-4BC9-81C5-9739149D0518}" presName="noGeometry" presStyleCnt="0"/>
      <dgm:spPr/>
      <dgm:t>
        <a:bodyPr/>
        <a:lstStyle/>
        <a:p>
          <a:endParaRPr lang="en-US"/>
        </a:p>
      </dgm:t>
    </dgm:pt>
    <dgm:pt modelId="{78A02C1A-C50E-4BAE-9385-88FDD108454B}" type="pres">
      <dgm:prSet presAssocID="{E6110623-20E9-4BC9-81C5-9739149D0518}" presName="childTextVisible" presStyleLbl="bgAccFollowNode1" presStyleIdx="2" presStyleCnt="4">
        <dgm:presLayoutVars>
          <dgm:bulletEnabled val="1"/>
        </dgm:presLayoutVars>
      </dgm:prSet>
      <dgm:spPr/>
      <dgm:t>
        <a:bodyPr/>
        <a:lstStyle/>
        <a:p>
          <a:endParaRPr lang="en-US"/>
        </a:p>
      </dgm:t>
    </dgm:pt>
    <dgm:pt modelId="{C6FACBB8-2858-460D-BE29-F3D1E6552240}" type="pres">
      <dgm:prSet presAssocID="{E6110623-20E9-4BC9-81C5-9739149D0518}" presName="childTextHidden" presStyleLbl="bgAccFollowNode1" presStyleIdx="2" presStyleCnt="4"/>
      <dgm:spPr/>
      <dgm:t>
        <a:bodyPr/>
        <a:lstStyle/>
        <a:p>
          <a:endParaRPr lang="en-US"/>
        </a:p>
      </dgm:t>
    </dgm:pt>
    <dgm:pt modelId="{1DC3CC4F-CFBE-4E89-85E2-7723EB8BEF2D}" type="pres">
      <dgm:prSet presAssocID="{E6110623-20E9-4BC9-81C5-9739149D0518}" presName="parentText" presStyleLbl="node1" presStyleIdx="2" presStyleCnt="4">
        <dgm:presLayoutVars>
          <dgm:chMax val="1"/>
          <dgm:bulletEnabled val="1"/>
        </dgm:presLayoutVars>
      </dgm:prSet>
      <dgm:spPr/>
      <dgm:t>
        <a:bodyPr/>
        <a:lstStyle/>
        <a:p>
          <a:endParaRPr lang="en-US"/>
        </a:p>
      </dgm:t>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t>
        <a:bodyPr/>
        <a:lstStyle/>
        <a:p>
          <a:endParaRPr lang="en-US"/>
        </a:p>
      </dgm:t>
    </dgm:pt>
    <dgm:pt modelId="{371CAF28-03F7-44E6-8F8A-57AA67661432}" type="pres">
      <dgm:prSet presAssocID="{CE416652-6473-4E1C-913E-87B2027336F1}" presName="childTextHidden" presStyleLbl="bgAccFollowNode1" presStyleIdx="3" presStyleCnt="4"/>
      <dgm:spPr/>
      <dgm:t>
        <a:bodyPr/>
        <a:lstStyle/>
        <a:p>
          <a:endParaRPr lang="en-US"/>
        </a:p>
      </dgm:t>
    </dgm:pt>
    <dgm:pt modelId="{25DB8DAA-85E0-4914-9B5F-2E47F3C4D616}" type="pres">
      <dgm:prSet presAssocID="{CE416652-6473-4E1C-913E-87B2027336F1}" presName="parentText" presStyleLbl="node1" presStyleIdx="3" presStyleCnt="4">
        <dgm:presLayoutVars>
          <dgm:chMax val="1"/>
          <dgm:bulletEnabled val="1"/>
        </dgm:presLayoutVars>
      </dgm:prSet>
      <dgm:spPr/>
      <dgm:t>
        <a:bodyPr/>
        <a:lstStyle/>
        <a:p>
          <a:endParaRPr lang="en-US"/>
        </a:p>
      </dgm:t>
    </dgm:pt>
  </dgm:ptLst>
  <dgm:cxnLst>
    <dgm:cxn modelId="{B3D1325A-9D32-43FD-84CF-F25892D8C0D7}" type="presOf" srcId="{E7BCE6E6-EDA2-4BF7-9776-16ACAC11234E}" destId="{F06D03FA-4668-426D-AB80-45A892C3FD8E}" srcOrd="0" destOrd="0" presId="urn:microsoft.com/office/officeart/2005/8/layout/hProcess6"/>
    <dgm:cxn modelId="{F9ABE244-7850-499F-B46B-5AA236B99DEB}" type="presOf" srcId="{810F63AD-FD0A-4E0B-BEFF-820737E03367}" destId="{24BEFB63-02DB-49EF-8DE7-F913F93D76CF}" srcOrd="0" destOrd="0" presId="urn:microsoft.com/office/officeart/2005/8/layout/hProcess6"/>
    <dgm:cxn modelId="{0E0EA6A2-651E-4980-BC2B-C76D2B2226A2}" type="presOf" srcId="{810F63AD-FD0A-4E0B-BEFF-820737E03367}" destId="{3A58978A-02F9-4178-8213-D859AFB2CA94}" srcOrd="1" destOrd="0" presId="urn:microsoft.com/office/officeart/2005/8/layout/hProcess6"/>
    <dgm:cxn modelId="{63B23D3A-D6E4-493D-BF70-53B78A589262}" srcId="{E7BCE6E6-EDA2-4BF7-9776-16ACAC11234E}" destId="{CE416652-6473-4E1C-913E-87B2027336F1}" srcOrd="3" destOrd="0" parTransId="{5E6D50A2-95A9-46ED-A0FB-20DC70EA0E86}" sibTransId="{101F66F3-151E-4D4F-BFB7-D140366ED021}"/>
    <dgm:cxn modelId="{7FF9649F-C789-49C3-86CF-5669E58DD3CB}" type="presOf" srcId="{B8813AF0-1722-4476-8549-B3A2CE74CBE0}" destId="{371CAF28-03F7-44E6-8F8A-57AA67661432}" srcOrd="1"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DC0891E2-9EB2-4E92-9F03-444E71299836}" type="presOf" srcId="{CE416652-6473-4E1C-913E-87B2027336F1}" destId="{25DB8DAA-85E0-4914-9B5F-2E47F3C4D616}" srcOrd="0" destOrd="0" presId="urn:microsoft.com/office/officeart/2005/8/layout/hProcess6"/>
    <dgm:cxn modelId="{8F9903E9-D1E3-49A3-84A7-4B669BCC3FF0}" srcId="{E7BCE6E6-EDA2-4BF7-9776-16ACAC11234E}" destId="{E6110623-20E9-4BC9-81C5-9739149D0518}" srcOrd="2" destOrd="0" parTransId="{05D5FAAE-2CC9-45FF-90A6-66ECC41A3D7A}" sibTransId="{3FF8E291-5297-4368-9277-0ADEA3EEC6ED}"/>
    <dgm:cxn modelId="{31820DA7-F77B-4D07-9EA6-C6D5C28D3132}" srcId="{CE416652-6473-4E1C-913E-87B2027336F1}" destId="{B8813AF0-1722-4476-8549-B3A2CE74CBE0}" srcOrd="0" destOrd="0" parTransId="{21F81919-D24C-4978-BD35-4C832B98C9A6}" sibTransId="{A962EC85-2C93-4C10-9755-079DD7D57F53}"/>
    <dgm:cxn modelId="{EE8ACCB2-5DAE-4B9F-BD46-FAAC9550D98F}" type="presOf" srcId="{1DB2AB98-DFEA-416C-9271-BF36078207D1}" destId="{A0C4D6AB-0FAA-4017-A3FC-F4C65187CA13}" srcOrd="0" destOrd="0" presId="urn:microsoft.com/office/officeart/2005/8/layout/hProcess6"/>
    <dgm:cxn modelId="{4A8488E5-DB4B-4CA5-95AF-7DA4724C2D5F}" srcId="{E7BCE6E6-EDA2-4BF7-9776-16ACAC11234E}" destId="{29D741CA-68E0-4911-87FF-E45D53466C90}" srcOrd="1" destOrd="0" parTransId="{DCD71C53-C3D5-40FC-A837-C73FEA814C5C}" sibTransId="{94D3DAB1-3758-48B1-B20D-CBB228AF9285}"/>
    <dgm:cxn modelId="{7A44E5D9-DCB4-4121-925D-8630C1F5BA4C}" type="presOf" srcId="{1DB2AB98-DFEA-416C-9271-BF36078207D1}" destId="{52BBBDC0-44D6-4086-9604-962004312BE8}" srcOrd="1" destOrd="0" presId="urn:microsoft.com/office/officeart/2005/8/layout/hProcess6"/>
    <dgm:cxn modelId="{5294A608-8290-418B-AC1B-31F7FF82E49F}" type="presOf" srcId="{9925C79C-9767-48D9-9F15-7E50B25057F5}" destId="{78A02C1A-C50E-4BAE-9385-88FDD108454B}" srcOrd="0"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D8AC3082-D601-4634-84BD-BCEA870EDE2C}" type="presOf" srcId="{E6110623-20E9-4BC9-81C5-9739149D0518}" destId="{1DC3CC4F-CFBE-4E89-85E2-7723EB8BEF2D}" srcOrd="0" destOrd="0" presId="urn:microsoft.com/office/officeart/2005/8/layout/hProcess6"/>
    <dgm:cxn modelId="{561F3543-7B32-43B2-BBDB-E80170392665}" type="presOf" srcId="{29D741CA-68E0-4911-87FF-E45D53466C90}" destId="{D5CB80AB-5FC7-4F47-8CD9-658871D5839E}" srcOrd="0" destOrd="0" presId="urn:microsoft.com/office/officeart/2005/8/layout/hProcess6"/>
    <dgm:cxn modelId="{0BCAEB3E-205B-4029-825C-C0BB0934E5F7}" type="presOf" srcId="{9925C79C-9767-48D9-9F15-7E50B25057F5}" destId="{C6FACBB8-2858-460D-BE29-F3D1E6552240}" srcOrd="1" destOrd="0" presId="urn:microsoft.com/office/officeart/2005/8/layout/hProcess6"/>
    <dgm:cxn modelId="{F7A1E4FD-C528-4355-8669-4BDDBA2D6AAE}" type="presOf" srcId="{B8813AF0-1722-4476-8549-B3A2CE74CBE0}" destId="{B5886D39-DEAB-4714-9123-208CE251FA83}" srcOrd="0" destOrd="0" presId="urn:microsoft.com/office/officeart/2005/8/layout/hProcess6"/>
    <dgm:cxn modelId="{592DA52F-6078-455A-92B2-08E7CB1242D2}" type="presOf" srcId="{C258A6F7-3D9D-4991-9F6A-4991C97DEB37}" destId="{57B266D1-DB2A-4E6A-945C-0A2E1A01100D}" srcOrd="0" destOrd="0" presId="urn:microsoft.com/office/officeart/2005/8/layout/hProcess6"/>
    <dgm:cxn modelId="{2ABF0284-E050-41D5-863B-2D0520A247DD}" srcId="{29D741CA-68E0-4911-87FF-E45D53466C90}" destId="{1DB2AB98-DFEA-416C-9271-BF36078207D1}" srcOrd="0" destOrd="0" parTransId="{7A964FFA-2FD2-4532-897A-B13EF83AA3A6}" sibTransId="{D528E734-76EB-404A-BA2C-C458E8072A3C}"/>
    <dgm:cxn modelId="{949F6735-1BF2-4581-A386-EEB7709DC85C}" srcId="{E6110623-20E9-4BC9-81C5-9739149D0518}" destId="{9925C79C-9767-48D9-9F15-7E50B25057F5}" srcOrd="0" destOrd="0" parTransId="{BD35904B-4A3A-4D14-A843-2E48B5A26330}" sibTransId="{07C98F26-9EC7-4477-89E3-7B2A01B6DD2C}"/>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52396" y="95743"/>
        <a:ext cx="786384" cy="353396"/>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10735" y="95739"/>
        <a:ext cx="786384" cy="353396"/>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14684" y="596869"/>
        <a:ext cx="786384" cy="353396"/>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55598" y="1101501"/>
        <a:ext cx="1574804" cy="353396"/>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30348" y="1604034"/>
        <a:ext cx="1158917" cy="353396"/>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186265" y="2115823"/>
        <a:ext cx="786384" cy="353396"/>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02266" y="2112780"/>
        <a:ext cx="786384" cy="35339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CC9E62C-6FA6-49A0-9890-3BF1924528AE}">
      <dsp:nvSpPr>
        <dsp:cNvPr id="0" name=""/>
        <dsp:cNvSpPr/>
      </dsp:nvSpPr>
      <dsp:spPr>
        <a:xfrm flipH="1">
          <a:off x="739890" y="0"/>
          <a:ext cx="180033" cy="263004"/>
        </a:xfrm>
        <a:prstGeom prst="flowChartConnector">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0033" tIns="86678" rIns="86678" bIns="86678" numCol="1" spcCol="1270" anchor="ctr" anchorCtr="0">
          <a:noAutofit/>
        </a:bodyPr>
        <a:lstStyle/>
        <a:p>
          <a:pPr lvl="0" algn="ctr" defTabSz="2889250">
            <a:lnSpc>
              <a:spcPct val="90000"/>
            </a:lnSpc>
            <a:spcBef>
              <a:spcPct val="0"/>
            </a:spcBef>
            <a:spcAft>
              <a:spcPct val="35000"/>
            </a:spcAft>
          </a:pPr>
          <a:endParaRPr lang="en-US" sz="6500" b="1" kern="1200" dirty="0"/>
        </a:p>
      </dsp:txBody>
      <dsp:txXfrm flipH="1">
        <a:off x="739890" y="0"/>
        <a:ext cx="180033" cy="263004"/>
      </dsp:txXfrm>
    </dsp:sp>
    <dsp:sp modelId="{3611C331-E257-467B-9BC4-246B86BC5160}">
      <dsp:nvSpPr>
        <dsp:cNvPr id="0" name=""/>
        <dsp:cNvSpPr/>
      </dsp:nvSpPr>
      <dsp:spPr>
        <a:xfrm>
          <a:off x="1219189" y="324680"/>
          <a:ext cx="2401341" cy="960536"/>
        </a:xfrm>
        <a:prstGeom prst="chevron">
          <a:avLst/>
        </a:prstGeom>
        <a:solidFill>
          <a:srgbClr val="465B9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Collect Seeds</a:t>
          </a:r>
          <a:endParaRPr lang="en-US" sz="2000" b="1" kern="1200" dirty="0"/>
        </a:p>
      </dsp:txBody>
      <dsp:txXfrm>
        <a:off x="1219189" y="324680"/>
        <a:ext cx="2401341" cy="960536"/>
      </dsp:txXfrm>
    </dsp:sp>
    <dsp:sp modelId="{44712717-AEC8-4E2E-BB4B-D504B5217909}">
      <dsp:nvSpPr>
        <dsp:cNvPr id="0" name=""/>
        <dsp:cNvSpPr/>
      </dsp:nvSpPr>
      <dsp:spPr>
        <a:xfrm>
          <a:off x="3195662" y="321424"/>
          <a:ext cx="2401341" cy="960536"/>
        </a:xfrm>
        <a:prstGeom prst="chevron">
          <a:avLst/>
        </a:prstGeom>
        <a:solidFill>
          <a:srgbClr val="654A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Crawl</a:t>
          </a:r>
          <a:endParaRPr lang="en-US" sz="2000" b="1" kern="1200" dirty="0"/>
        </a:p>
      </dsp:txBody>
      <dsp:txXfrm>
        <a:off x="3195662" y="321424"/>
        <a:ext cx="2401341" cy="960536"/>
      </dsp:txXfrm>
    </dsp:sp>
    <dsp:sp modelId="{5E2CF449-14CF-47AF-B821-237256997EE6}">
      <dsp:nvSpPr>
        <dsp:cNvPr id="0" name=""/>
        <dsp:cNvSpPr/>
      </dsp:nvSpPr>
      <dsp:spPr>
        <a:xfrm>
          <a:off x="3195662" y="1402027"/>
          <a:ext cx="1921073" cy="1877827"/>
        </a:xfrm>
        <a:prstGeom prst="flowChartDocument">
          <a:avLst/>
        </a:prstGeom>
        <a:solidFill>
          <a:srgbClr val="654A99"/>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91440" bIns="91440"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solidFill>
                <a:schemeClr val="bg1"/>
              </a:solidFill>
            </a:rPr>
            <a:t>Index crawl data from Heritrix</a:t>
          </a:r>
          <a:endParaRPr lang="en-US" sz="2300" kern="1200" dirty="0">
            <a:solidFill>
              <a:schemeClr val="bg1"/>
            </a:solidFill>
          </a:endParaRPr>
        </a:p>
      </dsp:txBody>
      <dsp:txXfrm>
        <a:off x="3195662" y="1402027"/>
        <a:ext cx="1921073" cy="1877827"/>
      </dsp:txXfrm>
    </dsp:sp>
    <dsp:sp modelId="{FA6E9E06-C4C7-4215-A6B9-EE48500E81FD}">
      <dsp:nvSpPr>
        <dsp:cNvPr id="0" name=""/>
        <dsp:cNvSpPr/>
      </dsp:nvSpPr>
      <dsp:spPr>
        <a:xfrm>
          <a:off x="5381004" y="321424"/>
          <a:ext cx="2401341" cy="960536"/>
        </a:xfrm>
        <a:prstGeom prst="chevron">
          <a:avLst/>
        </a:prstGeom>
        <a:solidFill>
          <a:srgbClr val="734B9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Index Data</a:t>
          </a:r>
          <a:endParaRPr lang="en-US" sz="2000" b="1" kern="1200" dirty="0"/>
        </a:p>
      </dsp:txBody>
      <dsp:txXfrm>
        <a:off x="5381004" y="321424"/>
        <a:ext cx="2401341" cy="960536"/>
      </dsp:txXfrm>
    </dsp:sp>
    <dsp:sp modelId="{B2FBD554-1C00-4914-A357-4891A23E6D14}">
      <dsp:nvSpPr>
        <dsp:cNvPr id="0" name=""/>
        <dsp:cNvSpPr/>
      </dsp:nvSpPr>
      <dsp:spPr>
        <a:xfrm>
          <a:off x="5381004" y="1402027"/>
          <a:ext cx="1921073" cy="1877827"/>
        </a:xfrm>
        <a:prstGeom prst="flowChartDocumen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solidFill>
            </a:rPr>
            <a:t>Use NutchWax to preliminarily analyze seed quality</a:t>
          </a:r>
          <a:endParaRPr lang="en-US" sz="2000" kern="1200" dirty="0">
            <a:solidFill>
              <a:schemeClr val="tx1"/>
            </a:solidFill>
          </a:endParaRPr>
        </a:p>
      </dsp:txBody>
      <dsp:txXfrm>
        <a:off x="5381004" y="1402027"/>
        <a:ext cx="1921073" cy="1877827"/>
      </dsp:txXfrm>
    </dsp:sp>
    <dsp:sp modelId="{67F1DA71-A82E-4C11-8029-618AB4B6C2FC}">
      <dsp:nvSpPr>
        <dsp:cNvPr id="0" name=""/>
        <dsp:cNvSpPr/>
      </dsp:nvSpPr>
      <dsp:spPr>
        <a:xfrm>
          <a:off x="7619992" y="304797"/>
          <a:ext cx="2401341" cy="960536"/>
        </a:xfrm>
        <a:prstGeom prst="chevron">
          <a:avLst/>
        </a:prstGeom>
        <a:solidFill>
          <a:schemeClr val="accent3"/>
        </a:solidFill>
        <a:ln w="38100" cap="flat" cmpd="sng" algn="ctr">
          <a:solidFill>
            <a:schemeClr val="tx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B050"/>
              </a:solidFill>
            </a:rPr>
            <a:t>Pass Along</a:t>
          </a:r>
          <a:endParaRPr lang="en-US" sz="2000" b="1" kern="1200" dirty="0">
            <a:solidFill>
              <a:srgbClr val="00B050"/>
            </a:solidFill>
          </a:endParaRPr>
        </a:p>
      </dsp:txBody>
      <dsp:txXfrm>
        <a:off x="7619992" y="304797"/>
        <a:ext cx="2401341" cy="960536"/>
      </dsp:txXfrm>
    </dsp:sp>
    <dsp:sp modelId="{7BBFBC5C-A69B-472D-859D-7134ABBCC9C9}">
      <dsp:nvSpPr>
        <dsp:cNvPr id="0" name=""/>
        <dsp:cNvSpPr/>
      </dsp:nvSpPr>
      <dsp:spPr>
        <a:xfrm>
          <a:off x="7566346" y="1402027"/>
          <a:ext cx="1921073" cy="1877827"/>
        </a:xfrm>
        <a:prstGeom prst="flowChartDocumen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rgbClr val="C00000"/>
              </a:solidFill>
            </a:rPr>
            <a:t>Send ARC files on for Story-telling</a:t>
          </a:r>
          <a:endParaRPr lang="en-US" sz="2000" kern="1200" dirty="0">
            <a:solidFill>
              <a:srgbClr val="C00000"/>
            </a:solidFill>
          </a:endParaRPr>
        </a:p>
      </dsp:txBody>
      <dsp:txXfrm>
        <a:off x="7566346" y="1402027"/>
        <a:ext cx="1921073" cy="187782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Related files</a:t>
          </a:r>
          <a:endParaRPr lang="en-US" sz="1600" kern="1200" dirty="0"/>
        </a:p>
      </dsp:txBody>
      <dsp:txXfrm rot="1577353">
        <a:off x="833416" y="292252"/>
        <a:ext cx="1243659" cy="1449487"/>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Classifying</a:t>
          </a:r>
          <a:endParaRPr lang="en-US" sz="1400" kern="1200" dirty="0"/>
        </a:p>
      </dsp:txBody>
      <dsp:txXfrm rot="1577353">
        <a:off x="4309" y="140729"/>
        <a:ext cx="829106" cy="82910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Stories</a:t>
          </a:r>
          <a:endParaRPr lang="en-US" sz="1600" kern="1200" dirty="0"/>
        </a:p>
      </dsp:txBody>
      <dsp:txXfrm>
        <a:off x="3009820" y="723056"/>
        <a:ext cx="1243659" cy="1449487"/>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S</a:t>
          </a:r>
          <a:r>
            <a:rPr lang="en-US" sz="1200" kern="1200" dirty="0" smtClean="0">
              <a:solidFill>
                <a:srgbClr val="FF0000"/>
              </a:solidFill>
            </a:rPr>
            <a:t>torytelling</a:t>
          </a:r>
          <a:endParaRPr lang="en-US" sz="1100" kern="1200" dirty="0">
            <a:solidFill>
              <a:srgbClr val="FF0000"/>
            </a:solidFill>
          </a:endParaRPr>
        </a:p>
      </dsp:txBody>
      <dsp:txXfrm>
        <a:off x="2180714" y="1033246"/>
        <a:ext cx="829106" cy="82910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Graph of stories</a:t>
          </a:r>
          <a:endParaRPr lang="en-US" sz="1600" kern="1200" dirty="0"/>
        </a:p>
      </dsp:txBody>
      <dsp:txXfrm>
        <a:off x="5186225" y="723056"/>
        <a:ext cx="1243659" cy="1449487"/>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Visualizing</a:t>
          </a:r>
          <a:endParaRPr lang="en-US" sz="1400" kern="1200" dirty="0"/>
        </a:p>
      </dsp:txBody>
      <dsp:txXfrm>
        <a:off x="4357119" y="1033246"/>
        <a:ext cx="829106" cy="82910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results</a:t>
          </a:r>
          <a:endParaRPr lang="en-US" sz="1600" kern="1200" dirty="0"/>
        </a:p>
      </dsp:txBody>
      <dsp:txXfrm>
        <a:off x="7362630" y="723056"/>
        <a:ext cx="1243659" cy="1449487"/>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Analyzing</a:t>
          </a:r>
          <a:endParaRPr lang="en-US" sz="1000" kern="1200" dirty="0">
            <a:solidFill>
              <a:srgbClr val="000000"/>
            </a:solidFill>
          </a:endParaRPr>
        </a:p>
      </dsp:txBody>
      <dsp:txXfrm>
        <a:off x="6533523" y="1033246"/>
        <a:ext cx="829106" cy="8291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image" Target="../media/image11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4" Type="http://schemas.openxmlformats.org/officeDocument/2006/relationships/image" Target="../media/image152.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5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Ro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10</a:t>
            </a:fld>
            <a:endParaRPr lang="en-US" smtClean="0"/>
          </a:p>
        </p:txBody>
      </p:sp>
      <p:sp>
        <p:nvSpPr>
          <p:cNvPr id="286723" name="Rectangle 2"/>
          <p:cNvSpPr>
            <a:spLocks noRo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100</a:t>
            </a:fld>
            <a:endParaRPr lang="en-US" smtClean="0"/>
          </a:p>
        </p:txBody>
      </p:sp>
      <p:sp>
        <p:nvSpPr>
          <p:cNvPr id="378883" name="Rectangle 2"/>
          <p:cNvSpPr>
            <a:spLocks noRo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101</a:t>
            </a:fld>
            <a:endParaRPr lang="en-US" smtClean="0"/>
          </a:p>
        </p:txBody>
      </p:sp>
      <p:sp>
        <p:nvSpPr>
          <p:cNvPr id="379907" name="Rectangle 2"/>
          <p:cNvSpPr>
            <a:spLocks noRo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102</a:t>
            </a:fld>
            <a:endParaRPr lang="en-US" smtClean="0"/>
          </a:p>
        </p:txBody>
      </p:sp>
      <p:sp>
        <p:nvSpPr>
          <p:cNvPr id="380931" name="Rectangle 2"/>
          <p:cNvSpPr>
            <a:spLocks noRo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103</a:t>
            </a:fld>
            <a:endParaRPr lang="en-US" smtClean="0"/>
          </a:p>
        </p:txBody>
      </p:sp>
      <p:sp>
        <p:nvSpPr>
          <p:cNvPr id="381955" name="Rectangle 2"/>
          <p:cNvSpPr>
            <a:spLocks noRo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104</a:t>
            </a:fld>
            <a:endParaRPr lang="en-US" smtClean="0"/>
          </a:p>
        </p:txBody>
      </p:sp>
      <p:sp>
        <p:nvSpPr>
          <p:cNvPr id="382979" name="Rectangle 2"/>
          <p:cNvSpPr>
            <a:spLocks noRo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105</a:t>
            </a:fld>
            <a:endParaRPr lang="en-US" smtClean="0"/>
          </a:p>
        </p:txBody>
      </p:sp>
      <p:sp>
        <p:nvSpPr>
          <p:cNvPr id="384003" name="Rectangle 2"/>
          <p:cNvSpPr>
            <a:spLocks noRo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106</a:t>
            </a:fld>
            <a:endParaRPr lang="en-US" smtClean="0"/>
          </a:p>
        </p:txBody>
      </p:sp>
      <p:sp>
        <p:nvSpPr>
          <p:cNvPr id="385027" name="Rectangle 2"/>
          <p:cNvSpPr>
            <a:spLocks noRo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D1D398C5-3D58-462D-A57C-02B236794385}" type="slidenum">
              <a:rPr lang="en-US" smtClean="0"/>
              <a:pPr/>
              <a:t>107</a:t>
            </a:fld>
            <a:endParaRPr lang="en-US" smtClean="0"/>
          </a:p>
        </p:txBody>
      </p:sp>
      <p:sp>
        <p:nvSpPr>
          <p:cNvPr id="386051" name="Rectangle 2"/>
          <p:cNvSpPr>
            <a:spLocks noRo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64EBEC05-1C1D-4FD1-891B-CB8AC0A9694A}" type="slidenum">
              <a:rPr lang="en-US" smtClean="0"/>
              <a:pPr/>
              <a:t>108</a:t>
            </a:fld>
            <a:endParaRPr lang="en-US" smtClean="0"/>
          </a:p>
        </p:txBody>
      </p:sp>
      <p:sp>
        <p:nvSpPr>
          <p:cNvPr id="387075" name="Rectangle 2"/>
          <p:cNvSpPr>
            <a:spLocks noRo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109</a:t>
            </a:fld>
            <a:endParaRPr lang="en-US" smtClean="0"/>
          </a:p>
        </p:txBody>
      </p:sp>
      <p:sp>
        <p:nvSpPr>
          <p:cNvPr id="388099" name="Rectangle 2"/>
          <p:cNvSpPr>
            <a:spLocks noRo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11</a:t>
            </a:fld>
            <a:endParaRPr lang="en-US" smtClean="0"/>
          </a:p>
        </p:txBody>
      </p:sp>
      <p:sp>
        <p:nvSpPr>
          <p:cNvPr id="287747" name="Rectangle 2"/>
          <p:cNvSpPr>
            <a:spLocks noRo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110</a:t>
            </a:fld>
            <a:endParaRPr lang="en-US" smtClean="0"/>
          </a:p>
        </p:txBody>
      </p:sp>
      <p:sp>
        <p:nvSpPr>
          <p:cNvPr id="389123" name="Rectangle 2"/>
          <p:cNvSpPr>
            <a:spLocks noRo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47B972B2-49BA-45C1-A50F-E1950A65656C}" type="slidenum">
              <a:rPr lang="en-US" smtClean="0"/>
              <a:pPr/>
              <a:t>111</a:t>
            </a:fld>
            <a:endParaRPr lang="en-US" smtClean="0"/>
          </a:p>
        </p:txBody>
      </p:sp>
      <p:sp>
        <p:nvSpPr>
          <p:cNvPr id="390147" name="Rectangle 2"/>
          <p:cNvSpPr>
            <a:spLocks noRo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112</a:t>
            </a:fld>
            <a:endParaRPr lang="en-US" smtClean="0"/>
          </a:p>
        </p:txBody>
      </p:sp>
      <p:sp>
        <p:nvSpPr>
          <p:cNvPr id="391171" name="Rectangle 2"/>
          <p:cNvSpPr>
            <a:spLocks noRo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BC2FEE90-115A-4E1D-8573-AE8B33E55DE3}" type="slidenum">
              <a:rPr lang="en-US" smtClean="0"/>
              <a:pPr/>
              <a:t>113</a:t>
            </a:fld>
            <a:endParaRPr lang="en-US" smtClean="0"/>
          </a:p>
        </p:txBody>
      </p:sp>
      <p:sp>
        <p:nvSpPr>
          <p:cNvPr id="392195" name="Rectangle 2"/>
          <p:cNvSpPr>
            <a:spLocks noRo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114</a:t>
            </a:fld>
            <a:endParaRPr lang="en-US" smtClean="0"/>
          </a:p>
        </p:txBody>
      </p:sp>
      <p:sp>
        <p:nvSpPr>
          <p:cNvPr id="393219" name="Rectangle 2"/>
          <p:cNvSpPr>
            <a:spLocks noRo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4227340D-F9C7-4589-ADDD-0CF3281D1C8F}" type="slidenum">
              <a:rPr lang="en-US" smtClean="0"/>
              <a:pPr/>
              <a:t>115</a:t>
            </a:fld>
            <a:endParaRPr lang="en-US" smtClean="0"/>
          </a:p>
        </p:txBody>
      </p:sp>
      <p:sp>
        <p:nvSpPr>
          <p:cNvPr id="394243" name="Rectangle 2"/>
          <p:cNvSpPr>
            <a:spLocks noRot="1"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4653BD39-FD2D-4950-BF0E-9905F915CD23}" type="slidenum">
              <a:rPr lang="en-US" smtClean="0"/>
              <a:pPr/>
              <a:t>116</a:t>
            </a:fld>
            <a:endParaRPr lang="en-US" smtClean="0"/>
          </a:p>
        </p:txBody>
      </p:sp>
      <p:sp>
        <p:nvSpPr>
          <p:cNvPr id="395267" name="Rectangle 2"/>
          <p:cNvSpPr>
            <a:spLocks noRo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a:spcBef>
                <a:spcPct val="0"/>
              </a:spcBef>
            </a:pPr>
            <a:endParaRPr lang="en-US" smtClean="0"/>
          </a:p>
        </p:txBody>
      </p:sp>
      <p:sp>
        <p:nvSpPr>
          <p:cNvPr id="102404" name="Slide Number Placeholder 3"/>
          <p:cNvSpPr>
            <a:spLocks noGrp="1"/>
          </p:cNvSpPr>
          <p:nvPr>
            <p:ph type="sldNum" sz="quarter" idx="5"/>
          </p:nvPr>
        </p:nvSpPr>
        <p:spPr>
          <a:noFill/>
        </p:spPr>
        <p:txBody>
          <a:bodyPr/>
          <a:lstStyle/>
          <a:p>
            <a:fld id="{5EBA9A0C-E15E-4F4D-AD96-33163B5DDC05}" type="slidenum">
              <a:rPr lang="en-US" smtClean="0">
                <a:latin typeface="Arial" pitchFamily="34" charset="0"/>
              </a:rPr>
              <a:pPr/>
              <a:t>117</a:t>
            </a:fld>
            <a:endParaRPr lang="en-US" smtClean="0">
              <a:latin typeface="Arial"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118</a:t>
            </a:fld>
            <a:endParaRPr lang="en-US" smtClean="0"/>
          </a:p>
        </p:txBody>
      </p:sp>
      <p:sp>
        <p:nvSpPr>
          <p:cNvPr id="396291" name="Rectangle 2"/>
          <p:cNvSpPr>
            <a:spLocks noRo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8E0287B1-9C04-49D9-9BBB-3C058010E01C}" type="slidenum">
              <a:rPr lang="en-US" smtClean="0"/>
              <a:pPr/>
              <a:t>119</a:t>
            </a:fld>
            <a:endParaRPr lang="en-US" smtClean="0"/>
          </a:p>
        </p:txBody>
      </p:sp>
      <p:sp>
        <p:nvSpPr>
          <p:cNvPr id="397315" name="Rectangle 2"/>
          <p:cNvSpPr>
            <a:spLocks noRo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12</a:t>
            </a:fld>
            <a:endParaRPr lang="en-US" smtClean="0"/>
          </a:p>
        </p:txBody>
      </p:sp>
      <p:sp>
        <p:nvSpPr>
          <p:cNvPr id="288771" name="Rectangle 2"/>
          <p:cNvSpPr>
            <a:spLocks noRo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120</a:t>
            </a:fld>
            <a:endParaRPr lang="en-US" smtClean="0"/>
          </a:p>
        </p:txBody>
      </p:sp>
      <p:sp>
        <p:nvSpPr>
          <p:cNvPr id="398339" name="Rectangle 2"/>
          <p:cNvSpPr>
            <a:spLocks noRo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92956CA4-07E4-41BD-986E-DF2393CAA8C9}" type="slidenum">
              <a:rPr lang="en-US" smtClean="0"/>
              <a:pPr/>
              <a:t>121</a:t>
            </a:fld>
            <a:endParaRPr lang="en-US" smtClean="0"/>
          </a:p>
        </p:txBody>
      </p:sp>
      <p:sp>
        <p:nvSpPr>
          <p:cNvPr id="399363" name="Rectangle 2"/>
          <p:cNvSpPr>
            <a:spLocks noRo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122</a:t>
            </a:fld>
            <a:endParaRPr lang="en-US" smtClean="0"/>
          </a:p>
        </p:txBody>
      </p:sp>
      <p:sp>
        <p:nvSpPr>
          <p:cNvPr id="400387" name="Rectangle 2"/>
          <p:cNvSpPr>
            <a:spLocks noRo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2EE71685-0925-4A9B-B873-78175C8ADEA8}" type="slidenum">
              <a:rPr lang="en-US" smtClean="0"/>
              <a:pPr/>
              <a:t>123</a:t>
            </a:fld>
            <a:endParaRPr lang="en-US" smtClean="0"/>
          </a:p>
        </p:txBody>
      </p:sp>
      <p:sp>
        <p:nvSpPr>
          <p:cNvPr id="401411" name="Rectangle 2"/>
          <p:cNvSpPr>
            <a:spLocks noRo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124</a:t>
            </a:fld>
            <a:endParaRPr lang="en-US" smtClean="0"/>
          </a:p>
        </p:txBody>
      </p:sp>
      <p:sp>
        <p:nvSpPr>
          <p:cNvPr id="402435" name="Rectangle 2"/>
          <p:cNvSpPr>
            <a:spLocks noRo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125</a:t>
            </a:fld>
            <a:endParaRPr lang="en-US" smtClean="0"/>
          </a:p>
        </p:txBody>
      </p:sp>
      <p:sp>
        <p:nvSpPr>
          <p:cNvPr id="403459" name="Rectangle 2"/>
          <p:cNvSpPr>
            <a:spLocks noRo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126</a:t>
            </a:fld>
            <a:endParaRPr lang="en-US" smtClean="0"/>
          </a:p>
        </p:txBody>
      </p:sp>
      <p:sp>
        <p:nvSpPr>
          <p:cNvPr id="404483" name="Rectangle 2"/>
          <p:cNvSpPr>
            <a:spLocks noRo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127</a:t>
            </a:fld>
            <a:endParaRPr lang="en-US" smtClean="0"/>
          </a:p>
        </p:txBody>
      </p:sp>
      <p:sp>
        <p:nvSpPr>
          <p:cNvPr id="405507" name="Rectangle 2"/>
          <p:cNvSpPr>
            <a:spLocks noRo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128</a:t>
            </a:fld>
            <a:endParaRPr lang="en-US" smtClean="0"/>
          </a:p>
        </p:txBody>
      </p:sp>
      <p:sp>
        <p:nvSpPr>
          <p:cNvPr id="406531" name="Rectangle 2"/>
          <p:cNvSpPr>
            <a:spLocks noRo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129</a:t>
            </a:fld>
            <a:endParaRPr lang="en-US" smtClean="0"/>
          </a:p>
        </p:txBody>
      </p:sp>
      <p:sp>
        <p:nvSpPr>
          <p:cNvPr id="407555" name="Rectangle 2"/>
          <p:cNvSpPr>
            <a:spLocks noRo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C3D2DE68-E2B7-439A-88B1-21913800B0FC}" type="slidenum">
              <a:rPr lang="en-US" smtClean="0"/>
              <a:pPr/>
              <a:t>13</a:t>
            </a:fld>
            <a:endParaRPr lang="en-US" smtClean="0"/>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130</a:t>
            </a:fld>
            <a:endParaRPr lang="en-US" smtClean="0"/>
          </a:p>
        </p:txBody>
      </p:sp>
      <p:sp>
        <p:nvSpPr>
          <p:cNvPr id="408579" name="Rectangle 2"/>
          <p:cNvSpPr>
            <a:spLocks noRo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E0EAB607-5172-4990-80E2-3728850066AB}" type="slidenum">
              <a:rPr lang="en-US" smtClean="0"/>
              <a:pPr/>
              <a:t>131</a:t>
            </a:fld>
            <a:endParaRPr lang="en-US" smtClean="0"/>
          </a:p>
        </p:txBody>
      </p:sp>
      <p:sp>
        <p:nvSpPr>
          <p:cNvPr id="409603" name="Rectangle 2"/>
          <p:cNvSpPr>
            <a:spLocks noRot="1"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132</a:t>
            </a:fld>
            <a:endParaRPr lang="en-US" smtClean="0"/>
          </a:p>
        </p:txBody>
      </p:sp>
      <p:sp>
        <p:nvSpPr>
          <p:cNvPr id="410627" name="Rectangle 2"/>
          <p:cNvSpPr>
            <a:spLocks noRo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133</a:t>
            </a:fld>
            <a:endParaRPr lang="en-US" smtClean="0"/>
          </a:p>
        </p:txBody>
      </p:sp>
      <p:sp>
        <p:nvSpPr>
          <p:cNvPr id="411651" name="Rectangle 2"/>
          <p:cNvSpPr>
            <a:spLocks noRo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134</a:t>
            </a:fld>
            <a:endParaRPr lang="en-US" smtClean="0"/>
          </a:p>
        </p:txBody>
      </p:sp>
      <p:sp>
        <p:nvSpPr>
          <p:cNvPr id="412675" name="Rectangle 2"/>
          <p:cNvSpPr>
            <a:spLocks noRo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135</a:t>
            </a:fld>
            <a:endParaRPr lang="en-US" smtClean="0"/>
          </a:p>
        </p:txBody>
      </p:sp>
      <p:sp>
        <p:nvSpPr>
          <p:cNvPr id="413699" name="Rectangle 2"/>
          <p:cNvSpPr>
            <a:spLocks noRo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136</a:t>
            </a:fld>
            <a:endParaRPr lang="en-US" smtClean="0"/>
          </a:p>
        </p:txBody>
      </p:sp>
      <p:sp>
        <p:nvSpPr>
          <p:cNvPr id="414723" name="Rectangle 2"/>
          <p:cNvSpPr>
            <a:spLocks noRo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137</a:t>
            </a:fld>
            <a:endParaRPr lang="en-US" smtClean="0"/>
          </a:p>
        </p:txBody>
      </p:sp>
      <p:sp>
        <p:nvSpPr>
          <p:cNvPr id="415747" name="Rectangle 2"/>
          <p:cNvSpPr>
            <a:spLocks noRo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AB957884-732D-4E17-BA30-3F60F885BC20}" type="slidenum">
              <a:rPr lang="en-US" smtClean="0"/>
              <a:pPr/>
              <a:t>138</a:t>
            </a:fld>
            <a:endParaRPr lang="en-US" smtClean="0"/>
          </a:p>
        </p:txBody>
      </p:sp>
      <p:sp>
        <p:nvSpPr>
          <p:cNvPr id="416771" name="Rectangle 2"/>
          <p:cNvSpPr>
            <a:spLocks noRot="1"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139</a:t>
            </a:fld>
            <a:endParaRPr lang="en-US" smtClean="0"/>
          </a:p>
        </p:txBody>
      </p:sp>
      <p:sp>
        <p:nvSpPr>
          <p:cNvPr id="417795" name="Rectangle 2"/>
          <p:cNvSpPr>
            <a:spLocks noRo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C43EC1DA-3D00-46F1-8DDD-4FE7E97AC402}" type="slidenum">
              <a:rPr lang="en-US" smtClean="0"/>
              <a:pPr/>
              <a:t>14</a:t>
            </a:fld>
            <a:endParaRPr lang="en-US" smtClean="0"/>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140</a:t>
            </a:fld>
            <a:endParaRPr lang="en-US" smtClean="0"/>
          </a:p>
        </p:txBody>
      </p:sp>
      <p:sp>
        <p:nvSpPr>
          <p:cNvPr id="418819" name="Rectangle 2"/>
          <p:cNvSpPr>
            <a:spLocks noRo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141</a:t>
            </a:fld>
            <a:endParaRPr lang="en-US" smtClean="0"/>
          </a:p>
        </p:txBody>
      </p:sp>
      <p:sp>
        <p:nvSpPr>
          <p:cNvPr id="419843" name="Rectangle 2"/>
          <p:cNvSpPr>
            <a:spLocks noRo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142</a:t>
            </a:fld>
            <a:endParaRPr lang="en-US" smtClean="0"/>
          </a:p>
        </p:txBody>
      </p:sp>
      <p:sp>
        <p:nvSpPr>
          <p:cNvPr id="420867" name="Rectangle 2"/>
          <p:cNvSpPr>
            <a:spLocks noRo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143</a:t>
            </a:fld>
            <a:endParaRPr lang="en-US" smtClean="0"/>
          </a:p>
        </p:txBody>
      </p:sp>
      <p:sp>
        <p:nvSpPr>
          <p:cNvPr id="421891" name="Rectangle 2"/>
          <p:cNvSpPr>
            <a:spLocks noRo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144</a:t>
            </a:fld>
            <a:endParaRPr lang="en-US" smtClean="0"/>
          </a:p>
        </p:txBody>
      </p:sp>
      <p:sp>
        <p:nvSpPr>
          <p:cNvPr id="422915" name="Rectangle 2"/>
          <p:cNvSpPr>
            <a:spLocks noRo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145</a:t>
            </a:fld>
            <a:endParaRPr lang="en-US" smtClean="0"/>
          </a:p>
        </p:txBody>
      </p:sp>
      <p:sp>
        <p:nvSpPr>
          <p:cNvPr id="423939" name="Rectangle 2"/>
          <p:cNvSpPr>
            <a:spLocks noRo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146</a:t>
            </a:fld>
            <a:endParaRPr lang="en-US" smtClean="0"/>
          </a:p>
        </p:txBody>
      </p:sp>
      <p:sp>
        <p:nvSpPr>
          <p:cNvPr id="424963" name="Rectangle 2"/>
          <p:cNvSpPr>
            <a:spLocks noRo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1FFD590A-7625-4B12-BD75-E8C53CB26287}" type="slidenum">
              <a:rPr lang="en-US" smtClean="0"/>
              <a:pPr/>
              <a:t>147</a:t>
            </a:fld>
            <a:endParaRPr lang="en-US" smtClean="0"/>
          </a:p>
        </p:txBody>
      </p:sp>
      <p:sp>
        <p:nvSpPr>
          <p:cNvPr id="425987" name="Rectangle 2"/>
          <p:cNvSpPr>
            <a:spLocks noRo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E56D65B5-65FA-4F05-8667-730B2F621586}" type="slidenum">
              <a:rPr lang="en-US" smtClean="0"/>
              <a:pPr/>
              <a:t>148</a:t>
            </a:fld>
            <a:endParaRPr lang="en-US" smtClean="0"/>
          </a:p>
        </p:txBody>
      </p:sp>
      <p:sp>
        <p:nvSpPr>
          <p:cNvPr id="427011" name="Rectangle 2"/>
          <p:cNvSpPr>
            <a:spLocks noRot="1" noChangeArrowheads="1" noTextEdit="1"/>
          </p:cNvSpPr>
          <p:nvPr>
            <p:ph type="sldImg"/>
          </p:nvPr>
        </p:nvSpPr>
        <p:spPr>
          <a:ln/>
        </p:spPr>
      </p:sp>
      <p:sp>
        <p:nvSpPr>
          <p:cNvPr id="427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149</a:t>
            </a:fld>
            <a:endParaRPr lang="en-US" smtClean="0"/>
          </a:p>
        </p:txBody>
      </p:sp>
      <p:sp>
        <p:nvSpPr>
          <p:cNvPr id="428035" name="Rectangle 2"/>
          <p:cNvSpPr>
            <a:spLocks noRo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15</a:t>
            </a:fld>
            <a:endParaRPr lang="en-US" smtClean="0"/>
          </a:p>
        </p:txBody>
      </p:sp>
      <p:sp>
        <p:nvSpPr>
          <p:cNvPr id="291843" name="Rectangle 2"/>
          <p:cNvSpPr>
            <a:spLocks noRo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150</a:t>
            </a:fld>
            <a:endParaRPr lang="en-US" smtClean="0"/>
          </a:p>
        </p:txBody>
      </p:sp>
      <p:sp>
        <p:nvSpPr>
          <p:cNvPr id="429059" name="Rectangle 2"/>
          <p:cNvSpPr>
            <a:spLocks noRo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151</a:t>
            </a:fld>
            <a:endParaRPr lang="en-US" smtClean="0"/>
          </a:p>
        </p:txBody>
      </p:sp>
      <p:sp>
        <p:nvSpPr>
          <p:cNvPr id="430083" name="Rectangle 2"/>
          <p:cNvSpPr>
            <a:spLocks noRo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152</a:t>
            </a:fld>
            <a:endParaRPr lang="en-US" smtClean="0"/>
          </a:p>
        </p:txBody>
      </p:sp>
      <p:sp>
        <p:nvSpPr>
          <p:cNvPr id="431107" name="Rectangle 2"/>
          <p:cNvSpPr>
            <a:spLocks noRo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153</a:t>
            </a:fld>
            <a:endParaRPr lang="en-US" smtClean="0"/>
          </a:p>
        </p:txBody>
      </p:sp>
      <p:sp>
        <p:nvSpPr>
          <p:cNvPr id="432131" name="Rectangle 2"/>
          <p:cNvSpPr>
            <a:spLocks noRo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88203798-2C14-451A-9382-CB64646C0B48}" type="slidenum">
              <a:rPr lang="en-US" smtClean="0"/>
              <a:pPr/>
              <a:t>154</a:t>
            </a:fld>
            <a:endParaRPr lang="en-US" smtClean="0"/>
          </a:p>
        </p:txBody>
      </p:sp>
      <p:sp>
        <p:nvSpPr>
          <p:cNvPr id="433155" name="Rectangle 2"/>
          <p:cNvSpPr>
            <a:spLocks noRot="1" noChangeArrowheads="1" noTextEdit="1"/>
          </p:cNvSpPr>
          <p:nvPr>
            <p:ph type="sldImg"/>
          </p:nvPr>
        </p:nvSpPr>
        <p:spPr>
          <a:ln/>
        </p:spPr>
      </p:sp>
      <p:sp>
        <p:nvSpPr>
          <p:cNvPr id="433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155</a:t>
            </a:fld>
            <a:endParaRPr lang="en-US" smtClean="0"/>
          </a:p>
        </p:txBody>
      </p:sp>
      <p:sp>
        <p:nvSpPr>
          <p:cNvPr id="434179" name="Rectangle 2"/>
          <p:cNvSpPr>
            <a:spLocks noRo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156</a:t>
            </a:fld>
            <a:endParaRPr lang="en-US" smtClean="0"/>
          </a:p>
        </p:txBody>
      </p:sp>
      <p:sp>
        <p:nvSpPr>
          <p:cNvPr id="435203" name="Rectangle 2"/>
          <p:cNvSpPr>
            <a:spLocks noRo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157</a:t>
            </a:fld>
            <a:endParaRPr lang="en-US" smtClean="0"/>
          </a:p>
        </p:txBody>
      </p:sp>
      <p:sp>
        <p:nvSpPr>
          <p:cNvPr id="436227" name="Rectangle 2"/>
          <p:cNvSpPr>
            <a:spLocks noRo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158</a:t>
            </a:fld>
            <a:endParaRPr lang="en-US" smtClean="0"/>
          </a:p>
        </p:txBody>
      </p:sp>
      <p:sp>
        <p:nvSpPr>
          <p:cNvPr id="437251" name="Rectangle 2"/>
          <p:cNvSpPr>
            <a:spLocks noRo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BDD049DC-8F6A-445E-BED6-B5DF8C828798}" type="slidenum">
              <a:rPr lang="en-US" smtClean="0"/>
              <a:pPr/>
              <a:t>159</a:t>
            </a:fld>
            <a:endParaRPr lang="en-US" smtClean="0"/>
          </a:p>
        </p:txBody>
      </p:sp>
      <p:sp>
        <p:nvSpPr>
          <p:cNvPr id="438275" name="Rectangle 2"/>
          <p:cNvSpPr>
            <a:spLocks noRot="1" noChangeArrowheads="1" noTextEdit="1"/>
          </p:cNvSpPr>
          <p:nvPr>
            <p:ph type="sldImg"/>
          </p:nvPr>
        </p:nvSpPr>
        <p:spPr>
          <a:xfrm>
            <a:off x="2901950" y="530225"/>
            <a:ext cx="3492500" cy="2619375"/>
          </a:xfrm>
          <a:ln/>
        </p:spPr>
      </p:sp>
      <p:sp>
        <p:nvSpPr>
          <p:cNvPr id="438276"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CB0FED59-58CD-4579-B957-F7BFAE60ACAE}" type="slidenum">
              <a:rPr lang="en-US" smtClean="0"/>
              <a:pPr/>
              <a:t>16</a:t>
            </a:fld>
            <a:endParaRPr lang="en-US" smtClean="0"/>
          </a:p>
        </p:txBody>
      </p:sp>
      <p:sp>
        <p:nvSpPr>
          <p:cNvPr id="292867" name="Rectangle 2"/>
          <p:cNvSpPr>
            <a:spLocks noRo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160</a:t>
            </a:fld>
            <a:endParaRPr lang="en-US" smtClean="0"/>
          </a:p>
        </p:txBody>
      </p:sp>
      <p:sp>
        <p:nvSpPr>
          <p:cNvPr id="439299" name="Rectangle 2"/>
          <p:cNvSpPr>
            <a:spLocks noRo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161</a:t>
            </a:fld>
            <a:endParaRPr lang="en-US" smtClean="0"/>
          </a:p>
        </p:txBody>
      </p:sp>
      <p:sp>
        <p:nvSpPr>
          <p:cNvPr id="440323" name="Rectangle 2"/>
          <p:cNvSpPr>
            <a:spLocks noRo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162</a:t>
            </a:fld>
            <a:endParaRPr lang="en-US" smtClean="0"/>
          </a:p>
        </p:txBody>
      </p:sp>
      <p:sp>
        <p:nvSpPr>
          <p:cNvPr id="441347" name="Rectangle 2"/>
          <p:cNvSpPr>
            <a:spLocks noRo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163</a:t>
            </a:fld>
            <a:endParaRPr lang="en-US" smtClean="0"/>
          </a:p>
        </p:txBody>
      </p:sp>
      <p:sp>
        <p:nvSpPr>
          <p:cNvPr id="442371" name="Rectangle 2"/>
          <p:cNvSpPr>
            <a:spLocks noRo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8B83E36A-ECE0-4084-80F8-480777FC2180}" type="slidenum">
              <a:rPr lang="en-US" smtClean="0"/>
              <a:pPr/>
              <a:t>164</a:t>
            </a:fld>
            <a:endParaRPr lang="en-US" smtClean="0"/>
          </a:p>
        </p:txBody>
      </p:sp>
      <p:sp>
        <p:nvSpPr>
          <p:cNvPr id="443395" name="Rectangle 2"/>
          <p:cNvSpPr>
            <a:spLocks noRot="1"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3A4ECDCE-A790-4655-9459-DD1D715CB2E1}" type="slidenum">
              <a:rPr lang="en-US" smtClean="0"/>
              <a:pPr/>
              <a:t>165</a:t>
            </a:fld>
            <a:endParaRPr lang="en-US" smtClean="0"/>
          </a:p>
        </p:txBody>
      </p:sp>
      <p:sp>
        <p:nvSpPr>
          <p:cNvPr id="444419" name="Rectangle 2"/>
          <p:cNvSpPr>
            <a:spLocks noRot="1"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166</a:t>
            </a:fld>
            <a:endParaRPr lang="en-US" smtClean="0"/>
          </a:p>
        </p:txBody>
      </p:sp>
      <p:sp>
        <p:nvSpPr>
          <p:cNvPr id="445443" name="Rectangle 2"/>
          <p:cNvSpPr>
            <a:spLocks noRo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28C112A8-5AAB-4EC3-8564-CB4C833A789A}" type="slidenum">
              <a:rPr lang="en-US" smtClean="0"/>
              <a:pPr/>
              <a:t>167</a:t>
            </a:fld>
            <a:endParaRPr lang="en-US" smtClean="0"/>
          </a:p>
        </p:txBody>
      </p:sp>
      <p:sp>
        <p:nvSpPr>
          <p:cNvPr id="446467" name="Rectangle 2"/>
          <p:cNvSpPr>
            <a:spLocks noRot="1"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168</a:t>
            </a:fld>
            <a:endParaRPr lang="en-US" smtClean="0"/>
          </a:p>
        </p:txBody>
      </p:sp>
      <p:sp>
        <p:nvSpPr>
          <p:cNvPr id="447491" name="Rectangle 2"/>
          <p:cNvSpPr>
            <a:spLocks noRo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B87CE141-B598-4312-B3C6-8B96278F6837}" type="slidenum">
              <a:rPr lang="en-US" smtClean="0"/>
              <a:pPr/>
              <a:t>169</a:t>
            </a:fld>
            <a:endParaRPr lang="en-US" smtClean="0"/>
          </a:p>
        </p:txBody>
      </p:sp>
      <p:sp>
        <p:nvSpPr>
          <p:cNvPr id="448515" name="Rectangle 2"/>
          <p:cNvSpPr>
            <a:spLocks noRot="1"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A881128-863F-4D0D-8651-9202B136E200}" type="slidenum">
              <a:rPr lang="en-US" smtClean="0"/>
              <a:pPr/>
              <a:t>17</a:t>
            </a:fld>
            <a:endParaRPr lang="en-US" smtClean="0"/>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170</a:t>
            </a:fld>
            <a:endParaRPr lang="en-US" smtClean="0"/>
          </a:p>
        </p:txBody>
      </p:sp>
      <p:sp>
        <p:nvSpPr>
          <p:cNvPr id="449539" name="Rectangle 2"/>
          <p:cNvSpPr>
            <a:spLocks noRo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171</a:t>
            </a:fld>
            <a:endParaRPr lang="en-US" smtClean="0"/>
          </a:p>
        </p:txBody>
      </p:sp>
      <p:sp>
        <p:nvSpPr>
          <p:cNvPr id="450563" name="Rectangle 2"/>
          <p:cNvSpPr>
            <a:spLocks noRo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172</a:t>
            </a:fld>
            <a:endParaRPr lang="en-US" smtClean="0"/>
          </a:p>
        </p:txBody>
      </p:sp>
      <p:sp>
        <p:nvSpPr>
          <p:cNvPr id="451587" name="Rectangle 2"/>
          <p:cNvSpPr>
            <a:spLocks noRo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173</a:t>
            </a:fld>
            <a:endParaRPr lang="en-US" smtClean="0"/>
          </a:p>
        </p:txBody>
      </p:sp>
      <p:sp>
        <p:nvSpPr>
          <p:cNvPr id="452611" name="Rectangle 2"/>
          <p:cNvSpPr>
            <a:spLocks noRo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F82308E2-8386-4BE9-87A4-D6969D411B60}" type="slidenum">
              <a:rPr lang="en-US" smtClean="0"/>
              <a:pPr/>
              <a:t>174</a:t>
            </a:fld>
            <a:endParaRPr lang="en-US" smtClean="0"/>
          </a:p>
        </p:txBody>
      </p:sp>
      <p:sp>
        <p:nvSpPr>
          <p:cNvPr id="453635" name="Rectangle 2"/>
          <p:cNvSpPr>
            <a:spLocks noRot="1" noChangeArrowheads="1" noTextEdit="1"/>
          </p:cNvSpPr>
          <p:nvPr>
            <p:ph type="sldImg"/>
          </p:nvPr>
        </p:nvSpPr>
        <p:spPr>
          <a:ln/>
        </p:spPr>
      </p:sp>
      <p:sp>
        <p:nvSpPr>
          <p:cNvPr id="453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175</a:t>
            </a:fld>
            <a:endParaRPr lang="en-US" smtClean="0"/>
          </a:p>
        </p:txBody>
      </p:sp>
      <p:sp>
        <p:nvSpPr>
          <p:cNvPr id="454659" name="Rectangle 2"/>
          <p:cNvSpPr>
            <a:spLocks noRo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176</a:t>
            </a:fld>
            <a:endParaRPr lang="en-US" smtClean="0"/>
          </a:p>
        </p:txBody>
      </p:sp>
      <p:sp>
        <p:nvSpPr>
          <p:cNvPr id="455683" name="Rectangle 2"/>
          <p:cNvSpPr>
            <a:spLocks noRo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177</a:t>
            </a:fld>
            <a:endParaRPr lang="en-US" smtClean="0"/>
          </a:p>
        </p:txBody>
      </p:sp>
      <p:sp>
        <p:nvSpPr>
          <p:cNvPr id="456707" name="Rectangle 2"/>
          <p:cNvSpPr>
            <a:spLocks noRo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178</a:t>
            </a:fld>
            <a:endParaRPr lang="en-US" smtClean="0"/>
          </a:p>
        </p:txBody>
      </p:sp>
      <p:sp>
        <p:nvSpPr>
          <p:cNvPr id="457731" name="Rectangle 2"/>
          <p:cNvSpPr>
            <a:spLocks noRo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179</a:t>
            </a:fld>
            <a:endParaRPr lang="en-US" smtClean="0"/>
          </a:p>
        </p:txBody>
      </p:sp>
      <p:sp>
        <p:nvSpPr>
          <p:cNvPr id="458755" name="Rectangle 2"/>
          <p:cNvSpPr>
            <a:spLocks noRo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B620B56F-2586-4BD6-AC41-0D5F9C5F63F8}" type="slidenum">
              <a:rPr lang="en-US" smtClean="0"/>
              <a:pPr/>
              <a:t>18</a:t>
            </a:fld>
            <a:endParaRPr lang="en-US" smtClean="0"/>
          </a:p>
        </p:txBody>
      </p:sp>
      <p:sp>
        <p:nvSpPr>
          <p:cNvPr id="294915" name="Rectangle 2"/>
          <p:cNvSpPr>
            <a:spLocks noRo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180</a:t>
            </a:fld>
            <a:endParaRPr lang="en-US" smtClean="0"/>
          </a:p>
        </p:txBody>
      </p:sp>
      <p:sp>
        <p:nvSpPr>
          <p:cNvPr id="459779" name="Rectangle 2"/>
          <p:cNvSpPr>
            <a:spLocks noRo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181</a:t>
            </a:fld>
            <a:endParaRPr lang="en-US" smtClean="0"/>
          </a:p>
        </p:txBody>
      </p:sp>
      <p:sp>
        <p:nvSpPr>
          <p:cNvPr id="460803" name="Rectangle 2"/>
          <p:cNvSpPr>
            <a:spLocks noRo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182</a:t>
            </a:fld>
            <a:endParaRPr lang="en-US" smtClean="0"/>
          </a:p>
        </p:txBody>
      </p:sp>
      <p:sp>
        <p:nvSpPr>
          <p:cNvPr id="461827" name="Rectangle 2"/>
          <p:cNvSpPr>
            <a:spLocks noRo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183</a:t>
            </a:fld>
            <a:endParaRPr lang="en-US" smtClean="0"/>
          </a:p>
        </p:txBody>
      </p:sp>
      <p:sp>
        <p:nvSpPr>
          <p:cNvPr id="462851" name="Rectangle 2"/>
          <p:cNvSpPr>
            <a:spLocks noRo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184</a:t>
            </a:fld>
            <a:endParaRPr lang="en-US" smtClean="0"/>
          </a:p>
        </p:txBody>
      </p:sp>
      <p:sp>
        <p:nvSpPr>
          <p:cNvPr id="463875" name="Rectangle 2"/>
          <p:cNvSpPr>
            <a:spLocks noRo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B6C3D038-2003-4FAE-9FFE-7A9CFD76764E}" type="slidenum">
              <a:rPr lang="en-US" smtClean="0"/>
              <a:pPr/>
              <a:t>185</a:t>
            </a:fld>
            <a:endParaRPr lang="en-US" smtClean="0"/>
          </a:p>
        </p:txBody>
      </p:sp>
      <p:sp>
        <p:nvSpPr>
          <p:cNvPr id="464899" name="Rectangle 2"/>
          <p:cNvSpPr>
            <a:spLocks noRot="1" noChangeArrowheads="1" noTextEdit="1"/>
          </p:cNvSpPr>
          <p:nvPr>
            <p:ph type="sldImg"/>
          </p:nvPr>
        </p:nvSpPr>
        <p:spPr>
          <a:ln/>
        </p:spPr>
      </p:sp>
      <p:sp>
        <p:nvSpPr>
          <p:cNvPr id="464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186</a:t>
            </a:fld>
            <a:endParaRPr lang="en-US" smtClean="0"/>
          </a:p>
        </p:txBody>
      </p:sp>
      <p:sp>
        <p:nvSpPr>
          <p:cNvPr id="465923" name="Rectangle 2"/>
          <p:cNvSpPr>
            <a:spLocks noRo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187</a:t>
            </a:fld>
            <a:endParaRPr lang="en-US" smtClean="0"/>
          </a:p>
        </p:txBody>
      </p:sp>
      <p:sp>
        <p:nvSpPr>
          <p:cNvPr id="466947" name="Rectangle 2"/>
          <p:cNvSpPr>
            <a:spLocks noRo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622E2488-A1D1-45B0-A95A-071CE235B42E}" type="slidenum">
              <a:rPr lang="en-US" smtClean="0"/>
              <a:pPr/>
              <a:t>188</a:t>
            </a:fld>
            <a:endParaRPr lang="en-US" smtClean="0"/>
          </a:p>
        </p:txBody>
      </p:sp>
      <p:sp>
        <p:nvSpPr>
          <p:cNvPr id="467971" name="Rectangle 2"/>
          <p:cNvSpPr>
            <a:spLocks noRot="1"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189</a:t>
            </a:fld>
            <a:endParaRPr lang="en-US" smtClean="0"/>
          </a:p>
        </p:txBody>
      </p:sp>
      <p:sp>
        <p:nvSpPr>
          <p:cNvPr id="468995" name="Rectangle 2"/>
          <p:cNvSpPr>
            <a:spLocks noRo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790DDCDC-9F0C-41EA-A55F-5C3559E5B9C6}" type="slidenum">
              <a:rPr lang="en-US" smtClean="0"/>
              <a:pPr/>
              <a:t>19</a:t>
            </a:fld>
            <a:endParaRPr lang="en-US" smtClean="0"/>
          </a:p>
        </p:txBody>
      </p:sp>
      <p:sp>
        <p:nvSpPr>
          <p:cNvPr id="295939" name="Rectangle 2"/>
          <p:cNvSpPr>
            <a:spLocks noRo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190</a:t>
            </a:fld>
            <a:endParaRPr lang="en-US" smtClean="0"/>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0028" name="Rectangle 11"/>
          <p:cNvSpPr>
            <a:spLocks noRo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191</a:t>
            </a:fld>
            <a:endParaRPr lang="en-US" smtClean="0"/>
          </a:p>
        </p:txBody>
      </p:sp>
      <p:sp>
        <p:nvSpPr>
          <p:cNvPr id="471043" name="Rectangle 2"/>
          <p:cNvSpPr>
            <a:spLocks noRo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23870ADF-DA85-4398-A2D5-1C2EB789E172}" type="slidenum">
              <a:rPr lang="en-US" smtClean="0"/>
              <a:pPr/>
              <a:t>192</a:t>
            </a:fld>
            <a:endParaRPr lang="en-US" smtClean="0"/>
          </a:p>
        </p:txBody>
      </p:sp>
      <p:sp>
        <p:nvSpPr>
          <p:cNvPr id="47206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206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206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207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2071"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2072"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2073"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2074"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2075"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2076" name="Rectangle 11"/>
          <p:cNvSpPr>
            <a:spLocks noRo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7E11F9F6-938B-4CF7-B223-B07808A9064D}" type="slidenum">
              <a:rPr lang="en-US" smtClean="0"/>
              <a:pPr/>
              <a:t>193</a:t>
            </a:fld>
            <a:endParaRPr lang="en-US" smtClean="0"/>
          </a:p>
        </p:txBody>
      </p:sp>
      <p:sp>
        <p:nvSpPr>
          <p:cNvPr id="473091" name="Rectangle 2"/>
          <p:cNvSpPr>
            <a:spLocks noRo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76EAD4F3-7D1D-4515-97B2-BAAE1B8B57CC}" type="slidenum">
              <a:rPr lang="en-US" smtClean="0"/>
              <a:pPr/>
              <a:t>194</a:t>
            </a:fld>
            <a:endParaRPr lang="en-US" smtClean="0"/>
          </a:p>
        </p:txBody>
      </p:sp>
      <p:sp>
        <p:nvSpPr>
          <p:cNvPr id="474115" name="Rectangle 2"/>
          <p:cNvSpPr>
            <a:spLocks noRo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B6DE7054-8B1A-4E37-8C32-BAAEB2402B41}" type="slidenum">
              <a:rPr lang="en-US" smtClean="0"/>
              <a:pPr/>
              <a:t>195</a:t>
            </a:fld>
            <a:endParaRPr lang="en-US" smtClean="0"/>
          </a:p>
        </p:txBody>
      </p:sp>
      <p:sp>
        <p:nvSpPr>
          <p:cNvPr id="475139" name="Rectangle 2"/>
          <p:cNvSpPr>
            <a:spLocks noRo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AF4C5A57-6AF8-4B68-98C9-FEED390FD903}" type="slidenum">
              <a:rPr lang="en-US" smtClean="0"/>
              <a:pPr/>
              <a:t>196</a:t>
            </a:fld>
            <a:endParaRPr lang="en-US" smtClean="0"/>
          </a:p>
        </p:txBody>
      </p:sp>
      <p:sp>
        <p:nvSpPr>
          <p:cNvPr id="476163" name="Rectangle 2"/>
          <p:cNvSpPr>
            <a:spLocks noRo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518F8D53-081A-4B01-B2A9-0CB011974561}" type="slidenum">
              <a:rPr lang="en-US" smtClean="0"/>
              <a:pPr/>
              <a:t>197</a:t>
            </a:fld>
            <a:endParaRPr lang="en-US" smtClean="0"/>
          </a:p>
        </p:txBody>
      </p:sp>
      <p:sp>
        <p:nvSpPr>
          <p:cNvPr id="477187" name="Rectangle 2"/>
          <p:cNvSpPr>
            <a:spLocks noRot="1"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198</a:t>
            </a:fld>
            <a:endParaRPr lang="en-US" smtClean="0"/>
          </a:p>
        </p:txBody>
      </p:sp>
      <p:sp>
        <p:nvSpPr>
          <p:cNvPr id="478211" name="Rectangle 2"/>
          <p:cNvSpPr>
            <a:spLocks noRo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5ACC6285-F8A6-435B-A103-5A9A8324455D}" type="slidenum">
              <a:rPr lang="en-US" smtClean="0"/>
              <a:pPr/>
              <a:t>199</a:t>
            </a:fld>
            <a:endParaRPr lang="en-US" smtClean="0"/>
          </a:p>
        </p:txBody>
      </p:sp>
      <p:sp>
        <p:nvSpPr>
          <p:cNvPr id="479235" name="Rectangle 2"/>
          <p:cNvSpPr>
            <a:spLocks noRot="1"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20</a:t>
            </a:fld>
            <a:endParaRPr lang="en-US" smtClean="0"/>
          </a:p>
        </p:txBody>
      </p:sp>
      <p:sp>
        <p:nvSpPr>
          <p:cNvPr id="296963" name="Rectangle 2"/>
          <p:cNvSpPr>
            <a:spLocks noRo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46899870-079C-4413-B754-A34AAF91D6D6}" type="slidenum">
              <a:rPr lang="en-US" smtClean="0"/>
              <a:pPr/>
              <a:t>200</a:t>
            </a:fld>
            <a:endParaRPr lang="en-US" smtClean="0"/>
          </a:p>
        </p:txBody>
      </p:sp>
      <p:sp>
        <p:nvSpPr>
          <p:cNvPr id="480259" name="Rectangle 2"/>
          <p:cNvSpPr>
            <a:spLocks noRo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201</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Ro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202</a:t>
            </a:fld>
            <a:endParaRPr lang="en-US" smtClean="0"/>
          </a:p>
        </p:txBody>
      </p:sp>
      <p:sp>
        <p:nvSpPr>
          <p:cNvPr id="482307" name="Rectangle 2"/>
          <p:cNvSpPr>
            <a:spLocks noRo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203</a:t>
            </a:fld>
            <a:endParaRPr lang="en-US" smtClean="0"/>
          </a:p>
        </p:txBody>
      </p:sp>
      <p:sp>
        <p:nvSpPr>
          <p:cNvPr id="483331" name="Rectangle 2"/>
          <p:cNvSpPr>
            <a:spLocks noRo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204</a:t>
            </a:fld>
            <a:endParaRPr lang="en-US" smtClean="0"/>
          </a:p>
        </p:txBody>
      </p:sp>
      <p:sp>
        <p:nvSpPr>
          <p:cNvPr id="484355" name="Rectangle 2"/>
          <p:cNvSpPr>
            <a:spLocks noRo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30F56561-E073-4793-A0C8-7070C3156DFA}" type="slidenum">
              <a:rPr lang="en-US" smtClean="0"/>
              <a:pPr/>
              <a:t>205</a:t>
            </a:fld>
            <a:endParaRPr lang="en-US" smtClean="0"/>
          </a:p>
        </p:txBody>
      </p:sp>
      <p:sp>
        <p:nvSpPr>
          <p:cNvPr id="485379" name="Rectangle 2"/>
          <p:cNvSpPr>
            <a:spLocks noRot="1" noChangeArrowheads="1" noTextEdit="1"/>
          </p:cNvSpPr>
          <p:nvPr>
            <p:ph type="sldImg"/>
          </p:nvPr>
        </p:nvSpPr>
        <p:spPr>
          <a:ln/>
        </p:spPr>
      </p:sp>
      <p:sp>
        <p:nvSpPr>
          <p:cNvPr id="485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08FD7B19-AEE6-400D-9400-623B7FB79D41}" type="slidenum">
              <a:rPr lang="en-US" smtClean="0"/>
              <a:pPr/>
              <a:t>206</a:t>
            </a:fld>
            <a:endParaRPr lang="en-US" smtClean="0"/>
          </a:p>
        </p:txBody>
      </p:sp>
      <p:sp>
        <p:nvSpPr>
          <p:cNvPr id="486403" name="Rectangle 2"/>
          <p:cNvSpPr>
            <a:spLocks noRot="1" noChangeArrowheads="1" noTextEdit="1"/>
          </p:cNvSpPr>
          <p:nvPr>
            <p:ph type="sldImg"/>
          </p:nvPr>
        </p:nvSpPr>
        <p:spPr>
          <a:ln/>
        </p:spPr>
      </p:sp>
      <p:sp>
        <p:nvSpPr>
          <p:cNvPr id="486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207</a:t>
            </a:fld>
            <a:endParaRPr lang="en-US" smtClean="0"/>
          </a:p>
        </p:txBody>
      </p:sp>
      <p:sp>
        <p:nvSpPr>
          <p:cNvPr id="487427" name="Rectangle 2"/>
          <p:cNvSpPr>
            <a:spLocks noRo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208</a:t>
            </a:fld>
            <a:endParaRPr lang="en-US" smtClean="0"/>
          </a:p>
        </p:txBody>
      </p:sp>
      <p:sp>
        <p:nvSpPr>
          <p:cNvPr id="488451" name="Rectangle 2"/>
          <p:cNvSpPr>
            <a:spLocks noRo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209</a:t>
            </a:fld>
            <a:endParaRPr lang="en-US" smtClean="0"/>
          </a:p>
        </p:txBody>
      </p:sp>
      <p:sp>
        <p:nvSpPr>
          <p:cNvPr id="489475" name="Rectangle 2"/>
          <p:cNvSpPr>
            <a:spLocks noRo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21</a:t>
            </a:fld>
            <a:endParaRPr lang="en-US" smtClean="0"/>
          </a:p>
        </p:txBody>
      </p:sp>
      <p:sp>
        <p:nvSpPr>
          <p:cNvPr id="297987" name="Rectangle 2"/>
          <p:cNvSpPr>
            <a:spLocks noRo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210</a:t>
            </a:fld>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211</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212</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214</a:t>
            </a:fld>
            <a:endParaRPr lang="en-US" smtClean="0">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215</a:t>
            </a:fld>
            <a:endParaRPr lang="en-US" smtClean="0">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216</a:t>
            </a:fld>
            <a:endParaRPr lang="en-US" smtClean="0"/>
          </a:p>
        </p:txBody>
      </p:sp>
      <p:sp>
        <p:nvSpPr>
          <p:cNvPr id="490499" name="Rectangle 2"/>
          <p:cNvSpPr>
            <a:spLocks noRo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217</a:t>
            </a:fld>
            <a:endParaRPr lang="en-US" smtClean="0"/>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Ro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218</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Ro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219</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Ro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22</a:t>
            </a:fld>
            <a:endParaRPr lang="en-US" smtClean="0"/>
          </a:p>
        </p:txBody>
      </p:sp>
      <p:sp>
        <p:nvSpPr>
          <p:cNvPr id="299011" name="Rectangle 2"/>
          <p:cNvSpPr>
            <a:spLocks noRo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220</a:t>
            </a:fld>
            <a:endParaRPr lang="en-US" smtClean="0"/>
          </a:p>
        </p:txBody>
      </p:sp>
      <p:sp>
        <p:nvSpPr>
          <p:cNvPr id="494595" name="Rectangle 2"/>
          <p:cNvSpPr>
            <a:spLocks noRo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smtClean="0"/>
              <a:t>http://scholar.lib.vt.edu/theses/available/etd-2227102539751141/</a:t>
            </a:r>
          </a:p>
          <a:p>
            <a:pPr eaLnBrk="1" hangingPunct="1"/>
            <a:endParaRPr lang="en-US" smtClean="0"/>
          </a:p>
          <a:p>
            <a:pPr eaLnBrk="1" hangingPunct="1"/>
            <a:r>
              <a:rPr lang="en-US" b="1" smtClean="0"/>
              <a:t>What is an ETD? What it can look like:</a:t>
            </a:r>
          </a:p>
          <a:p>
            <a:pPr eaLnBrk="1" hangingPunct="1"/>
            <a:r>
              <a:rPr lang="en-US" smtClean="0"/>
              <a:t>It can have the appearance of a paper </a:t>
            </a:r>
            <a:r>
              <a:rPr lang="en-US" smtClean="0">
                <a:solidFill>
                  <a:schemeClr val="accent2"/>
                </a:solidFill>
              </a:rPr>
              <a:t>document.</a:t>
            </a:r>
          </a:p>
          <a:p>
            <a:pPr eaLnBrk="1" hangingPunct="1"/>
            <a:r>
              <a:rPr lang="en-US" smtClean="0"/>
              <a:t>It can contain a </a:t>
            </a:r>
            <a:r>
              <a:rPr lang="en-US" smtClean="0">
                <a:solidFill>
                  <a:schemeClr val="accent2"/>
                </a:solidFill>
              </a:rPr>
              <a:t>video </a:t>
            </a:r>
            <a:r>
              <a:rPr lang="en-US" smtClean="0"/>
              <a:t>clip.</a:t>
            </a:r>
          </a:p>
          <a:p>
            <a:pPr eaLnBrk="1" hangingPunct="1"/>
            <a:r>
              <a:rPr lang="en-US" smtClean="0"/>
              <a:t>It can contain </a:t>
            </a:r>
            <a:r>
              <a:rPr lang="en-US" smtClean="0">
                <a:solidFill>
                  <a:schemeClr val="accent2"/>
                </a:solidFill>
              </a:rPr>
              <a:t>sound.</a:t>
            </a:r>
            <a:r>
              <a:rPr lang="en-US" smtClean="0"/>
              <a:t> </a:t>
            </a:r>
          </a:p>
          <a:p>
            <a:pPr eaLnBrk="1" hangingPunct="1"/>
            <a:r>
              <a:rPr lang="en-US" smtClean="0"/>
              <a:t>It can contain </a:t>
            </a:r>
            <a:r>
              <a:rPr lang="en-US" smtClean="0">
                <a:solidFill>
                  <a:schemeClr val="accent2"/>
                </a:solidFill>
              </a:rPr>
              <a:t>thumbnail </a:t>
            </a:r>
            <a:r>
              <a:rPr lang="en-US" smtClean="0"/>
              <a:t>pages and links to aid navigation.</a:t>
            </a:r>
          </a:p>
          <a:p>
            <a:pPr eaLnBrk="1" hangingPunct="1"/>
            <a:r>
              <a:rPr lang="en-US" smtClean="0"/>
              <a:t>It can have a unique </a:t>
            </a:r>
            <a:r>
              <a:rPr lang="en-US" smtClean="0">
                <a:solidFill>
                  <a:schemeClr val="accent2"/>
                </a:solidFill>
              </a:rPr>
              <a:t>layout.</a:t>
            </a:r>
            <a:endParaRPr lang="en-US" smtClean="0"/>
          </a:p>
          <a:p>
            <a:pPr eaLnBrk="1" hangingPunct="1"/>
            <a:r>
              <a:rPr lang="en-US" smtClean="0"/>
              <a:t>It can have </a:t>
            </a:r>
            <a:r>
              <a:rPr lang="en-US" smtClean="0">
                <a:solidFill>
                  <a:schemeClr val="accent2"/>
                </a:solidFill>
              </a:rPr>
              <a:t>photomicrographs.</a:t>
            </a:r>
            <a:endParaRPr lang="en-US" smtClean="0"/>
          </a:p>
          <a:p>
            <a:pPr eaLnBrk="1" hangingPunct="1"/>
            <a:r>
              <a:rPr lang="en-US" smtClean="0"/>
              <a:t>It can contain a </a:t>
            </a:r>
            <a:r>
              <a:rPr lang="en-US" smtClean="0">
                <a:solidFill>
                  <a:schemeClr val="accent2"/>
                </a:solidFill>
              </a:rPr>
              <a:t>simulation.</a:t>
            </a:r>
            <a:endParaRPr lang="en-US" smtClean="0"/>
          </a:p>
          <a:p>
            <a:pPr eaLnBrk="1" hangingPunct="1"/>
            <a:endParaRPr lang="en-US" smtClean="0">
              <a:solidFill>
                <a:schemeClr val="accent2"/>
              </a:solidFill>
            </a:endParaRPr>
          </a:p>
          <a:p>
            <a:pPr eaLnBrk="1" hangingPunct="1"/>
            <a:endParaRPr lang="en-US" smtClean="0">
              <a:solidFill>
                <a:schemeClr val="accent2"/>
              </a:solidFill>
            </a:endParaRPr>
          </a:p>
          <a:p>
            <a:pPr eaLnBrk="1" hangingPunct="1"/>
            <a:r>
              <a:rPr lang="en-US" smtClean="0"/>
              <a:t>The library resources used in an ETD initiative can include</a:t>
            </a:r>
            <a:endParaRPr lang="en-US" smtClean="0">
              <a:solidFill>
                <a:schemeClr val="accent2"/>
              </a:solidFill>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221</a:t>
            </a:fld>
            <a:endParaRPr lang="en-US" smtClean="0"/>
          </a:p>
        </p:txBody>
      </p:sp>
      <p:sp>
        <p:nvSpPr>
          <p:cNvPr id="495619" name="Rectangle 2"/>
          <p:cNvSpPr>
            <a:spLocks noRo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222</a:t>
            </a:fld>
            <a:endParaRPr lang="en-US" smtClean="0"/>
          </a:p>
        </p:txBody>
      </p:sp>
      <p:sp>
        <p:nvSpPr>
          <p:cNvPr id="496643" name="Rectangle 2"/>
          <p:cNvSpPr>
            <a:spLocks noRo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223</a:t>
            </a:fld>
            <a:endParaRPr lang="en-US" smtClean="0"/>
          </a:p>
        </p:txBody>
      </p:sp>
      <p:sp>
        <p:nvSpPr>
          <p:cNvPr id="497667" name="Rectangle 2"/>
          <p:cNvSpPr>
            <a:spLocks noRo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224</a:t>
            </a:fld>
            <a:endParaRPr lang="en-US" smtClean="0"/>
          </a:p>
        </p:txBody>
      </p:sp>
      <p:sp>
        <p:nvSpPr>
          <p:cNvPr id="498691" name="Rectangle 2"/>
          <p:cNvSpPr>
            <a:spLocks noRo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225</a:t>
            </a:fld>
            <a:endParaRPr lang="en-US" smtClean="0"/>
          </a:p>
        </p:txBody>
      </p:sp>
      <p:sp>
        <p:nvSpPr>
          <p:cNvPr id="499715" name="Rectangle 2"/>
          <p:cNvSpPr>
            <a:spLocks noRo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01CF7CC-E846-4004-BE95-1DCB0F863E47}" type="slidenum">
              <a:rPr lang="en-US" smtClean="0"/>
              <a:pPr/>
              <a:t>226</a:t>
            </a:fld>
            <a:endParaRPr lang="en-US" smtClean="0"/>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227</a:t>
            </a:fld>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228</a:t>
            </a:fld>
            <a:endParaRPr lang="en-US" smtClean="0"/>
          </a:p>
        </p:txBody>
      </p:sp>
      <p:sp>
        <p:nvSpPr>
          <p:cNvPr id="500739" name="Rectangle 2"/>
          <p:cNvSpPr>
            <a:spLocks noRo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229</a:t>
            </a:fld>
            <a:endParaRPr lang="en-US" smtClean="0"/>
          </a:p>
        </p:txBody>
      </p:sp>
      <p:sp>
        <p:nvSpPr>
          <p:cNvPr id="501763" name="Rectangle 2"/>
          <p:cNvSpPr>
            <a:spLocks noRo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smtClean="0"/>
              <a:t>ETDs give libraries an avenue to demonstrate Information Age goals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23</a:t>
            </a:fld>
            <a:endParaRPr lang="en-US" smtClean="0"/>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
        <p:nvSpPr>
          <p:cNvPr id="300044" name="Rectangle 11"/>
          <p:cNvSpPr>
            <a:spLocks noRo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230</a:t>
            </a:fld>
            <a:endParaRPr lang="en-US" smtClean="0"/>
          </a:p>
        </p:txBody>
      </p:sp>
      <p:sp>
        <p:nvSpPr>
          <p:cNvPr id="502787" name="Rectangle 2"/>
          <p:cNvSpPr>
            <a:spLocks noRo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119812" name="Slide Number Placeholder 3"/>
          <p:cNvSpPr>
            <a:spLocks noGrp="1"/>
          </p:cNvSpPr>
          <p:nvPr>
            <p:ph type="sldNum" sz="quarter" idx="5"/>
          </p:nvPr>
        </p:nvSpPr>
        <p:spPr>
          <a:noFill/>
        </p:spPr>
        <p:txBody>
          <a:bodyPr/>
          <a:lstStyle/>
          <a:p>
            <a:fld id="{DF54FD21-CDF2-4C80-B6FB-9B7883FA3927}" type="slidenum">
              <a:rPr lang="en-US" smtClean="0"/>
              <a:pPr/>
              <a:t>231</a:t>
            </a:fld>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232</a:t>
            </a:fld>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dirty="0" smtClean="0"/>
              <a:t> All</a:t>
            </a:r>
            <a:r>
              <a:rPr lang="en-US" baseline="0" dirty="0" smtClean="0"/>
              <a:t> the pages of a thesis were shown on a </a:t>
            </a:r>
            <a:r>
              <a:rPr lang="en-US" baseline="0" dirty="0" err="1" smtClean="0"/>
              <a:t>Gigapixel</a:t>
            </a:r>
            <a:r>
              <a:rPr lang="en-US" baseline="0" dirty="0" smtClean="0"/>
              <a:t> display, which consisted of 5 x 10 monitors (vertical x horizontal).</a:t>
            </a:r>
          </a:p>
          <a:p>
            <a:pPr>
              <a:buFont typeface="Arial" charset="0"/>
              <a:buChar char="•"/>
            </a:pPr>
            <a:r>
              <a:rPr lang="en-US" baseline="0" dirty="0" smtClean="0"/>
              <a:t> Pages were grouped by the chapter.</a:t>
            </a:r>
          </a:p>
          <a:p>
            <a:pPr>
              <a:buFont typeface="Arial" charset="0"/>
              <a:buChar char="•"/>
            </a:pPr>
            <a:r>
              <a:rPr lang="en-US" baseline="0" dirty="0" smtClean="0"/>
              <a:t> A handheld device was used to move pages like a mouse.</a:t>
            </a:r>
          </a:p>
          <a:p>
            <a:pPr>
              <a:buFont typeface="Arial" charset="0"/>
              <a:buChar char="•"/>
            </a:pPr>
            <a:r>
              <a:rPr lang="en-US" baseline="0" dirty="0" smtClean="0"/>
              <a:t> Participants had access to a notepad and Post-it notes on a rolling desk. </a:t>
            </a:r>
            <a:endParaRPr lang="en-US" dirty="0"/>
          </a:p>
        </p:txBody>
      </p:sp>
      <p:sp>
        <p:nvSpPr>
          <p:cNvPr id="4" name="Slide Number Placeholder 3"/>
          <p:cNvSpPr>
            <a:spLocks noGrp="1"/>
          </p:cNvSpPr>
          <p:nvPr>
            <p:ph type="sldNum" sz="quarter" idx="10"/>
          </p:nvPr>
        </p:nvSpPr>
        <p:spPr/>
        <p:txBody>
          <a:bodyPr/>
          <a:lstStyle/>
          <a:p>
            <a:fld id="{5ADABB10-FBF0-4EDC-A016-0EDF168FB03C}"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234</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235</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236</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237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239</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24</a:t>
            </a:fld>
            <a:endParaRPr lang="en-US" smtClean="0"/>
          </a:p>
        </p:txBody>
      </p:sp>
      <p:sp>
        <p:nvSpPr>
          <p:cNvPr id="301059" name="Rectangle 2"/>
          <p:cNvSpPr>
            <a:spLocks noRo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240</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241</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242</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p>
        </p:txBody>
      </p:sp>
      <p:sp>
        <p:nvSpPr>
          <p:cNvPr id="74756" name="Slide Number Placeholder 3"/>
          <p:cNvSpPr>
            <a:spLocks noGrp="1"/>
          </p:cNvSpPr>
          <p:nvPr>
            <p:ph type="sldNum" sz="quarter" idx="5"/>
          </p:nvPr>
        </p:nvSpPr>
        <p:spPr>
          <a:noFill/>
        </p:spPr>
        <p:txBody>
          <a:bodyPr/>
          <a:lstStyle/>
          <a:p>
            <a:fld id="{46DA4FF8-5E61-4167-B742-D5A091A43962}" type="slidenum">
              <a:rPr lang="en-US" smtClean="0"/>
              <a:pPr/>
              <a:t>243</a:t>
            </a:fld>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480D4E88-5EE4-494F-AEDF-5955B2FBABAA}" type="slidenum">
              <a:rPr lang="en-US" smtClean="0"/>
              <a:pPr/>
              <a:t>246</a:t>
            </a:fld>
            <a:endParaRPr lang="en-US" smtClean="0"/>
          </a:p>
        </p:txBody>
      </p:sp>
      <p:sp>
        <p:nvSpPr>
          <p:cNvPr id="503811" name="Rectangle 2"/>
          <p:cNvSpPr>
            <a:spLocks noRot="1"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247</a:t>
            </a:fld>
            <a:endParaRPr lang="en-US" smtClean="0"/>
          </a:p>
        </p:txBody>
      </p:sp>
      <p:sp>
        <p:nvSpPr>
          <p:cNvPr id="504835" name="Rectangle 2"/>
          <p:cNvSpPr>
            <a:spLocks noRo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248</a:t>
            </a:fld>
            <a:endParaRPr lang="en-US" smtClean="0"/>
          </a:p>
        </p:txBody>
      </p:sp>
      <p:sp>
        <p:nvSpPr>
          <p:cNvPr id="505859" name="Rectangle 2"/>
          <p:cNvSpPr>
            <a:spLocks noRo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249</a:t>
            </a:fld>
            <a:endParaRPr lang="en-US" smtClean="0"/>
          </a:p>
        </p:txBody>
      </p:sp>
      <p:sp>
        <p:nvSpPr>
          <p:cNvPr id="506883" name="Rectangle 2"/>
          <p:cNvSpPr>
            <a:spLocks noRo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25</a:t>
            </a:fld>
            <a:endParaRPr lang="en-US" smtClean="0"/>
          </a:p>
        </p:txBody>
      </p:sp>
      <p:sp>
        <p:nvSpPr>
          <p:cNvPr id="302083" name="Rectangle 2"/>
          <p:cNvSpPr>
            <a:spLocks noRo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B30DBF29-CE17-45BE-8189-1AA3FA2CE7CA}" type="slidenum">
              <a:rPr lang="en-US" smtClean="0"/>
              <a:pPr/>
              <a:t>250</a:t>
            </a:fld>
            <a:endParaRPr lang="en-US" smtClean="0"/>
          </a:p>
        </p:txBody>
      </p:sp>
      <p:sp>
        <p:nvSpPr>
          <p:cNvPr id="507907" name="Rectangle 2"/>
          <p:cNvSpPr>
            <a:spLocks noRot="1" noChangeArrowheads="1" noTextEdit="1"/>
          </p:cNvSpPr>
          <p:nvPr>
            <p:ph type="sldImg"/>
          </p:nvPr>
        </p:nvSpPr>
        <p:spPr>
          <a:ln/>
        </p:spPr>
      </p:sp>
      <p:sp>
        <p:nvSpPr>
          <p:cNvPr id="507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7D70F00A-D3BF-4141-B87B-CE8872F6E3BD}" type="slidenum">
              <a:rPr lang="en-US" smtClean="0"/>
              <a:pPr/>
              <a:t>251</a:t>
            </a:fld>
            <a:endParaRPr lang="en-US" smtClean="0"/>
          </a:p>
        </p:txBody>
      </p:sp>
      <p:sp>
        <p:nvSpPr>
          <p:cNvPr id="508931" name="Rectangle 2"/>
          <p:cNvSpPr>
            <a:spLocks noRot="1" noChangeArrowheads="1" noTextEdit="1"/>
          </p:cNvSpPr>
          <p:nvPr>
            <p:ph type="sldImg"/>
          </p:nvPr>
        </p:nvSpPr>
        <p:spPr>
          <a:ln/>
        </p:spPr>
      </p:sp>
      <p:sp>
        <p:nvSpPr>
          <p:cNvPr id="508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7A1927FC-F69C-4DE6-A26A-57152C2536AC}" type="slidenum">
              <a:rPr lang="en-US" smtClean="0"/>
              <a:pPr/>
              <a:t>252</a:t>
            </a:fld>
            <a:endParaRPr lang="en-US" smtClean="0"/>
          </a:p>
        </p:txBody>
      </p:sp>
      <p:sp>
        <p:nvSpPr>
          <p:cNvPr id="509955" name="Rectangle 2"/>
          <p:cNvSpPr>
            <a:spLocks noRot="1" noChangeArrowheads="1" noTextEdit="1"/>
          </p:cNvSpPr>
          <p:nvPr>
            <p:ph type="sldImg"/>
          </p:nvPr>
        </p:nvSpPr>
        <p:spPr>
          <a:ln/>
        </p:spPr>
      </p:sp>
      <p:sp>
        <p:nvSpPr>
          <p:cNvPr id="509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253</a:t>
            </a:fld>
            <a:endParaRPr lang="en-US" smtClean="0"/>
          </a:p>
        </p:txBody>
      </p:sp>
      <p:sp>
        <p:nvSpPr>
          <p:cNvPr id="510979" name="Rectangle 2"/>
          <p:cNvSpPr>
            <a:spLocks noRo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254</a:t>
            </a:fld>
            <a:endParaRPr lang="en-US" smtClean="0"/>
          </a:p>
        </p:txBody>
      </p:sp>
      <p:sp>
        <p:nvSpPr>
          <p:cNvPr id="512003" name="Rectangle 2"/>
          <p:cNvSpPr>
            <a:spLocks noRo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255</a:t>
            </a:fld>
            <a:endParaRPr lang="en-US" smtClean="0"/>
          </a:p>
        </p:txBody>
      </p:sp>
      <p:sp>
        <p:nvSpPr>
          <p:cNvPr id="513027" name="Rectangle 2"/>
          <p:cNvSpPr>
            <a:spLocks noRo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256</a:t>
            </a:fld>
            <a:endParaRPr lang="en-US" smtClean="0"/>
          </a:p>
        </p:txBody>
      </p:sp>
      <p:sp>
        <p:nvSpPr>
          <p:cNvPr id="514051" name="Rectangle 2"/>
          <p:cNvSpPr>
            <a:spLocks noRo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1CDF83E0-4B63-4168-BFFC-AE11778E553E}" type="slidenum">
              <a:rPr lang="en-US" smtClean="0"/>
              <a:pPr/>
              <a:t>257</a:t>
            </a:fld>
            <a:endParaRPr lang="en-US" smtClean="0"/>
          </a:p>
        </p:txBody>
      </p:sp>
      <p:sp>
        <p:nvSpPr>
          <p:cNvPr id="515075" name="Rectangle 2"/>
          <p:cNvSpPr>
            <a:spLocks noRo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258</a:t>
            </a:fld>
            <a:endParaRPr lang="en-US" smtClean="0"/>
          </a:p>
        </p:txBody>
      </p:sp>
      <p:sp>
        <p:nvSpPr>
          <p:cNvPr id="516099" name="Rectangle 2"/>
          <p:cNvSpPr>
            <a:spLocks noRo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7CC04852-2E62-4F3E-A374-F3190555BB18}" type="slidenum">
              <a:rPr lang="en-US" smtClean="0"/>
              <a:pPr/>
              <a:t>259</a:t>
            </a:fld>
            <a:endParaRPr lang="en-US" smtClean="0"/>
          </a:p>
        </p:txBody>
      </p:sp>
      <p:sp>
        <p:nvSpPr>
          <p:cNvPr id="517123" name="Rectangle 2"/>
          <p:cNvSpPr>
            <a:spLocks noRot="1" noChangeArrowheads="1" noTextEdit="1"/>
          </p:cNvSpPr>
          <p:nvPr>
            <p:ph type="sldImg"/>
          </p:nvPr>
        </p:nvSpPr>
        <p:spPr>
          <a:ln/>
        </p:spPr>
      </p:sp>
      <p:sp>
        <p:nvSpPr>
          <p:cNvPr id="517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26</a:t>
            </a:fld>
            <a:endParaRPr lang="en-US" smtClean="0"/>
          </a:p>
        </p:txBody>
      </p:sp>
      <p:sp>
        <p:nvSpPr>
          <p:cNvPr id="303107" name="Rectangle 2"/>
          <p:cNvSpPr>
            <a:spLocks noRo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260</a:t>
            </a:fld>
            <a:endParaRPr lang="en-US" smtClean="0"/>
          </a:p>
        </p:txBody>
      </p:sp>
      <p:sp>
        <p:nvSpPr>
          <p:cNvPr id="518147" name="Rectangle 2"/>
          <p:cNvSpPr>
            <a:spLocks noRo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261</a:t>
            </a:fld>
            <a:endParaRPr lang="en-US" smtClean="0"/>
          </a:p>
        </p:txBody>
      </p:sp>
      <p:sp>
        <p:nvSpPr>
          <p:cNvPr id="519171" name="Rectangle 2"/>
          <p:cNvSpPr>
            <a:spLocks noRo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262</a:t>
            </a:fld>
            <a:endParaRPr lang="en-US" smtClean="0"/>
          </a:p>
        </p:txBody>
      </p:sp>
      <p:sp>
        <p:nvSpPr>
          <p:cNvPr id="520195" name="Rectangle 2"/>
          <p:cNvSpPr>
            <a:spLocks noRo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p:spPr>
        <p:txBody>
          <a:bodyPr/>
          <a:lstStyle/>
          <a:p>
            <a:fld id="{BD647BEE-4207-4B52-B900-7B6AA3469D84}" type="slidenum">
              <a:rPr lang="en-US" smtClean="0"/>
              <a:pPr/>
              <a:t>263</a:t>
            </a:fld>
            <a:endParaRPr lang="en-US" smtClean="0"/>
          </a:p>
        </p:txBody>
      </p:sp>
      <p:sp>
        <p:nvSpPr>
          <p:cNvPr id="521219" name="Rectangle 2"/>
          <p:cNvSpPr>
            <a:spLocks noRot="1"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264</a:t>
            </a:fld>
            <a:endParaRPr lang="en-US" smtClean="0"/>
          </a:p>
        </p:txBody>
      </p:sp>
      <p:sp>
        <p:nvSpPr>
          <p:cNvPr id="522243" name="Rectangle 2"/>
          <p:cNvSpPr>
            <a:spLocks noRo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265</a:t>
            </a:fld>
            <a:endParaRPr lang="en-US" smtClean="0"/>
          </a:p>
        </p:txBody>
      </p:sp>
      <p:sp>
        <p:nvSpPr>
          <p:cNvPr id="523267" name="Rectangle 2"/>
          <p:cNvSpPr>
            <a:spLocks noRo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266</a:t>
            </a:fld>
            <a:endParaRPr lang="en-US" smtClean="0"/>
          </a:p>
        </p:txBody>
      </p:sp>
      <p:sp>
        <p:nvSpPr>
          <p:cNvPr id="524291" name="Rectangle 2"/>
          <p:cNvSpPr>
            <a:spLocks noRo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267</a:t>
            </a:fld>
            <a:endParaRPr lang="en-US" smtClean="0"/>
          </a:p>
        </p:txBody>
      </p:sp>
      <p:sp>
        <p:nvSpPr>
          <p:cNvPr id="525315" name="Rectangle 2"/>
          <p:cNvSpPr>
            <a:spLocks noRo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268</a:t>
            </a:fld>
            <a:endParaRPr lang="en-US" smtClean="0"/>
          </a:p>
        </p:txBody>
      </p:sp>
      <p:sp>
        <p:nvSpPr>
          <p:cNvPr id="526339" name="Rectangle 2"/>
          <p:cNvSpPr>
            <a:spLocks noRo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269</a:t>
            </a:fld>
            <a:endParaRPr lang="en-US" smtClean="0"/>
          </a:p>
        </p:txBody>
      </p:sp>
      <p:sp>
        <p:nvSpPr>
          <p:cNvPr id="527363" name="Rectangle 2"/>
          <p:cNvSpPr>
            <a:spLocks noRo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27</a:t>
            </a:fld>
            <a:endParaRPr lang="en-US" smtClean="0"/>
          </a:p>
        </p:txBody>
      </p:sp>
      <p:sp>
        <p:nvSpPr>
          <p:cNvPr id="304131" name="Rectangle 2"/>
          <p:cNvSpPr>
            <a:spLocks noRo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270</a:t>
            </a:fld>
            <a:endParaRPr lang="en-US" smtClean="0"/>
          </a:p>
        </p:txBody>
      </p:sp>
      <p:sp>
        <p:nvSpPr>
          <p:cNvPr id="528387" name="Rectangle 2"/>
          <p:cNvSpPr>
            <a:spLocks noRo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p>
            <a:fld id="{B39AA35C-A468-4658-9524-B0440CDE1225}" type="slidenum">
              <a:rPr lang="en-US" smtClean="0"/>
              <a:pPr/>
              <a:t>271</a:t>
            </a:fld>
            <a:endParaRPr lang="en-US" smtClean="0"/>
          </a:p>
        </p:txBody>
      </p:sp>
      <p:sp>
        <p:nvSpPr>
          <p:cNvPr id="529411" name="Rectangle 2"/>
          <p:cNvSpPr>
            <a:spLocks noRot="1" noChangeArrowheads="1" noTextEdit="1"/>
          </p:cNvSpPr>
          <p:nvPr>
            <p:ph type="sldImg"/>
          </p:nvPr>
        </p:nvSpPr>
        <p:spPr>
          <a:ln/>
        </p:spPr>
      </p:sp>
      <p:sp>
        <p:nvSpPr>
          <p:cNvPr id="529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p>
            <a:fld id="{DD239E5D-DB21-4876-87B1-8AA63210CFF4}" type="slidenum">
              <a:rPr lang="en-US" smtClean="0"/>
              <a:pPr/>
              <a:t>272</a:t>
            </a:fld>
            <a:endParaRPr lang="en-US" smtClean="0"/>
          </a:p>
        </p:txBody>
      </p:sp>
      <p:sp>
        <p:nvSpPr>
          <p:cNvPr id="530435" name="Rectangle 2"/>
          <p:cNvSpPr>
            <a:spLocks noRot="1" noChangeArrowheads="1" noTextEdit="1"/>
          </p:cNvSpPr>
          <p:nvPr>
            <p:ph type="sldImg"/>
          </p:nvPr>
        </p:nvSpPr>
        <p:spPr>
          <a:ln/>
        </p:spPr>
      </p:sp>
      <p:sp>
        <p:nvSpPr>
          <p:cNvPr id="530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273</a:t>
            </a:fld>
            <a:endParaRPr lang="en-US" smtClean="0"/>
          </a:p>
        </p:txBody>
      </p:sp>
      <p:sp>
        <p:nvSpPr>
          <p:cNvPr id="531459" name="Rectangle 2"/>
          <p:cNvSpPr>
            <a:spLocks noRo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p>
            <a:fld id="{18D198E3-6F4A-4B5F-A6C0-630B5339D986}" type="slidenum">
              <a:rPr lang="en-US" smtClean="0"/>
              <a:pPr/>
              <a:t>274</a:t>
            </a:fld>
            <a:endParaRPr lang="en-US" smtClean="0"/>
          </a:p>
        </p:txBody>
      </p:sp>
      <p:sp>
        <p:nvSpPr>
          <p:cNvPr id="532483" name="Rectangle 2"/>
          <p:cNvSpPr>
            <a:spLocks noRot="1" noChangeArrowheads="1" noTextEdit="1"/>
          </p:cNvSpPr>
          <p:nvPr>
            <p:ph type="sldImg"/>
          </p:nvPr>
        </p:nvSpPr>
        <p:spPr>
          <a:ln/>
        </p:spPr>
      </p:sp>
      <p:sp>
        <p:nvSpPr>
          <p:cNvPr id="532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p:spPr>
        <p:txBody>
          <a:bodyPr/>
          <a:lstStyle/>
          <a:p>
            <a:fld id="{9DD28743-299B-4E5B-A2C7-599F0987FE21}" type="slidenum">
              <a:rPr lang="en-US" smtClean="0"/>
              <a:pPr/>
              <a:t>275</a:t>
            </a:fld>
            <a:endParaRPr lang="en-US" smtClean="0"/>
          </a:p>
        </p:txBody>
      </p:sp>
      <p:sp>
        <p:nvSpPr>
          <p:cNvPr id="533507" name="Rectangle 2"/>
          <p:cNvSpPr>
            <a:spLocks noRot="1" noChangeArrowheads="1" noTextEdit="1"/>
          </p:cNvSpPr>
          <p:nvPr>
            <p:ph type="sldImg"/>
          </p:nvPr>
        </p:nvSpPr>
        <p:spPr>
          <a:ln/>
        </p:spPr>
      </p:sp>
      <p:sp>
        <p:nvSpPr>
          <p:cNvPr id="533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noFill/>
        </p:spPr>
        <p:txBody>
          <a:bodyPr/>
          <a:lstStyle/>
          <a:p>
            <a:fld id="{2617C0E5-383B-49E5-95BE-12732108D38B}" type="slidenum">
              <a:rPr lang="en-US" smtClean="0"/>
              <a:pPr/>
              <a:t>276</a:t>
            </a:fld>
            <a:endParaRPr lang="en-US" smtClean="0"/>
          </a:p>
        </p:txBody>
      </p:sp>
      <p:sp>
        <p:nvSpPr>
          <p:cNvPr id="534531" name="Rectangle 2"/>
          <p:cNvSpPr>
            <a:spLocks noRot="1" noChangeArrowheads="1" noTextEdit="1"/>
          </p:cNvSpPr>
          <p:nvPr>
            <p:ph type="sldImg"/>
          </p:nvPr>
        </p:nvSpPr>
        <p:spPr>
          <a:ln/>
        </p:spPr>
      </p:sp>
      <p:sp>
        <p:nvSpPr>
          <p:cNvPr id="534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277</a:t>
            </a:fld>
            <a:endParaRPr lang="en-US" smtClean="0"/>
          </a:p>
        </p:txBody>
      </p:sp>
      <p:sp>
        <p:nvSpPr>
          <p:cNvPr id="535555" name="Rectangle 2"/>
          <p:cNvSpPr>
            <a:spLocks noRo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smtClean="0"/>
              <a:t>To invoke the mapping tool: </a:t>
            </a:r>
          </a:p>
          <a:p>
            <a:pPr marL="220663" indent="-220663" defTabSz="881063" eaLnBrk="1" hangingPunct="1">
              <a:spcBef>
                <a:spcPct val="0"/>
              </a:spcBef>
            </a:pPr>
            <a:r>
              <a:rPr lang="en-US" sz="2300" smtClean="0"/>
              <a:t>Double click the “run.bat” </a:t>
            </a:r>
            <a:r>
              <a:rPr lang="en-US" sz="2300" smtClean="0">
                <a:sym typeface="Wingdings" pitchFamily="2" charset="2"/>
              </a:rPr>
              <a:t>under the fold “schemamapper” which is extracted from schemapper.zip</a:t>
            </a:r>
            <a:endParaRPr lang="en-US" sz="2300" smtClean="0"/>
          </a:p>
          <a:p>
            <a:pPr marL="220663" indent="-220663" defTabSz="881063" eaLnBrk="1" hangingPunct="1">
              <a:spcBef>
                <a:spcPct val="0"/>
              </a:spcBef>
              <a:buFontTx/>
              <a:buChar char="•"/>
            </a:pPr>
            <a:endParaRPr lang="en-US" sz="2300" smtClean="0"/>
          </a:p>
          <a:p>
            <a:pPr marL="220663" indent="-220663" defTabSz="881063" eaLnBrk="1" hangingPunct="1">
              <a:spcBef>
                <a:spcPct val="0"/>
              </a:spcBef>
              <a:buFontTx/>
              <a:buChar char="•"/>
            </a:pPr>
            <a:r>
              <a:rPr lang="en-US" sz="2300" smtClean="0"/>
              <a:t>File</a:t>
            </a:r>
            <a:r>
              <a:rPr lang="en-US" sz="2300" smtClean="0">
                <a:sym typeface="Wingdings" pitchFamily="2" charset="2"/>
              </a:rPr>
              <a:t> Open: “cemetery.xsd” under the fold “schemamapper” which is extracted from schemapper.zip</a:t>
            </a:r>
          </a:p>
          <a:p>
            <a:pPr marL="220663" indent="-220663" defTabSz="881063" eaLnBrk="1" hangingPunct="1">
              <a:spcBef>
                <a:spcPct val="0"/>
              </a:spcBef>
            </a:pPr>
            <a:r>
              <a:rPr lang="en-US" sz="2300" smtClean="0">
                <a:sym typeface="Wingdings" pitchFamily="2" charset="2"/>
              </a:rPr>
              <a:t>	a local schema will display on the left</a:t>
            </a:r>
          </a:p>
          <a:p>
            <a:pPr marL="220663" indent="-220663" defTabSz="881063" eaLnBrk="1" hangingPunct="1">
              <a:spcBef>
                <a:spcPct val="0"/>
              </a:spcBef>
              <a:buFontTx/>
              <a:buChar char="•"/>
            </a:pPr>
            <a:r>
              <a:rPr lang="en-US" sz="2300" smtClean="0">
                <a:sym typeface="Wingdings" pitchFamily="2" charset="2"/>
              </a:rPr>
              <a:t>File Open: “etana1.1..xsd” under the fold “schemamapper” which is extracted from schemapper.zip</a:t>
            </a:r>
          </a:p>
          <a:p>
            <a:pPr marL="220663" indent="-220663" defTabSz="881063" eaLnBrk="1" hangingPunct="1">
              <a:spcBef>
                <a:spcPct val="0"/>
              </a:spcBef>
            </a:pPr>
            <a:r>
              <a:rPr lang="en-US" sz="2300" smtClean="0">
                <a:sym typeface="Wingdings" pitchFamily="2" charset="2"/>
              </a:rPr>
              <a:t>	a global schema will display on the right</a:t>
            </a:r>
          </a:p>
          <a:p>
            <a:pPr marL="220663" indent="-220663" defTabSz="881063" eaLnBrk="1" hangingPunct="1">
              <a:spcBef>
                <a:spcPct val="0"/>
              </a:spcBef>
            </a:pPr>
            <a:endParaRPr lang="en-US" sz="2300" smtClean="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p>
            <a:fld id="{A0B61AC8-AE17-4CC8-B160-6931D132C68E}" type="slidenum">
              <a:rPr lang="en-US" smtClean="0"/>
              <a:pPr/>
              <a:t>278</a:t>
            </a:fld>
            <a:endParaRPr lang="en-US" smtClean="0"/>
          </a:p>
        </p:txBody>
      </p:sp>
      <p:sp>
        <p:nvSpPr>
          <p:cNvPr id="536579" name="Rectangle 2"/>
          <p:cNvSpPr>
            <a:spLocks noRot="1" noChangeArrowheads="1" noTextEdit="1"/>
          </p:cNvSpPr>
          <p:nvPr>
            <p:ph type="sldImg"/>
          </p:nvPr>
        </p:nvSpPr>
        <p:spPr>
          <a:ln/>
        </p:spPr>
      </p:sp>
      <p:sp>
        <p:nvSpPr>
          <p:cNvPr id="536580" name="Rectangle 3"/>
          <p:cNvSpPr>
            <a:spLocks noGrp="1" noChangeArrowheads="1"/>
          </p:cNvSpPr>
          <p:nvPr>
            <p:ph type="body" idx="1"/>
          </p:nvPr>
        </p:nvSpPr>
        <p:spPr>
          <a:noFill/>
          <a:ln/>
        </p:spPr>
        <p:txBody>
          <a:bodyPr lIns="88139" tIns="44070" rIns="88139" bIns="44070"/>
          <a:lstStyle/>
          <a:p>
            <a:pPr defTabSz="881063" eaLnBrk="1" hangingPunct="1">
              <a:spcBef>
                <a:spcPct val="0"/>
              </a:spcBef>
            </a:pPr>
            <a:r>
              <a:rPr lang="en-US" sz="2300" smtClean="0"/>
              <a:t>1. left click element “Collection” on the local schema, then the tool will recommend a mapped element displayed in different color (orange?)  on the global schema</a:t>
            </a: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279</a:t>
            </a:fld>
            <a:endParaRPr lang="en-US" smtClean="0"/>
          </a:p>
        </p:txBody>
      </p:sp>
      <p:sp>
        <p:nvSpPr>
          <p:cNvPr id="537603" name="Rectangle 2"/>
          <p:cNvSpPr>
            <a:spLocks noRo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28</a:t>
            </a:fld>
            <a:endParaRPr lang="en-US" smtClean="0"/>
          </a:p>
        </p:txBody>
      </p:sp>
      <p:sp>
        <p:nvSpPr>
          <p:cNvPr id="305155" name="Rectangle 2"/>
          <p:cNvSpPr>
            <a:spLocks noRo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Thanks to Christine Borgman and others at this workshop.</a:t>
            </a: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p>
            <a:fld id="{9750907C-5EE3-4C3E-83A9-D0D55772C0BF}" type="slidenum">
              <a:rPr lang="en-US" smtClean="0"/>
              <a:pPr/>
              <a:t>280</a:t>
            </a:fld>
            <a:endParaRPr lang="en-US" smtClean="0"/>
          </a:p>
        </p:txBody>
      </p:sp>
      <p:sp>
        <p:nvSpPr>
          <p:cNvPr id="538627" name="Rectangle 2"/>
          <p:cNvSpPr>
            <a:spLocks noRot="1" noChangeArrowheads="1" noTextEdit="1"/>
          </p:cNvSpPr>
          <p:nvPr>
            <p:ph type="sldImg"/>
          </p:nvPr>
        </p:nvSpPr>
        <p:spPr>
          <a:ln/>
        </p:spPr>
      </p:sp>
      <p:sp>
        <p:nvSpPr>
          <p:cNvPr id="538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p>
            <a:fld id="{DD6C0308-2CED-4E58-93F4-90F352B6C446}" type="slidenum">
              <a:rPr lang="en-US" smtClean="0"/>
              <a:pPr/>
              <a:t>281</a:t>
            </a:fld>
            <a:endParaRPr lang="en-US" smtClean="0"/>
          </a:p>
        </p:txBody>
      </p:sp>
      <p:sp>
        <p:nvSpPr>
          <p:cNvPr id="539651" name="Rectangle 2"/>
          <p:cNvSpPr>
            <a:spLocks noRot="1" noChangeArrowheads="1" noTextEdit="1"/>
          </p:cNvSpPr>
          <p:nvPr>
            <p:ph type="sldImg"/>
          </p:nvPr>
        </p:nvSpPr>
        <p:spPr>
          <a:ln/>
        </p:spPr>
      </p:sp>
      <p:sp>
        <p:nvSpPr>
          <p:cNvPr id="539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282</a:t>
            </a:fld>
            <a:endParaRPr lang="en-US" smtClean="0"/>
          </a:p>
        </p:txBody>
      </p:sp>
      <p:sp>
        <p:nvSpPr>
          <p:cNvPr id="540675" name="Rectangle 2"/>
          <p:cNvSpPr>
            <a:spLocks noRo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p>
            <a:fld id="{24619087-9735-4F34-AD7E-212F6F342562}" type="slidenum">
              <a:rPr lang="en-US" smtClean="0"/>
              <a:pPr/>
              <a:t>283</a:t>
            </a:fld>
            <a:endParaRPr lang="en-US" smtClean="0"/>
          </a:p>
        </p:txBody>
      </p:sp>
      <p:sp>
        <p:nvSpPr>
          <p:cNvPr id="541699" name="Rectangle 2"/>
          <p:cNvSpPr>
            <a:spLocks noRot="1" noChangeArrowheads="1" noTextEdit="1"/>
          </p:cNvSpPr>
          <p:nvPr>
            <p:ph type="sldImg"/>
          </p:nvPr>
        </p:nvSpPr>
        <p:spPr>
          <a:ln/>
        </p:spPr>
      </p:sp>
      <p:sp>
        <p:nvSpPr>
          <p:cNvPr id="541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284</a:t>
            </a:fld>
            <a:endParaRPr lang="en-US" smtClean="0"/>
          </a:p>
        </p:txBody>
      </p:sp>
      <p:sp>
        <p:nvSpPr>
          <p:cNvPr id="542723" name="Rectangle 2"/>
          <p:cNvSpPr>
            <a:spLocks noRo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p>
            <a:fld id="{A0C8F84B-D4DA-4C02-8477-FDA7F3CB5266}" type="slidenum">
              <a:rPr lang="en-US" smtClean="0"/>
              <a:pPr/>
              <a:t>285</a:t>
            </a:fld>
            <a:endParaRPr lang="en-US" smtClean="0"/>
          </a:p>
        </p:txBody>
      </p:sp>
      <p:sp>
        <p:nvSpPr>
          <p:cNvPr id="543747" name="Rectangle 2"/>
          <p:cNvSpPr>
            <a:spLocks noRo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286</a:t>
            </a:fld>
            <a:endParaRPr lang="en-US" smtClean="0"/>
          </a:p>
        </p:txBody>
      </p:sp>
      <p:sp>
        <p:nvSpPr>
          <p:cNvPr id="544771" name="Rectangle 2"/>
          <p:cNvSpPr>
            <a:spLocks noRo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p>
            <a:fld id="{DFA43A35-D967-44BA-9642-A36827C1ECA7}" type="slidenum">
              <a:rPr lang="en-US" smtClean="0"/>
              <a:pPr/>
              <a:t>287</a:t>
            </a:fld>
            <a:endParaRPr lang="en-US" smtClean="0"/>
          </a:p>
        </p:txBody>
      </p:sp>
      <p:sp>
        <p:nvSpPr>
          <p:cNvPr id="545795" name="Rectangle 2"/>
          <p:cNvSpPr>
            <a:spLocks noRot="1" noChangeArrowheads="1" noTextEdit="1"/>
          </p:cNvSpPr>
          <p:nvPr>
            <p:ph type="sldImg"/>
          </p:nvPr>
        </p:nvSpPr>
        <p:spPr>
          <a:ln/>
        </p:spPr>
      </p:sp>
      <p:sp>
        <p:nvSpPr>
          <p:cNvPr id="545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288</a:t>
            </a:fld>
            <a:endParaRPr lang="en-US" smtClean="0"/>
          </a:p>
        </p:txBody>
      </p:sp>
      <p:sp>
        <p:nvSpPr>
          <p:cNvPr id="546819" name="Rectangle 2"/>
          <p:cNvSpPr>
            <a:spLocks noRo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289</a:t>
            </a:fld>
            <a:endParaRPr lang="en-US" smtClean="0"/>
          </a:p>
        </p:txBody>
      </p:sp>
      <p:sp>
        <p:nvSpPr>
          <p:cNvPr id="547843" name="Rectangle 2"/>
          <p:cNvSpPr>
            <a:spLocks noRo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29</a:t>
            </a:fld>
            <a:endParaRPr lang="en-US" smtClean="0"/>
          </a:p>
        </p:txBody>
      </p:sp>
      <p:sp>
        <p:nvSpPr>
          <p:cNvPr id="306179" name="Rectangle 2"/>
          <p:cNvSpPr>
            <a:spLocks noRo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290</a:t>
            </a:fld>
            <a:endParaRPr lang="en-US" smtClean="0"/>
          </a:p>
        </p:txBody>
      </p:sp>
      <p:sp>
        <p:nvSpPr>
          <p:cNvPr id="548867" name="Rectangle 2"/>
          <p:cNvSpPr>
            <a:spLocks noRo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p:spPr>
        <p:txBody>
          <a:bodyPr/>
          <a:lstStyle/>
          <a:p>
            <a:fld id="{A2540757-E969-45EC-A3D7-EB66BDA779EA}" type="slidenum">
              <a:rPr lang="en-US" smtClean="0"/>
              <a:pPr/>
              <a:t>291</a:t>
            </a:fld>
            <a:endParaRPr lang="en-US" smtClean="0"/>
          </a:p>
        </p:txBody>
      </p:sp>
      <p:sp>
        <p:nvSpPr>
          <p:cNvPr id="549891" name="Rectangle 2"/>
          <p:cNvSpPr>
            <a:spLocks noRot="1" noChangeArrowheads="1" noTextEdit="1"/>
          </p:cNvSpPr>
          <p:nvPr>
            <p:ph type="sldImg"/>
          </p:nvPr>
        </p:nvSpPr>
        <p:spPr>
          <a:ln/>
        </p:spPr>
      </p:sp>
      <p:sp>
        <p:nvSpPr>
          <p:cNvPr id="549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p>
            <a:fld id="{1EE8B2E3-F55C-4047-9266-27F034AFBF11}" type="slidenum">
              <a:rPr lang="en-US" smtClean="0"/>
              <a:pPr/>
              <a:t>292</a:t>
            </a:fld>
            <a:endParaRPr lang="en-US" smtClean="0"/>
          </a:p>
        </p:txBody>
      </p:sp>
      <p:sp>
        <p:nvSpPr>
          <p:cNvPr id="550915" name="Rectangle 2"/>
          <p:cNvSpPr>
            <a:spLocks noRot="1" noChangeArrowheads="1" noTextEdit="1"/>
          </p:cNvSpPr>
          <p:nvPr>
            <p:ph type="sldImg"/>
          </p:nvPr>
        </p:nvSpPr>
        <p:spPr>
          <a:ln/>
        </p:spPr>
      </p:sp>
      <p:sp>
        <p:nvSpPr>
          <p:cNvPr id="550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p>
            <a:fld id="{CFFFC982-9BB5-442F-94AE-36D44AB1F6D1}" type="slidenum">
              <a:rPr lang="en-US" smtClean="0"/>
              <a:pPr/>
              <a:t>293</a:t>
            </a:fld>
            <a:endParaRPr lang="en-US" smtClean="0"/>
          </a:p>
        </p:txBody>
      </p:sp>
      <p:sp>
        <p:nvSpPr>
          <p:cNvPr id="551939" name="Rectangle 2"/>
          <p:cNvSpPr>
            <a:spLocks noRot="1" noChangeArrowheads="1" noTextEdit="1"/>
          </p:cNvSpPr>
          <p:nvPr>
            <p:ph type="sldImg"/>
          </p:nvPr>
        </p:nvSpPr>
        <p:spPr>
          <a:ln/>
        </p:spPr>
      </p:sp>
      <p:sp>
        <p:nvSpPr>
          <p:cNvPr id="551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294</a:t>
            </a:fld>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295</a:t>
            </a:fld>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296</a:t>
            </a:fld>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297</a:t>
            </a:fld>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298</a:t>
            </a:fld>
            <a:endParaRPr lang="en-US" smtClean="0"/>
          </a:p>
        </p:txBody>
      </p:sp>
      <p:sp>
        <p:nvSpPr>
          <p:cNvPr id="552963" name="Rectangle 2"/>
          <p:cNvSpPr>
            <a:spLocks noRo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30</a:t>
            </a:fld>
            <a:endParaRPr lang="en-US" smtClean="0"/>
          </a:p>
        </p:txBody>
      </p:sp>
      <p:sp>
        <p:nvSpPr>
          <p:cNvPr id="307203" name="Rectangle 2"/>
          <p:cNvSpPr>
            <a:spLocks noRo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31</a:t>
            </a:fld>
            <a:endParaRPr lang="en-US" smtClean="0"/>
          </a:p>
        </p:txBody>
      </p:sp>
      <p:sp>
        <p:nvSpPr>
          <p:cNvPr id="308227" name="Rectangle 2"/>
          <p:cNvSpPr>
            <a:spLocks noRo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32</a:t>
            </a:fld>
            <a:endParaRPr lang="en-US" smtClean="0"/>
          </a:p>
        </p:txBody>
      </p:sp>
      <p:sp>
        <p:nvSpPr>
          <p:cNvPr id="309251" name="Rectangle 2"/>
          <p:cNvSpPr>
            <a:spLocks noRo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33</a:t>
            </a:fld>
            <a:endParaRPr lang="en-US" smtClean="0"/>
          </a:p>
        </p:txBody>
      </p:sp>
      <p:sp>
        <p:nvSpPr>
          <p:cNvPr id="310275" name="Rectangle 2"/>
          <p:cNvSpPr>
            <a:spLocks noRo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34</a:t>
            </a:fld>
            <a:endParaRPr lang="en-US" smtClean="0"/>
          </a:p>
        </p:txBody>
      </p:sp>
      <p:sp>
        <p:nvSpPr>
          <p:cNvPr id="311299" name="Rectangle 2"/>
          <p:cNvSpPr>
            <a:spLocks noRo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35</a:t>
            </a:fld>
            <a:endParaRPr lang="en-US" smtClean="0"/>
          </a:p>
        </p:txBody>
      </p:sp>
      <p:sp>
        <p:nvSpPr>
          <p:cNvPr id="312323" name="Rectangle 2"/>
          <p:cNvSpPr>
            <a:spLocks noRo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36</a:t>
            </a:fld>
            <a:endParaRPr lang="en-US" smtClean="0"/>
          </a:p>
        </p:txBody>
      </p:sp>
      <p:sp>
        <p:nvSpPr>
          <p:cNvPr id="313347" name="Rectangle 2"/>
          <p:cNvSpPr>
            <a:spLocks noRo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37</a:t>
            </a:fld>
            <a:endParaRPr lang="en-US" smtClean="0"/>
          </a:p>
        </p:txBody>
      </p:sp>
      <p:sp>
        <p:nvSpPr>
          <p:cNvPr id="314371" name="Rectangle 2"/>
          <p:cNvSpPr>
            <a:spLocks noRo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38</a:t>
            </a:fld>
            <a:endParaRPr lang="en-US" smtClean="0"/>
          </a:p>
        </p:txBody>
      </p:sp>
      <p:sp>
        <p:nvSpPr>
          <p:cNvPr id="315395" name="Rectangle 2"/>
          <p:cNvSpPr>
            <a:spLocks noRo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39</a:t>
            </a:fld>
            <a:endParaRPr lang="en-US" smtClean="0"/>
          </a:p>
        </p:txBody>
      </p:sp>
      <p:sp>
        <p:nvSpPr>
          <p:cNvPr id="316419" name="Rectangle 2"/>
          <p:cNvSpPr>
            <a:spLocks noRo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40</a:t>
            </a:fld>
            <a:endParaRPr lang="en-US" smtClean="0"/>
          </a:p>
        </p:txBody>
      </p:sp>
      <p:sp>
        <p:nvSpPr>
          <p:cNvPr id="317443" name="Rectangle 2"/>
          <p:cNvSpPr>
            <a:spLocks noRo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2D9C960B-8569-4203-9D9C-C500A5BFBDA1}" type="slidenum">
              <a:rPr lang="en-US" smtClean="0"/>
              <a:pPr/>
              <a:t>41</a:t>
            </a:fld>
            <a:endParaRPr lang="en-US" smtClean="0"/>
          </a:p>
        </p:txBody>
      </p:sp>
      <p:sp>
        <p:nvSpPr>
          <p:cNvPr id="318467" name="Rectangle 2"/>
          <p:cNvSpPr>
            <a:spLocks noRo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42</a:t>
            </a:fld>
            <a:endParaRPr lang="en-US" smtClean="0"/>
          </a:p>
        </p:txBody>
      </p:sp>
      <p:sp>
        <p:nvSpPr>
          <p:cNvPr id="319491" name="Rectangle 2"/>
          <p:cNvSpPr>
            <a:spLocks noRo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43</a:t>
            </a:fld>
            <a:endParaRPr lang="en-US" smtClean="0"/>
          </a:p>
        </p:txBody>
      </p:sp>
      <p:sp>
        <p:nvSpPr>
          <p:cNvPr id="320515" name="Rectangle 2"/>
          <p:cNvSpPr>
            <a:spLocks noRo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44</a:t>
            </a:fld>
            <a:endParaRPr lang="en-US" smtClean="0"/>
          </a:p>
        </p:txBody>
      </p:sp>
      <p:sp>
        <p:nvSpPr>
          <p:cNvPr id="321539" name="Rectangle 2"/>
          <p:cNvSpPr>
            <a:spLocks noRo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45</a:t>
            </a:fld>
            <a:endParaRPr lang="en-US" smtClean="0"/>
          </a:p>
        </p:txBody>
      </p:sp>
      <p:sp>
        <p:nvSpPr>
          <p:cNvPr id="322563" name="Rectangle 2"/>
          <p:cNvSpPr>
            <a:spLocks noRo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46</a:t>
            </a:fld>
            <a:endParaRPr lang="en-US" smtClean="0"/>
          </a:p>
        </p:txBody>
      </p:sp>
      <p:sp>
        <p:nvSpPr>
          <p:cNvPr id="323587" name="Rectangle 2"/>
          <p:cNvSpPr>
            <a:spLocks noRo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47</a:t>
            </a:fld>
            <a:endParaRPr lang="en-US" smtClean="0"/>
          </a:p>
        </p:txBody>
      </p:sp>
      <p:sp>
        <p:nvSpPr>
          <p:cNvPr id="324611" name="Rectangle 2"/>
          <p:cNvSpPr>
            <a:spLocks noRo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48</a:t>
            </a:fld>
            <a:endParaRPr lang="en-US" smtClean="0"/>
          </a:p>
        </p:txBody>
      </p:sp>
      <p:sp>
        <p:nvSpPr>
          <p:cNvPr id="325635" name="Rectangle 2"/>
          <p:cNvSpPr>
            <a:spLocks noRo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49</a:t>
            </a:fld>
            <a:endParaRPr lang="en-US" smtClean="0"/>
          </a:p>
        </p:txBody>
      </p:sp>
      <p:sp>
        <p:nvSpPr>
          <p:cNvPr id="326659" name="Rectangle 2"/>
          <p:cNvSpPr>
            <a:spLocks noRo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50</a:t>
            </a:fld>
            <a:endParaRPr lang="en-US" smtClean="0"/>
          </a:p>
        </p:txBody>
      </p:sp>
      <p:sp>
        <p:nvSpPr>
          <p:cNvPr id="327683" name="Rectangle 2"/>
          <p:cNvSpPr>
            <a:spLocks noRo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51</a:t>
            </a:fld>
            <a:endParaRPr lang="en-US" smtClean="0"/>
          </a:p>
        </p:txBody>
      </p:sp>
      <p:sp>
        <p:nvSpPr>
          <p:cNvPr id="328707" name="Rectangle 2"/>
          <p:cNvSpPr>
            <a:spLocks noRo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52</a:t>
            </a:fld>
            <a:endParaRPr lang="en-US" smtClean="0"/>
          </a:p>
        </p:txBody>
      </p:sp>
      <p:sp>
        <p:nvSpPr>
          <p:cNvPr id="329731" name="Rectangle 2"/>
          <p:cNvSpPr>
            <a:spLocks noRo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53</a:t>
            </a:fld>
            <a:endParaRPr lang="en-US" smtClean="0"/>
          </a:p>
        </p:txBody>
      </p:sp>
      <p:sp>
        <p:nvSpPr>
          <p:cNvPr id="330755" name="Rectangle 2"/>
          <p:cNvSpPr>
            <a:spLocks noRo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54</a:t>
            </a:fld>
            <a:endParaRPr lang="en-US" smtClean="0"/>
          </a:p>
        </p:txBody>
      </p:sp>
      <p:sp>
        <p:nvSpPr>
          <p:cNvPr id="331779" name="Rectangle 2"/>
          <p:cNvSpPr>
            <a:spLocks noRo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55</a:t>
            </a:fld>
            <a:endParaRPr lang="en-US" smtClean="0"/>
          </a:p>
        </p:txBody>
      </p:sp>
      <p:sp>
        <p:nvSpPr>
          <p:cNvPr id="332803" name="Rectangle 2"/>
          <p:cNvSpPr>
            <a:spLocks noRo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56</a:t>
            </a:fld>
            <a:endParaRPr lang="en-US" smtClean="0"/>
          </a:p>
        </p:txBody>
      </p:sp>
      <p:sp>
        <p:nvSpPr>
          <p:cNvPr id="333827" name="Rectangle 2"/>
          <p:cNvSpPr>
            <a:spLocks noRo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57</a:t>
            </a:fld>
            <a:endParaRPr lang="en-US" smtClean="0"/>
          </a:p>
        </p:txBody>
      </p:sp>
      <p:sp>
        <p:nvSpPr>
          <p:cNvPr id="334851" name="Rectangle 2"/>
          <p:cNvSpPr>
            <a:spLocks noRo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58</a:t>
            </a:fld>
            <a:endParaRPr lang="en-US" smtClean="0"/>
          </a:p>
        </p:txBody>
      </p:sp>
      <p:sp>
        <p:nvSpPr>
          <p:cNvPr id="335875" name="Rectangle 2"/>
          <p:cNvSpPr>
            <a:spLocks noRo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59</a:t>
            </a:fld>
            <a:endParaRPr lang="en-US" smtClean="0"/>
          </a:p>
        </p:txBody>
      </p:sp>
      <p:sp>
        <p:nvSpPr>
          <p:cNvPr id="336899" name="Rectangle 2"/>
          <p:cNvSpPr>
            <a:spLocks noRo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p>
        </p:txBody>
      </p:sp>
      <p:sp>
        <p:nvSpPr>
          <p:cNvPr id="282628" name="Slide Number Placeholder 3"/>
          <p:cNvSpPr>
            <a:spLocks noGrp="1"/>
          </p:cNvSpPr>
          <p:nvPr>
            <p:ph type="sldNum" sz="quarter" idx="5"/>
          </p:nvPr>
        </p:nvSpPr>
        <p:spPr>
          <a:noFill/>
        </p:spPr>
        <p:txBody>
          <a:bodyPr/>
          <a:lstStyle/>
          <a:p>
            <a:fld id="{F56F776D-0093-4414-991C-776B3C4F3819}"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60</a:t>
            </a:fld>
            <a:endParaRPr lang="en-US" smtClean="0"/>
          </a:p>
        </p:txBody>
      </p:sp>
      <p:sp>
        <p:nvSpPr>
          <p:cNvPr id="337923" name="Rectangle 2"/>
          <p:cNvSpPr>
            <a:spLocks noRo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61</a:t>
            </a:fld>
            <a:endParaRPr lang="en-US" smtClean="0"/>
          </a:p>
        </p:txBody>
      </p:sp>
      <p:sp>
        <p:nvSpPr>
          <p:cNvPr id="338947" name="Rectangle 2"/>
          <p:cNvSpPr>
            <a:spLocks noRo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62</a:t>
            </a:fld>
            <a:endParaRPr lang="en-US" smtClean="0"/>
          </a:p>
        </p:txBody>
      </p:sp>
      <p:sp>
        <p:nvSpPr>
          <p:cNvPr id="339971" name="Rectangle 2"/>
          <p:cNvSpPr>
            <a:spLocks noRo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63</a:t>
            </a:fld>
            <a:endParaRPr lang="en-US" smtClean="0"/>
          </a:p>
        </p:txBody>
      </p:sp>
      <p:sp>
        <p:nvSpPr>
          <p:cNvPr id="340995" name="Rectangle 2"/>
          <p:cNvSpPr>
            <a:spLocks noRo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64</a:t>
            </a:fld>
            <a:endParaRPr lang="en-US" smtClean="0"/>
          </a:p>
        </p:txBody>
      </p:sp>
      <p:sp>
        <p:nvSpPr>
          <p:cNvPr id="342019" name="Rectangle 2"/>
          <p:cNvSpPr>
            <a:spLocks noRo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65</a:t>
            </a:fld>
            <a:endParaRPr lang="en-US" smtClean="0"/>
          </a:p>
        </p:txBody>
      </p:sp>
      <p:sp>
        <p:nvSpPr>
          <p:cNvPr id="343043" name="Rectangle 2"/>
          <p:cNvSpPr>
            <a:spLocks noRo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66</a:t>
            </a:fld>
            <a:endParaRPr lang="en-US" smtClean="0"/>
          </a:p>
        </p:txBody>
      </p:sp>
      <p:sp>
        <p:nvSpPr>
          <p:cNvPr id="344067" name="Rectangle 2"/>
          <p:cNvSpPr>
            <a:spLocks noRo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67</a:t>
            </a:fld>
            <a:endParaRPr lang="en-US" smtClean="0"/>
          </a:p>
        </p:txBody>
      </p:sp>
      <p:sp>
        <p:nvSpPr>
          <p:cNvPr id="345091" name="Rectangle 2"/>
          <p:cNvSpPr>
            <a:spLocks noRo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68</a:t>
            </a:fld>
            <a:endParaRPr lang="en-US" smtClean="0"/>
          </a:p>
        </p:txBody>
      </p:sp>
      <p:sp>
        <p:nvSpPr>
          <p:cNvPr id="346115" name="Rectangle 2"/>
          <p:cNvSpPr>
            <a:spLocks noRo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69</a:t>
            </a:fld>
            <a:endParaRPr lang="en-US" smtClean="0"/>
          </a:p>
        </p:txBody>
      </p:sp>
      <p:sp>
        <p:nvSpPr>
          <p:cNvPr id="347139" name="Rectangle 2"/>
          <p:cNvSpPr>
            <a:spLocks noRo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p>
        </p:txBody>
      </p:sp>
      <p:sp>
        <p:nvSpPr>
          <p:cNvPr id="283652" name="Slide Number Placeholder 3"/>
          <p:cNvSpPr>
            <a:spLocks noGrp="1"/>
          </p:cNvSpPr>
          <p:nvPr>
            <p:ph type="sldNum" sz="quarter" idx="5"/>
          </p:nvPr>
        </p:nvSpPr>
        <p:spPr>
          <a:noFill/>
        </p:spPr>
        <p:txBody>
          <a:bodyPr/>
          <a:lstStyle/>
          <a:p>
            <a:fld id="{94E715B1-D434-4B06-82DE-ED9F25C60E62}"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70</a:t>
            </a:fld>
            <a:endParaRPr lang="en-US" smtClean="0"/>
          </a:p>
        </p:txBody>
      </p:sp>
      <p:sp>
        <p:nvSpPr>
          <p:cNvPr id="348163" name="Rectangle 2"/>
          <p:cNvSpPr>
            <a:spLocks noRo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71</a:t>
            </a:fld>
            <a:endParaRPr lang="en-US" smtClean="0"/>
          </a:p>
        </p:txBody>
      </p:sp>
      <p:sp>
        <p:nvSpPr>
          <p:cNvPr id="349187" name="Rectangle 2"/>
          <p:cNvSpPr>
            <a:spLocks noRo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72</a:t>
            </a:fld>
            <a:endParaRPr lang="en-US" smtClean="0"/>
          </a:p>
        </p:txBody>
      </p:sp>
      <p:sp>
        <p:nvSpPr>
          <p:cNvPr id="350211" name="Rectangle 2"/>
          <p:cNvSpPr>
            <a:spLocks noRo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73</a:t>
            </a:fld>
            <a:endParaRPr lang="en-US" smtClean="0"/>
          </a:p>
        </p:txBody>
      </p:sp>
      <p:sp>
        <p:nvSpPr>
          <p:cNvPr id="351235" name="Rectangle 2"/>
          <p:cNvSpPr>
            <a:spLocks noRo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74</a:t>
            </a:fld>
            <a:endParaRPr lang="en-US" smtClean="0"/>
          </a:p>
        </p:txBody>
      </p:sp>
      <p:sp>
        <p:nvSpPr>
          <p:cNvPr id="352259" name="Rectangle 2"/>
          <p:cNvSpPr>
            <a:spLocks noRo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75</a:t>
            </a:fld>
            <a:endParaRPr lang="en-US" smtClean="0"/>
          </a:p>
        </p:txBody>
      </p:sp>
      <p:sp>
        <p:nvSpPr>
          <p:cNvPr id="353283" name="Rectangle 2"/>
          <p:cNvSpPr>
            <a:spLocks noRo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76</a:t>
            </a:fld>
            <a:endParaRPr lang="en-US" smtClean="0"/>
          </a:p>
        </p:txBody>
      </p:sp>
      <p:sp>
        <p:nvSpPr>
          <p:cNvPr id="354307" name="Rectangle 2"/>
          <p:cNvSpPr>
            <a:spLocks noRo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77</a:t>
            </a:fld>
            <a:endParaRPr lang="en-US" smtClean="0"/>
          </a:p>
        </p:txBody>
      </p:sp>
      <p:sp>
        <p:nvSpPr>
          <p:cNvPr id="355331" name="Rectangle 2"/>
          <p:cNvSpPr>
            <a:spLocks noRo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78</a:t>
            </a:fld>
            <a:endParaRPr lang="en-US" smtClean="0"/>
          </a:p>
        </p:txBody>
      </p:sp>
      <p:sp>
        <p:nvSpPr>
          <p:cNvPr id="356355" name="Rectangle 2"/>
          <p:cNvSpPr>
            <a:spLocks noRo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79</a:t>
            </a:fld>
            <a:endParaRPr lang="en-US" smtClean="0"/>
          </a:p>
        </p:txBody>
      </p:sp>
      <p:sp>
        <p:nvSpPr>
          <p:cNvPr id="357379" name="Rectangle 2"/>
          <p:cNvSpPr>
            <a:spLocks noRo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76CE0BED-4FC0-4159-97E9-B8B48E32712C}" type="slidenum">
              <a:rPr lang="en-US" smtClean="0"/>
              <a:pPr/>
              <a:t>80</a:t>
            </a:fld>
            <a:endParaRPr lang="en-US" smtClean="0"/>
          </a:p>
        </p:txBody>
      </p:sp>
      <p:sp>
        <p:nvSpPr>
          <p:cNvPr id="358403" name="Rectangle 2"/>
          <p:cNvSpPr>
            <a:spLocks noRo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81</a:t>
            </a:fld>
            <a:endParaRPr lang="en-US" smtClean="0"/>
          </a:p>
        </p:txBody>
      </p:sp>
      <p:sp>
        <p:nvSpPr>
          <p:cNvPr id="359427" name="Rectangle 2"/>
          <p:cNvSpPr>
            <a:spLocks noRo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82</a:t>
            </a:fld>
            <a:endParaRPr lang="en-US" smtClean="0"/>
          </a:p>
        </p:txBody>
      </p:sp>
      <p:sp>
        <p:nvSpPr>
          <p:cNvPr id="360451" name="Rectangle 2"/>
          <p:cNvSpPr>
            <a:spLocks noRo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83</a:t>
            </a:fld>
            <a:endParaRPr lang="en-US" smtClean="0"/>
          </a:p>
        </p:txBody>
      </p:sp>
      <p:sp>
        <p:nvSpPr>
          <p:cNvPr id="361475" name="Rectangle 2"/>
          <p:cNvSpPr>
            <a:spLocks noRo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84</a:t>
            </a:fld>
            <a:endParaRPr lang="en-US" smtClean="0"/>
          </a:p>
        </p:txBody>
      </p:sp>
      <p:sp>
        <p:nvSpPr>
          <p:cNvPr id="362499" name="Rectangle 2"/>
          <p:cNvSpPr>
            <a:spLocks noRo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85</a:t>
            </a:fld>
            <a:endParaRPr lang="en-US" smtClean="0"/>
          </a:p>
        </p:txBody>
      </p:sp>
      <p:sp>
        <p:nvSpPr>
          <p:cNvPr id="363523" name="Rectangle 2"/>
          <p:cNvSpPr>
            <a:spLocks noRo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B70ADE2C-513A-44EF-A1E5-9546A704C153}" type="slidenum">
              <a:rPr lang="en-US" smtClean="0"/>
              <a:pPr/>
              <a:t>86</a:t>
            </a:fld>
            <a:endParaRPr lang="en-US" smtClean="0"/>
          </a:p>
        </p:txBody>
      </p:sp>
      <p:sp>
        <p:nvSpPr>
          <p:cNvPr id="364547" name="Rectangle 2"/>
          <p:cNvSpPr>
            <a:spLocks noRot="1"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6523CE15-E9B4-42D1-80B4-9EB4F40156EE}" type="slidenum">
              <a:rPr lang="en-US" smtClean="0"/>
              <a:pPr/>
              <a:t>87</a:t>
            </a:fld>
            <a:endParaRPr lang="en-US" smtClean="0"/>
          </a:p>
        </p:txBody>
      </p:sp>
      <p:sp>
        <p:nvSpPr>
          <p:cNvPr id="365571" name="Rectangle 2"/>
          <p:cNvSpPr>
            <a:spLocks noRo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88</a:t>
            </a:fld>
            <a:endParaRPr lang="en-US" smtClean="0"/>
          </a:p>
        </p:txBody>
      </p:sp>
      <p:sp>
        <p:nvSpPr>
          <p:cNvPr id="366595" name="Rectangle 2"/>
          <p:cNvSpPr>
            <a:spLocks noRo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89</a:t>
            </a:fld>
            <a:endParaRPr lang="en-US" smtClean="0"/>
          </a:p>
        </p:txBody>
      </p:sp>
      <p:sp>
        <p:nvSpPr>
          <p:cNvPr id="367619" name="Rectangle 2"/>
          <p:cNvSpPr>
            <a:spLocks noRo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9</a:t>
            </a:fld>
            <a:endParaRPr lang="en-US" smtClean="0"/>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90</a:t>
            </a:fld>
            <a:endParaRPr lang="en-US" smtClean="0"/>
          </a:p>
        </p:txBody>
      </p:sp>
      <p:sp>
        <p:nvSpPr>
          <p:cNvPr id="368643" name="Rectangle 2"/>
          <p:cNvSpPr>
            <a:spLocks noRo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91</a:t>
            </a:fld>
            <a:endParaRPr lang="en-US" smtClean="0"/>
          </a:p>
        </p:txBody>
      </p:sp>
      <p:sp>
        <p:nvSpPr>
          <p:cNvPr id="369667" name="Rectangle 2"/>
          <p:cNvSpPr>
            <a:spLocks noRo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92</a:t>
            </a:fld>
            <a:endParaRPr lang="en-US" smtClean="0"/>
          </a:p>
        </p:txBody>
      </p:sp>
      <p:sp>
        <p:nvSpPr>
          <p:cNvPr id="370691" name="Rectangle 2"/>
          <p:cNvSpPr>
            <a:spLocks noRo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93</a:t>
            </a:fld>
            <a:endParaRPr lang="en-US" smtClean="0"/>
          </a:p>
        </p:txBody>
      </p:sp>
      <p:sp>
        <p:nvSpPr>
          <p:cNvPr id="371715" name="Rectangle 2"/>
          <p:cNvSpPr>
            <a:spLocks noRo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1899FD43-8194-4974-B2BA-2A13CCE75B2C}" type="slidenum">
              <a:rPr lang="en-US" smtClean="0"/>
              <a:pPr/>
              <a:t>94</a:t>
            </a:fld>
            <a:endParaRPr lang="en-US" smtClean="0"/>
          </a:p>
        </p:txBody>
      </p:sp>
      <p:sp>
        <p:nvSpPr>
          <p:cNvPr id="372739" name="Rectangle 2"/>
          <p:cNvSpPr>
            <a:spLocks noRo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95</a:t>
            </a:fld>
            <a:endParaRPr lang="en-US" smtClean="0"/>
          </a:p>
        </p:txBody>
      </p:sp>
      <p:sp>
        <p:nvSpPr>
          <p:cNvPr id="373763" name="Rectangle 2"/>
          <p:cNvSpPr>
            <a:spLocks noRo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96</a:t>
            </a:fld>
            <a:endParaRPr lang="en-US" smtClean="0"/>
          </a:p>
        </p:txBody>
      </p:sp>
      <p:sp>
        <p:nvSpPr>
          <p:cNvPr id="374787" name="Rectangle 2"/>
          <p:cNvSpPr>
            <a:spLocks noRo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97</a:t>
            </a:fld>
            <a:endParaRPr lang="en-US" smtClean="0"/>
          </a:p>
        </p:txBody>
      </p:sp>
      <p:sp>
        <p:nvSpPr>
          <p:cNvPr id="375811" name="Rectangle 2"/>
          <p:cNvSpPr>
            <a:spLocks noRo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98</a:t>
            </a:fld>
            <a:endParaRPr lang="en-US" smtClean="0"/>
          </a:p>
        </p:txBody>
      </p:sp>
      <p:sp>
        <p:nvSpPr>
          <p:cNvPr id="376835" name="Rectangle 2"/>
          <p:cNvSpPr>
            <a:spLocks noRo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99</a:t>
            </a:fld>
            <a:endParaRPr lang="en-US" smtClean="0"/>
          </a:p>
        </p:txBody>
      </p:sp>
      <p:sp>
        <p:nvSpPr>
          <p:cNvPr id="377859" name="Rectangle 2"/>
          <p:cNvSpPr>
            <a:spLocks noRo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19.bin"/></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oleObject" Target="../embeddings/oleObject20.bin"/></Relationships>
</file>

<file path=ppt/slides/_rels/slide14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oleObject" Target="../embeddings/oleObject21.bin"/></Relationships>
</file>

<file path=ppt/slides/_rels/slide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www.vtls.com/"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oleObject" Target="../embeddings/oleObject22.bin"/></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oleObject" Target="../embeddings/oleObject23.bin"/></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oleObject" Target="../embeddings/oleObject24.bin"/></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Microsoft_Office_Excel_Chart3.xls"/><Relationship Id="rId5" Type="http://schemas.openxmlformats.org/officeDocument/2006/relationships/oleObject" Target="../embeddings/Microsoft_Office_Excel_Chart2.xls"/><Relationship Id="rId4" Type="http://schemas.openxmlformats.org/officeDocument/2006/relationships/oleObject" Target="../embeddings/Microsoft_Office_Word_97_-_2003_Document1.doc"/></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oleObject" Target="../embeddings/oleObject25.bin"/></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oleObject" Target="../embeddings/oleObject26.bin"/></Relationships>
</file>

<file path=ppt/slides/_rels/slide195.xml.rels><?xml version="1.0" encoding="UTF-8" standalone="yes"?>
<Relationships xmlns="http://schemas.openxmlformats.org/package/2006/relationships"><Relationship Id="rId3" Type="http://schemas.openxmlformats.org/officeDocument/2006/relationships/hyperlink" Target="http://www.citidel.org/" TargetMode="External"/><Relationship Id="rId2" Type="http://schemas.openxmlformats.org/officeDocument/2006/relationships/notesSlide" Target="../notesSlides/notesSlide195.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1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wmf"/><Relationship Id="rId4" Type="http://schemas.openxmlformats.org/officeDocument/2006/relationships/image" Target="../media/image4.wmf"/></Relationships>
</file>

<file path=ppt/slides/_rels/slide2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diagramQuickStyle" Target="../diagrams/quickStyle1.xml"/><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gif"/><Relationship Id="rId17" Type="http://schemas.openxmlformats.org/officeDocument/2006/relationships/diagramLayout" Target="../diagrams/layout1.xml"/><Relationship Id="rId2" Type="http://schemas.openxmlformats.org/officeDocument/2006/relationships/notesSlide" Target="../notesSlides/notesSlide211.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33.jpeg"/><Relationship Id="rId5" Type="http://schemas.openxmlformats.org/officeDocument/2006/relationships/image" Target="../media/image127.png"/><Relationship Id="rId15" Type="http://schemas.openxmlformats.org/officeDocument/2006/relationships/image" Target="../media/image137.jpeg"/><Relationship Id="rId10" Type="http://schemas.openxmlformats.org/officeDocument/2006/relationships/image" Target="../media/image132.png"/><Relationship Id="rId19" Type="http://schemas.openxmlformats.org/officeDocument/2006/relationships/diagramColors" Target="../diagrams/colors1.xml"/><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jpeg"/></Relationships>
</file>

<file path=ppt/slides/_rels/slide2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1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14.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1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15.xml"/><Relationship Id="rId1" Type="http://schemas.openxmlformats.org/officeDocument/2006/relationships/slideLayout" Target="../slideLayouts/slideLayout6.xml"/><Relationship Id="rId4" Type="http://schemas.openxmlformats.org/officeDocument/2006/relationships/image" Target="../media/image148.jpe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18.xml"/><Relationship Id="rId7" Type="http://schemas.openxmlformats.org/officeDocument/2006/relationships/image" Target="../media/image153.wmf"/><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21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219.xml"/><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32.bin"/><Relationship Id="rId5" Type="http://schemas.openxmlformats.org/officeDocument/2006/relationships/image" Target="../media/image153.wmf"/><Relationship Id="rId4" Type="http://schemas.openxmlformats.org/officeDocument/2006/relationships/oleObject" Target="../embeddings/oleObject31.bin"/></Relationships>
</file>

<file path=ppt/slides/_rels/slide22.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3.wmf"/><Relationship Id="rId7" Type="http://schemas.openxmlformats.org/officeDocument/2006/relationships/image" Target="../media/image8.w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4.wmf"/></Relationships>
</file>

<file path=ppt/slides/_rels/slide220.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5.jpeg"/><Relationship Id="rId7" Type="http://schemas.openxmlformats.org/officeDocument/2006/relationships/image" Target="../media/image157.jpe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hyperlink" Target="http://scholar.lib.vt.edu/theses/available/etd-2227102539751141/unrestricted/Ali_Pasa.QT" TargetMode="External"/><Relationship Id="rId5" Type="http://schemas.openxmlformats.org/officeDocument/2006/relationships/image" Target="../media/image156.wmf"/><Relationship Id="rId4" Type="http://schemas.openxmlformats.org/officeDocument/2006/relationships/hyperlink" Target="../../Documents%20and%20Settings/Ed%20Fox/My%20Documents/Gail/DLA/ETD/Presentations/CalTechConf/GMNc@ETDs2001/LibIssues/OralETD/Ali_Pasa.QT" TargetMode="Externa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oleObject" Target="../embeddings/oleObject35.bin"/></Relationships>
</file>

<file path=ppt/slides/_rels/slide2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wmf"/></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35.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6.xml"/><Relationship Id="rId1" Type="http://schemas.openxmlformats.org/officeDocument/2006/relationships/slideLayout" Target="../slideLayouts/slideLayout12.xml"/><Relationship Id="rId4" Type="http://schemas.openxmlformats.org/officeDocument/2006/relationships/hyperlink" Target="http://www.citeulike.org/"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notesSlide" Target="../notesSlides/notesSlide240.xml"/><Relationship Id="rId7" Type="http://schemas.openxmlformats.org/officeDocument/2006/relationships/image" Target="../media/image177.jpeg"/><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oleObject" Target="../embeddings/oleObject36.bin"/><Relationship Id="rId5" Type="http://schemas.openxmlformats.org/officeDocument/2006/relationships/image" Target="../media/image176.wmf"/><Relationship Id="rId10" Type="http://schemas.openxmlformats.org/officeDocument/2006/relationships/image" Target="../media/image180.jpeg"/><Relationship Id="rId4" Type="http://schemas.openxmlformats.org/officeDocument/2006/relationships/image" Target="../media/image175.jpeg"/><Relationship Id="rId9" Type="http://schemas.openxmlformats.org/officeDocument/2006/relationships/image" Target="../media/image179.png"/></Relationships>
</file>

<file path=ppt/slides/_rels/slide24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oleObject" Target="../embeddings/Microsoft_Office_Word_97_-_2003_Document4.doc"/></Relationships>
</file>

<file path=ppt/slides/_rels/slide2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oleObject" Target="../embeddings/Microsoft_Office_Excel_Chart5.xls"/></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6.xml"/><Relationship Id="rId1" Type="http://schemas.openxmlformats.org/officeDocument/2006/relationships/vmlDrawing" Target="../drawings/vmlDrawing31.vml"/><Relationship Id="rId4" Type="http://schemas.openxmlformats.org/officeDocument/2006/relationships/oleObject" Target="../embeddings/oleObject37.bin"/></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16.xml"/><Relationship Id="rId1" Type="http://schemas.openxmlformats.org/officeDocument/2006/relationships/vmlDrawing" Target="../drawings/vmlDrawing32.vml"/><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78.xml"/><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7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88.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1.bin"/><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12.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notesSlide" Target="../notesSlides/notesSlide82.xml"/><Relationship Id="rId7" Type="http://schemas.openxmlformats.org/officeDocument/2006/relationships/image" Target="../media/image47.jpeg"/><Relationship Id="rId12"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46.jpeg"/><Relationship Id="rId11" Type="http://schemas.openxmlformats.org/officeDocument/2006/relationships/image" Target="../media/image50.png"/><Relationship Id="rId5" Type="http://schemas.openxmlformats.org/officeDocument/2006/relationships/image" Target="../media/image45.jpe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oleObject" Target="../embeddings/oleObject14.bin"/><Relationship Id="rId1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tides.sfasu.edu/texas_tides/rotation/SMMAntiquities/1981.1226vr.html" TargetMode="External"/><Relationship Id="rId7"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hyperlink" Target="http://chaos.vtls.com/WebCollections/index.php?connection=chaos+1212" TargetMode="External"/><Relationship Id="rId10" Type="http://schemas.openxmlformats.org/officeDocument/2006/relationships/image" Target="../media/image63.jpeg"/><Relationship Id="rId4" Type="http://schemas.openxmlformats.org/officeDocument/2006/relationships/image" Target="../media/image59.jpeg"/><Relationship Id="rId9" Type="http://schemas.openxmlformats.org/officeDocument/2006/relationships/hyperlink" Target="http://tides.sfasu.edu/cgi-bin/hi-res/hi-res.cgi?image=SMMAntiquities/1998.0002.11v1.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hyperlink" Target="http://chaos.vtls.com/WebCollections/index.php?connection=chaos+1212"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oleObject" Target="../embeddings/oleObject18.bin"/></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smtClean="0"/>
              <a:t>JCDL/ICADL 2010 Tutorial</a:t>
            </a:r>
            <a:br>
              <a:rPr lang="en-US" sz="4000" b="1" smtClean="0"/>
            </a:br>
            <a:r>
              <a:rPr lang="en-US" sz="2400" b="1" smtClean="0"/>
              <a:t>(Gold Coast, Australia – June 21)</a:t>
            </a:r>
            <a:br>
              <a:rPr lang="en-US" sz="2400" b="1" smtClean="0"/>
            </a:br>
            <a:r>
              <a:rPr lang="en-US" sz="2400" b="1" smtClean="0"/>
              <a:t/>
            </a:r>
            <a:br>
              <a:rPr lang="en-US" sz="2400" b="1" smtClean="0"/>
            </a:br>
            <a:r>
              <a:rPr lang="en-US" sz="2400" b="1" smtClean="0"/>
              <a:t/>
            </a:r>
            <a:br>
              <a:rPr lang="en-US" sz="2400" b="1" smtClean="0"/>
            </a:br>
            <a:r>
              <a:rPr lang="en-US" sz="3200" b="1" smtClean="0"/>
              <a:t>“Introduction to</a:t>
            </a:r>
            <a:br>
              <a:rPr lang="en-US" sz="3200" b="1" smtClean="0"/>
            </a:br>
            <a:r>
              <a:rPr lang="en-US" sz="3200" b="1" smtClean="0"/>
              <a:t>Teaching (Learning about):</a:t>
            </a:r>
            <a:br>
              <a:rPr lang="en-US" sz="3200" b="1" smtClean="0"/>
            </a:br>
            <a:r>
              <a:rPr lang="en-US" sz="3200" b="1" smtClean="0"/>
              <a:t> Digital Libraries”</a:t>
            </a:r>
            <a:br>
              <a:rPr lang="en-US" sz="3200" b="1" smtClean="0"/>
            </a:br>
            <a:r>
              <a:rPr lang="en-US" sz="3200" smtClean="0"/>
              <a:t/>
            </a:r>
            <a:br>
              <a:rPr lang="en-US" sz="3200" smtClean="0"/>
            </a:br>
            <a:r>
              <a:rPr lang="en-US" sz="3200" smtClean="0"/>
              <a:t>by Edward A. Fox </a:t>
            </a:r>
            <a:br>
              <a:rPr lang="en-US" sz="3200" smtClean="0"/>
            </a:br>
            <a:r>
              <a:rPr lang="en-US" sz="3200" smtClean="0"/>
              <a:t/>
            </a:r>
            <a:br>
              <a:rPr lang="en-US" sz="3200" smtClean="0"/>
            </a:br>
            <a:endParaRPr lang="en-US" sz="320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10</a:t>
            </a:fld>
            <a:endParaRPr lang="en-US" smtClean="0"/>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100</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101</a:t>
            </a:fld>
            <a:endParaRPr lang="en-US" smtClean="0"/>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102</a:t>
            </a:fld>
            <a:endParaRPr lang="en-US" smtClean="0"/>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103</a:t>
            </a:fld>
            <a:endParaRPr lang="en-US" smtClean="0"/>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104</a:t>
            </a:fld>
            <a:endParaRPr lang="en-US" smtClean="0"/>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105</a:t>
            </a:fld>
            <a:endParaRPr lang="en-US" smtClean="0"/>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106</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smtClean="0"/>
              <a:t>5S perspective: structures, streams, scenarios</a:t>
            </a:r>
          </a:p>
          <a:p>
            <a:pPr eaLnBrk="1" hangingPunct="1"/>
            <a:r>
              <a:rPr lang="en-US" smtClean="0"/>
              <a:t>Extending database technology</a:t>
            </a:r>
          </a:p>
          <a:p>
            <a:pPr eaLnBrk="1" hangingPunct="1"/>
            <a:r>
              <a:rPr lang="en-US" smtClean="0"/>
              <a:t>Structured and unstructured info</a:t>
            </a:r>
          </a:p>
          <a:p>
            <a:pPr eaLnBrk="1" hangingPunct="1"/>
            <a:r>
              <a:rPr lang="en-US" smtClean="0"/>
              <a:t>Multimedia databases</a:t>
            </a:r>
          </a:p>
          <a:p>
            <a:pPr eaLnBrk="1" hangingPunct="1"/>
            <a:r>
              <a:rPr lang="en-US" smtClean="0"/>
              <a:t>Link databases</a:t>
            </a:r>
          </a:p>
          <a:p>
            <a:pPr eaLnBrk="1" hangingPunct="1"/>
            <a:r>
              <a:rPr lang="en-US" smtClean="0"/>
              <a:t>Performance, transaction processing</a:t>
            </a:r>
          </a:p>
          <a:p>
            <a:pPr eaLnBrk="1" hangingPunct="1"/>
            <a:r>
              <a:rPr lang="en-US" smtClean="0"/>
              <a:t>Replicated storage, rollback/recovery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5"/>
          <p:cNvSpPr>
            <a:spLocks noGrp="1"/>
          </p:cNvSpPr>
          <p:nvPr>
            <p:ph type="sldNum" sz="quarter" idx="12"/>
          </p:nvPr>
        </p:nvSpPr>
        <p:spPr>
          <a:noFill/>
        </p:spPr>
        <p:txBody>
          <a:bodyPr/>
          <a:lstStyle/>
          <a:p>
            <a:fld id="{09371DEA-E3EC-4229-9655-497E1D1B96D1}" type="slidenum">
              <a:rPr lang="en-US" smtClean="0"/>
              <a:pPr/>
              <a:t>107</a:t>
            </a:fld>
            <a:endParaRPr lang="en-US" smtClean="0"/>
          </a:p>
        </p:txBody>
      </p:sp>
      <p:sp>
        <p:nvSpPr>
          <p:cNvPr id="125955" name="Rectangle 2"/>
          <p:cNvSpPr>
            <a:spLocks noGrp="1" noChangeArrowheads="1"/>
          </p:cNvSpPr>
          <p:nvPr>
            <p:ph type="title"/>
          </p:nvPr>
        </p:nvSpPr>
        <p:spPr/>
        <p:txBody>
          <a:bodyPr/>
          <a:lstStyle/>
          <a:p>
            <a:pPr eaLnBrk="1" hangingPunct="1"/>
            <a:r>
              <a:rPr lang="en-US" sz="4000" smtClean="0"/>
              <a:t>PACS Automatic Classification</a:t>
            </a:r>
          </a:p>
        </p:txBody>
      </p:sp>
      <p:pic>
        <p:nvPicPr>
          <p:cNvPr id="125956" name="Picture 3" descr="pacs_ac"/>
          <p:cNvPicPr>
            <a:picLocks noChangeAspect="1" noChangeArrowheads="1"/>
          </p:cNvPicPr>
          <p:nvPr>
            <p:ph idx="1"/>
          </p:nvPr>
        </p:nvPicPr>
        <p:blipFill>
          <a:blip r:embed="rId3" cstate="print"/>
          <a:srcRect/>
          <a:stretch>
            <a:fillRect/>
          </a:stretch>
        </p:blipFill>
        <p:spPr>
          <a:xfrm>
            <a:off x="457200" y="1600200"/>
            <a:ext cx="8229600" cy="4648200"/>
          </a:xfr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5"/>
          <p:cNvSpPr>
            <a:spLocks noGrp="1"/>
          </p:cNvSpPr>
          <p:nvPr>
            <p:ph type="sldNum" sz="quarter" idx="12"/>
          </p:nvPr>
        </p:nvSpPr>
        <p:spPr>
          <a:noFill/>
        </p:spPr>
        <p:txBody>
          <a:bodyPr/>
          <a:lstStyle/>
          <a:p>
            <a:fld id="{CEFE8DE4-31A3-44B8-A26C-B546F02E18D3}" type="slidenum">
              <a:rPr lang="en-US" smtClean="0"/>
              <a:pPr/>
              <a:t>108</a:t>
            </a:fld>
            <a:endParaRPr lang="en-US" smtClean="0"/>
          </a:p>
        </p:txBody>
      </p:sp>
      <p:sp>
        <p:nvSpPr>
          <p:cNvPr id="126979" name="Rectangle 2"/>
          <p:cNvSpPr>
            <a:spLocks noGrp="1" noChangeArrowheads="1"/>
          </p:cNvSpPr>
          <p:nvPr>
            <p:ph type="title"/>
          </p:nvPr>
        </p:nvSpPr>
        <p:spPr/>
        <p:txBody>
          <a:bodyPr/>
          <a:lstStyle/>
          <a:p>
            <a:pPr eaLnBrk="1" hangingPunct="1"/>
            <a:r>
              <a:rPr lang="en-US" smtClean="0"/>
              <a:t>Outline</a:t>
            </a:r>
          </a:p>
        </p:txBody>
      </p:sp>
      <p:sp>
        <p:nvSpPr>
          <p:cNvPr id="12698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b="1" u="sng"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109</a:t>
            </a:fld>
            <a:endParaRPr lang="en-US" smtClean="0"/>
          </a:p>
        </p:txBody>
      </p:sp>
      <p:sp>
        <p:nvSpPr>
          <p:cNvPr id="128003" name="Rectangle 2"/>
          <p:cNvSpPr>
            <a:spLocks noGrp="1" noChangeArrowheads="1"/>
          </p:cNvSpPr>
          <p:nvPr>
            <p:ph type="title"/>
          </p:nvPr>
        </p:nvSpPr>
        <p:spPr/>
        <p:txBody>
          <a:bodyPr/>
          <a:lstStyle/>
          <a:p>
            <a:pPr eaLnBrk="1" hangingPunct="1"/>
            <a:r>
              <a:rPr lang="en-US" smtClean="0"/>
              <a:t>Chapter 4 Overview</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smtClean="0"/>
              <a:t>Retrieval models</a:t>
            </a:r>
          </a:p>
          <a:p>
            <a:pPr lvl="1" eaLnBrk="1" hangingPunct="1"/>
            <a:r>
              <a:rPr lang="en-US" sz="3200" smtClean="0"/>
              <a:t>Boolean, extended Boolean</a:t>
            </a:r>
          </a:p>
          <a:p>
            <a:pPr lvl="1" eaLnBrk="1" hangingPunct="1"/>
            <a:r>
              <a:rPr lang="en-US" sz="3200" smtClean="0"/>
              <a:t>Vector, LSI</a:t>
            </a:r>
          </a:p>
          <a:p>
            <a:pPr lvl="1" eaLnBrk="1" hangingPunct="1"/>
            <a:r>
              <a:rPr lang="en-US" sz="3200" smtClean="0"/>
              <a:t>Probabilistic: classical, belief network, inference network, language models</a:t>
            </a:r>
          </a:p>
          <a:p>
            <a:pPr eaLnBrk="1" hangingPunct="1"/>
            <a:r>
              <a:rPr lang="en-US" smtClean="0"/>
              <a:t>User interfaces and visualization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smtClean="0"/>
              <a:t>DL Challenges </a:t>
            </a:r>
            <a:endParaRPr lang="en-US" sz="6600" smtClean="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smtClean="0"/>
              <a:t>Preservation - so people will trust DLs</a:t>
            </a:r>
          </a:p>
          <a:p>
            <a:pPr eaLnBrk="1" hangingPunct="1">
              <a:spcBef>
                <a:spcPct val="40000"/>
              </a:spcBef>
            </a:pPr>
            <a:r>
              <a:rPr lang="en-US" smtClean="0"/>
              <a:t>Supporting infrastructure - networks, ...</a:t>
            </a:r>
          </a:p>
          <a:p>
            <a:pPr eaLnBrk="1" hangingPunct="1">
              <a:spcBef>
                <a:spcPct val="40000"/>
              </a:spcBef>
            </a:pPr>
            <a:r>
              <a:rPr lang="en-US" smtClean="0"/>
              <a:t>Scalability, sustainability, interoperability</a:t>
            </a:r>
          </a:p>
          <a:p>
            <a:pPr eaLnBrk="1" hangingPunct="1">
              <a:spcBef>
                <a:spcPct val="40000"/>
              </a:spcBef>
            </a:pPr>
            <a:r>
              <a:rPr lang="en-US" smtClean="0"/>
              <a:t>DL industry - critical mass by covering libraries, archives, museums, corporate info, govt info, personal info - “quality WWW” integrating IR, HT, MM, ...</a:t>
            </a:r>
          </a:p>
          <a:p>
            <a:pPr lvl="1" eaLnBrk="1" hangingPunct="1">
              <a:spcBef>
                <a:spcPct val="40000"/>
              </a:spcBef>
            </a:pPr>
            <a:r>
              <a:rPr lang="en-US" smtClean="0"/>
              <a:t>Need tools &amp; methods to make them easier to build</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110</a:t>
            </a:fld>
            <a:endParaRPr lang="en-US" smtClean="0"/>
          </a:p>
        </p:txBody>
      </p:sp>
      <p:sp>
        <p:nvSpPr>
          <p:cNvPr id="129027" name="Rectangle 2"/>
          <p:cNvSpPr>
            <a:spLocks noGrp="1" noChangeArrowheads="1"/>
          </p:cNvSpPr>
          <p:nvPr>
            <p:ph type="title"/>
          </p:nvPr>
        </p:nvSpPr>
        <p:spPr/>
        <p:txBody>
          <a:bodyPr/>
          <a:lstStyle/>
          <a:p>
            <a:pPr eaLnBrk="1" hangingPunct="1"/>
            <a:r>
              <a:rPr lang="en-US" sz="4000" smtClean="0"/>
              <a:t>User interfaces and visualization</a:t>
            </a:r>
          </a:p>
        </p:txBody>
      </p:sp>
      <p:sp>
        <p:nvSpPr>
          <p:cNvPr id="129028" name="Rectangle 3"/>
          <p:cNvSpPr>
            <a:spLocks noGrp="1" noChangeArrowheads="1"/>
          </p:cNvSpPr>
          <p:nvPr>
            <p:ph type="body" idx="1"/>
          </p:nvPr>
        </p:nvSpPr>
        <p:spPr/>
        <p:txBody>
          <a:bodyPr/>
          <a:lstStyle/>
          <a:p>
            <a:pPr eaLnBrk="1" hangingPunct="1"/>
            <a:r>
              <a:rPr lang="en-US" smtClean="0"/>
              <a:t>2D interfaces</a:t>
            </a:r>
          </a:p>
          <a:p>
            <a:pPr eaLnBrk="1" hangingPunct="1"/>
            <a:r>
              <a:rPr lang="en-US" smtClean="0"/>
              <a:t>3D interfaces</a:t>
            </a:r>
          </a:p>
          <a:p>
            <a:pPr eaLnBrk="1" hangingPunct="1"/>
            <a:r>
              <a:rPr lang="en-US" smtClean="0"/>
              <a:t>GIS</a:t>
            </a:r>
          </a:p>
          <a:p>
            <a:pPr eaLnBrk="1" hangingPunct="1"/>
            <a:r>
              <a:rPr lang="en-US" smtClean="0"/>
              <a:t>Other paradigms</a:t>
            </a:r>
          </a:p>
          <a:p>
            <a:pPr eaLnBrk="1" hangingPunct="1"/>
            <a:endParaRPr lang="en-US" smtClean="0"/>
          </a:p>
          <a:p>
            <a:pPr eaLnBrk="1" hangingPunct="1"/>
            <a:r>
              <a:rPr lang="en-US" smtClean="0"/>
              <a:t>Stepping Stones and Pathways</a:t>
            </a:r>
          </a:p>
          <a:p>
            <a:pPr lvl="1" eaLnBrk="1" hangingPunct="1"/>
            <a:r>
              <a:rPr lang="en-US" smtClean="0"/>
              <a:t>http://fox.cs.vt.edu/SSP/</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5"/>
          <p:cNvSpPr>
            <a:spLocks noGrp="1"/>
          </p:cNvSpPr>
          <p:nvPr>
            <p:ph type="sldNum" sz="quarter" idx="12"/>
          </p:nvPr>
        </p:nvSpPr>
        <p:spPr>
          <a:noFill/>
        </p:spPr>
        <p:txBody>
          <a:bodyPr/>
          <a:lstStyle/>
          <a:p>
            <a:fld id="{48EA3122-EB68-47FF-B46F-5ED62B83FCEC}" type="slidenum">
              <a:rPr lang="en-US" smtClean="0"/>
              <a:pPr/>
              <a:t>111</a:t>
            </a:fld>
            <a:endParaRPr lang="en-US" smtClean="0"/>
          </a:p>
        </p:txBody>
      </p:sp>
      <p:sp>
        <p:nvSpPr>
          <p:cNvPr id="130051" name="Rectangle 2"/>
          <p:cNvSpPr>
            <a:spLocks noGrp="1" noChangeArrowheads="1"/>
          </p:cNvSpPr>
          <p:nvPr>
            <p:ph type="title"/>
          </p:nvPr>
        </p:nvSpPr>
        <p:spPr/>
        <p:txBody>
          <a:bodyPr/>
          <a:lstStyle/>
          <a:p>
            <a:pPr eaLnBrk="1" hangingPunct="1"/>
            <a:r>
              <a:rPr lang="en-US" smtClean="0"/>
              <a:t>Outline</a:t>
            </a:r>
          </a:p>
        </p:txBody>
      </p:sp>
      <p:sp>
        <p:nvSpPr>
          <p:cNvPr id="130052"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b="1" u="sng" smtClean="0"/>
              <a:t>Ch. 5: Scenarios</a:t>
            </a:r>
          </a:p>
          <a:p>
            <a:pPr lvl="1" eaLnBrk="1" hangingPunct="1"/>
            <a:r>
              <a:rPr lang="en-US" sz="3200" smtClean="0"/>
              <a:t>Ch. 6: Societies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112</a:t>
            </a:fld>
            <a:endParaRPr lang="en-US" smtClean="0"/>
          </a:p>
        </p:txBody>
      </p:sp>
      <p:sp>
        <p:nvSpPr>
          <p:cNvPr id="131075" name="Rectangle 2"/>
          <p:cNvSpPr>
            <a:spLocks noGrp="1" noChangeArrowheads="1"/>
          </p:cNvSpPr>
          <p:nvPr>
            <p:ph type="title"/>
          </p:nvPr>
        </p:nvSpPr>
        <p:spPr/>
        <p:txBody>
          <a:bodyPr/>
          <a:lstStyle/>
          <a:p>
            <a:pPr eaLnBrk="1" hangingPunct="1"/>
            <a:r>
              <a:rPr lang="en-US" smtClean="0"/>
              <a:t>Chapter 5 Overview</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smtClean="0"/>
              <a:t>Recall OO for streams – now have objects as well as scenarios – ex interface components</a:t>
            </a:r>
          </a:p>
          <a:p>
            <a:pPr eaLnBrk="1" hangingPunct="1">
              <a:lnSpc>
                <a:spcPct val="80000"/>
              </a:lnSpc>
            </a:pPr>
            <a:r>
              <a:rPr lang="en-US" sz="2800" smtClean="0"/>
              <a:t>Information Access</a:t>
            </a:r>
          </a:p>
          <a:p>
            <a:pPr lvl="1" eaLnBrk="1" hangingPunct="1">
              <a:lnSpc>
                <a:spcPct val="80000"/>
              </a:lnSpc>
            </a:pPr>
            <a:r>
              <a:rPr lang="en-US" smtClean="0"/>
              <a:t>Searching: ad hoc, filtering/routing</a:t>
            </a:r>
          </a:p>
          <a:p>
            <a:pPr lvl="1" eaLnBrk="1" hangingPunct="1">
              <a:lnSpc>
                <a:spcPct val="80000"/>
              </a:lnSpc>
            </a:pPr>
            <a:r>
              <a:rPr lang="en-US" smtClean="0"/>
              <a:t>Browsing: using an organization, using a visualization, using links (i.e., hypertext, hypermedia)</a:t>
            </a:r>
          </a:p>
          <a:p>
            <a:pPr lvl="1" eaLnBrk="1" hangingPunct="1">
              <a:lnSpc>
                <a:spcPct val="80000"/>
              </a:lnSpc>
            </a:pPr>
            <a:r>
              <a:rPr lang="en-US" smtClean="0"/>
              <a:t>Workflow: sessions, feedback, etc.</a:t>
            </a:r>
          </a:p>
          <a:p>
            <a:pPr lvl="1" eaLnBrk="1" hangingPunct="1">
              <a:lnSpc>
                <a:spcPct val="80000"/>
              </a:lnSpc>
              <a:buFontTx/>
              <a:buNone/>
            </a:pPr>
            <a:endParaRPr lang="en-US" smtClean="0"/>
          </a:p>
          <a:p>
            <a:pPr eaLnBrk="1" hangingPunct="1">
              <a:lnSpc>
                <a:spcPct val="80000"/>
              </a:lnSpc>
            </a:pPr>
            <a:r>
              <a:rPr lang="en-US" sz="2800" smtClean="0"/>
              <a:t>Scenario-based Design</a:t>
            </a:r>
          </a:p>
          <a:p>
            <a:pPr eaLnBrk="1" hangingPunct="1">
              <a:lnSpc>
                <a:spcPct val="80000"/>
              </a:lnSpc>
            </a:pPr>
            <a:r>
              <a:rPr lang="en-US" sz="2800" smtClean="0"/>
              <a:t>Usability: goals, tasks, claims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5"/>
          <p:cNvSpPr>
            <a:spLocks noGrp="1"/>
          </p:cNvSpPr>
          <p:nvPr>
            <p:ph type="sldNum" sz="quarter" idx="12"/>
          </p:nvPr>
        </p:nvSpPr>
        <p:spPr>
          <a:noFill/>
        </p:spPr>
        <p:txBody>
          <a:bodyPr/>
          <a:lstStyle/>
          <a:p>
            <a:fld id="{FA8C72D8-5022-4DB2-AAE1-E47E0D7FBE3C}" type="slidenum">
              <a:rPr lang="en-US" smtClean="0"/>
              <a:pPr/>
              <a:t>113</a:t>
            </a:fld>
            <a:endParaRPr lang="en-US" smtClean="0"/>
          </a:p>
        </p:txBody>
      </p:sp>
      <p:sp>
        <p:nvSpPr>
          <p:cNvPr id="132099" name="Rectangle 2"/>
          <p:cNvSpPr>
            <a:spLocks noGrp="1" noChangeArrowheads="1"/>
          </p:cNvSpPr>
          <p:nvPr>
            <p:ph type="title"/>
          </p:nvPr>
        </p:nvSpPr>
        <p:spPr/>
        <p:txBody>
          <a:bodyPr/>
          <a:lstStyle/>
          <a:p>
            <a:pPr eaLnBrk="1" hangingPunct="1"/>
            <a:r>
              <a:rPr lang="en-US" smtClean="0"/>
              <a:t>Outline</a:t>
            </a:r>
          </a:p>
        </p:txBody>
      </p:sp>
      <p:sp>
        <p:nvSpPr>
          <p:cNvPr id="13210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b="1" u="sng" smtClean="0"/>
              <a:t>Ch. 6: Societies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114</a:t>
            </a:fld>
            <a:endParaRPr lang="en-US" smtClean="0"/>
          </a:p>
        </p:txBody>
      </p:sp>
      <p:sp>
        <p:nvSpPr>
          <p:cNvPr id="133123" name="Rectangle 2"/>
          <p:cNvSpPr>
            <a:spLocks noGrp="1" noChangeArrowheads="1"/>
          </p:cNvSpPr>
          <p:nvPr>
            <p:ph type="title"/>
          </p:nvPr>
        </p:nvSpPr>
        <p:spPr/>
        <p:txBody>
          <a:bodyPr/>
          <a:lstStyle/>
          <a:p>
            <a:pPr eaLnBrk="1" hangingPunct="1"/>
            <a:r>
              <a:rPr lang="en-US" smtClean="0"/>
              <a:t>Chapter 6 Overview</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smtClean="0"/>
              <a:t>User communities</a:t>
            </a:r>
          </a:p>
          <a:p>
            <a:pPr lvl="1" eaLnBrk="1" hangingPunct="1">
              <a:lnSpc>
                <a:spcPct val="80000"/>
              </a:lnSpc>
            </a:pPr>
            <a:r>
              <a:rPr lang="en-US" sz="2400" smtClean="0"/>
              <a:t>Authors, editors, teachers, students, readers</a:t>
            </a:r>
          </a:p>
          <a:p>
            <a:pPr lvl="1" eaLnBrk="1" hangingPunct="1">
              <a:lnSpc>
                <a:spcPct val="80000"/>
              </a:lnSpc>
            </a:pPr>
            <a:r>
              <a:rPr lang="en-US" sz="2400" smtClean="0"/>
              <a:t>Personal(ization), group(ware), community, global</a:t>
            </a:r>
          </a:p>
          <a:p>
            <a:pPr lvl="1" eaLnBrk="1" hangingPunct="1">
              <a:lnSpc>
                <a:spcPct val="80000"/>
              </a:lnSpc>
            </a:pPr>
            <a:r>
              <a:rPr lang="en-US" sz="2400" smtClean="0"/>
              <a:t>Accessibility, universal access</a:t>
            </a:r>
          </a:p>
          <a:p>
            <a:pPr eaLnBrk="1" hangingPunct="1">
              <a:lnSpc>
                <a:spcPct val="80000"/>
              </a:lnSpc>
            </a:pPr>
            <a:r>
              <a:rPr lang="en-US" sz="2800" smtClean="0"/>
              <a:t>Librarians: reference, acquisition, operations</a:t>
            </a:r>
          </a:p>
          <a:p>
            <a:pPr eaLnBrk="1" hangingPunct="1">
              <a:lnSpc>
                <a:spcPct val="80000"/>
              </a:lnSpc>
            </a:pPr>
            <a:r>
              <a:rPr lang="en-US" sz="2800" smtClean="0"/>
              <a:t>Research community</a:t>
            </a:r>
          </a:p>
          <a:p>
            <a:pPr lvl="1" eaLnBrk="1" hangingPunct="1">
              <a:lnSpc>
                <a:spcPct val="80000"/>
              </a:lnSpc>
            </a:pPr>
            <a:r>
              <a:rPr lang="en-US" sz="2400" smtClean="0"/>
              <a:t>Associations, conferences, publications, labs, projects</a:t>
            </a:r>
          </a:p>
          <a:p>
            <a:pPr eaLnBrk="1" hangingPunct="1">
              <a:lnSpc>
                <a:spcPct val="80000"/>
              </a:lnSpc>
            </a:pPr>
            <a:r>
              <a:rPr lang="en-US" sz="2800" smtClean="0"/>
              <a:t>Economics</a:t>
            </a:r>
          </a:p>
          <a:p>
            <a:pPr lvl="1" eaLnBrk="1" hangingPunct="1">
              <a:lnSpc>
                <a:spcPct val="80000"/>
              </a:lnSpc>
            </a:pPr>
            <a:r>
              <a:rPr lang="en-US" sz="2400" smtClean="0"/>
              <a:t>Copyright, intellectual property rights, digital rights management, authorization, authentication, security, privacy, self-archiving (eprints)</a:t>
            </a:r>
          </a:p>
          <a:p>
            <a:pPr lvl="1" eaLnBrk="1" hangingPunct="1">
              <a:lnSpc>
                <a:spcPct val="80000"/>
              </a:lnSpc>
            </a:pPr>
            <a:r>
              <a:rPr lang="en-US" sz="2400" smtClean="0"/>
              <a:t>Publishers, catalogers, distributors, sustainability</a:t>
            </a:r>
          </a:p>
          <a:p>
            <a:pPr lvl="1" eaLnBrk="1" hangingPunct="1">
              <a:lnSpc>
                <a:spcPct val="80000"/>
              </a:lnSpc>
            </a:pPr>
            <a:r>
              <a:rPr lang="en-US" sz="2400" smtClean="0"/>
              <a:t>Open source, commercial, hybrid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p:cNvSpPr>
            <a:spLocks noGrp="1"/>
          </p:cNvSpPr>
          <p:nvPr>
            <p:ph type="sldNum" sz="quarter" idx="12"/>
          </p:nvPr>
        </p:nvSpPr>
        <p:spPr>
          <a:noFill/>
        </p:spPr>
        <p:txBody>
          <a:bodyPr/>
          <a:lstStyle/>
          <a:p>
            <a:fld id="{DA8EB0DA-D29A-4E72-A7D2-3B89EC3398D2}" type="slidenum">
              <a:rPr lang="en-US" smtClean="0"/>
              <a:pPr/>
              <a:t>115</a:t>
            </a:fld>
            <a:endParaRPr lang="en-US" smtClean="0"/>
          </a:p>
        </p:txBody>
      </p:sp>
      <p:sp>
        <p:nvSpPr>
          <p:cNvPr id="134147" name="Rectangle 2"/>
          <p:cNvSpPr>
            <a:spLocks noGrp="1" noChangeArrowheads="1"/>
          </p:cNvSpPr>
          <p:nvPr>
            <p:ph type="title"/>
          </p:nvPr>
        </p:nvSpPr>
        <p:spPr/>
        <p:txBody>
          <a:bodyPr/>
          <a:lstStyle/>
          <a:p>
            <a:pPr eaLnBrk="1" hangingPunct="1"/>
            <a:r>
              <a:rPr lang="en-US" smtClean="0"/>
              <a:t>Outline – Part 2</a:t>
            </a:r>
          </a:p>
        </p:txBody>
      </p:sp>
      <p:sp>
        <p:nvSpPr>
          <p:cNvPr id="134148" name="Rectangle 3"/>
          <p:cNvSpPr>
            <a:spLocks noGrp="1" noChangeArrowheads="1"/>
          </p:cNvSpPr>
          <p:nvPr>
            <p:ph type="body" idx="1"/>
          </p:nvPr>
        </p:nvSpPr>
        <p:spPr/>
        <p:txBody>
          <a:bodyPr/>
          <a:lstStyle/>
          <a:p>
            <a:pPr eaLnBrk="1" hangingPunct="1"/>
            <a:r>
              <a:rPr lang="en-US" sz="3600" b="1" u="sng"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5"/>
          <p:cNvSpPr>
            <a:spLocks noGrp="1"/>
          </p:cNvSpPr>
          <p:nvPr>
            <p:ph type="sldNum" sz="quarter" idx="12"/>
          </p:nvPr>
        </p:nvSpPr>
        <p:spPr>
          <a:noFill/>
        </p:spPr>
        <p:txBody>
          <a:bodyPr/>
          <a:lstStyle/>
          <a:p>
            <a:fld id="{ECB77DB0-52CB-46B7-9C57-89376AA9EA14}" type="slidenum">
              <a:rPr lang="en-US" smtClean="0"/>
              <a:pPr/>
              <a:t>116</a:t>
            </a:fld>
            <a:endParaRPr lang="en-US" smtClean="0"/>
          </a:p>
        </p:txBody>
      </p:sp>
      <p:sp>
        <p:nvSpPr>
          <p:cNvPr id="16388" name="Rectangle 2"/>
          <p:cNvSpPr>
            <a:spLocks noGrp="1" noChangeArrowheads="1"/>
          </p:cNvSpPr>
          <p:nvPr>
            <p:ph type="title"/>
          </p:nvPr>
        </p:nvSpPr>
        <p:spPr>
          <a:xfrm>
            <a:off x="457200" y="152400"/>
            <a:ext cx="8839200" cy="1143000"/>
          </a:xfrm>
        </p:spPr>
        <p:txBody>
          <a:bodyPr/>
          <a:lstStyle/>
          <a:p>
            <a:pPr eaLnBrk="1" hangingPunct="1"/>
            <a:r>
              <a:rPr lang="en-US" sz="2000" b="1" smtClean="0"/>
              <a:t>5S and DL formal definitions and compositions (April 2004 TOIS)</a:t>
            </a:r>
          </a:p>
        </p:txBody>
      </p:sp>
      <p:graphicFrame>
        <p:nvGraphicFramePr>
          <p:cNvPr id="16386" name="Object 3"/>
          <p:cNvGraphicFramePr>
            <a:graphicFrameLocks noChangeAspect="1"/>
          </p:cNvGraphicFramePr>
          <p:nvPr>
            <p:ph idx="1"/>
          </p:nvPr>
        </p:nvGraphicFramePr>
        <p:xfrm>
          <a:off x="990600" y="1295400"/>
          <a:ext cx="7162800" cy="5372100"/>
        </p:xfrm>
        <a:graphic>
          <a:graphicData uri="http://schemas.openxmlformats.org/presentationml/2006/ole">
            <p:oleObj spid="_x0000_s16386" name="Slide" r:id="rId4" imgW="4572180" imgH="3428962" progId="PowerPoint.Slide.8">
              <p:embed/>
            </p:oleObj>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533400" y="381000"/>
            <a:ext cx="914400" cy="261938"/>
          </a:xfrm>
          <a:prstGeom prst="rect">
            <a:avLst/>
          </a:prstGeom>
          <a:solidFill>
            <a:srgbClr val="FF00FF"/>
          </a:solidFill>
          <a:ln w="9525">
            <a:solidFill>
              <a:srgbClr val="333333"/>
            </a:solidFill>
            <a:miter lim="800000"/>
            <a:headEnd/>
            <a:tailEnd/>
          </a:ln>
        </p:spPr>
        <p:txBody>
          <a:bodyPr lIns="45712" tIns="22856" rIns="45712" bIns="22856">
            <a:spAutoFit/>
          </a:bodyPr>
          <a:lstStyle/>
          <a:p>
            <a:pPr>
              <a:spcBef>
                <a:spcPct val="50000"/>
              </a:spcBef>
            </a:pPr>
            <a:r>
              <a:rPr lang="en-US" sz="1400"/>
              <a:t>Streams</a:t>
            </a:r>
          </a:p>
        </p:txBody>
      </p:sp>
      <p:sp>
        <p:nvSpPr>
          <p:cNvPr id="45059" name="Text Box 3"/>
          <p:cNvSpPr txBox="1">
            <a:spLocks noChangeArrowheads="1"/>
          </p:cNvSpPr>
          <p:nvPr/>
        </p:nvSpPr>
        <p:spPr bwMode="auto">
          <a:xfrm>
            <a:off x="1943100" y="381000"/>
            <a:ext cx="1028700" cy="261938"/>
          </a:xfrm>
          <a:prstGeom prst="rect">
            <a:avLst/>
          </a:prstGeom>
          <a:solidFill>
            <a:srgbClr val="FFCC00"/>
          </a:solidFill>
          <a:ln w="9525">
            <a:solidFill>
              <a:srgbClr val="333333"/>
            </a:solidFill>
            <a:miter lim="800000"/>
            <a:headEnd/>
            <a:tailEnd/>
          </a:ln>
        </p:spPr>
        <p:txBody>
          <a:bodyPr lIns="45712" tIns="22856" rIns="45712" bIns="22856">
            <a:spAutoFit/>
          </a:bodyPr>
          <a:lstStyle/>
          <a:p>
            <a:pPr>
              <a:spcBef>
                <a:spcPct val="50000"/>
              </a:spcBef>
            </a:pPr>
            <a:r>
              <a:rPr lang="en-US" sz="1400"/>
              <a:t>Structures</a:t>
            </a:r>
          </a:p>
        </p:txBody>
      </p:sp>
      <p:sp>
        <p:nvSpPr>
          <p:cNvPr id="45060" name="Text Box 4"/>
          <p:cNvSpPr txBox="1">
            <a:spLocks noChangeArrowheads="1"/>
          </p:cNvSpPr>
          <p:nvPr/>
        </p:nvSpPr>
        <p:spPr bwMode="auto">
          <a:xfrm>
            <a:off x="3505200" y="381000"/>
            <a:ext cx="800100" cy="265113"/>
          </a:xfrm>
          <a:prstGeom prst="rect">
            <a:avLst/>
          </a:prstGeom>
          <a:solidFill>
            <a:srgbClr val="00FF00"/>
          </a:solidFill>
          <a:ln w="9525">
            <a:solidFill>
              <a:srgbClr val="333333"/>
            </a:solidFill>
            <a:miter lim="800000"/>
            <a:headEnd/>
            <a:tailEnd/>
          </a:ln>
        </p:spPr>
        <p:txBody>
          <a:bodyPr lIns="45712" tIns="22856" rIns="45712" bIns="22856">
            <a:spAutoFit/>
          </a:bodyPr>
          <a:lstStyle/>
          <a:p>
            <a:pPr>
              <a:spcBef>
                <a:spcPct val="50000"/>
              </a:spcBef>
            </a:pPr>
            <a:r>
              <a:rPr lang="en-US" sz="1400"/>
              <a:t>Spaces</a:t>
            </a:r>
          </a:p>
        </p:txBody>
      </p:sp>
      <p:sp>
        <p:nvSpPr>
          <p:cNvPr id="45061" name="Text Box 5"/>
          <p:cNvSpPr txBox="1">
            <a:spLocks noChangeArrowheads="1"/>
          </p:cNvSpPr>
          <p:nvPr/>
        </p:nvSpPr>
        <p:spPr bwMode="auto">
          <a:xfrm>
            <a:off x="4762500" y="342900"/>
            <a:ext cx="1028700" cy="261938"/>
          </a:xfrm>
          <a:prstGeom prst="rect">
            <a:avLst/>
          </a:prstGeom>
          <a:solidFill>
            <a:srgbClr val="808080"/>
          </a:solidFill>
          <a:ln w="9525">
            <a:solidFill>
              <a:srgbClr val="333333"/>
            </a:solidFill>
            <a:miter lim="800000"/>
            <a:headEnd/>
            <a:tailEnd/>
          </a:ln>
        </p:spPr>
        <p:txBody>
          <a:bodyPr lIns="45712" tIns="22856" rIns="45712" bIns="22856">
            <a:spAutoFit/>
          </a:bodyPr>
          <a:lstStyle/>
          <a:p>
            <a:pPr>
              <a:spcBef>
                <a:spcPct val="50000"/>
              </a:spcBef>
            </a:pPr>
            <a:r>
              <a:rPr lang="en-US" sz="1400"/>
              <a:t>Scenarios</a:t>
            </a:r>
          </a:p>
        </p:txBody>
      </p:sp>
      <p:sp>
        <p:nvSpPr>
          <p:cNvPr id="45062" name="Text Box 6"/>
          <p:cNvSpPr txBox="1">
            <a:spLocks noChangeArrowheads="1"/>
          </p:cNvSpPr>
          <p:nvPr/>
        </p:nvSpPr>
        <p:spPr bwMode="auto">
          <a:xfrm>
            <a:off x="6134100" y="342900"/>
            <a:ext cx="1028700" cy="261938"/>
          </a:xfrm>
          <a:prstGeom prst="rect">
            <a:avLst/>
          </a:prstGeom>
          <a:solidFill>
            <a:srgbClr val="FFFF00"/>
          </a:solidFill>
          <a:ln w="9525">
            <a:solidFill>
              <a:srgbClr val="333333"/>
            </a:solidFill>
            <a:miter lim="800000"/>
            <a:headEnd/>
            <a:tailEnd/>
          </a:ln>
        </p:spPr>
        <p:txBody>
          <a:bodyPr lIns="45712" tIns="22856" rIns="45712" bIns="22856">
            <a:spAutoFit/>
          </a:bodyPr>
          <a:lstStyle/>
          <a:p>
            <a:pPr>
              <a:spcBef>
                <a:spcPct val="50000"/>
              </a:spcBef>
            </a:pPr>
            <a:r>
              <a:rPr lang="en-US" sz="1400"/>
              <a:t>Societies</a:t>
            </a:r>
          </a:p>
        </p:txBody>
      </p:sp>
      <p:sp>
        <p:nvSpPr>
          <p:cNvPr id="45063" name="Text Box 7"/>
          <p:cNvSpPr txBox="1">
            <a:spLocks noChangeArrowheads="1"/>
          </p:cNvSpPr>
          <p:nvPr/>
        </p:nvSpPr>
        <p:spPr bwMode="auto">
          <a:xfrm>
            <a:off x="381000" y="1143000"/>
            <a:ext cx="722313" cy="350838"/>
          </a:xfrm>
          <a:prstGeom prst="rect">
            <a:avLst/>
          </a:prstGeom>
          <a:noFill/>
          <a:ln w="9525">
            <a:noFill/>
            <a:miter lim="800000"/>
            <a:headEnd/>
            <a:tailEnd/>
          </a:ln>
        </p:spPr>
        <p:txBody>
          <a:bodyPr lIns="45712" tIns="22856" rIns="45712" bIns="22856">
            <a:spAutoFit/>
          </a:bodyPr>
          <a:lstStyle/>
          <a:p>
            <a:pPr>
              <a:spcBef>
                <a:spcPct val="50000"/>
              </a:spcBef>
            </a:pPr>
            <a:r>
              <a:rPr lang="en-US" sz="1000"/>
              <a:t>structured stream</a:t>
            </a:r>
          </a:p>
        </p:txBody>
      </p:sp>
      <p:sp>
        <p:nvSpPr>
          <p:cNvPr id="45064" name="Text Box 8"/>
          <p:cNvSpPr txBox="1">
            <a:spLocks noChangeArrowheads="1"/>
          </p:cNvSpPr>
          <p:nvPr/>
        </p:nvSpPr>
        <p:spPr bwMode="auto">
          <a:xfrm>
            <a:off x="1485900" y="1066800"/>
            <a:ext cx="866775" cy="503238"/>
          </a:xfrm>
          <a:prstGeom prst="rect">
            <a:avLst/>
          </a:prstGeom>
          <a:noFill/>
          <a:ln w="9525">
            <a:noFill/>
            <a:miter lim="800000"/>
            <a:headEnd/>
            <a:tailEnd/>
          </a:ln>
        </p:spPr>
        <p:txBody>
          <a:bodyPr lIns="45712" tIns="22856" rIns="45712" bIns="22856">
            <a:spAutoFit/>
          </a:bodyPr>
          <a:lstStyle/>
          <a:p>
            <a:pPr>
              <a:spcBef>
                <a:spcPct val="50000"/>
              </a:spcBef>
            </a:pPr>
            <a:r>
              <a:rPr lang="en-US" sz="1000"/>
              <a:t>structural metadata specification</a:t>
            </a:r>
          </a:p>
        </p:txBody>
      </p:sp>
      <p:sp>
        <p:nvSpPr>
          <p:cNvPr id="45065" name="Text Box 9"/>
          <p:cNvSpPr txBox="1">
            <a:spLocks noChangeArrowheads="1"/>
          </p:cNvSpPr>
          <p:nvPr/>
        </p:nvSpPr>
        <p:spPr bwMode="auto">
          <a:xfrm>
            <a:off x="2590800" y="1066800"/>
            <a:ext cx="838200" cy="661988"/>
          </a:xfrm>
          <a:prstGeom prst="rect">
            <a:avLst/>
          </a:prstGeom>
          <a:noFill/>
          <a:ln w="9525">
            <a:noFill/>
            <a:miter lim="800000"/>
            <a:headEnd/>
            <a:tailEnd/>
          </a:ln>
        </p:spPr>
        <p:txBody>
          <a:bodyPr lIns="45712" tIns="22856" rIns="45712" bIns="22856">
            <a:spAutoFit/>
          </a:bodyPr>
          <a:lstStyle/>
          <a:p>
            <a:pPr>
              <a:spcBef>
                <a:spcPct val="50000"/>
              </a:spcBef>
            </a:pPr>
            <a:r>
              <a:rPr lang="en-US" sz="1000"/>
              <a:t>descriptive metadata specification</a:t>
            </a:r>
          </a:p>
        </p:txBody>
      </p:sp>
      <p:sp>
        <p:nvSpPr>
          <p:cNvPr id="45066" name="Text Box 10"/>
          <p:cNvSpPr txBox="1">
            <a:spLocks noChangeArrowheads="1"/>
          </p:cNvSpPr>
          <p:nvPr/>
        </p:nvSpPr>
        <p:spPr bwMode="auto">
          <a:xfrm>
            <a:off x="495300" y="1905000"/>
            <a:ext cx="498475" cy="350838"/>
          </a:xfrm>
          <a:prstGeom prst="rect">
            <a:avLst/>
          </a:prstGeom>
          <a:solidFill>
            <a:srgbClr val="99CCFF"/>
          </a:solidFill>
          <a:ln w="9525">
            <a:noFill/>
            <a:miter lim="800000"/>
            <a:headEnd/>
            <a:tailEnd/>
          </a:ln>
        </p:spPr>
        <p:txBody>
          <a:bodyPr lIns="45712" tIns="22856" rIns="45712" bIns="22856">
            <a:spAutoFit/>
          </a:bodyPr>
          <a:lstStyle/>
          <a:p>
            <a:pPr>
              <a:spcBef>
                <a:spcPct val="50000"/>
              </a:spcBef>
            </a:pPr>
            <a:r>
              <a:rPr lang="en-US" sz="1000"/>
              <a:t>digital object</a:t>
            </a:r>
          </a:p>
        </p:txBody>
      </p:sp>
      <p:sp>
        <p:nvSpPr>
          <p:cNvPr id="45067" name="Text Box 11"/>
          <p:cNvSpPr txBox="1">
            <a:spLocks noChangeArrowheads="1"/>
          </p:cNvSpPr>
          <p:nvPr/>
        </p:nvSpPr>
        <p:spPr bwMode="auto">
          <a:xfrm>
            <a:off x="1638300" y="1943100"/>
            <a:ext cx="717550" cy="350838"/>
          </a:xfrm>
          <a:prstGeom prst="rect">
            <a:avLst/>
          </a:prstGeom>
          <a:noFill/>
          <a:ln w="9525">
            <a:noFill/>
            <a:miter lim="800000"/>
            <a:headEnd/>
            <a:tailEnd/>
          </a:ln>
        </p:spPr>
        <p:txBody>
          <a:bodyPr lIns="45712" tIns="22856" rIns="45712" bIns="22856">
            <a:spAutoFit/>
          </a:bodyPr>
          <a:lstStyle/>
          <a:p>
            <a:pPr>
              <a:spcBef>
                <a:spcPct val="50000"/>
              </a:spcBef>
            </a:pPr>
            <a:r>
              <a:rPr lang="en-US" sz="1000"/>
              <a:t>metadata catalog</a:t>
            </a:r>
          </a:p>
        </p:txBody>
      </p:sp>
      <p:sp>
        <p:nvSpPr>
          <p:cNvPr id="45068" name="Text Box 12"/>
          <p:cNvSpPr txBox="1">
            <a:spLocks noChangeArrowheads="1"/>
          </p:cNvSpPr>
          <p:nvPr/>
        </p:nvSpPr>
        <p:spPr bwMode="auto">
          <a:xfrm>
            <a:off x="381000" y="2705100"/>
            <a:ext cx="685800" cy="198438"/>
          </a:xfrm>
          <a:prstGeom prst="rect">
            <a:avLst/>
          </a:prstGeom>
          <a:noFill/>
          <a:ln w="9525">
            <a:noFill/>
            <a:miter lim="800000"/>
            <a:headEnd/>
            <a:tailEnd/>
          </a:ln>
        </p:spPr>
        <p:txBody>
          <a:bodyPr lIns="45712" tIns="22856" rIns="45712" bIns="22856">
            <a:spAutoFit/>
          </a:bodyPr>
          <a:lstStyle/>
          <a:p>
            <a:pPr>
              <a:spcBef>
                <a:spcPct val="50000"/>
              </a:spcBef>
            </a:pPr>
            <a:r>
              <a:rPr lang="en-US" sz="1000"/>
              <a:t>collection</a:t>
            </a:r>
          </a:p>
        </p:txBody>
      </p:sp>
      <p:sp>
        <p:nvSpPr>
          <p:cNvPr id="45069" name="Text Box 13"/>
          <p:cNvSpPr txBox="1">
            <a:spLocks noChangeArrowheads="1"/>
          </p:cNvSpPr>
          <p:nvPr/>
        </p:nvSpPr>
        <p:spPr bwMode="auto">
          <a:xfrm>
            <a:off x="1714500" y="2705100"/>
            <a:ext cx="655638" cy="354013"/>
          </a:xfrm>
          <a:prstGeom prst="rect">
            <a:avLst/>
          </a:prstGeom>
          <a:noFill/>
          <a:ln w="9525">
            <a:noFill/>
            <a:miter lim="800000"/>
            <a:headEnd/>
            <a:tailEnd/>
          </a:ln>
        </p:spPr>
        <p:txBody>
          <a:bodyPr lIns="45712" tIns="22856" rIns="45712" bIns="22856">
            <a:spAutoFit/>
          </a:bodyPr>
          <a:lstStyle/>
          <a:p>
            <a:pPr>
              <a:spcBef>
                <a:spcPct val="50000"/>
              </a:spcBef>
            </a:pPr>
            <a:r>
              <a:rPr lang="en-US" sz="1000"/>
              <a:t>repository</a:t>
            </a:r>
          </a:p>
        </p:txBody>
      </p:sp>
      <p:sp>
        <p:nvSpPr>
          <p:cNvPr id="45070" name="Text Box 14"/>
          <p:cNvSpPr txBox="1">
            <a:spLocks noChangeArrowheads="1"/>
          </p:cNvSpPr>
          <p:nvPr/>
        </p:nvSpPr>
        <p:spPr bwMode="auto">
          <a:xfrm>
            <a:off x="3302000" y="1828800"/>
            <a:ext cx="622300" cy="354013"/>
          </a:xfrm>
          <a:prstGeom prst="rect">
            <a:avLst/>
          </a:prstGeom>
          <a:noFill/>
          <a:ln w="9525">
            <a:noFill/>
            <a:miter lim="800000"/>
            <a:headEnd/>
            <a:tailEnd/>
          </a:ln>
        </p:spPr>
        <p:txBody>
          <a:bodyPr lIns="45712" tIns="22856" rIns="45712" bIns="22856">
            <a:spAutoFit/>
          </a:bodyPr>
          <a:lstStyle/>
          <a:p>
            <a:pPr>
              <a:spcBef>
                <a:spcPct val="50000"/>
              </a:spcBef>
            </a:pPr>
            <a:r>
              <a:rPr lang="en-US" sz="1000"/>
              <a:t>hypertext</a:t>
            </a:r>
          </a:p>
        </p:txBody>
      </p:sp>
      <p:cxnSp>
        <p:nvCxnSpPr>
          <p:cNvPr id="45071" name="AutoShape 15"/>
          <p:cNvCxnSpPr>
            <a:cxnSpLocks noChangeShapeType="1"/>
            <a:stCxn id="45058" idx="2"/>
            <a:endCxn id="45063" idx="0"/>
          </p:cNvCxnSpPr>
          <p:nvPr/>
        </p:nvCxnSpPr>
        <p:spPr bwMode="auto">
          <a:xfrm rot="5400000">
            <a:off x="616744" y="769144"/>
            <a:ext cx="500062" cy="247650"/>
          </a:xfrm>
          <a:prstGeom prst="curvedConnector3">
            <a:avLst>
              <a:gd name="adj1" fmla="val 50000"/>
            </a:avLst>
          </a:prstGeom>
          <a:noFill/>
          <a:ln w="9525">
            <a:solidFill>
              <a:schemeClr val="tx1"/>
            </a:solidFill>
            <a:round/>
            <a:headEnd/>
            <a:tailEnd type="triangle" w="med" len="med"/>
          </a:ln>
        </p:spPr>
      </p:cxnSp>
      <p:cxnSp>
        <p:nvCxnSpPr>
          <p:cNvPr id="45072" name="AutoShape 16"/>
          <p:cNvCxnSpPr>
            <a:cxnSpLocks noChangeShapeType="1"/>
            <a:stCxn id="45059" idx="2"/>
            <a:endCxn id="45064" idx="0"/>
          </p:cNvCxnSpPr>
          <p:nvPr/>
        </p:nvCxnSpPr>
        <p:spPr bwMode="auto">
          <a:xfrm rot="5400000">
            <a:off x="1976438" y="585788"/>
            <a:ext cx="423862" cy="538162"/>
          </a:xfrm>
          <a:prstGeom prst="curvedConnector3">
            <a:avLst>
              <a:gd name="adj1" fmla="val 50000"/>
            </a:avLst>
          </a:prstGeom>
          <a:noFill/>
          <a:ln w="9525">
            <a:solidFill>
              <a:schemeClr val="tx1"/>
            </a:solidFill>
            <a:round/>
            <a:headEnd/>
            <a:tailEnd type="triangle" w="med" len="med"/>
          </a:ln>
        </p:spPr>
      </p:cxnSp>
      <p:cxnSp>
        <p:nvCxnSpPr>
          <p:cNvPr id="45073" name="AutoShape 17"/>
          <p:cNvCxnSpPr>
            <a:cxnSpLocks noChangeShapeType="1"/>
            <a:stCxn id="45063" idx="2"/>
            <a:endCxn id="45066" idx="0"/>
          </p:cNvCxnSpPr>
          <p:nvPr/>
        </p:nvCxnSpPr>
        <p:spPr bwMode="auto">
          <a:xfrm rot="16200000" flipH="1">
            <a:off x="538163" y="1698625"/>
            <a:ext cx="411162" cy="1588"/>
          </a:xfrm>
          <a:prstGeom prst="curvedConnector3">
            <a:avLst>
              <a:gd name="adj1" fmla="val 50000"/>
            </a:avLst>
          </a:prstGeom>
          <a:noFill/>
          <a:ln w="9525">
            <a:solidFill>
              <a:schemeClr val="tx1"/>
            </a:solidFill>
            <a:round/>
            <a:headEnd/>
            <a:tailEnd type="triangle" w="med" len="med"/>
          </a:ln>
        </p:spPr>
      </p:cxnSp>
      <p:cxnSp>
        <p:nvCxnSpPr>
          <p:cNvPr id="45074" name="AutoShape 18"/>
          <p:cNvCxnSpPr>
            <a:cxnSpLocks noChangeShapeType="1"/>
            <a:stCxn id="45064" idx="2"/>
            <a:endCxn id="45066" idx="0"/>
          </p:cNvCxnSpPr>
          <p:nvPr/>
        </p:nvCxnSpPr>
        <p:spPr bwMode="auto">
          <a:xfrm rot="5400000">
            <a:off x="1164432" y="1150144"/>
            <a:ext cx="334962" cy="1174750"/>
          </a:xfrm>
          <a:prstGeom prst="curvedConnector3">
            <a:avLst>
              <a:gd name="adj1" fmla="val 50000"/>
            </a:avLst>
          </a:prstGeom>
          <a:noFill/>
          <a:ln w="9525">
            <a:solidFill>
              <a:schemeClr val="tx1"/>
            </a:solidFill>
            <a:round/>
            <a:headEnd/>
            <a:tailEnd type="triangle" w="med" len="med"/>
          </a:ln>
        </p:spPr>
      </p:cxnSp>
      <p:cxnSp>
        <p:nvCxnSpPr>
          <p:cNvPr id="45075" name="AutoShape 19"/>
          <p:cNvCxnSpPr>
            <a:cxnSpLocks noChangeShapeType="1"/>
            <a:stCxn id="45064" idx="2"/>
            <a:endCxn id="45067" idx="0"/>
          </p:cNvCxnSpPr>
          <p:nvPr/>
        </p:nvCxnSpPr>
        <p:spPr bwMode="auto">
          <a:xfrm rot="16200000" flipH="1">
            <a:off x="1771651" y="1717675"/>
            <a:ext cx="373062" cy="77787"/>
          </a:xfrm>
          <a:prstGeom prst="curvedConnector3">
            <a:avLst>
              <a:gd name="adj1" fmla="val 50000"/>
            </a:avLst>
          </a:prstGeom>
          <a:noFill/>
          <a:ln w="9525">
            <a:solidFill>
              <a:schemeClr val="tx1"/>
            </a:solidFill>
            <a:round/>
            <a:headEnd/>
            <a:tailEnd type="triangle" w="med" len="med"/>
          </a:ln>
        </p:spPr>
      </p:cxnSp>
      <p:cxnSp>
        <p:nvCxnSpPr>
          <p:cNvPr id="45076" name="AutoShape 20"/>
          <p:cNvCxnSpPr>
            <a:cxnSpLocks noChangeShapeType="1"/>
            <a:stCxn id="45059" idx="2"/>
            <a:endCxn id="45065" idx="0"/>
          </p:cNvCxnSpPr>
          <p:nvPr/>
        </p:nvCxnSpPr>
        <p:spPr bwMode="auto">
          <a:xfrm rot="16200000" flipH="1">
            <a:off x="2521744" y="578644"/>
            <a:ext cx="423862" cy="552450"/>
          </a:xfrm>
          <a:prstGeom prst="curvedConnector3">
            <a:avLst>
              <a:gd name="adj1" fmla="val 50000"/>
            </a:avLst>
          </a:prstGeom>
          <a:noFill/>
          <a:ln w="9525">
            <a:solidFill>
              <a:schemeClr val="tx1"/>
            </a:solidFill>
            <a:round/>
            <a:headEnd/>
            <a:tailEnd type="triangle" w="med" len="med"/>
          </a:ln>
        </p:spPr>
      </p:cxnSp>
      <p:cxnSp>
        <p:nvCxnSpPr>
          <p:cNvPr id="45077" name="AutoShape 21"/>
          <p:cNvCxnSpPr>
            <a:cxnSpLocks noChangeShapeType="1"/>
            <a:stCxn id="45065" idx="2"/>
            <a:endCxn id="45067" idx="0"/>
          </p:cNvCxnSpPr>
          <p:nvPr/>
        </p:nvCxnSpPr>
        <p:spPr bwMode="auto">
          <a:xfrm rot="5400000">
            <a:off x="2396332" y="1329531"/>
            <a:ext cx="214312" cy="1012825"/>
          </a:xfrm>
          <a:prstGeom prst="curvedConnector3">
            <a:avLst>
              <a:gd name="adj1" fmla="val 50000"/>
            </a:avLst>
          </a:prstGeom>
          <a:noFill/>
          <a:ln w="9525">
            <a:solidFill>
              <a:schemeClr val="tx1"/>
            </a:solidFill>
            <a:round/>
            <a:headEnd/>
            <a:tailEnd type="triangle" w="med" len="med"/>
          </a:ln>
        </p:spPr>
      </p:cxnSp>
      <p:cxnSp>
        <p:nvCxnSpPr>
          <p:cNvPr id="45078" name="AutoShape 22"/>
          <p:cNvCxnSpPr>
            <a:cxnSpLocks noChangeShapeType="1"/>
            <a:stCxn id="45066" idx="2"/>
            <a:endCxn id="45068" idx="0"/>
          </p:cNvCxnSpPr>
          <p:nvPr/>
        </p:nvCxnSpPr>
        <p:spPr bwMode="auto">
          <a:xfrm rot="5400000">
            <a:off x="509588" y="2470150"/>
            <a:ext cx="449262" cy="20638"/>
          </a:xfrm>
          <a:prstGeom prst="curvedConnector3">
            <a:avLst>
              <a:gd name="adj1" fmla="val 50000"/>
            </a:avLst>
          </a:prstGeom>
          <a:noFill/>
          <a:ln w="9525">
            <a:solidFill>
              <a:schemeClr val="tx1"/>
            </a:solidFill>
            <a:round/>
            <a:headEnd/>
            <a:tailEnd type="triangle" w="med" len="med"/>
          </a:ln>
        </p:spPr>
      </p:cxnSp>
      <p:cxnSp>
        <p:nvCxnSpPr>
          <p:cNvPr id="45079" name="AutoShape 23"/>
          <p:cNvCxnSpPr>
            <a:cxnSpLocks noChangeShapeType="1"/>
            <a:stCxn id="45067" idx="3"/>
            <a:endCxn id="45092" idx="1"/>
          </p:cNvCxnSpPr>
          <p:nvPr/>
        </p:nvCxnSpPr>
        <p:spPr bwMode="auto">
          <a:xfrm>
            <a:off x="2355850" y="2119313"/>
            <a:ext cx="1035050" cy="1028700"/>
          </a:xfrm>
          <a:prstGeom prst="curvedConnector3">
            <a:avLst>
              <a:gd name="adj1" fmla="val 49963"/>
            </a:avLst>
          </a:prstGeom>
          <a:noFill/>
          <a:ln w="9525">
            <a:solidFill>
              <a:schemeClr val="tx1"/>
            </a:solidFill>
            <a:round/>
            <a:headEnd/>
            <a:tailEnd type="triangle" w="med" len="med"/>
          </a:ln>
        </p:spPr>
      </p:cxnSp>
      <p:cxnSp>
        <p:nvCxnSpPr>
          <p:cNvPr id="45080" name="AutoShape 24"/>
          <p:cNvCxnSpPr>
            <a:cxnSpLocks noChangeShapeType="1"/>
            <a:stCxn id="45068" idx="3"/>
            <a:endCxn id="45069" idx="1"/>
          </p:cNvCxnSpPr>
          <p:nvPr/>
        </p:nvCxnSpPr>
        <p:spPr bwMode="auto">
          <a:xfrm>
            <a:off x="1066800" y="2805113"/>
            <a:ext cx="647700" cy="76200"/>
          </a:xfrm>
          <a:prstGeom prst="straightConnector1">
            <a:avLst/>
          </a:prstGeom>
          <a:noFill/>
          <a:ln w="9525">
            <a:solidFill>
              <a:schemeClr val="tx1"/>
            </a:solidFill>
            <a:round/>
            <a:headEnd/>
            <a:tailEnd type="triangle" w="med" len="med"/>
          </a:ln>
        </p:spPr>
      </p:cxnSp>
      <p:cxnSp>
        <p:nvCxnSpPr>
          <p:cNvPr id="45081" name="AutoShape 25"/>
          <p:cNvCxnSpPr>
            <a:cxnSpLocks noChangeShapeType="1"/>
            <a:stCxn id="45059" idx="3"/>
            <a:endCxn id="45070" idx="0"/>
          </p:cNvCxnSpPr>
          <p:nvPr/>
        </p:nvCxnSpPr>
        <p:spPr bwMode="auto">
          <a:xfrm>
            <a:off x="2971800" y="511175"/>
            <a:ext cx="641350" cy="1317625"/>
          </a:xfrm>
          <a:prstGeom prst="curvedConnector2">
            <a:avLst/>
          </a:prstGeom>
          <a:noFill/>
          <a:ln w="9525">
            <a:solidFill>
              <a:schemeClr val="tx1"/>
            </a:solidFill>
            <a:round/>
            <a:headEnd/>
            <a:tailEnd type="triangle" w="med" len="med"/>
          </a:ln>
        </p:spPr>
      </p:cxnSp>
      <p:cxnSp>
        <p:nvCxnSpPr>
          <p:cNvPr id="45082" name="AutoShape 26"/>
          <p:cNvCxnSpPr>
            <a:cxnSpLocks noChangeShapeType="1"/>
            <a:stCxn id="45059" idx="2"/>
            <a:endCxn id="45063" idx="0"/>
          </p:cNvCxnSpPr>
          <p:nvPr/>
        </p:nvCxnSpPr>
        <p:spPr bwMode="auto">
          <a:xfrm rot="5400000">
            <a:off x="1350169" y="35719"/>
            <a:ext cx="500062" cy="1714500"/>
          </a:xfrm>
          <a:prstGeom prst="curvedConnector3">
            <a:avLst>
              <a:gd name="adj1" fmla="val 50000"/>
            </a:avLst>
          </a:prstGeom>
          <a:noFill/>
          <a:ln w="9525">
            <a:solidFill>
              <a:schemeClr val="tx1"/>
            </a:solidFill>
            <a:round/>
            <a:headEnd/>
            <a:tailEnd type="triangle" w="med" len="med"/>
          </a:ln>
        </p:spPr>
      </p:cxnSp>
      <p:cxnSp>
        <p:nvCxnSpPr>
          <p:cNvPr id="45083" name="AutoShape 27"/>
          <p:cNvCxnSpPr>
            <a:cxnSpLocks noChangeShapeType="1"/>
            <a:stCxn id="45061" idx="2"/>
            <a:endCxn id="45164" idx="0"/>
          </p:cNvCxnSpPr>
          <p:nvPr/>
        </p:nvCxnSpPr>
        <p:spPr bwMode="auto">
          <a:xfrm rot="16200000" flipH="1">
            <a:off x="5317332" y="564356"/>
            <a:ext cx="347662" cy="428625"/>
          </a:xfrm>
          <a:prstGeom prst="curvedConnector3">
            <a:avLst>
              <a:gd name="adj1" fmla="val 50000"/>
            </a:avLst>
          </a:prstGeom>
          <a:noFill/>
          <a:ln w="9525">
            <a:solidFill>
              <a:schemeClr val="tx1"/>
            </a:solidFill>
            <a:round/>
            <a:headEnd/>
            <a:tailEnd type="triangle" w="med" len="med"/>
          </a:ln>
        </p:spPr>
      </p:cxnSp>
      <p:cxnSp>
        <p:nvCxnSpPr>
          <p:cNvPr id="45084" name="AutoShape 28"/>
          <p:cNvCxnSpPr>
            <a:cxnSpLocks noChangeShapeType="1"/>
            <a:stCxn id="45062" idx="2"/>
            <a:endCxn id="45164" idx="0"/>
          </p:cNvCxnSpPr>
          <p:nvPr/>
        </p:nvCxnSpPr>
        <p:spPr bwMode="auto">
          <a:xfrm rot="5400000">
            <a:off x="6003926" y="307975"/>
            <a:ext cx="347662" cy="941387"/>
          </a:xfrm>
          <a:prstGeom prst="curvedConnector3">
            <a:avLst>
              <a:gd name="adj1" fmla="val 50000"/>
            </a:avLst>
          </a:prstGeom>
          <a:noFill/>
          <a:ln w="9525">
            <a:solidFill>
              <a:schemeClr val="tx1"/>
            </a:solidFill>
            <a:round/>
            <a:headEnd/>
            <a:tailEnd type="triangle" w="med" len="med"/>
          </a:ln>
        </p:spPr>
      </p:cxnSp>
      <p:cxnSp>
        <p:nvCxnSpPr>
          <p:cNvPr id="45085" name="AutoShape 29"/>
          <p:cNvCxnSpPr>
            <a:cxnSpLocks noChangeShapeType="1"/>
            <a:stCxn id="45164" idx="2"/>
            <a:endCxn id="45166" idx="0"/>
          </p:cNvCxnSpPr>
          <p:nvPr/>
        </p:nvCxnSpPr>
        <p:spPr bwMode="auto">
          <a:xfrm rot="16200000" flipH="1">
            <a:off x="5596732" y="1462881"/>
            <a:ext cx="514350" cy="293687"/>
          </a:xfrm>
          <a:prstGeom prst="curvedConnector3">
            <a:avLst>
              <a:gd name="adj1" fmla="val 50000"/>
            </a:avLst>
          </a:prstGeom>
          <a:noFill/>
          <a:ln w="9525">
            <a:solidFill>
              <a:schemeClr val="tx1"/>
            </a:solidFill>
            <a:round/>
            <a:headEnd/>
            <a:tailEnd type="triangle" w="med" len="med"/>
          </a:ln>
        </p:spPr>
      </p:cxnSp>
      <p:cxnSp>
        <p:nvCxnSpPr>
          <p:cNvPr id="45086" name="AutoShape 30"/>
          <p:cNvCxnSpPr>
            <a:cxnSpLocks noChangeShapeType="1"/>
            <a:stCxn id="45070" idx="0"/>
            <a:endCxn id="45170" idx="0"/>
          </p:cNvCxnSpPr>
          <p:nvPr/>
        </p:nvCxnSpPr>
        <p:spPr bwMode="auto">
          <a:xfrm rot="16200000" flipH="1">
            <a:off x="3835400" y="1606550"/>
            <a:ext cx="266700" cy="711200"/>
          </a:xfrm>
          <a:prstGeom prst="curvedConnector3">
            <a:avLst>
              <a:gd name="adj1" fmla="val -85713"/>
            </a:avLst>
          </a:prstGeom>
          <a:noFill/>
          <a:ln w="9525">
            <a:solidFill>
              <a:schemeClr val="tx1"/>
            </a:solidFill>
            <a:round/>
            <a:headEnd/>
            <a:tailEnd type="triangle" w="med" len="med"/>
          </a:ln>
        </p:spPr>
      </p:cxnSp>
      <p:cxnSp>
        <p:nvCxnSpPr>
          <p:cNvPr id="45087" name="AutoShape 31"/>
          <p:cNvCxnSpPr>
            <a:cxnSpLocks noChangeShapeType="1"/>
            <a:stCxn id="45164" idx="2"/>
            <a:endCxn id="45170" idx="0"/>
          </p:cNvCxnSpPr>
          <p:nvPr/>
        </p:nvCxnSpPr>
        <p:spPr bwMode="auto">
          <a:xfrm rot="5400000">
            <a:off x="4644232" y="1032668"/>
            <a:ext cx="742950" cy="1382713"/>
          </a:xfrm>
          <a:prstGeom prst="curvedConnector3">
            <a:avLst>
              <a:gd name="adj1" fmla="val 50000"/>
            </a:avLst>
          </a:prstGeom>
          <a:noFill/>
          <a:ln w="9525">
            <a:solidFill>
              <a:schemeClr val="tx1"/>
            </a:solidFill>
            <a:round/>
            <a:headEnd/>
            <a:tailEnd type="triangle" w="med" len="med"/>
          </a:ln>
        </p:spPr>
      </p:cxnSp>
      <p:cxnSp>
        <p:nvCxnSpPr>
          <p:cNvPr id="45088" name="AutoShape 32"/>
          <p:cNvCxnSpPr>
            <a:cxnSpLocks noChangeShapeType="1"/>
            <a:stCxn id="45164" idx="2"/>
            <a:endCxn id="45168" idx="0"/>
          </p:cNvCxnSpPr>
          <p:nvPr/>
        </p:nvCxnSpPr>
        <p:spPr bwMode="auto">
          <a:xfrm rot="5400000">
            <a:off x="5215732" y="1413668"/>
            <a:ext cx="552450" cy="430213"/>
          </a:xfrm>
          <a:prstGeom prst="curvedConnector3">
            <a:avLst>
              <a:gd name="adj1" fmla="val 50000"/>
            </a:avLst>
          </a:prstGeom>
          <a:noFill/>
          <a:ln w="9525">
            <a:solidFill>
              <a:schemeClr val="tx1"/>
            </a:solidFill>
            <a:round/>
            <a:headEnd/>
            <a:tailEnd type="triangle" w="med" len="med"/>
          </a:ln>
        </p:spPr>
      </p:cxnSp>
      <p:cxnSp>
        <p:nvCxnSpPr>
          <p:cNvPr id="45089" name="AutoShape 33"/>
          <p:cNvCxnSpPr>
            <a:cxnSpLocks noChangeShapeType="1"/>
            <a:stCxn id="45060" idx="2"/>
            <a:endCxn id="45170" idx="0"/>
          </p:cNvCxnSpPr>
          <p:nvPr/>
        </p:nvCxnSpPr>
        <p:spPr bwMode="auto">
          <a:xfrm rot="16200000" flipH="1">
            <a:off x="3389312" y="1160463"/>
            <a:ext cx="1450975" cy="419100"/>
          </a:xfrm>
          <a:prstGeom prst="curvedConnector3">
            <a:avLst>
              <a:gd name="adj1" fmla="val 50000"/>
            </a:avLst>
          </a:prstGeom>
          <a:noFill/>
          <a:ln w="9525">
            <a:solidFill>
              <a:schemeClr val="tx1"/>
            </a:solidFill>
            <a:round/>
            <a:headEnd/>
            <a:tailEnd type="triangle" w="med" len="med"/>
          </a:ln>
        </p:spPr>
      </p:cxnSp>
      <p:cxnSp>
        <p:nvCxnSpPr>
          <p:cNvPr id="45090" name="AutoShape 34"/>
          <p:cNvCxnSpPr>
            <a:cxnSpLocks noChangeShapeType="1"/>
            <a:stCxn id="45060" idx="2"/>
            <a:endCxn id="45168" idx="0"/>
          </p:cNvCxnSpPr>
          <p:nvPr/>
        </p:nvCxnSpPr>
        <p:spPr bwMode="auto">
          <a:xfrm rot="16200000" flipH="1">
            <a:off x="3960812" y="588963"/>
            <a:ext cx="1260475" cy="1371600"/>
          </a:xfrm>
          <a:prstGeom prst="curvedConnector3">
            <a:avLst>
              <a:gd name="adj1" fmla="val 50000"/>
            </a:avLst>
          </a:prstGeom>
          <a:noFill/>
          <a:ln w="9525">
            <a:solidFill>
              <a:schemeClr val="tx1"/>
            </a:solidFill>
            <a:round/>
            <a:headEnd/>
            <a:tailEnd type="triangle" w="med" len="med"/>
          </a:ln>
        </p:spPr>
      </p:cxnSp>
      <p:cxnSp>
        <p:nvCxnSpPr>
          <p:cNvPr id="45091" name="AutoShape 35"/>
          <p:cNvCxnSpPr>
            <a:cxnSpLocks noChangeShapeType="1"/>
            <a:stCxn id="45060" idx="2"/>
            <a:endCxn id="45166" idx="0"/>
          </p:cNvCxnSpPr>
          <p:nvPr/>
        </p:nvCxnSpPr>
        <p:spPr bwMode="auto">
          <a:xfrm rot="16200000" flipH="1">
            <a:off x="4341812" y="207963"/>
            <a:ext cx="1222375" cy="2095500"/>
          </a:xfrm>
          <a:prstGeom prst="curvedConnector3">
            <a:avLst>
              <a:gd name="adj1" fmla="val 50000"/>
            </a:avLst>
          </a:prstGeom>
          <a:noFill/>
          <a:ln w="9525">
            <a:solidFill>
              <a:schemeClr val="tx1"/>
            </a:solidFill>
            <a:round/>
            <a:headEnd/>
            <a:tailEnd type="triangle" w="med" len="med"/>
          </a:ln>
        </p:spPr>
      </p:cxnSp>
      <p:sp>
        <p:nvSpPr>
          <p:cNvPr id="45092" name="Text Box 36"/>
          <p:cNvSpPr txBox="1">
            <a:spLocks noChangeArrowheads="1"/>
          </p:cNvSpPr>
          <p:nvPr/>
        </p:nvSpPr>
        <p:spPr bwMode="auto">
          <a:xfrm>
            <a:off x="3390900" y="3048000"/>
            <a:ext cx="811213" cy="198438"/>
          </a:xfrm>
          <a:prstGeom prst="rect">
            <a:avLst/>
          </a:prstGeom>
          <a:noFill/>
          <a:ln w="9525">
            <a:noFill/>
            <a:miter lim="800000"/>
            <a:headEnd/>
            <a:tailEnd/>
          </a:ln>
        </p:spPr>
        <p:txBody>
          <a:bodyPr lIns="45712" tIns="22856" rIns="45712" bIns="22856">
            <a:spAutoFit/>
          </a:bodyPr>
          <a:lstStyle/>
          <a:p>
            <a:pPr>
              <a:spcBef>
                <a:spcPct val="50000"/>
              </a:spcBef>
            </a:pPr>
            <a:r>
              <a:rPr lang="en-US" sz="1000"/>
              <a:t>Minimal DL</a:t>
            </a:r>
          </a:p>
        </p:txBody>
      </p:sp>
      <p:cxnSp>
        <p:nvCxnSpPr>
          <p:cNvPr id="45093" name="AutoShape 37"/>
          <p:cNvCxnSpPr>
            <a:cxnSpLocks noChangeShapeType="1"/>
            <a:stCxn id="45069" idx="3"/>
            <a:endCxn id="45092" idx="1"/>
          </p:cNvCxnSpPr>
          <p:nvPr/>
        </p:nvCxnSpPr>
        <p:spPr bwMode="auto">
          <a:xfrm>
            <a:off x="2370138" y="2881313"/>
            <a:ext cx="1020762" cy="266700"/>
          </a:xfrm>
          <a:prstGeom prst="curvedConnector3">
            <a:avLst>
              <a:gd name="adj1" fmla="val 50000"/>
            </a:avLst>
          </a:prstGeom>
          <a:noFill/>
          <a:ln w="9525">
            <a:solidFill>
              <a:schemeClr val="tx1"/>
            </a:solidFill>
            <a:round/>
            <a:headEnd/>
            <a:tailEnd type="triangle" w="med" len="med"/>
          </a:ln>
        </p:spPr>
      </p:cxnSp>
      <p:cxnSp>
        <p:nvCxnSpPr>
          <p:cNvPr id="45094" name="AutoShape 38"/>
          <p:cNvCxnSpPr>
            <a:cxnSpLocks noChangeShapeType="1"/>
            <a:stCxn id="45070" idx="2"/>
            <a:endCxn id="45092" idx="1"/>
          </p:cNvCxnSpPr>
          <p:nvPr/>
        </p:nvCxnSpPr>
        <p:spPr bwMode="auto">
          <a:xfrm rot="5400000">
            <a:off x="3019425" y="2554288"/>
            <a:ext cx="965200" cy="222250"/>
          </a:xfrm>
          <a:prstGeom prst="curvedConnector4">
            <a:avLst>
              <a:gd name="adj1" fmla="val 44856"/>
              <a:gd name="adj2" fmla="val 203042"/>
            </a:avLst>
          </a:prstGeom>
          <a:noFill/>
          <a:ln w="9525">
            <a:solidFill>
              <a:schemeClr val="tx1"/>
            </a:solidFill>
            <a:round/>
            <a:headEnd/>
            <a:tailEnd type="triangle" w="med" len="med"/>
          </a:ln>
        </p:spPr>
      </p:cxnSp>
      <p:cxnSp>
        <p:nvCxnSpPr>
          <p:cNvPr id="45095" name="AutoShape 39"/>
          <p:cNvCxnSpPr>
            <a:cxnSpLocks noChangeShapeType="1"/>
            <a:stCxn id="45170" idx="2"/>
            <a:endCxn id="45092" idx="0"/>
          </p:cNvCxnSpPr>
          <p:nvPr/>
        </p:nvCxnSpPr>
        <p:spPr bwMode="auto">
          <a:xfrm rot="5400000">
            <a:off x="3706813" y="2430463"/>
            <a:ext cx="706437" cy="528637"/>
          </a:xfrm>
          <a:prstGeom prst="curvedConnector3">
            <a:avLst>
              <a:gd name="adj1" fmla="val 50000"/>
            </a:avLst>
          </a:prstGeom>
          <a:noFill/>
          <a:ln w="9525">
            <a:solidFill>
              <a:schemeClr val="tx1"/>
            </a:solidFill>
            <a:round/>
            <a:headEnd/>
            <a:tailEnd type="triangle" w="med" len="med"/>
          </a:ln>
        </p:spPr>
      </p:cxnSp>
      <p:cxnSp>
        <p:nvCxnSpPr>
          <p:cNvPr id="45096" name="AutoShape 40"/>
          <p:cNvCxnSpPr>
            <a:cxnSpLocks noChangeShapeType="1"/>
            <a:stCxn id="45168" idx="2"/>
            <a:endCxn id="45092" idx="0"/>
          </p:cNvCxnSpPr>
          <p:nvPr/>
        </p:nvCxnSpPr>
        <p:spPr bwMode="auto">
          <a:xfrm rot="5400000">
            <a:off x="4087813" y="1858963"/>
            <a:ext cx="896937" cy="1481137"/>
          </a:xfrm>
          <a:prstGeom prst="curvedConnector3">
            <a:avLst>
              <a:gd name="adj1" fmla="val 50000"/>
            </a:avLst>
          </a:prstGeom>
          <a:noFill/>
          <a:ln w="9525">
            <a:solidFill>
              <a:schemeClr val="tx1"/>
            </a:solidFill>
            <a:round/>
            <a:headEnd/>
            <a:tailEnd type="triangle" w="med" len="med"/>
          </a:ln>
        </p:spPr>
      </p:cxnSp>
      <p:cxnSp>
        <p:nvCxnSpPr>
          <p:cNvPr id="45097" name="AutoShape 41"/>
          <p:cNvCxnSpPr>
            <a:cxnSpLocks noChangeShapeType="1"/>
            <a:stCxn id="45166" idx="2"/>
            <a:endCxn id="45092" idx="0"/>
          </p:cNvCxnSpPr>
          <p:nvPr/>
        </p:nvCxnSpPr>
        <p:spPr bwMode="auto">
          <a:xfrm rot="5400000">
            <a:off x="4430713" y="1477963"/>
            <a:ext cx="935037" cy="2205037"/>
          </a:xfrm>
          <a:prstGeom prst="curvedConnector3">
            <a:avLst>
              <a:gd name="adj1" fmla="val 50000"/>
            </a:avLst>
          </a:prstGeom>
          <a:noFill/>
          <a:ln w="9525">
            <a:solidFill>
              <a:schemeClr val="tx1"/>
            </a:solidFill>
            <a:round/>
            <a:headEnd/>
            <a:tailEnd type="triangle" w="med" len="med"/>
          </a:ln>
        </p:spPr>
      </p:cxnSp>
      <p:sp>
        <p:nvSpPr>
          <p:cNvPr id="45098" name="Text Box 42"/>
          <p:cNvSpPr txBox="1">
            <a:spLocks noChangeArrowheads="1"/>
          </p:cNvSpPr>
          <p:nvPr/>
        </p:nvSpPr>
        <p:spPr bwMode="auto">
          <a:xfrm>
            <a:off x="914400" y="3543300"/>
            <a:ext cx="690563"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stream</a:t>
            </a:r>
          </a:p>
        </p:txBody>
      </p:sp>
      <p:sp>
        <p:nvSpPr>
          <p:cNvPr id="45099" name="Text Box 43"/>
          <p:cNvSpPr txBox="1">
            <a:spLocks noChangeArrowheads="1"/>
          </p:cNvSpPr>
          <p:nvPr/>
        </p:nvSpPr>
        <p:spPr bwMode="auto">
          <a:xfrm>
            <a:off x="2362200" y="3505200"/>
            <a:ext cx="795338"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feature vector</a:t>
            </a:r>
          </a:p>
        </p:txBody>
      </p:sp>
      <p:sp>
        <p:nvSpPr>
          <p:cNvPr id="45100" name="Text Box 44"/>
          <p:cNvSpPr txBox="1">
            <a:spLocks noChangeArrowheads="1"/>
          </p:cNvSpPr>
          <p:nvPr/>
        </p:nvSpPr>
        <p:spPr bwMode="auto">
          <a:xfrm>
            <a:off x="1676400" y="4343400"/>
            <a:ext cx="1028700" cy="5032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composite image descriptor</a:t>
            </a:r>
          </a:p>
        </p:txBody>
      </p:sp>
      <p:sp>
        <p:nvSpPr>
          <p:cNvPr id="45101" name="Text Box 45"/>
          <p:cNvSpPr txBox="1">
            <a:spLocks noChangeArrowheads="1"/>
          </p:cNvSpPr>
          <p:nvPr/>
        </p:nvSpPr>
        <p:spPr bwMode="auto">
          <a:xfrm>
            <a:off x="647700" y="4343400"/>
            <a:ext cx="952500"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descriptor</a:t>
            </a:r>
          </a:p>
        </p:txBody>
      </p:sp>
      <p:sp>
        <p:nvSpPr>
          <p:cNvPr id="45102" name="Text Box 46"/>
          <p:cNvSpPr txBox="1">
            <a:spLocks noChangeArrowheads="1"/>
          </p:cNvSpPr>
          <p:nvPr/>
        </p:nvSpPr>
        <p:spPr bwMode="auto">
          <a:xfrm>
            <a:off x="2895600" y="5067300"/>
            <a:ext cx="1143000"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content description</a:t>
            </a:r>
          </a:p>
        </p:txBody>
      </p:sp>
      <p:sp>
        <p:nvSpPr>
          <p:cNvPr id="45103" name="Text Box 47"/>
          <p:cNvSpPr txBox="1">
            <a:spLocks noChangeArrowheads="1"/>
          </p:cNvSpPr>
          <p:nvPr/>
        </p:nvSpPr>
        <p:spPr bwMode="auto">
          <a:xfrm>
            <a:off x="4152900" y="5295900"/>
            <a:ext cx="1028700" cy="198438"/>
          </a:xfrm>
          <a:prstGeom prst="rect">
            <a:avLst/>
          </a:prstGeom>
          <a:solidFill>
            <a:srgbClr val="FF99CC"/>
          </a:solid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object</a:t>
            </a:r>
          </a:p>
        </p:txBody>
      </p:sp>
      <p:sp>
        <p:nvSpPr>
          <p:cNvPr id="45104" name="Text Box 48"/>
          <p:cNvSpPr txBox="1">
            <a:spLocks noChangeArrowheads="1"/>
          </p:cNvSpPr>
          <p:nvPr/>
        </p:nvSpPr>
        <p:spPr bwMode="auto">
          <a:xfrm>
            <a:off x="2895600" y="5715000"/>
            <a:ext cx="1143000" cy="350838"/>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digital object</a:t>
            </a:r>
          </a:p>
        </p:txBody>
      </p:sp>
      <p:sp>
        <p:nvSpPr>
          <p:cNvPr id="45105" name="Text Box 49"/>
          <p:cNvSpPr txBox="1">
            <a:spLocks noChangeArrowheads="1"/>
          </p:cNvSpPr>
          <p:nvPr/>
        </p:nvSpPr>
        <p:spPr bwMode="auto">
          <a:xfrm>
            <a:off x="228600" y="5570538"/>
            <a:ext cx="914400" cy="655637"/>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descriptor metadata catalog</a:t>
            </a:r>
          </a:p>
        </p:txBody>
      </p:sp>
      <p:sp>
        <p:nvSpPr>
          <p:cNvPr id="45106" name="Text Box 50"/>
          <p:cNvSpPr txBox="1">
            <a:spLocks noChangeArrowheads="1"/>
          </p:cNvSpPr>
          <p:nvPr/>
        </p:nvSpPr>
        <p:spPr bwMode="auto">
          <a:xfrm>
            <a:off x="3048000" y="4305300"/>
            <a:ext cx="876300" cy="503238"/>
          </a:xfrm>
          <a:prstGeom prst="rect">
            <a:avLst/>
          </a:prstGeom>
          <a:solidFill>
            <a:srgbClr val="FFCC99"/>
          </a:solid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structured feature vector</a:t>
            </a:r>
          </a:p>
        </p:txBody>
      </p:sp>
      <p:sp>
        <p:nvSpPr>
          <p:cNvPr id="45107" name="Text Box 51"/>
          <p:cNvSpPr txBox="1">
            <a:spLocks noChangeArrowheads="1"/>
          </p:cNvSpPr>
          <p:nvPr/>
        </p:nvSpPr>
        <p:spPr bwMode="auto">
          <a:xfrm>
            <a:off x="1371600" y="5837238"/>
            <a:ext cx="914400" cy="350837"/>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collection</a:t>
            </a:r>
          </a:p>
        </p:txBody>
      </p:sp>
      <p:cxnSp>
        <p:nvCxnSpPr>
          <p:cNvPr id="45108" name="AutoShape 52"/>
          <p:cNvCxnSpPr>
            <a:cxnSpLocks noChangeShapeType="1"/>
            <a:stCxn id="45098" idx="2"/>
            <a:endCxn id="45101" idx="0"/>
          </p:cNvCxnSpPr>
          <p:nvPr/>
        </p:nvCxnSpPr>
        <p:spPr bwMode="auto">
          <a:xfrm rot="5400000">
            <a:off x="967582" y="4050506"/>
            <a:ext cx="449262" cy="136525"/>
          </a:xfrm>
          <a:prstGeom prst="curvedConnector3">
            <a:avLst>
              <a:gd name="adj1" fmla="val 50000"/>
            </a:avLst>
          </a:prstGeom>
          <a:noFill/>
          <a:ln w="9525">
            <a:solidFill>
              <a:schemeClr val="tx1"/>
            </a:solidFill>
            <a:round/>
            <a:headEnd/>
            <a:tailEnd type="triangle" w="med" len="med"/>
          </a:ln>
        </p:spPr>
      </p:cxnSp>
      <p:cxnSp>
        <p:nvCxnSpPr>
          <p:cNvPr id="45109" name="AutoShape 53"/>
          <p:cNvCxnSpPr>
            <a:cxnSpLocks noChangeShapeType="1"/>
            <a:stCxn id="45098" idx="2"/>
            <a:endCxn id="45100" idx="0"/>
          </p:cNvCxnSpPr>
          <p:nvPr/>
        </p:nvCxnSpPr>
        <p:spPr bwMode="auto">
          <a:xfrm rot="16200000" flipH="1">
            <a:off x="1500982" y="3653631"/>
            <a:ext cx="449262" cy="930275"/>
          </a:xfrm>
          <a:prstGeom prst="curvedConnector3">
            <a:avLst>
              <a:gd name="adj1" fmla="val 50000"/>
            </a:avLst>
          </a:prstGeom>
          <a:noFill/>
          <a:ln w="9525">
            <a:solidFill>
              <a:schemeClr val="tx1"/>
            </a:solidFill>
            <a:round/>
            <a:headEnd/>
            <a:tailEnd type="triangle" w="med" len="med"/>
          </a:ln>
        </p:spPr>
      </p:cxnSp>
      <p:cxnSp>
        <p:nvCxnSpPr>
          <p:cNvPr id="45110" name="AutoShape 54"/>
          <p:cNvCxnSpPr>
            <a:cxnSpLocks noChangeShapeType="1"/>
            <a:stCxn id="45099" idx="2"/>
            <a:endCxn id="45101" idx="0"/>
          </p:cNvCxnSpPr>
          <p:nvPr/>
        </p:nvCxnSpPr>
        <p:spPr bwMode="auto">
          <a:xfrm rot="5400000">
            <a:off x="1698626" y="3281362"/>
            <a:ext cx="487362" cy="1636713"/>
          </a:xfrm>
          <a:prstGeom prst="curvedConnector3">
            <a:avLst>
              <a:gd name="adj1" fmla="val 50000"/>
            </a:avLst>
          </a:prstGeom>
          <a:noFill/>
          <a:ln w="9525">
            <a:solidFill>
              <a:schemeClr val="tx1"/>
            </a:solidFill>
            <a:round/>
            <a:headEnd/>
            <a:tailEnd type="triangle" w="med" len="med"/>
          </a:ln>
        </p:spPr>
      </p:cxnSp>
      <p:cxnSp>
        <p:nvCxnSpPr>
          <p:cNvPr id="45111" name="AutoShape 55"/>
          <p:cNvCxnSpPr>
            <a:cxnSpLocks noChangeShapeType="1"/>
            <a:stCxn id="45099" idx="2"/>
            <a:endCxn id="45100" idx="0"/>
          </p:cNvCxnSpPr>
          <p:nvPr/>
        </p:nvCxnSpPr>
        <p:spPr bwMode="auto">
          <a:xfrm rot="5400000">
            <a:off x="2232026" y="3814762"/>
            <a:ext cx="487362" cy="569913"/>
          </a:xfrm>
          <a:prstGeom prst="curvedConnector3">
            <a:avLst>
              <a:gd name="adj1" fmla="val 50000"/>
            </a:avLst>
          </a:prstGeom>
          <a:noFill/>
          <a:ln w="9525">
            <a:solidFill>
              <a:schemeClr val="tx1"/>
            </a:solidFill>
            <a:round/>
            <a:headEnd/>
            <a:tailEnd type="triangle" w="med" len="med"/>
          </a:ln>
        </p:spPr>
      </p:cxnSp>
      <p:cxnSp>
        <p:nvCxnSpPr>
          <p:cNvPr id="45112" name="AutoShape 56"/>
          <p:cNvCxnSpPr>
            <a:cxnSpLocks noChangeShapeType="1"/>
            <a:stCxn id="45099" idx="2"/>
            <a:endCxn id="45106" idx="0"/>
          </p:cNvCxnSpPr>
          <p:nvPr/>
        </p:nvCxnSpPr>
        <p:spPr bwMode="auto">
          <a:xfrm rot="16200000" flipH="1">
            <a:off x="2898776" y="3717925"/>
            <a:ext cx="449262" cy="725487"/>
          </a:xfrm>
          <a:prstGeom prst="curvedConnector3">
            <a:avLst>
              <a:gd name="adj1" fmla="val 50000"/>
            </a:avLst>
          </a:prstGeom>
          <a:noFill/>
          <a:ln w="9525">
            <a:solidFill>
              <a:schemeClr val="tx1"/>
            </a:solidFill>
            <a:round/>
            <a:headEnd/>
            <a:tailEnd type="triangle" w="med" len="med"/>
          </a:ln>
        </p:spPr>
      </p:cxnSp>
      <p:cxnSp>
        <p:nvCxnSpPr>
          <p:cNvPr id="45113" name="AutoShape 57"/>
          <p:cNvCxnSpPr>
            <a:cxnSpLocks noChangeShapeType="1"/>
            <a:stCxn id="45106" idx="2"/>
            <a:endCxn id="45102" idx="0"/>
          </p:cNvCxnSpPr>
          <p:nvPr/>
        </p:nvCxnSpPr>
        <p:spPr bwMode="auto">
          <a:xfrm rot="5400000">
            <a:off x="3347244" y="4928394"/>
            <a:ext cx="258762" cy="19050"/>
          </a:xfrm>
          <a:prstGeom prst="curvedConnector3">
            <a:avLst>
              <a:gd name="adj1" fmla="val 50000"/>
            </a:avLst>
          </a:prstGeom>
          <a:noFill/>
          <a:ln w="9525">
            <a:solidFill>
              <a:schemeClr val="tx1"/>
            </a:solidFill>
            <a:round/>
            <a:headEnd/>
            <a:tailEnd type="triangle" w="med" len="med"/>
          </a:ln>
        </p:spPr>
      </p:cxnSp>
      <p:cxnSp>
        <p:nvCxnSpPr>
          <p:cNvPr id="45114" name="AutoShape 58"/>
          <p:cNvCxnSpPr>
            <a:cxnSpLocks noChangeShapeType="1"/>
            <a:stCxn id="45102" idx="2"/>
            <a:endCxn id="45104" idx="0"/>
          </p:cNvCxnSpPr>
          <p:nvPr/>
        </p:nvCxnSpPr>
        <p:spPr bwMode="auto">
          <a:xfrm rot="5400000">
            <a:off x="3318669" y="5566569"/>
            <a:ext cx="296862" cy="0"/>
          </a:xfrm>
          <a:prstGeom prst="straightConnector1">
            <a:avLst/>
          </a:prstGeom>
          <a:noFill/>
          <a:ln w="9525">
            <a:solidFill>
              <a:schemeClr val="tx1"/>
            </a:solidFill>
            <a:round/>
            <a:headEnd/>
            <a:tailEnd type="triangle" w="med" len="med"/>
          </a:ln>
        </p:spPr>
      </p:cxnSp>
      <p:cxnSp>
        <p:nvCxnSpPr>
          <p:cNvPr id="45115" name="AutoShape 59"/>
          <p:cNvCxnSpPr>
            <a:cxnSpLocks noChangeShapeType="1"/>
            <a:stCxn id="45103" idx="2"/>
            <a:endCxn id="45104" idx="3"/>
          </p:cNvCxnSpPr>
          <p:nvPr/>
        </p:nvCxnSpPr>
        <p:spPr bwMode="auto">
          <a:xfrm rot="5400000">
            <a:off x="4154487" y="5378451"/>
            <a:ext cx="396875" cy="628650"/>
          </a:xfrm>
          <a:prstGeom prst="curvedConnector2">
            <a:avLst/>
          </a:prstGeom>
          <a:noFill/>
          <a:ln w="9525">
            <a:solidFill>
              <a:schemeClr val="tx1"/>
            </a:solidFill>
            <a:round/>
            <a:headEnd/>
            <a:tailEnd type="triangle" w="med" len="med"/>
          </a:ln>
        </p:spPr>
      </p:cxnSp>
      <p:cxnSp>
        <p:nvCxnSpPr>
          <p:cNvPr id="45116" name="AutoShape 60"/>
          <p:cNvCxnSpPr>
            <a:cxnSpLocks noChangeShapeType="1"/>
            <a:stCxn id="45104" idx="1"/>
            <a:endCxn id="45107" idx="0"/>
          </p:cNvCxnSpPr>
          <p:nvPr/>
        </p:nvCxnSpPr>
        <p:spPr bwMode="auto">
          <a:xfrm rot="10800000">
            <a:off x="1828800" y="5837238"/>
            <a:ext cx="1066800" cy="53975"/>
          </a:xfrm>
          <a:prstGeom prst="curvedConnector4">
            <a:avLst>
              <a:gd name="adj1" fmla="val 28569"/>
              <a:gd name="adj2" fmla="val 314926"/>
            </a:avLst>
          </a:prstGeom>
          <a:noFill/>
          <a:ln w="9525">
            <a:solidFill>
              <a:schemeClr val="tx1"/>
            </a:solidFill>
            <a:round/>
            <a:headEnd/>
            <a:tailEnd type="triangle" w="med" len="med"/>
          </a:ln>
        </p:spPr>
      </p:cxnSp>
      <p:cxnSp>
        <p:nvCxnSpPr>
          <p:cNvPr id="45117" name="AutoShape 61"/>
          <p:cNvCxnSpPr>
            <a:cxnSpLocks noChangeShapeType="1"/>
            <a:stCxn id="45101" idx="2"/>
            <a:endCxn id="45105" idx="0"/>
          </p:cNvCxnSpPr>
          <p:nvPr/>
        </p:nvCxnSpPr>
        <p:spPr bwMode="auto">
          <a:xfrm rot="5400000">
            <a:off x="466725" y="4913313"/>
            <a:ext cx="876300" cy="438150"/>
          </a:xfrm>
          <a:prstGeom prst="curvedConnector3">
            <a:avLst>
              <a:gd name="adj1" fmla="val 50000"/>
            </a:avLst>
          </a:prstGeom>
          <a:noFill/>
          <a:ln w="9525">
            <a:solidFill>
              <a:schemeClr val="tx1"/>
            </a:solidFill>
            <a:round/>
            <a:headEnd/>
            <a:tailEnd type="triangle" w="med" len="med"/>
          </a:ln>
        </p:spPr>
      </p:cxnSp>
      <p:cxnSp>
        <p:nvCxnSpPr>
          <p:cNvPr id="45118" name="AutoShape 62"/>
          <p:cNvCxnSpPr>
            <a:cxnSpLocks noChangeShapeType="1"/>
            <a:stCxn id="45100" idx="2"/>
            <a:endCxn id="45105" idx="0"/>
          </p:cNvCxnSpPr>
          <p:nvPr/>
        </p:nvCxnSpPr>
        <p:spPr bwMode="auto">
          <a:xfrm rot="5400000">
            <a:off x="1076325" y="4456113"/>
            <a:ext cx="723900" cy="1504950"/>
          </a:xfrm>
          <a:prstGeom prst="curvedConnector3">
            <a:avLst>
              <a:gd name="adj1" fmla="val 50000"/>
            </a:avLst>
          </a:prstGeom>
          <a:noFill/>
          <a:ln w="9525">
            <a:solidFill>
              <a:schemeClr val="tx1"/>
            </a:solidFill>
            <a:round/>
            <a:headEnd/>
            <a:tailEnd type="triangle" w="med" len="med"/>
          </a:ln>
        </p:spPr>
      </p:cxnSp>
      <p:cxnSp>
        <p:nvCxnSpPr>
          <p:cNvPr id="45119" name="AutoShape 63"/>
          <p:cNvCxnSpPr>
            <a:cxnSpLocks noChangeShapeType="1"/>
            <a:stCxn id="45101" idx="2"/>
            <a:endCxn id="45107" idx="0"/>
          </p:cNvCxnSpPr>
          <p:nvPr/>
        </p:nvCxnSpPr>
        <p:spPr bwMode="auto">
          <a:xfrm rot="16200000" flipH="1">
            <a:off x="904875" y="4913313"/>
            <a:ext cx="1143000" cy="704850"/>
          </a:xfrm>
          <a:prstGeom prst="curvedConnector3">
            <a:avLst>
              <a:gd name="adj1" fmla="val 50000"/>
            </a:avLst>
          </a:prstGeom>
          <a:noFill/>
          <a:ln w="9525">
            <a:solidFill>
              <a:schemeClr val="tx1"/>
            </a:solidFill>
            <a:round/>
            <a:headEnd/>
            <a:tailEnd type="triangle" w="med" len="med"/>
          </a:ln>
        </p:spPr>
      </p:cxnSp>
      <p:cxnSp>
        <p:nvCxnSpPr>
          <p:cNvPr id="45120" name="AutoShape 64"/>
          <p:cNvCxnSpPr>
            <a:cxnSpLocks noChangeShapeType="1"/>
            <a:stCxn id="45100" idx="2"/>
            <a:endCxn id="45107" idx="0"/>
          </p:cNvCxnSpPr>
          <p:nvPr/>
        </p:nvCxnSpPr>
        <p:spPr bwMode="auto">
          <a:xfrm rot="5400000">
            <a:off x="1514475" y="5160963"/>
            <a:ext cx="990600" cy="361950"/>
          </a:xfrm>
          <a:prstGeom prst="curvedConnector3">
            <a:avLst>
              <a:gd name="adj1" fmla="val 50000"/>
            </a:avLst>
          </a:prstGeom>
          <a:noFill/>
          <a:ln w="9525">
            <a:solidFill>
              <a:schemeClr val="tx1"/>
            </a:solidFill>
            <a:round/>
            <a:headEnd/>
            <a:tailEnd type="triangle" w="med" len="med"/>
          </a:ln>
        </p:spPr>
      </p:cxnSp>
      <p:sp>
        <p:nvSpPr>
          <p:cNvPr id="45121" name="Text Box 65"/>
          <p:cNvSpPr txBox="1">
            <a:spLocks noChangeArrowheads="1"/>
          </p:cNvSpPr>
          <p:nvPr/>
        </p:nvSpPr>
        <p:spPr bwMode="auto">
          <a:xfrm>
            <a:off x="5867400" y="3360738"/>
            <a:ext cx="723900" cy="415925"/>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base document</a:t>
            </a:r>
          </a:p>
        </p:txBody>
      </p:sp>
      <p:sp>
        <p:nvSpPr>
          <p:cNvPr id="45122" name="Text Box 66"/>
          <p:cNvSpPr txBox="1">
            <a:spLocks noChangeArrowheads="1"/>
          </p:cNvSpPr>
          <p:nvPr/>
        </p:nvSpPr>
        <p:spPr bwMode="auto">
          <a:xfrm>
            <a:off x="6934200" y="3322638"/>
            <a:ext cx="1066800" cy="415925"/>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superimposed document</a:t>
            </a:r>
          </a:p>
        </p:txBody>
      </p:sp>
      <p:sp>
        <p:nvSpPr>
          <p:cNvPr id="45123" name="Text Box 67"/>
          <p:cNvSpPr txBox="1">
            <a:spLocks noChangeArrowheads="1"/>
          </p:cNvSpPr>
          <p:nvPr/>
        </p:nvSpPr>
        <p:spPr bwMode="auto">
          <a:xfrm>
            <a:off x="6096000" y="4084638"/>
            <a:ext cx="457200" cy="228600"/>
          </a:xfrm>
          <a:prstGeom prst="rect">
            <a:avLst/>
          </a:prstGeom>
          <a:no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mark</a:t>
            </a:r>
          </a:p>
        </p:txBody>
      </p:sp>
      <p:sp>
        <p:nvSpPr>
          <p:cNvPr id="45124" name="Text Box 68"/>
          <p:cNvSpPr txBox="1">
            <a:spLocks noChangeArrowheads="1"/>
          </p:cNvSpPr>
          <p:nvPr/>
        </p:nvSpPr>
        <p:spPr bwMode="auto">
          <a:xfrm>
            <a:off x="7467600" y="4008438"/>
            <a:ext cx="1028700" cy="415925"/>
          </a:xfrm>
          <a:prstGeom prst="rect">
            <a:avLst/>
          </a:prstGeom>
          <a:solidFill>
            <a:srgbClr val="FFCC99"/>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superimposed structure</a:t>
            </a:r>
          </a:p>
        </p:txBody>
      </p:sp>
      <p:sp>
        <p:nvSpPr>
          <p:cNvPr id="45125" name="Text Box 69"/>
          <p:cNvSpPr txBox="1">
            <a:spLocks noChangeArrowheads="1"/>
          </p:cNvSpPr>
          <p:nvPr/>
        </p:nvSpPr>
        <p:spPr bwMode="auto">
          <a:xfrm>
            <a:off x="6248400" y="4503738"/>
            <a:ext cx="952500" cy="228600"/>
          </a:xfrm>
          <a:prstGeom prst="rect">
            <a:avLst/>
          </a:prstGeom>
          <a:pattFill prst="solidDmnd">
            <a:fgClr>
              <a:srgbClr val="CCECFF"/>
            </a:fgClr>
            <a:bgClr>
              <a:srgbClr val="FFFFFF"/>
            </a:bgClr>
          </a:patt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subdocument</a:t>
            </a:r>
          </a:p>
        </p:txBody>
      </p:sp>
      <p:sp>
        <p:nvSpPr>
          <p:cNvPr id="45126" name="Text Box 70"/>
          <p:cNvSpPr txBox="1">
            <a:spLocks noChangeArrowheads="1"/>
          </p:cNvSpPr>
          <p:nvPr/>
        </p:nvSpPr>
        <p:spPr bwMode="auto">
          <a:xfrm>
            <a:off x="6134100" y="4922838"/>
            <a:ext cx="876300" cy="415925"/>
          </a:xfrm>
          <a:prstGeom prst="rect">
            <a:avLst/>
          </a:prstGeom>
          <a:solidFill>
            <a:srgbClr val="CCFFCC"/>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presentation channel</a:t>
            </a:r>
          </a:p>
        </p:txBody>
      </p:sp>
      <p:cxnSp>
        <p:nvCxnSpPr>
          <p:cNvPr id="45127" name="AutoShape 71"/>
          <p:cNvCxnSpPr>
            <a:cxnSpLocks noChangeShapeType="1"/>
            <a:stCxn id="45121" idx="2"/>
            <a:endCxn id="45123" idx="0"/>
          </p:cNvCxnSpPr>
          <p:nvPr/>
        </p:nvCxnSpPr>
        <p:spPr bwMode="auto">
          <a:xfrm rot="16200000" flipH="1">
            <a:off x="6122987" y="3883026"/>
            <a:ext cx="307975" cy="95250"/>
          </a:xfrm>
          <a:prstGeom prst="curvedConnector3">
            <a:avLst>
              <a:gd name="adj1" fmla="val 50000"/>
            </a:avLst>
          </a:prstGeom>
          <a:noFill/>
          <a:ln w="9525">
            <a:solidFill>
              <a:schemeClr val="tx1"/>
            </a:solidFill>
            <a:round/>
            <a:headEnd/>
            <a:tailEnd type="triangle" w="med" len="med"/>
          </a:ln>
        </p:spPr>
      </p:cxnSp>
      <p:cxnSp>
        <p:nvCxnSpPr>
          <p:cNvPr id="45128" name="AutoShape 72"/>
          <p:cNvCxnSpPr>
            <a:cxnSpLocks noChangeShapeType="1"/>
            <a:stCxn id="45123" idx="0"/>
            <a:endCxn id="45122" idx="2"/>
          </p:cNvCxnSpPr>
          <p:nvPr/>
        </p:nvCxnSpPr>
        <p:spPr bwMode="auto">
          <a:xfrm rot="5400000" flipH="1" flipV="1">
            <a:off x="6723062" y="3340101"/>
            <a:ext cx="346075" cy="1143000"/>
          </a:xfrm>
          <a:prstGeom prst="curvedConnector3">
            <a:avLst>
              <a:gd name="adj1" fmla="val 50000"/>
            </a:avLst>
          </a:prstGeom>
          <a:noFill/>
          <a:ln w="9525">
            <a:solidFill>
              <a:schemeClr val="tx1"/>
            </a:solidFill>
            <a:round/>
            <a:headEnd/>
            <a:tailEnd type="triangle" w="med" len="med"/>
          </a:ln>
        </p:spPr>
      </p:cxnSp>
      <p:cxnSp>
        <p:nvCxnSpPr>
          <p:cNvPr id="45129" name="AutoShape 73"/>
          <p:cNvCxnSpPr>
            <a:cxnSpLocks noChangeShapeType="1"/>
            <a:stCxn id="45124" idx="0"/>
            <a:endCxn id="45122" idx="2"/>
          </p:cNvCxnSpPr>
          <p:nvPr/>
        </p:nvCxnSpPr>
        <p:spPr bwMode="auto">
          <a:xfrm rot="16200000" flipV="1">
            <a:off x="7589837" y="3616326"/>
            <a:ext cx="269875" cy="514350"/>
          </a:xfrm>
          <a:prstGeom prst="curvedConnector3">
            <a:avLst>
              <a:gd name="adj1" fmla="val 50000"/>
            </a:avLst>
          </a:prstGeom>
          <a:noFill/>
          <a:ln w="9525">
            <a:solidFill>
              <a:schemeClr val="tx1"/>
            </a:solidFill>
            <a:round/>
            <a:headEnd/>
            <a:tailEnd type="triangle" w="med" len="med"/>
          </a:ln>
        </p:spPr>
      </p:cxnSp>
      <p:cxnSp>
        <p:nvCxnSpPr>
          <p:cNvPr id="45130" name="AutoShape 74"/>
          <p:cNvCxnSpPr>
            <a:cxnSpLocks noChangeShapeType="1"/>
            <a:stCxn id="45123" idx="2"/>
            <a:endCxn id="45125" idx="0"/>
          </p:cNvCxnSpPr>
          <p:nvPr/>
        </p:nvCxnSpPr>
        <p:spPr bwMode="auto">
          <a:xfrm rot="16200000" flipH="1">
            <a:off x="6429375" y="4208463"/>
            <a:ext cx="190500" cy="400050"/>
          </a:xfrm>
          <a:prstGeom prst="curvedConnector3">
            <a:avLst>
              <a:gd name="adj1" fmla="val 50000"/>
            </a:avLst>
          </a:prstGeom>
          <a:noFill/>
          <a:ln w="9525">
            <a:solidFill>
              <a:schemeClr val="tx1"/>
            </a:solidFill>
            <a:round/>
            <a:headEnd/>
            <a:tailEnd type="triangle" w="med" len="med"/>
          </a:ln>
        </p:spPr>
      </p:cxnSp>
      <p:cxnSp>
        <p:nvCxnSpPr>
          <p:cNvPr id="45131" name="AutoShape 75"/>
          <p:cNvCxnSpPr>
            <a:cxnSpLocks noChangeShapeType="1"/>
            <a:stCxn id="45125" idx="0"/>
            <a:endCxn id="45122" idx="2"/>
          </p:cNvCxnSpPr>
          <p:nvPr/>
        </p:nvCxnSpPr>
        <p:spPr bwMode="auto">
          <a:xfrm rot="5400000" flipH="1" flipV="1">
            <a:off x="6713537" y="3749676"/>
            <a:ext cx="765175" cy="742950"/>
          </a:xfrm>
          <a:prstGeom prst="curvedConnector3">
            <a:avLst>
              <a:gd name="adj1" fmla="val 50000"/>
            </a:avLst>
          </a:prstGeom>
          <a:noFill/>
          <a:ln w="9525">
            <a:solidFill>
              <a:schemeClr val="tx1"/>
            </a:solidFill>
            <a:round/>
            <a:headEnd/>
            <a:tailEnd type="triangle" w="med" len="med"/>
          </a:ln>
        </p:spPr>
      </p:cxnSp>
      <p:cxnSp>
        <p:nvCxnSpPr>
          <p:cNvPr id="45132" name="AutoShape 76"/>
          <p:cNvCxnSpPr>
            <a:cxnSpLocks noChangeShapeType="1"/>
            <a:stCxn id="45126" idx="1"/>
            <a:endCxn id="45123" idx="1"/>
          </p:cNvCxnSpPr>
          <p:nvPr/>
        </p:nvCxnSpPr>
        <p:spPr bwMode="auto">
          <a:xfrm rot="10800000">
            <a:off x="6096000" y="4198938"/>
            <a:ext cx="38100" cy="931862"/>
          </a:xfrm>
          <a:prstGeom prst="curvedConnector3">
            <a:avLst>
              <a:gd name="adj1" fmla="val 700000"/>
            </a:avLst>
          </a:prstGeom>
          <a:noFill/>
          <a:ln w="9525">
            <a:solidFill>
              <a:schemeClr val="tx1"/>
            </a:solidFill>
            <a:round/>
            <a:headEnd/>
            <a:tailEnd type="triangle" w="med" len="med"/>
          </a:ln>
        </p:spPr>
      </p:cxnSp>
      <p:cxnSp>
        <p:nvCxnSpPr>
          <p:cNvPr id="45133" name="AutoShape 77"/>
          <p:cNvCxnSpPr>
            <a:cxnSpLocks noChangeShapeType="1"/>
            <a:stCxn id="45126" idx="3"/>
            <a:endCxn id="45173" idx="2"/>
          </p:cNvCxnSpPr>
          <p:nvPr/>
        </p:nvCxnSpPr>
        <p:spPr bwMode="auto">
          <a:xfrm flipV="1">
            <a:off x="7010400" y="5086350"/>
            <a:ext cx="457200" cy="44450"/>
          </a:xfrm>
          <a:prstGeom prst="curvedConnector3">
            <a:avLst>
              <a:gd name="adj1" fmla="val 50000"/>
            </a:avLst>
          </a:prstGeom>
          <a:noFill/>
          <a:ln w="9525">
            <a:solidFill>
              <a:schemeClr val="tx1"/>
            </a:solidFill>
            <a:round/>
            <a:headEnd/>
            <a:tailEnd type="triangle" w="med" len="med"/>
          </a:ln>
        </p:spPr>
      </p:cxnSp>
      <p:cxnSp>
        <p:nvCxnSpPr>
          <p:cNvPr id="45134" name="AutoShape 78"/>
          <p:cNvCxnSpPr>
            <a:cxnSpLocks noChangeShapeType="1"/>
            <a:stCxn id="45136" idx="3"/>
            <a:endCxn id="45135" idx="1"/>
          </p:cNvCxnSpPr>
          <p:nvPr/>
        </p:nvCxnSpPr>
        <p:spPr bwMode="auto">
          <a:xfrm flipV="1">
            <a:off x="5905500" y="6362700"/>
            <a:ext cx="457200" cy="9525"/>
          </a:xfrm>
          <a:prstGeom prst="curvedConnector3">
            <a:avLst>
              <a:gd name="adj1" fmla="val 50000"/>
            </a:avLst>
          </a:prstGeom>
          <a:noFill/>
          <a:ln w="9525">
            <a:solidFill>
              <a:schemeClr val="tx1"/>
            </a:solidFill>
            <a:round/>
            <a:headEnd/>
            <a:tailEnd type="triangle" w="med" len="med"/>
          </a:ln>
        </p:spPr>
      </p:cxnSp>
      <p:sp>
        <p:nvSpPr>
          <p:cNvPr id="45135" name="Text Box 79"/>
          <p:cNvSpPr txBox="1">
            <a:spLocks noChangeArrowheads="1"/>
          </p:cNvSpPr>
          <p:nvPr/>
        </p:nvSpPr>
        <p:spPr bwMode="auto">
          <a:xfrm>
            <a:off x="6362700" y="6172200"/>
            <a:ext cx="1066800" cy="381000"/>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100">
                <a:latin typeface="Lucida Handwriting" pitchFamily="66" charset="0"/>
              </a:rPr>
              <a:t>complex object</a:t>
            </a:r>
          </a:p>
        </p:txBody>
      </p:sp>
      <p:sp>
        <p:nvSpPr>
          <p:cNvPr id="45136" name="Text Box 80"/>
          <p:cNvSpPr txBox="1">
            <a:spLocks noChangeArrowheads="1"/>
          </p:cNvSpPr>
          <p:nvPr/>
        </p:nvSpPr>
        <p:spPr bwMode="auto">
          <a:xfrm>
            <a:off x="4838700" y="6096000"/>
            <a:ext cx="1066800" cy="554038"/>
          </a:xfrm>
          <a:prstGeom prst="rect">
            <a:avLst/>
          </a:prstGeom>
          <a:solidFill>
            <a:srgbClr val="FFCC99"/>
          </a:solidFill>
          <a:ln w="9525">
            <a:noFill/>
            <a:miter lim="800000"/>
            <a:headEnd/>
            <a:tailEnd/>
          </a:ln>
        </p:spPr>
        <p:txBody>
          <a:bodyPr lIns="45720" tIns="22860" rIns="45720" bIns="22860">
            <a:spAutoFit/>
          </a:bodyPr>
          <a:lstStyle/>
          <a:p>
            <a:pPr>
              <a:spcBef>
                <a:spcPct val="50000"/>
              </a:spcBef>
            </a:pPr>
            <a:r>
              <a:rPr lang="en-US" sz="1100">
                <a:latin typeface="Lucida Handwriting" pitchFamily="66" charset="0"/>
              </a:rPr>
              <a:t>complex object structure</a:t>
            </a:r>
          </a:p>
        </p:txBody>
      </p:sp>
      <p:cxnSp>
        <p:nvCxnSpPr>
          <p:cNvPr id="45137" name="AutoShape 81"/>
          <p:cNvCxnSpPr>
            <a:cxnSpLocks noChangeShapeType="1"/>
            <a:stCxn id="45175" idx="6"/>
            <a:endCxn id="45177" idx="2"/>
          </p:cNvCxnSpPr>
          <p:nvPr/>
        </p:nvCxnSpPr>
        <p:spPr bwMode="auto">
          <a:xfrm>
            <a:off x="1676400" y="6553200"/>
            <a:ext cx="1588" cy="1588"/>
          </a:xfrm>
          <a:prstGeom prst="straightConnector1">
            <a:avLst/>
          </a:prstGeom>
          <a:noFill/>
          <a:ln w="9525">
            <a:solidFill>
              <a:schemeClr val="tx1"/>
            </a:solidFill>
            <a:round/>
            <a:headEnd/>
            <a:tailEnd type="triangle" w="med" len="med"/>
          </a:ln>
        </p:spPr>
      </p:cxnSp>
      <p:cxnSp>
        <p:nvCxnSpPr>
          <p:cNvPr id="45138" name="AutoShape 82"/>
          <p:cNvCxnSpPr>
            <a:cxnSpLocks noChangeShapeType="1"/>
            <a:stCxn id="45107" idx="2"/>
            <a:endCxn id="45177" idx="0"/>
          </p:cNvCxnSpPr>
          <p:nvPr/>
        </p:nvCxnSpPr>
        <p:spPr bwMode="auto">
          <a:xfrm rot="16200000" flipH="1">
            <a:off x="1989137" y="6027738"/>
            <a:ext cx="212725" cy="533400"/>
          </a:xfrm>
          <a:prstGeom prst="curvedConnector3">
            <a:avLst>
              <a:gd name="adj1" fmla="val 50000"/>
            </a:avLst>
          </a:prstGeom>
          <a:noFill/>
          <a:ln w="9525">
            <a:solidFill>
              <a:schemeClr val="tx1"/>
            </a:solidFill>
            <a:round/>
            <a:headEnd/>
            <a:tailEnd type="triangle" w="med" len="med"/>
          </a:ln>
        </p:spPr>
      </p:cxnSp>
      <p:grpSp>
        <p:nvGrpSpPr>
          <p:cNvPr id="2" name="Group 83"/>
          <p:cNvGrpSpPr>
            <a:grpSpLocks/>
          </p:cNvGrpSpPr>
          <p:nvPr/>
        </p:nvGrpSpPr>
        <p:grpSpPr bwMode="auto">
          <a:xfrm>
            <a:off x="1676400" y="6400800"/>
            <a:ext cx="1371600" cy="304800"/>
            <a:chOff x="2112" y="8064"/>
            <a:chExt cx="1728" cy="384"/>
          </a:xfrm>
        </p:grpSpPr>
        <p:sp>
          <p:nvSpPr>
            <p:cNvPr id="45176" name="Text Box 84"/>
            <p:cNvSpPr txBox="1">
              <a:spLocks noChangeArrowheads="1"/>
            </p:cNvSpPr>
            <p:nvPr/>
          </p:nvSpPr>
          <p:spPr bwMode="auto">
            <a:xfrm>
              <a:off x="2256" y="8112"/>
              <a:ext cx="1392" cy="310"/>
            </a:xfrm>
            <a:prstGeom prst="rect">
              <a:avLst/>
            </a:prstGeom>
            <a:noFill/>
            <a:ln w="9525">
              <a:noFill/>
              <a:miter lim="800000"/>
              <a:headEnd/>
              <a:tailEnd/>
            </a:ln>
          </p:spPr>
          <p:txBody>
            <a:bodyPr>
              <a:spAutoFit/>
            </a:bodyPr>
            <a:lstStyle/>
            <a:p>
              <a:pPr>
                <a:spcBef>
                  <a:spcPct val="50000"/>
                </a:spcBef>
              </a:pPr>
              <a:r>
                <a:rPr lang="en-US" sz="1000">
                  <a:latin typeface="Courier New" pitchFamily="49" charset="0"/>
                </a:rPr>
                <a:t>CBIR service</a:t>
              </a:r>
            </a:p>
          </p:txBody>
        </p:sp>
        <p:sp>
          <p:nvSpPr>
            <p:cNvPr id="45177" name="Oval 85"/>
            <p:cNvSpPr>
              <a:spLocks noChangeArrowheads="1"/>
            </p:cNvSpPr>
            <p:nvPr/>
          </p:nvSpPr>
          <p:spPr bwMode="auto">
            <a:xfrm>
              <a:off x="2112" y="8064"/>
              <a:ext cx="1728" cy="384"/>
            </a:xfrm>
            <a:prstGeom prst="ellipse">
              <a:avLst/>
            </a:prstGeom>
            <a:noFill/>
            <a:ln w="9525">
              <a:solidFill>
                <a:schemeClr val="tx1"/>
              </a:solidFill>
              <a:round/>
              <a:headEnd/>
              <a:tailEnd/>
            </a:ln>
          </p:spPr>
          <p:txBody>
            <a:bodyPr wrap="none" anchor="ctr"/>
            <a:lstStyle/>
            <a:p>
              <a:endParaRPr lang="en-US"/>
            </a:p>
          </p:txBody>
        </p:sp>
      </p:grpSp>
      <p:grpSp>
        <p:nvGrpSpPr>
          <p:cNvPr id="3" name="Group 86"/>
          <p:cNvGrpSpPr>
            <a:grpSpLocks/>
          </p:cNvGrpSpPr>
          <p:nvPr/>
        </p:nvGrpSpPr>
        <p:grpSpPr bwMode="auto">
          <a:xfrm>
            <a:off x="76200" y="6400800"/>
            <a:ext cx="1600200" cy="438150"/>
            <a:chOff x="2112" y="8064"/>
            <a:chExt cx="1728" cy="552"/>
          </a:xfrm>
        </p:grpSpPr>
        <p:sp>
          <p:nvSpPr>
            <p:cNvPr id="45174" name="Text Box 87"/>
            <p:cNvSpPr txBox="1">
              <a:spLocks noChangeArrowheads="1"/>
            </p:cNvSpPr>
            <p:nvPr/>
          </p:nvSpPr>
          <p:spPr bwMode="auto">
            <a:xfrm>
              <a:off x="2256" y="8112"/>
              <a:ext cx="1392" cy="504"/>
            </a:xfrm>
            <a:prstGeom prst="rect">
              <a:avLst/>
            </a:prstGeom>
            <a:noFill/>
            <a:ln w="9525">
              <a:noFill/>
              <a:miter lim="800000"/>
              <a:headEnd/>
              <a:tailEnd/>
            </a:ln>
          </p:spPr>
          <p:txBody>
            <a:bodyPr>
              <a:spAutoFit/>
            </a:bodyPr>
            <a:lstStyle/>
            <a:p>
              <a:pPr>
                <a:spcBef>
                  <a:spcPct val="50000"/>
                </a:spcBef>
              </a:pPr>
              <a:r>
                <a:rPr lang="en-US" sz="1000">
                  <a:latin typeface="Courier New" pitchFamily="49" charset="0"/>
                </a:rPr>
                <a:t>visualization</a:t>
              </a:r>
            </a:p>
          </p:txBody>
        </p:sp>
        <p:sp>
          <p:nvSpPr>
            <p:cNvPr id="45175" name="Oval 88"/>
            <p:cNvSpPr>
              <a:spLocks noChangeArrowheads="1"/>
            </p:cNvSpPr>
            <p:nvPr/>
          </p:nvSpPr>
          <p:spPr bwMode="auto">
            <a:xfrm>
              <a:off x="2112" y="8064"/>
              <a:ext cx="1728" cy="384"/>
            </a:xfrm>
            <a:prstGeom prst="ellipse">
              <a:avLst/>
            </a:prstGeom>
            <a:noFill/>
            <a:ln w="9525">
              <a:solidFill>
                <a:schemeClr val="tx1"/>
              </a:solidFill>
              <a:round/>
              <a:headEnd/>
              <a:tailEnd/>
            </a:ln>
          </p:spPr>
          <p:txBody>
            <a:bodyPr wrap="none" anchor="ctr"/>
            <a:lstStyle/>
            <a:p>
              <a:endParaRPr lang="en-US"/>
            </a:p>
          </p:txBody>
        </p:sp>
      </p:grpSp>
      <p:grpSp>
        <p:nvGrpSpPr>
          <p:cNvPr id="4" name="Group 89"/>
          <p:cNvGrpSpPr>
            <a:grpSpLocks/>
          </p:cNvGrpSpPr>
          <p:nvPr/>
        </p:nvGrpSpPr>
        <p:grpSpPr bwMode="auto">
          <a:xfrm>
            <a:off x="7467600" y="4846638"/>
            <a:ext cx="1104900" cy="477837"/>
            <a:chOff x="9216" y="6864"/>
            <a:chExt cx="1392" cy="602"/>
          </a:xfrm>
        </p:grpSpPr>
        <p:sp>
          <p:nvSpPr>
            <p:cNvPr id="45172" name="Text Box 90"/>
            <p:cNvSpPr txBox="1">
              <a:spLocks noChangeArrowheads="1"/>
            </p:cNvSpPr>
            <p:nvPr/>
          </p:nvSpPr>
          <p:spPr bwMode="auto">
            <a:xfrm>
              <a:off x="9535" y="6939"/>
              <a:ext cx="1025" cy="504"/>
            </a:xfrm>
            <a:prstGeom prst="rect">
              <a:avLst/>
            </a:prstGeom>
            <a:noFill/>
            <a:ln w="9525">
              <a:noFill/>
              <a:miter lim="800000"/>
              <a:headEnd/>
              <a:tailEnd/>
            </a:ln>
          </p:spPr>
          <p:txBody>
            <a:bodyPr>
              <a:spAutoFit/>
            </a:bodyPr>
            <a:lstStyle/>
            <a:p>
              <a:pPr>
                <a:spcBef>
                  <a:spcPct val="50000"/>
                </a:spcBef>
              </a:pPr>
              <a:r>
                <a:rPr lang="en-US" sz="1000">
                  <a:latin typeface="Courier New" pitchFamily="49" charset="0"/>
                </a:rPr>
                <a:t>view in context</a:t>
              </a:r>
            </a:p>
          </p:txBody>
        </p:sp>
        <p:sp>
          <p:nvSpPr>
            <p:cNvPr id="45173" name="Oval 91"/>
            <p:cNvSpPr>
              <a:spLocks noChangeArrowheads="1"/>
            </p:cNvSpPr>
            <p:nvPr/>
          </p:nvSpPr>
          <p:spPr bwMode="auto">
            <a:xfrm>
              <a:off x="9216" y="6864"/>
              <a:ext cx="1392" cy="602"/>
            </a:xfrm>
            <a:prstGeom prst="ellipse">
              <a:avLst/>
            </a:prstGeom>
            <a:noFill/>
            <a:ln w="9525">
              <a:solidFill>
                <a:schemeClr val="tx1"/>
              </a:solidFill>
              <a:round/>
              <a:headEnd/>
              <a:tailEnd/>
            </a:ln>
          </p:spPr>
          <p:txBody>
            <a:bodyPr wrap="none" anchor="ctr"/>
            <a:lstStyle/>
            <a:p>
              <a:endParaRPr lang="en-US"/>
            </a:p>
          </p:txBody>
        </p:sp>
      </p:grpSp>
      <p:grpSp>
        <p:nvGrpSpPr>
          <p:cNvPr id="5" name="Group 92"/>
          <p:cNvGrpSpPr>
            <a:grpSpLocks/>
          </p:cNvGrpSpPr>
          <p:nvPr/>
        </p:nvGrpSpPr>
        <p:grpSpPr bwMode="auto">
          <a:xfrm>
            <a:off x="3886200" y="2057400"/>
            <a:ext cx="952500" cy="284163"/>
            <a:chOff x="5280" y="2448"/>
            <a:chExt cx="1200" cy="358"/>
          </a:xfrm>
        </p:grpSpPr>
        <p:sp>
          <p:nvSpPr>
            <p:cNvPr id="45170" name="Text Box 93"/>
            <p:cNvSpPr txBox="1">
              <a:spLocks noChangeArrowheads="1"/>
            </p:cNvSpPr>
            <p:nvPr/>
          </p:nvSpPr>
          <p:spPr bwMode="auto">
            <a:xfrm>
              <a:off x="5280" y="2496"/>
              <a:ext cx="1104" cy="310"/>
            </a:xfrm>
            <a:prstGeom prst="rect">
              <a:avLst/>
            </a:prstGeom>
            <a:noFill/>
            <a:ln w="9525">
              <a:noFill/>
              <a:miter lim="800000"/>
              <a:headEnd/>
              <a:tailEnd/>
            </a:ln>
          </p:spPr>
          <p:txBody>
            <a:bodyPr lIns="91424" tIns="45712" rIns="91424" bIns="45712">
              <a:spAutoFit/>
            </a:bodyPr>
            <a:lstStyle/>
            <a:p>
              <a:pPr>
                <a:spcBef>
                  <a:spcPct val="50000"/>
                </a:spcBef>
              </a:pPr>
              <a:r>
                <a:rPr lang="en-US" sz="1000"/>
                <a:t>browsing</a:t>
              </a:r>
            </a:p>
          </p:txBody>
        </p:sp>
        <p:sp>
          <p:nvSpPr>
            <p:cNvPr id="45171" name="Oval 94"/>
            <p:cNvSpPr>
              <a:spLocks noChangeArrowheads="1"/>
            </p:cNvSpPr>
            <p:nvPr/>
          </p:nvSpPr>
          <p:spPr bwMode="auto">
            <a:xfrm>
              <a:off x="5280" y="2448"/>
              <a:ext cx="1200" cy="336"/>
            </a:xfrm>
            <a:prstGeom prst="ellipse">
              <a:avLst/>
            </a:prstGeom>
            <a:noFill/>
            <a:ln w="9525">
              <a:solidFill>
                <a:schemeClr val="tx1"/>
              </a:solidFill>
              <a:round/>
              <a:headEnd/>
              <a:tailEnd/>
            </a:ln>
          </p:spPr>
          <p:txBody>
            <a:bodyPr wrap="none" anchor="ctr"/>
            <a:lstStyle/>
            <a:p>
              <a:endParaRPr lang="en-US"/>
            </a:p>
          </p:txBody>
        </p:sp>
      </p:grpSp>
      <p:grpSp>
        <p:nvGrpSpPr>
          <p:cNvPr id="6" name="Group 95"/>
          <p:cNvGrpSpPr>
            <a:grpSpLocks/>
          </p:cNvGrpSpPr>
          <p:nvPr/>
        </p:nvGrpSpPr>
        <p:grpSpPr bwMode="auto">
          <a:xfrm>
            <a:off x="4838700" y="1905000"/>
            <a:ext cx="800100" cy="266700"/>
            <a:chOff x="6672" y="2496"/>
            <a:chExt cx="1008" cy="336"/>
          </a:xfrm>
        </p:grpSpPr>
        <p:sp>
          <p:nvSpPr>
            <p:cNvPr id="45168" name="Text Box 96"/>
            <p:cNvSpPr txBox="1">
              <a:spLocks noChangeArrowheads="1"/>
            </p:cNvSpPr>
            <p:nvPr/>
          </p:nvSpPr>
          <p:spPr bwMode="auto">
            <a:xfrm>
              <a:off x="6768" y="2496"/>
              <a:ext cx="912" cy="310"/>
            </a:xfrm>
            <a:prstGeom prst="rect">
              <a:avLst/>
            </a:prstGeom>
            <a:noFill/>
            <a:ln w="9525">
              <a:noFill/>
              <a:miter lim="800000"/>
              <a:headEnd/>
              <a:tailEnd/>
            </a:ln>
          </p:spPr>
          <p:txBody>
            <a:bodyPr lIns="91424" tIns="45712" rIns="91424" bIns="45712">
              <a:spAutoFit/>
            </a:bodyPr>
            <a:lstStyle/>
            <a:p>
              <a:pPr>
                <a:spcBef>
                  <a:spcPct val="50000"/>
                </a:spcBef>
              </a:pPr>
              <a:r>
                <a:rPr lang="en-US" sz="1000"/>
                <a:t>indexing</a:t>
              </a:r>
            </a:p>
          </p:txBody>
        </p:sp>
        <p:sp>
          <p:nvSpPr>
            <p:cNvPr id="45169" name="Oval 97"/>
            <p:cNvSpPr>
              <a:spLocks noChangeArrowheads="1"/>
            </p:cNvSpPr>
            <p:nvPr/>
          </p:nvSpPr>
          <p:spPr bwMode="auto">
            <a:xfrm>
              <a:off x="6672" y="2496"/>
              <a:ext cx="912" cy="336"/>
            </a:xfrm>
            <a:prstGeom prst="ellipse">
              <a:avLst/>
            </a:prstGeom>
            <a:noFill/>
            <a:ln w="9525">
              <a:solidFill>
                <a:schemeClr val="tx1"/>
              </a:solidFill>
              <a:round/>
              <a:headEnd/>
              <a:tailEnd/>
            </a:ln>
          </p:spPr>
          <p:txBody>
            <a:bodyPr wrap="none" anchor="ctr"/>
            <a:lstStyle/>
            <a:p>
              <a:endParaRPr lang="en-US"/>
            </a:p>
          </p:txBody>
        </p:sp>
      </p:grpSp>
      <p:grpSp>
        <p:nvGrpSpPr>
          <p:cNvPr id="7" name="Group 98"/>
          <p:cNvGrpSpPr>
            <a:grpSpLocks/>
          </p:cNvGrpSpPr>
          <p:nvPr/>
        </p:nvGrpSpPr>
        <p:grpSpPr bwMode="auto">
          <a:xfrm>
            <a:off x="5562600" y="1828800"/>
            <a:ext cx="838200" cy="304800"/>
            <a:chOff x="7824" y="2448"/>
            <a:chExt cx="1056" cy="384"/>
          </a:xfrm>
        </p:grpSpPr>
        <p:sp>
          <p:nvSpPr>
            <p:cNvPr id="45166" name="Text Box 99"/>
            <p:cNvSpPr txBox="1">
              <a:spLocks noChangeArrowheads="1"/>
            </p:cNvSpPr>
            <p:nvPr/>
          </p:nvSpPr>
          <p:spPr bwMode="auto">
            <a:xfrm>
              <a:off x="7872" y="2496"/>
              <a:ext cx="1008" cy="310"/>
            </a:xfrm>
            <a:prstGeom prst="rect">
              <a:avLst/>
            </a:prstGeom>
            <a:noFill/>
            <a:ln w="9525">
              <a:noFill/>
              <a:miter lim="800000"/>
              <a:headEnd/>
              <a:tailEnd/>
            </a:ln>
          </p:spPr>
          <p:txBody>
            <a:bodyPr lIns="91424" tIns="45712" rIns="91424" bIns="45712">
              <a:spAutoFit/>
            </a:bodyPr>
            <a:lstStyle/>
            <a:p>
              <a:pPr>
                <a:spcBef>
                  <a:spcPct val="50000"/>
                </a:spcBef>
              </a:pPr>
              <a:r>
                <a:rPr lang="en-US" sz="1000"/>
                <a:t>searching</a:t>
              </a:r>
            </a:p>
          </p:txBody>
        </p:sp>
        <p:sp>
          <p:nvSpPr>
            <p:cNvPr id="45167" name="Oval 100"/>
            <p:cNvSpPr>
              <a:spLocks noChangeArrowheads="1"/>
            </p:cNvSpPr>
            <p:nvPr/>
          </p:nvSpPr>
          <p:spPr bwMode="auto">
            <a:xfrm>
              <a:off x="7824" y="2448"/>
              <a:ext cx="960" cy="384"/>
            </a:xfrm>
            <a:prstGeom prst="ellipse">
              <a:avLst/>
            </a:prstGeom>
            <a:noFill/>
            <a:ln w="9525">
              <a:solidFill>
                <a:schemeClr val="tx1"/>
              </a:solidFill>
              <a:round/>
              <a:headEnd/>
              <a:tailEnd/>
            </a:ln>
          </p:spPr>
          <p:txBody>
            <a:bodyPr wrap="none" anchor="ctr"/>
            <a:lstStyle/>
            <a:p>
              <a:endParaRPr lang="en-US"/>
            </a:p>
          </p:txBody>
        </p:sp>
      </p:grpSp>
      <p:grpSp>
        <p:nvGrpSpPr>
          <p:cNvPr id="8" name="Group 101"/>
          <p:cNvGrpSpPr>
            <a:grpSpLocks/>
          </p:cNvGrpSpPr>
          <p:nvPr/>
        </p:nvGrpSpPr>
        <p:grpSpPr bwMode="auto">
          <a:xfrm>
            <a:off x="5219700" y="914400"/>
            <a:ext cx="952500" cy="438150"/>
            <a:chOff x="6432" y="1728"/>
            <a:chExt cx="1200" cy="552"/>
          </a:xfrm>
        </p:grpSpPr>
        <p:sp>
          <p:nvSpPr>
            <p:cNvPr id="45164" name="Text Box 102"/>
            <p:cNvSpPr txBox="1">
              <a:spLocks noChangeArrowheads="1"/>
            </p:cNvSpPr>
            <p:nvPr/>
          </p:nvSpPr>
          <p:spPr bwMode="auto">
            <a:xfrm>
              <a:off x="6672" y="1776"/>
              <a:ext cx="746" cy="504"/>
            </a:xfrm>
            <a:prstGeom prst="rect">
              <a:avLst/>
            </a:prstGeom>
            <a:solidFill>
              <a:schemeClr val="bg1"/>
            </a:solidFill>
            <a:ln w="9525">
              <a:noFill/>
              <a:miter lim="800000"/>
              <a:headEnd/>
              <a:tailEnd/>
            </a:ln>
          </p:spPr>
          <p:txBody>
            <a:bodyPr lIns="91424" tIns="45712" rIns="91424" bIns="45712">
              <a:spAutoFit/>
            </a:bodyPr>
            <a:lstStyle/>
            <a:p>
              <a:pPr>
                <a:spcBef>
                  <a:spcPct val="50000"/>
                </a:spcBef>
              </a:pPr>
              <a:r>
                <a:rPr lang="en-US" sz="1000"/>
                <a:t>services</a:t>
              </a:r>
            </a:p>
          </p:txBody>
        </p:sp>
        <p:sp>
          <p:nvSpPr>
            <p:cNvPr id="45165" name="Oval 103"/>
            <p:cNvSpPr>
              <a:spLocks noChangeArrowheads="1"/>
            </p:cNvSpPr>
            <p:nvPr/>
          </p:nvSpPr>
          <p:spPr bwMode="auto">
            <a:xfrm>
              <a:off x="6432" y="1728"/>
              <a:ext cx="1200" cy="336"/>
            </a:xfrm>
            <a:prstGeom prst="ellipse">
              <a:avLst/>
            </a:prstGeom>
            <a:noFill/>
            <a:ln w="9525">
              <a:solidFill>
                <a:schemeClr val="tx1"/>
              </a:solidFill>
              <a:round/>
              <a:headEnd/>
              <a:tailEnd/>
            </a:ln>
          </p:spPr>
          <p:txBody>
            <a:bodyPr wrap="none" anchor="ctr"/>
            <a:lstStyle/>
            <a:p>
              <a:endParaRPr lang="en-US"/>
            </a:p>
          </p:txBody>
        </p:sp>
      </p:grpSp>
      <p:sp>
        <p:nvSpPr>
          <p:cNvPr id="45146" name="Text Box 104"/>
          <p:cNvSpPr txBox="1">
            <a:spLocks noChangeArrowheads="1"/>
          </p:cNvSpPr>
          <p:nvPr/>
        </p:nvSpPr>
        <p:spPr bwMode="auto">
          <a:xfrm>
            <a:off x="7734300" y="1562100"/>
            <a:ext cx="495300" cy="228600"/>
          </a:xfrm>
          <a:prstGeom prst="rect">
            <a:avLst/>
          </a:prstGeom>
          <a:solidFill>
            <a:srgbClr val="FFFFCC"/>
          </a:soli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user </a:t>
            </a:r>
          </a:p>
        </p:txBody>
      </p:sp>
      <p:sp>
        <p:nvSpPr>
          <p:cNvPr id="45147" name="Text Box 105"/>
          <p:cNvSpPr txBox="1">
            <a:spLocks noChangeArrowheads="1"/>
          </p:cNvSpPr>
          <p:nvPr/>
        </p:nvSpPr>
        <p:spPr bwMode="auto">
          <a:xfrm>
            <a:off x="7810500" y="533400"/>
            <a:ext cx="990600" cy="228600"/>
          </a:xfrm>
          <a:prstGeom prst="rect">
            <a:avLst/>
          </a:prstGeom>
          <a:solidFill>
            <a:srgbClr val="FFFFCC"/>
          </a:soli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community</a:t>
            </a:r>
          </a:p>
        </p:txBody>
      </p:sp>
      <p:grpSp>
        <p:nvGrpSpPr>
          <p:cNvPr id="9" name="Group 106"/>
          <p:cNvGrpSpPr>
            <a:grpSpLocks/>
          </p:cNvGrpSpPr>
          <p:nvPr/>
        </p:nvGrpSpPr>
        <p:grpSpPr bwMode="auto">
          <a:xfrm>
            <a:off x="6172200" y="2305050"/>
            <a:ext cx="1485900" cy="361950"/>
            <a:chOff x="7799" y="2448"/>
            <a:chExt cx="985" cy="384"/>
          </a:xfrm>
        </p:grpSpPr>
        <p:sp>
          <p:nvSpPr>
            <p:cNvPr id="45162" name="Text Box 107"/>
            <p:cNvSpPr txBox="1">
              <a:spLocks noChangeArrowheads="1"/>
            </p:cNvSpPr>
            <p:nvPr/>
          </p:nvSpPr>
          <p:spPr bwMode="auto">
            <a:xfrm>
              <a:off x="7799" y="2496"/>
              <a:ext cx="937" cy="294"/>
            </a:xfrm>
            <a:prstGeom prst="rect">
              <a:avLst/>
            </a:prstGeom>
            <a:noFill/>
            <a:ln w="9525">
              <a:noFill/>
              <a:miter lim="800000"/>
              <a:headEnd/>
              <a:tailEnd/>
            </a:ln>
          </p:spPr>
          <p:txBody>
            <a:bodyPr lIns="91424" tIns="45712" rIns="91424" bIns="45712">
              <a:spAutoFit/>
            </a:bodyPr>
            <a:lstStyle/>
            <a:p>
              <a:pPr>
                <a:spcBef>
                  <a:spcPct val="50000"/>
                </a:spcBef>
              </a:pPr>
              <a:r>
                <a:rPr lang="en-US" sz="1200">
                  <a:latin typeface="Kristen ITC" pitchFamily="66" charset="0"/>
                </a:rPr>
                <a:t>personalization</a:t>
              </a:r>
            </a:p>
          </p:txBody>
        </p:sp>
        <p:sp>
          <p:nvSpPr>
            <p:cNvPr id="45163" name="Oval 108"/>
            <p:cNvSpPr>
              <a:spLocks noChangeArrowheads="1"/>
            </p:cNvSpPr>
            <p:nvPr/>
          </p:nvSpPr>
          <p:spPr bwMode="auto">
            <a:xfrm>
              <a:off x="7824" y="2448"/>
              <a:ext cx="960" cy="384"/>
            </a:xfrm>
            <a:prstGeom prst="ellipse">
              <a:avLst/>
            </a:prstGeom>
            <a:noFill/>
            <a:ln w="9525">
              <a:solidFill>
                <a:schemeClr val="tx1"/>
              </a:solidFill>
              <a:round/>
              <a:headEnd/>
              <a:tailEnd/>
            </a:ln>
          </p:spPr>
          <p:txBody>
            <a:bodyPr wrap="none" anchor="ctr"/>
            <a:lstStyle/>
            <a:p>
              <a:endParaRPr lang="en-US"/>
            </a:p>
          </p:txBody>
        </p:sp>
      </p:grpSp>
      <p:sp>
        <p:nvSpPr>
          <p:cNvPr id="45149" name="Text Box 109"/>
          <p:cNvSpPr txBox="1">
            <a:spLocks noChangeArrowheads="1"/>
          </p:cNvSpPr>
          <p:nvPr/>
        </p:nvSpPr>
        <p:spPr bwMode="auto">
          <a:xfrm>
            <a:off x="6438900" y="1371600"/>
            <a:ext cx="952500" cy="228600"/>
          </a:xfrm>
          <a:prstGeom prst="rect">
            <a:avLst/>
          </a:prstGeom>
          <a:gradFill rotWithShape="1">
            <a:gsLst>
              <a:gs pos="0">
                <a:srgbClr val="FFDCB9"/>
              </a:gs>
              <a:gs pos="100000">
                <a:srgbClr val="FFFFCC"/>
              </a:gs>
            </a:gsLst>
            <a:lin ang="5400000" scaled="1"/>
          </a:gra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user model</a:t>
            </a:r>
          </a:p>
        </p:txBody>
      </p:sp>
      <p:cxnSp>
        <p:nvCxnSpPr>
          <p:cNvPr id="45150" name="AutoShape 110"/>
          <p:cNvCxnSpPr>
            <a:cxnSpLocks noChangeShapeType="1"/>
            <a:stCxn id="45149" idx="2"/>
            <a:endCxn id="45163" idx="0"/>
          </p:cNvCxnSpPr>
          <p:nvPr/>
        </p:nvCxnSpPr>
        <p:spPr bwMode="auto">
          <a:xfrm rot="16200000" flipH="1">
            <a:off x="6572250" y="1943100"/>
            <a:ext cx="704850" cy="19050"/>
          </a:xfrm>
          <a:prstGeom prst="curvedConnector3">
            <a:avLst>
              <a:gd name="adj1" fmla="val 50000"/>
            </a:avLst>
          </a:prstGeom>
          <a:noFill/>
          <a:ln w="9525">
            <a:solidFill>
              <a:schemeClr val="tx1"/>
            </a:solidFill>
            <a:round/>
            <a:headEnd/>
            <a:tailEnd type="triangle" w="med" len="med"/>
          </a:ln>
        </p:spPr>
      </p:cxnSp>
      <p:cxnSp>
        <p:nvCxnSpPr>
          <p:cNvPr id="45151" name="AutoShape 111"/>
          <p:cNvCxnSpPr>
            <a:cxnSpLocks noChangeShapeType="1"/>
            <a:stCxn id="45146" idx="2"/>
            <a:endCxn id="45163" idx="0"/>
          </p:cNvCxnSpPr>
          <p:nvPr/>
        </p:nvCxnSpPr>
        <p:spPr bwMode="auto">
          <a:xfrm rot="5400000">
            <a:off x="7200900" y="1524000"/>
            <a:ext cx="514350" cy="1047750"/>
          </a:xfrm>
          <a:prstGeom prst="curvedConnector3">
            <a:avLst>
              <a:gd name="adj1" fmla="val 50000"/>
            </a:avLst>
          </a:prstGeom>
          <a:noFill/>
          <a:ln w="9525">
            <a:solidFill>
              <a:schemeClr val="tx1"/>
            </a:solidFill>
            <a:round/>
            <a:headEnd/>
            <a:tailEnd type="triangle" w="med" len="med"/>
          </a:ln>
        </p:spPr>
      </p:cxnSp>
      <p:cxnSp>
        <p:nvCxnSpPr>
          <p:cNvPr id="45152" name="AutoShape 112"/>
          <p:cNvCxnSpPr>
            <a:cxnSpLocks noChangeShapeType="1"/>
            <a:stCxn id="45149" idx="2"/>
            <a:endCxn id="45160" idx="0"/>
          </p:cNvCxnSpPr>
          <p:nvPr/>
        </p:nvCxnSpPr>
        <p:spPr bwMode="auto">
          <a:xfrm rot="16200000" flipH="1">
            <a:off x="6924675" y="1590675"/>
            <a:ext cx="1028700" cy="1047750"/>
          </a:xfrm>
          <a:prstGeom prst="curvedConnector3">
            <a:avLst>
              <a:gd name="adj1" fmla="val 50000"/>
            </a:avLst>
          </a:prstGeom>
          <a:noFill/>
          <a:ln w="9525">
            <a:solidFill>
              <a:schemeClr val="tx1"/>
            </a:solidFill>
            <a:round/>
            <a:headEnd/>
            <a:tailEnd type="triangle" w="med" len="med"/>
          </a:ln>
        </p:spPr>
      </p:cxnSp>
      <p:cxnSp>
        <p:nvCxnSpPr>
          <p:cNvPr id="45153" name="AutoShape 113"/>
          <p:cNvCxnSpPr>
            <a:cxnSpLocks noChangeShapeType="1"/>
            <a:stCxn id="45146" idx="2"/>
            <a:endCxn id="45160" idx="0"/>
          </p:cNvCxnSpPr>
          <p:nvPr/>
        </p:nvCxnSpPr>
        <p:spPr bwMode="auto">
          <a:xfrm rot="5400000">
            <a:off x="7553325" y="2200275"/>
            <a:ext cx="838200" cy="19050"/>
          </a:xfrm>
          <a:prstGeom prst="curvedConnector3">
            <a:avLst>
              <a:gd name="adj1" fmla="val 50000"/>
            </a:avLst>
          </a:prstGeom>
          <a:noFill/>
          <a:ln w="9525">
            <a:solidFill>
              <a:schemeClr val="tx1"/>
            </a:solidFill>
            <a:round/>
            <a:headEnd/>
            <a:tailEnd type="triangle" w="med" len="med"/>
          </a:ln>
        </p:spPr>
      </p:cxnSp>
      <p:sp>
        <p:nvSpPr>
          <p:cNvPr id="45154" name="Text Box 114"/>
          <p:cNvSpPr txBox="1">
            <a:spLocks noChangeArrowheads="1"/>
          </p:cNvSpPr>
          <p:nvPr/>
        </p:nvSpPr>
        <p:spPr bwMode="auto">
          <a:xfrm>
            <a:off x="7315200" y="914400"/>
            <a:ext cx="800100" cy="228600"/>
          </a:xfrm>
          <a:prstGeom prst="rect">
            <a:avLst/>
          </a:prstGeom>
          <a:solidFill>
            <a:srgbClr val="FFFFCC"/>
          </a:soli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user role</a:t>
            </a:r>
          </a:p>
        </p:txBody>
      </p:sp>
      <p:cxnSp>
        <p:nvCxnSpPr>
          <p:cNvPr id="45155" name="AutoShape 115"/>
          <p:cNvCxnSpPr>
            <a:cxnSpLocks noChangeShapeType="1"/>
            <a:stCxn id="45154" idx="2"/>
            <a:endCxn id="45146" idx="0"/>
          </p:cNvCxnSpPr>
          <p:nvPr/>
        </p:nvCxnSpPr>
        <p:spPr bwMode="auto">
          <a:xfrm rot="16200000" flipH="1">
            <a:off x="7639050" y="1219200"/>
            <a:ext cx="419100" cy="266700"/>
          </a:xfrm>
          <a:prstGeom prst="curvedConnector3">
            <a:avLst>
              <a:gd name="adj1" fmla="val 50000"/>
            </a:avLst>
          </a:prstGeom>
          <a:noFill/>
          <a:ln w="9525">
            <a:solidFill>
              <a:schemeClr val="tx1"/>
            </a:solidFill>
            <a:round/>
            <a:headEnd/>
            <a:tailEnd type="triangle" w="med" len="med"/>
          </a:ln>
        </p:spPr>
      </p:cxnSp>
      <p:cxnSp>
        <p:nvCxnSpPr>
          <p:cNvPr id="45156" name="AutoShape 116"/>
          <p:cNvCxnSpPr>
            <a:cxnSpLocks noChangeShapeType="1"/>
            <a:stCxn id="45149" idx="2"/>
            <a:endCxn id="45146" idx="1"/>
          </p:cNvCxnSpPr>
          <p:nvPr/>
        </p:nvCxnSpPr>
        <p:spPr bwMode="auto">
          <a:xfrm rot="16200000" flipH="1">
            <a:off x="7286625" y="1228725"/>
            <a:ext cx="76200" cy="819150"/>
          </a:xfrm>
          <a:prstGeom prst="curvedConnector2">
            <a:avLst/>
          </a:prstGeom>
          <a:noFill/>
          <a:ln w="9525">
            <a:solidFill>
              <a:schemeClr val="tx1"/>
            </a:solidFill>
            <a:round/>
            <a:headEnd/>
            <a:tailEnd type="triangle" w="med" len="med"/>
          </a:ln>
        </p:spPr>
      </p:cxnSp>
      <p:cxnSp>
        <p:nvCxnSpPr>
          <p:cNvPr id="45157" name="AutoShape 117"/>
          <p:cNvCxnSpPr>
            <a:cxnSpLocks noChangeShapeType="1"/>
            <a:stCxn id="45146" idx="3"/>
            <a:endCxn id="45147" idx="2"/>
          </p:cNvCxnSpPr>
          <p:nvPr/>
        </p:nvCxnSpPr>
        <p:spPr bwMode="auto">
          <a:xfrm flipV="1">
            <a:off x="8229600" y="762000"/>
            <a:ext cx="76200" cy="914400"/>
          </a:xfrm>
          <a:prstGeom prst="curvedConnector2">
            <a:avLst/>
          </a:prstGeom>
          <a:noFill/>
          <a:ln w="9525">
            <a:solidFill>
              <a:schemeClr val="tx1"/>
            </a:solidFill>
            <a:round/>
            <a:headEnd/>
            <a:tailEnd type="triangle" w="med" len="med"/>
          </a:ln>
        </p:spPr>
      </p:cxnSp>
      <p:grpSp>
        <p:nvGrpSpPr>
          <p:cNvPr id="10" name="Group 118"/>
          <p:cNvGrpSpPr>
            <a:grpSpLocks/>
          </p:cNvGrpSpPr>
          <p:nvPr/>
        </p:nvGrpSpPr>
        <p:grpSpPr bwMode="auto">
          <a:xfrm>
            <a:off x="7277100" y="2628900"/>
            <a:ext cx="1387475" cy="354013"/>
            <a:chOff x="9504" y="3312"/>
            <a:chExt cx="1748" cy="445"/>
          </a:xfrm>
        </p:grpSpPr>
        <p:sp>
          <p:nvSpPr>
            <p:cNvPr id="45160" name="Oval 119"/>
            <p:cNvSpPr>
              <a:spLocks noChangeArrowheads="1"/>
            </p:cNvSpPr>
            <p:nvPr/>
          </p:nvSpPr>
          <p:spPr bwMode="auto">
            <a:xfrm>
              <a:off x="9504" y="3312"/>
              <a:ext cx="1728" cy="432"/>
            </a:xfrm>
            <a:prstGeom prst="ellipse">
              <a:avLst/>
            </a:prstGeom>
            <a:gradFill rotWithShape="1">
              <a:gsLst>
                <a:gs pos="0">
                  <a:srgbClr val="FFFFCC"/>
                </a:gs>
                <a:gs pos="100000">
                  <a:srgbClr val="DDDDDD"/>
                </a:gs>
              </a:gsLst>
              <a:lin ang="5400000" scaled="1"/>
            </a:gradFill>
            <a:ln w="9525">
              <a:solidFill>
                <a:schemeClr val="tx1"/>
              </a:solidFill>
              <a:round/>
              <a:headEnd/>
              <a:tailEnd/>
            </a:ln>
          </p:spPr>
          <p:txBody>
            <a:bodyPr wrap="none" anchor="ctr"/>
            <a:lstStyle/>
            <a:p>
              <a:pPr algn="ctr"/>
              <a:endParaRPr lang="en-US" sz="1200">
                <a:latin typeface="Kristen ITC" pitchFamily="66" charset="0"/>
              </a:endParaRPr>
            </a:p>
          </p:txBody>
        </p:sp>
        <p:sp>
          <p:nvSpPr>
            <p:cNvPr id="45161" name="Text Box 120"/>
            <p:cNvSpPr txBox="1">
              <a:spLocks noChangeArrowheads="1"/>
            </p:cNvSpPr>
            <p:nvPr/>
          </p:nvSpPr>
          <p:spPr bwMode="auto">
            <a:xfrm>
              <a:off x="9696" y="3408"/>
              <a:ext cx="1556" cy="349"/>
            </a:xfrm>
            <a:prstGeom prst="rect">
              <a:avLst/>
            </a:prstGeom>
            <a:noFill/>
            <a:ln w="9525">
              <a:noFill/>
              <a:miter lim="800000"/>
              <a:headEnd/>
              <a:tailEnd/>
            </a:ln>
          </p:spPr>
          <p:txBody>
            <a:bodyPr lIns="91424" tIns="45712" rIns="91424" bIns="45712">
              <a:spAutoFit/>
            </a:bodyPr>
            <a:lstStyle/>
            <a:p>
              <a:pPr>
                <a:spcBef>
                  <a:spcPct val="50000"/>
                </a:spcBef>
              </a:pPr>
              <a:r>
                <a:rPr lang="en-US" sz="1200">
                  <a:latin typeface="Kristen ITC" pitchFamily="66" charset="0"/>
                </a:rPr>
                <a:t>collaboration</a:t>
              </a:r>
            </a:p>
          </p:txBody>
        </p:sp>
      </p:grpSp>
      <p:cxnSp>
        <p:nvCxnSpPr>
          <p:cNvPr id="45159" name="AutoShape 121"/>
          <p:cNvCxnSpPr>
            <a:cxnSpLocks noChangeShapeType="1"/>
            <a:stCxn id="45147" idx="3"/>
            <a:endCxn id="45161" idx="3"/>
          </p:cNvCxnSpPr>
          <p:nvPr/>
        </p:nvCxnSpPr>
        <p:spPr bwMode="auto">
          <a:xfrm flipH="1">
            <a:off x="8664575" y="647700"/>
            <a:ext cx="136525" cy="2195513"/>
          </a:xfrm>
          <a:prstGeom prst="curvedConnector3">
            <a:avLst>
              <a:gd name="adj1" fmla="val -167440"/>
            </a:avLst>
          </a:prstGeom>
          <a:noFill/>
          <a:ln w="9525">
            <a:solidFill>
              <a:schemeClr val="tx1"/>
            </a:solidFill>
            <a:round/>
            <a:headEnd/>
            <a:tailEnd type="triangle" w="med" len="med"/>
          </a:ln>
        </p:spPr>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118</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nvPr>
        </p:nvSpPr>
        <p:spPr>
          <a:noFill/>
        </p:spPr>
        <p:txBody>
          <a:bodyPr/>
          <a:lstStyle/>
          <a:p>
            <a:fld id="{233D7005-C50B-4521-B00B-DBE9605985FC}" type="slidenum">
              <a:rPr lang="en-US" smtClean="0"/>
              <a:pPr/>
              <a:t>119</a:t>
            </a:fld>
            <a:endParaRPr lang="en-US" smtClean="0"/>
          </a:p>
        </p:txBody>
      </p:sp>
      <p:sp>
        <p:nvSpPr>
          <p:cNvPr id="136195" name="Rectangle 2"/>
          <p:cNvSpPr>
            <a:spLocks noGrp="1" noChangeArrowheads="1"/>
          </p:cNvSpPr>
          <p:nvPr>
            <p:ph type="title"/>
          </p:nvPr>
        </p:nvSpPr>
        <p:spPr/>
        <p:txBody>
          <a:bodyPr/>
          <a:lstStyle/>
          <a:p>
            <a:pPr eaLnBrk="1" hangingPunct="1"/>
            <a:r>
              <a:rPr lang="en-US" smtClean="0"/>
              <a:t>Outline – Part 2</a:t>
            </a:r>
          </a:p>
        </p:txBody>
      </p:sp>
      <p:sp>
        <p:nvSpPr>
          <p:cNvPr id="136196"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b="1" u="sng"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12</a:t>
            </a:fld>
            <a:endParaRPr lang="en-US" smtClean="0"/>
          </a:p>
        </p:txBody>
      </p:sp>
      <p:sp>
        <p:nvSpPr>
          <p:cNvPr id="44035" name="Rectangle 2"/>
          <p:cNvSpPr>
            <a:spLocks noGrp="1" noChangeArrowheads="1"/>
          </p:cNvSpPr>
          <p:nvPr>
            <p:ph type="title"/>
          </p:nvPr>
        </p:nvSpPr>
        <p:spPr/>
        <p:txBody>
          <a:bodyPr/>
          <a:lstStyle/>
          <a:p>
            <a:pPr eaLnBrk="1" hangingPunct="1"/>
            <a:r>
              <a:rPr lang="en-US" smtClean="0"/>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smtClean="0"/>
              <a:t>Digital / electronic / virtual library</a:t>
            </a:r>
          </a:p>
          <a:p>
            <a:pPr eaLnBrk="1" hangingPunct="1"/>
            <a:r>
              <a:rPr lang="en-US" smtClean="0"/>
              <a:t>Born digital, hybrid (digital/physical)</a:t>
            </a:r>
          </a:p>
          <a:p>
            <a:pPr eaLnBrk="1" hangingPunct="1"/>
            <a:r>
              <a:rPr lang="en-US" smtClean="0"/>
              <a:t>Universal access (all people/places/times)</a:t>
            </a:r>
          </a:p>
          <a:p>
            <a:pPr lvl="1" eaLnBrk="1" hangingPunct="1"/>
            <a:r>
              <a:rPr lang="en-US" smtClean="0"/>
              <a:t>Accommodate disabilities (color, visual, auditory)</a:t>
            </a:r>
          </a:p>
          <a:p>
            <a:pPr lvl="1" eaLnBrk="1" hangingPunct="1"/>
            <a:r>
              <a:rPr lang="en-US" smtClean="0"/>
              <a:t>Mobile (office, home, laptop, PDA, mobile)</a:t>
            </a:r>
          </a:p>
          <a:p>
            <a:pPr eaLnBrk="1" hangingPunct="1"/>
            <a:r>
              <a:rPr lang="en-US" smtClean="0"/>
              <a:t>Archiving, self-archiving</a:t>
            </a:r>
          </a:p>
          <a:p>
            <a:pPr eaLnBrk="1" hangingPunct="1"/>
            <a:r>
              <a:rPr lang="en-US" smtClean="0"/>
              <a:t>Open (source, standards, archives)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120</a:t>
            </a:fld>
            <a:endParaRPr lang="en-US" smtClean="0"/>
          </a:p>
        </p:txBody>
      </p:sp>
      <p:sp>
        <p:nvSpPr>
          <p:cNvPr id="137219" name="Rectangle 2"/>
          <p:cNvSpPr>
            <a:spLocks noGrp="1" noChangeArrowheads="1"/>
          </p:cNvSpPr>
          <p:nvPr>
            <p:ph type="title"/>
          </p:nvPr>
        </p:nvSpPr>
        <p:spPr/>
        <p:txBody>
          <a:bodyPr/>
          <a:lstStyle/>
          <a:p>
            <a:pPr eaLnBrk="1" hangingPunct="1"/>
            <a:r>
              <a:rPr lang="en-US" smtClean="0"/>
              <a:t>Chapter 7 Overview</a:t>
            </a:r>
          </a:p>
        </p:txBody>
      </p:sp>
      <p:sp>
        <p:nvSpPr>
          <p:cNvPr id="137220" name="Rectangle 3"/>
          <p:cNvSpPr>
            <a:spLocks noGrp="1" noChangeArrowheads="1"/>
          </p:cNvSpPr>
          <p:nvPr>
            <p:ph type="body" idx="1"/>
          </p:nvPr>
        </p:nvSpPr>
        <p:spPr/>
        <p:txBody>
          <a:bodyPr/>
          <a:lstStyle/>
          <a:p>
            <a:pPr eaLnBrk="1" hangingPunct="1"/>
            <a:r>
              <a:rPr lang="en-US" sz="2800" smtClean="0"/>
              <a:t>Terminology: set, “database”</a:t>
            </a:r>
          </a:p>
          <a:p>
            <a:pPr eaLnBrk="1" hangingPunct="1"/>
            <a:r>
              <a:rPr lang="en-US" sz="2800" smtClean="0"/>
              <a:t>Distributed: basis, efficiency/effectiveness</a:t>
            </a:r>
          </a:p>
          <a:p>
            <a:pPr eaLnBrk="1" hangingPunct="1"/>
            <a:r>
              <a:rPr lang="en-US" sz="2800" smtClean="0"/>
              <a:t>Parallelism: federation, harvesting</a:t>
            </a:r>
          </a:p>
          <a:p>
            <a:pPr eaLnBrk="1" hangingPunct="1"/>
            <a:r>
              <a:rPr lang="en-US" sz="2800" smtClean="0"/>
              <a:t>Scale: object size, compression, replication, stream splitting</a:t>
            </a:r>
          </a:p>
          <a:p>
            <a:pPr eaLnBrk="1" hangingPunct="1"/>
            <a:r>
              <a:rPr lang="en-US" sz="2800" smtClean="0"/>
              <a:t>Intelligence/processing granularity: object, cluster, collection, repository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5"/>
          <p:cNvSpPr>
            <a:spLocks noGrp="1"/>
          </p:cNvSpPr>
          <p:nvPr>
            <p:ph type="sldNum" sz="quarter" idx="12"/>
          </p:nvPr>
        </p:nvSpPr>
        <p:spPr>
          <a:noFill/>
        </p:spPr>
        <p:txBody>
          <a:bodyPr/>
          <a:lstStyle/>
          <a:p>
            <a:fld id="{CC8224AC-887A-40DC-9B13-EE7DB7FF9BD6}" type="slidenum">
              <a:rPr lang="en-US" smtClean="0"/>
              <a:pPr/>
              <a:t>121</a:t>
            </a:fld>
            <a:endParaRPr lang="en-US" smtClean="0"/>
          </a:p>
        </p:txBody>
      </p:sp>
      <p:sp>
        <p:nvSpPr>
          <p:cNvPr id="138243" name="Rectangle 2"/>
          <p:cNvSpPr>
            <a:spLocks noGrp="1" noChangeArrowheads="1"/>
          </p:cNvSpPr>
          <p:nvPr>
            <p:ph type="title"/>
          </p:nvPr>
        </p:nvSpPr>
        <p:spPr/>
        <p:txBody>
          <a:bodyPr/>
          <a:lstStyle/>
          <a:p>
            <a:pPr eaLnBrk="1" hangingPunct="1"/>
            <a:r>
              <a:rPr lang="en-US" smtClean="0"/>
              <a:t>Outline – Part 2</a:t>
            </a:r>
          </a:p>
        </p:txBody>
      </p:sp>
      <p:sp>
        <p:nvSpPr>
          <p:cNvPr id="138244"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b="1" u="sng"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122</a:t>
            </a:fld>
            <a:endParaRPr lang="en-US" smtClean="0"/>
          </a:p>
        </p:txBody>
      </p:sp>
      <p:sp>
        <p:nvSpPr>
          <p:cNvPr id="139267" name="Rectangle 2"/>
          <p:cNvSpPr>
            <a:spLocks noGrp="1" noChangeArrowheads="1"/>
          </p:cNvSpPr>
          <p:nvPr>
            <p:ph type="title"/>
          </p:nvPr>
        </p:nvSpPr>
        <p:spPr/>
        <p:txBody>
          <a:bodyPr/>
          <a:lstStyle/>
          <a:p>
            <a:pPr eaLnBrk="1" hangingPunct="1"/>
            <a:r>
              <a:rPr lang="en-US" smtClean="0"/>
              <a:t>Chapter 8 Overview</a:t>
            </a:r>
          </a:p>
        </p:txBody>
      </p:sp>
      <p:sp>
        <p:nvSpPr>
          <p:cNvPr id="139268" name="Rectangle 3"/>
          <p:cNvSpPr>
            <a:spLocks noGrp="1" noChangeArrowheads="1"/>
          </p:cNvSpPr>
          <p:nvPr>
            <p:ph type="body" idx="1"/>
          </p:nvPr>
        </p:nvSpPr>
        <p:spPr/>
        <p:txBody>
          <a:bodyPr/>
          <a:lstStyle/>
          <a:p>
            <a:pPr eaLnBrk="1" hangingPunct="1"/>
            <a:r>
              <a:rPr lang="en-US" smtClean="0"/>
              <a:t>OPACs</a:t>
            </a:r>
          </a:p>
          <a:p>
            <a:pPr eaLnBrk="1" hangingPunct="1"/>
            <a:r>
              <a:rPr lang="en-US" smtClean="0"/>
              <a:t>Distributed vs. centralized</a:t>
            </a:r>
          </a:p>
          <a:p>
            <a:pPr eaLnBrk="1" hangingPunct="1"/>
            <a:r>
              <a:rPr lang="en-US" smtClean="0"/>
              <a:t>Coverage, breadth</a:t>
            </a:r>
          </a:p>
          <a:p>
            <a:pPr eaLnBrk="1" hangingPunct="1"/>
            <a:r>
              <a:rPr lang="en-US" smtClean="0"/>
              <a:t>Specificity, depth</a:t>
            </a:r>
          </a:p>
          <a:p>
            <a:pPr eaLnBrk="1" hangingPunct="1"/>
            <a:r>
              <a:rPr lang="en-US" smtClean="0"/>
              <a:t>Management: versioning, works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5"/>
          <p:cNvSpPr>
            <a:spLocks noGrp="1"/>
          </p:cNvSpPr>
          <p:nvPr>
            <p:ph type="sldNum" sz="quarter" idx="12"/>
          </p:nvPr>
        </p:nvSpPr>
        <p:spPr>
          <a:noFill/>
        </p:spPr>
        <p:txBody>
          <a:bodyPr/>
          <a:lstStyle/>
          <a:p>
            <a:fld id="{FE42007C-C0E4-4AB5-B19D-7A3FDF80AD36}" type="slidenum">
              <a:rPr lang="en-US" smtClean="0"/>
              <a:pPr/>
              <a:t>123</a:t>
            </a:fld>
            <a:endParaRPr lang="en-US" smtClean="0"/>
          </a:p>
        </p:txBody>
      </p:sp>
      <p:sp>
        <p:nvSpPr>
          <p:cNvPr id="140291" name="Rectangle 2"/>
          <p:cNvSpPr>
            <a:spLocks noGrp="1" noChangeArrowheads="1"/>
          </p:cNvSpPr>
          <p:nvPr>
            <p:ph type="title"/>
          </p:nvPr>
        </p:nvSpPr>
        <p:spPr/>
        <p:txBody>
          <a:bodyPr/>
          <a:lstStyle/>
          <a:p>
            <a:pPr eaLnBrk="1" hangingPunct="1"/>
            <a:r>
              <a:rPr lang="en-US" smtClean="0"/>
              <a:t>Outline – Part 2</a:t>
            </a:r>
          </a:p>
        </p:txBody>
      </p:sp>
      <p:sp>
        <p:nvSpPr>
          <p:cNvPr id="14029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b="1" u="sng"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124</a:t>
            </a:fld>
            <a:endParaRPr lang="en-US" smtClean="0"/>
          </a:p>
        </p:txBody>
      </p:sp>
      <p:sp>
        <p:nvSpPr>
          <p:cNvPr id="141315" name="Rectangle 2"/>
          <p:cNvSpPr>
            <a:spLocks noGrp="1" noChangeArrowheads="1"/>
          </p:cNvSpPr>
          <p:nvPr>
            <p:ph type="title"/>
          </p:nvPr>
        </p:nvSpPr>
        <p:spPr/>
        <p:txBody>
          <a:bodyPr/>
          <a:lstStyle/>
          <a:p>
            <a:pPr eaLnBrk="1" hangingPunct="1"/>
            <a:r>
              <a:rPr lang="en-US" smtClean="0"/>
              <a:t>Chapter 9 Overview</a:t>
            </a:r>
          </a:p>
        </p:txBody>
      </p:sp>
      <p:sp>
        <p:nvSpPr>
          <p:cNvPr id="141316" name="Rectangle 3"/>
          <p:cNvSpPr>
            <a:spLocks noGrp="1" noChangeArrowheads="1"/>
          </p:cNvSpPr>
          <p:nvPr>
            <p:ph type="body" idx="1"/>
          </p:nvPr>
        </p:nvSpPr>
        <p:spPr/>
        <p:txBody>
          <a:bodyPr/>
          <a:lstStyle/>
          <a:p>
            <a:pPr eaLnBrk="1" hangingPunct="1"/>
            <a:r>
              <a:rPr lang="en-US" smtClean="0"/>
              <a:t>Naming, identifiers</a:t>
            </a:r>
          </a:p>
          <a:p>
            <a:pPr eaLnBrk="1" hangingPunct="1"/>
            <a:r>
              <a:rPr lang="en-US" smtClean="0"/>
              <a:t>Architectures, interoperability</a:t>
            </a:r>
          </a:p>
          <a:p>
            <a:pPr lvl="1" eaLnBrk="1" hangingPunct="1"/>
            <a:r>
              <a:rPr lang="en-US" smtClean="0"/>
              <a:t>OAI: harvesting</a:t>
            </a:r>
          </a:p>
          <a:p>
            <a:pPr lvl="1" eaLnBrk="1" hangingPunct="1"/>
            <a:r>
              <a:rPr lang="en-US" smtClean="0"/>
              <a:t>SRU/SRW: federation</a:t>
            </a:r>
          </a:p>
          <a:p>
            <a:pPr eaLnBrk="1" hangingPunct="1"/>
            <a:r>
              <a:rPr lang="en-US" smtClean="0"/>
              <a:t>Preservation, archives</a:t>
            </a:r>
          </a:p>
          <a:p>
            <a:pPr lvl="1" eaLnBrk="1" hangingPunct="1"/>
            <a:r>
              <a:rPr lang="en-US" smtClean="0"/>
              <a:t>LOCKSS, UVC, emulation/migration</a:t>
            </a:r>
          </a:p>
          <a:p>
            <a:pPr eaLnBrk="1" hangingPunct="1"/>
            <a:r>
              <a:rPr lang="en-US" smtClean="0"/>
              <a:t>Scalability, storage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125</a:t>
            </a:fld>
            <a:endParaRPr lang="en-US" smtClean="0"/>
          </a:p>
        </p:txBody>
      </p:sp>
      <p:sp>
        <p:nvSpPr>
          <p:cNvPr id="142339" name="Rectangle 2"/>
          <p:cNvSpPr>
            <a:spLocks noGrp="1" noChangeArrowheads="1"/>
          </p:cNvSpPr>
          <p:nvPr>
            <p:ph type="title"/>
          </p:nvPr>
        </p:nvSpPr>
        <p:spPr/>
        <p:txBody>
          <a:bodyPr/>
          <a:lstStyle/>
          <a:p>
            <a:pPr eaLnBrk="1" hangingPunct="1"/>
            <a:r>
              <a:rPr lang="en-US" smtClean="0"/>
              <a:t>LOCKSS</a:t>
            </a:r>
          </a:p>
        </p:txBody>
      </p:sp>
      <p:sp>
        <p:nvSpPr>
          <p:cNvPr id="142340" name="Rectangle 3"/>
          <p:cNvSpPr>
            <a:spLocks noGrp="1" noChangeArrowheads="1"/>
          </p:cNvSpPr>
          <p:nvPr>
            <p:ph type="body" idx="1"/>
          </p:nvPr>
        </p:nvSpPr>
        <p:spPr>
          <a:xfrm>
            <a:off x="685800" y="1657350"/>
            <a:ext cx="8305800" cy="5048250"/>
          </a:xfrm>
        </p:spPr>
        <p:txBody>
          <a:bodyPr/>
          <a:lstStyle/>
          <a:p>
            <a:pPr eaLnBrk="1" hangingPunct="1"/>
            <a:r>
              <a:rPr lang="en-US" sz="2800" smtClean="0"/>
              <a:t>Lots of copies keep stuff safe</a:t>
            </a:r>
          </a:p>
          <a:p>
            <a:pPr eaLnBrk="1" hangingPunct="1"/>
            <a:r>
              <a:rPr lang="en-US" sz="2800" smtClean="0"/>
              <a:t>Stanford (Vicky Reich)</a:t>
            </a:r>
          </a:p>
          <a:p>
            <a:pPr eaLnBrk="1" hangingPunct="1"/>
            <a:r>
              <a:rPr lang="en-US" sz="2800" smtClean="0"/>
              <a:t>Initial focus on lower levels</a:t>
            </a:r>
          </a:p>
          <a:p>
            <a:pPr eaLnBrk="1" hangingPunct="1"/>
            <a:r>
              <a:rPr lang="en-US" sz="2800" smtClean="0"/>
              <a:t>Initial content: journals</a:t>
            </a:r>
          </a:p>
          <a:p>
            <a:pPr eaLnBrk="1" hangingPunct="1"/>
            <a:r>
              <a:rPr lang="en-US" sz="2800" smtClean="0"/>
              <a:t>Emory (Martin Halbert)</a:t>
            </a:r>
          </a:p>
          <a:p>
            <a:pPr lvl="1" eaLnBrk="1" hangingPunct="1"/>
            <a:r>
              <a:rPr lang="en-US" sz="2400" smtClean="0"/>
              <a:t>Help deploy and adapt</a:t>
            </a:r>
          </a:p>
          <a:p>
            <a:pPr lvl="1" eaLnBrk="1" hangingPunct="1"/>
            <a:r>
              <a:rPr lang="en-US" sz="2400" smtClean="0"/>
              <a:t>Help apply in other contexts</a:t>
            </a:r>
          </a:p>
          <a:p>
            <a:pPr lvl="2" eaLnBrk="1" hangingPunct="1"/>
            <a:r>
              <a:rPr lang="en-US" sz="2000" smtClean="0"/>
              <a:t>Another registry</a:t>
            </a:r>
          </a:p>
          <a:p>
            <a:pPr lvl="2" eaLnBrk="1" hangingPunct="1"/>
            <a:r>
              <a:rPr lang="en-US" sz="2000" smtClean="0"/>
              <a:t>Set of publisher manifests (information providers)</a:t>
            </a:r>
          </a:p>
          <a:p>
            <a:pPr lvl="2" eaLnBrk="1" hangingPunct="1"/>
            <a:r>
              <a:rPr lang="en-US" sz="2000" smtClean="0"/>
              <a:t>Set of storage systems (archival storage)</a:t>
            </a:r>
          </a:p>
          <a:p>
            <a:pPr lvl="1" eaLnBrk="1" hangingPunct="1"/>
            <a:r>
              <a:rPr lang="en-US" sz="2400" smtClean="0"/>
              <a:t>NDIIP: AmericanSouth, MetaArchive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126</a:t>
            </a:fld>
            <a:endParaRPr lang="en-US" smtClean="0"/>
          </a:p>
        </p:txBody>
      </p:sp>
      <p:sp>
        <p:nvSpPr>
          <p:cNvPr id="143363" name="Rectangle 2"/>
          <p:cNvSpPr>
            <a:spLocks noGrp="1" noChangeArrowheads="1"/>
          </p:cNvSpPr>
          <p:nvPr>
            <p:ph type="title"/>
          </p:nvPr>
        </p:nvSpPr>
        <p:spPr/>
        <p:txBody>
          <a:bodyPr/>
          <a:lstStyle/>
          <a:p>
            <a:pPr eaLnBrk="1" hangingPunct="1"/>
            <a:r>
              <a:rPr lang="en-US" sz="4000" smtClean="0"/>
              <a:t>Digitization and Preservation</a:t>
            </a:r>
            <a:br>
              <a:rPr lang="en-US" sz="4000" smtClean="0"/>
            </a:br>
            <a:r>
              <a:rPr lang="en-US" sz="4000" smtClean="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smtClean="0"/>
              <a:t>Archivists worldwide</a:t>
            </a:r>
          </a:p>
          <a:p>
            <a:pPr eaLnBrk="1" hangingPunct="1">
              <a:lnSpc>
                <a:spcPct val="80000"/>
              </a:lnSpc>
            </a:pPr>
            <a:r>
              <a:rPr lang="en-US" sz="2400" smtClean="0"/>
              <a:t>International collaboration</a:t>
            </a:r>
          </a:p>
          <a:p>
            <a:pPr lvl="1" eaLnBrk="1" hangingPunct="1">
              <a:lnSpc>
                <a:spcPct val="80000"/>
              </a:lnSpc>
            </a:pPr>
            <a:r>
              <a:rPr lang="en-US" sz="2000" smtClean="0"/>
              <a:t>Million book project in US, China, India (Reddy, Chen, Balakrishnan)</a:t>
            </a:r>
          </a:p>
          <a:p>
            <a:pPr eaLnBrk="1" hangingPunct="1">
              <a:lnSpc>
                <a:spcPct val="80000"/>
              </a:lnSpc>
            </a:pPr>
            <a:r>
              <a:rPr lang="en-US" sz="2400" smtClean="0"/>
              <a:t>US Library of Congress</a:t>
            </a:r>
          </a:p>
          <a:p>
            <a:pPr lvl="1" eaLnBrk="1" hangingPunct="1">
              <a:lnSpc>
                <a:spcPct val="80000"/>
              </a:lnSpc>
            </a:pPr>
            <a:r>
              <a:rPr lang="en-US" sz="2000" smtClean="0"/>
              <a:t>Matching funds</a:t>
            </a:r>
          </a:p>
          <a:p>
            <a:pPr lvl="1" eaLnBrk="1" hangingPunct="1">
              <a:lnSpc>
                <a:spcPct val="80000"/>
              </a:lnSpc>
            </a:pPr>
            <a:r>
              <a:rPr lang="en-US" sz="2000" smtClean="0"/>
              <a:t>American Memory</a:t>
            </a:r>
          </a:p>
          <a:p>
            <a:pPr lvl="1" eaLnBrk="1" hangingPunct="1">
              <a:lnSpc>
                <a:spcPct val="80000"/>
              </a:lnSpc>
            </a:pPr>
            <a:r>
              <a:rPr lang="en-US" sz="2000" smtClean="0"/>
              <a:t>Infrastructure: NDIIP</a:t>
            </a:r>
          </a:p>
          <a:p>
            <a:pPr eaLnBrk="1" hangingPunct="1">
              <a:lnSpc>
                <a:spcPct val="80000"/>
              </a:lnSpc>
            </a:pPr>
            <a:r>
              <a:rPr lang="en-US" sz="2400" smtClean="0"/>
              <a:t>Dutch National Library + IBM</a:t>
            </a:r>
          </a:p>
          <a:p>
            <a:pPr eaLnBrk="1" hangingPunct="1">
              <a:lnSpc>
                <a:spcPct val="80000"/>
              </a:lnSpc>
            </a:pPr>
            <a:r>
              <a:rPr lang="en-US" sz="2400" smtClean="0"/>
              <a:t>Associations: ARL, DLF</a:t>
            </a:r>
          </a:p>
          <a:p>
            <a:pPr eaLnBrk="1" hangingPunct="1">
              <a:lnSpc>
                <a:spcPct val="80000"/>
              </a:lnSpc>
            </a:pPr>
            <a:r>
              <a:rPr lang="en-US" sz="2400" smtClean="0"/>
              <a:t>People</a:t>
            </a:r>
          </a:p>
          <a:p>
            <a:pPr lvl="1" eaLnBrk="1" hangingPunct="1">
              <a:lnSpc>
                <a:spcPct val="80000"/>
              </a:lnSpc>
            </a:pPr>
            <a:r>
              <a:rPr lang="en-US" sz="2000" smtClean="0"/>
              <a:t>Harnad: Self-archiving movement</a:t>
            </a:r>
          </a:p>
          <a:p>
            <a:pPr lvl="1" eaLnBrk="1" hangingPunct="1">
              <a:lnSpc>
                <a:spcPct val="80000"/>
              </a:lnSpc>
            </a:pPr>
            <a:r>
              <a:rPr lang="en-US" sz="2000" smtClean="0"/>
              <a:t>Lorie: Universal virtual computer</a:t>
            </a:r>
          </a:p>
          <a:p>
            <a:pPr lvl="1" eaLnBrk="1" hangingPunct="1">
              <a:lnSpc>
                <a:spcPct val="80000"/>
              </a:lnSpc>
            </a:pPr>
            <a:r>
              <a:rPr lang="en-US" sz="2000" smtClean="0"/>
              <a:t>Gladney: technology, philosophy (http://home.pacbell.net/hgladney/ddq_3_1.htm)</a:t>
            </a:r>
          </a:p>
          <a:p>
            <a:pPr lvl="1" eaLnBrk="1" hangingPunct="1">
              <a:lnSpc>
                <a:spcPct val="80000"/>
              </a:lnSpc>
            </a:pPr>
            <a:r>
              <a:rPr lang="en-US" sz="2000" smtClean="0"/>
              <a:t>Besser, Trant,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127</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128</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129</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p>
            <a:fld id="{3F7613B2-0E89-48B7-9788-2138F76B0292}" type="slidenum">
              <a:rPr lang="en-US" smtClean="0"/>
              <a:pPr/>
              <a:t>13</a:t>
            </a:fld>
            <a:endParaRPr lang="en-US" smtClean="0"/>
          </a:p>
        </p:txBody>
      </p:sp>
      <p:sp>
        <p:nvSpPr>
          <p:cNvPr id="45059" name="Rectangle 2"/>
          <p:cNvSpPr>
            <a:spLocks noGrp="1" noChangeArrowheads="1"/>
          </p:cNvSpPr>
          <p:nvPr>
            <p:ph type="title"/>
          </p:nvPr>
        </p:nvSpPr>
        <p:spPr/>
        <p:txBody>
          <a:bodyPr/>
          <a:lstStyle/>
          <a:p>
            <a:pPr eaLnBrk="1" hangingPunct="1"/>
            <a:r>
              <a:rPr lang="en-US" smtClean="0"/>
              <a:t>How to organize a DL course?</a:t>
            </a:r>
          </a:p>
        </p:txBody>
      </p:sp>
      <p:sp>
        <p:nvSpPr>
          <p:cNvPr id="45060" name="Rectangle 3"/>
          <p:cNvSpPr>
            <a:spLocks noGrp="1" noChangeArrowheads="1"/>
          </p:cNvSpPr>
          <p:nvPr>
            <p:ph type="body" idx="1"/>
          </p:nvPr>
        </p:nvSpPr>
        <p:spPr>
          <a:xfrm>
            <a:off x="457200" y="1600200"/>
            <a:ext cx="8229600" cy="5257800"/>
          </a:xfrm>
        </p:spPr>
        <p:txBody>
          <a:bodyPr/>
          <a:lstStyle/>
          <a:p>
            <a:pPr eaLnBrk="1" hangingPunct="1">
              <a:lnSpc>
                <a:spcPct val="90000"/>
              </a:lnSpc>
            </a:pPr>
            <a:r>
              <a:rPr lang="en-US" smtClean="0"/>
              <a:t>Various frameworks</a:t>
            </a:r>
          </a:p>
          <a:p>
            <a:pPr lvl="1" eaLnBrk="1" hangingPunct="1">
              <a:lnSpc>
                <a:spcPct val="90000"/>
              </a:lnSpc>
            </a:pPr>
            <a:r>
              <a:rPr lang="en-US" smtClean="0"/>
              <a:t>What, Why, How</a:t>
            </a:r>
          </a:p>
          <a:p>
            <a:pPr lvl="1" eaLnBrk="1" hangingPunct="1">
              <a:lnSpc>
                <a:spcPct val="90000"/>
              </a:lnSpc>
            </a:pPr>
            <a:r>
              <a:rPr lang="en-US" smtClean="0"/>
              <a:t>History, Current status, Future (research)</a:t>
            </a:r>
          </a:p>
          <a:p>
            <a:pPr lvl="1" eaLnBrk="1" hangingPunct="1">
              <a:lnSpc>
                <a:spcPct val="90000"/>
              </a:lnSpc>
            </a:pPr>
            <a:r>
              <a:rPr lang="en-US" smtClean="0"/>
              <a:t>Economics: open source, sustainability</a:t>
            </a:r>
          </a:p>
          <a:p>
            <a:pPr lvl="1" eaLnBrk="1" hangingPunct="1">
              <a:lnSpc>
                <a:spcPct val="90000"/>
              </a:lnSpc>
            </a:pPr>
            <a:r>
              <a:rPr lang="en-US" smtClean="0"/>
              <a:t>Social: users/patrons, management</a:t>
            </a:r>
          </a:p>
          <a:p>
            <a:pPr lvl="1" eaLnBrk="1" hangingPunct="1">
              <a:lnSpc>
                <a:spcPct val="90000"/>
              </a:lnSpc>
            </a:pPr>
            <a:r>
              <a:rPr lang="en-US" smtClean="0"/>
              <a:t>Technical: HCI, HT, IR, LIS, Web</a:t>
            </a:r>
          </a:p>
          <a:p>
            <a:pPr eaLnBrk="1" hangingPunct="1">
              <a:lnSpc>
                <a:spcPct val="90000"/>
              </a:lnSpc>
            </a:pPr>
            <a:r>
              <a:rPr lang="en-US" smtClean="0"/>
              <a:t>Suggest that concept maps be drawn by readers to help in working with this book</a:t>
            </a:r>
          </a:p>
          <a:p>
            <a:pPr eaLnBrk="1" hangingPunct="1">
              <a:lnSpc>
                <a:spcPct val="90000"/>
              </a:lnSpc>
            </a:pPr>
            <a:r>
              <a:rPr lang="en-US" smtClean="0"/>
              <a:t>Instructors can access “expert” maps with IHMC tools</a:t>
            </a:r>
            <a:endParaRPr lang="en-US" sz="3600" smtClean="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130</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4"/>
          <p:cNvSpPr>
            <a:spLocks noGrp="1"/>
          </p:cNvSpPr>
          <p:nvPr>
            <p:ph type="sldNum" sz="quarter" idx="12"/>
          </p:nvPr>
        </p:nvSpPr>
        <p:spPr>
          <a:noFill/>
        </p:spPr>
        <p:txBody>
          <a:bodyPr/>
          <a:lstStyle/>
          <a:p>
            <a:fld id="{59A5E2FB-F111-42E5-BCCA-E283314DB7BD}" type="slidenum">
              <a:rPr lang="en-US" smtClean="0"/>
              <a:pPr/>
              <a:t>131</a:t>
            </a:fld>
            <a:endParaRPr lang="en-US" smtClean="0"/>
          </a:p>
        </p:txBody>
      </p:sp>
      <p:sp>
        <p:nvSpPr>
          <p:cNvPr id="148483" name="Rectangle 2"/>
          <p:cNvSpPr>
            <a:spLocks noGrp="1" noChangeArrowheads="1"/>
          </p:cNvSpPr>
          <p:nvPr>
            <p:ph type="title"/>
          </p:nvPr>
        </p:nvSpPr>
        <p:spPr>
          <a:xfrm>
            <a:off x="228600" y="285750"/>
            <a:ext cx="8763000" cy="1143000"/>
          </a:xfrm>
        </p:spPr>
        <p:txBody>
          <a:bodyPr/>
          <a:lstStyle/>
          <a:p>
            <a:pPr eaLnBrk="1" hangingPunct="1"/>
            <a:r>
              <a:rPr lang="en-US" b="1" smtClean="0">
                <a:solidFill>
                  <a:schemeClr val="tx1"/>
                </a:solidFill>
              </a:rPr>
              <a:t>Tiered Model of Interoperability</a:t>
            </a:r>
          </a:p>
        </p:txBody>
      </p:sp>
      <p:sp>
        <p:nvSpPr>
          <p:cNvPr id="148484" name="Text Box 3"/>
          <p:cNvSpPr txBox="1">
            <a:spLocks noChangeArrowheads="1"/>
          </p:cNvSpPr>
          <p:nvPr/>
        </p:nvSpPr>
        <p:spPr bwMode="auto">
          <a:xfrm>
            <a:off x="381000" y="2057400"/>
            <a:ext cx="8458200" cy="812800"/>
          </a:xfrm>
          <a:prstGeom prst="rect">
            <a:avLst/>
          </a:prstGeom>
          <a:noFill/>
          <a:ln w="508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4400" b="0">
                <a:latin typeface="Times New Roman" pitchFamily="18" charset="0"/>
              </a:rPr>
              <a:t>Mediator services</a:t>
            </a:r>
          </a:p>
        </p:txBody>
      </p:sp>
      <p:sp>
        <p:nvSpPr>
          <p:cNvPr id="148485" name="Text Box 4"/>
          <p:cNvSpPr txBox="1">
            <a:spLocks noChangeArrowheads="1"/>
          </p:cNvSpPr>
          <p:nvPr/>
        </p:nvSpPr>
        <p:spPr bwMode="auto">
          <a:xfrm>
            <a:off x="381000" y="3429000"/>
            <a:ext cx="8458200" cy="812800"/>
          </a:xfrm>
          <a:prstGeom prst="rect">
            <a:avLst/>
          </a:prstGeom>
          <a:noFill/>
          <a:ln w="508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4400" b="0">
                <a:latin typeface="Times New Roman" pitchFamily="18" charset="0"/>
              </a:rPr>
              <a:t>Metadata harvesting</a:t>
            </a:r>
          </a:p>
        </p:txBody>
      </p:sp>
      <p:sp>
        <p:nvSpPr>
          <p:cNvPr id="148486" name="Text Box 5"/>
          <p:cNvSpPr txBox="1">
            <a:spLocks noChangeArrowheads="1"/>
          </p:cNvSpPr>
          <p:nvPr/>
        </p:nvSpPr>
        <p:spPr bwMode="auto">
          <a:xfrm>
            <a:off x="381000" y="4724400"/>
            <a:ext cx="8458200" cy="812800"/>
          </a:xfrm>
          <a:prstGeom prst="rect">
            <a:avLst/>
          </a:prstGeom>
          <a:noFill/>
          <a:ln w="508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4400" b="0">
                <a:latin typeface="Times New Roman" pitchFamily="18" charset="0"/>
              </a:rPr>
              <a:t>Document models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132</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133</a:t>
            </a:fld>
            <a:endParaRPr lang="en-US" smtClean="0"/>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134</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smtClean="0"/>
              <a:t>Crow, R. “Institutional repository checklist and resource guide”, SPARC, Washington, D.C., USA</a:t>
            </a:r>
          </a:p>
          <a:p>
            <a:pPr eaLnBrk="1" hangingPunct="1">
              <a:lnSpc>
                <a:spcPct val="90000"/>
              </a:lnSpc>
            </a:pPr>
            <a:r>
              <a:rPr lang="en-US" smtClean="0"/>
              <a:t>www.arl.org/sparc/IR/IR_Guide_v1.pdf</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135</a:t>
            </a:fld>
            <a:endParaRPr lang="en-US" smtClean="0"/>
          </a:p>
        </p:txBody>
      </p:sp>
      <p:sp>
        <p:nvSpPr>
          <p:cNvPr id="152579" name="Rectangle 2"/>
          <p:cNvSpPr>
            <a:spLocks noGrp="1" noChangeArrowheads="1"/>
          </p:cNvSpPr>
          <p:nvPr>
            <p:ph type="title"/>
          </p:nvPr>
        </p:nvSpPr>
        <p:spPr/>
        <p:txBody>
          <a:bodyPr/>
          <a:lstStyle/>
          <a:p>
            <a:pPr eaLnBrk="1" hangingPunct="1"/>
            <a:r>
              <a:rPr lang="en-US" smtClean="0"/>
              <a:t>Institutional Repositories - 2</a:t>
            </a:r>
          </a:p>
        </p:txBody>
      </p:sp>
      <p:sp>
        <p:nvSpPr>
          <p:cNvPr id="152580" name="Rectangle 3"/>
          <p:cNvSpPr>
            <a:spLocks noGrp="1" noChangeArrowheads="1"/>
          </p:cNvSpPr>
          <p:nvPr>
            <p:ph type="body" idx="1"/>
          </p:nvPr>
        </p:nvSpPr>
        <p:spPr>
          <a:xfrm>
            <a:off x="457200" y="1600200"/>
            <a:ext cx="8534400" cy="5029200"/>
          </a:xfrm>
        </p:spPr>
        <p:txBody>
          <a:bodyPr/>
          <a:lstStyle/>
          <a:p>
            <a:pPr eaLnBrk="1" hangingPunct="1"/>
            <a:r>
              <a:rPr lang="en-US" sz="280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smtClean="0"/>
              <a:t>Lynch, C.A. In ARL Bimonthly Report 226, pp. 1-7, Feb. 2003, www.arl.org/newsltr/226/ir.html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136</a:t>
            </a:fld>
            <a:endParaRPr lang="en-US" smtClean="0"/>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137</a:t>
            </a:fld>
            <a:endParaRPr lang="en-US" smtClean="0"/>
          </a:p>
        </p:txBody>
      </p:sp>
      <p:sp>
        <p:nvSpPr>
          <p:cNvPr id="154627" name="Rectangle 2"/>
          <p:cNvSpPr>
            <a:spLocks noGrp="1" noChangeArrowheads="1"/>
          </p:cNvSpPr>
          <p:nvPr>
            <p:ph type="title"/>
          </p:nvPr>
        </p:nvSpPr>
        <p:spPr>
          <a:xfrm>
            <a:off x="0" y="228600"/>
            <a:ext cx="9144000" cy="685800"/>
          </a:xfrm>
        </p:spPr>
        <p:txBody>
          <a:bodyPr/>
          <a:lstStyle/>
          <a:p>
            <a:pPr eaLnBrk="1" hangingPunct="1"/>
            <a:r>
              <a:rPr lang="en-US" smtClean="0">
                <a:solidFill>
                  <a:srgbClr val="FF0000"/>
                </a:solidFill>
              </a:rPr>
              <a:t/>
            </a:r>
            <a:br>
              <a:rPr lang="en-US" smtClean="0">
                <a:solidFill>
                  <a:srgbClr val="FF0000"/>
                </a:solidFill>
              </a:rPr>
            </a:br>
            <a:r>
              <a:rPr lang="en-US" sz="4000" smtClean="0"/>
              <a:t>Goals of Institutional Repositories </a:t>
            </a:r>
            <a:br>
              <a:rPr lang="en-US" sz="4000" smtClean="0"/>
            </a:br>
            <a:r>
              <a:rPr lang="en-US" sz="4000" smtClean="0"/>
              <a:t>(by Steven Harnad, U. Southampton)</a:t>
            </a:r>
            <a:r>
              <a:rPr lang="en-US" smtClean="0">
                <a:solidFill>
                  <a:srgbClr val="FF0000"/>
                </a:solidFill>
              </a:rPr>
              <a:t/>
            </a:r>
            <a:br>
              <a:rPr lang="en-US" smtClean="0">
                <a:solidFill>
                  <a:srgbClr val="FF0000"/>
                </a:solidFill>
              </a:rPr>
            </a:br>
            <a:endParaRPr lang="en-US" smtClean="0">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Preservation of materials </a:t>
            </a:r>
            <a:r>
              <a:rPr lang="en-US" sz="2800" smtClean="0">
                <a:effectLst>
                  <a:outerShdw blurRad="38100" dist="38100" dir="2700000" algn="tl">
                    <a:srgbClr val="C0C0C0"/>
                  </a:outerShdw>
                </a:effectLst>
                <a:latin typeface="Times New Roman"/>
              </a:rPr>
              <a:t>–</a:t>
            </a:r>
            <a:r>
              <a:rPr lang="en-US" sz="2800" smtClean="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Electronic Publishing of journals, books, posters, maps, audio, video  and other multimedia objects</a:t>
            </a:r>
            <a:endParaRPr lang="en-US" smtClean="0">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5"/>
          <p:cNvSpPr>
            <a:spLocks noGrp="1"/>
          </p:cNvSpPr>
          <p:nvPr>
            <p:ph type="sldNum" sz="quarter" idx="12"/>
          </p:nvPr>
        </p:nvSpPr>
        <p:spPr>
          <a:noFill/>
        </p:spPr>
        <p:txBody>
          <a:bodyPr/>
          <a:lstStyle/>
          <a:p>
            <a:fld id="{7B426C83-99D4-4D19-B623-4708C65006BD}" type="slidenum">
              <a:rPr lang="en-US" smtClean="0"/>
              <a:pPr/>
              <a:t>138</a:t>
            </a:fld>
            <a:endParaRPr lang="en-US" smtClean="0"/>
          </a:p>
        </p:txBody>
      </p:sp>
      <p:sp>
        <p:nvSpPr>
          <p:cNvPr id="155651" name="Rectangle 2"/>
          <p:cNvSpPr>
            <a:spLocks noGrp="1" noChangeArrowheads="1"/>
          </p:cNvSpPr>
          <p:nvPr>
            <p:ph type="title"/>
          </p:nvPr>
        </p:nvSpPr>
        <p:spPr/>
        <p:txBody>
          <a:bodyPr/>
          <a:lstStyle/>
          <a:p>
            <a:pPr eaLnBrk="1" hangingPunct="1"/>
            <a:r>
              <a:rPr lang="en-US" smtClean="0"/>
              <a:t>Outline – Part 2</a:t>
            </a:r>
          </a:p>
        </p:txBody>
      </p:sp>
      <p:sp>
        <p:nvSpPr>
          <p:cNvPr id="15565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b="1" u="sng"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139</a:t>
            </a:fld>
            <a:endParaRPr lang="en-US" smtClean="0"/>
          </a:p>
        </p:txBody>
      </p:sp>
      <p:sp>
        <p:nvSpPr>
          <p:cNvPr id="156675" name="Rectangle 2"/>
          <p:cNvSpPr>
            <a:spLocks noGrp="1" noChangeArrowheads="1"/>
          </p:cNvSpPr>
          <p:nvPr>
            <p:ph type="title"/>
          </p:nvPr>
        </p:nvSpPr>
        <p:spPr/>
        <p:txBody>
          <a:bodyPr/>
          <a:lstStyle/>
          <a:p>
            <a:pPr eaLnBrk="1" hangingPunct="1"/>
            <a:r>
              <a:rPr lang="en-US" smtClean="0"/>
              <a:t>Chapter 10 Overview</a:t>
            </a:r>
          </a:p>
        </p:txBody>
      </p:sp>
      <p:sp>
        <p:nvSpPr>
          <p:cNvPr id="156676" name="Rectangle 3"/>
          <p:cNvSpPr>
            <a:spLocks noGrp="1" noChangeArrowheads="1"/>
          </p:cNvSpPr>
          <p:nvPr>
            <p:ph type="body" idx="1"/>
          </p:nvPr>
        </p:nvSpPr>
        <p:spPr/>
        <p:txBody>
          <a:bodyPr/>
          <a:lstStyle/>
          <a:p>
            <a:pPr eaLnBrk="1" hangingPunct="1"/>
            <a:r>
              <a:rPr lang="en-US" smtClean="0"/>
              <a:t>Taxonomy of services</a:t>
            </a:r>
          </a:p>
          <a:p>
            <a:pPr eaLnBrk="1" hangingPunct="1"/>
            <a:r>
              <a:rPr lang="en-US" smtClean="0"/>
              <a:t>Ontology, composition, reuse</a:t>
            </a:r>
          </a:p>
          <a:p>
            <a:pPr eaLnBrk="1" hangingPunct="1"/>
            <a:r>
              <a:rPr lang="en-US" smtClean="0"/>
              <a:t>Evaluation</a:t>
            </a:r>
          </a:p>
          <a:p>
            <a:pPr eaLnBrk="1" hangingPunct="1"/>
            <a:r>
              <a:rPr lang="en-US" smtClean="0"/>
              <a:t>Key services in-depth:</a:t>
            </a:r>
          </a:p>
          <a:p>
            <a:pPr lvl="1" eaLnBrk="1" hangingPunct="1"/>
            <a:r>
              <a:rPr lang="en-US" smtClean="0"/>
              <a:t>Crawling, indexing</a:t>
            </a:r>
          </a:p>
          <a:p>
            <a:pPr lvl="1" eaLnBrk="1" hangingPunct="1"/>
            <a:r>
              <a:rPr lang="en-US" smtClean="0"/>
              <a:t>Clustering, classifying</a:t>
            </a:r>
          </a:p>
          <a:p>
            <a:pPr lvl="1" eaLnBrk="1" hangingPunct="1"/>
            <a:r>
              <a:rPr lang="en-US" smtClean="0"/>
              <a:t>Recommending, using social networks</a:t>
            </a:r>
          </a:p>
          <a:p>
            <a:pPr lvl="1" eaLnBrk="1" hangingPunct="1"/>
            <a:r>
              <a:rPr lang="en-US" smtClean="0"/>
              <a:t>Logging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noFill/>
        </p:spPr>
        <p:txBody>
          <a:bodyPr/>
          <a:lstStyle/>
          <a:p>
            <a:fld id="{1F8B0167-95EC-4989-8B6C-76CE836A0A3A}" type="slidenum">
              <a:rPr lang="en-US" smtClean="0"/>
              <a:pPr/>
              <a:t>14</a:t>
            </a:fld>
            <a:endParaRPr lang="en-US" smtClean="0"/>
          </a:p>
        </p:txBody>
      </p:sp>
      <p:graphicFrame>
        <p:nvGraphicFramePr>
          <p:cNvPr id="1667171" name="Group 99"/>
          <p:cNvGraphicFramePr>
            <a:graphicFrameLocks noGrp="1"/>
          </p:cNvGraphicFramePr>
          <p:nvPr/>
        </p:nvGraphicFramePr>
        <p:xfrm>
          <a:off x="381000" y="228600"/>
          <a:ext cx="8077200" cy="6339840"/>
        </p:xfrm>
        <a:graphic>
          <a:graphicData uri="http://schemas.openxmlformats.org/drawingml/2006/table">
            <a:tbl>
              <a:tblPr/>
              <a:tblGrid>
                <a:gridCol w="4038600"/>
                <a:gridCol w="4038600"/>
              </a:tblGrid>
              <a:tr h="7620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CC2001 Information Management Areas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 Information models and systems*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IM8. Distributed DBs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IM2. Database systems*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IM9. Physical DB design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IM3. Data modeling*</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IM10. Data mining</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IM4. Relational DBs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IM11. Information storage and retrieval</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IM5. Database query languages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IM12. Hypertext and hypermedia</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IM6. Relational DB design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IM13. Multimedia information &amp; systems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IM7. Transaction processing</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IM14. Digital libraries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bl>
          </a:graphicData>
        </a:graphic>
      </p:graphicFrame>
      <p:sp>
        <p:nvSpPr>
          <p:cNvPr id="46111" name="Rectangle 100"/>
          <p:cNvSpPr>
            <a:spLocks noChangeArrowheads="1"/>
          </p:cNvSpPr>
          <p:nvPr/>
        </p:nvSpPr>
        <p:spPr bwMode="auto">
          <a:xfrm>
            <a:off x="3429000" y="6491288"/>
            <a:ext cx="2139950" cy="366712"/>
          </a:xfrm>
          <a:prstGeom prst="rect">
            <a:avLst/>
          </a:prstGeom>
          <a:noFill/>
          <a:ln w="9525">
            <a:noFill/>
            <a:miter lim="800000"/>
            <a:headEnd/>
            <a:tailEnd/>
          </a:ln>
        </p:spPr>
        <p:txBody>
          <a:bodyPr wrap="none" anchor="ctr">
            <a:spAutoFit/>
          </a:bodyPr>
          <a:lstStyle/>
          <a:p>
            <a:r>
              <a:rPr lang="en-US" b="0"/>
              <a:t>* Core components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140</a:t>
            </a:fld>
            <a:endParaRPr lang="en-US" smtClean="0"/>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141</a:t>
            </a:fld>
            <a:endParaRPr lang="en-US" smtClean="0"/>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smtClean="0"/>
              <a:t>Ontology: Applications</a:t>
            </a:r>
          </a:p>
        </p:txBody>
      </p:sp>
      <p:sp>
        <p:nvSpPr>
          <p:cNvPr id="158724" name="Rectangle 3"/>
          <p:cNvSpPr>
            <a:spLocks noGrp="1" noChangeArrowheads="1"/>
          </p:cNvSpPr>
          <p:nvPr>
            <p:ph type="body" idx="1"/>
          </p:nvPr>
        </p:nvSpPr>
        <p:spPr>
          <a:xfrm>
            <a:off x="609600" y="1600200"/>
            <a:ext cx="8229600" cy="4616450"/>
          </a:xfrm>
        </p:spPr>
        <p:txBody>
          <a:bodyPr/>
          <a:lstStyle/>
          <a:p>
            <a:pPr eaLnBrk="1" hangingPunct="1">
              <a:lnSpc>
                <a:spcPct val="90000"/>
              </a:lnSpc>
            </a:pPr>
            <a:r>
              <a:rPr lang="en-US" smtClean="0"/>
              <a:t>Expand definition of minimal DL by characterizing</a:t>
            </a:r>
          </a:p>
          <a:p>
            <a:pPr lvl="1" eaLnBrk="1" hangingPunct="1">
              <a:lnSpc>
                <a:spcPct val="90000"/>
              </a:lnSpc>
            </a:pPr>
            <a:r>
              <a:rPr lang="en-US" smtClean="0"/>
              <a:t>typical DL services </a:t>
            </a:r>
          </a:p>
          <a:p>
            <a:pPr lvl="1" eaLnBrk="1" hangingPunct="1">
              <a:lnSpc>
                <a:spcPct val="90000"/>
              </a:lnSpc>
            </a:pPr>
            <a:r>
              <a:rPr lang="en-US" smtClean="0"/>
              <a:t>in the context of “employs” and “produces” relationships</a:t>
            </a:r>
          </a:p>
          <a:p>
            <a:pPr eaLnBrk="1" hangingPunct="1">
              <a:lnSpc>
                <a:spcPct val="90000"/>
              </a:lnSpc>
            </a:pPr>
            <a:r>
              <a:rPr lang="en-US" smtClean="0"/>
              <a:t>Use characterization to:</a:t>
            </a:r>
          </a:p>
          <a:p>
            <a:pPr lvl="1" eaLnBrk="1" hangingPunct="1">
              <a:lnSpc>
                <a:spcPct val="90000"/>
              </a:lnSpc>
            </a:pPr>
            <a:r>
              <a:rPr lang="en-US" smtClean="0"/>
              <a:t>Reason about how DL services can be built from other DL components</a:t>
            </a:r>
          </a:p>
          <a:p>
            <a:pPr lvl="1" eaLnBrk="1" hangingPunct="1">
              <a:lnSpc>
                <a:spcPct val="90000"/>
              </a:lnSpc>
            </a:pPr>
            <a:r>
              <a:rPr lang="en-US" smtClean="0"/>
              <a:t>As well as be composed with other services through extension or reuse</a:t>
            </a:r>
          </a:p>
          <a:p>
            <a:pPr eaLnBrk="1" hangingPunct="1">
              <a:lnSpc>
                <a:spcPct val="90000"/>
              </a:lnSpc>
            </a:pPr>
            <a:endParaRPr lang="en-US" smtClean="0"/>
          </a:p>
          <a:p>
            <a:pPr lvl="1"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142</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143</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smtClean="0"/>
              <a:t>Ontology: Applications</a:t>
            </a:r>
          </a:p>
        </p:txBody>
      </p:sp>
      <p:graphicFrame>
        <p:nvGraphicFramePr>
          <p:cNvPr id="17410" name="Object 1029"/>
          <p:cNvGraphicFramePr>
            <a:graphicFrameLocks noChangeAspect="1"/>
          </p:cNvGraphicFramePr>
          <p:nvPr>
            <p:ph type="body" idx="1"/>
          </p:nvPr>
        </p:nvGraphicFramePr>
        <p:xfrm>
          <a:off x="381000" y="1219200"/>
          <a:ext cx="8534400" cy="5465763"/>
        </p:xfrm>
        <a:graphic>
          <a:graphicData uri="http://schemas.openxmlformats.org/presentationml/2006/ole">
            <p:oleObj spid="_x0000_s17410" name="Bitmap Image" r:id="rId4" imgW="9038095" imgH="5571429" progId="Paint.Picture">
              <p:embed/>
            </p:oleObj>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144</a:t>
            </a:fld>
            <a:endParaRPr lang="en-US" smtClean="0"/>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145</a:t>
            </a:fld>
            <a:endParaRPr lang="en-US" smtClean="0"/>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146</a:t>
            </a:fld>
            <a:endParaRPr lang="en-US" smtClean="0"/>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smtClean="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smtClean="0"/>
              <a:t>Log analysis</a:t>
            </a:r>
          </a:p>
          <a:p>
            <a:pPr lvl="1" eaLnBrk="1" hangingPunct="1">
              <a:lnSpc>
                <a:spcPct val="90000"/>
              </a:lnSpc>
            </a:pPr>
            <a:r>
              <a:rPr lang="en-US" sz="2400" smtClean="0"/>
              <a:t>is a source of information on:</a:t>
            </a:r>
          </a:p>
          <a:p>
            <a:pPr lvl="2" eaLnBrk="1" hangingPunct="1">
              <a:lnSpc>
                <a:spcPct val="90000"/>
              </a:lnSpc>
            </a:pPr>
            <a:r>
              <a:rPr lang="en-US" sz="2000" smtClean="0"/>
              <a:t>How patrons really use DL services</a:t>
            </a:r>
          </a:p>
          <a:p>
            <a:pPr lvl="2" eaLnBrk="1" hangingPunct="1">
              <a:lnSpc>
                <a:spcPct val="90000"/>
              </a:lnSpc>
            </a:pPr>
            <a:r>
              <a:rPr lang="en-US" sz="2000" smtClean="0"/>
              <a:t>How systems behave while supporting user information seeking activities</a:t>
            </a:r>
          </a:p>
          <a:p>
            <a:pPr eaLnBrk="1" hangingPunct="1">
              <a:lnSpc>
                <a:spcPct val="90000"/>
              </a:lnSpc>
            </a:pPr>
            <a:r>
              <a:rPr lang="en-US" sz="2800" smtClean="0"/>
              <a:t>Used to:</a:t>
            </a:r>
          </a:p>
          <a:p>
            <a:pPr lvl="1" eaLnBrk="1" hangingPunct="1">
              <a:lnSpc>
                <a:spcPct val="90000"/>
              </a:lnSpc>
            </a:pPr>
            <a:r>
              <a:rPr lang="en-US" sz="2400" smtClean="0"/>
              <a:t>Evaluate and enhance services</a:t>
            </a:r>
          </a:p>
          <a:p>
            <a:pPr lvl="1" eaLnBrk="1" hangingPunct="1">
              <a:lnSpc>
                <a:spcPct val="90000"/>
              </a:lnSpc>
            </a:pPr>
            <a:r>
              <a:rPr lang="en-US" sz="2400" smtClean="0"/>
              <a:t>Guide allocation of resources</a:t>
            </a:r>
          </a:p>
          <a:p>
            <a:pPr eaLnBrk="1" hangingPunct="1">
              <a:lnSpc>
                <a:spcPct val="90000"/>
              </a:lnSpc>
            </a:pPr>
            <a:r>
              <a:rPr lang="en-US" sz="2800" smtClean="0"/>
              <a:t>Common practice in the web setting</a:t>
            </a:r>
          </a:p>
          <a:p>
            <a:pPr lvl="1" eaLnBrk="1" hangingPunct="1">
              <a:lnSpc>
                <a:spcPct val="90000"/>
              </a:lnSpc>
            </a:pPr>
            <a:r>
              <a:rPr lang="en-US" sz="2400" smtClean="0"/>
              <a:t>Supported by web servers, proxy caches</a:t>
            </a:r>
          </a:p>
          <a:p>
            <a:pPr eaLnBrk="1" hangingPunct="1">
              <a:lnSpc>
                <a:spcPct val="90000"/>
              </a:lnSpc>
            </a:pPr>
            <a:r>
              <a:rPr lang="en-US" sz="2800" smtClean="0"/>
              <a:t>DL Logging can be more detailed</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5"/>
          <p:cNvSpPr>
            <a:spLocks noGrp="1"/>
          </p:cNvSpPr>
          <p:nvPr>
            <p:ph type="sldNum" sz="quarter" idx="12"/>
          </p:nvPr>
        </p:nvSpPr>
        <p:spPr>
          <a:noFill/>
        </p:spPr>
        <p:txBody>
          <a:bodyPr/>
          <a:lstStyle/>
          <a:p>
            <a:fld id="{55E3017F-5B6A-46C5-93D8-234F5D842EEA}" type="slidenum">
              <a:rPr lang="en-US" smtClean="0"/>
              <a:pPr/>
              <a:t>147</a:t>
            </a:fld>
            <a:endParaRPr lang="en-US" smtClean="0"/>
          </a:p>
        </p:txBody>
      </p:sp>
      <p:sp>
        <p:nvSpPr>
          <p:cNvPr id="163843" name="Rectangle 2"/>
          <p:cNvSpPr>
            <a:spLocks noGrp="1" noChangeArrowheads="1"/>
          </p:cNvSpPr>
          <p:nvPr>
            <p:ph type="title"/>
          </p:nvPr>
        </p:nvSpPr>
        <p:spPr>
          <a:xfrm>
            <a:off x="762000" y="838200"/>
            <a:ext cx="7772400" cy="762000"/>
          </a:xfrm>
        </p:spPr>
        <p:txBody>
          <a:bodyPr/>
          <a:lstStyle/>
          <a:p>
            <a:pPr eaLnBrk="1" hangingPunct="1"/>
            <a:r>
              <a:rPr lang="en-US" smtClean="0"/>
              <a:t>The XML Log Format</a:t>
            </a:r>
          </a:p>
        </p:txBody>
      </p:sp>
      <p:sp>
        <p:nvSpPr>
          <p:cNvPr id="163844" name="Rectangle 3"/>
          <p:cNvSpPr>
            <a:spLocks noChangeArrowheads="1"/>
          </p:cNvSpPr>
          <p:nvPr/>
        </p:nvSpPr>
        <p:spPr bwMode="auto">
          <a:xfrm>
            <a:off x="2667000" y="2057400"/>
            <a:ext cx="838200" cy="381000"/>
          </a:xfrm>
          <a:prstGeom prst="rect">
            <a:avLst/>
          </a:prstGeom>
          <a:noFill/>
          <a:ln w="9525">
            <a:solidFill>
              <a:schemeClr val="tx1"/>
            </a:solidFill>
            <a:miter lim="800000"/>
            <a:headEnd/>
            <a:tailEnd/>
          </a:ln>
        </p:spPr>
        <p:txBody>
          <a:bodyPr wrap="none" anchor="ctr"/>
          <a:lstStyle/>
          <a:p>
            <a:endParaRPr lang="en-US"/>
          </a:p>
        </p:txBody>
      </p:sp>
      <p:sp>
        <p:nvSpPr>
          <p:cNvPr id="163845" name="Text Box 4"/>
          <p:cNvSpPr txBox="1">
            <a:spLocks noChangeArrowheads="1"/>
          </p:cNvSpPr>
          <p:nvPr/>
        </p:nvSpPr>
        <p:spPr bwMode="auto">
          <a:xfrm>
            <a:off x="2819400" y="2057400"/>
            <a:ext cx="593725" cy="396875"/>
          </a:xfrm>
          <a:prstGeom prst="rect">
            <a:avLst/>
          </a:prstGeom>
          <a:noFill/>
          <a:ln w="9525">
            <a:noFill/>
            <a:miter lim="800000"/>
            <a:headEnd/>
            <a:tailEnd/>
          </a:ln>
        </p:spPr>
        <p:txBody>
          <a:bodyPr wrap="none">
            <a:spAutoFit/>
          </a:bodyPr>
          <a:lstStyle/>
          <a:p>
            <a:r>
              <a:rPr lang="en-US" sz="2000" b="0">
                <a:latin typeface="Times New Roman" pitchFamily="18" charset="0"/>
              </a:rPr>
              <a:t>Log</a:t>
            </a:r>
          </a:p>
        </p:txBody>
      </p:sp>
      <p:sp>
        <p:nvSpPr>
          <p:cNvPr id="163846" name="Rectangle 5"/>
          <p:cNvSpPr>
            <a:spLocks noChangeArrowheads="1"/>
          </p:cNvSpPr>
          <p:nvPr/>
        </p:nvSpPr>
        <p:spPr bwMode="auto">
          <a:xfrm>
            <a:off x="1676400" y="2590800"/>
            <a:ext cx="838200" cy="381000"/>
          </a:xfrm>
          <a:prstGeom prst="rect">
            <a:avLst/>
          </a:prstGeom>
          <a:noFill/>
          <a:ln w="9525">
            <a:solidFill>
              <a:schemeClr val="tx1"/>
            </a:solidFill>
            <a:miter lim="800000"/>
            <a:headEnd/>
            <a:tailEnd/>
          </a:ln>
        </p:spPr>
        <p:txBody>
          <a:bodyPr wrap="none" anchor="ctr"/>
          <a:lstStyle/>
          <a:p>
            <a:endParaRPr lang="en-US"/>
          </a:p>
        </p:txBody>
      </p:sp>
      <p:sp>
        <p:nvSpPr>
          <p:cNvPr id="163847" name="Text Box 6"/>
          <p:cNvSpPr txBox="1">
            <a:spLocks noChangeArrowheads="1"/>
          </p:cNvSpPr>
          <p:nvPr/>
        </p:nvSpPr>
        <p:spPr bwMode="auto">
          <a:xfrm>
            <a:off x="1600200" y="2638425"/>
            <a:ext cx="976313" cy="336550"/>
          </a:xfrm>
          <a:prstGeom prst="rect">
            <a:avLst/>
          </a:prstGeom>
          <a:noFill/>
          <a:ln w="9525">
            <a:noFill/>
            <a:miter lim="800000"/>
            <a:headEnd/>
            <a:tailEnd/>
          </a:ln>
        </p:spPr>
        <p:txBody>
          <a:bodyPr wrap="none">
            <a:spAutoFit/>
          </a:bodyPr>
          <a:lstStyle/>
          <a:p>
            <a:r>
              <a:rPr lang="en-US" sz="1600" b="0">
                <a:latin typeface="Times New Roman" pitchFamily="18" charset="0"/>
              </a:rPr>
              <a:t>SessionId</a:t>
            </a:r>
            <a:endParaRPr lang="en-US" sz="2000" b="0">
              <a:latin typeface="Times New Roman" pitchFamily="18" charset="0"/>
            </a:endParaRPr>
          </a:p>
        </p:txBody>
      </p:sp>
      <p:sp>
        <p:nvSpPr>
          <p:cNvPr id="163848" name="Rectangle 7"/>
          <p:cNvSpPr>
            <a:spLocks noChangeArrowheads="1"/>
          </p:cNvSpPr>
          <p:nvPr/>
        </p:nvSpPr>
        <p:spPr bwMode="auto">
          <a:xfrm>
            <a:off x="2590800" y="2590800"/>
            <a:ext cx="1219200" cy="381000"/>
          </a:xfrm>
          <a:prstGeom prst="rect">
            <a:avLst/>
          </a:prstGeom>
          <a:noFill/>
          <a:ln w="9525">
            <a:solidFill>
              <a:schemeClr val="tx1"/>
            </a:solidFill>
            <a:miter lim="800000"/>
            <a:headEnd/>
            <a:tailEnd/>
          </a:ln>
        </p:spPr>
        <p:txBody>
          <a:bodyPr wrap="none" anchor="ctr"/>
          <a:lstStyle/>
          <a:p>
            <a:endParaRPr lang="en-US"/>
          </a:p>
        </p:txBody>
      </p:sp>
      <p:sp>
        <p:nvSpPr>
          <p:cNvPr id="163849" name="Text Box 8"/>
          <p:cNvSpPr txBox="1">
            <a:spLocks noChangeArrowheads="1"/>
          </p:cNvSpPr>
          <p:nvPr/>
        </p:nvSpPr>
        <p:spPr bwMode="auto">
          <a:xfrm>
            <a:off x="2590800" y="2638425"/>
            <a:ext cx="1236663" cy="336550"/>
          </a:xfrm>
          <a:prstGeom prst="rect">
            <a:avLst/>
          </a:prstGeom>
          <a:noFill/>
          <a:ln w="9525">
            <a:noFill/>
            <a:miter lim="800000"/>
            <a:headEnd/>
            <a:tailEnd/>
          </a:ln>
        </p:spPr>
        <p:txBody>
          <a:bodyPr wrap="none">
            <a:spAutoFit/>
          </a:bodyPr>
          <a:lstStyle/>
          <a:p>
            <a:r>
              <a:rPr lang="en-US" sz="1600" b="0">
                <a:latin typeface="Times New Roman" pitchFamily="18" charset="0"/>
              </a:rPr>
              <a:t>MachineInfo</a:t>
            </a:r>
          </a:p>
        </p:txBody>
      </p:sp>
      <p:sp>
        <p:nvSpPr>
          <p:cNvPr id="163850" name="Rectangle 9"/>
          <p:cNvSpPr>
            <a:spLocks noChangeArrowheads="1"/>
          </p:cNvSpPr>
          <p:nvPr/>
        </p:nvSpPr>
        <p:spPr bwMode="auto">
          <a:xfrm>
            <a:off x="4876800" y="2590800"/>
            <a:ext cx="1143000" cy="381000"/>
          </a:xfrm>
          <a:prstGeom prst="rect">
            <a:avLst/>
          </a:prstGeom>
          <a:noFill/>
          <a:ln w="9525">
            <a:solidFill>
              <a:schemeClr val="tx1"/>
            </a:solidFill>
            <a:miter lim="800000"/>
            <a:headEnd/>
            <a:tailEnd/>
          </a:ln>
        </p:spPr>
        <p:txBody>
          <a:bodyPr wrap="none" anchor="ctr"/>
          <a:lstStyle/>
          <a:p>
            <a:endParaRPr lang="en-US"/>
          </a:p>
        </p:txBody>
      </p:sp>
      <p:sp>
        <p:nvSpPr>
          <p:cNvPr id="163851" name="Text Box 10"/>
          <p:cNvSpPr txBox="1">
            <a:spLocks noChangeArrowheads="1"/>
          </p:cNvSpPr>
          <p:nvPr/>
        </p:nvSpPr>
        <p:spPr bwMode="auto">
          <a:xfrm>
            <a:off x="4953000" y="2590800"/>
            <a:ext cx="1219200" cy="336550"/>
          </a:xfrm>
          <a:prstGeom prst="rect">
            <a:avLst/>
          </a:prstGeom>
          <a:noFill/>
          <a:ln w="9525">
            <a:noFill/>
            <a:miter lim="800000"/>
            <a:headEnd/>
            <a:tailEnd/>
          </a:ln>
        </p:spPr>
        <p:txBody>
          <a:bodyPr>
            <a:spAutoFit/>
          </a:bodyPr>
          <a:lstStyle/>
          <a:p>
            <a:r>
              <a:rPr lang="en-US" sz="1600" b="0">
                <a:latin typeface="Times New Roman" pitchFamily="18" charset="0"/>
              </a:rPr>
              <a:t>Statement</a:t>
            </a:r>
          </a:p>
        </p:txBody>
      </p:sp>
      <p:sp>
        <p:nvSpPr>
          <p:cNvPr id="163852" name="Rectangle 11"/>
          <p:cNvSpPr>
            <a:spLocks noChangeArrowheads="1"/>
          </p:cNvSpPr>
          <p:nvPr/>
        </p:nvSpPr>
        <p:spPr bwMode="auto">
          <a:xfrm>
            <a:off x="609600" y="2590800"/>
            <a:ext cx="990600" cy="381000"/>
          </a:xfrm>
          <a:prstGeom prst="rect">
            <a:avLst/>
          </a:prstGeom>
          <a:noFill/>
          <a:ln w="9525">
            <a:solidFill>
              <a:schemeClr val="tx1"/>
            </a:solidFill>
            <a:miter lim="800000"/>
            <a:headEnd/>
            <a:tailEnd/>
          </a:ln>
        </p:spPr>
        <p:txBody>
          <a:bodyPr wrap="none" anchor="ctr"/>
          <a:lstStyle/>
          <a:p>
            <a:endParaRPr lang="en-US"/>
          </a:p>
        </p:txBody>
      </p:sp>
      <p:sp>
        <p:nvSpPr>
          <p:cNvPr id="163853" name="Text Box 12"/>
          <p:cNvSpPr txBox="1">
            <a:spLocks noChangeArrowheads="1"/>
          </p:cNvSpPr>
          <p:nvPr/>
        </p:nvSpPr>
        <p:spPr bwMode="auto">
          <a:xfrm>
            <a:off x="533400" y="2590800"/>
            <a:ext cx="1219200" cy="336550"/>
          </a:xfrm>
          <a:prstGeom prst="rect">
            <a:avLst/>
          </a:prstGeom>
          <a:noFill/>
          <a:ln w="9525">
            <a:noFill/>
            <a:miter lim="800000"/>
            <a:headEnd/>
            <a:tailEnd/>
          </a:ln>
        </p:spPr>
        <p:txBody>
          <a:bodyPr>
            <a:spAutoFit/>
          </a:bodyPr>
          <a:lstStyle/>
          <a:p>
            <a:r>
              <a:rPr lang="en-US" sz="1600" b="0">
                <a:latin typeface="Times New Roman" pitchFamily="18" charset="0"/>
              </a:rPr>
              <a:t>Transaction</a:t>
            </a:r>
          </a:p>
        </p:txBody>
      </p:sp>
      <p:sp>
        <p:nvSpPr>
          <p:cNvPr id="163854" name="Rectangle 13"/>
          <p:cNvSpPr>
            <a:spLocks noChangeArrowheads="1"/>
          </p:cNvSpPr>
          <p:nvPr/>
        </p:nvSpPr>
        <p:spPr bwMode="auto">
          <a:xfrm>
            <a:off x="3844925" y="2590800"/>
            <a:ext cx="990600" cy="381000"/>
          </a:xfrm>
          <a:prstGeom prst="rect">
            <a:avLst/>
          </a:prstGeom>
          <a:noFill/>
          <a:ln w="9525">
            <a:solidFill>
              <a:schemeClr val="tx1"/>
            </a:solidFill>
            <a:miter lim="800000"/>
            <a:headEnd/>
            <a:tailEnd/>
          </a:ln>
        </p:spPr>
        <p:txBody>
          <a:bodyPr wrap="none" anchor="ctr"/>
          <a:lstStyle/>
          <a:p>
            <a:endParaRPr lang="en-US"/>
          </a:p>
        </p:txBody>
      </p:sp>
      <p:sp>
        <p:nvSpPr>
          <p:cNvPr id="163855" name="Text Box 14"/>
          <p:cNvSpPr txBox="1">
            <a:spLocks noChangeArrowheads="1"/>
          </p:cNvSpPr>
          <p:nvPr/>
        </p:nvSpPr>
        <p:spPr bwMode="auto">
          <a:xfrm>
            <a:off x="3810000" y="2590800"/>
            <a:ext cx="1101725" cy="336550"/>
          </a:xfrm>
          <a:prstGeom prst="rect">
            <a:avLst/>
          </a:prstGeom>
          <a:noFill/>
          <a:ln w="9525">
            <a:noFill/>
            <a:miter lim="800000"/>
            <a:headEnd/>
            <a:tailEnd/>
          </a:ln>
        </p:spPr>
        <p:txBody>
          <a:bodyPr wrap="none">
            <a:spAutoFit/>
          </a:bodyPr>
          <a:lstStyle/>
          <a:p>
            <a:r>
              <a:rPr lang="en-US" sz="1600" b="0">
                <a:latin typeface="Times New Roman" pitchFamily="18" charset="0"/>
              </a:rPr>
              <a:t>Timestamp</a:t>
            </a:r>
          </a:p>
        </p:txBody>
      </p:sp>
      <p:sp>
        <p:nvSpPr>
          <p:cNvPr id="163856" name="Line 15"/>
          <p:cNvSpPr>
            <a:spLocks noChangeShapeType="1"/>
          </p:cNvSpPr>
          <p:nvPr/>
        </p:nvSpPr>
        <p:spPr bwMode="auto">
          <a:xfrm>
            <a:off x="1066800" y="2514600"/>
            <a:ext cx="4343400" cy="0"/>
          </a:xfrm>
          <a:prstGeom prst="line">
            <a:avLst/>
          </a:prstGeom>
          <a:noFill/>
          <a:ln w="9525">
            <a:solidFill>
              <a:schemeClr val="tx1"/>
            </a:solidFill>
            <a:miter lim="800000"/>
            <a:headEnd/>
            <a:tailEnd/>
          </a:ln>
        </p:spPr>
        <p:txBody>
          <a:bodyPr wrap="none"/>
          <a:lstStyle/>
          <a:p>
            <a:endParaRPr lang="en-US"/>
          </a:p>
        </p:txBody>
      </p:sp>
      <p:sp>
        <p:nvSpPr>
          <p:cNvPr id="163857" name="Line 16"/>
          <p:cNvSpPr>
            <a:spLocks noChangeShapeType="1"/>
          </p:cNvSpPr>
          <p:nvPr/>
        </p:nvSpPr>
        <p:spPr bwMode="auto">
          <a:xfrm>
            <a:off x="3124200" y="2438400"/>
            <a:ext cx="0" cy="76200"/>
          </a:xfrm>
          <a:prstGeom prst="line">
            <a:avLst/>
          </a:prstGeom>
          <a:noFill/>
          <a:ln w="9525">
            <a:solidFill>
              <a:schemeClr val="tx1"/>
            </a:solidFill>
            <a:miter lim="800000"/>
            <a:headEnd/>
            <a:tailEnd/>
          </a:ln>
        </p:spPr>
        <p:txBody>
          <a:bodyPr wrap="none"/>
          <a:lstStyle/>
          <a:p>
            <a:endParaRPr lang="en-US"/>
          </a:p>
        </p:txBody>
      </p:sp>
      <p:sp>
        <p:nvSpPr>
          <p:cNvPr id="163858" name="Line 17"/>
          <p:cNvSpPr>
            <a:spLocks noChangeShapeType="1"/>
          </p:cNvSpPr>
          <p:nvPr/>
        </p:nvSpPr>
        <p:spPr bwMode="auto">
          <a:xfrm>
            <a:off x="1066800" y="2514600"/>
            <a:ext cx="0" cy="76200"/>
          </a:xfrm>
          <a:prstGeom prst="line">
            <a:avLst/>
          </a:prstGeom>
          <a:noFill/>
          <a:ln w="9525">
            <a:solidFill>
              <a:schemeClr val="tx1"/>
            </a:solidFill>
            <a:miter lim="800000"/>
            <a:headEnd/>
            <a:tailEnd/>
          </a:ln>
        </p:spPr>
        <p:txBody>
          <a:bodyPr wrap="none"/>
          <a:lstStyle/>
          <a:p>
            <a:endParaRPr lang="en-US"/>
          </a:p>
        </p:txBody>
      </p:sp>
      <p:sp>
        <p:nvSpPr>
          <p:cNvPr id="163859" name="Line 18"/>
          <p:cNvSpPr>
            <a:spLocks noChangeShapeType="1"/>
          </p:cNvSpPr>
          <p:nvPr/>
        </p:nvSpPr>
        <p:spPr bwMode="auto">
          <a:xfrm>
            <a:off x="2133600" y="2514600"/>
            <a:ext cx="0" cy="76200"/>
          </a:xfrm>
          <a:prstGeom prst="line">
            <a:avLst/>
          </a:prstGeom>
          <a:noFill/>
          <a:ln w="9525">
            <a:solidFill>
              <a:schemeClr val="tx1"/>
            </a:solidFill>
            <a:miter lim="800000"/>
            <a:headEnd/>
            <a:tailEnd/>
          </a:ln>
        </p:spPr>
        <p:txBody>
          <a:bodyPr wrap="none"/>
          <a:lstStyle/>
          <a:p>
            <a:endParaRPr lang="en-US"/>
          </a:p>
        </p:txBody>
      </p:sp>
      <p:sp>
        <p:nvSpPr>
          <p:cNvPr id="163860" name="Line 19"/>
          <p:cNvSpPr>
            <a:spLocks noChangeShapeType="1"/>
          </p:cNvSpPr>
          <p:nvPr/>
        </p:nvSpPr>
        <p:spPr bwMode="auto">
          <a:xfrm>
            <a:off x="3124200" y="2514600"/>
            <a:ext cx="0" cy="76200"/>
          </a:xfrm>
          <a:prstGeom prst="line">
            <a:avLst/>
          </a:prstGeom>
          <a:noFill/>
          <a:ln w="9525">
            <a:solidFill>
              <a:schemeClr val="tx1"/>
            </a:solidFill>
            <a:miter lim="800000"/>
            <a:headEnd/>
            <a:tailEnd/>
          </a:ln>
        </p:spPr>
        <p:txBody>
          <a:bodyPr wrap="none"/>
          <a:lstStyle/>
          <a:p>
            <a:endParaRPr lang="en-US"/>
          </a:p>
        </p:txBody>
      </p:sp>
      <p:sp>
        <p:nvSpPr>
          <p:cNvPr id="163861" name="Line 20"/>
          <p:cNvSpPr>
            <a:spLocks noChangeShapeType="1"/>
          </p:cNvSpPr>
          <p:nvPr/>
        </p:nvSpPr>
        <p:spPr bwMode="auto">
          <a:xfrm>
            <a:off x="4343400" y="2514600"/>
            <a:ext cx="0" cy="76200"/>
          </a:xfrm>
          <a:prstGeom prst="line">
            <a:avLst/>
          </a:prstGeom>
          <a:noFill/>
          <a:ln w="9525">
            <a:solidFill>
              <a:schemeClr val="tx1"/>
            </a:solidFill>
            <a:miter lim="800000"/>
            <a:headEnd/>
            <a:tailEnd/>
          </a:ln>
        </p:spPr>
        <p:txBody>
          <a:bodyPr wrap="none"/>
          <a:lstStyle/>
          <a:p>
            <a:endParaRPr lang="en-US"/>
          </a:p>
        </p:txBody>
      </p:sp>
      <p:sp>
        <p:nvSpPr>
          <p:cNvPr id="163862" name="Line 21"/>
          <p:cNvSpPr>
            <a:spLocks noChangeShapeType="1"/>
          </p:cNvSpPr>
          <p:nvPr/>
        </p:nvSpPr>
        <p:spPr bwMode="auto">
          <a:xfrm>
            <a:off x="5410200" y="2514600"/>
            <a:ext cx="0" cy="76200"/>
          </a:xfrm>
          <a:prstGeom prst="line">
            <a:avLst/>
          </a:prstGeom>
          <a:noFill/>
          <a:ln w="9525">
            <a:solidFill>
              <a:schemeClr val="tx1"/>
            </a:solidFill>
            <a:miter lim="800000"/>
            <a:headEnd/>
            <a:tailEnd/>
          </a:ln>
        </p:spPr>
        <p:txBody>
          <a:bodyPr wrap="none"/>
          <a:lstStyle/>
          <a:p>
            <a:endParaRPr lang="en-US"/>
          </a:p>
        </p:txBody>
      </p:sp>
      <p:sp>
        <p:nvSpPr>
          <p:cNvPr id="163863" name="Rectangle 22"/>
          <p:cNvSpPr>
            <a:spLocks noChangeArrowheads="1"/>
          </p:cNvSpPr>
          <p:nvPr/>
        </p:nvSpPr>
        <p:spPr bwMode="auto">
          <a:xfrm>
            <a:off x="3657600" y="3121025"/>
            <a:ext cx="1066800" cy="381000"/>
          </a:xfrm>
          <a:prstGeom prst="rect">
            <a:avLst/>
          </a:prstGeom>
          <a:noFill/>
          <a:ln w="9525">
            <a:solidFill>
              <a:schemeClr val="tx1"/>
            </a:solidFill>
            <a:miter lim="800000"/>
            <a:headEnd/>
            <a:tailEnd/>
          </a:ln>
        </p:spPr>
        <p:txBody>
          <a:bodyPr wrap="none" anchor="ctr"/>
          <a:lstStyle/>
          <a:p>
            <a:endParaRPr lang="en-US"/>
          </a:p>
        </p:txBody>
      </p:sp>
      <p:sp>
        <p:nvSpPr>
          <p:cNvPr id="163864" name="Text Box 23"/>
          <p:cNvSpPr txBox="1">
            <a:spLocks noChangeArrowheads="1"/>
          </p:cNvSpPr>
          <p:nvPr/>
        </p:nvSpPr>
        <p:spPr bwMode="auto">
          <a:xfrm>
            <a:off x="3581400" y="3168650"/>
            <a:ext cx="1146175" cy="336550"/>
          </a:xfrm>
          <a:prstGeom prst="rect">
            <a:avLst/>
          </a:prstGeom>
          <a:noFill/>
          <a:ln w="9525">
            <a:noFill/>
            <a:miter lim="800000"/>
            <a:headEnd/>
            <a:tailEnd/>
          </a:ln>
        </p:spPr>
        <p:txBody>
          <a:bodyPr wrap="none">
            <a:spAutoFit/>
          </a:bodyPr>
          <a:lstStyle/>
          <a:p>
            <a:r>
              <a:rPr lang="en-US" sz="1600" b="0">
                <a:latin typeface="Times New Roman" pitchFamily="18" charset="0"/>
              </a:rPr>
              <a:t>SessionInfo</a:t>
            </a:r>
            <a:endParaRPr lang="en-US" sz="2000" b="0">
              <a:latin typeface="Times New Roman" pitchFamily="18" charset="0"/>
            </a:endParaRPr>
          </a:p>
        </p:txBody>
      </p:sp>
      <p:sp>
        <p:nvSpPr>
          <p:cNvPr id="163865" name="Rectangle 24"/>
          <p:cNvSpPr>
            <a:spLocks noChangeArrowheads="1"/>
          </p:cNvSpPr>
          <p:nvPr/>
        </p:nvSpPr>
        <p:spPr bwMode="auto">
          <a:xfrm>
            <a:off x="4800600" y="31210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66" name="Text Box 25"/>
          <p:cNvSpPr txBox="1">
            <a:spLocks noChangeArrowheads="1"/>
          </p:cNvSpPr>
          <p:nvPr/>
        </p:nvSpPr>
        <p:spPr bwMode="auto">
          <a:xfrm>
            <a:off x="4800600" y="3168650"/>
            <a:ext cx="1203325" cy="336550"/>
          </a:xfrm>
          <a:prstGeom prst="rect">
            <a:avLst/>
          </a:prstGeom>
          <a:noFill/>
          <a:ln w="9525">
            <a:noFill/>
            <a:miter lim="800000"/>
            <a:headEnd/>
            <a:tailEnd/>
          </a:ln>
        </p:spPr>
        <p:txBody>
          <a:bodyPr wrap="none">
            <a:spAutoFit/>
          </a:bodyPr>
          <a:lstStyle/>
          <a:p>
            <a:r>
              <a:rPr lang="en-US" sz="1600" b="0">
                <a:latin typeface="Times New Roman" pitchFamily="18" charset="0"/>
              </a:rPr>
              <a:t>RegisterInfo</a:t>
            </a:r>
          </a:p>
        </p:txBody>
      </p:sp>
      <p:sp>
        <p:nvSpPr>
          <p:cNvPr id="163867" name="Rectangle 26"/>
          <p:cNvSpPr>
            <a:spLocks noChangeArrowheads="1"/>
          </p:cNvSpPr>
          <p:nvPr/>
        </p:nvSpPr>
        <p:spPr bwMode="auto">
          <a:xfrm>
            <a:off x="7086600" y="3121025"/>
            <a:ext cx="1143000" cy="381000"/>
          </a:xfrm>
          <a:prstGeom prst="rect">
            <a:avLst/>
          </a:prstGeom>
          <a:noFill/>
          <a:ln w="9525">
            <a:solidFill>
              <a:schemeClr val="tx1"/>
            </a:solidFill>
            <a:miter lim="800000"/>
            <a:headEnd/>
            <a:tailEnd/>
          </a:ln>
        </p:spPr>
        <p:txBody>
          <a:bodyPr wrap="none" anchor="ctr"/>
          <a:lstStyle/>
          <a:p>
            <a:endParaRPr lang="en-US"/>
          </a:p>
        </p:txBody>
      </p:sp>
      <p:sp>
        <p:nvSpPr>
          <p:cNvPr id="163868" name="Text Box 27"/>
          <p:cNvSpPr txBox="1">
            <a:spLocks noChangeArrowheads="1"/>
          </p:cNvSpPr>
          <p:nvPr/>
        </p:nvSpPr>
        <p:spPr bwMode="auto">
          <a:xfrm>
            <a:off x="7162800" y="3121025"/>
            <a:ext cx="1219200" cy="336550"/>
          </a:xfrm>
          <a:prstGeom prst="rect">
            <a:avLst/>
          </a:prstGeom>
          <a:noFill/>
          <a:ln w="9525">
            <a:noFill/>
            <a:miter lim="800000"/>
            <a:headEnd/>
            <a:tailEnd/>
          </a:ln>
        </p:spPr>
        <p:txBody>
          <a:bodyPr>
            <a:spAutoFit/>
          </a:bodyPr>
          <a:lstStyle/>
          <a:p>
            <a:r>
              <a:rPr lang="en-US" sz="1600" b="0">
                <a:latin typeface="Times New Roman" pitchFamily="18" charset="0"/>
              </a:rPr>
              <a:t>Statement</a:t>
            </a:r>
          </a:p>
        </p:txBody>
      </p:sp>
      <p:sp>
        <p:nvSpPr>
          <p:cNvPr id="163869" name="Rectangle 28"/>
          <p:cNvSpPr>
            <a:spLocks noChangeArrowheads="1"/>
          </p:cNvSpPr>
          <p:nvPr/>
        </p:nvSpPr>
        <p:spPr bwMode="auto">
          <a:xfrm>
            <a:off x="2819400" y="3121025"/>
            <a:ext cx="609600" cy="381000"/>
          </a:xfrm>
          <a:prstGeom prst="rect">
            <a:avLst/>
          </a:prstGeom>
          <a:noFill/>
          <a:ln w="9525">
            <a:solidFill>
              <a:schemeClr val="tx1"/>
            </a:solidFill>
            <a:miter lim="800000"/>
            <a:headEnd/>
            <a:tailEnd/>
          </a:ln>
        </p:spPr>
        <p:txBody>
          <a:bodyPr wrap="none" anchor="ctr"/>
          <a:lstStyle/>
          <a:p>
            <a:endParaRPr lang="en-US"/>
          </a:p>
        </p:txBody>
      </p:sp>
      <p:sp>
        <p:nvSpPr>
          <p:cNvPr id="163870" name="Text Box 29"/>
          <p:cNvSpPr txBox="1">
            <a:spLocks noChangeArrowheads="1"/>
          </p:cNvSpPr>
          <p:nvPr/>
        </p:nvSpPr>
        <p:spPr bwMode="auto">
          <a:xfrm>
            <a:off x="2800350" y="3121025"/>
            <a:ext cx="1219200" cy="336550"/>
          </a:xfrm>
          <a:prstGeom prst="rect">
            <a:avLst/>
          </a:prstGeom>
          <a:noFill/>
          <a:ln w="9525">
            <a:noFill/>
            <a:miter lim="800000"/>
            <a:headEnd/>
            <a:tailEnd/>
          </a:ln>
        </p:spPr>
        <p:txBody>
          <a:bodyPr>
            <a:spAutoFit/>
          </a:bodyPr>
          <a:lstStyle/>
          <a:p>
            <a:r>
              <a:rPr lang="en-US" sz="1600" b="0">
                <a:latin typeface="Times New Roman" pitchFamily="18" charset="0"/>
              </a:rPr>
              <a:t>Event</a:t>
            </a:r>
          </a:p>
        </p:txBody>
      </p:sp>
      <p:sp>
        <p:nvSpPr>
          <p:cNvPr id="163871" name="Rectangle 30"/>
          <p:cNvSpPr>
            <a:spLocks noChangeArrowheads="1"/>
          </p:cNvSpPr>
          <p:nvPr/>
        </p:nvSpPr>
        <p:spPr bwMode="auto">
          <a:xfrm>
            <a:off x="6054725" y="3121025"/>
            <a:ext cx="990600" cy="381000"/>
          </a:xfrm>
          <a:prstGeom prst="rect">
            <a:avLst/>
          </a:prstGeom>
          <a:noFill/>
          <a:ln w="9525">
            <a:solidFill>
              <a:schemeClr val="tx1"/>
            </a:solidFill>
            <a:miter lim="800000"/>
            <a:headEnd/>
            <a:tailEnd/>
          </a:ln>
        </p:spPr>
        <p:txBody>
          <a:bodyPr wrap="none" anchor="ctr"/>
          <a:lstStyle/>
          <a:p>
            <a:endParaRPr lang="en-US"/>
          </a:p>
        </p:txBody>
      </p:sp>
      <p:sp>
        <p:nvSpPr>
          <p:cNvPr id="163872" name="Text Box 31"/>
          <p:cNvSpPr txBox="1">
            <a:spLocks noChangeArrowheads="1"/>
          </p:cNvSpPr>
          <p:nvPr/>
        </p:nvSpPr>
        <p:spPr bwMode="auto">
          <a:xfrm>
            <a:off x="6019800" y="3121025"/>
            <a:ext cx="1101725" cy="336550"/>
          </a:xfrm>
          <a:prstGeom prst="rect">
            <a:avLst/>
          </a:prstGeom>
          <a:noFill/>
          <a:ln w="9525">
            <a:noFill/>
            <a:miter lim="800000"/>
            <a:headEnd/>
            <a:tailEnd/>
          </a:ln>
        </p:spPr>
        <p:txBody>
          <a:bodyPr wrap="none">
            <a:spAutoFit/>
          </a:bodyPr>
          <a:lstStyle/>
          <a:p>
            <a:r>
              <a:rPr lang="en-US" sz="1600" b="0">
                <a:latin typeface="Times New Roman" pitchFamily="18" charset="0"/>
              </a:rPr>
              <a:t>Timestamp</a:t>
            </a:r>
          </a:p>
        </p:txBody>
      </p:sp>
      <p:sp>
        <p:nvSpPr>
          <p:cNvPr id="163873" name="Line 32"/>
          <p:cNvSpPr>
            <a:spLocks noChangeShapeType="1"/>
          </p:cNvSpPr>
          <p:nvPr/>
        </p:nvSpPr>
        <p:spPr bwMode="auto">
          <a:xfrm>
            <a:off x="3276600" y="3044825"/>
            <a:ext cx="4343400" cy="0"/>
          </a:xfrm>
          <a:prstGeom prst="line">
            <a:avLst/>
          </a:prstGeom>
          <a:noFill/>
          <a:ln w="9525">
            <a:solidFill>
              <a:schemeClr val="tx1"/>
            </a:solidFill>
            <a:miter lim="800000"/>
            <a:headEnd/>
            <a:tailEnd/>
          </a:ln>
        </p:spPr>
        <p:txBody>
          <a:bodyPr wrap="none"/>
          <a:lstStyle/>
          <a:p>
            <a:endParaRPr lang="en-US"/>
          </a:p>
        </p:txBody>
      </p:sp>
      <p:sp>
        <p:nvSpPr>
          <p:cNvPr id="163874" name="Line 33"/>
          <p:cNvSpPr>
            <a:spLocks noChangeShapeType="1"/>
          </p:cNvSpPr>
          <p:nvPr/>
        </p:nvSpPr>
        <p:spPr bwMode="auto">
          <a:xfrm>
            <a:off x="5334000" y="2968625"/>
            <a:ext cx="0" cy="76200"/>
          </a:xfrm>
          <a:prstGeom prst="line">
            <a:avLst/>
          </a:prstGeom>
          <a:noFill/>
          <a:ln w="9525">
            <a:solidFill>
              <a:schemeClr val="tx1"/>
            </a:solidFill>
            <a:miter lim="800000"/>
            <a:headEnd/>
            <a:tailEnd/>
          </a:ln>
        </p:spPr>
        <p:txBody>
          <a:bodyPr wrap="none"/>
          <a:lstStyle/>
          <a:p>
            <a:endParaRPr lang="en-US"/>
          </a:p>
        </p:txBody>
      </p:sp>
      <p:sp>
        <p:nvSpPr>
          <p:cNvPr id="163875" name="Line 34"/>
          <p:cNvSpPr>
            <a:spLocks noChangeShapeType="1"/>
          </p:cNvSpPr>
          <p:nvPr/>
        </p:nvSpPr>
        <p:spPr bwMode="auto">
          <a:xfrm>
            <a:off x="3276600" y="3044825"/>
            <a:ext cx="0" cy="76200"/>
          </a:xfrm>
          <a:prstGeom prst="line">
            <a:avLst/>
          </a:prstGeom>
          <a:noFill/>
          <a:ln w="9525">
            <a:solidFill>
              <a:schemeClr val="tx1"/>
            </a:solidFill>
            <a:miter lim="800000"/>
            <a:headEnd/>
            <a:tailEnd/>
          </a:ln>
        </p:spPr>
        <p:txBody>
          <a:bodyPr wrap="none"/>
          <a:lstStyle/>
          <a:p>
            <a:endParaRPr lang="en-US"/>
          </a:p>
        </p:txBody>
      </p:sp>
      <p:sp>
        <p:nvSpPr>
          <p:cNvPr id="163876" name="Line 35"/>
          <p:cNvSpPr>
            <a:spLocks noChangeShapeType="1"/>
          </p:cNvSpPr>
          <p:nvPr/>
        </p:nvSpPr>
        <p:spPr bwMode="auto">
          <a:xfrm>
            <a:off x="4343400" y="3044825"/>
            <a:ext cx="0" cy="76200"/>
          </a:xfrm>
          <a:prstGeom prst="line">
            <a:avLst/>
          </a:prstGeom>
          <a:noFill/>
          <a:ln w="9525">
            <a:solidFill>
              <a:schemeClr val="tx1"/>
            </a:solidFill>
            <a:miter lim="800000"/>
            <a:headEnd/>
            <a:tailEnd/>
          </a:ln>
        </p:spPr>
        <p:txBody>
          <a:bodyPr wrap="none"/>
          <a:lstStyle/>
          <a:p>
            <a:endParaRPr lang="en-US"/>
          </a:p>
        </p:txBody>
      </p:sp>
      <p:sp>
        <p:nvSpPr>
          <p:cNvPr id="163877" name="Line 36"/>
          <p:cNvSpPr>
            <a:spLocks noChangeShapeType="1"/>
          </p:cNvSpPr>
          <p:nvPr/>
        </p:nvSpPr>
        <p:spPr bwMode="auto">
          <a:xfrm>
            <a:off x="5334000" y="3044825"/>
            <a:ext cx="0" cy="76200"/>
          </a:xfrm>
          <a:prstGeom prst="line">
            <a:avLst/>
          </a:prstGeom>
          <a:noFill/>
          <a:ln w="9525">
            <a:solidFill>
              <a:schemeClr val="tx1"/>
            </a:solidFill>
            <a:miter lim="800000"/>
            <a:headEnd/>
            <a:tailEnd/>
          </a:ln>
        </p:spPr>
        <p:txBody>
          <a:bodyPr wrap="none"/>
          <a:lstStyle/>
          <a:p>
            <a:endParaRPr lang="en-US"/>
          </a:p>
        </p:txBody>
      </p:sp>
      <p:sp>
        <p:nvSpPr>
          <p:cNvPr id="163878" name="Line 37"/>
          <p:cNvSpPr>
            <a:spLocks noChangeShapeType="1"/>
          </p:cNvSpPr>
          <p:nvPr/>
        </p:nvSpPr>
        <p:spPr bwMode="auto">
          <a:xfrm>
            <a:off x="6553200" y="3044825"/>
            <a:ext cx="0" cy="76200"/>
          </a:xfrm>
          <a:prstGeom prst="line">
            <a:avLst/>
          </a:prstGeom>
          <a:noFill/>
          <a:ln w="9525">
            <a:solidFill>
              <a:schemeClr val="tx1"/>
            </a:solidFill>
            <a:miter lim="800000"/>
            <a:headEnd/>
            <a:tailEnd/>
          </a:ln>
        </p:spPr>
        <p:txBody>
          <a:bodyPr wrap="none"/>
          <a:lstStyle/>
          <a:p>
            <a:endParaRPr lang="en-US"/>
          </a:p>
        </p:txBody>
      </p:sp>
      <p:sp>
        <p:nvSpPr>
          <p:cNvPr id="163879" name="Line 38"/>
          <p:cNvSpPr>
            <a:spLocks noChangeShapeType="1"/>
          </p:cNvSpPr>
          <p:nvPr/>
        </p:nvSpPr>
        <p:spPr bwMode="auto">
          <a:xfrm>
            <a:off x="7620000" y="3044825"/>
            <a:ext cx="0" cy="76200"/>
          </a:xfrm>
          <a:prstGeom prst="line">
            <a:avLst/>
          </a:prstGeom>
          <a:noFill/>
          <a:ln w="9525">
            <a:solidFill>
              <a:schemeClr val="tx1"/>
            </a:solidFill>
            <a:miter lim="800000"/>
            <a:headEnd/>
            <a:tailEnd/>
          </a:ln>
        </p:spPr>
        <p:txBody>
          <a:bodyPr wrap="none"/>
          <a:lstStyle/>
          <a:p>
            <a:endParaRPr lang="en-US"/>
          </a:p>
        </p:txBody>
      </p:sp>
      <p:sp>
        <p:nvSpPr>
          <p:cNvPr id="163880" name="Rectangle 39"/>
          <p:cNvSpPr>
            <a:spLocks noChangeArrowheads="1"/>
          </p:cNvSpPr>
          <p:nvPr/>
        </p:nvSpPr>
        <p:spPr bwMode="auto">
          <a:xfrm>
            <a:off x="3429000" y="3771900"/>
            <a:ext cx="609600" cy="381000"/>
          </a:xfrm>
          <a:prstGeom prst="rect">
            <a:avLst/>
          </a:prstGeom>
          <a:noFill/>
          <a:ln w="9525">
            <a:solidFill>
              <a:schemeClr val="tx1"/>
            </a:solidFill>
            <a:miter lim="800000"/>
            <a:headEnd/>
            <a:tailEnd/>
          </a:ln>
        </p:spPr>
        <p:txBody>
          <a:bodyPr wrap="none" anchor="ctr"/>
          <a:lstStyle/>
          <a:p>
            <a:endParaRPr lang="en-US"/>
          </a:p>
        </p:txBody>
      </p:sp>
      <p:sp>
        <p:nvSpPr>
          <p:cNvPr id="163881" name="Text Box 40"/>
          <p:cNvSpPr txBox="1">
            <a:spLocks noChangeArrowheads="1"/>
          </p:cNvSpPr>
          <p:nvPr/>
        </p:nvSpPr>
        <p:spPr bwMode="auto">
          <a:xfrm>
            <a:off x="3352800" y="3771900"/>
            <a:ext cx="738188" cy="336550"/>
          </a:xfrm>
          <a:prstGeom prst="rect">
            <a:avLst/>
          </a:prstGeom>
          <a:noFill/>
          <a:ln w="9525">
            <a:noFill/>
            <a:miter lim="800000"/>
            <a:headEnd/>
            <a:tailEnd/>
          </a:ln>
        </p:spPr>
        <p:txBody>
          <a:bodyPr wrap="none">
            <a:spAutoFit/>
          </a:bodyPr>
          <a:lstStyle/>
          <a:p>
            <a:r>
              <a:rPr lang="en-US" sz="1600" b="0">
                <a:latin typeface="Times New Roman" pitchFamily="18" charset="0"/>
              </a:rPr>
              <a:t>Action</a:t>
            </a:r>
          </a:p>
        </p:txBody>
      </p:sp>
      <p:sp>
        <p:nvSpPr>
          <p:cNvPr id="163882" name="Rectangle 41"/>
          <p:cNvSpPr>
            <a:spLocks noChangeArrowheads="1"/>
          </p:cNvSpPr>
          <p:nvPr/>
        </p:nvSpPr>
        <p:spPr bwMode="auto">
          <a:xfrm>
            <a:off x="1676400" y="4340225"/>
            <a:ext cx="762000" cy="381000"/>
          </a:xfrm>
          <a:prstGeom prst="rect">
            <a:avLst/>
          </a:prstGeom>
          <a:noFill/>
          <a:ln w="9525">
            <a:solidFill>
              <a:schemeClr val="tx1"/>
            </a:solidFill>
            <a:miter lim="800000"/>
            <a:headEnd/>
            <a:tailEnd/>
          </a:ln>
        </p:spPr>
        <p:txBody>
          <a:bodyPr wrap="none" anchor="ctr"/>
          <a:lstStyle/>
          <a:p>
            <a:endParaRPr lang="en-US"/>
          </a:p>
        </p:txBody>
      </p:sp>
      <p:sp>
        <p:nvSpPr>
          <p:cNvPr id="163883" name="Text Box 42"/>
          <p:cNvSpPr txBox="1">
            <a:spLocks noChangeArrowheads="1"/>
          </p:cNvSpPr>
          <p:nvPr/>
        </p:nvSpPr>
        <p:spPr bwMode="auto">
          <a:xfrm>
            <a:off x="1600200" y="4387850"/>
            <a:ext cx="738188" cy="336550"/>
          </a:xfrm>
          <a:prstGeom prst="rect">
            <a:avLst/>
          </a:prstGeom>
          <a:noFill/>
          <a:ln w="9525">
            <a:noFill/>
            <a:miter lim="800000"/>
            <a:headEnd/>
            <a:tailEnd/>
          </a:ln>
        </p:spPr>
        <p:txBody>
          <a:bodyPr wrap="none">
            <a:spAutoFit/>
          </a:bodyPr>
          <a:lstStyle/>
          <a:p>
            <a:r>
              <a:rPr lang="en-US" sz="1600" b="0">
                <a:latin typeface="Times New Roman" pitchFamily="18" charset="0"/>
              </a:rPr>
              <a:t>Search</a:t>
            </a:r>
            <a:endParaRPr lang="en-US" sz="2000" b="0">
              <a:latin typeface="Times New Roman" pitchFamily="18" charset="0"/>
            </a:endParaRPr>
          </a:p>
        </p:txBody>
      </p:sp>
      <p:sp>
        <p:nvSpPr>
          <p:cNvPr id="163884" name="Rectangle 43"/>
          <p:cNvSpPr>
            <a:spLocks noChangeArrowheads="1"/>
          </p:cNvSpPr>
          <p:nvPr/>
        </p:nvSpPr>
        <p:spPr bwMode="auto">
          <a:xfrm>
            <a:off x="2819400" y="43402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85" name="Text Box 44"/>
          <p:cNvSpPr txBox="1">
            <a:spLocks noChangeArrowheads="1"/>
          </p:cNvSpPr>
          <p:nvPr/>
        </p:nvSpPr>
        <p:spPr bwMode="auto">
          <a:xfrm>
            <a:off x="2819400" y="4387850"/>
            <a:ext cx="804863" cy="336550"/>
          </a:xfrm>
          <a:prstGeom prst="rect">
            <a:avLst/>
          </a:prstGeom>
          <a:noFill/>
          <a:ln w="9525">
            <a:noFill/>
            <a:miter lim="800000"/>
            <a:headEnd/>
            <a:tailEnd/>
          </a:ln>
        </p:spPr>
        <p:txBody>
          <a:bodyPr wrap="none">
            <a:spAutoFit/>
          </a:bodyPr>
          <a:lstStyle/>
          <a:p>
            <a:r>
              <a:rPr lang="en-US" sz="1600" b="0">
                <a:latin typeface="Times New Roman" pitchFamily="18" charset="0"/>
              </a:rPr>
              <a:t>Browse</a:t>
            </a:r>
          </a:p>
        </p:txBody>
      </p:sp>
      <p:sp>
        <p:nvSpPr>
          <p:cNvPr id="163886" name="Rectangle 45"/>
          <p:cNvSpPr>
            <a:spLocks noChangeArrowheads="1"/>
          </p:cNvSpPr>
          <p:nvPr/>
        </p:nvSpPr>
        <p:spPr bwMode="auto">
          <a:xfrm>
            <a:off x="5105400" y="43402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87" name="Text Box 46"/>
          <p:cNvSpPr txBox="1">
            <a:spLocks noChangeArrowheads="1"/>
          </p:cNvSpPr>
          <p:nvPr/>
        </p:nvSpPr>
        <p:spPr bwMode="auto">
          <a:xfrm>
            <a:off x="5048250" y="4340225"/>
            <a:ext cx="1371600" cy="336550"/>
          </a:xfrm>
          <a:prstGeom prst="rect">
            <a:avLst/>
          </a:prstGeom>
          <a:noFill/>
          <a:ln w="9525">
            <a:noFill/>
            <a:miter lim="800000"/>
            <a:headEnd/>
            <a:tailEnd/>
          </a:ln>
        </p:spPr>
        <p:txBody>
          <a:bodyPr>
            <a:spAutoFit/>
          </a:bodyPr>
          <a:lstStyle/>
          <a:p>
            <a:r>
              <a:rPr lang="en-US" sz="1600" b="0">
                <a:latin typeface="Times New Roman" pitchFamily="18" charset="0"/>
              </a:rPr>
              <a:t>StoreSysInfo</a:t>
            </a:r>
          </a:p>
        </p:txBody>
      </p:sp>
      <p:sp>
        <p:nvSpPr>
          <p:cNvPr id="163888" name="Rectangle 47"/>
          <p:cNvSpPr>
            <a:spLocks noChangeArrowheads="1"/>
          </p:cNvSpPr>
          <p:nvPr/>
        </p:nvSpPr>
        <p:spPr bwMode="auto">
          <a:xfrm>
            <a:off x="4073525" y="4340225"/>
            <a:ext cx="990600" cy="381000"/>
          </a:xfrm>
          <a:prstGeom prst="rect">
            <a:avLst/>
          </a:prstGeom>
          <a:noFill/>
          <a:ln w="9525">
            <a:solidFill>
              <a:schemeClr val="tx1"/>
            </a:solidFill>
            <a:miter lim="800000"/>
            <a:headEnd/>
            <a:tailEnd/>
          </a:ln>
        </p:spPr>
        <p:txBody>
          <a:bodyPr wrap="none" anchor="ctr"/>
          <a:lstStyle/>
          <a:p>
            <a:endParaRPr lang="en-US"/>
          </a:p>
        </p:txBody>
      </p:sp>
      <p:sp>
        <p:nvSpPr>
          <p:cNvPr id="163889" name="Text Box 48"/>
          <p:cNvSpPr txBox="1">
            <a:spLocks noChangeArrowheads="1"/>
          </p:cNvSpPr>
          <p:nvPr/>
        </p:nvSpPr>
        <p:spPr bwMode="auto">
          <a:xfrm>
            <a:off x="4038600" y="4340225"/>
            <a:ext cx="771525" cy="336550"/>
          </a:xfrm>
          <a:prstGeom prst="rect">
            <a:avLst/>
          </a:prstGeom>
          <a:noFill/>
          <a:ln w="9525">
            <a:noFill/>
            <a:miter lim="800000"/>
            <a:headEnd/>
            <a:tailEnd/>
          </a:ln>
        </p:spPr>
        <p:txBody>
          <a:bodyPr wrap="none">
            <a:spAutoFit/>
          </a:bodyPr>
          <a:lstStyle/>
          <a:p>
            <a:r>
              <a:rPr lang="en-US" sz="1600" b="0">
                <a:latin typeface="Times New Roman" pitchFamily="18" charset="0"/>
              </a:rPr>
              <a:t>Update</a:t>
            </a:r>
          </a:p>
        </p:txBody>
      </p:sp>
      <p:sp>
        <p:nvSpPr>
          <p:cNvPr id="163890" name="Line 49"/>
          <p:cNvSpPr>
            <a:spLocks noChangeShapeType="1"/>
          </p:cNvSpPr>
          <p:nvPr/>
        </p:nvSpPr>
        <p:spPr bwMode="auto">
          <a:xfrm>
            <a:off x="2057400" y="4254500"/>
            <a:ext cx="0" cy="76200"/>
          </a:xfrm>
          <a:prstGeom prst="line">
            <a:avLst/>
          </a:prstGeom>
          <a:noFill/>
          <a:ln w="9525">
            <a:solidFill>
              <a:schemeClr val="tx1"/>
            </a:solidFill>
            <a:miter lim="800000"/>
            <a:headEnd/>
            <a:tailEnd/>
          </a:ln>
        </p:spPr>
        <p:txBody>
          <a:bodyPr wrap="none"/>
          <a:lstStyle/>
          <a:p>
            <a:endParaRPr lang="en-US"/>
          </a:p>
        </p:txBody>
      </p:sp>
      <p:sp>
        <p:nvSpPr>
          <p:cNvPr id="163891" name="Line 50"/>
          <p:cNvSpPr>
            <a:spLocks noChangeShapeType="1"/>
          </p:cNvSpPr>
          <p:nvPr/>
        </p:nvSpPr>
        <p:spPr bwMode="auto">
          <a:xfrm>
            <a:off x="3352800" y="4264025"/>
            <a:ext cx="0" cy="76200"/>
          </a:xfrm>
          <a:prstGeom prst="line">
            <a:avLst/>
          </a:prstGeom>
          <a:noFill/>
          <a:ln w="9525">
            <a:solidFill>
              <a:schemeClr val="tx1"/>
            </a:solidFill>
            <a:miter lim="800000"/>
            <a:headEnd/>
            <a:tailEnd/>
          </a:ln>
        </p:spPr>
        <p:txBody>
          <a:bodyPr wrap="none"/>
          <a:lstStyle/>
          <a:p>
            <a:endParaRPr lang="en-US"/>
          </a:p>
        </p:txBody>
      </p:sp>
      <p:sp>
        <p:nvSpPr>
          <p:cNvPr id="163892" name="Line 51"/>
          <p:cNvSpPr>
            <a:spLocks noChangeShapeType="1"/>
          </p:cNvSpPr>
          <p:nvPr/>
        </p:nvSpPr>
        <p:spPr bwMode="auto">
          <a:xfrm>
            <a:off x="4572000" y="4264025"/>
            <a:ext cx="0" cy="76200"/>
          </a:xfrm>
          <a:prstGeom prst="line">
            <a:avLst/>
          </a:prstGeom>
          <a:noFill/>
          <a:ln w="9525">
            <a:solidFill>
              <a:schemeClr val="tx1"/>
            </a:solidFill>
            <a:miter lim="800000"/>
            <a:headEnd/>
            <a:tailEnd/>
          </a:ln>
        </p:spPr>
        <p:txBody>
          <a:bodyPr wrap="none"/>
          <a:lstStyle/>
          <a:p>
            <a:endParaRPr lang="en-US"/>
          </a:p>
        </p:txBody>
      </p:sp>
      <p:sp>
        <p:nvSpPr>
          <p:cNvPr id="163893" name="Line 52"/>
          <p:cNvSpPr>
            <a:spLocks noChangeShapeType="1"/>
          </p:cNvSpPr>
          <p:nvPr/>
        </p:nvSpPr>
        <p:spPr bwMode="auto">
          <a:xfrm>
            <a:off x="5638800" y="4264025"/>
            <a:ext cx="0" cy="76200"/>
          </a:xfrm>
          <a:prstGeom prst="line">
            <a:avLst/>
          </a:prstGeom>
          <a:noFill/>
          <a:ln w="9525">
            <a:solidFill>
              <a:schemeClr val="tx1"/>
            </a:solidFill>
            <a:miter lim="800000"/>
            <a:headEnd/>
            <a:tailEnd/>
          </a:ln>
        </p:spPr>
        <p:txBody>
          <a:bodyPr wrap="none"/>
          <a:lstStyle/>
          <a:p>
            <a:endParaRPr lang="en-US"/>
          </a:p>
        </p:txBody>
      </p:sp>
      <p:sp>
        <p:nvSpPr>
          <p:cNvPr id="163894" name="Rectangle 53"/>
          <p:cNvSpPr>
            <a:spLocks noChangeArrowheads="1"/>
          </p:cNvSpPr>
          <p:nvPr/>
        </p:nvSpPr>
        <p:spPr bwMode="auto">
          <a:xfrm>
            <a:off x="990600" y="5102225"/>
            <a:ext cx="838200" cy="381000"/>
          </a:xfrm>
          <a:prstGeom prst="rect">
            <a:avLst/>
          </a:prstGeom>
          <a:noFill/>
          <a:ln w="9525">
            <a:solidFill>
              <a:schemeClr val="tx1"/>
            </a:solidFill>
            <a:miter lim="800000"/>
            <a:headEnd/>
            <a:tailEnd/>
          </a:ln>
        </p:spPr>
        <p:txBody>
          <a:bodyPr wrap="none" anchor="ctr"/>
          <a:lstStyle/>
          <a:p>
            <a:endParaRPr lang="en-US"/>
          </a:p>
        </p:txBody>
      </p:sp>
      <p:sp>
        <p:nvSpPr>
          <p:cNvPr id="163895" name="Text Box 54"/>
          <p:cNvSpPr txBox="1">
            <a:spLocks noChangeArrowheads="1"/>
          </p:cNvSpPr>
          <p:nvPr/>
        </p:nvSpPr>
        <p:spPr bwMode="auto">
          <a:xfrm>
            <a:off x="914400" y="5105400"/>
            <a:ext cx="974725" cy="336550"/>
          </a:xfrm>
          <a:prstGeom prst="rect">
            <a:avLst/>
          </a:prstGeom>
          <a:noFill/>
          <a:ln w="9525">
            <a:noFill/>
            <a:miter lim="800000"/>
            <a:headEnd/>
            <a:tailEnd/>
          </a:ln>
        </p:spPr>
        <p:txBody>
          <a:bodyPr wrap="none">
            <a:spAutoFit/>
          </a:bodyPr>
          <a:lstStyle/>
          <a:p>
            <a:r>
              <a:rPr lang="en-US" sz="1600" b="0">
                <a:latin typeface="Times New Roman" pitchFamily="18" charset="0"/>
              </a:rPr>
              <a:t>SearchBy</a:t>
            </a:r>
            <a:endParaRPr lang="en-US" sz="2000" b="0">
              <a:latin typeface="Times New Roman" pitchFamily="18" charset="0"/>
            </a:endParaRPr>
          </a:p>
        </p:txBody>
      </p:sp>
      <p:sp>
        <p:nvSpPr>
          <p:cNvPr id="163896" name="Rectangle 55"/>
          <p:cNvSpPr>
            <a:spLocks noChangeArrowheads="1"/>
          </p:cNvSpPr>
          <p:nvPr/>
        </p:nvSpPr>
        <p:spPr bwMode="auto">
          <a:xfrm>
            <a:off x="1962150" y="51022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97" name="Text Box 56"/>
          <p:cNvSpPr txBox="1">
            <a:spLocks noChangeArrowheads="1"/>
          </p:cNvSpPr>
          <p:nvPr/>
        </p:nvSpPr>
        <p:spPr bwMode="auto">
          <a:xfrm>
            <a:off x="1962150" y="5149850"/>
            <a:ext cx="1190625" cy="336550"/>
          </a:xfrm>
          <a:prstGeom prst="rect">
            <a:avLst/>
          </a:prstGeom>
          <a:noFill/>
          <a:ln w="9525">
            <a:noFill/>
            <a:miter lim="800000"/>
            <a:headEnd/>
            <a:tailEnd/>
          </a:ln>
        </p:spPr>
        <p:txBody>
          <a:bodyPr wrap="none">
            <a:spAutoFit/>
          </a:bodyPr>
          <a:lstStyle/>
          <a:p>
            <a:r>
              <a:rPr lang="en-US" sz="1600" b="0">
                <a:latin typeface="Times New Roman" pitchFamily="18" charset="0"/>
              </a:rPr>
              <a:t>QueryString</a:t>
            </a:r>
          </a:p>
        </p:txBody>
      </p:sp>
      <p:sp>
        <p:nvSpPr>
          <p:cNvPr id="163898" name="Rectangle 57"/>
          <p:cNvSpPr>
            <a:spLocks noChangeArrowheads="1"/>
          </p:cNvSpPr>
          <p:nvPr/>
        </p:nvSpPr>
        <p:spPr bwMode="auto">
          <a:xfrm>
            <a:off x="4248150" y="5102225"/>
            <a:ext cx="781050" cy="381000"/>
          </a:xfrm>
          <a:prstGeom prst="rect">
            <a:avLst/>
          </a:prstGeom>
          <a:noFill/>
          <a:ln w="9525">
            <a:solidFill>
              <a:schemeClr val="tx1"/>
            </a:solidFill>
            <a:miter lim="800000"/>
            <a:headEnd/>
            <a:tailEnd/>
          </a:ln>
        </p:spPr>
        <p:txBody>
          <a:bodyPr wrap="none" anchor="ctr"/>
          <a:lstStyle/>
          <a:p>
            <a:endParaRPr lang="en-US"/>
          </a:p>
        </p:txBody>
      </p:sp>
      <p:sp>
        <p:nvSpPr>
          <p:cNvPr id="163899" name="Text Box 58"/>
          <p:cNvSpPr txBox="1">
            <a:spLocks noChangeArrowheads="1"/>
          </p:cNvSpPr>
          <p:nvPr/>
        </p:nvSpPr>
        <p:spPr bwMode="auto">
          <a:xfrm>
            <a:off x="4219575" y="5102225"/>
            <a:ext cx="1371600" cy="336550"/>
          </a:xfrm>
          <a:prstGeom prst="rect">
            <a:avLst/>
          </a:prstGeom>
          <a:noFill/>
          <a:ln w="9525">
            <a:noFill/>
            <a:miter lim="800000"/>
            <a:headEnd/>
            <a:tailEnd/>
          </a:ln>
        </p:spPr>
        <p:txBody>
          <a:bodyPr>
            <a:spAutoFit/>
          </a:bodyPr>
          <a:lstStyle/>
          <a:p>
            <a:r>
              <a:rPr lang="en-US" sz="1600" b="0">
                <a:latin typeface="Times New Roman" pitchFamily="18" charset="0"/>
              </a:rPr>
              <a:t>Catalog</a:t>
            </a:r>
          </a:p>
        </p:txBody>
      </p:sp>
      <p:sp>
        <p:nvSpPr>
          <p:cNvPr id="163900" name="Rectangle 59"/>
          <p:cNvSpPr>
            <a:spLocks noChangeArrowheads="1"/>
          </p:cNvSpPr>
          <p:nvPr/>
        </p:nvSpPr>
        <p:spPr bwMode="auto">
          <a:xfrm>
            <a:off x="3216275" y="5102225"/>
            <a:ext cx="990600" cy="381000"/>
          </a:xfrm>
          <a:prstGeom prst="rect">
            <a:avLst/>
          </a:prstGeom>
          <a:noFill/>
          <a:ln w="9525">
            <a:solidFill>
              <a:schemeClr val="tx1"/>
            </a:solidFill>
            <a:miter lim="800000"/>
            <a:headEnd/>
            <a:tailEnd/>
          </a:ln>
        </p:spPr>
        <p:txBody>
          <a:bodyPr wrap="none" anchor="ctr"/>
          <a:lstStyle/>
          <a:p>
            <a:endParaRPr lang="en-US"/>
          </a:p>
        </p:txBody>
      </p:sp>
      <p:sp>
        <p:nvSpPr>
          <p:cNvPr id="163901" name="Text Box 60"/>
          <p:cNvSpPr txBox="1">
            <a:spLocks noChangeArrowheads="1"/>
          </p:cNvSpPr>
          <p:nvPr/>
        </p:nvSpPr>
        <p:spPr bwMode="auto">
          <a:xfrm>
            <a:off x="3181350" y="5102225"/>
            <a:ext cx="1033463" cy="336550"/>
          </a:xfrm>
          <a:prstGeom prst="rect">
            <a:avLst/>
          </a:prstGeom>
          <a:noFill/>
          <a:ln w="9525">
            <a:noFill/>
            <a:miter lim="800000"/>
            <a:headEnd/>
            <a:tailEnd/>
          </a:ln>
        </p:spPr>
        <p:txBody>
          <a:bodyPr wrap="none">
            <a:spAutoFit/>
          </a:bodyPr>
          <a:lstStyle/>
          <a:p>
            <a:r>
              <a:rPr lang="en-US" sz="1600" b="0">
                <a:latin typeface="Times New Roman" pitchFamily="18" charset="0"/>
              </a:rPr>
              <a:t>Collection</a:t>
            </a:r>
          </a:p>
        </p:txBody>
      </p:sp>
      <p:sp>
        <p:nvSpPr>
          <p:cNvPr id="163902" name="Line 61"/>
          <p:cNvSpPr>
            <a:spLocks noChangeShapeType="1"/>
          </p:cNvSpPr>
          <p:nvPr/>
        </p:nvSpPr>
        <p:spPr bwMode="auto">
          <a:xfrm>
            <a:off x="1362075" y="5016500"/>
            <a:ext cx="0" cy="76200"/>
          </a:xfrm>
          <a:prstGeom prst="line">
            <a:avLst/>
          </a:prstGeom>
          <a:noFill/>
          <a:ln w="9525">
            <a:solidFill>
              <a:schemeClr val="tx1"/>
            </a:solidFill>
            <a:miter lim="800000"/>
            <a:headEnd/>
            <a:tailEnd/>
          </a:ln>
        </p:spPr>
        <p:txBody>
          <a:bodyPr wrap="none"/>
          <a:lstStyle/>
          <a:p>
            <a:endParaRPr lang="en-US"/>
          </a:p>
        </p:txBody>
      </p:sp>
      <p:sp>
        <p:nvSpPr>
          <p:cNvPr id="163903" name="Line 62"/>
          <p:cNvSpPr>
            <a:spLocks noChangeShapeType="1"/>
          </p:cNvSpPr>
          <p:nvPr/>
        </p:nvSpPr>
        <p:spPr bwMode="auto">
          <a:xfrm>
            <a:off x="2495550" y="5026025"/>
            <a:ext cx="0" cy="76200"/>
          </a:xfrm>
          <a:prstGeom prst="line">
            <a:avLst/>
          </a:prstGeom>
          <a:noFill/>
          <a:ln w="9525">
            <a:solidFill>
              <a:schemeClr val="tx1"/>
            </a:solidFill>
            <a:miter lim="800000"/>
            <a:headEnd/>
            <a:tailEnd/>
          </a:ln>
        </p:spPr>
        <p:txBody>
          <a:bodyPr wrap="none"/>
          <a:lstStyle/>
          <a:p>
            <a:endParaRPr lang="en-US"/>
          </a:p>
        </p:txBody>
      </p:sp>
      <p:sp>
        <p:nvSpPr>
          <p:cNvPr id="163904" name="Line 63"/>
          <p:cNvSpPr>
            <a:spLocks noChangeShapeType="1"/>
          </p:cNvSpPr>
          <p:nvPr/>
        </p:nvSpPr>
        <p:spPr bwMode="auto">
          <a:xfrm>
            <a:off x="3714750" y="5026025"/>
            <a:ext cx="0" cy="76200"/>
          </a:xfrm>
          <a:prstGeom prst="line">
            <a:avLst/>
          </a:prstGeom>
          <a:noFill/>
          <a:ln w="9525">
            <a:solidFill>
              <a:schemeClr val="tx1"/>
            </a:solidFill>
            <a:miter lim="800000"/>
            <a:headEnd/>
            <a:tailEnd/>
          </a:ln>
        </p:spPr>
        <p:txBody>
          <a:bodyPr wrap="none"/>
          <a:lstStyle/>
          <a:p>
            <a:endParaRPr lang="en-US"/>
          </a:p>
        </p:txBody>
      </p:sp>
      <p:sp>
        <p:nvSpPr>
          <p:cNvPr id="163905" name="Line 64"/>
          <p:cNvSpPr>
            <a:spLocks noChangeShapeType="1"/>
          </p:cNvSpPr>
          <p:nvPr/>
        </p:nvSpPr>
        <p:spPr bwMode="auto">
          <a:xfrm>
            <a:off x="4781550" y="5026025"/>
            <a:ext cx="0" cy="76200"/>
          </a:xfrm>
          <a:prstGeom prst="line">
            <a:avLst/>
          </a:prstGeom>
          <a:noFill/>
          <a:ln w="9525">
            <a:solidFill>
              <a:schemeClr val="tx1"/>
            </a:solidFill>
            <a:miter lim="800000"/>
            <a:headEnd/>
            <a:tailEnd/>
          </a:ln>
        </p:spPr>
        <p:txBody>
          <a:bodyPr wrap="none"/>
          <a:lstStyle/>
          <a:p>
            <a:endParaRPr lang="en-US"/>
          </a:p>
        </p:txBody>
      </p:sp>
      <p:sp>
        <p:nvSpPr>
          <p:cNvPr id="163906" name="Line 65"/>
          <p:cNvSpPr>
            <a:spLocks noChangeShapeType="1"/>
          </p:cNvSpPr>
          <p:nvPr/>
        </p:nvSpPr>
        <p:spPr bwMode="auto">
          <a:xfrm>
            <a:off x="2667000" y="3657600"/>
            <a:ext cx="990600" cy="0"/>
          </a:xfrm>
          <a:prstGeom prst="line">
            <a:avLst/>
          </a:prstGeom>
          <a:noFill/>
          <a:ln w="9525">
            <a:solidFill>
              <a:schemeClr val="tx1"/>
            </a:solidFill>
            <a:miter lim="800000"/>
            <a:headEnd/>
            <a:tailEnd/>
          </a:ln>
        </p:spPr>
        <p:txBody>
          <a:bodyPr wrap="none"/>
          <a:lstStyle/>
          <a:p>
            <a:endParaRPr lang="en-US"/>
          </a:p>
        </p:txBody>
      </p:sp>
      <p:sp>
        <p:nvSpPr>
          <p:cNvPr id="163907" name="Rectangle 66"/>
          <p:cNvSpPr>
            <a:spLocks noChangeArrowheads="1"/>
          </p:cNvSpPr>
          <p:nvPr/>
        </p:nvSpPr>
        <p:spPr bwMode="auto">
          <a:xfrm>
            <a:off x="6240463" y="5102225"/>
            <a:ext cx="1447800" cy="381000"/>
          </a:xfrm>
          <a:prstGeom prst="rect">
            <a:avLst/>
          </a:prstGeom>
          <a:noFill/>
          <a:ln w="9525">
            <a:solidFill>
              <a:schemeClr val="tx1"/>
            </a:solidFill>
            <a:miter lim="800000"/>
            <a:headEnd/>
            <a:tailEnd/>
          </a:ln>
        </p:spPr>
        <p:txBody>
          <a:bodyPr wrap="none" anchor="ctr"/>
          <a:lstStyle/>
          <a:p>
            <a:endParaRPr lang="en-US"/>
          </a:p>
        </p:txBody>
      </p:sp>
      <p:sp>
        <p:nvSpPr>
          <p:cNvPr id="163908" name="Text Box 67"/>
          <p:cNvSpPr txBox="1">
            <a:spLocks noChangeArrowheads="1"/>
          </p:cNvSpPr>
          <p:nvPr/>
        </p:nvSpPr>
        <p:spPr bwMode="auto">
          <a:xfrm>
            <a:off x="6164263" y="5105400"/>
            <a:ext cx="1531937" cy="336550"/>
          </a:xfrm>
          <a:prstGeom prst="rect">
            <a:avLst/>
          </a:prstGeom>
          <a:noFill/>
          <a:ln w="9525">
            <a:noFill/>
            <a:miter lim="800000"/>
            <a:headEnd/>
            <a:tailEnd/>
          </a:ln>
        </p:spPr>
        <p:txBody>
          <a:bodyPr wrap="none">
            <a:spAutoFit/>
          </a:bodyPr>
          <a:lstStyle/>
          <a:p>
            <a:r>
              <a:rPr lang="en-US" sz="1600" b="0">
                <a:latin typeface="Times New Roman" pitchFamily="18" charset="0"/>
              </a:rPr>
              <a:t>PresentationInfo</a:t>
            </a:r>
            <a:endParaRPr lang="en-US" sz="2000" b="0">
              <a:latin typeface="Times New Roman" pitchFamily="18" charset="0"/>
            </a:endParaRPr>
          </a:p>
        </p:txBody>
      </p:sp>
      <p:sp>
        <p:nvSpPr>
          <p:cNvPr id="163909" name="Line 68"/>
          <p:cNvSpPr>
            <a:spLocks noChangeShapeType="1"/>
          </p:cNvSpPr>
          <p:nvPr/>
        </p:nvSpPr>
        <p:spPr bwMode="auto">
          <a:xfrm>
            <a:off x="6621463" y="5016500"/>
            <a:ext cx="0" cy="76200"/>
          </a:xfrm>
          <a:prstGeom prst="line">
            <a:avLst/>
          </a:prstGeom>
          <a:noFill/>
          <a:ln w="9525">
            <a:solidFill>
              <a:schemeClr val="tx1"/>
            </a:solidFill>
            <a:miter lim="800000"/>
            <a:headEnd/>
            <a:tailEnd/>
          </a:ln>
        </p:spPr>
        <p:txBody>
          <a:bodyPr wrap="none"/>
          <a:lstStyle/>
          <a:p>
            <a:endParaRPr lang="en-US"/>
          </a:p>
        </p:txBody>
      </p:sp>
      <p:sp>
        <p:nvSpPr>
          <p:cNvPr id="163910" name="Line 69"/>
          <p:cNvSpPr>
            <a:spLocks noChangeShapeType="1"/>
          </p:cNvSpPr>
          <p:nvPr/>
        </p:nvSpPr>
        <p:spPr bwMode="auto">
          <a:xfrm>
            <a:off x="2057400" y="4248150"/>
            <a:ext cx="3581400" cy="0"/>
          </a:xfrm>
          <a:prstGeom prst="line">
            <a:avLst/>
          </a:prstGeom>
          <a:noFill/>
          <a:ln w="9525">
            <a:solidFill>
              <a:schemeClr val="tx1"/>
            </a:solidFill>
            <a:miter lim="800000"/>
            <a:headEnd/>
            <a:tailEnd/>
          </a:ln>
        </p:spPr>
        <p:txBody>
          <a:bodyPr wrap="none"/>
          <a:lstStyle/>
          <a:p>
            <a:endParaRPr lang="en-US"/>
          </a:p>
        </p:txBody>
      </p:sp>
      <p:sp>
        <p:nvSpPr>
          <p:cNvPr id="163911" name="Rectangle 70"/>
          <p:cNvSpPr>
            <a:spLocks noChangeArrowheads="1"/>
          </p:cNvSpPr>
          <p:nvPr/>
        </p:nvSpPr>
        <p:spPr bwMode="auto">
          <a:xfrm>
            <a:off x="2057400" y="3733800"/>
            <a:ext cx="914400" cy="381000"/>
          </a:xfrm>
          <a:prstGeom prst="rect">
            <a:avLst/>
          </a:prstGeom>
          <a:noFill/>
          <a:ln w="9525">
            <a:solidFill>
              <a:schemeClr val="tx1"/>
            </a:solidFill>
            <a:miter lim="800000"/>
            <a:headEnd/>
            <a:tailEnd/>
          </a:ln>
        </p:spPr>
        <p:txBody>
          <a:bodyPr wrap="none" anchor="ctr"/>
          <a:lstStyle/>
          <a:p>
            <a:endParaRPr lang="en-US"/>
          </a:p>
        </p:txBody>
      </p:sp>
      <p:sp>
        <p:nvSpPr>
          <p:cNvPr id="163912" name="Text Box 71"/>
          <p:cNvSpPr txBox="1">
            <a:spLocks noChangeArrowheads="1"/>
          </p:cNvSpPr>
          <p:nvPr/>
        </p:nvSpPr>
        <p:spPr bwMode="auto">
          <a:xfrm>
            <a:off x="2009775" y="3781425"/>
            <a:ext cx="1022350" cy="336550"/>
          </a:xfrm>
          <a:prstGeom prst="rect">
            <a:avLst/>
          </a:prstGeom>
          <a:noFill/>
          <a:ln w="9525">
            <a:noFill/>
            <a:miter lim="800000"/>
            <a:headEnd/>
            <a:tailEnd/>
          </a:ln>
        </p:spPr>
        <p:txBody>
          <a:bodyPr wrap="none">
            <a:spAutoFit/>
          </a:bodyPr>
          <a:lstStyle/>
          <a:p>
            <a:r>
              <a:rPr lang="en-US" sz="1600" b="0">
                <a:latin typeface="Times New Roman" pitchFamily="18" charset="0"/>
              </a:rPr>
              <a:t>StatusInfo</a:t>
            </a:r>
          </a:p>
        </p:txBody>
      </p:sp>
      <p:sp>
        <p:nvSpPr>
          <p:cNvPr id="163913" name="Line 72"/>
          <p:cNvSpPr>
            <a:spLocks noChangeShapeType="1"/>
          </p:cNvSpPr>
          <p:nvPr/>
        </p:nvSpPr>
        <p:spPr bwMode="auto">
          <a:xfrm>
            <a:off x="2667000" y="3657600"/>
            <a:ext cx="0" cy="76200"/>
          </a:xfrm>
          <a:prstGeom prst="line">
            <a:avLst/>
          </a:prstGeom>
          <a:noFill/>
          <a:ln w="9525">
            <a:solidFill>
              <a:schemeClr val="tx1"/>
            </a:solidFill>
            <a:miter lim="800000"/>
            <a:headEnd/>
            <a:tailEnd/>
          </a:ln>
        </p:spPr>
        <p:txBody>
          <a:bodyPr wrap="none"/>
          <a:lstStyle/>
          <a:p>
            <a:endParaRPr lang="en-US"/>
          </a:p>
        </p:txBody>
      </p:sp>
      <p:sp>
        <p:nvSpPr>
          <p:cNvPr id="163914" name="Line 73"/>
          <p:cNvSpPr>
            <a:spLocks noChangeShapeType="1"/>
          </p:cNvSpPr>
          <p:nvPr/>
        </p:nvSpPr>
        <p:spPr bwMode="auto">
          <a:xfrm>
            <a:off x="3733800" y="4171950"/>
            <a:ext cx="0" cy="76200"/>
          </a:xfrm>
          <a:prstGeom prst="line">
            <a:avLst/>
          </a:prstGeom>
          <a:noFill/>
          <a:ln w="9525">
            <a:solidFill>
              <a:schemeClr val="tx1"/>
            </a:solidFill>
            <a:miter lim="800000"/>
            <a:headEnd/>
            <a:tailEnd/>
          </a:ln>
        </p:spPr>
        <p:txBody>
          <a:bodyPr wrap="none"/>
          <a:lstStyle/>
          <a:p>
            <a:endParaRPr lang="en-US"/>
          </a:p>
        </p:txBody>
      </p:sp>
      <p:sp>
        <p:nvSpPr>
          <p:cNvPr id="163915" name="Rectangle 74"/>
          <p:cNvSpPr>
            <a:spLocks noChangeArrowheads="1"/>
          </p:cNvSpPr>
          <p:nvPr/>
        </p:nvSpPr>
        <p:spPr bwMode="auto">
          <a:xfrm>
            <a:off x="5240338" y="5105400"/>
            <a:ext cx="838200" cy="381000"/>
          </a:xfrm>
          <a:prstGeom prst="rect">
            <a:avLst/>
          </a:prstGeom>
          <a:noFill/>
          <a:ln w="9525">
            <a:solidFill>
              <a:schemeClr val="tx1"/>
            </a:solidFill>
            <a:miter lim="800000"/>
            <a:headEnd/>
            <a:tailEnd/>
          </a:ln>
        </p:spPr>
        <p:txBody>
          <a:bodyPr wrap="none" anchor="ctr"/>
          <a:lstStyle/>
          <a:p>
            <a:endParaRPr lang="en-US"/>
          </a:p>
        </p:txBody>
      </p:sp>
      <p:sp>
        <p:nvSpPr>
          <p:cNvPr id="163916" name="Text Box 75"/>
          <p:cNvSpPr txBox="1">
            <a:spLocks noChangeArrowheads="1"/>
          </p:cNvSpPr>
          <p:nvPr/>
        </p:nvSpPr>
        <p:spPr bwMode="auto">
          <a:xfrm>
            <a:off x="5221288" y="5105400"/>
            <a:ext cx="874712" cy="336550"/>
          </a:xfrm>
          <a:prstGeom prst="rect">
            <a:avLst/>
          </a:prstGeom>
          <a:noFill/>
          <a:ln w="9525">
            <a:noFill/>
            <a:miter lim="800000"/>
            <a:headEnd/>
            <a:tailEnd/>
          </a:ln>
        </p:spPr>
        <p:txBody>
          <a:bodyPr wrap="none">
            <a:spAutoFit/>
          </a:bodyPr>
          <a:lstStyle/>
          <a:p>
            <a:r>
              <a:rPr lang="en-US" sz="1600" b="0">
                <a:latin typeface="Times New Roman" pitchFamily="18" charset="0"/>
              </a:rPr>
              <a:t>Timeout</a:t>
            </a:r>
          </a:p>
        </p:txBody>
      </p:sp>
      <p:sp>
        <p:nvSpPr>
          <p:cNvPr id="163917" name="Line 76"/>
          <p:cNvSpPr>
            <a:spLocks noChangeShapeType="1"/>
          </p:cNvSpPr>
          <p:nvPr/>
        </p:nvSpPr>
        <p:spPr bwMode="auto">
          <a:xfrm>
            <a:off x="5638800" y="5029200"/>
            <a:ext cx="0" cy="76200"/>
          </a:xfrm>
          <a:prstGeom prst="line">
            <a:avLst/>
          </a:prstGeom>
          <a:noFill/>
          <a:ln w="9525">
            <a:solidFill>
              <a:schemeClr val="tx1"/>
            </a:solidFill>
            <a:miter lim="800000"/>
            <a:headEnd/>
            <a:tailEnd/>
          </a:ln>
        </p:spPr>
        <p:txBody>
          <a:bodyPr wrap="none"/>
          <a:lstStyle/>
          <a:p>
            <a:endParaRPr lang="en-US"/>
          </a:p>
        </p:txBody>
      </p:sp>
      <p:sp>
        <p:nvSpPr>
          <p:cNvPr id="163918" name="Line 77"/>
          <p:cNvSpPr>
            <a:spLocks noChangeShapeType="1"/>
          </p:cNvSpPr>
          <p:nvPr/>
        </p:nvSpPr>
        <p:spPr bwMode="auto">
          <a:xfrm>
            <a:off x="1362075" y="5019675"/>
            <a:ext cx="5257800" cy="0"/>
          </a:xfrm>
          <a:prstGeom prst="line">
            <a:avLst/>
          </a:prstGeom>
          <a:noFill/>
          <a:ln w="9525">
            <a:solidFill>
              <a:schemeClr val="tx1"/>
            </a:solidFill>
            <a:miter lim="800000"/>
            <a:headEnd/>
            <a:tailEnd/>
          </a:ln>
        </p:spPr>
        <p:txBody>
          <a:bodyPr wrap="none"/>
          <a:lstStyle/>
          <a:p>
            <a:endParaRPr lang="en-US"/>
          </a:p>
        </p:txBody>
      </p:sp>
      <p:sp>
        <p:nvSpPr>
          <p:cNvPr id="163919" name="Line 78"/>
          <p:cNvSpPr>
            <a:spLocks noChangeShapeType="1"/>
          </p:cNvSpPr>
          <p:nvPr/>
        </p:nvSpPr>
        <p:spPr bwMode="auto">
          <a:xfrm>
            <a:off x="2057400" y="4724400"/>
            <a:ext cx="0" cy="304800"/>
          </a:xfrm>
          <a:prstGeom prst="line">
            <a:avLst/>
          </a:prstGeom>
          <a:noFill/>
          <a:ln w="9525">
            <a:solidFill>
              <a:schemeClr val="tx1"/>
            </a:solidFill>
            <a:miter lim="800000"/>
            <a:headEnd/>
            <a:tailEnd/>
          </a:ln>
        </p:spPr>
        <p:txBody>
          <a:bodyPr wrap="none"/>
          <a:lstStyle/>
          <a:p>
            <a:endParaRPr lang="en-US"/>
          </a:p>
        </p:txBody>
      </p:sp>
      <p:sp>
        <p:nvSpPr>
          <p:cNvPr id="163920" name="Line 79"/>
          <p:cNvSpPr>
            <a:spLocks noChangeShapeType="1"/>
          </p:cNvSpPr>
          <p:nvPr/>
        </p:nvSpPr>
        <p:spPr bwMode="auto">
          <a:xfrm>
            <a:off x="6858000" y="5486400"/>
            <a:ext cx="0" cy="228600"/>
          </a:xfrm>
          <a:prstGeom prst="line">
            <a:avLst/>
          </a:prstGeom>
          <a:noFill/>
          <a:ln w="9525">
            <a:solidFill>
              <a:schemeClr val="tx1"/>
            </a:solidFill>
            <a:miter lim="800000"/>
            <a:headEnd/>
            <a:tailEnd/>
          </a:ln>
        </p:spPr>
        <p:txBody>
          <a:bodyPr wrap="none"/>
          <a:lstStyle/>
          <a:p>
            <a:endParaRPr lang="en-US"/>
          </a:p>
        </p:txBody>
      </p:sp>
      <p:sp>
        <p:nvSpPr>
          <p:cNvPr id="163921" name="Line 80"/>
          <p:cNvSpPr>
            <a:spLocks noChangeShapeType="1"/>
          </p:cNvSpPr>
          <p:nvPr/>
        </p:nvSpPr>
        <p:spPr bwMode="auto">
          <a:xfrm>
            <a:off x="3352800" y="4724400"/>
            <a:ext cx="0" cy="152400"/>
          </a:xfrm>
          <a:prstGeom prst="line">
            <a:avLst/>
          </a:prstGeom>
          <a:noFill/>
          <a:ln w="9525">
            <a:solidFill>
              <a:schemeClr val="tx1"/>
            </a:solidFill>
            <a:miter lim="800000"/>
            <a:headEnd/>
            <a:tailEnd/>
          </a:ln>
        </p:spPr>
        <p:txBody>
          <a:bodyPr wrap="none"/>
          <a:lstStyle/>
          <a:p>
            <a:endParaRPr lang="en-US"/>
          </a:p>
        </p:txBody>
      </p:sp>
      <p:sp>
        <p:nvSpPr>
          <p:cNvPr id="163922" name="Line 81"/>
          <p:cNvSpPr>
            <a:spLocks noChangeShapeType="1"/>
          </p:cNvSpPr>
          <p:nvPr/>
        </p:nvSpPr>
        <p:spPr bwMode="auto">
          <a:xfrm>
            <a:off x="4572000" y="4724400"/>
            <a:ext cx="0" cy="152400"/>
          </a:xfrm>
          <a:prstGeom prst="line">
            <a:avLst/>
          </a:prstGeom>
          <a:noFill/>
          <a:ln w="9525">
            <a:solidFill>
              <a:schemeClr val="tx1"/>
            </a:solidFill>
            <a:miter lim="800000"/>
            <a:headEnd/>
            <a:tailEnd/>
          </a:ln>
        </p:spPr>
        <p:txBody>
          <a:bodyPr wrap="none"/>
          <a:lstStyle/>
          <a:p>
            <a:endParaRPr lang="en-US"/>
          </a:p>
        </p:txBody>
      </p:sp>
      <p:sp>
        <p:nvSpPr>
          <p:cNvPr id="163923" name="Line 82"/>
          <p:cNvSpPr>
            <a:spLocks noChangeShapeType="1"/>
          </p:cNvSpPr>
          <p:nvPr/>
        </p:nvSpPr>
        <p:spPr bwMode="auto">
          <a:xfrm>
            <a:off x="5638800" y="4724400"/>
            <a:ext cx="0" cy="152400"/>
          </a:xfrm>
          <a:prstGeom prst="line">
            <a:avLst/>
          </a:prstGeom>
          <a:noFill/>
          <a:ln w="9525">
            <a:solidFill>
              <a:schemeClr val="tx1"/>
            </a:solidFill>
            <a:miter lim="800000"/>
            <a:headEnd/>
            <a:tailEnd/>
          </a:ln>
        </p:spPr>
        <p:txBody>
          <a:bodyPr wrap="none"/>
          <a:lstStyle/>
          <a:p>
            <a:endParaRPr lang="en-US"/>
          </a:p>
        </p:txBody>
      </p:sp>
      <p:sp>
        <p:nvSpPr>
          <p:cNvPr id="163924" name="Line 83"/>
          <p:cNvSpPr>
            <a:spLocks noChangeShapeType="1"/>
          </p:cNvSpPr>
          <p:nvPr/>
        </p:nvSpPr>
        <p:spPr bwMode="auto">
          <a:xfrm>
            <a:off x="3657600" y="3638550"/>
            <a:ext cx="0" cy="152400"/>
          </a:xfrm>
          <a:prstGeom prst="line">
            <a:avLst/>
          </a:prstGeom>
          <a:noFill/>
          <a:ln w="9525">
            <a:solidFill>
              <a:schemeClr val="tx1"/>
            </a:solidFill>
            <a:miter lim="800000"/>
            <a:headEnd/>
            <a:tailEnd/>
          </a:ln>
        </p:spPr>
        <p:txBody>
          <a:bodyPr wrap="none"/>
          <a:lstStyle/>
          <a:p>
            <a:endParaRPr lang="en-US"/>
          </a:p>
        </p:txBody>
      </p:sp>
      <p:sp>
        <p:nvSpPr>
          <p:cNvPr id="163925" name="Line 84"/>
          <p:cNvSpPr>
            <a:spLocks noChangeShapeType="1"/>
          </p:cNvSpPr>
          <p:nvPr/>
        </p:nvSpPr>
        <p:spPr bwMode="auto">
          <a:xfrm>
            <a:off x="3124200" y="3505200"/>
            <a:ext cx="0" cy="152400"/>
          </a:xfrm>
          <a:prstGeom prst="line">
            <a:avLst/>
          </a:prstGeom>
          <a:noFill/>
          <a:ln w="9525">
            <a:solidFill>
              <a:schemeClr val="tx1"/>
            </a:solidFill>
            <a:miter lim="800000"/>
            <a:headEnd/>
            <a:tailEnd/>
          </a:ln>
        </p:spPr>
        <p:txBody>
          <a:bodyPr wrap="none"/>
          <a:lstStyle/>
          <a:p>
            <a:endParaRPr lang="en-US"/>
          </a:p>
        </p:txBody>
      </p:sp>
      <p:sp>
        <p:nvSpPr>
          <p:cNvPr id="163926" name="Oval 85"/>
          <p:cNvSpPr>
            <a:spLocks noChangeArrowheads="1"/>
          </p:cNvSpPr>
          <p:nvPr/>
        </p:nvSpPr>
        <p:spPr bwMode="auto">
          <a:xfrm>
            <a:off x="2647950" y="2986088"/>
            <a:ext cx="914400" cy="609600"/>
          </a:xfrm>
          <a:prstGeom prst="ellipse">
            <a:avLst/>
          </a:prstGeom>
          <a:noFill/>
          <a:ln w="9525">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5"/>
          <p:cNvSpPr>
            <a:spLocks noGrp="1"/>
          </p:cNvSpPr>
          <p:nvPr>
            <p:ph type="sldNum" sz="quarter" idx="12"/>
          </p:nvPr>
        </p:nvSpPr>
        <p:spPr>
          <a:noFill/>
        </p:spPr>
        <p:txBody>
          <a:bodyPr/>
          <a:lstStyle/>
          <a:p>
            <a:fld id="{20E1D763-7F6C-476E-A29E-6F408B2C92FA}" type="slidenum">
              <a:rPr lang="en-US" smtClean="0"/>
              <a:pPr/>
              <a:t>148</a:t>
            </a:fld>
            <a:endParaRPr lang="en-US" smtClean="0"/>
          </a:p>
        </p:txBody>
      </p:sp>
      <p:sp>
        <p:nvSpPr>
          <p:cNvPr id="164867" name="Rectangle 2"/>
          <p:cNvSpPr>
            <a:spLocks noGrp="1" noChangeArrowheads="1"/>
          </p:cNvSpPr>
          <p:nvPr>
            <p:ph type="title"/>
          </p:nvPr>
        </p:nvSpPr>
        <p:spPr/>
        <p:txBody>
          <a:bodyPr/>
          <a:lstStyle/>
          <a:p>
            <a:pPr eaLnBrk="1" hangingPunct="1"/>
            <a:r>
              <a:rPr lang="en-US" smtClean="0"/>
              <a:t>Outline – Part 2</a:t>
            </a:r>
          </a:p>
        </p:txBody>
      </p:sp>
      <p:sp>
        <p:nvSpPr>
          <p:cNvPr id="164868"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b="1" u="sng" smtClean="0"/>
              <a:t>Ch. 11: Systems</a:t>
            </a:r>
          </a:p>
          <a:p>
            <a:pPr lvl="1" eaLnBrk="1" hangingPunct="1"/>
            <a:r>
              <a:rPr lang="en-US" sz="3200" smtClean="0"/>
              <a:t>Ch. 12: Case Studies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149</a:t>
            </a:fld>
            <a:endParaRPr lang="en-US" smtClean="0"/>
          </a:p>
        </p:txBody>
      </p:sp>
      <p:sp>
        <p:nvSpPr>
          <p:cNvPr id="165891" name="Rectangle 2"/>
          <p:cNvSpPr>
            <a:spLocks noGrp="1" noChangeArrowheads="1"/>
          </p:cNvSpPr>
          <p:nvPr>
            <p:ph type="title"/>
          </p:nvPr>
        </p:nvSpPr>
        <p:spPr/>
        <p:txBody>
          <a:bodyPr/>
          <a:lstStyle/>
          <a:p>
            <a:pPr eaLnBrk="1" hangingPunct="1"/>
            <a:r>
              <a:rPr lang="en-US" smtClean="0"/>
              <a:t>Chapter 11 Overview</a:t>
            </a:r>
          </a:p>
        </p:txBody>
      </p:sp>
      <p:sp>
        <p:nvSpPr>
          <p:cNvPr id="165892" name="Rectangle 3"/>
          <p:cNvSpPr>
            <a:spLocks noGrp="1" noChangeArrowheads="1"/>
          </p:cNvSpPr>
          <p:nvPr>
            <p:ph type="body" idx="1"/>
          </p:nvPr>
        </p:nvSpPr>
        <p:spPr/>
        <p:txBody>
          <a:bodyPr/>
          <a:lstStyle/>
          <a:p>
            <a:pPr eaLnBrk="1" hangingPunct="1">
              <a:lnSpc>
                <a:spcPct val="90000"/>
              </a:lnSpc>
            </a:pPr>
            <a:r>
              <a:rPr lang="en-US" smtClean="0"/>
              <a:t>Architectures</a:t>
            </a:r>
          </a:p>
          <a:p>
            <a:pPr lvl="1" eaLnBrk="1" hangingPunct="1">
              <a:lnSpc>
                <a:spcPct val="90000"/>
              </a:lnSpc>
            </a:pPr>
            <a:r>
              <a:rPr lang="en-US" smtClean="0"/>
              <a:t>Client-server, service-oriented</a:t>
            </a:r>
          </a:p>
          <a:p>
            <a:pPr lvl="1" eaLnBrk="1" hangingPunct="1">
              <a:lnSpc>
                <a:spcPct val="90000"/>
              </a:lnSpc>
            </a:pPr>
            <a:r>
              <a:rPr lang="en-US" smtClean="0"/>
              <a:t>P2P, Grid</a:t>
            </a:r>
          </a:p>
          <a:p>
            <a:pPr eaLnBrk="1" hangingPunct="1">
              <a:lnSpc>
                <a:spcPct val="90000"/>
              </a:lnSpc>
            </a:pPr>
            <a:r>
              <a:rPr lang="en-US" smtClean="0"/>
              <a:t>System descriptions and comparisons</a:t>
            </a:r>
          </a:p>
          <a:p>
            <a:pPr lvl="1" eaLnBrk="1" hangingPunct="1">
              <a:lnSpc>
                <a:spcPct val="90000"/>
              </a:lnSpc>
            </a:pPr>
            <a:r>
              <a:rPr lang="en-US" smtClean="0"/>
              <a:t>Personal DLs; Institutional to global</a:t>
            </a:r>
          </a:p>
          <a:p>
            <a:pPr lvl="1" eaLnBrk="1" hangingPunct="1">
              <a:lnSpc>
                <a:spcPct val="90000"/>
              </a:lnSpc>
            </a:pPr>
            <a:r>
              <a:rPr lang="en-US" smtClean="0"/>
              <a:t>DSpace, Eprints, Fedora, Greenstone, Kepler</a:t>
            </a:r>
          </a:p>
          <a:p>
            <a:pPr eaLnBrk="1" hangingPunct="1">
              <a:lnSpc>
                <a:spcPct val="90000"/>
              </a:lnSpc>
            </a:pPr>
            <a:r>
              <a:rPr lang="en-US" smtClean="0"/>
              <a:t>ODL</a:t>
            </a:r>
          </a:p>
          <a:p>
            <a:pPr eaLnBrk="1" hangingPunct="1">
              <a:lnSpc>
                <a:spcPct val="90000"/>
              </a:lnSpc>
            </a:pPr>
            <a:r>
              <a:rPr lang="en-US" smtClean="0"/>
              <a:t>5S Suite: language, visualization, generation, logging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4"/>
          <p:cNvSpPr>
            <a:spLocks noGrp="1"/>
          </p:cNvSpPr>
          <p:nvPr>
            <p:ph type="sldNum" sz="quarter" idx="12"/>
          </p:nvPr>
        </p:nvSpPr>
        <p:spPr>
          <a:noFill/>
        </p:spPr>
        <p:txBody>
          <a:bodyPr/>
          <a:lstStyle/>
          <a:p>
            <a:fld id="{04DFE412-01EE-4823-B11D-F0C702B30260}" type="slidenum">
              <a:rPr lang="en-US" smtClean="0"/>
              <a:pPr/>
              <a:t>15</a:t>
            </a:fld>
            <a:endParaRPr lang="en-US" smtClean="0"/>
          </a:p>
        </p:txBody>
      </p:sp>
      <p:sp>
        <p:nvSpPr>
          <p:cNvPr id="1028" name="Rectangle 4"/>
          <p:cNvSpPr>
            <a:spLocks noGrp="1" noChangeArrowheads="1"/>
          </p:cNvSpPr>
          <p:nvPr>
            <p:ph type="title"/>
          </p:nvPr>
        </p:nvSpPr>
        <p:spPr/>
        <p:txBody>
          <a:bodyPr/>
          <a:lstStyle/>
          <a:p>
            <a:pPr eaLnBrk="1" hangingPunct="1"/>
            <a:r>
              <a:rPr lang="en-US" smtClean="0"/>
              <a:t>DL Curriculum Framework</a:t>
            </a:r>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nvGraphicFramePr>
        <p:xfrm>
          <a:off x="304800" y="1447800"/>
          <a:ext cx="8458200" cy="4819650"/>
        </p:xfrm>
        <a:graphic>
          <a:graphicData uri="http://schemas.openxmlformats.org/presentationml/2006/ole">
            <p:oleObj spid="_x0000_s1026" name="Visio" r:id="rId4" imgW="7121387" imgH="4061129" progId="Visio.Drawing.11">
              <p:embed/>
            </p:oleObj>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150</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smtClean="0"/>
              <a:t>Independent system vs. part of federation</a:t>
            </a:r>
          </a:p>
          <a:p>
            <a:pPr eaLnBrk="1" hangingPunct="1"/>
            <a:r>
              <a:rPr lang="en-US" sz="2800" smtClean="0"/>
              <a:t>Centralized vs. distributed vs. open services</a:t>
            </a:r>
          </a:p>
          <a:p>
            <a:pPr eaLnBrk="1" hangingPunct="1"/>
            <a:r>
              <a:rPr lang="en-US" sz="2800" smtClean="0"/>
              <a:t>Monolithic vs. modular vs. componentized</a:t>
            </a:r>
          </a:p>
          <a:p>
            <a:pPr eaLnBrk="1" hangingPunct="1"/>
            <a:r>
              <a:rPr lang="en-US" sz="2800" smtClean="0"/>
              <a:t>Topologies: bus vs. star vs. hierarchical vs. network</a:t>
            </a:r>
          </a:p>
          <a:p>
            <a:pPr eaLnBrk="1" hangingPunct="1"/>
            <a:r>
              <a:rPr lang="en-US" sz="2800" smtClean="0"/>
              <a:t>Decompositions vary</a:t>
            </a:r>
          </a:p>
          <a:p>
            <a:pPr lvl="1" eaLnBrk="1" hangingPunct="1"/>
            <a:r>
              <a:rPr lang="en-US" smtClean="0"/>
              <a:t>search engine, browser, DBMS, MM support</a:t>
            </a:r>
          </a:p>
          <a:p>
            <a:pPr lvl="1" eaLnBrk="1" hangingPunct="1"/>
            <a:r>
              <a:rPr lang="en-US" smtClean="0"/>
              <a:t>repository, handle server, client</a:t>
            </a:r>
          </a:p>
          <a:p>
            <a:pPr lvl="1" eaLnBrk="1" hangingPunct="1"/>
            <a:r>
              <a:rPr lang="en-US" smtClean="0"/>
              <a:t>information resources + mediators, bus or agent collection + client with workspace/environment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151</a:t>
            </a:fld>
            <a:endParaRPr lang="en-US" smtClean="0"/>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152</a:t>
            </a:fld>
            <a:endParaRPr lang="en-US" smtClean="0"/>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153</a:t>
            </a:fld>
            <a:endParaRPr lang="en-US" smtClean="0"/>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smtClean="0"/>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5"/>
          <p:cNvSpPr>
            <a:spLocks noGrp="1"/>
          </p:cNvSpPr>
          <p:nvPr>
            <p:ph type="sldNum" sz="quarter" idx="12"/>
          </p:nvPr>
        </p:nvSpPr>
        <p:spPr>
          <a:noFill/>
        </p:spPr>
        <p:txBody>
          <a:bodyPr/>
          <a:lstStyle/>
          <a:p>
            <a:fld id="{D4745B50-C719-4E19-A33C-6A884085DF75}" type="slidenum">
              <a:rPr lang="en-US" smtClean="0"/>
              <a:pPr/>
              <a:t>154</a:t>
            </a:fld>
            <a:endParaRPr lang="en-US" smtClean="0"/>
          </a:p>
        </p:txBody>
      </p:sp>
      <p:sp>
        <p:nvSpPr>
          <p:cNvPr id="171011" name="Rectangle 2"/>
          <p:cNvSpPr>
            <a:spLocks noGrp="1" noChangeArrowheads="1"/>
          </p:cNvSpPr>
          <p:nvPr>
            <p:ph type="title"/>
          </p:nvPr>
        </p:nvSpPr>
        <p:spPr/>
        <p:txBody>
          <a:bodyPr/>
          <a:lstStyle/>
          <a:p>
            <a:pPr eaLnBrk="1" hangingPunct="1"/>
            <a:r>
              <a:rPr lang="en-US" smtClean="0">
                <a:solidFill>
                  <a:srgbClr val="FF0000"/>
                </a:solidFill>
              </a:rPr>
              <a:t>History of Fedora™</a:t>
            </a:r>
          </a:p>
        </p:txBody>
      </p:sp>
      <p:sp>
        <p:nvSpPr>
          <p:cNvPr id="171012" name="Rectangle 3"/>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800" b="0">
                <a:latin typeface="Times New Roman" pitchFamily="18" charset="0"/>
                <a:cs typeface="Times New Roman" pitchFamily="18" charset="0"/>
              </a:rPr>
              <a:t>1997-Present</a:t>
            </a:r>
          </a:p>
          <a:p>
            <a:pPr marL="742950" lvl="1" indent="-285750">
              <a:lnSpc>
                <a:spcPct val="90000"/>
              </a:lnSpc>
              <a:spcBef>
                <a:spcPct val="20000"/>
              </a:spcBef>
              <a:buFontTx/>
              <a:buChar char="–"/>
            </a:pPr>
            <a:r>
              <a:rPr lang="en-US" sz="2000" b="0">
                <a:latin typeface="Times New Roman" pitchFamily="18" charset="0"/>
                <a:cs typeface="Times New Roman" pitchFamily="18" charset="0"/>
              </a:rPr>
              <a:t>DARPA and NSF-funded research project at Cornell (Conceptual framework developed by Sandra Payette and Carl Lagoze)</a:t>
            </a:r>
          </a:p>
          <a:p>
            <a:pPr marL="742950" lvl="1" indent="-285750">
              <a:lnSpc>
                <a:spcPct val="90000"/>
              </a:lnSpc>
              <a:spcBef>
                <a:spcPct val="20000"/>
              </a:spcBef>
              <a:buFontTx/>
              <a:buChar char="–"/>
            </a:pPr>
            <a:r>
              <a:rPr lang="en-US" sz="2000" b="0">
                <a:latin typeface="Times New Roman" pitchFamily="18" charset="0"/>
                <a:cs typeface="Times New Roman" pitchFamily="18" charset="0"/>
              </a:rPr>
              <a:t>Reference implementation developed at Cornell</a:t>
            </a:r>
          </a:p>
          <a:p>
            <a:pPr marL="342900" indent="-342900">
              <a:lnSpc>
                <a:spcPct val="90000"/>
              </a:lnSpc>
              <a:spcBef>
                <a:spcPct val="20000"/>
              </a:spcBef>
              <a:buFontTx/>
              <a:buChar char="•"/>
            </a:pPr>
            <a:r>
              <a:rPr lang="en-US" sz="2800" b="0">
                <a:latin typeface="Times New Roman" pitchFamily="18" charset="0"/>
                <a:cs typeface="Times New Roman" pitchFamily="18" charset="0"/>
              </a:rPr>
              <a:t>1999-2001</a:t>
            </a:r>
          </a:p>
          <a:p>
            <a:pPr marL="742950" lvl="1" indent="-285750">
              <a:lnSpc>
                <a:spcPct val="90000"/>
              </a:lnSpc>
              <a:spcBef>
                <a:spcPct val="20000"/>
              </a:spcBef>
              <a:buFontTx/>
              <a:buChar char="–"/>
            </a:pPr>
            <a:r>
              <a:rPr lang="en-US" sz="2000" b="0">
                <a:latin typeface="Times New Roman" pitchFamily="18" charset="0"/>
                <a:cs typeface="Times New Roman" pitchFamily="18" charset="0"/>
              </a:rPr>
              <a:t>University of Virginia digital library prototype (Thornton Staples and Ross Wayland)</a:t>
            </a:r>
          </a:p>
          <a:p>
            <a:pPr marL="342900" indent="-342900">
              <a:lnSpc>
                <a:spcPct val="90000"/>
              </a:lnSpc>
              <a:spcBef>
                <a:spcPct val="20000"/>
              </a:spcBef>
              <a:buFontTx/>
              <a:buChar char="•"/>
            </a:pPr>
            <a:r>
              <a:rPr lang="en-US" sz="2800" b="0">
                <a:latin typeface="Times New Roman" pitchFamily="18" charset="0"/>
                <a:cs typeface="Times New Roman" pitchFamily="18" charset="0"/>
              </a:rPr>
              <a:t>2002-Present</a:t>
            </a:r>
          </a:p>
          <a:p>
            <a:pPr marL="742950" lvl="1" indent="-285750">
              <a:lnSpc>
                <a:spcPct val="90000"/>
              </a:lnSpc>
              <a:spcBef>
                <a:spcPct val="20000"/>
              </a:spcBef>
              <a:buFontTx/>
              <a:buChar char="–"/>
            </a:pPr>
            <a:r>
              <a:rPr lang="en-US" sz="2000" b="0">
                <a:latin typeface="Times New Roman" pitchFamily="18" charset="0"/>
                <a:cs typeface="Times New Roman" pitchFamily="18" charset="0"/>
              </a:rPr>
              <a:t>Andrew W. Mellon Foundation granted Virginia and Cornell $1 million to develop a production-quality Fedora system</a:t>
            </a:r>
          </a:p>
          <a:p>
            <a:pPr marL="742950" lvl="1" indent="-285750">
              <a:lnSpc>
                <a:spcPct val="90000"/>
              </a:lnSpc>
              <a:spcBef>
                <a:spcPct val="20000"/>
              </a:spcBef>
              <a:buFontTx/>
              <a:buChar char="–"/>
            </a:pPr>
            <a:r>
              <a:rPr lang="en-US" sz="2000" b="0">
                <a:latin typeface="Times New Roman" pitchFamily="18" charset="0"/>
                <a:cs typeface="Times New Roman" pitchFamily="18" charset="0"/>
              </a:rPr>
              <a:t>Fedora 1.0 released in May 2003 as Open Source under the Mozilla public license.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155</a:t>
            </a:fld>
            <a:endParaRPr lang="en-US" smtClean="0"/>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smtClean="0"/>
              <a:t>Metadata</a:t>
            </a:r>
          </a:p>
          <a:p>
            <a:pPr eaLnBrk="1" hangingPunct="1">
              <a:buFont typeface="Wingdings" pitchFamily="2" charset="2"/>
              <a:buChar char="Ø"/>
            </a:pPr>
            <a:r>
              <a:rPr lang="en-US" smtClean="0"/>
              <a:t>Digital Objects (data)</a:t>
            </a:r>
          </a:p>
          <a:p>
            <a:pPr eaLnBrk="1" hangingPunct="1">
              <a:buFont typeface="Wingdings" pitchFamily="2" charset="2"/>
              <a:buChar char="Ø"/>
            </a:pPr>
            <a:r>
              <a:rPr lang="en-US" smtClean="0"/>
              <a:t>Complex Objects (Object consisting of many objects in a complex/hierarchical relationship)</a:t>
            </a:r>
          </a:p>
          <a:p>
            <a:pPr eaLnBrk="1" hangingPunct="1">
              <a:buFont typeface="Wingdings" pitchFamily="2" charset="2"/>
              <a:buChar char="Ø"/>
            </a:pPr>
            <a:r>
              <a:rPr lang="en-US" smtClean="0"/>
              <a:t>Content (Data and Metadata together)</a:t>
            </a:r>
          </a:p>
          <a:p>
            <a:pPr eaLnBrk="1" hangingPunct="1">
              <a:buFont typeface="Wingdings" pitchFamily="2" charset="2"/>
              <a:buChar char="Ø"/>
            </a:pPr>
            <a:r>
              <a:rPr lang="en-US" smtClean="0"/>
              <a:t>Data-streams (are content for dissemination) </a:t>
            </a:r>
          </a:p>
          <a:p>
            <a:pPr eaLnBrk="1" hangingPunct="1">
              <a:buFont typeface="Wingdings" pitchFamily="2" charset="2"/>
              <a:buChar char="Ø"/>
            </a:pPr>
            <a:r>
              <a:rPr lang="en-US" smtClean="0"/>
              <a:t>Disseminators (are services) – A dissemination is defined as a stream of data that manifests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156</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91000" y="1157288"/>
            <a:ext cx="3951288" cy="457200"/>
          </a:xfrm>
          <a:prstGeom prst="rect">
            <a:avLst/>
          </a:prstGeom>
          <a:noFill/>
          <a:ln w="9525">
            <a:noFill/>
            <a:miter lim="800000"/>
            <a:headEnd/>
            <a:tailEnd/>
          </a:ln>
        </p:spPr>
        <p:txBody>
          <a:bodyPr wrap="none">
            <a:spAutoFit/>
          </a:bodyPr>
          <a:lstStyle/>
          <a:p>
            <a:pPr algn="ctr"/>
            <a:r>
              <a:rPr lang="en-US" sz="240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157</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p:oleObj spid="_x0000_s18434" name="SmartDraw" r:id="rId4" imgW="6927840" imgH="5248440" progId="SmartDraw.2">
              <p:embed/>
            </p:oleObj>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158</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5"/>
          <p:cNvSpPr>
            <a:spLocks noGrp="1"/>
          </p:cNvSpPr>
          <p:nvPr>
            <p:ph type="sldNum" sz="quarter" idx="12"/>
          </p:nvPr>
        </p:nvSpPr>
        <p:spPr>
          <a:noFill/>
        </p:spPr>
        <p:txBody>
          <a:bodyPr/>
          <a:lstStyle/>
          <a:p>
            <a:fld id="{33EB74B9-5CA3-4889-A41A-939EBFBBD676}" type="slidenum">
              <a:rPr lang="en-US" smtClean="0"/>
              <a:pPr/>
              <a:t>159</a:t>
            </a:fld>
            <a:endParaRPr lang="en-US" smtClean="0"/>
          </a:p>
        </p:txBody>
      </p:sp>
      <p:sp>
        <p:nvSpPr>
          <p:cNvPr id="175107" name="Rectangle 2"/>
          <p:cNvSpPr>
            <a:spLocks noGrp="1" noChangeArrowheads="1"/>
          </p:cNvSpPr>
          <p:nvPr>
            <p:ph type="title"/>
          </p:nvPr>
        </p:nvSpPr>
        <p:spPr/>
        <p:txBody>
          <a:bodyPr/>
          <a:lstStyle/>
          <a:p>
            <a:pPr eaLnBrk="1" hangingPunct="1"/>
            <a:r>
              <a:rPr lang="en-US" smtClean="0"/>
              <a:t>Other Commercial DL Examples</a:t>
            </a:r>
          </a:p>
        </p:txBody>
      </p:sp>
      <p:sp>
        <p:nvSpPr>
          <p:cNvPr id="175108" name="Rectangle 3"/>
          <p:cNvSpPr>
            <a:spLocks noGrp="1" noChangeArrowheads="1"/>
          </p:cNvSpPr>
          <p:nvPr>
            <p:ph type="body" idx="1"/>
          </p:nvPr>
        </p:nvSpPr>
        <p:spPr>
          <a:xfrm>
            <a:off x="304800" y="1981200"/>
            <a:ext cx="8839200" cy="4114800"/>
          </a:xfrm>
        </p:spPr>
        <p:txBody>
          <a:bodyPr/>
          <a:lstStyle/>
          <a:p>
            <a:pPr eaLnBrk="1" hangingPunct="1"/>
            <a:r>
              <a:rPr lang="en-US" dirty="0" smtClean="0"/>
              <a:t>IBM Digital Library</a:t>
            </a:r>
          </a:p>
          <a:p>
            <a:pPr eaLnBrk="1" hangingPunct="1"/>
            <a:r>
              <a:rPr lang="en-US" dirty="0" err="1" smtClean="0"/>
              <a:t>Virtua</a:t>
            </a:r>
            <a:r>
              <a:rPr lang="en-US" dirty="0" smtClean="0"/>
              <a:t> (</a:t>
            </a:r>
            <a:r>
              <a:rPr lang="en-US" dirty="0" smtClean="0">
                <a:hlinkClick r:id="rId3"/>
              </a:rPr>
              <a:t>www.vtls.com</a:t>
            </a:r>
            <a:r>
              <a:rPr lang="en-US" dirty="0" smtClean="0"/>
              <a:t>), VITAL</a:t>
            </a:r>
            <a:endParaRPr lang="en-US" dirty="0" smtClean="0"/>
          </a:p>
          <a:p>
            <a:pPr eaLnBrk="1" hangingPunct="1"/>
            <a:r>
              <a:rPr lang="en-US" dirty="0" smtClean="0"/>
              <a:t>Some systems from NSF DLI projects</a:t>
            </a:r>
          </a:p>
          <a:p>
            <a:pPr lvl="1" eaLnBrk="1" hangingPunct="1"/>
            <a:r>
              <a:rPr lang="en-US" dirty="0" smtClean="0"/>
              <a:t>Google</a:t>
            </a:r>
          </a:p>
          <a:p>
            <a:pPr eaLnBrk="1" hangingPunct="1"/>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p>
            <a:fld id="{E6F12FA7-60CB-45EA-863D-4883A8239B38}" type="slidenum">
              <a:rPr lang="en-US" smtClean="0"/>
              <a:pPr/>
              <a:t>16</a:t>
            </a:fld>
            <a:endParaRPr lang="en-US" smtClean="0"/>
          </a:p>
        </p:txBody>
      </p:sp>
      <p:sp>
        <p:nvSpPr>
          <p:cNvPr id="47107" name="Rectangle 2"/>
          <p:cNvSpPr>
            <a:spLocks noGrp="1" noChangeArrowheads="1"/>
          </p:cNvSpPr>
          <p:nvPr>
            <p:ph type="title"/>
          </p:nvPr>
        </p:nvSpPr>
        <p:spPr/>
        <p:txBody>
          <a:bodyPr/>
          <a:lstStyle/>
          <a:p>
            <a:pPr eaLnBrk="1" hangingPunct="1"/>
            <a:r>
              <a:rPr lang="en-US" smtClean="0"/>
              <a:t>Book Parts</a:t>
            </a:r>
          </a:p>
        </p:txBody>
      </p:sp>
      <p:sp>
        <p:nvSpPr>
          <p:cNvPr id="47108"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eaLnBrk="1" hangingPunct="1"/>
            <a:r>
              <a:rPr lang="en-US" sz="3600" smtClean="0"/>
              <a:t>Part 2 – Higher DL Constructs</a:t>
            </a:r>
          </a:p>
          <a:p>
            <a:pPr eaLnBrk="1" hangingPunct="1"/>
            <a:r>
              <a:rPr lang="en-US" sz="3600" smtClean="0"/>
              <a:t>Part 3 – Advanced Topics</a:t>
            </a:r>
          </a:p>
          <a:p>
            <a:pPr eaLnBrk="1" hangingPunct="1"/>
            <a:r>
              <a:rPr lang="en-US" sz="3600" smtClean="0"/>
              <a:t>Appendix</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160</a:t>
            </a:fld>
            <a:endParaRPr lang="en-US" smtClean="0"/>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161</a:t>
            </a:fld>
            <a:endParaRPr lang="en-US" smtClean="0"/>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162</a:t>
            </a:fld>
            <a:endParaRPr lang="en-US" smtClean="0"/>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163</a:t>
            </a:fld>
            <a:endParaRPr lang="en-US" smtClean="0"/>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3"/>
          <p:cNvSpPr>
            <a:spLocks noGrp="1"/>
          </p:cNvSpPr>
          <p:nvPr>
            <p:ph type="sldNum" sz="quarter" idx="12"/>
          </p:nvPr>
        </p:nvSpPr>
        <p:spPr>
          <a:noFill/>
        </p:spPr>
        <p:txBody>
          <a:bodyPr/>
          <a:lstStyle/>
          <a:p>
            <a:fld id="{78C7D547-0982-4285-AADA-621489BC3C4B}" type="slidenum">
              <a:rPr lang="en-US" smtClean="0"/>
              <a:pPr/>
              <a:t>164</a:t>
            </a:fld>
            <a:endParaRPr lang="en-US" smtClean="0"/>
          </a:p>
        </p:txBody>
      </p:sp>
      <p:grpSp>
        <p:nvGrpSpPr>
          <p:cNvPr id="2" name="Group 2"/>
          <p:cNvGrpSpPr>
            <a:grpSpLocks/>
          </p:cNvGrpSpPr>
          <p:nvPr/>
        </p:nvGrpSpPr>
        <p:grpSpPr bwMode="auto">
          <a:xfrm>
            <a:off x="1143000" y="609600"/>
            <a:ext cx="6858000" cy="5181600"/>
            <a:chOff x="720" y="384"/>
            <a:chExt cx="4320" cy="3264"/>
          </a:xfrm>
        </p:grpSpPr>
        <p:sp>
          <p:nvSpPr>
            <p:cNvPr id="180232" name="Rectangle 3"/>
            <p:cNvSpPr>
              <a:spLocks noChangeArrowheads="1"/>
            </p:cNvSpPr>
            <p:nvPr/>
          </p:nvSpPr>
          <p:spPr bwMode="auto">
            <a:xfrm>
              <a:off x="720" y="384"/>
              <a:ext cx="4320" cy="3264"/>
            </a:xfrm>
            <a:prstGeom prst="rect">
              <a:avLst/>
            </a:prstGeom>
            <a:solidFill>
              <a:schemeClr va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0233" name="Text Box 4"/>
            <p:cNvSpPr txBox="1">
              <a:spLocks noChangeArrowheads="1"/>
            </p:cNvSpPr>
            <p:nvPr/>
          </p:nvSpPr>
          <p:spPr bwMode="auto">
            <a:xfrm>
              <a:off x="1056" y="3168"/>
              <a:ext cx="3648" cy="365"/>
            </a:xfrm>
            <a:prstGeom prst="rect">
              <a:avLst/>
            </a:prstGeom>
            <a:noFill/>
            <a:ln w="9525">
              <a:noFill/>
              <a:miter lim="800000"/>
              <a:headEnd/>
              <a:tailEnd/>
            </a:ln>
          </p:spPr>
          <p:txBody>
            <a:bodyPr lIns="91429" tIns="45714" rIns="91429" bIns="45714">
              <a:spAutoFit/>
            </a:bodyPr>
            <a:lstStyle/>
            <a:p>
              <a:pPr algn="ctr" eaLnBrk="0" hangingPunct="0"/>
              <a:r>
                <a:rPr lang="en-US" sz="3200" b="0">
                  <a:latin typeface="Times New Roman" pitchFamily="18" charset="0"/>
                </a:rPr>
                <a:t>Open Digital Library Protocol</a:t>
              </a:r>
            </a:p>
          </p:txBody>
        </p:sp>
      </p:grpSp>
      <p:grpSp>
        <p:nvGrpSpPr>
          <p:cNvPr id="3" name="Group 5"/>
          <p:cNvGrpSpPr>
            <a:grpSpLocks/>
          </p:cNvGrpSpPr>
          <p:nvPr/>
        </p:nvGrpSpPr>
        <p:grpSpPr bwMode="auto">
          <a:xfrm>
            <a:off x="1828800" y="1219200"/>
            <a:ext cx="5410200" cy="3687763"/>
            <a:chOff x="1152" y="768"/>
            <a:chExt cx="3408" cy="2323"/>
          </a:xfrm>
        </p:grpSpPr>
        <p:sp>
          <p:nvSpPr>
            <p:cNvPr id="180230" name="Rectangle 6"/>
            <p:cNvSpPr>
              <a:spLocks noChangeArrowheads="1"/>
            </p:cNvSpPr>
            <p:nvPr/>
          </p:nvSpPr>
          <p:spPr bwMode="auto">
            <a:xfrm>
              <a:off x="1152" y="768"/>
              <a:ext cx="3408" cy="216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0231" name="Text Box 7"/>
            <p:cNvSpPr txBox="1">
              <a:spLocks noChangeArrowheads="1"/>
            </p:cNvSpPr>
            <p:nvPr/>
          </p:nvSpPr>
          <p:spPr bwMode="auto">
            <a:xfrm>
              <a:off x="1296" y="2496"/>
              <a:ext cx="3072" cy="595"/>
            </a:xfrm>
            <a:prstGeom prst="rect">
              <a:avLst/>
            </a:prstGeom>
            <a:noFill/>
            <a:ln w="9525">
              <a:noFill/>
              <a:miter lim="800000"/>
              <a:headEnd/>
              <a:tailEnd/>
            </a:ln>
          </p:spPr>
          <p:txBody>
            <a:bodyPr lIns="91429" tIns="45714" rIns="91429" bIns="45714">
              <a:spAutoFit/>
            </a:bodyPr>
            <a:lstStyle/>
            <a:p>
              <a:pPr algn="ctr" eaLnBrk="0" hangingPunct="0"/>
              <a:r>
                <a:rPr lang="en-US" sz="3200" b="0">
                  <a:latin typeface="Times New Roman" pitchFamily="18" charset="0"/>
                </a:rPr>
                <a:t>Extended OAI-PMH</a:t>
              </a:r>
              <a:endParaRPr lang="en-US" sz="2400" b="0">
                <a:latin typeface="Times New Roman" pitchFamily="18" charset="0"/>
              </a:endParaRPr>
            </a:p>
            <a:p>
              <a:pPr algn="ctr" eaLnBrk="0" hangingPunct="0"/>
              <a:endParaRPr lang="en-US" sz="2400" b="0">
                <a:latin typeface="Times New Roman" pitchFamily="18" charset="0"/>
              </a:endParaRPr>
            </a:p>
          </p:txBody>
        </p:sp>
      </p:grpSp>
      <p:sp>
        <p:nvSpPr>
          <p:cNvPr id="180229" name="Rectangle 8"/>
          <p:cNvSpPr>
            <a:spLocks noChangeArrowheads="1"/>
          </p:cNvSpPr>
          <p:nvPr/>
        </p:nvSpPr>
        <p:spPr bwMode="auto">
          <a:xfrm>
            <a:off x="3048000" y="1828800"/>
            <a:ext cx="2971800" cy="16764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3200" b="0">
                <a:latin typeface="Times New Roman" pitchFamily="18" charset="0"/>
              </a:rPr>
              <a:t>Protocol for </a:t>
            </a:r>
          </a:p>
          <a:p>
            <a:pPr algn="ctr" eaLnBrk="0" hangingPunct="0"/>
            <a:r>
              <a:rPr lang="en-US" sz="3200" b="0">
                <a:latin typeface="Times New Roman" pitchFamily="18" charset="0"/>
              </a:rPr>
              <a:t>Metadata </a:t>
            </a:r>
          </a:p>
          <a:p>
            <a:pPr algn="ctr" eaLnBrk="0" hangingPunct="0"/>
            <a:r>
              <a:rPr lang="en-US" sz="3200" b="0">
                <a:latin typeface="Times New Roman" pitchFamily="18" charset="0"/>
              </a:rPr>
              <a:t>Harvesting</a:t>
            </a:r>
            <a:endParaRPr lang="en-US" sz="2400"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p:cNvSpPr>
            <a:spLocks noGrp="1"/>
          </p:cNvSpPr>
          <p:nvPr>
            <p:ph type="sldNum" sz="quarter" idx="12"/>
          </p:nvPr>
        </p:nvSpPr>
        <p:spPr>
          <a:noFill/>
        </p:spPr>
        <p:txBody>
          <a:bodyPr/>
          <a:lstStyle/>
          <a:p>
            <a:fld id="{55D5DD4D-7298-4825-A6C9-8D7E097B2FE2}" type="slidenum">
              <a:rPr lang="en-US" smtClean="0"/>
              <a:pPr/>
              <a:t>165</a:t>
            </a:fld>
            <a:endParaRPr lang="en-US" smtClean="0"/>
          </a:p>
        </p:txBody>
      </p:sp>
      <p:grpSp>
        <p:nvGrpSpPr>
          <p:cNvPr id="2" name="Group 2"/>
          <p:cNvGrpSpPr>
            <a:grpSpLocks/>
          </p:cNvGrpSpPr>
          <p:nvPr/>
        </p:nvGrpSpPr>
        <p:grpSpPr bwMode="auto">
          <a:xfrm>
            <a:off x="1143000" y="609600"/>
            <a:ext cx="6858000" cy="5181600"/>
            <a:chOff x="720" y="384"/>
            <a:chExt cx="4320" cy="3264"/>
          </a:xfrm>
        </p:grpSpPr>
        <p:sp>
          <p:nvSpPr>
            <p:cNvPr id="181256" name="Rectangle 3"/>
            <p:cNvSpPr>
              <a:spLocks noChangeArrowheads="1"/>
            </p:cNvSpPr>
            <p:nvPr/>
          </p:nvSpPr>
          <p:spPr bwMode="auto">
            <a:xfrm>
              <a:off x="720" y="384"/>
              <a:ext cx="4320" cy="3264"/>
            </a:xfrm>
            <a:prstGeom prst="rect">
              <a:avLst/>
            </a:prstGeom>
            <a:solidFill>
              <a:schemeClr va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1257" name="Text Box 4"/>
            <p:cNvSpPr txBox="1">
              <a:spLocks noChangeArrowheads="1"/>
            </p:cNvSpPr>
            <p:nvPr/>
          </p:nvSpPr>
          <p:spPr bwMode="auto">
            <a:xfrm>
              <a:off x="1056" y="3168"/>
              <a:ext cx="3536" cy="365"/>
            </a:xfrm>
            <a:prstGeom prst="rect">
              <a:avLst/>
            </a:prstGeom>
            <a:noFill/>
            <a:ln w="9525">
              <a:noFill/>
              <a:miter lim="800000"/>
              <a:headEnd/>
              <a:tailEnd/>
            </a:ln>
          </p:spPr>
          <p:txBody>
            <a:bodyPr wrap="none" lIns="91429" tIns="45714" rIns="91429" bIns="45714">
              <a:spAutoFit/>
            </a:bodyPr>
            <a:lstStyle/>
            <a:p>
              <a:pPr eaLnBrk="0" hangingPunct="0"/>
              <a:r>
                <a:rPr lang="en-US" sz="3200" b="0">
                  <a:latin typeface="Times New Roman" pitchFamily="18" charset="0"/>
                </a:rPr>
                <a:t>Open Digital Library Component</a:t>
              </a:r>
            </a:p>
          </p:txBody>
        </p:sp>
      </p:grpSp>
      <p:grpSp>
        <p:nvGrpSpPr>
          <p:cNvPr id="3" name="Group 5"/>
          <p:cNvGrpSpPr>
            <a:grpSpLocks/>
          </p:cNvGrpSpPr>
          <p:nvPr/>
        </p:nvGrpSpPr>
        <p:grpSpPr bwMode="auto">
          <a:xfrm>
            <a:off x="1828800" y="1219200"/>
            <a:ext cx="5410200" cy="3687763"/>
            <a:chOff x="1152" y="768"/>
            <a:chExt cx="3408" cy="2323"/>
          </a:xfrm>
        </p:grpSpPr>
        <p:sp>
          <p:nvSpPr>
            <p:cNvPr id="181254" name="Rectangle 6"/>
            <p:cNvSpPr>
              <a:spLocks noChangeArrowheads="1"/>
            </p:cNvSpPr>
            <p:nvPr/>
          </p:nvSpPr>
          <p:spPr bwMode="auto">
            <a:xfrm>
              <a:off x="1152" y="768"/>
              <a:ext cx="3408" cy="216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1255" name="Text Box 7"/>
            <p:cNvSpPr txBox="1">
              <a:spLocks noChangeArrowheads="1"/>
            </p:cNvSpPr>
            <p:nvPr/>
          </p:nvSpPr>
          <p:spPr bwMode="auto">
            <a:xfrm>
              <a:off x="1296" y="2496"/>
              <a:ext cx="3017" cy="595"/>
            </a:xfrm>
            <a:prstGeom prst="rect">
              <a:avLst/>
            </a:prstGeom>
            <a:noFill/>
            <a:ln w="9525">
              <a:noFill/>
              <a:miter lim="800000"/>
              <a:headEnd/>
              <a:tailEnd/>
            </a:ln>
          </p:spPr>
          <p:txBody>
            <a:bodyPr wrap="none" lIns="91429" tIns="45714" rIns="91429" bIns="45714">
              <a:spAutoFit/>
            </a:bodyPr>
            <a:lstStyle/>
            <a:p>
              <a:pPr eaLnBrk="0" hangingPunct="0"/>
              <a:r>
                <a:rPr lang="en-US" sz="3200" b="0">
                  <a:latin typeface="Times New Roman" pitchFamily="18" charset="0"/>
                </a:rPr>
                <a:t>Extended OPEN ARCHIVE</a:t>
              </a:r>
              <a:endParaRPr lang="en-US" sz="2400" b="0">
                <a:latin typeface="Times New Roman" pitchFamily="18" charset="0"/>
              </a:endParaRPr>
            </a:p>
            <a:p>
              <a:pPr eaLnBrk="0" hangingPunct="0"/>
              <a:endParaRPr lang="en-US" sz="2400" b="0">
                <a:latin typeface="Times New Roman" pitchFamily="18" charset="0"/>
              </a:endParaRPr>
            </a:p>
          </p:txBody>
        </p:sp>
      </p:grpSp>
      <p:sp>
        <p:nvSpPr>
          <p:cNvPr id="181253" name="Rectangle 8"/>
          <p:cNvSpPr>
            <a:spLocks noChangeArrowheads="1"/>
          </p:cNvSpPr>
          <p:nvPr/>
        </p:nvSpPr>
        <p:spPr bwMode="auto">
          <a:xfrm>
            <a:off x="3048000" y="1828800"/>
            <a:ext cx="2971800" cy="16764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3200" b="0">
                <a:latin typeface="Times New Roman" pitchFamily="18" charset="0"/>
              </a:rPr>
              <a:t>OPEN</a:t>
            </a:r>
          </a:p>
          <a:p>
            <a:pPr algn="ctr" eaLnBrk="0" hangingPunct="0"/>
            <a:r>
              <a:rPr lang="en-US" sz="3200" b="0">
                <a:latin typeface="Times New Roman" pitchFamily="18" charset="0"/>
              </a:rPr>
              <a:t>ARCHIVE</a:t>
            </a:r>
            <a:endParaRPr lang="en-US" sz="2400"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166</a:t>
            </a:fld>
            <a:endParaRPr lang="en-US" smtClean="0"/>
          </a:p>
        </p:txBody>
      </p:sp>
      <p:sp>
        <p:nvSpPr>
          <p:cNvPr id="182275" name="Rectangle 2"/>
          <p:cNvSpPr>
            <a:spLocks noGrp="1" noChangeArrowheads="1"/>
          </p:cNvSpPr>
          <p:nvPr>
            <p:ph type="title"/>
          </p:nvPr>
        </p:nvSpPr>
        <p:spPr/>
        <p:txBody>
          <a:bodyPr/>
          <a:lstStyle/>
          <a:p>
            <a:pPr eaLnBrk="1" hangingPunct="1"/>
            <a:r>
              <a:rPr lang="en-US" smtClean="0"/>
              <a:t>Open Digital Library</a:t>
            </a:r>
          </a:p>
        </p:txBody>
      </p:sp>
      <p:sp>
        <p:nvSpPr>
          <p:cNvPr id="182276" name="Rectangle 3"/>
          <p:cNvSpPr>
            <a:spLocks noGrp="1" noChangeArrowheads="1"/>
          </p:cNvSpPr>
          <p:nvPr>
            <p:ph type="body" idx="1"/>
          </p:nvPr>
        </p:nvSpPr>
        <p:spPr/>
        <p:txBody>
          <a:bodyPr/>
          <a:lstStyle/>
          <a:p>
            <a:pPr eaLnBrk="1" hangingPunct="1"/>
            <a:r>
              <a:rPr lang="en-US" smtClean="0"/>
              <a:t>Network of Extended Open Archives where each node acts as either a provider of data, services or both.</a:t>
            </a:r>
          </a:p>
          <a:p>
            <a:pPr eaLnBrk="1" hangingPunct="1"/>
            <a:endParaRPr lang="en-US" smtClean="0"/>
          </a:p>
          <a:p>
            <a:pPr eaLnBrk="1" hangingPunct="1"/>
            <a:r>
              <a:rPr lang="en-US" smtClean="0"/>
              <a:t>Component = Node</a:t>
            </a:r>
          </a:p>
          <a:p>
            <a:pPr eaLnBrk="1" hangingPunct="1"/>
            <a:r>
              <a:rPr lang="en-US" smtClean="0"/>
              <a:t>Protocol = Arc</a:t>
            </a:r>
          </a:p>
          <a:p>
            <a:pPr eaLnBrk="1" hangingPunct="1"/>
            <a:endParaRPr lang="en-US"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5"/>
          <p:cNvSpPr>
            <a:spLocks noGrp="1"/>
          </p:cNvSpPr>
          <p:nvPr>
            <p:ph type="sldNum" sz="quarter" idx="12"/>
          </p:nvPr>
        </p:nvSpPr>
        <p:spPr>
          <a:noFill/>
        </p:spPr>
        <p:txBody>
          <a:bodyPr/>
          <a:lstStyle/>
          <a:p>
            <a:fld id="{2D599EAE-B39B-4F34-BF32-AA9235B55638}" type="slidenum">
              <a:rPr lang="en-US" smtClean="0"/>
              <a:pPr/>
              <a:t>167</a:t>
            </a:fld>
            <a:endParaRPr lang="en-US" smtClean="0"/>
          </a:p>
        </p:txBody>
      </p:sp>
      <p:sp>
        <p:nvSpPr>
          <p:cNvPr id="183299" name="Rectangle 2"/>
          <p:cNvSpPr>
            <a:spLocks noGrp="1" noChangeArrowheads="1"/>
          </p:cNvSpPr>
          <p:nvPr>
            <p:ph type="title"/>
          </p:nvPr>
        </p:nvSpPr>
        <p:spPr>
          <a:xfrm>
            <a:off x="533400" y="304800"/>
            <a:ext cx="8305800" cy="762000"/>
          </a:xfrm>
        </p:spPr>
        <p:txBody>
          <a:bodyPr/>
          <a:lstStyle/>
          <a:p>
            <a:pPr eaLnBrk="1" hangingPunct="1"/>
            <a:r>
              <a:rPr lang="en-GB" smtClean="0"/>
              <a:t>Open Digital Library Components</a:t>
            </a:r>
            <a:endParaRPr lang="en-US" smtClean="0"/>
          </a:p>
        </p:txBody>
      </p:sp>
      <p:sp>
        <p:nvSpPr>
          <p:cNvPr id="183300" name="Rectangle 3"/>
          <p:cNvSpPr>
            <a:spLocks noGrp="1" noChangeArrowheads="1"/>
          </p:cNvSpPr>
          <p:nvPr>
            <p:ph type="body" idx="1"/>
          </p:nvPr>
        </p:nvSpPr>
        <p:spPr>
          <a:xfrm>
            <a:off x="152400" y="1524000"/>
            <a:ext cx="8991600" cy="5029200"/>
          </a:xfrm>
        </p:spPr>
        <p:txBody>
          <a:bodyPr/>
          <a:lstStyle/>
          <a:p>
            <a:pPr eaLnBrk="1" hangingPunct="1">
              <a:lnSpc>
                <a:spcPct val="90000"/>
              </a:lnSpc>
            </a:pPr>
            <a:r>
              <a:rPr lang="en-US" sz="2800" smtClean="0"/>
              <a:t>Running now</a:t>
            </a:r>
          </a:p>
          <a:p>
            <a:pPr lvl="1" eaLnBrk="1" hangingPunct="1">
              <a:lnSpc>
                <a:spcPct val="90000"/>
              </a:lnSpc>
            </a:pPr>
            <a:r>
              <a:rPr lang="en-US" smtClean="0"/>
              <a:t>XML-File (data provider from file system)</a:t>
            </a:r>
          </a:p>
          <a:p>
            <a:pPr lvl="1" eaLnBrk="1" hangingPunct="1">
              <a:lnSpc>
                <a:spcPct val="90000"/>
              </a:lnSpc>
            </a:pPr>
            <a:r>
              <a:rPr lang="en-US" smtClean="0"/>
              <a:t>Search: simple or in-memory (Essex) or generalized</a:t>
            </a:r>
          </a:p>
          <a:p>
            <a:pPr lvl="1" eaLnBrk="1" hangingPunct="1">
              <a:lnSpc>
                <a:spcPct val="90000"/>
              </a:lnSpc>
            </a:pPr>
            <a:r>
              <a:rPr lang="en-US" smtClean="0"/>
              <a:t>Union, browse, recent, filter</a:t>
            </a:r>
          </a:p>
          <a:p>
            <a:pPr lvl="1" eaLnBrk="1" hangingPunct="1">
              <a:lnSpc>
                <a:spcPct val="90000"/>
              </a:lnSpc>
            </a:pPr>
            <a:r>
              <a:rPr lang="en-US" smtClean="0"/>
              <a:t>E-journal/review, Submit, Edit, Annotation</a:t>
            </a:r>
          </a:p>
          <a:p>
            <a:pPr lvl="1" eaLnBrk="1" hangingPunct="1">
              <a:lnSpc>
                <a:spcPct val="90000"/>
              </a:lnSpc>
            </a:pPr>
            <a:r>
              <a:rPr lang="en-US" smtClean="0"/>
              <a:t>Recommender, Rating; Mirroring (see JCDL’02)</a:t>
            </a:r>
          </a:p>
          <a:p>
            <a:pPr lvl="1" eaLnBrk="1" hangingPunct="1">
              <a:lnSpc>
                <a:spcPct val="90000"/>
              </a:lnSpc>
            </a:pPr>
            <a:r>
              <a:rPr lang="en-US" smtClean="0"/>
              <a:t>Working with NCSA: from DB, unstructured text</a:t>
            </a:r>
          </a:p>
          <a:p>
            <a:pPr eaLnBrk="1" hangingPunct="1">
              <a:lnSpc>
                <a:spcPct val="90000"/>
              </a:lnSpc>
            </a:pPr>
            <a:r>
              <a:rPr lang="en-US" sz="2800" smtClean="0"/>
              <a:t>Others in process</a:t>
            </a:r>
          </a:p>
          <a:p>
            <a:pPr lvl="1" eaLnBrk="1" hangingPunct="1">
              <a:lnSpc>
                <a:spcPct val="90000"/>
              </a:lnSpc>
            </a:pPr>
            <a:r>
              <a:rPr lang="en-US" smtClean="0"/>
              <a:t>Classification/categorization</a:t>
            </a:r>
          </a:p>
          <a:p>
            <a:pPr lvl="1" eaLnBrk="1" hangingPunct="1">
              <a:lnSpc>
                <a:spcPct val="90000"/>
              </a:lnSpc>
            </a:pPr>
            <a:r>
              <a:rPr lang="en-US" smtClean="0"/>
              <a:t>Registry (and other connections with web services)</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168</a:t>
            </a:fld>
            <a:endParaRPr lang="en-US" smtClean="0"/>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p>
            <a:fld id="{EAD456C9-D89D-4915-B2C7-339DF2E88B1A}" type="slidenum">
              <a:rPr lang="en-US" smtClean="0"/>
              <a:pPr/>
              <a:t>169</a:t>
            </a:fld>
            <a:endParaRPr lang="en-US" smtClean="0"/>
          </a:p>
        </p:txBody>
      </p:sp>
      <p:sp>
        <p:nvSpPr>
          <p:cNvPr id="185347" name="Rectangle 2"/>
          <p:cNvSpPr>
            <a:spLocks noGrp="1" noChangeArrowheads="1"/>
          </p:cNvSpPr>
          <p:nvPr>
            <p:ph type="title"/>
          </p:nvPr>
        </p:nvSpPr>
        <p:spPr/>
        <p:txBody>
          <a:bodyPr/>
          <a:lstStyle/>
          <a:p>
            <a:pPr defTabSz="952500" eaLnBrk="1" hangingPunct="1"/>
            <a:r>
              <a:rPr lang="en-US" smtClean="0"/>
              <a:t>OAI, ODL, DL-in-a-box</a:t>
            </a:r>
          </a:p>
        </p:txBody>
      </p:sp>
      <p:sp>
        <p:nvSpPr>
          <p:cNvPr id="185348" name="Rectangle 3"/>
          <p:cNvSpPr>
            <a:spLocks noGrp="1" noChangeArrowheads="1"/>
          </p:cNvSpPr>
          <p:nvPr>
            <p:ph type="body" idx="1"/>
          </p:nvPr>
        </p:nvSpPr>
        <p:spPr>
          <a:xfrm>
            <a:off x="457200" y="1600200"/>
            <a:ext cx="8686800" cy="5105400"/>
          </a:xfrm>
        </p:spPr>
        <p:txBody>
          <a:bodyPr/>
          <a:lstStyle/>
          <a:p>
            <a:pPr marL="357188" indent="-357188" defTabSz="952500" eaLnBrk="1" hangingPunct="1"/>
            <a:r>
              <a:rPr lang="en-US" smtClean="0"/>
              <a:t>Open Archives Initiative</a:t>
            </a:r>
          </a:p>
          <a:p>
            <a:pPr marL="773113" lvl="1" indent="-296863" defTabSz="952500" eaLnBrk="1" hangingPunct="1"/>
            <a:r>
              <a:rPr lang="en-US" smtClean="0"/>
              <a:t>since 1999, www.openarchives.org</a:t>
            </a:r>
          </a:p>
          <a:p>
            <a:pPr marL="357188" indent="-357188" defTabSz="952500" eaLnBrk="1" hangingPunct="1"/>
            <a:r>
              <a:rPr lang="en-US" smtClean="0"/>
              <a:t>Open Digital Libraries</a:t>
            </a:r>
          </a:p>
          <a:p>
            <a:pPr marL="773113" lvl="1" indent="-296863" defTabSz="952500" eaLnBrk="1" hangingPunct="1"/>
            <a:r>
              <a:rPr lang="en-US" smtClean="0"/>
              <a:t>since 2001, from www.dlib.vt.edu</a:t>
            </a:r>
          </a:p>
          <a:p>
            <a:pPr marL="773113" lvl="1" indent="-296863" defTabSz="952500" eaLnBrk="1" hangingPunct="1"/>
            <a:r>
              <a:rPr lang="en-US" smtClean="0"/>
              <a:t>with Hussein Suleman (now U. Cape Town)</a:t>
            </a:r>
          </a:p>
          <a:p>
            <a:pPr marL="357188" indent="-357188" defTabSz="952500" eaLnBrk="1" hangingPunct="1"/>
            <a:r>
              <a:rPr lang="en-US" smtClean="0"/>
              <a:t>DL-in-a-box</a:t>
            </a:r>
          </a:p>
          <a:p>
            <a:pPr marL="773113" lvl="1" indent="-296863" defTabSz="952500" eaLnBrk="1" hangingPunct="1"/>
            <a:r>
              <a:rPr lang="en-US" smtClean="0"/>
              <a:t>NSDL support since 2001</a:t>
            </a:r>
          </a:p>
          <a:p>
            <a:pPr marL="773113" lvl="1" indent="-296863" defTabSz="952500" eaLnBrk="1" hangingPunct="1"/>
            <a:r>
              <a:rPr lang="en-US" smtClean="0"/>
              <a:t>Aimed to help new collections / services projects</a:t>
            </a:r>
          </a:p>
          <a:p>
            <a:pPr marL="773113" lvl="1" indent="-296863" defTabSz="952500" eaLnBrk="1" hangingPunct="1"/>
            <a:r>
              <a:rPr lang="en-US" smtClean="0"/>
              <a:t>http://dlbox.nudl.org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B233B327-7531-4927-A52C-2725BDBDD468}" type="slidenum">
              <a:rPr lang="en-US" smtClean="0"/>
              <a:pPr/>
              <a:t>17</a:t>
            </a:fld>
            <a:endParaRPr lang="en-US" smtClean="0"/>
          </a:p>
        </p:txBody>
      </p:sp>
      <p:sp>
        <p:nvSpPr>
          <p:cNvPr id="48131" name="Rectangle 2"/>
          <p:cNvSpPr>
            <a:spLocks noGrp="1" noChangeArrowheads="1"/>
          </p:cNvSpPr>
          <p:nvPr>
            <p:ph type="title"/>
          </p:nvPr>
        </p:nvSpPr>
        <p:spPr/>
        <p:txBody>
          <a:bodyPr/>
          <a:lstStyle/>
          <a:p>
            <a:pPr eaLnBrk="1" hangingPunct="1"/>
            <a:r>
              <a:rPr lang="en-US" smtClean="0"/>
              <a:t>Book Parts and Chapters - 1</a:t>
            </a:r>
          </a:p>
        </p:txBody>
      </p:sp>
      <p:sp>
        <p:nvSpPr>
          <p:cNvPr id="48132"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170</a:t>
            </a:fld>
            <a:endParaRPr lang="en-US" smtClean="0"/>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171</a:t>
            </a:fld>
            <a:endParaRPr lang="en-US" smtClean="0"/>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172</a:t>
            </a:fld>
            <a:endParaRPr lang="en-US" smtClean="0"/>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173</a:t>
            </a:fld>
            <a:endParaRPr lang="en-US" smtClean="0"/>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4"/>
          <p:cNvSpPr>
            <a:spLocks noGrp="1"/>
          </p:cNvSpPr>
          <p:nvPr>
            <p:ph type="sldNum" sz="quarter" idx="12"/>
          </p:nvPr>
        </p:nvSpPr>
        <p:spPr>
          <a:noFill/>
        </p:spPr>
        <p:txBody>
          <a:bodyPr/>
          <a:lstStyle/>
          <a:p>
            <a:fld id="{DB0AAEE7-7D7E-4FE4-A2A3-40CB1E29CBBB}" type="slidenum">
              <a:rPr lang="en-US" smtClean="0"/>
              <a:pPr/>
              <a:t>174</a:t>
            </a:fld>
            <a:endParaRPr lang="en-US" smtClean="0"/>
          </a:p>
        </p:txBody>
      </p:sp>
      <p:sp>
        <p:nvSpPr>
          <p:cNvPr id="19460" name="Rectangle 2"/>
          <p:cNvSpPr>
            <a:spLocks noGrp="1" noChangeArrowheads="1"/>
          </p:cNvSpPr>
          <p:nvPr>
            <p:ph type="title"/>
          </p:nvPr>
        </p:nvSpPr>
        <p:spPr>
          <a:xfrm>
            <a:off x="609600" y="0"/>
            <a:ext cx="7772400" cy="838200"/>
          </a:xfrm>
        </p:spPr>
        <p:txBody>
          <a:bodyPr/>
          <a:lstStyle/>
          <a:p>
            <a:pPr eaLnBrk="1" hangingPunct="1"/>
            <a:r>
              <a:rPr lang="en-US" smtClean="0"/>
              <a:t>5S Modeling -&gt; Systems</a:t>
            </a:r>
          </a:p>
        </p:txBody>
      </p:sp>
      <p:graphicFrame>
        <p:nvGraphicFramePr>
          <p:cNvPr id="19458" name="Object 3"/>
          <p:cNvGraphicFramePr>
            <a:graphicFrameLocks noChangeAspect="1"/>
          </p:cNvGraphicFramePr>
          <p:nvPr/>
        </p:nvGraphicFramePr>
        <p:xfrm>
          <a:off x="1066800" y="971550"/>
          <a:ext cx="7848600" cy="5886450"/>
        </p:xfrm>
        <a:graphic>
          <a:graphicData uri="http://schemas.openxmlformats.org/presentationml/2006/ole">
            <p:oleObj spid="_x0000_s19458" name="Slide" r:id="rId4" imgW="4572000" imgH="3429000" progId="PowerPoint.Slide.8">
              <p:embed/>
            </p:oleObj>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175</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smtClean="0"/>
              <a:t>Tools/Applications</a:t>
            </a:r>
          </a:p>
        </p:txBody>
      </p:sp>
      <p:graphicFrame>
        <p:nvGraphicFramePr>
          <p:cNvPr id="20482" name="Object 1024"/>
          <p:cNvGraphicFramePr>
            <a:graphicFrameLocks noChangeAspect="1"/>
          </p:cNvGraphicFramePr>
          <p:nvPr>
            <p:ph type="body" idx="1"/>
          </p:nvPr>
        </p:nvGraphicFramePr>
        <p:xfrm>
          <a:off x="0" y="1028700"/>
          <a:ext cx="8001000" cy="6002338"/>
        </p:xfrm>
        <a:graphic>
          <a:graphicData uri="http://schemas.openxmlformats.org/presentationml/2006/ole">
            <p:oleObj spid="_x0000_s20482" name="Slide" r:id="rId4" imgW="4648320" imgH="3486240" progId="PowerPoint.Slide.8">
              <p:embed/>
            </p:oleObj>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176</a:t>
            </a:fld>
            <a:endParaRPr lang="en-US" smtClean="0"/>
          </a:p>
        </p:txBody>
      </p:sp>
      <p:sp>
        <p:nvSpPr>
          <p:cNvPr id="190467" name="Rectangle 2"/>
          <p:cNvSpPr>
            <a:spLocks noGrp="1" noChangeArrowheads="1"/>
          </p:cNvSpPr>
          <p:nvPr>
            <p:ph type="title"/>
          </p:nvPr>
        </p:nvSpPr>
        <p:spPr/>
        <p:txBody>
          <a:bodyPr/>
          <a:lstStyle/>
          <a:p>
            <a:pPr eaLnBrk="1" hangingPunct="1"/>
            <a:r>
              <a:rPr lang="en-US" smtClean="0"/>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smtClean="0"/>
              <a:t>Domain specific languages </a:t>
            </a:r>
          </a:p>
          <a:p>
            <a:pPr lvl="1" eaLnBrk="1" hangingPunct="1">
              <a:lnSpc>
                <a:spcPct val="90000"/>
              </a:lnSpc>
            </a:pPr>
            <a:r>
              <a:rPr lang="en-US" sz="2400" smtClean="0"/>
              <a:t>Address a particular class of problems by offering specific abstractions and notations for the domain at hand</a:t>
            </a:r>
          </a:p>
          <a:p>
            <a:pPr lvl="1" eaLnBrk="1" hangingPunct="1">
              <a:lnSpc>
                <a:spcPct val="90000"/>
              </a:lnSpc>
            </a:pPr>
            <a:r>
              <a:rPr lang="en-US" sz="2400" smtClean="0"/>
              <a:t>Advantages: domain-specific analysis, program management, visualization, testing, maintenance, modeling, and rapid prototyping.</a:t>
            </a:r>
          </a:p>
          <a:p>
            <a:pPr eaLnBrk="1" hangingPunct="1">
              <a:lnSpc>
                <a:spcPct val="90000"/>
              </a:lnSpc>
            </a:pPr>
            <a:r>
              <a:rPr lang="en-US" sz="2800" smtClean="0"/>
              <a:t>XML-based realization of 5S</a:t>
            </a:r>
          </a:p>
          <a:p>
            <a:pPr lvl="1" eaLnBrk="1" hangingPunct="1">
              <a:lnSpc>
                <a:spcPct val="90000"/>
              </a:lnSpc>
            </a:pPr>
            <a:r>
              <a:rPr lang="en-US" sz="2400" smtClean="0"/>
              <a:t>Interoperability</a:t>
            </a:r>
          </a:p>
          <a:p>
            <a:pPr lvl="1" eaLnBrk="1" hangingPunct="1">
              <a:lnSpc>
                <a:spcPct val="90000"/>
              </a:lnSpc>
            </a:pPr>
            <a:r>
              <a:rPr lang="en-US" sz="2400" smtClean="0"/>
              <a:t>Use of many sub-languages (e.g., MIME types, XML Schemas, UML notations)</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177</a:t>
            </a:fld>
            <a:endParaRPr lang="en-US" smtClean="0"/>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smtClean="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p:oleObj spid="_x0000_s21506" name="Slide" r:id="rId4" imgW="4572000" imgH="3429000" progId="PowerPoint.Slide.8">
              <p:embed/>
            </p:oleObj>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178</a:t>
            </a:fld>
            <a:endParaRPr lang="en-US" smtClean="0"/>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179</a:t>
            </a:fld>
            <a:endParaRPr lang="en-US" smtClean="0"/>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smtClean="0"/>
              <a:t>Help users model their own instances of a digital library (DL) in the 5S language (5SL).</a:t>
            </a:r>
          </a:p>
          <a:p>
            <a:pPr marL="609600" indent="-609600" eaLnBrk="1" hangingPunct="1">
              <a:lnSpc>
                <a:spcPct val="90000"/>
              </a:lnSpc>
            </a:pPr>
            <a:r>
              <a:rPr lang="en-US" sz="2800" smtClean="0"/>
              <a:t>A simple modeling process which enables rapid generation of digital libraries</a:t>
            </a:r>
          </a:p>
          <a:p>
            <a:pPr marL="609600" indent="-609600" eaLnBrk="1" hangingPunct="1">
              <a:lnSpc>
                <a:spcPct val="90000"/>
              </a:lnSpc>
            </a:pPr>
            <a:r>
              <a:rPr lang="en-US" sz="2800" smtClean="0"/>
              <a:t>Features</a:t>
            </a:r>
          </a:p>
          <a:p>
            <a:pPr marL="990600" lvl="1" indent="-533400" eaLnBrk="1" hangingPunct="1">
              <a:lnSpc>
                <a:spcPct val="90000"/>
              </a:lnSpc>
            </a:pPr>
            <a:r>
              <a:rPr lang="en-US" sz="2400" smtClean="0"/>
              <a:t>5SGraph loads and displays a metamodel in a structured toolbox.</a:t>
            </a:r>
          </a:p>
          <a:p>
            <a:pPr marL="990600" lvl="1" indent="-533400" eaLnBrk="1" hangingPunct="1">
              <a:lnSpc>
                <a:spcPct val="90000"/>
              </a:lnSpc>
            </a:pPr>
            <a:r>
              <a:rPr lang="en-US" sz="2400" smtClean="0"/>
              <a:t>The structured editor of 5SGraph provides a top-down visual building environment for the DL designer.</a:t>
            </a:r>
          </a:p>
          <a:p>
            <a:pPr marL="990600" lvl="1" indent="-533400" eaLnBrk="1" hangingPunct="1">
              <a:lnSpc>
                <a:spcPct val="90000"/>
              </a:lnSpc>
            </a:pPr>
            <a:r>
              <a:rPr lang="en-US" sz="2400" smtClean="0"/>
              <a:t>5SGraph produces syntactically correct 5SL files according to the visual model built by the designer.</a:t>
            </a:r>
          </a:p>
          <a:p>
            <a:pPr marL="609600" indent="-609600" eaLnBrk="1" hangingPunct="1">
              <a:lnSpc>
                <a:spcPct val="90000"/>
              </a:lnSpc>
            </a:pPr>
            <a:endParaRPr lang="en-US" sz="2800" smtClean="0"/>
          </a:p>
          <a:p>
            <a:pPr marL="990600" lvl="1" indent="-533400" eaLnBrk="1" hangingPunct="1">
              <a:lnSpc>
                <a:spcPct val="90000"/>
              </a:lnSpc>
            </a:pPr>
            <a:endParaRPr lang="en-US" sz="2400" smtClean="0"/>
          </a:p>
          <a:p>
            <a:pPr marL="609600" indent="-609600" eaLnBrk="1" hangingPunct="1">
              <a:lnSpc>
                <a:spcPct val="90000"/>
              </a:lnSpc>
              <a:buFontTx/>
              <a:buNone/>
            </a:pPr>
            <a:r>
              <a:rPr lang="en-US" sz="2800" smtClean="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smtClean="0"/>
              <a:t>5SGraph: A DL Modeling Tool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484E5207-7523-40C2-9F06-29450B18EE5D}" type="slidenum">
              <a:rPr lang="en-US" smtClean="0"/>
              <a:pPr/>
              <a:t>18</a:t>
            </a:fld>
            <a:endParaRPr lang="en-US" smtClean="0"/>
          </a:p>
        </p:txBody>
      </p:sp>
      <p:sp>
        <p:nvSpPr>
          <p:cNvPr id="49155" name="Rectangle 2"/>
          <p:cNvSpPr>
            <a:spLocks noGrp="1" noChangeArrowheads="1"/>
          </p:cNvSpPr>
          <p:nvPr>
            <p:ph type="title"/>
          </p:nvPr>
        </p:nvSpPr>
        <p:spPr/>
        <p:txBody>
          <a:bodyPr/>
          <a:lstStyle/>
          <a:p>
            <a:pPr eaLnBrk="1" hangingPunct="1"/>
            <a:r>
              <a:rPr lang="en-US" smtClean="0"/>
              <a:t>Book Parts and Chapters - 2</a:t>
            </a:r>
          </a:p>
        </p:txBody>
      </p:sp>
      <p:sp>
        <p:nvSpPr>
          <p:cNvPr id="49156"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noFill/>
        </p:spPr>
        <p:txBody>
          <a:bodyPr/>
          <a:lstStyle/>
          <a:p>
            <a:fld id="{D7CDF1BC-3C1C-4DDC-8121-646E4C818B67}" type="slidenum">
              <a:rPr lang="en-US" smtClean="0"/>
              <a:pPr/>
              <a:t>180</a:t>
            </a:fld>
            <a:endParaRPr lang="en-US" smtClean="0"/>
          </a:p>
        </p:txBody>
      </p:sp>
      <p:sp>
        <p:nvSpPr>
          <p:cNvPr id="193539" name="Rectangle 2"/>
          <p:cNvSpPr>
            <a:spLocks noGrp="1" noChangeArrowheads="1"/>
          </p:cNvSpPr>
          <p:nvPr>
            <p:ph type="title"/>
          </p:nvPr>
        </p:nvSpPr>
        <p:spPr/>
        <p:txBody>
          <a:bodyPr/>
          <a:lstStyle/>
          <a:p>
            <a:pPr eaLnBrk="1" hangingPunct="1"/>
            <a:r>
              <a:rPr lang="en-US" smtClean="0"/>
              <a:t>Overview of 5SGraph</a:t>
            </a:r>
          </a:p>
        </p:txBody>
      </p:sp>
      <p:pic>
        <p:nvPicPr>
          <p:cNvPr id="193540" name="Picture 3"/>
          <p:cNvPicPr>
            <a:picLocks noChangeAspect="1" noChangeArrowheads="1"/>
          </p:cNvPicPr>
          <p:nvPr>
            <p:ph type="body" idx="1"/>
          </p:nvPr>
        </p:nvPicPr>
        <p:blipFill>
          <a:blip r:embed="rId3" cstate="print"/>
          <a:srcRect/>
          <a:stretch>
            <a:fillRect/>
          </a:stretch>
        </p:blipFill>
        <p:spPr>
          <a:xfrm>
            <a:off x="1066800" y="1905000"/>
            <a:ext cx="5257800" cy="4111625"/>
          </a:xfrm>
          <a:noFill/>
        </p:spPr>
      </p:pic>
      <p:sp>
        <p:nvSpPr>
          <p:cNvPr id="193541" name="Text Box 4"/>
          <p:cNvSpPr txBox="1">
            <a:spLocks noChangeArrowheads="1"/>
          </p:cNvSpPr>
          <p:nvPr/>
        </p:nvSpPr>
        <p:spPr bwMode="auto">
          <a:xfrm>
            <a:off x="6400800" y="2819400"/>
            <a:ext cx="2514600" cy="1004888"/>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Workspace</a:t>
            </a:r>
          </a:p>
          <a:p>
            <a:pPr>
              <a:spcBef>
                <a:spcPct val="50000"/>
              </a:spcBef>
            </a:pPr>
            <a:r>
              <a:rPr lang="en-US" sz="2400" b="0">
                <a:latin typeface="Times New Roman" pitchFamily="18" charset="0"/>
              </a:rPr>
              <a:t>(instance model)</a:t>
            </a:r>
          </a:p>
        </p:txBody>
      </p:sp>
      <p:sp>
        <p:nvSpPr>
          <p:cNvPr id="193542" name="Text Box 5"/>
          <p:cNvSpPr txBox="1">
            <a:spLocks noChangeArrowheads="1"/>
          </p:cNvSpPr>
          <p:nvPr/>
        </p:nvSpPr>
        <p:spPr bwMode="auto">
          <a:xfrm>
            <a:off x="6858000" y="4419600"/>
            <a:ext cx="1752600" cy="1552575"/>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Structured </a:t>
            </a:r>
          </a:p>
          <a:p>
            <a:pPr>
              <a:spcBef>
                <a:spcPct val="50000"/>
              </a:spcBef>
            </a:pPr>
            <a:r>
              <a:rPr lang="en-US" sz="2400" b="0">
                <a:latin typeface="Times New Roman" pitchFamily="18" charset="0"/>
              </a:rPr>
              <a:t>toolbox</a:t>
            </a:r>
          </a:p>
          <a:p>
            <a:pPr>
              <a:spcBef>
                <a:spcPct val="50000"/>
              </a:spcBef>
            </a:pPr>
            <a:r>
              <a:rPr lang="en-US" sz="2400" b="0">
                <a:latin typeface="Times New Roman" pitchFamily="18" charset="0"/>
              </a:rPr>
              <a:t>(metamodel)</a:t>
            </a:r>
          </a:p>
        </p:txBody>
      </p:sp>
      <p:sp>
        <p:nvSpPr>
          <p:cNvPr id="193543" name="Line 6"/>
          <p:cNvSpPr>
            <a:spLocks noChangeShapeType="1"/>
          </p:cNvSpPr>
          <p:nvPr/>
        </p:nvSpPr>
        <p:spPr bwMode="auto">
          <a:xfrm flipH="1">
            <a:off x="5410200" y="5181600"/>
            <a:ext cx="1295400" cy="15240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5410200" y="3124200"/>
            <a:ext cx="1066800" cy="76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181</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182</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183</a:t>
            </a:fld>
            <a:endParaRPr lang="en-US" smtClean="0"/>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184</a:t>
            </a:fld>
            <a:endParaRPr lang="en-US" smtClean="0"/>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Slide Number Placeholder 5"/>
          <p:cNvSpPr>
            <a:spLocks noGrp="1"/>
          </p:cNvSpPr>
          <p:nvPr>
            <p:ph type="sldNum" sz="quarter" idx="12"/>
          </p:nvPr>
        </p:nvSpPr>
        <p:spPr>
          <a:noFill/>
        </p:spPr>
        <p:txBody>
          <a:bodyPr/>
          <a:lstStyle/>
          <a:p>
            <a:fld id="{111E94F2-22F4-4C3D-8AC1-7DD80ABA9A3F}" type="slidenum">
              <a:rPr lang="en-US" smtClean="0"/>
              <a:pPr/>
              <a:t>185</a:t>
            </a:fld>
            <a:endParaRPr lang="en-US" smtClean="0"/>
          </a:p>
        </p:txBody>
      </p:sp>
      <p:sp>
        <p:nvSpPr>
          <p:cNvPr id="22534" name="Rectangle 2"/>
          <p:cNvSpPr>
            <a:spLocks noGrp="1" noChangeArrowheads="1"/>
          </p:cNvSpPr>
          <p:nvPr>
            <p:ph type="title"/>
          </p:nvPr>
        </p:nvSpPr>
        <p:spPr/>
        <p:txBody>
          <a:bodyPr/>
          <a:lstStyle/>
          <a:p>
            <a:pPr eaLnBrk="1" hangingPunct="1"/>
            <a:r>
              <a:rPr lang="en-US" smtClean="0"/>
              <a:t>5SGraph Evaluation: Usability Study</a:t>
            </a:r>
          </a:p>
        </p:txBody>
      </p:sp>
      <p:graphicFrame>
        <p:nvGraphicFramePr>
          <p:cNvPr id="22530" name="Object 3"/>
          <p:cNvGraphicFramePr>
            <a:graphicFrameLocks noChangeAspect="1"/>
          </p:cNvGraphicFramePr>
          <p:nvPr>
            <p:ph type="body" idx="1"/>
          </p:nvPr>
        </p:nvGraphicFramePr>
        <p:xfrm>
          <a:off x="-304800" y="2209800"/>
          <a:ext cx="9067800" cy="1423988"/>
        </p:xfrm>
        <a:graphic>
          <a:graphicData uri="http://schemas.openxmlformats.org/presentationml/2006/ole">
            <p:oleObj spid="_x0000_s22530" name="Document" r:id="rId4" imgW="5630040" imgH="884880" progId="Word.Document.8">
              <p:embed/>
            </p:oleObj>
          </a:graphicData>
        </a:graphic>
      </p:graphicFrame>
      <p:graphicFrame>
        <p:nvGraphicFramePr>
          <p:cNvPr id="22531" name="Object 4"/>
          <p:cNvGraphicFramePr>
            <a:graphicFrameLocks noChangeAspect="1"/>
          </p:cNvGraphicFramePr>
          <p:nvPr/>
        </p:nvGraphicFramePr>
        <p:xfrm>
          <a:off x="533400" y="3797300"/>
          <a:ext cx="5410200" cy="2541588"/>
        </p:xfrm>
        <a:graphic>
          <a:graphicData uri="http://schemas.openxmlformats.org/presentationml/2006/ole">
            <p:oleObj spid="_x0000_s22531" name="Chart" r:id="rId5" imgW="8763381" imgH="3886810" progId="Excel.Chart.8">
              <p:embed/>
            </p:oleObj>
          </a:graphicData>
        </a:graphic>
      </p:graphicFrame>
      <p:graphicFrame>
        <p:nvGraphicFramePr>
          <p:cNvPr id="22532" name="Object 5"/>
          <p:cNvGraphicFramePr>
            <a:graphicFrameLocks noChangeAspect="1"/>
          </p:cNvGraphicFramePr>
          <p:nvPr/>
        </p:nvGraphicFramePr>
        <p:xfrm>
          <a:off x="5943600" y="3810000"/>
          <a:ext cx="3048000" cy="2514600"/>
        </p:xfrm>
        <a:graphic>
          <a:graphicData uri="http://schemas.openxmlformats.org/presentationml/2006/ole">
            <p:oleObj spid="_x0000_s22532" name="Chart" r:id="rId6" imgW="5886831" imgH="3886810" progId="Excel.Chart.8">
              <p:embed/>
            </p:oleObj>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186</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smtClean="0"/>
              <a:t>Version 1 -- MARIAN as the target system</a:t>
            </a:r>
          </a:p>
          <a:p>
            <a:pPr lvl="1" eaLnBrk="1" hangingPunct="1"/>
            <a:r>
              <a:rPr lang="en-US" sz="2400" smtClean="0"/>
              <a:t>Focused on rich structures: semantic networks</a:t>
            </a:r>
          </a:p>
          <a:p>
            <a:pPr lvl="1" eaLnBrk="1" hangingPunct="1"/>
            <a:r>
              <a:rPr lang="en-US" sz="2400" smtClean="0"/>
              <a:t>Behavior attached to nodes/links</a:t>
            </a:r>
          </a:p>
          <a:p>
            <a:pPr eaLnBrk="1" hangingPunct="1"/>
            <a:r>
              <a:rPr lang="en-US" sz="2800" smtClean="0"/>
              <a:t>Version 2 -- Shifted for later work to componentized (ODL) approach </a:t>
            </a:r>
          </a:p>
          <a:p>
            <a:pPr lvl="1" eaLnBrk="1" hangingPunct="1"/>
            <a:r>
              <a:rPr lang="en-US" sz="2400" smtClean="0"/>
              <a:t>Focused on scenarios/societies</a:t>
            </a:r>
          </a:p>
          <a:p>
            <a:pPr lvl="1" eaLnBrk="1" hangingPunct="1"/>
            <a:r>
              <a:rPr lang="en-US" sz="2400" smtClean="0"/>
              <a:t>Structures/Spaces encapsulated within components (e.g., relational tables, indexes)</a:t>
            </a:r>
          </a:p>
          <a:p>
            <a:pPr lvl="1" eaLnBrk="1" hangingPunct="1"/>
            <a:r>
              <a:rPr lang="en-US" sz="2400" smtClean="0"/>
              <a:t>Only textual streams supported</a:t>
            </a:r>
          </a:p>
          <a:p>
            <a:pPr eaLnBrk="1" hangingPunct="1"/>
            <a:r>
              <a:rPr lang="en-US" smtClean="0"/>
              <a:t>Version 3 – Practical DL (w. DSpace) – Doug Gorton</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187</a:t>
            </a:fld>
            <a:endParaRPr lang="en-US" smtClean="0"/>
          </a:p>
        </p:txBody>
      </p:sp>
      <p:sp>
        <p:nvSpPr>
          <p:cNvPr id="199683" name="Rectangle 2"/>
          <p:cNvSpPr>
            <a:spLocks noGrp="1" noChangeArrowheads="1"/>
          </p:cNvSpPr>
          <p:nvPr>
            <p:ph type="title"/>
          </p:nvPr>
        </p:nvSpPr>
        <p:spPr>
          <a:xfrm>
            <a:off x="609600" y="381000"/>
            <a:ext cx="7772400" cy="762000"/>
          </a:xfrm>
        </p:spPr>
        <p:txBody>
          <a:bodyPr/>
          <a:lstStyle/>
          <a:p>
            <a:pPr eaLnBrk="1" hangingPunct="1"/>
            <a:r>
              <a:rPr lang="en-US" smtClean="0"/>
              <a:t>5SLGen – Version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2209800" y="1981200"/>
            <a:ext cx="5867400"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5"/>
          <p:cNvSpPr>
            <a:spLocks noGrp="1"/>
          </p:cNvSpPr>
          <p:nvPr>
            <p:ph type="sldNum" sz="quarter" idx="12"/>
          </p:nvPr>
        </p:nvSpPr>
        <p:spPr>
          <a:noFill/>
        </p:spPr>
        <p:txBody>
          <a:bodyPr/>
          <a:lstStyle/>
          <a:p>
            <a:fld id="{C4F52385-6689-40E3-ADF4-33A62855C9B5}" type="slidenum">
              <a:rPr lang="en-US" smtClean="0"/>
              <a:pPr/>
              <a:t>188</a:t>
            </a:fld>
            <a:endParaRPr lang="en-US" smtClean="0"/>
          </a:p>
        </p:txBody>
      </p:sp>
      <p:sp>
        <p:nvSpPr>
          <p:cNvPr id="200707" name="Rectangle 2"/>
          <p:cNvSpPr>
            <a:spLocks noGrp="1" noChangeArrowheads="1"/>
          </p:cNvSpPr>
          <p:nvPr>
            <p:ph type="title"/>
          </p:nvPr>
        </p:nvSpPr>
        <p:spPr/>
        <p:txBody>
          <a:bodyPr/>
          <a:lstStyle/>
          <a:p>
            <a:pPr eaLnBrk="1" hangingPunct="1"/>
            <a:r>
              <a:rPr lang="en-US" smtClean="0"/>
              <a:t>5SLGen</a:t>
            </a:r>
          </a:p>
        </p:txBody>
      </p:sp>
      <p:sp>
        <p:nvSpPr>
          <p:cNvPr id="200708" name="Rectangle 3"/>
          <p:cNvSpPr>
            <a:spLocks noGrp="1" noChangeArrowheads="1"/>
          </p:cNvSpPr>
          <p:nvPr>
            <p:ph type="body" idx="1"/>
          </p:nvPr>
        </p:nvSpPr>
        <p:spPr/>
        <p:txBody>
          <a:bodyPr/>
          <a:lstStyle/>
          <a:p>
            <a:pPr eaLnBrk="1" hangingPunct="1"/>
            <a:r>
              <a:rPr lang="en-US" smtClean="0"/>
              <a:t>Proof of Concept: prototyping </a:t>
            </a:r>
          </a:p>
          <a:p>
            <a:pPr lvl="1" eaLnBrk="1" hangingPunct="1"/>
            <a:r>
              <a:rPr lang="en-US" smtClean="0"/>
              <a:t>CITIDEL</a:t>
            </a:r>
          </a:p>
          <a:p>
            <a:pPr lvl="1" eaLnBrk="1" hangingPunct="1"/>
            <a:r>
              <a:rPr lang="en-US" smtClean="0"/>
              <a:t>Viaduct</a:t>
            </a:r>
          </a:p>
          <a:p>
            <a:pPr lvl="1" eaLnBrk="1" hangingPunct="1"/>
            <a:r>
              <a:rPr lang="en-US" smtClean="0"/>
              <a:t>NDLTD Union Catalog</a:t>
            </a:r>
          </a:p>
          <a:p>
            <a:pPr lvl="1" eaLnBrk="1" hangingPunct="1"/>
            <a:r>
              <a:rPr lang="en-US" smtClean="0"/>
              <a:t>BDBComp</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189</a:t>
            </a:fld>
            <a:endParaRPr lang="en-US" smtClean="0"/>
          </a:p>
        </p:txBody>
      </p:sp>
      <p:sp>
        <p:nvSpPr>
          <p:cNvPr id="201731" name="Rectangle 2"/>
          <p:cNvSpPr>
            <a:spLocks noGrp="1" noChangeArrowheads="1"/>
          </p:cNvSpPr>
          <p:nvPr>
            <p:ph type="title"/>
          </p:nvPr>
        </p:nvSpPr>
        <p:spPr/>
        <p:txBody>
          <a:bodyPr/>
          <a:lstStyle/>
          <a:p>
            <a:pPr eaLnBrk="1" hangingPunct="1"/>
            <a:r>
              <a:rPr lang="en-US" smtClean="0"/>
              <a:t>Outline – Part 2</a:t>
            </a:r>
          </a:p>
        </p:txBody>
      </p:sp>
      <p:sp>
        <p:nvSpPr>
          <p:cNvPr id="20173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b="1" u="sng" smtClean="0"/>
              <a:t>Ch. 12: Case Studies</a:t>
            </a:r>
            <a:endParaRPr lang="en-US" sz="3600" b="1" i="1"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p>
            <a:fld id="{EF8839C3-5777-4261-B834-A1F47C24FADA}" type="slidenum">
              <a:rPr lang="en-US" smtClean="0"/>
              <a:pPr/>
              <a:t>19</a:t>
            </a:fld>
            <a:endParaRPr lang="en-US" smtClean="0"/>
          </a:p>
        </p:txBody>
      </p:sp>
      <p:sp>
        <p:nvSpPr>
          <p:cNvPr id="50179" name="Rectangle 2"/>
          <p:cNvSpPr>
            <a:spLocks noGrp="1" noChangeArrowheads="1"/>
          </p:cNvSpPr>
          <p:nvPr>
            <p:ph type="title"/>
          </p:nvPr>
        </p:nvSpPr>
        <p:spPr/>
        <p:txBody>
          <a:bodyPr/>
          <a:lstStyle/>
          <a:p>
            <a:pPr eaLnBrk="1" hangingPunct="1"/>
            <a:r>
              <a:rPr lang="en-US" smtClean="0"/>
              <a:t>Book Parts and Chapters - 3</a:t>
            </a:r>
          </a:p>
        </p:txBody>
      </p:sp>
      <p:sp>
        <p:nvSpPr>
          <p:cNvPr id="50180"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smtClean="0"/>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smtClean="0"/>
              <a:t>Instead of building large, expensive multimedia packages, that become obsolete and are difficult to re-use, concentrate on </a:t>
            </a:r>
            <a:r>
              <a:rPr lang="en-US" sz="2800" b="1" smtClean="0"/>
              <a:t>small knowledge units</a:t>
            </a:r>
            <a:r>
              <a:rPr lang="en-US" sz="2800" smtClean="0"/>
              <a:t>.</a:t>
            </a:r>
          </a:p>
          <a:p>
            <a:pPr eaLnBrk="1" hangingPunct="1">
              <a:lnSpc>
                <a:spcPct val="90000"/>
              </a:lnSpc>
              <a:spcBef>
                <a:spcPct val="45000"/>
              </a:spcBef>
            </a:pPr>
            <a:r>
              <a:rPr lang="en-US" sz="2800" smtClean="0"/>
              <a:t>Learners benefit from having well-crafted modules that have been </a:t>
            </a:r>
            <a:r>
              <a:rPr lang="en-US" sz="2800" b="1" smtClean="0"/>
              <a:t>reviewed and tested</a:t>
            </a:r>
            <a:r>
              <a:rPr lang="en-US" sz="2800" smtClean="0"/>
              <a:t>.</a:t>
            </a:r>
          </a:p>
          <a:p>
            <a:pPr eaLnBrk="1" hangingPunct="1">
              <a:lnSpc>
                <a:spcPct val="90000"/>
              </a:lnSpc>
              <a:spcBef>
                <a:spcPct val="45000"/>
              </a:spcBef>
            </a:pPr>
            <a:r>
              <a:rPr lang="en-US" sz="2800" smtClean="0"/>
              <a:t>Use digital libraries to build a </a:t>
            </a:r>
            <a:r>
              <a:rPr lang="en-US" sz="2800" b="1" smtClean="0"/>
              <a:t>powerful base</a:t>
            </a:r>
            <a:r>
              <a:rPr lang="en-US" sz="2800" smtClean="0"/>
              <a:t> of support for learners, upon which a variety of courses, self-study tutorials &amp; reference resources can be built.</a:t>
            </a:r>
          </a:p>
          <a:p>
            <a:pPr eaLnBrk="1" hangingPunct="1">
              <a:lnSpc>
                <a:spcPct val="90000"/>
              </a:lnSpc>
              <a:spcBef>
                <a:spcPct val="45000"/>
              </a:spcBef>
            </a:pPr>
            <a:r>
              <a:rPr lang="en-US" sz="2800" smtClean="0"/>
              <a:t>ACM support led to Journal of Educational Resources in Computing (</a:t>
            </a:r>
            <a:r>
              <a:rPr lang="en-US" sz="2800" b="1" smtClean="0">
                <a:solidFill>
                  <a:schemeClr val="tx2"/>
                </a:solidFill>
              </a:rPr>
              <a:t>JERIC</a:t>
            </a:r>
            <a:r>
              <a:rPr lang="en-US" sz="2800" smtClean="0"/>
              <a:t>), accessible from </a:t>
            </a:r>
            <a:r>
              <a:rPr lang="en-US" sz="3600" b="1" smtClean="0"/>
              <a:t>www.cstc.org</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191</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smtClean="0"/>
              <a:t>Domain</a:t>
            </a:r>
            <a:r>
              <a:rPr lang="en-US" smtClean="0"/>
              <a:t>: computing / information technology</a:t>
            </a:r>
          </a:p>
          <a:p>
            <a:pPr eaLnBrk="1" hangingPunct="1">
              <a:lnSpc>
                <a:spcPct val="90000"/>
              </a:lnSpc>
              <a:spcBef>
                <a:spcPct val="70000"/>
              </a:spcBef>
            </a:pPr>
            <a:r>
              <a:rPr lang="en-US" b="1" smtClean="0"/>
              <a:t>Genre</a:t>
            </a:r>
            <a:r>
              <a:rPr lang="en-US" smtClean="0"/>
              <a:t>: one-stop-shopping for teachers &amp; learners: courseware (CSTC, JERIC), leading DLs (ACM, IEEE-CS, DB&amp;LP, CiteSeer), PlanetMath.org, NCSTRL (technical reports), …</a:t>
            </a:r>
          </a:p>
          <a:p>
            <a:pPr eaLnBrk="1" hangingPunct="1">
              <a:lnSpc>
                <a:spcPct val="90000"/>
              </a:lnSpc>
              <a:spcBef>
                <a:spcPct val="70000"/>
              </a:spcBef>
            </a:pPr>
            <a:r>
              <a:rPr lang="en-US" b="1" smtClean="0"/>
              <a:t>Submission &amp; Collection</a:t>
            </a:r>
            <a:r>
              <a:rPr lang="en-US" smtClean="0"/>
              <a:t>: sub/partner collections </a:t>
            </a:r>
            <a:r>
              <a:rPr lang="en-US" smtClean="0">
                <a:sym typeface="Wingdings" pitchFamily="2" charset="2"/>
              </a:rPr>
              <a:t></a:t>
            </a:r>
            <a:r>
              <a:rPr lang="en-US" smtClean="0"/>
              <a:t> www.citidel.org</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480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4804"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4805"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4806"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4807"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4808" name="Rectangle 8"/>
          <p:cNvSpPr>
            <a:spLocks noGrp="1" noChangeArrowheads="1"/>
          </p:cNvSpPr>
          <p:nvPr>
            <p:ph type="title"/>
          </p:nvPr>
        </p:nvSpPr>
        <p:spPr>
          <a:xfrm>
            <a:off x="304800" y="76200"/>
            <a:ext cx="8610600" cy="876300"/>
          </a:xfrm>
          <a:noFill/>
        </p:spPr>
        <p:txBody>
          <a:bodyPr lIns="92075" tIns="46038" rIns="92075" bIns="46038"/>
          <a:lstStyle/>
          <a:p>
            <a:pPr eaLnBrk="1" hangingPunct="1"/>
            <a:r>
              <a:rPr lang="en-US" sz="5400" smtClean="0"/>
              <a:t>www.CITIDEL.org</a:t>
            </a:r>
          </a:p>
        </p:txBody>
      </p:sp>
      <p:sp>
        <p:nvSpPr>
          <p:cNvPr id="204809" name="Rectangle 9"/>
          <p:cNvSpPr>
            <a:spLocks noGrp="1" noChangeArrowheads="1"/>
          </p:cNvSpPr>
          <p:nvPr>
            <p:ph type="body" idx="1"/>
          </p:nvPr>
        </p:nvSpPr>
        <p:spPr>
          <a:xfrm>
            <a:off x="457200" y="1600200"/>
            <a:ext cx="7924800" cy="4876800"/>
          </a:xfrm>
          <a:noFill/>
        </p:spPr>
        <p:txBody>
          <a:bodyPr lIns="92075" tIns="46038" rIns="92075" bIns="46038"/>
          <a:lstStyle/>
          <a:p>
            <a:pPr eaLnBrk="1" hangingPunct="1">
              <a:lnSpc>
                <a:spcPct val="80000"/>
              </a:lnSpc>
              <a:spcBef>
                <a:spcPct val="45000"/>
              </a:spcBef>
            </a:pPr>
            <a:r>
              <a:rPr lang="en-US" smtClean="0"/>
              <a:t>Led by Virginia Tech, with co-PIs:</a:t>
            </a:r>
          </a:p>
          <a:p>
            <a:pPr lvl="1" eaLnBrk="1" hangingPunct="1">
              <a:lnSpc>
                <a:spcPct val="80000"/>
              </a:lnSpc>
              <a:spcBef>
                <a:spcPct val="10000"/>
              </a:spcBef>
            </a:pPr>
            <a:r>
              <a:rPr lang="en-US" sz="3200" smtClean="0"/>
              <a:t>Fox (director, DL systems)</a:t>
            </a:r>
          </a:p>
          <a:p>
            <a:pPr lvl="1" eaLnBrk="1" hangingPunct="1">
              <a:lnSpc>
                <a:spcPct val="80000"/>
              </a:lnSpc>
              <a:spcBef>
                <a:spcPct val="10000"/>
              </a:spcBef>
            </a:pPr>
            <a:r>
              <a:rPr lang="en-US" sz="3200" smtClean="0"/>
              <a:t>Lee (history)</a:t>
            </a:r>
          </a:p>
          <a:p>
            <a:pPr lvl="1" eaLnBrk="1" hangingPunct="1">
              <a:lnSpc>
                <a:spcPct val="80000"/>
              </a:lnSpc>
              <a:spcBef>
                <a:spcPct val="10000"/>
              </a:spcBef>
            </a:pPr>
            <a:r>
              <a:rPr lang="en-US" sz="3200" smtClean="0"/>
              <a:t>Perez (user interface, Spanish support)</a:t>
            </a:r>
          </a:p>
          <a:p>
            <a:pPr eaLnBrk="1" hangingPunct="1">
              <a:lnSpc>
                <a:spcPct val="80000"/>
              </a:lnSpc>
              <a:spcBef>
                <a:spcPct val="45000"/>
              </a:spcBef>
            </a:pPr>
            <a:r>
              <a:rPr lang="en-US" b="1" smtClean="0"/>
              <a:t>Partners</a:t>
            </a:r>
          </a:p>
          <a:p>
            <a:pPr lvl="1" eaLnBrk="1" hangingPunct="1">
              <a:lnSpc>
                <a:spcPct val="80000"/>
              </a:lnSpc>
              <a:spcBef>
                <a:spcPct val="25000"/>
              </a:spcBef>
            </a:pPr>
            <a:r>
              <a:rPr lang="en-US" sz="3200" b="1" smtClean="0"/>
              <a:t>College of New Jersey (Knox)</a:t>
            </a:r>
          </a:p>
          <a:p>
            <a:pPr lvl="1" eaLnBrk="1" hangingPunct="1">
              <a:lnSpc>
                <a:spcPct val="80000"/>
              </a:lnSpc>
              <a:spcBef>
                <a:spcPct val="25000"/>
              </a:spcBef>
            </a:pPr>
            <a:r>
              <a:rPr lang="en-US" sz="3200" b="1" smtClean="0"/>
              <a:t>Hofstra (Impagliazzo)</a:t>
            </a:r>
          </a:p>
          <a:p>
            <a:pPr lvl="1" eaLnBrk="1" hangingPunct="1">
              <a:lnSpc>
                <a:spcPct val="80000"/>
              </a:lnSpc>
              <a:spcBef>
                <a:spcPct val="25000"/>
              </a:spcBef>
            </a:pPr>
            <a:r>
              <a:rPr lang="en-US" sz="3200" b="1" smtClean="0"/>
              <a:t>Villanova (Cassel) – taken over</a:t>
            </a:r>
          </a:p>
          <a:p>
            <a:pPr lvl="1" eaLnBrk="1" hangingPunct="1">
              <a:lnSpc>
                <a:spcPct val="80000"/>
              </a:lnSpc>
              <a:spcBef>
                <a:spcPct val="25000"/>
              </a:spcBef>
            </a:pPr>
            <a:r>
              <a:rPr lang="en-US" sz="3200" b="1" smtClean="0"/>
              <a:t>Penn State (Giles)</a:t>
            </a:r>
          </a:p>
          <a:p>
            <a:pPr lvl="1" eaLnBrk="1" hangingPunct="1">
              <a:lnSpc>
                <a:spcPct val="80000"/>
              </a:lnSpc>
              <a:spcBef>
                <a:spcPct val="45000"/>
              </a:spcBef>
            </a:pPr>
            <a:endParaRPr lang="en-US" sz="3200" b="1" smtClean="0"/>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3"/>
          <p:cNvSpPr>
            <a:spLocks noGrp="1"/>
          </p:cNvSpPr>
          <p:nvPr>
            <p:ph type="sldNum" sz="quarter" idx="12"/>
          </p:nvPr>
        </p:nvSpPr>
        <p:spPr>
          <a:noFill/>
        </p:spPr>
        <p:txBody>
          <a:bodyPr/>
          <a:lstStyle/>
          <a:p>
            <a:fld id="{7D242A5E-A3F9-4B6B-B8CB-CB269848DB36}" type="slidenum">
              <a:rPr lang="en-US" smtClean="0"/>
              <a:pPr/>
              <a:t>193</a:t>
            </a:fld>
            <a:endParaRPr lang="en-US" smtClean="0"/>
          </a:p>
        </p:txBody>
      </p:sp>
      <p:graphicFrame>
        <p:nvGraphicFramePr>
          <p:cNvPr id="23554" name="Object 2"/>
          <p:cNvGraphicFramePr>
            <a:graphicFrameLocks noChangeAspect="1"/>
          </p:cNvGraphicFramePr>
          <p:nvPr/>
        </p:nvGraphicFramePr>
        <p:xfrm>
          <a:off x="685800" y="1752600"/>
          <a:ext cx="7620000" cy="4495800"/>
        </p:xfrm>
        <a:graphic>
          <a:graphicData uri="http://schemas.openxmlformats.org/presentationml/2006/ole">
            <p:oleObj spid="_x0000_s23554" name="Picture" r:id="rId4" imgW="4305240" imgH="2790720" progId="Word.Picture.8">
              <p:embed/>
            </p:oleObj>
          </a:graphicData>
        </a:graphic>
      </p:graphicFrame>
      <p:sp>
        <p:nvSpPr>
          <p:cNvPr id="23556" name="Rectangle 3"/>
          <p:cNvSpPr>
            <a:spLocks noChangeArrowheads="1"/>
          </p:cNvSpPr>
          <p:nvPr/>
        </p:nvSpPr>
        <p:spPr bwMode="auto">
          <a:xfrm>
            <a:off x="381000" y="385763"/>
            <a:ext cx="8382000" cy="690562"/>
          </a:xfrm>
          <a:prstGeom prst="rect">
            <a:avLst/>
          </a:prstGeom>
          <a:noFill/>
          <a:ln w="25400">
            <a:noFill/>
            <a:miter lim="800000"/>
            <a:headEnd type="none" w="sm" len="sm"/>
            <a:tailEnd type="none" w="sm" len="sm"/>
          </a:ln>
        </p:spPr>
        <p:txBody>
          <a:bodyPr lIns="91429" tIns="45714" rIns="91429" bIns="45714" anchor="ctr">
            <a:spAutoFit/>
          </a:bodyPr>
          <a:lstStyle/>
          <a:p>
            <a:pPr eaLnBrk="0" hangingPunct="0"/>
            <a:r>
              <a:rPr lang="en-US" sz="4000">
                <a:solidFill>
                  <a:srgbClr val="333333"/>
                </a:solidFill>
              </a:rPr>
              <a:t>Multi-dimensional Categorization</a:t>
            </a:r>
            <a:r>
              <a:rPr lang="en-US" sz="4000">
                <a:solidFill>
                  <a:srgbClr val="FFFF66"/>
                </a:solidFill>
              </a:rPr>
              <a:t> </a:t>
            </a:r>
          </a:p>
        </p:txBody>
      </p:sp>
      <p:sp>
        <p:nvSpPr>
          <p:cNvPr id="23557" name="Line 4"/>
          <p:cNvSpPr>
            <a:spLocks noChangeShapeType="1"/>
          </p:cNvSpPr>
          <p:nvPr/>
        </p:nvSpPr>
        <p:spPr bwMode="auto">
          <a:xfrm>
            <a:off x="0" y="1600200"/>
            <a:ext cx="8026400" cy="0"/>
          </a:xfrm>
          <a:prstGeom prst="line">
            <a:avLst/>
          </a:prstGeom>
          <a:noFill/>
          <a:ln w="50800">
            <a:solidFill>
              <a:srgbClr val="00FFFF"/>
            </a:solidFill>
            <a:round/>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12"/>
          </p:nvPr>
        </p:nvSpPr>
        <p:spPr>
          <a:noFill/>
        </p:spPr>
        <p:txBody>
          <a:bodyPr/>
          <a:lstStyle/>
          <a:p>
            <a:fld id="{46CF103D-E810-4B7C-B70D-C1921E6E6D60}" type="slidenum">
              <a:rPr lang="en-US" smtClean="0"/>
              <a:pPr/>
              <a:t>194</a:t>
            </a:fld>
            <a:endParaRPr lang="en-US" smtClean="0"/>
          </a:p>
        </p:txBody>
      </p:sp>
      <p:sp>
        <p:nvSpPr>
          <p:cNvPr id="24580" name="Rectangle 2"/>
          <p:cNvSpPr>
            <a:spLocks noChangeArrowheads="1"/>
          </p:cNvSpPr>
          <p:nvPr/>
        </p:nvSpPr>
        <p:spPr bwMode="auto">
          <a:xfrm>
            <a:off x="0" y="1609725"/>
            <a:ext cx="9144000" cy="0"/>
          </a:xfrm>
          <a:prstGeom prst="rect">
            <a:avLst/>
          </a:prstGeom>
          <a:noFill/>
          <a:ln w="25400">
            <a:noFill/>
            <a:miter lim="800000"/>
            <a:headEnd type="none" w="sm" len="sm"/>
            <a:tailEnd type="none" w="sm" len="sm"/>
          </a:ln>
        </p:spPr>
        <p:txBody>
          <a:bodyPr wrap="none" anchor="ctr">
            <a:spAutoFit/>
          </a:bodyPr>
          <a:lstStyle/>
          <a:p>
            <a:endParaRPr lang="en-US"/>
          </a:p>
        </p:txBody>
      </p:sp>
      <p:graphicFrame>
        <p:nvGraphicFramePr>
          <p:cNvPr id="24578" name="Object 3"/>
          <p:cNvGraphicFramePr>
            <a:graphicFrameLocks noChangeAspect="1"/>
          </p:cNvGraphicFramePr>
          <p:nvPr/>
        </p:nvGraphicFramePr>
        <p:xfrm>
          <a:off x="304800" y="1600200"/>
          <a:ext cx="8382000" cy="4956175"/>
        </p:xfrm>
        <a:graphic>
          <a:graphicData uri="http://schemas.openxmlformats.org/presentationml/2006/ole">
            <p:oleObj spid="_x0000_s24578" name="Picture" r:id="rId4" imgW="7322614" imgH="4337222" progId="Word.Picture.8">
              <p:embed/>
            </p:oleObj>
          </a:graphicData>
        </a:graphic>
      </p:graphicFrame>
      <p:sp>
        <p:nvSpPr>
          <p:cNvPr id="24581" name="Rectangle 4"/>
          <p:cNvSpPr>
            <a:spLocks noChangeArrowheads="1"/>
          </p:cNvSpPr>
          <p:nvPr/>
        </p:nvSpPr>
        <p:spPr bwMode="auto">
          <a:xfrm>
            <a:off x="990600" y="304800"/>
            <a:ext cx="7448550" cy="1190625"/>
          </a:xfrm>
          <a:prstGeom prst="rect">
            <a:avLst/>
          </a:prstGeom>
          <a:noFill/>
          <a:ln w="25400">
            <a:noFill/>
            <a:miter lim="800000"/>
            <a:headEnd type="none" w="sm" len="sm"/>
            <a:tailEnd type="none" w="sm" len="sm"/>
          </a:ln>
        </p:spPr>
        <p:txBody>
          <a:bodyPr wrap="none" anchor="ctr">
            <a:spAutoFit/>
          </a:bodyPr>
          <a:lstStyle/>
          <a:p>
            <a:pPr eaLnBrk="0" hangingPunct="0"/>
            <a:r>
              <a:rPr lang="en-US" sz="3600">
                <a:latin typeface="Times New Roman" pitchFamily="18" charset="0"/>
              </a:rPr>
              <a:t>Digital library architecture for local</a:t>
            </a:r>
          </a:p>
          <a:p>
            <a:pPr eaLnBrk="0" hangingPunct="0"/>
            <a:r>
              <a:rPr lang="en-US" sz="3600">
                <a:latin typeface="Times New Roman" pitchFamily="18" charset="0"/>
              </a:rPr>
              <a:t>and interoperable CITIDEL services</a:t>
            </a:r>
            <a:r>
              <a:rPr lang="en-US" sz="2800" b="0">
                <a:latin typeface="Times New Roman" pitchFamily="18" charset="0"/>
              </a:rPr>
              <a:t> </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3"/>
          <p:cNvSpPr>
            <a:spLocks noGrp="1"/>
          </p:cNvSpPr>
          <p:nvPr>
            <p:ph type="sldNum" sz="quarter" idx="12"/>
          </p:nvPr>
        </p:nvSpPr>
        <p:spPr>
          <a:noFill/>
        </p:spPr>
        <p:txBody>
          <a:bodyPr/>
          <a:lstStyle/>
          <a:p>
            <a:fld id="{FED1F1B4-F80B-4A0C-A71C-316220B8B27E}" type="slidenum">
              <a:rPr lang="en-US" smtClean="0"/>
              <a:pPr/>
              <a:t>195</a:t>
            </a:fld>
            <a:endParaRPr lang="en-US" smtClean="0"/>
          </a:p>
        </p:txBody>
      </p:sp>
      <p:sp>
        <p:nvSpPr>
          <p:cNvPr id="205827" name="Text Box 2"/>
          <p:cNvSpPr txBox="1">
            <a:spLocks noChangeArrowheads="1"/>
          </p:cNvSpPr>
          <p:nvPr/>
        </p:nvSpPr>
        <p:spPr bwMode="auto">
          <a:xfrm>
            <a:off x="152400" y="228600"/>
            <a:ext cx="8991600" cy="1065213"/>
          </a:xfrm>
          <a:prstGeom prst="rect">
            <a:avLst/>
          </a:prstGeom>
          <a:noFill/>
          <a:ln w="9525">
            <a:noFill/>
            <a:miter lim="800000"/>
            <a:headEnd/>
            <a:tailEnd/>
          </a:ln>
        </p:spPr>
        <p:txBody>
          <a:bodyPr lIns="91407" tIns="45703" rIns="91407" bIns="45703">
            <a:spAutoFit/>
          </a:bodyPr>
          <a:lstStyle/>
          <a:p>
            <a:pPr defTabSz="4389438">
              <a:spcBef>
                <a:spcPct val="50000"/>
              </a:spcBef>
            </a:pPr>
            <a:r>
              <a:rPr lang="en-US" sz="3200"/>
              <a:t>CITIDEL</a:t>
            </a:r>
            <a:r>
              <a:rPr lang="en-US" sz="3200" b="0"/>
              <a:t>: </a:t>
            </a:r>
            <a:r>
              <a:rPr lang="en-US" sz="3200"/>
              <a:t>C</a:t>
            </a:r>
            <a:r>
              <a:rPr lang="en-US" sz="3200" b="0"/>
              <a:t>omputing &amp; </a:t>
            </a:r>
            <a:r>
              <a:rPr lang="en-US" sz="3200"/>
              <a:t>I</a:t>
            </a:r>
            <a:r>
              <a:rPr lang="en-US" sz="3200" b="0"/>
              <a:t>nformation </a:t>
            </a:r>
            <a:r>
              <a:rPr lang="en-US" sz="3200"/>
              <a:t>T</a:t>
            </a:r>
            <a:r>
              <a:rPr lang="en-US" sz="3200" b="0"/>
              <a:t>echnology </a:t>
            </a:r>
            <a:r>
              <a:rPr lang="en-US" sz="3200"/>
              <a:t>I</a:t>
            </a:r>
            <a:r>
              <a:rPr lang="en-US" sz="3200" b="0"/>
              <a:t>nteractive </a:t>
            </a:r>
            <a:r>
              <a:rPr lang="en-US" sz="3200"/>
              <a:t>D</a:t>
            </a:r>
            <a:r>
              <a:rPr lang="en-US" sz="3200" b="0"/>
              <a:t>igital </a:t>
            </a:r>
            <a:r>
              <a:rPr lang="en-US" sz="3200"/>
              <a:t>E</a:t>
            </a:r>
            <a:r>
              <a:rPr lang="en-US" sz="3200" b="0"/>
              <a:t>ducation </a:t>
            </a:r>
            <a:r>
              <a:rPr lang="en-US" sz="3200"/>
              <a:t>L</a:t>
            </a:r>
            <a:r>
              <a:rPr lang="en-US" sz="3200" b="0"/>
              <a:t>ibrary</a:t>
            </a:r>
          </a:p>
        </p:txBody>
      </p:sp>
      <p:pic>
        <p:nvPicPr>
          <p:cNvPr id="205828" name="Picture 3" descr="CITIDEL Home">
            <a:hlinkClick r:id="rId3"/>
          </p:cNvPr>
          <p:cNvPicPr>
            <a:picLocks noChangeAspect="1" noChangeArrowheads="1"/>
          </p:cNvPicPr>
          <p:nvPr/>
        </p:nvPicPr>
        <p:blipFill>
          <a:blip r:embed="rId4" cstate="print"/>
          <a:srcRect/>
          <a:stretch>
            <a:fillRect/>
          </a:stretch>
        </p:blipFill>
        <p:spPr bwMode="auto">
          <a:xfrm>
            <a:off x="38100000" y="0"/>
            <a:ext cx="5791200" cy="2774950"/>
          </a:xfrm>
          <a:prstGeom prst="rect">
            <a:avLst/>
          </a:prstGeom>
          <a:noFill/>
          <a:ln w="9525">
            <a:noFill/>
            <a:miter lim="800000"/>
            <a:headEnd/>
            <a:tailEnd/>
          </a:ln>
        </p:spPr>
      </p:pic>
      <p:pic>
        <p:nvPicPr>
          <p:cNvPr id="205829" name="Picture 4" descr="CITIDEL Home">
            <a:hlinkClick r:id="rId3"/>
          </p:cNvPr>
          <p:cNvPicPr>
            <a:picLocks noChangeAspect="1" noChangeArrowheads="1"/>
          </p:cNvPicPr>
          <p:nvPr/>
        </p:nvPicPr>
        <p:blipFill>
          <a:blip r:embed="rId4" cstate="print"/>
          <a:srcRect/>
          <a:stretch>
            <a:fillRect/>
          </a:stretch>
        </p:blipFill>
        <p:spPr bwMode="auto">
          <a:xfrm>
            <a:off x="38252400" y="152400"/>
            <a:ext cx="5791200" cy="2774950"/>
          </a:xfrm>
          <a:prstGeom prst="rect">
            <a:avLst/>
          </a:prstGeom>
          <a:noFill/>
          <a:ln w="9525">
            <a:noFill/>
            <a:miter lim="800000"/>
            <a:headEnd/>
            <a:tailEnd/>
          </a:ln>
        </p:spPr>
      </p:pic>
      <p:pic>
        <p:nvPicPr>
          <p:cNvPr id="205830" name="Picture 5" descr="citidel-ecdl-homepage"/>
          <p:cNvPicPr>
            <a:picLocks noChangeAspect="1" noChangeArrowheads="1"/>
          </p:cNvPicPr>
          <p:nvPr/>
        </p:nvPicPr>
        <p:blipFill>
          <a:blip r:embed="rId5" cstate="print"/>
          <a:srcRect/>
          <a:stretch>
            <a:fillRect/>
          </a:stretch>
        </p:blipFill>
        <p:spPr bwMode="auto">
          <a:xfrm>
            <a:off x="762000" y="1295400"/>
            <a:ext cx="8210550" cy="538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3"/>
          <p:cNvSpPr>
            <a:spLocks noGrp="1"/>
          </p:cNvSpPr>
          <p:nvPr>
            <p:ph type="sldNum" sz="quarter" idx="12"/>
          </p:nvPr>
        </p:nvSpPr>
        <p:spPr>
          <a:noFill/>
        </p:spPr>
        <p:txBody>
          <a:bodyPr/>
          <a:lstStyle/>
          <a:p>
            <a:fld id="{D81F7BB1-EA90-44A4-B5A1-603435FDBEAB}" type="slidenum">
              <a:rPr lang="en-US" smtClean="0"/>
              <a:pPr/>
              <a:t>196</a:t>
            </a:fld>
            <a:endParaRPr lang="en-US" smtClean="0"/>
          </a:p>
        </p:txBody>
      </p:sp>
      <p:pic>
        <p:nvPicPr>
          <p:cNvPr id="20685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3"/>
          <p:cNvSpPr>
            <a:spLocks noGrp="1"/>
          </p:cNvSpPr>
          <p:nvPr>
            <p:ph type="sldNum" sz="quarter" idx="12"/>
          </p:nvPr>
        </p:nvSpPr>
        <p:spPr>
          <a:noFill/>
        </p:spPr>
        <p:txBody>
          <a:bodyPr/>
          <a:lstStyle/>
          <a:p>
            <a:fld id="{FEBA0FFA-8E02-47AF-8C1C-CA417040D646}" type="slidenum">
              <a:rPr lang="en-US" smtClean="0"/>
              <a:pPr/>
              <a:t>197</a:t>
            </a:fld>
            <a:endParaRPr lang="en-US" smtClean="0"/>
          </a:p>
        </p:txBody>
      </p:sp>
      <p:sp>
        <p:nvSpPr>
          <p:cNvPr id="207875" name="Text Box 2"/>
          <p:cNvSpPr txBox="1">
            <a:spLocks noChangeArrowheads="1"/>
          </p:cNvSpPr>
          <p:nvPr/>
        </p:nvSpPr>
        <p:spPr bwMode="auto">
          <a:xfrm>
            <a:off x="228600" y="227013"/>
            <a:ext cx="8763000" cy="4633912"/>
          </a:xfrm>
          <a:prstGeom prst="rect">
            <a:avLst/>
          </a:prstGeom>
          <a:noFill/>
          <a:ln w="6350">
            <a:noFill/>
            <a:miter lim="800000"/>
            <a:headEnd/>
            <a:tailEnd/>
          </a:ln>
        </p:spPr>
        <p:txBody>
          <a:bodyPr lIns="228545" tIns="228545" rIns="228545" bIns="228545"/>
          <a:lstStyle/>
          <a:p>
            <a:pPr algn="ctr" defTabSz="3135313">
              <a:spcBef>
                <a:spcPct val="50000"/>
              </a:spcBef>
            </a:pPr>
            <a:r>
              <a:rPr lang="en-US" sz="3200" b="0"/>
              <a:t>CITIDEL Technology Features</a:t>
            </a:r>
          </a:p>
          <a:p>
            <a:pPr defTabSz="3135313">
              <a:spcBef>
                <a:spcPct val="50000"/>
              </a:spcBef>
              <a:buFontTx/>
              <a:buChar char="•"/>
            </a:pPr>
            <a:r>
              <a:rPr lang="en-US" sz="2000" b="0"/>
              <a:t>Component architecture (Open Digital Library)</a:t>
            </a:r>
          </a:p>
          <a:p>
            <a:pPr lvl="1" defTabSz="3135313">
              <a:spcBef>
                <a:spcPct val="50000"/>
              </a:spcBef>
              <a:buFontTx/>
              <a:buChar char="•"/>
            </a:pPr>
            <a:r>
              <a:rPr lang="en-US" sz="2000" b="0"/>
              <a:t>Re-use and compose re-deployable digital library components.</a:t>
            </a:r>
          </a:p>
          <a:p>
            <a:pPr defTabSz="3135313">
              <a:spcBef>
                <a:spcPct val="50000"/>
              </a:spcBef>
              <a:buFontTx/>
              <a:buChar char="•"/>
            </a:pPr>
            <a:r>
              <a:rPr lang="en-US" sz="2000" b="0"/>
              <a:t>Built Using Open Standards &amp; Technologies</a:t>
            </a:r>
          </a:p>
          <a:p>
            <a:pPr lvl="1" defTabSz="3135313">
              <a:spcBef>
                <a:spcPct val="50000"/>
              </a:spcBef>
              <a:buFontTx/>
              <a:buChar char="•"/>
            </a:pPr>
            <a:r>
              <a:rPr lang="en-US" sz="2000" b="0"/>
              <a:t>OAI: </a:t>
            </a:r>
            <a:r>
              <a:rPr lang="en-US"/>
              <a:t>Used to collect DL Resources and DL Interoperability</a:t>
            </a:r>
            <a:r>
              <a:rPr lang="en-US" b="0"/>
              <a:t> </a:t>
            </a:r>
          </a:p>
          <a:p>
            <a:pPr lvl="1" defTabSz="3135313">
              <a:spcBef>
                <a:spcPct val="50000"/>
              </a:spcBef>
              <a:buFontTx/>
              <a:buChar char="•"/>
            </a:pPr>
            <a:r>
              <a:rPr lang="en-US" sz="2000" b="0"/>
              <a:t>XSL and XML: Interface rendering with multi-lingual community based translation of screens and content (Spanish, …)</a:t>
            </a:r>
          </a:p>
          <a:p>
            <a:pPr lvl="1" defTabSz="3135313">
              <a:spcBef>
                <a:spcPct val="50000"/>
              </a:spcBef>
              <a:buFontTx/>
              <a:buChar char="•"/>
            </a:pPr>
            <a:r>
              <a:rPr lang="en-US" sz="2000" b="0"/>
              <a:t>Perl: Component Integration</a:t>
            </a:r>
          </a:p>
          <a:p>
            <a:pPr lvl="1" defTabSz="3135313">
              <a:spcBef>
                <a:spcPct val="50000"/>
              </a:spcBef>
              <a:buFontTx/>
              <a:buChar char="•"/>
            </a:pPr>
            <a:r>
              <a:rPr lang="en-US" sz="2000" b="0"/>
              <a:t>ESSEX: Search Engine Functionality</a:t>
            </a:r>
          </a:p>
          <a:p>
            <a:pPr lvl="2" defTabSz="3135313">
              <a:spcBef>
                <a:spcPct val="50000"/>
              </a:spcBef>
              <a:buFontTx/>
              <a:buChar char="•"/>
            </a:pPr>
            <a:r>
              <a:rPr lang="en-US" sz="2000" b="0"/>
              <a:t>Very fast, utilizing in-memory processing</a:t>
            </a:r>
          </a:p>
          <a:p>
            <a:pPr lvl="2" defTabSz="3135313">
              <a:spcBef>
                <a:spcPct val="50000"/>
              </a:spcBef>
              <a:buFontTx/>
              <a:buChar char="•"/>
            </a:pPr>
            <a:r>
              <a:rPr lang="en-US" sz="2000" b="0"/>
              <a:t>Includes snap-shots for persistence</a:t>
            </a:r>
          </a:p>
          <a:p>
            <a:pPr defTabSz="3135313">
              <a:spcBef>
                <a:spcPct val="50000"/>
              </a:spcBef>
              <a:buFontTx/>
              <a:buChar char="•"/>
            </a:pPr>
            <a:r>
              <a:rPr lang="en-US" sz="2000" b="0"/>
              <a:t>Multi-scheming</a:t>
            </a:r>
          </a:p>
          <a:p>
            <a:pPr lvl="1" defTabSz="3135313">
              <a:spcBef>
                <a:spcPct val="50000"/>
              </a:spcBef>
              <a:buFontTx/>
              <a:buChar char="•"/>
            </a:pPr>
            <a:r>
              <a:rPr lang="en-US" sz="2000" b="0"/>
              <a:t>Integrates multiple classifications / views through maps, closure</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198</a:t>
            </a:fld>
            <a:endParaRPr lang="en-US" smtClean="0"/>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5"/>
          <p:cNvSpPr>
            <a:spLocks noGrp="1"/>
          </p:cNvSpPr>
          <p:nvPr>
            <p:ph type="sldNum" sz="quarter" idx="12"/>
          </p:nvPr>
        </p:nvSpPr>
        <p:spPr>
          <a:noFill/>
        </p:spPr>
        <p:txBody>
          <a:bodyPr/>
          <a:lstStyle/>
          <a:p>
            <a:fld id="{593F2F75-7117-4451-B823-8D7E4662F7C7}" type="slidenum">
              <a:rPr lang="en-US" smtClean="0"/>
              <a:pPr/>
              <a:t>199</a:t>
            </a:fld>
            <a:endParaRPr lang="en-US" smtClean="0"/>
          </a:p>
        </p:txBody>
      </p:sp>
      <p:sp>
        <p:nvSpPr>
          <p:cNvPr id="209923" name="Rectangle 2"/>
          <p:cNvSpPr>
            <a:spLocks noGrp="1" noChangeArrowheads="1"/>
          </p:cNvSpPr>
          <p:nvPr>
            <p:ph type="title"/>
          </p:nvPr>
        </p:nvSpPr>
        <p:spPr>
          <a:xfrm>
            <a:off x="457200" y="274638"/>
            <a:ext cx="8229600" cy="762000"/>
          </a:xfrm>
        </p:spPr>
        <p:txBody>
          <a:bodyPr/>
          <a:lstStyle/>
          <a:p>
            <a:pPr eaLnBrk="1" hangingPunct="1"/>
            <a:r>
              <a:rPr lang="en-US" sz="4000" smtClean="0"/>
              <a:t>Cluster NDLTD-Computing</a:t>
            </a:r>
            <a:br>
              <a:rPr lang="en-US" sz="4000" smtClean="0"/>
            </a:br>
            <a:endParaRPr lang="en-US" sz="4000" smtClean="0"/>
          </a:p>
        </p:txBody>
      </p:sp>
      <p:pic>
        <p:nvPicPr>
          <p:cNvPr id="209924" name="Picture 3"/>
          <p:cNvPicPr>
            <a:picLocks noChangeAspect="1" noChangeArrowheads="1"/>
          </p:cNvPicPr>
          <p:nvPr/>
        </p:nvPicPr>
        <p:blipFill>
          <a:blip r:embed="rId3" cstate="print"/>
          <a:srcRect/>
          <a:stretch>
            <a:fillRect/>
          </a:stretch>
        </p:blipFill>
        <p:spPr bwMode="auto">
          <a:xfrm>
            <a:off x="533400" y="1066800"/>
            <a:ext cx="8218488" cy="565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1295400"/>
            <a:ext cx="9144000" cy="4525963"/>
          </a:xfrm>
        </p:spPr>
        <p:txBody>
          <a:bodyPr/>
          <a:lstStyle/>
          <a:p>
            <a:pPr eaLnBrk="1" hangingPunct="1">
              <a:spcBef>
                <a:spcPts val="0"/>
              </a:spcBef>
            </a:pPr>
            <a:r>
              <a:rPr lang="en-US" dirty="0" smtClean="0"/>
              <a:t>Mentors (</a:t>
            </a:r>
            <a:r>
              <a:rPr lang="en-US" dirty="0" err="1" smtClean="0"/>
              <a:t>Licklider</a:t>
            </a:r>
            <a:r>
              <a:rPr lang="en-US" dirty="0" smtClean="0"/>
              <a:t>, Kessler, Salton)</a:t>
            </a:r>
          </a:p>
          <a:p>
            <a:pPr eaLnBrk="1" hangingPunct="1">
              <a:spcBef>
                <a:spcPts val="0"/>
              </a:spcBef>
            </a:pPr>
            <a:r>
              <a:rPr lang="en-US" dirty="0" smtClean="0"/>
              <a:t>Virginia Tech, CS, Digital Library Research Lab</a:t>
            </a:r>
          </a:p>
          <a:p>
            <a:pPr eaLnBrk="1" hangingPunct="1">
              <a:spcBef>
                <a:spcPts val="0"/>
              </a:spcBef>
            </a:pPr>
            <a:r>
              <a:rPr lang="en-US" dirty="0" smtClean="0"/>
              <a:t>NSF and other sponsors</a:t>
            </a:r>
          </a:p>
          <a:p>
            <a:pPr eaLnBrk="1" hangingPunct="1">
              <a:spcBef>
                <a:spcPts val="0"/>
              </a:spcBef>
            </a:pPr>
            <a:r>
              <a:rPr lang="en-US" dirty="0" smtClean="0"/>
              <a:t>Students, colleagues, co-investigators</a:t>
            </a:r>
          </a:p>
          <a:p>
            <a:pPr eaLnBrk="1" hangingPunct="1">
              <a:spcBef>
                <a:spcPts val="0"/>
              </a:spcBef>
            </a:pPr>
            <a:r>
              <a:rPr lang="en-US" dirty="0" smtClean="0"/>
              <a:t>Monika Akbar, </a:t>
            </a:r>
            <a:r>
              <a:rPr lang="en-US" dirty="0" err="1" smtClean="0"/>
              <a:t>Yinlin</a:t>
            </a:r>
            <a:r>
              <a:rPr lang="en-US" dirty="0" smtClean="0"/>
              <a:t> Chen, Marcos </a:t>
            </a:r>
            <a:r>
              <a:rPr lang="en-US" dirty="0" smtClean="0"/>
              <a:t>André </a:t>
            </a:r>
            <a:r>
              <a:rPr lang="en-US" dirty="0" err="1" smtClean="0"/>
              <a:t>Gonçalves</a:t>
            </a:r>
            <a:r>
              <a:rPr lang="en-US" dirty="0" smtClean="0"/>
              <a:t>, Doug Gorton, Nadia </a:t>
            </a:r>
            <a:r>
              <a:rPr lang="en-US" dirty="0" err="1" smtClean="0"/>
              <a:t>Kozievitch</a:t>
            </a:r>
            <a:r>
              <a:rPr lang="en-US" dirty="0" smtClean="0"/>
              <a:t>, Spencer Lee, Jonathan </a:t>
            </a:r>
            <a:r>
              <a:rPr lang="en-US" dirty="0" err="1" smtClean="0"/>
              <a:t>Leidig</a:t>
            </a:r>
            <a:r>
              <a:rPr lang="en-US" dirty="0" smtClean="0"/>
              <a:t>, Yi Ma, </a:t>
            </a:r>
            <a:r>
              <a:rPr lang="en-US" dirty="0" err="1" smtClean="0"/>
              <a:t>Uma</a:t>
            </a:r>
            <a:r>
              <a:rPr lang="en-US" dirty="0" smtClean="0"/>
              <a:t> Murthy, Sung </a:t>
            </a:r>
            <a:r>
              <a:rPr lang="en-US" dirty="0" err="1" smtClean="0"/>
              <a:t>Hee</a:t>
            </a:r>
            <a:r>
              <a:rPr lang="en-US" dirty="0" smtClean="0"/>
              <a:t> Park, </a:t>
            </a:r>
            <a:r>
              <a:rPr lang="en-US" dirty="0" err="1" smtClean="0"/>
              <a:t>Rao</a:t>
            </a:r>
            <a:r>
              <a:rPr lang="en-US" dirty="0" smtClean="0"/>
              <a:t> </a:t>
            </a:r>
            <a:r>
              <a:rPr lang="en-US" dirty="0" err="1" smtClean="0"/>
              <a:t>Shen</a:t>
            </a:r>
            <a:r>
              <a:rPr lang="en-US" dirty="0" smtClean="0"/>
              <a:t>, </a:t>
            </a:r>
            <a:r>
              <a:rPr lang="en-US" dirty="0" err="1" smtClean="0"/>
              <a:t>Venkat</a:t>
            </a:r>
            <a:r>
              <a:rPr lang="en-US" dirty="0" smtClean="0"/>
              <a:t> </a:t>
            </a:r>
            <a:r>
              <a:rPr lang="en-US" dirty="0" err="1" smtClean="0"/>
              <a:t>Srinivasan</a:t>
            </a:r>
            <a:r>
              <a:rPr lang="en-US" dirty="0" smtClean="0"/>
              <a:t>, Ricardo </a:t>
            </a:r>
            <a:r>
              <a:rPr lang="en-US" dirty="0" smtClean="0"/>
              <a:t>Torres, </a:t>
            </a:r>
            <a:r>
              <a:rPr lang="en-US" dirty="0" err="1" smtClean="0"/>
              <a:t>Xiaoyan</a:t>
            </a:r>
            <a:r>
              <a:rPr lang="en-US" dirty="0" smtClean="0"/>
              <a:t> Yu, ...</a:t>
            </a:r>
          </a:p>
          <a:p>
            <a:pPr eaLnBrk="1" hangingPunct="1">
              <a:spcBef>
                <a:spcPts val="0"/>
              </a:spcBef>
            </a:pPr>
            <a:r>
              <a:rPr lang="en-US" dirty="0" smtClean="0"/>
              <a:t>Barbara </a:t>
            </a:r>
            <a:r>
              <a:rPr lang="en-US" dirty="0" err="1" smtClean="0"/>
              <a:t>Wildemuth</a:t>
            </a:r>
            <a:r>
              <a:rPr lang="en-US" dirty="0" smtClean="0"/>
              <a:t>, Jeffrey </a:t>
            </a:r>
            <a:r>
              <a:rPr lang="en-US" dirty="0" err="1" smtClean="0"/>
              <a:t>Pomerantz</a:t>
            </a:r>
            <a:r>
              <a:rPr lang="en-US" dirty="0" smtClean="0"/>
              <a:t>, </a:t>
            </a:r>
            <a:r>
              <a:rPr lang="en-US" dirty="0" err="1" smtClean="0"/>
              <a:t>Sanghee</a:t>
            </a:r>
            <a:r>
              <a:rPr lang="en-US" dirty="0" smtClean="0"/>
              <a:t> Oh, </a:t>
            </a:r>
            <a:r>
              <a:rPr lang="en-US" dirty="0" err="1" smtClean="0"/>
              <a:t>Seungwon</a:t>
            </a:r>
            <a:r>
              <a:rPr lang="en-US" dirty="0" smtClean="0"/>
              <a:t> 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20</a:t>
            </a:fld>
            <a:endParaRPr lang="en-US" smtClean="0"/>
          </a:p>
        </p:txBody>
      </p:sp>
      <p:sp>
        <p:nvSpPr>
          <p:cNvPr id="51203" name="Rectangle 2"/>
          <p:cNvSpPr>
            <a:spLocks noGrp="1" noChangeArrowheads="1"/>
          </p:cNvSpPr>
          <p:nvPr>
            <p:ph type="title"/>
          </p:nvPr>
        </p:nvSpPr>
        <p:spPr/>
        <p:txBody>
          <a:bodyPr/>
          <a:lstStyle/>
          <a:p>
            <a:pPr eaLnBrk="1" hangingPunct="1"/>
            <a:r>
              <a:rPr lang="en-US" smtClean="0"/>
              <a:t>Chapter 1 Overview</a:t>
            </a:r>
          </a:p>
        </p:txBody>
      </p:sp>
      <p:sp>
        <p:nvSpPr>
          <p:cNvPr id="51204" name="Rectangle 3"/>
          <p:cNvSpPr>
            <a:spLocks noGrp="1" noChangeArrowheads="1"/>
          </p:cNvSpPr>
          <p:nvPr>
            <p:ph type="body" idx="1"/>
          </p:nvPr>
        </p:nvSpPr>
        <p:spPr/>
        <p:txBody>
          <a:bodyPr/>
          <a:lstStyle/>
          <a:p>
            <a:pPr eaLnBrk="1" hangingPunct="1"/>
            <a:r>
              <a:rPr lang="en-US" smtClean="0"/>
              <a:t>Why do we need this book?</a:t>
            </a:r>
          </a:p>
          <a:p>
            <a:pPr eaLnBrk="1" hangingPunct="1"/>
            <a:r>
              <a:rPr lang="en-US" smtClean="0"/>
              <a:t>What are digital libraries (DLs)?</a:t>
            </a:r>
          </a:p>
          <a:p>
            <a:pPr eaLnBrk="1" hangingPunct="1"/>
            <a:r>
              <a:rPr lang="en-US" smtClean="0"/>
              <a:t>Why is 5S helpful in a DL book?</a:t>
            </a:r>
          </a:p>
          <a:p>
            <a:pPr eaLnBrk="1" hangingPunct="1"/>
            <a:r>
              <a:rPr lang="en-US" smtClean="0"/>
              <a:t>How do digital libraries work?</a:t>
            </a:r>
          </a:p>
          <a:p>
            <a:pPr eaLnBrk="1" hangingPunct="1"/>
            <a:r>
              <a:rPr lang="en-US" smtClean="0"/>
              <a:t>History: Memex, 1990s, proliferation </a:t>
            </a:r>
          </a:p>
          <a:p>
            <a:pPr eaLnBrk="1" hangingPunct="1"/>
            <a:r>
              <a:rPr lang="en-US" smtClean="0"/>
              <a:t>Related areas: LIS, linguistics, IR, AI, DBs, knowledge management, content management, probability/statistics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5"/>
          <p:cNvSpPr>
            <a:spLocks noGrp="1"/>
          </p:cNvSpPr>
          <p:nvPr>
            <p:ph type="sldNum" sz="quarter" idx="12"/>
          </p:nvPr>
        </p:nvSpPr>
        <p:spPr>
          <a:noFill/>
        </p:spPr>
        <p:txBody>
          <a:bodyPr/>
          <a:lstStyle/>
          <a:p>
            <a:fld id="{608D2E02-22D0-4AA8-A6CA-56E66B6B6E36}" type="slidenum">
              <a:rPr lang="en-US" smtClean="0"/>
              <a:pPr/>
              <a:t>200</a:t>
            </a:fld>
            <a:endParaRPr lang="en-US" smtClean="0"/>
          </a:p>
        </p:txBody>
      </p:sp>
      <p:sp>
        <p:nvSpPr>
          <p:cNvPr id="210947" name="Rectangle 2"/>
          <p:cNvSpPr>
            <a:spLocks noGrp="1" noChangeArrowheads="1"/>
          </p:cNvSpPr>
          <p:nvPr>
            <p:ph type="title"/>
          </p:nvPr>
        </p:nvSpPr>
        <p:spPr>
          <a:xfrm>
            <a:off x="533400" y="381000"/>
            <a:ext cx="7770813" cy="1141413"/>
          </a:xfrm>
          <a:noFill/>
        </p:spPr>
        <p:txBody>
          <a:bodyPr lIns="83281" tIns="43306" rIns="83281" bIns="43306"/>
          <a:lstStyle/>
          <a:p>
            <a:pPr defTabSz="449263" eaLnBrk="1" hangingPunct="1"/>
            <a:r>
              <a:rPr lang="en-US" smtClean="0"/>
              <a:t>CITIDEL + PIPE</a:t>
            </a:r>
          </a:p>
        </p:txBody>
      </p:sp>
      <p:sp>
        <p:nvSpPr>
          <p:cNvPr id="1111043" name="Line 3"/>
          <p:cNvSpPr>
            <a:spLocks noChangeShapeType="1"/>
          </p:cNvSpPr>
          <p:nvPr/>
        </p:nvSpPr>
        <p:spPr bwMode="auto">
          <a:xfrm>
            <a:off x="304800" y="1524000"/>
            <a:ext cx="8229600" cy="1588"/>
          </a:xfrm>
          <a:prstGeom prst="line">
            <a:avLst/>
          </a:prstGeom>
          <a:noFill/>
          <a:ln w="63360">
            <a:solidFill>
              <a:srgbClr val="008080"/>
            </a:solidFill>
            <a:round/>
            <a:headEnd/>
            <a:tailEnd/>
          </a:ln>
          <a:effectLst>
            <a:outerShdw dist="152735" dir="2700000" algn="ctr" rotWithShape="0">
              <a:srgbClr val="808080">
                <a:alpha val="70000"/>
              </a:srgbClr>
            </a:outerShdw>
          </a:effectLst>
        </p:spPr>
        <p:txBody>
          <a:bodyPr/>
          <a:lstStyle/>
          <a:p>
            <a:pPr>
              <a:defRPr/>
            </a:pPr>
            <a:endParaRPr lang="en-US"/>
          </a:p>
        </p:txBody>
      </p:sp>
      <p:pic>
        <p:nvPicPr>
          <p:cNvPr id="210949" name="Picture 4"/>
          <p:cNvPicPr>
            <a:picLocks noChangeAspect="1" noChangeArrowheads="1"/>
          </p:cNvPicPr>
          <p:nvPr/>
        </p:nvPicPr>
        <p:blipFill>
          <a:blip r:embed="rId3" cstate="print"/>
          <a:srcRect/>
          <a:stretch>
            <a:fillRect/>
          </a:stretch>
        </p:blipFill>
        <p:spPr bwMode="auto">
          <a:xfrm>
            <a:off x="0" y="1676400"/>
            <a:ext cx="5410200" cy="4991100"/>
          </a:xfrm>
          <a:prstGeom prst="rect">
            <a:avLst/>
          </a:prstGeom>
          <a:noFill/>
          <a:ln w="9525">
            <a:noFill/>
            <a:miter lim="800000"/>
            <a:headEnd/>
            <a:tailEnd/>
          </a:ln>
        </p:spPr>
      </p:pic>
      <p:sp>
        <p:nvSpPr>
          <p:cNvPr id="210950" name="Text Box 5"/>
          <p:cNvSpPr txBox="1">
            <a:spLocks noChangeArrowheads="1"/>
          </p:cNvSpPr>
          <p:nvPr/>
        </p:nvSpPr>
        <p:spPr bwMode="auto">
          <a:xfrm>
            <a:off x="5486400" y="1676400"/>
            <a:ext cx="3505200" cy="4713288"/>
          </a:xfrm>
          <a:prstGeom prst="rect">
            <a:avLst/>
          </a:prstGeom>
          <a:noFill/>
          <a:ln w="36000">
            <a:noFill/>
            <a:miter lim="800000"/>
            <a:headEnd/>
            <a:tailEnd/>
          </a:ln>
        </p:spPr>
        <p:txBody>
          <a:bodyPr lIns="83281" tIns="43306" rIns="83281" bIns="43306">
            <a:spAutoFit/>
          </a:bodyPr>
          <a:lstStyle/>
          <a:p>
            <a:pPr defTabSz="846138">
              <a:lnSpc>
                <a:spcPct val="93000"/>
              </a:lnSpc>
              <a:spcBef>
                <a:spcPts val="638"/>
              </a:spcBef>
              <a:buClr>
                <a:srgbClr val="000000"/>
              </a:buClr>
              <a:buSzPct val="125000"/>
              <a:buFont typeface="Times New Roman" pitchFamily="18" charset="0"/>
              <a:buChar char="•"/>
              <a:tabLst>
                <a:tab pos="0" algn="l"/>
                <a:tab pos="846138" algn="l"/>
                <a:tab pos="1693863" algn="l"/>
                <a:tab pos="2540000" algn="l"/>
                <a:tab pos="3381375" algn="l"/>
                <a:tab pos="4233863" algn="l"/>
                <a:tab pos="5080000" algn="l"/>
                <a:tab pos="5921375" algn="l"/>
                <a:tab pos="6773863" algn="l"/>
                <a:tab pos="7620000" algn="l"/>
                <a:tab pos="8459788" algn="l"/>
                <a:tab pos="9313863" algn="l"/>
              </a:tabLst>
            </a:pPr>
            <a:r>
              <a:rPr lang="en-GB" sz="2800" b="0"/>
              <a:t> </a:t>
            </a:r>
            <a:r>
              <a:rPr lang="en-GB" sz="2600" b="0"/>
              <a:t>Adds Interaction Personalization to CITIDEL</a:t>
            </a:r>
          </a:p>
          <a:p>
            <a:pPr defTabSz="846138">
              <a:lnSpc>
                <a:spcPct val="93000"/>
              </a:lnSpc>
              <a:spcBef>
                <a:spcPts val="638"/>
              </a:spcBef>
              <a:buClr>
                <a:srgbClr val="000000"/>
              </a:buClr>
              <a:buSzPct val="125000"/>
              <a:buFont typeface="Times New Roman" pitchFamily="18" charset="0"/>
              <a:buChar char="•"/>
              <a:tabLst>
                <a:tab pos="0" algn="l"/>
                <a:tab pos="846138" algn="l"/>
                <a:tab pos="1693863" algn="l"/>
                <a:tab pos="2540000" algn="l"/>
                <a:tab pos="3381375" algn="l"/>
                <a:tab pos="4233863" algn="l"/>
                <a:tab pos="5080000" algn="l"/>
                <a:tab pos="5921375" algn="l"/>
                <a:tab pos="6773863" algn="l"/>
                <a:tab pos="7620000" algn="l"/>
                <a:tab pos="8459788" algn="l"/>
                <a:tab pos="9313863" algn="l"/>
              </a:tabLst>
            </a:pPr>
            <a:r>
              <a:rPr lang="en-GB" sz="2600" b="0"/>
              <a:t>Automatically handles multi-modal conversion to Cell phone, PDA, Etc.</a:t>
            </a:r>
          </a:p>
          <a:p>
            <a:pPr defTabSz="846138">
              <a:lnSpc>
                <a:spcPct val="93000"/>
              </a:lnSpc>
              <a:spcBef>
                <a:spcPts val="638"/>
              </a:spcBef>
              <a:buClr>
                <a:srgbClr val="000000"/>
              </a:buClr>
              <a:buSzPct val="125000"/>
              <a:buFont typeface="Times New Roman" pitchFamily="18" charset="0"/>
              <a:buChar char="•"/>
              <a:tabLst>
                <a:tab pos="0" algn="l"/>
                <a:tab pos="846138" algn="l"/>
                <a:tab pos="1693863" algn="l"/>
                <a:tab pos="2540000" algn="l"/>
                <a:tab pos="3381375" algn="l"/>
                <a:tab pos="4233863" algn="l"/>
                <a:tab pos="5080000" algn="l"/>
                <a:tab pos="5921375" algn="l"/>
                <a:tab pos="6773863" algn="l"/>
                <a:tab pos="7620000" algn="l"/>
                <a:tab pos="8459788" algn="l"/>
                <a:tab pos="9313863" algn="l"/>
              </a:tabLst>
            </a:pPr>
            <a:r>
              <a:rPr lang="en-GB" sz="2600" b="0"/>
              <a:t>Can be adopted to any digital data set, only requires XML file of content with hierarchy maintained.</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202</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smtClean="0"/>
              <a:t>Users:</a:t>
            </a:r>
            <a:r>
              <a:rPr lang="en-US" i="1" smtClean="0"/>
              <a:t> </a:t>
            </a:r>
            <a:r>
              <a:rPr lang="en-US" smtClean="0"/>
              <a:t>students, educators, life-long learners</a:t>
            </a:r>
            <a:br>
              <a:rPr lang="en-US" smtClean="0"/>
            </a:br>
            <a:endParaRPr lang="en-US" smtClean="0"/>
          </a:p>
          <a:p>
            <a:pPr algn="l" eaLnBrk="1" hangingPunct="1">
              <a:lnSpc>
                <a:spcPct val="90000"/>
              </a:lnSpc>
              <a:buClr>
                <a:schemeClr val="tx1"/>
              </a:buClr>
            </a:pPr>
            <a:r>
              <a:rPr lang="en-US" b="1" i="1" smtClean="0"/>
              <a:t>Content:</a:t>
            </a:r>
            <a:r>
              <a:rPr lang="en-US" smtClean="0"/>
              <a:t> structured learning materials; large real-time or archived datasets; audio, images, animations; primary sources; digital learning objects (e.g. applets); interactive (virtual, remote) laboratories; ...</a:t>
            </a:r>
            <a:endParaRPr lang="en-US" smtClean="0">
              <a:solidFill>
                <a:srgbClr val="008000"/>
              </a:solidFill>
            </a:endParaRPr>
          </a:p>
          <a:p>
            <a:pPr algn="l" eaLnBrk="1" hangingPunct="1">
              <a:lnSpc>
                <a:spcPct val="90000"/>
              </a:lnSpc>
              <a:buClr>
                <a:schemeClr val="tx1"/>
              </a:buClr>
            </a:pPr>
            <a:endParaRPr lang="en-US" smtClean="0">
              <a:solidFill>
                <a:srgbClr val="008000"/>
              </a:solidFill>
            </a:endParaRPr>
          </a:p>
          <a:p>
            <a:pPr algn="l" eaLnBrk="1" hangingPunct="1">
              <a:lnSpc>
                <a:spcPct val="90000"/>
              </a:lnSpc>
              <a:buClr>
                <a:schemeClr val="tx1"/>
              </a:buClr>
            </a:pPr>
            <a:r>
              <a:rPr lang="en-US" b="1" i="1" smtClean="0"/>
              <a:t>Tools:</a:t>
            </a:r>
            <a:r>
              <a:rPr lang="en-US" smtClean="0"/>
              <a:t> search; refer; validate; integrate; create; customize; publish; share; notify; collaborate;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203</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smtClean="0"/>
              <a:t>Discovery of content</a:t>
            </a:r>
          </a:p>
          <a:p>
            <a:pPr eaLnBrk="1" hangingPunct="1"/>
            <a:r>
              <a:rPr lang="en-US" sz="2800" smtClean="0"/>
              <a:t>Classification and cataloguing</a:t>
            </a:r>
          </a:p>
          <a:p>
            <a:pPr eaLnBrk="1" hangingPunct="1"/>
            <a:r>
              <a:rPr lang="en-US" sz="2800" smtClean="0"/>
              <a:t>Acquisition and/or linking; referencing</a:t>
            </a:r>
          </a:p>
          <a:p>
            <a:pPr eaLnBrk="1" hangingPunct="1"/>
            <a:r>
              <a:rPr lang="en-US" sz="2800" smtClean="0"/>
              <a:t>Disciplinary-based themes define a natural body of content, but other possibilities are also encouraged </a:t>
            </a:r>
          </a:p>
          <a:p>
            <a:pPr eaLnBrk="1" hangingPunct="1"/>
            <a:r>
              <a:rPr lang="en-US" sz="2800" smtClean="0"/>
              <a:t>Access to massive real-time or archived datasets</a:t>
            </a:r>
          </a:p>
          <a:p>
            <a:pPr eaLnBrk="1" hangingPunct="1"/>
            <a:r>
              <a:rPr lang="en-US" sz="2800" smtClean="0"/>
              <a:t>Software tool suites for analysis, modeling, simulation, or visualization</a:t>
            </a:r>
          </a:p>
          <a:p>
            <a:pPr eaLnBrk="1" hangingPunct="1"/>
            <a:r>
              <a:rPr lang="en-US" sz="2800" smtClean="0"/>
              <a:t>Reviewed commentary on learning materials and pedagogy</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204</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mtClean="0"/>
              <a:t>Help services, frequently asked questions, etc.</a:t>
            </a:r>
          </a:p>
          <a:p>
            <a:pPr eaLnBrk="1" hangingPunct="1">
              <a:lnSpc>
                <a:spcPct val="110000"/>
              </a:lnSpc>
            </a:pPr>
            <a:r>
              <a:rPr lang="en-US" smtClean="0"/>
              <a:t>Synchronous/asynchronous collaborative learning environments using shared resources</a:t>
            </a:r>
          </a:p>
          <a:p>
            <a:pPr eaLnBrk="1" hangingPunct="1">
              <a:lnSpc>
                <a:spcPct val="110000"/>
              </a:lnSpc>
            </a:pPr>
            <a:r>
              <a:rPr lang="en-US" smtClean="0"/>
              <a:t>Mechanisms for building personal annotated digital information spaces</a:t>
            </a:r>
          </a:p>
          <a:p>
            <a:pPr eaLnBrk="1" hangingPunct="1">
              <a:lnSpc>
                <a:spcPct val="110000"/>
              </a:lnSpc>
            </a:pPr>
            <a:r>
              <a:rPr lang="en-US" smtClean="0"/>
              <a:t>Reliability testing for applets or other digital learning objects</a:t>
            </a:r>
          </a:p>
          <a:p>
            <a:pPr eaLnBrk="1" hangingPunct="1">
              <a:lnSpc>
                <a:spcPct val="110000"/>
              </a:lnSpc>
            </a:pPr>
            <a:r>
              <a:rPr lang="en-US" smtClean="0"/>
              <a:t>Audio, image, and video search capability</a:t>
            </a:r>
          </a:p>
          <a:p>
            <a:pPr eaLnBrk="1" hangingPunct="1">
              <a:lnSpc>
                <a:spcPct val="110000"/>
              </a:lnSpc>
            </a:pPr>
            <a:r>
              <a:rPr lang="en-US" smtClean="0"/>
              <a:t>Metadata system translation</a:t>
            </a:r>
          </a:p>
          <a:p>
            <a:pPr eaLnBrk="1" hangingPunct="1">
              <a:lnSpc>
                <a:spcPct val="110000"/>
              </a:lnSpc>
            </a:pPr>
            <a:r>
              <a:rPr lang="en-US" smtClean="0"/>
              <a:t>Community feedback mechanisms</a:t>
            </a: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p:cNvSpPr>
            <a:spLocks noGrp="1"/>
          </p:cNvSpPr>
          <p:nvPr>
            <p:ph type="sldNum" sz="quarter" idx="12"/>
          </p:nvPr>
        </p:nvSpPr>
        <p:spPr>
          <a:noFill/>
        </p:spPr>
        <p:txBody>
          <a:bodyPr/>
          <a:lstStyle/>
          <a:p>
            <a:fld id="{6B652A0F-646A-4560-BC9B-12034AA4B87B}" type="slidenum">
              <a:rPr lang="en-US" smtClean="0"/>
              <a:pPr/>
              <a:t>205</a:t>
            </a:fld>
            <a:endParaRPr lang="en-US" smtClean="0"/>
          </a:p>
        </p:txBody>
      </p:sp>
      <p:pic>
        <p:nvPicPr>
          <p:cNvPr id="21606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p:cNvSpPr>
            <a:spLocks noGrp="1"/>
          </p:cNvSpPr>
          <p:nvPr>
            <p:ph type="sldNum" sz="quarter" idx="12"/>
          </p:nvPr>
        </p:nvSpPr>
        <p:spPr>
          <a:noFill/>
        </p:spPr>
        <p:txBody>
          <a:bodyPr/>
          <a:lstStyle/>
          <a:p>
            <a:fld id="{E87A876D-D317-47A4-8510-2A08D2082B65}" type="slidenum">
              <a:rPr lang="en-US" smtClean="0"/>
              <a:pPr/>
              <a:t>206</a:t>
            </a:fld>
            <a:endParaRPr lang="en-US" smtClean="0"/>
          </a:p>
        </p:txBody>
      </p:sp>
      <p:pic>
        <p:nvPicPr>
          <p:cNvPr id="21709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207</a:t>
            </a:fld>
            <a:endParaRPr lang="en-US" smtClean="0"/>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smtClean="0"/>
              <a:t>NSDL Information Architecture</a:t>
            </a:r>
            <a:br>
              <a:rPr lang="en-US" altLang="en-US" sz="3200" b="1" smtClean="0"/>
            </a:br>
            <a:r>
              <a:rPr lang="en-US" altLang="en-US" sz="2000" b="1" i="1" smtClean="0">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208</a:t>
            </a:fld>
            <a:endParaRPr lang="en-US" smtClean="0"/>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smtClean="0"/>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smtClean="0"/>
              <a:t>Analytical Survey, ed. Leonid Kalinichenko</a:t>
            </a:r>
          </a:p>
          <a:p>
            <a:pPr marL="357188" indent="-357188" defTabSz="952500" eaLnBrk="1" hangingPunct="1"/>
            <a:r>
              <a:rPr lang="en-US" smtClean="0"/>
              <a:t>© 2003, www.iite-unesco.org, info@iite.ru</a:t>
            </a:r>
          </a:p>
          <a:p>
            <a:pPr marL="357188" indent="-357188" defTabSz="952500" eaLnBrk="1" hangingPunct="1"/>
            <a:r>
              <a:rPr lang="en-US" smtClean="0"/>
              <a:t>Transforming the Way to Learn</a:t>
            </a:r>
          </a:p>
          <a:p>
            <a:pPr marL="357188" indent="-357188" defTabSz="952500" eaLnBrk="1" hangingPunct="1"/>
            <a:r>
              <a:rPr lang="en-US" smtClean="0"/>
              <a:t>DLs of Educational Resources &amp; Services</a:t>
            </a:r>
          </a:p>
          <a:p>
            <a:pPr marL="357188" indent="-357188" defTabSz="952500" eaLnBrk="1" hangingPunct="1"/>
            <a:r>
              <a:rPr lang="en-US" smtClean="0"/>
              <a:t>Integrated/Virtual Learning Environment</a:t>
            </a:r>
          </a:p>
          <a:p>
            <a:pPr marL="357188" indent="-357188" defTabSz="952500" eaLnBrk="1" hangingPunct="1"/>
            <a:r>
              <a:rPr lang="en-US" smtClean="0"/>
              <a:t>Educational Metadata</a:t>
            </a:r>
          </a:p>
          <a:p>
            <a:pPr marL="357188" indent="-357188" defTabSz="952500" eaLnBrk="1" hangingPunct="1"/>
            <a:r>
              <a:rPr lang="en-US" smtClean="0"/>
              <a:t>Current DLEs: US (NSDL, DLESE, CITIDEL, NDLTD), Europe (Scholnet, Cyclades), UK (Distributed National Electronic Resource)</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209</a:t>
            </a:fld>
            <a:endParaRPr lang="en-US" smtClean="0"/>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smtClean="0"/>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smtClean="0"/>
              <a:t>Driven by educational and science needs</a:t>
            </a:r>
          </a:p>
          <a:p>
            <a:pPr marL="357188" indent="-357188" defTabSz="952500" eaLnBrk="1" hangingPunct="1"/>
            <a:r>
              <a:rPr lang="en-US" smtClean="0"/>
              <a:t>Facilitating educational innovation</a:t>
            </a:r>
          </a:p>
          <a:p>
            <a:pPr marL="357188" indent="-357188" defTabSz="952500" eaLnBrk="1" hangingPunct="1"/>
            <a:r>
              <a:rPr lang="en-US" smtClean="0"/>
              <a:t>Stable, reliable, permanent</a:t>
            </a:r>
          </a:p>
          <a:p>
            <a:pPr marL="357188" indent="-357188" defTabSz="952500" eaLnBrk="1" hangingPunct="1"/>
            <a:r>
              <a:rPr lang="en-US" smtClean="0"/>
              <a:t>Accessible to all</a:t>
            </a:r>
          </a:p>
          <a:p>
            <a:pPr marL="357188" indent="-357188" defTabSz="952500" eaLnBrk="1" hangingPunct="1"/>
            <a:r>
              <a:rPr lang="en-US" smtClean="0"/>
              <a:t>Leverage prior research: DL, courseware, …</a:t>
            </a:r>
          </a:p>
          <a:p>
            <a:pPr marL="357188" indent="-357188" defTabSz="952500" eaLnBrk="1" hangingPunct="1"/>
            <a:r>
              <a:rPr lang="en-US" smtClean="0"/>
              <a:t>Adaptable to new technologies</a:t>
            </a:r>
          </a:p>
          <a:p>
            <a:pPr marL="357188" indent="-357188" defTabSz="952500" eaLnBrk="1" hangingPunct="1"/>
            <a:r>
              <a:rPr lang="en-US" smtClean="0"/>
              <a:t>Supporting decentralized services</a:t>
            </a:r>
          </a:p>
          <a:p>
            <a:pPr marL="357188" indent="-357188" defTabSz="952500" eaLnBrk="1" hangingPunct="1"/>
            <a:r>
              <a:rPr lang="en-US" smtClean="0"/>
              <a:t>Resource integration thru tools/organization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21</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Ensemble Portal</a:t>
            </a:r>
            <a:br>
              <a:rPr lang="en-US" dirty="0" smtClean="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smtClean="0"/>
              <a:t>Edward A. Fox, </a:t>
            </a:r>
            <a:r>
              <a:rPr lang="en-US" sz="1800" dirty="0" err="1" smtClean="0"/>
              <a:t>Yinlin</a:t>
            </a:r>
            <a:r>
              <a:rPr lang="en-US" sz="1800" dirty="0" smtClean="0"/>
              <a:t> Chen, Monika Akbar</a:t>
            </a:r>
          </a:p>
          <a:p>
            <a:r>
              <a:rPr lang="en-US" sz="1800" dirty="0" smtClean="0"/>
              <a:t>Virginia Tech</a:t>
            </a:r>
            <a:endParaRPr lang="en-US" sz="1800" dirty="0"/>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8200" y="914400"/>
            <a:ext cx="7772400" cy="5729503"/>
          </a:xfrm>
          <a:prstGeom prst="rect">
            <a:avLst/>
          </a:prstGeom>
          <a:noFill/>
          <a:ln w="9525">
            <a:noFill/>
            <a:miter lim="800000"/>
            <a:headEnd/>
            <a:tailEnd/>
          </a:ln>
        </p:spPr>
      </p:pic>
      <p:sp>
        <p:nvSpPr>
          <p:cNvPr id="3" name="Title 2"/>
          <p:cNvSpPr>
            <a:spLocks noGrp="1"/>
          </p:cNvSpPr>
          <p:nvPr>
            <p:ph type="title"/>
          </p:nvPr>
        </p:nvSpPr>
        <p:spPr>
          <a:xfrm>
            <a:off x="457200" y="76200"/>
            <a:ext cx="8229600" cy="1143000"/>
          </a:xfrm>
        </p:spPr>
        <p:txBody>
          <a:bodyPr/>
          <a:lstStyle/>
          <a:p>
            <a:r>
              <a:rPr lang="en-US" dirty="0" smtClean="0"/>
              <a:t>Ensemble Portal Architecture</a:t>
            </a:r>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smtClean="0">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45387" cy="584200"/>
          </a:xfrm>
          <a:prstGeom prst="rect">
            <a:avLst/>
          </a:prstGeom>
          <a:noFill/>
          <a:ln w="9525">
            <a:noFill/>
            <a:miter lim="800000"/>
            <a:headEnd/>
            <a:tailEnd/>
          </a:ln>
        </p:spPr>
        <p:txBody>
          <a:bodyPr wrap="none">
            <a:spAutoFit/>
          </a:bodyPr>
          <a:lstStyle/>
          <a:p>
            <a:r>
              <a:rPr lang="en-US" sz="2000">
                <a:latin typeface="Franklin Gothic Medium" pitchFamily="34" charset="0"/>
              </a:rPr>
              <a:t>http://slurl.com/secondlife/Educators%20Coop%204/66/236/28</a:t>
            </a:r>
          </a:p>
          <a:p>
            <a:endParaRPr lang="en-US" sz="120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214</a:t>
            </a:fld>
            <a:endParaRPr lang="en-US" smtClean="0">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smtClean="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215</a:t>
            </a:fld>
            <a:endParaRPr lang="en-US" smtClean="0">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smtClean="0"/>
              <a:t>Domain:</a:t>
            </a:r>
            <a:r>
              <a:rPr lang="en-US" sz="3600" smtClean="0"/>
              <a:t> graduate education, research</a:t>
            </a:r>
          </a:p>
          <a:p>
            <a:pPr eaLnBrk="1" hangingPunct="1">
              <a:lnSpc>
                <a:spcPct val="90000"/>
              </a:lnSpc>
            </a:pPr>
            <a:r>
              <a:rPr lang="en-US" sz="3600" b="1" smtClean="0"/>
              <a:t>Genre:</a:t>
            </a:r>
            <a:r>
              <a:rPr lang="en-US" sz="3600" smtClean="0"/>
              <a:t>ETDs=electronic theses &amp; dissertations</a:t>
            </a:r>
          </a:p>
          <a:p>
            <a:pPr eaLnBrk="1" hangingPunct="1">
              <a:lnSpc>
                <a:spcPct val="90000"/>
              </a:lnSpc>
            </a:pPr>
            <a:r>
              <a:rPr lang="en-US" sz="3600" b="1" smtClean="0"/>
              <a:t>Submission:</a:t>
            </a:r>
            <a:r>
              <a:rPr lang="en-US" sz="3600" smtClean="0"/>
              <a:t> http://etd.vt.edu</a:t>
            </a:r>
          </a:p>
          <a:p>
            <a:pPr eaLnBrk="1" hangingPunct="1">
              <a:lnSpc>
                <a:spcPct val="90000"/>
              </a:lnSpc>
            </a:pPr>
            <a:r>
              <a:rPr lang="en-US" sz="3600" b="1" smtClean="0"/>
              <a:t>Collection:</a:t>
            </a:r>
            <a:r>
              <a:rPr lang="en-US" sz="3600" smtClean="0"/>
              <a:t> http://www.theses.org</a:t>
            </a:r>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smtClean="0"/>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smtClean="0"/>
              <a:t>Select planning/implementation team</a:t>
            </a:r>
          </a:p>
          <a:p>
            <a:pPr lvl="1" eaLnBrk="1" hangingPunct="1"/>
            <a:r>
              <a:rPr lang="en-US" sz="2400" b="1" smtClean="0">
                <a:solidFill>
                  <a:schemeClr val="accent2"/>
                </a:solidFill>
              </a:rPr>
              <a:t>Graduate School</a:t>
            </a:r>
            <a:endParaRPr lang="en-US" sz="2400" smtClean="0">
              <a:solidFill>
                <a:schemeClr val="accent2"/>
              </a:solidFill>
            </a:endParaRPr>
          </a:p>
          <a:p>
            <a:pPr lvl="1" eaLnBrk="1" hangingPunct="1"/>
            <a:r>
              <a:rPr lang="en-US" sz="2400" b="1" smtClean="0">
                <a:solidFill>
                  <a:schemeClr val="accent2"/>
                </a:solidFill>
              </a:rPr>
              <a:t>Library</a:t>
            </a:r>
          </a:p>
          <a:p>
            <a:pPr lvl="1" eaLnBrk="1" hangingPunct="1"/>
            <a:r>
              <a:rPr lang="en-US" sz="2400" b="1" smtClean="0">
                <a:solidFill>
                  <a:schemeClr val="accent2"/>
                </a:solidFill>
              </a:rPr>
              <a:t>Computing / Information Technology</a:t>
            </a:r>
            <a:endParaRPr lang="en-US" sz="2400" smtClean="0">
              <a:solidFill>
                <a:schemeClr val="accent2"/>
              </a:solidFill>
            </a:endParaRPr>
          </a:p>
          <a:p>
            <a:pPr lvl="1" eaLnBrk="1" hangingPunct="1"/>
            <a:r>
              <a:rPr lang="en-US" sz="2400" b="1" smtClean="0">
                <a:solidFill>
                  <a:schemeClr val="accent2"/>
                </a:solidFill>
              </a:rPr>
              <a:t>Institutional Research / Educ. Tech.</a:t>
            </a:r>
            <a:endParaRPr lang="en-US" sz="2400" smtClean="0">
              <a:solidFill>
                <a:schemeClr val="accent2"/>
              </a:solidFill>
            </a:endParaRPr>
          </a:p>
          <a:p>
            <a:pPr eaLnBrk="1" hangingPunct="1"/>
            <a:r>
              <a:rPr lang="en-US" smtClean="0"/>
              <a:t>Join online, give us contact names</a:t>
            </a:r>
          </a:p>
          <a:p>
            <a:pPr lvl="1" eaLnBrk="1" hangingPunct="1"/>
            <a:r>
              <a:rPr lang="en-US" sz="2400" b="1" smtClean="0">
                <a:solidFill>
                  <a:schemeClr val="accent2"/>
                </a:solidFill>
              </a:rPr>
              <a:t>www.ndltd.org/join</a:t>
            </a:r>
            <a:endParaRPr lang="en-US" smtClean="0"/>
          </a:p>
          <a:p>
            <a:pPr eaLnBrk="1" hangingPunct="1"/>
            <a:r>
              <a:rPr lang="en-US" smtClean="0"/>
              <a:t>Adapt Virginia Tech or other proven approach</a:t>
            </a:r>
          </a:p>
          <a:p>
            <a:pPr lvl="1" eaLnBrk="1" hangingPunct="1"/>
            <a:r>
              <a:rPr lang="en-US" sz="2400" b="1" smtClean="0">
                <a:solidFill>
                  <a:schemeClr val="accent2"/>
                </a:solidFill>
              </a:rPr>
              <a:t>Build interest and consensus</a:t>
            </a:r>
          </a:p>
          <a:p>
            <a:pPr lvl="1" eaLnBrk="1" hangingPunct="1"/>
            <a:r>
              <a:rPr lang="en-US" sz="2400" b="1" smtClean="0">
                <a:solidFill>
                  <a:schemeClr val="accent2"/>
                </a:solidFill>
              </a:rPr>
              <a:t>Start trial / allow optional submission</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p:oleObj spid="_x0000_s25604" name="Clip" r:id="rId4" imgW="3659040" imgH="2806560" progId="MS_ClipArt_Gallery.2">
                <p:embed/>
              </p:oleObj>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p:oleObj spid="_x0000_s25605" name="Clip" r:id="rId5" imgW="3114360" imgH="3659040" progId="MS_ClipArt_Gallery.2">
                <p:embed/>
              </p:oleObj>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p:oleObj spid="_x0000_s25602" name="Clip" r:id="rId6" imgW="3659040" imgH="3449520" progId="MS_ClipArt_Gallery.2">
                  <p:embed/>
                </p:oleObj>
              </a:graphicData>
            </a:graphic>
          </p:graphicFrame>
          <p:pic>
            <p:nvPicPr>
              <p:cNvPr id="25616" name="Picture 14"/>
              <p:cNvPicPr>
                <a:picLocks noChangeArrowheads="1"/>
              </p:cNvPicPr>
              <p:nvPr/>
            </p:nvPicPr>
            <p:blipFill>
              <a:blip r:embed="rId7"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p:oleObj spid="_x0000_s25603" name="Clip" r:id="rId8" imgW="3659040" imgH="3563640" progId="MS_ClipArt_Gallery.2">
                  <p:embed/>
                </p:oleObj>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p:oleObj spid="_x0000_s26626" name="Clip" r:id="rId4" imgW="3659040" imgH="2357280" progId="MS_ClipArt_Gallery.2">
              <p:embed/>
            </p:oleObj>
          </a:graphicData>
        </a:graphic>
      </p:graphicFrame>
      <p:pic>
        <p:nvPicPr>
          <p:cNvPr id="26634" name="Picture 7"/>
          <p:cNvPicPr>
            <a:picLocks noChangeArrowheads="1"/>
          </p:cNvPicPr>
          <p:nvPr/>
        </p:nvPicPr>
        <p:blipFill>
          <a:blip r:embed="rId5"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p:oleObj spid="_x0000_s26627" name="Clip" r:id="rId6" imgW="3659040" imgH="3449520" progId="MS_ClipArt_Gallery.2">
                <p:embed/>
              </p:oleObj>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p:oleObj spid="_x0000_s26628" name="Clip" r:id="rId7" imgW="3659040" imgH="3449520" progId="MS_ClipArt_Gallery.2">
                <p:embed/>
              </p:oleObj>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p:oleObj spid="_x0000_s26629" name="Clip" r:id="rId8" imgW="3659040" imgH="3449520" progId="MS_ClipArt_Gallery.2">
                <p:embed/>
              </p:oleObj>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22</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220</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457200" y="304800"/>
            <a:ext cx="4654550" cy="6019800"/>
          </a:xfrm>
        </p:spPr>
      </p:pic>
      <p:pic>
        <p:nvPicPr>
          <p:cNvPr id="223236" name="Picture 3">
            <a:hlinkClick r:id="rId4" action="ppaction://hlinkfile"/>
          </p:cNvPr>
          <p:cNvPicPr>
            <a:picLocks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221</a:t>
            </a:fld>
            <a:endParaRPr lang="en-US" smtClean="0"/>
          </a:p>
        </p:txBody>
      </p:sp>
      <p:sp>
        <p:nvSpPr>
          <p:cNvPr id="224259" name="Rectangle 2"/>
          <p:cNvSpPr>
            <a:spLocks noGrp="1" noChangeArrowheads="1"/>
          </p:cNvSpPr>
          <p:nvPr>
            <p:ph type="title"/>
          </p:nvPr>
        </p:nvSpPr>
        <p:spPr/>
        <p:txBody>
          <a:bodyPr/>
          <a:lstStyle/>
          <a:p>
            <a:pPr eaLnBrk="1" hangingPunct="1"/>
            <a:r>
              <a:rPr lang="en-US" smtClean="0"/>
              <a:t>Union catalog: OCLC</a:t>
            </a:r>
          </a:p>
        </p:txBody>
      </p:sp>
      <p:sp>
        <p:nvSpPr>
          <p:cNvPr id="224260" name="Rectangle 3"/>
          <p:cNvSpPr>
            <a:spLocks noGrp="1" noChangeArrowheads="1"/>
          </p:cNvSpPr>
          <p:nvPr>
            <p:ph type="body" idx="1"/>
          </p:nvPr>
        </p:nvSpPr>
        <p:spPr>
          <a:xfrm>
            <a:off x="457200" y="1657350"/>
            <a:ext cx="8229600" cy="4114800"/>
          </a:xfrm>
        </p:spPr>
        <p:txBody>
          <a:bodyPr/>
          <a:lstStyle/>
          <a:p>
            <a:pPr eaLnBrk="1" hangingPunct="1">
              <a:spcBef>
                <a:spcPct val="40000"/>
              </a:spcBef>
            </a:pPr>
            <a:r>
              <a:rPr lang="en-US" smtClean="0"/>
              <a:t>OCLC will expand OAI data provider on TDs.</a:t>
            </a:r>
          </a:p>
          <a:p>
            <a:pPr eaLnBrk="1" hangingPunct="1">
              <a:spcBef>
                <a:spcPct val="40000"/>
              </a:spcBef>
            </a:pPr>
            <a:r>
              <a:rPr lang="en-US" smtClean="0"/>
              <a:t>Is getting data from WorldCat (so, from many sites!).</a:t>
            </a:r>
          </a:p>
          <a:p>
            <a:pPr eaLnBrk="1" hangingPunct="1">
              <a:spcBef>
                <a:spcPct val="40000"/>
              </a:spcBef>
            </a:pPr>
            <a:r>
              <a:rPr lang="en-US" smtClean="0"/>
              <a:t>Will harvest from all others who contact them.</a:t>
            </a:r>
          </a:p>
          <a:p>
            <a:pPr eaLnBrk="1" hangingPunct="1">
              <a:spcBef>
                <a:spcPct val="40000"/>
              </a:spcBef>
            </a:pPr>
            <a:r>
              <a:rPr lang="en-US" smtClean="0"/>
              <a:t>Need DC and either ETD-MS or MARC.</a:t>
            </a:r>
          </a:p>
          <a:p>
            <a:pPr eaLnBrk="1" hangingPunct="1">
              <a:spcBef>
                <a:spcPct val="40000"/>
              </a:spcBef>
            </a:pPr>
            <a:r>
              <a:rPr lang="en-US" smtClean="0"/>
              <a:t>Has a set for ETDs.</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222</a:t>
            </a:fld>
            <a:endParaRPr lang="en-US" smtClean="0"/>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223</a:t>
            </a:fld>
            <a:endParaRPr lang="en-US" smtClean="0"/>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224</a:t>
            </a:fld>
            <a:endParaRPr lang="en-US" smtClean="0"/>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225</a:t>
            </a:fld>
            <a:endParaRPr lang="en-US" smtClean="0"/>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p:oleObj spid="_x0000_s27650" r:id="rId4" imgW="9266667" imgH="4153480" progId="Paint.Picture">
              <p:embed/>
            </p:oleObj>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p>
            <a:fld id="{8C9B7C61-1BFB-4D2A-9379-0D7F57EB28CC}" type="slidenum">
              <a:rPr lang="en-US" smtClean="0">
                <a:latin typeface="Arial" pitchFamily="34" charset="0"/>
              </a:rPr>
              <a:pPr/>
              <a:t>226</a:t>
            </a:fld>
            <a:endParaRPr lang="en-US" smtClean="0">
              <a:latin typeface="Arial" pitchFamily="34" charset="0"/>
            </a:endParaRPr>
          </a:p>
        </p:txBody>
      </p:sp>
      <p:pic>
        <p:nvPicPr>
          <p:cNvPr id="15363"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227</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228</a:t>
            </a:fld>
            <a:endParaRPr lang="en-US" smtClean="0"/>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229</a:t>
            </a:fld>
            <a:endParaRPr lang="en-US" smtClean="0"/>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smtClean="0"/>
              <a:t>ETDs: Library Goals</a:t>
            </a:r>
            <a:r>
              <a:rPr lang="en-US" smtClean="0"/>
              <a:t> </a:t>
            </a:r>
            <a:endParaRPr lang="en-US" sz="6600" smtClean="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smtClean="0"/>
              <a:t>Improve library services</a:t>
            </a:r>
          </a:p>
          <a:p>
            <a:pPr marL="738188" lvl="1" indent="-280988" eaLnBrk="1" hangingPunct="1">
              <a:lnSpc>
                <a:spcPct val="90000"/>
              </a:lnSpc>
              <a:spcBef>
                <a:spcPct val="10000"/>
              </a:spcBef>
            </a:pPr>
            <a:r>
              <a:rPr lang="en-US" sz="3600" smtClean="0"/>
              <a:t>Better turn-around time </a:t>
            </a:r>
          </a:p>
          <a:p>
            <a:pPr marL="738188" lvl="1" indent="-280988" eaLnBrk="1" hangingPunct="1">
              <a:lnSpc>
                <a:spcPct val="90000"/>
              </a:lnSpc>
              <a:spcBef>
                <a:spcPct val="10000"/>
              </a:spcBef>
            </a:pPr>
            <a:r>
              <a:rPr lang="en-US" sz="3600" smtClean="0"/>
              <a:t>Always available</a:t>
            </a:r>
          </a:p>
          <a:p>
            <a:pPr eaLnBrk="1" hangingPunct="1">
              <a:lnSpc>
                <a:spcPct val="90000"/>
              </a:lnSpc>
              <a:spcBef>
                <a:spcPct val="10000"/>
              </a:spcBef>
              <a:buClr>
                <a:schemeClr val="tx1"/>
              </a:buClr>
            </a:pPr>
            <a:r>
              <a:rPr lang="en-US" sz="3600" smtClean="0"/>
              <a:t>Reduce work </a:t>
            </a:r>
          </a:p>
          <a:p>
            <a:pPr marL="738188" lvl="1" indent="-280988" eaLnBrk="1" hangingPunct="1">
              <a:lnSpc>
                <a:spcPct val="90000"/>
              </a:lnSpc>
              <a:spcBef>
                <a:spcPct val="10000"/>
              </a:spcBef>
            </a:pPr>
            <a:r>
              <a:rPr lang="en-US" sz="3600" smtClean="0"/>
              <a:t>catalog from e-text </a:t>
            </a:r>
          </a:p>
          <a:p>
            <a:pPr marL="738188" lvl="1" indent="-280988" eaLnBrk="1" hangingPunct="1">
              <a:lnSpc>
                <a:spcPct val="90000"/>
              </a:lnSpc>
              <a:spcBef>
                <a:spcPct val="10000"/>
              </a:spcBef>
            </a:pPr>
            <a:r>
              <a:rPr lang="en-US" sz="3600" smtClean="0"/>
              <a:t>eliminate handling: mailing to ProQuest, bindery prep, check-out, check-in, reshelving, etc.</a:t>
            </a:r>
          </a:p>
          <a:p>
            <a:pPr eaLnBrk="1" hangingPunct="1">
              <a:lnSpc>
                <a:spcPct val="90000"/>
              </a:lnSpc>
              <a:spcBef>
                <a:spcPct val="10000"/>
              </a:spcBef>
              <a:buClr>
                <a:schemeClr val="tx1"/>
              </a:buClr>
            </a:pPr>
            <a:r>
              <a:rPr lang="en-US" sz="3600" smtClean="0"/>
              <a:t>Save space</a:t>
            </a:r>
            <a:endParaRPr lang="en-US" sz="3600" smtClean="0">
              <a:solidFill>
                <a:schemeClr val="accent1"/>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smtClean="0"/>
              <a:t>DL Overview</a:t>
            </a:r>
            <a:br>
              <a:rPr lang="en-US" sz="4000" smtClean="0"/>
            </a:br>
            <a:r>
              <a:rPr lang="en-US" sz="4000" smtClean="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smtClean="0"/>
              <a:t>National projects</a:t>
            </a:r>
            <a:r>
              <a:rPr lang="en-US" sz="2800" smtClean="0"/>
              <a:t> can preserve antiquities and heritage: cultural, historical, linguistic, scholarly</a:t>
            </a:r>
          </a:p>
          <a:p>
            <a:pPr eaLnBrk="1" hangingPunct="1"/>
            <a:r>
              <a:rPr lang="en-US" sz="2800" smtClean="0"/>
              <a:t>Knowledge and information are essential to economic and technological </a:t>
            </a:r>
            <a:r>
              <a:rPr lang="en-US" sz="2800" b="1" smtClean="0"/>
              <a:t>growth, education</a:t>
            </a:r>
            <a:endParaRPr lang="en-US" sz="2800" smtClean="0"/>
          </a:p>
          <a:p>
            <a:pPr eaLnBrk="1" hangingPunct="1"/>
            <a:r>
              <a:rPr lang="en-US" sz="2800" smtClean="0"/>
              <a:t>DL - a </a:t>
            </a:r>
            <a:r>
              <a:rPr lang="en-US" sz="2800" b="1" smtClean="0"/>
              <a:t>domain for international collaboration</a:t>
            </a:r>
            <a:endParaRPr lang="en-US" sz="2800" smtClean="0"/>
          </a:p>
          <a:p>
            <a:pPr lvl="1" eaLnBrk="1" hangingPunct="1"/>
            <a:r>
              <a:rPr lang="en-US" sz="2400" smtClean="0"/>
              <a:t>wherein all can </a:t>
            </a:r>
            <a:r>
              <a:rPr lang="en-US" sz="2400" b="1" smtClean="0"/>
              <a:t>contribute</a:t>
            </a:r>
            <a:r>
              <a:rPr lang="en-US" sz="2400" smtClean="0"/>
              <a:t> and </a:t>
            </a:r>
            <a:r>
              <a:rPr lang="en-US" sz="2400" b="1" smtClean="0"/>
              <a:t>benefit</a:t>
            </a:r>
            <a:endParaRPr lang="en-US" sz="2400" smtClean="0"/>
          </a:p>
          <a:p>
            <a:pPr lvl="1" eaLnBrk="1" hangingPunct="1"/>
            <a:r>
              <a:rPr lang="en-US" sz="2400" smtClean="0"/>
              <a:t>which leverages investment in </a:t>
            </a:r>
            <a:r>
              <a:rPr lang="en-US" sz="2400" b="1" smtClean="0"/>
              <a:t>networking</a:t>
            </a:r>
            <a:endParaRPr lang="en-US" sz="2400" smtClean="0"/>
          </a:p>
          <a:p>
            <a:pPr lvl="1" eaLnBrk="1" hangingPunct="1"/>
            <a:r>
              <a:rPr lang="en-US" sz="2400" smtClean="0"/>
              <a:t>which provides useful </a:t>
            </a:r>
            <a:r>
              <a:rPr lang="en-US" sz="2400" b="1" smtClean="0"/>
              <a:t>content</a:t>
            </a:r>
            <a:r>
              <a:rPr lang="en-US" sz="2400" smtClean="0"/>
              <a:t> on Internet &amp; WWW</a:t>
            </a:r>
          </a:p>
          <a:p>
            <a:pPr lvl="1" eaLnBrk="1" hangingPunct="1"/>
            <a:r>
              <a:rPr lang="en-US" sz="2400" smtClean="0"/>
              <a:t>which will </a:t>
            </a:r>
            <a:r>
              <a:rPr lang="en-US" sz="2400" b="1" smtClean="0"/>
              <a:t>tie nations and peoples together</a:t>
            </a:r>
            <a:r>
              <a:rPr lang="en-US" sz="2400" smtClean="0"/>
              <a:t> more strongly and through </a:t>
            </a:r>
            <a:r>
              <a:rPr lang="en-US" sz="2400" b="1" smtClean="0"/>
              <a:t>deeper understanding</a:t>
            </a:r>
            <a:endParaRPr lang="en-US" sz="2400" smtClean="0"/>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230</a:t>
            </a:fld>
            <a:endParaRPr lang="en-US" smtClean="0"/>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smtClean="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smtClean="0"/>
              <a:t>For Students:</a:t>
            </a:r>
          </a:p>
          <a:p>
            <a:pPr lvl="1" eaLnBrk="1" hangingPunct="1"/>
            <a:r>
              <a:rPr lang="en-US" sz="2400" smtClean="0"/>
              <a:t>Gain knowledge and skills for the Information Age</a:t>
            </a:r>
          </a:p>
          <a:p>
            <a:pPr lvl="1" eaLnBrk="1" hangingPunct="1"/>
            <a:r>
              <a:rPr lang="en-US" sz="2400" smtClean="0"/>
              <a:t>Richer communication (digital information, multimedia, …)</a:t>
            </a:r>
          </a:p>
          <a:p>
            <a:pPr eaLnBrk="1" hangingPunct="1"/>
            <a:r>
              <a:rPr lang="en-US" sz="2800" smtClean="0"/>
              <a:t>For Universities: </a:t>
            </a:r>
          </a:p>
          <a:p>
            <a:pPr lvl="1" eaLnBrk="1" hangingPunct="1"/>
            <a:r>
              <a:rPr lang="en-US" sz="2400" smtClean="0"/>
              <a:t>Easy way to enter the digital library field and benefit thereby</a:t>
            </a:r>
          </a:p>
          <a:p>
            <a:pPr eaLnBrk="1" hangingPunct="1"/>
            <a:r>
              <a:rPr lang="en-US" sz="2800" smtClean="0"/>
              <a:t>For the World: </a:t>
            </a:r>
          </a:p>
          <a:p>
            <a:pPr lvl="1" eaLnBrk="1" hangingPunct="1"/>
            <a:r>
              <a:rPr lang="en-US" sz="2400" smtClean="0"/>
              <a:t>Global digital library – large, useful, many services</a:t>
            </a:r>
          </a:p>
          <a:p>
            <a:pPr eaLnBrk="1" hangingPunct="1"/>
            <a:r>
              <a:rPr lang="en-US" sz="2800" smtClean="0"/>
              <a:t>General:</a:t>
            </a:r>
          </a:p>
          <a:p>
            <a:pPr lvl="1" eaLnBrk="1" hangingPunct="1"/>
            <a:r>
              <a:rPr lang="en-US" sz="2400" smtClean="0"/>
              <a:t>Save time and money</a:t>
            </a:r>
          </a:p>
          <a:p>
            <a:pPr lvl="1" eaLnBrk="1" hangingPunct="1"/>
            <a:r>
              <a:rPr lang="en-US" sz="2400" smtClean="0"/>
              <a:t>Increased visibility for all associated with research results</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제목 1"/>
          <p:cNvSpPr>
            <a:spLocks noGrp="1"/>
          </p:cNvSpPr>
          <p:nvPr>
            <p:ph type="title"/>
          </p:nvPr>
        </p:nvSpPr>
        <p:spPr/>
        <p:txBody>
          <a:bodyPr/>
          <a:lstStyle/>
          <a:p>
            <a:r>
              <a:rPr lang="en-US" altLang="ko-KR" smtClean="0">
                <a:ea typeface="Gulim" pitchFamily="34" charset="-127"/>
              </a:rPr>
              <a:t>HTML5 Structuring Flowchart</a:t>
            </a:r>
            <a:endParaRPr lang="ko-KR" altLang="en-US" smtClean="0">
              <a:ea typeface="Gulim" pitchFamily="34" charset="-127"/>
            </a:endParaRPr>
          </a:p>
        </p:txBody>
      </p:sp>
      <p:sp>
        <p:nvSpPr>
          <p:cNvPr id="58371" name="내용 개체 틀 2"/>
          <p:cNvSpPr>
            <a:spLocks noGrp="1"/>
          </p:cNvSpPr>
          <p:nvPr>
            <p:ph idx="1"/>
          </p:nvPr>
        </p:nvSpPr>
        <p:spPr/>
        <p:txBody>
          <a:bodyPr/>
          <a:lstStyle/>
          <a:p>
            <a:endParaRPr lang="ko-KR" altLang="en-US" smtClean="0">
              <a:ea typeface="Gulim" pitchFamily="34" charset="-127"/>
            </a:endParaRPr>
          </a:p>
        </p:txBody>
      </p:sp>
      <p:sp>
        <p:nvSpPr>
          <p:cNvPr id="4" name="TextBox 3"/>
          <p:cNvSpPr txBox="1"/>
          <p:nvPr/>
        </p:nvSpPr>
        <p:spPr>
          <a:xfrm>
            <a:off x="142875" y="2214563"/>
            <a:ext cx="1071563" cy="36433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defRPr/>
            </a:pPr>
            <a:endParaRPr lang="ko-KR" altLang="en-US" dirty="0"/>
          </a:p>
        </p:txBody>
      </p:sp>
      <p:sp>
        <p:nvSpPr>
          <p:cNvPr id="5" name="순서도: 다중 문서 4"/>
          <p:cNvSpPr/>
          <p:nvPr/>
        </p:nvSpPr>
        <p:spPr>
          <a:xfrm>
            <a:off x="285750" y="2376488"/>
            <a:ext cx="785813" cy="107156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t>PDFETD</a:t>
            </a:r>
            <a:endParaRPr lang="ko-KR" altLang="en-US" dirty="0"/>
          </a:p>
        </p:txBody>
      </p:sp>
      <p:pic>
        <p:nvPicPr>
          <p:cNvPr id="58374" name="Picture 2" descr="C:\Users\Sunghee\AppData\Local\Microsoft\Windows\Temporary Internet Files\Content.IE5\XZTM55ZJ\MCj03496420000[1].wmf"/>
          <p:cNvPicPr>
            <a:picLocks noChangeAspect="1" noChangeArrowheads="1"/>
          </p:cNvPicPr>
          <p:nvPr/>
        </p:nvPicPr>
        <p:blipFill>
          <a:blip r:embed="rId3" cstate="print"/>
          <a:srcRect/>
          <a:stretch>
            <a:fillRect/>
          </a:stretch>
        </p:blipFill>
        <p:spPr bwMode="auto">
          <a:xfrm>
            <a:off x="285750" y="4286250"/>
            <a:ext cx="719138" cy="492125"/>
          </a:xfrm>
          <a:prstGeom prst="rect">
            <a:avLst/>
          </a:prstGeom>
          <a:noFill/>
          <a:ln w="9525">
            <a:noFill/>
            <a:miter lim="800000"/>
            <a:headEnd/>
            <a:tailEnd/>
          </a:ln>
        </p:spPr>
      </p:pic>
      <p:pic>
        <p:nvPicPr>
          <p:cNvPr id="58375" name="Picture 3" descr="C:\Users\Sunghee\AppData\Local\Microsoft\Windows\Temporary Internet Files\Content.IE5\PSK07WLN\MCj03467250000[1].wmf"/>
          <p:cNvPicPr>
            <a:picLocks noChangeAspect="1" noChangeArrowheads="1"/>
          </p:cNvPicPr>
          <p:nvPr/>
        </p:nvPicPr>
        <p:blipFill>
          <a:blip r:embed="rId4" cstate="print"/>
          <a:srcRect/>
          <a:stretch>
            <a:fillRect/>
          </a:stretch>
        </p:blipFill>
        <p:spPr bwMode="auto">
          <a:xfrm>
            <a:off x="357188" y="3643313"/>
            <a:ext cx="603250" cy="404812"/>
          </a:xfrm>
          <a:prstGeom prst="rect">
            <a:avLst/>
          </a:prstGeom>
          <a:noFill/>
          <a:ln w="9525">
            <a:noFill/>
            <a:miter lim="800000"/>
            <a:headEnd/>
            <a:tailEnd/>
          </a:ln>
        </p:spPr>
      </p:pic>
      <p:sp>
        <p:nvSpPr>
          <p:cNvPr id="8" name="오른쪽 화살표 7"/>
          <p:cNvSpPr/>
          <p:nvPr/>
        </p:nvSpPr>
        <p:spPr>
          <a:xfrm>
            <a:off x="1285875" y="3071813"/>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9" name="TextBox 8"/>
          <p:cNvSpPr txBox="1"/>
          <p:nvPr/>
        </p:nvSpPr>
        <p:spPr>
          <a:xfrm>
            <a:off x="3929063" y="3286125"/>
            <a:ext cx="1481137"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Multimedia file link extractor</a:t>
            </a:r>
            <a:endParaRPr lang="ko-KR" altLang="en-US" dirty="0">
              <a:solidFill>
                <a:schemeClr val="bg1">
                  <a:lumMod val="50000"/>
                </a:schemeClr>
              </a:solidFill>
            </a:endParaRPr>
          </a:p>
        </p:txBody>
      </p:sp>
      <p:sp>
        <p:nvSpPr>
          <p:cNvPr id="10" name="TextBox 9"/>
          <p:cNvSpPr txBox="1"/>
          <p:nvPr/>
        </p:nvSpPr>
        <p:spPr>
          <a:xfrm>
            <a:off x="3929063" y="2214563"/>
            <a:ext cx="1357312"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ETD </a:t>
            </a:r>
          </a:p>
          <a:p>
            <a:pPr>
              <a:defRPr/>
            </a:pPr>
            <a:r>
              <a:rPr lang="en-US" altLang="ko-KR" dirty="0">
                <a:solidFill>
                  <a:schemeClr val="bg1">
                    <a:lumMod val="50000"/>
                  </a:schemeClr>
                </a:solidFill>
              </a:rPr>
              <a:t>structure</a:t>
            </a:r>
          </a:p>
          <a:p>
            <a:pPr>
              <a:defRPr/>
            </a:pPr>
            <a:r>
              <a:rPr lang="en-US" altLang="ko-KR" dirty="0">
                <a:solidFill>
                  <a:schemeClr val="bg1">
                    <a:lumMod val="50000"/>
                  </a:schemeClr>
                </a:solidFill>
              </a:rPr>
              <a:t>analyzer</a:t>
            </a:r>
            <a:endParaRPr lang="ko-KR" altLang="en-US" dirty="0">
              <a:solidFill>
                <a:schemeClr val="bg1">
                  <a:lumMod val="50000"/>
                </a:schemeClr>
              </a:solidFill>
            </a:endParaRPr>
          </a:p>
        </p:txBody>
      </p:sp>
      <p:sp>
        <p:nvSpPr>
          <p:cNvPr id="11" name="TextBox 10"/>
          <p:cNvSpPr txBox="1"/>
          <p:nvPr/>
        </p:nvSpPr>
        <p:spPr>
          <a:xfrm>
            <a:off x="3929063" y="5076825"/>
            <a:ext cx="1481137" cy="92392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defRPr/>
            </a:pPr>
            <a:r>
              <a:rPr lang="en-US" altLang="ko-KR" dirty="0"/>
              <a:t>Multimedia file source extractor</a:t>
            </a:r>
            <a:endParaRPr lang="ko-KR" altLang="en-US" dirty="0"/>
          </a:p>
        </p:txBody>
      </p:sp>
      <p:sp>
        <p:nvSpPr>
          <p:cNvPr id="12" name="TextBox 11"/>
          <p:cNvSpPr txBox="1"/>
          <p:nvPr/>
        </p:nvSpPr>
        <p:spPr>
          <a:xfrm>
            <a:off x="1714500" y="2786063"/>
            <a:ext cx="1285875"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PDF2Text/HTML converter</a:t>
            </a:r>
          </a:p>
        </p:txBody>
      </p:sp>
      <p:sp>
        <p:nvSpPr>
          <p:cNvPr id="13" name="오른쪽 화살표 12"/>
          <p:cNvSpPr/>
          <p:nvPr/>
        </p:nvSpPr>
        <p:spPr>
          <a:xfrm rot="19266898">
            <a:off x="3209925" y="2716213"/>
            <a:ext cx="6096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4" name="오른쪽 화살표 13"/>
          <p:cNvSpPr/>
          <p:nvPr/>
        </p:nvSpPr>
        <p:spPr>
          <a:xfrm>
            <a:off x="1285875" y="5072063"/>
            <a:ext cx="257175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58383" name="Picture 6" descr="C:\Users\Sunghee\AppData\Local\Microsoft\Windows\Temporary Internet Files\Content.IE5\Q1OQB4UF\MPj00911580000[1].jpg"/>
          <p:cNvPicPr>
            <a:picLocks noChangeAspect="1" noChangeArrowheads="1"/>
          </p:cNvPicPr>
          <p:nvPr/>
        </p:nvPicPr>
        <p:blipFill>
          <a:blip r:embed="rId5" cstate="print"/>
          <a:srcRect/>
          <a:stretch>
            <a:fillRect/>
          </a:stretch>
        </p:blipFill>
        <p:spPr bwMode="auto">
          <a:xfrm>
            <a:off x="285750" y="5000625"/>
            <a:ext cx="714375" cy="481013"/>
          </a:xfrm>
          <a:prstGeom prst="rect">
            <a:avLst/>
          </a:prstGeom>
          <a:noFill/>
          <a:ln w="9525">
            <a:noFill/>
            <a:miter lim="800000"/>
            <a:headEnd/>
            <a:tailEnd/>
          </a:ln>
        </p:spPr>
      </p:pic>
      <p:sp>
        <p:nvSpPr>
          <p:cNvPr id="16" name="오른쪽 화살표 15"/>
          <p:cNvSpPr/>
          <p:nvPr/>
        </p:nvSpPr>
        <p:spPr>
          <a:xfrm rot="2643452">
            <a:off x="3200400" y="3668713"/>
            <a:ext cx="6572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7" name="순서도: 다중 문서 16"/>
          <p:cNvSpPr/>
          <p:nvPr/>
        </p:nvSpPr>
        <p:spPr>
          <a:xfrm>
            <a:off x="7929563" y="3429000"/>
            <a:ext cx="928687" cy="1214438"/>
          </a:xfrm>
          <a:prstGeom prst="flowChartMultidocumen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ko-KR" sz="1400" dirty="0"/>
              <a:t>HTML5ETD</a:t>
            </a:r>
            <a:endParaRPr lang="ko-KR" altLang="en-US" sz="1400" dirty="0"/>
          </a:p>
        </p:txBody>
      </p:sp>
      <p:sp>
        <p:nvSpPr>
          <p:cNvPr id="18" name="오른쪽 화살표 17"/>
          <p:cNvSpPr/>
          <p:nvPr/>
        </p:nvSpPr>
        <p:spPr>
          <a:xfrm rot="5400000">
            <a:off x="6500813" y="2571750"/>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 name="TextBox 18"/>
          <p:cNvSpPr txBox="1"/>
          <p:nvPr/>
        </p:nvSpPr>
        <p:spPr>
          <a:xfrm>
            <a:off x="6143625" y="3071813"/>
            <a:ext cx="1323975" cy="1928812"/>
          </a:xfrm>
          <a:prstGeom prst="rect">
            <a:avLst/>
          </a:prstGeom>
        </p:spPr>
        <p:style>
          <a:lnRef idx="3">
            <a:schemeClr val="lt1"/>
          </a:lnRef>
          <a:fillRef idx="1">
            <a:schemeClr val="accent5"/>
          </a:fillRef>
          <a:effectRef idx="1">
            <a:schemeClr val="accent5"/>
          </a:effectRef>
          <a:fontRef idx="minor">
            <a:schemeClr val="lt1"/>
          </a:fontRef>
        </p:style>
        <p:txBody>
          <a:bodyPr anchor="ctr">
            <a:normAutofit/>
          </a:bodyPr>
          <a:lstStyle/>
          <a:p>
            <a:pPr>
              <a:defRPr/>
            </a:pPr>
            <a:r>
              <a:rPr lang="en-US" altLang="ko-KR" dirty="0">
                <a:solidFill>
                  <a:schemeClr val="bg1">
                    <a:lumMod val="50000"/>
                  </a:schemeClr>
                </a:solidFill>
              </a:rPr>
              <a:t>HTML5</a:t>
            </a:r>
            <a:br>
              <a:rPr lang="en-US" altLang="ko-KR" dirty="0">
                <a:solidFill>
                  <a:schemeClr val="bg1">
                    <a:lumMod val="50000"/>
                  </a:schemeClr>
                </a:solidFill>
              </a:rPr>
            </a:br>
            <a:r>
              <a:rPr lang="en-US" altLang="ko-KR" dirty="0">
                <a:solidFill>
                  <a:schemeClr val="bg1">
                    <a:lumMod val="50000"/>
                  </a:schemeClr>
                </a:solidFill>
              </a:rPr>
              <a:t>Converter</a:t>
            </a:r>
            <a:endParaRPr lang="ko-KR" altLang="en-US" dirty="0">
              <a:solidFill>
                <a:schemeClr val="bg1">
                  <a:lumMod val="50000"/>
                </a:schemeClr>
              </a:solidFill>
            </a:endParaRPr>
          </a:p>
        </p:txBody>
      </p:sp>
      <p:sp>
        <p:nvSpPr>
          <p:cNvPr id="20" name="오른쪽 화살표 19"/>
          <p:cNvSpPr/>
          <p:nvPr/>
        </p:nvSpPr>
        <p:spPr>
          <a:xfrm rot="1785166">
            <a:off x="5351463" y="2768600"/>
            <a:ext cx="6223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오른쪽 화살표 20"/>
          <p:cNvSpPr/>
          <p:nvPr/>
        </p:nvSpPr>
        <p:spPr>
          <a:xfrm>
            <a:off x="5407025" y="3743325"/>
            <a:ext cx="52228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2" name="오른쪽 화살표 21"/>
          <p:cNvSpPr/>
          <p:nvPr/>
        </p:nvSpPr>
        <p:spPr>
          <a:xfrm rot="16200000">
            <a:off x="4352132" y="4412456"/>
            <a:ext cx="60483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3" name="TextBox 22"/>
          <p:cNvSpPr txBox="1"/>
          <p:nvPr/>
        </p:nvSpPr>
        <p:spPr>
          <a:xfrm>
            <a:off x="6143625" y="1785938"/>
            <a:ext cx="114300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defRPr/>
            </a:pPr>
            <a:r>
              <a:rPr lang="en-US" altLang="ko-KR" dirty="0"/>
              <a:t>HTML5</a:t>
            </a:r>
          </a:p>
          <a:p>
            <a:pPr>
              <a:defRPr/>
            </a:pPr>
            <a:r>
              <a:rPr lang="en-US" altLang="ko-KR" dirty="0"/>
              <a:t>tag</a:t>
            </a:r>
            <a:r>
              <a:rPr lang="ko-KR" altLang="en-US" dirty="0"/>
              <a:t> </a:t>
            </a:r>
            <a:r>
              <a:rPr lang="en-US" altLang="ko-KR" dirty="0"/>
              <a:t>set</a:t>
            </a:r>
          </a:p>
        </p:txBody>
      </p:sp>
      <p:sp>
        <p:nvSpPr>
          <p:cNvPr id="24" name="오른쪽 화살표 23"/>
          <p:cNvSpPr/>
          <p:nvPr/>
        </p:nvSpPr>
        <p:spPr>
          <a:xfrm>
            <a:off x="7429500" y="3786188"/>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58393" name="TextBox 24"/>
          <p:cNvSpPr txBox="1">
            <a:spLocks noChangeArrowheads="1"/>
          </p:cNvSpPr>
          <p:nvPr/>
        </p:nvSpPr>
        <p:spPr bwMode="auto">
          <a:xfrm>
            <a:off x="3000375" y="20716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4" name="TextBox 25"/>
          <p:cNvSpPr txBox="1">
            <a:spLocks noChangeArrowheads="1"/>
          </p:cNvSpPr>
          <p:nvPr/>
        </p:nvSpPr>
        <p:spPr bwMode="auto">
          <a:xfrm>
            <a:off x="1357313" y="4643438"/>
            <a:ext cx="857250" cy="369887"/>
          </a:xfrm>
          <a:prstGeom prst="rect">
            <a:avLst/>
          </a:prstGeom>
          <a:noFill/>
          <a:ln w="9525">
            <a:noFill/>
            <a:miter lim="800000"/>
            <a:headEnd/>
            <a:tailEnd/>
          </a:ln>
        </p:spPr>
        <p:txBody>
          <a:bodyPr>
            <a:spAutoFit/>
          </a:bodyPr>
          <a:lstStyle/>
          <a:p>
            <a:r>
              <a:rPr lang="en-US" altLang="ko-KR">
                <a:ea typeface="Gulim" pitchFamily="34" charset="-127"/>
              </a:rPr>
              <a:t>HTML</a:t>
            </a:r>
            <a:endParaRPr lang="ko-KR" altLang="en-US">
              <a:ea typeface="Gulim" pitchFamily="34" charset="-127"/>
            </a:endParaRPr>
          </a:p>
        </p:txBody>
      </p:sp>
      <p:sp>
        <p:nvSpPr>
          <p:cNvPr id="58395" name="TextBox 26"/>
          <p:cNvSpPr txBox="1">
            <a:spLocks noChangeArrowheads="1"/>
          </p:cNvSpPr>
          <p:nvPr/>
        </p:nvSpPr>
        <p:spPr bwMode="auto">
          <a:xfrm>
            <a:off x="4786313" y="4219575"/>
            <a:ext cx="1143000" cy="923925"/>
          </a:xfrm>
          <a:prstGeom prst="rect">
            <a:avLst/>
          </a:prstGeom>
          <a:noFill/>
          <a:ln w="9525">
            <a:noFill/>
            <a:miter lim="800000"/>
            <a:headEnd/>
            <a:tailEnd/>
          </a:ln>
        </p:spPr>
        <p:txBody>
          <a:bodyPr>
            <a:spAutoFit/>
          </a:bodyPr>
          <a:lstStyle/>
          <a:p>
            <a:r>
              <a:rPr lang="en-US" altLang="ko-KR">
                <a:ea typeface="Gulim" pitchFamily="34" charset="-127"/>
              </a:rPr>
              <a:t>Tagged MM Source</a:t>
            </a:r>
            <a:endParaRPr lang="ko-KR" altLang="en-US">
              <a:ea typeface="Gulim" pitchFamily="34" charset="-127"/>
            </a:endParaRPr>
          </a:p>
        </p:txBody>
      </p:sp>
      <p:sp>
        <p:nvSpPr>
          <p:cNvPr id="58396" name="TextBox 27"/>
          <p:cNvSpPr txBox="1">
            <a:spLocks noChangeArrowheads="1"/>
          </p:cNvSpPr>
          <p:nvPr/>
        </p:nvSpPr>
        <p:spPr bwMode="auto">
          <a:xfrm>
            <a:off x="2928938" y="37861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7" name="TextBox 28"/>
          <p:cNvSpPr txBox="1">
            <a:spLocks noChangeArrowheads="1"/>
          </p:cNvSpPr>
          <p:nvPr/>
        </p:nvSpPr>
        <p:spPr bwMode="auto">
          <a:xfrm>
            <a:off x="5357813" y="3214688"/>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8" name="TextBox 29"/>
          <p:cNvSpPr txBox="1">
            <a:spLocks noChangeArrowheads="1"/>
          </p:cNvSpPr>
          <p:nvPr/>
        </p:nvSpPr>
        <p:spPr bwMode="auto">
          <a:xfrm>
            <a:off x="5286375" y="2214563"/>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9" name="TextBox 30"/>
          <p:cNvSpPr txBox="1">
            <a:spLocks noChangeArrowheads="1"/>
          </p:cNvSpPr>
          <p:nvPr/>
        </p:nvSpPr>
        <p:spPr bwMode="auto">
          <a:xfrm>
            <a:off x="6934200" y="2438400"/>
            <a:ext cx="1219200" cy="646113"/>
          </a:xfrm>
          <a:prstGeom prst="rect">
            <a:avLst/>
          </a:prstGeom>
          <a:noFill/>
          <a:ln w="9525">
            <a:noFill/>
            <a:miter lim="800000"/>
            <a:headEnd/>
            <a:tailEnd/>
          </a:ln>
        </p:spPr>
        <p:txBody>
          <a:bodyPr>
            <a:spAutoFit/>
          </a:bodyPr>
          <a:lstStyle/>
          <a:p>
            <a:r>
              <a:rPr lang="en-US" altLang="ko-KR">
                <a:ea typeface="Gulim" pitchFamily="34" charset="-127"/>
              </a:rPr>
              <a:t>Text/ Grammar</a:t>
            </a:r>
            <a:endParaRPr lang="ko-KR" altLang="en-US">
              <a:ea typeface="Gulim" pitchFamily="34" charset="-127"/>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Gigapixel</a:t>
            </a:r>
            <a:endParaRPr lang="en-US" dirty="0"/>
          </a:p>
        </p:txBody>
      </p:sp>
      <p:sp>
        <p:nvSpPr>
          <p:cNvPr id="4" name="Footer Placeholder 3"/>
          <p:cNvSpPr>
            <a:spLocks noGrp="1"/>
          </p:cNvSpPr>
          <p:nvPr>
            <p:ph type="ftr" sz="quarter" idx="11"/>
          </p:nvPr>
        </p:nvSpPr>
        <p:spPr/>
        <p:txBody>
          <a:bodyPr/>
          <a:lstStyle/>
          <a:p>
            <a:r>
              <a:rPr lang="de-DE" smtClean="0"/>
              <a:t>ETD 2010, June 16-18, Austin, TX</a:t>
            </a:r>
            <a:endParaRPr lang="en-US"/>
          </a:p>
        </p:txBody>
      </p:sp>
      <p:sp>
        <p:nvSpPr>
          <p:cNvPr id="5" name="Slide Number Placeholder 4"/>
          <p:cNvSpPr>
            <a:spLocks noGrp="1"/>
          </p:cNvSpPr>
          <p:nvPr>
            <p:ph type="sldNum" sz="quarter" idx="12"/>
          </p:nvPr>
        </p:nvSpPr>
        <p:spPr/>
        <p:txBody>
          <a:bodyPr/>
          <a:lstStyle/>
          <a:p>
            <a:fld id="{42300977-AE75-49EA-9A99-EB62F75FE61C}" type="slidenum">
              <a:rPr lang="en-US" smtClean="0"/>
              <a:pPr/>
              <a:t>233</a:t>
            </a:fld>
            <a:endParaRPr lang="en-US"/>
          </a:p>
        </p:txBody>
      </p:sp>
      <p:pic>
        <p:nvPicPr>
          <p:cNvPr id="3074" name="Picture 2" descr="C:\Users\seungwon\Documents\My Dropbox\ETD gigapixel\Data Collected\Pictures\participant-4-Gigapixel\IMG_2492.JPG"/>
          <p:cNvPicPr>
            <a:picLocks noGrp="1" noChangeAspect="1" noChangeArrowheads="1"/>
          </p:cNvPicPr>
          <p:nvPr>
            <p:ph idx="1"/>
          </p:nvPr>
        </p:nvPicPr>
        <p:blipFill>
          <a:blip r:embed="rId3" cstate="print"/>
          <a:srcRect/>
          <a:stretch>
            <a:fillRect/>
          </a:stretch>
        </p:blipFill>
        <p:spPr bwMode="auto">
          <a:xfrm>
            <a:off x="990600" y="1154112"/>
            <a:ext cx="7198784" cy="5399088"/>
          </a:xfrm>
          <a:prstGeom prst="rect">
            <a:avLst/>
          </a:prstGeom>
          <a:noFill/>
        </p:spPr>
      </p:pic>
      <p:sp>
        <p:nvSpPr>
          <p:cNvPr id="7" name="Rounded Rectangular Callout 6"/>
          <p:cNvSpPr/>
          <p:nvPr/>
        </p:nvSpPr>
        <p:spPr>
          <a:xfrm>
            <a:off x="304800" y="838200"/>
            <a:ext cx="2667000" cy="1066800"/>
          </a:xfrm>
          <a:prstGeom prst="wedgeRoundRectCallout">
            <a:avLst>
              <a:gd name="adj1" fmla="val 39639"/>
              <a:gd name="adj2" fmla="val 118450"/>
              <a:gd name="adj3" fmla="val 16667"/>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latin typeface="Arial" pitchFamily="34" charset="0"/>
                <a:cs typeface="Arial" pitchFamily="34" charset="0"/>
              </a:rPr>
              <a:t>5 x 10 monitors</a:t>
            </a:r>
          </a:p>
          <a:p>
            <a:r>
              <a:rPr lang="en-US" dirty="0" smtClean="0">
                <a:solidFill>
                  <a:schemeClr val="bg1"/>
                </a:solidFill>
                <a:latin typeface="Arial" pitchFamily="34" charset="0"/>
                <a:cs typeface="Arial" pitchFamily="34" charset="0"/>
              </a:rPr>
              <a:t>All pages shown, grouped by chapter</a:t>
            </a:r>
            <a:endParaRPr lang="en-US" dirty="0">
              <a:solidFill>
                <a:schemeClr val="bg1"/>
              </a:solidFill>
              <a:latin typeface="Arial" pitchFamily="34" charset="0"/>
              <a:cs typeface="Arial" pitchFamily="34" charset="0"/>
            </a:endParaRPr>
          </a:p>
        </p:txBody>
      </p:sp>
      <p:sp>
        <p:nvSpPr>
          <p:cNvPr id="8" name="Rounded Rectangular Callout 7"/>
          <p:cNvSpPr/>
          <p:nvPr/>
        </p:nvSpPr>
        <p:spPr>
          <a:xfrm>
            <a:off x="4572000" y="3886200"/>
            <a:ext cx="2438400" cy="1295400"/>
          </a:xfrm>
          <a:prstGeom prst="wedgeRoundRectCallout">
            <a:avLst>
              <a:gd name="adj1" fmla="val 6878"/>
              <a:gd name="adj2" fmla="val -108575"/>
              <a:gd name="adj3" fmla="val 16667"/>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latin typeface="Arial" pitchFamily="34" charset="0"/>
                <a:cs typeface="Arial" pitchFamily="34" charset="0"/>
              </a:rPr>
              <a:t>A handheld device to move pages</a:t>
            </a:r>
            <a:endParaRPr lang="en-US" dirty="0">
              <a:solidFill>
                <a:schemeClr val="bg1"/>
              </a:solidFill>
              <a:latin typeface="Arial" pitchFamily="34" charset="0"/>
              <a:cs typeface="Arial" pitchFamily="34" charset="0"/>
            </a:endParaRPr>
          </a:p>
        </p:txBody>
      </p:sp>
      <p:sp>
        <p:nvSpPr>
          <p:cNvPr id="9" name="Rounded Rectangular Callout 8"/>
          <p:cNvSpPr/>
          <p:nvPr/>
        </p:nvSpPr>
        <p:spPr>
          <a:xfrm>
            <a:off x="1219200" y="4800600"/>
            <a:ext cx="2438400" cy="1295400"/>
          </a:xfrm>
          <a:prstGeom prst="wedgeRoundRectCallout">
            <a:avLst>
              <a:gd name="adj1" fmla="val 53378"/>
              <a:gd name="adj2" fmla="val -88810"/>
              <a:gd name="adj3" fmla="val 16667"/>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latin typeface="Arial" pitchFamily="34" charset="0"/>
                <a:cs typeface="Arial" pitchFamily="34" charset="0"/>
              </a:rPr>
              <a:t>Notepad, Post-It on a rolling desk</a:t>
            </a:r>
            <a:endParaRPr lang="en-US"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bg/>
                                          </p:spTgt>
                                        </p:tgtEl>
                                        <p:attrNameLst>
                                          <p:attrName>style.visibility</p:attrName>
                                        </p:attrNameLst>
                                      </p:cBhvr>
                                      <p:to>
                                        <p:strVal val="visible"/>
                                      </p:to>
                                    </p:set>
                                    <p:animEffect transition="in" filter="fade">
                                      <p:cBhvr>
                                        <p:cTn id="26" dur="500"/>
                                        <p:tgtEl>
                                          <p:spTgt spid="9">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P spid="9" grpId="0" build="allAtOnce"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234</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smtClean="0"/>
              <a:t>Supporting</a:t>
            </a:r>
          </a:p>
          <a:p>
            <a:r>
              <a:rPr lang="en-US" sz="2400" dirty="0" smtClean="0"/>
              <a:t>Scholarship</a:t>
            </a:r>
          </a:p>
          <a:p>
            <a:r>
              <a:rPr lang="en-US" sz="2400" dirty="0" smtClean="0"/>
              <a:t>About Humans</a:t>
            </a:r>
          </a:p>
          <a:p>
            <a:r>
              <a:rPr lang="en-US" sz="2400" dirty="0" smtClean="0"/>
              <a:t>Through</a:t>
            </a:r>
          </a:p>
          <a:p>
            <a:r>
              <a:rPr lang="en-US" sz="2400" dirty="0" smtClean="0"/>
              <a:t>Content &amp;</a:t>
            </a:r>
          </a:p>
          <a:p>
            <a:r>
              <a:rPr lang="en-US" sz="2400" dirty="0" smtClean="0"/>
              <a:t>Services</a:t>
            </a:r>
            <a:endParaRPr lang="en-US" sz="2400" dirty="0"/>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smtClean="0"/>
              <a:t>Content</a:t>
            </a:r>
            <a:endParaRPr lang="en-US" sz="3600" dirty="0"/>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smtClean="0"/>
              <a:t>Services</a:t>
            </a:r>
            <a:endParaRPr lang="en-US" sz="3600" dirty="0"/>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smtClean="0"/>
              <a:t>Scholarship</a:t>
            </a:r>
            <a:endParaRPr lang="en-US" sz="3600" dirty="0"/>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smtClean="0"/>
              <a:t>Humans/</a:t>
            </a:r>
          </a:p>
          <a:p>
            <a:r>
              <a:rPr lang="en-US" sz="3600" dirty="0" smtClean="0"/>
              <a:t>Humanities</a:t>
            </a:r>
            <a:endParaRPr lang="en-US" sz="3600" dirty="0"/>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smtClean="0"/>
              <a:t>DL curriculum</a:t>
            </a:r>
          </a:p>
          <a:p>
            <a:r>
              <a:rPr lang="en-US" dirty="0" smtClean="0"/>
              <a:t>Ensemble</a:t>
            </a:r>
          </a:p>
          <a:p>
            <a:r>
              <a:rPr lang="en-US" dirty="0" smtClean="0"/>
              <a:t>Living In the </a:t>
            </a:r>
            <a:r>
              <a:rPr lang="en-US" dirty="0" err="1" smtClean="0"/>
              <a:t>KnowlEdge</a:t>
            </a:r>
            <a:endParaRPr lang="en-US" dirty="0" smtClean="0"/>
          </a:p>
          <a:p>
            <a:r>
              <a:rPr lang="en-US" dirty="0" smtClean="0"/>
              <a:t>  Society (LIKES): Book,</a:t>
            </a:r>
          </a:p>
          <a:p>
            <a:r>
              <a:rPr lang="en-US" dirty="0" smtClean="0"/>
              <a:t>  Part on Humanities</a:t>
            </a:r>
            <a:endParaRPr lang="en-US" dirty="0"/>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smtClean="0"/>
              <a:t>DLs:</a:t>
            </a:r>
          </a:p>
          <a:p>
            <a:r>
              <a:rPr lang="en-US" dirty="0" err="1" smtClean="0"/>
              <a:t>CTRnet</a:t>
            </a:r>
            <a:endParaRPr lang="en-US" dirty="0" smtClean="0"/>
          </a:p>
          <a:p>
            <a:r>
              <a:rPr lang="en-US" dirty="0" smtClean="0"/>
              <a:t>Ensemble</a:t>
            </a:r>
          </a:p>
          <a:p>
            <a:r>
              <a:rPr lang="en-US" dirty="0" smtClean="0"/>
              <a:t>ETANA</a:t>
            </a:r>
          </a:p>
          <a:p>
            <a:r>
              <a:rPr lang="en-US" dirty="0" smtClean="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smtClean="0"/>
              <a:t>Flattening</a:t>
            </a:r>
          </a:p>
          <a:p>
            <a:r>
              <a:rPr lang="en-US" dirty="0" smtClean="0"/>
              <a:t> (cooperation,</a:t>
            </a:r>
          </a:p>
          <a:p>
            <a:r>
              <a:rPr lang="en-US" dirty="0" smtClean="0"/>
              <a:t>   collaboration)</a:t>
            </a:r>
          </a:p>
          <a:p>
            <a:r>
              <a:rPr lang="en-US" dirty="0" smtClean="0"/>
              <a:t>Exploring</a:t>
            </a:r>
          </a:p>
          <a:p>
            <a:r>
              <a:rPr lang="en-US" dirty="0" smtClean="0"/>
              <a:t>  (search, browse)</a:t>
            </a:r>
          </a:p>
          <a:p>
            <a:r>
              <a:rPr lang="en-US" dirty="0" smtClean="0"/>
              <a:t>Interoperability</a:t>
            </a:r>
          </a:p>
          <a:p>
            <a:r>
              <a:rPr lang="en-US" dirty="0" smtClean="0"/>
              <a:t>Integration</a:t>
            </a:r>
            <a:endParaRPr lang="en-US" dirty="0"/>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smtClean="0"/>
              <a:t>Digitized</a:t>
            </a:r>
          </a:p>
          <a:p>
            <a:r>
              <a:rPr lang="en-US" dirty="0" smtClean="0"/>
              <a:t>ETDs</a:t>
            </a:r>
          </a:p>
          <a:p>
            <a:r>
              <a:rPr lang="en-US" dirty="0" smtClean="0"/>
              <a:t>Born digital</a:t>
            </a:r>
          </a:p>
          <a:p>
            <a:r>
              <a:rPr lang="en-US" dirty="0" smtClean="0"/>
              <a:t>  (digital</a:t>
            </a:r>
          </a:p>
          <a:p>
            <a:r>
              <a:rPr lang="en-US" dirty="0" smtClean="0"/>
              <a:t>   natives)</a:t>
            </a:r>
            <a:endParaRPr lang="en-US" dirty="0"/>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smtClean="0"/>
              <a:t>Needs</a:t>
            </a:r>
          </a:p>
          <a:p>
            <a:r>
              <a:rPr lang="en-US" dirty="0" smtClean="0"/>
              <a:t>Areas</a:t>
            </a:r>
          </a:p>
          <a:p>
            <a:r>
              <a:rPr lang="en-US" dirty="0" smtClean="0"/>
              <a:t>Approach</a:t>
            </a:r>
            <a:endParaRPr lang="en-US" dirty="0"/>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235</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757738"/>
            <a:ext cx="7848600" cy="1757362"/>
          </a:xfrm>
        </p:spPr>
      </p:pic>
      <p:sp>
        <p:nvSpPr>
          <p:cNvPr id="17412" name="Rectangle 8"/>
          <p:cNvSpPr>
            <a:spLocks noGrp="1" noChangeArrowheads="1"/>
          </p:cNvSpPr>
          <p:nvPr>
            <p:ph type="body" sz="half" idx="1"/>
          </p:nvPr>
        </p:nvSpPr>
        <p:spPr>
          <a:xfrm>
            <a:off x="457200" y="1371600"/>
            <a:ext cx="8001000" cy="3505200"/>
          </a:xfrm>
        </p:spPr>
        <p:txBody>
          <a:bodyPr/>
          <a:lstStyle/>
          <a:p>
            <a:pPr eaLnBrk="1" hangingPunct="1">
              <a:spcBef>
                <a:spcPct val="50000"/>
              </a:spcBef>
            </a:pPr>
            <a:r>
              <a:rPr lang="en-US" sz="2800" dirty="0" smtClean="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p:txBody>
          <a:bodyPr/>
          <a:lstStyle/>
          <a:p>
            <a:pPr eaLnBrk="1" hangingPunct="1">
              <a:defRPr/>
            </a:pPr>
            <a:r>
              <a:rPr lang="en-US" smtClean="0">
                <a:solidFill>
                  <a:schemeClr val="tx1"/>
                </a:solidFill>
              </a:rPr>
              <a:t>Crisis, Tragedy, and Recovery</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p:spPr>
        <p:txBody>
          <a:bodyPr/>
          <a:lstStyle/>
          <a:p>
            <a:fld id="{9EB3E34B-FCC2-4628-AA6B-4B09DD95EF1A}" type="slidenum">
              <a:rPr lang="en-US" smtClean="0"/>
              <a:pPr/>
              <a:t>236</a:t>
            </a:fld>
            <a:endParaRPr lang="en-US" smtClean="0"/>
          </a:p>
        </p:txBody>
      </p:sp>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7086600" y="51054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a:t>
            </a: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237</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1750" y="304800"/>
            <a:ext cx="9175750" cy="461963"/>
          </a:xfrm>
          <a:prstGeom prst="rect">
            <a:avLst/>
          </a:prstGeom>
          <a:noFill/>
          <a:ln w="9525">
            <a:noFill/>
            <a:miter lim="800000"/>
            <a:headEnd/>
            <a:tailEnd/>
          </a:ln>
        </p:spPr>
        <p:txBody>
          <a:bodyPr wrap="none">
            <a:spAutoFit/>
          </a:bodyPr>
          <a:lstStyle/>
          <a:p>
            <a:pPr algn="ctr"/>
            <a:r>
              <a:rPr lang="en-US" sz="2400"/>
              <a:t>Haiti Photographs, Content Based Image Retrieval Evaluation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smtClean="0">
                <a:ea typeface="ＭＳ Ｐゴシック" pitchFamily="34" charset="-128"/>
              </a:rPr>
              <a:t>An ontology is</a:t>
            </a:r>
          </a:p>
          <a:p>
            <a:pPr lvl="1"/>
            <a:r>
              <a:rPr lang="en-US" dirty="0" smtClean="0">
                <a:ea typeface="ＭＳ Ｐゴシック" pitchFamily="34" charset="-128"/>
              </a:rPr>
              <a:t>Collection of words and phrases</a:t>
            </a:r>
          </a:p>
          <a:p>
            <a:pPr lvl="1"/>
            <a:r>
              <a:rPr lang="en-US" dirty="0" smtClean="0">
                <a:ea typeface="ＭＳ Ｐゴシック" pitchFamily="34" charset="-128"/>
              </a:rPr>
              <a:t>Graph of relationships, sometimes mostly hierarchical as in a taxonomy</a:t>
            </a:r>
          </a:p>
          <a:p>
            <a:pPr lvl="1"/>
            <a:r>
              <a:rPr lang="en-US" dirty="0" smtClean="0">
                <a:ea typeface="ＭＳ Ｐゴシック" pitchFamily="34" charset="-128"/>
              </a:rPr>
              <a:t>Covering the key concepts and terms in the discipline</a:t>
            </a:r>
          </a:p>
          <a:p>
            <a:pPr lvl="1"/>
            <a:r>
              <a:rPr lang="en-US" dirty="0" smtClean="0">
                <a:ea typeface="ＭＳ Ｐゴシック" pitchFamily="34" charset="-128"/>
              </a:rPr>
              <a:t>Supporting differing views on the field</a:t>
            </a:r>
          </a:p>
          <a:p>
            <a:r>
              <a:rPr lang="en-US" dirty="0" smtClean="0">
                <a:ea typeface="ＭＳ Ｐゴシック" pitchFamily="34" charset="-128"/>
              </a:rPr>
              <a:t>Purposes</a:t>
            </a:r>
          </a:p>
          <a:p>
            <a:pPr lvl="1"/>
            <a:r>
              <a:rPr lang="en-US" dirty="0" smtClean="0">
                <a:ea typeface="ＭＳ Ｐゴシック" pitchFamily="34" charset="-128"/>
              </a:rPr>
              <a:t>Describes documents</a:t>
            </a:r>
          </a:p>
          <a:p>
            <a:pPr lvl="2"/>
            <a:r>
              <a:rPr lang="en-US" dirty="0" smtClean="0">
                <a:ea typeface="ＭＳ Ｐゴシック" pitchFamily="34" charset="-128"/>
              </a:rPr>
              <a:t>As tags, descriptors, keywords</a:t>
            </a:r>
          </a:p>
          <a:p>
            <a:pPr lvl="1"/>
            <a:r>
              <a:rPr lang="en-US" dirty="0" smtClean="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smtClean="0"/>
              <a:t>CTR Ontology</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smtClean="0"/>
              <a:t>World Lit.: 24hr / 7day / from desktop</a:t>
            </a:r>
          </a:p>
          <a:p>
            <a:pPr eaLnBrk="1" hangingPunct="1">
              <a:spcBef>
                <a:spcPct val="10000"/>
              </a:spcBef>
            </a:pPr>
            <a:r>
              <a:rPr lang="en-US" smtClean="0"/>
              <a:t>Integrated “super” information systems: 5S: Table of related areas and their coverage</a:t>
            </a:r>
          </a:p>
          <a:p>
            <a:pPr eaLnBrk="1" hangingPunct="1">
              <a:spcBef>
                <a:spcPct val="10000"/>
              </a:spcBef>
            </a:pPr>
            <a:r>
              <a:rPr lang="en-US" smtClean="0"/>
              <a:t>Ubiquitous, Higher Quality, Lower Cost </a:t>
            </a:r>
          </a:p>
          <a:p>
            <a:pPr eaLnBrk="1" hangingPunct="1">
              <a:spcBef>
                <a:spcPct val="10000"/>
              </a:spcBef>
            </a:pPr>
            <a:r>
              <a:rPr lang="en-US" smtClean="0"/>
              <a:t>Education, Knowledge Sharing, Discovery</a:t>
            </a:r>
          </a:p>
          <a:p>
            <a:pPr eaLnBrk="1" hangingPunct="1">
              <a:spcBef>
                <a:spcPct val="10000"/>
              </a:spcBef>
            </a:pPr>
            <a:r>
              <a:rPr lang="en-US" smtClean="0"/>
              <a:t>Disintermediation -&gt; Collaboration </a:t>
            </a:r>
          </a:p>
          <a:p>
            <a:pPr eaLnBrk="1" hangingPunct="1">
              <a:spcBef>
                <a:spcPct val="10000"/>
              </a:spcBef>
            </a:pPr>
            <a:r>
              <a:rPr lang="en-US" smtClean="0"/>
              <a:t>Universities Reclaim Property</a:t>
            </a:r>
          </a:p>
          <a:p>
            <a:pPr eaLnBrk="1" hangingPunct="1">
              <a:spcBef>
                <a:spcPct val="10000"/>
              </a:spcBef>
            </a:pPr>
            <a:r>
              <a:rPr lang="en-US" smtClean="0"/>
              <a:t>Interactive Courseware, Student Works</a:t>
            </a:r>
          </a:p>
          <a:p>
            <a:pPr eaLnBrk="1" hangingPunct="1">
              <a:spcBef>
                <a:spcPct val="10000"/>
              </a:spcBef>
            </a:pPr>
            <a:r>
              <a:rPr lang="en-US" smtClean="0"/>
              <a:t>Scalable, Sustainable, Usable, Useful</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240</a:t>
            </a:fld>
            <a:endParaRPr lang="en-US" smtClean="0"/>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735138" cy="641350"/>
          </a:xfrm>
          <a:prstGeom prst="rect">
            <a:avLst/>
          </a:prstGeom>
          <a:noFill/>
          <a:ln w="9525">
            <a:noFill/>
            <a:miter lim="800000"/>
            <a:headEnd/>
            <a:tailEnd/>
          </a:ln>
        </p:spPr>
        <p:txBody>
          <a:bodyPr wrap="none" lIns="151522" tIns="75760" rIns="151522" bIns="75760">
            <a:spAutoFit/>
          </a:bodyPr>
          <a:lstStyle/>
          <a:p>
            <a:pPr defTabSz="1516063"/>
            <a:r>
              <a:rPr lang="en-US" sz="1600"/>
              <a:t>Social network</a:t>
            </a:r>
          </a:p>
          <a:p>
            <a:pPr defTabSz="1516063"/>
            <a:r>
              <a:rPr lang="en-US" sz="1600"/>
              <a:t>applications</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p:oleObj spid="_x0000_s572418" name="Bitmap Image" r:id="rId6" imgW="7000000" imgH="5095238" progId="PBrush">
                <p:embed/>
              </p:oleObj>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7"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8"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9"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0"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241</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242</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61938" y="617538"/>
            <a:ext cx="8229600" cy="1066800"/>
          </a:xfrm>
        </p:spPr>
        <p:txBody>
          <a:bodyPr/>
          <a:lstStyle/>
          <a:p>
            <a:r>
              <a:rPr lang="en-US" dirty="0" smtClean="0"/>
              <a:t>Preliminary Web Data Analysis</a:t>
            </a:r>
          </a:p>
        </p:txBody>
      </p:sp>
      <p:graphicFrame>
        <p:nvGraphicFramePr>
          <p:cNvPr id="4" name="Content Placeholder 3"/>
          <p:cNvGraphicFramePr>
            <a:graphicFrameLocks noGrp="1"/>
          </p:cNvGraphicFramePr>
          <p:nvPr>
            <p:ph idx="1"/>
          </p:nvPr>
        </p:nvGraphicFramePr>
        <p:xfrm>
          <a:off x="-990600" y="3256721"/>
          <a:ext cx="10668000" cy="3601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rved Down Arrow 4"/>
          <p:cNvSpPr/>
          <p:nvPr/>
        </p:nvSpPr>
        <p:spPr>
          <a:xfrm flipH="1">
            <a:off x="838200" y="1905000"/>
            <a:ext cx="5029200" cy="1524000"/>
          </a:xfrm>
          <a:prstGeom prst="curvedDownArrow">
            <a:avLst>
              <a:gd name="adj1" fmla="val 30031"/>
              <a:gd name="adj2" fmla="val 52369"/>
              <a:gd name="adj3" fmla="val 27744"/>
            </a:avLst>
          </a:prstGeom>
          <a:gradFill flip="none" rotWithShape="1">
            <a:gsLst>
              <a:gs pos="0">
                <a:srgbClr val="734B9C"/>
              </a:gs>
              <a:gs pos="50000">
                <a:srgbClr val="654A99"/>
              </a:gs>
              <a:gs pos="100000">
                <a:srgbClr val="465B9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6" name="TextBox 5"/>
          <p:cNvSpPr txBox="1"/>
          <p:nvPr/>
        </p:nvSpPr>
        <p:spPr>
          <a:xfrm>
            <a:off x="1905000" y="2209800"/>
            <a:ext cx="2819400" cy="1200150"/>
          </a:xfrm>
          <a:custGeom>
            <a:avLst/>
            <a:gdLst>
              <a:gd name="connsiteX0" fmla="*/ 221342 w 2057400"/>
              <a:gd name="connsiteY0" fmla="*/ 0 h 1328023"/>
              <a:gd name="connsiteX1" fmla="*/ 2057400 w 2057400"/>
              <a:gd name="connsiteY1" fmla="*/ 0 h 1328023"/>
              <a:gd name="connsiteX2" fmla="*/ 2057400 w 2057400"/>
              <a:gd name="connsiteY2" fmla="*/ 0 h 1328023"/>
              <a:gd name="connsiteX3" fmla="*/ 2057400 w 2057400"/>
              <a:gd name="connsiteY3" fmla="*/ 0 h 1328023"/>
              <a:gd name="connsiteX4" fmla="*/ 2057400 w 2057400"/>
              <a:gd name="connsiteY4" fmla="*/ 1106681 h 1328023"/>
              <a:gd name="connsiteX5" fmla="*/ 1992570 w 2057400"/>
              <a:gd name="connsiteY5" fmla="*/ 1263193 h 1328023"/>
              <a:gd name="connsiteX6" fmla="*/ 1836057 w 2057400"/>
              <a:gd name="connsiteY6" fmla="*/ 1328023 h 1328023"/>
              <a:gd name="connsiteX7" fmla="*/ 0 w 2057400"/>
              <a:gd name="connsiteY7" fmla="*/ 1328023 h 1328023"/>
              <a:gd name="connsiteX8" fmla="*/ 0 w 2057400"/>
              <a:gd name="connsiteY8" fmla="*/ 1328023 h 1328023"/>
              <a:gd name="connsiteX9" fmla="*/ 0 w 2057400"/>
              <a:gd name="connsiteY9" fmla="*/ 1328023 h 1328023"/>
              <a:gd name="connsiteX10" fmla="*/ 0 w 2057400"/>
              <a:gd name="connsiteY10" fmla="*/ 221342 h 1328023"/>
              <a:gd name="connsiteX11" fmla="*/ 64830 w 2057400"/>
              <a:gd name="connsiteY11" fmla="*/ 64830 h 1328023"/>
              <a:gd name="connsiteX12" fmla="*/ 221343 w 2057400"/>
              <a:gd name="connsiteY12" fmla="*/ 1 h 1328023"/>
              <a:gd name="connsiteX13" fmla="*/ 221342 w 2057400"/>
              <a:gd name="connsiteY13" fmla="*/ 0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7400" h="1328023">
                <a:moveTo>
                  <a:pt x="221342" y="0"/>
                </a:moveTo>
                <a:lnTo>
                  <a:pt x="2057400" y="0"/>
                </a:lnTo>
                <a:lnTo>
                  <a:pt x="2057400" y="0"/>
                </a:lnTo>
                <a:lnTo>
                  <a:pt x="2057400" y="0"/>
                </a:lnTo>
                <a:lnTo>
                  <a:pt x="2057400" y="1106681"/>
                </a:lnTo>
                <a:cubicBezTo>
                  <a:pt x="2057400" y="1165385"/>
                  <a:pt x="2034080" y="1221684"/>
                  <a:pt x="1992570" y="1263193"/>
                </a:cubicBezTo>
                <a:cubicBezTo>
                  <a:pt x="1951060" y="1304703"/>
                  <a:pt x="1894761" y="1328023"/>
                  <a:pt x="1836057" y="1328023"/>
                </a:cubicBezTo>
                <a:lnTo>
                  <a:pt x="0" y="1328023"/>
                </a:lnTo>
                <a:lnTo>
                  <a:pt x="0" y="1328023"/>
                </a:lnTo>
                <a:lnTo>
                  <a:pt x="0" y="1328023"/>
                </a:lnTo>
                <a:lnTo>
                  <a:pt x="0" y="221342"/>
                </a:lnTo>
                <a:cubicBezTo>
                  <a:pt x="0" y="162638"/>
                  <a:pt x="23320" y="106339"/>
                  <a:pt x="64830" y="64830"/>
                </a:cubicBezTo>
                <a:cubicBezTo>
                  <a:pt x="106340" y="23320"/>
                  <a:pt x="162639" y="1"/>
                  <a:pt x="221343" y="1"/>
                </a:cubicBezTo>
                <a:lnTo>
                  <a:pt x="221342" y="0"/>
                </a:lnTo>
                <a:close/>
              </a:path>
            </a:pathLst>
          </a:cu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2400" dirty="0">
                <a:solidFill>
                  <a:srgbClr val="C00000"/>
                </a:solidFill>
              </a:rPr>
              <a:t>Revise seeds if poor preliminary data</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smtClean="0"/>
              <a:t>Data Cleaning, Extracting, Filtering, Storytelling</a:t>
            </a:r>
            <a:endParaRPr lang="en-US" dirty="0"/>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Goal: Discover relationships between tragic events.</a:t>
            </a:r>
          </a:p>
          <a:p>
            <a:pPr lvl="1"/>
            <a:r>
              <a:rPr lang="en-US" dirty="0" smtClean="0"/>
              <a:t>Examples: Shooting, study pressure, and mental disorders</a:t>
            </a:r>
          </a:p>
          <a:p>
            <a:pPr lvl="1"/>
            <a:endParaRPr lang="en-US" dirty="0" smtClean="0"/>
          </a:p>
          <a:p>
            <a:pPr lvl="1"/>
            <a:endParaRPr lang="en-US" dirty="0" smtClean="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smtClean="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smtClean="0"/>
                  <a:t>formatting</a:t>
                </a:r>
                <a:endParaRPr lang="en-US" sz="1400" kern="1200" dirty="0"/>
              </a:p>
            </p:txBody>
          </p:sp>
        </p:grpSp>
      </p:gr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5"/>
          <p:cNvSpPr>
            <a:spLocks noGrp="1"/>
          </p:cNvSpPr>
          <p:nvPr>
            <p:ph type="sldNum" sz="quarter" idx="12"/>
          </p:nvPr>
        </p:nvSpPr>
        <p:spPr>
          <a:noFill/>
        </p:spPr>
        <p:txBody>
          <a:bodyPr/>
          <a:lstStyle/>
          <a:p>
            <a:fld id="{1769CDDE-06AB-46ED-95F6-43D97CF1B60B}" type="slidenum">
              <a:rPr lang="en-US" smtClean="0"/>
              <a:pPr/>
              <a:t>246</a:t>
            </a:fld>
            <a:endParaRPr lang="en-US" smtClean="0"/>
          </a:p>
        </p:txBody>
      </p:sp>
      <p:sp>
        <p:nvSpPr>
          <p:cNvPr id="231427" name="Rectangle 2"/>
          <p:cNvSpPr>
            <a:spLocks noGrp="1" noChangeArrowheads="1"/>
          </p:cNvSpPr>
          <p:nvPr>
            <p:ph type="title"/>
          </p:nvPr>
        </p:nvSpPr>
        <p:spPr/>
        <p:txBody>
          <a:bodyPr/>
          <a:lstStyle/>
          <a:p>
            <a:pPr eaLnBrk="1" hangingPunct="1"/>
            <a:r>
              <a:rPr lang="en-US" smtClean="0"/>
              <a:t>Outline – Part 3</a:t>
            </a:r>
          </a:p>
        </p:txBody>
      </p:sp>
      <p:sp>
        <p:nvSpPr>
          <p:cNvPr id="23142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b="1" u="sng" smtClean="0"/>
              <a:t>Ch. 13: Quality</a:t>
            </a:r>
          </a:p>
          <a:p>
            <a:pPr lvl="1" eaLnBrk="1" hangingPunct="1">
              <a:lnSpc>
                <a:spcPct val="80000"/>
              </a:lnSpc>
            </a:pPr>
            <a:r>
              <a:rPr lang="en-US"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247</a:t>
            </a:fld>
            <a:endParaRPr lang="en-US" smtClean="0"/>
          </a:p>
        </p:txBody>
      </p:sp>
      <p:sp>
        <p:nvSpPr>
          <p:cNvPr id="232451" name="Rectangle 2"/>
          <p:cNvSpPr>
            <a:spLocks noGrp="1" noChangeArrowheads="1"/>
          </p:cNvSpPr>
          <p:nvPr>
            <p:ph type="title"/>
          </p:nvPr>
        </p:nvSpPr>
        <p:spPr/>
        <p:txBody>
          <a:bodyPr/>
          <a:lstStyle/>
          <a:p>
            <a:pPr eaLnBrk="1" hangingPunct="1"/>
            <a:r>
              <a:rPr lang="en-US" smtClean="0"/>
              <a:t>Chapter 13 Overview</a:t>
            </a:r>
          </a:p>
        </p:txBody>
      </p:sp>
      <p:sp>
        <p:nvSpPr>
          <p:cNvPr id="232452" name="Rectangle 3"/>
          <p:cNvSpPr>
            <a:spLocks noGrp="1" noChangeArrowheads="1"/>
          </p:cNvSpPr>
          <p:nvPr>
            <p:ph type="body" idx="1"/>
          </p:nvPr>
        </p:nvSpPr>
        <p:spPr/>
        <p:txBody>
          <a:bodyPr/>
          <a:lstStyle/>
          <a:p>
            <a:pPr eaLnBrk="1" hangingPunct="1"/>
            <a:r>
              <a:rPr lang="en-US" smtClean="0"/>
              <a:t>Information life cycle</a:t>
            </a:r>
          </a:p>
          <a:p>
            <a:pPr eaLnBrk="1" hangingPunct="1"/>
            <a:r>
              <a:rPr lang="en-US" smtClean="0"/>
              <a:t>Dimensions, Indicators</a:t>
            </a:r>
          </a:p>
          <a:p>
            <a:pPr eaLnBrk="1" hangingPunct="1"/>
            <a:r>
              <a:rPr lang="en-US" smtClean="0"/>
              <a:t>Definitions</a:t>
            </a:r>
          </a:p>
          <a:p>
            <a:pPr eaLnBrk="1" hangingPunct="1"/>
            <a:r>
              <a:rPr lang="en-US" smtClean="0"/>
              <a:t>Examples</a:t>
            </a:r>
          </a:p>
          <a:p>
            <a:pPr eaLnBrk="1" hangingPunct="1"/>
            <a:r>
              <a:rPr lang="en-US" smtClean="0"/>
              <a:t>Evaluation</a:t>
            </a: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248</a:t>
            </a:fld>
            <a:endParaRPr lang="en-US" smtClean="0"/>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smtClean="0"/>
              <a:t>Describing Quality in</a:t>
            </a:r>
            <a:br>
              <a:rPr lang="en-US" smtClean="0"/>
            </a:br>
            <a:r>
              <a:rPr lang="en-US" smtClean="0"/>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smtClean="0"/>
              <a:t>What’s a “good” digital Library?</a:t>
            </a:r>
          </a:p>
          <a:p>
            <a:pPr lvl="1" eaLnBrk="1" hangingPunct="1"/>
            <a:r>
              <a:rPr lang="en-US" smtClean="0"/>
              <a:t>Central Concept: Quality!</a:t>
            </a:r>
          </a:p>
          <a:p>
            <a:pPr lvl="1" eaLnBrk="1" hangingPunct="1"/>
            <a:r>
              <a:rPr lang="en-US" smtClean="0"/>
              <a:t>Hypotheses of this work:</a:t>
            </a:r>
          </a:p>
          <a:p>
            <a:pPr lvl="2" eaLnBrk="1" hangingPunct="1"/>
            <a:r>
              <a:rPr lang="en-US" smtClean="0"/>
              <a:t>Formal theory can help to define “what’s a good digital library” by:</a:t>
            </a:r>
          </a:p>
          <a:p>
            <a:pPr lvl="2" eaLnBrk="1" hangingPunct="1"/>
            <a:r>
              <a:rPr lang="en-US" smtClean="0"/>
              <a:t>New formalizations of quality indicators  for DLs  within our 5S framework</a:t>
            </a:r>
          </a:p>
          <a:p>
            <a:pPr lvl="2" eaLnBrk="1" hangingPunct="1"/>
            <a:r>
              <a:rPr lang="en-US" smtClean="0"/>
              <a:t>Contextualizing these measures within the Information Life Cycle</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249</a:t>
            </a:fld>
            <a:endParaRPr lang="en-US" smtClean="0"/>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smtClean="0"/>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p:oleObj spid="_x0000_s28674" name="Document" r:id="rId4" imgW="7480800" imgH="5019840" progId="Word.Document.8">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25</a:t>
            </a:fld>
            <a:endParaRPr lang="en-US" smtClean="0"/>
          </a:p>
        </p:txBody>
      </p:sp>
      <p:sp>
        <p:nvSpPr>
          <p:cNvPr id="56323" name="Rectangle 2"/>
          <p:cNvSpPr>
            <a:spLocks noGrp="1" noChangeArrowheads="1"/>
          </p:cNvSpPr>
          <p:nvPr>
            <p:ph type="title"/>
          </p:nvPr>
        </p:nvSpPr>
        <p:spPr/>
        <p:txBody>
          <a:bodyPr/>
          <a:lstStyle/>
          <a:p>
            <a:pPr eaLnBrk="1" hangingPunct="1"/>
            <a:r>
              <a:rPr lang="en-US" smtClean="0"/>
              <a:t>Libraries of the Future</a:t>
            </a:r>
            <a:br>
              <a:rPr lang="en-US" smtClean="0"/>
            </a:br>
            <a:r>
              <a:rPr lang="en-US" smtClean="0"/>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5"/>
          <p:cNvSpPr>
            <a:spLocks noGrp="1"/>
          </p:cNvSpPr>
          <p:nvPr>
            <p:ph type="sldNum" sz="quarter" idx="12"/>
          </p:nvPr>
        </p:nvSpPr>
        <p:spPr>
          <a:noFill/>
        </p:spPr>
        <p:txBody>
          <a:bodyPr/>
          <a:lstStyle/>
          <a:p>
            <a:fld id="{D53BE075-6CF0-420C-A4C4-4A0A732CBC89}" type="slidenum">
              <a:rPr lang="en-US" smtClean="0"/>
              <a:pPr/>
              <a:t>250</a:t>
            </a:fld>
            <a:endParaRPr lang="en-US" smtClean="0"/>
          </a:p>
        </p:txBody>
      </p:sp>
      <p:sp>
        <p:nvSpPr>
          <p:cNvPr id="234499" name="Rectangle 1026"/>
          <p:cNvSpPr>
            <a:spLocks noGrp="1" noChangeArrowheads="1"/>
          </p:cNvSpPr>
          <p:nvPr>
            <p:ph type="title"/>
          </p:nvPr>
        </p:nvSpPr>
        <p:spPr/>
        <p:txBody>
          <a:bodyPr/>
          <a:lstStyle/>
          <a:p>
            <a:pPr eaLnBrk="1" hangingPunct="1"/>
            <a:r>
              <a:rPr lang="en-US" smtClean="0"/>
              <a:t>Digital Objects: Accessibility</a:t>
            </a:r>
          </a:p>
        </p:txBody>
      </p:sp>
      <p:sp>
        <p:nvSpPr>
          <p:cNvPr id="234500" name="Rectangle 1027"/>
          <p:cNvSpPr>
            <a:spLocks noGrp="1" noChangeArrowheads="1"/>
          </p:cNvSpPr>
          <p:nvPr>
            <p:ph type="body" idx="1"/>
          </p:nvPr>
        </p:nvSpPr>
        <p:spPr/>
        <p:txBody>
          <a:bodyPr/>
          <a:lstStyle/>
          <a:p>
            <a:pPr marL="609600" indent="-609600" eaLnBrk="1" hangingPunct="1"/>
            <a:r>
              <a:rPr lang="en-US" altLang="zh-CN" smtClean="0">
                <a:ea typeface="SimSun" pitchFamily="2" charset="-122"/>
              </a:rPr>
              <a:t>A digital object is </a:t>
            </a:r>
            <a:r>
              <a:rPr lang="en-US" altLang="zh-CN" i="1" smtClean="0">
                <a:ea typeface="SimSun" pitchFamily="2" charset="-122"/>
              </a:rPr>
              <a:t>accessible</a:t>
            </a:r>
            <a:r>
              <a:rPr lang="en-US" altLang="zh-CN" smtClean="0">
                <a:ea typeface="SimSun" pitchFamily="2" charset="-122"/>
              </a:rPr>
              <a:t> by an DL actor or patron, if </a:t>
            </a:r>
          </a:p>
          <a:p>
            <a:pPr marL="609600" indent="-609600" eaLnBrk="1" hangingPunct="1">
              <a:buFont typeface="Wingdings" pitchFamily="2" charset="2"/>
              <a:buAutoNum type="arabicPeriod"/>
            </a:pPr>
            <a:r>
              <a:rPr lang="en-US" altLang="zh-CN" smtClean="0">
                <a:ea typeface="SimSun" pitchFamily="2" charset="-122"/>
              </a:rPr>
              <a:t>it exists in the DL collections</a:t>
            </a:r>
          </a:p>
          <a:p>
            <a:pPr marL="609600" indent="-609600" eaLnBrk="1" hangingPunct="1">
              <a:buFont typeface="Wingdings" pitchFamily="2" charset="2"/>
              <a:buAutoNum type="arabicPeriod"/>
            </a:pPr>
            <a:r>
              <a:rPr lang="en-US" altLang="zh-CN" smtClean="0">
                <a:ea typeface="SimSun" pitchFamily="2" charset="-122"/>
              </a:rPr>
              <a:t>is retrievable from the repository</a:t>
            </a:r>
          </a:p>
          <a:p>
            <a:pPr marL="609600" indent="-609600" eaLnBrk="1" hangingPunct="1">
              <a:buFont typeface="Wingdings" pitchFamily="2" charset="2"/>
              <a:buAutoNum type="arabicPeriod"/>
            </a:pPr>
            <a:r>
              <a:rPr lang="en-US" altLang="zh-CN" smtClean="0">
                <a:ea typeface="SimSun" pitchFamily="2" charset="-122"/>
              </a:rPr>
              <a:t>it is not restricted from access</a:t>
            </a:r>
          </a:p>
          <a:p>
            <a:pPr marL="1104900" lvl="1" indent="-647700" eaLnBrk="1" hangingPunct="1"/>
            <a:r>
              <a:rPr lang="en-US" altLang="zh-CN" smtClean="0">
                <a:ea typeface="SimSun" pitchFamily="2" charset="-122"/>
              </a:rPr>
              <a:t>by metadata on rights</a:t>
            </a:r>
          </a:p>
          <a:p>
            <a:pPr marL="1104900" lvl="1" indent="-647700" eaLnBrk="1" hangingPunct="1"/>
            <a:r>
              <a:rPr lang="en-US" smtClean="0">
                <a:ea typeface="SimSun" pitchFamily="2" charset="-122"/>
              </a:rPr>
              <a:t>For actor or actor’s society</a:t>
            </a: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5"/>
          <p:cNvSpPr>
            <a:spLocks noGrp="1"/>
          </p:cNvSpPr>
          <p:nvPr>
            <p:ph type="sldNum" sz="quarter" idx="12"/>
          </p:nvPr>
        </p:nvSpPr>
        <p:spPr>
          <a:noFill/>
        </p:spPr>
        <p:txBody>
          <a:bodyPr/>
          <a:lstStyle/>
          <a:p>
            <a:fld id="{E52261FA-4D3F-4A42-A2A6-D384E98BD72D}" type="slidenum">
              <a:rPr lang="en-US" smtClean="0"/>
              <a:pPr/>
              <a:t>251</a:t>
            </a:fld>
            <a:endParaRPr lang="en-US" smtClean="0"/>
          </a:p>
        </p:txBody>
      </p:sp>
      <p:sp>
        <p:nvSpPr>
          <p:cNvPr id="235523" name="Rectangle 1026"/>
          <p:cNvSpPr>
            <a:spLocks noGrp="1" noChangeArrowheads="1"/>
          </p:cNvSpPr>
          <p:nvPr>
            <p:ph type="title"/>
          </p:nvPr>
        </p:nvSpPr>
        <p:spPr>
          <a:xfrm>
            <a:off x="381000" y="381000"/>
            <a:ext cx="7772400" cy="1143000"/>
          </a:xfrm>
        </p:spPr>
        <p:txBody>
          <a:bodyPr/>
          <a:lstStyle/>
          <a:p>
            <a:pPr eaLnBrk="1" hangingPunct="1"/>
            <a:r>
              <a:rPr lang="en-US" smtClean="0"/>
              <a:t>Digital Objects: Pertinence</a:t>
            </a:r>
          </a:p>
        </p:txBody>
      </p:sp>
      <p:sp>
        <p:nvSpPr>
          <p:cNvPr id="235524" name="Rectangle 1027"/>
          <p:cNvSpPr>
            <a:spLocks noGrp="1" noChangeArrowheads="1"/>
          </p:cNvSpPr>
          <p:nvPr>
            <p:ph type="body" idx="1"/>
          </p:nvPr>
        </p:nvSpPr>
        <p:spPr>
          <a:xfrm>
            <a:off x="609600" y="1447800"/>
            <a:ext cx="8229600" cy="5181600"/>
          </a:xfrm>
        </p:spPr>
        <p:txBody>
          <a:bodyPr/>
          <a:lstStyle/>
          <a:p>
            <a:pPr eaLnBrk="1" hangingPunct="1"/>
            <a:endParaRPr lang="en-US" sz="2800" smtClean="0"/>
          </a:p>
          <a:p>
            <a:pPr eaLnBrk="1" hangingPunct="1"/>
            <a:r>
              <a:rPr lang="en-US" sz="2800" smtClean="0"/>
              <a:t> Inf(do</a:t>
            </a:r>
            <a:r>
              <a:rPr lang="en-US" sz="2800" baseline="-25000" smtClean="0"/>
              <a:t>i</a:t>
            </a:r>
            <a:r>
              <a:rPr lang="en-US" sz="2800" smtClean="0"/>
              <a:t>)  =  information  carried by a digital object or any of its descriptions</a:t>
            </a:r>
          </a:p>
          <a:p>
            <a:pPr eaLnBrk="1" hangingPunct="1"/>
            <a:r>
              <a:rPr lang="en-US" sz="2800" smtClean="0"/>
              <a:t> IN(ac</a:t>
            </a:r>
            <a:r>
              <a:rPr lang="en-US" sz="2800" baseline="-25000" smtClean="0"/>
              <a:t>j</a:t>
            </a:r>
            <a:r>
              <a:rPr lang="en-US" sz="2800" smtClean="0"/>
              <a:t>) =  information need of an actor </a:t>
            </a:r>
          </a:p>
          <a:p>
            <a:pPr eaLnBrk="1" hangingPunct="1"/>
            <a:r>
              <a:rPr lang="en-US" sz="2800" smtClean="0"/>
              <a:t> Context</a:t>
            </a:r>
            <a:r>
              <a:rPr lang="en-US" sz="2800" baseline="-25000" smtClean="0"/>
              <a:t>jk</a:t>
            </a:r>
            <a:r>
              <a:rPr lang="en-US" sz="2800" smtClean="0"/>
              <a:t> = an amalgam of societal factors which can impact the judgment of pertinence by ac</a:t>
            </a:r>
            <a:r>
              <a:rPr lang="en-US" sz="2800" baseline="-25000" smtClean="0"/>
              <a:t>j</a:t>
            </a:r>
            <a:r>
              <a:rPr lang="en-US" sz="2800" smtClean="0"/>
              <a:t> at time k. </a:t>
            </a:r>
          </a:p>
          <a:p>
            <a:pPr lvl="1" eaLnBrk="1" hangingPunct="1"/>
            <a:r>
              <a:rPr lang="en-US" smtClean="0"/>
              <a:t>Factors include time, place, the actor's history of interaction, task in hand, and factors implicit in the interaction and ambient environment. </a:t>
            </a:r>
          </a:p>
          <a:p>
            <a:pPr eaLnBrk="1" hangingPunct="1">
              <a:buFontTx/>
              <a:buNone/>
            </a:pPr>
            <a:endParaRPr lang="en-US" sz="1800" smtClean="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5"/>
          <p:cNvSpPr>
            <a:spLocks noGrp="1"/>
          </p:cNvSpPr>
          <p:nvPr>
            <p:ph type="sldNum" sz="quarter" idx="12"/>
          </p:nvPr>
        </p:nvSpPr>
        <p:spPr>
          <a:noFill/>
        </p:spPr>
        <p:txBody>
          <a:bodyPr/>
          <a:lstStyle/>
          <a:p>
            <a:fld id="{F5232746-F3B0-4F6B-ABCD-8C187BBD3D1A}" type="slidenum">
              <a:rPr lang="en-US" smtClean="0"/>
              <a:pPr/>
              <a:t>252</a:t>
            </a:fld>
            <a:endParaRPr lang="en-US" smtClean="0"/>
          </a:p>
        </p:txBody>
      </p:sp>
      <p:sp>
        <p:nvSpPr>
          <p:cNvPr id="236547" name="Rectangle 2"/>
          <p:cNvSpPr>
            <a:spLocks noGrp="1" noChangeArrowheads="1"/>
          </p:cNvSpPr>
          <p:nvPr>
            <p:ph type="title"/>
          </p:nvPr>
        </p:nvSpPr>
        <p:spPr/>
        <p:txBody>
          <a:bodyPr/>
          <a:lstStyle/>
          <a:p>
            <a:pPr eaLnBrk="1" hangingPunct="1"/>
            <a:r>
              <a:rPr lang="en-US" smtClean="0"/>
              <a:t>Digital Objects: Pertinence</a:t>
            </a:r>
          </a:p>
        </p:txBody>
      </p:sp>
      <p:sp>
        <p:nvSpPr>
          <p:cNvPr id="236548" name="Rectangle 3"/>
          <p:cNvSpPr>
            <a:spLocks noGrp="1" noChangeArrowheads="1"/>
          </p:cNvSpPr>
          <p:nvPr>
            <p:ph type="body" idx="1"/>
          </p:nvPr>
        </p:nvSpPr>
        <p:spPr>
          <a:xfrm>
            <a:off x="762000" y="1981200"/>
            <a:ext cx="8077200" cy="4235450"/>
          </a:xfrm>
        </p:spPr>
        <p:txBody>
          <a:bodyPr/>
          <a:lstStyle/>
          <a:p>
            <a:pPr eaLnBrk="1" hangingPunct="1"/>
            <a:r>
              <a:rPr lang="en-US" smtClean="0"/>
              <a:t>The pertinence of a digital object to a user ac</a:t>
            </a:r>
            <a:r>
              <a:rPr lang="en-US" baseline="-25000" smtClean="0"/>
              <a:t>j</a:t>
            </a:r>
            <a:r>
              <a:rPr lang="en-US" smtClean="0"/>
              <a:t> is an indicator function Pertinence(do</a:t>
            </a:r>
            <a:r>
              <a:rPr lang="en-US" baseline="-25000" smtClean="0"/>
              <a:t>i</a:t>
            </a:r>
            <a:r>
              <a:rPr lang="en-US" smtClean="0"/>
              <a:t>, ac</a:t>
            </a:r>
            <a:r>
              <a:rPr lang="en-US" baseline="-25000" smtClean="0"/>
              <a:t>j</a:t>
            </a:r>
            <a:r>
              <a:rPr lang="en-US" smtClean="0"/>
              <a:t>): Inf(do</a:t>
            </a:r>
            <a:r>
              <a:rPr lang="en-US" baseline="-25000" smtClean="0"/>
              <a:t>i</a:t>
            </a:r>
            <a:r>
              <a:rPr lang="en-US" smtClean="0"/>
              <a:t>)  </a:t>
            </a:r>
            <a:r>
              <a:rPr lang="en-US" smtClean="0">
                <a:sym typeface="Symbol" pitchFamily="18" charset="2"/>
              </a:rPr>
              <a:t></a:t>
            </a:r>
            <a:r>
              <a:rPr lang="en-US" smtClean="0"/>
              <a:t> IN(ac</a:t>
            </a:r>
            <a:r>
              <a:rPr lang="en-US" baseline="-25000" smtClean="0"/>
              <a:t>j</a:t>
            </a:r>
            <a:r>
              <a:rPr lang="en-US" smtClean="0"/>
              <a:t>) </a:t>
            </a:r>
            <a:r>
              <a:rPr lang="en-US" smtClean="0">
                <a:sym typeface="Symbol" pitchFamily="18" charset="2"/>
              </a:rPr>
              <a:t></a:t>
            </a:r>
            <a:r>
              <a:rPr lang="en-US" smtClean="0"/>
              <a:t> Context</a:t>
            </a:r>
            <a:r>
              <a:rPr lang="en-US" baseline="-25000" smtClean="0"/>
              <a:t>jk</a:t>
            </a:r>
            <a:r>
              <a:rPr lang="en-US" smtClean="0"/>
              <a:t> defined  as:</a:t>
            </a:r>
          </a:p>
          <a:p>
            <a:pPr lvl="1" eaLnBrk="1" hangingPunct="1"/>
            <a:r>
              <a:rPr lang="en-US" smtClean="0"/>
              <a:t>1, if Inf(do</a:t>
            </a:r>
            <a:r>
              <a:rPr lang="en-US" baseline="-25000" smtClean="0"/>
              <a:t>i</a:t>
            </a:r>
            <a:r>
              <a:rPr lang="en-US" smtClean="0"/>
              <a:t>) is judged by ac</a:t>
            </a:r>
            <a:r>
              <a:rPr lang="en-US" baseline="-25000" smtClean="0"/>
              <a:t>j</a:t>
            </a:r>
            <a:r>
              <a:rPr lang="en-US" smtClean="0"/>
              <a:t> to be  informative with regards to IN(ac</a:t>
            </a:r>
            <a:r>
              <a:rPr lang="en-US" baseline="-25000" smtClean="0"/>
              <a:t>j</a:t>
            </a:r>
            <a:r>
              <a:rPr lang="en-US" smtClean="0"/>
              <a:t>) in context Context</a:t>
            </a:r>
            <a:r>
              <a:rPr lang="en-US" baseline="-25000" smtClean="0"/>
              <a:t>jk</a:t>
            </a:r>
            <a:r>
              <a:rPr lang="en-US" smtClean="0"/>
              <a:t>;</a:t>
            </a:r>
          </a:p>
          <a:p>
            <a:pPr lvl="1" eaLnBrk="1" hangingPunct="1"/>
            <a:r>
              <a:rPr lang="en-US" smtClean="0"/>
              <a:t>0, otherwise</a:t>
            </a:r>
          </a:p>
          <a:p>
            <a:pPr eaLnBrk="1" hangingPunct="1"/>
            <a:endParaRPr lang="en-US" sz="2800"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253</a:t>
            </a:fld>
            <a:endParaRPr lang="en-US" smtClean="0"/>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smtClean="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smtClean="0">
                <a:latin typeface="Times New Roman" pitchFamily="18" charset="0"/>
                <a:ea typeface="SimSun" pitchFamily="2" charset="-122"/>
                <a:cs typeface="Times New Roman" pitchFamily="18" charset="0"/>
              </a:rPr>
              <a:t> </a:t>
            </a:r>
            <a:r>
              <a:rPr lang="en-US" altLang="zh-CN" sz="2800" smtClean="0">
                <a:ea typeface="SimSun" pitchFamily="2" charset="-122"/>
                <a:cs typeface="Times New Roman" pitchFamily="18" charset="0"/>
              </a:rPr>
              <a:t>Completeness(ms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 1 - (no. of missing attributes in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total attributes of the schema to which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conforms)</a:t>
            </a:r>
            <a:endParaRPr lang="en-US" sz="2800" smtClean="0">
              <a:ea typeface="SimSun" pitchFamily="2" charset="-122"/>
              <a:cs typeface="Times New Roman" pitchFamily="18" charset="0"/>
            </a:endParaRPr>
          </a:p>
          <a:p>
            <a:pPr eaLnBrk="1" hangingPunct="1"/>
            <a:endParaRPr lang="en-US" smtClean="0">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254</a:t>
            </a:fld>
            <a:endParaRPr lang="en-US" smtClean="0"/>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smtClean="0"/>
              <a:t>OCLC NDLTD Union catalog</a:t>
            </a:r>
          </a:p>
          <a:p>
            <a:pPr eaLnBrk="1" hangingPunct="1"/>
            <a:endParaRPr lang="en-US" smtClean="0"/>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p:oleObj spid="_x0000_s29698" name="Chart" r:id="rId4" imgW="5486705" imgH="2057705" progId="Excel.Chart.8">
              <p:embed/>
            </p:oleObj>
          </a:graphicData>
        </a:graphic>
      </p:graphicFrame>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255</a:t>
            </a:fld>
            <a:endParaRPr lang="en-US" smtClean="0"/>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smtClean="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smtClean="0"/>
              <a:t>Effectiveness</a:t>
            </a:r>
          </a:p>
          <a:p>
            <a:pPr lvl="1" eaLnBrk="1" hangingPunct="1"/>
            <a:r>
              <a:rPr lang="en-US" sz="2400" smtClean="0"/>
              <a:t>Very common measures: Precision, Recall, F1, 10-precision, R-Precision</a:t>
            </a:r>
          </a:p>
          <a:p>
            <a:pPr lvl="1" eaLnBrk="1" hangingPunct="1"/>
            <a:r>
              <a:rPr lang="en-US" sz="2400" smtClean="0"/>
              <a:t>Other services may have different measures: e.g., Recommending, etc.</a:t>
            </a:r>
          </a:p>
          <a:p>
            <a:pPr eaLnBrk="1" hangingPunct="1"/>
            <a:r>
              <a:rPr lang="en-US" sz="2900" smtClean="0"/>
              <a:t>Efficiency</a:t>
            </a:r>
          </a:p>
          <a:p>
            <a:pPr lvl="1" eaLnBrk="1" hangingPunct="1"/>
            <a:r>
              <a:rPr lang="en-US" sz="2400" smtClean="0"/>
              <a:t>let t(e) be the time of an event e</a:t>
            </a:r>
          </a:p>
          <a:p>
            <a:pPr lvl="1" eaLnBrk="1" hangingPunct="1"/>
            <a:r>
              <a:rPr lang="en-US" sz="2400" smtClean="0"/>
              <a:t> let e</a:t>
            </a:r>
            <a:r>
              <a:rPr lang="en-US" sz="2400" baseline="-25000" smtClean="0"/>
              <a:t>ix</a:t>
            </a:r>
            <a:r>
              <a:rPr lang="en-US" sz="2400" smtClean="0"/>
              <a:t> and e</a:t>
            </a:r>
            <a:r>
              <a:rPr lang="en-US" sz="2400" baseline="-25000" smtClean="0"/>
              <a:t>fx</a:t>
            </a:r>
            <a:r>
              <a:rPr lang="en-US" sz="2400" smtClean="0"/>
              <a:t> be the initial and the final event of service se</a:t>
            </a:r>
            <a:r>
              <a:rPr lang="en-US" sz="2400" baseline="-25000" smtClean="0"/>
              <a:t>x</a:t>
            </a:r>
            <a:r>
              <a:rPr lang="en-US" sz="2400" smtClean="0"/>
              <a:t> . </a:t>
            </a:r>
          </a:p>
          <a:p>
            <a:pPr lvl="1" eaLnBrk="1" hangingPunct="1"/>
            <a:r>
              <a:rPr lang="en-US" sz="2400" smtClean="0"/>
              <a:t>For service se</a:t>
            </a:r>
            <a:r>
              <a:rPr lang="en-US" sz="2400" baseline="-25000" smtClean="0"/>
              <a:t>x</a:t>
            </a:r>
            <a:r>
              <a:rPr lang="en-US" sz="2400" smtClean="0"/>
              <a:t>, efficiency is  defined as:</a:t>
            </a:r>
          </a:p>
          <a:p>
            <a:pPr lvl="2" eaLnBrk="1" hangingPunct="1"/>
            <a:r>
              <a:rPr lang="en-US" smtClean="0"/>
              <a:t>Efficiency(se</a:t>
            </a:r>
            <a:r>
              <a:rPr lang="en-US" baseline="-25000" smtClean="0"/>
              <a:t>x</a:t>
            </a:r>
            <a:r>
              <a:rPr lang="en-US" smtClean="0"/>
              <a:t>) = t(e</a:t>
            </a:r>
            <a:r>
              <a:rPr lang="en-US" baseline="-25000" smtClean="0"/>
              <a:t>fx</a:t>
            </a:r>
            <a:r>
              <a:rPr lang="en-US" smtClean="0"/>
              <a:t>) - t(e</a:t>
            </a:r>
            <a:r>
              <a:rPr lang="en-US" baseline="-25000" smtClean="0"/>
              <a:t>ix</a:t>
            </a:r>
            <a:r>
              <a:rPr lang="en-US" smtClean="0"/>
              <a:t>)</a:t>
            </a:r>
          </a:p>
          <a:p>
            <a:pPr eaLnBrk="1" hangingPunct="1">
              <a:buFontTx/>
              <a:buNone/>
            </a:pPr>
            <a:endParaRPr lang="en-US" sz="2300" smtClean="0"/>
          </a:p>
          <a:p>
            <a:pPr eaLnBrk="1" hangingPunct="1"/>
            <a:endParaRPr lang="en-US" sz="2300" smtClean="0"/>
          </a:p>
          <a:p>
            <a:pPr eaLnBrk="1" hangingPunct="1"/>
            <a:endParaRPr lang="en-US" sz="2300" smtClean="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256</a:t>
            </a:fld>
            <a:endParaRPr lang="en-US" smtClean="0"/>
          </a:p>
        </p:txBody>
      </p:sp>
      <p:graphicFrame>
        <p:nvGraphicFramePr>
          <p:cNvPr id="30722" name="Object 2"/>
          <p:cNvGraphicFramePr>
            <a:graphicFrameLocks noChangeAspect="1"/>
          </p:cNvGraphicFramePr>
          <p:nvPr/>
        </p:nvGraphicFramePr>
        <p:xfrm>
          <a:off x="2057400" y="1371600"/>
          <a:ext cx="7315200" cy="5486400"/>
        </p:xfrm>
        <a:graphic>
          <a:graphicData uri="http://schemas.openxmlformats.org/presentationml/2006/ole">
            <p:oleObj spid="_x0000_s30722" name="Slide" r:id="rId4" imgW="4549680" imgH="3413160" progId="PowerPoint.Slide.8">
              <p:embed/>
            </p:oleObj>
          </a:graphicData>
        </a:graphic>
      </p:graphicFrame>
      <p:sp>
        <p:nvSpPr>
          <p:cNvPr id="30724" name="Rectangle 3"/>
          <p:cNvSpPr>
            <a:spLocks noGrp="1" noChangeArrowheads="1"/>
          </p:cNvSpPr>
          <p:nvPr>
            <p:ph type="title"/>
          </p:nvPr>
        </p:nvSpPr>
        <p:spPr>
          <a:xfrm>
            <a:off x="457200" y="76200"/>
            <a:ext cx="8382000" cy="1143000"/>
          </a:xfrm>
        </p:spPr>
        <p:txBody>
          <a:bodyPr/>
          <a:lstStyle/>
          <a:p>
            <a:pPr eaLnBrk="1" hangingPunct="1"/>
            <a:r>
              <a:rPr lang="en-US" sz="360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5"/>
          <p:cNvSpPr>
            <a:spLocks noGrp="1"/>
          </p:cNvSpPr>
          <p:nvPr>
            <p:ph type="sldNum" sz="quarter" idx="12"/>
          </p:nvPr>
        </p:nvSpPr>
        <p:spPr>
          <a:noFill/>
        </p:spPr>
        <p:txBody>
          <a:bodyPr/>
          <a:lstStyle/>
          <a:p>
            <a:fld id="{D4D437E9-6F51-407B-A1D9-3176003FE99A}" type="slidenum">
              <a:rPr lang="en-US" smtClean="0"/>
              <a:pPr/>
              <a:t>257</a:t>
            </a:fld>
            <a:endParaRPr lang="en-US" smtClean="0"/>
          </a:p>
        </p:txBody>
      </p:sp>
      <p:sp>
        <p:nvSpPr>
          <p:cNvPr id="239619" name="Rectangle 2"/>
          <p:cNvSpPr>
            <a:spLocks noGrp="1" noChangeArrowheads="1"/>
          </p:cNvSpPr>
          <p:nvPr>
            <p:ph type="title"/>
          </p:nvPr>
        </p:nvSpPr>
        <p:spPr/>
        <p:txBody>
          <a:bodyPr/>
          <a:lstStyle/>
          <a:p>
            <a:pPr eaLnBrk="1" hangingPunct="1"/>
            <a:r>
              <a:rPr lang="en-US" smtClean="0"/>
              <a:t>Quality Model: Evaluation</a:t>
            </a:r>
          </a:p>
        </p:txBody>
      </p:sp>
      <p:sp>
        <p:nvSpPr>
          <p:cNvPr id="239620" name="Rectangle 3"/>
          <p:cNvSpPr>
            <a:spLocks noGrp="1" noChangeArrowheads="1"/>
          </p:cNvSpPr>
          <p:nvPr>
            <p:ph type="body" idx="1"/>
          </p:nvPr>
        </p:nvSpPr>
        <p:spPr/>
        <p:txBody>
          <a:bodyPr/>
          <a:lstStyle/>
          <a:p>
            <a:pPr eaLnBrk="1" hangingPunct="1"/>
            <a:r>
              <a:rPr lang="en-US" smtClean="0"/>
              <a:t>Focus groups</a:t>
            </a:r>
          </a:p>
          <a:p>
            <a:pPr lvl="1" eaLnBrk="1" hangingPunct="1"/>
            <a:r>
              <a:rPr lang="en-US" smtClean="0"/>
              <a:t>3 librarians</a:t>
            </a:r>
          </a:p>
          <a:p>
            <a:pPr lvl="1" eaLnBrk="1" hangingPunct="1"/>
            <a:r>
              <a:rPr lang="en-US" smtClean="0"/>
              <a:t>Major points</a:t>
            </a:r>
          </a:p>
          <a:p>
            <a:pPr lvl="2" eaLnBrk="1" hangingPunct="1"/>
            <a:r>
              <a:rPr lang="en-US" smtClean="0"/>
              <a:t>Focus on DLs not traditional libraries </a:t>
            </a:r>
          </a:p>
          <a:p>
            <a:pPr lvl="2" eaLnBrk="1" hangingPunct="1"/>
            <a:r>
              <a:rPr lang="en-US" smtClean="0"/>
              <a:t>Some indicators may have more theoretical than practical use in some contexts</a:t>
            </a:r>
          </a:p>
          <a:p>
            <a:pPr lvl="2" eaLnBrk="1" hangingPunct="1"/>
            <a:r>
              <a:rPr lang="en-US" smtClean="0"/>
              <a:t>Liked minimalist approach</a:t>
            </a:r>
          </a:p>
          <a:p>
            <a:pPr lvl="2" eaLnBrk="1" hangingPunct="1"/>
            <a:r>
              <a:rPr lang="en-US" smtClean="0"/>
              <a:t>Interesting and potentially useful mainly for education and evaluation</a:t>
            </a:r>
          </a:p>
          <a:p>
            <a:pPr lvl="2" eaLnBrk="1" hangingPunct="1">
              <a:buFontTx/>
              <a:buNone/>
            </a:pPr>
            <a:endParaRPr lang="en-US" smtClean="0"/>
          </a:p>
          <a:p>
            <a:pPr lvl="2" eaLnBrk="1" hangingPunct="1"/>
            <a:endParaRPr lang="en-US" smtClean="0"/>
          </a:p>
          <a:p>
            <a:pPr lvl="2" eaLnBrk="1" hangingPunct="1"/>
            <a:endParaRPr lang="en-US" smtClean="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258</a:t>
            </a:fld>
            <a:endParaRPr lang="en-US" smtClean="0"/>
          </a:p>
        </p:txBody>
      </p:sp>
      <p:sp>
        <p:nvSpPr>
          <p:cNvPr id="240643" name="Rectangle 2"/>
          <p:cNvSpPr>
            <a:spLocks noGrp="1" noChangeArrowheads="1"/>
          </p:cNvSpPr>
          <p:nvPr>
            <p:ph type="title"/>
          </p:nvPr>
        </p:nvSpPr>
        <p:spPr/>
        <p:txBody>
          <a:bodyPr/>
          <a:lstStyle/>
          <a:p>
            <a:pPr eaLnBrk="1" hangingPunct="1"/>
            <a:r>
              <a:rPr lang="en-US" smtClean="0"/>
              <a:t>Exercise 2</a:t>
            </a:r>
          </a:p>
        </p:txBody>
      </p:sp>
      <p:sp>
        <p:nvSpPr>
          <p:cNvPr id="240644" name="Rectangle 3"/>
          <p:cNvSpPr>
            <a:spLocks noGrp="1" noChangeArrowheads="1"/>
          </p:cNvSpPr>
          <p:nvPr>
            <p:ph type="body" idx="1"/>
          </p:nvPr>
        </p:nvSpPr>
        <p:spPr/>
        <p:txBody>
          <a:bodyPr/>
          <a:lstStyle/>
          <a:p>
            <a:pPr eaLnBrk="1" hangingPunct="1"/>
            <a:r>
              <a:rPr lang="en-US" sz="2800" smtClean="0"/>
              <a:t>Re-form into former groups of 2.</a:t>
            </a:r>
          </a:p>
          <a:p>
            <a:pPr eaLnBrk="1" hangingPunct="1"/>
            <a:r>
              <a:rPr lang="en-US" sz="2800" smtClean="0"/>
              <a:t>Recall the digital library you selected earlier.</a:t>
            </a:r>
          </a:p>
          <a:p>
            <a:pPr eaLnBrk="1" hangingPunct="1"/>
            <a:r>
              <a:rPr lang="en-US" sz="2800" smtClean="0"/>
              <a:t>Select the most important measures of quality for that digital library (from those discussed or others you feel are needed).</a:t>
            </a:r>
          </a:p>
          <a:p>
            <a:pPr eaLnBrk="1" hangingPunct="1"/>
            <a:r>
              <a:rPr lang="en-US" sz="2800" smtClean="0"/>
              <a:t>Work out the details of an evaluation using those measures.</a:t>
            </a:r>
          </a:p>
          <a:p>
            <a:pPr eaLnBrk="1" hangingPunct="1"/>
            <a:r>
              <a:rPr lang="en-US" sz="2800" smtClean="0"/>
              <a:t>Present a summary to the class and lead a discussion.</a:t>
            </a: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5"/>
          <p:cNvSpPr>
            <a:spLocks noGrp="1"/>
          </p:cNvSpPr>
          <p:nvPr>
            <p:ph type="sldNum" sz="quarter" idx="12"/>
          </p:nvPr>
        </p:nvSpPr>
        <p:spPr>
          <a:noFill/>
        </p:spPr>
        <p:txBody>
          <a:bodyPr/>
          <a:lstStyle/>
          <a:p>
            <a:fld id="{50E61EFC-25B5-4A0A-BC4E-FD2DE6FB33EA}" type="slidenum">
              <a:rPr lang="en-US" smtClean="0"/>
              <a:pPr/>
              <a:t>259</a:t>
            </a:fld>
            <a:endParaRPr lang="en-US" smtClean="0"/>
          </a:p>
        </p:txBody>
      </p:sp>
      <p:sp>
        <p:nvSpPr>
          <p:cNvPr id="241667" name="Rectangle 2"/>
          <p:cNvSpPr>
            <a:spLocks noGrp="1" noChangeArrowheads="1"/>
          </p:cNvSpPr>
          <p:nvPr>
            <p:ph type="title"/>
          </p:nvPr>
        </p:nvSpPr>
        <p:spPr/>
        <p:txBody>
          <a:bodyPr/>
          <a:lstStyle/>
          <a:p>
            <a:pPr eaLnBrk="1" hangingPunct="1"/>
            <a:r>
              <a:rPr lang="en-US" smtClean="0"/>
              <a:t>Outline – Part 3</a:t>
            </a:r>
          </a:p>
        </p:txBody>
      </p:sp>
      <p:sp>
        <p:nvSpPr>
          <p:cNvPr id="24166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b="1" u="sng"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260</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mtClean="0"/>
              <a:t>DL 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261</a:t>
            </a:fld>
            <a:endParaRPr lang="en-US" smtClean="0"/>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smtClean="0"/>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smtClean="0"/>
              <a:t>We can read any paper book (ignoring limitations of language, vision, …).</a:t>
            </a:r>
          </a:p>
          <a:p>
            <a:pPr marL="457200" indent="-457200" eaLnBrk="1" hangingPunct="1">
              <a:lnSpc>
                <a:spcPct val="90000"/>
              </a:lnSpc>
            </a:pPr>
            <a:r>
              <a:rPr lang="en-US" smtClean="0"/>
              <a:t>Scholarship requires access, analysis, and synthesis spanning disciplines and sources.</a:t>
            </a:r>
          </a:p>
          <a:p>
            <a:pPr marL="457200" indent="-457200" eaLnBrk="1" hangingPunct="1">
              <a:lnSpc>
                <a:spcPct val="90000"/>
              </a:lnSpc>
            </a:pPr>
            <a:r>
              <a:rPr lang="en-US" smtClean="0"/>
              <a:t>New theories, systems, and services build upon our past accomplishments.</a:t>
            </a:r>
          </a:p>
          <a:p>
            <a:pPr marL="457200" indent="-457200" eaLnBrk="1" hangingPunct="1">
              <a:lnSpc>
                <a:spcPct val="90000"/>
              </a:lnSpc>
            </a:pPr>
            <a:r>
              <a:rPr lang="en-US" smtClean="0"/>
              <a:t>Our “Small World” and the “Internet Age” demand that we, and our computers, work together and interoperate.</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262</a:t>
            </a:fld>
            <a:endParaRPr lang="en-US" smtClean="0"/>
          </a:p>
        </p:txBody>
      </p:sp>
      <p:sp>
        <p:nvSpPr>
          <p:cNvPr id="244739" name="Rectangle 2"/>
          <p:cNvSpPr>
            <a:spLocks noGrp="1" noChangeArrowheads="1"/>
          </p:cNvSpPr>
          <p:nvPr>
            <p:ph type="title"/>
          </p:nvPr>
        </p:nvSpPr>
        <p:spPr/>
        <p:txBody>
          <a:bodyPr/>
          <a:lstStyle/>
          <a:p>
            <a:pPr eaLnBrk="1" hangingPunct="1"/>
            <a:r>
              <a:rPr lang="en-US" smtClean="0"/>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smtClean="0"/>
              <a:t>If we collect, capture, acquire, or produce information, will it be usable in 100 years? </a:t>
            </a:r>
          </a:p>
          <a:p>
            <a:pPr marL="457200" indent="-457200" eaLnBrk="1" hangingPunct="1"/>
            <a:endParaRPr lang="en-US" smtClean="0"/>
          </a:p>
          <a:p>
            <a:pPr marL="457200" indent="-457200" eaLnBrk="1" hangingPunct="1"/>
            <a:r>
              <a:rPr lang="en-US" smtClean="0"/>
              <a:t>NSF Digital Archiving Program</a:t>
            </a:r>
          </a:p>
          <a:p>
            <a:pPr marL="457200" indent="-457200" eaLnBrk="1" hangingPunct="1"/>
            <a:r>
              <a:rPr lang="en-US" smtClean="0"/>
              <a:t>Library of Congress National Digital Information Infrastructure and Preservation Program</a:t>
            </a: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Number Placeholder 5"/>
          <p:cNvSpPr>
            <a:spLocks noGrp="1"/>
          </p:cNvSpPr>
          <p:nvPr>
            <p:ph type="sldNum" sz="quarter" idx="12"/>
          </p:nvPr>
        </p:nvSpPr>
        <p:spPr>
          <a:noFill/>
        </p:spPr>
        <p:txBody>
          <a:bodyPr/>
          <a:lstStyle/>
          <a:p>
            <a:fld id="{596C6981-088D-4095-840A-C7F26B11DA69}" type="slidenum">
              <a:rPr lang="en-US" smtClean="0"/>
              <a:pPr/>
              <a:t>263</a:t>
            </a:fld>
            <a:endParaRPr lang="en-US" smtClean="0"/>
          </a:p>
        </p:txBody>
      </p:sp>
      <p:sp>
        <p:nvSpPr>
          <p:cNvPr id="245763" name="Rectangle 2"/>
          <p:cNvSpPr>
            <a:spLocks noGrp="1" noChangeArrowheads="1"/>
          </p:cNvSpPr>
          <p:nvPr>
            <p:ph type="title"/>
          </p:nvPr>
        </p:nvSpPr>
        <p:spPr/>
        <p:txBody>
          <a:bodyPr/>
          <a:lstStyle/>
          <a:p>
            <a:pPr eaLnBrk="1" hangingPunct="1"/>
            <a:r>
              <a:rPr lang="en-US" smtClean="0"/>
              <a:t>Integration: Challenges</a:t>
            </a:r>
          </a:p>
        </p:txBody>
      </p:sp>
      <p:sp>
        <p:nvSpPr>
          <p:cNvPr id="245764" name="Rectangle 3"/>
          <p:cNvSpPr>
            <a:spLocks noGrp="1" noChangeArrowheads="1"/>
          </p:cNvSpPr>
          <p:nvPr>
            <p:ph type="body" idx="1"/>
          </p:nvPr>
        </p:nvSpPr>
        <p:spPr>
          <a:xfrm>
            <a:off x="685800" y="1600200"/>
            <a:ext cx="7772400" cy="4603750"/>
          </a:xfrm>
        </p:spPr>
        <p:txBody>
          <a:bodyPr/>
          <a:lstStyle/>
          <a:p>
            <a:pPr marL="457200" indent="-457200" eaLnBrk="1" hangingPunct="1"/>
            <a:r>
              <a:rPr lang="en-US" smtClean="0"/>
              <a:t>“Semantic Web” is vision, not reality.</a:t>
            </a:r>
          </a:p>
          <a:p>
            <a:pPr marL="457200" indent="-457200" eaLnBrk="1" hangingPunct="1"/>
            <a:r>
              <a:rPr lang="en-US" smtClean="0"/>
              <a:t>How can we integrate without a theory?</a:t>
            </a:r>
          </a:p>
          <a:p>
            <a:pPr marL="457200" indent="-457200" eaLnBrk="1" hangingPunct="1"/>
            <a:r>
              <a:rPr lang="en-US" smtClean="0"/>
              <a:t>How can we interoperate without a common framework?</a:t>
            </a:r>
          </a:p>
          <a:p>
            <a:pPr marL="457200" indent="-457200" eaLnBrk="1" hangingPunct="1"/>
            <a:r>
              <a:rPr lang="en-US" smtClean="0"/>
              <a:t>How can we have a science of DLs if we lack agreement on definitions (so we can reason and discuss) and measures of quality (so we can compare and improve)?</a:t>
            </a: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264</a:t>
            </a:fld>
            <a:endParaRPr lang="en-US" smtClean="0"/>
          </a:p>
        </p:txBody>
      </p:sp>
      <p:sp>
        <p:nvSpPr>
          <p:cNvPr id="246787" name="Rectangle 2"/>
          <p:cNvSpPr>
            <a:spLocks noGrp="1" noChangeArrowheads="1"/>
          </p:cNvSpPr>
          <p:nvPr>
            <p:ph type="title"/>
          </p:nvPr>
        </p:nvSpPr>
        <p:spPr/>
        <p:txBody>
          <a:bodyPr/>
          <a:lstStyle/>
          <a:p>
            <a:pPr eaLnBrk="1" hangingPunct="1"/>
            <a:r>
              <a:rPr lang="en-US" sz="3600" smtClean="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smtClean="0"/>
              <a:t>The 5S framework provides effective solutions to DL integration.</a:t>
            </a:r>
          </a:p>
          <a:p>
            <a:pPr marL="990600" lvl="1" indent="-533400" eaLnBrk="1" hangingPunct="1">
              <a:lnSpc>
                <a:spcPct val="90000"/>
              </a:lnSpc>
            </a:pPr>
            <a:r>
              <a:rPr lang="en-US" smtClean="0"/>
              <a:t>Formally define the DL integration problem?</a:t>
            </a:r>
          </a:p>
          <a:p>
            <a:pPr marL="990600" lvl="1" indent="-533400" eaLnBrk="1" hangingPunct="1">
              <a:lnSpc>
                <a:spcPct val="90000"/>
              </a:lnSpc>
            </a:pPr>
            <a:r>
              <a:rPr lang="en-US" smtClean="0"/>
              <a:t>Guide integration of domain focused DLs?</a:t>
            </a:r>
          </a:p>
          <a:p>
            <a:pPr marL="1371600" lvl="2" indent="-457200" eaLnBrk="1" hangingPunct="1">
              <a:lnSpc>
                <a:spcPct val="90000"/>
              </a:lnSpc>
            </a:pPr>
            <a:r>
              <a:rPr lang="en-US" smtClean="0"/>
              <a:t>How to formally model such domain specific DLs?</a:t>
            </a:r>
          </a:p>
          <a:p>
            <a:pPr marL="1371600" lvl="2" indent="-457200" eaLnBrk="1" hangingPunct="1">
              <a:lnSpc>
                <a:spcPct val="90000"/>
              </a:lnSpc>
            </a:pPr>
            <a:r>
              <a:rPr lang="en-US" smtClean="0"/>
              <a:t>How to integrate formally defined DL models into a union DL model?</a:t>
            </a:r>
          </a:p>
          <a:p>
            <a:pPr marL="1371600" lvl="2" indent="-457200" eaLnBrk="1" hangingPunct="1">
              <a:lnSpc>
                <a:spcPct val="90000"/>
              </a:lnSpc>
            </a:pPr>
            <a:r>
              <a:rPr lang="en-US" smtClean="0"/>
              <a:t>How to use the union DL model to help design and implement high quality integrated DLs?</a:t>
            </a:r>
          </a:p>
          <a:p>
            <a:pPr marL="990600" lvl="1" indent="-533400" eaLnBrk="1" hangingPunct="1">
              <a:lnSpc>
                <a:spcPct val="90000"/>
              </a:lnSpc>
            </a:pPr>
            <a:r>
              <a:rPr lang="en-US" smtClean="0"/>
              <a:t>Assess the integration?</a:t>
            </a: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265</a:t>
            </a:fld>
            <a:endParaRPr lang="en-US" smtClean="0"/>
          </a:p>
        </p:txBody>
      </p:sp>
      <p:sp>
        <p:nvSpPr>
          <p:cNvPr id="247811" name="Rectangle 2"/>
          <p:cNvSpPr>
            <a:spLocks noGrp="1" noChangeArrowheads="1"/>
          </p:cNvSpPr>
          <p:nvPr>
            <p:ph type="title"/>
          </p:nvPr>
        </p:nvSpPr>
        <p:spPr/>
        <p:txBody>
          <a:bodyPr/>
          <a:lstStyle/>
          <a:p>
            <a:pPr eaLnBrk="1" hangingPunct="1"/>
            <a:r>
              <a:rPr lang="en-US" sz="3600" smtClean="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266</a:t>
            </a:fld>
            <a:endParaRPr lang="en-US" smtClean="0"/>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267</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p:oleObj spid="_x0000_s31746" name="Equation" r:id="rId4" imgW="114120" imgH="126720" progId="Equation.3">
              <p:embed/>
            </p:oleObj>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p:oleObj spid="_x0000_s31747" name="Equation" r:id="rId5" imgW="114120" imgH="126720" progId="Equation.3">
              <p:embed/>
            </p:oleObj>
          </a:graphicData>
        </a:graphic>
      </p:graphicFrame>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268</a:t>
            </a:fld>
            <a:endParaRPr lang="en-US" smtClean="0"/>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smtClean="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smtClean="0"/>
              <a:t>DL integration problem definition:</a:t>
            </a:r>
          </a:p>
          <a:p>
            <a:pPr marL="609600" indent="-609600" eaLnBrk="1" hangingPunct="1">
              <a:buFontTx/>
              <a:buNone/>
            </a:pPr>
            <a:r>
              <a:rPr lang="en-US" sz="2800" i="1" smtClean="0"/>
              <a:t>	Given n individual libraries, integrate the n DLs to create a </a:t>
            </a:r>
            <a:r>
              <a:rPr lang="en-US" sz="2800" b="1" i="1" smtClean="0">
                <a:solidFill>
                  <a:srgbClr val="660066"/>
                </a:solidFill>
              </a:rPr>
              <a:t>UnionDL</a:t>
            </a:r>
            <a:r>
              <a:rPr lang="en-US" sz="2800" i="1" smtClean="0"/>
              <a:t>.</a:t>
            </a:r>
          </a:p>
          <a:p>
            <a:pPr marL="990600" lvl="1" indent="-533400" eaLnBrk="1" hangingPunct="1">
              <a:buFontTx/>
              <a:buNone/>
            </a:pPr>
            <a:endParaRPr lang="en-US" sz="2400" i="1" smtClean="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269</a:t>
            </a:fld>
            <a:endParaRPr lang="en-US" smtClean="0"/>
          </a:p>
        </p:txBody>
      </p:sp>
      <p:sp>
        <p:nvSpPr>
          <p:cNvPr id="250883" name="Rectangle 2"/>
          <p:cNvSpPr>
            <a:spLocks noGrp="1" noChangeArrowheads="1"/>
          </p:cNvSpPr>
          <p:nvPr>
            <p:ph type="title"/>
          </p:nvPr>
        </p:nvSpPr>
        <p:spPr/>
        <p:txBody>
          <a:bodyPr/>
          <a:lstStyle/>
          <a:p>
            <a:pPr eaLnBrk="1" hangingPunct="1"/>
            <a:r>
              <a:rPr lang="en-US" sz="3600" smtClean="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Complete</a:t>
            </a:r>
          </a:p>
          <a:p>
            <a:pPr marL="990600" lvl="1" indent="-533400" eaLnBrk="1" hangingPunct="1"/>
            <a:r>
              <a:rPr lang="en-US" smtClean="0"/>
              <a:t>All the catalogs to be integrated are complete.</a:t>
            </a:r>
          </a:p>
          <a:p>
            <a:pPr marL="609600" indent="-609600" eaLnBrk="1" hangingPunct="1"/>
            <a:r>
              <a:rPr lang="en-US" smtClean="0"/>
              <a:t>Consistent</a:t>
            </a:r>
          </a:p>
          <a:p>
            <a:pPr marL="990600" lvl="1" indent="-533400" eaLnBrk="1" hangingPunct="1"/>
            <a:r>
              <a:rPr lang="en-US" smtClean="0"/>
              <a:t>All the catalogs to be integrated are consistent.</a:t>
            </a:r>
          </a:p>
          <a:p>
            <a:pPr marL="990600" lvl="1" indent="-533400" eaLnBrk="1" hangingPunct="1"/>
            <a:r>
              <a:rPr lang="en-US" smtClean="0"/>
              <a:t>Each descriptive metadata specification in the union catalog describes only one digital object.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27</a:t>
            </a:fld>
            <a:endParaRPr lang="en-US" smtClean="0"/>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smtClean="0"/>
              <a:t>AmericanSouth.Org – Roles, Content</a:t>
            </a:r>
          </a:p>
        </p:txBody>
      </p:sp>
      <p:graphicFrame>
        <p:nvGraphicFramePr>
          <p:cNvPr id="599043" name="Group 3"/>
          <p:cNvGraphicFramePr>
            <a:graphicFrameLocks noGrp="1"/>
          </p:cNvGraphicFramePr>
          <p:nvPr>
            <p:ph idx="1"/>
          </p:nvPr>
        </p:nvGraphicFramePr>
        <p:xfrm>
          <a:off x="152400" y="914400"/>
          <a:ext cx="8991600" cy="5655313"/>
        </p:xfrm>
        <a:graphic>
          <a:graphicData uri="http://schemas.openxmlformats.org/drawingml/2006/table">
            <a:tbl>
              <a:tblPr/>
              <a:tblGrid>
                <a:gridCol w="3241675"/>
                <a:gridCol w="3108325"/>
                <a:gridCol w="2641600"/>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SOLINET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Libraries (Data Providers)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Scholars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Intellectual Organization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Metadata extension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Collection Decisions</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Selection Criteria</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Criteria</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Provision of Context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Repository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Organizational Structure and</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Annotation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Other Annotation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Indices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Indices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Thesauri</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Coordination of Metadata Gateway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Gateway Implementation</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Concept Mapping</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Digital Objects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270</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3"/>
          <p:cNvSpPr>
            <a:spLocks noGrp="1"/>
          </p:cNvSpPr>
          <p:nvPr>
            <p:ph type="sldNum" sz="quarter" idx="12"/>
          </p:nvPr>
        </p:nvSpPr>
        <p:spPr>
          <a:noFill/>
        </p:spPr>
        <p:txBody>
          <a:bodyPr/>
          <a:lstStyle/>
          <a:p>
            <a:fld id="{9AA1F574-7BC8-4960-8D7C-9F8B72EB5D98}" type="slidenum">
              <a:rPr lang="en-US" smtClean="0"/>
              <a:pPr/>
              <a:t>271</a:t>
            </a:fld>
            <a:endParaRPr lang="en-US" smtClean="0"/>
          </a:p>
        </p:txBody>
      </p:sp>
      <p:pic>
        <p:nvPicPr>
          <p:cNvPr id="252931" name="Picture 2" descr="screen3"/>
          <p:cNvPicPr>
            <a:picLocks noChangeAspect="1" noChangeArrowheads="1"/>
          </p:cNvPicPr>
          <p:nvPr/>
        </p:nvPicPr>
        <p:blipFill>
          <a:blip r:embed="rId3" cstate="print"/>
          <a:srcRect/>
          <a:stretch>
            <a:fillRect/>
          </a:stretch>
        </p:blipFill>
        <p:spPr bwMode="auto">
          <a:xfrm>
            <a:off x="762000" y="1235075"/>
            <a:ext cx="7543800" cy="5430838"/>
          </a:xfrm>
          <a:prstGeom prst="rect">
            <a:avLst/>
          </a:prstGeom>
          <a:noFill/>
          <a:ln w="9525">
            <a:noFill/>
            <a:miter lim="800000"/>
            <a:headEnd/>
            <a:tailEnd/>
          </a:ln>
        </p:spPr>
      </p:pic>
      <p:sp>
        <p:nvSpPr>
          <p:cNvPr id="252932" name="Rectangle 3"/>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Example of  Union Service: CitiViz</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Number Placeholder 5"/>
          <p:cNvSpPr>
            <a:spLocks noGrp="1"/>
          </p:cNvSpPr>
          <p:nvPr>
            <p:ph type="sldNum" sz="quarter" idx="12"/>
          </p:nvPr>
        </p:nvSpPr>
        <p:spPr>
          <a:noFill/>
        </p:spPr>
        <p:txBody>
          <a:bodyPr/>
          <a:lstStyle/>
          <a:p>
            <a:fld id="{7C3FF782-28DB-4672-9B40-519808F6E581}" type="slidenum">
              <a:rPr lang="en-US" smtClean="0"/>
              <a:pPr/>
              <a:t>272</a:t>
            </a:fld>
            <a:endParaRPr lang="en-US" smtClean="0"/>
          </a:p>
        </p:txBody>
      </p:sp>
      <p:sp>
        <p:nvSpPr>
          <p:cNvPr id="253955" name="Rectangle 2"/>
          <p:cNvSpPr>
            <a:spLocks noGrp="1" noChangeArrowheads="1"/>
          </p:cNvSpPr>
          <p:nvPr>
            <p:ph type="title"/>
          </p:nvPr>
        </p:nvSpPr>
        <p:spPr/>
        <p:txBody>
          <a:bodyPr/>
          <a:lstStyle/>
          <a:p>
            <a:pPr eaLnBrk="1" hangingPunct="1"/>
            <a:r>
              <a:rPr lang="en-US" sz="3600" smtClean="0"/>
              <a:t>Integration of Domain Focused DLs</a:t>
            </a:r>
          </a:p>
        </p:txBody>
      </p:sp>
      <p:sp>
        <p:nvSpPr>
          <p:cNvPr id="253956"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Union archaeological metadata catalog generation</a:t>
            </a:r>
          </a:p>
          <a:p>
            <a:pPr marL="609600" indent="-609600" eaLnBrk="1" hangingPunct="1"/>
            <a:r>
              <a:rPr lang="en-US" smtClean="0"/>
              <a:t>Modeling archaeological DLs (ArchDLs) in the 5S framework</a:t>
            </a:r>
          </a:p>
          <a:p>
            <a:pPr marL="609600" indent="-609600" eaLnBrk="1" hangingPunct="1"/>
            <a:r>
              <a:rPr lang="en-US" smtClean="0"/>
              <a:t>ArchDL integration case study: </a:t>
            </a:r>
          </a:p>
          <a:p>
            <a:pPr marL="609600" indent="-609600" eaLnBrk="1" hangingPunct="1">
              <a:buFontTx/>
              <a:buNone/>
            </a:pPr>
            <a:r>
              <a:rPr lang="en-US" smtClean="0"/>
              <a:t>	ETANA-DL</a:t>
            </a:r>
            <a:endParaRPr lang="en-US" b="1" smtClean="0">
              <a:solidFill>
                <a:srgbClr val="660066"/>
              </a:solidFill>
            </a:endParaRPr>
          </a:p>
          <a:p>
            <a:pPr marL="609600" indent="-609600" eaLnBrk="1" hangingPunct="1">
              <a:buFontTx/>
              <a:buNone/>
            </a:pPr>
            <a:endParaRPr lang="en-US"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273</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4"/>
          <p:cNvSpPr>
            <a:spLocks noGrp="1"/>
          </p:cNvSpPr>
          <p:nvPr>
            <p:ph type="sldNum" sz="quarter" idx="12"/>
          </p:nvPr>
        </p:nvSpPr>
        <p:spPr>
          <a:noFill/>
        </p:spPr>
        <p:txBody>
          <a:bodyPr/>
          <a:lstStyle/>
          <a:p>
            <a:fld id="{4CA8E721-B00D-45AB-B347-079AF581DB89}" type="slidenum">
              <a:rPr lang="en-US" smtClean="0"/>
              <a:pPr/>
              <a:t>274</a:t>
            </a:fld>
            <a:endParaRPr lang="en-US" smtClean="0"/>
          </a:p>
        </p:txBody>
      </p:sp>
      <p:sp>
        <p:nvSpPr>
          <p:cNvPr id="256003" name="Rectangle 2"/>
          <p:cNvSpPr>
            <a:spLocks noGrp="1" noChangeArrowheads="1"/>
          </p:cNvSpPr>
          <p:nvPr>
            <p:ph type="title"/>
          </p:nvPr>
        </p:nvSpPr>
        <p:spPr/>
        <p:txBody>
          <a:bodyPr/>
          <a:lstStyle/>
          <a:p>
            <a:pPr eaLnBrk="1" hangingPunct="1"/>
            <a:r>
              <a:rPr lang="en-US" smtClean="0"/>
              <a:t>ETANA-DL Schema Design</a:t>
            </a:r>
          </a:p>
        </p:txBody>
      </p:sp>
      <p:grpSp>
        <p:nvGrpSpPr>
          <p:cNvPr id="256004" name="Group 3"/>
          <p:cNvGrpSpPr>
            <a:grpSpLocks/>
          </p:cNvGrpSpPr>
          <p:nvPr/>
        </p:nvGrpSpPr>
        <p:grpSpPr bwMode="auto">
          <a:xfrm>
            <a:off x="1600200" y="2209800"/>
            <a:ext cx="7131050" cy="3959225"/>
            <a:chOff x="816" y="1216"/>
            <a:chExt cx="4848" cy="3009"/>
          </a:xfrm>
        </p:grpSpPr>
        <p:sp>
          <p:nvSpPr>
            <p:cNvPr id="256005" name="Rectangle 4"/>
            <p:cNvSpPr>
              <a:spLocks noChangeArrowheads="1"/>
            </p:cNvSpPr>
            <p:nvPr/>
          </p:nvSpPr>
          <p:spPr bwMode="auto">
            <a:xfrm>
              <a:off x="816" y="2793"/>
              <a:ext cx="1200" cy="480"/>
            </a:xfrm>
            <a:prstGeom prst="rect">
              <a:avLst/>
            </a:prstGeom>
            <a:solidFill>
              <a:schemeClr val="bg1"/>
            </a:solidFill>
            <a:ln w="28575">
              <a:solidFill>
                <a:schemeClr val="tx1"/>
              </a:solidFill>
              <a:miter lim="800000"/>
              <a:headEnd/>
              <a:tailEnd/>
            </a:ln>
          </p:spPr>
          <p:txBody>
            <a:bodyPr wrap="none" anchor="ctr"/>
            <a:lstStyle/>
            <a:p>
              <a:pPr algn="ctr"/>
              <a:r>
                <a:rPr lang="en-US" sz="1600">
                  <a:latin typeface="Tahoma" pitchFamily="34" charset="0"/>
                </a:rPr>
                <a:t>Bone</a:t>
              </a:r>
            </a:p>
          </p:txBody>
        </p:sp>
        <p:sp>
          <p:nvSpPr>
            <p:cNvPr id="256006" name="Rectangle 5"/>
            <p:cNvSpPr>
              <a:spLocks noChangeArrowheads="1"/>
            </p:cNvSpPr>
            <p:nvPr/>
          </p:nvSpPr>
          <p:spPr bwMode="auto">
            <a:xfrm>
              <a:off x="2304" y="2785"/>
              <a:ext cx="1200" cy="480"/>
            </a:xfrm>
            <a:prstGeom prst="rect">
              <a:avLst/>
            </a:prstGeom>
            <a:solidFill>
              <a:schemeClr val="bg1"/>
            </a:solidFill>
            <a:ln w="28575">
              <a:solidFill>
                <a:schemeClr val="tx1"/>
              </a:solidFill>
              <a:miter lim="800000"/>
              <a:headEnd/>
              <a:tailEnd/>
            </a:ln>
          </p:spPr>
          <p:txBody>
            <a:bodyPr wrap="none" anchor="ctr"/>
            <a:lstStyle/>
            <a:p>
              <a:pPr algn="ctr"/>
              <a:r>
                <a:rPr lang="en-US" sz="1600">
                  <a:latin typeface="Tahoma" pitchFamily="34" charset="0"/>
                </a:rPr>
                <a:t>Seed</a:t>
              </a:r>
            </a:p>
          </p:txBody>
        </p:sp>
        <p:sp>
          <p:nvSpPr>
            <p:cNvPr id="256007" name="Rectangle 6"/>
            <p:cNvSpPr>
              <a:spLocks noChangeArrowheads="1"/>
            </p:cNvSpPr>
            <p:nvPr/>
          </p:nvSpPr>
          <p:spPr bwMode="auto">
            <a:xfrm>
              <a:off x="3840" y="2785"/>
              <a:ext cx="1200" cy="480"/>
            </a:xfrm>
            <a:prstGeom prst="rect">
              <a:avLst/>
            </a:prstGeom>
            <a:solidFill>
              <a:schemeClr val="bg1"/>
            </a:solidFill>
            <a:ln w="25400">
              <a:solidFill>
                <a:schemeClr val="tx1"/>
              </a:solidFill>
              <a:miter lim="800000"/>
              <a:headEnd/>
              <a:tailEnd/>
            </a:ln>
          </p:spPr>
          <p:txBody>
            <a:bodyPr wrap="none" anchor="ctr"/>
            <a:lstStyle/>
            <a:p>
              <a:pPr algn="ctr"/>
              <a:r>
                <a:rPr lang="en-US" sz="1600">
                  <a:latin typeface="Tahoma" pitchFamily="34" charset="0"/>
                </a:rPr>
                <a:t>Figurine</a:t>
              </a:r>
            </a:p>
          </p:txBody>
        </p:sp>
        <p:sp>
          <p:nvSpPr>
            <p:cNvPr id="256008" name="Rectangle 7"/>
            <p:cNvSpPr>
              <a:spLocks noChangeArrowheads="1"/>
            </p:cNvSpPr>
            <p:nvPr/>
          </p:nvSpPr>
          <p:spPr bwMode="auto">
            <a:xfrm>
              <a:off x="2296" y="1744"/>
              <a:ext cx="1200" cy="480"/>
            </a:xfrm>
            <a:prstGeom prst="rect">
              <a:avLst/>
            </a:prstGeom>
            <a:solidFill>
              <a:schemeClr val="bg1"/>
            </a:solidFill>
            <a:ln w="28575">
              <a:solidFill>
                <a:schemeClr val="tx1"/>
              </a:solidFill>
              <a:miter lim="800000"/>
              <a:headEnd/>
              <a:tailEnd/>
            </a:ln>
          </p:spPr>
          <p:txBody>
            <a:bodyPr wrap="none" anchor="ctr"/>
            <a:lstStyle/>
            <a:p>
              <a:pPr algn="ctr"/>
              <a:r>
                <a:rPr lang="en-US" sz="1600">
                  <a:latin typeface="Tahoma" pitchFamily="34" charset="0"/>
                </a:rPr>
                <a:t>ETANA-DL</a:t>
              </a:r>
            </a:p>
            <a:p>
              <a:pPr algn="ctr"/>
              <a:r>
                <a:rPr lang="en-US" sz="1600">
                  <a:latin typeface="Tahoma" pitchFamily="34" charset="0"/>
                </a:rPr>
                <a:t>Object</a:t>
              </a:r>
            </a:p>
          </p:txBody>
        </p:sp>
        <p:sp>
          <p:nvSpPr>
            <p:cNvPr id="256009" name="Line 8"/>
            <p:cNvSpPr>
              <a:spLocks noChangeShapeType="1"/>
            </p:cNvSpPr>
            <p:nvPr/>
          </p:nvSpPr>
          <p:spPr bwMode="auto">
            <a:xfrm>
              <a:off x="960" y="3273"/>
              <a:ext cx="0" cy="944"/>
            </a:xfrm>
            <a:prstGeom prst="line">
              <a:avLst/>
            </a:prstGeom>
            <a:noFill/>
            <a:ln w="25400">
              <a:solidFill>
                <a:schemeClr val="tx1"/>
              </a:solidFill>
              <a:prstDash val="dash"/>
              <a:miter lim="800000"/>
              <a:headEnd/>
              <a:tailEnd/>
            </a:ln>
          </p:spPr>
          <p:txBody>
            <a:bodyPr wrap="none"/>
            <a:lstStyle/>
            <a:p>
              <a:endParaRPr lang="en-US"/>
            </a:p>
          </p:txBody>
        </p:sp>
        <p:sp>
          <p:nvSpPr>
            <p:cNvPr id="256010" name="Oval 9"/>
            <p:cNvSpPr>
              <a:spLocks noChangeArrowheads="1"/>
            </p:cNvSpPr>
            <p:nvPr/>
          </p:nvSpPr>
          <p:spPr bwMode="auto">
            <a:xfrm>
              <a:off x="1248" y="3752"/>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Count</a:t>
              </a:r>
            </a:p>
          </p:txBody>
        </p:sp>
        <p:sp>
          <p:nvSpPr>
            <p:cNvPr id="256011" name="Oval 10"/>
            <p:cNvSpPr>
              <a:spLocks noChangeArrowheads="1"/>
            </p:cNvSpPr>
            <p:nvPr/>
          </p:nvSpPr>
          <p:spPr bwMode="auto">
            <a:xfrm>
              <a:off x="1224" y="3417"/>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Animal</a:t>
              </a:r>
            </a:p>
          </p:txBody>
        </p:sp>
        <p:sp>
          <p:nvSpPr>
            <p:cNvPr id="256012" name="Line 11"/>
            <p:cNvSpPr>
              <a:spLocks noChangeShapeType="1"/>
            </p:cNvSpPr>
            <p:nvPr/>
          </p:nvSpPr>
          <p:spPr bwMode="auto">
            <a:xfrm>
              <a:off x="960" y="3873"/>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3" name="Line 12"/>
            <p:cNvSpPr>
              <a:spLocks noChangeShapeType="1"/>
            </p:cNvSpPr>
            <p:nvPr/>
          </p:nvSpPr>
          <p:spPr bwMode="auto">
            <a:xfrm>
              <a:off x="960" y="3537"/>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4" name="Text Box 13"/>
            <p:cNvSpPr txBox="1">
              <a:spLocks noChangeArrowheads="1"/>
            </p:cNvSpPr>
            <p:nvPr/>
          </p:nvSpPr>
          <p:spPr bwMode="auto">
            <a:xfrm>
              <a:off x="1400" y="3993"/>
              <a:ext cx="481" cy="232"/>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sp>
          <p:nvSpPr>
            <p:cNvPr id="256015" name="Oval 14"/>
            <p:cNvSpPr>
              <a:spLocks noChangeArrowheads="1"/>
            </p:cNvSpPr>
            <p:nvPr/>
          </p:nvSpPr>
          <p:spPr bwMode="auto">
            <a:xfrm>
              <a:off x="2704" y="3745"/>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Species</a:t>
              </a:r>
            </a:p>
          </p:txBody>
        </p:sp>
        <p:sp>
          <p:nvSpPr>
            <p:cNvPr id="256016" name="Oval 15"/>
            <p:cNvSpPr>
              <a:spLocks noChangeArrowheads="1"/>
            </p:cNvSpPr>
            <p:nvPr/>
          </p:nvSpPr>
          <p:spPr bwMode="auto">
            <a:xfrm>
              <a:off x="2680" y="3409"/>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Name</a:t>
              </a:r>
            </a:p>
          </p:txBody>
        </p:sp>
        <p:sp>
          <p:nvSpPr>
            <p:cNvPr id="256017" name="Line 16"/>
            <p:cNvSpPr>
              <a:spLocks noChangeShapeType="1"/>
            </p:cNvSpPr>
            <p:nvPr/>
          </p:nvSpPr>
          <p:spPr bwMode="auto">
            <a:xfrm>
              <a:off x="2416" y="3865"/>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8" name="Line 17"/>
            <p:cNvSpPr>
              <a:spLocks noChangeShapeType="1"/>
            </p:cNvSpPr>
            <p:nvPr/>
          </p:nvSpPr>
          <p:spPr bwMode="auto">
            <a:xfrm>
              <a:off x="2416" y="3529"/>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9" name="Text Box 18"/>
            <p:cNvSpPr txBox="1">
              <a:spLocks noChangeArrowheads="1"/>
            </p:cNvSpPr>
            <p:nvPr/>
          </p:nvSpPr>
          <p:spPr bwMode="auto">
            <a:xfrm>
              <a:off x="2856" y="3985"/>
              <a:ext cx="480" cy="231"/>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sp>
          <p:nvSpPr>
            <p:cNvPr id="256020" name="Oval 19"/>
            <p:cNvSpPr>
              <a:spLocks noChangeArrowheads="1"/>
            </p:cNvSpPr>
            <p:nvPr/>
          </p:nvSpPr>
          <p:spPr bwMode="auto">
            <a:xfrm>
              <a:off x="4280" y="3753"/>
              <a:ext cx="76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Description</a:t>
              </a:r>
            </a:p>
          </p:txBody>
        </p:sp>
        <p:sp>
          <p:nvSpPr>
            <p:cNvPr id="256021" name="Oval 20"/>
            <p:cNvSpPr>
              <a:spLocks noChangeArrowheads="1"/>
            </p:cNvSpPr>
            <p:nvPr/>
          </p:nvSpPr>
          <p:spPr bwMode="auto">
            <a:xfrm>
              <a:off x="4256" y="3417"/>
              <a:ext cx="784"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Dimensions</a:t>
              </a:r>
            </a:p>
          </p:txBody>
        </p:sp>
        <p:sp>
          <p:nvSpPr>
            <p:cNvPr id="256022" name="Line 21"/>
            <p:cNvSpPr>
              <a:spLocks noChangeShapeType="1"/>
            </p:cNvSpPr>
            <p:nvPr/>
          </p:nvSpPr>
          <p:spPr bwMode="auto">
            <a:xfrm>
              <a:off x="3992" y="3873"/>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23" name="Line 22"/>
            <p:cNvSpPr>
              <a:spLocks noChangeShapeType="1"/>
            </p:cNvSpPr>
            <p:nvPr/>
          </p:nvSpPr>
          <p:spPr bwMode="auto">
            <a:xfrm>
              <a:off x="3992" y="3537"/>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24" name="Text Box 23"/>
            <p:cNvSpPr txBox="1">
              <a:spLocks noChangeArrowheads="1"/>
            </p:cNvSpPr>
            <p:nvPr/>
          </p:nvSpPr>
          <p:spPr bwMode="auto">
            <a:xfrm>
              <a:off x="4431" y="3993"/>
              <a:ext cx="481" cy="232"/>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sp>
          <p:nvSpPr>
            <p:cNvPr id="256025" name="Text Box 24"/>
            <p:cNvSpPr txBox="1">
              <a:spLocks noChangeArrowheads="1"/>
            </p:cNvSpPr>
            <p:nvPr/>
          </p:nvSpPr>
          <p:spPr bwMode="auto">
            <a:xfrm>
              <a:off x="1181" y="3428"/>
              <a:ext cx="125" cy="231"/>
            </a:xfrm>
            <a:prstGeom prst="rect">
              <a:avLst/>
            </a:prstGeom>
            <a:noFill/>
            <a:ln w="25400">
              <a:noFill/>
              <a:miter lim="800000"/>
              <a:headEnd/>
              <a:tailEnd/>
            </a:ln>
          </p:spPr>
          <p:txBody>
            <a:bodyPr wrap="none">
              <a:spAutoFit/>
            </a:bodyPr>
            <a:lstStyle/>
            <a:p>
              <a:endParaRPr lang="en-US" sz="1400" b="0">
                <a:latin typeface="Tahoma" pitchFamily="34" charset="0"/>
              </a:endParaRPr>
            </a:p>
          </p:txBody>
        </p:sp>
        <p:sp>
          <p:nvSpPr>
            <p:cNvPr id="256026" name="Oval 25"/>
            <p:cNvSpPr>
              <a:spLocks noChangeArrowheads="1"/>
            </p:cNvSpPr>
            <p:nvPr/>
          </p:nvSpPr>
          <p:spPr bwMode="auto">
            <a:xfrm>
              <a:off x="1488" y="1248"/>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Owner</a:t>
              </a:r>
            </a:p>
          </p:txBody>
        </p:sp>
        <p:sp>
          <p:nvSpPr>
            <p:cNvPr id="256027" name="Oval 26"/>
            <p:cNvSpPr>
              <a:spLocks noChangeArrowheads="1"/>
            </p:cNvSpPr>
            <p:nvPr/>
          </p:nvSpPr>
          <p:spPr bwMode="auto">
            <a:xfrm>
              <a:off x="3984" y="1696"/>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Subpartition</a:t>
              </a:r>
            </a:p>
          </p:txBody>
        </p:sp>
        <p:sp>
          <p:nvSpPr>
            <p:cNvPr id="256028" name="Oval 27"/>
            <p:cNvSpPr>
              <a:spLocks noChangeArrowheads="1"/>
            </p:cNvSpPr>
            <p:nvPr/>
          </p:nvSpPr>
          <p:spPr bwMode="auto">
            <a:xfrm>
              <a:off x="3600" y="1320"/>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Partition</a:t>
              </a:r>
            </a:p>
          </p:txBody>
        </p:sp>
        <p:sp>
          <p:nvSpPr>
            <p:cNvPr id="256029" name="Oval 28"/>
            <p:cNvSpPr>
              <a:spLocks noChangeArrowheads="1"/>
            </p:cNvSpPr>
            <p:nvPr/>
          </p:nvSpPr>
          <p:spPr bwMode="auto">
            <a:xfrm>
              <a:off x="2544" y="1216"/>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Locus</a:t>
              </a:r>
            </a:p>
          </p:txBody>
        </p:sp>
        <p:sp>
          <p:nvSpPr>
            <p:cNvPr id="256030" name="Oval 29"/>
            <p:cNvSpPr>
              <a:spLocks noChangeArrowheads="1"/>
            </p:cNvSpPr>
            <p:nvPr/>
          </p:nvSpPr>
          <p:spPr bwMode="auto">
            <a:xfrm>
              <a:off x="816" y="2064"/>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ID</a:t>
              </a:r>
            </a:p>
          </p:txBody>
        </p:sp>
        <p:sp>
          <p:nvSpPr>
            <p:cNvPr id="256031" name="Line 30"/>
            <p:cNvSpPr>
              <a:spLocks noChangeShapeType="1"/>
            </p:cNvSpPr>
            <p:nvPr/>
          </p:nvSpPr>
          <p:spPr bwMode="auto">
            <a:xfrm>
              <a:off x="2408" y="3273"/>
              <a:ext cx="0" cy="944"/>
            </a:xfrm>
            <a:prstGeom prst="line">
              <a:avLst/>
            </a:prstGeom>
            <a:noFill/>
            <a:ln w="25400">
              <a:solidFill>
                <a:schemeClr val="tx1"/>
              </a:solidFill>
              <a:prstDash val="dash"/>
              <a:miter lim="800000"/>
              <a:headEnd/>
              <a:tailEnd/>
            </a:ln>
          </p:spPr>
          <p:txBody>
            <a:bodyPr wrap="none"/>
            <a:lstStyle/>
            <a:p>
              <a:endParaRPr lang="en-US"/>
            </a:p>
          </p:txBody>
        </p:sp>
        <p:sp>
          <p:nvSpPr>
            <p:cNvPr id="256032" name="Line 31"/>
            <p:cNvSpPr>
              <a:spLocks noChangeShapeType="1"/>
            </p:cNvSpPr>
            <p:nvPr/>
          </p:nvSpPr>
          <p:spPr bwMode="auto">
            <a:xfrm>
              <a:off x="3984" y="3257"/>
              <a:ext cx="0" cy="944"/>
            </a:xfrm>
            <a:prstGeom prst="line">
              <a:avLst/>
            </a:prstGeom>
            <a:noFill/>
            <a:ln w="25400">
              <a:solidFill>
                <a:schemeClr val="tx1"/>
              </a:solidFill>
              <a:prstDash val="dash"/>
              <a:miter lim="800000"/>
              <a:headEnd/>
              <a:tailEnd/>
            </a:ln>
          </p:spPr>
          <p:txBody>
            <a:bodyPr wrap="none"/>
            <a:lstStyle/>
            <a:p>
              <a:endParaRPr lang="en-US"/>
            </a:p>
          </p:txBody>
        </p:sp>
        <p:sp>
          <p:nvSpPr>
            <p:cNvPr id="256033" name="Oval 32"/>
            <p:cNvSpPr>
              <a:spLocks noChangeArrowheads="1"/>
            </p:cNvSpPr>
            <p:nvPr/>
          </p:nvSpPr>
          <p:spPr bwMode="auto">
            <a:xfrm>
              <a:off x="3928" y="2088"/>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Container</a:t>
              </a:r>
            </a:p>
          </p:txBody>
        </p:sp>
        <p:sp>
          <p:nvSpPr>
            <p:cNvPr id="256034" name="Line 33"/>
            <p:cNvSpPr>
              <a:spLocks noChangeShapeType="1"/>
            </p:cNvSpPr>
            <p:nvPr/>
          </p:nvSpPr>
          <p:spPr bwMode="auto">
            <a:xfrm flipH="1">
              <a:off x="1384" y="2208"/>
              <a:ext cx="1496" cy="560"/>
            </a:xfrm>
            <a:prstGeom prst="line">
              <a:avLst/>
            </a:prstGeom>
            <a:noFill/>
            <a:ln w="25400">
              <a:solidFill>
                <a:schemeClr val="tx1"/>
              </a:solidFill>
              <a:miter lim="800000"/>
              <a:headEnd/>
              <a:tailEnd type="triangle" w="med" len="med"/>
            </a:ln>
          </p:spPr>
          <p:txBody>
            <a:bodyPr wrap="none"/>
            <a:lstStyle/>
            <a:p>
              <a:endParaRPr lang="en-US"/>
            </a:p>
          </p:txBody>
        </p:sp>
        <p:sp>
          <p:nvSpPr>
            <p:cNvPr id="256035" name="Line 34"/>
            <p:cNvSpPr>
              <a:spLocks noChangeShapeType="1"/>
            </p:cNvSpPr>
            <p:nvPr/>
          </p:nvSpPr>
          <p:spPr bwMode="auto">
            <a:xfrm>
              <a:off x="2880" y="2208"/>
              <a:ext cx="0" cy="576"/>
            </a:xfrm>
            <a:prstGeom prst="line">
              <a:avLst/>
            </a:prstGeom>
            <a:noFill/>
            <a:ln w="25400">
              <a:solidFill>
                <a:schemeClr val="tx1"/>
              </a:solidFill>
              <a:miter lim="800000"/>
              <a:headEnd/>
              <a:tailEnd type="triangle" w="med" len="med"/>
            </a:ln>
          </p:spPr>
          <p:txBody>
            <a:bodyPr wrap="none"/>
            <a:lstStyle/>
            <a:p>
              <a:endParaRPr lang="en-US"/>
            </a:p>
          </p:txBody>
        </p:sp>
        <p:sp>
          <p:nvSpPr>
            <p:cNvPr id="256036" name="Line 35"/>
            <p:cNvSpPr>
              <a:spLocks noChangeShapeType="1"/>
            </p:cNvSpPr>
            <p:nvPr/>
          </p:nvSpPr>
          <p:spPr bwMode="auto">
            <a:xfrm>
              <a:off x="2832" y="2208"/>
              <a:ext cx="1592" cy="552"/>
            </a:xfrm>
            <a:prstGeom prst="line">
              <a:avLst/>
            </a:prstGeom>
            <a:noFill/>
            <a:ln w="25400">
              <a:solidFill>
                <a:schemeClr val="tx1"/>
              </a:solidFill>
              <a:miter lim="800000"/>
              <a:headEnd/>
              <a:tailEnd type="triangle" w="med" len="med"/>
            </a:ln>
          </p:spPr>
          <p:txBody>
            <a:bodyPr wrap="none"/>
            <a:lstStyle/>
            <a:p>
              <a:endParaRPr lang="en-US"/>
            </a:p>
          </p:txBody>
        </p:sp>
        <p:sp>
          <p:nvSpPr>
            <p:cNvPr id="256037" name="Line 36"/>
            <p:cNvSpPr>
              <a:spLocks noChangeShapeType="1"/>
            </p:cNvSpPr>
            <p:nvPr/>
          </p:nvSpPr>
          <p:spPr bwMode="auto">
            <a:xfrm flipH="1">
              <a:off x="1728" y="2048"/>
              <a:ext cx="576" cy="112"/>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38" name="Line 37"/>
            <p:cNvSpPr>
              <a:spLocks noChangeShapeType="1"/>
            </p:cNvSpPr>
            <p:nvPr/>
          </p:nvSpPr>
          <p:spPr bwMode="auto">
            <a:xfrm flipH="1" flipV="1">
              <a:off x="1728" y="1728"/>
              <a:ext cx="552" cy="128"/>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39" name="Line 38"/>
            <p:cNvSpPr>
              <a:spLocks noChangeShapeType="1"/>
            </p:cNvSpPr>
            <p:nvPr/>
          </p:nvSpPr>
          <p:spPr bwMode="auto">
            <a:xfrm flipH="1" flipV="1">
              <a:off x="2256" y="1488"/>
              <a:ext cx="288" cy="256"/>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0" name="Line 39"/>
            <p:cNvSpPr>
              <a:spLocks noChangeShapeType="1"/>
            </p:cNvSpPr>
            <p:nvPr/>
          </p:nvSpPr>
          <p:spPr bwMode="auto">
            <a:xfrm flipV="1">
              <a:off x="3024" y="1440"/>
              <a:ext cx="0" cy="272"/>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1" name="Line 40"/>
            <p:cNvSpPr>
              <a:spLocks noChangeShapeType="1"/>
            </p:cNvSpPr>
            <p:nvPr/>
          </p:nvSpPr>
          <p:spPr bwMode="auto">
            <a:xfrm flipV="1">
              <a:off x="3504" y="1536"/>
              <a:ext cx="240" cy="288"/>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2" name="Line 41"/>
            <p:cNvSpPr>
              <a:spLocks noChangeShapeType="1"/>
            </p:cNvSpPr>
            <p:nvPr/>
          </p:nvSpPr>
          <p:spPr bwMode="auto">
            <a:xfrm flipV="1">
              <a:off x="3504" y="1824"/>
              <a:ext cx="480" cy="144"/>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3" name="Oval 42"/>
            <p:cNvSpPr>
              <a:spLocks noChangeArrowheads="1"/>
            </p:cNvSpPr>
            <p:nvPr/>
          </p:nvSpPr>
          <p:spPr bwMode="auto">
            <a:xfrm>
              <a:off x="864" y="1584"/>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Collection</a:t>
              </a:r>
            </a:p>
          </p:txBody>
        </p:sp>
        <p:sp>
          <p:nvSpPr>
            <p:cNvPr id="256044" name="Line 43"/>
            <p:cNvSpPr>
              <a:spLocks noChangeShapeType="1"/>
            </p:cNvSpPr>
            <p:nvPr/>
          </p:nvSpPr>
          <p:spPr bwMode="auto">
            <a:xfrm>
              <a:off x="3504" y="2112"/>
              <a:ext cx="432" cy="48"/>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5" name="Text Box 44"/>
            <p:cNvSpPr txBox="1">
              <a:spLocks noChangeArrowheads="1"/>
            </p:cNvSpPr>
            <p:nvPr/>
          </p:nvSpPr>
          <p:spPr bwMode="auto">
            <a:xfrm>
              <a:off x="5184" y="2888"/>
              <a:ext cx="480" cy="232"/>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gr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3"/>
          <p:cNvSpPr>
            <a:spLocks noGrp="1"/>
          </p:cNvSpPr>
          <p:nvPr>
            <p:ph type="sldNum" sz="quarter" idx="12"/>
          </p:nvPr>
        </p:nvSpPr>
        <p:spPr>
          <a:noFill/>
        </p:spPr>
        <p:txBody>
          <a:bodyPr/>
          <a:lstStyle/>
          <a:p>
            <a:fld id="{FBC86B35-ACDF-47C2-BEF0-CDC266F3A9E8}" type="slidenum">
              <a:rPr lang="en-US" smtClean="0"/>
              <a:pPr/>
              <a:t>275</a:t>
            </a:fld>
            <a:endParaRPr lang="en-US" smtClean="0"/>
          </a:p>
        </p:txBody>
      </p:sp>
      <p:sp>
        <p:nvSpPr>
          <p:cNvPr id="257027" name="Oval 2"/>
          <p:cNvSpPr>
            <a:spLocks noChangeArrowheads="1"/>
          </p:cNvSpPr>
          <p:nvPr/>
        </p:nvSpPr>
        <p:spPr bwMode="auto">
          <a:xfrm>
            <a:off x="3340100" y="2928938"/>
            <a:ext cx="2662238" cy="663575"/>
          </a:xfrm>
          <a:prstGeom prst="ellipse">
            <a:avLst/>
          </a:prstGeom>
          <a:solidFill>
            <a:schemeClr val="hlink">
              <a:alpha val="50195"/>
            </a:scheme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Visualizing Components</a:t>
            </a:r>
          </a:p>
        </p:txBody>
      </p:sp>
      <p:sp>
        <p:nvSpPr>
          <p:cNvPr id="257028" name="Line 3"/>
          <p:cNvSpPr>
            <a:spLocks noChangeShapeType="1"/>
          </p:cNvSpPr>
          <p:nvPr/>
        </p:nvSpPr>
        <p:spPr bwMode="auto">
          <a:xfrm>
            <a:off x="4670425" y="2132013"/>
            <a:ext cx="0" cy="663575"/>
          </a:xfrm>
          <a:prstGeom prst="line">
            <a:avLst/>
          </a:prstGeom>
          <a:noFill/>
          <a:ln w="28575">
            <a:solidFill>
              <a:schemeClr val="tx1"/>
            </a:solidFill>
            <a:round/>
            <a:headEnd type="triangle" w="med" len="med"/>
            <a:tailEnd type="triangle" w="med" len="med"/>
          </a:ln>
        </p:spPr>
        <p:txBody>
          <a:bodyPr/>
          <a:lstStyle/>
          <a:p>
            <a:endParaRPr lang="en-US"/>
          </a:p>
        </p:txBody>
      </p:sp>
      <p:sp>
        <p:nvSpPr>
          <p:cNvPr id="257029" name="Oval 4"/>
          <p:cNvSpPr>
            <a:spLocks noChangeArrowheads="1"/>
          </p:cNvSpPr>
          <p:nvPr/>
        </p:nvSpPr>
        <p:spPr bwMode="auto">
          <a:xfrm>
            <a:off x="1674813" y="5127625"/>
            <a:ext cx="1220787"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Mapper1</a:t>
            </a:r>
          </a:p>
        </p:txBody>
      </p:sp>
      <p:sp>
        <p:nvSpPr>
          <p:cNvPr id="257030" name="Rectangle 5"/>
          <p:cNvSpPr>
            <a:spLocks noChangeArrowheads="1"/>
          </p:cNvSpPr>
          <p:nvPr/>
        </p:nvSpPr>
        <p:spPr bwMode="auto">
          <a:xfrm>
            <a:off x="1644650" y="3894138"/>
            <a:ext cx="5930900" cy="2049462"/>
          </a:xfrm>
          <a:prstGeom prst="rect">
            <a:avLst/>
          </a:prstGeom>
          <a:noFill/>
          <a:ln w="19050">
            <a:solidFill>
              <a:srgbClr val="FF9900"/>
            </a:solidFill>
            <a:prstDash val="lgDash"/>
            <a:miter lim="800000"/>
            <a:headEnd/>
            <a:tailEnd/>
          </a:ln>
        </p:spPr>
        <p:txBody>
          <a:bodyPr wrap="none" anchor="ctr"/>
          <a:lstStyle/>
          <a:p>
            <a:pPr algn="ctr"/>
            <a:endParaRPr lang="en-US" sz="2400" b="0">
              <a:solidFill>
                <a:schemeClr val="bg1"/>
              </a:solidFill>
              <a:latin typeface="Times New Roman" pitchFamily="18" charset="0"/>
              <a:cs typeface="Arial" pitchFamily="34" charset="0"/>
            </a:endParaRPr>
          </a:p>
        </p:txBody>
      </p:sp>
      <p:sp>
        <p:nvSpPr>
          <p:cNvPr id="257031" name="Line 6"/>
          <p:cNvSpPr>
            <a:spLocks noChangeShapeType="1"/>
          </p:cNvSpPr>
          <p:nvPr/>
        </p:nvSpPr>
        <p:spPr bwMode="auto">
          <a:xfrm>
            <a:off x="4670425" y="3592513"/>
            <a:ext cx="0" cy="530225"/>
          </a:xfrm>
          <a:prstGeom prst="line">
            <a:avLst/>
          </a:prstGeom>
          <a:noFill/>
          <a:ln w="12700">
            <a:solidFill>
              <a:schemeClr val="tx1"/>
            </a:solidFill>
            <a:round/>
            <a:headEnd type="triangle" w="med" len="med"/>
            <a:tailEnd type="triangle" w="med" len="med"/>
          </a:ln>
        </p:spPr>
        <p:txBody>
          <a:bodyPr/>
          <a:lstStyle/>
          <a:p>
            <a:endParaRPr lang="en-US"/>
          </a:p>
        </p:txBody>
      </p:sp>
      <p:sp>
        <p:nvSpPr>
          <p:cNvPr id="257032" name="Rectangle 7"/>
          <p:cNvSpPr>
            <a:spLocks noChangeArrowheads="1"/>
          </p:cNvSpPr>
          <p:nvPr/>
        </p:nvSpPr>
        <p:spPr bwMode="auto">
          <a:xfrm>
            <a:off x="1524000" y="2795588"/>
            <a:ext cx="6172200" cy="3376612"/>
          </a:xfrm>
          <a:prstGeom prst="rect">
            <a:avLst/>
          </a:prstGeom>
          <a:noFill/>
          <a:ln w="28575">
            <a:solidFill>
              <a:schemeClr val="tx1"/>
            </a:solidFill>
            <a:miter lim="800000"/>
            <a:headEnd/>
            <a:tailEnd/>
          </a:ln>
        </p:spPr>
        <p:txBody>
          <a:bodyPr wrap="none" anchor="ctr"/>
          <a:lstStyle/>
          <a:p>
            <a:endParaRPr lang="en-US"/>
          </a:p>
        </p:txBody>
      </p:sp>
      <p:sp>
        <p:nvSpPr>
          <p:cNvPr id="257033" name="AutoShape 8"/>
          <p:cNvSpPr>
            <a:spLocks noChangeArrowheads="1"/>
          </p:cNvSpPr>
          <p:nvPr/>
        </p:nvSpPr>
        <p:spPr bwMode="auto">
          <a:xfrm>
            <a:off x="4306888" y="1468438"/>
            <a:ext cx="727075" cy="663575"/>
          </a:xfrm>
          <a:prstGeom prst="smileyFace">
            <a:avLst>
              <a:gd name="adj" fmla="val 4653"/>
            </a:avLst>
          </a:prstGeom>
          <a:solidFill>
            <a:srgbClr val="FFCCCC"/>
          </a:solidFill>
          <a:ln w="9525">
            <a:solidFill>
              <a:schemeClr val="tx1"/>
            </a:solidFill>
            <a:round/>
            <a:headEnd/>
            <a:tailEnd/>
          </a:ln>
        </p:spPr>
        <p:txBody>
          <a:bodyPr wrap="none" anchor="ctr"/>
          <a:lstStyle/>
          <a:p>
            <a:pPr algn="ctr"/>
            <a:endParaRPr lang="en-US" sz="2400" b="0">
              <a:latin typeface="Times New Roman" pitchFamily="18" charset="0"/>
              <a:cs typeface="Arial" pitchFamily="34" charset="0"/>
            </a:endParaRPr>
          </a:p>
        </p:txBody>
      </p:sp>
      <p:sp>
        <p:nvSpPr>
          <p:cNvPr id="257034" name="Oval 9"/>
          <p:cNvSpPr>
            <a:spLocks noChangeArrowheads="1"/>
          </p:cNvSpPr>
          <p:nvPr/>
        </p:nvSpPr>
        <p:spPr bwMode="auto">
          <a:xfrm>
            <a:off x="3602038" y="4114800"/>
            <a:ext cx="2133600"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Composite Mapper</a:t>
            </a:r>
          </a:p>
        </p:txBody>
      </p:sp>
      <p:sp>
        <p:nvSpPr>
          <p:cNvPr id="257035" name="Oval 10"/>
          <p:cNvSpPr>
            <a:spLocks noChangeArrowheads="1"/>
          </p:cNvSpPr>
          <p:nvPr/>
        </p:nvSpPr>
        <p:spPr bwMode="auto">
          <a:xfrm>
            <a:off x="3173413" y="5127625"/>
            <a:ext cx="1220787"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Mapper2</a:t>
            </a:r>
          </a:p>
        </p:txBody>
      </p:sp>
      <p:sp>
        <p:nvSpPr>
          <p:cNvPr id="257036" name="Oval 11"/>
          <p:cNvSpPr>
            <a:spLocks noChangeArrowheads="1"/>
          </p:cNvSpPr>
          <p:nvPr/>
        </p:nvSpPr>
        <p:spPr bwMode="auto">
          <a:xfrm>
            <a:off x="4672013" y="5127625"/>
            <a:ext cx="1220787"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Mapper3</a:t>
            </a:r>
          </a:p>
        </p:txBody>
      </p:sp>
      <p:sp>
        <p:nvSpPr>
          <p:cNvPr id="257037" name="Oval 12"/>
          <p:cNvSpPr>
            <a:spLocks noChangeArrowheads="1"/>
          </p:cNvSpPr>
          <p:nvPr/>
        </p:nvSpPr>
        <p:spPr bwMode="auto">
          <a:xfrm>
            <a:off x="6172200" y="5127625"/>
            <a:ext cx="1220788"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Mapper4</a:t>
            </a:r>
          </a:p>
        </p:txBody>
      </p:sp>
      <p:sp>
        <p:nvSpPr>
          <p:cNvPr id="257038" name="Line 13"/>
          <p:cNvSpPr>
            <a:spLocks noChangeShapeType="1"/>
          </p:cNvSpPr>
          <p:nvPr/>
        </p:nvSpPr>
        <p:spPr bwMode="auto">
          <a:xfrm flipV="1">
            <a:off x="2286000" y="4648200"/>
            <a:ext cx="1524000" cy="457200"/>
          </a:xfrm>
          <a:prstGeom prst="line">
            <a:avLst/>
          </a:prstGeom>
          <a:noFill/>
          <a:ln w="9525">
            <a:solidFill>
              <a:schemeClr val="tx1"/>
            </a:solidFill>
            <a:round/>
            <a:headEnd/>
            <a:tailEnd type="triangle" w="med" len="med"/>
          </a:ln>
        </p:spPr>
        <p:txBody>
          <a:bodyPr/>
          <a:lstStyle/>
          <a:p>
            <a:endParaRPr lang="en-US"/>
          </a:p>
        </p:txBody>
      </p:sp>
      <p:sp>
        <p:nvSpPr>
          <p:cNvPr id="257039" name="Line 14"/>
          <p:cNvSpPr>
            <a:spLocks noChangeShapeType="1"/>
          </p:cNvSpPr>
          <p:nvPr/>
        </p:nvSpPr>
        <p:spPr bwMode="auto">
          <a:xfrm flipH="1" flipV="1">
            <a:off x="5562600" y="4648200"/>
            <a:ext cx="1219200" cy="457200"/>
          </a:xfrm>
          <a:prstGeom prst="line">
            <a:avLst/>
          </a:prstGeom>
          <a:noFill/>
          <a:ln w="9525">
            <a:solidFill>
              <a:schemeClr val="tx1"/>
            </a:solidFill>
            <a:round/>
            <a:headEnd/>
            <a:tailEnd type="triangle" w="med" len="med"/>
          </a:ln>
        </p:spPr>
        <p:txBody>
          <a:bodyPr/>
          <a:lstStyle/>
          <a:p>
            <a:endParaRPr lang="en-US"/>
          </a:p>
        </p:txBody>
      </p:sp>
      <p:sp>
        <p:nvSpPr>
          <p:cNvPr id="257040" name="Line 15"/>
          <p:cNvSpPr>
            <a:spLocks noChangeShapeType="1"/>
          </p:cNvSpPr>
          <p:nvPr/>
        </p:nvSpPr>
        <p:spPr bwMode="auto">
          <a:xfrm flipV="1">
            <a:off x="3810000" y="4800600"/>
            <a:ext cx="533400" cy="304800"/>
          </a:xfrm>
          <a:prstGeom prst="line">
            <a:avLst/>
          </a:prstGeom>
          <a:noFill/>
          <a:ln w="9525">
            <a:solidFill>
              <a:schemeClr val="tx1"/>
            </a:solidFill>
            <a:round/>
            <a:headEnd/>
            <a:tailEnd type="triangle" w="med" len="med"/>
          </a:ln>
        </p:spPr>
        <p:txBody>
          <a:bodyPr/>
          <a:lstStyle/>
          <a:p>
            <a:endParaRPr lang="en-US"/>
          </a:p>
        </p:txBody>
      </p:sp>
      <p:sp>
        <p:nvSpPr>
          <p:cNvPr id="257041" name="Line 16"/>
          <p:cNvSpPr>
            <a:spLocks noChangeShapeType="1"/>
          </p:cNvSpPr>
          <p:nvPr/>
        </p:nvSpPr>
        <p:spPr bwMode="auto">
          <a:xfrm flipH="1" flipV="1">
            <a:off x="4876800" y="4800600"/>
            <a:ext cx="533400" cy="304800"/>
          </a:xfrm>
          <a:prstGeom prst="line">
            <a:avLst/>
          </a:prstGeom>
          <a:noFill/>
          <a:ln w="9525">
            <a:solidFill>
              <a:schemeClr val="tx1"/>
            </a:solidFill>
            <a:round/>
            <a:headEnd/>
            <a:tailEnd type="triangle" w="med" len="med"/>
          </a:ln>
        </p:spPr>
        <p:txBody>
          <a:bodyPr/>
          <a:lstStyle/>
          <a:p>
            <a:endParaRPr lang="en-US"/>
          </a:p>
        </p:txBody>
      </p:sp>
      <p:sp>
        <p:nvSpPr>
          <p:cNvPr id="257042" name="Rectangle 17"/>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Visual Mapping Tool Architecture</a:t>
            </a: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4"/>
          <p:cNvSpPr>
            <a:spLocks noGrp="1"/>
          </p:cNvSpPr>
          <p:nvPr>
            <p:ph type="sldNum" sz="quarter" idx="12"/>
          </p:nvPr>
        </p:nvSpPr>
        <p:spPr>
          <a:noFill/>
        </p:spPr>
        <p:txBody>
          <a:bodyPr/>
          <a:lstStyle/>
          <a:p>
            <a:fld id="{E2512F8D-CD39-41DB-BB84-B1BEFEB440C9}" type="slidenum">
              <a:rPr lang="en-US" smtClean="0"/>
              <a:pPr/>
              <a:t>276</a:t>
            </a:fld>
            <a:endParaRPr lang="en-US" smtClean="0"/>
          </a:p>
        </p:txBody>
      </p:sp>
      <p:sp>
        <p:nvSpPr>
          <p:cNvPr id="258051" name="Rectangle 2"/>
          <p:cNvSpPr>
            <a:spLocks noGrp="1" noChangeArrowheads="1"/>
          </p:cNvSpPr>
          <p:nvPr>
            <p:ph type="title"/>
          </p:nvPr>
        </p:nvSpPr>
        <p:spPr/>
        <p:txBody>
          <a:bodyPr/>
          <a:lstStyle/>
          <a:p>
            <a:pPr eaLnBrk="1" hangingPunct="1"/>
            <a:r>
              <a:rPr lang="en-US" smtClean="0"/>
              <a:t>Data Mapping (state-of-the-art)</a:t>
            </a:r>
          </a:p>
        </p:txBody>
      </p:sp>
      <p:pic>
        <p:nvPicPr>
          <p:cNvPr id="258052" name="Picture 3" descr="datamapping"/>
          <p:cNvPicPr>
            <a:picLocks noChangeAspect="1" noChangeArrowheads="1"/>
          </p:cNvPicPr>
          <p:nvPr/>
        </p:nvPicPr>
        <p:blipFill>
          <a:blip r:embed="rId3" cstate="print"/>
          <a:srcRect/>
          <a:stretch>
            <a:fillRect/>
          </a:stretch>
        </p:blipFill>
        <p:spPr bwMode="auto">
          <a:xfrm>
            <a:off x="1157288" y="2043113"/>
            <a:ext cx="7007225" cy="424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277</a:t>
            </a:fld>
            <a:endParaRPr lang="en-US" smtClean="0"/>
          </a:p>
        </p:txBody>
      </p:sp>
      <p:pic>
        <p:nvPicPr>
          <p:cNvPr id="259075" name="Picture 2"/>
          <p:cNvPicPr>
            <a:picLocks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4"/>
          <p:cNvSpPr>
            <a:spLocks noGrp="1"/>
          </p:cNvSpPr>
          <p:nvPr>
            <p:ph type="sldNum" sz="quarter" idx="12"/>
          </p:nvPr>
        </p:nvSpPr>
        <p:spPr>
          <a:noFill/>
        </p:spPr>
        <p:txBody>
          <a:bodyPr/>
          <a:lstStyle/>
          <a:p>
            <a:fld id="{6F921D2D-72E3-4160-AB13-BDC2EB0B5389}" type="slidenum">
              <a:rPr lang="en-US" smtClean="0"/>
              <a:pPr/>
              <a:t>278</a:t>
            </a:fld>
            <a:endParaRPr lang="en-US" smtClean="0"/>
          </a:p>
        </p:txBody>
      </p:sp>
      <p:pic>
        <p:nvPicPr>
          <p:cNvPr id="260099" name="Picture 2"/>
          <p:cNvPicPr>
            <a:picLocks noChangeAspect="1" noChangeArrowheads="1"/>
          </p:cNvPicPr>
          <p:nvPr>
            <p:ph/>
          </p:nvPr>
        </p:nvPicPr>
        <p:blipFill>
          <a:blip r:embed="rId3" cstate="print"/>
          <a:srcRect/>
          <a:stretch>
            <a:fillRect/>
          </a:stretch>
        </p:blipFill>
        <p:spPr>
          <a:xfrm>
            <a:off x="609600" y="804863"/>
            <a:ext cx="7848600" cy="5656262"/>
          </a:xfrm>
          <a:noFill/>
        </p:spPr>
      </p:pic>
      <p:grpSp>
        <p:nvGrpSpPr>
          <p:cNvPr id="260100" name="Group 3"/>
          <p:cNvGrpSpPr>
            <a:grpSpLocks/>
          </p:cNvGrpSpPr>
          <p:nvPr/>
        </p:nvGrpSpPr>
        <p:grpSpPr bwMode="auto">
          <a:xfrm>
            <a:off x="4495800" y="152400"/>
            <a:ext cx="3886200" cy="404813"/>
            <a:chOff x="11" y="1056"/>
            <a:chExt cx="1045" cy="255"/>
          </a:xfrm>
        </p:grpSpPr>
        <p:sp>
          <p:nvSpPr>
            <p:cNvPr id="260103"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recommendation</a:t>
              </a:r>
            </a:p>
          </p:txBody>
        </p:sp>
        <p:sp>
          <p:nvSpPr>
            <p:cNvPr id="260104"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0101"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0102"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279</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p:spPr>
        <p:txBody>
          <a:bodyPr/>
          <a:lstStyle/>
          <a:p>
            <a:fld id="{78901120-16D3-4D2C-AFB7-89E2A04052A4}" type="slidenum">
              <a:rPr lang="en-US" smtClean="0"/>
              <a:pPr/>
              <a:t>28</a:t>
            </a:fld>
            <a:endParaRPr lang="en-US" smtClean="0"/>
          </a:p>
        </p:txBody>
      </p:sp>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632575" y="4648200"/>
            <a:ext cx="2511425" cy="1920875"/>
          </a:xfrm>
          <a:prstGeom prst="rect">
            <a:avLst/>
          </a:prstGeom>
          <a:noFill/>
          <a:ln w="25400">
            <a:noFill/>
            <a:miter lim="800000"/>
            <a:headEnd type="none" w="sm" len="sm"/>
            <a:tailEnd type="none" w="sm" len="sm"/>
          </a:ln>
        </p:spPr>
        <p:txBody>
          <a:bodyPr wrap="none">
            <a:spAutoFit/>
          </a:bodyPr>
          <a:lstStyle/>
          <a:p>
            <a:pPr eaLnBrk="0" hangingPunct="0"/>
            <a:r>
              <a:rPr lang="en-US" sz="2000" b="0">
                <a:cs typeface="Arial" pitchFamily="34" charset="0"/>
              </a:rPr>
              <a:t>Borgman et al.:</a:t>
            </a:r>
          </a:p>
          <a:p>
            <a:pPr eaLnBrk="0" hangingPunct="0"/>
            <a:r>
              <a:rPr lang="en-US" sz="2000" b="0">
                <a:cs typeface="Arial" pitchFamily="34" charset="0"/>
              </a:rPr>
              <a:t>Workshop Report on</a:t>
            </a:r>
          </a:p>
          <a:p>
            <a:pPr eaLnBrk="0" hangingPunct="0"/>
            <a:r>
              <a:rPr lang="en-US" sz="2000" b="0">
                <a:cs typeface="Arial" pitchFamily="34" charset="0"/>
              </a:rPr>
              <a:t>Social Aspects of</a:t>
            </a:r>
          </a:p>
          <a:p>
            <a:pPr eaLnBrk="0" hangingPunct="0"/>
            <a:r>
              <a:rPr lang="en-US" sz="2000" b="0">
                <a:cs typeface="Arial" pitchFamily="34" charset="0"/>
              </a:rPr>
              <a:t>Digital Libraries: </a:t>
            </a:r>
            <a:endParaRPr lang="en-US" sz="2000" b="0">
              <a:latin typeface="Times New Roman" pitchFamily="18" charset="0"/>
              <a:cs typeface="Times New Roman" pitchFamily="18" charset="0"/>
            </a:endParaRPr>
          </a:p>
          <a:p>
            <a:pPr eaLnBrk="0" hangingPunct="0"/>
            <a:r>
              <a:rPr lang="en-US" sz="2000" b="0">
                <a:cs typeface="Arial" pitchFamily="34" charset="0"/>
              </a:rPr>
              <a:t>http://www-lis.gseis.</a:t>
            </a:r>
          </a:p>
          <a:p>
            <a:pPr eaLnBrk="0" hangingPunct="0"/>
            <a:r>
              <a:rPr lang="en-US" sz="2000" b="0">
                <a:cs typeface="Arial" pitchFamily="34" charset="0"/>
              </a:rPr>
              <a:t>ucla.edu/DL/</a:t>
            </a:r>
            <a:r>
              <a:rPr lang="en-US" sz="2000" b="0">
                <a:latin typeface="Times New Roman" pitchFamily="18" charset="0"/>
              </a:rPr>
              <a:t> </a:t>
            </a: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5"/>
          <p:cNvSpPr>
            <a:spLocks noGrp="1"/>
          </p:cNvSpPr>
          <p:nvPr>
            <p:ph type="sldNum" sz="quarter" idx="12"/>
          </p:nvPr>
        </p:nvSpPr>
        <p:spPr>
          <a:noFill/>
        </p:spPr>
        <p:txBody>
          <a:bodyPr/>
          <a:lstStyle/>
          <a:p>
            <a:fld id="{E731C85A-3538-49E6-A71B-E8B7E6156022}" type="slidenum">
              <a:rPr lang="en-US" smtClean="0"/>
              <a:pPr/>
              <a:t>280</a:t>
            </a:fld>
            <a:endParaRPr lang="en-US" smtClean="0"/>
          </a:p>
        </p:txBody>
      </p:sp>
      <p:sp>
        <p:nvSpPr>
          <p:cNvPr id="262147" name="Rectangle 2"/>
          <p:cNvSpPr>
            <a:spLocks noGrp="1" noChangeArrowheads="1"/>
          </p:cNvSpPr>
          <p:nvPr>
            <p:ph type="title"/>
          </p:nvPr>
        </p:nvSpPr>
        <p:spPr>
          <a:xfrm>
            <a:off x="457200" y="457200"/>
            <a:ext cx="8458200" cy="1371600"/>
          </a:xfrm>
        </p:spPr>
        <p:txBody>
          <a:bodyPr/>
          <a:lstStyle/>
          <a:p>
            <a:pPr eaLnBrk="1" hangingPunct="1"/>
            <a:r>
              <a:rPr lang="en-US" sz="3600" smtClean="0"/>
              <a:t>Modeling ArchDLs in the 5S Framework</a:t>
            </a:r>
          </a:p>
        </p:txBody>
      </p:sp>
      <p:sp>
        <p:nvSpPr>
          <p:cNvPr id="262148"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Modeling archaeological information systems using the 5S theory to better understand the domain and design the system and the supported services</a:t>
            </a:r>
          </a:p>
          <a:p>
            <a:pPr marL="609600" indent="-609600" eaLnBrk="1" hangingPunct="1"/>
            <a:r>
              <a:rPr lang="en-US" smtClean="0"/>
              <a:t>Minimal DL</a:t>
            </a:r>
          </a:p>
          <a:p>
            <a:pPr marL="609600" indent="-609600" eaLnBrk="1" hangingPunct="1"/>
            <a:r>
              <a:rPr lang="en-US" smtClean="0"/>
              <a:t>Minimal ArchDL</a:t>
            </a:r>
            <a:endParaRPr lang="en-US" b="1" smtClean="0">
              <a:solidFill>
                <a:srgbClr val="660066"/>
              </a:solidFill>
            </a:endParaRPr>
          </a:p>
          <a:p>
            <a:pPr marL="609600" indent="-609600" eaLnBrk="1" hangingPunct="1">
              <a:buFontTx/>
              <a:buNone/>
            </a:pPr>
            <a:endParaRPr lang="en-US" smtClean="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3"/>
          <p:cNvSpPr>
            <a:spLocks noGrp="1"/>
          </p:cNvSpPr>
          <p:nvPr>
            <p:ph type="sldNum" sz="quarter" idx="12"/>
          </p:nvPr>
        </p:nvSpPr>
        <p:spPr>
          <a:noFill/>
        </p:spPr>
        <p:txBody>
          <a:bodyPr/>
          <a:lstStyle/>
          <a:p>
            <a:fld id="{928D92B5-E050-48FD-BAAC-F9FBD5C75B2F}" type="slidenum">
              <a:rPr lang="en-US" smtClean="0"/>
              <a:pPr/>
              <a:t>281</a:t>
            </a:fld>
            <a:endParaRPr lang="en-US" smtClean="0"/>
          </a:p>
        </p:txBody>
      </p:sp>
      <p:sp>
        <p:nvSpPr>
          <p:cNvPr id="263171" name="Rectangle 2"/>
          <p:cNvSpPr>
            <a:spLocks noChangeArrowheads="1"/>
          </p:cNvSpPr>
          <p:nvPr/>
        </p:nvSpPr>
        <p:spPr bwMode="auto">
          <a:xfrm>
            <a:off x="2208213" y="4921250"/>
            <a:ext cx="765175"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172" name="Text Box 3"/>
          <p:cNvSpPr txBox="1">
            <a:spLocks noChangeArrowheads="1"/>
          </p:cNvSpPr>
          <p:nvPr/>
        </p:nvSpPr>
        <p:spPr bwMode="auto">
          <a:xfrm>
            <a:off x="1524000" y="4891088"/>
            <a:ext cx="1600200" cy="366712"/>
          </a:xfrm>
          <a:prstGeom prst="rect">
            <a:avLst/>
          </a:prstGeom>
          <a:solidFill>
            <a:srgbClr val="FFCCCC"/>
          </a:solidFill>
          <a:ln w="9525">
            <a:noFill/>
            <a:miter lim="800000"/>
            <a:headEnd/>
            <a:tailEnd/>
          </a:ln>
        </p:spPr>
        <p:txBody>
          <a:bodyPr>
            <a:spAutoFit/>
          </a:bodyPr>
          <a:lstStyle/>
          <a:p>
            <a:pPr algn="ctr">
              <a:spcBef>
                <a:spcPct val="50000"/>
              </a:spcBef>
            </a:pPr>
            <a:r>
              <a:rPr lang="en-US" b="0"/>
              <a:t>Digital Object</a:t>
            </a:r>
          </a:p>
        </p:txBody>
      </p:sp>
      <p:grpSp>
        <p:nvGrpSpPr>
          <p:cNvPr id="263173" name="Group 4"/>
          <p:cNvGrpSpPr>
            <a:grpSpLocks/>
          </p:cNvGrpSpPr>
          <p:nvPr/>
        </p:nvGrpSpPr>
        <p:grpSpPr bwMode="auto">
          <a:xfrm>
            <a:off x="3886200" y="6034088"/>
            <a:ext cx="1371600" cy="366712"/>
            <a:chOff x="576" y="576"/>
            <a:chExt cx="720" cy="231"/>
          </a:xfrm>
        </p:grpSpPr>
        <p:sp>
          <p:nvSpPr>
            <p:cNvPr id="263241" name="Rectangle 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42" name="Text Box 6"/>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Repository</a:t>
              </a:r>
            </a:p>
          </p:txBody>
        </p:sp>
      </p:grpSp>
      <p:grpSp>
        <p:nvGrpSpPr>
          <p:cNvPr id="263174" name="Group 7"/>
          <p:cNvGrpSpPr>
            <a:grpSpLocks/>
          </p:cNvGrpSpPr>
          <p:nvPr/>
        </p:nvGrpSpPr>
        <p:grpSpPr bwMode="auto">
          <a:xfrm>
            <a:off x="1752600" y="5957888"/>
            <a:ext cx="1371600" cy="366712"/>
            <a:chOff x="576" y="576"/>
            <a:chExt cx="720" cy="231"/>
          </a:xfrm>
        </p:grpSpPr>
        <p:sp>
          <p:nvSpPr>
            <p:cNvPr id="263239" name="Rectangle 8"/>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40" name="Text Box 9"/>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Collection</a:t>
              </a:r>
            </a:p>
          </p:txBody>
        </p:sp>
      </p:grpSp>
      <p:sp>
        <p:nvSpPr>
          <p:cNvPr id="263175" name="Text Box 10"/>
          <p:cNvSpPr txBox="1">
            <a:spLocks noChangeArrowheads="1"/>
          </p:cNvSpPr>
          <p:nvPr/>
        </p:nvSpPr>
        <p:spPr bwMode="auto">
          <a:xfrm>
            <a:off x="6324600" y="6019800"/>
            <a:ext cx="1905000" cy="366713"/>
          </a:xfrm>
          <a:prstGeom prst="rect">
            <a:avLst/>
          </a:prstGeom>
          <a:solidFill>
            <a:srgbClr val="FFCC99"/>
          </a:solidFill>
          <a:ln w="9525">
            <a:noFill/>
            <a:miter lim="800000"/>
            <a:headEnd/>
            <a:tailEnd/>
          </a:ln>
        </p:spPr>
        <p:txBody>
          <a:bodyPr>
            <a:spAutoFit/>
          </a:bodyPr>
          <a:lstStyle/>
          <a:p>
            <a:pPr algn="ctr">
              <a:spcBef>
                <a:spcPct val="50000"/>
              </a:spcBef>
            </a:pPr>
            <a:r>
              <a:rPr lang="en-US" b="0"/>
              <a:t>Minimal DL</a:t>
            </a:r>
          </a:p>
        </p:txBody>
      </p:sp>
      <p:sp>
        <p:nvSpPr>
          <p:cNvPr id="263176" name="Text Box 11"/>
          <p:cNvSpPr txBox="1">
            <a:spLocks noChangeArrowheads="1"/>
          </p:cNvSpPr>
          <p:nvPr/>
        </p:nvSpPr>
        <p:spPr bwMode="auto">
          <a:xfrm>
            <a:off x="3200400" y="4876800"/>
            <a:ext cx="2514600" cy="366713"/>
          </a:xfrm>
          <a:prstGeom prst="rect">
            <a:avLst/>
          </a:prstGeom>
          <a:solidFill>
            <a:srgbClr val="FFFFCC"/>
          </a:solidFill>
          <a:ln w="9525">
            <a:noFill/>
            <a:miter lim="800000"/>
            <a:headEnd/>
            <a:tailEnd/>
          </a:ln>
        </p:spPr>
        <p:txBody>
          <a:bodyPr>
            <a:spAutoFit/>
          </a:bodyPr>
          <a:lstStyle/>
          <a:p>
            <a:pPr algn="ctr">
              <a:spcBef>
                <a:spcPct val="50000"/>
              </a:spcBef>
            </a:pPr>
            <a:r>
              <a:rPr lang="en-US" b="0"/>
              <a:t>Metadata Catalog</a:t>
            </a:r>
          </a:p>
        </p:txBody>
      </p:sp>
      <p:sp>
        <p:nvSpPr>
          <p:cNvPr id="263177" name="Text Box 12"/>
          <p:cNvSpPr txBox="1">
            <a:spLocks noChangeArrowheads="1"/>
          </p:cNvSpPr>
          <p:nvPr/>
        </p:nvSpPr>
        <p:spPr bwMode="auto">
          <a:xfrm>
            <a:off x="3048000" y="3200400"/>
            <a:ext cx="1524000" cy="914400"/>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sp>
        <p:nvSpPr>
          <p:cNvPr id="263178" name="Line 13"/>
          <p:cNvSpPr>
            <a:spLocks noChangeShapeType="1"/>
          </p:cNvSpPr>
          <p:nvPr/>
        </p:nvSpPr>
        <p:spPr bwMode="auto">
          <a:xfrm flipH="1">
            <a:off x="2419350" y="5257800"/>
            <a:ext cx="0" cy="685800"/>
          </a:xfrm>
          <a:prstGeom prst="line">
            <a:avLst/>
          </a:prstGeom>
          <a:noFill/>
          <a:ln w="9525">
            <a:solidFill>
              <a:schemeClr val="tx1"/>
            </a:solidFill>
            <a:round/>
            <a:headEnd/>
            <a:tailEnd type="triangle" w="med" len="med"/>
          </a:ln>
        </p:spPr>
        <p:txBody>
          <a:bodyPr/>
          <a:lstStyle/>
          <a:p>
            <a:endParaRPr lang="en-US"/>
          </a:p>
        </p:txBody>
      </p:sp>
      <p:sp>
        <p:nvSpPr>
          <p:cNvPr id="263179" name="Line 14"/>
          <p:cNvSpPr>
            <a:spLocks noChangeShapeType="1"/>
          </p:cNvSpPr>
          <p:nvPr/>
        </p:nvSpPr>
        <p:spPr bwMode="auto">
          <a:xfrm flipH="1">
            <a:off x="3810000" y="4267200"/>
            <a:ext cx="0" cy="609600"/>
          </a:xfrm>
          <a:prstGeom prst="line">
            <a:avLst/>
          </a:prstGeom>
          <a:noFill/>
          <a:ln w="9525">
            <a:solidFill>
              <a:schemeClr val="tx1"/>
            </a:solidFill>
            <a:round/>
            <a:headEnd/>
            <a:tailEnd type="triangle" w="med" len="med"/>
          </a:ln>
        </p:spPr>
        <p:txBody>
          <a:bodyPr/>
          <a:lstStyle/>
          <a:p>
            <a:endParaRPr lang="en-US"/>
          </a:p>
        </p:txBody>
      </p:sp>
      <p:sp>
        <p:nvSpPr>
          <p:cNvPr id="263180" name="Line 15"/>
          <p:cNvSpPr>
            <a:spLocks noChangeShapeType="1"/>
          </p:cNvSpPr>
          <p:nvPr/>
        </p:nvSpPr>
        <p:spPr bwMode="auto">
          <a:xfrm flipH="1">
            <a:off x="2419350" y="3048000"/>
            <a:ext cx="19050" cy="1828800"/>
          </a:xfrm>
          <a:prstGeom prst="line">
            <a:avLst/>
          </a:prstGeom>
          <a:noFill/>
          <a:ln w="9525">
            <a:solidFill>
              <a:schemeClr val="tx1"/>
            </a:solidFill>
            <a:round/>
            <a:headEnd/>
            <a:tailEnd type="triangle" w="med" len="med"/>
          </a:ln>
        </p:spPr>
        <p:txBody>
          <a:bodyPr/>
          <a:lstStyle/>
          <a:p>
            <a:endParaRPr lang="en-US"/>
          </a:p>
        </p:txBody>
      </p:sp>
      <p:sp>
        <p:nvSpPr>
          <p:cNvPr id="263181" name="Line 16"/>
          <p:cNvSpPr>
            <a:spLocks noChangeShapeType="1"/>
          </p:cNvSpPr>
          <p:nvPr/>
        </p:nvSpPr>
        <p:spPr bwMode="auto">
          <a:xfrm>
            <a:off x="3048000" y="6248400"/>
            <a:ext cx="762000" cy="0"/>
          </a:xfrm>
          <a:prstGeom prst="line">
            <a:avLst/>
          </a:prstGeom>
          <a:noFill/>
          <a:ln w="9525">
            <a:solidFill>
              <a:schemeClr val="tx1"/>
            </a:solidFill>
            <a:round/>
            <a:headEnd/>
            <a:tailEnd type="triangle" w="med" len="med"/>
          </a:ln>
        </p:spPr>
        <p:txBody>
          <a:bodyPr/>
          <a:lstStyle/>
          <a:p>
            <a:endParaRPr lang="en-US"/>
          </a:p>
        </p:txBody>
      </p:sp>
      <p:sp>
        <p:nvSpPr>
          <p:cNvPr id="263182" name="Line 17"/>
          <p:cNvSpPr>
            <a:spLocks noChangeShapeType="1"/>
          </p:cNvSpPr>
          <p:nvPr/>
        </p:nvSpPr>
        <p:spPr bwMode="auto">
          <a:xfrm>
            <a:off x="1600200" y="2667000"/>
            <a:ext cx="0" cy="2209800"/>
          </a:xfrm>
          <a:prstGeom prst="line">
            <a:avLst/>
          </a:prstGeom>
          <a:noFill/>
          <a:ln w="9525">
            <a:solidFill>
              <a:schemeClr val="tx1"/>
            </a:solidFill>
            <a:round/>
            <a:headEnd/>
            <a:tailEnd type="triangle" w="med" len="med"/>
          </a:ln>
        </p:spPr>
        <p:txBody>
          <a:bodyPr/>
          <a:lstStyle/>
          <a:p>
            <a:endParaRPr lang="en-US"/>
          </a:p>
        </p:txBody>
      </p:sp>
      <p:sp>
        <p:nvSpPr>
          <p:cNvPr id="263183" name="Rectangle 18"/>
          <p:cNvSpPr>
            <a:spLocks noChangeArrowheads="1"/>
          </p:cNvSpPr>
          <p:nvPr/>
        </p:nvSpPr>
        <p:spPr bwMode="auto">
          <a:xfrm>
            <a:off x="-76200" y="381000"/>
            <a:ext cx="7315200" cy="609600"/>
          </a:xfrm>
          <a:prstGeom prst="rect">
            <a:avLst/>
          </a:prstGeom>
          <a:noFill/>
          <a:ln w="9525">
            <a:noFill/>
            <a:miter lim="800000"/>
            <a:headEnd/>
            <a:tailEnd/>
          </a:ln>
        </p:spPr>
        <p:txBody>
          <a:bodyPr anchor="ctr"/>
          <a:lstStyle/>
          <a:p>
            <a:pPr algn="ctr"/>
            <a:r>
              <a:rPr lang="en-US" sz="3200" b="0">
                <a:solidFill>
                  <a:schemeClr val="tx2"/>
                </a:solidFill>
              </a:rPr>
              <a:t>A Minimal DL in the 5S Framework</a:t>
            </a:r>
          </a:p>
        </p:txBody>
      </p:sp>
      <p:sp>
        <p:nvSpPr>
          <p:cNvPr id="263184" name="Line 19"/>
          <p:cNvSpPr>
            <a:spLocks noChangeShapeType="1"/>
          </p:cNvSpPr>
          <p:nvPr/>
        </p:nvSpPr>
        <p:spPr bwMode="auto">
          <a:xfrm flipH="1">
            <a:off x="1752600" y="1600200"/>
            <a:ext cx="1371600" cy="457200"/>
          </a:xfrm>
          <a:prstGeom prst="line">
            <a:avLst/>
          </a:prstGeom>
          <a:noFill/>
          <a:ln w="9525">
            <a:solidFill>
              <a:schemeClr val="tx1"/>
            </a:solidFill>
            <a:miter lim="800000"/>
            <a:headEnd/>
            <a:tailEnd type="triangle" w="med" len="med"/>
          </a:ln>
        </p:spPr>
        <p:txBody>
          <a:bodyPr wrap="none"/>
          <a:lstStyle/>
          <a:p>
            <a:endParaRPr lang="en-US"/>
          </a:p>
        </p:txBody>
      </p:sp>
      <p:sp>
        <p:nvSpPr>
          <p:cNvPr id="263185" name="Text Box 20"/>
          <p:cNvSpPr txBox="1">
            <a:spLocks noChangeArrowheads="1"/>
          </p:cNvSpPr>
          <p:nvPr/>
        </p:nvSpPr>
        <p:spPr bwMode="auto">
          <a:xfrm>
            <a:off x="2286000" y="2109788"/>
            <a:ext cx="1524000" cy="915987"/>
          </a:xfrm>
          <a:prstGeom prst="rect">
            <a:avLst/>
          </a:prstGeom>
          <a:solidFill>
            <a:srgbClr val="FFCCFF"/>
          </a:solidFill>
          <a:ln w="9525">
            <a:noFill/>
            <a:miter lim="800000"/>
            <a:headEnd/>
            <a:tailEnd/>
          </a:ln>
        </p:spPr>
        <p:txBody>
          <a:bodyPr>
            <a:spAutoFit/>
          </a:bodyPr>
          <a:lstStyle/>
          <a:p>
            <a:pPr algn="ctr">
              <a:spcBef>
                <a:spcPct val="50000"/>
              </a:spcBef>
            </a:pPr>
            <a:r>
              <a:rPr lang="en-US" b="0"/>
              <a:t>Structural Metadata Specification</a:t>
            </a:r>
          </a:p>
        </p:txBody>
      </p:sp>
      <p:sp>
        <p:nvSpPr>
          <p:cNvPr id="263186" name="Line 21"/>
          <p:cNvSpPr>
            <a:spLocks noChangeShapeType="1"/>
          </p:cNvSpPr>
          <p:nvPr/>
        </p:nvSpPr>
        <p:spPr bwMode="auto">
          <a:xfrm>
            <a:off x="3200400" y="16002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63187" name="Line 22"/>
          <p:cNvSpPr>
            <a:spLocks noChangeShapeType="1"/>
          </p:cNvSpPr>
          <p:nvPr/>
        </p:nvSpPr>
        <p:spPr bwMode="auto">
          <a:xfrm>
            <a:off x="3733800" y="1600200"/>
            <a:ext cx="152400" cy="1600200"/>
          </a:xfrm>
          <a:prstGeom prst="line">
            <a:avLst/>
          </a:prstGeom>
          <a:noFill/>
          <a:ln w="9525">
            <a:solidFill>
              <a:schemeClr val="tx1"/>
            </a:solidFill>
            <a:miter lim="800000"/>
            <a:headEnd/>
            <a:tailEnd type="triangle" w="med" len="med"/>
          </a:ln>
        </p:spPr>
        <p:txBody>
          <a:bodyPr wrap="none"/>
          <a:lstStyle/>
          <a:p>
            <a:endParaRPr lang="en-US"/>
          </a:p>
        </p:txBody>
      </p:sp>
      <p:cxnSp>
        <p:nvCxnSpPr>
          <p:cNvPr id="263188" name="AutoShape 23"/>
          <p:cNvCxnSpPr>
            <a:cxnSpLocks noChangeShapeType="1"/>
            <a:stCxn id="263238" idx="1"/>
          </p:cNvCxnSpPr>
          <p:nvPr/>
        </p:nvCxnSpPr>
        <p:spPr bwMode="auto">
          <a:xfrm rot="10800000" flipH="1" flipV="1">
            <a:off x="914400" y="1403350"/>
            <a:ext cx="609600" cy="3625850"/>
          </a:xfrm>
          <a:prstGeom prst="curvedConnector4">
            <a:avLst>
              <a:gd name="adj1" fmla="val -20056"/>
              <a:gd name="adj2" fmla="val 100171"/>
            </a:avLst>
          </a:prstGeom>
          <a:noFill/>
          <a:ln w="9525">
            <a:solidFill>
              <a:schemeClr val="tx1"/>
            </a:solidFill>
            <a:miter lim="800000"/>
            <a:headEnd/>
            <a:tailEnd type="triangle" w="med" len="med"/>
          </a:ln>
        </p:spPr>
      </p:cxnSp>
      <p:sp>
        <p:nvSpPr>
          <p:cNvPr id="263189" name="Line 24"/>
          <p:cNvSpPr>
            <a:spLocks noChangeShapeType="1"/>
          </p:cNvSpPr>
          <p:nvPr/>
        </p:nvSpPr>
        <p:spPr bwMode="auto">
          <a:xfrm>
            <a:off x="1524000" y="16002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63190" name="Line 25"/>
          <p:cNvSpPr>
            <a:spLocks noChangeShapeType="1"/>
          </p:cNvSpPr>
          <p:nvPr/>
        </p:nvSpPr>
        <p:spPr bwMode="auto">
          <a:xfrm>
            <a:off x="3810000" y="1600200"/>
            <a:ext cx="990600" cy="2819400"/>
          </a:xfrm>
          <a:prstGeom prst="line">
            <a:avLst/>
          </a:prstGeom>
          <a:noFill/>
          <a:ln w="9525">
            <a:solidFill>
              <a:schemeClr val="tx1"/>
            </a:solidFill>
            <a:miter lim="800000"/>
            <a:headEnd/>
            <a:tailEnd type="triangle" w="med" len="med"/>
          </a:ln>
        </p:spPr>
        <p:txBody>
          <a:bodyPr wrap="none"/>
          <a:lstStyle/>
          <a:p>
            <a:endParaRPr lang="en-US"/>
          </a:p>
        </p:txBody>
      </p:sp>
      <p:grpSp>
        <p:nvGrpSpPr>
          <p:cNvPr id="263191" name="Group 26"/>
          <p:cNvGrpSpPr>
            <a:grpSpLocks/>
          </p:cNvGrpSpPr>
          <p:nvPr/>
        </p:nvGrpSpPr>
        <p:grpSpPr bwMode="auto">
          <a:xfrm>
            <a:off x="914400" y="1219200"/>
            <a:ext cx="1219200" cy="366713"/>
            <a:chOff x="576" y="576"/>
            <a:chExt cx="720" cy="231"/>
          </a:xfrm>
        </p:grpSpPr>
        <p:sp>
          <p:nvSpPr>
            <p:cNvPr id="263237" name="Rectangle 2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8" name="Text Box 2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3192" name="Group 29"/>
          <p:cNvGrpSpPr>
            <a:grpSpLocks/>
          </p:cNvGrpSpPr>
          <p:nvPr/>
        </p:nvGrpSpPr>
        <p:grpSpPr bwMode="auto">
          <a:xfrm>
            <a:off x="2362200" y="1219200"/>
            <a:ext cx="1524000" cy="366713"/>
            <a:chOff x="576" y="576"/>
            <a:chExt cx="720" cy="231"/>
          </a:xfrm>
        </p:grpSpPr>
        <p:sp>
          <p:nvSpPr>
            <p:cNvPr id="263235" name="Rectangle 3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6" name="Text Box 3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3193" name="Group 32"/>
          <p:cNvGrpSpPr>
            <a:grpSpLocks/>
          </p:cNvGrpSpPr>
          <p:nvPr/>
        </p:nvGrpSpPr>
        <p:grpSpPr bwMode="auto">
          <a:xfrm>
            <a:off x="4076700" y="1219200"/>
            <a:ext cx="1143000" cy="366713"/>
            <a:chOff x="576" y="576"/>
            <a:chExt cx="720" cy="231"/>
          </a:xfrm>
        </p:grpSpPr>
        <p:sp>
          <p:nvSpPr>
            <p:cNvPr id="263233" name="Rectangle 3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4" name="Text Box 3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3194" name="Group 35"/>
          <p:cNvGrpSpPr>
            <a:grpSpLocks/>
          </p:cNvGrpSpPr>
          <p:nvPr/>
        </p:nvGrpSpPr>
        <p:grpSpPr bwMode="auto">
          <a:xfrm>
            <a:off x="5467350" y="1219200"/>
            <a:ext cx="1447800" cy="366713"/>
            <a:chOff x="576" y="576"/>
            <a:chExt cx="720" cy="231"/>
          </a:xfrm>
        </p:grpSpPr>
        <p:sp>
          <p:nvSpPr>
            <p:cNvPr id="263231" name="Rectangle 3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2" name="Text Box 37"/>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3195" name="Group 38"/>
          <p:cNvGrpSpPr>
            <a:grpSpLocks/>
          </p:cNvGrpSpPr>
          <p:nvPr/>
        </p:nvGrpSpPr>
        <p:grpSpPr bwMode="auto">
          <a:xfrm>
            <a:off x="7162800" y="1219200"/>
            <a:ext cx="1371600" cy="366713"/>
            <a:chOff x="576" y="576"/>
            <a:chExt cx="720" cy="231"/>
          </a:xfrm>
        </p:grpSpPr>
        <p:sp>
          <p:nvSpPr>
            <p:cNvPr id="263229" name="Rectangle 3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0" name="Text Box 40"/>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3196" name="Group 41"/>
          <p:cNvGrpSpPr>
            <a:grpSpLocks/>
          </p:cNvGrpSpPr>
          <p:nvPr/>
        </p:nvGrpSpPr>
        <p:grpSpPr bwMode="auto">
          <a:xfrm>
            <a:off x="4648200" y="3581400"/>
            <a:ext cx="1219200" cy="366713"/>
            <a:chOff x="576" y="576"/>
            <a:chExt cx="720" cy="231"/>
          </a:xfrm>
        </p:grpSpPr>
        <p:sp>
          <p:nvSpPr>
            <p:cNvPr id="263227" name="Rectangle 4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8" name="Text Box 4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3197" name="Group 44"/>
          <p:cNvGrpSpPr>
            <a:grpSpLocks/>
          </p:cNvGrpSpPr>
          <p:nvPr/>
        </p:nvGrpSpPr>
        <p:grpSpPr bwMode="auto">
          <a:xfrm>
            <a:off x="5419725" y="3919538"/>
            <a:ext cx="1371600" cy="366712"/>
            <a:chOff x="576" y="576"/>
            <a:chExt cx="720" cy="231"/>
          </a:xfrm>
        </p:grpSpPr>
        <p:sp>
          <p:nvSpPr>
            <p:cNvPr id="263225" name="Rectangle 4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6" name="Text Box 4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3198" name="Group 47"/>
          <p:cNvGrpSpPr>
            <a:grpSpLocks/>
          </p:cNvGrpSpPr>
          <p:nvPr/>
        </p:nvGrpSpPr>
        <p:grpSpPr bwMode="auto">
          <a:xfrm>
            <a:off x="6477000" y="3900488"/>
            <a:ext cx="1447800" cy="366712"/>
            <a:chOff x="576" y="576"/>
            <a:chExt cx="720" cy="231"/>
          </a:xfrm>
        </p:grpSpPr>
        <p:sp>
          <p:nvSpPr>
            <p:cNvPr id="263223" name="Rectangle 48"/>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4" name="Text Box 49"/>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3199" name="Group 50"/>
          <p:cNvGrpSpPr>
            <a:grpSpLocks/>
          </p:cNvGrpSpPr>
          <p:nvPr/>
        </p:nvGrpSpPr>
        <p:grpSpPr bwMode="auto">
          <a:xfrm>
            <a:off x="6705600" y="2438400"/>
            <a:ext cx="1295400" cy="366713"/>
            <a:chOff x="576" y="576"/>
            <a:chExt cx="720" cy="231"/>
          </a:xfrm>
        </p:grpSpPr>
        <p:sp>
          <p:nvSpPr>
            <p:cNvPr id="263221" name="Rectangle 5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2" name="Text Box 52"/>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3200" name="Line 53"/>
          <p:cNvSpPr>
            <a:spLocks noChangeShapeType="1"/>
          </p:cNvSpPr>
          <p:nvPr/>
        </p:nvSpPr>
        <p:spPr bwMode="auto">
          <a:xfrm flipH="1">
            <a:off x="5410200" y="2819400"/>
            <a:ext cx="1371600" cy="762000"/>
          </a:xfrm>
          <a:prstGeom prst="line">
            <a:avLst/>
          </a:prstGeom>
          <a:noFill/>
          <a:ln w="9525">
            <a:solidFill>
              <a:schemeClr val="tx1"/>
            </a:solidFill>
            <a:round/>
            <a:headEnd/>
            <a:tailEnd type="triangle" w="med" len="med"/>
          </a:ln>
        </p:spPr>
        <p:txBody>
          <a:bodyPr/>
          <a:lstStyle/>
          <a:p>
            <a:endParaRPr lang="en-US"/>
          </a:p>
        </p:txBody>
      </p:sp>
      <p:sp>
        <p:nvSpPr>
          <p:cNvPr id="263201" name="Line 54"/>
          <p:cNvSpPr>
            <a:spLocks noChangeShapeType="1"/>
          </p:cNvSpPr>
          <p:nvPr/>
        </p:nvSpPr>
        <p:spPr bwMode="auto">
          <a:xfrm flipH="1">
            <a:off x="6400800" y="2895600"/>
            <a:ext cx="609600" cy="990600"/>
          </a:xfrm>
          <a:prstGeom prst="line">
            <a:avLst/>
          </a:prstGeom>
          <a:noFill/>
          <a:ln w="9525">
            <a:solidFill>
              <a:schemeClr val="tx1"/>
            </a:solidFill>
            <a:round/>
            <a:headEnd/>
            <a:tailEnd type="triangle" w="med" len="med"/>
          </a:ln>
        </p:spPr>
        <p:txBody>
          <a:bodyPr/>
          <a:lstStyle/>
          <a:p>
            <a:endParaRPr lang="en-US"/>
          </a:p>
        </p:txBody>
      </p:sp>
      <p:sp>
        <p:nvSpPr>
          <p:cNvPr id="263202" name="Line 55"/>
          <p:cNvSpPr>
            <a:spLocks noChangeShapeType="1"/>
          </p:cNvSpPr>
          <p:nvPr/>
        </p:nvSpPr>
        <p:spPr bwMode="auto">
          <a:xfrm>
            <a:off x="7162800" y="2895600"/>
            <a:ext cx="0" cy="990600"/>
          </a:xfrm>
          <a:prstGeom prst="line">
            <a:avLst/>
          </a:prstGeom>
          <a:noFill/>
          <a:ln w="9525">
            <a:solidFill>
              <a:schemeClr val="tx1"/>
            </a:solidFill>
            <a:round/>
            <a:headEnd/>
            <a:tailEnd type="triangle" w="med" len="med"/>
          </a:ln>
        </p:spPr>
        <p:txBody>
          <a:bodyPr/>
          <a:lstStyle/>
          <a:p>
            <a:endParaRPr lang="en-US"/>
          </a:p>
        </p:txBody>
      </p:sp>
      <p:sp>
        <p:nvSpPr>
          <p:cNvPr id="263203" name="Line 56"/>
          <p:cNvSpPr>
            <a:spLocks noChangeShapeType="1"/>
          </p:cNvSpPr>
          <p:nvPr/>
        </p:nvSpPr>
        <p:spPr bwMode="auto">
          <a:xfrm>
            <a:off x="4953000" y="1600200"/>
            <a:ext cx="0" cy="1981200"/>
          </a:xfrm>
          <a:prstGeom prst="line">
            <a:avLst/>
          </a:prstGeom>
          <a:noFill/>
          <a:ln w="9525">
            <a:solidFill>
              <a:schemeClr val="tx1"/>
            </a:solidFill>
            <a:round/>
            <a:headEnd/>
            <a:tailEnd type="triangle" w="med" len="med"/>
          </a:ln>
        </p:spPr>
        <p:txBody>
          <a:bodyPr/>
          <a:lstStyle/>
          <a:p>
            <a:endParaRPr lang="en-US"/>
          </a:p>
        </p:txBody>
      </p:sp>
      <p:sp>
        <p:nvSpPr>
          <p:cNvPr id="263204" name="Line 57"/>
          <p:cNvSpPr>
            <a:spLocks noChangeShapeType="1"/>
          </p:cNvSpPr>
          <p:nvPr/>
        </p:nvSpPr>
        <p:spPr bwMode="auto">
          <a:xfrm>
            <a:off x="5029200" y="1600200"/>
            <a:ext cx="990600" cy="2286000"/>
          </a:xfrm>
          <a:prstGeom prst="line">
            <a:avLst/>
          </a:prstGeom>
          <a:noFill/>
          <a:ln w="9525">
            <a:solidFill>
              <a:schemeClr val="tx1"/>
            </a:solidFill>
            <a:round/>
            <a:headEnd/>
            <a:tailEnd type="triangle" w="med" len="med"/>
          </a:ln>
        </p:spPr>
        <p:txBody>
          <a:bodyPr/>
          <a:lstStyle/>
          <a:p>
            <a:endParaRPr lang="en-US"/>
          </a:p>
        </p:txBody>
      </p:sp>
      <p:sp>
        <p:nvSpPr>
          <p:cNvPr id="263205" name="Line 58"/>
          <p:cNvSpPr>
            <a:spLocks noChangeShapeType="1"/>
          </p:cNvSpPr>
          <p:nvPr/>
        </p:nvSpPr>
        <p:spPr bwMode="auto">
          <a:xfrm>
            <a:off x="5181600" y="1600200"/>
            <a:ext cx="1828800" cy="2286000"/>
          </a:xfrm>
          <a:prstGeom prst="line">
            <a:avLst/>
          </a:prstGeom>
          <a:noFill/>
          <a:ln w="9525">
            <a:solidFill>
              <a:schemeClr val="tx1"/>
            </a:solidFill>
            <a:round/>
            <a:headEnd/>
            <a:tailEnd type="triangle" w="med" len="med"/>
          </a:ln>
        </p:spPr>
        <p:txBody>
          <a:bodyPr/>
          <a:lstStyle/>
          <a:p>
            <a:endParaRPr lang="en-US"/>
          </a:p>
        </p:txBody>
      </p:sp>
      <p:grpSp>
        <p:nvGrpSpPr>
          <p:cNvPr id="263206" name="Group 59"/>
          <p:cNvGrpSpPr>
            <a:grpSpLocks/>
          </p:cNvGrpSpPr>
          <p:nvPr/>
        </p:nvGrpSpPr>
        <p:grpSpPr bwMode="auto">
          <a:xfrm>
            <a:off x="4038600" y="4357688"/>
            <a:ext cx="1371600" cy="366712"/>
            <a:chOff x="576" y="576"/>
            <a:chExt cx="720" cy="231"/>
          </a:xfrm>
        </p:grpSpPr>
        <p:sp>
          <p:nvSpPr>
            <p:cNvPr id="263219" name="Rectangle 6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0" name="Text Box 61"/>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hypertext</a:t>
              </a:r>
            </a:p>
          </p:txBody>
        </p:sp>
      </p:grpSp>
      <p:sp>
        <p:nvSpPr>
          <p:cNvPr id="263207" name="Line 62"/>
          <p:cNvSpPr>
            <a:spLocks noChangeShapeType="1"/>
          </p:cNvSpPr>
          <p:nvPr/>
        </p:nvSpPr>
        <p:spPr bwMode="auto">
          <a:xfrm flipV="1">
            <a:off x="5257800" y="4267200"/>
            <a:ext cx="914400" cy="304800"/>
          </a:xfrm>
          <a:prstGeom prst="line">
            <a:avLst/>
          </a:prstGeom>
          <a:noFill/>
          <a:ln w="9525">
            <a:solidFill>
              <a:schemeClr val="tx1"/>
            </a:solidFill>
            <a:round/>
            <a:headEnd/>
            <a:tailEnd type="triangle" w="med" len="med"/>
          </a:ln>
        </p:spPr>
        <p:txBody>
          <a:bodyPr/>
          <a:lstStyle/>
          <a:p>
            <a:endParaRPr lang="en-US"/>
          </a:p>
        </p:txBody>
      </p:sp>
      <p:sp>
        <p:nvSpPr>
          <p:cNvPr id="263208" name="Text Box 63"/>
          <p:cNvSpPr txBox="1">
            <a:spLocks noChangeArrowheads="1"/>
          </p:cNvSpPr>
          <p:nvPr/>
        </p:nvSpPr>
        <p:spPr bwMode="auto">
          <a:xfrm>
            <a:off x="914400" y="2057400"/>
            <a:ext cx="1295400" cy="641350"/>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3209" name="Line 64"/>
          <p:cNvSpPr>
            <a:spLocks noChangeShapeType="1"/>
          </p:cNvSpPr>
          <p:nvPr/>
        </p:nvSpPr>
        <p:spPr bwMode="auto">
          <a:xfrm>
            <a:off x="6248400" y="1600200"/>
            <a:ext cx="838200" cy="838200"/>
          </a:xfrm>
          <a:prstGeom prst="line">
            <a:avLst/>
          </a:prstGeom>
          <a:noFill/>
          <a:ln w="9525">
            <a:solidFill>
              <a:schemeClr val="tx1"/>
            </a:solidFill>
            <a:miter lim="800000"/>
            <a:headEnd/>
            <a:tailEnd type="triangle" w="med" len="med"/>
          </a:ln>
        </p:spPr>
        <p:txBody>
          <a:bodyPr wrap="none"/>
          <a:lstStyle/>
          <a:p>
            <a:endParaRPr lang="en-US"/>
          </a:p>
        </p:txBody>
      </p:sp>
      <p:sp>
        <p:nvSpPr>
          <p:cNvPr id="263210" name="Line 65"/>
          <p:cNvSpPr>
            <a:spLocks noChangeShapeType="1"/>
          </p:cNvSpPr>
          <p:nvPr/>
        </p:nvSpPr>
        <p:spPr bwMode="auto">
          <a:xfrm flipV="1">
            <a:off x="7239000" y="1600200"/>
            <a:ext cx="609600" cy="838200"/>
          </a:xfrm>
          <a:prstGeom prst="line">
            <a:avLst/>
          </a:prstGeom>
          <a:noFill/>
          <a:ln w="9525">
            <a:solidFill>
              <a:schemeClr val="tx1"/>
            </a:solidFill>
            <a:miter lim="800000"/>
            <a:headEnd/>
            <a:tailEnd type="triangle" w="med" len="med"/>
          </a:ln>
        </p:spPr>
        <p:txBody>
          <a:bodyPr wrap="none"/>
          <a:lstStyle/>
          <a:p>
            <a:endParaRPr lang="en-US"/>
          </a:p>
        </p:txBody>
      </p:sp>
      <p:grpSp>
        <p:nvGrpSpPr>
          <p:cNvPr id="263211" name="Group 66"/>
          <p:cNvGrpSpPr>
            <a:grpSpLocks/>
          </p:cNvGrpSpPr>
          <p:nvPr/>
        </p:nvGrpSpPr>
        <p:grpSpPr bwMode="auto">
          <a:xfrm>
            <a:off x="5257800" y="1600200"/>
            <a:ext cx="2819400" cy="4648200"/>
            <a:chOff x="3504" y="1248"/>
            <a:chExt cx="1776" cy="2928"/>
          </a:xfrm>
        </p:grpSpPr>
        <p:sp>
          <p:nvSpPr>
            <p:cNvPr id="263212" name="Line 67"/>
            <p:cNvSpPr>
              <a:spLocks noChangeShapeType="1"/>
            </p:cNvSpPr>
            <p:nvPr/>
          </p:nvSpPr>
          <p:spPr bwMode="auto">
            <a:xfrm>
              <a:off x="3504" y="4176"/>
              <a:ext cx="528" cy="0"/>
            </a:xfrm>
            <a:prstGeom prst="line">
              <a:avLst/>
            </a:prstGeom>
            <a:noFill/>
            <a:ln w="9525">
              <a:solidFill>
                <a:schemeClr val="tx1"/>
              </a:solidFill>
              <a:round/>
              <a:headEnd/>
              <a:tailEnd type="triangle" w="med" len="med"/>
            </a:ln>
          </p:spPr>
          <p:txBody>
            <a:bodyPr/>
            <a:lstStyle/>
            <a:p>
              <a:endParaRPr lang="en-US"/>
            </a:p>
          </p:txBody>
        </p:sp>
        <p:sp>
          <p:nvSpPr>
            <p:cNvPr id="263213" name="Line 68"/>
            <p:cNvSpPr>
              <a:spLocks noChangeShapeType="1"/>
            </p:cNvSpPr>
            <p:nvPr/>
          </p:nvSpPr>
          <p:spPr bwMode="auto">
            <a:xfrm>
              <a:off x="3794" y="3552"/>
              <a:ext cx="386" cy="478"/>
            </a:xfrm>
            <a:prstGeom prst="line">
              <a:avLst/>
            </a:prstGeom>
            <a:noFill/>
            <a:ln w="9525">
              <a:solidFill>
                <a:schemeClr val="tx1"/>
              </a:solidFill>
              <a:miter lim="800000"/>
              <a:headEnd/>
              <a:tailEnd type="triangle" w="med" len="med"/>
            </a:ln>
          </p:spPr>
          <p:txBody>
            <a:bodyPr wrap="none"/>
            <a:lstStyle/>
            <a:p>
              <a:endParaRPr lang="en-US"/>
            </a:p>
          </p:txBody>
        </p:sp>
        <p:sp>
          <p:nvSpPr>
            <p:cNvPr id="263214" name="Line 69"/>
            <p:cNvSpPr>
              <a:spLocks noChangeShapeType="1"/>
            </p:cNvSpPr>
            <p:nvPr/>
          </p:nvSpPr>
          <p:spPr bwMode="auto">
            <a:xfrm>
              <a:off x="4848" y="2928"/>
              <a:ext cx="0" cy="1104"/>
            </a:xfrm>
            <a:prstGeom prst="line">
              <a:avLst/>
            </a:prstGeom>
            <a:noFill/>
            <a:ln w="9525">
              <a:solidFill>
                <a:schemeClr val="tx1"/>
              </a:solidFill>
              <a:round/>
              <a:headEnd/>
              <a:tailEnd type="triangle" w="med" len="med"/>
            </a:ln>
          </p:spPr>
          <p:txBody>
            <a:bodyPr/>
            <a:lstStyle/>
            <a:p>
              <a:endParaRPr lang="en-US"/>
            </a:p>
          </p:txBody>
        </p:sp>
        <p:sp>
          <p:nvSpPr>
            <p:cNvPr id="263215" name="Line 70"/>
            <p:cNvSpPr>
              <a:spLocks noChangeShapeType="1"/>
            </p:cNvSpPr>
            <p:nvPr/>
          </p:nvSpPr>
          <p:spPr bwMode="auto">
            <a:xfrm>
              <a:off x="3552" y="273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3216" name="Line 71"/>
            <p:cNvSpPr>
              <a:spLocks noChangeShapeType="1"/>
            </p:cNvSpPr>
            <p:nvPr/>
          </p:nvSpPr>
          <p:spPr bwMode="auto">
            <a:xfrm>
              <a:off x="4320" y="292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3217" name="Line 72"/>
            <p:cNvSpPr>
              <a:spLocks noChangeShapeType="1"/>
            </p:cNvSpPr>
            <p:nvPr/>
          </p:nvSpPr>
          <p:spPr bwMode="auto">
            <a:xfrm>
              <a:off x="5280" y="124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3218" name="Line 73"/>
            <p:cNvSpPr>
              <a:spLocks noChangeShapeType="1"/>
            </p:cNvSpPr>
            <p:nvPr/>
          </p:nvSpPr>
          <p:spPr bwMode="auto">
            <a:xfrm>
              <a:off x="5088" y="2016"/>
              <a:ext cx="0" cy="2016"/>
            </a:xfrm>
            <a:prstGeom prst="line">
              <a:avLst/>
            </a:prstGeom>
            <a:noFill/>
            <a:ln w="9525">
              <a:solidFill>
                <a:schemeClr val="tx1"/>
              </a:solidFill>
              <a:miter lim="800000"/>
              <a:headEnd/>
              <a:tailEnd type="triangle" w="med" len="med"/>
            </a:ln>
          </p:spPr>
          <p:txBody>
            <a:bodyPr wrap="none"/>
            <a:lstStyle/>
            <a:p>
              <a:endParaRPr lang="en-US"/>
            </a:p>
          </p:txBody>
        </p:sp>
      </p:gr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282</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3"/>
          <p:cNvSpPr>
            <a:spLocks noGrp="1"/>
          </p:cNvSpPr>
          <p:nvPr>
            <p:ph type="sldNum" sz="quarter" idx="12"/>
          </p:nvPr>
        </p:nvSpPr>
        <p:spPr>
          <a:noFill/>
        </p:spPr>
        <p:txBody>
          <a:bodyPr/>
          <a:lstStyle/>
          <a:p>
            <a:fld id="{A0249B63-CD08-4B3B-B5A8-D5D14E90DB33}" type="slidenum">
              <a:rPr lang="en-US" smtClean="0"/>
              <a:pPr/>
              <a:t>283</a:t>
            </a:fld>
            <a:endParaRPr lang="en-US" smtClean="0"/>
          </a:p>
        </p:txBody>
      </p:sp>
      <p:grpSp>
        <p:nvGrpSpPr>
          <p:cNvPr id="265219" name="Group 2"/>
          <p:cNvGrpSpPr>
            <a:grpSpLocks/>
          </p:cNvGrpSpPr>
          <p:nvPr/>
        </p:nvGrpSpPr>
        <p:grpSpPr bwMode="auto">
          <a:xfrm>
            <a:off x="1066800" y="628650"/>
            <a:ext cx="7188200" cy="4095750"/>
            <a:chOff x="672" y="288"/>
            <a:chExt cx="4528" cy="2580"/>
          </a:xfrm>
        </p:grpSpPr>
        <p:grpSp>
          <p:nvGrpSpPr>
            <p:cNvPr id="265227" name="Group 3"/>
            <p:cNvGrpSpPr>
              <a:grpSpLocks/>
            </p:cNvGrpSpPr>
            <p:nvPr/>
          </p:nvGrpSpPr>
          <p:grpSpPr bwMode="auto">
            <a:xfrm>
              <a:off x="720" y="357"/>
              <a:ext cx="170" cy="424"/>
              <a:chOff x="759" y="522"/>
              <a:chExt cx="170" cy="424"/>
            </a:xfrm>
          </p:grpSpPr>
          <p:sp>
            <p:nvSpPr>
              <p:cNvPr id="265321" name="Oval 4"/>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5322" name="Line 5"/>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5323" name="Line 6"/>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5324" name="Line 7"/>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5325" name="Line 8"/>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5326" name="Line 9"/>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nvGrpSpPr>
            <p:cNvPr id="265228" name="Group 10"/>
            <p:cNvGrpSpPr>
              <a:grpSpLocks/>
            </p:cNvGrpSpPr>
            <p:nvPr/>
          </p:nvGrpSpPr>
          <p:grpSpPr bwMode="auto">
            <a:xfrm>
              <a:off x="1314" y="464"/>
              <a:ext cx="508" cy="509"/>
              <a:chOff x="1353" y="629"/>
              <a:chExt cx="508" cy="509"/>
            </a:xfrm>
          </p:grpSpPr>
          <p:grpSp>
            <p:nvGrpSpPr>
              <p:cNvPr id="265315" name="Group 11"/>
              <p:cNvGrpSpPr>
                <a:grpSpLocks/>
              </p:cNvGrpSpPr>
              <p:nvPr/>
            </p:nvGrpSpPr>
            <p:grpSpPr bwMode="auto">
              <a:xfrm>
                <a:off x="1353" y="629"/>
                <a:ext cx="508" cy="509"/>
                <a:chOff x="1353" y="629"/>
                <a:chExt cx="508" cy="509"/>
              </a:xfrm>
            </p:grpSpPr>
            <p:sp>
              <p:nvSpPr>
                <p:cNvPr id="265319" name="Freeform 12"/>
                <p:cNvSpPr>
                  <a:spLocks/>
                </p:cNvSpPr>
                <p:nvPr/>
              </p:nvSpPr>
              <p:spPr bwMode="auto">
                <a:xfrm>
                  <a:off x="1353" y="629"/>
                  <a:ext cx="508" cy="509"/>
                </a:xfrm>
                <a:custGeom>
                  <a:avLst/>
                  <a:gdLst>
                    <a:gd name="T0" fmla="*/ 0 w 508"/>
                    <a:gd name="T1" fmla="*/ 0 h 509"/>
                    <a:gd name="T2" fmla="*/ 0 w 508"/>
                    <a:gd name="T3" fmla="*/ 509 h 509"/>
                    <a:gd name="T4" fmla="*/ 445 w 508"/>
                    <a:gd name="T5" fmla="*/ 509 h 509"/>
                    <a:gd name="T6" fmla="*/ 508 w 508"/>
                    <a:gd name="T7" fmla="*/ 446 h 509"/>
                    <a:gd name="T8" fmla="*/ 508 w 508"/>
                    <a:gd name="T9" fmla="*/ 0 h 509"/>
                    <a:gd name="T10" fmla="*/ 0 w 508"/>
                    <a:gd name="T11" fmla="*/ 0 h 509"/>
                    <a:gd name="T12" fmla="*/ 0 60000 65536"/>
                    <a:gd name="T13" fmla="*/ 0 60000 65536"/>
                    <a:gd name="T14" fmla="*/ 0 60000 65536"/>
                    <a:gd name="T15" fmla="*/ 0 60000 65536"/>
                    <a:gd name="T16" fmla="*/ 0 60000 65536"/>
                    <a:gd name="T17" fmla="*/ 0 60000 65536"/>
                    <a:gd name="T18" fmla="*/ 0 w 508"/>
                    <a:gd name="T19" fmla="*/ 0 h 509"/>
                    <a:gd name="T20" fmla="*/ 508 w 508"/>
                    <a:gd name="T21" fmla="*/ 509 h 509"/>
                  </a:gdLst>
                  <a:ahLst/>
                  <a:cxnLst>
                    <a:cxn ang="T12">
                      <a:pos x="T0" y="T1"/>
                    </a:cxn>
                    <a:cxn ang="T13">
                      <a:pos x="T2" y="T3"/>
                    </a:cxn>
                    <a:cxn ang="T14">
                      <a:pos x="T4" y="T5"/>
                    </a:cxn>
                    <a:cxn ang="T15">
                      <a:pos x="T6" y="T7"/>
                    </a:cxn>
                    <a:cxn ang="T16">
                      <a:pos x="T8" y="T9"/>
                    </a:cxn>
                    <a:cxn ang="T17">
                      <a:pos x="T10" y="T11"/>
                    </a:cxn>
                  </a:cxnLst>
                  <a:rect l="T18" t="T19" r="T20" b="T21"/>
                  <a:pathLst>
                    <a:path w="508" h="509">
                      <a:moveTo>
                        <a:pt x="0" y="0"/>
                      </a:moveTo>
                      <a:lnTo>
                        <a:pt x="0" y="509"/>
                      </a:lnTo>
                      <a:lnTo>
                        <a:pt x="445" y="509"/>
                      </a:lnTo>
                      <a:lnTo>
                        <a:pt x="508" y="446"/>
                      </a:lnTo>
                      <a:lnTo>
                        <a:pt x="508" y="0"/>
                      </a:lnTo>
                      <a:lnTo>
                        <a:pt x="0" y="0"/>
                      </a:lnTo>
                      <a:close/>
                    </a:path>
                  </a:pathLst>
                </a:custGeom>
                <a:noFill/>
                <a:ln w="7938" cap="rnd">
                  <a:solidFill>
                    <a:srgbClr val="000000"/>
                  </a:solidFill>
                  <a:round/>
                  <a:headEnd/>
                  <a:tailEnd/>
                </a:ln>
              </p:spPr>
              <p:txBody>
                <a:bodyPr/>
                <a:lstStyle/>
                <a:p>
                  <a:endParaRPr lang="en-US"/>
                </a:p>
              </p:txBody>
            </p:sp>
            <p:sp>
              <p:nvSpPr>
                <p:cNvPr id="265320" name="Freeform 13"/>
                <p:cNvSpPr>
                  <a:spLocks/>
                </p:cNvSpPr>
                <p:nvPr/>
              </p:nvSpPr>
              <p:spPr bwMode="auto">
                <a:xfrm>
                  <a:off x="1798" y="1075"/>
                  <a:ext cx="63" cy="63"/>
                </a:xfrm>
                <a:custGeom>
                  <a:avLst/>
                  <a:gdLst>
                    <a:gd name="T0" fmla="*/ 0 w 643"/>
                    <a:gd name="T1" fmla="*/ 6 h 643"/>
                    <a:gd name="T2" fmla="*/ 2 w 643"/>
                    <a:gd name="T3" fmla="*/ 0 h 643"/>
                    <a:gd name="T4" fmla="*/ 6 w 643"/>
                    <a:gd name="T5" fmla="*/ 0 h 643"/>
                    <a:gd name="T6" fmla="*/ 0 60000 65536"/>
                    <a:gd name="T7" fmla="*/ 0 60000 65536"/>
                    <a:gd name="T8" fmla="*/ 0 60000 65536"/>
                    <a:gd name="T9" fmla="*/ 0 w 643"/>
                    <a:gd name="T10" fmla="*/ 0 h 643"/>
                    <a:gd name="T11" fmla="*/ 643 w 643"/>
                    <a:gd name="T12" fmla="*/ 643 h 643"/>
                  </a:gdLst>
                  <a:ahLst/>
                  <a:cxnLst>
                    <a:cxn ang="T6">
                      <a:pos x="T0" y="T1"/>
                    </a:cxn>
                    <a:cxn ang="T7">
                      <a:pos x="T2" y="T3"/>
                    </a:cxn>
                    <a:cxn ang="T8">
                      <a:pos x="T4" y="T5"/>
                    </a:cxn>
                  </a:cxnLst>
                  <a:rect l="T9" t="T10" r="T11" b="T12"/>
                  <a:pathLst>
                    <a:path w="643" h="643">
                      <a:moveTo>
                        <a:pt x="0" y="643"/>
                      </a:moveTo>
                      <a:lnTo>
                        <a:pt x="167" y="22"/>
                      </a:lnTo>
                      <a:cubicBezTo>
                        <a:pt x="231" y="120"/>
                        <a:pt x="402" y="120"/>
                        <a:pt x="643" y="0"/>
                      </a:cubicBezTo>
                    </a:path>
                  </a:pathLst>
                </a:custGeom>
                <a:noFill/>
                <a:ln w="7938" cap="rnd">
                  <a:solidFill>
                    <a:srgbClr val="000000"/>
                  </a:solidFill>
                  <a:round/>
                  <a:headEnd/>
                  <a:tailEnd/>
                </a:ln>
              </p:spPr>
              <p:txBody>
                <a:bodyPr/>
                <a:lstStyle/>
                <a:p>
                  <a:endParaRPr lang="en-US"/>
                </a:p>
              </p:txBody>
            </p:sp>
          </p:grpSp>
          <p:sp>
            <p:nvSpPr>
              <p:cNvPr id="265316" name="Rectangle 14"/>
              <p:cNvSpPr>
                <a:spLocks noChangeArrowheads="1"/>
              </p:cNvSpPr>
              <p:nvPr/>
            </p:nvSpPr>
            <p:spPr bwMode="auto">
              <a:xfrm>
                <a:off x="1548" y="704"/>
                <a:ext cx="146"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5S </a:t>
                </a:r>
                <a:endParaRPr lang="en-US" b="0"/>
              </a:p>
            </p:txBody>
          </p:sp>
          <p:sp>
            <p:nvSpPr>
              <p:cNvPr id="265317" name="Rectangle 15"/>
              <p:cNvSpPr>
                <a:spLocks noChangeArrowheads="1"/>
              </p:cNvSpPr>
              <p:nvPr/>
            </p:nvSpPr>
            <p:spPr bwMode="auto">
              <a:xfrm>
                <a:off x="1481" y="841"/>
                <a:ext cx="249"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Meta</a:t>
                </a:r>
                <a:endParaRPr lang="en-US" b="0"/>
              </a:p>
            </p:txBody>
          </p:sp>
          <p:sp>
            <p:nvSpPr>
              <p:cNvPr id="265318" name="Rectangle 16"/>
              <p:cNvSpPr>
                <a:spLocks noChangeArrowheads="1"/>
              </p:cNvSpPr>
              <p:nvPr/>
            </p:nvSpPr>
            <p:spPr bwMode="auto">
              <a:xfrm>
                <a:off x="1455" y="977"/>
                <a:ext cx="305"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Model</a:t>
                </a:r>
                <a:endParaRPr lang="en-US" b="0"/>
              </a:p>
            </p:txBody>
          </p:sp>
        </p:grpSp>
        <p:grpSp>
          <p:nvGrpSpPr>
            <p:cNvPr id="265229" name="Group 17"/>
            <p:cNvGrpSpPr>
              <a:grpSpLocks/>
            </p:cNvGrpSpPr>
            <p:nvPr/>
          </p:nvGrpSpPr>
          <p:grpSpPr bwMode="auto">
            <a:xfrm>
              <a:off x="2197" y="450"/>
              <a:ext cx="933" cy="424"/>
              <a:chOff x="2236" y="615"/>
              <a:chExt cx="933" cy="424"/>
            </a:xfrm>
          </p:grpSpPr>
          <p:grpSp>
            <p:nvGrpSpPr>
              <p:cNvPr id="265310" name="Group 18"/>
              <p:cNvGrpSpPr>
                <a:grpSpLocks/>
              </p:cNvGrpSpPr>
              <p:nvPr/>
            </p:nvGrpSpPr>
            <p:grpSpPr bwMode="auto">
              <a:xfrm>
                <a:off x="2236" y="615"/>
                <a:ext cx="933" cy="424"/>
                <a:chOff x="2236" y="615"/>
                <a:chExt cx="933" cy="424"/>
              </a:xfrm>
            </p:grpSpPr>
            <p:sp>
              <p:nvSpPr>
                <p:cNvPr id="265312" name="Freeform 19"/>
                <p:cNvSpPr>
                  <a:spLocks/>
                </p:cNvSpPr>
                <p:nvPr/>
              </p:nvSpPr>
              <p:spPr bwMode="auto">
                <a:xfrm>
                  <a:off x="2236" y="615"/>
                  <a:ext cx="933" cy="424"/>
                </a:xfrm>
                <a:custGeom>
                  <a:avLst/>
                  <a:gdLst>
                    <a:gd name="T0" fmla="*/ 106 w 933"/>
                    <a:gd name="T1" fmla="*/ 0 h 424"/>
                    <a:gd name="T2" fmla="*/ 0 w 933"/>
                    <a:gd name="T3" fmla="*/ 106 h 424"/>
                    <a:gd name="T4" fmla="*/ 0 w 933"/>
                    <a:gd name="T5" fmla="*/ 424 h 424"/>
                    <a:gd name="T6" fmla="*/ 827 w 933"/>
                    <a:gd name="T7" fmla="*/ 424 h 424"/>
                    <a:gd name="T8" fmla="*/ 933 w 933"/>
                    <a:gd name="T9" fmla="*/ 318 h 424"/>
                    <a:gd name="T10" fmla="*/ 933 w 933"/>
                    <a:gd name="T11" fmla="*/ 0 h 424"/>
                    <a:gd name="T12" fmla="*/ 106 w 933"/>
                    <a:gd name="T13" fmla="*/ 0 h 424"/>
                    <a:gd name="T14" fmla="*/ 0 60000 65536"/>
                    <a:gd name="T15" fmla="*/ 0 60000 65536"/>
                    <a:gd name="T16" fmla="*/ 0 60000 65536"/>
                    <a:gd name="T17" fmla="*/ 0 60000 65536"/>
                    <a:gd name="T18" fmla="*/ 0 60000 65536"/>
                    <a:gd name="T19" fmla="*/ 0 60000 65536"/>
                    <a:gd name="T20" fmla="*/ 0 60000 65536"/>
                    <a:gd name="T21" fmla="*/ 0 w 933"/>
                    <a:gd name="T22" fmla="*/ 0 h 424"/>
                    <a:gd name="T23" fmla="*/ 933 w 933"/>
                    <a:gd name="T24" fmla="*/ 424 h 4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3" h="424">
                      <a:moveTo>
                        <a:pt x="106" y="0"/>
                      </a:moveTo>
                      <a:lnTo>
                        <a:pt x="0" y="106"/>
                      </a:lnTo>
                      <a:lnTo>
                        <a:pt x="0" y="424"/>
                      </a:lnTo>
                      <a:lnTo>
                        <a:pt x="827" y="424"/>
                      </a:lnTo>
                      <a:lnTo>
                        <a:pt x="933" y="318"/>
                      </a:lnTo>
                      <a:lnTo>
                        <a:pt x="933" y="0"/>
                      </a:lnTo>
                      <a:lnTo>
                        <a:pt x="106" y="0"/>
                      </a:lnTo>
                      <a:close/>
                    </a:path>
                  </a:pathLst>
                </a:custGeom>
                <a:noFill/>
                <a:ln w="7938" cap="rnd">
                  <a:solidFill>
                    <a:srgbClr val="000000"/>
                  </a:solidFill>
                  <a:round/>
                  <a:headEnd/>
                  <a:tailEnd/>
                </a:ln>
              </p:spPr>
              <p:txBody>
                <a:bodyPr/>
                <a:lstStyle/>
                <a:p>
                  <a:endParaRPr lang="en-US"/>
                </a:p>
              </p:txBody>
            </p:sp>
            <p:sp>
              <p:nvSpPr>
                <p:cNvPr id="265313" name="Freeform 20"/>
                <p:cNvSpPr>
                  <a:spLocks/>
                </p:cNvSpPr>
                <p:nvPr/>
              </p:nvSpPr>
              <p:spPr bwMode="auto">
                <a:xfrm>
                  <a:off x="2236" y="615"/>
                  <a:ext cx="933" cy="106"/>
                </a:xfrm>
                <a:custGeom>
                  <a:avLst/>
                  <a:gdLst>
                    <a:gd name="T0" fmla="*/ 0 w 933"/>
                    <a:gd name="T1" fmla="*/ 106 h 106"/>
                    <a:gd name="T2" fmla="*/ 827 w 933"/>
                    <a:gd name="T3" fmla="*/ 106 h 106"/>
                    <a:gd name="T4" fmla="*/ 933 w 933"/>
                    <a:gd name="T5" fmla="*/ 0 h 106"/>
                    <a:gd name="T6" fmla="*/ 0 60000 65536"/>
                    <a:gd name="T7" fmla="*/ 0 60000 65536"/>
                    <a:gd name="T8" fmla="*/ 0 60000 65536"/>
                    <a:gd name="T9" fmla="*/ 0 w 933"/>
                    <a:gd name="T10" fmla="*/ 0 h 106"/>
                    <a:gd name="T11" fmla="*/ 933 w 933"/>
                    <a:gd name="T12" fmla="*/ 106 h 106"/>
                  </a:gdLst>
                  <a:ahLst/>
                  <a:cxnLst>
                    <a:cxn ang="T6">
                      <a:pos x="T0" y="T1"/>
                    </a:cxn>
                    <a:cxn ang="T7">
                      <a:pos x="T2" y="T3"/>
                    </a:cxn>
                    <a:cxn ang="T8">
                      <a:pos x="T4" y="T5"/>
                    </a:cxn>
                  </a:cxnLst>
                  <a:rect l="T9" t="T10" r="T11" b="T12"/>
                  <a:pathLst>
                    <a:path w="933" h="106">
                      <a:moveTo>
                        <a:pt x="0" y="106"/>
                      </a:moveTo>
                      <a:lnTo>
                        <a:pt x="827" y="106"/>
                      </a:lnTo>
                      <a:lnTo>
                        <a:pt x="933" y="0"/>
                      </a:lnTo>
                    </a:path>
                  </a:pathLst>
                </a:custGeom>
                <a:noFill/>
                <a:ln w="7938" cap="rnd">
                  <a:solidFill>
                    <a:srgbClr val="000000"/>
                  </a:solidFill>
                  <a:round/>
                  <a:headEnd/>
                  <a:tailEnd/>
                </a:ln>
              </p:spPr>
              <p:txBody>
                <a:bodyPr/>
                <a:lstStyle/>
                <a:p>
                  <a:endParaRPr lang="en-US"/>
                </a:p>
              </p:txBody>
            </p:sp>
            <p:sp>
              <p:nvSpPr>
                <p:cNvPr id="265314" name="Line 21"/>
                <p:cNvSpPr>
                  <a:spLocks noChangeShapeType="1"/>
                </p:cNvSpPr>
                <p:nvPr/>
              </p:nvSpPr>
              <p:spPr bwMode="auto">
                <a:xfrm>
                  <a:off x="3063" y="721"/>
                  <a:ext cx="1" cy="318"/>
                </a:xfrm>
                <a:prstGeom prst="line">
                  <a:avLst/>
                </a:prstGeom>
                <a:noFill/>
                <a:ln w="7938" cap="rnd">
                  <a:solidFill>
                    <a:srgbClr val="000000"/>
                  </a:solidFill>
                  <a:round/>
                  <a:headEnd/>
                  <a:tailEnd/>
                </a:ln>
              </p:spPr>
              <p:txBody>
                <a:bodyPr/>
                <a:lstStyle/>
                <a:p>
                  <a:endParaRPr lang="en-US"/>
                </a:p>
              </p:txBody>
            </p:sp>
          </p:grpSp>
          <p:sp>
            <p:nvSpPr>
              <p:cNvPr id="265311" name="Rectangle 22"/>
              <p:cNvSpPr>
                <a:spLocks noChangeArrowheads="1"/>
              </p:cNvSpPr>
              <p:nvPr/>
            </p:nvSpPr>
            <p:spPr bwMode="auto">
              <a:xfrm>
                <a:off x="2352" y="805"/>
                <a:ext cx="512"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5SGraph</a:t>
                </a:r>
                <a:endParaRPr lang="en-US" b="0"/>
              </a:p>
            </p:txBody>
          </p:sp>
        </p:grpSp>
        <p:sp>
          <p:nvSpPr>
            <p:cNvPr id="265230" name="Freeform 23"/>
            <p:cNvSpPr>
              <a:spLocks/>
            </p:cNvSpPr>
            <p:nvPr/>
          </p:nvSpPr>
          <p:spPr bwMode="auto">
            <a:xfrm>
              <a:off x="1872" y="588"/>
              <a:ext cx="297" cy="180"/>
            </a:xfrm>
            <a:custGeom>
              <a:avLst/>
              <a:gdLst>
                <a:gd name="T0" fmla="*/ 222 w 297"/>
                <a:gd name="T1" fmla="*/ 0 h 180"/>
                <a:gd name="T2" fmla="*/ 222 w 297"/>
                <a:gd name="T3" fmla="*/ 45 h 180"/>
                <a:gd name="T4" fmla="*/ 0 w 297"/>
                <a:gd name="T5" fmla="*/ 45 h 180"/>
                <a:gd name="T6" fmla="*/ 0 w 297"/>
                <a:gd name="T7" fmla="*/ 135 h 180"/>
                <a:gd name="T8" fmla="*/ 222 w 297"/>
                <a:gd name="T9" fmla="*/ 135 h 180"/>
                <a:gd name="T10" fmla="*/ 222 w 297"/>
                <a:gd name="T11" fmla="*/ 180 h 180"/>
                <a:gd name="T12" fmla="*/ 297 w 297"/>
                <a:gd name="T13" fmla="*/ 90 h 180"/>
                <a:gd name="T14" fmla="*/ 222 w 297"/>
                <a:gd name="T15" fmla="*/ 0 h 180"/>
                <a:gd name="T16" fmla="*/ 0 60000 65536"/>
                <a:gd name="T17" fmla="*/ 0 60000 65536"/>
                <a:gd name="T18" fmla="*/ 0 60000 65536"/>
                <a:gd name="T19" fmla="*/ 0 60000 65536"/>
                <a:gd name="T20" fmla="*/ 0 60000 65536"/>
                <a:gd name="T21" fmla="*/ 0 60000 65536"/>
                <a:gd name="T22" fmla="*/ 0 60000 65536"/>
                <a:gd name="T23" fmla="*/ 0 60000 65536"/>
                <a:gd name="T24" fmla="*/ 0 w 297"/>
                <a:gd name="T25" fmla="*/ 0 h 180"/>
                <a:gd name="T26" fmla="*/ 297 w 297"/>
                <a:gd name="T27" fmla="*/ 180 h 1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 h="180">
                  <a:moveTo>
                    <a:pt x="222" y="0"/>
                  </a:moveTo>
                  <a:lnTo>
                    <a:pt x="222" y="45"/>
                  </a:lnTo>
                  <a:lnTo>
                    <a:pt x="0" y="45"/>
                  </a:lnTo>
                  <a:lnTo>
                    <a:pt x="0" y="135"/>
                  </a:lnTo>
                  <a:lnTo>
                    <a:pt x="222" y="135"/>
                  </a:lnTo>
                  <a:lnTo>
                    <a:pt x="222" y="180"/>
                  </a:lnTo>
                  <a:lnTo>
                    <a:pt x="297" y="90"/>
                  </a:lnTo>
                  <a:lnTo>
                    <a:pt x="222" y="0"/>
                  </a:lnTo>
                  <a:close/>
                </a:path>
              </a:pathLst>
            </a:custGeom>
            <a:noFill/>
            <a:ln w="7938" cap="rnd">
              <a:solidFill>
                <a:srgbClr val="000000"/>
              </a:solidFill>
              <a:round/>
              <a:headEnd/>
              <a:tailEnd/>
            </a:ln>
          </p:spPr>
          <p:txBody>
            <a:bodyPr/>
            <a:lstStyle/>
            <a:p>
              <a:endParaRPr lang="en-US"/>
            </a:p>
          </p:txBody>
        </p:sp>
        <p:sp>
          <p:nvSpPr>
            <p:cNvPr id="265231" name="Rectangle 24"/>
            <p:cNvSpPr>
              <a:spLocks noChangeArrowheads="1"/>
            </p:cNvSpPr>
            <p:nvPr/>
          </p:nvSpPr>
          <p:spPr bwMode="auto">
            <a:xfrm>
              <a:off x="742" y="766"/>
              <a:ext cx="202"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DL </a:t>
              </a:r>
              <a:endParaRPr lang="en-US" b="0"/>
            </a:p>
          </p:txBody>
        </p:sp>
        <p:sp>
          <p:nvSpPr>
            <p:cNvPr id="265232" name="Rectangle 25"/>
            <p:cNvSpPr>
              <a:spLocks noChangeArrowheads="1"/>
            </p:cNvSpPr>
            <p:nvPr/>
          </p:nvSpPr>
          <p:spPr bwMode="auto">
            <a:xfrm>
              <a:off x="672" y="920"/>
              <a:ext cx="342"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Expert</a:t>
              </a:r>
              <a:endParaRPr lang="en-US" b="0"/>
            </a:p>
          </p:txBody>
        </p:sp>
        <p:grpSp>
          <p:nvGrpSpPr>
            <p:cNvPr id="265233" name="Group 26"/>
            <p:cNvGrpSpPr>
              <a:grpSpLocks/>
            </p:cNvGrpSpPr>
            <p:nvPr/>
          </p:nvGrpSpPr>
          <p:grpSpPr bwMode="auto">
            <a:xfrm>
              <a:off x="3773" y="1214"/>
              <a:ext cx="169" cy="339"/>
              <a:chOff x="3812" y="1379"/>
              <a:chExt cx="169" cy="339"/>
            </a:xfrm>
          </p:grpSpPr>
          <p:sp>
            <p:nvSpPr>
              <p:cNvPr id="265304" name="Oval 27"/>
              <p:cNvSpPr>
                <a:spLocks noChangeArrowheads="1"/>
              </p:cNvSpPr>
              <p:nvPr/>
            </p:nvSpPr>
            <p:spPr bwMode="auto">
              <a:xfrm>
                <a:off x="3812" y="1379"/>
                <a:ext cx="169" cy="136"/>
              </a:xfrm>
              <a:prstGeom prst="ellipse">
                <a:avLst/>
              </a:prstGeom>
              <a:noFill/>
              <a:ln w="7938" cap="rnd">
                <a:solidFill>
                  <a:srgbClr val="000000"/>
                </a:solidFill>
                <a:round/>
                <a:headEnd/>
                <a:tailEnd/>
              </a:ln>
            </p:spPr>
            <p:txBody>
              <a:bodyPr/>
              <a:lstStyle/>
              <a:p>
                <a:endParaRPr lang="en-US"/>
              </a:p>
            </p:txBody>
          </p:sp>
          <p:sp>
            <p:nvSpPr>
              <p:cNvPr id="265305" name="Line 28"/>
              <p:cNvSpPr>
                <a:spLocks noChangeShapeType="1"/>
              </p:cNvSpPr>
              <p:nvPr/>
            </p:nvSpPr>
            <p:spPr bwMode="auto">
              <a:xfrm>
                <a:off x="3896" y="1515"/>
                <a:ext cx="1" cy="135"/>
              </a:xfrm>
              <a:prstGeom prst="line">
                <a:avLst/>
              </a:prstGeom>
              <a:noFill/>
              <a:ln w="7938" cap="rnd">
                <a:solidFill>
                  <a:srgbClr val="000000"/>
                </a:solidFill>
                <a:round/>
                <a:headEnd/>
                <a:tailEnd/>
              </a:ln>
            </p:spPr>
            <p:txBody>
              <a:bodyPr/>
              <a:lstStyle/>
              <a:p>
                <a:endParaRPr lang="en-US"/>
              </a:p>
            </p:txBody>
          </p:sp>
          <p:sp>
            <p:nvSpPr>
              <p:cNvPr id="265306" name="Line 29"/>
              <p:cNvSpPr>
                <a:spLocks noChangeShapeType="1"/>
              </p:cNvSpPr>
              <p:nvPr/>
            </p:nvSpPr>
            <p:spPr bwMode="auto">
              <a:xfrm>
                <a:off x="3896" y="1650"/>
                <a:ext cx="85" cy="68"/>
              </a:xfrm>
              <a:prstGeom prst="line">
                <a:avLst/>
              </a:prstGeom>
              <a:noFill/>
              <a:ln w="7938" cap="rnd">
                <a:solidFill>
                  <a:srgbClr val="000000"/>
                </a:solidFill>
                <a:round/>
                <a:headEnd/>
                <a:tailEnd/>
              </a:ln>
            </p:spPr>
            <p:txBody>
              <a:bodyPr/>
              <a:lstStyle/>
              <a:p>
                <a:endParaRPr lang="en-US"/>
              </a:p>
            </p:txBody>
          </p:sp>
          <p:sp>
            <p:nvSpPr>
              <p:cNvPr id="265307" name="Line 30"/>
              <p:cNvSpPr>
                <a:spLocks noChangeShapeType="1"/>
              </p:cNvSpPr>
              <p:nvPr/>
            </p:nvSpPr>
            <p:spPr bwMode="auto">
              <a:xfrm flipH="1">
                <a:off x="3812" y="1650"/>
                <a:ext cx="84" cy="68"/>
              </a:xfrm>
              <a:prstGeom prst="line">
                <a:avLst/>
              </a:prstGeom>
              <a:noFill/>
              <a:ln w="7938" cap="rnd">
                <a:solidFill>
                  <a:srgbClr val="000000"/>
                </a:solidFill>
                <a:round/>
                <a:headEnd/>
                <a:tailEnd/>
              </a:ln>
            </p:spPr>
            <p:txBody>
              <a:bodyPr/>
              <a:lstStyle/>
              <a:p>
                <a:endParaRPr lang="en-US"/>
              </a:p>
            </p:txBody>
          </p:sp>
          <p:sp>
            <p:nvSpPr>
              <p:cNvPr id="265308" name="Line 31"/>
              <p:cNvSpPr>
                <a:spLocks noChangeShapeType="1"/>
              </p:cNvSpPr>
              <p:nvPr/>
            </p:nvSpPr>
            <p:spPr bwMode="auto">
              <a:xfrm flipH="1">
                <a:off x="3812" y="1548"/>
                <a:ext cx="84" cy="34"/>
              </a:xfrm>
              <a:prstGeom prst="line">
                <a:avLst/>
              </a:prstGeom>
              <a:noFill/>
              <a:ln w="7938" cap="rnd">
                <a:solidFill>
                  <a:srgbClr val="000000"/>
                </a:solidFill>
                <a:round/>
                <a:headEnd/>
                <a:tailEnd/>
              </a:ln>
            </p:spPr>
            <p:txBody>
              <a:bodyPr/>
              <a:lstStyle/>
              <a:p>
                <a:endParaRPr lang="en-US"/>
              </a:p>
            </p:txBody>
          </p:sp>
          <p:sp>
            <p:nvSpPr>
              <p:cNvPr id="265309" name="Line 32"/>
              <p:cNvSpPr>
                <a:spLocks noChangeShapeType="1"/>
              </p:cNvSpPr>
              <p:nvPr/>
            </p:nvSpPr>
            <p:spPr bwMode="auto">
              <a:xfrm>
                <a:off x="3896" y="1548"/>
                <a:ext cx="85" cy="34"/>
              </a:xfrm>
              <a:prstGeom prst="line">
                <a:avLst/>
              </a:prstGeom>
              <a:noFill/>
              <a:ln w="7938" cap="rnd">
                <a:solidFill>
                  <a:srgbClr val="000000"/>
                </a:solidFill>
                <a:round/>
                <a:headEnd/>
                <a:tailEnd/>
              </a:ln>
            </p:spPr>
            <p:txBody>
              <a:bodyPr/>
              <a:lstStyle/>
              <a:p>
                <a:endParaRPr lang="en-US"/>
              </a:p>
            </p:txBody>
          </p:sp>
        </p:grpSp>
        <p:sp>
          <p:nvSpPr>
            <p:cNvPr id="265234" name="Rectangle 33"/>
            <p:cNvSpPr>
              <a:spLocks noChangeArrowheads="1"/>
            </p:cNvSpPr>
            <p:nvPr/>
          </p:nvSpPr>
          <p:spPr bwMode="auto">
            <a:xfrm>
              <a:off x="3910" y="488"/>
              <a:ext cx="202"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DL </a:t>
              </a:r>
              <a:endParaRPr lang="en-US" b="0"/>
            </a:p>
          </p:txBody>
        </p:sp>
        <p:sp>
          <p:nvSpPr>
            <p:cNvPr id="265235" name="Rectangle 34"/>
            <p:cNvSpPr>
              <a:spLocks noChangeArrowheads="1"/>
            </p:cNvSpPr>
            <p:nvPr/>
          </p:nvSpPr>
          <p:spPr bwMode="auto">
            <a:xfrm>
              <a:off x="3781" y="640"/>
              <a:ext cx="463"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Designer</a:t>
              </a:r>
              <a:endParaRPr lang="en-US" b="0"/>
            </a:p>
          </p:txBody>
        </p:sp>
        <p:grpSp>
          <p:nvGrpSpPr>
            <p:cNvPr id="265236" name="Group 35"/>
            <p:cNvGrpSpPr>
              <a:grpSpLocks/>
            </p:cNvGrpSpPr>
            <p:nvPr/>
          </p:nvGrpSpPr>
          <p:grpSpPr bwMode="auto">
            <a:xfrm>
              <a:off x="2415" y="1143"/>
              <a:ext cx="470" cy="509"/>
              <a:chOff x="2454" y="1308"/>
              <a:chExt cx="470" cy="509"/>
            </a:xfrm>
          </p:grpSpPr>
          <p:sp>
            <p:nvSpPr>
              <p:cNvPr id="265302" name="Freeform 36"/>
              <p:cNvSpPr>
                <a:spLocks/>
              </p:cNvSpPr>
              <p:nvPr/>
            </p:nvSpPr>
            <p:spPr bwMode="auto">
              <a:xfrm>
                <a:off x="2454" y="1308"/>
                <a:ext cx="470" cy="509"/>
              </a:xfrm>
              <a:custGeom>
                <a:avLst/>
                <a:gdLst>
                  <a:gd name="T0" fmla="*/ 0 w 470"/>
                  <a:gd name="T1" fmla="*/ 0 h 509"/>
                  <a:gd name="T2" fmla="*/ 0 w 470"/>
                  <a:gd name="T3" fmla="*/ 509 h 509"/>
                  <a:gd name="T4" fmla="*/ 411 w 470"/>
                  <a:gd name="T5" fmla="*/ 509 h 509"/>
                  <a:gd name="T6" fmla="*/ 470 w 470"/>
                  <a:gd name="T7" fmla="*/ 445 h 509"/>
                  <a:gd name="T8" fmla="*/ 470 w 470"/>
                  <a:gd name="T9" fmla="*/ 0 h 509"/>
                  <a:gd name="T10" fmla="*/ 0 w 470"/>
                  <a:gd name="T11" fmla="*/ 0 h 509"/>
                  <a:gd name="T12" fmla="*/ 0 60000 65536"/>
                  <a:gd name="T13" fmla="*/ 0 60000 65536"/>
                  <a:gd name="T14" fmla="*/ 0 60000 65536"/>
                  <a:gd name="T15" fmla="*/ 0 60000 65536"/>
                  <a:gd name="T16" fmla="*/ 0 60000 65536"/>
                  <a:gd name="T17" fmla="*/ 0 60000 65536"/>
                  <a:gd name="T18" fmla="*/ 0 w 470"/>
                  <a:gd name="T19" fmla="*/ 0 h 509"/>
                  <a:gd name="T20" fmla="*/ 470 w 470"/>
                  <a:gd name="T21" fmla="*/ 509 h 509"/>
                </a:gdLst>
                <a:ahLst/>
                <a:cxnLst>
                  <a:cxn ang="T12">
                    <a:pos x="T0" y="T1"/>
                  </a:cxn>
                  <a:cxn ang="T13">
                    <a:pos x="T2" y="T3"/>
                  </a:cxn>
                  <a:cxn ang="T14">
                    <a:pos x="T4" y="T5"/>
                  </a:cxn>
                  <a:cxn ang="T15">
                    <a:pos x="T6" y="T7"/>
                  </a:cxn>
                  <a:cxn ang="T16">
                    <a:pos x="T8" y="T9"/>
                  </a:cxn>
                  <a:cxn ang="T17">
                    <a:pos x="T10" y="T11"/>
                  </a:cxn>
                </a:cxnLst>
                <a:rect l="T18" t="T19" r="T20" b="T21"/>
                <a:pathLst>
                  <a:path w="470" h="509">
                    <a:moveTo>
                      <a:pt x="0" y="0"/>
                    </a:moveTo>
                    <a:lnTo>
                      <a:pt x="0" y="509"/>
                    </a:lnTo>
                    <a:lnTo>
                      <a:pt x="411" y="509"/>
                    </a:lnTo>
                    <a:lnTo>
                      <a:pt x="470" y="445"/>
                    </a:lnTo>
                    <a:lnTo>
                      <a:pt x="470" y="0"/>
                    </a:lnTo>
                    <a:lnTo>
                      <a:pt x="0" y="0"/>
                    </a:lnTo>
                    <a:close/>
                  </a:path>
                </a:pathLst>
              </a:custGeom>
              <a:noFill/>
              <a:ln w="36576">
                <a:solidFill>
                  <a:srgbClr val="FF0000"/>
                </a:solidFill>
                <a:prstDash val="sysDot"/>
                <a:round/>
                <a:headEnd/>
                <a:tailEnd/>
              </a:ln>
            </p:spPr>
            <p:txBody>
              <a:bodyPr/>
              <a:lstStyle/>
              <a:p>
                <a:endParaRPr lang="en-US"/>
              </a:p>
            </p:txBody>
          </p:sp>
          <p:sp>
            <p:nvSpPr>
              <p:cNvPr id="265303" name="Freeform 37"/>
              <p:cNvSpPr>
                <a:spLocks/>
              </p:cNvSpPr>
              <p:nvPr/>
            </p:nvSpPr>
            <p:spPr bwMode="auto">
              <a:xfrm>
                <a:off x="2865" y="1753"/>
                <a:ext cx="59" cy="64"/>
              </a:xfrm>
              <a:custGeom>
                <a:avLst/>
                <a:gdLst>
                  <a:gd name="T0" fmla="*/ 0 w 594"/>
                  <a:gd name="T1" fmla="*/ 6 h 643"/>
                  <a:gd name="T2" fmla="*/ 1 w 594"/>
                  <a:gd name="T3" fmla="*/ 0 h 643"/>
                  <a:gd name="T4" fmla="*/ 6 w 594"/>
                  <a:gd name="T5" fmla="*/ 0 h 643"/>
                  <a:gd name="T6" fmla="*/ 0 60000 65536"/>
                  <a:gd name="T7" fmla="*/ 0 60000 65536"/>
                  <a:gd name="T8" fmla="*/ 0 60000 65536"/>
                  <a:gd name="T9" fmla="*/ 0 w 594"/>
                  <a:gd name="T10" fmla="*/ 0 h 643"/>
                  <a:gd name="T11" fmla="*/ 594 w 594"/>
                  <a:gd name="T12" fmla="*/ 643 h 643"/>
                </a:gdLst>
                <a:ahLst/>
                <a:cxnLst>
                  <a:cxn ang="T6">
                    <a:pos x="T0" y="T1"/>
                  </a:cxn>
                  <a:cxn ang="T7">
                    <a:pos x="T2" y="T3"/>
                  </a:cxn>
                  <a:cxn ang="T8">
                    <a:pos x="T4" y="T5"/>
                  </a:cxn>
                </a:cxnLst>
                <a:rect l="T9" t="T10" r="T11" b="T12"/>
                <a:pathLst>
                  <a:path w="594" h="643">
                    <a:moveTo>
                      <a:pt x="0" y="643"/>
                    </a:moveTo>
                    <a:lnTo>
                      <a:pt x="154" y="22"/>
                    </a:lnTo>
                    <a:cubicBezTo>
                      <a:pt x="213" y="120"/>
                      <a:pt x="371" y="120"/>
                      <a:pt x="594" y="0"/>
                    </a:cubicBezTo>
                  </a:path>
                </a:pathLst>
              </a:custGeom>
              <a:noFill/>
              <a:ln w="36576">
                <a:solidFill>
                  <a:srgbClr val="FF0000"/>
                </a:solidFill>
                <a:prstDash val="sysDot"/>
                <a:round/>
                <a:headEnd/>
                <a:tailEnd/>
              </a:ln>
            </p:spPr>
            <p:txBody>
              <a:bodyPr/>
              <a:lstStyle/>
              <a:p>
                <a:endParaRPr lang="en-US"/>
              </a:p>
            </p:txBody>
          </p:sp>
        </p:grpSp>
        <p:sp>
          <p:nvSpPr>
            <p:cNvPr id="265237" name="Rectangle 38"/>
            <p:cNvSpPr>
              <a:spLocks noChangeArrowheads="1"/>
            </p:cNvSpPr>
            <p:nvPr/>
          </p:nvSpPr>
          <p:spPr bwMode="auto">
            <a:xfrm>
              <a:off x="2567" y="1210"/>
              <a:ext cx="22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5SL </a:t>
              </a:r>
              <a:endParaRPr lang="en-US" b="0"/>
            </a:p>
          </p:txBody>
        </p:sp>
        <p:sp>
          <p:nvSpPr>
            <p:cNvPr id="265238" name="Rectangle 39"/>
            <p:cNvSpPr>
              <a:spLocks noChangeArrowheads="1"/>
            </p:cNvSpPr>
            <p:nvPr/>
          </p:nvSpPr>
          <p:spPr bwMode="auto">
            <a:xfrm>
              <a:off x="2586" y="1346"/>
              <a:ext cx="156"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DL</a:t>
              </a:r>
              <a:endParaRPr lang="en-US" b="0"/>
            </a:p>
          </p:txBody>
        </p:sp>
        <p:sp>
          <p:nvSpPr>
            <p:cNvPr id="265239" name="Rectangle 40"/>
            <p:cNvSpPr>
              <a:spLocks noChangeArrowheads="1"/>
            </p:cNvSpPr>
            <p:nvPr/>
          </p:nvSpPr>
          <p:spPr bwMode="auto">
            <a:xfrm>
              <a:off x="2510" y="1482"/>
              <a:ext cx="305"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Model</a:t>
              </a:r>
              <a:endParaRPr lang="en-US" b="0"/>
            </a:p>
          </p:txBody>
        </p:sp>
        <p:grpSp>
          <p:nvGrpSpPr>
            <p:cNvPr id="265240" name="Group 41"/>
            <p:cNvGrpSpPr>
              <a:grpSpLocks/>
            </p:cNvGrpSpPr>
            <p:nvPr/>
          </p:nvGrpSpPr>
          <p:grpSpPr bwMode="auto">
            <a:xfrm>
              <a:off x="2119" y="1935"/>
              <a:ext cx="933" cy="721"/>
              <a:chOff x="2158" y="2100"/>
              <a:chExt cx="933" cy="721"/>
            </a:xfrm>
          </p:grpSpPr>
          <p:grpSp>
            <p:nvGrpSpPr>
              <p:cNvPr id="265297" name="Group 42"/>
              <p:cNvGrpSpPr>
                <a:grpSpLocks/>
              </p:cNvGrpSpPr>
              <p:nvPr/>
            </p:nvGrpSpPr>
            <p:grpSpPr bwMode="auto">
              <a:xfrm>
                <a:off x="2158" y="2100"/>
                <a:ext cx="933" cy="721"/>
                <a:chOff x="2158" y="2100"/>
                <a:chExt cx="933" cy="721"/>
              </a:xfrm>
            </p:grpSpPr>
            <p:sp>
              <p:nvSpPr>
                <p:cNvPr id="265299" name="Freeform 43"/>
                <p:cNvSpPr>
                  <a:spLocks/>
                </p:cNvSpPr>
                <p:nvPr/>
              </p:nvSpPr>
              <p:spPr bwMode="auto">
                <a:xfrm>
                  <a:off x="2158" y="2100"/>
                  <a:ext cx="933" cy="721"/>
                </a:xfrm>
                <a:custGeom>
                  <a:avLst/>
                  <a:gdLst>
                    <a:gd name="T0" fmla="*/ 180 w 933"/>
                    <a:gd name="T1" fmla="*/ 0 h 721"/>
                    <a:gd name="T2" fmla="*/ 0 w 933"/>
                    <a:gd name="T3" fmla="*/ 180 h 721"/>
                    <a:gd name="T4" fmla="*/ 0 w 933"/>
                    <a:gd name="T5" fmla="*/ 721 h 721"/>
                    <a:gd name="T6" fmla="*/ 753 w 933"/>
                    <a:gd name="T7" fmla="*/ 721 h 721"/>
                    <a:gd name="T8" fmla="*/ 933 w 933"/>
                    <a:gd name="T9" fmla="*/ 540 h 721"/>
                    <a:gd name="T10" fmla="*/ 933 w 933"/>
                    <a:gd name="T11" fmla="*/ 0 h 721"/>
                    <a:gd name="T12" fmla="*/ 180 w 933"/>
                    <a:gd name="T13" fmla="*/ 0 h 721"/>
                    <a:gd name="T14" fmla="*/ 0 60000 65536"/>
                    <a:gd name="T15" fmla="*/ 0 60000 65536"/>
                    <a:gd name="T16" fmla="*/ 0 60000 65536"/>
                    <a:gd name="T17" fmla="*/ 0 60000 65536"/>
                    <a:gd name="T18" fmla="*/ 0 60000 65536"/>
                    <a:gd name="T19" fmla="*/ 0 60000 65536"/>
                    <a:gd name="T20" fmla="*/ 0 60000 65536"/>
                    <a:gd name="T21" fmla="*/ 0 w 933"/>
                    <a:gd name="T22" fmla="*/ 0 h 721"/>
                    <a:gd name="T23" fmla="*/ 933 w 933"/>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3" h="721">
                      <a:moveTo>
                        <a:pt x="180" y="0"/>
                      </a:moveTo>
                      <a:lnTo>
                        <a:pt x="0" y="180"/>
                      </a:lnTo>
                      <a:lnTo>
                        <a:pt x="0" y="721"/>
                      </a:lnTo>
                      <a:lnTo>
                        <a:pt x="753" y="721"/>
                      </a:lnTo>
                      <a:lnTo>
                        <a:pt x="933" y="540"/>
                      </a:lnTo>
                      <a:lnTo>
                        <a:pt x="933" y="0"/>
                      </a:lnTo>
                      <a:lnTo>
                        <a:pt x="180" y="0"/>
                      </a:lnTo>
                      <a:close/>
                    </a:path>
                  </a:pathLst>
                </a:custGeom>
                <a:noFill/>
                <a:ln w="7938" cap="rnd">
                  <a:solidFill>
                    <a:srgbClr val="000000"/>
                  </a:solidFill>
                  <a:round/>
                  <a:headEnd/>
                  <a:tailEnd/>
                </a:ln>
              </p:spPr>
              <p:txBody>
                <a:bodyPr/>
                <a:lstStyle/>
                <a:p>
                  <a:endParaRPr lang="en-US"/>
                </a:p>
              </p:txBody>
            </p:sp>
            <p:sp>
              <p:nvSpPr>
                <p:cNvPr id="265300" name="Freeform 44"/>
                <p:cNvSpPr>
                  <a:spLocks/>
                </p:cNvSpPr>
                <p:nvPr/>
              </p:nvSpPr>
              <p:spPr bwMode="auto">
                <a:xfrm>
                  <a:off x="2158" y="2100"/>
                  <a:ext cx="933" cy="180"/>
                </a:xfrm>
                <a:custGeom>
                  <a:avLst/>
                  <a:gdLst>
                    <a:gd name="T0" fmla="*/ 0 w 933"/>
                    <a:gd name="T1" fmla="*/ 180 h 180"/>
                    <a:gd name="T2" fmla="*/ 753 w 933"/>
                    <a:gd name="T3" fmla="*/ 180 h 180"/>
                    <a:gd name="T4" fmla="*/ 933 w 933"/>
                    <a:gd name="T5" fmla="*/ 0 h 180"/>
                    <a:gd name="T6" fmla="*/ 0 60000 65536"/>
                    <a:gd name="T7" fmla="*/ 0 60000 65536"/>
                    <a:gd name="T8" fmla="*/ 0 60000 65536"/>
                    <a:gd name="T9" fmla="*/ 0 w 933"/>
                    <a:gd name="T10" fmla="*/ 0 h 180"/>
                    <a:gd name="T11" fmla="*/ 933 w 933"/>
                    <a:gd name="T12" fmla="*/ 180 h 180"/>
                  </a:gdLst>
                  <a:ahLst/>
                  <a:cxnLst>
                    <a:cxn ang="T6">
                      <a:pos x="T0" y="T1"/>
                    </a:cxn>
                    <a:cxn ang="T7">
                      <a:pos x="T2" y="T3"/>
                    </a:cxn>
                    <a:cxn ang="T8">
                      <a:pos x="T4" y="T5"/>
                    </a:cxn>
                  </a:cxnLst>
                  <a:rect l="T9" t="T10" r="T11" b="T12"/>
                  <a:pathLst>
                    <a:path w="933" h="180">
                      <a:moveTo>
                        <a:pt x="0" y="180"/>
                      </a:moveTo>
                      <a:lnTo>
                        <a:pt x="753" y="180"/>
                      </a:lnTo>
                      <a:lnTo>
                        <a:pt x="933" y="0"/>
                      </a:lnTo>
                    </a:path>
                  </a:pathLst>
                </a:custGeom>
                <a:noFill/>
                <a:ln w="7938" cap="rnd">
                  <a:solidFill>
                    <a:srgbClr val="000000"/>
                  </a:solidFill>
                  <a:round/>
                  <a:headEnd/>
                  <a:tailEnd/>
                </a:ln>
              </p:spPr>
              <p:txBody>
                <a:bodyPr/>
                <a:lstStyle/>
                <a:p>
                  <a:endParaRPr lang="en-US"/>
                </a:p>
              </p:txBody>
            </p:sp>
            <p:sp>
              <p:nvSpPr>
                <p:cNvPr id="265301" name="Line 45"/>
                <p:cNvSpPr>
                  <a:spLocks noChangeShapeType="1"/>
                </p:cNvSpPr>
                <p:nvPr/>
              </p:nvSpPr>
              <p:spPr bwMode="auto">
                <a:xfrm>
                  <a:off x="2911" y="2280"/>
                  <a:ext cx="1" cy="541"/>
                </a:xfrm>
                <a:prstGeom prst="line">
                  <a:avLst/>
                </a:prstGeom>
                <a:noFill/>
                <a:ln w="7938" cap="rnd">
                  <a:solidFill>
                    <a:srgbClr val="000000"/>
                  </a:solidFill>
                  <a:round/>
                  <a:headEnd/>
                  <a:tailEnd/>
                </a:ln>
              </p:spPr>
              <p:txBody>
                <a:bodyPr/>
                <a:lstStyle/>
                <a:p>
                  <a:endParaRPr lang="en-US"/>
                </a:p>
              </p:txBody>
            </p:sp>
          </p:grpSp>
          <p:sp>
            <p:nvSpPr>
              <p:cNvPr id="265298" name="Rectangle 46"/>
              <p:cNvSpPr>
                <a:spLocks noChangeArrowheads="1"/>
              </p:cNvSpPr>
              <p:nvPr/>
            </p:nvSpPr>
            <p:spPr bwMode="auto">
              <a:xfrm>
                <a:off x="2231" y="2450"/>
                <a:ext cx="560" cy="202"/>
              </a:xfrm>
              <a:prstGeom prst="rect">
                <a:avLst/>
              </a:prstGeom>
              <a:noFill/>
              <a:ln w="9525">
                <a:noFill/>
                <a:miter lim="800000"/>
                <a:headEnd/>
                <a:tailEnd/>
              </a:ln>
            </p:spPr>
            <p:txBody>
              <a:bodyPr wrap="none" lIns="0" tIns="0" rIns="0" bIns="0">
                <a:spAutoFit/>
              </a:bodyPr>
              <a:lstStyle/>
              <a:p>
                <a:r>
                  <a:rPr lang="en-US" sz="2100" b="0">
                    <a:solidFill>
                      <a:srgbClr val="000000"/>
                    </a:solidFill>
                    <a:latin typeface="Times New Roman" pitchFamily="18" charset="0"/>
                  </a:rPr>
                  <a:t>5SLGen</a:t>
                </a:r>
                <a:endParaRPr lang="en-US" b="0"/>
              </a:p>
            </p:txBody>
          </p:sp>
        </p:grpSp>
        <p:grpSp>
          <p:nvGrpSpPr>
            <p:cNvPr id="265241" name="Group 47"/>
            <p:cNvGrpSpPr>
              <a:grpSpLocks/>
            </p:cNvGrpSpPr>
            <p:nvPr/>
          </p:nvGrpSpPr>
          <p:grpSpPr bwMode="auto">
            <a:xfrm>
              <a:off x="3575" y="366"/>
              <a:ext cx="169" cy="424"/>
              <a:chOff x="3614" y="531"/>
              <a:chExt cx="169" cy="424"/>
            </a:xfrm>
          </p:grpSpPr>
          <p:sp>
            <p:nvSpPr>
              <p:cNvPr id="265291" name="Oval 48"/>
              <p:cNvSpPr>
                <a:spLocks noChangeArrowheads="1"/>
              </p:cNvSpPr>
              <p:nvPr/>
            </p:nvSpPr>
            <p:spPr bwMode="auto">
              <a:xfrm>
                <a:off x="3614" y="531"/>
                <a:ext cx="169" cy="169"/>
              </a:xfrm>
              <a:prstGeom prst="ellipse">
                <a:avLst/>
              </a:prstGeom>
              <a:noFill/>
              <a:ln w="7938" cap="rnd">
                <a:solidFill>
                  <a:srgbClr val="000000"/>
                </a:solidFill>
                <a:round/>
                <a:headEnd/>
                <a:tailEnd/>
              </a:ln>
            </p:spPr>
            <p:txBody>
              <a:bodyPr/>
              <a:lstStyle/>
              <a:p>
                <a:endParaRPr lang="en-US"/>
              </a:p>
            </p:txBody>
          </p:sp>
          <p:sp>
            <p:nvSpPr>
              <p:cNvPr id="265292" name="Line 49"/>
              <p:cNvSpPr>
                <a:spLocks noChangeShapeType="1"/>
              </p:cNvSpPr>
              <p:nvPr/>
            </p:nvSpPr>
            <p:spPr bwMode="auto">
              <a:xfrm>
                <a:off x="3699" y="700"/>
                <a:ext cx="1" cy="170"/>
              </a:xfrm>
              <a:prstGeom prst="line">
                <a:avLst/>
              </a:prstGeom>
              <a:noFill/>
              <a:ln w="7938" cap="rnd">
                <a:solidFill>
                  <a:srgbClr val="000000"/>
                </a:solidFill>
                <a:round/>
                <a:headEnd/>
                <a:tailEnd/>
              </a:ln>
            </p:spPr>
            <p:txBody>
              <a:bodyPr/>
              <a:lstStyle/>
              <a:p>
                <a:endParaRPr lang="en-US"/>
              </a:p>
            </p:txBody>
          </p:sp>
          <p:sp>
            <p:nvSpPr>
              <p:cNvPr id="265293" name="Line 50"/>
              <p:cNvSpPr>
                <a:spLocks noChangeShapeType="1"/>
              </p:cNvSpPr>
              <p:nvPr/>
            </p:nvSpPr>
            <p:spPr bwMode="auto">
              <a:xfrm>
                <a:off x="3699" y="870"/>
                <a:ext cx="84" cy="85"/>
              </a:xfrm>
              <a:prstGeom prst="line">
                <a:avLst/>
              </a:prstGeom>
              <a:noFill/>
              <a:ln w="7938" cap="rnd">
                <a:solidFill>
                  <a:srgbClr val="000000"/>
                </a:solidFill>
                <a:round/>
                <a:headEnd/>
                <a:tailEnd/>
              </a:ln>
            </p:spPr>
            <p:txBody>
              <a:bodyPr/>
              <a:lstStyle/>
              <a:p>
                <a:endParaRPr lang="en-US"/>
              </a:p>
            </p:txBody>
          </p:sp>
          <p:sp>
            <p:nvSpPr>
              <p:cNvPr id="265294" name="Line 51"/>
              <p:cNvSpPr>
                <a:spLocks noChangeShapeType="1"/>
              </p:cNvSpPr>
              <p:nvPr/>
            </p:nvSpPr>
            <p:spPr bwMode="auto">
              <a:xfrm flipH="1">
                <a:off x="3614" y="870"/>
                <a:ext cx="85" cy="85"/>
              </a:xfrm>
              <a:prstGeom prst="line">
                <a:avLst/>
              </a:prstGeom>
              <a:noFill/>
              <a:ln w="7938" cap="rnd">
                <a:solidFill>
                  <a:srgbClr val="000000"/>
                </a:solidFill>
                <a:round/>
                <a:headEnd/>
                <a:tailEnd/>
              </a:ln>
            </p:spPr>
            <p:txBody>
              <a:bodyPr/>
              <a:lstStyle/>
              <a:p>
                <a:endParaRPr lang="en-US"/>
              </a:p>
            </p:txBody>
          </p:sp>
          <p:sp>
            <p:nvSpPr>
              <p:cNvPr id="265295" name="Line 52"/>
              <p:cNvSpPr>
                <a:spLocks noChangeShapeType="1"/>
              </p:cNvSpPr>
              <p:nvPr/>
            </p:nvSpPr>
            <p:spPr bwMode="auto">
              <a:xfrm flipH="1">
                <a:off x="3614" y="743"/>
                <a:ext cx="85" cy="42"/>
              </a:xfrm>
              <a:prstGeom prst="line">
                <a:avLst/>
              </a:prstGeom>
              <a:noFill/>
              <a:ln w="7938" cap="rnd">
                <a:solidFill>
                  <a:srgbClr val="000000"/>
                </a:solidFill>
                <a:round/>
                <a:headEnd/>
                <a:tailEnd/>
              </a:ln>
            </p:spPr>
            <p:txBody>
              <a:bodyPr/>
              <a:lstStyle/>
              <a:p>
                <a:endParaRPr lang="en-US"/>
              </a:p>
            </p:txBody>
          </p:sp>
          <p:sp>
            <p:nvSpPr>
              <p:cNvPr id="265296" name="Line 53"/>
              <p:cNvSpPr>
                <a:spLocks noChangeShapeType="1"/>
              </p:cNvSpPr>
              <p:nvPr/>
            </p:nvSpPr>
            <p:spPr bwMode="auto">
              <a:xfrm>
                <a:off x="3699" y="743"/>
                <a:ext cx="84" cy="42"/>
              </a:xfrm>
              <a:prstGeom prst="line">
                <a:avLst/>
              </a:prstGeom>
              <a:noFill/>
              <a:ln w="7938" cap="rnd">
                <a:solidFill>
                  <a:srgbClr val="000000"/>
                </a:solidFill>
                <a:round/>
                <a:headEnd/>
                <a:tailEnd/>
              </a:ln>
            </p:spPr>
            <p:txBody>
              <a:bodyPr/>
              <a:lstStyle/>
              <a:p>
                <a:endParaRPr lang="en-US"/>
              </a:p>
            </p:txBody>
          </p:sp>
        </p:grpSp>
        <p:sp>
          <p:nvSpPr>
            <p:cNvPr id="265242" name="Rectangle 54"/>
            <p:cNvSpPr>
              <a:spLocks noChangeArrowheads="1"/>
            </p:cNvSpPr>
            <p:nvPr/>
          </p:nvSpPr>
          <p:spPr bwMode="auto">
            <a:xfrm>
              <a:off x="3577" y="1095"/>
              <a:ext cx="578"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Practitioner</a:t>
              </a:r>
              <a:endParaRPr lang="en-US" b="0"/>
            </a:p>
          </p:txBody>
        </p:sp>
        <p:sp>
          <p:nvSpPr>
            <p:cNvPr id="265243" name="Freeform 55"/>
            <p:cNvSpPr>
              <a:spLocks noEditPoints="1"/>
            </p:cNvSpPr>
            <p:nvPr/>
          </p:nvSpPr>
          <p:spPr bwMode="auto">
            <a:xfrm>
              <a:off x="3828" y="1544"/>
              <a:ext cx="59" cy="300"/>
            </a:xfrm>
            <a:custGeom>
              <a:avLst/>
              <a:gdLst>
                <a:gd name="T0" fmla="*/ 5 w 302"/>
                <a:gd name="T1" fmla="*/ 58 h 1518"/>
                <a:gd name="T2" fmla="*/ 5 w 302"/>
                <a:gd name="T3" fmla="*/ 51 h 1518"/>
                <a:gd name="T4" fmla="*/ 7 w 302"/>
                <a:gd name="T5" fmla="*/ 51 h 1518"/>
                <a:gd name="T6" fmla="*/ 7 w 302"/>
                <a:gd name="T7" fmla="*/ 58 h 1518"/>
                <a:gd name="T8" fmla="*/ 5 w 302"/>
                <a:gd name="T9" fmla="*/ 58 h 1518"/>
                <a:gd name="T10" fmla="*/ 5 w 302"/>
                <a:gd name="T11" fmla="*/ 45 h 1518"/>
                <a:gd name="T12" fmla="*/ 5 w 302"/>
                <a:gd name="T13" fmla="*/ 38 h 1518"/>
                <a:gd name="T14" fmla="*/ 7 w 302"/>
                <a:gd name="T15" fmla="*/ 38 h 1518"/>
                <a:gd name="T16" fmla="*/ 7 w 302"/>
                <a:gd name="T17" fmla="*/ 45 h 1518"/>
                <a:gd name="T18" fmla="*/ 5 w 302"/>
                <a:gd name="T19" fmla="*/ 45 h 1518"/>
                <a:gd name="T20" fmla="*/ 5 w 302"/>
                <a:gd name="T21" fmla="*/ 33 h 1518"/>
                <a:gd name="T22" fmla="*/ 5 w 302"/>
                <a:gd name="T23" fmla="*/ 26 h 1518"/>
                <a:gd name="T24" fmla="*/ 7 w 302"/>
                <a:gd name="T25" fmla="*/ 26 h 1518"/>
                <a:gd name="T26" fmla="*/ 7 w 302"/>
                <a:gd name="T27" fmla="*/ 33 h 1518"/>
                <a:gd name="T28" fmla="*/ 5 w 302"/>
                <a:gd name="T29" fmla="*/ 33 h 1518"/>
                <a:gd name="T30" fmla="*/ 5 w 302"/>
                <a:gd name="T31" fmla="*/ 21 h 1518"/>
                <a:gd name="T32" fmla="*/ 5 w 302"/>
                <a:gd name="T33" fmla="*/ 14 h 1518"/>
                <a:gd name="T34" fmla="*/ 7 w 302"/>
                <a:gd name="T35" fmla="*/ 14 h 1518"/>
                <a:gd name="T36" fmla="*/ 7 w 302"/>
                <a:gd name="T37" fmla="*/ 21 h 1518"/>
                <a:gd name="T38" fmla="*/ 5 w 302"/>
                <a:gd name="T39" fmla="*/ 21 h 1518"/>
                <a:gd name="T40" fmla="*/ 5 w 302"/>
                <a:gd name="T41" fmla="*/ 9 h 1518"/>
                <a:gd name="T42" fmla="*/ 5 w 302"/>
                <a:gd name="T43" fmla="*/ 2 h 1518"/>
                <a:gd name="T44" fmla="*/ 7 w 302"/>
                <a:gd name="T45" fmla="*/ 2 h 1518"/>
                <a:gd name="T46" fmla="*/ 7 w 302"/>
                <a:gd name="T47" fmla="*/ 9 h 1518"/>
                <a:gd name="T48" fmla="*/ 5 w 302"/>
                <a:gd name="T49" fmla="*/ 9 h 1518"/>
                <a:gd name="T50" fmla="*/ 11 w 302"/>
                <a:gd name="T51" fmla="*/ 50 h 1518"/>
                <a:gd name="T52" fmla="*/ 6 w 302"/>
                <a:gd name="T53" fmla="*/ 59 h 1518"/>
                <a:gd name="T54" fmla="*/ 0 w 302"/>
                <a:gd name="T55" fmla="*/ 50 h 1518"/>
                <a:gd name="T56" fmla="*/ 1 w 302"/>
                <a:gd name="T57" fmla="*/ 48 h 1518"/>
                <a:gd name="T58" fmla="*/ 2 w 302"/>
                <a:gd name="T59" fmla="*/ 49 h 1518"/>
                <a:gd name="T60" fmla="*/ 6 w 302"/>
                <a:gd name="T61" fmla="*/ 57 h 1518"/>
                <a:gd name="T62" fmla="*/ 5 w 302"/>
                <a:gd name="T63" fmla="*/ 57 h 1518"/>
                <a:gd name="T64" fmla="*/ 10 w 302"/>
                <a:gd name="T65" fmla="*/ 49 h 1518"/>
                <a:gd name="T66" fmla="*/ 11 w 302"/>
                <a:gd name="T67" fmla="*/ 48 h 1518"/>
                <a:gd name="T68" fmla="*/ 11 w 302"/>
                <a:gd name="T69" fmla="*/ 50 h 1518"/>
                <a:gd name="T70" fmla="*/ 0 w 302"/>
                <a:gd name="T71" fmla="*/ 10 h 1518"/>
                <a:gd name="T72" fmla="*/ 6 w 302"/>
                <a:gd name="T73" fmla="*/ 0 h 1518"/>
                <a:gd name="T74" fmla="*/ 11 w 302"/>
                <a:gd name="T75" fmla="*/ 10 h 1518"/>
                <a:gd name="T76" fmla="*/ 11 w 302"/>
                <a:gd name="T77" fmla="*/ 11 h 1518"/>
                <a:gd name="T78" fmla="*/ 10 w 302"/>
                <a:gd name="T79" fmla="*/ 10 h 1518"/>
                <a:gd name="T80" fmla="*/ 5 w 302"/>
                <a:gd name="T81" fmla="*/ 2 h 1518"/>
                <a:gd name="T82" fmla="*/ 6 w 302"/>
                <a:gd name="T83" fmla="*/ 2 h 1518"/>
                <a:gd name="T84" fmla="*/ 2 w 302"/>
                <a:gd name="T85" fmla="*/ 10 h 1518"/>
                <a:gd name="T86" fmla="*/ 1 w 302"/>
                <a:gd name="T87" fmla="*/ 11 h 1518"/>
                <a:gd name="T88" fmla="*/ 0 w 302"/>
                <a:gd name="T89" fmla="*/ 10 h 15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2"/>
                <a:gd name="T136" fmla="*/ 0 h 1518"/>
                <a:gd name="T137" fmla="*/ 302 w 302"/>
                <a:gd name="T138" fmla="*/ 1518 h 15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2" h="1518">
                  <a:moveTo>
                    <a:pt x="129" y="1474"/>
                  </a:moveTo>
                  <a:lnTo>
                    <a:pt x="129" y="1295"/>
                  </a:lnTo>
                  <a:lnTo>
                    <a:pt x="173" y="1295"/>
                  </a:lnTo>
                  <a:lnTo>
                    <a:pt x="173" y="1474"/>
                  </a:lnTo>
                  <a:lnTo>
                    <a:pt x="129" y="1474"/>
                  </a:lnTo>
                  <a:close/>
                  <a:moveTo>
                    <a:pt x="129" y="1161"/>
                  </a:moveTo>
                  <a:lnTo>
                    <a:pt x="129" y="983"/>
                  </a:lnTo>
                  <a:lnTo>
                    <a:pt x="173" y="983"/>
                  </a:lnTo>
                  <a:lnTo>
                    <a:pt x="173" y="1161"/>
                  </a:lnTo>
                  <a:lnTo>
                    <a:pt x="129" y="1161"/>
                  </a:lnTo>
                  <a:close/>
                  <a:moveTo>
                    <a:pt x="129" y="849"/>
                  </a:moveTo>
                  <a:lnTo>
                    <a:pt x="129" y="670"/>
                  </a:lnTo>
                  <a:lnTo>
                    <a:pt x="173" y="670"/>
                  </a:lnTo>
                  <a:lnTo>
                    <a:pt x="173" y="849"/>
                  </a:lnTo>
                  <a:lnTo>
                    <a:pt x="129" y="849"/>
                  </a:lnTo>
                  <a:close/>
                  <a:moveTo>
                    <a:pt x="129" y="536"/>
                  </a:moveTo>
                  <a:lnTo>
                    <a:pt x="129" y="357"/>
                  </a:lnTo>
                  <a:lnTo>
                    <a:pt x="173" y="357"/>
                  </a:lnTo>
                  <a:lnTo>
                    <a:pt x="173" y="536"/>
                  </a:lnTo>
                  <a:lnTo>
                    <a:pt x="129" y="536"/>
                  </a:lnTo>
                  <a:close/>
                  <a:moveTo>
                    <a:pt x="129" y="223"/>
                  </a:moveTo>
                  <a:lnTo>
                    <a:pt x="129" y="45"/>
                  </a:lnTo>
                  <a:lnTo>
                    <a:pt x="173" y="45"/>
                  </a:lnTo>
                  <a:lnTo>
                    <a:pt x="173" y="223"/>
                  </a:lnTo>
                  <a:lnTo>
                    <a:pt x="129" y="223"/>
                  </a:lnTo>
                  <a:close/>
                  <a:moveTo>
                    <a:pt x="295" y="1271"/>
                  </a:moveTo>
                  <a:lnTo>
                    <a:pt x="151" y="1518"/>
                  </a:lnTo>
                  <a:lnTo>
                    <a:pt x="7" y="1271"/>
                  </a:lnTo>
                  <a:cubicBezTo>
                    <a:pt x="0" y="1260"/>
                    <a:pt x="4" y="1247"/>
                    <a:pt x="15" y="1240"/>
                  </a:cubicBezTo>
                  <a:cubicBezTo>
                    <a:pt x="25" y="1234"/>
                    <a:pt x="39" y="1238"/>
                    <a:pt x="45" y="1248"/>
                  </a:cubicBezTo>
                  <a:lnTo>
                    <a:pt x="170" y="1463"/>
                  </a:lnTo>
                  <a:lnTo>
                    <a:pt x="132" y="1463"/>
                  </a:lnTo>
                  <a:lnTo>
                    <a:pt x="257" y="1248"/>
                  </a:lnTo>
                  <a:cubicBezTo>
                    <a:pt x="263" y="1238"/>
                    <a:pt x="277" y="1234"/>
                    <a:pt x="287" y="1240"/>
                  </a:cubicBezTo>
                  <a:cubicBezTo>
                    <a:pt x="298" y="1247"/>
                    <a:pt x="302" y="1260"/>
                    <a:pt x="295" y="1271"/>
                  </a:cubicBezTo>
                  <a:close/>
                  <a:moveTo>
                    <a:pt x="7" y="248"/>
                  </a:moveTo>
                  <a:lnTo>
                    <a:pt x="151" y="0"/>
                  </a:lnTo>
                  <a:lnTo>
                    <a:pt x="295" y="248"/>
                  </a:lnTo>
                  <a:cubicBezTo>
                    <a:pt x="302" y="258"/>
                    <a:pt x="298" y="272"/>
                    <a:pt x="287" y="278"/>
                  </a:cubicBezTo>
                  <a:cubicBezTo>
                    <a:pt x="277" y="284"/>
                    <a:pt x="263" y="281"/>
                    <a:pt x="257" y="270"/>
                  </a:cubicBezTo>
                  <a:lnTo>
                    <a:pt x="132" y="56"/>
                  </a:lnTo>
                  <a:lnTo>
                    <a:pt x="170" y="56"/>
                  </a:lnTo>
                  <a:lnTo>
                    <a:pt x="45" y="270"/>
                  </a:lnTo>
                  <a:cubicBezTo>
                    <a:pt x="39" y="281"/>
                    <a:pt x="25" y="284"/>
                    <a:pt x="15" y="278"/>
                  </a:cubicBezTo>
                  <a:cubicBezTo>
                    <a:pt x="4" y="272"/>
                    <a:pt x="0" y="258"/>
                    <a:pt x="7" y="248"/>
                  </a:cubicBezTo>
                  <a:close/>
                </a:path>
              </a:pathLst>
            </a:custGeom>
            <a:solidFill>
              <a:srgbClr val="000000"/>
            </a:solidFill>
            <a:ln w="3175">
              <a:solidFill>
                <a:srgbClr val="000000"/>
              </a:solidFill>
              <a:bevel/>
              <a:headEnd/>
              <a:tailEnd/>
            </a:ln>
          </p:spPr>
          <p:txBody>
            <a:bodyPr/>
            <a:lstStyle/>
            <a:p>
              <a:endParaRPr lang="en-US"/>
            </a:p>
          </p:txBody>
        </p:sp>
        <p:sp>
          <p:nvSpPr>
            <p:cNvPr id="265244" name="Freeform 56"/>
            <p:cNvSpPr>
              <a:spLocks/>
            </p:cNvSpPr>
            <p:nvPr/>
          </p:nvSpPr>
          <p:spPr bwMode="auto">
            <a:xfrm>
              <a:off x="3094" y="2147"/>
              <a:ext cx="379" cy="169"/>
            </a:xfrm>
            <a:custGeom>
              <a:avLst/>
              <a:gdLst>
                <a:gd name="T0" fmla="*/ 284 w 379"/>
                <a:gd name="T1" fmla="*/ 169 h 169"/>
                <a:gd name="T2" fmla="*/ 284 w 379"/>
                <a:gd name="T3" fmla="*/ 127 h 169"/>
                <a:gd name="T4" fmla="*/ 0 w 379"/>
                <a:gd name="T5" fmla="*/ 127 h 169"/>
                <a:gd name="T6" fmla="*/ 0 w 379"/>
                <a:gd name="T7" fmla="*/ 42 h 169"/>
                <a:gd name="T8" fmla="*/ 284 w 379"/>
                <a:gd name="T9" fmla="*/ 42 h 169"/>
                <a:gd name="T10" fmla="*/ 285 w 379"/>
                <a:gd name="T11" fmla="*/ 0 h 169"/>
                <a:gd name="T12" fmla="*/ 379 w 379"/>
                <a:gd name="T13" fmla="*/ 85 h 169"/>
                <a:gd name="T14" fmla="*/ 284 w 379"/>
                <a:gd name="T15" fmla="*/ 169 h 169"/>
                <a:gd name="T16" fmla="*/ 0 60000 65536"/>
                <a:gd name="T17" fmla="*/ 0 60000 65536"/>
                <a:gd name="T18" fmla="*/ 0 60000 65536"/>
                <a:gd name="T19" fmla="*/ 0 60000 65536"/>
                <a:gd name="T20" fmla="*/ 0 60000 65536"/>
                <a:gd name="T21" fmla="*/ 0 60000 65536"/>
                <a:gd name="T22" fmla="*/ 0 60000 65536"/>
                <a:gd name="T23" fmla="*/ 0 60000 65536"/>
                <a:gd name="T24" fmla="*/ 0 w 379"/>
                <a:gd name="T25" fmla="*/ 0 h 169"/>
                <a:gd name="T26" fmla="*/ 379 w 379"/>
                <a:gd name="T27" fmla="*/ 169 h 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9" h="169">
                  <a:moveTo>
                    <a:pt x="284" y="169"/>
                  </a:moveTo>
                  <a:lnTo>
                    <a:pt x="284" y="127"/>
                  </a:lnTo>
                  <a:lnTo>
                    <a:pt x="0" y="127"/>
                  </a:lnTo>
                  <a:lnTo>
                    <a:pt x="0" y="42"/>
                  </a:lnTo>
                  <a:lnTo>
                    <a:pt x="284" y="42"/>
                  </a:lnTo>
                  <a:lnTo>
                    <a:pt x="285" y="0"/>
                  </a:lnTo>
                  <a:lnTo>
                    <a:pt x="379" y="85"/>
                  </a:lnTo>
                  <a:lnTo>
                    <a:pt x="284" y="169"/>
                  </a:lnTo>
                  <a:close/>
                </a:path>
              </a:pathLst>
            </a:custGeom>
            <a:noFill/>
            <a:ln w="7938" cap="rnd">
              <a:solidFill>
                <a:srgbClr val="000000"/>
              </a:solidFill>
              <a:round/>
              <a:headEnd/>
              <a:tailEnd/>
            </a:ln>
          </p:spPr>
          <p:txBody>
            <a:bodyPr/>
            <a:lstStyle/>
            <a:p>
              <a:endParaRPr lang="en-US"/>
            </a:p>
          </p:txBody>
        </p:sp>
        <p:grpSp>
          <p:nvGrpSpPr>
            <p:cNvPr id="265245" name="Group 57"/>
            <p:cNvGrpSpPr>
              <a:grpSpLocks/>
            </p:cNvGrpSpPr>
            <p:nvPr/>
          </p:nvGrpSpPr>
          <p:grpSpPr bwMode="auto">
            <a:xfrm>
              <a:off x="4924" y="2069"/>
              <a:ext cx="170" cy="424"/>
              <a:chOff x="4963" y="2234"/>
              <a:chExt cx="170" cy="424"/>
            </a:xfrm>
          </p:grpSpPr>
          <p:sp>
            <p:nvSpPr>
              <p:cNvPr id="265285" name="Oval 58"/>
              <p:cNvSpPr>
                <a:spLocks noChangeArrowheads="1"/>
              </p:cNvSpPr>
              <p:nvPr/>
            </p:nvSpPr>
            <p:spPr bwMode="auto">
              <a:xfrm>
                <a:off x="4963" y="2234"/>
                <a:ext cx="170" cy="170"/>
              </a:xfrm>
              <a:prstGeom prst="ellipse">
                <a:avLst/>
              </a:prstGeom>
              <a:noFill/>
              <a:ln w="7938" cap="rnd">
                <a:solidFill>
                  <a:srgbClr val="000000"/>
                </a:solidFill>
                <a:round/>
                <a:headEnd/>
                <a:tailEnd/>
              </a:ln>
            </p:spPr>
            <p:txBody>
              <a:bodyPr/>
              <a:lstStyle/>
              <a:p>
                <a:endParaRPr lang="en-US"/>
              </a:p>
            </p:txBody>
          </p:sp>
          <p:sp>
            <p:nvSpPr>
              <p:cNvPr id="265286" name="Line 59"/>
              <p:cNvSpPr>
                <a:spLocks noChangeShapeType="1"/>
              </p:cNvSpPr>
              <p:nvPr/>
            </p:nvSpPr>
            <p:spPr bwMode="auto">
              <a:xfrm>
                <a:off x="5048" y="2404"/>
                <a:ext cx="1" cy="169"/>
              </a:xfrm>
              <a:prstGeom prst="line">
                <a:avLst/>
              </a:prstGeom>
              <a:noFill/>
              <a:ln w="7938" cap="rnd">
                <a:solidFill>
                  <a:srgbClr val="000000"/>
                </a:solidFill>
                <a:round/>
                <a:headEnd/>
                <a:tailEnd/>
              </a:ln>
            </p:spPr>
            <p:txBody>
              <a:bodyPr/>
              <a:lstStyle/>
              <a:p>
                <a:endParaRPr lang="en-US"/>
              </a:p>
            </p:txBody>
          </p:sp>
          <p:sp>
            <p:nvSpPr>
              <p:cNvPr id="265287" name="Line 60"/>
              <p:cNvSpPr>
                <a:spLocks noChangeShapeType="1"/>
              </p:cNvSpPr>
              <p:nvPr/>
            </p:nvSpPr>
            <p:spPr bwMode="auto">
              <a:xfrm>
                <a:off x="5048" y="2573"/>
                <a:ext cx="85" cy="85"/>
              </a:xfrm>
              <a:prstGeom prst="line">
                <a:avLst/>
              </a:prstGeom>
              <a:noFill/>
              <a:ln w="7938" cap="rnd">
                <a:solidFill>
                  <a:srgbClr val="000000"/>
                </a:solidFill>
                <a:round/>
                <a:headEnd/>
                <a:tailEnd/>
              </a:ln>
            </p:spPr>
            <p:txBody>
              <a:bodyPr/>
              <a:lstStyle/>
              <a:p>
                <a:endParaRPr lang="en-US"/>
              </a:p>
            </p:txBody>
          </p:sp>
          <p:sp>
            <p:nvSpPr>
              <p:cNvPr id="265288" name="Line 61"/>
              <p:cNvSpPr>
                <a:spLocks noChangeShapeType="1"/>
              </p:cNvSpPr>
              <p:nvPr/>
            </p:nvSpPr>
            <p:spPr bwMode="auto">
              <a:xfrm flipH="1">
                <a:off x="4963" y="2573"/>
                <a:ext cx="85" cy="85"/>
              </a:xfrm>
              <a:prstGeom prst="line">
                <a:avLst/>
              </a:prstGeom>
              <a:noFill/>
              <a:ln w="7938" cap="rnd">
                <a:solidFill>
                  <a:srgbClr val="000000"/>
                </a:solidFill>
                <a:round/>
                <a:headEnd/>
                <a:tailEnd/>
              </a:ln>
            </p:spPr>
            <p:txBody>
              <a:bodyPr/>
              <a:lstStyle/>
              <a:p>
                <a:endParaRPr lang="en-US"/>
              </a:p>
            </p:txBody>
          </p:sp>
          <p:sp>
            <p:nvSpPr>
              <p:cNvPr id="265289" name="Line 62"/>
              <p:cNvSpPr>
                <a:spLocks noChangeShapeType="1"/>
              </p:cNvSpPr>
              <p:nvPr/>
            </p:nvSpPr>
            <p:spPr bwMode="auto">
              <a:xfrm flipH="1">
                <a:off x="4963" y="2446"/>
                <a:ext cx="85" cy="42"/>
              </a:xfrm>
              <a:prstGeom prst="line">
                <a:avLst/>
              </a:prstGeom>
              <a:noFill/>
              <a:ln w="7938" cap="rnd">
                <a:solidFill>
                  <a:srgbClr val="000000"/>
                </a:solidFill>
                <a:round/>
                <a:headEnd/>
                <a:tailEnd/>
              </a:ln>
            </p:spPr>
            <p:txBody>
              <a:bodyPr/>
              <a:lstStyle/>
              <a:p>
                <a:endParaRPr lang="en-US"/>
              </a:p>
            </p:txBody>
          </p:sp>
          <p:sp>
            <p:nvSpPr>
              <p:cNvPr id="265290" name="Line 63"/>
              <p:cNvSpPr>
                <a:spLocks noChangeShapeType="1"/>
              </p:cNvSpPr>
              <p:nvPr/>
            </p:nvSpPr>
            <p:spPr bwMode="auto">
              <a:xfrm>
                <a:off x="5048" y="2446"/>
                <a:ext cx="85" cy="42"/>
              </a:xfrm>
              <a:prstGeom prst="line">
                <a:avLst/>
              </a:prstGeom>
              <a:noFill/>
              <a:ln w="7938" cap="rnd">
                <a:solidFill>
                  <a:srgbClr val="000000"/>
                </a:solidFill>
                <a:round/>
                <a:headEnd/>
                <a:tailEnd/>
              </a:ln>
            </p:spPr>
            <p:txBody>
              <a:bodyPr/>
              <a:lstStyle/>
              <a:p>
                <a:endParaRPr lang="en-US"/>
              </a:p>
            </p:txBody>
          </p:sp>
        </p:grpSp>
        <p:sp>
          <p:nvSpPr>
            <p:cNvPr id="265246" name="Rectangle 64"/>
            <p:cNvSpPr>
              <a:spLocks noChangeArrowheads="1"/>
            </p:cNvSpPr>
            <p:nvPr/>
          </p:nvSpPr>
          <p:spPr bwMode="auto">
            <a:xfrm>
              <a:off x="4630" y="1937"/>
              <a:ext cx="570"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Researcher</a:t>
              </a:r>
              <a:endParaRPr lang="en-US" b="0"/>
            </a:p>
          </p:txBody>
        </p:sp>
        <p:grpSp>
          <p:nvGrpSpPr>
            <p:cNvPr id="265247" name="Group 65"/>
            <p:cNvGrpSpPr>
              <a:grpSpLocks/>
            </p:cNvGrpSpPr>
            <p:nvPr/>
          </p:nvGrpSpPr>
          <p:grpSpPr bwMode="auto">
            <a:xfrm>
              <a:off x="3306" y="1871"/>
              <a:ext cx="1279" cy="722"/>
              <a:chOff x="3345" y="2036"/>
              <a:chExt cx="1279" cy="722"/>
            </a:xfrm>
          </p:grpSpPr>
          <p:sp>
            <p:nvSpPr>
              <p:cNvPr id="265279" name="Line 66"/>
              <p:cNvSpPr>
                <a:spLocks noChangeShapeType="1"/>
              </p:cNvSpPr>
              <p:nvPr/>
            </p:nvSpPr>
            <p:spPr bwMode="auto">
              <a:xfrm>
                <a:off x="3861" y="2036"/>
                <a:ext cx="763" cy="424"/>
              </a:xfrm>
              <a:prstGeom prst="line">
                <a:avLst/>
              </a:prstGeom>
              <a:noFill/>
              <a:ln w="7938" cap="rnd">
                <a:solidFill>
                  <a:srgbClr val="000000"/>
                </a:solidFill>
                <a:round/>
                <a:headEnd/>
                <a:tailEnd/>
              </a:ln>
            </p:spPr>
            <p:txBody>
              <a:bodyPr/>
              <a:lstStyle/>
              <a:p>
                <a:endParaRPr lang="en-US"/>
              </a:p>
            </p:txBody>
          </p:sp>
          <p:sp>
            <p:nvSpPr>
              <p:cNvPr id="265280" name="Line 67"/>
              <p:cNvSpPr>
                <a:spLocks noChangeShapeType="1"/>
              </p:cNvSpPr>
              <p:nvPr/>
            </p:nvSpPr>
            <p:spPr bwMode="auto">
              <a:xfrm flipV="1">
                <a:off x="4391" y="2460"/>
                <a:ext cx="218" cy="296"/>
              </a:xfrm>
              <a:prstGeom prst="line">
                <a:avLst/>
              </a:prstGeom>
              <a:noFill/>
              <a:ln w="7938" cap="rnd">
                <a:solidFill>
                  <a:srgbClr val="000000"/>
                </a:solidFill>
                <a:round/>
                <a:headEnd/>
                <a:tailEnd/>
              </a:ln>
            </p:spPr>
            <p:txBody>
              <a:bodyPr/>
              <a:lstStyle/>
              <a:p>
                <a:endParaRPr lang="en-US"/>
              </a:p>
            </p:txBody>
          </p:sp>
          <p:sp>
            <p:nvSpPr>
              <p:cNvPr id="265281" name="Freeform 68"/>
              <p:cNvSpPr>
                <a:spLocks/>
              </p:cNvSpPr>
              <p:nvPr/>
            </p:nvSpPr>
            <p:spPr bwMode="auto">
              <a:xfrm>
                <a:off x="3345" y="2036"/>
                <a:ext cx="1040" cy="721"/>
              </a:xfrm>
              <a:custGeom>
                <a:avLst/>
                <a:gdLst>
                  <a:gd name="T0" fmla="*/ 520 w 1040"/>
                  <a:gd name="T1" fmla="*/ 0 h 721"/>
                  <a:gd name="T2" fmla="*/ 0 w 1040"/>
                  <a:gd name="T3" fmla="*/ 721 h 721"/>
                  <a:gd name="T4" fmla="*/ 1040 w 1040"/>
                  <a:gd name="T5" fmla="*/ 721 h 721"/>
                  <a:gd name="T6" fmla="*/ 520 w 1040"/>
                  <a:gd name="T7" fmla="*/ 0 h 721"/>
                  <a:gd name="T8" fmla="*/ 0 60000 65536"/>
                  <a:gd name="T9" fmla="*/ 0 60000 65536"/>
                  <a:gd name="T10" fmla="*/ 0 60000 65536"/>
                  <a:gd name="T11" fmla="*/ 0 60000 65536"/>
                  <a:gd name="T12" fmla="*/ 0 w 1040"/>
                  <a:gd name="T13" fmla="*/ 0 h 721"/>
                  <a:gd name="T14" fmla="*/ 1040 w 1040"/>
                  <a:gd name="T15" fmla="*/ 721 h 721"/>
                </a:gdLst>
                <a:ahLst/>
                <a:cxnLst>
                  <a:cxn ang="T8">
                    <a:pos x="T0" y="T1"/>
                  </a:cxn>
                  <a:cxn ang="T9">
                    <a:pos x="T2" y="T3"/>
                  </a:cxn>
                  <a:cxn ang="T10">
                    <a:pos x="T4" y="T5"/>
                  </a:cxn>
                  <a:cxn ang="T11">
                    <a:pos x="T6" y="T7"/>
                  </a:cxn>
                </a:cxnLst>
                <a:rect l="T12" t="T13" r="T14" b="T15"/>
                <a:pathLst>
                  <a:path w="1040" h="721">
                    <a:moveTo>
                      <a:pt x="520" y="0"/>
                    </a:moveTo>
                    <a:lnTo>
                      <a:pt x="0" y="721"/>
                    </a:lnTo>
                    <a:lnTo>
                      <a:pt x="1040" y="721"/>
                    </a:lnTo>
                    <a:lnTo>
                      <a:pt x="520" y="0"/>
                    </a:lnTo>
                    <a:close/>
                  </a:path>
                </a:pathLst>
              </a:custGeom>
              <a:noFill/>
              <a:ln w="7938" cap="rnd">
                <a:solidFill>
                  <a:srgbClr val="000000"/>
                </a:solidFill>
                <a:round/>
                <a:headEnd/>
                <a:tailEnd/>
              </a:ln>
            </p:spPr>
            <p:txBody>
              <a:bodyPr/>
              <a:lstStyle/>
              <a:p>
                <a:endParaRPr lang="en-US"/>
              </a:p>
            </p:txBody>
          </p:sp>
          <p:sp>
            <p:nvSpPr>
              <p:cNvPr id="265282" name="Rectangle 69"/>
              <p:cNvSpPr>
                <a:spLocks noChangeArrowheads="1"/>
              </p:cNvSpPr>
              <p:nvPr/>
            </p:nvSpPr>
            <p:spPr bwMode="auto">
              <a:xfrm>
                <a:off x="3671" y="2351"/>
                <a:ext cx="41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Tailored</a:t>
                </a:r>
                <a:endParaRPr lang="en-US" b="0"/>
              </a:p>
            </p:txBody>
          </p:sp>
          <p:sp>
            <p:nvSpPr>
              <p:cNvPr id="265283" name="Rectangle 70"/>
              <p:cNvSpPr>
                <a:spLocks noChangeArrowheads="1"/>
              </p:cNvSpPr>
              <p:nvPr/>
            </p:nvSpPr>
            <p:spPr bwMode="auto">
              <a:xfrm>
                <a:off x="3801" y="2488"/>
                <a:ext cx="18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DL </a:t>
                </a:r>
                <a:endParaRPr lang="en-US" b="0"/>
              </a:p>
            </p:txBody>
          </p:sp>
          <p:sp>
            <p:nvSpPr>
              <p:cNvPr id="265284" name="Rectangle 71"/>
              <p:cNvSpPr>
                <a:spLocks noChangeArrowheads="1"/>
              </p:cNvSpPr>
              <p:nvPr/>
            </p:nvSpPr>
            <p:spPr bwMode="auto">
              <a:xfrm>
                <a:off x="3680" y="2624"/>
                <a:ext cx="393"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Services</a:t>
                </a:r>
                <a:endParaRPr lang="en-US" b="0"/>
              </a:p>
            </p:txBody>
          </p:sp>
        </p:grpSp>
        <p:grpSp>
          <p:nvGrpSpPr>
            <p:cNvPr id="265248" name="Group 72"/>
            <p:cNvGrpSpPr>
              <a:grpSpLocks/>
            </p:cNvGrpSpPr>
            <p:nvPr/>
          </p:nvGrpSpPr>
          <p:grpSpPr bwMode="auto">
            <a:xfrm>
              <a:off x="4458" y="1412"/>
              <a:ext cx="169" cy="424"/>
              <a:chOff x="4497" y="1577"/>
              <a:chExt cx="169" cy="424"/>
            </a:xfrm>
          </p:grpSpPr>
          <p:sp>
            <p:nvSpPr>
              <p:cNvPr id="265273" name="Oval 73"/>
              <p:cNvSpPr>
                <a:spLocks noChangeArrowheads="1"/>
              </p:cNvSpPr>
              <p:nvPr/>
            </p:nvSpPr>
            <p:spPr bwMode="auto">
              <a:xfrm>
                <a:off x="4497" y="1577"/>
                <a:ext cx="169" cy="169"/>
              </a:xfrm>
              <a:prstGeom prst="ellipse">
                <a:avLst/>
              </a:prstGeom>
              <a:noFill/>
              <a:ln w="7938" cap="rnd">
                <a:solidFill>
                  <a:srgbClr val="000000"/>
                </a:solidFill>
                <a:round/>
                <a:headEnd/>
                <a:tailEnd/>
              </a:ln>
            </p:spPr>
            <p:txBody>
              <a:bodyPr/>
              <a:lstStyle/>
              <a:p>
                <a:endParaRPr lang="en-US"/>
              </a:p>
            </p:txBody>
          </p:sp>
          <p:sp>
            <p:nvSpPr>
              <p:cNvPr id="265274" name="Line 74"/>
              <p:cNvSpPr>
                <a:spLocks noChangeShapeType="1"/>
              </p:cNvSpPr>
              <p:nvPr/>
            </p:nvSpPr>
            <p:spPr bwMode="auto">
              <a:xfrm>
                <a:off x="4582" y="1746"/>
                <a:ext cx="1" cy="170"/>
              </a:xfrm>
              <a:prstGeom prst="line">
                <a:avLst/>
              </a:prstGeom>
              <a:noFill/>
              <a:ln w="7938" cap="rnd">
                <a:solidFill>
                  <a:srgbClr val="000000"/>
                </a:solidFill>
                <a:round/>
                <a:headEnd/>
                <a:tailEnd/>
              </a:ln>
            </p:spPr>
            <p:txBody>
              <a:bodyPr/>
              <a:lstStyle/>
              <a:p>
                <a:endParaRPr lang="en-US"/>
              </a:p>
            </p:txBody>
          </p:sp>
          <p:sp>
            <p:nvSpPr>
              <p:cNvPr id="265275" name="Line 75"/>
              <p:cNvSpPr>
                <a:spLocks noChangeShapeType="1"/>
              </p:cNvSpPr>
              <p:nvPr/>
            </p:nvSpPr>
            <p:spPr bwMode="auto">
              <a:xfrm>
                <a:off x="4582" y="1916"/>
                <a:ext cx="84" cy="85"/>
              </a:xfrm>
              <a:prstGeom prst="line">
                <a:avLst/>
              </a:prstGeom>
              <a:noFill/>
              <a:ln w="7938" cap="rnd">
                <a:solidFill>
                  <a:srgbClr val="000000"/>
                </a:solidFill>
                <a:round/>
                <a:headEnd/>
                <a:tailEnd/>
              </a:ln>
            </p:spPr>
            <p:txBody>
              <a:bodyPr/>
              <a:lstStyle/>
              <a:p>
                <a:endParaRPr lang="en-US"/>
              </a:p>
            </p:txBody>
          </p:sp>
          <p:sp>
            <p:nvSpPr>
              <p:cNvPr id="265276" name="Line 76"/>
              <p:cNvSpPr>
                <a:spLocks noChangeShapeType="1"/>
              </p:cNvSpPr>
              <p:nvPr/>
            </p:nvSpPr>
            <p:spPr bwMode="auto">
              <a:xfrm flipH="1">
                <a:off x="4497" y="1916"/>
                <a:ext cx="85" cy="85"/>
              </a:xfrm>
              <a:prstGeom prst="line">
                <a:avLst/>
              </a:prstGeom>
              <a:noFill/>
              <a:ln w="7938" cap="rnd">
                <a:solidFill>
                  <a:srgbClr val="000000"/>
                </a:solidFill>
                <a:round/>
                <a:headEnd/>
                <a:tailEnd/>
              </a:ln>
            </p:spPr>
            <p:txBody>
              <a:bodyPr/>
              <a:lstStyle/>
              <a:p>
                <a:endParaRPr lang="en-US"/>
              </a:p>
            </p:txBody>
          </p:sp>
          <p:sp>
            <p:nvSpPr>
              <p:cNvPr id="265277" name="Line 77"/>
              <p:cNvSpPr>
                <a:spLocks noChangeShapeType="1"/>
              </p:cNvSpPr>
              <p:nvPr/>
            </p:nvSpPr>
            <p:spPr bwMode="auto">
              <a:xfrm flipH="1">
                <a:off x="4497" y="1789"/>
                <a:ext cx="85" cy="42"/>
              </a:xfrm>
              <a:prstGeom prst="line">
                <a:avLst/>
              </a:prstGeom>
              <a:noFill/>
              <a:ln w="7938" cap="rnd">
                <a:solidFill>
                  <a:srgbClr val="000000"/>
                </a:solidFill>
                <a:round/>
                <a:headEnd/>
                <a:tailEnd/>
              </a:ln>
            </p:spPr>
            <p:txBody>
              <a:bodyPr/>
              <a:lstStyle/>
              <a:p>
                <a:endParaRPr lang="en-US"/>
              </a:p>
            </p:txBody>
          </p:sp>
          <p:sp>
            <p:nvSpPr>
              <p:cNvPr id="265278" name="Line 78"/>
              <p:cNvSpPr>
                <a:spLocks noChangeShapeType="1"/>
              </p:cNvSpPr>
              <p:nvPr/>
            </p:nvSpPr>
            <p:spPr bwMode="auto">
              <a:xfrm>
                <a:off x="4582" y="1789"/>
                <a:ext cx="84" cy="42"/>
              </a:xfrm>
              <a:prstGeom prst="line">
                <a:avLst/>
              </a:prstGeom>
              <a:noFill/>
              <a:ln w="7938" cap="rnd">
                <a:solidFill>
                  <a:srgbClr val="000000"/>
                </a:solidFill>
                <a:round/>
                <a:headEnd/>
                <a:tailEnd/>
              </a:ln>
            </p:spPr>
            <p:txBody>
              <a:bodyPr/>
              <a:lstStyle/>
              <a:p>
                <a:endParaRPr lang="en-US"/>
              </a:p>
            </p:txBody>
          </p:sp>
        </p:grpSp>
        <p:sp>
          <p:nvSpPr>
            <p:cNvPr id="265249" name="Rectangle 79"/>
            <p:cNvSpPr>
              <a:spLocks noChangeArrowheads="1"/>
            </p:cNvSpPr>
            <p:nvPr/>
          </p:nvSpPr>
          <p:spPr bwMode="auto">
            <a:xfrm>
              <a:off x="4396" y="1281"/>
              <a:ext cx="393"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Teacher</a:t>
              </a:r>
              <a:endParaRPr lang="en-US" b="0"/>
            </a:p>
          </p:txBody>
        </p:sp>
        <p:grpSp>
          <p:nvGrpSpPr>
            <p:cNvPr id="265250" name="Group 80"/>
            <p:cNvGrpSpPr>
              <a:grpSpLocks/>
            </p:cNvGrpSpPr>
            <p:nvPr/>
          </p:nvGrpSpPr>
          <p:grpSpPr bwMode="auto">
            <a:xfrm>
              <a:off x="763" y="1595"/>
              <a:ext cx="975" cy="1273"/>
              <a:chOff x="802" y="1760"/>
              <a:chExt cx="975" cy="1273"/>
            </a:xfrm>
          </p:grpSpPr>
          <p:sp>
            <p:nvSpPr>
              <p:cNvPr id="265271" name="Freeform 81"/>
              <p:cNvSpPr>
                <a:spLocks/>
              </p:cNvSpPr>
              <p:nvPr/>
            </p:nvSpPr>
            <p:spPr bwMode="auto">
              <a:xfrm>
                <a:off x="802" y="1760"/>
                <a:ext cx="975" cy="1273"/>
              </a:xfrm>
              <a:custGeom>
                <a:avLst/>
                <a:gdLst>
                  <a:gd name="T0" fmla="*/ 48 w 9861"/>
                  <a:gd name="T1" fmla="*/ 0 h 12867"/>
                  <a:gd name="T2" fmla="*/ 0 w 9861"/>
                  <a:gd name="T3" fmla="*/ 16 h 12867"/>
                  <a:gd name="T4" fmla="*/ 0 w 9861"/>
                  <a:gd name="T5" fmla="*/ 110 h 12867"/>
                  <a:gd name="T6" fmla="*/ 48 w 9861"/>
                  <a:gd name="T7" fmla="*/ 126 h 12867"/>
                  <a:gd name="T8" fmla="*/ 96 w 9861"/>
                  <a:gd name="T9" fmla="*/ 110 h 12867"/>
                  <a:gd name="T10" fmla="*/ 96 w 9861"/>
                  <a:gd name="T11" fmla="*/ 16 h 12867"/>
                  <a:gd name="T12" fmla="*/ 48 w 9861"/>
                  <a:gd name="T13" fmla="*/ 0 h 12867"/>
                  <a:gd name="T14" fmla="*/ 0 60000 65536"/>
                  <a:gd name="T15" fmla="*/ 0 60000 65536"/>
                  <a:gd name="T16" fmla="*/ 0 60000 65536"/>
                  <a:gd name="T17" fmla="*/ 0 60000 65536"/>
                  <a:gd name="T18" fmla="*/ 0 60000 65536"/>
                  <a:gd name="T19" fmla="*/ 0 60000 65536"/>
                  <a:gd name="T20" fmla="*/ 0 60000 65536"/>
                  <a:gd name="T21" fmla="*/ 0 w 9861"/>
                  <a:gd name="T22" fmla="*/ 0 h 12867"/>
                  <a:gd name="T23" fmla="*/ 9861 w 9861"/>
                  <a:gd name="T24" fmla="*/ 12867 h 128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61" h="12867">
                    <a:moveTo>
                      <a:pt x="4930" y="0"/>
                    </a:moveTo>
                    <a:cubicBezTo>
                      <a:pt x="2207" y="0"/>
                      <a:pt x="0" y="721"/>
                      <a:pt x="0" y="1609"/>
                    </a:cubicBezTo>
                    <a:lnTo>
                      <a:pt x="0" y="11259"/>
                    </a:lnTo>
                    <a:cubicBezTo>
                      <a:pt x="0" y="12147"/>
                      <a:pt x="2207" y="12867"/>
                      <a:pt x="4930" y="12867"/>
                    </a:cubicBezTo>
                    <a:cubicBezTo>
                      <a:pt x="7654" y="12867"/>
                      <a:pt x="9861" y="12147"/>
                      <a:pt x="9861" y="11259"/>
                    </a:cubicBezTo>
                    <a:lnTo>
                      <a:pt x="9861" y="1609"/>
                    </a:lnTo>
                    <a:cubicBezTo>
                      <a:pt x="9861" y="721"/>
                      <a:pt x="7654" y="0"/>
                      <a:pt x="4930" y="0"/>
                    </a:cubicBezTo>
                    <a:close/>
                  </a:path>
                </a:pathLst>
              </a:custGeom>
              <a:noFill/>
              <a:ln w="7938" cap="rnd">
                <a:solidFill>
                  <a:srgbClr val="000000"/>
                </a:solidFill>
                <a:round/>
                <a:headEnd/>
                <a:tailEnd/>
              </a:ln>
            </p:spPr>
            <p:txBody>
              <a:bodyPr/>
              <a:lstStyle/>
              <a:p>
                <a:endParaRPr lang="en-US"/>
              </a:p>
            </p:txBody>
          </p:sp>
          <p:sp>
            <p:nvSpPr>
              <p:cNvPr id="265272" name="Freeform 82"/>
              <p:cNvSpPr>
                <a:spLocks/>
              </p:cNvSpPr>
              <p:nvPr/>
            </p:nvSpPr>
            <p:spPr bwMode="auto">
              <a:xfrm>
                <a:off x="802" y="1919"/>
                <a:ext cx="975" cy="160"/>
              </a:xfrm>
              <a:custGeom>
                <a:avLst/>
                <a:gdLst>
                  <a:gd name="T0" fmla="*/ 0 w 975"/>
                  <a:gd name="T1" fmla="*/ 0 h 160"/>
                  <a:gd name="T2" fmla="*/ 487 w 975"/>
                  <a:gd name="T3" fmla="*/ 160 h 160"/>
                  <a:gd name="T4" fmla="*/ 975 w 975"/>
                  <a:gd name="T5" fmla="*/ 0 h 160"/>
                  <a:gd name="T6" fmla="*/ 0 60000 65536"/>
                  <a:gd name="T7" fmla="*/ 0 60000 65536"/>
                  <a:gd name="T8" fmla="*/ 0 60000 65536"/>
                  <a:gd name="T9" fmla="*/ 0 w 975"/>
                  <a:gd name="T10" fmla="*/ 0 h 160"/>
                  <a:gd name="T11" fmla="*/ 975 w 975"/>
                  <a:gd name="T12" fmla="*/ 160 h 160"/>
                </a:gdLst>
                <a:ahLst/>
                <a:cxnLst>
                  <a:cxn ang="T6">
                    <a:pos x="T0" y="T1"/>
                  </a:cxn>
                  <a:cxn ang="T7">
                    <a:pos x="T2" y="T3"/>
                  </a:cxn>
                  <a:cxn ang="T8">
                    <a:pos x="T4" y="T5"/>
                  </a:cxn>
                </a:cxnLst>
                <a:rect l="T9" t="T10" r="T11" b="T12"/>
                <a:pathLst>
                  <a:path w="975" h="160">
                    <a:moveTo>
                      <a:pt x="0" y="0"/>
                    </a:moveTo>
                    <a:cubicBezTo>
                      <a:pt x="0" y="88"/>
                      <a:pt x="218" y="160"/>
                      <a:pt x="487" y="160"/>
                    </a:cubicBezTo>
                    <a:cubicBezTo>
                      <a:pt x="756" y="160"/>
                      <a:pt x="975" y="88"/>
                      <a:pt x="975" y="0"/>
                    </a:cubicBezTo>
                  </a:path>
                </a:pathLst>
              </a:custGeom>
              <a:noFill/>
              <a:ln w="7938" cap="rnd">
                <a:solidFill>
                  <a:srgbClr val="000000"/>
                </a:solidFill>
                <a:round/>
                <a:headEnd/>
                <a:tailEnd/>
              </a:ln>
            </p:spPr>
            <p:txBody>
              <a:bodyPr/>
              <a:lstStyle/>
              <a:p>
                <a:endParaRPr lang="en-US"/>
              </a:p>
            </p:txBody>
          </p:sp>
        </p:grpSp>
        <p:sp>
          <p:nvSpPr>
            <p:cNvPr id="265251" name="Rectangle 83"/>
            <p:cNvSpPr>
              <a:spLocks noChangeArrowheads="1"/>
            </p:cNvSpPr>
            <p:nvPr/>
          </p:nvSpPr>
          <p:spPr bwMode="auto">
            <a:xfrm>
              <a:off x="966" y="1588"/>
              <a:ext cx="64"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c</a:t>
              </a:r>
              <a:endParaRPr lang="en-US" b="0"/>
            </a:p>
          </p:txBody>
        </p:sp>
        <p:sp>
          <p:nvSpPr>
            <p:cNvPr id="265252" name="Rectangle 84"/>
            <p:cNvSpPr>
              <a:spLocks noChangeArrowheads="1"/>
            </p:cNvSpPr>
            <p:nvPr/>
          </p:nvSpPr>
          <p:spPr bwMode="auto">
            <a:xfrm>
              <a:off x="1031" y="1603"/>
              <a:ext cx="513"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omponent</a:t>
              </a:r>
              <a:endParaRPr lang="en-US" b="0"/>
            </a:p>
          </p:txBody>
        </p:sp>
        <p:sp>
          <p:nvSpPr>
            <p:cNvPr id="265253" name="Rectangle 85"/>
            <p:cNvSpPr>
              <a:spLocks noChangeArrowheads="1"/>
            </p:cNvSpPr>
            <p:nvPr/>
          </p:nvSpPr>
          <p:spPr bwMode="auto">
            <a:xfrm>
              <a:off x="1120" y="1760"/>
              <a:ext cx="228"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pool</a:t>
              </a:r>
              <a:endParaRPr lang="en-US" b="0"/>
            </a:p>
          </p:txBody>
        </p:sp>
        <p:sp>
          <p:nvSpPr>
            <p:cNvPr id="265254" name="Rectangle 86"/>
            <p:cNvSpPr>
              <a:spLocks noChangeArrowheads="1"/>
            </p:cNvSpPr>
            <p:nvPr/>
          </p:nvSpPr>
          <p:spPr bwMode="auto">
            <a:xfrm>
              <a:off x="984" y="2008"/>
              <a:ext cx="557"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ODLSearch,</a:t>
              </a:r>
              <a:endParaRPr lang="en-US" b="0"/>
            </a:p>
          </p:txBody>
        </p:sp>
        <p:sp>
          <p:nvSpPr>
            <p:cNvPr id="265255" name="Rectangle 87"/>
            <p:cNvSpPr>
              <a:spLocks noChangeArrowheads="1"/>
            </p:cNvSpPr>
            <p:nvPr/>
          </p:nvSpPr>
          <p:spPr bwMode="auto">
            <a:xfrm>
              <a:off x="984" y="2126"/>
              <a:ext cx="579"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ODLBrowse,</a:t>
              </a:r>
              <a:endParaRPr lang="en-US" b="0"/>
            </a:p>
          </p:txBody>
        </p:sp>
        <p:sp>
          <p:nvSpPr>
            <p:cNvPr id="265256" name="Rectangle 88"/>
            <p:cNvSpPr>
              <a:spLocks noChangeArrowheads="1"/>
            </p:cNvSpPr>
            <p:nvPr/>
          </p:nvSpPr>
          <p:spPr bwMode="auto">
            <a:xfrm>
              <a:off x="984" y="2245"/>
              <a:ext cx="459"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ODLRate,</a:t>
              </a:r>
              <a:endParaRPr lang="en-US" b="0"/>
            </a:p>
          </p:txBody>
        </p:sp>
        <p:sp>
          <p:nvSpPr>
            <p:cNvPr id="265257" name="Rectangle 89"/>
            <p:cNvSpPr>
              <a:spLocks noChangeArrowheads="1"/>
            </p:cNvSpPr>
            <p:nvPr/>
          </p:nvSpPr>
          <p:spPr bwMode="auto">
            <a:xfrm>
              <a:off x="984" y="2364"/>
              <a:ext cx="574"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ODLReview,</a:t>
              </a:r>
              <a:endParaRPr lang="en-US" b="0"/>
            </a:p>
          </p:txBody>
        </p:sp>
        <p:sp>
          <p:nvSpPr>
            <p:cNvPr id="265258" name="Rectangle 90"/>
            <p:cNvSpPr>
              <a:spLocks noChangeArrowheads="1"/>
            </p:cNvSpPr>
            <p:nvPr/>
          </p:nvSpPr>
          <p:spPr bwMode="auto">
            <a:xfrm>
              <a:off x="1286" y="2482"/>
              <a:ext cx="234"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a:t>
              </a:r>
              <a:endParaRPr lang="en-US" b="0"/>
            </a:p>
          </p:txBody>
        </p:sp>
        <p:sp>
          <p:nvSpPr>
            <p:cNvPr id="265259" name="Freeform 91"/>
            <p:cNvSpPr>
              <a:spLocks noEditPoints="1"/>
            </p:cNvSpPr>
            <p:nvPr/>
          </p:nvSpPr>
          <p:spPr bwMode="auto">
            <a:xfrm>
              <a:off x="4235" y="1790"/>
              <a:ext cx="199" cy="261"/>
            </a:xfrm>
            <a:custGeom>
              <a:avLst/>
              <a:gdLst>
                <a:gd name="T0" fmla="*/ 0 w 1008"/>
                <a:gd name="T1" fmla="*/ 50 h 1320"/>
                <a:gd name="T2" fmla="*/ 5 w 1008"/>
                <a:gd name="T3" fmla="*/ 44 h 1320"/>
                <a:gd name="T4" fmla="*/ 6 w 1008"/>
                <a:gd name="T5" fmla="*/ 45 h 1320"/>
                <a:gd name="T6" fmla="*/ 2 w 1008"/>
                <a:gd name="T7" fmla="*/ 51 h 1320"/>
                <a:gd name="T8" fmla="*/ 0 w 1008"/>
                <a:gd name="T9" fmla="*/ 50 h 1320"/>
                <a:gd name="T10" fmla="*/ 8 w 1008"/>
                <a:gd name="T11" fmla="*/ 40 h 1320"/>
                <a:gd name="T12" fmla="*/ 12 w 1008"/>
                <a:gd name="T13" fmla="*/ 34 h 1320"/>
                <a:gd name="T14" fmla="*/ 13 w 1008"/>
                <a:gd name="T15" fmla="*/ 36 h 1320"/>
                <a:gd name="T16" fmla="*/ 9 w 1008"/>
                <a:gd name="T17" fmla="*/ 41 h 1320"/>
                <a:gd name="T18" fmla="*/ 8 w 1008"/>
                <a:gd name="T19" fmla="*/ 40 h 1320"/>
                <a:gd name="T20" fmla="*/ 15 w 1008"/>
                <a:gd name="T21" fmla="*/ 30 h 1320"/>
                <a:gd name="T22" fmla="*/ 19 w 1008"/>
                <a:gd name="T23" fmla="*/ 25 h 1320"/>
                <a:gd name="T24" fmla="*/ 21 w 1008"/>
                <a:gd name="T25" fmla="*/ 26 h 1320"/>
                <a:gd name="T26" fmla="*/ 17 w 1008"/>
                <a:gd name="T27" fmla="*/ 31 h 1320"/>
                <a:gd name="T28" fmla="*/ 15 w 1008"/>
                <a:gd name="T29" fmla="*/ 30 h 1320"/>
                <a:gd name="T30" fmla="*/ 23 w 1008"/>
                <a:gd name="T31" fmla="*/ 21 h 1320"/>
                <a:gd name="T32" fmla="*/ 27 w 1008"/>
                <a:gd name="T33" fmla="*/ 15 h 1320"/>
                <a:gd name="T34" fmla="*/ 28 w 1008"/>
                <a:gd name="T35" fmla="*/ 16 h 1320"/>
                <a:gd name="T36" fmla="*/ 24 w 1008"/>
                <a:gd name="T37" fmla="*/ 22 h 1320"/>
                <a:gd name="T38" fmla="*/ 23 w 1008"/>
                <a:gd name="T39" fmla="*/ 21 h 1320"/>
                <a:gd name="T40" fmla="*/ 30 w 1008"/>
                <a:gd name="T41" fmla="*/ 11 h 1320"/>
                <a:gd name="T42" fmla="*/ 34 w 1008"/>
                <a:gd name="T43" fmla="*/ 5 h 1320"/>
                <a:gd name="T44" fmla="*/ 36 w 1008"/>
                <a:gd name="T45" fmla="*/ 6 h 1320"/>
                <a:gd name="T46" fmla="*/ 31 w 1008"/>
                <a:gd name="T47" fmla="*/ 12 h 1320"/>
                <a:gd name="T48" fmla="*/ 30 w 1008"/>
                <a:gd name="T49" fmla="*/ 11 h 1320"/>
                <a:gd name="T50" fmla="*/ 37 w 1008"/>
                <a:gd name="T51" fmla="*/ 1 h 1320"/>
                <a:gd name="T52" fmla="*/ 38 w 1008"/>
                <a:gd name="T53" fmla="*/ 1 h 1320"/>
                <a:gd name="T54" fmla="*/ 39 w 1008"/>
                <a:gd name="T55" fmla="*/ 2 h 1320"/>
                <a:gd name="T56" fmla="*/ 39 w 1008"/>
                <a:gd name="T57" fmla="*/ 2 h 1320"/>
                <a:gd name="T58" fmla="*/ 37 w 1008"/>
                <a:gd name="T59" fmla="*/ 1 h 1320"/>
                <a:gd name="T60" fmla="*/ 10 w 1008"/>
                <a:gd name="T61" fmla="*/ 47 h 1320"/>
                <a:gd name="T62" fmla="*/ 0 w 1008"/>
                <a:gd name="T63" fmla="*/ 52 h 1320"/>
                <a:gd name="T64" fmla="*/ 1 w 1008"/>
                <a:gd name="T65" fmla="*/ 41 h 1320"/>
                <a:gd name="T66" fmla="*/ 2 w 1008"/>
                <a:gd name="T67" fmla="*/ 40 h 1320"/>
                <a:gd name="T68" fmla="*/ 3 w 1008"/>
                <a:gd name="T69" fmla="*/ 41 h 1320"/>
                <a:gd name="T70" fmla="*/ 2 w 1008"/>
                <a:gd name="T71" fmla="*/ 50 h 1320"/>
                <a:gd name="T72" fmla="*/ 1 w 1008"/>
                <a:gd name="T73" fmla="*/ 49 h 1320"/>
                <a:gd name="T74" fmla="*/ 10 w 1008"/>
                <a:gd name="T75" fmla="*/ 46 h 1320"/>
                <a:gd name="T76" fmla="*/ 11 w 1008"/>
                <a:gd name="T77" fmla="*/ 46 h 1320"/>
                <a:gd name="T78" fmla="*/ 10 w 1008"/>
                <a:gd name="T79" fmla="*/ 47 h 1320"/>
                <a:gd name="T80" fmla="*/ 29 w 1008"/>
                <a:gd name="T81" fmla="*/ 4 h 1320"/>
                <a:gd name="T82" fmla="*/ 39 w 1008"/>
                <a:gd name="T83" fmla="*/ 0 h 1320"/>
                <a:gd name="T84" fmla="*/ 38 w 1008"/>
                <a:gd name="T85" fmla="*/ 11 h 1320"/>
                <a:gd name="T86" fmla="*/ 37 w 1008"/>
                <a:gd name="T87" fmla="*/ 12 h 1320"/>
                <a:gd name="T88" fmla="*/ 36 w 1008"/>
                <a:gd name="T89" fmla="*/ 11 h 1320"/>
                <a:gd name="T90" fmla="*/ 37 w 1008"/>
                <a:gd name="T91" fmla="*/ 1 h 1320"/>
                <a:gd name="T92" fmla="*/ 38 w 1008"/>
                <a:gd name="T93" fmla="*/ 2 h 1320"/>
                <a:gd name="T94" fmla="*/ 30 w 1008"/>
                <a:gd name="T95" fmla="*/ 6 h 1320"/>
                <a:gd name="T96" fmla="*/ 28 w 1008"/>
                <a:gd name="T97" fmla="*/ 5 h 1320"/>
                <a:gd name="T98" fmla="*/ 29 w 1008"/>
                <a:gd name="T99" fmla="*/ 4 h 1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08"/>
                <a:gd name="T151" fmla="*/ 0 h 1320"/>
                <a:gd name="T152" fmla="*/ 1008 w 1008"/>
                <a:gd name="T153" fmla="*/ 1320 h 1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08" h="1320">
                  <a:moveTo>
                    <a:pt x="9" y="1272"/>
                  </a:moveTo>
                  <a:lnTo>
                    <a:pt x="118" y="1129"/>
                  </a:lnTo>
                  <a:lnTo>
                    <a:pt x="153" y="1157"/>
                  </a:lnTo>
                  <a:lnTo>
                    <a:pt x="45" y="1299"/>
                  </a:lnTo>
                  <a:lnTo>
                    <a:pt x="9" y="1272"/>
                  </a:lnTo>
                  <a:close/>
                  <a:moveTo>
                    <a:pt x="199" y="1023"/>
                  </a:moveTo>
                  <a:lnTo>
                    <a:pt x="307" y="881"/>
                  </a:lnTo>
                  <a:lnTo>
                    <a:pt x="343" y="908"/>
                  </a:lnTo>
                  <a:lnTo>
                    <a:pt x="234" y="1050"/>
                  </a:lnTo>
                  <a:lnTo>
                    <a:pt x="199" y="1023"/>
                  </a:lnTo>
                  <a:close/>
                  <a:moveTo>
                    <a:pt x="389" y="774"/>
                  </a:moveTo>
                  <a:lnTo>
                    <a:pt x="497" y="632"/>
                  </a:lnTo>
                  <a:lnTo>
                    <a:pt x="532" y="659"/>
                  </a:lnTo>
                  <a:lnTo>
                    <a:pt x="424" y="801"/>
                  </a:lnTo>
                  <a:lnTo>
                    <a:pt x="389" y="774"/>
                  </a:lnTo>
                  <a:close/>
                  <a:moveTo>
                    <a:pt x="578" y="526"/>
                  </a:moveTo>
                  <a:lnTo>
                    <a:pt x="687" y="384"/>
                  </a:lnTo>
                  <a:lnTo>
                    <a:pt x="722" y="411"/>
                  </a:lnTo>
                  <a:lnTo>
                    <a:pt x="614" y="553"/>
                  </a:lnTo>
                  <a:lnTo>
                    <a:pt x="578" y="526"/>
                  </a:lnTo>
                  <a:close/>
                  <a:moveTo>
                    <a:pt x="768" y="277"/>
                  </a:moveTo>
                  <a:lnTo>
                    <a:pt x="876" y="135"/>
                  </a:lnTo>
                  <a:lnTo>
                    <a:pt x="912" y="162"/>
                  </a:lnTo>
                  <a:lnTo>
                    <a:pt x="803" y="304"/>
                  </a:lnTo>
                  <a:lnTo>
                    <a:pt x="768" y="277"/>
                  </a:lnTo>
                  <a:close/>
                  <a:moveTo>
                    <a:pt x="958" y="28"/>
                  </a:moveTo>
                  <a:lnTo>
                    <a:pt x="963" y="21"/>
                  </a:lnTo>
                  <a:lnTo>
                    <a:pt x="999" y="48"/>
                  </a:lnTo>
                  <a:lnTo>
                    <a:pt x="993" y="56"/>
                  </a:lnTo>
                  <a:lnTo>
                    <a:pt x="958" y="28"/>
                  </a:lnTo>
                  <a:close/>
                  <a:moveTo>
                    <a:pt x="265" y="1211"/>
                  </a:moveTo>
                  <a:lnTo>
                    <a:pt x="0" y="1320"/>
                  </a:lnTo>
                  <a:lnTo>
                    <a:pt x="36" y="1036"/>
                  </a:lnTo>
                  <a:cubicBezTo>
                    <a:pt x="37" y="1024"/>
                    <a:pt x="48" y="1015"/>
                    <a:pt x="60" y="1017"/>
                  </a:cubicBezTo>
                  <a:cubicBezTo>
                    <a:pt x="73" y="1018"/>
                    <a:pt x="81" y="1029"/>
                    <a:pt x="80" y="1042"/>
                  </a:cubicBezTo>
                  <a:lnTo>
                    <a:pt x="49" y="1288"/>
                  </a:lnTo>
                  <a:lnTo>
                    <a:pt x="19" y="1264"/>
                  </a:lnTo>
                  <a:lnTo>
                    <a:pt x="248" y="1170"/>
                  </a:lnTo>
                  <a:cubicBezTo>
                    <a:pt x="259" y="1165"/>
                    <a:pt x="273" y="1171"/>
                    <a:pt x="277" y="1182"/>
                  </a:cubicBezTo>
                  <a:cubicBezTo>
                    <a:pt x="282" y="1193"/>
                    <a:pt x="276" y="1206"/>
                    <a:pt x="265" y="1211"/>
                  </a:cubicBezTo>
                  <a:close/>
                  <a:moveTo>
                    <a:pt x="743" y="109"/>
                  </a:moveTo>
                  <a:lnTo>
                    <a:pt x="1008" y="0"/>
                  </a:lnTo>
                  <a:lnTo>
                    <a:pt x="972" y="284"/>
                  </a:lnTo>
                  <a:cubicBezTo>
                    <a:pt x="971" y="296"/>
                    <a:pt x="960" y="305"/>
                    <a:pt x="947" y="303"/>
                  </a:cubicBezTo>
                  <a:cubicBezTo>
                    <a:pt x="935" y="302"/>
                    <a:pt x="926" y="291"/>
                    <a:pt x="928" y="278"/>
                  </a:cubicBezTo>
                  <a:lnTo>
                    <a:pt x="959" y="32"/>
                  </a:lnTo>
                  <a:lnTo>
                    <a:pt x="989" y="56"/>
                  </a:lnTo>
                  <a:lnTo>
                    <a:pt x="760" y="150"/>
                  </a:lnTo>
                  <a:cubicBezTo>
                    <a:pt x="748" y="155"/>
                    <a:pt x="735" y="149"/>
                    <a:pt x="731" y="138"/>
                  </a:cubicBezTo>
                  <a:cubicBezTo>
                    <a:pt x="726" y="127"/>
                    <a:pt x="731" y="114"/>
                    <a:pt x="743" y="109"/>
                  </a:cubicBezTo>
                  <a:close/>
                </a:path>
              </a:pathLst>
            </a:custGeom>
            <a:solidFill>
              <a:srgbClr val="000000"/>
            </a:solidFill>
            <a:ln w="3175">
              <a:solidFill>
                <a:srgbClr val="000000"/>
              </a:solidFill>
              <a:bevel/>
              <a:headEnd/>
              <a:tailEnd/>
            </a:ln>
          </p:spPr>
          <p:txBody>
            <a:bodyPr/>
            <a:lstStyle/>
            <a:p>
              <a:endParaRPr lang="en-US"/>
            </a:p>
          </p:txBody>
        </p:sp>
        <p:sp>
          <p:nvSpPr>
            <p:cNvPr id="265260" name="Freeform 92"/>
            <p:cNvSpPr>
              <a:spLocks/>
            </p:cNvSpPr>
            <p:nvPr/>
          </p:nvSpPr>
          <p:spPr bwMode="auto">
            <a:xfrm>
              <a:off x="1738" y="2217"/>
              <a:ext cx="328" cy="186"/>
            </a:xfrm>
            <a:custGeom>
              <a:avLst/>
              <a:gdLst>
                <a:gd name="T0" fmla="*/ 246 w 328"/>
                <a:gd name="T1" fmla="*/ 0 h 186"/>
                <a:gd name="T2" fmla="*/ 246 w 328"/>
                <a:gd name="T3" fmla="*/ 47 h 186"/>
                <a:gd name="T4" fmla="*/ 0 w 328"/>
                <a:gd name="T5" fmla="*/ 47 h 186"/>
                <a:gd name="T6" fmla="*/ 0 w 328"/>
                <a:gd name="T7" fmla="*/ 140 h 186"/>
                <a:gd name="T8" fmla="*/ 246 w 328"/>
                <a:gd name="T9" fmla="*/ 140 h 186"/>
                <a:gd name="T10" fmla="*/ 246 w 328"/>
                <a:gd name="T11" fmla="*/ 186 h 186"/>
                <a:gd name="T12" fmla="*/ 328 w 328"/>
                <a:gd name="T13" fmla="*/ 93 h 186"/>
                <a:gd name="T14" fmla="*/ 246 w 328"/>
                <a:gd name="T15" fmla="*/ 0 h 18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186"/>
                <a:gd name="T26" fmla="*/ 328 w 328"/>
                <a:gd name="T27" fmla="*/ 186 h 1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186">
                  <a:moveTo>
                    <a:pt x="246" y="0"/>
                  </a:moveTo>
                  <a:lnTo>
                    <a:pt x="246" y="47"/>
                  </a:lnTo>
                  <a:lnTo>
                    <a:pt x="0" y="47"/>
                  </a:lnTo>
                  <a:lnTo>
                    <a:pt x="0" y="140"/>
                  </a:lnTo>
                  <a:lnTo>
                    <a:pt x="246" y="140"/>
                  </a:lnTo>
                  <a:lnTo>
                    <a:pt x="246" y="186"/>
                  </a:lnTo>
                  <a:lnTo>
                    <a:pt x="328" y="93"/>
                  </a:lnTo>
                  <a:lnTo>
                    <a:pt x="246" y="0"/>
                  </a:lnTo>
                  <a:close/>
                </a:path>
              </a:pathLst>
            </a:custGeom>
            <a:noFill/>
            <a:ln w="7938" cap="rnd">
              <a:solidFill>
                <a:srgbClr val="000000"/>
              </a:solidFill>
              <a:round/>
              <a:headEnd/>
              <a:tailEnd/>
            </a:ln>
          </p:spPr>
          <p:txBody>
            <a:bodyPr/>
            <a:lstStyle/>
            <a:p>
              <a:endParaRPr lang="en-US"/>
            </a:p>
          </p:txBody>
        </p:sp>
        <p:sp>
          <p:nvSpPr>
            <p:cNvPr id="265261" name="Rectangle 93"/>
            <p:cNvSpPr>
              <a:spLocks noChangeArrowheads="1"/>
            </p:cNvSpPr>
            <p:nvPr/>
          </p:nvSpPr>
          <p:spPr bwMode="auto">
            <a:xfrm>
              <a:off x="1096" y="288"/>
              <a:ext cx="1004"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Requirements (1)</a:t>
              </a:r>
              <a:endParaRPr lang="en-US" b="0"/>
            </a:p>
          </p:txBody>
        </p:sp>
        <p:sp>
          <p:nvSpPr>
            <p:cNvPr id="265262" name="Freeform 94"/>
            <p:cNvSpPr>
              <a:spLocks/>
            </p:cNvSpPr>
            <p:nvPr/>
          </p:nvSpPr>
          <p:spPr bwMode="auto">
            <a:xfrm>
              <a:off x="2557" y="903"/>
              <a:ext cx="170" cy="219"/>
            </a:xfrm>
            <a:custGeom>
              <a:avLst/>
              <a:gdLst>
                <a:gd name="T0" fmla="*/ 0 w 170"/>
                <a:gd name="T1" fmla="*/ 164 h 219"/>
                <a:gd name="T2" fmla="*/ 43 w 170"/>
                <a:gd name="T3" fmla="*/ 164 h 219"/>
                <a:gd name="T4" fmla="*/ 43 w 170"/>
                <a:gd name="T5" fmla="*/ 0 h 219"/>
                <a:gd name="T6" fmla="*/ 127 w 170"/>
                <a:gd name="T7" fmla="*/ 0 h 219"/>
                <a:gd name="T8" fmla="*/ 127 w 170"/>
                <a:gd name="T9" fmla="*/ 164 h 219"/>
                <a:gd name="T10" fmla="*/ 170 w 170"/>
                <a:gd name="T11" fmla="*/ 164 h 219"/>
                <a:gd name="T12" fmla="*/ 85 w 170"/>
                <a:gd name="T13" fmla="*/ 219 h 219"/>
                <a:gd name="T14" fmla="*/ 0 w 170"/>
                <a:gd name="T15" fmla="*/ 164 h 219"/>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219"/>
                <a:gd name="T26" fmla="*/ 170 w 170"/>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219">
                  <a:moveTo>
                    <a:pt x="0" y="164"/>
                  </a:moveTo>
                  <a:lnTo>
                    <a:pt x="43" y="164"/>
                  </a:lnTo>
                  <a:lnTo>
                    <a:pt x="43" y="0"/>
                  </a:lnTo>
                  <a:lnTo>
                    <a:pt x="127" y="0"/>
                  </a:lnTo>
                  <a:lnTo>
                    <a:pt x="127" y="164"/>
                  </a:lnTo>
                  <a:lnTo>
                    <a:pt x="170" y="164"/>
                  </a:lnTo>
                  <a:lnTo>
                    <a:pt x="85" y="219"/>
                  </a:lnTo>
                  <a:lnTo>
                    <a:pt x="0" y="164"/>
                  </a:lnTo>
                  <a:close/>
                </a:path>
              </a:pathLst>
            </a:custGeom>
            <a:noFill/>
            <a:ln w="7938" cap="rnd">
              <a:solidFill>
                <a:srgbClr val="000000"/>
              </a:solidFill>
              <a:round/>
              <a:headEnd/>
              <a:tailEnd/>
            </a:ln>
          </p:spPr>
          <p:txBody>
            <a:bodyPr/>
            <a:lstStyle/>
            <a:p>
              <a:endParaRPr lang="en-US"/>
            </a:p>
          </p:txBody>
        </p:sp>
        <p:sp>
          <p:nvSpPr>
            <p:cNvPr id="265263" name="Freeform 95"/>
            <p:cNvSpPr>
              <a:spLocks/>
            </p:cNvSpPr>
            <p:nvPr/>
          </p:nvSpPr>
          <p:spPr bwMode="auto">
            <a:xfrm>
              <a:off x="2543" y="1694"/>
              <a:ext cx="170" cy="212"/>
            </a:xfrm>
            <a:custGeom>
              <a:avLst/>
              <a:gdLst>
                <a:gd name="T0" fmla="*/ 0 w 170"/>
                <a:gd name="T1" fmla="*/ 159 h 212"/>
                <a:gd name="T2" fmla="*/ 43 w 170"/>
                <a:gd name="T3" fmla="*/ 159 h 212"/>
                <a:gd name="T4" fmla="*/ 43 w 170"/>
                <a:gd name="T5" fmla="*/ 0 h 212"/>
                <a:gd name="T6" fmla="*/ 127 w 170"/>
                <a:gd name="T7" fmla="*/ 0 h 212"/>
                <a:gd name="T8" fmla="*/ 127 w 170"/>
                <a:gd name="T9" fmla="*/ 159 h 212"/>
                <a:gd name="T10" fmla="*/ 170 w 170"/>
                <a:gd name="T11" fmla="*/ 159 h 212"/>
                <a:gd name="T12" fmla="*/ 85 w 170"/>
                <a:gd name="T13" fmla="*/ 212 h 212"/>
                <a:gd name="T14" fmla="*/ 0 w 170"/>
                <a:gd name="T15" fmla="*/ 159 h 212"/>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212"/>
                <a:gd name="T26" fmla="*/ 170 w 170"/>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212">
                  <a:moveTo>
                    <a:pt x="0" y="159"/>
                  </a:moveTo>
                  <a:lnTo>
                    <a:pt x="43" y="159"/>
                  </a:lnTo>
                  <a:lnTo>
                    <a:pt x="43" y="0"/>
                  </a:lnTo>
                  <a:lnTo>
                    <a:pt x="127" y="0"/>
                  </a:lnTo>
                  <a:lnTo>
                    <a:pt x="127" y="159"/>
                  </a:lnTo>
                  <a:lnTo>
                    <a:pt x="170" y="159"/>
                  </a:lnTo>
                  <a:lnTo>
                    <a:pt x="85" y="212"/>
                  </a:lnTo>
                  <a:lnTo>
                    <a:pt x="0" y="159"/>
                  </a:lnTo>
                  <a:close/>
                </a:path>
              </a:pathLst>
            </a:custGeom>
            <a:noFill/>
            <a:ln w="7938" cap="rnd">
              <a:solidFill>
                <a:srgbClr val="000000"/>
              </a:solidFill>
              <a:round/>
              <a:headEnd/>
              <a:tailEnd/>
            </a:ln>
          </p:spPr>
          <p:txBody>
            <a:bodyPr/>
            <a:lstStyle/>
            <a:p>
              <a:endParaRPr lang="en-US"/>
            </a:p>
          </p:txBody>
        </p:sp>
        <p:sp>
          <p:nvSpPr>
            <p:cNvPr id="265264" name="Freeform 96"/>
            <p:cNvSpPr>
              <a:spLocks noEditPoints="1"/>
            </p:cNvSpPr>
            <p:nvPr/>
          </p:nvSpPr>
          <p:spPr bwMode="auto">
            <a:xfrm>
              <a:off x="3179" y="556"/>
              <a:ext cx="342" cy="43"/>
            </a:xfrm>
            <a:custGeom>
              <a:avLst/>
              <a:gdLst>
                <a:gd name="T0" fmla="*/ 67 w 1728"/>
                <a:gd name="T1" fmla="*/ 5 h 214"/>
                <a:gd name="T2" fmla="*/ 7 w 1728"/>
                <a:gd name="T3" fmla="*/ 5 h 214"/>
                <a:gd name="T4" fmla="*/ 7 w 1728"/>
                <a:gd name="T5" fmla="*/ 4 h 214"/>
                <a:gd name="T6" fmla="*/ 7 w 1728"/>
                <a:gd name="T7" fmla="*/ 4 h 214"/>
                <a:gd name="T8" fmla="*/ 67 w 1728"/>
                <a:gd name="T9" fmla="*/ 4 h 214"/>
                <a:gd name="T10" fmla="*/ 68 w 1728"/>
                <a:gd name="T11" fmla="*/ 4 h 214"/>
                <a:gd name="T12" fmla="*/ 67 w 1728"/>
                <a:gd name="T13" fmla="*/ 5 h 214"/>
                <a:gd name="T14" fmla="*/ 8 w 1728"/>
                <a:gd name="T15" fmla="*/ 9 h 214"/>
                <a:gd name="T16" fmla="*/ 0 w 1728"/>
                <a:gd name="T17" fmla="*/ 4 h 214"/>
                <a:gd name="T18" fmla="*/ 8 w 1728"/>
                <a:gd name="T19" fmla="*/ 0 h 214"/>
                <a:gd name="T20" fmla="*/ 8 w 1728"/>
                <a:gd name="T21" fmla="*/ 9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28"/>
                <a:gd name="T34" fmla="*/ 0 h 214"/>
                <a:gd name="T35" fmla="*/ 1728 w 1728"/>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28" h="214">
                  <a:moveTo>
                    <a:pt x="1715" y="121"/>
                  </a:moveTo>
                  <a:lnTo>
                    <a:pt x="179" y="121"/>
                  </a:lnTo>
                  <a:cubicBezTo>
                    <a:pt x="171" y="121"/>
                    <a:pt x="165" y="115"/>
                    <a:pt x="165" y="107"/>
                  </a:cubicBezTo>
                  <a:cubicBezTo>
                    <a:pt x="165" y="100"/>
                    <a:pt x="171" y="94"/>
                    <a:pt x="179" y="94"/>
                  </a:cubicBezTo>
                  <a:lnTo>
                    <a:pt x="1715" y="94"/>
                  </a:lnTo>
                  <a:cubicBezTo>
                    <a:pt x="1722" y="94"/>
                    <a:pt x="1728" y="100"/>
                    <a:pt x="1728" y="107"/>
                  </a:cubicBezTo>
                  <a:cubicBezTo>
                    <a:pt x="1728" y="115"/>
                    <a:pt x="1722" y="121"/>
                    <a:pt x="1715" y="121"/>
                  </a:cubicBezTo>
                  <a:close/>
                  <a:moveTo>
                    <a:pt x="214" y="214"/>
                  </a:moveTo>
                  <a:lnTo>
                    <a:pt x="0" y="107"/>
                  </a:lnTo>
                  <a:lnTo>
                    <a:pt x="214" y="0"/>
                  </a:lnTo>
                  <a:lnTo>
                    <a:pt x="214" y="214"/>
                  </a:lnTo>
                  <a:close/>
                </a:path>
              </a:pathLst>
            </a:custGeom>
            <a:solidFill>
              <a:srgbClr val="000000"/>
            </a:solidFill>
            <a:ln w="3175">
              <a:solidFill>
                <a:srgbClr val="000000"/>
              </a:solidFill>
              <a:bevel/>
              <a:headEnd/>
              <a:tailEnd/>
            </a:ln>
          </p:spPr>
          <p:txBody>
            <a:bodyPr/>
            <a:lstStyle/>
            <a:p>
              <a:endParaRPr lang="en-US"/>
            </a:p>
          </p:txBody>
        </p:sp>
        <p:sp>
          <p:nvSpPr>
            <p:cNvPr id="265265" name="Freeform 97"/>
            <p:cNvSpPr>
              <a:spLocks noEditPoints="1"/>
            </p:cNvSpPr>
            <p:nvPr/>
          </p:nvSpPr>
          <p:spPr bwMode="auto">
            <a:xfrm>
              <a:off x="3046" y="575"/>
              <a:ext cx="475" cy="1317"/>
            </a:xfrm>
            <a:custGeom>
              <a:avLst/>
              <a:gdLst>
                <a:gd name="T0" fmla="*/ 94 w 2403"/>
                <a:gd name="T1" fmla="*/ 1 h 6663"/>
                <a:gd name="T2" fmla="*/ 4 w 2403"/>
                <a:gd name="T3" fmla="*/ 254 h 6663"/>
                <a:gd name="T4" fmla="*/ 3 w 2403"/>
                <a:gd name="T5" fmla="*/ 254 h 6663"/>
                <a:gd name="T6" fmla="*/ 3 w 2403"/>
                <a:gd name="T7" fmla="*/ 254 h 6663"/>
                <a:gd name="T8" fmla="*/ 93 w 2403"/>
                <a:gd name="T9" fmla="*/ 0 h 6663"/>
                <a:gd name="T10" fmla="*/ 93 w 2403"/>
                <a:gd name="T11" fmla="*/ 0 h 6663"/>
                <a:gd name="T12" fmla="*/ 94 w 2403"/>
                <a:gd name="T13" fmla="*/ 1 h 6663"/>
                <a:gd name="T14" fmla="*/ 8 w 2403"/>
                <a:gd name="T15" fmla="*/ 254 h 6663"/>
                <a:gd name="T16" fmla="*/ 1 w 2403"/>
                <a:gd name="T17" fmla="*/ 260 h 6663"/>
                <a:gd name="T18" fmla="*/ 0 w 2403"/>
                <a:gd name="T19" fmla="*/ 251 h 6663"/>
                <a:gd name="T20" fmla="*/ 8 w 2403"/>
                <a:gd name="T21" fmla="*/ 254 h 66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3"/>
                <a:gd name="T34" fmla="*/ 0 h 6663"/>
                <a:gd name="T35" fmla="*/ 2403 w 2403"/>
                <a:gd name="T36" fmla="*/ 6663 h 66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3" h="6663">
                  <a:moveTo>
                    <a:pt x="2401" y="20"/>
                  </a:moveTo>
                  <a:lnTo>
                    <a:pt x="102" y="6499"/>
                  </a:lnTo>
                  <a:cubicBezTo>
                    <a:pt x="100" y="6506"/>
                    <a:pt x="92" y="6510"/>
                    <a:pt x="85" y="6507"/>
                  </a:cubicBezTo>
                  <a:cubicBezTo>
                    <a:pt x="78" y="6505"/>
                    <a:pt x="74" y="6497"/>
                    <a:pt x="77" y="6490"/>
                  </a:cubicBezTo>
                  <a:lnTo>
                    <a:pt x="2375" y="11"/>
                  </a:lnTo>
                  <a:cubicBezTo>
                    <a:pt x="2378" y="4"/>
                    <a:pt x="2385" y="0"/>
                    <a:pt x="2392" y="3"/>
                  </a:cubicBezTo>
                  <a:cubicBezTo>
                    <a:pt x="2399" y="5"/>
                    <a:pt x="2403" y="13"/>
                    <a:pt x="2401" y="20"/>
                  </a:cubicBezTo>
                  <a:close/>
                  <a:moveTo>
                    <a:pt x="203" y="6497"/>
                  </a:moveTo>
                  <a:lnTo>
                    <a:pt x="30" y="6663"/>
                  </a:lnTo>
                  <a:lnTo>
                    <a:pt x="0" y="6425"/>
                  </a:lnTo>
                  <a:lnTo>
                    <a:pt x="203" y="6497"/>
                  </a:lnTo>
                  <a:close/>
                </a:path>
              </a:pathLst>
            </a:custGeom>
            <a:solidFill>
              <a:srgbClr val="000000"/>
            </a:solidFill>
            <a:ln w="3175">
              <a:solidFill>
                <a:srgbClr val="000000"/>
              </a:solidFill>
              <a:bevel/>
              <a:headEnd/>
              <a:tailEnd/>
            </a:ln>
          </p:spPr>
          <p:txBody>
            <a:bodyPr/>
            <a:lstStyle/>
            <a:p>
              <a:endParaRPr lang="en-US"/>
            </a:p>
          </p:txBody>
        </p:sp>
        <p:sp>
          <p:nvSpPr>
            <p:cNvPr id="265266" name="Freeform 98"/>
            <p:cNvSpPr>
              <a:spLocks noEditPoints="1"/>
            </p:cNvSpPr>
            <p:nvPr/>
          </p:nvSpPr>
          <p:spPr bwMode="auto">
            <a:xfrm>
              <a:off x="932" y="556"/>
              <a:ext cx="297" cy="43"/>
            </a:xfrm>
            <a:custGeom>
              <a:avLst/>
              <a:gdLst>
                <a:gd name="T0" fmla="*/ 3 w 3001"/>
                <a:gd name="T1" fmla="*/ 2 h 428"/>
                <a:gd name="T2" fmla="*/ 26 w 3001"/>
                <a:gd name="T3" fmla="*/ 2 h 428"/>
                <a:gd name="T4" fmla="*/ 26 w 3001"/>
                <a:gd name="T5" fmla="*/ 2 h 428"/>
                <a:gd name="T6" fmla="*/ 26 w 3001"/>
                <a:gd name="T7" fmla="*/ 2 h 428"/>
                <a:gd name="T8" fmla="*/ 3 w 3001"/>
                <a:gd name="T9" fmla="*/ 2 h 428"/>
                <a:gd name="T10" fmla="*/ 3 w 3001"/>
                <a:gd name="T11" fmla="*/ 2 h 428"/>
                <a:gd name="T12" fmla="*/ 3 w 3001"/>
                <a:gd name="T13" fmla="*/ 2 h 428"/>
                <a:gd name="T14" fmla="*/ 4 w 3001"/>
                <a:gd name="T15" fmla="*/ 4 h 428"/>
                <a:gd name="T16" fmla="*/ 0 w 3001"/>
                <a:gd name="T17" fmla="*/ 2 h 428"/>
                <a:gd name="T18" fmla="*/ 4 w 3001"/>
                <a:gd name="T19" fmla="*/ 0 h 428"/>
                <a:gd name="T20" fmla="*/ 4 w 3001"/>
                <a:gd name="T21" fmla="*/ 4 h 428"/>
                <a:gd name="T22" fmla="*/ 25 w 3001"/>
                <a:gd name="T23" fmla="*/ 0 h 428"/>
                <a:gd name="T24" fmla="*/ 29 w 3001"/>
                <a:gd name="T25" fmla="*/ 2 h 428"/>
                <a:gd name="T26" fmla="*/ 25 w 3001"/>
                <a:gd name="T27" fmla="*/ 4 h 428"/>
                <a:gd name="T28" fmla="*/ 25 w 3001"/>
                <a:gd name="T29" fmla="*/ 0 h 4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01"/>
                <a:gd name="T46" fmla="*/ 0 h 428"/>
                <a:gd name="T47" fmla="*/ 3001 w 3001"/>
                <a:gd name="T48" fmla="*/ 428 h 4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01" h="428">
                  <a:moveTo>
                    <a:pt x="357" y="187"/>
                  </a:moveTo>
                  <a:lnTo>
                    <a:pt x="2644" y="187"/>
                  </a:lnTo>
                  <a:cubicBezTo>
                    <a:pt x="2658" y="187"/>
                    <a:pt x="2670" y="199"/>
                    <a:pt x="2670" y="214"/>
                  </a:cubicBezTo>
                  <a:cubicBezTo>
                    <a:pt x="2670" y="229"/>
                    <a:pt x="2658" y="241"/>
                    <a:pt x="2644" y="241"/>
                  </a:cubicBezTo>
                  <a:lnTo>
                    <a:pt x="357" y="241"/>
                  </a:lnTo>
                  <a:cubicBezTo>
                    <a:pt x="342" y="241"/>
                    <a:pt x="330" y="229"/>
                    <a:pt x="330" y="214"/>
                  </a:cubicBezTo>
                  <a:cubicBezTo>
                    <a:pt x="330" y="199"/>
                    <a:pt x="342" y="187"/>
                    <a:pt x="357" y="187"/>
                  </a:cubicBezTo>
                  <a:close/>
                  <a:moveTo>
                    <a:pt x="429" y="428"/>
                  </a:moveTo>
                  <a:lnTo>
                    <a:pt x="0" y="214"/>
                  </a:lnTo>
                  <a:lnTo>
                    <a:pt x="429" y="0"/>
                  </a:lnTo>
                  <a:lnTo>
                    <a:pt x="429" y="428"/>
                  </a:lnTo>
                  <a:close/>
                  <a:moveTo>
                    <a:pt x="2572" y="0"/>
                  </a:moveTo>
                  <a:lnTo>
                    <a:pt x="3001" y="214"/>
                  </a:lnTo>
                  <a:lnTo>
                    <a:pt x="2572" y="428"/>
                  </a:lnTo>
                  <a:lnTo>
                    <a:pt x="2572" y="0"/>
                  </a:lnTo>
                  <a:close/>
                </a:path>
              </a:pathLst>
            </a:custGeom>
            <a:solidFill>
              <a:srgbClr val="000000"/>
            </a:solidFill>
            <a:ln w="3175">
              <a:solidFill>
                <a:srgbClr val="000000"/>
              </a:solidFill>
              <a:bevel/>
              <a:headEnd/>
              <a:tailEnd/>
            </a:ln>
          </p:spPr>
          <p:txBody>
            <a:bodyPr/>
            <a:lstStyle/>
            <a:p>
              <a:endParaRPr lang="en-US"/>
            </a:p>
          </p:txBody>
        </p:sp>
        <p:sp>
          <p:nvSpPr>
            <p:cNvPr id="265267" name="Freeform 99"/>
            <p:cNvSpPr>
              <a:spLocks noEditPoints="1"/>
            </p:cNvSpPr>
            <p:nvPr/>
          </p:nvSpPr>
          <p:spPr bwMode="auto">
            <a:xfrm>
              <a:off x="4562" y="2308"/>
              <a:ext cx="329" cy="59"/>
            </a:xfrm>
            <a:custGeom>
              <a:avLst/>
              <a:gdLst>
                <a:gd name="T0" fmla="*/ 63 w 1661"/>
                <a:gd name="T1" fmla="*/ 7 h 301"/>
                <a:gd name="T2" fmla="*/ 56 w 1661"/>
                <a:gd name="T3" fmla="*/ 7 h 301"/>
                <a:gd name="T4" fmla="*/ 56 w 1661"/>
                <a:gd name="T5" fmla="*/ 5 h 301"/>
                <a:gd name="T6" fmla="*/ 63 w 1661"/>
                <a:gd name="T7" fmla="*/ 5 h 301"/>
                <a:gd name="T8" fmla="*/ 63 w 1661"/>
                <a:gd name="T9" fmla="*/ 7 h 301"/>
                <a:gd name="T10" fmla="*/ 51 w 1661"/>
                <a:gd name="T11" fmla="*/ 7 h 301"/>
                <a:gd name="T12" fmla="*/ 44 w 1661"/>
                <a:gd name="T13" fmla="*/ 7 h 301"/>
                <a:gd name="T14" fmla="*/ 44 w 1661"/>
                <a:gd name="T15" fmla="*/ 5 h 301"/>
                <a:gd name="T16" fmla="*/ 51 w 1661"/>
                <a:gd name="T17" fmla="*/ 5 h 301"/>
                <a:gd name="T18" fmla="*/ 51 w 1661"/>
                <a:gd name="T19" fmla="*/ 7 h 301"/>
                <a:gd name="T20" fmla="*/ 39 w 1661"/>
                <a:gd name="T21" fmla="*/ 7 h 301"/>
                <a:gd name="T22" fmla="*/ 32 w 1661"/>
                <a:gd name="T23" fmla="*/ 7 h 301"/>
                <a:gd name="T24" fmla="*/ 32 w 1661"/>
                <a:gd name="T25" fmla="*/ 5 h 301"/>
                <a:gd name="T26" fmla="*/ 39 w 1661"/>
                <a:gd name="T27" fmla="*/ 5 h 301"/>
                <a:gd name="T28" fmla="*/ 39 w 1661"/>
                <a:gd name="T29" fmla="*/ 7 h 301"/>
                <a:gd name="T30" fmla="*/ 27 w 1661"/>
                <a:gd name="T31" fmla="*/ 7 h 301"/>
                <a:gd name="T32" fmla="*/ 20 w 1661"/>
                <a:gd name="T33" fmla="*/ 7 h 301"/>
                <a:gd name="T34" fmla="*/ 20 w 1661"/>
                <a:gd name="T35" fmla="*/ 5 h 301"/>
                <a:gd name="T36" fmla="*/ 27 w 1661"/>
                <a:gd name="T37" fmla="*/ 5 h 301"/>
                <a:gd name="T38" fmla="*/ 27 w 1661"/>
                <a:gd name="T39" fmla="*/ 7 h 301"/>
                <a:gd name="T40" fmla="*/ 14 w 1661"/>
                <a:gd name="T41" fmla="*/ 7 h 301"/>
                <a:gd name="T42" fmla="*/ 7 w 1661"/>
                <a:gd name="T43" fmla="*/ 7 h 301"/>
                <a:gd name="T44" fmla="*/ 7 w 1661"/>
                <a:gd name="T45" fmla="*/ 5 h 301"/>
                <a:gd name="T46" fmla="*/ 14 w 1661"/>
                <a:gd name="T47" fmla="*/ 5 h 301"/>
                <a:gd name="T48" fmla="*/ 14 w 1661"/>
                <a:gd name="T49" fmla="*/ 7 h 301"/>
                <a:gd name="T50" fmla="*/ 2 w 1661"/>
                <a:gd name="T51" fmla="*/ 7 h 301"/>
                <a:gd name="T52" fmla="*/ 2 w 1661"/>
                <a:gd name="T53" fmla="*/ 7 h 301"/>
                <a:gd name="T54" fmla="*/ 2 w 1661"/>
                <a:gd name="T55" fmla="*/ 5 h 301"/>
                <a:gd name="T56" fmla="*/ 2 w 1661"/>
                <a:gd name="T57" fmla="*/ 5 h 301"/>
                <a:gd name="T58" fmla="*/ 2 w 1661"/>
                <a:gd name="T59" fmla="*/ 7 h 301"/>
                <a:gd name="T60" fmla="*/ 55 w 1661"/>
                <a:gd name="T61" fmla="*/ 0 h 301"/>
                <a:gd name="T62" fmla="*/ 65 w 1661"/>
                <a:gd name="T63" fmla="*/ 6 h 301"/>
                <a:gd name="T64" fmla="*/ 55 w 1661"/>
                <a:gd name="T65" fmla="*/ 11 h 301"/>
                <a:gd name="T66" fmla="*/ 54 w 1661"/>
                <a:gd name="T67" fmla="*/ 11 h 301"/>
                <a:gd name="T68" fmla="*/ 55 w 1661"/>
                <a:gd name="T69" fmla="*/ 10 h 301"/>
                <a:gd name="T70" fmla="*/ 63 w 1661"/>
                <a:gd name="T71" fmla="*/ 5 h 301"/>
                <a:gd name="T72" fmla="*/ 63 w 1661"/>
                <a:gd name="T73" fmla="*/ 6 h 301"/>
                <a:gd name="T74" fmla="*/ 55 w 1661"/>
                <a:gd name="T75" fmla="*/ 2 h 301"/>
                <a:gd name="T76" fmla="*/ 54 w 1661"/>
                <a:gd name="T77" fmla="*/ 1 h 301"/>
                <a:gd name="T78" fmla="*/ 55 w 1661"/>
                <a:gd name="T79" fmla="*/ 0 h 301"/>
                <a:gd name="T80" fmla="*/ 10 w 1661"/>
                <a:gd name="T81" fmla="*/ 11 h 301"/>
                <a:gd name="T82" fmla="*/ 0 w 1661"/>
                <a:gd name="T83" fmla="*/ 6 h 301"/>
                <a:gd name="T84" fmla="*/ 10 w 1661"/>
                <a:gd name="T85" fmla="*/ 0 h 301"/>
                <a:gd name="T86" fmla="*/ 11 w 1661"/>
                <a:gd name="T87" fmla="*/ 1 h 301"/>
                <a:gd name="T88" fmla="*/ 10 w 1661"/>
                <a:gd name="T89" fmla="*/ 2 h 301"/>
                <a:gd name="T90" fmla="*/ 2 w 1661"/>
                <a:gd name="T91" fmla="*/ 6 h 301"/>
                <a:gd name="T92" fmla="*/ 2 w 1661"/>
                <a:gd name="T93" fmla="*/ 5 h 301"/>
                <a:gd name="T94" fmla="*/ 10 w 1661"/>
                <a:gd name="T95" fmla="*/ 10 h 301"/>
                <a:gd name="T96" fmla="*/ 11 w 1661"/>
                <a:gd name="T97" fmla="*/ 11 h 301"/>
                <a:gd name="T98" fmla="*/ 10 w 1661"/>
                <a:gd name="T99" fmla="*/ 11 h 3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61"/>
                <a:gd name="T151" fmla="*/ 0 h 301"/>
                <a:gd name="T152" fmla="*/ 1661 w 1661"/>
                <a:gd name="T153" fmla="*/ 301 h 3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61" h="301">
                  <a:moveTo>
                    <a:pt x="1617" y="173"/>
                  </a:moveTo>
                  <a:lnTo>
                    <a:pt x="1438" y="173"/>
                  </a:lnTo>
                  <a:lnTo>
                    <a:pt x="1438" y="128"/>
                  </a:lnTo>
                  <a:lnTo>
                    <a:pt x="1617" y="128"/>
                  </a:lnTo>
                  <a:lnTo>
                    <a:pt x="1617" y="173"/>
                  </a:lnTo>
                  <a:close/>
                  <a:moveTo>
                    <a:pt x="1304" y="173"/>
                  </a:moveTo>
                  <a:lnTo>
                    <a:pt x="1125" y="173"/>
                  </a:lnTo>
                  <a:lnTo>
                    <a:pt x="1125" y="128"/>
                  </a:lnTo>
                  <a:lnTo>
                    <a:pt x="1304" y="128"/>
                  </a:lnTo>
                  <a:lnTo>
                    <a:pt x="1304" y="173"/>
                  </a:lnTo>
                  <a:close/>
                  <a:moveTo>
                    <a:pt x="991" y="173"/>
                  </a:moveTo>
                  <a:lnTo>
                    <a:pt x="813" y="173"/>
                  </a:lnTo>
                  <a:lnTo>
                    <a:pt x="813" y="128"/>
                  </a:lnTo>
                  <a:lnTo>
                    <a:pt x="991" y="128"/>
                  </a:lnTo>
                  <a:lnTo>
                    <a:pt x="991" y="173"/>
                  </a:lnTo>
                  <a:close/>
                  <a:moveTo>
                    <a:pt x="679" y="173"/>
                  </a:moveTo>
                  <a:lnTo>
                    <a:pt x="500" y="173"/>
                  </a:lnTo>
                  <a:lnTo>
                    <a:pt x="500" y="128"/>
                  </a:lnTo>
                  <a:lnTo>
                    <a:pt x="679" y="128"/>
                  </a:lnTo>
                  <a:lnTo>
                    <a:pt x="679" y="173"/>
                  </a:lnTo>
                  <a:close/>
                  <a:moveTo>
                    <a:pt x="366" y="173"/>
                  </a:moveTo>
                  <a:lnTo>
                    <a:pt x="187" y="173"/>
                  </a:lnTo>
                  <a:lnTo>
                    <a:pt x="187" y="128"/>
                  </a:lnTo>
                  <a:lnTo>
                    <a:pt x="366" y="128"/>
                  </a:lnTo>
                  <a:lnTo>
                    <a:pt x="366" y="173"/>
                  </a:lnTo>
                  <a:close/>
                  <a:moveTo>
                    <a:pt x="53" y="173"/>
                  </a:moveTo>
                  <a:lnTo>
                    <a:pt x="45" y="173"/>
                  </a:lnTo>
                  <a:lnTo>
                    <a:pt x="45" y="128"/>
                  </a:lnTo>
                  <a:lnTo>
                    <a:pt x="53" y="128"/>
                  </a:lnTo>
                  <a:lnTo>
                    <a:pt x="53" y="173"/>
                  </a:lnTo>
                  <a:close/>
                  <a:moveTo>
                    <a:pt x="1414" y="6"/>
                  </a:moveTo>
                  <a:lnTo>
                    <a:pt x="1661" y="151"/>
                  </a:lnTo>
                  <a:lnTo>
                    <a:pt x="1414" y="295"/>
                  </a:lnTo>
                  <a:cubicBezTo>
                    <a:pt x="1403" y="301"/>
                    <a:pt x="1389" y="298"/>
                    <a:pt x="1383" y="287"/>
                  </a:cubicBezTo>
                  <a:cubicBezTo>
                    <a:pt x="1377" y="276"/>
                    <a:pt x="1380" y="263"/>
                    <a:pt x="1391" y="256"/>
                  </a:cubicBezTo>
                  <a:lnTo>
                    <a:pt x="1605" y="131"/>
                  </a:lnTo>
                  <a:lnTo>
                    <a:pt x="1605" y="170"/>
                  </a:lnTo>
                  <a:lnTo>
                    <a:pt x="1391" y="45"/>
                  </a:lnTo>
                  <a:cubicBezTo>
                    <a:pt x="1380" y="39"/>
                    <a:pt x="1377" y="25"/>
                    <a:pt x="1383" y="14"/>
                  </a:cubicBezTo>
                  <a:cubicBezTo>
                    <a:pt x="1389" y="4"/>
                    <a:pt x="1403" y="0"/>
                    <a:pt x="1414" y="6"/>
                  </a:cubicBezTo>
                  <a:close/>
                  <a:moveTo>
                    <a:pt x="248" y="295"/>
                  </a:moveTo>
                  <a:lnTo>
                    <a:pt x="0" y="151"/>
                  </a:lnTo>
                  <a:lnTo>
                    <a:pt x="248" y="6"/>
                  </a:lnTo>
                  <a:cubicBezTo>
                    <a:pt x="258" y="0"/>
                    <a:pt x="272" y="4"/>
                    <a:pt x="278" y="14"/>
                  </a:cubicBezTo>
                  <a:cubicBezTo>
                    <a:pt x="285" y="25"/>
                    <a:pt x="281" y="39"/>
                    <a:pt x="270" y="45"/>
                  </a:cubicBezTo>
                  <a:lnTo>
                    <a:pt x="56" y="170"/>
                  </a:lnTo>
                  <a:lnTo>
                    <a:pt x="56" y="131"/>
                  </a:lnTo>
                  <a:lnTo>
                    <a:pt x="270" y="256"/>
                  </a:lnTo>
                  <a:cubicBezTo>
                    <a:pt x="281" y="263"/>
                    <a:pt x="285" y="276"/>
                    <a:pt x="278" y="287"/>
                  </a:cubicBezTo>
                  <a:cubicBezTo>
                    <a:pt x="272" y="298"/>
                    <a:pt x="258" y="301"/>
                    <a:pt x="248" y="295"/>
                  </a:cubicBezTo>
                  <a:close/>
                </a:path>
              </a:pathLst>
            </a:custGeom>
            <a:solidFill>
              <a:srgbClr val="000000"/>
            </a:solidFill>
            <a:ln w="3175">
              <a:solidFill>
                <a:srgbClr val="000000"/>
              </a:solidFill>
              <a:bevel/>
              <a:headEnd/>
              <a:tailEnd/>
            </a:ln>
          </p:spPr>
          <p:txBody>
            <a:bodyPr/>
            <a:lstStyle/>
            <a:p>
              <a:endParaRPr lang="en-US"/>
            </a:p>
          </p:txBody>
        </p:sp>
        <p:sp>
          <p:nvSpPr>
            <p:cNvPr id="265268" name="Rectangle 100"/>
            <p:cNvSpPr>
              <a:spLocks noChangeArrowheads="1"/>
            </p:cNvSpPr>
            <p:nvPr/>
          </p:nvSpPr>
          <p:spPr bwMode="auto">
            <a:xfrm>
              <a:off x="2324" y="294"/>
              <a:ext cx="708"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Analysis (2)</a:t>
              </a:r>
              <a:endParaRPr lang="en-US" b="0"/>
            </a:p>
          </p:txBody>
        </p:sp>
        <p:sp>
          <p:nvSpPr>
            <p:cNvPr id="265269" name="Rectangle 101"/>
            <p:cNvSpPr>
              <a:spLocks noChangeArrowheads="1"/>
            </p:cNvSpPr>
            <p:nvPr/>
          </p:nvSpPr>
          <p:spPr bwMode="auto">
            <a:xfrm>
              <a:off x="3331" y="2607"/>
              <a:ext cx="1116"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Implementation (4)</a:t>
              </a:r>
              <a:endParaRPr lang="en-US" b="0"/>
            </a:p>
          </p:txBody>
        </p:sp>
        <p:sp>
          <p:nvSpPr>
            <p:cNvPr id="265270" name="Rectangle 102"/>
            <p:cNvSpPr>
              <a:spLocks noChangeArrowheads="1"/>
            </p:cNvSpPr>
            <p:nvPr/>
          </p:nvSpPr>
          <p:spPr bwMode="auto">
            <a:xfrm>
              <a:off x="1953" y="1702"/>
              <a:ext cx="612"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Design (3)</a:t>
              </a:r>
              <a:endParaRPr lang="en-US" b="0"/>
            </a:p>
          </p:txBody>
        </p:sp>
      </p:grpSp>
      <p:grpSp>
        <p:nvGrpSpPr>
          <p:cNvPr id="17" name="Group 103"/>
          <p:cNvGrpSpPr>
            <a:grpSpLocks/>
          </p:cNvGrpSpPr>
          <p:nvPr/>
        </p:nvGrpSpPr>
        <p:grpSpPr bwMode="auto">
          <a:xfrm>
            <a:off x="2895600" y="4724400"/>
            <a:ext cx="3352800" cy="1676400"/>
            <a:chOff x="1824" y="2976"/>
            <a:chExt cx="2112" cy="1056"/>
          </a:xfrm>
        </p:grpSpPr>
        <p:grpSp>
          <p:nvGrpSpPr>
            <p:cNvPr id="265221" name="Group 104"/>
            <p:cNvGrpSpPr>
              <a:grpSpLocks/>
            </p:cNvGrpSpPr>
            <p:nvPr/>
          </p:nvGrpSpPr>
          <p:grpSpPr bwMode="auto">
            <a:xfrm>
              <a:off x="1920" y="3346"/>
              <a:ext cx="1920" cy="624"/>
              <a:chOff x="1920" y="3504"/>
              <a:chExt cx="1920" cy="624"/>
            </a:xfrm>
          </p:grpSpPr>
          <p:sp>
            <p:nvSpPr>
              <p:cNvPr id="265224" name="AutoShape 105"/>
              <p:cNvSpPr>
                <a:spLocks noChangeArrowheads="1"/>
              </p:cNvSpPr>
              <p:nvPr/>
            </p:nvSpPr>
            <p:spPr bwMode="auto">
              <a:xfrm>
                <a:off x="1920" y="3504"/>
                <a:ext cx="864"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5225" name="AutoShape 106"/>
              <p:cNvSpPr>
                <a:spLocks noChangeArrowheads="1"/>
              </p:cNvSpPr>
              <p:nvPr/>
            </p:nvSpPr>
            <p:spPr bwMode="auto">
              <a:xfrm>
                <a:off x="2976" y="3504"/>
                <a:ext cx="864"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5226" name="AutoShape 107"/>
              <p:cNvSpPr>
                <a:spLocks noChangeArrowheads="1"/>
              </p:cNvSpPr>
              <p:nvPr/>
            </p:nvSpPr>
            <p:spPr bwMode="auto">
              <a:xfrm>
                <a:off x="2304" y="3840"/>
                <a:ext cx="1056"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Mapping Tool</a:t>
                </a:r>
              </a:p>
            </p:txBody>
          </p:sp>
        </p:grpSp>
        <p:sp>
          <p:nvSpPr>
            <p:cNvPr id="265222" name="Rectangle 108"/>
            <p:cNvSpPr>
              <a:spLocks noChangeArrowheads="1"/>
            </p:cNvSpPr>
            <p:nvPr/>
          </p:nvSpPr>
          <p:spPr bwMode="auto">
            <a:xfrm>
              <a:off x="1824" y="3264"/>
              <a:ext cx="2112" cy="768"/>
            </a:xfrm>
            <a:prstGeom prst="rect">
              <a:avLst/>
            </a:prstGeom>
            <a:noFill/>
            <a:ln w="38100">
              <a:solidFill>
                <a:srgbClr val="008000"/>
              </a:solidFill>
              <a:miter lim="800000"/>
              <a:headEnd/>
              <a:tailEnd/>
            </a:ln>
          </p:spPr>
          <p:txBody>
            <a:bodyPr wrap="none" anchor="ctr"/>
            <a:lstStyle/>
            <a:p>
              <a:endParaRPr lang="en-US"/>
            </a:p>
          </p:txBody>
        </p:sp>
        <p:sp>
          <p:nvSpPr>
            <p:cNvPr id="265223" name="Text Box 109"/>
            <p:cNvSpPr txBox="1">
              <a:spLocks noChangeArrowheads="1"/>
            </p:cNvSpPr>
            <p:nvPr/>
          </p:nvSpPr>
          <p:spPr bwMode="auto">
            <a:xfrm>
              <a:off x="2448" y="2976"/>
              <a:ext cx="816" cy="250"/>
            </a:xfrm>
            <a:prstGeom prst="rect">
              <a:avLst/>
            </a:prstGeom>
            <a:noFill/>
            <a:ln w="9525">
              <a:noFill/>
              <a:miter lim="800000"/>
              <a:headEnd/>
              <a:tailEnd/>
            </a:ln>
          </p:spPr>
          <p:txBody>
            <a:bodyPr>
              <a:spAutoFit/>
            </a:bodyPr>
            <a:lstStyle/>
            <a:p>
              <a:pPr eaLnBrk="0" hangingPunct="0">
                <a:spcBef>
                  <a:spcPct val="50000"/>
                </a:spcBef>
              </a:pPr>
              <a:r>
                <a:rPr lang="en-US" sz="2000">
                  <a:solidFill>
                    <a:srgbClr val="008000"/>
                  </a:solidFill>
                </a:rPr>
                <a:t>5SSuite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284</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5"/>
          <p:cNvSpPr>
            <a:spLocks noGrp="1"/>
          </p:cNvSpPr>
          <p:nvPr>
            <p:ph type="sldNum" sz="quarter" idx="12"/>
          </p:nvPr>
        </p:nvSpPr>
        <p:spPr>
          <a:noFill/>
        </p:spPr>
        <p:txBody>
          <a:bodyPr/>
          <a:lstStyle/>
          <a:p>
            <a:fld id="{C2498339-ACD7-416F-B174-475E8F76C22C}" type="slidenum">
              <a:rPr lang="en-US" smtClean="0"/>
              <a:pPr/>
              <a:t>285</a:t>
            </a:fld>
            <a:endParaRPr lang="en-US" smtClean="0"/>
          </a:p>
        </p:txBody>
      </p:sp>
      <p:sp>
        <p:nvSpPr>
          <p:cNvPr id="267267" name="Rectangle 2"/>
          <p:cNvSpPr>
            <a:spLocks noGrp="1" noChangeArrowheads="1"/>
          </p:cNvSpPr>
          <p:nvPr>
            <p:ph type="title"/>
          </p:nvPr>
        </p:nvSpPr>
        <p:spPr/>
        <p:txBody>
          <a:bodyPr/>
          <a:lstStyle/>
          <a:p>
            <a:pPr eaLnBrk="1" hangingPunct="1"/>
            <a:r>
              <a:rPr lang="en-US" smtClean="0"/>
              <a:t>Outline – Part 3</a:t>
            </a:r>
          </a:p>
        </p:txBody>
      </p:sp>
      <p:sp>
        <p:nvSpPr>
          <p:cNvPr id="26726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smtClean="0"/>
              <a:t>Ch. 14: Integration</a:t>
            </a:r>
          </a:p>
          <a:p>
            <a:pPr lvl="1" eaLnBrk="1" hangingPunct="1">
              <a:lnSpc>
                <a:spcPct val="80000"/>
              </a:lnSpc>
            </a:pPr>
            <a:r>
              <a:rPr lang="en-US" b="1" u="sng"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286</a:t>
            </a:fld>
            <a:endParaRPr lang="en-US" smtClean="0"/>
          </a:p>
        </p:txBody>
      </p:sp>
      <p:sp>
        <p:nvSpPr>
          <p:cNvPr id="268291" name="Rectangle 2"/>
          <p:cNvSpPr>
            <a:spLocks noGrp="1" noChangeArrowheads="1"/>
          </p:cNvSpPr>
          <p:nvPr>
            <p:ph type="title"/>
          </p:nvPr>
        </p:nvSpPr>
        <p:spPr/>
        <p:txBody>
          <a:bodyPr/>
          <a:lstStyle/>
          <a:p>
            <a:pPr eaLnBrk="1" hangingPunct="1"/>
            <a:r>
              <a:rPr lang="en-US" smtClean="0"/>
              <a:t>Chapter 15 Overview</a:t>
            </a:r>
          </a:p>
        </p:txBody>
      </p:sp>
      <p:sp>
        <p:nvSpPr>
          <p:cNvPr id="268292" name="Rectangle 3"/>
          <p:cNvSpPr>
            <a:spLocks noGrp="1" noChangeArrowheads="1"/>
          </p:cNvSpPr>
          <p:nvPr>
            <p:ph type="body" idx="1"/>
          </p:nvPr>
        </p:nvSpPr>
        <p:spPr/>
        <p:txBody>
          <a:bodyPr/>
          <a:lstStyle/>
          <a:p>
            <a:pPr lvl="1" eaLnBrk="1" hangingPunct="1"/>
            <a:r>
              <a:rPr lang="en-US" smtClean="0"/>
              <a:t>Requirements gathering</a:t>
            </a:r>
          </a:p>
          <a:p>
            <a:pPr lvl="1" eaLnBrk="1" hangingPunct="1"/>
            <a:r>
              <a:rPr lang="en-US" smtClean="0"/>
              <a:t>Modeling with 5S-based approach</a:t>
            </a:r>
          </a:p>
          <a:p>
            <a:pPr lvl="1" eaLnBrk="1" hangingPunct="1"/>
            <a:r>
              <a:rPr lang="en-US" smtClean="0"/>
              <a:t>Identifying good fit among existing systems or toolkits</a:t>
            </a:r>
          </a:p>
          <a:p>
            <a:pPr lvl="1" eaLnBrk="1" hangingPunct="1"/>
            <a:r>
              <a:rPr lang="en-US" smtClean="0"/>
              <a:t>Adapting an existing DL to fit new needs</a:t>
            </a:r>
          </a:p>
          <a:p>
            <a:pPr lvl="1" eaLnBrk="1" hangingPunct="1"/>
            <a:r>
              <a:rPr lang="en-US" smtClean="0"/>
              <a:t>Construction of new system from toolkit</a:t>
            </a:r>
          </a:p>
          <a:p>
            <a:pPr lvl="1" eaLnBrk="1" hangingPunct="1"/>
            <a:r>
              <a:rPr lang="en-US" smtClean="0"/>
              <a:t>Domain specific enhancement</a:t>
            </a: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5"/>
          <p:cNvSpPr>
            <a:spLocks noGrp="1"/>
          </p:cNvSpPr>
          <p:nvPr>
            <p:ph type="sldNum" sz="quarter" idx="12"/>
          </p:nvPr>
        </p:nvSpPr>
        <p:spPr>
          <a:noFill/>
        </p:spPr>
        <p:txBody>
          <a:bodyPr/>
          <a:lstStyle/>
          <a:p>
            <a:fld id="{F835A523-D43E-43CB-9580-1A098EFC0C71}" type="slidenum">
              <a:rPr lang="en-US" smtClean="0"/>
              <a:pPr/>
              <a:t>287</a:t>
            </a:fld>
            <a:endParaRPr lang="en-US" smtClean="0"/>
          </a:p>
        </p:txBody>
      </p:sp>
      <p:sp>
        <p:nvSpPr>
          <p:cNvPr id="269315" name="Rectangle 2"/>
          <p:cNvSpPr>
            <a:spLocks noGrp="1" noChangeArrowheads="1"/>
          </p:cNvSpPr>
          <p:nvPr>
            <p:ph type="title"/>
          </p:nvPr>
        </p:nvSpPr>
        <p:spPr/>
        <p:txBody>
          <a:bodyPr/>
          <a:lstStyle/>
          <a:p>
            <a:pPr eaLnBrk="1" hangingPunct="1"/>
            <a:r>
              <a:rPr lang="en-US" smtClean="0"/>
              <a:t>Chapter 16 Overview</a:t>
            </a:r>
          </a:p>
        </p:txBody>
      </p:sp>
      <p:sp>
        <p:nvSpPr>
          <p:cNvPr id="269316" name="Rectangle 3"/>
          <p:cNvSpPr>
            <a:spLocks noGrp="1" noChangeArrowheads="1"/>
          </p:cNvSpPr>
          <p:nvPr>
            <p:ph type="body" idx="1"/>
          </p:nvPr>
        </p:nvSpPr>
        <p:spPr/>
        <p:txBody>
          <a:bodyPr/>
          <a:lstStyle/>
          <a:p>
            <a:pPr eaLnBrk="1" hangingPunct="1"/>
            <a:r>
              <a:rPr lang="en-US" smtClean="0"/>
              <a:t>Future direction workshops</a:t>
            </a:r>
          </a:p>
          <a:p>
            <a:pPr eaLnBrk="1" hangingPunct="1"/>
            <a:r>
              <a:rPr lang="en-US" smtClean="0"/>
              <a:t>Challenges</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288</a:t>
            </a:fld>
            <a:endParaRPr lang="en-US" smtClean="0"/>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289</a:t>
            </a:fld>
            <a:endParaRPr lang="en-US" smtClean="0"/>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29</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290</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5"/>
          <p:cNvSpPr>
            <a:spLocks noGrp="1"/>
          </p:cNvSpPr>
          <p:nvPr>
            <p:ph type="sldNum" sz="quarter" idx="12"/>
          </p:nvPr>
        </p:nvSpPr>
        <p:spPr>
          <a:noFill/>
        </p:spPr>
        <p:txBody>
          <a:bodyPr/>
          <a:lstStyle/>
          <a:p>
            <a:fld id="{7544181D-7FF9-41F2-9AD5-15E02F7F1F3B}" type="slidenum">
              <a:rPr lang="en-US" smtClean="0"/>
              <a:pPr/>
              <a:t>291</a:t>
            </a:fld>
            <a:endParaRPr lang="en-US" smtClean="0"/>
          </a:p>
        </p:txBody>
      </p:sp>
      <p:sp>
        <p:nvSpPr>
          <p:cNvPr id="273411" name="AutoShape 2"/>
          <p:cNvSpPr>
            <a:spLocks noChangeAspect="1" noChangeArrowheads="1"/>
          </p:cNvSpPr>
          <p:nvPr>
            <p:ph type="title"/>
          </p:nvPr>
        </p:nvSpPr>
        <p:spPr>
          <a:xfrm>
            <a:off x="152400" y="228600"/>
            <a:ext cx="8686800" cy="1143000"/>
          </a:xfrm>
        </p:spPr>
        <p:txBody>
          <a:bodyPr/>
          <a:lstStyle/>
          <a:p>
            <a:pPr eaLnBrk="1" hangingPunct="1"/>
            <a:r>
              <a:rPr lang="en-US" sz="3600" smtClean="0"/>
              <a:t>As data, information, and knowledge play increasingly central roles … digital library research should focus on:</a:t>
            </a:r>
          </a:p>
        </p:txBody>
      </p:sp>
      <p:sp>
        <p:nvSpPr>
          <p:cNvPr id="273412" name="AutoShape 3"/>
          <p:cNvSpPr>
            <a:spLocks noChangeAspect="1" noChangeArrowheads="1"/>
          </p:cNvSpPr>
          <p:nvPr>
            <p:ph type="body" idx="1"/>
          </p:nvPr>
        </p:nvSpPr>
        <p:spPr>
          <a:xfrm>
            <a:off x="762000" y="2101850"/>
            <a:ext cx="8077200" cy="4527550"/>
          </a:xfrm>
        </p:spPr>
        <p:txBody>
          <a:bodyPr/>
          <a:lstStyle/>
          <a:p>
            <a:pPr marL="457200" indent="-457200" eaLnBrk="1" hangingPunct="1">
              <a:lnSpc>
                <a:spcPct val="90000"/>
              </a:lnSpc>
            </a:pPr>
            <a:r>
              <a:rPr lang="en-US" sz="2800" smtClean="0"/>
              <a:t>Increasing the scope and scale of information resources and services;</a:t>
            </a:r>
          </a:p>
          <a:p>
            <a:pPr marL="457200" indent="-457200" eaLnBrk="1" hangingPunct="1">
              <a:lnSpc>
                <a:spcPct val="90000"/>
              </a:lnSpc>
            </a:pPr>
            <a:r>
              <a:rPr lang="en-US" sz="2800" smtClean="0"/>
              <a:t>Employing context at the individual, community, and societal levels to improve performance;</a:t>
            </a:r>
          </a:p>
          <a:p>
            <a:pPr marL="457200" indent="-457200" eaLnBrk="1" hangingPunct="1">
              <a:lnSpc>
                <a:spcPct val="90000"/>
              </a:lnSpc>
            </a:pPr>
            <a:r>
              <a:rPr lang="en-US" sz="2800" smtClean="0"/>
              <a:t>Developing algorithms and strategies for transforming data into actionable information;</a:t>
            </a:r>
          </a:p>
          <a:p>
            <a:pPr marL="457200" indent="-457200" eaLnBrk="1" hangingPunct="1">
              <a:lnSpc>
                <a:spcPct val="90000"/>
              </a:lnSpc>
            </a:pPr>
            <a:r>
              <a:rPr lang="en-US" sz="2800" smtClean="0"/>
              <a:t>Demonstrating the integration of information spaces into everyday life; and</a:t>
            </a:r>
          </a:p>
          <a:p>
            <a:pPr marL="457200" indent="-457200" eaLnBrk="1" hangingPunct="1">
              <a:lnSpc>
                <a:spcPct val="90000"/>
              </a:lnSpc>
            </a:pPr>
            <a:r>
              <a:rPr lang="en-US" sz="2800" smtClean="0"/>
              <a:t>Improving availability, accessibility, and, thereby, productivity.</a:t>
            </a: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5"/>
          <p:cNvSpPr>
            <a:spLocks noGrp="1"/>
          </p:cNvSpPr>
          <p:nvPr>
            <p:ph type="sldNum" sz="quarter" idx="12"/>
          </p:nvPr>
        </p:nvSpPr>
        <p:spPr>
          <a:noFill/>
        </p:spPr>
        <p:txBody>
          <a:bodyPr/>
          <a:lstStyle/>
          <a:p>
            <a:fld id="{C29F8C33-5C23-4E38-A1C2-10F73902E25D}" type="slidenum">
              <a:rPr lang="en-US" smtClean="0"/>
              <a:pPr/>
              <a:t>292</a:t>
            </a:fld>
            <a:endParaRPr lang="en-US" smtClean="0"/>
          </a:p>
        </p:txBody>
      </p:sp>
      <p:sp>
        <p:nvSpPr>
          <p:cNvPr id="274435" name="AutoShape 2"/>
          <p:cNvSpPr>
            <a:spLocks noChangeAspect="1" noChangeArrowheads="1"/>
          </p:cNvSpPr>
          <p:nvPr>
            <p:ph type="title"/>
          </p:nvPr>
        </p:nvSpPr>
        <p:spPr>
          <a:xfrm>
            <a:off x="152400" y="304800"/>
            <a:ext cx="8839200" cy="1143000"/>
          </a:xfrm>
        </p:spPr>
        <p:txBody>
          <a:bodyPr/>
          <a:lstStyle/>
          <a:p>
            <a:pPr eaLnBrk="1" hangingPunct="1"/>
            <a:r>
              <a:rPr lang="en-US" sz="3600" smtClean="0"/>
              <a:t>An appropriate infrastructure program will provide sustainability of digital knowledge resources among five dimensions:</a:t>
            </a:r>
          </a:p>
        </p:txBody>
      </p:sp>
      <p:sp>
        <p:nvSpPr>
          <p:cNvPr id="274436" name="AutoShape 3"/>
          <p:cNvSpPr>
            <a:spLocks noChangeAspect="1" noChangeArrowheads="1"/>
          </p:cNvSpPr>
          <p:nvPr>
            <p:ph type="body" idx="1"/>
          </p:nvPr>
        </p:nvSpPr>
        <p:spPr>
          <a:xfrm>
            <a:off x="762000" y="2101850"/>
            <a:ext cx="8077200" cy="4527550"/>
          </a:xfrm>
        </p:spPr>
        <p:txBody>
          <a:bodyPr/>
          <a:lstStyle/>
          <a:p>
            <a:pPr marL="457200" indent="-457200" eaLnBrk="1" hangingPunct="1">
              <a:lnSpc>
                <a:spcPct val="90000"/>
              </a:lnSpc>
            </a:pPr>
            <a:r>
              <a:rPr lang="en-US" smtClean="0"/>
              <a:t>Acquisition of new information resources;</a:t>
            </a:r>
          </a:p>
          <a:p>
            <a:pPr marL="457200" indent="-457200" eaLnBrk="1" hangingPunct="1">
              <a:lnSpc>
                <a:spcPct val="90000"/>
              </a:lnSpc>
            </a:pPr>
            <a:r>
              <a:rPr lang="en-US" smtClean="0"/>
              <a:t>Effective access mechanisms that span media type, mode, and language;</a:t>
            </a:r>
          </a:p>
          <a:p>
            <a:pPr marL="457200" indent="-457200" eaLnBrk="1" hangingPunct="1">
              <a:lnSpc>
                <a:spcPct val="90000"/>
              </a:lnSpc>
            </a:pPr>
            <a:r>
              <a:rPr lang="en-US" smtClean="0"/>
              <a:t>Facilities to leverage the utilization of humankind’s knowledge resources;</a:t>
            </a:r>
          </a:p>
          <a:p>
            <a:pPr marL="457200" indent="-457200" eaLnBrk="1" hangingPunct="1">
              <a:lnSpc>
                <a:spcPct val="90000"/>
              </a:lnSpc>
            </a:pPr>
            <a:r>
              <a:rPr lang="en-US" smtClean="0"/>
              <a:t>Assured stewardship over humanity’s scholarly and cultural legacy; and</a:t>
            </a:r>
          </a:p>
          <a:p>
            <a:pPr marL="457200" indent="-457200" eaLnBrk="1" hangingPunct="1">
              <a:lnSpc>
                <a:spcPct val="90000"/>
              </a:lnSpc>
            </a:pPr>
            <a:r>
              <a:rPr lang="en-US" smtClean="0"/>
              <a:t>Efficient and accountable management of systems, services, and resources.</a:t>
            </a:r>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Number Placeholder 5"/>
          <p:cNvSpPr>
            <a:spLocks noGrp="1"/>
          </p:cNvSpPr>
          <p:nvPr>
            <p:ph type="sldNum" sz="quarter" idx="12"/>
          </p:nvPr>
        </p:nvSpPr>
        <p:spPr>
          <a:noFill/>
        </p:spPr>
        <p:txBody>
          <a:bodyPr/>
          <a:lstStyle/>
          <a:p>
            <a:fld id="{B2D6FBE3-9B7B-443A-8D7E-058D4943FFEC}" type="slidenum">
              <a:rPr lang="en-US" smtClean="0"/>
              <a:pPr/>
              <a:t>293</a:t>
            </a:fld>
            <a:endParaRPr lang="en-US" smtClean="0"/>
          </a:p>
        </p:txBody>
      </p:sp>
      <p:sp>
        <p:nvSpPr>
          <p:cNvPr id="275459" name="Rectangle 2"/>
          <p:cNvSpPr>
            <a:spLocks noGrp="1" noChangeArrowheads="1"/>
          </p:cNvSpPr>
          <p:nvPr>
            <p:ph type="title"/>
          </p:nvPr>
        </p:nvSpPr>
        <p:spPr>
          <a:xfrm>
            <a:off x="609600" y="228600"/>
            <a:ext cx="7772400" cy="1143000"/>
          </a:xfrm>
        </p:spPr>
        <p:txBody>
          <a:bodyPr/>
          <a:lstStyle/>
          <a:p>
            <a:pPr eaLnBrk="1" hangingPunct="1"/>
            <a:r>
              <a:rPr lang="en-US" dirty="0" smtClean="0"/>
              <a:t>Conclusions</a:t>
            </a:r>
          </a:p>
        </p:txBody>
      </p:sp>
      <p:sp>
        <p:nvSpPr>
          <p:cNvPr id="275460" name="Rectangle 3"/>
          <p:cNvSpPr>
            <a:spLocks noGrp="1" noChangeArrowheads="1"/>
          </p:cNvSpPr>
          <p:nvPr>
            <p:ph type="body" idx="1"/>
          </p:nvPr>
        </p:nvSpPr>
        <p:spPr>
          <a:xfrm>
            <a:off x="609600" y="1447800"/>
            <a:ext cx="8229600" cy="4692650"/>
          </a:xfrm>
        </p:spPr>
        <p:txBody>
          <a:bodyPr/>
          <a:lstStyle/>
          <a:p>
            <a:pPr eaLnBrk="1" hangingPunct="1">
              <a:lnSpc>
                <a:spcPct val="90000"/>
              </a:lnSpc>
            </a:pPr>
            <a:r>
              <a:rPr lang="en-US" sz="2800" dirty="0" smtClean="0"/>
              <a:t>We have answered the almost 40-year-old challenge of </a:t>
            </a:r>
            <a:r>
              <a:rPr lang="en-US" sz="2800" dirty="0" err="1" smtClean="0"/>
              <a:t>Licklider</a:t>
            </a:r>
            <a:r>
              <a:rPr lang="en-US" sz="2800" dirty="0" smtClean="0"/>
              <a:t> to build a unified CS / LIS theory by</a:t>
            </a:r>
          </a:p>
          <a:p>
            <a:pPr lvl="1" eaLnBrk="1" hangingPunct="1">
              <a:lnSpc>
                <a:spcPct val="90000"/>
              </a:lnSpc>
            </a:pPr>
            <a:r>
              <a:rPr lang="en-US" sz="2400" dirty="0" smtClean="0"/>
              <a:t>Proposing and formalizing the first comprehensive formal framework  for digital libraries </a:t>
            </a:r>
          </a:p>
          <a:p>
            <a:pPr eaLnBrk="1" hangingPunct="1">
              <a:lnSpc>
                <a:spcPct val="90000"/>
              </a:lnSpc>
            </a:pPr>
            <a:r>
              <a:rPr lang="en-US" sz="2800" dirty="0" smtClean="0"/>
              <a:t>Showed how to move from theory to practice by </a:t>
            </a:r>
          </a:p>
          <a:p>
            <a:pPr lvl="1" eaLnBrk="1" hangingPunct="1">
              <a:lnSpc>
                <a:spcPct val="90000"/>
              </a:lnSpc>
            </a:pPr>
            <a:r>
              <a:rPr lang="en-US" sz="2400" dirty="0" smtClean="0"/>
              <a:t>Applying the framework to the problems of </a:t>
            </a:r>
          </a:p>
          <a:p>
            <a:pPr lvl="1" eaLnBrk="1" hangingPunct="1">
              <a:lnSpc>
                <a:spcPct val="90000"/>
              </a:lnSpc>
            </a:pPr>
            <a:r>
              <a:rPr lang="en-US" sz="2400" dirty="0" smtClean="0"/>
              <a:t>Materializing these application into languages, tools,  formats, etc.</a:t>
            </a:r>
          </a:p>
          <a:p>
            <a:pPr lvl="1" eaLnBrk="1" hangingPunct="1">
              <a:lnSpc>
                <a:spcPct val="90000"/>
              </a:lnSpc>
            </a:pPr>
            <a:r>
              <a:rPr lang="en-US" sz="2400" dirty="0" smtClean="0"/>
              <a:t>Explaining and evaluating these applications (usability studies, focus groups, prototyping, etc.)</a:t>
            </a:r>
          </a:p>
          <a:p>
            <a:pPr eaLnBrk="1" hangingPunct="1">
              <a:lnSpc>
                <a:spcPct val="90000"/>
              </a:lnSpc>
            </a:pPr>
            <a:r>
              <a:rPr lang="en-US" dirty="0" smtClean="0"/>
              <a:t>But see also lots of other related works</a:t>
            </a:r>
            <a:r>
              <a:rPr lang="en-US" dirty="0" smtClean="0"/>
              <a:t>!</a:t>
            </a:r>
          </a:p>
          <a:p>
            <a:pPr eaLnBrk="1" hangingPunct="1">
              <a:lnSpc>
                <a:spcPct val="90000"/>
              </a:lnSpc>
            </a:pPr>
            <a:r>
              <a:rPr lang="en-US" dirty="0" smtClean="0"/>
              <a:t>(e.g., DELOS Reference Model, DL.org)</a:t>
            </a:r>
            <a:endParaRPr lang="en-US" dirty="0" smtClean="0"/>
          </a:p>
          <a:p>
            <a:pPr eaLnBrk="1" hangingPunct="1">
              <a:lnSpc>
                <a:spcPct val="90000"/>
              </a:lnSpc>
            </a:pPr>
            <a:endParaRPr lang="en-US" sz="2800" dirty="0" smtClean="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smtClean="0"/>
              <a:t>Digital Library Reference Model 1.0 p. 35 of 234</a:t>
            </a:r>
            <a:endParaRPr lang="en-US" sz="2000" b="1"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smtClean="0"/>
              <a:t>Digital Library Reference Model 1.0 p. 38 of 234</a:t>
            </a:r>
            <a:endParaRPr lang="en-US" sz="2000" b="1"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smtClean="0"/>
              <a:t>Digital Library Reference Model 1.0 p. 51 of 234</a:t>
            </a:r>
            <a:endParaRPr lang="en-US" sz="2000" b="1"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298</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smtClean="0"/>
          </a:p>
          <a:p>
            <a:pPr eaLnBrk="1" hangingPunct="1"/>
            <a:r>
              <a:rPr lang="en-US" smtClean="0"/>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a:t>
            </a:r>
            <a:r>
              <a:rPr lang="en-US" dirty="0" smtClean="0"/>
              <a:t>DL Projects</a:t>
            </a:r>
          </a:p>
        </p:txBody>
      </p:sp>
      <p:sp>
        <p:nvSpPr>
          <p:cNvPr id="11267" name="Content Placeholder 2"/>
          <p:cNvSpPr>
            <a:spLocks noGrp="1"/>
          </p:cNvSpPr>
          <p:nvPr>
            <p:ph idx="1"/>
          </p:nvPr>
        </p:nvSpPr>
        <p:spPr>
          <a:xfrm>
            <a:off x="457200" y="1447800"/>
            <a:ext cx="8229600" cy="4525963"/>
          </a:xfrm>
        </p:spPr>
        <p:txBody>
          <a:bodyPr/>
          <a:lstStyle/>
          <a:p>
            <a:r>
              <a:rPr lang="en-US" smtClean="0"/>
              <a:t>Digital Library Curricular Resources</a:t>
            </a:r>
          </a:p>
          <a:p>
            <a:pPr lvl="1"/>
            <a:r>
              <a:rPr lang="en-US" smtClean="0"/>
              <a:t>NSF IIS-0535057 &amp; 0535060</a:t>
            </a:r>
          </a:p>
          <a:p>
            <a:r>
              <a:rPr lang="en-US" smtClean="0"/>
              <a:t>CTRnet (Crisis, Tragedy &amp; Recovery Net)</a:t>
            </a:r>
          </a:p>
          <a:p>
            <a:pPr lvl="1"/>
            <a:r>
              <a:rPr lang="en-US" smtClean="0"/>
              <a:t>NSF IIS-0916733</a:t>
            </a:r>
          </a:p>
          <a:p>
            <a:r>
              <a:rPr lang="en-US" smtClean="0"/>
              <a:t>Ensemble (Computer Science Education)</a:t>
            </a:r>
          </a:p>
          <a:p>
            <a:pPr lvl="1"/>
            <a:r>
              <a:rPr lang="en-US" smtClean="0"/>
              <a:t>NSF DUE-0840719</a:t>
            </a:r>
          </a:p>
          <a:p>
            <a:r>
              <a:rPr lang="en-US" smtClean="0"/>
              <a:t>Digital Preserve</a:t>
            </a:r>
          </a:p>
          <a:p>
            <a:pPr lvl="1"/>
            <a:r>
              <a:rPr lang="en-US" smtClean="0"/>
              <a:t>NSF IIS-0910183 &amp; 0910465</a:t>
            </a:r>
          </a:p>
          <a:p>
            <a:pPr lvl="1"/>
            <a:r>
              <a:rPr lang="en-US" smtClean="0"/>
              <a:t>http://slurl.com/secondlife/Digital%20Preserve/140/126/29</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3</a:t>
            </a:fld>
            <a:endParaRPr 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30</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31</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32</a:t>
            </a:fld>
            <a:endParaRPr lang="en-US" smtClean="0"/>
          </a:p>
        </p:txBody>
      </p:sp>
      <p:graphicFrame>
        <p:nvGraphicFramePr>
          <p:cNvPr id="601090" name="Group 2"/>
          <p:cNvGraphicFramePr>
            <a:graphicFrameLocks noGrp="1"/>
          </p:cNvGraphicFramePr>
          <p:nvPr/>
        </p:nvGraphicFramePr>
        <p:xfrm>
          <a:off x="609600" y="76200"/>
          <a:ext cx="8026718" cy="6629402"/>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Education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NVO, PDG, SwissProt, </a:t>
                      </a:r>
                      <a:r>
                        <a:rPr kumimoji="0" lang="en-US" sz="900" b="0" i="1" u="none" strike="noStrike" cap="none" normalizeH="0" baseline="0" smtClean="0">
                          <a:ln>
                            <a:noFill/>
                          </a:ln>
                          <a:solidFill>
                            <a:schemeClr val="tx1"/>
                          </a:solidFill>
                          <a:effectLst/>
                          <a:latin typeface="Geneva" charset="0"/>
                          <a:cs typeface="Times New Roman" pitchFamily="18" charset="0"/>
                        </a:rPr>
                        <a:t>UK eScience,European Union Commission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Accountability</a:t>
                      </a:r>
                      <a:r>
                        <a:rPr kumimoji="0" lang="en-US" sz="900" b="0" i="0" u="none" strike="noStrike" cap="none" normalizeH="0" baseline="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chemeClr val="tx1"/>
                          </a:solidFill>
                          <a:effectLst/>
                          <a:latin typeface="Geneva" charset="0"/>
                          <a:cs typeface="Times New Roman" pitchFamily="18" charset="0"/>
                        </a:rPr>
                        <a:t>Multi-language</a:t>
                      </a:r>
                      <a:r>
                        <a:rPr kumimoji="0" lang="en-US" sz="900" b="0" i="0" u="none" strike="noStrike" cap="none" normalizeH="0" baseline="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33</a:t>
            </a:fld>
            <a:endParaRPr lang="en-US" smtClean="0"/>
          </a:p>
        </p:txBody>
      </p:sp>
      <p:sp>
        <p:nvSpPr>
          <p:cNvPr id="64515" name="Rectangle 2"/>
          <p:cNvSpPr>
            <a:spLocks noGrp="1" noChangeArrowheads="1"/>
          </p:cNvSpPr>
          <p:nvPr>
            <p:ph type="title"/>
          </p:nvPr>
        </p:nvSpPr>
        <p:spPr/>
        <p:txBody>
          <a:bodyPr/>
          <a:lstStyle/>
          <a:p>
            <a:pPr eaLnBrk="1" hangingPunct="1"/>
            <a:r>
              <a:rPr lang="en-US" smtClean="0"/>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smtClean="0"/>
              <a:t>Institutional repositories linked worldwide</a:t>
            </a:r>
          </a:p>
          <a:p>
            <a:pPr lvl="2" eaLnBrk="1" hangingPunct="1"/>
            <a:r>
              <a:rPr lang="en-US" sz="3200" dirty="0" smtClean="0"/>
              <a:t>Building from partial vs. complete coverage</a:t>
            </a:r>
          </a:p>
          <a:p>
            <a:pPr lvl="2" eaLnBrk="1" hangingPunct="1"/>
            <a:r>
              <a:rPr lang="en-US" sz="3200" dirty="0" smtClean="0"/>
              <a:t>Partial1: </a:t>
            </a:r>
            <a:r>
              <a:rPr lang="en-US" sz="3200" dirty="0" smtClean="0"/>
              <a:t>ETDs </a:t>
            </a:r>
            <a:r>
              <a:rPr lang="en-US" sz="3200" dirty="0" smtClean="0"/>
              <a:t>-&gt; NDLTD</a:t>
            </a:r>
          </a:p>
          <a:p>
            <a:pPr lvl="2" eaLnBrk="1" hangingPunct="1"/>
            <a:r>
              <a:rPr lang="en-US" sz="3200" dirty="0" smtClean="0"/>
              <a:t>Partial2: Courseware -&gt; NSDL -&gt; DLEs</a:t>
            </a:r>
          </a:p>
          <a:p>
            <a:pPr lvl="1" eaLnBrk="1" hangingPunct="1"/>
            <a:r>
              <a:rPr lang="en-US" sz="3200" dirty="0" smtClean="0"/>
              <a:t>Archaeological information worldwide</a:t>
            </a:r>
          </a:p>
          <a:p>
            <a:pPr lvl="2" eaLnBrk="1" hangingPunct="1"/>
            <a:r>
              <a:rPr lang="en-US" sz="3200" dirty="0" smtClean="0"/>
              <a:t>Sites -&gt; ETANA -&gt;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34</a:t>
            </a:fld>
            <a:endParaRPr lang="en-US" smtClean="0"/>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smtClean="0"/>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smtClean="0"/>
              <a:t>Digital Libraries (DLs): what are they??</a:t>
            </a:r>
          </a:p>
          <a:p>
            <a:pPr lvl="1" eaLnBrk="1" hangingPunct="1"/>
            <a:r>
              <a:rPr lang="en-US" sz="2400" smtClean="0"/>
              <a:t>No definitional consensus</a:t>
            </a:r>
          </a:p>
          <a:p>
            <a:pPr lvl="1" eaLnBrk="1" hangingPunct="1"/>
            <a:r>
              <a:rPr lang="en-US" sz="2400" smtClean="0"/>
              <a:t>Conflicting views</a:t>
            </a:r>
          </a:p>
          <a:p>
            <a:pPr lvl="1" eaLnBrk="1" hangingPunct="1"/>
            <a:r>
              <a:rPr lang="en-US" sz="2400" smtClean="0"/>
              <a:t>Makes interoperability a hard problem </a:t>
            </a:r>
          </a:p>
          <a:p>
            <a:pPr eaLnBrk="1" hangingPunct="1"/>
            <a:r>
              <a:rPr lang="en-US" sz="2600" smtClean="0"/>
              <a:t>DLs are not benefiting from formal theories as are other CS fields: DB, IR, PL, etc.</a:t>
            </a:r>
          </a:p>
          <a:p>
            <a:pPr eaLnBrk="1" hangingPunct="1"/>
            <a:r>
              <a:rPr lang="en-US" sz="2600" smtClean="0"/>
              <a:t>DL construction: difficult, ad-hoc, lack of support for tailoring/customization</a:t>
            </a:r>
          </a:p>
          <a:p>
            <a:pPr eaLnBrk="1" hangingPunct="1"/>
            <a:r>
              <a:rPr lang="en-US" sz="2400" smtClean="0"/>
              <a:t>Conceptual modeling, requirements analysis, and methodological approaches are rarely supported in DL development.</a:t>
            </a:r>
          </a:p>
          <a:p>
            <a:pPr lvl="1" eaLnBrk="1" hangingPunct="1"/>
            <a:r>
              <a:rPr lang="en-US" sz="2400" smtClean="0"/>
              <a:t>Lack of specific DL  models, formalisms, languages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35</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smtClean="0"/>
              <a:t>Witten &amp; Bainbridge – “How to Build a Digital Library” – Morgan Kaufmann 2003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36</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smtClean="0"/>
              <a:t>Waters,D.J. </a:t>
            </a:r>
            <a:r>
              <a:rPr lang="en-US" i="1" smtClean="0"/>
              <a:t>CLIR Issues</a:t>
            </a:r>
            <a:r>
              <a:rPr lang="en-US" smtClean="0"/>
              <a:t>, July/August 1998</a:t>
            </a:r>
          </a:p>
          <a:p>
            <a:pPr eaLnBrk="1" hangingPunct="1">
              <a:lnSpc>
                <a:spcPct val="90000"/>
              </a:lnSpc>
            </a:pPr>
            <a:r>
              <a:rPr lang="en-US" smtClean="0"/>
              <a:t>www.clir.org/pubs/issues/issues04.html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37</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38</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39</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p:oleObj spid="_x0000_s2050" name="MS Org Chart" r:id="rId4" imgW="4349520" imgH="2076120" progId="OrgPlusWOPX.4">
              <p:embed followColorScheme="full"/>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smtClean="0"/>
              <a:t>NSF awards to VT and UNC-CH</a:t>
            </a:r>
          </a:p>
          <a:p>
            <a:pPr eaLnBrk="1" hangingPunct="1"/>
            <a:r>
              <a:rPr lang="en-US" smtClean="0"/>
              <a:t>CS and LIS</a:t>
            </a:r>
          </a:p>
          <a:p>
            <a:pPr eaLnBrk="1" hangingPunct="1"/>
            <a:endParaRPr lang="en-US" smtClean="0"/>
          </a:p>
          <a:p>
            <a:pPr eaLnBrk="1" hangingPunct="1"/>
            <a:r>
              <a:rPr lang="en-US" smtClean="0"/>
              <a:t>Project server: http://curric.dlib.vt.edu/</a:t>
            </a:r>
          </a:p>
          <a:p>
            <a:pPr eaLnBrk="1" hangingPunct="1">
              <a:buFontTx/>
              <a:buNone/>
            </a:pPr>
            <a:endParaRPr lang="en-US" smtClean="0"/>
          </a:p>
          <a:p>
            <a:pPr eaLnBrk="1" hangingPunct="1"/>
            <a:r>
              <a:rPr lang="en-US" smtClean="0"/>
              <a:t>Wikiversity: http://en.wikiversity.org/wiki/Curriculum_on_Digital_Libraries</a:t>
            </a:r>
          </a:p>
          <a:p>
            <a:pPr eaLnBrk="1" hangingPunct="1">
              <a:buFontTx/>
              <a:buNone/>
            </a:pPr>
            <a:endParaRPr lang="en-US"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4</a:t>
            </a:fld>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40</a:t>
            </a:fld>
            <a:endParaRPr lang="en-US" smtClean="0"/>
          </a:p>
        </p:txBody>
      </p:sp>
      <p:graphicFrame>
        <p:nvGraphicFramePr>
          <p:cNvPr id="600066" name="Group 2"/>
          <p:cNvGraphicFramePr>
            <a:graphicFrameLocks noGrp="1"/>
          </p:cNvGraphicFramePr>
          <p:nvPr/>
        </p:nvGraphicFramePr>
        <p:xfrm>
          <a:off x="76200" y="719138"/>
          <a:ext cx="8991600" cy="5857560"/>
        </p:xfrm>
        <a:graphic>
          <a:graphicData uri="http://schemas.openxmlformats.org/drawingml/2006/table">
            <a:tbl>
              <a:tblPr/>
              <a:tblGrid>
                <a:gridCol w="2971800"/>
                <a:gridCol w="609600"/>
                <a:gridCol w="685800"/>
                <a:gridCol w="762000"/>
                <a:gridCol w="609600"/>
                <a:gridCol w="609600"/>
                <a:gridCol w="609600"/>
                <a:gridCol w="609600"/>
                <a:gridCol w="450850"/>
                <a:gridCol w="533400"/>
                <a:gridCol w="5397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MSS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MF</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African-American cultural life</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Agricultural crisis of late 19</a:t>
                      </a:r>
                      <a:r>
                        <a:rPr kumimoji="0" lang="en-US" sz="1200" b="0" i="0" u="none" strike="noStrike" cap="none" normalizeH="0" baseline="30000" smtClean="0">
                          <a:ln>
                            <a:noFill/>
                          </a:ln>
                          <a:solidFill>
                            <a:schemeClr val="tx1"/>
                          </a:solidFill>
                          <a:effectLst/>
                          <a:latin typeface="Garamond" pitchFamily="18" charset="0"/>
                          <a:cs typeface="Times New Roman" pitchFamily="18" charset="0"/>
                        </a:rPr>
                        <a:t>th</a:t>
                      </a:r>
                      <a:r>
                        <a:rPr kumimoji="0" lang="en-US" sz="1200" b="0" i="0" u="none" strike="noStrike" cap="none" normalizeH="0" baseline="0" smtClean="0">
                          <a:ln>
                            <a:noFill/>
                          </a:ln>
                          <a:solidFill>
                            <a:schemeClr val="tx1"/>
                          </a:solidFill>
                          <a:effectLst/>
                          <a:latin typeface="Garamond" pitchFamily="18" charset="0"/>
                          <a:cs typeface="Times New Roman" pitchFamily="18" charset="0"/>
                        </a:rPr>
                        <a:t> century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Codification of segregation laws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Configuration of white supremacy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Cultural values and activities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Disenfranchising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Educational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Holiness &amp; Pentecostal Groups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new musical forms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organized groups expressing</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    farmers concerns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301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831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p:spPr>
        <p:txBody>
          <a:bodyPr/>
          <a:lstStyle/>
          <a:p>
            <a:fld id="{E73D2070-2AEB-4E45-BDDC-A6C00BE7841C}" type="slidenum">
              <a:rPr lang="en-US" smtClean="0"/>
              <a:pPr/>
              <a:t>41</a:t>
            </a:fld>
            <a:endParaRPr lang="en-US" smtClean="0"/>
          </a:p>
        </p:txBody>
      </p:sp>
      <p:sp>
        <p:nvSpPr>
          <p:cNvPr id="71683" name="Rectangle 2"/>
          <p:cNvSpPr>
            <a:spLocks noGrp="1" noChangeArrowheads="1"/>
          </p:cNvSpPr>
          <p:nvPr>
            <p:ph type="title"/>
          </p:nvPr>
        </p:nvSpPr>
        <p:spPr/>
        <p:txBody>
          <a:bodyPr/>
          <a:lstStyle/>
          <a:p>
            <a:pPr eaLnBrk="1" hangingPunct="1"/>
            <a:r>
              <a:rPr lang="en-US" smtClean="0"/>
              <a:t>Outline</a:t>
            </a:r>
          </a:p>
        </p:txBody>
      </p:sp>
      <p:sp>
        <p:nvSpPr>
          <p:cNvPr id="71684"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b="1" u="sng"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42</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smtClean="0"/>
              <a:t>   Informal 5S &amp; DL Definitions</a:t>
            </a:r>
            <a:br>
              <a:rPr lang="en-US" smtClean="0"/>
            </a:br>
            <a:r>
              <a:rPr lang="en-US" smtClean="0"/>
              <a:t/>
            </a:r>
            <a:br>
              <a:rPr lang="en-US" smtClean="0"/>
            </a:br>
            <a:r>
              <a:rPr lang="en-US" smtClean="0"/>
              <a:t>  </a:t>
            </a:r>
            <a:r>
              <a:rPr lang="en-US" sz="3600" smtClean="0"/>
              <a:t>DLs are complex systems that</a:t>
            </a:r>
            <a:br>
              <a:rPr lang="en-US" sz="3600" smtClean="0"/>
            </a:br>
            <a:endParaRPr lang="en-US" sz="360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43</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44</a:t>
            </a:fld>
            <a:endParaRPr lang="en-US" smtClean="0"/>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smtClean="0"/>
              <a:t>Hypotheses</a:t>
            </a:r>
          </a:p>
        </p:txBody>
      </p:sp>
      <p:sp>
        <p:nvSpPr>
          <p:cNvPr id="74756" name="Rectangle 3"/>
          <p:cNvSpPr>
            <a:spLocks noGrp="1" noChangeArrowheads="1"/>
          </p:cNvSpPr>
          <p:nvPr>
            <p:ph type="body" idx="1"/>
          </p:nvPr>
        </p:nvSpPr>
        <p:spPr/>
        <p:txBody>
          <a:bodyPr/>
          <a:lstStyle/>
          <a:p>
            <a:pPr eaLnBrk="1" hangingPunct="1"/>
            <a:r>
              <a:rPr lang="en-US" sz="3600" smtClean="0"/>
              <a:t>A formal theory for DLs can be built based on 5S.</a:t>
            </a:r>
          </a:p>
          <a:p>
            <a:pPr eaLnBrk="1" hangingPunct="1">
              <a:buFontTx/>
              <a:buNone/>
            </a:pPr>
            <a:endParaRPr lang="en-US" sz="3600" smtClean="0"/>
          </a:p>
          <a:p>
            <a:pPr eaLnBrk="1" hangingPunct="1"/>
            <a:r>
              <a:rPr lang="en-US" sz="3600" smtClean="0"/>
              <a:t>The formalization can serve as a basis for modeling and building high-quality DLs.</a:t>
            </a:r>
          </a:p>
          <a:p>
            <a:pPr eaLnBrk="1" hangingPunct="1">
              <a:buFontTx/>
              <a:buNone/>
            </a:pPr>
            <a:endParaRPr lang="en-US" sz="36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45</a:t>
            </a:fld>
            <a:endParaRPr lang="en-US" smtClean="0"/>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smtClean="0"/>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smtClean="0">
                <a:cs typeface="Times New Roman" pitchFamily="18" charset="0"/>
              </a:rPr>
              <a:t>1. Can we formally elaborate 5S?</a:t>
            </a:r>
          </a:p>
          <a:p>
            <a:pPr marL="609600" indent="-609600" algn="just" eaLnBrk="1" hangingPunct="1">
              <a:buFontTx/>
              <a:buNone/>
            </a:pPr>
            <a:r>
              <a:rPr lang="en-US" sz="2400" smtClean="0">
                <a:cs typeface="Times New Roman" pitchFamily="18" charset="0"/>
              </a:rPr>
              <a:t>2. How can we use 5S to formally describe digital libraries? </a:t>
            </a:r>
          </a:p>
          <a:p>
            <a:pPr marL="609600" indent="-609600" algn="just" eaLnBrk="1" hangingPunct="1">
              <a:buFontTx/>
              <a:buNone/>
            </a:pPr>
            <a:r>
              <a:rPr lang="en-US" sz="2400" smtClean="0">
                <a:cs typeface="Times New Roman" pitchFamily="18" charset="0"/>
              </a:rPr>
              <a:t>3. What are the fundamental relationships among the Ss and   high-level DL concepts?</a:t>
            </a:r>
          </a:p>
          <a:p>
            <a:pPr marL="609600" indent="-609600" algn="just" eaLnBrk="1" hangingPunct="1">
              <a:buFontTx/>
              <a:buNone/>
            </a:pPr>
            <a:r>
              <a:rPr lang="en-US" sz="2400" smtClean="0">
                <a:cs typeface="Times New Roman" pitchFamily="18" charset="0"/>
              </a:rPr>
              <a:t>4. How can we allow digital librarians to easily express those relationships?</a:t>
            </a:r>
          </a:p>
          <a:p>
            <a:pPr marL="609600" indent="-609600" algn="just" eaLnBrk="1" hangingPunct="1">
              <a:buFontTx/>
              <a:buNone/>
            </a:pPr>
            <a:r>
              <a:rPr lang="en-US" sz="2400" smtClean="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smtClean="0">
                <a:cs typeface="Times New Roman" pitchFamily="18" charset="0"/>
              </a:rPr>
              <a:t>6. Where in the life cycle of digital libraries can key aspects of quality be measured and how?</a:t>
            </a:r>
          </a:p>
          <a:p>
            <a:pPr marL="609600" indent="-609600" algn="just" eaLnBrk="1" hangingPunct="1">
              <a:buFontTx/>
              <a:buNone/>
            </a:pPr>
            <a:endParaRPr lang="en-US" sz="2400" smtClean="0">
              <a:cs typeface="Times New Roman" pitchFamily="18" charset="0"/>
            </a:endParaRPr>
          </a:p>
          <a:p>
            <a:pPr marL="609600" indent="-609600" eaLnBrk="1" hangingPunct="1">
              <a:buFontTx/>
              <a:buNone/>
            </a:pPr>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46</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nvGraphicFramePr>
        <p:xfrm>
          <a:off x="609600" y="1752600"/>
          <a:ext cx="8382000" cy="4846003"/>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Describes properties of the DL content such as encoding and language for textual material or particular forms of multimedia data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Specifies organizational aspects of the DL content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47</a:t>
            </a:fld>
            <a:endParaRPr lang="en-US" smtClean="0"/>
          </a:p>
        </p:txBody>
      </p:sp>
      <p:sp>
        <p:nvSpPr>
          <p:cNvPr id="3076" name="Rectangle 2"/>
          <p:cNvSpPr>
            <a:spLocks noGrp="1" noChangeArrowheads="1"/>
          </p:cNvSpPr>
          <p:nvPr>
            <p:ph type="title"/>
          </p:nvPr>
        </p:nvSpPr>
        <p:spPr>
          <a:xfrm>
            <a:off x="457200" y="152400"/>
            <a:ext cx="8839200" cy="1143000"/>
          </a:xfrm>
        </p:spPr>
        <p:txBody>
          <a:bodyPr/>
          <a:lstStyle/>
          <a:p>
            <a:pPr eaLnBrk="1" hangingPunct="1"/>
            <a:r>
              <a:rPr lang="en-US" sz="2000" b="1" smtClean="0"/>
              <a:t>5S and DL formal definitions and compositions (April 2004 TOIS)</a:t>
            </a:r>
          </a:p>
        </p:txBody>
      </p:sp>
      <p:graphicFrame>
        <p:nvGraphicFramePr>
          <p:cNvPr id="3074" name="Object 3"/>
          <p:cNvGraphicFramePr>
            <a:graphicFrameLocks noChangeAspect="1"/>
          </p:cNvGraphicFramePr>
          <p:nvPr>
            <p:ph idx="1"/>
          </p:nvPr>
        </p:nvGraphicFramePr>
        <p:xfrm>
          <a:off x="990600" y="1295400"/>
          <a:ext cx="7162800" cy="5372100"/>
        </p:xfrm>
        <a:graphic>
          <a:graphicData uri="http://schemas.openxmlformats.org/presentationml/2006/ole">
            <p:oleObj spid="_x0000_s3074" name="Slide" r:id="rId4" imgW="4572180" imgH="3428962" progId="PowerPoint.Slide.8">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48</a:t>
            </a:fld>
            <a:endParaRPr lang="en-US" smtClean="0"/>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49</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3600" smtClean="0"/>
              <a:t>ETANA-DL</a:t>
            </a:r>
          </a:p>
        </p:txBody>
      </p:sp>
      <p:sp>
        <p:nvSpPr>
          <p:cNvPr id="78852" name="Rectangle 3"/>
          <p:cNvSpPr>
            <a:spLocks noGrp="1" noChangeArrowheads="1"/>
          </p:cNvSpPr>
          <p:nvPr>
            <p:ph type="body" idx="1"/>
          </p:nvPr>
        </p:nvSpPr>
        <p:spPr>
          <a:xfrm>
            <a:off x="457200" y="1524000"/>
            <a:ext cx="8686800" cy="4953000"/>
          </a:xfrm>
        </p:spPr>
        <p:txBody>
          <a:bodyPr/>
          <a:lstStyle/>
          <a:p>
            <a:pPr marL="609600" indent="-609600" eaLnBrk="1" hangingPunct="1">
              <a:lnSpc>
                <a:spcPct val="90000"/>
              </a:lnSpc>
            </a:pPr>
            <a:r>
              <a:rPr lang="en-US" smtClean="0"/>
              <a:t>Archaeological DL</a:t>
            </a:r>
          </a:p>
          <a:p>
            <a:pPr marL="609600" indent="-609600" eaLnBrk="1" hangingPunct="1">
              <a:lnSpc>
                <a:spcPct val="90000"/>
              </a:lnSpc>
            </a:pPr>
            <a:r>
              <a:rPr lang="en-US" smtClean="0"/>
              <a:t>Integrated DL</a:t>
            </a:r>
          </a:p>
          <a:p>
            <a:pPr marL="990600" lvl="1" indent="-533400" eaLnBrk="1" hangingPunct="1">
              <a:lnSpc>
                <a:spcPct val="90000"/>
              </a:lnSpc>
            </a:pPr>
            <a:r>
              <a:rPr lang="en-US" smtClean="0"/>
              <a:t>Heterogeneous data handling</a:t>
            </a:r>
          </a:p>
          <a:p>
            <a:pPr marL="609600" indent="-609600" eaLnBrk="1" hangingPunct="1">
              <a:lnSpc>
                <a:spcPct val="90000"/>
              </a:lnSpc>
            </a:pPr>
            <a:r>
              <a:rPr lang="en-US" smtClean="0"/>
              <a:t>Applies and extends the OAI-PMH</a:t>
            </a:r>
          </a:p>
          <a:p>
            <a:pPr marL="990600" lvl="1" indent="-533400" eaLnBrk="1" hangingPunct="1">
              <a:lnSpc>
                <a:spcPct val="90000"/>
              </a:lnSpc>
            </a:pPr>
            <a:r>
              <a:rPr lang="en-US" smtClean="0"/>
              <a:t>Open Archives Initiative Protocol for Metadata Handling</a:t>
            </a:r>
          </a:p>
          <a:p>
            <a:pPr marL="609600" indent="-609600" eaLnBrk="1" hangingPunct="1">
              <a:lnSpc>
                <a:spcPct val="90000"/>
              </a:lnSpc>
            </a:pPr>
            <a:r>
              <a:rPr lang="en-US" smtClean="0"/>
              <a:t>Design considerations</a:t>
            </a:r>
          </a:p>
          <a:p>
            <a:pPr marL="990600" lvl="1" indent="-533400" eaLnBrk="1" hangingPunct="1">
              <a:lnSpc>
                <a:spcPct val="90000"/>
              </a:lnSpc>
            </a:pPr>
            <a:r>
              <a:rPr lang="en-US" smtClean="0"/>
              <a:t>Componentized</a:t>
            </a:r>
          </a:p>
          <a:p>
            <a:pPr marL="990600" lvl="1" indent="-533400" eaLnBrk="1" hangingPunct="1">
              <a:lnSpc>
                <a:spcPct val="90000"/>
              </a:lnSpc>
            </a:pPr>
            <a:r>
              <a:rPr lang="en-US" smtClean="0"/>
              <a:t>Extensible</a:t>
            </a:r>
          </a:p>
          <a:p>
            <a:pPr marL="990600" lvl="1" indent="-533400" eaLnBrk="1" hangingPunct="1">
              <a:lnSpc>
                <a:spcPct val="90000"/>
              </a:lnSpc>
            </a:pPr>
            <a:r>
              <a:rPr lang="en-US" smtClean="0"/>
              <a:t>Portable</a:t>
            </a:r>
            <a:endParaRPr lang="en-US" sz="2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smtClean="0"/>
              <a:t>DL Curric. Project - 2</a:t>
            </a:r>
          </a:p>
        </p:txBody>
      </p:sp>
      <p:sp>
        <p:nvSpPr>
          <p:cNvPr id="36867" name="Content Placeholder 2"/>
          <p:cNvSpPr>
            <a:spLocks noGrp="1"/>
          </p:cNvSpPr>
          <p:nvPr>
            <p:ph idx="1"/>
          </p:nvPr>
        </p:nvSpPr>
        <p:spPr/>
        <p:txBody>
          <a:bodyPr/>
          <a:lstStyle/>
          <a:p>
            <a:pPr eaLnBrk="1" hangingPunct="1"/>
            <a:r>
              <a:rPr lang="en-US" b="1" smtClean="0"/>
              <a:t>Module 1-b: History of digital libraries and library automation</a:t>
            </a:r>
          </a:p>
          <a:p>
            <a:pPr eaLnBrk="1" hangingPunct="1"/>
            <a:r>
              <a:rPr lang="en-US" b="1" smtClean="0"/>
              <a:t>Module 2-c: File Formats, Transformation, and Migration</a:t>
            </a:r>
            <a:endParaRPr lang="en-US" smtClean="0"/>
          </a:p>
          <a:p>
            <a:pPr eaLnBrk="1" hangingPunct="1"/>
            <a:r>
              <a:rPr lang="en-US" b="1" smtClean="0"/>
              <a:t>Module 3-b: Digitization</a:t>
            </a:r>
            <a:endParaRPr lang="en-US" smtClean="0"/>
          </a:p>
          <a:p>
            <a:pPr eaLnBrk="1" hangingPunct="1"/>
            <a:r>
              <a:rPr lang="en-US" b="1" smtClean="0"/>
              <a:t>Module 4-b: Metadata</a:t>
            </a:r>
            <a:endParaRPr lang="en-US" smtClean="0"/>
          </a:p>
          <a:p>
            <a:pPr eaLnBrk="1" hangingPunct="1"/>
            <a:r>
              <a:rPr lang="en-US" b="1" smtClean="0"/>
              <a:t>Module 5-a: Architecture overviews</a:t>
            </a:r>
            <a:endParaRPr lang="en-US"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5</a:t>
            </a:fld>
            <a:endParaRPr lang="en-US"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50</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Lahav</a:t>
            </a: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Nimrin</a:t>
            </a: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Umayri</a:t>
            </a: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a:solidFill>
                  <a:schemeClr val="hlink"/>
                </a:solidFill>
                <a:latin typeface="Tahoma" pitchFamily="34" charset="0"/>
              </a:rPr>
              <a:t>D</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T</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B</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S</a:t>
            </a:r>
          </a:p>
          <a:p>
            <a:pPr algn="ctr"/>
            <a:r>
              <a:rPr lang="en-US" sz="1200">
                <a:solidFill>
                  <a:schemeClr val="hlink"/>
                </a:solidFill>
                <a:latin typeface="Tahoma" pitchFamily="34" charset="0"/>
              </a:rPr>
              <a:t>E</a:t>
            </a:r>
          </a:p>
          <a:p>
            <a:pPr algn="ctr"/>
            <a:endParaRPr lang="en-US" sz="1200">
              <a:solidFill>
                <a:schemeClr val="hlink"/>
              </a:solidFill>
              <a:latin typeface="Tahoma" pitchFamily="34" charset="0"/>
            </a:endParaRPr>
          </a:p>
          <a:p>
            <a:pPr algn="ctr"/>
            <a:r>
              <a:rPr lang="en-US" sz="1200">
                <a:solidFill>
                  <a:schemeClr val="hlink"/>
                </a:solidFill>
                <a:latin typeface="Tahoma" pitchFamily="34" charset="0"/>
              </a:rPr>
              <a:t>W</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E</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ETANA-DL</a:t>
            </a:r>
          </a:p>
          <a:p>
            <a:pPr algn="ctr"/>
            <a:r>
              <a:rPr lang="en-US" b="0">
                <a:solidFill>
                  <a:schemeClr val="hlink"/>
                </a:solidFill>
                <a:latin typeface="Tahoma" pitchFamily="34" charset="0"/>
              </a:rPr>
              <a:t>UNION</a:t>
            </a:r>
          </a:p>
          <a:p>
            <a:pPr algn="ctr"/>
            <a:r>
              <a:rPr lang="en-US" b="0">
                <a:solidFill>
                  <a:schemeClr val="hlink"/>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a:solidFill>
                  <a:schemeClr val="hlink"/>
                </a:solidFill>
                <a:latin typeface="Tahoma" pitchFamily="34" charset="0"/>
              </a:rPr>
              <a:t>U</a:t>
            </a:r>
          </a:p>
          <a:p>
            <a:pPr algn="ctr"/>
            <a:r>
              <a:rPr lang="en-US" sz="1400">
                <a:solidFill>
                  <a:schemeClr val="hlink"/>
                </a:solidFill>
                <a:latin typeface="Tahoma" pitchFamily="34" charset="0"/>
              </a:rPr>
              <a:t>S</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endParaRPr lang="en-US" sz="1400">
              <a:solidFill>
                <a:schemeClr val="hlink"/>
              </a:solidFill>
              <a:latin typeface="Tahoma" pitchFamily="34" charset="0"/>
            </a:endParaRPr>
          </a:p>
          <a:p>
            <a:pPr algn="ctr"/>
            <a:r>
              <a:rPr lang="en-US" sz="1400">
                <a:solidFill>
                  <a:schemeClr val="hlink"/>
                </a:solidFill>
                <a:latin typeface="Tahoma" pitchFamily="34" charset="0"/>
              </a:rPr>
              <a:t>I</a:t>
            </a:r>
          </a:p>
          <a:p>
            <a:pPr algn="ctr"/>
            <a:r>
              <a:rPr lang="en-US" sz="1400">
                <a:solidFill>
                  <a:schemeClr val="hlink"/>
                </a:solidFill>
                <a:latin typeface="Tahoma" pitchFamily="34" charset="0"/>
              </a:rPr>
              <a:t>N</a:t>
            </a:r>
          </a:p>
          <a:p>
            <a:pPr algn="ctr"/>
            <a:r>
              <a:rPr lang="en-US" sz="1400">
                <a:solidFill>
                  <a:schemeClr val="hlink"/>
                </a:solidFill>
                <a:latin typeface="Tahoma" pitchFamily="34" charset="0"/>
              </a:rPr>
              <a:t>T</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r>
              <a:rPr lang="en-US" sz="1400">
                <a:solidFill>
                  <a:schemeClr val="hlink"/>
                </a:solidFill>
                <a:latin typeface="Tahoma" pitchFamily="34" charset="0"/>
              </a:rPr>
              <a:t>F</a:t>
            </a:r>
          </a:p>
          <a:p>
            <a:pPr algn="ctr"/>
            <a:r>
              <a:rPr lang="en-US" sz="1400">
                <a:solidFill>
                  <a:schemeClr val="hlink"/>
                </a:solidFill>
                <a:latin typeface="Tahoma" pitchFamily="34" charset="0"/>
              </a:rPr>
              <a:t>A</a:t>
            </a:r>
          </a:p>
          <a:p>
            <a:pPr algn="ctr"/>
            <a:r>
              <a:rPr lang="en-US" sz="1400">
                <a:solidFill>
                  <a:schemeClr val="hlink"/>
                </a:solidFill>
                <a:latin typeface="Tahoma" pitchFamily="34" charset="0"/>
              </a:rPr>
              <a:t>C</a:t>
            </a:r>
          </a:p>
          <a:p>
            <a:pPr algn="ctr"/>
            <a:r>
              <a:rPr lang="en-US" sz="1400">
                <a:solidFill>
                  <a:schemeClr val="hlink"/>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Archaeology</a:t>
            </a:r>
          </a:p>
          <a:p>
            <a:pPr algn="ctr"/>
            <a:r>
              <a:rPr lang="en-US" b="0">
                <a:solidFill>
                  <a:schemeClr val="hlink"/>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51</a:t>
            </a:fld>
            <a:endParaRPr lang="en-US" smtClean="0"/>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52</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53</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54</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55</a:t>
            </a:fld>
            <a:endParaRPr lang="en-US" smtClean="0"/>
          </a:p>
        </p:txBody>
      </p:sp>
      <p:sp>
        <p:nvSpPr>
          <p:cNvPr id="4100" name="Rectangle 2"/>
          <p:cNvSpPr>
            <a:spLocks noGrp="1" noChangeArrowheads="1"/>
          </p:cNvSpPr>
          <p:nvPr>
            <p:ph type="title"/>
          </p:nvPr>
        </p:nvSpPr>
        <p:spPr>
          <a:xfrm>
            <a:off x="685800" y="131763"/>
            <a:ext cx="7772400" cy="1143000"/>
          </a:xfrm>
        </p:spPr>
        <p:txBody>
          <a:bodyPr/>
          <a:lstStyle/>
          <a:p>
            <a:pPr eaLnBrk="1" hangingPunct="1"/>
            <a:r>
              <a:rPr lang="en-US" altLang="en-US" smtClean="0">
                <a:latin typeface="Verdana" pitchFamily="34" charset="0"/>
              </a:rPr>
              <a:t>Megiddo Opening Screen</a:t>
            </a:r>
            <a:endParaRPr lang="en-US" altLang="he-IL" smtClean="0">
              <a:latin typeface="Verdana" pitchFamily="34" charset="0"/>
            </a:endParaRPr>
          </a:p>
        </p:txBody>
      </p:sp>
      <p:graphicFrame>
        <p:nvGraphicFramePr>
          <p:cNvPr id="4098" name="Object 3"/>
          <p:cNvGraphicFramePr>
            <a:graphicFrameLocks noChangeAspect="1"/>
          </p:cNvGraphicFramePr>
          <p:nvPr>
            <p:ph idx="1"/>
          </p:nvPr>
        </p:nvGraphicFramePr>
        <p:xfrm>
          <a:off x="838200" y="1066800"/>
          <a:ext cx="7543800" cy="5657850"/>
        </p:xfrm>
        <a:graphic>
          <a:graphicData uri="http://schemas.openxmlformats.org/presentationml/2006/ole">
            <p:oleObj spid="_x0000_s4098" name="Bitmap Image" r:id="rId4" imgW="7803556" imgH="5852667" progId="Paint.Picture">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56</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ChangeAspect="1"/>
          </p:cNvGraphicFramePr>
          <p:nvPr>
            <p:ph idx="1"/>
          </p:nvPr>
        </p:nvGraphicFramePr>
        <p:xfrm>
          <a:off x="914400" y="3009900"/>
          <a:ext cx="8077200" cy="3848100"/>
        </p:xfrm>
        <a:graphic>
          <a:graphicData uri="http://schemas.openxmlformats.org/presentationml/2006/ole">
            <p:oleObj spid="_x0000_s5122" name="Bitmap Image" r:id="rId5" imgW="5212532" imgH="2483810" progId="Paint.Picture">
              <p:embed/>
            </p:oleObj>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57</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ChangeAspect="1"/>
          </p:cNvGraphicFramePr>
          <p:nvPr>
            <p:ph idx="1"/>
          </p:nvPr>
        </p:nvGraphicFramePr>
        <p:xfrm>
          <a:off x="833438" y="1187450"/>
          <a:ext cx="7367587" cy="5526088"/>
        </p:xfrm>
        <a:graphic>
          <a:graphicData uri="http://schemas.openxmlformats.org/presentationml/2006/ole">
            <p:oleObj spid="_x0000_s6146" name="Bitmap Image" r:id="rId4" imgW="7803556" imgH="5852667" progId="Paint.Picture">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58</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59</a:t>
            </a:fld>
            <a:endParaRPr lang="en-US" smtClean="0"/>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b="1" smtClean="0"/>
              <a:t>DL Curric. Project - 2</a:t>
            </a:r>
          </a:p>
        </p:txBody>
      </p:sp>
      <p:sp>
        <p:nvSpPr>
          <p:cNvPr id="37891" name="Content Placeholder 2"/>
          <p:cNvSpPr>
            <a:spLocks noGrp="1"/>
          </p:cNvSpPr>
          <p:nvPr>
            <p:ph idx="1"/>
          </p:nvPr>
        </p:nvSpPr>
        <p:spPr/>
        <p:txBody>
          <a:bodyPr/>
          <a:lstStyle/>
          <a:p>
            <a:pPr eaLnBrk="1" hangingPunct="1"/>
            <a:r>
              <a:rPr lang="en-US" b="1" smtClean="0"/>
              <a:t>Module 5-b: Application software</a:t>
            </a:r>
          </a:p>
          <a:p>
            <a:pPr eaLnBrk="1" hangingPunct="1"/>
            <a:r>
              <a:rPr lang="en-US" b="1" smtClean="0"/>
              <a:t>Module 5-d: Protocols</a:t>
            </a:r>
            <a:endParaRPr lang="en-US" smtClean="0"/>
          </a:p>
          <a:p>
            <a:pPr eaLnBrk="1" hangingPunct="1"/>
            <a:r>
              <a:rPr lang="en-US" b="1" smtClean="0"/>
              <a:t>Module 6-a: Information needs/relevance</a:t>
            </a:r>
          </a:p>
          <a:p>
            <a:pPr eaLnBrk="1" hangingPunct="1"/>
            <a:r>
              <a:rPr lang="en-US" b="1" smtClean="0"/>
              <a:t>Module 6-b: Online information seeking behaviors and search strategies</a:t>
            </a:r>
            <a:endParaRPr lang="en-US" smtClean="0"/>
          </a:p>
          <a:p>
            <a:pPr eaLnBrk="1" hangingPunct="1"/>
            <a:r>
              <a:rPr lang="en-US" b="1" smtClean="0"/>
              <a:t>Module 6-d: Interaction design and usability assessment</a:t>
            </a:r>
            <a:r>
              <a:rPr lang="en-US" smtClean="0"/>
              <a:t/>
            </a:r>
            <a:br>
              <a:rPr lang="en-US" smtClean="0"/>
            </a:br>
            <a:endParaRPr lang="en-US" smtClean="0"/>
          </a:p>
        </p:txBody>
      </p:sp>
      <p:sp>
        <p:nvSpPr>
          <p:cNvPr id="37892" name="Slide Number Placeholder 3"/>
          <p:cNvSpPr>
            <a:spLocks noGrp="1"/>
          </p:cNvSpPr>
          <p:nvPr>
            <p:ph type="sldNum" sz="quarter" idx="12"/>
          </p:nvPr>
        </p:nvSpPr>
        <p:spPr>
          <a:noFill/>
        </p:spPr>
        <p:txBody>
          <a:bodyPr/>
          <a:lstStyle/>
          <a:p>
            <a:fld id="{12B2FDA0-DD92-44F7-9B3D-73CD6A390067}" type="slidenum">
              <a:rPr lang="en-US" smtClean="0"/>
              <a:pPr/>
              <a:t>6</a:t>
            </a:fld>
            <a:endParaRPr lang="en-US"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60</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61</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62</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63</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64</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65</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66</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p:oleObj spid="_x0000_s7170" name="Bitmap Image" r:id="rId4" imgW="7190476" imgH="2866667" progId="Paint.Picture">
              <p:embed/>
            </p:oleObj>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67</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p:oleObj spid="_x0000_s8194" name="Bitmap Image" r:id="rId4" imgW="6431837" imgH="1729890" progId="Paint.Picture">
              <p:embed/>
            </p:oleObj>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68</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p:oleObj spid="_x0000_s9218" name="Bitmap Image" r:id="rId4" imgW="6095238" imgH="5082981" progId="Paint.Picture">
              <p:embed/>
            </p:oleObj>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p:oleObj spid="_x0000_s9219" name="Bitmap Image" r:id="rId5" imgW="7621064" imgH="8819048" progId="Paint.Picture">
              <p:embed/>
            </p:oleObj>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69</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p:oleObj spid="_x0000_s10242" name="Bitmap Image" r:id="rId5" imgW="7110076" imgH="3215238" progId="Paint.Picture">
              <p:embed/>
            </p:oleObj>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b="1" smtClean="0"/>
              <a:t>DL Curric. Project - 3</a:t>
            </a:r>
          </a:p>
        </p:txBody>
      </p:sp>
      <p:sp>
        <p:nvSpPr>
          <p:cNvPr id="38915" name="Content Placeholder 2"/>
          <p:cNvSpPr>
            <a:spLocks noGrp="1"/>
          </p:cNvSpPr>
          <p:nvPr>
            <p:ph idx="1"/>
          </p:nvPr>
        </p:nvSpPr>
        <p:spPr/>
        <p:txBody>
          <a:bodyPr/>
          <a:lstStyle/>
          <a:p>
            <a:pPr eaLnBrk="1" hangingPunct="1"/>
            <a:r>
              <a:rPr lang="en-US" b="1" smtClean="0"/>
              <a:t>Module 7-b: Reference Services</a:t>
            </a:r>
          </a:p>
          <a:p>
            <a:pPr eaLnBrk="1" hangingPunct="1"/>
            <a:r>
              <a:rPr lang="en-US" b="1" smtClean="0"/>
              <a:t>Module 7-g: Personalization</a:t>
            </a:r>
          </a:p>
          <a:p>
            <a:pPr eaLnBrk="1" hangingPunct="1"/>
            <a:r>
              <a:rPr lang="en-US" b="1" smtClean="0"/>
              <a:t>Module 8-b: Web Archiving</a:t>
            </a:r>
            <a:endParaRPr lang="en-US" smtClean="0"/>
          </a:p>
          <a:p>
            <a:pPr eaLnBrk="1" hangingPunct="1"/>
            <a:r>
              <a:rPr lang="en-US" b="1" smtClean="0"/>
              <a:t>Module 9-c: Digital library evaluation, user studies</a:t>
            </a:r>
            <a:endParaRPr lang="en-US" smtClean="0"/>
          </a:p>
          <a:p>
            <a:pPr eaLnBrk="1" hangingPunct="1"/>
            <a:endParaRPr lang="en-US" smtClean="0"/>
          </a:p>
        </p:txBody>
      </p:sp>
      <p:sp>
        <p:nvSpPr>
          <p:cNvPr id="38916" name="Slide Number Placeholder 3"/>
          <p:cNvSpPr>
            <a:spLocks noGrp="1"/>
          </p:cNvSpPr>
          <p:nvPr>
            <p:ph type="sldNum" sz="quarter" idx="12"/>
          </p:nvPr>
        </p:nvSpPr>
        <p:spPr>
          <a:noFill/>
        </p:spPr>
        <p:txBody>
          <a:bodyPr/>
          <a:lstStyle/>
          <a:p>
            <a:fld id="{3AD7F19B-02A4-4E57-ADF4-BB621AC91043}" type="slidenum">
              <a:rPr lang="en-US" smtClean="0"/>
              <a:pPr/>
              <a:t>7</a:t>
            </a:fld>
            <a:endParaRPr lang="en-US"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70</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71</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p:oleObj spid="_x0000_s11266" name="Bitmap Image" r:id="rId4" imgW="3398095" imgH="4252329" progId="Paint.Picture">
              <p:embed/>
            </p:oleObj>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72</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p:oleObj spid="_x0000_s12290" name="Bitmap Image" r:id="rId4" imgW="4625741" imgH="4175238" progId="Paint.Picture">
              <p:embed/>
            </p:oleObj>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73</a:t>
            </a:fld>
            <a:endParaRPr lang="en-US" smtClean="0"/>
          </a:p>
        </p:txBody>
      </p:sp>
      <p:sp>
        <p:nvSpPr>
          <p:cNvPr id="94211" name="Rectangle 2"/>
          <p:cNvSpPr>
            <a:spLocks noGrp="1" noChangeArrowheads="1"/>
          </p:cNvSpPr>
          <p:nvPr>
            <p:ph type="title"/>
          </p:nvPr>
        </p:nvSpPr>
        <p:spPr/>
        <p:txBody>
          <a:bodyPr/>
          <a:lstStyle/>
          <a:p>
            <a:pPr eaLnBrk="1" hangingPunct="1"/>
            <a:r>
              <a:rPr lang="en-US" smtClean="0"/>
              <a:t>ETANA Societies</a:t>
            </a:r>
          </a:p>
        </p:txBody>
      </p:sp>
      <p:sp>
        <p:nvSpPr>
          <p:cNvPr id="94212" name="Rectangle 3"/>
          <p:cNvSpPr>
            <a:spLocks noGrp="1" noChangeArrowheads="1"/>
          </p:cNvSpPr>
          <p:nvPr>
            <p:ph type="body" idx="1"/>
          </p:nvPr>
        </p:nvSpPr>
        <p:spPr>
          <a:xfrm>
            <a:off x="228600" y="1600200"/>
            <a:ext cx="8763000" cy="4953000"/>
          </a:xfrm>
        </p:spPr>
        <p:txBody>
          <a:bodyPr/>
          <a:lstStyle/>
          <a:p>
            <a:pPr marL="609600" indent="-609600" eaLnBrk="1" hangingPunct="1">
              <a:lnSpc>
                <a:spcPct val="80000"/>
              </a:lnSpc>
              <a:buFontTx/>
              <a:buAutoNum type="arabicPeriod"/>
            </a:pPr>
            <a:r>
              <a:rPr lang="en-US" sz="2800" smtClean="0"/>
              <a:t>Historic and pre-historic societies (being studied)</a:t>
            </a:r>
          </a:p>
          <a:p>
            <a:pPr marL="609600" indent="-609600" eaLnBrk="1" hangingPunct="1">
              <a:lnSpc>
                <a:spcPct val="80000"/>
              </a:lnSpc>
              <a:buFontTx/>
              <a:buAutoNum type="arabicPeriod"/>
            </a:pPr>
            <a:r>
              <a:rPr lang="en-US" sz="2800" smtClean="0"/>
              <a:t>Archaeologists (in academic institutes, fieldwork settings, or local and national governmental bodies)</a:t>
            </a:r>
          </a:p>
          <a:p>
            <a:pPr marL="609600" indent="-609600" eaLnBrk="1" hangingPunct="1">
              <a:lnSpc>
                <a:spcPct val="80000"/>
              </a:lnSpc>
              <a:buFontTx/>
              <a:buAutoNum type="arabicPeriod"/>
            </a:pPr>
            <a:r>
              <a:rPr lang="en-US" sz="2800" smtClean="0"/>
              <a:t>Project directors</a:t>
            </a:r>
          </a:p>
          <a:p>
            <a:pPr marL="609600" indent="-609600" eaLnBrk="1" hangingPunct="1">
              <a:lnSpc>
                <a:spcPct val="80000"/>
              </a:lnSpc>
              <a:buFontTx/>
              <a:buAutoNum type="arabicPeriod"/>
            </a:pPr>
            <a:r>
              <a:rPr lang="en-US" sz="2800" smtClean="0"/>
              <a:t>Technical staff (consisting of photographers, technical illustrators, and their assistants)</a:t>
            </a:r>
          </a:p>
          <a:p>
            <a:pPr marL="609600" indent="-609600" eaLnBrk="1" hangingPunct="1">
              <a:lnSpc>
                <a:spcPct val="80000"/>
              </a:lnSpc>
              <a:buFontTx/>
              <a:buAutoNum type="arabicPeriod"/>
            </a:pPr>
            <a:r>
              <a:rPr lang="en-US" sz="2800" smtClean="0"/>
              <a:t>Field staff (responsible for the actual work of excavation)</a:t>
            </a:r>
          </a:p>
          <a:p>
            <a:pPr marL="609600" indent="-609600" eaLnBrk="1" hangingPunct="1">
              <a:lnSpc>
                <a:spcPct val="80000"/>
              </a:lnSpc>
              <a:buFontTx/>
              <a:buAutoNum type="arabicPeriod"/>
            </a:pPr>
            <a:r>
              <a:rPr lang="en-US" sz="2800" smtClean="0"/>
              <a:t>Camp staff (e.g., camp managers, registrars, tool stewards)</a:t>
            </a:r>
          </a:p>
          <a:p>
            <a:pPr marL="609600" indent="-609600" eaLnBrk="1" hangingPunct="1">
              <a:lnSpc>
                <a:spcPct val="80000"/>
              </a:lnSpc>
              <a:buFontTx/>
              <a:buAutoNum type="arabicPeriod"/>
            </a:pPr>
            <a:r>
              <a:rPr lang="en-US" sz="2800" smtClean="0"/>
              <a:t>General public (e.g., educators, learners, citizens)</a:t>
            </a:r>
          </a:p>
          <a:p>
            <a:pPr marL="609600" indent="-609600" eaLnBrk="1" hangingPunct="1">
              <a:lnSpc>
                <a:spcPct val="80000"/>
              </a:lnSpc>
            </a:pPr>
            <a:endParaRPr lang="en-US" sz="2800"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74</a:t>
            </a:fld>
            <a:endParaRPr lang="en-US" smtClean="0"/>
          </a:p>
        </p:txBody>
      </p:sp>
      <p:sp>
        <p:nvSpPr>
          <p:cNvPr id="95235" name="Rectangle 2"/>
          <p:cNvSpPr>
            <a:spLocks noGrp="1" noChangeArrowheads="1"/>
          </p:cNvSpPr>
          <p:nvPr>
            <p:ph type="title"/>
          </p:nvPr>
        </p:nvSpPr>
        <p:spPr/>
        <p:txBody>
          <a:bodyPr/>
          <a:lstStyle/>
          <a:p>
            <a:pPr eaLnBrk="1" hangingPunct="1"/>
            <a:r>
              <a:rPr lang="en-US" smtClean="0"/>
              <a:t>ETANA Societies</a:t>
            </a:r>
          </a:p>
        </p:txBody>
      </p:sp>
      <p:sp>
        <p:nvSpPr>
          <p:cNvPr id="95236" name="Rectangle 3"/>
          <p:cNvSpPr>
            <a:spLocks noGrp="1" noChangeArrowheads="1"/>
          </p:cNvSpPr>
          <p:nvPr>
            <p:ph type="body" idx="1"/>
          </p:nvPr>
        </p:nvSpPr>
        <p:spPr/>
        <p:txBody>
          <a:bodyPr/>
          <a:lstStyle/>
          <a:p>
            <a:pPr marL="609600" indent="-609600" eaLnBrk="1" hangingPunct="1"/>
            <a:r>
              <a:rPr lang="en-US" smtClean="0"/>
              <a:t>Social issues</a:t>
            </a:r>
          </a:p>
          <a:p>
            <a:pPr marL="990600" lvl="1" indent="-533400" eaLnBrk="1" hangingPunct="1">
              <a:buFontTx/>
              <a:buAutoNum type="arabicPeriod"/>
            </a:pPr>
            <a:r>
              <a:rPr lang="en-US" smtClean="0"/>
              <a:t>Who owns the finds? </a:t>
            </a:r>
          </a:p>
          <a:p>
            <a:pPr marL="990600" lvl="1" indent="-533400" eaLnBrk="1" hangingPunct="1">
              <a:buFontTx/>
              <a:buAutoNum type="arabicPeriod"/>
            </a:pPr>
            <a:r>
              <a:rPr lang="en-US" smtClean="0"/>
              <a:t>Where should they be preserved? </a:t>
            </a:r>
          </a:p>
          <a:p>
            <a:pPr marL="990600" lvl="1" indent="-533400" eaLnBrk="1" hangingPunct="1">
              <a:buFontTx/>
              <a:buAutoNum type="arabicPeriod"/>
            </a:pPr>
            <a:r>
              <a:rPr lang="en-US" smtClean="0"/>
              <a:t>What nationality and ethnicity do they represent? </a:t>
            </a:r>
          </a:p>
          <a:p>
            <a:pPr marL="990600" lvl="1" indent="-533400" eaLnBrk="1" hangingPunct="1">
              <a:buFontTx/>
              <a:buAutoNum type="arabicPeriod"/>
            </a:pPr>
            <a:r>
              <a:rPr lang="en-US" smtClean="0"/>
              <a:t>Who has publication rights? </a:t>
            </a:r>
          </a:p>
          <a:p>
            <a:pPr marL="990600" lvl="1" indent="-533400" eaLnBrk="1" hangingPunct="1">
              <a:buFontTx/>
              <a:buAutoNum type="arabicPeriod"/>
            </a:pPr>
            <a:r>
              <a:rPr lang="en-US" smtClean="0"/>
              <a:t>What interactions took place between those at the site studied, and others? What theories are proposed by whom about this?</a:t>
            </a:r>
          </a:p>
          <a:p>
            <a:pPr marL="990600" lvl="1" indent="-533400" eaLnBrk="1" hangingPunct="1"/>
            <a:endParaRPr lang="en-US"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75</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76</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smtClean="0"/>
              <a:t>Geographic distribution of found artifacts</a:t>
            </a:r>
          </a:p>
          <a:p>
            <a:pPr marL="609600" indent="-609600" eaLnBrk="1" hangingPunct="1">
              <a:lnSpc>
                <a:spcPct val="90000"/>
              </a:lnSpc>
              <a:buFontTx/>
              <a:buAutoNum type="arabicPeriod"/>
            </a:pPr>
            <a:r>
              <a:rPr lang="en-US" sz="2800" smtClean="0"/>
              <a:t>Temporal dimension (as inferred by archaeologists) </a:t>
            </a:r>
          </a:p>
          <a:p>
            <a:pPr marL="609600" indent="-609600" eaLnBrk="1" hangingPunct="1">
              <a:lnSpc>
                <a:spcPct val="90000"/>
              </a:lnSpc>
              <a:buFontTx/>
              <a:buAutoNum type="arabicPeriod"/>
            </a:pPr>
            <a:r>
              <a:rPr lang="en-US" sz="2800" smtClean="0"/>
              <a:t>Metric or vector spaces </a:t>
            </a:r>
          </a:p>
          <a:p>
            <a:pPr marL="990600" lvl="1" indent="-533400" eaLnBrk="1" hangingPunct="1">
              <a:lnSpc>
                <a:spcPct val="90000"/>
              </a:lnSpc>
              <a:buFontTx/>
              <a:buAutoNum type="arabicPeriod"/>
            </a:pPr>
            <a:r>
              <a:rPr lang="en-US" sz="2400" smtClean="0"/>
              <a:t>used to support retrieval operations, and to calculate distance (and similarity)</a:t>
            </a:r>
          </a:p>
          <a:p>
            <a:pPr marL="990600" lvl="1" indent="-533400" eaLnBrk="1" hangingPunct="1">
              <a:lnSpc>
                <a:spcPct val="90000"/>
              </a:lnSpc>
              <a:buFontTx/>
              <a:buAutoNum type="arabicPeriod"/>
            </a:pPr>
            <a:r>
              <a:rPr lang="en-US" sz="2400" smtClean="0"/>
              <a:t>used to browse / constrain searches spatially </a:t>
            </a:r>
          </a:p>
          <a:p>
            <a:pPr marL="609600" indent="-609600" eaLnBrk="1" hangingPunct="1">
              <a:lnSpc>
                <a:spcPct val="90000"/>
              </a:lnSpc>
              <a:buFontTx/>
              <a:buAutoNum type="arabicPeriod"/>
            </a:pPr>
            <a:r>
              <a:rPr lang="en-US" sz="2800" smtClean="0"/>
              <a:t>3D models of the past, used to reconstruct and visualize archaeological ruins</a:t>
            </a:r>
          </a:p>
          <a:p>
            <a:pPr marL="609600" indent="-609600" eaLnBrk="1" hangingPunct="1">
              <a:lnSpc>
                <a:spcPct val="90000"/>
              </a:lnSpc>
              <a:buFontTx/>
              <a:buAutoNum type="arabicPeriod"/>
            </a:pPr>
            <a:r>
              <a:rPr lang="en-US" sz="2800" smtClean="0"/>
              <a:t>2D interfaces for human-computer interaction</a:t>
            </a:r>
          </a:p>
          <a:p>
            <a:pPr marL="609600" indent="-609600" eaLnBrk="1" hangingPunct="1">
              <a:lnSpc>
                <a:spcPct val="90000"/>
              </a:lnSpc>
            </a:pPr>
            <a:endParaRPr lang="en-US" sz="280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77</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78</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smtClean="0"/>
              <a:t>successive photos and drawings of excavation sites, loci, unearthed artifacts</a:t>
            </a:r>
          </a:p>
          <a:p>
            <a:pPr marL="609600" indent="-609600" eaLnBrk="1" hangingPunct="1">
              <a:buFontTx/>
              <a:buAutoNum type="arabicPeriod"/>
            </a:pPr>
            <a:r>
              <a:rPr lang="en-US" smtClean="0"/>
              <a:t>audio and video recordings of excavation activities and discussions </a:t>
            </a:r>
          </a:p>
          <a:p>
            <a:pPr marL="609600" indent="-609600" eaLnBrk="1" hangingPunct="1">
              <a:buFontTx/>
              <a:buAutoNum type="arabicPeriod"/>
            </a:pPr>
            <a:r>
              <a:rPr lang="en-US" smtClean="0"/>
              <a:t>textual reports</a:t>
            </a:r>
          </a:p>
          <a:p>
            <a:pPr marL="609600" indent="-609600" eaLnBrk="1" hangingPunct="1">
              <a:buFontTx/>
              <a:buAutoNum type="arabicPeriod"/>
            </a:pPr>
            <a:r>
              <a:rPr lang="en-US" smtClean="0"/>
              <a:t>3D models used to reconstruct and visualize archaeological ruins.</a:t>
            </a:r>
          </a:p>
          <a:p>
            <a:pPr marL="609600" indent="-609600" eaLnBrk="1" hangingPunct="1"/>
            <a:endParaRPr lang="en-US"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79</a:t>
            </a:fld>
            <a:endParaRPr lang="en-US" smtClean="0"/>
          </a:p>
        </p:txBody>
      </p:sp>
      <p:sp>
        <p:nvSpPr>
          <p:cNvPr id="100355" name="Rectangle 2"/>
          <p:cNvSpPr>
            <a:spLocks noGrp="1" noChangeArrowheads="1"/>
          </p:cNvSpPr>
          <p:nvPr>
            <p:ph type="title"/>
          </p:nvPr>
        </p:nvSpPr>
        <p:spPr/>
        <p:txBody>
          <a:bodyPr/>
          <a:lstStyle/>
          <a:p>
            <a:pPr eaLnBrk="1" hangingPunct="1"/>
            <a:r>
              <a:rPr lang="en-US" smtClean="0"/>
              <a:t>Exercise 1</a:t>
            </a:r>
          </a:p>
        </p:txBody>
      </p:sp>
      <p:sp>
        <p:nvSpPr>
          <p:cNvPr id="100356" name="Rectangle 3"/>
          <p:cNvSpPr>
            <a:spLocks noGrp="1" noChangeArrowheads="1"/>
          </p:cNvSpPr>
          <p:nvPr>
            <p:ph type="body" idx="1"/>
          </p:nvPr>
        </p:nvSpPr>
        <p:spPr/>
        <p:txBody>
          <a:bodyPr/>
          <a:lstStyle/>
          <a:p>
            <a:pPr eaLnBrk="1" hangingPunct="1"/>
            <a:r>
              <a:rPr lang="en-US" smtClean="0"/>
              <a:t>Forms groups of 2.</a:t>
            </a:r>
          </a:p>
          <a:p>
            <a:pPr eaLnBrk="1" hangingPunct="1"/>
            <a:r>
              <a:rPr lang="en-US" smtClean="0"/>
              <a:t>Select a digital library you wish to build, improve, or study.</a:t>
            </a:r>
          </a:p>
          <a:p>
            <a:pPr eaLnBrk="1" hangingPunct="1"/>
            <a:r>
              <a:rPr lang="en-US" smtClean="0"/>
              <a:t>As was done for ETANA, discuss it using the 5S perspective.</a:t>
            </a:r>
          </a:p>
          <a:p>
            <a:pPr eaLnBrk="1" hangingPunct="1"/>
            <a:r>
              <a:rPr lang="en-US" smtClean="0"/>
              <a:t>Present a summary to the class and lead a discussion.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8</a:t>
            </a:fld>
            <a:endParaRPr lang="en-US" smtClean="0"/>
          </a:p>
        </p:txBody>
      </p:sp>
      <p:sp>
        <p:nvSpPr>
          <p:cNvPr id="39939" name="Rectangle 2"/>
          <p:cNvSpPr>
            <a:spLocks noGrp="1" noChangeArrowheads="1"/>
          </p:cNvSpPr>
          <p:nvPr>
            <p:ph type="title"/>
          </p:nvPr>
        </p:nvSpPr>
        <p:spPr/>
        <p:txBody>
          <a:bodyPr/>
          <a:lstStyle/>
          <a:p>
            <a:pPr eaLnBrk="1" hangingPunct="1"/>
            <a:r>
              <a:rPr lang="en-US" smtClean="0"/>
              <a:t>Introductions</a:t>
            </a:r>
          </a:p>
        </p:txBody>
      </p:sp>
      <p:sp>
        <p:nvSpPr>
          <p:cNvPr id="39940" name="Rectangle 3"/>
          <p:cNvSpPr>
            <a:spLocks noGrp="1" noChangeArrowheads="1"/>
          </p:cNvSpPr>
          <p:nvPr>
            <p:ph type="body" idx="1"/>
          </p:nvPr>
        </p:nvSpPr>
        <p:spPr/>
        <p:txBody>
          <a:bodyPr/>
          <a:lstStyle/>
          <a:p>
            <a:pPr eaLnBrk="1" hangingPunct="1"/>
            <a:r>
              <a:rPr lang="en-US" smtClean="0"/>
              <a:t>Country, City, Languages you speak</a:t>
            </a:r>
          </a:p>
          <a:p>
            <a:pPr eaLnBrk="1" hangingPunct="1"/>
            <a:r>
              <a:rPr lang="en-US" smtClean="0"/>
              <a:t>Main discipline of training</a:t>
            </a:r>
          </a:p>
          <a:p>
            <a:pPr eaLnBrk="1" hangingPunct="1"/>
            <a:r>
              <a:rPr lang="en-US" smtClean="0"/>
              <a:t># of digital libraries (DLs) used: list</a:t>
            </a:r>
          </a:p>
          <a:p>
            <a:pPr eaLnBrk="1" hangingPunct="1"/>
            <a:r>
              <a:rPr lang="en-US" smtClean="0"/>
              <a:t># of DL conferences attended? JCDLs?</a:t>
            </a:r>
          </a:p>
          <a:p>
            <a:pPr eaLnBrk="1" hangingPunct="1"/>
            <a:r>
              <a:rPr lang="en-US" smtClean="0"/>
              <a:t>Other activities at conference</a:t>
            </a:r>
          </a:p>
          <a:p>
            <a:pPr eaLnBrk="1" hangingPunct="1"/>
            <a:r>
              <a:rPr lang="en-US" smtClean="0"/>
              <a:t>Why taking this course</a:t>
            </a:r>
          </a:p>
          <a:p>
            <a:pPr eaLnBrk="1" hangingPunct="1"/>
            <a:r>
              <a:rPr lang="en-US" smtClean="0"/>
              <a:t>Goals for today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p:spPr>
        <p:txBody>
          <a:bodyPr/>
          <a:lstStyle/>
          <a:p>
            <a:fld id="{73E776F7-218C-4A24-81BF-295AF00408E3}" type="slidenum">
              <a:rPr lang="en-US" smtClean="0"/>
              <a:pPr/>
              <a:t>80</a:t>
            </a:fld>
            <a:endParaRPr lang="en-US" smtClean="0"/>
          </a:p>
        </p:txBody>
      </p:sp>
      <p:sp>
        <p:nvSpPr>
          <p:cNvPr id="101379" name="Rectangle 2"/>
          <p:cNvSpPr>
            <a:spLocks noGrp="1" noChangeArrowheads="1"/>
          </p:cNvSpPr>
          <p:nvPr>
            <p:ph type="title"/>
          </p:nvPr>
        </p:nvSpPr>
        <p:spPr/>
        <p:txBody>
          <a:bodyPr/>
          <a:lstStyle/>
          <a:p>
            <a:pPr eaLnBrk="1" hangingPunct="1"/>
            <a:r>
              <a:rPr lang="en-US" smtClean="0"/>
              <a:t>Outline</a:t>
            </a:r>
          </a:p>
        </p:txBody>
      </p:sp>
      <p:sp>
        <p:nvSpPr>
          <p:cNvPr id="10138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b="1" u="sng"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81</a:t>
            </a:fld>
            <a:endParaRPr lang="en-US" smtClean="0"/>
          </a:p>
        </p:txBody>
      </p:sp>
      <p:sp>
        <p:nvSpPr>
          <p:cNvPr id="102403" name="Rectangle 2"/>
          <p:cNvSpPr>
            <a:spLocks noGrp="1" noChangeArrowheads="1"/>
          </p:cNvSpPr>
          <p:nvPr>
            <p:ph type="title"/>
          </p:nvPr>
        </p:nvSpPr>
        <p:spPr/>
        <p:txBody>
          <a:bodyPr/>
          <a:lstStyle/>
          <a:p>
            <a:pPr eaLnBrk="1" hangingPunct="1"/>
            <a:r>
              <a:rPr lang="en-US" smtClean="0"/>
              <a:t>Chapter 2 Overview</a:t>
            </a:r>
          </a:p>
        </p:txBody>
      </p:sp>
      <p:sp>
        <p:nvSpPr>
          <p:cNvPr id="102404" name="Rectangle 3"/>
          <p:cNvSpPr>
            <a:spLocks noGrp="1" noChangeArrowheads="1"/>
          </p:cNvSpPr>
          <p:nvPr>
            <p:ph type="body" idx="1"/>
          </p:nvPr>
        </p:nvSpPr>
        <p:spPr/>
        <p:txBody>
          <a:bodyPr/>
          <a:lstStyle/>
          <a:p>
            <a:pPr eaLnBrk="1" hangingPunct="1">
              <a:lnSpc>
                <a:spcPct val="80000"/>
              </a:lnSpc>
            </a:pPr>
            <a:r>
              <a:rPr lang="en-US" sz="2000" smtClean="0"/>
              <a:t>Multiple media types and representation</a:t>
            </a:r>
          </a:p>
          <a:p>
            <a:pPr lvl="1" eaLnBrk="1" hangingPunct="1">
              <a:lnSpc>
                <a:spcPct val="80000"/>
              </a:lnSpc>
            </a:pPr>
            <a:r>
              <a:rPr lang="en-US" sz="1800" smtClean="0"/>
              <a:t>See ch. 4 for IR (except some here for non-text)</a:t>
            </a:r>
          </a:p>
          <a:p>
            <a:pPr lvl="1" eaLnBrk="1" hangingPunct="1">
              <a:lnSpc>
                <a:spcPct val="80000"/>
              </a:lnSpc>
            </a:pPr>
            <a:r>
              <a:rPr lang="en-US" sz="1800" smtClean="0"/>
              <a:t>Standards for each, and for some combinations</a:t>
            </a:r>
          </a:p>
          <a:p>
            <a:pPr eaLnBrk="1" hangingPunct="1">
              <a:lnSpc>
                <a:spcPct val="80000"/>
              </a:lnSpc>
            </a:pPr>
            <a:r>
              <a:rPr lang="en-US" sz="2000" smtClean="0"/>
              <a:t>Text</a:t>
            </a:r>
          </a:p>
          <a:p>
            <a:pPr lvl="1" eaLnBrk="1" hangingPunct="1">
              <a:lnSpc>
                <a:spcPct val="80000"/>
              </a:lnSpc>
            </a:pPr>
            <a:r>
              <a:rPr lang="en-US" sz="1800" smtClean="0"/>
              <a:t>Character strings, encoding (Unicode)</a:t>
            </a:r>
          </a:p>
          <a:p>
            <a:pPr lvl="1" eaLnBrk="1" hangingPunct="1">
              <a:lnSpc>
                <a:spcPct val="80000"/>
              </a:lnSpc>
            </a:pPr>
            <a:r>
              <a:rPr lang="en-US" sz="1800" smtClean="0"/>
              <a:t>Morphology -&gt; Stemming</a:t>
            </a:r>
          </a:p>
          <a:p>
            <a:pPr lvl="1" eaLnBrk="1" hangingPunct="1">
              <a:lnSpc>
                <a:spcPct val="80000"/>
              </a:lnSpc>
            </a:pPr>
            <a:r>
              <a:rPr lang="en-US" sz="1800" smtClean="0"/>
              <a:t>Syntax, semantics -&gt; stop words</a:t>
            </a:r>
          </a:p>
          <a:p>
            <a:pPr lvl="1" eaLnBrk="1" hangingPunct="1">
              <a:lnSpc>
                <a:spcPct val="80000"/>
              </a:lnSpc>
            </a:pPr>
            <a:r>
              <a:rPr lang="en-US" sz="1800" smtClean="0"/>
              <a:t>** POS tagging, phrases</a:t>
            </a:r>
          </a:p>
          <a:p>
            <a:pPr eaLnBrk="1" hangingPunct="1">
              <a:lnSpc>
                <a:spcPct val="80000"/>
              </a:lnSpc>
            </a:pPr>
            <a:r>
              <a:rPr lang="en-US" sz="2000" smtClean="0"/>
              <a:t>Images, Audio, Video, Graphics, Animation</a:t>
            </a:r>
          </a:p>
          <a:p>
            <a:pPr lvl="1" eaLnBrk="1" hangingPunct="1">
              <a:lnSpc>
                <a:spcPct val="80000"/>
              </a:lnSpc>
            </a:pPr>
            <a:r>
              <a:rPr lang="en-US" sz="1800" smtClean="0"/>
              <a:t>Capture, digitization, representation</a:t>
            </a:r>
          </a:p>
          <a:p>
            <a:pPr lvl="1" eaLnBrk="1" hangingPunct="1">
              <a:lnSpc>
                <a:spcPct val="80000"/>
              </a:lnSpc>
            </a:pPr>
            <a:r>
              <a:rPr lang="en-US" sz="1800" smtClean="0"/>
              <a:t>CBIR for each</a:t>
            </a:r>
          </a:p>
          <a:p>
            <a:pPr eaLnBrk="1" hangingPunct="1">
              <a:lnSpc>
                <a:spcPct val="80000"/>
              </a:lnSpc>
            </a:pPr>
            <a:r>
              <a:rPr lang="en-US" sz="2000" smtClean="0"/>
              <a:t>** Compression, processing, analysis</a:t>
            </a:r>
          </a:p>
          <a:p>
            <a:pPr eaLnBrk="1" hangingPunct="1">
              <a:lnSpc>
                <a:spcPct val="80000"/>
              </a:lnSpc>
            </a:pPr>
            <a:r>
              <a:rPr lang="en-US" sz="2000" smtClean="0"/>
              <a:t>**Synchronization, rendering, presentation, interchange</a:t>
            </a:r>
          </a:p>
          <a:p>
            <a:pPr lvl="1" eaLnBrk="1" hangingPunct="1">
              <a:lnSpc>
                <a:spcPct val="80000"/>
              </a:lnSpc>
            </a:pPr>
            <a:r>
              <a:rPr lang="en-US" sz="1800" smtClean="0"/>
              <a:t>RealVideo, SMIL, QoS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82</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p:oleObj spid="_x0000_s13314" r:id="rId9" imgW="504825" imgH="296863" progId="MS_ClipArt_Gallery">
                <p:embed/>
              </p:oleObj>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0"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1"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p:oleObj spid="_x0000_s13315" r:id="rId12" imgW="696913" imgH="411163" progId="MS_ClipArt_Gallery">
                  <p:embed/>
                </p:oleObj>
              </a:graphicData>
            </a:graphic>
          </p:graphicFrame>
          <p:pic>
            <p:nvPicPr>
              <p:cNvPr id="13338" name="Picture 61" descr="teleman"/>
              <p:cNvPicPr>
                <a:picLocks noChangeAspect="1" noChangeArrowheads="1"/>
              </p:cNvPicPr>
              <p:nvPr/>
            </p:nvPicPr>
            <p:blipFill>
              <a:blip r:embed="rId13"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4"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83</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smtClean="0"/>
              <a:t>Structured Video Browser</a:t>
            </a:r>
            <a:br>
              <a:rPr lang="en-US" sz="3600" smtClean="0"/>
            </a:br>
            <a:r>
              <a:rPr lang="en-US" sz="2000" smtClean="0"/>
              <a:t>(making video into hypermedia)</a:t>
            </a:r>
            <a:br>
              <a:rPr lang="en-US" sz="2000" smtClean="0"/>
            </a:br>
            <a:r>
              <a:rPr lang="en-US" sz="2000" smtClean="0"/>
              <a:t> </a:t>
            </a:r>
            <a:r>
              <a:rPr lang="en-US" sz="3200" smtClean="0"/>
              <a:t>www.learn.umd.edu</a:t>
            </a:r>
          </a:p>
        </p:txBody>
      </p:sp>
      <p:sp>
        <p:nvSpPr>
          <p:cNvPr id="103428" name="Rectangle 3"/>
          <p:cNvSpPr>
            <a:spLocks noGrp="1" noChangeArrowheads="1"/>
          </p:cNvSpPr>
          <p:nvPr>
            <p:ph type="body" idx="1"/>
          </p:nvPr>
        </p:nvSpPr>
        <p:spPr>
          <a:xfrm>
            <a:off x="152400" y="2514600"/>
            <a:ext cx="7772400" cy="4114800"/>
          </a:xfrm>
        </p:spPr>
        <p:txBody>
          <a:bodyPr/>
          <a:lstStyle/>
          <a:p>
            <a:pPr eaLnBrk="1" hangingPunct="1"/>
            <a:r>
              <a:rPr lang="en-US" sz="2800" smtClean="0"/>
              <a:t>IBrowse</a:t>
            </a:r>
          </a:p>
          <a:p>
            <a:pPr eaLnBrk="1" hangingPunct="1"/>
            <a:endParaRPr lang="en-US" sz="2800" smtClean="0"/>
          </a:p>
          <a:p>
            <a:pPr eaLnBrk="1" hangingPunct="1"/>
            <a:endParaRPr lang="en-US" sz="2800" smtClean="0"/>
          </a:p>
          <a:p>
            <a:pPr eaLnBrk="1" hangingPunct="1">
              <a:buFontTx/>
              <a:buNone/>
            </a:pPr>
            <a:endParaRPr lang="en-US" sz="2800" smtClean="0"/>
          </a:p>
          <a:p>
            <a:pPr eaLnBrk="1" hangingPunct="1"/>
            <a:endParaRPr lang="en-US" sz="2800" smtClean="0"/>
          </a:p>
          <a:p>
            <a:pPr eaLnBrk="1" hangingPunct="1"/>
            <a:endParaRPr lang="en-US" sz="2800" smtClean="0"/>
          </a:p>
          <a:p>
            <a:pPr eaLnBrk="1" hangingPunct="1"/>
            <a:r>
              <a:rPr lang="en-US" sz="2800" smtClean="0"/>
              <a:t>Expository multimedia</a:t>
            </a:r>
          </a:p>
          <a:p>
            <a:pPr eaLnBrk="1" hangingPunct="1"/>
            <a:r>
              <a:rPr lang="en-US" sz="280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84</a:t>
            </a:fld>
            <a:endParaRPr lang="en-US" smtClean="0"/>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85</a:t>
            </a:fld>
            <a:endParaRPr lang="en-US" smtClean="0"/>
          </a:p>
        </p:txBody>
      </p:sp>
      <p:sp>
        <p:nvSpPr>
          <p:cNvPr id="105475" name="Rectangle 2"/>
          <p:cNvSpPr>
            <a:spLocks noGrp="1" noChangeArrowheads="1"/>
          </p:cNvSpPr>
          <p:nvPr>
            <p:ph type="title"/>
          </p:nvPr>
        </p:nvSpPr>
        <p:spPr/>
        <p:txBody>
          <a:bodyPr/>
          <a:lstStyle/>
          <a:p>
            <a:pPr eaLnBrk="1" hangingPunct="1"/>
            <a:r>
              <a:rPr lang="en-US" smtClean="0">
                <a:solidFill>
                  <a:srgbClr val="FF0000"/>
                </a:solidFill>
              </a:rPr>
              <a:t>Tides in Early Texas History – Stephen F. Austin University</a:t>
            </a:r>
            <a:r>
              <a:rPr lang="en-US" smtClean="0"/>
              <a:t> </a:t>
            </a:r>
          </a:p>
        </p:txBody>
      </p:sp>
      <p:sp>
        <p:nvSpPr>
          <p:cNvPr id="105476" name="Rectangle 3"/>
          <p:cNvSpPr>
            <a:spLocks noGrp="1" noChangeArrowheads="1"/>
          </p:cNvSpPr>
          <p:nvPr>
            <p:ph type="body" idx="1"/>
          </p:nvPr>
        </p:nvSpPr>
        <p:spPr/>
        <p:txBody>
          <a:bodyPr/>
          <a:lstStyle/>
          <a:p>
            <a:pPr eaLnBrk="1" hangingPunct="1"/>
            <a:endParaRPr lang="en-US" smtClean="0"/>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p:cNvSpPr>
            <a:spLocks noGrp="1"/>
          </p:cNvSpPr>
          <p:nvPr>
            <p:ph type="sldNum" sz="quarter" idx="12"/>
          </p:nvPr>
        </p:nvSpPr>
        <p:spPr>
          <a:noFill/>
        </p:spPr>
        <p:txBody>
          <a:bodyPr/>
          <a:lstStyle/>
          <a:p>
            <a:fld id="{FDAF5861-E690-498A-A9EF-0D4D77EAE377}" type="slidenum">
              <a:rPr lang="en-US" smtClean="0"/>
              <a:pPr/>
              <a:t>86</a:t>
            </a:fld>
            <a:endParaRPr lang="en-US" smtClean="0"/>
          </a:p>
        </p:txBody>
      </p:sp>
      <p:pic>
        <p:nvPicPr>
          <p:cNvPr id="106499" name="Picture 2"/>
          <p:cNvPicPr>
            <a:picLocks noChangeAspect="1" noChangeArrowheads="1"/>
          </p:cNvPicPr>
          <p:nvPr/>
        </p:nvPicPr>
        <p:blipFill>
          <a:blip r:embed="rId3" cstate="print"/>
          <a:srcRect/>
          <a:stretch>
            <a:fillRect/>
          </a:stretch>
        </p:blipFill>
        <p:spPr bwMode="auto">
          <a:xfrm>
            <a:off x="4724400" y="1143000"/>
            <a:ext cx="4191000" cy="4237038"/>
          </a:xfrm>
          <a:prstGeom prst="rect">
            <a:avLst/>
          </a:prstGeom>
          <a:noFill/>
          <a:ln w="9525">
            <a:noFill/>
            <a:miter lim="800000"/>
            <a:headEnd/>
            <a:tailEnd/>
          </a:ln>
        </p:spPr>
      </p:pic>
      <p:sp>
        <p:nvSpPr>
          <p:cNvPr id="106500" name="Rectangle 3"/>
          <p:cNvSpPr>
            <a:spLocks noGrp="1" noChangeArrowheads="1"/>
          </p:cNvSpPr>
          <p:nvPr>
            <p:ph type="title"/>
          </p:nvPr>
        </p:nvSpPr>
        <p:spPr>
          <a:xfrm>
            <a:off x="-457200" y="0"/>
            <a:ext cx="7772400" cy="1143000"/>
          </a:xfrm>
        </p:spPr>
        <p:txBody>
          <a:bodyPr/>
          <a:lstStyle/>
          <a:p>
            <a:pPr eaLnBrk="1" hangingPunct="1"/>
            <a:r>
              <a:rPr lang="en-US" smtClean="0">
                <a:solidFill>
                  <a:srgbClr val="FF0000"/>
                </a:solidFill>
              </a:rPr>
              <a:t>VITAL Web Portal</a:t>
            </a:r>
          </a:p>
        </p:txBody>
      </p:sp>
      <p:sp>
        <p:nvSpPr>
          <p:cNvPr id="106501" name="Rectangle 4"/>
          <p:cNvSpPr>
            <a:spLocks noGrp="1" noChangeArrowheads="1"/>
          </p:cNvSpPr>
          <p:nvPr>
            <p:ph type="body" idx="1"/>
          </p:nvPr>
        </p:nvSpPr>
        <p:spPr/>
        <p:txBody>
          <a:bodyPr/>
          <a:lstStyle/>
          <a:p>
            <a:pPr eaLnBrk="1" hangingPunct="1"/>
            <a:endParaRPr lang="en-US" smtClean="0"/>
          </a:p>
        </p:txBody>
      </p:sp>
      <p:sp>
        <p:nvSpPr>
          <p:cNvPr id="106502" name="Text Box 5"/>
          <p:cNvSpPr txBox="1">
            <a:spLocks noChangeArrowheads="1"/>
          </p:cNvSpPr>
          <p:nvPr/>
        </p:nvSpPr>
        <p:spPr bwMode="auto">
          <a:xfrm>
            <a:off x="4953000" y="5486400"/>
            <a:ext cx="3657600" cy="11652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Institutions have considerable flexibility in the way they present their collections – the examples here show two different  approaches to presenting EAD (Encoded Archival Description) metadata objects</a:t>
            </a:r>
          </a:p>
        </p:txBody>
      </p:sp>
      <p:pic>
        <p:nvPicPr>
          <p:cNvPr id="106503" name="Picture 6"/>
          <p:cNvPicPr>
            <a:picLocks noChangeAspect="1" noChangeArrowheads="1"/>
          </p:cNvPicPr>
          <p:nvPr/>
        </p:nvPicPr>
        <p:blipFill>
          <a:blip r:embed="rId4" cstate="print"/>
          <a:srcRect/>
          <a:stretch>
            <a:fillRect/>
          </a:stretch>
        </p:blipFill>
        <p:spPr bwMode="auto">
          <a:xfrm>
            <a:off x="561975" y="1143000"/>
            <a:ext cx="3857625" cy="4267200"/>
          </a:xfrm>
          <a:prstGeom prst="rect">
            <a:avLst/>
          </a:prstGeom>
          <a:noFill/>
          <a:ln w="9525">
            <a:noFill/>
            <a:miter lim="800000"/>
            <a:headEnd/>
            <a:tailEnd/>
          </a:ln>
        </p:spPr>
      </p:pic>
      <p:sp>
        <p:nvSpPr>
          <p:cNvPr id="106504" name="Text Box 7"/>
          <p:cNvSpPr txBox="1">
            <a:spLocks noChangeArrowheads="1"/>
          </p:cNvSpPr>
          <p:nvPr/>
        </p:nvSpPr>
        <p:spPr bwMode="auto">
          <a:xfrm>
            <a:off x="838200" y="5486400"/>
            <a:ext cx="3124200" cy="11652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Clicking on the thumbnail image from this screen will launch the VITAL Hi-Res Image Navigator – a tool which provides for detailed examination of these wavelet compressed image files</a:t>
            </a:r>
          </a:p>
        </p:txBody>
      </p:sp>
      <p:pic>
        <p:nvPicPr>
          <p:cNvPr id="106505" name="Picture 8"/>
          <p:cNvPicPr>
            <a:picLocks noChangeAspect="1" noChangeArrowheads="1"/>
          </p:cNvPicPr>
          <p:nvPr/>
        </p:nvPicPr>
        <p:blipFill>
          <a:blip r:embed="rId5" cstate="print"/>
          <a:srcRect/>
          <a:stretch>
            <a:fillRect/>
          </a:stretch>
        </p:blipFill>
        <p:spPr bwMode="auto">
          <a:xfrm>
            <a:off x="6400800" y="304800"/>
            <a:ext cx="2743200" cy="62547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p:spPr>
        <p:txBody>
          <a:bodyPr/>
          <a:lstStyle/>
          <a:p>
            <a:fld id="{51015551-B556-4780-A000-4F87E2AEED47}" type="slidenum">
              <a:rPr lang="en-US" smtClean="0"/>
              <a:pPr/>
              <a:t>87</a:t>
            </a:fld>
            <a:endParaRPr lang="en-US" smtClean="0"/>
          </a:p>
        </p:txBody>
      </p:sp>
      <p:sp>
        <p:nvSpPr>
          <p:cNvPr id="107523" name="Rectangle 2"/>
          <p:cNvSpPr>
            <a:spLocks noGrp="1" noChangeArrowheads="1"/>
          </p:cNvSpPr>
          <p:nvPr>
            <p:ph type="title"/>
          </p:nvPr>
        </p:nvSpPr>
        <p:spPr>
          <a:xfrm>
            <a:off x="609600" y="76200"/>
            <a:ext cx="7772400" cy="1143000"/>
          </a:xfrm>
        </p:spPr>
        <p:txBody>
          <a:bodyPr/>
          <a:lstStyle/>
          <a:p>
            <a:pPr eaLnBrk="1" hangingPunct="1"/>
            <a:r>
              <a:rPr lang="en-US" smtClean="0">
                <a:solidFill>
                  <a:srgbClr val="FF0000"/>
                </a:solidFill>
              </a:rPr>
              <a:t>VITAL Web Portal</a:t>
            </a:r>
          </a:p>
        </p:txBody>
      </p:sp>
      <p:sp>
        <p:nvSpPr>
          <p:cNvPr id="107524" name="Rectangle 3"/>
          <p:cNvSpPr>
            <a:spLocks noGrp="1" noChangeArrowheads="1"/>
          </p:cNvSpPr>
          <p:nvPr>
            <p:ph type="body" idx="1"/>
          </p:nvPr>
        </p:nvSpPr>
        <p:spPr/>
        <p:txBody>
          <a:bodyPr/>
          <a:lstStyle/>
          <a:p>
            <a:pPr eaLnBrk="1" hangingPunct="1"/>
            <a:endParaRPr lang="en-US" smtClean="0"/>
          </a:p>
        </p:txBody>
      </p:sp>
      <p:pic>
        <p:nvPicPr>
          <p:cNvPr id="107525" name="Picture 4"/>
          <p:cNvPicPr>
            <a:picLocks noChangeAspect="1" noChangeArrowheads="1"/>
          </p:cNvPicPr>
          <p:nvPr/>
        </p:nvPicPr>
        <p:blipFill>
          <a:blip r:embed="rId3" cstate="print"/>
          <a:srcRect/>
          <a:stretch>
            <a:fillRect/>
          </a:stretch>
        </p:blipFill>
        <p:spPr bwMode="auto">
          <a:xfrm>
            <a:off x="3962400" y="1143000"/>
            <a:ext cx="4186238" cy="3149600"/>
          </a:xfrm>
          <a:prstGeom prst="rect">
            <a:avLst/>
          </a:prstGeom>
          <a:noFill/>
          <a:ln w="9525">
            <a:noFill/>
            <a:miter lim="800000"/>
            <a:headEnd/>
            <a:tailEnd/>
          </a:ln>
        </p:spPr>
      </p:pic>
      <p:pic>
        <p:nvPicPr>
          <p:cNvPr id="107526" name="Picture 5"/>
          <p:cNvPicPr>
            <a:picLocks noChangeAspect="1" noChangeArrowheads="1"/>
          </p:cNvPicPr>
          <p:nvPr/>
        </p:nvPicPr>
        <p:blipFill>
          <a:blip r:embed="rId4" cstate="print"/>
          <a:srcRect/>
          <a:stretch>
            <a:fillRect/>
          </a:stretch>
        </p:blipFill>
        <p:spPr bwMode="auto">
          <a:xfrm>
            <a:off x="228600" y="1981200"/>
            <a:ext cx="4724400" cy="4114800"/>
          </a:xfrm>
          <a:prstGeom prst="rect">
            <a:avLst/>
          </a:prstGeom>
          <a:noFill/>
          <a:ln w="9525">
            <a:noFill/>
            <a:miter lim="800000"/>
            <a:headEnd/>
            <a:tailEnd/>
          </a:ln>
        </p:spPr>
      </p:pic>
      <p:sp>
        <p:nvSpPr>
          <p:cNvPr id="107527" name="Text Box 6"/>
          <p:cNvSpPr txBox="1">
            <a:spLocks noChangeArrowheads="1"/>
          </p:cNvSpPr>
          <p:nvPr/>
        </p:nvSpPr>
        <p:spPr bwMode="auto">
          <a:xfrm>
            <a:off x="5334000" y="4549775"/>
            <a:ext cx="3124200" cy="11652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MrSID and JPEG2000 wavelet compressed images can be stored in the repository and displayed to the user via the integrated VITAL Hi-Res Image Navigator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88</a:t>
            </a:fld>
            <a:endParaRPr lang="en-US" smtClean="0"/>
          </a:p>
        </p:txBody>
      </p:sp>
      <p:sp>
        <p:nvSpPr>
          <p:cNvPr id="14341"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The AMICO Library™</a:t>
            </a:r>
          </a:p>
        </p:txBody>
      </p:sp>
      <p:sp>
        <p:nvSpPr>
          <p:cNvPr id="14342" name="Rectangle 3"/>
          <p:cNvSpPr>
            <a:spLocks noGrp="1" noChangeArrowheads="1"/>
          </p:cNvSpPr>
          <p:nvPr>
            <p:ph type="body" idx="1"/>
          </p:nvPr>
        </p:nvSpPr>
        <p:spPr/>
        <p:txBody>
          <a:bodyPr/>
          <a:lstStyle/>
          <a:p>
            <a:pPr eaLnBrk="1" hangingPunct="1"/>
            <a:endParaRPr lang="en-US" smtClean="0"/>
          </a:p>
        </p:txBody>
      </p:sp>
      <p:graphicFrame>
        <p:nvGraphicFramePr>
          <p:cNvPr id="14338" name="Object 4">
            <a:hlinkClick r:id="rId4"/>
          </p:cNvPr>
          <p:cNvGraphicFramePr>
            <a:graphicFrameLocks noChangeAspect="1"/>
          </p:cNvGraphicFramePr>
          <p:nvPr/>
        </p:nvGraphicFramePr>
        <p:xfrm>
          <a:off x="1249363" y="1141413"/>
          <a:ext cx="6645275" cy="4575175"/>
        </p:xfrm>
        <a:graphic>
          <a:graphicData uri="http://schemas.openxmlformats.org/presentationml/2006/ole">
            <p:oleObj spid="_x0000_s14338" name="Image" r:id="rId5" imgW="6645958" imgH="4574656" progId="Photoshop.Image.5">
              <p:embed/>
            </p:oleObj>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p:oleObj spid="_x0000_s14339" name="Image" r:id="rId6" imgW="4396753" imgH="2744794" progId="Photoshop.Image.5">
              <p:embed/>
            </p:oleObj>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89</a:t>
            </a:fld>
            <a:endParaRPr lang="en-US" smtClean="0"/>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VITAL Web Portal</a:t>
            </a:r>
          </a:p>
        </p:txBody>
      </p:sp>
      <p:sp>
        <p:nvSpPr>
          <p:cNvPr id="108548" name="Rectangle 3"/>
          <p:cNvSpPr>
            <a:spLocks noGrp="1" noChangeArrowheads="1"/>
          </p:cNvSpPr>
          <p:nvPr>
            <p:ph type="body" idx="1"/>
          </p:nvPr>
        </p:nvSpPr>
        <p:spPr/>
        <p:txBody>
          <a:bodyPr/>
          <a:lstStyle/>
          <a:p>
            <a:pPr eaLnBrk="1" hangingPunct="1"/>
            <a:endParaRPr lang="en-US" smtClean="0"/>
          </a:p>
        </p:txBody>
      </p:sp>
      <p:sp>
        <p:nvSpPr>
          <p:cNvPr id="108549" name="Text Box 4"/>
          <p:cNvSpPr txBox="1">
            <a:spLocks noChangeArrowheads="1"/>
          </p:cNvSpPr>
          <p:nvPr/>
        </p:nvSpPr>
        <p:spPr bwMode="auto">
          <a:xfrm>
            <a:off x="5410200" y="1066800"/>
            <a:ext cx="2819400" cy="3143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9</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smtClean="0"/>
              <a:t>Conferences</a:t>
            </a:r>
          </a:p>
          <a:p>
            <a:pPr lvl="1" eaLnBrk="1" hangingPunct="1">
              <a:lnSpc>
                <a:spcPct val="90000"/>
              </a:lnSpc>
            </a:pPr>
            <a:r>
              <a:rPr lang="en-US" sz="2400" dirty="0" smtClean="0"/>
              <a:t>ECDL: </a:t>
            </a:r>
            <a:r>
              <a:rPr lang="en-US" sz="2400" dirty="0" smtClean="0"/>
              <a:t>www.ecdl2010.eu</a:t>
            </a:r>
            <a:endParaRPr lang="en-US" sz="2400" dirty="0" smtClean="0"/>
          </a:p>
          <a:p>
            <a:pPr lvl="1" eaLnBrk="1" hangingPunct="1">
              <a:lnSpc>
                <a:spcPct val="90000"/>
              </a:lnSpc>
            </a:pPr>
            <a:r>
              <a:rPr lang="en-US" sz="2400" dirty="0" smtClean="0"/>
              <a:t>ICADL: www.icadl.org</a:t>
            </a:r>
          </a:p>
          <a:p>
            <a:pPr lvl="1" eaLnBrk="1" hangingPunct="1">
              <a:lnSpc>
                <a:spcPct val="90000"/>
              </a:lnSpc>
            </a:pPr>
            <a:r>
              <a:rPr lang="en-US" sz="2400" dirty="0" smtClean="0"/>
              <a:t>JCDL: </a:t>
            </a:r>
            <a:r>
              <a:rPr lang="en-US" sz="2400" dirty="0" smtClean="0"/>
              <a:t>www.jcdl2010.org</a:t>
            </a:r>
            <a:endParaRPr lang="en-US" sz="2400" dirty="0" smtClean="0"/>
          </a:p>
          <a:p>
            <a:pPr eaLnBrk="1" hangingPunct="1">
              <a:lnSpc>
                <a:spcPct val="90000"/>
              </a:lnSpc>
            </a:pPr>
            <a:r>
              <a:rPr lang="en-US" sz="2400" b="1" dirty="0" smtClean="0"/>
              <a:t>Associations</a:t>
            </a:r>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err="1" smtClean="0"/>
              <a:t>NSF</a:t>
            </a:r>
            <a:r>
              <a:rPr lang="en-US" sz="2400" dirty="0" err="1" smtClean="0"/>
              <a:t>:http</a:t>
            </a:r>
            <a:r>
              <a:rPr lang="en-US" sz="2400" dirty="0" smtClean="0"/>
              <a:t>://</a:t>
            </a:r>
            <a:r>
              <a:rPr lang="en-US" sz="2400" dirty="0" err="1" smtClean="0"/>
              <a:t>web.archive.org</a:t>
            </a:r>
            <a:r>
              <a:rPr lang="en-US" sz="2400" dirty="0" smtClean="0"/>
              <a:t>/web/20080130072311/, http</a:t>
            </a:r>
            <a:r>
              <a:rPr lang="en-US" sz="2400" dirty="0" smtClean="0"/>
              <a:t>://www.dli2.nsf.gov/</a:t>
            </a:r>
          </a:p>
          <a:p>
            <a:pPr eaLnBrk="1" hangingPunct="1">
              <a:lnSpc>
                <a:spcPct val="90000"/>
              </a:lnSpc>
            </a:pPr>
            <a:r>
              <a:rPr lang="en-US" sz="2400" b="1" dirty="0" smtClean="0"/>
              <a:t>Labs</a:t>
            </a:r>
            <a:r>
              <a:rPr lang="en-US" sz="2400" dirty="0" smtClean="0"/>
              <a:t>: VT: www.dlib.vt.edu, http://ei.cs.vt.edu/~dlib/ (old)</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90</a:t>
            </a:fld>
            <a:endParaRPr lang="en-US" smtClean="0"/>
          </a:p>
        </p:txBody>
      </p:sp>
      <p:sp>
        <p:nvSpPr>
          <p:cNvPr id="15364" name="Rectangle 2"/>
          <p:cNvSpPr>
            <a:spLocks noGrp="1" noChangeArrowheads="1"/>
          </p:cNvSpPr>
          <p:nvPr>
            <p:ph type="title"/>
          </p:nvPr>
        </p:nvSpPr>
        <p:spPr/>
        <p:txBody>
          <a:bodyPr/>
          <a:lstStyle/>
          <a:p>
            <a:pPr eaLnBrk="1" hangingPunct="1"/>
            <a:r>
              <a:rPr lang="en-US" smtClean="0">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smtClean="0"/>
              <a:t>The Fedora™ package</a:t>
            </a:r>
          </a:p>
          <a:p>
            <a:pPr lvl="1" eaLnBrk="1" hangingPunct="1">
              <a:buClr>
                <a:schemeClr val="tx2"/>
              </a:buClr>
              <a:buFont typeface="Wingdings" pitchFamily="2" charset="2"/>
              <a:buChar char="Ø"/>
            </a:pPr>
            <a:r>
              <a:rPr lang="en-US" smtClean="0"/>
              <a:t>Fedora™ open source software (free)</a:t>
            </a:r>
          </a:p>
          <a:p>
            <a:pPr lvl="1" eaLnBrk="1" hangingPunct="1">
              <a:buClr>
                <a:schemeClr val="tx2"/>
              </a:buClr>
              <a:buFont typeface="Wingdings" pitchFamily="2" charset="2"/>
              <a:buChar char="Ø"/>
            </a:pPr>
            <a:r>
              <a:rPr lang="en-US" smtClean="0"/>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p:oleObj spid="_x0000_s15362" name="Image" r:id="rId4" imgW="3659725" imgH="2376280" progId="Photoshop.Image.5">
              <p:embed/>
            </p:oleObj>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91</a:t>
            </a:fld>
            <a:endParaRPr lang="en-US" smtClean="0"/>
          </a:p>
        </p:txBody>
      </p:sp>
      <p:sp>
        <p:nvSpPr>
          <p:cNvPr id="109571" name="Rectangle 2"/>
          <p:cNvSpPr>
            <a:spLocks noGrp="1" noChangeArrowheads="1"/>
          </p:cNvSpPr>
          <p:nvPr>
            <p:ph type="title"/>
          </p:nvPr>
        </p:nvSpPr>
        <p:spPr/>
        <p:txBody>
          <a:bodyPr/>
          <a:lstStyle/>
          <a:p>
            <a:pPr eaLnBrk="1" hangingPunct="1"/>
            <a:r>
              <a:rPr lang="en-US" smtClean="0"/>
              <a:t>Collaborative Research: Torres</a:t>
            </a:r>
          </a:p>
        </p:txBody>
      </p:sp>
      <p:sp>
        <p:nvSpPr>
          <p:cNvPr id="109572" name="Rectangle 3"/>
          <p:cNvSpPr>
            <a:spLocks noGrp="1" noChangeArrowheads="1"/>
          </p:cNvSpPr>
          <p:nvPr>
            <p:ph type="body" idx="1"/>
          </p:nvPr>
        </p:nvSpPr>
        <p:spPr/>
        <p:txBody>
          <a:bodyPr/>
          <a:lstStyle/>
          <a:p>
            <a:pPr eaLnBrk="1" hangingPunct="1"/>
            <a:r>
              <a:rPr lang="en-US" smtClean="0"/>
              <a:t>Torres at UNICAMP, Brazil</a:t>
            </a:r>
          </a:p>
          <a:p>
            <a:pPr eaLnBrk="1" hangingPunct="1"/>
            <a:r>
              <a:rPr lang="en-US" smtClean="0"/>
              <a:t>Hallerman in Fisheries at VT</a:t>
            </a:r>
          </a:p>
          <a:p>
            <a:pPr eaLnBrk="1" hangingPunct="1"/>
            <a:r>
              <a:rPr lang="en-US" smtClean="0"/>
              <a:t>Funding by Microsoft Research</a:t>
            </a:r>
          </a:p>
          <a:p>
            <a:pPr eaLnBrk="1" hangingPunct="1"/>
            <a:r>
              <a:rPr lang="en-US" smtClean="0"/>
              <a:t>Search in collections of fish images</a:t>
            </a:r>
          </a:p>
          <a:p>
            <a:pPr eaLnBrk="1" hangingPunct="1"/>
            <a:r>
              <a:rPr lang="en-US" smtClean="0"/>
              <a:t>  using combination of</a:t>
            </a:r>
          </a:p>
          <a:p>
            <a:pPr eaLnBrk="1" hangingPunct="1"/>
            <a:r>
              <a:rPr lang="en-US" smtClean="0"/>
              <a:t>  image properties (CBIR) and</a:t>
            </a:r>
          </a:p>
          <a:p>
            <a:pPr eaLnBrk="1" hangingPunct="1"/>
            <a:r>
              <a:rPr lang="en-US" smtClean="0"/>
              <a:t>  textual descriptions</a:t>
            </a:r>
          </a:p>
          <a:p>
            <a:pPr eaLnBrk="1" hangingPunct="1"/>
            <a:r>
              <a:rPr lang="en-US" smtClean="0"/>
              <a:t>With superimposed information (Murthy, Delcambre, Cassel,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92</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93</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2"/>
          </p:nvPr>
        </p:nvSpPr>
        <p:spPr>
          <a:noFill/>
        </p:spPr>
        <p:txBody>
          <a:bodyPr/>
          <a:lstStyle/>
          <a:p>
            <a:fld id="{2EBBC431-1586-49B9-91B7-98F50BB7578F}" type="slidenum">
              <a:rPr lang="en-US" smtClean="0"/>
              <a:pPr/>
              <a:t>94</a:t>
            </a:fld>
            <a:endParaRPr lang="en-US" smtClean="0"/>
          </a:p>
        </p:txBody>
      </p:sp>
      <p:sp>
        <p:nvSpPr>
          <p:cNvPr id="112643" name="Rectangle 2"/>
          <p:cNvSpPr>
            <a:spLocks noGrp="1" noChangeArrowheads="1"/>
          </p:cNvSpPr>
          <p:nvPr>
            <p:ph type="title"/>
          </p:nvPr>
        </p:nvSpPr>
        <p:spPr/>
        <p:txBody>
          <a:bodyPr/>
          <a:lstStyle/>
          <a:p>
            <a:pPr eaLnBrk="1" hangingPunct="1"/>
            <a:r>
              <a:rPr lang="en-US" smtClean="0"/>
              <a:t>Outline</a:t>
            </a:r>
          </a:p>
        </p:txBody>
      </p:sp>
      <p:sp>
        <p:nvSpPr>
          <p:cNvPr id="112644"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b="1" u="sng"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95</a:t>
            </a:fld>
            <a:endParaRPr lang="en-US" smtClean="0"/>
          </a:p>
        </p:txBody>
      </p:sp>
      <p:sp>
        <p:nvSpPr>
          <p:cNvPr id="113667" name="Rectangle 2"/>
          <p:cNvSpPr>
            <a:spLocks noGrp="1" noChangeArrowheads="1"/>
          </p:cNvSpPr>
          <p:nvPr>
            <p:ph type="title"/>
          </p:nvPr>
        </p:nvSpPr>
        <p:spPr/>
        <p:txBody>
          <a:bodyPr/>
          <a:lstStyle/>
          <a:p>
            <a:pPr eaLnBrk="1" hangingPunct="1"/>
            <a:r>
              <a:rPr lang="en-US" smtClean="0"/>
              <a:t>Chapter 3 Overview</a:t>
            </a:r>
          </a:p>
        </p:txBody>
      </p:sp>
      <p:sp>
        <p:nvSpPr>
          <p:cNvPr id="113668"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400" dirty="0" smtClean="0"/>
              <a:t>Digital Objects</a:t>
            </a:r>
          </a:p>
          <a:p>
            <a:pPr lvl="1" eaLnBrk="1" hangingPunct="1">
              <a:lnSpc>
                <a:spcPct val="90000"/>
              </a:lnSpc>
            </a:pPr>
            <a:r>
              <a:rPr lang="en-US" sz="2000" dirty="0" smtClean="0"/>
              <a:t>Documents, digitization, packaging (</a:t>
            </a:r>
            <a:r>
              <a:rPr lang="en-US" sz="2000" dirty="0" smtClean="0"/>
              <a:t>METS, ORE, DCC), </a:t>
            </a:r>
            <a:r>
              <a:rPr lang="en-US" sz="2000" dirty="0" smtClean="0"/>
              <a:t>interchange, standards, format conversion</a:t>
            </a:r>
          </a:p>
          <a:p>
            <a:pPr lvl="1" eaLnBrk="1" hangingPunct="1">
              <a:lnSpc>
                <a:spcPct val="90000"/>
              </a:lnSpc>
            </a:pPr>
            <a:r>
              <a:rPr lang="en-US" sz="2000" dirty="0" smtClean="0"/>
              <a:t>Genre: plays, encyclopedia, dictionaries, educational resources: courses (e.g., syllabi) and lessons</a:t>
            </a:r>
          </a:p>
          <a:p>
            <a:pPr lvl="1" eaLnBrk="1" hangingPunct="1">
              <a:lnSpc>
                <a:spcPct val="90000"/>
              </a:lnSpc>
            </a:pPr>
            <a:r>
              <a:rPr lang="en-US" sz="2000" dirty="0" smtClean="0"/>
              <a:t>Structural organizations (books, chapters, sections), excerpts/spans (mark, superimposed info)</a:t>
            </a:r>
          </a:p>
          <a:p>
            <a:pPr eaLnBrk="1" hangingPunct="1">
              <a:lnSpc>
                <a:spcPct val="90000"/>
              </a:lnSpc>
            </a:pPr>
            <a:r>
              <a:rPr lang="en-US" sz="2400" dirty="0" smtClean="0"/>
              <a:t>Metadata: standards, markup</a:t>
            </a:r>
          </a:p>
          <a:p>
            <a:pPr eaLnBrk="1" hangingPunct="1">
              <a:lnSpc>
                <a:spcPct val="90000"/>
              </a:lnSpc>
            </a:pPr>
            <a:r>
              <a:rPr lang="en-US" sz="2400" dirty="0" smtClean="0"/>
              <a:t>Knowledge Structures &amp; Representations</a:t>
            </a:r>
          </a:p>
          <a:p>
            <a:pPr lvl="1" eaLnBrk="1" hangingPunct="1">
              <a:lnSpc>
                <a:spcPct val="90000"/>
              </a:lnSpc>
            </a:pPr>
            <a:r>
              <a:rPr lang="en-US" sz="2000" dirty="0" smtClean="0"/>
              <a:t>Databases, Schema, </a:t>
            </a:r>
            <a:r>
              <a:rPr lang="en-US" sz="2000" dirty="0" err="1" smtClean="0"/>
              <a:t>Ontologies</a:t>
            </a:r>
            <a:r>
              <a:rPr lang="en-US" sz="2000" dirty="0" smtClean="0"/>
              <a:t>, Thesauri, Lexicons, Authority files, Concept maps, Semantic networks</a:t>
            </a:r>
          </a:p>
          <a:p>
            <a:pPr eaLnBrk="1" hangingPunct="1">
              <a:lnSpc>
                <a:spcPct val="90000"/>
              </a:lnSpc>
            </a:pPr>
            <a:r>
              <a:rPr lang="en-US" sz="2400" dirty="0" smtClean="0"/>
              <a:t>Indexes</a:t>
            </a:r>
          </a:p>
          <a:p>
            <a:pPr lvl="1" eaLnBrk="1" hangingPunct="1">
              <a:lnSpc>
                <a:spcPct val="90000"/>
              </a:lnSpc>
            </a:pPr>
            <a:r>
              <a:rPr lang="en-US" sz="2000" dirty="0" smtClean="0"/>
              <a:t>Inverted files, signature files, R-trees, Quad trees, etc.</a:t>
            </a:r>
          </a:p>
          <a:p>
            <a:pPr eaLnBrk="1" hangingPunct="1">
              <a:lnSpc>
                <a:spcPct val="90000"/>
              </a:lnSpc>
            </a:pPr>
            <a:r>
              <a:rPr lang="en-US" sz="2400" dirty="0" smtClean="0"/>
              <a:t>Clusters &amp; Classification Schemes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96</a:t>
            </a:fld>
            <a:endParaRPr lang="en-US" smtClean="0"/>
          </a:p>
        </p:txBody>
      </p:sp>
      <p:sp>
        <p:nvSpPr>
          <p:cNvPr id="114691" name="Rectangle 2"/>
          <p:cNvSpPr>
            <a:spLocks noGrp="1" noChangeArrowheads="1"/>
          </p:cNvSpPr>
          <p:nvPr>
            <p:ph type="title"/>
          </p:nvPr>
        </p:nvSpPr>
        <p:spPr/>
        <p:txBody>
          <a:bodyPr/>
          <a:lstStyle/>
          <a:p>
            <a:pPr eaLnBrk="1" hangingPunct="1"/>
            <a:r>
              <a:rPr lang="en-US" smtClean="0"/>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97</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98</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smtClean="0"/>
              <a:t>MARC</a:t>
            </a:r>
          </a:p>
          <a:p>
            <a:pPr eaLnBrk="1" hangingPunct="1"/>
            <a:r>
              <a:rPr lang="en-US" smtClean="0"/>
              <a:t>Dublin Core</a:t>
            </a:r>
          </a:p>
          <a:p>
            <a:pPr eaLnBrk="1" hangingPunct="1"/>
            <a:r>
              <a:rPr lang="en-US" smtClean="0"/>
              <a:t>RDF</a:t>
            </a:r>
          </a:p>
          <a:p>
            <a:pPr eaLnBrk="1" hangingPunct="1"/>
            <a:r>
              <a:rPr lang="en-US" smtClean="0"/>
              <a:t>IMS</a:t>
            </a:r>
          </a:p>
          <a:p>
            <a:pPr eaLnBrk="1" hangingPunct="1"/>
            <a:r>
              <a:rPr lang="en-US" smtClean="0"/>
              <a:t>OAI (Open Archives Initiative), ORE</a:t>
            </a:r>
          </a:p>
          <a:p>
            <a:pPr eaLnBrk="1" hangingPunct="1"/>
            <a:r>
              <a:rPr lang="en-US" smtClean="0"/>
              <a:t>Crosswalks, mappings</a:t>
            </a:r>
          </a:p>
          <a:p>
            <a:pPr eaLnBrk="1" hangingPunct="1"/>
            <a:r>
              <a:rPr lang="en-US" smtClean="0"/>
              <a:t>Ontologies</a:t>
            </a:r>
          </a:p>
          <a:p>
            <a:pPr eaLnBrk="1" hangingPunct="1"/>
            <a:r>
              <a:rPr lang="en-US" smtClean="0"/>
              <a:t>Topics maps, concept maps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99</a:t>
            </a:fld>
            <a:endParaRPr lang="en-US" smtClean="0"/>
          </a:p>
        </p:txBody>
      </p:sp>
      <p:sp>
        <p:nvSpPr>
          <p:cNvPr id="117763" name="Rectangle 2"/>
          <p:cNvSpPr>
            <a:spLocks noGrp="1" noChangeArrowheads="1"/>
          </p:cNvSpPr>
          <p:nvPr>
            <p:ph type="title"/>
          </p:nvPr>
        </p:nvSpPr>
        <p:spPr/>
        <p:txBody>
          <a:bodyPr/>
          <a:lstStyle/>
          <a:p>
            <a:pPr eaLnBrk="1" hangingPunct="1"/>
            <a:r>
              <a:rPr lang="en-US" smtClean="0"/>
              <a:t>Complex to Simple</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13748</TotalTime>
  <Words>11303</Words>
  <Application>Microsoft Office PowerPoint</Application>
  <PresentationFormat>On-screen Show (4:3)</PresentationFormat>
  <Paragraphs>3203</Paragraphs>
  <Slides>298</Slides>
  <Notes>298</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11</vt:i4>
      </vt:variant>
      <vt:variant>
        <vt:lpstr>Slide Titles</vt:lpstr>
      </vt:variant>
      <vt:variant>
        <vt:i4>298</vt:i4>
      </vt:variant>
    </vt:vector>
  </HeadingPairs>
  <TitlesOfParts>
    <vt:vector size="327" baseType="lpstr">
      <vt:lpstr>Arial</vt:lpstr>
      <vt:lpstr>Times New Roman</vt:lpstr>
      <vt:lpstr>Garamond</vt:lpstr>
      <vt:lpstr>Geneva</vt:lpstr>
      <vt:lpstr>Tahoma</vt:lpstr>
      <vt:lpstr>Verdana</vt:lpstr>
      <vt:lpstr>Times New Roman (Hebrew)</vt:lpstr>
      <vt:lpstr>Times</vt:lpstr>
      <vt:lpstr>Comic Sans MS</vt:lpstr>
      <vt:lpstr>Gulim</vt:lpstr>
      <vt:lpstr>Monotype Sorts</vt:lpstr>
      <vt:lpstr>Impact</vt:lpstr>
      <vt:lpstr>Wingdings</vt:lpstr>
      <vt:lpstr>Courier New</vt:lpstr>
      <vt:lpstr>MS Mincho</vt:lpstr>
      <vt:lpstr>SimSun</vt:lpstr>
      <vt:lpstr>Symbol</vt:lpstr>
      <vt:lpstr>Default Design</vt:lpstr>
      <vt:lpstr>Microsoft Visio Drawing</vt:lpstr>
      <vt:lpstr>MS Organization Chart 2.0</vt:lpstr>
      <vt:lpstr>Microsoft PowerPoint Slide</vt:lpstr>
      <vt:lpstr>Bitmap Image</vt:lpstr>
      <vt:lpstr>Microsoft Clip Gallery</vt:lpstr>
      <vt:lpstr>Adobe Photoshop Image</vt:lpstr>
      <vt:lpstr>SmartDraw Drawing</vt:lpstr>
      <vt:lpstr>Microsoft Word Document</vt:lpstr>
      <vt:lpstr>Microsoft Excel Chart</vt:lpstr>
      <vt:lpstr>Microsoft Word Picture</vt:lpstr>
      <vt:lpstr>Microsoft Equation 3.0</vt:lpstr>
      <vt:lpstr>JCDL/ICADL 2010 Tutorial (Gold Coast, Australia – June 21)   “Introduction to Teaching (Learning about):  Digital Libraries”  by Edward A. Fox   </vt:lpstr>
      <vt:lpstr>Acknowledgements</vt:lpstr>
      <vt:lpstr>Selected DL Projects</vt:lpstr>
      <vt:lpstr>DL Curric. Project - 1</vt:lpstr>
      <vt:lpstr>DL Curric. Project - 2</vt:lpstr>
      <vt:lpstr>DL Curric. Project - 2</vt:lpstr>
      <vt:lpstr>DL Curric. Project - 3</vt:lpstr>
      <vt:lpstr>Introductions</vt:lpstr>
      <vt:lpstr>For More Information</vt:lpstr>
      <vt:lpstr>Slide 10</vt:lpstr>
      <vt:lpstr>DL Challenges </vt:lpstr>
      <vt:lpstr>DL Challenges – 2: Terminology</vt:lpstr>
      <vt:lpstr>How to organize a DL course?</vt:lpstr>
      <vt:lpstr>Slide 14</vt:lpstr>
      <vt:lpstr>DL Curriculum Framework</vt:lpstr>
      <vt:lpstr>Book Parts</vt:lpstr>
      <vt:lpstr>Book Parts and Chapters - 1</vt:lpstr>
      <vt:lpstr>Book Parts and Chapters - 2</vt:lpstr>
      <vt:lpstr>Book Parts and Chapters - 3</vt:lpstr>
      <vt:lpstr>Chapter 1 Overview</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Slide 26</vt:lpstr>
      <vt:lpstr>AmericanSouth.Org – Roles, Content</vt:lpstr>
      <vt:lpstr>Slide 28</vt:lpstr>
      <vt:lpstr>Information Life Cycle</vt:lpstr>
      <vt:lpstr>Digital Libraries Shorten the Chain from</vt:lpstr>
      <vt:lpstr>DLs Shorten the Chain to</vt:lpstr>
      <vt:lpstr>Slide 32</vt:lpstr>
      <vt:lpstr>Running Examples</vt:lpstr>
      <vt:lpstr>Motivation</vt:lpstr>
      <vt:lpstr>DL Definitions - 1</vt:lpstr>
      <vt:lpstr>DL Definitions - 2</vt:lpstr>
      <vt:lpstr>DL Definitions - 3</vt:lpstr>
      <vt:lpstr>DL Definitions - 4</vt:lpstr>
      <vt:lpstr>Slide 39</vt:lpstr>
      <vt:lpstr>Slide 40</vt:lpstr>
      <vt:lpstr>Outline</vt:lpstr>
      <vt:lpstr>   Informal 5S &amp; DL Definitions    DLs are complex systems that </vt:lpstr>
      <vt:lpstr>5S Layers</vt:lpstr>
      <vt:lpstr>Hypotheses</vt:lpstr>
      <vt:lpstr>Research Questions</vt:lpstr>
      <vt:lpstr>5Ss</vt:lpstr>
      <vt:lpstr>5S and DL formal definitions and compositions (April 2004 TOIS)</vt:lpstr>
      <vt:lpstr>Slide 48</vt:lpstr>
      <vt:lpstr>ETANA-DL</vt:lpstr>
      <vt:lpstr>ETANA-DL Architecture DigBase and DigKit</vt:lpstr>
      <vt:lpstr>Slide 51</vt:lpstr>
      <vt:lpstr>Slide 52</vt:lpstr>
      <vt:lpstr>Slide 53</vt:lpstr>
      <vt:lpstr>Lahav Website</vt:lpstr>
      <vt:lpstr>Megiddo Opening Screen</vt:lpstr>
      <vt:lpstr>Locus Screen: Pictures</vt:lpstr>
      <vt:lpstr>Area Screen</vt:lpstr>
      <vt:lpstr>Slide 58</vt:lpstr>
      <vt:lpstr>Slide 59</vt:lpstr>
      <vt:lpstr>ETANA-DL Website</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ETANA Societies</vt:lpstr>
      <vt:lpstr>ETANA Societies</vt:lpstr>
      <vt:lpstr>ETANA Scenarios</vt:lpstr>
      <vt:lpstr>ETANA Spaces</vt:lpstr>
      <vt:lpstr>ETANA Structures</vt:lpstr>
      <vt:lpstr>ETANA  Streams</vt:lpstr>
      <vt:lpstr>Exercise 1</vt:lpstr>
      <vt:lpstr>Outline</vt:lpstr>
      <vt:lpstr>Chapter 2 Overview</vt:lpstr>
      <vt:lpstr>Integrated CCLINC  Translingual Information System</vt:lpstr>
      <vt:lpstr>Structured Video Browser (making video into hypermedia)  www.learn.umd.edu</vt:lpstr>
      <vt:lpstr>Slide 84</vt:lpstr>
      <vt:lpstr>Tides in Early Texas History – Stephen F. Austin University </vt:lpstr>
      <vt:lpstr>VITAL Web Portal</vt:lpstr>
      <vt:lpstr>VITAL Web Portal</vt:lpstr>
      <vt:lpstr>The AMICO Library™</vt:lpstr>
      <vt:lpstr>VITAL Web Portal</vt:lpstr>
      <vt:lpstr>Implementation Options</vt:lpstr>
      <vt:lpstr>Collaborative Research: Torres</vt:lpstr>
      <vt:lpstr>Textual information retrieval</vt:lpstr>
      <vt:lpstr>Slide 93</vt:lpstr>
      <vt:lpstr>Outline</vt:lpstr>
      <vt:lpstr>Chapter 3 Overview</vt:lpstr>
      <vt:lpstr>Degree of Structure</vt:lpstr>
      <vt:lpstr>Digital Objects (DOs)</vt:lpstr>
      <vt:lpstr>Metadata Objects (MDOs)</vt:lpstr>
      <vt:lpstr>Complex to Simple</vt:lpstr>
      <vt:lpstr>Also Important: Epub, SGML, XML</vt:lpstr>
      <vt:lpstr>Slide 101</vt:lpstr>
      <vt:lpstr>Slide 102</vt:lpstr>
      <vt:lpstr>Slide 103</vt:lpstr>
      <vt:lpstr>Slide 104</vt:lpstr>
      <vt:lpstr>Slide 105</vt:lpstr>
      <vt:lpstr>Databases</vt:lpstr>
      <vt:lpstr>PACS Automatic Classification</vt:lpstr>
      <vt:lpstr>Outline</vt:lpstr>
      <vt:lpstr>Chapter 4 Overview</vt:lpstr>
      <vt:lpstr>User interfaces and visualization</vt:lpstr>
      <vt:lpstr>Outline</vt:lpstr>
      <vt:lpstr>Chapter 5 Overview</vt:lpstr>
      <vt:lpstr>Outline</vt:lpstr>
      <vt:lpstr>Chapter 6 Overview</vt:lpstr>
      <vt:lpstr>Outline – Part 2</vt:lpstr>
      <vt:lpstr>5S and DL formal definitions and compositions (April 2004 TOIS)</vt:lpstr>
      <vt:lpstr>Slide 117</vt:lpstr>
      <vt:lpstr>Slide 118</vt:lpstr>
      <vt:lpstr>Outline – Part 2</vt:lpstr>
      <vt:lpstr>Chapter 7 Overview</vt:lpstr>
      <vt:lpstr>Outline – Part 2</vt:lpstr>
      <vt:lpstr>Chapter 8 Overview</vt:lpstr>
      <vt:lpstr>Outline – Part 2</vt:lpstr>
      <vt:lpstr>Chapter 9 Overview</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Tiered Model of Interoperability</vt:lpstr>
      <vt:lpstr>The World According to OAI</vt:lpstr>
      <vt:lpstr>Slide 133</vt:lpstr>
      <vt:lpstr>Institutional Repositories - 1</vt:lpstr>
      <vt:lpstr>Institutional Repositories - 2</vt:lpstr>
      <vt:lpstr>Slide 136</vt:lpstr>
      <vt:lpstr> Goals of Institutional Repositories  (by Steven Harnad, U. Southampton) </vt:lpstr>
      <vt:lpstr>Outline – Part 2</vt:lpstr>
      <vt:lpstr>Chapter 10 Overview</vt:lpstr>
      <vt:lpstr>Slide 140</vt:lpstr>
      <vt:lpstr>Ontology: Applications</vt:lpstr>
      <vt:lpstr>Slide 142</vt:lpstr>
      <vt:lpstr>Ontology: Applications</vt:lpstr>
      <vt:lpstr>Slide 144</vt:lpstr>
      <vt:lpstr>Slide 145</vt:lpstr>
      <vt:lpstr>XML-based DL Log Standard</vt:lpstr>
      <vt:lpstr>The XML Log Format</vt:lpstr>
      <vt:lpstr>Outline – Part 2</vt:lpstr>
      <vt:lpstr>Chapter 11 Overview</vt:lpstr>
      <vt:lpstr>Architectural Issues</vt:lpstr>
      <vt:lpstr>Slide 151</vt:lpstr>
      <vt:lpstr>Slide 152</vt:lpstr>
      <vt:lpstr>What is Fedora™?</vt:lpstr>
      <vt:lpstr>History of Fedora™</vt:lpstr>
      <vt:lpstr>Fedora™ Terms</vt:lpstr>
      <vt:lpstr>Fedora™ Digital Object Architecture</vt:lpstr>
      <vt:lpstr>Slide 157</vt:lpstr>
      <vt:lpstr>VITAL / Fedora Relationship</vt:lpstr>
      <vt:lpstr>Other Commercial DL Examples</vt:lpstr>
      <vt:lpstr>Slide 160</vt:lpstr>
      <vt:lpstr>Slide 161</vt:lpstr>
      <vt:lpstr>Slide 162</vt:lpstr>
      <vt:lpstr>Slide 163</vt:lpstr>
      <vt:lpstr>Slide 164</vt:lpstr>
      <vt:lpstr>Slide 165</vt:lpstr>
      <vt:lpstr>Open Digital Library</vt:lpstr>
      <vt:lpstr>Open Digital Library Components</vt:lpstr>
      <vt:lpstr>Slide 168</vt:lpstr>
      <vt:lpstr>OAI, ODL, DL-in-a-box</vt:lpstr>
      <vt:lpstr>Slide 170</vt:lpstr>
      <vt:lpstr>Slide 171</vt:lpstr>
      <vt:lpstr>Slide 172</vt:lpstr>
      <vt:lpstr>Slide 173</vt:lpstr>
      <vt:lpstr>5S Modeling -&gt; Systems</vt:lpstr>
      <vt:lpstr>Tools/Applications</vt:lpstr>
      <vt:lpstr>5SL: a DL design language</vt:lpstr>
      <vt:lpstr>5SL – The Minimal DL Metamodel</vt:lpstr>
      <vt:lpstr>Slide 178</vt:lpstr>
      <vt:lpstr>5SGraph: A DL Modeling Tool</vt:lpstr>
      <vt:lpstr>Overview of 5SGraph</vt:lpstr>
      <vt:lpstr>Slide 181</vt:lpstr>
      <vt:lpstr>Slide 182</vt:lpstr>
      <vt:lpstr>Slide 183</vt:lpstr>
      <vt:lpstr>Slide 184</vt:lpstr>
      <vt:lpstr>5SGraph Evaluation: Usability Study</vt:lpstr>
      <vt:lpstr>5SGen</vt:lpstr>
      <vt:lpstr>5SLGen – Version 2: ODL, Services, Scenarios</vt:lpstr>
      <vt:lpstr>5SLGen</vt:lpstr>
      <vt:lpstr>Outline – Part 2</vt:lpstr>
      <vt:lpstr>CS Teaching Center (CSTC)</vt:lpstr>
      <vt:lpstr>Computing and Information Technology Interactive Digital Educational Library (CITIDEL)</vt:lpstr>
      <vt:lpstr>www.CITIDEL.org</vt:lpstr>
      <vt:lpstr>Slide 193</vt:lpstr>
      <vt:lpstr>Slide 194</vt:lpstr>
      <vt:lpstr>Slide 195</vt:lpstr>
      <vt:lpstr>Slide 196</vt:lpstr>
      <vt:lpstr>Slide 197</vt:lpstr>
      <vt:lpstr>Slide 198</vt:lpstr>
      <vt:lpstr>Cluster NDLTD-Computing </vt:lpstr>
      <vt:lpstr>CITIDEL + PIPE</vt:lpstr>
      <vt:lpstr>CITIDEL -&gt; NSDL</vt:lpstr>
      <vt:lpstr>Connects:</vt:lpstr>
      <vt:lpstr>Collections</vt:lpstr>
      <vt:lpstr>Services</vt:lpstr>
      <vt:lpstr>Slide 205</vt:lpstr>
      <vt:lpstr>Slide 206</vt:lpstr>
      <vt:lpstr>NSDL Information Architecture Essentially as developed by the Technical Infrastructure Workgroup</vt:lpstr>
      <vt:lpstr>Digital Libraries in Education</vt:lpstr>
      <vt:lpstr>DLEs: Guiding Principles (p. 12)</vt:lpstr>
      <vt:lpstr>Ensemble Portal </vt:lpstr>
      <vt:lpstr>Slide 211</vt:lpstr>
      <vt:lpstr>Ensemble Portal Architecture</vt:lpstr>
      <vt:lpstr>Ensemble in Second Life</vt:lpstr>
      <vt:lpstr>Selected Digital Preserve Personnel</vt:lpstr>
      <vt:lpstr>Slide 215</vt:lpstr>
      <vt:lpstr>A Digital Library Case Study</vt:lpstr>
      <vt:lpstr>NDLTD: How can a university get involved?</vt:lpstr>
      <vt:lpstr>Slide 218</vt:lpstr>
      <vt:lpstr>Slide 219</vt:lpstr>
      <vt:lpstr>Slide 220</vt:lpstr>
      <vt:lpstr>Union catalog: OCLC</vt:lpstr>
      <vt:lpstr>Slide 222</vt:lpstr>
      <vt:lpstr>Slide 223</vt:lpstr>
      <vt:lpstr>Slide 224</vt:lpstr>
      <vt:lpstr>Slide 225</vt:lpstr>
      <vt:lpstr>Slide 226</vt:lpstr>
      <vt:lpstr>Slide 227</vt:lpstr>
      <vt:lpstr>Slide 228</vt:lpstr>
      <vt:lpstr>ETDs: Library Goals </vt:lpstr>
      <vt:lpstr>Why ETD?  Short Answer</vt:lpstr>
      <vt:lpstr>HTML5 Structuring Flowchart</vt:lpstr>
      <vt:lpstr>Slide 232</vt:lpstr>
      <vt:lpstr>Gigapixel</vt:lpstr>
      <vt:lpstr>Slide 234</vt:lpstr>
      <vt:lpstr>Crisis, Tragedy, and Recovery</vt:lpstr>
      <vt:lpstr>Slide 236</vt:lpstr>
      <vt:lpstr>CTR stakeholders</vt:lpstr>
      <vt:lpstr>Slide 238</vt:lpstr>
      <vt:lpstr>CTR Ontology</vt:lpstr>
      <vt:lpstr>Goals for Ontology for CTR</vt:lpstr>
      <vt:lpstr>Categories from focus group study</vt:lpstr>
      <vt:lpstr>CTR keyword pairs</vt:lpstr>
      <vt:lpstr>Preliminary Web Data Analysis</vt:lpstr>
      <vt:lpstr>Data Cleaning, Extracting, Filtering, Storytelling</vt:lpstr>
      <vt:lpstr>Hypothesis of school shooting</vt:lpstr>
      <vt:lpstr>Outline – Part 3</vt:lpstr>
      <vt:lpstr>Chapter 13 Overview</vt:lpstr>
      <vt:lpstr>Describing Quality in Digital Libraries</vt:lpstr>
      <vt:lpstr>Quality Dimensions</vt:lpstr>
      <vt:lpstr>Digital Objects: Accessibility</vt:lpstr>
      <vt:lpstr>Digital Objects: Pertinence</vt:lpstr>
      <vt:lpstr>Digital Objects: Pertinence</vt:lpstr>
      <vt:lpstr>Metadata Specifications and Metadata Format: Completeness </vt:lpstr>
      <vt:lpstr>Metadata Specifications and Metadata Format: Completeness </vt:lpstr>
      <vt:lpstr>Services: Efficiency / Effectiveness</vt:lpstr>
      <vt:lpstr>Quality and the Information Life Cycle</vt:lpstr>
      <vt:lpstr>Quality Model: Evaluation</vt:lpstr>
      <vt:lpstr>Exercise 2</vt:lpstr>
      <vt:lpstr>Outline – Part 3</vt:lpstr>
      <vt:lpstr>DL Integration</vt:lpstr>
      <vt:lpstr>Integration: Rationale</vt:lpstr>
      <vt:lpstr>Integration: Urgency, Longevity</vt:lpstr>
      <vt:lpstr>Integration: Challenges</vt:lpstr>
      <vt:lpstr>Hypothesis and Research Questions</vt:lpstr>
      <vt:lpstr>Related Work</vt:lpstr>
      <vt:lpstr>Slide 266</vt:lpstr>
      <vt:lpstr>Formal Definition of DL Integration </vt:lpstr>
      <vt:lpstr>Formal Definition of DL Integration (Cont.) </vt:lpstr>
      <vt:lpstr>Union Catalog Quality Measurement</vt:lpstr>
      <vt:lpstr>Slide 270</vt:lpstr>
      <vt:lpstr>Slide 271</vt:lpstr>
      <vt:lpstr>Integration of Domain Focused DLs</vt:lpstr>
      <vt:lpstr>Slide 273</vt:lpstr>
      <vt:lpstr>ETANA-DL Schema Design</vt:lpstr>
      <vt:lpstr>Slide 275</vt:lpstr>
      <vt:lpstr>Data Mapping (state-of-the-art)</vt:lpstr>
      <vt:lpstr>Slide 277</vt:lpstr>
      <vt:lpstr>Slide 278</vt:lpstr>
      <vt:lpstr>Slide 279</vt:lpstr>
      <vt:lpstr>Modeling ArchDLs in the 5S Framework</vt:lpstr>
      <vt:lpstr>Slide 281</vt:lpstr>
      <vt:lpstr>Slide 282</vt:lpstr>
      <vt:lpstr>Slide 283</vt:lpstr>
      <vt:lpstr>Slide 284</vt:lpstr>
      <vt:lpstr>Outline – Part 3</vt:lpstr>
      <vt:lpstr>Chapter 15 Overview</vt:lpstr>
      <vt:lpstr>Chapter 16 Overview</vt:lpstr>
      <vt:lpstr>Slide 288</vt:lpstr>
      <vt:lpstr>Slide 289</vt:lpstr>
      <vt:lpstr>Slide 290</vt:lpstr>
      <vt:lpstr>As data, information, and knowledge play increasingly central roles … digital library research should focus on:</vt:lpstr>
      <vt:lpstr>An appropriate infrastructure program will provide sustainability of digital knowledge resources among five dimensions:</vt:lpstr>
      <vt:lpstr>Conclusions</vt:lpstr>
      <vt:lpstr>Slide 294</vt:lpstr>
      <vt:lpstr>Slide 295</vt:lpstr>
      <vt:lpstr>Slide 296</vt:lpstr>
      <vt:lpstr>Slide 297</vt:lpstr>
      <vt:lpstr>Questions? Discussion?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cp:lastModifiedBy>
  <cp:revision>246</cp:revision>
  <dcterms:created xsi:type="dcterms:W3CDTF">2004-04-27T15:48:44Z</dcterms:created>
  <dcterms:modified xsi:type="dcterms:W3CDTF">2010-06-20T05:51:56Z</dcterms:modified>
</cp:coreProperties>
</file>