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Default Extension="sldx" ContentType="application/vnd.openxmlformats-officedocument.presentationml.slide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vml" ContentType="application/vnd.openxmlformats-officedocument.vmlDrawing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58" r:id="rId4"/>
    <p:sldId id="291" r:id="rId5"/>
    <p:sldId id="259" r:id="rId6"/>
    <p:sldId id="273" r:id="rId7"/>
    <p:sldId id="265" r:id="rId8"/>
    <p:sldId id="260" r:id="rId9"/>
    <p:sldId id="266" r:id="rId10"/>
    <p:sldId id="276" r:id="rId11"/>
    <p:sldId id="288" r:id="rId12"/>
    <p:sldId id="287" r:id="rId13"/>
    <p:sldId id="278" r:id="rId14"/>
    <p:sldId id="282" r:id="rId15"/>
    <p:sldId id="274" r:id="rId16"/>
    <p:sldId id="271" r:id="rId17"/>
    <p:sldId id="277" r:id="rId18"/>
    <p:sldId id="283" r:id="rId19"/>
    <p:sldId id="272" r:id="rId20"/>
    <p:sldId id="279" r:id="rId21"/>
    <p:sldId id="284" r:id="rId22"/>
    <p:sldId id="261" r:id="rId23"/>
    <p:sldId id="290" r:id="rId24"/>
    <p:sldId id="289" r:id="rId25"/>
    <p:sldId id="262" r:id="rId26"/>
    <p:sldId id="280" r:id="rId27"/>
    <p:sldId id="269" r:id="rId28"/>
    <p:sldId id="270" r:id="rId29"/>
    <p:sldId id="263" r:id="rId30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614" autoAdjust="0"/>
    <p:restoredTop sz="94660"/>
  </p:normalViewPr>
  <p:slideViewPr>
    <p:cSldViewPr>
      <p:cViewPr varScale="1">
        <p:scale>
          <a:sx n="105" d="100"/>
          <a:sy n="105" d="100"/>
        </p:scale>
        <p:origin x="-9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22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04930D-9ACB-4704-9739-BF7B082FD491}" type="datetimeFigureOut">
              <a:rPr lang="en-US" smtClean="0"/>
              <a:pPr/>
              <a:t>6/6/2010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85C6CD-FE82-47EA-912B-6A9DF621708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85C6CD-FE82-47EA-912B-6A9DF6217084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85C6CD-FE82-47EA-912B-6A9DF6217084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85C6CD-FE82-47EA-912B-6A9DF6217084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85C6CD-FE82-47EA-912B-6A9DF6217084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85C6CD-FE82-47EA-912B-6A9DF6217084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85C6CD-FE82-47EA-912B-6A9DF6217084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85C6CD-FE82-47EA-912B-6A9DF6217084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85C6CD-FE82-47EA-912B-6A9DF6217084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85C6CD-FE82-47EA-912B-6A9DF6217084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85C6CD-FE82-47EA-912B-6A9DF6217084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85C6CD-FE82-47EA-912B-6A9DF6217084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85C6CD-FE82-47EA-912B-6A9DF6217084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85C6CD-FE82-47EA-912B-6A9DF6217084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85C6CD-FE82-47EA-912B-6A9DF6217084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85C6CD-FE82-47EA-912B-6A9DF6217084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85C6CD-FE82-47EA-912B-6A9DF6217084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85C6CD-FE82-47EA-912B-6A9DF6217084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85C6CD-FE82-47EA-912B-6A9DF6217084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85C6CD-FE82-47EA-912B-6A9DF6217084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85C6CD-FE82-47EA-912B-6A9DF6217084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85C6CD-FE82-47EA-912B-6A9DF6217084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85C6CD-FE82-47EA-912B-6A9DF6217084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85C6CD-FE82-47EA-912B-6A9DF6217084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85C6CD-FE82-47EA-912B-6A9DF6217084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85C6CD-FE82-47EA-912B-6A9DF6217084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85C6CD-FE82-47EA-912B-6A9DF6217084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85C6CD-FE82-47EA-912B-6A9DF6217084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85C6CD-FE82-47EA-912B-6A9DF6217084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85C6CD-FE82-47EA-912B-6A9DF6217084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28BA2-ED2F-4FBC-AAF3-8A0A0364BAA4}" type="datetimeFigureOut">
              <a:rPr lang="ko-KR" altLang="en-US" smtClean="0"/>
              <a:pPr/>
              <a:t>2010-06-06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8F926-6BED-4FE7-A57F-EB2C68D2FEA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28BA2-ED2F-4FBC-AAF3-8A0A0364BAA4}" type="datetimeFigureOut">
              <a:rPr lang="ko-KR" altLang="en-US" smtClean="0"/>
              <a:pPr/>
              <a:t>2010-06-06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8F926-6BED-4FE7-A57F-EB2C68D2FEA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28BA2-ED2F-4FBC-AAF3-8A0A0364BAA4}" type="datetimeFigureOut">
              <a:rPr lang="ko-KR" altLang="en-US" smtClean="0"/>
              <a:pPr/>
              <a:t>2010-06-06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8F926-6BED-4FE7-A57F-EB2C68D2FEA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28BA2-ED2F-4FBC-AAF3-8A0A0364BAA4}" type="datetimeFigureOut">
              <a:rPr lang="ko-KR" altLang="en-US" smtClean="0"/>
              <a:pPr/>
              <a:t>2010-06-06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8F926-6BED-4FE7-A57F-EB2C68D2FEA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28BA2-ED2F-4FBC-AAF3-8A0A0364BAA4}" type="datetimeFigureOut">
              <a:rPr lang="ko-KR" altLang="en-US" smtClean="0"/>
              <a:pPr/>
              <a:t>2010-06-06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8F926-6BED-4FE7-A57F-EB2C68D2FEA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28BA2-ED2F-4FBC-AAF3-8A0A0364BAA4}" type="datetimeFigureOut">
              <a:rPr lang="ko-KR" altLang="en-US" smtClean="0"/>
              <a:pPr/>
              <a:t>2010-06-06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8F926-6BED-4FE7-A57F-EB2C68D2FEA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28BA2-ED2F-4FBC-AAF3-8A0A0364BAA4}" type="datetimeFigureOut">
              <a:rPr lang="ko-KR" altLang="en-US" smtClean="0"/>
              <a:pPr/>
              <a:t>2010-06-06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8F926-6BED-4FE7-A57F-EB2C68D2FEA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28BA2-ED2F-4FBC-AAF3-8A0A0364BAA4}" type="datetimeFigureOut">
              <a:rPr lang="ko-KR" altLang="en-US" smtClean="0"/>
              <a:pPr/>
              <a:t>2010-06-06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8F926-6BED-4FE7-A57F-EB2C68D2FEA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28BA2-ED2F-4FBC-AAF3-8A0A0364BAA4}" type="datetimeFigureOut">
              <a:rPr lang="ko-KR" altLang="en-US" smtClean="0"/>
              <a:pPr/>
              <a:t>2010-06-06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8F926-6BED-4FE7-A57F-EB2C68D2FEA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28BA2-ED2F-4FBC-AAF3-8A0A0364BAA4}" type="datetimeFigureOut">
              <a:rPr lang="ko-KR" altLang="en-US" smtClean="0"/>
              <a:pPr/>
              <a:t>2010-06-06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8F926-6BED-4FE7-A57F-EB2C68D2FEA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28BA2-ED2F-4FBC-AAF3-8A0A0364BAA4}" type="datetimeFigureOut">
              <a:rPr lang="ko-KR" altLang="en-US" smtClean="0"/>
              <a:pPr/>
              <a:t>2010-06-06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8F926-6BED-4FE7-A57F-EB2C68D2FEA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B28BA2-ED2F-4FBC-AAF3-8A0A0364BAA4}" type="datetimeFigureOut">
              <a:rPr lang="ko-KR" altLang="en-US" smtClean="0"/>
              <a:pPr/>
              <a:t>2010-06-06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B8F926-6BED-4FE7-A57F-EB2C68D2FEA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package" Target="../embeddings/Microsoft_Office_PowerPoint_Slide1.sldx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w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42910" y="500042"/>
            <a:ext cx="7772400" cy="1470025"/>
          </a:xfrm>
        </p:spPr>
        <p:txBody>
          <a:bodyPr>
            <a:normAutofit/>
          </a:bodyPr>
          <a:lstStyle/>
          <a:p>
            <a:r>
              <a:rPr lang="en-US" altLang="ko-KR" sz="5400" dirty="0" smtClean="0"/>
              <a:t>HTML5 ETDs</a:t>
            </a:r>
            <a:endParaRPr lang="ko-KR" altLang="en-US" sz="5400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714348" y="3886200"/>
            <a:ext cx="7643866" cy="2757510"/>
          </a:xfrm>
        </p:spPr>
        <p:txBody>
          <a:bodyPr>
            <a:normAutofit fontScale="77500" lnSpcReduction="20000"/>
          </a:bodyPr>
          <a:lstStyle/>
          <a:p>
            <a:r>
              <a:rPr lang="en-US" altLang="ko-KR" dirty="0" smtClean="0">
                <a:solidFill>
                  <a:schemeClr val="tx1"/>
                </a:solidFill>
                <a:latin typeface="Arial Black" pitchFamily="34" charset="0"/>
              </a:rPr>
              <a:t>Edward A. Fox, Sung </a:t>
            </a:r>
            <a:r>
              <a:rPr lang="en-US" altLang="ko-KR" dirty="0" err="1" smtClean="0">
                <a:solidFill>
                  <a:schemeClr val="tx1"/>
                </a:solidFill>
                <a:latin typeface="Arial Black" pitchFamily="34" charset="0"/>
              </a:rPr>
              <a:t>Hee</a:t>
            </a:r>
            <a:r>
              <a:rPr lang="en-US" altLang="ko-KR" dirty="0" smtClean="0">
                <a:solidFill>
                  <a:schemeClr val="tx1"/>
                </a:solidFill>
                <a:latin typeface="Arial Black" pitchFamily="34" charset="0"/>
              </a:rPr>
              <a:t> Park, Nicholas </a:t>
            </a:r>
            <a:r>
              <a:rPr lang="en-US" altLang="ko-KR" dirty="0" err="1" smtClean="0">
                <a:solidFill>
                  <a:schemeClr val="tx1"/>
                </a:solidFill>
                <a:latin typeface="Arial Black" pitchFamily="34" charset="0"/>
              </a:rPr>
              <a:t>Lynberg</a:t>
            </a:r>
            <a:r>
              <a:rPr lang="en-US" altLang="ko-KR" dirty="0" smtClean="0">
                <a:solidFill>
                  <a:schemeClr val="tx1"/>
                </a:solidFill>
                <a:latin typeface="Arial Black" pitchFamily="34" charset="0"/>
              </a:rPr>
              <a:t>, Jesse Racer, Phil </a:t>
            </a:r>
            <a:r>
              <a:rPr lang="en-US" altLang="ko-KR" dirty="0" err="1" smtClean="0">
                <a:solidFill>
                  <a:schemeClr val="tx1"/>
                </a:solidFill>
                <a:latin typeface="Arial Black" pitchFamily="34" charset="0"/>
              </a:rPr>
              <a:t>McElmurray</a:t>
            </a:r>
            <a:endParaRPr lang="en-US" altLang="ko-KR" baseline="30000" dirty="0" smtClean="0">
              <a:solidFill>
                <a:schemeClr val="tx1"/>
              </a:solidFill>
              <a:latin typeface="Arial Black" pitchFamily="34" charset="0"/>
            </a:endParaRPr>
          </a:p>
          <a:p>
            <a:endParaRPr lang="ko-KR" altLang="ko-KR" dirty="0" smtClean="0">
              <a:solidFill>
                <a:schemeClr val="tx1"/>
              </a:solidFill>
              <a:latin typeface="Arial Black" pitchFamily="34" charset="0"/>
            </a:endParaRPr>
          </a:p>
          <a:p>
            <a:r>
              <a:rPr lang="en-US" altLang="ko-KR" dirty="0" smtClean="0">
                <a:solidFill>
                  <a:schemeClr val="tx1"/>
                </a:solidFill>
                <a:latin typeface="Arial Black" pitchFamily="34" charset="0"/>
              </a:rPr>
              <a:t>Digital Library Research Laboratory</a:t>
            </a:r>
            <a:endParaRPr lang="ko-KR" altLang="ko-KR" dirty="0" smtClean="0">
              <a:solidFill>
                <a:schemeClr val="tx1"/>
              </a:solidFill>
              <a:latin typeface="Arial Black" pitchFamily="34" charset="0"/>
            </a:endParaRPr>
          </a:p>
          <a:p>
            <a:r>
              <a:rPr lang="en-US" altLang="ko-KR" dirty="0" smtClean="0">
                <a:solidFill>
                  <a:schemeClr val="tx1"/>
                </a:solidFill>
                <a:latin typeface="Arial Black" pitchFamily="34" charset="0"/>
              </a:rPr>
              <a:t>Virginia Tech</a:t>
            </a:r>
          </a:p>
          <a:p>
            <a:endParaRPr lang="en-US" altLang="ko-KR" dirty="0" smtClean="0">
              <a:solidFill>
                <a:schemeClr val="tx1"/>
              </a:solidFill>
              <a:latin typeface="Arial Black" pitchFamily="34" charset="0"/>
            </a:endParaRPr>
          </a:p>
          <a:p>
            <a:r>
              <a:rPr lang="en-US" altLang="ko-KR" dirty="0" smtClean="0">
                <a:solidFill>
                  <a:schemeClr val="tx1"/>
                </a:solidFill>
                <a:latin typeface="Arial Black" pitchFamily="34" charset="0"/>
              </a:rPr>
              <a:t>ETD 2010, June 16-18, Austin, TX</a:t>
            </a:r>
            <a:endParaRPr lang="ko-KR" altLang="ko-KR" dirty="0">
              <a:solidFill>
                <a:schemeClr val="tx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ko-KR" dirty="0" smtClean="0"/>
              <a:t>ETD Structure Analyzer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28596" y="1071546"/>
            <a:ext cx="8572560" cy="3857652"/>
          </a:xfrm>
        </p:spPr>
        <p:txBody>
          <a:bodyPr>
            <a:normAutofit fontScale="85000" lnSpcReduction="20000"/>
          </a:bodyPr>
          <a:lstStyle/>
          <a:p>
            <a:r>
              <a:rPr lang="en-US" altLang="ko-KR" dirty="0" smtClean="0"/>
              <a:t>Parse the ‘</a:t>
            </a:r>
            <a:r>
              <a:rPr lang="en-US" altLang="ko-KR" dirty="0" smtClean="0">
                <a:solidFill>
                  <a:srgbClr val="FF0000"/>
                </a:solidFill>
              </a:rPr>
              <a:t>Table of contents' </a:t>
            </a:r>
            <a:r>
              <a:rPr lang="en-US" altLang="ko-KR" dirty="0" smtClean="0"/>
              <a:t>section</a:t>
            </a:r>
          </a:p>
          <a:p>
            <a:r>
              <a:rPr lang="en-US" altLang="ko-KR" dirty="0" smtClean="0"/>
              <a:t>Analyze </a:t>
            </a:r>
            <a:r>
              <a:rPr lang="en-US" altLang="ko-KR" i="1" dirty="0" smtClean="0">
                <a:solidFill>
                  <a:srgbClr val="FF0000"/>
                </a:solidFill>
              </a:rPr>
              <a:t>inter-structure</a:t>
            </a:r>
            <a:r>
              <a:rPr lang="en-US" altLang="ko-KR" dirty="0" smtClean="0"/>
              <a:t> between </a:t>
            </a:r>
          </a:p>
          <a:p>
            <a:pPr lvl="1"/>
            <a:r>
              <a:rPr lang="en-US" altLang="ko-KR" dirty="0" smtClean="0"/>
              <a:t>logical page structure (e.g., ii, iii,…, 1, 2, …) </a:t>
            </a:r>
          </a:p>
          <a:p>
            <a:pPr lvl="1"/>
            <a:r>
              <a:rPr lang="en-US" altLang="ko-KR" dirty="0" smtClean="0"/>
              <a:t>logical structure (e.g., Abstract, … , Chapter 1,…)</a:t>
            </a:r>
          </a:p>
          <a:p>
            <a:r>
              <a:rPr lang="en-US" altLang="ko-KR" dirty="0" smtClean="0"/>
              <a:t>Information used to insert HTML5 tags</a:t>
            </a:r>
          </a:p>
          <a:p>
            <a:pPr lvl="1"/>
            <a:r>
              <a:rPr lang="en-US" altLang="ko-KR" dirty="0" smtClean="0"/>
              <a:t>header, article, section</a:t>
            </a:r>
            <a:endParaRPr lang="ko-KR" altLang="ko-KR" dirty="0" smtClean="0"/>
          </a:p>
          <a:p>
            <a:r>
              <a:rPr lang="en-US" altLang="ko-KR" dirty="0" smtClean="0"/>
              <a:t>"table of content analysis for ETD structuring" </a:t>
            </a:r>
          </a:p>
          <a:p>
            <a:pPr lvl="1"/>
            <a:r>
              <a:rPr lang="en-US" altLang="ko-KR" dirty="0" smtClean="0"/>
              <a:t>segmentation of headings, logical pages</a:t>
            </a:r>
          </a:p>
          <a:p>
            <a:pPr lvl="1"/>
            <a:r>
              <a:rPr lang="en-US" altLang="ko-KR" dirty="0" smtClean="0"/>
              <a:t>from table of contents</a:t>
            </a:r>
          </a:p>
          <a:p>
            <a:pPr lvl="1"/>
            <a:r>
              <a:rPr lang="en-US" altLang="ko-KR" dirty="0" smtClean="0"/>
              <a:t>using regular expressions</a:t>
            </a:r>
            <a:endParaRPr lang="ko-KR" altLang="en-US" dirty="0"/>
          </a:p>
        </p:txBody>
      </p:sp>
      <p:sp>
        <p:nvSpPr>
          <p:cNvPr id="4" name="TextBox 10"/>
          <p:cNvSpPr txBox="1"/>
          <p:nvPr/>
        </p:nvSpPr>
        <p:spPr>
          <a:xfrm>
            <a:off x="3786182" y="5286388"/>
            <a:ext cx="1571636" cy="120032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400" dirty="0" smtClean="0"/>
              <a:t>ETD </a:t>
            </a:r>
          </a:p>
          <a:p>
            <a:r>
              <a:rPr lang="en-US" altLang="ko-KR" sz="2400" dirty="0" smtClean="0"/>
              <a:t>structure</a:t>
            </a:r>
          </a:p>
          <a:p>
            <a:r>
              <a:rPr lang="en-US" altLang="ko-KR" sz="2400" dirty="0" smtClean="0"/>
              <a:t>analyzer</a:t>
            </a:r>
            <a:endParaRPr lang="ko-KR" altLang="en-US" sz="2400" dirty="0"/>
          </a:p>
        </p:txBody>
      </p:sp>
      <p:sp>
        <p:nvSpPr>
          <p:cNvPr id="5" name="오른쪽 화살표 4"/>
          <p:cNvSpPr/>
          <p:nvPr/>
        </p:nvSpPr>
        <p:spPr>
          <a:xfrm rot="19266898">
            <a:off x="2995976" y="6073030"/>
            <a:ext cx="609117" cy="4286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2400"/>
          </a:p>
        </p:txBody>
      </p:sp>
      <p:sp>
        <p:nvSpPr>
          <p:cNvPr id="6" name="오른쪽 화살표 5"/>
          <p:cNvSpPr/>
          <p:nvPr/>
        </p:nvSpPr>
        <p:spPr>
          <a:xfrm rot="1785166">
            <a:off x="5494634" y="6126773"/>
            <a:ext cx="621678" cy="4286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2400"/>
          </a:p>
        </p:txBody>
      </p:sp>
      <p:sp>
        <p:nvSpPr>
          <p:cNvPr id="7" name="TextBox 29"/>
          <p:cNvSpPr txBox="1"/>
          <p:nvPr/>
        </p:nvSpPr>
        <p:spPr>
          <a:xfrm>
            <a:off x="2285984" y="5286388"/>
            <a:ext cx="10715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400" dirty="0" smtClean="0"/>
              <a:t>TXT/ HTML</a:t>
            </a:r>
            <a:endParaRPr lang="ko-KR" altLang="en-US" sz="2400" dirty="0"/>
          </a:p>
        </p:txBody>
      </p:sp>
      <p:sp>
        <p:nvSpPr>
          <p:cNvPr id="8" name="TextBox 35"/>
          <p:cNvSpPr txBox="1"/>
          <p:nvPr/>
        </p:nvSpPr>
        <p:spPr>
          <a:xfrm>
            <a:off x="5643570" y="5214950"/>
            <a:ext cx="14287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400" dirty="0" smtClean="0"/>
              <a:t>Tagged TXT</a:t>
            </a:r>
            <a:endParaRPr lang="ko-KR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71414"/>
            <a:ext cx="8229600" cy="1143000"/>
          </a:xfrm>
        </p:spPr>
        <p:txBody>
          <a:bodyPr/>
          <a:lstStyle/>
          <a:p>
            <a:r>
              <a:rPr lang="en-US" altLang="ko-KR" dirty="0" smtClean="0"/>
              <a:t>‘Table of Contents’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aphicFrame>
        <p:nvGraphicFramePr>
          <p:cNvPr id="43011" name="Object 3"/>
          <p:cNvGraphicFramePr>
            <a:graphicFrameLocks noChangeAspect="1"/>
          </p:cNvGraphicFramePr>
          <p:nvPr/>
        </p:nvGraphicFramePr>
        <p:xfrm>
          <a:off x="0" y="1214422"/>
          <a:ext cx="9144000" cy="5472704"/>
        </p:xfrm>
        <a:graphic>
          <a:graphicData uri="http://schemas.openxmlformats.org/presentationml/2006/ole">
            <p:oleObj spid="_x0000_s58370" name="슬라이드" r:id="rId4" imgW="2486143" imgH="1866900" progId="PowerPoint.Slide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Inter-structuring (Example)</a:t>
            </a:r>
            <a:endParaRPr lang="ko-KR" altLang="en-US" dirty="0"/>
          </a:p>
        </p:txBody>
      </p:sp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0" y="136950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0" y="136950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4822" name="Rectangle 6"/>
          <p:cNvSpPr>
            <a:spLocks noChangeArrowheads="1"/>
          </p:cNvSpPr>
          <p:nvPr/>
        </p:nvSpPr>
        <p:spPr bwMode="auto">
          <a:xfrm>
            <a:off x="0" y="136950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4824" name="Rectangle 8"/>
          <p:cNvSpPr>
            <a:spLocks noChangeArrowheads="1"/>
          </p:cNvSpPr>
          <p:nvPr/>
        </p:nvSpPr>
        <p:spPr bwMode="auto">
          <a:xfrm>
            <a:off x="0" y="136950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9" name="타원 8"/>
          <p:cNvSpPr/>
          <p:nvPr/>
        </p:nvSpPr>
        <p:spPr>
          <a:xfrm>
            <a:off x="928657" y="4487881"/>
            <a:ext cx="214313" cy="2857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90906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sp>
        <p:nvSpPr>
          <p:cNvPr id="10" name="타원 9"/>
          <p:cNvSpPr/>
          <p:nvPr/>
        </p:nvSpPr>
        <p:spPr>
          <a:xfrm>
            <a:off x="714344" y="5202256"/>
            <a:ext cx="214312" cy="2857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90906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sp>
        <p:nvSpPr>
          <p:cNvPr id="11" name="타원 10"/>
          <p:cNvSpPr/>
          <p:nvPr/>
        </p:nvSpPr>
        <p:spPr>
          <a:xfrm>
            <a:off x="2857469" y="5202256"/>
            <a:ext cx="214312" cy="2857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90906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sp>
        <p:nvSpPr>
          <p:cNvPr id="12" name="타원 11"/>
          <p:cNvSpPr/>
          <p:nvPr/>
        </p:nvSpPr>
        <p:spPr>
          <a:xfrm>
            <a:off x="428594" y="5773756"/>
            <a:ext cx="214312" cy="2857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90906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sp>
        <p:nvSpPr>
          <p:cNvPr id="13" name="타원 12"/>
          <p:cNvSpPr/>
          <p:nvPr/>
        </p:nvSpPr>
        <p:spPr>
          <a:xfrm>
            <a:off x="928657" y="5773756"/>
            <a:ext cx="214313" cy="2857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90906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sp>
        <p:nvSpPr>
          <p:cNvPr id="14" name="타원 13"/>
          <p:cNvSpPr/>
          <p:nvPr/>
        </p:nvSpPr>
        <p:spPr>
          <a:xfrm>
            <a:off x="2714594" y="5773756"/>
            <a:ext cx="214312" cy="2857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90906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sp>
        <p:nvSpPr>
          <p:cNvPr id="15" name="타원 14"/>
          <p:cNvSpPr/>
          <p:nvPr/>
        </p:nvSpPr>
        <p:spPr>
          <a:xfrm>
            <a:off x="3286095" y="5773756"/>
            <a:ext cx="215900" cy="2857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90906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sp>
        <p:nvSpPr>
          <p:cNvPr id="16" name="타원 15"/>
          <p:cNvSpPr/>
          <p:nvPr/>
        </p:nvSpPr>
        <p:spPr>
          <a:xfrm>
            <a:off x="1428719" y="5202256"/>
            <a:ext cx="214312" cy="2857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90906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sp>
        <p:nvSpPr>
          <p:cNvPr id="17" name="타원 16"/>
          <p:cNvSpPr/>
          <p:nvPr/>
        </p:nvSpPr>
        <p:spPr>
          <a:xfrm>
            <a:off x="1285844" y="5773756"/>
            <a:ext cx="214312" cy="2857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90906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sp>
        <p:nvSpPr>
          <p:cNvPr id="18" name="타원 17"/>
          <p:cNvSpPr/>
          <p:nvPr/>
        </p:nvSpPr>
        <p:spPr>
          <a:xfrm>
            <a:off x="1857344" y="5773756"/>
            <a:ext cx="214312" cy="2857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90906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sp>
        <p:nvSpPr>
          <p:cNvPr id="19" name="TextBox 337"/>
          <p:cNvSpPr txBox="1">
            <a:spLocks noChangeArrowheads="1"/>
          </p:cNvSpPr>
          <p:nvPr/>
        </p:nvSpPr>
        <p:spPr bwMode="auto">
          <a:xfrm>
            <a:off x="2143095" y="5130818"/>
            <a:ext cx="3571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ko-KR">
                <a:latin typeface="맑은 고딕" pitchFamily="50" charset="-127"/>
                <a:ea typeface="맑은 고딕" pitchFamily="50" charset="-127"/>
              </a:rPr>
              <a:t>…</a:t>
            </a:r>
            <a:endParaRPr kumimoji="0" lang="ko-KR" altLang="en-US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0" name="TextBox 338"/>
          <p:cNvSpPr txBox="1">
            <a:spLocks noChangeArrowheads="1"/>
          </p:cNvSpPr>
          <p:nvPr/>
        </p:nvSpPr>
        <p:spPr bwMode="auto">
          <a:xfrm>
            <a:off x="571470" y="5702318"/>
            <a:ext cx="3571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ko-KR">
                <a:latin typeface="맑은 고딕" pitchFamily="50" charset="-127"/>
                <a:ea typeface="맑은 고딕" pitchFamily="50" charset="-127"/>
              </a:rPr>
              <a:t>…</a:t>
            </a:r>
            <a:endParaRPr kumimoji="0" lang="ko-KR" altLang="en-US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1" name="TextBox 339"/>
          <p:cNvSpPr txBox="1">
            <a:spLocks noChangeArrowheads="1"/>
          </p:cNvSpPr>
          <p:nvPr/>
        </p:nvSpPr>
        <p:spPr bwMode="auto">
          <a:xfrm>
            <a:off x="1500156" y="5702318"/>
            <a:ext cx="3571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ko-KR">
                <a:latin typeface="맑은 고딕" pitchFamily="50" charset="-127"/>
                <a:ea typeface="맑은 고딕" pitchFamily="50" charset="-127"/>
              </a:rPr>
              <a:t>…</a:t>
            </a:r>
            <a:endParaRPr kumimoji="0" lang="ko-KR" altLang="en-US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2" name="TextBox 340"/>
          <p:cNvSpPr txBox="1">
            <a:spLocks noChangeArrowheads="1"/>
          </p:cNvSpPr>
          <p:nvPr/>
        </p:nvSpPr>
        <p:spPr bwMode="auto">
          <a:xfrm>
            <a:off x="2928906" y="5702318"/>
            <a:ext cx="3571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ko-KR">
                <a:latin typeface="맑은 고딕" pitchFamily="50" charset="-127"/>
                <a:ea typeface="맑은 고딕" pitchFamily="50" charset="-127"/>
              </a:rPr>
              <a:t>…</a:t>
            </a:r>
            <a:endParaRPr kumimoji="0" lang="ko-KR" altLang="en-US">
              <a:latin typeface="맑은 고딕" pitchFamily="50" charset="-127"/>
              <a:ea typeface="맑은 고딕" pitchFamily="50" charset="-127"/>
            </a:endParaRPr>
          </a:p>
        </p:txBody>
      </p:sp>
      <p:cxnSp>
        <p:nvCxnSpPr>
          <p:cNvPr id="23" name="직선 화살표 연결선 22"/>
          <p:cNvCxnSpPr>
            <a:stCxn id="9" idx="4"/>
            <a:endCxn id="10" idx="1"/>
          </p:cNvCxnSpPr>
          <p:nvPr/>
        </p:nvCxnSpPr>
        <p:spPr>
          <a:xfrm rot="5400000">
            <a:off x="655607" y="4864119"/>
            <a:ext cx="471487" cy="2905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직선 화살표 연결선 23"/>
          <p:cNvCxnSpPr>
            <a:stCxn id="9" idx="5"/>
            <a:endCxn id="16" idx="7"/>
          </p:cNvCxnSpPr>
          <p:nvPr/>
        </p:nvCxnSpPr>
        <p:spPr>
          <a:xfrm rot="16200000" flipH="1">
            <a:off x="1106457" y="4738706"/>
            <a:ext cx="512762" cy="5000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직선 화살표 연결선 24"/>
          <p:cNvCxnSpPr>
            <a:stCxn id="10" idx="3"/>
          </p:cNvCxnSpPr>
          <p:nvPr/>
        </p:nvCxnSpPr>
        <p:spPr>
          <a:xfrm rot="5400000">
            <a:off x="495270" y="5522932"/>
            <a:ext cx="327025" cy="1746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직선 화살표 연결선 25"/>
          <p:cNvCxnSpPr>
            <a:stCxn id="16" idx="5"/>
            <a:endCxn id="18" idx="0"/>
          </p:cNvCxnSpPr>
          <p:nvPr/>
        </p:nvCxnSpPr>
        <p:spPr>
          <a:xfrm rot="16200000" flipH="1">
            <a:off x="1625570" y="5434033"/>
            <a:ext cx="327025" cy="3524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직선 화살표 연결선 26"/>
          <p:cNvCxnSpPr>
            <a:stCxn id="16" idx="3"/>
            <a:endCxn id="17" idx="0"/>
          </p:cNvCxnSpPr>
          <p:nvPr/>
        </p:nvCxnSpPr>
        <p:spPr>
          <a:xfrm rot="5400000">
            <a:off x="1263620" y="5576907"/>
            <a:ext cx="327025" cy="666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직선 화살표 연결선 27"/>
          <p:cNvCxnSpPr>
            <a:stCxn id="10" idx="5"/>
            <a:endCxn id="13" idx="0"/>
          </p:cNvCxnSpPr>
          <p:nvPr/>
        </p:nvCxnSpPr>
        <p:spPr>
          <a:xfrm rot="16200000" flipH="1">
            <a:off x="804038" y="5541188"/>
            <a:ext cx="327025" cy="1381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직선 화살표 연결선 28"/>
          <p:cNvCxnSpPr>
            <a:stCxn id="11" idx="3"/>
            <a:endCxn id="14" idx="0"/>
          </p:cNvCxnSpPr>
          <p:nvPr/>
        </p:nvCxnSpPr>
        <p:spPr>
          <a:xfrm rot="5400000">
            <a:off x="2692370" y="5576907"/>
            <a:ext cx="327025" cy="666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직선 화살표 연결선 29"/>
          <p:cNvCxnSpPr>
            <a:stCxn id="11" idx="5"/>
            <a:endCxn id="15" idx="0"/>
          </p:cNvCxnSpPr>
          <p:nvPr/>
        </p:nvCxnSpPr>
        <p:spPr>
          <a:xfrm rot="16200000" flipH="1">
            <a:off x="3054320" y="5434033"/>
            <a:ext cx="327025" cy="3524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직선 화살표 연결선 30"/>
          <p:cNvCxnSpPr>
            <a:stCxn id="9" idx="5"/>
            <a:endCxn id="11" idx="1"/>
          </p:cNvCxnSpPr>
          <p:nvPr/>
        </p:nvCxnSpPr>
        <p:spPr>
          <a:xfrm rot="16200000" flipH="1">
            <a:off x="1744632" y="4100531"/>
            <a:ext cx="512762" cy="17764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타원 31"/>
          <p:cNvSpPr/>
          <p:nvPr/>
        </p:nvSpPr>
        <p:spPr>
          <a:xfrm>
            <a:off x="3367045" y="3487756"/>
            <a:ext cx="214312" cy="28575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defTabSz="390906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sp>
        <p:nvSpPr>
          <p:cNvPr id="33" name="타원 32"/>
          <p:cNvSpPr/>
          <p:nvPr/>
        </p:nvSpPr>
        <p:spPr>
          <a:xfrm>
            <a:off x="3152733" y="4202131"/>
            <a:ext cx="214313" cy="28575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defTabSz="390906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sp>
        <p:nvSpPr>
          <p:cNvPr id="34" name="타원 33"/>
          <p:cNvSpPr/>
          <p:nvPr/>
        </p:nvSpPr>
        <p:spPr>
          <a:xfrm>
            <a:off x="5295858" y="4202131"/>
            <a:ext cx="214313" cy="28575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defTabSz="390906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sp>
        <p:nvSpPr>
          <p:cNvPr id="35" name="타원 34"/>
          <p:cNvSpPr/>
          <p:nvPr/>
        </p:nvSpPr>
        <p:spPr>
          <a:xfrm>
            <a:off x="2866983" y="4773631"/>
            <a:ext cx="214313" cy="28575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defTabSz="390906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sp>
        <p:nvSpPr>
          <p:cNvPr id="36" name="타원 35"/>
          <p:cNvSpPr/>
          <p:nvPr/>
        </p:nvSpPr>
        <p:spPr>
          <a:xfrm>
            <a:off x="3367045" y="4773631"/>
            <a:ext cx="214312" cy="28575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defTabSz="390906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sp>
        <p:nvSpPr>
          <p:cNvPr id="37" name="타원 36"/>
          <p:cNvSpPr/>
          <p:nvPr/>
        </p:nvSpPr>
        <p:spPr>
          <a:xfrm>
            <a:off x="5152983" y="4773631"/>
            <a:ext cx="214313" cy="28575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defTabSz="390906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sp>
        <p:nvSpPr>
          <p:cNvPr id="38" name="타원 37"/>
          <p:cNvSpPr/>
          <p:nvPr/>
        </p:nvSpPr>
        <p:spPr>
          <a:xfrm>
            <a:off x="5724483" y="4773631"/>
            <a:ext cx="214313" cy="28575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defTabSz="390906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sp>
        <p:nvSpPr>
          <p:cNvPr id="39" name="타원 38"/>
          <p:cNvSpPr/>
          <p:nvPr/>
        </p:nvSpPr>
        <p:spPr>
          <a:xfrm>
            <a:off x="3867108" y="4202131"/>
            <a:ext cx="214313" cy="28575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defTabSz="390906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sp>
        <p:nvSpPr>
          <p:cNvPr id="40" name="타원 39"/>
          <p:cNvSpPr/>
          <p:nvPr/>
        </p:nvSpPr>
        <p:spPr>
          <a:xfrm>
            <a:off x="3724233" y="4773631"/>
            <a:ext cx="214313" cy="28575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defTabSz="390906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sp>
        <p:nvSpPr>
          <p:cNvPr id="41" name="타원 40"/>
          <p:cNvSpPr/>
          <p:nvPr/>
        </p:nvSpPr>
        <p:spPr>
          <a:xfrm>
            <a:off x="4295733" y="4773631"/>
            <a:ext cx="214313" cy="28575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defTabSz="390906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sp>
        <p:nvSpPr>
          <p:cNvPr id="42" name="TextBox 41"/>
          <p:cNvSpPr txBox="1"/>
          <p:nvPr/>
        </p:nvSpPr>
        <p:spPr>
          <a:xfrm>
            <a:off x="4581482" y="4130693"/>
            <a:ext cx="357188" cy="3698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defTabSz="39090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dirty="0"/>
              <a:t>…</a:t>
            </a:r>
            <a:endParaRPr kumimoji="0" lang="ko-KR" alt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3009857" y="4702193"/>
            <a:ext cx="357188" cy="3698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defTabSz="39090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dirty="0"/>
              <a:t>…</a:t>
            </a:r>
            <a:endParaRPr kumimoji="0" lang="ko-KR" alt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3938546" y="4702193"/>
            <a:ext cx="357187" cy="3698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defTabSz="39090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dirty="0"/>
              <a:t>…</a:t>
            </a:r>
            <a:endParaRPr kumimoji="0" lang="ko-KR" alt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5367296" y="4702193"/>
            <a:ext cx="357187" cy="3698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defTabSz="39090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dirty="0"/>
              <a:t>…</a:t>
            </a:r>
            <a:endParaRPr kumimoji="0" lang="ko-KR" altLang="en-US" dirty="0"/>
          </a:p>
        </p:txBody>
      </p:sp>
      <p:cxnSp>
        <p:nvCxnSpPr>
          <p:cNvPr id="46" name="직선 화살표 연결선 45"/>
          <p:cNvCxnSpPr>
            <a:stCxn id="32" idx="4"/>
            <a:endCxn id="33" idx="1"/>
          </p:cNvCxnSpPr>
          <p:nvPr/>
        </p:nvCxnSpPr>
        <p:spPr>
          <a:xfrm rot="5400000">
            <a:off x="3092408" y="3863994"/>
            <a:ext cx="471487" cy="2905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cxnSp>
        <p:nvCxnSpPr>
          <p:cNvPr id="47" name="직선 화살표 연결선 46"/>
          <p:cNvCxnSpPr>
            <a:stCxn id="32" idx="5"/>
            <a:endCxn id="39" idx="7"/>
          </p:cNvCxnSpPr>
          <p:nvPr/>
        </p:nvCxnSpPr>
        <p:spPr>
          <a:xfrm rot="16200000" flipH="1">
            <a:off x="3543258" y="3738580"/>
            <a:ext cx="512762" cy="50006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cxnSp>
        <p:nvCxnSpPr>
          <p:cNvPr id="48" name="직선 화살표 연결선 47"/>
          <p:cNvCxnSpPr>
            <a:stCxn id="33" idx="3"/>
          </p:cNvCxnSpPr>
          <p:nvPr/>
        </p:nvCxnSpPr>
        <p:spPr>
          <a:xfrm rot="5400000">
            <a:off x="2932864" y="4523600"/>
            <a:ext cx="327025" cy="1730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cxnSp>
        <p:nvCxnSpPr>
          <p:cNvPr id="49" name="직선 화살표 연결선 48"/>
          <p:cNvCxnSpPr>
            <a:stCxn id="39" idx="5"/>
            <a:endCxn id="41" idx="0"/>
          </p:cNvCxnSpPr>
          <p:nvPr/>
        </p:nvCxnSpPr>
        <p:spPr>
          <a:xfrm rot="16200000" flipH="1">
            <a:off x="4062371" y="4433908"/>
            <a:ext cx="327025" cy="3524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cxnSp>
        <p:nvCxnSpPr>
          <p:cNvPr id="50" name="직선 화살표 연결선 49"/>
          <p:cNvCxnSpPr>
            <a:stCxn id="39" idx="3"/>
            <a:endCxn id="40" idx="0"/>
          </p:cNvCxnSpPr>
          <p:nvPr/>
        </p:nvCxnSpPr>
        <p:spPr>
          <a:xfrm rot="5400000">
            <a:off x="3700421" y="4576782"/>
            <a:ext cx="327025" cy="666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cxnSp>
        <p:nvCxnSpPr>
          <p:cNvPr id="51" name="직선 화살표 연결선 50"/>
          <p:cNvCxnSpPr>
            <a:stCxn id="33" idx="5"/>
            <a:endCxn id="36" idx="0"/>
          </p:cNvCxnSpPr>
          <p:nvPr/>
        </p:nvCxnSpPr>
        <p:spPr>
          <a:xfrm rot="16200000" flipH="1">
            <a:off x="3240839" y="4541063"/>
            <a:ext cx="327025" cy="1381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cxnSp>
        <p:nvCxnSpPr>
          <p:cNvPr id="52" name="직선 화살표 연결선 51"/>
          <p:cNvCxnSpPr>
            <a:stCxn id="34" idx="3"/>
            <a:endCxn id="37" idx="0"/>
          </p:cNvCxnSpPr>
          <p:nvPr/>
        </p:nvCxnSpPr>
        <p:spPr>
          <a:xfrm rot="5400000">
            <a:off x="5129171" y="4576782"/>
            <a:ext cx="327025" cy="666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cxnSp>
        <p:nvCxnSpPr>
          <p:cNvPr id="53" name="직선 화살표 연결선 52"/>
          <p:cNvCxnSpPr>
            <a:stCxn id="34" idx="5"/>
            <a:endCxn id="38" idx="0"/>
          </p:cNvCxnSpPr>
          <p:nvPr/>
        </p:nvCxnSpPr>
        <p:spPr>
          <a:xfrm rot="16200000" flipH="1">
            <a:off x="5491121" y="4433908"/>
            <a:ext cx="327025" cy="3524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cxnSp>
        <p:nvCxnSpPr>
          <p:cNvPr id="54" name="직선 화살표 연결선 53"/>
          <p:cNvCxnSpPr>
            <a:stCxn id="32" idx="5"/>
            <a:endCxn id="34" idx="1"/>
          </p:cNvCxnSpPr>
          <p:nvPr/>
        </p:nvCxnSpPr>
        <p:spPr>
          <a:xfrm rot="16200000" flipH="1">
            <a:off x="4181433" y="3100405"/>
            <a:ext cx="512762" cy="177641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cxnSp>
        <p:nvCxnSpPr>
          <p:cNvPr id="55" name="직선 화살표 연결선 54"/>
          <p:cNvCxnSpPr>
            <a:stCxn id="20" idx="1"/>
            <a:endCxn id="35" idx="2"/>
          </p:cNvCxnSpPr>
          <p:nvPr/>
        </p:nvCxnSpPr>
        <p:spPr>
          <a:xfrm rot="10800000" flipH="1">
            <a:off x="571469" y="4916506"/>
            <a:ext cx="2295513" cy="9707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6" name="직선 화살표 연결선 55"/>
          <p:cNvCxnSpPr>
            <a:stCxn id="10" idx="7"/>
            <a:endCxn id="33" idx="2"/>
          </p:cNvCxnSpPr>
          <p:nvPr/>
        </p:nvCxnSpPr>
        <p:spPr>
          <a:xfrm rot="5400000" flipH="1" flipV="1">
            <a:off x="1575454" y="3666826"/>
            <a:ext cx="899097" cy="225546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7" name="직선 화살표 연결선 56"/>
          <p:cNvCxnSpPr>
            <a:endCxn id="32" idx="3"/>
          </p:cNvCxnSpPr>
          <p:nvPr/>
        </p:nvCxnSpPr>
        <p:spPr>
          <a:xfrm flipV="1">
            <a:off x="1071532" y="3731659"/>
            <a:ext cx="2326899" cy="87052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8" name="TextBox 376"/>
          <p:cNvSpPr txBox="1">
            <a:spLocks noChangeArrowheads="1"/>
          </p:cNvSpPr>
          <p:nvPr/>
        </p:nvSpPr>
        <p:spPr bwMode="auto">
          <a:xfrm>
            <a:off x="71406" y="4345008"/>
            <a:ext cx="8572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ko-KR" dirty="0" smtClean="0">
                <a:latin typeface="맑은 고딕" pitchFamily="50" charset="-127"/>
                <a:ea typeface="맑은 고딕" pitchFamily="50" charset="-127"/>
              </a:rPr>
              <a:t>ETD</a:t>
            </a:r>
            <a:endParaRPr kumimoji="0" lang="ko-KR" altLang="en-US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9" name="TextBox 377"/>
          <p:cNvSpPr txBox="1">
            <a:spLocks noChangeArrowheads="1"/>
          </p:cNvSpPr>
          <p:nvPr/>
        </p:nvSpPr>
        <p:spPr bwMode="auto">
          <a:xfrm>
            <a:off x="3581358" y="3344883"/>
            <a:ext cx="8572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   </a:t>
            </a:r>
            <a:r>
              <a:rPr kumimoji="0" lang="en-US" altLang="ko-KR" dirty="0" smtClean="0">
                <a:latin typeface="맑은 고딕" pitchFamily="50" charset="-127"/>
                <a:ea typeface="맑은 고딕" pitchFamily="50" charset="-127"/>
              </a:rPr>
              <a:t>ETD</a:t>
            </a:r>
            <a:endParaRPr kumimoji="0" lang="ko-KR" altLang="en-US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0" name="TextBox 378"/>
          <p:cNvSpPr txBox="1">
            <a:spLocks noChangeArrowheads="1"/>
          </p:cNvSpPr>
          <p:nvPr/>
        </p:nvSpPr>
        <p:spPr bwMode="auto">
          <a:xfrm>
            <a:off x="5510170" y="4059256"/>
            <a:ext cx="8572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ko-KR" dirty="0">
                <a:latin typeface="맑은 고딕" pitchFamily="50" charset="-127"/>
                <a:ea typeface="맑은 고딕" pitchFamily="50" charset="-127"/>
              </a:rPr>
              <a:t>Pages</a:t>
            </a:r>
            <a:endParaRPr kumimoji="0" lang="ko-KR" altLang="en-US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1" name="TextBox 379"/>
          <p:cNvSpPr txBox="1">
            <a:spLocks noChangeArrowheads="1"/>
          </p:cNvSpPr>
          <p:nvPr/>
        </p:nvSpPr>
        <p:spPr bwMode="auto">
          <a:xfrm>
            <a:off x="4000496" y="5286388"/>
            <a:ext cx="1785938" cy="646112"/>
          </a:xfrm>
          <a:prstGeom prst="rect">
            <a:avLst/>
          </a:prstGeom>
          <a:ln>
            <a:noFill/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kumimoji="0" lang="en-US" altLang="ko-KR" dirty="0">
                <a:latin typeface="맑은 고딕" pitchFamily="50" charset="-127"/>
                <a:ea typeface="맑은 고딕" pitchFamily="50" charset="-127"/>
              </a:rPr>
              <a:t>Logical page structure</a:t>
            </a:r>
            <a:endParaRPr kumimoji="0" lang="ko-KR" altLang="en-US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2" name="TextBox 380"/>
          <p:cNvSpPr txBox="1">
            <a:spLocks noChangeArrowheads="1"/>
          </p:cNvSpPr>
          <p:nvPr/>
        </p:nvSpPr>
        <p:spPr bwMode="auto">
          <a:xfrm>
            <a:off x="714349" y="6211888"/>
            <a:ext cx="1785937" cy="64611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kumimoji="0" lang="en-US" altLang="ko-KR" dirty="0">
                <a:latin typeface="맑은 고딕" pitchFamily="50" charset="-127"/>
                <a:ea typeface="맑은 고딕" pitchFamily="50" charset="-127"/>
              </a:rPr>
              <a:t>Physical page structure</a:t>
            </a:r>
            <a:endParaRPr kumimoji="0" lang="ko-KR" altLang="en-US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70" name="타원 69"/>
          <p:cNvSpPr/>
          <p:nvPr/>
        </p:nvSpPr>
        <p:spPr>
          <a:xfrm>
            <a:off x="6500823" y="2201865"/>
            <a:ext cx="214312" cy="285750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defTabSz="390906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sp>
        <p:nvSpPr>
          <p:cNvPr id="71" name="타원 70"/>
          <p:cNvSpPr/>
          <p:nvPr/>
        </p:nvSpPr>
        <p:spPr>
          <a:xfrm>
            <a:off x="6286511" y="2916240"/>
            <a:ext cx="214313" cy="285750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defTabSz="390906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sp>
        <p:nvSpPr>
          <p:cNvPr id="72" name="타원 71"/>
          <p:cNvSpPr/>
          <p:nvPr/>
        </p:nvSpPr>
        <p:spPr>
          <a:xfrm>
            <a:off x="8429636" y="2916240"/>
            <a:ext cx="214313" cy="285750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defTabSz="390906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sp>
        <p:nvSpPr>
          <p:cNvPr id="73" name="타원 72"/>
          <p:cNvSpPr/>
          <p:nvPr/>
        </p:nvSpPr>
        <p:spPr>
          <a:xfrm>
            <a:off x="6000761" y="3487740"/>
            <a:ext cx="214313" cy="285750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defTabSz="390906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sp>
        <p:nvSpPr>
          <p:cNvPr id="74" name="타원 73"/>
          <p:cNvSpPr/>
          <p:nvPr/>
        </p:nvSpPr>
        <p:spPr>
          <a:xfrm>
            <a:off x="6500823" y="3487740"/>
            <a:ext cx="214312" cy="285750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defTabSz="390906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sp>
        <p:nvSpPr>
          <p:cNvPr id="75" name="타원 74"/>
          <p:cNvSpPr/>
          <p:nvPr/>
        </p:nvSpPr>
        <p:spPr>
          <a:xfrm>
            <a:off x="8286761" y="3487740"/>
            <a:ext cx="214313" cy="285750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defTabSz="390906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sp>
        <p:nvSpPr>
          <p:cNvPr id="76" name="타원 75"/>
          <p:cNvSpPr/>
          <p:nvPr/>
        </p:nvSpPr>
        <p:spPr>
          <a:xfrm>
            <a:off x="8858261" y="3487740"/>
            <a:ext cx="214313" cy="285750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defTabSz="390906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sp>
        <p:nvSpPr>
          <p:cNvPr id="77" name="타원 76"/>
          <p:cNvSpPr/>
          <p:nvPr/>
        </p:nvSpPr>
        <p:spPr>
          <a:xfrm>
            <a:off x="7000886" y="2916240"/>
            <a:ext cx="214313" cy="285750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defTabSz="390906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sp>
        <p:nvSpPr>
          <p:cNvPr id="78" name="타원 77"/>
          <p:cNvSpPr/>
          <p:nvPr/>
        </p:nvSpPr>
        <p:spPr>
          <a:xfrm>
            <a:off x="6858011" y="3487740"/>
            <a:ext cx="214313" cy="285750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defTabSz="390906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sp>
        <p:nvSpPr>
          <p:cNvPr id="79" name="타원 78"/>
          <p:cNvSpPr/>
          <p:nvPr/>
        </p:nvSpPr>
        <p:spPr>
          <a:xfrm>
            <a:off x="7429511" y="3487740"/>
            <a:ext cx="214313" cy="285750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defTabSz="390906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sp>
        <p:nvSpPr>
          <p:cNvPr id="80" name="TextBox 79"/>
          <p:cNvSpPr txBox="1"/>
          <p:nvPr/>
        </p:nvSpPr>
        <p:spPr>
          <a:xfrm>
            <a:off x="7715260" y="2844802"/>
            <a:ext cx="357188" cy="369888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defTabSz="39090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dirty="0"/>
              <a:t>…</a:t>
            </a:r>
            <a:endParaRPr kumimoji="0" lang="ko-KR" altLang="en-US" dirty="0"/>
          </a:p>
        </p:txBody>
      </p:sp>
      <p:sp>
        <p:nvSpPr>
          <p:cNvPr id="81" name="TextBox 80"/>
          <p:cNvSpPr txBox="1"/>
          <p:nvPr/>
        </p:nvSpPr>
        <p:spPr>
          <a:xfrm>
            <a:off x="6143635" y="3416302"/>
            <a:ext cx="357188" cy="3698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defTabSz="39090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dirty="0"/>
              <a:t>…</a:t>
            </a:r>
            <a:endParaRPr kumimoji="0" lang="ko-KR" altLang="en-US" dirty="0"/>
          </a:p>
        </p:txBody>
      </p:sp>
      <p:sp>
        <p:nvSpPr>
          <p:cNvPr id="82" name="TextBox 81"/>
          <p:cNvSpPr txBox="1"/>
          <p:nvPr/>
        </p:nvSpPr>
        <p:spPr>
          <a:xfrm>
            <a:off x="7072324" y="3416302"/>
            <a:ext cx="357187" cy="3698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defTabSz="39090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dirty="0"/>
              <a:t>…</a:t>
            </a:r>
            <a:endParaRPr kumimoji="0" lang="ko-KR" altLang="en-US" dirty="0"/>
          </a:p>
        </p:txBody>
      </p:sp>
      <p:sp>
        <p:nvSpPr>
          <p:cNvPr id="83" name="TextBox 82"/>
          <p:cNvSpPr txBox="1"/>
          <p:nvPr/>
        </p:nvSpPr>
        <p:spPr>
          <a:xfrm>
            <a:off x="8501074" y="3416302"/>
            <a:ext cx="357187" cy="3698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defTabSz="39090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dirty="0"/>
              <a:t>…</a:t>
            </a:r>
            <a:endParaRPr kumimoji="0" lang="ko-KR" altLang="en-US" dirty="0"/>
          </a:p>
        </p:txBody>
      </p:sp>
      <p:cxnSp>
        <p:nvCxnSpPr>
          <p:cNvPr id="84" name="직선 화살표 연결선 83"/>
          <p:cNvCxnSpPr>
            <a:stCxn id="70" idx="4"/>
            <a:endCxn id="71" idx="1"/>
          </p:cNvCxnSpPr>
          <p:nvPr/>
        </p:nvCxnSpPr>
        <p:spPr>
          <a:xfrm rot="5400000">
            <a:off x="6226186" y="2578103"/>
            <a:ext cx="471487" cy="2905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cxnSp>
      <p:cxnSp>
        <p:nvCxnSpPr>
          <p:cNvPr id="85" name="직선 화살표 연결선 84"/>
          <p:cNvCxnSpPr>
            <a:stCxn id="70" idx="5"/>
            <a:endCxn id="77" idx="7"/>
          </p:cNvCxnSpPr>
          <p:nvPr/>
        </p:nvCxnSpPr>
        <p:spPr>
          <a:xfrm rot="16200000" flipH="1">
            <a:off x="6677036" y="2452690"/>
            <a:ext cx="512762" cy="50006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cxnSp>
      <p:cxnSp>
        <p:nvCxnSpPr>
          <p:cNvPr id="86" name="직선 화살표 연결선 85"/>
          <p:cNvCxnSpPr>
            <a:stCxn id="71" idx="3"/>
          </p:cNvCxnSpPr>
          <p:nvPr/>
        </p:nvCxnSpPr>
        <p:spPr>
          <a:xfrm rot="5400000">
            <a:off x="6066642" y="3237709"/>
            <a:ext cx="327025" cy="1730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cxnSp>
      <p:cxnSp>
        <p:nvCxnSpPr>
          <p:cNvPr id="87" name="직선 화살표 연결선 86"/>
          <p:cNvCxnSpPr>
            <a:stCxn id="77" idx="5"/>
            <a:endCxn id="79" idx="0"/>
          </p:cNvCxnSpPr>
          <p:nvPr/>
        </p:nvCxnSpPr>
        <p:spPr>
          <a:xfrm rot="16200000" flipH="1">
            <a:off x="7196149" y="3148017"/>
            <a:ext cx="327025" cy="3524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cxnSp>
      <p:cxnSp>
        <p:nvCxnSpPr>
          <p:cNvPr id="88" name="직선 화살표 연결선 87"/>
          <p:cNvCxnSpPr>
            <a:stCxn id="77" idx="3"/>
            <a:endCxn id="78" idx="0"/>
          </p:cNvCxnSpPr>
          <p:nvPr/>
        </p:nvCxnSpPr>
        <p:spPr>
          <a:xfrm rot="5400000">
            <a:off x="6834199" y="3290891"/>
            <a:ext cx="327025" cy="666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cxnSp>
      <p:cxnSp>
        <p:nvCxnSpPr>
          <p:cNvPr id="89" name="직선 화살표 연결선 88"/>
          <p:cNvCxnSpPr>
            <a:stCxn id="71" idx="5"/>
            <a:endCxn id="74" idx="0"/>
          </p:cNvCxnSpPr>
          <p:nvPr/>
        </p:nvCxnSpPr>
        <p:spPr>
          <a:xfrm rot="16200000" flipH="1">
            <a:off x="6374617" y="3255172"/>
            <a:ext cx="327025" cy="1381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cxnSp>
      <p:cxnSp>
        <p:nvCxnSpPr>
          <p:cNvPr id="90" name="직선 화살표 연결선 89"/>
          <p:cNvCxnSpPr>
            <a:stCxn id="72" idx="3"/>
            <a:endCxn id="75" idx="0"/>
          </p:cNvCxnSpPr>
          <p:nvPr/>
        </p:nvCxnSpPr>
        <p:spPr>
          <a:xfrm rot="5400000">
            <a:off x="8262949" y="3290891"/>
            <a:ext cx="327025" cy="666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cxnSp>
      <p:cxnSp>
        <p:nvCxnSpPr>
          <p:cNvPr id="91" name="직선 화살표 연결선 90"/>
          <p:cNvCxnSpPr>
            <a:stCxn id="72" idx="5"/>
            <a:endCxn id="76" idx="0"/>
          </p:cNvCxnSpPr>
          <p:nvPr/>
        </p:nvCxnSpPr>
        <p:spPr>
          <a:xfrm rot="16200000" flipH="1">
            <a:off x="8624899" y="3148017"/>
            <a:ext cx="327025" cy="3524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cxnSp>
      <p:cxnSp>
        <p:nvCxnSpPr>
          <p:cNvPr id="92" name="직선 화살표 연결선 91"/>
          <p:cNvCxnSpPr>
            <a:stCxn id="70" idx="5"/>
            <a:endCxn id="72" idx="1"/>
          </p:cNvCxnSpPr>
          <p:nvPr/>
        </p:nvCxnSpPr>
        <p:spPr>
          <a:xfrm rot="16200000" flipH="1">
            <a:off x="7315211" y="1814515"/>
            <a:ext cx="512762" cy="177641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cxnSp>
      <p:sp>
        <p:nvSpPr>
          <p:cNvPr id="93" name="TextBox 377"/>
          <p:cNvSpPr txBox="1">
            <a:spLocks noChangeArrowheads="1"/>
          </p:cNvSpPr>
          <p:nvPr/>
        </p:nvSpPr>
        <p:spPr bwMode="auto">
          <a:xfrm>
            <a:off x="6715136" y="2058992"/>
            <a:ext cx="8572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ko-KR" dirty="0" smtClean="0">
                <a:latin typeface="맑은 고딕" pitchFamily="50" charset="-127"/>
                <a:ea typeface="맑은 고딕" pitchFamily="50" charset="-127"/>
              </a:rPr>
              <a:t>ETD</a:t>
            </a:r>
            <a:endParaRPr kumimoji="0" lang="ko-KR" altLang="en-US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94" name="TextBox 378"/>
          <p:cNvSpPr txBox="1">
            <a:spLocks noChangeArrowheads="1"/>
          </p:cNvSpPr>
          <p:nvPr/>
        </p:nvSpPr>
        <p:spPr bwMode="auto">
          <a:xfrm>
            <a:off x="5357818" y="2786058"/>
            <a:ext cx="8572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Cover</a:t>
            </a:r>
            <a:endParaRPr kumimoji="0" lang="ko-KR" altLang="en-US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95" name="TextBox 378"/>
          <p:cNvSpPr txBox="1">
            <a:spLocks noChangeArrowheads="1"/>
          </p:cNvSpPr>
          <p:nvPr/>
        </p:nvSpPr>
        <p:spPr bwMode="auto">
          <a:xfrm>
            <a:off x="1" y="5143514"/>
            <a:ext cx="8572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ko-KR" dirty="0">
                <a:latin typeface="맑은 고딕" pitchFamily="50" charset="-127"/>
                <a:ea typeface="맑은 고딕" pitchFamily="50" charset="-127"/>
              </a:rPr>
              <a:t>Pages</a:t>
            </a:r>
            <a:endParaRPr kumimoji="0" lang="ko-KR" altLang="en-US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96" name="TextBox 378"/>
          <p:cNvSpPr txBox="1">
            <a:spLocks noChangeArrowheads="1"/>
          </p:cNvSpPr>
          <p:nvPr/>
        </p:nvSpPr>
        <p:spPr bwMode="auto">
          <a:xfrm>
            <a:off x="1" y="6000770"/>
            <a:ext cx="8572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ko-KR" dirty="0" smtClean="0">
                <a:latin typeface="맑은 고딕" pitchFamily="50" charset="-127"/>
                <a:ea typeface="맑은 고딕" pitchFamily="50" charset="-127"/>
              </a:rPr>
              <a:t>Lines</a:t>
            </a:r>
            <a:endParaRPr kumimoji="0" lang="ko-KR" altLang="en-US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97" name="TextBox 378"/>
          <p:cNvSpPr txBox="1">
            <a:spLocks noChangeArrowheads="1"/>
          </p:cNvSpPr>
          <p:nvPr/>
        </p:nvSpPr>
        <p:spPr bwMode="auto">
          <a:xfrm>
            <a:off x="5929323" y="4786324"/>
            <a:ext cx="8572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L</a:t>
            </a:r>
            <a:r>
              <a:rPr kumimoji="0" lang="en-US" altLang="ko-KR" dirty="0" smtClean="0">
                <a:latin typeface="맑은 고딕" pitchFamily="50" charset="-127"/>
                <a:ea typeface="맑은 고딕" pitchFamily="50" charset="-127"/>
              </a:rPr>
              <a:t>ines</a:t>
            </a:r>
            <a:endParaRPr kumimoji="0" lang="ko-KR" altLang="en-US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98" name="TextBox 378"/>
          <p:cNvSpPr txBox="1">
            <a:spLocks noChangeArrowheads="1"/>
          </p:cNvSpPr>
          <p:nvPr/>
        </p:nvSpPr>
        <p:spPr bwMode="auto">
          <a:xfrm>
            <a:off x="5286380" y="3429000"/>
            <a:ext cx="107157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kumimoji="0" lang="en-US" altLang="ko-KR" dirty="0" smtClean="0">
                <a:latin typeface="맑은 고딕" pitchFamily="50" charset="-127"/>
                <a:ea typeface="맑은 고딕" pitchFamily="50" charset="-127"/>
              </a:rPr>
              <a:t>Title</a:t>
            </a:r>
            <a:endParaRPr kumimoji="0" lang="ko-KR" altLang="en-US" dirty="0">
              <a:latin typeface="맑은 고딕" pitchFamily="50" charset="-127"/>
              <a:ea typeface="맑은 고딕" pitchFamily="50" charset="-127"/>
            </a:endParaRPr>
          </a:p>
        </p:txBody>
      </p:sp>
      <p:cxnSp>
        <p:nvCxnSpPr>
          <p:cNvPr id="100" name="직선 화살표 연결선 99"/>
          <p:cNvCxnSpPr>
            <a:stCxn id="59" idx="1"/>
          </p:cNvCxnSpPr>
          <p:nvPr/>
        </p:nvCxnSpPr>
        <p:spPr>
          <a:xfrm rot="10800000" flipH="1">
            <a:off x="3581358" y="2357433"/>
            <a:ext cx="2888914" cy="1172395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2" name="직선 화살표 연결선 101"/>
          <p:cNvCxnSpPr/>
          <p:nvPr/>
        </p:nvCxnSpPr>
        <p:spPr>
          <a:xfrm rot="10800000" flipH="1">
            <a:off x="3357554" y="3143250"/>
            <a:ext cx="2888914" cy="1172395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3" name="직선 화살표 연결선 102"/>
          <p:cNvCxnSpPr/>
          <p:nvPr/>
        </p:nvCxnSpPr>
        <p:spPr>
          <a:xfrm rot="10800000" flipH="1">
            <a:off x="3071802" y="3714754"/>
            <a:ext cx="2888914" cy="1172395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4" name="TextBox 379"/>
          <p:cNvSpPr txBox="1">
            <a:spLocks noChangeArrowheads="1"/>
          </p:cNvSpPr>
          <p:nvPr/>
        </p:nvSpPr>
        <p:spPr bwMode="auto">
          <a:xfrm>
            <a:off x="7000892" y="4286256"/>
            <a:ext cx="1785938" cy="64633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kumimoji="0" lang="en-US" altLang="ko-KR" dirty="0">
                <a:latin typeface="맑은 고딕" pitchFamily="50" charset="-127"/>
                <a:ea typeface="맑은 고딕" pitchFamily="50" charset="-127"/>
              </a:rPr>
              <a:t>Logical </a:t>
            </a:r>
            <a:r>
              <a:rPr kumimoji="0" lang="en-US" altLang="ko-KR" dirty="0" smtClean="0">
                <a:latin typeface="맑은 고딕" pitchFamily="50" charset="-127"/>
                <a:ea typeface="맑은 고딕" pitchFamily="50" charset="-127"/>
              </a:rPr>
              <a:t>structure</a:t>
            </a:r>
            <a:endParaRPr kumimoji="0" lang="ko-KR" altLang="en-US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06" name="아래쪽 화살표 105"/>
          <p:cNvSpPr/>
          <p:nvPr/>
        </p:nvSpPr>
        <p:spPr>
          <a:xfrm>
            <a:off x="4714876" y="2357430"/>
            <a:ext cx="428628" cy="4286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8" name="모서리가 둥근 직사각형 107"/>
          <p:cNvSpPr/>
          <p:nvPr/>
        </p:nvSpPr>
        <p:spPr>
          <a:xfrm>
            <a:off x="4286248" y="1500174"/>
            <a:ext cx="1285884" cy="64294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Table of Contents</a:t>
            </a:r>
            <a:endParaRPr lang="ko-KR" altLang="en-US" dirty="0"/>
          </a:p>
        </p:txBody>
      </p:sp>
      <p:sp>
        <p:nvSpPr>
          <p:cNvPr id="109" name="구름 모양 설명선 108"/>
          <p:cNvSpPr/>
          <p:nvPr/>
        </p:nvSpPr>
        <p:spPr>
          <a:xfrm>
            <a:off x="857224" y="2214554"/>
            <a:ext cx="2928958" cy="928694"/>
          </a:xfrm>
          <a:prstGeom prst="cloudCallout">
            <a:avLst>
              <a:gd name="adj1" fmla="val 61239"/>
              <a:gd name="adj2" fmla="val 4055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2400" dirty="0" smtClean="0"/>
              <a:t>Inter-structuring</a:t>
            </a:r>
            <a:endParaRPr lang="ko-KR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ko-KR" dirty="0" smtClean="0"/>
              <a:t>Result of Structure Analyzer (1/2)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829196"/>
          </a:xfrm>
        </p:spPr>
        <p:txBody>
          <a:bodyPr/>
          <a:lstStyle/>
          <a:p>
            <a:endParaRPr lang="ko-KR" altLang="en-US" dirty="0"/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3" cstate="print"/>
          <a:srcRect l="1102" t="20625" r="33288" b="37589"/>
          <a:stretch>
            <a:fillRect/>
          </a:stretch>
        </p:blipFill>
        <p:spPr bwMode="auto">
          <a:xfrm>
            <a:off x="142844" y="1357298"/>
            <a:ext cx="8501122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직사각형 4"/>
          <p:cNvSpPr/>
          <p:nvPr/>
        </p:nvSpPr>
        <p:spPr>
          <a:xfrm>
            <a:off x="2714612" y="2071678"/>
            <a:ext cx="500066" cy="378621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4000496" y="2071678"/>
            <a:ext cx="571504" cy="378621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4643438" y="2071678"/>
            <a:ext cx="2428892" cy="378621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2285984" y="5934670"/>
            <a:ext cx="12858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solidFill>
                  <a:srgbClr val="FF0000"/>
                </a:solidFill>
              </a:rPr>
              <a:t>Logical page structure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43306" y="5934670"/>
            <a:ext cx="14287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solidFill>
                  <a:srgbClr val="FF0000"/>
                </a:solidFill>
              </a:rPr>
              <a:t>Physical page structure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86380" y="6000768"/>
            <a:ext cx="1714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solidFill>
                  <a:srgbClr val="FF0000"/>
                </a:solidFill>
              </a:rPr>
              <a:t>Logical structure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0"/>
            <a:ext cx="8572560" cy="1143000"/>
          </a:xfrm>
        </p:spPr>
        <p:txBody>
          <a:bodyPr>
            <a:normAutofit/>
          </a:bodyPr>
          <a:lstStyle/>
          <a:p>
            <a:r>
              <a:rPr lang="en-US" altLang="ko-KR" dirty="0" smtClean="0"/>
              <a:t>Result of Structure </a:t>
            </a:r>
            <a:r>
              <a:rPr lang="en-US" altLang="ko-KR" dirty="0" smtClean="0"/>
              <a:t>Analyzer (2/2</a:t>
            </a:r>
            <a:r>
              <a:rPr lang="en-US" altLang="ko-KR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3" cstate="print"/>
          <a:srcRect l="2573" t="21562" r="41860" b="34571"/>
          <a:stretch>
            <a:fillRect/>
          </a:stretch>
        </p:blipFill>
        <p:spPr bwMode="auto">
          <a:xfrm>
            <a:off x="0" y="1142984"/>
            <a:ext cx="9001156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직사각형 6"/>
          <p:cNvSpPr/>
          <p:nvPr/>
        </p:nvSpPr>
        <p:spPr>
          <a:xfrm>
            <a:off x="142844" y="4071942"/>
            <a:ext cx="3143272" cy="20002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3428992" y="4429132"/>
            <a:ext cx="22860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solidFill>
                  <a:srgbClr val="FF0000"/>
                </a:solidFill>
              </a:rPr>
              <a:t>Analyzed structure and the first 3 items of the ETD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ko-KR" dirty="0" smtClean="0"/>
              <a:t>Multimedia Link Source Extractor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28596" y="1214422"/>
            <a:ext cx="8229600" cy="3686188"/>
          </a:xfrm>
        </p:spPr>
        <p:txBody>
          <a:bodyPr>
            <a:normAutofit/>
          </a:bodyPr>
          <a:lstStyle/>
          <a:p>
            <a:r>
              <a:rPr lang="en-US" altLang="ko-KR" dirty="0" smtClean="0">
                <a:solidFill>
                  <a:srgbClr val="FF0000"/>
                </a:solidFill>
              </a:rPr>
              <a:t>Source information </a:t>
            </a:r>
            <a:r>
              <a:rPr lang="en-US" altLang="ko-KR" dirty="0" smtClean="0"/>
              <a:t>for multimedia files </a:t>
            </a:r>
          </a:p>
          <a:p>
            <a:pPr lvl="1"/>
            <a:r>
              <a:rPr lang="en-US" altLang="ko-KR" dirty="0" smtClean="0"/>
              <a:t>E.g., URL, file names</a:t>
            </a:r>
          </a:p>
          <a:p>
            <a:pPr lvl="1"/>
            <a:r>
              <a:rPr lang="en-US" altLang="ko-KR" dirty="0" smtClean="0">
                <a:solidFill>
                  <a:srgbClr val="FF0000"/>
                </a:solidFill>
              </a:rPr>
              <a:t>'</a:t>
            </a:r>
            <a:r>
              <a:rPr lang="en-US" altLang="ko-KR" dirty="0" err="1" smtClean="0">
                <a:solidFill>
                  <a:srgbClr val="FF0000"/>
                </a:solidFill>
              </a:rPr>
              <a:t>src</a:t>
            </a:r>
            <a:r>
              <a:rPr lang="en-US" altLang="ko-KR" dirty="0" smtClean="0">
                <a:solidFill>
                  <a:srgbClr val="FF0000"/>
                </a:solidFill>
              </a:rPr>
              <a:t>' property </a:t>
            </a:r>
            <a:r>
              <a:rPr lang="en-US" altLang="ko-KR" dirty="0" smtClean="0"/>
              <a:t>in the 'video' or 'audio' tags </a:t>
            </a:r>
            <a:endParaRPr lang="ko-KR" altLang="ko-KR" dirty="0" smtClean="0"/>
          </a:p>
          <a:p>
            <a:r>
              <a:rPr lang="en-US" altLang="ko-KR" dirty="0" smtClean="0"/>
              <a:t>Algorithm in Perl script</a:t>
            </a:r>
          </a:p>
        </p:txBody>
      </p:sp>
      <p:sp>
        <p:nvSpPr>
          <p:cNvPr id="4" name="TextBox 11"/>
          <p:cNvSpPr txBox="1"/>
          <p:nvPr/>
        </p:nvSpPr>
        <p:spPr>
          <a:xfrm>
            <a:off x="5274972" y="5445706"/>
            <a:ext cx="1511606" cy="10156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000" dirty="0" smtClean="0"/>
              <a:t>Multimedia file source extractor</a:t>
            </a:r>
            <a:endParaRPr lang="ko-KR" altLang="en-US" sz="2000" dirty="0"/>
          </a:p>
        </p:txBody>
      </p:sp>
      <p:sp>
        <p:nvSpPr>
          <p:cNvPr id="5" name="오른쪽 화살표 4"/>
          <p:cNvSpPr/>
          <p:nvPr/>
        </p:nvSpPr>
        <p:spPr>
          <a:xfrm>
            <a:off x="3214678" y="5715016"/>
            <a:ext cx="1857388" cy="4286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2000"/>
          </a:p>
        </p:txBody>
      </p:sp>
      <p:sp>
        <p:nvSpPr>
          <p:cNvPr id="6" name="TextBox 30"/>
          <p:cNvSpPr txBox="1"/>
          <p:nvPr/>
        </p:nvSpPr>
        <p:spPr>
          <a:xfrm>
            <a:off x="3571868" y="5429264"/>
            <a:ext cx="10001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000" dirty="0" smtClean="0"/>
              <a:t>HTML</a:t>
            </a:r>
            <a:endParaRPr lang="ko-KR" altLang="en-US" sz="2000" dirty="0"/>
          </a:p>
        </p:txBody>
      </p:sp>
      <p:sp>
        <p:nvSpPr>
          <p:cNvPr id="8" name="순서도: 문서 7"/>
          <p:cNvSpPr/>
          <p:nvPr/>
        </p:nvSpPr>
        <p:spPr>
          <a:xfrm>
            <a:off x="1928794" y="5429264"/>
            <a:ext cx="1071570" cy="1285884"/>
          </a:xfrm>
          <a:prstGeom prst="flowChart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/>
              <a:t>ETD Title Page</a:t>
            </a:r>
            <a:endParaRPr lang="ko-KR" altLang="en-US" sz="2000" dirty="0"/>
          </a:p>
        </p:txBody>
      </p:sp>
      <p:sp>
        <p:nvSpPr>
          <p:cNvPr id="10" name="오른쪽 화살표 9"/>
          <p:cNvSpPr/>
          <p:nvPr/>
        </p:nvSpPr>
        <p:spPr>
          <a:xfrm rot="16200000">
            <a:off x="5626510" y="4874820"/>
            <a:ext cx="605625" cy="4286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2000"/>
          </a:p>
        </p:txBody>
      </p:sp>
      <p:sp>
        <p:nvSpPr>
          <p:cNvPr id="11" name="순서도: 문서 10"/>
          <p:cNvSpPr/>
          <p:nvPr/>
        </p:nvSpPr>
        <p:spPr>
          <a:xfrm>
            <a:off x="5357818" y="3571876"/>
            <a:ext cx="1071570" cy="1143008"/>
          </a:xfrm>
          <a:prstGeom prst="flowChart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000" dirty="0" smtClean="0"/>
              <a:t>Tagged MM Source</a:t>
            </a:r>
            <a:endParaRPr lang="ko-KR" alt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ko-KR" dirty="0" smtClean="0"/>
              <a:t>ETD Files in the ETD Title Page</a:t>
            </a:r>
            <a:br>
              <a:rPr lang="en-US" altLang="ko-KR" dirty="0" smtClean="0"/>
            </a:br>
            <a:r>
              <a:rPr lang="en-US" altLang="ko-KR" dirty="0" smtClean="0"/>
              <a:t>(Multimedia Link Sources)</a:t>
            </a:r>
            <a:endParaRPr lang="ko-KR" altLang="en-US" dirty="0"/>
          </a:p>
        </p:txBody>
      </p:sp>
      <p:pic>
        <p:nvPicPr>
          <p:cNvPr id="4" name="내용 개체 틀 3"/>
          <p:cNvPicPr>
            <a:picLocks noGrp="1"/>
          </p:cNvPicPr>
          <p:nvPr>
            <p:ph idx="1"/>
          </p:nvPr>
        </p:nvPicPr>
        <p:blipFill>
          <a:blip r:embed="rId3" cstate="print"/>
          <a:srcRect l="5911" t="15628" r="6709"/>
          <a:stretch>
            <a:fillRect/>
          </a:stretch>
        </p:blipFill>
        <p:spPr bwMode="auto">
          <a:xfrm>
            <a:off x="857224" y="1357298"/>
            <a:ext cx="7643866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모서리가 둥근 직사각형 4"/>
          <p:cNvSpPr/>
          <p:nvPr/>
        </p:nvSpPr>
        <p:spPr>
          <a:xfrm>
            <a:off x="2143108" y="3429000"/>
            <a:ext cx="1428760" cy="278608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71406" y="4071942"/>
            <a:ext cx="1928794" cy="64294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b="1" dirty="0" smtClean="0">
                <a:solidFill>
                  <a:schemeClr val="tx1"/>
                </a:solidFill>
              </a:rPr>
              <a:t>Video  files</a:t>
            </a:r>
          </a:p>
          <a:p>
            <a:pPr algn="ctr"/>
            <a:r>
              <a:rPr lang="en-US" altLang="ko-KR" b="1" dirty="0" smtClean="0">
                <a:solidFill>
                  <a:schemeClr val="tx1"/>
                </a:solidFill>
              </a:rPr>
              <a:t>          (.</a:t>
            </a:r>
            <a:r>
              <a:rPr lang="en-US" altLang="ko-KR" b="1" dirty="0" err="1" smtClean="0">
                <a:solidFill>
                  <a:schemeClr val="tx1"/>
                </a:solidFill>
              </a:rPr>
              <a:t>avi</a:t>
            </a:r>
            <a:r>
              <a:rPr lang="en-US" altLang="ko-KR" b="1" dirty="0" smtClean="0">
                <a:solidFill>
                  <a:schemeClr val="tx1"/>
                </a:solidFill>
              </a:rPr>
              <a:t>)</a:t>
            </a:r>
            <a:endParaRPr lang="ko-KR" altLang="en-U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n-US" altLang="ko-KR" sz="3600" dirty="0" smtClean="0"/>
              <a:t>Multimedia Link Candidates Extractor (1/2)</a:t>
            </a:r>
            <a:endParaRPr lang="ko-KR" altLang="en-US" sz="36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158" y="1071546"/>
            <a:ext cx="8572560" cy="3714776"/>
          </a:xfrm>
        </p:spPr>
        <p:txBody>
          <a:bodyPr>
            <a:normAutofit/>
          </a:bodyPr>
          <a:lstStyle/>
          <a:p>
            <a:r>
              <a:rPr lang="en-US" altLang="ko-KR" dirty="0" smtClean="0"/>
              <a:t>Process </a:t>
            </a:r>
          </a:p>
          <a:p>
            <a:pPr lvl="1"/>
            <a:r>
              <a:rPr lang="en-US" altLang="ko-KR" dirty="0" smtClean="0">
                <a:solidFill>
                  <a:srgbClr val="FF0000"/>
                </a:solidFill>
              </a:rPr>
              <a:t>Input: multimedia link sources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Extract </a:t>
            </a:r>
            <a:r>
              <a:rPr lang="en-US" altLang="ko-KR" dirty="0" smtClean="0">
                <a:solidFill>
                  <a:srgbClr val="FF0000"/>
                </a:solidFill>
              </a:rPr>
              <a:t>link candidates </a:t>
            </a:r>
            <a:r>
              <a:rPr lang="en-US" altLang="ko-KR" dirty="0" smtClean="0"/>
              <a:t>from the plain ETD text</a:t>
            </a:r>
          </a:p>
          <a:p>
            <a:pPr lvl="1"/>
            <a:r>
              <a:rPr lang="en-US" altLang="ko-KR" dirty="0" smtClean="0"/>
              <a:t>Finds </a:t>
            </a:r>
            <a:r>
              <a:rPr lang="en-US" altLang="ko-KR" dirty="0" smtClean="0">
                <a:solidFill>
                  <a:srgbClr val="FF0000"/>
                </a:solidFill>
              </a:rPr>
              <a:t>matches</a:t>
            </a:r>
            <a:r>
              <a:rPr lang="en-US" altLang="ko-KR" dirty="0" smtClean="0"/>
              <a:t> in the plain text </a:t>
            </a:r>
          </a:p>
          <a:p>
            <a:pPr lvl="1"/>
            <a:r>
              <a:rPr lang="en-US" altLang="ko-KR" dirty="0" smtClean="0"/>
              <a:t>Output: </a:t>
            </a:r>
            <a:r>
              <a:rPr lang="en-US" altLang="ko-KR" dirty="0" smtClean="0">
                <a:solidFill>
                  <a:srgbClr val="FF0000"/>
                </a:solidFill>
              </a:rPr>
              <a:t>a tagged text file </a:t>
            </a:r>
            <a:r>
              <a:rPr lang="en-US" altLang="ko-KR" dirty="0" smtClean="0"/>
              <a:t>with multimedia type attributes (e.g., video or audio or …)</a:t>
            </a:r>
            <a:endParaRPr lang="ko-KR" altLang="ko-KR" dirty="0" smtClean="0"/>
          </a:p>
        </p:txBody>
      </p:sp>
      <p:sp>
        <p:nvSpPr>
          <p:cNvPr id="14" name="TextBox 9"/>
          <p:cNvSpPr txBox="1"/>
          <p:nvPr/>
        </p:nvSpPr>
        <p:spPr>
          <a:xfrm>
            <a:off x="3000364" y="4429132"/>
            <a:ext cx="2000264" cy="120032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400" dirty="0" smtClean="0"/>
              <a:t>Multimedia file link extractor</a:t>
            </a:r>
            <a:endParaRPr lang="ko-KR" altLang="en-US" sz="2400" dirty="0"/>
          </a:p>
        </p:txBody>
      </p:sp>
      <p:sp>
        <p:nvSpPr>
          <p:cNvPr id="15" name="오른쪽 화살표 14"/>
          <p:cNvSpPr/>
          <p:nvPr/>
        </p:nvSpPr>
        <p:spPr>
          <a:xfrm>
            <a:off x="5230346" y="5171899"/>
            <a:ext cx="770414" cy="4286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2400"/>
          </a:p>
        </p:txBody>
      </p:sp>
      <p:sp>
        <p:nvSpPr>
          <p:cNvPr id="16" name="오른쪽 화살표 15"/>
          <p:cNvSpPr/>
          <p:nvPr/>
        </p:nvSpPr>
        <p:spPr>
          <a:xfrm rot="16200000">
            <a:off x="3370572" y="5733951"/>
            <a:ext cx="605625" cy="6316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2400"/>
          </a:p>
        </p:txBody>
      </p:sp>
      <p:sp>
        <p:nvSpPr>
          <p:cNvPr id="17" name="TextBox 32"/>
          <p:cNvSpPr txBox="1"/>
          <p:nvPr/>
        </p:nvSpPr>
        <p:spPr>
          <a:xfrm>
            <a:off x="4071934" y="5657671"/>
            <a:ext cx="16844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400" dirty="0" smtClean="0"/>
              <a:t>Tagged MM Source</a:t>
            </a:r>
            <a:endParaRPr lang="ko-KR" altLang="en-US" sz="2400" dirty="0"/>
          </a:p>
        </p:txBody>
      </p:sp>
      <p:sp>
        <p:nvSpPr>
          <p:cNvPr id="18" name="TextBox 34"/>
          <p:cNvSpPr txBox="1"/>
          <p:nvPr/>
        </p:nvSpPr>
        <p:spPr>
          <a:xfrm>
            <a:off x="5286380" y="4286256"/>
            <a:ext cx="14738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400" dirty="0" smtClean="0"/>
              <a:t>Tagged TXT</a:t>
            </a:r>
            <a:endParaRPr lang="ko-KR" alt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42812" y="0"/>
            <a:ext cx="9001188" cy="1143000"/>
          </a:xfrm>
        </p:spPr>
        <p:txBody>
          <a:bodyPr>
            <a:normAutofit/>
          </a:bodyPr>
          <a:lstStyle/>
          <a:p>
            <a:r>
              <a:rPr lang="en-US" altLang="ko-KR" sz="3600" dirty="0" smtClean="0"/>
              <a:t>Multimedia Link Candidates Extractor (2/2)</a:t>
            </a:r>
            <a:endParaRPr lang="ko-KR" altLang="en-US" sz="36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158" y="1071546"/>
            <a:ext cx="8572560" cy="3714776"/>
          </a:xfrm>
        </p:spPr>
        <p:txBody>
          <a:bodyPr>
            <a:normAutofit/>
          </a:bodyPr>
          <a:lstStyle/>
          <a:p>
            <a:r>
              <a:rPr lang="en-US" altLang="ko-KR" dirty="0" smtClean="0"/>
              <a:t>Implemented in Perl</a:t>
            </a:r>
          </a:p>
          <a:p>
            <a:pPr lvl="1"/>
            <a:r>
              <a:rPr lang="en-US" altLang="ko-KR" dirty="0" smtClean="0">
                <a:solidFill>
                  <a:srgbClr val="FF0000"/>
                </a:solidFill>
              </a:rPr>
              <a:t>simple string match</a:t>
            </a:r>
            <a:r>
              <a:rPr lang="en-US" altLang="ko-KR" dirty="0" smtClean="0"/>
              <a:t> between multimedia link sources (e.g., list of file names), candidate links</a:t>
            </a:r>
          </a:p>
          <a:p>
            <a:pPr lvl="1"/>
            <a:r>
              <a:rPr lang="en-US" altLang="ko-KR" dirty="0" smtClean="0"/>
              <a:t>code </a:t>
            </a:r>
            <a:r>
              <a:rPr lang="en-US" altLang="ko-KR" dirty="0" smtClean="0">
                <a:solidFill>
                  <a:srgbClr val="FF0000"/>
                </a:solidFill>
              </a:rPr>
              <a:t>integrated</a:t>
            </a:r>
            <a:r>
              <a:rPr lang="en-US" altLang="ko-KR" dirty="0" smtClean="0"/>
              <a:t> into the HTML5 main graphical user interface written in Java and Java SWT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000364" y="4429132"/>
            <a:ext cx="2000264" cy="120032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400" dirty="0" smtClean="0"/>
              <a:t>Multimedia file link extractor</a:t>
            </a:r>
            <a:endParaRPr lang="ko-KR" altLang="en-US" sz="2400" dirty="0"/>
          </a:p>
        </p:txBody>
      </p:sp>
      <p:sp>
        <p:nvSpPr>
          <p:cNvPr id="10" name="오른쪽 화살표 9"/>
          <p:cNvSpPr/>
          <p:nvPr/>
        </p:nvSpPr>
        <p:spPr>
          <a:xfrm>
            <a:off x="5230346" y="5171899"/>
            <a:ext cx="770414" cy="4286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2400"/>
          </a:p>
        </p:txBody>
      </p:sp>
      <p:sp>
        <p:nvSpPr>
          <p:cNvPr id="11" name="오른쪽 화살표 10"/>
          <p:cNvSpPr/>
          <p:nvPr/>
        </p:nvSpPr>
        <p:spPr>
          <a:xfrm rot="16200000">
            <a:off x="3370572" y="5733951"/>
            <a:ext cx="605625" cy="6316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2400"/>
          </a:p>
        </p:txBody>
      </p:sp>
      <p:sp>
        <p:nvSpPr>
          <p:cNvPr id="12" name="TextBox 32"/>
          <p:cNvSpPr txBox="1"/>
          <p:nvPr/>
        </p:nvSpPr>
        <p:spPr>
          <a:xfrm>
            <a:off x="4071934" y="5657671"/>
            <a:ext cx="16844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400" dirty="0" smtClean="0"/>
              <a:t>Tagged MM Source</a:t>
            </a:r>
            <a:endParaRPr lang="ko-KR" altLang="en-US" sz="2400" dirty="0"/>
          </a:p>
        </p:txBody>
      </p:sp>
      <p:sp>
        <p:nvSpPr>
          <p:cNvPr id="13" name="TextBox 34"/>
          <p:cNvSpPr txBox="1"/>
          <p:nvPr/>
        </p:nvSpPr>
        <p:spPr>
          <a:xfrm>
            <a:off x="5286380" y="4286256"/>
            <a:ext cx="14738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400" dirty="0" smtClean="0"/>
              <a:t>Tagged TXT</a:t>
            </a:r>
            <a:endParaRPr lang="ko-KR" alt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ko-KR" dirty="0" smtClean="0"/>
              <a:t>Multimedia Link Candidates in the PDF ETD</a:t>
            </a:r>
            <a:endParaRPr lang="ko-KR" alt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 l="1184" t="10802" r="539" b="5485"/>
          <a:stretch>
            <a:fillRect/>
          </a:stretch>
        </p:blipFill>
        <p:spPr bwMode="auto">
          <a:xfrm>
            <a:off x="71406" y="1347806"/>
            <a:ext cx="9059355" cy="5153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모서리가 둥근 직사각형 4"/>
          <p:cNvSpPr/>
          <p:nvPr/>
        </p:nvSpPr>
        <p:spPr>
          <a:xfrm>
            <a:off x="1643042" y="2565837"/>
            <a:ext cx="996998" cy="3506369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5"/>
          <p:cNvSpPr/>
          <p:nvPr/>
        </p:nvSpPr>
        <p:spPr>
          <a:xfrm>
            <a:off x="500034" y="1758968"/>
            <a:ext cx="3929090" cy="701274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b="1" dirty="0" smtClean="0">
                <a:solidFill>
                  <a:schemeClr val="tx1"/>
                </a:solidFill>
              </a:rPr>
              <a:t>Link candidates in context:</a:t>
            </a:r>
          </a:p>
          <a:p>
            <a:pPr algn="ctr"/>
            <a:r>
              <a:rPr lang="en-US" altLang="ko-KR" b="1" dirty="0" smtClean="0">
                <a:solidFill>
                  <a:schemeClr val="tx1"/>
                </a:solidFill>
              </a:rPr>
              <a:t>Video file names (.</a:t>
            </a:r>
            <a:r>
              <a:rPr lang="en-US" altLang="ko-KR" b="1" dirty="0" err="1" smtClean="0">
                <a:solidFill>
                  <a:schemeClr val="tx1"/>
                </a:solidFill>
              </a:rPr>
              <a:t>avi</a:t>
            </a:r>
            <a:r>
              <a:rPr lang="en-US" altLang="ko-KR" b="1" dirty="0" smtClean="0">
                <a:solidFill>
                  <a:schemeClr val="tx1"/>
                </a:solidFill>
              </a:rPr>
              <a:t>)</a:t>
            </a:r>
            <a:endParaRPr lang="ko-KR" altLang="en-U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Contents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Introduction</a:t>
            </a:r>
          </a:p>
          <a:p>
            <a:r>
              <a:rPr lang="en-US" altLang="ko-KR" dirty="0" smtClean="0"/>
              <a:t>Background</a:t>
            </a:r>
          </a:p>
          <a:p>
            <a:r>
              <a:rPr lang="en-US" altLang="ko-KR" dirty="0" smtClean="0"/>
              <a:t>Algorithm &amp; Implementation</a:t>
            </a:r>
          </a:p>
          <a:p>
            <a:r>
              <a:rPr lang="en-US" altLang="ko-KR" dirty="0" smtClean="0"/>
              <a:t>Discussion</a:t>
            </a:r>
          </a:p>
          <a:p>
            <a:r>
              <a:rPr lang="en-US" altLang="ko-KR" dirty="0" smtClean="0"/>
              <a:t>Conclusion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HTML5 Conversion (1/2)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4757742" cy="5043510"/>
          </a:xfrm>
        </p:spPr>
        <p:txBody>
          <a:bodyPr>
            <a:normAutofit fontScale="85000" lnSpcReduction="20000"/>
          </a:bodyPr>
          <a:lstStyle/>
          <a:p>
            <a:r>
              <a:rPr lang="en-US" altLang="ko-KR" dirty="0" smtClean="0">
                <a:solidFill>
                  <a:srgbClr val="FF0000"/>
                </a:solidFill>
              </a:rPr>
              <a:t>combines all information</a:t>
            </a:r>
            <a:r>
              <a:rPr lang="en-US" altLang="ko-KR" dirty="0" smtClean="0"/>
              <a:t> for producing an HTML5 document</a:t>
            </a:r>
          </a:p>
          <a:p>
            <a:pPr lvl="1"/>
            <a:r>
              <a:rPr lang="en-US" altLang="ko-KR" dirty="0" smtClean="0"/>
              <a:t>Useful </a:t>
            </a:r>
            <a:r>
              <a:rPr lang="en-US" altLang="ko-KR" dirty="0" smtClean="0">
                <a:solidFill>
                  <a:srgbClr val="FF0000"/>
                </a:solidFill>
              </a:rPr>
              <a:t>HTML5 tags </a:t>
            </a:r>
            <a:r>
              <a:rPr lang="en-US" altLang="ko-KR" dirty="0" smtClean="0"/>
              <a:t>such as &lt;video&gt;, &lt;audio&gt;, &lt;section&gt;, &lt;figure&gt;, &lt;table&gt;, etc.</a:t>
            </a:r>
          </a:p>
          <a:p>
            <a:pPr lvl="1"/>
            <a:r>
              <a:rPr lang="en-US" altLang="ko-KR" dirty="0" smtClean="0"/>
              <a:t>a plain text ETD with </a:t>
            </a:r>
            <a:r>
              <a:rPr lang="en-US" altLang="ko-KR" dirty="0" smtClean="0">
                <a:solidFill>
                  <a:srgbClr val="FF0000"/>
                </a:solidFill>
              </a:rPr>
              <a:t>link candidate </a:t>
            </a:r>
            <a:r>
              <a:rPr lang="en-US" altLang="ko-KR" dirty="0" smtClean="0">
                <a:solidFill>
                  <a:srgbClr val="FF0000"/>
                </a:solidFill>
              </a:rPr>
              <a:t>tags</a:t>
            </a:r>
            <a:r>
              <a:rPr lang="en-US" altLang="ko-KR" dirty="0" smtClean="0"/>
              <a:t> </a:t>
            </a:r>
            <a:endParaRPr lang="en-US" altLang="ko-KR" dirty="0" smtClean="0"/>
          </a:p>
          <a:p>
            <a:pPr lvl="1"/>
            <a:r>
              <a:rPr lang="en-US" altLang="ko-KR" dirty="0" smtClean="0">
                <a:solidFill>
                  <a:srgbClr val="FF0000"/>
                </a:solidFill>
              </a:rPr>
              <a:t>link sources </a:t>
            </a:r>
            <a:r>
              <a:rPr lang="en-US" altLang="ko-KR" dirty="0" smtClean="0"/>
              <a:t>(e.g., file names, URL) </a:t>
            </a:r>
          </a:p>
          <a:p>
            <a:pPr lvl="1"/>
            <a:r>
              <a:rPr lang="en-US" altLang="ko-KR" dirty="0" smtClean="0">
                <a:solidFill>
                  <a:srgbClr val="FF0000"/>
                </a:solidFill>
              </a:rPr>
              <a:t>structure information </a:t>
            </a:r>
            <a:r>
              <a:rPr lang="en-US" altLang="ko-KR" dirty="0" smtClean="0"/>
              <a:t>of ETD (e.g., header, footer, chapter, section) </a:t>
            </a:r>
          </a:p>
        </p:txBody>
      </p:sp>
      <p:sp>
        <p:nvSpPr>
          <p:cNvPr id="4" name="순서도: 다중 문서 3"/>
          <p:cNvSpPr/>
          <p:nvPr/>
        </p:nvSpPr>
        <p:spPr>
          <a:xfrm>
            <a:off x="8001056" y="3714752"/>
            <a:ext cx="928662" cy="1214446"/>
          </a:xfrm>
          <a:prstGeom prst="flowChartMultidocumen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dirty="0" smtClean="0"/>
              <a:t>HTML5ETD</a:t>
            </a:r>
            <a:endParaRPr lang="ko-KR" altLang="en-US" sz="1400" dirty="0"/>
          </a:p>
        </p:txBody>
      </p:sp>
      <p:sp>
        <p:nvSpPr>
          <p:cNvPr id="5" name="오른쪽 화살표 4"/>
          <p:cNvSpPr/>
          <p:nvPr/>
        </p:nvSpPr>
        <p:spPr>
          <a:xfrm rot="5400000">
            <a:off x="6572264" y="2857496"/>
            <a:ext cx="428628" cy="4286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6" name="TextBox 23"/>
          <p:cNvSpPr txBox="1"/>
          <p:nvPr/>
        </p:nvSpPr>
        <p:spPr>
          <a:xfrm>
            <a:off x="6215074" y="3357562"/>
            <a:ext cx="1214446" cy="192882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 anchor="ctr" anchorCtr="0">
            <a:norm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 smtClean="0"/>
              <a:t>HTML5</a:t>
            </a:r>
            <a:br>
              <a:rPr lang="en-US" altLang="ko-KR" dirty="0" smtClean="0"/>
            </a:br>
            <a:r>
              <a:rPr lang="en-US" altLang="ko-KR" dirty="0" smtClean="0"/>
              <a:t>Converter</a:t>
            </a:r>
            <a:endParaRPr lang="ko-KR" altLang="en-US" dirty="0"/>
          </a:p>
        </p:txBody>
      </p:sp>
      <p:sp>
        <p:nvSpPr>
          <p:cNvPr id="7" name="오른쪽 화살표 6"/>
          <p:cNvSpPr/>
          <p:nvPr/>
        </p:nvSpPr>
        <p:spPr>
          <a:xfrm rot="1785166">
            <a:off x="5423197" y="3054939"/>
            <a:ext cx="621678" cy="4286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8" name="오른쪽 화살표 7"/>
          <p:cNvSpPr/>
          <p:nvPr/>
        </p:nvSpPr>
        <p:spPr>
          <a:xfrm>
            <a:off x="5477978" y="4028891"/>
            <a:ext cx="522781" cy="4286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9" name="TextBox 27"/>
          <p:cNvSpPr txBox="1"/>
          <p:nvPr/>
        </p:nvSpPr>
        <p:spPr>
          <a:xfrm>
            <a:off x="6215074" y="2071678"/>
            <a:ext cx="1143008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norm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 smtClean="0"/>
              <a:t>HTML5</a:t>
            </a:r>
          </a:p>
          <a:p>
            <a:r>
              <a:rPr lang="en-US" altLang="ko-KR" dirty="0" smtClean="0"/>
              <a:t>tag</a:t>
            </a:r>
            <a:r>
              <a:rPr lang="ko-KR" altLang="en-US" dirty="0" smtClean="0"/>
              <a:t> </a:t>
            </a:r>
            <a:r>
              <a:rPr lang="en-US" altLang="ko-KR" dirty="0" smtClean="0"/>
              <a:t>set</a:t>
            </a:r>
          </a:p>
        </p:txBody>
      </p:sp>
      <p:sp>
        <p:nvSpPr>
          <p:cNvPr id="10" name="오른쪽 화살표 9"/>
          <p:cNvSpPr/>
          <p:nvPr/>
        </p:nvSpPr>
        <p:spPr>
          <a:xfrm>
            <a:off x="7500958" y="4071942"/>
            <a:ext cx="428628" cy="4286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11" name="TextBox 34"/>
          <p:cNvSpPr txBox="1"/>
          <p:nvPr/>
        </p:nvSpPr>
        <p:spPr>
          <a:xfrm>
            <a:off x="5286380" y="3500438"/>
            <a:ext cx="10001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 smtClean="0"/>
              <a:t>Tagged TXT</a:t>
            </a:r>
            <a:endParaRPr lang="ko-KR" altLang="en-US" dirty="0"/>
          </a:p>
        </p:txBody>
      </p:sp>
      <p:sp>
        <p:nvSpPr>
          <p:cNvPr id="12" name="TextBox 35"/>
          <p:cNvSpPr txBox="1"/>
          <p:nvPr/>
        </p:nvSpPr>
        <p:spPr>
          <a:xfrm>
            <a:off x="5286380" y="2428868"/>
            <a:ext cx="10001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 smtClean="0"/>
              <a:t>Tagged TXT</a:t>
            </a:r>
            <a:endParaRPr lang="ko-KR" altLang="en-US" dirty="0"/>
          </a:p>
        </p:txBody>
      </p:sp>
      <p:sp>
        <p:nvSpPr>
          <p:cNvPr id="13" name="TextBox 36"/>
          <p:cNvSpPr txBox="1"/>
          <p:nvPr/>
        </p:nvSpPr>
        <p:spPr>
          <a:xfrm>
            <a:off x="7358082" y="2714620"/>
            <a:ext cx="12144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 smtClean="0"/>
              <a:t>Text/ Grammar</a:t>
            </a:r>
            <a:endParaRPr lang="ko-KR" alt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HTML5 Conversion (2/2)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4757742" cy="5043510"/>
          </a:xfrm>
        </p:spPr>
        <p:txBody>
          <a:bodyPr>
            <a:normAutofit fontScale="85000" lnSpcReduction="10000"/>
          </a:bodyPr>
          <a:lstStyle/>
          <a:p>
            <a:r>
              <a:rPr lang="en-US" altLang="ko-KR" dirty="0" smtClean="0"/>
              <a:t>key part of the conversion</a:t>
            </a:r>
          </a:p>
          <a:p>
            <a:pPr lvl="1"/>
            <a:r>
              <a:rPr lang="en-US" altLang="ko-KR" dirty="0" smtClean="0">
                <a:solidFill>
                  <a:srgbClr val="FF0000"/>
                </a:solidFill>
              </a:rPr>
              <a:t>Outputting</a:t>
            </a:r>
            <a:r>
              <a:rPr lang="en-US" altLang="ko-KR" dirty="0" smtClean="0"/>
              <a:t> the text during the first step, PDF2TXT</a:t>
            </a:r>
          </a:p>
          <a:p>
            <a:r>
              <a:rPr lang="en-US" altLang="ko-KR" dirty="0" smtClean="0"/>
              <a:t>sets up </a:t>
            </a:r>
            <a:r>
              <a:rPr lang="en-US" altLang="ko-KR" dirty="0" smtClean="0">
                <a:solidFill>
                  <a:srgbClr val="FF0000"/>
                </a:solidFill>
              </a:rPr>
              <a:t>&lt;!DOCTYPE HTML&gt;, </a:t>
            </a:r>
          </a:p>
          <a:p>
            <a:pPr lvl="1"/>
            <a:r>
              <a:rPr lang="en-US" altLang="ko-KR" dirty="0" smtClean="0"/>
              <a:t>header, body, and other tags. </a:t>
            </a:r>
          </a:p>
          <a:p>
            <a:r>
              <a:rPr lang="en-US" altLang="ko-KR" dirty="0" smtClean="0"/>
              <a:t>more interesting part of the conversion:</a:t>
            </a:r>
          </a:p>
          <a:p>
            <a:pPr lvl="1"/>
            <a:r>
              <a:rPr lang="en-US" altLang="ko-KR" dirty="0" smtClean="0"/>
              <a:t>video insertion and tagging with source information</a:t>
            </a:r>
            <a:endParaRPr lang="ko-KR" altLang="en-US" dirty="0"/>
          </a:p>
        </p:txBody>
      </p:sp>
      <p:sp>
        <p:nvSpPr>
          <p:cNvPr id="4" name="순서도: 다중 문서 3"/>
          <p:cNvSpPr/>
          <p:nvPr/>
        </p:nvSpPr>
        <p:spPr>
          <a:xfrm>
            <a:off x="8001056" y="3714752"/>
            <a:ext cx="928662" cy="1214446"/>
          </a:xfrm>
          <a:prstGeom prst="flowChartMultidocumen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dirty="0" smtClean="0"/>
              <a:t>HTML5ETD</a:t>
            </a:r>
            <a:endParaRPr lang="ko-KR" altLang="en-US" sz="1400" dirty="0"/>
          </a:p>
        </p:txBody>
      </p:sp>
      <p:sp>
        <p:nvSpPr>
          <p:cNvPr id="5" name="오른쪽 화살표 4"/>
          <p:cNvSpPr/>
          <p:nvPr/>
        </p:nvSpPr>
        <p:spPr>
          <a:xfrm rot="5400000">
            <a:off x="6572264" y="2857496"/>
            <a:ext cx="428628" cy="4286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6" name="TextBox 23"/>
          <p:cNvSpPr txBox="1"/>
          <p:nvPr/>
        </p:nvSpPr>
        <p:spPr>
          <a:xfrm>
            <a:off x="6215074" y="3357562"/>
            <a:ext cx="1214446" cy="192882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 anchor="ctr" anchorCtr="0">
            <a:norm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 smtClean="0"/>
              <a:t>HTML5</a:t>
            </a:r>
            <a:br>
              <a:rPr lang="en-US" altLang="ko-KR" dirty="0" smtClean="0"/>
            </a:br>
            <a:r>
              <a:rPr lang="en-US" altLang="ko-KR" dirty="0" smtClean="0"/>
              <a:t>Converter</a:t>
            </a:r>
            <a:endParaRPr lang="ko-KR" altLang="en-US" dirty="0"/>
          </a:p>
        </p:txBody>
      </p:sp>
      <p:sp>
        <p:nvSpPr>
          <p:cNvPr id="7" name="오른쪽 화살표 6"/>
          <p:cNvSpPr/>
          <p:nvPr/>
        </p:nvSpPr>
        <p:spPr>
          <a:xfrm rot="1785166">
            <a:off x="5423197" y="3054939"/>
            <a:ext cx="621678" cy="4286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8" name="오른쪽 화살표 7"/>
          <p:cNvSpPr/>
          <p:nvPr/>
        </p:nvSpPr>
        <p:spPr>
          <a:xfrm>
            <a:off x="5477978" y="4028891"/>
            <a:ext cx="522781" cy="4286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9" name="TextBox 27"/>
          <p:cNvSpPr txBox="1"/>
          <p:nvPr/>
        </p:nvSpPr>
        <p:spPr>
          <a:xfrm>
            <a:off x="6215074" y="2071678"/>
            <a:ext cx="1143008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norm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 smtClean="0"/>
              <a:t>HTML5</a:t>
            </a:r>
          </a:p>
          <a:p>
            <a:r>
              <a:rPr lang="en-US" altLang="ko-KR" dirty="0" smtClean="0"/>
              <a:t>tag</a:t>
            </a:r>
            <a:r>
              <a:rPr lang="ko-KR" altLang="en-US" dirty="0" smtClean="0"/>
              <a:t> </a:t>
            </a:r>
            <a:r>
              <a:rPr lang="en-US" altLang="ko-KR" dirty="0" smtClean="0"/>
              <a:t>set</a:t>
            </a:r>
          </a:p>
        </p:txBody>
      </p:sp>
      <p:sp>
        <p:nvSpPr>
          <p:cNvPr id="10" name="오른쪽 화살표 9"/>
          <p:cNvSpPr/>
          <p:nvPr/>
        </p:nvSpPr>
        <p:spPr>
          <a:xfrm>
            <a:off x="7500958" y="4071942"/>
            <a:ext cx="428628" cy="4286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11" name="TextBox 34"/>
          <p:cNvSpPr txBox="1"/>
          <p:nvPr/>
        </p:nvSpPr>
        <p:spPr>
          <a:xfrm>
            <a:off x="5286380" y="3500438"/>
            <a:ext cx="10001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 smtClean="0"/>
              <a:t>Tagged TXT</a:t>
            </a:r>
            <a:endParaRPr lang="ko-KR" altLang="en-US" dirty="0"/>
          </a:p>
        </p:txBody>
      </p:sp>
      <p:sp>
        <p:nvSpPr>
          <p:cNvPr id="12" name="TextBox 35"/>
          <p:cNvSpPr txBox="1"/>
          <p:nvPr/>
        </p:nvSpPr>
        <p:spPr>
          <a:xfrm>
            <a:off x="5286380" y="2428868"/>
            <a:ext cx="10001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 smtClean="0"/>
              <a:t>Tagged TXT</a:t>
            </a:r>
            <a:endParaRPr lang="ko-KR" altLang="en-US" dirty="0"/>
          </a:p>
        </p:txBody>
      </p:sp>
      <p:sp>
        <p:nvSpPr>
          <p:cNvPr id="13" name="TextBox 36"/>
          <p:cNvSpPr txBox="1"/>
          <p:nvPr/>
        </p:nvSpPr>
        <p:spPr>
          <a:xfrm>
            <a:off x="7358082" y="2714620"/>
            <a:ext cx="12144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 smtClean="0"/>
              <a:t>Text/ Grammar</a:t>
            </a:r>
            <a:endParaRPr lang="ko-KR" alt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ko-KR" sz="4000" dirty="0" smtClean="0"/>
              <a:t>Main Screen of HTML5 Converter</a:t>
            </a:r>
            <a:endParaRPr lang="ko-KR" altLang="en-US" sz="4000" dirty="0"/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686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14422"/>
            <a:ext cx="9144000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857232"/>
          </a:xfrm>
        </p:spPr>
        <p:txBody>
          <a:bodyPr>
            <a:normAutofit/>
          </a:bodyPr>
          <a:lstStyle/>
          <a:p>
            <a:r>
              <a:rPr lang="en-US" dirty="0" smtClean="0"/>
              <a:t>Browsing HTML5 ETD</a:t>
            </a:r>
            <a:endParaRPr lang="en-US" dirty="0"/>
          </a:p>
        </p:txBody>
      </p:sp>
      <p:pic>
        <p:nvPicPr>
          <p:cNvPr id="901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2980" y="816924"/>
            <a:ext cx="6549482" cy="604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en-US" dirty="0" smtClean="0"/>
              <a:t>Viewing Page Source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9090" name="Picture 2"/>
          <p:cNvPicPr>
            <a:picLocks noChangeAspect="1" noChangeArrowheads="1"/>
          </p:cNvPicPr>
          <p:nvPr/>
        </p:nvPicPr>
        <p:blipFill>
          <a:blip r:embed="rId3" cstate="print"/>
          <a:srcRect r="10156"/>
          <a:stretch>
            <a:fillRect/>
          </a:stretch>
        </p:blipFill>
        <p:spPr bwMode="auto">
          <a:xfrm>
            <a:off x="357158" y="1142984"/>
            <a:ext cx="8215338" cy="5066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모서리가 둥근 직사각형 4"/>
          <p:cNvSpPr/>
          <p:nvPr/>
        </p:nvSpPr>
        <p:spPr>
          <a:xfrm>
            <a:off x="500034" y="2928934"/>
            <a:ext cx="8143900" cy="121444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357158" y="6215082"/>
            <a:ext cx="80724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Note: Video file </a:t>
            </a:r>
            <a:r>
              <a:rPr lang="en-US" dirty="0" smtClean="0"/>
              <a:t>extensions (.</a:t>
            </a:r>
            <a:r>
              <a:rPr lang="en-US" dirty="0" err="1" smtClean="0"/>
              <a:t>ogg</a:t>
            </a:r>
            <a:r>
              <a:rPr lang="en-US" dirty="0" smtClean="0"/>
              <a:t>) were edited manually for the purpose of </a:t>
            </a:r>
            <a:r>
              <a:rPr lang="en-US" dirty="0" smtClean="0"/>
              <a:t>demonstration.</a:t>
            </a:r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Discussion – </a:t>
            </a:r>
            <a:r>
              <a:rPr lang="en-US" altLang="ko-KR" i="1" dirty="0" smtClean="0"/>
              <a:t>Problems (1/2)</a:t>
            </a:r>
            <a:endParaRPr lang="ko-KR" altLang="en-US" i="1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14948"/>
          </a:xfrm>
        </p:spPr>
        <p:txBody>
          <a:bodyPr>
            <a:normAutofit/>
          </a:bodyPr>
          <a:lstStyle/>
          <a:p>
            <a:pPr lvl="1">
              <a:buNone/>
            </a:pPr>
            <a:r>
              <a:rPr lang="en-US" altLang="ko-KR" dirty="0" smtClean="0">
                <a:solidFill>
                  <a:srgbClr val="FF0000"/>
                </a:solidFill>
              </a:rPr>
              <a:t>1. How to </a:t>
            </a:r>
            <a:r>
              <a:rPr lang="en-US" altLang="ko-KR" dirty="0" smtClean="0"/>
              <a:t>migrate from PDF files into HTML5 files</a:t>
            </a:r>
          </a:p>
          <a:p>
            <a:pPr lvl="1">
              <a:buNone/>
            </a:pPr>
            <a:r>
              <a:rPr lang="en-US" altLang="ko-KR" dirty="0" smtClean="0">
                <a:solidFill>
                  <a:srgbClr val="FF0000"/>
                </a:solidFill>
              </a:rPr>
              <a:t>2. What PDF2txt extraction tools</a:t>
            </a:r>
            <a:r>
              <a:rPr lang="en-US" altLang="ko-KR" dirty="0" smtClean="0"/>
              <a:t> are most effective</a:t>
            </a:r>
          </a:p>
          <a:p>
            <a:pPr lvl="1">
              <a:buNone/>
            </a:pPr>
            <a:r>
              <a:rPr lang="en-US" altLang="ko-KR" dirty="0" smtClean="0">
                <a:solidFill>
                  <a:srgbClr val="FF0000"/>
                </a:solidFill>
              </a:rPr>
              <a:t>3. How to avoid </a:t>
            </a:r>
            <a:r>
              <a:rPr lang="en-US" altLang="ko-KR" dirty="0" smtClean="0">
                <a:solidFill>
                  <a:srgbClr val="FF0000"/>
                </a:solidFill>
              </a:rPr>
              <a:t>loss </a:t>
            </a:r>
            <a:r>
              <a:rPr lang="en-US" altLang="ko-KR" dirty="0" smtClean="0">
                <a:solidFill>
                  <a:srgbClr val="FF0000"/>
                </a:solidFill>
              </a:rPr>
              <a:t>of formatting information (size, color, font, etc.) </a:t>
            </a:r>
            <a:r>
              <a:rPr lang="en-US" altLang="ko-KR" dirty="0" smtClean="0"/>
              <a:t>when the text comes from PDF</a:t>
            </a:r>
          </a:p>
          <a:p>
            <a:pPr lvl="1">
              <a:buNone/>
            </a:pPr>
            <a:r>
              <a:rPr lang="en-US" altLang="ko-KR" dirty="0" smtClean="0">
                <a:solidFill>
                  <a:srgbClr val="FF0000"/>
                </a:solidFill>
              </a:rPr>
              <a:t>4. How to avoid multiple image parts </a:t>
            </a:r>
            <a:r>
              <a:rPr lang="en-US" altLang="ko-KR" dirty="0" smtClean="0">
                <a:solidFill>
                  <a:srgbClr val="FF0000"/>
                </a:solidFill>
              </a:rPr>
              <a:t>stacking</a:t>
            </a:r>
            <a:r>
              <a:rPr lang="en-US" altLang="ko-KR" dirty="0" smtClean="0"/>
              <a:t> (Some </a:t>
            </a:r>
            <a:r>
              <a:rPr lang="en-US" altLang="ko-KR" dirty="0" smtClean="0"/>
              <a:t>of the images from the PDF file, appear </a:t>
            </a:r>
            <a:r>
              <a:rPr lang="en-US" altLang="ko-KR" dirty="0" smtClean="0">
                <a:solidFill>
                  <a:srgbClr val="FF0000"/>
                </a:solidFill>
              </a:rPr>
              <a:t>stacked</a:t>
            </a:r>
            <a:r>
              <a:rPr lang="en-US" altLang="ko-KR" dirty="0" smtClean="0"/>
              <a:t> on top of one another</a:t>
            </a:r>
            <a:r>
              <a:rPr lang="en-US" altLang="ko-KR" dirty="0" smtClean="0"/>
              <a:t>.) </a:t>
            </a:r>
            <a:endParaRPr lang="en-US" altLang="ko-K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Discussion – </a:t>
            </a:r>
            <a:r>
              <a:rPr lang="en-US" altLang="ko-KR" i="1" dirty="0" smtClean="0"/>
              <a:t>Problems (2/2)</a:t>
            </a:r>
            <a:endParaRPr lang="ko-KR" altLang="en-US" i="1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14282" y="1714488"/>
            <a:ext cx="8572560" cy="4525963"/>
          </a:xfrm>
        </p:spPr>
        <p:txBody>
          <a:bodyPr>
            <a:normAutofit/>
          </a:bodyPr>
          <a:lstStyle/>
          <a:p>
            <a:r>
              <a:rPr lang="en-US" altLang="ko-KR" dirty="0" smtClean="0">
                <a:solidFill>
                  <a:srgbClr val="FF0000"/>
                </a:solidFill>
              </a:rPr>
              <a:t>Which browsers </a:t>
            </a:r>
            <a:r>
              <a:rPr lang="en-US" altLang="ko-KR" dirty="0" smtClean="0"/>
              <a:t>support HTML5, esp., video / audio?</a:t>
            </a:r>
          </a:p>
          <a:p>
            <a:pPr lvl="1"/>
            <a:r>
              <a:rPr lang="en-US" altLang="ko-KR" dirty="0" smtClean="0"/>
              <a:t>No: </a:t>
            </a:r>
            <a:r>
              <a:rPr lang="en-US" altLang="ko-KR" dirty="0" smtClean="0">
                <a:solidFill>
                  <a:srgbClr val="FF0000"/>
                </a:solidFill>
              </a:rPr>
              <a:t>Internet Explorer, Opera</a:t>
            </a:r>
          </a:p>
          <a:p>
            <a:pPr lvl="1"/>
            <a:r>
              <a:rPr lang="en-US" altLang="ko-KR" dirty="0" smtClean="0"/>
              <a:t>Yes: </a:t>
            </a:r>
            <a:r>
              <a:rPr lang="en-US" altLang="ko-KR" dirty="0" smtClean="0">
                <a:solidFill>
                  <a:srgbClr val="0070C0"/>
                </a:solidFill>
              </a:rPr>
              <a:t>Mozilla Firefox</a:t>
            </a:r>
            <a:r>
              <a:rPr lang="en-US" altLang="ko-KR" dirty="0" smtClean="0"/>
              <a:t>, </a:t>
            </a:r>
            <a:r>
              <a:rPr lang="en-US" altLang="ko-KR" dirty="0" smtClean="0">
                <a:solidFill>
                  <a:srgbClr val="0070C0"/>
                </a:solidFill>
              </a:rPr>
              <a:t>Google Chrome</a:t>
            </a:r>
            <a:r>
              <a:rPr lang="en-US" altLang="ko-KR" dirty="0" smtClean="0"/>
              <a:t>, </a:t>
            </a:r>
            <a:r>
              <a:rPr lang="en-US" altLang="ko-KR" dirty="0" smtClean="0">
                <a:solidFill>
                  <a:srgbClr val="0070C0"/>
                </a:solidFill>
              </a:rPr>
              <a:t>Safari</a:t>
            </a:r>
            <a:endParaRPr lang="ko-KR" altLang="ko-KR" dirty="0" smtClean="0"/>
          </a:p>
          <a:p>
            <a:r>
              <a:rPr lang="en-US" altLang="ko-KR" dirty="0" smtClean="0">
                <a:solidFill>
                  <a:srgbClr val="FF0000"/>
                </a:solidFill>
              </a:rPr>
              <a:t>Which mobile devices </a:t>
            </a:r>
            <a:r>
              <a:rPr lang="en-US" altLang="ko-KR" dirty="0" smtClean="0"/>
              <a:t>view HTML5 video?</a:t>
            </a:r>
          </a:p>
          <a:p>
            <a:pPr lvl="1"/>
            <a:r>
              <a:rPr lang="en-US" altLang="ko-KR" dirty="0" smtClean="0"/>
              <a:t>No: </a:t>
            </a:r>
            <a:r>
              <a:rPr lang="en-US" altLang="ko-KR" dirty="0" smtClean="0">
                <a:solidFill>
                  <a:srgbClr val="FF0000"/>
                </a:solidFill>
              </a:rPr>
              <a:t>Cell phones: Android 2.1, Blackberry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Yes: </a:t>
            </a:r>
            <a:r>
              <a:rPr lang="en-US" altLang="ko-KR" dirty="0" smtClean="0">
                <a:solidFill>
                  <a:srgbClr val="0070C0"/>
                </a:solidFill>
              </a:rPr>
              <a:t>iPod touch, </a:t>
            </a:r>
            <a:r>
              <a:rPr lang="en-US" altLang="ko-KR" dirty="0" err="1" smtClean="0">
                <a:solidFill>
                  <a:srgbClr val="0070C0"/>
                </a:solidFill>
              </a:rPr>
              <a:t>iPhone</a:t>
            </a:r>
            <a:r>
              <a:rPr lang="en-US" altLang="ko-KR" dirty="0" smtClean="0">
                <a:solidFill>
                  <a:srgbClr val="0070C0"/>
                </a:solidFill>
              </a:rPr>
              <a:t>, </a:t>
            </a:r>
            <a:r>
              <a:rPr lang="en-US" altLang="ko-KR" dirty="0" err="1" smtClean="0">
                <a:solidFill>
                  <a:srgbClr val="0070C0"/>
                </a:solidFill>
              </a:rPr>
              <a:t>iPad</a:t>
            </a:r>
            <a:endParaRPr lang="ko-KR" altLang="en-US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altLang="ko-KR" dirty="0" smtClean="0"/>
              <a:t>Discussion – </a:t>
            </a:r>
            <a:r>
              <a:rPr lang="en-US" altLang="ko-KR" i="1" dirty="0" smtClean="0"/>
              <a:t>Solutions</a:t>
            </a:r>
            <a:endParaRPr lang="ko-KR" altLang="en-US" i="1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8472518" cy="4525963"/>
          </a:xfrm>
        </p:spPr>
        <p:txBody>
          <a:bodyPr>
            <a:normAutofit fontScale="92500" lnSpcReduction="10000"/>
          </a:bodyPr>
          <a:lstStyle/>
          <a:p>
            <a:r>
              <a:rPr lang="en-US" altLang="ko-KR" dirty="0" err="1" smtClean="0">
                <a:solidFill>
                  <a:srgbClr val="0070C0"/>
                </a:solidFill>
              </a:rPr>
              <a:t>PDFBox</a:t>
            </a:r>
            <a:r>
              <a:rPr lang="en-US" altLang="ko-KR" dirty="0" smtClean="0"/>
              <a:t> was best for extracting from PDF</a:t>
            </a:r>
            <a:endParaRPr lang="ko-KR" altLang="ko-KR" dirty="0" smtClean="0"/>
          </a:p>
          <a:p>
            <a:r>
              <a:rPr lang="en-US" altLang="ko-KR" dirty="0" smtClean="0">
                <a:solidFill>
                  <a:srgbClr val="FF0000"/>
                </a:solidFill>
              </a:rPr>
              <a:t>Problem with multiple parts </a:t>
            </a:r>
            <a:r>
              <a:rPr lang="en-US" altLang="ko-KR" dirty="0" smtClean="0"/>
              <a:t>for one image: </a:t>
            </a:r>
          </a:p>
          <a:p>
            <a:pPr lvl="1"/>
            <a:r>
              <a:rPr lang="en-US" altLang="ko-KR" dirty="0" smtClean="0">
                <a:solidFill>
                  <a:srgbClr val="0070C0"/>
                </a:solidFill>
              </a:rPr>
              <a:t>no real solution yet</a:t>
            </a:r>
          </a:p>
          <a:p>
            <a:pPr lvl="1"/>
            <a:r>
              <a:rPr lang="en-US" altLang="ko-KR" dirty="0" smtClean="0"/>
              <a:t>something to do with the created </a:t>
            </a:r>
            <a:r>
              <a:rPr lang="en-US" altLang="ko-KR" dirty="0" smtClean="0">
                <a:solidFill>
                  <a:srgbClr val="0070C0"/>
                </a:solidFill>
              </a:rPr>
              <a:t>image type</a:t>
            </a:r>
            <a:r>
              <a:rPr lang="en-US" altLang="ko-KR" dirty="0" smtClean="0"/>
              <a:t> </a:t>
            </a:r>
            <a:endParaRPr lang="ko-KR" altLang="ko-KR" dirty="0" smtClean="0"/>
          </a:p>
          <a:p>
            <a:r>
              <a:rPr lang="en-US" altLang="ko-KR" dirty="0" smtClean="0">
                <a:solidFill>
                  <a:srgbClr val="FF0000"/>
                </a:solidFill>
              </a:rPr>
              <a:t>Problem with file types</a:t>
            </a:r>
            <a:r>
              <a:rPr lang="en-US" altLang="ko-KR" dirty="0" smtClean="0"/>
              <a:t>: convert video to </a:t>
            </a:r>
            <a:r>
              <a:rPr lang="en-US" altLang="ko-KR" dirty="0" err="1" smtClean="0"/>
              <a:t>ogv</a:t>
            </a:r>
            <a:endParaRPr lang="en-US" altLang="ko-KR" dirty="0" smtClean="0"/>
          </a:p>
          <a:p>
            <a:r>
              <a:rPr lang="en-US" altLang="ko-KR" dirty="0" smtClean="0">
                <a:solidFill>
                  <a:srgbClr val="FF0000"/>
                </a:solidFill>
              </a:rPr>
              <a:t>Problem with the browser type</a:t>
            </a:r>
            <a:r>
              <a:rPr lang="en-US" altLang="ko-KR" dirty="0" smtClean="0"/>
              <a:t>:</a:t>
            </a:r>
          </a:p>
          <a:p>
            <a:pPr lvl="1"/>
            <a:r>
              <a:rPr lang="en-US" altLang="ko-KR" dirty="0" smtClean="0">
                <a:solidFill>
                  <a:srgbClr val="0070C0"/>
                </a:solidFill>
              </a:rPr>
              <a:t>use a browser which supports it, or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use HTML5 </a:t>
            </a:r>
            <a:r>
              <a:rPr lang="en-US" altLang="ko-KR" b="1" dirty="0" smtClean="0">
                <a:solidFill>
                  <a:srgbClr val="0070C0"/>
                </a:solidFill>
              </a:rPr>
              <a:t>embed tag</a:t>
            </a:r>
          </a:p>
          <a:p>
            <a:pPr lvl="2"/>
            <a:r>
              <a:rPr lang="en-US" altLang="ko-KR" sz="2600" dirty="0" smtClean="0"/>
              <a:t>for a </a:t>
            </a:r>
            <a:r>
              <a:rPr lang="en-US" altLang="ko-KR" sz="2600" dirty="0" smtClean="0">
                <a:solidFill>
                  <a:srgbClr val="0070C0"/>
                </a:solidFill>
              </a:rPr>
              <a:t>standalone media player</a:t>
            </a:r>
            <a:r>
              <a:rPr lang="en-US" altLang="ko-KR" sz="2600" dirty="0" smtClean="0"/>
              <a:t>, e.g., </a:t>
            </a:r>
            <a:r>
              <a:rPr lang="en-US" altLang="ko-KR" sz="2600" dirty="0" smtClean="0">
                <a:solidFill>
                  <a:srgbClr val="FF0000"/>
                </a:solidFill>
              </a:rPr>
              <a:t>Windows Media Player</a:t>
            </a:r>
            <a:r>
              <a:rPr lang="en-US" altLang="ko-KR" sz="2600" dirty="0" smtClean="0"/>
              <a:t>, </a:t>
            </a:r>
            <a:r>
              <a:rPr lang="en-US" altLang="ko-KR" sz="2600" dirty="0" smtClean="0">
                <a:solidFill>
                  <a:srgbClr val="FF0000"/>
                </a:solidFill>
              </a:rPr>
              <a:t>Flash</a:t>
            </a:r>
            <a:endParaRPr lang="en-US" altLang="ko-KR" sz="2600" dirty="0" smtClean="0"/>
          </a:p>
          <a:p>
            <a:endParaRPr lang="ko-KR" altLang="en-US" dirty="0" smtClean="0"/>
          </a:p>
          <a:p>
            <a:endParaRPr lang="ko-KR" alt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en-US" altLang="ko-KR" dirty="0" smtClean="0"/>
              <a:t>Discussion – </a:t>
            </a:r>
            <a:r>
              <a:rPr lang="en-US" altLang="ko-KR" i="1" dirty="0" smtClean="0"/>
              <a:t>Mobile Adaptation in Digital Libraries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158" y="1357298"/>
            <a:ext cx="8643998" cy="4929222"/>
          </a:xfrm>
        </p:spPr>
        <p:txBody>
          <a:bodyPr>
            <a:normAutofit fontScale="85000" lnSpcReduction="20000"/>
          </a:bodyPr>
          <a:lstStyle/>
          <a:p>
            <a:r>
              <a:rPr lang="en-US" altLang="ko-KR" dirty="0" smtClean="0"/>
              <a:t>ETD </a:t>
            </a:r>
            <a:r>
              <a:rPr lang="en-US" altLang="ko-KR" b="1" dirty="0" smtClean="0">
                <a:solidFill>
                  <a:srgbClr val="FF0000"/>
                </a:solidFill>
              </a:rPr>
              <a:t>sustainability</a:t>
            </a:r>
            <a:endParaRPr lang="en-US" altLang="ko-KR" dirty="0" smtClean="0"/>
          </a:p>
          <a:p>
            <a:r>
              <a:rPr lang="en-US" altLang="ko-KR" dirty="0" smtClean="0"/>
              <a:t>Adapt structure to </a:t>
            </a:r>
            <a:r>
              <a:rPr lang="en-US" altLang="ko-KR" dirty="0" smtClean="0">
                <a:solidFill>
                  <a:srgbClr val="FF0000"/>
                </a:solidFill>
              </a:rPr>
              <a:t>mobile computing environment</a:t>
            </a:r>
            <a:endParaRPr lang="ko-KR" altLang="ko-KR" dirty="0" smtClean="0"/>
          </a:p>
          <a:p>
            <a:r>
              <a:rPr lang="en-US" altLang="ko-KR" dirty="0" smtClean="0">
                <a:solidFill>
                  <a:srgbClr val="0070C0"/>
                </a:solidFill>
              </a:rPr>
              <a:t>System-oriented adaptation </a:t>
            </a:r>
            <a:r>
              <a:rPr lang="en-US" altLang="ko-KR" dirty="0" smtClean="0"/>
              <a:t>to </a:t>
            </a:r>
          </a:p>
          <a:p>
            <a:pPr lvl="2"/>
            <a:r>
              <a:rPr lang="en-US" altLang="ko-KR" sz="3100" dirty="0" smtClean="0"/>
              <a:t>browsers</a:t>
            </a:r>
          </a:p>
          <a:p>
            <a:pPr lvl="2"/>
            <a:r>
              <a:rPr lang="en-US" altLang="ko-KR" sz="3100" dirty="0" smtClean="0"/>
              <a:t>small-size display</a:t>
            </a:r>
          </a:p>
          <a:p>
            <a:pPr lvl="2"/>
            <a:r>
              <a:rPr lang="en-US" altLang="ko-KR" sz="3100" dirty="0" smtClean="0"/>
              <a:t>wireless network</a:t>
            </a:r>
          </a:p>
          <a:p>
            <a:r>
              <a:rPr lang="en-US" altLang="ko-KR" dirty="0" smtClean="0">
                <a:solidFill>
                  <a:srgbClr val="0070C0"/>
                </a:solidFill>
              </a:rPr>
              <a:t>User-oriented adaptation </a:t>
            </a:r>
            <a:r>
              <a:rPr lang="en-US" altLang="ko-KR" dirty="0" smtClean="0"/>
              <a:t>to </a:t>
            </a:r>
          </a:p>
          <a:p>
            <a:pPr lvl="2"/>
            <a:r>
              <a:rPr lang="en-US" altLang="ko-KR" sz="3100" dirty="0" smtClean="0"/>
              <a:t>beginners vs. experts, handicapped</a:t>
            </a:r>
          </a:p>
          <a:p>
            <a:pPr lvl="2"/>
            <a:r>
              <a:rPr lang="en-US" altLang="ko-KR" sz="3100" dirty="0" smtClean="0"/>
              <a:t>tasks – learning, collaboration</a:t>
            </a:r>
          </a:p>
          <a:p>
            <a:r>
              <a:rPr lang="en-US" altLang="ko-KR" dirty="0" smtClean="0"/>
              <a:t>Case of HTML5 ETDs accessed by </a:t>
            </a:r>
            <a:r>
              <a:rPr lang="en-US" altLang="ko-KR" dirty="0" smtClean="0">
                <a:solidFill>
                  <a:srgbClr val="FF0000"/>
                </a:solidFill>
              </a:rPr>
              <a:t>general users </a:t>
            </a:r>
            <a:r>
              <a:rPr lang="en-US" altLang="ko-KR" dirty="0" smtClean="0"/>
              <a:t>through </a:t>
            </a:r>
            <a:r>
              <a:rPr lang="en-US" altLang="ko-KR" dirty="0" smtClean="0">
                <a:solidFill>
                  <a:srgbClr val="FF0000"/>
                </a:solidFill>
              </a:rPr>
              <a:t>mobile web browser </a:t>
            </a:r>
            <a:r>
              <a:rPr lang="en-US" altLang="ko-KR" dirty="0" smtClean="0"/>
              <a:t>from </a:t>
            </a:r>
            <a:r>
              <a:rPr lang="en-US" altLang="ko-KR" dirty="0" smtClean="0">
                <a:solidFill>
                  <a:srgbClr val="FF0000"/>
                </a:solidFill>
              </a:rPr>
              <a:t>wireless networks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en-US" altLang="ko-KR" dirty="0" smtClean="0"/>
              <a:t>Conclusion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85720" y="1214422"/>
            <a:ext cx="8643998" cy="4525963"/>
          </a:xfrm>
        </p:spPr>
        <p:txBody>
          <a:bodyPr>
            <a:normAutofit/>
          </a:bodyPr>
          <a:lstStyle/>
          <a:p>
            <a:r>
              <a:rPr lang="en-US" altLang="ko-KR" dirty="0" smtClean="0">
                <a:solidFill>
                  <a:srgbClr val="FF0000"/>
                </a:solidFill>
              </a:rPr>
              <a:t>HTML5 Converter S/W tool prototype</a:t>
            </a:r>
            <a:endParaRPr lang="en-US" altLang="ko-KR" dirty="0" smtClean="0"/>
          </a:p>
          <a:p>
            <a:r>
              <a:rPr lang="en-US" altLang="ko-KR" dirty="0" smtClean="0">
                <a:solidFill>
                  <a:srgbClr val="FF0000"/>
                </a:solidFill>
              </a:rPr>
              <a:t>HTML5 ETDs </a:t>
            </a:r>
            <a:r>
              <a:rPr lang="en-US" altLang="ko-KR" dirty="0" smtClean="0"/>
              <a:t>converted semi-automatically</a:t>
            </a:r>
          </a:p>
          <a:p>
            <a:r>
              <a:rPr lang="en-US" altLang="ko-KR" dirty="0" smtClean="0"/>
              <a:t>Future work</a:t>
            </a:r>
          </a:p>
          <a:p>
            <a:pPr lvl="1"/>
            <a:r>
              <a:rPr lang="en-US" altLang="ko-KR" dirty="0" smtClean="0"/>
              <a:t>Adapt to </a:t>
            </a:r>
            <a:r>
              <a:rPr lang="en-US" altLang="ko-KR" b="1" dirty="0" smtClean="0">
                <a:solidFill>
                  <a:srgbClr val="FF0000"/>
                </a:solidFill>
              </a:rPr>
              <a:t>mobile web </a:t>
            </a:r>
            <a:r>
              <a:rPr lang="en-US" altLang="ko-KR" dirty="0" smtClean="0"/>
              <a:t>and </a:t>
            </a:r>
            <a:r>
              <a:rPr lang="en-US" altLang="ko-KR" b="1" dirty="0" smtClean="0">
                <a:solidFill>
                  <a:srgbClr val="FF0000"/>
                </a:solidFill>
              </a:rPr>
              <a:t>semantic web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Serve: </a:t>
            </a:r>
            <a:r>
              <a:rPr lang="en-US" altLang="ko-KR" b="1" dirty="0" smtClean="0">
                <a:solidFill>
                  <a:srgbClr val="FF0000"/>
                </a:solidFill>
              </a:rPr>
              <a:t>individual human needs</a:t>
            </a:r>
            <a:r>
              <a:rPr lang="en-US" altLang="ko-KR" dirty="0" smtClean="0"/>
              <a:t>, </a:t>
            </a:r>
            <a:r>
              <a:rPr lang="en-US" altLang="ko-KR" b="1" dirty="0" smtClean="0">
                <a:solidFill>
                  <a:srgbClr val="FF0000"/>
                </a:solidFill>
              </a:rPr>
              <a:t>mobile web browsers</a:t>
            </a:r>
            <a:r>
              <a:rPr lang="en-US" altLang="ko-KR" dirty="0" smtClean="0"/>
              <a:t>, </a:t>
            </a:r>
            <a:r>
              <a:rPr lang="en-US" altLang="ko-KR" b="1" dirty="0" smtClean="0">
                <a:solidFill>
                  <a:srgbClr val="FF0000"/>
                </a:solidFill>
              </a:rPr>
              <a:t>small screens</a:t>
            </a:r>
            <a:r>
              <a:rPr lang="en-US" altLang="ko-KR" dirty="0" smtClean="0"/>
              <a:t> on mobile devices</a:t>
            </a:r>
          </a:p>
          <a:p>
            <a:pPr lvl="1"/>
            <a:r>
              <a:rPr lang="en-US" altLang="ko-KR" dirty="0" smtClean="0"/>
              <a:t>Adapt to semantic web to create </a:t>
            </a:r>
            <a:r>
              <a:rPr lang="en-US" altLang="ko-KR" b="1" dirty="0" smtClean="0">
                <a:solidFill>
                  <a:srgbClr val="FF0000"/>
                </a:solidFill>
              </a:rPr>
              <a:t>machine readable content, </a:t>
            </a:r>
            <a:r>
              <a:rPr lang="en-US" altLang="ko-KR" dirty="0" smtClean="0"/>
              <a:t>using </a:t>
            </a:r>
            <a:r>
              <a:rPr lang="en-US" altLang="ko-KR" b="1" dirty="0" err="1" smtClean="0">
                <a:solidFill>
                  <a:srgbClr val="0070C0"/>
                </a:solidFill>
              </a:rPr>
              <a:t>Microdata</a:t>
            </a:r>
            <a:r>
              <a:rPr lang="en-US" altLang="ko-KR" dirty="0" smtClean="0"/>
              <a:t> and </a:t>
            </a:r>
            <a:r>
              <a:rPr lang="en-US" altLang="ko-KR" b="1" dirty="0" err="1" smtClean="0">
                <a:solidFill>
                  <a:srgbClr val="0070C0"/>
                </a:solidFill>
              </a:rPr>
              <a:t>RDFa</a:t>
            </a:r>
            <a:endParaRPr lang="en-US" altLang="ko-KR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642910" y="5857892"/>
            <a:ext cx="378621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altLang="ko-KR" sz="2800" dirty="0" smtClean="0"/>
              <a:t>Questions &amp; Answers</a:t>
            </a:r>
            <a:endParaRPr lang="ko-KR" altLang="en-US" sz="2800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Introduction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ko-KR" dirty="0" smtClean="0"/>
              <a:t>Computing &amp; Technological Environment Changes</a:t>
            </a:r>
          </a:p>
          <a:p>
            <a:pPr lvl="1"/>
            <a:r>
              <a:rPr lang="en-US" altLang="ko-KR" dirty="0" smtClean="0"/>
              <a:t>Emerging </a:t>
            </a:r>
            <a:r>
              <a:rPr lang="en-US" altLang="ko-KR" dirty="0" smtClean="0">
                <a:solidFill>
                  <a:srgbClr val="FF0000"/>
                </a:solidFill>
              </a:rPr>
              <a:t>Mobile Web</a:t>
            </a:r>
          </a:p>
          <a:p>
            <a:pPr lvl="1"/>
            <a:r>
              <a:rPr lang="en-US" altLang="ko-KR" dirty="0" smtClean="0">
                <a:solidFill>
                  <a:srgbClr val="FF0000"/>
                </a:solidFill>
              </a:rPr>
              <a:t>HTML5 standard </a:t>
            </a:r>
            <a:r>
              <a:rPr lang="en-US" altLang="ko-KR" dirty="0" smtClean="0"/>
              <a:t>for mobile web</a:t>
            </a:r>
          </a:p>
          <a:p>
            <a:pPr lvl="2"/>
            <a:r>
              <a:rPr lang="en-US" altLang="ko-KR" dirty="0" smtClean="0">
                <a:solidFill>
                  <a:srgbClr val="FF0000"/>
                </a:solidFill>
              </a:rPr>
              <a:t>the latest revision of HTML</a:t>
            </a:r>
            <a:endParaRPr lang="en-US" altLang="ko-KR" dirty="0" smtClean="0"/>
          </a:p>
          <a:p>
            <a:pPr lvl="2"/>
            <a:r>
              <a:rPr lang="en-US" altLang="ko-KR" dirty="0" smtClean="0">
                <a:solidFill>
                  <a:srgbClr val="FF0000"/>
                </a:solidFill>
              </a:rPr>
              <a:t>reduces the need for proprietary plug-in technologies </a:t>
            </a:r>
            <a:r>
              <a:rPr lang="en-US" altLang="ko-KR" dirty="0" smtClean="0"/>
              <a:t>(e.g., Adobe Flash and Microsoft Silverlight)</a:t>
            </a:r>
          </a:p>
          <a:p>
            <a:r>
              <a:rPr lang="en-US" altLang="ko-KR" dirty="0" smtClean="0"/>
              <a:t>Preservation in DL</a:t>
            </a:r>
          </a:p>
          <a:p>
            <a:pPr lvl="1"/>
            <a:r>
              <a:rPr lang="en-US" altLang="ko-KR" dirty="0" smtClean="0"/>
              <a:t>Long-Term Preservation via </a:t>
            </a:r>
            <a:r>
              <a:rPr lang="en-US" altLang="ko-KR" dirty="0" smtClean="0">
                <a:solidFill>
                  <a:srgbClr val="FF0000"/>
                </a:solidFill>
              </a:rPr>
              <a:t>Archiving</a:t>
            </a:r>
          </a:p>
          <a:p>
            <a:pPr lvl="1"/>
            <a:r>
              <a:rPr lang="en-US" altLang="ko-KR" dirty="0" smtClean="0">
                <a:solidFill>
                  <a:srgbClr val="FF0000"/>
                </a:solidFill>
              </a:rPr>
              <a:t>Migration</a:t>
            </a:r>
            <a:r>
              <a:rPr lang="en-US" altLang="ko-KR" dirty="0" smtClean="0"/>
              <a:t> For Better</a:t>
            </a:r>
            <a:r>
              <a:rPr lang="ko-KR" altLang="en-US" dirty="0" smtClean="0"/>
              <a:t> </a:t>
            </a:r>
            <a:r>
              <a:rPr lang="en-US" altLang="ko-KR" dirty="0" smtClean="0"/>
              <a:t>Access to Mobile Web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857232"/>
          </a:xfrm>
        </p:spPr>
        <p:txBody>
          <a:bodyPr/>
          <a:lstStyle/>
          <a:p>
            <a:r>
              <a:rPr lang="en-US" altLang="ko-KR" dirty="0" smtClean="0"/>
              <a:t>An Example of ETD Title Page</a:t>
            </a:r>
            <a:endParaRPr lang="ko-KR" alt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7287" t="17894" r="8213" b="4105"/>
          <a:stretch>
            <a:fillRect/>
          </a:stretch>
        </p:blipFill>
        <p:spPr bwMode="auto">
          <a:xfrm>
            <a:off x="214282" y="1221566"/>
            <a:ext cx="8786874" cy="5565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ko-KR" dirty="0" smtClean="0"/>
              <a:t>ETD “Splash” Page</a:t>
            </a:r>
            <a:endParaRPr lang="ko-KR" altLang="en-US" dirty="0"/>
          </a:p>
        </p:txBody>
      </p:sp>
      <p:sp>
        <p:nvSpPr>
          <p:cNvPr id="4" name="순서도: 수행의 시작/종료 3"/>
          <p:cNvSpPr/>
          <p:nvPr/>
        </p:nvSpPr>
        <p:spPr>
          <a:xfrm>
            <a:off x="991468" y="845682"/>
            <a:ext cx="1000132" cy="357190"/>
          </a:xfrm>
          <a:prstGeom prst="flowChartTerminator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ETD</a:t>
            </a:r>
            <a:endParaRPr lang="ko-KR" altLang="en-US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직선 연결선 4"/>
          <p:cNvCxnSpPr/>
          <p:nvPr/>
        </p:nvCxnSpPr>
        <p:spPr>
          <a:xfrm rot="5400000">
            <a:off x="157572" y="2487662"/>
            <a:ext cx="2581154" cy="115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직선 연결선 5"/>
          <p:cNvCxnSpPr/>
          <p:nvPr/>
        </p:nvCxnSpPr>
        <p:spPr>
          <a:xfrm>
            <a:off x="1445934" y="1464190"/>
            <a:ext cx="28575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직선 연결선 6"/>
          <p:cNvCxnSpPr/>
          <p:nvPr/>
        </p:nvCxnSpPr>
        <p:spPr>
          <a:xfrm>
            <a:off x="1458801" y="3795601"/>
            <a:ext cx="28575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순서도: 수행의 시작/종료 7"/>
          <p:cNvSpPr/>
          <p:nvPr/>
        </p:nvSpPr>
        <p:spPr>
          <a:xfrm>
            <a:off x="1731685" y="1249876"/>
            <a:ext cx="1357322" cy="357190"/>
          </a:xfrm>
          <a:prstGeom prst="flowChartTerminator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Metadata</a:t>
            </a:r>
            <a:endParaRPr lang="ko-KR" altLang="en-US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순서도: 수행의 시작/종료 8"/>
          <p:cNvSpPr/>
          <p:nvPr/>
        </p:nvSpPr>
        <p:spPr>
          <a:xfrm>
            <a:off x="1731685" y="3607330"/>
            <a:ext cx="1000132" cy="357190"/>
          </a:xfrm>
          <a:prstGeom prst="flowChartTerminator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Files*</a:t>
            </a:r>
            <a:endParaRPr lang="ko-KR" altLang="en-US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순서도: 수행의 시작/종료 9"/>
          <p:cNvSpPr/>
          <p:nvPr/>
        </p:nvSpPr>
        <p:spPr>
          <a:xfrm>
            <a:off x="2517502" y="1749942"/>
            <a:ext cx="2983191" cy="357190"/>
          </a:xfrm>
          <a:prstGeom prst="flowChartTerminator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Type of Document</a:t>
            </a:r>
            <a:endParaRPr lang="ko-KR" altLang="en-US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순서도: 수행의 시작/종료 10"/>
          <p:cNvSpPr/>
          <p:nvPr/>
        </p:nvSpPr>
        <p:spPr>
          <a:xfrm>
            <a:off x="2560391" y="2207144"/>
            <a:ext cx="1357322" cy="357190"/>
          </a:xfrm>
          <a:prstGeom prst="flowChartTerminator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Author</a:t>
            </a:r>
            <a:endParaRPr lang="ko-KR" altLang="en-US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순서도: 수행의 시작/종료 12"/>
          <p:cNvSpPr/>
          <p:nvPr/>
        </p:nvSpPr>
        <p:spPr>
          <a:xfrm>
            <a:off x="2531809" y="3107264"/>
            <a:ext cx="1357322" cy="357190"/>
          </a:xfrm>
          <a:prstGeom prst="flowChartTerminator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Metadata</a:t>
            </a:r>
            <a:endParaRPr lang="ko-KR" altLang="en-US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4" name="직선 연결선 13"/>
          <p:cNvCxnSpPr/>
          <p:nvPr/>
        </p:nvCxnSpPr>
        <p:spPr>
          <a:xfrm rot="16200000" flipH="1">
            <a:off x="1488805" y="2421450"/>
            <a:ext cx="1643074" cy="1430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직선 연결선 14"/>
          <p:cNvCxnSpPr/>
          <p:nvPr/>
        </p:nvCxnSpPr>
        <p:spPr>
          <a:xfrm>
            <a:off x="2303189" y="1892818"/>
            <a:ext cx="214924" cy="344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직선 연결선 15"/>
          <p:cNvCxnSpPr/>
          <p:nvPr/>
        </p:nvCxnSpPr>
        <p:spPr>
          <a:xfrm>
            <a:off x="2303189" y="2421458"/>
            <a:ext cx="246225" cy="550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직선 연결선 17"/>
          <p:cNvCxnSpPr/>
          <p:nvPr/>
        </p:nvCxnSpPr>
        <p:spPr>
          <a:xfrm>
            <a:off x="2303189" y="3250140"/>
            <a:ext cx="214924" cy="5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직사각형 18"/>
          <p:cNvSpPr/>
          <p:nvPr/>
        </p:nvSpPr>
        <p:spPr>
          <a:xfrm>
            <a:off x="2746123" y="2678636"/>
            <a:ext cx="928694" cy="3571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…</a:t>
            </a:r>
            <a:endParaRPr lang="ko-KR" altLang="en-US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순서도: 수행의 시작/종료 19"/>
          <p:cNvSpPr/>
          <p:nvPr/>
        </p:nvSpPr>
        <p:spPr>
          <a:xfrm>
            <a:off x="2560390" y="4107396"/>
            <a:ext cx="1654419" cy="357190"/>
          </a:xfrm>
          <a:prstGeom prst="flowChartTerminator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Filename</a:t>
            </a:r>
            <a:endParaRPr lang="ko-KR" altLang="en-US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순서도: 수행의 시작/종료 20"/>
          <p:cNvSpPr/>
          <p:nvPr/>
        </p:nvSpPr>
        <p:spPr>
          <a:xfrm>
            <a:off x="2560391" y="4564598"/>
            <a:ext cx="1357322" cy="357190"/>
          </a:xfrm>
          <a:prstGeom prst="flowChartTerminator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Size</a:t>
            </a:r>
            <a:endParaRPr lang="ko-KR" altLang="en-US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순서도: 수행의 시작/종료 21"/>
          <p:cNvSpPr/>
          <p:nvPr/>
        </p:nvSpPr>
        <p:spPr>
          <a:xfrm>
            <a:off x="2560391" y="5064664"/>
            <a:ext cx="4154749" cy="357190"/>
          </a:xfrm>
          <a:prstGeom prst="flowChartTerminator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Approximate Download Time</a:t>
            </a:r>
            <a:endParaRPr lang="ko-KR" altLang="en-US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3" name="직선 연결선 22"/>
          <p:cNvCxnSpPr/>
          <p:nvPr/>
        </p:nvCxnSpPr>
        <p:spPr>
          <a:xfrm rot="5400000">
            <a:off x="1660247" y="4607462"/>
            <a:ext cx="128588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직선 연결선 23"/>
          <p:cNvCxnSpPr/>
          <p:nvPr/>
        </p:nvCxnSpPr>
        <p:spPr>
          <a:xfrm>
            <a:off x="2303189" y="4278846"/>
            <a:ext cx="257202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직선 연결선 24"/>
          <p:cNvCxnSpPr/>
          <p:nvPr/>
        </p:nvCxnSpPr>
        <p:spPr>
          <a:xfrm>
            <a:off x="2303189" y="4707474"/>
            <a:ext cx="257202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직선 연결선 25"/>
          <p:cNvCxnSpPr/>
          <p:nvPr/>
        </p:nvCxnSpPr>
        <p:spPr>
          <a:xfrm>
            <a:off x="2303189" y="5250404"/>
            <a:ext cx="255017" cy="87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순서도: 수행의 시작/종료 26"/>
          <p:cNvSpPr/>
          <p:nvPr/>
        </p:nvSpPr>
        <p:spPr>
          <a:xfrm>
            <a:off x="3917712" y="5564730"/>
            <a:ext cx="2083047" cy="357190"/>
          </a:xfrm>
          <a:prstGeom prst="flowChartTerminator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288 Modem</a:t>
            </a:r>
            <a:endParaRPr lang="ko-KR" altLang="en-US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순서도: 수행의 시작/종료 27"/>
          <p:cNvSpPr/>
          <p:nvPr/>
        </p:nvSpPr>
        <p:spPr>
          <a:xfrm>
            <a:off x="3929058" y="6429396"/>
            <a:ext cx="1357322" cy="357190"/>
          </a:xfrm>
          <a:prstGeom prst="flowChartTerminator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Metadata</a:t>
            </a:r>
            <a:endParaRPr lang="ko-KR" altLang="en-US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9" name="직선 연결선 28"/>
          <p:cNvCxnSpPr/>
          <p:nvPr/>
        </p:nvCxnSpPr>
        <p:spPr>
          <a:xfrm rot="5400000">
            <a:off x="3152211" y="6023561"/>
            <a:ext cx="1163903" cy="442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직선 연결선 29"/>
          <p:cNvCxnSpPr/>
          <p:nvPr/>
        </p:nvCxnSpPr>
        <p:spPr>
          <a:xfrm>
            <a:off x="3731948" y="5707606"/>
            <a:ext cx="185765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직선 연결선 30"/>
          <p:cNvCxnSpPr/>
          <p:nvPr/>
        </p:nvCxnSpPr>
        <p:spPr>
          <a:xfrm flipV="1">
            <a:off x="3731948" y="6599132"/>
            <a:ext cx="203485" cy="14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직사각형 31"/>
          <p:cNvSpPr/>
          <p:nvPr/>
        </p:nvSpPr>
        <p:spPr>
          <a:xfrm>
            <a:off x="4232014" y="5964784"/>
            <a:ext cx="928694" cy="3571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…</a:t>
            </a:r>
            <a:endParaRPr lang="ko-KR" altLang="en-US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ko-KR" dirty="0" smtClean="0"/>
              <a:t>Identifying links among files</a:t>
            </a:r>
          </a:p>
        </p:txBody>
      </p:sp>
      <p:sp>
        <p:nvSpPr>
          <p:cNvPr id="6" name="직사각형 5"/>
          <p:cNvSpPr/>
          <p:nvPr/>
        </p:nvSpPr>
        <p:spPr>
          <a:xfrm>
            <a:off x="1054305" y="2421942"/>
            <a:ext cx="650045" cy="3036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…</a:t>
            </a:r>
            <a:endParaRPr lang="ko-KR" altLang="en-US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순서도: 수행의 시작/종료 7"/>
          <p:cNvSpPr/>
          <p:nvPr/>
        </p:nvSpPr>
        <p:spPr>
          <a:xfrm>
            <a:off x="285720" y="2000240"/>
            <a:ext cx="1571636" cy="285752"/>
          </a:xfrm>
          <a:prstGeom prst="flowChartTerminator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Afront.pdf</a:t>
            </a:r>
            <a:endParaRPr lang="ko-KR" altLang="en-US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순서도: 수행의 시작/종료 8"/>
          <p:cNvSpPr/>
          <p:nvPr/>
        </p:nvSpPr>
        <p:spPr>
          <a:xfrm>
            <a:off x="285720" y="2428868"/>
            <a:ext cx="1571636" cy="285752"/>
          </a:xfrm>
          <a:prstGeom prst="flowChartTerminator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Ch1.pdf</a:t>
            </a:r>
            <a:endParaRPr lang="ko-KR" altLang="en-US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순서도: 수행의 시작/종료 10"/>
          <p:cNvSpPr/>
          <p:nvPr/>
        </p:nvSpPr>
        <p:spPr>
          <a:xfrm>
            <a:off x="285720" y="5377388"/>
            <a:ext cx="1603390" cy="642942"/>
          </a:xfrm>
          <a:prstGeom prst="flowChartTerminator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Ch4_result.avi</a:t>
            </a:r>
            <a:endParaRPr lang="ko-KR" altLang="en-US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순서도: 수행의 시작/종료 13"/>
          <p:cNvSpPr/>
          <p:nvPr/>
        </p:nvSpPr>
        <p:spPr>
          <a:xfrm>
            <a:off x="317474" y="3734314"/>
            <a:ext cx="1571636" cy="285752"/>
          </a:xfrm>
          <a:prstGeom prst="flowChartTerminator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Ch4.pdf</a:t>
            </a:r>
            <a:endParaRPr lang="ko-KR" altLang="en-US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순서도: 수행의 시작/종료 14"/>
          <p:cNvSpPr/>
          <p:nvPr/>
        </p:nvSpPr>
        <p:spPr>
          <a:xfrm>
            <a:off x="285720" y="4734446"/>
            <a:ext cx="1643074" cy="571504"/>
          </a:xfrm>
          <a:prstGeom prst="flowChartTerminator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Ch3_result.mp3</a:t>
            </a:r>
            <a:endParaRPr lang="ko-KR" altLang="en-US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순서도: 수행의 시작/종료 15"/>
          <p:cNvSpPr/>
          <p:nvPr/>
        </p:nvSpPr>
        <p:spPr>
          <a:xfrm>
            <a:off x="3571868" y="3848616"/>
            <a:ext cx="1571636" cy="285752"/>
          </a:xfrm>
          <a:prstGeom prst="flowChartTerminator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Afront.pdf</a:t>
            </a:r>
            <a:endParaRPr lang="ko-KR" altLang="en-US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순서도: 수행의 시작/종료 16"/>
          <p:cNvSpPr/>
          <p:nvPr/>
        </p:nvSpPr>
        <p:spPr>
          <a:xfrm>
            <a:off x="5572133" y="2705608"/>
            <a:ext cx="1571636" cy="285752"/>
          </a:xfrm>
          <a:prstGeom prst="flowChartTerminator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Ch1.pdf</a:t>
            </a:r>
            <a:endParaRPr lang="ko-KR" altLang="en-US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순서도: 수행의 시작/종료 17"/>
          <p:cNvSpPr/>
          <p:nvPr/>
        </p:nvSpPr>
        <p:spPr>
          <a:xfrm>
            <a:off x="5572133" y="3277112"/>
            <a:ext cx="1571636" cy="285752"/>
          </a:xfrm>
          <a:prstGeom prst="flowChartTerminator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Ch2.pdf</a:t>
            </a:r>
            <a:endParaRPr lang="ko-KR" altLang="en-US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순서도: 수행의 시작/종료 18"/>
          <p:cNvSpPr/>
          <p:nvPr/>
        </p:nvSpPr>
        <p:spPr>
          <a:xfrm>
            <a:off x="7429520" y="4420120"/>
            <a:ext cx="1571636" cy="876818"/>
          </a:xfrm>
          <a:prstGeom prst="flowChartTerminator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Ch4_result.avi</a:t>
            </a:r>
            <a:endParaRPr lang="ko-KR" altLang="en-US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순서도: 수행의 시작/종료 19"/>
          <p:cNvSpPr/>
          <p:nvPr/>
        </p:nvSpPr>
        <p:spPr>
          <a:xfrm>
            <a:off x="5572133" y="3848616"/>
            <a:ext cx="1571636" cy="285752"/>
          </a:xfrm>
          <a:prstGeom prst="flowChartTerminator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Ch3.pdf</a:t>
            </a:r>
            <a:endParaRPr lang="ko-KR" altLang="en-US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순서도: 수행의 시작/종료 20"/>
          <p:cNvSpPr/>
          <p:nvPr/>
        </p:nvSpPr>
        <p:spPr>
          <a:xfrm>
            <a:off x="5572133" y="4420120"/>
            <a:ext cx="1571636" cy="285752"/>
          </a:xfrm>
          <a:prstGeom prst="flowChartTerminator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Ch4.pdf</a:t>
            </a:r>
            <a:endParaRPr lang="ko-KR" altLang="en-US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순서도: 수행의 시작/종료 21"/>
          <p:cNvSpPr/>
          <p:nvPr/>
        </p:nvSpPr>
        <p:spPr>
          <a:xfrm>
            <a:off x="5572133" y="4991624"/>
            <a:ext cx="1571636" cy="285752"/>
          </a:xfrm>
          <a:prstGeom prst="flowChartTerminator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refs.pdf</a:t>
            </a:r>
            <a:endParaRPr lang="ko-KR" altLang="en-US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순서도: 수행의 시작/종료 22"/>
          <p:cNvSpPr/>
          <p:nvPr/>
        </p:nvSpPr>
        <p:spPr>
          <a:xfrm>
            <a:off x="7429520" y="3439550"/>
            <a:ext cx="1571636" cy="694818"/>
          </a:xfrm>
          <a:prstGeom prst="flowChartTerminator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Ch3_result.mp3</a:t>
            </a:r>
            <a:endParaRPr lang="ko-KR" altLang="en-US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4" name="직선 화살표 연결선 23"/>
          <p:cNvCxnSpPr>
            <a:stCxn id="20" idx="3"/>
            <a:endCxn id="23" idx="1"/>
          </p:cNvCxnSpPr>
          <p:nvPr/>
        </p:nvCxnSpPr>
        <p:spPr>
          <a:xfrm flipV="1">
            <a:off x="7143769" y="3786959"/>
            <a:ext cx="285751" cy="204533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직선 화살표 연결선 24"/>
          <p:cNvCxnSpPr>
            <a:stCxn id="21" idx="3"/>
            <a:endCxn id="19" idx="1"/>
          </p:cNvCxnSpPr>
          <p:nvPr/>
        </p:nvCxnSpPr>
        <p:spPr>
          <a:xfrm>
            <a:off x="7143769" y="4562996"/>
            <a:ext cx="285751" cy="295533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직사각형 25"/>
          <p:cNvSpPr/>
          <p:nvPr/>
        </p:nvSpPr>
        <p:spPr>
          <a:xfrm>
            <a:off x="142844" y="1785926"/>
            <a:ext cx="2000264" cy="464347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직사각형 26"/>
          <p:cNvSpPr/>
          <p:nvPr/>
        </p:nvSpPr>
        <p:spPr>
          <a:xfrm>
            <a:off x="3500430" y="1805488"/>
            <a:ext cx="5572132" cy="46239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8" name="직선 화살표 연결선 27"/>
          <p:cNvCxnSpPr>
            <a:stCxn id="16" idx="3"/>
            <a:endCxn id="17" idx="1"/>
          </p:cNvCxnSpPr>
          <p:nvPr/>
        </p:nvCxnSpPr>
        <p:spPr>
          <a:xfrm flipV="1">
            <a:off x="5143504" y="2848484"/>
            <a:ext cx="428628" cy="114300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직선 화살표 연결선 28"/>
          <p:cNvCxnSpPr>
            <a:stCxn id="16" idx="3"/>
            <a:endCxn id="18" idx="1"/>
          </p:cNvCxnSpPr>
          <p:nvPr/>
        </p:nvCxnSpPr>
        <p:spPr>
          <a:xfrm flipV="1">
            <a:off x="5143504" y="3419988"/>
            <a:ext cx="428628" cy="57150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직선 화살표 연결선 29"/>
          <p:cNvCxnSpPr>
            <a:stCxn id="16" idx="3"/>
            <a:endCxn id="20" idx="1"/>
          </p:cNvCxnSpPr>
          <p:nvPr/>
        </p:nvCxnSpPr>
        <p:spPr>
          <a:xfrm>
            <a:off x="5143504" y="3991492"/>
            <a:ext cx="428628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직선 화살표 연결선 30"/>
          <p:cNvCxnSpPr>
            <a:stCxn id="16" idx="3"/>
            <a:endCxn id="21" idx="1"/>
          </p:cNvCxnSpPr>
          <p:nvPr/>
        </p:nvCxnSpPr>
        <p:spPr>
          <a:xfrm>
            <a:off x="5143504" y="3991492"/>
            <a:ext cx="428628" cy="57150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직선 화살표 연결선 31"/>
          <p:cNvCxnSpPr>
            <a:stCxn id="16" idx="3"/>
            <a:endCxn id="22" idx="1"/>
          </p:cNvCxnSpPr>
          <p:nvPr/>
        </p:nvCxnSpPr>
        <p:spPr>
          <a:xfrm>
            <a:off x="5143504" y="3991492"/>
            <a:ext cx="428628" cy="114300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순서도: 수행의 시작/종료 32"/>
          <p:cNvSpPr/>
          <p:nvPr/>
        </p:nvSpPr>
        <p:spPr>
          <a:xfrm>
            <a:off x="317474" y="4234380"/>
            <a:ext cx="1571636" cy="285752"/>
          </a:xfrm>
          <a:prstGeom prst="flowChartTerminator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Refs.pdf</a:t>
            </a:r>
            <a:endParaRPr lang="ko-KR" altLang="en-US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오른쪽 화살표 33"/>
          <p:cNvSpPr/>
          <p:nvPr/>
        </p:nvSpPr>
        <p:spPr>
          <a:xfrm>
            <a:off x="2214546" y="3377124"/>
            <a:ext cx="1214446" cy="1409198"/>
          </a:xfrm>
          <a:prstGeom prst="rightArrow">
            <a:avLst>
              <a:gd name="adj1" fmla="val 54321"/>
              <a:gd name="adj2" fmla="val 23750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143108" y="3734314"/>
            <a:ext cx="12858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i="1" dirty="0" smtClean="0">
                <a:latin typeface="Arial" pitchFamily="34" charset="0"/>
                <a:cs typeface="Arial" pitchFamily="34" charset="0"/>
              </a:rPr>
              <a:t>Linking</a:t>
            </a:r>
          </a:p>
          <a:p>
            <a:pPr algn="ctr"/>
            <a:r>
              <a:rPr lang="en-US" altLang="ko-KR" b="1" i="1" dirty="0" smtClean="0">
                <a:latin typeface="Arial" pitchFamily="34" charset="0"/>
                <a:cs typeface="Arial" pitchFamily="34" charset="0"/>
              </a:rPr>
              <a:t>Files</a:t>
            </a:r>
            <a:endParaRPr lang="ko-KR" altLang="en-US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직사각형 37"/>
          <p:cNvSpPr/>
          <p:nvPr/>
        </p:nvSpPr>
        <p:spPr>
          <a:xfrm>
            <a:off x="571472" y="3000372"/>
            <a:ext cx="928694" cy="3571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…</a:t>
            </a:r>
            <a:endParaRPr lang="ko-KR" altLang="en-US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Issues for migration strategy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en-US" altLang="ko-KR" dirty="0" smtClean="0"/>
              <a:t>How is </a:t>
            </a:r>
            <a:r>
              <a:rPr lang="en-US" altLang="ko-KR" dirty="0" smtClean="0">
                <a:solidFill>
                  <a:srgbClr val="FF0000"/>
                </a:solidFill>
              </a:rPr>
              <a:t>conversion to HTML5</a:t>
            </a:r>
            <a:r>
              <a:rPr lang="en-US" altLang="ko-KR" dirty="0" smtClean="0"/>
              <a:t> conducted?</a:t>
            </a:r>
            <a:endParaRPr lang="ko-KR" altLang="ko-KR" dirty="0" smtClean="0"/>
          </a:p>
          <a:p>
            <a:r>
              <a:rPr lang="en-US" altLang="ko-KR" dirty="0" smtClean="0">
                <a:solidFill>
                  <a:srgbClr val="FF0000"/>
                </a:solidFill>
              </a:rPr>
              <a:t>Which browsers </a:t>
            </a:r>
            <a:r>
              <a:rPr lang="en-US" altLang="ko-KR" dirty="0" smtClean="0"/>
              <a:t>support HTML5?</a:t>
            </a:r>
            <a:endParaRPr lang="ko-KR" altLang="ko-KR" dirty="0" smtClean="0"/>
          </a:p>
          <a:p>
            <a:r>
              <a:rPr lang="en-US" altLang="ko-KR" dirty="0" smtClean="0">
                <a:solidFill>
                  <a:srgbClr val="FF0000"/>
                </a:solidFill>
              </a:rPr>
              <a:t>Which video file formats </a:t>
            </a:r>
            <a:r>
              <a:rPr lang="en-US" altLang="ko-KR" dirty="0" smtClean="0"/>
              <a:t>are supported by current browsers?</a:t>
            </a:r>
            <a:endParaRPr lang="ko-KR" altLang="ko-KR" dirty="0" smtClean="0"/>
          </a:p>
          <a:p>
            <a:r>
              <a:rPr lang="en-US" altLang="ko-KR" dirty="0" smtClean="0">
                <a:solidFill>
                  <a:srgbClr val="FF0000"/>
                </a:solidFill>
              </a:rPr>
              <a:t>Which video file format converters </a:t>
            </a:r>
            <a:r>
              <a:rPr lang="en-US" altLang="ko-KR" dirty="0" smtClean="0"/>
              <a:t>support conversion into different file types?</a:t>
            </a:r>
            <a:endParaRPr lang="ko-KR" altLang="ko-KR" dirty="0" smtClean="0"/>
          </a:p>
          <a:p>
            <a:r>
              <a:rPr lang="en-US" altLang="ko-KR" dirty="0" smtClean="0">
                <a:solidFill>
                  <a:srgbClr val="FF0000"/>
                </a:solidFill>
              </a:rPr>
              <a:t>Which pdf2txt extractors </a:t>
            </a:r>
            <a:r>
              <a:rPr lang="en-US" altLang="ko-KR" dirty="0" smtClean="0"/>
              <a:t>are effective?</a:t>
            </a:r>
            <a:endParaRPr lang="ko-KR" altLang="ko-KR" dirty="0" smtClean="0"/>
          </a:p>
          <a:p>
            <a:r>
              <a:rPr lang="en-US" altLang="ko-KR" dirty="0" smtClean="0"/>
              <a:t>How will HTML5 ETDs work on </a:t>
            </a:r>
            <a:r>
              <a:rPr lang="en-US" altLang="ko-KR" dirty="0" smtClean="0">
                <a:solidFill>
                  <a:srgbClr val="FF0000"/>
                </a:solidFill>
              </a:rPr>
              <a:t>mobile devices </a:t>
            </a:r>
            <a:r>
              <a:rPr lang="en-US" altLang="ko-KR" dirty="0" smtClean="0"/>
              <a:t>(e.g., Android phone, iPod, </a:t>
            </a:r>
            <a:r>
              <a:rPr lang="en-US" altLang="ko-KR" dirty="0" err="1" smtClean="0"/>
              <a:t>iPad</a:t>
            </a:r>
            <a:r>
              <a:rPr lang="en-US" altLang="ko-KR" dirty="0" smtClean="0"/>
              <a:t>)?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ko-KR" dirty="0" smtClean="0"/>
              <a:t>Algorithm</a:t>
            </a:r>
            <a:endParaRPr lang="ko-KR" altLang="en-US" dirty="0"/>
          </a:p>
        </p:txBody>
      </p:sp>
      <p:sp>
        <p:nvSpPr>
          <p:cNvPr id="4" name="TextBox 31"/>
          <p:cNvSpPr txBox="1"/>
          <p:nvPr/>
        </p:nvSpPr>
        <p:spPr>
          <a:xfrm>
            <a:off x="214282" y="1750207"/>
            <a:ext cx="1071570" cy="364333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norm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 altLang="en-US" dirty="0"/>
          </a:p>
        </p:txBody>
      </p:sp>
      <p:sp>
        <p:nvSpPr>
          <p:cNvPr id="5" name="순서도: 다중 문서 4"/>
          <p:cNvSpPr/>
          <p:nvPr/>
        </p:nvSpPr>
        <p:spPr>
          <a:xfrm>
            <a:off x="357157" y="1912432"/>
            <a:ext cx="785818" cy="1071570"/>
          </a:xfrm>
          <a:prstGeom prst="flowChartMulti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dirty="0" smtClean="0"/>
              <a:t>PDFETD</a:t>
            </a:r>
            <a:endParaRPr lang="ko-KR" altLang="en-US" dirty="0"/>
          </a:p>
        </p:txBody>
      </p:sp>
      <p:pic>
        <p:nvPicPr>
          <p:cNvPr id="6" name="Picture 2" descr="C:\Users\Sunghee\AppData\Local\Microsoft\Windows\Temporary Internet Files\Content.IE5\XZTM55ZJ\MCj03496420000[1].wmf"/>
          <p:cNvPicPr>
            <a:picLocks noGrp="1"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3821909"/>
            <a:ext cx="719808" cy="492341"/>
          </a:xfrm>
          <a:prstGeom prst="rect">
            <a:avLst/>
          </a:prstGeom>
          <a:noFill/>
        </p:spPr>
      </p:pic>
      <p:pic>
        <p:nvPicPr>
          <p:cNvPr id="7" name="Picture 3" descr="C:\Users\Sunghee\AppData\Local\Microsoft\Windows\Temporary Internet Files\Content.IE5\PSK07WLN\MCj0346725000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3178967"/>
            <a:ext cx="603504" cy="404165"/>
          </a:xfrm>
          <a:prstGeom prst="rect">
            <a:avLst/>
          </a:prstGeom>
          <a:noFill/>
        </p:spPr>
      </p:pic>
      <p:sp>
        <p:nvSpPr>
          <p:cNvPr id="8" name="오른쪽 화살표 7"/>
          <p:cNvSpPr/>
          <p:nvPr/>
        </p:nvSpPr>
        <p:spPr>
          <a:xfrm>
            <a:off x="1357290" y="2607463"/>
            <a:ext cx="428628" cy="4286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9" name="TextBox 9"/>
          <p:cNvSpPr txBox="1"/>
          <p:nvPr/>
        </p:nvSpPr>
        <p:spPr>
          <a:xfrm>
            <a:off x="4000496" y="2821777"/>
            <a:ext cx="1357322" cy="92333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 smtClean="0"/>
              <a:t>Multimedia file link extractor</a:t>
            </a:r>
            <a:endParaRPr lang="ko-KR" altLang="en-US" dirty="0"/>
          </a:p>
        </p:txBody>
      </p:sp>
      <p:sp>
        <p:nvSpPr>
          <p:cNvPr id="10" name="TextBox 10"/>
          <p:cNvSpPr txBox="1"/>
          <p:nvPr/>
        </p:nvSpPr>
        <p:spPr>
          <a:xfrm>
            <a:off x="4000496" y="1750207"/>
            <a:ext cx="1357322" cy="92333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 smtClean="0"/>
              <a:t>ETD </a:t>
            </a:r>
          </a:p>
          <a:p>
            <a:r>
              <a:rPr lang="en-US" altLang="ko-KR" dirty="0" smtClean="0"/>
              <a:t>structure</a:t>
            </a:r>
          </a:p>
          <a:p>
            <a:r>
              <a:rPr lang="en-US" altLang="ko-KR" dirty="0" smtClean="0"/>
              <a:t>analyzer</a:t>
            </a:r>
            <a:endParaRPr lang="ko-KR" altLang="en-US" dirty="0"/>
          </a:p>
        </p:txBody>
      </p:sp>
      <p:sp>
        <p:nvSpPr>
          <p:cNvPr id="11" name="TextBox 11"/>
          <p:cNvSpPr txBox="1"/>
          <p:nvPr/>
        </p:nvSpPr>
        <p:spPr>
          <a:xfrm>
            <a:off x="4000496" y="4613091"/>
            <a:ext cx="1357322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 smtClean="0"/>
              <a:t>Multimedia file source extractor</a:t>
            </a:r>
            <a:endParaRPr lang="ko-KR" altLang="en-US" dirty="0"/>
          </a:p>
        </p:txBody>
      </p:sp>
      <p:sp>
        <p:nvSpPr>
          <p:cNvPr id="12" name="TextBox 12"/>
          <p:cNvSpPr txBox="1"/>
          <p:nvPr/>
        </p:nvSpPr>
        <p:spPr>
          <a:xfrm>
            <a:off x="1785918" y="2321711"/>
            <a:ext cx="1285884" cy="92333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 smtClean="0"/>
              <a:t>PDF2Text/HTML converter</a:t>
            </a:r>
          </a:p>
        </p:txBody>
      </p:sp>
      <p:sp>
        <p:nvSpPr>
          <p:cNvPr id="13" name="오른쪽 화살표 12"/>
          <p:cNvSpPr/>
          <p:nvPr/>
        </p:nvSpPr>
        <p:spPr>
          <a:xfrm rot="19266898">
            <a:off x="3281727" y="2251097"/>
            <a:ext cx="609117" cy="4286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14" name="오른쪽 화살표 13"/>
          <p:cNvSpPr/>
          <p:nvPr/>
        </p:nvSpPr>
        <p:spPr>
          <a:xfrm>
            <a:off x="1357290" y="4607727"/>
            <a:ext cx="2571768" cy="4286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pic>
        <p:nvPicPr>
          <p:cNvPr id="15" name="Picture 6" descr="C:\Users\Sunghee\AppData\Local\Microsoft\Windows\Temporary Internet Files\Content.IE5\Q1OQB4UF\MPj00911580000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8" y="4536289"/>
            <a:ext cx="714380" cy="481016"/>
          </a:xfrm>
          <a:prstGeom prst="rect">
            <a:avLst/>
          </a:prstGeom>
          <a:noFill/>
        </p:spPr>
      </p:pic>
      <p:sp>
        <p:nvSpPr>
          <p:cNvPr id="16" name="오른쪽 화살표 15"/>
          <p:cNvSpPr/>
          <p:nvPr/>
        </p:nvSpPr>
        <p:spPr>
          <a:xfrm rot="2643452">
            <a:off x="3271076" y="3204730"/>
            <a:ext cx="658456" cy="4286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17" name="순서도: 다중 문서 16"/>
          <p:cNvSpPr/>
          <p:nvPr/>
        </p:nvSpPr>
        <p:spPr>
          <a:xfrm>
            <a:off x="8001056" y="2964653"/>
            <a:ext cx="928662" cy="1214446"/>
          </a:xfrm>
          <a:prstGeom prst="flowChartMultidocumen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dirty="0" smtClean="0"/>
              <a:t>HTML5ETD</a:t>
            </a:r>
            <a:endParaRPr lang="ko-KR" altLang="en-US" sz="1400" dirty="0"/>
          </a:p>
        </p:txBody>
      </p:sp>
      <p:sp>
        <p:nvSpPr>
          <p:cNvPr id="18" name="오른쪽 화살표 17"/>
          <p:cNvSpPr/>
          <p:nvPr/>
        </p:nvSpPr>
        <p:spPr>
          <a:xfrm rot="5400000">
            <a:off x="6572264" y="2107397"/>
            <a:ext cx="428628" cy="4286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19" name="TextBox 23"/>
          <p:cNvSpPr txBox="1"/>
          <p:nvPr/>
        </p:nvSpPr>
        <p:spPr>
          <a:xfrm>
            <a:off x="6215074" y="2607463"/>
            <a:ext cx="1214446" cy="192882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 anchor="ctr" anchorCtr="0">
            <a:norm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 smtClean="0"/>
              <a:t>HTML5</a:t>
            </a:r>
            <a:br>
              <a:rPr lang="en-US" altLang="ko-KR" dirty="0" smtClean="0"/>
            </a:br>
            <a:r>
              <a:rPr lang="en-US" altLang="ko-KR" dirty="0" smtClean="0"/>
              <a:t>converter</a:t>
            </a:r>
            <a:endParaRPr lang="ko-KR" altLang="en-US" dirty="0"/>
          </a:p>
        </p:txBody>
      </p:sp>
      <p:sp>
        <p:nvSpPr>
          <p:cNvPr id="20" name="오른쪽 화살표 19"/>
          <p:cNvSpPr/>
          <p:nvPr/>
        </p:nvSpPr>
        <p:spPr>
          <a:xfrm rot="1785166">
            <a:off x="5423197" y="2304840"/>
            <a:ext cx="621678" cy="4286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21" name="오른쪽 화살표 20"/>
          <p:cNvSpPr/>
          <p:nvPr/>
        </p:nvSpPr>
        <p:spPr>
          <a:xfrm>
            <a:off x="5477978" y="3278792"/>
            <a:ext cx="522781" cy="4286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22" name="오른쪽 화살표 21"/>
          <p:cNvSpPr/>
          <p:nvPr/>
        </p:nvSpPr>
        <p:spPr>
          <a:xfrm rot="16200000">
            <a:off x="4423854" y="3947724"/>
            <a:ext cx="605625" cy="4286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23" name="TextBox 27"/>
          <p:cNvSpPr txBox="1"/>
          <p:nvPr/>
        </p:nvSpPr>
        <p:spPr>
          <a:xfrm>
            <a:off x="6215074" y="1321579"/>
            <a:ext cx="1143008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norm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 smtClean="0"/>
              <a:t>HTML5</a:t>
            </a:r>
          </a:p>
          <a:p>
            <a:r>
              <a:rPr lang="en-US" altLang="ko-KR" dirty="0" smtClean="0"/>
              <a:t>tag</a:t>
            </a:r>
            <a:r>
              <a:rPr lang="ko-KR" altLang="en-US" dirty="0" smtClean="0"/>
              <a:t> </a:t>
            </a:r>
            <a:r>
              <a:rPr lang="en-US" altLang="ko-KR" dirty="0" smtClean="0"/>
              <a:t>set</a:t>
            </a:r>
          </a:p>
        </p:txBody>
      </p:sp>
      <p:sp>
        <p:nvSpPr>
          <p:cNvPr id="24" name="오른쪽 화살표 23"/>
          <p:cNvSpPr/>
          <p:nvPr/>
        </p:nvSpPr>
        <p:spPr>
          <a:xfrm>
            <a:off x="7500958" y="3321843"/>
            <a:ext cx="428628" cy="4286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25" name="TextBox 29"/>
          <p:cNvSpPr txBox="1"/>
          <p:nvPr/>
        </p:nvSpPr>
        <p:spPr>
          <a:xfrm>
            <a:off x="3071802" y="1607331"/>
            <a:ext cx="857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 smtClean="0"/>
              <a:t>TXT/ HTML</a:t>
            </a:r>
            <a:endParaRPr lang="ko-KR" altLang="en-US" dirty="0"/>
          </a:p>
        </p:txBody>
      </p:sp>
      <p:sp>
        <p:nvSpPr>
          <p:cNvPr id="26" name="TextBox 30"/>
          <p:cNvSpPr txBox="1"/>
          <p:nvPr/>
        </p:nvSpPr>
        <p:spPr>
          <a:xfrm>
            <a:off x="1428728" y="4179099"/>
            <a:ext cx="857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 smtClean="0"/>
              <a:t>HTML</a:t>
            </a:r>
            <a:endParaRPr lang="ko-KR" altLang="en-US" dirty="0"/>
          </a:p>
        </p:txBody>
      </p:sp>
      <p:sp>
        <p:nvSpPr>
          <p:cNvPr id="27" name="TextBox 32"/>
          <p:cNvSpPr txBox="1"/>
          <p:nvPr/>
        </p:nvSpPr>
        <p:spPr>
          <a:xfrm>
            <a:off x="4857752" y="3755835"/>
            <a:ext cx="11430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 smtClean="0"/>
              <a:t>Tagged MM Source</a:t>
            </a:r>
            <a:endParaRPr lang="ko-KR" altLang="en-US" dirty="0"/>
          </a:p>
        </p:txBody>
      </p:sp>
      <p:sp>
        <p:nvSpPr>
          <p:cNvPr id="28" name="TextBox 33"/>
          <p:cNvSpPr txBox="1"/>
          <p:nvPr/>
        </p:nvSpPr>
        <p:spPr>
          <a:xfrm>
            <a:off x="2928926" y="3357562"/>
            <a:ext cx="857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 smtClean="0"/>
              <a:t>TXT/ HTML</a:t>
            </a:r>
            <a:endParaRPr lang="ko-KR" altLang="en-US" dirty="0"/>
          </a:p>
        </p:txBody>
      </p:sp>
      <p:sp>
        <p:nvSpPr>
          <p:cNvPr id="29" name="TextBox 34"/>
          <p:cNvSpPr txBox="1"/>
          <p:nvPr/>
        </p:nvSpPr>
        <p:spPr>
          <a:xfrm>
            <a:off x="5357818" y="2714620"/>
            <a:ext cx="10001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 smtClean="0"/>
              <a:t>Tagged TXT</a:t>
            </a:r>
            <a:endParaRPr lang="ko-KR" altLang="en-US" dirty="0"/>
          </a:p>
        </p:txBody>
      </p:sp>
      <p:sp>
        <p:nvSpPr>
          <p:cNvPr id="30" name="TextBox 35"/>
          <p:cNvSpPr txBox="1"/>
          <p:nvPr/>
        </p:nvSpPr>
        <p:spPr>
          <a:xfrm>
            <a:off x="5357818" y="1643050"/>
            <a:ext cx="10001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 smtClean="0"/>
              <a:t>Tagged TXT</a:t>
            </a:r>
            <a:endParaRPr lang="ko-KR" altLang="en-US" dirty="0"/>
          </a:p>
        </p:txBody>
      </p:sp>
      <p:sp>
        <p:nvSpPr>
          <p:cNvPr id="31" name="TextBox 36"/>
          <p:cNvSpPr txBox="1"/>
          <p:nvPr/>
        </p:nvSpPr>
        <p:spPr>
          <a:xfrm>
            <a:off x="7072330" y="2071678"/>
            <a:ext cx="1857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 smtClean="0"/>
              <a:t>Text/ Grammar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en-US" altLang="ko-KR" dirty="0" smtClean="0"/>
              <a:t>PDF2TXT/HTML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28596" y="1142984"/>
            <a:ext cx="8229600" cy="3714776"/>
          </a:xfrm>
        </p:spPr>
        <p:txBody>
          <a:bodyPr>
            <a:normAutofit fontScale="92500" lnSpcReduction="20000"/>
          </a:bodyPr>
          <a:lstStyle/>
          <a:p>
            <a:r>
              <a:rPr lang="en-US" altLang="ko-KR" dirty="0" smtClean="0"/>
              <a:t>Convert </a:t>
            </a:r>
            <a:r>
              <a:rPr lang="en-US" altLang="ko-KR" dirty="0" smtClean="0">
                <a:solidFill>
                  <a:srgbClr val="FF0000"/>
                </a:solidFill>
              </a:rPr>
              <a:t>a presentation format</a:t>
            </a:r>
            <a:r>
              <a:rPr lang="en-US" altLang="ko-KR" dirty="0" smtClean="0"/>
              <a:t>, e.g., PDF,  into </a:t>
            </a:r>
            <a:r>
              <a:rPr lang="en-US" altLang="ko-KR" dirty="0" smtClean="0">
                <a:solidFill>
                  <a:srgbClr val="FF0000"/>
                </a:solidFill>
              </a:rPr>
              <a:t>an intermediate format</a:t>
            </a:r>
            <a:r>
              <a:rPr lang="en-US" altLang="ko-KR" dirty="0" smtClean="0"/>
              <a:t>, plain </a:t>
            </a:r>
            <a:r>
              <a:rPr lang="en-US" altLang="ko-KR" dirty="0" smtClean="0"/>
              <a:t>text, </a:t>
            </a:r>
            <a:r>
              <a:rPr lang="en-US" altLang="ko-KR" dirty="0" smtClean="0"/>
              <a:t>or semi-presentation format, HTML, </a:t>
            </a:r>
          </a:p>
          <a:p>
            <a:r>
              <a:rPr lang="en-US" altLang="ko-KR" dirty="0" smtClean="0"/>
              <a:t>to find some </a:t>
            </a:r>
            <a:r>
              <a:rPr lang="en-US" altLang="ko-KR" dirty="0" smtClean="0">
                <a:solidFill>
                  <a:srgbClr val="FF0000"/>
                </a:solidFill>
              </a:rPr>
              <a:t>link candidates </a:t>
            </a:r>
            <a:r>
              <a:rPr lang="en-US" altLang="ko-KR" dirty="0" smtClean="0"/>
              <a:t>and add </a:t>
            </a:r>
            <a:r>
              <a:rPr lang="en-US" altLang="ko-KR" dirty="0" smtClean="0">
                <a:solidFill>
                  <a:srgbClr val="FF0000"/>
                </a:solidFill>
              </a:rPr>
              <a:t>useful HTML5 tags </a:t>
            </a:r>
            <a:r>
              <a:rPr lang="en-US" altLang="ko-KR" dirty="0" smtClean="0"/>
              <a:t>(e.g., video, audio, etc.). </a:t>
            </a:r>
          </a:p>
          <a:p>
            <a:r>
              <a:rPr lang="en-US" altLang="ko-KR" dirty="0" err="1" smtClean="0">
                <a:solidFill>
                  <a:srgbClr val="FF0000"/>
                </a:solidFill>
              </a:rPr>
              <a:t>PDFbox</a:t>
            </a:r>
            <a:r>
              <a:rPr lang="en-US" altLang="ko-KR" dirty="0" smtClean="0"/>
              <a:t> (http://pdfbox.apache.org)</a:t>
            </a:r>
          </a:p>
          <a:p>
            <a:pPr lvl="1"/>
            <a:r>
              <a:rPr lang="en-US" altLang="ko-KR" dirty="0" smtClean="0"/>
              <a:t>An </a:t>
            </a:r>
            <a:r>
              <a:rPr lang="en-US" altLang="ko-KR" dirty="0" smtClean="0">
                <a:solidFill>
                  <a:srgbClr val="FF0000"/>
                </a:solidFill>
              </a:rPr>
              <a:t>open library </a:t>
            </a:r>
            <a:r>
              <a:rPr lang="en-US" altLang="ko-KR" dirty="0" smtClean="0"/>
              <a:t>to parse PDF and extract text</a:t>
            </a:r>
          </a:p>
          <a:p>
            <a:pPr lvl="1"/>
            <a:r>
              <a:rPr lang="en-US" altLang="ko-KR" dirty="0" err="1" smtClean="0">
                <a:solidFill>
                  <a:srgbClr val="FF0000"/>
                </a:solidFill>
              </a:rPr>
              <a:t>PDFParser</a:t>
            </a:r>
            <a:r>
              <a:rPr lang="en-US" altLang="ko-KR" dirty="0" smtClean="0"/>
              <a:t> class to parse the entire document </a:t>
            </a:r>
          </a:p>
          <a:p>
            <a:pPr lvl="1"/>
            <a:r>
              <a:rPr lang="en-US" altLang="ko-KR" dirty="0" err="1" smtClean="0">
                <a:solidFill>
                  <a:srgbClr val="FF0000"/>
                </a:solidFill>
              </a:rPr>
              <a:t>PDFTextStripper</a:t>
            </a:r>
            <a:r>
              <a:rPr lang="en-US" altLang="ko-KR" dirty="0" smtClean="0"/>
              <a:t> class to extract the PDF's text</a:t>
            </a:r>
            <a:endParaRPr lang="ko-KR" altLang="ko-KR" sz="1400" dirty="0" smtClean="0"/>
          </a:p>
        </p:txBody>
      </p:sp>
      <p:sp>
        <p:nvSpPr>
          <p:cNvPr id="7" name="순서도: 다중 문서 6"/>
          <p:cNvSpPr/>
          <p:nvPr/>
        </p:nvSpPr>
        <p:spPr>
          <a:xfrm>
            <a:off x="1857356" y="5214950"/>
            <a:ext cx="1214446" cy="1357322"/>
          </a:xfrm>
          <a:prstGeom prst="flowChartMulti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000" dirty="0" smtClean="0"/>
              <a:t>PDF</a:t>
            </a:r>
          </a:p>
          <a:p>
            <a:pPr algn="ctr"/>
            <a:r>
              <a:rPr lang="en-US" altLang="ko-KR" sz="2000" dirty="0" smtClean="0"/>
              <a:t>ETD</a:t>
            </a:r>
            <a:endParaRPr lang="ko-KR" altLang="en-US" sz="2000" dirty="0"/>
          </a:p>
        </p:txBody>
      </p:sp>
      <p:sp>
        <p:nvSpPr>
          <p:cNvPr id="8" name="오른쪽 화살표 7"/>
          <p:cNvSpPr/>
          <p:nvPr/>
        </p:nvSpPr>
        <p:spPr>
          <a:xfrm>
            <a:off x="3214678" y="5572140"/>
            <a:ext cx="428628" cy="4286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2000"/>
          </a:p>
        </p:txBody>
      </p:sp>
      <p:sp>
        <p:nvSpPr>
          <p:cNvPr id="9" name="TextBox 12"/>
          <p:cNvSpPr txBox="1"/>
          <p:nvPr/>
        </p:nvSpPr>
        <p:spPr>
          <a:xfrm>
            <a:off x="3786182" y="5000636"/>
            <a:ext cx="1857388" cy="157163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 smtClean="0"/>
              <a:t>PDF2Text/HTML converter</a:t>
            </a:r>
          </a:p>
          <a:p>
            <a:endParaRPr lang="en-US" altLang="ko-KR" dirty="0" smtClean="0"/>
          </a:p>
          <a:p>
            <a:r>
              <a:rPr lang="en-US" altLang="ko-KR" dirty="0" smtClean="0"/>
              <a:t>Using PDFBOX</a:t>
            </a:r>
          </a:p>
          <a:p>
            <a:endParaRPr lang="en-US" altLang="ko-KR" dirty="0" smtClean="0"/>
          </a:p>
        </p:txBody>
      </p:sp>
      <p:sp>
        <p:nvSpPr>
          <p:cNvPr id="16" name="순서도: 다중 문서 15"/>
          <p:cNvSpPr/>
          <p:nvPr/>
        </p:nvSpPr>
        <p:spPr>
          <a:xfrm>
            <a:off x="6572264" y="5072074"/>
            <a:ext cx="1285884" cy="1357322"/>
          </a:xfrm>
          <a:prstGeom prst="flowChartMulti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000" dirty="0" smtClean="0"/>
              <a:t>TXT/HTML ETD</a:t>
            </a:r>
            <a:endParaRPr lang="ko-KR" altLang="en-US" sz="2000" dirty="0"/>
          </a:p>
        </p:txBody>
      </p:sp>
      <p:sp>
        <p:nvSpPr>
          <p:cNvPr id="17" name="오른쪽 화살표 16"/>
          <p:cNvSpPr/>
          <p:nvPr/>
        </p:nvSpPr>
        <p:spPr>
          <a:xfrm>
            <a:off x="5929322" y="5572140"/>
            <a:ext cx="428628" cy="4286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1332</TotalTime>
  <Words>1133</Words>
  <Application>Microsoft Office PowerPoint</Application>
  <PresentationFormat>On-screen Show (4:3)</PresentationFormat>
  <Paragraphs>277</Paragraphs>
  <Slides>29</Slides>
  <Notes>29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1" baseType="lpstr">
      <vt:lpstr>Office 테마</vt:lpstr>
      <vt:lpstr>슬라이드</vt:lpstr>
      <vt:lpstr>HTML5 ETDs</vt:lpstr>
      <vt:lpstr>Contents</vt:lpstr>
      <vt:lpstr>Introduction</vt:lpstr>
      <vt:lpstr>An Example of ETD Title Page</vt:lpstr>
      <vt:lpstr>ETD “Splash” Page</vt:lpstr>
      <vt:lpstr>Identifying links among files</vt:lpstr>
      <vt:lpstr>Issues for migration strategy</vt:lpstr>
      <vt:lpstr>Algorithm</vt:lpstr>
      <vt:lpstr>PDF2TXT/HTML</vt:lpstr>
      <vt:lpstr>ETD Structure Analyzer</vt:lpstr>
      <vt:lpstr>‘Table of Contents’</vt:lpstr>
      <vt:lpstr>Inter-structuring (Example)</vt:lpstr>
      <vt:lpstr>Result of Structure Analyzer (1/2)</vt:lpstr>
      <vt:lpstr>Result of Structure Analyzer (2/2)</vt:lpstr>
      <vt:lpstr>Multimedia Link Source Extractor </vt:lpstr>
      <vt:lpstr>ETD Files in the ETD Title Page (Multimedia Link Sources)</vt:lpstr>
      <vt:lpstr>Multimedia Link Candidates Extractor (1/2)</vt:lpstr>
      <vt:lpstr>Multimedia Link Candidates Extractor (2/2)</vt:lpstr>
      <vt:lpstr>Multimedia Link Candidates in the PDF ETD</vt:lpstr>
      <vt:lpstr>HTML5 Conversion (1/2)</vt:lpstr>
      <vt:lpstr>HTML5 Conversion (2/2)</vt:lpstr>
      <vt:lpstr>Main Screen of HTML5 Converter</vt:lpstr>
      <vt:lpstr>Browsing HTML5 ETD</vt:lpstr>
      <vt:lpstr>Viewing Page Source</vt:lpstr>
      <vt:lpstr>Discussion – Problems (1/2)</vt:lpstr>
      <vt:lpstr>Discussion – Problems (2/2)</vt:lpstr>
      <vt:lpstr>Discussion – Solutions</vt:lpstr>
      <vt:lpstr>Discussion – Mobile Adaptation in Digital Libraries</vt:lpstr>
      <vt:lpstr>Conclusion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HTML5 ETDs</dc:title>
  <dc:creator>Sunghee</dc:creator>
  <cp:lastModifiedBy>FOX</cp:lastModifiedBy>
  <cp:revision>62</cp:revision>
  <dcterms:created xsi:type="dcterms:W3CDTF">2010-05-25T11:24:38Z</dcterms:created>
  <dcterms:modified xsi:type="dcterms:W3CDTF">2010-06-06T15:35:01Z</dcterms:modified>
</cp:coreProperties>
</file>