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2"/>
  </p:notesMasterIdLst>
  <p:sldIdLst>
    <p:sldId id="300" r:id="rId2"/>
    <p:sldId id="319"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288" r:id="rId20"/>
    <p:sldId id="292" r:id="rId21"/>
    <p:sldId id="293" r:id="rId22"/>
    <p:sldId id="289" r:id="rId23"/>
    <p:sldId id="276" r:id="rId24"/>
    <p:sldId id="294" r:id="rId25"/>
    <p:sldId id="264" r:id="rId26"/>
    <p:sldId id="278" r:id="rId27"/>
    <p:sldId id="295" r:id="rId28"/>
    <p:sldId id="296" r:id="rId29"/>
    <p:sldId id="279" r:id="rId30"/>
    <p:sldId id="299" r:id="rId31"/>
    <p:sldId id="280" r:id="rId32"/>
    <p:sldId id="265" r:id="rId33"/>
    <p:sldId id="281" r:id="rId34"/>
    <p:sldId id="266" r:id="rId35"/>
    <p:sldId id="282" r:id="rId36"/>
    <p:sldId id="297" r:id="rId37"/>
    <p:sldId id="298" r:id="rId38"/>
    <p:sldId id="318" r:id="rId39"/>
    <p:sldId id="283" r:id="rId40"/>
    <p:sldId id="28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530" autoAdjust="0"/>
    <p:restoredTop sz="80552" autoAdjust="0"/>
  </p:normalViewPr>
  <p:slideViewPr>
    <p:cSldViewPr>
      <p:cViewPr varScale="1">
        <p:scale>
          <a:sx n="83" d="100"/>
          <a:sy n="83" d="100"/>
        </p:scale>
        <p:origin x="-72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231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E3732B-C7EB-43F4-8DEB-47315AE81F04}" type="datetimeFigureOut">
              <a:rPr lang="en-US" smtClean="0"/>
              <a:pPr/>
              <a:t>6/16/2010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DABB10-FBF0-4EDC-A016-0EDF168FB0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DABB10-FBF0-4EDC-A016-0EDF168FB03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Gigapixel</a:t>
            </a:r>
            <a:r>
              <a:rPr lang="en-GB" sz="1200" kern="1200" dirty="0" smtClean="0">
                <a:solidFill>
                  <a:schemeClr val="tx1"/>
                </a:solidFill>
                <a:latin typeface="+mn-lt"/>
                <a:ea typeface="+mn-ea"/>
                <a:cs typeface="+mn-cs"/>
              </a:rPr>
              <a:t> setting provides a layout that all the pages of a thesis are displayed,  grouped by the chapter.  This layout gives additional ‘spatial’ information of the whole content to its readers, which potentially could enhance the accuracy of the content summary. In contrast, Single Monitor setting displays only a couple of pages on the screen at a time without a spatial layout of the thesis.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GB" sz="1200" kern="1200" dirty="0" err="1" smtClean="0">
                <a:solidFill>
                  <a:schemeClr val="tx1"/>
                </a:solidFill>
                <a:latin typeface="+mn-lt"/>
                <a:ea typeface="+mn-ea"/>
                <a:cs typeface="+mn-cs"/>
              </a:rPr>
              <a:t>Gigapixel</a:t>
            </a:r>
            <a:r>
              <a:rPr lang="en-GB" sz="1200" kern="1200" dirty="0" smtClean="0">
                <a:solidFill>
                  <a:schemeClr val="tx1"/>
                </a:solidFill>
                <a:latin typeface="+mn-lt"/>
                <a:ea typeface="+mn-ea"/>
                <a:cs typeface="+mn-cs"/>
              </a:rPr>
              <a:t> setting provides a large display area for all pages of a thesis to be viewed, which might allow quick and direct access to the content of the thesis.  But in the Single Monitor setting, users have to check pages in sequential order, which could be a bit slower compared to direct access.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GB" sz="1200" kern="1200" dirty="0" smtClean="0">
                <a:solidFill>
                  <a:schemeClr val="tx1"/>
                </a:solidFill>
                <a:latin typeface="+mn-lt"/>
                <a:ea typeface="+mn-ea"/>
                <a:cs typeface="+mn-cs"/>
              </a:rPr>
              <a:t>The direct access to the content and spatial organization of it from </a:t>
            </a:r>
            <a:r>
              <a:rPr lang="en-GB" sz="1200" kern="1200" dirty="0" err="1" smtClean="0">
                <a:solidFill>
                  <a:schemeClr val="tx1"/>
                </a:solidFill>
                <a:latin typeface="+mn-lt"/>
                <a:ea typeface="+mn-ea"/>
                <a:cs typeface="+mn-cs"/>
              </a:rPr>
              <a:t>Gigapixel’s</a:t>
            </a:r>
            <a:r>
              <a:rPr lang="en-GB" sz="1200" kern="1200" dirty="0" smtClean="0">
                <a:solidFill>
                  <a:schemeClr val="tx1"/>
                </a:solidFill>
                <a:latin typeface="+mn-lt"/>
                <a:ea typeface="+mn-ea"/>
                <a:cs typeface="+mn-cs"/>
              </a:rPr>
              <a:t> large field of view might improve readers’ ability to find information more accurately in the </a:t>
            </a:r>
            <a:r>
              <a:rPr lang="en-GB" sz="1200" kern="1200" dirty="0" err="1" smtClean="0">
                <a:solidFill>
                  <a:schemeClr val="tx1"/>
                </a:solidFill>
                <a:latin typeface="+mn-lt"/>
                <a:ea typeface="+mn-ea"/>
                <a:cs typeface="+mn-cs"/>
              </a:rPr>
              <a:t>Gigapixel</a:t>
            </a:r>
            <a:r>
              <a:rPr lang="en-GB" sz="1200" kern="1200" dirty="0" smtClean="0">
                <a:solidFill>
                  <a:schemeClr val="tx1"/>
                </a:solidFill>
                <a:latin typeface="+mn-lt"/>
                <a:ea typeface="+mn-ea"/>
                <a:cs typeface="+mn-cs"/>
              </a:rPr>
              <a:t> setting compared to the other two settings.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GB" sz="1200" kern="1200" dirty="0" smtClean="0">
                <a:solidFill>
                  <a:schemeClr val="tx1"/>
                </a:solidFill>
                <a:latin typeface="+mn-lt"/>
                <a:ea typeface="+mn-ea"/>
                <a:cs typeface="+mn-cs"/>
              </a:rPr>
              <a:t>The fact that the content of a thesis is directly accessible and that there are enough working space on the display to freely reorganize pages in a way that they feel comfortable in the </a:t>
            </a:r>
            <a:r>
              <a:rPr lang="en-GB" sz="1200" kern="1200" dirty="0" err="1" smtClean="0">
                <a:solidFill>
                  <a:schemeClr val="tx1"/>
                </a:solidFill>
                <a:latin typeface="+mn-lt"/>
                <a:ea typeface="+mn-ea"/>
                <a:cs typeface="+mn-cs"/>
              </a:rPr>
              <a:t>Gigapixel</a:t>
            </a:r>
            <a:r>
              <a:rPr lang="en-GB" sz="1200" kern="1200" dirty="0" smtClean="0">
                <a:solidFill>
                  <a:schemeClr val="tx1"/>
                </a:solidFill>
                <a:latin typeface="+mn-lt"/>
                <a:ea typeface="+mn-ea"/>
                <a:cs typeface="+mn-cs"/>
              </a:rPr>
              <a:t> and Paper on Table settings may affect users’ perception of their performances positively.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DABB10-FBF0-4EDC-A016-0EDF168FB03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Specific information in ETDs: e.g., parameter values,</a:t>
            </a:r>
            <a:r>
              <a:rPr lang="en-US" baseline="0" dirty="0" smtClean="0"/>
              <a:t> algorithms, etc.</a:t>
            </a:r>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DABB10-FBF0-4EDC-A016-0EDF168FB03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DABB10-FBF0-4EDC-A016-0EDF168FB03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DABB10-FBF0-4EDC-A016-0EDF168FB03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dirty="0" smtClean="0"/>
              <a:t> All</a:t>
            </a:r>
            <a:r>
              <a:rPr lang="en-US" baseline="0" dirty="0" smtClean="0"/>
              <a:t> the pages of a thesis were shown on a </a:t>
            </a:r>
            <a:r>
              <a:rPr lang="en-US" baseline="0" dirty="0" err="1" smtClean="0"/>
              <a:t>Gigapixel</a:t>
            </a:r>
            <a:r>
              <a:rPr lang="en-US" baseline="0" dirty="0" smtClean="0"/>
              <a:t> display, which consisted of 5 x 10 monitors (vertical x horizontal).</a:t>
            </a:r>
          </a:p>
          <a:p>
            <a:pPr>
              <a:buFont typeface="Arial" charset="0"/>
              <a:buChar char="•"/>
            </a:pPr>
            <a:r>
              <a:rPr lang="en-US" baseline="0" dirty="0" smtClean="0"/>
              <a:t> Pages were grouped by the chapter.</a:t>
            </a:r>
          </a:p>
          <a:p>
            <a:pPr>
              <a:buFont typeface="Arial" charset="0"/>
              <a:buChar char="•"/>
            </a:pPr>
            <a:r>
              <a:rPr lang="en-US" baseline="0" dirty="0" smtClean="0"/>
              <a:t> A handheld device was used to move pages like a mouse.</a:t>
            </a:r>
          </a:p>
          <a:p>
            <a:pPr>
              <a:buFont typeface="Arial" charset="0"/>
              <a:buChar char="•"/>
            </a:pPr>
            <a:r>
              <a:rPr lang="en-US" baseline="0" dirty="0" smtClean="0"/>
              <a:t> Participants had access to a notepad and Post-it notes on a rolling desk. </a:t>
            </a:r>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dirty="0" smtClean="0"/>
              <a:t>Paper thesis was put</a:t>
            </a:r>
            <a:r>
              <a:rPr lang="en-US" baseline="0" dirty="0" smtClean="0"/>
              <a:t> on a desk, organized by the chapters.</a:t>
            </a:r>
          </a:p>
          <a:p>
            <a:pPr>
              <a:buFont typeface="Arial" charset="0"/>
              <a:buChar char="•"/>
            </a:pPr>
            <a:endParaRPr lang="en-US" baseline="0" dirty="0" smtClean="0"/>
          </a:p>
          <a:p>
            <a:pPr>
              <a:buFont typeface="Arial" charset="0"/>
              <a:buChar char="•"/>
            </a:pPr>
            <a:r>
              <a:rPr lang="en-US" baseline="0" dirty="0" smtClean="0"/>
              <a:t>Participants were allowed to freely move pages, use a notepad and post-it notes.</a:t>
            </a:r>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sz="1200" kern="1200" baseline="0" dirty="0" smtClean="0">
                <a:solidFill>
                  <a:schemeClr val="tx1"/>
                </a:solidFill>
                <a:latin typeface="+mn-lt"/>
                <a:ea typeface="+mn-ea"/>
                <a:cs typeface="+mn-cs"/>
              </a:rPr>
              <a:t> Adobe’s PDF viewer with searching feature disabled to be consistent with the other two settings. </a:t>
            </a:r>
          </a:p>
          <a:p>
            <a:pPr>
              <a:buFont typeface="Arial" charset="0"/>
              <a:buChar char="•"/>
            </a:pPr>
            <a:r>
              <a:rPr lang="en-US" sz="1200" kern="1200" baseline="0" dirty="0" smtClean="0">
                <a:solidFill>
                  <a:schemeClr val="tx1"/>
                </a:solidFill>
                <a:latin typeface="+mn-lt"/>
                <a:ea typeface="+mn-ea"/>
                <a:cs typeface="+mn-cs"/>
              </a:rPr>
              <a:t> To help navigation, a document thumbnail view was provided on the left side of the screen. </a:t>
            </a:r>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i="1" kern="1200" baseline="0" dirty="0" err="1" smtClean="0">
                <a:solidFill>
                  <a:schemeClr val="tx1"/>
                </a:solidFill>
                <a:latin typeface="+mn-lt"/>
                <a:ea typeface="+mn-ea"/>
                <a:cs typeface="+mn-cs"/>
              </a:rPr>
              <a:t>Gigapixel</a:t>
            </a:r>
            <a:r>
              <a:rPr lang="en-US" sz="1200" b="1" i="1" kern="1200" baseline="0" dirty="0" smtClean="0">
                <a:solidFill>
                  <a:schemeClr val="tx1"/>
                </a:solidFill>
                <a:latin typeface="+mn-lt"/>
                <a:ea typeface="+mn-ea"/>
                <a:cs typeface="+mn-cs"/>
              </a:rPr>
              <a:t> ETD Viewer </a:t>
            </a:r>
          </a:p>
          <a:p>
            <a:endParaRPr lang="en-US" sz="1200" kern="1200" baseline="0" dirty="0" smtClean="0">
              <a:solidFill>
                <a:schemeClr val="tx1"/>
              </a:solidFill>
              <a:latin typeface="+mn-lt"/>
              <a:ea typeface="+mn-ea"/>
              <a:cs typeface="+mn-cs"/>
            </a:endParaRPr>
          </a:p>
          <a:p>
            <a:pPr>
              <a:buFont typeface="Arial" charset="0"/>
              <a:buChar char="•"/>
            </a:pPr>
            <a:r>
              <a:rPr lang="en-US" sz="1200" kern="1200" baseline="0" dirty="0" smtClean="0">
                <a:solidFill>
                  <a:schemeClr val="tx1"/>
                </a:solidFill>
                <a:latin typeface="+mn-lt"/>
                <a:ea typeface="+mn-ea"/>
                <a:cs typeface="+mn-cs"/>
              </a:rPr>
              <a:t> It enables to view and manipulate a large number of pages (more than 600 pages at a time depending on the page size) on large displays without any pre-processing or modification of the pages. </a:t>
            </a:r>
          </a:p>
          <a:p>
            <a:pPr>
              <a:buFont typeface="Arial" charset="0"/>
              <a:buChar char="•"/>
            </a:pPr>
            <a:r>
              <a:rPr lang="en-US" sz="1200" kern="1200" baseline="0" dirty="0" smtClean="0">
                <a:solidFill>
                  <a:schemeClr val="tx1"/>
                </a:solidFill>
                <a:latin typeface="+mn-lt"/>
                <a:ea typeface="+mn-ea"/>
                <a:cs typeface="+mn-cs"/>
              </a:rPr>
              <a:t> It enables users to move page objects interactively. </a:t>
            </a:r>
          </a:p>
          <a:p>
            <a:pPr>
              <a:buFont typeface="Arial" charset="0"/>
              <a:buChar char="•"/>
            </a:pPr>
            <a:r>
              <a:rPr lang="en-US" sz="1200" kern="1200" baseline="0" dirty="0" smtClean="0">
                <a:solidFill>
                  <a:schemeClr val="tx1"/>
                </a:solidFill>
                <a:latin typeface="+mn-lt"/>
                <a:ea typeface="+mn-ea"/>
                <a:cs typeface="+mn-cs"/>
              </a:rPr>
              <a:t> e.g., compare interesting figures on a couple of pages by juxtaposing them using the handheld interface device.</a:t>
            </a:r>
          </a:p>
          <a:p>
            <a:pPr>
              <a:buFont typeface="Arial" charset="0"/>
              <a:buChar char="•"/>
            </a:pPr>
            <a:r>
              <a:rPr lang="en-US" sz="1200" kern="1200" baseline="0" dirty="0" smtClean="0">
                <a:solidFill>
                  <a:schemeClr val="tx1"/>
                </a:solidFill>
                <a:latin typeface="+mn-lt"/>
                <a:ea typeface="+mn-ea"/>
                <a:cs typeface="+mn-cs"/>
              </a:rPr>
              <a:t> Although not implemented yet, this tool can support rotating, panning, and zooming in/out of the object displayed. </a:t>
            </a:r>
          </a:p>
          <a:p>
            <a:pPr>
              <a:buFont typeface="Arial" charset="0"/>
              <a:buChar char="•"/>
            </a:pPr>
            <a:r>
              <a:rPr lang="en-US" sz="1200" kern="1200" baseline="0" dirty="0" smtClean="0">
                <a:solidFill>
                  <a:schemeClr val="tx1"/>
                </a:solidFill>
                <a:latin typeface="+mn-lt"/>
                <a:ea typeface="+mn-ea"/>
                <a:cs typeface="+mn-cs"/>
              </a:rPr>
              <a:t> The size of each page in the viewer is identical to a US letter size paper to feel familiar for reading.</a:t>
            </a:r>
          </a:p>
          <a:p>
            <a:pPr>
              <a:buFont typeface="Arial" charset="0"/>
              <a:buChar char="•"/>
            </a:pPr>
            <a:r>
              <a:rPr lang="en-US" sz="1200" kern="1200" baseline="0" dirty="0" smtClean="0">
                <a:solidFill>
                  <a:schemeClr val="tx1"/>
                </a:solidFill>
                <a:latin typeface="+mn-lt"/>
                <a:ea typeface="+mn-ea"/>
                <a:cs typeface="+mn-cs"/>
              </a:rPr>
              <a:t> We increased the size of the page numbers to locate pages easily. </a:t>
            </a:r>
          </a:p>
          <a:p>
            <a:pPr>
              <a:buFont typeface="Arial" charset="0"/>
              <a:buChar char="•"/>
            </a:pPr>
            <a:r>
              <a:rPr lang="en-US" sz="1200" kern="1200" baseline="0" dirty="0" smtClean="0">
                <a:solidFill>
                  <a:schemeClr val="tx1"/>
                </a:solidFill>
                <a:latin typeface="+mn-lt"/>
                <a:ea typeface="+mn-ea"/>
                <a:cs typeface="+mn-cs"/>
              </a:rPr>
              <a:t> A large high-resolution display (LHRD) allows constructing large spaces to spread out a long document like ETDs. </a:t>
            </a:r>
          </a:p>
          <a:p>
            <a:pPr>
              <a:buFont typeface="Arial" charset="0"/>
              <a:buChar char="•"/>
            </a:pPr>
            <a:r>
              <a:rPr lang="en-US" sz="1200" kern="1200" baseline="0" dirty="0" smtClean="0">
                <a:solidFill>
                  <a:schemeClr val="tx1"/>
                </a:solidFill>
                <a:latin typeface="+mn-lt"/>
                <a:ea typeface="+mn-ea"/>
                <a:cs typeface="+mn-cs"/>
              </a:rPr>
              <a:t> This tool was implemented by </a:t>
            </a:r>
            <a:r>
              <a:rPr lang="en-US" sz="1200" kern="1200" baseline="0" dirty="0" err="1" smtClean="0">
                <a:solidFill>
                  <a:schemeClr val="tx1"/>
                </a:solidFill>
                <a:latin typeface="+mn-lt"/>
                <a:ea typeface="+mn-ea"/>
                <a:cs typeface="+mn-cs"/>
              </a:rPr>
              <a:t>OpenSG</a:t>
            </a:r>
            <a:r>
              <a:rPr lang="en-US" sz="1200" kern="1200" baseline="0" dirty="0" smtClean="0">
                <a:solidFill>
                  <a:schemeClr val="tx1"/>
                </a:solidFill>
                <a:latin typeface="+mn-lt"/>
                <a:ea typeface="+mn-ea"/>
                <a:cs typeface="+mn-cs"/>
              </a:rPr>
              <a:t> and C++. </a:t>
            </a:r>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DABB10-FBF0-4EDC-A016-0EDF168FB03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DABB10-FBF0-4EDC-A016-0EDF168FB03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Participants from Paper on Table (4 out of 4) and Single Monitor (3 out of 4) groups used the notepad often, whereas only one participant from </a:t>
            </a:r>
            <a:r>
              <a:rPr lang="en-US" sz="1200" kern="1200" baseline="0" dirty="0" err="1" smtClean="0">
                <a:solidFill>
                  <a:schemeClr val="tx1"/>
                </a:solidFill>
                <a:latin typeface="+mn-lt"/>
                <a:ea typeface="+mn-ea"/>
                <a:cs typeface="+mn-cs"/>
              </a:rPr>
              <a:t>Gigapixel</a:t>
            </a:r>
            <a:r>
              <a:rPr lang="en-US" sz="1200" kern="1200" baseline="0" dirty="0" smtClean="0">
                <a:solidFill>
                  <a:schemeClr val="tx1"/>
                </a:solidFill>
                <a:latin typeface="+mn-lt"/>
                <a:ea typeface="+mn-ea"/>
                <a:cs typeface="+mn-cs"/>
              </a:rPr>
              <a:t> group wrote short outlines on a note and the other </a:t>
            </a:r>
            <a:r>
              <a:rPr lang="en-US" sz="1200" kern="1200" baseline="0" dirty="0" err="1" smtClean="0">
                <a:solidFill>
                  <a:schemeClr val="tx1"/>
                </a:solidFill>
                <a:latin typeface="+mn-lt"/>
                <a:ea typeface="+mn-ea"/>
                <a:cs typeface="+mn-cs"/>
              </a:rPr>
              <a:t>Gigapixel</a:t>
            </a:r>
            <a:r>
              <a:rPr lang="en-US" sz="1200" kern="1200" baseline="0" dirty="0" smtClean="0">
                <a:solidFill>
                  <a:schemeClr val="tx1"/>
                </a:solidFill>
                <a:latin typeface="+mn-lt"/>
                <a:ea typeface="+mn-ea"/>
                <a:cs typeface="+mn-cs"/>
              </a:rPr>
              <a:t> participants didn’t use it at all.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was possibly because Paper on Table and Single Monitor settings were configured on top of a desk, on which participants could write a note comfortably sitting on a chair. Whereas, only a small rolling desk was provided for </a:t>
            </a:r>
            <a:r>
              <a:rPr lang="en-US" sz="1200" kern="1200" baseline="0" dirty="0" err="1" smtClean="0">
                <a:solidFill>
                  <a:schemeClr val="tx1"/>
                </a:solidFill>
                <a:latin typeface="+mn-lt"/>
                <a:ea typeface="+mn-ea"/>
                <a:cs typeface="+mn-cs"/>
              </a:rPr>
              <a:t>Gigapixel</a:t>
            </a:r>
            <a:r>
              <a:rPr lang="en-US" sz="1200" kern="1200" baseline="0" dirty="0" smtClean="0">
                <a:solidFill>
                  <a:schemeClr val="tx1"/>
                </a:solidFill>
                <a:latin typeface="+mn-lt"/>
                <a:ea typeface="+mn-ea"/>
                <a:cs typeface="+mn-cs"/>
              </a:rPr>
              <a:t> setting and the discomfort of using it for writing while standing up holding the handheld interface might have resulted in low frequency of writing a note.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participants, who wrote the notes, actively used them and it reduced writing time for their task 1. Since </a:t>
            </a:r>
            <a:r>
              <a:rPr lang="en-US" sz="1200" kern="1200" baseline="0" dirty="0" err="1" smtClean="0">
                <a:solidFill>
                  <a:schemeClr val="tx1"/>
                </a:solidFill>
                <a:latin typeface="+mn-lt"/>
                <a:ea typeface="+mn-ea"/>
                <a:cs typeface="+mn-cs"/>
              </a:rPr>
              <a:t>Gigapixel</a:t>
            </a:r>
            <a:r>
              <a:rPr lang="en-US" sz="1200" kern="1200" baseline="0" dirty="0" smtClean="0">
                <a:solidFill>
                  <a:schemeClr val="tx1"/>
                </a:solidFill>
                <a:latin typeface="+mn-lt"/>
                <a:ea typeface="+mn-ea"/>
                <a:cs typeface="+mn-cs"/>
              </a:rPr>
              <a:t> participants did not write a note except for one participant, their average time for task 1 took more than that of the other groups although the difference was not statistically significant (See Figure (a)). </a:t>
            </a:r>
          </a:p>
          <a:p>
            <a:endParaRPr lang="en-US" sz="1200" kern="1200" baseline="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fact that the average writing time for three participants in the </a:t>
            </a:r>
            <a:r>
              <a:rPr lang="en-GB" sz="1200" kern="1200" dirty="0" err="1" smtClean="0">
                <a:solidFill>
                  <a:schemeClr val="tx1"/>
                </a:solidFill>
                <a:latin typeface="+mn-lt"/>
                <a:ea typeface="+mn-ea"/>
                <a:cs typeface="+mn-cs"/>
              </a:rPr>
              <a:t>Gigapixel</a:t>
            </a:r>
            <a:r>
              <a:rPr lang="en-GB" sz="1200" kern="1200" dirty="0" smtClean="0">
                <a:solidFill>
                  <a:schemeClr val="tx1"/>
                </a:solidFill>
                <a:latin typeface="+mn-lt"/>
                <a:ea typeface="+mn-ea"/>
                <a:cs typeface="+mn-cs"/>
              </a:rPr>
              <a:t> group, who did not use notes, is longer (18.3 min.) than that of either Paper on Table (16.75 min.) or Single Monitor (16.63 min.) groups might support the conjecture mentioned above.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Figure (b), the average performance time of the </a:t>
            </a:r>
            <a:r>
              <a:rPr lang="en-US" sz="1200" kern="1200" dirty="0" err="1" smtClean="0">
                <a:solidFill>
                  <a:schemeClr val="tx1"/>
                </a:solidFill>
                <a:latin typeface="+mn-lt"/>
                <a:ea typeface="+mn-ea"/>
                <a:cs typeface="+mn-cs"/>
              </a:rPr>
              <a:t>Gigapixel</a:t>
            </a:r>
            <a:r>
              <a:rPr lang="en-US" sz="1200" kern="1200" dirty="0" smtClean="0">
                <a:solidFill>
                  <a:schemeClr val="tx1"/>
                </a:solidFill>
                <a:latin typeface="+mn-lt"/>
                <a:ea typeface="+mn-ea"/>
                <a:cs typeface="+mn-cs"/>
              </a:rPr>
              <a:t> group’s task 2 was found to be lower than that of the Single Monitor group and slightly lower than that of the Paper on Table group.  However, these differences were not statistically significant from ANOVA at the p = 0.05 level; thus we could not confirm </a:t>
            </a:r>
            <a:r>
              <a:rPr lang="en-US" sz="1200" i="1" kern="1200" dirty="0" smtClean="0">
                <a:solidFill>
                  <a:schemeClr val="tx1"/>
                </a:solidFill>
                <a:latin typeface="+mn-lt"/>
                <a:ea typeface="+mn-ea"/>
                <a:cs typeface="+mn-cs"/>
              </a:rPr>
              <a:t>Hypothesis 2</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dirty="0" smtClean="0"/>
              <a:t>In Single Monitor setting, pages are accessed sequentially; thus users have to use page down/up buttons or scrolling frequently to access information. But in </a:t>
            </a:r>
            <a:r>
              <a:rPr lang="en-US" dirty="0" err="1" smtClean="0"/>
              <a:t>Gigapixel</a:t>
            </a:r>
            <a:r>
              <a:rPr lang="en-US" dirty="0" smtClean="0"/>
              <a:t>, information on pages are distributed on the display surface with visual cues such as images, tables or structure of paragraphs; thus users have an opportunity to access information directly.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Paper on Table setting also resembles </a:t>
            </a:r>
            <a:r>
              <a:rPr lang="en-US" dirty="0" err="1" smtClean="0"/>
              <a:t>Gigapixel</a:t>
            </a:r>
            <a:r>
              <a:rPr lang="en-US" dirty="0" smtClean="0"/>
              <a:t> setting with pages organized by the chapter. But, pages in each chapter are piled and accessed linearly by flipping over them. Compared to sequential access of Single Monitor and semi-direct access of Paper on Table, </a:t>
            </a:r>
            <a:r>
              <a:rPr lang="en-US" dirty="0" err="1" smtClean="0"/>
              <a:t>Gigapixel</a:t>
            </a:r>
            <a:r>
              <a:rPr lang="en-US" dirty="0" smtClean="0"/>
              <a:t> has benefits of utilizing direct access as well as visual cues on the pages to enhance performance in information finding tasks. </a:t>
            </a:r>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To measure accuracy of task performance, thesis summaries (task 1) and six questions in task 2 were graded by two researchers. Those scores were averaged to reduce subjective factors in grading.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Figure (a), the </a:t>
            </a:r>
            <a:r>
              <a:rPr lang="en-GB" sz="1200" kern="1200" dirty="0" err="1" smtClean="0">
                <a:solidFill>
                  <a:schemeClr val="tx1"/>
                </a:solidFill>
                <a:latin typeface="+mn-lt"/>
                <a:ea typeface="+mn-ea"/>
                <a:cs typeface="+mn-cs"/>
              </a:rPr>
              <a:t>Gigapixel</a:t>
            </a:r>
            <a:r>
              <a:rPr lang="en-GB" sz="1200" kern="1200" dirty="0" smtClean="0">
                <a:solidFill>
                  <a:schemeClr val="tx1"/>
                </a:solidFill>
                <a:latin typeface="+mn-lt"/>
                <a:ea typeface="+mn-ea"/>
                <a:cs typeface="+mn-cs"/>
              </a:rPr>
              <a:t> group’s average score was higher than that of the Single Monitor group; however, we could not confirm </a:t>
            </a:r>
            <a:r>
              <a:rPr lang="en-GB" sz="1200" i="1" kern="1200" dirty="0" smtClean="0">
                <a:solidFill>
                  <a:schemeClr val="tx1"/>
                </a:solidFill>
                <a:latin typeface="+mn-lt"/>
                <a:ea typeface="+mn-ea"/>
                <a:cs typeface="+mn-cs"/>
              </a:rPr>
              <a:t>Hypothesis 1</a:t>
            </a:r>
            <a:r>
              <a:rPr lang="en-GB" sz="1200" kern="1200" dirty="0" smtClean="0">
                <a:solidFill>
                  <a:schemeClr val="tx1"/>
                </a:solidFill>
                <a:latin typeface="+mn-lt"/>
                <a:ea typeface="+mn-ea"/>
                <a:cs typeface="+mn-cs"/>
              </a:rPr>
              <a:t> since the differences were not statistically significant.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average scores of the </a:t>
            </a:r>
            <a:r>
              <a:rPr lang="en-GB" sz="1200" kern="1200" dirty="0" err="1" smtClean="0">
                <a:solidFill>
                  <a:schemeClr val="tx1"/>
                </a:solidFill>
                <a:latin typeface="+mn-lt"/>
                <a:ea typeface="+mn-ea"/>
                <a:cs typeface="+mn-cs"/>
              </a:rPr>
              <a:t>Gigapixel</a:t>
            </a:r>
            <a:r>
              <a:rPr lang="en-GB" sz="1200" kern="1200" dirty="0" smtClean="0">
                <a:solidFill>
                  <a:schemeClr val="tx1"/>
                </a:solidFill>
                <a:latin typeface="+mn-lt"/>
                <a:ea typeface="+mn-ea"/>
                <a:cs typeface="+mn-cs"/>
              </a:rPr>
              <a:t> and Paper on Table groups were similar.  This might mean that added spatial information in the </a:t>
            </a:r>
            <a:r>
              <a:rPr lang="en-GB" sz="1200" kern="1200" dirty="0" err="1" smtClean="0">
                <a:solidFill>
                  <a:schemeClr val="tx1"/>
                </a:solidFill>
                <a:latin typeface="+mn-lt"/>
                <a:ea typeface="+mn-ea"/>
                <a:cs typeface="+mn-cs"/>
              </a:rPr>
              <a:t>Gigapixel</a:t>
            </a:r>
            <a:r>
              <a:rPr lang="en-GB" sz="1200" kern="1200" dirty="0" smtClean="0">
                <a:solidFill>
                  <a:schemeClr val="tx1"/>
                </a:solidFill>
                <a:latin typeface="+mn-lt"/>
                <a:ea typeface="+mn-ea"/>
                <a:cs typeface="+mn-cs"/>
              </a:rPr>
              <a:t> and Paper on Table settings might have contributed to the better quality of the summary.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average total scores of the three groups are shown in Figure (b).  We expected that the score of the </a:t>
            </a:r>
            <a:r>
              <a:rPr lang="en-GB" sz="1200" kern="1200" dirty="0" err="1" smtClean="0">
                <a:solidFill>
                  <a:schemeClr val="tx1"/>
                </a:solidFill>
                <a:latin typeface="+mn-lt"/>
                <a:ea typeface="+mn-ea"/>
                <a:cs typeface="+mn-cs"/>
              </a:rPr>
              <a:t>Gigapixel</a:t>
            </a:r>
            <a:r>
              <a:rPr lang="en-GB" sz="1200" kern="1200" dirty="0" smtClean="0">
                <a:solidFill>
                  <a:schemeClr val="tx1"/>
                </a:solidFill>
                <a:latin typeface="+mn-lt"/>
                <a:ea typeface="+mn-ea"/>
                <a:cs typeface="+mn-cs"/>
              </a:rPr>
              <a:t> group would surpass those of the other two groups, but it turned out that the average scores were similar to each other.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ADABB10-FBF0-4EDC-A016-0EDF168FB03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To see if we could find significant improvement of </a:t>
            </a:r>
            <a:r>
              <a:rPr lang="en-GB" sz="1200" kern="1200" dirty="0" err="1" smtClean="0">
                <a:solidFill>
                  <a:schemeClr val="tx1"/>
                </a:solidFill>
                <a:latin typeface="+mn-lt"/>
                <a:ea typeface="+mn-ea"/>
                <a:cs typeface="+mn-cs"/>
              </a:rPr>
              <a:t>Gigapixel</a:t>
            </a:r>
            <a:r>
              <a:rPr lang="en-GB" sz="1200" kern="1200" dirty="0" smtClean="0">
                <a:solidFill>
                  <a:schemeClr val="tx1"/>
                </a:solidFill>
                <a:latin typeface="+mn-lt"/>
                <a:ea typeface="+mn-ea"/>
                <a:cs typeface="+mn-cs"/>
              </a:rPr>
              <a:t> group’s performance from sub-tasks in task 2, we compared average scores of each question for the three groups in the figure above.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a:t>
            </a:r>
            <a:r>
              <a:rPr lang="en-GB" sz="1200" kern="1200" dirty="0" err="1" smtClean="0">
                <a:solidFill>
                  <a:schemeClr val="tx1"/>
                </a:solidFill>
                <a:latin typeface="+mn-lt"/>
                <a:ea typeface="+mn-ea"/>
                <a:cs typeface="+mn-cs"/>
              </a:rPr>
              <a:t>Gigapixel</a:t>
            </a:r>
            <a:r>
              <a:rPr lang="en-GB" sz="1200" kern="1200" dirty="0" smtClean="0">
                <a:solidFill>
                  <a:schemeClr val="tx1"/>
                </a:solidFill>
                <a:latin typeface="+mn-lt"/>
                <a:ea typeface="+mn-ea"/>
                <a:cs typeface="+mn-cs"/>
              </a:rPr>
              <a:t> group’s average performance for question 3, ‘Find similarities and differences’, showed a significant improvement in its accuracy with p=0.04 compared to that of the Single Monitor group (marked with red</a:t>
            </a:r>
            <a:r>
              <a:rPr lang="en-GB" sz="1200" kern="1200" baseline="0" dirty="0" smtClean="0">
                <a:solidFill>
                  <a:schemeClr val="tx1"/>
                </a:solidFill>
                <a:latin typeface="+mn-lt"/>
                <a:ea typeface="+mn-ea"/>
                <a:cs typeface="+mn-cs"/>
              </a:rPr>
              <a:t> arrows in the red box</a:t>
            </a:r>
            <a:r>
              <a:rPr lang="en-GB" sz="1200" kern="1200" dirty="0" smtClean="0">
                <a:solidFill>
                  <a:schemeClr val="tx1"/>
                </a:solidFill>
                <a:latin typeface="+mn-lt"/>
                <a:ea typeface="+mn-ea"/>
                <a:cs typeface="+mn-cs"/>
              </a:rPr>
              <a:t>).  Based on this, </a:t>
            </a:r>
            <a:r>
              <a:rPr lang="en-GB" sz="1200" i="1" kern="1200" dirty="0" smtClean="0">
                <a:solidFill>
                  <a:schemeClr val="tx1"/>
                </a:solidFill>
                <a:latin typeface="+mn-lt"/>
                <a:ea typeface="+mn-ea"/>
                <a:cs typeface="+mn-cs"/>
              </a:rPr>
              <a:t>Hypothesis 3</a:t>
            </a:r>
            <a:r>
              <a:rPr lang="en-GB" sz="1200" kern="1200" dirty="0" smtClean="0">
                <a:solidFill>
                  <a:schemeClr val="tx1"/>
                </a:solidFill>
                <a:latin typeface="+mn-lt"/>
                <a:ea typeface="+mn-ea"/>
                <a:cs typeface="+mn-cs"/>
              </a:rPr>
              <a:t> has been partially confirmed.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For question 1, ‘True/False info finding’, and 4, ‘Apply principle’, </a:t>
            </a:r>
            <a:r>
              <a:rPr lang="en-GB" sz="1200" kern="1200" dirty="0" err="1" smtClean="0">
                <a:solidFill>
                  <a:schemeClr val="tx1"/>
                </a:solidFill>
                <a:latin typeface="+mn-lt"/>
                <a:ea typeface="+mn-ea"/>
                <a:cs typeface="+mn-cs"/>
              </a:rPr>
              <a:t>Gigixel</a:t>
            </a:r>
            <a:r>
              <a:rPr lang="en-GB" sz="1200" kern="1200" dirty="0" smtClean="0">
                <a:solidFill>
                  <a:schemeClr val="tx1"/>
                </a:solidFill>
                <a:latin typeface="+mn-lt"/>
                <a:ea typeface="+mn-ea"/>
                <a:cs typeface="+mn-cs"/>
              </a:rPr>
              <a:t> group’s performance was lower than that of the other groups, but the differences were not statistically significant from </a:t>
            </a:r>
            <a:r>
              <a:rPr lang="en-GB" sz="1200" kern="1200" dirty="0" err="1" smtClean="0">
                <a:solidFill>
                  <a:schemeClr val="tx1"/>
                </a:solidFill>
                <a:latin typeface="+mn-lt"/>
                <a:ea typeface="+mn-ea"/>
                <a:cs typeface="+mn-cs"/>
              </a:rPr>
              <a:t>Tukey</a:t>
            </a:r>
            <a:r>
              <a:rPr lang="en-GB" sz="1200" kern="1200" dirty="0" smtClean="0">
                <a:solidFill>
                  <a:schemeClr val="tx1"/>
                </a:solidFill>
                <a:latin typeface="+mn-lt"/>
                <a:ea typeface="+mn-ea"/>
                <a:cs typeface="+mn-cs"/>
              </a:rPr>
              <a:t>-HSD analysis. </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Users’ perceived efficiency and effectiveness, of the display medium that they used during the experiment, were collected using post-questionnaires. The group average ratings (1: not helpful at all – 5: very helpful) are  displayed in the</a:t>
            </a:r>
            <a:r>
              <a:rPr lang="en-US" sz="1200" kern="1200" baseline="0" dirty="0" smtClean="0">
                <a:solidFill>
                  <a:schemeClr val="tx1"/>
                </a:solidFill>
                <a:latin typeface="+mn-lt"/>
                <a:ea typeface="+mn-ea"/>
                <a:cs typeface="+mn-cs"/>
              </a:rPr>
              <a:t> figure above</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Average user perception for efficiency and effectiveness of both the </a:t>
            </a:r>
            <a:r>
              <a:rPr lang="en-US" sz="1200" kern="1200" dirty="0" err="1" smtClean="0">
                <a:solidFill>
                  <a:schemeClr val="tx1"/>
                </a:solidFill>
                <a:latin typeface="+mn-lt"/>
                <a:ea typeface="+mn-ea"/>
                <a:cs typeface="+mn-cs"/>
              </a:rPr>
              <a:t>Gigapixel</a:t>
            </a:r>
            <a:r>
              <a:rPr lang="en-US" sz="1200" kern="1200" dirty="0" smtClean="0">
                <a:solidFill>
                  <a:schemeClr val="tx1"/>
                </a:solidFill>
                <a:latin typeface="+mn-lt"/>
                <a:ea typeface="+mn-ea"/>
                <a:cs typeface="+mn-cs"/>
              </a:rPr>
              <a:t> and Paper on Table groups was higher than that of the Single Monitor group.  However, we could find a statistically significant difference only in the users’ perception of effectiveness in performing task 2 between Paper on Table and Single Monitor groups.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partially confirmed </a:t>
            </a:r>
            <a:r>
              <a:rPr lang="en-US" sz="1200" i="1" kern="1200" dirty="0" smtClean="0">
                <a:solidFill>
                  <a:schemeClr val="tx1"/>
                </a:solidFill>
                <a:latin typeface="+mn-lt"/>
                <a:ea typeface="+mn-ea"/>
                <a:cs typeface="+mn-cs"/>
              </a:rPr>
              <a:t>Hypothesis 4</a:t>
            </a:r>
            <a:r>
              <a:rPr lang="en-US" sz="1200" kern="1200" dirty="0" smtClean="0">
                <a:solidFill>
                  <a:schemeClr val="tx1"/>
                </a:solidFill>
                <a:latin typeface="+mn-lt"/>
                <a:ea typeface="+mn-ea"/>
                <a:cs typeface="+mn-cs"/>
              </a:rPr>
              <a: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ADABB10-FBF0-4EDC-A016-0EDF168FB03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Hypothesis 3</a:t>
            </a:r>
            <a:r>
              <a:rPr lang="en-US" sz="1200" kern="1200" dirty="0" smtClean="0">
                <a:solidFill>
                  <a:schemeClr val="tx1"/>
                </a:solidFill>
                <a:latin typeface="+mn-lt"/>
                <a:ea typeface="+mn-ea"/>
                <a:cs typeface="+mn-cs"/>
              </a:rPr>
              <a:t>. The </a:t>
            </a:r>
            <a:r>
              <a:rPr lang="en-US" sz="1200" kern="1200" dirty="0" err="1" smtClean="0">
                <a:solidFill>
                  <a:schemeClr val="tx1"/>
                </a:solidFill>
                <a:latin typeface="+mn-lt"/>
                <a:ea typeface="+mn-ea"/>
                <a:cs typeface="+mn-cs"/>
              </a:rPr>
              <a:t>Gigapixel</a:t>
            </a:r>
            <a:r>
              <a:rPr lang="en-US" sz="1200" kern="1200" dirty="0" smtClean="0">
                <a:solidFill>
                  <a:schemeClr val="tx1"/>
                </a:solidFill>
                <a:latin typeface="+mn-lt"/>
                <a:ea typeface="+mn-ea"/>
                <a:cs typeface="+mn-cs"/>
              </a:rPr>
              <a:t> group will answer more accurately in finding/ comparing information (Task 2), when compared to either the Single Monitor or Paper on Table group.  </a:t>
            </a:r>
          </a:p>
          <a:p>
            <a:endParaRPr lang="en-US" sz="1200" kern="1200" dirty="0" smtClean="0">
              <a:solidFill>
                <a:schemeClr val="tx1"/>
              </a:solidFill>
              <a:latin typeface="+mn-lt"/>
              <a:ea typeface="+mn-ea"/>
              <a:cs typeface="+mn-cs"/>
              <a:sym typeface="Wingdings" pitchFamily="2" charset="2"/>
            </a:endParaRPr>
          </a:p>
          <a:p>
            <a:r>
              <a:rPr lang="en-US" sz="1200" kern="1200" dirty="0" smtClean="0">
                <a:solidFill>
                  <a:schemeClr val="tx1"/>
                </a:solidFill>
                <a:latin typeface="+mn-lt"/>
                <a:ea typeface="+mn-ea"/>
                <a:cs typeface="+mn-cs"/>
                <a:sym typeface="Wingdings" pitchFamily="2" charset="2"/>
              </a:rPr>
              <a:t> but the </a:t>
            </a:r>
            <a:r>
              <a:rPr lang="en-US" sz="1200" kern="1200" dirty="0" err="1" smtClean="0">
                <a:solidFill>
                  <a:schemeClr val="tx1"/>
                </a:solidFill>
                <a:latin typeface="+mn-lt"/>
                <a:ea typeface="+mn-ea"/>
                <a:cs typeface="+mn-cs"/>
                <a:sym typeface="Wingdings" pitchFamily="2" charset="2"/>
              </a:rPr>
              <a:t>Gigapixel’s</a:t>
            </a:r>
            <a:r>
              <a:rPr lang="en-US" sz="1200" kern="1200" dirty="0" smtClean="0">
                <a:solidFill>
                  <a:schemeClr val="tx1"/>
                </a:solidFill>
                <a:latin typeface="+mn-lt"/>
                <a:ea typeface="+mn-ea"/>
                <a:cs typeface="+mn-cs"/>
                <a:sym typeface="Wingdings" pitchFamily="2" charset="2"/>
              </a:rPr>
              <a:t> improvement</a:t>
            </a:r>
            <a:r>
              <a:rPr lang="en-US" sz="1200" kern="1200" baseline="0" dirty="0" smtClean="0">
                <a:solidFill>
                  <a:schemeClr val="tx1"/>
                </a:solidFill>
                <a:latin typeface="+mn-lt"/>
                <a:ea typeface="+mn-ea"/>
                <a:cs typeface="+mn-cs"/>
                <a:sym typeface="Wingdings" pitchFamily="2" charset="2"/>
              </a:rPr>
              <a:t> was found in only </a:t>
            </a:r>
            <a:r>
              <a:rPr lang="en-US" sz="1200" kern="1200" dirty="0" smtClean="0">
                <a:solidFill>
                  <a:schemeClr val="tx1"/>
                </a:solidFill>
                <a:latin typeface="+mn-lt"/>
                <a:ea typeface="+mn-ea"/>
                <a:cs typeface="+mn-cs"/>
                <a:sym typeface="Wingdings" pitchFamily="2" charset="2"/>
              </a:rPr>
              <a:t>one question from task 2.</a:t>
            </a:r>
            <a:r>
              <a:rPr lang="en-US" sz="1200" kern="1200" baseline="0" dirty="0" smtClean="0">
                <a:solidFill>
                  <a:schemeClr val="tx1"/>
                </a:solidFill>
                <a:latin typeface="+mn-lt"/>
                <a:ea typeface="+mn-ea"/>
                <a:cs typeface="+mn-cs"/>
                <a:sym typeface="Wingdings" pitchFamily="2" charset="2"/>
              </a:rPr>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Hypothesis 4</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Participants in the </a:t>
            </a:r>
            <a:r>
              <a:rPr lang="en-US" sz="1200" kern="1200" dirty="0" err="1" smtClean="0">
                <a:solidFill>
                  <a:schemeClr val="tx1"/>
                </a:solidFill>
                <a:latin typeface="+mn-lt"/>
                <a:ea typeface="+mn-ea"/>
                <a:cs typeface="+mn-cs"/>
              </a:rPr>
              <a:t>Gigapixel</a:t>
            </a:r>
            <a:r>
              <a:rPr lang="en-US" sz="1200" kern="1200" dirty="0" smtClean="0">
                <a:solidFill>
                  <a:schemeClr val="tx1"/>
                </a:solidFill>
                <a:latin typeface="+mn-lt"/>
                <a:ea typeface="+mn-ea"/>
                <a:cs typeface="+mn-cs"/>
              </a:rPr>
              <a:t> group and Paper on Table group will perceive a higher level of efficiency and effectiveness for using their display medium compared to the Single Monitor group.</a:t>
            </a:r>
          </a:p>
          <a:p>
            <a:endParaRPr lang="en-US" dirty="0" smtClean="0"/>
          </a:p>
          <a:p>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sym typeface="Wingdings" pitchFamily="2" charset="2"/>
              </a:rPr>
              <a:t> but only the Paper on Table group’s perception</a:t>
            </a:r>
            <a:r>
              <a:rPr lang="en-US" sz="1200" kern="1200" baseline="0" dirty="0" smtClean="0">
                <a:solidFill>
                  <a:schemeClr val="tx1"/>
                </a:solidFill>
                <a:latin typeface="+mn-lt"/>
                <a:ea typeface="+mn-ea"/>
                <a:cs typeface="+mn-cs"/>
                <a:sym typeface="Wingdings" pitchFamily="2" charset="2"/>
              </a:rPr>
              <a:t> was significantly higher than that of Single Monitor group.</a:t>
            </a:r>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Physical navigation.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They stepped backward if they wanted to see the structure of the thesis and an overview of pages on the </a:t>
            </a:r>
            <a:r>
              <a:rPr lang="en-US" dirty="0" err="1" smtClean="0"/>
              <a:t>Gigiapixel</a:t>
            </a:r>
            <a:r>
              <a:rPr lang="en-US" dirty="0" smtClean="0"/>
              <a:t> display.</a:t>
            </a:r>
            <a:r>
              <a:rPr lang="en-US" baseline="0" dirty="0" smtClean="0"/>
              <a:t>  F</a:t>
            </a:r>
            <a:r>
              <a:rPr lang="en-US" dirty="0" smtClean="0"/>
              <a:t>or more detailed view of an interesting one, they walked closer</a:t>
            </a:r>
            <a:r>
              <a:rPr lang="en-US" baseline="0" dirty="0" smtClean="0"/>
              <a:t> to</a:t>
            </a:r>
            <a:r>
              <a:rPr lang="en-US" dirty="0" smtClean="0"/>
              <a:t> a certain pages and read it. They also walked back and forth between pages during the task sessions.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participant commented: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a:t>
            </a:r>
            <a:r>
              <a:rPr lang="en-US" dirty="0" err="1" smtClean="0"/>
              <a:t>Gigapixel</a:t>
            </a:r>
            <a:r>
              <a:rPr lang="en-US" dirty="0" smtClean="0"/>
              <a:t>, I could see the whole content with just one single view, so I can easily navigate and figure out where I should go without thinking that much. And, I could intuitively use physical navigation and see interested images and also view how it is related to the overall content of the thesis.”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Participants in Paper on Table group picked the pages that they want to read from the chapter pile and brought them to their side. They used some physical navigation partially, such as head rotation or eye gaze, but nobody stood up or walked to read the thesis actively while running the study.  This may be because they started</a:t>
            </a:r>
            <a:r>
              <a:rPr lang="en-US" baseline="0" dirty="0" smtClean="0"/>
              <a:t> doing the task sitting on a chair.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Single Monitor group, as we expected, there was no any meaning physical navigation.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Reading strategies and page switching strategies.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They first looked at the table of contents, introductions, or conclusions, and look through the details in each page by moving back and forth the pages frequently. Interestingly, some participants in </a:t>
            </a:r>
            <a:r>
              <a:rPr lang="en-US" dirty="0" err="1" smtClean="0"/>
              <a:t>Gigapixel</a:t>
            </a:r>
            <a:r>
              <a:rPr lang="en-US" dirty="0" smtClean="0"/>
              <a:t> group first remind that page’s figure or snapshot to re-find some information and move to the page.  A couple of</a:t>
            </a:r>
            <a:r>
              <a:rPr lang="en-US" baseline="0" dirty="0" smtClean="0"/>
              <a:t> participants sat down on a chair and moved pages to closer to themselves with a handheld device for reading.</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Paper on Table group shared reading and page switching strategies used in both </a:t>
            </a:r>
            <a:r>
              <a:rPr lang="en-US" dirty="0" err="1" smtClean="0"/>
              <a:t>Gigapixel</a:t>
            </a:r>
            <a:r>
              <a:rPr lang="en-US" dirty="0" smtClean="0"/>
              <a:t> and </a:t>
            </a:r>
            <a:r>
              <a:rPr lang="en-US" dirty="0" err="1" smtClean="0"/>
              <a:t>Singel</a:t>
            </a:r>
            <a:r>
              <a:rPr lang="en-US" dirty="0" smtClean="0"/>
              <a:t> Monitor groups. Like the </a:t>
            </a:r>
            <a:r>
              <a:rPr lang="en-US" dirty="0" err="1" smtClean="0"/>
              <a:t>Gigapixel</a:t>
            </a:r>
            <a:r>
              <a:rPr lang="en-US" dirty="0" smtClean="0"/>
              <a:t> user, the participant moved to the related chapter directly after reading the problem, but in each chapter pile, all participants tried to maintain the page order and used </a:t>
            </a:r>
            <a:r>
              <a:rPr lang="en-US" dirty="0" err="1" smtClean="0"/>
              <a:t>sequencial</a:t>
            </a:r>
            <a:r>
              <a:rPr lang="en-US" dirty="0" smtClean="0"/>
              <a:t> ways to flip over each page until they find information on a certain page.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the singe screen group, participants have to use completely a </a:t>
            </a:r>
            <a:r>
              <a:rPr lang="en-US" dirty="0" err="1" smtClean="0"/>
              <a:t>sequencial</a:t>
            </a:r>
            <a:r>
              <a:rPr lang="en-US" dirty="0" smtClean="0"/>
              <a:t> approach to turn over and scroll up and down the pages until they find the page or information with page up and down keys or the mouse wheel.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Arrangement of pages.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 </a:t>
            </a:r>
            <a:r>
              <a:rPr lang="en-US" dirty="0" err="1" smtClean="0"/>
              <a:t>Gigapixel</a:t>
            </a:r>
            <a:r>
              <a:rPr lang="en-US" dirty="0" smtClean="0"/>
              <a:t> participant used a different strategy for arranging the pages on the </a:t>
            </a:r>
            <a:r>
              <a:rPr lang="en-US" dirty="0" err="1" smtClean="0"/>
              <a:t>Gigapixel</a:t>
            </a:r>
            <a:r>
              <a:rPr lang="en-US" dirty="0" smtClean="0"/>
              <a:t> display. Two participants looked for free space available on the display, and dragged and dropped pages to those spaces.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They used mostly the middle three rows of monitors. The </a:t>
            </a:r>
            <a:r>
              <a:rPr lang="en-US" dirty="0" err="1" smtClean="0"/>
              <a:t>Gigapixel</a:t>
            </a:r>
            <a:r>
              <a:rPr lang="en-US" dirty="0" smtClean="0"/>
              <a:t> participants often moved pages to a space where the participants can read more comfortably. Participants moved several pages because it was hard to read those pages on the top row of the screen due to light glare caused by the fluorescent light.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Also, people move some pages off the bezels because it was hard for them to read some pages crossing bezels. We observed one participant tend to get groups of the section laid out horizontally, and split them into different section in the left and right sections on the screen.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Like the </a:t>
            </a:r>
            <a:r>
              <a:rPr lang="en-US" dirty="0" err="1" smtClean="0"/>
              <a:t>Gigapixel</a:t>
            </a:r>
            <a:r>
              <a:rPr lang="en-US" dirty="0" smtClean="0"/>
              <a:t> group, the Paper on Table participants didn’t group the pages based on some information and just used the original grouping as given in the beginning. However, they divided the chapters into two or three in horizontal/vertical/diagonal ways to utilize space upper/lower desk, but did not disrupt the original layout.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Comparing the pages or information.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a:t>
            </a:r>
            <a:r>
              <a:rPr lang="en-US" dirty="0" err="1" smtClean="0"/>
              <a:t>Gigapixel</a:t>
            </a:r>
            <a:r>
              <a:rPr lang="en-US" dirty="0" smtClean="0"/>
              <a:t> and paper participants juxtaposed the two relevant pages together. As compared to the task 1, participants didn’t use much time to read each page and switch back and forth between pages faster to searched for specific information or keywords.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However, as we expected, comparing more than two figures or information on different pages was not easy for the Single Monitor environment. One Single Monitor participant reported: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was really hard to compare if related description and figure are place in separate pages. In this case, I needed to go back and forth often. It is very inconvenient and sometimes hinder me from understanding the contents. I often meet this situation.”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participant switch back and forth of the related pages and tried to memorize information on the first one and then check in the other page based on their memory, but some student failed to remember everything and went back to the first page again. Those participants ended up taking a note of the information on the first page and compare it with the other page. </a:t>
            </a:r>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DABB10-FBF0-4EDC-A016-0EDF168FB03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Identified seven additional features</a:t>
            </a:r>
          </a:p>
          <a:p>
            <a:endParaRPr lang="en-US" dirty="0" smtClean="0"/>
          </a:p>
          <a:p>
            <a:r>
              <a:rPr lang="en-US" dirty="0" smtClean="0"/>
              <a:t>• Annotation, searching, and highlighting: Most participants wanted to use these features when they were reading an ETD using LHRD. </a:t>
            </a:r>
            <a:r>
              <a:rPr lang="en-US" dirty="0" err="1" smtClean="0"/>
              <a:t>Touchscreen</a:t>
            </a:r>
            <a:r>
              <a:rPr lang="en-US" dirty="0" smtClean="0"/>
              <a:t> interface or touch-enabled interface devices such as smart phones or </a:t>
            </a:r>
            <a:r>
              <a:rPr lang="en-US" dirty="0" err="1" smtClean="0"/>
              <a:t>iPads</a:t>
            </a:r>
            <a:r>
              <a:rPr lang="en-US" dirty="0" smtClean="0"/>
              <a:t> might be used to enter or draw annotations instead of using conventional interfaces such as mice or keyboards. Users may use their fingers to highlight text directly or draw circles for important information on the display. </a:t>
            </a:r>
          </a:p>
          <a:p>
            <a:endParaRPr lang="en-US" dirty="0" smtClean="0"/>
          </a:p>
          <a:p>
            <a:r>
              <a:rPr lang="en-US" dirty="0" smtClean="0"/>
              <a:t>• Connecting related pages visually: While reading an ETD, users may need to link between related pages using persistent lines or color codes. It will enable users to access related information to the current page and help understand information by visualizing the connections. </a:t>
            </a:r>
          </a:p>
          <a:p>
            <a:endParaRPr lang="en-US" dirty="0" smtClean="0"/>
          </a:p>
          <a:p>
            <a:r>
              <a:rPr lang="en-US" dirty="0" smtClean="0"/>
              <a:t>• Changing the page size: Changing the page size will allow users to have more space and hide less relevant pages by making them smaller.  Magnifying figures and graphics would be useful in collaborative work such as discussing about a figure detail, etc. </a:t>
            </a:r>
          </a:p>
          <a:p>
            <a:endParaRPr lang="en-US" dirty="0" smtClean="0"/>
          </a:p>
          <a:p>
            <a:r>
              <a:rPr lang="en-US" dirty="0" smtClean="0"/>
              <a:t>• Multiple document or reference supports: Participants wanted to make use of LHRD’s large space and resolution to open multiple references. E.g., compare methodologies</a:t>
            </a:r>
            <a:r>
              <a:rPr lang="en-US" baseline="0" dirty="0" smtClean="0"/>
              <a:t> in s</a:t>
            </a:r>
            <a:r>
              <a:rPr lang="en-US" dirty="0" smtClean="0"/>
              <a:t>everal theses or related references.</a:t>
            </a:r>
          </a:p>
          <a:p>
            <a:endParaRPr lang="en-US" dirty="0" smtClean="0"/>
          </a:p>
          <a:p>
            <a:r>
              <a:rPr lang="en-US" dirty="0" smtClean="0"/>
              <a:t>• Supporting different</a:t>
            </a:r>
            <a:r>
              <a:rPr lang="en-US" baseline="0" dirty="0" smtClean="0"/>
              <a:t> </a:t>
            </a:r>
            <a:r>
              <a:rPr lang="en-US" dirty="0" smtClean="0"/>
              <a:t>page layouts: Depending on users’ preferences, forcing a single page organization makes it inefficient to read papers. Providing different initial layouts might help users understand and navigate the paper better. </a:t>
            </a:r>
          </a:p>
          <a:p>
            <a:endParaRPr lang="en-US" dirty="0" smtClean="0"/>
          </a:p>
          <a:p>
            <a:r>
              <a:rPr lang="en-US" dirty="0" smtClean="0"/>
              <a:t>• Aligning pages with bezels: A</a:t>
            </a:r>
            <a:r>
              <a:rPr lang="en-US" baseline="0" dirty="0" smtClean="0"/>
              <a:t> digital page that was divided by bezels</a:t>
            </a:r>
            <a:r>
              <a:rPr lang="en-US" dirty="0" smtClean="0"/>
              <a:t> made it hard for participants to read it on the </a:t>
            </a:r>
            <a:r>
              <a:rPr lang="en-US" dirty="0" err="1" smtClean="0"/>
              <a:t>Gigapixel</a:t>
            </a:r>
            <a:r>
              <a:rPr lang="en-US" dirty="0" smtClean="0"/>
              <a:t>. Those</a:t>
            </a:r>
            <a:r>
              <a:rPr lang="en-US" baseline="0" dirty="0" smtClean="0"/>
              <a:t> divided pages</a:t>
            </a:r>
            <a:r>
              <a:rPr lang="en-US" dirty="0" smtClean="0"/>
              <a:t> affected user experience of using the </a:t>
            </a:r>
            <a:r>
              <a:rPr lang="en-US" dirty="0" err="1" smtClean="0"/>
              <a:t>Gigapixel</a:t>
            </a:r>
            <a:r>
              <a:rPr lang="en-US" dirty="0" smtClean="0"/>
              <a:t>.  Therefore,</a:t>
            </a:r>
            <a:r>
              <a:rPr lang="en-US" baseline="0" dirty="0" smtClean="0"/>
              <a:t> </a:t>
            </a:r>
            <a:r>
              <a:rPr lang="en-US" dirty="0" smtClean="0"/>
              <a:t>pages should be aligned within bezels, rather than across them. </a:t>
            </a:r>
          </a:p>
          <a:p>
            <a:endParaRPr lang="en-US" dirty="0" smtClean="0"/>
          </a:p>
          <a:p>
            <a:r>
              <a:rPr lang="en-US" dirty="0" smtClean="0"/>
              <a:t>• Temporary move: LHRD users will be allowed to drag-and-drop pages. Since</a:t>
            </a:r>
            <a:r>
              <a:rPr lang="en-US" baseline="0" dirty="0" smtClean="0"/>
              <a:t> the page layout is preserved, users can restore the original layout of a thesis after changes. </a:t>
            </a:r>
          </a:p>
        </p:txBody>
      </p:sp>
      <p:sp>
        <p:nvSpPr>
          <p:cNvPr id="4" name="Slide Number Placeholder 3"/>
          <p:cNvSpPr>
            <a:spLocks noGrp="1"/>
          </p:cNvSpPr>
          <p:nvPr>
            <p:ph type="sldNum" sz="quarter" idx="10"/>
          </p:nvPr>
        </p:nvSpPr>
        <p:spPr/>
        <p:txBody>
          <a:bodyPr/>
          <a:lstStyle/>
          <a:p>
            <a:fld id="{5ADABB10-FBF0-4EDC-A016-0EDF168FB03C}"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DABB10-FBF0-4EDC-A016-0EDF168FB03C}"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Although the average performances of </a:t>
            </a:r>
            <a:r>
              <a:rPr lang="en-US" sz="1200" kern="1200" dirty="0" err="1" smtClean="0">
                <a:solidFill>
                  <a:schemeClr val="tx1"/>
                </a:solidFill>
                <a:latin typeface="+mn-lt"/>
                <a:ea typeface="+mn-ea"/>
                <a:cs typeface="+mn-cs"/>
              </a:rPr>
              <a:t>Gigapixel</a:t>
            </a:r>
            <a:r>
              <a:rPr lang="en-US" sz="1200" kern="1200" dirty="0" smtClean="0">
                <a:solidFill>
                  <a:schemeClr val="tx1"/>
                </a:solidFill>
                <a:latin typeface="+mn-lt"/>
                <a:ea typeface="+mn-ea"/>
                <a:cs typeface="+mn-cs"/>
              </a:rPr>
              <a:t> group showed improvements in general, we found that only some of them were partially statistically significant and the others were not significant. </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Hypotheses 1</a:t>
            </a:r>
            <a:r>
              <a:rPr lang="en-US" sz="1200" kern="1200" dirty="0" smtClean="0">
                <a:solidFill>
                  <a:schemeClr val="tx1"/>
                </a:solidFill>
                <a:latin typeface="+mn-lt"/>
                <a:ea typeface="+mn-ea"/>
                <a:cs typeface="+mn-cs"/>
              </a:rPr>
              <a:t> and </a:t>
            </a:r>
            <a:r>
              <a:rPr lang="en-US" sz="1200" i="1" kern="12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could not be confirmed.  One of the</a:t>
            </a:r>
            <a:r>
              <a:rPr lang="en-US" sz="1200" kern="1200" baseline="0" dirty="0" smtClean="0">
                <a:solidFill>
                  <a:schemeClr val="tx1"/>
                </a:solidFill>
                <a:latin typeface="+mn-lt"/>
                <a:ea typeface="+mn-ea"/>
                <a:cs typeface="+mn-cs"/>
              </a:rPr>
              <a:t> potential </a:t>
            </a:r>
            <a:r>
              <a:rPr lang="en-US" sz="1200" kern="1200" dirty="0" smtClean="0">
                <a:solidFill>
                  <a:schemeClr val="tx1"/>
                </a:solidFill>
                <a:latin typeface="+mn-lt"/>
                <a:ea typeface="+mn-ea"/>
                <a:cs typeface="+mn-cs"/>
              </a:rPr>
              <a:t>reasons for this result might be explained that the small number of study participants (e.g., 4 people for each group, for a total of 12) restricted the power of our analysis test.  This remained as a limitation of the study. </a:t>
            </a:r>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Although the average performances of </a:t>
            </a:r>
            <a:r>
              <a:rPr lang="en-US" sz="1200" kern="1200" dirty="0" err="1" smtClean="0">
                <a:solidFill>
                  <a:schemeClr val="tx1"/>
                </a:solidFill>
                <a:latin typeface="+mn-lt"/>
                <a:ea typeface="+mn-ea"/>
                <a:cs typeface="+mn-cs"/>
              </a:rPr>
              <a:t>Gigapixel</a:t>
            </a:r>
            <a:r>
              <a:rPr lang="en-US" sz="1200" kern="1200" dirty="0" smtClean="0">
                <a:solidFill>
                  <a:schemeClr val="tx1"/>
                </a:solidFill>
                <a:latin typeface="+mn-lt"/>
                <a:ea typeface="+mn-ea"/>
                <a:cs typeface="+mn-cs"/>
              </a:rPr>
              <a:t> group showed improvements in general, we found that only some of them were statistically significant.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led to a partial confirmation of </a:t>
            </a:r>
            <a:r>
              <a:rPr lang="en-US" sz="1200" i="1" kern="1200" dirty="0" smtClean="0">
                <a:solidFill>
                  <a:schemeClr val="tx1"/>
                </a:solidFill>
                <a:latin typeface="+mn-lt"/>
                <a:ea typeface="+mn-ea"/>
                <a:cs typeface="+mn-cs"/>
              </a:rPr>
              <a:t>Hypotheses 3</a:t>
            </a:r>
            <a:r>
              <a:rPr lang="en-US" sz="1200" kern="1200" dirty="0" smtClean="0">
                <a:solidFill>
                  <a:schemeClr val="tx1"/>
                </a:solidFill>
                <a:latin typeface="+mn-lt"/>
                <a:ea typeface="+mn-ea"/>
                <a:cs typeface="+mn-cs"/>
              </a:rPr>
              <a:t> and </a:t>
            </a:r>
            <a:r>
              <a:rPr lang="en-US" sz="1200" i="1" kern="1200" dirty="0" smtClean="0">
                <a:solidFill>
                  <a:schemeClr val="tx1"/>
                </a:solidFill>
                <a:latin typeface="+mn-lt"/>
                <a:ea typeface="+mn-ea"/>
                <a:cs typeface="+mn-cs"/>
              </a:rPr>
              <a:t>4.</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Again, one of the potential reasons for this result might be explained that the small number of study participants (e.g., 4 people for each group, for a total of 12) restricted the power of our analysis test (restricted</a:t>
            </a:r>
            <a:r>
              <a:rPr lang="en-US" sz="1200" kern="1200" baseline="0" dirty="0" smtClean="0">
                <a:solidFill>
                  <a:schemeClr val="tx1"/>
                </a:solidFill>
                <a:latin typeface="+mn-lt"/>
                <a:ea typeface="+mn-ea"/>
                <a:cs typeface="+mn-cs"/>
              </a:rPr>
              <a:t> the rejection power for null hypotheses</a:t>
            </a:r>
            <a:r>
              <a:rPr lang="en-US" sz="1200" kern="1200" dirty="0" smtClean="0">
                <a:solidFill>
                  <a:schemeClr val="tx1"/>
                </a:solidFill>
                <a:latin typeface="+mn-lt"/>
                <a:ea typeface="+mn-ea"/>
                <a:cs typeface="+mn-cs"/>
              </a:rPr>
              <a:t>).  This remained as a limitation of the study. </a:t>
            </a:r>
            <a:endParaRPr lang="en-US" dirty="0" smtClean="0"/>
          </a:p>
          <a:p>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Although the average performances of </a:t>
            </a:r>
            <a:r>
              <a:rPr lang="en-US" sz="1200" kern="1200" dirty="0" err="1" smtClean="0">
                <a:solidFill>
                  <a:schemeClr val="tx1"/>
                </a:solidFill>
                <a:latin typeface="+mn-lt"/>
                <a:ea typeface="+mn-ea"/>
                <a:cs typeface="+mn-cs"/>
              </a:rPr>
              <a:t>Gigapixel</a:t>
            </a:r>
            <a:r>
              <a:rPr lang="en-US" sz="1200" kern="1200" dirty="0" smtClean="0">
                <a:solidFill>
                  <a:schemeClr val="tx1"/>
                </a:solidFill>
                <a:latin typeface="+mn-lt"/>
                <a:ea typeface="+mn-ea"/>
                <a:cs typeface="+mn-cs"/>
              </a:rPr>
              <a:t> group showed improvements in general, we found that only some of them were statistically significant.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led to a partial confirmation of </a:t>
            </a:r>
            <a:r>
              <a:rPr lang="en-US" sz="1200" i="1" kern="1200" dirty="0" smtClean="0">
                <a:solidFill>
                  <a:schemeClr val="tx1"/>
                </a:solidFill>
                <a:latin typeface="+mn-lt"/>
                <a:ea typeface="+mn-ea"/>
                <a:cs typeface="+mn-cs"/>
              </a:rPr>
              <a:t>Hypotheses 3</a:t>
            </a:r>
            <a:r>
              <a:rPr lang="en-US" sz="1200" kern="1200" dirty="0" smtClean="0">
                <a:solidFill>
                  <a:schemeClr val="tx1"/>
                </a:solidFill>
                <a:latin typeface="+mn-lt"/>
                <a:ea typeface="+mn-ea"/>
                <a:cs typeface="+mn-cs"/>
              </a:rPr>
              <a:t> and </a:t>
            </a:r>
            <a:r>
              <a:rPr lang="en-US" sz="1200" i="1" kern="1200" dirty="0" smtClean="0">
                <a:solidFill>
                  <a:schemeClr val="tx1"/>
                </a:solidFill>
                <a:latin typeface="+mn-lt"/>
                <a:ea typeface="+mn-ea"/>
                <a:cs typeface="+mn-cs"/>
              </a:rPr>
              <a:t>4.</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Again, one of the potential reasons for this result might be explained that the small number of study participants (e.g., 4 people for each group, for a total of 12) restricted the power of our analysis test (restricted</a:t>
            </a:r>
            <a:r>
              <a:rPr lang="en-US" sz="1200" kern="1200" baseline="0" dirty="0" smtClean="0">
                <a:solidFill>
                  <a:schemeClr val="tx1"/>
                </a:solidFill>
                <a:latin typeface="+mn-lt"/>
                <a:ea typeface="+mn-ea"/>
                <a:cs typeface="+mn-cs"/>
              </a:rPr>
              <a:t> the rejection power for null hypotheses</a:t>
            </a:r>
            <a:r>
              <a:rPr lang="en-US" sz="1200" kern="1200" dirty="0" smtClean="0">
                <a:solidFill>
                  <a:schemeClr val="tx1"/>
                </a:solidFill>
                <a:latin typeface="+mn-lt"/>
                <a:ea typeface="+mn-ea"/>
                <a:cs typeface="+mn-cs"/>
              </a:rPr>
              <a:t>).  This remained as a limitation of the study. </a:t>
            </a:r>
            <a:endParaRPr lang="en-US" dirty="0" smtClean="0"/>
          </a:p>
          <a:p>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Although the average performances of </a:t>
            </a:r>
            <a:r>
              <a:rPr lang="en-US" sz="1200" kern="1200" dirty="0" err="1" smtClean="0">
                <a:solidFill>
                  <a:schemeClr val="tx1"/>
                </a:solidFill>
                <a:latin typeface="+mn-lt"/>
                <a:ea typeface="+mn-ea"/>
                <a:cs typeface="+mn-cs"/>
              </a:rPr>
              <a:t>Gigapixel</a:t>
            </a:r>
            <a:r>
              <a:rPr lang="en-US" sz="1200" kern="1200" dirty="0" smtClean="0">
                <a:solidFill>
                  <a:schemeClr val="tx1"/>
                </a:solidFill>
                <a:latin typeface="+mn-lt"/>
                <a:ea typeface="+mn-ea"/>
                <a:cs typeface="+mn-cs"/>
              </a:rPr>
              <a:t> group showed improvements in general, we found that only some of them were statistically significant.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led to a partial confirmation of </a:t>
            </a:r>
            <a:r>
              <a:rPr lang="en-US" sz="1200" i="1" kern="1200" dirty="0" smtClean="0">
                <a:solidFill>
                  <a:schemeClr val="tx1"/>
                </a:solidFill>
                <a:latin typeface="+mn-lt"/>
                <a:ea typeface="+mn-ea"/>
                <a:cs typeface="+mn-cs"/>
              </a:rPr>
              <a:t>Hypotheses 3</a:t>
            </a:r>
            <a:r>
              <a:rPr lang="en-US" sz="1200" kern="1200" dirty="0" smtClean="0">
                <a:solidFill>
                  <a:schemeClr val="tx1"/>
                </a:solidFill>
                <a:latin typeface="+mn-lt"/>
                <a:ea typeface="+mn-ea"/>
                <a:cs typeface="+mn-cs"/>
              </a:rPr>
              <a:t> and </a:t>
            </a:r>
            <a:r>
              <a:rPr lang="en-US" sz="1200" i="1" kern="1200" dirty="0" smtClean="0">
                <a:solidFill>
                  <a:schemeClr val="tx1"/>
                </a:solidFill>
                <a:latin typeface="+mn-lt"/>
                <a:ea typeface="+mn-ea"/>
                <a:cs typeface="+mn-cs"/>
              </a:rPr>
              <a:t>4.</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Again, one of the potential reasons for this result might be explained that the small number of study participants (e.g., 4 people for each group, for a total of 12) restricted the power of our analysis test (restricted</a:t>
            </a:r>
            <a:r>
              <a:rPr lang="en-US" sz="1200" kern="1200" baseline="0" dirty="0" smtClean="0">
                <a:solidFill>
                  <a:schemeClr val="tx1"/>
                </a:solidFill>
                <a:latin typeface="+mn-lt"/>
                <a:ea typeface="+mn-ea"/>
                <a:cs typeface="+mn-cs"/>
              </a:rPr>
              <a:t> the rejection power for null hypotheses</a:t>
            </a:r>
            <a:r>
              <a:rPr lang="en-US" sz="1200" kern="1200" dirty="0" smtClean="0">
                <a:solidFill>
                  <a:schemeClr val="tx1"/>
                </a:solidFill>
                <a:latin typeface="+mn-lt"/>
                <a:ea typeface="+mn-ea"/>
                <a:cs typeface="+mn-cs"/>
              </a:rPr>
              <a:t>).  This remained as a limitation of the study. </a:t>
            </a:r>
            <a:endParaRPr lang="en-US" dirty="0" smtClean="0"/>
          </a:p>
          <a:p>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future works, we plan to incorporate one or multiple features mentioned in the Design Implications section. It will naturally be connected to our next study, which will involve many more participants.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Another venue for extending this study is to apply the </a:t>
            </a:r>
            <a:r>
              <a:rPr lang="en-US" sz="1200" kern="1200" baseline="0" dirty="0" err="1" smtClean="0">
                <a:solidFill>
                  <a:schemeClr val="tx1"/>
                </a:solidFill>
                <a:latin typeface="+mn-lt"/>
                <a:ea typeface="+mn-ea"/>
                <a:cs typeface="+mn-cs"/>
              </a:rPr>
              <a:t>Gigapixel</a:t>
            </a:r>
            <a:r>
              <a:rPr lang="en-US" sz="1200" kern="1200" baseline="0" dirty="0" smtClean="0">
                <a:solidFill>
                  <a:schemeClr val="tx1"/>
                </a:solidFill>
                <a:latin typeface="+mn-lt"/>
                <a:ea typeface="+mn-ea"/>
                <a:cs typeface="+mn-cs"/>
              </a:rPr>
              <a:t> display in collaborative work. It inherently supports collaborative work from its large field of views with high resolution. It might also offer benefits to group collaboration in reviewing scholarly publications. For example, multiple collaborators view and read different sections of a thesis at the same time and discuss about their findings to share opinions. </a:t>
            </a:r>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DABB10-FBF0-4EDC-A016-0EDF168FB03C}"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DABB10-FBF0-4EDC-A016-0EDF168FB03C}" type="slidenum">
              <a:rPr lang="en-US" smtClean="0"/>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Reading a long scholarly document such as theses or dissertations to understand its overall ideas or finding specific information from its multiple hundreds of pages requires massive amount of the reader’s cognitive resources.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difficulties motivated us to explore more efficient and effective ways to comprehend ETDs.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we define ‘comprehension’ in two parts: (a) ability to understand the overall content (i.e., seeing the forest) and (b) ability to find/re-find/compare/contrast detail information in the content (i.e., seeing the trees).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ADABB10-FBF0-4EDC-A016-0EDF168FB03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aseline="0" dirty="0" smtClean="0"/>
              <a:t> Does using an LHRD for textual information presentation help see the forest?</a:t>
            </a:r>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Does using an LHRD for textual information presentation help see individual trees?</a:t>
            </a:r>
            <a:endParaRPr lang="en-US" dirty="0" smtClean="0"/>
          </a:p>
          <a:p>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Will the users think/feel that using LHRDs are</a:t>
            </a:r>
            <a:r>
              <a:rPr lang="en-US" baseline="0" dirty="0" smtClean="0"/>
              <a:t> helpful to understand long documents?</a:t>
            </a:r>
            <a:endParaRPr lang="en-US" dirty="0"/>
          </a:p>
        </p:txBody>
      </p:sp>
      <p:sp>
        <p:nvSpPr>
          <p:cNvPr id="4" name="Slide Number Placeholder 3"/>
          <p:cNvSpPr>
            <a:spLocks noGrp="1"/>
          </p:cNvSpPr>
          <p:nvPr>
            <p:ph type="sldNum" sz="quarter" idx="10"/>
          </p:nvPr>
        </p:nvSpPr>
        <p:spPr/>
        <p:txBody>
          <a:bodyPr/>
          <a:lstStyle/>
          <a:p>
            <a:fld id="{5ADABB10-FBF0-4EDC-A016-0EDF168FB03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 </a:t>
            </a:r>
            <a:r>
              <a:rPr lang="en-US" sz="1200" dirty="0" smtClean="0">
                <a:latin typeface="Times New Roman"/>
                <a:ea typeface="Batang"/>
              </a:rPr>
              <a:t>LHRD is an effective solution to significantly increase visual scalability</a:t>
            </a:r>
            <a:r>
              <a:rPr lang="en-US" sz="1200" dirty="0" smtClean="0">
                <a:latin typeface="Times New Roman"/>
                <a:ea typeface="Malgun Gothic"/>
              </a:rPr>
              <a:t> from its </a:t>
            </a:r>
            <a:r>
              <a:rPr lang="en-US" sz="1200" dirty="0" smtClean="0">
                <a:latin typeface="Times New Roman"/>
                <a:ea typeface="Batang"/>
              </a:rPr>
              <a:t>large field of view and high resolution.</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endParaRPr lang="en-US" sz="1200" dirty="0" smtClean="0">
              <a:latin typeface="Times New Roman"/>
              <a:ea typeface="Batang"/>
            </a:endParaRP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 </a:t>
            </a:r>
            <a:r>
              <a:rPr lang="en-US" sz="1200" kern="1200" dirty="0" smtClean="0">
                <a:solidFill>
                  <a:schemeClr val="tx1"/>
                </a:solidFill>
                <a:latin typeface="+mn-lt"/>
                <a:ea typeface="+mn-ea"/>
                <a:cs typeface="+mn-cs"/>
              </a:rPr>
              <a:t>LHRDs have been shown to be helpful in a variety of visual analytics and complex information tasks.</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endParaRPr lang="en-US" baseline="0" dirty="0" smtClean="0"/>
          </a:p>
          <a:p>
            <a:pPr>
              <a:buFont typeface="Arial" charset="0"/>
              <a:buChar char="•"/>
            </a:pPr>
            <a:r>
              <a:rPr lang="en-US" baseline="0" dirty="0" smtClean="0"/>
              <a:t> An example of LHRD is a </a:t>
            </a:r>
            <a:r>
              <a:rPr lang="en-US" baseline="0" dirty="0" err="1" smtClean="0"/>
              <a:t>Gigapixel</a:t>
            </a:r>
            <a:r>
              <a:rPr lang="en-US" baseline="0" dirty="0" smtClean="0"/>
              <a:t> display, which consists of 50 tiled monitors (5 rows, each row has 10 monitors = </a:t>
            </a:r>
            <a:r>
              <a:rPr lang="en-US" sz="1200" b="0" i="0" kern="1200" dirty="0" smtClean="0">
                <a:solidFill>
                  <a:schemeClr val="tx1"/>
                </a:solidFill>
                <a:latin typeface="+mn-lt"/>
                <a:ea typeface="+mn-ea"/>
                <a:cs typeface="+mn-cs"/>
              </a:rPr>
              <a:t>5 × 10 × 1600 × 1200 = 96,000,000 pixels</a:t>
            </a:r>
            <a:r>
              <a:rPr lang="en-US" baseline="0" dirty="0" smtClean="0"/>
              <a:t>) driven by a PC cluster (each node displays a part of the large scene)</a:t>
            </a:r>
          </a:p>
          <a:p>
            <a:pPr>
              <a:buFont typeface="Arial" charset="0"/>
              <a:buChar char="•"/>
            </a:pPr>
            <a:endParaRPr lang="en-US" baseline="0" dirty="0" smtClean="0"/>
          </a:p>
          <a:p>
            <a:pPr>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fld id="{5ADABB10-FBF0-4EDC-A016-0EDF168FB03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139A09F-23E5-4FAD-BAAF-4EEA7664434C}" type="datetime1">
              <a:rPr lang="en-US" smtClean="0"/>
              <a:pPr/>
              <a:t>6/16/2010</a:t>
            </a:fld>
            <a:endParaRPr lang="en-US"/>
          </a:p>
        </p:txBody>
      </p:sp>
      <p:sp>
        <p:nvSpPr>
          <p:cNvPr id="17" name="Footer Placeholder 16"/>
          <p:cNvSpPr>
            <a:spLocks noGrp="1"/>
          </p:cNvSpPr>
          <p:nvPr>
            <p:ph type="ftr" sz="quarter" idx="11"/>
          </p:nvPr>
        </p:nvSpPr>
        <p:spPr/>
        <p:txBody>
          <a:bodyPr/>
          <a:lstStyle/>
          <a:p>
            <a:r>
              <a:rPr lang="de-DE" smtClean="0"/>
              <a:t>ETD 2010, June 16-18, Austin, TX</a:t>
            </a:r>
            <a:endParaRPr lang="en-US"/>
          </a:p>
        </p:txBody>
      </p:sp>
      <p:sp>
        <p:nvSpPr>
          <p:cNvPr id="29" name="Slide Number Placeholder 28"/>
          <p:cNvSpPr>
            <a:spLocks noGrp="1"/>
          </p:cNvSpPr>
          <p:nvPr>
            <p:ph type="sldNum" sz="quarter" idx="12"/>
          </p:nvPr>
        </p:nvSpPr>
        <p:spPr/>
        <p:txBody>
          <a:bodyPr/>
          <a:lstStyle/>
          <a:p>
            <a:fld id="{42300977-AE75-49EA-9A99-EB62F75FE61C}"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5E3034-DF3B-41A2-92AF-7FFBDEC8C384}" type="datetime1">
              <a:rPr lang="en-US" smtClean="0"/>
              <a:pPr/>
              <a:t>6/16/2010</a:t>
            </a:fld>
            <a:endParaRPr lang="en-US"/>
          </a:p>
        </p:txBody>
      </p:sp>
      <p:sp>
        <p:nvSpPr>
          <p:cNvPr id="5" name="Footer Placeholder 4"/>
          <p:cNvSpPr>
            <a:spLocks noGrp="1"/>
          </p:cNvSpPr>
          <p:nvPr>
            <p:ph type="ftr" sz="quarter" idx="11"/>
          </p:nvPr>
        </p:nvSpPr>
        <p:spPr/>
        <p:txBody>
          <a:bodyPr/>
          <a:lstStyle/>
          <a:p>
            <a:r>
              <a:rPr lang="de-DE" smtClean="0"/>
              <a:t>ETD 2010, June 16-18, Austin, TX</a:t>
            </a:r>
            <a:endParaRPr lang="en-US"/>
          </a:p>
        </p:txBody>
      </p:sp>
      <p:sp>
        <p:nvSpPr>
          <p:cNvPr id="6" name="Slide Number Placeholder 5"/>
          <p:cNvSpPr>
            <a:spLocks noGrp="1"/>
          </p:cNvSpPr>
          <p:nvPr>
            <p:ph type="sldNum" sz="quarter" idx="12"/>
          </p:nvPr>
        </p:nvSpPr>
        <p:spPr/>
        <p:txBody>
          <a:bodyPr/>
          <a:lstStyle/>
          <a:p>
            <a:fld id="{42300977-AE75-49EA-9A99-EB62F75FE6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5D096F-EF8F-49C0-90CB-CD959E6DB7C9}" type="datetime1">
              <a:rPr lang="en-US" smtClean="0"/>
              <a:pPr/>
              <a:t>6/16/2010</a:t>
            </a:fld>
            <a:endParaRPr lang="en-US"/>
          </a:p>
        </p:txBody>
      </p:sp>
      <p:sp>
        <p:nvSpPr>
          <p:cNvPr id="5" name="Footer Placeholder 4"/>
          <p:cNvSpPr>
            <a:spLocks noGrp="1"/>
          </p:cNvSpPr>
          <p:nvPr>
            <p:ph type="ftr" sz="quarter" idx="11"/>
          </p:nvPr>
        </p:nvSpPr>
        <p:spPr/>
        <p:txBody>
          <a:bodyPr/>
          <a:lstStyle/>
          <a:p>
            <a:r>
              <a:rPr lang="de-DE" smtClean="0"/>
              <a:t>ETD 2010, June 16-18, Austin, TX</a:t>
            </a:r>
            <a:endParaRPr lang="en-US"/>
          </a:p>
        </p:txBody>
      </p:sp>
      <p:sp>
        <p:nvSpPr>
          <p:cNvPr id="6" name="Slide Number Placeholder 5"/>
          <p:cNvSpPr>
            <a:spLocks noGrp="1"/>
          </p:cNvSpPr>
          <p:nvPr>
            <p:ph type="sldNum" sz="quarter" idx="12"/>
          </p:nvPr>
        </p:nvSpPr>
        <p:spPr/>
        <p:txBody>
          <a:bodyPr/>
          <a:lstStyle/>
          <a:p>
            <a:fld id="{42300977-AE75-49EA-9A99-EB62F75FE6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0A1F9C-1123-44BA-AD98-9660EE9F0AF1}" type="datetime1">
              <a:rPr lang="en-US" smtClean="0"/>
              <a:pPr/>
              <a:t>6/16/2010</a:t>
            </a:fld>
            <a:endParaRPr lang="en-US"/>
          </a:p>
        </p:txBody>
      </p:sp>
      <p:sp>
        <p:nvSpPr>
          <p:cNvPr id="5" name="Footer Placeholder 4"/>
          <p:cNvSpPr>
            <a:spLocks noGrp="1"/>
          </p:cNvSpPr>
          <p:nvPr>
            <p:ph type="ftr" sz="quarter" idx="11"/>
          </p:nvPr>
        </p:nvSpPr>
        <p:spPr/>
        <p:txBody>
          <a:bodyPr/>
          <a:lstStyle/>
          <a:p>
            <a:r>
              <a:rPr lang="de-DE" smtClean="0"/>
              <a:t>ETD 2010, June 16-18, Austin, TX</a:t>
            </a:r>
            <a:endParaRPr lang="en-US"/>
          </a:p>
        </p:txBody>
      </p:sp>
      <p:sp>
        <p:nvSpPr>
          <p:cNvPr id="6" name="Slide Number Placeholder 5"/>
          <p:cNvSpPr>
            <a:spLocks noGrp="1"/>
          </p:cNvSpPr>
          <p:nvPr>
            <p:ph type="sldNum" sz="quarter" idx="12"/>
          </p:nvPr>
        </p:nvSpPr>
        <p:spPr/>
        <p:txBody>
          <a:bodyPr/>
          <a:lstStyle/>
          <a:p>
            <a:fld id="{42300977-AE75-49EA-9A99-EB62F75FE6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967546F-D467-412D-81D9-58ED3D219A16}" type="datetime1">
              <a:rPr lang="en-US" smtClean="0"/>
              <a:pPr/>
              <a:t>6/16/2010</a:t>
            </a:fld>
            <a:endParaRPr lang="en-US"/>
          </a:p>
        </p:txBody>
      </p:sp>
      <p:sp>
        <p:nvSpPr>
          <p:cNvPr id="5" name="Footer Placeholder 4"/>
          <p:cNvSpPr>
            <a:spLocks noGrp="1"/>
          </p:cNvSpPr>
          <p:nvPr>
            <p:ph type="ftr" sz="quarter" idx="11"/>
          </p:nvPr>
        </p:nvSpPr>
        <p:spPr/>
        <p:txBody>
          <a:bodyPr/>
          <a:lstStyle/>
          <a:p>
            <a:r>
              <a:rPr lang="de-DE" smtClean="0"/>
              <a:t>ETD 2010, June 16-18, Austin, TX</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2300977-AE75-49EA-9A99-EB62F75FE61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270CBA-5B8E-4B1A-AEDD-BF5092741921}" type="datetime1">
              <a:rPr lang="en-US" smtClean="0"/>
              <a:pPr/>
              <a:t>6/16/2010</a:t>
            </a:fld>
            <a:endParaRPr lang="en-US"/>
          </a:p>
        </p:txBody>
      </p:sp>
      <p:sp>
        <p:nvSpPr>
          <p:cNvPr id="6" name="Footer Placeholder 5"/>
          <p:cNvSpPr>
            <a:spLocks noGrp="1"/>
          </p:cNvSpPr>
          <p:nvPr>
            <p:ph type="ftr" sz="quarter" idx="11"/>
          </p:nvPr>
        </p:nvSpPr>
        <p:spPr/>
        <p:txBody>
          <a:bodyPr/>
          <a:lstStyle/>
          <a:p>
            <a:r>
              <a:rPr lang="de-DE" smtClean="0"/>
              <a:t>ETD 2010, June 16-18, Austin, TX</a:t>
            </a:r>
            <a:endParaRPr lang="en-US"/>
          </a:p>
        </p:txBody>
      </p:sp>
      <p:sp>
        <p:nvSpPr>
          <p:cNvPr id="7" name="Slide Number Placeholder 6"/>
          <p:cNvSpPr>
            <a:spLocks noGrp="1"/>
          </p:cNvSpPr>
          <p:nvPr>
            <p:ph type="sldNum" sz="quarter" idx="12"/>
          </p:nvPr>
        </p:nvSpPr>
        <p:spPr/>
        <p:txBody>
          <a:bodyPr/>
          <a:lstStyle/>
          <a:p>
            <a:fld id="{42300977-AE75-49EA-9A99-EB62F75FE6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121C1AF-4019-4923-B934-324B84E759E3}" type="datetime1">
              <a:rPr lang="en-US" smtClean="0"/>
              <a:pPr/>
              <a:t>6/16/2010</a:t>
            </a:fld>
            <a:endParaRPr lang="en-US"/>
          </a:p>
        </p:txBody>
      </p:sp>
      <p:sp>
        <p:nvSpPr>
          <p:cNvPr id="8" name="Footer Placeholder 7"/>
          <p:cNvSpPr>
            <a:spLocks noGrp="1"/>
          </p:cNvSpPr>
          <p:nvPr>
            <p:ph type="ftr" sz="quarter" idx="11"/>
          </p:nvPr>
        </p:nvSpPr>
        <p:spPr/>
        <p:txBody>
          <a:bodyPr/>
          <a:lstStyle/>
          <a:p>
            <a:r>
              <a:rPr lang="de-DE" smtClean="0"/>
              <a:t>ETD 2010, June 16-18, Austin, TX</a:t>
            </a:r>
            <a:endParaRPr lang="en-US"/>
          </a:p>
        </p:txBody>
      </p:sp>
      <p:sp>
        <p:nvSpPr>
          <p:cNvPr id="9" name="Slide Number Placeholder 8"/>
          <p:cNvSpPr>
            <a:spLocks noGrp="1"/>
          </p:cNvSpPr>
          <p:nvPr>
            <p:ph type="sldNum" sz="quarter" idx="12"/>
          </p:nvPr>
        </p:nvSpPr>
        <p:spPr/>
        <p:txBody>
          <a:bodyPr/>
          <a:lstStyle/>
          <a:p>
            <a:fld id="{42300977-AE75-49EA-9A99-EB62F75FE6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F177E4-931A-409C-B100-573849C710F3}" type="datetime1">
              <a:rPr lang="en-US" smtClean="0"/>
              <a:pPr/>
              <a:t>6/16/2010</a:t>
            </a:fld>
            <a:endParaRPr lang="en-US"/>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26A86-A80D-4ACF-8302-915F89DD88E4}" type="datetime1">
              <a:rPr lang="en-US" smtClean="0"/>
              <a:pPr/>
              <a:t>6/16/2010</a:t>
            </a:fld>
            <a:endParaRPr lang="en-US"/>
          </a:p>
        </p:txBody>
      </p:sp>
      <p:sp>
        <p:nvSpPr>
          <p:cNvPr id="3" name="Footer Placeholder 2"/>
          <p:cNvSpPr>
            <a:spLocks noGrp="1"/>
          </p:cNvSpPr>
          <p:nvPr>
            <p:ph type="ftr" sz="quarter" idx="11"/>
          </p:nvPr>
        </p:nvSpPr>
        <p:spPr/>
        <p:txBody>
          <a:bodyPr/>
          <a:lstStyle/>
          <a:p>
            <a:r>
              <a:rPr lang="de-DE" smtClean="0"/>
              <a:t>ETD 2010, June 16-18, Austin, TX</a:t>
            </a:r>
            <a:endParaRPr lang="en-US"/>
          </a:p>
        </p:txBody>
      </p:sp>
      <p:sp>
        <p:nvSpPr>
          <p:cNvPr id="4" name="Slide Number Placeholder 3"/>
          <p:cNvSpPr>
            <a:spLocks noGrp="1"/>
          </p:cNvSpPr>
          <p:nvPr>
            <p:ph type="sldNum" sz="quarter" idx="12"/>
          </p:nvPr>
        </p:nvSpPr>
        <p:spPr/>
        <p:txBody>
          <a:bodyPr/>
          <a:lstStyle/>
          <a:p>
            <a:fld id="{42300977-AE75-49EA-9A99-EB62F75FE6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023A6D-1AAF-4B85-9FAF-0887E9B6A2B7}" type="datetime1">
              <a:rPr lang="en-US" smtClean="0"/>
              <a:pPr/>
              <a:t>6/16/2010</a:t>
            </a:fld>
            <a:endParaRPr lang="en-US"/>
          </a:p>
        </p:txBody>
      </p:sp>
      <p:sp>
        <p:nvSpPr>
          <p:cNvPr id="6" name="Footer Placeholder 5"/>
          <p:cNvSpPr>
            <a:spLocks noGrp="1"/>
          </p:cNvSpPr>
          <p:nvPr>
            <p:ph type="ftr" sz="quarter" idx="11"/>
          </p:nvPr>
        </p:nvSpPr>
        <p:spPr/>
        <p:txBody>
          <a:bodyPr/>
          <a:lstStyle/>
          <a:p>
            <a:r>
              <a:rPr lang="de-DE" smtClean="0"/>
              <a:t>ETD 2010, June 16-18, Austin, TX</a:t>
            </a:r>
            <a:endParaRPr lang="en-US"/>
          </a:p>
        </p:txBody>
      </p:sp>
      <p:sp>
        <p:nvSpPr>
          <p:cNvPr id="7" name="Slide Number Placeholder 6"/>
          <p:cNvSpPr>
            <a:spLocks noGrp="1"/>
          </p:cNvSpPr>
          <p:nvPr>
            <p:ph type="sldNum" sz="quarter" idx="12"/>
          </p:nvPr>
        </p:nvSpPr>
        <p:spPr/>
        <p:txBody>
          <a:bodyPr/>
          <a:lstStyle/>
          <a:p>
            <a:fld id="{42300977-AE75-49EA-9A99-EB62F75FE6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B61E09-6BCE-47EA-9512-AB4D505B6C5A}" type="datetime1">
              <a:rPr lang="en-US" smtClean="0"/>
              <a:pPr/>
              <a:t>6/16/2010</a:t>
            </a:fld>
            <a:endParaRPr lang="en-US"/>
          </a:p>
        </p:txBody>
      </p:sp>
      <p:sp>
        <p:nvSpPr>
          <p:cNvPr id="6" name="Footer Placeholder 5"/>
          <p:cNvSpPr>
            <a:spLocks noGrp="1"/>
          </p:cNvSpPr>
          <p:nvPr>
            <p:ph type="ftr" sz="quarter" idx="11"/>
          </p:nvPr>
        </p:nvSpPr>
        <p:spPr/>
        <p:txBody>
          <a:bodyPr/>
          <a:lstStyle/>
          <a:p>
            <a:r>
              <a:rPr lang="de-DE" smtClean="0"/>
              <a:t>ETD 2010, June 16-18, Austin, TX</a:t>
            </a:r>
            <a:endParaRPr lang="en-US"/>
          </a:p>
        </p:txBody>
      </p:sp>
      <p:sp>
        <p:nvSpPr>
          <p:cNvPr id="7" name="Slide Number Placeholder 6"/>
          <p:cNvSpPr>
            <a:spLocks noGrp="1"/>
          </p:cNvSpPr>
          <p:nvPr>
            <p:ph type="sldNum" sz="quarter" idx="12"/>
          </p:nvPr>
        </p:nvSpPr>
        <p:spPr/>
        <p:txBody>
          <a:bodyPr/>
          <a:lstStyle/>
          <a:p>
            <a:fld id="{42300977-AE75-49EA-9A99-EB62F75FE6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FE808E9-E194-44FC-BE7B-BA24E337A589}" type="datetime1">
              <a:rPr lang="en-US" smtClean="0"/>
              <a:pPr/>
              <a:t>6/16/2010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de-DE" smtClean="0"/>
              <a:t>ETD 2010, June 16-18, Austin, TX</a:t>
            </a: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2300977-AE75-49EA-9A99-EB62F75FE61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970" y="1752600"/>
            <a:ext cx="8499230" cy="2286000"/>
          </a:xfrm>
        </p:spPr>
        <p:txBody>
          <a:bodyPr>
            <a:noAutofit/>
          </a:bodyPr>
          <a:lstStyle/>
          <a:p>
            <a:r>
              <a:rPr lang="en-GB" sz="2800" dirty="0" smtClean="0"/>
              <a:t>The Effect of Presenting Long Documents with Large High-Resolution Displays on Comprehension of Content and User Experience</a:t>
            </a:r>
            <a:r>
              <a:rPr lang="en-US" sz="2800" dirty="0" smtClean="0"/>
              <a:t/>
            </a:r>
            <a:br>
              <a:rPr lang="en-US" sz="2800" dirty="0" smtClean="0"/>
            </a:br>
            <a:endParaRPr lang="en-US" sz="2800" dirty="0"/>
          </a:p>
        </p:txBody>
      </p:sp>
      <p:sp>
        <p:nvSpPr>
          <p:cNvPr id="3" name="Subtitle 2"/>
          <p:cNvSpPr>
            <a:spLocks noGrp="1"/>
          </p:cNvSpPr>
          <p:nvPr>
            <p:ph type="subTitle" idx="1"/>
          </p:nvPr>
        </p:nvSpPr>
        <p:spPr>
          <a:xfrm>
            <a:off x="533400" y="4800600"/>
            <a:ext cx="8077200" cy="1143000"/>
          </a:xfrm>
        </p:spPr>
        <p:txBody>
          <a:bodyPr>
            <a:normAutofit fontScale="70000" lnSpcReduction="20000"/>
          </a:bodyPr>
          <a:lstStyle/>
          <a:p>
            <a:r>
              <a:rPr lang="en-US" dirty="0" err="1" smtClean="0"/>
              <a:t>Seungwon</a:t>
            </a:r>
            <a:r>
              <a:rPr lang="en-US" dirty="0" smtClean="0"/>
              <a:t> Yang, </a:t>
            </a:r>
            <a:r>
              <a:rPr lang="en-US" dirty="0" err="1" smtClean="0"/>
              <a:t>Haeyong</a:t>
            </a:r>
            <a:r>
              <a:rPr lang="en-US" dirty="0" smtClean="0"/>
              <a:t> Chung, Chris North, and Edward A. Fox</a:t>
            </a:r>
          </a:p>
          <a:p>
            <a:r>
              <a:rPr lang="en-US" dirty="0" smtClean="0"/>
              <a:t>fox@vt.edu</a:t>
            </a:r>
          </a:p>
          <a:p>
            <a:r>
              <a:rPr lang="en-US" dirty="0" smtClean="0"/>
              <a:t>Virginia Tech, Blacksburg, VA 24061 USA</a:t>
            </a:r>
          </a:p>
        </p:txBody>
      </p:sp>
      <p:sp>
        <p:nvSpPr>
          <p:cNvPr id="4" name="Slide Number Placeholder 3"/>
          <p:cNvSpPr>
            <a:spLocks noGrp="1"/>
          </p:cNvSpPr>
          <p:nvPr>
            <p:ph type="sldNum" sz="quarter" idx="12"/>
          </p:nvPr>
        </p:nvSpPr>
        <p:spPr/>
        <p:txBody>
          <a:bodyPr/>
          <a:lstStyle/>
          <a:p>
            <a:fld id="{42300977-AE75-49EA-9A99-EB62F75FE61C}" type="slidenum">
              <a:rPr lang="en-US" smtClean="0"/>
              <a:pPr/>
              <a:t>1</a:t>
            </a:fld>
            <a:endParaRPr lang="en-US"/>
          </a:p>
        </p:txBody>
      </p:sp>
      <p:sp>
        <p:nvSpPr>
          <p:cNvPr id="5" name="Footer Placeholder 4"/>
          <p:cNvSpPr>
            <a:spLocks noGrp="1"/>
          </p:cNvSpPr>
          <p:nvPr>
            <p:ph type="ftr" sz="quarter" idx="11"/>
          </p:nvPr>
        </p:nvSpPr>
        <p:spPr/>
        <p:txBody>
          <a:bodyPr/>
          <a:lstStyle/>
          <a:p>
            <a:r>
              <a:rPr lang="de-DE" smtClean="0"/>
              <a:t>ETD 2010, June 16-18, Austin, TX</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Hypotheses</a:t>
            </a:r>
            <a:endParaRPr lang="en-US" dirty="0"/>
          </a:p>
        </p:txBody>
      </p:sp>
      <p:sp>
        <p:nvSpPr>
          <p:cNvPr id="3" name="Content Placeholder 2"/>
          <p:cNvSpPr>
            <a:spLocks noGrp="1"/>
          </p:cNvSpPr>
          <p:nvPr>
            <p:ph idx="1"/>
          </p:nvPr>
        </p:nvSpPr>
        <p:spPr/>
        <p:txBody>
          <a:bodyPr>
            <a:normAutofit lnSpcReduction="10000"/>
          </a:bodyPr>
          <a:lstStyle/>
          <a:p>
            <a:r>
              <a:rPr lang="en-US" dirty="0" smtClean="0"/>
              <a:t>Introduction</a:t>
            </a:r>
          </a:p>
          <a:p>
            <a:r>
              <a:rPr lang="en-US" dirty="0" smtClean="0"/>
              <a:t>Hypotheses</a:t>
            </a:r>
          </a:p>
          <a:p>
            <a:pPr lvl="1"/>
            <a:r>
              <a:rPr lang="en-US" dirty="0" smtClean="0">
                <a:solidFill>
                  <a:srgbClr val="FFC000"/>
                </a:solidFill>
              </a:rPr>
              <a:t>Hypothesis 1</a:t>
            </a:r>
          </a:p>
          <a:p>
            <a:pPr lvl="1"/>
            <a:r>
              <a:rPr lang="en-US" dirty="0" smtClean="0">
                <a:solidFill>
                  <a:srgbClr val="FFC000"/>
                </a:solidFill>
              </a:rPr>
              <a:t>Hypothesis 2</a:t>
            </a:r>
          </a:p>
          <a:p>
            <a:pPr lvl="1"/>
            <a:r>
              <a:rPr lang="en-US" dirty="0" smtClean="0">
                <a:solidFill>
                  <a:srgbClr val="FFC000"/>
                </a:solidFill>
              </a:rPr>
              <a:t>Hypothesis 3</a:t>
            </a:r>
          </a:p>
          <a:p>
            <a:pPr lvl="1"/>
            <a:r>
              <a:rPr lang="en-US" dirty="0" smtClean="0">
                <a:solidFill>
                  <a:srgbClr val="FFC000"/>
                </a:solidFill>
              </a:rPr>
              <a:t>Hypothesis 4</a:t>
            </a:r>
          </a:p>
          <a:p>
            <a:r>
              <a:rPr lang="en-US" dirty="0" smtClean="0"/>
              <a:t>Experiment</a:t>
            </a:r>
          </a:p>
          <a:p>
            <a:r>
              <a:rPr lang="en-US" dirty="0" smtClean="0"/>
              <a:t>Results and Discussions</a:t>
            </a:r>
          </a:p>
          <a:p>
            <a:r>
              <a:rPr lang="en-US" dirty="0" smtClean="0"/>
              <a:t>Design Implications</a:t>
            </a:r>
          </a:p>
          <a:p>
            <a:r>
              <a:rPr lang="en-US" dirty="0" smtClean="0"/>
              <a:t>Conclusion and Future Work</a:t>
            </a:r>
          </a:p>
          <a:p>
            <a:endParaRPr lang="en-US" dirty="0"/>
          </a:p>
        </p:txBody>
      </p:sp>
      <p:sp>
        <p:nvSpPr>
          <p:cNvPr id="4" name="Slide Number Placeholder 3"/>
          <p:cNvSpPr>
            <a:spLocks noGrp="1"/>
          </p:cNvSpPr>
          <p:nvPr>
            <p:ph type="sldNum" sz="quarter" idx="12"/>
          </p:nvPr>
        </p:nvSpPr>
        <p:spPr/>
        <p:txBody>
          <a:bodyPr/>
          <a:lstStyle/>
          <a:p>
            <a:fld id="{42300977-AE75-49EA-9A99-EB62F75FE61C}" type="slidenum">
              <a:rPr lang="en-US" smtClean="0"/>
              <a:pPr/>
              <a:t>10</a:t>
            </a:fld>
            <a:endParaRPr lang="en-US"/>
          </a:p>
        </p:txBody>
      </p:sp>
      <p:sp>
        <p:nvSpPr>
          <p:cNvPr id="5" name="Footer Placeholder 4"/>
          <p:cNvSpPr>
            <a:spLocks noGrp="1"/>
          </p:cNvSpPr>
          <p:nvPr>
            <p:ph type="ftr" sz="quarter" idx="11"/>
          </p:nvPr>
        </p:nvSpPr>
        <p:spPr/>
        <p:txBody>
          <a:bodyPr/>
          <a:lstStyle/>
          <a:p>
            <a:r>
              <a:rPr lang="de-DE" smtClean="0"/>
              <a:t>ETD 2010, June 16-18, Austin, TX</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1</a:t>
            </a:r>
            <a:endParaRPr lang="en-US" dirty="0"/>
          </a:p>
        </p:txBody>
      </p:sp>
      <p:sp>
        <p:nvSpPr>
          <p:cNvPr id="3" name="Content Placeholder 2"/>
          <p:cNvSpPr>
            <a:spLocks noGrp="1"/>
          </p:cNvSpPr>
          <p:nvPr>
            <p:ph idx="1"/>
          </p:nvPr>
        </p:nvSpPr>
        <p:spPr/>
        <p:txBody>
          <a:bodyPr/>
          <a:lstStyle/>
          <a:p>
            <a:r>
              <a:rPr lang="en-US" dirty="0" smtClean="0"/>
              <a:t>The users of the </a:t>
            </a:r>
            <a:r>
              <a:rPr lang="en-US" dirty="0" err="1" smtClean="0"/>
              <a:t>Gigapixel</a:t>
            </a:r>
            <a:r>
              <a:rPr lang="en-US" dirty="0" smtClean="0"/>
              <a:t> display will summarize a long document with better quality compared to those in the Single Monitor or Paper on Table groups.</a:t>
            </a:r>
            <a:endParaRPr lang="en-US"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2</a:t>
            </a:r>
            <a:endParaRPr lang="en-US" dirty="0"/>
          </a:p>
        </p:txBody>
      </p:sp>
      <p:sp>
        <p:nvSpPr>
          <p:cNvPr id="3" name="Content Placeholder 2"/>
          <p:cNvSpPr>
            <a:spLocks noGrp="1"/>
          </p:cNvSpPr>
          <p:nvPr>
            <p:ph idx="1"/>
          </p:nvPr>
        </p:nvSpPr>
        <p:spPr/>
        <p:txBody>
          <a:bodyPr/>
          <a:lstStyle/>
          <a:p>
            <a:r>
              <a:rPr lang="en-US" dirty="0" smtClean="0"/>
              <a:t>The participants in the </a:t>
            </a:r>
            <a:r>
              <a:rPr lang="en-US" dirty="0" err="1" smtClean="0"/>
              <a:t>Gigapixel</a:t>
            </a:r>
            <a:r>
              <a:rPr lang="en-US" dirty="0" smtClean="0"/>
              <a:t> group will find/compare information in a long document faster than those in the Single Monitor or Paper on Table groups.</a:t>
            </a:r>
            <a:endParaRPr lang="en-US"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3</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Gigapixel</a:t>
            </a:r>
            <a:r>
              <a:rPr lang="en-US" dirty="0" smtClean="0"/>
              <a:t> group will answer more accurately in finding/comparing information, when compared to either the Single Monitor or Paper on Table group.</a:t>
            </a:r>
            <a:endParaRPr lang="en-US"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 4</a:t>
            </a:r>
            <a:endParaRPr lang="en-US" dirty="0"/>
          </a:p>
        </p:txBody>
      </p:sp>
      <p:sp>
        <p:nvSpPr>
          <p:cNvPr id="3" name="Content Placeholder 2"/>
          <p:cNvSpPr>
            <a:spLocks noGrp="1"/>
          </p:cNvSpPr>
          <p:nvPr>
            <p:ph idx="1"/>
          </p:nvPr>
        </p:nvSpPr>
        <p:spPr/>
        <p:txBody>
          <a:bodyPr/>
          <a:lstStyle/>
          <a:p>
            <a:r>
              <a:rPr lang="en-US" dirty="0" smtClean="0"/>
              <a:t>Participants in the </a:t>
            </a:r>
            <a:r>
              <a:rPr lang="en-US" dirty="0" err="1" smtClean="0"/>
              <a:t>Gigapixel</a:t>
            </a:r>
            <a:r>
              <a:rPr lang="en-US" dirty="0" smtClean="0"/>
              <a:t> group and Paper on Table group will perceive a higher level of efficiency and effectiveness for using their display medium compared to the Single Monitor group.</a:t>
            </a:r>
            <a:endParaRPr lang="en-US"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3" name="Content Placeholder 2"/>
          <p:cNvSpPr>
            <a:spLocks noGrp="1"/>
          </p:cNvSpPr>
          <p:nvPr>
            <p:ph idx="1"/>
          </p:nvPr>
        </p:nvSpPr>
        <p:spPr/>
        <p:txBody>
          <a:bodyPr>
            <a:normAutofit lnSpcReduction="10000"/>
          </a:bodyPr>
          <a:lstStyle/>
          <a:p>
            <a:r>
              <a:rPr lang="en-US" dirty="0" smtClean="0"/>
              <a:t>Introduction</a:t>
            </a:r>
          </a:p>
          <a:p>
            <a:r>
              <a:rPr lang="en-US" dirty="0" smtClean="0"/>
              <a:t>Hypotheses</a:t>
            </a:r>
          </a:p>
          <a:p>
            <a:r>
              <a:rPr lang="en-US" dirty="0" smtClean="0"/>
              <a:t>Experiment</a:t>
            </a:r>
          </a:p>
          <a:p>
            <a:pPr lvl="1"/>
            <a:r>
              <a:rPr lang="en-US" dirty="0" smtClean="0">
                <a:solidFill>
                  <a:srgbClr val="FFC000"/>
                </a:solidFill>
              </a:rPr>
              <a:t>Participants</a:t>
            </a:r>
          </a:p>
          <a:p>
            <a:pPr lvl="1"/>
            <a:r>
              <a:rPr lang="en-US" dirty="0" smtClean="0">
                <a:solidFill>
                  <a:srgbClr val="FFC000"/>
                </a:solidFill>
              </a:rPr>
              <a:t>Experimental Setting</a:t>
            </a:r>
          </a:p>
          <a:p>
            <a:pPr lvl="1"/>
            <a:r>
              <a:rPr lang="en-US" dirty="0" err="1" smtClean="0">
                <a:solidFill>
                  <a:srgbClr val="FFC000"/>
                </a:solidFill>
              </a:rPr>
              <a:t>Gigapixel</a:t>
            </a:r>
            <a:r>
              <a:rPr lang="en-US" dirty="0" smtClean="0">
                <a:solidFill>
                  <a:srgbClr val="FFC000"/>
                </a:solidFill>
              </a:rPr>
              <a:t> ETD Viewer</a:t>
            </a:r>
          </a:p>
          <a:p>
            <a:pPr lvl="1"/>
            <a:r>
              <a:rPr lang="en-US" dirty="0" smtClean="0">
                <a:solidFill>
                  <a:srgbClr val="FFC000"/>
                </a:solidFill>
              </a:rPr>
              <a:t>Tasks and Procedure</a:t>
            </a:r>
          </a:p>
          <a:p>
            <a:r>
              <a:rPr lang="en-US" dirty="0" smtClean="0"/>
              <a:t>Results and Discussions</a:t>
            </a:r>
          </a:p>
          <a:p>
            <a:r>
              <a:rPr lang="en-US" dirty="0" smtClean="0"/>
              <a:t>Design Implications</a:t>
            </a:r>
          </a:p>
          <a:p>
            <a:r>
              <a:rPr lang="en-US" dirty="0" smtClean="0"/>
              <a:t>Conclusion and Future Work</a:t>
            </a:r>
          </a:p>
          <a:p>
            <a:endParaRPr lang="en-US" dirty="0"/>
          </a:p>
        </p:txBody>
      </p:sp>
      <p:sp>
        <p:nvSpPr>
          <p:cNvPr id="4" name="Slide Number Placeholder 3"/>
          <p:cNvSpPr>
            <a:spLocks noGrp="1"/>
          </p:cNvSpPr>
          <p:nvPr>
            <p:ph type="sldNum" sz="quarter" idx="12"/>
          </p:nvPr>
        </p:nvSpPr>
        <p:spPr/>
        <p:txBody>
          <a:bodyPr/>
          <a:lstStyle/>
          <a:p>
            <a:fld id="{42300977-AE75-49EA-9A99-EB62F75FE61C}" type="slidenum">
              <a:rPr lang="en-US" smtClean="0"/>
              <a:pPr/>
              <a:t>15</a:t>
            </a:fld>
            <a:endParaRPr lang="en-US"/>
          </a:p>
        </p:txBody>
      </p:sp>
      <p:sp>
        <p:nvSpPr>
          <p:cNvPr id="5" name="Footer Placeholder 4"/>
          <p:cNvSpPr>
            <a:spLocks noGrp="1"/>
          </p:cNvSpPr>
          <p:nvPr>
            <p:ph type="ftr" sz="quarter" idx="11"/>
          </p:nvPr>
        </p:nvSpPr>
        <p:spPr/>
        <p:txBody>
          <a:bodyPr/>
          <a:lstStyle/>
          <a:p>
            <a:r>
              <a:rPr lang="de-DE" smtClean="0"/>
              <a:t>ETD 2010, June 16-18, Austin, TX</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 (1/2)</a:t>
            </a:r>
            <a:endParaRPr lang="en-US" dirty="0"/>
          </a:p>
        </p:txBody>
      </p:sp>
      <p:sp>
        <p:nvSpPr>
          <p:cNvPr id="3" name="Content Placeholder 2"/>
          <p:cNvSpPr>
            <a:spLocks noGrp="1"/>
          </p:cNvSpPr>
          <p:nvPr>
            <p:ph idx="1"/>
          </p:nvPr>
        </p:nvSpPr>
        <p:spPr>
          <a:xfrm>
            <a:off x="457200" y="1600200"/>
            <a:ext cx="8686800" cy="4709160"/>
          </a:xfrm>
        </p:spPr>
        <p:txBody>
          <a:bodyPr>
            <a:normAutofit/>
          </a:bodyPr>
          <a:lstStyle/>
          <a:p>
            <a:r>
              <a:rPr lang="en-US" dirty="0" smtClean="0"/>
              <a:t>12 grad students (5 female, 7 male)</a:t>
            </a:r>
          </a:p>
          <a:p>
            <a:pPr lvl="1"/>
            <a:r>
              <a:rPr lang="en-US" dirty="0" smtClean="0"/>
              <a:t>4 people participated in each of 3 settings</a:t>
            </a:r>
          </a:p>
          <a:p>
            <a:r>
              <a:rPr lang="en-US" dirty="0" smtClean="0"/>
              <a:t>Ages 22-40 years</a:t>
            </a:r>
          </a:p>
          <a:p>
            <a:r>
              <a:rPr lang="en-US" dirty="0" smtClean="0"/>
              <a:t>Familiarity of resource type:</a:t>
            </a:r>
          </a:p>
          <a:p>
            <a:pPr lvl="1"/>
            <a:r>
              <a:rPr lang="en-US" dirty="0" smtClean="0"/>
              <a:t>Web pages </a:t>
            </a:r>
            <a:r>
              <a:rPr lang="en-US" dirty="0" smtClean="0">
                <a:sym typeface="Wingdings" pitchFamily="2" charset="2"/>
              </a:rPr>
              <a:t>&gt; conference proceedings</a:t>
            </a:r>
            <a:r>
              <a:rPr lang="en-US" dirty="0" smtClean="0"/>
              <a:t> </a:t>
            </a:r>
            <a:r>
              <a:rPr lang="en-US" dirty="0" smtClean="0">
                <a:sym typeface="Wingdings" pitchFamily="2" charset="2"/>
              </a:rPr>
              <a:t>&gt; journal articles</a:t>
            </a:r>
            <a:r>
              <a:rPr lang="en-US" dirty="0" smtClean="0"/>
              <a:t> </a:t>
            </a:r>
            <a:r>
              <a:rPr lang="en-US" dirty="0" smtClean="0">
                <a:sym typeface="Wingdings" pitchFamily="2" charset="2"/>
              </a:rPr>
              <a:t>&gt; </a:t>
            </a:r>
            <a:r>
              <a:rPr lang="en-US" dirty="0" smtClean="0">
                <a:solidFill>
                  <a:srgbClr val="FFC000"/>
                </a:solidFill>
                <a:sym typeface="Wingdings" pitchFamily="2" charset="2"/>
              </a:rPr>
              <a:t>theses &amp; dissertations</a:t>
            </a:r>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 (2/2)</a:t>
            </a:r>
            <a:endParaRPr lang="en-US" dirty="0"/>
          </a:p>
        </p:txBody>
      </p:sp>
      <p:sp>
        <p:nvSpPr>
          <p:cNvPr id="3" name="Content Placeholder 2"/>
          <p:cNvSpPr>
            <a:spLocks noGrp="1"/>
          </p:cNvSpPr>
          <p:nvPr>
            <p:ph idx="1"/>
          </p:nvPr>
        </p:nvSpPr>
        <p:spPr>
          <a:xfrm>
            <a:off x="457200" y="1600200"/>
            <a:ext cx="8686800" cy="4709160"/>
          </a:xfrm>
        </p:spPr>
        <p:txBody>
          <a:bodyPr>
            <a:normAutofit/>
          </a:bodyPr>
          <a:lstStyle/>
          <a:p>
            <a:r>
              <a:rPr lang="en-US" dirty="0" smtClean="0">
                <a:sym typeface="Wingdings" pitchFamily="2" charset="2"/>
              </a:rPr>
              <a:t>Preference for text presentation  (1:least - 5:most):</a:t>
            </a:r>
          </a:p>
          <a:p>
            <a:pPr lvl="1"/>
            <a:r>
              <a:rPr lang="en-US" dirty="0" smtClean="0">
                <a:sym typeface="Wingdings" pitchFamily="2" charset="2"/>
              </a:rPr>
              <a:t>Computer screen: 4.25 out of 5</a:t>
            </a:r>
          </a:p>
          <a:p>
            <a:pPr lvl="1"/>
            <a:r>
              <a:rPr lang="en-US" dirty="0" smtClean="0">
                <a:sym typeface="Wingdings" pitchFamily="2" charset="2"/>
              </a:rPr>
              <a:t>Paper: 3.17 out of 5</a:t>
            </a:r>
          </a:p>
          <a:p>
            <a:pPr lvl="1"/>
            <a:r>
              <a:rPr lang="en-US" dirty="0" smtClean="0">
                <a:sym typeface="Wingdings" pitchFamily="2" charset="2"/>
              </a:rPr>
              <a:t>Reasons: digital docs are easier to manage/search/store</a:t>
            </a:r>
          </a:p>
          <a:p>
            <a:r>
              <a:rPr lang="en-US" dirty="0" smtClean="0">
                <a:sym typeface="Wingdings" pitchFamily="2" charset="2"/>
              </a:rPr>
              <a:t>Read texts on computer screens</a:t>
            </a:r>
          </a:p>
          <a:p>
            <a:pPr lvl="1"/>
            <a:r>
              <a:rPr lang="en-US" dirty="0" smtClean="0">
                <a:sym typeface="Wingdings" pitchFamily="2" charset="2"/>
              </a:rPr>
              <a:t>More than 8 hrs/week</a:t>
            </a:r>
          </a:p>
          <a:p>
            <a:r>
              <a:rPr lang="en-US" dirty="0" smtClean="0">
                <a:sym typeface="Wingdings" pitchFamily="2" charset="2"/>
              </a:rPr>
              <a:t>In ETDs, participants were interested in:</a:t>
            </a:r>
          </a:p>
          <a:p>
            <a:pPr lvl="1"/>
            <a:r>
              <a:rPr lang="en-US" dirty="0" smtClean="0">
                <a:sym typeface="Wingdings" pitchFamily="2" charset="2"/>
              </a:rPr>
              <a:t>Specific info (75%)</a:t>
            </a:r>
          </a:p>
          <a:p>
            <a:pPr lvl="1"/>
            <a:r>
              <a:rPr lang="en-US" dirty="0" smtClean="0">
                <a:sym typeface="Wingdings" pitchFamily="2" charset="2"/>
              </a:rPr>
              <a:t>Methodologies (75%), literature reviews (83.3%)</a:t>
            </a:r>
          </a:p>
          <a:p>
            <a:pPr lvl="1"/>
            <a:r>
              <a:rPr lang="en-US" dirty="0" smtClean="0">
                <a:sym typeface="Wingdings" pitchFamily="2" charset="2"/>
              </a:rPr>
              <a:t>Overall topics (50%)</a:t>
            </a:r>
          </a:p>
          <a:p>
            <a:pPr lvl="1"/>
            <a:endParaRPr lang="en-US" dirty="0" smtClean="0">
              <a:sym typeface="Wingdings" pitchFamily="2" charset="2"/>
            </a:endParaRPr>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Gigapixel</a:t>
            </a:r>
            <a:r>
              <a:rPr lang="en-US" dirty="0" smtClean="0"/>
              <a:t> Experiment Video</a:t>
            </a:r>
            <a:endParaRPr lang="en-US" dirty="0"/>
          </a:p>
        </p:txBody>
      </p:sp>
      <p:sp>
        <p:nvSpPr>
          <p:cNvPr id="3" name="Content Placeholder 2"/>
          <p:cNvSpPr>
            <a:spLocks noGrp="1"/>
          </p:cNvSpPr>
          <p:nvPr>
            <p:ph idx="1"/>
          </p:nvPr>
        </p:nvSpPr>
        <p:spPr/>
        <p:txBody>
          <a:bodyPr/>
          <a:lstStyle/>
          <a:p>
            <a:r>
              <a:rPr lang="en-US" dirty="0" smtClean="0"/>
              <a:t>Example video</a:t>
            </a:r>
            <a:endParaRPr lang="en-US"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Setting</a:t>
            </a:r>
            <a:endParaRPr lang="en-US" dirty="0"/>
          </a:p>
        </p:txBody>
      </p:sp>
      <p:sp>
        <p:nvSpPr>
          <p:cNvPr id="3" name="Content Placeholder 2"/>
          <p:cNvSpPr>
            <a:spLocks noGrp="1"/>
          </p:cNvSpPr>
          <p:nvPr>
            <p:ph idx="1"/>
          </p:nvPr>
        </p:nvSpPr>
        <p:spPr/>
        <p:txBody>
          <a:bodyPr/>
          <a:lstStyle/>
          <a:p>
            <a:r>
              <a:rPr lang="en-US" dirty="0" smtClean="0"/>
              <a:t>A Master’s thesis, “The Design of Active Workspace,” was used </a:t>
            </a:r>
          </a:p>
          <a:p>
            <a:pPr lvl="1"/>
            <a:r>
              <a:rPr lang="en-US" dirty="0" smtClean="0"/>
              <a:t>Approx. 70 pages</a:t>
            </a:r>
          </a:p>
          <a:p>
            <a:pPr lvl="1"/>
            <a:r>
              <a:rPr lang="en-US" dirty="0" smtClean="0"/>
              <a:t>Easy reading, HCI-related paper</a:t>
            </a:r>
          </a:p>
          <a:p>
            <a:pPr lvl="1"/>
            <a:r>
              <a:rPr lang="en-US" dirty="0" smtClean="0"/>
              <a:t>Font size of each page enlarged</a:t>
            </a:r>
          </a:p>
          <a:p>
            <a:r>
              <a:rPr lang="en-US" dirty="0" smtClean="0"/>
              <a:t>3 Settings</a:t>
            </a:r>
          </a:p>
          <a:p>
            <a:pPr lvl="1"/>
            <a:r>
              <a:rPr lang="en-US" dirty="0" err="1" smtClean="0"/>
              <a:t>Gigapixel</a:t>
            </a:r>
            <a:endParaRPr lang="en-US" dirty="0" smtClean="0"/>
          </a:p>
          <a:p>
            <a:pPr lvl="1"/>
            <a:r>
              <a:rPr lang="en-US" dirty="0" smtClean="0"/>
              <a:t>Paper on Table</a:t>
            </a:r>
          </a:p>
          <a:p>
            <a:pPr lvl="1"/>
            <a:r>
              <a:rPr lang="en-US" dirty="0" smtClean="0"/>
              <a:t>Single Monitor</a:t>
            </a:r>
            <a:endParaRPr lang="en-US"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Christopher Andrews for helping with devices and video compression, </a:t>
            </a:r>
          </a:p>
          <a:p>
            <a:r>
              <a:rPr lang="en-US" dirty="0" err="1" smtClean="0"/>
              <a:t>Taeho</a:t>
            </a:r>
            <a:r>
              <a:rPr lang="en-US" dirty="0" smtClean="0"/>
              <a:t> Kim for helping with data analysis, </a:t>
            </a:r>
          </a:p>
          <a:p>
            <a:r>
              <a:rPr lang="en-US" dirty="0" smtClean="0"/>
              <a:t>Regis </a:t>
            </a:r>
            <a:r>
              <a:rPr lang="en-US" dirty="0" err="1" smtClean="0"/>
              <a:t>Kopper</a:t>
            </a:r>
            <a:r>
              <a:rPr lang="en-US" dirty="0" smtClean="0"/>
              <a:t> for allowing us to use the handheld pointing device, and </a:t>
            </a:r>
          </a:p>
          <a:p>
            <a:r>
              <a:rPr lang="en-US" dirty="0" smtClean="0"/>
              <a:t>members of Digital Library Research Lab and Info Vis Lab for their stimulating discussions and feedback.</a:t>
            </a:r>
            <a:endParaRPr lang="en-US"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Gigapixel</a:t>
            </a:r>
            <a:endParaRPr lang="en-US"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20</a:t>
            </a:fld>
            <a:endParaRPr lang="en-US"/>
          </a:p>
        </p:txBody>
      </p:sp>
      <p:pic>
        <p:nvPicPr>
          <p:cNvPr id="3074" name="Picture 2" descr="C:\Users\seungwon\Documents\My Dropbox\ETD gigapixel\Data Collected\Pictures\participant-4-Gigapixel\IMG_2492.JPG"/>
          <p:cNvPicPr>
            <a:picLocks noGrp="1" noChangeAspect="1" noChangeArrowheads="1"/>
          </p:cNvPicPr>
          <p:nvPr>
            <p:ph idx="1"/>
          </p:nvPr>
        </p:nvPicPr>
        <p:blipFill>
          <a:blip r:embed="rId3" cstate="print"/>
          <a:srcRect/>
          <a:stretch>
            <a:fillRect/>
          </a:stretch>
        </p:blipFill>
        <p:spPr bwMode="auto">
          <a:xfrm>
            <a:off x="990600" y="1154112"/>
            <a:ext cx="7198784" cy="5399088"/>
          </a:xfrm>
          <a:prstGeom prst="rect">
            <a:avLst/>
          </a:prstGeom>
          <a:noFill/>
        </p:spPr>
      </p:pic>
      <p:sp>
        <p:nvSpPr>
          <p:cNvPr id="7" name="Rounded Rectangular Callout 6"/>
          <p:cNvSpPr/>
          <p:nvPr/>
        </p:nvSpPr>
        <p:spPr>
          <a:xfrm>
            <a:off x="304800" y="838200"/>
            <a:ext cx="2667000" cy="1066800"/>
          </a:xfrm>
          <a:prstGeom prst="wedgeRoundRectCallout">
            <a:avLst>
              <a:gd name="adj1" fmla="val 39639"/>
              <a:gd name="adj2" fmla="val 118450"/>
              <a:gd name="adj3" fmla="val 16667"/>
            </a:avLst>
          </a:prstGeom>
          <a:solidFill>
            <a:schemeClr val="tx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latin typeface="Arial" pitchFamily="34" charset="0"/>
                <a:cs typeface="Arial" pitchFamily="34" charset="0"/>
              </a:rPr>
              <a:t>5 x 10 monitors</a:t>
            </a:r>
          </a:p>
          <a:p>
            <a:r>
              <a:rPr lang="en-US" dirty="0" smtClean="0">
                <a:solidFill>
                  <a:schemeClr val="bg1"/>
                </a:solidFill>
                <a:latin typeface="Arial" pitchFamily="34" charset="0"/>
                <a:cs typeface="Arial" pitchFamily="34" charset="0"/>
              </a:rPr>
              <a:t>All pages shown, grouped by chapter</a:t>
            </a:r>
            <a:endParaRPr lang="en-US" dirty="0">
              <a:solidFill>
                <a:schemeClr val="bg1"/>
              </a:solidFill>
              <a:latin typeface="Arial" pitchFamily="34" charset="0"/>
              <a:cs typeface="Arial" pitchFamily="34" charset="0"/>
            </a:endParaRPr>
          </a:p>
        </p:txBody>
      </p:sp>
      <p:sp>
        <p:nvSpPr>
          <p:cNvPr id="8" name="Rounded Rectangular Callout 7"/>
          <p:cNvSpPr/>
          <p:nvPr/>
        </p:nvSpPr>
        <p:spPr>
          <a:xfrm>
            <a:off x="4572000" y="3886200"/>
            <a:ext cx="2438400" cy="1295400"/>
          </a:xfrm>
          <a:prstGeom prst="wedgeRoundRectCallout">
            <a:avLst>
              <a:gd name="adj1" fmla="val 6878"/>
              <a:gd name="adj2" fmla="val -108575"/>
              <a:gd name="adj3" fmla="val 16667"/>
            </a:avLst>
          </a:prstGeom>
          <a:solidFill>
            <a:schemeClr val="tx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latin typeface="Arial" pitchFamily="34" charset="0"/>
                <a:cs typeface="Arial" pitchFamily="34" charset="0"/>
              </a:rPr>
              <a:t>A handheld device to move pages</a:t>
            </a:r>
            <a:endParaRPr lang="en-US" dirty="0">
              <a:solidFill>
                <a:schemeClr val="bg1"/>
              </a:solidFill>
              <a:latin typeface="Arial" pitchFamily="34" charset="0"/>
              <a:cs typeface="Arial" pitchFamily="34" charset="0"/>
            </a:endParaRPr>
          </a:p>
        </p:txBody>
      </p:sp>
      <p:sp>
        <p:nvSpPr>
          <p:cNvPr id="9" name="Rounded Rectangular Callout 8"/>
          <p:cNvSpPr/>
          <p:nvPr/>
        </p:nvSpPr>
        <p:spPr>
          <a:xfrm>
            <a:off x="1219200" y="4800600"/>
            <a:ext cx="2438400" cy="1295400"/>
          </a:xfrm>
          <a:prstGeom prst="wedgeRoundRectCallout">
            <a:avLst>
              <a:gd name="adj1" fmla="val 53378"/>
              <a:gd name="adj2" fmla="val -88810"/>
              <a:gd name="adj3" fmla="val 16667"/>
            </a:avLst>
          </a:prstGeom>
          <a:solidFill>
            <a:schemeClr val="tx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latin typeface="Arial" pitchFamily="34" charset="0"/>
                <a:cs typeface="Arial" pitchFamily="34" charset="0"/>
              </a:rPr>
              <a:t>Notepad, Post-It on a rolling desk</a:t>
            </a:r>
            <a:endParaRPr lang="en-US"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fade">
                                      <p:cBhvr>
                                        <p:cTn id="18" dur="500"/>
                                        <p:tgtEl>
                                          <p:spTgt spid="8">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bg/>
                                          </p:spTgt>
                                        </p:tgtEl>
                                        <p:attrNameLst>
                                          <p:attrName>style.visibility</p:attrName>
                                        </p:attrNameLst>
                                      </p:cBhvr>
                                      <p:to>
                                        <p:strVal val="visible"/>
                                      </p:to>
                                    </p:set>
                                    <p:animEffect transition="in" filter="fade">
                                      <p:cBhvr>
                                        <p:cTn id="26" dur="500"/>
                                        <p:tgtEl>
                                          <p:spTgt spid="9">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8" grpId="0" build="allAtOnce" animBg="1"/>
      <p:bldP spid="9"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on Table</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21</a:t>
            </a:fld>
            <a:endParaRPr lang="en-US"/>
          </a:p>
        </p:txBody>
      </p:sp>
      <p:pic>
        <p:nvPicPr>
          <p:cNvPr id="4098" name="Picture 2" descr="C:\Users\seungwon\Documents\My Dropbox\ETD gigapixel\Data Collected\Pictures\setting\table\robertHagan-1.jpg"/>
          <p:cNvPicPr>
            <a:picLocks noChangeAspect="1" noChangeArrowheads="1"/>
          </p:cNvPicPr>
          <p:nvPr/>
        </p:nvPicPr>
        <p:blipFill>
          <a:blip r:embed="rId3" cstate="print"/>
          <a:srcRect/>
          <a:stretch>
            <a:fillRect/>
          </a:stretch>
        </p:blipFill>
        <p:spPr bwMode="auto">
          <a:xfrm>
            <a:off x="609600" y="1250903"/>
            <a:ext cx="7958138" cy="4945110"/>
          </a:xfrm>
          <a:prstGeom prst="rect">
            <a:avLst/>
          </a:prstGeom>
          <a:noFill/>
        </p:spPr>
      </p:pic>
      <p:sp>
        <p:nvSpPr>
          <p:cNvPr id="7" name="Rounded Rectangular Callout 6"/>
          <p:cNvSpPr/>
          <p:nvPr/>
        </p:nvSpPr>
        <p:spPr>
          <a:xfrm>
            <a:off x="762000" y="2438400"/>
            <a:ext cx="2286000" cy="1219200"/>
          </a:xfrm>
          <a:prstGeom prst="wedgeRoundRectCallout">
            <a:avLst>
              <a:gd name="adj1" fmla="val 58497"/>
              <a:gd name="adj2" fmla="val 89879"/>
              <a:gd name="adj3" fmla="val 16667"/>
            </a:avLst>
          </a:prstGeom>
          <a:solidFill>
            <a:schemeClr val="tx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latin typeface="Arial" pitchFamily="34" charset="0"/>
                <a:cs typeface="Arial" pitchFamily="34" charset="0"/>
              </a:rPr>
              <a:t>Pages are grouped by chapter, on a large table</a:t>
            </a:r>
            <a:endParaRPr lang="en-US" dirty="0">
              <a:solidFill>
                <a:schemeClr val="bg1"/>
              </a:solidFill>
              <a:latin typeface="Arial" pitchFamily="34" charset="0"/>
              <a:cs typeface="Arial" pitchFamily="34" charset="0"/>
            </a:endParaRPr>
          </a:p>
        </p:txBody>
      </p:sp>
      <p:sp>
        <p:nvSpPr>
          <p:cNvPr id="8" name="Rounded Rectangular Callout 7"/>
          <p:cNvSpPr/>
          <p:nvPr/>
        </p:nvSpPr>
        <p:spPr>
          <a:xfrm>
            <a:off x="6248400" y="3048000"/>
            <a:ext cx="1981200" cy="1066800"/>
          </a:xfrm>
          <a:prstGeom prst="wedgeRoundRectCallout">
            <a:avLst>
              <a:gd name="adj1" fmla="val -70515"/>
              <a:gd name="adj2" fmla="val 104736"/>
              <a:gd name="adj3" fmla="val 16667"/>
            </a:avLst>
          </a:prstGeom>
          <a:solidFill>
            <a:schemeClr val="tx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latin typeface="Arial" pitchFamily="34" charset="0"/>
                <a:cs typeface="Arial" pitchFamily="34" charset="0"/>
              </a:rPr>
              <a:t>Notepad, Post-It notes are provided</a:t>
            </a:r>
            <a:endParaRPr lang="en-US"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fade">
                                      <p:cBhvr>
                                        <p:cTn id="15" dur="500"/>
                                        <p:tgtEl>
                                          <p:spTgt spid="8">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8"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Monitor</a:t>
            </a:r>
            <a:endParaRPr lang="en-US"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22</a:t>
            </a:fld>
            <a:endParaRPr lang="en-US"/>
          </a:p>
        </p:txBody>
      </p:sp>
      <p:pic>
        <p:nvPicPr>
          <p:cNvPr id="5122" name="Picture 2" descr="C:\Users\seungwon\Documents\My Dropbox\ETD gigapixel\Data Collected\Pictures\setting\DSC_0059.JPG"/>
          <p:cNvPicPr>
            <a:picLocks noGrp="1" noChangeAspect="1" noChangeArrowheads="1"/>
          </p:cNvPicPr>
          <p:nvPr>
            <p:ph idx="1"/>
          </p:nvPr>
        </p:nvPicPr>
        <p:blipFill>
          <a:blip r:embed="rId3" cstate="print"/>
          <a:srcRect/>
          <a:stretch>
            <a:fillRect/>
          </a:stretch>
        </p:blipFill>
        <p:spPr bwMode="auto">
          <a:xfrm>
            <a:off x="1027380" y="1600200"/>
            <a:ext cx="7089240" cy="4708525"/>
          </a:xfrm>
          <a:prstGeom prst="rect">
            <a:avLst/>
          </a:prstGeom>
          <a:noFill/>
        </p:spPr>
      </p:pic>
      <p:sp>
        <p:nvSpPr>
          <p:cNvPr id="7" name="Rounded Rectangular Callout 6"/>
          <p:cNvSpPr/>
          <p:nvPr/>
        </p:nvSpPr>
        <p:spPr>
          <a:xfrm>
            <a:off x="3200400" y="1524000"/>
            <a:ext cx="2514600" cy="838200"/>
          </a:xfrm>
          <a:prstGeom prst="wedgeRoundRectCallout">
            <a:avLst>
              <a:gd name="adj1" fmla="val -47789"/>
              <a:gd name="adj2" fmla="val 109931"/>
              <a:gd name="adj3" fmla="val 16667"/>
            </a:avLst>
          </a:prstGeom>
          <a:solidFill>
            <a:schemeClr val="tx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latin typeface="Arial" pitchFamily="34" charset="0"/>
                <a:cs typeface="Arial" pitchFamily="34" charset="0"/>
              </a:rPr>
              <a:t>Display a thesis with Adobe PDF Reader</a:t>
            </a:r>
            <a:endParaRPr lang="en-US" dirty="0">
              <a:solidFill>
                <a:schemeClr val="bg1"/>
              </a:solidFill>
              <a:latin typeface="Arial" pitchFamily="34" charset="0"/>
              <a:cs typeface="Arial" pitchFamily="34" charset="0"/>
            </a:endParaRPr>
          </a:p>
        </p:txBody>
      </p:sp>
      <p:sp>
        <p:nvSpPr>
          <p:cNvPr id="8" name="Rounded Rectangular Callout 7"/>
          <p:cNvSpPr/>
          <p:nvPr/>
        </p:nvSpPr>
        <p:spPr>
          <a:xfrm>
            <a:off x="457200" y="2819400"/>
            <a:ext cx="1600200" cy="914400"/>
          </a:xfrm>
          <a:prstGeom prst="wedgeRoundRectCallout">
            <a:avLst>
              <a:gd name="adj1" fmla="val 84020"/>
              <a:gd name="adj2" fmla="val 5308"/>
              <a:gd name="adj3" fmla="val 16667"/>
            </a:avLst>
          </a:prstGeom>
          <a:solidFill>
            <a:schemeClr val="tx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latin typeface="Arial" pitchFamily="34" charset="0"/>
                <a:cs typeface="Arial" pitchFamily="34" charset="0"/>
              </a:rPr>
              <a:t>Page thumbnails</a:t>
            </a:r>
            <a:endParaRPr lang="en-US" dirty="0">
              <a:solidFill>
                <a:schemeClr val="bg1"/>
              </a:solidFill>
              <a:latin typeface="Arial" pitchFamily="34" charset="0"/>
              <a:cs typeface="Arial" pitchFamily="34" charset="0"/>
            </a:endParaRPr>
          </a:p>
        </p:txBody>
      </p:sp>
      <p:sp>
        <p:nvSpPr>
          <p:cNvPr id="9" name="Rounded Rectangular Callout 8"/>
          <p:cNvSpPr/>
          <p:nvPr/>
        </p:nvSpPr>
        <p:spPr>
          <a:xfrm>
            <a:off x="1143000" y="4343400"/>
            <a:ext cx="1600200" cy="1066800"/>
          </a:xfrm>
          <a:prstGeom prst="wedgeRoundRectCallout">
            <a:avLst>
              <a:gd name="adj1" fmla="val 37544"/>
              <a:gd name="adj2" fmla="val 91022"/>
              <a:gd name="adj3" fmla="val 16667"/>
            </a:avLst>
          </a:prstGeom>
          <a:solidFill>
            <a:schemeClr val="tx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latin typeface="Arial" pitchFamily="34" charset="0"/>
                <a:cs typeface="Arial" pitchFamily="34" charset="0"/>
              </a:rPr>
              <a:t>Notepad, Post-It provided</a:t>
            </a:r>
            <a:endParaRPr lang="en-US"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fade">
                                      <p:cBhvr>
                                        <p:cTn id="15" dur="500"/>
                                        <p:tgtEl>
                                          <p:spTgt spid="8">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bg/>
                                          </p:spTgt>
                                        </p:tgtEl>
                                        <p:attrNameLst>
                                          <p:attrName>style.visibility</p:attrName>
                                        </p:attrNameLst>
                                      </p:cBhvr>
                                      <p:to>
                                        <p:strVal val="visible"/>
                                      </p:to>
                                    </p:set>
                                    <p:animEffect transition="in" filter="fade">
                                      <p:cBhvr>
                                        <p:cTn id="23" dur="500"/>
                                        <p:tgtEl>
                                          <p:spTgt spid="9">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8" grpId="0" build="allAtOnce" animBg="1"/>
      <p:bldP spid="9"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Gigapixel</a:t>
            </a:r>
            <a:r>
              <a:rPr lang="en-US" dirty="0" smtClean="0"/>
              <a:t> ETD Viewer</a:t>
            </a:r>
            <a:endParaRPr lang="en-US"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23</a:t>
            </a:fld>
            <a:endParaRPr lang="en-US"/>
          </a:p>
        </p:txBody>
      </p:sp>
      <p:pic>
        <p:nvPicPr>
          <p:cNvPr id="6146" name="Picture 2"/>
          <p:cNvPicPr>
            <a:picLocks noChangeAspect="1" noChangeArrowheads="1"/>
          </p:cNvPicPr>
          <p:nvPr/>
        </p:nvPicPr>
        <p:blipFill>
          <a:blip r:embed="rId3" cstate="print"/>
          <a:srcRect/>
          <a:stretch>
            <a:fillRect/>
          </a:stretch>
        </p:blipFill>
        <p:spPr bwMode="auto">
          <a:xfrm>
            <a:off x="1066800" y="1161124"/>
            <a:ext cx="7038975" cy="5363501"/>
          </a:xfrm>
          <a:prstGeom prst="rect">
            <a:avLst/>
          </a:prstGeom>
          <a:noFill/>
          <a:ln w="9525">
            <a:noFill/>
            <a:miter lim="800000"/>
            <a:headEnd/>
            <a:tailEnd/>
          </a:ln>
        </p:spPr>
      </p:pic>
      <p:sp>
        <p:nvSpPr>
          <p:cNvPr id="9" name="Rounded Rectangular Callout 8"/>
          <p:cNvSpPr/>
          <p:nvPr/>
        </p:nvSpPr>
        <p:spPr>
          <a:xfrm>
            <a:off x="6629400" y="1905000"/>
            <a:ext cx="2362200" cy="914400"/>
          </a:xfrm>
          <a:prstGeom prst="wedgeRoundRectCallout">
            <a:avLst>
              <a:gd name="adj1" fmla="val -60263"/>
              <a:gd name="adj2" fmla="val 98332"/>
              <a:gd name="adj3" fmla="val 16667"/>
            </a:avLst>
          </a:prstGeom>
          <a:solidFill>
            <a:schemeClr val="tx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latin typeface="Arial" pitchFamily="34" charset="0"/>
                <a:cs typeface="Arial" pitchFamily="34" charset="0"/>
              </a:rPr>
              <a:t>Red pointer from the handheld interface</a:t>
            </a:r>
            <a:endParaRPr lang="en-US" dirty="0">
              <a:solidFill>
                <a:schemeClr val="bg1"/>
              </a:solidFill>
              <a:latin typeface="Arial" pitchFamily="34" charset="0"/>
              <a:cs typeface="Arial" pitchFamily="34" charset="0"/>
            </a:endParaRPr>
          </a:p>
        </p:txBody>
      </p:sp>
      <p:sp>
        <p:nvSpPr>
          <p:cNvPr id="10" name="Rounded Rectangular Callout 9"/>
          <p:cNvSpPr/>
          <p:nvPr/>
        </p:nvSpPr>
        <p:spPr>
          <a:xfrm>
            <a:off x="304800" y="2590800"/>
            <a:ext cx="2286000" cy="1219200"/>
          </a:xfrm>
          <a:prstGeom prst="wedgeRoundRectCallout">
            <a:avLst>
              <a:gd name="adj1" fmla="val 62924"/>
              <a:gd name="adj2" fmla="val 101293"/>
              <a:gd name="adj3" fmla="val 16667"/>
            </a:avLst>
          </a:prstGeom>
          <a:solidFill>
            <a:schemeClr val="tx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latin typeface="Arial" pitchFamily="34" charset="0"/>
                <a:cs typeface="Arial" pitchFamily="34" charset="0"/>
              </a:rPr>
              <a:t>Drag-and-drop pages using the trigger to compare figures</a:t>
            </a:r>
            <a:endParaRPr lang="en-US"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animEffect transition="in" filter="fade">
                                      <p:cBhvr>
                                        <p:cTn id="15" dur="500"/>
                                        <p:tgtEl>
                                          <p:spTgt spid="10">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10"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 and Procedure</a:t>
            </a:r>
            <a:endParaRPr lang="en-US" dirty="0"/>
          </a:p>
        </p:txBody>
      </p:sp>
      <p:sp>
        <p:nvSpPr>
          <p:cNvPr id="3" name="Content Placeholder 2"/>
          <p:cNvSpPr>
            <a:spLocks noGrp="1"/>
          </p:cNvSpPr>
          <p:nvPr>
            <p:ph idx="1"/>
          </p:nvPr>
        </p:nvSpPr>
        <p:spPr>
          <a:xfrm>
            <a:off x="457200" y="1676400"/>
            <a:ext cx="8686800" cy="4800600"/>
          </a:xfrm>
        </p:spPr>
        <p:txBody>
          <a:bodyPr>
            <a:normAutofit/>
          </a:bodyPr>
          <a:lstStyle/>
          <a:p>
            <a:r>
              <a:rPr lang="en-US" dirty="0" smtClean="0"/>
              <a:t>Participants performed two tasks:</a:t>
            </a:r>
          </a:p>
          <a:p>
            <a:r>
              <a:rPr lang="en-US" dirty="0" smtClean="0">
                <a:solidFill>
                  <a:srgbClr val="FFC000"/>
                </a:solidFill>
              </a:rPr>
              <a:t>Task 1 </a:t>
            </a:r>
            <a:r>
              <a:rPr lang="en-US" dirty="0" smtClean="0"/>
              <a:t>for overall comprehension</a:t>
            </a:r>
          </a:p>
          <a:p>
            <a:pPr lvl="1"/>
            <a:r>
              <a:rPr lang="en-US" dirty="0" smtClean="0"/>
              <a:t>Read thesis for 30 minutes, move/reorganize pages</a:t>
            </a:r>
          </a:p>
          <a:p>
            <a:pPr lvl="1"/>
            <a:r>
              <a:rPr lang="en-US" dirty="0" smtClean="0"/>
              <a:t>Write 200-300 word summary</a:t>
            </a:r>
          </a:p>
          <a:p>
            <a:r>
              <a:rPr lang="en-US" dirty="0" smtClean="0">
                <a:solidFill>
                  <a:srgbClr val="FFC000"/>
                </a:solidFill>
              </a:rPr>
              <a:t>Task 2</a:t>
            </a:r>
            <a:r>
              <a:rPr lang="en-US" dirty="0" smtClean="0"/>
              <a:t> for info finding/comparison (6 questions)</a:t>
            </a:r>
          </a:p>
          <a:p>
            <a:pPr lvl="1"/>
            <a:r>
              <a:rPr lang="en-US" dirty="0" smtClean="0"/>
              <a:t>Q 1,2: finding specific info</a:t>
            </a:r>
          </a:p>
          <a:p>
            <a:pPr lvl="1"/>
            <a:r>
              <a:rPr lang="en-US" dirty="0" smtClean="0"/>
              <a:t>Q 3: similarities and differences between systems</a:t>
            </a:r>
          </a:p>
          <a:p>
            <a:pPr lvl="1"/>
            <a:r>
              <a:rPr lang="en-US" dirty="0" smtClean="0"/>
              <a:t>Q 4: finding info based on another info</a:t>
            </a:r>
          </a:p>
          <a:p>
            <a:pPr lvl="1"/>
            <a:r>
              <a:rPr lang="en-US" dirty="0" smtClean="0"/>
              <a:t>Q 5,6: comparing figures, figure details</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and Discussions</a:t>
            </a:r>
            <a:endParaRPr lang="en-US" dirty="0"/>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Hypotheses</a:t>
            </a:r>
          </a:p>
          <a:p>
            <a:r>
              <a:rPr lang="en-US" dirty="0" smtClean="0"/>
              <a:t>Experiment</a:t>
            </a:r>
          </a:p>
          <a:p>
            <a:r>
              <a:rPr lang="en-US" dirty="0" smtClean="0"/>
              <a:t>Results and Discussions</a:t>
            </a:r>
          </a:p>
          <a:p>
            <a:pPr lvl="1"/>
            <a:r>
              <a:rPr lang="en-US" dirty="0" smtClean="0">
                <a:solidFill>
                  <a:srgbClr val="FFC000"/>
                </a:solidFill>
              </a:rPr>
              <a:t>User Performance</a:t>
            </a:r>
          </a:p>
          <a:p>
            <a:pPr lvl="1"/>
            <a:r>
              <a:rPr lang="en-US" dirty="0" smtClean="0">
                <a:solidFill>
                  <a:srgbClr val="FFC000"/>
                </a:solidFill>
              </a:rPr>
              <a:t>User Perception of Efficiency &amp; Effectiveness</a:t>
            </a:r>
          </a:p>
          <a:p>
            <a:pPr lvl="1"/>
            <a:r>
              <a:rPr lang="en-US" dirty="0" smtClean="0">
                <a:solidFill>
                  <a:srgbClr val="FFC000"/>
                </a:solidFill>
              </a:rPr>
              <a:t>User Behaviors</a:t>
            </a:r>
          </a:p>
          <a:p>
            <a:r>
              <a:rPr lang="en-US" dirty="0" smtClean="0"/>
              <a:t>Design Implications</a:t>
            </a:r>
          </a:p>
          <a:p>
            <a:r>
              <a:rPr lang="en-US" dirty="0" smtClean="0"/>
              <a:t>Conclusion and Future Works</a:t>
            </a:r>
          </a:p>
          <a:p>
            <a:endParaRPr lang="en-US" dirty="0"/>
          </a:p>
        </p:txBody>
      </p:sp>
      <p:sp>
        <p:nvSpPr>
          <p:cNvPr id="4" name="Slide Number Placeholder 3"/>
          <p:cNvSpPr>
            <a:spLocks noGrp="1"/>
          </p:cNvSpPr>
          <p:nvPr>
            <p:ph type="sldNum" sz="quarter" idx="12"/>
          </p:nvPr>
        </p:nvSpPr>
        <p:spPr/>
        <p:txBody>
          <a:bodyPr/>
          <a:lstStyle/>
          <a:p>
            <a:fld id="{42300977-AE75-49EA-9A99-EB62F75FE61C}" type="slidenum">
              <a:rPr lang="en-US" smtClean="0"/>
              <a:pPr/>
              <a:t>25</a:t>
            </a:fld>
            <a:endParaRPr lang="en-US"/>
          </a:p>
        </p:txBody>
      </p:sp>
      <p:sp>
        <p:nvSpPr>
          <p:cNvPr id="5" name="Footer Placeholder 4"/>
          <p:cNvSpPr>
            <a:spLocks noGrp="1"/>
          </p:cNvSpPr>
          <p:nvPr>
            <p:ph type="ftr" sz="quarter" idx="11"/>
          </p:nvPr>
        </p:nvSpPr>
        <p:spPr/>
        <p:txBody>
          <a:bodyPr/>
          <a:lstStyle/>
          <a:p>
            <a:r>
              <a:rPr lang="de-DE" smtClean="0"/>
              <a:t>ETD 2010, June 16-18, Austin, TX</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Average Time of </a:t>
            </a:r>
            <a:br>
              <a:rPr lang="en-US" dirty="0" smtClean="0"/>
            </a:br>
            <a:r>
              <a:rPr lang="en-US" dirty="0" smtClean="0"/>
              <a:t>Task 1&amp;2</a:t>
            </a:r>
            <a:endParaRPr lang="en-US" dirty="0"/>
          </a:p>
        </p:txBody>
      </p:sp>
      <p:sp>
        <p:nvSpPr>
          <p:cNvPr id="3" name="Content Placeholder 2"/>
          <p:cNvSpPr>
            <a:spLocks noGrp="1"/>
          </p:cNvSpPr>
          <p:nvPr>
            <p:ph idx="1"/>
          </p:nvPr>
        </p:nvSpPr>
        <p:spPr>
          <a:xfrm>
            <a:off x="381000" y="4267200"/>
            <a:ext cx="8305800" cy="2042160"/>
          </a:xfrm>
        </p:spPr>
        <p:txBody>
          <a:bodyPr/>
          <a:lstStyle/>
          <a:p>
            <a:endParaRPr lang="en-US" b="1"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26</a:t>
            </a:fld>
            <a:endParaRPr lang="en-US"/>
          </a:p>
        </p:txBody>
      </p:sp>
      <p:pic>
        <p:nvPicPr>
          <p:cNvPr id="7171" name="Picture 3"/>
          <p:cNvPicPr>
            <a:picLocks noChangeAspect="1" noChangeArrowheads="1"/>
          </p:cNvPicPr>
          <p:nvPr/>
        </p:nvPicPr>
        <p:blipFill>
          <a:blip r:embed="rId3" cstate="print"/>
          <a:srcRect/>
          <a:stretch>
            <a:fillRect/>
          </a:stretch>
        </p:blipFill>
        <p:spPr bwMode="auto">
          <a:xfrm>
            <a:off x="228600" y="1676400"/>
            <a:ext cx="8744393"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Average Score of </a:t>
            </a:r>
            <a:br>
              <a:rPr lang="en-US" dirty="0" smtClean="0"/>
            </a:br>
            <a:r>
              <a:rPr lang="en-US" dirty="0" smtClean="0"/>
              <a:t>Task 1&amp;2</a:t>
            </a:r>
            <a:endParaRPr lang="en-US" dirty="0"/>
          </a:p>
        </p:txBody>
      </p:sp>
      <p:sp>
        <p:nvSpPr>
          <p:cNvPr id="3" name="Content Placeholder 2"/>
          <p:cNvSpPr>
            <a:spLocks noGrp="1"/>
          </p:cNvSpPr>
          <p:nvPr>
            <p:ph idx="1"/>
          </p:nvPr>
        </p:nvSpPr>
        <p:spPr/>
        <p:txBody>
          <a:bodyPr/>
          <a:lstStyle/>
          <a:p>
            <a:endParaRPr lang="en-US" b="1"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27</a:t>
            </a:fld>
            <a:endParaRPr lang="en-US"/>
          </a:p>
        </p:txBody>
      </p:sp>
      <p:pic>
        <p:nvPicPr>
          <p:cNvPr id="8194" name="Picture 2"/>
          <p:cNvPicPr>
            <a:picLocks noChangeAspect="1" noChangeArrowheads="1"/>
          </p:cNvPicPr>
          <p:nvPr/>
        </p:nvPicPr>
        <p:blipFill>
          <a:blip r:embed="rId3" cstate="print"/>
          <a:srcRect/>
          <a:stretch>
            <a:fillRect/>
          </a:stretch>
        </p:blipFill>
        <p:spPr bwMode="auto">
          <a:xfrm>
            <a:off x="152400" y="1371600"/>
            <a:ext cx="877760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Group Average Score of Questions in Task 2</a:t>
            </a:r>
            <a:endParaRPr lang="en-US" dirty="0"/>
          </a:p>
        </p:txBody>
      </p:sp>
      <p:sp>
        <p:nvSpPr>
          <p:cNvPr id="3" name="Content Placeholder 2"/>
          <p:cNvSpPr>
            <a:spLocks noGrp="1"/>
          </p:cNvSpPr>
          <p:nvPr>
            <p:ph idx="1"/>
          </p:nvPr>
        </p:nvSpPr>
        <p:spPr/>
        <p:txBody>
          <a:bodyPr/>
          <a:lstStyle/>
          <a:p>
            <a:endParaRPr lang="en-US" b="1"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28</a:t>
            </a:fld>
            <a:endParaRPr lang="en-US"/>
          </a:p>
        </p:txBody>
      </p:sp>
      <p:pic>
        <p:nvPicPr>
          <p:cNvPr id="9218" name="Picture 2"/>
          <p:cNvPicPr>
            <a:picLocks noChangeAspect="1" noChangeArrowheads="1"/>
          </p:cNvPicPr>
          <p:nvPr/>
        </p:nvPicPr>
        <p:blipFill>
          <a:blip r:embed="rId3" cstate="print"/>
          <a:srcRect/>
          <a:stretch>
            <a:fillRect/>
          </a:stretch>
        </p:blipFill>
        <p:spPr bwMode="auto">
          <a:xfrm>
            <a:off x="304800" y="1356053"/>
            <a:ext cx="8458200" cy="5120947"/>
          </a:xfrm>
          <a:prstGeom prst="rect">
            <a:avLst/>
          </a:prstGeom>
          <a:noFill/>
          <a:ln w="9525">
            <a:noFill/>
            <a:miter lim="800000"/>
            <a:headEnd/>
            <a:tailEnd/>
          </a:ln>
        </p:spPr>
      </p:pic>
      <p:sp>
        <p:nvSpPr>
          <p:cNvPr id="7" name="Rectangle 6"/>
          <p:cNvSpPr/>
          <p:nvPr/>
        </p:nvSpPr>
        <p:spPr>
          <a:xfrm>
            <a:off x="3473244" y="2133600"/>
            <a:ext cx="1447800" cy="381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3657600" y="2421192"/>
            <a:ext cx="152400" cy="381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510548" y="3276600"/>
            <a:ext cx="152400" cy="381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780504" y="2133600"/>
            <a:ext cx="1371600" cy="584775"/>
          </a:xfrm>
          <a:prstGeom prst="rect">
            <a:avLst/>
          </a:prstGeom>
          <a:noFill/>
        </p:spPr>
        <p:txBody>
          <a:bodyPr wrap="square" rtlCol="0">
            <a:spAutoFit/>
          </a:bodyPr>
          <a:lstStyle/>
          <a:p>
            <a:r>
              <a:rPr lang="en-US" sz="1600" dirty="0" smtClean="0">
                <a:solidFill>
                  <a:srgbClr val="FF0000"/>
                </a:solidFill>
                <a:latin typeface="Arial" pitchFamily="34" charset="0"/>
                <a:cs typeface="Arial" pitchFamily="34" charset="0"/>
              </a:rPr>
              <a:t>Significant</a:t>
            </a:r>
          </a:p>
          <a:p>
            <a:r>
              <a:rPr lang="en-US" sz="1600" dirty="0" smtClean="0">
                <a:solidFill>
                  <a:srgbClr val="FF0000"/>
                </a:solidFill>
                <a:latin typeface="Arial" pitchFamily="34" charset="0"/>
                <a:cs typeface="Arial" pitchFamily="34" charset="0"/>
              </a:rPr>
              <a:t>difference</a:t>
            </a:r>
            <a:endParaRPr lang="en-US" sz="16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User Perception of Efficiency &amp; Effectiveness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29</a:t>
            </a:fld>
            <a:endParaRPr lang="en-US"/>
          </a:p>
        </p:txBody>
      </p:sp>
      <p:pic>
        <p:nvPicPr>
          <p:cNvPr id="6" name="Picture 2"/>
          <p:cNvPicPr>
            <a:picLocks noChangeAspect="1" noChangeArrowheads="1"/>
          </p:cNvPicPr>
          <p:nvPr/>
        </p:nvPicPr>
        <p:blipFill>
          <a:blip r:embed="rId3" cstate="print"/>
          <a:srcRect/>
          <a:stretch>
            <a:fillRect/>
          </a:stretch>
        </p:blipFill>
        <p:spPr bwMode="auto">
          <a:xfrm>
            <a:off x="685800" y="1504949"/>
            <a:ext cx="7620000" cy="5018697"/>
          </a:xfrm>
          <a:prstGeom prst="rect">
            <a:avLst/>
          </a:prstGeom>
          <a:noFill/>
          <a:ln w="9525">
            <a:noFill/>
            <a:miter lim="800000"/>
            <a:headEnd/>
            <a:tailEnd/>
          </a:ln>
        </p:spPr>
      </p:pic>
      <p:sp>
        <p:nvSpPr>
          <p:cNvPr id="7" name="Rectangle 6"/>
          <p:cNvSpPr/>
          <p:nvPr/>
        </p:nvSpPr>
        <p:spPr>
          <a:xfrm>
            <a:off x="6582696" y="2438400"/>
            <a:ext cx="1676400" cy="3657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7391400" y="2514600"/>
            <a:ext cx="152400" cy="381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7924800" y="3200400"/>
            <a:ext cx="152400" cy="381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010400" y="1752600"/>
            <a:ext cx="1371600" cy="707886"/>
          </a:xfrm>
          <a:prstGeom prst="rect">
            <a:avLst/>
          </a:prstGeom>
          <a:noFill/>
        </p:spPr>
        <p:txBody>
          <a:bodyPr wrap="square" rtlCol="0">
            <a:spAutoFit/>
          </a:bodyPr>
          <a:lstStyle/>
          <a:p>
            <a:r>
              <a:rPr lang="en-US" sz="2000" dirty="0" smtClean="0">
                <a:solidFill>
                  <a:srgbClr val="FF0000"/>
                </a:solidFill>
                <a:latin typeface="Arial" pitchFamily="34" charset="0"/>
                <a:cs typeface="Arial" pitchFamily="34" charset="0"/>
              </a:rPr>
              <a:t>Significant</a:t>
            </a:r>
          </a:p>
          <a:p>
            <a:r>
              <a:rPr lang="en-US" sz="2000" dirty="0" smtClean="0">
                <a:solidFill>
                  <a:srgbClr val="FF0000"/>
                </a:solidFill>
                <a:latin typeface="Arial" pitchFamily="34" charset="0"/>
                <a:cs typeface="Arial" pitchFamily="34" charset="0"/>
              </a:rPr>
              <a:t>difference</a:t>
            </a:r>
            <a:endParaRPr lang="en-US" sz="20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Hypotheses</a:t>
            </a:r>
          </a:p>
          <a:p>
            <a:r>
              <a:rPr lang="en-US" dirty="0" smtClean="0"/>
              <a:t>Experiment</a:t>
            </a:r>
          </a:p>
          <a:p>
            <a:r>
              <a:rPr lang="en-US" dirty="0" smtClean="0"/>
              <a:t>Results and Discussions</a:t>
            </a:r>
          </a:p>
          <a:p>
            <a:r>
              <a:rPr lang="en-US" dirty="0" smtClean="0"/>
              <a:t>Design Implications</a:t>
            </a:r>
          </a:p>
          <a:p>
            <a:r>
              <a:rPr lang="en-US" dirty="0" smtClean="0"/>
              <a:t>Conclusion and Future Work</a:t>
            </a:r>
          </a:p>
          <a:p>
            <a:endParaRPr lang="en-US" dirty="0"/>
          </a:p>
        </p:txBody>
      </p:sp>
      <p:sp>
        <p:nvSpPr>
          <p:cNvPr id="4" name="Slide Number Placeholder 3"/>
          <p:cNvSpPr>
            <a:spLocks noGrp="1"/>
          </p:cNvSpPr>
          <p:nvPr>
            <p:ph type="sldNum" sz="quarter" idx="12"/>
          </p:nvPr>
        </p:nvSpPr>
        <p:spPr/>
        <p:txBody>
          <a:bodyPr/>
          <a:lstStyle/>
          <a:p>
            <a:fld id="{42300977-AE75-49EA-9A99-EB62F75FE61C}" type="slidenum">
              <a:rPr lang="en-US" smtClean="0"/>
              <a:pPr/>
              <a:t>3</a:t>
            </a:fld>
            <a:endParaRPr lang="en-US"/>
          </a:p>
        </p:txBody>
      </p:sp>
      <p:sp>
        <p:nvSpPr>
          <p:cNvPr id="5" name="Footer Placeholder 4"/>
          <p:cNvSpPr>
            <a:spLocks noGrp="1"/>
          </p:cNvSpPr>
          <p:nvPr>
            <p:ph type="ftr" sz="quarter" idx="11"/>
          </p:nvPr>
        </p:nvSpPr>
        <p:spPr/>
        <p:txBody>
          <a:bodyPr/>
          <a:lstStyle/>
          <a:p>
            <a:r>
              <a:rPr lang="de-DE" smtClean="0"/>
              <a:t>ETD 2010, June 16-18, Austin, TX</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Significant Results</a:t>
            </a:r>
            <a:endParaRPr lang="en-US" dirty="0"/>
          </a:p>
        </p:txBody>
      </p:sp>
      <p:sp>
        <p:nvSpPr>
          <p:cNvPr id="3" name="Content Placeholder 2"/>
          <p:cNvSpPr>
            <a:spLocks noGrp="1"/>
          </p:cNvSpPr>
          <p:nvPr>
            <p:ph idx="1"/>
          </p:nvPr>
        </p:nvSpPr>
        <p:spPr/>
        <p:txBody>
          <a:bodyPr/>
          <a:lstStyle/>
          <a:p>
            <a:r>
              <a:rPr lang="en-US" dirty="0" smtClean="0"/>
              <a:t>Group average score for task 2, question 3:</a:t>
            </a:r>
          </a:p>
          <a:p>
            <a:pPr lvl="1"/>
            <a:r>
              <a:rPr lang="en-US" dirty="0" err="1" smtClean="0"/>
              <a:t>Gigapixel</a:t>
            </a:r>
            <a:r>
              <a:rPr lang="en-US" dirty="0" smtClean="0"/>
              <a:t> group &gt;&gt; Single Monitor group</a:t>
            </a:r>
          </a:p>
          <a:p>
            <a:pPr lvl="1"/>
            <a:r>
              <a:rPr lang="en-US" dirty="0" smtClean="0"/>
              <a:t>Partially confirming </a:t>
            </a:r>
            <a:r>
              <a:rPr lang="en-US" i="1" dirty="0" smtClean="0"/>
              <a:t>Hypothesis 3</a:t>
            </a:r>
          </a:p>
          <a:p>
            <a:pPr lvl="1"/>
            <a:endParaRPr lang="en-US" dirty="0" smtClean="0"/>
          </a:p>
          <a:p>
            <a:r>
              <a:rPr lang="en-US" dirty="0" smtClean="0"/>
              <a:t>User perception of effectiveness for task 2</a:t>
            </a:r>
          </a:p>
          <a:p>
            <a:pPr lvl="1"/>
            <a:r>
              <a:rPr lang="en-US" dirty="0" smtClean="0"/>
              <a:t>Paper on Table group &gt;&gt; Single Monitor group</a:t>
            </a:r>
          </a:p>
          <a:p>
            <a:pPr lvl="1"/>
            <a:r>
              <a:rPr lang="en-US" dirty="0" smtClean="0"/>
              <a:t>Partially confirming </a:t>
            </a:r>
            <a:r>
              <a:rPr lang="en-US" i="1" dirty="0" smtClean="0"/>
              <a:t>Hypothesis 4</a:t>
            </a:r>
          </a:p>
          <a:p>
            <a:pPr lvl="1"/>
            <a:endParaRPr lang="en-US" dirty="0" smtClean="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Behaviors</a:t>
            </a:r>
            <a:endParaRPr lang="en-US" dirty="0"/>
          </a:p>
        </p:txBody>
      </p:sp>
      <p:sp>
        <p:nvSpPr>
          <p:cNvPr id="3" name="Content Placeholder 2"/>
          <p:cNvSpPr>
            <a:spLocks noGrp="1"/>
          </p:cNvSpPr>
          <p:nvPr>
            <p:ph idx="1"/>
          </p:nvPr>
        </p:nvSpPr>
        <p:spPr>
          <a:xfrm>
            <a:off x="457200" y="1600200"/>
            <a:ext cx="8686800" cy="4709160"/>
          </a:xfrm>
        </p:spPr>
        <p:txBody>
          <a:bodyPr>
            <a:normAutofit/>
          </a:bodyPr>
          <a:lstStyle/>
          <a:p>
            <a:pPr>
              <a:buNone/>
            </a:pPr>
            <a:r>
              <a:rPr lang="en-US" dirty="0" smtClean="0"/>
              <a:t>Four common behaviors identified from observations and post-questionnaire analysis</a:t>
            </a:r>
          </a:p>
          <a:p>
            <a:endParaRPr lang="en-US" dirty="0" smtClean="0"/>
          </a:p>
          <a:p>
            <a:pPr marL="651510" indent="-514350">
              <a:buFont typeface="+mj-lt"/>
              <a:buAutoNum type="arabicPeriod"/>
            </a:pPr>
            <a:r>
              <a:rPr lang="en-US" dirty="0" smtClean="0"/>
              <a:t>Physical Navigation</a:t>
            </a:r>
          </a:p>
          <a:p>
            <a:pPr marL="651510" indent="-514350">
              <a:buFont typeface="+mj-lt"/>
              <a:buAutoNum type="arabicPeriod"/>
            </a:pPr>
            <a:r>
              <a:rPr lang="en-US" dirty="0" smtClean="0"/>
              <a:t>Reading and Page Switching Strategies</a:t>
            </a:r>
          </a:p>
          <a:p>
            <a:pPr marL="651510" indent="-514350">
              <a:buFont typeface="+mj-lt"/>
              <a:buAutoNum type="arabicPeriod"/>
            </a:pPr>
            <a:r>
              <a:rPr lang="en-US" dirty="0" smtClean="0"/>
              <a:t>Arrangement of Pages</a:t>
            </a:r>
          </a:p>
          <a:p>
            <a:pPr marL="651510" indent="-514350">
              <a:buFont typeface="+mj-lt"/>
              <a:buAutoNum type="arabicPeriod"/>
            </a:pPr>
            <a:r>
              <a:rPr lang="en-US" dirty="0" smtClean="0"/>
              <a:t>Comparing Pages</a:t>
            </a:r>
            <a:endParaRPr lang="en-US"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Implications</a:t>
            </a:r>
            <a:endParaRPr lang="en-US" dirty="0"/>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Hypotheses</a:t>
            </a:r>
          </a:p>
          <a:p>
            <a:r>
              <a:rPr lang="en-US" dirty="0" smtClean="0"/>
              <a:t>Experiment</a:t>
            </a:r>
          </a:p>
          <a:p>
            <a:r>
              <a:rPr lang="en-US" dirty="0" smtClean="0"/>
              <a:t>Results and Discussions</a:t>
            </a:r>
          </a:p>
          <a:p>
            <a:r>
              <a:rPr lang="en-US" dirty="0" smtClean="0"/>
              <a:t>Design Implications</a:t>
            </a:r>
          </a:p>
          <a:p>
            <a:pPr lvl="1"/>
            <a:r>
              <a:rPr lang="en-US" dirty="0" smtClean="0">
                <a:solidFill>
                  <a:srgbClr val="FFC000"/>
                </a:solidFill>
              </a:rPr>
              <a:t>Additional Features</a:t>
            </a:r>
          </a:p>
          <a:p>
            <a:r>
              <a:rPr lang="en-US" dirty="0" smtClean="0"/>
              <a:t>Conclusion and Future Works</a:t>
            </a:r>
          </a:p>
        </p:txBody>
      </p:sp>
      <p:sp>
        <p:nvSpPr>
          <p:cNvPr id="4" name="Slide Number Placeholder 3"/>
          <p:cNvSpPr>
            <a:spLocks noGrp="1"/>
          </p:cNvSpPr>
          <p:nvPr>
            <p:ph type="sldNum" sz="quarter" idx="12"/>
          </p:nvPr>
        </p:nvSpPr>
        <p:spPr/>
        <p:txBody>
          <a:bodyPr/>
          <a:lstStyle/>
          <a:p>
            <a:fld id="{42300977-AE75-49EA-9A99-EB62F75FE61C}" type="slidenum">
              <a:rPr lang="en-US" smtClean="0"/>
              <a:pPr/>
              <a:t>32</a:t>
            </a:fld>
            <a:endParaRPr lang="en-US"/>
          </a:p>
        </p:txBody>
      </p:sp>
      <p:sp>
        <p:nvSpPr>
          <p:cNvPr id="5" name="Footer Placeholder 4"/>
          <p:cNvSpPr>
            <a:spLocks noGrp="1"/>
          </p:cNvSpPr>
          <p:nvPr>
            <p:ph type="ftr" sz="quarter" idx="11"/>
          </p:nvPr>
        </p:nvSpPr>
        <p:spPr/>
        <p:txBody>
          <a:bodyPr/>
          <a:lstStyle/>
          <a:p>
            <a:r>
              <a:rPr lang="de-DE" smtClean="0"/>
              <a:t>ETD 2010, June 16-18, Austin, TX</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Features</a:t>
            </a:r>
            <a:endParaRPr lang="en-US" dirty="0"/>
          </a:p>
        </p:txBody>
      </p:sp>
      <p:sp>
        <p:nvSpPr>
          <p:cNvPr id="3" name="Content Placeholder 2"/>
          <p:cNvSpPr>
            <a:spLocks noGrp="1"/>
          </p:cNvSpPr>
          <p:nvPr>
            <p:ph idx="1"/>
          </p:nvPr>
        </p:nvSpPr>
        <p:spPr/>
        <p:txBody>
          <a:bodyPr/>
          <a:lstStyle/>
          <a:p>
            <a:r>
              <a:rPr lang="en-US" dirty="0" smtClean="0"/>
              <a:t>Annotation, searching, and highlighting</a:t>
            </a:r>
          </a:p>
          <a:p>
            <a:r>
              <a:rPr lang="en-US" dirty="0" smtClean="0"/>
              <a:t>Connecting related pages visually</a:t>
            </a:r>
          </a:p>
          <a:p>
            <a:r>
              <a:rPr lang="en-US" dirty="0" smtClean="0"/>
              <a:t>Changing page size</a:t>
            </a:r>
          </a:p>
          <a:p>
            <a:r>
              <a:rPr lang="en-US" dirty="0" smtClean="0"/>
              <a:t>Multiple document/reference support</a:t>
            </a:r>
          </a:p>
          <a:p>
            <a:r>
              <a:rPr lang="en-US" dirty="0" smtClean="0"/>
              <a:t>Supporting different page layouts</a:t>
            </a:r>
          </a:p>
          <a:p>
            <a:r>
              <a:rPr lang="en-US" dirty="0" smtClean="0"/>
              <a:t>Aligning pages with bezels</a:t>
            </a:r>
          </a:p>
          <a:p>
            <a:r>
              <a:rPr lang="en-US" dirty="0" smtClean="0"/>
              <a:t>Temporary move</a:t>
            </a:r>
            <a:endParaRPr lang="en-US"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33</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Future Works</a:t>
            </a:r>
            <a:endParaRPr lang="en-US" dirty="0"/>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Hypotheses</a:t>
            </a:r>
          </a:p>
          <a:p>
            <a:r>
              <a:rPr lang="en-US" dirty="0" smtClean="0"/>
              <a:t>Experiment</a:t>
            </a:r>
          </a:p>
          <a:p>
            <a:r>
              <a:rPr lang="en-US" dirty="0" smtClean="0"/>
              <a:t>Results and Discussions</a:t>
            </a:r>
          </a:p>
          <a:p>
            <a:r>
              <a:rPr lang="en-US" dirty="0" smtClean="0"/>
              <a:t>Design Implications</a:t>
            </a:r>
          </a:p>
          <a:p>
            <a:r>
              <a:rPr lang="en-US" dirty="0" smtClean="0"/>
              <a:t>Conclusion and Future Works</a:t>
            </a:r>
          </a:p>
          <a:p>
            <a:pPr lvl="1"/>
            <a:r>
              <a:rPr lang="en-US" dirty="0" smtClean="0">
                <a:solidFill>
                  <a:srgbClr val="FFC000"/>
                </a:solidFill>
              </a:rPr>
              <a:t>Summary</a:t>
            </a:r>
          </a:p>
          <a:p>
            <a:pPr lvl="1"/>
            <a:r>
              <a:rPr lang="en-US" dirty="0" smtClean="0">
                <a:solidFill>
                  <a:srgbClr val="FFC000"/>
                </a:solidFill>
              </a:rPr>
              <a:t>Future Plans</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42300977-AE75-49EA-9A99-EB62F75FE61C}" type="slidenum">
              <a:rPr lang="en-US" smtClean="0"/>
              <a:pPr/>
              <a:t>34</a:t>
            </a:fld>
            <a:endParaRPr lang="en-US"/>
          </a:p>
        </p:txBody>
      </p:sp>
      <p:sp>
        <p:nvSpPr>
          <p:cNvPr id="5" name="Footer Placeholder 4"/>
          <p:cNvSpPr>
            <a:spLocks noGrp="1"/>
          </p:cNvSpPr>
          <p:nvPr>
            <p:ph type="ftr" sz="quarter" idx="11"/>
          </p:nvPr>
        </p:nvSpPr>
        <p:spPr/>
        <p:txBody>
          <a:bodyPr/>
          <a:lstStyle/>
          <a:p>
            <a:r>
              <a:rPr lang="de-DE" smtClean="0"/>
              <a:t>ETD 2010, June 16-18, Austin, TX</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r>
              <a:rPr lang="en-US" smtClean="0"/>
              <a:t>(1/4)</a:t>
            </a:r>
            <a:endParaRPr lang="en-US" dirty="0"/>
          </a:p>
        </p:txBody>
      </p:sp>
      <p:sp>
        <p:nvSpPr>
          <p:cNvPr id="3" name="Content Placeholder 2"/>
          <p:cNvSpPr>
            <a:spLocks noGrp="1"/>
          </p:cNvSpPr>
          <p:nvPr>
            <p:ph idx="1"/>
          </p:nvPr>
        </p:nvSpPr>
        <p:spPr>
          <a:xfrm>
            <a:off x="457200" y="1600200"/>
            <a:ext cx="8382000" cy="4709160"/>
          </a:xfrm>
        </p:spPr>
        <p:txBody>
          <a:bodyPr>
            <a:normAutofit/>
          </a:bodyPr>
          <a:lstStyle/>
          <a:p>
            <a:r>
              <a:rPr lang="en-US" dirty="0" smtClean="0"/>
              <a:t>Hypotheses </a:t>
            </a:r>
            <a:r>
              <a:rPr lang="en-US" dirty="0" smtClean="0">
                <a:solidFill>
                  <a:srgbClr val="FFC000"/>
                </a:solidFill>
              </a:rPr>
              <a:t>1 </a:t>
            </a:r>
            <a:r>
              <a:rPr lang="en-US" dirty="0" smtClean="0"/>
              <a:t>and</a:t>
            </a:r>
            <a:r>
              <a:rPr lang="en-US" dirty="0" smtClean="0">
                <a:solidFill>
                  <a:srgbClr val="FFC000"/>
                </a:solidFill>
              </a:rPr>
              <a:t> 2</a:t>
            </a:r>
            <a:r>
              <a:rPr lang="en-US" dirty="0" smtClean="0"/>
              <a:t> have not been confirmed.</a:t>
            </a:r>
          </a:p>
          <a:p>
            <a:endParaRPr lang="en-US" dirty="0" smtClean="0"/>
          </a:p>
          <a:p>
            <a:r>
              <a:rPr lang="en-US" dirty="0" smtClean="0"/>
              <a:t>In general, compared to the other two groups, people in </a:t>
            </a:r>
            <a:r>
              <a:rPr lang="en-US" dirty="0" err="1" smtClean="0"/>
              <a:t>Gigapixel</a:t>
            </a:r>
            <a:r>
              <a:rPr lang="en-US" dirty="0" smtClean="0"/>
              <a:t> group could</a:t>
            </a:r>
          </a:p>
          <a:p>
            <a:pPr marL="971550" lvl="1" indent="-514350">
              <a:buFont typeface="+mj-lt"/>
              <a:buAutoNum type="arabicPeriod"/>
            </a:pPr>
            <a:r>
              <a:rPr lang="en-US" dirty="0" smtClean="0"/>
              <a:t>Summarize the document with better quality</a:t>
            </a:r>
          </a:p>
          <a:p>
            <a:pPr marL="971550" lvl="1" indent="-514350">
              <a:buFont typeface="+mj-lt"/>
              <a:buAutoNum type="arabicPeriod"/>
            </a:pPr>
            <a:r>
              <a:rPr lang="en-US" dirty="0" smtClean="0"/>
              <a:t>Find/compare information faster</a:t>
            </a:r>
          </a:p>
          <a:p>
            <a:pPr marL="651510" indent="-514350"/>
            <a:r>
              <a:rPr lang="en-US" dirty="0" smtClean="0"/>
              <a:t>But, we did </a:t>
            </a:r>
            <a:r>
              <a:rPr lang="en-US" dirty="0" smtClean="0">
                <a:solidFill>
                  <a:srgbClr val="FFC000"/>
                </a:solidFill>
              </a:rPr>
              <a:t>not find a statistically  significant effect</a:t>
            </a:r>
            <a:r>
              <a:rPr lang="en-US" dirty="0" smtClean="0"/>
              <a:t>.</a:t>
            </a:r>
          </a:p>
          <a:p>
            <a:pPr marL="971550" lvl="1" indent="-514350">
              <a:buNone/>
            </a:pPr>
            <a:endParaRPr lang="en-US" dirty="0" smtClean="0"/>
          </a:p>
          <a:p>
            <a:pPr marL="971550" lvl="1" indent="-514350">
              <a:buFont typeface="+mj-lt"/>
              <a:buAutoNum type="arabicPeriod"/>
            </a:pPr>
            <a:endParaRPr lang="en-US" dirty="0" smtClean="0"/>
          </a:p>
          <a:p>
            <a:pPr>
              <a:buNone/>
            </a:pPr>
            <a:endParaRPr lang="en-US" dirty="0" smtClean="0"/>
          </a:p>
          <a:p>
            <a:pPr lvl="1"/>
            <a:endParaRPr lang="en-US"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(2/4)</a:t>
            </a:r>
            <a:endParaRPr lang="en-US" dirty="0"/>
          </a:p>
        </p:txBody>
      </p:sp>
      <p:sp>
        <p:nvSpPr>
          <p:cNvPr id="3" name="Content Placeholder 2"/>
          <p:cNvSpPr>
            <a:spLocks noGrp="1"/>
          </p:cNvSpPr>
          <p:nvPr>
            <p:ph idx="1"/>
          </p:nvPr>
        </p:nvSpPr>
        <p:spPr>
          <a:xfrm>
            <a:off x="457200" y="1600200"/>
            <a:ext cx="8686800" cy="4709160"/>
          </a:xfrm>
        </p:spPr>
        <p:txBody>
          <a:bodyPr>
            <a:normAutofit/>
          </a:bodyPr>
          <a:lstStyle/>
          <a:p>
            <a:r>
              <a:rPr lang="en-US" dirty="0" smtClean="0"/>
              <a:t>Hypotheses </a:t>
            </a:r>
            <a:r>
              <a:rPr lang="en-US" dirty="0" smtClean="0">
                <a:solidFill>
                  <a:srgbClr val="FFC000"/>
                </a:solidFill>
              </a:rPr>
              <a:t>3</a:t>
            </a:r>
            <a:r>
              <a:rPr lang="en-US" dirty="0" smtClean="0"/>
              <a:t> have been partially confirmed.</a:t>
            </a:r>
          </a:p>
          <a:p>
            <a:endParaRPr lang="en-US" dirty="0" smtClean="0"/>
          </a:p>
          <a:p>
            <a:r>
              <a:rPr lang="en-US" dirty="0" smtClean="0"/>
              <a:t>A significant performance improvement by the </a:t>
            </a:r>
            <a:r>
              <a:rPr lang="en-US" dirty="0" err="1" smtClean="0"/>
              <a:t>Gigapixel</a:t>
            </a:r>
            <a:r>
              <a:rPr lang="en-US" dirty="0" smtClean="0"/>
              <a:t> group was found:</a:t>
            </a:r>
          </a:p>
          <a:p>
            <a:pPr lvl="1"/>
            <a:r>
              <a:rPr lang="en-US" dirty="0" smtClean="0"/>
              <a:t>Could answer more accurately </a:t>
            </a:r>
            <a:r>
              <a:rPr lang="en-US" dirty="0" smtClean="0">
                <a:solidFill>
                  <a:srgbClr val="FFC000"/>
                </a:solidFill>
              </a:rPr>
              <a:t>only for question 3 </a:t>
            </a:r>
            <a:r>
              <a:rPr lang="en-US" dirty="0" smtClean="0"/>
              <a:t>in task 2, which is to find similarities and differences  of two systems, compared to Single Monitor group.</a:t>
            </a:r>
          </a:p>
          <a:p>
            <a:pPr lvl="1"/>
            <a:endParaRPr lang="en-US"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(3/4)</a:t>
            </a:r>
            <a:endParaRPr lang="en-US" dirty="0"/>
          </a:p>
        </p:txBody>
      </p:sp>
      <p:sp>
        <p:nvSpPr>
          <p:cNvPr id="3" name="Content Placeholder 2"/>
          <p:cNvSpPr>
            <a:spLocks noGrp="1"/>
          </p:cNvSpPr>
          <p:nvPr>
            <p:ph idx="1"/>
          </p:nvPr>
        </p:nvSpPr>
        <p:spPr>
          <a:xfrm>
            <a:off x="457200" y="1600200"/>
            <a:ext cx="8686800" cy="4709160"/>
          </a:xfrm>
        </p:spPr>
        <p:txBody>
          <a:bodyPr>
            <a:normAutofit/>
          </a:bodyPr>
          <a:lstStyle/>
          <a:p>
            <a:r>
              <a:rPr lang="en-US" dirty="0" smtClean="0"/>
              <a:t>Hypotheses </a:t>
            </a:r>
            <a:r>
              <a:rPr lang="en-US" dirty="0" smtClean="0">
                <a:solidFill>
                  <a:srgbClr val="FFC000"/>
                </a:solidFill>
              </a:rPr>
              <a:t>4</a:t>
            </a:r>
            <a:r>
              <a:rPr lang="en-US" dirty="0" smtClean="0"/>
              <a:t> have been partially confirmed.</a:t>
            </a:r>
          </a:p>
          <a:p>
            <a:endParaRPr lang="en-US" dirty="0" smtClean="0"/>
          </a:p>
          <a:p>
            <a:r>
              <a:rPr lang="en-US" dirty="0" smtClean="0"/>
              <a:t>A significant performance improvement by the Paper on Table group was found:</a:t>
            </a:r>
          </a:p>
          <a:p>
            <a:pPr lvl="1"/>
            <a:r>
              <a:rPr lang="en-US" dirty="0" smtClean="0"/>
              <a:t>Paper on Table group’s perception of their performance effectiveness for task 2 was significantly higher than that of Single Monitor group.</a:t>
            </a:r>
          </a:p>
          <a:p>
            <a:pPr lvl="1"/>
            <a:r>
              <a:rPr lang="en-US" dirty="0" smtClean="0"/>
              <a:t>But, the perceptions of efficiency for task 1,2 and effectiveness for task 1 were </a:t>
            </a:r>
            <a:r>
              <a:rPr lang="en-US" dirty="0" smtClean="0">
                <a:solidFill>
                  <a:srgbClr val="FFC000"/>
                </a:solidFill>
              </a:rPr>
              <a:t>not found to be significant</a:t>
            </a:r>
            <a:r>
              <a:rPr lang="en-US" dirty="0" smtClean="0"/>
              <a:t>.</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(4/4)</a:t>
            </a:r>
            <a:endParaRPr lang="en-US" dirty="0"/>
          </a:p>
        </p:txBody>
      </p:sp>
      <p:sp>
        <p:nvSpPr>
          <p:cNvPr id="3" name="Content Placeholder 2"/>
          <p:cNvSpPr>
            <a:spLocks noGrp="1"/>
          </p:cNvSpPr>
          <p:nvPr>
            <p:ph idx="1"/>
          </p:nvPr>
        </p:nvSpPr>
        <p:spPr>
          <a:xfrm>
            <a:off x="457200" y="1600200"/>
            <a:ext cx="8686800" cy="4709160"/>
          </a:xfrm>
        </p:spPr>
        <p:txBody>
          <a:bodyPr>
            <a:normAutofit/>
          </a:bodyPr>
          <a:lstStyle/>
          <a:p>
            <a:r>
              <a:rPr lang="en-US" dirty="0" smtClean="0"/>
              <a:t>Large field of view and physical navigation helped people recognize the structure of the thesis and quickly navigate it to re-find information. </a:t>
            </a:r>
          </a:p>
          <a:p>
            <a:r>
              <a:rPr lang="en-US" dirty="0" smtClean="0"/>
              <a:t>Physically navigating to nearby pages is almost instantaneous (eye glance, head rotation); scanning multiple pages or comparing 2 pages is faster. </a:t>
            </a:r>
          </a:p>
          <a:p>
            <a:pPr lvl="1"/>
            <a:endParaRPr lang="en-US"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a:xfrm>
            <a:off x="457200" y="1600200"/>
            <a:ext cx="8001000" cy="4709160"/>
          </a:xfrm>
        </p:spPr>
        <p:txBody>
          <a:bodyPr/>
          <a:lstStyle/>
          <a:p>
            <a:r>
              <a:rPr lang="en-US" dirty="0" smtClean="0"/>
              <a:t>Incorporate </a:t>
            </a:r>
            <a:r>
              <a:rPr lang="en-US" dirty="0" smtClean="0">
                <a:solidFill>
                  <a:srgbClr val="FFC000"/>
                </a:solidFill>
              </a:rPr>
              <a:t>new features </a:t>
            </a:r>
            <a:r>
              <a:rPr lang="en-US" dirty="0" smtClean="0"/>
              <a:t>from Design Implications section</a:t>
            </a:r>
          </a:p>
          <a:p>
            <a:r>
              <a:rPr lang="en-US" dirty="0" smtClean="0"/>
              <a:t>Study </a:t>
            </a:r>
            <a:r>
              <a:rPr lang="en-US" dirty="0" smtClean="0">
                <a:solidFill>
                  <a:srgbClr val="FFC000"/>
                </a:solidFill>
              </a:rPr>
              <a:t>collaborative work </a:t>
            </a:r>
            <a:r>
              <a:rPr lang="en-US" dirty="0" smtClean="0"/>
              <a:t>using </a:t>
            </a:r>
            <a:r>
              <a:rPr lang="en-US" dirty="0" err="1" smtClean="0"/>
              <a:t>Gigapixel</a:t>
            </a:r>
            <a:endParaRPr lang="en-US" dirty="0" smtClean="0"/>
          </a:p>
          <a:p>
            <a:pPr lvl="1"/>
            <a:r>
              <a:rPr lang="en-US" dirty="0" smtClean="0"/>
              <a:t>E.g., Two people review scholarly publication together on a </a:t>
            </a:r>
            <a:r>
              <a:rPr lang="en-US" dirty="0" err="1" smtClean="0"/>
              <a:t>Gigapixel</a:t>
            </a:r>
            <a:endParaRPr lang="en-US" dirty="0" smtClean="0"/>
          </a:p>
          <a:p>
            <a:r>
              <a:rPr lang="en-US" dirty="0" smtClean="0"/>
              <a:t>Use many </a:t>
            </a:r>
            <a:r>
              <a:rPr lang="en-US" dirty="0" smtClean="0">
                <a:solidFill>
                  <a:srgbClr val="FFC000"/>
                </a:solidFill>
              </a:rPr>
              <a:t>more participants</a:t>
            </a:r>
          </a:p>
          <a:p>
            <a:endParaRPr lang="en-US"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Introduction</a:t>
            </a:r>
          </a:p>
          <a:p>
            <a:pPr lvl="1"/>
            <a:r>
              <a:rPr lang="en-US" dirty="0" smtClean="0">
                <a:solidFill>
                  <a:srgbClr val="FFC000"/>
                </a:solidFill>
              </a:rPr>
              <a:t>Problem</a:t>
            </a:r>
          </a:p>
          <a:p>
            <a:pPr lvl="1"/>
            <a:r>
              <a:rPr lang="en-US" dirty="0" smtClean="0">
                <a:solidFill>
                  <a:srgbClr val="FFC000"/>
                </a:solidFill>
              </a:rPr>
              <a:t>Research Questions</a:t>
            </a:r>
          </a:p>
          <a:p>
            <a:pPr lvl="1"/>
            <a:r>
              <a:rPr lang="en-US" dirty="0" smtClean="0">
                <a:solidFill>
                  <a:srgbClr val="FFC000"/>
                </a:solidFill>
              </a:rPr>
              <a:t>Large High-Resolution Display</a:t>
            </a:r>
          </a:p>
          <a:p>
            <a:r>
              <a:rPr lang="en-US" dirty="0" smtClean="0"/>
              <a:t>Hypotheses</a:t>
            </a:r>
          </a:p>
          <a:p>
            <a:r>
              <a:rPr lang="en-US" dirty="0" smtClean="0"/>
              <a:t>Experiment</a:t>
            </a:r>
          </a:p>
          <a:p>
            <a:r>
              <a:rPr lang="en-US" dirty="0" smtClean="0"/>
              <a:t>Results and Discussions</a:t>
            </a:r>
          </a:p>
          <a:p>
            <a:r>
              <a:rPr lang="en-US" dirty="0" smtClean="0"/>
              <a:t>Design Implications</a:t>
            </a:r>
          </a:p>
          <a:p>
            <a:r>
              <a:rPr lang="en-US" dirty="0" smtClean="0"/>
              <a:t>Conclusion and Future Work</a:t>
            </a:r>
          </a:p>
          <a:p>
            <a:endParaRPr lang="en-US" dirty="0"/>
          </a:p>
        </p:txBody>
      </p:sp>
      <p:sp>
        <p:nvSpPr>
          <p:cNvPr id="4" name="Slide Number Placeholder 3"/>
          <p:cNvSpPr>
            <a:spLocks noGrp="1"/>
          </p:cNvSpPr>
          <p:nvPr>
            <p:ph type="sldNum" sz="quarter" idx="12"/>
          </p:nvPr>
        </p:nvSpPr>
        <p:spPr/>
        <p:txBody>
          <a:bodyPr/>
          <a:lstStyle/>
          <a:p>
            <a:fld id="{42300977-AE75-49EA-9A99-EB62F75FE61C}" type="slidenum">
              <a:rPr lang="en-US" smtClean="0"/>
              <a:pPr/>
              <a:t>4</a:t>
            </a:fld>
            <a:endParaRPr lang="en-US"/>
          </a:p>
        </p:txBody>
      </p:sp>
      <p:sp>
        <p:nvSpPr>
          <p:cNvPr id="5" name="Footer Placeholder 4"/>
          <p:cNvSpPr>
            <a:spLocks noGrp="1"/>
          </p:cNvSpPr>
          <p:nvPr>
            <p:ph type="ftr" sz="quarter" idx="11"/>
          </p:nvPr>
        </p:nvSpPr>
        <p:spPr/>
        <p:txBody>
          <a:bodyPr/>
          <a:lstStyle/>
          <a:p>
            <a:r>
              <a:rPr lang="de-DE" smtClean="0"/>
              <a:t>ETD 2010, June 16-18, Austin, TX</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2286000"/>
            <a:ext cx="3505200" cy="2209800"/>
          </a:xfrm>
        </p:spPr>
        <p:txBody>
          <a:bodyPr>
            <a:normAutofit fontScale="92500" lnSpcReduction="10000"/>
          </a:bodyPr>
          <a:lstStyle/>
          <a:p>
            <a:pPr>
              <a:buNone/>
            </a:pPr>
            <a:r>
              <a:rPr lang="en-US" sz="4800" dirty="0" smtClean="0"/>
              <a:t>Thank you!</a:t>
            </a:r>
          </a:p>
          <a:p>
            <a:pPr>
              <a:buNone/>
            </a:pPr>
            <a:endParaRPr lang="en-US" sz="4800" dirty="0" smtClean="0"/>
          </a:p>
          <a:p>
            <a:pPr>
              <a:buNone/>
            </a:pPr>
            <a:r>
              <a:rPr lang="en-US" sz="4800" dirty="0" smtClean="0"/>
              <a:t>Questions?</a:t>
            </a:r>
            <a:endParaRPr lang="en-US" sz="4800"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40</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lstStyle/>
          <a:p>
            <a:r>
              <a:rPr lang="en-US" dirty="0" smtClean="0"/>
              <a:t>Comprehending long documents (e.g., ETDs) :</a:t>
            </a:r>
          </a:p>
          <a:p>
            <a:pPr lvl="1"/>
            <a:r>
              <a:rPr lang="en-US" dirty="0" smtClean="0"/>
              <a:t>Is time-consuming</a:t>
            </a:r>
          </a:p>
          <a:p>
            <a:pPr lvl="1"/>
            <a:r>
              <a:rPr lang="en-US" dirty="0" smtClean="0"/>
              <a:t>Requires a massive amount  of cognitive resources</a:t>
            </a:r>
          </a:p>
          <a:p>
            <a:pPr lvl="1"/>
            <a:endParaRPr lang="en-US" dirty="0" smtClean="0"/>
          </a:p>
          <a:p>
            <a:r>
              <a:rPr lang="en-US" dirty="0" smtClean="0"/>
              <a:t>Define ‘comprehension’ in this study:</a:t>
            </a:r>
          </a:p>
          <a:p>
            <a:pPr marL="1042416" lvl="1" indent="-457200">
              <a:buFont typeface="+mj-lt"/>
              <a:buAutoNum type="arabicParenR"/>
            </a:pPr>
            <a:r>
              <a:rPr lang="en-US" dirty="0" smtClean="0"/>
              <a:t>Seeing the forest : understand overall content</a:t>
            </a:r>
          </a:p>
          <a:p>
            <a:pPr marL="1042416" lvl="1" indent="-457200">
              <a:buFont typeface="+mj-lt"/>
              <a:buAutoNum type="arabicParenR"/>
            </a:pPr>
            <a:r>
              <a:rPr lang="en-US" dirty="0" smtClean="0"/>
              <a:t>Seeing the trees: find/re-find/compare/contrast information detail in the content</a:t>
            </a:r>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 1</a:t>
            </a:r>
            <a:endParaRPr lang="en-US" dirty="0"/>
          </a:p>
        </p:txBody>
      </p:sp>
      <p:sp>
        <p:nvSpPr>
          <p:cNvPr id="3" name="Content Placeholder 2"/>
          <p:cNvSpPr>
            <a:spLocks noGrp="1"/>
          </p:cNvSpPr>
          <p:nvPr>
            <p:ph idx="1"/>
          </p:nvPr>
        </p:nvSpPr>
        <p:spPr/>
        <p:txBody>
          <a:bodyPr/>
          <a:lstStyle/>
          <a:p>
            <a:pPr marL="651510" indent="-514350"/>
            <a:r>
              <a:rPr lang="en-US" dirty="0" smtClean="0"/>
              <a:t>Does viewing all the pages of a long document on an LHRD improve users’ </a:t>
            </a:r>
            <a:r>
              <a:rPr lang="en-US" dirty="0" smtClean="0">
                <a:solidFill>
                  <a:srgbClr val="FFC000"/>
                </a:solidFill>
              </a:rPr>
              <a:t>overall understanding</a:t>
            </a:r>
            <a:r>
              <a:rPr lang="en-US" dirty="0" smtClean="0"/>
              <a:t> of the content?</a:t>
            </a:r>
            <a:endParaRPr lang="en-US"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 2</a:t>
            </a:r>
            <a:endParaRPr lang="en-US" dirty="0"/>
          </a:p>
        </p:txBody>
      </p:sp>
      <p:sp>
        <p:nvSpPr>
          <p:cNvPr id="3" name="Content Placeholder 2"/>
          <p:cNvSpPr>
            <a:spLocks noGrp="1"/>
          </p:cNvSpPr>
          <p:nvPr>
            <p:ph idx="1"/>
          </p:nvPr>
        </p:nvSpPr>
        <p:spPr/>
        <p:txBody>
          <a:bodyPr/>
          <a:lstStyle/>
          <a:p>
            <a:pPr marL="651510" indent="-514350"/>
            <a:r>
              <a:rPr lang="en-US" dirty="0" smtClean="0"/>
              <a:t>Does viewing all the pages of a long document on an LHRD improve users’ </a:t>
            </a:r>
            <a:r>
              <a:rPr lang="en-US" dirty="0" smtClean="0">
                <a:solidFill>
                  <a:srgbClr val="FFC000"/>
                </a:solidFill>
              </a:rPr>
              <a:t>information finding and comparisons</a:t>
            </a:r>
            <a:r>
              <a:rPr lang="en-US" dirty="0" smtClean="0"/>
              <a:t>?</a:t>
            </a:r>
            <a:endParaRPr lang="en-US"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 3</a:t>
            </a:r>
            <a:endParaRPr lang="en-US" dirty="0"/>
          </a:p>
        </p:txBody>
      </p:sp>
      <p:sp>
        <p:nvSpPr>
          <p:cNvPr id="3" name="Content Placeholder 2"/>
          <p:cNvSpPr>
            <a:spLocks noGrp="1"/>
          </p:cNvSpPr>
          <p:nvPr>
            <p:ph idx="1"/>
          </p:nvPr>
        </p:nvSpPr>
        <p:spPr/>
        <p:txBody>
          <a:bodyPr/>
          <a:lstStyle/>
          <a:p>
            <a:pPr marL="651510" indent="-514350"/>
            <a:r>
              <a:rPr lang="en-US" dirty="0" smtClean="0"/>
              <a:t>Does viewing all the pages of a long document on an LHRD provide a better </a:t>
            </a:r>
            <a:r>
              <a:rPr lang="en-US" dirty="0" smtClean="0">
                <a:solidFill>
                  <a:srgbClr val="FFC000"/>
                </a:solidFill>
              </a:rPr>
              <a:t>user experience</a:t>
            </a:r>
            <a:r>
              <a:rPr lang="en-US" dirty="0" smtClean="0"/>
              <a:t>?</a:t>
            </a:r>
            <a:endParaRPr lang="en-US"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Large High-Resolution Displays (LHRD)</a:t>
            </a:r>
            <a:endParaRPr lang="en-US" dirty="0"/>
          </a:p>
        </p:txBody>
      </p:sp>
      <p:sp>
        <p:nvSpPr>
          <p:cNvPr id="4" name="Footer Placeholder 3"/>
          <p:cNvSpPr>
            <a:spLocks noGrp="1"/>
          </p:cNvSpPr>
          <p:nvPr>
            <p:ph type="ftr" sz="quarter" idx="11"/>
          </p:nvPr>
        </p:nvSpPr>
        <p:spPr/>
        <p:txBody>
          <a:bodyPr/>
          <a:lstStyle/>
          <a:p>
            <a:r>
              <a:rPr lang="de-DE" smtClean="0"/>
              <a:t>ETD 2010, June 16-18, Austin, TX</a:t>
            </a:r>
            <a:endParaRPr lang="en-US"/>
          </a:p>
        </p:txBody>
      </p:sp>
      <p:sp>
        <p:nvSpPr>
          <p:cNvPr id="5" name="Slide Number Placeholder 4"/>
          <p:cNvSpPr>
            <a:spLocks noGrp="1"/>
          </p:cNvSpPr>
          <p:nvPr>
            <p:ph type="sldNum" sz="quarter" idx="12"/>
          </p:nvPr>
        </p:nvSpPr>
        <p:spPr/>
        <p:txBody>
          <a:bodyPr/>
          <a:lstStyle/>
          <a:p>
            <a:fld id="{42300977-AE75-49EA-9A99-EB62F75FE61C}" type="slidenum">
              <a:rPr lang="en-US" smtClean="0"/>
              <a:pPr/>
              <a:t>9</a:t>
            </a:fld>
            <a:endParaRPr lang="en-US"/>
          </a:p>
        </p:txBody>
      </p:sp>
      <p:pic>
        <p:nvPicPr>
          <p:cNvPr id="1026" name="Picture 2" descr="C:\Users\seungwon\Documents\My Dropbox\ETD gigapixel\Data Collected\Pictures\participant-3-Gigapixel\IMG_2467.JPG"/>
          <p:cNvPicPr>
            <a:picLocks noGrp="1" noChangeAspect="1" noChangeArrowheads="1"/>
          </p:cNvPicPr>
          <p:nvPr>
            <p:ph idx="1"/>
          </p:nvPr>
        </p:nvPicPr>
        <p:blipFill>
          <a:blip r:embed="rId3" cstate="print"/>
          <a:srcRect/>
          <a:stretch>
            <a:fillRect/>
          </a:stretch>
        </p:blipFill>
        <p:spPr bwMode="auto">
          <a:xfrm>
            <a:off x="1432983" y="1600200"/>
            <a:ext cx="6278033" cy="470852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7369</TotalTime>
  <Words>4868</Words>
  <Application>Microsoft Office PowerPoint</Application>
  <PresentationFormat>On-screen Show (4:3)</PresentationFormat>
  <Paragraphs>478</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Apex</vt:lpstr>
      <vt:lpstr>The Effect of Presenting Long Documents with Large High-Resolution Displays on Comprehension of Content and User Experience </vt:lpstr>
      <vt:lpstr>Acknowledgements</vt:lpstr>
      <vt:lpstr>Overview</vt:lpstr>
      <vt:lpstr>Introduction</vt:lpstr>
      <vt:lpstr>Problem</vt:lpstr>
      <vt:lpstr>Research Question 1</vt:lpstr>
      <vt:lpstr>Research Question 2</vt:lpstr>
      <vt:lpstr>Research Question 3</vt:lpstr>
      <vt:lpstr>Large High-Resolution Displays (LHRD)</vt:lpstr>
      <vt:lpstr>Hypotheses</vt:lpstr>
      <vt:lpstr>Hypothesis 1</vt:lpstr>
      <vt:lpstr>Hypothesis 2</vt:lpstr>
      <vt:lpstr>Hypothesis 3</vt:lpstr>
      <vt:lpstr>Hypothesis 4</vt:lpstr>
      <vt:lpstr>Experiment</vt:lpstr>
      <vt:lpstr>Participants (1/2)</vt:lpstr>
      <vt:lpstr>Participants (2/2)</vt:lpstr>
      <vt:lpstr>Gigapixel Experiment Video</vt:lpstr>
      <vt:lpstr>Experimental Setting</vt:lpstr>
      <vt:lpstr>Gigapixel</vt:lpstr>
      <vt:lpstr>Paper on Table</vt:lpstr>
      <vt:lpstr>Single Monitor</vt:lpstr>
      <vt:lpstr>Gigapixel ETD Viewer</vt:lpstr>
      <vt:lpstr>Tasks and Procedure</vt:lpstr>
      <vt:lpstr>Results and Discussions</vt:lpstr>
      <vt:lpstr>Group Average Time of  Task 1&amp;2</vt:lpstr>
      <vt:lpstr>Group Average Score of  Task 1&amp;2</vt:lpstr>
      <vt:lpstr>Group Average Score of Questions in Task 2</vt:lpstr>
      <vt:lpstr>User Perception of Efficiency &amp; Effectiveness</vt:lpstr>
      <vt:lpstr>List of Significant Results</vt:lpstr>
      <vt:lpstr>User Behaviors</vt:lpstr>
      <vt:lpstr>Design Implications</vt:lpstr>
      <vt:lpstr>Additional Features</vt:lpstr>
      <vt:lpstr>Conclusion and Future Works</vt:lpstr>
      <vt:lpstr>Summary (1/4)</vt:lpstr>
      <vt:lpstr>Summary (2/4)</vt:lpstr>
      <vt:lpstr>Summary (3/4)</vt:lpstr>
      <vt:lpstr>Summary (4/4)</vt:lpstr>
      <vt:lpstr>Future Plans</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Seungwon Yang</dc:creator>
  <cp:lastModifiedBy>FOX</cp:lastModifiedBy>
  <cp:revision>128</cp:revision>
  <dcterms:created xsi:type="dcterms:W3CDTF">2010-06-03T08:36:21Z</dcterms:created>
  <dcterms:modified xsi:type="dcterms:W3CDTF">2010-06-16T16:14:11Z</dcterms:modified>
</cp:coreProperties>
</file>