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327" r:id="rId4"/>
    <p:sldId id="312" r:id="rId5"/>
    <p:sldId id="319" r:id="rId6"/>
    <p:sldId id="322" r:id="rId7"/>
    <p:sldId id="315" r:id="rId8"/>
    <p:sldId id="321" r:id="rId9"/>
    <p:sldId id="328" r:id="rId10"/>
    <p:sldId id="32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2" autoAdjust="0"/>
    <p:restoredTop sz="80606" autoAdjust="0"/>
  </p:normalViewPr>
  <p:slideViewPr>
    <p:cSldViewPr>
      <p:cViewPr>
        <p:scale>
          <a:sx n="100" d="100"/>
          <a:sy n="100" d="100"/>
        </p:scale>
        <p:origin x="-194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176" y="-8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499C32F-D367-7544-A982-67BE719C4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6A76927-1573-6549-9CCE-39950811B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2E3A3-D932-954F-87E6-3E8689726AE8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Virginia Tech and the NDLTD</a:t>
            </a: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will help you jump start your ETD initiative. We provide open source ETD-db, software for processing ETDs from Student submissions through Approval and access. </a:t>
            </a:r>
            <a:r>
              <a:rPr lang="en-US" sz="1400" dirty="0" smtClean="0">
                <a:latin typeface="Times New Roman" pitchFamily="-65" charset="0"/>
              </a:rPr>
              <a:t>It is available </a:t>
            </a:r>
            <a:r>
              <a:rPr lang="en-US" sz="1400" b="1" dirty="0" smtClean="0">
                <a:latin typeface="Times New Roman" pitchFamily="-65" charset="0"/>
              </a:rPr>
              <a:t>FREE </a:t>
            </a:r>
            <a:r>
              <a:rPr lang="en-US" sz="1400" dirty="0" smtClean="0">
                <a:latin typeface="Times New Roman" pitchFamily="-65" charset="0"/>
              </a:rPr>
              <a:t>of charge to members of NDLTD. </a:t>
            </a:r>
          </a:p>
          <a:p>
            <a:pPr eaLnBrk="1" hangingPunct="1"/>
            <a:endParaRPr lang="en-US" baseline="0" dirty="0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baseline="0" dirty="0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CaR: Collaboratory &amp; Repository</a:t>
            </a:r>
          </a:p>
          <a:p>
            <a:endParaRPr lang="en-US" sz="80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Collaboratory (plus repository) is VT Grad School Dean Karen DePauw’s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particular</a:t>
            </a:r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interest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and has the support of VP for Research Bob Walters and VP for IT,  Erv </a:t>
            </a:r>
            <a:r>
              <a:rPr lang="en-US" sz="8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Blythe.Grad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School Associate Dean and faculty in Computer Science, Maneul Perez-Quinones is working on this and incorporating his interests in having adaptable data for visualizations.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76927-1573-6549-9CCE-39950811B4B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0B0E2-1B52-0A4D-8679-4D88094460E6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institution could become part of the ETD Preservation Network, whether you use ETD-db or another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0F15D-2978-8B4B-AD6A-00B011CC9E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BEF0D-554C-E94B-A4B0-4BFACAF4E067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4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ETD-db is run by the library. ETDs are submitted to the DLA/library server.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EE150-8F24-4A44-9B37-F15D812725A4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5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D4BC7-87BF-9443-8088-2C54DF852415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6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8C459-03F1-0E4E-9573-5967F3A62AD4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7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This is what it looks like after the ETD was submitted and approved.</a:t>
            </a:r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CEBD4-91DD-9B41-8185-AEAC1BC1C971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8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Features such</a:t>
            </a: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as open source and </a:t>
            </a:r>
            <a:r>
              <a:rPr lang="en-US" dirty="0" smtClean="0">
                <a:latin typeface="Times New Roman" pitchFamily="-65" charset="0"/>
              </a:rPr>
              <a:t>OAI harvestable metadata</a:t>
            </a: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won’t change.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Next slide for design info about new and improved ETD-db</a:t>
            </a:r>
            <a:endParaRPr lang="en-US" dirty="0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At 12:19 PM -0400 6/10/10, Sung </a:t>
            </a:r>
            <a:r>
              <a:rPr lang="en-US" sz="1400" baseline="0" dirty="0" err="1" smtClean="0">
                <a:latin typeface="Times"/>
                <a:ea typeface="Cambria"/>
              </a:rPr>
              <a:t>Hee</a:t>
            </a:r>
            <a:r>
              <a:rPr lang="en-US" sz="1400" baseline="0" dirty="0" smtClean="0">
                <a:latin typeface="Times"/>
                <a:ea typeface="Cambria"/>
              </a:rPr>
              <a:t> Park wrote: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Dear Dr. Fox,</a:t>
            </a:r>
          </a:p>
          <a:p>
            <a:pPr marR="0" algn="l" rtl="0"/>
            <a:endParaRPr lang="en-US" sz="1400" baseline="0" dirty="0" smtClean="0">
              <a:latin typeface="Times"/>
              <a:ea typeface="Cambria"/>
            </a:endParaRP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 just summarized current efforts for ETD-db system redesign in a single slide.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Paul already mentioned about most portion of the current steps.</a:t>
            </a:r>
          </a:p>
          <a:p>
            <a:pPr marR="0" algn="l" rtl="0"/>
            <a:endParaRPr lang="en-US" sz="1400" baseline="0" dirty="0" smtClean="0">
              <a:latin typeface="Times"/>
              <a:ea typeface="Cambria"/>
            </a:endParaRP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 am reviewing current ETD -db work flows, analyzing source codes to preserve current requirements.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And, Paul and I interviewed ETD-db system users for collecting current and new requirements.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 am writing the system requirements using </a:t>
            </a:r>
            <a:r>
              <a:rPr lang="en-US" sz="1400" baseline="0" dirty="0" err="1" smtClean="0">
                <a:latin typeface="Times"/>
                <a:ea typeface="Cambria"/>
              </a:rPr>
              <a:t>UML(Unified</a:t>
            </a:r>
            <a:r>
              <a:rPr lang="en-US" sz="1400" baseline="0" dirty="0" smtClean="0">
                <a:latin typeface="Times"/>
                <a:ea typeface="Cambria"/>
              </a:rPr>
              <a:t> Modeling Language) &amp; Rational Rose diagrams.</a:t>
            </a:r>
          </a:p>
          <a:p>
            <a:pPr marR="0" algn="l" rtl="0"/>
            <a:endParaRPr lang="en-US" sz="1400" baseline="0" dirty="0" smtClean="0">
              <a:latin typeface="Times"/>
              <a:ea typeface="Cambria"/>
            </a:endParaRP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In parallel, I am investigating several candidates to implement the improved ETD-db system.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 am rewriting a pilot system in Ruby on Rails, an agile web development technology, which is expected to help manage and upgrade the system.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 am still investigating other digital library applications (e.g., DSpace, D-Net, CONTENTdm), mostly with project reports which applied each application to a ETD repository.</a:t>
            </a:r>
          </a:p>
          <a:p>
            <a:pPr marR="0" algn="l" rtl="0"/>
            <a:endParaRPr lang="en-US" sz="1400" baseline="0" dirty="0" smtClean="0">
              <a:latin typeface="Times"/>
              <a:ea typeface="Cambria"/>
            </a:endParaRP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Short-term goals are to write up a requirement specification for a redesigned ETD-db system and build a pilot </a:t>
            </a:r>
            <a:r>
              <a:rPr lang="en-US" sz="1400" baseline="0" dirty="0" err="1" smtClean="0">
                <a:latin typeface="Times"/>
                <a:ea typeface="Cambria"/>
              </a:rPr>
              <a:t>sysetm</a:t>
            </a:r>
            <a:r>
              <a:rPr lang="en-US" sz="1400" baseline="0" dirty="0" smtClean="0">
                <a:latin typeface="Times"/>
                <a:ea typeface="Cambria"/>
              </a:rPr>
              <a:t> in Ruby on Rails.</a:t>
            </a:r>
          </a:p>
          <a:p>
            <a:pPr marR="0" algn="l" rtl="0"/>
            <a:endParaRPr lang="en-US" sz="1400" baseline="0" dirty="0" smtClean="0">
              <a:latin typeface="Times"/>
              <a:ea typeface="Cambria"/>
            </a:endParaRP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If you need more detail, please let me know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76927-1573-6549-9CCE-39950811B4B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0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0" y="175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6693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3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D84883-2B37-4646-8425-17EA29D8E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6455-CDBE-6A4C-BF13-A3331F9F0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8DEC4-4EB3-574A-8CED-92A1D95A0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CBDD-2236-AD40-AD12-06BD37676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E911D-4925-F245-8692-8B13091A0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BC133-FD50-274E-9F63-BD9724442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F080-0066-3540-AA5D-7C6B0F614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58EB-AB6F-954E-B144-A8053DB29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881A3-1B62-C349-BB2D-D34467ABD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ED90E-137D-4D40-8F65-E9A9DD904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8BCF-74D0-3742-9299-BE4DC0817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7FDD-9CF7-2B4F-82BA-012AEB306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65892" name="Freeform 4"/>
              <p:cNvSpPr>
                <a:spLocks/>
              </p:cNvSpPr>
              <p:nvPr/>
            </p:nvSpPr>
            <p:spPr bwMode="ltGray">
              <a:xfrm rot="-5400000">
                <a:off x="2547" y="-993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3" name="Freeform 5"/>
              <p:cNvSpPr>
                <a:spLocks/>
              </p:cNvSpPr>
              <p:nvPr/>
            </p:nvSpPr>
            <p:spPr bwMode="ltGray">
              <a:xfrm rot="-5400000">
                <a:off x="1310" y="167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4" name="Freeform 6"/>
              <p:cNvSpPr>
                <a:spLocks/>
              </p:cNvSpPr>
              <p:nvPr/>
            </p:nvSpPr>
            <p:spPr bwMode="ltGray">
              <a:xfrm rot="-5400000">
                <a:off x="973" y="1669"/>
                <a:ext cx="624" cy="4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5" name="Freeform 7"/>
              <p:cNvSpPr>
                <a:spLocks/>
              </p:cNvSpPr>
              <p:nvPr/>
            </p:nvSpPr>
            <p:spPr bwMode="ltGray">
              <a:xfrm rot="-5400000">
                <a:off x="-66" y="1753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6" name="Freeform 8"/>
              <p:cNvSpPr>
                <a:spLocks/>
              </p:cNvSpPr>
              <p:nvPr/>
            </p:nvSpPr>
            <p:spPr bwMode="ltGray">
              <a:xfrm rot="-5400000">
                <a:off x="651" y="1734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7" name="Freeform 9"/>
              <p:cNvSpPr>
                <a:spLocks/>
              </p:cNvSpPr>
              <p:nvPr/>
            </p:nvSpPr>
            <p:spPr bwMode="ltGray">
              <a:xfrm rot="-5400000">
                <a:off x="432" y="1701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8" name="Freeform 10"/>
              <p:cNvSpPr>
                <a:spLocks/>
              </p:cNvSpPr>
              <p:nvPr/>
            </p:nvSpPr>
            <p:spPr bwMode="ltGray">
              <a:xfrm rot="-5400000">
                <a:off x="143" y="1727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9" name="Freeform 11"/>
              <p:cNvSpPr>
                <a:spLocks/>
              </p:cNvSpPr>
              <p:nvPr/>
            </p:nvSpPr>
            <p:spPr bwMode="ltGray">
              <a:xfrm rot="-5400000">
                <a:off x="3197" y="1655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0" name="Freeform 12"/>
              <p:cNvSpPr>
                <a:spLocks/>
              </p:cNvSpPr>
              <p:nvPr/>
            </p:nvSpPr>
            <p:spPr bwMode="ltGray">
              <a:xfrm rot="-5400000">
                <a:off x="2870" y="165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1" name="Freeform 13"/>
              <p:cNvSpPr>
                <a:spLocks/>
              </p:cNvSpPr>
              <p:nvPr/>
            </p:nvSpPr>
            <p:spPr bwMode="ltGray">
              <a:xfrm rot="-5400000">
                <a:off x="1823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2" name="Freeform 14"/>
              <p:cNvSpPr>
                <a:spLocks/>
              </p:cNvSpPr>
              <p:nvPr/>
            </p:nvSpPr>
            <p:spPr bwMode="ltGray">
              <a:xfrm rot="-5400000">
                <a:off x="2540" y="1724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3" name="Freeform 15"/>
              <p:cNvSpPr>
                <a:spLocks/>
              </p:cNvSpPr>
              <p:nvPr/>
            </p:nvSpPr>
            <p:spPr bwMode="ltGray">
              <a:xfrm rot="-5400000">
                <a:off x="2323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4" name="Freeform 16"/>
              <p:cNvSpPr>
                <a:spLocks/>
              </p:cNvSpPr>
              <p:nvPr/>
            </p:nvSpPr>
            <p:spPr bwMode="ltGray">
              <a:xfrm rot="-5400000">
                <a:off x="2030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5" name="Freeform 17"/>
              <p:cNvSpPr>
                <a:spLocks/>
              </p:cNvSpPr>
              <p:nvPr/>
            </p:nvSpPr>
            <p:spPr bwMode="ltGray">
              <a:xfrm rot="-5400000">
                <a:off x="4066" y="166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6" name="Freeform 18"/>
              <p:cNvSpPr>
                <a:spLocks/>
              </p:cNvSpPr>
              <p:nvPr/>
            </p:nvSpPr>
            <p:spPr bwMode="ltGray">
              <a:xfrm rot="-5400000">
                <a:off x="3717" y="1663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7" name="Freeform 19"/>
              <p:cNvSpPr>
                <a:spLocks/>
              </p:cNvSpPr>
              <p:nvPr/>
            </p:nvSpPr>
            <p:spPr bwMode="ltGray">
              <a:xfrm rot="-5400000">
                <a:off x="4564" y="174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8" name="Freeform 20"/>
              <p:cNvSpPr>
                <a:spLocks/>
              </p:cNvSpPr>
              <p:nvPr/>
            </p:nvSpPr>
            <p:spPr bwMode="ltGray">
              <a:xfrm>
                <a:off x="5469" y="1557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9" name="Freeform 21"/>
              <p:cNvSpPr>
                <a:spLocks/>
              </p:cNvSpPr>
              <p:nvPr/>
            </p:nvSpPr>
            <p:spPr bwMode="ltGray">
              <a:xfrm rot="-5400000">
                <a:off x="5072" y="168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10" name="Freeform 22"/>
              <p:cNvSpPr>
                <a:spLocks/>
              </p:cNvSpPr>
              <p:nvPr/>
            </p:nvSpPr>
            <p:spPr bwMode="ltGray">
              <a:xfrm rot="-5400000">
                <a:off x="4783" y="171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6591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5912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91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591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591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2AB8108-7010-A74B-9C8C-591141C99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-65" charset="2"/>
        <a:buChar char="n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686800" cy="19812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ETD-db: Today, Tomorrow, </a:t>
            </a:r>
            <a:br>
              <a:rPr lang="en-US" sz="4000" dirty="0" smtClean="0"/>
            </a:br>
            <a:r>
              <a:rPr lang="en-US" sz="4000" dirty="0" smtClean="0"/>
              <a:t>and the Future CaR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962400"/>
            <a:ext cx="7620000" cy="1676400"/>
          </a:xfrm>
        </p:spPr>
        <p:txBody>
          <a:bodyPr/>
          <a:lstStyle/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Edward A. Fox </a:t>
            </a:r>
            <a:r>
              <a:rPr lang="en-US" sz="2000" dirty="0" smtClean="0">
                <a:latin typeface="Times New Roman" pitchFamily="-65" charset="0"/>
              </a:rPr>
              <a:t>(fox@vt.edu) and </a:t>
            </a:r>
            <a:r>
              <a:rPr lang="en-US" sz="2000" dirty="0" smtClean="0">
                <a:latin typeface="Times New Roman" pitchFamily="-65" charset="0"/>
              </a:rPr>
              <a:t>Gail </a:t>
            </a:r>
            <a:r>
              <a:rPr lang="en-US" sz="2000" dirty="0" smtClean="0">
                <a:latin typeface="Times New Roman" pitchFamily="-65" charset="0"/>
              </a:rPr>
              <a:t>McMillan (gailmac@vt.edu)</a:t>
            </a:r>
            <a:endParaRPr lang="en-US" sz="2000" dirty="0" smtClean="0">
              <a:latin typeface="Times New Roman" pitchFamily="-65" charset="0"/>
            </a:endParaRP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Virginia </a:t>
            </a:r>
            <a:r>
              <a:rPr lang="en-US" sz="2000" dirty="0" smtClean="0">
                <a:latin typeface="Times New Roman" pitchFamily="-65" charset="0"/>
              </a:rPr>
              <a:t>Tech, Blacksburg, VA 24061 USA</a:t>
            </a:r>
            <a:endParaRPr lang="en-US" sz="2000" dirty="0" smtClean="0">
              <a:latin typeface="Times New Roman" pitchFamily="-65" charset="0"/>
            </a:endParaRPr>
          </a:p>
          <a:p>
            <a:pPr algn="ctr" eaLnBrk="1" hangingPunct="1">
              <a:buFont typeface="Wingdings" pitchFamily="-65" charset="2"/>
              <a:buNone/>
            </a:pPr>
            <a:endParaRPr lang="en-US" sz="2000" dirty="0" smtClean="0">
              <a:latin typeface="Times New Roman" pitchFamily="-65" charset="0"/>
            </a:endParaRP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ETDs for Rookies Workshop </a:t>
            </a:r>
            <a:r>
              <a:rPr lang="en-US" sz="2000" dirty="0" smtClean="0">
                <a:latin typeface="Times New Roman" pitchFamily="-65" charset="0"/>
              </a:rPr>
              <a:t>@ ETD 2010</a:t>
            </a: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University of Texas at </a:t>
            </a:r>
            <a:r>
              <a:rPr lang="en-US" sz="2000" dirty="0" smtClean="0">
                <a:latin typeface="Times New Roman" pitchFamily="-65" charset="0"/>
              </a:rPr>
              <a:t>Austin, June 16, 2010</a:t>
            </a:r>
          </a:p>
          <a:p>
            <a:pPr algn="ctr" eaLnBrk="1" hangingPunct="1">
              <a:buFont typeface="Wingdings" pitchFamily="-65" charset="2"/>
              <a:buNone/>
            </a:pPr>
            <a:endParaRPr lang="en-US" sz="2000" dirty="0" smtClean="0">
              <a:latin typeface="Times New Roman" pitchFamily="-65" charset="0"/>
            </a:endParaRP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Acknowledgments: Sung </a:t>
            </a:r>
            <a:r>
              <a:rPr lang="en-US" sz="2000" dirty="0" err="1" smtClean="0">
                <a:latin typeface="Times New Roman" pitchFamily="-65" charset="0"/>
              </a:rPr>
              <a:t>Hee</a:t>
            </a:r>
            <a:r>
              <a:rPr lang="en-US" sz="2000" dirty="0" smtClean="0">
                <a:latin typeface="Times New Roman" pitchFamily="-65" charset="0"/>
              </a:rPr>
              <a:t> Park, Paul Mather</a:t>
            </a:r>
            <a:endParaRPr lang="en-US" sz="2400" dirty="0" smtClean="0">
              <a:latin typeface="Times New Roman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Future CaR:</a:t>
            </a:r>
            <a:br>
              <a:rPr lang="en-US" sz="4000" dirty="0" smtClean="0"/>
            </a:br>
            <a:r>
              <a:rPr lang="en-US" sz="4000" dirty="0" smtClean="0"/>
              <a:t>Collaboratory &amp; Repository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173163" y="16764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Develop an ETD within this system</a:t>
            </a:r>
          </a:p>
          <a:p>
            <a:pPr lvl="1"/>
            <a:r>
              <a:rPr lang="en-US" sz="3200" dirty="0" smtClean="0">
                <a:latin typeface="+mj-lt"/>
              </a:rPr>
              <a:t>Author controls access</a:t>
            </a:r>
          </a:p>
          <a:p>
            <a:pPr lvl="1"/>
            <a:r>
              <a:rPr lang="en-US" sz="3200" dirty="0" smtClean="0">
                <a:latin typeface="+mj-lt"/>
              </a:rPr>
              <a:t>Standards are more easily enforced</a:t>
            </a:r>
          </a:p>
          <a:p>
            <a:pPr lvl="1"/>
            <a:r>
              <a:rPr lang="en-US" sz="3200" dirty="0" smtClean="0">
                <a:latin typeface="+mj-lt"/>
              </a:rPr>
              <a:t>Processing functions continue</a:t>
            </a:r>
          </a:p>
          <a:p>
            <a:pPr lvl="1"/>
            <a:r>
              <a:rPr lang="en-US" sz="3200" dirty="0" smtClean="0">
                <a:latin typeface="+mj-lt"/>
              </a:rPr>
              <a:t>More reusable data </a:t>
            </a:r>
          </a:p>
          <a:p>
            <a:r>
              <a:rPr lang="en-US" sz="3600" dirty="0" smtClean="0">
                <a:latin typeface="+mj-lt"/>
              </a:rPr>
              <a:t>Updates: http://scholar.lib.vt.edu/theses</a:t>
            </a:r>
          </a:p>
          <a:p>
            <a:r>
              <a:rPr lang="en-US" sz="3600" dirty="0" smtClean="0">
                <a:latin typeface="+mj-lt"/>
              </a:rPr>
              <a:t>Email: ETD-db@scholar.lib.vt.edu</a:t>
            </a:r>
          </a:p>
          <a:p>
            <a:endParaRPr lang="en-US" dirty="0" smtClean="0">
              <a:latin typeface="Times New Roman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About ETD-db from VT/NDTLD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543800" cy="4419600"/>
          </a:xfrm>
        </p:spPr>
        <p:txBody>
          <a:bodyPr/>
          <a:lstStyle/>
          <a:p>
            <a:pPr marL="349250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Today</a:t>
            </a:r>
          </a:p>
          <a:p>
            <a:pPr marL="749300" lvl="1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HTML pages, Perl scripts interact with MySQL database</a:t>
            </a:r>
          </a:p>
          <a:p>
            <a:pPr marL="349250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Tomorrow</a:t>
            </a:r>
          </a:p>
          <a:p>
            <a:pPr marL="749300" lvl="1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Ruby on Rails open source Web applications</a:t>
            </a:r>
          </a:p>
          <a:p>
            <a:pPr marL="349250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Future option</a:t>
            </a:r>
          </a:p>
          <a:p>
            <a:pPr marL="749300" lvl="1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VT IT CaR (Collaboratory and Repository)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ETD-dbFlowDiagramWithMetaArchive 1.ai"/>
          <p:cNvPicPr>
            <a:picLocks noGrp="1" noChangeAspect="1"/>
          </p:cNvPicPr>
          <p:nvPr>
            <p:ph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-39189" r="-39189"/>
              <a:stretch>
                <a:fillRect/>
              </a:stretch>
            </p:blipFill>
          </mc:Choice>
          <mc:Fallback>
            <p:blipFill>
              <a:blip r:embed="rId4"/>
              <a:srcRect l="-39189" r="-39189"/>
              <a:stretch>
                <a:fillRect/>
              </a:stretch>
            </p:blipFill>
          </mc:Fallback>
        </mc:AlternateContent>
        <p:spPr>
          <a:xfrm>
            <a:off x="-210064" y="-304800"/>
            <a:ext cx="10503244" cy="76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ETD-db: Student Authors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Login with university PID, password 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Metadata 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Derived from university records (e.g., Banner and Plan of Study) (new)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Entered by authors (e.g., copyright, keywords)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Set access level for the ETD 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Worldwide (open) access (all eventually)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Restricted access (host university community-only temporarily)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Embargoed access (inaccessible to everybody temporarily)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Faculty: online approval (new)</a:t>
            </a:r>
          </a:p>
          <a:p>
            <a:pPr eaLnBrk="1" hangingPunct="1">
              <a:lnSpc>
                <a:spcPct val="85000"/>
              </a:lnSpc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970838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ETD-db: Graduate School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</a:rPr>
              <a:t>Processes submitted ETDs 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stored on ETD-db server</a:t>
            </a:r>
          </a:p>
          <a:p>
            <a:pPr eaLnBrk="1" hangingPunct="1"/>
            <a:r>
              <a:rPr lang="en-US" dirty="0" smtClean="0">
                <a:latin typeface="Times New Roman" pitchFamily="-65" charset="0"/>
              </a:rPr>
              <a:t>Graduate School personnel login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Access list of submitted ETDs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Email with authors as needed (tracked)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Approve ETDs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970838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ETD-db: Graduate School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</a:rPr>
              <a:t>Approving an ETD automatically generates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Emails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</a:rPr>
              <a:t>Notifications to author and committee w/URL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</a:rPr>
              <a:t>Notification to UMI/ProQuest, includes author, title, institution, URL 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List of ETDs for Library Cataloging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Access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</a:rPr>
              <a:t>Author selected 1 of 3 levels: public, university-only, no one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Automatically available to the public after temporary period of restricted access expires (new)</a:t>
            </a:r>
            <a:endParaRPr lang="en-US" dirty="0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DsampleH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923" y="0"/>
            <a:ext cx="61041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970838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ETD-db software is free to NDLTD</a:t>
            </a:r>
            <a:br>
              <a:rPr lang="en-US" sz="3600" dirty="0" smtClean="0"/>
            </a:br>
            <a:r>
              <a:rPr lang="en-US" sz="3600" dirty="0" smtClean="0">
                <a:latin typeface="Times New Roman" pitchFamily="-65" charset="0"/>
              </a:rPr>
              <a:t>http://scholar.lib.vt.edu/ETD-db</a:t>
            </a:r>
            <a:endParaRPr lang="en-US" sz="36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</a:rPr>
              <a:t>Today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ETD database: workflow, processing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ETD server: provides access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Cataloging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Backups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Preservation</a:t>
            </a:r>
          </a:p>
          <a:p>
            <a:pPr eaLnBrk="1" hangingPunct="1"/>
            <a:r>
              <a:rPr lang="en-US" dirty="0" smtClean="0">
                <a:latin typeface="Times New Roman" pitchFamily="-65" charset="0"/>
              </a:rPr>
              <a:t>Tomorrow: New and improved ETD-db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Current Efforts for ETD-db Redesign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Collect requirements</a:t>
            </a:r>
          </a:p>
          <a:p>
            <a:pPr lvl="1"/>
            <a:r>
              <a:rPr lang="en-US" sz="2000" dirty="0" smtClean="0">
                <a:latin typeface="+mj-lt"/>
              </a:rPr>
              <a:t>Reviewing current ETD workflows</a:t>
            </a:r>
          </a:p>
          <a:p>
            <a:pPr lvl="1"/>
            <a:r>
              <a:rPr lang="en-US" sz="2000" dirty="0" smtClean="0">
                <a:latin typeface="+mj-lt"/>
              </a:rPr>
              <a:t>Interviewing  Users (e.g., reviewers, administrators)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charset="2"/>
              <a:buChar char="■"/>
            </a:pPr>
            <a:r>
              <a:rPr lang="en-US" sz="2400" dirty="0" smtClean="0">
                <a:latin typeface="+mj-lt"/>
              </a:rPr>
              <a:t>Investigating candidates</a:t>
            </a:r>
          </a:p>
          <a:p>
            <a:pPr lvl="1"/>
            <a:r>
              <a:rPr lang="en-US" sz="2000" dirty="0" smtClean="0">
                <a:latin typeface="+mj-lt"/>
              </a:rPr>
              <a:t>Rewriting a pilot system in Ruby on Rails</a:t>
            </a:r>
          </a:p>
          <a:p>
            <a:pPr lvl="2"/>
            <a:r>
              <a:rPr lang="en-US" sz="1800" dirty="0" smtClean="0">
                <a:latin typeface="+mj-lt"/>
              </a:rPr>
              <a:t>Using Agile Web Development Technology</a:t>
            </a:r>
          </a:p>
          <a:p>
            <a:pPr lvl="1"/>
            <a:r>
              <a:rPr lang="en-US" sz="2000" dirty="0" smtClean="0">
                <a:latin typeface="+mj-lt"/>
              </a:rPr>
              <a:t>DSpace</a:t>
            </a:r>
          </a:p>
          <a:p>
            <a:pPr lvl="2"/>
            <a:r>
              <a:rPr lang="en-US" sz="1800" dirty="0" smtClean="0">
                <a:latin typeface="+mj-lt"/>
              </a:rPr>
              <a:t>Commonly used institutional repository</a:t>
            </a:r>
          </a:p>
          <a:p>
            <a:pPr lvl="1"/>
            <a:r>
              <a:rPr lang="en-US" sz="2000" dirty="0" smtClean="0">
                <a:latin typeface="+mj-lt"/>
              </a:rPr>
              <a:t>CONTENTdm</a:t>
            </a:r>
          </a:p>
          <a:p>
            <a:pPr lvl="2"/>
            <a:r>
              <a:rPr lang="en-US" sz="1800" dirty="0" smtClean="0">
                <a:latin typeface="+mj-lt"/>
              </a:rPr>
              <a:t>Supported by OCLC (Online Computer Library Center)</a:t>
            </a:r>
          </a:p>
          <a:p>
            <a:pPr lvl="1"/>
            <a:r>
              <a:rPr lang="en-US" sz="2000" dirty="0" smtClean="0">
                <a:latin typeface="+mj-lt"/>
              </a:rPr>
              <a:t>D-Net</a:t>
            </a:r>
          </a:p>
          <a:p>
            <a:pPr lvl="2"/>
            <a:r>
              <a:rPr lang="en-US" sz="1800" dirty="0" smtClean="0">
                <a:latin typeface="+mj-lt"/>
              </a:rPr>
              <a:t>Important outcome from the DRIVER (Digital Repository Infrastructure Vision for European Research) project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GailsHD:Applications:Microsoft Office 2004:Templates:Presentations:Designs:Dad's Tie</Template>
  <TotalTime>3587</TotalTime>
  <Words>763</Words>
  <Application>Microsoft Office PowerPoint</Application>
  <PresentationFormat>On-screen Show (4:3)</PresentationFormat>
  <Paragraphs>107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Dad's Tie</vt:lpstr>
      <vt:lpstr>ETD-db: Today, Tomorrow,  and the Future CaR</vt:lpstr>
      <vt:lpstr>About ETD-db from VT/NDTLD</vt:lpstr>
      <vt:lpstr>Slide 3</vt:lpstr>
      <vt:lpstr>ETD-db: Student Authors</vt:lpstr>
      <vt:lpstr>ETD-db: Graduate School</vt:lpstr>
      <vt:lpstr>ETD-db: Graduate School</vt:lpstr>
      <vt:lpstr>Slide 7</vt:lpstr>
      <vt:lpstr>ETD-db software is free to NDLTD http://scholar.lib.vt.edu/ETD-db</vt:lpstr>
      <vt:lpstr>Current Efforts for ETD-db Redesign</vt:lpstr>
      <vt:lpstr>Future CaR: Collaboratory &amp; Repository</vt:lpstr>
    </vt:vector>
  </TitlesOfParts>
  <Company>DLA Virginia Tech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ETD-db: Workflow,the Short Story</dc:title>
  <dc:creator>Gail McMillan, Shvetha Soundararajan</dc:creator>
  <cp:lastModifiedBy>FOX</cp:lastModifiedBy>
  <cp:revision>62</cp:revision>
  <cp:lastPrinted>2010-06-10T22:17:37Z</cp:lastPrinted>
  <dcterms:created xsi:type="dcterms:W3CDTF">2010-06-10T21:51:11Z</dcterms:created>
  <dcterms:modified xsi:type="dcterms:W3CDTF">2010-06-16T08:21:11Z</dcterms:modified>
</cp:coreProperties>
</file>