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80"/>
  </p:notesMasterIdLst>
  <p:handoutMasterIdLst>
    <p:handoutMasterId r:id="rId81"/>
  </p:handoutMasterIdLst>
  <p:sldIdLst>
    <p:sldId id="648" r:id="rId2"/>
    <p:sldId id="1235" r:id="rId3"/>
    <p:sldId id="1265" r:id="rId4"/>
    <p:sldId id="1266" r:id="rId5"/>
    <p:sldId id="1186" r:id="rId6"/>
    <p:sldId id="716" r:id="rId7"/>
    <p:sldId id="714" r:id="rId8"/>
    <p:sldId id="726" r:id="rId9"/>
    <p:sldId id="719" r:id="rId10"/>
    <p:sldId id="720" r:id="rId11"/>
    <p:sldId id="904" r:id="rId12"/>
    <p:sldId id="1260" r:id="rId13"/>
    <p:sldId id="717" r:id="rId14"/>
    <p:sldId id="718" r:id="rId15"/>
    <p:sldId id="1273" r:id="rId16"/>
    <p:sldId id="971" r:id="rId17"/>
    <p:sldId id="852" r:id="rId18"/>
    <p:sldId id="1268" r:id="rId19"/>
    <p:sldId id="1269" r:id="rId20"/>
    <p:sldId id="1270" r:id="rId21"/>
    <p:sldId id="1271" r:id="rId22"/>
    <p:sldId id="1272" r:id="rId23"/>
    <p:sldId id="1242" r:id="rId24"/>
    <p:sldId id="1262" r:id="rId25"/>
    <p:sldId id="1263" r:id="rId26"/>
    <p:sldId id="1264" r:id="rId27"/>
    <p:sldId id="1249" r:id="rId28"/>
    <p:sldId id="1250" r:id="rId29"/>
    <p:sldId id="1251" r:id="rId30"/>
    <p:sldId id="1252" r:id="rId31"/>
    <p:sldId id="1253" r:id="rId32"/>
    <p:sldId id="1237" r:id="rId33"/>
    <p:sldId id="1228" r:id="rId34"/>
    <p:sldId id="1247" r:id="rId35"/>
    <p:sldId id="1248" r:id="rId36"/>
    <p:sldId id="699" r:id="rId37"/>
    <p:sldId id="700" r:id="rId38"/>
    <p:sldId id="698" r:id="rId39"/>
    <p:sldId id="697" r:id="rId40"/>
    <p:sldId id="666" r:id="rId41"/>
    <p:sldId id="684" r:id="rId42"/>
    <p:sldId id="694" r:id="rId43"/>
    <p:sldId id="685" r:id="rId44"/>
    <p:sldId id="688" r:id="rId45"/>
    <p:sldId id="464" r:id="rId46"/>
    <p:sldId id="913" r:id="rId47"/>
    <p:sldId id="914" r:id="rId48"/>
    <p:sldId id="409" r:id="rId49"/>
    <p:sldId id="1244" r:id="rId50"/>
    <p:sldId id="916" r:id="rId51"/>
    <p:sldId id="1261" r:id="rId52"/>
    <p:sldId id="399" r:id="rId53"/>
    <p:sldId id="403" r:id="rId54"/>
    <p:sldId id="404" r:id="rId55"/>
    <p:sldId id="930" r:id="rId56"/>
    <p:sldId id="918" r:id="rId57"/>
    <p:sldId id="461" r:id="rId58"/>
    <p:sldId id="1191" r:id="rId59"/>
    <p:sldId id="1239" r:id="rId60"/>
    <p:sldId id="1202" r:id="rId61"/>
    <p:sldId id="1212" r:id="rId62"/>
    <p:sldId id="1219" r:id="rId63"/>
    <p:sldId id="1221" r:id="rId64"/>
    <p:sldId id="1246" r:id="rId65"/>
    <p:sldId id="1161" r:id="rId66"/>
    <p:sldId id="1258" r:id="rId67"/>
    <p:sldId id="1163" r:id="rId68"/>
    <p:sldId id="1256" r:id="rId69"/>
    <p:sldId id="1254" r:id="rId70"/>
    <p:sldId id="1274" r:id="rId71"/>
    <p:sldId id="1267" r:id="rId72"/>
    <p:sldId id="459" r:id="rId73"/>
    <p:sldId id="885" r:id="rId74"/>
    <p:sldId id="888" r:id="rId75"/>
    <p:sldId id="469" r:id="rId76"/>
    <p:sldId id="424" r:id="rId77"/>
    <p:sldId id="1241" r:id="rId78"/>
    <p:sldId id="667" r:id="rId79"/>
  </p:sldIdLst>
  <p:sldSz cx="9144000" cy="6858000" type="screen4x3"/>
  <p:notesSz cx="9296400" cy="70104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133" d="100"/>
          <a:sy n="133" d="100"/>
        </p:scale>
        <p:origin x="-185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96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b="0">
                <a:latin typeface="Times New Roman" pitchFamily="18" charset="0"/>
              </a:defRPr>
            </a:lvl1pPr>
          </a:lstStyle>
          <a:p>
            <a:pPr>
              <a:defRPr/>
            </a:pPr>
            <a:endParaRPr lang="en-US"/>
          </a:p>
        </p:txBody>
      </p:sp>
      <p:sp>
        <p:nvSpPr>
          <p:cNvPr id="57347" name="Rectangle 3"/>
          <p:cNvSpPr>
            <a:spLocks noGrp="1" noChangeArrowheads="1"/>
          </p:cNvSpPr>
          <p:nvPr>
            <p:ph type="dt" sz="quarter" idx="1"/>
          </p:nvPr>
        </p:nvSpPr>
        <p:spPr bwMode="auto">
          <a:xfrm>
            <a:off x="5268913" y="0"/>
            <a:ext cx="4027487"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b="0">
                <a:latin typeface="Times New Roman" pitchFamily="18" charset="0"/>
              </a:defRPr>
            </a:lvl1pPr>
          </a:lstStyle>
          <a:p>
            <a:pPr>
              <a:defRPr/>
            </a:pPr>
            <a:endParaRPr lang="en-US"/>
          </a:p>
        </p:txBody>
      </p:sp>
      <p:sp>
        <p:nvSpPr>
          <p:cNvPr id="57348" name="Rectangle 4"/>
          <p:cNvSpPr>
            <a:spLocks noGrp="1" noChangeArrowheads="1"/>
          </p:cNvSpPr>
          <p:nvPr>
            <p:ph type="ftr" sz="quarter" idx="2"/>
          </p:nvPr>
        </p:nvSpPr>
        <p:spPr bwMode="auto">
          <a:xfrm>
            <a:off x="0" y="6659563"/>
            <a:ext cx="4029075"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b="0">
                <a:latin typeface="Times New Roman" pitchFamily="18" charset="0"/>
              </a:defRPr>
            </a:lvl1pPr>
          </a:lstStyle>
          <a:p>
            <a:pPr>
              <a:defRPr/>
            </a:pPr>
            <a:endParaRPr lang="en-US"/>
          </a:p>
        </p:txBody>
      </p:sp>
      <p:sp>
        <p:nvSpPr>
          <p:cNvPr id="57349" name="Rectangle 5"/>
          <p:cNvSpPr>
            <a:spLocks noGrp="1" noChangeArrowheads="1"/>
          </p:cNvSpPr>
          <p:nvPr>
            <p:ph type="sldNum" sz="quarter" idx="3"/>
          </p:nvPr>
        </p:nvSpPr>
        <p:spPr bwMode="auto">
          <a:xfrm>
            <a:off x="5268913" y="6659563"/>
            <a:ext cx="4027487"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b="0">
                <a:latin typeface="Times New Roman" pitchFamily="18" charset="0"/>
              </a:defRPr>
            </a:lvl1pPr>
          </a:lstStyle>
          <a:p>
            <a:pPr>
              <a:defRPr/>
            </a:pPr>
            <a:fld id="{6884BFE5-1AA1-4BBA-9BCB-54C70D01414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132099"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7750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132101" name="Rectangle 5"/>
          <p:cNvSpPr>
            <a:spLocks noGrp="1" noChangeArrowheads="1"/>
          </p:cNvSpPr>
          <p:nvPr>
            <p:ph type="body" sz="quarter" idx="3"/>
          </p:nvPr>
        </p:nvSpPr>
        <p:spPr bwMode="auto">
          <a:xfrm>
            <a:off x="930275" y="3330575"/>
            <a:ext cx="7437438" cy="3154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2102"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132103"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F2A24E7C-2BE1-4CB7-A144-A9542C648D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4820EAF7-48C2-4896-8347-1DA6D154588E}" type="slidenum">
              <a:rPr lang="en-US" smtClean="0"/>
              <a:pPr/>
              <a:t>1</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noFill/>
        </p:spPr>
        <p:txBody>
          <a:bodyPr/>
          <a:lstStyle/>
          <a:p>
            <a:fld id="{6B87E435-AC00-4526-A19D-0B5E3345D4BB}" type="slidenum">
              <a:rPr lang="en-US" smtClean="0"/>
              <a:pPr/>
              <a:t>12</a:t>
            </a:fld>
            <a:endParaRPr lang="en-US" smtClean="0"/>
          </a:p>
        </p:txBody>
      </p:sp>
      <p:sp>
        <p:nvSpPr>
          <p:cNvPr id="514051" name="Rectangle 2"/>
          <p:cNvSpPr>
            <a:spLocks noGrp="1" noRot="1" noChangeAspect="1" noChangeArrowheads="1" noTextEdit="1"/>
          </p:cNvSpPr>
          <p:nvPr>
            <p:ph type="sldImg"/>
          </p:nvPr>
        </p:nvSpPr>
        <p:spPr>
          <a:ln/>
        </p:spPr>
      </p:sp>
      <p:sp>
        <p:nvSpPr>
          <p:cNvPr id="514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DB95ED81-35AD-4701-83A0-2D1FED1B12F6}" type="slidenum">
              <a:rPr lang="en-US" smtClean="0"/>
              <a:pPr/>
              <a:t>13</a:t>
            </a:fld>
            <a:endParaRPr lang="en-US" smtClean="0"/>
          </a:p>
        </p:txBody>
      </p:sp>
      <p:sp>
        <p:nvSpPr>
          <p:cNvPr id="307203" name="Rectangle 2"/>
          <p:cNvSpPr>
            <a:spLocks noGrp="1" noRot="1" noChangeAspect="1" noChangeArrowheads="1" noTextEdit="1"/>
          </p:cNvSpPr>
          <p:nvPr>
            <p:ph type="sldImg"/>
          </p:nvPr>
        </p:nvSpPr>
        <p:spPr>
          <a:xfrm>
            <a:off x="2901950" y="530225"/>
            <a:ext cx="3492500" cy="2619375"/>
          </a:xfrm>
          <a:ln/>
        </p:spPr>
      </p:sp>
      <p:sp>
        <p:nvSpPr>
          <p:cNvPr id="307204" name="Rectangle 3"/>
          <p:cNvSpPr>
            <a:spLocks noGrp="1" noChangeArrowheads="1"/>
          </p:cNvSpPr>
          <p:nvPr>
            <p:ph type="body" idx="1"/>
          </p:nvPr>
        </p:nvSpPr>
        <p:spPr>
          <a:xfrm>
            <a:off x="1238250" y="3330575"/>
            <a:ext cx="6819900" cy="3154363"/>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5A0C013D-C478-4C49-8E54-F285EEE1BE6D}" type="slidenum">
              <a:rPr lang="en-US" smtClean="0"/>
              <a:pPr/>
              <a:t>14</a:t>
            </a:fld>
            <a:endParaRPr lang="en-US" smtClean="0"/>
          </a:p>
        </p:txBody>
      </p:sp>
      <p:sp>
        <p:nvSpPr>
          <p:cNvPr id="308227" name="Rectangle 2"/>
          <p:cNvSpPr>
            <a:spLocks noGrp="1" noRot="1" noChangeAspect="1" noChangeArrowheads="1" noTextEdit="1"/>
          </p:cNvSpPr>
          <p:nvPr>
            <p:ph type="sldImg"/>
          </p:nvPr>
        </p:nvSpPr>
        <p:spPr>
          <a:xfrm>
            <a:off x="2901950" y="530225"/>
            <a:ext cx="3492500" cy="2619375"/>
          </a:xfrm>
          <a:ln/>
        </p:spPr>
      </p:sp>
      <p:sp>
        <p:nvSpPr>
          <p:cNvPr id="308228" name="Rectangle 3"/>
          <p:cNvSpPr>
            <a:spLocks noGrp="1" noChangeArrowheads="1"/>
          </p:cNvSpPr>
          <p:nvPr>
            <p:ph type="body" idx="1"/>
          </p:nvPr>
        </p:nvSpPr>
        <p:spPr>
          <a:xfrm>
            <a:off x="1238250" y="3330575"/>
            <a:ext cx="6819900" cy="3154363"/>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7E5FC18D-72D0-41FA-BBEF-D17F1FCA733A}" type="slidenum">
              <a:rPr lang="en-US" smtClean="0"/>
              <a:pPr/>
              <a:t>16</a:t>
            </a:fld>
            <a:endParaRPr lang="en-US" smtClean="0"/>
          </a:p>
        </p:txBody>
      </p:sp>
      <p:sp>
        <p:nvSpPr>
          <p:cNvPr id="301059"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301060" name="Rectangle 3"/>
          <p:cNvSpPr>
            <a:spLocks noGrp="1" noChangeArrowheads="1"/>
          </p:cNvSpPr>
          <p:nvPr>
            <p:ph type="body" idx="1"/>
          </p:nvPr>
        </p:nvSpPr>
        <p:spPr>
          <a:xfrm>
            <a:off x="1238250" y="3330575"/>
            <a:ext cx="6819900" cy="3154363"/>
          </a:xfrm>
          <a:noFill/>
          <a:ln/>
        </p:spPr>
        <p:txBody>
          <a:bodyPr lIns="93822" tIns="46912" rIns="93822" bIns="46912"/>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4BAA287C-AAF1-4819-8A15-37ABF73B1967}" type="slidenum">
              <a:rPr lang="en-US" smtClean="0"/>
              <a:pPr/>
              <a:t>17</a:t>
            </a:fld>
            <a:endParaRPr lang="en-US" smtClean="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95DBE874-98E8-46B2-80BE-51203585DADC}" type="slidenum">
              <a:rPr lang="en-US" smtClean="0"/>
              <a:pPr/>
              <a:t>18</a:t>
            </a:fld>
            <a:endParaRPr lang="en-US"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E3542A90-17CF-4771-A292-B6DED29D0B7E}" type="slidenum">
              <a:rPr lang="en-US" smtClean="0"/>
              <a:pPr/>
              <a:t>19</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103517C4-7837-4B7A-9599-7520F03B70FC}" type="slidenum">
              <a:rPr lang="en-US" smtClean="0"/>
              <a:pPr/>
              <a:t>20</a:t>
            </a:fld>
            <a:endParaRPr lang="en-US" smtClean="0"/>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A63427B7-40E1-4F0F-B560-31BC40610029}" type="slidenum">
              <a:rPr lang="en-US" smtClean="0"/>
              <a:pPr/>
              <a:t>21</a:t>
            </a:fld>
            <a:endParaRPr lang="en-US" smtClean="0"/>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0478DAB8-0C78-4951-A855-8742BB9F826F}" type="slidenum">
              <a:rPr lang="en-US" smtClean="0"/>
              <a:pPr/>
              <a:t>22</a:t>
            </a:fld>
            <a:endParaRPr lang="en-US" smtClean="0"/>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p:spPr>
        <p:txBody>
          <a:bodyPr/>
          <a:lstStyle/>
          <a:p>
            <a:endParaRPr lang="en-US" smtClean="0"/>
          </a:p>
        </p:txBody>
      </p:sp>
      <p:sp>
        <p:nvSpPr>
          <p:cNvPr id="279556" name="Slide Number Placeholder 3"/>
          <p:cNvSpPr>
            <a:spLocks noGrp="1"/>
          </p:cNvSpPr>
          <p:nvPr>
            <p:ph type="sldNum" sz="quarter" idx="5"/>
          </p:nvPr>
        </p:nvSpPr>
        <p:spPr>
          <a:noFill/>
        </p:spPr>
        <p:txBody>
          <a:bodyPr/>
          <a:lstStyle/>
          <a:p>
            <a:fld id="{96C60AFB-F0AF-4AE6-B800-2C798FE8B1BF}"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noFill/>
        </p:spPr>
        <p:txBody>
          <a:bodyPr/>
          <a:lstStyle/>
          <a:p>
            <a:fld id="{BA4FAB89-F102-4970-8BF2-D9785CC3FC6D}" type="slidenum">
              <a:rPr lang="en-US" smtClean="0"/>
              <a:pPr/>
              <a:t>24</a:t>
            </a:fld>
            <a:endParaRPr lang="en-US" smtClean="0"/>
          </a:p>
        </p:txBody>
      </p:sp>
      <p:sp>
        <p:nvSpPr>
          <p:cNvPr id="490499" name="Rectangle 2"/>
          <p:cNvSpPr>
            <a:spLocks noGrp="1" noRot="1" noChangeAspect="1" noChangeArrowheads="1" noTextEdit="1"/>
          </p:cNvSpPr>
          <p:nvPr>
            <p:ph type="sldImg"/>
          </p:nvPr>
        </p:nvSpPr>
        <p:spPr>
          <a:xfrm>
            <a:off x="2901950" y="530225"/>
            <a:ext cx="3492500" cy="2619375"/>
          </a:xfrm>
          <a:ln/>
        </p:spPr>
      </p:sp>
      <p:sp>
        <p:nvSpPr>
          <p:cNvPr id="490500" name="Rectangle 3"/>
          <p:cNvSpPr>
            <a:spLocks noGrp="1" noChangeArrowheads="1"/>
          </p:cNvSpPr>
          <p:nvPr>
            <p:ph type="body" idx="1"/>
          </p:nvPr>
        </p:nvSpPr>
        <p:spPr>
          <a:xfrm>
            <a:off x="1238250" y="3330575"/>
            <a:ext cx="6819900" cy="3154363"/>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noFill/>
        </p:spPr>
        <p:txBody>
          <a:bodyPr/>
          <a:lstStyle/>
          <a:p>
            <a:fld id="{3C486B98-4F07-42DC-A337-400FD3007877}" type="slidenum">
              <a:rPr lang="en-US" smtClean="0"/>
              <a:pPr/>
              <a:t>25</a:t>
            </a:fld>
            <a:endParaRPr lang="en-US" smtClean="0"/>
          </a:p>
        </p:txBody>
      </p:sp>
      <p:sp>
        <p:nvSpPr>
          <p:cNvPr id="492547" name="Rectangle 2"/>
          <p:cNvSpPr>
            <a:spLocks noChangeArrowheads="1"/>
          </p:cNvSpPr>
          <p:nvPr/>
        </p:nvSpPr>
        <p:spPr bwMode="auto">
          <a:xfrm>
            <a:off x="5268913" y="0"/>
            <a:ext cx="4027487" cy="350838"/>
          </a:xfrm>
          <a:prstGeom prst="rect">
            <a:avLst/>
          </a:prstGeom>
          <a:noFill/>
          <a:ln w="9525">
            <a:noFill/>
            <a:miter lim="800000"/>
            <a:headEnd/>
            <a:tailEnd/>
          </a:ln>
        </p:spPr>
        <p:txBody>
          <a:bodyPr wrap="none" anchor="ctr"/>
          <a:lstStyle/>
          <a:p>
            <a:endParaRPr lang="en-US"/>
          </a:p>
        </p:txBody>
      </p:sp>
      <p:sp>
        <p:nvSpPr>
          <p:cNvPr id="492548" name="Rectangle 3"/>
          <p:cNvSpPr>
            <a:spLocks noChangeArrowheads="1"/>
          </p:cNvSpPr>
          <p:nvPr/>
        </p:nvSpPr>
        <p:spPr bwMode="auto">
          <a:xfrm>
            <a:off x="5268913" y="6659563"/>
            <a:ext cx="4027487" cy="350837"/>
          </a:xfrm>
          <a:prstGeom prst="rect">
            <a:avLst/>
          </a:prstGeom>
          <a:noFill/>
          <a:ln w="9525">
            <a:noFill/>
            <a:miter lim="800000"/>
            <a:headEnd/>
            <a:tailEnd/>
          </a:ln>
        </p:spPr>
        <p:txBody>
          <a:bodyPr lIns="19411" tIns="0" rIns="19411" bIns="0" anchor="b"/>
          <a:lstStyle/>
          <a:p>
            <a:pPr algn="r" defTabSz="931863" eaLnBrk="0" hangingPunct="0"/>
            <a:r>
              <a:rPr lang="en-US" sz="1100" b="0" i="1">
                <a:latin typeface="Times New Roman" pitchFamily="18" charset="0"/>
              </a:rPr>
              <a:t>10</a:t>
            </a:r>
          </a:p>
        </p:txBody>
      </p:sp>
      <p:sp>
        <p:nvSpPr>
          <p:cNvPr id="492549" name="Rectangle 4"/>
          <p:cNvSpPr>
            <a:spLocks noChangeArrowheads="1"/>
          </p:cNvSpPr>
          <p:nvPr/>
        </p:nvSpPr>
        <p:spPr bwMode="auto">
          <a:xfrm>
            <a:off x="0" y="6659563"/>
            <a:ext cx="4027488" cy="350837"/>
          </a:xfrm>
          <a:prstGeom prst="rect">
            <a:avLst/>
          </a:prstGeom>
          <a:noFill/>
          <a:ln w="9525">
            <a:noFill/>
            <a:miter lim="800000"/>
            <a:headEnd/>
            <a:tailEnd/>
          </a:ln>
        </p:spPr>
        <p:txBody>
          <a:bodyPr wrap="none" anchor="ctr"/>
          <a:lstStyle/>
          <a:p>
            <a:endParaRPr lang="en-US"/>
          </a:p>
        </p:txBody>
      </p:sp>
      <p:sp>
        <p:nvSpPr>
          <p:cNvPr id="492550" name="Rectangle 5"/>
          <p:cNvSpPr>
            <a:spLocks noChangeArrowheads="1"/>
          </p:cNvSpPr>
          <p:nvPr/>
        </p:nvSpPr>
        <p:spPr bwMode="auto">
          <a:xfrm>
            <a:off x="0" y="0"/>
            <a:ext cx="4027488" cy="350838"/>
          </a:xfrm>
          <a:prstGeom prst="rect">
            <a:avLst/>
          </a:prstGeom>
          <a:noFill/>
          <a:ln w="9525">
            <a:noFill/>
            <a:miter lim="800000"/>
            <a:headEnd/>
            <a:tailEnd/>
          </a:ln>
        </p:spPr>
        <p:txBody>
          <a:bodyPr wrap="none" anchor="ctr"/>
          <a:lstStyle/>
          <a:p>
            <a:endParaRPr lang="en-US"/>
          </a:p>
        </p:txBody>
      </p:sp>
      <p:sp>
        <p:nvSpPr>
          <p:cNvPr id="492551" name="Rectangle 6"/>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492552" name="Rectangle 7"/>
          <p:cNvSpPr>
            <a:spLocks noGrp="1" noChangeArrowheads="1"/>
          </p:cNvSpPr>
          <p:nvPr>
            <p:ph type="body" idx="1"/>
          </p:nvPr>
        </p:nvSpPr>
        <p:spPr>
          <a:xfrm>
            <a:off x="1238250" y="3330575"/>
            <a:ext cx="6819900" cy="3154363"/>
          </a:xfrm>
          <a:noFill/>
          <a:ln/>
        </p:spPr>
        <p:txBody>
          <a:bodyPr lIns="93822" tIns="46912" rIns="93822" bIns="46912"/>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p>
            <a:fld id="{1B322B37-AC73-4F1D-8DB1-FED73DC44CEC}" type="slidenum">
              <a:rPr lang="en-US" smtClean="0"/>
              <a:pPr/>
              <a:t>26</a:t>
            </a:fld>
            <a:endParaRPr lang="en-US" smtClean="0"/>
          </a:p>
        </p:txBody>
      </p:sp>
      <p:sp>
        <p:nvSpPr>
          <p:cNvPr id="493571" name="Rectangle 2"/>
          <p:cNvSpPr>
            <a:spLocks noChangeArrowheads="1"/>
          </p:cNvSpPr>
          <p:nvPr/>
        </p:nvSpPr>
        <p:spPr bwMode="auto">
          <a:xfrm>
            <a:off x="5268913" y="0"/>
            <a:ext cx="4027487" cy="350838"/>
          </a:xfrm>
          <a:prstGeom prst="rect">
            <a:avLst/>
          </a:prstGeom>
          <a:noFill/>
          <a:ln w="9525">
            <a:noFill/>
            <a:miter lim="800000"/>
            <a:headEnd/>
            <a:tailEnd/>
          </a:ln>
        </p:spPr>
        <p:txBody>
          <a:bodyPr wrap="none" anchor="ctr"/>
          <a:lstStyle/>
          <a:p>
            <a:endParaRPr lang="en-US"/>
          </a:p>
        </p:txBody>
      </p:sp>
      <p:sp>
        <p:nvSpPr>
          <p:cNvPr id="493572" name="Rectangle 3"/>
          <p:cNvSpPr>
            <a:spLocks noChangeArrowheads="1"/>
          </p:cNvSpPr>
          <p:nvPr/>
        </p:nvSpPr>
        <p:spPr bwMode="auto">
          <a:xfrm>
            <a:off x="5268913" y="6659563"/>
            <a:ext cx="4027487" cy="350837"/>
          </a:xfrm>
          <a:prstGeom prst="rect">
            <a:avLst/>
          </a:prstGeom>
          <a:noFill/>
          <a:ln w="9525">
            <a:noFill/>
            <a:miter lim="800000"/>
            <a:headEnd/>
            <a:tailEnd/>
          </a:ln>
        </p:spPr>
        <p:txBody>
          <a:bodyPr lIns="19411" tIns="0" rIns="19411" bIns="0" anchor="b"/>
          <a:lstStyle/>
          <a:p>
            <a:pPr algn="r" defTabSz="931863" eaLnBrk="0" hangingPunct="0"/>
            <a:r>
              <a:rPr lang="en-US" sz="1100" b="0" i="1">
                <a:latin typeface="Times New Roman" pitchFamily="18" charset="0"/>
              </a:rPr>
              <a:t>12</a:t>
            </a:r>
          </a:p>
        </p:txBody>
      </p:sp>
      <p:sp>
        <p:nvSpPr>
          <p:cNvPr id="493573" name="Rectangle 4"/>
          <p:cNvSpPr>
            <a:spLocks noChangeArrowheads="1"/>
          </p:cNvSpPr>
          <p:nvPr/>
        </p:nvSpPr>
        <p:spPr bwMode="auto">
          <a:xfrm>
            <a:off x="0" y="6659563"/>
            <a:ext cx="4027488" cy="350837"/>
          </a:xfrm>
          <a:prstGeom prst="rect">
            <a:avLst/>
          </a:prstGeom>
          <a:noFill/>
          <a:ln w="9525">
            <a:noFill/>
            <a:miter lim="800000"/>
            <a:headEnd/>
            <a:tailEnd/>
          </a:ln>
        </p:spPr>
        <p:txBody>
          <a:bodyPr wrap="none" anchor="ctr"/>
          <a:lstStyle/>
          <a:p>
            <a:endParaRPr lang="en-US"/>
          </a:p>
        </p:txBody>
      </p:sp>
      <p:sp>
        <p:nvSpPr>
          <p:cNvPr id="493574" name="Rectangle 5"/>
          <p:cNvSpPr>
            <a:spLocks noChangeArrowheads="1"/>
          </p:cNvSpPr>
          <p:nvPr/>
        </p:nvSpPr>
        <p:spPr bwMode="auto">
          <a:xfrm>
            <a:off x="0" y="0"/>
            <a:ext cx="4027488" cy="350838"/>
          </a:xfrm>
          <a:prstGeom prst="rect">
            <a:avLst/>
          </a:prstGeom>
          <a:noFill/>
          <a:ln w="9525">
            <a:noFill/>
            <a:miter lim="800000"/>
            <a:headEnd/>
            <a:tailEnd/>
          </a:ln>
        </p:spPr>
        <p:txBody>
          <a:bodyPr wrap="none" anchor="ctr"/>
          <a:lstStyle/>
          <a:p>
            <a:endParaRPr lang="en-US"/>
          </a:p>
        </p:txBody>
      </p:sp>
      <p:sp>
        <p:nvSpPr>
          <p:cNvPr id="493575" name="Rectangle 6"/>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493576" name="Rectangle 7"/>
          <p:cNvSpPr>
            <a:spLocks noGrp="1" noChangeArrowheads="1"/>
          </p:cNvSpPr>
          <p:nvPr>
            <p:ph type="body" idx="1"/>
          </p:nvPr>
        </p:nvSpPr>
        <p:spPr>
          <a:xfrm>
            <a:off x="1238250" y="3330575"/>
            <a:ext cx="6819900" cy="3154363"/>
          </a:xfrm>
          <a:noFill/>
          <a:ln/>
        </p:spPr>
        <p:txBody>
          <a:bodyPr lIns="93822" tIns="46912" rIns="93822" bIns="46912"/>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27652" name="Slide Number Placeholder 3"/>
          <p:cNvSpPr>
            <a:spLocks noGrp="1"/>
          </p:cNvSpPr>
          <p:nvPr>
            <p:ph type="sldNum" sz="quarter" idx="5"/>
          </p:nvPr>
        </p:nvSpPr>
        <p:spPr>
          <a:noFill/>
        </p:spPr>
        <p:txBody>
          <a:bodyPr/>
          <a:lstStyle/>
          <a:p>
            <a:fld id="{B43573A0-D5BF-4E7A-92D2-6BC8D3EBF9B8}" type="slidenum">
              <a:rPr lang="zh-CN" altLang="en-US" smtClean="0">
                <a:ea typeface="ＭＳ Ｐゴシック"/>
                <a:cs typeface="ＭＳ Ｐゴシック"/>
              </a:rPr>
              <a:pPr/>
              <a:t>27</a:t>
            </a:fld>
            <a:endParaRPr lang="en-US" altLang="zh-CN" smtClean="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28ABD09-AE65-4648-BA28-9717F0F493F8}" type="slidenum">
              <a:rPr lang="en-US" smtClean="0"/>
              <a:pPr/>
              <a:t>28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z="1400" smtClean="0"/>
              <a:t>Help affected communities to recover more quickly and effectively </a:t>
            </a:r>
          </a:p>
          <a:p>
            <a:pPr lvl="1" eaLnBrk="1" hangingPunct="1"/>
            <a:r>
              <a:rPr lang="en-US" sz="1400" smtClean="0"/>
              <a:t>Provide global network with relevant information and resources</a:t>
            </a:r>
          </a:p>
          <a:p>
            <a:pPr eaLnBrk="1" hangingPunct="1"/>
            <a:r>
              <a:rPr lang="en-US" sz="1400" smtClean="0"/>
              <a:t>Support the research community, emergency personnel, decision makers, and the public in reacting to and recovering from crises</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509076-F8BE-406C-81A0-489D1A9EAD4B}" type="slidenum">
              <a:rPr lang="en-US" smtClean="0"/>
              <a:pPr/>
              <a:t>29</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D34E2E7-55FB-4D59-A511-5FA119AC5C28}" type="slidenum">
              <a:rPr lang="en-US" smtClean="0"/>
              <a:pPr/>
              <a:t>30</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altLang="zh-CN" smtClean="0">
                <a:latin typeface="Calibri" pitchFamily="34" charset="0"/>
                <a:ea typeface="ＭＳ Ｐゴシック"/>
                <a:cs typeface="ＭＳ Ｐゴシック"/>
              </a:rPr>
              <a:t>When the users use the CTR DL, the system can record the queries automatically, and these queries can be some people’s name, some events’ name, or any other information, like articles, webpages. Then given two queries, we treat them as endpoints, such as two events, two topics, two articles, or any other two simple queries, the SSP and Storytelling can identify the chain of intermediate information carriers from one to other, satisfying any neighboring intermediate points have a relatively high similarity value. The SSP can return the chain immediately, so it is an online service. The storytelling can mine deeper relationships, but needs more time. All the result can be visulized in the same chain format, and the result can also be offered in the format of text summarization.</a:t>
            </a:r>
            <a:endParaRPr lang="zh-CN" altLang="en-US" smtClean="0">
              <a:latin typeface="Calibri" pitchFamily="34" charset="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endParaRPr lang="en-US" smtClean="0"/>
          </a:p>
        </p:txBody>
      </p:sp>
      <p:sp>
        <p:nvSpPr>
          <p:cNvPr id="280580" name="Slide Number Placeholder 3"/>
          <p:cNvSpPr>
            <a:spLocks noGrp="1"/>
          </p:cNvSpPr>
          <p:nvPr>
            <p:ph type="sldNum" sz="quarter" idx="5"/>
          </p:nvPr>
        </p:nvSpPr>
        <p:spPr>
          <a:noFill/>
        </p:spPr>
        <p:txBody>
          <a:bodyPr/>
          <a:lstStyle/>
          <a:p>
            <a:fld id="{1767A61E-5F5F-47CC-B1C9-FA939E5CFFD9}" type="slidenum">
              <a:rPr lang="en-US" smtClean="0"/>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CF92D34B-52A4-43E3-ACBF-CF5C802325DE}" type="slidenum">
              <a:rPr lang="en-US" smtClean="0"/>
              <a:pPr/>
              <a:t>33</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1F018F77-6D15-404F-959D-1145F53A1168}" type="slidenum">
              <a:rPr lang="en-US" smtClean="0"/>
              <a:pPr/>
              <a:t>5</a:t>
            </a:fld>
            <a:endParaRPr lang="en-US" smtClean="0"/>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8AB2752-4577-4BA9-803F-C14DEE277302}" type="slidenum">
              <a:rPr lang="en-US" smtClean="0">
                <a:latin typeface="Arial" pitchFamily="34" charset="0"/>
                <a:ea typeface="MS PGothic" pitchFamily="34" charset="-128"/>
              </a:rPr>
              <a:pPr/>
              <a:t>34</a:t>
            </a:fld>
            <a:endParaRPr lang="en-US" smtClean="0">
              <a:latin typeface="Arial" pitchFamily="34" charset="0"/>
              <a:ea typeface="MS PGothic" pitchFamily="34"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ACCA396-68AD-46D0-8DF9-E4BC736D2DED}" type="slidenum">
              <a:rPr lang="en-US" smtClean="0">
                <a:latin typeface="Arial" pitchFamily="34" charset="0"/>
                <a:ea typeface="MS PGothic" pitchFamily="34" charset="-128"/>
              </a:rPr>
              <a:pPr/>
              <a:t>35</a:t>
            </a:fld>
            <a:endParaRPr lang="en-US" smtClean="0">
              <a:latin typeface="Arial" pitchFamily="34" charset="0"/>
              <a:ea typeface="MS PGothic"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0DA5BD23-B20D-4964-BEE4-4825447A3460}" type="slidenum">
              <a:rPr lang="en-US" smtClean="0"/>
              <a:pPr/>
              <a:t>36</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B71A56E9-06F5-486A-A4DD-92AA8129A55D}" type="slidenum">
              <a:rPr lang="en-US" smtClean="0"/>
              <a:pPr/>
              <a:t>37</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FF6FEE67-2C1C-45B1-9CE9-E05BA8E6D428}" type="slidenum">
              <a:rPr lang="en-US" smtClean="0"/>
              <a:pPr/>
              <a:t>38</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04FF36FD-6E96-4575-A391-1458683B1B24}" type="slidenum">
              <a:rPr lang="en-US" smtClean="0"/>
              <a:pPr/>
              <a:t>39</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C7100DC7-0C07-4BB6-A8B8-F58FEE96F6B9}" type="slidenum">
              <a:rPr lang="en-US" smtClean="0"/>
              <a:pPr/>
              <a:t>40</a:t>
            </a:fld>
            <a:endParaRPr lang="en-US" smtClean="0"/>
          </a:p>
        </p:txBody>
      </p:sp>
      <p:sp>
        <p:nvSpPr>
          <p:cNvPr id="320515" name="Rectangle 2"/>
          <p:cNvSpPr>
            <a:spLocks noGrp="1" noRot="1" noChangeAspect="1" noChangeArrowheads="1" noTextEdit="1"/>
          </p:cNvSpPr>
          <p:nvPr>
            <p:ph type="sldImg"/>
          </p:nvPr>
        </p:nvSpPr>
        <p:spPr>
          <a:xfrm>
            <a:off x="2901950" y="530225"/>
            <a:ext cx="3492500" cy="2619375"/>
          </a:xfrm>
          <a:ln/>
        </p:spPr>
      </p:sp>
      <p:sp>
        <p:nvSpPr>
          <p:cNvPr id="320516" name="Rectangle 3"/>
          <p:cNvSpPr>
            <a:spLocks noGrp="1" noChangeArrowheads="1"/>
          </p:cNvSpPr>
          <p:nvPr>
            <p:ph type="body" idx="1"/>
          </p:nvPr>
        </p:nvSpPr>
        <p:spPr>
          <a:xfrm>
            <a:off x="1239838" y="3330575"/>
            <a:ext cx="6816725" cy="3154363"/>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91B8C0FB-6B4C-4DFD-A172-B402122D8AEC}" type="slidenum">
              <a:rPr lang="en-US" smtClean="0"/>
              <a:pPr/>
              <a:t>41</a:t>
            </a:fld>
            <a:endParaRPr lang="en-US" smtClean="0"/>
          </a:p>
        </p:txBody>
      </p:sp>
      <p:sp>
        <p:nvSpPr>
          <p:cNvPr id="319491" name="Rectangle 2"/>
          <p:cNvSpPr>
            <a:spLocks noGrp="1" noRot="1" noChangeAspect="1" noChangeArrowheads="1" noTextEdit="1"/>
          </p:cNvSpPr>
          <p:nvPr>
            <p:ph type="sldImg"/>
          </p:nvPr>
        </p:nvSpPr>
        <p:spPr>
          <a:xfrm>
            <a:off x="2901950" y="530225"/>
            <a:ext cx="3492500" cy="2619375"/>
          </a:xfrm>
          <a:ln w="12700" cap="flat">
            <a:solidFill>
              <a:schemeClr val="tx1"/>
            </a:solidFill>
          </a:ln>
        </p:spPr>
      </p:sp>
      <p:sp>
        <p:nvSpPr>
          <p:cNvPr id="319492" name="Rectangle 3"/>
          <p:cNvSpPr>
            <a:spLocks noGrp="1" noChangeArrowheads="1"/>
          </p:cNvSpPr>
          <p:nvPr>
            <p:ph type="body" idx="1"/>
          </p:nvPr>
        </p:nvSpPr>
        <p:spPr>
          <a:xfrm>
            <a:off x="1238250" y="3330575"/>
            <a:ext cx="6819900" cy="3154363"/>
          </a:xfrm>
          <a:noFill/>
          <a:ln/>
        </p:spPr>
        <p:txBody>
          <a:bodyPr lIns="93556" tIns="46778" rIns="93556" bIns="46778"/>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B2B480FE-D6CD-4633-A852-2E2663A25BA5}" type="slidenum">
              <a:rPr lang="en-US" smtClean="0"/>
              <a:pPr/>
              <a:t>42</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9B61F0ED-93AC-4461-BD36-A6306AE69242}" type="slidenum">
              <a:rPr lang="en-US" smtClean="0"/>
              <a:pPr/>
              <a:t>43</a:t>
            </a:fld>
            <a:endParaRPr lang="en-US"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17EC90BA-D6A9-453B-AD28-19348D29BFF4}" type="slidenum">
              <a:rPr lang="en-US" smtClean="0"/>
              <a:pPr/>
              <a:t>6</a:t>
            </a:fld>
            <a:endParaRPr lang="en-US" smtClean="0"/>
          </a:p>
        </p:txBody>
      </p:sp>
      <p:sp>
        <p:nvSpPr>
          <p:cNvPr id="299011" name="Rectangle 2"/>
          <p:cNvSpPr>
            <a:spLocks noGrp="1" noRot="1" noChangeAspect="1" noChangeArrowheads="1" noTextEdit="1"/>
          </p:cNvSpPr>
          <p:nvPr>
            <p:ph type="sldImg"/>
          </p:nvPr>
        </p:nvSpPr>
        <p:spPr>
          <a:xfrm>
            <a:off x="2905125" y="530225"/>
            <a:ext cx="3492500" cy="2619375"/>
          </a:xfrm>
          <a:ln/>
        </p:spPr>
      </p:sp>
      <p:sp>
        <p:nvSpPr>
          <p:cNvPr id="299012" name="Rectangle 3"/>
          <p:cNvSpPr>
            <a:spLocks noGrp="1" noChangeArrowheads="1"/>
          </p:cNvSpPr>
          <p:nvPr>
            <p:ph type="body" idx="1"/>
          </p:nvPr>
        </p:nvSpPr>
        <p:spPr>
          <a:xfrm>
            <a:off x="1238250" y="3330575"/>
            <a:ext cx="6819900" cy="3154363"/>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CA7330C2-C804-4826-B6BE-6D41AF3626C7}" type="slidenum">
              <a:rPr lang="en-US" smtClean="0"/>
              <a:pPr/>
              <a:t>44</a:t>
            </a:fld>
            <a:endParaRPr lang="en-US"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p:cNvSpPr>
            <a:spLocks noGrp="1" noChangeArrowheads="1"/>
          </p:cNvSpPr>
          <p:nvPr>
            <p:ph type="sldNum" sz="quarter" idx="5"/>
          </p:nvPr>
        </p:nvSpPr>
        <p:spPr>
          <a:noFill/>
        </p:spPr>
        <p:txBody>
          <a:bodyPr/>
          <a:lstStyle/>
          <a:p>
            <a:fld id="{5414672E-8A63-490F-BB7C-75126B295C2A}" type="slidenum">
              <a:rPr lang="en-US" smtClean="0"/>
              <a:pPr/>
              <a:t>45</a:t>
            </a:fld>
            <a:endParaRPr lang="en-US" smtClean="0"/>
          </a:p>
        </p:txBody>
      </p:sp>
      <p:sp>
        <p:nvSpPr>
          <p:cNvPr id="539651" name="Rectangle 2"/>
          <p:cNvSpPr>
            <a:spLocks noGrp="1" noRot="1" noChangeAspect="1" noChangeArrowheads="1" noTextEdit="1"/>
          </p:cNvSpPr>
          <p:nvPr>
            <p:ph type="sldImg"/>
          </p:nvPr>
        </p:nvSpPr>
        <p:spPr>
          <a:ln/>
        </p:spPr>
      </p:sp>
      <p:sp>
        <p:nvSpPr>
          <p:cNvPr id="539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FECCE1B6-B4BD-462D-92D2-F8D78434E382}" type="slidenum">
              <a:rPr lang="en-US" smtClean="0"/>
              <a:pPr/>
              <a:t>46</a:t>
            </a:fld>
            <a:endParaRPr lang="en-US" smtClean="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B420D0E8-028B-4018-8C94-8112557CE300}" type="slidenum">
              <a:rPr lang="en-US" smtClean="0"/>
              <a:pPr/>
              <a:t>47</a:t>
            </a:fld>
            <a:endParaRPr lang="en-US" smtClean="0"/>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9B34CABA-F5B6-40F7-B57E-5C3414F8019E}" type="slidenum">
              <a:rPr lang="en-US" smtClean="0"/>
              <a:pPr/>
              <a:t>48</a:t>
            </a:fld>
            <a:endParaRPr lang="en-US" smtClean="0"/>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2458CFC2-49F9-447A-9AB7-4C4EB5977B1C}" type="slidenum">
              <a:rPr lang="en-US" smtClean="0"/>
              <a:pPr/>
              <a:t>50</a:t>
            </a:fld>
            <a:endParaRPr lang="en-US" smtClean="0"/>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noFill/>
        </p:spPr>
        <p:txBody>
          <a:bodyPr/>
          <a:lstStyle/>
          <a:p>
            <a:fld id="{9E936F22-4D29-4600-A990-E4E93E8BE726}" type="slidenum">
              <a:rPr lang="en-US" smtClean="0"/>
              <a:pPr/>
              <a:t>51</a:t>
            </a:fld>
            <a:endParaRPr lang="en-US" smtClean="0"/>
          </a:p>
        </p:txBody>
      </p:sp>
      <p:sp>
        <p:nvSpPr>
          <p:cNvPr id="541699" name="Rectangle 2"/>
          <p:cNvSpPr>
            <a:spLocks noGrp="1" noRot="1" noChangeAspect="1" noChangeArrowheads="1" noTextEdit="1"/>
          </p:cNvSpPr>
          <p:nvPr>
            <p:ph type="sldImg"/>
          </p:nvPr>
        </p:nvSpPr>
        <p:spPr>
          <a:ln/>
        </p:spPr>
      </p:sp>
      <p:sp>
        <p:nvSpPr>
          <p:cNvPr id="541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8620D8CA-6050-4D04-B52A-A814CFFCD247}" type="slidenum">
              <a:rPr lang="en-US" smtClean="0"/>
              <a:pPr/>
              <a:t>52</a:t>
            </a:fld>
            <a:endParaRPr lang="en-US" smtClean="0"/>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p:spPr>
        <p:txBody>
          <a:bodyPr/>
          <a:lstStyle/>
          <a:p>
            <a:fld id="{66D753E5-1F40-495A-80F0-7C351DCD3E83}" type="slidenum">
              <a:rPr lang="en-US" smtClean="0"/>
              <a:pPr/>
              <a:t>53</a:t>
            </a:fld>
            <a:endParaRPr lang="en-US" smtClean="0"/>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E9124C98-5182-4F7C-B17F-09AB4DF86386}" type="slidenum">
              <a:rPr lang="en-US" smtClean="0"/>
              <a:pPr/>
              <a:t>54</a:t>
            </a:fld>
            <a:endParaRPr lang="en-US" smtClean="0"/>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623D5687-F8F3-4B88-AD5F-0D77A9A23165}" type="slidenum">
              <a:rPr lang="en-US" smtClean="0"/>
              <a:pPr/>
              <a:t>7</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BBA1F030-B0B9-4C0A-81D3-19B1663B479D}" type="slidenum">
              <a:rPr lang="en-US" smtClean="0"/>
              <a:pPr/>
              <a:t>55</a:t>
            </a:fld>
            <a:endParaRPr lang="en-US" smtClean="0"/>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3D5B7F1A-6145-4E33-8F1C-64D451D1B5FE}" type="slidenum">
              <a:rPr lang="en-US" smtClean="0"/>
              <a:pPr/>
              <a:t>56</a:t>
            </a:fld>
            <a:endParaRPr lang="en-US" smtClean="0"/>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p>
            <a:fld id="{5D2F785C-D577-4833-83BF-A1C811801C15}" type="slidenum">
              <a:rPr lang="en-US" smtClean="0"/>
              <a:pPr/>
              <a:t>57</a:t>
            </a:fld>
            <a:endParaRPr lang="en-US" smtClean="0"/>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E1B2BCB-4EC3-4590-B50F-EE938700A178}" type="slidenum">
              <a:rPr lang="en-US" smtClean="0"/>
              <a:pPr/>
              <a:t>58</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4C91FE11-33D1-418A-8A16-1521FE41D3BD}" type="slidenum">
              <a:rPr lang="en-US" smtClean="0"/>
              <a:pPr/>
              <a:t>59</a:t>
            </a:fld>
            <a:endParaRPr lang="en-US"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20C86845-3816-458E-9C63-1AB02A3915FF}" type="slidenum">
              <a:rPr lang="en-US" smtClean="0"/>
              <a:pPr/>
              <a:t>60</a:t>
            </a:fld>
            <a:endParaRPr lang="en-US" smtClean="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6D2E4AD8-7A5D-4D44-B233-8D4D76244B84}" type="slidenum">
              <a:rPr lang="en-US" smtClean="0"/>
              <a:pPr/>
              <a:t>61</a:t>
            </a:fld>
            <a:endParaRPr lang="en-US"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680C5F14-A202-44E5-9712-FC2C9930B530}" type="slidenum">
              <a:rPr lang="en-US" smtClean="0"/>
              <a:pPr/>
              <a:t>62</a:t>
            </a:fld>
            <a:endParaRPr lang="en-US"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xfrm>
            <a:off x="930275" y="3330575"/>
            <a:ext cx="7435850" cy="3154363"/>
          </a:xfrm>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025EFE87-83E7-445E-B3CA-018BEA803D31}" type="slidenum">
              <a:rPr lang="en-US" smtClean="0"/>
              <a:pPr/>
              <a:t>63</a:t>
            </a:fld>
            <a:endParaRPr lang="en-US"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xfrm>
            <a:off x="930275" y="3330575"/>
            <a:ext cx="7435850" cy="3154363"/>
          </a:xfrm>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863E9ED7-4263-4118-958A-753E29BCA250}" type="slidenum">
              <a:rPr lang="en-US" smtClean="0"/>
              <a:pPr/>
              <a:t>64</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29065DBF-707C-4FBF-998F-42EC7ED95F1A}" type="slidenum">
              <a:rPr lang="en-US" smtClean="0"/>
              <a:pPr/>
              <a:t>8</a:t>
            </a:fld>
            <a:endParaRPr lang="en-US" smtClean="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849484F0-5627-40F3-AEB7-5EDE7DCB8371}" type="slidenum">
              <a:rPr lang="en-US" smtClean="0"/>
              <a:pPr/>
              <a:t>65</a:t>
            </a:fld>
            <a:endParaRPr lang="en-US"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77990D80-5424-497D-AB4B-DB9E8CB2A856}" type="slidenum">
              <a:rPr lang="en-US" smtClean="0"/>
              <a:pPr/>
              <a:t>67</a:t>
            </a:fld>
            <a:endParaRPr lang="en-US"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xfrm>
            <a:off x="5265810" y="6658663"/>
            <a:ext cx="4028440" cy="350520"/>
          </a:xfrm>
          <a:prstGeom prst="rect">
            <a:avLst/>
          </a:prstGeom>
          <a:noFill/>
          <a:ln>
            <a:miter lim="800000"/>
            <a:headEnd/>
            <a:tailEnd/>
          </a:ln>
        </p:spPr>
        <p:txBody>
          <a:bodyPr lIns="93324" tIns="46662" rIns="93324" bIns="46662"/>
          <a:lstStyle/>
          <a:p>
            <a:fld id="{67051A09-5A1A-434D-9CA5-705761E87F58}" type="slidenum">
              <a:rPr lang="en-US"/>
              <a:pPr/>
              <a:t>71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noFill/>
        </p:spPr>
        <p:txBody>
          <a:bodyPr/>
          <a:lstStyle/>
          <a:p>
            <a:fld id="{1E33F4E8-4B7D-4680-ADA2-99857956E07E}" type="slidenum">
              <a:rPr lang="en-US" smtClean="0"/>
              <a:pPr/>
              <a:t>72</a:t>
            </a:fld>
            <a:endParaRPr lang="en-US" smtClean="0"/>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4E61BF0C-2C5B-4211-B0EC-04476F5A9637}" type="slidenum">
              <a:rPr lang="en-US" smtClean="0"/>
              <a:pPr/>
              <a:t>73</a:t>
            </a:fld>
            <a:endParaRPr lang="en-US" smtClean="0"/>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noFill/>
        </p:spPr>
        <p:txBody>
          <a:bodyPr/>
          <a:lstStyle/>
          <a:p>
            <a:fld id="{61760E06-5499-4D0F-9EED-E71E95372A0C}" type="slidenum">
              <a:rPr lang="en-US" smtClean="0"/>
              <a:pPr/>
              <a:t>74</a:t>
            </a:fld>
            <a:endParaRPr lang="en-US" smtClean="0"/>
          </a:p>
        </p:txBody>
      </p:sp>
      <p:sp>
        <p:nvSpPr>
          <p:cNvPr id="537603" name="Rectangle 2"/>
          <p:cNvSpPr>
            <a:spLocks noGrp="1" noRot="1" noChangeAspect="1" noChangeArrowheads="1" noTextEdit="1"/>
          </p:cNvSpPr>
          <p:nvPr>
            <p:ph type="sldImg"/>
          </p:nvPr>
        </p:nvSpPr>
        <p:spPr>
          <a:ln/>
        </p:spPr>
      </p:sp>
      <p:sp>
        <p:nvSpPr>
          <p:cNvPr id="537604" name="Rectangle 3"/>
          <p:cNvSpPr>
            <a:spLocks noGrp="1" noChangeArrowheads="1"/>
          </p:cNvSpPr>
          <p:nvPr>
            <p:ph type="body" idx="1"/>
          </p:nvPr>
        </p:nvSpPr>
        <p:spPr>
          <a:noFill/>
          <a:ln/>
        </p:spPr>
        <p:txBody>
          <a:bodyPr lIns="88139" tIns="44070" rIns="88139" bIns="44070"/>
          <a:lstStyle/>
          <a:p>
            <a:pPr marL="220663" indent="-220663" defTabSz="881063" eaLnBrk="1" hangingPunct="1">
              <a:spcBef>
                <a:spcPct val="0"/>
              </a:spcBef>
              <a:buFontTx/>
              <a:buAutoNum type="arabicPeriod"/>
            </a:pPr>
            <a:r>
              <a:rPr lang="en-US" sz="2300" smtClean="0"/>
              <a:t>left click the suggested element on the global schema to confirm the mapping, then two mapped elements will display in the same color (pink?)</a:t>
            </a:r>
          </a:p>
          <a:p>
            <a:pPr marL="220663" indent="-220663" defTabSz="881063" eaLnBrk="1" hangingPunct="1">
              <a:spcBef>
                <a:spcPct val="0"/>
              </a:spcBef>
              <a:buFontTx/>
              <a:buAutoNum type="arabicPeriod"/>
            </a:pPr>
            <a:r>
              <a:rPr lang="en-US" sz="2300" smtClean="0"/>
              <a:t>A mapping history will display at the bottom of the window</a:t>
            </a:r>
          </a:p>
          <a:p>
            <a:pPr marL="220663" indent="-220663" defTabSz="881063" eaLnBrk="1" hangingPunct="1">
              <a:spcBef>
                <a:spcPct val="0"/>
              </a:spcBef>
              <a:buFontTx/>
              <a:buAutoNum type="arabicPeriod"/>
            </a:pPr>
            <a:r>
              <a:rPr lang="en-US" sz="2300" smtClean="0"/>
              <a:t> remove mapping: you can right click the element on the local schema, right click then click “Removing Mapping”</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22CE5DAC-4B74-46B5-A9E5-D7BD662FEA26}" type="slidenum">
              <a:rPr lang="en-US" smtClean="0"/>
              <a:pPr/>
              <a:t>75</a:t>
            </a:fld>
            <a:endParaRPr lang="en-US" smtClean="0"/>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noFill/>
        </p:spPr>
        <p:txBody>
          <a:bodyPr/>
          <a:lstStyle/>
          <a:p>
            <a:fld id="{A8B04F7E-011B-4713-9691-D2CD75479A57}" type="slidenum">
              <a:rPr lang="en-US" smtClean="0"/>
              <a:pPr/>
              <a:t>76</a:t>
            </a:fld>
            <a:endParaRPr lang="en-US" smtClean="0"/>
          </a:p>
        </p:txBody>
      </p:sp>
      <p:sp>
        <p:nvSpPr>
          <p:cNvPr id="551939" name="Rectangle 2"/>
          <p:cNvSpPr>
            <a:spLocks noGrp="1" noRot="1" noChangeAspect="1" noChangeArrowheads="1" noTextEdit="1"/>
          </p:cNvSpPr>
          <p:nvPr>
            <p:ph type="sldImg"/>
          </p:nvPr>
        </p:nvSpPr>
        <p:spPr>
          <a:ln/>
        </p:spPr>
      </p:sp>
      <p:sp>
        <p:nvSpPr>
          <p:cNvPr id="551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41AC859E-4501-4E34-AA5E-BE95FCA6D613}" type="slidenum">
              <a:rPr lang="en-US" smtClean="0"/>
              <a:pPr/>
              <a:t>78</a:t>
            </a:fld>
            <a:endParaRPr lang="en-US" smtClean="0"/>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7F92649-B51F-445E-BD83-5E2ECCE6F1A7}" type="slidenum">
              <a:rPr lang="en-US" smtClean="0"/>
              <a:pPr/>
              <a:t>9</a:t>
            </a:fld>
            <a:endParaRPr lang="en-US" smtClean="0"/>
          </a:p>
        </p:txBody>
      </p:sp>
      <p:sp>
        <p:nvSpPr>
          <p:cNvPr id="303107"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303108" name="Rectangle 3"/>
          <p:cNvSpPr>
            <a:spLocks noGrp="1" noChangeArrowheads="1"/>
          </p:cNvSpPr>
          <p:nvPr>
            <p:ph type="body" idx="1"/>
          </p:nvPr>
        </p:nvSpPr>
        <p:spPr>
          <a:xfrm>
            <a:off x="1238250" y="3330575"/>
            <a:ext cx="6819900" cy="3155950"/>
          </a:xfrm>
          <a:noFill/>
          <a:ln/>
        </p:spPr>
        <p:txBody>
          <a:bodyPr lIns="92198" tIns="45290" rIns="92198" bIns="45290"/>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20FC1622-ACE5-449F-A781-AB4E49D55D10}" type="slidenum">
              <a:rPr lang="en-US" smtClean="0"/>
              <a:pPr/>
              <a:t>10</a:t>
            </a:fld>
            <a:endParaRPr lang="en-US" smtClean="0"/>
          </a:p>
        </p:txBody>
      </p:sp>
      <p:sp>
        <p:nvSpPr>
          <p:cNvPr id="316419" name="Rectangle 2"/>
          <p:cNvSpPr>
            <a:spLocks noGrp="1" noRot="1" noChangeAspect="1" noChangeArrowheads="1" noTextEdit="1"/>
          </p:cNvSpPr>
          <p:nvPr>
            <p:ph type="sldImg"/>
          </p:nvPr>
        </p:nvSpPr>
        <p:spPr>
          <a:xfrm>
            <a:off x="2901950" y="530225"/>
            <a:ext cx="3492500" cy="2619375"/>
          </a:xfrm>
          <a:ln/>
        </p:spPr>
      </p:sp>
      <p:sp>
        <p:nvSpPr>
          <p:cNvPr id="316420" name="Rectangle 3"/>
          <p:cNvSpPr>
            <a:spLocks noGrp="1" noChangeArrowheads="1"/>
          </p:cNvSpPr>
          <p:nvPr>
            <p:ph type="body" idx="1"/>
          </p:nvPr>
        </p:nvSpPr>
        <p:spPr>
          <a:xfrm>
            <a:off x="1238250" y="3330575"/>
            <a:ext cx="6819900" cy="3154363"/>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A704A540-7B56-4435-86B1-312BFFAEBE68}" type="slidenum">
              <a:rPr lang="en-US" smtClean="0"/>
              <a:pPr/>
              <a:t>11</a:t>
            </a:fld>
            <a:endParaRPr lang="en-US" smtClean="0"/>
          </a:p>
        </p:txBody>
      </p:sp>
      <p:sp>
        <p:nvSpPr>
          <p:cNvPr id="306179" name="Rectangle 2"/>
          <p:cNvSpPr>
            <a:spLocks noGrp="1" noRot="1" noChangeAspect="1" noChangeArrowheads="1" noTextEdit="1"/>
          </p:cNvSpPr>
          <p:nvPr>
            <p:ph type="sldImg"/>
          </p:nvPr>
        </p:nvSpPr>
        <p:spPr>
          <a:xfrm>
            <a:off x="2905125" y="530225"/>
            <a:ext cx="3492500" cy="2619375"/>
          </a:xfrm>
          <a:ln/>
        </p:spPr>
      </p:sp>
      <p:sp>
        <p:nvSpPr>
          <p:cNvPr id="306180" name="Rectangle 3"/>
          <p:cNvSpPr>
            <a:spLocks noGrp="1" noChangeArrowheads="1"/>
          </p:cNvSpPr>
          <p:nvPr>
            <p:ph type="body" idx="1"/>
          </p:nvPr>
        </p:nvSpPr>
        <p:spPr>
          <a:xfrm>
            <a:off x="1238250" y="3330575"/>
            <a:ext cx="6819900" cy="3154363"/>
          </a:xfrm>
          <a:noFill/>
          <a:ln/>
        </p:spPr>
        <p:txBody>
          <a:bodyPr/>
          <a:lstStyle/>
          <a:p>
            <a:pPr eaLnBrk="1" hangingPunct="1"/>
            <a:r>
              <a:rPr lang="en-US" smtClean="0"/>
              <a:t>This is a simplification of the previous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EC08C-5181-48ED-AA31-62F5280C7A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DA9C7F-D0FC-4686-81C4-65A7B06D96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5DC480-67C9-49C7-8376-FD134097BA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F510E4-4952-4874-8C87-A699F2FAFBA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0CA59-2798-49AB-8F40-5E69C6238C4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4F3AA-5E2E-4B27-872F-319C55747E8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422F3-6256-452D-970B-F38981F42C7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8AB2BE7-0C7C-4DC5-874A-09CF5D1E8B4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1E6688-F50D-41FD-8CB4-712D2DFFE3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9AA1EB-0FE8-44DD-9310-5320623E4F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AC0430-61CB-4F46-8128-C973057910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D78FC1-8FF1-400D-9BC7-CD2F0B12B0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3FC532-016F-4070-8AB9-AB23A1CA93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DEFAFE-D309-40A5-AB46-4EEDCDC1C8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C6836B-0756-4D46-A204-63E2B60370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79FFFA-17B8-4EB7-B743-F689EB85DF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032324-41E2-4850-A34E-27D398E6DF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237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237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C055588F-83C7-405A-A0A7-78F09BC14A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1.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2.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6.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6.xml"/><Relationship Id="rId7"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23.wmf"/><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4.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5.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EAB1CB36-DFF2-49AA-8B9E-94E17EAABA2D}" type="slidenum">
              <a:rPr lang="en-US" smtClean="0"/>
              <a:pPr/>
              <a:t>1</a:t>
            </a:fld>
            <a:endParaRPr lang="en-US" smtClean="0"/>
          </a:p>
        </p:txBody>
      </p:sp>
      <p:sp>
        <p:nvSpPr>
          <p:cNvPr id="33795" name="Rectangle 2"/>
          <p:cNvSpPr>
            <a:spLocks noGrp="1" noChangeArrowheads="1"/>
          </p:cNvSpPr>
          <p:nvPr>
            <p:ph type="title"/>
          </p:nvPr>
        </p:nvSpPr>
        <p:spPr>
          <a:xfrm>
            <a:off x="457200" y="1981200"/>
            <a:ext cx="8229600" cy="1143000"/>
          </a:xfrm>
        </p:spPr>
        <p:txBody>
          <a:bodyPr/>
          <a:lstStyle/>
          <a:p>
            <a:pPr eaLnBrk="1" hangingPunct="1"/>
            <a:r>
              <a:rPr lang="en-US" sz="4000" b="1" dirty="0" smtClean="0"/>
              <a:t>11/20/09 Seminar -- Virginia Tech</a:t>
            </a:r>
            <a:br>
              <a:rPr lang="en-US" sz="4000" b="1" dirty="0" smtClean="0"/>
            </a:br>
            <a:r>
              <a:rPr lang="en-US" sz="4000" b="1" dirty="0" smtClean="0"/>
              <a:t>Department of Computer Science</a:t>
            </a: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6000" b="1" dirty="0" smtClean="0"/>
              <a:t>“Digital Libraries”</a:t>
            </a:r>
            <a:r>
              <a:rPr lang="en-US" sz="3200" b="1" dirty="0" smtClean="0"/>
              <a:t/>
            </a:r>
            <a:br>
              <a:rPr lang="en-US" sz="3200" b="1" dirty="0" smtClean="0"/>
            </a:br>
            <a:r>
              <a:rPr lang="en-US" sz="3200" dirty="0" smtClean="0"/>
              <a:t/>
            </a:r>
            <a:br>
              <a:rPr lang="en-US" sz="3200" dirty="0" smtClean="0"/>
            </a:br>
            <a:r>
              <a:rPr lang="en-US" sz="3200" dirty="0" smtClean="0"/>
              <a:t>by Edward A. Fox </a:t>
            </a:r>
            <a:br>
              <a:rPr lang="en-US" sz="3200" dirty="0" smtClean="0"/>
            </a:br>
            <a:r>
              <a:rPr lang="en-US" sz="3200" dirty="0" smtClean="0"/>
              <a:t/>
            </a:r>
            <a:br>
              <a:rPr lang="en-US" sz="3200" dirty="0" smtClean="0"/>
            </a:br>
            <a:endParaRPr lang="en-US" sz="3200" dirty="0" smtClean="0"/>
          </a:p>
        </p:txBody>
      </p:sp>
      <p:sp>
        <p:nvSpPr>
          <p:cNvPr id="8" name="Rectangle 3"/>
          <p:cNvSpPr txBox="1">
            <a:spLocks noChangeArrowheads="1"/>
          </p:cNvSpPr>
          <p:nvPr/>
        </p:nvSpPr>
        <p:spPr bwMode="auto">
          <a:xfrm>
            <a:off x="457200" y="4694238"/>
            <a:ext cx="8229600" cy="1858962"/>
          </a:xfrm>
          <a:prstGeom prst="rect">
            <a:avLst/>
          </a:prstGeom>
          <a:noFill/>
          <a:ln w="9525">
            <a:noFill/>
            <a:miter lim="800000"/>
            <a:headEnd/>
            <a:tailEnd/>
          </a:ln>
          <a:effectLst/>
        </p:spPr>
        <p:txBody>
          <a:bodyPr/>
          <a:lstStyle/>
          <a:p>
            <a:pPr marL="342900" indent="-342900">
              <a:spcBef>
                <a:spcPct val="20000"/>
              </a:spcBef>
              <a:buFontTx/>
              <a:buChar char="•"/>
              <a:defRPr/>
            </a:pPr>
            <a:r>
              <a:rPr lang="en-US" sz="3200" b="0" kern="0" dirty="0">
                <a:latin typeface="+mn-lt"/>
              </a:rPr>
              <a:t>fox@vt.edu    http://fox.cs.vt.edu</a:t>
            </a:r>
          </a:p>
          <a:p>
            <a:pPr marL="342900" indent="-342900">
              <a:spcBef>
                <a:spcPct val="20000"/>
              </a:spcBef>
              <a:buFontTx/>
              <a:buChar char="•"/>
              <a:defRPr/>
            </a:pPr>
            <a:r>
              <a:rPr lang="en-US" sz="3200" b="0" kern="0" dirty="0">
                <a:latin typeface="+mn-lt"/>
              </a:rPr>
              <a:t>Director, Digital Library Research</a:t>
            </a:r>
          </a:p>
          <a:p>
            <a:pPr marL="342900" indent="-342900">
              <a:spcBef>
                <a:spcPct val="20000"/>
              </a:spcBef>
              <a:buFontTx/>
              <a:buChar char="•"/>
              <a:defRPr/>
            </a:pPr>
            <a:r>
              <a:rPr lang="en-US" sz="3200" b="0" kern="0" dirty="0">
                <a:latin typeface="+mn-lt"/>
              </a:rPr>
              <a:t>   Laboratory, http://www.dlib.vt.edu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a:noFill/>
        </p:spPr>
        <p:txBody>
          <a:bodyPr/>
          <a:lstStyle/>
          <a:p>
            <a:fld id="{15FAFB62-E034-4A94-8497-9A8FCB01EC5C}" type="slidenum">
              <a:rPr lang="en-US" smtClean="0"/>
              <a:pPr/>
              <a:t>10</a:t>
            </a:fld>
            <a:endParaRPr lang="en-US" smtClean="0"/>
          </a:p>
        </p:txBody>
      </p:sp>
      <p:graphicFrame>
        <p:nvGraphicFramePr>
          <p:cNvPr id="2050" name="Object 2"/>
          <p:cNvGraphicFramePr>
            <a:graphicFrameLocks noChangeAspect="1"/>
          </p:cNvGraphicFramePr>
          <p:nvPr/>
        </p:nvGraphicFramePr>
        <p:xfrm>
          <a:off x="296863" y="1700213"/>
          <a:ext cx="8548687" cy="4079875"/>
        </p:xfrm>
        <a:graphic>
          <a:graphicData uri="http://schemas.openxmlformats.org/presentationml/2006/ole">
            <p:oleObj spid="_x0000_s2050" name="MS Org Chart" r:id="rId4" imgW="4349520" imgH="2076120" progId="">
              <p:embed followColorScheme="full"/>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2"/>
          </p:nvPr>
        </p:nvSpPr>
        <p:spPr>
          <a:noFill/>
        </p:spPr>
        <p:txBody>
          <a:bodyPr/>
          <a:lstStyle/>
          <a:p>
            <a:fld id="{5DD78FFA-139B-4AE2-8866-857148201DAE}" type="slidenum">
              <a:rPr lang="en-US" smtClean="0"/>
              <a:pPr/>
              <a:t>11</a:t>
            </a:fld>
            <a:endParaRPr lang="en-US" smtClean="0"/>
          </a:p>
        </p:txBody>
      </p:sp>
      <p:sp>
        <p:nvSpPr>
          <p:cNvPr id="60419" name="Rectangle 2"/>
          <p:cNvSpPr>
            <a:spLocks noGrp="1" noChangeArrowheads="1"/>
          </p:cNvSpPr>
          <p:nvPr>
            <p:ph type="title"/>
          </p:nvPr>
        </p:nvSpPr>
        <p:spPr>
          <a:xfrm>
            <a:off x="762000" y="0"/>
            <a:ext cx="7772400" cy="628650"/>
          </a:xfrm>
        </p:spPr>
        <p:txBody>
          <a:bodyPr/>
          <a:lstStyle/>
          <a:p>
            <a:pPr eaLnBrk="1" hangingPunct="1"/>
            <a:r>
              <a:rPr lang="en-US" smtClean="0"/>
              <a:t>Information Life Cycle</a:t>
            </a:r>
          </a:p>
        </p:txBody>
      </p:sp>
      <p:sp>
        <p:nvSpPr>
          <p:cNvPr id="60420" name="Text Box 3"/>
          <p:cNvSpPr txBox="1">
            <a:spLocks noChangeArrowheads="1"/>
          </p:cNvSpPr>
          <p:nvPr/>
        </p:nvSpPr>
        <p:spPr bwMode="auto">
          <a:xfrm>
            <a:off x="3810000" y="1447800"/>
            <a:ext cx="1487488" cy="822325"/>
          </a:xfrm>
          <a:prstGeom prst="rect">
            <a:avLst/>
          </a:prstGeom>
          <a:noFill/>
          <a:ln w="25400">
            <a:noFill/>
            <a:miter lim="800000"/>
            <a:headEnd type="none" w="sm" len="sm"/>
            <a:tailEnd type="none" w="sm" len="sm"/>
          </a:ln>
        </p:spPr>
        <p:txBody>
          <a:bodyPr wrap="none">
            <a:spAutoFit/>
          </a:bodyPr>
          <a:lstStyle/>
          <a:p>
            <a:pPr algn="ctr" eaLnBrk="0" hangingPunct="0"/>
            <a:r>
              <a:rPr lang="en-US" sz="2400" b="0">
                <a:latin typeface="Times New Roman" pitchFamily="18" charset="0"/>
              </a:rPr>
              <a:t>Authoring</a:t>
            </a:r>
          </a:p>
          <a:p>
            <a:pPr algn="ctr" eaLnBrk="0" hangingPunct="0"/>
            <a:r>
              <a:rPr lang="en-US" sz="2400" b="0">
                <a:latin typeface="Times New Roman" pitchFamily="18" charset="0"/>
              </a:rPr>
              <a:t>Modifying</a:t>
            </a:r>
          </a:p>
        </p:txBody>
      </p:sp>
      <p:sp>
        <p:nvSpPr>
          <p:cNvPr id="60421" name="Text Box 4"/>
          <p:cNvSpPr txBox="1">
            <a:spLocks noChangeArrowheads="1"/>
          </p:cNvSpPr>
          <p:nvPr/>
        </p:nvSpPr>
        <p:spPr bwMode="auto">
          <a:xfrm>
            <a:off x="5334000" y="2514600"/>
            <a:ext cx="1554163" cy="822325"/>
          </a:xfrm>
          <a:prstGeom prst="rect">
            <a:avLst/>
          </a:prstGeom>
          <a:noFill/>
          <a:ln w="25400">
            <a:noFill/>
            <a:miter lim="800000"/>
            <a:headEnd type="none" w="sm" len="sm"/>
            <a:tailEnd type="none" w="sm" len="sm"/>
          </a:ln>
        </p:spPr>
        <p:txBody>
          <a:bodyPr wrap="none">
            <a:spAutoFit/>
          </a:bodyPr>
          <a:lstStyle/>
          <a:p>
            <a:pPr algn="ctr" eaLnBrk="0" hangingPunct="0"/>
            <a:r>
              <a:rPr lang="en-US" sz="2400" b="0">
                <a:latin typeface="Times New Roman" pitchFamily="18" charset="0"/>
              </a:rPr>
              <a:t>Organizing</a:t>
            </a:r>
          </a:p>
          <a:p>
            <a:pPr algn="ctr" eaLnBrk="0" hangingPunct="0"/>
            <a:r>
              <a:rPr lang="en-US" sz="2400" b="0">
                <a:latin typeface="Times New Roman" pitchFamily="18" charset="0"/>
              </a:rPr>
              <a:t>Indexing</a:t>
            </a:r>
          </a:p>
        </p:txBody>
      </p:sp>
      <p:sp>
        <p:nvSpPr>
          <p:cNvPr id="60422" name="Text Box 5"/>
          <p:cNvSpPr txBox="1">
            <a:spLocks noChangeArrowheads="1"/>
          </p:cNvSpPr>
          <p:nvPr/>
        </p:nvSpPr>
        <p:spPr bwMode="auto">
          <a:xfrm>
            <a:off x="5486400" y="3810000"/>
            <a:ext cx="1468438" cy="822325"/>
          </a:xfrm>
          <a:prstGeom prst="rect">
            <a:avLst/>
          </a:prstGeom>
          <a:noFill/>
          <a:ln w="25400">
            <a:noFill/>
            <a:miter lim="800000"/>
            <a:headEnd type="none" w="sm" len="sm"/>
            <a:tailEnd type="none" w="sm" len="sm"/>
          </a:ln>
        </p:spPr>
        <p:txBody>
          <a:bodyPr wrap="none">
            <a:spAutoFit/>
          </a:bodyPr>
          <a:lstStyle/>
          <a:p>
            <a:pPr algn="ctr" eaLnBrk="0" hangingPunct="0"/>
            <a:r>
              <a:rPr lang="en-US" sz="2400" b="0">
                <a:latin typeface="Times New Roman" pitchFamily="18" charset="0"/>
              </a:rPr>
              <a:t>Storing</a:t>
            </a:r>
          </a:p>
          <a:p>
            <a:pPr algn="ctr" eaLnBrk="0" hangingPunct="0"/>
            <a:r>
              <a:rPr lang="en-US" sz="2400" b="0">
                <a:latin typeface="Times New Roman" pitchFamily="18" charset="0"/>
              </a:rPr>
              <a:t>Retrieving</a:t>
            </a:r>
          </a:p>
        </p:txBody>
      </p:sp>
      <p:sp>
        <p:nvSpPr>
          <p:cNvPr id="60423" name="Text Box 6"/>
          <p:cNvSpPr txBox="1">
            <a:spLocks noChangeArrowheads="1"/>
          </p:cNvSpPr>
          <p:nvPr/>
        </p:nvSpPr>
        <p:spPr bwMode="auto">
          <a:xfrm>
            <a:off x="3810000" y="5257800"/>
            <a:ext cx="1655763" cy="822325"/>
          </a:xfrm>
          <a:prstGeom prst="rect">
            <a:avLst/>
          </a:prstGeom>
          <a:noFill/>
          <a:ln w="25400">
            <a:noFill/>
            <a:miter lim="800000"/>
            <a:headEnd type="none" w="sm" len="sm"/>
            <a:tailEnd type="none" w="sm" len="sm"/>
          </a:ln>
        </p:spPr>
        <p:txBody>
          <a:bodyPr wrap="none">
            <a:spAutoFit/>
          </a:bodyPr>
          <a:lstStyle/>
          <a:p>
            <a:pPr algn="ctr" eaLnBrk="0" hangingPunct="0"/>
            <a:r>
              <a:rPr lang="en-US" sz="2400" b="0">
                <a:latin typeface="Times New Roman" pitchFamily="18" charset="0"/>
              </a:rPr>
              <a:t>Distributing</a:t>
            </a:r>
          </a:p>
          <a:p>
            <a:pPr algn="ctr" eaLnBrk="0" hangingPunct="0"/>
            <a:r>
              <a:rPr lang="en-US" sz="2400" b="0">
                <a:latin typeface="Times New Roman" pitchFamily="18" charset="0"/>
              </a:rPr>
              <a:t>Networking</a:t>
            </a:r>
          </a:p>
        </p:txBody>
      </p:sp>
      <p:sp>
        <p:nvSpPr>
          <p:cNvPr id="60424" name="Text Box 7"/>
          <p:cNvSpPr txBox="1">
            <a:spLocks noChangeArrowheads="1"/>
          </p:cNvSpPr>
          <p:nvPr/>
        </p:nvSpPr>
        <p:spPr bwMode="auto">
          <a:xfrm>
            <a:off x="609600" y="3124200"/>
            <a:ext cx="1366838" cy="822325"/>
          </a:xfrm>
          <a:prstGeom prst="rect">
            <a:avLst/>
          </a:prstGeom>
          <a:noFill/>
          <a:ln w="25400">
            <a:noFill/>
            <a:miter lim="800000"/>
            <a:headEnd type="none" w="sm" len="sm"/>
            <a:tailEnd type="none" w="sm" len="sm"/>
          </a:ln>
        </p:spPr>
        <p:txBody>
          <a:bodyPr wrap="none">
            <a:spAutoFit/>
          </a:bodyPr>
          <a:lstStyle/>
          <a:p>
            <a:pPr algn="ctr" eaLnBrk="0" hangingPunct="0"/>
            <a:r>
              <a:rPr lang="en-US" sz="2400" b="0">
                <a:latin typeface="Times New Roman" pitchFamily="18" charset="0"/>
              </a:rPr>
              <a:t>Retention</a:t>
            </a:r>
          </a:p>
          <a:p>
            <a:pPr algn="ctr" eaLnBrk="0" hangingPunct="0"/>
            <a:r>
              <a:rPr lang="en-US" sz="2400" b="0">
                <a:latin typeface="Times New Roman" pitchFamily="18" charset="0"/>
              </a:rPr>
              <a:t>/ Mining</a:t>
            </a:r>
          </a:p>
        </p:txBody>
      </p:sp>
      <p:sp>
        <p:nvSpPr>
          <p:cNvPr id="60425" name="Text Box 8"/>
          <p:cNvSpPr txBox="1">
            <a:spLocks noChangeArrowheads="1"/>
          </p:cNvSpPr>
          <p:nvPr/>
        </p:nvSpPr>
        <p:spPr bwMode="auto">
          <a:xfrm>
            <a:off x="2057400" y="3733800"/>
            <a:ext cx="1436688" cy="822325"/>
          </a:xfrm>
          <a:prstGeom prst="rect">
            <a:avLst/>
          </a:prstGeom>
          <a:noFill/>
          <a:ln w="25400">
            <a:noFill/>
            <a:miter lim="800000"/>
            <a:headEnd type="none" w="sm" len="sm"/>
            <a:tailEnd type="none" w="sm" len="sm"/>
          </a:ln>
        </p:spPr>
        <p:txBody>
          <a:bodyPr wrap="none">
            <a:spAutoFit/>
          </a:bodyPr>
          <a:lstStyle/>
          <a:p>
            <a:pPr algn="ctr" eaLnBrk="0" hangingPunct="0"/>
            <a:r>
              <a:rPr lang="en-US" sz="2400" b="0">
                <a:latin typeface="Times New Roman" pitchFamily="18" charset="0"/>
              </a:rPr>
              <a:t>Accessing</a:t>
            </a:r>
          </a:p>
          <a:p>
            <a:pPr algn="ctr" eaLnBrk="0" hangingPunct="0"/>
            <a:r>
              <a:rPr lang="en-US" sz="2400" b="0">
                <a:latin typeface="Times New Roman" pitchFamily="18" charset="0"/>
              </a:rPr>
              <a:t>Filtering</a:t>
            </a:r>
          </a:p>
        </p:txBody>
      </p:sp>
      <p:sp>
        <p:nvSpPr>
          <p:cNvPr id="60426" name="Text Box 9"/>
          <p:cNvSpPr txBox="1">
            <a:spLocks noChangeArrowheads="1"/>
          </p:cNvSpPr>
          <p:nvPr/>
        </p:nvSpPr>
        <p:spPr bwMode="auto">
          <a:xfrm>
            <a:off x="2514600" y="2362200"/>
            <a:ext cx="1231900" cy="822325"/>
          </a:xfrm>
          <a:prstGeom prst="rect">
            <a:avLst/>
          </a:prstGeom>
          <a:noFill/>
          <a:ln w="25400">
            <a:noFill/>
            <a:miter lim="800000"/>
            <a:headEnd type="none" w="sm" len="sm"/>
            <a:tailEnd type="none" w="sm" len="sm"/>
          </a:ln>
        </p:spPr>
        <p:txBody>
          <a:bodyPr wrap="none">
            <a:spAutoFit/>
          </a:bodyPr>
          <a:lstStyle/>
          <a:p>
            <a:pPr algn="ctr" eaLnBrk="0" hangingPunct="0"/>
            <a:r>
              <a:rPr lang="en-US" sz="2400" b="0">
                <a:latin typeface="Times New Roman" pitchFamily="18" charset="0"/>
              </a:rPr>
              <a:t>Using</a:t>
            </a:r>
          </a:p>
          <a:p>
            <a:pPr algn="ctr" eaLnBrk="0" hangingPunct="0"/>
            <a:r>
              <a:rPr lang="en-US" sz="2400" b="0">
                <a:latin typeface="Times New Roman" pitchFamily="18" charset="0"/>
              </a:rPr>
              <a:t>Creating</a:t>
            </a:r>
          </a:p>
        </p:txBody>
      </p:sp>
      <p:sp>
        <p:nvSpPr>
          <p:cNvPr id="60427" name="WordArt 10"/>
          <p:cNvSpPr>
            <a:spLocks noChangeArrowheads="1" noChangeShapeType="1" noTextEdit="1"/>
          </p:cNvSpPr>
          <p:nvPr/>
        </p:nvSpPr>
        <p:spPr bwMode="auto">
          <a:xfrm>
            <a:off x="3733800" y="914400"/>
            <a:ext cx="1647825" cy="495300"/>
          </a:xfrm>
          <a:prstGeom prst="rect">
            <a:avLst/>
          </a:prstGeom>
        </p:spPr>
        <p:txBody>
          <a:bodyPr spcFirstLastPara="1" wrap="none" fromWordArt="1">
            <a:prstTxWarp prst="textArchUp">
              <a:avLst>
                <a:gd name="adj" fmla="val 10800004"/>
              </a:avLst>
            </a:prstTxWarp>
          </a:bodyPr>
          <a:lstStyle/>
          <a:p>
            <a:pPr algn="ctr"/>
            <a:r>
              <a:rPr lang="en-US" sz="2800" kern="10">
                <a:ln w="9525">
                  <a:solidFill>
                    <a:srgbClr val="000000"/>
                  </a:solidFill>
                  <a:round/>
                  <a:headEnd type="none" w="sm" len="sm"/>
                  <a:tailEnd type="none" w="sm" len="sm"/>
                </a:ln>
                <a:solidFill>
                  <a:schemeClr val="accent1"/>
                </a:solidFill>
                <a:latin typeface="Arial Black"/>
              </a:rPr>
              <a:t>Creation</a:t>
            </a:r>
          </a:p>
        </p:txBody>
      </p:sp>
      <p:sp>
        <p:nvSpPr>
          <p:cNvPr id="60428" name="WordArt 11"/>
          <p:cNvSpPr>
            <a:spLocks noChangeArrowheads="1" noChangeShapeType="1" noTextEdit="1"/>
          </p:cNvSpPr>
          <p:nvPr/>
        </p:nvSpPr>
        <p:spPr bwMode="auto">
          <a:xfrm>
            <a:off x="6629400" y="5638800"/>
            <a:ext cx="1657350" cy="658813"/>
          </a:xfrm>
          <a:prstGeom prst="rect">
            <a:avLst/>
          </a:prstGeom>
        </p:spPr>
        <p:txBody>
          <a:bodyPr wrap="none" fromWordArt="1">
            <a:prstTxWarp prst="textDeflate">
              <a:avLst>
                <a:gd name="adj" fmla="val 26227"/>
              </a:avLst>
            </a:prstTxWarp>
          </a:bodyPr>
          <a:lstStyle/>
          <a:p>
            <a:pPr algn="ctr"/>
            <a:r>
              <a:rPr lang="en-US" sz="2400" kern="10">
                <a:ln w="9525">
                  <a:solidFill>
                    <a:srgbClr val="000000"/>
                  </a:solidFill>
                  <a:round/>
                  <a:headEnd type="none" w="sm" len="sm"/>
                  <a:tailEnd type="none" w="sm" len="sm"/>
                </a:ln>
                <a:solidFill>
                  <a:schemeClr val="accent1"/>
                </a:solidFill>
                <a:latin typeface="Arial Black"/>
              </a:rPr>
              <a:t>Searching</a:t>
            </a:r>
          </a:p>
        </p:txBody>
      </p:sp>
      <p:sp>
        <p:nvSpPr>
          <p:cNvPr id="60429" name="WordArt 12"/>
          <p:cNvSpPr>
            <a:spLocks noChangeArrowheads="1" noChangeShapeType="1" noTextEdit="1"/>
          </p:cNvSpPr>
          <p:nvPr/>
        </p:nvSpPr>
        <p:spPr bwMode="auto">
          <a:xfrm>
            <a:off x="152400" y="4267200"/>
            <a:ext cx="1657350" cy="658813"/>
          </a:xfrm>
          <a:prstGeom prst="rect">
            <a:avLst/>
          </a:prstGeom>
        </p:spPr>
        <p:txBody>
          <a:bodyPr wrap="none" fromWordArt="1">
            <a:prstTxWarp prst="textDeflate">
              <a:avLst>
                <a:gd name="adj" fmla="val 26227"/>
              </a:avLst>
            </a:prstTxWarp>
          </a:bodyPr>
          <a:lstStyle/>
          <a:p>
            <a:pPr algn="ctr"/>
            <a:r>
              <a:rPr lang="en-US" sz="2400" kern="10">
                <a:ln w="9525">
                  <a:solidFill>
                    <a:srgbClr val="000000"/>
                  </a:solidFill>
                  <a:round/>
                  <a:headEnd type="none" w="sm" len="sm"/>
                  <a:tailEnd type="none" w="sm" len="sm"/>
                </a:ln>
                <a:solidFill>
                  <a:schemeClr val="accent1"/>
                </a:solidFill>
                <a:latin typeface="Arial Black"/>
              </a:rPr>
              <a:t>Utilization</a:t>
            </a:r>
          </a:p>
        </p:txBody>
      </p:sp>
      <p:sp>
        <p:nvSpPr>
          <p:cNvPr id="60430" name="Oval 13"/>
          <p:cNvSpPr>
            <a:spLocks noChangeArrowheads="1"/>
          </p:cNvSpPr>
          <p:nvPr/>
        </p:nvSpPr>
        <p:spPr bwMode="auto">
          <a:xfrm>
            <a:off x="2057400" y="1295400"/>
            <a:ext cx="5105400" cy="5105400"/>
          </a:xfrm>
          <a:prstGeom prst="ellipse">
            <a:avLst/>
          </a:prstGeom>
          <a:noFill/>
          <a:ln w="25400">
            <a:solidFill>
              <a:schemeClr val="tx1"/>
            </a:solidFill>
            <a:round/>
            <a:headEnd type="none" w="sm" len="sm"/>
            <a:tailEnd type="none" w="sm" len="sm"/>
          </a:ln>
        </p:spPr>
        <p:txBody>
          <a:bodyPr anchor="ctr">
            <a:spAutoFit/>
          </a:bodyPr>
          <a:lstStyle/>
          <a:p>
            <a:endParaRPr lang="en-US"/>
          </a:p>
        </p:txBody>
      </p:sp>
      <p:sp>
        <p:nvSpPr>
          <p:cNvPr id="60431" name="Line 14"/>
          <p:cNvSpPr>
            <a:spLocks noChangeShapeType="1"/>
          </p:cNvSpPr>
          <p:nvPr/>
        </p:nvSpPr>
        <p:spPr bwMode="auto">
          <a:xfrm flipH="1">
            <a:off x="2133600" y="3810000"/>
            <a:ext cx="2438400" cy="3048000"/>
          </a:xfrm>
          <a:prstGeom prst="line">
            <a:avLst/>
          </a:prstGeom>
          <a:noFill/>
          <a:ln w="25400">
            <a:solidFill>
              <a:schemeClr val="tx1"/>
            </a:solidFill>
            <a:round/>
            <a:headEnd type="none" w="sm" len="sm"/>
            <a:tailEnd type="none" w="sm" len="sm"/>
          </a:ln>
        </p:spPr>
        <p:txBody>
          <a:bodyPr wrap="none">
            <a:spAutoFit/>
          </a:bodyPr>
          <a:lstStyle/>
          <a:p>
            <a:endParaRPr lang="en-US"/>
          </a:p>
        </p:txBody>
      </p:sp>
      <p:sp>
        <p:nvSpPr>
          <p:cNvPr id="60432" name="Line 15"/>
          <p:cNvSpPr>
            <a:spLocks noChangeShapeType="1"/>
          </p:cNvSpPr>
          <p:nvPr/>
        </p:nvSpPr>
        <p:spPr bwMode="auto">
          <a:xfrm flipH="1" flipV="1">
            <a:off x="0" y="2667000"/>
            <a:ext cx="4572000" cy="1143000"/>
          </a:xfrm>
          <a:prstGeom prst="line">
            <a:avLst/>
          </a:prstGeom>
          <a:noFill/>
          <a:ln w="25400">
            <a:solidFill>
              <a:schemeClr val="tx1"/>
            </a:solidFill>
            <a:round/>
            <a:headEnd type="none" w="sm" len="sm"/>
            <a:tailEnd type="none" w="sm" len="sm"/>
          </a:ln>
        </p:spPr>
        <p:txBody>
          <a:bodyPr wrap="none">
            <a:spAutoFit/>
          </a:bodyPr>
          <a:lstStyle/>
          <a:p>
            <a:endParaRPr lang="en-US"/>
          </a:p>
        </p:txBody>
      </p:sp>
      <p:sp>
        <p:nvSpPr>
          <p:cNvPr id="60433" name="Line 16"/>
          <p:cNvSpPr>
            <a:spLocks noChangeShapeType="1"/>
          </p:cNvSpPr>
          <p:nvPr/>
        </p:nvSpPr>
        <p:spPr bwMode="auto">
          <a:xfrm flipV="1">
            <a:off x="4572000" y="3276600"/>
            <a:ext cx="4572000" cy="533400"/>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60434" name="WordArt 17"/>
          <p:cNvSpPr>
            <a:spLocks noChangeArrowheads="1" noChangeShapeType="1" noTextEdit="1"/>
          </p:cNvSpPr>
          <p:nvPr/>
        </p:nvSpPr>
        <p:spPr bwMode="auto">
          <a:xfrm>
            <a:off x="1752600" y="1219200"/>
            <a:ext cx="1295400" cy="4953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type="none" w="sm" len="sm"/>
                  <a:tailEnd type="none" w="sm" len="sm"/>
                </a:ln>
                <a:solidFill>
                  <a:srgbClr val="FFFFFF"/>
                </a:solidFill>
                <a:latin typeface="Arial Black"/>
              </a:rPr>
              <a:t>Active</a:t>
            </a:r>
          </a:p>
        </p:txBody>
      </p:sp>
      <p:sp>
        <p:nvSpPr>
          <p:cNvPr id="60435" name="WordArt 18"/>
          <p:cNvSpPr>
            <a:spLocks noChangeArrowheads="1" noChangeShapeType="1" noTextEdit="1"/>
          </p:cNvSpPr>
          <p:nvPr/>
        </p:nvSpPr>
        <p:spPr bwMode="auto">
          <a:xfrm>
            <a:off x="1295400" y="5638800"/>
            <a:ext cx="1295400" cy="4953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type="none" w="sm" len="sm"/>
                  <a:tailEnd type="none" w="sm" len="sm"/>
                </a:ln>
                <a:solidFill>
                  <a:srgbClr val="FFFFFF"/>
                </a:solidFill>
                <a:latin typeface="Arial Black"/>
              </a:rPr>
              <a:t>Inactive</a:t>
            </a:r>
          </a:p>
        </p:txBody>
      </p:sp>
      <p:sp>
        <p:nvSpPr>
          <p:cNvPr id="60436" name="WordArt 19"/>
          <p:cNvSpPr>
            <a:spLocks noChangeArrowheads="1" noChangeShapeType="1" noTextEdit="1"/>
          </p:cNvSpPr>
          <p:nvPr/>
        </p:nvSpPr>
        <p:spPr bwMode="auto">
          <a:xfrm>
            <a:off x="7162800" y="4038600"/>
            <a:ext cx="1428750" cy="1143000"/>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type="none" w="sm" len="sm"/>
                  <a:tailEnd type="none" w="sm" len="sm"/>
                </a:ln>
                <a:solidFill>
                  <a:srgbClr val="FFFFFF"/>
                </a:solidFill>
                <a:latin typeface="Arial Black"/>
              </a:rPr>
              <a:t>Semi-</a:t>
            </a:r>
          </a:p>
          <a:p>
            <a:pPr algn="ctr"/>
            <a:r>
              <a:rPr lang="en-US" sz="3200" kern="10">
                <a:ln w="9525">
                  <a:solidFill>
                    <a:srgbClr val="000000"/>
                  </a:solidFill>
                  <a:round/>
                  <a:headEnd type="none" w="sm" len="sm"/>
                  <a:tailEnd type="none" w="sm" len="sm"/>
                </a:ln>
                <a:solidFill>
                  <a:srgbClr val="FFFFFF"/>
                </a:solidFill>
                <a:latin typeface="Arial Black"/>
              </a:rPr>
              <a:t>Active</a:t>
            </a:r>
          </a:p>
        </p:txBody>
      </p:sp>
      <p:sp>
        <p:nvSpPr>
          <p:cNvPr id="60437" name="Line 20"/>
          <p:cNvSpPr>
            <a:spLocks noChangeShapeType="1"/>
          </p:cNvSpPr>
          <p:nvPr/>
        </p:nvSpPr>
        <p:spPr bwMode="auto">
          <a:xfrm flipH="1" flipV="1">
            <a:off x="914400" y="5410200"/>
            <a:ext cx="1905000" cy="304800"/>
          </a:xfrm>
          <a:prstGeom prst="line">
            <a:avLst/>
          </a:prstGeom>
          <a:noFill/>
          <a:ln w="38100">
            <a:solidFill>
              <a:schemeClr val="tx1"/>
            </a:solidFill>
            <a:round/>
            <a:headEnd type="none" w="sm" len="sm"/>
            <a:tailEnd type="triangle" w="lg" len="lg"/>
          </a:ln>
        </p:spPr>
        <p:txBody>
          <a:bodyPr wrap="none">
            <a:spAutoFit/>
          </a:bodyPr>
          <a:lstStyle/>
          <a:p>
            <a:endParaRPr lang="en-US"/>
          </a:p>
        </p:txBody>
      </p:sp>
      <p:sp>
        <p:nvSpPr>
          <p:cNvPr id="60438" name="WordArt 21"/>
          <p:cNvSpPr>
            <a:spLocks noChangeArrowheads="1" noChangeShapeType="1" noTextEdit="1"/>
          </p:cNvSpPr>
          <p:nvPr/>
        </p:nvSpPr>
        <p:spPr bwMode="auto">
          <a:xfrm rot="3300000">
            <a:off x="5548313" y="2147887"/>
            <a:ext cx="2438400" cy="428625"/>
          </a:xfrm>
          <a:prstGeom prst="rect">
            <a:avLst/>
          </a:prstGeom>
        </p:spPr>
        <p:txBody>
          <a:bodyPr spcFirstLastPara="1" wrap="none" fromWordArt="1">
            <a:prstTxWarp prst="textArchUp">
              <a:avLst>
                <a:gd name="adj" fmla="val 10800004"/>
              </a:avLst>
            </a:prstTxWarp>
          </a:bodyPr>
          <a:lstStyle/>
          <a:p>
            <a:pPr algn="ctr"/>
            <a:r>
              <a:rPr lang="en-US" sz="2400" kern="10">
                <a:ln w="9525">
                  <a:solidFill>
                    <a:srgbClr val="000000"/>
                  </a:solidFill>
                  <a:round/>
                  <a:headEnd type="none" w="sm" len="sm"/>
                  <a:tailEnd type="none" w="sm" len="sm"/>
                </a:ln>
                <a:solidFill>
                  <a:schemeClr val="accent1"/>
                </a:solidFill>
                <a:latin typeface="Arial Black"/>
              </a:rPr>
              <a:t>Social Context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4"/>
          <p:cNvSpPr>
            <a:spLocks noGrp="1"/>
          </p:cNvSpPr>
          <p:nvPr>
            <p:ph type="sldNum" sz="quarter" idx="12"/>
          </p:nvPr>
        </p:nvSpPr>
        <p:spPr>
          <a:noFill/>
        </p:spPr>
        <p:txBody>
          <a:bodyPr/>
          <a:lstStyle/>
          <a:p>
            <a:fld id="{4CA19FDA-C70C-482B-9B88-B8BB3911BEFB}" type="slidenum">
              <a:rPr lang="en-US" smtClean="0"/>
              <a:pPr/>
              <a:t>12</a:t>
            </a:fld>
            <a:endParaRPr lang="en-US" smtClean="0"/>
          </a:p>
        </p:txBody>
      </p:sp>
      <p:graphicFrame>
        <p:nvGraphicFramePr>
          <p:cNvPr id="30722" name="Object 2"/>
          <p:cNvGraphicFramePr>
            <a:graphicFrameLocks noChangeAspect="1"/>
          </p:cNvGraphicFramePr>
          <p:nvPr/>
        </p:nvGraphicFramePr>
        <p:xfrm>
          <a:off x="2057400" y="1371600"/>
          <a:ext cx="7315200" cy="5486400"/>
        </p:xfrm>
        <a:graphic>
          <a:graphicData uri="http://schemas.openxmlformats.org/presentationml/2006/ole">
            <p:oleObj spid="_x0000_s574466" name="Slide" r:id="rId4" imgW="4549680" imgH="3413160" progId="PowerPoint.Slide.8">
              <p:embed/>
            </p:oleObj>
          </a:graphicData>
        </a:graphic>
      </p:graphicFrame>
      <p:sp>
        <p:nvSpPr>
          <p:cNvPr id="30724" name="Rectangle 3"/>
          <p:cNvSpPr>
            <a:spLocks noGrp="1" noChangeArrowheads="1"/>
          </p:cNvSpPr>
          <p:nvPr>
            <p:ph type="title"/>
          </p:nvPr>
        </p:nvSpPr>
        <p:spPr>
          <a:xfrm>
            <a:off x="457200" y="76200"/>
            <a:ext cx="8382000" cy="1143000"/>
          </a:xfrm>
        </p:spPr>
        <p:txBody>
          <a:bodyPr/>
          <a:lstStyle/>
          <a:p>
            <a:pPr eaLnBrk="1" hangingPunct="1"/>
            <a:r>
              <a:rPr lang="en-US" sz="3600" smtClean="0"/>
              <a:t>Quality and the Information Life Cycle</a:t>
            </a:r>
          </a:p>
        </p:txBody>
      </p:sp>
      <p:sp>
        <p:nvSpPr>
          <p:cNvPr id="30725" name="Rectangle 4"/>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endParaRPr lang="en-US" sz="4400" b="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a:noFill/>
        </p:spPr>
        <p:txBody>
          <a:bodyPr/>
          <a:lstStyle/>
          <a:p>
            <a:fld id="{1390E4A4-B1F6-4601-82B3-2A1C7839B061}" type="slidenum">
              <a:rPr lang="en-US" smtClean="0"/>
              <a:pPr/>
              <a:t>13</a:t>
            </a:fld>
            <a:endParaRPr lang="en-US" smtClean="0"/>
          </a:p>
        </p:txBody>
      </p:sp>
      <p:sp>
        <p:nvSpPr>
          <p:cNvPr id="61443" name="Rectangle 2"/>
          <p:cNvSpPr>
            <a:spLocks noGrp="1" noChangeArrowheads="1"/>
          </p:cNvSpPr>
          <p:nvPr>
            <p:ph type="title"/>
          </p:nvPr>
        </p:nvSpPr>
        <p:spPr>
          <a:xfrm>
            <a:off x="2590800" y="152400"/>
            <a:ext cx="6400800" cy="1143000"/>
          </a:xfrm>
        </p:spPr>
        <p:txBody>
          <a:bodyPr/>
          <a:lstStyle/>
          <a:p>
            <a:pPr algn="l" eaLnBrk="1" hangingPunct="1"/>
            <a:r>
              <a:rPr lang="en-US" b="1" smtClean="0"/>
              <a:t>Digital Libraries</a:t>
            </a:r>
            <a:br>
              <a:rPr lang="en-US" b="1" smtClean="0"/>
            </a:br>
            <a:r>
              <a:rPr lang="en-US" b="1" smtClean="0"/>
              <a:t>Shorten the Chain from</a:t>
            </a:r>
          </a:p>
        </p:txBody>
      </p:sp>
      <p:sp>
        <p:nvSpPr>
          <p:cNvPr id="61444" name="WordArt 3"/>
          <p:cNvSpPr>
            <a:spLocks noChangeArrowheads="1" noChangeShapeType="1" noTextEdit="1"/>
          </p:cNvSpPr>
          <p:nvPr/>
        </p:nvSpPr>
        <p:spPr bwMode="auto">
          <a:xfrm>
            <a:off x="152400" y="1219200"/>
            <a:ext cx="16668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latin typeface="Arial Black"/>
              </a:rPr>
              <a:t>Author</a:t>
            </a:r>
          </a:p>
        </p:txBody>
      </p:sp>
      <p:sp>
        <p:nvSpPr>
          <p:cNvPr id="61445" name="Text Box 4"/>
          <p:cNvSpPr txBox="1">
            <a:spLocks noChangeArrowheads="1"/>
          </p:cNvSpPr>
          <p:nvPr/>
        </p:nvSpPr>
        <p:spPr bwMode="auto">
          <a:xfrm>
            <a:off x="1828800" y="1981200"/>
            <a:ext cx="1098550"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Editor</a:t>
            </a:r>
          </a:p>
        </p:txBody>
      </p:sp>
      <p:sp>
        <p:nvSpPr>
          <p:cNvPr id="61446" name="Text Box 5"/>
          <p:cNvSpPr txBox="1">
            <a:spLocks noChangeArrowheads="1"/>
          </p:cNvSpPr>
          <p:nvPr/>
        </p:nvSpPr>
        <p:spPr bwMode="auto">
          <a:xfrm>
            <a:off x="2590800" y="2819400"/>
            <a:ext cx="1552575"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Publisher</a:t>
            </a:r>
          </a:p>
        </p:txBody>
      </p:sp>
      <p:sp>
        <p:nvSpPr>
          <p:cNvPr id="61447" name="Text Box 6"/>
          <p:cNvSpPr txBox="1">
            <a:spLocks noChangeArrowheads="1"/>
          </p:cNvSpPr>
          <p:nvPr/>
        </p:nvSpPr>
        <p:spPr bwMode="auto">
          <a:xfrm>
            <a:off x="3733800" y="3581400"/>
            <a:ext cx="862013"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A&amp;I</a:t>
            </a:r>
          </a:p>
        </p:txBody>
      </p:sp>
      <p:sp>
        <p:nvSpPr>
          <p:cNvPr id="61448" name="Text Box 7"/>
          <p:cNvSpPr txBox="1">
            <a:spLocks noChangeArrowheads="1"/>
          </p:cNvSpPr>
          <p:nvPr/>
        </p:nvSpPr>
        <p:spPr bwMode="auto">
          <a:xfrm>
            <a:off x="4191000" y="4419600"/>
            <a:ext cx="2044700"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Consolidator</a:t>
            </a:r>
          </a:p>
        </p:txBody>
      </p:sp>
      <p:sp>
        <p:nvSpPr>
          <p:cNvPr id="61449" name="Text Box 8"/>
          <p:cNvSpPr txBox="1">
            <a:spLocks noChangeArrowheads="1"/>
          </p:cNvSpPr>
          <p:nvPr/>
        </p:nvSpPr>
        <p:spPr bwMode="auto">
          <a:xfrm>
            <a:off x="5943600" y="5181600"/>
            <a:ext cx="1276350"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Library</a:t>
            </a:r>
          </a:p>
        </p:txBody>
      </p:sp>
      <p:sp>
        <p:nvSpPr>
          <p:cNvPr id="61450" name="WordArt 9"/>
          <p:cNvSpPr>
            <a:spLocks noChangeArrowheads="1" noChangeShapeType="1" noTextEdit="1"/>
          </p:cNvSpPr>
          <p:nvPr/>
        </p:nvSpPr>
        <p:spPr bwMode="auto">
          <a:xfrm>
            <a:off x="7315200" y="5943600"/>
            <a:ext cx="16668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latin typeface="Arial Black"/>
              </a:rPr>
              <a:t>Reader</a:t>
            </a:r>
          </a:p>
        </p:txBody>
      </p:sp>
      <p:sp>
        <p:nvSpPr>
          <p:cNvPr id="61451" name="Text Box 10"/>
          <p:cNvSpPr txBox="1">
            <a:spLocks noChangeArrowheads="1"/>
          </p:cNvSpPr>
          <p:nvPr/>
        </p:nvSpPr>
        <p:spPr bwMode="auto">
          <a:xfrm>
            <a:off x="3124200" y="2057400"/>
            <a:ext cx="1182688" cy="422275"/>
          </a:xfrm>
          <a:prstGeom prst="rect">
            <a:avLst/>
          </a:prstGeom>
          <a:noFill/>
          <a:ln w="25400" cap="rnd">
            <a:solidFill>
              <a:schemeClr val="tx1"/>
            </a:solidFill>
            <a:prstDash val="sysDot"/>
            <a:miter lim="800000"/>
            <a:headEnd type="none" w="sm" len="sm"/>
            <a:tailEnd type="none" w="sm" len="sm"/>
          </a:ln>
        </p:spPr>
        <p:txBody>
          <a:bodyPr wrap="none">
            <a:spAutoFit/>
          </a:bodyPr>
          <a:lstStyle/>
          <a:p>
            <a:pPr eaLnBrk="0" hangingPunct="0">
              <a:spcBef>
                <a:spcPct val="50000"/>
              </a:spcBef>
            </a:pPr>
            <a:r>
              <a:rPr lang="en-US" sz="2000" b="0">
                <a:latin typeface="Times New Roman" pitchFamily="18" charset="0"/>
              </a:rPr>
              <a:t>Reviewer</a:t>
            </a:r>
            <a:endParaRPr lang="en-US" sz="2800" b="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p:spPr>
        <p:txBody>
          <a:bodyPr/>
          <a:lstStyle/>
          <a:p>
            <a:fld id="{432248C0-D349-4C50-A084-773083F36D7B}" type="slidenum">
              <a:rPr lang="en-US" smtClean="0"/>
              <a:pPr/>
              <a:t>14</a:t>
            </a:fld>
            <a:endParaRPr lang="en-US" smtClean="0"/>
          </a:p>
        </p:txBody>
      </p:sp>
      <p:sp>
        <p:nvSpPr>
          <p:cNvPr id="62467" name="Rectangle 2"/>
          <p:cNvSpPr>
            <a:spLocks noGrp="1" noChangeArrowheads="1"/>
          </p:cNvSpPr>
          <p:nvPr>
            <p:ph type="title"/>
          </p:nvPr>
        </p:nvSpPr>
        <p:spPr>
          <a:xfrm>
            <a:off x="838200" y="152400"/>
            <a:ext cx="7467600" cy="857250"/>
          </a:xfrm>
        </p:spPr>
        <p:txBody>
          <a:bodyPr/>
          <a:lstStyle/>
          <a:p>
            <a:pPr eaLnBrk="1" hangingPunct="1"/>
            <a:r>
              <a:rPr lang="en-US" b="1" smtClean="0"/>
              <a:t>DLs Shorten the Chain to</a:t>
            </a:r>
          </a:p>
        </p:txBody>
      </p:sp>
      <p:sp>
        <p:nvSpPr>
          <p:cNvPr id="62468" name="WordArt 3"/>
          <p:cNvSpPr>
            <a:spLocks noChangeArrowheads="1" noChangeShapeType="1" noTextEdit="1"/>
          </p:cNvSpPr>
          <p:nvPr/>
        </p:nvSpPr>
        <p:spPr bwMode="auto">
          <a:xfrm>
            <a:off x="2590800" y="3048000"/>
            <a:ext cx="16668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latin typeface="Arial Black"/>
              </a:rPr>
              <a:t>User</a:t>
            </a:r>
          </a:p>
        </p:txBody>
      </p:sp>
      <p:sp>
        <p:nvSpPr>
          <p:cNvPr id="62469" name="Text Box 4"/>
          <p:cNvSpPr txBox="1">
            <a:spLocks noChangeArrowheads="1"/>
          </p:cNvSpPr>
          <p:nvPr/>
        </p:nvSpPr>
        <p:spPr bwMode="auto">
          <a:xfrm>
            <a:off x="762000" y="2209800"/>
            <a:ext cx="1217613"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Author</a:t>
            </a:r>
          </a:p>
        </p:txBody>
      </p:sp>
      <p:sp>
        <p:nvSpPr>
          <p:cNvPr id="62470" name="Text Box 5"/>
          <p:cNvSpPr txBox="1">
            <a:spLocks noChangeArrowheads="1"/>
          </p:cNvSpPr>
          <p:nvPr/>
        </p:nvSpPr>
        <p:spPr bwMode="auto">
          <a:xfrm>
            <a:off x="762000" y="3200400"/>
            <a:ext cx="1214438"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Reader</a:t>
            </a:r>
          </a:p>
        </p:txBody>
      </p:sp>
      <p:sp>
        <p:nvSpPr>
          <p:cNvPr id="62471" name="Text Box 6"/>
          <p:cNvSpPr txBox="1">
            <a:spLocks noChangeArrowheads="1"/>
          </p:cNvSpPr>
          <p:nvPr/>
        </p:nvSpPr>
        <p:spPr bwMode="auto">
          <a:xfrm>
            <a:off x="5334000" y="2057400"/>
            <a:ext cx="2952750" cy="2860675"/>
          </a:xfrm>
          <a:prstGeom prst="rect">
            <a:avLst/>
          </a:prstGeom>
          <a:noFill/>
          <a:ln w="25400">
            <a:solidFill>
              <a:schemeClr val="tx1"/>
            </a:solidFill>
            <a:prstDash val="sysDot"/>
            <a:miter lim="800000"/>
            <a:headEnd type="none" w="sm" len="sm"/>
            <a:tailEnd type="none" w="sm" len="sm"/>
          </a:ln>
        </p:spPr>
        <p:txBody>
          <a:bodyPr wrap="none">
            <a:spAutoFit/>
          </a:bodyPr>
          <a:lstStyle/>
          <a:p>
            <a:pPr eaLnBrk="0" hangingPunct="0">
              <a:spcBef>
                <a:spcPct val="50000"/>
              </a:spcBef>
            </a:pPr>
            <a:r>
              <a:rPr lang="en-US" sz="7200" b="0">
                <a:latin typeface="Times New Roman" pitchFamily="18" charset="0"/>
              </a:rPr>
              <a:t>Digital</a:t>
            </a:r>
          </a:p>
          <a:p>
            <a:pPr eaLnBrk="0" hangingPunct="0">
              <a:spcBef>
                <a:spcPct val="50000"/>
              </a:spcBef>
            </a:pPr>
            <a:r>
              <a:rPr lang="en-US" sz="7200" b="0">
                <a:latin typeface="Times New Roman" pitchFamily="18" charset="0"/>
              </a:rPr>
              <a:t>Library</a:t>
            </a:r>
            <a:endParaRPr lang="en-US" sz="2800" b="0">
              <a:latin typeface="Times New Roman" pitchFamily="18" charset="0"/>
            </a:endParaRPr>
          </a:p>
        </p:txBody>
      </p:sp>
      <p:sp>
        <p:nvSpPr>
          <p:cNvPr id="62472" name="AutoShape 7"/>
          <p:cNvSpPr>
            <a:spLocks noChangeArrowheads="1"/>
          </p:cNvSpPr>
          <p:nvPr/>
        </p:nvSpPr>
        <p:spPr bwMode="auto">
          <a:xfrm>
            <a:off x="4343400" y="3429000"/>
            <a:ext cx="914400" cy="76200"/>
          </a:xfrm>
          <a:prstGeom prst="leftRightArrow">
            <a:avLst>
              <a:gd name="adj1" fmla="val 50000"/>
              <a:gd name="adj2" fmla="val 240000"/>
            </a:avLst>
          </a:prstGeom>
          <a:noFill/>
          <a:ln w="25400">
            <a:solidFill>
              <a:schemeClr val="tx1"/>
            </a:solidFill>
            <a:miter lim="800000"/>
            <a:headEnd type="none" w="sm" len="sm"/>
            <a:tailEnd type="none" w="sm" len="sm"/>
          </a:ln>
        </p:spPr>
        <p:txBody>
          <a:bodyPr wrap="none" anchor="ctr">
            <a:spAutoFit/>
          </a:bodyPr>
          <a:lstStyle/>
          <a:p>
            <a:endParaRPr lang="en-US"/>
          </a:p>
        </p:txBody>
      </p:sp>
      <p:sp>
        <p:nvSpPr>
          <p:cNvPr id="62473" name="Text Box 8"/>
          <p:cNvSpPr txBox="1">
            <a:spLocks noChangeArrowheads="1"/>
          </p:cNvSpPr>
          <p:nvPr/>
        </p:nvSpPr>
        <p:spPr bwMode="auto">
          <a:xfrm>
            <a:off x="762000" y="4114800"/>
            <a:ext cx="1098550"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Editor</a:t>
            </a:r>
          </a:p>
        </p:txBody>
      </p:sp>
      <p:sp>
        <p:nvSpPr>
          <p:cNvPr id="62474" name="Text Box 9"/>
          <p:cNvSpPr txBox="1">
            <a:spLocks noChangeArrowheads="1"/>
          </p:cNvSpPr>
          <p:nvPr/>
        </p:nvSpPr>
        <p:spPr bwMode="auto">
          <a:xfrm>
            <a:off x="762000" y="5105400"/>
            <a:ext cx="1570038"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Reviewer</a:t>
            </a:r>
          </a:p>
        </p:txBody>
      </p:sp>
      <p:sp>
        <p:nvSpPr>
          <p:cNvPr id="62475" name="Text Box 10"/>
          <p:cNvSpPr txBox="1">
            <a:spLocks noChangeArrowheads="1"/>
          </p:cNvSpPr>
          <p:nvPr/>
        </p:nvSpPr>
        <p:spPr bwMode="auto">
          <a:xfrm>
            <a:off x="2667000" y="2209800"/>
            <a:ext cx="1352550"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Teacher</a:t>
            </a:r>
          </a:p>
        </p:txBody>
      </p:sp>
      <p:sp>
        <p:nvSpPr>
          <p:cNvPr id="62476" name="Text Box 11"/>
          <p:cNvSpPr txBox="1">
            <a:spLocks noChangeArrowheads="1"/>
          </p:cNvSpPr>
          <p:nvPr/>
        </p:nvSpPr>
        <p:spPr bwMode="auto">
          <a:xfrm>
            <a:off x="2667000" y="4114800"/>
            <a:ext cx="1314450"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Learner</a:t>
            </a:r>
          </a:p>
        </p:txBody>
      </p:sp>
      <p:sp>
        <p:nvSpPr>
          <p:cNvPr id="62477" name="Line 12"/>
          <p:cNvSpPr>
            <a:spLocks noChangeShapeType="1"/>
          </p:cNvSpPr>
          <p:nvPr/>
        </p:nvSpPr>
        <p:spPr bwMode="auto">
          <a:xfrm>
            <a:off x="3352800" y="2743200"/>
            <a:ext cx="0" cy="381000"/>
          </a:xfrm>
          <a:prstGeom prst="line">
            <a:avLst/>
          </a:prstGeom>
          <a:noFill/>
          <a:ln w="25400">
            <a:solidFill>
              <a:schemeClr val="tx1"/>
            </a:solidFill>
            <a:round/>
            <a:headEnd type="triangle" w="sm" len="sm"/>
            <a:tailEnd type="triangle" w="sm" len="sm"/>
          </a:ln>
        </p:spPr>
        <p:txBody>
          <a:bodyPr wrap="none" anchor="ctr">
            <a:spAutoFit/>
          </a:bodyPr>
          <a:lstStyle/>
          <a:p>
            <a:endParaRPr lang="en-US"/>
          </a:p>
        </p:txBody>
      </p:sp>
      <p:sp>
        <p:nvSpPr>
          <p:cNvPr id="62478" name="Line 13"/>
          <p:cNvSpPr>
            <a:spLocks noChangeShapeType="1"/>
          </p:cNvSpPr>
          <p:nvPr/>
        </p:nvSpPr>
        <p:spPr bwMode="auto">
          <a:xfrm flipV="1">
            <a:off x="3352800" y="3810000"/>
            <a:ext cx="0" cy="304800"/>
          </a:xfrm>
          <a:prstGeom prst="line">
            <a:avLst/>
          </a:prstGeom>
          <a:noFill/>
          <a:ln w="25400">
            <a:solidFill>
              <a:schemeClr val="tx1"/>
            </a:solidFill>
            <a:round/>
            <a:headEnd type="triangle" w="sm" len="sm"/>
            <a:tailEnd type="triangle" w="sm" len="sm"/>
          </a:ln>
        </p:spPr>
        <p:txBody>
          <a:bodyPr wrap="none" anchor="ctr">
            <a:spAutoFit/>
          </a:bodyPr>
          <a:lstStyle/>
          <a:p>
            <a:endParaRPr lang="en-US"/>
          </a:p>
        </p:txBody>
      </p:sp>
      <p:sp>
        <p:nvSpPr>
          <p:cNvPr id="62479" name="Line 14"/>
          <p:cNvSpPr>
            <a:spLocks noChangeShapeType="1"/>
          </p:cNvSpPr>
          <p:nvPr/>
        </p:nvSpPr>
        <p:spPr bwMode="auto">
          <a:xfrm>
            <a:off x="1981200" y="2743200"/>
            <a:ext cx="533400" cy="307975"/>
          </a:xfrm>
          <a:prstGeom prst="line">
            <a:avLst/>
          </a:prstGeom>
          <a:noFill/>
          <a:ln w="25400">
            <a:solidFill>
              <a:schemeClr val="tx1"/>
            </a:solidFill>
            <a:round/>
            <a:headEnd type="triangle" w="sm" len="sm"/>
            <a:tailEnd type="triangle" w="sm" len="sm"/>
          </a:ln>
        </p:spPr>
        <p:txBody>
          <a:bodyPr wrap="none" anchor="ctr">
            <a:spAutoFit/>
          </a:bodyPr>
          <a:lstStyle/>
          <a:p>
            <a:endParaRPr lang="en-US"/>
          </a:p>
        </p:txBody>
      </p:sp>
      <p:sp>
        <p:nvSpPr>
          <p:cNvPr id="62480" name="Line 15"/>
          <p:cNvSpPr>
            <a:spLocks noChangeShapeType="1"/>
          </p:cNvSpPr>
          <p:nvPr/>
        </p:nvSpPr>
        <p:spPr bwMode="auto">
          <a:xfrm>
            <a:off x="1981200" y="3429000"/>
            <a:ext cx="533400" cy="0"/>
          </a:xfrm>
          <a:prstGeom prst="line">
            <a:avLst/>
          </a:prstGeom>
          <a:noFill/>
          <a:ln w="25400">
            <a:solidFill>
              <a:schemeClr val="tx1"/>
            </a:solidFill>
            <a:round/>
            <a:headEnd type="triangle" w="sm" len="sm"/>
            <a:tailEnd type="triangle" w="sm" len="sm"/>
          </a:ln>
        </p:spPr>
        <p:txBody>
          <a:bodyPr wrap="none" anchor="ctr">
            <a:spAutoFit/>
          </a:bodyPr>
          <a:lstStyle/>
          <a:p>
            <a:endParaRPr lang="en-US"/>
          </a:p>
        </p:txBody>
      </p:sp>
      <p:sp>
        <p:nvSpPr>
          <p:cNvPr id="62481" name="Line 16"/>
          <p:cNvSpPr>
            <a:spLocks noChangeShapeType="1"/>
          </p:cNvSpPr>
          <p:nvPr/>
        </p:nvSpPr>
        <p:spPr bwMode="auto">
          <a:xfrm flipV="1">
            <a:off x="1905000" y="3505200"/>
            <a:ext cx="685800" cy="685800"/>
          </a:xfrm>
          <a:prstGeom prst="line">
            <a:avLst/>
          </a:prstGeom>
          <a:noFill/>
          <a:ln w="25400">
            <a:solidFill>
              <a:schemeClr val="tx1"/>
            </a:solidFill>
            <a:round/>
            <a:headEnd type="triangle" w="sm" len="sm"/>
            <a:tailEnd type="triangle" w="sm" len="sm"/>
          </a:ln>
        </p:spPr>
        <p:txBody>
          <a:bodyPr wrap="none" anchor="ctr">
            <a:spAutoFit/>
          </a:bodyPr>
          <a:lstStyle/>
          <a:p>
            <a:endParaRPr lang="en-US"/>
          </a:p>
        </p:txBody>
      </p:sp>
      <p:sp>
        <p:nvSpPr>
          <p:cNvPr id="62482" name="Line 17"/>
          <p:cNvSpPr>
            <a:spLocks noChangeShapeType="1"/>
          </p:cNvSpPr>
          <p:nvPr/>
        </p:nvSpPr>
        <p:spPr bwMode="auto">
          <a:xfrm flipV="1">
            <a:off x="1828800" y="3733800"/>
            <a:ext cx="790575" cy="1371600"/>
          </a:xfrm>
          <a:prstGeom prst="line">
            <a:avLst/>
          </a:prstGeom>
          <a:noFill/>
          <a:ln w="25400">
            <a:solidFill>
              <a:schemeClr val="tx1"/>
            </a:solidFill>
            <a:round/>
            <a:headEnd type="triangle" w="sm" len="sm"/>
            <a:tailEnd type="triangle" w="sm" len="sm"/>
          </a:ln>
        </p:spPr>
        <p:txBody>
          <a:bodyPr wrap="none" anchor="ctr">
            <a:spAutoFit/>
          </a:bodyPr>
          <a:lstStyle/>
          <a:p>
            <a:endParaRPr lang="en-US"/>
          </a:p>
        </p:txBody>
      </p:sp>
      <p:sp>
        <p:nvSpPr>
          <p:cNvPr id="62483" name="Text Box 18"/>
          <p:cNvSpPr txBox="1">
            <a:spLocks noChangeArrowheads="1"/>
          </p:cNvSpPr>
          <p:nvPr/>
        </p:nvSpPr>
        <p:spPr bwMode="auto">
          <a:xfrm>
            <a:off x="3505200" y="5105400"/>
            <a:ext cx="1531938" cy="544513"/>
          </a:xfrm>
          <a:prstGeom prst="rect">
            <a:avLst/>
          </a:prstGeom>
          <a:noFill/>
          <a:ln w="25400">
            <a:solidFill>
              <a:schemeClr val="tx1"/>
            </a:solidFill>
            <a:miter lim="800000"/>
            <a:headEnd type="none" w="sm" len="sm"/>
            <a:tailEnd type="none" w="sm" len="sm"/>
          </a:ln>
        </p:spPr>
        <p:txBody>
          <a:bodyPr wrap="none">
            <a:spAutoFit/>
          </a:bodyPr>
          <a:lstStyle/>
          <a:p>
            <a:pPr eaLnBrk="0" hangingPunct="0">
              <a:spcBef>
                <a:spcPct val="50000"/>
              </a:spcBef>
            </a:pPr>
            <a:r>
              <a:rPr lang="en-US" sz="2800" b="0">
                <a:latin typeface="Times New Roman" pitchFamily="18" charset="0"/>
              </a:rPr>
              <a:t>Librarian</a:t>
            </a:r>
          </a:p>
        </p:txBody>
      </p:sp>
      <p:sp>
        <p:nvSpPr>
          <p:cNvPr id="62484" name="Line 19"/>
          <p:cNvSpPr>
            <a:spLocks noChangeShapeType="1"/>
          </p:cNvSpPr>
          <p:nvPr/>
        </p:nvSpPr>
        <p:spPr bwMode="auto">
          <a:xfrm>
            <a:off x="4114800" y="3810000"/>
            <a:ext cx="747713" cy="1295400"/>
          </a:xfrm>
          <a:prstGeom prst="line">
            <a:avLst/>
          </a:prstGeom>
          <a:noFill/>
          <a:ln w="25400">
            <a:solidFill>
              <a:schemeClr val="tx1"/>
            </a:solidFill>
            <a:round/>
            <a:headEnd type="triangle" w="sm" len="sm"/>
            <a:tailEnd type="triangle" w="sm" len="sm"/>
          </a:ln>
        </p:spPr>
        <p:txBody>
          <a:bodyPr wrap="none" anchor="ctr">
            <a:spAutoFit/>
          </a:bodyPr>
          <a:lstStyle/>
          <a:p>
            <a:endParaRPr lang="en-US"/>
          </a:p>
        </p:txBody>
      </p:sp>
      <p:sp>
        <p:nvSpPr>
          <p:cNvPr id="62485" name="WordArt 20"/>
          <p:cNvSpPr>
            <a:spLocks noChangeArrowheads="1" noChangeShapeType="1" noTextEdit="1"/>
          </p:cNvSpPr>
          <p:nvPr/>
        </p:nvSpPr>
        <p:spPr bwMode="auto">
          <a:xfrm>
            <a:off x="1676400" y="1752600"/>
            <a:ext cx="139065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type="none" w="sm" len="sm"/>
                  <a:tailEnd type="none" w="sm" len="sm"/>
                </a:ln>
                <a:solidFill>
                  <a:srgbClr val="000000"/>
                </a:solidFill>
                <a:latin typeface="Arial Black"/>
              </a:rPr>
              <a:t>Roles</a:t>
            </a:r>
          </a:p>
        </p:txBody>
      </p:sp>
      <p:sp>
        <p:nvSpPr>
          <p:cNvPr id="62486" name="Rectangle 21"/>
          <p:cNvSpPr>
            <a:spLocks noChangeArrowheads="1"/>
          </p:cNvSpPr>
          <p:nvPr/>
        </p:nvSpPr>
        <p:spPr bwMode="auto">
          <a:xfrm>
            <a:off x="381000" y="1295400"/>
            <a:ext cx="8458200" cy="5181600"/>
          </a:xfrm>
          <a:prstGeom prst="rect">
            <a:avLst/>
          </a:prstGeom>
          <a:noFill/>
          <a:ln w="25400">
            <a:solidFill>
              <a:schemeClr val="tx1"/>
            </a:solidFill>
            <a:miter lim="800000"/>
            <a:headEnd type="none" w="sm" len="sm"/>
            <a:tailEnd type="none" w="sm" len="sm"/>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Example : planetmath.org</a:t>
            </a:r>
          </a:p>
        </p:txBody>
      </p:sp>
      <p:pic>
        <p:nvPicPr>
          <p:cNvPr id="29699" name="Content Placeholder 5" descr="Screen shot 2009-10-07 at 11.41.32 PM.png"/>
          <p:cNvPicPr>
            <a:picLocks noGrp="1" noChangeAspect="1"/>
          </p:cNvPicPr>
          <p:nvPr>
            <p:ph idx="1"/>
          </p:nvPr>
        </p:nvPicPr>
        <p:blipFill>
          <a:blip r:embed="rId2" cstate="print"/>
          <a:srcRect l="-4920" r="-4920"/>
          <a:stretch>
            <a:fillRect/>
          </a:stretch>
        </p:blipFill>
        <p:spPr/>
      </p:pic>
      <p:sp>
        <p:nvSpPr>
          <p:cNvPr id="7" name="Rounded Rectangle 6"/>
          <p:cNvSpPr/>
          <p:nvPr/>
        </p:nvSpPr>
        <p:spPr>
          <a:xfrm>
            <a:off x="6934200" y="2133600"/>
            <a:ext cx="1524000" cy="3048000"/>
          </a:xfrm>
          <a:prstGeom prst="roundRect">
            <a:avLst/>
          </a:prstGeom>
          <a:noFill/>
          <a:ln w="152400" cap="flat" cmpd="sng" algn="ctr">
            <a:solidFill>
              <a:schemeClr val="accent2"/>
            </a:solidFill>
            <a:prstDash val="solid"/>
            <a:round/>
            <a:headEnd type="none" w="med" len="med"/>
            <a:tailEnd type="none" w="med" len="med"/>
          </a:ln>
          <a:effectLst>
            <a:glow rad="63500">
              <a:schemeClr val="accent2">
                <a:alpha val="4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152400"/>
            <a:ext cx="7772400" cy="762000"/>
          </a:xfrm>
          <a:noFill/>
        </p:spPr>
        <p:txBody>
          <a:bodyPr lIns="92075" tIns="46038" rIns="92075" bIns="46038" anchor="b"/>
          <a:lstStyle/>
          <a:p>
            <a:pPr eaLnBrk="1" hangingPunct="1"/>
            <a:r>
              <a:rPr lang="en-US" smtClean="0"/>
              <a:t>Digital Libraries --- Objectives</a:t>
            </a:r>
          </a:p>
        </p:txBody>
      </p:sp>
      <p:sp>
        <p:nvSpPr>
          <p:cNvPr id="55299" name="Rectangle 3"/>
          <p:cNvSpPr>
            <a:spLocks noGrp="1" noChangeArrowheads="1"/>
          </p:cNvSpPr>
          <p:nvPr>
            <p:ph type="body" idx="1"/>
          </p:nvPr>
        </p:nvSpPr>
        <p:spPr>
          <a:xfrm>
            <a:off x="533400" y="1371600"/>
            <a:ext cx="8458200" cy="4953000"/>
          </a:xfrm>
          <a:noFill/>
        </p:spPr>
        <p:txBody>
          <a:bodyPr lIns="92075" tIns="46038" rIns="92075" bIns="46038"/>
          <a:lstStyle/>
          <a:p>
            <a:pPr eaLnBrk="1" hangingPunct="1">
              <a:spcBef>
                <a:spcPct val="10000"/>
              </a:spcBef>
            </a:pPr>
            <a:r>
              <a:rPr lang="en-US" smtClean="0"/>
              <a:t>World Lit.: 24hr / 7day / from desktop</a:t>
            </a:r>
          </a:p>
          <a:p>
            <a:pPr eaLnBrk="1" hangingPunct="1">
              <a:spcBef>
                <a:spcPct val="10000"/>
              </a:spcBef>
            </a:pPr>
            <a:r>
              <a:rPr lang="en-US" smtClean="0"/>
              <a:t>Integrated “super” information systems: 5S: Table of related areas and their coverage</a:t>
            </a:r>
          </a:p>
          <a:p>
            <a:pPr eaLnBrk="1" hangingPunct="1">
              <a:spcBef>
                <a:spcPct val="10000"/>
              </a:spcBef>
            </a:pPr>
            <a:r>
              <a:rPr lang="en-US" smtClean="0"/>
              <a:t>Ubiquitous, Higher Quality, Lower Cost </a:t>
            </a:r>
          </a:p>
          <a:p>
            <a:pPr eaLnBrk="1" hangingPunct="1">
              <a:spcBef>
                <a:spcPct val="10000"/>
              </a:spcBef>
            </a:pPr>
            <a:r>
              <a:rPr lang="en-US" smtClean="0"/>
              <a:t>Education, Knowledge Sharing, Discovery</a:t>
            </a:r>
          </a:p>
          <a:p>
            <a:pPr eaLnBrk="1" hangingPunct="1">
              <a:spcBef>
                <a:spcPct val="10000"/>
              </a:spcBef>
            </a:pPr>
            <a:r>
              <a:rPr lang="en-US" smtClean="0"/>
              <a:t>Disintermediation -&gt; Collaboration </a:t>
            </a:r>
          </a:p>
          <a:p>
            <a:pPr eaLnBrk="1" hangingPunct="1">
              <a:spcBef>
                <a:spcPct val="10000"/>
              </a:spcBef>
            </a:pPr>
            <a:r>
              <a:rPr lang="en-US" smtClean="0"/>
              <a:t>Universities Reclaim Property</a:t>
            </a:r>
          </a:p>
          <a:p>
            <a:pPr eaLnBrk="1" hangingPunct="1">
              <a:spcBef>
                <a:spcPct val="10000"/>
              </a:spcBef>
            </a:pPr>
            <a:r>
              <a:rPr lang="en-US" smtClean="0"/>
              <a:t>Interactive Courseware, Student Works</a:t>
            </a:r>
          </a:p>
          <a:p>
            <a:pPr eaLnBrk="1" hangingPunct="1">
              <a:spcBef>
                <a:spcPct val="10000"/>
              </a:spcBef>
            </a:pPr>
            <a:r>
              <a:rPr lang="en-US" smtClean="0"/>
              <a:t>Scalable, Sustainable, Usable, Useful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4"/>
          <p:cNvSpPr>
            <a:spLocks noGrp="1"/>
          </p:cNvSpPr>
          <p:nvPr>
            <p:ph type="sldNum" sz="quarter" idx="12"/>
          </p:nvPr>
        </p:nvSpPr>
        <p:spPr>
          <a:noFill/>
        </p:spPr>
        <p:txBody>
          <a:bodyPr/>
          <a:lstStyle/>
          <a:p>
            <a:fld id="{D5F44DA5-6743-4C84-993A-3679117B1397}" type="slidenum">
              <a:rPr lang="en-US" smtClean="0"/>
              <a:pPr/>
              <a:t>17</a:t>
            </a:fld>
            <a:endParaRPr lang="en-US" smtClean="0"/>
          </a:p>
        </p:txBody>
      </p:sp>
      <p:sp>
        <p:nvSpPr>
          <p:cNvPr id="114691" name="Rectangle 2"/>
          <p:cNvSpPr>
            <a:spLocks noGrp="1" noChangeArrowheads="1"/>
          </p:cNvSpPr>
          <p:nvPr>
            <p:ph type="title"/>
          </p:nvPr>
        </p:nvSpPr>
        <p:spPr/>
        <p:txBody>
          <a:bodyPr/>
          <a:lstStyle/>
          <a:p>
            <a:pPr eaLnBrk="1" hangingPunct="1"/>
            <a:r>
              <a:rPr lang="en-US" smtClean="0"/>
              <a:t>Degree of Structure</a:t>
            </a:r>
          </a:p>
        </p:txBody>
      </p:sp>
      <p:sp>
        <p:nvSpPr>
          <p:cNvPr id="114692" name="Text Box 3"/>
          <p:cNvSpPr txBox="1">
            <a:spLocks noChangeArrowheads="1"/>
          </p:cNvSpPr>
          <p:nvPr/>
        </p:nvSpPr>
        <p:spPr bwMode="auto">
          <a:xfrm>
            <a:off x="212725" y="3998913"/>
            <a:ext cx="2073275" cy="641350"/>
          </a:xfrm>
          <a:prstGeom prst="rect">
            <a:avLst/>
          </a:prstGeom>
          <a:noFill/>
          <a:ln w="9525">
            <a:noFill/>
            <a:miter lim="800000"/>
            <a:headEnd/>
            <a:tailEnd/>
          </a:ln>
        </p:spPr>
        <p:txBody>
          <a:bodyPr>
            <a:spAutoFit/>
          </a:bodyPr>
          <a:lstStyle/>
          <a:p>
            <a:pPr algn="ctr"/>
            <a:r>
              <a:rPr lang="en-US" sz="3600" b="0"/>
              <a:t>Chaotic</a:t>
            </a:r>
          </a:p>
        </p:txBody>
      </p:sp>
      <p:sp>
        <p:nvSpPr>
          <p:cNvPr id="114693" name="Text Box 4"/>
          <p:cNvSpPr txBox="1">
            <a:spLocks noChangeArrowheads="1"/>
          </p:cNvSpPr>
          <p:nvPr/>
        </p:nvSpPr>
        <p:spPr bwMode="auto">
          <a:xfrm>
            <a:off x="3124200" y="4038600"/>
            <a:ext cx="2514600" cy="641350"/>
          </a:xfrm>
          <a:prstGeom prst="rect">
            <a:avLst/>
          </a:prstGeom>
          <a:noFill/>
          <a:ln w="9525">
            <a:noFill/>
            <a:miter lim="800000"/>
            <a:headEnd/>
            <a:tailEnd/>
          </a:ln>
        </p:spPr>
        <p:txBody>
          <a:bodyPr>
            <a:spAutoFit/>
          </a:bodyPr>
          <a:lstStyle/>
          <a:p>
            <a:pPr algn="ctr"/>
            <a:r>
              <a:rPr lang="en-US" sz="3600" b="0"/>
              <a:t>Organized</a:t>
            </a:r>
          </a:p>
        </p:txBody>
      </p:sp>
      <p:sp>
        <p:nvSpPr>
          <p:cNvPr id="114694" name="Text Box 5"/>
          <p:cNvSpPr txBox="1">
            <a:spLocks noChangeArrowheads="1"/>
          </p:cNvSpPr>
          <p:nvPr/>
        </p:nvSpPr>
        <p:spPr bwMode="auto">
          <a:xfrm>
            <a:off x="6477000" y="4038600"/>
            <a:ext cx="2514600" cy="641350"/>
          </a:xfrm>
          <a:prstGeom prst="rect">
            <a:avLst/>
          </a:prstGeom>
          <a:noFill/>
          <a:ln w="9525">
            <a:noFill/>
            <a:miter lim="800000"/>
            <a:headEnd/>
            <a:tailEnd/>
          </a:ln>
        </p:spPr>
        <p:txBody>
          <a:bodyPr>
            <a:spAutoFit/>
          </a:bodyPr>
          <a:lstStyle/>
          <a:p>
            <a:pPr algn="ctr"/>
            <a:r>
              <a:rPr lang="en-US" sz="3600" b="0"/>
              <a:t>Structured</a:t>
            </a:r>
          </a:p>
        </p:txBody>
      </p:sp>
      <p:sp>
        <p:nvSpPr>
          <p:cNvPr id="114695" name="Text Box 6"/>
          <p:cNvSpPr txBox="1">
            <a:spLocks noChangeArrowheads="1"/>
          </p:cNvSpPr>
          <p:nvPr/>
        </p:nvSpPr>
        <p:spPr bwMode="auto">
          <a:xfrm>
            <a:off x="228600" y="2438400"/>
            <a:ext cx="2073275" cy="641350"/>
          </a:xfrm>
          <a:prstGeom prst="rect">
            <a:avLst/>
          </a:prstGeom>
          <a:noFill/>
          <a:ln w="9525">
            <a:noFill/>
            <a:miter lim="800000"/>
            <a:headEnd/>
            <a:tailEnd/>
          </a:ln>
        </p:spPr>
        <p:txBody>
          <a:bodyPr>
            <a:spAutoFit/>
          </a:bodyPr>
          <a:lstStyle/>
          <a:p>
            <a:pPr algn="ctr"/>
            <a:r>
              <a:rPr lang="en-US" sz="3600" b="0"/>
              <a:t>Web</a:t>
            </a:r>
          </a:p>
        </p:txBody>
      </p:sp>
      <p:sp>
        <p:nvSpPr>
          <p:cNvPr id="114696" name="Text Box 7"/>
          <p:cNvSpPr txBox="1">
            <a:spLocks noChangeArrowheads="1"/>
          </p:cNvSpPr>
          <p:nvPr/>
        </p:nvSpPr>
        <p:spPr bwMode="auto">
          <a:xfrm>
            <a:off x="3352800" y="2438400"/>
            <a:ext cx="2073275" cy="641350"/>
          </a:xfrm>
          <a:prstGeom prst="rect">
            <a:avLst/>
          </a:prstGeom>
          <a:noFill/>
          <a:ln w="9525">
            <a:noFill/>
            <a:miter lim="800000"/>
            <a:headEnd/>
            <a:tailEnd/>
          </a:ln>
        </p:spPr>
        <p:txBody>
          <a:bodyPr>
            <a:spAutoFit/>
          </a:bodyPr>
          <a:lstStyle/>
          <a:p>
            <a:pPr algn="ctr"/>
            <a:r>
              <a:rPr lang="en-US" sz="3600" b="0"/>
              <a:t>DLs</a:t>
            </a:r>
          </a:p>
        </p:txBody>
      </p:sp>
      <p:sp>
        <p:nvSpPr>
          <p:cNvPr id="114697" name="Text Box 8"/>
          <p:cNvSpPr txBox="1">
            <a:spLocks noChangeArrowheads="1"/>
          </p:cNvSpPr>
          <p:nvPr/>
        </p:nvSpPr>
        <p:spPr bwMode="auto">
          <a:xfrm>
            <a:off x="6705600" y="2438400"/>
            <a:ext cx="2073275" cy="641350"/>
          </a:xfrm>
          <a:prstGeom prst="rect">
            <a:avLst/>
          </a:prstGeom>
          <a:noFill/>
          <a:ln w="9525">
            <a:noFill/>
            <a:miter lim="800000"/>
            <a:headEnd/>
            <a:tailEnd/>
          </a:ln>
        </p:spPr>
        <p:txBody>
          <a:bodyPr>
            <a:spAutoFit/>
          </a:bodyPr>
          <a:lstStyle/>
          <a:p>
            <a:pPr algn="ctr"/>
            <a:r>
              <a:rPr lang="en-US" sz="3600" b="0"/>
              <a:t>DBs</a:t>
            </a:r>
          </a:p>
        </p:txBody>
      </p:sp>
      <p:sp>
        <p:nvSpPr>
          <p:cNvPr id="114698" name="Line 9"/>
          <p:cNvSpPr>
            <a:spLocks noChangeShapeType="1"/>
          </p:cNvSpPr>
          <p:nvPr/>
        </p:nvSpPr>
        <p:spPr bwMode="auto">
          <a:xfrm>
            <a:off x="304800" y="3962400"/>
            <a:ext cx="8686800" cy="0"/>
          </a:xfrm>
          <a:prstGeom prst="line">
            <a:avLst/>
          </a:prstGeom>
          <a:noFill/>
          <a:ln w="9525">
            <a:solidFill>
              <a:schemeClr val="tx1"/>
            </a:solidFill>
            <a:miter lim="800000"/>
            <a:headEnd type="triangle" w="lg" len="lg"/>
            <a:tailEnd type="triangle" w="lg" len="lg"/>
          </a:ln>
        </p:spPr>
        <p:txBody>
          <a:bodyPr wrap="none"/>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p>
            <a:fld id="{C8CD3EEB-91A3-4D92-9767-D3C31D51838C}" type="slidenum">
              <a:rPr lang="en-US" smtClean="0"/>
              <a:pPr/>
              <a:t>18</a:t>
            </a:fld>
            <a:endParaRPr lang="en-US" smtClean="0"/>
          </a:p>
        </p:txBody>
      </p:sp>
      <p:sp>
        <p:nvSpPr>
          <p:cNvPr id="115715" name="Rectangle 2"/>
          <p:cNvSpPr>
            <a:spLocks noGrp="1" noChangeArrowheads="1"/>
          </p:cNvSpPr>
          <p:nvPr>
            <p:ph type="title"/>
          </p:nvPr>
        </p:nvSpPr>
        <p:spPr/>
        <p:txBody>
          <a:bodyPr/>
          <a:lstStyle/>
          <a:p>
            <a:pPr eaLnBrk="1" hangingPunct="1"/>
            <a:r>
              <a:rPr lang="en-US" dirty="0" smtClean="0"/>
              <a:t>Digital </a:t>
            </a:r>
            <a:r>
              <a:rPr lang="en-US" dirty="0" smtClean="0"/>
              <a:t>Object </a:t>
            </a:r>
            <a:r>
              <a:rPr lang="en-US" dirty="0" smtClean="0"/>
              <a:t>(</a:t>
            </a:r>
            <a:r>
              <a:rPr lang="en-US" dirty="0" smtClean="0"/>
              <a:t>DO) Types</a:t>
            </a:r>
            <a:endParaRPr lang="en-US" dirty="0" smtClean="0"/>
          </a:p>
        </p:txBody>
      </p:sp>
      <p:sp>
        <p:nvSpPr>
          <p:cNvPr id="115716" name="Rectangle 3"/>
          <p:cNvSpPr>
            <a:spLocks noGrp="1" noChangeArrowheads="1"/>
          </p:cNvSpPr>
          <p:nvPr>
            <p:ph type="body" idx="1"/>
          </p:nvPr>
        </p:nvSpPr>
        <p:spPr>
          <a:xfrm>
            <a:off x="609600" y="1752600"/>
            <a:ext cx="8305800" cy="4514850"/>
          </a:xfrm>
        </p:spPr>
        <p:txBody>
          <a:bodyPr/>
          <a:lstStyle/>
          <a:p>
            <a:pPr eaLnBrk="1" hangingPunct="1"/>
            <a:r>
              <a:rPr lang="en-US" smtClean="0"/>
              <a:t>Born digital</a:t>
            </a:r>
          </a:p>
          <a:p>
            <a:pPr eaLnBrk="1" hangingPunct="1"/>
            <a:r>
              <a:rPr lang="en-US" smtClean="0"/>
              <a:t>Digitized version of “real” object</a:t>
            </a:r>
          </a:p>
          <a:p>
            <a:pPr lvl="1" eaLnBrk="1" hangingPunct="1"/>
            <a:r>
              <a:rPr lang="en-US" smtClean="0"/>
              <a:t>Is the DO version the same, better, or worse?</a:t>
            </a:r>
          </a:p>
          <a:p>
            <a:pPr lvl="1" eaLnBrk="1" hangingPunct="1"/>
            <a:r>
              <a:rPr lang="en-US" smtClean="0"/>
              <a:t>Decision for ETDs: structured + rendered</a:t>
            </a:r>
          </a:p>
          <a:p>
            <a:pPr eaLnBrk="1" hangingPunct="1"/>
            <a:r>
              <a:rPr lang="en-US" smtClean="0"/>
              <a:t>Surrogate for “real” object</a:t>
            </a:r>
          </a:p>
          <a:p>
            <a:pPr lvl="1" eaLnBrk="1" hangingPunct="1"/>
            <a:r>
              <a:rPr lang="en-US" smtClean="0"/>
              <a:t>Not covered explicitly in metamodel for a minimal DL</a:t>
            </a:r>
          </a:p>
          <a:p>
            <a:pPr lvl="1" eaLnBrk="1" hangingPunct="1"/>
            <a:r>
              <a:rPr lang="en-US" smtClean="0"/>
              <a:t>Crucial in metamodel for archaeology DL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p:spPr>
        <p:txBody>
          <a:bodyPr/>
          <a:lstStyle/>
          <a:p>
            <a:fld id="{0CD2AFD1-F59B-48F0-AAF0-9E1B88E814B4}" type="slidenum">
              <a:rPr lang="en-US" smtClean="0"/>
              <a:pPr/>
              <a:t>19</a:t>
            </a:fld>
            <a:endParaRPr lang="en-US" smtClean="0"/>
          </a:p>
        </p:txBody>
      </p:sp>
      <p:sp>
        <p:nvSpPr>
          <p:cNvPr id="116739" name="Rectangle 2"/>
          <p:cNvSpPr>
            <a:spLocks noGrp="1" noChangeArrowheads="1"/>
          </p:cNvSpPr>
          <p:nvPr>
            <p:ph type="title"/>
          </p:nvPr>
        </p:nvSpPr>
        <p:spPr>
          <a:xfrm>
            <a:off x="457200" y="0"/>
            <a:ext cx="8229600" cy="1143000"/>
          </a:xfrm>
        </p:spPr>
        <p:txBody>
          <a:bodyPr/>
          <a:lstStyle/>
          <a:p>
            <a:pPr eaLnBrk="1" hangingPunct="1"/>
            <a:r>
              <a:rPr lang="en-US" dirty="0" smtClean="0"/>
              <a:t>Metadata Objects (MDOs)</a:t>
            </a:r>
          </a:p>
        </p:txBody>
      </p:sp>
      <p:sp>
        <p:nvSpPr>
          <p:cNvPr id="116740" name="Rectangle 3"/>
          <p:cNvSpPr>
            <a:spLocks noGrp="1" noChangeArrowheads="1"/>
          </p:cNvSpPr>
          <p:nvPr>
            <p:ph type="body" idx="1"/>
          </p:nvPr>
        </p:nvSpPr>
        <p:spPr>
          <a:xfrm>
            <a:off x="685800" y="1295400"/>
            <a:ext cx="7848600" cy="5048250"/>
          </a:xfrm>
        </p:spPr>
        <p:txBody>
          <a:bodyPr/>
          <a:lstStyle/>
          <a:p>
            <a:pPr eaLnBrk="1" hangingPunct="1"/>
            <a:r>
              <a:rPr lang="en-US" dirty="0" smtClean="0"/>
              <a:t>MARC (library catalog records)</a:t>
            </a:r>
            <a:endParaRPr lang="en-US" dirty="0" smtClean="0"/>
          </a:p>
          <a:p>
            <a:pPr eaLnBrk="1" hangingPunct="1"/>
            <a:r>
              <a:rPr lang="en-US" dirty="0" smtClean="0"/>
              <a:t>Dublin </a:t>
            </a:r>
            <a:r>
              <a:rPr lang="en-US" dirty="0" smtClean="0"/>
              <a:t>Core (web cataloging)</a:t>
            </a:r>
          </a:p>
          <a:p>
            <a:pPr eaLnBrk="1" hangingPunct="1"/>
            <a:r>
              <a:rPr lang="en-US" dirty="0" smtClean="0"/>
              <a:t>LOMS (learning objects)</a:t>
            </a:r>
            <a:endParaRPr lang="en-US" dirty="0" smtClean="0"/>
          </a:p>
          <a:p>
            <a:pPr eaLnBrk="1" hangingPunct="1"/>
            <a:r>
              <a:rPr lang="en-US" dirty="0" smtClean="0"/>
              <a:t>RDF (Semantic Web)</a:t>
            </a:r>
            <a:endParaRPr lang="en-US" dirty="0" smtClean="0"/>
          </a:p>
          <a:p>
            <a:pPr eaLnBrk="1" hangingPunct="1"/>
            <a:r>
              <a:rPr lang="en-US" dirty="0" smtClean="0"/>
              <a:t>ORE (packages)</a:t>
            </a:r>
          </a:p>
          <a:p>
            <a:pPr eaLnBrk="1" hangingPunct="1">
              <a:buNone/>
            </a:pPr>
            <a:endParaRPr lang="en-US" dirty="0" smtClean="0"/>
          </a:p>
          <a:p>
            <a:pPr eaLnBrk="1" hangingPunct="1"/>
            <a:r>
              <a:rPr lang="en-US" dirty="0" smtClean="0"/>
              <a:t>Crosswalks, </a:t>
            </a:r>
            <a:r>
              <a:rPr lang="en-US" dirty="0" smtClean="0"/>
              <a:t>Mappings</a:t>
            </a:r>
            <a:endParaRPr lang="en-US" dirty="0" smtClean="0"/>
          </a:p>
          <a:p>
            <a:pPr eaLnBrk="1" hangingPunct="1"/>
            <a:r>
              <a:rPr lang="en-US" dirty="0" err="1" smtClean="0"/>
              <a:t>Ontologies</a:t>
            </a:r>
            <a:endParaRPr lang="en-US" dirty="0" smtClean="0"/>
          </a:p>
          <a:p>
            <a:pPr eaLnBrk="1" hangingPunct="1"/>
            <a:r>
              <a:rPr lang="en-US" dirty="0" smtClean="0"/>
              <a:t>Topic maps, </a:t>
            </a:r>
            <a:r>
              <a:rPr lang="en-US" dirty="0" smtClean="0"/>
              <a:t>Concept </a:t>
            </a:r>
            <a:r>
              <a:rPr lang="en-US" dirty="0" smtClean="0"/>
              <a:t>maps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dirty="0" smtClean="0"/>
              <a:t>Acknowledgements</a:t>
            </a:r>
          </a:p>
        </p:txBody>
      </p:sp>
      <p:sp>
        <p:nvSpPr>
          <p:cNvPr id="34819" name="Content Placeholder 2"/>
          <p:cNvSpPr>
            <a:spLocks noGrp="1"/>
          </p:cNvSpPr>
          <p:nvPr>
            <p:ph idx="1"/>
          </p:nvPr>
        </p:nvSpPr>
        <p:spPr>
          <a:xfrm>
            <a:off x="685800" y="2057400"/>
            <a:ext cx="8001000" cy="4525963"/>
          </a:xfrm>
        </p:spPr>
        <p:txBody>
          <a:bodyPr/>
          <a:lstStyle/>
          <a:p>
            <a:pPr eaLnBrk="1" hangingPunct="1">
              <a:spcBef>
                <a:spcPts val="2000"/>
              </a:spcBef>
            </a:pPr>
            <a:r>
              <a:rPr lang="en-US" dirty="0" smtClean="0"/>
              <a:t>Mentors (</a:t>
            </a:r>
            <a:r>
              <a:rPr lang="en-US" dirty="0" err="1" smtClean="0"/>
              <a:t>Licklider</a:t>
            </a:r>
            <a:r>
              <a:rPr lang="en-US" dirty="0" smtClean="0"/>
              <a:t>, Kessler, Salton)</a:t>
            </a:r>
          </a:p>
          <a:p>
            <a:pPr eaLnBrk="1" hangingPunct="1">
              <a:spcBef>
                <a:spcPts val="2000"/>
              </a:spcBef>
            </a:pPr>
            <a:r>
              <a:rPr lang="en-US" dirty="0" smtClean="0"/>
              <a:t>Virginia Tech, CS, Digital Library Research Laboratory (</a:t>
            </a:r>
            <a:r>
              <a:rPr lang="en-US" dirty="0" smtClean="0"/>
              <a:t>DLRL: 2030 </a:t>
            </a:r>
            <a:r>
              <a:rPr lang="en-US" dirty="0" err="1" smtClean="0"/>
              <a:t>Torg</a:t>
            </a:r>
            <a:r>
              <a:rPr lang="en-US" dirty="0" smtClean="0"/>
              <a:t>.)</a:t>
            </a:r>
            <a:endParaRPr lang="en-US" dirty="0" smtClean="0"/>
          </a:p>
          <a:p>
            <a:pPr eaLnBrk="1" hangingPunct="1">
              <a:spcBef>
                <a:spcPts val="2000"/>
              </a:spcBef>
            </a:pPr>
            <a:r>
              <a:rPr lang="en-US" dirty="0" smtClean="0"/>
              <a:t>NSF and other sponsors</a:t>
            </a:r>
          </a:p>
          <a:p>
            <a:pPr eaLnBrk="1" hangingPunct="1">
              <a:spcBef>
                <a:spcPts val="2000"/>
              </a:spcBef>
            </a:pPr>
            <a:r>
              <a:rPr lang="en-US" dirty="0" smtClean="0"/>
              <a:t>Students, colleagues, co-investigators</a:t>
            </a:r>
          </a:p>
        </p:txBody>
      </p:sp>
      <p:sp>
        <p:nvSpPr>
          <p:cNvPr id="34820" name="Slide Number Placeholder 3"/>
          <p:cNvSpPr>
            <a:spLocks noGrp="1"/>
          </p:cNvSpPr>
          <p:nvPr>
            <p:ph type="sldNum" sz="quarter" idx="12"/>
          </p:nvPr>
        </p:nvSpPr>
        <p:spPr>
          <a:noFill/>
        </p:spPr>
        <p:txBody>
          <a:bodyPr/>
          <a:lstStyle/>
          <a:p>
            <a:fld id="{EBF78F2B-A63F-4DE3-A417-EE33940AD4CE}" type="slidenum">
              <a:rPr lang="en-US" smtClean="0"/>
              <a:pPr/>
              <a:t>2</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4"/>
          <p:cNvSpPr>
            <a:spLocks noGrp="1"/>
          </p:cNvSpPr>
          <p:nvPr>
            <p:ph type="sldNum" sz="quarter" idx="12"/>
          </p:nvPr>
        </p:nvSpPr>
        <p:spPr>
          <a:noFill/>
        </p:spPr>
        <p:txBody>
          <a:bodyPr/>
          <a:lstStyle/>
          <a:p>
            <a:fld id="{E2C694DC-2068-4889-8828-D33AB713B7D0}" type="slidenum">
              <a:rPr lang="en-US" smtClean="0"/>
              <a:pPr/>
              <a:t>20</a:t>
            </a:fld>
            <a:endParaRPr lang="en-US" smtClean="0"/>
          </a:p>
        </p:txBody>
      </p:sp>
      <p:sp>
        <p:nvSpPr>
          <p:cNvPr id="145411" name="Rectangle 2"/>
          <p:cNvSpPr>
            <a:spLocks noGrp="1" noChangeArrowheads="1"/>
          </p:cNvSpPr>
          <p:nvPr>
            <p:ph type="title"/>
          </p:nvPr>
        </p:nvSpPr>
        <p:spPr>
          <a:xfrm>
            <a:off x="609600" y="381000"/>
            <a:ext cx="8229600" cy="1143000"/>
          </a:xfrm>
        </p:spPr>
        <p:txBody>
          <a:bodyPr/>
          <a:lstStyle/>
          <a:p>
            <a:pPr eaLnBrk="1" hangingPunct="1"/>
            <a:r>
              <a:rPr lang="en-US" sz="3600" dirty="0" smtClean="0"/>
              <a:t>Open Archives Initiative (OAI) = Technical Umbrella for</a:t>
            </a:r>
            <a:br>
              <a:rPr lang="en-US" sz="3600" dirty="0" smtClean="0"/>
            </a:br>
            <a:r>
              <a:rPr lang="en-US" sz="3600" dirty="0" smtClean="0"/>
              <a:t>Practical Interoperability…</a:t>
            </a:r>
          </a:p>
        </p:txBody>
      </p:sp>
      <p:sp>
        <p:nvSpPr>
          <p:cNvPr id="145412" name="WordArt 3"/>
          <p:cNvSpPr>
            <a:spLocks noChangeArrowheads="1" noChangeShapeType="1" noTextEdit="1"/>
          </p:cNvSpPr>
          <p:nvPr/>
        </p:nvSpPr>
        <p:spPr bwMode="auto">
          <a:xfrm>
            <a:off x="457200" y="1905000"/>
            <a:ext cx="8153400" cy="3581400"/>
          </a:xfrm>
          <a:prstGeom prst="rect">
            <a:avLst/>
          </a:prstGeom>
        </p:spPr>
        <p:txBody>
          <a:bodyPr wrap="none" fromWordArt="1">
            <a:prstTxWarp prst="textArchUpPour">
              <a:avLst>
                <a:gd name="adj1" fmla="val 11474108"/>
                <a:gd name="adj2" fmla="val 61361"/>
              </a:avLst>
            </a:prstTxWarp>
          </a:bodyPr>
          <a:lstStyle/>
          <a:p>
            <a:pPr algn="ctr"/>
            <a:r>
              <a:rPr lang="en-US" sz="3600" kern="10">
                <a:ln w="9525">
                  <a:solidFill>
                    <a:srgbClr val="000000"/>
                  </a:solidFill>
                  <a:round/>
                  <a:headEnd/>
                  <a:tailEnd/>
                </a:ln>
                <a:solidFill>
                  <a:schemeClr val="accent2"/>
                </a:solidFill>
                <a:latin typeface="Comic Sans MS"/>
              </a:rPr>
              <a:t>Metadata Harvesting</a:t>
            </a:r>
          </a:p>
        </p:txBody>
      </p:sp>
      <p:sp>
        <p:nvSpPr>
          <p:cNvPr id="612356" name="Oval 4"/>
          <p:cNvSpPr>
            <a:spLocks noChangeArrowheads="1"/>
          </p:cNvSpPr>
          <p:nvPr/>
        </p:nvSpPr>
        <p:spPr bwMode="auto">
          <a:xfrm>
            <a:off x="5562600" y="3200400"/>
            <a:ext cx="1309688" cy="1171575"/>
          </a:xfrm>
          <a:prstGeom prst="ellipse">
            <a:avLst/>
          </a:prstGeom>
          <a:solidFill>
            <a:srgbClr val="CC99FF"/>
          </a:solidFill>
          <a:ln w="9525">
            <a:solidFill>
              <a:schemeClr val="tx1"/>
            </a:solidFill>
            <a:round/>
            <a:headEnd/>
            <a:tailEnd/>
          </a:ln>
        </p:spPr>
        <p:txBody>
          <a:bodyPr wrap="none" lIns="91429" tIns="45714" rIns="91429" bIns="45714" anchor="ctr"/>
          <a:lstStyle/>
          <a:p>
            <a:pPr algn="ctr"/>
            <a:r>
              <a:rPr lang="en-US" b="0">
                <a:latin typeface="Comic Sans MS" pitchFamily="66" charset="0"/>
              </a:rPr>
              <a:t>Reference</a:t>
            </a:r>
          </a:p>
          <a:p>
            <a:pPr algn="ctr"/>
            <a:r>
              <a:rPr lang="en-US" b="0">
                <a:latin typeface="Comic Sans MS" pitchFamily="66" charset="0"/>
              </a:rPr>
              <a:t>Libraries</a:t>
            </a:r>
          </a:p>
        </p:txBody>
      </p:sp>
      <p:sp>
        <p:nvSpPr>
          <p:cNvPr id="612357" name="Oval 5"/>
          <p:cNvSpPr>
            <a:spLocks noChangeArrowheads="1"/>
          </p:cNvSpPr>
          <p:nvPr/>
        </p:nvSpPr>
        <p:spPr bwMode="auto">
          <a:xfrm>
            <a:off x="2895600" y="4419600"/>
            <a:ext cx="1309688" cy="1171575"/>
          </a:xfrm>
          <a:prstGeom prst="ellipse">
            <a:avLst/>
          </a:prstGeom>
          <a:solidFill>
            <a:schemeClr val="accent1"/>
          </a:solidFill>
          <a:ln w="9525">
            <a:solidFill>
              <a:schemeClr val="tx1"/>
            </a:solidFill>
            <a:round/>
            <a:headEnd/>
            <a:tailEnd/>
          </a:ln>
        </p:spPr>
        <p:txBody>
          <a:bodyPr wrap="none" lIns="91429" tIns="45714" rIns="91429" bIns="45714" anchor="ctr"/>
          <a:lstStyle/>
          <a:p>
            <a:pPr algn="ctr"/>
            <a:r>
              <a:rPr lang="en-US" b="0">
                <a:latin typeface="Comic Sans MS" pitchFamily="66" charset="0"/>
              </a:rPr>
              <a:t>Publishers</a:t>
            </a:r>
          </a:p>
        </p:txBody>
      </p:sp>
      <p:sp>
        <p:nvSpPr>
          <p:cNvPr id="145415" name="Line 6"/>
          <p:cNvSpPr>
            <a:spLocks noChangeShapeType="1"/>
          </p:cNvSpPr>
          <p:nvPr/>
        </p:nvSpPr>
        <p:spPr bwMode="auto">
          <a:xfrm>
            <a:off x="4475163" y="2532063"/>
            <a:ext cx="1587" cy="3030537"/>
          </a:xfrm>
          <a:prstGeom prst="line">
            <a:avLst/>
          </a:prstGeom>
          <a:noFill/>
          <a:ln w="101600">
            <a:solidFill>
              <a:schemeClr val="accent2"/>
            </a:solidFill>
            <a:round/>
            <a:headEnd/>
            <a:tailEnd/>
          </a:ln>
        </p:spPr>
        <p:txBody>
          <a:bodyPr/>
          <a:lstStyle/>
          <a:p>
            <a:endParaRPr lang="en-US"/>
          </a:p>
        </p:txBody>
      </p:sp>
      <p:sp>
        <p:nvSpPr>
          <p:cNvPr id="145416" name="AutoShape 7"/>
          <p:cNvSpPr>
            <a:spLocks noChangeArrowheads="1"/>
          </p:cNvSpPr>
          <p:nvPr/>
        </p:nvSpPr>
        <p:spPr bwMode="auto">
          <a:xfrm rot="-10486429">
            <a:off x="4419600" y="5334000"/>
            <a:ext cx="433388" cy="415925"/>
          </a:xfrm>
          <a:custGeom>
            <a:avLst/>
            <a:gdLst>
              <a:gd name="T0" fmla="*/ 4347804 w 21600"/>
              <a:gd name="T1" fmla="*/ 0 h 21600"/>
              <a:gd name="T2" fmla="*/ 1086961 w 21600"/>
              <a:gd name="T3" fmla="*/ 4004491 h 21600"/>
              <a:gd name="T4" fmla="*/ 4347804 w 21600"/>
              <a:gd name="T5" fmla="*/ 2002236 h 21600"/>
              <a:gd name="T6" fmla="*/ 7608668 w 21600"/>
              <a:gd name="T7" fmla="*/ 4004491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solidFill>
          <a:ln w="9525">
            <a:noFill/>
            <a:miter lim="800000"/>
            <a:headEnd/>
            <a:tailEnd/>
          </a:ln>
        </p:spPr>
        <p:txBody>
          <a:bodyPr wrap="none" anchor="ctr"/>
          <a:lstStyle/>
          <a:p>
            <a:endParaRPr lang="en-US"/>
          </a:p>
        </p:txBody>
      </p:sp>
      <p:sp>
        <p:nvSpPr>
          <p:cNvPr id="612360" name="Oval 8"/>
          <p:cNvSpPr>
            <a:spLocks noChangeArrowheads="1"/>
          </p:cNvSpPr>
          <p:nvPr/>
        </p:nvSpPr>
        <p:spPr bwMode="auto">
          <a:xfrm>
            <a:off x="4800600" y="4419600"/>
            <a:ext cx="1309688" cy="1171575"/>
          </a:xfrm>
          <a:prstGeom prst="ellipse">
            <a:avLst/>
          </a:prstGeom>
          <a:solidFill>
            <a:srgbClr val="FFFF00"/>
          </a:solidFill>
          <a:ln w="9525">
            <a:solidFill>
              <a:schemeClr val="tx1"/>
            </a:solidFill>
            <a:round/>
            <a:headEnd/>
            <a:tailEnd/>
          </a:ln>
        </p:spPr>
        <p:txBody>
          <a:bodyPr wrap="none" lIns="91429" tIns="45714" rIns="91429" bIns="45714" anchor="ctr"/>
          <a:lstStyle/>
          <a:p>
            <a:pPr algn="ctr"/>
            <a:r>
              <a:rPr lang="en-US" b="0">
                <a:latin typeface="Comic Sans MS" pitchFamily="66" charset="0"/>
              </a:rPr>
              <a:t>E-Print</a:t>
            </a:r>
            <a:br>
              <a:rPr lang="en-US" b="0">
                <a:latin typeface="Comic Sans MS" pitchFamily="66" charset="0"/>
              </a:rPr>
            </a:br>
            <a:r>
              <a:rPr lang="en-US" b="0">
                <a:latin typeface="Comic Sans MS" pitchFamily="66" charset="0"/>
              </a:rPr>
              <a:t>Archives</a:t>
            </a:r>
          </a:p>
        </p:txBody>
      </p:sp>
      <p:sp>
        <p:nvSpPr>
          <p:cNvPr id="145418" name="Rectangle 9"/>
          <p:cNvSpPr>
            <a:spLocks noChangeArrowheads="1"/>
          </p:cNvSpPr>
          <p:nvPr/>
        </p:nvSpPr>
        <p:spPr bwMode="auto">
          <a:xfrm>
            <a:off x="228600" y="5486400"/>
            <a:ext cx="8686800" cy="1143000"/>
          </a:xfrm>
          <a:prstGeom prst="rect">
            <a:avLst/>
          </a:prstGeom>
          <a:noFill/>
          <a:ln w="9525">
            <a:noFill/>
            <a:miter lim="800000"/>
            <a:headEnd/>
            <a:tailEnd/>
          </a:ln>
        </p:spPr>
        <p:txBody>
          <a:bodyPr lIns="91429" tIns="45714" rIns="91429" bIns="45714" anchor="ctr"/>
          <a:lstStyle/>
          <a:p>
            <a:pPr algn="ctr"/>
            <a:r>
              <a:rPr lang="en-US" sz="2800" b="0">
                <a:solidFill>
                  <a:schemeClr val="tx2"/>
                </a:solidFill>
                <a:latin typeface="Comic Sans MS" pitchFamily="66" charset="0"/>
              </a:rPr>
              <a:t>…that can be exploited by different communities</a:t>
            </a:r>
          </a:p>
        </p:txBody>
      </p:sp>
      <p:sp>
        <p:nvSpPr>
          <p:cNvPr id="612362" name="Oval 10"/>
          <p:cNvSpPr>
            <a:spLocks noChangeArrowheads="1"/>
          </p:cNvSpPr>
          <p:nvPr/>
        </p:nvSpPr>
        <p:spPr bwMode="auto">
          <a:xfrm>
            <a:off x="1676400" y="3352800"/>
            <a:ext cx="1309688" cy="1171575"/>
          </a:xfrm>
          <a:prstGeom prst="ellipse">
            <a:avLst/>
          </a:prstGeom>
          <a:solidFill>
            <a:srgbClr val="99CC00"/>
          </a:solidFill>
          <a:ln w="9525">
            <a:solidFill>
              <a:schemeClr val="tx1"/>
            </a:solidFill>
            <a:round/>
            <a:headEnd/>
            <a:tailEnd/>
          </a:ln>
        </p:spPr>
        <p:txBody>
          <a:bodyPr wrap="none" lIns="91429" tIns="45714" rIns="91429" bIns="45714" anchor="ctr"/>
          <a:lstStyle/>
          <a:p>
            <a:pPr algn="ctr"/>
            <a:r>
              <a:rPr lang="en-US" b="0">
                <a:latin typeface="Comic Sans MS" pitchFamily="66" charset="0"/>
              </a:rPr>
              <a:t>Museums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2356"/>
                                        </p:tgtEl>
                                        <p:attrNameLst>
                                          <p:attrName>style.visibility</p:attrName>
                                        </p:attrNameLst>
                                      </p:cBhvr>
                                      <p:to>
                                        <p:strVal val="visible"/>
                                      </p:to>
                                    </p:set>
                                    <p:animEffect transition="in" filter="dissolve">
                                      <p:cBhvr>
                                        <p:cTn id="7" dur="500"/>
                                        <p:tgtEl>
                                          <p:spTgt spid="6123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2357"/>
                                        </p:tgtEl>
                                        <p:attrNameLst>
                                          <p:attrName>style.visibility</p:attrName>
                                        </p:attrNameLst>
                                      </p:cBhvr>
                                      <p:to>
                                        <p:strVal val="visible"/>
                                      </p:to>
                                    </p:set>
                                    <p:animEffect transition="in" filter="dissolve">
                                      <p:cBhvr>
                                        <p:cTn id="12" dur="500"/>
                                        <p:tgtEl>
                                          <p:spTgt spid="6123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2360"/>
                                        </p:tgtEl>
                                        <p:attrNameLst>
                                          <p:attrName>style.visibility</p:attrName>
                                        </p:attrNameLst>
                                      </p:cBhvr>
                                      <p:to>
                                        <p:strVal val="visible"/>
                                      </p:to>
                                    </p:set>
                                    <p:animEffect transition="in" filter="dissolve">
                                      <p:cBhvr>
                                        <p:cTn id="17" dur="500"/>
                                        <p:tgtEl>
                                          <p:spTgt spid="6123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2362"/>
                                        </p:tgtEl>
                                        <p:attrNameLst>
                                          <p:attrName>style.visibility</p:attrName>
                                        </p:attrNameLst>
                                      </p:cBhvr>
                                      <p:to>
                                        <p:strVal val="visible"/>
                                      </p:to>
                                    </p:set>
                                    <p:animEffect transition="in" filter="dissolve">
                                      <p:cBhvr>
                                        <p:cTn id="22" dur="500"/>
                                        <p:tgtEl>
                                          <p:spTgt spid="612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6" grpId="0" animBg="1" autoUpdateAnimBg="0"/>
      <p:bldP spid="612357" grpId="0" animBg="1" autoUpdateAnimBg="0"/>
      <p:bldP spid="612360" grpId="0" animBg="1" autoUpdateAnimBg="0"/>
      <p:bldP spid="61236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4"/>
          <p:cNvSpPr>
            <a:spLocks noGrp="1"/>
          </p:cNvSpPr>
          <p:nvPr>
            <p:ph type="sldNum" sz="quarter" idx="12"/>
          </p:nvPr>
        </p:nvSpPr>
        <p:spPr>
          <a:noFill/>
        </p:spPr>
        <p:txBody>
          <a:bodyPr/>
          <a:lstStyle/>
          <a:p>
            <a:fld id="{6230B95F-88C5-42D4-8294-A7BD94CCBE00}" type="slidenum">
              <a:rPr lang="en-US" smtClean="0"/>
              <a:pPr/>
              <a:t>21</a:t>
            </a:fld>
            <a:endParaRPr lang="en-US" smtClean="0"/>
          </a:p>
        </p:txBody>
      </p:sp>
      <p:sp>
        <p:nvSpPr>
          <p:cNvPr id="146435" name="Rectangle 2"/>
          <p:cNvSpPr>
            <a:spLocks noGrp="1" noChangeArrowheads="1"/>
          </p:cNvSpPr>
          <p:nvPr>
            <p:ph type="title"/>
          </p:nvPr>
        </p:nvSpPr>
        <p:spPr>
          <a:xfrm>
            <a:off x="685800" y="152400"/>
            <a:ext cx="7772400" cy="628650"/>
          </a:xfrm>
        </p:spPr>
        <p:txBody>
          <a:bodyPr/>
          <a:lstStyle/>
          <a:p>
            <a:pPr eaLnBrk="1" hangingPunct="1"/>
            <a:r>
              <a:rPr lang="en-US" smtClean="0"/>
              <a:t>OAI – Repository Perspective</a:t>
            </a:r>
          </a:p>
        </p:txBody>
      </p:sp>
      <p:sp>
        <p:nvSpPr>
          <p:cNvPr id="146436" name="Rectangle 3"/>
          <p:cNvSpPr>
            <a:spLocks noChangeArrowheads="1"/>
          </p:cNvSpPr>
          <p:nvPr/>
        </p:nvSpPr>
        <p:spPr bwMode="auto">
          <a:xfrm>
            <a:off x="3276600" y="1600200"/>
            <a:ext cx="5181600" cy="4495800"/>
          </a:xfrm>
          <a:prstGeom prst="rect">
            <a:avLst/>
          </a:prstGeom>
          <a:noFill/>
          <a:ln w="25400">
            <a:solidFill>
              <a:schemeClr val="tx1"/>
            </a:solidFill>
            <a:miter lim="800000"/>
            <a:headEnd type="none" w="sm" len="sm"/>
            <a:tailEnd type="none" w="sm" len="sm"/>
          </a:ln>
        </p:spPr>
        <p:txBody>
          <a:bodyPr lIns="91429" tIns="45714" rIns="91429" bIns="45714" anchor="ctr">
            <a:spAutoFit/>
          </a:bodyPr>
          <a:lstStyle/>
          <a:p>
            <a:pPr algn="ctr" eaLnBrk="0" hangingPunct="0"/>
            <a:endParaRPr lang="en-US" sz="2800" b="0">
              <a:latin typeface="Times New Roman" pitchFamily="18" charset="0"/>
            </a:endParaRPr>
          </a:p>
        </p:txBody>
      </p:sp>
      <p:sp>
        <p:nvSpPr>
          <p:cNvPr id="146437" name="Text Box 4"/>
          <p:cNvSpPr txBox="1">
            <a:spLocks noChangeArrowheads="1"/>
          </p:cNvSpPr>
          <p:nvPr/>
        </p:nvSpPr>
        <p:spPr bwMode="auto">
          <a:xfrm>
            <a:off x="3886200" y="1066800"/>
            <a:ext cx="3657600" cy="544513"/>
          </a:xfrm>
          <a:prstGeom prst="rect">
            <a:avLst/>
          </a:prstGeom>
          <a:noFill/>
          <a:ln w="25400">
            <a:solidFill>
              <a:schemeClr val="tx2"/>
            </a:solidFill>
            <a:miter lim="800000"/>
            <a:headEnd type="none" w="sm" len="sm"/>
            <a:tailEnd type="none" w="sm" len="sm"/>
          </a:ln>
        </p:spPr>
        <p:txBody>
          <a:bodyPr lIns="91429" tIns="45714" rIns="91429" bIns="45714">
            <a:spAutoFit/>
          </a:bodyPr>
          <a:lstStyle/>
          <a:p>
            <a:pPr algn="ctr" eaLnBrk="0" hangingPunct="0">
              <a:spcBef>
                <a:spcPct val="50000"/>
              </a:spcBef>
            </a:pPr>
            <a:r>
              <a:rPr lang="en-US" sz="2800" b="0">
                <a:latin typeface="Times New Roman" pitchFamily="18" charset="0"/>
              </a:rPr>
              <a:t>Required: Protocol</a:t>
            </a:r>
          </a:p>
        </p:txBody>
      </p:sp>
      <p:sp>
        <p:nvSpPr>
          <p:cNvPr id="146438" name="Text Box 5"/>
          <p:cNvSpPr txBox="1">
            <a:spLocks noChangeArrowheads="1"/>
          </p:cNvSpPr>
          <p:nvPr/>
        </p:nvSpPr>
        <p:spPr bwMode="auto">
          <a:xfrm>
            <a:off x="4800600" y="5257800"/>
            <a:ext cx="762000" cy="544513"/>
          </a:xfrm>
          <a:prstGeom prst="rect">
            <a:avLst/>
          </a:prstGeom>
          <a:noFill/>
          <a:ln w="25400">
            <a:solidFill>
              <a:schemeClr val="tx1"/>
            </a:solidFill>
            <a:miter lim="800000"/>
            <a:headEnd type="none" w="sm" len="sm"/>
            <a:tailEnd type="none" w="sm" len="sm"/>
          </a:ln>
        </p:spPr>
        <p:txBody>
          <a:bodyPr lIns="91429" tIns="45714" rIns="91429" bIns="45714">
            <a:spAutoFit/>
          </a:bodyPr>
          <a:lstStyle/>
          <a:p>
            <a:pPr algn="ctr" eaLnBrk="0" hangingPunct="0">
              <a:spcBef>
                <a:spcPct val="50000"/>
              </a:spcBef>
            </a:pPr>
            <a:r>
              <a:rPr lang="en-US" sz="2800" b="0">
                <a:latin typeface="Times New Roman" pitchFamily="18" charset="0"/>
              </a:rPr>
              <a:t>DO</a:t>
            </a:r>
          </a:p>
        </p:txBody>
      </p:sp>
      <p:sp>
        <p:nvSpPr>
          <p:cNvPr id="146439" name="Text Box 6"/>
          <p:cNvSpPr txBox="1">
            <a:spLocks noChangeArrowheads="1"/>
          </p:cNvSpPr>
          <p:nvPr/>
        </p:nvSpPr>
        <p:spPr bwMode="auto">
          <a:xfrm>
            <a:off x="3657600" y="5257800"/>
            <a:ext cx="762000" cy="544513"/>
          </a:xfrm>
          <a:prstGeom prst="rect">
            <a:avLst/>
          </a:prstGeom>
          <a:noFill/>
          <a:ln w="25400">
            <a:solidFill>
              <a:schemeClr val="tx1"/>
            </a:solidFill>
            <a:miter lim="800000"/>
            <a:headEnd type="none" w="sm" len="sm"/>
            <a:tailEnd type="none" w="sm" len="sm"/>
          </a:ln>
        </p:spPr>
        <p:txBody>
          <a:bodyPr lIns="91429" tIns="45714" rIns="91429" bIns="45714">
            <a:spAutoFit/>
          </a:bodyPr>
          <a:lstStyle/>
          <a:p>
            <a:pPr algn="ctr" eaLnBrk="0" hangingPunct="0">
              <a:spcBef>
                <a:spcPct val="50000"/>
              </a:spcBef>
            </a:pPr>
            <a:r>
              <a:rPr lang="en-US" sz="2800" b="0">
                <a:latin typeface="Times New Roman" pitchFamily="18" charset="0"/>
              </a:rPr>
              <a:t>DO</a:t>
            </a:r>
          </a:p>
        </p:txBody>
      </p:sp>
      <p:sp>
        <p:nvSpPr>
          <p:cNvPr id="146440" name="Text Box 7"/>
          <p:cNvSpPr txBox="1">
            <a:spLocks noChangeArrowheads="1"/>
          </p:cNvSpPr>
          <p:nvPr/>
        </p:nvSpPr>
        <p:spPr bwMode="auto">
          <a:xfrm>
            <a:off x="5943600" y="5257800"/>
            <a:ext cx="762000" cy="544513"/>
          </a:xfrm>
          <a:prstGeom prst="rect">
            <a:avLst/>
          </a:prstGeom>
          <a:noFill/>
          <a:ln w="25400">
            <a:solidFill>
              <a:schemeClr val="tx1"/>
            </a:solidFill>
            <a:miter lim="800000"/>
            <a:headEnd type="none" w="sm" len="sm"/>
            <a:tailEnd type="none" w="sm" len="sm"/>
          </a:ln>
        </p:spPr>
        <p:txBody>
          <a:bodyPr lIns="91429" tIns="45714" rIns="91429" bIns="45714">
            <a:spAutoFit/>
          </a:bodyPr>
          <a:lstStyle/>
          <a:p>
            <a:pPr algn="ctr" eaLnBrk="0" hangingPunct="0">
              <a:spcBef>
                <a:spcPct val="50000"/>
              </a:spcBef>
            </a:pPr>
            <a:r>
              <a:rPr lang="en-US" sz="2800" b="0">
                <a:latin typeface="Times New Roman" pitchFamily="18" charset="0"/>
              </a:rPr>
              <a:t>DO</a:t>
            </a:r>
          </a:p>
        </p:txBody>
      </p:sp>
      <p:sp>
        <p:nvSpPr>
          <p:cNvPr id="146441" name="Text Box 8"/>
          <p:cNvSpPr txBox="1">
            <a:spLocks noChangeArrowheads="1"/>
          </p:cNvSpPr>
          <p:nvPr/>
        </p:nvSpPr>
        <p:spPr bwMode="auto">
          <a:xfrm>
            <a:off x="7239000" y="5257800"/>
            <a:ext cx="762000" cy="544513"/>
          </a:xfrm>
          <a:prstGeom prst="rect">
            <a:avLst/>
          </a:prstGeom>
          <a:noFill/>
          <a:ln w="25400">
            <a:solidFill>
              <a:schemeClr val="tx1"/>
            </a:solidFill>
            <a:miter lim="800000"/>
            <a:headEnd type="none" w="sm" len="sm"/>
            <a:tailEnd type="none" w="sm" len="sm"/>
          </a:ln>
        </p:spPr>
        <p:txBody>
          <a:bodyPr lIns="91429" tIns="45714" rIns="91429" bIns="45714">
            <a:spAutoFit/>
          </a:bodyPr>
          <a:lstStyle/>
          <a:p>
            <a:pPr algn="ctr" eaLnBrk="0" hangingPunct="0">
              <a:spcBef>
                <a:spcPct val="50000"/>
              </a:spcBef>
            </a:pPr>
            <a:r>
              <a:rPr lang="en-US" sz="2800" b="0">
                <a:latin typeface="Times New Roman" pitchFamily="18" charset="0"/>
              </a:rPr>
              <a:t>DO</a:t>
            </a:r>
          </a:p>
        </p:txBody>
      </p:sp>
      <p:sp>
        <p:nvSpPr>
          <p:cNvPr id="146442" name="Text Box 9"/>
          <p:cNvSpPr txBox="1">
            <a:spLocks noChangeArrowheads="1"/>
          </p:cNvSpPr>
          <p:nvPr/>
        </p:nvSpPr>
        <p:spPr bwMode="auto">
          <a:xfrm>
            <a:off x="3581400" y="3733800"/>
            <a:ext cx="904875" cy="482600"/>
          </a:xfrm>
          <a:prstGeom prst="rect">
            <a:avLst/>
          </a:prstGeom>
          <a:noFill/>
          <a:ln w="25400">
            <a:solidFill>
              <a:schemeClr val="tx2"/>
            </a:solidFill>
            <a:miter lim="800000"/>
            <a:headEnd type="none" w="sm" len="sm"/>
            <a:tailEnd type="none" w="sm" len="sm"/>
          </a:ln>
        </p:spPr>
        <p:txBody>
          <a:bodyPr wrap="none" lIns="91429" tIns="45714" rIns="91429" bIns="45714">
            <a:spAutoFit/>
          </a:bodyPr>
          <a:lstStyle/>
          <a:p>
            <a:pPr eaLnBrk="0" hangingPunct="0"/>
            <a:r>
              <a:rPr lang="en-US" sz="2400" b="0" i="1">
                <a:solidFill>
                  <a:schemeClr val="tx2"/>
                </a:solidFill>
                <a:latin typeface="Times New Roman" pitchFamily="18" charset="0"/>
              </a:rPr>
              <a:t>MDO</a:t>
            </a:r>
          </a:p>
        </p:txBody>
      </p:sp>
      <p:sp>
        <p:nvSpPr>
          <p:cNvPr id="146443" name="Text Box 10"/>
          <p:cNvSpPr txBox="1">
            <a:spLocks noChangeArrowheads="1"/>
          </p:cNvSpPr>
          <p:nvPr/>
        </p:nvSpPr>
        <p:spPr bwMode="auto">
          <a:xfrm>
            <a:off x="3581400" y="4495800"/>
            <a:ext cx="904875" cy="482600"/>
          </a:xfrm>
          <a:prstGeom prst="rect">
            <a:avLst/>
          </a:prstGeom>
          <a:noFill/>
          <a:ln w="25400">
            <a:solidFill>
              <a:schemeClr val="tx2"/>
            </a:solidFill>
            <a:miter lim="800000"/>
            <a:headEnd type="none" w="sm" len="sm"/>
            <a:tailEnd type="none" w="sm" len="sm"/>
          </a:ln>
        </p:spPr>
        <p:txBody>
          <a:bodyPr wrap="none" lIns="91429" tIns="45714" rIns="91429" bIns="45714">
            <a:spAutoFit/>
          </a:bodyPr>
          <a:lstStyle/>
          <a:p>
            <a:pPr eaLnBrk="0" hangingPunct="0"/>
            <a:r>
              <a:rPr lang="en-US" sz="2400" b="0" i="1">
                <a:solidFill>
                  <a:schemeClr val="tx2"/>
                </a:solidFill>
                <a:latin typeface="Times New Roman" pitchFamily="18" charset="0"/>
              </a:rPr>
              <a:t>MDO</a:t>
            </a:r>
          </a:p>
        </p:txBody>
      </p:sp>
      <p:sp>
        <p:nvSpPr>
          <p:cNvPr id="146444" name="Text Box 11"/>
          <p:cNvSpPr txBox="1">
            <a:spLocks noChangeArrowheads="1"/>
          </p:cNvSpPr>
          <p:nvPr/>
        </p:nvSpPr>
        <p:spPr bwMode="auto">
          <a:xfrm>
            <a:off x="7162800" y="4495800"/>
            <a:ext cx="904875" cy="482600"/>
          </a:xfrm>
          <a:prstGeom prst="rect">
            <a:avLst/>
          </a:prstGeom>
          <a:noFill/>
          <a:ln w="25400">
            <a:solidFill>
              <a:schemeClr val="tx2"/>
            </a:solidFill>
            <a:miter lim="800000"/>
            <a:headEnd type="none" w="sm" len="sm"/>
            <a:tailEnd type="none" w="sm" len="sm"/>
          </a:ln>
        </p:spPr>
        <p:txBody>
          <a:bodyPr wrap="none" lIns="91429" tIns="45714" rIns="91429" bIns="45714">
            <a:spAutoFit/>
          </a:bodyPr>
          <a:lstStyle/>
          <a:p>
            <a:pPr eaLnBrk="0" hangingPunct="0"/>
            <a:r>
              <a:rPr lang="en-US" sz="2400" b="0" i="1">
                <a:solidFill>
                  <a:schemeClr val="tx2"/>
                </a:solidFill>
                <a:latin typeface="Times New Roman" pitchFamily="18" charset="0"/>
              </a:rPr>
              <a:t>MDO</a:t>
            </a:r>
          </a:p>
        </p:txBody>
      </p:sp>
      <p:sp>
        <p:nvSpPr>
          <p:cNvPr id="146445" name="Text Box 12"/>
          <p:cNvSpPr txBox="1">
            <a:spLocks noChangeArrowheads="1"/>
          </p:cNvSpPr>
          <p:nvPr/>
        </p:nvSpPr>
        <p:spPr bwMode="auto">
          <a:xfrm>
            <a:off x="5867400" y="4495800"/>
            <a:ext cx="904875" cy="482600"/>
          </a:xfrm>
          <a:prstGeom prst="rect">
            <a:avLst/>
          </a:prstGeom>
          <a:noFill/>
          <a:ln w="25400">
            <a:solidFill>
              <a:schemeClr val="tx2"/>
            </a:solidFill>
            <a:miter lim="800000"/>
            <a:headEnd type="none" w="sm" len="sm"/>
            <a:tailEnd type="none" w="sm" len="sm"/>
          </a:ln>
        </p:spPr>
        <p:txBody>
          <a:bodyPr wrap="none" lIns="91429" tIns="45714" rIns="91429" bIns="45714">
            <a:spAutoFit/>
          </a:bodyPr>
          <a:lstStyle/>
          <a:p>
            <a:pPr eaLnBrk="0" hangingPunct="0"/>
            <a:r>
              <a:rPr lang="en-US" sz="2400" b="0" i="1">
                <a:solidFill>
                  <a:schemeClr val="tx2"/>
                </a:solidFill>
                <a:latin typeface="Times New Roman" pitchFamily="18" charset="0"/>
              </a:rPr>
              <a:t>MDO</a:t>
            </a:r>
          </a:p>
        </p:txBody>
      </p:sp>
      <p:sp>
        <p:nvSpPr>
          <p:cNvPr id="146446" name="Text Box 13"/>
          <p:cNvSpPr txBox="1">
            <a:spLocks noChangeArrowheads="1"/>
          </p:cNvSpPr>
          <p:nvPr/>
        </p:nvSpPr>
        <p:spPr bwMode="auto">
          <a:xfrm>
            <a:off x="4724400" y="4495800"/>
            <a:ext cx="904875" cy="482600"/>
          </a:xfrm>
          <a:prstGeom prst="rect">
            <a:avLst/>
          </a:prstGeom>
          <a:noFill/>
          <a:ln w="25400">
            <a:solidFill>
              <a:schemeClr val="tx2"/>
            </a:solidFill>
            <a:miter lim="800000"/>
            <a:headEnd type="none" w="sm" len="sm"/>
            <a:tailEnd type="none" w="sm" len="sm"/>
          </a:ln>
        </p:spPr>
        <p:txBody>
          <a:bodyPr wrap="none" lIns="91429" tIns="45714" rIns="91429" bIns="45714">
            <a:spAutoFit/>
          </a:bodyPr>
          <a:lstStyle/>
          <a:p>
            <a:pPr eaLnBrk="0" hangingPunct="0"/>
            <a:r>
              <a:rPr lang="en-US" sz="2400" b="0" i="1">
                <a:solidFill>
                  <a:schemeClr val="tx2"/>
                </a:solidFill>
                <a:latin typeface="Times New Roman" pitchFamily="18" charset="0"/>
              </a:rPr>
              <a:t>MDO</a:t>
            </a:r>
          </a:p>
        </p:txBody>
      </p:sp>
      <p:sp>
        <p:nvSpPr>
          <p:cNvPr id="146447" name="Text Box 14"/>
          <p:cNvSpPr txBox="1">
            <a:spLocks noChangeArrowheads="1"/>
          </p:cNvSpPr>
          <p:nvPr/>
        </p:nvSpPr>
        <p:spPr bwMode="auto">
          <a:xfrm>
            <a:off x="7162800" y="3733800"/>
            <a:ext cx="904875" cy="482600"/>
          </a:xfrm>
          <a:prstGeom prst="rect">
            <a:avLst/>
          </a:prstGeom>
          <a:noFill/>
          <a:ln w="25400">
            <a:solidFill>
              <a:schemeClr val="tx2"/>
            </a:solidFill>
            <a:miter lim="800000"/>
            <a:headEnd type="none" w="sm" len="sm"/>
            <a:tailEnd type="none" w="sm" len="sm"/>
          </a:ln>
        </p:spPr>
        <p:txBody>
          <a:bodyPr wrap="none" lIns="91429" tIns="45714" rIns="91429" bIns="45714">
            <a:spAutoFit/>
          </a:bodyPr>
          <a:lstStyle/>
          <a:p>
            <a:pPr eaLnBrk="0" hangingPunct="0"/>
            <a:r>
              <a:rPr lang="en-US" sz="2400" b="0" i="1">
                <a:solidFill>
                  <a:schemeClr val="tx2"/>
                </a:solidFill>
                <a:latin typeface="Times New Roman" pitchFamily="18" charset="0"/>
              </a:rPr>
              <a:t>MDO</a:t>
            </a:r>
          </a:p>
        </p:txBody>
      </p:sp>
      <p:sp>
        <p:nvSpPr>
          <p:cNvPr id="146448" name="Text Box 15"/>
          <p:cNvSpPr txBox="1">
            <a:spLocks noChangeArrowheads="1"/>
          </p:cNvSpPr>
          <p:nvPr/>
        </p:nvSpPr>
        <p:spPr bwMode="auto">
          <a:xfrm>
            <a:off x="5867400" y="3733800"/>
            <a:ext cx="904875" cy="482600"/>
          </a:xfrm>
          <a:prstGeom prst="rect">
            <a:avLst/>
          </a:prstGeom>
          <a:noFill/>
          <a:ln w="25400">
            <a:solidFill>
              <a:schemeClr val="tx2"/>
            </a:solidFill>
            <a:miter lim="800000"/>
            <a:headEnd type="none" w="sm" len="sm"/>
            <a:tailEnd type="none" w="sm" len="sm"/>
          </a:ln>
        </p:spPr>
        <p:txBody>
          <a:bodyPr wrap="none" lIns="91429" tIns="45714" rIns="91429" bIns="45714">
            <a:spAutoFit/>
          </a:bodyPr>
          <a:lstStyle/>
          <a:p>
            <a:pPr eaLnBrk="0" hangingPunct="0"/>
            <a:r>
              <a:rPr lang="en-US" sz="2400" b="0" i="1">
                <a:solidFill>
                  <a:schemeClr val="tx2"/>
                </a:solidFill>
                <a:latin typeface="Times New Roman" pitchFamily="18" charset="0"/>
              </a:rPr>
              <a:t>MDO</a:t>
            </a:r>
          </a:p>
        </p:txBody>
      </p:sp>
      <p:sp>
        <p:nvSpPr>
          <p:cNvPr id="146449" name="Text Box 16"/>
          <p:cNvSpPr txBox="1">
            <a:spLocks noChangeArrowheads="1"/>
          </p:cNvSpPr>
          <p:nvPr/>
        </p:nvSpPr>
        <p:spPr bwMode="auto">
          <a:xfrm>
            <a:off x="4724400" y="3733800"/>
            <a:ext cx="904875" cy="482600"/>
          </a:xfrm>
          <a:prstGeom prst="rect">
            <a:avLst/>
          </a:prstGeom>
          <a:noFill/>
          <a:ln w="25400">
            <a:solidFill>
              <a:schemeClr val="tx2"/>
            </a:solidFill>
            <a:miter lim="800000"/>
            <a:headEnd type="none" w="sm" len="sm"/>
            <a:tailEnd type="none" w="sm" len="sm"/>
          </a:ln>
        </p:spPr>
        <p:txBody>
          <a:bodyPr wrap="none" lIns="91429" tIns="45714" rIns="91429" bIns="45714">
            <a:spAutoFit/>
          </a:bodyPr>
          <a:lstStyle/>
          <a:p>
            <a:pPr eaLnBrk="0" hangingPunct="0"/>
            <a:r>
              <a:rPr lang="en-US" sz="2400" b="0" i="1">
                <a:solidFill>
                  <a:schemeClr val="tx2"/>
                </a:solidFill>
                <a:latin typeface="Times New Roman" pitchFamily="18" charset="0"/>
              </a:rPr>
              <a:t>MDO</a:t>
            </a:r>
          </a:p>
        </p:txBody>
      </p:sp>
      <p:sp>
        <p:nvSpPr>
          <p:cNvPr id="146450" name="WordArt 17"/>
          <p:cNvSpPr>
            <a:spLocks noChangeArrowheads="1" noChangeShapeType="1" noTextEdit="1"/>
          </p:cNvSpPr>
          <p:nvPr/>
        </p:nvSpPr>
        <p:spPr bwMode="auto">
          <a:xfrm>
            <a:off x="3581400" y="1600200"/>
            <a:ext cx="2209800" cy="1928813"/>
          </a:xfrm>
          <a:prstGeom prst="rect">
            <a:avLst/>
          </a:prstGeom>
        </p:spPr>
        <p:txBody>
          <a:bodyPr wrap="none" fromWordArt="1">
            <a:prstTxWarp prst="textSlantUp">
              <a:avLst>
                <a:gd name="adj" fmla="val 55556"/>
              </a:avLst>
            </a:prstTxWarp>
          </a:bodyPr>
          <a:lstStyle/>
          <a:p>
            <a:pPr algn="ctr"/>
            <a:r>
              <a:rPr lang="en-US" sz="2400" kern="10">
                <a:ln w="9525">
                  <a:solidFill>
                    <a:srgbClr val="000000"/>
                  </a:solidFill>
                  <a:round/>
                  <a:headEnd type="none" w="sm" len="sm"/>
                  <a:tailEnd type="none" w="sm" len="sm"/>
                </a:ln>
                <a:solidFill>
                  <a:srgbClr val="000000"/>
                </a:solidFill>
                <a:latin typeface="Arial Black"/>
              </a:rPr>
              <a:t>Set Structure</a:t>
            </a:r>
          </a:p>
        </p:txBody>
      </p:sp>
      <p:sp>
        <p:nvSpPr>
          <p:cNvPr id="146451" name="WordArt 18"/>
          <p:cNvSpPr>
            <a:spLocks noChangeArrowheads="1" noChangeShapeType="1" noTextEdit="1"/>
          </p:cNvSpPr>
          <p:nvPr/>
        </p:nvSpPr>
        <p:spPr bwMode="auto">
          <a:xfrm>
            <a:off x="5105400" y="2971800"/>
            <a:ext cx="3076575"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type="none" w="sm" len="sm"/>
                  <a:tailEnd type="none" w="sm" len="sm"/>
                </a:ln>
                <a:solidFill>
                  <a:srgbClr val="000000"/>
                </a:solidFill>
                <a:latin typeface="Arial Black"/>
              </a:rPr>
              <a:t>URI Scheme</a:t>
            </a:r>
          </a:p>
        </p:txBody>
      </p:sp>
      <p:sp>
        <p:nvSpPr>
          <p:cNvPr id="146452" name="Line 19"/>
          <p:cNvSpPr>
            <a:spLocks noChangeShapeType="1"/>
          </p:cNvSpPr>
          <p:nvPr/>
        </p:nvSpPr>
        <p:spPr bwMode="auto">
          <a:xfrm>
            <a:off x="3276600" y="5105400"/>
            <a:ext cx="5181600" cy="0"/>
          </a:xfrm>
          <a:prstGeom prst="line">
            <a:avLst/>
          </a:prstGeom>
          <a:noFill/>
          <a:ln w="25400">
            <a:solidFill>
              <a:schemeClr val="tx1"/>
            </a:solidFill>
            <a:round/>
            <a:headEnd type="none" w="sm" len="sm"/>
            <a:tailEnd type="none" w="sm" len="sm"/>
          </a:ln>
        </p:spPr>
        <p:txBody>
          <a:bodyPr wrap="none">
            <a:spAutoFit/>
          </a:bodyPr>
          <a:lstStyle/>
          <a:p>
            <a:endParaRPr lang="en-US"/>
          </a:p>
        </p:txBody>
      </p:sp>
      <p:sp>
        <p:nvSpPr>
          <p:cNvPr id="146453" name="WordArt 20"/>
          <p:cNvSpPr>
            <a:spLocks noChangeArrowheads="1" noChangeShapeType="1" noTextEdit="1"/>
          </p:cNvSpPr>
          <p:nvPr/>
        </p:nvSpPr>
        <p:spPr bwMode="auto">
          <a:xfrm>
            <a:off x="685800" y="4495800"/>
            <a:ext cx="2409825" cy="571500"/>
          </a:xfrm>
          <a:prstGeom prst="rect">
            <a:avLst/>
          </a:prstGeom>
        </p:spPr>
        <p:txBody>
          <a:bodyPr wrap="none" fromWordArt="1">
            <a:prstTxWarp prst="textPlain">
              <a:avLst>
                <a:gd name="adj" fmla="val 50000"/>
              </a:avLst>
            </a:prstTxWarp>
          </a:bodyPr>
          <a:lstStyle/>
          <a:p>
            <a:pPr algn="ctr"/>
            <a:r>
              <a:rPr lang="en-US" sz="3600" kern="10">
                <a:ln w="9525">
                  <a:noFill/>
                  <a:round/>
                  <a:headEnd type="none" w="sm" len="sm"/>
                  <a:tailEnd type="none" w="sm" len="sm"/>
                </a:ln>
                <a:effectLst>
                  <a:outerShdw dist="35921" dir="2700000" algn="ctr" rotWithShape="0">
                    <a:srgbClr val="C0C0C0"/>
                  </a:outerShdw>
                </a:effectLst>
                <a:latin typeface="Impact"/>
              </a:rPr>
              <a:t>Required: DC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4"/>
          <p:cNvSpPr>
            <a:spLocks noGrp="1"/>
          </p:cNvSpPr>
          <p:nvPr>
            <p:ph type="sldNum" sz="quarter" idx="12"/>
          </p:nvPr>
        </p:nvSpPr>
        <p:spPr>
          <a:noFill/>
        </p:spPr>
        <p:txBody>
          <a:bodyPr/>
          <a:lstStyle/>
          <a:p>
            <a:fld id="{33D2EB9B-7B20-41DB-9E9C-412CEFAF4C12}" type="slidenum">
              <a:rPr lang="en-US" smtClean="0"/>
              <a:pPr/>
              <a:t>22</a:t>
            </a:fld>
            <a:endParaRPr lang="en-US" smtClean="0"/>
          </a:p>
        </p:txBody>
      </p:sp>
      <p:sp>
        <p:nvSpPr>
          <p:cNvPr id="149507" name="Oval 2"/>
          <p:cNvSpPr>
            <a:spLocks noChangeArrowheads="1"/>
          </p:cNvSpPr>
          <p:nvPr/>
        </p:nvSpPr>
        <p:spPr bwMode="auto">
          <a:xfrm>
            <a:off x="609600" y="4394200"/>
            <a:ext cx="8229600" cy="2006600"/>
          </a:xfrm>
          <a:prstGeom prst="ellipse">
            <a:avLst/>
          </a:prstGeom>
          <a:solidFill>
            <a:srgbClr val="DDDDDD"/>
          </a:solidFill>
          <a:ln w="9525">
            <a:solidFill>
              <a:schemeClr val="tx1"/>
            </a:solidFill>
            <a:round/>
            <a:headEnd/>
            <a:tailEnd/>
          </a:ln>
        </p:spPr>
        <p:txBody>
          <a:bodyPr wrap="none" anchor="ctr"/>
          <a:lstStyle/>
          <a:p>
            <a:endParaRPr lang="en-US"/>
          </a:p>
        </p:txBody>
      </p:sp>
      <p:sp>
        <p:nvSpPr>
          <p:cNvPr id="149508" name="Oval 3"/>
          <p:cNvSpPr>
            <a:spLocks noChangeArrowheads="1"/>
          </p:cNvSpPr>
          <p:nvPr/>
        </p:nvSpPr>
        <p:spPr bwMode="auto">
          <a:xfrm>
            <a:off x="609600" y="1905000"/>
            <a:ext cx="8229600" cy="1798638"/>
          </a:xfrm>
          <a:prstGeom prst="ellipse">
            <a:avLst/>
          </a:prstGeom>
          <a:solidFill>
            <a:srgbClr val="DDDDDD"/>
          </a:solidFill>
          <a:ln w="9525">
            <a:solidFill>
              <a:schemeClr val="tx1"/>
            </a:solidFill>
            <a:round/>
            <a:headEnd/>
            <a:tailEnd/>
          </a:ln>
        </p:spPr>
        <p:txBody>
          <a:bodyPr wrap="none" lIns="91429" tIns="45714" rIns="91429" bIns="45714" anchor="ctr"/>
          <a:lstStyle/>
          <a:p>
            <a:pPr algn="ctr"/>
            <a:endParaRPr lang="de-DE" sz="2400" b="0">
              <a:latin typeface="Times New Roman" pitchFamily="18" charset="0"/>
            </a:endParaRPr>
          </a:p>
        </p:txBody>
      </p:sp>
      <p:sp>
        <p:nvSpPr>
          <p:cNvPr id="149509" name="AutoShape 4"/>
          <p:cNvSpPr>
            <a:spLocks noChangeArrowheads="1"/>
          </p:cNvSpPr>
          <p:nvPr/>
        </p:nvSpPr>
        <p:spPr bwMode="auto">
          <a:xfrm>
            <a:off x="1944688" y="4740275"/>
            <a:ext cx="592137" cy="968375"/>
          </a:xfrm>
          <a:prstGeom prst="can">
            <a:avLst>
              <a:gd name="adj" fmla="val 40885"/>
            </a:avLst>
          </a:prstGeom>
          <a:solidFill>
            <a:srgbClr val="CC99FF"/>
          </a:solidFill>
          <a:ln w="9525">
            <a:solidFill>
              <a:schemeClr val="tx1"/>
            </a:solidFill>
            <a:round/>
            <a:headEnd/>
            <a:tailEnd/>
          </a:ln>
        </p:spPr>
        <p:txBody>
          <a:bodyPr wrap="none" anchor="ctr"/>
          <a:lstStyle/>
          <a:p>
            <a:endParaRPr lang="en-US"/>
          </a:p>
        </p:txBody>
      </p:sp>
      <p:sp>
        <p:nvSpPr>
          <p:cNvPr id="149510" name="AutoShape 5"/>
          <p:cNvSpPr>
            <a:spLocks noChangeArrowheads="1"/>
          </p:cNvSpPr>
          <p:nvPr/>
        </p:nvSpPr>
        <p:spPr bwMode="auto">
          <a:xfrm>
            <a:off x="3500438" y="4740275"/>
            <a:ext cx="593725" cy="968375"/>
          </a:xfrm>
          <a:prstGeom prst="can">
            <a:avLst>
              <a:gd name="adj" fmla="val 40775"/>
            </a:avLst>
          </a:prstGeom>
          <a:solidFill>
            <a:srgbClr val="CC99FF"/>
          </a:solidFill>
          <a:ln w="9525">
            <a:solidFill>
              <a:schemeClr val="tx1"/>
            </a:solidFill>
            <a:round/>
            <a:headEnd/>
            <a:tailEnd/>
          </a:ln>
        </p:spPr>
        <p:txBody>
          <a:bodyPr wrap="none" anchor="ctr"/>
          <a:lstStyle/>
          <a:p>
            <a:endParaRPr lang="en-US"/>
          </a:p>
        </p:txBody>
      </p:sp>
      <p:sp>
        <p:nvSpPr>
          <p:cNvPr id="149511" name="AutoShape 6"/>
          <p:cNvSpPr>
            <a:spLocks noChangeArrowheads="1"/>
          </p:cNvSpPr>
          <p:nvPr/>
        </p:nvSpPr>
        <p:spPr bwMode="auto">
          <a:xfrm>
            <a:off x="5132388" y="4740275"/>
            <a:ext cx="592137" cy="968375"/>
          </a:xfrm>
          <a:prstGeom prst="can">
            <a:avLst>
              <a:gd name="adj" fmla="val 40885"/>
            </a:avLst>
          </a:prstGeom>
          <a:solidFill>
            <a:srgbClr val="CC99FF"/>
          </a:solidFill>
          <a:ln w="9525">
            <a:solidFill>
              <a:schemeClr val="tx1"/>
            </a:solidFill>
            <a:round/>
            <a:headEnd/>
            <a:tailEnd/>
          </a:ln>
        </p:spPr>
        <p:txBody>
          <a:bodyPr wrap="none" anchor="ctr"/>
          <a:lstStyle/>
          <a:p>
            <a:endParaRPr lang="en-US"/>
          </a:p>
        </p:txBody>
      </p:sp>
      <p:sp>
        <p:nvSpPr>
          <p:cNvPr id="149512" name="AutoShape 7"/>
          <p:cNvSpPr>
            <a:spLocks noChangeArrowheads="1"/>
          </p:cNvSpPr>
          <p:nvPr/>
        </p:nvSpPr>
        <p:spPr bwMode="auto">
          <a:xfrm>
            <a:off x="6762750" y="4740275"/>
            <a:ext cx="593725" cy="968375"/>
          </a:xfrm>
          <a:prstGeom prst="can">
            <a:avLst>
              <a:gd name="adj" fmla="val 40775"/>
            </a:avLst>
          </a:prstGeom>
          <a:solidFill>
            <a:srgbClr val="CC99FF"/>
          </a:solidFill>
          <a:ln w="9525">
            <a:solidFill>
              <a:schemeClr val="tx1"/>
            </a:solidFill>
            <a:round/>
            <a:headEnd/>
            <a:tailEnd/>
          </a:ln>
        </p:spPr>
        <p:txBody>
          <a:bodyPr wrap="none" anchor="ctr"/>
          <a:lstStyle/>
          <a:p>
            <a:endParaRPr lang="en-US"/>
          </a:p>
        </p:txBody>
      </p:sp>
      <p:sp>
        <p:nvSpPr>
          <p:cNvPr id="149513" name="AutoShape 8"/>
          <p:cNvSpPr>
            <a:spLocks noChangeArrowheads="1"/>
          </p:cNvSpPr>
          <p:nvPr/>
        </p:nvSpPr>
        <p:spPr bwMode="auto">
          <a:xfrm>
            <a:off x="2017713" y="5086350"/>
            <a:ext cx="446087" cy="415925"/>
          </a:xfrm>
          <a:prstGeom prst="flowChartMultidocument">
            <a:avLst/>
          </a:prstGeom>
          <a:solidFill>
            <a:srgbClr val="FFFF99"/>
          </a:solidFill>
          <a:ln w="9525">
            <a:solidFill>
              <a:schemeClr val="tx1"/>
            </a:solidFill>
            <a:miter lim="800000"/>
            <a:headEnd/>
            <a:tailEnd/>
          </a:ln>
        </p:spPr>
        <p:txBody>
          <a:bodyPr wrap="none" anchor="ctr"/>
          <a:lstStyle/>
          <a:p>
            <a:endParaRPr lang="en-US"/>
          </a:p>
        </p:txBody>
      </p:sp>
      <p:sp>
        <p:nvSpPr>
          <p:cNvPr id="149514" name="AutoShape 9"/>
          <p:cNvSpPr>
            <a:spLocks noChangeArrowheads="1"/>
          </p:cNvSpPr>
          <p:nvPr/>
        </p:nvSpPr>
        <p:spPr bwMode="auto">
          <a:xfrm>
            <a:off x="3575050" y="5086350"/>
            <a:ext cx="444500" cy="415925"/>
          </a:xfrm>
          <a:prstGeom prst="flowChartMultidocument">
            <a:avLst/>
          </a:prstGeom>
          <a:solidFill>
            <a:srgbClr val="FFFF99"/>
          </a:solidFill>
          <a:ln w="9525">
            <a:solidFill>
              <a:schemeClr val="tx1"/>
            </a:solidFill>
            <a:miter lim="800000"/>
            <a:headEnd/>
            <a:tailEnd/>
          </a:ln>
        </p:spPr>
        <p:txBody>
          <a:bodyPr wrap="none" anchor="ctr"/>
          <a:lstStyle/>
          <a:p>
            <a:endParaRPr lang="en-US"/>
          </a:p>
        </p:txBody>
      </p:sp>
      <p:sp>
        <p:nvSpPr>
          <p:cNvPr id="149515" name="AutoShape 10"/>
          <p:cNvSpPr>
            <a:spLocks noChangeArrowheads="1"/>
          </p:cNvSpPr>
          <p:nvPr/>
        </p:nvSpPr>
        <p:spPr bwMode="auto">
          <a:xfrm>
            <a:off x="5207000" y="5086350"/>
            <a:ext cx="444500" cy="415925"/>
          </a:xfrm>
          <a:prstGeom prst="flowChartMultidocument">
            <a:avLst/>
          </a:prstGeom>
          <a:solidFill>
            <a:srgbClr val="FFFF99"/>
          </a:solidFill>
          <a:ln w="9525">
            <a:solidFill>
              <a:schemeClr val="tx1"/>
            </a:solidFill>
            <a:miter lim="800000"/>
            <a:headEnd/>
            <a:tailEnd/>
          </a:ln>
        </p:spPr>
        <p:txBody>
          <a:bodyPr wrap="none" anchor="ctr"/>
          <a:lstStyle/>
          <a:p>
            <a:endParaRPr lang="en-US"/>
          </a:p>
        </p:txBody>
      </p:sp>
      <p:sp>
        <p:nvSpPr>
          <p:cNvPr id="149516" name="AutoShape 11"/>
          <p:cNvSpPr>
            <a:spLocks noChangeArrowheads="1"/>
          </p:cNvSpPr>
          <p:nvPr/>
        </p:nvSpPr>
        <p:spPr bwMode="auto">
          <a:xfrm>
            <a:off x="6837363" y="5086350"/>
            <a:ext cx="444500" cy="415925"/>
          </a:xfrm>
          <a:prstGeom prst="flowChartMultidocument">
            <a:avLst/>
          </a:prstGeom>
          <a:solidFill>
            <a:srgbClr val="FFFF99"/>
          </a:solidFill>
          <a:ln w="9525">
            <a:solidFill>
              <a:schemeClr val="tx1"/>
            </a:solidFill>
            <a:miter lim="800000"/>
            <a:headEnd/>
            <a:tailEnd/>
          </a:ln>
        </p:spPr>
        <p:txBody>
          <a:bodyPr wrap="none" anchor="ctr"/>
          <a:lstStyle/>
          <a:p>
            <a:endParaRPr lang="en-US"/>
          </a:p>
        </p:txBody>
      </p:sp>
      <p:sp>
        <p:nvSpPr>
          <p:cNvPr id="149517" name="AutoShape 12"/>
          <p:cNvSpPr>
            <a:spLocks noChangeArrowheads="1"/>
          </p:cNvSpPr>
          <p:nvPr/>
        </p:nvSpPr>
        <p:spPr bwMode="auto">
          <a:xfrm>
            <a:off x="1573213" y="2527300"/>
            <a:ext cx="1704975" cy="692150"/>
          </a:xfrm>
          <a:prstGeom prst="bevel">
            <a:avLst>
              <a:gd name="adj" fmla="val 12500"/>
            </a:avLst>
          </a:prstGeom>
          <a:solidFill>
            <a:schemeClr val="accent1"/>
          </a:solidFill>
          <a:ln w="9525">
            <a:solidFill>
              <a:schemeClr val="tx1"/>
            </a:solidFill>
            <a:miter lim="800000"/>
            <a:headEnd/>
            <a:tailEnd/>
          </a:ln>
        </p:spPr>
        <p:txBody>
          <a:bodyPr wrap="none" lIns="91429" tIns="45714" rIns="91429" bIns="45714" anchor="ctr"/>
          <a:lstStyle/>
          <a:p>
            <a:pPr algn="ctr"/>
            <a:r>
              <a:rPr lang="en-US" b="0">
                <a:latin typeface="Times New Roman" pitchFamily="18" charset="0"/>
              </a:rPr>
              <a:t>Discovery</a:t>
            </a:r>
          </a:p>
        </p:txBody>
      </p:sp>
      <p:sp>
        <p:nvSpPr>
          <p:cNvPr id="149518" name="AutoShape 13"/>
          <p:cNvSpPr>
            <a:spLocks noChangeArrowheads="1"/>
          </p:cNvSpPr>
          <p:nvPr/>
        </p:nvSpPr>
        <p:spPr bwMode="auto">
          <a:xfrm>
            <a:off x="3724275" y="2527300"/>
            <a:ext cx="1778000" cy="692150"/>
          </a:xfrm>
          <a:prstGeom prst="bevel">
            <a:avLst>
              <a:gd name="adj" fmla="val 12500"/>
            </a:avLst>
          </a:prstGeom>
          <a:solidFill>
            <a:schemeClr val="accent1"/>
          </a:solidFill>
          <a:ln w="9525">
            <a:solidFill>
              <a:schemeClr val="tx1"/>
            </a:solidFill>
            <a:miter lim="800000"/>
            <a:headEnd/>
            <a:tailEnd/>
          </a:ln>
        </p:spPr>
        <p:txBody>
          <a:bodyPr wrap="none" lIns="91429" tIns="45714" rIns="91429" bIns="45714" anchor="ctr"/>
          <a:lstStyle/>
          <a:p>
            <a:pPr algn="ctr"/>
            <a:r>
              <a:rPr lang="en-US" b="0">
                <a:latin typeface="Times New Roman" pitchFamily="18" charset="0"/>
              </a:rPr>
              <a:t>Current</a:t>
            </a:r>
          </a:p>
          <a:p>
            <a:pPr algn="ctr"/>
            <a:r>
              <a:rPr lang="en-US" b="0">
                <a:latin typeface="Times New Roman" pitchFamily="18" charset="0"/>
              </a:rPr>
              <a:t>Awareness</a:t>
            </a:r>
          </a:p>
        </p:txBody>
      </p:sp>
      <p:sp>
        <p:nvSpPr>
          <p:cNvPr id="149519" name="AutoShape 14"/>
          <p:cNvSpPr>
            <a:spLocks noChangeArrowheads="1"/>
          </p:cNvSpPr>
          <p:nvPr/>
        </p:nvSpPr>
        <p:spPr bwMode="auto">
          <a:xfrm>
            <a:off x="5948363" y="2527300"/>
            <a:ext cx="1704975" cy="692150"/>
          </a:xfrm>
          <a:prstGeom prst="bevel">
            <a:avLst>
              <a:gd name="adj" fmla="val 12500"/>
            </a:avLst>
          </a:prstGeom>
          <a:solidFill>
            <a:schemeClr val="accent1"/>
          </a:solidFill>
          <a:ln w="9525">
            <a:solidFill>
              <a:schemeClr val="tx1"/>
            </a:solidFill>
            <a:miter lim="800000"/>
            <a:headEnd/>
            <a:tailEnd/>
          </a:ln>
        </p:spPr>
        <p:txBody>
          <a:bodyPr wrap="none" lIns="91429" tIns="45714" rIns="91429" bIns="45714" anchor="ctr"/>
          <a:lstStyle/>
          <a:p>
            <a:pPr algn="ctr"/>
            <a:r>
              <a:rPr lang="en-US" b="0">
                <a:latin typeface="Times New Roman" pitchFamily="18" charset="0"/>
              </a:rPr>
              <a:t>Preservation</a:t>
            </a:r>
          </a:p>
        </p:txBody>
      </p:sp>
      <p:sp>
        <p:nvSpPr>
          <p:cNvPr id="149520" name="Text Box 15"/>
          <p:cNvSpPr txBox="1">
            <a:spLocks noChangeArrowheads="1"/>
          </p:cNvSpPr>
          <p:nvPr/>
        </p:nvSpPr>
        <p:spPr bwMode="auto">
          <a:xfrm>
            <a:off x="3400425" y="1909763"/>
            <a:ext cx="2781300" cy="452437"/>
          </a:xfrm>
          <a:prstGeom prst="rect">
            <a:avLst/>
          </a:prstGeom>
          <a:noFill/>
          <a:ln w="9525">
            <a:noFill/>
            <a:miter lim="800000"/>
            <a:headEnd/>
            <a:tailEnd/>
          </a:ln>
        </p:spPr>
        <p:txBody>
          <a:bodyPr wrap="none" lIns="91429" tIns="45714" rIns="91429" bIns="45714">
            <a:spAutoFit/>
          </a:bodyPr>
          <a:lstStyle/>
          <a:p>
            <a:r>
              <a:rPr lang="en-US" sz="2400">
                <a:solidFill>
                  <a:srgbClr val="FF0000"/>
                </a:solidFill>
                <a:latin typeface="Comic Sans MS" pitchFamily="66" charset="0"/>
              </a:rPr>
              <a:t>Service Providers</a:t>
            </a:r>
          </a:p>
        </p:txBody>
      </p:sp>
      <p:sp>
        <p:nvSpPr>
          <p:cNvPr id="149521" name="Text Box 16"/>
          <p:cNvSpPr txBox="1">
            <a:spLocks noChangeArrowheads="1"/>
          </p:cNvSpPr>
          <p:nvPr/>
        </p:nvSpPr>
        <p:spPr bwMode="auto">
          <a:xfrm>
            <a:off x="3500438" y="5851525"/>
            <a:ext cx="2390775" cy="454025"/>
          </a:xfrm>
          <a:prstGeom prst="rect">
            <a:avLst/>
          </a:prstGeom>
          <a:noFill/>
          <a:ln w="9525">
            <a:noFill/>
            <a:miter lim="800000"/>
            <a:headEnd/>
            <a:tailEnd/>
          </a:ln>
        </p:spPr>
        <p:txBody>
          <a:bodyPr wrap="none" lIns="91429" tIns="45714" rIns="91429" bIns="45714">
            <a:spAutoFit/>
          </a:bodyPr>
          <a:lstStyle/>
          <a:p>
            <a:r>
              <a:rPr lang="en-US" sz="2400">
                <a:solidFill>
                  <a:srgbClr val="FF0000"/>
                </a:solidFill>
                <a:latin typeface="Comic Sans MS" pitchFamily="66" charset="0"/>
              </a:rPr>
              <a:t>Data Providers</a:t>
            </a:r>
          </a:p>
        </p:txBody>
      </p:sp>
      <p:grpSp>
        <p:nvGrpSpPr>
          <p:cNvPr id="2" name="Group 17"/>
          <p:cNvGrpSpPr>
            <a:grpSpLocks/>
          </p:cNvGrpSpPr>
          <p:nvPr/>
        </p:nvGrpSpPr>
        <p:grpSpPr bwMode="auto">
          <a:xfrm>
            <a:off x="4010025" y="3427413"/>
            <a:ext cx="1247775" cy="1590675"/>
            <a:chOff x="2400" y="2159"/>
            <a:chExt cx="786" cy="1002"/>
          </a:xfrm>
        </p:grpSpPr>
        <p:sp>
          <p:nvSpPr>
            <p:cNvPr id="149524" name="AutoShape 18"/>
            <p:cNvSpPr>
              <a:spLocks noChangeArrowheads="1"/>
            </p:cNvSpPr>
            <p:nvPr/>
          </p:nvSpPr>
          <p:spPr bwMode="auto">
            <a:xfrm>
              <a:off x="2400" y="2159"/>
              <a:ext cx="786" cy="1002"/>
            </a:xfrm>
            <a:prstGeom prst="upArrow">
              <a:avLst>
                <a:gd name="adj1" fmla="val 50000"/>
                <a:gd name="adj2" fmla="val 31870"/>
              </a:avLst>
            </a:prstGeom>
            <a:solidFill>
              <a:srgbClr val="FF5050"/>
            </a:solidFill>
            <a:ln w="9525">
              <a:solidFill>
                <a:schemeClr val="tx1"/>
              </a:solidFill>
              <a:miter lim="800000"/>
              <a:headEnd/>
              <a:tailEnd/>
            </a:ln>
          </p:spPr>
          <p:txBody>
            <a:bodyPr wrap="none" anchor="ctr"/>
            <a:lstStyle/>
            <a:p>
              <a:endParaRPr lang="en-US"/>
            </a:p>
          </p:txBody>
        </p:sp>
        <p:sp>
          <p:nvSpPr>
            <p:cNvPr id="149525" name="Text Box 19"/>
            <p:cNvSpPr txBox="1">
              <a:spLocks noChangeArrowheads="1"/>
            </p:cNvSpPr>
            <p:nvPr/>
          </p:nvSpPr>
          <p:spPr bwMode="auto">
            <a:xfrm rot="5355655">
              <a:off x="2384" y="2508"/>
              <a:ext cx="820" cy="404"/>
            </a:xfrm>
            <a:prstGeom prst="rect">
              <a:avLst/>
            </a:prstGeom>
            <a:noFill/>
            <a:ln w="9525">
              <a:noFill/>
              <a:miter lim="800000"/>
              <a:headEnd/>
              <a:tailEnd/>
            </a:ln>
          </p:spPr>
          <p:txBody>
            <a:bodyPr wrap="none" lIns="91429" tIns="45714" rIns="91429" bIns="45714">
              <a:spAutoFit/>
            </a:bodyPr>
            <a:lstStyle/>
            <a:p>
              <a:r>
                <a:rPr lang="en-US" b="0">
                  <a:latin typeface="Comic Sans MS" pitchFamily="66" charset="0"/>
                </a:rPr>
                <a:t>Metadata</a:t>
              </a:r>
            </a:p>
            <a:p>
              <a:r>
                <a:rPr lang="en-US" b="0">
                  <a:latin typeface="Comic Sans MS" pitchFamily="66" charset="0"/>
                </a:rPr>
                <a:t>harvesting</a:t>
              </a:r>
            </a:p>
          </p:txBody>
        </p:sp>
      </p:grpSp>
      <p:sp>
        <p:nvSpPr>
          <p:cNvPr id="149523" name="Rectangle 20"/>
          <p:cNvSpPr>
            <a:spLocks noGrp="1" noChangeArrowheads="1"/>
          </p:cNvSpPr>
          <p:nvPr>
            <p:ph type="title"/>
          </p:nvPr>
        </p:nvSpPr>
        <p:spPr>
          <a:xfrm>
            <a:off x="533400" y="381000"/>
            <a:ext cx="8382000" cy="1143000"/>
          </a:xfrm>
          <a:noFill/>
        </p:spPr>
        <p:txBody>
          <a:bodyPr/>
          <a:lstStyle/>
          <a:p>
            <a:pPr eaLnBrk="1" hangingPunct="1"/>
            <a:r>
              <a:rPr lang="en-US" smtClean="0"/>
              <a:t>The World According to OAI</a:t>
            </a:r>
          </a:p>
        </p:txBody>
      </p:sp>
      <p:cxnSp>
        <p:nvCxnSpPr>
          <p:cNvPr id="23" name="Straight Arrow Connector 22"/>
          <p:cNvCxnSpPr>
            <a:endCxn id="149510" idx="2"/>
          </p:cNvCxnSpPr>
          <p:nvPr/>
        </p:nvCxnSpPr>
        <p:spPr bwMode="auto">
          <a:xfrm flipV="1">
            <a:off x="2514600" y="5224463"/>
            <a:ext cx="985838" cy="185737"/>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Contexts / Application Domains</a:t>
            </a:r>
            <a:endParaRPr lang="en-US" dirty="0"/>
          </a:p>
        </p:txBody>
      </p:sp>
      <p:sp>
        <p:nvSpPr>
          <p:cNvPr id="3" name="Content Placeholder 2"/>
          <p:cNvSpPr>
            <a:spLocks noGrp="1"/>
          </p:cNvSpPr>
          <p:nvPr>
            <p:ph idx="1"/>
          </p:nvPr>
        </p:nvSpPr>
        <p:spPr/>
        <p:txBody>
          <a:bodyPr/>
          <a:lstStyle/>
          <a:p>
            <a:r>
              <a:rPr lang="en-US" dirty="0" smtClean="0"/>
              <a:t>Archaeology (ETANA-DL)</a:t>
            </a:r>
          </a:p>
          <a:p>
            <a:pPr lvl="1"/>
            <a:r>
              <a:rPr lang="en-US" dirty="0" smtClean="0"/>
              <a:t>http://www.etana.org</a:t>
            </a:r>
          </a:p>
          <a:p>
            <a:r>
              <a:rPr lang="en-US" dirty="0" smtClean="0"/>
              <a:t>Computing education (Ensemble)</a:t>
            </a:r>
          </a:p>
          <a:p>
            <a:pPr lvl="1"/>
            <a:r>
              <a:rPr lang="en-US" dirty="0" smtClean="0"/>
              <a:t>http://www.computing portal.org</a:t>
            </a:r>
          </a:p>
          <a:p>
            <a:r>
              <a:rPr lang="en-US" dirty="0" smtClean="0"/>
              <a:t>Crises/tragedies/recovery (CTR)</a:t>
            </a:r>
          </a:p>
          <a:p>
            <a:pPr lvl="1"/>
            <a:r>
              <a:rPr lang="en-US" dirty="0" smtClean="0"/>
              <a:t>http://www.ctrnet.net</a:t>
            </a:r>
          </a:p>
          <a:p>
            <a:r>
              <a:rPr lang="en-US" dirty="0" smtClean="0"/>
              <a:t>Electronic theses and </a:t>
            </a:r>
            <a:r>
              <a:rPr lang="en-US" dirty="0" smtClean="0"/>
              <a:t>dissertations (ETDs)</a:t>
            </a:r>
            <a:endParaRPr lang="en-US" dirty="0" smtClean="0"/>
          </a:p>
          <a:p>
            <a:pPr lvl="1"/>
            <a:r>
              <a:rPr lang="en-US" dirty="0" smtClean="0"/>
              <a:t>http://www.ndltd.org</a:t>
            </a:r>
          </a:p>
          <a:p>
            <a:r>
              <a:rPr lang="en-US" dirty="0" smtClean="0"/>
              <a:t>Fish identification: http://si.dlib.vt.edu/</a:t>
            </a:r>
            <a:endParaRPr lang="en-US" dirty="0"/>
          </a:p>
        </p:txBody>
      </p:sp>
      <p:sp>
        <p:nvSpPr>
          <p:cNvPr id="4" name="Slide Number Placeholder 3"/>
          <p:cNvSpPr>
            <a:spLocks noGrp="1"/>
          </p:cNvSpPr>
          <p:nvPr>
            <p:ph type="sldNum" sz="quarter" idx="12"/>
          </p:nvPr>
        </p:nvSpPr>
        <p:spPr/>
        <p:txBody>
          <a:bodyPr/>
          <a:lstStyle/>
          <a:p>
            <a:pPr>
              <a:defRPr/>
            </a:pPr>
            <a:fld id="{429AA1EB-0FE8-44DD-9310-5320623E4F7D}"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85800" y="0"/>
            <a:ext cx="7772400" cy="1143000"/>
          </a:xfrm>
          <a:noFill/>
        </p:spPr>
        <p:txBody>
          <a:bodyPr lIns="92075" tIns="46038" rIns="92075" bIns="46038"/>
          <a:lstStyle/>
          <a:p>
            <a:pPr eaLnBrk="1" hangingPunct="1"/>
            <a:r>
              <a:rPr lang="en-US" b="1" smtClean="0">
                <a:solidFill>
                  <a:schemeClr val="tx1"/>
                </a:solidFill>
              </a:rPr>
              <a:t>A Digital Library Case Study</a:t>
            </a:r>
          </a:p>
        </p:txBody>
      </p:sp>
      <p:sp>
        <p:nvSpPr>
          <p:cNvPr id="221187" name="Rectangle 3"/>
          <p:cNvSpPr>
            <a:spLocks noGrp="1" noChangeArrowheads="1"/>
          </p:cNvSpPr>
          <p:nvPr>
            <p:ph type="body" sz="half" idx="1"/>
          </p:nvPr>
        </p:nvSpPr>
        <p:spPr>
          <a:xfrm>
            <a:off x="0" y="1371600"/>
            <a:ext cx="5410200" cy="4114800"/>
          </a:xfrm>
          <a:noFill/>
        </p:spPr>
        <p:txBody>
          <a:bodyPr lIns="92075" tIns="46038" rIns="92075" bIns="46038"/>
          <a:lstStyle/>
          <a:p>
            <a:pPr eaLnBrk="1" hangingPunct="1">
              <a:lnSpc>
                <a:spcPct val="90000"/>
              </a:lnSpc>
            </a:pPr>
            <a:r>
              <a:rPr lang="en-US" sz="3600" b="1" dirty="0" smtClean="0"/>
              <a:t>Domain:</a:t>
            </a:r>
            <a:r>
              <a:rPr lang="en-US" sz="3600" dirty="0" smtClean="0"/>
              <a:t> graduate education, research</a:t>
            </a:r>
          </a:p>
          <a:p>
            <a:pPr eaLnBrk="1" hangingPunct="1">
              <a:lnSpc>
                <a:spcPct val="90000"/>
              </a:lnSpc>
            </a:pPr>
            <a:r>
              <a:rPr lang="en-US" sz="3600" b="1" dirty="0" err="1" smtClean="0"/>
              <a:t>Genre:</a:t>
            </a:r>
            <a:r>
              <a:rPr lang="en-US" sz="3600" dirty="0" err="1" smtClean="0"/>
              <a:t>ETDs</a:t>
            </a:r>
            <a:r>
              <a:rPr lang="en-US" sz="3600" dirty="0" smtClean="0"/>
              <a:t>=electronic theses &amp; dissertations</a:t>
            </a:r>
          </a:p>
          <a:p>
            <a:pPr eaLnBrk="1" hangingPunct="1">
              <a:lnSpc>
                <a:spcPct val="90000"/>
              </a:lnSpc>
            </a:pPr>
            <a:r>
              <a:rPr lang="en-US" sz="3600" b="1" dirty="0" smtClean="0"/>
              <a:t>Ryan Richardson:</a:t>
            </a:r>
            <a:r>
              <a:rPr lang="en-US" sz="3600" dirty="0" smtClean="0"/>
              <a:t> Spanish </a:t>
            </a:r>
            <a:r>
              <a:rPr lang="en-US" sz="3600" dirty="0" err="1" smtClean="0"/>
              <a:t>Cmaps</a:t>
            </a:r>
            <a:endParaRPr lang="en-US" sz="3600" dirty="0" smtClean="0"/>
          </a:p>
          <a:p>
            <a:pPr eaLnBrk="1" hangingPunct="1">
              <a:lnSpc>
                <a:spcPct val="90000"/>
              </a:lnSpc>
            </a:pPr>
            <a:r>
              <a:rPr lang="en-US" sz="3600" b="1" dirty="0" err="1" smtClean="0"/>
              <a:t>Venkat</a:t>
            </a:r>
            <a:r>
              <a:rPr lang="en-US" sz="3600" b="1" dirty="0" smtClean="0"/>
              <a:t> </a:t>
            </a:r>
            <a:r>
              <a:rPr lang="en-US" sz="3600" b="1" dirty="0" err="1" smtClean="0"/>
              <a:t>Srinivasan</a:t>
            </a:r>
            <a:r>
              <a:rPr lang="en-US" sz="3600" b="1" dirty="0" smtClean="0"/>
              <a:t>:</a:t>
            </a:r>
            <a:r>
              <a:rPr lang="en-US" sz="3600" dirty="0" smtClean="0"/>
              <a:t> Classify, Browse, Analyze</a:t>
            </a:r>
          </a:p>
        </p:txBody>
      </p:sp>
      <p:sp>
        <p:nvSpPr>
          <p:cNvPr id="221188" name="Rectangle 4"/>
          <p:cNvSpPr>
            <a:spLocks noGrp="1" noChangeArrowheads="1"/>
          </p:cNvSpPr>
          <p:nvPr>
            <p:ph type="body" sz="half" idx="2"/>
          </p:nvPr>
        </p:nvSpPr>
        <p:spPr>
          <a:xfrm>
            <a:off x="5029200" y="1295400"/>
            <a:ext cx="4343400" cy="4114800"/>
          </a:xfrm>
          <a:noFill/>
        </p:spPr>
        <p:txBody>
          <a:bodyPr lIns="92075" tIns="46038" rIns="92075" bIns="46038"/>
          <a:lstStyle/>
          <a:p>
            <a:pPr eaLnBrk="1" hangingPunct="1">
              <a:buFont typeface="Monotype Sorts" pitchFamily="2" charset="2"/>
              <a:buChar char=" "/>
            </a:pPr>
            <a:r>
              <a:rPr lang="en-US" sz="3600" b="1" smtClean="0"/>
              <a:t>Project:</a:t>
            </a:r>
          </a:p>
          <a:p>
            <a:pPr eaLnBrk="1" hangingPunct="1">
              <a:buFont typeface="Monotype Sorts" pitchFamily="2" charset="2"/>
              <a:buChar char=" "/>
            </a:pPr>
            <a:r>
              <a:rPr lang="en-US" sz="3200" smtClean="0"/>
              <a:t>Networked Digital  </a:t>
            </a:r>
          </a:p>
          <a:p>
            <a:pPr eaLnBrk="1" hangingPunct="1">
              <a:buFont typeface="Monotype Sorts" pitchFamily="2" charset="2"/>
              <a:buChar char=" "/>
            </a:pPr>
            <a:r>
              <a:rPr lang="en-US" sz="3200" smtClean="0"/>
              <a:t>Library of Theses </a:t>
            </a:r>
          </a:p>
          <a:p>
            <a:pPr eaLnBrk="1" hangingPunct="1">
              <a:buFont typeface="Monotype Sorts" pitchFamily="2" charset="2"/>
              <a:buChar char=" "/>
            </a:pPr>
            <a:r>
              <a:rPr lang="en-US" sz="3200" smtClean="0"/>
              <a:t>&amp; Dissertations</a:t>
            </a:r>
          </a:p>
          <a:p>
            <a:pPr eaLnBrk="1" hangingPunct="1">
              <a:buFont typeface="Monotype Sorts" pitchFamily="2" charset="2"/>
              <a:buChar char=" "/>
            </a:pPr>
            <a:r>
              <a:rPr lang="en-US" sz="3200" smtClean="0"/>
              <a:t>(NDLTD) </a:t>
            </a:r>
          </a:p>
          <a:p>
            <a:pPr eaLnBrk="1" hangingPunct="1">
              <a:buFont typeface="Monotype Sorts" pitchFamily="2" charset="2"/>
              <a:buChar char=" "/>
            </a:pPr>
            <a:r>
              <a:rPr lang="en-US" b="1" smtClean="0"/>
              <a:t> http://www.ndltd.org</a:t>
            </a:r>
          </a:p>
          <a:p>
            <a:pPr eaLnBrk="1" hangingPunct="1">
              <a:spcBef>
                <a:spcPct val="40000"/>
              </a:spcBef>
              <a:buFont typeface="Monotype Sorts" pitchFamily="2" charset="2"/>
              <a:buChar char=" "/>
            </a:pPr>
            <a:endParaRPr lang="en-US" sz="3200" smtClean="0"/>
          </a:p>
        </p:txBody>
      </p:sp>
      <p:sp>
        <p:nvSpPr>
          <p:cNvPr id="221189" name="Line 5"/>
          <p:cNvSpPr>
            <a:spLocks noChangeShapeType="1"/>
          </p:cNvSpPr>
          <p:nvPr/>
        </p:nvSpPr>
        <p:spPr bwMode="auto">
          <a:xfrm>
            <a:off x="5410200" y="1219200"/>
            <a:ext cx="0" cy="5410200"/>
          </a:xfrm>
          <a:prstGeom prst="line">
            <a:avLst/>
          </a:prstGeom>
          <a:noFill/>
          <a:ln w="12700">
            <a:solidFill>
              <a:schemeClr val="tx1"/>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560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5608" name="Rectangle 4"/>
          <p:cNvSpPr>
            <a:spLocks noChangeArrowheads="1"/>
          </p:cNvSpPr>
          <p:nvPr/>
        </p:nvSpPr>
        <p:spPr bwMode="auto">
          <a:xfrm>
            <a:off x="152400" y="0"/>
            <a:ext cx="7856538" cy="1431925"/>
          </a:xfrm>
          <a:prstGeom prst="rect">
            <a:avLst/>
          </a:prstGeom>
          <a:noFill/>
          <a:ln w="9525">
            <a:noFill/>
            <a:miter lim="800000"/>
            <a:headEnd/>
            <a:tailEnd/>
          </a:ln>
        </p:spPr>
        <p:txBody>
          <a:bodyPr lIns="92075" tIns="46038" rIns="92075" bIns="46038">
            <a:spAutoFit/>
          </a:bodyPr>
          <a:lstStyle/>
          <a:p>
            <a:pPr eaLnBrk="0" hangingPunct="0"/>
            <a:r>
              <a:rPr lang="en-US" sz="4400">
                <a:solidFill>
                  <a:srgbClr val="FFCC00"/>
                </a:solidFill>
              </a:rPr>
              <a:t>Student Gets Committee</a:t>
            </a:r>
          </a:p>
          <a:p>
            <a:pPr eaLnBrk="0" hangingPunct="0"/>
            <a:r>
              <a:rPr lang="en-US" sz="4400">
                <a:solidFill>
                  <a:srgbClr val="FFCC00"/>
                </a:solidFill>
              </a:rPr>
              <a:t>Signatures and Submits ETD</a:t>
            </a:r>
          </a:p>
        </p:txBody>
      </p:sp>
      <p:sp>
        <p:nvSpPr>
          <p:cNvPr id="25609" name="Line 5"/>
          <p:cNvSpPr>
            <a:spLocks noChangeShapeType="1"/>
          </p:cNvSpPr>
          <p:nvPr/>
        </p:nvSpPr>
        <p:spPr bwMode="auto">
          <a:xfrm flipV="1">
            <a:off x="228600" y="1905000"/>
            <a:ext cx="7848600" cy="4800600"/>
          </a:xfrm>
          <a:prstGeom prst="line">
            <a:avLst/>
          </a:prstGeom>
          <a:noFill/>
          <a:ln w="50800">
            <a:solidFill>
              <a:schemeClr val="accent2"/>
            </a:solidFill>
            <a:round/>
            <a:headEnd type="none" w="sm" len="sm"/>
            <a:tailEnd type="none" w="sm" len="sm"/>
          </a:ln>
        </p:spPr>
        <p:txBody>
          <a:bodyPr wrap="none" anchor="ctr"/>
          <a:lstStyle/>
          <a:p>
            <a:endParaRPr lang="en-US"/>
          </a:p>
        </p:txBody>
      </p:sp>
      <p:grpSp>
        <p:nvGrpSpPr>
          <p:cNvPr id="2" name="Group 6"/>
          <p:cNvGrpSpPr>
            <a:grpSpLocks/>
          </p:cNvGrpSpPr>
          <p:nvPr/>
        </p:nvGrpSpPr>
        <p:grpSpPr bwMode="auto">
          <a:xfrm>
            <a:off x="685800" y="2057400"/>
            <a:ext cx="2905125" cy="2165350"/>
            <a:chOff x="432" y="1296"/>
            <a:chExt cx="1830" cy="1364"/>
          </a:xfrm>
        </p:grpSpPr>
        <p:graphicFrame>
          <p:nvGraphicFramePr>
            <p:cNvPr id="25604" name="Object 7"/>
            <p:cNvGraphicFramePr>
              <a:graphicFrameLocks/>
            </p:cNvGraphicFramePr>
            <p:nvPr/>
          </p:nvGraphicFramePr>
          <p:xfrm>
            <a:off x="432" y="1296"/>
            <a:ext cx="1368" cy="975"/>
          </p:xfrm>
          <a:graphic>
            <a:graphicData uri="http://schemas.openxmlformats.org/presentationml/2006/ole">
              <p:oleObj spid="_x0000_s575492" name="Clip" r:id="rId4" imgW="3659040" imgH="2806560" progId="">
                <p:embed/>
              </p:oleObj>
            </a:graphicData>
          </a:graphic>
        </p:graphicFrame>
        <p:graphicFrame>
          <p:nvGraphicFramePr>
            <p:cNvPr id="25605" name="Object 8"/>
            <p:cNvGraphicFramePr>
              <a:graphicFrameLocks/>
            </p:cNvGraphicFramePr>
            <p:nvPr/>
          </p:nvGraphicFramePr>
          <p:xfrm>
            <a:off x="1458" y="1882"/>
            <a:ext cx="712" cy="778"/>
          </p:xfrm>
          <a:graphic>
            <a:graphicData uri="http://schemas.openxmlformats.org/presentationml/2006/ole">
              <p:oleObj spid="_x0000_s575493" name="Clip" r:id="rId5" imgW="3114360" imgH="3659040" progId="">
                <p:embed/>
              </p:oleObj>
            </a:graphicData>
          </a:graphic>
        </p:graphicFrame>
        <p:sp>
          <p:nvSpPr>
            <p:cNvPr id="25617" name="Rectangle 9"/>
            <p:cNvSpPr>
              <a:spLocks noChangeArrowheads="1"/>
            </p:cNvSpPr>
            <p:nvPr/>
          </p:nvSpPr>
          <p:spPr bwMode="auto">
            <a:xfrm>
              <a:off x="1591" y="2159"/>
              <a:ext cx="671"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Signed</a:t>
              </a:r>
            </a:p>
          </p:txBody>
        </p:sp>
      </p:grpSp>
      <p:sp>
        <p:nvSpPr>
          <p:cNvPr id="25611" name="Rectangle 10"/>
          <p:cNvSpPr>
            <a:spLocks noChangeArrowheads="1"/>
          </p:cNvSpPr>
          <p:nvPr/>
        </p:nvSpPr>
        <p:spPr bwMode="auto">
          <a:xfrm>
            <a:off x="3816350" y="5111750"/>
            <a:ext cx="1511300" cy="977900"/>
          </a:xfrm>
          <a:prstGeom prst="rect">
            <a:avLst/>
          </a:prstGeom>
          <a:solidFill>
            <a:schemeClr val="folHlink"/>
          </a:solidFill>
          <a:ln w="12700">
            <a:solidFill>
              <a:schemeClr val="folHlink"/>
            </a:solidFill>
            <a:miter lim="800000"/>
            <a:headEnd/>
            <a:tailEnd/>
          </a:ln>
        </p:spPr>
        <p:txBody>
          <a:bodyPr wrap="none" anchor="ctr"/>
          <a:lstStyle/>
          <a:p>
            <a:endParaRPr lang="en-US"/>
          </a:p>
        </p:txBody>
      </p:sp>
      <p:grpSp>
        <p:nvGrpSpPr>
          <p:cNvPr id="3" name="Group 11"/>
          <p:cNvGrpSpPr>
            <a:grpSpLocks/>
          </p:cNvGrpSpPr>
          <p:nvPr/>
        </p:nvGrpSpPr>
        <p:grpSpPr bwMode="auto">
          <a:xfrm>
            <a:off x="3895725" y="4038600"/>
            <a:ext cx="4484688" cy="2079625"/>
            <a:chOff x="2454" y="2544"/>
            <a:chExt cx="2825" cy="1310"/>
          </a:xfrm>
        </p:grpSpPr>
        <p:grpSp>
          <p:nvGrpSpPr>
            <p:cNvPr id="4" name="Group 12"/>
            <p:cNvGrpSpPr>
              <a:grpSpLocks/>
            </p:cNvGrpSpPr>
            <p:nvPr/>
          </p:nvGrpSpPr>
          <p:grpSpPr bwMode="auto">
            <a:xfrm>
              <a:off x="2454" y="2544"/>
              <a:ext cx="2602" cy="1224"/>
              <a:chOff x="2454" y="2544"/>
              <a:chExt cx="2602" cy="1224"/>
            </a:xfrm>
          </p:grpSpPr>
          <p:graphicFrame>
            <p:nvGraphicFramePr>
              <p:cNvPr id="25602" name="Object 13"/>
              <p:cNvGraphicFramePr>
                <a:graphicFrameLocks/>
              </p:cNvGraphicFramePr>
              <p:nvPr/>
            </p:nvGraphicFramePr>
            <p:xfrm>
              <a:off x="2454" y="2856"/>
              <a:ext cx="870" cy="912"/>
            </p:xfrm>
            <a:graphic>
              <a:graphicData uri="http://schemas.openxmlformats.org/presentationml/2006/ole">
                <p:oleObj spid="_x0000_s575490" name="Clip" r:id="rId6" imgW="3659040" imgH="3449520" progId="">
                  <p:embed/>
                </p:oleObj>
              </a:graphicData>
            </a:graphic>
          </p:graphicFrame>
          <p:pic>
            <p:nvPicPr>
              <p:cNvPr id="25616" name="Picture 14"/>
              <p:cNvPicPr>
                <a:picLocks noChangeArrowheads="1"/>
              </p:cNvPicPr>
              <p:nvPr/>
            </p:nvPicPr>
            <p:blipFill>
              <a:blip r:embed="rId7" cstate="print"/>
              <a:srcRect/>
              <a:stretch>
                <a:fillRect/>
              </a:stretch>
            </p:blipFill>
            <p:spPr bwMode="auto">
              <a:xfrm>
                <a:off x="3987" y="2568"/>
                <a:ext cx="1069" cy="1029"/>
              </a:xfrm>
              <a:prstGeom prst="rect">
                <a:avLst/>
              </a:prstGeom>
              <a:noFill/>
              <a:ln w="9525">
                <a:noFill/>
                <a:miter lim="800000"/>
                <a:headEnd/>
                <a:tailEnd/>
              </a:ln>
            </p:spPr>
          </p:pic>
          <p:graphicFrame>
            <p:nvGraphicFramePr>
              <p:cNvPr id="25603" name="Object 15"/>
              <p:cNvGraphicFramePr>
                <a:graphicFrameLocks/>
              </p:cNvGraphicFramePr>
              <p:nvPr/>
            </p:nvGraphicFramePr>
            <p:xfrm>
              <a:off x="3103" y="2544"/>
              <a:ext cx="1121" cy="1214"/>
            </p:xfrm>
            <a:graphic>
              <a:graphicData uri="http://schemas.openxmlformats.org/presentationml/2006/ole">
                <p:oleObj spid="_x0000_s575491" name="Clip" r:id="rId8" imgW="3659040" imgH="3563640" progId="">
                  <p:embed/>
                </p:oleObj>
              </a:graphicData>
            </a:graphic>
          </p:graphicFrame>
        </p:grpSp>
        <p:sp>
          <p:nvSpPr>
            <p:cNvPr id="25615" name="Rectangle 16"/>
            <p:cNvSpPr>
              <a:spLocks noChangeArrowheads="1"/>
            </p:cNvSpPr>
            <p:nvPr/>
          </p:nvSpPr>
          <p:spPr bwMode="auto">
            <a:xfrm>
              <a:off x="4134" y="3566"/>
              <a:ext cx="114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Grad School</a:t>
              </a:r>
            </a:p>
          </p:txBody>
        </p:sp>
      </p:grpSp>
      <p:sp>
        <p:nvSpPr>
          <p:cNvPr id="25613" name="WordArt 17"/>
          <p:cNvSpPr>
            <a:spLocks noChangeArrowheads="1" noChangeShapeType="1" noTextEdit="1"/>
          </p:cNvSpPr>
          <p:nvPr/>
        </p:nvSpPr>
        <p:spPr bwMode="auto">
          <a:xfrm>
            <a:off x="3581400" y="1524000"/>
            <a:ext cx="2200275" cy="291465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type="none" w="sm" len="sm"/>
                  <a:tailEnd type="none" w="sm" len="sm"/>
                </a:ln>
                <a:solidFill>
                  <a:srgbClr val="000000"/>
                </a:solidFill>
                <a:latin typeface="Arial Black"/>
              </a:rPr>
              <a:t>Approval</a:t>
            </a:r>
          </a:p>
          <a:p>
            <a:pPr algn="ctr"/>
            <a:r>
              <a:rPr lang="en-US" sz="3600" kern="10">
                <a:ln w="9525">
                  <a:solidFill>
                    <a:srgbClr val="000000"/>
                  </a:solidFill>
                  <a:round/>
                  <a:headEnd type="none" w="sm" len="sm"/>
                  <a:tailEnd type="none" w="sm" len="sm"/>
                </a:ln>
                <a:solidFill>
                  <a:srgbClr val="000000"/>
                </a:solidFill>
                <a:latin typeface="Arial Black"/>
              </a:rPr>
              <a:t>form</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663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6632" name="AutoShape 4"/>
          <p:cNvSpPr>
            <a:spLocks noChangeArrowheads="1"/>
          </p:cNvSpPr>
          <p:nvPr/>
        </p:nvSpPr>
        <p:spPr bwMode="auto">
          <a:xfrm>
            <a:off x="6350" y="1225550"/>
            <a:ext cx="8521700" cy="5245100"/>
          </a:xfrm>
          <a:prstGeom prst="star16">
            <a:avLst>
              <a:gd name="adj" fmla="val 37500"/>
            </a:avLst>
          </a:prstGeom>
          <a:solidFill>
            <a:schemeClr val="folHlink"/>
          </a:solidFill>
          <a:ln w="12700">
            <a:solidFill>
              <a:schemeClr val="folHlink"/>
            </a:solidFill>
            <a:miter lim="800000"/>
            <a:headEnd/>
            <a:tailEnd/>
          </a:ln>
        </p:spPr>
        <p:txBody>
          <a:bodyPr wrap="none" anchor="ctr"/>
          <a:lstStyle/>
          <a:p>
            <a:endParaRPr lang="en-US"/>
          </a:p>
        </p:txBody>
      </p:sp>
      <p:sp>
        <p:nvSpPr>
          <p:cNvPr id="26633" name="Rectangle 5"/>
          <p:cNvSpPr>
            <a:spLocks noChangeArrowheads="1"/>
          </p:cNvSpPr>
          <p:nvPr/>
        </p:nvSpPr>
        <p:spPr bwMode="auto">
          <a:xfrm>
            <a:off x="304800" y="0"/>
            <a:ext cx="8761413" cy="1431925"/>
          </a:xfrm>
          <a:prstGeom prst="rect">
            <a:avLst/>
          </a:prstGeom>
          <a:noFill/>
          <a:ln w="9525">
            <a:noFill/>
            <a:miter lim="800000"/>
            <a:headEnd/>
            <a:tailEnd/>
          </a:ln>
        </p:spPr>
        <p:txBody>
          <a:bodyPr wrap="none" lIns="92075" tIns="46038" rIns="92075" bIns="46038">
            <a:spAutoFit/>
          </a:bodyPr>
          <a:lstStyle/>
          <a:p>
            <a:pPr eaLnBrk="0" hangingPunct="0"/>
            <a:r>
              <a:rPr lang="en-US" sz="4400">
                <a:solidFill>
                  <a:srgbClr val="FFCC00"/>
                </a:solidFill>
              </a:rPr>
              <a:t>Library Catalogs ETD, Access is</a:t>
            </a:r>
          </a:p>
          <a:p>
            <a:pPr eaLnBrk="0" hangingPunct="0"/>
            <a:r>
              <a:rPr lang="en-US" sz="4400">
                <a:solidFill>
                  <a:srgbClr val="FFCC00"/>
                </a:solidFill>
              </a:rPr>
              <a:t>Opened to the New Research</a:t>
            </a:r>
          </a:p>
        </p:txBody>
      </p:sp>
      <p:graphicFrame>
        <p:nvGraphicFramePr>
          <p:cNvPr id="26626" name="Object 6"/>
          <p:cNvGraphicFramePr>
            <a:graphicFrameLocks/>
          </p:cNvGraphicFramePr>
          <p:nvPr/>
        </p:nvGraphicFramePr>
        <p:xfrm>
          <a:off x="3449638" y="2941638"/>
          <a:ext cx="1682750" cy="1084262"/>
        </p:xfrm>
        <a:graphic>
          <a:graphicData uri="http://schemas.openxmlformats.org/presentationml/2006/ole">
            <p:oleObj spid="_x0000_s576514" name="Clip" r:id="rId4" imgW="3659040" imgH="2357280" progId="">
              <p:embed/>
            </p:oleObj>
          </a:graphicData>
        </a:graphic>
      </p:graphicFrame>
      <p:pic>
        <p:nvPicPr>
          <p:cNvPr id="26634" name="Picture 7"/>
          <p:cNvPicPr>
            <a:picLocks noChangeArrowheads="1"/>
          </p:cNvPicPr>
          <p:nvPr/>
        </p:nvPicPr>
        <p:blipFill>
          <a:blip r:embed="rId5" cstate="print"/>
          <a:srcRect/>
          <a:stretch>
            <a:fillRect/>
          </a:stretch>
        </p:blipFill>
        <p:spPr bwMode="auto">
          <a:xfrm>
            <a:off x="1573213" y="3017838"/>
            <a:ext cx="2162175" cy="1747837"/>
          </a:xfrm>
          <a:prstGeom prst="rect">
            <a:avLst/>
          </a:prstGeom>
          <a:noFill/>
          <a:ln w="9525">
            <a:noFill/>
            <a:miter lim="800000"/>
            <a:headEnd/>
            <a:tailEnd/>
          </a:ln>
        </p:spPr>
      </p:pic>
      <p:grpSp>
        <p:nvGrpSpPr>
          <p:cNvPr id="2" name="Group 8"/>
          <p:cNvGrpSpPr>
            <a:grpSpLocks/>
          </p:cNvGrpSpPr>
          <p:nvPr/>
        </p:nvGrpSpPr>
        <p:grpSpPr bwMode="auto">
          <a:xfrm>
            <a:off x="5437188" y="1646238"/>
            <a:ext cx="1219200" cy="3540125"/>
            <a:chOff x="3425" y="1037"/>
            <a:chExt cx="768" cy="2230"/>
          </a:xfrm>
        </p:grpSpPr>
        <p:graphicFrame>
          <p:nvGraphicFramePr>
            <p:cNvPr id="26627" name="Object 9"/>
            <p:cNvGraphicFramePr>
              <a:graphicFrameLocks/>
            </p:cNvGraphicFramePr>
            <p:nvPr/>
          </p:nvGraphicFramePr>
          <p:xfrm>
            <a:off x="3425" y="1037"/>
            <a:ext cx="735" cy="694"/>
          </p:xfrm>
          <a:graphic>
            <a:graphicData uri="http://schemas.openxmlformats.org/presentationml/2006/ole">
              <p:oleObj spid="_x0000_s576515" name="Clip" r:id="rId6" imgW="3659040" imgH="3449520" progId="">
                <p:embed/>
              </p:oleObj>
            </a:graphicData>
          </a:graphic>
        </p:graphicFrame>
        <p:graphicFrame>
          <p:nvGraphicFramePr>
            <p:cNvPr id="26628" name="Object 10"/>
            <p:cNvGraphicFramePr>
              <a:graphicFrameLocks/>
            </p:cNvGraphicFramePr>
            <p:nvPr/>
          </p:nvGraphicFramePr>
          <p:xfrm>
            <a:off x="3425" y="1823"/>
            <a:ext cx="768" cy="724"/>
          </p:xfrm>
          <a:graphic>
            <a:graphicData uri="http://schemas.openxmlformats.org/presentationml/2006/ole">
              <p:oleObj spid="_x0000_s576516" name="Clip" r:id="rId7" imgW="3659040" imgH="3449520" progId="">
                <p:embed/>
              </p:oleObj>
            </a:graphicData>
          </a:graphic>
        </p:graphicFrame>
        <p:graphicFrame>
          <p:nvGraphicFramePr>
            <p:cNvPr id="26629" name="Object 11"/>
            <p:cNvGraphicFramePr>
              <a:graphicFrameLocks/>
            </p:cNvGraphicFramePr>
            <p:nvPr/>
          </p:nvGraphicFramePr>
          <p:xfrm>
            <a:off x="3425" y="2621"/>
            <a:ext cx="684" cy="646"/>
          </p:xfrm>
          <a:graphic>
            <a:graphicData uri="http://schemas.openxmlformats.org/presentationml/2006/ole">
              <p:oleObj spid="_x0000_s576517" name="Clip" r:id="rId8" imgW="3659040" imgH="3449520" progId="">
                <p:embed/>
              </p:oleObj>
            </a:graphicData>
          </a:graphic>
        </p:graphicFrame>
      </p:grpSp>
      <p:sp>
        <p:nvSpPr>
          <p:cNvPr id="26636" name="Rectangle 12"/>
          <p:cNvSpPr>
            <a:spLocks noChangeArrowheads="1"/>
          </p:cNvSpPr>
          <p:nvPr/>
        </p:nvSpPr>
        <p:spPr bwMode="auto">
          <a:xfrm>
            <a:off x="3440113" y="3230563"/>
            <a:ext cx="1098550" cy="457200"/>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WWW</a:t>
            </a:r>
          </a:p>
        </p:txBody>
      </p:sp>
      <p:sp>
        <p:nvSpPr>
          <p:cNvPr id="26637" name="Rectangle 13"/>
          <p:cNvSpPr>
            <a:spLocks noChangeArrowheads="1"/>
          </p:cNvSpPr>
          <p:nvPr/>
        </p:nvSpPr>
        <p:spPr bwMode="auto">
          <a:xfrm>
            <a:off x="1992313" y="4754563"/>
            <a:ext cx="1250950" cy="457200"/>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NDLTD</a:t>
            </a:r>
          </a:p>
        </p:txBody>
      </p:sp>
      <p:sp>
        <p:nvSpPr>
          <p:cNvPr id="26638" name="WordArt 14"/>
          <p:cNvSpPr>
            <a:spLocks noChangeArrowheads="1" noChangeShapeType="1" noTextEdit="1"/>
          </p:cNvSpPr>
          <p:nvPr/>
        </p:nvSpPr>
        <p:spPr bwMode="auto">
          <a:xfrm>
            <a:off x="304800" y="6096000"/>
            <a:ext cx="7010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Comic Sans MS"/>
              </a:rPr>
              <a:t>Digital library </a:t>
            </a:r>
            <a:r>
              <a:rPr lang="en-US" sz="3600" kern="10" dirty="0" smtClean="0">
                <a:ln w="9525">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Comic Sans MS"/>
              </a:rPr>
              <a:t>workflow -&gt; access </a:t>
            </a:r>
            <a:r>
              <a:rPr lang="en-US" sz="3600" kern="10" dirty="0">
                <a:ln w="9525">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Comic Sans MS"/>
              </a:rPr>
              <a:t>control</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B9EBE8E-0BC2-49D2-9AC9-4CBA9D9637DA@local"/>
          <p:cNvPicPr>
            <a:picLocks noChangeAspect="1" noChangeArrowheads="1"/>
          </p:cNvPicPr>
          <p:nvPr/>
        </p:nvPicPr>
        <p:blipFill>
          <a:blip r:embed="rId3" cstate="print"/>
          <a:srcRect/>
          <a:stretch>
            <a:fillRect/>
          </a:stretch>
        </p:blipFill>
        <p:spPr bwMode="auto">
          <a:xfrm>
            <a:off x="0" y="152400"/>
            <a:ext cx="9144000" cy="6056313"/>
          </a:xfrm>
          <a:prstGeom prst="rect">
            <a:avLst/>
          </a:prstGeom>
          <a:noFill/>
          <a:ln w="9525">
            <a:noFill/>
            <a:miter lim="800000"/>
            <a:headEnd/>
            <a:tailEnd/>
          </a:ln>
        </p:spPr>
      </p:pic>
      <p:sp>
        <p:nvSpPr>
          <p:cNvPr id="10243" name="TextBox 2"/>
          <p:cNvSpPr txBox="1">
            <a:spLocks noChangeArrowheads="1"/>
          </p:cNvSpPr>
          <p:nvPr/>
        </p:nvSpPr>
        <p:spPr bwMode="auto">
          <a:xfrm>
            <a:off x="1752600" y="6172200"/>
            <a:ext cx="5791200" cy="584200"/>
          </a:xfrm>
          <a:prstGeom prst="rect">
            <a:avLst/>
          </a:prstGeom>
          <a:noFill/>
          <a:ln w="9525">
            <a:noFill/>
            <a:miter lim="800000"/>
            <a:headEnd/>
            <a:tailEnd/>
          </a:ln>
        </p:spPr>
        <p:txBody>
          <a:bodyPr wrap="square">
            <a:spAutoFit/>
          </a:bodyPr>
          <a:lstStyle/>
          <a:p>
            <a:r>
              <a:rPr lang="en-US" sz="3200" dirty="0">
                <a:latin typeface="Times New Roman" pitchFamily="18" charset="0"/>
              </a:rPr>
              <a:t>Thanks to: NSF IIS-0736055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1FB4EEBC-D0BD-4870-B5DA-70D03DB30EB3}" type="slidenum">
              <a:rPr lang="en-US" smtClean="0"/>
              <a:pPr/>
              <a:t>28</a:t>
            </a:fld>
            <a:endParaRPr lang="en-US" smtClean="0"/>
          </a:p>
        </p:txBody>
      </p:sp>
      <p:sp>
        <p:nvSpPr>
          <p:cNvPr id="8195" name="Rectangle 6"/>
          <p:cNvSpPr>
            <a:spLocks noGrp="1" noChangeArrowheads="1"/>
          </p:cNvSpPr>
          <p:nvPr>
            <p:ph type="title"/>
          </p:nvPr>
        </p:nvSpPr>
        <p:spPr>
          <a:xfrm>
            <a:off x="457200" y="0"/>
            <a:ext cx="8229600" cy="944562"/>
          </a:xfrm>
        </p:spPr>
        <p:txBody>
          <a:bodyPr/>
          <a:lstStyle/>
          <a:p>
            <a:pPr eaLnBrk="1" hangingPunct="1"/>
            <a:r>
              <a:rPr lang="en-US" dirty="0" smtClean="0"/>
              <a:t>CTR stakeholders</a:t>
            </a:r>
          </a:p>
        </p:txBody>
      </p:sp>
      <p:pic>
        <p:nvPicPr>
          <p:cNvPr id="8196" name="Picture 5" descr="user info exchange"/>
          <p:cNvPicPr>
            <a:picLocks noGrp="1" noChangeAspect="1" noChangeArrowheads="1"/>
          </p:cNvPicPr>
          <p:nvPr>
            <p:ph idx="1"/>
          </p:nvPr>
        </p:nvPicPr>
        <p:blipFill>
          <a:blip r:embed="rId3" cstate="print"/>
          <a:srcRect/>
          <a:stretch>
            <a:fillRect/>
          </a:stretch>
        </p:blipFill>
        <p:spPr>
          <a:xfrm>
            <a:off x="533400" y="762000"/>
            <a:ext cx="8128000" cy="60960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p>
            <a:fld id="{58A3DA1C-3D69-4D7B-A8B3-CF3F2B495994}" type="slidenum">
              <a:rPr lang="en-US" smtClean="0"/>
              <a:pPr/>
              <a:t>29</a:t>
            </a:fld>
            <a:endParaRPr lang="en-US" smtClean="0"/>
          </a:p>
        </p:txBody>
      </p:sp>
      <p:pic>
        <p:nvPicPr>
          <p:cNvPr id="6147" name="Picture 6"/>
          <p:cNvPicPr>
            <a:picLocks noChangeAspect="1" noChangeArrowheads="1"/>
          </p:cNvPicPr>
          <p:nvPr/>
        </p:nvPicPr>
        <p:blipFill>
          <a:blip r:embed="rId3" cstate="print"/>
          <a:srcRect/>
          <a:stretch>
            <a:fillRect/>
          </a:stretch>
        </p:blipFill>
        <p:spPr bwMode="auto">
          <a:xfrm>
            <a:off x="1219200" y="0"/>
            <a:ext cx="7660598" cy="6459538"/>
          </a:xfrm>
          <a:prstGeom prst="rect">
            <a:avLst/>
          </a:prstGeom>
          <a:noFill/>
          <a:ln w="9525">
            <a:noFill/>
            <a:miter lim="800000"/>
            <a:headEnd/>
            <a:tailEnd/>
          </a:ln>
        </p:spPr>
      </p:pic>
      <p:sp>
        <p:nvSpPr>
          <p:cNvPr id="6149" name="Rectangle 4"/>
          <p:cNvSpPr>
            <a:spLocks noGrp="1" noChangeArrowheads="1"/>
          </p:cNvSpPr>
          <p:nvPr>
            <p:ph type="body" sz="half" idx="1"/>
          </p:nvPr>
        </p:nvSpPr>
        <p:spPr>
          <a:xfrm>
            <a:off x="0" y="228600"/>
            <a:ext cx="2819400" cy="1143000"/>
          </a:xfrm>
        </p:spPr>
        <p:txBody>
          <a:bodyPr/>
          <a:lstStyle/>
          <a:p>
            <a:pPr marL="231775" indent="-231775" eaLnBrk="1" hangingPunct="1">
              <a:lnSpc>
                <a:spcPct val="80000"/>
              </a:lnSpc>
              <a:spcBef>
                <a:spcPct val="50000"/>
              </a:spcBef>
            </a:pPr>
            <a:r>
              <a:rPr lang="en-US" sz="2100" dirty="0" smtClean="0"/>
              <a:t>Build a networked digital library relating to CTR</a:t>
            </a:r>
          </a:p>
        </p:txBody>
      </p:sp>
      <p:sp>
        <p:nvSpPr>
          <p:cNvPr id="7" name="Rectangle 4"/>
          <p:cNvSpPr txBox="1">
            <a:spLocks noChangeArrowheads="1"/>
          </p:cNvSpPr>
          <p:nvPr/>
        </p:nvSpPr>
        <p:spPr bwMode="auto">
          <a:xfrm>
            <a:off x="7086600" y="5105400"/>
            <a:ext cx="2057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Support information exploration</a:t>
            </a:r>
          </a:p>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Aided by an ontology</a:t>
            </a:r>
          </a:p>
        </p:txBody>
      </p:sp>
      <p:sp>
        <p:nvSpPr>
          <p:cNvPr id="8" name="Rectangle 4"/>
          <p:cNvSpPr txBox="1">
            <a:spLocks noChangeArrowheads="1"/>
          </p:cNvSpPr>
          <p:nvPr/>
        </p:nvSpPr>
        <p:spPr bwMode="auto">
          <a:xfrm>
            <a:off x="0" y="5029200"/>
            <a:ext cx="35052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Integrate community, content, and services relating to CTR, making it accessible, and preserving it for long-term reuse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Faculty Collaborators (selected)</a:t>
            </a:r>
            <a:endParaRPr lang="en-US" dirty="0"/>
          </a:p>
        </p:txBody>
      </p:sp>
      <p:sp>
        <p:nvSpPr>
          <p:cNvPr id="4" name="Slide Number Placeholder 3"/>
          <p:cNvSpPr>
            <a:spLocks noGrp="1"/>
          </p:cNvSpPr>
          <p:nvPr>
            <p:ph type="sldNum" sz="quarter" idx="12"/>
          </p:nvPr>
        </p:nvSpPr>
        <p:spPr/>
        <p:txBody>
          <a:bodyPr/>
          <a:lstStyle/>
          <a:p>
            <a:pPr>
              <a:defRPr/>
            </a:pPr>
            <a:fld id="{429AA1EB-0FE8-44DD-9310-5320623E4F7D}" type="slidenum">
              <a:rPr lang="en-US" smtClean="0"/>
              <a:pPr>
                <a:defRPr/>
              </a:pPr>
              <a:t>3</a:t>
            </a:fld>
            <a:endParaRPr lang="en-US"/>
          </a:p>
        </p:txBody>
      </p:sp>
      <p:graphicFrame>
        <p:nvGraphicFramePr>
          <p:cNvPr id="5" name="Table 4"/>
          <p:cNvGraphicFramePr>
            <a:graphicFrameLocks noGrp="1"/>
          </p:cNvGraphicFramePr>
          <p:nvPr/>
        </p:nvGraphicFramePr>
        <p:xfrm>
          <a:off x="152400" y="1143000"/>
          <a:ext cx="8763000" cy="5486399"/>
        </p:xfrm>
        <a:graphic>
          <a:graphicData uri="http://schemas.openxmlformats.org/drawingml/2006/table">
            <a:tbl>
              <a:tblPr/>
              <a:tblGrid>
                <a:gridCol w="1752417"/>
                <a:gridCol w="1752417"/>
                <a:gridCol w="1752417"/>
                <a:gridCol w="1752417"/>
                <a:gridCol w="1753332"/>
              </a:tblGrid>
              <a:tr h="783771">
                <a:tc>
                  <a:txBody>
                    <a:bodyPr/>
                    <a:lstStyle/>
                    <a:p>
                      <a:pPr marL="0" marR="0">
                        <a:lnSpc>
                          <a:spcPct val="115000"/>
                        </a:lnSpc>
                        <a:spcBef>
                          <a:spcPts val="0"/>
                        </a:spcBef>
                        <a:spcAft>
                          <a:spcPts val="0"/>
                        </a:spcAft>
                      </a:pPr>
                      <a:r>
                        <a:rPr lang="en-US" sz="2000" b="1" dirty="0">
                          <a:latin typeface="Calibri"/>
                          <a:ea typeface="Calibri"/>
                          <a:cs typeface="Times New Roman"/>
                        </a:rPr>
                        <a:t>Robert Beck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Edward Carr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Lillian Cassel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Hsinchun Chen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err="1">
                          <a:latin typeface="Calibri"/>
                          <a:ea typeface="Calibri"/>
                          <a:cs typeface="Times New Roman"/>
                        </a:rPr>
                        <a:t>Wingyan</a:t>
                      </a:r>
                      <a:r>
                        <a:rPr lang="en-US" sz="2000" b="1" dirty="0">
                          <a:latin typeface="Calibri"/>
                          <a:ea typeface="Calibri"/>
                          <a:cs typeface="Times New Roman"/>
                        </a:rPr>
                        <a:t> Chung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771">
                <a:tc>
                  <a:txBody>
                    <a:bodyPr/>
                    <a:lstStyle/>
                    <a:p>
                      <a:pPr marL="0" marR="0">
                        <a:lnSpc>
                          <a:spcPct val="115000"/>
                        </a:lnSpc>
                        <a:spcBef>
                          <a:spcPts val="0"/>
                        </a:spcBef>
                        <a:spcAft>
                          <a:spcPts val="0"/>
                        </a:spcAft>
                      </a:pPr>
                      <a:r>
                        <a:rPr lang="en-US" sz="2000" b="1">
                          <a:latin typeface="Calibri"/>
                          <a:ea typeface="Calibri"/>
                          <a:cs typeface="Times New Roman"/>
                        </a:rPr>
                        <a:t>Lois Delcambre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Stephen Edward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Carlos Evia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Weiguo Fan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C. Lee Giles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771">
                <a:tc>
                  <a:txBody>
                    <a:bodyPr/>
                    <a:lstStyle/>
                    <a:p>
                      <a:pPr marL="0" marR="0">
                        <a:lnSpc>
                          <a:spcPct val="115000"/>
                        </a:lnSpc>
                        <a:spcBef>
                          <a:spcPts val="0"/>
                        </a:spcBef>
                        <a:spcAft>
                          <a:spcPts val="0"/>
                        </a:spcAft>
                      </a:pPr>
                      <a:r>
                        <a:rPr lang="en-US" sz="2000" b="1">
                          <a:latin typeface="Calibri"/>
                          <a:ea typeface="Calibri"/>
                          <a:cs typeface="Times New Roman"/>
                        </a:rPr>
                        <a:t>Eric Hallerman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John </a:t>
                      </a:r>
                      <a:r>
                        <a:rPr lang="en-US" sz="2000" b="1" dirty="0" err="1">
                          <a:latin typeface="Calibri"/>
                          <a:ea typeface="Calibri"/>
                          <a:cs typeface="Times New Roman"/>
                        </a:rPr>
                        <a:t>Impagliazzo</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Andrea </a:t>
                      </a:r>
                      <a:r>
                        <a:rPr lang="en-US" sz="2000" b="1" dirty="0" err="1">
                          <a:latin typeface="Calibri"/>
                          <a:ea typeface="Calibri"/>
                          <a:cs typeface="Times New Roman"/>
                        </a:rPr>
                        <a:t>Kavanaugh</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John Lee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David Maier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7543">
                <a:tc>
                  <a:txBody>
                    <a:bodyPr/>
                    <a:lstStyle/>
                    <a:p>
                      <a:pPr marL="0" marR="0">
                        <a:lnSpc>
                          <a:spcPct val="115000"/>
                        </a:lnSpc>
                        <a:spcBef>
                          <a:spcPts val="0"/>
                        </a:spcBef>
                        <a:spcAft>
                          <a:spcPts val="0"/>
                        </a:spcAft>
                      </a:pPr>
                      <a:r>
                        <a:rPr lang="en-US" sz="2000" b="1">
                          <a:latin typeface="Calibri"/>
                          <a:ea typeface="Calibri"/>
                          <a:cs typeface="Times New Roman"/>
                        </a:rPr>
                        <a:t>Gary Marchionini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Manuel Perez-Quinones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Jeffrey Pomerantz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err="1">
                          <a:latin typeface="Calibri"/>
                          <a:ea typeface="Calibri"/>
                          <a:cs typeface="Times New Roman"/>
                        </a:rPr>
                        <a:t>Naren</a:t>
                      </a:r>
                      <a:r>
                        <a:rPr lang="en-US" sz="2000" b="1" dirty="0">
                          <a:latin typeface="Calibri"/>
                          <a:ea typeface="Calibri"/>
                          <a:cs typeface="Times New Roman"/>
                        </a:rPr>
                        <a:t> </a:t>
                      </a:r>
                      <a:r>
                        <a:rPr lang="en-US" sz="2000" b="1" dirty="0" err="1">
                          <a:latin typeface="Calibri"/>
                          <a:ea typeface="Calibri"/>
                          <a:cs typeface="Times New Roman"/>
                        </a:rPr>
                        <a:t>Ramakrishnan</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Steven </a:t>
                      </a:r>
                      <a:r>
                        <a:rPr lang="en-US" sz="2000" b="1" dirty="0" err="1">
                          <a:latin typeface="Calibri"/>
                          <a:ea typeface="Calibri"/>
                          <a:cs typeface="Times New Roman"/>
                        </a:rPr>
                        <a:t>Sheetz</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7543">
                <a:tc>
                  <a:txBody>
                    <a:bodyPr/>
                    <a:lstStyle/>
                    <a:p>
                      <a:pPr marL="0" marR="0">
                        <a:lnSpc>
                          <a:spcPct val="115000"/>
                        </a:lnSpc>
                        <a:spcBef>
                          <a:spcPts val="0"/>
                        </a:spcBef>
                        <a:spcAft>
                          <a:spcPts val="0"/>
                        </a:spcAft>
                      </a:pPr>
                      <a:r>
                        <a:rPr lang="en-US" sz="2000" b="1">
                          <a:latin typeface="Calibri"/>
                          <a:ea typeface="Calibri"/>
                          <a:cs typeface="Times New Roman"/>
                        </a:rPr>
                        <a:t>Donald Shoemaker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Ricardo da Silva Torres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Barbara Wildemuth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Royce Zia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Christopher </a:t>
                      </a:r>
                      <a:r>
                        <a:rPr lang="en-US" sz="2000" b="1" dirty="0" err="1">
                          <a:latin typeface="Calibri"/>
                          <a:ea typeface="Calibri"/>
                          <a:cs typeface="Times New Roman"/>
                        </a:rPr>
                        <a:t>Zobel</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p:spPr>
        <p:txBody>
          <a:bodyPr/>
          <a:lstStyle/>
          <a:p>
            <a:fld id="{8C143ED5-6A57-4117-8506-BF1EE6DD2678}" type="slidenum">
              <a:rPr lang="en-US" smtClean="0"/>
              <a:pPr/>
              <a:t>30</a:t>
            </a:fld>
            <a:endParaRPr lang="en-US" smtClean="0"/>
          </a:p>
        </p:txBody>
      </p:sp>
      <p:grpSp>
        <p:nvGrpSpPr>
          <p:cNvPr id="2" name="Group 48"/>
          <p:cNvGrpSpPr>
            <a:grpSpLocks/>
          </p:cNvGrpSpPr>
          <p:nvPr/>
        </p:nvGrpSpPr>
        <p:grpSpPr bwMode="auto">
          <a:xfrm>
            <a:off x="3276600" y="1219200"/>
            <a:ext cx="5562600" cy="5410200"/>
            <a:chOff x="8640" y="8112"/>
            <a:chExt cx="4800" cy="5328"/>
          </a:xfrm>
        </p:grpSpPr>
        <p:sp>
          <p:nvSpPr>
            <p:cNvPr id="1071" name="AutoShape 49"/>
            <p:cNvSpPr>
              <a:spLocks noChangeArrowheads="1"/>
            </p:cNvSpPr>
            <p:nvPr/>
          </p:nvSpPr>
          <p:spPr bwMode="auto">
            <a:xfrm>
              <a:off x="8640" y="8112"/>
              <a:ext cx="2256" cy="5328"/>
            </a:xfrm>
            <a:prstGeom prst="triangle">
              <a:avLst>
                <a:gd name="adj" fmla="val 100000"/>
              </a:avLst>
            </a:prstGeom>
            <a:solidFill>
              <a:srgbClr val="FBD79D"/>
            </a:solidFill>
            <a:ln w="9525">
              <a:noFill/>
              <a:miter lim="800000"/>
              <a:headEnd/>
              <a:tailEnd/>
            </a:ln>
          </p:spPr>
          <p:txBody>
            <a:bodyPr wrap="none" anchor="ctr"/>
            <a:lstStyle/>
            <a:p>
              <a:endParaRPr lang="en-US"/>
            </a:p>
          </p:txBody>
        </p:sp>
        <p:sp>
          <p:nvSpPr>
            <p:cNvPr id="1072" name="Rectangle 50"/>
            <p:cNvSpPr>
              <a:spLocks noChangeArrowheads="1"/>
            </p:cNvSpPr>
            <p:nvPr/>
          </p:nvSpPr>
          <p:spPr bwMode="auto">
            <a:xfrm>
              <a:off x="10896" y="8112"/>
              <a:ext cx="2544" cy="5328"/>
            </a:xfrm>
            <a:prstGeom prst="rect">
              <a:avLst/>
            </a:prstGeom>
            <a:solidFill>
              <a:srgbClr val="FBD79D"/>
            </a:solidFill>
            <a:ln w="9525">
              <a:noFill/>
              <a:miter lim="800000"/>
              <a:headEnd/>
              <a:tailEnd/>
            </a:ln>
          </p:spPr>
          <p:txBody>
            <a:bodyPr wrap="none" anchor="ctr"/>
            <a:lstStyle/>
            <a:p>
              <a:endParaRPr lang="en-US"/>
            </a:p>
          </p:txBody>
        </p:sp>
      </p:grpSp>
      <p:grpSp>
        <p:nvGrpSpPr>
          <p:cNvPr id="3" name="Group 51"/>
          <p:cNvGrpSpPr>
            <a:grpSpLocks/>
          </p:cNvGrpSpPr>
          <p:nvPr/>
        </p:nvGrpSpPr>
        <p:grpSpPr bwMode="auto">
          <a:xfrm>
            <a:off x="381000" y="1219200"/>
            <a:ext cx="5562600" cy="5410200"/>
            <a:chOff x="6143" y="8112"/>
            <a:chExt cx="4753" cy="5328"/>
          </a:xfrm>
        </p:grpSpPr>
        <p:sp>
          <p:nvSpPr>
            <p:cNvPr id="1069" name="AutoShape 52"/>
            <p:cNvSpPr>
              <a:spLocks noChangeArrowheads="1"/>
            </p:cNvSpPr>
            <p:nvPr/>
          </p:nvSpPr>
          <p:spPr bwMode="auto">
            <a:xfrm rot="10800000">
              <a:off x="8640" y="8112"/>
              <a:ext cx="2256" cy="5328"/>
            </a:xfrm>
            <a:prstGeom prst="triangle">
              <a:avLst>
                <a:gd name="adj" fmla="val 100000"/>
              </a:avLst>
            </a:prstGeom>
            <a:solidFill>
              <a:srgbClr val="DDDDDD"/>
            </a:solidFill>
            <a:ln w="9525">
              <a:noFill/>
              <a:miter lim="800000"/>
              <a:headEnd/>
              <a:tailEnd/>
            </a:ln>
          </p:spPr>
          <p:txBody>
            <a:bodyPr wrap="none" anchor="ctr"/>
            <a:lstStyle/>
            <a:p>
              <a:endParaRPr lang="en-US"/>
            </a:p>
          </p:txBody>
        </p:sp>
        <p:sp>
          <p:nvSpPr>
            <p:cNvPr id="1070" name="Rectangle 53"/>
            <p:cNvSpPr>
              <a:spLocks noChangeArrowheads="1"/>
            </p:cNvSpPr>
            <p:nvPr/>
          </p:nvSpPr>
          <p:spPr bwMode="auto">
            <a:xfrm rot="10800000">
              <a:off x="6143" y="8112"/>
              <a:ext cx="2544" cy="5328"/>
            </a:xfrm>
            <a:prstGeom prst="rect">
              <a:avLst/>
            </a:prstGeom>
            <a:solidFill>
              <a:srgbClr val="DDDDDD"/>
            </a:solidFill>
            <a:ln w="9525">
              <a:noFill/>
              <a:miter lim="800000"/>
              <a:headEnd/>
              <a:tailEnd/>
            </a:ln>
          </p:spPr>
          <p:txBody>
            <a:bodyPr wrap="none" anchor="ctr"/>
            <a:lstStyle/>
            <a:p>
              <a:endParaRPr lang="en-US"/>
            </a:p>
          </p:txBody>
        </p:sp>
      </p:grpSp>
      <p:sp>
        <p:nvSpPr>
          <p:cNvPr id="1030" name="Rectangle 2"/>
          <p:cNvSpPr>
            <a:spLocks noGrp="1" noChangeArrowheads="1"/>
          </p:cNvSpPr>
          <p:nvPr>
            <p:ph type="title"/>
          </p:nvPr>
        </p:nvSpPr>
        <p:spPr>
          <a:xfrm>
            <a:off x="381000" y="198438"/>
            <a:ext cx="8229600" cy="944562"/>
          </a:xfrm>
        </p:spPr>
        <p:txBody>
          <a:bodyPr/>
          <a:lstStyle/>
          <a:p>
            <a:pPr eaLnBrk="1" hangingPunct="1"/>
            <a:r>
              <a:rPr lang="en-US" dirty="0" smtClean="0"/>
              <a:t>Goals for Ontology for CTR</a:t>
            </a:r>
          </a:p>
        </p:txBody>
      </p:sp>
      <p:sp>
        <p:nvSpPr>
          <p:cNvPr id="1031" name="Text Box 33"/>
          <p:cNvSpPr txBox="1">
            <a:spLocks noChangeArrowheads="1"/>
          </p:cNvSpPr>
          <p:nvPr/>
        </p:nvSpPr>
        <p:spPr bwMode="auto">
          <a:xfrm>
            <a:off x="381000" y="4800600"/>
            <a:ext cx="1735138" cy="641350"/>
          </a:xfrm>
          <a:prstGeom prst="rect">
            <a:avLst/>
          </a:prstGeom>
          <a:noFill/>
          <a:ln w="9525">
            <a:noFill/>
            <a:miter lim="800000"/>
            <a:headEnd/>
            <a:tailEnd/>
          </a:ln>
        </p:spPr>
        <p:txBody>
          <a:bodyPr wrap="none" lIns="151522" tIns="75760" rIns="151522" bIns="75760">
            <a:spAutoFit/>
          </a:bodyPr>
          <a:lstStyle/>
          <a:p>
            <a:pPr defTabSz="1516063"/>
            <a:r>
              <a:rPr lang="en-US" sz="1600" b="1"/>
              <a:t>Social network</a:t>
            </a:r>
          </a:p>
          <a:p>
            <a:pPr defTabSz="1516063"/>
            <a:r>
              <a:rPr lang="en-US" sz="1600" b="1"/>
              <a:t>applications</a:t>
            </a:r>
          </a:p>
        </p:txBody>
      </p:sp>
      <p:grpSp>
        <p:nvGrpSpPr>
          <p:cNvPr id="4" name="Group 56"/>
          <p:cNvGrpSpPr>
            <a:grpSpLocks/>
          </p:cNvGrpSpPr>
          <p:nvPr/>
        </p:nvGrpSpPr>
        <p:grpSpPr bwMode="auto">
          <a:xfrm>
            <a:off x="533400" y="1295400"/>
            <a:ext cx="8382000" cy="5119688"/>
            <a:chOff x="336" y="816"/>
            <a:chExt cx="5280" cy="3225"/>
          </a:xfrm>
        </p:grpSpPr>
        <p:grpSp>
          <p:nvGrpSpPr>
            <p:cNvPr id="5" name="Group 44"/>
            <p:cNvGrpSpPr>
              <a:grpSpLocks/>
            </p:cNvGrpSpPr>
            <p:nvPr/>
          </p:nvGrpSpPr>
          <p:grpSpPr bwMode="auto">
            <a:xfrm>
              <a:off x="576" y="844"/>
              <a:ext cx="1115" cy="404"/>
              <a:chOff x="576" y="844"/>
              <a:chExt cx="1115" cy="404"/>
            </a:xfrm>
          </p:grpSpPr>
          <p:pic>
            <p:nvPicPr>
              <p:cNvPr id="1067" name="Picture 6" descr="MPj04386780000[1]"/>
              <p:cNvPicPr>
                <a:picLocks noChangeAspect="1" noChangeArrowheads="1"/>
              </p:cNvPicPr>
              <p:nvPr/>
            </p:nvPicPr>
            <p:blipFill>
              <a:blip r:embed="rId4" cstate="print"/>
              <a:srcRect/>
              <a:stretch>
                <a:fillRect/>
              </a:stretch>
            </p:blipFill>
            <p:spPr bwMode="auto">
              <a:xfrm>
                <a:off x="1248" y="864"/>
                <a:ext cx="443" cy="348"/>
              </a:xfrm>
              <a:prstGeom prst="rect">
                <a:avLst/>
              </a:prstGeom>
              <a:noFill/>
              <a:ln w="9525">
                <a:noFill/>
                <a:miter lim="800000"/>
                <a:headEnd/>
                <a:tailEnd/>
              </a:ln>
            </p:spPr>
          </p:pic>
          <p:sp>
            <p:nvSpPr>
              <p:cNvPr id="1068" name="Text Box 7"/>
              <p:cNvSpPr txBox="1">
                <a:spLocks noChangeArrowheads="1"/>
              </p:cNvSpPr>
              <p:nvPr/>
            </p:nvSpPr>
            <p:spPr bwMode="auto">
              <a:xfrm>
                <a:off x="576" y="844"/>
                <a:ext cx="802" cy="404"/>
              </a:xfrm>
              <a:prstGeom prst="rect">
                <a:avLst/>
              </a:prstGeom>
              <a:noFill/>
              <a:ln w="9525">
                <a:noFill/>
                <a:miter lim="800000"/>
                <a:headEnd/>
                <a:tailEnd/>
              </a:ln>
            </p:spPr>
            <p:txBody>
              <a:bodyPr lIns="151522" tIns="75760" rIns="151522" bIns="75760">
                <a:spAutoFit/>
              </a:bodyPr>
              <a:lstStyle/>
              <a:p>
                <a:pPr algn="r" defTabSz="1516063"/>
                <a:r>
                  <a:rPr lang="en-US" sz="1600" b="1"/>
                  <a:t>CTR literature</a:t>
                </a:r>
              </a:p>
            </p:txBody>
          </p:sp>
        </p:grpSp>
        <p:pic>
          <p:nvPicPr>
            <p:cNvPr id="1036" name="Picture 9" descr="MCj04398590000[1]"/>
            <p:cNvPicPr>
              <a:picLocks noChangeAspect="1" noChangeArrowheads="1"/>
            </p:cNvPicPr>
            <p:nvPr/>
          </p:nvPicPr>
          <p:blipFill>
            <a:blip r:embed="rId5" cstate="print"/>
            <a:srcRect/>
            <a:stretch>
              <a:fillRect/>
            </a:stretch>
          </p:blipFill>
          <p:spPr bwMode="auto">
            <a:xfrm>
              <a:off x="432" y="1296"/>
              <a:ext cx="527" cy="384"/>
            </a:xfrm>
            <a:prstGeom prst="rect">
              <a:avLst/>
            </a:prstGeom>
            <a:noFill/>
            <a:ln w="9525">
              <a:noFill/>
              <a:miter lim="800000"/>
              <a:headEnd/>
              <a:tailEnd/>
            </a:ln>
          </p:spPr>
        </p:pic>
        <p:sp>
          <p:nvSpPr>
            <p:cNvPr id="1037" name="Text Box 10"/>
            <p:cNvSpPr txBox="1">
              <a:spLocks noChangeArrowheads="1"/>
            </p:cNvSpPr>
            <p:nvPr/>
          </p:nvSpPr>
          <p:spPr bwMode="auto">
            <a:xfrm>
              <a:off x="336" y="1622"/>
              <a:ext cx="1035" cy="250"/>
            </a:xfrm>
            <a:prstGeom prst="rect">
              <a:avLst/>
            </a:prstGeom>
            <a:noFill/>
            <a:ln w="9525">
              <a:noFill/>
              <a:miter lim="800000"/>
              <a:headEnd/>
              <a:tailEnd/>
            </a:ln>
          </p:spPr>
          <p:txBody>
            <a:bodyPr wrap="none" lIns="151522" tIns="75760" rIns="151522" bIns="75760">
              <a:spAutoFit/>
            </a:bodyPr>
            <a:lstStyle/>
            <a:p>
              <a:pPr defTabSz="1516063"/>
              <a:r>
                <a:rPr lang="en-US" sz="1600" b="1"/>
                <a:t>Focus groups</a:t>
              </a:r>
            </a:p>
          </p:txBody>
        </p:sp>
        <p:graphicFrame>
          <p:nvGraphicFramePr>
            <p:cNvPr id="1026" name="Object 12"/>
            <p:cNvGraphicFramePr>
              <a:graphicFrameLocks noChangeAspect="1"/>
            </p:cNvGraphicFramePr>
            <p:nvPr/>
          </p:nvGraphicFramePr>
          <p:xfrm>
            <a:off x="480" y="1968"/>
            <a:ext cx="512" cy="384"/>
          </p:xfrm>
          <a:graphic>
            <a:graphicData uri="http://schemas.openxmlformats.org/presentationml/2006/ole">
              <p:oleObj spid="_x0000_s572418" name="Bitmap Image" r:id="rId6" imgW="7000000" imgH="5095238" progId="PBrush">
                <p:embed/>
              </p:oleObj>
            </a:graphicData>
          </a:graphic>
        </p:graphicFrame>
        <p:sp>
          <p:nvSpPr>
            <p:cNvPr id="1038" name="Text Box 13"/>
            <p:cNvSpPr txBox="1">
              <a:spLocks noChangeArrowheads="1"/>
            </p:cNvSpPr>
            <p:nvPr/>
          </p:nvSpPr>
          <p:spPr bwMode="auto">
            <a:xfrm>
              <a:off x="370" y="2284"/>
              <a:ext cx="1166" cy="404"/>
            </a:xfrm>
            <a:prstGeom prst="rect">
              <a:avLst/>
            </a:prstGeom>
            <a:noFill/>
            <a:ln w="9525">
              <a:noFill/>
              <a:miter lim="800000"/>
              <a:headEnd/>
              <a:tailEnd/>
            </a:ln>
          </p:spPr>
          <p:txBody>
            <a:bodyPr wrap="none" lIns="151522" tIns="75760" rIns="151522" bIns="75760">
              <a:spAutoFit/>
            </a:bodyPr>
            <a:lstStyle/>
            <a:p>
              <a:pPr defTabSz="1516063"/>
              <a:r>
                <a:rPr lang="en-US" sz="1600" b="1"/>
                <a:t>Websites, </a:t>
              </a:r>
            </a:p>
            <a:p>
              <a:pPr defTabSz="1516063"/>
              <a:r>
                <a:rPr lang="en-US" sz="1600" b="1"/>
                <a:t>Internet Archive</a:t>
              </a:r>
            </a:p>
          </p:txBody>
        </p:sp>
        <p:sp>
          <p:nvSpPr>
            <p:cNvPr id="1039" name="Text Box 14"/>
            <p:cNvSpPr txBox="1">
              <a:spLocks noChangeArrowheads="1"/>
            </p:cNvSpPr>
            <p:nvPr/>
          </p:nvSpPr>
          <p:spPr bwMode="auto">
            <a:xfrm>
              <a:off x="4272" y="816"/>
              <a:ext cx="956" cy="298"/>
            </a:xfrm>
            <a:prstGeom prst="rect">
              <a:avLst/>
            </a:prstGeom>
            <a:noFill/>
            <a:ln w="9525">
              <a:noFill/>
              <a:miter lim="800000"/>
              <a:headEnd/>
              <a:tailEnd/>
            </a:ln>
          </p:spPr>
          <p:txBody>
            <a:bodyPr wrap="none" lIns="151522" tIns="75760" rIns="151522" bIns="75760">
              <a:spAutoFit/>
            </a:bodyPr>
            <a:lstStyle/>
            <a:p>
              <a:pPr defTabSz="1516063"/>
              <a:r>
                <a:rPr lang="en-US" sz="2100" b="1"/>
                <a:t>Browsing</a:t>
              </a:r>
            </a:p>
          </p:txBody>
        </p:sp>
        <p:sp>
          <p:nvSpPr>
            <p:cNvPr id="1040" name="Text Box 15"/>
            <p:cNvSpPr txBox="1">
              <a:spLocks noChangeArrowheads="1"/>
            </p:cNvSpPr>
            <p:nvPr/>
          </p:nvSpPr>
          <p:spPr bwMode="auto">
            <a:xfrm>
              <a:off x="4224" y="1344"/>
              <a:ext cx="1100" cy="682"/>
            </a:xfrm>
            <a:prstGeom prst="rect">
              <a:avLst/>
            </a:prstGeom>
            <a:noFill/>
            <a:ln w="9525">
              <a:noFill/>
              <a:miter lim="800000"/>
              <a:headEnd/>
              <a:tailEnd/>
            </a:ln>
          </p:spPr>
          <p:txBody>
            <a:bodyPr wrap="none" lIns="151522" tIns="75760" rIns="151522" bIns="75760">
              <a:spAutoFit/>
            </a:bodyPr>
            <a:lstStyle/>
            <a:p>
              <a:pPr defTabSz="1516063"/>
              <a:r>
                <a:rPr lang="en-US" sz="2100" b="1"/>
                <a:t>Searching</a:t>
              </a:r>
            </a:p>
            <a:p>
              <a:pPr marL="285750" lvl="1" defTabSz="1516063"/>
              <a:r>
                <a:rPr lang="en-US" sz="2000"/>
                <a:t>Query </a:t>
              </a:r>
            </a:p>
            <a:p>
              <a:pPr marL="285750" lvl="1" defTabSz="1516063"/>
              <a:r>
                <a:rPr lang="en-US" sz="2000"/>
                <a:t>expansion</a:t>
              </a:r>
            </a:p>
          </p:txBody>
        </p:sp>
        <p:sp>
          <p:nvSpPr>
            <p:cNvPr id="1041" name="Text Box 16"/>
            <p:cNvSpPr txBox="1">
              <a:spLocks noChangeArrowheads="1"/>
            </p:cNvSpPr>
            <p:nvPr/>
          </p:nvSpPr>
          <p:spPr bwMode="auto">
            <a:xfrm>
              <a:off x="4080" y="3696"/>
              <a:ext cx="1069" cy="298"/>
            </a:xfrm>
            <a:prstGeom prst="rect">
              <a:avLst/>
            </a:prstGeom>
            <a:noFill/>
            <a:ln w="9525">
              <a:noFill/>
              <a:miter lim="800000"/>
              <a:headEnd/>
              <a:tailEnd/>
            </a:ln>
          </p:spPr>
          <p:txBody>
            <a:bodyPr wrap="none" lIns="151522" tIns="75760" rIns="151522" bIns="75760">
              <a:spAutoFit/>
            </a:bodyPr>
            <a:lstStyle/>
            <a:p>
              <a:pPr defTabSz="1516063"/>
              <a:r>
                <a:rPr lang="en-US" sz="2100" b="1"/>
                <a:t>Visualizing</a:t>
              </a:r>
            </a:p>
          </p:txBody>
        </p:sp>
        <p:sp>
          <p:nvSpPr>
            <p:cNvPr id="1042" name="Text Box 17"/>
            <p:cNvSpPr txBox="1">
              <a:spLocks noChangeArrowheads="1"/>
            </p:cNvSpPr>
            <p:nvPr/>
          </p:nvSpPr>
          <p:spPr bwMode="auto">
            <a:xfrm>
              <a:off x="4272" y="2160"/>
              <a:ext cx="845" cy="298"/>
            </a:xfrm>
            <a:prstGeom prst="rect">
              <a:avLst/>
            </a:prstGeom>
            <a:noFill/>
            <a:ln w="9525">
              <a:noFill/>
              <a:miter lim="800000"/>
              <a:headEnd/>
              <a:tailEnd/>
            </a:ln>
          </p:spPr>
          <p:txBody>
            <a:bodyPr wrap="none" lIns="151522" tIns="75760" rIns="151522" bIns="75760">
              <a:spAutoFit/>
            </a:bodyPr>
            <a:lstStyle/>
            <a:p>
              <a:pPr defTabSz="1516063"/>
              <a:r>
                <a:rPr lang="en-US" sz="2100" b="1"/>
                <a:t>Tagging</a:t>
              </a:r>
            </a:p>
          </p:txBody>
        </p:sp>
        <p:sp>
          <p:nvSpPr>
            <p:cNvPr id="1043" name="Text Box 18"/>
            <p:cNvSpPr txBox="1">
              <a:spLocks noChangeArrowheads="1"/>
            </p:cNvSpPr>
            <p:nvPr/>
          </p:nvSpPr>
          <p:spPr bwMode="auto">
            <a:xfrm>
              <a:off x="4080" y="3168"/>
              <a:ext cx="1245" cy="298"/>
            </a:xfrm>
            <a:prstGeom prst="rect">
              <a:avLst/>
            </a:prstGeom>
            <a:noFill/>
            <a:ln w="9525">
              <a:noFill/>
              <a:miter lim="800000"/>
              <a:headEnd/>
              <a:tailEnd/>
            </a:ln>
          </p:spPr>
          <p:txBody>
            <a:bodyPr wrap="none" lIns="151522" tIns="75760" rIns="151522" bIns="75760">
              <a:spAutoFit/>
            </a:bodyPr>
            <a:lstStyle/>
            <a:p>
              <a:pPr defTabSz="1516063"/>
              <a:r>
                <a:rPr lang="en-US" sz="2100" b="1"/>
                <a:t>Summarizing</a:t>
              </a:r>
            </a:p>
          </p:txBody>
        </p:sp>
        <p:cxnSp>
          <p:nvCxnSpPr>
            <p:cNvPr id="1044" name="AutoShape 19"/>
            <p:cNvCxnSpPr>
              <a:cxnSpLocks noChangeShapeType="1"/>
              <a:stCxn id="1054" idx="3"/>
              <a:endCxn id="1041" idx="1"/>
            </p:cNvCxnSpPr>
            <p:nvPr/>
          </p:nvCxnSpPr>
          <p:spPr bwMode="auto">
            <a:xfrm>
              <a:off x="3292" y="2249"/>
              <a:ext cx="788" cy="1596"/>
            </a:xfrm>
            <a:prstGeom prst="curvedConnector3">
              <a:avLst>
                <a:gd name="adj1" fmla="val 50000"/>
              </a:avLst>
            </a:prstGeom>
            <a:noFill/>
            <a:ln w="9525">
              <a:solidFill>
                <a:schemeClr val="tx1"/>
              </a:solidFill>
              <a:round/>
              <a:headEnd/>
              <a:tailEnd type="triangle" w="med" len="med"/>
            </a:ln>
          </p:spPr>
        </p:cxnSp>
        <p:cxnSp>
          <p:nvCxnSpPr>
            <p:cNvPr id="1045" name="AutoShape 20"/>
            <p:cNvCxnSpPr>
              <a:cxnSpLocks noChangeShapeType="1"/>
              <a:stCxn id="1054" idx="3"/>
              <a:endCxn id="1040" idx="1"/>
            </p:cNvCxnSpPr>
            <p:nvPr/>
          </p:nvCxnSpPr>
          <p:spPr bwMode="auto">
            <a:xfrm flipV="1">
              <a:off x="3292" y="1685"/>
              <a:ext cx="932" cy="564"/>
            </a:xfrm>
            <a:prstGeom prst="curvedConnector3">
              <a:avLst>
                <a:gd name="adj1" fmla="val 50000"/>
              </a:avLst>
            </a:prstGeom>
            <a:noFill/>
            <a:ln w="9525">
              <a:solidFill>
                <a:schemeClr val="tx1"/>
              </a:solidFill>
              <a:round/>
              <a:headEnd/>
              <a:tailEnd type="triangle" w="med" len="med"/>
            </a:ln>
          </p:spPr>
        </p:cxnSp>
        <p:cxnSp>
          <p:nvCxnSpPr>
            <p:cNvPr id="1046" name="AutoShape 21"/>
            <p:cNvCxnSpPr>
              <a:cxnSpLocks noChangeShapeType="1"/>
              <a:stCxn id="1054" idx="3"/>
              <a:endCxn id="1043" idx="1"/>
            </p:cNvCxnSpPr>
            <p:nvPr/>
          </p:nvCxnSpPr>
          <p:spPr bwMode="auto">
            <a:xfrm>
              <a:off x="3292" y="2249"/>
              <a:ext cx="788" cy="1068"/>
            </a:xfrm>
            <a:prstGeom prst="curvedConnector3">
              <a:avLst>
                <a:gd name="adj1" fmla="val 50000"/>
              </a:avLst>
            </a:prstGeom>
            <a:noFill/>
            <a:ln w="9525">
              <a:solidFill>
                <a:schemeClr val="tx1"/>
              </a:solidFill>
              <a:round/>
              <a:headEnd/>
              <a:tailEnd type="triangle" w="med" len="med"/>
            </a:ln>
          </p:spPr>
        </p:cxnSp>
        <p:cxnSp>
          <p:nvCxnSpPr>
            <p:cNvPr id="1047" name="AutoShape 22"/>
            <p:cNvCxnSpPr>
              <a:cxnSpLocks noChangeShapeType="1"/>
              <a:endCxn id="1054" idx="1"/>
            </p:cNvCxnSpPr>
            <p:nvPr/>
          </p:nvCxnSpPr>
          <p:spPr bwMode="auto">
            <a:xfrm>
              <a:off x="959" y="1488"/>
              <a:ext cx="1261" cy="761"/>
            </a:xfrm>
            <a:prstGeom prst="curvedConnector3">
              <a:avLst>
                <a:gd name="adj1" fmla="val 49958"/>
              </a:avLst>
            </a:prstGeom>
            <a:noFill/>
            <a:ln w="9525">
              <a:solidFill>
                <a:schemeClr val="tx1"/>
              </a:solidFill>
              <a:round/>
              <a:headEnd/>
              <a:tailEnd type="triangle" w="med" len="med"/>
            </a:ln>
          </p:spPr>
        </p:cxnSp>
        <p:cxnSp>
          <p:nvCxnSpPr>
            <p:cNvPr id="1048" name="AutoShape 23"/>
            <p:cNvCxnSpPr>
              <a:cxnSpLocks noChangeShapeType="1"/>
              <a:stCxn id="1054" idx="3"/>
              <a:endCxn id="1042" idx="1"/>
            </p:cNvCxnSpPr>
            <p:nvPr/>
          </p:nvCxnSpPr>
          <p:spPr bwMode="auto">
            <a:xfrm>
              <a:off x="3292" y="2249"/>
              <a:ext cx="980" cy="60"/>
            </a:xfrm>
            <a:prstGeom prst="curvedConnector3">
              <a:avLst>
                <a:gd name="adj1" fmla="val 50000"/>
              </a:avLst>
            </a:prstGeom>
            <a:noFill/>
            <a:ln w="9525">
              <a:solidFill>
                <a:schemeClr val="tx1"/>
              </a:solidFill>
              <a:round/>
              <a:headEnd/>
              <a:tailEnd type="triangle" w="med" len="med"/>
            </a:ln>
          </p:spPr>
        </p:cxnSp>
        <p:cxnSp>
          <p:nvCxnSpPr>
            <p:cNvPr id="1049" name="AutoShape 24"/>
            <p:cNvCxnSpPr>
              <a:cxnSpLocks noChangeShapeType="1"/>
              <a:stCxn id="1054" idx="3"/>
              <a:endCxn id="1061" idx="1"/>
            </p:cNvCxnSpPr>
            <p:nvPr/>
          </p:nvCxnSpPr>
          <p:spPr bwMode="auto">
            <a:xfrm>
              <a:off x="3292" y="2249"/>
              <a:ext cx="788" cy="540"/>
            </a:xfrm>
            <a:prstGeom prst="curvedConnector3">
              <a:avLst>
                <a:gd name="adj1" fmla="val 50000"/>
              </a:avLst>
            </a:prstGeom>
            <a:noFill/>
            <a:ln w="9525">
              <a:solidFill>
                <a:schemeClr val="tx1"/>
              </a:solidFill>
              <a:round/>
              <a:headEnd/>
              <a:tailEnd type="triangle" w="med" len="med"/>
            </a:ln>
          </p:spPr>
        </p:cxnSp>
        <p:cxnSp>
          <p:nvCxnSpPr>
            <p:cNvPr id="1050" name="AutoShape 25"/>
            <p:cNvCxnSpPr>
              <a:cxnSpLocks noChangeShapeType="1"/>
            </p:cNvCxnSpPr>
            <p:nvPr/>
          </p:nvCxnSpPr>
          <p:spPr bwMode="auto">
            <a:xfrm rot="16200000" flipH="1">
              <a:off x="2151" y="2078"/>
              <a:ext cx="338" cy="169"/>
            </a:xfrm>
            <a:prstGeom prst="curvedConnector2">
              <a:avLst/>
            </a:prstGeom>
            <a:noFill/>
            <a:ln w="9525">
              <a:solidFill>
                <a:schemeClr val="tx1"/>
              </a:solidFill>
              <a:round/>
              <a:headEnd/>
              <a:tailEnd type="triangle" w="med" len="med"/>
            </a:ln>
          </p:spPr>
        </p:cxnSp>
        <p:cxnSp>
          <p:nvCxnSpPr>
            <p:cNvPr id="1051" name="AutoShape 26"/>
            <p:cNvCxnSpPr>
              <a:cxnSpLocks noChangeShapeType="1"/>
              <a:stCxn id="1054" idx="3"/>
              <a:endCxn id="1039" idx="1"/>
            </p:cNvCxnSpPr>
            <p:nvPr/>
          </p:nvCxnSpPr>
          <p:spPr bwMode="auto">
            <a:xfrm flipV="1">
              <a:off x="3292" y="965"/>
              <a:ext cx="980" cy="1284"/>
            </a:xfrm>
            <a:prstGeom prst="curvedConnector3">
              <a:avLst>
                <a:gd name="adj1" fmla="val 50000"/>
              </a:avLst>
            </a:prstGeom>
            <a:noFill/>
            <a:ln w="9525">
              <a:solidFill>
                <a:schemeClr val="tx1"/>
              </a:solidFill>
              <a:round/>
              <a:headEnd/>
              <a:tailEnd type="triangle" w="med" len="med"/>
            </a:ln>
          </p:spPr>
        </p:cxnSp>
        <p:cxnSp>
          <p:nvCxnSpPr>
            <p:cNvPr id="1052" name="AutoShape 27"/>
            <p:cNvCxnSpPr>
              <a:cxnSpLocks noChangeShapeType="1"/>
              <a:endCxn id="1054" idx="1"/>
            </p:cNvCxnSpPr>
            <p:nvPr/>
          </p:nvCxnSpPr>
          <p:spPr bwMode="auto">
            <a:xfrm>
              <a:off x="992" y="2160"/>
              <a:ext cx="1228" cy="89"/>
            </a:xfrm>
            <a:prstGeom prst="curvedConnector3">
              <a:avLst>
                <a:gd name="adj1" fmla="val 50000"/>
              </a:avLst>
            </a:prstGeom>
            <a:noFill/>
            <a:ln w="9525">
              <a:solidFill>
                <a:schemeClr val="tx1"/>
              </a:solidFill>
              <a:round/>
              <a:headEnd/>
              <a:tailEnd type="triangle" w="med" len="med"/>
            </a:ln>
          </p:spPr>
        </p:cxnSp>
        <p:cxnSp>
          <p:nvCxnSpPr>
            <p:cNvPr id="1053" name="AutoShape 28"/>
            <p:cNvCxnSpPr>
              <a:cxnSpLocks noChangeShapeType="1"/>
              <a:endCxn id="1054" idx="1"/>
            </p:cNvCxnSpPr>
            <p:nvPr/>
          </p:nvCxnSpPr>
          <p:spPr bwMode="auto">
            <a:xfrm>
              <a:off x="1691" y="1038"/>
              <a:ext cx="529" cy="1211"/>
            </a:xfrm>
            <a:prstGeom prst="curvedConnector3">
              <a:avLst>
                <a:gd name="adj1" fmla="val 49907"/>
              </a:avLst>
            </a:prstGeom>
            <a:noFill/>
            <a:ln w="9525">
              <a:solidFill>
                <a:schemeClr val="tx1"/>
              </a:solidFill>
              <a:round/>
              <a:headEnd/>
              <a:tailEnd type="triangle" w="med" len="med"/>
            </a:ln>
          </p:spPr>
        </p:cxnSp>
        <p:sp>
          <p:nvSpPr>
            <p:cNvPr id="1054" name="AutoShape 29"/>
            <p:cNvSpPr>
              <a:spLocks noChangeArrowheads="1"/>
            </p:cNvSpPr>
            <p:nvPr/>
          </p:nvSpPr>
          <p:spPr bwMode="auto">
            <a:xfrm>
              <a:off x="2220" y="1712"/>
              <a:ext cx="1072" cy="1074"/>
            </a:xfrm>
            <a:prstGeom prst="roundRect">
              <a:avLst>
                <a:gd name="adj" fmla="val 16667"/>
              </a:avLst>
            </a:prstGeom>
            <a:solidFill>
              <a:schemeClr val="bg1"/>
            </a:solidFill>
            <a:ln w="9525">
              <a:solidFill>
                <a:schemeClr val="tx1"/>
              </a:solidFill>
              <a:round/>
              <a:headEnd/>
              <a:tailEnd/>
            </a:ln>
          </p:spPr>
          <p:txBody>
            <a:bodyPr wrap="none" lIns="151522" tIns="75760" rIns="151522" bIns="75760" anchor="ctr"/>
            <a:lstStyle/>
            <a:p>
              <a:pPr algn="ctr" defTabSz="1516063"/>
              <a:endParaRPr lang="en-US" sz="2000"/>
            </a:p>
          </p:txBody>
        </p:sp>
        <p:sp>
          <p:nvSpPr>
            <p:cNvPr id="48158" name="Text Box 30"/>
            <p:cNvSpPr txBox="1">
              <a:spLocks noChangeAspect="1" noChangeArrowheads="1"/>
            </p:cNvSpPr>
            <p:nvPr/>
          </p:nvSpPr>
          <p:spPr bwMode="auto">
            <a:xfrm>
              <a:off x="2138" y="1767"/>
              <a:ext cx="1219" cy="269"/>
            </a:xfrm>
            <a:prstGeom prst="rect">
              <a:avLst/>
            </a:prstGeom>
            <a:noFill/>
            <a:ln w="9525">
              <a:noFill/>
              <a:miter lim="800000"/>
              <a:headEnd/>
              <a:tailEnd/>
            </a:ln>
            <a:effectLst/>
          </p:spPr>
          <p:txBody>
            <a:bodyPr lIns="151522" tIns="75760" rIns="151522" bIns="75760">
              <a:spAutoFit/>
            </a:bodyPr>
            <a:lstStyle/>
            <a:p>
              <a:pPr algn="ctr" defTabSz="1516063">
                <a:defRPr/>
              </a:pPr>
              <a:r>
                <a:rPr lang="en-US" b="1">
                  <a:effectLst>
                    <a:outerShdw blurRad="38100" dist="38100" dir="2700000" algn="tl">
                      <a:srgbClr val="C0C0C0"/>
                    </a:outerShdw>
                  </a:effectLst>
                </a:rPr>
                <a:t>CTR Ontology</a:t>
              </a:r>
            </a:p>
          </p:txBody>
        </p:sp>
        <p:sp>
          <p:nvSpPr>
            <p:cNvPr id="1056" name="Text Box 31"/>
            <p:cNvSpPr txBox="1">
              <a:spLocks noChangeArrowheads="1"/>
            </p:cNvSpPr>
            <p:nvPr/>
          </p:nvSpPr>
          <p:spPr bwMode="auto">
            <a:xfrm>
              <a:off x="2186" y="1944"/>
              <a:ext cx="1222" cy="866"/>
            </a:xfrm>
            <a:prstGeom prst="rect">
              <a:avLst/>
            </a:prstGeom>
            <a:noFill/>
            <a:ln w="9525">
              <a:noFill/>
              <a:miter lim="800000"/>
              <a:headEnd/>
              <a:tailEnd/>
            </a:ln>
          </p:spPr>
          <p:txBody>
            <a:bodyPr lIns="151522" tIns="75760" rIns="151522" bIns="75760">
              <a:spAutoFit/>
            </a:bodyPr>
            <a:lstStyle/>
            <a:p>
              <a:pPr marL="174625" indent="-174625" defTabSz="1516063">
                <a:buFontTx/>
                <a:buChar char="•"/>
              </a:pPr>
              <a:r>
                <a:rPr lang="en-US" sz="1600"/>
                <a:t>Individual</a:t>
              </a:r>
            </a:p>
            <a:p>
              <a:pPr marL="174625" indent="-174625" defTabSz="1516063">
                <a:buFontTx/>
                <a:buChar char="•"/>
              </a:pPr>
              <a:r>
                <a:rPr lang="en-US" sz="1600"/>
                <a:t>Organizational</a:t>
              </a:r>
            </a:p>
            <a:p>
              <a:pPr marL="174625" indent="-174625" defTabSz="1516063">
                <a:buFontTx/>
                <a:buChar char="•"/>
              </a:pPr>
              <a:r>
                <a:rPr lang="en-US" sz="1600"/>
                <a:t>Community</a:t>
              </a:r>
            </a:p>
            <a:p>
              <a:pPr marL="174625" indent="-174625" defTabSz="1516063">
                <a:buFontTx/>
                <a:buChar char="•"/>
              </a:pPr>
              <a:r>
                <a:rPr lang="en-US" sz="1600"/>
                <a:t>Political</a:t>
              </a:r>
            </a:p>
            <a:p>
              <a:pPr marL="174625" indent="-174625" defTabSz="1516063">
                <a:buFontTx/>
                <a:buChar char="•"/>
              </a:pPr>
              <a:r>
                <a:rPr lang="en-US" sz="1600"/>
                <a:t>…</a:t>
              </a:r>
            </a:p>
          </p:txBody>
        </p:sp>
        <p:grpSp>
          <p:nvGrpSpPr>
            <p:cNvPr id="6" name="Group 34"/>
            <p:cNvGrpSpPr>
              <a:grpSpLocks/>
            </p:cNvGrpSpPr>
            <p:nvPr/>
          </p:nvGrpSpPr>
          <p:grpSpPr bwMode="auto">
            <a:xfrm>
              <a:off x="378" y="2880"/>
              <a:ext cx="611" cy="195"/>
              <a:chOff x="2448" y="5664"/>
              <a:chExt cx="1392" cy="432"/>
            </a:xfrm>
          </p:grpSpPr>
          <p:pic>
            <p:nvPicPr>
              <p:cNvPr id="1064" name="Picture 35"/>
              <p:cNvPicPr>
                <a:picLocks noChangeAspect="1" noChangeArrowheads="1"/>
              </p:cNvPicPr>
              <p:nvPr/>
            </p:nvPicPr>
            <p:blipFill>
              <a:blip r:embed="rId7" cstate="print"/>
              <a:srcRect/>
              <a:stretch>
                <a:fillRect/>
              </a:stretch>
            </p:blipFill>
            <p:spPr bwMode="auto">
              <a:xfrm>
                <a:off x="2448" y="5664"/>
                <a:ext cx="432" cy="432"/>
              </a:xfrm>
              <a:prstGeom prst="rect">
                <a:avLst/>
              </a:prstGeom>
              <a:noFill/>
              <a:ln w="9525">
                <a:noFill/>
                <a:miter lim="800000"/>
                <a:headEnd/>
                <a:tailEnd/>
              </a:ln>
            </p:spPr>
          </p:pic>
          <p:pic>
            <p:nvPicPr>
              <p:cNvPr id="1065" name="Picture 36"/>
              <p:cNvPicPr>
                <a:picLocks noChangeAspect="1" noChangeArrowheads="1"/>
              </p:cNvPicPr>
              <p:nvPr/>
            </p:nvPicPr>
            <p:blipFill>
              <a:blip r:embed="rId8" cstate="print"/>
              <a:srcRect/>
              <a:stretch>
                <a:fillRect/>
              </a:stretch>
            </p:blipFill>
            <p:spPr bwMode="auto">
              <a:xfrm>
                <a:off x="2928" y="5664"/>
                <a:ext cx="432" cy="423"/>
              </a:xfrm>
              <a:prstGeom prst="rect">
                <a:avLst/>
              </a:prstGeom>
              <a:noFill/>
              <a:ln w="9525">
                <a:noFill/>
                <a:miter lim="800000"/>
                <a:headEnd/>
                <a:tailEnd/>
              </a:ln>
            </p:spPr>
          </p:pic>
          <p:pic>
            <p:nvPicPr>
              <p:cNvPr id="1066" name="Picture 37"/>
              <p:cNvPicPr>
                <a:picLocks noChangeAspect="1" noChangeArrowheads="1"/>
              </p:cNvPicPr>
              <p:nvPr/>
            </p:nvPicPr>
            <p:blipFill>
              <a:blip r:embed="rId9" cstate="print"/>
              <a:srcRect/>
              <a:stretch>
                <a:fillRect/>
              </a:stretch>
            </p:blipFill>
            <p:spPr bwMode="auto">
              <a:xfrm>
                <a:off x="3408" y="5664"/>
                <a:ext cx="432" cy="432"/>
              </a:xfrm>
              <a:prstGeom prst="rect">
                <a:avLst/>
              </a:prstGeom>
              <a:noFill/>
              <a:ln w="9525">
                <a:noFill/>
                <a:miter lim="800000"/>
                <a:headEnd/>
                <a:tailEnd/>
              </a:ln>
            </p:spPr>
          </p:pic>
        </p:grpSp>
        <p:grpSp>
          <p:nvGrpSpPr>
            <p:cNvPr id="7" name="Group 38"/>
            <p:cNvGrpSpPr>
              <a:grpSpLocks/>
            </p:cNvGrpSpPr>
            <p:nvPr/>
          </p:nvGrpSpPr>
          <p:grpSpPr bwMode="auto">
            <a:xfrm>
              <a:off x="1104" y="3264"/>
              <a:ext cx="1186" cy="777"/>
              <a:chOff x="7056" y="12240"/>
              <a:chExt cx="1776" cy="1240"/>
            </a:xfrm>
          </p:grpSpPr>
          <p:pic>
            <p:nvPicPr>
              <p:cNvPr id="1062" name="Picture 39" descr="MPj04373320000[1]"/>
              <p:cNvPicPr>
                <a:picLocks noChangeAspect="1" noChangeArrowheads="1"/>
              </p:cNvPicPr>
              <p:nvPr/>
            </p:nvPicPr>
            <p:blipFill>
              <a:blip r:embed="rId10" cstate="print"/>
              <a:srcRect/>
              <a:stretch>
                <a:fillRect/>
              </a:stretch>
            </p:blipFill>
            <p:spPr bwMode="auto">
              <a:xfrm>
                <a:off x="7326" y="12240"/>
                <a:ext cx="599" cy="657"/>
              </a:xfrm>
              <a:prstGeom prst="rect">
                <a:avLst/>
              </a:prstGeom>
              <a:noFill/>
              <a:ln w="9525">
                <a:noFill/>
                <a:miter lim="800000"/>
                <a:headEnd/>
                <a:tailEnd/>
              </a:ln>
            </p:spPr>
          </p:pic>
          <p:sp>
            <p:nvSpPr>
              <p:cNvPr id="1063" name="Text Box 40"/>
              <p:cNvSpPr txBox="1">
                <a:spLocks noChangeArrowheads="1"/>
              </p:cNvSpPr>
              <p:nvPr/>
            </p:nvSpPr>
            <p:spPr bwMode="auto">
              <a:xfrm>
                <a:off x="7056" y="12835"/>
                <a:ext cx="1776" cy="645"/>
              </a:xfrm>
              <a:prstGeom prst="rect">
                <a:avLst/>
              </a:prstGeom>
              <a:noFill/>
              <a:ln w="9525">
                <a:noFill/>
                <a:miter lim="800000"/>
                <a:headEnd/>
                <a:tailEnd/>
              </a:ln>
            </p:spPr>
            <p:txBody>
              <a:bodyPr lIns="151522" tIns="75760" rIns="151522" bIns="75760">
                <a:spAutoFit/>
              </a:bodyPr>
              <a:lstStyle/>
              <a:p>
                <a:pPr defTabSz="1516063"/>
                <a:r>
                  <a:rPr lang="en-US" sz="1600" b="1"/>
                  <a:t>Multicultural/ linguistic input</a:t>
                </a:r>
              </a:p>
            </p:txBody>
          </p:sp>
        </p:grpSp>
        <p:cxnSp>
          <p:nvCxnSpPr>
            <p:cNvPr id="1059" name="AutoShape 41"/>
            <p:cNvCxnSpPr>
              <a:cxnSpLocks noChangeShapeType="1"/>
              <a:endCxn id="1054" idx="1"/>
            </p:cNvCxnSpPr>
            <p:nvPr/>
          </p:nvCxnSpPr>
          <p:spPr bwMode="auto">
            <a:xfrm flipV="1">
              <a:off x="989" y="2249"/>
              <a:ext cx="1231" cy="729"/>
            </a:xfrm>
            <a:prstGeom prst="curvedConnector3">
              <a:avLst>
                <a:gd name="adj1" fmla="val 49958"/>
              </a:avLst>
            </a:prstGeom>
            <a:noFill/>
            <a:ln w="9525">
              <a:solidFill>
                <a:schemeClr val="tx1"/>
              </a:solidFill>
              <a:round/>
              <a:headEnd/>
              <a:tailEnd type="triangle" w="med" len="med"/>
            </a:ln>
          </p:spPr>
        </p:cxnSp>
        <p:cxnSp>
          <p:nvCxnSpPr>
            <p:cNvPr id="1060" name="AutoShape 42"/>
            <p:cNvCxnSpPr>
              <a:cxnSpLocks noChangeShapeType="1"/>
              <a:endCxn id="1054" idx="1"/>
            </p:cNvCxnSpPr>
            <p:nvPr/>
          </p:nvCxnSpPr>
          <p:spPr bwMode="auto">
            <a:xfrm flipV="1">
              <a:off x="1684" y="2249"/>
              <a:ext cx="536" cy="1221"/>
            </a:xfrm>
            <a:prstGeom prst="curvedConnector3">
              <a:avLst>
                <a:gd name="adj1" fmla="val 50000"/>
              </a:avLst>
            </a:prstGeom>
            <a:noFill/>
            <a:ln w="9525">
              <a:solidFill>
                <a:schemeClr val="tx1"/>
              </a:solidFill>
              <a:round/>
              <a:headEnd/>
              <a:tailEnd type="triangle" w="med" len="med"/>
            </a:ln>
          </p:spPr>
        </p:cxnSp>
        <p:sp>
          <p:nvSpPr>
            <p:cNvPr id="1061" name="Text Box 43"/>
            <p:cNvSpPr txBox="1">
              <a:spLocks noChangeArrowheads="1"/>
            </p:cNvSpPr>
            <p:nvPr/>
          </p:nvSpPr>
          <p:spPr bwMode="auto">
            <a:xfrm>
              <a:off x="4080" y="2640"/>
              <a:ext cx="1536" cy="298"/>
            </a:xfrm>
            <a:prstGeom prst="rect">
              <a:avLst/>
            </a:prstGeom>
            <a:noFill/>
            <a:ln w="9525">
              <a:noFill/>
              <a:miter lim="800000"/>
              <a:headEnd/>
              <a:tailEnd/>
            </a:ln>
          </p:spPr>
          <p:txBody>
            <a:bodyPr lIns="151522" tIns="75760" rIns="151522" bIns="75760">
              <a:spAutoFit/>
            </a:bodyPr>
            <a:lstStyle/>
            <a:p>
              <a:pPr defTabSz="1516063"/>
              <a:r>
                <a:rPr lang="en-US" sz="2100" b="1"/>
                <a:t>Recommending</a:t>
              </a:r>
            </a:p>
          </p:txBody>
        </p:sp>
      </p:grpSp>
      <p:sp>
        <p:nvSpPr>
          <p:cNvPr id="1033" name="Text Box 54"/>
          <p:cNvSpPr txBox="1">
            <a:spLocks noChangeArrowheads="1"/>
          </p:cNvSpPr>
          <p:nvPr/>
        </p:nvSpPr>
        <p:spPr bwMode="auto">
          <a:xfrm>
            <a:off x="3429000" y="1600200"/>
            <a:ext cx="1981200" cy="519113"/>
          </a:xfrm>
          <a:prstGeom prst="rect">
            <a:avLst/>
          </a:prstGeom>
          <a:noFill/>
          <a:ln w="9525">
            <a:noFill/>
            <a:miter lim="800000"/>
            <a:headEnd/>
            <a:tailEnd/>
          </a:ln>
        </p:spPr>
        <p:txBody>
          <a:bodyPr>
            <a:spAutoFit/>
          </a:bodyPr>
          <a:lstStyle/>
          <a:p>
            <a:pPr>
              <a:spcBef>
                <a:spcPct val="50000"/>
              </a:spcBef>
            </a:pPr>
            <a:r>
              <a:rPr lang="en-US" sz="2800" b="1" i="1">
                <a:solidFill>
                  <a:srgbClr val="FF9900"/>
                </a:solidFill>
              </a:rPr>
              <a:t>sources</a:t>
            </a:r>
          </a:p>
        </p:txBody>
      </p:sp>
      <p:sp>
        <p:nvSpPr>
          <p:cNvPr id="1034" name="Text Box 55"/>
          <p:cNvSpPr txBox="1">
            <a:spLocks noChangeArrowheads="1"/>
          </p:cNvSpPr>
          <p:nvPr/>
        </p:nvSpPr>
        <p:spPr bwMode="auto">
          <a:xfrm>
            <a:off x="4495800" y="5486400"/>
            <a:ext cx="1066800" cy="519113"/>
          </a:xfrm>
          <a:prstGeom prst="rect">
            <a:avLst/>
          </a:prstGeom>
          <a:noFill/>
          <a:ln w="9525">
            <a:noFill/>
            <a:miter lim="800000"/>
            <a:headEnd/>
            <a:tailEnd/>
          </a:ln>
        </p:spPr>
        <p:txBody>
          <a:bodyPr>
            <a:spAutoFit/>
          </a:bodyPr>
          <a:lstStyle/>
          <a:p>
            <a:pPr>
              <a:spcBef>
                <a:spcPct val="50000"/>
              </a:spcBef>
            </a:pPr>
            <a:r>
              <a:rPr lang="en-US" sz="2800" b="1" i="1">
                <a:solidFill>
                  <a:schemeClr val="bg2"/>
                </a:solidFill>
              </a:rPr>
              <a:t>uses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backend_diagram.jpg"/>
          <p:cNvPicPr>
            <a:picLocks noGrp="1" noChangeAspect="1"/>
          </p:cNvPicPr>
          <p:nvPr>
            <p:ph idx="1"/>
          </p:nvPr>
        </p:nvPicPr>
        <p:blipFill>
          <a:blip r:embed="rId3" cstate="print"/>
          <a:srcRect l="-11299" r="-11299"/>
          <a:stretch>
            <a:fillRect/>
          </a:stretch>
        </p:blipFill>
        <p:spPr>
          <a:xfrm>
            <a:off x="-1" y="1066800"/>
            <a:ext cx="9421751" cy="5181600"/>
          </a:xfrm>
        </p:spPr>
      </p:pic>
      <p:sp>
        <p:nvSpPr>
          <p:cNvPr id="27650"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smtClean="0"/>
              <a:t>SSP</a:t>
            </a:r>
            <a:r>
              <a:rPr lang="en-US" altLang="zh-CN" baseline="30000" dirty="0" smtClean="0"/>
              <a:t>1</a:t>
            </a:r>
            <a:r>
              <a:rPr lang="en-US" altLang="zh-CN" dirty="0" smtClean="0"/>
              <a:t> </a:t>
            </a:r>
            <a:r>
              <a:rPr lang="en-US" altLang="zh-CN" dirty="0"/>
              <a:t>and Storytelling</a:t>
            </a:r>
          </a:p>
        </p:txBody>
      </p:sp>
      <p:sp>
        <p:nvSpPr>
          <p:cNvPr id="4" name="TextBox 3"/>
          <p:cNvSpPr txBox="1"/>
          <p:nvPr/>
        </p:nvSpPr>
        <p:spPr>
          <a:xfrm>
            <a:off x="838200" y="6324600"/>
            <a:ext cx="6109365" cy="369332"/>
          </a:xfrm>
          <a:prstGeom prst="rect">
            <a:avLst/>
          </a:prstGeom>
          <a:noFill/>
        </p:spPr>
        <p:txBody>
          <a:bodyPr wrap="none" rtlCol="0">
            <a:spAutoFit/>
          </a:bodyPr>
          <a:lstStyle/>
          <a:p>
            <a:r>
              <a:rPr lang="en-US" dirty="0" smtClean="0"/>
              <a:t>1 Stepping Stones and Pathways, http://fox.cs.vt.edu/SSP</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dirty="0" smtClean="0"/>
              <a:t>DL </a:t>
            </a:r>
            <a:r>
              <a:rPr lang="en-US" b="1" dirty="0" smtClean="0"/>
              <a:t>Curric</a:t>
            </a:r>
            <a:r>
              <a:rPr lang="en-US" b="1" dirty="0" smtClean="0"/>
              <a:t>ulum</a:t>
            </a:r>
            <a:r>
              <a:rPr lang="en-US" b="1" dirty="0" smtClean="0"/>
              <a:t> </a:t>
            </a:r>
            <a:r>
              <a:rPr lang="en-US" b="1" dirty="0" smtClean="0"/>
              <a:t>Project</a:t>
            </a:r>
          </a:p>
        </p:txBody>
      </p:sp>
      <p:sp>
        <p:nvSpPr>
          <p:cNvPr id="35843" name="Content Placeholder 2"/>
          <p:cNvSpPr>
            <a:spLocks noGrp="1"/>
          </p:cNvSpPr>
          <p:nvPr>
            <p:ph idx="1"/>
          </p:nvPr>
        </p:nvSpPr>
        <p:spPr/>
        <p:txBody>
          <a:bodyPr/>
          <a:lstStyle/>
          <a:p>
            <a:pPr eaLnBrk="1" hangingPunct="1"/>
            <a:r>
              <a:rPr lang="en-US" dirty="0" smtClean="0"/>
              <a:t>NSF award to VT and UNC-CH</a:t>
            </a:r>
          </a:p>
          <a:p>
            <a:pPr eaLnBrk="1" hangingPunct="1"/>
            <a:r>
              <a:rPr lang="en-US" dirty="0" smtClean="0"/>
              <a:t>CS and LIS</a:t>
            </a:r>
          </a:p>
          <a:p>
            <a:pPr eaLnBrk="1" hangingPunct="1"/>
            <a:endParaRPr lang="en-US" dirty="0" smtClean="0"/>
          </a:p>
          <a:p>
            <a:pPr eaLnBrk="1" hangingPunct="1"/>
            <a:r>
              <a:rPr lang="en-US" dirty="0" smtClean="0"/>
              <a:t>http://curric.dlib.vt.edu</a:t>
            </a:r>
          </a:p>
          <a:p>
            <a:pPr eaLnBrk="1" hangingPunct="1">
              <a:buNone/>
            </a:pPr>
            <a:endParaRPr lang="en-US" dirty="0" smtClean="0"/>
          </a:p>
          <a:p>
            <a:pPr eaLnBrk="1" hangingPunct="1"/>
            <a:r>
              <a:rPr lang="en-US" dirty="0" smtClean="0"/>
              <a:t>http://en.wikiversity.org/wiki/Curriculum_on_Digital_Libraries</a:t>
            </a:r>
          </a:p>
        </p:txBody>
      </p:sp>
      <p:sp>
        <p:nvSpPr>
          <p:cNvPr id="35844" name="Slide Number Placeholder 3"/>
          <p:cNvSpPr>
            <a:spLocks noGrp="1"/>
          </p:cNvSpPr>
          <p:nvPr>
            <p:ph type="sldNum" sz="quarter" idx="12"/>
          </p:nvPr>
        </p:nvSpPr>
        <p:spPr>
          <a:noFill/>
        </p:spPr>
        <p:txBody>
          <a:bodyPr/>
          <a:lstStyle/>
          <a:p>
            <a:fld id="{315E25A6-898E-4519-8CFA-F707A187F55D}" type="slidenum">
              <a:rPr lang="en-US" smtClean="0"/>
              <a:pPr/>
              <a:t>32</a:t>
            </a:fld>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p:spPr>
        <p:txBody>
          <a:bodyPr/>
          <a:lstStyle/>
          <a:p>
            <a:fld id="{69BA87F9-25B4-456A-94C0-D9810CE44876}" type="slidenum">
              <a:rPr lang="en-US" smtClean="0"/>
              <a:pPr/>
              <a:t>33</a:t>
            </a:fld>
            <a:endParaRPr lang="en-US" smtClean="0"/>
          </a:p>
        </p:txBody>
      </p:sp>
      <p:sp>
        <p:nvSpPr>
          <p:cNvPr id="1028" name="Rectangle 4"/>
          <p:cNvSpPr>
            <a:spLocks noGrp="1" noChangeArrowheads="1"/>
          </p:cNvSpPr>
          <p:nvPr>
            <p:ph type="title"/>
          </p:nvPr>
        </p:nvSpPr>
        <p:spPr/>
        <p:txBody>
          <a:bodyPr/>
          <a:lstStyle/>
          <a:p>
            <a:pPr eaLnBrk="1" hangingPunct="1"/>
            <a:r>
              <a:rPr lang="en-US" smtClean="0"/>
              <a:t>DL Curriculum Framework</a:t>
            </a:r>
          </a:p>
        </p:txBody>
      </p:sp>
      <p:sp>
        <p:nvSpPr>
          <p:cNvPr id="1029" name="Rectangle 6"/>
          <p:cNvSpPr>
            <a:spLocks noChangeArrowheads="1"/>
          </p:cNvSpPr>
          <p:nvPr/>
        </p:nvSpPr>
        <p:spPr bwMode="auto">
          <a:xfrm>
            <a:off x="0" y="1814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5"/>
          <p:cNvGraphicFramePr>
            <a:graphicFrameLocks noChangeAspect="1"/>
          </p:cNvGraphicFramePr>
          <p:nvPr/>
        </p:nvGraphicFramePr>
        <p:xfrm>
          <a:off x="304800" y="1447800"/>
          <a:ext cx="8458200" cy="4819650"/>
        </p:xfrm>
        <a:graphic>
          <a:graphicData uri="http://schemas.openxmlformats.org/presentationml/2006/ole">
            <p:oleObj spid="_x0000_s1026" name="Visio" r:id="rId4" imgW="7121387" imgH="4061129" progId="">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E755955A-77B1-4C8C-8229-26E2DC45671C}" type="slidenum">
              <a:rPr lang="en-US" smtClean="0">
                <a:latin typeface="Arial" pitchFamily="34" charset="0"/>
                <a:ea typeface="MS PGothic" pitchFamily="34" charset="-128"/>
              </a:rPr>
              <a:pPr/>
              <a:t>34</a:t>
            </a:fld>
            <a:endParaRPr lang="en-US" smtClean="0">
              <a:latin typeface="Arial" pitchFamily="34" charset="0"/>
              <a:ea typeface="MS PGothic" pitchFamily="34" charset="-128"/>
            </a:endParaRPr>
          </a:p>
        </p:txBody>
      </p:sp>
      <p:sp>
        <p:nvSpPr>
          <p:cNvPr id="6147" name="Rectangle 2"/>
          <p:cNvSpPr>
            <a:spLocks noGrp="1" noChangeArrowheads="1"/>
          </p:cNvSpPr>
          <p:nvPr>
            <p:ph type="title"/>
          </p:nvPr>
        </p:nvSpPr>
        <p:spPr/>
        <p:txBody>
          <a:bodyPr/>
          <a:lstStyle/>
          <a:p>
            <a:pPr eaLnBrk="1" hangingPunct="1"/>
            <a:r>
              <a:rPr lang="en-US" b="1" dirty="0" smtClean="0"/>
              <a:t>Curatorial Work and Learning in Virtual Environments</a:t>
            </a:r>
            <a:endParaRPr lang="en-US" dirty="0" smtClean="0"/>
          </a:p>
        </p:txBody>
      </p:sp>
      <p:sp>
        <p:nvSpPr>
          <p:cNvPr id="6148" name="Rectangle 3"/>
          <p:cNvSpPr>
            <a:spLocks noGrp="1" noChangeArrowheads="1"/>
          </p:cNvSpPr>
          <p:nvPr>
            <p:ph type="body" idx="1"/>
          </p:nvPr>
        </p:nvSpPr>
        <p:spPr/>
        <p:txBody>
          <a:bodyPr/>
          <a:lstStyle/>
          <a:p>
            <a:pPr marL="290513" indent="-290513" eaLnBrk="1" hangingPunct="1"/>
            <a:r>
              <a:rPr lang="en-US" dirty="0" smtClean="0"/>
              <a:t>Explore how </a:t>
            </a:r>
            <a:r>
              <a:rPr lang="en-US" b="1" dirty="0" smtClean="0"/>
              <a:t>Second Life (SL) </a:t>
            </a:r>
            <a:r>
              <a:rPr lang="en-US" dirty="0" smtClean="0"/>
              <a:t>can be leveraged in the digital </a:t>
            </a:r>
            <a:r>
              <a:rPr lang="en-US" dirty="0" err="1" smtClean="0"/>
              <a:t>curation</a:t>
            </a:r>
            <a:r>
              <a:rPr lang="en-US" dirty="0" smtClean="0"/>
              <a:t> community for purposes of improving work practices and training</a:t>
            </a:r>
          </a:p>
          <a:p>
            <a:pPr lvl="1" eaLnBrk="1" hangingPunct="1"/>
            <a:r>
              <a:rPr lang="en-US" dirty="0" smtClean="0"/>
              <a:t>Explore and understand collaboration related to preservation using virtual environments</a:t>
            </a:r>
          </a:p>
          <a:p>
            <a:pPr lvl="1" eaLnBrk="1" hangingPunct="1"/>
            <a:r>
              <a:rPr lang="en-US" dirty="0" smtClean="0"/>
              <a:t>Develop and assess SL services that support collaboration and training related to digital preservation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8"/>
          <p:cNvSpPr>
            <a:spLocks noGrp="1"/>
          </p:cNvSpPr>
          <p:nvPr>
            <p:ph type="sldNum" sz="quarter" idx="12"/>
          </p:nvPr>
        </p:nvSpPr>
        <p:spPr>
          <a:noFill/>
        </p:spPr>
        <p:txBody>
          <a:bodyPr/>
          <a:lstStyle/>
          <a:p>
            <a:fld id="{07E27F14-7E31-4AED-9F8F-FAE35DBB7494}" type="slidenum">
              <a:rPr lang="en-US" smtClean="0">
                <a:latin typeface="Arial" pitchFamily="34" charset="0"/>
                <a:ea typeface="MS PGothic" pitchFamily="34" charset="-128"/>
              </a:rPr>
              <a:pPr/>
              <a:t>35</a:t>
            </a:fld>
            <a:endParaRPr lang="en-US" dirty="0" smtClean="0">
              <a:latin typeface="Arial" pitchFamily="34" charset="0"/>
              <a:ea typeface="MS PGothic" pitchFamily="34" charset="-128"/>
            </a:endParaRPr>
          </a:p>
        </p:txBody>
      </p:sp>
      <p:sp>
        <p:nvSpPr>
          <p:cNvPr id="3075" name="Rectangle 4"/>
          <p:cNvSpPr>
            <a:spLocks noGrp="1" noChangeArrowheads="1"/>
          </p:cNvSpPr>
          <p:nvPr>
            <p:ph type="title" sz="quarter"/>
          </p:nvPr>
        </p:nvSpPr>
        <p:spPr>
          <a:xfrm>
            <a:off x="304800" y="0"/>
            <a:ext cx="8534400" cy="715963"/>
          </a:xfrm>
        </p:spPr>
        <p:txBody>
          <a:bodyPr/>
          <a:lstStyle/>
          <a:p>
            <a:pPr eaLnBrk="1" hangingPunct="1"/>
            <a:r>
              <a:rPr lang="en-US" sz="4000" dirty="0" smtClean="0"/>
              <a:t>Digital Preserve Personnel / Avatars</a:t>
            </a:r>
          </a:p>
        </p:txBody>
      </p:sp>
      <p:grpSp>
        <p:nvGrpSpPr>
          <p:cNvPr id="2" name="Group 37"/>
          <p:cNvGrpSpPr>
            <a:grpSpLocks/>
          </p:cNvGrpSpPr>
          <p:nvPr/>
        </p:nvGrpSpPr>
        <p:grpSpPr bwMode="auto">
          <a:xfrm>
            <a:off x="3810000" y="1066800"/>
            <a:ext cx="1676400" cy="2673350"/>
            <a:chOff x="720" y="672"/>
            <a:chExt cx="1056" cy="1684"/>
          </a:xfrm>
        </p:grpSpPr>
        <p:pic>
          <p:nvPicPr>
            <p:cNvPr id="3092" name="Picture 5" descr="edfox_cropped"/>
            <p:cNvPicPr>
              <a:picLocks noChangeAspect="1" noChangeArrowheads="1"/>
            </p:cNvPicPr>
            <p:nvPr/>
          </p:nvPicPr>
          <p:blipFill>
            <a:blip r:embed="rId3" cstate="print"/>
            <a:srcRect/>
            <a:stretch>
              <a:fillRect/>
            </a:stretch>
          </p:blipFill>
          <p:spPr bwMode="auto">
            <a:xfrm>
              <a:off x="720" y="672"/>
              <a:ext cx="971" cy="1377"/>
            </a:xfrm>
            <a:prstGeom prst="rect">
              <a:avLst/>
            </a:prstGeom>
            <a:noFill/>
            <a:ln w="9525">
              <a:solidFill>
                <a:schemeClr val="accent1"/>
              </a:solidFill>
              <a:miter lim="800000"/>
              <a:headEnd/>
              <a:tailEnd/>
            </a:ln>
          </p:spPr>
        </p:pic>
        <p:sp>
          <p:nvSpPr>
            <p:cNvPr id="3093" name="Text Box 22"/>
            <p:cNvSpPr txBox="1">
              <a:spLocks noChangeArrowheads="1"/>
            </p:cNvSpPr>
            <p:nvPr/>
          </p:nvSpPr>
          <p:spPr bwMode="auto">
            <a:xfrm>
              <a:off x="720" y="2026"/>
              <a:ext cx="1056" cy="330"/>
            </a:xfrm>
            <a:prstGeom prst="rect">
              <a:avLst/>
            </a:prstGeom>
            <a:noFill/>
            <a:ln w="9525">
              <a:noFill/>
              <a:miter lim="800000"/>
              <a:headEnd/>
              <a:tailEnd/>
            </a:ln>
          </p:spPr>
          <p:txBody>
            <a:bodyPr>
              <a:spAutoFit/>
            </a:bodyPr>
            <a:lstStyle/>
            <a:p>
              <a:pPr algn="ctr"/>
              <a:r>
                <a:rPr lang="en-US" sz="1400" b="1" dirty="0" err="1"/>
                <a:t>EdFox</a:t>
              </a:r>
              <a:r>
                <a:rPr lang="en-US" sz="1400" b="1" dirty="0"/>
                <a:t> Rieko</a:t>
              </a:r>
            </a:p>
            <a:p>
              <a:pPr algn="ctr"/>
              <a:r>
                <a:rPr lang="en-US" sz="1400" dirty="0"/>
                <a:t>Edward Fox</a:t>
              </a:r>
            </a:p>
          </p:txBody>
        </p:sp>
      </p:grpSp>
      <p:grpSp>
        <p:nvGrpSpPr>
          <p:cNvPr id="3" name="Group 38"/>
          <p:cNvGrpSpPr>
            <a:grpSpLocks/>
          </p:cNvGrpSpPr>
          <p:nvPr/>
        </p:nvGrpSpPr>
        <p:grpSpPr bwMode="auto">
          <a:xfrm>
            <a:off x="6172200" y="1066800"/>
            <a:ext cx="1771650" cy="2597150"/>
            <a:chOff x="2244" y="672"/>
            <a:chExt cx="1116" cy="1636"/>
          </a:xfrm>
        </p:grpSpPr>
        <p:pic>
          <p:nvPicPr>
            <p:cNvPr id="3090" name="Picture 13" descr="Zamfir Paule_cropped"/>
            <p:cNvPicPr>
              <a:picLocks noChangeAspect="1" noChangeArrowheads="1"/>
            </p:cNvPicPr>
            <p:nvPr/>
          </p:nvPicPr>
          <p:blipFill>
            <a:blip r:embed="rId4" cstate="print"/>
            <a:srcRect/>
            <a:stretch>
              <a:fillRect/>
            </a:stretch>
          </p:blipFill>
          <p:spPr bwMode="auto">
            <a:xfrm>
              <a:off x="2244" y="672"/>
              <a:ext cx="1116" cy="1344"/>
            </a:xfrm>
            <a:prstGeom prst="rect">
              <a:avLst/>
            </a:prstGeom>
            <a:noFill/>
            <a:ln w="9525">
              <a:solidFill>
                <a:schemeClr val="accent1"/>
              </a:solidFill>
              <a:miter lim="800000"/>
              <a:headEnd/>
              <a:tailEnd/>
            </a:ln>
          </p:spPr>
        </p:pic>
        <p:sp>
          <p:nvSpPr>
            <p:cNvPr id="3091" name="Text Box 23"/>
            <p:cNvSpPr txBox="1">
              <a:spLocks noChangeArrowheads="1"/>
            </p:cNvSpPr>
            <p:nvPr/>
          </p:nvSpPr>
          <p:spPr bwMode="auto">
            <a:xfrm>
              <a:off x="2256" y="1978"/>
              <a:ext cx="1056" cy="330"/>
            </a:xfrm>
            <a:prstGeom prst="rect">
              <a:avLst/>
            </a:prstGeom>
            <a:noFill/>
            <a:ln w="9525">
              <a:noFill/>
              <a:miter lim="800000"/>
              <a:headEnd/>
              <a:tailEnd/>
            </a:ln>
          </p:spPr>
          <p:txBody>
            <a:bodyPr>
              <a:spAutoFit/>
            </a:bodyPr>
            <a:lstStyle/>
            <a:p>
              <a:pPr algn="ctr"/>
              <a:r>
                <a:rPr lang="en-US" sz="1400" b="1" dirty="0" err="1"/>
                <a:t>zamfir</a:t>
              </a:r>
              <a:r>
                <a:rPr lang="en-US" sz="1400" b="1" dirty="0"/>
                <a:t> </a:t>
              </a:r>
              <a:r>
                <a:rPr lang="en-US" sz="1400" b="1" dirty="0" err="1"/>
                <a:t>Paule</a:t>
              </a:r>
              <a:endParaRPr lang="en-US" sz="1400" b="1" dirty="0"/>
            </a:p>
            <a:p>
              <a:pPr algn="ctr"/>
              <a:r>
                <a:rPr lang="en-US" sz="1400" dirty="0"/>
                <a:t>Spencer Lee</a:t>
              </a:r>
            </a:p>
          </p:txBody>
        </p:sp>
      </p:grpSp>
      <p:grpSp>
        <p:nvGrpSpPr>
          <p:cNvPr id="4" name="Group 42"/>
          <p:cNvGrpSpPr>
            <a:grpSpLocks/>
          </p:cNvGrpSpPr>
          <p:nvPr/>
        </p:nvGrpSpPr>
        <p:grpSpPr bwMode="auto">
          <a:xfrm>
            <a:off x="1143000" y="1066801"/>
            <a:ext cx="1676400" cy="2811463"/>
            <a:chOff x="720" y="2544"/>
            <a:chExt cx="1056" cy="1771"/>
          </a:xfrm>
        </p:grpSpPr>
        <p:pic>
          <p:nvPicPr>
            <p:cNvPr id="3086" name="Picture 14"/>
            <p:cNvPicPr>
              <a:picLocks noChangeAspect="1" noChangeArrowheads="1"/>
            </p:cNvPicPr>
            <p:nvPr/>
          </p:nvPicPr>
          <p:blipFill>
            <a:blip r:embed="rId5" cstate="print"/>
            <a:srcRect/>
            <a:stretch>
              <a:fillRect/>
            </a:stretch>
          </p:blipFill>
          <p:spPr bwMode="auto">
            <a:xfrm>
              <a:off x="720" y="2544"/>
              <a:ext cx="1024" cy="1344"/>
            </a:xfrm>
            <a:prstGeom prst="rect">
              <a:avLst/>
            </a:prstGeom>
            <a:noFill/>
            <a:ln w="9525">
              <a:solidFill>
                <a:schemeClr val="accent1"/>
              </a:solidFill>
              <a:miter lim="800000"/>
              <a:headEnd/>
              <a:tailEnd/>
            </a:ln>
          </p:spPr>
        </p:pic>
        <p:sp>
          <p:nvSpPr>
            <p:cNvPr id="3087" name="Text Box 28"/>
            <p:cNvSpPr txBox="1">
              <a:spLocks noChangeArrowheads="1"/>
            </p:cNvSpPr>
            <p:nvPr/>
          </p:nvSpPr>
          <p:spPr bwMode="auto">
            <a:xfrm>
              <a:off x="720" y="3850"/>
              <a:ext cx="1056" cy="465"/>
            </a:xfrm>
            <a:prstGeom prst="rect">
              <a:avLst/>
            </a:prstGeom>
            <a:noFill/>
            <a:ln w="9525">
              <a:noFill/>
              <a:miter lim="800000"/>
              <a:headEnd/>
              <a:tailEnd/>
            </a:ln>
          </p:spPr>
          <p:txBody>
            <a:bodyPr>
              <a:spAutoFit/>
            </a:bodyPr>
            <a:lstStyle/>
            <a:p>
              <a:pPr algn="ctr"/>
              <a:r>
                <a:rPr lang="en-US" sz="1400" b="1" dirty="0">
                  <a:solidFill>
                    <a:schemeClr val="bg1"/>
                  </a:solidFill>
                </a:rPr>
                <a:t>Gary Octagon</a:t>
              </a:r>
            </a:p>
            <a:p>
              <a:pPr algn="ctr"/>
              <a:r>
                <a:rPr lang="en-US" sz="1400" b="1" dirty="0" smtClean="0"/>
                <a:t>Gary Octagon</a:t>
              </a:r>
            </a:p>
            <a:p>
              <a:pPr algn="ctr"/>
              <a:r>
                <a:rPr lang="en-US" sz="1400" b="1" dirty="0" smtClean="0"/>
                <a:t>Gary </a:t>
              </a:r>
              <a:r>
                <a:rPr lang="en-US" sz="1400" b="1" dirty="0" err="1"/>
                <a:t>Marchionini</a:t>
              </a:r>
              <a:endParaRPr lang="en-US" sz="1400" dirty="0"/>
            </a:p>
          </p:txBody>
        </p:sp>
      </p:grpSp>
      <p:grpSp>
        <p:nvGrpSpPr>
          <p:cNvPr id="5" name="Group 41"/>
          <p:cNvGrpSpPr>
            <a:grpSpLocks/>
          </p:cNvGrpSpPr>
          <p:nvPr/>
        </p:nvGrpSpPr>
        <p:grpSpPr bwMode="auto">
          <a:xfrm>
            <a:off x="990600" y="3962400"/>
            <a:ext cx="2057400" cy="2673350"/>
            <a:chOff x="2064" y="2496"/>
            <a:chExt cx="1296" cy="1684"/>
          </a:xfrm>
        </p:grpSpPr>
        <p:pic>
          <p:nvPicPr>
            <p:cNvPr id="3084" name="Picture 7" descr="mantruc_cropped"/>
            <p:cNvPicPr>
              <a:picLocks noChangeAspect="1" noChangeArrowheads="1"/>
            </p:cNvPicPr>
            <p:nvPr/>
          </p:nvPicPr>
          <p:blipFill>
            <a:blip r:embed="rId6" cstate="print"/>
            <a:srcRect/>
            <a:stretch>
              <a:fillRect/>
            </a:stretch>
          </p:blipFill>
          <p:spPr bwMode="auto">
            <a:xfrm>
              <a:off x="2160" y="2496"/>
              <a:ext cx="1128" cy="1377"/>
            </a:xfrm>
            <a:prstGeom prst="rect">
              <a:avLst/>
            </a:prstGeom>
            <a:noFill/>
            <a:ln w="9525">
              <a:solidFill>
                <a:schemeClr val="accent1"/>
              </a:solidFill>
              <a:miter lim="800000"/>
              <a:headEnd/>
              <a:tailEnd/>
            </a:ln>
          </p:spPr>
        </p:pic>
        <p:sp>
          <p:nvSpPr>
            <p:cNvPr id="3085" name="Text Box 29"/>
            <p:cNvSpPr txBox="1">
              <a:spLocks noChangeArrowheads="1"/>
            </p:cNvSpPr>
            <p:nvPr/>
          </p:nvSpPr>
          <p:spPr bwMode="auto">
            <a:xfrm>
              <a:off x="2064" y="3850"/>
              <a:ext cx="1296" cy="330"/>
            </a:xfrm>
            <a:prstGeom prst="rect">
              <a:avLst/>
            </a:prstGeom>
            <a:noFill/>
            <a:ln w="9525">
              <a:noFill/>
              <a:miter lim="800000"/>
              <a:headEnd/>
              <a:tailEnd/>
            </a:ln>
          </p:spPr>
          <p:txBody>
            <a:bodyPr>
              <a:spAutoFit/>
            </a:bodyPr>
            <a:lstStyle/>
            <a:p>
              <a:pPr algn="ctr"/>
              <a:r>
                <a:rPr lang="en-US" sz="1400" b="1" dirty="0" err="1"/>
                <a:t>mantruc</a:t>
              </a:r>
              <a:r>
                <a:rPr lang="en-US" sz="1400" b="1" dirty="0"/>
                <a:t> Martian</a:t>
              </a:r>
            </a:p>
            <a:p>
              <a:pPr algn="ctr"/>
              <a:r>
                <a:rPr lang="en-US" sz="1400" dirty="0"/>
                <a:t>Javier Velasco-Martin</a:t>
              </a:r>
            </a:p>
          </p:txBody>
        </p:sp>
      </p:grpSp>
      <p:grpSp>
        <p:nvGrpSpPr>
          <p:cNvPr id="6" name="Group 40"/>
          <p:cNvGrpSpPr>
            <a:grpSpLocks/>
          </p:cNvGrpSpPr>
          <p:nvPr/>
        </p:nvGrpSpPr>
        <p:grpSpPr bwMode="auto">
          <a:xfrm>
            <a:off x="3733800" y="3886200"/>
            <a:ext cx="1676400" cy="2673350"/>
            <a:chOff x="3984" y="2496"/>
            <a:chExt cx="1056" cy="1684"/>
          </a:xfrm>
        </p:grpSpPr>
        <p:sp>
          <p:nvSpPr>
            <p:cNvPr id="3082" name="Text Box 30"/>
            <p:cNvSpPr txBox="1">
              <a:spLocks noChangeArrowheads="1"/>
            </p:cNvSpPr>
            <p:nvPr/>
          </p:nvSpPr>
          <p:spPr bwMode="auto">
            <a:xfrm>
              <a:off x="3984" y="3850"/>
              <a:ext cx="1056" cy="330"/>
            </a:xfrm>
            <a:prstGeom prst="rect">
              <a:avLst/>
            </a:prstGeom>
            <a:noFill/>
            <a:ln w="9525">
              <a:noFill/>
              <a:miter lim="800000"/>
              <a:headEnd/>
              <a:tailEnd/>
            </a:ln>
          </p:spPr>
          <p:txBody>
            <a:bodyPr>
              <a:spAutoFit/>
            </a:bodyPr>
            <a:lstStyle/>
            <a:p>
              <a:pPr algn="ctr"/>
              <a:r>
                <a:rPr lang="en-US" sz="1400" b="1" dirty="0" err="1"/>
                <a:t>Uma</a:t>
              </a:r>
              <a:r>
                <a:rPr lang="en-US" sz="1400" b="1" dirty="0"/>
                <a:t> </a:t>
              </a:r>
              <a:r>
                <a:rPr lang="en-US" sz="1400" b="1" dirty="0" err="1"/>
                <a:t>Aldrin</a:t>
              </a:r>
              <a:endParaRPr lang="en-US" sz="1400" b="1" dirty="0"/>
            </a:p>
            <a:p>
              <a:pPr algn="ctr"/>
              <a:r>
                <a:rPr lang="en-US" sz="1400" dirty="0" err="1"/>
                <a:t>Uma</a:t>
              </a:r>
              <a:r>
                <a:rPr lang="en-US" sz="1400" dirty="0"/>
                <a:t> Murthy</a:t>
              </a:r>
            </a:p>
          </p:txBody>
        </p:sp>
        <p:pic>
          <p:nvPicPr>
            <p:cNvPr id="3083" name="Picture 36" descr="uma_7_004_cropped"/>
            <p:cNvPicPr>
              <a:picLocks noChangeAspect="1" noChangeArrowheads="1"/>
            </p:cNvPicPr>
            <p:nvPr/>
          </p:nvPicPr>
          <p:blipFill>
            <a:blip r:embed="rId7" cstate="print"/>
            <a:srcRect/>
            <a:stretch>
              <a:fillRect/>
            </a:stretch>
          </p:blipFill>
          <p:spPr bwMode="auto">
            <a:xfrm>
              <a:off x="4032" y="2496"/>
              <a:ext cx="1008" cy="1378"/>
            </a:xfrm>
            <a:prstGeom prst="rect">
              <a:avLst/>
            </a:prstGeom>
            <a:noFill/>
            <a:ln w="9525">
              <a:solidFill>
                <a:schemeClr val="accent1"/>
              </a:solidFill>
              <a:miter lim="800000"/>
              <a:headEnd/>
              <a:tailEnd/>
            </a:ln>
          </p:spPr>
        </p:pic>
      </p:grpSp>
      <p:pic>
        <p:nvPicPr>
          <p:cNvPr id="22" name="Picture 4" descr="large_blue_trans"/>
          <p:cNvPicPr>
            <a:picLocks noChangeAspect="1" noChangeArrowheads="1"/>
          </p:cNvPicPr>
          <p:nvPr/>
        </p:nvPicPr>
        <p:blipFill>
          <a:blip r:embed="rId8" cstate="print"/>
          <a:srcRect/>
          <a:stretch>
            <a:fillRect/>
          </a:stretch>
        </p:blipFill>
        <p:spPr bwMode="auto">
          <a:xfrm>
            <a:off x="5791200" y="4876800"/>
            <a:ext cx="3038475" cy="838200"/>
          </a:xfrm>
          <a:prstGeom prst="rect">
            <a:avLst/>
          </a:prstGeom>
          <a:solidFill>
            <a:schemeClr val="bg1"/>
          </a:solidFill>
          <a:ln w="9525">
            <a:noFill/>
            <a:miter lim="800000"/>
            <a:headEnd/>
            <a:tailEnd/>
          </a:ln>
        </p:spPr>
      </p:pic>
      <p:pic>
        <p:nvPicPr>
          <p:cNvPr id="23" name="Picture 5" descr="vt_shield_notag_onwhite230.gif"/>
          <p:cNvPicPr>
            <a:picLocks noChangeAspect="1"/>
          </p:cNvPicPr>
          <p:nvPr/>
        </p:nvPicPr>
        <p:blipFill>
          <a:blip r:embed="rId9" cstate="print"/>
          <a:srcRect/>
          <a:stretch>
            <a:fillRect/>
          </a:stretch>
        </p:blipFill>
        <p:spPr bwMode="auto">
          <a:xfrm>
            <a:off x="5867400" y="4038600"/>
            <a:ext cx="2921000" cy="508000"/>
          </a:xfrm>
          <a:prstGeom prst="rect">
            <a:avLst/>
          </a:prstGeom>
          <a:noFill/>
          <a:ln w="9525">
            <a:noFill/>
            <a:miter lim="800000"/>
            <a:headEnd/>
            <a:tailEnd/>
          </a:ln>
        </p:spPr>
      </p:pic>
      <p:sp>
        <p:nvSpPr>
          <p:cNvPr id="21" name="TextBox 20"/>
          <p:cNvSpPr txBox="1"/>
          <p:nvPr/>
        </p:nvSpPr>
        <p:spPr>
          <a:xfrm>
            <a:off x="914400" y="609600"/>
            <a:ext cx="6481261" cy="369332"/>
          </a:xfrm>
          <a:prstGeom prst="rect">
            <a:avLst/>
          </a:prstGeom>
          <a:noFill/>
        </p:spPr>
        <p:txBody>
          <a:bodyPr wrap="none" rtlCol="0">
            <a:spAutoFit/>
          </a:bodyPr>
          <a:lstStyle/>
          <a:p>
            <a:r>
              <a:rPr lang="en-US" dirty="0" smtClean="0"/>
              <a:t>http://slurl.com/secondlife/Digital%20Preserve/140/126/29</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89B9D166-51CC-481C-BE38-8411966DB416}" type="slidenum">
              <a:rPr lang="en-US" smtClean="0"/>
              <a:pPr/>
              <a:t>36</a:t>
            </a:fld>
            <a:endParaRPr lang="en-US" smtClean="0"/>
          </a:p>
        </p:txBody>
      </p:sp>
      <p:sp>
        <p:nvSpPr>
          <p:cNvPr id="66563" name="Rectangle 2"/>
          <p:cNvSpPr>
            <a:spLocks noGrp="1" noChangeArrowheads="1"/>
          </p:cNvSpPr>
          <p:nvPr>
            <p:ph type="title"/>
          </p:nvPr>
        </p:nvSpPr>
        <p:spPr/>
        <p:txBody>
          <a:bodyPr/>
          <a:lstStyle/>
          <a:p>
            <a:pPr eaLnBrk="1" hangingPunct="1"/>
            <a:r>
              <a:rPr lang="en-US" smtClean="0"/>
              <a:t>DL Definitions - 1</a:t>
            </a:r>
          </a:p>
        </p:txBody>
      </p:sp>
      <p:sp>
        <p:nvSpPr>
          <p:cNvPr id="66564" name="Rectangle 3"/>
          <p:cNvSpPr>
            <a:spLocks noGrp="1" noChangeArrowheads="1"/>
          </p:cNvSpPr>
          <p:nvPr>
            <p:ph type="body" idx="1"/>
          </p:nvPr>
        </p:nvSpPr>
        <p:spPr>
          <a:xfrm>
            <a:off x="457200" y="1600200"/>
            <a:ext cx="8229600" cy="4953000"/>
          </a:xfrm>
        </p:spPr>
        <p:txBody>
          <a:bodyPr/>
          <a:lstStyle/>
          <a:p>
            <a:pPr eaLnBrk="1" hangingPunct="1"/>
            <a:r>
              <a:rPr lang="en-US" smtClean="0"/>
              <a:t>“A digital library is an organized and focused collection of digital objects, including text, images, video, and audio, along with methods of access and retrieval, and for selection, creation, organization, maintenance, and sharing of the collection.”</a:t>
            </a:r>
          </a:p>
          <a:p>
            <a:pPr eaLnBrk="1" hangingPunct="1"/>
            <a:r>
              <a:rPr lang="en-US" smtClean="0"/>
              <a:t>Witten &amp; Bainbridge – “How to Build a Digital Library” – Morgan Kaufmann 2003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p>
            <a:fld id="{611058D9-242D-4712-878F-F7B2DF68746D}" type="slidenum">
              <a:rPr lang="en-US" smtClean="0"/>
              <a:pPr/>
              <a:t>37</a:t>
            </a:fld>
            <a:endParaRPr lang="en-US" smtClean="0"/>
          </a:p>
        </p:txBody>
      </p:sp>
      <p:sp>
        <p:nvSpPr>
          <p:cNvPr id="67587" name="Rectangle 2"/>
          <p:cNvSpPr>
            <a:spLocks noGrp="1" noChangeArrowheads="1"/>
          </p:cNvSpPr>
          <p:nvPr>
            <p:ph type="title"/>
          </p:nvPr>
        </p:nvSpPr>
        <p:spPr/>
        <p:txBody>
          <a:bodyPr/>
          <a:lstStyle/>
          <a:p>
            <a:pPr eaLnBrk="1" hangingPunct="1"/>
            <a:r>
              <a:rPr lang="en-US" smtClean="0"/>
              <a:t>DL Definitions - 2</a:t>
            </a:r>
          </a:p>
        </p:txBody>
      </p:sp>
      <p:sp>
        <p:nvSpPr>
          <p:cNvPr id="67588" name="Rectangle 3"/>
          <p:cNvSpPr>
            <a:spLocks noGrp="1" noChangeArrowheads="1"/>
          </p:cNvSpPr>
          <p:nvPr>
            <p:ph type="body" idx="1"/>
          </p:nvPr>
        </p:nvSpPr>
        <p:spPr>
          <a:xfrm>
            <a:off x="457200" y="1600200"/>
            <a:ext cx="8382000" cy="5257800"/>
          </a:xfrm>
        </p:spPr>
        <p:txBody>
          <a:bodyPr/>
          <a:lstStyle/>
          <a:p>
            <a:pPr eaLnBrk="1" hangingPunct="1">
              <a:lnSpc>
                <a:spcPct val="90000"/>
              </a:lnSpc>
            </a:pPr>
            <a:r>
              <a:rPr lang="en-US" smtClean="0"/>
              <a:t>“Digital libraries are organizations that provide the resources, including the specialized staff, to select, structure, offer intellectual access to, interpret, distribute, preserve the integrity of, and ensure the persistence over time of collections of digital works so that they are readily and economically available for use by a defined community or set of communities”</a:t>
            </a:r>
          </a:p>
          <a:p>
            <a:pPr eaLnBrk="1" hangingPunct="1">
              <a:lnSpc>
                <a:spcPct val="90000"/>
              </a:lnSpc>
            </a:pPr>
            <a:r>
              <a:rPr lang="en-US" smtClean="0"/>
              <a:t>Waters,D.J. </a:t>
            </a:r>
            <a:r>
              <a:rPr lang="en-US" i="1" smtClean="0"/>
              <a:t>CLIR Issues</a:t>
            </a:r>
            <a:r>
              <a:rPr lang="en-US" smtClean="0"/>
              <a:t>, July/August 1998</a:t>
            </a:r>
          </a:p>
          <a:p>
            <a:pPr eaLnBrk="1" hangingPunct="1">
              <a:lnSpc>
                <a:spcPct val="90000"/>
              </a:lnSpc>
            </a:pPr>
            <a:r>
              <a:rPr lang="en-US" smtClean="0"/>
              <a:t>www.clir.org/pubs/issues/issues04.html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58826896-CC8B-4BC9-87F3-2F58C0645E80}" type="slidenum">
              <a:rPr lang="en-US" smtClean="0"/>
              <a:pPr/>
              <a:t>38</a:t>
            </a:fld>
            <a:endParaRPr lang="en-US" smtClean="0"/>
          </a:p>
        </p:txBody>
      </p:sp>
      <p:sp>
        <p:nvSpPr>
          <p:cNvPr id="68611" name="Rectangle 2"/>
          <p:cNvSpPr>
            <a:spLocks noGrp="1" noChangeArrowheads="1"/>
          </p:cNvSpPr>
          <p:nvPr>
            <p:ph type="title"/>
          </p:nvPr>
        </p:nvSpPr>
        <p:spPr/>
        <p:txBody>
          <a:bodyPr/>
          <a:lstStyle/>
          <a:p>
            <a:pPr eaLnBrk="1" hangingPunct="1"/>
            <a:r>
              <a:rPr lang="en-US" smtClean="0"/>
              <a:t>DL Definitions - 3</a:t>
            </a:r>
          </a:p>
        </p:txBody>
      </p:sp>
      <p:sp>
        <p:nvSpPr>
          <p:cNvPr id="68612" name="Rectangle 3"/>
          <p:cNvSpPr>
            <a:spLocks noGrp="1" noChangeArrowheads="1"/>
          </p:cNvSpPr>
          <p:nvPr>
            <p:ph type="body" idx="1"/>
          </p:nvPr>
        </p:nvSpPr>
        <p:spPr/>
        <p:txBody>
          <a:bodyPr/>
          <a:lstStyle/>
          <a:p>
            <a:pPr eaLnBrk="1" hangingPunct="1"/>
            <a:r>
              <a:rPr lang="en-US" smtClean="0"/>
              <a:t>Issues and Spectra</a:t>
            </a:r>
          </a:p>
          <a:p>
            <a:pPr lvl="1" eaLnBrk="1" hangingPunct="1"/>
            <a:r>
              <a:rPr lang="en-US" sz="3200" smtClean="0"/>
              <a:t>Collection vs. Institution</a:t>
            </a:r>
          </a:p>
          <a:p>
            <a:pPr lvl="1" eaLnBrk="1" hangingPunct="1"/>
            <a:r>
              <a:rPr lang="en-US" sz="3200" smtClean="0"/>
              <a:t>Content vs. System</a:t>
            </a:r>
          </a:p>
          <a:p>
            <a:pPr lvl="1" eaLnBrk="1" hangingPunct="1"/>
            <a:r>
              <a:rPr lang="en-US" sz="3200" smtClean="0"/>
              <a:t>Access vs. Preservation</a:t>
            </a:r>
          </a:p>
          <a:p>
            <a:pPr lvl="1" eaLnBrk="1" hangingPunct="1"/>
            <a:r>
              <a:rPr lang="en-US" sz="3200" smtClean="0"/>
              <a:t>“Free” vs. Quality</a:t>
            </a:r>
          </a:p>
          <a:p>
            <a:pPr lvl="1" eaLnBrk="1" hangingPunct="1"/>
            <a:r>
              <a:rPr lang="en-US" sz="3200" smtClean="0"/>
              <a:t>Managed vs. Comprehensive</a:t>
            </a:r>
          </a:p>
          <a:p>
            <a:pPr lvl="1" eaLnBrk="1" hangingPunct="1"/>
            <a:r>
              <a:rPr lang="en-US" sz="3200" smtClean="0"/>
              <a:t>Centralized vs. Distributed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F8062A9F-A090-42B8-B4BE-009CFB7CD38A}" type="slidenum">
              <a:rPr lang="en-US" smtClean="0"/>
              <a:pPr/>
              <a:t>39</a:t>
            </a:fld>
            <a:endParaRPr lang="en-US" smtClean="0"/>
          </a:p>
        </p:txBody>
      </p:sp>
      <p:sp>
        <p:nvSpPr>
          <p:cNvPr id="69635" name="Rectangle 2"/>
          <p:cNvSpPr>
            <a:spLocks noGrp="1" noChangeArrowheads="1"/>
          </p:cNvSpPr>
          <p:nvPr>
            <p:ph type="title"/>
          </p:nvPr>
        </p:nvSpPr>
        <p:spPr/>
        <p:txBody>
          <a:bodyPr/>
          <a:lstStyle/>
          <a:p>
            <a:pPr eaLnBrk="1" hangingPunct="1"/>
            <a:r>
              <a:rPr lang="en-US" smtClean="0"/>
              <a:t>DL Definitions - 4</a:t>
            </a:r>
          </a:p>
        </p:txBody>
      </p:sp>
      <p:sp>
        <p:nvSpPr>
          <p:cNvPr id="69636" name="Rectangle 3"/>
          <p:cNvSpPr>
            <a:spLocks noGrp="1" noChangeArrowheads="1"/>
          </p:cNvSpPr>
          <p:nvPr>
            <p:ph type="body" idx="1"/>
          </p:nvPr>
        </p:nvSpPr>
        <p:spPr/>
        <p:txBody>
          <a:bodyPr/>
          <a:lstStyle/>
          <a:p>
            <a:pPr eaLnBrk="1" hangingPunct="1">
              <a:lnSpc>
                <a:spcPct val="90000"/>
              </a:lnSpc>
            </a:pPr>
            <a:r>
              <a:rPr lang="en-US" smtClean="0"/>
              <a:t>NOT a “digitized library”</a:t>
            </a:r>
          </a:p>
          <a:p>
            <a:pPr eaLnBrk="1" hangingPunct="1">
              <a:lnSpc>
                <a:spcPct val="90000"/>
              </a:lnSpc>
            </a:pPr>
            <a:r>
              <a:rPr lang="en-US" smtClean="0"/>
              <a:t>NOT a “deconstruction” of existing systems and institutions, moving them to an electronic box in a Library</a:t>
            </a:r>
          </a:p>
          <a:p>
            <a:pPr eaLnBrk="1" hangingPunct="1">
              <a:lnSpc>
                <a:spcPct val="90000"/>
              </a:lnSpc>
              <a:buFontTx/>
              <a:buNone/>
            </a:pPr>
            <a:endParaRPr lang="en-US" smtClean="0"/>
          </a:p>
          <a:p>
            <a:pPr eaLnBrk="1" hangingPunct="1">
              <a:lnSpc>
                <a:spcPct val="90000"/>
              </a:lnSpc>
            </a:pPr>
            <a:r>
              <a:rPr lang="en-US" smtClean="0"/>
              <a:t>IS a new way to deal with knowledge</a:t>
            </a:r>
          </a:p>
          <a:p>
            <a:pPr lvl="1" eaLnBrk="1" hangingPunct="1">
              <a:lnSpc>
                <a:spcPct val="90000"/>
              </a:lnSpc>
            </a:pPr>
            <a:r>
              <a:rPr lang="en-US" smtClean="0"/>
              <a:t>Authoring, Self-archiving, Collecting,</a:t>
            </a:r>
          </a:p>
          <a:p>
            <a:pPr lvl="1" eaLnBrk="1" hangingPunct="1">
              <a:lnSpc>
                <a:spcPct val="90000"/>
              </a:lnSpc>
            </a:pPr>
            <a:r>
              <a:rPr lang="en-US" smtClean="0"/>
              <a:t>Organizing, Preserving,</a:t>
            </a:r>
          </a:p>
          <a:p>
            <a:pPr lvl="1" eaLnBrk="1" hangingPunct="1">
              <a:lnSpc>
                <a:spcPct val="90000"/>
              </a:lnSpc>
            </a:pPr>
            <a:r>
              <a:rPr lang="en-US" smtClean="0"/>
              <a:t>Accessing, Propagating, Re-using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Student Collaborators (selected)</a:t>
            </a:r>
            <a:endParaRPr lang="en-US" dirty="0"/>
          </a:p>
        </p:txBody>
      </p:sp>
      <p:sp>
        <p:nvSpPr>
          <p:cNvPr id="4" name="Slide Number Placeholder 3"/>
          <p:cNvSpPr>
            <a:spLocks noGrp="1"/>
          </p:cNvSpPr>
          <p:nvPr>
            <p:ph type="sldNum" sz="quarter" idx="12"/>
          </p:nvPr>
        </p:nvSpPr>
        <p:spPr/>
        <p:txBody>
          <a:bodyPr/>
          <a:lstStyle/>
          <a:p>
            <a:pPr>
              <a:defRPr/>
            </a:pPr>
            <a:fld id="{429AA1EB-0FE8-44DD-9310-5320623E4F7D}" type="slidenum">
              <a:rPr lang="en-US" smtClean="0"/>
              <a:pPr>
                <a:defRPr/>
              </a:pPr>
              <a:t>4</a:t>
            </a:fld>
            <a:endParaRPr lang="en-US"/>
          </a:p>
        </p:txBody>
      </p:sp>
      <p:graphicFrame>
        <p:nvGraphicFramePr>
          <p:cNvPr id="5" name="Table 4"/>
          <p:cNvGraphicFramePr>
            <a:graphicFrameLocks noGrp="1"/>
          </p:cNvGraphicFramePr>
          <p:nvPr/>
        </p:nvGraphicFramePr>
        <p:xfrm>
          <a:off x="228600" y="1143000"/>
          <a:ext cx="8686800" cy="5609190"/>
        </p:xfrm>
        <a:graphic>
          <a:graphicData uri="http://schemas.openxmlformats.org/drawingml/2006/table">
            <a:tbl>
              <a:tblPr/>
              <a:tblGrid>
                <a:gridCol w="2171700"/>
                <a:gridCol w="2171700"/>
                <a:gridCol w="2171700"/>
                <a:gridCol w="2171700"/>
              </a:tblGrid>
              <a:tr h="1589314">
                <a:tc>
                  <a:txBody>
                    <a:bodyPr/>
                    <a:lstStyle/>
                    <a:p>
                      <a:pPr marL="0" marR="0">
                        <a:lnSpc>
                          <a:spcPct val="115000"/>
                        </a:lnSpc>
                        <a:spcBef>
                          <a:spcPts val="0"/>
                        </a:spcBef>
                        <a:spcAft>
                          <a:spcPts val="0"/>
                        </a:spcAft>
                      </a:pPr>
                      <a:r>
                        <a:rPr lang="en-US" sz="2400" b="1" dirty="0" err="1">
                          <a:latin typeface="Calibri"/>
                          <a:ea typeface="Calibri"/>
                          <a:cs typeface="Times New Roman"/>
                        </a:rPr>
                        <a:t>Yinlin</a:t>
                      </a:r>
                      <a:r>
                        <a:rPr lang="en-US" sz="2400" b="1" dirty="0">
                          <a:latin typeface="Calibri"/>
                          <a:ea typeface="Calibri"/>
                          <a:cs typeface="Times New Roman"/>
                        </a:rPr>
                        <a:t> Chen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Noha ElSherbiny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Marcos Andre Goncalves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Doug Gorton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657">
                <a:tc>
                  <a:txBody>
                    <a:bodyPr/>
                    <a:lstStyle/>
                    <a:p>
                      <a:pPr marL="0" marR="0">
                        <a:lnSpc>
                          <a:spcPct val="115000"/>
                        </a:lnSpc>
                        <a:spcBef>
                          <a:spcPts val="0"/>
                        </a:spcBef>
                        <a:spcAft>
                          <a:spcPts val="0"/>
                        </a:spcAft>
                      </a:pPr>
                      <a:r>
                        <a:rPr lang="en-US" sz="2400" b="1">
                          <a:latin typeface="Calibri"/>
                          <a:ea typeface="Calibri"/>
                          <a:cs typeface="Times New Roman"/>
                        </a:rPr>
                        <a:t>Jian Jiao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err="1">
                          <a:latin typeface="Calibri"/>
                          <a:ea typeface="Calibri"/>
                          <a:cs typeface="Times New Roman"/>
                        </a:rPr>
                        <a:t>Tarek</a:t>
                      </a:r>
                      <a:r>
                        <a:rPr lang="en-US" sz="2400" b="1" dirty="0">
                          <a:latin typeface="Calibri"/>
                          <a:ea typeface="Calibri"/>
                          <a:cs typeface="Times New Roman"/>
                        </a:rPr>
                        <a:t> </a:t>
                      </a:r>
                      <a:r>
                        <a:rPr lang="en-US" sz="2400" b="1" dirty="0" err="1">
                          <a:latin typeface="Calibri"/>
                          <a:ea typeface="Calibri"/>
                          <a:cs typeface="Times New Roman"/>
                        </a:rPr>
                        <a:t>Kanan</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Spencer Lee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Jonathan Leidig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657">
                <a:tc>
                  <a:txBody>
                    <a:bodyPr/>
                    <a:lstStyle/>
                    <a:p>
                      <a:pPr marL="0" marR="0">
                        <a:lnSpc>
                          <a:spcPct val="115000"/>
                        </a:lnSpc>
                        <a:spcBef>
                          <a:spcPts val="0"/>
                        </a:spcBef>
                        <a:spcAft>
                          <a:spcPts val="0"/>
                        </a:spcAft>
                      </a:pPr>
                      <a:r>
                        <a:rPr lang="en-US" sz="2400" b="1">
                          <a:latin typeface="Calibri"/>
                          <a:ea typeface="Calibri"/>
                          <a:cs typeface="Times New Roman"/>
                        </a:rPr>
                        <a:t>Ming Luo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Yi 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Kunal Mudgal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Uma Murthy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657">
                <a:tc>
                  <a:txBody>
                    <a:bodyPr/>
                    <a:lstStyle/>
                    <a:p>
                      <a:pPr marL="0" marR="0">
                        <a:lnSpc>
                          <a:spcPct val="115000"/>
                        </a:lnSpc>
                        <a:spcBef>
                          <a:spcPts val="0"/>
                        </a:spcBef>
                        <a:spcAft>
                          <a:spcPts val="0"/>
                        </a:spcAft>
                      </a:pPr>
                      <a:r>
                        <a:rPr lang="en-US" sz="2400" b="1">
                          <a:latin typeface="Calibri"/>
                          <a:ea typeface="Calibri"/>
                          <a:cs typeface="Times New Roman"/>
                        </a:rPr>
                        <a:t>Fernando Das Neves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Sung Hee Park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Rao Shen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Ohm Sornil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9314">
                <a:tc>
                  <a:txBody>
                    <a:bodyPr/>
                    <a:lstStyle/>
                    <a:p>
                      <a:pPr marL="0" marR="0">
                        <a:lnSpc>
                          <a:spcPct val="115000"/>
                        </a:lnSpc>
                        <a:spcBef>
                          <a:spcPts val="0"/>
                        </a:spcBef>
                        <a:spcAft>
                          <a:spcPts val="0"/>
                        </a:spcAft>
                      </a:pPr>
                      <a:r>
                        <a:rPr lang="en-US" sz="2400" b="1" dirty="0" err="1" smtClean="0">
                          <a:latin typeface="Calibri"/>
                          <a:ea typeface="Calibri"/>
                          <a:cs typeface="Times New Roman"/>
                        </a:rPr>
                        <a:t>Venkat</a:t>
                      </a:r>
                      <a:r>
                        <a:rPr lang="en-US" sz="2400" b="1" dirty="0" smtClean="0">
                          <a:latin typeface="Calibri"/>
                          <a:ea typeface="Calibri"/>
                          <a:cs typeface="Times New Roman"/>
                        </a:rPr>
                        <a:t> </a:t>
                      </a:r>
                      <a:r>
                        <a:rPr lang="en-US" sz="2400" b="1" dirty="0" err="1">
                          <a:latin typeface="Calibri"/>
                          <a:ea typeface="Calibri"/>
                          <a:cs typeface="Times New Roman"/>
                        </a:rPr>
                        <a:t>Srinivasan</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Hussein Suleman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Times New Roman"/>
                        </a:rPr>
                        <a:t>Seungwon Yang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err="1">
                          <a:latin typeface="Calibri"/>
                          <a:ea typeface="Calibri"/>
                          <a:cs typeface="Times New Roman"/>
                        </a:rPr>
                        <a:t>Xiaoyan</a:t>
                      </a:r>
                      <a:r>
                        <a:rPr lang="en-US" sz="2400" b="1" dirty="0">
                          <a:latin typeface="Calibri"/>
                          <a:ea typeface="Calibri"/>
                          <a:cs typeface="Times New Roman"/>
                        </a:rPr>
                        <a:t> Yu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2"/>
          </p:nvPr>
        </p:nvSpPr>
        <p:spPr>
          <a:noFill/>
        </p:spPr>
        <p:txBody>
          <a:bodyPr/>
          <a:lstStyle/>
          <a:p>
            <a:fld id="{556AB055-002B-45BC-9082-26F5FB28E468}" type="slidenum">
              <a:rPr lang="en-US" smtClean="0"/>
              <a:pPr/>
              <a:t>40</a:t>
            </a:fld>
            <a:endParaRPr lang="en-US" smtClean="0"/>
          </a:p>
        </p:txBody>
      </p:sp>
      <p:sp>
        <p:nvSpPr>
          <p:cNvPr id="73731" name="Rectangle 2"/>
          <p:cNvSpPr>
            <a:spLocks noGrp="1" noChangeArrowheads="1"/>
          </p:cNvSpPr>
          <p:nvPr>
            <p:ph type="title"/>
          </p:nvPr>
        </p:nvSpPr>
        <p:spPr>
          <a:xfrm>
            <a:off x="152400" y="228600"/>
            <a:ext cx="8229600" cy="1143000"/>
          </a:xfrm>
        </p:spPr>
        <p:txBody>
          <a:bodyPr/>
          <a:lstStyle/>
          <a:p>
            <a:pPr eaLnBrk="1" hangingPunct="1"/>
            <a:r>
              <a:rPr lang="en-US" sz="6000" b="1" smtClean="0">
                <a:solidFill>
                  <a:srgbClr val="FF6600"/>
                </a:solidFill>
              </a:rPr>
              <a:t>5S Layers</a:t>
            </a:r>
          </a:p>
        </p:txBody>
      </p:sp>
      <p:sp>
        <p:nvSpPr>
          <p:cNvPr id="73732" name="Text Box 3"/>
          <p:cNvSpPr txBox="1">
            <a:spLocks noChangeArrowheads="1"/>
          </p:cNvSpPr>
          <p:nvPr/>
        </p:nvSpPr>
        <p:spPr bwMode="auto">
          <a:xfrm>
            <a:off x="2590800" y="1600200"/>
            <a:ext cx="3444875" cy="727075"/>
          </a:xfrm>
          <a:prstGeom prst="rect">
            <a:avLst/>
          </a:prstGeom>
          <a:noFill/>
          <a:ln w="25400">
            <a:solidFill>
              <a:schemeClr val="tx1"/>
            </a:solidFill>
            <a:miter lim="800000"/>
            <a:headEnd type="none" w="sm" len="sm"/>
            <a:tailEnd/>
          </a:ln>
        </p:spPr>
        <p:txBody>
          <a:bodyPr>
            <a:spAutoFit/>
          </a:bodyPr>
          <a:lstStyle/>
          <a:p>
            <a:pPr algn="ctr" eaLnBrk="0" hangingPunct="0"/>
            <a:r>
              <a:rPr lang="en-US" sz="4000">
                <a:solidFill>
                  <a:schemeClr val="tx2"/>
                </a:solidFill>
                <a:latin typeface="Times New Roman" pitchFamily="18" charset="0"/>
              </a:rPr>
              <a:t>Societies</a:t>
            </a:r>
            <a:endParaRPr lang="en-US" sz="2800">
              <a:solidFill>
                <a:schemeClr val="tx2"/>
              </a:solidFill>
              <a:latin typeface="Times New Roman" pitchFamily="18" charset="0"/>
            </a:endParaRPr>
          </a:p>
        </p:txBody>
      </p:sp>
      <p:sp>
        <p:nvSpPr>
          <p:cNvPr id="73733" name="Text Box 4"/>
          <p:cNvSpPr txBox="1">
            <a:spLocks noChangeArrowheads="1"/>
          </p:cNvSpPr>
          <p:nvPr/>
        </p:nvSpPr>
        <p:spPr bwMode="auto">
          <a:xfrm>
            <a:off x="2590800" y="2667000"/>
            <a:ext cx="3444875" cy="727075"/>
          </a:xfrm>
          <a:prstGeom prst="rect">
            <a:avLst/>
          </a:prstGeom>
          <a:noFill/>
          <a:ln w="25400">
            <a:solidFill>
              <a:schemeClr val="tx1"/>
            </a:solidFill>
            <a:miter lim="800000"/>
            <a:headEnd type="none" w="sm" len="sm"/>
            <a:tailEnd/>
          </a:ln>
        </p:spPr>
        <p:txBody>
          <a:bodyPr>
            <a:spAutoFit/>
          </a:bodyPr>
          <a:lstStyle/>
          <a:p>
            <a:pPr algn="ctr" eaLnBrk="0" hangingPunct="0"/>
            <a:r>
              <a:rPr lang="en-US" sz="4000">
                <a:solidFill>
                  <a:schemeClr val="tx2"/>
                </a:solidFill>
                <a:latin typeface="Times New Roman" pitchFamily="18" charset="0"/>
              </a:rPr>
              <a:t>Scenarios</a:t>
            </a:r>
            <a:endParaRPr lang="en-US" sz="2800">
              <a:solidFill>
                <a:schemeClr val="tx2"/>
              </a:solidFill>
              <a:latin typeface="Times New Roman" pitchFamily="18" charset="0"/>
            </a:endParaRPr>
          </a:p>
        </p:txBody>
      </p:sp>
      <p:sp>
        <p:nvSpPr>
          <p:cNvPr id="73734" name="Text Box 5"/>
          <p:cNvSpPr txBox="1">
            <a:spLocks noChangeArrowheads="1"/>
          </p:cNvSpPr>
          <p:nvPr/>
        </p:nvSpPr>
        <p:spPr bwMode="auto">
          <a:xfrm>
            <a:off x="2590800" y="3657600"/>
            <a:ext cx="3444875" cy="727075"/>
          </a:xfrm>
          <a:prstGeom prst="rect">
            <a:avLst/>
          </a:prstGeom>
          <a:noFill/>
          <a:ln w="25400">
            <a:solidFill>
              <a:schemeClr val="tx1"/>
            </a:solidFill>
            <a:miter lim="800000"/>
            <a:headEnd type="none" w="sm" len="sm"/>
            <a:tailEnd/>
          </a:ln>
        </p:spPr>
        <p:txBody>
          <a:bodyPr>
            <a:spAutoFit/>
          </a:bodyPr>
          <a:lstStyle/>
          <a:p>
            <a:pPr algn="ctr" eaLnBrk="0" hangingPunct="0"/>
            <a:r>
              <a:rPr lang="en-US" sz="4000">
                <a:solidFill>
                  <a:schemeClr val="tx2"/>
                </a:solidFill>
                <a:latin typeface="Times New Roman" pitchFamily="18" charset="0"/>
              </a:rPr>
              <a:t>Spaces</a:t>
            </a:r>
            <a:endParaRPr lang="en-US" sz="2800">
              <a:solidFill>
                <a:schemeClr val="tx2"/>
              </a:solidFill>
              <a:latin typeface="Times New Roman" pitchFamily="18" charset="0"/>
            </a:endParaRPr>
          </a:p>
        </p:txBody>
      </p:sp>
      <p:sp>
        <p:nvSpPr>
          <p:cNvPr id="73735" name="Text Box 6"/>
          <p:cNvSpPr txBox="1">
            <a:spLocks noChangeArrowheads="1"/>
          </p:cNvSpPr>
          <p:nvPr/>
        </p:nvSpPr>
        <p:spPr bwMode="auto">
          <a:xfrm>
            <a:off x="2590800" y="4648200"/>
            <a:ext cx="3444875" cy="727075"/>
          </a:xfrm>
          <a:prstGeom prst="rect">
            <a:avLst/>
          </a:prstGeom>
          <a:noFill/>
          <a:ln w="25400">
            <a:solidFill>
              <a:schemeClr val="tx1"/>
            </a:solidFill>
            <a:miter lim="800000"/>
            <a:headEnd type="none" w="sm" len="sm"/>
            <a:tailEnd/>
          </a:ln>
        </p:spPr>
        <p:txBody>
          <a:bodyPr>
            <a:spAutoFit/>
          </a:bodyPr>
          <a:lstStyle/>
          <a:p>
            <a:pPr algn="ctr" eaLnBrk="0" hangingPunct="0"/>
            <a:r>
              <a:rPr lang="en-US" sz="4000">
                <a:solidFill>
                  <a:schemeClr val="tx2"/>
                </a:solidFill>
                <a:latin typeface="Times New Roman" pitchFamily="18" charset="0"/>
              </a:rPr>
              <a:t>Structures</a:t>
            </a:r>
            <a:endParaRPr lang="en-US" sz="2800">
              <a:solidFill>
                <a:schemeClr val="tx2"/>
              </a:solidFill>
              <a:latin typeface="Times New Roman" pitchFamily="18" charset="0"/>
            </a:endParaRPr>
          </a:p>
        </p:txBody>
      </p:sp>
      <p:sp>
        <p:nvSpPr>
          <p:cNvPr id="73736" name="Text Box 7"/>
          <p:cNvSpPr txBox="1">
            <a:spLocks noChangeArrowheads="1"/>
          </p:cNvSpPr>
          <p:nvPr/>
        </p:nvSpPr>
        <p:spPr bwMode="auto">
          <a:xfrm>
            <a:off x="2590800" y="5638800"/>
            <a:ext cx="3444875" cy="727075"/>
          </a:xfrm>
          <a:prstGeom prst="rect">
            <a:avLst/>
          </a:prstGeom>
          <a:noFill/>
          <a:ln w="25400">
            <a:solidFill>
              <a:schemeClr val="tx1"/>
            </a:solidFill>
            <a:miter lim="800000"/>
            <a:headEnd type="none" w="sm" len="sm"/>
            <a:tailEnd/>
          </a:ln>
        </p:spPr>
        <p:txBody>
          <a:bodyPr>
            <a:spAutoFit/>
          </a:bodyPr>
          <a:lstStyle/>
          <a:p>
            <a:pPr algn="ctr" eaLnBrk="0" hangingPunct="0"/>
            <a:r>
              <a:rPr lang="en-US" sz="4000">
                <a:solidFill>
                  <a:schemeClr val="tx2"/>
                </a:solidFill>
                <a:latin typeface="Times New Roman" pitchFamily="18" charset="0"/>
              </a:rPr>
              <a:t>Streams</a:t>
            </a:r>
            <a:endParaRPr lang="en-US" sz="2800">
              <a:solidFill>
                <a:schemeClr val="tx2"/>
              </a:solidFill>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EDE14BE2-C3E2-41B8-AF79-51CFFE548F20}" type="slidenum">
              <a:rPr lang="en-US" smtClean="0"/>
              <a:pPr/>
              <a:t>41</a:t>
            </a:fld>
            <a:endParaRPr lang="en-US" smtClean="0"/>
          </a:p>
        </p:txBody>
      </p:sp>
      <p:sp>
        <p:nvSpPr>
          <p:cNvPr id="72707" name="Rectangle 2"/>
          <p:cNvSpPr>
            <a:spLocks noGrp="1" noChangeArrowheads="1"/>
          </p:cNvSpPr>
          <p:nvPr>
            <p:ph type="title"/>
          </p:nvPr>
        </p:nvSpPr>
        <p:spPr>
          <a:xfrm>
            <a:off x="533400" y="1524000"/>
            <a:ext cx="8153400" cy="685800"/>
          </a:xfrm>
          <a:noFill/>
        </p:spPr>
        <p:txBody>
          <a:bodyPr lIns="92075" tIns="46038" rIns="92075" bIns="46038"/>
          <a:lstStyle/>
          <a:p>
            <a:pPr algn="l" eaLnBrk="1" hangingPunct="1"/>
            <a:r>
              <a:rPr lang="en-US" smtClean="0"/>
              <a:t>   Informal 5S &amp; DL Definitions</a:t>
            </a:r>
            <a:br>
              <a:rPr lang="en-US" smtClean="0"/>
            </a:br>
            <a:r>
              <a:rPr lang="en-US" smtClean="0"/>
              <a:t/>
            </a:r>
            <a:br>
              <a:rPr lang="en-US" smtClean="0"/>
            </a:br>
            <a:r>
              <a:rPr lang="en-US" smtClean="0"/>
              <a:t>  </a:t>
            </a:r>
            <a:r>
              <a:rPr lang="en-US" sz="3600" smtClean="0"/>
              <a:t>DLs are complex systems that</a:t>
            </a:r>
            <a:br>
              <a:rPr lang="en-US" sz="3600" smtClean="0"/>
            </a:br>
            <a:endParaRPr lang="en-US" sz="3600" smtClean="0"/>
          </a:p>
        </p:txBody>
      </p:sp>
      <p:sp>
        <p:nvSpPr>
          <p:cNvPr id="72708" name="Rectangle 3"/>
          <p:cNvSpPr>
            <a:spLocks noGrp="1" noChangeArrowheads="1"/>
          </p:cNvSpPr>
          <p:nvPr>
            <p:ph type="body" idx="1"/>
          </p:nvPr>
        </p:nvSpPr>
        <p:spPr>
          <a:xfrm>
            <a:off x="457200" y="2819400"/>
            <a:ext cx="8305800" cy="3581400"/>
          </a:xfrm>
          <a:noFill/>
        </p:spPr>
        <p:txBody>
          <a:bodyPr lIns="92075" tIns="46038" rIns="92075" bIns="46038"/>
          <a:lstStyle/>
          <a:p>
            <a:pPr eaLnBrk="1" hangingPunct="1"/>
            <a:r>
              <a:rPr lang="en-US" smtClean="0"/>
              <a:t>help satisfy info needs of users (</a:t>
            </a:r>
            <a:r>
              <a:rPr lang="en-US" b="1" smtClean="0"/>
              <a:t>societies</a:t>
            </a:r>
            <a:r>
              <a:rPr lang="en-US" smtClean="0"/>
              <a:t>)</a:t>
            </a:r>
          </a:p>
          <a:p>
            <a:pPr eaLnBrk="1" hangingPunct="1"/>
            <a:r>
              <a:rPr lang="en-US" smtClean="0"/>
              <a:t>provide info services (</a:t>
            </a:r>
            <a:r>
              <a:rPr lang="en-US" b="1" smtClean="0"/>
              <a:t>scenarios</a:t>
            </a:r>
            <a:r>
              <a:rPr lang="en-US" smtClean="0"/>
              <a:t>)</a:t>
            </a:r>
          </a:p>
          <a:p>
            <a:pPr eaLnBrk="1" hangingPunct="1"/>
            <a:r>
              <a:rPr lang="en-US" smtClean="0"/>
              <a:t>organize info in usable ways (</a:t>
            </a:r>
            <a:r>
              <a:rPr lang="en-US" b="1" smtClean="0"/>
              <a:t>structures</a:t>
            </a:r>
            <a:r>
              <a:rPr lang="en-US" smtClean="0"/>
              <a:t>)</a:t>
            </a:r>
          </a:p>
          <a:p>
            <a:pPr eaLnBrk="1" hangingPunct="1"/>
            <a:r>
              <a:rPr lang="en-US" smtClean="0"/>
              <a:t>present info in usable ways (</a:t>
            </a:r>
            <a:r>
              <a:rPr lang="en-US" b="1" smtClean="0"/>
              <a:t>spaces</a:t>
            </a:r>
            <a:r>
              <a:rPr lang="en-US" smtClean="0"/>
              <a:t>)</a:t>
            </a:r>
          </a:p>
          <a:p>
            <a:pPr eaLnBrk="1" hangingPunct="1"/>
            <a:r>
              <a:rPr lang="en-US" smtClean="0"/>
              <a:t>communicate info with users (</a:t>
            </a:r>
            <a:r>
              <a:rPr lang="en-US" b="1" smtClean="0"/>
              <a:t>streams</a:t>
            </a:r>
            <a:r>
              <a:rPr lang="en-US"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E74CD63D-E52F-4B2C-9FD1-F6B852CDCBA1}" type="slidenum">
              <a:rPr lang="en-US" smtClean="0"/>
              <a:pPr/>
              <a:t>42</a:t>
            </a:fld>
            <a:endParaRPr lang="en-US" smtClean="0"/>
          </a:p>
        </p:txBody>
      </p:sp>
      <p:sp>
        <p:nvSpPr>
          <p:cNvPr id="74755" name="Rectangle 2"/>
          <p:cNvSpPr>
            <a:spLocks noGrp="1" noChangeArrowheads="1"/>
          </p:cNvSpPr>
          <p:nvPr>
            <p:ph type="title"/>
          </p:nvPr>
        </p:nvSpPr>
        <p:spPr>
          <a:xfrm>
            <a:off x="457200" y="76200"/>
            <a:ext cx="8229600" cy="990600"/>
          </a:xfrm>
        </p:spPr>
        <p:txBody>
          <a:bodyPr/>
          <a:lstStyle/>
          <a:p>
            <a:pPr eaLnBrk="1" hangingPunct="1"/>
            <a:r>
              <a:rPr lang="en-US" smtClean="0"/>
              <a:t>Hypotheses</a:t>
            </a:r>
          </a:p>
        </p:txBody>
      </p:sp>
      <p:sp>
        <p:nvSpPr>
          <p:cNvPr id="74756" name="Rectangle 3"/>
          <p:cNvSpPr>
            <a:spLocks noGrp="1" noChangeArrowheads="1"/>
          </p:cNvSpPr>
          <p:nvPr>
            <p:ph type="body" idx="1"/>
          </p:nvPr>
        </p:nvSpPr>
        <p:spPr/>
        <p:txBody>
          <a:bodyPr/>
          <a:lstStyle/>
          <a:p>
            <a:pPr eaLnBrk="1" hangingPunct="1"/>
            <a:r>
              <a:rPr lang="en-US" sz="3600" smtClean="0"/>
              <a:t>A formal theory for DLs can be built based on 5S.</a:t>
            </a:r>
          </a:p>
          <a:p>
            <a:pPr eaLnBrk="1" hangingPunct="1">
              <a:buFontTx/>
              <a:buNone/>
            </a:pPr>
            <a:endParaRPr lang="en-US" sz="3600" smtClean="0"/>
          </a:p>
          <a:p>
            <a:pPr eaLnBrk="1" hangingPunct="1"/>
            <a:r>
              <a:rPr lang="en-US" sz="3600" smtClean="0"/>
              <a:t>The formalization can serve as a basis for modeling and building high-quality DLs.</a:t>
            </a:r>
          </a:p>
          <a:p>
            <a:pPr eaLnBrk="1" hangingPunct="1">
              <a:buFontTx/>
              <a:buNone/>
            </a:pPr>
            <a:endParaRPr lang="en-US" sz="36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2"/>
          </p:nvPr>
        </p:nvSpPr>
        <p:spPr>
          <a:noFill/>
        </p:spPr>
        <p:txBody>
          <a:bodyPr/>
          <a:lstStyle/>
          <a:p>
            <a:fld id="{A0D06E3D-54E6-4491-BEEC-FCDC76E3A984}" type="slidenum">
              <a:rPr lang="en-US" smtClean="0"/>
              <a:pPr/>
              <a:t>43</a:t>
            </a:fld>
            <a:endParaRPr lang="en-US" smtClean="0"/>
          </a:p>
        </p:txBody>
      </p:sp>
      <p:sp>
        <p:nvSpPr>
          <p:cNvPr id="76803" name="Rectangle 2"/>
          <p:cNvSpPr>
            <a:spLocks noGrp="1" noChangeArrowheads="1"/>
          </p:cNvSpPr>
          <p:nvPr>
            <p:ph type="title"/>
          </p:nvPr>
        </p:nvSpPr>
        <p:spPr>
          <a:xfrm>
            <a:off x="2716213" y="274638"/>
            <a:ext cx="2647950" cy="846137"/>
          </a:xfrm>
        </p:spPr>
        <p:txBody>
          <a:bodyPr/>
          <a:lstStyle/>
          <a:p>
            <a:pPr eaLnBrk="1" hangingPunct="1"/>
            <a:r>
              <a:rPr lang="en-US" b="1" smtClean="0">
                <a:solidFill>
                  <a:schemeClr val="tx1"/>
                </a:solidFill>
              </a:rPr>
              <a:t>5Ss</a:t>
            </a:r>
          </a:p>
        </p:txBody>
      </p:sp>
      <p:graphicFrame>
        <p:nvGraphicFramePr>
          <p:cNvPr id="552963" name="Group 3"/>
          <p:cNvGraphicFramePr>
            <a:graphicFrameLocks noGrp="1"/>
          </p:cNvGraphicFramePr>
          <p:nvPr/>
        </p:nvGraphicFramePr>
        <p:xfrm>
          <a:off x="609600" y="1752600"/>
          <a:ext cx="8382000" cy="4846003"/>
        </p:xfrm>
        <a:graphic>
          <a:graphicData uri="http://schemas.openxmlformats.org/drawingml/2006/table">
            <a:tbl>
              <a:tblPr/>
              <a:tblGrid>
                <a:gridCol w="1516063"/>
                <a:gridCol w="3132137"/>
                <a:gridCol w="3733800"/>
              </a:tblGrid>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Examples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Objectives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27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Streams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Text; video; audio; image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Describes properties of the DL content such as encoding and language for textual material or particular forms of multimedia data</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31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Structures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Collection; catalog; hypertext; document; metadata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Specifies organizational aspects of the DL content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Spaces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Measure; measurable, topological, vector, probabilistic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Defines logical and presentational views of several DL components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Scenarios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Searching, browsing, recommending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Details the behavior of DL services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38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Societies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Service managers, learners, teachers, etc.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Defines managers, responsible for running DL services; actors, that use those services; and relationships among them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5B1AE7FB-5CE0-4F3D-A114-DD8E4F97A7AC}" type="slidenum">
              <a:rPr lang="en-US" smtClean="0"/>
              <a:pPr/>
              <a:t>44</a:t>
            </a:fld>
            <a:endParaRPr lang="en-US" smtClean="0"/>
          </a:p>
        </p:txBody>
      </p:sp>
      <p:sp>
        <p:nvSpPr>
          <p:cNvPr id="3076" name="Rectangle 2"/>
          <p:cNvSpPr>
            <a:spLocks noGrp="1" noChangeArrowheads="1"/>
          </p:cNvSpPr>
          <p:nvPr>
            <p:ph type="title"/>
          </p:nvPr>
        </p:nvSpPr>
        <p:spPr>
          <a:xfrm>
            <a:off x="457200" y="152400"/>
            <a:ext cx="8839200" cy="1143000"/>
          </a:xfrm>
        </p:spPr>
        <p:txBody>
          <a:bodyPr/>
          <a:lstStyle/>
          <a:p>
            <a:pPr eaLnBrk="1" hangingPunct="1"/>
            <a:r>
              <a:rPr lang="en-US" sz="2000" b="1" smtClean="0"/>
              <a:t>5S and DL formal definitions and compositions (April 2004 TOIS)</a:t>
            </a:r>
          </a:p>
        </p:txBody>
      </p:sp>
      <p:graphicFrame>
        <p:nvGraphicFramePr>
          <p:cNvPr id="3074" name="Object 3"/>
          <p:cNvGraphicFramePr>
            <a:graphicFrameLocks noChangeAspect="1"/>
          </p:cNvGraphicFramePr>
          <p:nvPr>
            <p:ph idx="1"/>
          </p:nvPr>
        </p:nvGraphicFramePr>
        <p:xfrm>
          <a:off x="990600" y="1295400"/>
          <a:ext cx="7162800" cy="5372100"/>
        </p:xfrm>
        <a:graphic>
          <a:graphicData uri="http://schemas.openxmlformats.org/presentationml/2006/ole">
            <p:oleObj spid="_x0000_s3074" name="Slide" r:id="rId4" imgW="4572180" imgH="3428962" progId="PowerPoint.Slide.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Number Placeholder 3"/>
          <p:cNvSpPr>
            <a:spLocks noGrp="1"/>
          </p:cNvSpPr>
          <p:nvPr>
            <p:ph type="sldNum" sz="quarter" idx="12"/>
          </p:nvPr>
        </p:nvSpPr>
        <p:spPr>
          <a:noFill/>
        </p:spPr>
        <p:txBody>
          <a:bodyPr/>
          <a:lstStyle/>
          <a:p>
            <a:fld id="{FC2C8672-6785-479A-BE1C-99283CDEB97F}" type="slidenum">
              <a:rPr lang="en-US" smtClean="0"/>
              <a:pPr/>
              <a:t>45</a:t>
            </a:fld>
            <a:endParaRPr lang="en-US" smtClean="0"/>
          </a:p>
        </p:txBody>
      </p:sp>
      <p:sp>
        <p:nvSpPr>
          <p:cNvPr id="263171" name="Rectangle 2"/>
          <p:cNvSpPr>
            <a:spLocks noChangeArrowheads="1"/>
          </p:cNvSpPr>
          <p:nvPr/>
        </p:nvSpPr>
        <p:spPr bwMode="auto">
          <a:xfrm>
            <a:off x="2208213" y="4921250"/>
            <a:ext cx="765175"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172" name="Text Box 3"/>
          <p:cNvSpPr txBox="1">
            <a:spLocks noChangeArrowheads="1"/>
          </p:cNvSpPr>
          <p:nvPr/>
        </p:nvSpPr>
        <p:spPr bwMode="auto">
          <a:xfrm>
            <a:off x="1524000" y="4891088"/>
            <a:ext cx="1600200" cy="366712"/>
          </a:xfrm>
          <a:prstGeom prst="rect">
            <a:avLst/>
          </a:prstGeom>
          <a:solidFill>
            <a:srgbClr val="FFCCCC"/>
          </a:solidFill>
          <a:ln w="9525">
            <a:noFill/>
            <a:miter lim="800000"/>
            <a:headEnd/>
            <a:tailEnd/>
          </a:ln>
        </p:spPr>
        <p:txBody>
          <a:bodyPr>
            <a:spAutoFit/>
          </a:bodyPr>
          <a:lstStyle/>
          <a:p>
            <a:pPr algn="ctr">
              <a:spcBef>
                <a:spcPct val="50000"/>
              </a:spcBef>
            </a:pPr>
            <a:r>
              <a:rPr lang="en-US" b="0"/>
              <a:t>Digital Object</a:t>
            </a:r>
          </a:p>
        </p:txBody>
      </p:sp>
      <p:grpSp>
        <p:nvGrpSpPr>
          <p:cNvPr id="263173" name="Group 4"/>
          <p:cNvGrpSpPr>
            <a:grpSpLocks/>
          </p:cNvGrpSpPr>
          <p:nvPr/>
        </p:nvGrpSpPr>
        <p:grpSpPr bwMode="auto">
          <a:xfrm>
            <a:off x="3886200" y="6034088"/>
            <a:ext cx="1371600" cy="366712"/>
            <a:chOff x="576" y="576"/>
            <a:chExt cx="720" cy="231"/>
          </a:xfrm>
        </p:grpSpPr>
        <p:sp>
          <p:nvSpPr>
            <p:cNvPr id="263241" name="Rectangle 5"/>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42" name="Text Box 6"/>
            <p:cNvSpPr txBox="1">
              <a:spLocks noChangeArrowheads="1"/>
            </p:cNvSpPr>
            <p:nvPr/>
          </p:nvSpPr>
          <p:spPr bwMode="auto">
            <a:xfrm>
              <a:off x="576" y="576"/>
              <a:ext cx="720" cy="231"/>
            </a:xfrm>
            <a:prstGeom prst="rect">
              <a:avLst/>
            </a:prstGeom>
            <a:solidFill>
              <a:srgbClr val="CCFFCC"/>
            </a:solidFill>
            <a:ln w="9525">
              <a:noFill/>
              <a:miter lim="800000"/>
              <a:headEnd/>
              <a:tailEnd/>
            </a:ln>
          </p:spPr>
          <p:txBody>
            <a:bodyPr>
              <a:spAutoFit/>
            </a:bodyPr>
            <a:lstStyle/>
            <a:p>
              <a:pPr algn="ctr">
                <a:spcBef>
                  <a:spcPct val="50000"/>
                </a:spcBef>
              </a:pPr>
              <a:r>
                <a:rPr lang="en-US" b="0"/>
                <a:t>Repository</a:t>
              </a:r>
            </a:p>
          </p:txBody>
        </p:sp>
      </p:grpSp>
      <p:grpSp>
        <p:nvGrpSpPr>
          <p:cNvPr id="263174" name="Group 7"/>
          <p:cNvGrpSpPr>
            <a:grpSpLocks/>
          </p:cNvGrpSpPr>
          <p:nvPr/>
        </p:nvGrpSpPr>
        <p:grpSpPr bwMode="auto">
          <a:xfrm>
            <a:off x="1752600" y="5957888"/>
            <a:ext cx="1371600" cy="366712"/>
            <a:chOff x="576" y="576"/>
            <a:chExt cx="720" cy="231"/>
          </a:xfrm>
        </p:grpSpPr>
        <p:sp>
          <p:nvSpPr>
            <p:cNvPr id="263239" name="Rectangle 8"/>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40" name="Text Box 9"/>
            <p:cNvSpPr txBox="1">
              <a:spLocks noChangeArrowheads="1"/>
            </p:cNvSpPr>
            <p:nvPr/>
          </p:nvSpPr>
          <p:spPr bwMode="auto">
            <a:xfrm>
              <a:off x="576" y="576"/>
              <a:ext cx="720" cy="231"/>
            </a:xfrm>
            <a:prstGeom prst="rect">
              <a:avLst/>
            </a:prstGeom>
            <a:solidFill>
              <a:srgbClr val="CCFFCC"/>
            </a:solidFill>
            <a:ln w="9525">
              <a:noFill/>
              <a:miter lim="800000"/>
              <a:headEnd/>
              <a:tailEnd/>
            </a:ln>
          </p:spPr>
          <p:txBody>
            <a:bodyPr>
              <a:spAutoFit/>
            </a:bodyPr>
            <a:lstStyle/>
            <a:p>
              <a:pPr algn="ctr">
                <a:spcBef>
                  <a:spcPct val="50000"/>
                </a:spcBef>
              </a:pPr>
              <a:r>
                <a:rPr lang="en-US" b="0"/>
                <a:t>Collection</a:t>
              </a:r>
            </a:p>
          </p:txBody>
        </p:sp>
      </p:grpSp>
      <p:sp>
        <p:nvSpPr>
          <p:cNvPr id="263175" name="Text Box 10"/>
          <p:cNvSpPr txBox="1">
            <a:spLocks noChangeArrowheads="1"/>
          </p:cNvSpPr>
          <p:nvPr/>
        </p:nvSpPr>
        <p:spPr bwMode="auto">
          <a:xfrm>
            <a:off x="6324600" y="6019800"/>
            <a:ext cx="1905000" cy="366713"/>
          </a:xfrm>
          <a:prstGeom prst="rect">
            <a:avLst/>
          </a:prstGeom>
          <a:solidFill>
            <a:srgbClr val="FFCC99"/>
          </a:solidFill>
          <a:ln w="9525">
            <a:noFill/>
            <a:miter lim="800000"/>
            <a:headEnd/>
            <a:tailEnd/>
          </a:ln>
        </p:spPr>
        <p:txBody>
          <a:bodyPr>
            <a:spAutoFit/>
          </a:bodyPr>
          <a:lstStyle/>
          <a:p>
            <a:pPr algn="ctr">
              <a:spcBef>
                <a:spcPct val="50000"/>
              </a:spcBef>
            </a:pPr>
            <a:r>
              <a:rPr lang="en-US" b="0"/>
              <a:t>Minimal DL</a:t>
            </a:r>
          </a:p>
        </p:txBody>
      </p:sp>
      <p:sp>
        <p:nvSpPr>
          <p:cNvPr id="263176" name="Text Box 11"/>
          <p:cNvSpPr txBox="1">
            <a:spLocks noChangeArrowheads="1"/>
          </p:cNvSpPr>
          <p:nvPr/>
        </p:nvSpPr>
        <p:spPr bwMode="auto">
          <a:xfrm>
            <a:off x="3200400" y="4876800"/>
            <a:ext cx="2514600" cy="366713"/>
          </a:xfrm>
          <a:prstGeom prst="rect">
            <a:avLst/>
          </a:prstGeom>
          <a:solidFill>
            <a:srgbClr val="FFFFCC"/>
          </a:solidFill>
          <a:ln w="9525">
            <a:noFill/>
            <a:miter lim="800000"/>
            <a:headEnd/>
            <a:tailEnd/>
          </a:ln>
        </p:spPr>
        <p:txBody>
          <a:bodyPr>
            <a:spAutoFit/>
          </a:bodyPr>
          <a:lstStyle/>
          <a:p>
            <a:pPr algn="ctr">
              <a:spcBef>
                <a:spcPct val="50000"/>
              </a:spcBef>
            </a:pPr>
            <a:r>
              <a:rPr lang="en-US" b="0"/>
              <a:t>Metadata Catalog</a:t>
            </a:r>
          </a:p>
        </p:txBody>
      </p:sp>
      <p:sp>
        <p:nvSpPr>
          <p:cNvPr id="263177" name="Text Box 12"/>
          <p:cNvSpPr txBox="1">
            <a:spLocks noChangeArrowheads="1"/>
          </p:cNvSpPr>
          <p:nvPr/>
        </p:nvSpPr>
        <p:spPr bwMode="auto">
          <a:xfrm>
            <a:off x="3048000" y="3200400"/>
            <a:ext cx="1524000" cy="914400"/>
          </a:xfrm>
          <a:prstGeom prst="rect">
            <a:avLst/>
          </a:prstGeom>
          <a:solidFill>
            <a:srgbClr val="FFCCFF"/>
          </a:solidFill>
          <a:ln w="9525">
            <a:noFill/>
            <a:miter lim="800000"/>
            <a:headEnd/>
            <a:tailEnd/>
          </a:ln>
        </p:spPr>
        <p:txBody>
          <a:bodyPr>
            <a:spAutoFit/>
          </a:bodyPr>
          <a:lstStyle/>
          <a:p>
            <a:pPr algn="ctr">
              <a:spcBef>
                <a:spcPct val="50000"/>
              </a:spcBef>
            </a:pPr>
            <a:r>
              <a:rPr lang="en-US" b="0"/>
              <a:t>Descriptive Metadata Specification</a:t>
            </a:r>
          </a:p>
        </p:txBody>
      </p:sp>
      <p:sp>
        <p:nvSpPr>
          <p:cNvPr id="263178" name="Line 13"/>
          <p:cNvSpPr>
            <a:spLocks noChangeShapeType="1"/>
          </p:cNvSpPr>
          <p:nvPr/>
        </p:nvSpPr>
        <p:spPr bwMode="auto">
          <a:xfrm flipH="1">
            <a:off x="2419350" y="5257800"/>
            <a:ext cx="0" cy="685800"/>
          </a:xfrm>
          <a:prstGeom prst="line">
            <a:avLst/>
          </a:prstGeom>
          <a:noFill/>
          <a:ln w="9525">
            <a:solidFill>
              <a:schemeClr val="tx1"/>
            </a:solidFill>
            <a:round/>
            <a:headEnd/>
            <a:tailEnd type="triangle" w="med" len="med"/>
          </a:ln>
        </p:spPr>
        <p:txBody>
          <a:bodyPr/>
          <a:lstStyle/>
          <a:p>
            <a:endParaRPr lang="en-US"/>
          </a:p>
        </p:txBody>
      </p:sp>
      <p:sp>
        <p:nvSpPr>
          <p:cNvPr id="263179" name="Line 14"/>
          <p:cNvSpPr>
            <a:spLocks noChangeShapeType="1"/>
          </p:cNvSpPr>
          <p:nvPr/>
        </p:nvSpPr>
        <p:spPr bwMode="auto">
          <a:xfrm flipH="1">
            <a:off x="3810000" y="4267200"/>
            <a:ext cx="0" cy="609600"/>
          </a:xfrm>
          <a:prstGeom prst="line">
            <a:avLst/>
          </a:prstGeom>
          <a:noFill/>
          <a:ln w="9525">
            <a:solidFill>
              <a:schemeClr val="tx1"/>
            </a:solidFill>
            <a:round/>
            <a:headEnd/>
            <a:tailEnd type="triangle" w="med" len="med"/>
          </a:ln>
        </p:spPr>
        <p:txBody>
          <a:bodyPr/>
          <a:lstStyle/>
          <a:p>
            <a:endParaRPr lang="en-US"/>
          </a:p>
        </p:txBody>
      </p:sp>
      <p:sp>
        <p:nvSpPr>
          <p:cNvPr id="263180" name="Line 15"/>
          <p:cNvSpPr>
            <a:spLocks noChangeShapeType="1"/>
          </p:cNvSpPr>
          <p:nvPr/>
        </p:nvSpPr>
        <p:spPr bwMode="auto">
          <a:xfrm flipH="1">
            <a:off x="2419350" y="3048000"/>
            <a:ext cx="19050" cy="1828800"/>
          </a:xfrm>
          <a:prstGeom prst="line">
            <a:avLst/>
          </a:prstGeom>
          <a:noFill/>
          <a:ln w="9525">
            <a:solidFill>
              <a:schemeClr val="tx1"/>
            </a:solidFill>
            <a:round/>
            <a:headEnd/>
            <a:tailEnd type="triangle" w="med" len="med"/>
          </a:ln>
        </p:spPr>
        <p:txBody>
          <a:bodyPr/>
          <a:lstStyle/>
          <a:p>
            <a:endParaRPr lang="en-US"/>
          </a:p>
        </p:txBody>
      </p:sp>
      <p:sp>
        <p:nvSpPr>
          <p:cNvPr id="263181" name="Line 16"/>
          <p:cNvSpPr>
            <a:spLocks noChangeShapeType="1"/>
          </p:cNvSpPr>
          <p:nvPr/>
        </p:nvSpPr>
        <p:spPr bwMode="auto">
          <a:xfrm>
            <a:off x="3048000" y="6248400"/>
            <a:ext cx="762000" cy="0"/>
          </a:xfrm>
          <a:prstGeom prst="line">
            <a:avLst/>
          </a:prstGeom>
          <a:noFill/>
          <a:ln w="9525">
            <a:solidFill>
              <a:schemeClr val="tx1"/>
            </a:solidFill>
            <a:round/>
            <a:headEnd/>
            <a:tailEnd type="triangle" w="med" len="med"/>
          </a:ln>
        </p:spPr>
        <p:txBody>
          <a:bodyPr/>
          <a:lstStyle/>
          <a:p>
            <a:endParaRPr lang="en-US"/>
          </a:p>
        </p:txBody>
      </p:sp>
      <p:sp>
        <p:nvSpPr>
          <p:cNvPr id="263182" name="Line 17"/>
          <p:cNvSpPr>
            <a:spLocks noChangeShapeType="1"/>
          </p:cNvSpPr>
          <p:nvPr/>
        </p:nvSpPr>
        <p:spPr bwMode="auto">
          <a:xfrm>
            <a:off x="1600200" y="2667000"/>
            <a:ext cx="0" cy="2209800"/>
          </a:xfrm>
          <a:prstGeom prst="line">
            <a:avLst/>
          </a:prstGeom>
          <a:noFill/>
          <a:ln w="9525">
            <a:solidFill>
              <a:schemeClr val="tx1"/>
            </a:solidFill>
            <a:round/>
            <a:headEnd/>
            <a:tailEnd type="triangle" w="med" len="med"/>
          </a:ln>
        </p:spPr>
        <p:txBody>
          <a:bodyPr/>
          <a:lstStyle/>
          <a:p>
            <a:endParaRPr lang="en-US"/>
          </a:p>
        </p:txBody>
      </p:sp>
      <p:sp>
        <p:nvSpPr>
          <p:cNvPr id="263183" name="Rectangle 18"/>
          <p:cNvSpPr>
            <a:spLocks noChangeArrowheads="1"/>
          </p:cNvSpPr>
          <p:nvPr/>
        </p:nvSpPr>
        <p:spPr bwMode="auto">
          <a:xfrm>
            <a:off x="-76200" y="381000"/>
            <a:ext cx="7315200" cy="609600"/>
          </a:xfrm>
          <a:prstGeom prst="rect">
            <a:avLst/>
          </a:prstGeom>
          <a:noFill/>
          <a:ln w="9525">
            <a:noFill/>
            <a:miter lim="800000"/>
            <a:headEnd/>
            <a:tailEnd/>
          </a:ln>
        </p:spPr>
        <p:txBody>
          <a:bodyPr anchor="ctr"/>
          <a:lstStyle/>
          <a:p>
            <a:pPr algn="ctr"/>
            <a:r>
              <a:rPr lang="en-US" sz="3200" b="0">
                <a:solidFill>
                  <a:schemeClr val="tx2"/>
                </a:solidFill>
              </a:rPr>
              <a:t>A Minimal DL in the 5S Framework</a:t>
            </a:r>
          </a:p>
        </p:txBody>
      </p:sp>
      <p:sp>
        <p:nvSpPr>
          <p:cNvPr id="263184" name="Line 19"/>
          <p:cNvSpPr>
            <a:spLocks noChangeShapeType="1"/>
          </p:cNvSpPr>
          <p:nvPr/>
        </p:nvSpPr>
        <p:spPr bwMode="auto">
          <a:xfrm flipH="1">
            <a:off x="1752600" y="1600200"/>
            <a:ext cx="1371600" cy="457200"/>
          </a:xfrm>
          <a:prstGeom prst="line">
            <a:avLst/>
          </a:prstGeom>
          <a:noFill/>
          <a:ln w="9525">
            <a:solidFill>
              <a:schemeClr val="tx1"/>
            </a:solidFill>
            <a:miter lim="800000"/>
            <a:headEnd/>
            <a:tailEnd type="triangle" w="med" len="med"/>
          </a:ln>
        </p:spPr>
        <p:txBody>
          <a:bodyPr wrap="none"/>
          <a:lstStyle/>
          <a:p>
            <a:endParaRPr lang="en-US"/>
          </a:p>
        </p:txBody>
      </p:sp>
      <p:sp>
        <p:nvSpPr>
          <p:cNvPr id="263185" name="Text Box 20"/>
          <p:cNvSpPr txBox="1">
            <a:spLocks noChangeArrowheads="1"/>
          </p:cNvSpPr>
          <p:nvPr/>
        </p:nvSpPr>
        <p:spPr bwMode="auto">
          <a:xfrm>
            <a:off x="2286000" y="2109788"/>
            <a:ext cx="1524000" cy="915987"/>
          </a:xfrm>
          <a:prstGeom prst="rect">
            <a:avLst/>
          </a:prstGeom>
          <a:solidFill>
            <a:srgbClr val="FFCCFF"/>
          </a:solidFill>
          <a:ln w="9525">
            <a:noFill/>
            <a:miter lim="800000"/>
            <a:headEnd/>
            <a:tailEnd/>
          </a:ln>
        </p:spPr>
        <p:txBody>
          <a:bodyPr>
            <a:spAutoFit/>
          </a:bodyPr>
          <a:lstStyle/>
          <a:p>
            <a:pPr algn="ctr">
              <a:spcBef>
                <a:spcPct val="50000"/>
              </a:spcBef>
            </a:pPr>
            <a:r>
              <a:rPr lang="en-US" b="0"/>
              <a:t>Structural Metadata Specification</a:t>
            </a:r>
          </a:p>
        </p:txBody>
      </p:sp>
      <p:sp>
        <p:nvSpPr>
          <p:cNvPr id="263186" name="Line 21"/>
          <p:cNvSpPr>
            <a:spLocks noChangeShapeType="1"/>
          </p:cNvSpPr>
          <p:nvPr/>
        </p:nvSpPr>
        <p:spPr bwMode="auto">
          <a:xfrm>
            <a:off x="3200400" y="1600200"/>
            <a:ext cx="0" cy="457200"/>
          </a:xfrm>
          <a:prstGeom prst="line">
            <a:avLst/>
          </a:prstGeom>
          <a:noFill/>
          <a:ln w="9525">
            <a:solidFill>
              <a:schemeClr val="tx1"/>
            </a:solidFill>
            <a:miter lim="800000"/>
            <a:headEnd/>
            <a:tailEnd type="triangle" w="med" len="med"/>
          </a:ln>
        </p:spPr>
        <p:txBody>
          <a:bodyPr wrap="none"/>
          <a:lstStyle/>
          <a:p>
            <a:endParaRPr lang="en-US"/>
          </a:p>
        </p:txBody>
      </p:sp>
      <p:sp>
        <p:nvSpPr>
          <p:cNvPr id="263187" name="Line 22"/>
          <p:cNvSpPr>
            <a:spLocks noChangeShapeType="1"/>
          </p:cNvSpPr>
          <p:nvPr/>
        </p:nvSpPr>
        <p:spPr bwMode="auto">
          <a:xfrm>
            <a:off x="3733800" y="1600200"/>
            <a:ext cx="152400" cy="1600200"/>
          </a:xfrm>
          <a:prstGeom prst="line">
            <a:avLst/>
          </a:prstGeom>
          <a:noFill/>
          <a:ln w="9525">
            <a:solidFill>
              <a:schemeClr val="tx1"/>
            </a:solidFill>
            <a:miter lim="800000"/>
            <a:headEnd/>
            <a:tailEnd type="triangle" w="med" len="med"/>
          </a:ln>
        </p:spPr>
        <p:txBody>
          <a:bodyPr wrap="none"/>
          <a:lstStyle/>
          <a:p>
            <a:endParaRPr lang="en-US"/>
          </a:p>
        </p:txBody>
      </p:sp>
      <p:cxnSp>
        <p:nvCxnSpPr>
          <p:cNvPr id="263188" name="AutoShape 23"/>
          <p:cNvCxnSpPr>
            <a:cxnSpLocks noChangeShapeType="1"/>
            <a:stCxn id="263238" idx="1"/>
          </p:cNvCxnSpPr>
          <p:nvPr/>
        </p:nvCxnSpPr>
        <p:spPr bwMode="auto">
          <a:xfrm rot="10800000" flipH="1" flipV="1">
            <a:off x="914400" y="1403350"/>
            <a:ext cx="609600" cy="3625850"/>
          </a:xfrm>
          <a:prstGeom prst="curvedConnector4">
            <a:avLst>
              <a:gd name="adj1" fmla="val -20056"/>
              <a:gd name="adj2" fmla="val 100171"/>
            </a:avLst>
          </a:prstGeom>
          <a:noFill/>
          <a:ln w="9525">
            <a:solidFill>
              <a:schemeClr val="tx1"/>
            </a:solidFill>
            <a:miter lim="800000"/>
            <a:headEnd/>
            <a:tailEnd type="triangle" w="med" len="med"/>
          </a:ln>
        </p:spPr>
      </p:cxnSp>
      <p:sp>
        <p:nvSpPr>
          <p:cNvPr id="263189" name="Line 24"/>
          <p:cNvSpPr>
            <a:spLocks noChangeShapeType="1"/>
          </p:cNvSpPr>
          <p:nvPr/>
        </p:nvSpPr>
        <p:spPr bwMode="auto">
          <a:xfrm>
            <a:off x="1524000" y="1600200"/>
            <a:ext cx="0" cy="457200"/>
          </a:xfrm>
          <a:prstGeom prst="line">
            <a:avLst/>
          </a:prstGeom>
          <a:noFill/>
          <a:ln w="9525">
            <a:solidFill>
              <a:schemeClr val="tx1"/>
            </a:solidFill>
            <a:miter lim="800000"/>
            <a:headEnd/>
            <a:tailEnd type="triangle" w="med" len="med"/>
          </a:ln>
        </p:spPr>
        <p:txBody>
          <a:bodyPr wrap="none"/>
          <a:lstStyle/>
          <a:p>
            <a:endParaRPr lang="en-US"/>
          </a:p>
        </p:txBody>
      </p:sp>
      <p:sp>
        <p:nvSpPr>
          <p:cNvPr id="263190" name="Line 25"/>
          <p:cNvSpPr>
            <a:spLocks noChangeShapeType="1"/>
          </p:cNvSpPr>
          <p:nvPr/>
        </p:nvSpPr>
        <p:spPr bwMode="auto">
          <a:xfrm>
            <a:off x="3810000" y="1600200"/>
            <a:ext cx="990600" cy="2819400"/>
          </a:xfrm>
          <a:prstGeom prst="line">
            <a:avLst/>
          </a:prstGeom>
          <a:noFill/>
          <a:ln w="9525">
            <a:solidFill>
              <a:schemeClr val="tx1"/>
            </a:solidFill>
            <a:miter lim="800000"/>
            <a:headEnd/>
            <a:tailEnd type="triangle" w="med" len="med"/>
          </a:ln>
        </p:spPr>
        <p:txBody>
          <a:bodyPr wrap="none"/>
          <a:lstStyle/>
          <a:p>
            <a:endParaRPr lang="en-US"/>
          </a:p>
        </p:txBody>
      </p:sp>
      <p:grpSp>
        <p:nvGrpSpPr>
          <p:cNvPr id="263191" name="Group 26"/>
          <p:cNvGrpSpPr>
            <a:grpSpLocks/>
          </p:cNvGrpSpPr>
          <p:nvPr/>
        </p:nvGrpSpPr>
        <p:grpSpPr bwMode="auto">
          <a:xfrm>
            <a:off x="914400" y="1219200"/>
            <a:ext cx="1219200" cy="366713"/>
            <a:chOff x="576" y="576"/>
            <a:chExt cx="720" cy="231"/>
          </a:xfrm>
        </p:grpSpPr>
        <p:sp>
          <p:nvSpPr>
            <p:cNvPr id="263237" name="Rectangle 27"/>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38" name="Text Box 28"/>
            <p:cNvSpPr txBox="1">
              <a:spLocks noChangeArrowheads="1"/>
            </p:cNvSpPr>
            <p:nvPr/>
          </p:nvSpPr>
          <p:spPr bwMode="auto">
            <a:xfrm>
              <a:off x="576" y="576"/>
              <a:ext cx="720" cy="231"/>
            </a:xfrm>
            <a:prstGeom prst="rect">
              <a:avLst/>
            </a:prstGeom>
            <a:solidFill>
              <a:srgbClr val="CCFFFF"/>
            </a:solidFill>
            <a:ln w="9525">
              <a:noFill/>
              <a:miter lim="800000"/>
              <a:headEnd/>
              <a:tailEnd/>
            </a:ln>
          </p:spPr>
          <p:txBody>
            <a:bodyPr>
              <a:spAutoFit/>
            </a:bodyPr>
            <a:lstStyle/>
            <a:p>
              <a:pPr algn="ctr">
                <a:spcBef>
                  <a:spcPct val="50000"/>
                </a:spcBef>
              </a:pPr>
              <a:r>
                <a:rPr lang="en-US" b="0"/>
                <a:t>Streams</a:t>
              </a:r>
            </a:p>
          </p:txBody>
        </p:sp>
      </p:grpSp>
      <p:grpSp>
        <p:nvGrpSpPr>
          <p:cNvPr id="263192" name="Group 29"/>
          <p:cNvGrpSpPr>
            <a:grpSpLocks/>
          </p:cNvGrpSpPr>
          <p:nvPr/>
        </p:nvGrpSpPr>
        <p:grpSpPr bwMode="auto">
          <a:xfrm>
            <a:off x="2362200" y="1219200"/>
            <a:ext cx="1524000" cy="366713"/>
            <a:chOff x="576" y="576"/>
            <a:chExt cx="720" cy="231"/>
          </a:xfrm>
        </p:grpSpPr>
        <p:sp>
          <p:nvSpPr>
            <p:cNvPr id="263235" name="Rectangle 30"/>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36" name="Text Box 31"/>
            <p:cNvSpPr txBox="1">
              <a:spLocks noChangeArrowheads="1"/>
            </p:cNvSpPr>
            <p:nvPr/>
          </p:nvSpPr>
          <p:spPr bwMode="auto">
            <a:xfrm>
              <a:off x="576" y="576"/>
              <a:ext cx="720" cy="231"/>
            </a:xfrm>
            <a:prstGeom prst="rect">
              <a:avLst/>
            </a:prstGeom>
            <a:solidFill>
              <a:srgbClr val="CCFFFF"/>
            </a:solidFill>
            <a:ln w="9525">
              <a:noFill/>
              <a:miter lim="800000"/>
              <a:headEnd/>
              <a:tailEnd/>
            </a:ln>
          </p:spPr>
          <p:txBody>
            <a:bodyPr>
              <a:spAutoFit/>
            </a:bodyPr>
            <a:lstStyle/>
            <a:p>
              <a:pPr algn="ctr">
                <a:spcBef>
                  <a:spcPct val="50000"/>
                </a:spcBef>
              </a:pPr>
              <a:r>
                <a:rPr lang="en-US" b="0"/>
                <a:t>Structures</a:t>
              </a:r>
            </a:p>
          </p:txBody>
        </p:sp>
      </p:grpSp>
      <p:grpSp>
        <p:nvGrpSpPr>
          <p:cNvPr id="263193" name="Group 32"/>
          <p:cNvGrpSpPr>
            <a:grpSpLocks/>
          </p:cNvGrpSpPr>
          <p:nvPr/>
        </p:nvGrpSpPr>
        <p:grpSpPr bwMode="auto">
          <a:xfrm>
            <a:off x="4076700" y="1219200"/>
            <a:ext cx="1143000" cy="366713"/>
            <a:chOff x="576" y="576"/>
            <a:chExt cx="720" cy="231"/>
          </a:xfrm>
        </p:grpSpPr>
        <p:sp>
          <p:nvSpPr>
            <p:cNvPr id="263233" name="Rectangle 33"/>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34" name="Text Box 34"/>
            <p:cNvSpPr txBox="1">
              <a:spLocks noChangeArrowheads="1"/>
            </p:cNvSpPr>
            <p:nvPr/>
          </p:nvSpPr>
          <p:spPr bwMode="auto">
            <a:xfrm>
              <a:off x="576" y="576"/>
              <a:ext cx="720" cy="231"/>
            </a:xfrm>
            <a:prstGeom prst="rect">
              <a:avLst/>
            </a:prstGeom>
            <a:solidFill>
              <a:srgbClr val="CCFFFF"/>
            </a:solidFill>
            <a:ln w="9525">
              <a:noFill/>
              <a:miter lim="800000"/>
              <a:headEnd/>
              <a:tailEnd/>
            </a:ln>
          </p:spPr>
          <p:txBody>
            <a:bodyPr>
              <a:spAutoFit/>
            </a:bodyPr>
            <a:lstStyle/>
            <a:p>
              <a:pPr algn="ctr">
                <a:spcBef>
                  <a:spcPct val="50000"/>
                </a:spcBef>
              </a:pPr>
              <a:r>
                <a:rPr lang="en-US" b="0"/>
                <a:t>Spaces</a:t>
              </a:r>
            </a:p>
          </p:txBody>
        </p:sp>
      </p:grpSp>
      <p:grpSp>
        <p:nvGrpSpPr>
          <p:cNvPr id="263194" name="Group 35"/>
          <p:cNvGrpSpPr>
            <a:grpSpLocks/>
          </p:cNvGrpSpPr>
          <p:nvPr/>
        </p:nvGrpSpPr>
        <p:grpSpPr bwMode="auto">
          <a:xfrm>
            <a:off x="5467350" y="1219200"/>
            <a:ext cx="1447800" cy="366713"/>
            <a:chOff x="576" y="576"/>
            <a:chExt cx="720" cy="231"/>
          </a:xfrm>
        </p:grpSpPr>
        <p:sp>
          <p:nvSpPr>
            <p:cNvPr id="263231" name="Rectangle 36"/>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32" name="Text Box 37"/>
            <p:cNvSpPr txBox="1">
              <a:spLocks noChangeArrowheads="1"/>
            </p:cNvSpPr>
            <p:nvPr/>
          </p:nvSpPr>
          <p:spPr bwMode="auto">
            <a:xfrm>
              <a:off x="576" y="576"/>
              <a:ext cx="720" cy="231"/>
            </a:xfrm>
            <a:prstGeom prst="rect">
              <a:avLst/>
            </a:prstGeom>
            <a:solidFill>
              <a:srgbClr val="CCFFFF"/>
            </a:solidFill>
            <a:ln w="9525">
              <a:noFill/>
              <a:miter lim="800000"/>
              <a:headEnd/>
              <a:tailEnd/>
            </a:ln>
          </p:spPr>
          <p:txBody>
            <a:bodyPr>
              <a:spAutoFit/>
            </a:bodyPr>
            <a:lstStyle/>
            <a:p>
              <a:pPr algn="ctr">
                <a:spcBef>
                  <a:spcPct val="50000"/>
                </a:spcBef>
              </a:pPr>
              <a:r>
                <a:rPr lang="en-US" b="0"/>
                <a:t>Scenarios</a:t>
              </a:r>
            </a:p>
          </p:txBody>
        </p:sp>
      </p:grpSp>
      <p:grpSp>
        <p:nvGrpSpPr>
          <p:cNvPr id="263195" name="Group 38"/>
          <p:cNvGrpSpPr>
            <a:grpSpLocks/>
          </p:cNvGrpSpPr>
          <p:nvPr/>
        </p:nvGrpSpPr>
        <p:grpSpPr bwMode="auto">
          <a:xfrm>
            <a:off x="7162800" y="1219200"/>
            <a:ext cx="1371600" cy="366713"/>
            <a:chOff x="576" y="576"/>
            <a:chExt cx="720" cy="231"/>
          </a:xfrm>
        </p:grpSpPr>
        <p:sp>
          <p:nvSpPr>
            <p:cNvPr id="263229" name="Rectangle 39"/>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30" name="Text Box 40"/>
            <p:cNvSpPr txBox="1">
              <a:spLocks noChangeArrowheads="1"/>
            </p:cNvSpPr>
            <p:nvPr/>
          </p:nvSpPr>
          <p:spPr bwMode="auto">
            <a:xfrm>
              <a:off x="576" y="576"/>
              <a:ext cx="720" cy="231"/>
            </a:xfrm>
            <a:prstGeom prst="rect">
              <a:avLst/>
            </a:prstGeom>
            <a:solidFill>
              <a:srgbClr val="CCFFFF"/>
            </a:solidFill>
            <a:ln w="9525">
              <a:noFill/>
              <a:miter lim="800000"/>
              <a:headEnd/>
              <a:tailEnd/>
            </a:ln>
          </p:spPr>
          <p:txBody>
            <a:bodyPr>
              <a:spAutoFit/>
            </a:bodyPr>
            <a:lstStyle/>
            <a:p>
              <a:pPr algn="ctr">
                <a:spcBef>
                  <a:spcPct val="50000"/>
                </a:spcBef>
              </a:pPr>
              <a:r>
                <a:rPr lang="en-US" b="0"/>
                <a:t>Societies</a:t>
              </a:r>
            </a:p>
          </p:txBody>
        </p:sp>
      </p:grpSp>
      <p:grpSp>
        <p:nvGrpSpPr>
          <p:cNvPr id="263196" name="Group 41"/>
          <p:cNvGrpSpPr>
            <a:grpSpLocks/>
          </p:cNvGrpSpPr>
          <p:nvPr/>
        </p:nvGrpSpPr>
        <p:grpSpPr bwMode="auto">
          <a:xfrm>
            <a:off x="4648200" y="3581400"/>
            <a:ext cx="1219200" cy="366713"/>
            <a:chOff x="576" y="576"/>
            <a:chExt cx="720" cy="231"/>
          </a:xfrm>
        </p:grpSpPr>
        <p:sp>
          <p:nvSpPr>
            <p:cNvPr id="263227" name="Rectangle 42"/>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28" name="Text Box 43"/>
            <p:cNvSpPr txBox="1">
              <a:spLocks noChangeArrowheads="1"/>
            </p:cNvSpPr>
            <p:nvPr/>
          </p:nvSpPr>
          <p:spPr bwMode="auto">
            <a:xfrm>
              <a:off x="576" y="576"/>
              <a:ext cx="720" cy="231"/>
            </a:xfrm>
            <a:prstGeom prst="rect">
              <a:avLst/>
            </a:prstGeom>
            <a:noFill/>
            <a:ln w="9525">
              <a:noFill/>
              <a:miter lim="800000"/>
              <a:headEnd/>
              <a:tailEnd/>
            </a:ln>
          </p:spPr>
          <p:txBody>
            <a:bodyPr>
              <a:spAutoFit/>
            </a:bodyPr>
            <a:lstStyle/>
            <a:p>
              <a:pPr algn="ctr">
                <a:spcBef>
                  <a:spcPct val="50000"/>
                </a:spcBef>
              </a:pPr>
              <a:r>
                <a:rPr lang="en-US" b="0"/>
                <a:t>indexing</a:t>
              </a:r>
            </a:p>
          </p:txBody>
        </p:sp>
      </p:grpSp>
      <p:grpSp>
        <p:nvGrpSpPr>
          <p:cNvPr id="263197" name="Group 44"/>
          <p:cNvGrpSpPr>
            <a:grpSpLocks/>
          </p:cNvGrpSpPr>
          <p:nvPr/>
        </p:nvGrpSpPr>
        <p:grpSpPr bwMode="auto">
          <a:xfrm>
            <a:off x="5419725" y="3919538"/>
            <a:ext cx="1371600" cy="366712"/>
            <a:chOff x="576" y="576"/>
            <a:chExt cx="720" cy="231"/>
          </a:xfrm>
        </p:grpSpPr>
        <p:sp>
          <p:nvSpPr>
            <p:cNvPr id="263225" name="Rectangle 45"/>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26" name="Text Box 46"/>
            <p:cNvSpPr txBox="1">
              <a:spLocks noChangeArrowheads="1"/>
            </p:cNvSpPr>
            <p:nvPr/>
          </p:nvSpPr>
          <p:spPr bwMode="auto">
            <a:xfrm>
              <a:off x="576" y="576"/>
              <a:ext cx="720" cy="231"/>
            </a:xfrm>
            <a:prstGeom prst="rect">
              <a:avLst/>
            </a:prstGeom>
            <a:noFill/>
            <a:ln w="9525">
              <a:noFill/>
              <a:miter lim="800000"/>
              <a:headEnd/>
              <a:tailEnd/>
            </a:ln>
          </p:spPr>
          <p:txBody>
            <a:bodyPr>
              <a:spAutoFit/>
            </a:bodyPr>
            <a:lstStyle/>
            <a:p>
              <a:pPr algn="ctr">
                <a:spcBef>
                  <a:spcPct val="50000"/>
                </a:spcBef>
              </a:pPr>
              <a:r>
                <a:rPr lang="en-US" b="0"/>
                <a:t>browsing</a:t>
              </a:r>
            </a:p>
          </p:txBody>
        </p:sp>
      </p:grpSp>
      <p:grpSp>
        <p:nvGrpSpPr>
          <p:cNvPr id="263198" name="Group 47"/>
          <p:cNvGrpSpPr>
            <a:grpSpLocks/>
          </p:cNvGrpSpPr>
          <p:nvPr/>
        </p:nvGrpSpPr>
        <p:grpSpPr bwMode="auto">
          <a:xfrm>
            <a:off x="6477000" y="3900488"/>
            <a:ext cx="1447800" cy="366712"/>
            <a:chOff x="576" y="576"/>
            <a:chExt cx="720" cy="231"/>
          </a:xfrm>
        </p:grpSpPr>
        <p:sp>
          <p:nvSpPr>
            <p:cNvPr id="263223" name="Rectangle 48"/>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24" name="Text Box 49"/>
            <p:cNvSpPr txBox="1">
              <a:spLocks noChangeArrowheads="1"/>
            </p:cNvSpPr>
            <p:nvPr/>
          </p:nvSpPr>
          <p:spPr bwMode="auto">
            <a:xfrm>
              <a:off x="576" y="576"/>
              <a:ext cx="720" cy="231"/>
            </a:xfrm>
            <a:prstGeom prst="rect">
              <a:avLst/>
            </a:prstGeom>
            <a:noFill/>
            <a:ln w="9525">
              <a:noFill/>
              <a:miter lim="800000"/>
              <a:headEnd/>
              <a:tailEnd/>
            </a:ln>
          </p:spPr>
          <p:txBody>
            <a:bodyPr>
              <a:spAutoFit/>
            </a:bodyPr>
            <a:lstStyle/>
            <a:p>
              <a:pPr algn="ctr">
                <a:spcBef>
                  <a:spcPct val="50000"/>
                </a:spcBef>
              </a:pPr>
              <a:r>
                <a:rPr lang="en-US" b="0"/>
                <a:t>searching</a:t>
              </a:r>
            </a:p>
          </p:txBody>
        </p:sp>
      </p:grpSp>
      <p:grpSp>
        <p:nvGrpSpPr>
          <p:cNvPr id="263199" name="Group 50"/>
          <p:cNvGrpSpPr>
            <a:grpSpLocks/>
          </p:cNvGrpSpPr>
          <p:nvPr/>
        </p:nvGrpSpPr>
        <p:grpSpPr bwMode="auto">
          <a:xfrm>
            <a:off x="6705600" y="2438400"/>
            <a:ext cx="1295400" cy="366713"/>
            <a:chOff x="576" y="576"/>
            <a:chExt cx="720" cy="231"/>
          </a:xfrm>
        </p:grpSpPr>
        <p:sp>
          <p:nvSpPr>
            <p:cNvPr id="263221" name="Rectangle 51"/>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22" name="Text Box 52"/>
            <p:cNvSpPr txBox="1">
              <a:spLocks noChangeArrowheads="1"/>
            </p:cNvSpPr>
            <p:nvPr/>
          </p:nvSpPr>
          <p:spPr bwMode="auto">
            <a:xfrm>
              <a:off x="576" y="576"/>
              <a:ext cx="720" cy="231"/>
            </a:xfrm>
            <a:prstGeom prst="rect">
              <a:avLst/>
            </a:prstGeom>
            <a:noFill/>
            <a:ln w="9525">
              <a:noFill/>
              <a:miter lim="800000"/>
              <a:headEnd/>
              <a:tailEnd/>
            </a:ln>
          </p:spPr>
          <p:txBody>
            <a:bodyPr>
              <a:spAutoFit/>
            </a:bodyPr>
            <a:lstStyle/>
            <a:p>
              <a:pPr algn="ctr">
                <a:spcBef>
                  <a:spcPct val="50000"/>
                </a:spcBef>
              </a:pPr>
              <a:r>
                <a:rPr lang="en-US" b="0"/>
                <a:t>services</a:t>
              </a:r>
            </a:p>
          </p:txBody>
        </p:sp>
      </p:grpSp>
      <p:sp>
        <p:nvSpPr>
          <p:cNvPr id="263200" name="Line 53"/>
          <p:cNvSpPr>
            <a:spLocks noChangeShapeType="1"/>
          </p:cNvSpPr>
          <p:nvPr/>
        </p:nvSpPr>
        <p:spPr bwMode="auto">
          <a:xfrm flipH="1">
            <a:off x="5410200" y="2819400"/>
            <a:ext cx="1371600" cy="762000"/>
          </a:xfrm>
          <a:prstGeom prst="line">
            <a:avLst/>
          </a:prstGeom>
          <a:noFill/>
          <a:ln w="9525">
            <a:solidFill>
              <a:schemeClr val="tx1"/>
            </a:solidFill>
            <a:round/>
            <a:headEnd/>
            <a:tailEnd type="triangle" w="med" len="med"/>
          </a:ln>
        </p:spPr>
        <p:txBody>
          <a:bodyPr/>
          <a:lstStyle/>
          <a:p>
            <a:endParaRPr lang="en-US"/>
          </a:p>
        </p:txBody>
      </p:sp>
      <p:sp>
        <p:nvSpPr>
          <p:cNvPr id="263201" name="Line 54"/>
          <p:cNvSpPr>
            <a:spLocks noChangeShapeType="1"/>
          </p:cNvSpPr>
          <p:nvPr/>
        </p:nvSpPr>
        <p:spPr bwMode="auto">
          <a:xfrm flipH="1">
            <a:off x="6400800" y="2895600"/>
            <a:ext cx="609600" cy="990600"/>
          </a:xfrm>
          <a:prstGeom prst="line">
            <a:avLst/>
          </a:prstGeom>
          <a:noFill/>
          <a:ln w="9525">
            <a:solidFill>
              <a:schemeClr val="tx1"/>
            </a:solidFill>
            <a:round/>
            <a:headEnd/>
            <a:tailEnd type="triangle" w="med" len="med"/>
          </a:ln>
        </p:spPr>
        <p:txBody>
          <a:bodyPr/>
          <a:lstStyle/>
          <a:p>
            <a:endParaRPr lang="en-US"/>
          </a:p>
        </p:txBody>
      </p:sp>
      <p:sp>
        <p:nvSpPr>
          <p:cNvPr id="263202" name="Line 55"/>
          <p:cNvSpPr>
            <a:spLocks noChangeShapeType="1"/>
          </p:cNvSpPr>
          <p:nvPr/>
        </p:nvSpPr>
        <p:spPr bwMode="auto">
          <a:xfrm>
            <a:off x="7162800" y="2895600"/>
            <a:ext cx="0" cy="990600"/>
          </a:xfrm>
          <a:prstGeom prst="line">
            <a:avLst/>
          </a:prstGeom>
          <a:noFill/>
          <a:ln w="9525">
            <a:solidFill>
              <a:schemeClr val="tx1"/>
            </a:solidFill>
            <a:round/>
            <a:headEnd/>
            <a:tailEnd type="triangle" w="med" len="med"/>
          </a:ln>
        </p:spPr>
        <p:txBody>
          <a:bodyPr/>
          <a:lstStyle/>
          <a:p>
            <a:endParaRPr lang="en-US"/>
          </a:p>
        </p:txBody>
      </p:sp>
      <p:sp>
        <p:nvSpPr>
          <p:cNvPr id="263203" name="Line 56"/>
          <p:cNvSpPr>
            <a:spLocks noChangeShapeType="1"/>
          </p:cNvSpPr>
          <p:nvPr/>
        </p:nvSpPr>
        <p:spPr bwMode="auto">
          <a:xfrm>
            <a:off x="4953000" y="1600200"/>
            <a:ext cx="0" cy="1981200"/>
          </a:xfrm>
          <a:prstGeom prst="line">
            <a:avLst/>
          </a:prstGeom>
          <a:noFill/>
          <a:ln w="9525">
            <a:solidFill>
              <a:schemeClr val="tx1"/>
            </a:solidFill>
            <a:round/>
            <a:headEnd/>
            <a:tailEnd type="triangle" w="med" len="med"/>
          </a:ln>
        </p:spPr>
        <p:txBody>
          <a:bodyPr/>
          <a:lstStyle/>
          <a:p>
            <a:endParaRPr lang="en-US"/>
          </a:p>
        </p:txBody>
      </p:sp>
      <p:sp>
        <p:nvSpPr>
          <p:cNvPr id="263204" name="Line 57"/>
          <p:cNvSpPr>
            <a:spLocks noChangeShapeType="1"/>
          </p:cNvSpPr>
          <p:nvPr/>
        </p:nvSpPr>
        <p:spPr bwMode="auto">
          <a:xfrm>
            <a:off x="5029200" y="1600200"/>
            <a:ext cx="990600" cy="2286000"/>
          </a:xfrm>
          <a:prstGeom prst="line">
            <a:avLst/>
          </a:prstGeom>
          <a:noFill/>
          <a:ln w="9525">
            <a:solidFill>
              <a:schemeClr val="tx1"/>
            </a:solidFill>
            <a:round/>
            <a:headEnd/>
            <a:tailEnd type="triangle" w="med" len="med"/>
          </a:ln>
        </p:spPr>
        <p:txBody>
          <a:bodyPr/>
          <a:lstStyle/>
          <a:p>
            <a:endParaRPr lang="en-US"/>
          </a:p>
        </p:txBody>
      </p:sp>
      <p:sp>
        <p:nvSpPr>
          <p:cNvPr id="263205" name="Line 58"/>
          <p:cNvSpPr>
            <a:spLocks noChangeShapeType="1"/>
          </p:cNvSpPr>
          <p:nvPr/>
        </p:nvSpPr>
        <p:spPr bwMode="auto">
          <a:xfrm>
            <a:off x="5181600" y="1600200"/>
            <a:ext cx="1828800" cy="2286000"/>
          </a:xfrm>
          <a:prstGeom prst="line">
            <a:avLst/>
          </a:prstGeom>
          <a:noFill/>
          <a:ln w="9525">
            <a:solidFill>
              <a:schemeClr val="tx1"/>
            </a:solidFill>
            <a:round/>
            <a:headEnd/>
            <a:tailEnd type="triangle" w="med" len="med"/>
          </a:ln>
        </p:spPr>
        <p:txBody>
          <a:bodyPr/>
          <a:lstStyle/>
          <a:p>
            <a:endParaRPr lang="en-US"/>
          </a:p>
        </p:txBody>
      </p:sp>
      <p:grpSp>
        <p:nvGrpSpPr>
          <p:cNvPr id="263206" name="Group 59"/>
          <p:cNvGrpSpPr>
            <a:grpSpLocks/>
          </p:cNvGrpSpPr>
          <p:nvPr/>
        </p:nvGrpSpPr>
        <p:grpSpPr bwMode="auto">
          <a:xfrm>
            <a:off x="4038600" y="4357688"/>
            <a:ext cx="1371600" cy="366712"/>
            <a:chOff x="576" y="576"/>
            <a:chExt cx="720" cy="231"/>
          </a:xfrm>
        </p:grpSpPr>
        <p:sp>
          <p:nvSpPr>
            <p:cNvPr id="263219" name="Rectangle 60"/>
            <p:cNvSpPr>
              <a:spLocks noChangeArrowheads="1"/>
            </p:cNvSpPr>
            <p:nvPr/>
          </p:nvSpPr>
          <p:spPr bwMode="auto">
            <a:xfrm>
              <a:off x="678" y="595"/>
              <a:ext cx="516"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3220" name="Text Box 61"/>
            <p:cNvSpPr txBox="1">
              <a:spLocks noChangeArrowheads="1"/>
            </p:cNvSpPr>
            <p:nvPr/>
          </p:nvSpPr>
          <p:spPr bwMode="auto">
            <a:xfrm>
              <a:off x="576" y="576"/>
              <a:ext cx="720" cy="231"/>
            </a:xfrm>
            <a:prstGeom prst="rect">
              <a:avLst/>
            </a:prstGeom>
            <a:noFill/>
            <a:ln w="9525">
              <a:noFill/>
              <a:miter lim="800000"/>
              <a:headEnd/>
              <a:tailEnd/>
            </a:ln>
          </p:spPr>
          <p:txBody>
            <a:bodyPr>
              <a:spAutoFit/>
            </a:bodyPr>
            <a:lstStyle/>
            <a:p>
              <a:pPr algn="ctr">
                <a:spcBef>
                  <a:spcPct val="50000"/>
                </a:spcBef>
              </a:pPr>
              <a:r>
                <a:rPr lang="en-US" b="0"/>
                <a:t>hypertext</a:t>
              </a:r>
            </a:p>
          </p:txBody>
        </p:sp>
      </p:grpSp>
      <p:sp>
        <p:nvSpPr>
          <p:cNvPr id="263207" name="Line 62"/>
          <p:cNvSpPr>
            <a:spLocks noChangeShapeType="1"/>
          </p:cNvSpPr>
          <p:nvPr/>
        </p:nvSpPr>
        <p:spPr bwMode="auto">
          <a:xfrm flipV="1">
            <a:off x="5257800" y="4267200"/>
            <a:ext cx="914400" cy="304800"/>
          </a:xfrm>
          <a:prstGeom prst="line">
            <a:avLst/>
          </a:prstGeom>
          <a:noFill/>
          <a:ln w="9525">
            <a:solidFill>
              <a:schemeClr val="tx1"/>
            </a:solidFill>
            <a:round/>
            <a:headEnd/>
            <a:tailEnd type="triangle" w="med" len="med"/>
          </a:ln>
        </p:spPr>
        <p:txBody>
          <a:bodyPr/>
          <a:lstStyle/>
          <a:p>
            <a:endParaRPr lang="en-US"/>
          </a:p>
        </p:txBody>
      </p:sp>
      <p:sp>
        <p:nvSpPr>
          <p:cNvPr id="263208" name="Text Box 63"/>
          <p:cNvSpPr txBox="1">
            <a:spLocks noChangeArrowheads="1"/>
          </p:cNvSpPr>
          <p:nvPr/>
        </p:nvSpPr>
        <p:spPr bwMode="auto">
          <a:xfrm>
            <a:off x="914400" y="2057400"/>
            <a:ext cx="1295400" cy="641350"/>
          </a:xfrm>
          <a:prstGeom prst="rect">
            <a:avLst/>
          </a:prstGeom>
          <a:solidFill>
            <a:srgbClr val="CCFFFF"/>
          </a:solidFill>
          <a:ln w="9525">
            <a:noFill/>
            <a:miter lim="800000"/>
            <a:headEnd/>
            <a:tailEnd/>
          </a:ln>
        </p:spPr>
        <p:txBody>
          <a:bodyPr>
            <a:spAutoFit/>
          </a:bodyPr>
          <a:lstStyle/>
          <a:p>
            <a:pPr algn="ctr">
              <a:spcBef>
                <a:spcPct val="50000"/>
              </a:spcBef>
            </a:pPr>
            <a:r>
              <a:rPr lang="en-US" b="0"/>
              <a:t>Structured Stream</a:t>
            </a:r>
          </a:p>
        </p:txBody>
      </p:sp>
      <p:sp>
        <p:nvSpPr>
          <p:cNvPr id="263209" name="Line 64"/>
          <p:cNvSpPr>
            <a:spLocks noChangeShapeType="1"/>
          </p:cNvSpPr>
          <p:nvPr/>
        </p:nvSpPr>
        <p:spPr bwMode="auto">
          <a:xfrm>
            <a:off x="6248400" y="1600200"/>
            <a:ext cx="838200" cy="838200"/>
          </a:xfrm>
          <a:prstGeom prst="line">
            <a:avLst/>
          </a:prstGeom>
          <a:noFill/>
          <a:ln w="9525">
            <a:solidFill>
              <a:schemeClr val="tx1"/>
            </a:solidFill>
            <a:miter lim="800000"/>
            <a:headEnd/>
            <a:tailEnd type="triangle" w="med" len="med"/>
          </a:ln>
        </p:spPr>
        <p:txBody>
          <a:bodyPr wrap="none"/>
          <a:lstStyle/>
          <a:p>
            <a:endParaRPr lang="en-US"/>
          </a:p>
        </p:txBody>
      </p:sp>
      <p:sp>
        <p:nvSpPr>
          <p:cNvPr id="263210" name="Line 65"/>
          <p:cNvSpPr>
            <a:spLocks noChangeShapeType="1"/>
          </p:cNvSpPr>
          <p:nvPr/>
        </p:nvSpPr>
        <p:spPr bwMode="auto">
          <a:xfrm flipV="1">
            <a:off x="7239000" y="1600200"/>
            <a:ext cx="609600" cy="838200"/>
          </a:xfrm>
          <a:prstGeom prst="line">
            <a:avLst/>
          </a:prstGeom>
          <a:noFill/>
          <a:ln w="9525">
            <a:solidFill>
              <a:schemeClr val="tx1"/>
            </a:solidFill>
            <a:miter lim="800000"/>
            <a:headEnd/>
            <a:tailEnd type="triangle" w="med" len="med"/>
          </a:ln>
        </p:spPr>
        <p:txBody>
          <a:bodyPr wrap="none"/>
          <a:lstStyle/>
          <a:p>
            <a:endParaRPr lang="en-US"/>
          </a:p>
        </p:txBody>
      </p:sp>
      <p:grpSp>
        <p:nvGrpSpPr>
          <p:cNvPr id="263211" name="Group 66"/>
          <p:cNvGrpSpPr>
            <a:grpSpLocks/>
          </p:cNvGrpSpPr>
          <p:nvPr/>
        </p:nvGrpSpPr>
        <p:grpSpPr bwMode="auto">
          <a:xfrm>
            <a:off x="5257800" y="1600200"/>
            <a:ext cx="2819400" cy="4648200"/>
            <a:chOff x="3504" y="1248"/>
            <a:chExt cx="1776" cy="2928"/>
          </a:xfrm>
        </p:grpSpPr>
        <p:sp>
          <p:nvSpPr>
            <p:cNvPr id="263212" name="Line 67"/>
            <p:cNvSpPr>
              <a:spLocks noChangeShapeType="1"/>
            </p:cNvSpPr>
            <p:nvPr/>
          </p:nvSpPr>
          <p:spPr bwMode="auto">
            <a:xfrm>
              <a:off x="3504" y="4176"/>
              <a:ext cx="528" cy="0"/>
            </a:xfrm>
            <a:prstGeom prst="line">
              <a:avLst/>
            </a:prstGeom>
            <a:noFill/>
            <a:ln w="9525">
              <a:solidFill>
                <a:schemeClr val="tx1"/>
              </a:solidFill>
              <a:round/>
              <a:headEnd/>
              <a:tailEnd type="triangle" w="med" len="med"/>
            </a:ln>
          </p:spPr>
          <p:txBody>
            <a:bodyPr/>
            <a:lstStyle/>
            <a:p>
              <a:endParaRPr lang="en-US"/>
            </a:p>
          </p:txBody>
        </p:sp>
        <p:sp>
          <p:nvSpPr>
            <p:cNvPr id="263213" name="Line 68"/>
            <p:cNvSpPr>
              <a:spLocks noChangeShapeType="1"/>
            </p:cNvSpPr>
            <p:nvPr/>
          </p:nvSpPr>
          <p:spPr bwMode="auto">
            <a:xfrm>
              <a:off x="3794" y="3552"/>
              <a:ext cx="386" cy="478"/>
            </a:xfrm>
            <a:prstGeom prst="line">
              <a:avLst/>
            </a:prstGeom>
            <a:noFill/>
            <a:ln w="9525">
              <a:solidFill>
                <a:schemeClr val="tx1"/>
              </a:solidFill>
              <a:miter lim="800000"/>
              <a:headEnd/>
              <a:tailEnd type="triangle" w="med" len="med"/>
            </a:ln>
          </p:spPr>
          <p:txBody>
            <a:bodyPr wrap="none"/>
            <a:lstStyle/>
            <a:p>
              <a:endParaRPr lang="en-US"/>
            </a:p>
          </p:txBody>
        </p:sp>
        <p:sp>
          <p:nvSpPr>
            <p:cNvPr id="263214" name="Line 69"/>
            <p:cNvSpPr>
              <a:spLocks noChangeShapeType="1"/>
            </p:cNvSpPr>
            <p:nvPr/>
          </p:nvSpPr>
          <p:spPr bwMode="auto">
            <a:xfrm>
              <a:off x="4848" y="2928"/>
              <a:ext cx="0" cy="1104"/>
            </a:xfrm>
            <a:prstGeom prst="line">
              <a:avLst/>
            </a:prstGeom>
            <a:noFill/>
            <a:ln w="9525">
              <a:solidFill>
                <a:schemeClr val="tx1"/>
              </a:solidFill>
              <a:round/>
              <a:headEnd/>
              <a:tailEnd type="triangle" w="med" len="med"/>
            </a:ln>
          </p:spPr>
          <p:txBody>
            <a:bodyPr/>
            <a:lstStyle/>
            <a:p>
              <a:endParaRPr lang="en-US"/>
            </a:p>
          </p:txBody>
        </p:sp>
        <p:sp>
          <p:nvSpPr>
            <p:cNvPr id="263215" name="Line 70"/>
            <p:cNvSpPr>
              <a:spLocks noChangeShapeType="1"/>
            </p:cNvSpPr>
            <p:nvPr/>
          </p:nvSpPr>
          <p:spPr bwMode="auto">
            <a:xfrm>
              <a:off x="3552" y="2736"/>
              <a:ext cx="720" cy="1296"/>
            </a:xfrm>
            <a:prstGeom prst="line">
              <a:avLst/>
            </a:prstGeom>
            <a:noFill/>
            <a:ln w="9525">
              <a:solidFill>
                <a:schemeClr val="tx1"/>
              </a:solidFill>
              <a:miter lim="800000"/>
              <a:headEnd/>
              <a:tailEnd type="triangle" w="med" len="med"/>
            </a:ln>
          </p:spPr>
          <p:txBody>
            <a:bodyPr wrap="none"/>
            <a:lstStyle/>
            <a:p>
              <a:endParaRPr lang="en-US"/>
            </a:p>
          </p:txBody>
        </p:sp>
        <p:sp>
          <p:nvSpPr>
            <p:cNvPr id="263216" name="Line 71"/>
            <p:cNvSpPr>
              <a:spLocks noChangeShapeType="1"/>
            </p:cNvSpPr>
            <p:nvPr/>
          </p:nvSpPr>
          <p:spPr bwMode="auto">
            <a:xfrm>
              <a:off x="4320" y="2928"/>
              <a:ext cx="0" cy="1104"/>
            </a:xfrm>
            <a:prstGeom prst="line">
              <a:avLst/>
            </a:prstGeom>
            <a:noFill/>
            <a:ln w="9525">
              <a:solidFill>
                <a:schemeClr val="tx1"/>
              </a:solidFill>
              <a:miter lim="800000"/>
              <a:headEnd/>
              <a:tailEnd type="triangle" w="med" len="med"/>
            </a:ln>
          </p:spPr>
          <p:txBody>
            <a:bodyPr wrap="none"/>
            <a:lstStyle/>
            <a:p>
              <a:endParaRPr lang="en-US"/>
            </a:p>
          </p:txBody>
        </p:sp>
        <p:sp>
          <p:nvSpPr>
            <p:cNvPr id="263217" name="Line 72"/>
            <p:cNvSpPr>
              <a:spLocks noChangeShapeType="1"/>
            </p:cNvSpPr>
            <p:nvPr/>
          </p:nvSpPr>
          <p:spPr bwMode="auto">
            <a:xfrm>
              <a:off x="5280" y="1248"/>
              <a:ext cx="0" cy="2784"/>
            </a:xfrm>
            <a:prstGeom prst="line">
              <a:avLst/>
            </a:prstGeom>
            <a:noFill/>
            <a:ln w="9525">
              <a:solidFill>
                <a:schemeClr val="tx1"/>
              </a:solidFill>
              <a:miter lim="800000"/>
              <a:headEnd/>
              <a:tailEnd type="triangle" w="med" len="med"/>
            </a:ln>
          </p:spPr>
          <p:txBody>
            <a:bodyPr wrap="none"/>
            <a:lstStyle/>
            <a:p>
              <a:endParaRPr lang="en-US"/>
            </a:p>
          </p:txBody>
        </p:sp>
        <p:sp>
          <p:nvSpPr>
            <p:cNvPr id="263218" name="Line 73"/>
            <p:cNvSpPr>
              <a:spLocks noChangeShapeType="1"/>
            </p:cNvSpPr>
            <p:nvPr/>
          </p:nvSpPr>
          <p:spPr bwMode="auto">
            <a:xfrm>
              <a:off x="5088" y="2016"/>
              <a:ext cx="0" cy="2016"/>
            </a:xfrm>
            <a:prstGeom prst="line">
              <a:avLst/>
            </a:prstGeom>
            <a:noFill/>
            <a:ln w="9525">
              <a:solidFill>
                <a:schemeClr val="tx1"/>
              </a:solidFill>
              <a:miter lim="800000"/>
              <a:headEnd/>
              <a:tailEnd type="triangle" w="med" len="med"/>
            </a:ln>
          </p:spPr>
          <p:txBody>
            <a:bodyPr wrap="none"/>
            <a:lstStyle/>
            <a:p>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2"/>
          </p:nvPr>
        </p:nvSpPr>
        <p:spPr>
          <a:noFill/>
        </p:spPr>
        <p:txBody>
          <a:bodyPr/>
          <a:lstStyle/>
          <a:p>
            <a:fld id="{1B37A422-61CC-4C89-A25A-BCEE831CE6D6}" type="slidenum">
              <a:rPr lang="en-US" smtClean="0"/>
              <a:pPr/>
              <a:t>46</a:t>
            </a:fld>
            <a:endParaRPr lang="en-US" smtClean="0"/>
          </a:p>
        </p:txBody>
      </p:sp>
      <p:pic>
        <p:nvPicPr>
          <p:cNvPr id="135171" name="Picture 2"/>
          <p:cNvPicPr>
            <a:picLocks noChangeAspect="1" noChangeArrowheads="1"/>
          </p:cNvPicPr>
          <p:nvPr/>
        </p:nvPicPr>
        <p:blipFill>
          <a:blip r:embed="rId3" cstate="print"/>
          <a:srcRect/>
          <a:stretch>
            <a:fillRect/>
          </a:stretch>
        </p:blipFill>
        <p:spPr bwMode="auto">
          <a:xfrm>
            <a:off x="76200" y="-26988"/>
            <a:ext cx="9067800" cy="6884988"/>
          </a:xfrm>
          <a:prstGeom prst="rect">
            <a:avLst/>
          </a:prstGeom>
          <a:noFill/>
          <a:ln w="25400">
            <a:noFill/>
            <a:miter lim="800000"/>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3"/>
          <p:cNvSpPr>
            <a:spLocks noGrp="1"/>
          </p:cNvSpPr>
          <p:nvPr>
            <p:ph type="sldNum" sz="quarter" idx="12"/>
          </p:nvPr>
        </p:nvSpPr>
        <p:spPr>
          <a:noFill/>
        </p:spPr>
        <p:txBody>
          <a:bodyPr/>
          <a:lstStyle/>
          <a:p>
            <a:fld id="{C7D622E5-F50B-4189-8BE4-C5116409879E}" type="slidenum">
              <a:rPr lang="en-US" smtClean="0"/>
              <a:pPr/>
              <a:t>47</a:t>
            </a:fld>
            <a:endParaRPr lang="en-US" smtClean="0"/>
          </a:p>
        </p:txBody>
      </p:sp>
      <p:pic>
        <p:nvPicPr>
          <p:cNvPr id="159747" name="Picture 2"/>
          <p:cNvPicPr>
            <a:picLocks noChangeAspect="1" noChangeArrowheads="1"/>
          </p:cNvPicPr>
          <p:nvPr/>
        </p:nvPicPr>
        <p:blipFill>
          <a:blip r:embed="rId3" cstate="print"/>
          <a:srcRect/>
          <a:stretch>
            <a:fillRect/>
          </a:stretch>
        </p:blipFill>
        <p:spPr bwMode="auto">
          <a:xfrm>
            <a:off x="152400" y="914400"/>
            <a:ext cx="8991600" cy="5153025"/>
          </a:xfrm>
          <a:prstGeom prst="rect">
            <a:avLst/>
          </a:prstGeom>
          <a:noFill/>
          <a:ln w="25400">
            <a:noFill/>
            <a:miter lim="800000"/>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p:spPr>
        <p:txBody>
          <a:bodyPr/>
          <a:lstStyle/>
          <a:p>
            <a:fld id="{4063079A-F234-4958-BF05-83830ACB8433}" type="slidenum">
              <a:rPr lang="en-US" smtClean="0"/>
              <a:pPr/>
              <a:t>48</a:t>
            </a:fld>
            <a:endParaRPr lang="en-US" smtClean="0"/>
          </a:p>
        </p:txBody>
      </p:sp>
      <p:sp>
        <p:nvSpPr>
          <p:cNvPr id="17412" name="Rectangle 1026"/>
          <p:cNvSpPr>
            <a:spLocks noGrp="1" noChangeArrowheads="1"/>
          </p:cNvSpPr>
          <p:nvPr>
            <p:ph type="title"/>
          </p:nvPr>
        </p:nvSpPr>
        <p:spPr>
          <a:xfrm>
            <a:off x="457200" y="0"/>
            <a:ext cx="8229600" cy="1143000"/>
          </a:xfrm>
        </p:spPr>
        <p:txBody>
          <a:bodyPr/>
          <a:lstStyle/>
          <a:p>
            <a:pPr eaLnBrk="1" hangingPunct="1"/>
            <a:r>
              <a:rPr lang="en-US" smtClean="0"/>
              <a:t>Ontology: Applications</a:t>
            </a:r>
          </a:p>
        </p:txBody>
      </p:sp>
      <p:graphicFrame>
        <p:nvGraphicFramePr>
          <p:cNvPr id="17410" name="Object 1029"/>
          <p:cNvGraphicFramePr>
            <a:graphicFrameLocks noChangeAspect="1"/>
          </p:cNvGraphicFramePr>
          <p:nvPr>
            <p:ph type="body" idx="1"/>
          </p:nvPr>
        </p:nvGraphicFramePr>
        <p:xfrm>
          <a:off x="381000" y="1219200"/>
          <a:ext cx="8534400" cy="5465763"/>
        </p:xfrm>
        <a:graphic>
          <a:graphicData uri="http://schemas.openxmlformats.org/presentationml/2006/ole">
            <p:oleObj spid="_x0000_s17410" name="Bitmap Image" r:id="rId4" imgW="9038095" imgH="5571429" progId="PBrush">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 Research on Services</a:t>
            </a:r>
            <a:endParaRPr lang="en-US" dirty="0"/>
          </a:p>
        </p:txBody>
      </p:sp>
      <p:graphicFrame>
        <p:nvGraphicFramePr>
          <p:cNvPr id="5" name="Content Placeholder 4"/>
          <p:cNvGraphicFramePr>
            <a:graphicFrameLocks noGrp="1"/>
          </p:cNvGraphicFramePr>
          <p:nvPr>
            <p:ph idx="1"/>
          </p:nvPr>
        </p:nvGraphicFramePr>
        <p:xfrm>
          <a:off x="457200" y="1600200"/>
          <a:ext cx="8229600" cy="4572000"/>
        </p:xfrm>
        <a:graphic>
          <a:graphicData uri="http://schemas.openxmlformats.org/drawingml/2006/table">
            <a:tbl>
              <a:tblPr firstRow="1" bandRow="1">
                <a:tableStyleId>{5C22544A-7EE6-4342-B048-85BDC9FD1C3A}</a:tableStyleId>
              </a:tblPr>
              <a:tblGrid>
                <a:gridCol w="2743200"/>
                <a:gridCol w="2743200"/>
                <a:gridCol w="2743200"/>
              </a:tblGrid>
              <a:tr h="914400">
                <a:tc>
                  <a:txBody>
                    <a:bodyPr/>
                    <a:lstStyle/>
                    <a:p>
                      <a:r>
                        <a:rPr lang="en-US" dirty="0" smtClean="0"/>
                        <a:t>Browsing</a:t>
                      </a:r>
                      <a:endParaRPr lang="en-US" dirty="0"/>
                    </a:p>
                  </a:txBody>
                  <a:tcPr>
                    <a:solidFill>
                      <a:schemeClr val="accent2">
                        <a:lumMod val="75000"/>
                      </a:schemeClr>
                    </a:solidFill>
                  </a:tcPr>
                </a:tc>
                <a:tc>
                  <a:txBody>
                    <a:bodyPr/>
                    <a:lstStyle/>
                    <a:p>
                      <a:r>
                        <a:rPr lang="en-US" dirty="0" smtClean="0"/>
                        <a:t>Classifying</a:t>
                      </a:r>
                      <a:endParaRPr lang="en-US" dirty="0"/>
                    </a:p>
                  </a:txBody>
                  <a:tcPr>
                    <a:solidFill>
                      <a:schemeClr val="accent2">
                        <a:lumMod val="75000"/>
                      </a:schemeClr>
                    </a:solidFill>
                  </a:tcPr>
                </a:tc>
                <a:tc>
                  <a:txBody>
                    <a:bodyPr/>
                    <a:lstStyle/>
                    <a:p>
                      <a:r>
                        <a:rPr lang="en-US" dirty="0" smtClean="0"/>
                        <a:t>Clustering</a:t>
                      </a:r>
                    </a:p>
                    <a:p>
                      <a:endParaRPr lang="en-US" dirty="0"/>
                    </a:p>
                  </a:txBody>
                  <a:tcPr>
                    <a:solidFill>
                      <a:schemeClr val="accent2">
                        <a:lumMod val="75000"/>
                      </a:schemeClr>
                    </a:solidFill>
                  </a:tcPr>
                </a:tc>
              </a:tr>
              <a:tr h="914400">
                <a:tc>
                  <a:txBody>
                    <a:bodyPr/>
                    <a:lstStyle/>
                    <a:p>
                      <a:r>
                        <a:rPr lang="en-US" dirty="0" smtClean="0"/>
                        <a:t>Collecting</a:t>
                      </a:r>
                      <a:endParaRPr lang="en-US" dirty="0"/>
                    </a:p>
                  </a:txBody>
                  <a:tcPr/>
                </a:tc>
                <a:tc>
                  <a:txBody>
                    <a:bodyPr/>
                    <a:lstStyle/>
                    <a:p>
                      <a:r>
                        <a:rPr lang="en-US" dirty="0" smtClean="0"/>
                        <a:t>Filtering</a:t>
                      </a:r>
                      <a:endParaRPr lang="en-US" dirty="0"/>
                    </a:p>
                  </a:txBody>
                  <a:tcPr/>
                </a:tc>
                <a:tc>
                  <a:txBody>
                    <a:bodyPr/>
                    <a:lstStyle/>
                    <a:p>
                      <a:r>
                        <a:rPr lang="en-US" dirty="0" smtClean="0"/>
                        <a:t>Harvesting</a:t>
                      </a:r>
                    </a:p>
                  </a:txBody>
                  <a:tcPr/>
                </a:tc>
              </a:tr>
              <a:tr h="914400">
                <a:tc>
                  <a:txBody>
                    <a:bodyPr/>
                    <a:lstStyle/>
                    <a:p>
                      <a:r>
                        <a:rPr lang="en-US" dirty="0" smtClean="0"/>
                        <a:t>Mining</a:t>
                      </a:r>
                      <a:endParaRPr lang="en-US" dirty="0"/>
                    </a:p>
                  </a:txBody>
                  <a:tcPr/>
                </a:tc>
                <a:tc>
                  <a:txBody>
                    <a:bodyPr/>
                    <a:lstStyle/>
                    <a:p>
                      <a:r>
                        <a:rPr lang="en-US" dirty="0" smtClean="0"/>
                        <a:t>Personalizing</a:t>
                      </a:r>
                      <a:endParaRPr lang="en-US" dirty="0"/>
                    </a:p>
                  </a:txBody>
                  <a:tcPr/>
                </a:tc>
                <a:tc>
                  <a:txBody>
                    <a:bodyPr/>
                    <a:lstStyle/>
                    <a:p>
                      <a:r>
                        <a:rPr lang="en-US" dirty="0" smtClean="0"/>
                        <a:t>Preserving</a:t>
                      </a:r>
                      <a:endParaRPr lang="en-US" dirty="0"/>
                    </a:p>
                  </a:txBody>
                  <a:tcPr/>
                </a:tc>
              </a:tr>
              <a:tr h="914400">
                <a:tc>
                  <a:txBody>
                    <a:bodyPr/>
                    <a:lstStyle/>
                    <a:p>
                      <a:r>
                        <a:rPr lang="en-US" dirty="0" smtClean="0"/>
                        <a:t>Recommending</a:t>
                      </a:r>
                      <a:endParaRPr lang="en-US" dirty="0"/>
                    </a:p>
                  </a:txBody>
                  <a:tcPr/>
                </a:tc>
                <a:tc>
                  <a:txBody>
                    <a:bodyPr/>
                    <a:lstStyle/>
                    <a:p>
                      <a:r>
                        <a:rPr lang="en-US" dirty="0" smtClean="0"/>
                        <a:t>Re-finding</a:t>
                      </a:r>
                      <a:endParaRPr lang="en-US" dirty="0"/>
                    </a:p>
                  </a:txBody>
                  <a:tcPr/>
                </a:tc>
                <a:tc>
                  <a:txBody>
                    <a:bodyPr/>
                    <a:lstStyle/>
                    <a:p>
                      <a:r>
                        <a:rPr lang="en-US" dirty="0" smtClean="0"/>
                        <a:t>Searching</a:t>
                      </a:r>
                    </a:p>
                  </a:txBody>
                  <a:tcPr/>
                </a:tc>
              </a:tr>
              <a:tr h="914400">
                <a:tc>
                  <a:txBody>
                    <a:bodyPr/>
                    <a:lstStyle/>
                    <a:p>
                      <a:r>
                        <a:rPr lang="en-US" dirty="0" smtClean="0"/>
                        <a:t>Sharing</a:t>
                      </a:r>
                      <a:endParaRPr lang="en-US" dirty="0"/>
                    </a:p>
                  </a:txBody>
                  <a:tcPr/>
                </a:tc>
                <a:tc>
                  <a:txBody>
                    <a:bodyPr/>
                    <a:lstStyle/>
                    <a:p>
                      <a:r>
                        <a:rPr lang="en-US" dirty="0" smtClean="0"/>
                        <a:t>Submitting</a:t>
                      </a:r>
                      <a:endParaRPr lang="en-US" dirty="0"/>
                    </a:p>
                  </a:txBody>
                  <a:tcPr/>
                </a:tc>
                <a:tc>
                  <a:txBody>
                    <a:bodyPr/>
                    <a:lstStyle/>
                    <a:p>
                      <a:r>
                        <a:rPr lang="en-US" dirty="0" smtClean="0"/>
                        <a:t>Visualizing</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429AA1EB-0FE8-44DD-9310-5320623E4F7D}"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Number Placeholder 3"/>
          <p:cNvSpPr>
            <a:spLocks noGrp="1"/>
          </p:cNvSpPr>
          <p:nvPr>
            <p:ph type="sldNum" sz="quarter" idx="12"/>
          </p:nvPr>
        </p:nvSpPr>
        <p:spPr>
          <a:noFill/>
        </p:spPr>
        <p:txBody>
          <a:bodyPr/>
          <a:lstStyle/>
          <a:p>
            <a:fld id="{BD09F16C-F8A8-4684-880D-AAAD4D55A32E}" type="slidenum">
              <a:rPr lang="en-US" smtClean="0"/>
              <a:pPr/>
              <a:t>5</a:t>
            </a:fld>
            <a:endParaRPr lang="en-US" smtClean="0"/>
          </a:p>
        </p:txBody>
      </p:sp>
      <p:pic>
        <p:nvPicPr>
          <p:cNvPr id="272387" name="Picture 2"/>
          <p:cNvPicPr>
            <a:picLocks noChangeAspect="1" noChangeArrowheads="1"/>
          </p:cNvPicPr>
          <p:nvPr/>
        </p:nvPicPr>
        <p:blipFill>
          <a:blip r:embed="rId3" cstate="print"/>
          <a:srcRect/>
          <a:stretch>
            <a:fillRect/>
          </a:stretch>
        </p:blipFill>
        <p:spPr bwMode="auto">
          <a:xfrm>
            <a:off x="-1828800" y="-533400"/>
            <a:ext cx="12573000" cy="785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3"/>
          <p:cNvSpPr>
            <a:spLocks noGrp="1"/>
          </p:cNvSpPr>
          <p:nvPr>
            <p:ph type="sldNum" sz="quarter" idx="12"/>
          </p:nvPr>
        </p:nvSpPr>
        <p:spPr>
          <a:noFill/>
        </p:spPr>
        <p:txBody>
          <a:bodyPr/>
          <a:lstStyle/>
          <a:p>
            <a:fld id="{75A26AFE-395D-4EE3-9562-73BA567D0959}" type="slidenum">
              <a:rPr lang="en-US" smtClean="0"/>
              <a:pPr/>
              <a:t>50</a:t>
            </a:fld>
            <a:endParaRPr lang="en-US" smtClean="0"/>
          </a:p>
        </p:txBody>
      </p:sp>
      <p:pic>
        <p:nvPicPr>
          <p:cNvPr id="161795" name="Picture 2"/>
          <p:cNvPicPr>
            <a:picLocks noChangeAspect="1" noChangeArrowheads="1"/>
          </p:cNvPicPr>
          <p:nvPr/>
        </p:nvPicPr>
        <p:blipFill>
          <a:blip r:embed="rId3" cstate="print"/>
          <a:srcRect/>
          <a:stretch>
            <a:fillRect/>
          </a:stretch>
        </p:blipFill>
        <p:spPr bwMode="auto">
          <a:xfrm>
            <a:off x="0" y="20638"/>
            <a:ext cx="9144000" cy="6837362"/>
          </a:xfrm>
          <a:prstGeom prst="rect">
            <a:avLst/>
          </a:prstGeom>
          <a:noFill/>
          <a:ln w="25400">
            <a:noFill/>
            <a:miter lim="800000"/>
            <a:headEnd type="none" w="sm" len="sm"/>
            <a:tailEnd type="none" w="sm" len="sm"/>
          </a:ln>
        </p:spPr>
      </p:pic>
      <p:sp>
        <p:nvSpPr>
          <p:cNvPr id="4" name="TextBox 3"/>
          <p:cNvSpPr txBox="1"/>
          <p:nvPr/>
        </p:nvSpPr>
        <p:spPr>
          <a:xfrm>
            <a:off x="457200" y="152400"/>
            <a:ext cx="8229600" cy="584775"/>
          </a:xfrm>
          <a:prstGeom prst="rect">
            <a:avLst/>
          </a:prstGeom>
          <a:noFill/>
        </p:spPr>
        <p:txBody>
          <a:bodyPr wrap="square" rtlCol="0">
            <a:spAutoFit/>
          </a:bodyPr>
          <a:lstStyle/>
          <a:p>
            <a:pPr algn="ctr"/>
            <a:r>
              <a:rPr lang="en-US" sz="3200" dirty="0" smtClean="0"/>
              <a:t>DL Modeling and Software Engineering</a:t>
            </a:r>
            <a:endParaRPr lang="en-US"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Number Placeholder 3"/>
          <p:cNvSpPr>
            <a:spLocks noGrp="1"/>
          </p:cNvSpPr>
          <p:nvPr>
            <p:ph type="sldNum" sz="quarter" idx="12"/>
          </p:nvPr>
        </p:nvSpPr>
        <p:spPr>
          <a:noFill/>
        </p:spPr>
        <p:txBody>
          <a:bodyPr/>
          <a:lstStyle/>
          <a:p>
            <a:fld id="{67ED1BAC-0230-4A16-BBA6-E15EAF20712B}" type="slidenum">
              <a:rPr lang="en-US" smtClean="0"/>
              <a:pPr/>
              <a:t>51</a:t>
            </a:fld>
            <a:endParaRPr lang="en-US" smtClean="0"/>
          </a:p>
        </p:txBody>
      </p:sp>
      <p:grpSp>
        <p:nvGrpSpPr>
          <p:cNvPr id="2" name="Group 2"/>
          <p:cNvGrpSpPr>
            <a:grpSpLocks/>
          </p:cNvGrpSpPr>
          <p:nvPr/>
        </p:nvGrpSpPr>
        <p:grpSpPr bwMode="auto">
          <a:xfrm>
            <a:off x="1066800" y="628650"/>
            <a:ext cx="7188200" cy="4095750"/>
            <a:chOff x="672" y="288"/>
            <a:chExt cx="4528" cy="2580"/>
          </a:xfrm>
        </p:grpSpPr>
        <p:grpSp>
          <p:nvGrpSpPr>
            <p:cNvPr id="3" name="Group 3"/>
            <p:cNvGrpSpPr>
              <a:grpSpLocks/>
            </p:cNvGrpSpPr>
            <p:nvPr/>
          </p:nvGrpSpPr>
          <p:grpSpPr bwMode="auto">
            <a:xfrm>
              <a:off x="720" y="357"/>
              <a:ext cx="170" cy="424"/>
              <a:chOff x="759" y="522"/>
              <a:chExt cx="170" cy="424"/>
            </a:xfrm>
          </p:grpSpPr>
          <p:sp>
            <p:nvSpPr>
              <p:cNvPr id="265321" name="Oval 4"/>
              <p:cNvSpPr>
                <a:spLocks noChangeArrowheads="1"/>
              </p:cNvSpPr>
              <p:nvPr/>
            </p:nvSpPr>
            <p:spPr bwMode="auto">
              <a:xfrm>
                <a:off x="759" y="522"/>
                <a:ext cx="170" cy="169"/>
              </a:xfrm>
              <a:prstGeom prst="ellipse">
                <a:avLst/>
              </a:prstGeom>
              <a:noFill/>
              <a:ln w="7938" cap="rnd">
                <a:solidFill>
                  <a:srgbClr val="000000"/>
                </a:solidFill>
                <a:round/>
                <a:headEnd/>
                <a:tailEnd/>
              </a:ln>
            </p:spPr>
            <p:txBody>
              <a:bodyPr/>
              <a:lstStyle/>
              <a:p>
                <a:endParaRPr lang="en-US"/>
              </a:p>
            </p:txBody>
          </p:sp>
          <p:sp>
            <p:nvSpPr>
              <p:cNvPr id="265322" name="Line 5"/>
              <p:cNvSpPr>
                <a:spLocks noChangeShapeType="1"/>
              </p:cNvSpPr>
              <p:nvPr/>
            </p:nvSpPr>
            <p:spPr bwMode="auto">
              <a:xfrm>
                <a:off x="844" y="691"/>
                <a:ext cx="1" cy="170"/>
              </a:xfrm>
              <a:prstGeom prst="line">
                <a:avLst/>
              </a:prstGeom>
              <a:noFill/>
              <a:ln w="7938" cap="rnd">
                <a:solidFill>
                  <a:srgbClr val="000000"/>
                </a:solidFill>
                <a:round/>
                <a:headEnd/>
                <a:tailEnd/>
              </a:ln>
            </p:spPr>
            <p:txBody>
              <a:bodyPr/>
              <a:lstStyle/>
              <a:p>
                <a:endParaRPr lang="en-US"/>
              </a:p>
            </p:txBody>
          </p:sp>
          <p:sp>
            <p:nvSpPr>
              <p:cNvPr id="265323" name="Line 6"/>
              <p:cNvSpPr>
                <a:spLocks noChangeShapeType="1"/>
              </p:cNvSpPr>
              <p:nvPr/>
            </p:nvSpPr>
            <p:spPr bwMode="auto">
              <a:xfrm>
                <a:off x="844" y="861"/>
                <a:ext cx="85" cy="85"/>
              </a:xfrm>
              <a:prstGeom prst="line">
                <a:avLst/>
              </a:prstGeom>
              <a:noFill/>
              <a:ln w="7938" cap="rnd">
                <a:solidFill>
                  <a:srgbClr val="000000"/>
                </a:solidFill>
                <a:round/>
                <a:headEnd/>
                <a:tailEnd/>
              </a:ln>
            </p:spPr>
            <p:txBody>
              <a:bodyPr/>
              <a:lstStyle/>
              <a:p>
                <a:endParaRPr lang="en-US"/>
              </a:p>
            </p:txBody>
          </p:sp>
          <p:sp>
            <p:nvSpPr>
              <p:cNvPr id="265324" name="Line 7"/>
              <p:cNvSpPr>
                <a:spLocks noChangeShapeType="1"/>
              </p:cNvSpPr>
              <p:nvPr/>
            </p:nvSpPr>
            <p:spPr bwMode="auto">
              <a:xfrm flipH="1">
                <a:off x="759" y="861"/>
                <a:ext cx="85" cy="85"/>
              </a:xfrm>
              <a:prstGeom prst="line">
                <a:avLst/>
              </a:prstGeom>
              <a:noFill/>
              <a:ln w="7938" cap="rnd">
                <a:solidFill>
                  <a:srgbClr val="000000"/>
                </a:solidFill>
                <a:round/>
                <a:headEnd/>
                <a:tailEnd/>
              </a:ln>
            </p:spPr>
            <p:txBody>
              <a:bodyPr/>
              <a:lstStyle/>
              <a:p>
                <a:endParaRPr lang="en-US"/>
              </a:p>
            </p:txBody>
          </p:sp>
          <p:sp>
            <p:nvSpPr>
              <p:cNvPr id="265325" name="Line 8"/>
              <p:cNvSpPr>
                <a:spLocks noChangeShapeType="1"/>
              </p:cNvSpPr>
              <p:nvPr/>
            </p:nvSpPr>
            <p:spPr bwMode="auto">
              <a:xfrm flipH="1">
                <a:off x="759" y="734"/>
                <a:ext cx="85" cy="42"/>
              </a:xfrm>
              <a:prstGeom prst="line">
                <a:avLst/>
              </a:prstGeom>
              <a:noFill/>
              <a:ln w="7938" cap="rnd">
                <a:solidFill>
                  <a:srgbClr val="000000"/>
                </a:solidFill>
                <a:round/>
                <a:headEnd/>
                <a:tailEnd/>
              </a:ln>
            </p:spPr>
            <p:txBody>
              <a:bodyPr/>
              <a:lstStyle/>
              <a:p>
                <a:endParaRPr lang="en-US"/>
              </a:p>
            </p:txBody>
          </p:sp>
          <p:sp>
            <p:nvSpPr>
              <p:cNvPr id="265326" name="Line 9"/>
              <p:cNvSpPr>
                <a:spLocks noChangeShapeType="1"/>
              </p:cNvSpPr>
              <p:nvPr/>
            </p:nvSpPr>
            <p:spPr bwMode="auto">
              <a:xfrm>
                <a:off x="844" y="734"/>
                <a:ext cx="85" cy="42"/>
              </a:xfrm>
              <a:prstGeom prst="line">
                <a:avLst/>
              </a:prstGeom>
              <a:noFill/>
              <a:ln w="7938" cap="rnd">
                <a:solidFill>
                  <a:srgbClr val="000000"/>
                </a:solidFill>
                <a:round/>
                <a:headEnd/>
                <a:tailEnd/>
              </a:ln>
            </p:spPr>
            <p:txBody>
              <a:bodyPr/>
              <a:lstStyle/>
              <a:p>
                <a:endParaRPr lang="en-US"/>
              </a:p>
            </p:txBody>
          </p:sp>
        </p:grpSp>
        <p:grpSp>
          <p:nvGrpSpPr>
            <p:cNvPr id="4" name="Group 10"/>
            <p:cNvGrpSpPr>
              <a:grpSpLocks/>
            </p:cNvGrpSpPr>
            <p:nvPr/>
          </p:nvGrpSpPr>
          <p:grpSpPr bwMode="auto">
            <a:xfrm>
              <a:off x="1314" y="464"/>
              <a:ext cx="508" cy="509"/>
              <a:chOff x="1353" y="629"/>
              <a:chExt cx="508" cy="509"/>
            </a:xfrm>
          </p:grpSpPr>
          <p:grpSp>
            <p:nvGrpSpPr>
              <p:cNvPr id="5" name="Group 11"/>
              <p:cNvGrpSpPr>
                <a:grpSpLocks/>
              </p:cNvGrpSpPr>
              <p:nvPr/>
            </p:nvGrpSpPr>
            <p:grpSpPr bwMode="auto">
              <a:xfrm>
                <a:off x="1353" y="629"/>
                <a:ext cx="508" cy="509"/>
                <a:chOff x="1353" y="629"/>
                <a:chExt cx="508" cy="509"/>
              </a:xfrm>
            </p:grpSpPr>
            <p:sp>
              <p:nvSpPr>
                <p:cNvPr id="265319" name="Freeform 12"/>
                <p:cNvSpPr>
                  <a:spLocks/>
                </p:cNvSpPr>
                <p:nvPr/>
              </p:nvSpPr>
              <p:spPr bwMode="auto">
                <a:xfrm>
                  <a:off x="1353" y="629"/>
                  <a:ext cx="508" cy="509"/>
                </a:xfrm>
                <a:custGeom>
                  <a:avLst/>
                  <a:gdLst>
                    <a:gd name="T0" fmla="*/ 0 w 508"/>
                    <a:gd name="T1" fmla="*/ 0 h 509"/>
                    <a:gd name="T2" fmla="*/ 0 w 508"/>
                    <a:gd name="T3" fmla="*/ 509 h 509"/>
                    <a:gd name="T4" fmla="*/ 445 w 508"/>
                    <a:gd name="T5" fmla="*/ 509 h 509"/>
                    <a:gd name="T6" fmla="*/ 508 w 508"/>
                    <a:gd name="T7" fmla="*/ 446 h 509"/>
                    <a:gd name="T8" fmla="*/ 508 w 508"/>
                    <a:gd name="T9" fmla="*/ 0 h 509"/>
                    <a:gd name="T10" fmla="*/ 0 w 508"/>
                    <a:gd name="T11" fmla="*/ 0 h 509"/>
                    <a:gd name="T12" fmla="*/ 0 60000 65536"/>
                    <a:gd name="T13" fmla="*/ 0 60000 65536"/>
                    <a:gd name="T14" fmla="*/ 0 60000 65536"/>
                    <a:gd name="T15" fmla="*/ 0 60000 65536"/>
                    <a:gd name="T16" fmla="*/ 0 60000 65536"/>
                    <a:gd name="T17" fmla="*/ 0 60000 65536"/>
                    <a:gd name="T18" fmla="*/ 0 w 508"/>
                    <a:gd name="T19" fmla="*/ 0 h 509"/>
                    <a:gd name="T20" fmla="*/ 508 w 508"/>
                    <a:gd name="T21" fmla="*/ 509 h 509"/>
                  </a:gdLst>
                  <a:ahLst/>
                  <a:cxnLst>
                    <a:cxn ang="T12">
                      <a:pos x="T0" y="T1"/>
                    </a:cxn>
                    <a:cxn ang="T13">
                      <a:pos x="T2" y="T3"/>
                    </a:cxn>
                    <a:cxn ang="T14">
                      <a:pos x="T4" y="T5"/>
                    </a:cxn>
                    <a:cxn ang="T15">
                      <a:pos x="T6" y="T7"/>
                    </a:cxn>
                    <a:cxn ang="T16">
                      <a:pos x="T8" y="T9"/>
                    </a:cxn>
                    <a:cxn ang="T17">
                      <a:pos x="T10" y="T11"/>
                    </a:cxn>
                  </a:cxnLst>
                  <a:rect l="T18" t="T19" r="T20" b="T21"/>
                  <a:pathLst>
                    <a:path w="508" h="509">
                      <a:moveTo>
                        <a:pt x="0" y="0"/>
                      </a:moveTo>
                      <a:lnTo>
                        <a:pt x="0" y="509"/>
                      </a:lnTo>
                      <a:lnTo>
                        <a:pt x="445" y="509"/>
                      </a:lnTo>
                      <a:lnTo>
                        <a:pt x="508" y="446"/>
                      </a:lnTo>
                      <a:lnTo>
                        <a:pt x="508" y="0"/>
                      </a:lnTo>
                      <a:lnTo>
                        <a:pt x="0" y="0"/>
                      </a:lnTo>
                      <a:close/>
                    </a:path>
                  </a:pathLst>
                </a:custGeom>
                <a:noFill/>
                <a:ln w="7938" cap="rnd">
                  <a:solidFill>
                    <a:srgbClr val="000000"/>
                  </a:solidFill>
                  <a:round/>
                  <a:headEnd/>
                  <a:tailEnd/>
                </a:ln>
              </p:spPr>
              <p:txBody>
                <a:bodyPr/>
                <a:lstStyle/>
                <a:p>
                  <a:endParaRPr lang="en-US"/>
                </a:p>
              </p:txBody>
            </p:sp>
            <p:sp>
              <p:nvSpPr>
                <p:cNvPr id="265320" name="Freeform 13"/>
                <p:cNvSpPr>
                  <a:spLocks/>
                </p:cNvSpPr>
                <p:nvPr/>
              </p:nvSpPr>
              <p:spPr bwMode="auto">
                <a:xfrm>
                  <a:off x="1798" y="1075"/>
                  <a:ext cx="63" cy="63"/>
                </a:xfrm>
                <a:custGeom>
                  <a:avLst/>
                  <a:gdLst>
                    <a:gd name="T0" fmla="*/ 0 w 643"/>
                    <a:gd name="T1" fmla="*/ 63 h 643"/>
                    <a:gd name="T2" fmla="*/ 16 w 643"/>
                    <a:gd name="T3" fmla="*/ 2 h 643"/>
                    <a:gd name="T4" fmla="*/ 63 w 643"/>
                    <a:gd name="T5" fmla="*/ 0 h 643"/>
                    <a:gd name="T6" fmla="*/ 0 60000 65536"/>
                    <a:gd name="T7" fmla="*/ 0 60000 65536"/>
                    <a:gd name="T8" fmla="*/ 0 60000 65536"/>
                    <a:gd name="T9" fmla="*/ 0 w 643"/>
                    <a:gd name="T10" fmla="*/ 0 h 643"/>
                    <a:gd name="T11" fmla="*/ 643 w 643"/>
                    <a:gd name="T12" fmla="*/ 643 h 643"/>
                  </a:gdLst>
                  <a:ahLst/>
                  <a:cxnLst>
                    <a:cxn ang="T6">
                      <a:pos x="T0" y="T1"/>
                    </a:cxn>
                    <a:cxn ang="T7">
                      <a:pos x="T2" y="T3"/>
                    </a:cxn>
                    <a:cxn ang="T8">
                      <a:pos x="T4" y="T5"/>
                    </a:cxn>
                  </a:cxnLst>
                  <a:rect l="T9" t="T10" r="T11" b="T12"/>
                  <a:pathLst>
                    <a:path w="643" h="643">
                      <a:moveTo>
                        <a:pt x="0" y="643"/>
                      </a:moveTo>
                      <a:lnTo>
                        <a:pt x="167" y="22"/>
                      </a:lnTo>
                      <a:cubicBezTo>
                        <a:pt x="231" y="120"/>
                        <a:pt x="402" y="120"/>
                        <a:pt x="643" y="0"/>
                      </a:cubicBezTo>
                    </a:path>
                  </a:pathLst>
                </a:custGeom>
                <a:noFill/>
                <a:ln w="7938" cap="rnd">
                  <a:solidFill>
                    <a:srgbClr val="000000"/>
                  </a:solidFill>
                  <a:round/>
                  <a:headEnd/>
                  <a:tailEnd/>
                </a:ln>
              </p:spPr>
              <p:txBody>
                <a:bodyPr/>
                <a:lstStyle/>
                <a:p>
                  <a:endParaRPr lang="en-US"/>
                </a:p>
              </p:txBody>
            </p:sp>
          </p:grpSp>
          <p:sp>
            <p:nvSpPr>
              <p:cNvPr id="265316" name="Rectangle 14"/>
              <p:cNvSpPr>
                <a:spLocks noChangeArrowheads="1"/>
              </p:cNvSpPr>
              <p:nvPr/>
            </p:nvSpPr>
            <p:spPr bwMode="auto">
              <a:xfrm>
                <a:off x="1548" y="704"/>
                <a:ext cx="146"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5S </a:t>
                </a:r>
                <a:endParaRPr lang="en-US" b="0"/>
              </a:p>
            </p:txBody>
          </p:sp>
          <p:sp>
            <p:nvSpPr>
              <p:cNvPr id="265317" name="Rectangle 15"/>
              <p:cNvSpPr>
                <a:spLocks noChangeArrowheads="1"/>
              </p:cNvSpPr>
              <p:nvPr/>
            </p:nvSpPr>
            <p:spPr bwMode="auto">
              <a:xfrm>
                <a:off x="1481" y="841"/>
                <a:ext cx="249"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Meta</a:t>
                </a:r>
                <a:endParaRPr lang="en-US" b="0"/>
              </a:p>
            </p:txBody>
          </p:sp>
          <p:sp>
            <p:nvSpPr>
              <p:cNvPr id="265318" name="Rectangle 16"/>
              <p:cNvSpPr>
                <a:spLocks noChangeArrowheads="1"/>
              </p:cNvSpPr>
              <p:nvPr/>
            </p:nvSpPr>
            <p:spPr bwMode="auto">
              <a:xfrm>
                <a:off x="1455" y="977"/>
                <a:ext cx="305"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Model</a:t>
                </a:r>
                <a:endParaRPr lang="en-US" b="0"/>
              </a:p>
            </p:txBody>
          </p:sp>
        </p:grpSp>
        <p:grpSp>
          <p:nvGrpSpPr>
            <p:cNvPr id="6" name="Group 17"/>
            <p:cNvGrpSpPr>
              <a:grpSpLocks/>
            </p:cNvGrpSpPr>
            <p:nvPr/>
          </p:nvGrpSpPr>
          <p:grpSpPr bwMode="auto">
            <a:xfrm>
              <a:off x="2197" y="450"/>
              <a:ext cx="933" cy="424"/>
              <a:chOff x="2236" y="615"/>
              <a:chExt cx="933" cy="424"/>
            </a:xfrm>
          </p:grpSpPr>
          <p:grpSp>
            <p:nvGrpSpPr>
              <p:cNvPr id="7" name="Group 18"/>
              <p:cNvGrpSpPr>
                <a:grpSpLocks/>
              </p:cNvGrpSpPr>
              <p:nvPr/>
            </p:nvGrpSpPr>
            <p:grpSpPr bwMode="auto">
              <a:xfrm>
                <a:off x="2236" y="615"/>
                <a:ext cx="933" cy="424"/>
                <a:chOff x="2236" y="615"/>
                <a:chExt cx="933" cy="424"/>
              </a:xfrm>
            </p:grpSpPr>
            <p:sp>
              <p:nvSpPr>
                <p:cNvPr id="265312" name="Freeform 19"/>
                <p:cNvSpPr>
                  <a:spLocks/>
                </p:cNvSpPr>
                <p:nvPr/>
              </p:nvSpPr>
              <p:spPr bwMode="auto">
                <a:xfrm>
                  <a:off x="2236" y="615"/>
                  <a:ext cx="933" cy="424"/>
                </a:xfrm>
                <a:custGeom>
                  <a:avLst/>
                  <a:gdLst>
                    <a:gd name="T0" fmla="*/ 106 w 933"/>
                    <a:gd name="T1" fmla="*/ 0 h 424"/>
                    <a:gd name="T2" fmla="*/ 0 w 933"/>
                    <a:gd name="T3" fmla="*/ 106 h 424"/>
                    <a:gd name="T4" fmla="*/ 0 w 933"/>
                    <a:gd name="T5" fmla="*/ 424 h 424"/>
                    <a:gd name="T6" fmla="*/ 827 w 933"/>
                    <a:gd name="T7" fmla="*/ 424 h 424"/>
                    <a:gd name="T8" fmla="*/ 933 w 933"/>
                    <a:gd name="T9" fmla="*/ 318 h 424"/>
                    <a:gd name="T10" fmla="*/ 933 w 933"/>
                    <a:gd name="T11" fmla="*/ 0 h 424"/>
                    <a:gd name="T12" fmla="*/ 106 w 933"/>
                    <a:gd name="T13" fmla="*/ 0 h 424"/>
                    <a:gd name="T14" fmla="*/ 0 60000 65536"/>
                    <a:gd name="T15" fmla="*/ 0 60000 65536"/>
                    <a:gd name="T16" fmla="*/ 0 60000 65536"/>
                    <a:gd name="T17" fmla="*/ 0 60000 65536"/>
                    <a:gd name="T18" fmla="*/ 0 60000 65536"/>
                    <a:gd name="T19" fmla="*/ 0 60000 65536"/>
                    <a:gd name="T20" fmla="*/ 0 60000 65536"/>
                    <a:gd name="T21" fmla="*/ 0 w 933"/>
                    <a:gd name="T22" fmla="*/ 0 h 424"/>
                    <a:gd name="T23" fmla="*/ 933 w 933"/>
                    <a:gd name="T24" fmla="*/ 424 h 4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3" h="424">
                      <a:moveTo>
                        <a:pt x="106" y="0"/>
                      </a:moveTo>
                      <a:lnTo>
                        <a:pt x="0" y="106"/>
                      </a:lnTo>
                      <a:lnTo>
                        <a:pt x="0" y="424"/>
                      </a:lnTo>
                      <a:lnTo>
                        <a:pt x="827" y="424"/>
                      </a:lnTo>
                      <a:lnTo>
                        <a:pt x="933" y="318"/>
                      </a:lnTo>
                      <a:lnTo>
                        <a:pt x="933" y="0"/>
                      </a:lnTo>
                      <a:lnTo>
                        <a:pt x="106" y="0"/>
                      </a:lnTo>
                      <a:close/>
                    </a:path>
                  </a:pathLst>
                </a:custGeom>
                <a:noFill/>
                <a:ln w="7938" cap="rnd">
                  <a:solidFill>
                    <a:srgbClr val="000000"/>
                  </a:solidFill>
                  <a:round/>
                  <a:headEnd/>
                  <a:tailEnd/>
                </a:ln>
              </p:spPr>
              <p:txBody>
                <a:bodyPr/>
                <a:lstStyle/>
                <a:p>
                  <a:endParaRPr lang="en-US"/>
                </a:p>
              </p:txBody>
            </p:sp>
            <p:sp>
              <p:nvSpPr>
                <p:cNvPr id="265313" name="Freeform 20"/>
                <p:cNvSpPr>
                  <a:spLocks/>
                </p:cNvSpPr>
                <p:nvPr/>
              </p:nvSpPr>
              <p:spPr bwMode="auto">
                <a:xfrm>
                  <a:off x="2236" y="615"/>
                  <a:ext cx="933" cy="106"/>
                </a:xfrm>
                <a:custGeom>
                  <a:avLst/>
                  <a:gdLst>
                    <a:gd name="T0" fmla="*/ 0 w 933"/>
                    <a:gd name="T1" fmla="*/ 106 h 106"/>
                    <a:gd name="T2" fmla="*/ 827 w 933"/>
                    <a:gd name="T3" fmla="*/ 106 h 106"/>
                    <a:gd name="T4" fmla="*/ 933 w 933"/>
                    <a:gd name="T5" fmla="*/ 0 h 106"/>
                    <a:gd name="T6" fmla="*/ 0 60000 65536"/>
                    <a:gd name="T7" fmla="*/ 0 60000 65536"/>
                    <a:gd name="T8" fmla="*/ 0 60000 65536"/>
                    <a:gd name="T9" fmla="*/ 0 w 933"/>
                    <a:gd name="T10" fmla="*/ 0 h 106"/>
                    <a:gd name="T11" fmla="*/ 933 w 933"/>
                    <a:gd name="T12" fmla="*/ 106 h 106"/>
                  </a:gdLst>
                  <a:ahLst/>
                  <a:cxnLst>
                    <a:cxn ang="T6">
                      <a:pos x="T0" y="T1"/>
                    </a:cxn>
                    <a:cxn ang="T7">
                      <a:pos x="T2" y="T3"/>
                    </a:cxn>
                    <a:cxn ang="T8">
                      <a:pos x="T4" y="T5"/>
                    </a:cxn>
                  </a:cxnLst>
                  <a:rect l="T9" t="T10" r="T11" b="T12"/>
                  <a:pathLst>
                    <a:path w="933" h="106">
                      <a:moveTo>
                        <a:pt x="0" y="106"/>
                      </a:moveTo>
                      <a:lnTo>
                        <a:pt x="827" y="106"/>
                      </a:lnTo>
                      <a:lnTo>
                        <a:pt x="933" y="0"/>
                      </a:lnTo>
                    </a:path>
                  </a:pathLst>
                </a:custGeom>
                <a:noFill/>
                <a:ln w="7938" cap="rnd">
                  <a:solidFill>
                    <a:srgbClr val="000000"/>
                  </a:solidFill>
                  <a:round/>
                  <a:headEnd/>
                  <a:tailEnd/>
                </a:ln>
              </p:spPr>
              <p:txBody>
                <a:bodyPr/>
                <a:lstStyle/>
                <a:p>
                  <a:endParaRPr lang="en-US"/>
                </a:p>
              </p:txBody>
            </p:sp>
            <p:sp>
              <p:nvSpPr>
                <p:cNvPr id="265314" name="Line 21"/>
                <p:cNvSpPr>
                  <a:spLocks noChangeShapeType="1"/>
                </p:cNvSpPr>
                <p:nvPr/>
              </p:nvSpPr>
              <p:spPr bwMode="auto">
                <a:xfrm>
                  <a:off x="3063" y="721"/>
                  <a:ext cx="1" cy="318"/>
                </a:xfrm>
                <a:prstGeom prst="line">
                  <a:avLst/>
                </a:prstGeom>
                <a:noFill/>
                <a:ln w="7938" cap="rnd">
                  <a:solidFill>
                    <a:srgbClr val="000000"/>
                  </a:solidFill>
                  <a:round/>
                  <a:headEnd/>
                  <a:tailEnd/>
                </a:ln>
              </p:spPr>
              <p:txBody>
                <a:bodyPr/>
                <a:lstStyle/>
                <a:p>
                  <a:endParaRPr lang="en-US"/>
                </a:p>
              </p:txBody>
            </p:sp>
          </p:grpSp>
          <p:sp>
            <p:nvSpPr>
              <p:cNvPr id="265311" name="Rectangle 22"/>
              <p:cNvSpPr>
                <a:spLocks noChangeArrowheads="1"/>
              </p:cNvSpPr>
              <p:nvPr/>
            </p:nvSpPr>
            <p:spPr bwMode="auto">
              <a:xfrm>
                <a:off x="2352" y="805"/>
                <a:ext cx="512" cy="173"/>
              </a:xfrm>
              <a:prstGeom prst="rect">
                <a:avLst/>
              </a:prstGeom>
              <a:noFill/>
              <a:ln w="9525">
                <a:noFill/>
                <a:miter lim="800000"/>
                <a:headEnd/>
                <a:tailEnd/>
              </a:ln>
            </p:spPr>
            <p:txBody>
              <a:bodyPr wrap="none" lIns="0" tIns="0" rIns="0" bIns="0">
                <a:spAutoFit/>
              </a:bodyPr>
              <a:lstStyle/>
              <a:p>
                <a:r>
                  <a:rPr lang="en-US" b="0">
                    <a:solidFill>
                      <a:srgbClr val="000000"/>
                    </a:solidFill>
                    <a:latin typeface="Times New Roman" pitchFamily="18" charset="0"/>
                  </a:rPr>
                  <a:t>5SGraph</a:t>
                </a:r>
                <a:endParaRPr lang="en-US" b="0"/>
              </a:p>
            </p:txBody>
          </p:sp>
        </p:grpSp>
        <p:sp>
          <p:nvSpPr>
            <p:cNvPr id="265230" name="Freeform 23"/>
            <p:cNvSpPr>
              <a:spLocks/>
            </p:cNvSpPr>
            <p:nvPr/>
          </p:nvSpPr>
          <p:spPr bwMode="auto">
            <a:xfrm>
              <a:off x="1872" y="588"/>
              <a:ext cx="297" cy="180"/>
            </a:xfrm>
            <a:custGeom>
              <a:avLst/>
              <a:gdLst>
                <a:gd name="T0" fmla="*/ 222 w 297"/>
                <a:gd name="T1" fmla="*/ 0 h 180"/>
                <a:gd name="T2" fmla="*/ 222 w 297"/>
                <a:gd name="T3" fmla="*/ 45 h 180"/>
                <a:gd name="T4" fmla="*/ 0 w 297"/>
                <a:gd name="T5" fmla="*/ 45 h 180"/>
                <a:gd name="T6" fmla="*/ 0 w 297"/>
                <a:gd name="T7" fmla="*/ 135 h 180"/>
                <a:gd name="T8" fmla="*/ 222 w 297"/>
                <a:gd name="T9" fmla="*/ 135 h 180"/>
                <a:gd name="T10" fmla="*/ 222 w 297"/>
                <a:gd name="T11" fmla="*/ 180 h 180"/>
                <a:gd name="T12" fmla="*/ 297 w 297"/>
                <a:gd name="T13" fmla="*/ 90 h 180"/>
                <a:gd name="T14" fmla="*/ 222 w 297"/>
                <a:gd name="T15" fmla="*/ 0 h 180"/>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180"/>
                <a:gd name="T26" fmla="*/ 297 w 297"/>
                <a:gd name="T27" fmla="*/ 180 h 1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180">
                  <a:moveTo>
                    <a:pt x="222" y="0"/>
                  </a:moveTo>
                  <a:lnTo>
                    <a:pt x="222" y="45"/>
                  </a:lnTo>
                  <a:lnTo>
                    <a:pt x="0" y="45"/>
                  </a:lnTo>
                  <a:lnTo>
                    <a:pt x="0" y="135"/>
                  </a:lnTo>
                  <a:lnTo>
                    <a:pt x="222" y="135"/>
                  </a:lnTo>
                  <a:lnTo>
                    <a:pt x="222" y="180"/>
                  </a:lnTo>
                  <a:lnTo>
                    <a:pt x="297" y="90"/>
                  </a:lnTo>
                  <a:lnTo>
                    <a:pt x="222" y="0"/>
                  </a:lnTo>
                  <a:close/>
                </a:path>
              </a:pathLst>
            </a:custGeom>
            <a:noFill/>
            <a:ln w="7938" cap="rnd">
              <a:solidFill>
                <a:srgbClr val="000000"/>
              </a:solidFill>
              <a:round/>
              <a:headEnd/>
              <a:tailEnd/>
            </a:ln>
          </p:spPr>
          <p:txBody>
            <a:bodyPr/>
            <a:lstStyle/>
            <a:p>
              <a:endParaRPr lang="en-US"/>
            </a:p>
          </p:txBody>
        </p:sp>
        <p:sp>
          <p:nvSpPr>
            <p:cNvPr id="265231" name="Rectangle 24"/>
            <p:cNvSpPr>
              <a:spLocks noChangeArrowheads="1"/>
            </p:cNvSpPr>
            <p:nvPr/>
          </p:nvSpPr>
          <p:spPr bwMode="auto">
            <a:xfrm>
              <a:off x="742" y="766"/>
              <a:ext cx="202" cy="154"/>
            </a:xfrm>
            <a:prstGeom prst="rect">
              <a:avLst/>
            </a:prstGeom>
            <a:noFill/>
            <a:ln w="9525">
              <a:noFill/>
              <a:miter lim="800000"/>
              <a:headEnd/>
              <a:tailEnd/>
            </a:ln>
          </p:spPr>
          <p:txBody>
            <a:bodyPr wrap="none" lIns="0" tIns="0" rIns="0" bIns="0">
              <a:spAutoFit/>
            </a:bodyPr>
            <a:lstStyle/>
            <a:p>
              <a:r>
                <a:rPr lang="en-US" sz="1600" b="0">
                  <a:solidFill>
                    <a:srgbClr val="000000"/>
                  </a:solidFill>
                  <a:latin typeface="Times New Roman" pitchFamily="18" charset="0"/>
                </a:rPr>
                <a:t>DL </a:t>
              </a:r>
              <a:endParaRPr lang="en-US" b="0"/>
            </a:p>
          </p:txBody>
        </p:sp>
        <p:sp>
          <p:nvSpPr>
            <p:cNvPr id="265232" name="Rectangle 25"/>
            <p:cNvSpPr>
              <a:spLocks noChangeArrowheads="1"/>
            </p:cNvSpPr>
            <p:nvPr/>
          </p:nvSpPr>
          <p:spPr bwMode="auto">
            <a:xfrm>
              <a:off x="672" y="920"/>
              <a:ext cx="342" cy="154"/>
            </a:xfrm>
            <a:prstGeom prst="rect">
              <a:avLst/>
            </a:prstGeom>
            <a:noFill/>
            <a:ln w="9525">
              <a:noFill/>
              <a:miter lim="800000"/>
              <a:headEnd/>
              <a:tailEnd/>
            </a:ln>
          </p:spPr>
          <p:txBody>
            <a:bodyPr wrap="none" lIns="0" tIns="0" rIns="0" bIns="0">
              <a:spAutoFit/>
            </a:bodyPr>
            <a:lstStyle/>
            <a:p>
              <a:r>
                <a:rPr lang="en-US" sz="1600" b="0">
                  <a:solidFill>
                    <a:srgbClr val="000000"/>
                  </a:solidFill>
                  <a:latin typeface="Times New Roman" pitchFamily="18" charset="0"/>
                </a:rPr>
                <a:t>Expert</a:t>
              </a:r>
              <a:endParaRPr lang="en-US" b="0"/>
            </a:p>
          </p:txBody>
        </p:sp>
        <p:grpSp>
          <p:nvGrpSpPr>
            <p:cNvPr id="8" name="Group 26"/>
            <p:cNvGrpSpPr>
              <a:grpSpLocks/>
            </p:cNvGrpSpPr>
            <p:nvPr/>
          </p:nvGrpSpPr>
          <p:grpSpPr bwMode="auto">
            <a:xfrm>
              <a:off x="3773" y="1214"/>
              <a:ext cx="169" cy="339"/>
              <a:chOff x="3812" y="1379"/>
              <a:chExt cx="169" cy="339"/>
            </a:xfrm>
          </p:grpSpPr>
          <p:sp>
            <p:nvSpPr>
              <p:cNvPr id="265304" name="Oval 27"/>
              <p:cNvSpPr>
                <a:spLocks noChangeArrowheads="1"/>
              </p:cNvSpPr>
              <p:nvPr/>
            </p:nvSpPr>
            <p:spPr bwMode="auto">
              <a:xfrm>
                <a:off x="3812" y="1379"/>
                <a:ext cx="169" cy="136"/>
              </a:xfrm>
              <a:prstGeom prst="ellipse">
                <a:avLst/>
              </a:prstGeom>
              <a:noFill/>
              <a:ln w="7938" cap="rnd">
                <a:solidFill>
                  <a:srgbClr val="000000"/>
                </a:solidFill>
                <a:round/>
                <a:headEnd/>
                <a:tailEnd/>
              </a:ln>
            </p:spPr>
            <p:txBody>
              <a:bodyPr/>
              <a:lstStyle/>
              <a:p>
                <a:endParaRPr lang="en-US"/>
              </a:p>
            </p:txBody>
          </p:sp>
          <p:sp>
            <p:nvSpPr>
              <p:cNvPr id="265305" name="Line 28"/>
              <p:cNvSpPr>
                <a:spLocks noChangeShapeType="1"/>
              </p:cNvSpPr>
              <p:nvPr/>
            </p:nvSpPr>
            <p:spPr bwMode="auto">
              <a:xfrm>
                <a:off x="3896" y="1515"/>
                <a:ext cx="1" cy="135"/>
              </a:xfrm>
              <a:prstGeom prst="line">
                <a:avLst/>
              </a:prstGeom>
              <a:noFill/>
              <a:ln w="7938" cap="rnd">
                <a:solidFill>
                  <a:srgbClr val="000000"/>
                </a:solidFill>
                <a:round/>
                <a:headEnd/>
                <a:tailEnd/>
              </a:ln>
            </p:spPr>
            <p:txBody>
              <a:bodyPr/>
              <a:lstStyle/>
              <a:p>
                <a:endParaRPr lang="en-US"/>
              </a:p>
            </p:txBody>
          </p:sp>
          <p:sp>
            <p:nvSpPr>
              <p:cNvPr id="265306" name="Line 29"/>
              <p:cNvSpPr>
                <a:spLocks noChangeShapeType="1"/>
              </p:cNvSpPr>
              <p:nvPr/>
            </p:nvSpPr>
            <p:spPr bwMode="auto">
              <a:xfrm>
                <a:off x="3896" y="1650"/>
                <a:ext cx="85" cy="68"/>
              </a:xfrm>
              <a:prstGeom prst="line">
                <a:avLst/>
              </a:prstGeom>
              <a:noFill/>
              <a:ln w="7938" cap="rnd">
                <a:solidFill>
                  <a:srgbClr val="000000"/>
                </a:solidFill>
                <a:round/>
                <a:headEnd/>
                <a:tailEnd/>
              </a:ln>
            </p:spPr>
            <p:txBody>
              <a:bodyPr/>
              <a:lstStyle/>
              <a:p>
                <a:endParaRPr lang="en-US"/>
              </a:p>
            </p:txBody>
          </p:sp>
          <p:sp>
            <p:nvSpPr>
              <p:cNvPr id="265307" name="Line 30"/>
              <p:cNvSpPr>
                <a:spLocks noChangeShapeType="1"/>
              </p:cNvSpPr>
              <p:nvPr/>
            </p:nvSpPr>
            <p:spPr bwMode="auto">
              <a:xfrm flipH="1">
                <a:off x="3812" y="1650"/>
                <a:ext cx="84" cy="68"/>
              </a:xfrm>
              <a:prstGeom prst="line">
                <a:avLst/>
              </a:prstGeom>
              <a:noFill/>
              <a:ln w="7938" cap="rnd">
                <a:solidFill>
                  <a:srgbClr val="000000"/>
                </a:solidFill>
                <a:round/>
                <a:headEnd/>
                <a:tailEnd/>
              </a:ln>
            </p:spPr>
            <p:txBody>
              <a:bodyPr/>
              <a:lstStyle/>
              <a:p>
                <a:endParaRPr lang="en-US"/>
              </a:p>
            </p:txBody>
          </p:sp>
          <p:sp>
            <p:nvSpPr>
              <p:cNvPr id="265308" name="Line 31"/>
              <p:cNvSpPr>
                <a:spLocks noChangeShapeType="1"/>
              </p:cNvSpPr>
              <p:nvPr/>
            </p:nvSpPr>
            <p:spPr bwMode="auto">
              <a:xfrm flipH="1">
                <a:off x="3812" y="1548"/>
                <a:ext cx="84" cy="34"/>
              </a:xfrm>
              <a:prstGeom prst="line">
                <a:avLst/>
              </a:prstGeom>
              <a:noFill/>
              <a:ln w="7938" cap="rnd">
                <a:solidFill>
                  <a:srgbClr val="000000"/>
                </a:solidFill>
                <a:round/>
                <a:headEnd/>
                <a:tailEnd/>
              </a:ln>
            </p:spPr>
            <p:txBody>
              <a:bodyPr/>
              <a:lstStyle/>
              <a:p>
                <a:endParaRPr lang="en-US"/>
              </a:p>
            </p:txBody>
          </p:sp>
          <p:sp>
            <p:nvSpPr>
              <p:cNvPr id="265309" name="Line 32"/>
              <p:cNvSpPr>
                <a:spLocks noChangeShapeType="1"/>
              </p:cNvSpPr>
              <p:nvPr/>
            </p:nvSpPr>
            <p:spPr bwMode="auto">
              <a:xfrm>
                <a:off x="3896" y="1548"/>
                <a:ext cx="85" cy="34"/>
              </a:xfrm>
              <a:prstGeom prst="line">
                <a:avLst/>
              </a:prstGeom>
              <a:noFill/>
              <a:ln w="7938" cap="rnd">
                <a:solidFill>
                  <a:srgbClr val="000000"/>
                </a:solidFill>
                <a:round/>
                <a:headEnd/>
                <a:tailEnd/>
              </a:ln>
            </p:spPr>
            <p:txBody>
              <a:bodyPr/>
              <a:lstStyle/>
              <a:p>
                <a:endParaRPr lang="en-US"/>
              </a:p>
            </p:txBody>
          </p:sp>
        </p:grpSp>
        <p:sp>
          <p:nvSpPr>
            <p:cNvPr id="265234" name="Rectangle 33"/>
            <p:cNvSpPr>
              <a:spLocks noChangeArrowheads="1"/>
            </p:cNvSpPr>
            <p:nvPr/>
          </p:nvSpPr>
          <p:spPr bwMode="auto">
            <a:xfrm>
              <a:off x="3910" y="488"/>
              <a:ext cx="202" cy="154"/>
            </a:xfrm>
            <a:prstGeom prst="rect">
              <a:avLst/>
            </a:prstGeom>
            <a:noFill/>
            <a:ln w="9525">
              <a:noFill/>
              <a:miter lim="800000"/>
              <a:headEnd/>
              <a:tailEnd/>
            </a:ln>
          </p:spPr>
          <p:txBody>
            <a:bodyPr wrap="none" lIns="0" tIns="0" rIns="0" bIns="0">
              <a:spAutoFit/>
            </a:bodyPr>
            <a:lstStyle/>
            <a:p>
              <a:r>
                <a:rPr lang="en-US" sz="1600" b="0">
                  <a:solidFill>
                    <a:srgbClr val="000000"/>
                  </a:solidFill>
                  <a:latin typeface="Times New Roman" pitchFamily="18" charset="0"/>
                </a:rPr>
                <a:t>DL </a:t>
              </a:r>
              <a:endParaRPr lang="en-US" b="0"/>
            </a:p>
          </p:txBody>
        </p:sp>
        <p:sp>
          <p:nvSpPr>
            <p:cNvPr id="265235" name="Rectangle 34"/>
            <p:cNvSpPr>
              <a:spLocks noChangeArrowheads="1"/>
            </p:cNvSpPr>
            <p:nvPr/>
          </p:nvSpPr>
          <p:spPr bwMode="auto">
            <a:xfrm>
              <a:off x="3781" y="640"/>
              <a:ext cx="463" cy="154"/>
            </a:xfrm>
            <a:prstGeom prst="rect">
              <a:avLst/>
            </a:prstGeom>
            <a:noFill/>
            <a:ln w="9525">
              <a:noFill/>
              <a:miter lim="800000"/>
              <a:headEnd/>
              <a:tailEnd/>
            </a:ln>
          </p:spPr>
          <p:txBody>
            <a:bodyPr wrap="none" lIns="0" tIns="0" rIns="0" bIns="0">
              <a:spAutoFit/>
            </a:bodyPr>
            <a:lstStyle/>
            <a:p>
              <a:r>
                <a:rPr lang="en-US" sz="1600" b="0">
                  <a:solidFill>
                    <a:srgbClr val="000000"/>
                  </a:solidFill>
                  <a:latin typeface="Times New Roman" pitchFamily="18" charset="0"/>
                </a:rPr>
                <a:t>Designer</a:t>
              </a:r>
              <a:endParaRPr lang="en-US" b="0"/>
            </a:p>
          </p:txBody>
        </p:sp>
        <p:grpSp>
          <p:nvGrpSpPr>
            <p:cNvPr id="9" name="Group 35"/>
            <p:cNvGrpSpPr>
              <a:grpSpLocks/>
            </p:cNvGrpSpPr>
            <p:nvPr/>
          </p:nvGrpSpPr>
          <p:grpSpPr bwMode="auto">
            <a:xfrm>
              <a:off x="2415" y="1143"/>
              <a:ext cx="470" cy="509"/>
              <a:chOff x="2454" y="1308"/>
              <a:chExt cx="470" cy="509"/>
            </a:xfrm>
          </p:grpSpPr>
          <p:sp>
            <p:nvSpPr>
              <p:cNvPr id="265302" name="Freeform 36"/>
              <p:cNvSpPr>
                <a:spLocks/>
              </p:cNvSpPr>
              <p:nvPr/>
            </p:nvSpPr>
            <p:spPr bwMode="auto">
              <a:xfrm>
                <a:off x="2454" y="1308"/>
                <a:ext cx="470" cy="509"/>
              </a:xfrm>
              <a:custGeom>
                <a:avLst/>
                <a:gdLst>
                  <a:gd name="T0" fmla="*/ 0 w 470"/>
                  <a:gd name="T1" fmla="*/ 0 h 509"/>
                  <a:gd name="T2" fmla="*/ 0 w 470"/>
                  <a:gd name="T3" fmla="*/ 509 h 509"/>
                  <a:gd name="T4" fmla="*/ 411 w 470"/>
                  <a:gd name="T5" fmla="*/ 509 h 509"/>
                  <a:gd name="T6" fmla="*/ 470 w 470"/>
                  <a:gd name="T7" fmla="*/ 445 h 509"/>
                  <a:gd name="T8" fmla="*/ 470 w 470"/>
                  <a:gd name="T9" fmla="*/ 0 h 509"/>
                  <a:gd name="T10" fmla="*/ 0 w 470"/>
                  <a:gd name="T11" fmla="*/ 0 h 509"/>
                  <a:gd name="T12" fmla="*/ 0 60000 65536"/>
                  <a:gd name="T13" fmla="*/ 0 60000 65536"/>
                  <a:gd name="T14" fmla="*/ 0 60000 65536"/>
                  <a:gd name="T15" fmla="*/ 0 60000 65536"/>
                  <a:gd name="T16" fmla="*/ 0 60000 65536"/>
                  <a:gd name="T17" fmla="*/ 0 60000 65536"/>
                  <a:gd name="T18" fmla="*/ 0 w 470"/>
                  <a:gd name="T19" fmla="*/ 0 h 509"/>
                  <a:gd name="T20" fmla="*/ 470 w 470"/>
                  <a:gd name="T21" fmla="*/ 509 h 509"/>
                </a:gdLst>
                <a:ahLst/>
                <a:cxnLst>
                  <a:cxn ang="T12">
                    <a:pos x="T0" y="T1"/>
                  </a:cxn>
                  <a:cxn ang="T13">
                    <a:pos x="T2" y="T3"/>
                  </a:cxn>
                  <a:cxn ang="T14">
                    <a:pos x="T4" y="T5"/>
                  </a:cxn>
                  <a:cxn ang="T15">
                    <a:pos x="T6" y="T7"/>
                  </a:cxn>
                  <a:cxn ang="T16">
                    <a:pos x="T8" y="T9"/>
                  </a:cxn>
                  <a:cxn ang="T17">
                    <a:pos x="T10" y="T11"/>
                  </a:cxn>
                </a:cxnLst>
                <a:rect l="T18" t="T19" r="T20" b="T21"/>
                <a:pathLst>
                  <a:path w="470" h="509">
                    <a:moveTo>
                      <a:pt x="0" y="0"/>
                    </a:moveTo>
                    <a:lnTo>
                      <a:pt x="0" y="509"/>
                    </a:lnTo>
                    <a:lnTo>
                      <a:pt x="411" y="509"/>
                    </a:lnTo>
                    <a:lnTo>
                      <a:pt x="470" y="445"/>
                    </a:lnTo>
                    <a:lnTo>
                      <a:pt x="470" y="0"/>
                    </a:lnTo>
                    <a:lnTo>
                      <a:pt x="0" y="0"/>
                    </a:lnTo>
                    <a:close/>
                  </a:path>
                </a:pathLst>
              </a:custGeom>
              <a:noFill/>
              <a:ln w="36576">
                <a:solidFill>
                  <a:srgbClr val="FF0000"/>
                </a:solidFill>
                <a:prstDash val="sysDot"/>
                <a:round/>
                <a:headEnd/>
                <a:tailEnd/>
              </a:ln>
            </p:spPr>
            <p:txBody>
              <a:bodyPr/>
              <a:lstStyle/>
              <a:p>
                <a:endParaRPr lang="en-US"/>
              </a:p>
            </p:txBody>
          </p:sp>
          <p:sp>
            <p:nvSpPr>
              <p:cNvPr id="265303" name="Freeform 37"/>
              <p:cNvSpPr>
                <a:spLocks/>
              </p:cNvSpPr>
              <p:nvPr/>
            </p:nvSpPr>
            <p:spPr bwMode="auto">
              <a:xfrm>
                <a:off x="2865" y="1753"/>
                <a:ext cx="59" cy="64"/>
              </a:xfrm>
              <a:custGeom>
                <a:avLst/>
                <a:gdLst>
                  <a:gd name="T0" fmla="*/ 0 w 594"/>
                  <a:gd name="T1" fmla="*/ 64 h 643"/>
                  <a:gd name="T2" fmla="*/ 15 w 594"/>
                  <a:gd name="T3" fmla="*/ 2 h 643"/>
                  <a:gd name="T4" fmla="*/ 59 w 594"/>
                  <a:gd name="T5" fmla="*/ 0 h 643"/>
                  <a:gd name="T6" fmla="*/ 0 60000 65536"/>
                  <a:gd name="T7" fmla="*/ 0 60000 65536"/>
                  <a:gd name="T8" fmla="*/ 0 60000 65536"/>
                  <a:gd name="T9" fmla="*/ 0 w 594"/>
                  <a:gd name="T10" fmla="*/ 0 h 643"/>
                  <a:gd name="T11" fmla="*/ 594 w 594"/>
                  <a:gd name="T12" fmla="*/ 643 h 643"/>
                </a:gdLst>
                <a:ahLst/>
                <a:cxnLst>
                  <a:cxn ang="T6">
                    <a:pos x="T0" y="T1"/>
                  </a:cxn>
                  <a:cxn ang="T7">
                    <a:pos x="T2" y="T3"/>
                  </a:cxn>
                  <a:cxn ang="T8">
                    <a:pos x="T4" y="T5"/>
                  </a:cxn>
                </a:cxnLst>
                <a:rect l="T9" t="T10" r="T11" b="T12"/>
                <a:pathLst>
                  <a:path w="594" h="643">
                    <a:moveTo>
                      <a:pt x="0" y="643"/>
                    </a:moveTo>
                    <a:lnTo>
                      <a:pt x="154" y="22"/>
                    </a:lnTo>
                    <a:cubicBezTo>
                      <a:pt x="213" y="120"/>
                      <a:pt x="371" y="120"/>
                      <a:pt x="594" y="0"/>
                    </a:cubicBezTo>
                  </a:path>
                </a:pathLst>
              </a:custGeom>
              <a:noFill/>
              <a:ln w="36576">
                <a:solidFill>
                  <a:srgbClr val="FF0000"/>
                </a:solidFill>
                <a:prstDash val="sysDot"/>
                <a:round/>
                <a:headEnd/>
                <a:tailEnd/>
              </a:ln>
            </p:spPr>
            <p:txBody>
              <a:bodyPr/>
              <a:lstStyle/>
              <a:p>
                <a:endParaRPr lang="en-US"/>
              </a:p>
            </p:txBody>
          </p:sp>
        </p:grpSp>
        <p:sp>
          <p:nvSpPr>
            <p:cNvPr id="265237" name="Rectangle 38"/>
            <p:cNvSpPr>
              <a:spLocks noChangeArrowheads="1"/>
            </p:cNvSpPr>
            <p:nvPr/>
          </p:nvSpPr>
          <p:spPr bwMode="auto">
            <a:xfrm>
              <a:off x="2567" y="1210"/>
              <a:ext cx="221"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5SL </a:t>
              </a:r>
              <a:endParaRPr lang="en-US" b="0"/>
            </a:p>
          </p:txBody>
        </p:sp>
        <p:sp>
          <p:nvSpPr>
            <p:cNvPr id="265238" name="Rectangle 39"/>
            <p:cNvSpPr>
              <a:spLocks noChangeArrowheads="1"/>
            </p:cNvSpPr>
            <p:nvPr/>
          </p:nvSpPr>
          <p:spPr bwMode="auto">
            <a:xfrm>
              <a:off x="2586" y="1346"/>
              <a:ext cx="156"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DL</a:t>
              </a:r>
              <a:endParaRPr lang="en-US" b="0"/>
            </a:p>
          </p:txBody>
        </p:sp>
        <p:sp>
          <p:nvSpPr>
            <p:cNvPr id="265239" name="Rectangle 40"/>
            <p:cNvSpPr>
              <a:spLocks noChangeArrowheads="1"/>
            </p:cNvSpPr>
            <p:nvPr/>
          </p:nvSpPr>
          <p:spPr bwMode="auto">
            <a:xfrm>
              <a:off x="2510" y="1482"/>
              <a:ext cx="305"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Model</a:t>
              </a:r>
              <a:endParaRPr lang="en-US" b="0"/>
            </a:p>
          </p:txBody>
        </p:sp>
        <p:grpSp>
          <p:nvGrpSpPr>
            <p:cNvPr id="10" name="Group 41"/>
            <p:cNvGrpSpPr>
              <a:grpSpLocks/>
            </p:cNvGrpSpPr>
            <p:nvPr/>
          </p:nvGrpSpPr>
          <p:grpSpPr bwMode="auto">
            <a:xfrm>
              <a:off x="2119" y="1935"/>
              <a:ext cx="933" cy="721"/>
              <a:chOff x="2158" y="2100"/>
              <a:chExt cx="933" cy="721"/>
            </a:xfrm>
          </p:grpSpPr>
          <p:grpSp>
            <p:nvGrpSpPr>
              <p:cNvPr id="11" name="Group 42"/>
              <p:cNvGrpSpPr>
                <a:grpSpLocks/>
              </p:cNvGrpSpPr>
              <p:nvPr/>
            </p:nvGrpSpPr>
            <p:grpSpPr bwMode="auto">
              <a:xfrm>
                <a:off x="2158" y="2100"/>
                <a:ext cx="933" cy="721"/>
                <a:chOff x="2158" y="2100"/>
                <a:chExt cx="933" cy="721"/>
              </a:xfrm>
            </p:grpSpPr>
            <p:sp>
              <p:nvSpPr>
                <p:cNvPr id="265299" name="Freeform 43"/>
                <p:cNvSpPr>
                  <a:spLocks/>
                </p:cNvSpPr>
                <p:nvPr/>
              </p:nvSpPr>
              <p:spPr bwMode="auto">
                <a:xfrm>
                  <a:off x="2158" y="2100"/>
                  <a:ext cx="933" cy="721"/>
                </a:xfrm>
                <a:custGeom>
                  <a:avLst/>
                  <a:gdLst>
                    <a:gd name="T0" fmla="*/ 180 w 933"/>
                    <a:gd name="T1" fmla="*/ 0 h 721"/>
                    <a:gd name="T2" fmla="*/ 0 w 933"/>
                    <a:gd name="T3" fmla="*/ 180 h 721"/>
                    <a:gd name="T4" fmla="*/ 0 w 933"/>
                    <a:gd name="T5" fmla="*/ 721 h 721"/>
                    <a:gd name="T6" fmla="*/ 753 w 933"/>
                    <a:gd name="T7" fmla="*/ 721 h 721"/>
                    <a:gd name="T8" fmla="*/ 933 w 933"/>
                    <a:gd name="T9" fmla="*/ 540 h 721"/>
                    <a:gd name="T10" fmla="*/ 933 w 933"/>
                    <a:gd name="T11" fmla="*/ 0 h 721"/>
                    <a:gd name="T12" fmla="*/ 180 w 933"/>
                    <a:gd name="T13" fmla="*/ 0 h 721"/>
                    <a:gd name="T14" fmla="*/ 0 60000 65536"/>
                    <a:gd name="T15" fmla="*/ 0 60000 65536"/>
                    <a:gd name="T16" fmla="*/ 0 60000 65536"/>
                    <a:gd name="T17" fmla="*/ 0 60000 65536"/>
                    <a:gd name="T18" fmla="*/ 0 60000 65536"/>
                    <a:gd name="T19" fmla="*/ 0 60000 65536"/>
                    <a:gd name="T20" fmla="*/ 0 60000 65536"/>
                    <a:gd name="T21" fmla="*/ 0 w 933"/>
                    <a:gd name="T22" fmla="*/ 0 h 721"/>
                    <a:gd name="T23" fmla="*/ 933 w 933"/>
                    <a:gd name="T24" fmla="*/ 721 h 7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3" h="721">
                      <a:moveTo>
                        <a:pt x="180" y="0"/>
                      </a:moveTo>
                      <a:lnTo>
                        <a:pt x="0" y="180"/>
                      </a:lnTo>
                      <a:lnTo>
                        <a:pt x="0" y="721"/>
                      </a:lnTo>
                      <a:lnTo>
                        <a:pt x="753" y="721"/>
                      </a:lnTo>
                      <a:lnTo>
                        <a:pt x="933" y="540"/>
                      </a:lnTo>
                      <a:lnTo>
                        <a:pt x="933" y="0"/>
                      </a:lnTo>
                      <a:lnTo>
                        <a:pt x="180" y="0"/>
                      </a:lnTo>
                      <a:close/>
                    </a:path>
                  </a:pathLst>
                </a:custGeom>
                <a:noFill/>
                <a:ln w="7938" cap="rnd">
                  <a:solidFill>
                    <a:srgbClr val="000000"/>
                  </a:solidFill>
                  <a:round/>
                  <a:headEnd/>
                  <a:tailEnd/>
                </a:ln>
              </p:spPr>
              <p:txBody>
                <a:bodyPr/>
                <a:lstStyle/>
                <a:p>
                  <a:endParaRPr lang="en-US"/>
                </a:p>
              </p:txBody>
            </p:sp>
            <p:sp>
              <p:nvSpPr>
                <p:cNvPr id="265300" name="Freeform 44"/>
                <p:cNvSpPr>
                  <a:spLocks/>
                </p:cNvSpPr>
                <p:nvPr/>
              </p:nvSpPr>
              <p:spPr bwMode="auto">
                <a:xfrm>
                  <a:off x="2158" y="2100"/>
                  <a:ext cx="933" cy="180"/>
                </a:xfrm>
                <a:custGeom>
                  <a:avLst/>
                  <a:gdLst>
                    <a:gd name="T0" fmla="*/ 0 w 933"/>
                    <a:gd name="T1" fmla="*/ 180 h 180"/>
                    <a:gd name="T2" fmla="*/ 753 w 933"/>
                    <a:gd name="T3" fmla="*/ 180 h 180"/>
                    <a:gd name="T4" fmla="*/ 933 w 933"/>
                    <a:gd name="T5" fmla="*/ 0 h 180"/>
                    <a:gd name="T6" fmla="*/ 0 60000 65536"/>
                    <a:gd name="T7" fmla="*/ 0 60000 65536"/>
                    <a:gd name="T8" fmla="*/ 0 60000 65536"/>
                    <a:gd name="T9" fmla="*/ 0 w 933"/>
                    <a:gd name="T10" fmla="*/ 0 h 180"/>
                    <a:gd name="T11" fmla="*/ 933 w 933"/>
                    <a:gd name="T12" fmla="*/ 180 h 180"/>
                  </a:gdLst>
                  <a:ahLst/>
                  <a:cxnLst>
                    <a:cxn ang="T6">
                      <a:pos x="T0" y="T1"/>
                    </a:cxn>
                    <a:cxn ang="T7">
                      <a:pos x="T2" y="T3"/>
                    </a:cxn>
                    <a:cxn ang="T8">
                      <a:pos x="T4" y="T5"/>
                    </a:cxn>
                  </a:cxnLst>
                  <a:rect l="T9" t="T10" r="T11" b="T12"/>
                  <a:pathLst>
                    <a:path w="933" h="180">
                      <a:moveTo>
                        <a:pt x="0" y="180"/>
                      </a:moveTo>
                      <a:lnTo>
                        <a:pt x="753" y="180"/>
                      </a:lnTo>
                      <a:lnTo>
                        <a:pt x="933" y="0"/>
                      </a:lnTo>
                    </a:path>
                  </a:pathLst>
                </a:custGeom>
                <a:noFill/>
                <a:ln w="7938" cap="rnd">
                  <a:solidFill>
                    <a:srgbClr val="000000"/>
                  </a:solidFill>
                  <a:round/>
                  <a:headEnd/>
                  <a:tailEnd/>
                </a:ln>
              </p:spPr>
              <p:txBody>
                <a:bodyPr/>
                <a:lstStyle/>
                <a:p>
                  <a:endParaRPr lang="en-US"/>
                </a:p>
              </p:txBody>
            </p:sp>
            <p:sp>
              <p:nvSpPr>
                <p:cNvPr id="265301" name="Line 45"/>
                <p:cNvSpPr>
                  <a:spLocks noChangeShapeType="1"/>
                </p:cNvSpPr>
                <p:nvPr/>
              </p:nvSpPr>
              <p:spPr bwMode="auto">
                <a:xfrm>
                  <a:off x="2911" y="2280"/>
                  <a:ext cx="1" cy="541"/>
                </a:xfrm>
                <a:prstGeom prst="line">
                  <a:avLst/>
                </a:prstGeom>
                <a:noFill/>
                <a:ln w="7938" cap="rnd">
                  <a:solidFill>
                    <a:srgbClr val="000000"/>
                  </a:solidFill>
                  <a:round/>
                  <a:headEnd/>
                  <a:tailEnd/>
                </a:ln>
              </p:spPr>
              <p:txBody>
                <a:bodyPr/>
                <a:lstStyle/>
                <a:p>
                  <a:endParaRPr lang="en-US"/>
                </a:p>
              </p:txBody>
            </p:sp>
          </p:grpSp>
          <p:sp>
            <p:nvSpPr>
              <p:cNvPr id="265298" name="Rectangle 46"/>
              <p:cNvSpPr>
                <a:spLocks noChangeArrowheads="1"/>
              </p:cNvSpPr>
              <p:nvPr/>
            </p:nvSpPr>
            <p:spPr bwMode="auto">
              <a:xfrm>
                <a:off x="2231" y="2450"/>
                <a:ext cx="560" cy="202"/>
              </a:xfrm>
              <a:prstGeom prst="rect">
                <a:avLst/>
              </a:prstGeom>
              <a:noFill/>
              <a:ln w="9525">
                <a:noFill/>
                <a:miter lim="800000"/>
                <a:headEnd/>
                <a:tailEnd/>
              </a:ln>
            </p:spPr>
            <p:txBody>
              <a:bodyPr wrap="none" lIns="0" tIns="0" rIns="0" bIns="0">
                <a:spAutoFit/>
              </a:bodyPr>
              <a:lstStyle/>
              <a:p>
                <a:r>
                  <a:rPr lang="en-US" sz="2100" b="0">
                    <a:solidFill>
                      <a:srgbClr val="000000"/>
                    </a:solidFill>
                    <a:latin typeface="Times New Roman" pitchFamily="18" charset="0"/>
                  </a:rPr>
                  <a:t>5SLGen</a:t>
                </a:r>
                <a:endParaRPr lang="en-US" b="0"/>
              </a:p>
            </p:txBody>
          </p:sp>
        </p:grpSp>
        <p:grpSp>
          <p:nvGrpSpPr>
            <p:cNvPr id="12" name="Group 47"/>
            <p:cNvGrpSpPr>
              <a:grpSpLocks/>
            </p:cNvGrpSpPr>
            <p:nvPr/>
          </p:nvGrpSpPr>
          <p:grpSpPr bwMode="auto">
            <a:xfrm>
              <a:off x="3575" y="366"/>
              <a:ext cx="169" cy="424"/>
              <a:chOff x="3614" y="531"/>
              <a:chExt cx="169" cy="424"/>
            </a:xfrm>
          </p:grpSpPr>
          <p:sp>
            <p:nvSpPr>
              <p:cNvPr id="265291" name="Oval 48"/>
              <p:cNvSpPr>
                <a:spLocks noChangeArrowheads="1"/>
              </p:cNvSpPr>
              <p:nvPr/>
            </p:nvSpPr>
            <p:spPr bwMode="auto">
              <a:xfrm>
                <a:off x="3614" y="531"/>
                <a:ext cx="169" cy="169"/>
              </a:xfrm>
              <a:prstGeom prst="ellipse">
                <a:avLst/>
              </a:prstGeom>
              <a:noFill/>
              <a:ln w="7938" cap="rnd">
                <a:solidFill>
                  <a:srgbClr val="000000"/>
                </a:solidFill>
                <a:round/>
                <a:headEnd/>
                <a:tailEnd/>
              </a:ln>
            </p:spPr>
            <p:txBody>
              <a:bodyPr/>
              <a:lstStyle/>
              <a:p>
                <a:endParaRPr lang="en-US"/>
              </a:p>
            </p:txBody>
          </p:sp>
          <p:sp>
            <p:nvSpPr>
              <p:cNvPr id="265292" name="Line 49"/>
              <p:cNvSpPr>
                <a:spLocks noChangeShapeType="1"/>
              </p:cNvSpPr>
              <p:nvPr/>
            </p:nvSpPr>
            <p:spPr bwMode="auto">
              <a:xfrm>
                <a:off x="3699" y="700"/>
                <a:ext cx="1" cy="170"/>
              </a:xfrm>
              <a:prstGeom prst="line">
                <a:avLst/>
              </a:prstGeom>
              <a:noFill/>
              <a:ln w="7938" cap="rnd">
                <a:solidFill>
                  <a:srgbClr val="000000"/>
                </a:solidFill>
                <a:round/>
                <a:headEnd/>
                <a:tailEnd/>
              </a:ln>
            </p:spPr>
            <p:txBody>
              <a:bodyPr/>
              <a:lstStyle/>
              <a:p>
                <a:endParaRPr lang="en-US"/>
              </a:p>
            </p:txBody>
          </p:sp>
          <p:sp>
            <p:nvSpPr>
              <p:cNvPr id="265293" name="Line 50"/>
              <p:cNvSpPr>
                <a:spLocks noChangeShapeType="1"/>
              </p:cNvSpPr>
              <p:nvPr/>
            </p:nvSpPr>
            <p:spPr bwMode="auto">
              <a:xfrm>
                <a:off x="3699" y="870"/>
                <a:ext cx="84" cy="85"/>
              </a:xfrm>
              <a:prstGeom prst="line">
                <a:avLst/>
              </a:prstGeom>
              <a:noFill/>
              <a:ln w="7938" cap="rnd">
                <a:solidFill>
                  <a:srgbClr val="000000"/>
                </a:solidFill>
                <a:round/>
                <a:headEnd/>
                <a:tailEnd/>
              </a:ln>
            </p:spPr>
            <p:txBody>
              <a:bodyPr/>
              <a:lstStyle/>
              <a:p>
                <a:endParaRPr lang="en-US"/>
              </a:p>
            </p:txBody>
          </p:sp>
          <p:sp>
            <p:nvSpPr>
              <p:cNvPr id="265294" name="Line 51"/>
              <p:cNvSpPr>
                <a:spLocks noChangeShapeType="1"/>
              </p:cNvSpPr>
              <p:nvPr/>
            </p:nvSpPr>
            <p:spPr bwMode="auto">
              <a:xfrm flipH="1">
                <a:off x="3614" y="870"/>
                <a:ext cx="85" cy="85"/>
              </a:xfrm>
              <a:prstGeom prst="line">
                <a:avLst/>
              </a:prstGeom>
              <a:noFill/>
              <a:ln w="7938" cap="rnd">
                <a:solidFill>
                  <a:srgbClr val="000000"/>
                </a:solidFill>
                <a:round/>
                <a:headEnd/>
                <a:tailEnd/>
              </a:ln>
            </p:spPr>
            <p:txBody>
              <a:bodyPr/>
              <a:lstStyle/>
              <a:p>
                <a:endParaRPr lang="en-US"/>
              </a:p>
            </p:txBody>
          </p:sp>
          <p:sp>
            <p:nvSpPr>
              <p:cNvPr id="265295" name="Line 52"/>
              <p:cNvSpPr>
                <a:spLocks noChangeShapeType="1"/>
              </p:cNvSpPr>
              <p:nvPr/>
            </p:nvSpPr>
            <p:spPr bwMode="auto">
              <a:xfrm flipH="1">
                <a:off x="3614" y="743"/>
                <a:ext cx="85" cy="42"/>
              </a:xfrm>
              <a:prstGeom prst="line">
                <a:avLst/>
              </a:prstGeom>
              <a:noFill/>
              <a:ln w="7938" cap="rnd">
                <a:solidFill>
                  <a:srgbClr val="000000"/>
                </a:solidFill>
                <a:round/>
                <a:headEnd/>
                <a:tailEnd/>
              </a:ln>
            </p:spPr>
            <p:txBody>
              <a:bodyPr/>
              <a:lstStyle/>
              <a:p>
                <a:endParaRPr lang="en-US"/>
              </a:p>
            </p:txBody>
          </p:sp>
          <p:sp>
            <p:nvSpPr>
              <p:cNvPr id="265296" name="Line 53"/>
              <p:cNvSpPr>
                <a:spLocks noChangeShapeType="1"/>
              </p:cNvSpPr>
              <p:nvPr/>
            </p:nvSpPr>
            <p:spPr bwMode="auto">
              <a:xfrm>
                <a:off x="3699" y="743"/>
                <a:ext cx="84" cy="42"/>
              </a:xfrm>
              <a:prstGeom prst="line">
                <a:avLst/>
              </a:prstGeom>
              <a:noFill/>
              <a:ln w="7938" cap="rnd">
                <a:solidFill>
                  <a:srgbClr val="000000"/>
                </a:solidFill>
                <a:round/>
                <a:headEnd/>
                <a:tailEnd/>
              </a:ln>
            </p:spPr>
            <p:txBody>
              <a:bodyPr/>
              <a:lstStyle/>
              <a:p>
                <a:endParaRPr lang="en-US"/>
              </a:p>
            </p:txBody>
          </p:sp>
        </p:grpSp>
        <p:sp>
          <p:nvSpPr>
            <p:cNvPr id="265242" name="Rectangle 54"/>
            <p:cNvSpPr>
              <a:spLocks noChangeArrowheads="1"/>
            </p:cNvSpPr>
            <p:nvPr/>
          </p:nvSpPr>
          <p:spPr bwMode="auto">
            <a:xfrm>
              <a:off x="3577" y="1095"/>
              <a:ext cx="578"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Practitioner</a:t>
              </a:r>
              <a:endParaRPr lang="en-US" b="0"/>
            </a:p>
          </p:txBody>
        </p:sp>
        <p:sp>
          <p:nvSpPr>
            <p:cNvPr id="265243" name="Freeform 55"/>
            <p:cNvSpPr>
              <a:spLocks noEditPoints="1"/>
            </p:cNvSpPr>
            <p:nvPr/>
          </p:nvSpPr>
          <p:spPr bwMode="auto">
            <a:xfrm>
              <a:off x="3828" y="1544"/>
              <a:ext cx="59" cy="300"/>
            </a:xfrm>
            <a:custGeom>
              <a:avLst/>
              <a:gdLst>
                <a:gd name="T0" fmla="*/ 25 w 302"/>
                <a:gd name="T1" fmla="*/ 291 h 1518"/>
                <a:gd name="T2" fmla="*/ 25 w 302"/>
                <a:gd name="T3" fmla="*/ 256 h 1518"/>
                <a:gd name="T4" fmla="*/ 34 w 302"/>
                <a:gd name="T5" fmla="*/ 256 h 1518"/>
                <a:gd name="T6" fmla="*/ 34 w 302"/>
                <a:gd name="T7" fmla="*/ 291 h 1518"/>
                <a:gd name="T8" fmla="*/ 25 w 302"/>
                <a:gd name="T9" fmla="*/ 291 h 1518"/>
                <a:gd name="T10" fmla="*/ 25 w 302"/>
                <a:gd name="T11" fmla="*/ 229 h 1518"/>
                <a:gd name="T12" fmla="*/ 25 w 302"/>
                <a:gd name="T13" fmla="*/ 194 h 1518"/>
                <a:gd name="T14" fmla="*/ 34 w 302"/>
                <a:gd name="T15" fmla="*/ 194 h 1518"/>
                <a:gd name="T16" fmla="*/ 34 w 302"/>
                <a:gd name="T17" fmla="*/ 229 h 1518"/>
                <a:gd name="T18" fmla="*/ 25 w 302"/>
                <a:gd name="T19" fmla="*/ 229 h 1518"/>
                <a:gd name="T20" fmla="*/ 25 w 302"/>
                <a:gd name="T21" fmla="*/ 168 h 1518"/>
                <a:gd name="T22" fmla="*/ 25 w 302"/>
                <a:gd name="T23" fmla="*/ 132 h 1518"/>
                <a:gd name="T24" fmla="*/ 34 w 302"/>
                <a:gd name="T25" fmla="*/ 132 h 1518"/>
                <a:gd name="T26" fmla="*/ 34 w 302"/>
                <a:gd name="T27" fmla="*/ 168 h 1518"/>
                <a:gd name="T28" fmla="*/ 25 w 302"/>
                <a:gd name="T29" fmla="*/ 168 h 1518"/>
                <a:gd name="T30" fmla="*/ 25 w 302"/>
                <a:gd name="T31" fmla="*/ 106 h 1518"/>
                <a:gd name="T32" fmla="*/ 25 w 302"/>
                <a:gd name="T33" fmla="*/ 71 h 1518"/>
                <a:gd name="T34" fmla="*/ 34 w 302"/>
                <a:gd name="T35" fmla="*/ 71 h 1518"/>
                <a:gd name="T36" fmla="*/ 34 w 302"/>
                <a:gd name="T37" fmla="*/ 106 h 1518"/>
                <a:gd name="T38" fmla="*/ 25 w 302"/>
                <a:gd name="T39" fmla="*/ 106 h 1518"/>
                <a:gd name="T40" fmla="*/ 25 w 302"/>
                <a:gd name="T41" fmla="*/ 44 h 1518"/>
                <a:gd name="T42" fmla="*/ 25 w 302"/>
                <a:gd name="T43" fmla="*/ 9 h 1518"/>
                <a:gd name="T44" fmla="*/ 34 w 302"/>
                <a:gd name="T45" fmla="*/ 9 h 1518"/>
                <a:gd name="T46" fmla="*/ 34 w 302"/>
                <a:gd name="T47" fmla="*/ 44 h 1518"/>
                <a:gd name="T48" fmla="*/ 25 w 302"/>
                <a:gd name="T49" fmla="*/ 44 h 1518"/>
                <a:gd name="T50" fmla="*/ 58 w 302"/>
                <a:gd name="T51" fmla="*/ 251 h 1518"/>
                <a:gd name="T52" fmla="*/ 30 w 302"/>
                <a:gd name="T53" fmla="*/ 300 h 1518"/>
                <a:gd name="T54" fmla="*/ 1 w 302"/>
                <a:gd name="T55" fmla="*/ 251 h 1518"/>
                <a:gd name="T56" fmla="*/ 3 w 302"/>
                <a:gd name="T57" fmla="*/ 245 h 1518"/>
                <a:gd name="T58" fmla="*/ 9 w 302"/>
                <a:gd name="T59" fmla="*/ 247 h 1518"/>
                <a:gd name="T60" fmla="*/ 33 w 302"/>
                <a:gd name="T61" fmla="*/ 289 h 1518"/>
                <a:gd name="T62" fmla="*/ 26 w 302"/>
                <a:gd name="T63" fmla="*/ 289 h 1518"/>
                <a:gd name="T64" fmla="*/ 50 w 302"/>
                <a:gd name="T65" fmla="*/ 247 h 1518"/>
                <a:gd name="T66" fmla="*/ 56 w 302"/>
                <a:gd name="T67" fmla="*/ 245 h 1518"/>
                <a:gd name="T68" fmla="*/ 58 w 302"/>
                <a:gd name="T69" fmla="*/ 251 h 1518"/>
                <a:gd name="T70" fmla="*/ 1 w 302"/>
                <a:gd name="T71" fmla="*/ 49 h 1518"/>
                <a:gd name="T72" fmla="*/ 30 w 302"/>
                <a:gd name="T73" fmla="*/ 0 h 1518"/>
                <a:gd name="T74" fmla="*/ 58 w 302"/>
                <a:gd name="T75" fmla="*/ 49 h 1518"/>
                <a:gd name="T76" fmla="*/ 56 w 302"/>
                <a:gd name="T77" fmla="*/ 55 h 1518"/>
                <a:gd name="T78" fmla="*/ 50 w 302"/>
                <a:gd name="T79" fmla="*/ 53 h 1518"/>
                <a:gd name="T80" fmla="*/ 26 w 302"/>
                <a:gd name="T81" fmla="*/ 11 h 1518"/>
                <a:gd name="T82" fmla="*/ 33 w 302"/>
                <a:gd name="T83" fmla="*/ 11 h 1518"/>
                <a:gd name="T84" fmla="*/ 9 w 302"/>
                <a:gd name="T85" fmla="*/ 53 h 1518"/>
                <a:gd name="T86" fmla="*/ 3 w 302"/>
                <a:gd name="T87" fmla="*/ 55 h 1518"/>
                <a:gd name="T88" fmla="*/ 1 w 302"/>
                <a:gd name="T89" fmla="*/ 49 h 15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2"/>
                <a:gd name="T136" fmla="*/ 0 h 1518"/>
                <a:gd name="T137" fmla="*/ 302 w 302"/>
                <a:gd name="T138" fmla="*/ 1518 h 15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2" h="1518">
                  <a:moveTo>
                    <a:pt x="129" y="1474"/>
                  </a:moveTo>
                  <a:lnTo>
                    <a:pt x="129" y="1295"/>
                  </a:lnTo>
                  <a:lnTo>
                    <a:pt x="173" y="1295"/>
                  </a:lnTo>
                  <a:lnTo>
                    <a:pt x="173" y="1474"/>
                  </a:lnTo>
                  <a:lnTo>
                    <a:pt x="129" y="1474"/>
                  </a:lnTo>
                  <a:close/>
                  <a:moveTo>
                    <a:pt x="129" y="1161"/>
                  </a:moveTo>
                  <a:lnTo>
                    <a:pt x="129" y="983"/>
                  </a:lnTo>
                  <a:lnTo>
                    <a:pt x="173" y="983"/>
                  </a:lnTo>
                  <a:lnTo>
                    <a:pt x="173" y="1161"/>
                  </a:lnTo>
                  <a:lnTo>
                    <a:pt x="129" y="1161"/>
                  </a:lnTo>
                  <a:close/>
                  <a:moveTo>
                    <a:pt x="129" y="849"/>
                  </a:moveTo>
                  <a:lnTo>
                    <a:pt x="129" y="670"/>
                  </a:lnTo>
                  <a:lnTo>
                    <a:pt x="173" y="670"/>
                  </a:lnTo>
                  <a:lnTo>
                    <a:pt x="173" y="849"/>
                  </a:lnTo>
                  <a:lnTo>
                    <a:pt x="129" y="849"/>
                  </a:lnTo>
                  <a:close/>
                  <a:moveTo>
                    <a:pt x="129" y="536"/>
                  </a:moveTo>
                  <a:lnTo>
                    <a:pt x="129" y="357"/>
                  </a:lnTo>
                  <a:lnTo>
                    <a:pt x="173" y="357"/>
                  </a:lnTo>
                  <a:lnTo>
                    <a:pt x="173" y="536"/>
                  </a:lnTo>
                  <a:lnTo>
                    <a:pt x="129" y="536"/>
                  </a:lnTo>
                  <a:close/>
                  <a:moveTo>
                    <a:pt x="129" y="223"/>
                  </a:moveTo>
                  <a:lnTo>
                    <a:pt x="129" y="45"/>
                  </a:lnTo>
                  <a:lnTo>
                    <a:pt x="173" y="45"/>
                  </a:lnTo>
                  <a:lnTo>
                    <a:pt x="173" y="223"/>
                  </a:lnTo>
                  <a:lnTo>
                    <a:pt x="129" y="223"/>
                  </a:lnTo>
                  <a:close/>
                  <a:moveTo>
                    <a:pt x="295" y="1271"/>
                  </a:moveTo>
                  <a:lnTo>
                    <a:pt x="151" y="1518"/>
                  </a:lnTo>
                  <a:lnTo>
                    <a:pt x="7" y="1271"/>
                  </a:lnTo>
                  <a:cubicBezTo>
                    <a:pt x="0" y="1260"/>
                    <a:pt x="4" y="1247"/>
                    <a:pt x="15" y="1240"/>
                  </a:cubicBezTo>
                  <a:cubicBezTo>
                    <a:pt x="25" y="1234"/>
                    <a:pt x="39" y="1238"/>
                    <a:pt x="45" y="1248"/>
                  </a:cubicBezTo>
                  <a:lnTo>
                    <a:pt x="170" y="1463"/>
                  </a:lnTo>
                  <a:lnTo>
                    <a:pt x="132" y="1463"/>
                  </a:lnTo>
                  <a:lnTo>
                    <a:pt x="257" y="1248"/>
                  </a:lnTo>
                  <a:cubicBezTo>
                    <a:pt x="263" y="1238"/>
                    <a:pt x="277" y="1234"/>
                    <a:pt x="287" y="1240"/>
                  </a:cubicBezTo>
                  <a:cubicBezTo>
                    <a:pt x="298" y="1247"/>
                    <a:pt x="302" y="1260"/>
                    <a:pt x="295" y="1271"/>
                  </a:cubicBezTo>
                  <a:close/>
                  <a:moveTo>
                    <a:pt x="7" y="248"/>
                  </a:moveTo>
                  <a:lnTo>
                    <a:pt x="151" y="0"/>
                  </a:lnTo>
                  <a:lnTo>
                    <a:pt x="295" y="248"/>
                  </a:lnTo>
                  <a:cubicBezTo>
                    <a:pt x="302" y="258"/>
                    <a:pt x="298" y="272"/>
                    <a:pt x="287" y="278"/>
                  </a:cubicBezTo>
                  <a:cubicBezTo>
                    <a:pt x="277" y="284"/>
                    <a:pt x="263" y="281"/>
                    <a:pt x="257" y="270"/>
                  </a:cubicBezTo>
                  <a:lnTo>
                    <a:pt x="132" y="56"/>
                  </a:lnTo>
                  <a:lnTo>
                    <a:pt x="170" y="56"/>
                  </a:lnTo>
                  <a:lnTo>
                    <a:pt x="45" y="270"/>
                  </a:lnTo>
                  <a:cubicBezTo>
                    <a:pt x="39" y="281"/>
                    <a:pt x="25" y="284"/>
                    <a:pt x="15" y="278"/>
                  </a:cubicBezTo>
                  <a:cubicBezTo>
                    <a:pt x="4" y="272"/>
                    <a:pt x="0" y="258"/>
                    <a:pt x="7" y="248"/>
                  </a:cubicBezTo>
                  <a:close/>
                </a:path>
              </a:pathLst>
            </a:custGeom>
            <a:solidFill>
              <a:srgbClr val="000000"/>
            </a:solidFill>
            <a:ln w="3175">
              <a:solidFill>
                <a:srgbClr val="000000"/>
              </a:solidFill>
              <a:bevel/>
              <a:headEnd/>
              <a:tailEnd/>
            </a:ln>
          </p:spPr>
          <p:txBody>
            <a:bodyPr/>
            <a:lstStyle/>
            <a:p>
              <a:endParaRPr lang="en-US"/>
            </a:p>
          </p:txBody>
        </p:sp>
        <p:sp>
          <p:nvSpPr>
            <p:cNvPr id="265244" name="Freeform 56"/>
            <p:cNvSpPr>
              <a:spLocks/>
            </p:cNvSpPr>
            <p:nvPr/>
          </p:nvSpPr>
          <p:spPr bwMode="auto">
            <a:xfrm>
              <a:off x="3094" y="2147"/>
              <a:ext cx="379" cy="169"/>
            </a:xfrm>
            <a:custGeom>
              <a:avLst/>
              <a:gdLst>
                <a:gd name="T0" fmla="*/ 284 w 379"/>
                <a:gd name="T1" fmla="*/ 169 h 169"/>
                <a:gd name="T2" fmla="*/ 284 w 379"/>
                <a:gd name="T3" fmla="*/ 127 h 169"/>
                <a:gd name="T4" fmla="*/ 0 w 379"/>
                <a:gd name="T5" fmla="*/ 127 h 169"/>
                <a:gd name="T6" fmla="*/ 0 w 379"/>
                <a:gd name="T7" fmla="*/ 42 h 169"/>
                <a:gd name="T8" fmla="*/ 284 w 379"/>
                <a:gd name="T9" fmla="*/ 42 h 169"/>
                <a:gd name="T10" fmla="*/ 285 w 379"/>
                <a:gd name="T11" fmla="*/ 0 h 169"/>
                <a:gd name="T12" fmla="*/ 379 w 379"/>
                <a:gd name="T13" fmla="*/ 85 h 169"/>
                <a:gd name="T14" fmla="*/ 284 w 379"/>
                <a:gd name="T15" fmla="*/ 169 h 169"/>
                <a:gd name="T16" fmla="*/ 0 60000 65536"/>
                <a:gd name="T17" fmla="*/ 0 60000 65536"/>
                <a:gd name="T18" fmla="*/ 0 60000 65536"/>
                <a:gd name="T19" fmla="*/ 0 60000 65536"/>
                <a:gd name="T20" fmla="*/ 0 60000 65536"/>
                <a:gd name="T21" fmla="*/ 0 60000 65536"/>
                <a:gd name="T22" fmla="*/ 0 60000 65536"/>
                <a:gd name="T23" fmla="*/ 0 60000 65536"/>
                <a:gd name="T24" fmla="*/ 0 w 379"/>
                <a:gd name="T25" fmla="*/ 0 h 169"/>
                <a:gd name="T26" fmla="*/ 379 w 379"/>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9" h="169">
                  <a:moveTo>
                    <a:pt x="284" y="169"/>
                  </a:moveTo>
                  <a:lnTo>
                    <a:pt x="284" y="127"/>
                  </a:lnTo>
                  <a:lnTo>
                    <a:pt x="0" y="127"/>
                  </a:lnTo>
                  <a:lnTo>
                    <a:pt x="0" y="42"/>
                  </a:lnTo>
                  <a:lnTo>
                    <a:pt x="284" y="42"/>
                  </a:lnTo>
                  <a:lnTo>
                    <a:pt x="285" y="0"/>
                  </a:lnTo>
                  <a:lnTo>
                    <a:pt x="379" y="85"/>
                  </a:lnTo>
                  <a:lnTo>
                    <a:pt x="284" y="169"/>
                  </a:lnTo>
                  <a:close/>
                </a:path>
              </a:pathLst>
            </a:custGeom>
            <a:noFill/>
            <a:ln w="7938" cap="rnd">
              <a:solidFill>
                <a:srgbClr val="000000"/>
              </a:solidFill>
              <a:round/>
              <a:headEnd/>
              <a:tailEnd/>
            </a:ln>
          </p:spPr>
          <p:txBody>
            <a:bodyPr/>
            <a:lstStyle/>
            <a:p>
              <a:endParaRPr lang="en-US"/>
            </a:p>
          </p:txBody>
        </p:sp>
        <p:grpSp>
          <p:nvGrpSpPr>
            <p:cNvPr id="13" name="Group 57"/>
            <p:cNvGrpSpPr>
              <a:grpSpLocks/>
            </p:cNvGrpSpPr>
            <p:nvPr/>
          </p:nvGrpSpPr>
          <p:grpSpPr bwMode="auto">
            <a:xfrm>
              <a:off x="4924" y="2069"/>
              <a:ext cx="170" cy="424"/>
              <a:chOff x="4963" y="2234"/>
              <a:chExt cx="170" cy="424"/>
            </a:xfrm>
          </p:grpSpPr>
          <p:sp>
            <p:nvSpPr>
              <p:cNvPr id="265285" name="Oval 58"/>
              <p:cNvSpPr>
                <a:spLocks noChangeArrowheads="1"/>
              </p:cNvSpPr>
              <p:nvPr/>
            </p:nvSpPr>
            <p:spPr bwMode="auto">
              <a:xfrm>
                <a:off x="4963" y="2234"/>
                <a:ext cx="170" cy="170"/>
              </a:xfrm>
              <a:prstGeom prst="ellipse">
                <a:avLst/>
              </a:prstGeom>
              <a:noFill/>
              <a:ln w="7938" cap="rnd">
                <a:solidFill>
                  <a:srgbClr val="000000"/>
                </a:solidFill>
                <a:round/>
                <a:headEnd/>
                <a:tailEnd/>
              </a:ln>
            </p:spPr>
            <p:txBody>
              <a:bodyPr/>
              <a:lstStyle/>
              <a:p>
                <a:endParaRPr lang="en-US"/>
              </a:p>
            </p:txBody>
          </p:sp>
          <p:sp>
            <p:nvSpPr>
              <p:cNvPr id="265286" name="Line 59"/>
              <p:cNvSpPr>
                <a:spLocks noChangeShapeType="1"/>
              </p:cNvSpPr>
              <p:nvPr/>
            </p:nvSpPr>
            <p:spPr bwMode="auto">
              <a:xfrm>
                <a:off x="5048" y="2404"/>
                <a:ext cx="1" cy="169"/>
              </a:xfrm>
              <a:prstGeom prst="line">
                <a:avLst/>
              </a:prstGeom>
              <a:noFill/>
              <a:ln w="7938" cap="rnd">
                <a:solidFill>
                  <a:srgbClr val="000000"/>
                </a:solidFill>
                <a:round/>
                <a:headEnd/>
                <a:tailEnd/>
              </a:ln>
            </p:spPr>
            <p:txBody>
              <a:bodyPr/>
              <a:lstStyle/>
              <a:p>
                <a:endParaRPr lang="en-US"/>
              </a:p>
            </p:txBody>
          </p:sp>
          <p:sp>
            <p:nvSpPr>
              <p:cNvPr id="265287" name="Line 60"/>
              <p:cNvSpPr>
                <a:spLocks noChangeShapeType="1"/>
              </p:cNvSpPr>
              <p:nvPr/>
            </p:nvSpPr>
            <p:spPr bwMode="auto">
              <a:xfrm>
                <a:off x="5048" y="2573"/>
                <a:ext cx="85" cy="85"/>
              </a:xfrm>
              <a:prstGeom prst="line">
                <a:avLst/>
              </a:prstGeom>
              <a:noFill/>
              <a:ln w="7938" cap="rnd">
                <a:solidFill>
                  <a:srgbClr val="000000"/>
                </a:solidFill>
                <a:round/>
                <a:headEnd/>
                <a:tailEnd/>
              </a:ln>
            </p:spPr>
            <p:txBody>
              <a:bodyPr/>
              <a:lstStyle/>
              <a:p>
                <a:endParaRPr lang="en-US"/>
              </a:p>
            </p:txBody>
          </p:sp>
          <p:sp>
            <p:nvSpPr>
              <p:cNvPr id="265288" name="Line 61"/>
              <p:cNvSpPr>
                <a:spLocks noChangeShapeType="1"/>
              </p:cNvSpPr>
              <p:nvPr/>
            </p:nvSpPr>
            <p:spPr bwMode="auto">
              <a:xfrm flipH="1">
                <a:off x="4963" y="2573"/>
                <a:ext cx="85" cy="85"/>
              </a:xfrm>
              <a:prstGeom prst="line">
                <a:avLst/>
              </a:prstGeom>
              <a:noFill/>
              <a:ln w="7938" cap="rnd">
                <a:solidFill>
                  <a:srgbClr val="000000"/>
                </a:solidFill>
                <a:round/>
                <a:headEnd/>
                <a:tailEnd/>
              </a:ln>
            </p:spPr>
            <p:txBody>
              <a:bodyPr/>
              <a:lstStyle/>
              <a:p>
                <a:endParaRPr lang="en-US"/>
              </a:p>
            </p:txBody>
          </p:sp>
          <p:sp>
            <p:nvSpPr>
              <p:cNvPr id="265289" name="Line 62"/>
              <p:cNvSpPr>
                <a:spLocks noChangeShapeType="1"/>
              </p:cNvSpPr>
              <p:nvPr/>
            </p:nvSpPr>
            <p:spPr bwMode="auto">
              <a:xfrm flipH="1">
                <a:off x="4963" y="2446"/>
                <a:ext cx="85" cy="42"/>
              </a:xfrm>
              <a:prstGeom prst="line">
                <a:avLst/>
              </a:prstGeom>
              <a:noFill/>
              <a:ln w="7938" cap="rnd">
                <a:solidFill>
                  <a:srgbClr val="000000"/>
                </a:solidFill>
                <a:round/>
                <a:headEnd/>
                <a:tailEnd/>
              </a:ln>
            </p:spPr>
            <p:txBody>
              <a:bodyPr/>
              <a:lstStyle/>
              <a:p>
                <a:endParaRPr lang="en-US"/>
              </a:p>
            </p:txBody>
          </p:sp>
          <p:sp>
            <p:nvSpPr>
              <p:cNvPr id="265290" name="Line 63"/>
              <p:cNvSpPr>
                <a:spLocks noChangeShapeType="1"/>
              </p:cNvSpPr>
              <p:nvPr/>
            </p:nvSpPr>
            <p:spPr bwMode="auto">
              <a:xfrm>
                <a:off x="5048" y="2446"/>
                <a:ext cx="85" cy="42"/>
              </a:xfrm>
              <a:prstGeom prst="line">
                <a:avLst/>
              </a:prstGeom>
              <a:noFill/>
              <a:ln w="7938" cap="rnd">
                <a:solidFill>
                  <a:srgbClr val="000000"/>
                </a:solidFill>
                <a:round/>
                <a:headEnd/>
                <a:tailEnd/>
              </a:ln>
            </p:spPr>
            <p:txBody>
              <a:bodyPr/>
              <a:lstStyle/>
              <a:p>
                <a:endParaRPr lang="en-US"/>
              </a:p>
            </p:txBody>
          </p:sp>
        </p:grpSp>
        <p:sp>
          <p:nvSpPr>
            <p:cNvPr id="265246" name="Rectangle 64"/>
            <p:cNvSpPr>
              <a:spLocks noChangeArrowheads="1"/>
            </p:cNvSpPr>
            <p:nvPr/>
          </p:nvSpPr>
          <p:spPr bwMode="auto">
            <a:xfrm>
              <a:off x="4630" y="1937"/>
              <a:ext cx="570" cy="154"/>
            </a:xfrm>
            <a:prstGeom prst="rect">
              <a:avLst/>
            </a:prstGeom>
            <a:noFill/>
            <a:ln w="9525">
              <a:noFill/>
              <a:miter lim="800000"/>
              <a:headEnd/>
              <a:tailEnd/>
            </a:ln>
          </p:spPr>
          <p:txBody>
            <a:bodyPr wrap="none" lIns="0" tIns="0" rIns="0" bIns="0">
              <a:spAutoFit/>
            </a:bodyPr>
            <a:lstStyle/>
            <a:p>
              <a:r>
                <a:rPr lang="en-US" sz="1600" b="0">
                  <a:solidFill>
                    <a:srgbClr val="000000"/>
                  </a:solidFill>
                  <a:latin typeface="Times New Roman" pitchFamily="18" charset="0"/>
                </a:rPr>
                <a:t>Researcher</a:t>
              </a:r>
              <a:endParaRPr lang="en-US" b="0"/>
            </a:p>
          </p:txBody>
        </p:sp>
        <p:grpSp>
          <p:nvGrpSpPr>
            <p:cNvPr id="14" name="Group 65"/>
            <p:cNvGrpSpPr>
              <a:grpSpLocks/>
            </p:cNvGrpSpPr>
            <p:nvPr/>
          </p:nvGrpSpPr>
          <p:grpSpPr bwMode="auto">
            <a:xfrm>
              <a:off x="3306" y="1871"/>
              <a:ext cx="1279" cy="722"/>
              <a:chOff x="3345" y="2036"/>
              <a:chExt cx="1279" cy="722"/>
            </a:xfrm>
          </p:grpSpPr>
          <p:sp>
            <p:nvSpPr>
              <p:cNvPr id="265279" name="Line 66"/>
              <p:cNvSpPr>
                <a:spLocks noChangeShapeType="1"/>
              </p:cNvSpPr>
              <p:nvPr/>
            </p:nvSpPr>
            <p:spPr bwMode="auto">
              <a:xfrm>
                <a:off x="3861" y="2036"/>
                <a:ext cx="763" cy="424"/>
              </a:xfrm>
              <a:prstGeom prst="line">
                <a:avLst/>
              </a:prstGeom>
              <a:noFill/>
              <a:ln w="7938" cap="rnd">
                <a:solidFill>
                  <a:srgbClr val="000000"/>
                </a:solidFill>
                <a:round/>
                <a:headEnd/>
                <a:tailEnd/>
              </a:ln>
            </p:spPr>
            <p:txBody>
              <a:bodyPr/>
              <a:lstStyle/>
              <a:p>
                <a:endParaRPr lang="en-US"/>
              </a:p>
            </p:txBody>
          </p:sp>
          <p:sp>
            <p:nvSpPr>
              <p:cNvPr id="265280" name="Line 67"/>
              <p:cNvSpPr>
                <a:spLocks noChangeShapeType="1"/>
              </p:cNvSpPr>
              <p:nvPr/>
            </p:nvSpPr>
            <p:spPr bwMode="auto">
              <a:xfrm flipV="1">
                <a:off x="4391" y="2460"/>
                <a:ext cx="218" cy="296"/>
              </a:xfrm>
              <a:prstGeom prst="line">
                <a:avLst/>
              </a:prstGeom>
              <a:noFill/>
              <a:ln w="7938" cap="rnd">
                <a:solidFill>
                  <a:srgbClr val="000000"/>
                </a:solidFill>
                <a:round/>
                <a:headEnd/>
                <a:tailEnd/>
              </a:ln>
            </p:spPr>
            <p:txBody>
              <a:bodyPr/>
              <a:lstStyle/>
              <a:p>
                <a:endParaRPr lang="en-US"/>
              </a:p>
            </p:txBody>
          </p:sp>
          <p:sp>
            <p:nvSpPr>
              <p:cNvPr id="265281" name="Freeform 68"/>
              <p:cNvSpPr>
                <a:spLocks/>
              </p:cNvSpPr>
              <p:nvPr/>
            </p:nvSpPr>
            <p:spPr bwMode="auto">
              <a:xfrm>
                <a:off x="3345" y="2036"/>
                <a:ext cx="1040" cy="721"/>
              </a:xfrm>
              <a:custGeom>
                <a:avLst/>
                <a:gdLst>
                  <a:gd name="T0" fmla="*/ 520 w 1040"/>
                  <a:gd name="T1" fmla="*/ 0 h 721"/>
                  <a:gd name="T2" fmla="*/ 0 w 1040"/>
                  <a:gd name="T3" fmla="*/ 721 h 721"/>
                  <a:gd name="T4" fmla="*/ 1040 w 1040"/>
                  <a:gd name="T5" fmla="*/ 721 h 721"/>
                  <a:gd name="T6" fmla="*/ 520 w 1040"/>
                  <a:gd name="T7" fmla="*/ 0 h 721"/>
                  <a:gd name="T8" fmla="*/ 0 60000 65536"/>
                  <a:gd name="T9" fmla="*/ 0 60000 65536"/>
                  <a:gd name="T10" fmla="*/ 0 60000 65536"/>
                  <a:gd name="T11" fmla="*/ 0 60000 65536"/>
                  <a:gd name="T12" fmla="*/ 0 w 1040"/>
                  <a:gd name="T13" fmla="*/ 0 h 721"/>
                  <a:gd name="T14" fmla="*/ 1040 w 1040"/>
                  <a:gd name="T15" fmla="*/ 721 h 721"/>
                </a:gdLst>
                <a:ahLst/>
                <a:cxnLst>
                  <a:cxn ang="T8">
                    <a:pos x="T0" y="T1"/>
                  </a:cxn>
                  <a:cxn ang="T9">
                    <a:pos x="T2" y="T3"/>
                  </a:cxn>
                  <a:cxn ang="T10">
                    <a:pos x="T4" y="T5"/>
                  </a:cxn>
                  <a:cxn ang="T11">
                    <a:pos x="T6" y="T7"/>
                  </a:cxn>
                </a:cxnLst>
                <a:rect l="T12" t="T13" r="T14" b="T15"/>
                <a:pathLst>
                  <a:path w="1040" h="721">
                    <a:moveTo>
                      <a:pt x="520" y="0"/>
                    </a:moveTo>
                    <a:lnTo>
                      <a:pt x="0" y="721"/>
                    </a:lnTo>
                    <a:lnTo>
                      <a:pt x="1040" y="721"/>
                    </a:lnTo>
                    <a:lnTo>
                      <a:pt x="520" y="0"/>
                    </a:lnTo>
                    <a:close/>
                  </a:path>
                </a:pathLst>
              </a:custGeom>
              <a:noFill/>
              <a:ln w="7938" cap="rnd">
                <a:solidFill>
                  <a:srgbClr val="000000"/>
                </a:solidFill>
                <a:round/>
                <a:headEnd/>
                <a:tailEnd/>
              </a:ln>
            </p:spPr>
            <p:txBody>
              <a:bodyPr/>
              <a:lstStyle/>
              <a:p>
                <a:endParaRPr lang="en-US"/>
              </a:p>
            </p:txBody>
          </p:sp>
          <p:sp>
            <p:nvSpPr>
              <p:cNvPr id="265282" name="Rectangle 69"/>
              <p:cNvSpPr>
                <a:spLocks noChangeArrowheads="1"/>
              </p:cNvSpPr>
              <p:nvPr/>
            </p:nvSpPr>
            <p:spPr bwMode="auto">
              <a:xfrm>
                <a:off x="3671" y="2351"/>
                <a:ext cx="411"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Tailored</a:t>
                </a:r>
                <a:endParaRPr lang="en-US" b="0"/>
              </a:p>
            </p:txBody>
          </p:sp>
          <p:sp>
            <p:nvSpPr>
              <p:cNvPr id="265283" name="Rectangle 70"/>
              <p:cNvSpPr>
                <a:spLocks noChangeArrowheads="1"/>
              </p:cNvSpPr>
              <p:nvPr/>
            </p:nvSpPr>
            <p:spPr bwMode="auto">
              <a:xfrm>
                <a:off x="3801" y="2488"/>
                <a:ext cx="184"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DL </a:t>
                </a:r>
                <a:endParaRPr lang="en-US" b="0"/>
              </a:p>
            </p:txBody>
          </p:sp>
          <p:sp>
            <p:nvSpPr>
              <p:cNvPr id="265284" name="Rectangle 71"/>
              <p:cNvSpPr>
                <a:spLocks noChangeArrowheads="1"/>
              </p:cNvSpPr>
              <p:nvPr/>
            </p:nvSpPr>
            <p:spPr bwMode="auto">
              <a:xfrm>
                <a:off x="3680" y="2624"/>
                <a:ext cx="393"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Services</a:t>
                </a:r>
                <a:endParaRPr lang="en-US" b="0"/>
              </a:p>
            </p:txBody>
          </p:sp>
        </p:grpSp>
        <p:grpSp>
          <p:nvGrpSpPr>
            <p:cNvPr id="15" name="Group 72"/>
            <p:cNvGrpSpPr>
              <a:grpSpLocks/>
            </p:cNvGrpSpPr>
            <p:nvPr/>
          </p:nvGrpSpPr>
          <p:grpSpPr bwMode="auto">
            <a:xfrm>
              <a:off x="4458" y="1412"/>
              <a:ext cx="169" cy="424"/>
              <a:chOff x="4497" y="1577"/>
              <a:chExt cx="169" cy="424"/>
            </a:xfrm>
          </p:grpSpPr>
          <p:sp>
            <p:nvSpPr>
              <p:cNvPr id="265273" name="Oval 73"/>
              <p:cNvSpPr>
                <a:spLocks noChangeArrowheads="1"/>
              </p:cNvSpPr>
              <p:nvPr/>
            </p:nvSpPr>
            <p:spPr bwMode="auto">
              <a:xfrm>
                <a:off x="4497" y="1577"/>
                <a:ext cx="169" cy="169"/>
              </a:xfrm>
              <a:prstGeom prst="ellipse">
                <a:avLst/>
              </a:prstGeom>
              <a:noFill/>
              <a:ln w="7938" cap="rnd">
                <a:solidFill>
                  <a:srgbClr val="000000"/>
                </a:solidFill>
                <a:round/>
                <a:headEnd/>
                <a:tailEnd/>
              </a:ln>
            </p:spPr>
            <p:txBody>
              <a:bodyPr/>
              <a:lstStyle/>
              <a:p>
                <a:endParaRPr lang="en-US"/>
              </a:p>
            </p:txBody>
          </p:sp>
          <p:sp>
            <p:nvSpPr>
              <p:cNvPr id="265274" name="Line 74"/>
              <p:cNvSpPr>
                <a:spLocks noChangeShapeType="1"/>
              </p:cNvSpPr>
              <p:nvPr/>
            </p:nvSpPr>
            <p:spPr bwMode="auto">
              <a:xfrm>
                <a:off x="4582" y="1746"/>
                <a:ext cx="1" cy="170"/>
              </a:xfrm>
              <a:prstGeom prst="line">
                <a:avLst/>
              </a:prstGeom>
              <a:noFill/>
              <a:ln w="7938" cap="rnd">
                <a:solidFill>
                  <a:srgbClr val="000000"/>
                </a:solidFill>
                <a:round/>
                <a:headEnd/>
                <a:tailEnd/>
              </a:ln>
            </p:spPr>
            <p:txBody>
              <a:bodyPr/>
              <a:lstStyle/>
              <a:p>
                <a:endParaRPr lang="en-US"/>
              </a:p>
            </p:txBody>
          </p:sp>
          <p:sp>
            <p:nvSpPr>
              <p:cNvPr id="265275" name="Line 75"/>
              <p:cNvSpPr>
                <a:spLocks noChangeShapeType="1"/>
              </p:cNvSpPr>
              <p:nvPr/>
            </p:nvSpPr>
            <p:spPr bwMode="auto">
              <a:xfrm>
                <a:off x="4582" y="1916"/>
                <a:ext cx="84" cy="85"/>
              </a:xfrm>
              <a:prstGeom prst="line">
                <a:avLst/>
              </a:prstGeom>
              <a:noFill/>
              <a:ln w="7938" cap="rnd">
                <a:solidFill>
                  <a:srgbClr val="000000"/>
                </a:solidFill>
                <a:round/>
                <a:headEnd/>
                <a:tailEnd/>
              </a:ln>
            </p:spPr>
            <p:txBody>
              <a:bodyPr/>
              <a:lstStyle/>
              <a:p>
                <a:endParaRPr lang="en-US"/>
              </a:p>
            </p:txBody>
          </p:sp>
          <p:sp>
            <p:nvSpPr>
              <p:cNvPr id="265276" name="Line 76"/>
              <p:cNvSpPr>
                <a:spLocks noChangeShapeType="1"/>
              </p:cNvSpPr>
              <p:nvPr/>
            </p:nvSpPr>
            <p:spPr bwMode="auto">
              <a:xfrm flipH="1">
                <a:off x="4497" y="1916"/>
                <a:ext cx="85" cy="85"/>
              </a:xfrm>
              <a:prstGeom prst="line">
                <a:avLst/>
              </a:prstGeom>
              <a:noFill/>
              <a:ln w="7938" cap="rnd">
                <a:solidFill>
                  <a:srgbClr val="000000"/>
                </a:solidFill>
                <a:round/>
                <a:headEnd/>
                <a:tailEnd/>
              </a:ln>
            </p:spPr>
            <p:txBody>
              <a:bodyPr/>
              <a:lstStyle/>
              <a:p>
                <a:endParaRPr lang="en-US"/>
              </a:p>
            </p:txBody>
          </p:sp>
          <p:sp>
            <p:nvSpPr>
              <p:cNvPr id="265277" name="Line 77"/>
              <p:cNvSpPr>
                <a:spLocks noChangeShapeType="1"/>
              </p:cNvSpPr>
              <p:nvPr/>
            </p:nvSpPr>
            <p:spPr bwMode="auto">
              <a:xfrm flipH="1">
                <a:off x="4497" y="1789"/>
                <a:ext cx="85" cy="42"/>
              </a:xfrm>
              <a:prstGeom prst="line">
                <a:avLst/>
              </a:prstGeom>
              <a:noFill/>
              <a:ln w="7938" cap="rnd">
                <a:solidFill>
                  <a:srgbClr val="000000"/>
                </a:solidFill>
                <a:round/>
                <a:headEnd/>
                <a:tailEnd/>
              </a:ln>
            </p:spPr>
            <p:txBody>
              <a:bodyPr/>
              <a:lstStyle/>
              <a:p>
                <a:endParaRPr lang="en-US"/>
              </a:p>
            </p:txBody>
          </p:sp>
          <p:sp>
            <p:nvSpPr>
              <p:cNvPr id="265278" name="Line 78"/>
              <p:cNvSpPr>
                <a:spLocks noChangeShapeType="1"/>
              </p:cNvSpPr>
              <p:nvPr/>
            </p:nvSpPr>
            <p:spPr bwMode="auto">
              <a:xfrm>
                <a:off x="4582" y="1789"/>
                <a:ext cx="84" cy="42"/>
              </a:xfrm>
              <a:prstGeom prst="line">
                <a:avLst/>
              </a:prstGeom>
              <a:noFill/>
              <a:ln w="7938" cap="rnd">
                <a:solidFill>
                  <a:srgbClr val="000000"/>
                </a:solidFill>
                <a:round/>
                <a:headEnd/>
                <a:tailEnd/>
              </a:ln>
            </p:spPr>
            <p:txBody>
              <a:bodyPr/>
              <a:lstStyle/>
              <a:p>
                <a:endParaRPr lang="en-US"/>
              </a:p>
            </p:txBody>
          </p:sp>
        </p:grpSp>
        <p:sp>
          <p:nvSpPr>
            <p:cNvPr id="265249" name="Rectangle 79"/>
            <p:cNvSpPr>
              <a:spLocks noChangeArrowheads="1"/>
            </p:cNvSpPr>
            <p:nvPr/>
          </p:nvSpPr>
          <p:spPr bwMode="auto">
            <a:xfrm>
              <a:off x="4396" y="1281"/>
              <a:ext cx="393" cy="134"/>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Teacher</a:t>
              </a:r>
              <a:endParaRPr lang="en-US" b="0"/>
            </a:p>
          </p:txBody>
        </p:sp>
        <p:grpSp>
          <p:nvGrpSpPr>
            <p:cNvPr id="16" name="Group 80"/>
            <p:cNvGrpSpPr>
              <a:grpSpLocks/>
            </p:cNvGrpSpPr>
            <p:nvPr/>
          </p:nvGrpSpPr>
          <p:grpSpPr bwMode="auto">
            <a:xfrm>
              <a:off x="763" y="1595"/>
              <a:ext cx="975" cy="1273"/>
              <a:chOff x="802" y="1760"/>
              <a:chExt cx="975" cy="1273"/>
            </a:xfrm>
          </p:grpSpPr>
          <p:sp>
            <p:nvSpPr>
              <p:cNvPr id="265271" name="Freeform 81"/>
              <p:cNvSpPr>
                <a:spLocks/>
              </p:cNvSpPr>
              <p:nvPr/>
            </p:nvSpPr>
            <p:spPr bwMode="auto">
              <a:xfrm>
                <a:off x="802" y="1760"/>
                <a:ext cx="975" cy="1273"/>
              </a:xfrm>
              <a:custGeom>
                <a:avLst/>
                <a:gdLst>
                  <a:gd name="T0" fmla="*/ 487 w 9861"/>
                  <a:gd name="T1" fmla="*/ 0 h 12867"/>
                  <a:gd name="T2" fmla="*/ 0 w 9861"/>
                  <a:gd name="T3" fmla="*/ 159 h 12867"/>
                  <a:gd name="T4" fmla="*/ 0 w 9861"/>
                  <a:gd name="T5" fmla="*/ 1114 h 12867"/>
                  <a:gd name="T6" fmla="*/ 487 w 9861"/>
                  <a:gd name="T7" fmla="*/ 1273 h 12867"/>
                  <a:gd name="T8" fmla="*/ 975 w 9861"/>
                  <a:gd name="T9" fmla="*/ 1114 h 12867"/>
                  <a:gd name="T10" fmla="*/ 975 w 9861"/>
                  <a:gd name="T11" fmla="*/ 159 h 12867"/>
                  <a:gd name="T12" fmla="*/ 487 w 9861"/>
                  <a:gd name="T13" fmla="*/ 0 h 12867"/>
                  <a:gd name="T14" fmla="*/ 0 60000 65536"/>
                  <a:gd name="T15" fmla="*/ 0 60000 65536"/>
                  <a:gd name="T16" fmla="*/ 0 60000 65536"/>
                  <a:gd name="T17" fmla="*/ 0 60000 65536"/>
                  <a:gd name="T18" fmla="*/ 0 60000 65536"/>
                  <a:gd name="T19" fmla="*/ 0 60000 65536"/>
                  <a:gd name="T20" fmla="*/ 0 60000 65536"/>
                  <a:gd name="T21" fmla="*/ 0 w 9861"/>
                  <a:gd name="T22" fmla="*/ 0 h 12867"/>
                  <a:gd name="T23" fmla="*/ 9861 w 9861"/>
                  <a:gd name="T24" fmla="*/ 12867 h 128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1" h="12867">
                    <a:moveTo>
                      <a:pt x="4930" y="0"/>
                    </a:moveTo>
                    <a:cubicBezTo>
                      <a:pt x="2207" y="0"/>
                      <a:pt x="0" y="721"/>
                      <a:pt x="0" y="1609"/>
                    </a:cubicBezTo>
                    <a:lnTo>
                      <a:pt x="0" y="11259"/>
                    </a:lnTo>
                    <a:cubicBezTo>
                      <a:pt x="0" y="12147"/>
                      <a:pt x="2207" y="12867"/>
                      <a:pt x="4930" y="12867"/>
                    </a:cubicBezTo>
                    <a:cubicBezTo>
                      <a:pt x="7654" y="12867"/>
                      <a:pt x="9861" y="12147"/>
                      <a:pt x="9861" y="11259"/>
                    </a:cubicBezTo>
                    <a:lnTo>
                      <a:pt x="9861" y="1609"/>
                    </a:lnTo>
                    <a:cubicBezTo>
                      <a:pt x="9861" y="721"/>
                      <a:pt x="7654" y="0"/>
                      <a:pt x="4930" y="0"/>
                    </a:cubicBezTo>
                    <a:close/>
                  </a:path>
                </a:pathLst>
              </a:custGeom>
              <a:noFill/>
              <a:ln w="7938" cap="rnd">
                <a:solidFill>
                  <a:srgbClr val="000000"/>
                </a:solidFill>
                <a:round/>
                <a:headEnd/>
                <a:tailEnd/>
              </a:ln>
            </p:spPr>
            <p:txBody>
              <a:bodyPr/>
              <a:lstStyle/>
              <a:p>
                <a:endParaRPr lang="en-US"/>
              </a:p>
            </p:txBody>
          </p:sp>
          <p:sp>
            <p:nvSpPr>
              <p:cNvPr id="265272" name="Freeform 82"/>
              <p:cNvSpPr>
                <a:spLocks/>
              </p:cNvSpPr>
              <p:nvPr/>
            </p:nvSpPr>
            <p:spPr bwMode="auto">
              <a:xfrm>
                <a:off x="802" y="1919"/>
                <a:ext cx="975" cy="160"/>
              </a:xfrm>
              <a:custGeom>
                <a:avLst/>
                <a:gdLst>
                  <a:gd name="T0" fmla="*/ 0 w 975"/>
                  <a:gd name="T1" fmla="*/ 0 h 160"/>
                  <a:gd name="T2" fmla="*/ 487 w 975"/>
                  <a:gd name="T3" fmla="*/ 160 h 160"/>
                  <a:gd name="T4" fmla="*/ 975 w 975"/>
                  <a:gd name="T5" fmla="*/ 0 h 160"/>
                  <a:gd name="T6" fmla="*/ 0 60000 65536"/>
                  <a:gd name="T7" fmla="*/ 0 60000 65536"/>
                  <a:gd name="T8" fmla="*/ 0 60000 65536"/>
                  <a:gd name="T9" fmla="*/ 0 w 975"/>
                  <a:gd name="T10" fmla="*/ 0 h 160"/>
                  <a:gd name="T11" fmla="*/ 975 w 975"/>
                  <a:gd name="T12" fmla="*/ 160 h 160"/>
                </a:gdLst>
                <a:ahLst/>
                <a:cxnLst>
                  <a:cxn ang="T6">
                    <a:pos x="T0" y="T1"/>
                  </a:cxn>
                  <a:cxn ang="T7">
                    <a:pos x="T2" y="T3"/>
                  </a:cxn>
                  <a:cxn ang="T8">
                    <a:pos x="T4" y="T5"/>
                  </a:cxn>
                </a:cxnLst>
                <a:rect l="T9" t="T10" r="T11" b="T12"/>
                <a:pathLst>
                  <a:path w="975" h="160">
                    <a:moveTo>
                      <a:pt x="0" y="0"/>
                    </a:moveTo>
                    <a:cubicBezTo>
                      <a:pt x="0" y="88"/>
                      <a:pt x="218" y="160"/>
                      <a:pt x="487" y="160"/>
                    </a:cubicBezTo>
                    <a:cubicBezTo>
                      <a:pt x="756" y="160"/>
                      <a:pt x="975" y="88"/>
                      <a:pt x="975" y="0"/>
                    </a:cubicBezTo>
                  </a:path>
                </a:pathLst>
              </a:custGeom>
              <a:noFill/>
              <a:ln w="7938" cap="rnd">
                <a:solidFill>
                  <a:srgbClr val="000000"/>
                </a:solidFill>
                <a:round/>
                <a:headEnd/>
                <a:tailEnd/>
              </a:ln>
            </p:spPr>
            <p:txBody>
              <a:bodyPr/>
              <a:lstStyle/>
              <a:p>
                <a:endParaRPr lang="en-US"/>
              </a:p>
            </p:txBody>
          </p:sp>
        </p:grpSp>
        <p:sp>
          <p:nvSpPr>
            <p:cNvPr id="265251" name="Rectangle 83"/>
            <p:cNvSpPr>
              <a:spLocks noChangeArrowheads="1"/>
            </p:cNvSpPr>
            <p:nvPr/>
          </p:nvSpPr>
          <p:spPr bwMode="auto">
            <a:xfrm>
              <a:off x="966" y="1588"/>
              <a:ext cx="64" cy="173"/>
            </a:xfrm>
            <a:prstGeom prst="rect">
              <a:avLst/>
            </a:prstGeom>
            <a:noFill/>
            <a:ln w="9525">
              <a:noFill/>
              <a:miter lim="800000"/>
              <a:headEnd/>
              <a:tailEnd/>
            </a:ln>
          </p:spPr>
          <p:txBody>
            <a:bodyPr wrap="none" lIns="0" tIns="0" rIns="0" bIns="0">
              <a:spAutoFit/>
            </a:bodyPr>
            <a:lstStyle/>
            <a:p>
              <a:r>
                <a:rPr lang="en-US" b="0">
                  <a:solidFill>
                    <a:srgbClr val="000000"/>
                  </a:solidFill>
                  <a:latin typeface="Times New Roman" pitchFamily="18" charset="0"/>
                </a:rPr>
                <a:t>c</a:t>
              </a:r>
              <a:endParaRPr lang="en-US" b="0"/>
            </a:p>
          </p:txBody>
        </p:sp>
        <p:sp>
          <p:nvSpPr>
            <p:cNvPr id="265252" name="Rectangle 84"/>
            <p:cNvSpPr>
              <a:spLocks noChangeArrowheads="1"/>
            </p:cNvSpPr>
            <p:nvPr/>
          </p:nvSpPr>
          <p:spPr bwMode="auto">
            <a:xfrm>
              <a:off x="1031" y="1603"/>
              <a:ext cx="513" cy="154"/>
            </a:xfrm>
            <a:prstGeom prst="rect">
              <a:avLst/>
            </a:prstGeom>
            <a:noFill/>
            <a:ln w="9525">
              <a:noFill/>
              <a:miter lim="800000"/>
              <a:headEnd/>
              <a:tailEnd/>
            </a:ln>
          </p:spPr>
          <p:txBody>
            <a:bodyPr wrap="none" lIns="0" tIns="0" rIns="0" bIns="0">
              <a:spAutoFit/>
            </a:bodyPr>
            <a:lstStyle/>
            <a:p>
              <a:r>
                <a:rPr lang="en-US" sz="1600" b="0">
                  <a:solidFill>
                    <a:srgbClr val="000000"/>
                  </a:solidFill>
                  <a:latin typeface="Times New Roman" pitchFamily="18" charset="0"/>
                </a:rPr>
                <a:t>omponent</a:t>
              </a:r>
              <a:endParaRPr lang="en-US" b="0"/>
            </a:p>
          </p:txBody>
        </p:sp>
        <p:sp>
          <p:nvSpPr>
            <p:cNvPr id="265253" name="Rectangle 85"/>
            <p:cNvSpPr>
              <a:spLocks noChangeArrowheads="1"/>
            </p:cNvSpPr>
            <p:nvPr/>
          </p:nvSpPr>
          <p:spPr bwMode="auto">
            <a:xfrm>
              <a:off x="1120" y="1760"/>
              <a:ext cx="228" cy="154"/>
            </a:xfrm>
            <a:prstGeom prst="rect">
              <a:avLst/>
            </a:prstGeom>
            <a:noFill/>
            <a:ln w="9525">
              <a:noFill/>
              <a:miter lim="800000"/>
              <a:headEnd/>
              <a:tailEnd/>
            </a:ln>
          </p:spPr>
          <p:txBody>
            <a:bodyPr wrap="none" lIns="0" tIns="0" rIns="0" bIns="0">
              <a:spAutoFit/>
            </a:bodyPr>
            <a:lstStyle/>
            <a:p>
              <a:r>
                <a:rPr lang="en-US" sz="1600" b="0">
                  <a:solidFill>
                    <a:srgbClr val="000000"/>
                  </a:solidFill>
                  <a:latin typeface="Times New Roman" pitchFamily="18" charset="0"/>
                </a:rPr>
                <a:t>pool</a:t>
              </a:r>
              <a:endParaRPr lang="en-US" b="0"/>
            </a:p>
          </p:txBody>
        </p:sp>
        <p:sp>
          <p:nvSpPr>
            <p:cNvPr id="265254" name="Rectangle 86"/>
            <p:cNvSpPr>
              <a:spLocks noChangeArrowheads="1"/>
            </p:cNvSpPr>
            <p:nvPr/>
          </p:nvSpPr>
          <p:spPr bwMode="auto">
            <a:xfrm>
              <a:off x="984" y="2008"/>
              <a:ext cx="557"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ODLSearch,</a:t>
              </a:r>
              <a:endParaRPr lang="en-US" b="0"/>
            </a:p>
          </p:txBody>
        </p:sp>
        <p:sp>
          <p:nvSpPr>
            <p:cNvPr id="265255" name="Rectangle 87"/>
            <p:cNvSpPr>
              <a:spLocks noChangeArrowheads="1"/>
            </p:cNvSpPr>
            <p:nvPr/>
          </p:nvSpPr>
          <p:spPr bwMode="auto">
            <a:xfrm>
              <a:off x="984" y="2126"/>
              <a:ext cx="579"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ODLBrowse,</a:t>
              </a:r>
              <a:endParaRPr lang="en-US" b="0"/>
            </a:p>
          </p:txBody>
        </p:sp>
        <p:sp>
          <p:nvSpPr>
            <p:cNvPr id="265256" name="Rectangle 88"/>
            <p:cNvSpPr>
              <a:spLocks noChangeArrowheads="1"/>
            </p:cNvSpPr>
            <p:nvPr/>
          </p:nvSpPr>
          <p:spPr bwMode="auto">
            <a:xfrm>
              <a:off x="984" y="2245"/>
              <a:ext cx="459"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ODLRate,</a:t>
              </a:r>
              <a:endParaRPr lang="en-US" b="0"/>
            </a:p>
          </p:txBody>
        </p:sp>
        <p:sp>
          <p:nvSpPr>
            <p:cNvPr id="265257" name="Rectangle 89"/>
            <p:cNvSpPr>
              <a:spLocks noChangeArrowheads="1"/>
            </p:cNvSpPr>
            <p:nvPr/>
          </p:nvSpPr>
          <p:spPr bwMode="auto">
            <a:xfrm>
              <a:off x="984" y="2364"/>
              <a:ext cx="574"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ODLReview,</a:t>
              </a:r>
              <a:endParaRPr lang="en-US" b="0"/>
            </a:p>
          </p:txBody>
        </p:sp>
        <p:sp>
          <p:nvSpPr>
            <p:cNvPr id="265258" name="Rectangle 90"/>
            <p:cNvSpPr>
              <a:spLocks noChangeArrowheads="1"/>
            </p:cNvSpPr>
            <p:nvPr/>
          </p:nvSpPr>
          <p:spPr bwMode="auto">
            <a:xfrm>
              <a:off x="1286" y="2482"/>
              <a:ext cx="234"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a:t>
              </a:r>
              <a:endParaRPr lang="en-US" b="0"/>
            </a:p>
          </p:txBody>
        </p:sp>
        <p:sp>
          <p:nvSpPr>
            <p:cNvPr id="265259" name="Freeform 91"/>
            <p:cNvSpPr>
              <a:spLocks noEditPoints="1"/>
            </p:cNvSpPr>
            <p:nvPr/>
          </p:nvSpPr>
          <p:spPr bwMode="auto">
            <a:xfrm>
              <a:off x="4235" y="1790"/>
              <a:ext cx="199" cy="261"/>
            </a:xfrm>
            <a:custGeom>
              <a:avLst/>
              <a:gdLst>
                <a:gd name="T0" fmla="*/ 2 w 1008"/>
                <a:gd name="T1" fmla="*/ 252 h 1320"/>
                <a:gd name="T2" fmla="*/ 23 w 1008"/>
                <a:gd name="T3" fmla="*/ 223 h 1320"/>
                <a:gd name="T4" fmla="*/ 30 w 1008"/>
                <a:gd name="T5" fmla="*/ 229 h 1320"/>
                <a:gd name="T6" fmla="*/ 9 w 1008"/>
                <a:gd name="T7" fmla="*/ 257 h 1320"/>
                <a:gd name="T8" fmla="*/ 2 w 1008"/>
                <a:gd name="T9" fmla="*/ 252 h 1320"/>
                <a:gd name="T10" fmla="*/ 39 w 1008"/>
                <a:gd name="T11" fmla="*/ 202 h 1320"/>
                <a:gd name="T12" fmla="*/ 61 w 1008"/>
                <a:gd name="T13" fmla="*/ 174 h 1320"/>
                <a:gd name="T14" fmla="*/ 68 w 1008"/>
                <a:gd name="T15" fmla="*/ 180 h 1320"/>
                <a:gd name="T16" fmla="*/ 46 w 1008"/>
                <a:gd name="T17" fmla="*/ 208 h 1320"/>
                <a:gd name="T18" fmla="*/ 39 w 1008"/>
                <a:gd name="T19" fmla="*/ 202 h 1320"/>
                <a:gd name="T20" fmla="*/ 77 w 1008"/>
                <a:gd name="T21" fmla="*/ 153 h 1320"/>
                <a:gd name="T22" fmla="*/ 98 w 1008"/>
                <a:gd name="T23" fmla="*/ 125 h 1320"/>
                <a:gd name="T24" fmla="*/ 105 w 1008"/>
                <a:gd name="T25" fmla="*/ 130 h 1320"/>
                <a:gd name="T26" fmla="*/ 84 w 1008"/>
                <a:gd name="T27" fmla="*/ 158 h 1320"/>
                <a:gd name="T28" fmla="*/ 77 w 1008"/>
                <a:gd name="T29" fmla="*/ 153 h 1320"/>
                <a:gd name="T30" fmla="*/ 114 w 1008"/>
                <a:gd name="T31" fmla="*/ 104 h 1320"/>
                <a:gd name="T32" fmla="*/ 136 w 1008"/>
                <a:gd name="T33" fmla="*/ 76 h 1320"/>
                <a:gd name="T34" fmla="*/ 143 w 1008"/>
                <a:gd name="T35" fmla="*/ 81 h 1320"/>
                <a:gd name="T36" fmla="*/ 121 w 1008"/>
                <a:gd name="T37" fmla="*/ 109 h 1320"/>
                <a:gd name="T38" fmla="*/ 114 w 1008"/>
                <a:gd name="T39" fmla="*/ 104 h 1320"/>
                <a:gd name="T40" fmla="*/ 152 w 1008"/>
                <a:gd name="T41" fmla="*/ 55 h 1320"/>
                <a:gd name="T42" fmla="*/ 173 w 1008"/>
                <a:gd name="T43" fmla="*/ 27 h 1320"/>
                <a:gd name="T44" fmla="*/ 180 w 1008"/>
                <a:gd name="T45" fmla="*/ 32 h 1320"/>
                <a:gd name="T46" fmla="*/ 159 w 1008"/>
                <a:gd name="T47" fmla="*/ 60 h 1320"/>
                <a:gd name="T48" fmla="*/ 152 w 1008"/>
                <a:gd name="T49" fmla="*/ 55 h 1320"/>
                <a:gd name="T50" fmla="*/ 189 w 1008"/>
                <a:gd name="T51" fmla="*/ 6 h 1320"/>
                <a:gd name="T52" fmla="*/ 190 w 1008"/>
                <a:gd name="T53" fmla="*/ 4 h 1320"/>
                <a:gd name="T54" fmla="*/ 197 w 1008"/>
                <a:gd name="T55" fmla="*/ 9 h 1320"/>
                <a:gd name="T56" fmla="*/ 196 w 1008"/>
                <a:gd name="T57" fmla="*/ 11 h 1320"/>
                <a:gd name="T58" fmla="*/ 189 w 1008"/>
                <a:gd name="T59" fmla="*/ 6 h 1320"/>
                <a:gd name="T60" fmla="*/ 52 w 1008"/>
                <a:gd name="T61" fmla="*/ 239 h 1320"/>
                <a:gd name="T62" fmla="*/ 0 w 1008"/>
                <a:gd name="T63" fmla="*/ 261 h 1320"/>
                <a:gd name="T64" fmla="*/ 7 w 1008"/>
                <a:gd name="T65" fmla="*/ 205 h 1320"/>
                <a:gd name="T66" fmla="*/ 12 w 1008"/>
                <a:gd name="T67" fmla="*/ 201 h 1320"/>
                <a:gd name="T68" fmla="*/ 16 w 1008"/>
                <a:gd name="T69" fmla="*/ 206 h 1320"/>
                <a:gd name="T70" fmla="*/ 10 w 1008"/>
                <a:gd name="T71" fmla="*/ 255 h 1320"/>
                <a:gd name="T72" fmla="*/ 4 w 1008"/>
                <a:gd name="T73" fmla="*/ 250 h 1320"/>
                <a:gd name="T74" fmla="*/ 49 w 1008"/>
                <a:gd name="T75" fmla="*/ 231 h 1320"/>
                <a:gd name="T76" fmla="*/ 55 w 1008"/>
                <a:gd name="T77" fmla="*/ 234 h 1320"/>
                <a:gd name="T78" fmla="*/ 52 w 1008"/>
                <a:gd name="T79" fmla="*/ 239 h 1320"/>
                <a:gd name="T80" fmla="*/ 147 w 1008"/>
                <a:gd name="T81" fmla="*/ 22 h 1320"/>
                <a:gd name="T82" fmla="*/ 199 w 1008"/>
                <a:gd name="T83" fmla="*/ 0 h 1320"/>
                <a:gd name="T84" fmla="*/ 192 w 1008"/>
                <a:gd name="T85" fmla="*/ 56 h 1320"/>
                <a:gd name="T86" fmla="*/ 187 w 1008"/>
                <a:gd name="T87" fmla="*/ 60 h 1320"/>
                <a:gd name="T88" fmla="*/ 183 w 1008"/>
                <a:gd name="T89" fmla="*/ 55 h 1320"/>
                <a:gd name="T90" fmla="*/ 189 w 1008"/>
                <a:gd name="T91" fmla="*/ 6 h 1320"/>
                <a:gd name="T92" fmla="*/ 195 w 1008"/>
                <a:gd name="T93" fmla="*/ 11 h 1320"/>
                <a:gd name="T94" fmla="*/ 150 w 1008"/>
                <a:gd name="T95" fmla="*/ 30 h 1320"/>
                <a:gd name="T96" fmla="*/ 144 w 1008"/>
                <a:gd name="T97" fmla="*/ 27 h 1320"/>
                <a:gd name="T98" fmla="*/ 147 w 1008"/>
                <a:gd name="T99" fmla="*/ 22 h 13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8"/>
                <a:gd name="T151" fmla="*/ 0 h 1320"/>
                <a:gd name="T152" fmla="*/ 1008 w 1008"/>
                <a:gd name="T153" fmla="*/ 1320 h 13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8" h="1320">
                  <a:moveTo>
                    <a:pt x="9" y="1272"/>
                  </a:moveTo>
                  <a:lnTo>
                    <a:pt x="118" y="1129"/>
                  </a:lnTo>
                  <a:lnTo>
                    <a:pt x="153" y="1157"/>
                  </a:lnTo>
                  <a:lnTo>
                    <a:pt x="45" y="1299"/>
                  </a:lnTo>
                  <a:lnTo>
                    <a:pt x="9" y="1272"/>
                  </a:lnTo>
                  <a:close/>
                  <a:moveTo>
                    <a:pt x="199" y="1023"/>
                  </a:moveTo>
                  <a:lnTo>
                    <a:pt x="307" y="881"/>
                  </a:lnTo>
                  <a:lnTo>
                    <a:pt x="343" y="908"/>
                  </a:lnTo>
                  <a:lnTo>
                    <a:pt x="234" y="1050"/>
                  </a:lnTo>
                  <a:lnTo>
                    <a:pt x="199" y="1023"/>
                  </a:lnTo>
                  <a:close/>
                  <a:moveTo>
                    <a:pt x="389" y="774"/>
                  </a:moveTo>
                  <a:lnTo>
                    <a:pt x="497" y="632"/>
                  </a:lnTo>
                  <a:lnTo>
                    <a:pt x="532" y="659"/>
                  </a:lnTo>
                  <a:lnTo>
                    <a:pt x="424" y="801"/>
                  </a:lnTo>
                  <a:lnTo>
                    <a:pt x="389" y="774"/>
                  </a:lnTo>
                  <a:close/>
                  <a:moveTo>
                    <a:pt x="578" y="526"/>
                  </a:moveTo>
                  <a:lnTo>
                    <a:pt x="687" y="384"/>
                  </a:lnTo>
                  <a:lnTo>
                    <a:pt x="722" y="411"/>
                  </a:lnTo>
                  <a:lnTo>
                    <a:pt x="614" y="553"/>
                  </a:lnTo>
                  <a:lnTo>
                    <a:pt x="578" y="526"/>
                  </a:lnTo>
                  <a:close/>
                  <a:moveTo>
                    <a:pt x="768" y="277"/>
                  </a:moveTo>
                  <a:lnTo>
                    <a:pt x="876" y="135"/>
                  </a:lnTo>
                  <a:lnTo>
                    <a:pt x="912" y="162"/>
                  </a:lnTo>
                  <a:lnTo>
                    <a:pt x="803" y="304"/>
                  </a:lnTo>
                  <a:lnTo>
                    <a:pt x="768" y="277"/>
                  </a:lnTo>
                  <a:close/>
                  <a:moveTo>
                    <a:pt x="958" y="28"/>
                  </a:moveTo>
                  <a:lnTo>
                    <a:pt x="963" y="21"/>
                  </a:lnTo>
                  <a:lnTo>
                    <a:pt x="999" y="48"/>
                  </a:lnTo>
                  <a:lnTo>
                    <a:pt x="993" y="56"/>
                  </a:lnTo>
                  <a:lnTo>
                    <a:pt x="958" y="28"/>
                  </a:lnTo>
                  <a:close/>
                  <a:moveTo>
                    <a:pt x="265" y="1211"/>
                  </a:moveTo>
                  <a:lnTo>
                    <a:pt x="0" y="1320"/>
                  </a:lnTo>
                  <a:lnTo>
                    <a:pt x="36" y="1036"/>
                  </a:lnTo>
                  <a:cubicBezTo>
                    <a:pt x="37" y="1024"/>
                    <a:pt x="48" y="1015"/>
                    <a:pt x="60" y="1017"/>
                  </a:cubicBezTo>
                  <a:cubicBezTo>
                    <a:pt x="73" y="1018"/>
                    <a:pt x="81" y="1029"/>
                    <a:pt x="80" y="1042"/>
                  </a:cubicBezTo>
                  <a:lnTo>
                    <a:pt x="49" y="1288"/>
                  </a:lnTo>
                  <a:lnTo>
                    <a:pt x="19" y="1264"/>
                  </a:lnTo>
                  <a:lnTo>
                    <a:pt x="248" y="1170"/>
                  </a:lnTo>
                  <a:cubicBezTo>
                    <a:pt x="259" y="1165"/>
                    <a:pt x="273" y="1171"/>
                    <a:pt x="277" y="1182"/>
                  </a:cubicBezTo>
                  <a:cubicBezTo>
                    <a:pt x="282" y="1193"/>
                    <a:pt x="276" y="1206"/>
                    <a:pt x="265" y="1211"/>
                  </a:cubicBezTo>
                  <a:close/>
                  <a:moveTo>
                    <a:pt x="743" y="109"/>
                  </a:moveTo>
                  <a:lnTo>
                    <a:pt x="1008" y="0"/>
                  </a:lnTo>
                  <a:lnTo>
                    <a:pt x="972" y="284"/>
                  </a:lnTo>
                  <a:cubicBezTo>
                    <a:pt x="971" y="296"/>
                    <a:pt x="960" y="305"/>
                    <a:pt x="947" y="303"/>
                  </a:cubicBezTo>
                  <a:cubicBezTo>
                    <a:pt x="935" y="302"/>
                    <a:pt x="926" y="291"/>
                    <a:pt x="928" y="278"/>
                  </a:cubicBezTo>
                  <a:lnTo>
                    <a:pt x="959" y="32"/>
                  </a:lnTo>
                  <a:lnTo>
                    <a:pt x="989" y="56"/>
                  </a:lnTo>
                  <a:lnTo>
                    <a:pt x="760" y="150"/>
                  </a:lnTo>
                  <a:cubicBezTo>
                    <a:pt x="748" y="155"/>
                    <a:pt x="735" y="149"/>
                    <a:pt x="731" y="138"/>
                  </a:cubicBezTo>
                  <a:cubicBezTo>
                    <a:pt x="726" y="127"/>
                    <a:pt x="731" y="114"/>
                    <a:pt x="743" y="109"/>
                  </a:cubicBezTo>
                  <a:close/>
                </a:path>
              </a:pathLst>
            </a:custGeom>
            <a:solidFill>
              <a:srgbClr val="000000"/>
            </a:solidFill>
            <a:ln w="3175">
              <a:solidFill>
                <a:srgbClr val="000000"/>
              </a:solidFill>
              <a:bevel/>
              <a:headEnd/>
              <a:tailEnd/>
            </a:ln>
          </p:spPr>
          <p:txBody>
            <a:bodyPr/>
            <a:lstStyle/>
            <a:p>
              <a:endParaRPr lang="en-US"/>
            </a:p>
          </p:txBody>
        </p:sp>
        <p:sp>
          <p:nvSpPr>
            <p:cNvPr id="265260" name="Freeform 92"/>
            <p:cNvSpPr>
              <a:spLocks/>
            </p:cNvSpPr>
            <p:nvPr/>
          </p:nvSpPr>
          <p:spPr bwMode="auto">
            <a:xfrm>
              <a:off x="1738" y="2217"/>
              <a:ext cx="328" cy="186"/>
            </a:xfrm>
            <a:custGeom>
              <a:avLst/>
              <a:gdLst>
                <a:gd name="T0" fmla="*/ 246 w 328"/>
                <a:gd name="T1" fmla="*/ 0 h 186"/>
                <a:gd name="T2" fmla="*/ 246 w 328"/>
                <a:gd name="T3" fmla="*/ 47 h 186"/>
                <a:gd name="T4" fmla="*/ 0 w 328"/>
                <a:gd name="T5" fmla="*/ 47 h 186"/>
                <a:gd name="T6" fmla="*/ 0 w 328"/>
                <a:gd name="T7" fmla="*/ 140 h 186"/>
                <a:gd name="T8" fmla="*/ 246 w 328"/>
                <a:gd name="T9" fmla="*/ 140 h 186"/>
                <a:gd name="T10" fmla="*/ 246 w 328"/>
                <a:gd name="T11" fmla="*/ 186 h 186"/>
                <a:gd name="T12" fmla="*/ 328 w 328"/>
                <a:gd name="T13" fmla="*/ 93 h 186"/>
                <a:gd name="T14" fmla="*/ 246 w 328"/>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186"/>
                <a:gd name="T26" fmla="*/ 328 w 328"/>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186">
                  <a:moveTo>
                    <a:pt x="246" y="0"/>
                  </a:moveTo>
                  <a:lnTo>
                    <a:pt x="246" y="47"/>
                  </a:lnTo>
                  <a:lnTo>
                    <a:pt x="0" y="47"/>
                  </a:lnTo>
                  <a:lnTo>
                    <a:pt x="0" y="140"/>
                  </a:lnTo>
                  <a:lnTo>
                    <a:pt x="246" y="140"/>
                  </a:lnTo>
                  <a:lnTo>
                    <a:pt x="246" y="186"/>
                  </a:lnTo>
                  <a:lnTo>
                    <a:pt x="328" y="93"/>
                  </a:lnTo>
                  <a:lnTo>
                    <a:pt x="246" y="0"/>
                  </a:lnTo>
                  <a:close/>
                </a:path>
              </a:pathLst>
            </a:custGeom>
            <a:noFill/>
            <a:ln w="7938" cap="rnd">
              <a:solidFill>
                <a:srgbClr val="000000"/>
              </a:solidFill>
              <a:round/>
              <a:headEnd/>
              <a:tailEnd/>
            </a:ln>
          </p:spPr>
          <p:txBody>
            <a:bodyPr/>
            <a:lstStyle/>
            <a:p>
              <a:endParaRPr lang="en-US"/>
            </a:p>
          </p:txBody>
        </p:sp>
        <p:sp>
          <p:nvSpPr>
            <p:cNvPr id="265261" name="Rectangle 93"/>
            <p:cNvSpPr>
              <a:spLocks noChangeArrowheads="1"/>
            </p:cNvSpPr>
            <p:nvPr/>
          </p:nvSpPr>
          <p:spPr bwMode="auto">
            <a:xfrm>
              <a:off x="1096" y="288"/>
              <a:ext cx="1004" cy="173"/>
            </a:xfrm>
            <a:prstGeom prst="rect">
              <a:avLst/>
            </a:prstGeom>
            <a:noFill/>
            <a:ln w="9525">
              <a:noFill/>
              <a:miter lim="800000"/>
              <a:headEnd/>
              <a:tailEnd/>
            </a:ln>
          </p:spPr>
          <p:txBody>
            <a:bodyPr wrap="none" lIns="0" tIns="0" rIns="0" bIns="0">
              <a:spAutoFit/>
            </a:bodyPr>
            <a:lstStyle/>
            <a:p>
              <a:r>
                <a:rPr lang="en-US" b="0">
                  <a:solidFill>
                    <a:srgbClr val="000000"/>
                  </a:solidFill>
                  <a:latin typeface="Times New Roman" pitchFamily="18" charset="0"/>
                </a:rPr>
                <a:t>Requirements (1)</a:t>
              </a:r>
              <a:endParaRPr lang="en-US" b="0"/>
            </a:p>
          </p:txBody>
        </p:sp>
        <p:sp>
          <p:nvSpPr>
            <p:cNvPr id="265262" name="Freeform 94"/>
            <p:cNvSpPr>
              <a:spLocks/>
            </p:cNvSpPr>
            <p:nvPr/>
          </p:nvSpPr>
          <p:spPr bwMode="auto">
            <a:xfrm>
              <a:off x="2557" y="903"/>
              <a:ext cx="170" cy="219"/>
            </a:xfrm>
            <a:custGeom>
              <a:avLst/>
              <a:gdLst>
                <a:gd name="T0" fmla="*/ 0 w 170"/>
                <a:gd name="T1" fmla="*/ 164 h 219"/>
                <a:gd name="T2" fmla="*/ 43 w 170"/>
                <a:gd name="T3" fmla="*/ 164 h 219"/>
                <a:gd name="T4" fmla="*/ 43 w 170"/>
                <a:gd name="T5" fmla="*/ 0 h 219"/>
                <a:gd name="T6" fmla="*/ 127 w 170"/>
                <a:gd name="T7" fmla="*/ 0 h 219"/>
                <a:gd name="T8" fmla="*/ 127 w 170"/>
                <a:gd name="T9" fmla="*/ 164 h 219"/>
                <a:gd name="T10" fmla="*/ 170 w 170"/>
                <a:gd name="T11" fmla="*/ 164 h 219"/>
                <a:gd name="T12" fmla="*/ 85 w 170"/>
                <a:gd name="T13" fmla="*/ 219 h 219"/>
                <a:gd name="T14" fmla="*/ 0 w 170"/>
                <a:gd name="T15" fmla="*/ 164 h 219"/>
                <a:gd name="T16" fmla="*/ 0 60000 65536"/>
                <a:gd name="T17" fmla="*/ 0 60000 65536"/>
                <a:gd name="T18" fmla="*/ 0 60000 65536"/>
                <a:gd name="T19" fmla="*/ 0 60000 65536"/>
                <a:gd name="T20" fmla="*/ 0 60000 65536"/>
                <a:gd name="T21" fmla="*/ 0 60000 65536"/>
                <a:gd name="T22" fmla="*/ 0 60000 65536"/>
                <a:gd name="T23" fmla="*/ 0 60000 65536"/>
                <a:gd name="T24" fmla="*/ 0 w 170"/>
                <a:gd name="T25" fmla="*/ 0 h 219"/>
                <a:gd name="T26" fmla="*/ 170 w 170"/>
                <a:gd name="T27" fmla="*/ 219 h 2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 h="219">
                  <a:moveTo>
                    <a:pt x="0" y="164"/>
                  </a:moveTo>
                  <a:lnTo>
                    <a:pt x="43" y="164"/>
                  </a:lnTo>
                  <a:lnTo>
                    <a:pt x="43" y="0"/>
                  </a:lnTo>
                  <a:lnTo>
                    <a:pt x="127" y="0"/>
                  </a:lnTo>
                  <a:lnTo>
                    <a:pt x="127" y="164"/>
                  </a:lnTo>
                  <a:lnTo>
                    <a:pt x="170" y="164"/>
                  </a:lnTo>
                  <a:lnTo>
                    <a:pt x="85" y="219"/>
                  </a:lnTo>
                  <a:lnTo>
                    <a:pt x="0" y="164"/>
                  </a:lnTo>
                  <a:close/>
                </a:path>
              </a:pathLst>
            </a:custGeom>
            <a:noFill/>
            <a:ln w="7938" cap="rnd">
              <a:solidFill>
                <a:srgbClr val="000000"/>
              </a:solidFill>
              <a:round/>
              <a:headEnd/>
              <a:tailEnd/>
            </a:ln>
          </p:spPr>
          <p:txBody>
            <a:bodyPr/>
            <a:lstStyle/>
            <a:p>
              <a:endParaRPr lang="en-US"/>
            </a:p>
          </p:txBody>
        </p:sp>
        <p:sp>
          <p:nvSpPr>
            <p:cNvPr id="265263" name="Freeform 95"/>
            <p:cNvSpPr>
              <a:spLocks/>
            </p:cNvSpPr>
            <p:nvPr/>
          </p:nvSpPr>
          <p:spPr bwMode="auto">
            <a:xfrm>
              <a:off x="2543" y="1694"/>
              <a:ext cx="170" cy="212"/>
            </a:xfrm>
            <a:custGeom>
              <a:avLst/>
              <a:gdLst>
                <a:gd name="T0" fmla="*/ 0 w 170"/>
                <a:gd name="T1" fmla="*/ 159 h 212"/>
                <a:gd name="T2" fmla="*/ 43 w 170"/>
                <a:gd name="T3" fmla="*/ 159 h 212"/>
                <a:gd name="T4" fmla="*/ 43 w 170"/>
                <a:gd name="T5" fmla="*/ 0 h 212"/>
                <a:gd name="T6" fmla="*/ 127 w 170"/>
                <a:gd name="T7" fmla="*/ 0 h 212"/>
                <a:gd name="T8" fmla="*/ 127 w 170"/>
                <a:gd name="T9" fmla="*/ 159 h 212"/>
                <a:gd name="T10" fmla="*/ 170 w 170"/>
                <a:gd name="T11" fmla="*/ 159 h 212"/>
                <a:gd name="T12" fmla="*/ 85 w 170"/>
                <a:gd name="T13" fmla="*/ 212 h 212"/>
                <a:gd name="T14" fmla="*/ 0 w 170"/>
                <a:gd name="T15" fmla="*/ 159 h 212"/>
                <a:gd name="T16" fmla="*/ 0 60000 65536"/>
                <a:gd name="T17" fmla="*/ 0 60000 65536"/>
                <a:gd name="T18" fmla="*/ 0 60000 65536"/>
                <a:gd name="T19" fmla="*/ 0 60000 65536"/>
                <a:gd name="T20" fmla="*/ 0 60000 65536"/>
                <a:gd name="T21" fmla="*/ 0 60000 65536"/>
                <a:gd name="T22" fmla="*/ 0 60000 65536"/>
                <a:gd name="T23" fmla="*/ 0 60000 65536"/>
                <a:gd name="T24" fmla="*/ 0 w 170"/>
                <a:gd name="T25" fmla="*/ 0 h 212"/>
                <a:gd name="T26" fmla="*/ 170 w 170"/>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 h="212">
                  <a:moveTo>
                    <a:pt x="0" y="159"/>
                  </a:moveTo>
                  <a:lnTo>
                    <a:pt x="43" y="159"/>
                  </a:lnTo>
                  <a:lnTo>
                    <a:pt x="43" y="0"/>
                  </a:lnTo>
                  <a:lnTo>
                    <a:pt x="127" y="0"/>
                  </a:lnTo>
                  <a:lnTo>
                    <a:pt x="127" y="159"/>
                  </a:lnTo>
                  <a:lnTo>
                    <a:pt x="170" y="159"/>
                  </a:lnTo>
                  <a:lnTo>
                    <a:pt x="85" y="212"/>
                  </a:lnTo>
                  <a:lnTo>
                    <a:pt x="0" y="159"/>
                  </a:lnTo>
                  <a:close/>
                </a:path>
              </a:pathLst>
            </a:custGeom>
            <a:noFill/>
            <a:ln w="7938" cap="rnd">
              <a:solidFill>
                <a:srgbClr val="000000"/>
              </a:solidFill>
              <a:round/>
              <a:headEnd/>
              <a:tailEnd/>
            </a:ln>
          </p:spPr>
          <p:txBody>
            <a:bodyPr/>
            <a:lstStyle/>
            <a:p>
              <a:endParaRPr lang="en-US"/>
            </a:p>
          </p:txBody>
        </p:sp>
        <p:sp>
          <p:nvSpPr>
            <p:cNvPr id="265264" name="Freeform 96"/>
            <p:cNvSpPr>
              <a:spLocks noEditPoints="1"/>
            </p:cNvSpPr>
            <p:nvPr/>
          </p:nvSpPr>
          <p:spPr bwMode="auto">
            <a:xfrm>
              <a:off x="3179" y="556"/>
              <a:ext cx="342" cy="43"/>
            </a:xfrm>
            <a:custGeom>
              <a:avLst/>
              <a:gdLst>
                <a:gd name="T0" fmla="*/ 339 w 1728"/>
                <a:gd name="T1" fmla="*/ 24 h 214"/>
                <a:gd name="T2" fmla="*/ 35 w 1728"/>
                <a:gd name="T3" fmla="*/ 24 h 214"/>
                <a:gd name="T4" fmla="*/ 33 w 1728"/>
                <a:gd name="T5" fmla="*/ 22 h 214"/>
                <a:gd name="T6" fmla="*/ 35 w 1728"/>
                <a:gd name="T7" fmla="*/ 19 h 214"/>
                <a:gd name="T8" fmla="*/ 339 w 1728"/>
                <a:gd name="T9" fmla="*/ 19 h 214"/>
                <a:gd name="T10" fmla="*/ 342 w 1728"/>
                <a:gd name="T11" fmla="*/ 22 h 214"/>
                <a:gd name="T12" fmla="*/ 339 w 1728"/>
                <a:gd name="T13" fmla="*/ 24 h 214"/>
                <a:gd name="T14" fmla="*/ 42 w 1728"/>
                <a:gd name="T15" fmla="*/ 43 h 214"/>
                <a:gd name="T16" fmla="*/ 0 w 1728"/>
                <a:gd name="T17" fmla="*/ 22 h 214"/>
                <a:gd name="T18" fmla="*/ 42 w 1728"/>
                <a:gd name="T19" fmla="*/ 0 h 214"/>
                <a:gd name="T20" fmla="*/ 42 w 1728"/>
                <a:gd name="T21" fmla="*/ 43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8"/>
                <a:gd name="T34" fmla="*/ 0 h 214"/>
                <a:gd name="T35" fmla="*/ 1728 w 1728"/>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8" h="214">
                  <a:moveTo>
                    <a:pt x="1715" y="121"/>
                  </a:moveTo>
                  <a:lnTo>
                    <a:pt x="179" y="121"/>
                  </a:lnTo>
                  <a:cubicBezTo>
                    <a:pt x="171" y="121"/>
                    <a:pt x="165" y="115"/>
                    <a:pt x="165" y="107"/>
                  </a:cubicBezTo>
                  <a:cubicBezTo>
                    <a:pt x="165" y="100"/>
                    <a:pt x="171" y="94"/>
                    <a:pt x="179" y="94"/>
                  </a:cubicBezTo>
                  <a:lnTo>
                    <a:pt x="1715" y="94"/>
                  </a:lnTo>
                  <a:cubicBezTo>
                    <a:pt x="1722" y="94"/>
                    <a:pt x="1728" y="100"/>
                    <a:pt x="1728" y="107"/>
                  </a:cubicBezTo>
                  <a:cubicBezTo>
                    <a:pt x="1728" y="115"/>
                    <a:pt x="1722" y="121"/>
                    <a:pt x="1715" y="121"/>
                  </a:cubicBezTo>
                  <a:close/>
                  <a:moveTo>
                    <a:pt x="214" y="214"/>
                  </a:moveTo>
                  <a:lnTo>
                    <a:pt x="0" y="107"/>
                  </a:lnTo>
                  <a:lnTo>
                    <a:pt x="214" y="0"/>
                  </a:lnTo>
                  <a:lnTo>
                    <a:pt x="214" y="214"/>
                  </a:lnTo>
                  <a:close/>
                </a:path>
              </a:pathLst>
            </a:custGeom>
            <a:solidFill>
              <a:srgbClr val="000000"/>
            </a:solidFill>
            <a:ln w="3175">
              <a:solidFill>
                <a:srgbClr val="000000"/>
              </a:solidFill>
              <a:bevel/>
              <a:headEnd/>
              <a:tailEnd/>
            </a:ln>
          </p:spPr>
          <p:txBody>
            <a:bodyPr/>
            <a:lstStyle/>
            <a:p>
              <a:endParaRPr lang="en-US"/>
            </a:p>
          </p:txBody>
        </p:sp>
        <p:sp>
          <p:nvSpPr>
            <p:cNvPr id="265265" name="Freeform 97"/>
            <p:cNvSpPr>
              <a:spLocks noEditPoints="1"/>
            </p:cNvSpPr>
            <p:nvPr/>
          </p:nvSpPr>
          <p:spPr bwMode="auto">
            <a:xfrm>
              <a:off x="3046" y="575"/>
              <a:ext cx="475" cy="1317"/>
            </a:xfrm>
            <a:custGeom>
              <a:avLst/>
              <a:gdLst>
                <a:gd name="T0" fmla="*/ 475 w 2403"/>
                <a:gd name="T1" fmla="*/ 4 h 6663"/>
                <a:gd name="T2" fmla="*/ 20 w 2403"/>
                <a:gd name="T3" fmla="*/ 1285 h 6663"/>
                <a:gd name="T4" fmla="*/ 17 w 2403"/>
                <a:gd name="T5" fmla="*/ 1286 h 6663"/>
                <a:gd name="T6" fmla="*/ 15 w 2403"/>
                <a:gd name="T7" fmla="*/ 1283 h 6663"/>
                <a:gd name="T8" fmla="*/ 469 w 2403"/>
                <a:gd name="T9" fmla="*/ 2 h 6663"/>
                <a:gd name="T10" fmla="*/ 473 w 2403"/>
                <a:gd name="T11" fmla="*/ 1 h 6663"/>
                <a:gd name="T12" fmla="*/ 475 w 2403"/>
                <a:gd name="T13" fmla="*/ 4 h 6663"/>
                <a:gd name="T14" fmla="*/ 40 w 2403"/>
                <a:gd name="T15" fmla="*/ 1284 h 6663"/>
                <a:gd name="T16" fmla="*/ 6 w 2403"/>
                <a:gd name="T17" fmla="*/ 1317 h 6663"/>
                <a:gd name="T18" fmla="*/ 0 w 2403"/>
                <a:gd name="T19" fmla="*/ 1270 h 6663"/>
                <a:gd name="T20" fmla="*/ 40 w 2403"/>
                <a:gd name="T21" fmla="*/ 1284 h 66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03"/>
                <a:gd name="T34" fmla="*/ 0 h 6663"/>
                <a:gd name="T35" fmla="*/ 2403 w 2403"/>
                <a:gd name="T36" fmla="*/ 6663 h 66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03" h="6663">
                  <a:moveTo>
                    <a:pt x="2401" y="20"/>
                  </a:moveTo>
                  <a:lnTo>
                    <a:pt x="102" y="6499"/>
                  </a:lnTo>
                  <a:cubicBezTo>
                    <a:pt x="100" y="6506"/>
                    <a:pt x="92" y="6510"/>
                    <a:pt x="85" y="6507"/>
                  </a:cubicBezTo>
                  <a:cubicBezTo>
                    <a:pt x="78" y="6505"/>
                    <a:pt x="74" y="6497"/>
                    <a:pt x="77" y="6490"/>
                  </a:cubicBezTo>
                  <a:lnTo>
                    <a:pt x="2375" y="11"/>
                  </a:lnTo>
                  <a:cubicBezTo>
                    <a:pt x="2378" y="4"/>
                    <a:pt x="2385" y="0"/>
                    <a:pt x="2392" y="3"/>
                  </a:cubicBezTo>
                  <a:cubicBezTo>
                    <a:pt x="2399" y="5"/>
                    <a:pt x="2403" y="13"/>
                    <a:pt x="2401" y="20"/>
                  </a:cubicBezTo>
                  <a:close/>
                  <a:moveTo>
                    <a:pt x="203" y="6497"/>
                  </a:moveTo>
                  <a:lnTo>
                    <a:pt x="30" y="6663"/>
                  </a:lnTo>
                  <a:lnTo>
                    <a:pt x="0" y="6425"/>
                  </a:lnTo>
                  <a:lnTo>
                    <a:pt x="203" y="6497"/>
                  </a:lnTo>
                  <a:close/>
                </a:path>
              </a:pathLst>
            </a:custGeom>
            <a:solidFill>
              <a:srgbClr val="000000"/>
            </a:solidFill>
            <a:ln w="3175">
              <a:solidFill>
                <a:srgbClr val="000000"/>
              </a:solidFill>
              <a:bevel/>
              <a:headEnd/>
              <a:tailEnd/>
            </a:ln>
          </p:spPr>
          <p:txBody>
            <a:bodyPr/>
            <a:lstStyle/>
            <a:p>
              <a:endParaRPr lang="en-US"/>
            </a:p>
          </p:txBody>
        </p:sp>
        <p:sp>
          <p:nvSpPr>
            <p:cNvPr id="265266" name="Freeform 98"/>
            <p:cNvSpPr>
              <a:spLocks noEditPoints="1"/>
            </p:cNvSpPr>
            <p:nvPr/>
          </p:nvSpPr>
          <p:spPr bwMode="auto">
            <a:xfrm>
              <a:off x="932" y="556"/>
              <a:ext cx="297" cy="43"/>
            </a:xfrm>
            <a:custGeom>
              <a:avLst/>
              <a:gdLst>
                <a:gd name="T0" fmla="*/ 35 w 3001"/>
                <a:gd name="T1" fmla="*/ 19 h 428"/>
                <a:gd name="T2" fmla="*/ 262 w 3001"/>
                <a:gd name="T3" fmla="*/ 19 h 428"/>
                <a:gd name="T4" fmla="*/ 264 w 3001"/>
                <a:gd name="T5" fmla="*/ 22 h 428"/>
                <a:gd name="T6" fmla="*/ 262 w 3001"/>
                <a:gd name="T7" fmla="*/ 24 h 428"/>
                <a:gd name="T8" fmla="*/ 35 w 3001"/>
                <a:gd name="T9" fmla="*/ 24 h 428"/>
                <a:gd name="T10" fmla="*/ 33 w 3001"/>
                <a:gd name="T11" fmla="*/ 22 h 428"/>
                <a:gd name="T12" fmla="*/ 35 w 3001"/>
                <a:gd name="T13" fmla="*/ 19 h 428"/>
                <a:gd name="T14" fmla="*/ 42 w 3001"/>
                <a:gd name="T15" fmla="*/ 43 h 428"/>
                <a:gd name="T16" fmla="*/ 0 w 3001"/>
                <a:gd name="T17" fmla="*/ 22 h 428"/>
                <a:gd name="T18" fmla="*/ 42 w 3001"/>
                <a:gd name="T19" fmla="*/ 0 h 428"/>
                <a:gd name="T20" fmla="*/ 42 w 3001"/>
                <a:gd name="T21" fmla="*/ 43 h 428"/>
                <a:gd name="T22" fmla="*/ 255 w 3001"/>
                <a:gd name="T23" fmla="*/ 0 h 428"/>
                <a:gd name="T24" fmla="*/ 297 w 3001"/>
                <a:gd name="T25" fmla="*/ 22 h 428"/>
                <a:gd name="T26" fmla="*/ 255 w 3001"/>
                <a:gd name="T27" fmla="*/ 43 h 428"/>
                <a:gd name="T28" fmla="*/ 255 w 3001"/>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01"/>
                <a:gd name="T46" fmla="*/ 0 h 428"/>
                <a:gd name="T47" fmla="*/ 3001 w 3001"/>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01" h="428">
                  <a:moveTo>
                    <a:pt x="357" y="187"/>
                  </a:moveTo>
                  <a:lnTo>
                    <a:pt x="2644" y="187"/>
                  </a:lnTo>
                  <a:cubicBezTo>
                    <a:pt x="2658" y="187"/>
                    <a:pt x="2670" y="199"/>
                    <a:pt x="2670" y="214"/>
                  </a:cubicBezTo>
                  <a:cubicBezTo>
                    <a:pt x="2670" y="229"/>
                    <a:pt x="2658" y="241"/>
                    <a:pt x="2644" y="241"/>
                  </a:cubicBezTo>
                  <a:lnTo>
                    <a:pt x="357" y="241"/>
                  </a:lnTo>
                  <a:cubicBezTo>
                    <a:pt x="342" y="241"/>
                    <a:pt x="330" y="229"/>
                    <a:pt x="330" y="214"/>
                  </a:cubicBezTo>
                  <a:cubicBezTo>
                    <a:pt x="330" y="199"/>
                    <a:pt x="342" y="187"/>
                    <a:pt x="357" y="187"/>
                  </a:cubicBezTo>
                  <a:close/>
                  <a:moveTo>
                    <a:pt x="429" y="428"/>
                  </a:moveTo>
                  <a:lnTo>
                    <a:pt x="0" y="214"/>
                  </a:lnTo>
                  <a:lnTo>
                    <a:pt x="429" y="0"/>
                  </a:lnTo>
                  <a:lnTo>
                    <a:pt x="429" y="428"/>
                  </a:lnTo>
                  <a:close/>
                  <a:moveTo>
                    <a:pt x="2572" y="0"/>
                  </a:moveTo>
                  <a:lnTo>
                    <a:pt x="3001" y="214"/>
                  </a:lnTo>
                  <a:lnTo>
                    <a:pt x="2572" y="428"/>
                  </a:lnTo>
                  <a:lnTo>
                    <a:pt x="2572" y="0"/>
                  </a:lnTo>
                  <a:close/>
                </a:path>
              </a:pathLst>
            </a:custGeom>
            <a:solidFill>
              <a:srgbClr val="000000"/>
            </a:solidFill>
            <a:ln w="3175">
              <a:solidFill>
                <a:srgbClr val="000000"/>
              </a:solidFill>
              <a:bevel/>
              <a:headEnd/>
              <a:tailEnd/>
            </a:ln>
          </p:spPr>
          <p:txBody>
            <a:bodyPr/>
            <a:lstStyle/>
            <a:p>
              <a:endParaRPr lang="en-US"/>
            </a:p>
          </p:txBody>
        </p:sp>
        <p:sp>
          <p:nvSpPr>
            <p:cNvPr id="265267" name="Freeform 99"/>
            <p:cNvSpPr>
              <a:spLocks noEditPoints="1"/>
            </p:cNvSpPr>
            <p:nvPr/>
          </p:nvSpPr>
          <p:spPr bwMode="auto">
            <a:xfrm>
              <a:off x="4562" y="2308"/>
              <a:ext cx="329" cy="59"/>
            </a:xfrm>
            <a:custGeom>
              <a:avLst/>
              <a:gdLst>
                <a:gd name="T0" fmla="*/ 320 w 1661"/>
                <a:gd name="T1" fmla="*/ 34 h 301"/>
                <a:gd name="T2" fmla="*/ 285 w 1661"/>
                <a:gd name="T3" fmla="*/ 34 h 301"/>
                <a:gd name="T4" fmla="*/ 285 w 1661"/>
                <a:gd name="T5" fmla="*/ 25 h 301"/>
                <a:gd name="T6" fmla="*/ 320 w 1661"/>
                <a:gd name="T7" fmla="*/ 25 h 301"/>
                <a:gd name="T8" fmla="*/ 320 w 1661"/>
                <a:gd name="T9" fmla="*/ 34 h 301"/>
                <a:gd name="T10" fmla="*/ 258 w 1661"/>
                <a:gd name="T11" fmla="*/ 34 h 301"/>
                <a:gd name="T12" fmla="*/ 223 w 1661"/>
                <a:gd name="T13" fmla="*/ 34 h 301"/>
                <a:gd name="T14" fmla="*/ 223 w 1661"/>
                <a:gd name="T15" fmla="*/ 25 h 301"/>
                <a:gd name="T16" fmla="*/ 258 w 1661"/>
                <a:gd name="T17" fmla="*/ 25 h 301"/>
                <a:gd name="T18" fmla="*/ 258 w 1661"/>
                <a:gd name="T19" fmla="*/ 34 h 301"/>
                <a:gd name="T20" fmla="*/ 196 w 1661"/>
                <a:gd name="T21" fmla="*/ 34 h 301"/>
                <a:gd name="T22" fmla="*/ 161 w 1661"/>
                <a:gd name="T23" fmla="*/ 34 h 301"/>
                <a:gd name="T24" fmla="*/ 161 w 1661"/>
                <a:gd name="T25" fmla="*/ 25 h 301"/>
                <a:gd name="T26" fmla="*/ 196 w 1661"/>
                <a:gd name="T27" fmla="*/ 25 h 301"/>
                <a:gd name="T28" fmla="*/ 196 w 1661"/>
                <a:gd name="T29" fmla="*/ 34 h 301"/>
                <a:gd name="T30" fmla="*/ 134 w 1661"/>
                <a:gd name="T31" fmla="*/ 34 h 301"/>
                <a:gd name="T32" fmla="*/ 99 w 1661"/>
                <a:gd name="T33" fmla="*/ 34 h 301"/>
                <a:gd name="T34" fmla="*/ 99 w 1661"/>
                <a:gd name="T35" fmla="*/ 25 h 301"/>
                <a:gd name="T36" fmla="*/ 134 w 1661"/>
                <a:gd name="T37" fmla="*/ 25 h 301"/>
                <a:gd name="T38" fmla="*/ 134 w 1661"/>
                <a:gd name="T39" fmla="*/ 34 h 301"/>
                <a:gd name="T40" fmla="*/ 72 w 1661"/>
                <a:gd name="T41" fmla="*/ 34 h 301"/>
                <a:gd name="T42" fmla="*/ 37 w 1661"/>
                <a:gd name="T43" fmla="*/ 34 h 301"/>
                <a:gd name="T44" fmla="*/ 37 w 1661"/>
                <a:gd name="T45" fmla="*/ 25 h 301"/>
                <a:gd name="T46" fmla="*/ 72 w 1661"/>
                <a:gd name="T47" fmla="*/ 25 h 301"/>
                <a:gd name="T48" fmla="*/ 72 w 1661"/>
                <a:gd name="T49" fmla="*/ 34 h 301"/>
                <a:gd name="T50" fmla="*/ 10 w 1661"/>
                <a:gd name="T51" fmla="*/ 34 h 301"/>
                <a:gd name="T52" fmla="*/ 9 w 1661"/>
                <a:gd name="T53" fmla="*/ 34 h 301"/>
                <a:gd name="T54" fmla="*/ 9 w 1661"/>
                <a:gd name="T55" fmla="*/ 25 h 301"/>
                <a:gd name="T56" fmla="*/ 10 w 1661"/>
                <a:gd name="T57" fmla="*/ 25 h 301"/>
                <a:gd name="T58" fmla="*/ 10 w 1661"/>
                <a:gd name="T59" fmla="*/ 34 h 301"/>
                <a:gd name="T60" fmla="*/ 280 w 1661"/>
                <a:gd name="T61" fmla="*/ 1 h 301"/>
                <a:gd name="T62" fmla="*/ 329 w 1661"/>
                <a:gd name="T63" fmla="*/ 30 h 301"/>
                <a:gd name="T64" fmla="*/ 280 w 1661"/>
                <a:gd name="T65" fmla="*/ 58 h 301"/>
                <a:gd name="T66" fmla="*/ 274 w 1661"/>
                <a:gd name="T67" fmla="*/ 56 h 301"/>
                <a:gd name="T68" fmla="*/ 276 w 1661"/>
                <a:gd name="T69" fmla="*/ 50 h 301"/>
                <a:gd name="T70" fmla="*/ 318 w 1661"/>
                <a:gd name="T71" fmla="*/ 26 h 301"/>
                <a:gd name="T72" fmla="*/ 318 w 1661"/>
                <a:gd name="T73" fmla="*/ 33 h 301"/>
                <a:gd name="T74" fmla="*/ 276 w 1661"/>
                <a:gd name="T75" fmla="*/ 9 h 301"/>
                <a:gd name="T76" fmla="*/ 274 w 1661"/>
                <a:gd name="T77" fmla="*/ 3 h 301"/>
                <a:gd name="T78" fmla="*/ 280 w 1661"/>
                <a:gd name="T79" fmla="*/ 1 h 301"/>
                <a:gd name="T80" fmla="*/ 49 w 1661"/>
                <a:gd name="T81" fmla="*/ 58 h 301"/>
                <a:gd name="T82" fmla="*/ 0 w 1661"/>
                <a:gd name="T83" fmla="*/ 30 h 301"/>
                <a:gd name="T84" fmla="*/ 49 w 1661"/>
                <a:gd name="T85" fmla="*/ 1 h 301"/>
                <a:gd name="T86" fmla="*/ 55 w 1661"/>
                <a:gd name="T87" fmla="*/ 3 h 301"/>
                <a:gd name="T88" fmla="*/ 53 w 1661"/>
                <a:gd name="T89" fmla="*/ 9 h 301"/>
                <a:gd name="T90" fmla="*/ 11 w 1661"/>
                <a:gd name="T91" fmla="*/ 33 h 301"/>
                <a:gd name="T92" fmla="*/ 11 w 1661"/>
                <a:gd name="T93" fmla="*/ 26 h 301"/>
                <a:gd name="T94" fmla="*/ 53 w 1661"/>
                <a:gd name="T95" fmla="*/ 50 h 301"/>
                <a:gd name="T96" fmla="*/ 55 w 1661"/>
                <a:gd name="T97" fmla="*/ 56 h 301"/>
                <a:gd name="T98" fmla="*/ 49 w 1661"/>
                <a:gd name="T99" fmla="*/ 58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61"/>
                <a:gd name="T151" fmla="*/ 0 h 301"/>
                <a:gd name="T152" fmla="*/ 1661 w 1661"/>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61" h="301">
                  <a:moveTo>
                    <a:pt x="1617" y="173"/>
                  </a:moveTo>
                  <a:lnTo>
                    <a:pt x="1438" y="173"/>
                  </a:lnTo>
                  <a:lnTo>
                    <a:pt x="1438" y="128"/>
                  </a:lnTo>
                  <a:lnTo>
                    <a:pt x="1617" y="128"/>
                  </a:lnTo>
                  <a:lnTo>
                    <a:pt x="1617" y="173"/>
                  </a:lnTo>
                  <a:close/>
                  <a:moveTo>
                    <a:pt x="1304" y="173"/>
                  </a:moveTo>
                  <a:lnTo>
                    <a:pt x="1125" y="173"/>
                  </a:lnTo>
                  <a:lnTo>
                    <a:pt x="1125" y="128"/>
                  </a:lnTo>
                  <a:lnTo>
                    <a:pt x="1304" y="128"/>
                  </a:lnTo>
                  <a:lnTo>
                    <a:pt x="1304" y="173"/>
                  </a:lnTo>
                  <a:close/>
                  <a:moveTo>
                    <a:pt x="991" y="173"/>
                  </a:moveTo>
                  <a:lnTo>
                    <a:pt x="813" y="173"/>
                  </a:lnTo>
                  <a:lnTo>
                    <a:pt x="813" y="128"/>
                  </a:lnTo>
                  <a:lnTo>
                    <a:pt x="991" y="128"/>
                  </a:lnTo>
                  <a:lnTo>
                    <a:pt x="991" y="173"/>
                  </a:lnTo>
                  <a:close/>
                  <a:moveTo>
                    <a:pt x="679" y="173"/>
                  </a:moveTo>
                  <a:lnTo>
                    <a:pt x="500" y="173"/>
                  </a:lnTo>
                  <a:lnTo>
                    <a:pt x="500" y="128"/>
                  </a:lnTo>
                  <a:lnTo>
                    <a:pt x="679" y="128"/>
                  </a:lnTo>
                  <a:lnTo>
                    <a:pt x="679" y="173"/>
                  </a:lnTo>
                  <a:close/>
                  <a:moveTo>
                    <a:pt x="366" y="173"/>
                  </a:moveTo>
                  <a:lnTo>
                    <a:pt x="187" y="173"/>
                  </a:lnTo>
                  <a:lnTo>
                    <a:pt x="187" y="128"/>
                  </a:lnTo>
                  <a:lnTo>
                    <a:pt x="366" y="128"/>
                  </a:lnTo>
                  <a:lnTo>
                    <a:pt x="366" y="173"/>
                  </a:lnTo>
                  <a:close/>
                  <a:moveTo>
                    <a:pt x="53" y="173"/>
                  </a:moveTo>
                  <a:lnTo>
                    <a:pt x="45" y="173"/>
                  </a:lnTo>
                  <a:lnTo>
                    <a:pt x="45" y="128"/>
                  </a:lnTo>
                  <a:lnTo>
                    <a:pt x="53" y="128"/>
                  </a:lnTo>
                  <a:lnTo>
                    <a:pt x="53" y="173"/>
                  </a:lnTo>
                  <a:close/>
                  <a:moveTo>
                    <a:pt x="1414" y="6"/>
                  </a:moveTo>
                  <a:lnTo>
                    <a:pt x="1661" y="151"/>
                  </a:lnTo>
                  <a:lnTo>
                    <a:pt x="1414" y="295"/>
                  </a:lnTo>
                  <a:cubicBezTo>
                    <a:pt x="1403" y="301"/>
                    <a:pt x="1389" y="298"/>
                    <a:pt x="1383" y="287"/>
                  </a:cubicBezTo>
                  <a:cubicBezTo>
                    <a:pt x="1377" y="276"/>
                    <a:pt x="1380" y="263"/>
                    <a:pt x="1391" y="256"/>
                  </a:cubicBezTo>
                  <a:lnTo>
                    <a:pt x="1605" y="131"/>
                  </a:lnTo>
                  <a:lnTo>
                    <a:pt x="1605" y="170"/>
                  </a:lnTo>
                  <a:lnTo>
                    <a:pt x="1391" y="45"/>
                  </a:lnTo>
                  <a:cubicBezTo>
                    <a:pt x="1380" y="39"/>
                    <a:pt x="1377" y="25"/>
                    <a:pt x="1383" y="14"/>
                  </a:cubicBezTo>
                  <a:cubicBezTo>
                    <a:pt x="1389" y="4"/>
                    <a:pt x="1403" y="0"/>
                    <a:pt x="1414" y="6"/>
                  </a:cubicBezTo>
                  <a:close/>
                  <a:moveTo>
                    <a:pt x="248" y="295"/>
                  </a:moveTo>
                  <a:lnTo>
                    <a:pt x="0" y="151"/>
                  </a:lnTo>
                  <a:lnTo>
                    <a:pt x="248" y="6"/>
                  </a:lnTo>
                  <a:cubicBezTo>
                    <a:pt x="258" y="0"/>
                    <a:pt x="272" y="4"/>
                    <a:pt x="278" y="14"/>
                  </a:cubicBezTo>
                  <a:cubicBezTo>
                    <a:pt x="285" y="25"/>
                    <a:pt x="281" y="39"/>
                    <a:pt x="270" y="45"/>
                  </a:cubicBezTo>
                  <a:lnTo>
                    <a:pt x="56" y="170"/>
                  </a:lnTo>
                  <a:lnTo>
                    <a:pt x="56" y="131"/>
                  </a:lnTo>
                  <a:lnTo>
                    <a:pt x="270" y="256"/>
                  </a:lnTo>
                  <a:cubicBezTo>
                    <a:pt x="281" y="263"/>
                    <a:pt x="285" y="276"/>
                    <a:pt x="278" y="287"/>
                  </a:cubicBezTo>
                  <a:cubicBezTo>
                    <a:pt x="272" y="298"/>
                    <a:pt x="258" y="301"/>
                    <a:pt x="248" y="295"/>
                  </a:cubicBezTo>
                  <a:close/>
                </a:path>
              </a:pathLst>
            </a:custGeom>
            <a:solidFill>
              <a:srgbClr val="000000"/>
            </a:solidFill>
            <a:ln w="3175">
              <a:solidFill>
                <a:srgbClr val="000000"/>
              </a:solidFill>
              <a:bevel/>
              <a:headEnd/>
              <a:tailEnd/>
            </a:ln>
          </p:spPr>
          <p:txBody>
            <a:bodyPr/>
            <a:lstStyle/>
            <a:p>
              <a:endParaRPr lang="en-US"/>
            </a:p>
          </p:txBody>
        </p:sp>
        <p:sp>
          <p:nvSpPr>
            <p:cNvPr id="265268" name="Rectangle 100"/>
            <p:cNvSpPr>
              <a:spLocks noChangeArrowheads="1"/>
            </p:cNvSpPr>
            <p:nvPr/>
          </p:nvSpPr>
          <p:spPr bwMode="auto">
            <a:xfrm>
              <a:off x="2324" y="294"/>
              <a:ext cx="708" cy="173"/>
            </a:xfrm>
            <a:prstGeom prst="rect">
              <a:avLst/>
            </a:prstGeom>
            <a:noFill/>
            <a:ln w="9525">
              <a:noFill/>
              <a:miter lim="800000"/>
              <a:headEnd/>
              <a:tailEnd/>
            </a:ln>
          </p:spPr>
          <p:txBody>
            <a:bodyPr wrap="none" lIns="0" tIns="0" rIns="0" bIns="0">
              <a:spAutoFit/>
            </a:bodyPr>
            <a:lstStyle/>
            <a:p>
              <a:r>
                <a:rPr lang="en-US" b="0">
                  <a:solidFill>
                    <a:srgbClr val="000000"/>
                  </a:solidFill>
                  <a:latin typeface="Times New Roman" pitchFamily="18" charset="0"/>
                </a:rPr>
                <a:t>Analysis (2)</a:t>
              </a:r>
              <a:endParaRPr lang="en-US" b="0"/>
            </a:p>
          </p:txBody>
        </p:sp>
        <p:sp>
          <p:nvSpPr>
            <p:cNvPr id="265269" name="Rectangle 101"/>
            <p:cNvSpPr>
              <a:spLocks noChangeArrowheads="1"/>
            </p:cNvSpPr>
            <p:nvPr/>
          </p:nvSpPr>
          <p:spPr bwMode="auto">
            <a:xfrm>
              <a:off x="3331" y="2607"/>
              <a:ext cx="1116" cy="173"/>
            </a:xfrm>
            <a:prstGeom prst="rect">
              <a:avLst/>
            </a:prstGeom>
            <a:noFill/>
            <a:ln w="9525">
              <a:noFill/>
              <a:miter lim="800000"/>
              <a:headEnd/>
              <a:tailEnd/>
            </a:ln>
          </p:spPr>
          <p:txBody>
            <a:bodyPr wrap="none" lIns="0" tIns="0" rIns="0" bIns="0">
              <a:spAutoFit/>
            </a:bodyPr>
            <a:lstStyle/>
            <a:p>
              <a:r>
                <a:rPr lang="en-US" b="0">
                  <a:solidFill>
                    <a:srgbClr val="000000"/>
                  </a:solidFill>
                  <a:latin typeface="Times New Roman" pitchFamily="18" charset="0"/>
                </a:rPr>
                <a:t>Implementation (4)</a:t>
              </a:r>
              <a:endParaRPr lang="en-US" b="0"/>
            </a:p>
          </p:txBody>
        </p:sp>
        <p:sp>
          <p:nvSpPr>
            <p:cNvPr id="265270" name="Rectangle 102"/>
            <p:cNvSpPr>
              <a:spLocks noChangeArrowheads="1"/>
            </p:cNvSpPr>
            <p:nvPr/>
          </p:nvSpPr>
          <p:spPr bwMode="auto">
            <a:xfrm>
              <a:off x="1953" y="1702"/>
              <a:ext cx="612" cy="173"/>
            </a:xfrm>
            <a:prstGeom prst="rect">
              <a:avLst/>
            </a:prstGeom>
            <a:noFill/>
            <a:ln w="9525">
              <a:noFill/>
              <a:miter lim="800000"/>
              <a:headEnd/>
              <a:tailEnd/>
            </a:ln>
          </p:spPr>
          <p:txBody>
            <a:bodyPr wrap="none" lIns="0" tIns="0" rIns="0" bIns="0">
              <a:spAutoFit/>
            </a:bodyPr>
            <a:lstStyle/>
            <a:p>
              <a:r>
                <a:rPr lang="en-US" b="0">
                  <a:solidFill>
                    <a:srgbClr val="000000"/>
                  </a:solidFill>
                  <a:latin typeface="Times New Roman" pitchFamily="18" charset="0"/>
                </a:rPr>
                <a:t>Design (3)</a:t>
              </a:r>
              <a:endParaRPr lang="en-US" b="0"/>
            </a:p>
          </p:txBody>
        </p:sp>
      </p:grpSp>
      <p:grpSp>
        <p:nvGrpSpPr>
          <p:cNvPr id="17" name="Group 103"/>
          <p:cNvGrpSpPr>
            <a:grpSpLocks/>
          </p:cNvGrpSpPr>
          <p:nvPr/>
        </p:nvGrpSpPr>
        <p:grpSpPr bwMode="auto">
          <a:xfrm>
            <a:off x="2895600" y="4724400"/>
            <a:ext cx="3352800" cy="1676400"/>
            <a:chOff x="1824" y="2976"/>
            <a:chExt cx="2112" cy="1056"/>
          </a:xfrm>
        </p:grpSpPr>
        <p:grpSp>
          <p:nvGrpSpPr>
            <p:cNvPr id="18" name="Group 104"/>
            <p:cNvGrpSpPr>
              <a:grpSpLocks/>
            </p:cNvGrpSpPr>
            <p:nvPr/>
          </p:nvGrpSpPr>
          <p:grpSpPr bwMode="auto">
            <a:xfrm>
              <a:off x="1920" y="3346"/>
              <a:ext cx="1920" cy="624"/>
              <a:chOff x="1920" y="3504"/>
              <a:chExt cx="1920" cy="624"/>
            </a:xfrm>
          </p:grpSpPr>
          <p:sp>
            <p:nvSpPr>
              <p:cNvPr id="265224" name="AutoShape 105"/>
              <p:cNvSpPr>
                <a:spLocks noChangeArrowheads="1"/>
              </p:cNvSpPr>
              <p:nvPr/>
            </p:nvSpPr>
            <p:spPr bwMode="auto">
              <a:xfrm>
                <a:off x="1920" y="3504"/>
                <a:ext cx="864" cy="288"/>
              </a:xfrm>
              <a:prstGeom prst="cube">
                <a:avLst>
                  <a:gd name="adj" fmla="val 25000"/>
                </a:avLst>
              </a:prstGeom>
              <a:solidFill>
                <a:srgbClr val="CCFFFF"/>
              </a:solidFill>
              <a:ln w="9525">
                <a:solidFill>
                  <a:schemeClr val="tx1"/>
                </a:solidFill>
                <a:miter lim="800000"/>
                <a:headEnd/>
                <a:tailEnd/>
              </a:ln>
            </p:spPr>
            <p:txBody>
              <a:bodyPr wrap="none" anchor="ctr"/>
              <a:lstStyle/>
              <a:p>
                <a:pPr algn="ctr"/>
                <a:r>
                  <a:rPr lang="en-US" b="0"/>
                  <a:t>5SGraph</a:t>
                </a:r>
              </a:p>
            </p:txBody>
          </p:sp>
          <p:sp>
            <p:nvSpPr>
              <p:cNvPr id="265225" name="AutoShape 106"/>
              <p:cNvSpPr>
                <a:spLocks noChangeArrowheads="1"/>
              </p:cNvSpPr>
              <p:nvPr/>
            </p:nvSpPr>
            <p:spPr bwMode="auto">
              <a:xfrm>
                <a:off x="2976" y="3504"/>
                <a:ext cx="864" cy="288"/>
              </a:xfrm>
              <a:prstGeom prst="cube">
                <a:avLst>
                  <a:gd name="adj" fmla="val 25000"/>
                </a:avLst>
              </a:prstGeom>
              <a:solidFill>
                <a:srgbClr val="CCFFFF"/>
              </a:solidFill>
              <a:ln w="9525">
                <a:solidFill>
                  <a:schemeClr val="tx1"/>
                </a:solidFill>
                <a:miter lim="800000"/>
                <a:headEnd/>
                <a:tailEnd/>
              </a:ln>
            </p:spPr>
            <p:txBody>
              <a:bodyPr wrap="none" anchor="ctr"/>
              <a:lstStyle/>
              <a:p>
                <a:pPr algn="ctr"/>
                <a:r>
                  <a:rPr lang="en-US" b="0"/>
                  <a:t>5SGen</a:t>
                </a:r>
              </a:p>
            </p:txBody>
          </p:sp>
          <p:sp>
            <p:nvSpPr>
              <p:cNvPr id="265226" name="AutoShape 107"/>
              <p:cNvSpPr>
                <a:spLocks noChangeArrowheads="1"/>
              </p:cNvSpPr>
              <p:nvPr/>
            </p:nvSpPr>
            <p:spPr bwMode="auto">
              <a:xfrm>
                <a:off x="2304" y="3840"/>
                <a:ext cx="1056" cy="288"/>
              </a:xfrm>
              <a:prstGeom prst="cube">
                <a:avLst>
                  <a:gd name="adj" fmla="val 25000"/>
                </a:avLst>
              </a:prstGeom>
              <a:solidFill>
                <a:srgbClr val="CCFFFF"/>
              </a:solidFill>
              <a:ln w="9525">
                <a:solidFill>
                  <a:schemeClr val="tx1"/>
                </a:solidFill>
                <a:miter lim="800000"/>
                <a:headEnd/>
                <a:tailEnd/>
              </a:ln>
            </p:spPr>
            <p:txBody>
              <a:bodyPr wrap="none" anchor="ctr"/>
              <a:lstStyle/>
              <a:p>
                <a:pPr algn="ctr"/>
                <a:r>
                  <a:rPr lang="en-US" b="0"/>
                  <a:t>Mapping Tool</a:t>
                </a:r>
              </a:p>
            </p:txBody>
          </p:sp>
        </p:grpSp>
        <p:sp>
          <p:nvSpPr>
            <p:cNvPr id="265222" name="Rectangle 108"/>
            <p:cNvSpPr>
              <a:spLocks noChangeArrowheads="1"/>
            </p:cNvSpPr>
            <p:nvPr/>
          </p:nvSpPr>
          <p:spPr bwMode="auto">
            <a:xfrm>
              <a:off x="1824" y="3264"/>
              <a:ext cx="2112" cy="768"/>
            </a:xfrm>
            <a:prstGeom prst="rect">
              <a:avLst/>
            </a:prstGeom>
            <a:noFill/>
            <a:ln w="38100">
              <a:solidFill>
                <a:srgbClr val="008000"/>
              </a:solidFill>
              <a:miter lim="800000"/>
              <a:headEnd/>
              <a:tailEnd/>
            </a:ln>
          </p:spPr>
          <p:txBody>
            <a:bodyPr wrap="none" anchor="ctr"/>
            <a:lstStyle/>
            <a:p>
              <a:endParaRPr lang="en-US"/>
            </a:p>
          </p:txBody>
        </p:sp>
        <p:sp>
          <p:nvSpPr>
            <p:cNvPr id="265223" name="Text Box 109"/>
            <p:cNvSpPr txBox="1">
              <a:spLocks noChangeArrowheads="1"/>
            </p:cNvSpPr>
            <p:nvPr/>
          </p:nvSpPr>
          <p:spPr bwMode="auto">
            <a:xfrm>
              <a:off x="2448" y="2976"/>
              <a:ext cx="816" cy="250"/>
            </a:xfrm>
            <a:prstGeom prst="rect">
              <a:avLst/>
            </a:prstGeom>
            <a:noFill/>
            <a:ln w="9525">
              <a:noFill/>
              <a:miter lim="800000"/>
              <a:headEnd/>
              <a:tailEnd/>
            </a:ln>
          </p:spPr>
          <p:txBody>
            <a:bodyPr>
              <a:spAutoFit/>
            </a:bodyPr>
            <a:lstStyle/>
            <a:p>
              <a:pPr eaLnBrk="0" hangingPunct="0">
                <a:spcBef>
                  <a:spcPct val="50000"/>
                </a:spcBef>
              </a:pPr>
              <a:r>
                <a:rPr lang="en-US" sz="2000">
                  <a:solidFill>
                    <a:srgbClr val="008000"/>
                  </a:solidFill>
                </a:rPr>
                <a:t>5SSuite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5"/>
          <p:cNvSpPr>
            <a:spLocks noGrp="1"/>
          </p:cNvSpPr>
          <p:nvPr>
            <p:ph type="sldNum" sz="quarter" idx="12"/>
          </p:nvPr>
        </p:nvSpPr>
        <p:spPr>
          <a:noFill/>
        </p:spPr>
        <p:txBody>
          <a:bodyPr/>
          <a:lstStyle/>
          <a:p>
            <a:fld id="{9100BF61-3782-4780-B09D-221553776D47}" type="slidenum">
              <a:rPr lang="en-US" smtClean="0"/>
              <a:pPr/>
              <a:t>52</a:t>
            </a:fld>
            <a:endParaRPr lang="en-US" smtClean="0"/>
          </a:p>
        </p:txBody>
      </p:sp>
      <p:sp>
        <p:nvSpPr>
          <p:cNvPr id="190467" name="Rectangle 2"/>
          <p:cNvSpPr>
            <a:spLocks noGrp="1" noChangeArrowheads="1"/>
          </p:cNvSpPr>
          <p:nvPr>
            <p:ph type="title"/>
          </p:nvPr>
        </p:nvSpPr>
        <p:spPr/>
        <p:txBody>
          <a:bodyPr/>
          <a:lstStyle/>
          <a:p>
            <a:pPr eaLnBrk="1" hangingPunct="1"/>
            <a:r>
              <a:rPr lang="en-US" smtClean="0"/>
              <a:t>5SL: a DL design language</a:t>
            </a:r>
          </a:p>
        </p:txBody>
      </p:sp>
      <p:sp>
        <p:nvSpPr>
          <p:cNvPr id="190468" name="Rectangle 3"/>
          <p:cNvSpPr>
            <a:spLocks noGrp="1" noChangeArrowheads="1"/>
          </p:cNvSpPr>
          <p:nvPr>
            <p:ph type="body" idx="1"/>
          </p:nvPr>
        </p:nvSpPr>
        <p:spPr/>
        <p:txBody>
          <a:bodyPr/>
          <a:lstStyle/>
          <a:p>
            <a:pPr eaLnBrk="1" hangingPunct="1">
              <a:lnSpc>
                <a:spcPct val="90000"/>
              </a:lnSpc>
            </a:pPr>
            <a:r>
              <a:rPr lang="en-US" sz="2800" smtClean="0"/>
              <a:t>Domain specific languages </a:t>
            </a:r>
          </a:p>
          <a:p>
            <a:pPr lvl="1" eaLnBrk="1" hangingPunct="1">
              <a:lnSpc>
                <a:spcPct val="90000"/>
              </a:lnSpc>
            </a:pPr>
            <a:r>
              <a:rPr lang="en-US" sz="2400" smtClean="0"/>
              <a:t>Address a particular class of problems by offering specific abstractions and notations for the domain at hand</a:t>
            </a:r>
          </a:p>
          <a:p>
            <a:pPr lvl="1" eaLnBrk="1" hangingPunct="1">
              <a:lnSpc>
                <a:spcPct val="90000"/>
              </a:lnSpc>
            </a:pPr>
            <a:r>
              <a:rPr lang="en-US" sz="2400" smtClean="0"/>
              <a:t>Advantages: domain-specific analysis, program management, visualization, testing, maintenance, modeling, and rapid prototyping.</a:t>
            </a:r>
          </a:p>
          <a:p>
            <a:pPr eaLnBrk="1" hangingPunct="1">
              <a:lnSpc>
                <a:spcPct val="90000"/>
              </a:lnSpc>
            </a:pPr>
            <a:r>
              <a:rPr lang="en-US" sz="2800" smtClean="0"/>
              <a:t>XML-based realization of 5S</a:t>
            </a:r>
          </a:p>
          <a:p>
            <a:pPr lvl="1" eaLnBrk="1" hangingPunct="1">
              <a:lnSpc>
                <a:spcPct val="90000"/>
              </a:lnSpc>
            </a:pPr>
            <a:r>
              <a:rPr lang="en-US" sz="2400" smtClean="0"/>
              <a:t>Interoperability</a:t>
            </a:r>
          </a:p>
          <a:p>
            <a:pPr lvl="1" eaLnBrk="1" hangingPunct="1">
              <a:lnSpc>
                <a:spcPct val="90000"/>
              </a:lnSpc>
            </a:pPr>
            <a:r>
              <a:rPr lang="en-US" sz="2400" smtClean="0"/>
              <a:t>Use of many sub-languages (e.g., MIME types, XML Schemas, UML notations)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5"/>
          <p:cNvSpPr>
            <a:spLocks noGrp="1"/>
          </p:cNvSpPr>
          <p:nvPr>
            <p:ph type="sldNum" sz="quarter" idx="12"/>
          </p:nvPr>
        </p:nvSpPr>
        <p:spPr>
          <a:noFill/>
        </p:spPr>
        <p:txBody>
          <a:bodyPr/>
          <a:lstStyle/>
          <a:p>
            <a:fld id="{9D56ABA8-3492-4F8A-BB71-FEEE0DD64377}" type="slidenum">
              <a:rPr lang="en-US" smtClean="0"/>
              <a:pPr/>
              <a:t>53</a:t>
            </a:fld>
            <a:endParaRPr lang="en-US" smtClean="0"/>
          </a:p>
        </p:txBody>
      </p:sp>
      <p:sp>
        <p:nvSpPr>
          <p:cNvPr id="192515" name="Rectangle 2"/>
          <p:cNvSpPr>
            <a:spLocks noGrp="1" noChangeArrowheads="1"/>
          </p:cNvSpPr>
          <p:nvPr>
            <p:ph type="body" idx="1"/>
          </p:nvPr>
        </p:nvSpPr>
        <p:spPr>
          <a:xfrm>
            <a:off x="533400" y="1676400"/>
            <a:ext cx="8305800" cy="4191000"/>
          </a:xfrm>
        </p:spPr>
        <p:txBody>
          <a:bodyPr/>
          <a:lstStyle/>
          <a:p>
            <a:pPr marL="609600" indent="-609600" eaLnBrk="1" hangingPunct="1">
              <a:lnSpc>
                <a:spcPct val="90000"/>
              </a:lnSpc>
            </a:pPr>
            <a:r>
              <a:rPr lang="en-US" sz="2800" smtClean="0"/>
              <a:t>Help users model their own instances of a digital library (DL) in the 5S language (5SL).</a:t>
            </a:r>
          </a:p>
          <a:p>
            <a:pPr marL="609600" indent="-609600" eaLnBrk="1" hangingPunct="1">
              <a:lnSpc>
                <a:spcPct val="90000"/>
              </a:lnSpc>
            </a:pPr>
            <a:r>
              <a:rPr lang="en-US" sz="2800" smtClean="0"/>
              <a:t>A simple modeling process which enables rapid generation of digital libraries</a:t>
            </a:r>
          </a:p>
          <a:p>
            <a:pPr marL="609600" indent="-609600" eaLnBrk="1" hangingPunct="1">
              <a:lnSpc>
                <a:spcPct val="90000"/>
              </a:lnSpc>
            </a:pPr>
            <a:r>
              <a:rPr lang="en-US" sz="2800" smtClean="0"/>
              <a:t>Features</a:t>
            </a:r>
          </a:p>
          <a:p>
            <a:pPr marL="990600" lvl="1" indent="-533400" eaLnBrk="1" hangingPunct="1">
              <a:lnSpc>
                <a:spcPct val="90000"/>
              </a:lnSpc>
            </a:pPr>
            <a:r>
              <a:rPr lang="en-US" sz="2400" smtClean="0"/>
              <a:t>5SGraph loads and displays a metamodel in a structured toolbox.</a:t>
            </a:r>
          </a:p>
          <a:p>
            <a:pPr marL="990600" lvl="1" indent="-533400" eaLnBrk="1" hangingPunct="1">
              <a:lnSpc>
                <a:spcPct val="90000"/>
              </a:lnSpc>
            </a:pPr>
            <a:r>
              <a:rPr lang="en-US" sz="2400" smtClean="0"/>
              <a:t>The structured editor of 5SGraph provides a top-down visual building environment for the DL designer.</a:t>
            </a:r>
          </a:p>
          <a:p>
            <a:pPr marL="990600" lvl="1" indent="-533400" eaLnBrk="1" hangingPunct="1">
              <a:lnSpc>
                <a:spcPct val="90000"/>
              </a:lnSpc>
            </a:pPr>
            <a:r>
              <a:rPr lang="en-US" sz="2400" smtClean="0"/>
              <a:t>5SGraph produces syntactically correct 5SL files according to the visual model built by the designer.</a:t>
            </a:r>
          </a:p>
          <a:p>
            <a:pPr marL="609600" indent="-609600" eaLnBrk="1" hangingPunct="1">
              <a:lnSpc>
                <a:spcPct val="90000"/>
              </a:lnSpc>
            </a:pPr>
            <a:endParaRPr lang="en-US" sz="2800" smtClean="0"/>
          </a:p>
          <a:p>
            <a:pPr marL="990600" lvl="1" indent="-533400" eaLnBrk="1" hangingPunct="1">
              <a:lnSpc>
                <a:spcPct val="90000"/>
              </a:lnSpc>
            </a:pPr>
            <a:endParaRPr lang="en-US" sz="2400" smtClean="0"/>
          </a:p>
          <a:p>
            <a:pPr marL="609600" indent="-609600" eaLnBrk="1" hangingPunct="1">
              <a:lnSpc>
                <a:spcPct val="90000"/>
              </a:lnSpc>
              <a:buFontTx/>
              <a:buNone/>
            </a:pPr>
            <a:r>
              <a:rPr lang="en-US" sz="2800" smtClean="0"/>
              <a:t>	</a:t>
            </a:r>
          </a:p>
        </p:txBody>
      </p:sp>
      <p:sp>
        <p:nvSpPr>
          <p:cNvPr id="192516" name="Rectangle 3"/>
          <p:cNvSpPr>
            <a:spLocks noGrp="1" noChangeArrowheads="1"/>
          </p:cNvSpPr>
          <p:nvPr>
            <p:ph type="title"/>
          </p:nvPr>
        </p:nvSpPr>
        <p:spPr>
          <a:xfrm>
            <a:off x="457200" y="274638"/>
            <a:ext cx="8229600" cy="990600"/>
          </a:xfrm>
          <a:noFill/>
        </p:spPr>
        <p:txBody>
          <a:bodyPr/>
          <a:lstStyle/>
          <a:p>
            <a:pPr eaLnBrk="1" hangingPunct="1"/>
            <a:r>
              <a:rPr lang="en-US" sz="4000" smtClean="0"/>
              <a:t>5SGraph: A DL Modeling Tool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5"/>
          <p:cNvSpPr>
            <a:spLocks noGrp="1"/>
          </p:cNvSpPr>
          <p:nvPr>
            <p:ph type="sldNum" sz="quarter" idx="12"/>
          </p:nvPr>
        </p:nvSpPr>
        <p:spPr>
          <a:noFill/>
        </p:spPr>
        <p:txBody>
          <a:bodyPr/>
          <a:lstStyle/>
          <a:p>
            <a:fld id="{88B2981A-13FA-4755-8CDE-DA85C3396D9B}" type="slidenum">
              <a:rPr lang="en-US" smtClean="0"/>
              <a:pPr/>
              <a:t>54</a:t>
            </a:fld>
            <a:endParaRPr lang="en-US" smtClean="0"/>
          </a:p>
        </p:txBody>
      </p:sp>
      <p:sp>
        <p:nvSpPr>
          <p:cNvPr id="193539" name="Rectangle 2"/>
          <p:cNvSpPr>
            <a:spLocks noGrp="1" noChangeArrowheads="1"/>
          </p:cNvSpPr>
          <p:nvPr>
            <p:ph type="title"/>
          </p:nvPr>
        </p:nvSpPr>
        <p:spPr/>
        <p:txBody>
          <a:bodyPr/>
          <a:lstStyle/>
          <a:p>
            <a:pPr eaLnBrk="1" hangingPunct="1"/>
            <a:r>
              <a:rPr lang="en-US" smtClean="0"/>
              <a:t>Overview of 5SGraph</a:t>
            </a:r>
          </a:p>
        </p:txBody>
      </p:sp>
      <p:pic>
        <p:nvPicPr>
          <p:cNvPr id="193540" name="Picture 3"/>
          <p:cNvPicPr>
            <a:picLocks noGrp="1" noChangeAspect="1" noChangeArrowheads="1"/>
          </p:cNvPicPr>
          <p:nvPr>
            <p:ph type="body" idx="1"/>
          </p:nvPr>
        </p:nvPicPr>
        <p:blipFill>
          <a:blip r:embed="rId3" cstate="print"/>
          <a:srcRect/>
          <a:stretch>
            <a:fillRect/>
          </a:stretch>
        </p:blipFill>
        <p:spPr>
          <a:xfrm>
            <a:off x="1066800" y="1905000"/>
            <a:ext cx="5257800" cy="4111625"/>
          </a:xfrm>
          <a:noFill/>
        </p:spPr>
      </p:pic>
      <p:sp>
        <p:nvSpPr>
          <p:cNvPr id="193541" name="Text Box 4"/>
          <p:cNvSpPr txBox="1">
            <a:spLocks noChangeArrowheads="1"/>
          </p:cNvSpPr>
          <p:nvPr/>
        </p:nvSpPr>
        <p:spPr bwMode="auto">
          <a:xfrm>
            <a:off x="6400800" y="2819400"/>
            <a:ext cx="2514600" cy="1004888"/>
          </a:xfrm>
          <a:prstGeom prst="rect">
            <a:avLst/>
          </a:prstGeom>
          <a:noFill/>
          <a:ln w="9525">
            <a:noFill/>
            <a:miter lim="800000"/>
            <a:headEnd/>
            <a:tailEnd/>
          </a:ln>
        </p:spPr>
        <p:txBody>
          <a:bodyPr>
            <a:spAutoFit/>
          </a:bodyPr>
          <a:lstStyle/>
          <a:p>
            <a:pPr>
              <a:spcBef>
                <a:spcPct val="50000"/>
              </a:spcBef>
            </a:pPr>
            <a:r>
              <a:rPr lang="en-US" sz="2400" b="0">
                <a:latin typeface="Times New Roman" pitchFamily="18" charset="0"/>
              </a:rPr>
              <a:t>Workspace</a:t>
            </a:r>
          </a:p>
          <a:p>
            <a:pPr>
              <a:spcBef>
                <a:spcPct val="50000"/>
              </a:spcBef>
            </a:pPr>
            <a:r>
              <a:rPr lang="en-US" sz="2400" b="0">
                <a:latin typeface="Times New Roman" pitchFamily="18" charset="0"/>
              </a:rPr>
              <a:t>(instance model)</a:t>
            </a:r>
          </a:p>
        </p:txBody>
      </p:sp>
      <p:sp>
        <p:nvSpPr>
          <p:cNvPr id="193542" name="Text Box 5"/>
          <p:cNvSpPr txBox="1">
            <a:spLocks noChangeArrowheads="1"/>
          </p:cNvSpPr>
          <p:nvPr/>
        </p:nvSpPr>
        <p:spPr bwMode="auto">
          <a:xfrm>
            <a:off x="6858000" y="4419600"/>
            <a:ext cx="1752600" cy="1552575"/>
          </a:xfrm>
          <a:prstGeom prst="rect">
            <a:avLst/>
          </a:prstGeom>
          <a:noFill/>
          <a:ln w="9525">
            <a:noFill/>
            <a:miter lim="800000"/>
            <a:headEnd/>
            <a:tailEnd/>
          </a:ln>
        </p:spPr>
        <p:txBody>
          <a:bodyPr>
            <a:spAutoFit/>
          </a:bodyPr>
          <a:lstStyle/>
          <a:p>
            <a:pPr>
              <a:spcBef>
                <a:spcPct val="50000"/>
              </a:spcBef>
            </a:pPr>
            <a:r>
              <a:rPr lang="en-US" sz="2400" b="0">
                <a:latin typeface="Times New Roman" pitchFamily="18" charset="0"/>
              </a:rPr>
              <a:t>Structured </a:t>
            </a:r>
          </a:p>
          <a:p>
            <a:pPr>
              <a:spcBef>
                <a:spcPct val="50000"/>
              </a:spcBef>
            </a:pPr>
            <a:r>
              <a:rPr lang="en-US" sz="2400" b="0">
                <a:latin typeface="Times New Roman" pitchFamily="18" charset="0"/>
              </a:rPr>
              <a:t>toolbox</a:t>
            </a:r>
          </a:p>
          <a:p>
            <a:pPr>
              <a:spcBef>
                <a:spcPct val="50000"/>
              </a:spcBef>
            </a:pPr>
            <a:r>
              <a:rPr lang="en-US" sz="2400" b="0">
                <a:latin typeface="Times New Roman" pitchFamily="18" charset="0"/>
              </a:rPr>
              <a:t>(metamodel)</a:t>
            </a:r>
          </a:p>
        </p:txBody>
      </p:sp>
      <p:sp>
        <p:nvSpPr>
          <p:cNvPr id="193543" name="Line 6"/>
          <p:cNvSpPr>
            <a:spLocks noChangeShapeType="1"/>
          </p:cNvSpPr>
          <p:nvPr/>
        </p:nvSpPr>
        <p:spPr bwMode="auto">
          <a:xfrm flipH="1">
            <a:off x="5410200" y="5181600"/>
            <a:ext cx="1295400" cy="152400"/>
          </a:xfrm>
          <a:prstGeom prst="line">
            <a:avLst/>
          </a:prstGeom>
          <a:noFill/>
          <a:ln w="57150">
            <a:solidFill>
              <a:schemeClr val="tx1"/>
            </a:solidFill>
            <a:round/>
            <a:headEnd/>
            <a:tailEnd type="triangle" w="med" len="med"/>
          </a:ln>
        </p:spPr>
        <p:txBody>
          <a:bodyPr/>
          <a:lstStyle/>
          <a:p>
            <a:endParaRPr lang="en-US"/>
          </a:p>
        </p:txBody>
      </p:sp>
      <p:sp>
        <p:nvSpPr>
          <p:cNvPr id="193544" name="Line 7"/>
          <p:cNvSpPr>
            <a:spLocks noChangeShapeType="1"/>
          </p:cNvSpPr>
          <p:nvPr/>
        </p:nvSpPr>
        <p:spPr bwMode="auto">
          <a:xfrm flipH="1">
            <a:off x="5410200" y="3124200"/>
            <a:ext cx="1066800" cy="762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3"/>
          <p:cNvSpPr>
            <a:spLocks noGrp="1"/>
          </p:cNvSpPr>
          <p:nvPr>
            <p:ph type="sldNum" sz="quarter" idx="12"/>
          </p:nvPr>
        </p:nvSpPr>
        <p:spPr>
          <a:noFill/>
        </p:spPr>
        <p:txBody>
          <a:bodyPr/>
          <a:lstStyle/>
          <a:p>
            <a:fld id="{64FB184B-D3F8-4A48-8973-0BC317EA851D}" type="slidenum">
              <a:rPr lang="en-US" smtClean="0"/>
              <a:pPr/>
              <a:t>55</a:t>
            </a:fld>
            <a:endParaRPr lang="en-US" smtClean="0"/>
          </a:p>
        </p:txBody>
      </p:sp>
      <p:sp>
        <p:nvSpPr>
          <p:cNvPr id="197635" name="Rectangle 2"/>
          <p:cNvSpPr>
            <a:spLocks noChangeArrowheads="1"/>
          </p:cNvSpPr>
          <p:nvPr/>
        </p:nvSpPr>
        <p:spPr bwMode="auto">
          <a:xfrm>
            <a:off x="1943100" y="2157413"/>
            <a:ext cx="9144000" cy="0"/>
          </a:xfrm>
          <a:prstGeom prst="rect">
            <a:avLst/>
          </a:prstGeom>
          <a:noFill/>
          <a:ln w="9525">
            <a:noFill/>
            <a:miter lim="800000"/>
            <a:headEnd/>
            <a:tailEnd/>
          </a:ln>
        </p:spPr>
        <p:txBody>
          <a:bodyPr>
            <a:spAutoFit/>
          </a:bodyPr>
          <a:lstStyle/>
          <a:p>
            <a:endParaRPr lang="en-US"/>
          </a:p>
        </p:txBody>
      </p:sp>
      <p:pic>
        <p:nvPicPr>
          <p:cNvPr id="197636" name="Picture 3"/>
          <p:cNvPicPr>
            <a:picLocks noChangeAspect="1" noChangeArrowheads="1"/>
          </p:cNvPicPr>
          <p:nvPr/>
        </p:nvPicPr>
        <p:blipFill>
          <a:blip r:embed="rId3" cstate="print"/>
          <a:srcRect/>
          <a:stretch>
            <a:fillRect/>
          </a:stretch>
        </p:blipFill>
        <p:spPr bwMode="auto">
          <a:xfrm>
            <a:off x="0" y="0"/>
            <a:ext cx="9144000" cy="6280150"/>
          </a:xfrm>
          <a:prstGeom prst="rect">
            <a:avLst/>
          </a:prstGeom>
          <a:noFill/>
          <a:ln w="9525">
            <a:noFill/>
            <a:miter lim="800000"/>
            <a:headEnd/>
            <a:tailEnd/>
          </a:ln>
        </p:spPr>
      </p:pic>
      <p:sp>
        <p:nvSpPr>
          <p:cNvPr id="197637" name="Oval 4"/>
          <p:cNvSpPr>
            <a:spLocks noChangeArrowheads="1"/>
          </p:cNvSpPr>
          <p:nvPr/>
        </p:nvSpPr>
        <p:spPr bwMode="auto">
          <a:xfrm>
            <a:off x="6324600" y="990600"/>
            <a:ext cx="2133600" cy="1828800"/>
          </a:xfrm>
          <a:prstGeom prst="ellipse">
            <a:avLst/>
          </a:prstGeom>
          <a:noFill/>
          <a:ln w="9525">
            <a:solidFill>
              <a:srgbClr val="FF0000"/>
            </a:solidFill>
            <a:round/>
            <a:headEnd/>
            <a:tailEnd/>
          </a:ln>
        </p:spPr>
        <p:txBody>
          <a:bodyPr wrap="none" anchor="ct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Number Placeholder 3"/>
          <p:cNvSpPr>
            <a:spLocks noGrp="1"/>
          </p:cNvSpPr>
          <p:nvPr>
            <p:ph type="sldNum" sz="quarter" idx="12"/>
          </p:nvPr>
        </p:nvSpPr>
        <p:spPr>
          <a:noFill/>
        </p:spPr>
        <p:txBody>
          <a:bodyPr/>
          <a:lstStyle/>
          <a:p>
            <a:fld id="{A2F2A546-A4BC-4155-8788-4BEF74C32A20}" type="slidenum">
              <a:rPr lang="en-US" smtClean="0"/>
              <a:pPr/>
              <a:t>56</a:t>
            </a:fld>
            <a:endParaRPr lang="en-US" smtClean="0"/>
          </a:p>
        </p:txBody>
      </p:sp>
      <p:pic>
        <p:nvPicPr>
          <p:cNvPr id="195587" name="Picture 2"/>
          <p:cNvPicPr>
            <a:picLocks noChangeAspect="1" noChangeArrowheads="1"/>
          </p:cNvPicPr>
          <p:nvPr/>
        </p:nvPicPr>
        <p:blipFill>
          <a:blip r:embed="rId3" cstate="print"/>
          <a:srcRect/>
          <a:stretch>
            <a:fillRect/>
          </a:stretch>
        </p:blipFill>
        <p:spPr bwMode="auto">
          <a:xfrm>
            <a:off x="0" y="152400"/>
            <a:ext cx="9144000" cy="6551613"/>
          </a:xfrm>
          <a:prstGeom prst="rect">
            <a:avLst/>
          </a:prstGeom>
          <a:noFill/>
          <a:ln w="25400">
            <a:noFill/>
            <a:miter lim="800000"/>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Number Placeholder 5"/>
          <p:cNvSpPr>
            <a:spLocks noGrp="1"/>
          </p:cNvSpPr>
          <p:nvPr>
            <p:ph type="sldNum" sz="quarter" idx="12"/>
          </p:nvPr>
        </p:nvSpPr>
        <p:spPr>
          <a:noFill/>
        </p:spPr>
        <p:txBody>
          <a:bodyPr/>
          <a:lstStyle/>
          <a:p>
            <a:fld id="{04A4C33D-2E93-4889-AA23-D0889394E429}" type="slidenum">
              <a:rPr lang="en-US" smtClean="0"/>
              <a:pPr/>
              <a:t>57</a:t>
            </a:fld>
            <a:endParaRPr lang="en-US" smtClean="0"/>
          </a:p>
        </p:txBody>
      </p:sp>
      <p:sp>
        <p:nvSpPr>
          <p:cNvPr id="253955" name="Rectangle 2"/>
          <p:cNvSpPr>
            <a:spLocks noGrp="1" noChangeArrowheads="1"/>
          </p:cNvSpPr>
          <p:nvPr>
            <p:ph type="title"/>
          </p:nvPr>
        </p:nvSpPr>
        <p:spPr/>
        <p:txBody>
          <a:bodyPr/>
          <a:lstStyle/>
          <a:p>
            <a:pPr eaLnBrk="1" hangingPunct="1"/>
            <a:r>
              <a:rPr lang="en-US" sz="3600" smtClean="0"/>
              <a:t>Integration of Domain Focused DLs</a:t>
            </a:r>
          </a:p>
        </p:txBody>
      </p:sp>
      <p:sp>
        <p:nvSpPr>
          <p:cNvPr id="253956" name="Rectangle 3"/>
          <p:cNvSpPr>
            <a:spLocks noGrp="1" noChangeArrowheads="1"/>
          </p:cNvSpPr>
          <p:nvPr>
            <p:ph type="body" idx="1"/>
          </p:nvPr>
        </p:nvSpPr>
        <p:spPr>
          <a:xfrm>
            <a:off x="457200" y="1981200"/>
            <a:ext cx="8686800" cy="4495800"/>
          </a:xfrm>
        </p:spPr>
        <p:txBody>
          <a:bodyPr/>
          <a:lstStyle/>
          <a:p>
            <a:pPr marL="609600" indent="-609600" eaLnBrk="1" hangingPunct="1"/>
            <a:r>
              <a:rPr lang="en-US" smtClean="0"/>
              <a:t>Union archaeological metadata catalog generation</a:t>
            </a:r>
          </a:p>
          <a:p>
            <a:pPr marL="609600" indent="-609600" eaLnBrk="1" hangingPunct="1"/>
            <a:r>
              <a:rPr lang="en-US" smtClean="0"/>
              <a:t>Modeling archaeological DLs (ArchDLs) in the 5S framework</a:t>
            </a:r>
          </a:p>
          <a:p>
            <a:pPr marL="609600" indent="-609600" eaLnBrk="1" hangingPunct="1"/>
            <a:r>
              <a:rPr lang="en-US" smtClean="0"/>
              <a:t>ArchDL integration case study: </a:t>
            </a:r>
          </a:p>
          <a:p>
            <a:pPr marL="609600" indent="-609600" eaLnBrk="1" hangingPunct="1">
              <a:buFontTx/>
              <a:buNone/>
            </a:pPr>
            <a:r>
              <a:rPr lang="en-US" smtClean="0"/>
              <a:t>	ETANA-DL</a:t>
            </a:r>
            <a:endParaRPr lang="en-US" b="1" smtClean="0">
              <a:solidFill>
                <a:srgbClr val="660066"/>
              </a:solidFill>
            </a:endParaRPr>
          </a:p>
          <a:p>
            <a:pPr marL="609600" indent="-609600" eaLnBrk="1" hangingPunct="1">
              <a:buFontTx/>
              <a:buNone/>
            </a:pP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2"/>
          </p:nvPr>
        </p:nvSpPr>
        <p:spPr>
          <a:noFill/>
        </p:spPr>
        <p:txBody>
          <a:bodyPr/>
          <a:lstStyle/>
          <a:p>
            <a:fld id="{3283B1A9-058E-43D9-B8C5-23FD54ED7883}" type="slidenum">
              <a:rPr lang="en-US" smtClean="0"/>
              <a:pPr/>
              <a:t>58</a:t>
            </a:fld>
            <a:endParaRPr lang="en-US" smtClean="0"/>
          </a:p>
        </p:txBody>
      </p:sp>
      <p:pic>
        <p:nvPicPr>
          <p:cNvPr id="77827" name="Picture 2"/>
          <p:cNvPicPr>
            <a:picLocks noChangeAspect="1" noChangeArrowheads="1"/>
          </p:cNvPicPr>
          <p:nvPr/>
        </p:nvPicPr>
        <p:blipFill>
          <a:blip r:embed="rId3" cstate="print"/>
          <a:srcRect/>
          <a:stretch>
            <a:fillRect/>
          </a:stretch>
        </p:blipFill>
        <p:spPr bwMode="auto">
          <a:xfrm>
            <a:off x="533400" y="533400"/>
            <a:ext cx="8458200" cy="6097588"/>
          </a:xfrm>
          <a:prstGeom prst="rect">
            <a:avLst/>
          </a:prstGeom>
          <a:noFill/>
          <a:ln w="1587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2"/>
          </p:nvPr>
        </p:nvSpPr>
        <p:spPr>
          <a:noFill/>
        </p:spPr>
        <p:txBody>
          <a:bodyPr/>
          <a:lstStyle/>
          <a:p>
            <a:fld id="{8777316A-3E67-4C58-A09A-8661EB3E7509}" type="slidenum">
              <a:rPr lang="en-US" smtClean="0"/>
              <a:pPr/>
              <a:t>59</a:t>
            </a:fld>
            <a:endParaRPr lang="en-US" smtClean="0"/>
          </a:p>
        </p:txBody>
      </p:sp>
      <p:sp>
        <p:nvSpPr>
          <p:cNvPr id="79875" name="Rectangle 2"/>
          <p:cNvSpPr>
            <a:spLocks noGrp="1" noChangeArrowheads="1"/>
          </p:cNvSpPr>
          <p:nvPr>
            <p:ph type="title"/>
          </p:nvPr>
        </p:nvSpPr>
        <p:spPr>
          <a:xfrm>
            <a:off x="1022350" y="639763"/>
            <a:ext cx="7180263" cy="769937"/>
          </a:xfrm>
        </p:spPr>
        <p:txBody>
          <a:bodyPr/>
          <a:lstStyle/>
          <a:p>
            <a:pPr eaLnBrk="1" hangingPunct="1"/>
            <a:r>
              <a:rPr lang="en-US" sz="4800" smtClean="0">
                <a:solidFill>
                  <a:schemeClr val="tx1"/>
                </a:solidFill>
              </a:rPr>
              <a:t>ETANA-DL Architecture</a:t>
            </a:r>
            <a:r>
              <a:rPr lang="en-US" smtClean="0">
                <a:solidFill>
                  <a:schemeClr val="tx1"/>
                </a:solidFill>
              </a:rPr>
              <a:t/>
            </a:r>
            <a:br>
              <a:rPr lang="en-US" smtClean="0">
                <a:solidFill>
                  <a:schemeClr val="tx1"/>
                </a:solidFill>
              </a:rPr>
            </a:br>
            <a:r>
              <a:rPr lang="en-US" smtClean="0">
                <a:solidFill>
                  <a:schemeClr val="tx1"/>
                </a:solidFill>
              </a:rPr>
              <a:t>DigBase and DigKit</a:t>
            </a:r>
          </a:p>
        </p:txBody>
      </p:sp>
      <p:sp>
        <p:nvSpPr>
          <p:cNvPr id="79876" name="Rectangle 3"/>
          <p:cNvSpPr>
            <a:spLocks noChangeArrowheads="1"/>
          </p:cNvSpPr>
          <p:nvPr/>
        </p:nvSpPr>
        <p:spPr bwMode="auto">
          <a:xfrm>
            <a:off x="1219200" y="2755900"/>
            <a:ext cx="1295400" cy="3683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Lahav</a:t>
            </a:r>
          </a:p>
        </p:txBody>
      </p:sp>
      <p:sp>
        <p:nvSpPr>
          <p:cNvPr id="79877" name="Rectangle 4"/>
          <p:cNvSpPr>
            <a:spLocks noChangeArrowheads="1"/>
          </p:cNvSpPr>
          <p:nvPr/>
        </p:nvSpPr>
        <p:spPr bwMode="auto">
          <a:xfrm>
            <a:off x="1219200" y="3225800"/>
            <a:ext cx="1295400" cy="3810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Nimrin</a:t>
            </a:r>
          </a:p>
        </p:txBody>
      </p:sp>
      <p:sp>
        <p:nvSpPr>
          <p:cNvPr id="79878" name="Rectangle 5"/>
          <p:cNvSpPr>
            <a:spLocks noChangeArrowheads="1"/>
          </p:cNvSpPr>
          <p:nvPr/>
        </p:nvSpPr>
        <p:spPr bwMode="auto">
          <a:xfrm>
            <a:off x="1219200" y="3721100"/>
            <a:ext cx="1295400" cy="3810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Umayri</a:t>
            </a:r>
          </a:p>
        </p:txBody>
      </p:sp>
      <p:sp>
        <p:nvSpPr>
          <p:cNvPr id="79879" name="Rectangle 6"/>
          <p:cNvSpPr>
            <a:spLocks noChangeArrowheads="1"/>
          </p:cNvSpPr>
          <p:nvPr/>
        </p:nvSpPr>
        <p:spPr bwMode="auto">
          <a:xfrm>
            <a:off x="1219200" y="4216400"/>
            <a:ext cx="1295400" cy="342900"/>
          </a:xfrm>
          <a:prstGeom prst="rect">
            <a:avLst/>
          </a:prstGeom>
          <a:solidFill>
            <a:srgbClr val="C0C0C0"/>
          </a:solidFill>
          <a:ln w="15875">
            <a:solidFill>
              <a:schemeClr val="tx1"/>
            </a:solidFill>
            <a:miter lim="800000"/>
            <a:headEnd/>
            <a:tailEnd/>
          </a:ln>
        </p:spPr>
        <p:txBody>
          <a:bodyPr wrap="none" anchor="ctr"/>
          <a:lstStyle/>
          <a:p>
            <a:pPr algn="ctr"/>
            <a:r>
              <a:rPr lang="en-US" b="0">
                <a:solidFill>
                  <a:srgbClr val="800000"/>
                </a:solidFill>
                <a:latin typeface="Tahoma" pitchFamily="34" charset="0"/>
              </a:rPr>
              <a:t>Hisban</a:t>
            </a:r>
          </a:p>
        </p:txBody>
      </p:sp>
      <p:sp>
        <p:nvSpPr>
          <p:cNvPr id="79880" name="Rectangle 7"/>
          <p:cNvSpPr>
            <a:spLocks noChangeArrowheads="1"/>
          </p:cNvSpPr>
          <p:nvPr/>
        </p:nvSpPr>
        <p:spPr bwMode="auto">
          <a:xfrm>
            <a:off x="1219200" y="4673600"/>
            <a:ext cx="1295400" cy="393700"/>
          </a:xfrm>
          <a:prstGeom prst="rect">
            <a:avLst/>
          </a:prstGeom>
          <a:solidFill>
            <a:srgbClr val="C0C0C0"/>
          </a:solidFill>
          <a:ln w="15875">
            <a:solidFill>
              <a:schemeClr val="tx1"/>
            </a:solidFill>
            <a:miter lim="800000"/>
            <a:headEnd/>
            <a:tailEnd/>
          </a:ln>
        </p:spPr>
        <p:txBody>
          <a:bodyPr wrap="none" anchor="ctr"/>
          <a:lstStyle/>
          <a:p>
            <a:pPr algn="ctr"/>
            <a:r>
              <a:rPr lang="en-US" b="0">
                <a:solidFill>
                  <a:srgbClr val="800000"/>
                </a:solidFill>
                <a:latin typeface="Tahoma" pitchFamily="34" charset="0"/>
              </a:rPr>
              <a:t>Megiddo</a:t>
            </a:r>
          </a:p>
        </p:txBody>
      </p:sp>
      <p:sp>
        <p:nvSpPr>
          <p:cNvPr id="79881" name="Rectangle 8"/>
          <p:cNvSpPr>
            <a:spLocks noChangeArrowheads="1"/>
          </p:cNvSpPr>
          <p:nvPr/>
        </p:nvSpPr>
        <p:spPr bwMode="auto">
          <a:xfrm>
            <a:off x="1219200" y="5181600"/>
            <a:ext cx="1295400" cy="368300"/>
          </a:xfrm>
          <a:prstGeom prst="rect">
            <a:avLst/>
          </a:prstGeom>
          <a:solidFill>
            <a:srgbClr val="C0C0C0"/>
          </a:solidFill>
          <a:ln w="15875">
            <a:solidFill>
              <a:schemeClr val="tx1"/>
            </a:solidFill>
            <a:miter lim="800000"/>
            <a:headEnd/>
            <a:tailEnd/>
          </a:ln>
        </p:spPr>
        <p:txBody>
          <a:bodyPr wrap="none" anchor="ctr"/>
          <a:lstStyle/>
          <a:p>
            <a:pPr algn="ctr"/>
            <a:r>
              <a:rPr lang="en-US" b="0">
                <a:solidFill>
                  <a:srgbClr val="800000"/>
                </a:solidFill>
                <a:latin typeface="Tahoma" pitchFamily="34" charset="0"/>
              </a:rPr>
              <a:t>Jalul</a:t>
            </a:r>
          </a:p>
        </p:txBody>
      </p:sp>
      <p:sp>
        <p:nvSpPr>
          <p:cNvPr id="79882" name="Rectangle 9"/>
          <p:cNvSpPr>
            <a:spLocks noChangeArrowheads="1"/>
          </p:cNvSpPr>
          <p:nvPr/>
        </p:nvSpPr>
        <p:spPr bwMode="auto">
          <a:xfrm>
            <a:off x="1219200" y="6096000"/>
            <a:ext cx="1905000" cy="3302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New Sites</a:t>
            </a:r>
          </a:p>
        </p:txBody>
      </p:sp>
      <p:sp>
        <p:nvSpPr>
          <p:cNvPr id="79883" name="Rectangle 10"/>
          <p:cNvSpPr>
            <a:spLocks noChangeArrowheads="1"/>
          </p:cNvSpPr>
          <p:nvPr/>
        </p:nvSpPr>
        <p:spPr bwMode="auto">
          <a:xfrm>
            <a:off x="2667000" y="2743200"/>
            <a:ext cx="457200" cy="3276600"/>
          </a:xfrm>
          <a:prstGeom prst="rect">
            <a:avLst/>
          </a:prstGeom>
          <a:solidFill>
            <a:schemeClr val="accent2"/>
          </a:solidFill>
          <a:ln w="15875">
            <a:solidFill>
              <a:schemeClr val="tx1"/>
            </a:solidFill>
            <a:miter lim="800000"/>
            <a:headEnd/>
            <a:tailEnd/>
          </a:ln>
        </p:spPr>
        <p:txBody>
          <a:bodyPr wrap="none" anchor="ctr"/>
          <a:lstStyle/>
          <a:p>
            <a:pPr algn="ctr"/>
            <a:r>
              <a:rPr lang="en-US" sz="1200">
                <a:solidFill>
                  <a:schemeClr val="hlink"/>
                </a:solidFill>
                <a:latin typeface="Tahoma" pitchFamily="34" charset="0"/>
              </a:rPr>
              <a:t>D</a:t>
            </a:r>
          </a:p>
          <a:p>
            <a:pPr algn="ctr"/>
            <a:r>
              <a:rPr lang="en-US" sz="1200">
                <a:solidFill>
                  <a:schemeClr val="hlink"/>
                </a:solidFill>
                <a:latin typeface="Tahoma" pitchFamily="34" charset="0"/>
              </a:rPr>
              <a:t>A</a:t>
            </a:r>
          </a:p>
          <a:p>
            <a:pPr algn="ctr"/>
            <a:r>
              <a:rPr lang="en-US" sz="1200">
                <a:solidFill>
                  <a:schemeClr val="hlink"/>
                </a:solidFill>
                <a:latin typeface="Tahoma" pitchFamily="34" charset="0"/>
              </a:rPr>
              <a:t>T</a:t>
            </a:r>
          </a:p>
          <a:p>
            <a:pPr algn="ctr"/>
            <a:r>
              <a:rPr lang="en-US" sz="1200">
                <a:solidFill>
                  <a:schemeClr val="hlink"/>
                </a:solidFill>
                <a:latin typeface="Tahoma" pitchFamily="34" charset="0"/>
              </a:rPr>
              <a:t>A</a:t>
            </a:r>
          </a:p>
          <a:p>
            <a:pPr algn="ctr"/>
            <a:r>
              <a:rPr lang="en-US" sz="1200">
                <a:solidFill>
                  <a:schemeClr val="hlink"/>
                </a:solidFill>
                <a:latin typeface="Tahoma" pitchFamily="34" charset="0"/>
              </a:rPr>
              <a:t>B</a:t>
            </a:r>
          </a:p>
          <a:p>
            <a:pPr algn="ctr"/>
            <a:r>
              <a:rPr lang="en-US" sz="1200">
                <a:solidFill>
                  <a:schemeClr val="hlink"/>
                </a:solidFill>
                <a:latin typeface="Tahoma" pitchFamily="34" charset="0"/>
              </a:rPr>
              <a:t>A</a:t>
            </a:r>
          </a:p>
          <a:p>
            <a:pPr algn="ctr"/>
            <a:r>
              <a:rPr lang="en-US" sz="1200">
                <a:solidFill>
                  <a:schemeClr val="hlink"/>
                </a:solidFill>
                <a:latin typeface="Tahoma" pitchFamily="34" charset="0"/>
              </a:rPr>
              <a:t>S</a:t>
            </a:r>
          </a:p>
          <a:p>
            <a:pPr algn="ctr"/>
            <a:r>
              <a:rPr lang="en-US" sz="1200">
                <a:solidFill>
                  <a:schemeClr val="hlink"/>
                </a:solidFill>
                <a:latin typeface="Tahoma" pitchFamily="34" charset="0"/>
              </a:rPr>
              <a:t>E</a:t>
            </a:r>
          </a:p>
          <a:p>
            <a:pPr algn="ctr"/>
            <a:endParaRPr lang="en-US" sz="1200">
              <a:solidFill>
                <a:schemeClr val="hlink"/>
              </a:solidFill>
              <a:latin typeface="Tahoma" pitchFamily="34" charset="0"/>
            </a:endParaRPr>
          </a:p>
          <a:p>
            <a:pPr algn="ctr"/>
            <a:r>
              <a:rPr lang="en-US" sz="1200">
                <a:solidFill>
                  <a:schemeClr val="hlink"/>
                </a:solidFill>
                <a:latin typeface="Tahoma" pitchFamily="34" charset="0"/>
              </a:rPr>
              <a:t>W</a:t>
            </a:r>
          </a:p>
          <a:p>
            <a:pPr algn="ctr"/>
            <a:r>
              <a:rPr lang="en-US" sz="1200">
                <a:solidFill>
                  <a:schemeClr val="hlink"/>
                </a:solidFill>
                <a:latin typeface="Tahoma" pitchFamily="34" charset="0"/>
              </a:rPr>
              <a:t>R</a:t>
            </a:r>
          </a:p>
          <a:p>
            <a:pPr algn="ctr"/>
            <a:r>
              <a:rPr lang="en-US" sz="1200">
                <a:solidFill>
                  <a:schemeClr val="hlink"/>
                </a:solidFill>
                <a:latin typeface="Tahoma" pitchFamily="34" charset="0"/>
              </a:rPr>
              <a:t>A</a:t>
            </a:r>
          </a:p>
          <a:p>
            <a:pPr algn="ctr"/>
            <a:r>
              <a:rPr lang="en-US" sz="1200">
                <a:solidFill>
                  <a:schemeClr val="hlink"/>
                </a:solidFill>
                <a:latin typeface="Tahoma" pitchFamily="34" charset="0"/>
              </a:rPr>
              <a:t>P</a:t>
            </a:r>
          </a:p>
          <a:p>
            <a:pPr algn="ctr"/>
            <a:r>
              <a:rPr lang="en-US" sz="1200">
                <a:solidFill>
                  <a:schemeClr val="hlink"/>
                </a:solidFill>
                <a:latin typeface="Tahoma" pitchFamily="34" charset="0"/>
              </a:rPr>
              <a:t>P</a:t>
            </a:r>
          </a:p>
          <a:p>
            <a:pPr algn="ctr"/>
            <a:r>
              <a:rPr lang="en-US" sz="1200">
                <a:solidFill>
                  <a:schemeClr val="hlink"/>
                </a:solidFill>
                <a:latin typeface="Tahoma" pitchFamily="34" charset="0"/>
              </a:rPr>
              <a:t>E</a:t>
            </a:r>
          </a:p>
          <a:p>
            <a:pPr algn="ctr"/>
            <a:r>
              <a:rPr lang="en-US" sz="1200">
                <a:solidFill>
                  <a:schemeClr val="hlink"/>
                </a:solidFill>
                <a:latin typeface="Tahoma" pitchFamily="34" charset="0"/>
              </a:rPr>
              <a:t>R</a:t>
            </a:r>
          </a:p>
          <a:p>
            <a:pPr algn="ctr"/>
            <a:r>
              <a:rPr lang="en-US" sz="1200">
                <a:solidFill>
                  <a:schemeClr val="hlink"/>
                </a:solidFill>
                <a:latin typeface="Tahoma" pitchFamily="34" charset="0"/>
              </a:rPr>
              <a:t>S</a:t>
            </a:r>
          </a:p>
        </p:txBody>
      </p:sp>
      <p:sp>
        <p:nvSpPr>
          <p:cNvPr id="79884" name="Rectangle 11"/>
          <p:cNvSpPr>
            <a:spLocks noChangeArrowheads="1"/>
          </p:cNvSpPr>
          <p:nvPr/>
        </p:nvSpPr>
        <p:spPr bwMode="auto">
          <a:xfrm>
            <a:off x="3657600" y="3733800"/>
            <a:ext cx="1295400" cy="12954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ETANA-DL</a:t>
            </a:r>
          </a:p>
          <a:p>
            <a:pPr algn="ctr"/>
            <a:r>
              <a:rPr lang="en-US" b="0">
                <a:solidFill>
                  <a:schemeClr val="hlink"/>
                </a:solidFill>
                <a:latin typeface="Tahoma" pitchFamily="34" charset="0"/>
              </a:rPr>
              <a:t>UNION</a:t>
            </a:r>
          </a:p>
          <a:p>
            <a:pPr algn="ctr"/>
            <a:r>
              <a:rPr lang="en-US" b="0">
                <a:solidFill>
                  <a:schemeClr val="hlink"/>
                </a:solidFill>
                <a:latin typeface="Tahoma" pitchFamily="34" charset="0"/>
              </a:rPr>
              <a:t>CATALOG</a:t>
            </a:r>
          </a:p>
        </p:txBody>
      </p:sp>
      <p:sp>
        <p:nvSpPr>
          <p:cNvPr id="79885" name="AutoShape 12"/>
          <p:cNvSpPr>
            <a:spLocks/>
          </p:cNvSpPr>
          <p:nvPr/>
        </p:nvSpPr>
        <p:spPr bwMode="auto">
          <a:xfrm>
            <a:off x="3175000" y="2768600"/>
            <a:ext cx="457200" cy="3251200"/>
          </a:xfrm>
          <a:prstGeom prst="rightBrace">
            <a:avLst>
              <a:gd name="adj1" fmla="val 59259"/>
              <a:gd name="adj2" fmla="val 50000"/>
            </a:avLst>
          </a:prstGeom>
          <a:noFill/>
          <a:ln w="15875">
            <a:solidFill>
              <a:schemeClr val="tx1"/>
            </a:solidFill>
            <a:miter lim="800000"/>
            <a:headEnd/>
            <a:tailEnd/>
          </a:ln>
        </p:spPr>
        <p:txBody>
          <a:bodyPr wrap="none" anchor="ctr"/>
          <a:lstStyle/>
          <a:p>
            <a:endParaRPr lang="en-US"/>
          </a:p>
        </p:txBody>
      </p:sp>
      <p:sp>
        <p:nvSpPr>
          <p:cNvPr id="79886" name="Rectangle 13"/>
          <p:cNvSpPr>
            <a:spLocks noChangeArrowheads="1"/>
          </p:cNvSpPr>
          <p:nvPr/>
        </p:nvSpPr>
        <p:spPr bwMode="auto">
          <a:xfrm>
            <a:off x="5892800" y="2628900"/>
            <a:ext cx="1397000" cy="3048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Search</a:t>
            </a:r>
          </a:p>
        </p:txBody>
      </p:sp>
      <p:sp>
        <p:nvSpPr>
          <p:cNvPr id="79887" name="Rectangle 14"/>
          <p:cNvSpPr>
            <a:spLocks noChangeArrowheads="1"/>
          </p:cNvSpPr>
          <p:nvPr/>
        </p:nvSpPr>
        <p:spPr bwMode="auto">
          <a:xfrm>
            <a:off x="7620000" y="2641600"/>
            <a:ext cx="317500" cy="3429000"/>
          </a:xfrm>
          <a:prstGeom prst="rect">
            <a:avLst/>
          </a:prstGeom>
          <a:solidFill>
            <a:schemeClr val="accent2"/>
          </a:solidFill>
          <a:ln w="15875">
            <a:solidFill>
              <a:schemeClr val="tx1"/>
            </a:solidFill>
            <a:miter lim="800000"/>
            <a:headEnd/>
            <a:tailEnd/>
          </a:ln>
        </p:spPr>
        <p:txBody>
          <a:bodyPr wrap="none" anchor="ctr"/>
          <a:lstStyle/>
          <a:p>
            <a:pPr algn="ctr"/>
            <a:r>
              <a:rPr lang="en-US" sz="1400">
                <a:solidFill>
                  <a:schemeClr val="hlink"/>
                </a:solidFill>
                <a:latin typeface="Tahoma" pitchFamily="34" charset="0"/>
              </a:rPr>
              <a:t>U</a:t>
            </a:r>
          </a:p>
          <a:p>
            <a:pPr algn="ctr"/>
            <a:r>
              <a:rPr lang="en-US" sz="1400">
                <a:solidFill>
                  <a:schemeClr val="hlink"/>
                </a:solidFill>
                <a:latin typeface="Tahoma" pitchFamily="34" charset="0"/>
              </a:rPr>
              <a:t>S</a:t>
            </a:r>
          </a:p>
          <a:p>
            <a:pPr algn="ctr"/>
            <a:r>
              <a:rPr lang="en-US" sz="1400">
                <a:solidFill>
                  <a:schemeClr val="hlink"/>
                </a:solidFill>
                <a:latin typeface="Tahoma" pitchFamily="34" charset="0"/>
              </a:rPr>
              <a:t>E</a:t>
            </a:r>
          </a:p>
          <a:p>
            <a:pPr algn="ctr"/>
            <a:r>
              <a:rPr lang="en-US" sz="1400">
                <a:solidFill>
                  <a:schemeClr val="hlink"/>
                </a:solidFill>
                <a:latin typeface="Tahoma" pitchFamily="34" charset="0"/>
              </a:rPr>
              <a:t>R</a:t>
            </a:r>
          </a:p>
          <a:p>
            <a:pPr algn="ctr"/>
            <a:endParaRPr lang="en-US" sz="1400">
              <a:solidFill>
                <a:schemeClr val="hlink"/>
              </a:solidFill>
              <a:latin typeface="Tahoma" pitchFamily="34" charset="0"/>
            </a:endParaRPr>
          </a:p>
          <a:p>
            <a:pPr algn="ctr"/>
            <a:r>
              <a:rPr lang="en-US" sz="1400">
                <a:solidFill>
                  <a:schemeClr val="hlink"/>
                </a:solidFill>
                <a:latin typeface="Tahoma" pitchFamily="34" charset="0"/>
              </a:rPr>
              <a:t>I</a:t>
            </a:r>
          </a:p>
          <a:p>
            <a:pPr algn="ctr"/>
            <a:r>
              <a:rPr lang="en-US" sz="1400">
                <a:solidFill>
                  <a:schemeClr val="hlink"/>
                </a:solidFill>
                <a:latin typeface="Tahoma" pitchFamily="34" charset="0"/>
              </a:rPr>
              <a:t>N</a:t>
            </a:r>
          </a:p>
          <a:p>
            <a:pPr algn="ctr"/>
            <a:r>
              <a:rPr lang="en-US" sz="1400">
                <a:solidFill>
                  <a:schemeClr val="hlink"/>
                </a:solidFill>
                <a:latin typeface="Tahoma" pitchFamily="34" charset="0"/>
              </a:rPr>
              <a:t>T</a:t>
            </a:r>
          </a:p>
          <a:p>
            <a:pPr algn="ctr"/>
            <a:r>
              <a:rPr lang="en-US" sz="1400">
                <a:solidFill>
                  <a:schemeClr val="hlink"/>
                </a:solidFill>
                <a:latin typeface="Tahoma" pitchFamily="34" charset="0"/>
              </a:rPr>
              <a:t>E</a:t>
            </a:r>
          </a:p>
          <a:p>
            <a:pPr algn="ctr"/>
            <a:r>
              <a:rPr lang="en-US" sz="1400">
                <a:solidFill>
                  <a:schemeClr val="hlink"/>
                </a:solidFill>
                <a:latin typeface="Tahoma" pitchFamily="34" charset="0"/>
              </a:rPr>
              <a:t>R</a:t>
            </a:r>
          </a:p>
          <a:p>
            <a:pPr algn="ctr"/>
            <a:r>
              <a:rPr lang="en-US" sz="1400">
                <a:solidFill>
                  <a:schemeClr val="hlink"/>
                </a:solidFill>
                <a:latin typeface="Tahoma" pitchFamily="34" charset="0"/>
              </a:rPr>
              <a:t>F</a:t>
            </a:r>
          </a:p>
          <a:p>
            <a:pPr algn="ctr"/>
            <a:r>
              <a:rPr lang="en-US" sz="1400">
                <a:solidFill>
                  <a:schemeClr val="hlink"/>
                </a:solidFill>
                <a:latin typeface="Tahoma" pitchFamily="34" charset="0"/>
              </a:rPr>
              <a:t>A</a:t>
            </a:r>
          </a:p>
          <a:p>
            <a:pPr algn="ctr"/>
            <a:r>
              <a:rPr lang="en-US" sz="1400">
                <a:solidFill>
                  <a:schemeClr val="hlink"/>
                </a:solidFill>
                <a:latin typeface="Tahoma" pitchFamily="34" charset="0"/>
              </a:rPr>
              <a:t>C</a:t>
            </a:r>
          </a:p>
          <a:p>
            <a:pPr algn="ctr"/>
            <a:r>
              <a:rPr lang="en-US" sz="1400">
                <a:solidFill>
                  <a:schemeClr val="hlink"/>
                </a:solidFill>
                <a:latin typeface="Tahoma" pitchFamily="34" charset="0"/>
              </a:rPr>
              <a:t>E</a:t>
            </a:r>
          </a:p>
        </p:txBody>
      </p:sp>
      <p:sp>
        <p:nvSpPr>
          <p:cNvPr id="79888" name="Line 15"/>
          <p:cNvSpPr>
            <a:spLocks noChangeShapeType="1"/>
          </p:cNvSpPr>
          <p:nvPr/>
        </p:nvSpPr>
        <p:spPr bwMode="auto">
          <a:xfrm>
            <a:off x="4953000" y="4368800"/>
            <a:ext cx="381000" cy="0"/>
          </a:xfrm>
          <a:prstGeom prst="line">
            <a:avLst/>
          </a:prstGeom>
          <a:noFill/>
          <a:ln w="15875">
            <a:solidFill>
              <a:schemeClr val="tx1"/>
            </a:solidFill>
            <a:miter lim="800000"/>
            <a:headEnd/>
            <a:tailEnd/>
          </a:ln>
        </p:spPr>
        <p:txBody>
          <a:bodyPr wrap="none"/>
          <a:lstStyle/>
          <a:p>
            <a:endParaRPr lang="en-US"/>
          </a:p>
        </p:txBody>
      </p:sp>
      <p:sp>
        <p:nvSpPr>
          <p:cNvPr id="79889" name="Line 16"/>
          <p:cNvSpPr>
            <a:spLocks noChangeShapeType="1"/>
          </p:cNvSpPr>
          <p:nvPr/>
        </p:nvSpPr>
        <p:spPr bwMode="auto">
          <a:xfrm>
            <a:off x="5346700" y="5740400"/>
            <a:ext cx="533400" cy="0"/>
          </a:xfrm>
          <a:prstGeom prst="line">
            <a:avLst/>
          </a:prstGeom>
          <a:noFill/>
          <a:ln w="15875">
            <a:solidFill>
              <a:schemeClr val="tx1"/>
            </a:solidFill>
            <a:miter lim="800000"/>
            <a:headEnd/>
            <a:tailEnd type="triangle" w="med" len="med"/>
          </a:ln>
        </p:spPr>
        <p:txBody>
          <a:bodyPr wrap="none"/>
          <a:lstStyle/>
          <a:p>
            <a:endParaRPr lang="en-US"/>
          </a:p>
        </p:txBody>
      </p:sp>
      <p:sp>
        <p:nvSpPr>
          <p:cNvPr id="79890" name="Line 17"/>
          <p:cNvSpPr>
            <a:spLocks noChangeShapeType="1"/>
          </p:cNvSpPr>
          <p:nvPr/>
        </p:nvSpPr>
        <p:spPr bwMode="auto">
          <a:xfrm>
            <a:off x="5334000" y="5219700"/>
            <a:ext cx="533400" cy="0"/>
          </a:xfrm>
          <a:prstGeom prst="line">
            <a:avLst/>
          </a:prstGeom>
          <a:noFill/>
          <a:ln w="15875">
            <a:solidFill>
              <a:schemeClr val="tx1"/>
            </a:solidFill>
            <a:miter lim="800000"/>
            <a:headEnd/>
            <a:tailEnd type="triangle" w="med" len="med"/>
          </a:ln>
        </p:spPr>
        <p:txBody>
          <a:bodyPr wrap="none"/>
          <a:lstStyle/>
          <a:p>
            <a:endParaRPr lang="en-US"/>
          </a:p>
        </p:txBody>
      </p:sp>
      <p:sp>
        <p:nvSpPr>
          <p:cNvPr id="79891" name="Line 18"/>
          <p:cNvSpPr>
            <a:spLocks noChangeShapeType="1"/>
          </p:cNvSpPr>
          <p:nvPr/>
        </p:nvSpPr>
        <p:spPr bwMode="auto">
          <a:xfrm>
            <a:off x="5334000" y="4813300"/>
            <a:ext cx="533400" cy="0"/>
          </a:xfrm>
          <a:prstGeom prst="line">
            <a:avLst/>
          </a:prstGeom>
          <a:noFill/>
          <a:ln w="15875">
            <a:solidFill>
              <a:schemeClr val="tx1"/>
            </a:solidFill>
            <a:miter lim="800000"/>
            <a:headEnd/>
            <a:tailEnd type="triangle" w="med" len="med"/>
          </a:ln>
        </p:spPr>
        <p:txBody>
          <a:bodyPr wrap="none"/>
          <a:lstStyle/>
          <a:p>
            <a:endParaRPr lang="en-US"/>
          </a:p>
        </p:txBody>
      </p:sp>
      <p:sp>
        <p:nvSpPr>
          <p:cNvPr id="79892" name="Line 19"/>
          <p:cNvSpPr>
            <a:spLocks noChangeShapeType="1"/>
          </p:cNvSpPr>
          <p:nvPr/>
        </p:nvSpPr>
        <p:spPr bwMode="auto">
          <a:xfrm>
            <a:off x="5334000" y="4419600"/>
            <a:ext cx="533400" cy="0"/>
          </a:xfrm>
          <a:prstGeom prst="line">
            <a:avLst/>
          </a:prstGeom>
          <a:noFill/>
          <a:ln w="15875">
            <a:solidFill>
              <a:schemeClr val="tx1"/>
            </a:solidFill>
            <a:miter lim="800000"/>
            <a:headEnd/>
            <a:tailEnd type="triangle" w="med" len="med"/>
          </a:ln>
        </p:spPr>
        <p:txBody>
          <a:bodyPr wrap="none"/>
          <a:lstStyle/>
          <a:p>
            <a:endParaRPr lang="en-US"/>
          </a:p>
        </p:txBody>
      </p:sp>
      <p:sp>
        <p:nvSpPr>
          <p:cNvPr id="79893" name="Line 20"/>
          <p:cNvSpPr>
            <a:spLocks noChangeShapeType="1"/>
          </p:cNvSpPr>
          <p:nvPr/>
        </p:nvSpPr>
        <p:spPr bwMode="auto">
          <a:xfrm>
            <a:off x="5346700" y="3987800"/>
            <a:ext cx="533400" cy="0"/>
          </a:xfrm>
          <a:prstGeom prst="line">
            <a:avLst/>
          </a:prstGeom>
          <a:noFill/>
          <a:ln w="15875">
            <a:solidFill>
              <a:schemeClr val="tx1"/>
            </a:solidFill>
            <a:miter lim="800000"/>
            <a:headEnd/>
            <a:tailEnd type="triangle" w="med" len="med"/>
          </a:ln>
        </p:spPr>
        <p:txBody>
          <a:bodyPr wrap="none"/>
          <a:lstStyle/>
          <a:p>
            <a:endParaRPr lang="en-US"/>
          </a:p>
        </p:txBody>
      </p:sp>
      <p:sp>
        <p:nvSpPr>
          <p:cNvPr id="79894" name="Line 21"/>
          <p:cNvSpPr>
            <a:spLocks noChangeShapeType="1"/>
          </p:cNvSpPr>
          <p:nvPr/>
        </p:nvSpPr>
        <p:spPr bwMode="auto">
          <a:xfrm>
            <a:off x="5334000" y="3581400"/>
            <a:ext cx="533400" cy="0"/>
          </a:xfrm>
          <a:prstGeom prst="line">
            <a:avLst/>
          </a:prstGeom>
          <a:noFill/>
          <a:ln w="15875">
            <a:solidFill>
              <a:schemeClr val="tx1"/>
            </a:solidFill>
            <a:miter lim="800000"/>
            <a:headEnd/>
            <a:tailEnd type="triangle" w="med" len="med"/>
          </a:ln>
        </p:spPr>
        <p:txBody>
          <a:bodyPr wrap="none"/>
          <a:lstStyle/>
          <a:p>
            <a:endParaRPr lang="en-US"/>
          </a:p>
        </p:txBody>
      </p:sp>
      <p:sp>
        <p:nvSpPr>
          <p:cNvPr id="79895" name="Line 22"/>
          <p:cNvSpPr>
            <a:spLocks noChangeShapeType="1"/>
          </p:cNvSpPr>
          <p:nvPr/>
        </p:nvSpPr>
        <p:spPr bwMode="auto">
          <a:xfrm>
            <a:off x="5346700" y="3200400"/>
            <a:ext cx="533400" cy="0"/>
          </a:xfrm>
          <a:prstGeom prst="line">
            <a:avLst/>
          </a:prstGeom>
          <a:noFill/>
          <a:ln w="15875">
            <a:solidFill>
              <a:schemeClr val="tx1"/>
            </a:solidFill>
            <a:miter lim="800000"/>
            <a:headEnd/>
            <a:tailEnd type="triangle" w="med" len="med"/>
          </a:ln>
        </p:spPr>
        <p:txBody>
          <a:bodyPr wrap="none"/>
          <a:lstStyle/>
          <a:p>
            <a:endParaRPr lang="en-US"/>
          </a:p>
        </p:txBody>
      </p:sp>
      <p:sp>
        <p:nvSpPr>
          <p:cNvPr id="79896" name="Line 23"/>
          <p:cNvSpPr>
            <a:spLocks noChangeShapeType="1"/>
          </p:cNvSpPr>
          <p:nvPr/>
        </p:nvSpPr>
        <p:spPr bwMode="auto">
          <a:xfrm>
            <a:off x="5346700" y="2781300"/>
            <a:ext cx="533400" cy="0"/>
          </a:xfrm>
          <a:prstGeom prst="line">
            <a:avLst/>
          </a:prstGeom>
          <a:noFill/>
          <a:ln w="15875">
            <a:solidFill>
              <a:schemeClr val="tx1"/>
            </a:solidFill>
            <a:miter lim="800000"/>
            <a:headEnd/>
            <a:tailEnd type="triangle" w="med" len="med"/>
          </a:ln>
        </p:spPr>
        <p:txBody>
          <a:bodyPr wrap="none"/>
          <a:lstStyle/>
          <a:p>
            <a:endParaRPr lang="en-US"/>
          </a:p>
        </p:txBody>
      </p:sp>
      <p:sp>
        <p:nvSpPr>
          <p:cNvPr id="79897" name="Rectangle 24"/>
          <p:cNvSpPr>
            <a:spLocks noChangeArrowheads="1"/>
          </p:cNvSpPr>
          <p:nvPr/>
        </p:nvSpPr>
        <p:spPr bwMode="auto">
          <a:xfrm>
            <a:off x="5892800" y="3035300"/>
            <a:ext cx="1397000" cy="3048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Browse</a:t>
            </a:r>
          </a:p>
        </p:txBody>
      </p:sp>
      <p:sp>
        <p:nvSpPr>
          <p:cNvPr id="79898" name="Rectangle 25"/>
          <p:cNvSpPr>
            <a:spLocks noChangeArrowheads="1"/>
          </p:cNvSpPr>
          <p:nvPr/>
        </p:nvSpPr>
        <p:spPr bwMode="auto">
          <a:xfrm>
            <a:off x="5892800" y="3441700"/>
            <a:ext cx="1397000" cy="3048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Recommend</a:t>
            </a:r>
          </a:p>
        </p:txBody>
      </p:sp>
      <p:sp>
        <p:nvSpPr>
          <p:cNvPr id="79899" name="Rectangle 26"/>
          <p:cNvSpPr>
            <a:spLocks noChangeArrowheads="1"/>
          </p:cNvSpPr>
          <p:nvPr/>
        </p:nvSpPr>
        <p:spPr bwMode="auto">
          <a:xfrm>
            <a:off x="5892800" y="3848100"/>
            <a:ext cx="1397000" cy="3048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Note</a:t>
            </a:r>
          </a:p>
        </p:txBody>
      </p:sp>
      <p:sp>
        <p:nvSpPr>
          <p:cNvPr id="79900" name="Rectangle 27"/>
          <p:cNvSpPr>
            <a:spLocks noChangeArrowheads="1"/>
          </p:cNvSpPr>
          <p:nvPr/>
        </p:nvSpPr>
        <p:spPr bwMode="auto">
          <a:xfrm>
            <a:off x="5892800" y="4254500"/>
            <a:ext cx="1397000" cy="3048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Personalize</a:t>
            </a:r>
          </a:p>
        </p:txBody>
      </p:sp>
      <p:sp>
        <p:nvSpPr>
          <p:cNvPr id="79901" name="Rectangle 28"/>
          <p:cNvSpPr>
            <a:spLocks noChangeArrowheads="1"/>
          </p:cNvSpPr>
          <p:nvPr/>
        </p:nvSpPr>
        <p:spPr bwMode="auto">
          <a:xfrm>
            <a:off x="5905500" y="4660900"/>
            <a:ext cx="1397000" cy="304800"/>
          </a:xfrm>
          <a:prstGeom prst="rect">
            <a:avLst/>
          </a:prstGeom>
          <a:solidFill>
            <a:srgbClr val="C0C0C0"/>
          </a:solidFill>
          <a:ln w="15875">
            <a:solidFill>
              <a:schemeClr val="tx1"/>
            </a:solidFill>
            <a:miter lim="800000"/>
            <a:headEnd/>
            <a:tailEnd/>
          </a:ln>
        </p:spPr>
        <p:txBody>
          <a:bodyPr wrap="none" anchor="ctr"/>
          <a:lstStyle/>
          <a:p>
            <a:pPr algn="ctr"/>
            <a:r>
              <a:rPr lang="en-US" b="0">
                <a:solidFill>
                  <a:srgbClr val="800000"/>
                </a:solidFill>
                <a:latin typeface="Tahoma" pitchFamily="34" charset="0"/>
              </a:rPr>
              <a:t>Review</a:t>
            </a:r>
          </a:p>
        </p:txBody>
      </p:sp>
      <p:sp>
        <p:nvSpPr>
          <p:cNvPr id="79902" name="Rectangle 29"/>
          <p:cNvSpPr>
            <a:spLocks noChangeArrowheads="1"/>
          </p:cNvSpPr>
          <p:nvPr/>
        </p:nvSpPr>
        <p:spPr bwMode="auto">
          <a:xfrm>
            <a:off x="5918200" y="5067300"/>
            <a:ext cx="1397000" cy="304800"/>
          </a:xfrm>
          <a:prstGeom prst="rect">
            <a:avLst/>
          </a:prstGeom>
          <a:solidFill>
            <a:srgbClr val="C0C0C0"/>
          </a:solidFill>
          <a:ln w="15875">
            <a:solidFill>
              <a:schemeClr val="tx1"/>
            </a:solidFill>
            <a:miter lim="800000"/>
            <a:headEnd/>
            <a:tailEnd/>
          </a:ln>
        </p:spPr>
        <p:txBody>
          <a:bodyPr wrap="none" anchor="ctr"/>
          <a:lstStyle/>
          <a:p>
            <a:pPr algn="ctr"/>
            <a:r>
              <a:rPr lang="en-US" b="0">
                <a:solidFill>
                  <a:srgbClr val="800000"/>
                </a:solidFill>
                <a:latin typeface="Tahoma" pitchFamily="34" charset="0"/>
              </a:rPr>
              <a:t>Visualizations</a:t>
            </a:r>
          </a:p>
        </p:txBody>
      </p:sp>
      <p:sp>
        <p:nvSpPr>
          <p:cNvPr id="79903" name="Rectangle 30"/>
          <p:cNvSpPr>
            <a:spLocks noChangeArrowheads="1"/>
          </p:cNvSpPr>
          <p:nvPr/>
        </p:nvSpPr>
        <p:spPr bwMode="auto">
          <a:xfrm>
            <a:off x="5930900" y="5486400"/>
            <a:ext cx="1397000" cy="609600"/>
          </a:xfrm>
          <a:prstGeom prst="rect">
            <a:avLst/>
          </a:prstGeom>
          <a:solidFill>
            <a:schemeClr val="accent2"/>
          </a:solidFill>
          <a:ln w="15875">
            <a:solidFill>
              <a:schemeClr val="tx1"/>
            </a:solidFill>
            <a:miter lim="800000"/>
            <a:headEnd/>
            <a:tailEnd/>
          </a:ln>
        </p:spPr>
        <p:txBody>
          <a:bodyPr wrap="none" anchor="ctr"/>
          <a:lstStyle/>
          <a:p>
            <a:pPr algn="ctr"/>
            <a:r>
              <a:rPr lang="en-US" b="0">
                <a:solidFill>
                  <a:schemeClr val="hlink"/>
                </a:solidFill>
                <a:latin typeface="Tahoma" pitchFamily="34" charset="0"/>
              </a:rPr>
              <a:t>Archaeology</a:t>
            </a:r>
          </a:p>
          <a:p>
            <a:pPr algn="ctr"/>
            <a:r>
              <a:rPr lang="en-US" b="0">
                <a:solidFill>
                  <a:schemeClr val="hlink"/>
                </a:solidFill>
                <a:latin typeface="Tahoma" pitchFamily="34" charset="0"/>
              </a:rPr>
              <a:t>Specific</a:t>
            </a:r>
          </a:p>
        </p:txBody>
      </p:sp>
      <p:sp>
        <p:nvSpPr>
          <p:cNvPr id="79904" name="Line 31"/>
          <p:cNvSpPr>
            <a:spLocks noChangeShapeType="1"/>
          </p:cNvSpPr>
          <p:nvPr/>
        </p:nvSpPr>
        <p:spPr bwMode="auto">
          <a:xfrm>
            <a:off x="5334000" y="2781300"/>
            <a:ext cx="0" cy="2971800"/>
          </a:xfrm>
          <a:prstGeom prst="line">
            <a:avLst/>
          </a:prstGeom>
          <a:noFill/>
          <a:ln w="15875">
            <a:solidFill>
              <a:schemeClr val="tx1"/>
            </a:solidFill>
            <a:miter lim="800000"/>
            <a:headEnd/>
            <a:tailEnd/>
          </a:ln>
        </p:spPr>
        <p:txBody>
          <a:bodyPr wrap="none"/>
          <a:lstStyle/>
          <a:p>
            <a:endParaRPr lang="en-US"/>
          </a:p>
        </p:txBody>
      </p:sp>
      <p:sp>
        <p:nvSpPr>
          <p:cNvPr id="79905" name="Line 32"/>
          <p:cNvSpPr>
            <a:spLocks noChangeShapeType="1"/>
          </p:cNvSpPr>
          <p:nvPr/>
        </p:nvSpPr>
        <p:spPr bwMode="auto">
          <a:xfrm>
            <a:off x="7315200" y="2819400"/>
            <a:ext cx="304800" cy="0"/>
          </a:xfrm>
          <a:prstGeom prst="line">
            <a:avLst/>
          </a:prstGeom>
          <a:noFill/>
          <a:ln w="15875">
            <a:solidFill>
              <a:schemeClr val="tx1"/>
            </a:solidFill>
            <a:miter lim="800000"/>
            <a:headEnd/>
            <a:tailEnd type="triangle" w="med" len="med"/>
          </a:ln>
        </p:spPr>
        <p:txBody>
          <a:bodyPr wrap="none"/>
          <a:lstStyle/>
          <a:p>
            <a:endParaRPr lang="en-US"/>
          </a:p>
        </p:txBody>
      </p:sp>
      <p:sp>
        <p:nvSpPr>
          <p:cNvPr id="79906" name="Line 33"/>
          <p:cNvSpPr>
            <a:spLocks noChangeShapeType="1"/>
          </p:cNvSpPr>
          <p:nvPr/>
        </p:nvSpPr>
        <p:spPr bwMode="auto">
          <a:xfrm>
            <a:off x="7315200" y="3200400"/>
            <a:ext cx="304800" cy="0"/>
          </a:xfrm>
          <a:prstGeom prst="line">
            <a:avLst/>
          </a:prstGeom>
          <a:noFill/>
          <a:ln w="15875">
            <a:solidFill>
              <a:schemeClr val="tx1"/>
            </a:solidFill>
            <a:miter lim="800000"/>
            <a:headEnd/>
            <a:tailEnd type="triangle" w="med" len="med"/>
          </a:ln>
        </p:spPr>
        <p:txBody>
          <a:bodyPr wrap="none"/>
          <a:lstStyle/>
          <a:p>
            <a:endParaRPr lang="en-US"/>
          </a:p>
        </p:txBody>
      </p:sp>
      <p:sp>
        <p:nvSpPr>
          <p:cNvPr id="79907" name="Line 34"/>
          <p:cNvSpPr>
            <a:spLocks noChangeShapeType="1"/>
          </p:cNvSpPr>
          <p:nvPr/>
        </p:nvSpPr>
        <p:spPr bwMode="auto">
          <a:xfrm>
            <a:off x="7315200" y="3606800"/>
            <a:ext cx="304800" cy="0"/>
          </a:xfrm>
          <a:prstGeom prst="line">
            <a:avLst/>
          </a:prstGeom>
          <a:noFill/>
          <a:ln w="15875">
            <a:solidFill>
              <a:schemeClr val="tx1"/>
            </a:solidFill>
            <a:miter lim="800000"/>
            <a:headEnd/>
            <a:tailEnd type="triangle" w="med" len="med"/>
          </a:ln>
        </p:spPr>
        <p:txBody>
          <a:bodyPr wrap="none"/>
          <a:lstStyle/>
          <a:p>
            <a:endParaRPr lang="en-US"/>
          </a:p>
        </p:txBody>
      </p:sp>
      <p:sp>
        <p:nvSpPr>
          <p:cNvPr id="79908" name="Line 35"/>
          <p:cNvSpPr>
            <a:spLocks noChangeShapeType="1"/>
          </p:cNvSpPr>
          <p:nvPr/>
        </p:nvSpPr>
        <p:spPr bwMode="auto">
          <a:xfrm>
            <a:off x="7315200" y="4013200"/>
            <a:ext cx="304800" cy="0"/>
          </a:xfrm>
          <a:prstGeom prst="line">
            <a:avLst/>
          </a:prstGeom>
          <a:noFill/>
          <a:ln w="15875">
            <a:solidFill>
              <a:schemeClr val="tx1"/>
            </a:solidFill>
            <a:miter lim="800000"/>
            <a:headEnd/>
            <a:tailEnd type="triangle" w="med" len="med"/>
          </a:ln>
        </p:spPr>
        <p:txBody>
          <a:bodyPr wrap="none"/>
          <a:lstStyle/>
          <a:p>
            <a:endParaRPr lang="en-US"/>
          </a:p>
        </p:txBody>
      </p:sp>
      <p:sp>
        <p:nvSpPr>
          <p:cNvPr id="79909" name="Line 36"/>
          <p:cNvSpPr>
            <a:spLocks noChangeShapeType="1"/>
          </p:cNvSpPr>
          <p:nvPr/>
        </p:nvSpPr>
        <p:spPr bwMode="auto">
          <a:xfrm>
            <a:off x="7315200" y="4419600"/>
            <a:ext cx="304800" cy="0"/>
          </a:xfrm>
          <a:prstGeom prst="line">
            <a:avLst/>
          </a:prstGeom>
          <a:noFill/>
          <a:ln w="15875">
            <a:solidFill>
              <a:schemeClr val="tx1"/>
            </a:solidFill>
            <a:miter lim="800000"/>
            <a:headEnd/>
            <a:tailEnd type="triangle" w="med" len="med"/>
          </a:ln>
        </p:spPr>
        <p:txBody>
          <a:bodyPr wrap="none"/>
          <a:lstStyle/>
          <a:p>
            <a:endParaRPr lang="en-US"/>
          </a:p>
        </p:txBody>
      </p:sp>
      <p:sp>
        <p:nvSpPr>
          <p:cNvPr id="79910" name="Line 37"/>
          <p:cNvSpPr>
            <a:spLocks noChangeShapeType="1"/>
          </p:cNvSpPr>
          <p:nvPr/>
        </p:nvSpPr>
        <p:spPr bwMode="auto">
          <a:xfrm>
            <a:off x="7315200" y="4838700"/>
            <a:ext cx="304800" cy="0"/>
          </a:xfrm>
          <a:prstGeom prst="line">
            <a:avLst/>
          </a:prstGeom>
          <a:noFill/>
          <a:ln w="15875">
            <a:solidFill>
              <a:schemeClr val="tx1"/>
            </a:solidFill>
            <a:miter lim="800000"/>
            <a:headEnd/>
            <a:tailEnd type="triangle" w="med" len="med"/>
          </a:ln>
        </p:spPr>
        <p:txBody>
          <a:bodyPr wrap="none"/>
          <a:lstStyle/>
          <a:p>
            <a:endParaRPr lang="en-US"/>
          </a:p>
        </p:txBody>
      </p:sp>
      <p:sp>
        <p:nvSpPr>
          <p:cNvPr id="79911" name="Line 38"/>
          <p:cNvSpPr>
            <a:spLocks noChangeShapeType="1"/>
          </p:cNvSpPr>
          <p:nvPr/>
        </p:nvSpPr>
        <p:spPr bwMode="auto">
          <a:xfrm>
            <a:off x="7327900" y="5219700"/>
            <a:ext cx="304800" cy="0"/>
          </a:xfrm>
          <a:prstGeom prst="line">
            <a:avLst/>
          </a:prstGeom>
          <a:noFill/>
          <a:ln w="15875">
            <a:solidFill>
              <a:schemeClr val="tx1"/>
            </a:solidFill>
            <a:miter lim="800000"/>
            <a:headEnd/>
            <a:tailEnd type="triangle" w="med" len="med"/>
          </a:ln>
        </p:spPr>
        <p:txBody>
          <a:bodyPr wrap="none"/>
          <a:lstStyle/>
          <a:p>
            <a:endParaRPr lang="en-US"/>
          </a:p>
        </p:txBody>
      </p:sp>
      <p:sp>
        <p:nvSpPr>
          <p:cNvPr id="79912" name="Line 39"/>
          <p:cNvSpPr>
            <a:spLocks noChangeShapeType="1"/>
          </p:cNvSpPr>
          <p:nvPr/>
        </p:nvSpPr>
        <p:spPr bwMode="auto">
          <a:xfrm>
            <a:off x="7327900" y="5791200"/>
            <a:ext cx="304800" cy="0"/>
          </a:xfrm>
          <a:prstGeom prst="line">
            <a:avLst/>
          </a:prstGeom>
          <a:noFill/>
          <a:ln w="15875">
            <a:solidFill>
              <a:schemeClr val="tx1"/>
            </a:solidFill>
            <a:miter lim="800000"/>
            <a:headEnd/>
            <a:tailEnd type="triangle" w="med" len="med"/>
          </a:ln>
        </p:spPr>
        <p:txBody>
          <a:bodyPr wrap="none"/>
          <a:lstStyle/>
          <a:p>
            <a:endParaRPr lang="en-US"/>
          </a:p>
        </p:txBody>
      </p:sp>
      <p:sp>
        <p:nvSpPr>
          <p:cNvPr id="79913" name="Rectangle 40"/>
          <p:cNvSpPr>
            <a:spLocks noChangeArrowheads="1"/>
          </p:cNvSpPr>
          <p:nvPr/>
        </p:nvSpPr>
        <p:spPr bwMode="auto">
          <a:xfrm>
            <a:off x="3594100" y="2476500"/>
            <a:ext cx="4495800" cy="3733800"/>
          </a:xfrm>
          <a:prstGeom prst="rect">
            <a:avLst/>
          </a:prstGeom>
          <a:noFill/>
          <a:ln w="44450">
            <a:solidFill>
              <a:srgbClr val="0000FF"/>
            </a:solidFill>
            <a:miter lim="800000"/>
            <a:headEnd/>
            <a:tailEnd/>
          </a:ln>
        </p:spPr>
        <p:txBody>
          <a:bodyPr wrap="none" anchor="ctr"/>
          <a:lstStyle/>
          <a:p>
            <a:endParaRPr lang="en-US"/>
          </a:p>
        </p:txBody>
      </p:sp>
      <p:grpSp>
        <p:nvGrpSpPr>
          <p:cNvPr id="79914" name="Group 41"/>
          <p:cNvGrpSpPr>
            <a:grpSpLocks/>
          </p:cNvGrpSpPr>
          <p:nvPr/>
        </p:nvGrpSpPr>
        <p:grpSpPr bwMode="auto">
          <a:xfrm>
            <a:off x="8216900" y="3886200"/>
            <a:ext cx="609600" cy="609600"/>
            <a:chOff x="2160" y="2640"/>
            <a:chExt cx="1417" cy="1111"/>
          </a:xfrm>
        </p:grpSpPr>
        <p:grpSp>
          <p:nvGrpSpPr>
            <p:cNvPr id="79951" name="Group 42"/>
            <p:cNvGrpSpPr>
              <a:grpSpLocks/>
            </p:cNvGrpSpPr>
            <p:nvPr/>
          </p:nvGrpSpPr>
          <p:grpSpPr bwMode="auto">
            <a:xfrm flipH="1">
              <a:off x="2160" y="2640"/>
              <a:ext cx="410" cy="752"/>
              <a:chOff x="3300" y="2016"/>
              <a:chExt cx="410" cy="752"/>
            </a:xfrm>
          </p:grpSpPr>
          <p:grpSp>
            <p:nvGrpSpPr>
              <p:cNvPr id="79974" name="Group 43"/>
              <p:cNvGrpSpPr>
                <a:grpSpLocks/>
              </p:cNvGrpSpPr>
              <p:nvPr/>
            </p:nvGrpSpPr>
            <p:grpSpPr bwMode="auto">
              <a:xfrm>
                <a:off x="3300" y="2249"/>
                <a:ext cx="410" cy="519"/>
                <a:chOff x="3300" y="2249"/>
                <a:chExt cx="410" cy="519"/>
              </a:xfrm>
            </p:grpSpPr>
            <p:sp>
              <p:nvSpPr>
                <p:cNvPr id="79976" name="Rectangle 44"/>
                <p:cNvSpPr>
                  <a:spLocks noChangeArrowheads="1"/>
                </p:cNvSpPr>
                <p:nvPr/>
              </p:nvSpPr>
              <p:spPr bwMode="auto">
                <a:xfrm>
                  <a:off x="3369" y="2249"/>
                  <a:ext cx="275" cy="112"/>
                </a:xfrm>
                <a:prstGeom prst="rect">
                  <a:avLst/>
                </a:prstGeom>
                <a:solidFill>
                  <a:srgbClr val="008000"/>
                </a:solidFill>
                <a:ln w="9525">
                  <a:noFill/>
                  <a:miter lim="800000"/>
                  <a:headEnd/>
                  <a:tailEnd/>
                </a:ln>
              </p:spPr>
              <p:txBody>
                <a:bodyPr/>
                <a:lstStyle/>
                <a:p>
                  <a:endParaRPr lang="en-US"/>
                </a:p>
              </p:txBody>
            </p:sp>
            <p:sp>
              <p:nvSpPr>
                <p:cNvPr id="79977" name="Rectangle 45"/>
                <p:cNvSpPr>
                  <a:spLocks noChangeArrowheads="1"/>
                </p:cNvSpPr>
                <p:nvPr/>
              </p:nvSpPr>
              <p:spPr bwMode="auto">
                <a:xfrm>
                  <a:off x="3300" y="2322"/>
                  <a:ext cx="410" cy="446"/>
                </a:xfrm>
                <a:prstGeom prst="rect">
                  <a:avLst/>
                </a:prstGeom>
                <a:solidFill>
                  <a:srgbClr val="008000"/>
                </a:solidFill>
                <a:ln w="9525">
                  <a:noFill/>
                  <a:miter lim="800000"/>
                  <a:headEnd/>
                  <a:tailEnd/>
                </a:ln>
              </p:spPr>
              <p:txBody>
                <a:bodyPr/>
                <a:lstStyle/>
                <a:p>
                  <a:endParaRPr lang="en-US"/>
                </a:p>
              </p:txBody>
            </p:sp>
            <p:sp>
              <p:nvSpPr>
                <p:cNvPr id="79978" name="Arc 46"/>
                <p:cNvSpPr>
                  <a:spLocks/>
                </p:cNvSpPr>
                <p:nvPr/>
              </p:nvSpPr>
              <p:spPr bwMode="auto">
                <a:xfrm>
                  <a:off x="3300" y="2249"/>
                  <a:ext cx="75" cy="90"/>
                </a:xfrm>
                <a:custGeom>
                  <a:avLst/>
                  <a:gdLst>
                    <a:gd name="T0" fmla="*/ 0 w 21599"/>
                    <a:gd name="T1" fmla="*/ 0 h 21598"/>
                    <a:gd name="T2" fmla="*/ 0 w 21599"/>
                    <a:gd name="T3" fmla="*/ 0 h 21598"/>
                    <a:gd name="T4" fmla="*/ 0 w 21599"/>
                    <a:gd name="T5" fmla="*/ 0 h 21598"/>
                    <a:gd name="T6" fmla="*/ 0 60000 65536"/>
                    <a:gd name="T7" fmla="*/ 0 60000 65536"/>
                    <a:gd name="T8" fmla="*/ 0 60000 65536"/>
                    <a:gd name="T9" fmla="*/ 0 w 21599"/>
                    <a:gd name="T10" fmla="*/ 0 h 21598"/>
                    <a:gd name="T11" fmla="*/ 21599 w 21599"/>
                    <a:gd name="T12" fmla="*/ 21598 h 21598"/>
                  </a:gdLst>
                  <a:ahLst/>
                  <a:cxnLst>
                    <a:cxn ang="T6">
                      <a:pos x="T0" y="T1"/>
                    </a:cxn>
                    <a:cxn ang="T7">
                      <a:pos x="T2" y="T3"/>
                    </a:cxn>
                    <a:cxn ang="T8">
                      <a:pos x="T4" y="T5"/>
                    </a:cxn>
                  </a:cxnLst>
                  <a:rect l="T9" t="T10" r="T11" b="T12"/>
                  <a:pathLst>
                    <a:path w="21599" h="21598" fill="none" extrusionOk="0">
                      <a:moveTo>
                        <a:pt x="0" y="21358"/>
                      </a:moveTo>
                      <a:cubicBezTo>
                        <a:pt x="130" y="9635"/>
                        <a:pt x="9588" y="156"/>
                        <a:pt x="21310" y="-1"/>
                      </a:cubicBezTo>
                    </a:path>
                    <a:path w="21599" h="21598" stroke="0" extrusionOk="0">
                      <a:moveTo>
                        <a:pt x="0" y="21358"/>
                      </a:moveTo>
                      <a:cubicBezTo>
                        <a:pt x="130" y="9635"/>
                        <a:pt x="9588" y="156"/>
                        <a:pt x="21310" y="-1"/>
                      </a:cubicBezTo>
                      <a:lnTo>
                        <a:pt x="21599" y="21598"/>
                      </a:lnTo>
                      <a:close/>
                    </a:path>
                  </a:pathLst>
                </a:custGeom>
                <a:solidFill>
                  <a:srgbClr val="008000"/>
                </a:solidFill>
                <a:ln w="9525">
                  <a:noFill/>
                  <a:round/>
                  <a:headEnd/>
                  <a:tailEnd/>
                </a:ln>
              </p:spPr>
              <p:txBody>
                <a:bodyPr/>
                <a:lstStyle/>
                <a:p>
                  <a:endParaRPr lang="en-US"/>
                </a:p>
              </p:txBody>
            </p:sp>
            <p:sp>
              <p:nvSpPr>
                <p:cNvPr id="79979" name="Arc 47"/>
                <p:cNvSpPr>
                  <a:spLocks/>
                </p:cNvSpPr>
                <p:nvPr/>
              </p:nvSpPr>
              <p:spPr bwMode="auto">
                <a:xfrm>
                  <a:off x="3632" y="2250"/>
                  <a:ext cx="77" cy="91"/>
                </a:xfrm>
                <a:custGeom>
                  <a:avLst/>
                  <a:gdLst>
                    <a:gd name="T0" fmla="*/ 0 w 21882"/>
                    <a:gd name="T1" fmla="*/ 0 h 21600"/>
                    <a:gd name="T2" fmla="*/ 0 w 21882"/>
                    <a:gd name="T3" fmla="*/ 0 h 21600"/>
                    <a:gd name="T4" fmla="*/ 0 w 21882"/>
                    <a:gd name="T5" fmla="*/ 0 h 21600"/>
                    <a:gd name="T6" fmla="*/ 0 60000 65536"/>
                    <a:gd name="T7" fmla="*/ 0 60000 65536"/>
                    <a:gd name="T8" fmla="*/ 0 60000 65536"/>
                    <a:gd name="T9" fmla="*/ 0 w 21882"/>
                    <a:gd name="T10" fmla="*/ 0 h 21600"/>
                    <a:gd name="T11" fmla="*/ 21882 w 21882"/>
                    <a:gd name="T12" fmla="*/ 21600 h 21600"/>
                  </a:gdLst>
                  <a:ahLst/>
                  <a:cxnLst>
                    <a:cxn ang="T6">
                      <a:pos x="T0" y="T1"/>
                    </a:cxn>
                    <a:cxn ang="T7">
                      <a:pos x="T2" y="T3"/>
                    </a:cxn>
                    <a:cxn ang="T8">
                      <a:pos x="T4" y="T5"/>
                    </a:cxn>
                  </a:cxnLst>
                  <a:rect l="T9" t="T10" r="T11" b="T12"/>
                  <a:pathLst>
                    <a:path w="21882" h="21600" fill="none" extrusionOk="0">
                      <a:moveTo>
                        <a:pt x="-1" y="1"/>
                      </a:moveTo>
                      <a:cubicBezTo>
                        <a:pt x="94" y="0"/>
                        <a:pt x="188" y="-1"/>
                        <a:pt x="283" y="0"/>
                      </a:cubicBezTo>
                      <a:cubicBezTo>
                        <a:pt x="12116" y="0"/>
                        <a:pt x="21747" y="9521"/>
                        <a:pt x="21881" y="21355"/>
                      </a:cubicBezTo>
                    </a:path>
                    <a:path w="21882" h="21600" stroke="0" extrusionOk="0">
                      <a:moveTo>
                        <a:pt x="-1" y="1"/>
                      </a:moveTo>
                      <a:cubicBezTo>
                        <a:pt x="94" y="0"/>
                        <a:pt x="188" y="-1"/>
                        <a:pt x="283" y="0"/>
                      </a:cubicBezTo>
                      <a:cubicBezTo>
                        <a:pt x="12116" y="0"/>
                        <a:pt x="21747" y="9521"/>
                        <a:pt x="21881" y="21355"/>
                      </a:cubicBezTo>
                      <a:lnTo>
                        <a:pt x="283" y="21600"/>
                      </a:lnTo>
                      <a:close/>
                    </a:path>
                  </a:pathLst>
                </a:custGeom>
                <a:solidFill>
                  <a:srgbClr val="008000"/>
                </a:solidFill>
                <a:ln w="9525">
                  <a:noFill/>
                  <a:round/>
                  <a:headEnd/>
                  <a:tailEnd/>
                </a:ln>
              </p:spPr>
              <p:txBody>
                <a:bodyPr/>
                <a:lstStyle/>
                <a:p>
                  <a:endParaRPr lang="en-US"/>
                </a:p>
              </p:txBody>
            </p:sp>
          </p:grpSp>
          <p:sp>
            <p:nvSpPr>
              <p:cNvPr id="79975" name="Oval 48"/>
              <p:cNvSpPr>
                <a:spLocks noChangeArrowheads="1"/>
              </p:cNvSpPr>
              <p:nvPr/>
            </p:nvSpPr>
            <p:spPr bwMode="auto">
              <a:xfrm>
                <a:off x="3392" y="2016"/>
                <a:ext cx="223" cy="215"/>
              </a:xfrm>
              <a:prstGeom prst="ellipse">
                <a:avLst/>
              </a:prstGeom>
              <a:solidFill>
                <a:srgbClr val="008000"/>
              </a:solidFill>
              <a:ln w="9525">
                <a:noFill/>
                <a:round/>
                <a:headEnd/>
                <a:tailEnd/>
              </a:ln>
            </p:spPr>
            <p:txBody>
              <a:bodyPr/>
              <a:lstStyle/>
              <a:p>
                <a:endParaRPr lang="en-US"/>
              </a:p>
            </p:txBody>
          </p:sp>
        </p:grpSp>
        <p:grpSp>
          <p:nvGrpSpPr>
            <p:cNvPr id="79952" name="Group 49"/>
            <p:cNvGrpSpPr>
              <a:grpSpLocks/>
            </p:cNvGrpSpPr>
            <p:nvPr/>
          </p:nvGrpSpPr>
          <p:grpSpPr bwMode="auto">
            <a:xfrm flipH="1">
              <a:off x="3168" y="2640"/>
              <a:ext cx="409" cy="752"/>
              <a:chOff x="2079" y="2016"/>
              <a:chExt cx="409" cy="752"/>
            </a:xfrm>
          </p:grpSpPr>
          <p:grpSp>
            <p:nvGrpSpPr>
              <p:cNvPr id="79968" name="Group 50"/>
              <p:cNvGrpSpPr>
                <a:grpSpLocks/>
              </p:cNvGrpSpPr>
              <p:nvPr/>
            </p:nvGrpSpPr>
            <p:grpSpPr bwMode="auto">
              <a:xfrm>
                <a:off x="2079" y="2249"/>
                <a:ext cx="409" cy="519"/>
                <a:chOff x="2079" y="2249"/>
                <a:chExt cx="409" cy="519"/>
              </a:xfrm>
            </p:grpSpPr>
            <p:sp>
              <p:nvSpPr>
                <p:cNvPr id="79970" name="Rectangle 51"/>
                <p:cNvSpPr>
                  <a:spLocks noChangeArrowheads="1"/>
                </p:cNvSpPr>
                <p:nvPr/>
              </p:nvSpPr>
              <p:spPr bwMode="auto">
                <a:xfrm>
                  <a:off x="2149" y="2249"/>
                  <a:ext cx="274" cy="112"/>
                </a:xfrm>
                <a:prstGeom prst="rect">
                  <a:avLst/>
                </a:prstGeom>
                <a:solidFill>
                  <a:srgbClr val="008080"/>
                </a:solidFill>
                <a:ln w="9525">
                  <a:noFill/>
                  <a:miter lim="800000"/>
                  <a:headEnd/>
                  <a:tailEnd/>
                </a:ln>
              </p:spPr>
              <p:txBody>
                <a:bodyPr/>
                <a:lstStyle/>
                <a:p>
                  <a:endParaRPr lang="en-US"/>
                </a:p>
              </p:txBody>
            </p:sp>
            <p:sp>
              <p:nvSpPr>
                <p:cNvPr id="79971" name="Rectangle 52"/>
                <p:cNvSpPr>
                  <a:spLocks noChangeArrowheads="1"/>
                </p:cNvSpPr>
                <p:nvPr/>
              </p:nvSpPr>
              <p:spPr bwMode="auto">
                <a:xfrm>
                  <a:off x="2079" y="2322"/>
                  <a:ext cx="409" cy="446"/>
                </a:xfrm>
                <a:prstGeom prst="rect">
                  <a:avLst/>
                </a:prstGeom>
                <a:solidFill>
                  <a:srgbClr val="008080"/>
                </a:solidFill>
                <a:ln w="9525">
                  <a:noFill/>
                  <a:miter lim="800000"/>
                  <a:headEnd/>
                  <a:tailEnd/>
                </a:ln>
              </p:spPr>
              <p:txBody>
                <a:bodyPr/>
                <a:lstStyle/>
                <a:p>
                  <a:endParaRPr lang="en-US"/>
                </a:p>
              </p:txBody>
            </p:sp>
            <p:sp>
              <p:nvSpPr>
                <p:cNvPr id="79972" name="Arc 53"/>
                <p:cNvSpPr>
                  <a:spLocks/>
                </p:cNvSpPr>
                <p:nvPr/>
              </p:nvSpPr>
              <p:spPr bwMode="auto">
                <a:xfrm>
                  <a:off x="2080" y="2249"/>
                  <a:ext cx="75" cy="90"/>
                </a:xfrm>
                <a:custGeom>
                  <a:avLst/>
                  <a:gdLst>
                    <a:gd name="T0" fmla="*/ 0 w 21599"/>
                    <a:gd name="T1" fmla="*/ 0 h 21592"/>
                    <a:gd name="T2" fmla="*/ 0 w 21599"/>
                    <a:gd name="T3" fmla="*/ 0 h 21592"/>
                    <a:gd name="T4" fmla="*/ 0 w 21599"/>
                    <a:gd name="T5" fmla="*/ 0 h 21592"/>
                    <a:gd name="T6" fmla="*/ 0 60000 65536"/>
                    <a:gd name="T7" fmla="*/ 0 60000 65536"/>
                    <a:gd name="T8" fmla="*/ 0 60000 65536"/>
                    <a:gd name="T9" fmla="*/ 0 w 21599"/>
                    <a:gd name="T10" fmla="*/ 0 h 21592"/>
                    <a:gd name="T11" fmla="*/ 21599 w 21599"/>
                    <a:gd name="T12" fmla="*/ 21592 h 21592"/>
                  </a:gdLst>
                  <a:ahLst/>
                  <a:cxnLst>
                    <a:cxn ang="T6">
                      <a:pos x="T0" y="T1"/>
                    </a:cxn>
                    <a:cxn ang="T7">
                      <a:pos x="T2" y="T3"/>
                    </a:cxn>
                    <a:cxn ang="T8">
                      <a:pos x="T4" y="T5"/>
                    </a:cxn>
                  </a:cxnLst>
                  <a:rect l="T9" t="T10" r="T11" b="T12"/>
                  <a:pathLst>
                    <a:path w="21599" h="21592" fill="none" extrusionOk="0">
                      <a:moveTo>
                        <a:pt x="0" y="21354"/>
                      </a:moveTo>
                      <a:cubicBezTo>
                        <a:pt x="128" y="9740"/>
                        <a:pt x="9416" y="307"/>
                        <a:pt x="21026" y="-1"/>
                      </a:cubicBezTo>
                    </a:path>
                    <a:path w="21599" h="21592" stroke="0" extrusionOk="0">
                      <a:moveTo>
                        <a:pt x="0" y="21354"/>
                      </a:moveTo>
                      <a:cubicBezTo>
                        <a:pt x="128" y="9740"/>
                        <a:pt x="9416" y="307"/>
                        <a:pt x="21026" y="-1"/>
                      </a:cubicBezTo>
                      <a:lnTo>
                        <a:pt x="21599" y="21592"/>
                      </a:lnTo>
                      <a:close/>
                    </a:path>
                  </a:pathLst>
                </a:custGeom>
                <a:solidFill>
                  <a:srgbClr val="008080"/>
                </a:solidFill>
                <a:ln w="9525">
                  <a:noFill/>
                  <a:round/>
                  <a:headEnd/>
                  <a:tailEnd/>
                </a:ln>
              </p:spPr>
              <p:txBody>
                <a:bodyPr/>
                <a:lstStyle/>
                <a:p>
                  <a:endParaRPr lang="en-US"/>
                </a:p>
              </p:txBody>
            </p:sp>
            <p:sp>
              <p:nvSpPr>
                <p:cNvPr id="79973" name="Arc 54"/>
                <p:cNvSpPr>
                  <a:spLocks/>
                </p:cNvSpPr>
                <p:nvPr/>
              </p:nvSpPr>
              <p:spPr bwMode="auto">
                <a:xfrm>
                  <a:off x="2412" y="2250"/>
                  <a:ext cx="75" cy="9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34" y="0"/>
                        <a:pt x="21465" y="9523"/>
                        <a:pt x="21598" y="21357"/>
                      </a:cubicBezTo>
                    </a:path>
                    <a:path w="21599" h="21600" stroke="0" extrusionOk="0">
                      <a:moveTo>
                        <a:pt x="-1" y="0"/>
                      </a:moveTo>
                      <a:cubicBezTo>
                        <a:pt x="11834" y="0"/>
                        <a:pt x="21465" y="9523"/>
                        <a:pt x="21598" y="21357"/>
                      </a:cubicBezTo>
                      <a:lnTo>
                        <a:pt x="0" y="21600"/>
                      </a:lnTo>
                      <a:close/>
                    </a:path>
                  </a:pathLst>
                </a:custGeom>
                <a:solidFill>
                  <a:srgbClr val="008080"/>
                </a:solidFill>
                <a:ln w="9525">
                  <a:noFill/>
                  <a:round/>
                  <a:headEnd/>
                  <a:tailEnd/>
                </a:ln>
              </p:spPr>
              <p:txBody>
                <a:bodyPr/>
                <a:lstStyle/>
                <a:p>
                  <a:endParaRPr lang="en-US"/>
                </a:p>
              </p:txBody>
            </p:sp>
          </p:grpSp>
          <p:sp>
            <p:nvSpPr>
              <p:cNvPr id="79969" name="Oval 55"/>
              <p:cNvSpPr>
                <a:spLocks noChangeArrowheads="1"/>
              </p:cNvSpPr>
              <p:nvPr/>
            </p:nvSpPr>
            <p:spPr bwMode="auto">
              <a:xfrm>
                <a:off x="2172" y="2016"/>
                <a:ext cx="222" cy="215"/>
              </a:xfrm>
              <a:prstGeom prst="ellipse">
                <a:avLst/>
              </a:prstGeom>
              <a:solidFill>
                <a:srgbClr val="008080"/>
              </a:solidFill>
              <a:ln w="9525">
                <a:noFill/>
                <a:round/>
                <a:headEnd/>
                <a:tailEnd/>
              </a:ln>
            </p:spPr>
            <p:txBody>
              <a:bodyPr/>
              <a:lstStyle/>
              <a:p>
                <a:endParaRPr lang="en-US"/>
              </a:p>
            </p:txBody>
          </p:sp>
        </p:grpSp>
        <p:grpSp>
          <p:nvGrpSpPr>
            <p:cNvPr id="79953" name="Group 56"/>
            <p:cNvGrpSpPr>
              <a:grpSpLocks/>
            </p:cNvGrpSpPr>
            <p:nvPr/>
          </p:nvGrpSpPr>
          <p:grpSpPr bwMode="auto">
            <a:xfrm>
              <a:off x="2352" y="2976"/>
              <a:ext cx="1031" cy="775"/>
              <a:chOff x="2339" y="2285"/>
              <a:chExt cx="1031" cy="775"/>
            </a:xfrm>
          </p:grpSpPr>
          <p:grpSp>
            <p:nvGrpSpPr>
              <p:cNvPr id="79954" name="Group 57"/>
              <p:cNvGrpSpPr>
                <a:grpSpLocks/>
              </p:cNvGrpSpPr>
              <p:nvPr/>
            </p:nvGrpSpPr>
            <p:grpSpPr bwMode="auto">
              <a:xfrm>
                <a:off x="2865" y="2292"/>
                <a:ext cx="505" cy="768"/>
                <a:chOff x="2865" y="2292"/>
                <a:chExt cx="505" cy="768"/>
              </a:xfrm>
            </p:grpSpPr>
            <p:sp>
              <p:nvSpPr>
                <p:cNvPr id="79962" name="Oval 58"/>
                <p:cNvSpPr>
                  <a:spLocks noChangeArrowheads="1"/>
                </p:cNvSpPr>
                <p:nvPr/>
              </p:nvSpPr>
              <p:spPr bwMode="auto">
                <a:xfrm>
                  <a:off x="2981" y="2292"/>
                  <a:ext cx="270" cy="261"/>
                </a:xfrm>
                <a:prstGeom prst="ellipse">
                  <a:avLst/>
                </a:prstGeom>
                <a:solidFill>
                  <a:srgbClr val="008000"/>
                </a:solidFill>
                <a:ln w="9525">
                  <a:noFill/>
                  <a:round/>
                  <a:headEnd/>
                  <a:tailEnd/>
                </a:ln>
              </p:spPr>
              <p:txBody>
                <a:bodyPr/>
                <a:lstStyle/>
                <a:p>
                  <a:endParaRPr lang="en-US"/>
                </a:p>
              </p:txBody>
            </p:sp>
            <p:grpSp>
              <p:nvGrpSpPr>
                <p:cNvPr id="79963" name="Group 59"/>
                <p:cNvGrpSpPr>
                  <a:grpSpLocks/>
                </p:cNvGrpSpPr>
                <p:nvPr/>
              </p:nvGrpSpPr>
              <p:grpSpPr bwMode="auto">
                <a:xfrm>
                  <a:off x="2865" y="2576"/>
                  <a:ext cx="505" cy="484"/>
                  <a:chOff x="2865" y="2576"/>
                  <a:chExt cx="505" cy="484"/>
                </a:xfrm>
              </p:grpSpPr>
              <p:sp>
                <p:nvSpPr>
                  <p:cNvPr id="79964" name="Rectangle 60"/>
                  <p:cNvSpPr>
                    <a:spLocks noChangeArrowheads="1"/>
                  </p:cNvSpPr>
                  <p:nvPr/>
                </p:nvSpPr>
                <p:spPr bwMode="auto">
                  <a:xfrm>
                    <a:off x="2950" y="2576"/>
                    <a:ext cx="334" cy="134"/>
                  </a:xfrm>
                  <a:prstGeom prst="rect">
                    <a:avLst/>
                  </a:prstGeom>
                  <a:solidFill>
                    <a:srgbClr val="008000"/>
                  </a:solidFill>
                  <a:ln w="9525">
                    <a:noFill/>
                    <a:miter lim="800000"/>
                    <a:headEnd/>
                    <a:tailEnd/>
                  </a:ln>
                </p:spPr>
                <p:txBody>
                  <a:bodyPr/>
                  <a:lstStyle/>
                  <a:p>
                    <a:endParaRPr lang="en-US"/>
                  </a:p>
                </p:txBody>
              </p:sp>
              <p:sp>
                <p:nvSpPr>
                  <p:cNvPr id="79965" name="Rectangle 61"/>
                  <p:cNvSpPr>
                    <a:spLocks noChangeArrowheads="1"/>
                  </p:cNvSpPr>
                  <p:nvPr/>
                </p:nvSpPr>
                <p:spPr bwMode="auto">
                  <a:xfrm>
                    <a:off x="2866" y="2666"/>
                    <a:ext cx="504" cy="394"/>
                  </a:xfrm>
                  <a:prstGeom prst="rect">
                    <a:avLst/>
                  </a:prstGeom>
                  <a:solidFill>
                    <a:srgbClr val="008000"/>
                  </a:solidFill>
                  <a:ln w="9525">
                    <a:noFill/>
                    <a:miter lim="800000"/>
                    <a:headEnd/>
                    <a:tailEnd/>
                  </a:ln>
                </p:spPr>
                <p:txBody>
                  <a:bodyPr/>
                  <a:lstStyle/>
                  <a:p>
                    <a:endParaRPr lang="en-US"/>
                  </a:p>
                </p:txBody>
              </p:sp>
              <p:sp>
                <p:nvSpPr>
                  <p:cNvPr id="79966" name="Arc 62"/>
                  <p:cNvSpPr>
                    <a:spLocks/>
                  </p:cNvSpPr>
                  <p:nvPr/>
                </p:nvSpPr>
                <p:spPr bwMode="auto">
                  <a:xfrm>
                    <a:off x="2865" y="2577"/>
                    <a:ext cx="93" cy="107"/>
                  </a:xfrm>
                  <a:custGeom>
                    <a:avLst/>
                    <a:gdLst>
                      <a:gd name="T0" fmla="*/ 0 w 21600"/>
                      <a:gd name="T1" fmla="*/ 1 h 21595"/>
                      <a:gd name="T2" fmla="*/ 0 w 21600"/>
                      <a:gd name="T3" fmla="*/ 0 h 21595"/>
                      <a:gd name="T4" fmla="*/ 0 w 21600"/>
                      <a:gd name="T5" fmla="*/ 1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6"/>
                          <a:pt x="9389" y="252"/>
                          <a:pt x="21135" y="0"/>
                        </a:cubicBezTo>
                      </a:path>
                      <a:path w="21600" h="21595" stroke="0" extrusionOk="0">
                        <a:moveTo>
                          <a:pt x="0" y="21595"/>
                        </a:moveTo>
                        <a:cubicBezTo>
                          <a:pt x="0" y="9846"/>
                          <a:pt x="9389" y="252"/>
                          <a:pt x="21135" y="0"/>
                        </a:cubicBezTo>
                        <a:lnTo>
                          <a:pt x="21600" y="21595"/>
                        </a:lnTo>
                        <a:close/>
                      </a:path>
                    </a:pathLst>
                  </a:custGeom>
                  <a:solidFill>
                    <a:srgbClr val="008000"/>
                  </a:solidFill>
                  <a:ln w="9525">
                    <a:noFill/>
                    <a:round/>
                    <a:headEnd/>
                    <a:tailEnd/>
                  </a:ln>
                </p:spPr>
                <p:txBody>
                  <a:bodyPr/>
                  <a:lstStyle/>
                  <a:p>
                    <a:endParaRPr lang="en-US"/>
                  </a:p>
                </p:txBody>
              </p:sp>
              <p:sp>
                <p:nvSpPr>
                  <p:cNvPr id="79967" name="Arc 63"/>
                  <p:cNvSpPr>
                    <a:spLocks/>
                  </p:cNvSpPr>
                  <p:nvPr/>
                </p:nvSpPr>
                <p:spPr bwMode="auto">
                  <a:xfrm>
                    <a:off x="3275" y="2578"/>
                    <a:ext cx="93" cy="109"/>
                  </a:xfrm>
                  <a:custGeom>
                    <a:avLst/>
                    <a:gdLst>
                      <a:gd name="T0" fmla="*/ 0 w 21600"/>
                      <a:gd name="T1" fmla="*/ 0 h 21803"/>
                      <a:gd name="T2" fmla="*/ 0 w 21600"/>
                      <a:gd name="T3" fmla="*/ 1 h 21803"/>
                      <a:gd name="T4" fmla="*/ 0 w 21600"/>
                      <a:gd name="T5" fmla="*/ 1 h 21803"/>
                      <a:gd name="T6" fmla="*/ 0 60000 65536"/>
                      <a:gd name="T7" fmla="*/ 0 60000 65536"/>
                      <a:gd name="T8" fmla="*/ 0 60000 65536"/>
                      <a:gd name="T9" fmla="*/ 0 w 21600"/>
                      <a:gd name="T10" fmla="*/ 0 h 21803"/>
                      <a:gd name="T11" fmla="*/ 21600 w 21600"/>
                      <a:gd name="T12" fmla="*/ 21803 h 21803"/>
                    </a:gdLst>
                    <a:ahLst/>
                    <a:cxnLst>
                      <a:cxn ang="T6">
                        <a:pos x="T0" y="T1"/>
                      </a:cxn>
                      <a:cxn ang="T7">
                        <a:pos x="T2" y="T3"/>
                      </a:cxn>
                      <a:cxn ang="T8">
                        <a:pos x="T4" y="T5"/>
                      </a:cxn>
                    </a:cxnLst>
                    <a:rect l="T9" t="T10" r="T11" b="T12"/>
                    <a:pathLst>
                      <a:path w="21600" h="21803" fill="none" extrusionOk="0">
                        <a:moveTo>
                          <a:pt x="-1" y="0"/>
                        </a:moveTo>
                        <a:cubicBezTo>
                          <a:pt x="11929" y="0"/>
                          <a:pt x="21600" y="9670"/>
                          <a:pt x="21600" y="21600"/>
                        </a:cubicBezTo>
                        <a:cubicBezTo>
                          <a:pt x="21600" y="21667"/>
                          <a:pt x="21599" y="21735"/>
                          <a:pt x="21599" y="21803"/>
                        </a:cubicBezTo>
                      </a:path>
                      <a:path w="21600" h="21803" stroke="0" extrusionOk="0">
                        <a:moveTo>
                          <a:pt x="-1" y="0"/>
                        </a:moveTo>
                        <a:cubicBezTo>
                          <a:pt x="11929" y="0"/>
                          <a:pt x="21600" y="9670"/>
                          <a:pt x="21600" y="21600"/>
                        </a:cubicBezTo>
                        <a:cubicBezTo>
                          <a:pt x="21600" y="21667"/>
                          <a:pt x="21599" y="21735"/>
                          <a:pt x="21599" y="21803"/>
                        </a:cubicBezTo>
                        <a:lnTo>
                          <a:pt x="0" y="21600"/>
                        </a:lnTo>
                        <a:close/>
                      </a:path>
                    </a:pathLst>
                  </a:custGeom>
                  <a:solidFill>
                    <a:srgbClr val="008000"/>
                  </a:solidFill>
                  <a:ln w="9525">
                    <a:noFill/>
                    <a:round/>
                    <a:headEnd/>
                    <a:tailEnd/>
                  </a:ln>
                </p:spPr>
                <p:txBody>
                  <a:bodyPr/>
                  <a:lstStyle/>
                  <a:p>
                    <a:endParaRPr lang="en-US"/>
                  </a:p>
                </p:txBody>
              </p:sp>
            </p:grpSp>
          </p:grpSp>
          <p:grpSp>
            <p:nvGrpSpPr>
              <p:cNvPr id="79955" name="Group 64"/>
              <p:cNvGrpSpPr>
                <a:grpSpLocks/>
              </p:cNvGrpSpPr>
              <p:nvPr/>
            </p:nvGrpSpPr>
            <p:grpSpPr bwMode="auto">
              <a:xfrm>
                <a:off x="2339" y="2285"/>
                <a:ext cx="506" cy="768"/>
                <a:chOff x="2339" y="2285"/>
                <a:chExt cx="506" cy="768"/>
              </a:xfrm>
            </p:grpSpPr>
            <p:sp>
              <p:nvSpPr>
                <p:cNvPr id="79956" name="Oval 65"/>
                <p:cNvSpPr>
                  <a:spLocks noChangeArrowheads="1"/>
                </p:cNvSpPr>
                <p:nvPr/>
              </p:nvSpPr>
              <p:spPr bwMode="auto">
                <a:xfrm>
                  <a:off x="2456" y="2285"/>
                  <a:ext cx="269" cy="261"/>
                </a:xfrm>
                <a:prstGeom prst="ellipse">
                  <a:avLst/>
                </a:prstGeom>
                <a:solidFill>
                  <a:srgbClr val="008080"/>
                </a:solidFill>
                <a:ln w="9525">
                  <a:noFill/>
                  <a:round/>
                  <a:headEnd/>
                  <a:tailEnd/>
                </a:ln>
              </p:spPr>
              <p:txBody>
                <a:bodyPr/>
                <a:lstStyle/>
                <a:p>
                  <a:endParaRPr lang="en-US"/>
                </a:p>
              </p:txBody>
            </p:sp>
            <p:grpSp>
              <p:nvGrpSpPr>
                <p:cNvPr id="79957" name="Group 66"/>
                <p:cNvGrpSpPr>
                  <a:grpSpLocks/>
                </p:cNvGrpSpPr>
                <p:nvPr/>
              </p:nvGrpSpPr>
              <p:grpSpPr bwMode="auto">
                <a:xfrm>
                  <a:off x="2339" y="2569"/>
                  <a:ext cx="506" cy="484"/>
                  <a:chOff x="2339" y="2569"/>
                  <a:chExt cx="506" cy="484"/>
                </a:xfrm>
              </p:grpSpPr>
              <p:sp>
                <p:nvSpPr>
                  <p:cNvPr id="79958" name="Rectangle 67"/>
                  <p:cNvSpPr>
                    <a:spLocks noChangeArrowheads="1"/>
                  </p:cNvSpPr>
                  <p:nvPr/>
                </p:nvSpPr>
                <p:spPr bwMode="auto">
                  <a:xfrm>
                    <a:off x="2425" y="2569"/>
                    <a:ext cx="333" cy="134"/>
                  </a:xfrm>
                  <a:prstGeom prst="rect">
                    <a:avLst/>
                  </a:prstGeom>
                  <a:solidFill>
                    <a:srgbClr val="008080"/>
                  </a:solidFill>
                  <a:ln w="9525">
                    <a:noFill/>
                    <a:miter lim="800000"/>
                    <a:headEnd/>
                    <a:tailEnd/>
                  </a:ln>
                </p:spPr>
                <p:txBody>
                  <a:bodyPr/>
                  <a:lstStyle/>
                  <a:p>
                    <a:endParaRPr lang="en-US"/>
                  </a:p>
                </p:txBody>
              </p:sp>
              <p:sp>
                <p:nvSpPr>
                  <p:cNvPr id="79959" name="Rectangle 68"/>
                  <p:cNvSpPr>
                    <a:spLocks noChangeArrowheads="1"/>
                  </p:cNvSpPr>
                  <p:nvPr/>
                </p:nvSpPr>
                <p:spPr bwMode="auto">
                  <a:xfrm>
                    <a:off x="2340" y="2659"/>
                    <a:ext cx="505" cy="394"/>
                  </a:xfrm>
                  <a:prstGeom prst="rect">
                    <a:avLst/>
                  </a:prstGeom>
                  <a:solidFill>
                    <a:srgbClr val="008080"/>
                  </a:solidFill>
                  <a:ln w="9525">
                    <a:noFill/>
                    <a:miter lim="800000"/>
                    <a:headEnd/>
                    <a:tailEnd/>
                  </a:ln>
                </p:spPr>
                <p:txBody>
                  <a:bodyPr/>
                  <a:lstStyle/>
                  <a:p>
                    <a:endParaRPr lang="en-US"/>
                  </a:p>
                </p:txBody>
              </p:sp>
              <p:sp>
                <p:nvSpPr>
                  <p:cNvPr id="79960" name="Arc 69"/>
                  <p:cNvSpPr>
                    <a:spLocks/>
                  </p:cNvSpPr>
                  <p:nvPr/>
                </p:nvSpPr>
                <p:spPr bwMode="auto">
                  <a:xfrm>
                    <a:off x="2339" y="2570"/>
                    <a:ext cx="93" cy="107"/>
                  </a:xfrm>
                  <a:custGeom>
                    <a:avLst/>
                    <a:gdLst>
                      <a:gd name="T0" fmla="*/ 0 w 21600"/>
                      <a:gd name="T1" fmla="*/ 1 h 21599"/>
                      <a:gd name="T2" fmla="*/ 0 w 21600"/>
                      <a:gd name="T3" fmla="*/ 0 h 21599"/>
                      <a:gd name="T4" fmla="*/ 0 w 21600"/>
                      <a:gd name="T5" fmla="*/ 1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0"/>
                          <a:pt x="9529" y="127"/>
                          <a:pt x="21368" y="0"/>
                        </a:cubicBezTo>
                      </a:path>
                      <a:path w="21600" h="21599" stroke="0" extrusionOk="0">
                        <a:moveTo>
                          <a:pt x="0" y="21599"/>
                        </a:moveTo>
                        <a:cubicBezTo>
                          <a:pt x="0" y="9760"/>
                          <a:pt x="9529" y="127"/>
                          <a:pt x="21368" y="0"/>
                        </a:cubicBezTo>
                        <a:lnTo>
                          <a:pt x="21600" y="21599"/>
                        </a:lnTo>
                        <a:close/>
                      </a:path>
                    </a:pathLst>
                  </a:custGeom>
                  <a:solidFill>
                    <a:srgbClr val="008080"/>
                  </a:solidFill>
                  <a:ln w="9525">
                    <a:noFill/>
                    <a:round/>
                    <a:headEnd/>
                    <a:tailEnd/>
                  </a:ln>
                </p:spPr>
                <p:txBody>
                  <a:bodyPr/>
                  <a:lstStyle/>
                  <a:p>
                    <a:endParaRPr lang="en-US"/>
                  </a:p>
                </p:txBody>
              </p:sp>
              <p:sp>
                <p:nvSpPr>
                  <p:cNvPr id="79961" name="Arc 70"/>
                  <p:cNvSpPr>
                    <a:spLocks/>
                  </p:cNvSpPr>
                  <p:nvPr/>
                </p:nvSpPr>
                <p:spPr bwMode="auto">
                  <a:xfrm>
                    <a:off x="2752" y="2569"/>
                    <a:ext cx="93" cy="108"/>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8080"/>
                  </a:solidFill>
                  <a:ln w="9525">
                    <a:noFill/>
                    <a:round/>
                    <a:headEnd/>
                    <a:tailEnd/>
                  </a:ln>
                </p:spPr>
                <p:txBody>
                  <a:bodyPr/>
                  <a:lstStyle/>
                  <a:p>
                    <a:endParaRPr lang="en-US"/>
                  </a:p>
                </p:txBody>
              </p:sp>
            </p:grpSp>
          </p:grpSp>
        </p:grpSp>
      </p:grpSp>
      <p:sp>
        <p:nvSpPr>
          <p:cNvPr id="79915" name="Line 71"/>
          <p:cNvSpPr>
            <a:spLocks noChangeShapeType="1"/>
          </p:cNvSpPr>
          <p:nvPr/>
        </p:nvSpPr>
        <p:spPr bwMode="auto">
          <a:xfrm>
            <a:off x="7937500" y="4229100"/>
            <a:ext cx="533400" cy="0"/>
          </a:xfrm>
          <a:prstGeom prst="line">
            <a:avLst/>
          </a:prstGeom>
          <a:noFill/>
          <a:ln w="25400">
            <a:solidFill>
              <a:schemeClr val="tx1"/>
            </a:solidFill>
            <a:miter lim="800000"/>
            <a:headEnd type="triangle" w="med" len="med"/>
            <a:tailEnd type="triangle" w="med" len="med"/>
          </a:ln>
        </p:spPr>
        <p:txBody>
          <a:bodyPr wrap="none"/>
          <a:lstStyle/>
          <a:p>
            <a:endParaRPr lang="en-US"/>
          </a:p>
        </p:txBody>
      </p:sp>
      <p:grpSp>
        <p:nvGrpSpPr>
          <p:cNvPr id="79916" name="Group 72"/>
          <p:cNvGrpSpPr>
            <a:grpSpLocks/>
          </p:cNvGrpSpPr>
          <p:nvPr/>
        </p:nvGrpSpPr>
        <p:grpSpPr bwMode="auto">
          <a:xfrm>
            <a:off x="304800" y="3937000"/>
            <a:ext cx="609600" cy="609600"/>
            <a:chOff x="2160" y="2640"/>
            <a:chExt cx="1417" cy="1111"/>
          </a:xfrm>
        </p:grpSpPr>
        <p:grpSp>
          <p:nvGrpSpPr>
            <p:cNvPr id="79922" name="Group 73"/>
            <p:cNvGrpSpPr>
              <a:grpSpLocks/>
            </p:cNvGrpSpPr>
            <p:nvPr/>
          </p:nvGrpSpPr>
          <p:grpSpPr bwMode="auto">
            <a:xfrm flipH="1">
              <a:off x="2160" y="2640"/>
              <a:ext cx="410" cy="752"/>
              <a:chOff x="3300" y="2016"/>
              <a:chExt cx="410" cy="752"/>
            </a:xfrm>
          </p:grpSpPr>
          <p:grpSp>
            <p:nvGrpSpPr>
              <p:cNvPr id="79945" name="Group 74"/>
              <p:cNvGrpSpPr>
                <a:grpSpLocks/>
              </p:cNvGrpSpPr>
              <p:nvPr/>
            </p:nvGrpSpPr>
            <p:grpSpPr bwMode="auto">
              <a:xfrm>
                <a:off x="3300" y="2249"/>
                <a:ext cx="410" cy="519"/>
                <a:chOff x="3300" y="2249"/>
                <a:chExt cx="410" cy="519"/>
              </a:xfrm>
            </p:grpSpPr>
            <p:sp>
              <p:nvSpPr>
                <p:cNvPr id="79947" name="Rectangle 75"/>
                <p:cNvSpPr>
                  <a:spLocks noChangeArrowheads="1"/>
                </p:cNvSpPr>
                <p:nvPr/>
              </p:nvSpPr>
              <p:spPr bwMode="auto">
                <a:xfrm>
                  <a:off x="3369" y="2249"/>
                  <a:ext cx="275" cy="112"/>
                </a:xfrm>
                <a:prstGeom prst="rect">
                  <a:avLst/>
                </a:prstGeom>
                <a:solidFill>
                  <a:srgbClr val="008000"/>
                </a:solidFill>
                <a:ln w="9525">
                  <a:noFill/>
                  <a:miter lim="800000"/>
                  <a:headEnd/>
                  <a:tailEnd/>
                </a:ln>
              </p:spPr>
              <p:txBody>
                <a:bodyPr/>
                <a:lstStyle/>
                <a:p>
                  <a:endParaRPr lang="en-US"/>
                </a:p>
              </p:txBody>
            </p:sp>
            <p:sp>
              <p:nvSpPr>
                <p:cNvPr id="79948" name="Rectangle 76"/>
                <p:cNvSpPr>
                  <a:spLocks noChangeArrowheads="1"/>
                </p:cNvSpPr>
                <p:nvPr/>
              </p:nvSpPr>
              <p:spPr bwMode="auto">
                <a:xfrm>
                  <a:off x="3300" y="2322"/>
                  <a:ext cx="410" cy="446"/>
                </a:xfrm>
                <a:prstGeom prst="rect">
                  <a:avLst/>
                </a:prstGeom>
                <a:solidFill>
                  <a:srgbClr val="008000"/>
                </a:solidFill>
                <a:ln w="9525">
                  <a:noFill/>
                  <a:miter lim="800000"/>
                  <a:headEnd/>
                  <a:tailEnd/>
                </a:ln>
              </p:spPr>
              <p:txBody>
                <a:bodyPr/>
                <a:lstStyle/>
                <a:p>
                  <a:endParaRPr lang="en-US"/>
                </a:p>
              </p:txBody>
            </p:sp>
            <p:sp>
              <p:nvSpPr>
                <p:cNvPr id="79949" name="Arc 77"/>
                <p:cNvSpPr>
                  <a:spLocks/>
                </p:cNvSpPr>
                <p:nvPr/>
              </p:nvSpPr>
              <p:spPr bwMode="auto">
                <a:xfrm>
                  <a:off x="3300" y="2249"/>
                  <a:ext cx="75" cy="90"/>
                </a:xfrm>
                <a:custGeom>
                  <a:avLst/>
                  <a:gdLst>
                    <a:gd name="T0" fmla="*/ 0 w 21599"/>
                    <a:gd name="T1" fmla="*/ 0 h 21598"/>
                    <a:gd name="T2" fmla="*/ 0 w 21599"/>
                    <a:gd name="T3" fmla="*/ 0 h 21598"/>
                    <a:gd name="T4" fmla="*/ 0 w 21599"/>
                    <a:gd name="T5" fmla="*/ 0 h 21598"/>
                    <a:gd name="T6" fmla="*/ 0 60000 65536"/>
                    <a:gd name="T7" fmla="*/ 0 60000 65536"/>
                    <a:gd name="T8" fmla="*/ 0 60000 65536"/>
                    <a:gd name="T9" fmla="*/ 0 w 21599"/>
                    <a:gd name="T10" fmla="*/ 0 h 21598"/>
                    <a:gd name="T11" fmla="*/ 21599 w 21599"/>
                    <a:gd name="T12" fmla="*/ 21598 h 21598"/>
                  </a:gdLst>
                  <a:ahLst/>
                  <a:cxnLst>
                    <a:cxn ang="T6">
                      <a:pos x="T0" y="T1"/>
                    </a:cxn>
                    <a:cxn ang="T7">
                      <a:pos x="T2" y="T3"/>
                    </a:cxn>
                    <a:cxn ang="T8">
                      <a:pos x="T4" y="T5"/>
                    </a:cxn>
                  </a:cxnLst>
                  <a:rect l="T9" t="T10" r="T11" b="T12"/>
                  <a:pathLst>
                    <a:path w="21599" h="21598" fill="none" extrusionOk="0">
                      <a:moveTo>
                        <a:pt x="0" y="21358"/>
                      </a:moveTo>
                      <a:cubicBezTo>
                        <a:pt x="130" y="9635"/>
                        <a:pt x="9588" y="156"/>
                        <a:pt x="21310" y="-1"/>
                      </a:cubicBezTo>
                    </a:path>
                    <a:path w="21599" h="21598" stroke="0" extrusionOk="0">
                      <a:moveTo>
                        <a:pt x="0" y="21358"/>
                      </a:moveTo>
                      <a:cubicBezTo>
                        <a:pt x="130" y="9635"/>
                        <a:pt x="9588" y="156"/>
                        <a:pt x="21310" y="-1"/>
                      </a:cubicBezTo>
                      <a:lnTo>
                        <a:pt x="21599" y="21598"/>
                      </a:lnTo>
                      <a:close/>
                    </a:path>
                  </a:pathLst>
                </a:custGeom>
                <a:solidFill>
                  <a:srgbClr val="008000"/>
                </a:solidFill>
                <a:ln w="9525">
                  <a:noFill/>
                  <a:round/>
                  <a:headEnd/>
                  <a:tailEnd/>
                </a:ln>
              </p:spPr>
              <p:txBody>
                <a:bodyPr/>
                <a:lstStyle/>
                <a:p>
                  <a:endParaRPr lang="en-US"/>
                </a:p>
              </p:txBody>
            </p:sp>
            <p:sp>
              <p:nvSpPr>
                <p:cNvPr id="79950" name="Arc 78"/>
                <p:cNvSpPr>
                  <a:spLocks/>
                </p:cNvSpPr>
                <p:nvPr/>
              </p:nvSpPr>
              <p:spPr bwMode="auto">
                <a:xfrm>
                  <a:off x="3632" y="2250"/>
                  <a:ext cx="77" cy="91"/>
                </a:xfrm>
                <a:custGeom>
                  <a:avLst/>
                  <a:gdLst>
                    <a:gd name="T0" fmla="*/ 0 w 21882"/>
                    <a:gd name="T1" fmla="*/ 0 h 21600"/>
                    <a:gd name="T2" fmla="*/ 0 w 21882"/>
                    <a:gd name="T3" fmla="*/ 0 h 21600"/>
                    <a:gd name="T4" fmla="*/ 0 w 21882"/>
                    <a:gd name="T5" fmla="*/ 0 h 21600"/>
                    <a:gd name="T6" fmla="*/ 0 60000 65536"/>
                    <a:gd name="T7" fmla="*/ 0 60000 65536"/>
                    <a:gd name="T8" fmla="*/ 0 60000 65536"/>
                    <a:gd name="T9" fmla="*/ 0 w 21882"/>
                    <a:gd name="T10" fmla="*/ 0 h 21600"/>
                    <a:gd name="T11" fmla="*/ 21882 w 21882"/>
                    <a:gd name="T12" fmla="*/ 21600 h 21600"/>
                  </a:gdLst>
                  <a:ahLst/>
                  <a:cxnLst>
                    <a:cxn ang="T6">
                      <a:pos x="T0" y="T1"/>
                    </a:cxn>
                    <a:cxn ang="T7">
                      <a:pos x="T2" y="T3"/>
                    </a:cxn>
                    <a:cxn ang="T8">
                      <a:pos x="T4" y="T5"/>
                    </a:cxn>
                  </a:cxnLst>
                  <a:rect l="T9" t="T10" r="T11" b="T12"/>
                  <a:pathLst>
                    <a:path w="21882" h="21600" fill="none" extrusionOk="0">
                      <a:moveTo>
                        <a:pt x="-1" y="1"/>
                      </a:moveTo>
                      <a:cubicBezTo>
                        <a:pt x="94" y="0"/>
                        <a:pt x="188" y="-1"/>
                        <a:pt x="283" y="0"/>
                      </a:cubicBezTo>
                      <a:cubicBezTo>
                        <a:pt x="12116" y="0"/>
                        <a:pt x="21747" y="9521"/>
                        <a:pt x="21881" y="21355"/>
                      </a:cubicBezTo>
                    </a:path>
                    <a:path w="21882" h="21600" stroke="0" extrusionOk="0">
                      <a:moveTo>
                        <a:pt x="-1" y="1"/>
                      </a:moveTo>
                      <a:cubicBezTo>
                        <a:pt x="94" y="0"/>
                        <a:pt x="188" y="-1"/>
                        <a:pt x="283" y="0"/>
                      </a:cubicBezTo>
                      <a:cubicBezTo>
                        <a:pt x="12116" y="0"/>
                        <a:pt x="21747" y="9521"/>
                        <a:pt x="21881" y="21355"/>
                      </a:cubicBezTo>
                      <a:lnTo>
                        <a:pt x="283" y="21600"/>
                      </a:lnTo>
                      <a:close/>
                    </a:path>
                  </a:pathLst>
                </a:custGeom>
                <a:solidFill>
                  <a:srgbClr val="008000"/>
                </a:solidFill>
                <a:ln w="9525">
                  <a:noFill/>
                  <a:round/>
                  <a:headEnd/>
                  <a:tailEnd/>
                </a:ln>
              </p:spPr>
              <p:txBody>
                <a:bodyPr/>
                <a:lstStyle/>
                <a:p>
                  <a:endParaRPr lang="en-US"/>
                </a:p>
              </p:txBody>
            </p:sp>
          </p:grpSp>
          <p:sp>
            <p:nvSpPr>
              <p:cNvPr id="79946" name="Oval 79"/>
              <p:cNvSpPr>
                <a:spLocks noChangeArrowheads="1"/>
              </p:cNvSpPr>
              <p:nvPr/>
            </p:nvSpPr>
            <p:spPr bwMode="auto">
              <a:xfrm>
                <a:off x="3392" y="2016"/>
                <a:ext cx="223" cy="215"/>
              </a:xfrm>
              <a:prstGeom prst="ellipse">
                <a:avLst/>
              </a:prstGeom>
              <a:solidFill>
                <a:srgbClr val="008000"/>
              </a:solidFill>
              <a:ln w="9525">
                <a:noFill/>
                <a:round/>
                <a:headEnd/>
                <a:tailEnd/>
              </a:ln>
            </p:spPr>
            <p:txBody>
              <a:bodyPr/>
              <a:lstStyle/>
              <a:p>
                <a:endParaRPr lang="en-US"/>
              </a:p>
            </p:txBody>
          </p:sp>
        </p:grpSp>
        <p:grpSp>
          <p:nvGrpSpPr>
            <p:cNvPr id="79923" name="Group 80"/>
            <p:cNvGrpSpPr>
              <a:grpSpLocks/>
            </p:cNvGrpSpPr>
            <p:nvPr/>
          </p:nvGrpSpPr>
          <p:grpSpPr bwMode="auto">
            <a:xfrm flipH="1">
              <a:off x="3168" y="2640"/>
              <a:ext cx="409" cy="752"/>
              <a:chOff x="2079" y="2016"/>
              <a:chExt cx="409" cy="752"/>
            </a:xfrm>
          </p:grpSpPr>
          <p:grpSp>
            <p:nvGrpSpPr>
              <p:cNvPr id="79939" name="Group 81"/>
              <p:cNvGrpSpPr>
                <a:grpSpLocks/>
              </p:cNvGrpSpPr>
              <p:nvPr/>
            </p:nvGrpSpPr>
            <p:grpSpPr bwMode="auto">
              <a:xfrm>
                <a:off x="2079" y="2249"/>
                <a:ext cx="409" cy="519"/>
                <a:chOff x="2079" y="2249"/>
                <a:chExt cx="409" cy="519"/>
              </a:xfrm>
            </p:grpSpPr>
            <p:sp>
              <p:nvSpPr>
                <p:cNvPr id="79941" name="Rectangle 82"/>
                <p:cNvSpPr>
                  <a:spLocks noChangeArrowheads="1"/>
                </p:cNvSpPr>
                <p:nvPr/>
              </p:nvSpPr>
              <p:spPr bwMode="auto">
                <a:xfrm>
                  <a:off x="2149" y="2249"/>
                  <a:ext cx="274" cy="112"/>
                </a:xfrm>
                <a:prstGeom prst="rect">
                  <a:avLst/>
                </a:prstGeom>
                <a:solidFill>
                  <a:srgbClr val="008080"/>
                </a:solidFill>
                <a:ln w="9525">
                  <a:noFill/>
                  <a:miter lim="800000"/>
                  <a:headEnd/>
                  <a:tailEnd/>
                </a:ln>
              </p:spPr>
              <p:txBody>
                <a:bodyPr/>
                <a:lstStyle/>
                <a:p>
                  <a:endParaRPr lang="en-US"/>
                </a:p>
              </p:txBody>
            </p:sp>
            <p:sp>
              <p:nvSpPr>
                <p:cNvPr id="79942" name="Rectangle 83"/>
                <p:cNvSpPr>
                  <a:spLocks noChangeArrowheads="1"/>
                </p:cNvSpPr>
                <p:nvPr/>
              </p:nvSpPr>
              <p:spPr bwMode="auto">
                <a:xfrm>
                  <a:off x="2079" y="2322"/>
                  <a:ext cx="409" cy="446"/>
                </a:xfrm>
                <a:prstGeom prst="rect">
                  <a:avLst/>
                </a:prstGeom>
                <a:solidFill>
                  <a:srgbClr val="008080"/>
                </a:solidFill>
                <a:ln w="9525">
                  <a:noFill/>
                  <a:miter lim="800000"/>
                  <a:headEnd/>
                  <a:tailEnd/>
                </a:ln>
              </p:spPr>
              <p:txBody>
                <a:bodyPr/>
                <a:lstStyle/>
                <a:p>
                  <a:endParaRPr lang="en-US"/>
                </a:p>
              </p:txBody>
            </p:sp>
            <p:sp>
              <p:nvSpPr>
                <p:cNvPr id="79943" name="Arc 84"/>
                <p:cNvSpPr>
                  <a:spLocks/>
                </p:cNvSpPr>
                <p:nvPr/>
              </p:nvSpPr>
              <p:spPr bwMode="auto">
                <a:xfrm>
                  <a:off x="2080" y="2249"/>
                  <a:ext cx="75" cy="90"/>
                </a:xfrm>
                <a:custGeom>
                  <a:avLst/>
                  <a:gdLst>
                    <a:gd name="T0" fmla="*/ 0 w 21599"/>
                    <a:gd name="T1" fmla="*/ 0 h 21592"/>
                    <a:gd name="T2" fmla="*/ 0 w 21599"/>
                    <a:gd name="T3" fmla="*/ 0 h 21592"/>
                    <a:gd name="T4" fmla="*/ 0 w 21599"/>
                    <a:gd name="T5" fmla="*/ 0 h 21592"/>
                    <a:gd name="T6" fmla="*/ 0 60000 65536"/>
                    <a:gd name="T7" fmla="*/ 0 60000 65536"/>
                    <a:gd name="T8" fmla="*/ 0 60000 65536"/>
                    <a:gd name="T9" fmla="*/ 0 w 21599"/>
                    <a:gd name="T10" fmla="*/ 0 h 21592"/>
                    <a:gd name="T11" fmla="*/ 21599 w 21599"/>
                    <a:gd name="T12" fmla="*/ 21592 h 21592"/>
                  </a:gdLst>
                  <a:ahLst/>
                  <a:cxnLst>
                    <a:cxn ang="T6">
                      <a:pos x="T0" y="T1"/>
                    </a:cxn>
                    <a:cxn ang="T7">
                      <a:pos x="T2" y="T3"/>
                    </a:cxn>
                    <a:cxn ang="T8">
                      <a:pos x="T4" y="T5"/>
                    </a:cxn>
                  </a:cxnLst>
                  <a:rect l="T9" t="T10" r="T11" b="T12"/>
                  <a:pathLst>
                    <a:path w="21599" h="21592" fill="none" extrusionOk="0">
                      <a:moveTo>
                        <a:pt x="0" y="21354"/>
                      </a:moveTo>
                      <a:cubicBezTo>
                        <a:pt x="128" y="9740"/>
                        <a:pt x="9416" y="307"/>
                        <a:pt x="21026" y="-1"/>
                      </a:cubicBezTo>
                    </a:path>
                    <a:path w="21599" h="21592" stroke="0" extrusionOk="0">
                      <a:moveTo>
                        <a:pt x="0" y="21354"/>
                      </a:moveTo>
                      <a:cubicBezTo>
                        <a:pt x="128" y="9740"/>
                        <a:pt x="9416" y="307"/>
                        <a:pt x="21026" y="-1"/>
                      </a:cubicBezTo>
                      <a:lnTo>
                        <a:pt x="21599" y="21592"/>
                      </a:lnTo>
                      <a:close/>
                    </a:path>
                  </a:pathLst>
                </a:custGeom>
                <a:solidFill>
                  <a:srgbClr val="008080"/>
                </a:solidFill>
                <a:ln w="9525">
                  <a:noFill/>
                  <a:round/>
                  <a:headEnd/>
                  <a:tailEnd/>
                </a:ln>
              </p:spPr>
              <p:txBody>
                <a:bodyPr/>
                <a:lstStyle/>
                <a:p>
                  <a:endParaRPr lang="en-US"/>
                </a:p>
              </p:txBody>
            </p:sp>
            <p:sp>
              <p:nvSpPr>
                <p:cNvPr id="79944" name="Arc 85"/>
                <p:cNvSpPr>
                  <a:spLocks/>
                </p:cNvSpPr>
                <p:nvPr/>
              </p:nvSpPr>
              <p:spPr bwMode="auto">
                <a:xfrm>
                  <a:off x="2412" y="2250"/>
                  <a:ext cx="75" cy="91"/>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34" y="0"/>
                        <a:pt x="21465" y="9523"/>
                        <a:pt x="21598" y="21357"/>
                      </a:cubicBezTo>
                    </a:path>
                    <a:path w="21599" h="21600" stroke="0" extrusionOk="0">
                      <a:moveTo>
                        <a:pt x="-1" y="0"/>
                      </a:moveTo>
                      <a:cubicBezTo>
                        <a:pt x="11834" y="0"/>
                        <a:pt x="21465" y="9523"/>
                        <a:pt x="21598" y="21357"/>
                      </a:cubicBezTo>
                      <a:lnTo>
                        <a:pt x="0" y="21600"/>
                      </a:lnTo>
                      <a:close/>
                    </a:path>
                  </a:pathLst>
                </a:custGeom>
                <a:solidFill>
                  <a:srgbClr val="008080"/>
                </a:solidFill>
                <a:ln w="9525">
                  <a:noFill/>
                  <a:round/>
                  <a:headEnd/>
                  <a:tailEnd/>
                </a:ln>
              </p:spPr>
              <p:txBody>
                <a:bodyPr/>
                <a:lstStyle/>
                <a:p>
                  <a:endParaRPr lang="en-US"/>
                </a:p>
              </p:txBody>
            </p:sp>
          </p:grpSp>
          <p:sp>
            <p:nvSpPr>
              <p:cNvPr id="79940" name="Oval 86"/>
              <p:cNvSpPr>
                <a:spLocks noChangeArrowheads="1"/>
              </p:cNvSpPr>
              <p:nvPr/>
            </p:nvSpPr>
            <p:spPr bwMode="auto">
              <a:xfrm>
                <a:off x="2172" y="2016"/>
                <a:ext cx="222" cy="215"/>
              </a:xfrm>
              <a:prstGeom prst="ellipse">
                <a:avLst/>
              </a:prstGeom>
              <a:solidFill>
                <a:srgbClr val="008080"/>
              </a:solidFill>
              <a:ln w="9525">
                <a:noFill/>
                <a:round/>
                <a:headEnd/>
                <a:tailEnd/>
              </a:ln>
            </p:spPr>
            <p:txBody>
              <a:bodyPr/>
              <a:lstStyle/>
              <a:p>
                <a:endParaRPr lang="en-US"/>
              </a:p>
            </p:txBody>
          </p:sp>
        </p:grpSp>
        <p:grpSp>
          <p:nvGrpSpPr>
            <p:cNvPr id="79924" name="Group 87"/>
            <p:cNvGrpSpPr>
              <a:grpSpLocks/>
            </p:cNvGrpSpPr>
            <p:nvPr/>
          </p:nvGrpSpPr>
          <p:grpSpPr bwMode="auto">
            <a:xfrm>
              <a:off x="2352" y="2976"/>
              <a:ext cx="1031" cy="775"/>
              <a:chOff x="2339" y="2285"/>
              <a:chExt cx="1031" cy="775"/>
            </a:xfrm>
          </p:grpSpPr>
          <p:grpSp>
            <p:nvGrpSpPr>
              <p:cNvPr id="79925" name="Group 88"/>
              <p:cNvGrpSpPr>
                <a:grpSpLocks/>
              </p:cNvGrpSpPr>
              <p:nvPr/>
            </p:nvGrpSpPr>
            <p:grpSpPr bwMode="auto">
              <a:xfrm>
                <a:off x="2865" y="2292"/>
                <a:ext cx="505" cy="768"/>
                <a:chOff x="2865" y="2292"/>
                <a:chExt cx="505" cy="768"/>
              </a:xfrm>
            </p:grpSpPr>
            <p:sp>
              <p:nvSpPr>
                <p:cNvPr id="79933" name="Oval 89"/>
                <p:cNvSpPr>
                  <a:spLocks noChangeArrowheads="1"/>
                </p:cNvSpPr>
                <p:nvPr/>
              </p:nvSpPr>
              <p:spPr bwMode="auto">
                <a:xfrm>
                  <a:off x="2981" y="2292"/>
                  <a:ext cx="270" cy="261"/>
                </a:xfrm>
                <a:prstGeom prst="ellipse">
                  <a:avLst/>
                </a:prstGeom>
                <a:solidFill>
                  <a:srgbClr val="008000"/>
                </a:solidFill>
                <a:ln w="9525">
                  <a:noFill/>
                  <a:round/>
                  <a:headEnd/>
                  <a:tailEnd/>
                </a:ln>
              </p:spPr>
              <p:txBody>
                <a:bodyPr/>
                <a:lstStyle/>
                <a:p>
                  <a:endParaRPr lang="en-US"/>
                </a:p>
              </p:txBody>
            </p:sp>
            <p:grpSp>
              <p:nvGrpSpPr>
                <p:cNvPr id="79934" name="Group 90"/>
                <p:cNvGrpSpPr>
                  <a:grpSpLocks/>
                </p:cNvGrpSpPr>
                <p:nvPr/>
              </p:nvGrpSpPr>
              <p:grpSpPr bwMode="auto">
                <a:xfrm>
                  <a:off x="2865" y="2576"/>
                  <a:ext cx="505" cy="484"/>
                  <a:chOff x="2865" y="2576"/>
                  <a:chExt cx="505" cy="484"/>
                </a:xfrm>
              </p:grpSpPr>
              <p:sp>
                <p:nvSpPr>
                  <p:cNvPr id="79935" name="Rectangle 91"/>
                  <p:cNvSpPr>
                    <a:spLocks noChangeArrowheads="1"/>
                  </p:cNvSpPr>
                  <p:nvPr/>
                </p:nvSpPr>
                <p:spPr bwMode="auto">
                  <a:xfrm>
                    <a:off x="2950" y="2576"/>
                    <a:ext cx="334" cy="134"/>
                  </a:xfrm>
                  <a:prstGeom prst="rect">
                    <a:avLst/>
                  </a:prstGeom>
                  <a:solidFill>
                    <a:srgbClr val="008000"/>
                  </a:solidFill>
                  <a:ln w="9525">
                    <a:noFill/>
                    <a:miter lim="800000"/>
                    <a:headEnd/>
                    <a:tailEnd/>
                  </a:ln>
                </p:spPr>
                <p:txBody>
                  <a:bodyPr/>
                  <a:lstStyle/>
                  <a:p>
                    <a:endParaRPr lang="en-US"/>
                  </a:p>
                </p:txBody>
              </p:sp>
              <p:sp>
                <p:nvSpPr>
                  <p:cNvPr id="79936" name="Rectangle 92"/>
                  <p:cNvSpPr>
                    <a:spLocks noChangeArrowheads="1"/>
                  </p:cNvSpPr>
                  <p:nvPr/>
                </p:nvSpPr>
                <p:spPr bwMode="auto">
                  <a:xfrm>
                    <a:off x="2866" y="2666"/>
                    <a:ext cx="504" cy="394"/>
                  </a:xfrm>
                  <a:prstGeom prst="rect">
                    <a:avLst/>
                  </a:prstGeom>
                  <a:solidFill>
                    <a:srgbClr val="008000"/>
                  </a:solidFill>
                  <a:ln w="9525">
                    <a:noFill/>
                    <a:miter lim="800000"/>
                    <a:headEnd/>
                    <a:tailEnd/>
                  </a:ln>
                </p:spPr>
                <p:txBody>
                  <a:bodyPr/>
                  <a:lstStyle/>
                  <a:p>
                    <a:endParaRPr lang="en-US"/>
                  </a:p>
                </p:txBody>
              </p:sp>
              <p:sp>
                <p:nvSpPr>
                  <p:cNvPr id="79937" name="Arc 93"/>
                  <p:cNvSpPr>
                    <a:spLocks/>
                  </p:cNvSpPr>
                  <p:nvPr/>
                </p:nvSpPr>
                <p:spPr bwMode="auto">
                  <a:xfrm>
                    <a:off x="2865" y="2577"/>
                    <a:ext cx="93" cy="107"/>
                  </a:xfrm>
                  <a:custGeom>
                    <a:avLst/>
                    <a:gdLst>
                      <a:gd name="T0" fmla="*/ 0 w 21600"/>
                      <a:gd name="T1" fmla="*/ 1 h 21595"/>
                      <a:gd name="T2" fmla="*/ 0 w 21600"/>
                      <a:gd name="T3" fmla="*/ 0 h 21595"/>
                      <a:gd name="T4" fmla="*/ 0 w 21600"/>
                      <a:gd name="T5" fmla="*/ 1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6"/>
                          <a:pt x="9389" y="252"/>
                          <a:pt x="21135" y="0"/>
                        </a:cubicBezTo>
                      </a:path>
                      <a:path w="21600" h="21595" stroke="0" extrusionOk="0">
                        <a:moveTo>
                          <a:pt x="0" y="21595"/>
                        </a:moveTo>
                        <a:cubicBezTo>
                          <a:pt x="0" y="9846"/>
                          <a:pt x="9389" y="252"/>
                          <a:pt x="21135" y="0"/>
                        </a:cubicBezTo>
                        <a:lnTo>
                          <a:pt x="21600" y="21595"/>
                        </a:lnTo>
                        <a:close/>
                      </a:path>
                    </a:pathLst>
                  </a:custGeom>
                  <a:solidFill>
                    <a:srgbClr val="008000"/>
                  </a:solidFill>
                  <a:ln w="9525">
                    <a:noFill/>
                    <a:round/>
                    <a:headEnd/>
                    <a:tailEnd/>
                  </a:ln>
                </p:spPr>
                <p:txBody>
                  <a:bodyPr/>
                  <a:lstStyle/>
                  <a:p>
                    <a:endParaRPr lang="en-US"/>
                  </a:p>
                </p:txBody>
              </p:sp>
              <p:sp>
                <p:nvSpPr>
                  <p:cNvPr id="79938" name="Arc 94"/>
                  <p:cNvSpPr>
                    <a:spLocks/>
                  </p:cNvSpPr>
                  <p:nvPr/>
                </p:nvSpPr>
                <p:spPr bwMode="auto">
                  <a:xfrm>
                    <a:off x="3275" y="2578"/>
                    <a:ext cx="93" cy="109"/>
                  </a:xfrm>
                  <a:custGeom>
                    <a:avLst/>
                    <a:gdLst>
                      <a:gd name="T0" fmla="*/ 0 w 21600"/>
                      <a:gd name="T1" fmla="*/ 0 h 21803"/>
                      <a:gd name="T2" fmla="*/ 0 w 21600"/>
                      <a:gd name="T3" fmla="*/ 1 h 21803"/>
                      <a:gd name="T4" fmla="*/ 0 w 21600"/>
                      <a:gd name="T5" fmla="*/ 1 h 21803"/>
                      <a:gd name="T6" fmla="*/ 0 60000 65536"/>
                      <a:gd name="T7" fmla="*/ 0 60000 65536"/>
                      <a:gd name="T8" fmla="*/ 0 60000 65536"/>
                      <a:gd name="T9" fmla="*/ 0 w 21600"/>
                      <a:gd name="T10" fmla="*/ 0 h 21803"/>
                      <a:gd name="T11" fmla="*/ 21600 w 21600"/>
                      <a:gd name="T12" fmla="*/ 21803 h 21803"/>
                    </a:gdLst>
                    <a:ahLst/>
                    <a:cxnLst>
                      <a:cxn ang="T6">
                        <a:pos x="T0" y="T1"/>
                      </a:cxn>
                      <a:cxn ang="T7">
                        <a:pos x="T2" y="T3"/>
                      </a:cxn>
                      <a:cxn ang="T8">
                        <a:pos x="T4" y="T5"/>
                      </a:cxn>
                    </a:cxnLst>
                    <a:rect l="T9" t="T10" r="T11" b="T12"/>
                    <a:pathLst>
                      <a:path w="21600" h="21803" fill="none" extrusionOk="0">
                        <a:moveTo>
                          <a:pt x="-1" y="0"/>
                        </a:moveTo>
                        <a:cubicBezTo>
                          <a:pt x="11929" y="0"/>
                          <a:pt x="21600" y="9670"/>
                          <a:pt x="21600" y="21600"/>
                        </a:cubicBezTo>
                        <a:cubicBezTo>
                          <a:pt x="21600" y="21667"/>
                          <a:pt x="21599" y="21735"/>
                          <a:pt x="21599" y="21803"/>
                        </a:cubicBezTo>
                      </a:path>
                      <a:path w="21600" h="21803" stroke="0" extrusionOk="0">
                        <a:moveTo>
                          <a:pt x="-1" y="0"/>
                        </a:moveTo>
                        <a:cubicBezTo>
                          <a:pt x="11929" y="0"/>
                          <a:pt x="21600" y="9670"/>
                          <a:pt x="21600" y="21600"/>
                        </a:cubicBezTo>
                        <a:cubicBezTo>
                          <a:pt x="21600" y="21667"/>
                          <a:pt x="21599" y="21735"/>
                          <a:pt x="21599" y="21803"/>
                        </a:cubicBezTo>
                        <a:lnTo>
                          <a:pt x="0" y="21600"/>
                        </a:lnTo>
                        <a:close/>
                      </a:path>
                    </a:pathLst>
                  </a:custGeom>
                  <a:solidFill>
                    <a:srgbClr val="008000"/>
                  </a:solidFill>
                  <a:ln w="9525">
                    <a:noFill/>
                    <a:round/>
                    <a:headEnd/>
                    <a:tailEnd/>
                  </a:ln>
                </p:spPr>
                <p:txBody>
                  <a:bodyPr/>
                  <a:lstStyle/>
                  <a:p>
                    <a:endParaRPr lang="en-US"/>
                  </a:p>
                </p:txBody>
              </p:sp>
            </p:grpSp>
          </p:grpSp>
          <p:grpSp>
            <p:nvGrpSpPr>
              <p:cNvPr id="79926" name="Group 95"/>
              <p:cNvGrpSpPr>
                <a:grpSpLocks/>
              </p:cNvGrpSpPr>
              <p:nvPr/>
            </p:nvGrpSpPr>
            <p:grpSpPr bwMode="auto">
              <a:xfrm>
                <a:off x="2339" y="2285"/>
                <a:ext cx="506" cy="768"/>
                <a:chOff x="2339" y="2285"/>
                <a:chExt cx="506" cy="768"/>
              </a:xfrm>
            </p:grpSpPr>
            <p:sp>
              <p:nvSpPr>
                <p:cNvPr id="79927" name="Oval 96"/>
                <p:cNvSpPr>
                  <a:spLocks noChangeArrowheads="1"/>
                </p:cNvSpPr>
                <p:nvPr/>
              </p:nvSpPr>
              <p:spPr bwMode="auto">
                <a:xfrm>
                  <a:off x="2456" y="2285"/>
                  <a:ext cx="269" cy="261"/>
                </a:xfrm>
                <a:prstGeom prst="ellipse">
                  <a:avLst/>
                </a:prstGeom>
                <a:solidFill>
                  <a:srgbClr val="008080"/>
                </a:solidFill>
                <a:ln w="9525">
                  <a:noFill/>
                  <a:round/>
                  <a:headEnd/>
                  <a:tailEnd/>
                </a:ln>
              </p:spPr>
              <p:txBody>
                <a:bodyPr/>
                <a:lstStyle/>
                <a:p>
                  <a:endParaRPr lang="en-US"/>
                </a:p>
              </p:txBody>
            </p:sp>
            <p:grpSp>
              <p:nvGrpSpPr>
                <p:cNvPr id="79928" name="Group 97"/>
                <p:cNvGrpSpPr>
                  <a:grpSpLocks/>
                </p:cNvGrpSpPr>
                <p:nvPr/>
              </p:nvGrpSpPr>
              <p:grpSpPr bwMode="auto">
                <a:xfrm>
                  <a:off x="2339" y="2569"/>
                  <a:ext cx="506" cy="484"/>
                  <a:chOff x="2339" y="2569"/>
                  <a:chExt cx="506" cy="484"/>
                </a:xfrm>
              </p:grpSpPr>
              <p:sp>
                <p:nvSpPr>
                  <p:cNvPr id="79929" name="Rectangle 98"/>
                  <p:cNvSpPr>
                    <a:spLocks noChangeArrowheads="1"/>
                  </p:cNvSpPr>
                  <p:nvPr/>
                </p:nvSpPr>
                <p:spPr bwMode="auto">
                  <a:xfrm>
                    <a:off x="2425" y="2569"/>
                    <a:ext cx="333" cy="134"/>
                  </a:xfrm>
                  <a:prstGeom prst="rect">
                    <a:avLst/>
                  </a:prstGeom>
                  <a:solidFill>
                    <a:srgbClr val="008080"/>
                  </a:solidFill>
                  <a:ln w="9525">
                    <a:noFill/>
                    <a:miter lim="800000"/>
                    <a:headEnd/>
                    <a:tailEnd/>
                  </a:ln>
                </p:spPr>
                <p:txBody>
                  <a:bodyPr/>
                  <a:lstStyle/>
                  <a:p>
                    <a:endParaRPr lang="en-US"/>
                  </a:p>
                </p:txBody>
              </p:sp>
              <p:sp>
                <p:nvSpPr>
                  <p:cNvPr id="79930" name="Rectangle 99"/>
                  <p:cNvSpPr>
                    <a:spLocks noChangeArrowheads="1"/>
                  </p:cNvSpPr>
                  <p:nvPr/>
                </p:nvSpPr>
                <p:spPr bwMode="auto">
                  <a:xfrm>
                    <a:off x="2340" y="2659"/>
                    <a:ext cx="505" cy="394"/>
                  </a:xfrm>
                  <a:prstGeom prst="rect">
                    <a:avLst/>
                  </a:prstGeom>
                  <a:solidFill>
                    <a:srgbClr val="008080"/>
                  </a:solidFill>
                  <a:ln w="9525">
                    <a:noFill/>
                    <a:miter lim="800000"/>
                    <a:headEnd/>
                    <a:tailEnd/>
                  </a:ln>
                </p:spPr>
                <p:txBody>
                  <a:bodyPr/>
                  <a:lstStyle/>
                  <a:p>
                    <a:endParaRPr lang="en-US"/>
                  </a:p>
                </p:txBody>
              </p:sp>
              <p:sp>
                <p:nvSpPr>
                  <p:cNvPr id="79931" name="Arc 100"/>
                  <p:cNvSpPr>
                    <a:spLocks/>
                  </p:cNvSpPr>
                  <p:nvPr/>
                </p:nvSpPr>
                <p:spPr bwMode="auto">
                  <a:xfrm>
                    <a:off x="2339" y="2570"/>
                    <a:ext cx="93" cy="107"/>
                  </a:xfrm>
                  <a:custGeom>
                    <a:avLst/>
                    <a:gdLst>
                      <a:gd name="T0" fmla="*/ 0 w 21600"/>
                      <a:gd name="T1" fmla="*/ 1 h 21599"/>
                      <a:gd name="T2" fmla="*/ 0 w 21600"/>
                      <a:gd name="T3" fmla="*/ 0 h 21599"/>
                      <a:gd name="T4" fmla="*/ 0 w 21600"/>
                      <a:gd name="T5" fmla="*/ 1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0"/>
                          <a:pt x="9529" y="127"/>
                          <a:pt x="21368" y="0"/>
                        </a:cubicBezTo>
                      </a:path>
                      <a:path w="21600" h="21599" stroke="0" extrusionOk="0">
                        <a:moveTo>
                          <a:pt x="0" y="21599"/>
                        </a:moveTo>
                        <a:cubicBezTo>
                          <a:pt x="0" y="9760"/>
                          <a:pt x="9529" y="127"/>
                          <a:pt x="21368" y="0"/>
                        </a:cubicBezTo>
                        <a:lnTo>
                          <a:pt x="21600" y="21599"/>
                        </a:lnTo>
                        <a:close/>
                      </a:path>
                    </a:pathLst>
                  </a:custGeom>
                  <a:solidFill>
                    <a:srgbClr val="008080"/>
                  </a:solidFill>
                  <a:ln w="9525">
                    <a:noFill/>
                    <a:round/>
                    <a:headEnd/>
                    <a:tailEnd/>
                  </a:ln>
                </p:spPr>
                <p:txBody>
                  <a:bodyPr/>
                  <a:lstStyle/>
                  <a:p>
                    <a:endParaRPr lang="en-US"/>
                  </a:p>
                </p:txBody>
              </p:sp>
              <p:sp>
                <p:nvSpPr>
                  <p:cNvPr id="79932" name="Arc 101"/>
                  <p:cNvSpPr>
                    <a:spLocks/>
                  </p:cNvSpPr>
                  <p:nvPr/>
                </p:nvSpPr>
                <p:spPr bwMode="auto">
                  <a:xfrm>
                    <a:off x="2752" y="2569"/>
                    <a:ext cx="93" cy="108"/>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8080"/>
                  </a:solidFill>
                  <a:ln w="9525">
                    <a:noFill/>
                    <a:round/>
                    <a:headEnd/>
                    <a:tailEnd/>
                  </a:ln>
                </p:spPr>
                <p:txBody>
                  <a:bodyPr/>
                  <a:lstStyle/>
                  <a:p>
                    <a:endParaRPr lang="en-US"/>
                  </a:p>
                </p:txBody>
              </p:sp>
            </p:grpSp>
          </p:grpSp>
        </p:grpSp>
      </p:grpSp>
      <p:sp>
        <p:nvSpPr>
          <p:cNvPr id="79917" name="Line 102"/>
          <p:cNvSpPr>
            <a:spLocks noChangeShapeType="1"/>
          </p:cNvSpPr>
          <p:nvPr/>
        </p:nvSpPr>
        <p:spPr bwMode="auto">
          <a:xfrm>
            <a:off x="609600" y="4229100"/>
            <a:ext cx="533400" cy="0"/>
          </a:xfrm>
          <a:prstGeom prst="line">
            <a:avLst/>
          </a:prstGeom>
          <a:noFill/>
          <a:ln w="25400">
            <a:solidFill>
              <a:schemeClr val="tx1"/>
            </a:solidFill>
            <a:miter lim="800000"/>
            <a:headEnd type="triangle" w="med" len="med"/>
            <a:tailEnd type="triangle" w="med" len="med"/>
          </a:ln>
        </p:spPr>
        <p:txBody>
          <a:bodyPr wrap="none"/>
          <a:lstStyle/>
          <a:p>
            <a:endParaRPr lang="en-US"/>
          </a:p>
        </p:txBody>
      </p:sp>
      <p:sp>
        <p:nvSpPr>
          <p:cNvPr id="79918" name="Rectangle 103"/>
          <p:cNvSpPr>
            <a:spLocks noChangeArrowheads="1"/>
          </p:cNvSpPr>
          <p:nvPr/>
        </p:nvSpPr>
        <p:spPr bwMode="auto">
          <a:xfrm>
            <a:off x="990600" y="2362200"/>
            <a:ext cx="2514600" cy="4191000"/>
          </a:xfrm>
          <a:prstGeom prst="rect">
            <a:avLst/>
          </a:prstGeom>
          <a:noFill/>
          <a:ln w="44450">
            <a:solidFill>
              <a:srgbClr val="FF0000"/>
            </a:solidFill>
            <a:miter lim="800000"/>
            <a:headEnd/>
            <a:tailEnd/>
          </a:ln>
        </p:spPr>
        <p:txBody>
          <a:bodyPr wrap="none" anchor="ctr"/>
          <a:lstStyle/>
          <a:p>
            <a:endParaRPr lang="en-US"/>
          </a:p>
        </p:txBody>
      </p:sp>
      <p:sp>
        <p:nvSpPr>
          <p:cNvPr id="79919" name="Rectangle 104"/>
          <p:cNvSpPr>
            <a:spLocks noChangeArrowheads="1"/>
          </p:cNvSpPr>
          <p:nvPr/>
        </p:nvSpPr>
        <p:spPr bwMode="auto">
          <a:xfrm>
            <a:off x="6172200" y="6438900"/>
            <a:ext cx="914400" cy="304800"/>
          </a:xfrm>
          <a:prstGeom prst="rect">
            <a:avLst/>
          </a:prstGeom>
          <a:solidFill>
            <a:schemeClr val="accent2"/>
          </a:solidFill>
          <a:ln w="15875">
            <a:solidFill>
              <a:schemeClr val="tx1"/>
            </a:solidFill>
            <a:miter lim="800000"/>
            <a:headEnd/>
            <a:tailEnd/>
          </a:ln>
        </p:spPr>
        <p:txBody>
          <a:bodyPr wrap="none" anchor="ctr"/>
          <a:lstStyle/>
          <a:p>
            <a:endParaRPr lang="en-US"/>
          </a:p>
        </p:txBody>
      </p:sp>
      <p:sp>
        <p:nvSpPr>
          <p:cNvPr id="79920" name="Text Box 105"/>
          <p:cNvSpPr txBox="1">
            <a:spLocks noChangeArrowheads="1"/>
          </p:cNvSpPr>
          <p:nvPr/>
        </p:nvSpPr>
        <p:spPr bwMode="auto">
          <a:xfrm>
            <a:off x="7162800" y="6400800"/>
            <a:ext cx="2133600" cy="366713"/>
          </a:xfrm>
          <a:prstGeom prst="rect">
            <a:avLst/>
          </a:prstGeom>
          <a:noFill/>
          <a:ln w="15875">
            <a:noFill/>
            <a:miter lim="800000"/>
            <a:headEnd/>
            <a:tailEnd/>
          </a:ln>
        </p:spPr>
        <p:txBody>
          <a:bodyPr>
            <a:spAutoFit/>
          </a:bodyPr>
          <a:lstStyle/>
          <a:p>
            <a:pPr>
              <a:spcBef>
                <a:spcPct val="50000"/>
              </a:spcBef>
            </a:pPr>
            <a:r>
              <a:rPr lang="en-US" b="0">
                <a:latin typeface="Tahoma" pitchFamily="34" charset="0"/>
              </a:rPr>
              <a:t>Work in progress</a:t>
            </a:r>
          </a:p>
        </p:txBody>
      </p:sp>
      <p:sp>
        <p:nvSpPr>
          <p:cNvPr id="79921" name="Rectangle 106"/>
          <p:cNvSpPr>
            <a:spLocks noChangeArrowheads="1"/>
          </p:cNvSpPr>
          <p:nvPr/>
        </p:nvSpPr>
        <p:spPr bwMode="auto">
          <a:xfrm>
            <a:off x="1219200" y="5638800"/>
            <a:ext cx="1295400" cy="330200"/>
          </a:xfrm>
          <a:prstGeom prst="rect">
            <a:avLst/>
          </a:prstGeom>
          <a:solidFill>
            <a:srgbClr val="C0C0C0"/>
          </a:solidFill>
          <a:ln w="15875">
            <a:solidFill>
              <a:schemeClr val="tx1"/>
            </a:solidFill>
            <a:miter lim="800000"/>
            <a:headEnd/>
            <a:tailEnd/>
          </a:ln>
        </p:spPr>
        <p:txBody>
          <a:bodyPr wrap="none" anchor="ctr"/>
          <a:lstStyle/>
          <a:p>
            <a:pPr algn="ctr"/>
            <a:r>
              <a:rPr lang="en-US" b="0">
                <a:solidFill>
                  <a:srgbClr val="800000"/>
                </a:solidFill>
                <a:latin typeface="Tahoma" pitchFamily="34"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8"/>
          <p:cNvSpPr>
            <a:spLocks noGrp="1"/>
          </p:cNvSpPr>
          <p:nvPr>
            <p:ph type="sldNum" sz="quarter" idx="12"/>
          </p:nvPr>
        </p:nvSpPr>
        <p:spPr>
          <a:noFill/>
        </p:spPr>
        <p:txBody>
          <a:bodyPr/>
          <a:lstStyle/>
          <a:p>
            <a:fld id="{AEC6A3F3-66F8-4BEF-A8D8-E870B2F48B2A}" type="slidenum">
              <a:rPr lang="en-US" smtClean="0"/>
              <a:pPr/>
              <a:t>6</a:t>
            </a:fld>
            <a:endParaRPr lang="en-US" smtClean="0"/>
          </a:p>
        </p:txBody>
      </p:sp>
      <p:sp>
        <p:nvSpPr>
          <p:cNvPr id="53251" name="Rectangle 2"/>
          <p:cNvSpPr>
            <a:spLocks noGrp="1" noChangeArrowheads="1"/>
          </p:cNvSpPr>
          <p:nvPr>
            <p:ph type="title" sz="quarter"/>
          </p:nvPr>
        </p:nvSpPr>
        <p:spPr/>
        <p:txBody>
          <a:bodyPr/>
          <a:lstStyle/>
          <a:p>
            <a:pPr eaLnBrk="1" hangingPunct="1"/>
            <a:r>
              <a:rPr lang="en-US" sz="4000" smtClean="0"/>
              <a:t>Asynchronous, Digital Library Mediated Scholarly Communication</a:t>
            </a:r>
          </a:p>
        </p:txBody>
      </p:sp>
      <p:pic>
        <p:nvPicPr>
          <p:cNvPr id="53252" name="Picture 3" descr="j0301252"/>
          <p:cNvPicPr>
            <a:picLocks noGrp="1" noChangeAspect="1" noChangeArrowheads="1"/>
          </p:cNvPicPr>
          <p:nvPr>
            <p:ph sz="quarter" idx="1"/>
          </p:nvPr>
        </p:nvPicPr>
        <p:blipFill>
          <a:blip r:embed="rId3" cstate="print"/>
          <a:srcRect/>
          <a:stretch>
            <a:fillRect/>
          </a:stretch>
        </p:blipFill>
        <p:spPr>
          <a:xfrm>
            <a:off x="381000" y="3429000"/>
            <a:ext cx="1830388" cy="1565275"/>
          </a:xfrm>
          <a:noFill/>
        </p:spPr>
      </p:pic>
      <p:pic>
        <p:nvPicPr>
          <p:cNvPr id="53253" name="Picture 4" descr="j0299125"/>
          <p:cNvPicPr>
            <a:picLocks noGrp="1" noChangeAspect="1" noChangeArrowheads="1"/>
          </p:cNvPicPr>
          <p:nvPr>
            <p:ph sz="quarter" idx="2"/>
          </p:nvPr>
        </p:nvPicPr>
        <p:blipFill>
          <a:blip r:embed="rId4" cstate="print"/>
          <a:srcRect/>
          <a:stretch>
            <a:fillRect/>
          </a:stretch>
        </p:blipFill>
        <p:spPr>
          <a:xfrm>
            <a:off x="7477125" y="2794000"/>
            <a:ext cx="1163638" cy="1985963"/>
          </a:xfrm>
          <a:noFill/>
        </p:spPr>
      </p:pic>
      <p:pic>
        <p:nvPicPr>
          <p:cNvPr id="53254" name="Picture 5" descr="j0300520"/>
          <p:cNvPicPr>
            <a:picLocks noGrp="1" noChangeAspect="1" noChangeArrowheads="1" noCrop="1"/>
          </p:cNvPicPr>
          <p:nvPr>
            <p:ph sz="quarter" idx="3"/>
          </p:nvPr>
        </p:nvPicPr>
        <p:blipFill>
          <a:blip r:embed="rId5" cstate="print"/>
          <a:srcRect/>
          <a:stretch>
            <a:fillRect/>
          </a:stretch>
        </p:blipFill>
        <p:spPr>
          <a:xfrm>
            <a:off x="3281363" y="2543175"/>
            <a:ext cx="1290637" cy="1152525"/>
          </a:xfrm>
          <a:noFill/>
        </p:spPr>
      </p:pic>
      <p:sp>
        <p:nvSpPr>
          <p:cNvPr id="53255" name="AutoShape 6"/>
          <p:cNvSpPr>
            <a:spLocks noChangeArrowheads="1"/>
          </p:cNvSpPr>
          <p:nvPr/>
        </p:nvSpPr>
        <p:spPr bwMode="auto">
          <a:xfrm>
            <a:off x="2362200" y="3810000"/>
            <a:ext cx="4953000" cy="304800"/>
          </a:xfrm>
          <a:prstGeom prst="leftRightArrow">
            <a:avLst>
              <a:gd name="adj1" fmla="val 50000"/>
              <a:gd name="adj2" fmla="val 325000"/>
            </a:avLst>
          </a:prstGeom>
          <a:noFill/>
          <a:ln w="25400">
            <a:solidFill>
              <a:schemeClr val="tx1"/>
            </a:solidFill>
            <a:miter lim="800000"/>
            <a:headEnd type="none" w="sm" len="sm"/>
            <a:tailEnd type="none" w="sm" len="sm"/>
          </a:ln>
        </p:spPr>
        <p:txBody>
          <a:bodyPr anchor="ctr">
            <a:spAutoFit/>
          </a:bodyPr>
          <a:lstStyle/>
          <a:p>
            <a:endParaRPr lang="en-US"/>
          </a:p>
        </p:txBody>
      </p:sp>
      <p:pic>
        <p:nvPicPr>
          <p:cNvPr id="53256" name="Picture 7" descr="j0235319"/>
          <p:cNvPicPr>
            <a:picLocks noChangeAspect="1" noChangeArrowheads="1"/>
          </p:cNvPicPr>
          <p:nvPr/>
        </p:nvPicPr>
        <p:blipFill>
          <a:blip r:embed="rId6" cstate="print"/>
          <a:srcRect/>
          <a:stretch>
            <a:fillRect/>
          </a:stretch>
        </p:blipFill>
        <p:spPr bwMode="auto">
          <a:xfrm>
            <a:off x="4800600" y="2362200"/>
            <a:ext cx="1262063" cy="1289050"/>
          </a:xfrm>
          <a:prstGeom prst="rect">
            <a:avLst/>
          </a:prstGeom>
          <a:noFill/>
          <a:ln w="9525">
            <a:noFill/>
            <a:miter lim="800000"/>
            <a:headEnd/>
            <a:tailEnd/>
          </a:ln>
        </p:spPr>
      </p:pic>
      <p:pic>
        <p:nvPicPr>
          <p:cNvPr id="53257" name="Picture 8" descr="j0285750"/>
          <p:cNvPicPr>
            <a:picLocks noChangeAspect="1" noChangeArrowheads="1"/>
          </p:cNvPicPr>
          <p:nvPr/>
        </p:nvPicPr>
        <p:blipFill>
          <a:blip r:embed="rId7" cstate="print"/>
          <a:srcRect/>
          <a:stretch>
            <a:fillRect/>
          </a:stretch>
        </p:blipFill>
        <p:spPr bwMode="auto">
          <a:xfrm>
            <a:off x="5029200" y="4495800"/>
            <a:ext cx="1447800" cy="890588"/>
          </a:xfrm>
          <a:prstGeom prst="rect">
            <a:avLst/>
          </a:prstGeom>
          <a:noFill/>
          <a:ln w="9525">
            <a:noFill/>
            <a:miter lim="800000"/>
            <a:headEnd/>
            <a:tailEnd/>
          </a:ln>
        </p:spPr>
      </p:pic>
      <p:pic>
        <p:nvPicPr>
          <p:cNvPr id="53258" name="Picture 9" descr="j0205466"/>
          <p:cNvPicPr>
            <a:picLocks noChangeAspect="1" noChangeArrowheads="1"/>
          </p:cNvPicPr>
          <p:nvPr/>
        </p:nvPicPr>
        <p:blipFill>
          <a:blip r:embed="rId8" cstate="print"/>
          <a:srcRect/>
          <a:stretch>
            <a:fillRect/>
          </a:stretch>
        </p:blipFill>
        <p:spPr bwMode="auto">
          <a:xfrm>
            <a:off x="3429000" y="4267200"/>
            <a:ext cx="1295400" cy="1289050"/>
          </a:xfrm>
          <a:prstGeom prst="rect">
            <a:avLst/>
          </a:prstGeom>
          <a:noFill/>
          <a:ln w="9525">
            <a:noFill/>
            <a:miter lim="800000"/>
            <a:headEnd/>
            <a:tailEnd/>
          </a:ln>
        </p:spPr>
      </p:pic>
      <p:sp>
        <p:nvSpPr>
          <p:cNvPr id="53259" name="Text Box 10"/>
          <p:cNvSpPr txBox="1">
            <a:spLocks noChangeArrowheads="1"/>
          </p:cNvSpPr>
          <p:nvPr/>
        </p:nvSpPr>
        <p:spPr bwMode="auto">
          <a:xfrm>
            <a:off x="2286000" y="5943600"/>
            <a:ext cx="4040188" cy="519113"/>
          </a:xfrm>
          <a:prstGeom prst="rect">
            <a:avLst/>
          </a:prstGeom>
          <a:noFill/>
          <a:ln w="25400">
            <a:noFill/>
            <a:miter lim="800000"/>
            <a:headEnd type="none" w="sm" len="sm"/>
            <a:tailEnd type="none" w="sm" len="sm"/>
          </a:ln>
        </p:spPr>
        <p:txBody>
          <a:bodyPr wrap="none">
            <a:spAutoFit/>
          </a:bodyPr>
          <a:lstStyle/>
          <a:p>
            <a:pPr eaLnBrk="0" hangingPunct="0"/>
            <a:r>
              <a:rPr lang="en-US" sz="2800" b="0">
                <a:latin typeface="Times New Roman" pitchFamily="18" charset="0"/>
              </a:rPr>
              <a:t>Different time and/or place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a:noFill/>
        </p:spPr>
        <p:txBody>
          <a:bodyPr/>
          <a:lstStyle/>
          <a:p>
            <a:fld id="{45F0BE09-74F3-4651-B947-CD6B5B88C294}" type="slidenum">
              <a:rPr lang="en-US" smtClean="0"/>
              <a:pPr/>
              <a:t>60</a:t>
            </a:fld>
            <a:endParaRPr lang="en-US" smtClean="0"/>
          </a:p>
        </p:txBody>
      </p:sp>
      <p:pic>
        <p:nvPicPr>
          <p:cNvPr id="84995" name="Picture 2"/>
          <p:cNvPicPr>
            <a:picLocks noChangeAspect="1" noChangeArrowheads="1"/>
          </p:cNvPicPr>
          <p:nvPr/>
        </p:nvPicPr>
        <p:blipFill>
          <a:blip r:embed="rId3" cstate="print"/>
          <a:srcRect/>
          <a:stretch>
            <a:fillRect/>
          </a:stretch>
        </p:blipFill>
        <p:spPr bwMode="auto">
          <a:xfrm>
            <a:off x="520700" y="419100"/>
            <a:ext cx="2514600" cy="2413000"/>
          </a:xfrm>
          <a:prstGeom prst="rect">
            <a:avLst/>
          </a:prstGeom>
          <a:noFill/>
          <a:ln w="25400">
            <a:solidFill>
              <a:schemeClr val="tx1"/>
            </a:solidFill>
            <a:miter lim="800000"/>
            <a:headEnd/>
            <a:tailEnd/>
          </a:ln>
        </p:spPr>
      </p:pic>
      <p:pic>
        <p:nvPicPr>
          <p:cNvPr id="84996" name="Picture 3"/>
          <p:cNvPicPr>
            <a:picLocks noChangeAspect="1" noChangeArrowheads="1"/>
          </p:cNvPicPr>
          <p:nvPr/>
        </p:nvPicPr>
        <p:blipFill>
          <a:blip r:embed="rId4" cstate="print"/>
          <a:srcRect/>
          <a:stretch>
            <a:fillRect/>
          </a:stretch>
        </p:blipFill>
        <p:spPr bwMode="auto">
          <a:xfrm>
            <a:off x="3340100" y="431800"/>
            <a:ext cx="2667000" cy="2395538"/>
          </a:xfrm>
          <a:prstGeom prst="rect">
            <a:avLst/>
          </a:prstGeom>
          <a:noFill/>
          <a:ln w="25400">
            <a:solidFill>
              <a:schemeClr val="tx1"/>
            </a:solidFill>
            <a:miter lim="800000"/>
            <a:headEnd/>
            <a:tailEnd/>
          </a:ln>
        </p:spPr>
      </p:pic>
      <p:pic>
        <p:nvPicPr>
          <p:cNvPr id="84997" name="Picture 4"/>
          <p:cNvPicPr>
            <a:picLocks noChangeAspect="1" noChangeArrowheads="1"/>
          </p:cNvPicPr>
          <p:nvPr/>
        </p:nvPicPr>
        <p:blipFill>
          <a:blip r:embed="rId5" cstate="print"/>
          <a:srcRect/>
          <a:stretch>
            <a:fillRect/>
          </a:stretch>
        </p:blipFill>
        <p:spPr bwMode="auto">
          <a:xfrm>
            <a:off x="6273800" y="444500"/>
            <a:ext cx="2514600" cy="2362200"/>
          </a:xfrm>
          <a:prstGeom prst="rect">
            <a:avLst/>
          </a:prstGeom>
          <a:noFill/>
          <a:ln w="25400">
            <a:solidFill>
              <a:schemeClr val="tx1"/>
            </a:solidFill>
            <a:miter lim="800000"/>
            <a:headEnd/>
            <a:tailEnd/>
          </a:ln>
        </p:spPr>
      </p:pic>
      <p:pic>
        <p:nvPicPr>
          <p:cNvPr id="84998" name="Picture 5"/>
          <p:cNvPicPr>
            <a:picLocks noChangeAspect="1" noChangeArrowheads="1"/>
          </p:cNvPicPr>
          <p:nvPr/>
        </p:nvPicPr>
        <p:blipFill>
          <a:blip r:embed="rId6" cstate="print"/>
          <a:srcRect/>
          <a:stretch>
            <a:fillRect/>
          </a:stretch>
        </p:blipFill>
        <p:spPr bwMode="auto">
          <a:xfrm>
            <a:off x="2438400" y="4038600"/>
            <a:ext cx="4191000" cy="2424113"/>
          </a:xfrm>
          <a:prstGeom prst="rect">
            <a:avLst/>
          </a:prstGeom>
          <a:noFill/>
          <a:ln w="25400">
            <a:solidFill>
              <a:schemeClr val="tx1"/>
            </a:solidFill>
            <a:miter lim="800000"/>
            <a:headEnd/>
            <a:tailEnd/>
          </a:ln>
        </p:spPr>
      </p:pic>
      <p:sp>
        <p:nvSpPr>
          <p:cNvPr id="84999" name="Line 6"/>
          <p:cNvSpPr>
            <a:spLocks noChangeShapeType="1"/>
          </p:cNvSpPr>
          <p:nvPr/>
        </p:nvSpPr>
        <p:spPr bwMode="auto">
          <a:xfrm>
            <a:off x="1828800" y="2895600"/>
            <a:ext cx="2438400" cy="990600"/>
          </a:xfrm>
          <a:prstGeom prst="line">
            <a:avLst/>
          </a:prstGeom>
          <a:noFill/>
          <a:ln w="15875">
            <a:solidFill>
              <a:schemeClr val="tx1"/>
            </a:solidFill>
            <a:miter lim="800000"/>
            <a:headEnd/>
            <a:tailEnd type="triangle" w="med" len="med"/>
          </a:ln>
        </p:spPr>
        <p:txBody>
          <a:bodyPr wrap="none"/>
          <a:lstStyle/>
          <a:p>
            <a:endParaRPr lang="en-US"/>
          </a:p>
        </p:txBody>
      </p:sp>
      <p:sp>
        <p:nvSpPr>
          <p:cNvPr id="85000" name="Line 7"/>
          <p:cNvSpPr>
            <a:spLocks noChangeShapeType="1"/>
          </p:cNvSpPr>
          <p:nvPr/>
        </p:nvSpPr>
        <p:spPr bwMode="auto">
          <a:xfrm>
            <a:off x="4419600" y="2895600"/>
            <a:ext cx="0" cy="990600"/>
          </a:xfrm>
          <a:prstGeom prst="line">
            <a:avLst/>
          </a:prstGeom>
          <a:noFill/>
          <a:ln w="15875">
            <a:solidFill>
              <a:schemeClr val="tx1"/>
            </a:solidFill>
            <a:miter lim="800000"/>
            <a:headEnd/>
            <a:tailEnd type="triangle" w="med" len="med"/>
          </a:ln>
        </p:spPr>
        <p:txBody>
          <a:bodyPr wrap="none"/>
          <a:lstStyle/>
          <a:p>
            <a:endParaRPr lang="en-US"/>
          </a:p>
        </p:txBody>
      </p:sp>
      <p:sp>
        <p:nvSpPr>
          <p:cNvPr id="85001" name="Line 8"/>
          <p:cNvSpPr>
            <a:spLocks noChangeShapeType="1"/>
          </p:cNvSpPr>
          <p:nvPr/>
        </p:nvSpPr>
        <p:spPr bwMode="auto">
          <a:xfrm flipH="1">
            <a:off x="4533900" y="2870200"/>
            <a:ext cx="3124200" cy="990600"/>
          </a:xfrm>
          <a:prstGeom prst="line">
            <a:avLst/>
          </a:prstGeom>
          <a:noFill/>
          <a:ln w="15875">
            <a:solidFill>
              <a:schemeClr val="tx1"/>
            </a:solidFill>
            <a:miter lim="800000"/>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2"/>
          </p:nvPr>
        </p:nvSpPr>
        <p:spPr>
          <a:noFill/>
        </p:spPr>
        <p:txBody>
          <a:bodyPr/>
          <a:lstStyle/>
          <a:p>
            <a:fld id="{811221CB-4A07-43AB-BF65-3FECCB5368AA}" type="slidenum">
              <a:rPr lang="en-US" smtClean="0"/>
              <a:pPr/>
              <a:t>61</a:t>
            </a:fld>
            <a:endParaRPr lang="en-US" smtClean="0"/>
          </a:p>
        </p:txBody>
      </p:sp>
      <p:graphicFrame>
        <p:nvGraphicFramePr>
          <p:cNvPr id="7170" name="Object 2"/>
          <p:cNvGraphicFramePr>
            <a:graphicFrameLocks noChangeAspect="1"/>
          </p:cNvGraphicFramePr>
          <p:nvPr/>
        </p:nvGraphicFramePr>
        <p:xfrm>
          <a:off x="228600" y="1763713"/>
          <a:ext cx="8763000" cy="3494087"/>
        </p:xfrm>
        <a:graphic>
          <a:graphicData uri="http://schemas.openxmlformats.org/presentationml/2006/ole">
            <p:oleObj spid="_x0000_s7170" name="Bitmap Image" r:id="rId4" imgW="7190476" imgH="2866667" progId="PBrush">
              <p:embed/>
            </p:oleObj>
          </a:graphicData>
        </a:graphic>
      </p:graphicFrame>
      <p:sp>
        <p:nvSpPr>
          <p:cNvPr id="7172" name="Rectangle 3"/>
          <p:cNvSpPr>
            <a:spLocks noChangeArrowheads="1"/>
          </p:cNvSpPr>
          <p:nvPr/>
        </p:nvSpPr>
        <p:spPr bwMode="auto">
          <a:xfrm>
            <a:off x="327025" y="228600"/>
            <a:ext cx="8382000" cy="838200"/>
          </a:xfrm>
          <a:prstGeom prst="rect">
            <a:avLst/>
          </a:prstGeom>
          <a:noFill/>
          <a:ln w="9525">
            <a:noFill/>
            <a:miter lim="800000"/>
            <a:headEnd/>
            <a:tailEnd/>
          </a:ln>
        </p:spPr>
        <p:txBody>
          <a:bodyPr anchor="ctr"/>
          <a:lstStyle/>
          <a:p>
            <a:pPr algn="ctr"/>
            <a:r>
              <a:rPr lang="en-US" sz="3200" b="0">
                <a:solidFill>
                  <a:schemeClr val="tx2"/>
                </a:solidFill>
              </a:rPr>
              <a:t>ETANA-DL Multi-dimensional Browsing</a:t>
            </a:r>
          </a:p>
        </p:txBody>
      </p:sp>
      <p:sp>
        <p:nvSpPr>
          <p:cNvPr id="7173" name="Rectangle 4"/>
          <p:cNvSpPr>
            <a:spLocks noChangeArrowheads="1"/>
          </p:cNvSpPr>
          <p:nvPr/>
        </p:nvSpPr>
        <p:spPr bwMode="auto">
          <a:xfrm>
            <a:off x="1524000" y="3505200"/>
            <a:ext cx="990600" cy="228600"/>
          </a:xfrm>
          <a:prstGeom prst="rect">
            <a:avLst/>
          </a:prstGeom>
          <a:noFill/>
          <a:ln w="19050">
            <a:solidFill>
              <a:srgbClr val="339966"/>
            </a:solidFill>
            <a:miter lim="800000"/>
            <a:headEnd/>
            <a:tailEnd/>
          </a:ln>
        </p:spPr>
        <p:txBody>
          <a:bodyPr wrap="none" anchor="ctr"/>
          <a:lstStyle/>
          <a:p>
            <a:endParaRPr lang="en-US"/>
          </a:p>
        </p:txBody>
      </p:sp>
      <p:sp>
        <p:nvSpPr>
          <p:cNvPr id="7174" name="Rectangle 5"/>
          <p:cNvSpPr>
            <a:spLocks noChangeArrowheads="1"/>
          </p:cNvSpPr>
          <p:nvPr/>
        </p:nvSpPr>
        <p:spPr bwMode="auto">
          <a:xfrm>
            <a:off x="3124200" y="3505200"/>
            <a:ext cx="577850" cy="228600"/>
          </a:xfrm>
          <a:prstGeom prst="rect">
            <a:avLst/>
          </a:prstGeom>
          <a:noFill/>
          <a:ln w="19050">
            <a:solidFill>
              <a:srgbClr val="339966"/>
            </a:solidFill>
            <a:miter lim="800000"/>
            <a:headEnd/>
            <a:tailEnd/>
          </a:ln>
        </p:spPr>
        <p:txBody>
          <a:bodyPr wrap="none" anchor="ctr"/>
          <a:lstStyle/>
          <a:p>
            <a:endParaRPr lang="en-US"/>
          </a:p>
        </p:txBody>
      </p:sp>
      <p:sp>
        <p:nvSpPr>
          <p:cNvPr id="7175" name="Rectangle 6"/>
          <p:cNvSpPr>
            <a:spLocks noChangeArrowheads="1"/>
          </p:cNvSpPr>
          <p:nvPr/>
        </p:nvSpPr>
        <p:spPr bwMode="auto">
          <a:xfrm>
            <a:off x="4341813" y="3505200"/>
            <a:ext cx="763587" cy="228600"/>
          </a:xfrm>
          <a:prstGeom prst="rect">
            <a:avLst/>
          </a:prstGeom>
          <a:noFill/>
          <a:ln w="19050">
            <a:solidFill>
              <a:srgbClr val="339966"/>
            </a:solidFill>
            <a:miter lim="800000"/>
            <a:headEnd/>
            <a:tailEnd/>
          </a:ln>
        </p:spPr>
        <p:txBody>
          <a:bodyPr wrap="none" anchor="ctr"/>
          <a:lstStyle/>
          <a:p>
            <a:endParaRPr lang="en-US"/>
          </a:p>
        </p:txBody>
      </p:sp>
      <p:sp>
        <p:nvSpPr>
          <p:cNvPr id="7176" name="Rectangle 7"/>
          <p:cNvSpPr>
            <a:spLocks noChangeArrowheads="1"/>
          </p:cNvSpPr>
          <p:nvPr/>
        </p:nvSpPr>
        <p:spPr bwMode="auto">
          <a:xfrm>
            <a:off x="3581400" y="4876800"/>
            <a:ext cx="501650" cy="228600"/>
          </a:xfrm>
          <a:prstGeom prst="rect">
            <a:avLst/>
          </a:prstGeom>
          <a:noFill/>
          <a:ln w="19050">
            <a:solidFill>
              <a:srgbClr val="339966"/>
            </a:solidFill>
            <a:miter lim="800000"/>
            <a:headEnd/>
            <a:tailEnd/>
          </a:ln>
        </p:spPr>
        <p:txBody>
          <a:bodyPr wrap="none" anchor="ctr"/>
          <a:lstStyle/>
          <a:p>
            <a:endParaRPr lang="en-US"/>
          </a:p>
        </p:txBody>
      </p:sp>
      <p:sp>
        <p:nvSpPr>
          <p:cNvPr id="7177" name="Rectangle 8"/>
          <p:cNvSpPr>
            <a:spLocks noChangeArrowheads="1"/>
          </p:cNvSpPr>
          <p:nvPr/>
        </p:nvSpPr>
        <p:spPr bwMode="auto">
          <a:xfrm>
            <a:off x="4191000" y="4876800"/>
            <a:ext cx="533400" cy="228600"/>
          </a:xfrm>
          <a:prstGeom prst="rect">
            <a:avLst/>
          </a:prstGeom>
          <a:noFill/>
          <a:ln w="19050">
            <a:solidFill>
              <a:srgbClr val="339966"/>
            </a:solidFill>
            <a:miter lim="800000"/>
            <a:headEnd/>
            <a:tailEnd/>
          </a:ln>
        </p:spPr>
        <p:txBody>
          <a:bodyPr wrap="none" anchor="ctr"/>
          <a:lstStyle/>
          <a:p>
            <a:endParaRPr lang="en-US"/>
          </a:p>
        </p:txBody>
      </p:sp>
      <p:sp>
        <p:nvSpPr>
          <p:cNvPr id="7178" name="Rectangle 9"/>
          <p:cNvSpPr>
            <a:spLocks noChangeArrowheads="1"/>
          </p:cNvSpPr>
          <p:nvPr/>
        </p:nvSpPr>
        <p:spPr bwMode="auto">
          <a:xfrm>
            <a:off x="3048000" y="1143000"/>
            <a:ext cx="1371600" cy="304800"/>
          </a:xfrm>
          <a:prstGeom prst="rect">
            <a:avLst/>
          </a:prstGeom>
          <a:noFill/>
          <a:ln w="19050">
            <a:solidFill>
              <a:srgbClr val="339966"/>
            </a:solidFill>
            <a:miter lim="800000"/>
            <a:headEnd/>
            <a:tailEnd/>
          </a:ln>
        </p:spPr>
        <p:txBody>
          <a:bodyPr wrap="none" anchor="ctr"/>
          <a:lstStyle/>
          <a:p>
            <a:pPr algn="ctr" eaLnBrk="0" hangingPunct="0"/>
            <a:r>
              <a:rPr lang="en-US" b="0"/>
              <a:t>3 new sites</a:t>
            </a:r>
          </a:p>
        </p:txBody>
      </p:sp>
      <p:sp>
        <p:nvSpPr>
          <p:cNvPr id="7179" name="Rectangle 10"/>
          <p:cNvSpPr>
            <a:spLocks noChangeArrowheads="1"/>
          </p:cNvSpPr>
          <p:nvPr/>
        </p:nvSpPr>
        <p:spPr bwMode="auto">
          <a:xfrm>
            <a:off x="3124200" y="6096000"/>
            <a:ext cx="2286000" cy="304800"/>
          </a:xfrm>
          <a:prstGeom prst="rect">
            <a:avLst/>
          </a:prstGeom>
          <a:noFill/>
          <a:ln w="19050">
            <a:solidFill>
              <a:srgbClr val="339966"/>
            </a:solidFill>
            <a:miter lim="800000"/>
            <a:headEnd/>
            <a:tailEnd/>
          </a:ln>
        </p:spPr>
        <p:txBody>
          <a:bodyPr wrap="none" anchor="ctr"/>
          <a:lstStyle/>
          <a:p>
            <a:pPr algn="ctr" eaLnBrk="0" hangingPunct="0"/>
            <a:r>
              <a:rPr lang="en-US" b="0"/>
              <a:t>2 new types of artifacts</a:t>
            </a:r>
          </a:p>
        </p:txBody>
      </p:sp>
      <p:sp>
        <p:nvSpPr>
          <p:cNvPr id="7180" name="Line 11"/>
          <p:cNvSpPr>
            <a:spLocks noChangeShapeType="1"/>
          </p:cNvSpPr>
          <p:nvPr/>
        </p:nvSpPr>
        <p:spPr bwMode="auto">
          <a:xfrm flipH="1">
            <a:off x="2514600" y="1447800"/>
            <a:ext cx="1066800" cy="2057400"/>
          </a:xfrm>
          <a:prstGeom prst="line">
            <a:avLst/>
          </a:prstGeom>
          <a:noFill/>
          <a:ln w="19050">
            <a:solidFill>
              <a:srgbClr val="008000"/>
            </a:solidFill>
            <a:miter lim="800000"/>
            <a:headEnd/>
            <a:tailEnd type="triangle" w="med" len="med"/>
          </a:ln>
        </p:spPr>
        <p:txBody>
          <a:bodyPr wrap="none"/>
          <a:lstStyle/>
          <a:p>
            <a:endParaRPr lang="en-US"/>
          </a:p>
        </p:txBody>
      </p:sp>
      <p:sp>
        <p:nvSpPr>
          <p:cNvPr id="7181" name="Line 12"/>
          <p:cNvSpPr>
            <a:spLocks noChangeShapeType="1"/>
          </p:cNvSpPr>
          <p:nvPr/>
        </p:nvSpPr>
        <p:spPr bwMode="auto">
          <a:xfrm>
            <a:off x="3581400" y="1447800"/>
            <a:ext cx="0" cy="2057400"/>
          </a:xfrm>
          <a:prstGeom prst="line">
            <a:avLst/>
          </a:prstGeom>
          <a:noFill/>
          <a:ln w="19050">
            <a:solidFill>
              <a:srgbClr val="008000"/>
            </a:solidFill>
            <a:miter lim="800000"/>
            <a:headEnd/>
            <a:tailEnd type="triangle" w="med" len="med"/>
          </a:ln>
        </p:spPr>
        <p:txBody>
          <a:bodyPr wrap="none"/>
          <a:lstStyle/>
          <a:p>
            <a:endParaRPr lang="en-US"/>
          </a:p>
        </p:txBody>
      </p:sp>
      <p:sp>
        <p:nvSpPr>
          <p:cNvPr id="7182" name="Line 13"/>
          <p:cNvSpPr>
            <a:spLocks noChangeShapeType="1"/>
          </p:cNvSpPr>
          <p:nvPr/>
        </p:nvSpPr>
        <p:spPr bwMode="auto">
          <a:xfrm>
            <a:off x="3581400" y="1447800"/>
            <a:ext cx="1066800" cy="2057400"/>
          </a:xfrm>
          <a:prstGeom prst="line">
            <a:avLst/>
          </a:prstGeom>
          <a:noFill/>
          <a:ln w="19050">
            <a:solidFill>
              <a:srgbClr val="008000"/>
            </a:solidFill>
            <a:miter lim="800000"/>
            <a:headEnd/>
            <a:tailEnd type="triangle" w="med" len="med"/>
          </a:ln>
        </p:spPr>
        <p:txBody>
          <a:bodyPr wrap="none"/>
          <a:lstStyle/>
          <a:p>
            <a:endParaRPr lang="en-US"/>
          </a:p>
        </p:txBody>
      </p:sp>
      <p:sp>
        <p:nvSpPr>
          <p:cNvPr id="7183" name="Line 14"/>
          <p:cNvSpPr>
            <a:spLocks noChangeShapeType="1"/>
          </p:cNvSpPr>
          <p:nvPr/>
        </p:nvSpPr>
        <p:spPr bwMode="auto">
          <a:xfrm flipH="1" flipV="1">
            <a:off x="3886200" y="5105400"/>
            <a:ext cx="228600" cy="990600"/>
          </a:xfrm>
          <a:prstGeom prst="line">
            <a:avLst/>
          </a:prstGeom>
          <a:noFill/>
          <a:ln w="19050">
            <a:solidFill>
              <a:srgbClr val="008000"/>
            </a:solidFill>
            <a:miter lim="800000"/>
            <a:headEnd/>
            <a:tailEnd type="triangle" w="med" len="med"/>
          </a:ln>
        </p:spPr>
        <p:txBody>
          <a:bodyPr wrap="none"/>
          <a:lstStyle/>
          <a:p>
            <a:endParaRPr lang="en-US"/>
          </a:p>
        </p:txBody>
      </p:sp>
      <p:sp>
        <p:nvSpPr>
          <p:cNvPr id="7184" name="Line 15"/>
          <p:cNvSpPr>
            <a:spLocks noChangeShapeType="1"/>
          </p:cNvSpPr>
          <p:nvPr/>
        </p:nvSpPr>
        <p:spPr bwMode="auto">
          <a:xfrm flipV="1">
            <a:off x="4191000" y="5105400"/>
            <a:ext cx="228600" cy="990600"/>
          </a:xfrm>
          <a:prstGeom prst="line">
            <a:avLst/>
          </a:prstGeom>
          <a:noFill/>
          <a:ln w="19050">
            <a:solidFill>
              <a:srgbClr val="008000"/>
            </a:solidFill>
            <a:miter lim="800000"/>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p>
            <a:fld id="{C348C77A-BAFD-4EA1-8A17-2EB12767ABDC}" type="slidenum">
              <a:rPr lang="en-US" smtClean="0"/>
              <a:pPr/>
              <a:t>62</a:t>
            </a:fld>
            <a:endParaRPr lang="en-US" smtClean="0"/>
          </a:p>
        </p:txBody>
      </p:sp>
      <p:sp>
        <p:nvSpPr>
          <p:cNvPr id="94211" name="Rectangle 2"/>
          <p:cNvSpPr>
            <a:spLocks noGrp="1" noChangeArrowheads="1"/>
          </p:cNvSpPr>
          <p:nvPr>
            <p:ph type="title"/>
          </p:nvPr>
        </p:nvSpPr>
        <p:spPr/>
        <p:txBody>
          <a:bodyPr/>
          <a:lstStyle/>
          <a:p>
            <a:pPr eaLnBrk="1" hangingPunct="1"/>
            <a:r>
              <a:rPr lang="en-US" smtClean="0"/>
              <a:t>ETANA Societies</a:t>
            </a:r>
          </a:p>
        </p:txBody>
      </p:sp>
      <p:sp>
        <p:nvSpPr>
          <p:cNvPr id="94212" name="Rectangle 3"/>
          <p:cNvSpPr>
            <a:spLocks noGrp="1" noChangeArrowheads="1"/>
          </p:cNvSpPr>
          <p:nvPr>
            <p:ph type="body" idx="1"/>
          </p:nvPr>
        </p:nvSpPr>
        <p:spPr>
          <a:xfrm>
            <a:off x="228600" y="1600200"/>
            <a:ext cx="8763000" cy="4953000"/>
          </a:xfrm>
        </p:spPr>
        <p:txBody>
          <a:bodyPr/>
          <a:lstStyle/>
          <a:p>
            <a:pPr marL="609600" indent="-609600" eaLnBrk="1" hangingPunct="1">
              <a:lnSpc>
                <a:spcPct val="80000"/>
              </a:lnSpc>
              <a:buFontTx/>
              <a:buAutoNum type="arabicPeriod"/>
            </a:pPr>
            <a:r>
              <a:rPr lang="en-US" sz="2800" smtClean="0"/>
              <a:t>Historic and pre-historic societies (being studied)</a:t>
            </a:r>
          </a:p>
          <a:p>
            <a:pPr marL="609600" indent="-609600" eaLnBrk="1" hangingPunct="1">
              <a:lnSpc>
                <a:spcPct val="80000"/>
              </a:lnSpc>
              <a:buFontTx/>
              <a:buAutoNum type="arabicPeriod"/>
            </a:pPr>
            <a:r>
              <a:rPr lang="en-US" sz="2800" smtClean="0"/>
              <a:t>Archaeologists (in academic institutes, fieldwork settings, or local and national governmental bodies)</a:t>
            </a:r>
          </a:p>
          <a:p>
            <a:pPr marL="609600" indent="-609600" eaLnBrk="1" hangingPunct="1">
              <a:lnSpc>
                <a:spcPct val="80000"/>
              </a:lnSpc>
              <a:buFontTx/>
              <a:buAutoNum type="arabicPeriod"/>
            </a:pPr>
            <a:r>
              <a:rPr lang="en-US" sz="2800" smtClean="0"/>
              <a:t>Project directors</a:t>
            </a:r>
          </a:p>
          <a:p>
            <a:pPr marL="609600" indent="-609600" eaLnBrk="1" hangingPunct="1">
              <a:lnSpc>
                <a:spcPct val="80000"/>
              </a:lnSpc>
              <a:buFontTx/>
              <a:buAutoNum type="arabicPeriod"/>
            </a:pPr>
            <a:r>
              <a:rPr lang="en-US" sz="2800" smtClean="0"/>
              <a:t>Technical staff (consisting of photographers, technical illustrators, and their assistants)</a:t>
            </a:r>
          </a:p>
          <a:p>
            <a:pPr marL="609600" indent="-609600" eaLnBrk="1" hangingPunct="1">
              <a:lnSpc>
                <a:spcPct val="80000"/>
              </a:lnSpc>
              <a:buFontTx/>
              <a:buAutoNum type="arabicPeriod"/>
            </a:pPr>
            <a:r>
              <a:rPr lang="en-US" sz="2800" smtClean="0"/>
              <a:t>Field staff (responsible for the actual work of excavation)</a:t>
            </a:r>
          </a:p>
          <a:p>
            <a:pPr marL="609600" indent="-609600" eaLnBrk="1" hangingPunct="1">
              <a:lnSpc>
                <a:spcPct val="80000"/>
              </a:lnSpc>
              <a:buFontTx/>
              <a:buAutoNum type="arabicPeriod"/>
            </a:pPr>
            <a:r>
              <a:rPr lang="en-US" sz="2800" smtClean="0"/>
              <a:t>Camp staff (e.g., camp managers, registrars, tool stewards)</a:t>
            </a:r>
          </a:p>
          <a:p>
            <a:pPr marL="609600" indent="-609600" eaLnBrk="1" hangingPunct="1">
              <a:lnSpc>
                <a:spcPct val="80000"/>
              </a:lnSpc>
              <a:buFontTx/>
              <a:buAutoNum type="arabicPeriod"/>
            </a:pPr>
            <a:r>
              <a:rPr lang="en-US" sz="2800" smtClean="0"/>
              <a:t>General public (e.g., educators, learners, citizens)</a:t>
            </a:r>
          </a:p>
          <a:p>
            <a:pPr marL="609600" indent="-609600" eaLnBrk="1" hangingPunct="1">
              <a:lnSpc>
                <a:spcPct val="80000"/>
              </a:lnSpc>
            </a:pPr>
            <a:endParaRPr lang="en-US" sz="28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p>
            <a:fld id="{30A70654-AF97-43C1-BD3B-2E50DA23F69D}" type="slidenum">
              <a:rPr lang="en-US" smtClean="0"/>
              <a:pPr/>
              <a:t>63</a:t>
            </a:fld>
            <a:endParaRPr lang="en-US" smtClean="0"/>
          </a:p>
        </p:txBody>
      </p:sp>
      <p:sp>
        <p:nvSpPr>
          <p:cNvPr id="96259" name="Rectangle 2"/>
          <p:cNvSpPr>
            <a:spLocks noGrp="1" noChangeArrowheads="1"/>
          </p:cNvSpPr>
          <p:nvPr>
            <p:ph type="title"/>
          </p:nvPr>
        </p:nvSpPr>
        <p:spPr/>
        <p:txBody>
          <a:bodyPr/>
          <a:lstStyle/>
          <a:p>
            <a:pPr eaLnBrk="1" hangingPunct="1"/>
            <a:r>
              <a:rPr lang="en-US" smtClean="0"/>
              <a:t>ETANA Scenarios</a:t>
            </a:r>
          </a:p>
        </p:txBody>
      </p:sp>
      <p:sp>
        <p:nvSpPr>
          <p:cNvPr id="96260" name="Rectangle 3"/>
          <p:cNvSpPr>
            <a:spLocks noGrp="1" noChangeArrowheads="1"/>
          </p:cNvSpPr>
          <p:nvPr>
            <p:ph type="body" idx="1"/>
          </p:nvPr>
        </p:nvSpPr>
        <p:spPr>
          <a:xfrm>
            <a:off x="457200" y="1600200"/>
            <a:ext cx="8458200" cy="4953000"/>
          </a:xfrm>
        </p:spPr>
        <p:txBody>
          <a:bodyPr/>
          <a:lstStyle/>
          <a:p>
            <a:pPr marL="609600" indent="-609600" eaLnBrk="1" hangingPunct="1">
              <a:lnSpc>
                <a:spcPct val="80000"/>
              </a:lnSpc>
              <a:buFontTx/>
              <a:buAutoNum type="arabicPeriod"/>
            </a:pPr>
            <a:r>
              <a:rPr lang="en-US" sz="2000" smtClean="0"/>
              <a:t>Life in the site in former times</a:t>
            </a:r>
          </a:p>
          <a:p>
            <a:pPr marL="609600" indent="-609600" eaLnBrk="1" hangingPunct="1">
              <a:lnSpc>
                <a:spcPct val="80000"/>
              </a:lnSpc>
              <a:buFontTx/>
              <a:buAutoNum type="arabicPeriod"/>
            </a:pPr>
            <a:r>
              <a:rPr lang="en-US" sz="2000" smtClean="0"/>
              <a:t>Digital recording: the planning stage and the excavation stage </a:t>
            </a:r>
          </a:p>
          <a:p>
            <a:pPr marL="609600" indent="-609600" eaLnBrk="1" hangingPunct="1">
              <a:lnSpc>
                <a:spcPct val="80000"/>
              </a:lnSpc>
              <a:buFontTx/>
              <a:buAutoNum type="arabicPeriod"/>
            </a:pPr>
            <a:r>
              <a:rPr lang="en-US" sz="2000" smtClean="0"/>
              <a:t>Planning stage: remote sensing, fieldwalking, field surveys, building surveys, consulting historical and other documentary sources, and managing the sites and monuments </a:t>
            </a:r>
          </a:p>
          <a:p>
            <a:pPr marL="609600" indent="-609600" eaLnBrk="1" hangingPunct="1">
              <a:lnSpc>
                <a:spcPct val="80000"/>
              </a:lnSpc>
              <a:buFontTx/>
              <a:buAutoNum type="arabicPeriod"/>
            </a:pPr>
            <a:r>
              <a:rPr lang="en-US" sz="2000" smtClean="0"/>
              <a:t>Excavation</a:t>
            </a:r>
          </a:p>
          <a:p>
            <a:pPr marL="990600" lvl="1" indent="-533400" eaLnBrk="1" hangingPunct="1">
              <a:lnSpc>
                <a:spcPct val="80000"/>
              </a:lnSpc>
              <a:buFontTx/>
              <a:buAutoNum type="arabicPeriod"/>
            </a:pPr>
            <a:r>
              <a:rPr lang="en-US" sz="1800" smtClean="0"/>
              <a:t>Detailed information is recorded, including for each layer of soil, and for features such as pole holes, pits, and ditches. </a:t>
            </a:r>
          </a:p>
          <a:p>
            <a:pPr marL="990600" lvl="1" indent="-533400" eaLnBrk="1" hangingPunct="1">
              <a:lnSpc>
                <a:spcPct val="80000"/>
              </a:lnSpc>
              <a:buFontTx/>
              <a:buAutoNum type="arabicPeriod"/>
            </a:pPr>
            <a:r>
              <a:rPr lang="en-US" sz="1800" smtClean="0"/>
              <a:t>Data about each artifact is recorded together with information about its exact find spot. </a:t>
            </a:r>
          </a:p>
          <a:p>
            <a:pPr marL="990600" lvl="1" indent="-533400" eaLnBrk="1" hangingPunct="1">
              <a:lnSpc>
                <a:spcPct val="80000"/>
              </a:lnSpc>
              <a:buFontTx/>
              <a:buAutoNum type="arabicPeriod"/>
            </a:pPr>
            <a:r>
              <a:rPr lang="en-US" sz="1800" smtClean="0"/>
              <a:t>Numerous environmental and other samples are taken for laboratory analysis, and the location and purpose of each is carefully recorded. </a:t>
            </a:r>
          </a:p>
          <a:p>
            <a:pPr marL="990600" lvl="1" indent="-533400" eaLnBrk="1" hangingPunct="1">
              <a:lnSpc>
                <a:spcPct val="80000"/>
              </a:lnSpc>
              <a:buFontTx/>
              <a:buAutoNum type="arabicPeriod"/>
            </a:pPr>
            <a:r>
              <a:rPr lang="en-US" sz="1800" smtClean="0"/>
              <a:t>Large numbers of photographs are taken, both general views of the progress of excavation and detailed shots showing the contexts of finds. </a:t>
            </a:r>
          </a:p>
          <a:p>
            <a:pPr marL="609600" indent="-609600" eaLnBrk="1" hangingPunct="1">
              <a:lnSpc>
                <a:spcPct val="80000"/>
              </a:lnSpc>
              <a:buFontTx/>
              <a:buAutoNum type="arabicPeriod"/>
            </a:pPr>
            <a:r>
              <a:rPr lang="en-US" sz="2000" smtClean="0"/>
              <a:t>Organization and storage of material</a:t>
            </a:r>
          </a:p>
          <a:p>
            <a:pPr marL="609600" indent="-609600" eaLnBrk="1" hangingPunct="1">
              <a:lnSpc>
                <a:spcPct val="80000"/>
              </a:lnSpc>
              <a:buFontTx/>
              <a:buAutoNum type="arabicPeriod"/>
            </a:pPr>
            <a:r>
              <a:rPr lang="en-US" sz="2000" smtClean="0"/>
              <a:t>Analysis and hypotheses generation and testing</a:t>
            </a:r>
          </a:p>
          <a:p>
            <a:pPr marL="609600" indent="-609600" eaLnBrk="1" hangingPunct="1">
              <a:lnSpc>
                <a:spcPct val="80000"/>
              </a:lnSpc>
              <a:buFontTx/>
              <a:buAutoNum type="arabicPeriod"/>
            </a:pPr>
            <a:r>
              <a:rPr lang="en-US" sz="2000" smtClean="0"/>
              <a:t>Publications, museum displays</a:t>
            </a:r>
          </a:p>
          <a:p>
            <a:pPr marL="609600" indent="-609600" eaLnBrk="1" hangingPunct="1">
              <a:lnSpc>
                <a:spcPct val="80000"/>
              </a:lnSpc>
              <a:buFontTx/>
              <a:buAutoNum type="arabicPeriod"/>
            </a:pPr>
            <a:r>
              <a:rPr lang="en-US" sz="2000" smtClean="0"/>
              <a:t>Information services for the general public </a:t>
            </a:r>
          </a:p>
          <a:p>
            <a:pPr marL="609600" indent="-609600" eaLnBrk="1" hangingPunct="1">
              <a:lnSpc>
                <a:spcPct val="80000"/>
              </a:lnSpc>
            </a:pPr>
            <a:endParaRPr lang="en-US" sz="20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a:xfrm>
            <a:off x="381000" y="304800"/>
            <a:ext cx="8229600" cy="1143000"/>
          </a:xfrm>
        </p:spPr>
        <p:txBody>
          <a:bodyPr/>
          <a:lstStyle/>
          <a:p>
            <a:r>
              <a:rPr lang="en-US" sz="3600" smtClean="0"/>
              <a:t>Minimal archaeological DL in the</a:t>
            </a:r>
            <a:br>
              <a:rPr lang="en-US" sz="3600" smtClean="0"/>
            </a:br>
            <a:r>
              <a:rPr lang="en-US" sz="3600" smtClean="0"/>
              <a:t>5S framework </a:t>
            </a:r>
            <a:br>
              <a:rPr lang="en-US" sz="3600" smtClean="0"/>
            </a:br>
            <a:r>
              <a:rPr lang="en-US" sz="2800" smtClean="0"/>
              <a:t>(A.i is from minimal DL, j is new)</a:t>
            </a:r>
          </a:p>
        </p:txBody>
      </p:sp>
      <p:pic>
        <p:nvPicPr>
          <p:cNvPr id="77827" name="Picture 5"/>
          <p:cNvPicPr>
            <a:picLocks noChangeAspect="1" noChangeArrowheads="1"/>
          </p:cNvPicPr>
          <p:nvPr/>
        </p:nvPicPr>
        <p:blipFill>
          <a:blip r:embed="rId3" cstate="print"/>
          <a:srcRect/>
          <a:stretch>
            <a:fillRect/>
          </a:stretch>
        </p:blipFill>
        <p:spPr bwMode="auto">
          <a:xfrm>
            <a:off x="95250" y="2057400"/>
            <a:ext cx="8801100" cy="44196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p>
            <a:fld id="{4361D097-310F-4CE9-B49C-88C8C0932524}" type="slidenum">
              <a:rPr lang="en-US" smtClean="0"/>
              <a:pPr/>
              <a:t>65</a:t>
            </a:fld>
            <a:endParaRPr lang="en-US" smtClean="0"/>
          </a:p>
        </p:txBody>
      </p:sp>
      <p:sp>
        <p:nvSpPr>
          <p:cNvPr id="109571" name="Rectangle 2"/>
          <p:cNvSpPr>
            <a:spLocks noGrp="1" noChangeArrowheads="1"/>
          </p:cNvSpPr>
          <p:nvPr>
            <p:ph type="title"/>
          </p:nvPr>
        </p:nvSpPr>
        <p:spPr/>
        <p:txBody>
          <a:bodyPr/>
          <a:lstStyle/>
          <a:p>
            <a:pPr eaLnBrk="1" hangingPunct="1"/>
            <a:r>
              <a:rPr lang="en-US" dirty="0" smtClean="0"/>
              <a:t>SI: Knowledge Work Support</a:t>
            </a:r>
          </a:p>
        </p:txBody>
      </p:sp>
      <p:sp>
        <p:nvSpPr>
          <p:cNvPr id="109572" name="Rectangle 3"/>
          <p:cNvSpPr>
            <a:spLocks noGrp="1" noChangeArrowheads="1"/>
          </p:cNvSpPr>
          <p:nvPr>
            <p:ph type="body" idx="1"/>
          </p:nvPr>
        </p:nvSpPr>
        <p:spPr/>
        <p:txBody>
          <a:bodyPr/>
          <a:lstStyle/>
          <a:p>
            <a:pPr eaLnBrk="1" hangingPunct="1"/>
            <a:r>
              <a:rPr lang="en-US" dirty="0" smtClean="0"/>
              <a:t>Torres at UNICAMP, Brazil</a:t>
            </a:r>
          </a:p>
          <a:p>
            <a:pPr eaLnBrk="1" hangingPunct="1"/>
            <a:r>
              <a:rPr lang="en-US" dirty="0" err="1" smtClean="0"/>
              <a:t>Hallerman</a:t>
            </a:r>
            <a:r>
              <a:rPr lang="en-US" dirty="0" smtClean="0"/>
              <a:t> in Fisheries at VT</a:t>
            </a:r>
          </a:p>
          <a:p>
            <a:pPr eaLnBrk="1" hangingPunct="1"/>
            <a:r>
              <a:rPr lang="en-US" dirty="0" smtClean="0"/>
              <a:t>Funding by Microsoft Research</a:t>
            </a:r>
          </a:p>
          <a:p>
            <a:pPr eaLnBrk="1" hangingPunct="1"/>
            <a:r>
              <a:rPr lang="en-US" dirty="0" smtClean="0"/>
              <a:t>Search in collections of fish images</a:t>
            </a:r>
          </a:p>
          <a:p>
            <a:pPr eaLnBrk="1" hangingPunct="1"/>
            <a:r>
              <a:rPr lang="en-US" dirty="0" smtClean="0"/>
              <a:t>  using combination of</a:t>
            </a:r>
          </a:p>
          <a:p>
            <a:pPr eaLnBrk="1" hangingPunct="1"/>
            <a:r>
              <a:rPr lang="en-US" dirty="0" smtClean="0"/>
              <a:t>  image properties (CBIR) and</a:t>
            </a:r>
          </a:p>
          <a:p>
            <a:pPr eaLnBrk="1" hangingPunct="1"/>
            <a:r>
              <a:rPr lang="en-US" dirty="0" smtClean="0"/>
              <a:t>  textual descriptions (annotations)</a:t>
            </a:r>
          </a:p>
          <a:p>
            <a:pPr eaLnBrk="1" hangingPunct="1"/>
            <a:r>
              <a:rPr lang="en-US" dirty="0" smtClean="0"/>
              <a:t>With superimposed information (SI --Murthy, </a:t>
            </a:r>
            <a:r>
              <a:rPr lang="en-US" dirty="0" err="1" smtClean="0"/>
              <a:t>Delcambre</a:t>
            </a:r>
            <a:r>
              <a:rPr lang="en-US" dirty="0" smtClean="0"/>
              <a:t>, Cassel,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0"/>
            <a:ext cx="8229600" cy="1143000"/>
          </a:xfrm>
          <a:ln/>
        </p:spPr>
        <p:txBody>
          <a:bodyPr/>
          <a:lstStyle/>
          <a:p>
            <a:r>
              <a:rPr lang="en-US" sz="3400" dirty="0"/>
              <a:t>Working with information in situ</a:t>
            </a:r>
          </a:p>
        </p:txBody>
      </p:sp>
      <p:pic>
        <p:nvPicPr>
          <p:cNvPr id="21506" name="Picture 2"/>
          <p:cNvPicPr>
            <a:picLocks noChangeAspect="1" noChangeArrowheads="1"/>
          </p:cNvPicPr>
          <p:nvPr/>
        </p:nvPicPr>
        <p:blipFill>
          <a:blip r:embed="rId2" cstate="print"/>
          <a:srcRect/>
          <a:stretch>
            <a:fillRect/>
          </a:stretch>
        </p:blipFill>
        <p:spPr bwMode="auto">
          <a:xfrm>
            <a:off x="457200" y="1447800"/>
            <a:ext cx="8448114" cy="4800600"/>
          </a:xfrm>
          <a:prstGeom prst="rect">
            <a:avLst/>
          </a:prstGeom>
          <a:noFill/>
          <a:ln w="12700">
            <a:noFill/>
            <a:miter lim="800000"/>
            <a:headEnd/>
            <a:tailEnd/>
          </a:ln>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2"/>
          </p:nvPr>
        </p:nvSpPr>
        <p:spPr>
          <a:noFill/>
        </p:spPr>
        <p:txBody>
          <a:bodyPr/>
          <a:lstStyle/>
          <a:p>
            <a:fld id="{9024AEE7-700B-4BAB-AB94-61B66F6E5DF0}" type="slidenum">
              <a:rPr lang="en-US" smtClean="0"/>
              <a:pPr/>
              <a:t>67</a:t>
            </a:fld>
            <a:endParaRPr lang="en-US" smtClean="0"/>
          </a:p>
        </p:txBody>
      </p:sp>
      <p:sp>
        <p:nvSpPr>
          <p:cNvPr id="111619" name="Rectangle 2"/>
          <p:cNvSpPr>
            <a:spLocks noChangeArrowheads="1"/>
          </p:cNvSpPr>
          <p:nvPr/>
        </p:nvSpPr>
        <p:spPr bwMode="auto">
          <a:xfrm>
            <a:off x="304800" y="381000"/>
            <a:ext cx="2819400" cy="1905000"/>
          </a:xfrm>
          <a:prstGeom prst="rect">
            <a:avLst/>
          </a:prstGeom>
          <a:noFill/>
          <a:ln w="9525">
            <a:noFill/>
            <a:miter lim="800000"/>
            <a:headEnd/>
            <a:tailEnd/>
          </a:ln>
        </p:spPr>
        <p:txBody>
          <a:bodyPr anchor="ctr"/>
          <a:lstStyle/>
          <a:p>
            <a:r>
              <a:rPr lang="pt-BR" sz="3200" b="0">
                <a:solidFill>
                  <a:schemeClr val="tx2"/>
                </a:solidFill>
                <a:latin typeface="Tahoma" pitchFamily="34" charset="0"/>
              </a:rPr>
              <a:t>Content Based</a:t>
            </a:r>
          </a:p>
          <a:p>
            <a:r>
              <a:rPr lang="pt-BR" sz="3200" b="0">
                <a:solidFill>
                  <a:schemeClr val="tx2"/>
                </a:solidFill>
                <a:latin typeface="Tahoma" pitchFamily="34" charset="0"/>
              </a:rPr>
              <a:t>Information</a:t>
            </a:r>
          </a:p>
          <a:p>
            <a:r>
              <a:rPr lang="pt-BR" sz="3200" b="0">
                <a:solidFill>
                  <a:schemeClr val="tx2"/>
                </a:solidFill>
                <a:latin typeface="Tahoma" pitchFamily="34" charset="0"/>
              </a:rPr>
              <a:t>Retrieval</a:t>
            </a:r>
          </a:p>
        </p:txBody>
      </p:sp>
      <p:pic>
        <p:nvPicPr>
          <p:cNvPr id="111620" name="Picture 3" descr="qbic_color_query"/>
          <p:cNvPicPr>
            <a:picLocks noChangeAspect="1" noChangeArrowheads="1"/>
          </p:cNvPicPr>
          <p:nvPr/>
        </p:nvPicPr>
        <p:blipFill>
          <a:blip r:embed="rId3" cstate="print"/>
          <a:srcRect/>
          <a:stretch>
            <a:fillRect/>
          </a:stretch>
        </p:blipFill>
        <p:spPr bwMode="auto">
          <a:xfrm>
            <a:off x="457200" y="2514600"/>
            <a:ext cx="2647950" cy="2628900"/>
          </a:xfrm>
          <a:prstGeom prst="rect">
            <a:avLst/>
          </a:prstGeom>
          <a:noFill/>
          <a:ln w="9525">
            <a:noFill/>
            <a:miter lim="800000"/>
            <a:headEnd/>
            <a:tailEnd/>
          </a:ln>
        </p:spPr>
      </p:pic>
      <p:pic>
        <p:nvPicPr>
          <p:cNvPr id="111621" name="Picture 4" descr="qbic_color_query_answer2"/>
          <p:cNvPicPr>
            <a:picLocks noChangeAspect="1" noChangeArrowheads="1"/>
          </p:cNvPicPr>
          <p:nvPr/>
        </p:nvPicPr>
        <p:blipFill>
          <a:blip r:embed="rId4" cstate="print"/>
          <a:srcRect/>
          <a:stretch>
            <a:fillRect/>
          </a:stretch>
        </p:blipFill>
        <p:spPr bwMode="auto">
          <a:xfrm>
            <a:off x="3505200" y="609600"/>
            <a:ext cx="4981575" cy="53911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660797" y="5518547"/>
            <a:ext cx="7750969" cy="857250"/>
          </a:xfrm>
          <a:ln/>
        </p:spPr>
        <p:txBody>
          <a:bodyPr/>
          <a:lstStyle/>
          <a:p>
            <a:r>
              <a:rPr lang="en-US" sz="4500" dirty="0" err="1"/>
              <a:t>SuperIDR</a:t>
            </a:r>
            <a:r>
              <a:rPr lang="en-US" sz="4500" dirty="0"/>
              <a:t> architecture</a:t>
            </a:r>
          </a:p>
        </p:txBody>
      </p:sp>
      <p:pic>
        <p:nvPicPr>
          <p:cNvPr id="32770" name="Picture 2"/>
          <p:cNvPicPr>
            <a:picLocks noChangeAspect="1" noChangeArrowheads="1"/>
          </p:cNvPicPr>
          <p:nvPr/>
        </p:nvPicPr>
        <p:blipFill>
          <a:blip r:embed="rId2" cstate="print"/>
          <a:srcRect/>
          <a:stretch>
            <a:fillRect/>
          </a:stretch>
        </p:blipFill>
        <p:spPr bwMode="auto">
          <a:xfrm>
            <a:off x="553641" y="214312"/>
            <a:ext cx="7822406" cy="5117828"/>
          </a:xfrm>
          <a:prstGeom prst="rect">
            <a:avLst/>
          </a:prstGeom>
          <a:noFill/>
          <a:ln w="12700">
            <a:noFill/>
            <a:miter lim="800000"/>
            <a:headEnd/>
            <a:tailEnd/>
          </a:ln>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533400" y="0"/>
            <a:ext cx="8229600" cy="1143000"/>
          </a:xfrm>
          <a:ln/>
        </p:spPr>
        <p:txBody>
          <a:bodyPr/>
          <a:lstStyle/>
          <a:p>
            <a:r>
              <a:rPr lang="en-US" sz="4500" dirty="0" smtClean="0"/>
              <a:t>Minimal </a:t>
            </a:r>
            <a:r>
              <a:rPr lang="en-US" sz="4500" dirty="0"/>
              <a:t>DL to </a:t>
            </a:r>
            <a:r>
              <a:rPr lang="en-US" sz="4500" dirty="0" smtClean="0"/>
              <a:t>Reference Model</a:t>
            </a:r>
            <a:endParaRPr lang="en-US" sz="4500" dirty="0"/>
          </a:p>
        </p:txBody>
      </p:sp>
      <p:pic>
        <p:nvPicPr>
          <p:cNvPr id="30722" name="Picture 2"/>
          <p:cNvPicPr>
            <a:picLocks noChangeAspect="1" noChangeArrowheads="1"/>
          </p:cNvPicPr>
          <p:nvPr/>
        </p:nvPicPr>
        <p:blipFill>
          <a:blip r:embed="rId2" cstate="print"/>
          <a:srcRect/>
          <a:stretch>
            <a:fillRect/>
          </a:stretch>
        </p:blipFill>
        <p:spPr bwMode="auto">
          <a:xfrm>
            <a:off x="762000" y="1136498"/>
            <a:ext cx="7620000" cy="5721502"/>
          </a:xfrm>
          <a:prstGeom prst="rect">
            <a:avLst/>
          </a:prstGeom>
          <a:noFill/>
          <a:ln w="12700">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2"/>
          </p:nvPr>
        </p:nvSpPr>
        <p:spPr>
          <a:noFill/>
        </p:spPr>
        <p:txBody>
          <a:bodyPr/>
          <a:lstStyle/>
          <a:p>
            <a:fld id="{577FBD33-F695-4CD0-8B03-EF77D1446F38}" type="slidenum">
              <a:rPr lang="en-US" smtClean="0"/>
              <a:pPr/>
              <a:t>7</a:t>
            </a:fld>
            <a:endParaRPr lang="en-US" smtClean="0"/>
          </a:p>
        </p:txBody>
      </p:sp>
      <p:sp>
        <p:nvSpPr>
          <p:cNvPr id="56323" name="Rectangle 2"/>
          <p:cNvSpPr>
            <a:spLocks noGrp="1" noChangeArrowheads="1"/>
          </p:cNvSpPr>
          <p:nvPr>
            <p:ph type="title"/>
          </p:nvPr>
        </p:nvSpPr>
        <p:spPr/>
        <p:txBody>
          <a:bodyPr/>
          <a:lstStyle/>
          <a:p>
            <a:pPr eaLnBrk="1" hangingPunct="1"/>
            <a:r>
              <a:rPr lang="en-US" smtClean="0"/>
              <a:t>Libraries of the Future</a:t>
            </a:r>
            <a:br>
              <a:rPr lang="en-US" smtClean="0"/>
            </a:br>
            <a:r>
              <a:rPr lang="en-US" smtClean="0"/>
              <a:t>JCR Licklider, 1965, MIT Press</a:t>
            </a:r>
          </a:p>
        </p:txBody>
      </p:sp>
      <p:sp>
        <p:nvSpPr>
          <p:cNvPr id="56324" name="Line 3"/>
          <p:cNvSpPr>
            <a:spLocks noChangeShapeType="1"/>
          </p:cNvSpPr>
          <p:nvPr/>
        </p:nvSpPr>
        <p:spPr bwMode="auto">
          <a:xfrm flipH="1">
            <a:off x="3429000" y="2133600"/>
            <a:ext cx="762000" cy="609600"/>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25" name="Line 4"/>
          <p:cNvSpPr>
            <a:spLocks noChangeShapeType="1"/>
          </p:cNvSpPr>
          <p:nvPr/>
        </p:nvSpPr>
        <p:spPr bwMode="auto">
          <a:xfrm>
            <a:off x="4191000" y="2133600"/>
            <a:ext cx="838200" cy="609600"/>
          </a:xfrm>
          <a:prstGeom prst="line">
            <a:avLst/>
          </a:prstGeom>
          <a:noFill/>
          <a:ln w="25400">
            <a:solidFill>
              <a:schemeClr val="tx1"/>
            </a:solidFill>
            <a:round/>
            <a:headEnd type="none" w="sm" len="sm"/>
            <a:tailEnd type="none" w="sm" len="sm"/>
          </a:ln>
        </p:spPr>
        <p:txBody>
          <a:bodyPr wrap="none">
            <a:spAutoFit/>
          </a:bodyPr>
          <a:lstStyle/>
          <a:p>
            <a:endParaRPr lang="en-US"/>
          </a:p>
        </p:txBody>
      </p:sp>
      <p:sp>
        <p:nvSpPr>
          <p:cNvPr id="56326" name="Line 5"/>
          <p:cNvSpPr>
            <a:spLocks noChangeShapeType="1"/>
          </p:cNvSpPr>
          <p:nvPr/>
        </p:nvSpPr>
        <p:spPr bwMode="auto">
          <a:xfrm flipH="1">
            <a:off x="2286000" y="2133600"/>
            <a:ext cx="1905000" cy="609600"/>
          </a:xfrm>
          <a:prstGeom prst="line">
            <a:avLst/>
          </a:prstGeom>
          <a:noFill/>
          <a:ln w="25400">
            <a:solidFill>
              <a:schemeClr val="tx1"/>
            </a:solidFill>
            <a:round/>
            <a:headEnd type="none" w="sm" len="sm"/>
            <a:tailEnd type="none" w="sm" len="sm"/>
          </a:ln>
        </p:spPr>
        <p:txBody>
          <a:bodyPr wrap="none">
            <a:spAutoFit/>
          </a:bodyPr>
          <a:lstStyle/>
          <a:p>
            <a:endParaRPr lang="en-US"/>
          </a:p>
        </p:txBody>
      </p:sp>
      <p:sp>
        <p:nvSpPr>
          <p:cNvPr id="56327" name="Line 6"/>
          <p:cNvSpPr>
            <a:spLocks noChangeShapeType="1"/>
          </p:cNvSpPr>
          <p:nvPr/>
        </p:nvSpPr>
        <p:spPr bwMode="auto">
          <a:xfrm>
            <a:off x="4191000" y="2133600"/>
            <a:ext cx="1905000" cy="609600"/>
          </a:xfrm>
          <a:prstGeom prst="line">
            <a:avLst/>
          </a:prstGeom>
          <a:noFill/>
          <a:ln w="25400">
            <a:solidFill>
              <a:schemeClr val="tx1"/>
            </a:solidFill>
            <a:round/>
            <a:headEnd type="none" w="sm" len="sm"/>
            <a:tailEnd type="none" w="sm" len="sm"/>
          </a:ln>
        </p:spPr>
        <p:txBody>
          <a:bodyPr wrap="none">
            <a:spAutoFit/>
          </a:bodyPr>
          <a:lstStyle/>
          <a:p>
            <a:endParaRPr lang="en-US"/>
          </a:p>
        </p:txBody>
      </p:sp>
      <p:grpSp>
        <p:nvGrpSpPr>
          <p:cNvPr id="56328" name="Group 7"/>
          <p:cNvGrpSpPr>
            <a:grpSpLocks/>
          </p:cNvGrpSpPr>
          <p:nvPr/>
        </p:nvGrpSpPr>
        <p:grpSpPr bwMode="auto">
          <a:xfrm>
            <a:off x="1524000" y="2743200"/>
            <a:ext cx="3810000" cy="609600"/>
            <a:chOff x="1536" y="1440"/>
            <a:chExt cx="2400" cy="384"/>
          </a:xfrm>
        </p:grpSpPr>
        <p:sp>
          <p:nvSpPr>
            <p:cNvPr id="56348" name="Line 8"/>
            <p:cNvSpPr>
              <a:spLocks noChangeShapeType="1"/>
            </p:cNvSpPr>
            <p:nvPr/>
          </p:nvSpPr>
          <p:spPr bwMode="auto">
            <a:xfrm flipH="1">
              <a:off x="2256" y="1440"/>
              <a:ext cx="480" cy="384"/>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49" name="Line 9"/>
            <p:cNvSpPr>
              <a:spLocks noChangeShapeType="1"/>
            </p:cNvSpPr>
            <p:nvPr/>
          </p:nvSpPr>
          <p:spPr bwMode="auto">
            <a:xfrm>
              <a:off x="2736" y="1440"/>
              <a:ext cx="528" cy="384"/>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50" name="Line 10"/>
            <p:cNvSpPr>
              <a:spLocks noChangeShapeType="1"/>
            </p:cNvSpPr>
            <p:nvPr/>
          </p:nvSpPr>
          <p:spPr bwMode="auto">
            <a:xfrm flipH="1">
              <a:off x="1536" y="1440"/>
              <a:ext cx="1200" cy="384"/>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51" name="Line 11"/>
            <p:cNvSpPr>
              <a:spLocks noChangeShapeType="1"/>
            </p:cNvSpPr>
            <p:nvPr/>
          </p:nvSpPr>
          <p:spPr bwMode="auto">
            <a:xfrm>
              <a:off x="2736" y="1440"/>
              <a:ext cx="1200" cy="384"/>
            </a:xfrm>
            <a:prstGeom prst="line">
              <a:avLst/>
            </a:prstGeom>
            <a:noFill/>
            <a:ln w="25400">
              <a:solidFill>
                <a:schemeClr val="tx1"/>
              </a:solidFill>
              <a:round/>
              <a:headEnd type="none" w="sm" len="sm"/>
              <a:tailEnd type="none" w="sm" len="sm"/>
            </a:ln>
          </p:spPr>
          <p:txBody>
            <a:bodyPr>
              <a:spAutoFit/>
            </a:bodyPr>
            <a:lstStyle/>
            <a:p>
              <a:endParaRPr lang="en-US"/>
            </a:p>
          </p:txBody>
        </p:sp>
      </p:grpSp>
      <p:sp>
        <p:nvSpPr>
          <p:cNvPr id="56329" name="Line 12"/>
          <p:cNvSpPr>
            <a:spLocks noChangeShapeType="1"/>
          </p:cNvSpPr>
          <p:nvPr/>
        </p:nvSpPr>
        <p:spPr bwMode="auto">
          <a:xfrm flipH="1">
            <a:off x="5715000" y="2743200"/>
            <a:ext cx="381000" cy="609600"/>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30" name="Line 13"/>
          <p:cNvSpPr>
            <a:spLocks noChangeShapeType="1"/>
          </p:cNvSpPr>
          <p:nvPr/>
        </p:nvSpPr>
        <p:spPr bwMode="auto">
          <a:xfrm>
            <a:off x="6096000" y="2743200"/>
            <a:ext cx="838200" cy="609600"/>
          </a:xfrm>
          <a:prstGeom prst="line">
            <a:avLst/>
          </a:prstGeom>
          <a:noFill/>
          <a:ln w="25400">
            <a:solidFill>
              <a:schemeClr val="tx1"/>
            </a:solidFill>
            <a:round/>
            <a:headEnd type="none" w="sm" len="sm"/>
            <a:tailEnd type="none" w="sm" len="sm"/>
          </a:ln>
        </p:spPr>
        <p:txBody>
          <a:bodyPr wrap="none">
            <a:spAutoFit/>
          </a:bodyPr>
          <a:lstStyle/>
          <a:p>
            <a:endParaRPr lang="en-US"/>
          </a:p>
        </p:txBody>
      </p:sp>
      <p:sp>
        <p:nvSpPr>
          <p:cNvPr id="56331" name="Line 14"/>
          <p:cNvSpPr>
            <a:spLocks noChangeShapeType="1"/>
          </p:cNvSpPr>
          <p:nvPr/>
        </p:nvSpPr>
        <p:spPr bwMode="auto">
          <a:xfrm>
            <a:off x="6096000" y="2743200"/>
            <a:ext cx="1905000" cy="609600"/>
          </a:xfrm>
          <a:prstGeom prst="line">
            <a:avLst/>
          </a:prstGeom>
          <a:noFill/>
          <a:ln w="25400">
            <a:solidFill>
              <a:schemeClr val="tx1"/>
            </a:solidFill>
            <a:round/>
            <a:headEnd type="none" w="sm" len="sm"/>
            <a:tailEnd type="none" w="sm" len="sm"/>
          </a:ln>
        </p:spPr>
        <p:txBody>
          <a:bodyPr wrap="none">
            <a:spAutoFit/>
          </a:bodyPr>
          <a:lstStyle/>
          <a:p>
            <a:endParaRPr lang="en-US"/>
          </a:p>
        </p:txBody>
      </p:sp>
      <p:grpSp>
        <p:nvGrpSpPr>
          <p:cNvPr id="56332" name="Group 15"/>
          <p:cNvGrpSpPr>
            <a:grpSpLocks/>
          </p:cNvGrpSpPr>
          <p:nvPr/>
        </p:nvGrpSpPr>
        <p:grpSpPr bwMode="auto">
          <a:xfrm>
            <a:off x="2362200" y="3352800"/>
            <a:ext cx="3810000" cy="609600"/>
            <a:chOff x="1536" y="1440"/>
            <a:chExt cx="2400" cy="384"/>
          </a:xfrm>
        </p:grpSpPr>
        <p:sp>
          <p:nvSpPr>
            <p:cNvPr id="56344" name="Line 16"/>
            <p:cNvSpPr>
              <a:spLocks noChangeShapeType="1"/>
            </p:cNvSpPr>
            <p:nvPr/>
          </p:nvSpPr>
          <p:spPr bwMode="auto">
            <a:xfrm flipH="1">
              <a:off x="2256" y="1440"/>
              <a:ext cx="480" cy="384"/>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45" name="Line 17"/>
            <p:cNvSpPr>
              <a:spLocks noChangeShapeType="1"/>
            </p:cNvSpPr>
            <p:nvPr/>
          </p:nvSpPr>
          <p:spPr bwMode="auto">
            <a:xfrm>
              <a:off x="2736" y="1440"/>
              <a:ext cx="528" cy="384"/>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46" name="Line 18"/>
            <p:cNvSpPr>
              <a:spLocks noChangeShapeType="1"/>
            </p:cNvSpPr>
            <p:nvPr/>
          </p:nvSpPr>
          <p:spPr bwMode="auto">
            <a:xfrm flipH="1">
              <a:off x="1536" y="1440"/>
              <a:ext cx="1200" cy="384"/>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47" name="Line 19"/>
            <p:cNvSpPr>
              <a:spLocks noChangeShapeType="1"/>
            </p:cNvSpPr>
            <p:nvPr/>
          </p:nvSpPr>
          <p:spPr bwMode="auto">
            <a:xfrm>
              <a:off x="2736" y="1440"/>
              <a:ext cx="1200" cy="384"/>
            </a:xfrm>
            <a:prstGeom prst="line">
              <a:avLst/>
            </a:prstGeom>
            <a:noFill/>
            <a:ln w="25400">
              <a:solidFill>
                <a:schemeClr val="tx1"/>
              </a:solidFill>
              <a:round/>
              <a:headEnd type="none" w="sm" len="sm"/>
              <a:tailEnd type="none" w="sm" len="sm"/>
            </a:ln>
          </p:spPr>
          <p:txBody>
            <a:bodyPr>
              <a:spAutoFit/>
            </a:bodyPr>
            <a:lstStyle/>
            <a:p>
              <a:endParaRPr lang="en-US"/>
            </a:p>
          </p:txBody>
        </p:sp>
      </p:grpSp>
      <p:grpSp>
        <p:nvGrpSpPr>
          <p:cNvPr id="56333" name="Group 20"/>
          <p:cNvGrpSpPr>
            <a:grpSpLocks/>
          </p:cNvGrpSpPr>
          <p:nvPr/>
        </p:nvGrpSpPr>
        <p:grpSpPr bwMode="auto">
          <a:xfrm>
            <a:off x="1600200" y="3962400"/>
            <a:ext cx="3810000" cy="609600"/>
            <a:chOff x="1536" y="1440"/>
            <a:chExt cx="2400" cy="384"/>
          </a:xfrm>
        </p:grpSpPr>
        <p:sp>
          <p:nvSpPr>
            <p:cNvPr id="56340" name="Line 21"/>
            <p:cNvSpPr>
              <a:spLocks noChangeShapeType="1"/>
            </p:cNvSpPr>
            <p:nvPr/>
          </p:nvSpPr>
          <p:spPr bwMode="auto">
            <a:xfrm flipH="1">
              <a:off x="2256" y="1440"/>
              <a:ext cx="480" cy="384"/>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41" name="Line 22"/>
            <p:cNvSpPr>
              <a:spLocks noChangeShapeType="1"/>
            </p:cNvSpPr>
            <p:nvPr/>
          </p:nvSpPr>
          <p:spPr bwMode="auto">
            <a:xfrm>
              <a:off x="2736" y="1440"/>
              <a:ext cx="528" cy="384"/>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42" name="Line 23"/>
            <p:cNvSpPr>
              <a:spLocks noChangeShapeType="1"/>
            </p:cNvSpPr>
            <p:nvPr/>
          </p:nvSpPr>
          <p:spPr bwMode="auto">
            <a:xfrm flipH="1">
              <a:off x="1536" y="1440"/>
              <a:ext cx="1200" cy="384"/>
            </a:xfrm>
            <a:prstGeom prst="line">
              <a:avLst/>
            </a:prstGeom>
            <a:noFill/>
            <a:ln w="25400">
              <a:solidFill>
                <a:schemeClr val="tx1"/>
              </a:solidFill>
              <a:round/>
              <a:headEnd type="none" w="sm" len="sm"/>
              <a:tailEnd type="none" w="sm" len="sm"/>
            </a:ln>
          </p:spPr>
          <p:txBody>
            <a:bodyPr>
              <a:spAutoFit/>
            </a:bodyPr>
            <a:lstStyle/>
            <a:p>
              <a:endParaRPr lang="en-US"/>
            </a:p>
          </p:txBody>
        </p:sp>
        <p:sp>
          <p:nvSpPr>
            <p:cNvPr id="56343" name="Line 24"/>
            <p:cNvSpPr>
              <a:spLocks noChangeShapeType="1"/>
            </p:cNvSpPr>
            <p:nvPr/>
          </p:nvSpPr>
          <p:spPr bwMode="auto">
            <a:xfrm>
              <a:off x="2736" y="1440"/>
              <a:ext cx="1200" cy="384"/>
            </a:xfrm>
            <a:prstGeom prst="line">
              <a:avLst/>
            </a:prstGeom>
            <a:noFill/>
            <a:ln w="25400">
              <a:solidFill>
                <a:schemeClr val="tx1"/>
              </a:solidFill>
              <a:round/>
              <a:headEnd type="none" w="sm" len="sm"/>
              <a:tailEnd type="none" w="sm" len="sm"/>
            </a:ln>
          </p:spPr>
          <p:txBody>
            <a:bodyPr>
              <a:spAutoFit/>
            </a:bodyPr>
            <a:lstStyle/>
            <a:p>
              <a:endParaRPr lang="en-US"/>
            </a:p>
          </p:txBody>
        </p:sp>
      </p:grpSp>
      <p:sp>
        <p:nvSpPr>
          <p:cNvPr id="56334" name="Text Box 25"/>
          <p:cNvSpPr txBox="1">
            <a:spLocks noChangeArrowheads="1"/>
          </p:cNvSpPr>
          <p:nvPr/>
        </p:nvSpPr>
        <p:spPr bwMode="auto">
          <a:xfrm>
            <a:off x="288925" y="1895475"/>
            <a:ext cx="1092200" cy="519113"/>
          </a:xfrm>
          <a:prstGeom prst="rect">
            <a:avLst/>
          </a:prstGeom>
          <a:noFill/>
          <a:ln w="25400">
            <a:noFill/>
            <a:miter lim="800000"/>
            <a:headEnd type="none" w="sm" len="sm"/>
            <a:tailEnd type="none" w="sm" len="sm"/>
          </a:ln>
        </p:spPr>
        <p:txBody>
          <a:bodyPr wrap="none">
            <a:spAutoFit/>
          </a:bodyPr>
          <a:lstStyle/>
          <a:p>
            <a:pPr eaLnBrk="0" hangingPunct="0"/>
            <a:r>
              <a:rPr lang="en-US" sz="2800" b="0">
                <a:latin typeface="Times New Roman" pitchFamily="18" charset="0"/>
              </a:rPr>
              <a:t>World</a:t>
            </a:r>
          </a:p>
        </p:txBody>
      </p:sp>
      <p:sp>
        <p:nvSpPr>
          <p:cNvPr id="56335" name="Text Box 26"/>
          <p:cNvSpPr txBox="1">
            <a:spLocks noChangeArrowheads="1"/>
          </p:cNvSpPr>
          <p:nvPr/>
        </p:nvSpPr>
        <p:spPr bwMode="auto">
          <a:xfrm>
            <a:off x="304800" y="2667000"/>
            <a:ext cx="1150938" cy="519113"/>
          </a:xfrm>
          <a:prstGeom prst="rect">
            <a:avLst/>
          </a:prstGeom>
          <a:noFill/>
          <a:ln w="25400">
            <a:noFill/>
            <a:miter lim="800000"/>
            <a:headEnd type="none" w="sm" len="sm"/>
            <a:tailEnd type="none" w="sm" len="sm"/>
          </a:ln>
        </p:spPr>
        <p:txBody>
          <a:bodyPr wrap="none">
            <a:spAutoFit/>
          </a:bodyPr>
          <a:lstStyle/>
          <a:p>
            <a:pPr eaLnBrk="0" hangingPunct="0"/>
            <a:r>
              <a:rPr lang="en-US" sz="2800" b="0">
                <a:latin typeface="Times New Roman" pitchFamily="18" charset="0"/>
              </a:rPr>
              <a:t>Nation</a:t>
            </a:r>
          </a:p>
        </p:txBody>
      </p:sp>
      <p:sp>
        <p:nvSpPr>
          <p:cNvPr id="56336" name="Text Box 27"/>
          <p:cNvSpPr txBox="1">
            <a:spLocks noChangeArrowheads="1"/>
          </p:cNvSpPr>
          <p:nvPr/>
        </p:nvSpPr>
        <p:spPr bwMode="auto">
          <a:xfrm>
            <a:off x="304800" y="3429000"/>
            <a:ext cx="893763" cy="519113"/>
          </a:xfrm>
          <a:prstGeom prst="rect">
            <a:avLst/>
          </a:prstGeom>
          <a:noFill/>
          <a:ln w="25400">
            <a:noFill/>
            <a:miter lim="800000"/>
            <a:headEnd type="none" w="sm" len="sm"/>
            <a:tailEnd type="none" w="sm" len="sm"/>
          </a:ln>
        </p:spPr>
        <p:txBody>
          <a:bodyPr wrap="none">
            <a:spAutoFit/>
          </a:bodyPr>
          <a:lstStyle/>
          <a:p>
            <a:pPr eaLnBrk="0" hangingPunct="0"/>
            <a:r>
              <a:rPr lang="en-US" sz="2800" b="0">
                <a:latin typeface="Times New Roman" pitchFamily="18" charset="0"/>
              </a:rPr>
              <a:t>State</a:t>
            </a:r>
          </a:p>
        </p:txBody>
      </p:sp>
      <p:sp>
        <p:nvSpPr>
          <p:cNvPr id="56337" name="Text Box 28"/>
          <p:cNvSpPr txBox="1">
            <a:spLocks noChangeArrowheads="1"/>
          </p:cNvSpPr>
          <p:nvPr/>
        </p:nvSpPr>
        <p:spPr bwMode="auto">
          <a:xfrm>
            <a:off x="304800" y="4267200"/>
            <a:ext cx="795338" cy="519113"/>
          </a:xfrm>
          <a:prstGeom prst="rect">
            <a:avLst/>
          </a:prstGeom>
          <a:noFill/>
          <a:ln w="25400">
            <a:noFill/>
            <a:miter lim="800000"/>
            <a:headEnd type="none" w="sm" len="sm"/>
            <a:tailEnd type="none" w="sm" len="sm"/>
          </a:ln>
        </p:spPr>
        <p:txBody>
          <a:bodyPr wrap="none">
            <a:spAutoFit/>
          </a:bodyPr>
          <a:lstStyle/>
          <a:p>
            <a:pPr eaLnBrk="0" hangingPunct="0"/>
            <a:r>
              <a:rPr lang="en-US" sz="2800" b="0">
                <a:latin typeface="Times New Roman" pitchFamily="18" charset="0"/>
              </a:rPr>
              <a:t>City</a:t>
            </a:r>
          </a:p>
        </p:txBody>
      </p:sp>
      <p:pic>
        <p:nvPicPr>
          <p:cNvPr id="56338" name="Picture 29" descr="pe01846_"/>
          <p:cNvPicPr>
            <a:picLocks noChangeAspect="1" noChangeArrowheads="1"/>
          </p:cNvPicPr>
          <p:nvPr/>
        </p:nvPicPr>
        <p:blipFill>
          <a:blip r:embed="rId3" cstate="print"/>
          <a:srcRect/>
          <a:stretch>
            <a:fillRect/>
          </a:stretch>
        </p:blipFill>
        <p:spPr bwMode="auto">
          <a:xfrm>
            <a:off x="2971800" y="4953000"/>
            <a:ext cx="2978150" cy="1308100"/>
          </a:xfrm>
          <a:prstGeom prst="rect">
            <a:avLst/>
          </a:prstGeom>
          <a:noFill/>
          <a:ln w="9525">
            <a:noFill/>
            <a:miter lim="800000"/>
            <a:headEnd/>
            <a:tailEnd/>
          </a:ln>
        </p:spPr>
      </p:pic>
      <p:sp>
        <p:nvSpPr>
          <p:cNvPr id="56339" name="Text Box 30"/>
          <p:cNvSpPr txBox="1">
            <a:spLocks noChangeArrowheads="1"/>
          </p:cNvSpPr>
          <p:nvPr/>
        </p:nvSpPr>
        <p:spPr bwMode="auto">
          <a:xfrm>
            <a:off x="304800" y="5410200"/>
            <a:ext cx="1881188" cy="519113"/>
          </a:xfrm>
          <a:prstGeom prst="rect">
            <a:avLst/>
          </a:prstGeom>
          <a:noFill/>
          <a:ln w="25400">
            <a:noFill/>
            <a:miter lim="800000"/>
            <a:headEnd type="none" w="sm" len="sm"/>
            <a:tailEnd type="none" w="sm" len="sm"/>
          </a:ln>
        </p:spPr>
        <p:txBody>
          <a:bodyPr wrap="none">
            <a:spAutoFit/>
          </a:bodyPr>
          <a:lstStyle/>
          <a:p>
            <a:pPr eaLnBrk="0" hangingPunct="0"/>
            <a:r>
              <a:rPr lang="en-US" sz="2800" b="0">
                <a:latin typeface="Times New Roman" pitchFamily="18" charset="0"/>
              </a:rPr>
              <a:t>Community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9AA1EB-0FE8-44DD-9310-5320623E4F7D}" type="slidenum">
              <a:rPr lang="en-US" smtClean="0"/>
              <a:pPr/>
              <a:t>70</a:t>
            </a:fld>
            <a:endParaRPr lang="en-US"/>
          </a:p>
        </p:txBody>
      </p:sp>
      <p:pic>
        <p:nvPicPr>
          <p:cNvPr id="662530" name="Picture 2"/>
          <p:cNvPicPr>
            <a:picLocks noChangeAspect="1" noChangeArrowheads="1"/>
          </p:cNvPicPr>
          <p:nvPr/>
        </p:nvPicPr>
        <p:blipFill>
          <a:blip r:embed="rId2" cstate="print"/>
          <a:srcRect/>
          <a:stretch>
            <a:fillRect/>
          </a:stretch>
        </p:blipFill>
        <p:spPr bwMode="auto">
          <a:xfrm>
            <a:off x="0" y="0"/>
            <a:ext cx="9144000" cy="5715000"/>
          </a:xfrm>
          <a:prstGeom prst="rect">
            <a:avLst/>
          </a:prstGeom>
          <a:noFill/>
          <a:ln w="9525">
            <a:noFill/>
            <a:miter lim="800000"/>
            <a:headEnd/>
            <a:tailEnd/>
          </a:ln>
        </p:spPr>
      </p:pic>
      <p:sp>
        <p:nvSpPr>
          <p:cNvPr id="9" name="TextBox 8"/>
          <p:cNvSpPr txBox="1"/>
          <p:nvPr/>
        </p:nvSpPr>
        <p:spPr>
          <a:xfrm>
            <a:off x="609600" y="6019800"/>
            <a:ext cx="8001000" cy="707886"/>
          </a:xfrm>
          <a:prstGeom prst="rect">
            <a:avLst/>
          </a:prstGeom>
          <a:noFill/>
        </p:spPr>
        <p:txBody>
          <a:bodyPr wrap="square" rtlCol="0">
            <a:spAutoFit/>
          </a:bodyPr>
          <a:lstStyle/>
          <a:p>
            <a:pPr algn="ctr"/>
            <a:r>
              <a:rPr lang="en-US" sz="4000" dirty="0" smtClean="0"/>
              <a:t>www.computingportal.org</a:t>
            </a:r>
            <a:endParaRPr lang="en-US" sz="4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868362"/>
          </a:xfrm>
        </p:spPr>
        <p:txBody>
          <a:bodyPr>
            <a:noAutofit/>
          </a:bodyPr>
          <a:lstStyle/>
          <a:p>
            <a:pPr eaLnBrk="1" fontAlgn="auto" hangingPunct="1">
              <a:spcAft>
                <a:spcPts val="0"/>
              </a:spcAft>
              <a:defRPr/>
            </a:pPr>
            <a:r>
              <a:rPr lang="en-US" dirty="0" smtClean="0">
                <a:ea typeface="+mj-ea"/>
              </a:rPr>
              <a:t>Ensemble</a:t>
            </a:r>
            <a:r>
              <a:rPr lang="en-US" sz="3200" dirty="0" smtClean="0">
                <a:ea typeface="+mj-ea"/>
              </a:rPr>
              <a:t> Portal Logical Architecture</a:t>
            </a:r>
            <a:endParaRPr lang="en-US" sz="3200" dirty="0">
              <a:ea typeface="+mj-ea"/>
            </a:endParaRPr>
          </a:p>
        </p:txBody>
      </p:sp>
      <p:pic>
        <p:nvPicPr>
          <p:cNvPr id="24579" name="Picture 4" descr="D:\Documents and Settings\ylchen\Desktop\EnsembleArchitecture_v8.jpg"/>
          <p:cNvPicPr>
            <a:picLocks noChangeAspect="1" noChangeArrowheads="1"/>
          </p:cNvPicPr>
          <p:nvPr/>
        </p:nvPicPr>
        <p:blipFill>
          <a:blip r:embed="rId3" cstate="print"/>
          <a:srcRect/>
          <a:stretch>
            <a:fillRect/>
          </a:stretch>
        </p:blipFill>
        <p:spPr bwMode="auto">
          <a:xfrm>
            <a:off x="208648" y="762000"/>
            <a:ext cx="8554352" cy="60216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Number Placeholder 3"/>
          <p:cNvSpPr>
            <a:spLocks noGrp="1"/>
          </p:cNvSpPr>
          <p:nvPr>
            <p:ph type="sldNum" sz="quarter" idx="12"/>
          </p:nvPr>
        </p:nvSpPr>
        <p:spPr>
          <a:noFill/>
        </p:spPr>
        <p:txBody>
          <a:bodyPr/>
          <a:lstStyle/>
          <a:p>
            <a:fld id="{08E80007-9CDF-466F-9632-E57FA32FB5F7}" type="slidenum">
              <a:rPr lang="en-US" smtClean="0"/>
              <a:pPr/>
              <a:t>72</a:t>
            </a:fld>
            <a:endParaRPr lang="en-US" smtClean="0"/>
          </a:p>
        </p:txBody>
      </p:sp>
      <p:pic>
        <p:nvPicPr>
          <p:cNvPr id="252931" name="Picture 2" descr="screen3"/>
          <p:cNvPicPr>
            <a:picLocks noChangeAspect="1" noChangeArrowheads="1"/>
          </p:cNvPicPr>
          <p:nvPr/>
        </p:nvPicPr>
        <p:blipFill>
          <a:blip r:embed="rId3" cstate="print"/>
          <a:srcRect/>
          <a:stretch>
            <a:fillRect/>
          </a:stretch>
        </p:blipFill>
        <p:spPr bwMode="auto">
          <a:xfrm>
            <a:off x="762000" y="1235075"/>
            <a:ext cx="7543800" cy="5430838"/>
          </a:xfrm>
          <a:prstGeom prst="rect">
            <a:avLst/>
          </a:prstGeom>
          <a:noFill/>
          <a:ln w="9525">
            <a:noFill/>
            <a:miter lim="800000"/>
            <a:headEnd/>
            <a:tailEnd/>
          </a:ln>
        </p:spPr>
      </p:pic>
      <p:sp>
        <p:nvSpPr>
          <p:cNvPr id="252932" name="Rectangle 3"/>
          <p:cNvSpPr>
            <a:spLocks noChangeArrowheads="1"/>
          </p:cNvSpPr>
          <p:nvPr/>
        </p:nvSpPr>
        <p:spPr bwMode="auto">
          <a:xfrm>
            <a:off x="304800" y="525463"/>
            <a:ext cx="7793038" cy="541337"/>
          </a:xfrm>
          <a:prstGeom prst="rect">
            <a:avLst/>
          </a:prstGeom>
          <a:noFill/>
          <a:ln w="9525">
            <a:noFill/>
            <a:miter lim="800000"/>
            <a:headEnd/>
            <a:tailEnd/>
          </a:ln>
        </p:spPr>
        <p:txBody>
          <a:bodyPr anchor="b"/>
          <a:lstStyle/>
          <a:p>
            <a:pPr algn="ctr"/>
            <a:r>
              <a:rPr lang="en-US" sz="3200" b="0">
                <a:solidFill>
                  <a:schemeClr val="tx2"/>
                </a:solidFill>
              </a:rPr>
              <a:t>Example of  Union Service: CitiViz</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Number Placeholder 4"/>
          <p:cNvSpPr>
            <a:spLocks noGrp="1"/>
          </p:cNvSpPr>
          <p:nvPr>
            <p:ph type="sldNum" sz="quarter" idx="12"/>
          </p:nvPr>
        </p:nvSpPr>
        <p:spPr>
          <a:noFill/>
        </p:spPr>
        <p:txBody>
          <a:bodyPr/>
          <a:lstStyle/>
          <a:p>
            <a:fld id="{521BF06B-7DF9-4BAD-B58A-7DED8A3BA33A}" type="slidenum">
              <a:rPr lang="en-US" smtClean="0"/>
              <a:pPr/>
              <a:t>73</a:t>
            </a:fld>
            <a:endParaRPr lang="en-US" smtClean="0"/>
          </a:p>
        </p:txBody>
      </p:sp>
      <p:sp>
        <p:nvSpPr>
          <p:cNvPr id="258051" name="Rectangle 2"/>
          <p:cNvSpPr>
            <a:spLocks noGrp="1" noChangeArrowheads="1"/>
          </p:cNvSpPr>
          <p:nvPr>
            <p:ph type="title"/>
          </p:nvPr>
        </p:nvSpPr>
        <p:spPr/>
        <p:txBody>
          <a:bodyPr/>
          <a:lstStyle/>
          <a:p>
            <a:pPr eaLnBrk="1" hangingPunct="1"/>
            <a:r>
              <a:rPr lang="en-US" smtClean="0"/>
              <a:t>Data Mapping (state-of-the-art)</a:t>
            </a:r>
          </a:p>
        </p:txBody>
      </p:sp>
      <p:pic>
        <p:nvPicPr>
          <p:cNvPr id="258052" name="Picture 3" descr="datamapping"/>
          <p:cNvPicPr>
            <a:picLocks noChangeAspect="1" noChangeArrowheads="1"/>
          </p:cNvPicPr>
          <p:nvPr/>
        </p:nvPicPr>
        <p:blipFill>
          <a:blip r:embed="rId3" cstate="print"/>
          <a:srcRect/>
          <a:stretch>
            <a:fillRect/>
          </a:stretch>
        </p:blipFill>
        <p:spPr bwMode="auto">
          <a:xfrm>
            <a:off x="1157288" y="2043113"/>
            <a:ext cx="7007225" cy="424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Number Placeholder 4"/>
          <p:cNvSpPr>
            <a:spLocks noGrp="1"/>
          </p:cNvSpPr>
          <p:nvPr>
            <p:ph type="sldNum" sz="quarter" idx="12"/>
          </p:nvPr>
        </p:nvSpPr>
        <p:spPr>
          <a:noFill/>
        </p:spPr>
        <p:txBody>
          <a:bodyPr/>
          <a:lstStyle/>
          <a:p>
            <a:fld id="{A75F3E7A-79AC-4CCA-9B74-4144F3BBD237}" type="slidenum">
              <a:rPr lang="en-US" smtClean="0"/>
              <a:pPr/>
              <a:t>74</a:t>
            </a:fld>
            <a:endParaRPr lang="en-US" smtClean="0"/>
          </a:p>
        </p:txBody>
      </p:sp>
      <p:pic>
        <p:nvPicPr>
          <p:cNvPr id="261123" name="Picture 2"/>
          <p:cNvPicPr>
            <a:picLocks noGrp="1" noChangeAspect="1" noChangeArrowheads="1"/>
          </p:cNvPicPr>
          <p:nvPr>
            <p:ph/>
          </p:nvPr>
        </p:nvPicPr>
        <p:blipFill>
          <a:blip r:embed="rId3" cstate="print"/>
          <a:srcRect/>
          <a:stretch>
            <a:fillRect/>
          </a:stretch>
        </p:blipFill>
        <p:spPr>
          <a:xfrm>
            <a:off x="533400" y="762000"/>
            <a:ext cx="8120063" cy="5851525"/>
          </a:xfrm>
          <a:noFill/>
        </p:spPr>
      </p:pic>
      <p:grpSp>
        <p:nvGrpSpPr>
          <p:cNvPr id="261124" name="Group 3"/>
          <p:cNvGrpSpPr>
            <a:grpSpLocks/>
          </p:cNvGrpSpPr>
          <p:nvPr/>
        </p:nvGrpSpPr>
        <p:grpSpPr bwMode="auto">
          <a:xfrm>
            <a:off x="4495800" y="152400"/>
            <a:ext cx="3886200" cy="404813"/>
            <a:chOff x="11" y="1056"/>
            <a:chExt cx="1045" cy="255"/>
          </a:xfrm>
        </p:grpSpPr>
        <p:sp>
          <p:nvSpPr>
            <p:cNvPr id="261132" name="Text Box 4"/>
            <p:cNvSpPr txBox="1">
              <a:spLocks noChangeArrowheads="1"/>
            </p:cNvSpPr>
            <p:nvPr/>
          </p:nvSpPr>
          <p:spPr bwMode="auto">
            <a:xfrm>
              <a:off x="11" y="1061"/>
              <a:ext cx="1045" cy="250"/>
            </a:xfrm>
            <a:prstGeom prst="rect">
              <a:avLst/>
            </a:prstGeom>
            <a:noFill/>
            <a:ln w="9525">
              <a:noFill/>
              <a:miter lim="800000"/>
              <a:headEnd/>
              <a:tailEnd/>
            </a:ln>
          </p:spPr>
          <p:txBody>
            <a:bodyPr>
              <a:spAutoFit/>
            </a:bodyPr>
            <a:lstStyle/>
            <a:p>
              <a:pPr algn="ctr">
                <a:spcBef>
                  <a:spcPct val="50000"/>
                </a:spcBef>
              </a:pPr>
              <a:r>
                <a:rPr lang="en-US" sz="2000" b="0"/>
                <a:t>Mapping confirmation</a:t>
              </a:r>
            </a:p>
          </p:txBody>
        </p:sp>
        <p:sp>
          <p:nvSpPr>
            <p:cNvPr id="261133" name="Rectangle 5"/>
            <p:cNvSpPr>
              <a:spLocks noChangeArrowheads="1"/>
            </p:cNvSpPr>
            <p:nvPr/>
          </p:nvSpPr>
          <p:spPr bwMode="auto">
            <a:xfrm>
              <a:off x="55" y="1056"/>
              <a:ext cx="956" cy="240"/>
            </a:xfrm>
            <a:prstGeom prst="rect">
              <a:avLst/>
            </a:prstGeom>
            <a:noFill/>
            <a:ln w="28575">
              <a:solidFill>
                <a:srgbClr val="008000"/>
              </a:solidFill>
              <a:miter lim="800000"/>
              <a:headEnd/>
              <a:tailEnd/>
            </a:ln>
          </p:spPr>
          <p:txBody>
            <a:bodyPr wrap="none" anchor="ctr"/>
            <a:lstStyle/>
            <a:p>
              <a:endParaRPr lang="en-US"/>
            </a:p>
          </p:txBody>
        </p:sp>
      </p:grpSp>
      <p:sp>
        <p:nvSpPr>
          <p:cNvPr id="261125" name="Line 6"/>
          <p:cNvSpPr>
            <a:spLocks noChangeShapeType="1"/>
          </p:cNvSpPr>
          <p:nvPr/>
        </p:nvSpPr>
        <p:spPr bwMode="auto">
          <a:xfrm flipH="1">
            <a:off x="3048000" y="533400"/>
            <a:ext cx="1828800" cy="1905000"/>
          </a:xfrm>
          <a:prstGeom prst="line">
            <a:avLst/>
          </a:prstGeom>
          <a:noFill/>
          <a:ln w="57150">
            <a:solidFill>
              <a:srgbClr val="008000"/>
            </a:solidFill>
            <a:miter lim="800000"/>
            <a:headEnd/>
            <a:tailEnd type="triangle" w="med" len="med"/>
          </a:ln>
        </p:spPr>
        <p:txBody>
          <a:bodyPr wrap="none"/>
          <a:lstStyle/>
          <a:p>
            <a:endParaRPr lang="en-US"/>
          </a:p>
        </p:txBody>
      </p:sp>
      <p:sp>
        <p:nvSpPr>
          <p:cNvPr id="261126" name="Line 7"/>
          <p:cNvSpPr>
            <a:spLocks noChangeShapeType="1"/>
          </p:cNvSpPr>
          <p:nvPr/>
        </p:nvSpPr>
        <p:spPr bwMode="auto">
          <a:xfrm>
            <a:off x="7086600" y="533400"/>
            <a:ext cx="0" cy="2209800"/>
          </a:xfrm>
          <a:prstGeom prst="line">
            <a:avLst/>
          </a:prstGeom>
          <a:noFill/>
          <a:ln w="57150">
            <a:solidFill>
              <a:srgbClr val="008000"/>
            </a:solidFill>
            <a:miter lim="800000"/>
            <a:headEnd/>
            <a:tailEnd type="triangle" w="med" len="med"/>
          </a:ln>
        </p:spPr>
        <p:txBody>
          <a:bodyPr wrap="none"/>
          <a:lstStyle/>
          <a:p>
            <a:endParaRPr lang="en-US"/>
          </a:p>
        </p:txBody>
      </p:sp>
      <p:grpSp>
        <p:nvGrpSpPr>
          <p:cNvPr id="261127" name="Group 8"/>
          <p:cNvGrpSpPr>
            <a:grpSpLocks/>
          </p:cNvGrpSpPr>
          <p:nvPr/>
        </p:nvGrpSpPr>
        <p:grpSpPr bwMode="auto">
          <a:xfrm>
            <a:off x="3429000" y="5995988"/>
            <a:ext cx="2209800" cy="404812"/>
            <a:chOff x="11" y="1056"/>
            <a:chExt cx="1045" cy="255"/>
          </a:xfrm>
        </p:grpSpPr>
        <p:sp>
          <p:nvSpPr>
            <p:cNvPr id="261130" name="Text Box 9"/>
            <p:cNvSpPr txBox="1">
              <a:spLocks noChangeArrowheads="1"/>
            </p:cNvSpPr>
            <p:nvPr/>
          </p:nvSpPr>
          <p:spPr bwMode="auto">
            <a:xfrm>
              <a:off x="11" y="1061"/>
              <a:ext cx="1045" cy="250"/>
            </a:xfrm>
            <a:prstGeom prst="rect">
              <a:avLst/>
            </a:prstGeom>
            <a:noFill/>
            <a:ln w="9525">
              <a:noFill/>
              <a:miter lim="800000"/>
              <a:headEnd/>
              <a:tailEnd/>
            </a:ln>
          </p:spPr>
          <p:txBody>
            <a:bodyPr>
              <a:spAutoFit/>
            </a:bodyPr>
            <a:lstStyle/>
            <a:p>
              <a:pPr algn="ctr">
                <a:spcBef>
                  <a:spcPct val="50000"/>
                </a:spcBef>
              </a:pPr>
              <a:r>
                <a:rPr lang="en-US" sz="2000" b="0"/>
                <a:t>Mapping history</a:t>
              </a:r>
            </a:p>
          </p:txBody>
        </p:sp>
        <p:sp>
          <p:nvSpPr>
            <p:cNvPr id="261131" name="Rectangle 10"/>
            <p:cNvSpPr>
              <a:spLocks noChangeArrowheads="1"/>
            </p:cNvSpPr>
            <p:nvPr/>
          </p:nvSpPr>
          <p:spPr bwMode="auto">
            <a:xfrm>
              <a:off x="55" y="1056"/>
              <a:ext cx="956" cy="240"/>
            </a:xfrm>
            <a:prstGeom prst="rect">
              <a:avLst/>
            </a:prstGeom>
            <a:noFill/>
            <a:ln w="28575">
              <a:solidFill>
                <a:srgbClr val="008000"/>
              </a:solidFill>
              <a:miter lim="800000"/>
              <a:headEnd/>
              <a:tailEnd/>
            </a:ln>
          </p:spPr>
          <p:txBody>
            <a:bodyPr wrap="none" anchor="ctr"/>
            <a:lstStyle/>
            <a:p>
              <a:endParaRPr lang="en-US"/>
            </a:p>
          </p:txBody>
        </p:sp>
      </p:grpSp>
      <p:sp>
        <p:nvSpPr>
          <p:cNvPr id="261128" name="Line 11"/>
          <p:cNvSpPr>
            <a:spLocks noChangeShapeType="1"/>
          </p:cNvSpPr>
          <p:nvPr/>
        </p:nvSpPr>
        <p:spPr bwMode="auto">
          <a:xfrm flipH="1" flipV="1">
            <a:off x="3733800" y="5486400"/>
            <a:ext cx="838200" cy="457200"/>
          </a:xfrm>
          <a:prstGeom prst="line">
            <a:avLst/>
          </a:prstGeom>
          <a:noFill/>
          <a:ln w="57150">
            <a:solidFill>
              <a:srgbClr val="008000"/>
            </a:solidFill>
            <a:miter lim="800000"/>
            <a:headEnd/>
            <a:tailEnd type="triangle" w="med" len="med"/>
          </a:ln>
        </p:spPr>
        <p:txBody>
          <a:bodyPr wrap="none"/>
          <a:lstStyle/>
          <a:p>
            <a:endParaRPr lang="en-US"/>
          </a:p>
        </p:txBody>
      </p:sp>
      <p:sp>
        <p:nvSpPr>
          <p:cNvPr id="261129" name="Line 12"/>
          <p:cNvSpPr>
            <a:spLocks noChangeShapeType="1"/>
          </p:cNvSpPr>
          <p:nvPr/>
        </p:nvSpPr>
        <p:spPr bwMode="auto">
          <a:xfrm flipV="1">
            <a:off x="4724400" y="5486400"/>
            <a:ext cx="457200" cy="457200"/>
          </a:xfrm>
          <a:prstGeom prst="line">
            <a:avLst/>
          </a:prstGeom>
          <a:noFill/>
          <a:ln w="57150">
            <a:solidFill>
              <a:srgbClr val="008000"/>
            </a:solidFill>
            <a:miter lim="800000"/>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Number Placeholder 3"/>
          <p:cNvSpPr>
            <a:spLocks noGrp="1"/>
          </p:cNvSpPr>
          <p:nvPr>
            <p:ph type="sldNum" sz="quarter" idx="12"/>
          </p:nvPr>
        </p:nvSpPr>
        <p:spPr>
          <a:noFill/>
        </p:spPr>
        <p:txBody>
          <a:bodyPr/>
          <a:lstStyle/>
          <a:p>
            <a:fld id="{9CCA6D64-45A2-42BC-B706-1993760918C8}" type="slidenum">
              <a:rPr lang="en-US" smtClean="0"/>
              <a:pPr/>
              <a:t>75</a:t>
            </a:fld>
            <a:endParaRPr lang="en-US" smtClean="0"/>
          </a:p>
        </p:txBody>
      </p:sp>
      <p:grpSp>
        <p:nvGrpSpPr>
          <p:cNvPr id="2" name="Group 2"/>
          <p:cNvGrpSpPr>
            <a:grpSpLocks/>
          </p:cNvGrpSpPr>
          <p:nvPr/>
        </p:nvGrpSpPr>
        <p:grpSpPr bwMode="auto">
          <a:xfrm>
            <a:off x="0" y="76200"/>
            <a:ext cx="6400800" cy="1054100"/>
            <a:chOff x="0" y="48"/>
            <a:chExt cx="4032" cy="664"/>
          </a:xfrm>
        </p:grpSpPr>
        <p:sp>
          <p:nvSpPr>
            <p:cNvPr id="266325" name="AutoShape 3"/>
            <p:cNvSpPr>
              <a:spLocks noChangeArrowheads="1"/>
            </p:cNvSpPr>
            <p:nvPr/>
          </p:nvSpPr>
          <p:spPr bwMode="auto">
            <a:xfrm>
              <a:off x="2880" y="144"/>
              <a:ext cx="1152" cy="288"/>
            </a:xfrm>
            <a:prstGeom prst="cube">
              <a:avLst>
                <a:gd name="adj" fmla="val 25000"/>
              </a:avLst>
            </a:prstGeom>
            <a:solidFill>
              <a:srgbClr val="CCFFFF"/>
            </a:solidFill>
            <a:ln w="9525">
              <a:solidFill>
                <a:schemeClr val="tx1"/>
              </a:solidFill>
              <a:miter lim="800000"/>
              <a:headEnd/>
              <a:tailEnd/>
            </a:ln>
          </p:spPr>
          <p:txBody>
            <a:bodyPr wrap="none" anchor="ctr"/>
            <a:lstStyle/>
            <a:p>
              <a:pPr algn="ctr"/>
              <a:r>
                <a:rPr lang="en-US" b="0"/>
                <a:t>5SGraph</a:t>
              </a:r>
            </a:p>
          </p:txBody>
        </p:sp>
        <p:sp>
          <p:nvSpPr>
            <p:cNvPr id="266326" name="AutoShape 4"/>
            <p:cNvSpPr>
              <a:spLocks noChangeArrowheads="1"/>
            </p:cNvSpPr>
            <p:nvPr/>
          </p:nvSpPr>
          <p:spPr bwMode="auto">
            <a:xfrm>
              <a:off x="1056" y="48"/>
              <a:ext cx="1344" cy="384"/>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en-US" b="0"/>
                <a:t>5S Archaeology </a:t>
              </a:r>
            </a:p>
            <a:p>
              <a:pPr algn="ctr"/>
              <a:r>
                <a:rPr lang="en-US" b="0"/>
                <a:t>MetaModel</a:t>
              </a:r>
            </a:p>
          </p:txBody>
        </p:sp>
        <p:sp>
          <p:nvSpPr>
            <p:cNvPr id="266327" name="Text Box 5"/>
            <p:cNvSpPr txBox="1">
              <a:spLocks noChangeArrowheads="1"/>
            </p:cNvSpPr>
            <p:nvPr/>
          </p:nvSpPr>
          <p:spPr bwMode="auto">
            <a:xfrm>
              <a:off x="0" y="48"/>
              <a:ext cx="1056" cy="231"/>
            </a:xfrm>
            <a:prstGeom prst="rect">
              <a:avLst/>
            </a:prstGeom>
            <a:noFill/>
            <a:ln w="9525">
              <a:noFill/>
              <a:miter lim="800000"/>
              <a:headEnd/>
              <a:tailEnd/>
            </a:ln>
          </p:spPr>
          <p:txBody>
            <a:bodyPr>
              <a:spAutoFit/>
            </a:bodyPr>
            <a:lstStyle/>
            <a:p>
              <a:pPr>
                <a:spcBef>
                  <a:spcPct val="50000"/>
                </a:spcBef>
              </a:pPr>
              <a:r>
                <a:rPr lang="en-US" b="0"/>
                <a:t>ArchDL Expert</a:t>
              </a:r>
            </a:p>
          </p:txBody>
        </p:sp>
        <p:sp>
          <p:nvSpPr>
            <p:cNvPr id="266328" name="Line 6"/>
            <p:cNvSpPr>
              <a:spLocks noChangeShapeType="1"/>
            </p:cNvSpPr>
            <p:nvPr/>
          </p:nvSpPr>
          <p:spPr bwMode="auto">
            <a:xfrm flipV="1">
              <a:off x="624" y="288"/>
              <a:ext cx="336" cy="144"/>
            </a:xfrm>
            <a:prstGeom prst="line">
              <a:avLst/>
            </a:prstGeom>
            <a:noFill/>
            <a:ln w="19050">
              <a:solidFill>
                <a:schemeClr val="tx1"/>
              </a:solidFill>
              <a:round/>
              <a:headEnd type="triangle" w="med" len="med"/>
              <a:tailEnd type="triangle" w="med" len="med"/>
            </a:ln>
          </p:spPr>
          <p:txBody>
            <a:bodyPr/>
            <a:lstStyle/>
            <a:p>
              <a:endParaRPr lang="en-US"/>
            </a:p>
          </p:txBody>
        </p:sp>
        <p:sp>
          <p:nvSpPr>
            <p:cNvPr id="266329" name="Line 7"/>
            <p:cNvSpPr>
              <a:spLocks noChangeShapeType="1"/>
            </p:cNvSpPr>
            <p:nvPr/>
          </p:nvSpPr>
          <p:spPr bwMode="auto">
            <a:xfrm>
              <a:off x="2400" y="288"/>
              <a:ext cx="480" cy="0"/>
            </a:xfrm>
            <a:prstGeom prst="line">
              <a:avLst/>
            </a:prstGeom>
            <a:noFill/>
            <a:ln w="57150">
              <a:pattFill prst="pct80">
                <a:fgClr>
                  <a:srgbClr val="800080"/>
                </a:fgClr>
                <a:bgClr>
                  <a:srgbClr val="FFFFFF"/>
                </a:bgClr>
              </a:pattFill>
              <a:miter lim="800000"/>
              <a:headEnd/>
              <a:tailEnd type="triangle" w="med" len="med"/>
            </a:ln>
          </p:spPr>
          <p:txBody>
            <a:bodyPr wrap="none"/>
            <a:lstStyle/>
            <a:p>
              <a:endParaRPr lang="en-US"/>
            </a:p>
          </p:txBody>
        </p:sp>
        <p:grpSp>
          <p:nvGrpSpPr>
            <p:cNvPr id="266330" name="Group 8"/>
            <p:cNvGrpSpPr>
              <a:grpSpLocks/>
            </p:cNvGrpSpPr>
            <p:nvPr/>
          </p:nvGrpSpPr>
          <p:grpSpPr bwMode="auto">
            <a:xfrm>
              <a:off x="432" y="288"/>
              <a:ext cx="170" cy="424"/>
              <a:chOff x="759" y="522"/>
              <a:chExt cx="170" cy="424"/>
            </a:xfrm>
          </p:grpSpPr>
          <p:sp>
            <p:nvSpPr>
              <p:cNvPr id="266331" name="Oval 9"/>
              <p:cNvSpPr>
                <a:spLocks noChangeArrowheads="1"/>
              </p:cNvSpPr>
              <p:nvPr/>
            </p:nvSpPr>
            <p:spPr bwMode="auto">
              <a:xfrm>
                <a:off x="759" y="522"/>
                <a:ext cx="170" cy="169"/>
              </a:xfrm>
              <a:prstGeom prst="ellipse">
                <a:avLst/>
              </a:prstGeom>
              <a:noFill/>
              <a:ln w="7938" cap="rnd">
                <a:solidFill>
                  <a:srgbClr val="000000"/>
                </a:solidFill>
                <a:round/>
                <a:headEnd/>
                <a:tailEnd/>
              </a:ln>
            </p:spPr>
            <p:txBody>
              <a:bodyPr/>
              <a:lstStyle/>
              <a:p>
                <a:endParaRPr lang="en-US"/>
              </a:p>
            </p:txBody>
          </p:sp>
          <p:sp>
            <p:nvSpPr>
              <p:cNvPr id="266332" name="Line 10"/>
              <p:cNvSpPr>
                <a:spLocks noChangeShapeType="1"/>
              </p:cNvSpPr>
              <p:nvPr/>
            </p:nvSpPr>
            <p:spPr bwMode="auto">
              <a:xfrm>
                <a:off x="844" y="691"/>
                <a:ext cx="1" cy="170"/>
              </a:xfrm>
              <a:prstGeom prst="line">
                <a:avLst/>
              </a:prstGeom>
              <a:noFill/>
              <a:ln w="7938" cap="rnd">
                <a:solidFill>
                  <a:srgbClr val="000000"/>
                </a:solidFill>
                <a:round/>
                <a:headEnd/>
                <a:tailEnd/>
              </a:ln>
            </p:spPr>
            <p:txBody>
              <a:bodyPr/>
              <a:lstStyle/>
              <a:p>
                <a:endParaRPr lang="en-US"/>
              </a:p>
            </p:txBody>
          </p:sp>
          <p:sp>
            <p:nvSpPr>
              <p:cNvPr id="266333" name="Line 11"/>
              <p:cNvSpPr>
                <a:spLocks noChangeShapeType="1"/>
              </p:cNvSpPr>
              <p:nvPr/>
            </p:nvSpPr>
            <p:spPr bwMode="auto">
              <a:xfrm>
                <a:off x="844" y="861"/>
                <a:ext cx="85" cy="85"/>
              </a:xfrm>
              <a:prstGeom prst="line">
                <a:avLst/>
              </a:prstGeom>
              <a:noFill/>
              <a:ln w="7938" cap="rnd">
                <a:solidFill>
                  <a:srgbClr val="000000"/>
                </a:solidFill>
                <a:round/>
                <a:headEnd/>
                <a:tailEnd/>
              </a:ln>
            </p:spPr>
            <p:txBody>
              <a:bodyPr/>
              <a:lstStyle/>
              <a:p>
                <a:endParaRPr lang="en-US"/>
              </a:p>
            </p:txBody>
          </p:sp>
          <p:sp>
            <p:nvSpPr>
              <p:cNvPr id="266334" name="Line 12"/>
              <p:cNvSpPr>
                <a:spLocks noChangeShapeType="1"/>
              </p:cNvSpPr>
              <p:nvPr/>
            </p:nvSpPr>
            <p:spPr bwMode="auto">
              <a:xfrm flipH="1">
                <a:off x="759" y="861"/>
                <a:ext cx="85" cy="85"/>
              </a:xfrm>
              <a:prstGeom prst="line">
                <a:avLst/>
              </a:prstGeom>
              <a:noFill/>
              <a:ln w="7938" cap="rnd">
                <a:solidFill>
                  <a:srgbClr val="000000"/>
                </a:solidFill>
                <a:round/>
                <a:headEnd/>
                <a:tailEnd/>
              </a:ln>
            </p:spPr>
            <p:txBody>
              <a:bodyPr/>
              <a:lstStyle/>
              <a:p>
                <a:endParaRPr lang="en-US"/>
              </a:p>
            </p:txBody>
          </p:sp>
          <p:sp>
            <p:nvSpPr>
              <p:cNvPr id="266335" name="Line 13"/>
              <p:cNvSpPr>
                <a:spLocks noChangeShapeType="1"/>
              </p:cNvSpPr>
              <p:nvPr/>
            </p:nvSpPr>
            <p:spPr bwMode="auto">
              <a:xfrm flipH="1">
                <a:off x="759" y="734"/>
                <a:ext cx="85" cy="42"/>
              </a:xfrm>
              <a:prstGeom prst="line">
                <a:avLst/>
              </a:prstGeom>
              <a:noFill/>
              <a:ln w="7938" cap="rnd">
                <a:solidFill>
                  <a:srgbClr val="000000"/>
                </a:solidFill>
                <a:round/>
                <a:headEnd/>
                <a:tailEnd/>
              </a:ln>
            </p:spPr>
            <p:txBody>
              <a:bodyPr/>
              <a:lstStyle/>
              <a:p>
                <a:endParaRPr lang="en-US"/>
              </a:p>
            </p:txBody>
          </p:sp>
          <p:sp>
            <p:nvSpPr>
              <p:cNvPr id="266336" name="Line 14"/>
              <p:cNvSpPr>
                <a:spLocks noChangeShapeType="1"/>
              </p:cNvSpPr>
              <p:nvPr/>
            </p:nvSpPr>
            <p:spPr bwMode="auto">
              <a:xfrm>
                <a:off x="844" y="734"/>
                <a:ext cx="85" cy="42"/>
              </a:xfrm>
              <a:prstGeom prst="line">
                <a:avLst/>
              </a:prstGeom>
              <a:noFill/>
              <a:ln w="7938" cap="rnd">
                <a:solidFill>
                  <a:srgbClr val="000000"/>
                </a:solidFill>
                <a:round/>
                <a:headEnd/>
                <a:tailEnd/>
              </a:ln>
            </p:spPr>
            <p:txBody>
              <a:bodyPr/>
              <a:lstStyle/>
              <a:p>
                <a:endParaRPr lang="en-US"/>
              </a:p>
            </p:txBody>
          </p:sp>
        </p:grpSp>
      </p:grpSp>
      <p:grpSp>
        <p:nvGrpSpPr>
          <p:cNvPr id="4" name="Group 15"/>
          <p:cNvGrpSpPr>
            <a:grpSpLocks/>
          </p:cNvGrpSpPr>
          <p:nvPr/>
        </p:nvGrpSpPr>
        <p:grpSpPr bwMode="auto">
          <a:xfrm>
            <a:off x="6400800" y="166688"/>
            <a:ext cx="2743200" cy="823912"/>
            <a:chOff x="4032" y="105"/>
            <a:chExt cx="1728" cy="519"/>
          </a:xfrm>
        </p:grpSpPr>
        <p:sp>
          <p:nvSpPr>
            <p:cNvPr id="266316" name="Line 16"/>
            <p:cNvSpPr>
              <a:spLocks noChangeShapeType="1"/>
            </p:cNvSpPr>
            <p:nvPr/>
          </p:nvSpPr>
          <p:spPr bwMode="auto">
            <a:xfrm>
              <a:off x="4032" y="288"/>
              <a:ext cx="336" cy="0"/>
            </a:xfrm>
            <a:prstGeom prst="line">
              <a:avLst/>
            </a:prstGeom>
            <a:noFill/>
            <a:ln w="19050">
              <a:solidFill>
                <a:schemeClr val="tx1"/>
              </a:solidFill>
              <a:round/>
              <a:headEnd type="triangle" w="med" len="med"/>
              <a:tailEnd type="triangle" w="med" len="med"/>
            </a:ln>
          </p:spPr>
          <p:txBody>
            <a:bodyPr/>
            <a:lstStyle/>
            <a:p>
              <a:endParaRPr lang="en-US"/>
            </a:p>
          </p:txBody>
        </p:sp>
        <p:sp>
          <p:nvSpPr>
            <p:cNvPr id="266317" name="Text Box 17"/>
            <p:cNvSpPr txBox="1">
              <a:spLocks noChangeArrowheads="1"/>
            </p:cNvSpPr>
            <p:nvPr/>
          </p:nvSpPr>
          <p:spPr bwMode="auto">
            <a:xfrm>
              <a:off x="4512" y="105"/>
              <a:ext cx="1248" cy="231"/>
            </a:xfrm>
            <a:prstGeom prst="rect">
              <a:avLst/>
            </a:prstGeom>
            <a:noFill/>
            <a:ln w="9525">
              <a:noFill/>
              <a:miter lim="800000"/>
              <a:headEnd/>
              <a:tailEnd/>
            </a:ln>
          </p:spPr>
          <p:txBody>
            <a:bodyPr>
              <a:spAutoFit/>
            </a:bodyPr>
            <a:lstStyle/>
            <a:p>
              <a:pPr>
                <a:spcBef>
                  <a:spcPct val="50000"/>
                </a:spcBef>
              </a:pPr>
              <a:r>
                <a:rPr lang="en-US" b="0"/>
                <a:t>ArchDL Designer</a:t>
              </a:r>
            </a:p>
          </p:txBody>
        </p:sp>
        <p:grpSp>
          <p:nvGrpSpPr>
            <p:cNvPr id="266318" name="Group 18"/>
            <p:cNvGrpSpPr>
              <a:grpSpLocks/>
            </p:cNvGrpSpPr>
            <p:nvPr/>
          </p:nvGrpSpPr>
          <p:grpSpPr bwMode="auto">
            <a:xfrm>
              <a:off x="4368" y="200"/>
              <a:ext cx="170" cy="424"/>
              <a:chOff x="759" y="522"/>
              <a:chExt cx="170" cy="424"/>
            </a:xfrm>
          </p:grpSpPr>
          <p:sp>
            <p:nvSpPr>
              <p:cNvPr id="266319" name="Oval 19"/>
              <p:cNvSpPr>
                <a:spLocks noChangeArrowheads="1"/>
              </p:cNvSpPr>
              <p:nvPr/>
            </p:nvSpPr>
            <p:spPr bwMode="auto">
              <a:xfrm>
                <a:off x="759" y="522"/>
                <a:ext cx="170" cy="169"/>
              </a:xfrm>
              <a:prstGeom prst="ellipse">
                <a:avLst/>
              </a:prstGeom>
              <a:noFill/>
              <a:ln w="7938" cap="rnd">
                <a:solidFill>
                  <a:srgbClr val="000000"/>
                </a:solidFill>
                <a:round/>
                <a:headEnd/>
                <a:tailEnd/>
              </a:ln>
            </p:spPr>
            <p:txBody>
              <a:bodyPr/>
              <a:lstStyle/>
              <a:p>
                <a:endParaRPr lang="en-US"/>
              </a:p>
            </p:txBody>
          </p:sp>
          <p:sp>
            <p:nvSpPr>
              <p:cNvPr id="266320" name="Line 20"/>
              <p:cNvSpPr>
                <a:spLocks noChangeShapeType="1"/>
              </p:cNvSpPr>
              <p:nvPr/>
            </p:nvSpPr>
            <p:spPr bwMode="auto">
              <a:xfrm>
                <a:off x="844" y="691"/>
                <a:ext cx="1" cy="170"/>
              </a:xfrm>
              <a:prstGeom prst="line">
                <a:avLst/>
              </a:prstGeom>
              <a:noFill/>
              <a:ln w="7938" cap="rnd">
                <a:solidFill>
                  <a:srgbClr val="000000"/>
                </a:solidFill>
                <a:round/>
                <a:headEnd/>
                <a:tailEnd/>
              </a:ln>
            </p:spPr>
            <p:txBody>
              <a:bodyPr/>
              <a:lstStyle/>
              <a:p>
                <a:endParaRPr lang="en-US"/>
              </a:p>
            </p:txBody>
          </p:sp>
          <p:sp>
            <p:nvSpPr>
              <p:cNvPr id="266321" name="Line 21"/>
              <p:cNvSpPr>
                <a:spLocks noChangeShapeType="1"/>
              </p:cNvSpPr>
              <p:nvPr/>
            </p:nvSpPr>
            <p:spPr bwMode="auto">
              <a:xfrm>
                <a:off x="844" y="861"/>
                <a:ext cx="85" cy="85"/>
              </a:xfrm>
              <a:prstGeom prst="line">
                <a:avLst/>
              </a:prstGeom>
              <a:noFill/>
              <a:ln w="7938" cap="rnd">
                <a:solidFill>
                  <a:srgbClr val="000000"/>
                </a:solidFill>
                <a:round/>
                <a:headEnd/>
                <a:tailEnd/>
              </a:ln>
            </p:spPr>
            <p:txBody>
              <a:bodyPr/>
              <a:lstStyle/>
              <a:p>
                <a:endParaRPr lang="en-US"/>
              </a:p>
            </p:txBody>
          </p:sp>
          <p:sp>
            <p:nvSpPr>
              <p:cNvPr id="266322" name="Line 22"/>
              <p:cNvSpPr>
                <a:spLocks noChangeShapeType="1"/>
              </p:cNvSpPr>
              <p:nvPr/>
            </p:nvSpPr>
            <p:spPr bwMode="auto">
              <a:xfrm flipH="1">
                <a:off x="759" y="861"/>
                <a:ext cx="85" cy="85"/>
              </a:xfrm>
              <a:prstGeom prst="line">
                <a:avLst/>
              </a:prstGeom>
              <a:noFill/>
              <a:ln w="7938" cap="rnd">
                <a:solidFill>
                  <a:srgbClr val="000000"/>
                </a:solidFill>
                <a:round/>
                <a:headEnd/>
                <a:tailEnd/>
              </a:ln>
            </p:spPr>
            <p:txBody>
              <a:bodyPr/>
              <a:lstStyle/>
              <a:p>
                <a:endParaRPr lang="en-US"/>
              </a:p>
            </p:txBody>
          </p:sp>
          <p:sp>
            <p:nvSpPr>
              <p:cNvPr id="266323" name="Line 23"/>
              <p:cNvSpPr>
                <a:spLocks noChangeShapeType="1"/>
              </p:cNvSpPr>
              <p:nvPr/>
            </p:nvSpPr>
            <p:spPr bwMode="auto">
              <a:xfrm flipH="1">
                <a:off x="759" y="734"/>
                <a:ext cx="85" cy="42"/>
              </a:xfrm>
              <a:prstGeom prst="line">
                <a:avLst/>
              </a:prstGeom>
              <a:noFill/>
              <a:ln w="7938" cap="rnd">
                <a:solidFill>
                  <a:srgbClr val="000000"/>
                </a:solidFill>
                <a:round/>
                <a:headEnd/>
                <a:tailEnd/>
              </a:ln>
            </p:spPr>
            <p:txBody>
              <a:bodyPr/>
              <a:lstStyle/>
              <a:p>
                <a:endParaRPr lang="en-US"/>
              </a:p>
            </p:txBody>
          </p:sp>
          <p:sp>
            <p:nvSpPr>
              <p:cNvPr id="266324" name="Line 24"/>
              <p:cNvSpPr>
                <a:spLocks noChangeShapeType="1"/>
              </p:cNvSpPr>
              <p:nvPr/>
            </p:nvSpPr>
            <p:spPr bwMode="auto">
              <a:xfrm>
                <a:off x="844" y="734"/>
                <a:ext cx="85" cy="42"/>
              </a:xfrm>
              <a:prstGeom prst="line">
                <a:avLst/>
              </a:prstGeom>
              <a:noFill/>
              <a:ln w="7938" cap="rnd">
                <a:solidFill>
                  <a:srgbClr val="000000"/>
                </a:solidFill>
                <a:round/>
                <a:headEnd/>
                <a:tailEnd/>
              </a:ln>
            </p:spPr>
            <p:txBody>
              <a:bodyPr/>
              <a:lstStyle/>
              <a:p>
                <a:endParaRPr lang="en-US"/>
              </a:p>
            </p:txBody>
          </p:sp>
        </p:grpSp>
      </p:grpSp>
      <p:grpSp>
        <p:nvGrpSpPr>
          <p:cNvPr id="6" name="Group 25"/>
          <p:cNvGrpSpPr>
            <a:grpSpLocks/>
          </p:cNvGrpSpPr>
          <p:nvPr/>
        </p:nvGrpSpPr>
        <p:grpSpPr bwMode="auto">
          <a:xfrm>
            <a:off x="5638800" y="3429000"/>
            <a:ext cx="6546850" cy="914400"/>
            <a:chOff x="1492" y="768"/>
            <a:chExt cx="4124" cy="576"/>
          </a:xfrm>
        </p:grpSpPr>
        <p:sp>
          <p:nvSpPr>
            <p:cNvPr id="266314" name="Rectangle 26"/>
            <p:cNvSpPr>
              <a:spLocks noChangeArrowheads="1"/>
            </p:cNvSpPr>
            <p:nvPr/>
          </p:nvSpPr>
          <p:spPr bwMode="auto">
            <a:xfrm>
              <a:off x="1536" y="768"/>
              <a:ext cx="4080" cy="576"/>
            </a:xfrm>
            <a:prstGeom prst="rect">
              <a:avLst/>
            </a:prstGeom>
            <a:noFill/>
            <a:ln w="38100">
              <a:solidFill>
                <a:schemeClr val="accent1"/>
              </a:solidFill>
              <a:miter lim="800000"/>
              <a:headEnd/>
              <a:tailEnd/>
            </a:ln>
          </p:spPr>
          <p:txBody>
            <a:bodyPr wrap="none" anchor="ctr"/>
            <a:lstStyle/>
            <a:p>
              <a:endParaRPr lang="en-US"/>
            </a:p>
          </p:txBody>
        </p:sp>
        <p:sp>
          <p:nvSpPr>
            <p:cNvPr id="266315" name="Text Box 27"/>
            <p:cNvSpPr txBox="1">
              <a:spLocks noChangeArrowheads="1"/>
            </p:cNvSpPr>
            <p:nvPr/>
          </p:nvSpPr>
          <p:spPr bwMode="auto">
            <a:xfrm>
              <a:off x="1492" y="768"/>
              <a:ext cx="812" cy="404"/>
            </a:xfrm>
            <a:prstGeom prst="rect">
              <a:avLst/>
            </a:prstGeom>
            <a:noFill/>
            <a:ln w="9525">
              <a:noFill/>
              <a:miter lim="800000"/>
              <a:headEnd/>
              <a:tailEnd/>
            </a:ln>
          </p:spPr>
          <p:txBody>
            <a:bodyPr wrap="none">
              <a:spAutoFit/>
            </a:bodyPr>
            <a:lstStyle/>
            <a:p>
              <a:pPr eaLnBrk="0" hangingPunct="0"/>
              <a:r>
                <a:rPr lang="en-US" b="0"/>
                <a:t>Structure </a:t>
              </a:r>
            </a:p>
            <a:p>
              <a:pPr eaLnBrk="0" hangingPunct="0"/>
              <a:r>
                <a:rPr lang="en-US" b="0"/>
                <a:t>Sub-model</a:t>
              </a:r>
            </a:p>
          </p:txBody>
        </p:sp>
      </p:grpSp>
      <p:sp>
        <p:nvSpPr>
          <p:cNvPr id="270364" name="AutoShape 28"/>
          <p:cNvSpPr>
            <a:spLocks noChangeArrowheads="1"/>
          </p:cNvSpPr>
          <p:nvPr/>
        </p:nvSpPr>
        <p:spPr bwMode="auto">
          <a:xfrm>
            <a:off x="228600" y="2209800"/>
            <a:ext cx="1600200" cy="2590800"/>
          </a:xfrm>
          <a:prstGeom prst="foldedCorner">
            <a:avLst>
              <a:gd name="adj" fmla="val 12500"/>
            </a:avLst>
          </a:prstGeom>
          <a:solidFill>
            <a:schemeClr val="accent1"/>
          </a:solidFill>
          <a:ln w="9525">
            <a:solidFill>
              <a:schemeClr val="tx1"/>
            </a:solidFill>
            <a:miter lim="800000"/>
            <a:headEnd/>
            <a:tailEnd/>
          </a:ln>
        </p:spPr>
        <p:txBody>
          <a:bodyPr wrap="none" anchor="ctr"/>
          <a:lstStyle/>
          <a:p>
            <a:pPr algn="ctr" eaLnBrk="0" hangingPunct="0"/>
            <a:r>
              <a:rPr lang="en-US" b="0"/>
              <a:t>ETANA-DL</a:t>
            </a:r>
          </a:p>
          <a:p>
            <a:pPr algn="ctr" eaLnBrk="0" hangingPunct="0"/>
            <a:r>
              <a:rPr lang="en-US" b="0"/>
              <a:t>Union Services</a:t>
            </a:r>
          </a:p>
          <a:p>
            <a:pPr algn="ctr" eaLnBrk="0" hangingPunct="0"/>
            <a:r>
              <a:rPr lang="en-US" b="0"/>
              <a:t>Descriptions</a:t>
            </a:r>
          </a:p>
          <a:p>
            <a:pPr algn="ctr" eaLnBrk="0" hangingPunct="0"/>
            <a:endParaRPr lang="en-US" sz="1400" b="0"/>
          </a:p>
          <a:p>
            <a:pPr algn="ctr" eaLnBrk="0" hangingPunct="0"/>
            <a:r>
              <a:rPr lang="en-US" sz="1600" b="0"/>
              <a:t>Harvesting</a:t>
            </a:r>
          </a:p>
          <a:p>
            <a:pPr algn="ctr" eaLnBrk="0" hangingPunct="0"/>
            <a:r>
              <a:rPr lang="en-US" sz="1600" b="0"/>
              <a:t>Mapping</a:t>
            </a:r>
          </a:p>
          <a:p>
            <a:pPr algn="ctr" eaLnBrk="0" hangingPunct="0"/>
            <a:r>
              <a:rPr lang="en-US" sz="1600" b="0"/>
              <a:t>Searching</a:t>
            </a:r>
          </a:p>
          <a:p>
            <a:pPr algn="ctr" eaLnBrk="0" hangingPunct="0"/>
            <a:r>
              <a:rPr lang="en-US" sz="1600" b="0"/>
              <a:t>Browsing</a:t>
            </a:r>
          </a:p>
          <a:p>
            <a:pPr algn="ctr" eaLnBrk="0" hangingPunct="0"/>
            <a:r>
              <a:rPr lang="en-US" sz="1600" b="0"/>
              <a:t>…</a:t>
            </a:r>
          </a:p>
        </p:txBody>
      </p:sp>
      <p:grpSp>
        <p:nvGrpSpPr>
          <p:cNvPr id="7" name="Group 29"/>
          <p:cNvGrpSpPr>
            <a:grpSpLocks/>
          </p:cNvGrpSpPr>
          <p:nvPr/>
        </p:nvGrpSpPr>
        <p:grpSpPr bwMode="auto">
          <a:xfrm>
            <a:off x="109538" y="762000"/>
            <a:ext cx="4919662" cy="4267200"/>
            <a:chOff x="0" y="480"/>
            <a:chExt cx="3099" cy="2688"/>
          </a:xfrm>
        </p:grpSpPr>
        <p:sp>
          <p:nvSpPr>
            <p:cNvPr id="266311" name="Rectangle 30"/>
            <p:cNvSpPr>
              <a:spLocks noChangeArrowheads="1"/>
            </p:cNvSpPr>
            <p:nvPr/>
          </p:nvSpPr>
          <p:spPr bwMode="auto">
            <a:xfrm>
              <a:off x="0" y="1008"/>
              <a:ext cx="1152" cy="2160"/>
            </a:xfrm>
            <a:prstGeom prst="rect">
              <a:avLst/>
            </a:prstGeom>
            <a:noFill/>
            <a:ln w="38100">
              <a:solidFill>
                <a:schemeClr val="accent1"/>
              </a:solidFill>
              <a:miter lim="800000"/>
              <a:headEnd/>
              <a:tailEnd/>
            </a:ln>
          </p:spPr>
          <p:txBody>
            <a:bodyPr wrap="none" anchor="ctr"/>
            <a:lstStyle/>
            <a:p>
              <a:endParaRPr lang="en-US"/>
            </a:p>
          </p:txBody>
        </p:sp>
        <p:sp>
          <p:nvSpPr>
            <p:cNvPr id="266312" name="Text Box 31"/>
            <p:cNvSpPr txBox="1">
              <a:spLocks noChangeArrowheads="1"/>
            </p:cNvSpPr>
            <p:nvPr/>
          </p:nvSpPr>
          <p:spPr bwMode="auto">
            <a:xfrm>
              <a:off x="39" y="987"/>
              <a:ext cx="812" cy="404"/>
            </a:xfrm>
            <a:prstGeom prst="rect">
              <a:avLst/>
            </a:prstGeom>
            <a:noFill/>
            <a:ln w="9525">
              <a:noFill/>
              <a:miter lim="800000"/>
              <a:headEnd/>
              <a:tailEnd/>
            </a:ln>
          </p:spPr>
          <p:txBody>
            <a:bodyPr wrap="none">
              <a:spAutoFit/>
            </a:bodyPr>
            <a:lstStyle/>
            <a:p>
              <a:pPr eaLnBrk="0" hangingPunct="0"/>
              <a:r>
                <a:rPr lang="en-US" b="0"/>
                <a:t>Scenario </a:t>
              </a:r>
            </a:p>
            <a:p>
              <a:pPr eaLnBrk="0" hangingPunct="0"/>
              <a:r>
                <a:rPr lang="en-US" b="0"/>
                <a:t>Sub-model</a:t>
              </a:r>
            </a:p>
          </p:txBody>
        </p:sp>
        <p:cxnSp>
          <p:nvCxnSpPr>
            <p:cNvPr id="266313" name="AutoShape 32"/>
            <p:cNvCxnSpPr>
              <a:cxnSpLocks noChangeShapeType="1"/>
            </p:cNvCxnSpPr>
            <p:nvPr/>
          </p:nvCxnSpPr>
          <p:spPr bwMode="auto">
            <a:xfrm rot="10800000" flipV="1">
              <a:off x="624" y="480"/>
              <a:ext cx="2475" cy="564"/>
            </a:xfrm>
            <a:prstGeom prst="curvedConnector2">
              <a:avLst/>
            </a:prstGeom>
            <a:noFill/>
            <a:ln w="57150">
              <a:pattFill prst="pct80">
                <a:fgClr>
                  <a:srgbClr val="800080"/>
                </a:fgClr>
                <a:bgClr>
                  <a:srgbClr val="FFFFFF"/>
                </a:bgClr>
              </a:pattFill>
              <a:miter lim="800000"/>
              <a:headEnd/>
              <a:tailEnd type="triangle" w="med" len="med"/>
            </a:ln>
          </p:spPr>
        </p:cxnSp>
      </p:grpSp>
      <p:grpSp>
        <p:nvGrpSpPr>
          <p:cNvPr id="8" name="Group 33"/>
          <p:cNvGrpSpPr>
            <a:grpSpLocks/>
          </p:cNvGrpSpPr>
          <p:nvPr/>
        </p:nvGrpSpPr>
        <p:grpSpPr bwMode="auto">
          <a:xfrm>
            <a:off x="3733800" y="685800"/>
            <a:ext cx="2286000" cy="914400"/>
            <a:chOff x="2352" y="432"/>
            <a:chExt cx="1440" cy="576"/>
          </a:xfrm>
        </p:grpSpPr>
        <p:sp>
          <p:nvSpPr>
            <p:cNvPr id="266309" name="AutoShape 34"/>
            <p:cNvSpPr>
              <a:spLocks noChangeArrowheads="1"/>
            </p:cNvSpPr>
            <p:nvPr/>
          </p:nvSpPr>
          <p:spPr bwMode="auto">
            <a:xfrm>
              <a:off x="2352" y="816"/>
              <a:ext cx="1440" cy="192"/>
            </a:xfrm>
            <a:prstGeom prst="foldedCorner">
              <a:avLst>
                <a:gd name="adj" fmla="val 12500"/>
              </a:avLst>
            </a:prstGeom>
            <a:solidFill>
              <a:schemeClr val="accent1"/>
            </a:solidFill>
            <a:ln w="9525">
              <a:solidFill>
                <a:schemeClr val="tx1"/>
              </a:solidFill>
              <a:miter lim="800000"/>
              <a:headEnd/>
              <a:tailEnd/>
            </a:ln>
          </p:spPr>
          <p:txBody>
            <a:bodyPr wrap="none" anchor="ctr"/>
            <a:lstStyle/>
            <a:p>
              <a:pPr algn="ctr" eaLnBrk="0" hangingPunct="0"/>
              <a:r>
                <a:rPr lang="en-US" b="0"/>
                <a:t>VN Metadata Format</a:t>
              </a:r>
            </a:p>
          </p:txBody>
        </p:sp>
        <p:sp>
          <p:nvSpPr>
            <p:cNvPr id="266310" name="Line 35"/>
            <p:cNvSpPr>
              <a:spLocks noChangeShapeType="1"/>
            </p:cNvSpPr>
            <p:nvPr/>
          </p:nvSpPr>
          <p:spPr bwMode="auto">
            <a:xfrm>
              <a:off x="3216" y="432"/>
              <a:ext cx="0" cy="384"/>
            </a:xfrm>
            <a:prstGeom prst="line">
              <a:avLst/>
            </a:prstGeom>
            <a:noFill/>
            <a:ln w="57150">
              <a:pattFill prst="pct80">
                <a:fgClr>
                  <a:srgbClr val="800080"/>
                </a:fgClr>
                <a:bgClr>
                  <a:srgbClr val="FFFFFF"/>
                </a:bgClr>
              </a:pattFill>
              <a:miter lim="800000"/>
              <a:headEnd/>
              <a:tailEnd type="triangle" w="med" len="med"/>
            </a:ln>
          </p:spPr>
          <p:txBody>
            <a:bodyPr wrap="none"/>
            <a:lstStyle/>
            <a:p>
              <a:endParaRPr lang="en-US"/>
            </a:p>
          </p:txBody>
        </p:sp>
      </p:grpSp>
      <p:grpSp>
        <p:nvGrpSpPr>
          <p:cNvPr id="9" name="Group 36"/>
          <p:cNvGrpSpPr>
            <a:grpSpLocks/>
          </p:cNvGrpSpPr>
          <p:nvPr/>
        </p:nvGrpSpPr>
        <p:grpSpPr bwMode="auto">
          <a:xfrm>
            <a:off x="4397375" y="685800"/>
            <a:ext cx="3070225" cy="1371600"/>
            <a:chOff x="2770" y="432"/>
            <a:chExt cx="1934" cy="864"/>
          </a:xfrm>
        </p:grpSpPr>
        <p:sp>
          <p:nvSpPr>
            <p:cNvPr id="266307" name="AutoShape 37"/>
            <p:cNvSpPr>
              <a:spLocks noChangeArrowheads="1"/>
            </p:cNvSpPr>
            <p:nvPr/>
          </p:nvSpPr>
          <p:spPr bwMode="auto">
            <a:xfrm>
              <a:off x="2770" y="1056"/>
              <a:ext cx="1934" cy="240"/>
            </a:xfrm>
            <a:prstGeom prst="foldedCorner">
              <a:avLst>
                <a:gd name="adj" fmla="val 12500"/>
              </a:avLst>
            </a:prstGeom>
            <a:solidFill>
              <a:schemeClr val="accent1"/>
            </a:solidFill>
            <a:ln w="9525">
              <a:solidFill>
                <a:schemeClr val="tx1"/>
              </a:solidFill>
              <a:miter lim="800000"/>
              <a:headEnd/>
              <a:tailEnd/>
            </a:ln>
          </p:spPr>
          <p:txBody>
            <a:bodyPr wrap="none" anchor="ctr"/>
            <a:lstStyle/>
            <a:p>
              <a:pPr algn="ctr" eaLnBrk="0" hangingPunct="0"/>
              <a:r>
                <a:rPr lang="en-US" b="0"/>
                <a:t>ETANA-DL Metadata Format</a:t>
              </a:r>
            </a:p>
          </p:txBody>
        </p:sp>
        <p:sp>
          <p:nvSpPr>
            <p:cNvPr id="266308" name="Line 38"/>
            <p:cNvSpPr>
              <a:spLocks noChangeShapeType="1"/>
            </p:cNvSpPr>
            <p:nvPr/>
          </p:nvSpPr>
          <p:spPr bwMode="auto">
            <a:xfrm>
              <a:off x="3888" y="432"/>
              <a:ext cx="0" cy="624"/>
            </a:xfrm>
            <a:prstGeom prst="line">
              <a:avLst/>
            </a:prstGeom>
            <a:noFill/>
            <a:ln w="57150">
              <a:pattFill prst="pct80">
                <a:fgClr>
                  <a:srgbClr val="800080"/>
                </a:fgClr>
                <a:bgClr>
                  <a:srgbClr val="FFFFFF"/>
                </a:bgClr>
              </a:pattFill>
              <a:miter lim="800000"/>
              <a:headEnd/>
              <a:tailEnd type="triangle" w="med" len="med"/>
            </a:ln>
          </p:spPr>
          <p:txBody>
            <a:bodyPr wrap="none"/>
            <a:lstStyle/>
            <a:p>
              <a:endParaRPr lang="en-US"/>
            </a:p>
          </p:txBody>
        </p:sp>
      </p:grpSp>
      <p:grpSp>
        <p:nvGrpSpPr>
          <p:cNvPr id="10" name="Group 39"/>
          <p:cNvGrpSpPr>
            <a:grpSpLocks/>
          </p:cNvGrpSpPr>
          <p:nvPr/>
        </p:nvGrpSpPr>
        <p:grpSpPr bwMode="auto">
          <a:xfrm>
            <a:off x="6248400" y="685800"/>
            <a:ext cx="2590800" cy="914400"/>
            <a:chOff x="3936" y="432"/>
            <a:chExt cx="1632" cy="576"/>
          </a:xfrm>
        </p:grpSpPr>
        <p:sp>
          <p:nvSpPr>
            <p:cNvPr id="266305" name="AutoShape 40"/>
            <p:cNvSpPr>
              <a:spLocks noChangeArrowheads="1"/>
            </p:cNvSpPr>
            <p:nvPr/>
          </p:nvSpPr>
          <p:spPr bwMode="auto">
            <a:xfrm>
              <a:off x="4128" y="816"/>
              <a:ext cx="1440" cy="192"/>
            </a:xfrm>
            <a:prstGeom prst="foldedCorner">
              <a:avLst>
                <a:gd name="adj" fmla="val 12500"/>
              </a:avLst>
            </a:prstGeom>
            <a:solidFill>
              <a:schemeClr val="accent1"/>
            </a:solidFill>
            <a:ln w="9525">
              <a:solidFill>
                <a:schemeClr val="tx1"/>
              </a:solidFill>
              <a:miter lim="800000"/>
              <a:headEnd/>
              <a:tailEnd/>
            </a:ln>
          </p:spPr>
          <p:txBody>
            <a:bodyPr wrap="none" anchor="ctr"/>
            <a:lstStyle/>
            <a:p>
              <a:pPr algn="ctr" eaLnBrk="0" hangingPunct="0"/>
              <a:r>
                <a:rPr lang="en-US" b="0"/>
                <a:t>HD Metadata Format</a:t>
              </a:r>
            </a:p>
          </p:txBody>
        </p:sp>
        <p:sp>
          <p:nvSpPr>
            <p:cNvPr id="266306" name="Line 41"/>
            <p:cNvSpPr>
              <a:spLocks noChangeShapeType="1"/>
            </p:cNvSpPr>
            <p:nvPr/>
          </p:nvSpPr>
          <p:spPr bwMode="auto">
            <a:xfrm>
              <a:off x="3936" y="432"/>
              <a:ext cx="480" cy="384"/>
            </a:xfrm>
            <a:prstGeom prst="line">
              <a:avLst/>
            </a:prstGeom>
            <a:noFill/>
            <a:ln w="57150">
              <a:pattFill prst="pct80">
                <a:fgClr>
                  <a:srgbClr val="800080"/>
                </a:fgClr>
                <a:bgClr>
                  <a:srgbClr val="FFFFFF"/>
                </a:bgClr>
              </a:pattFill>
              <a:miter lim="800000"/>
              <a:headEnd/>
              <a:tailEnd type="triangle" w="med" len="med"/>
            </a:ln>
          </p:spPr>
          <p:txBody>
            <a:bodyPr wrap="none"/>
            <a:lstStyle/>
            <a:p>
              <a:endParaRPr lang="en-US"/>
            </a:p>
          </p:txBody>
        </p:sp>
      </p:grpSp>
      <p:grpSp>
        <p:nvGrpSpPr>
          <p:cNvPr id="11" name="Group 42"/>
          <p:cNvGrpSpPr>
            <a:grpSpLocks/>
          </p:cNvGrpSpPr>
          <p:nvPr/>
        </p:nvGrpSpPr>
        <p:grpSpPr bwMode="auto">
          <a:xfrm>
            <a:off x="3886200" y="1600200"/>
            <a:ext cx="4572000" cy="1447800"/>
            <a:chOff x="2448" y="1008"/>
            <a:chExt cx="2880" cy="912"/>
          </a:xfrm>
        </p:grpSpPr>
        <p:sp>
          <p:nvSpPr>
            <p:cNvPr id="266301" name="AutoShape 43"/>
            <p:cNvSpPr>
              <a:spLocks noChangeArrowheads="1"/>
            </p:cNvSpPr>
            <p:nvPr/>
          </p:nvSpPr>
          <p:spPr bwMode="auto">
            <a:xfrm>
              <a:off x="3024" y="1608"/>
              <a:ext cx="1056" cy="312"/>
            </a:xfrm>
            <a:prstGeom prst="cube">
              <a:avLst>
                <a:gd name="adj" fmla="val 25000"/>
              </a:avLst>
            </a:prstGeom>
            <a:solidFill>
              <a:srgbClr val="CCFFFF"/>
            </a:solidFill>
            <a:ln w="9525">
              <a:solidFill>
                <a:schemeClr val="tx1"/>
              </a:solidFill>
              <a:miter lim="800000"/>
              <a:headEnd/>
              <a:tailEnd/>
            </a:ln>
          </p:spPr>
          <p:txBody>
            <a:bodyPr wrap="none" anchor="ctr"/>
            <a:lstStyle/>
            <a:p>
              <a:pPr algn="ctr" eaLnBrk="0" hangingPunct="0"/>
              <a:r>
                <a:rPr lang="en-US" b="0"/>
                <a:t>Mapping Tool</a:t>
              </a:r>
            </a:p>
          </p:txBody>
        </p:sp>
        <p:sp>
          <p:nvSpPr>
            <p:cNvPr id="266302" name="Line 44"/>
            <p:cNvSpPr>
              <a:spLocks noChangeShapeType="1"/>
            </p:cNvSpPr>
            <p:nvPr/>
          </p:nvSpPr>
          <p:spPr bwMode="auto">
            <a:xfrm>
              <a:off x="2448" y="1008"/>
              <a:ext cx="576" cy="720"/>
            </a:xfrm>
            <a:prstGeom prst="line">
              <a:avLst/>
            </a:prstGeom>
            <a:noFill/>
            <a:ln w="57150">
              <a:solidFill>
                <a:srgbClr val="993300"/>
              </a:solidFill>
              <a:miter lim="800000"/>
              <a:headEnd/>
              <a:tailEnd type="triangle" w="med" len="med"/>
            </a:ln>
          </p:spPr>
          <p:txBody>
            <a:bodyPr wrap="none"/>
            <a:lstStyle/>
            <a:p>
              <a:endParaRPr lang="en-US"/>
            </a:p>
          </p:txBody>
        </p:sp>
        <p:sp>
          <p:nvSpPr>
            <p:cNvPr id="266303" name="Line 45"/>
            <p:cNvSpPr>
              <a:spLocks noChangeShapeType="1"/>
            </p:cNvSpPr>
            <p:nvPr/>
          </p:nvSpPr>
          <p:spPr bwMode="auto">
            <a:xfrm flipH="1">
              <a:off x="4128" y="1008"/>
              <a:ext cx="1200" cy="720"/>
            </a:xfrm>
            <a:prstGeom prst="line">
              <a:avLst/>
            </a:prstGeom>
            <a:noFill/>
            <a:ln w="57150">
              <a:solidFill>
                <a:srgbClr val="993300"/>
              </a:solidFill>
              <a:miter lim="800000"/>
              <a:headEnd/>
              <a:tailEnd type="triangle" w="med" len="med"/>
            </a:ln>
          </p:spPr>
          <p:txBody>
            <a:bodyPr wrap="none"/>
            <a:lstStyle/>
            <a:p>
              <a:endParaRPr lang="en-US"/>
            </a:p>
          </p:txBody>
        </p:sp>
        <p:sp>
          <p:nvSpPr>
            <p:cNvPr id="266304" name="Line 46"/>
            <p:cNvSpPr>
              <a:spLocks noChangeShapeType="1"/>
            </p:cNvSpPr>
            <p:nvPr/>
          </p:nvSpPr>
          <p:spPr bwMode="auto">
            <a:xfrm>
              <a:off x="3648" y="1296"/>
              <a:ext cx="0" cy="288"/>
            </a:xfrm>
            <a:prstGeom prst="line">
              <a:avLst/>
            </a:prstGeom>
            <a:noFill/>
            <a:ln w="57150">
              <a:solidFill>
                <a:srgbClr val="993300"/>
              </a:solidFill>
              <a:miter lim="800000"/>
              <a:headEnd/>
              <a:tailEnd type="triangle" w="med" len="med"/>
            </a:ln>
          </p:spPr>
          <p:txBody>
            <a:bodyPr wrap="none"/>
            <a:lstStyle/>
            <a:p>
              <a:endParaRPr lang="en-US"/>
            </a:p>
          </p:txBody>
        </p:sp>
      </p:grpSp>
      <p:grpSp>
        <p:nvGrpSpPr>
          <p:cNvPr id="12" name="Group 47"/>
          <p:cNvGrpSpPr>
            <a:grpSpLocks/>
          </p:cNvGrpSpPr>
          <p:nvPr/>
        </p:nvGrpSpPr>
        <p:grpSpPr bwMode="auto">
          <a:xfrm>
            <a:off x="3200400" y="3048000"/>
            <a:ext cx="1752600" cy="533400"/>
            <a:chOff x="2016" y="1920"/>
            <a:chExt cx="1104" cy="336"/>
          </a:xfrm>
        </p:grpSpPr>
        <p:sp>
          <p:nvSpPr>
            <p:cNvPr id="266299" name="AutoShape 48"/>
            <p:cNvSpPr>
              <a:spLocks noChangeArrowheads="1"/>
            </p:cNvSpPr>
            <p:nvPr/>
          </p:nvSpPr>
          <p:spPr bwMode="auto">
            <a:xfrm>
              <a:off x="2016" y="2016"/>
              <a:ext cx="912" cy="240"/>
            </a:xfrm>
            <a:prstGeom prst="roundRect">
              <a:avLst>
                <a:gd name="adj" fmla="val 16667"/>
              </a:avLst>
            </a:prstGeom>
            <a:solidFill>
              <a:schemeClr val="accent1"/>
            </a:solidFill>
            <a:ln w="9525">
              <a:solidFill>
                <a:schemeClr val="tx1"/>
              </a:solidFill>
              <a:miter lim="800000"/>
              <a:headEnd/>
              <a:tailEnd/>
            </a:ln>
          </p:spPr>
          <p:txBody>
            <a:bodyPr wrap="none" anchor="ctr"/>
            <a:lstStyle/>
            <a:p>
              <a:pPr algn="ctr" eaLnBrk="0" hangingPunct="0"/>
              <a:r>
                <a:rPr lang="en-US" b="0"/>
                <a:t>Wrapper4VN</a:t>
              </a:r>
            </a:p>
          </p:txBody>
        </p:sp>
        <p:sp>
          <p:nvSpPr>
            <p:cNvPr id="266300" name="Line 49"/>
            <p:cNvSpPr>
              <a:spLocks noChangeShapeType="1"/>
            </p:cNvSpPr>
            <p:nvPr/>
          </p:nvSpPr>
          <p:spPr bwMode="auto">
            <a:xfrm flipH="1">
              <a:off x="2928" y="1920"/>
              <a:ext cx="192" cy="192"/>
            </a:xfrm>
            <a:prstGeom prst="line">
              <a:avLst/>
            </a:prstGeom>
            <a:noFill/>
            <a:ln w="57150">
              <a:solidFill>
                <a:srgbClr val="993300"/>
              </a:solidFill>
              <a:miter lim="800000"/>
              <a:headEnd/>
              <a:tailEnd type="triangle" w="med" len="med"/>
            </a:ln>
          </p:spPr>
          <p:txBody>
            <a:bodyPr wrap="none"/>
            <a:lstStyle/>
            <a:p>
              <a:endParaRPr lang="en-US"/>
            </a:p>
          </p:txBody>
        </p:sp>
      </p:grpSp>
      <p:grpSp>
        <p:nvGrpSpPr>
          <p:cNvPr id="13" name="Group 50"/>
          <p:cNvGrpSpPr>
            <a:grpSpLocks/>
          </p:cNvGrpSpPr>
          <p:nvPr/>
        </p:nvGrpSpPr>
        <p:grpSpPr bwMode="auto">
          <a:xfrm>
            <a:off x="5181600" y="3048000"/>
            <a:ext cx="1676400" cy="533400"/>
            <a:chOff x="3264" y="1920"/>
            <a:chExt cx="1056" cy="336"/>
          </a:xfrm>
        </p:grpSpPr>
        <p:sp>
          <p:nvSpPr>
            <p:cNvPr id="266297" name="AutoShape 51"/>
            <p:cNvSpPr>
              <a:spLocks noChangeArrowheads="1"/>
            </p:cNvSpPr>
            <p:nvPr/>
          </p:nvSpPr>
          <p:spPr bwMode="auto">
            <a:xfrm>
              <a:off x="3408" y="2016"/>
              <a:ext cx="912" cy="240"/>
            </a:xfrm>
            <a:prstGeom prst="roundRect">
              <a:avLst>
                <a:gd name="adj" fmla="val 16667"/>
              </a:avLst>
            </a:prstGeom>
            <a:solidFill>
              <a:schemeClr val="accent1"/>
            </a:solidFill>
            <a:ln w="9525">
              <a:solidFill>
                <a:schemeClr val="tx1"/>
              </a:solidFill>
              <a:miter lim="800000"/>
              <a:headEnd/>
              <a:tailEnd/>
            </a:ln>
          </p:spPr>
          <p:txBody>
            <a:bodyPr wrap="none" anchor="ctr"/>
            <a:lstStyle/>
            <a:p>
              <a:pPr algn="ctr" eaLnBrk="0" hangingPunct="0"/>
              <a:r>
                <a:rPr lang="en-US" b="0"/>
                <a:t>Wrapper4HD</a:t>
              </a:r>
            </a:p>
          </p:txBody>
        </p:sp>
        <p:sp>
          <p:nvSpPr>
            <p:cNvPr id="266298" name="Line 52"/>
            <p:cNvSpPr>
              <a:spLocks noChangeShapeType="1"/>
            </p:cNvSpPr>
            <p:nvPr/>
          </p:nvSpPr>
          <p:spPr bwMode="auto">
            <a:xfrm>
              <a:off x="3264" y="1920"/>
              <a:ext cx="144" cy="240"/>
            </a:xfrm>
            <a:prstGeom prst="line">
              <a:avLst/>
            </a:prstGeom>
            <a:noFill/>
            <a:ln w="57150">
              <a:solidFill>
                <a:srgbClr val="993300"/>
              </a:solidFill>
              <a:miter lim="800000"/>
              <a:headEnd/>
              <a:tailEnd type="triangle" w="med" len="med"/>
            </a:ln>
          </p:spPr>
          <p:txBody>
            <a:bodyPr wrap="none"/>
            <a:lstStyle/>
            <a:p>
              <a:endParaRPr lang="en-US"/>
            </a:p>
          </p:txBody>
        </p:sp>
      </p:grpSp>
      <p:sp>
        <p:nvSpPr>
          <p:cNvPr id="266254" name="AutoShape 53"/>
          <p:cNvSpPr>
            <a:spLocks noChangeAspect="1" noChangeArrowheads="1"/>
          </p:cNvSpPr>
          <p:nvPr/>
        </p:nvSpPr>
        <p:spPr bwMode="auto">
          <a:xfrm>
            <a:off x="4978400" y="4002088"/>
            <a:ext cx="555625" cy="474662"/>
          </a:xfrm>
          <a:prstGeom prst="can">
            <a:avLst>
              <a:gd name="adj" fmla="val 25000"/>
            </a:avLst>
          </a:prstGeom>
          <a:noFill/>
          <a:ln w="9525">
            <a:solidFill>
              <a:schemeClr val="tx1"/>
            </a:solidFill>
            <a:round/>
            <a:headEnd/>
            <a:tailEnd/>
          </a:ln>
        </p:spPr>
        <p:txBody>
          <a:bodyPr wrap="none" anchor="ctr"/>
          <a:lstStyle/>
          <a:p>
            <a:endParaRPr lang="en-US"/>
          </a:p>
        </p:txBody>
      </p:sp>
      <p:sp>
        <p:nvSpPr>
          <p:cNvPr id="266255" name="AutoShape 54"/>
          <p:cNvSpPr>
            <a:spLocks noChangeAspect="1" noChangeArrowheads="1"/>
          </p:cNvSpPr>
          <p:nvPr/>
        </p:nvSpPr>
        <p:spPr bwMode="auto">
          <a:xfrm>
            <a:off x="4978400" y="5053013"/>
            <a:ext cx="555625" cy="474662"/>
          </a:xfrm>
          <a:prstGeom prst="can">
            <a:avLst>
              <a:gd name="adj" fmla="val 25000"/>
            </a:avLst>
          </a:prstGeom>
          <a:noFill/>
          <a:ln w="9525">
            <a:solidFill>
              <a:schemeClr val="tx1"/>
            </a:solidFill>
            <a:round/>
            <a:headEnd/>
            <a:tailEnd/>
          </a:ln>
        </p:spPr>
        <p:txBody>
          <a:bodyPr wrap="none" anchor="ctr"/>
          <a:lstStyle/>
          <a:p>
            <a:endParaRPr lang="en-US"/>
          </a:p>
        </p:txBody>
      </p:sp>
      <p:sp>
        <p:nvSpPr>
          <p:cNvPr id="266256" name="Line 55"/>
          <p:cNvSpPr>
            <a:spLocks noChangeAspect="1" noChangeShapeType="1"/>
          </p:cNvSpPr>
          <p:nvPr/>
        </p:nvSpPr>
        <p:spPr bwMode="auto">
          <a:xfrm rot="18900000" flipV="1">
            <a:off x="4229100" y="4498975"/>
            <a:ext cx="812800" cy="0"/>
          </a:xfrm>
          <a:prstGeom prst="line">
            <a:avLst/>
          </a:prstGeom>
          <a:noFill/>
          <a:ln w="9525">
            <a:solidFill>
              <a:schemeClr val="tx1"/>
            </a:solidFill>
            <a:round/>
            <a:headEnd/>
            <a:tailEnd type="triangle" w="med" len="med"/>
          </a:ln>
        </p:spPr>
        <p:txBody>
          <a:bodyPr wrap="none" anchor="ctr"/>
          <a:lstStyle/>
          <a:p>
            <a:endParaRPr lang="en-US"/>
          </a:p>
        </p:txBody>
      </p:sp>
      <p:sp>
        <p:nvSpPr>
          <p:cNvPr id="266257" name="Text Box 56"/>
          <p:cNvSpPr txBox="1">
            <a:spLocks noChangeAspect="1" noChangeArrowheads="1"/>
          </p:cNvSpPr>
          <p:nvPr/>
        </p:nvSpPr>
        <p:spPr bwMode="auto">
          <a:xfrm>
            <a:off x="4583113" y="3776663"/>
            <a:ext cx="1362075" cy="304800"/>
          </a:xfrm>
          <a:prstGeom prst="rect">
            <a:avLst/>
          </a:prstGeom>
          <a:noFill/>
          <a:ln w="9525">
            <a:noFill/>
            <a:miter lim="800000"/>
            <a:headEnd/>
            <a:tailEnd/>
          </a:ln>
        </p:spPr>
        <p:txBody>
          <a:bodyPr>
            <a:spAutoFit/>
          </a:bodyPr>
          <a:lstStyle/>
          <a:p>
            <a:pPr algn="ctr">
              <a:spcBef>
                <a:spcPct val="50000"/>
              </a:spcBef>
            </a:pPr>
            <a:r>
              <a:rPr lang="en-US" sz="1400">
                <a:latin typeface="Times New Roman" pitchFamily="18" charset="0"/>
              </a:rPr>
              <a:t>Inverted Files</a:t>
            </a:r>
          </a:p>
        </p:txBody>
      </p:sp>
      <p:sp>
        <p:nvSpPr>
          <p:cNvPr id="266258" name="Text Box 57"/>
          <p:cNvSpPr txBox="1">
            <a:spLocks noChangeAspect="1" noChangeArrowheads="1"/>
          </p:cNvSpPr>
          <p:nvPr/>
        </p:nvSpPr>
        <p:spPr bwMode="auto">
          <a:xfrm>
            <a:off x="4114800" y="5854700"/>
            <a:ext cx="1655763" cy="304800"/>
          </a:xfrm>
          <a:prstGeom prst="rect">
            <a:avLst/>
          </a:prstGeom>
          <a:noFill/>
          <a:ln w="9525">
            <a:noFill/>
            <a:miter lim="800000"/>
            <a:headEnd/>
            <a:tailEnd/>
          </a:ln>
        </p:spPr>
        <p:txBody>
          <a:bodyPr>
            <a:spAutoFit/>
          </a:bodyPr>
          <a:lstStyle/>
          <a:p>
            <a:pPr algn="ctr">
              <a:spcBef>
                <a:spcPct val="50000"/>
              </a:spcBef>
            </a:pPr>
            <a:r>
              <a:rPr lang="en-US" sz="1400">
                <a:latin typeface="Times New Roman" pitchFamily="18" charset="0"/>
              </a:rPr>
              <a:t>Services DB</a:t>
            </a:r>
          </a:p>
        </p:txBody>
      </p:sp>
      <p:sp>
        <p:nvSpPr>
          <p:cNvPr id="266259" name="Line 58"/>
          <p:cNvSpPr>
            <a:spLocks noChangeAspect="1" noChangeShapeType="1"/>
          </p:cNvSpPr>
          <p:nvPr/>
        </p:nvSpPr>
        <p:spPr bwMode="auto">
          <a:xfrm>
            <a:off x="5534025" y="4205288"/>
            <a:ext cx="566738"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260" name="Text Box 59"/>
          <p:cNvSpPr txBox="1">
            <a:spLocks noChangeAspect="1" noChangeArrowheads="1"/>
          </p:cNvSpPr>
          <p:nvPr/>
        </p:nvSpPr>
        <p:spPr bwMode="auto">
          <a:xfrm rot="2700000">
            <a:off x="4255294" y="5058569"/>
            <a:ext cx="677862" cy="304800"/>
          </a:xfrm>
          <a:prstGeom prst="rect">
            <a:avLst/>
          </a:prstGeom>
          <a:noFill/>
          <a:ln w="9525">
            <a:noFill/>
            <a:miter lim="800000"/>
            <a:headEnd/>
            <a:tailEnd/>
          </a:ln>
        </p:spPr>
        <p:txBody>
          <a:bodyPr>
            <a:spAutoFit/>
          </a:bodyPr>
          <a:lstStyle/>
          <a:p>
            <a:pPr algn="ctr">
              <a:spcBef>
                <a:spcPct val="50000"/>
              </a:spcBef>
            </a:pPr>
            <a:r>
              <a:rPr lang="en-US" sz="1400">
                <a:latin typeface="Times New Roman" pitchFamily="18" charset="0"/>
              </a:rPr>
              <a:t>Index</a:t>
            </a:r>
          </a:p>
        </p:txBody>
      </p:sp>
      <p:sp>
        <p:nvSpPr>
          <p:cNvPr id="266261" name="Line 60"/>
          <p:cNvSpPr>
            <a:spLocks noChangeAspect="1" noChangeShapeType="1"/>
          </p:cNvSpPr>
          <p:nvPr/>
        </p:nvSpPr>
        <p:spPr bwMode="auto">
          <a:xfrm rot="2700000" flipV="1">
            <a:off x="4200525" y="5091113"/>
            <a:ext cx="901700" cy="0"/>
          </a:xfrm>
          <a:prstGeom prst="line">
            <a:avLst/>
          </a:prstGeom>
          <a:noFill/>
          <a:ln w="9525">
            <a:solidFill>
              <a:schemeClr val="tx1"/>
            </a:solidFill>
            <a:round/>
            <a:headEnd/>
            <a:tailEnd type="triangle" w="med" len="med"/>
          </a:ln>
        </p:spPr>
        <p:txBody>
          <a:bodyPr wrap="none" anchor="ctr"/>
          <a:lstStyle/>
          <a:p>
            <a:endParaRPr lang="en-US"/>
          </a:p>
        </p:txBody>
      </p:sp>
      <p:sp>
        <p:nvSpPr>
          <p:cNvPr id="266262" name="Text Box 61"/>
          <p:cNvSpPr txBox="1">
            <a:spLocks noChangeAspect="1" noChangeArrowheads="1"/>
          </p:cNvSpPr>
          <p:nvPr/>
        </p:nvSpPr>
        <p:spPr bwMode="auto">
          <a:xfrm rot="-2700000">
            <a:off x="4192588" y="4246563"/>
            <a:ext cx="795337" cy="304800"/>
          </a:xfrm>
          <a:prstGeom prst="rect">
            <a:avLst/>
          </a:prstGeom>
          <a:noFill/>
          <a:ln w="9525">
            <a:noFill/>
            <a:miter lim="800000"/>
            <a:headEnd/>
            <a:tailEnd/>
          </a:ln>
        </p:spPr>
        <p:txBody>
          <a:bodyPr>
            <a:spAutoFit/>
          </a:bodyPr>
          <a:lstStyle/>
          <a:p>
            <a:pPr algn="ctr">
              <a:spcBef>
                <a:spcPct val="50000"/>
              </a:spcBef>
            </a:pPr>
            <a:r>
              <a:rPr lang="en-US" sz="1400">
                <a:latin typeface="Times New Roman" pitchFamily="18" charset="0"/>
              </a:rPr>
              <a:t>Index</a:t>
            </a:r>
          </a:p>
        </p:txBody>
      </p:sp>
      <p:sp>
        <p:nvSpPr>
          <p:cNvPr id="266263" name="Rectangle 62"/>
          <p:cNvSpPr>
            <a:spLocks noChangeAspect="1" noChangeArrowheads="1"/>
          </p:cNvSpPr>
          <p:nvPr/>
        </p:nvSpPr>
        <p:spPr bwMode="auto">
          <a:xfrm>
            <a:off x="6100763" y="5065713"/>
            <a:ext cx="881062" cy="450850"/>
          </a:xfrm>
          <a:prstGeom prst="rect">
            <a:avLst/>
          </a:prstGeom>
          <a:noFill/>
          <a:ln w="9525">
            <a:solidFill>
              <a:schemeClr val="tx1"/>
            </a:solidFill>
            <a:miter lim="800000"/>
            <a:headEnd/>
            <a:tailEnd/>
          </a:ln>
        </p:spPr>
        <p:txBody>
          <a:bodyPr wrap="none" anchor="ctr"/>
          <a:lstStyle/>
          <a:p>
            <a:pPr algn="ctr"/>
            <a:r>
              <a:rPr lang="en-US" sz="1400">
                <a:latin typeface="Times New Roman" pitchFamily="18" charset="0"/>
              </a:rPr>
              <a:t>Browse</a:t>
            </a:r>
          </a:p>
          <a:p>
            <a:pPr algn="ctr"/>
            <a:r>
              <a:rPr lang="en-US" sz="1400">
                <a:latin typeface="Times New Roman" pitchFamily="18" charset="0"/>
              </a:rPr>
              <a:t>Service</a:t>
            </a:r>
          </a:p>
        </p:txBody>
      </p:sp>
      <p:sp>
        <p:nvSpPr>
          <p:cNvPr id="266264" name="Rectangle 63"/>
          <p:cNvSpPr>
            <a:spLocks noChangeAspect="1" noChangeArrowheads="1"/>
          </p:cNvSpPr>
          <p:nvPr/>
        </p:nvSpPr>
        <p:spPr bwMode="auto">
          <a:xfrm>
            <a:off x="6113463" y="3957638"/>
            <a:ext cx="849312" cy="500062"/>
          </a:xfrm>
          <a:prstGeom prst="rect">
            <a:avLst/>
          </a:prstGeom>
          <a:noFill/>
          <a:ln w="9525">
            <a:solidFill>
              <a:schemeClr val="tx1"/>
            </a:solidFill>
            <a:miter lim="800000"/>
            <a:headEnd/>
            <a:tailEnd/>
          </a:ln>
        </p:spPr>
        <p:txBody>
          <a:bodyPr wrap="none" anchor="ctr"/>
          <a:lstStyle/>
          <a:p>
            <a:pPr algn="ctr"/>
            <a:r>
              <a:rPr lang="en-US" sz="1400">
                <a:latin typeface="Times New Roman" pitchFamily="18" charset="0"/>
              </a:rPr>
              <a:t>Search</a:t>
            </a:r>
          </a:p>
          <a:p>
            <a:pPr algn="ctr"/>
            <a:r>
              <a:rPr lang="en-US" sz="1400">
                <a:latin typeface="Times New Roman" pitchFamily="18" charset="0"/>
              </a:rPr>
              <a:t>Service</a:t>
            </a:r>
          </a:p>
        </p:txBody>
      </p:sp>
      <p:sp>
        <p:nvSpPr>
          <p:cNvPr id="266265" name="Line 64"/>
          <p:cNvSpPr>
            <a:spLocks noChangeAspect="1" noChangeShapeType="1"/>
          </p:cNvSpPr>
          <p:nvPr/>
        </p:nvSpPr>
        <p:spPr bwMode="auto">
          <a:xfrm>
            <a:off x="5534025" y="5280025"/>
            <a:ext cx="566738"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266" name="AutoShape 65"/>
          <p:cNvSpPr>
            <a:spLocks noChangeAspect="1" noChangeArrowheads="1"/>
          </p:cNvSpPr>
          <p:nvPr/>
        </p:nvSpPr>
        <p:spPr bwMode="auto">
          <a:xfrm>
            <a:off x="4675188" y="6081713"/>
            <a:ext cx="555625" cy="473075"/>
          </a:xfrm>
          <a:prstGeom prst="can">
            <a:avLst>
              <a:gd name="adj" fmla="val 25000"/>
            </a:avLst>
          </a:prstGeom>
          <a:noFill/>
          <a:ln w="9525">
            <a:solidFill>
              <a:schemeClr val="tx1"/>
            </a:solidFill>
            <a:round/>
            <a:headEnd/>
            <a:tailEnd/>
          </a:ln>
        </p:spPr>
        <p:txBody>
          <a:bodyPr wrap="none" anchor="ctr"/>
          <a:lstStyle/>
          <a:p>
            <a:endParaRPr lang="en-US"/>
          </a:p>
        </p:txBody>
      </p:sp>
      <p:sp>
        <p:nvSpPr>
          <p:cNvPr id="266267" name="Text Box 66"/>
          <p:cNvSpPr txBox="1">
            <a:spLocks noChangeAspect="1" noChangeArrowheads="1"/>
          </p:cNvSpPr>
          <p:nvPr/>
        </p:nvSpPr>
        <p:spPr bwMode="auto">
          <a:xfrm>
            <a:off x="4675188" y="4821238"/>
            <a:ext cx="1190625" cy="304800"/>
          </a:xfrm>
          <a:prstGeom prst="rect">
            <a:avLst/>
          </a:prstGeom>
          <a:noFill/>
          <a:ln w="9525">
            <a:noFill/>
            <a:miter lim="800000"/>
            <a:headEnd/>
            <a:tailEnd/>
          </a:ln>
        </p:spPr>
        <p:txBody>
          <a:bodyPr>
            <a:spAutoFit/>
          </a:bodyPr>
          <a:lstStyle/>
          <a:p>
            <a:pPr algn="ctr">
              <a:spcBef>
                <a:spcPct val="50000"/>
              </a:spcBef>
            </a:pPr>
            <a:r>
              <a:rPr lang="en-US" sz="1400">
                <a:latin typeface="Times New Roman" pitchFamily="18" charset="0"/>
              </a:rPr>
              <a:t>Browse DB</a:t>
            </a:r>
          </a:p>
        </p:txBody>
      </p:sp>
      <p:sp>
        <p:nvSpPr>
          <p:cNvPr id="266268" name="Rectangle 67"/>
          <p:cNvSpPr>
            <a:spLocks noChangeAspect="1" noChangeArrowheads="1"/>
          </p:cNvSpPr>
          <p:nvPr/>
        </p:nvSpPr>
        <p:spPr bwMode="auto">
          <a:xfrm>
            <a:off x="5984875" y="5991225"/>
            <a:ext cx="1111250" cy="609600"/>
          </a:xfrm>
          <a:prstGeom prst="rect">
            <a:avLst/>
          </a:prstGeom>
          <a:noFill/>
          <a:ln w="9525">
            <a:solidFill>
              <a:schemeClr val="tx1"/>
            </a:solidFill>
            <a:miter lim="800000"/>
            <a:headEnd/>
            <a:tailEnd/>
          </a:ln>
        </p:spPr>
        <p:txBody>
          <a:bodyPr wrap="none" anchor="ctr"/>
          <a:lstStyle/>
          <a:p>
            <a:pPr algn="ctr"/>
            <a:r>
              <a:rPr lang="en-US" sz="1400">
                <a:latin typeface="Times New Roman" pitchFamily="18" charset="0"/>
              </a:rPr>
              <a:t>Other</a:t>
            </a:r>
          </a:p>
          <a:p>
            <a:pPr algn="ctr"/>
            <a:r>
              <a:rPr lang="en-US" sz="1400">
                <a:latin typeface="Times New Roman" pitchFamily="18" charset="0"/>
              </a:rPr>
              <a:t>ETANA-DL</a:t>
            </a:r>
          </a:p>
          <a:p>
            <a:pPr algn="ctr"/>
            <a:r>
              <a:rPr lang="en-US" sz="1400">
                <a:latin typeface="Times New Roman" pitchFamily="18" charset="0"/>
              </a:rPr>
              <a:t>Services</a:t>
            </a:r>
          </a:p>
        </p:txBody>
      </p:sp>
      <p:sp>
        <p:nvSpPr>
          <p:cNvPr id="266269" name="Line 68"/>
          <p:cNvSpPr>
            <a:spLocks noChangeAspect="1" noChangeShapeType="1"/>
          </p:cNvSpPr>
          <p:nvPr/>
        </p:nvSpPr>
        <p:spPr bwMode="auto">
          <a:xfrm>
            <a:off x="5256213" y="6307138"/>
            <a:ext cx="715962"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270" name="Line 69"/>
          <p:cNvSpPr>
            <a:spLocks noChangeAspect="1" noChangeShapeType="1"/>
          </p:cNvSpPr>
          <p:nvPr/>
        </p:nvSpPr>
        <p:spPr bwMode="auto">
          <a:xfrm flipH="1" flipV="1">
            <a:off x="5548313" y="5280025"/>
            <a:ext cx="396875" cy="1016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271" name="Rectangle 70"/>
          <p:cNvSpPr>
            <a:spLocks noChangeAspect="1" noChangeArrowheads="1"/>
          </p:cNvSpPr>
          <p:nvPr/>
        </p:nvSpPr>
        <p:spPr bwMode="auto">
          <a:xfrm>
            <a:off x="7612063" y="3924300"/>
            <a:ext cx="369887" cy="2709863"/>
          </a:xfrm>
          <a:prstGeom prst="rect">
            <a:avLst/>
          </a:prstGeom>
          <a:noFill/>
          <a:ln w="9525">
            <a:solidFill>
              <a:schemeClr val="tx1"/>
            </a:solidFill>
            <a:miter lim="800000"/>
            <a:headEnd/>
            <a:tailEnd/>
          </a:ln>
        </p:spPr>
        <p:txBody>
          <a:bodyPr vert="eaVert" wrap="none" anchor="ctr"/>
          <a:lstStyle/>
          <a:p>
            <a:pPr algn="ctr"/>
            <a:r>
              <a:rPr lang="en-US" sz="1400">
                <a:latin typeface="Times New Roman" pitchFamily="18" charset="0"/>
              </a:rPr>
              <a:t>Web Interface</a:t>
            </a:r>
          </a:p>
        </p:txBody>
      </p:sp>
      <p:sp>
        <p:nvSpPr>
          <p:cNvPr id="266272" name="Line 71"/>
          <p:cNvSpPr>
            <a:spLocks noChangeAspect="1" noChangeShapeType="1"/>
          </p:cNvSpPr>
          <p:nvPr/>
        </p:nvSpPr>
        <p:spPr bwMode="auto">
          <a:xfrm>
            <a:off x="6962775" y="4195763"/>
            <a:ext cx="63500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273" name="Line 72"/>
          <p:cNvSpPr>
            <a:spLocks noChangeAspect="1" noChangeShapeType="1"/>
          </p:cNvSpPr>
          <p:nvPr/>
        </p:nvSpPr>
        <p:spPr bwMode="auto">
          <a:xfrm>
            <a:off x="6981825" y="5289550"/>
            <a:ext cx="60325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274" name="Line 73"/>
          <p:cNvSpPr>
            <a:spLocks noChangeAspect="1" noChangeShapeType="1"/>
          </p:cNvSpPr>
          <p:nvPr/>
        </p:nvSpPr>
        <p:spPr bwMode="auto">
          <a:xfrm>
            <a:off x="7108825" y="6296025"/>
            <a:ext cx="47625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275" name="Text Box 74"/>
          <p:cNvSpPr txBox="1">
            <a:spLocks noChangeAspect="1" noChangeArrowheads="1"/>
          </p:cNvSpPr>
          <p:nvPr/>
        </p:nvSpPr>
        <p:spPr bwMode="auto">
          <a:xfrm>
            <a:off x="6870700" y="3886200"/>
            <a:ext cx="793750" cy="304800"/>
          </a:xfrm>
          <a:prstGeom prst="rect">
            <a:avLst/>
          </a:prstGeom>
          <a:noFill/>
          <a:ln w="9525">
            <a:noFill/>
            <a:miter lim="800000"/>
            <a:headEnd/>
            <a:tailEnd/>
          </a:ln>
        </p:spPr>
        <p:txBody>
          <a:bodyPr>
            <a:spAutoFit/>
          </a:bodyPr>
          <a:lstStyle/>
          <a:p>
            <a:pPr algn="ctr">
              <a:spcBef>
                <a:spcPct val="50000"/>
              </a:spcBef>
            </a:pPr>
            <a:r>
              <a:rPr lang="en-US" sz="1400">
                <a:latin typeface="Times New Roman" pitchFamily="18" charset="0"/>
              </a:rPr>
              <a:t>XOAI</a:t>
            </a:r>
          </a:p>
        </p:txBody>
      </p:sp>
      <p:sp>
        <p:nvSpPr>
          <p:cNvPr id="266276" name="Text Box 75"/>
          <p:cNvSpPr txBox="1">
            <a:spLocks noChangeAspect="1" noChangeArrowheads="1"/>
          </p:cNvSpPr>
          <p:nvPr/>
        </p:nvSpPr>
        <p:spPr bwMode="auto">
          <a:xfrm>
            <a:off x="6975475" y="6019800"/>
            <a:ext cx="793750" cy="304800"/>
          </a:xfrm>
          <a:prstGeom prst="rect">
            <a:avLst/>
          </a:prstGeom>
          <a:noFill/>
          <a:ln w="9525">
            <a:noFill/>
            <a:miter lim="800000"/>
            <a:headEnd/>
            <a:tailEnd/>
          </a:ln>
        </p:spPr>
        <p:txBody>
          <a:bodyPr>
            <a:spAutoFit/>
          </a:bodyPr>
          <a:lstStyle/>
          <a:p>
            <a:pPr algn="ctr">
              <a:spcBef>
                <a:spcPct val="50000"/>
              </a:spcBef>
            </a:pPr>
            <a:r>
              <a:rPr lang="en-US" sz="1400">
                <a:latin typeface="Times New Roman" pitchFamily="18" charset="0"/>
              </a:rPr>
              <a:t>XOAI</a:t>
            </a:r>
          </a:p>
        </p:txBody>
      </p:sp>
      <p:sp>
        <p:nvSpPr>
          <p:cNvPr id="266277" name="Rectangle 76"/>
          <p:cNvSpPr>
            <a:spLocks noChangeAspect="1" noChangeArrowheads="1"/>
          </p:cNvSpPr>
          <p:nvPr/>
        </p:nvSpPr>
        <p:spPr bwMode="auto">
          <a:xfrm>
            <a:off x="3200400" y="3810000"/>
            <a:ext cx="4953000" cy="2895600"/>
          </a:xfrm>
          <a:prstGeom prst="rect">
            <a:avLst/>
          </a:prstGeom>
          <a:noFill/>
          <a:ln w="9525">
            <a:solidFill>
              <a:schemeClr val="tx1"/>
            </a:solidFill>
            <a:prstDash val="dash"/>
            <a:miter lim="800000"/>
            <a:headEnd/>
            <a:tailEnd/>
          </a:ln>
        </p:spPr>
        <p:txBody>
          <a:bodyPr wrap="none" anchor="ctr"/>
          <a:lstStyle/>
          <a:p>
            <a:endParaRPr lang="en-US"/>
          </a:p>
        </p:txBody>
      </p:sp>
      <p:grpSp>
        <p:nvGrpSpPr>
          <p:cNvPr id="14" name="Group 77"/>
          <p:cNvGrpSpPr>
            <a:grpSpLocks/>
          </p:cNvGrpSpPr>
          <p:nvPr/>
        </p:nvGrpSpPr>
        <p:grpSpPr bwMode="auto">
          <a:xfrm>
            <a:off x="1981200" y="2362200"/>
            <a:ext cx="6248400" cy="2057400"/>
            <a:chOff x="1248" y="1488"/>
            <a:chExt cx="3936" cy="1296"/>
          </a:xfrm>
        </p:grpSpPr>
        <p:sp>
          <p:nvSpPr>
            <p:cNvPr id="266291" name="Oval 78"/>
            <p:cNvSpPr>
              <a:spLocks noChangeArrowheads="1"/>
            </p:cNvSpPr>
            <p:nvPr/>
          </p:nvSpPr>
          <p:spPr bwMode="auto">
            <a:xfrm>
              <a:off x="1248" y="1488"/>
              <a:ext cx="624" cy="480"/>
            </a:xfrm>
            <a:prstGeom prst="ellipse">
              <a:avLst/>
            </a:prstGeom>
            <a:solidFill>
              <a:srgbClr val="CCFFCC"/>
            </a:solidFill>
            <a:ln w="9525">
              <a:solidFill>
                <a:schemeClr val="tx1"/>
              </a:solidFill>
              <a:miter lim="800000"/>
              <a:headEnd/>
              <a:tailEnd/>
            </a:ln>
          </p:spPr>
          <p:txBody>
            <a:bodyPr wrap="none" anchor="ctr"/>
            <a:lstStyle/>
            <a:p>
              <a:pPr algn="ctr" eaLnBrk="0" hangingPunct="0"/>
              <a:r>
                <a:rPr lang="en-US" b="0"/>
                <a:t>VN</a:t>
              </a:r>
            </a:p>
            <a:p>
              <a:pPr algn="ctr" eaLnBrk="0" hangingPunct="0"/>
              <a:r>
                <a:rPr lang="en-US" b="0"/>
                <a:t>Catalog</a:t>
              </a:r>
            </a:p>
          </p:txBody>
        </p:sp>
        <p:sp>
          <p:nvSpPr>
            <p:cNvPr id="266292" name="Oval 79"/>
            <p:cNvSpPr>
              <a:spLocks noChangeArrowheads="1"/>
            </p:cNvSpPr>
            <p:nvPr/>
          </p:nvSpPr>
          <p:spPr bwMode="auto">
            <a:xfrm>
              <a:off x="4560" y="1536"/>
              <a:ext cx="624" cy="480"/>
            </a:xfrm>
            <a:prstGeom prst="ellipse">
              <a:avLst/>
            </a:prstGeom>
            <a:solidFill>
              <a:srgbClr val="CCFFCC"/>
            </a:solidFill>
            <a:ln w="9525">
              <a:solidFill>
                <a:schemeClr val="tx1"/>
              </a:solidFill>
              <a:miter lim="800000"/>
              <a:headEnd/>
              <a:tailEnd/>
            </a:ln>
          </p:spPr>
          <p:txBody>
            <a:bodyPr wrap="none" anchor="ctr"/>
            <a:lstStyle/>
            <a:p>
              <a:pPr algn="ctr" eaLnBrk="0" hangingPunct="0"/>
              <a:r>
                <a:rPr lang="en-US" b="0"/>
                <a:t>HD</a:t>
              </a:r>
            </a:p>
            <a:p>
              <a:pPr algn="ctr" eaLnBrk="0" hangingPunct="0"/>
              <a:r>
                <a:rPr lang="en-US" b="0"/>
                <a:t>Catalog</a:t>
              </a:r>
            </a:p>
          </p:txBody>
        </p:sp>
        <p:sp>
          <p:nvSpPr>
            <p:cNvPr id="266293" name="Line 80"/>
            <p:cNvSpPr>
              <a:spLocks noChangeShapeType="1"/>
            </p:cNvSpPr>
            <p:nvPr/>
          </p:nvSpPr>
          <p:spPr bwMode="auto">
            <a:xfrm>
              <a:off x="1824" y="1872"/>
              <a:ext cx="192" cy="192"/>
            </a:xfrm>
            <a:prstGeom prst="line">
              <a:avLst/>
            </a:prstGeom>
            <a:noFill/>
            <a:ln w="28575">
              <a:solidFill>
                <a:schemeClr val="bg2"/>
              </a:solidFill>
              <a:miter lim="800000"/>
              <a:headEnd/>
              <a:tailEnd type="triangle" w="med" len="med"/>
            </a:ln>
          </p:spPr>
          <p:txBody>
            <a:bodyPr wrap="none"/>
            <a:lstStyle/>
            <a:p>
              <a:endParaRPr lang="en-US"/>
            </a:p>
          </p:txBody>
        </p:sp>
        <p:sp>
          <p:nvSpPr>
            <p:cNvPr id="266294" name="Line 81"/>
            <p:cNvSpPr>
              <a:spLocks noChangeShapeType="1"/>
            </p:cNvSpPr>
            <p:nvPr/>
          </p:nvSpPr>
          <p:spPr bwMode="auto">
            <a:xfrm flipH="1">
              <a:off x="4320" y="1872"/>
              <a:ext cx="240" cy="240"/>
            </a:xfrm>
            <a:prstGeom prst="line">
              <a:avLst/>
            </a:prstGeom>
            <a:noFill/>
            <a:ln w="28575">
              <a:solidFill>
                <a:schemeClr val="bg2"/>
              </a:solidFill>
              <a:miter lim="800000"/>
              <a:headEnd/>
              <a:tailEnd type="triangle" w="med" len="med"/>
            </a:ln>
          </p:spPr>
          <p:txBody>
            <a:bodyPr wrap="none"/>
            <a:lstStyle/>
            <a:p>
              <a:endParaRPr lang="en-US"/>
            </a:p>
          </p:txBody>
        </p:sp>
        <p:cxnSp>
          <p:nvCxnSpPr>
            <p:cNvPr id="266295" name="AutoShape 82"/>
            <p:cNvCxnSpPr>
              <a:cxnSpLocks noChangeShapeType="1"/>
              <a:endCxn id="266279" idx="0"/>
            </p:cNvCxnSpPr>
            <p:nvPr/>
          </p:nvCxnSpPr>
          <p:spPr bwMode="auto">
            <a:xfrm rot="10800000" flipV="1">
              <a:off x="2424" y="2208"/>
              <a:ext cx="960" cy="576"/>
            </a:xfrm>
            <a:prstGeom prst="curvedConnector2">
              <a:avLst/>
            </a:prstGeom>
            <a:noFill/>
            <a:ln w="28575">
              <a:solidFill>
                <a:schemeClr val="bg2"/>
              </a:solidFill>
              <a:miter lim="800000"/>
              <a:headEnd/>
              <a:tailEnd type="triangle" w="med" len="med"/>
            </a:ln>
          </p:spPr>
        </p:cxnSp>
        <p:sp>
          <p:nvSpPr>
            <p:cNvPr id="266296" name="Line 83"/>
            <p:cNvSpPr>
              <a:spLocks noChangeShapeType="1"/>
            </p:cNvSpPr>
            <p:nvPr/>
          </p:nvSpPr>
          <p:spPr bwMode="auto">
            <a:xfrm>
              <a:off x="2208" y="2256"/>
              <a:ext cx="96" cy="528"/>
            </a:xfrm>
            <a:prstGeom prst="line">
              <a:avLst/>
            </a:prstGeom>
            <a:noFill/>
            <a:ln w="28575">
              <a:solidFill>
                <a:schemeClr val="bg2"/>
              </a:solidFill>
              <a:miter lim="800000"/>
              <a:headEnd/>
              <a:tailEnd type="triangle" w="med" len="med"/>
            </a:ln>
          </p:spPr>
          <p:txBody>
            <a:bodyPr wrap="none"/>
            <a:lstStyle/>
            <a:p>
              <a:endParaRPr lang="en-US"/>
            </a:p>
          </p:txBody>
        </p:sp>
      </p:grpSp>
      <p:sp>
        <p:nvSpPr>
          <p:cNvPr id="266279" name="Oval 84"/>
          <p:cNvSpPr>
            <a:spLocks noChangeArrowheads="1"/>
          </p:cNvSpPr>
          <p:nvPr/>
        </p:nvSpPr>
        <p:spPr bwMode="auto">
          <a:xfrm>
            <a:off x="3352800" y="4419600"/>
            <a:ext cx="990600" cy="762000"/>
          </a:xfrm>
          <a:prstGeom prst="ellipse">
            <a:avLst/>
          </a:prstGeom>
          <a:solidFill>
            <a:srgbClr val="CCFFCC"/>
          </a:solidFill>
          <a:ln w="9525">
            <a:solidFill>
              <a:schemeClr val="tx1"/>
            </a:solidFill>
            <a:miter lim="800000"/>
            <a:headEnd/>
            <a:tailEnd/>
          </a:ln>
        </p:spPr>
        <p:txBody>
          <a:bodyPr wrap="none" anchor="ctr"/>
          <a:lstStyle/>
          <a:p>
            <a:pPr algn="ctr" eaLnBrk="0" hangingPunct="0"/>
            <a:r>
              <a:rPr lang="en-US" b="0"/>
              <a:t>Union</a:t>
            </a:r>
          </a:p>
          <a:p>
            <a:pPr algn="ctr" eaLnBrk="0" hangingPunct="0"/>
            <a:r>
              <a:rPr lang="en-US" b="0"/>
              <a:t>Catalog</a:t>
            </a:r>
          </a:p>
        </p:txBody>
      </p:sp>
      <p:grpSp>
        <p:nvGrpSpPr>
          <p:cNvPr id="15" name="Group 85"/>
          <p:cNvGrpSpPr>
            <a:grpSpLocks/>
          </p:cNvGrpSpPr>
          <p:nvPr/>
        </p:nvGrpSpPr>
        <p:grpSpPr bwMode="auto">
          <a:xfrm>
            <a:off x="2895600" y="5486400"/>
            <a:ext cx="3276600" cy="609600"/>
            <a:chOff x="1824" y="3456"/>
            <a:chExt cx="2064" cy="384"/>
          </a:xfrm>
        </p:grpSpPr>
        <p:sp>
          <p:nvSpPr>
            <p:cNvPr id="266289" name="Line 86"/>
            <p:cNvSpPr>
              <a:spLocks noChangeShapeType="1"/>
            </p:cNvSpPr>
            <p:nvPr/>
          </p:nvSpPr>
          <p:spPr bwMode="auto">
            <a:xfrm flipV="1">
              <a:off x="1824" y="3456"/>
              <a:ext cx="2064" cy="384"/>
            </a:xfrm>
            <a:prstGeom prst="line">
              <a:avLst/>
            </a:prstGeom>
            <a:noFill/>
            <a:ln w="57150">
              <a:pattFill prst="pct80">
                <a:fgClr>
                  <a:srgbClr val="800080"/>
                </a:fgClr>
                <a:bgClr>
                  <a:srgbClr val="FFFFFF"/>
                </a:bgClr>
              </a:pattFill>
              <a:miter lim="800000"/>
              <a:headEnd/>
              <a:tailEnd type="triangle" w="med" len="med"/>
            </a:ln>
          </p:spPr>
          <p:txBody>
            <a:bodyPr wrap="none"/>
            <a:lstStyle/>
            <a:p>
              <a:endParaRPr lang="en-US"/>
            </a:p>
          </p:txBody>
        </p:sp>
        <p:sp>
          <p:nvSpPr>
            <p:cNvPr id="266290" name="Line 87"/>
            <p:cNvSpPr>
              <a:spLocks noChangeShapeType="1"/>
            </p:cNvSpPr>
            <p:nvPr/>
          </p:nvSpPr>
          <p:spPr bwMode="auto">
            <a:xfrm flipV="1">
              <a:off x="1824" y="3456"/>
              <a:ext cx="1344" cy="336"/>
            </a:xfrm>
            <a:prstGeom prst="line">
              <a:avLst/>
            </a:prstGeom>
            <a:noFill/>
            <a:ln w="57150">
              <a:pattFill prst="pct80">
                <a:fgClr>
                  <a:srgbClr val="800080"/>
                </a:fgClr>
                <a:bgClr>
                  <a:srgbClr val="FFFFFF"/>
                </a:bgClr>
              </a:pattFill>
              <a:miter lim="800000"/>
              <a:headEnd/>
              <a:tailEnd type="triangle" w="med" len="med"/>
            </a:ln>
          </p:spPr>
          <p:txBody>
            <a:bodyPr wrap="none"/>
            <a:lstStyle/>
            <a:p>
              <a:endParaRPr lang="en-US"/>
            </a:p>
          </p:txBody>
        </p:sp>
      </p:grpSp>
      <p:grpSp>
        <p:nvGrpSpPr>
          <p:cNvPr id="16" name="Group 88"/>
          <p:cNvGrpSpPr>
            <a:grpSpLocks/>
          </p:cNvGrpSpPr>
          <p:nvPr/>
        </p:nvGrpSpPr>
        <p:grpSpPr bwMode="auto">
          <a:xfrm>
            <a:off x="152400" y="4191000"/>
            <a:ext cx="2743200" cy="2514600"/>
            <a:chOff x="96" y="2640"/>
            <a:chExt cx="1728" cy="1584"/>
          </a:xfrm>
        </p:grpSpPr>
        <p:sp>
          <p:nvSpPr>
            <p:cNvPr id="266282" name="AutoShape 89"/>
            <p:cNvSpPr>
              <a:spLocks noChangeArrowheads="1"/>
            </p:cNvSpPr>
            <p:nvPr/>
          </p:nvSpPr>
          <p:spPr bwMode="auto">
            <a:xfrm>
              <a:off x="1104" y="3696"/>
              <a:ext cx="720" cy="336"/>
            </a:xfrm>
            <a:prstGeom prst="cube">
              <a:avLst>
                <a:gd name="adj" fmla="val 25000"/>
              </a:avLst>
            </a:prstGeom>
            <a:solidFill>
              <a:srgbClr val="CCFFFF"/>
            </a:solidFill>
            <a:ln w="9525">
              <a:solidFill>
                <a:schemeClr val="tx1"/>
              </a:solidFill>
              <a:miter lim="800000"/>
              <a:headEnd/>
              <a:tailEnd/>
            </a:ln>
          </p:spPr>
          <p:txBody>
            <a:bodyPr wrap="none" anchor="ctr"/>
            <a:lstStyle/>
            <a:p>
              <a:pPr algn="ctr"/>
              <a:r>
                <a:rPr lang="en-US" b="0"/>
                <a:t>5SGen</a:t>
              </a:r>
            </a:p>
          </p:txBody>
        </p:sp>
        <p:sp>
          <p:nvSpPr>
            <p:cNvPr id="266283" name="AutoShape 90"/>
            <p:cNvSpPr>
              <a:spLocks noChangeArrowheads="1"/>
            </p:cNvSpPr>
            <p:nvPr/>
          </p:nvSpPr>
          <p:spPr bwMode="auto">
            <a:xfrm>
              <a:off x="96" y="3312"/>
              <a:ext cx="816" cy="912"/>
            </a:xfrm>
            <a:prstGeom prst="can">
              <a:avLst>
                <a:gd name="adj" fmla="val 55882"/>
              </a:avLst>
            </a:prstGeom>
            <a:noFill/>
            <a:ln w="9525">
              <a:solidFill>
                <a:schemeClr val="tx1"/>
              </a:solidFill>
              <a:miter lim="800000"/>
              <a:headEnd/>
              <a:tailEnd/>
            </a:ln>
          </p:spPr>
          <p:txBody>
            <a:bodyPr wrap="none" anchor="ctr"/>
            <a:lstStyle/>
            <a:p>
              <a:pPr algn="ctr" eaLnBrk="0" hangingPunct="0"/>
              <a:endParaRPr lang="en-US" b="0"/>
            </a:p>
          </p:txBody>
        </p:sp>
        <p:sp>
          <p:nvSpPr>
            <p:cNvPr id="266284" name="Line 91"/>
            <p:cNvSpPr>
              <a:spLocks noChangeShapeType="1"/>
            </p:cNvSpPr>
            <p:nvPr/>
          </p:nvSpPr>
          <p:spPr bwMode="auto">
            <a:xfrm>
              <a:off x="864" y="2640"/>
              <a:ext cx="624" cy="1056"/>
            </a:xfrm>
            <a:prstGeom prst="line">
              <a:avLst/>
            </a:prstGeom>
            <a:noFill/>
            <a:ln w="57150">
              <a:pattFill prst="pct80">
                <a:fgClr>
                  <a:srgbClr val="800080"/>
                </a:fgClr>
                <a:bgClr>
                  <a:srgbClr val="FFFFFF"/>
                </a:bgClr>
              </a:pattFill>
              <a:miter lim="800000"/>
              <a:headEnd/>
              <a:tailEnd type="triangle" w="med" len="med"/>
            </a:ln>
          </p:spPr>
          <p:txBody>
            <a:bodyPr wrap="none"/>
            <a:lstStyle/>
            <a:p>
              <a:endParaRPr lang="en-US"/>
            </a:p>
          </p:txBody>
        </p:sp>
        <p:sp>
          <p:nvSpPr>
            <p:cNvPr id="266285" name="Line 92"/>
            <p:cNvSpPr>
              <a:spLocks noChangeShapeType="1"/>
            </p:cNvSpPr>
            <p:nvPr/>
          </p:nvSpPr>
          <p:spPr bwMode="auto">
            <a:xfrm flipV="1">
              <a:off x="816" y="3936"/>
              <a:ext cx="288" cy="0"/>
            </a:xfrm>
            <a:prstGeom prst="line">
              <a:avLst/>
            </a:prstGeom>
            <a:noFill/>
            <a:ln w="57150">
              <a:pattFill prst="pct80">
                <a:fgClr>
                  <a:srgbClr val="800080"/>
                </a:fgClr>
                <a:bgClr>
                  <a:srgbClr val="FFFFFF"/>
                </a:bgClr>
              </a:pattFill>
              <a:miter lim="800000"/>
              <a:headEnd/>
              <a:tailEnd type="triangle" w="med" len="med"/>
            </a:ln>
          </p:spPr>
          <p:txBody>
            <a:bodyPr wrap="none"/>
            <a:lstStyle/>
            <a:p>
              <a:endParaRPr lang="en-US"/>
            </a:p>
          </p:txBody>
        </p:sp>
        <p:sp>
          <p:nvSpPr>
            <p:cNvPr id="266286" name="Rectangle 93"/>
            <p:cNvSpPr>
              <a:spLocks noChangeArrowheads="1"/>
            </p:cNvSpPr>
            <p:nvPr/>
          </p:nvSpPr>
          <p:spPr bwMode="auto">
            <a:xfrm>
              <a:off x="96" y="3378"/>
              <a:ext cx="860" cy="366"/>
            </a:xfrm>
            <a:prstGeom prst="rect">
              <a:avLst/>
            </a:prstGeom>
            <a:noFill/>
            <a:ln w="9525">
              <a:noFill/>
              <a:miter lim="800000"/>
              <a:headEnd/>
              <a:tailEnd/>
            </a:ln>
          </p:spPr>
          <p:txBody>
            <a:bodyPr>
              <a:spAutoFit/>
            </a:bodyPr>
            <a:lstStyle/>
            <a:p>
              <a:pPr algn="ctr" eaLnBrk="0" hangingPunct="0"/>
              <a:r>
                <a:rPr lang="en-US" sz="1600" b="0"/>
                <a:t>Component</a:t>
              </a:r>
            </a:p>
            <a:p>
              <a:pPr algn="ctr" eaLnBrk="0" hangingPunct="0"/>
              <a:r>
                <a:rPr lang="en-US" sz="1600" b="0"/>
                <a:t>Pool</a:t>
              </a:r>
            </a:p>
          </p:txBody>
        </p:sp>
        <p:sp>
          <p:nvSpPr>
            <p:cNvPr id="266287" name="Rectangle 94"/>
            <p:cNvSpPr>
              <a:spLocks noChangeArrowheads="1"/>
            </p:cNvSpPr>
            <p:nvPr/>
          </p:nvSpPr>
          <p:spPr bwMode="auto">
            <a:xfrm>
              <a:off x="192" y="3820"/>
              <a:ext cx="672" cy="212"/>
            </a:xfrm>
            <a:prstGeom prst="rect">
              <a:avLst/>
            </a:prstGeom>
            <a:noFill/>
            <a:ln w="9525">
              <a:noFill/>
              <a:miter lim="800000"/>
              <a:headEnd/>
              <a:tailEnd/>
            </a:ln>
          </p:spPr>
          <p:txBody>
            <a:bodyPr>
              <a:spAutoFit/>
            </a:bodyPr>
            <a:lstStyle/>
            <a:p>
              <a:pPr eaLnBrk="0" hangingPunct="0"/>
              <a:r>
                <a:rPr lang="en-US" sz="1600" b="0"/>
                <a:t>Browsing</a:t>
              </a:r>
            </a:p>
          </p:txBody>
        </p:sp>
        <p:sp>
          <p:nvSpPr>
            <p:cNvPr id="266288" name="Rectangle 95"/>
            <p:cNvSpPr>
              <a:spLocks noChangeArrowheads="1"/>
            </p:cNvSpPr>
            <p:nvPr/>
          </p:nvSpPr>
          <p:spPr bwMode="auto">
            <a:xfrm>
              <a:off x="384" y="3984"/>
              <a:ext cx="384" cy="212"/>
            </a:xfrm>
            <a:prstGeom prst="rect">
              <a:avLst/>
            </a:prstGeom>
            <a:noFill/>
            <a:ln w="9525">
              <a:noFill/>
              <a:miter lim="800000"/>
              <a:headEnd/>
              <a:tailEnd/>
            </a:ln>
          </p:spPr>
          <p:txBody>
            <a:bodyPr>
              <a:spAutoFit/>
            </a:bodyPr>
            <a:lstStyle/>
            <a:p>
              <a:pPr eaLnBrk="0" hangingPunct="0"/>
              <a:r>
                <a:rPr lang="en-US" sz="1600" b="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edge">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edge">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edge">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0364"/>
                                        </p:tgtEl>
                                        <p:attrNameLst>
                                          <p:attrName>style.visibility</p:attrName>
                                        </p:attrNameLst>
                                      </p:cBhvr>
                                      <p:to>
                                        <p:strVal val="visible"/>
                                      </p:to>
                                    </p:set>
                                    <p:animEffect transition="in" filter="blinds(horizontal)">
                                      <p:cBhvr>
                                        <p:cTn id="62" dur="500"/>
                                        <p:tgtEl>
                                          <p:spTgt spid="27036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checkerboard(across)">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6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Number Placeholder 5"/>
          <p:cNvSpPr>
            <a:spLocks noGrp="1"/>
          </p:cNvSpPr>
          <p:nvPr>
            <p:ph type="sldNum" sz="quarter" idx="12"/>
          </p:nvPr>
        </p:nvSpPr>
        <p:spPr>
          <a:noFill/>
        </p:spPr>
        <p:txBody>
          <a:bodyPr/>
          <a:lstStyle/>
          <a:p>
            <a:fld id="{DF68BE18-901A-4C95-A474-303E272925A1}" type="slidenum">
              <a:rPr lang="en-US" smtClean="0"/>
              <a:pPr/>
              <a:t>76</a:t>
            </a:fld>
            <a:endParaRPr lang="en-US" smtClean="0"/>
          </a:p>
        </p:txBody>
      </p:sp>
      <p:sp>
        <p:nvSpPr>
          <p:cNvPr id="275459" name="Rectangle 2"/>
          <p:cNvSpPr>
            <a:spLocks noGrp="1" noChangeArrowheads="1"/>
          </p:cNvSpPr>
          <p:nvPr>
            <p:ph type="title"/>
          </p:nvPr>
        </p:nvSpPr>
        <p:spPr>
          <a:xfrm>
            <a:off x="533400" y="381000"/>
            <a:ext cx="7772400" cy="1143000"/>
          </a:xfrm>
        </p:spPr>
        <p:txBody>
          <a:bodyPr/>
          <a:lstStyle/>
          <a:p>
            <a:pPr eaLnBrk="1" hangingPunct="1"/>
            <a:r>
              <a:rPr lang="en-US" smtClean="0"/>
              <a:t>Conclusions</a:t>
            </a:r>
          </a:p>
        </p:txBody>
      </p:sp>
      <p:sp>
        <p:nvSpPr>
          <p:cNvPr id="275460" name="Rectangle 3"/>
          <p:cNvSpPr>
            <a:spLocks noGrp="1" noChangeArrowheads="1"/>
          </p:cNvSpPr>
          <p:nvPr>
            <p:ph type="body" idx="1"/>
          </p:nvPr>
        </p:nvSpPr>
        <p:spPr>
          <a:xfrm>
            <a:off x="609600" y="1524000"/>
            <a:ext cx="8229600" cy="4692650"/>
          </a:xfrm>
        </p:spPr>
        <p:txBody>
          <a:bodyPr/>
          <a:lstStyle/>
          <a:p>
            <a:pPr eaLnBrk="1" hangingPunct="1">
              <a:lnSpc>
                <a:spcPct val="90000"/>
              </a:lnSpc>
            </a:pPr>
            <a:r>
              <a:rPr lang="en-US" sz="2800" dirty="0" smtClean="0"/>
              <a:t>We have answered the &gt;40-year-old challenge of </a:t>
            </a:r>
            <a:r>
              <a:rPr lang="en-US" sz="2800" dirty="0" err="1" smtClean="0"/>
              <a:t>Licklider</a:t>
            </a:r>
            <a:r>
              <a:rPr lang="en-US" sz="2800" dirty="0" smtClean="0"/>
              <a:t> to build a unified CS / LIS theory by</a:t>
            </a:r>
          </a:p>
          <a:p>
            <a:pPr lvl="1" eaLnBrk="1" hangingPunct="1">
              <a:lnSpc>
                <a:spcPct val="90000"/>
              </a:lnSpc>
            </a:pPr>
            <a:r>
              <a:rPr lang="en-US" sz="2400" dirty="0" smtClean="0"/>
              <a:t>Proposing and formalizing the first comprehensive formal framework  for digital libraries </a:t>
            </a:r>
          </a:p>
          <a:p>
            <a:pPr eaLnBrk="1" hangingPunct="1">
              <a:lnSpc>
                <a:spcPct val="90000"/>
              </a:lnSpc>
            </a:pPr>
            <a:r>
              <a:rPr lang="en-US" sz="2800" dirty="0" smtClean="0"/>
              <a:t>Showed how to move from theory to practice by </a:t>
            </a:r>
          </a:p>
          <a:p>
            <a:pPr lvl="1" eaLnBrk="1" hangingPunct="1">
              <a:lnSpc>
                <a:spcPct val="90000"/>
              </a:lnSpc>
            </a:pPr>
            <a:r>
              <a:rPr lang="en-US" sz="2400" dirty="0" smtClean="0"/>
              <a:t>Applying the framework to the problems of </a:t>
            </a:r>
          </a:p>
          <a:p>
            <a:pPr lvl="1" eaLnBrk="1" hangingPunct="1">
              <a:lnSpc>
                <a:spcPct val="90000"/>
              </a:lnSpc>
            </a:pPr>
            <a:r>
              <a:rPr lang="en-US" sz="2400" dirty="0" smtClean="0"/>
              <a:t>Materializing these applications into languages, tools,  formats, systems, etc.</a:t>
            </a:r>
          </a:p>
          <a:p>
            <a:pPr lvl="1" eaLnBrk="1" hangingPunct="1">
              <a:lnSpc>
                <a:spcPct val="90000"/>
              </a:lnSpc>
            </a:pPr>
            <a:r>
              <a:rPr lang="en-US" sz="2400" dirty="0" smtClean="0"/>
              <a:t>Explaining and evaluating in a variety of contexts</a:t>
            </a:r>
          </a:p>
          <a:p>
            <a:pPr lvl="1" eaLnBrk="1" hangingPunct="1">
              <a:lnSpc>
                <a:spcPct val="90000"/>
              </a:lnSpc>
              <a:buNone/>
            </a:pPr>
            <a:endParaRPr lang="en-US" sz="2400" dirty="0" smtClean="0"/>
          </a:p>
          <a:p>
            <a:pPr eaLnBrk="1" hangingPunct="1">
              <a:lnSpc>
                <a:spcPct val="90000"/>
              </a:lnSpc>
            </a:pPr>
            <a:r>
              <a:rPr lang="en-US" sz="2800" dirty="0" smtClean="0"/>
              <a:t>You are invited to engage and innovate!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your contribution</a:t>
            </a:r>
            <a:endParaRPr lang="en-US" dirty="0"/>
          </a:p>
        </p:txBody>
      </p:sp>
      <p:sp>
        <p:nvSpPr>
          <p:cNvPr id="3" name="Content Placeholder 2"/>
          <p:cNvSpPr>
            <a:spLocks noGrp="1"/>
          </p:cNvSpPr>
          <p:nvPr>
            <p:ph idx="1"/>
          </p:nvPr>
        </p:nvSpPr>
        <p:spPr/>
        <p:txBody>
          <a:bodyPr/>
          <a:lstStyle/>
          <a:p>
            <a:r>
              <a:rPr lang="en-US" dirty="0" smtClean="0"/>
              <a:t>How to innovate?</a:t>
            </a:r>
          </a:p>
          <a:p>
            <a:r>
              <a:rPr lang="en-US" dirty="0" smtClean="0"/>
              <a:t>How to prove the improvement?</a:t>
            </a:r>
          </a:p>
          <a:p>
            <a:endParaRPr lang="en-US" dirty="0" smtClean="0"/>
          </a:p>
          <a:p>
            <a:r>
              <a:rPr lang="en-US" dirty="0" smtClean="0"/>
              <a:t>What group of stakeholders?</a:t>
            </a:r>
          </a:p>
          <a:p>
            <a:r>
              <a:rPr lang="en-US" dirty="0" smtClean="0"/>
              <a:t>What type of content?</a:t>
            </a:r>
          </a:p>
          <a:p>
            <a:r>
              <a:rPr lang="en-US" dirty="0" smtClean="0"/>
              <a:t>What approach to improving services?</a:t>
            </a:r>
          </a:p>
          <a:p>
            <a:r>
              <a:rPr lang="en-US" dirty="0" smtClean="0"/>
              <a:t>What broader impact?</a:t>
            </a:r>
            <a:endParaRPr lang="en-US" dirty="0"/>
          </a:p>
        </p:txBody>
      </p:sp>
      <p:sp>
        <p:nvSpPr>
          <p:cNvPr id="4" name="Slide Number Placeholder 3"/>
          <p:cNvSpPr>
            <a:spLocks noGrp="1"/>
          </p:cNvSpPr>
          <p:nvPr>
            <p:ph type="sldNum" sz="quarter" idx="12"/>
          </p:nvPr>
        </p:nvSpPr>
        <p:spPr/>
        <p:txBody>
          <a:bodyPr/>
          <a:lstStyle/>
          <a:p>
            <a:pPr>
              <a:defRPr/>
            </a:pPr>
            <a:fld id="{429AA1EB-0FE8-44DD-9310-5320623E4F7D}"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Number Placeholder 5"/>
          <p:cNvSpPr>
            <a:spLocks noGrp="1"/>
          </p:cNvSpPr>
          <p:nvPr>
            <p:ph type="sldNum" sz="quarter" idx="12"/>
          </p:nvPr>
        </p:nvSpPr>
        <p:spPr>
          <a:noFill/>
        </p:spPr>
        <p:txBody>
          <a:bodyPr/>
          <a:lstStyle/>
          <a:p>
            <a:fld id="{B2B0FDA4-4E84-44CB-85DC-8B691F370CE7}" type="slidenum">
              <a:rPr lang="en-US" smtClean="0"/>
              <a:pPr/>
              <a:t>78</a:t>
            </a:fld>
            <a:endParaRPr lang="en-US" smtClean="0"/>
          </a:p>
        </p:txBody>
      </p:sp>
      <p:sp>
        <p:nvSpPr>
          <p:cNvPr id="276483" name="Rectangle 4"/>
          <p:cNvSpPr>
            <a:spLocks noGrp="1" noChangeArrowheads="1"/>
          </p:cNvSpPr>
          <p:nvPr>
            <p:ph type="ctrTitle"/>
          </p:nvPr>
        </p:nvSpPr>
        <p:spPr>
          <a:xfrm>
            <a:off x="685800" y="1524000"/>
            <a:ext cx="7772400" cy="1470025"/>
          </a:xfrm>
        </p:spPr>
        <p:txBody>
          <a:bodyPr/>
          <a:lstStyle/>
          <a:p>
            <a:pPr eaLnBrk="1" hangingPunct="1"/>
            <a:r>
              <a:rPr lang="en-US" smtClean="0"/>
              <a:t>Questions?</a:t>
            </a:r>
            <a:br>
              <a:rPr lang="en-US" smtClean="0"/>
            </a:br>
            <a:r>
              <a:rPr lang="en-US" smtClean="0"/>
              <a:t>Discussion?</a:t>
            </a:r>
          </a:p>
        </p:txBody>
      </p:sp>
      <p:sp>
        <p:nvSpPr>
          <p:cNvPr id="276484" name="Rectangle 5"/>
          <p:cNvSpPr>
            <a:spLocks noGrp="1" noChangeArrowheads="1"/>
          </p:cNvSpPr>
          <p:nvPr>
            <p:ph type="subTitle" idx="1"/>
          </p:nvPr>
        </p:nvSpPr>
        <p:spPr>
          <a:xfrm>
            <a:off x="1371600" y="3886200"/>
            <a:ext cx="6400800" cy="2514600"/>
          </a:xfrm>
        </p:spPr>
        <p:txBody>
          <a:bodyPr/>
          <a:lstStyle/>
          <a:p>
            <a:pPr eaLnBrk="1" hangingPunct="1"/>
            <a:endParaRPr lang="en-US" smtClean="0"/>
          </a:p>
          <a:p>
            <a:pPr eaLnBrk="1" hangingPunct="1"/>
            <a:r>
              <a:rPr lang="en-US" smtClean="0"/>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p>
            <a:fld id="{D12866F7-BA0C-42C2-A663-74E6C0CF2088}" type="slidenum">
              <a:rPr lang="en-US" smtClean="0"/>
              <a:pPr/>
              <a:t>8</a:t>
            </a:fld>
            <a:endParaRPr lang="en-US" smtClean="0"/>
          </a:p>
        </p:txBody>
      </p:sp>
      <p:sp>
        <p:nvSpPr>
          <p:cNvPr id="151555" name="Rectangle 2"/>
          <p:cNvSpPr>
            <a:spLocks noGrp="1" noChangeArrowheads="1"/>
          </p:cNvSpPr>
          <p:nvPr>
            <p:ph type="title"/>
          </p:nvPr>
        </p:nvSpPr>
        <p:spPr/>
        <p:txBody>
          <a:bodyPr/>
          <a:lstStyle/>
          <a:p>
            <a:pPr eaLnBrk="1" hangingPunct="1"/>
            <a:r>
              <a:rPr lang="en-US" dirty="0" smtClean="0"/>
              <a:t>Institutional Repositories</a:t>
            </a:r>
          </a:p>
        </p:txBody>
      </p:sp>
      <p:sp>
        <p:nvSpPr>
          <p:cNvPr id="151556" name="Rectangle 3"/>
          <p:cNvSpPr>
            <a:spLocks noGrp="1" noChangeArrowheads="1"/>
          </p:cNvSpPr>
          <p:nvPr>
            <p:ph type="body" idx="1"/>
          </p:nvPr>
        </p:nvSpPr>
        <p:spPr/>
        <p:txBody>
          <a:bodyPr/>
          <a:lstStyle/>
          <a:p>
            <a:pPr eaLnBrk="1" hangingPunct="1">
              <a:lnSpc>
                <a:spcPct val="90000"/>
              </a:lnSpc>
            </a:pPr>
            <a:r>
              <a:rPr lang="en-US" smtClean="0"/>
              <a:t>“Institutional repositories are digital collections that capture and preserve the intellectual output of a single university or a multiple institution community of colleges and universities.”</a:t>
            </a:r>
          </a:p>
          <a:p>
            <a:pPr eaLnBrk="1" hangingPunct="1">
              <a:lnSpc>
                <a:spcPct val="90000"/>
              </a:lnSpc>
            </a:pPr>
            <a:r>
              <a:rPr lang="en-US" smtClean="0"/>
              <a:t>Crow, R. “Institutional repository checklist and resource guide”, SPARC, Washington, D.C., USA</a:t>
            </a:r>
          </a:p>
          <a:p>
            <a:pPr eaLnBrk="1" hangingPunct="1">
              <a:lnSpc>
                <a:spcPct val="90000"/>
              </a:lnSpc>
            </a:pPr>
            <a:r>
              <a:rPr lang="en-US" smtClean="0"/>
              <a:t>www.arl.org/sparc/IR/IR_Guide_v1.pdf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573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57348" name="Rectangle 4"/>
          <p:cNvSpPr>
            <a:spLocks noChangeArrowheads="1"/>
          </p:cNvSpPr>
          <p:nvPr/>
        </p:nvSpPr>
        <p:spPr bwMode="auto">
          <a:xfrm>
            <a:off x="2590800" y="2743200"/>
            <a:ext cx="2286000" cy="2209800"/>
          </a:xfrm>
          <a:prstGeom prst="rect">
            <a:avLst/>
          </a:prstGeom>
          <a:gradFill rotWithShape="0">
            <a:gsLst>
              <a:gs pos="0">
                <a:srgbClr val="000066"/>
              </a:gs>
              <a:gs pos="100000">
                <a:srgbClr val="CCCCE0"/>
              </a:gs>
            </a:gsLst>
            <a:path path="rect">
              <a:fillToRect l="100000" b="100000"/>
            </a:path>
          </a:gradFill>
          <a:ln w="12700">
            <a:solidFill>
              <a:schemeClr val="folHlink"/>
            </a:solidFill>
            <a:miter lim="800000"/>
            <a:headEnd/>
            <a:tailEnd/>
          </a:ln>
        </p:spPr>
        <p:txBody>
          <a:bodyPr wrap="none" anchor="ctr"/>
          <a:lstStyle/>
          <a:p>
            <a:endParaRPr lang="en-US"/>
          </a:p>
        </p:txBody>
      </p:sp>
      <p:sp>
        <p:nvSpPr>
          <p:cNvPr id="57349" name="AutoShape 5"/>
          <p:cNvSpPr>
            <a:spLocks noChangeArrowheads="1"/>
          </p:cNvSpPr>
          <p:nvPr/>
        </p:nvSpPr>
        <p:spPr bwMode="auto">
          <a:xfrm>
            <a:off x="2590800" y="1911350"/>
            <a:ext cx="3054350" cy="838200"/>
          </a:xfrm>
          <a:prstGeom prst="parallelogram">
            <a:avLst>
              <a:gd name="adj" fmla="val 91031"/>
            </a:avLst>
          </a:prstGeom>
          <a:gradFill rotWithShape="0">
            <a:gsLst>
              <a:gs pos="0">
                <a:srgbClr val="333399"/>
              </a:gs>
              <a:gs pos="100000">
                <a:srgbClr val="D6D6EB"/>
              </a:gs>
            </a:gsLst>
            <a:lin ang="5400000" scaled="1"/>
          </a:gradFill>
          <a:ln w="12700">
            <a:solidFill>
              <a:schemeClr val="folHlink"/>
            </a:solidFill>
            <a:miter lim="800000"/>
            <a:headEnd/>
            <a:tailEnd/>
          </a:ln>
        </p:spPr>
        <p:txBody>
          <a:bodyPr wrap="none" anchor="ctr"/>
          <a:lstStyle/>
          <a:p>
            <a:endParaRPr lang="en-US"/>
          </a:p>
        </p:txBody>
      </p:sp>
      <p:sp>
        <p:nvSpPr>
          <p:cNvPr id="57350" name="AutoShape 6"/>
          <p:cNvSpPr>
            <a:spLocks noChangeArrowheads="1"/>
          </p:cNvSpPr>
          <p:nvPr/>
        </p:nvSpPr>
        <p:spPr bwMode="auto">
          <a:xfrm rot="16200000" flipH="1">
            <a:off x="3733800" y="3060700"/>
            <a:ext cx="3041650" cy="742950"/>
          </a:xfrm>
          <a:prstGeom prst="parallelogram">
            <a:avLst>
              <a:gd name="adj" fmla="val 116547"/>
            </a:avLst>
          </a:prstGeom>
          <a:gradFill rotWithShape="0">
            <a:gsLst>
              <a:gs pos="0">
                <a:srgbClr val="CCCCE0"/>
              </a:gs>
              <a:gs pos="100000">
                <a:srgbClr val="000066"/>
              </a:gs>
            </a:gsLst>
            <a:lin ang="0" scaled="1"/>
          </a:gradFill>
          <a:ln w="12700">
            <a:solidFill>
              <a:schemeClr val="folHlink"/>
            </a:solidFill>
            <a:miter lim="800000"/>
            <a:headEnd/>
            <a:tailEnd/>
          </a:ln>
        </p:spPr>
        <p:txBody>
          <a:bodyPr wrap="none" anchor="ctr"/>
          <a:lstStyle/>
          <a:p>
            <a:endParaRPr lang="en-US"/>
          </a:p>
        </p:txBody>
      </p:sp>
      <p:sp>
        <p:nvSpPr>
          <p:cNvPr id="57351" name="Line 7"/>
          <p:cNvSpPr>
            <a:spLocks noChangeShapeType="1"/>
          </p:cNvSpPr>
          <p:nvPr/>
        </p:nvSpPr>
        <p:spPr bwMode="auto">
          <a:xfrm>
            <a:off x="2565400" y="1517650"/>
            <a:ext cx="0" cy="3768725"/>
          </a:xfrm>
          <a:prstGeom prst="line">
            <a:avLst/>
          </a:prstGeom>
          <a:noFill/>
          <a:ln w="50800">
            <a:solidFill>
              <a:srgbClr val="5F5F5F"/>
            </a:solidFill>
            <a:round/>
            <a:headEnd type="stealth" w="med" len="lg"/>
            <a:tailEnd type="none" w="sm" len="sm"/>
          </a:ln>
        </p:spPr>
        <p:txBody>
          <a:bodyPr wrap="none" anchor="ctr"/>
          <a:lstStyle/>
          <a:p>
            <a:endParaRPr lang="en-US"/>
          </a:p>
        </p:txBody>
      </p:sp>
      <p:sp>
        <p:nvSpPr>
          <p:cNvPr id="57352" name="Line 8"/>
          <p:cNvSpPr>
            <a:spLocks noChangeShapeType="1"/>
          </p:cNvSpPr>
          <p:nvPr/>
        </p:nvSpPr>
        <p:spPr bwMode="auto">
          <a:xfrm flipH="1">
            <a:off x="2187575" y="4953000"/>
            <a:ext cx="4022725" cy="0"/>
          </a:xfrm>
          <a:prstGeom prst="line">
            <a:avLst/>
          </a:prstGeom>
          <a:noFill/>
          <a:ln w="50800">
            <a:solidFill>
              <a:srgbClr val="5F5F5F"/>
            </a:solidFill>
            <a:round/>
            <a:headEnd type="stealth" w="med" len="lg"/>
            <a:tailEnd type="none" w="sm" len="sm"/>
          </a:ln>
        </p:spPr>
        <p:txBody>
          <a:bodyPr wrap="none" anchor="ctr"/>
          <a:lstStyle/>
          <a:p>
            <a:endParaRPr lang="en-US"/>
          </a:p>
        </p:txBody>
      </p:sp>
      <p:sp>
        <p:nvSpPr>
          <p:cNvPr id="57353" name="Line 9"/>
          <p:cNvSpPr>
            <a:spLocks noChangeShapeType="1"/>
          </p:cNvSpPr>
          <p:nvPr/>
        </p:nvSpPr>
        <p:spPr bwMode="auto">
          <a:xfrm flipH="1">
            <a:off x="2162175" y="4981575"/>
            <a:ext cx="428625" cy="327025"/>
          </a:xfrm>
          <a:prstGeom prst="line">
            <a:avLst/>
          </a:prstGeom>
          <a:noFill/>
          <a:ln w="50800">
            <a:solidFill>
              <a:srgbClr val="5F5F5F"/>
            </a:solidFill>
            <a:round/>
            <a:headEnd type="none" w="sm" len="sm"/>
            <a:tailEnd type="none" w="sm" len="sm"/>
          </a:ln>
        </p:spPr>
        <p:txBody>
          <a:bodyPr wrap="none" anchor="ctr"/>
          <a:lstStyle/>
          <a:p>
            <a:endParaRPr lang="en-US"/>
          </a:p>
        </p:txBody>
      </p:sp>
      <p:sp>
        <p:nvSpPr>
          <p:cNvPr id="57354" name="Rectangle 10"/>
          <p:cNvSpPr>
            <a:spLocks noChangeArrowheads="1"/>
          </p:cNvSpPr>
          <p:nvPr/>
        </p:nvSpPr>
        <p:spPr bwMode="auto">
          <a:xfrm>
            <a:off x="3810000" y="5029200"/>
            <a:ext cx="1989138" cy="393700"/>
          </a:xfrm>
          <a:prstGeom prst="rect">
            <a:avLst/>
          </a:prstGeom>
          <a:noFill/>
          <a:ln w="9525">
            <a:noFill/>
            <a:miter lim="800000"/>
            <a:headEnd/>
            <a:tailEnd/>
          </a:ln>
        </p:spPr>
        <p:txBody>
          <a:bodyPr wrap="none" lIns="90488" tIns="44450" rIns="90488" bIns="44450">
            <a:spAutoFit/>
          </a:bodyPr>
          <a:lstStyle/>
          <a:p>
            <a:pPr eaLnBrk="0" hangingPunct="0"/>
            <a:r>
              <a:rPr lang="en-US" sz="2000" b="0">
                <a:latin typeface="Times New Roman" pitchFamily="18" charset="0"/>
              </a:rPr>
              <a:t>Computing</a:t>
            </a:r>
            <a:r>
              <a:rPr lang="en-US" b="0">
                <a:latin typeface="Times New Roman" pitchFamily="18" charset="0"/>
              </a:rPr>
              <a:t> (flops)</a:t>
            </a:r>
          </a:p>
        </p:txBody>
      </p:sp>
      <p:sp>
        <p:nvSpPr>
          <p:cNvPr id="57355" name="Rectangle 11"/>
          <p:cNvSpPr>
            <a:spLocks noChangeArrowheads="1"/>
          </p:cNvSpPr>
          <p:nvPr/>
        </p:nvSpPr>
        <p:spPr bwMode="auto">
          <a:xfrm>
            <a:off x="1371600" y="5334000"/>
            <a:ext cx="1671638" cy="393700"/>
          </a:xfrm>
          <a:prstGeom prst="rect">
            <a:avLst/>
          </a:prstGeom>
          <a:noFill/>
          <a:ln w="9525">
            <a:noFill/>
            <a:miter lim="800000"/>
            <a:headEnd/>
            <a:tailEnd/>
          </a:ln>
        </p:spPr>
        <p:txBody>
          <a:bodyPr wrap="none" lIns="90488" tIns="44450" rIns="90488" bIns="44450">
            <a:spAutoFit/>
          </a:bodyPr>
          <a:lstStyle/>
          <a:p>
            <a:pPr eaLnBrk="0" hangingPunct="0"/>
            <a:r>
              <a:rPr lang="en-US" sz="2000" b="0">
                <a:latin typeface="Times New Roman" pitchFamily="18" charset="0"/>
              </a:rPr>
              <a:t>Digital</a:t>
            </a:r>
            <a:r>
              <a:rPr lang="en-US" b="0">
                <a:latin typeface="Times New Roman" pitchFamily="18" charset="0"/>
              </a:rPr>
              <a:t> content </a:t>
            </a:r>
          </a:p>
        </p:txBody>
      </p:sp>
      <p:sp>
        <p:nvSpPr>
          <p:cNvPr id="57356" name="Rectangle 12"/>
          <p:cNvSpPr>
            <a:spLocks noChangeArrowheads="1"/>
          </p:cNvSpPr>
          <p:nvPr/>
        </p:nvSpPr>
        <p:spPr bwMode="auto">
          <a:xfrm rot="-5400000">
            <a:off x="770731" y="3031332"/>
            <a:ext cx="2543175" cy="668338"/>
          </a:xfrm>
          <a:prstGeom prst="rect">
            <a:avLst/>
          </a:prstGeom>
          <a:noFill/>
          <a:ln w="9525">
            <a:noFill/>
            <a:miter lim="800000"/>
            <a:headEnd/>
            <a:tailEnd/>
          </a:ln>
        </p:spPr>
        <p:txBody>
          <a:bodyPr wrap="none" lIns="90488" tIns="44450" rIns="90488" bIns="44450">
            <a:spAutoFit/>
          </a:bodyPr>
          <a:lstStyle/>
          <a:p>
            <a:pPr eaLnBrk="0" hangingPunct="0"/>
            <a:r>
              <a:rPr lang="en-US" b="0">
                <a:latin typeface="Times New Roman" pitchFamily="18" charset="0"/>
              </a:rPr>
              <a:t>Communicat</a:t>
            </a:r>
            <a:r>
              <a:rPr lang="en-US" sz="2000" b="0">
                <a:latin typeface="Times New Roman" pitchFamily="18" charset="0"/>
              </a:rPr>
              <a:t>i</a:t>
            </a:r>
            <a:r>
              <a:rPr lang="en-US" b="0">
                <a:latin typeface="Times New Roman" pitchFamily="18" charset="0"/>
              </a:rPr>
              <a:t>ons</a:t>
            </a:r>
          </a:p>
          <a:p>
            <a:pPr eaLnBrk="0" hangingPunct="0"/>
            <a:r>
              <a:rPr lang="en-US" b="0">
                <a:latin typeface="Times New Roman" pitchFamily="18" charset="0"/>
              </a:rPr>
              <a:t>(bandwidth, connectivity)</a:t>
            </a:r>
          </a:p>
        </p:txBody>
      </p:sp>
      <p:sp>
        <p:nvSpPr>
          <p:cNvPr id="57357" name="Rectangle 13"/>
          <p:cNvSpPr>
            <a:spLocks noChangeArrowheads="1"/>
          </p:cNvSpPr>
          <p:nvPr/>
        </p:nvSpPr>
        <p:spPr bwMode="auto">
          <a:xfrm>
            <a:off x="307975" y="366713"/>
            <a:ext cx="8372475" cy="1187450"/>
          </a:xfrm>
          <a:prstGeom prst="rect">
            <a:avLst/>
          </a:prstGeom>
          <a:noFill/>
          <a:ln w="9525">
            <a:noFill/>
            <a:miter lim="800000"/>
            <a:headEnd/>
            <a:tailEnd/>
          </a:ln>
        </p:spPr>
        <p:txBody>
          <a:bodyPr wrap="none" lIns="90488" tIns="44450" rIns="90488" bIns="44450">
            <a:spAutoFit/>
          </a:bodyPr>
          <a:lstStyle/>
          <a:p>
            <a:pPr algn="ctr" eaLnBrk="0" hangingPunct="0"/>
            <a:r>
              <a:rPr lang="en-US" sz="3600" b="0">
                <a:latin typeface="Times New Roman" pitchFamily="18" charset="0"/>
              </a:rPr>
              <a:t>Locating Digital Libraries in Computing and</a:t>
            </a:r>
          </a:p>
          <a:p>
            <a:pPr algn="ctr" eaLnBrk="0" hangingPunct="0"/>
            <a:r>
              <a:rPr lang="en-US" sz="3600" b="0">
                <a:latin typeface="Times New Roman" pitchFamily="18" charset="0"/>
              </a:rPr>
              <a:t>Communications Technology Space</a:t>
            </a:r>
          </a:p>
        </p:txBody>
      </p:sp>
      <p:sp>
        <p:nvSpPr>
          <p:cNvPr id="57358" name="Line 14"/>
          <p:cNvSpPr>
            <a:spLocks noChangeShapeType="1"/>
          </p:cNvSpPr>
          <p:nvPr/>
        </p:nvSpPr>
        <p:spPr bwMode="auto">
          <a:xfrm flipV="1">
            <a:off x="4808538" y="2967038"/>
            <a:ext cx="1357312" cy="1001712"/>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57359" name="Group 15"/>
          <p:cNvGrpSpPr>
            <a:grpSpLocks/>
          </p:cNvGrpSpPr>
          <p:nvPr/>
        </p:nvGrpSpPr>
        <p:grpSpPr bwMode="auto">
          <a:xfrm>
            <a:off x="2878138" y="3498850"/>
            <a:ext cx="1878012" cy="1328738"/>
            <a:chOff x="1813" y="2204"/>
            <a:chExt cx="1183" cy="837"/>
          </a:xfrm>
        </p:grpSpPr>
        <p:sp>
          <p:nvSpPr>
            <p:cNvPr id="57368" name="Arc 16"/>
            <p:cNvSpPr>
              <a:spLocks/>
            </p:cNvSpPr>
            <p:nvPr/>
          </p:nvSpPr>
          <p:spPr bwMode="auto">
            <a:xfrm>
              <a:off x="1813" y="2400"/>
              <a:ext cx="1133" cy="641"/>
            </a:xfrm>
            <a:custGeom>
              <a:avLst/>
              <a:gdLst>
                <a:gd name="T0" fmla="*/ 59 w 21600"/>
                <a:gd name="T1" fmla="*/ 0 h 21600"/>
                <a:gd name="T2" fmla="*/ 0 w 21600"/>
                <a:gd name="T3" fmla="*/ 19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p:spPr>
          <p:txBody>
            <a:bodyPr wrap="none" anchor="ctr"/>
            <a:lstStyle/>
            <a:p>
              <a:endParaRPr lang="en-US"/>
            </a:p>
          </p:txBody>
        </p:sp>
        <p:grpSp>
          <p:nvGrpSpPr>
            <p:cNvPr id="57369" name="Group 17"/>
            <p:cNvGrpSpPr>
              <a:grpSpLocks/>
            </p:cNvGrpSpPr>
            <p:nvPr/>
          </p:nvGrpSpPr>
          <p:grpSpPr bwMode="auto">
            <a:xfrm>
              <a:off x="1814" y="2204"/>
              <a:ext cx="1182" cy="836"/>
              <a:chOff x="1814" y="2204"/>
              <a:chExt cx="1182" cy="836"/>
            </a:xfrm>
          </p:grpSpPr>
          <p:sp>
            <p:nvSpPr>
              <p:cNvPr id="57370" name="Arc 18"/>
              <p:cNvSpPr>
                <a:spLocks/>
              </p:cNvSpPr>
              <p:nvPr/>
            </p:nvSpPr>
            <p:spPr bwMode="auto">
              <a:xfrm>
                <a:off x="1814" y="2403"/>
                <a:ext cx="882" cy="637"/>
              </a:xfrm>
              <a:custGeom>
                <a:avLst/>
                <a:gdLst>
                  <a:gd name="T0" fmla="*/ 36 w 21600"/>
                  <a:gd name="T1" fmla="*/ 0 h 21600"/>
                  <a:gd name="T2" fmla="*/ 0 w 21600"/>
                  <a:gd name="T3" fmla="*/ 19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p:spPr>
            <p:txBody>
              <a:bodyPr wrap="none" anchor="ctr"/>
              <a:lstStyle/>
              <a:p>
                <a:endParaRPr lang="en-US"/>
              </a:p>
            </p:txBody>
          </p:sp>
          <p:sp>
            <p:nvSpPr>
              <p:cNvPr id="57371" name="Freeform 19"/>
              <p:cNvSpPr>
                <a:spLocks/>
              </p:cNvSpPr>
              <p:nvPr/>
            </p:nvSpPr>
            <p:spPr bwMode="auto">
              <a:xfrm>
                <a:off x="2658" y="2204"/>
                <a:ext cx="338" cy="201"/>
              </a:xfrm>
              <a:custGeom>
                <a:avLst/>
                <a:gdLst>
                  <a:gd name="T0" fmla="*/ 42 w 338"/>
                  <a:gd name="T1" fmla="*/ 200 h 201"/>
                  <a:gd name="T2" fmla="*/ 0 w 338"/>
                  <a:gd name="T3" fmla="*/ 200 h 201"/>
                  <a:gd name="T4" fmla="*/ 211 w 338"/>
                  <a:gd name="T5" fmla="*/ 0 h 201"/>
                  <a:gd name="T6" fmla="*/ 337 w 338"/>
                  <a:gd name="T7" fmla="*/ 200 h 201"/>
                  <a:gd name="T8" fmla="*/ 295 w 338"/>
                  <a:gd name="T9" fmla="*/ 200 h 201"/>
                  <a:gd name="T10" fmla="*/ 0 60000 65536"/>
                  <a:gd name="T11" fmla="*/ 0 60000 65536"/>
                  <a:gd name="T12" fmla="*/ 0 60000 65536"/>
                  <a:gd name="T13" fmla="*/ 0 60000 65536"/>
                  <a:gd name="T14" fmla="*/ 0 60000 65536"/>
                  <a:gd name="T15" fmla="*/ 0 w 338"/>
                  <a:gd name="T16" fmla="*/ 0 h 201"/>
                  <a:gd name="T17" fmla="*/ 338 w 338"/>
                  <a:gd name="T18" fmla="*/ 201 h 201"/>
                </a:gdLst>
                <a:ahLst/>
                <a:cxnLst>
                  <a:cxn ang="T10">
                    <a:pos x="T0" y="T1"/>
                  </a:cxn>
                  <a:cxn ang="T11">
                    <a:pos x="T2" y="T3"/>
                  </a:cxn>
                  <a:cxn ang="T12">
                    <a:pos x="T4" y="T5"/>
                  </a:cxn>
                  <a:cxn ang="T13">
                    <a:pos x="T6" y="T7"/>
                  </a:cxn>
                  <a:cxn ang="T14">
                    <a:pos x="T8" y="T9"/>
                  </a:cxn>
                </a:cxnLst>
                <a:rect l="T15" t="T16" r="T17" b="T18"/>
                <a:pathLst>
                  <a:path w="338" h="201">
                    <a:moveTo>
                      <a:pt x="42" y="200"/>
                    </a:moveTo>
                    <a:lnTo>
                      <a:pt x="0" y="200"/>
                    </a:lnTo>
                    <a:lnTo>
                      <a:pt x="211" y="0"/>
                    </a:lnTo>
                    <a:lnTo>
                      <a:pt x="337" y="200"/>
                    </a:lnTo>
                    <a:lnTo>
                      <a:pt x="295" y="200"/>
                    </a:lnTo>
                  </a:path>
                </a:pathLst>
              </a:custGeom>
              <a:noFill/>
              <a:ln w="12700" cap="rnd">
                <a:solidFill>
                  <a:schemeClr val="tx2"/>
                </a:solidFill>
                <a:round/>
                <a:headEnd type="none" w="sm" len="sm"/>
                <a:tailEnd type="none" w="sm" len="sm"/>
              </a:ln>
            </p:spPr>
            <p:txBody>
              <a:bodyPr/>
              <a:lstStyle/>
              <a:p>
                <a:endParaRPr lang="en-US"/>
              </a:p>
            </p:txBody>
          </p:sp>
        </p:grpSp>
      </p:grpSp>
      <p:sp>
        <p:nvSpPr>
          <p:cNvPr id="57360" name="Rectangle 20"/>
          <p:cNvSpPr>
            <a:spLocks noChangeArrowheads="1"/>
          </p:cNvSpPr>
          <p:nvPr/>
        </p:nvSpPr>
        <p:spPr bwMode="auto">
          <a:xfrm>
            <a:off x="6157913" y="2424113"/>
            <a:ext cx="2833687" cy="1612900"/>
          </a:xfrm>
          <a:prstGeom prst="rect">
            <a:avLst/>
          </a:prstGeom>
          <a:noFill/>
          <a:ln w="9525">
            <a:noFill/>
            <a:miter lim="800000"/>
            <a:headEnd/>
            <a:tailEnd/>
          </a:ln>
        </p:spPr>
        <p:txBody>
          <a:bodyPr lIns="90488" tIns="44450" rIns="90488" bIns="44450">
            <a:spAutoFit/>
          </a:bodyPr>
          <a:lstStyle/>
          <a:p>
            <a:pPr eaLnBrk="0" hangingPunct="0"/>
            <a:r>
              <a:rPr lang="en-US" sz="2000">
                <a:latin typeface="Times New Roman" pitchFamily="18" charset="0"/>
              </a:rPr>
              <a:t>Digital Libraries technology</a:t>
            </a:r>
          </a:p>
          <a:p>
            <a:pPr eaLnBrk="0" hangingPunct="0"/>
            <a:r>
              <a:rPr lang="en-US" sz="2000">
                <a:latin typeface="Times New Roman" pitchFamily="18" charset="0"/>
              </a:rPr>
              <a:t>trajectory:  </a:t>
            </a:r>
            <a:r>
              <a:rPr lang="en-US" sz="2000" i="1">
                <a:latin typeface="Times New Roman" pitchFamily="18" charset="0"/>
              </a:rPr>
              <a:t>intellectual</a:t>
            </a:r>
          </a:p>
          <a:p>
            <a:pPr eaLnBrk="0" hangingPunct="0"/>
            <a:r>
              <a:rPr lang="en-US" sz="2000" i="1">
                <a:latin typeface="Times New Roman" pitchFamily="18" charset="0"/>
              </a:rPr>
              <a:t>access to globally distributed information</a:t>
            </a:r>
            <a:endParaRPr lang="en-US" b="0" i="1">
              <a:latin typeface="Times New Roman" pitchFamily="18" charset="0"/>
            </a:endParaRPr>
          </a:p>
        </p:txBody>
      </p:sp>
      <p:sp>
        <p:nvSpPr>
          <p:cNvPr id="57361" name="Line 21"/>
          <p:cNvSpPr>
            <a:spLocks noChangeShapeType="1"/>
          </p:cNvSpPr>
          <p:nvPr/>
        </p:nvSpPr>
        <p:spPr bwMode="auto">
          <a:xfrm flipV="1">
            <a:off x="2617788" y="3376613"/>
            <a:ext cx="1522412" cy="1601787"/>
          </a:xfrm>
          <a:prstGeom prst="line">
            <a:avLst/>
          </a:prstGeom>
          <a:noFill/>
          <a:ln w="50800">
            <a:solidFill>
              <a:srgbClr val="777777"/>
            </a:solidFill>
            <a:prstDash val="sysDot"/>
            <a:round/>
            <a:headEnd type="none" w="sm" len="sm"/>
            <a:tailEnd type="stealth" w="med" len="lg"/>
          </a:ln>
        </p:spPr>
        <p:txBody>
          <a:bodyPr wrap="none" anchor="ctr"/>
          <a:lstStyle/>
          <a:p>
            <a:endParaRPr lang="en-US"/>
          </a:p>
        </p:txBody>
      </p:sp>
      <p:sp>
        <p:nvSpPr>
          <p:cNvPr id="57362" name="Rectangle 22"/>
          <p:cNvSpPr>
            <a:spLocks noChangeArrowheads="1"/>
          </p:cNvSpPr>
          <p:nvPr/>
        </p:nvSpPr>
        <p:spPr bwMode="auto">
          <a:xfrm>
            <a:off x="1524000" y="5715000"/>
            <a:ext cx="1219200" cy="152400"/>
          </a:xfrm>
          <a:prstGeom prst="rect">
            <a:avLst/>
          </a:prstGeom>
          <a:gradFill rotWithShape="0">
            <a:gsLst>
              <a:gs pos="0">
                <a:srgbClr val="D6D6EB"/>
              </a:gs>
              <a:gs pos="100000">
                <a:srgbClr val="333399"/>
              </a:gs>
            </a:gsLst>
            <a:lin ang="0" scaled="1"/>
          </a:gradFill>
          <a:ln w="9525">
            <a:noFill/>
            <a:miter lim="800000"/>
            <a:headEnd/>
            <a:tailEnd/>
          </a:ln>
        </p:spPr>
        <p:txBody>
          <a:bodyPr wrap="none" anchor="ctr"/>
          <a:lstStyle/>
          <a:p>
            <a:endParaRPr lang="en-US"/>
          </a:p>
        </p:txBody>
      </p:sp>
      <p:sp>
        <p:nvSpPr>
          <p:cNvPr id="57363" name="Rectangle 23"/>
          <p:cNvSpPr>
            <a:spLocks noChangeArrowheads="1"/>
          </p:cNvSpPr>
          <p:nvPr/>
        </p:nvSpPr>
        <p:spPr bwMode="auto">
          <a:xfrm>
            <a:off x="1433513" y="5861050"/>
            <a:ext cx="449262" cy="301625"/>
          </a:xfrm>
          <a:prstGeom prst="rect">
            <a:avLst/>
          </a:prstGeom>
          <a:noFill/>
          <a:ln w="9525">
            <a:noFill/>
            <a:miter lim="800000"/>
            <a:headEnd/>
            <a:tailEnd/>
          </a:ln>
        </p:spPr>
        <p:txBody>
          <a:bodyPr wrap="none" lIns="90488" tIns="44450" rIns="90488" bIns="44450">
            <a:spAutoFit/>
          </a:bodyPr>
          <a:lstStyle/>
          <a:p>
            <a:pPr eaLnBrk="0" hangingPunct="0"/>
            <a:r>
              <a:rPr lang="en-US" sz="1400" b="0">
                <a:latin typeface="Times New Roman" pitchFamily="18" charset="0"/>
              </a:rPr>
              <a:t>less</a:t>
            </a:r>
            <a:endParaRPr lang="en-US" sz="1000" b="0">
              <a:latin typeface="Times New Roman" pitchFamily="18" charset="0"/>
            </a:endParaRPr>
          </a:p>
        </p:txBody>
      </p:sp>
      <p:sp>
        <p:nvSpPr>
          <p:cNvPr id="57364" name="Rectangle 24"/>
          <p:cNvSpPr>
            <a:spLocks noChangeArrowheads="1"/>
          </p:cNvSpPr>
          <p:nvPr/>
        </p:nvSpPr>
        <p:spPr bwMode="auto">
          <a:xfrm>
            <a:off x="2498725" y="5859463"/>
            <a:ext cx="320675" cy="244475"/>
          </a:xfrm>
          <a:prstGeom prst="rect">
            <a:avLst/>
          </a:prstGeom>
          <a:noFill/>
          <a:ln w="9525">
            <a:noFill/>
            <a:miter lim="800000"/>
            <a:headEnd/>
            <a:tailEnd/>
          </a:ln>
        </p:spPr>
        <p:txBody>
          <a:bodyPr wrap="none" anchor="ctr"/>
          <a:lstStyle/>
          <a:p>
            <a:endParaRPr lang="en-US"/>
          </a:p>
        </p:txBody>
      </p:sp>
      <p:sp>
        <p:nvSpPr>
          <p:cNvPr id="57365" name="Rectangle 25"/>
          <p:cNvSpPr>
            <a:spLocks noChangeArrowheads="1"/>
          </p:cNvSpPr>
          <p:nvPr/>
        </p:nvSpPr>
        <p:spPr bwMode="auto">
          <a:xfrm>
            <a:off x="2424113" y="5861050"/>
            <a:ext cx="546100" cy="301625"/>
          </a:xfrm>
          <a:prstGeom prst="rect">
            <a:avLst/>
          </a:prstGeom>
          <a:noFill/>
          <a:ln w="9525">
            <a:noFill/>
            <a:miter lim="800000"/>
            <a:headEnd/>
            <a:tailEnd/>
          </a:ln>
        </p:spPr>
        <p:txBody>
          <a:bodyPr wrap="none" lIns="90488" tIns="44450" rIns="90488" bIns="44450">
            <a:spAutoFit/>
          </a:bodyPr>
          <a:lstStyle/>
          <a:p>
            <a:pPr eaLnBrk="0" hangingPunct="0"/>
            <a:r>
              <a:rPr lang="en-US" sz="1400" b="0">
                <a:latin typeface="Times New Roman" pitchFamily="18" charset="0"/>
              </a:rPr>
              <a:t>more</a:t>
            </a:r>
          </a:p>
        </p:txBody>
      </p:sp>
      <p:sp>
        <p:nvSpPr>
          <p:cNvPr id="57366" name="Arc 26"/>
          <p:cNvSpPr>
            <a:spLocks/>
          </p:cNvSpPr>
          <p:nvPr/>
        </p:nvSpPr>
        <p:spPr bwMode="auto">
          <a:xfrm>
            <a:off x="2921000" y="3765550"/>
            <a:ext cx="1555750" cy="1054100"/>
          </a:xfrm>
          <a:custGeom>
            <a:avLst/>
            <a:gdLst>
              <a:gd name="T0" fmla="*/ 112053609 w 21600"/>
              <a:gd name="T1" fmla="*/ 0 h 21600"/>
              <a:gd name="T2" fmla="*/ 0 w 21600"/>
              <a:gd name="T3" fmla="*/ 5144106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p:spPr>
        <p:txBody>
          <a:bodyPr wrap="none" anchor="ctr"/>
          <a:lstStyle/>
          <a:p>
            <a:endParaRPr lang="en-US"/>
          </a:p>
        </p:txBody>
      </p:sp>
      <p:sp>
        <p:nvSpPr>
          <p:cNvPr id="57367" name="Rectangle 27"/>
          <p:cNvSpPr>
            <a:spLocks noChangeArrowheads="1"/>
          </p:cNvSpPr>
          <p:nvPr/>
        </p:nvSpPr>
        <p:spPr bwMode="auto">
          <a:xfrm>
            <a:off x="3581400" y="5562600"/>
            <a:ext cx="5351463" cy="1184275"/>
          </a:xfrm>
          <a:prstGeom prst="rect">
            <a:avLst/>
          </a:prstGeom>
          <a:noFill/>
          <a:ln w="9525">
            <a:noFill/>
            <a:miter lim="800000"/>
            <a:headEnd/>
            <a:tailEnd/>
          </a:ln>
        </p:spPr>
        <p:txBody>
          <a:bodyPr lIns="90488" tIns="44450" rIns="90488" bIns="44450">
            <a:spAutoFit/>
          </a:bodyPr>
          <a:lstStyle/>
          <a:p>
            <a:pPr eaLnBrk="0" hangingPunct="0"/>
            <a:r>
              <a:rPr lang="en-US" sz="2400">
                <a:latin typeface="Times New Roman" pitchFamily="18" charset="0"/>
              </a:rPr>
              <a:t>Note:</a:t>
            </a:r>
            <a:r>
              <a:rPr lang="en-US" sz="2400" b="0">
                <a:latin typeface="Times New Roman" pitchFamily="18" charset="0"/>
              </a:rPr>
              <a:t> we should consider 4 dimensions: computing, communications,</a:t>
            </a:r>
          </a:p>
          <a:p>
            <a:pPr eaLnBrk="0" hangingPunct="0"/>
            <a:r>
              <a:rPr lang="en-US" sz="2400" b="0">
                <a:latin typeface="Times New Roman" pitchFamily="18" charset="0"/>
              </a:rPr>
              <a:t>content, and community (people)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13864</TotalTime>
  <Words>2581</Words>
  <Application>Microsoft Office PowerPoint</Application>
  <PresentationFormat>On-screen Show (4:3)</PresentationFormat>
  <Paragraphs>753</Paragraphs>
  <Slides>78</Slides>
  <Notes>68</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78</vt:i4>
      </vt:variant>
    </vt:vector>
  </HeadingPairs>
  <TitlesOfParts>
    <vt:vector size="84" baseType="lpstr">
      <vt:lpstr>Default Design</vt:lpstr>
      <vt:lpstr>MS Org Chart</vt:lpstr>
      <vt:lpstr>Slide</vt:lpstr>
      <vt:lpstr>Clip</vt:lpstr>
      <vt:lpstr>Bitmap Image</vt:lpstr>
      <vt:lpstr>Visio</vt:lpstr>
      <vt:lpstr>11/20/09 Seminar -- Virginia Tech Department of Computer Science   “Digital Libraries”  by Edward A. Fox   </vt:lpstr>
      <vt:lpstr>Acknowledgements</vt:lpstr>
      <vt:lpstr>Faculty Collaborators (selected)</vt:lpstr>
      <vt:lpstr>Student Collaborators (selected)</vt:lpstr>
      <vt:lpstr>Slide 5</vt:lpstr>
      <vt:lpstr>Asynchronous, Digital Library Mediated Scholarly Communication</vt:lpstr>
      <vt:lpstr>Libraries of the Future JCR Licklider, 1965, MIT Press</vt:lpstr>
      <vt:lpstr>Institutional Repositories</vt:lpstr>
      <vt:lpstr>Slide 9</vt:lpstr>
      <vt:lpstr>Slide 10</vt:lpstr>
      <vt:lpstr>Information Life Cycle</vt:lpstr>
      <vt:lpstr>Quality and the Information Life Cycle</vt:lpstr>
      <vt:lpstr>Digital Libraries Shorten the Chain from</vt:lpstr>
      <vt:lpstr>DLs Shorten the Chain to</vt:lpstr>
      <vt:lpstr>Example : planetmath.org</vt:lpstr>
      <vt:lpstr>Digital Libraries --- Objectives</vt:lpstr>
      <vt:lpstr>Degree of Structure</vt:lpstr>
      <vt:lpstr>Digital Object (DO) Types</vt:lpstr>
      <vt:lpstr>Metadata Objects (MDOs)</vt:lpstr>
      <vt:lpstr>Open Archives Initiative (OAI) = Technical Umbrella for Practical Interoperability…</vt:lpstr>
      <vt:lpstr>OAI – Repository Perspective</vt:lpstr>
      <vt:lpstr>The World According to OAI</vt:lpstr>
      <vt:lpstr>Contexts / Application Domains</vt:lpstr>
      <vt:lpstr>A Digital Library Case Study</vt:lpstr>
      <vt:lpstr>Slide 25</vt:lpstr>
      <vt:lpstr>Slide 26</vt:lpstr>
      <vt:lpstr>Slide 27</vt:lpstr>
      <vt:lpstr>CTR stakeholders</vt:lpstr>
      <vt:lpstr>Slide 29</vt:lpstr>
      <vt:lpstr>Goals for Ontology for CTR</vt:lpstr>
      <vt:lpstr>SSP1 and Storytelling</vt:lpstr>
      <vt:lpstr>DL Curriculum Project</vt:lpstr>
      <vt:lpstr>DL Curriculum Framework</vt:lpstr>
      <vt:lpstr>Curatorial Work and Learning in Virtual Environments</vt:lpstr>
      <vt:lpstr>Digital Preserve Personnel / Avatars</vt:lpstr>
      <vt:lpstr>DL Definitions - 1</vt:lpstr>
      <vt:lpstr>DL Definitions - 2</vt:lpstr>
      <vt:lpstr>DL Definitions - 3</vt:lpstr>
      <vt:lpstr>DL Definitions - 4</vt:lpstr>
      <vt:lpstr>5S Layers</vt:lpstr>
      <vt:lpstr>   Informal 5S &amp; DL Definitions    DLs are complex systems that </vt:lpstr>
      <vt:lpstr>Hypotheses</vt:lpstr>
      <vt:lpstr>5Ss</vt:lpstr>
      <vt:lpstr>5S and DL formal definitions and compositions (April 2004 TOIS)</vt:lpstr>
      <vt:lpstr>Slide 45</vt:lpstr>
      <vt:lpstr>Slide 46</vt:lpstr>
      <vt:lpstr>Slide 47</vt:lpstr>
      <vt:lpstr>Ontology: Applications</vt:lpstr>
      <vt:lpstr>VT Research on Services</vt:lpstr>
      <vt:lpstr>Slide 50</vt:lpstr>
      <vt:lpstr>Slide 51</vt:lpstr>
      <vt:lpstr>5SL: a DL design language</vt:lpstr>
      <vt:lpstr>5SGraph: A DL Modeling Tool</vt:lpstr>
      <vt:lpstr>Overview of 5SGraph</vt:lpstr>
      <vt:lpstr>Slide 55</vt:lpstr>
      <vt:lpstr>Slide 56</vt:lpstr>
      <vt:lpstr>Integration of Domain Focused DLs</vt:lpstr>
      <vt:lpstr>Slide 58</vt:lpstr>
      <vt:lpstr>ETANA-DL Architecture DigBase and DigKit</vt:lpstr>
      <vt:lpstr>Slide 60</vt:lpstr>
      <vt:lpstr>Slide 61</vt:lpstr>
      <vt:lpstr>ETANA Societies</vt:lpstr>
      <vt:lpstr>ETANA Scenarios</vt:lpstr>
      <vt:lpstr>Minimal archaeological DL in the 5S framework  (A.i is from minimal DL, j is new)</vt:lpstr>
      <vt:lpstr>SI: Knowledge Work Support</vt:lpstr>
      <vt:lpstr>Working with information in situ</vt:lpstr>
      <vt:lpstr>Slide 67</vt:lpstr>
      <vt:lpstr>SuperIDR architecture</vt:lpstr>
      <vt:lpstr>Minimal DL to Reference Model</vt:lpstr>
      <vt:lpstr>Slide 70</vt:lpstr>
      <vt:lpstr>Ensemble Portal Logical Architecture</vt:lpstr>
      <vt:lpstr>Slide 72</vt:lpstr>
      <vt:lpstr>Data Mapping (state-of-the-art)</vt:lpstr>
      <vt:lpstr>Slide 74</vt:lpstr>
      <vt:lpstr>Slide 75</vt:lpstr>
      <vt:lpstr>Conclusions</vt:lpstr>
      <vt:lpstr>Choosing your contribution</vt:lpstr>
      <vt:lpstr>Questions? 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Streams, Structures, Spaces, Scenarios, and Societies (5S): A Formal Digital Library Framework and Its Applications- Progress Report</dc:title>
  <dc:creator>eNumerate</dc:creator>
  <cp:lastModifiedBy>FOX</cp:lastModifiedBy>
  <cp:revision>268</cp:revision>
  <dcterms:created xsi:type="dcterms:W3CDTF">2004-04-27T15:48:44Z</dcterms:created>
  <dcterms:modified xsi:type="dcterms:W3CDTF">2009-11-20T17:47:05Z</dcterms:modified>
</cp:coreProperties>
</file>