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48"/>
  </p:notesMasterIdLst>
  <p:handoutMasterIdLst>
    <p:handoutMasterId r:id="rId49"/>
  </p:handoutMasterIdLst>
  <p:sldIdLst>
    <p:sldId id="992" r:id="rId2"/>
    <p:sldId id="1004" r:id="rId3"/>
    <p:sldId id="1005" r:id="rId4"/>
    <p:sldId id="1006" r:id="rId5"/>
    <p:sldId id="1007" r:id="rId6"/>
    <p:sldId id="1008" r:id="rId7"/>
    <p:sldId id="1009" r:id="rId8"/>
    <p:sldId id="1010" r:id="rId9"/>
    <p:sldId id="1034" r:id="rId10"/>
    <p:sldId id="1011" r:id="rId11"/>
    <p:sldId id="1012" r:id="rId12"/>
    <p:sldId id="1028" r:id="rId13"/>
    <p:sldId id="1029" r:id="rId14"/>
    <p:sldId id="1033" r:id="rId15"/>
    <p:sldId id="1024" r:id="rId16"/>
    <p:sldId id="1025" r:id="rId17"/>
    <p:sldId id="1026" r:id="rId18"/>
    <p:sldId id="1027" r:id="rId19"/>
    <p:sldId id="1003" r:id="rId20"/>
    <p:sldId id="993" r:id="rId21"/>
    <p:sldId id="994" r:id="rId22"/>
    <p:sldId id="995" r:id="rId23"/>
    <p:sldId id="996" r:id="rId24"/>
    <p:sldId id="997" r:id="rId25"/>
    <p:sldId id="1002" r:id="rId26"/>
    <p:sldId id="999" r:id="rId27"/>
    <p:sldId id="1000" r:id="rId28"/>
    <p:sldId id="1001" r:id="rId29"/>
    <p:sldId id="989" r:id="rId30"/>
    <p:sldId id="990" r:id="rId31"/>
    <p:sldId id="991" r:id="rId32"/>
    <p:sldId id="985" r:id="rId33"/>
    <p:sldId id="986" r:id="rId34"/>
    <p:sldId id="987" r:id="rId35"/>
    <p:sldId id="984" r:id="rId36"/>
    <p:sldId id="988" r:id="rId37"/>
    <p:sldId id="1013" r:id="rId38"/>
    <p:sldId id="1017" r:id="rId39"/>
    <p:sldId id="1019" r:id="rId40"/>
    <p:sldId id="1020" r:id="rId41"/>
    <p:sldId id="1021" r:id="rId42"/>
    <p:sldId id="1022" r:id="rId43"/>
    <p:sldId id="1023" r:id="rId44"/>
    <p:sldId id="1014" r:id="rId45"/>
    <p:sldId id="1015" r:id="rId46"/>
    <p:sldId id="1016" r:id="rId47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244061"/>
    <a:srgbClr val="5B77A9"/>
    <a:srgbClr val="708BB7"/>
    <a:srgbClr val="708AB6"/>
    <a:srgbClr val="708AB7"/>
    <a:srgbClr val="F1DB6D"/>
    <a:srgbClr val="6E88B4"/>
    <a:srgbClr val="E1C3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54" y="-9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80"/>
    </p:cViewPr>
  </p:sorterViewPr>
  <p:notesViewPr>
    <p:cSldViewPr>
      <p:cViewPr varScale="1">
        <p:scale>
          <a:sx n="99" d="100"/>
          <a:sy n="99" d="100"/>
        </p:scale>
        <p:origin x="-352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/>
          <a:lstStyle/>
          <a:p>
            <a:fld id="{C05F2375-F3A2-41E1-B4AD-2ADB04F9913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>
            <a:prstTxWarp prst="textNoShape">
              <a:avLst/>
            </a:prstTxWarp>
          </a:bodyPr>
          <a:lstStyle/>
          <a:p>
            <a:fld id="{336874E8-7E28-254C-A547-1E183457D2AD}" type="slidenum">
              <a:rPr lang="en-US"/>
              <a:pPr/>
              <a:t>26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0463" y="596900"/>
            <a:ext cx="4637087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/>
          <a:lstStyle/>
          <a:p>
            <a:fld id="{2CECB1EA-6F6E-4032-875A-DA8D4578AC8D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/>
          <a:lstStyle/>
          <a:p>
            <a:fld id="{67051A09-5A1A-434D-9CA5-705761E87F58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/>
          <a:lstStyle/>
          <a:p>
            <a:fld id="{A6D69A38-EE2C-4EB9-AC9B-AAF07AEC8D70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>
            <a:prstTxWarp prst="textNoShape">
              <a:avLst/>
            </a:prstTxWarp>
          </a:bodyPr>
          <a:lstStyle/>
          <a:p>
            <a:fld id="{A8CE99C2-1B9E-174B-9772-39D3F244FE23}" type="slidenum">
              <a:rPr lang="en-US"/>
              <a:pPr/>
              <a:t>20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>
            <a:prstTxWarp prst="textNoShape">
              <a:avLst/>
            </a:prstTxWarp>
          </a:bodyPr>
          <a:lstStyle/>
          <a:p>
            <a:fld id="{E700A862-0789-2946-AAF2-51700B8D480A}" type="slidenum">
              <a:rPr lang="en-US"/>
              <a:pPr/>
              <a:t>22</a:t>
            </a:fld>
            <a:endParaRPr 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>
            <a:prstTxWarp prst="textNoShape">
              <a:avLst/>
            </a:prstTxWarp>
          </a:bodyPr>
          <a:lstStyle/>
          <a:p>
            <a:fld id="{246CC1D1-8A7D-FD40-960D-5E1CE4CD24E8}" type="slidenum">
              <a:rPr lang="en-US"/>
              <a:pPr/>
              <a:t>23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>
            <a:prstTxWarp prst="textNoShape">
              <a:avLst/>
            </a:prstTxWarp>
          </a:bodyPr>
          <a:lstStyle/>
          <a:p>
            <a:fld id="{DB5C4B7E-12DC-754F-858B-AAAA9B7E427E}" type="slidenum">
              <a:rPr lang="en-US" altLang="ko-KR"/>
              <a:pPr/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7" name="Picture 11" descr="EnsembleLogoBottomZoomTransparent.png"/>
          <p:cNvPicPr>
            <a:picLocks noChangeAspect="1"/>
          </p:cNvPicPr>
          <p:nvPr/>
        </p:nvPicPr>
        <p:blipFill>
          <a:blip r:embed="rId2"/>
          <a:srcRect l="4408" t="5556" r="59036" b="46875"/>
          <a:stretch>
            <a:fillRect/>
          </a:stretch>
        </p:blipFill>
        <p:spPr bwMode="auto">
          <a:xfrm>
            <a:off x="0" y="6321425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13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75262"/>
            <a:ext cx="685799" cy="682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3" name="Picture 10" descr="EnsembleLogoBottomZoomTransparent.png"/>
          <p:cNvPicPr>
            <a:picLocks noChangeAspect="1"/>
          </p:cNvPicPr>
          <p:nvPr/>
        </p:nvPicPr>
        <p:blipFill>
          <a:blip r:embed="rId2"/>
          <a:srcRect l="4408" t="5556" r="59036" b="46875"/>
          <a:stretch>
            <a:fillRect/>
          </a:stretch>
        </p:blipFill>
        <p:spPr bwMode="auto">
          <a:xfrm>
            <a:off x="0" y="6321425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6" name="Picture 10" descr="EnsembleLogoBottomZoomTransparent.png"/>
          <p:cNvPicPr>
            <a:picLocks noChangeAspect="1"/>
          </p:cNvPicPr>
          <p:nvPr userDrawn="1"/>
        </p:nvPicPr>
        <p:blipFill>
          <a:blip r:embed="rId2"/>
          <a:srcRect l="4408" t="5556" r="59036" b="46875"/>
          <a:stretch>
            <a:fillRect/>
          </a:stretch>
        </p:blipFill>
        <p:spPr bwMode="auto">
          <a:xfrm>
            <a:off x="0" y="6321425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75262"/>
            <a:ext cx="685799" cy="682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219200"/>
          </a:xfrm>
        </p:spPr>
        <p:txBody>
          <a:bodyPr/>
          <a:lstStyle>
            <a:lvl1pPr marR="9144" algn="ctr">
              <a:defRPr sz="4000" b="1" cap="all" spc="0" baseline="0">
                <a:solidFill>
                  <a:srgbClr val="5B77A9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0" y="2834640"/>
            <a:ext cx="9144000" cy="822960"/>
          </a:xfrm>
        </p:spPr>
        <p:txBody>
          <a:bodyPr lIns="100584" anchor="b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7" name="Picture 11" descr="EnsembleLogoBottomZoomTransparent.png"/>
          <p:cNvPicPr>
            <a:picLocks noChangeAspect="1"/>
          </p:cNvPicPr>
          <p:nvPr userDrawn="1"/>
        </p:nvPicPr>
        <p:blipFill>
          <a:blip r:embed="rId2"/>
          <a:srcRect l="4408" t="5556" r="59036" b="46875"/>
          <a:stretch>
            <a:fillRect/>
          </a:stretch>
        </p:blipFill>
        <p:spPr bwMode="auto">
          <a:xfrm>
            <a:off x="0" y="6321425"/>
            <a:ext cx="5334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logo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175262"/>
            <a:ext cx="685799" cy="68273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175262"/>
            <a:ext cx="685799" cy="68273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95400" y="6334125"/>
            <a:ext cx="6553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  <a:t>Supporting Social Interaction in the Ensemble Pathway Project</a:t>
            </a:r>
            <a:br>
              <a:rPr lang="en-US" sz="1400" b="1" dirty="0">
                <a:solidFill>
                  <a:schemeClr val="tx1"/>
                </a:solidFill>
                <a:latin typeface="18 VAG Rounded Black   09390"/>
                <a:ea typeface="+mn-ea"/>
                <a:cs typeface="+mn-cs"/>
              </a:rPr>
            </a:br>
            <a:r>
              <a:rPr lang="en-US" sz="1400" b="1" dirty="0">
                <a:solidFill>
                  <a:srgbClr val="FFFF00"/>
                </a:solidFill>
                <a:latin typeface="Courier New"/>
                <a:ea typeface="+mn-ea"/>
                <a:cs typeface="Courier New"/>
              </a:rPr>
              <a:t>www.computingportal.org</a:t>
            </a:r>
            <a:endParaRPr lang="en-US" sz="3200" dirty="0">
              <a:latin typeface="Courier New"/>
              <a:ea typeface="+mn-ea"/>
              <a:cs typeface="Courier New"/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29600" y="6356350"/>
            <a:ext cx="9144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" y="6175262"/>
            <a:ext cx="685799" cy="68273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1" r:id="rId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18 VAG Rounded Bold   07390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111" charset="2"/>
        <a:buChar char=""/>
        <a:defRPr sz="300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-111" charset="2"/>
        <a:buChar char=""/>
        <a:defRPr sz="2600" kern="1200">
          <a:solidFill>
            <a:srgbClr val="FFE39D"/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Font typeface="Wingdings 2" pitchFamily="-111" charset="2"/>
        <a:buChar char=""/>
        <a:defRPr sz="2400" kern="1200">
          <a:solidFill>
            <a:srgbClr val="A7D6FF"/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3" pitchFamily="-111" charset="2"/>
        <a:buChar char=""/>
        <a:defRPr sz="220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-111" charset="2"/>
        <a:buChar char=""/>
        <a:defRPr sz="200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pages/Ensemble-Pathway/8037724917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590800" y="749973"/>
            <a:ext cx="6553200" cy="111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6000" b="1" dirty="0" smtClean="0">
                <a:latin typeface="18 VAG Rounded Bold   07390" charset="0"/>
              </a:rPr>
              <a:t>Ensemble</a:t>
            </a:r>
            <a:r>
              <a:rPr lang="en-US" sz="6600" b="1" dirty="0" smtClean="0">
                <a:latin typeface="18 VAG Rounded Bold   07390" charset="0"/>
              </a:rPr>
              <a:t/>
            </a:r>
            <a:br>
              <a:rPr lang="en-US" sz="6600" b="1" dirty="0" smtClean="0">
                <a:latin typeface="18 VAG Rounded Bold   07390" charset="0"/>
              </a:rPr>
            </a:br>
            <a:r>
              <a:rPr lang="en-US" sz="2800" b="1" dirty="0" smtClean="0">
                <a:latin typeface="18 VAG Rounded Bold   07390" charset="0"/>
              </a:rPr>
              <a:t>Project Overview</a:t>
            </a:r>
            <a:endParaRPr lang="en-US" sz="3200" b="1" dirty="0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657600"/>
            <a:ext cx="3657600" cy="685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The community and the goals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3429000" cy="1752600"/>
          </a:xfrm>
        </p:spPr>
        <p:txBody>
          <a:bodyPr anchor="t"/>
          <a:lstStyle/>
          <a:p>
            <a:pPr algn="l"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The computing portal in NSDL as a unifying force for the computing education community</a:t>
            </a:r>
          </a:p>
        </p:txBody>
      </p:sp>
      <p:sp>
        <p:nvSpPr>
          <p:cNvPr id="9221" name="TextBox 50"/>
          <p:cNvSpPr txBox="1">
            <a:spLocks noChangeArrowheads="1"/>
          </p:cNvSpPr>
          <p:nvPr/>
        </p:nvSpPr>
        <p:spPr bwMode="auto">
          <a:xfrm>
            <a:off x="304800" y="2438400"/>
            <a:ext cx="2362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latin typeface="18 VAG Rounded Bold   07390" charset="0"/>
              </a:rPr>
              <a:t>Boots Cassel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latin typeface="18 VAG Rounded Bold   07390" charset="0"/>
              </a:rPr>
              <a:t>Villanova</a:t>
            </a:r>
          </a:p>
          <a:p>
            <a:pPr algn="ctr" eaLnBrk="0" hangingPunct="0"/>
            <a:r>
              <a:rPr lang="en-US" sz="2000" b="1" dirty="0" smtClean="0">
                <a:solidFill>
                  <a:schemeClr val="bg2"/>
                </a:solidFill>
                <a:latin typeface="18 VAG Rounded Bold   07390" charset="0"/>
              </a:rPr>
              <a:t>University</a:t>
            </a:r>
          </a:p>
          <a:p>
            <a:pPr algn="ctr" eaLnBrk="0" hangingPunct="0"/>
            <a:endParaRPr lang="en-US" sz="2000" b="1" dirty="0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03960" y="5943600"/>
            <a:ext cx="4267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9" name="Picture 8" descr="Photo 4.jpg"/>
          <p:cNvPicPr>
            <a:picLocks noChangeAspect="1"/>
          </p:cNvPicPr>
          <p:nvPr/>
        </p:nvPicPr>
        <p:blipFill>
          <a:blip r:embed="rId2"/>
          <a:srcRect l="15750" t="12000" r="13500"/>
          <a:stretch>
            <a:fillRect/>
          </a:stretch>
        </p:blipFill>
        <p:spPr>
          <a:xfrm>
            <a:off x="381000" y="304800"/>
            <a:ext cx="2133600" cy="1990355"/>
          </a:xfrm>
          <a:prstGeom prst="rect">
            <a:avLst/>
          </a:prstGeom>
        </p:spPr>
      </p:pic>
      <p:pic>
        <p:nvPicPr>
          <p:cNvPr id="10" name="Picture 9" descr="ensemble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743200"/>
            <a:ext cx="28956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next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76800"/>
          </a:xfrm>
        </p:spPr>
        <p:txBody>
          <a:bodyPr/>
          <a:lstStyle/>
          <a:p>
            <a:r>
              <a:rPr lang="en-US" dirty="0" smtClean="0"/>
              <a:t>Ed Fox and Steve Carpenter on Ensemble in Second Life (SL)</a:t>
            </a:r>
          </a:p>
          <a:p>
            <a:r>
              <a:rPr lang="en-US" dirty="0" smtClean="0"/>
              <a:t>Peter </a:t>
            </a:r>
            <a:r>
              <a:rPr lang="en-US" dirty="0" err="1" smtClean="0"/>
              <a:t>Brusilovsky</a:t>
            </a:r>
            <a:r>
              <a:rPr lang="en-US" dirty="0" smtClean="0"/>
              <a:t> on Social Intelligence</a:t>
            </a:r>
          </a:p>
          <a:p>
            <a:pPr lvl="1"/>
            <a:r>
              <a:rPr lang="en-US" dirty="0" smtClean="0"/>
              <a:t>Delivered by way of Second Life</a:t>
            </a:r>
          </a:p>
          <a:p>
            <a:r>
              <a:rPr lang="en-US" dirty="0" smtClean="0"/>
              <a:t>Dan Garcia on Rewards</a:t>
            </a:r>
          </a:p>
          <a:p>
            <a:r>
              <a:rPr lang="en-US" dirty="0" smtClean="0"/>
              <a:t>Lois </a:t>
            </a:r>
            <a:r>
              <a:rPr lang="en-US" dirty="0" err="1" smtClean="0"/>
              <a:t>Delcambre</a:t>
            </a:r>
            <a:r>
              <a:rPr lang="en-US" dirty="0" smtClean="0"/>
              <a:t> on the CS1 Community site</a:t>
            </a:r>
          </a:p>
          <a:p>
            <a:r>
              <a:rPr lang="en-US" dirty="0" smtClean="0"/>
              <a:t>Back to me for wrap-up, questions, and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 Fox and Steve Carpenter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Ensemble in Second Life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981200"/>
            <a:ext cx="3429000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819400" y="2057400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1400" dirty="0">
                <a:solidFill>
                  <a:schemeClr val="accent1">
                    <a:lumMod val="50000"/>
                  </a:schemeClr>
                </a:solidFill>
              </a:rPr>
              <a:t>Ensemble</a:t>
            </a:r>
            <a:r>
              <a:rPr lang="zh-TW" altLang="en-US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zh-TW" sz="1400" dirty="0">
                <a:solidFill>
                  <a:schemeClr val="accent1">
                    <a:lumMod val="50000"/>
                  </a:schemeClr>
                </a:solidFill>
              </a:rPr>
              <a:t>Portal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343400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 sz="1400">
                <a:solidFill>
                  <a:srgbClr val="000000"/>
                </a:solidFill>
              </a:rPr>
              <a:t>Fedora</a:t>
            </a: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457450" y="5086350"/>
            <a:ext cx="11811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943600" y="152400"/>
            <a:ext cx="2667000" cy="1676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3559" name="Picture 11" descr="img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1020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6400800" y="3048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Social</a:t>
            </a:r>
            <a:r>
              <a:rPr lang="zh-TW" altLang="en-US" sz="1400"/>
              <a:t> </a:t>
            </a:r>
            <a:r>
              <a:rPr lang="en-US" altLang="zh-TW" sz="1400"/>
              <a:t>network</a:t>
            </a:r>
            <a:r>
              <a:rPr lang="zh-TW" altLang="en-US" sz="1400"/>
              <a:t> </a:t>
            </a:r>
            <a:r>
              <a:rPr lang="en-US" altLang="zh-TW" sz="1400"/>
              <a:t>services</a:t>
            </a:r>
            <a:endParaRPr lang="en-US" sz="1400"/>
          </a:p>
        </p:txBody>
      </p:sp>
      <p:sp>
        <p:nvSpPr>
          <p:cNvPr id="14" name="Cloud 13"/>
          <p:cNvSpPr/>
          <p:nvPr/>
        </p:nvSpPr>
        <p:spPr>
          <a:xfrm>
            <a:off x="0" y="4495800"/>
            <a:ext cx="2895600" cy="22098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pic>
        <p:nvPicPr>
          <p:cNvPr id="23562" name="Picture 14" descr="img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1143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6096000" y="1828800"/>
            <a:ext cx="1066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0" y="54864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AlgoViz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1000" y="54102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SWENET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5029200"/>
            <a:ext cx="10668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Syllabus</a:t>
            </a:r>
          </a:p>
        </p:txBody>
      </p:sp>
      <p:sp>
        <p:nvSpPr>
          <p:cNvPr id="23" name="Cloud 22"/>
          <p:cNvSpPr/>
          <p:nvPr/>
        </p:nvSpPr>
        <p:spPr>
          <a:xfrm>
            <a:off x="152400" y="228600"/>
            <a:ext cx="3124200" cy="2133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568" name="TextBox 23"/>
          <p:cNvSpPr txBox="1">
            <a:spLocks noChangeArrowheads="1"/>
          </p:cNvSpPr>
          <p:nvPr/>
        </p:nvSpPr>
        <p:spPr bwMode="auto">
          <a:xfrm>
            <a:off x="685800" y="457200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Computing Communities</a:t>
            </a:r>
            <a:endParaRPr lang="en-US" sz="1400"/>
          </a:p>
        </p:txBody>
      </p:sp>
      <p:sp>
        <p:nvSpPr>
          <p:cNvPr id="25" name="Rectangle 24"/>
          <p:cNvSpPr/>
          <p:nvPr/>
        </p:nvSpPr>
        <p:spPr>
          <a:xfrm>
            <a:off x="609600" y="838200"/>
            <a:ext cx="990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WebCAT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981200" y="8382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TECH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1400" y="28956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ＭＳ Ｐゴシック" pitchFamily="34" charset="-128"/>
              </a:rPr>
              <a:t>Walden’s Path/VKB</a:t>
            </a: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200" y="1295400"/>
            <a:ext cx="1295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CATSpace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9436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CITIDEL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1800" y="2438400"/>
            <a:ext cx="28194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>
            <a:stCxn id="23" idx="1"/>
          </p:cNvCxnSpPr>
          <p:nvPr/>
        </p:nvCxnSpPr>
        <p:spPr>
          <a:xfrm rot="16200000" flipH="1">
            <a:off x="1885156" y="2189957"/>
            <a:ext cx="611187" cy="95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76" name="TextBox 32"/>
          <p:cNvSpPr txBox="1">
            <a:spLocks noChangeArrowheads="1"/>
          </p:cNvSpPr>
          <p:nvPr/>
        </p:nvSpPr>
        <p:spPr bwMode="auto">
          <a:xfrm>
            <a:off x="2971800" y="2438400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Drupal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0400" y="2819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Blog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4200" y="3200400"/>
            <a:ext cx="6858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Forum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62400" y="2819400"/>
            <a:ext cx="7620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Browse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62400" y="3200400"/>
            <a:ext cx="8382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Submit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76800" y="2819400"/>
            <a:ext cx="685800" cy="228600"/>
          </a:xfrm>
          <a:prstGeom prst="rect">
            <a:avLst/>
          </a:prstGeom>
          <a:gradFill>
            <a:gsLst>
              <a:gs pos="0">
                <a:schemeClr val="tx2">
                  <a:lumMod val="25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Search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3000" y="3200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RSS</a:t>
            </a:r>
          </a:p>
        </p:txBody>
      </p:sp>
      <p:cxnSp>
        <p:nvCxnSpPr>
          <p:cNvPr id="42" name="Straight Arrow Connector 41"/>
          <p:cNvCxnSpPr>
            <a:stCxn id="31" idx="2"/>
          </p:cNvCxnSpPr>
          <p:nvPr/>
        </p:nvCxnSpPr>
        <p:spPr>
          <a:xfrm rot="16200000" flipH="1">
            <a:off x="4572000" y="36195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46" idx="2"/>
          </p:cNvCxnSpPr>
          <p:nvPr/>
        </p:nvCxnSpPr>
        <p:spPr>
          <a:xfrm>
            <a:off x="4038600" y="4610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Flowchart: Magnetic Disk 45"/>
          <p:cNvSpPr/>
          <p:nvPr/>
        </p:nvSpPr>
        <p:spPr>
          <a:xfrm>
            <a:off x="4572000" y="4191000"/>
            <a:ext cx="1066800" cy="8382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Storage</a:t>
            </a:r>
          </a:p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7315200" y="5029200"/>
            <a:ext cx="16764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3599" name="Picture 48" descr="img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410200"/>
            <a:ext cx="86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 rot="10800000">
            <a:off x="6019800" y="5105400"/>
            <a:ext cx="1447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" y="12954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FOCES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19200" y="17526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CS1</a:t>
            </a:r>
          </a:p>
        </p:txBody>
      </p:sp>
      <p:sp>
        <p:nvSpPr>
          <p:cNvPr id="74" name="Cloud 73"/>
          <p:cNvSpPr/>
          <p:nvPr/>
        </p:nvSpPr>
        <p:spPr>
          <a:xfrm>
            <a:off x="6705600" y="2514600"/>
            <a:ext cx="2286000" cy="1676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7" name="Rectangle 76"/>
          <p:cNvSpPr/>
          <p:nvPr/>
        </p:nvSpPr>
        <p:spPr>
          <a:xfrm>
            <a:off x="304800" y="57912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CSTC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62484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CSTA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10400" y="3124200"/>
            <a:ext cx="15240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Walden’s Path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086600" y="35814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VKB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001000" y="3581400"/>
            <a:ext cx="4572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SI</a:t>
            </a:r>
          </a:p>
        </p:txBody>
      </p:sp>
      <p:cxnSp>
        <p:nvCxnSpPr>
          <p:cNvPr id="92" name="Straight Arrow Connector 91"/>
          <p:cNvCxnSpPr>
            <a:stCxn id="74" idx="2"/>
            <a:endCxn id="4" idx="3"/>
          </p:cNvCxnSpPr>
          <p:nvPr/>
        </p:nvCxnSpPr>
        <p:spPr>
          <a:xfrm rot="10800000" flipV="1">
            <a:off x="6096000" y="3352800"/>
            <a:ext cx="61595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10" name="TextBox 99"/>
          <p:cNvSpPr txBox="1">
            <a:spLocks noChangeArrowheads="1"/>
          </p:cNvSpPr>
          <p:nvPr/>
        </p:nvSpPr>
        <p:spPr bwMode="auto">
          <a:xfrm>
            <a:off x="533400" y="46482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Computing Resources</a:t>
            </a:r>
            <a:endParaRPr lang="en-US" sz="1400"/>
          </a:p>
        </p:txBody>
      </p:sp>
      <p:sp>
        <p:nvSpPr>
          <p:cNvPr id="23611" name="TextBox 100"/>
          <p:cNvSpPr txBox="1">
            <a:spLocks noChangeArrowheads="1"/>
          </p:cNvSpPr>
          <p:nvPr/>
        </p:nvSpPr>
        <p:spPr bwMode="auto">
          <a:xfrm>
            <a:off x="7620000" y="2743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Tools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</a:rPr>
              <a:t>Ensemble Portal Logical Architecture</a:t>
            </a:r>
            <a:endParaRPr lang="en-US" sz="3200" dirty="0">
              <a:ea typeface="+mj-ea"/>
            </a:endParaRPr>
          </a:p>
        </p:txBody>
      </p:sp>
      <p:pic>
        <p:nvPicPr>
          <p:cNvPr id="24579" name="Picture 4" descr="D:\Documents and Settings\ylchen\Desktop\EnsembleArchitecture_v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8053388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Facebook group – </a:t>
            </a:r>
            <a:r>
              <a:rPr lang="en-US" b="1" smtClean="0"/>
              <a:t>Computing Ensemble</a:t>
            </a:r>
          </a:p>
          <a:p>
            <a:pPr lvl="1" eaLnBrk="1" hangingPunct="1"/>
            <a:r>
              <a:rPr lang="en-US" smtClean="0"/>
              <a:t>please join &amp; contribute</a:t>
            </a:r>
          </a:p>
          <a:p>
            <a:pPr eaLnBrk="1" hangingPunct="1"/>
            <a:r>
              <a:rPr lang="en-US" smtClean="0"/>
              <a:t>Facebook Application – </a:t>
            </a:r>
            <a:r>
              <a:rPr lang="en-US" b="1" smtClean="0"/>
              <a:t>CATSpace</a:t>
            </a:r>
          </a:p>
          <a:p>
            <a:pPr lvl="1" eaLnBrk="1" hangingPunct="1"/>
            <a:r>
              <a:rPr lang="en-US" smtClean="0"/>
              <a:t>a social repository of Computer Science assignments designed for use by CS instructors and students.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j-ea"/>
              </a:rPr>
              <a:t>Facebook</a:t>
            </a:r>
            <a:r>
              <a:rPr lang="en-US" dirty="0" smtClean="0">
                <a:ea typeface="+mj-ea"/>
              </a:rPr>
              <a:t> Integration</a:t>
            </a:r>
            <a:endParaRPr lang="en-US" dirty="0">
              <a:ea typeface="+mj-ea"/>
            </a:endParaRPr>
          </a:p>
        </p:txBody>
      </p:sp>
      <p:pic>
        <p:nvPicPr>
          <p:cNvPr id="38916" name="Picture 4" descr="D:\Documents and Settings\ylchen\Desktop\FaceBook-ic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:\Documents and Settings\ylchen\Desktop\faceboo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3429000"/>
            <a:ext cx="574656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 descr="pavilion1_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35175"/>
            <a:ext cx="52578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5715000" y="1905000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The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Ensemble Pavilion </a:t>
            </a:r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is located in the online virtual world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Second Life</a:t>
            </a:r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. </a:t>
            </a:r>
          </a:p>
          <a:p>
            <a:endParaRPr lang="en-US" sz="2000">
              <a:solidFill>
                <a:schemeClr val="tx1"/>
              </a:solidFill>
              <a:latin typeface="Franklin Gothic Book" pitchFamily="34" charset="0"/>
            </a:endParaRPr>
          </a:p>
          <a:p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The Ensemble Pavilion 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is conceived as a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flexible, multi-use space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 that will evolve as the project develops. </a:t>
            </a:r>
            <a:endParaRPr lang="en-US" sz="2000">
              <a:solidFill>
                <a:schemeClr val="tx1"/>
              </a:solidFill>
              <a:latin typeface="Franklin Gothic Book" pitchFamily="34" charset="0"/>
            </a:endParaRPr>
          </a:p>
          <a:p>
            <a:endParaRPr lang="en-US" sz="2400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15938" y="1143000"/>
            <a:ext cx="76374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 dirty="0"/>
          </a:p>
        </p:txBody>
      </p:sp>
      <p:pic>
        <p:nvPicPr>
          <p:cNvPr id="819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9219" name="TextBox 8"/>
          <p:cNvSpPr txBox="1">
            <a:spLocks noChangeArrowheads="1"/>
          </p:cNvSpPr>
          <p:nvPr/>
        </p:nvSpPr>
        <p:spPr bwMode="auto">
          <a:xfrm>
            <a:off x="5486400" y="1876425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Adjacent to the Pavilion is a four-storey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virtual library </a:t>
            </a:r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that parallels the structure of the Ensemble Computing Portal. </a:t>
            </a:r>
          </a:p>
        </p:txBody>
      </p:sp>
      <p:sp>
        <p:nvSpPr>
          <p:cNvPr id="9220" name="TextBox 8"/>
          <p:cNvSpPr txBox="1">
            <a:spLocks noChangeArrowheads="1"/>
          </p:cNvSpPr>
          <p:nvPr/>
        </p:nvSpPr>
        <p:spPr bwMode="auto">
          <a:xfrm>
            <a:off x="5410200" y="3200400"/>
            <a:ext cx="3733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The first floor houses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communities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, the second floor contains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collections 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and the third floor offers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tools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. The fourth floor is designated for in-world </a:t>
            </a:r>
            <a:r>
              <a:rPr lang="en-US" sz="2000">
                <a:solidFill>
                  <a:srgbClr val="FFFF00"/>
                </a:solidFill>
                <a:latin typeface="Franklin Gothic Book" pitchFamily="34" charset="0"/>
              </a:rPr>
              <a:t>lectures and seminars </a:t>
            </a:r>
            <a:r>
              <a:rPr lang="en-US" sz="2000">
                <a:solidFill>
                  <a:schemeClr val="tx1"/>
                </a:solidFill>
                <a:latin typeface="Franklin Gothic Book" pitchFamily="34" charset="0"/>
              </a:rPr>
              <a:t>on computing</a:t>
            </a:r>
            <a:r>
              <a:rPr lang="en-US" sz="2000">
                <a:solidFill>
                  <a:srgbClr val="FFFFFF"/>
                </a:solidFill>
                <a:latin typeface="Franklin Gothic Book" pitchFamily="34" charset="0"/>
              </a:rPr>
              <a:t>.</a:t>
            </a:r>
          </a:p>
          <a:p>
            <a:endParaRPr lang="en-US" sz="2400">
              <a:solidFill>
                <a:srgbClr val="FFFFFF"/>
              </a:solidFill>
              <a:latin typeface="Franklin Gothic Book" pitchFamily="34" charset="0"/>
            </a:endParaRPr>
          </a:p>
        </p:txBody>
      </p:sp>
      <p:sp>
        <p:nvSpPr>
          <p:cNvPr id="9221" name="TextBox 9"/>
          <p:cNvSpPr txBox="1">
            <a:spLocks noChangeArrowheads="1"/>
          </p:cNvSpPr>
          <p:nvPr/>
        </p:nvSpPr>
        <p:spPr bwMode="auto">
          <a:xfrm>
            <a:off x="515938" y="1143000"/>
            <a:ext cx="458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/>
          </a:p>
        </p:txBody>
      </p:sp>
      <p:pic>
        <p:nvPicPr>
          <p:cNvPr id="922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4" descr="pavilion2_0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81200"/>
            <a:ext cx="5257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562600" y="1776413"/>
            <a:ext cx="35814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The Ensemble Pavilion offers:</a:t>
            </a:r>
          </a:p>
          <a:p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• teleports 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to other computing sites in Second Life </a:t>
            </a:r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like the </a:t>
            </a:r>
            <a:r>
              <a:rPr lang="en-US" sz="2000" b="1" i="1" dirty="0">
                <a:solidFill>
                  <a:schemeClr val="tx1"/>
                </a:solidFill>
                <a:latin typeface="Franklin Gothic Book" pitchFamily="34" charset="0"/>
              </a:rPr>
              <a:t>Digital Preserve </a:t>
            </a:r>
          </a:p>
          <a:p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•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hyperlinks 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to related computing websites</a:t>
            </a:r>
          </a:p>
          <a:p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•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RSS readers 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with feeds from computing and computing education blogs</a:t>
            </a:r>
          </a:p>
          <a:p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•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membership 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in the Ensemble Computing group in Second Life, </a:t>
            </a:r>
            <a:r>
              <a:rPr lang="en-US" sz="2000" dirty="0" err="1">
                <a:solidFill>
                  <a:srgbClr val="FFFFFF"/>
                </a:solidFill>
                <a:latin typeface="Franklin Gothic Book" pitchFamily="34" charset="0"/>
              </a:rPr>
              <a:t>Facebook</a:t>
            </a:r>
            <a:r>
              <a:rPr lang="en-US" sz="2000" dirty="0">
                <a:solidFill>
                  <a:srgbClr val="FFFFFF"/>
                </a:solidFill>
                <a:latin typeface="Franklin Gothic Book" pitchFamily="34" charset="0"/>
              </a:rPr>
              <a:t>, and Twitter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15938" y="1143000"/>
            <a:ext cx="458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/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pavilion2_0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2463"/>
            <a:ext cx="52974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avilion2_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6275"/>
            <a:ext cx="52578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410200" y="1782763"/>
            <a:ext cx="373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The Ensemble Pavilion takes advantage of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social networking and academic affordances </a:t>
            </a:r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of Second Life that are absent from traditional web-based formats</a:t>
            </a:r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  <a:p>
            <a:endParaRPr lang="en-US" sz="2000" dirty="0" smtClean="0">
              <a:solidFill>
                <a:schemeClr val="tx1"/>
              </a:solidFill>
              <a:latin typeface="Franklin Gothic Book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Franklin Gothic Book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The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interactivity </a:t>
            </a:r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made possible by Second Life and other virtual worlds poses </a:t>
            </a:r>
            <a:r>
              <a:rPr lang="en-US" sz="2000" dirty="0">
                <a:solidFill>
                  <a:srgbClr val="FFFF00"/>
                </a:solidFill>
                <a:latin typeface="Franklin Gothic Book" pitchFamily="34" charset="0"/>
              </a:rPr>
              <a:t>challenges and possibilities for current and future computing education, research, and development</a:t>
            </a:r>
            <a:r>
              <a:rPr lang="en-US" sz="2000" dirty="0">
                <a:solidFill>
                  <a:schemeClr val="tx1"/>
                </a:solidFill>
                <a:latin typeface="Franklin Gothic Book" pitchFamily="34" charset="0"/>
              </a:rPr>
              <a:t>.</a:t>
            </a: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15938" y="1143000"/>
            <a:ext cx="4589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/>
          </a:p>
        </p:txBody>
      </p:sp>
      <p:pic>
        <p:nvPicPr>
          <p:cNvPr id="11270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590800" y="228600"/>
            <a:ext cx="6553200" cy="2153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6000" b="1" dirty="0">
                <a:latin typeface="18 VAG Rounded Bold   07390" charset="0"/>
              </a:rPr>
              <a:t>Social Intelligence</a:t>
            </a:r>
            <a:r>
              <a:rPr lang="en-US" sz="6600" b="1" dirty="0">
                <a:latin typeface="18 VAG Rounded Bold   07390" charset="0"/>
              </a:rPr>
              <a:t/>
            </a:r>
            <a:br>
              <a:rPr lang="en-US" sz="6600" b="1" dirty="0">
                <a:latin typeface="18 VAG Rounded Bold   07390" charset="0"/>
              </a:rPr>
            </a:br>
            <a:r>
              <a:rPr lang="en-US" sz="2800" b="1" dirty="0">
                <a:latin typeface="18 VAG Rounded Bold   07390" charset="0"/>
              </a:rPr>
              <a:t>or, “Using Community Wisdom to guide learners to the right content …”</a:t>
            </a:r>
            <a:endParaRPr lang="en-US" sz="3200" b="1" dirty="0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04800" y="3657600"/>
            <a:ext cx="3657600" cy="685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How TO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3657600" cy="2209800"/>
          </a:xfrm>
        </p:spPr>
        <p:txBody>
          <a:bodyPr anchor="t"/>
          <a:lstStyle/>
          <a:p>
            <a:pPr algn="l"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use the cumulative actions of portal users to guide future users?</a:t>
            </a:r>
          </a:p>
        </p:txBody>
      </p:sp>
      <p:sp>
        <p:nvSpPr>
          <p:cNvPr id="9221" name="TextBox 50"/>
          <p:cNvSpPr txBox="1">
            <a:spLocks noChangeArrowheads="1"/>
          </p:cNvSpPr>
          <p:nvPr/>
        </p:nvSpPr>
        <p:spPr bwMode="auto">
          <a:xfrm>
            <a:off x="304800" y="2438400"/>
            <a:ext cx="2362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Peter Brusilovsky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University of Pittsburgh</a:t>
            </a:r>
          </a:p>
          <a:p>
            <a:pPr algn="ctr" eaLnBrk="0" hangingPunct="0"/>
            <a:endParaRPr lang="en-US" sz="20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03960" y="5943600"/>
            <a:ext cx="4267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76600"/>
            <a:ext cx="4333875" cy="30099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9224" name="Picture 9" descr="brusilovsky-llbean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866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Here today</a:t>
            </a:r>
          </a:p>
          <a:p>
            <a:pPr lvl="1"/>
            <a:r>
              <a:rPr lang="en-US" dirty="0" smtClean="0"/>
              <a:t>Boots Cassel, project lead, Villanova University</a:t>
            </a:r>
          </a:p>
          <a:p>
            <a:pPr lvl="1"/>
            <a:r>
              <a:rPr lang="en-US" dirty="0" smtClean="0"/>
              <a:t>Ed Fox, portal lead, Virginia Tech</a:t>
            </a:r>
          </a:p>
          <a:p>
            <a:pPr lvl="1"/>
            <a:r>
              <a:rPr lang="en-US" dirty="0" smtClean="0"/>
              <a:t>Lois </a:t>
            </a:r>
            <a:r>
              <a:rPr lang="en-US" dirty="0" err="1" smtClean="0"/>
              <a:t>Delcambre</a:t>
            </a:r>
            <a:r>
              <a:rPr lang="en-US" dirty="0" smtClean="0"/>
              <a:t>, Portland State University</a:t>
            </a:r>
          </a:p>
          <a:p>
            <a:pPr lvl="1"/>
            <a:r>
              <a:rPr lang="en-US" dirty="0" smtClean="0"/>
              <a:t>Rick </a:t>
            </a:r>
            <a:r>
              <a:rPr lang="en-US" dirty="0" err="1" smtClean="0"/>
              <a:t>Furuta</a:t>
            </a:r>
            <a:r>
              <a:rPr lang="en-US" dirty="0" smtClean="0"/>
              <a:t>, Texas A &amp; M</a:t>
            </a:r>
          </a:p>
          <a:p>
            <a:pPr lvl="1"/>
            <a:r>
              <a:rPr lang="en-US" dirty="0" smtClean="0"/>
              <a:t>Dan Garcia, U. California, Berkeley</a:t>
            </a:r>
          </a:p>
          <a:p>
            <a:pPr lvl="1"/>
            <a:r>
              <a:rPr lang="en-US" dirty="0" smtClean="0"/>
              <a:t>Frank Shipman, Texas A &amp; M</a:t>
            </a:r>
          </a:p>
          <a:p>
            <a:pPr lvl="1"/>
            <a:r>
              <a:rPr lang="en-US" dirty="0" smtClean="0"/>
              <a:t>Greg </a:t>
            </a:r>
            <a:r>
              <a:rPr lang="en-US" dirty="0" err="1" smtClean="0"/>
              <a:t>Hislop</a:t>
            </a:r>
            <a:r>
              <a:rPr lang="en-US" dirty="0" smtClean="0"/>
              <a:t>, Drexel University</a:t>
            </a:r>
          </a:p>
          <a:p>
            <a:pPr lvl="1"/>
            <a:r>
              <a:rPr lang="en-US" dirty="0" smtClean="0"/>
              <a:t>Monika Akbar, Virginia Tech</a:t>
            </a:r>
          </a:p>
          <a:p>
            <a:r>
              <a:rPr lang="en-US" dirty="0" smtClean="0"/>
              <a:t>Virtually here</a:t>
            </a:r>
          </a:p>
          <a:p>
            <a:pPr lvl="1"/>
            <a:r>
              <a:rPr lang="en-US" dirty="0" smtClean="0"/>
              <a:t>Peter </a:t>
            </a:r>
            <a:r>
              <a:rPr lang="en-US" smtClean="0"/>
              <a:t>Brusilovsky, </a:t>
            </a:r>
            <a:r>
              <a:rPr lang="en-US" dirty="0" smtClean="0"/>
              <a:t>University of Pittsburg</a:t>
            </a:r>
          </a:p>
          <a:p>
            <a:pPr lvl="1"/>
            <a:r>
              <a:rPr lang="en-US" dirty="0" smtClean="0"/>
              <a:t>Steve Carpenter, Texas A &amp; M</a:t>
            </a:r>
          </a:p>
          <a:p>
            <a:r>
              <a:rPr lang="en-US" dirty="0" smtClean="0"/>
              <a:t>Here in spirit: the team (see our poster, #20)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91400" y="1371600"/>
            <a:ext cx="1582738" cy="205740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The New Web: the Web of People</a:t>
            </a: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962400"/>
            <a:ext cx="1511300" cy="2133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0245" name="Picture 6" descr="CU_390_WEB 2.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981200"/>
            <a:ext cx="52879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3048000" y="5943600"/>
            <a:ext cx="3756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/>
              <a:t>http://</a:t>
            </a:r>
            <a:r>
              <a:rPr lang="en-US" sz="1800" dirty="0" err="1"/>
              <a:t>www.veryweb.it/?page_id</a:t>
            </a:r>
            <a:r>
              <a:rPr lang="en-US" sz="1800" dirty="0"/>
              <a:t>=27</a:t>
            </a:r>
          </a:p>
        </p:txBody>
      </p:sp>
      <p:pic>
        <p:nvPicPr>
          <p:cNvPr id="10247" name="Picture 8" descr="wisdom-of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1447800"/>
            <a:ext cx="14478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 descr="WikinomicsBookCover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4038600"/>
            <a:ext cx="151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Social Information Access</a:t>
            </a:r>
            <a:endParaRPr lang="en-US" dirty="0"/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5562600" cy="4984750"/>
          </a:xfrm>
        </p:spPr>
        <p:txBody>
          <a:bodyPr/>
          <a:lstStyle/>
          <a:p>
            <a: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What kinds of user traces can be used?	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Browsing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Tagging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Ratings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Comments</a:t>
            </a:r>
          </a:p>
          <a:p>
            <a: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What kind of social </a:t>
            </a:r>
            <a:b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</a:br>
            <a: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guidance can be provided?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Social navigation support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Social search</a:t>
            </a:r>
          </a:p>
          <a:p>
            <a:pPr lvl="1"/>
            <a:r>
              <a:rPr lang="en-US" sz="2400" dirty="0" smtClean="0">
                <a:latin typeface="18 VAG Rounded Light   02390" charset="0"/>
              </a:rPr>
              <a:t>Collaborative recommendations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524000"/>
            <a:ext cx="2913063" cy="4343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Ratings and Reviews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>
            <p:ph idx="1"/>
          </p:nvPr>
        </p:nvGraphicFramePr>
        <p:xfrm>
          <a:off x="295275" y="1219200"/>
          <a:ext cx="6715125" cy="4525963"/>
        </p:xfrm>
        <a:graphic>
          <a:graphicData uri="http://schemas.openxmlformats.org/presentationml/2006/ole">
            <p:oleObj spid="_x0000_s13314" name="Bitmap Image" r:id="rId4" imgW="7249537" imgH="4885714" progId="PBrush">
              <p:embed/>
            </p:oleObj>
          </a:graphicData>
        </a:graphic>
      </p:graphicFrame>
      <p:graphicFrame>
        <p:nvGraphicFramePr>
          <p:cNvPr id="89096" name="Object 3"/>
          <p:cNvGraphicFramePr>
            <a:graphicFrameLocks noChangeAspect="1"/>
          </p:cNvGraphicFramePr>
          <p:nvPr/>
        </p:nvGraphicFramePr>
        <p:xfrm>
          <a:off x="2819400" y="3657600"/>
          <a:ext cx="4900613" cy="436563"/>
        </p:xfrm>
        <a:graphic>
          <a:graphicData uri="http://schemas.openxmlformats.org/presentationml/2006/ole">
            <p:oleObj spid="_x0000_s13315" name="Bitmap Image" r:id="rId5" imgW="2029108" imgH="181096" progId="PBrush">
              <p:embed/>
            </p:oleObj>
          </a:graphicData>
        </a:graphic>
      </p:graphicFrame>
      <p:graphicFrame>
        <p:nvGraphicFramePr>
          <p:cNvPr id="89098" name="Object 4"/>
          <p:cNvGraphicFramePr>
            <a:graphicFrameLocks noChangeAspect="1"/>
          </p:cNvGraphicFramePr>
          <p:nvPr/>
        </p:nvGraphicFramePr>
        <p:xfrm>
          <a:off x="1979613" y="3009900"/>
          <a:ext cx="7164387" cy="3848100"/>
        </p:xfrm>
        <a:graphic>
          <a:graphicData uri="http://schemas.openxmlformats.org/presentationml/2006/ole">
            <p:oleObj spid="_x0000_s13316" name="Bitmap Image" r:id="rId6" imgW="7163800" imgH="38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Bookmarking and Tagging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Bookmarking of a resource indicates users’ interests.</a:t>
            </a:r>
          </a:p>
          <a:p>
            <a:pPr eaLnBrk="1" hangingPunct="1"/>
            <a:r>
              <a:rPr lang="en-US" sz="2800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Tags indicate aspects of resources, which are interesting to the user.</a:t>
            </a:r>
          </a:p>
          <a:p>
            <a:pPr lvl="1" eaLnBrk="1" hangingPunct="1"/>
            <a:r>
              <a:rPr lang="en-US" dirty="0" smtClean="0">
                <a:latin typeface="18 VAG Rounded Light   02390" charset="0"/>
                <a:ea typeface="ＭＳ Ｐゴシック" pitchFamily="-111" charset="-128"/>
                <a:cs typeface="ＭＳ Ｐゴシック" pitchFamily="-111" charset="-128"/>
              </a:rPr>
              <a:t>Tagging in </a:t>
            </a:r>
            <a:r>
              <a:rPr lang="en-US" dirty="0" err="1" smtClean="0">
                <a:latin typeface="18 VAG Rounded Light   02390" charset="0"/>
                <a:ea typeface="ＭＳ Ｐゴシック" pitchFamily="-111" charset="-128"/>
                <a:cs typeface="ＭＳ Ｐゴシック" pitchFamily="-111" charset="-128"/>
              </a:rPr>
              <a:t>del.icio.us</a:t>
            </a:r>
            <a:endParaRPr lang="en-US" dirty="0" smtClean="0">
              <a:latin typeface="18 VAG Rounded Light   02390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 eaLnBrk="1" hangingPunct="1"/>
            <a:endParaRPr lang="en-US" dirty="0" smtClean="0">
              <a:latin typeface="18 VAG Rounded Light   02390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 eaLnBrk="1" hangingPunct="1"/>
            <a:endParaRPr lang="en-US" dirty="0" smtClean="0">
              <a:latin typeface="18 VAG Rounded Light   02390" charset="0"/>
              <a:ea typeface="ＭＳ Ｐゴシック" pitchFamily="-111" charset="-128"/>
              <a:cs typeface="ＭＳ Ｐゴシック" pitchFamily="-111" charset="-128"/>
            </a:endParaRPr>
          </a:p>
          <a:p>
            <a:pPr lvl="1" eaLnBrk="1" hangingPunct="1"/>
            <a:r>
              <a:rPr lang="en-US" dirty="0" smtClean="0">
                <a:latin typeface="18 VAG Rounded Light   02390" charset="0"/>
                <a:ea typeface="ＭＳ Ｐゴシック" pitchFamily="-111" charset="-128"/>
                <a:cs typeface="ＭＳ Ｐゴシック" pitchFamily="-111" charset="-128"/>
              </a:rPr>
              <a:t>Tagging in </a:t>
            </a:r>
            <a:r>
              <a:rPr lang="en-US" dirty="0" err="1" smtClean="0">
                <a:latin typeface="18 VAG Rounded Light   02390" charset="0"/>
                <a:ea typeface="ＭＳ Ｐゴシック" pitchFamily="-111" charset="-128"/>
                <a:cs typeface="ＭＳ Ｐゴシック" pitchFamily="-111" charset="-128"/>
              </a:rPr>
              <a:t>CiteULike</a:t>
            </a:r>
            <a:endParaRPr lang="en-US" dirty="0" smtClean="0">
              <a:latin typeface="18 VAG Rounded Light   02390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dirty="0" smtClean="0">
              <a:latin typeface="18 VAG Rounded Bold   07390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>
              <a:buFont typeface="Wingdings" pitchFamily="-111" charset="2"/>
              <a:buNone/>
            </a:pPr>
            <a:r>
              <a:rPr lang="en-US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	</a:t>
            </a:r>
          </a:p>
          <a:p>
            <a:pPr eaLnBrk="1" hangingPunct="1"/>
            <a:endParaRPr lang="en-US" dirty="0" smtClean="0">
              <a:latin typeface="18 VAG Rounded Bold   07390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dirty="0" smtClean="0">
              <a:latin typeface="18 VAG Rounded Bold   07390" charset="0"/>
              <a:ea typeface="ＭＳ Ｐゴシック" pitchFamily="-111" charset="-128"/>
              <a:cs typeface="ＭＳ Ｐゴシック" pitchFamily="-111" charset="-128"/>
            </a:endParaRPr>
          </a:p>
          <a:p>
            <a:pPr eaLnBrk="1" hangingPunct="1"/>
            <a:endParaRPr lang="en-US" dirty="0" smtClean="0">
              <a:latin typeface="18 VAG Rounded Bold   07390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819400"/>
            <a:ext cx="3153596" cy="32385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</p:pic>
      <p:pic>
        <p:nvPicPr>
          <p:cNvPr id="15365" name="Picture 5" descr="CiteULik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521335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deliciou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352800"/>
            <a:ext cx="51816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Extraction and Composition</a:t>
            </a:r>
            <a:endParaRPr lang="ko-KR" altLang="en-US" dirty="0"/>
          </a:p>
        </p:txBody>
      </p:sp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381000" y="1447800"/>
            <a:ext cx="8153400" cy="4724400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More sophisticated tools in the Computing Portal allow collecting unique social wisdom.</a:t>
            </a:r>
          </a:p>
          <a:p>
            <a:pPr lvl="1" eaLnBrk="1" hangingPunct="1"/>
            <a:r>
              <a:rPr lang="en-US" altLang="ko-KR" dirty="0" smtClean="0">
                <a:latin typeface="18 VAG Rounded Light   02390" charset="0"/>
              </a:rPr>
              <a:t>Composing a path</a:t>
            </a:r>
            <a:br>
              <a:rPr lang="en-US" altLang="ko-KR" dirty="0" smtClean="0">
                <a:latin typeface="18 VAG Rounded Light   02390" charset="0"/>
              </a:rPr>
            </a:br>
            <a:r>
              <a:rPr lang="en-US" altLang="ko-KR" dirty="0" smtClean="0">
                <a:latin typeface="18 VAG Rounded Light   02390" charset="0"/>
              </a:rPr>
              <a:t>from resources</a:t>
            </a:r>
          </a:p>
          <a:p>
            <a:pPr lvl="1" eaLnBrk="1" hangingPunct="1"/>
            <a:r>
              <a:rPr lang="en-US" altLang="ko-KR" dirty="0" smtClean="0">
                <a:latin typeface="18 VAG Rounded Light   02390" charset="0"/>
              </a:rPr>
              <a:t>Extracting a fragment</a:t>
            </a:r>
            <a:br>
              <a:rPr lang="en-US" altLang="ko-KR" dirty="0" smtClean="0">
                <a:latin typeface="18 VAG Rounded Light   02390" charset="0"/>
              </a:rPr>
            </a:br>
            <a:r>
              <a:rPr lang="en-US" altLang="ko-KR" dirty="0" smtClean="0">
                <a:latin typeface="18 VAG Rounded Light   02390" charset="0"/>
              </a:rPr>
              <a:t>of an existing resource</a:t>
            </a:r>
          </a:p>
          <a:p>
            <a:pPr lvl="1" eaLnBrk="1" hangingPunct="1"/>
            <a:endParaRPr lang="ko-KR" altLang="en-US" sz="1000" dirty="0" smtClean="0">
              <a:latin typeface="18 VAG Rounded Light   02390" charset="0"/>
              <a:ea typeface="굴림" pitchFamily="-111" charset="-127"/>
              <a:cs typeface="굴림" pitchFamily="-111" charset="-127"/>
            </a:endParaRPr>
          </a:p>
          <a:p>
            <a:pPr eaLnBrk="1" hangingPunct="1"/>
            <a:endParaRPr lang="ko-KR" altLang="en-US" sz="1000" dirty="0" smtClean="0">
              <a:latin typeface="18 VAG Rounded Bold   07390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7412" name="그림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343400"/>
            <a:ext cx="4224338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wald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590800"/>
            <a:ext cx="3915751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53000" y="990600"/>
            <a:ext cx="3886200" cy="52578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1507" name="Content Placeholder 5" descr="ensemble-nsdl-meeting-nov-09.pn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 l="-5994" r="-5994"/>
          <a:stretch>
            <a:fillRect/>
          </a:stretch>
        </p:blipFill>
        <p:spPr>
          <a:xfrm>
            <a:off x="4953000" y="1219200"/>
            <a:ext cx="3581400" cy="4705350"/>
          </a:xfrm>
        </p:spPr>
      </p:pic>
      <p:pic>
        <p:nvPicPr>
          <p:cNvPr id="21508" name="Picture 7" descr="ensemble-nsdl-meeting-nov-09-screensho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981200"/>
            <a:ext cx="4191000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000" spc="-100">
                <a:solidFill>
                  <a:srgbClr val="C1EEFF"/>
                </a:solidFill>
                <a:latin typeface="18 VAG Rounded Bold   07390"/>
                <a:ea typeface="ＭＳ Ｐゴシック" charset="-128"/>
                <a:cs typeface="AppleGaramond Bd"/>
              </a:rPr>
              <a:t>Social Navigation in Ensemble</a:t>
            </a:r>
            <a:endParaRPr lang="en-US" sz="4000" spc="-100" dirty="0">
              <a:solidFill>
                <a:srgbClr val="C1EEFF"/>
              </a:solidFill>
              <a:latin typeface="18 VAG Rounded Bold   07390"/>
              <a:ea typeface="ＭＳ Ｐゴシック" charset="-128"/>
              <a:cs typeface="AppleGaramond B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914400"/>
            <a:ext cx="4419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PAWS Tools accessed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through ENSEMBLE:</a:t>
            </a:r>
          </a:p>
          <a:p>
            <a:pPr>
              <a:defRPr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Darker bullets indicate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resources that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community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users explored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frequently.</a:t>
            </a:r>
            <a:endParaRPr lang="en-US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>Social Search with Visual Cues </a:t>
            </a:r>
            <a:endParaRPr lang="en-US" altLang="ko-KR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684" t="21880" r="2782" b="5350"/>
          <a:stretch>
            <a:fillRect/>
          </a:stretch>
        </p:blipFill>
        <p:spPr>
          <a:xfrm>
            <a:off x="250825" y="2060575"/>
            <a:ext cx="7297738" cy="4176713"/>
          </a:xfrm>
          <a:ln>
            <a:solidFill>
              <a:schemeClr val="tx1"/>
            </a:solidFill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1588" y="4005263"/>
            <a:ext cx="1582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Annotation color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 indicates popularity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96200" y="4419600"/>
            <a:ext cx="1274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Note indicates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user comments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>
            <a:off x="7261225" y="42926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5" name="Line 10"/>
          <p:cNvSpPr>
            <a:spLocks noChangeShapeType="1"/>
          </p:cNvSpPr>
          <p:nvPr/>
        </p:nvSpPr>
        <p:spPr bwMode="auto">
          <a:xfrm flipH="1">
            <a:off x="7332663" y="53736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auto">
          <a:xfrm>
            <a:off x="8053388" y="5229225"/>
            <a:ext cx="1138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Problems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with resource</a:t>
            </a:r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8053388" y="5675313"/>
            <a:ext cx="89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Positively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evaluated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Resource</a:t>
            </a:r>
          </a:p>
        </p:txBody>
      </p:sp>
      <p:sp>
        <p:nvSpPr>
          <p:cNvPr id="22538" name="Line 13"/>
          <p:cNvSpPr>
            <a:spLocks noChangeShapeType="1"/>
          </p:cNvSpPr>
          <p:nvPr/>
        </p:nvSpPr>
        <p:spPr bwMode="auto">
          <a:xfrm flipH="1">
            <a:off x="7404100" y="5805488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Text Box 16"/>
          <p:cNvSpPr txBox="1">
            <a:spLocks noChangeArrowheads="1"/>
          </p:cNvSpPr>
          <p:nvPr/>
        </p:nvSpPr>
        <p:spPr bwMode="auto">
          <a:xfrm>
            <a:off x="3587750" y="4725988"/>
            <a:ext cx="28432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Document with high traffic (higher rank)</a:t>
            </a:r>
          </a:p>
        </p:txBody>
      </p:sp>
      <p:sp>
        <p:nvSpPr>
          <p:cNvPr id="22540" name="Text Box 17"/>
          <p:cNvSpPr txBox="1">
            <a:spLocks noChangeArrowheads="1"/>
          </p:cNvSpPr>
          <p:nvPr/>
        </p:nvSpPr>
        <p:spPr bwMode="auto">
          <a:xfrm>
            <a:off x="3587750" y="5445125"/>
            <a:ext cx="2547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atinLnBrk="1"/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Document with positive annotation </a:t>
            </a:r>
            <a:b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</a:br>
            <a:r>
              <a:rPr kumimoji="1" lang="en-US" altLang="ko-KR" sz="1200" i="1">
                <a:solidFill>
                  <a:schemeClr val="tx1"/>
                </a:solidFill>
                <a:latin typeface="Arial" pitchFamily="-111" charset="0"/>
                <a:ea typeface="굴림" pitchFamily="-111" charset="-127"/>
                <a:cs typeface="굴림" pitchFamily="-111" charset="-127"/>
              </a:rPr>
              <a:t>(higher rank)</a:t>
            </a:r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 flipH="1">
            <a:off x="3300413" y="49418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 flipH="1">
            <a:off x="3300413" y="558958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내용 개체 틀 2"/>
          <p:cNvSpPr txBox="1">
            <a:spLocks/>
          </p:cNvSpPr>
          <p:nvPr/>
        </p:nvSpPr>
        <p:spPr bwMode="auto">
          <a:xfrm>
            <a:off x="304800" y="11430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-112" charset="2"/>
              <a:buChar char=""/>
              <a:defRPr/>
            </a:pPr>
            <a:r>
              <a:rPr lang="en-US" altLang="ko-KR" sz="3000" dirty="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rPr>
              <a:t>Using collective intelligence in search context</a:t>
            </a:r>
            <a:endParaRPr lang="en-US" altLang="ko-KR" sz="2600" dirty="0">
              <a:solidFill>
                <a:srgbClr val="FFE39D"/>
              </a:solidFill>
              <a:latin typeface="18 VAG Rounded Light   02390"/>
              <a:ea typeface="ＭＳ Ｐゴシック" charset="-128"/>
              <a:cs typeface="+mn-cs"/>
            </a:endParaRPr>
          </a:p>
          <a:p>
            <a:pPr marL="739775" lvl="1" indent="-285750">
              <a:spcBef>
                <a:spcPct val="20000"/>
              </a:spcBef>
              <a:buSzPct val="90000"/>
              <a:buFont typeface="Wingdings" pitchFamily="-112" charset="2"/>
              <a:buChar char=""/>
              <a:defRPr/>
            </a:pPr>
            <a:endParaRPr lang="ko-KR" altLang="en-US" sz="1000" dirty="0">
              <a:solidFill>
                <a:srgbClr val="FFE39D"/>
              </a:solidFill>
              <a:latin typeface="18 VAG Rounded Light   02390"/>
              <a:ea typeface="ＭＳ Ｐゴシック" charset="-128"/>
              <a:cs typeface="+mn-cs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-112" charset="2"/>
              <a:buChar char=""/>
              <a:defRPr/>
            </a:pPr>
            <a:endParaRPr lang="ko-KR" altLang="en-US" sz="1000" dirty="0">
              <a:solidFill>
                <a:schemeClr val="tx1"/>
              </a:solidFill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4572000"/>
            <a:ext cx="167515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Social Search in</a:t>
            </a:r>
            <a:br>
              <a:rPr lang="en-US" sz="1800" dirty="0"/>
            </a:br>
            <a:r>
              <a:rPr lang="en-US" sz="1800" dirty="0"/>
              <a:t>Knowledge Sea</a:t>
            </a:r>
          </a:p>
          <a:p>
            <a:pPr>
              <a:defRPr/>
            </a:pPr>
            <a:r>
              <a:rPr lang="en-US" sz="1800" dirty="0"/>
              <a:t>(University of</a:t>
            </a:r>
            <a:br>
              <a:rPr lang="en-US" sz="1800" dirty="0"/>
            </a:br>
            <a:r>
              <a:rPr lang="en-US" sz="1800" dirty="0"/>
              <a:t>Pittsburgh)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Collaborative Recommendation</a:t>
            </a:r>
            <a:endParaRPr lang="en-US" dirty="0"/>
          </a:p>
        </p:txBody>
      </p:sp>
      <p:pic>
        <p:nvPicPr>
          <p:cNvPr id="24579" name="Content Placeholder 12" descr="recommenda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097" r="-45097"/>
          <a:stretch>
            <a:fillRect/>
          </a:stretch>
        </p:blipFill>
        <p:spPr>
          <a:xfrm>
            <a:off x="2514600" y="990600"/>
            <a:ext cx="8229600" cy="5365750"/>
          </a:xfrm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3810000" cy="3557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34200" y="5105400"/>
            <a:ext cx="16371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Recommended</a:t>
            </a:r>
          </a:p>
          <a:p>
            <a:pPr>
              <a:defRPr/>
            </a:pPr>
            <a:r>
              <a:rPr lang="en-US" sz="1800" dirty="0"/>
              <a:t>Content in</a:t>
            </a:r>
            <a:br>
              <a:rPr lang="en-US" sz="1800" dirty="0"/>
            </a:br>
            <a:r>
              <a:rPr lang="en-US" sz="1800" dirty="0"/>
              <a:t>ENSEMBLE</a:t>
            </a:r>
          </a:p>
        </p:txBody>
      </p:sp>
      <p:sp>
        <p:nvSpPr>
          <p:cNvPr id="17" name="내용 개체 틀 2"/>
          <p:cNvSpPr txBox="1">
            <a:spLocks/>
          </p:cNvSpPr>
          <p:nvPr/>
        </p:nvSpPr>
        <p:spPr bwMode="auto">
          <a:xfrm>
            <a:off x="381000" y="1295400"/>
            <a:ext cx="381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altLang="ko-KR" sz="2200" dirty="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rPr>
              <a:t>This technology </a:t>
            </a:r>
            <a:r>
              <a:rPr lang="en-US" altLang="ko-KR" sz="2200" dirty="0" smtClean="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rPr>
              <a:t>allows us </a:t>
            </a:r>
            <a:r>
              <a:rPr lang="en-US" altLang="ko-KR" sz="2200" dirty="0">
                <a:solidFill>
                  <a:schemeClr val="tx1"/>
                </a:solidFill>
                <a:latin typeface="18 VAG Rounded Bold   07390"/>
                <a:ea typeface="ＭＳ Ｐゴシック" charset="-128"/>
                <a:cs typeface="ＭＳ Ｐゴシック" charset="-128"/>
              </a:rPr>
              <a:t>to recommend content proactively based on ratings and work of past users </a:t>
            </a:r>
            <a:endParaRPr lang="en-US" altLang="ko-KR" sz="2200" dirty="0">
              <a:solidFill>
                <a:srgbClr val="FFE39D"/>
              </a:solidFill>
              <a:latin typeface="18 VAG Rounded Light   02390"/>
              <a:ea typeface="ＭＳ Ｐゴシック" charset="-128"/>
              <a:cs typeface="+mn-cs"/>
            </a:endParaRPr>
          </a:p>
          <a:p>
            <a:pPr marL="739775" lvl="1" indent="-285750">
              <a:spcBef>
                <a:spcPct val="20000"/>
              </a:spcBef>
              <a:buSzPct val="90000"/>
              <a:buFont typeface="Wingdings" pitchFamily="-112" charset="2"/>
              <a:buChar char=""/>
              <a:defRPr/>
            </a:pPr>
            <a:endParaRPr lang="ko-KR" altLang="en-US" sz="2200" dirty="0">
              <a:solidFill>
                <a:srgbClr val="FFE39D"/>
              </a:solidFill>
              <a:latin typeface="18 VAG Rounded Light   02390"/>
              <a:ea typeface="ＭＳ Ｐゴシック" charset="-128"/>
              <a:cs typeface="+mn-cs"/>
            </a:endParaRPr>
          </a:p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-112" charset="2"/>
              <a:buChar char=""/>
              <a:defRPr/>
            </a:pPr>
            <a:endParaRPr lang="ko-KR" altLang="en-US" sz="2200" dirty="0">
              <a:solidFill>
                <a:schemeClr val="tx1"/>
              </a:solidFill>
              <a:latin typeface="18 VAG Rounded Bold   0739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5105400"/>
            <a:ext cx="169634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/>
              <a:t>Recommended</a:t>
            </a:r>
          </a:p>
          <a:p>
            <a:pPr>
              <a:defRPr/>
            </a:pPr>
            <a:r>
              <a:rPr lang="en-US" sz="1800" dirty="0"/>
              <a:t>Content in</a:t>
            </a:r>
            <a:br>
              <a:rPr lang="en-US" sz="1800" dirty="0"/>
            </a:br>
            <a:r>
              <a:rPr lang="en-US" sz="1800" dirty="0"/>
              <a:t>Personalized TV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Current State</a:t>
            </a:r>
            <a:endParaRPr lang="en-US" dirty="0"/>
          </a:p>
        </p:txBody>
      </p:sp>
      <p:sp>
        <p:nvSpPr>
          <p:cNvPr id="25603" name="Content Placeholder 5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4800600"/>
          </a:xfrm>
        </p:spPr>
        <p:txBody>
          <a:bodyPr/>
          <a:lstStyle/>
          <a:p>
            <a:r>
              <a:rPr lang="en-US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Implemented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Group modeling framework (CUMULATE)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Tracking of browsing/problem solving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Group-level Social Navigation in one collection</a:t>
            </a:r>
          </a:p>
          <a:p>
            <a:pPr lvl="1">
              <a:buNone/>
            </a:pPr>
            <a:endParaRPr lang="en-US" dirty="0" smtClean="0">
              <a:latin typeface="18 VAG Rounded Light   02390" charset="0"/>
            </a:endParaRPr>
          </a:p>
          <a:p>
            <a:r>
              <a:rPr lang="en-US" dirty="0" smtClean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Work in Progress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Tracking comments, ratings, annotations, tags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Social search</a:t>
            </a:r>
          </a:p>
          <a:p>
            <a:pPr lvl="1"/>
            <a:r>
              <a:rPr lang="en-US" dirty="0" smtClean="0">
                <a:latin typeface="18 VAG Rounded Light   02390" charset="0"/>
              </a:rPr>
              <a:t>Recommendations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981200" y="914400"/>
            <a:ext cx="7162800" cy="153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77000"/>
              </a:lnSpc>
            </a:pPr>
            <a:r>
              <a:rPr lang="en-US" sz="9600" b="1">
                <a:latin typeface="18 VAG Rounded Bold   07390" charset="0"/>
              </a:rPr>
              <a:t>Rewards</a:t>
            </a:r>
            <a:r>
              <a:rPr lang="en-US" sz="6600" b="1">
                <a:latin typeface="18 VAG Rounded Bold   07390" charset="0"/>
              </a:rPr>
              <a:t/>
            </a:r>
            <a:br>
              <a:rPr lang="en-US" sz="6600" b="1">
                <a:latin typeface="18 VAG Rounded Bold   07390" charset="0"/>
              </a:rPr>
            </a:br>
            <a:r>
              <a:rPr lang="en-US" sz="2800" b="1">
                <a:latin typeface="18 VAG Rounded Bold   07390" charset="0"/>
              </a:rPr>
              <a:t>or, “How to architect the right carrot…”</a:t>
            </a:r>
            <a:endParaRPr lang="en-US" sz="32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228600" y="3505200"/>
            <a:ext cx="3962400" cy="8382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If you build it…</a:t>
            </a:r>
            <a:endParaRPr lang="en-US" sz="32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04800" y="4343400"/>
            <a:ext cx="3657600" cy="2209800"/>
          </a:xfrm>
        </p:spPr>
        <p:txBody>
          <a:bodyPr anchor="t"/>
          <a:lstStyle/>
          <a:p>
            <a:pPr algn="l" eaLnBrk="1" hangingPunct="1">
              <a:spcBef>
                <a:spcPct val="0"/>
              </a:spcBef>
              <a:buFont typeface="Wingdings" pitchFamily="-65" charset="2"/>
              <a:buNone/>
              <a:defRPr/>
            </a:pP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ea typeface="ＭＳ Ｐゴシック" pitchFamily="-65" charset="-128"/>
                <a:cs typeface="ＭＳ Ｐゴシック" pitchFamily="-65" charset="-128"/>
              </a:rPr>
              <a:t>They will come…</a:t>
            </a:r>
            <a:br>
              <a:rPr lang="en-US" sz="2400" dirty="0" smtClean="0">
                <a:solidFill>
                  <a:schemeClr val="tx1">
                    <a:lumMod val="65000"/>
                  </a:schemeClr>
                </a:solidFill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dirty="0" smtClean="0">
                <a:solidFill>
                  <a:schemeClr val="tx1">
                    <a:lumMod val="65000"/>
                  </a:schemeClr>
                </a:solidFill>
                <a:ea typeface="ＭＳ Ｐゴシック" pitchFamily="-65" charset="-128"/>
                <a:cs typeface="ＭＳ Ｐゴシック" pitchFamily="-65" charset="-128"/>
              </a:rPr>
              <a:t>(and return again and again, forming an active, thriving community)</a:t>
            </a:r>
          </a:p>
        </p:txBody>
      </p:sp>
      <p:sp>
        <p:nvSpPr>
          <p:cNvPr id="26630" name="TextBox 50"/>
          <p:cNvSpPr txBox="1">
            <a:spLocks noChangeArrowheads="1"/>
          </p:cNvSpPr>
          <p:nvPr/>
        </p:nvSpPr>
        <p:spPr bwMode="auto">
          <a:xfrm>
            <a:off x="304800" y="2438400"/>
            <a:ext cx="175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Dan Garcia</a:t>
            </a:r>
            <a:br>
              <a:rPr lang="en-US" sz="2000" b="1">
                <a:solidFill>
                  <a:schemeClr val="bg2"/>
                </a:solidFill>
                <a:latin typeface="18 VAG Rounded Bold   07390" charset="0"/>
              </a:rPr>
            </a:br>
            <a:r>
              <a:rPr lang="en-US" sz="2000" b="1">
                <a:solidFill>
                  <a:schemeClr val="bg2"/>
                </a:solidFill>
                <a:latin typeface="18 VAG Rounded Bold   07390" charset="0"/>
              </a:rPr>
              <a:t>UC Berkeley</a:t>
            </a:r>
          </a:p>
          <a:p>
            <a:pPr algn="ctr" eaLnBrk="0" hangingPunct="0"/>
            <a:endParaRPr lang="en-US" sz="2000" b="1">
              <a:solidFill>
                <a:schemeClr val="bg2"/>
              </a:solidFill>
              <a:latin typeface="18 VAG Rounded Bold   07390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303960" y="5943600"/>
            <a:ext cx="4267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26632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505200"/>
            <a:ext cx="43434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a community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48200"/>
          </a:xfrm>
        </p:spPr>
        <p:txBody>
          <a:bodyPr/>
          <a:lstStyle/>
          <a:p>
            <a:r>
              <a:rPr lang="en-US" dirty="0" smtClean="0"/>
              <a:t>Computing education spans many sub- disciplines and many separate groups.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Like a musical </a:t>
            </a:r>
            <a:r>
              <a:rPr lang="en-US" dirty="0" smtClean="0">
                <a:solidFill>
                  <a:srgbClr val="FFFF00"/>
                </a:solidFill>
              </a:rPr>
              <a:t>ensemble</a:t>
            </a:r>
            <a:r>
              <a:rPr lang="en-US" dirty="0" smtClean="0"/>
              <a:t>, the individuals make beautiful results when they work together in harmony.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Ensemble</a:t>
            </a:r>
            <a:r>
              <a:rPr lang="en-US" dirty="0" smtClean="0"/>
              <a:t> project serves all of the computing education community.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153025"/>
          </a:xfrm>
        </p:spPr>
        <p:txBody>
          <a:bodyPr/>
          <a:lstStyle/>
          <a:p>
            <a:r>
              <a:rPr lang="en-US" sz="2400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90% of users are “audience”, or lurkers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They tend to read, observe, don’t actively contribute</a:t>
            </a:r>
          </a:p>
          <a:p>
            <a:r>
              <a:rPr lang="en-US" sz="2400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9% of users are “editors”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Sometimes modifying content, rarely from scratch</a:t>
            </a:r>
          </a:p>
          <a:p>
            <a:r>
              <a:rPr lang="en-US" sz="2400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1% of users are “creators”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Driving large amounts of social group’s activity</a:t>
            </a:r>
          </a:p>
          <a:p>
            <a:r>
              <a:rPr lang="en-US" sz="2400" dirty="0">
                <a:solidFill>
                  <a:schemeClr val="accent2"/>
                </a:solidFill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Not representative!</a:t>
            </a:r>
          </a:p>
          <a:p>
            <a:r>
              <a:rPr lang="en-US" sz="2400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$64k question</a:t>
            </a:r>
          </a:p>
          <a:p>
            <a:pPr lvl="1"/>
            <a:r>
              <a:rPr lang="en-US" sz="2000" dirty="0">
                <a:latin typeface="18 VAG Rounded Light   02390" charset="0"/>
              </a:rPr>
              <a:t>What can we do about this?</a:t>
            </a:r>
          </a:p>
          <a:p>
            <a:pPr lvl="1"/>
            <a:endParaRPr lang="en-US" sz="2000" dirty="0">
              <a:latin typeface="18 VAG Rounded Light   02390" charset="0"/>
            </a:endParaRPr>
          </a:p>
        </p:txBody>
      </p:sp>
      <p:pic>
        <p:nvPicPr>
          <p:cNvPr id="27651" name="Content Placeholder 5" descr="90-9-1-pyramid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46350" b="-46350"/>
          <a:stretch>
            <a:fillRect/>
          </a:stretch>
        </p:blipFill>
        <p:spPr>
          <a:xfrm>
            <a:off x="4869656" y="914400"/>
            <a:ext cx="4274344" cy="56155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Challenge: 90-9-1 principle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4648200" y="22860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18 VAG Rounded Bold   07390" charset="0"/>
              </a:rPr>
              <a:t>Source: www.90-9-1.com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4716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7655" name="Rectangle 8"/>
          <p:cNvSpPr>
            <a:spLocks noChangeArrowheads="1"/>
          </p:cNvSpPr>
          <p:nvPr/>
        </p:nvSpPr>
        <p:spPr bwMode="auto">
          <a:xfrm>
            <a:off x="4648200" y="15240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  <a:latin typeface="18 VAG Rounded Bold   07390" charset="0"/>
              </a:rPr>
              <a:t>“Participation Inequality”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 flipV="1">
            <a:off x="4900614" y="2235198"/>
            <a:ext cx="3557586" cy="302260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8675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648200" cy="5305864"/>
          </a:xfrm>
        </p:spPr>
        <p:txBody>
          <a:bodyPr/>
          <a:lstStyle/>
          <a:p>
            <a:r>
              <a:rPr lang="en-US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Make it easier to contribute</a:t>
            </a:r>
          </a:p>
          <a:p>
            <a:pPr lvl="1"/>
            <a:r>
              <a:rPr lang="en-US" dirty="0">
                <a:latin typeface="18 VAG Rounded Light   02390" charset="0"/>
              </a:rPr>
              <a:t>Clicking stars for a rating</a:t>
            </a:r>
            <a:r>
              <a:rPr lang="en-US" dirty="0" smtClean="0">
                <a:latin typeface="18 VAG Rounded Light   02390" charset="0"/>
              </a:rPr>
              <a:t> vs. </a:t>
            </a:r>
            <a:r>
              <a:rPr lang="en-US" dirty="0">
                <a:latin typeface="18 VAG Rounded Light   02390" charset="0"/>
              </a:rPr>
              <a:t>writing natural language review</a:t>
            </a:r>
          </a:p>
          <a:p>
            <a:r>
              <a:rPr lang="en-US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Promote quality contributions</a:t>
            </a:r>
          </a:p>
          <a:p>
            <a:pPr lvl="1"/>
            <a:r>
              <a:rPr lang="en-US" dirty="0">
                <a:latin typeface="18 VAG Rounded Light   02390" charset="0"/>
              </a:rPr>
              <a:t>Reputation rankings</a:t>
            </a:r>
          </a:p>
          <a:p>
            <a:r>
              <a:rPr lang="en-US" dirty="0">
                <a:solidFill>
                  <a:schemeClr val="accent2"/>
                </a:solidFill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Reward participants</a:t>
            </a:r>
          </a:p>
          <a:p>
            <a:pPr lvl="1"/>
            <a:r>
              <a:rPr lang="en-US" dirty="0">
                <a:latin typeface="18 VAG Rounded Light   02390" charset="0"/>
              </a:rPr>
              <a:t>Examples follow…</a:t>
            </a:r>
          </a:p>
          <a:p>
            <a:pPr lvl="1"/>
            <a:endParaRPr lang="en-US" dirty="0">
              <a:latin typeface="18 VAG Rounded Light   02390" charset="0"/>
            </a:endParaRPr>
          </a:p>
        </p:txBody>
      </p:sp>
      <p:pic>
        <p:nvPicPr>
          <p:cNvPr id="28676" name="Content Placeholder 4" descr="1-9-90-pyramid.gif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8" b="10168"/>
          <a:stretch>
            <a:fillRect/>
          </a:stretch>
        </p:blipFill>
        <p:spPr>
          <a:xfrm>
            <a:off x="4648200" y="1981200"/>
            <a:ext cx="4038600" cy="30908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How to Overcome it…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4648200" y="5181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18 VAG Rounded Bold   07390" charset="0"/>
              </a:rPr>
              <a:t>No postings from 90% of users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4648200" y="1368425"/>
            <a:ext cx="403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tx1">
                    <a:lumMod val="75000"/>
                  </a:schemeClr>
                </a:solidFill>
                <a:latin typeface="18 VAG Rounded Bold   07390" charset="0"/>
              </a:rPr>
              <a:t>Source: www.useit.com/alertbox/participation_</a:t>
            </a:r>
            <a:r>
              <a:rPr lang="en-US" sz="1800" dirty="0">
                <a:solidFill>
                  <a:srgbClr val="244061"/>
                </a:solidFill>
                <a:latin typeface="18 VAG Rounded Bold   07390" charset="0"/>
              </a:rPr>
              <a:t>inequality.html</a:t>
            </a:r>
          </a:p>
        </p:txBody>
      </p:sp>
      <p:sp>
        <p:nvSpPr>
          <p:cNvPr id="8" name="Oval 7"/>
          <p:cNvSpPr/>
          <p:nvPr/>
        </p:nvSpPr>
        <p:spPr>
          <a:xfrm>
            <a:off x="4648200" y="55478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: planetmath.org</a:t>
            </a:r>
          </a:p>
        </p:txBody>
      </p:sp>
      <p:pic>
        <p:nvPicPr>
          <p:cNvPr id="29699" name="Content Placeholder 5" descr="Screen shot 2009-10-07 at 11.41.3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920" r="-4920"/>
          <a:stretch>
            <a:fillRect/>
          </a:stretch>
        </p:blipFill>
        <p:spPr/>
      </p:pic>
      <p:sp>
        <p:nvSpPr>
          <p:cNvPr id="7" name="Rounded Rectangle 6"/>
          <p:cNvSpPr/>
          <p:nvPr/>
        </p:nvSpPr>
        <p:spPr>
          <a:xfrm>
            <a:off x="6934200" y="2133600"/>
            <a:ext cx="1524000" cy="3048000"/>
          </a:xfrm>
          <a:prstGeom prst="roundRect">
            <a:avLst/>
          </a:prstGeom>
          <a:noFill/>
          <a:ln w="152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: stackoverflow.com (1)</a:t>
            </a:r>
          </a:p>
        </p:txBody>
      </p:sp>
      <p:pic>
        <p:nvPicPr>
          <p:cNvPr id="30723" name="Content Placeholder 7" descr="Screen shot 2009-10-07 at 11.47.59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8753" b="-875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: stackoverflow.com (2)</a:t>
            </a:r>
          </a:p>
        </p:txBody>
      </p:sp>
      <p:pic>
        <p:nvPicPr>
          <p:cNvPr id="31747" name="Content Placeholder 4" descr="Screen shot 2009-10-07 at 11.48.18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7273" b="-17273"/>
          <a:stretch>
            <a:fillRect/>
          </a:stretch>
        </p:blipFill>
        <p:spPr>
          <a:xfrm>
            <a:off x="0" y="685800"/>
            <a:ext cx="9144000" cy="5961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Building a Rewards System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Top N users</a:t>
            </a:r>
          </a:p>
          <a:p>
            <a:pPr lvl="1">
              <a:buFont typeface="Wingdings" pitchFamily="-111" charset="2"/>
              <a:buNone/>
            </a:pPr>
            <a:r>
              <a:rPr lang="en-US" dirty="0">
                <a:latin typeface="18 VAG Rounded Light   02390" charset="0"/>
              </a:rPr>
              <a:t>+ Easy to see who is the top earner, recent top user</a:t>
            </a:r>
          </a:p>
          <a:p>
            <a:pPr lvl="1">
              <a:buFont typeface="Wingdings" pitchFamily="-111" charset="2"/>
              <a:buNone/>
            </a:pPr>
            <a:r>
              <a:rPr lang="en-US" dirty="0">
                <a:latin typeface="18 VAG Rounded Light   02390" charset="0"/>
              </a:rPr>
              <a:t>– Hard to boil down the categories into a single #</a:t>
            </a:r>
          </a:p>
          <a:p>
            <a:r>
              <a:rPr lang="en-US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Badges</a:t>
            </a:r>
          </a:p>
          <a:p>
            <a:pPr lvl="1">
              <a:buFont typeface="Wingdings" pitchFamily="-111" charset="2"/>
              <a:buNone/>
            </a:pPr>
            <a:r>
              <a:rPr lang="en-US" dirty="0">
                <a:latin typeface="18 VAG Rounded Light   02390" charset="0"/>
              </a:rPr>
              <a:t>+ Allows for lots of topics, gold / silver / bronze clustering allows easy categorization</a:t>
            </a:r>
          </a:p>
          <a:p>
            <a:pPr lvl="1"/>
            <a:r>
              <a:rPr lang="en-US" dirty="0">
                <a:latin typeface="18 VAG Rounded Light   02390" charset="0"/>
              </a:rPr>
              <a:t>Xbox, </a:t>
            </a:r>
            <a:r>
              <a:rPr lang="en-US" dirty="0" err="1">
                <a:latin typeface="18 VAG Rounded Light   02390" charset="0"/>
              </a:rPr>
              <a:t>runescape</a:t>
            </a:r>
            <a:r>
              <a:rPr lang="en-US" dirty="0">
                <a:latin typeface="18 VAG Rounded Light   02390" charset="0"/>
              </a:rPr>
              <a:t>, </a:t>
            </a:r>
            <a:r>
              <a:rPr lang="en-US" dirty="0" err="1">
                <a:latin typeface="18 VAG Rounded Light   02390" charset="0"/>
              </a:rPr>
              <a:t>WoW</a:t>
            </a:r>
            <a:r>
              <a:rPr lang="en-US" dirty="0">
                <a:latin typeface="18 VAG Rounded Light   02390" charset="0"/>
              </a:rPr>
              <a:t> achievements, Spore similar</a:t>
            </a:r>
          </a:p>
          <a:p>
            <a:pPr lvl="1"/>
            <a:r>
              <a:rPr lang="en-US" dirty="0">
                <a:latin typeface="18 VAG Rounded Light   02390" charset="0"/>
              </a:rPr>
              <a:t>What would be appropriate badges (open question)</a:t>
            </a:r>
            <a:br>
              <a:rPr lang="en-US" dirty="0">
                <a:latin typeface="18 VAG Rounded Light   02390" charset="0"/>
              </a:rPr>
            </a:br>
            <a:r>
              <a:rPr lang="en-US" dirty="0">
                <a:latin typeface="18 VAG Rounded Light   02390" charset="0"/>
              </a:rPr>
              <a:t>…for both curators and users</a:t>
            </a:r>
          </a:p>
          <a:p>
            <a:r>
              <a:rPr lang="en-US" dirty="0">
                <a:latin typeface="18 VAG Rounded Bold   07390" charset="0"/>
                <a:ea typeface="ＭＳ Ｐゴシック" pitchFamily="-111" charset="-128"/>
                <a:cs typeface="ＭＳ Ｐゴシック" pitchFamily="-111" charset="-128"/>
              </a:rPr>
              <a:t>We have to fight gamers of the system</a:t>
            </a:r>
          </a:p>
          <a:p>
            <a:pPr lvl="1"/>
            <a:r>
              <a:rPr lang="en-US" dirty="0">
                <a:latin typeface="18 VAG Rounded Light   02390" charset="0"/>
              </a:rPr>
              <a:t>Rewards “moderators” can monitor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Ensemble Rewards Demo</a:t>
            </a:r>
          </a:p>
        </p:txBody>
      </p:sp>
      <p:pic>
        <p:nvPicPr>
          <p:cNvPr id="33795" name="Content Placeholder 3" descr="Screen shot 2009-10-08 at 12.02.1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72" r="-5772"/>
          <a:stretch>
            <a:fillRect/>
          </a:stretch>
        </p:blipFill>
        <p:spPr>
          <a:xfrm>
            <a:off x="457200" y="1189331"/>
            <a:ext cx="7924800" cy="5167018"/>
          </a:xfrm>
        </p:spPr>
      </p:pic>
      <p:sp>
        <p:nvSpPr>
          <p:cNvPr id="5" name="Rounded Rectangle 4"/>
          <p:cNvSpPr/>
          <p:nvPr/>
        </p:nvSpPr>
        <p:spPr>
          <a:xfrm>
            <a:off x="914400" y="4021083"/>
            <a:ext cx="1905000" cy="2303517"/>
          </a:xfrm>
          <a:prstGeom prst="roundRect">
            <a:avLst/>
          </a:prstGeom>
          <a:noFill/>
          <a:ln w="152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0" y="5715000"/>
            <a:ext cx="5562600" cy="381000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000" b="1" spc="-100" dirty="0">
                <a:solidFill>
                  <a:schemeClr val="accent4">
                    <a:lumMod val="75000"/>
                  </a:schemeClr>
                </a:solidFill>
                <a:latin typeface="Courier New"/>
                <a:ea typeface="ＭＳ Ｐゴシック" charset="-128"/>
                <a:cs typeface="Courier New"/>
              </a:rPr>
              <a:t>www.computingportal.org/site/node/264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Lois </a:t>
            </a:r>
            <a:r>
              <a:rPr lang="en-US" dirty="0" err="1" smtClean="0"/>
              <a:t>delcambre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CS1  Community Site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18 VAG Rounded Bold   07390" charset="0"/>
                <a:ea typeface="ＭＳ Ｐゴシック" pitchFamily="34" charset="-128"/>
              </a:rPr>
              <a:t>The CS1 Community Site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There is much debate about how to teach CS1 – the first computer science course.</a:t>
            </a:r>
          </a:p>
          <a:p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Site allows user to post views and opinions.</a:t>
            </a:r>
          </a:p>
          <a:p>
            <a:pPr>
              <a:buNone/>
            </a:pP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 </a:t>
            </a:r>
          </a:p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Site has initial content:</a:t>
            </a:r>
          </a:p>
          <a:p>
            <a:pPr lvl="1"/>
            <a:r>
              <a:rPr lang="en-US" dirty="0" smtClean="0">
                <a:latin typeface="18 VAG Rounded Light   02390" charset="0"/>
                <a:ea typeface="ＭＳ Ｐゴシック" pitchFamily="34" charset="-128"/>
              </a:rPr>
              <a:t>Scott Fletcher - taught high school computer science teacher for 6 years</a:t>
            </a:r>
          </a:p>
          <a:p>
            <a:pPr lvl="1"/>
            <a:r>
              <a:rPr lang="en-US" dirty="0" smtClean="0">
                <a:latin typeface="18 VAG Rounded Light   02390" charset="0"/>
                <a:ea typeface="ＭＳ Ｐゴシック" pitchFamily="34" charset="-128"/>
              </a:rPr>
              <a:t>Lois </a:t>
            </a:r>
            <a:r>
              <a:rPr lang="en-US" dirty="0" err="1" smtClean="0">
                <a:latin typeface="18 VAG Rounded Light   02390" charset="0"/>
                <a:ea typeface="ＭＳ Ｐゴシック" pitchFamily="34" charset="-128"/>
              </a:rPr>
              <a:t>Delcambre</a:t>
            </a:r>
            <a:r>
              <a:rPr lang="en-US" dirty="0" smtClean="0">
                <a:latin typeface="18 VAG Rounded Light   02390" charset="0"/>
                <a:ea typeface="ＭＳ Ｐゴシック" pitchFamily="34" charset="-128"/>
              </a:rPr>
              <a:t> – offered a new, pilot class</a:t>
            </a:r>
          </a:p>
          <a:p>
            <a:pPr lvl="1">
              <a:buNone/>
            </a:pPr>
            <a:endParaRPr lang="en-US" dirty="0" smtClean="0">
              <a:latin typeface="18 VAG Rounded Light   02390" charset="0"/>
              <a:ea typeface="ＭＳ Ｐゴシック" pitchFamily="34" charset="-128"/>
            </a:endParaRPr>
          </a:p>
          <a:p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CS1 Content Types</a:t>
            </a:r>
            <a:br>
              <a:rPr lang="en-US" dirty="0" smtClean="0">
                <a:latin typeface="18 VAG Rounded Bold   07390" charset="0"/>
                <a:ea typeface="ＭＳ Ｐゴシック" pitchFamily="34" charset="-128"/>
              </a:rPr>
            </a:b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</p:txBody>
      </p:sp>
      <p:sp>
        <p:nvSpPr>
          <p:cNvPr id="7171" name="Content Placeholder 8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36575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Express your views and opinions about:</a:t>
            </a: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Textbook Post</a:t>
            </a: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Software/Other Resources</a:t>
            </a: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Language Post</a:t>
            </a: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Syllabus</a:t>
            </a: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</a:pP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Teaching Strategy</a:t>
            </a:r>
          </a:p>
          <a:p>
            <a:pPr lvl="1">
              <a:spcBef>
                <a:spcPts val="300"/>
              </a:spcBef>
            </a:pP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>
              <a:spcBef>
                <a:spcPts val="300"/>
              </a:spcBef>
            </a:pP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Plus a </a:t>
            </a:r>
            <a:r>
              <a:rPr lang="en-US" dirty="0" smtClean="0">
                <a:solidFill>
                  <a:srgbClr val="FFFF00"/>
                </a:solidFill>
                <a:latin typeface="18 VAG Rounded Bold   07390" charset="0"/>
                <a:ea typeface="ＭＳ Ｐゴシック" pitchFamily="34" charset="-128"/>
              </a:rPr>
              <a:t>generic forum</a:t>
            </a: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 for suggestions/feedback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Ensemble: A Community Center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r>
              <a:rPr lang="en-US" dirty="0" smtClean="0"/>
              <a:t>Many sources of content</a:t>
            </a:r>
          </a:p>
          <a:p>
            <a:r>
              <a:rPr lang="en-US" dirty="0" smtClean="0"/>
              <a:t>Many active entities</a:t>
            </a:r>
          </a:p>
          <a:p>
            <a:r>
              <a:rPr lang="en-US" dirty="0" smtClean="0"/>
              <a:t>No sense in duplicating or trying to move all of them</a:t>
            </a:r>
          </a:p>
          <a:p>
            <a:r>
              <a:rPr lang="en-US" dirty="0" smtClean="0"/>
              <a:t>Provide a place for connections to be made and synergies to be realized</a:t>
            </a:r>
          </a:p>
          <a:p>
            <a:r>
              <a:rPr lang="en-US" dirty="0" smtClean="0"/>
              <a:t>Three essential elements:</a:t>
            </a:r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Communities</a:t>
            </a:r>
          </a:p>
          <a:p>
            <a:pPr lvl="1"/>
            <a:r>
              <a:rPr lang="en-US" dirty="0" smtClean="0"/>
              <a:t>Tools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18 VAG Rounded Bold   07390" charset="0"/>
                <a:ea typeface="ＭＳ Ｐゴシック" pitchFamily="34" charset="-128"/>
              </a:rPr>
              <a:t>Categories and terms for CS1</a:t>
            </a:r>
          </a:p>
        </p:txBody>
      </p:sp>
      <p:pic>
        <p:nvPicPr>
          <p:cNvPr id="8195" name="Picture 10" descr="Picture 8.png"/>
          <p:cNvPicPr>
            <a:picLocks noChangeAspect="1"/>
          </p:cNvPicPr>
          <p:nvPr/>
        </p:nvPicPr>
        <p:blipFill>
          <a:blip r:embed="rId2"/>
          <a:srcRect l="70700" t="17860" r="5365" b="36510"/>
          <a:stretch>
            <a:fillRect/>
          </a:stretch>
        </p:blipFill>
        <p:spPr bwMode="auto">
          <a:xfrm>
            <a:off x="228600" y="1295400"/>
            <a:ext cx="41576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1" descr="Picture 10.png"/>
          <p:cNvPicPr>
            <a:picLocks noChangeAspect="1"/>
          </p:cNvPicPr>
          <p:nvPr/>
        </p:nvPicPr>
        <p:blipFill>
          <a:blip r:embed="rId3"/>
          <a:srcRect l="71190" t="52528" r="4167" b="16806"/>
          <a:stretch>
            <a:fillRect/>
          </a:stretch>
        </p:blipFill>
        <p:spPr bwMode="auto">
          <a:xfrm>
            <a:off x="4568825" y="2743200"/>
            <a:ext cx="42132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18 VAG Rounded Bold   07390" charset="0"/>
                <a:ea typeface="ＭＳ Ｐゴシック" pitchFamily="34" charset="-128"/>
              </a:rPr>
              <a:t>Sample Content: a Language Post</a:t>
            </a:r>
          </a:p>
        </p:txBody>
      </p:sp>
      <p:pic>
        <p:nvPicPr>
          <p:cNvPr id="9219" name="Picture 6" descr="Picture 11.png"/>
          <p:cNvPicPr>
            <a:picLocks noChangeAspect="1"/>
          </p:cNvPicPr>
          <p:nvPr/>
        </p:nvPicPr>
        <p:blipFill>
          <a:blip r:embed="rId2"/>
          <a:srcRect l="23367" t="35333" r="27464" b="7333"/>
          <a:stretch>
            <a:fillRect/>
          </a:stretch>
        </p:blipFill>
        <p:spPr bwMode="auto">
          <a:xfrm>
            <a:off x="1290638" y="1371600"/>
            <a:ext cx="64817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2362200"/>
            <a:ext cx="6019800" cy="5334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mtClean="0">
                <a:latin typeface="18 VAG Rounded Bold   07390" charset="0"/>
                <a:ea typeface="ＭＳ Ｐゴシック" pitchFamily="34" charset="-128"/>
              </a:rPr>
              <a:t>CS1 – the first in a family …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Similar sites can be created for;</a:t>
            </a:r>
          </a:p>
          <a:p>
            <a:pPr lvl="1"/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 the first database course, </a:t>
            </a:r>
          </a:p>
          <a:p>
            <a:pPr lvl="1"/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the compilers course, </a:t>
            </a:r>
          </a:p>
          <a:p>
            <a:pPr lvl="1"/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…</a:t>
            </a:r>
          </a:p>
          <a:p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Some of the CS1 infrastructure can be used; some new infrastructure can be created.</a:t>
            </a:r>
          </a:p>
          <a:p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A “clone” button can be implemented.</a:t>
            </a:r>
          </a:p>
          <a:p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latin typeface="18 VAG Rounded Bold   07390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838200"/>
            <a:ext cx="8610600" cy="381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10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Fine-grained </a:t>
            </a:r>
            <a:br>
              <a:rPr lang="en-US" dirty="0" smtClean="0">
                <a:latin typeface="18 VAG Rounded Bold   07390" charset="0"/>
                <a:ea typeface="ＭＳ Ｐゴシック" pitchFamily="34" charset="-128"/>
              </a:rPr>
            </a:b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Pieces of Digital </a:t>
            </a:r>
            <a:br>
              <a:rPr lang="en-US" dirty="0" smtClean="0">
                <a:latin typeface="18 VAG Rounded Bold   07390" charset="0"/>
                <a:ea typeface="ＭＳ Ｐゴシック" pitchFamily="34" charset="-128"/>
              </a:rPr>
            </a:br>
            <a:r>
              <a:rPr lang="en-US" dirty="0" smtClean="0">
                <a:latin typeface="18 VAG Rounded Bold   07390" charset="0"/>
                <a:ea typeface="ＭＳ Ｐゴシック" pitchFamily="34" charset="-128"/>
              </a:rPr>
              <a:t>Content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 l="11250" t="20000" r="59167" b="6000"/>
          <a:stretch>
            <a:fillRect/>
          </a:stretch>
        </p:blipFill>
        <p:spPr bwMode="auto">
          <a:xfrm>
            <a:off x="4110688" y="304800"/>
            <a:ext cx="380175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Wrap up, questions and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Ensemble: Computing Community Center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Our goal</a:t>
            </a:r>
          </a:p>
          <a:p>
            <a:pPr lvl="1"/>
            <a:r>
              <a:rPr lang="en-US" dirty="0" smtClean="0"/>
              <a:t>To support joint work, a strengthened sense of community among all computing educators</a:t>
            </a:r>
          </a:p>
          <a:p>
            <a:pPr lvl="1"/>
            <a:r>
              <a:rPr lang="en-US" dirty="0" smtClean="0"/>
              <a:t>To provide resources, tools, and meeting places</a:t>
            </a:r>
          </a:p>
          <a:p>
            <a:r>
              <a:rPr lang="en-US" dirty="0" smtClean="0"/>
              <a:t>Our tool: </a:t>
            </a:r>
            <a:r>
              <a:rPr lang="en-US" dirty="0" err="1" smtClean="0"/>
              <a:t>Drupal</a:t>
            </a:r>
            <a:endParaRPr lang="en-US" dirty="0" smtClean="0"/>
          </a:p>
          <a:p>
            <a:pPr lvl="1"/>
            <a:r>
              <a:rPr lang="en-US" dirty="0" smtClean="0"/>
              <a:t>We started Spring 2009 and have learned a lot, though there is much more to come.</a:t>
            </a:r>
          </a:p>
          <a:p>
            <a:r>
              <a:rPr lang="en-US" dirty="0" smtClean="0"/>
              <a:t>Efforts</a:t>
            </a:r>
          </a:p>
          <a:p>
            <a:pPr lvl="1"/>
            <a:r>
              <a:rPr lang="en-US" dirty="0" smtClean="0"/>
              <a:t>Develop our site and support mechanisms</a:t>
            </a:r>
          </a:p>
          <a:p>
            <a:pPr lvl="1"/>
            <a:r>
              <a:rPr lang="en-US" dirty="0" smtClean="0"/>
              <a:t>Spread the 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32445" y="1447800"/>
            <a:ext cx="387911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Open for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Questions</a:t>
            </a:r>
          </a:p>
          <a:p>
            <a:pPr algn="ctr"/>
            <a:r>
              <a:rPr lang="en-US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And </a:t>
            </a:r>
          </a:p>
          <a:p>
            <a:pPr algn="ctr"/>
            <a:r>
              <a:rPr lang="en-US" sz="5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Discussion</a:t>
            </a:r>
            <a:endParaRPr lang="en-US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 for coming !!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r>
              <a:rPr lang="en-US" dirty="0" smtClean="0"/>
              <a:t>Resources stored</a:t>
            </a:r>
          </a:p>
          <a:p>
            <a:pPr lvl="1"/>
            <a:r>
              <a:rPr lang="en-US" dirty="0" smtClean="0"/>
              <a:t>Locally created</a:t>
            </a:r>
          </a:p>
          <a:p>
            <a:pPr lvl="1"/>
            <a:r>
              <a:rPr lang="en-US" dirty="0" smtClean="0"/>
              <a:t>Stored in our own repositories</a:t>
            </a:r>
          </a:p>
          <a:p>
            <a:r>
              <a:rPr lang="en-US" dirty="0" smtClean="0"/>
              <a:t>Meta-data for resources stored elsewhere</a:t>
            </a:r>
          </a:p>
          <a:p>
            <a:pPr lvl="1"/>
            <a:r>
              <a:rPr lang="en-US" dirty="0" smtClean="0"/>
              <a:t>Active, well-managed collections under the control of others, but known to Ensemble</a:t>
            </a:r>
          </a:p>
          <a:p>
            <a:pPr lvl="1"/>
            <a:r>
              <a:rPr lang="en-US" dirty="0" smtClean="0"/>
              <a:t>Regular harvesting for incremental indexing</a:t>
            </a:r>
          </a:p>
          <a:p>
            <a:r>
              <a:rPr lang="en-US" dirty="0" smtClean="0"/>
              <a:t>Search tools that extend to resources that we cannot yet index, as well as for local information</a:t>
            </a:r>
            <a:endParaRPr lang="en-US" dirty="0"/>
          </a:p>
        </p:txBody>
      </p:sp>
      <p:pic>
        <p:nvPicPr>
          <p:cNvPr id="7" name="Picture 6" descr="library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-1"/>
            <a:ext cx="2667000" cy="2831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7162800" cy="5029200"/>
          </a:xfrm>
        </p:spPr>
        <p:txBody>
          <a:bodyPr/>
          <a:lstStyle/>
          <a:p>
            <a:r>
              <a:rPr lang="en-US" dirty="0" smtClean="0"/>
              <a:t>Support for groups doing shared </a:t>
            </a:r>
          </a:p>
          <a:p>
            <a:pPr>
              <a:buNone/>
            </a:pPr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ACM Education Board and Council</a:t>
            </a:r>
          </a:p>
          <a:p>
            <a:pPr lvl="1"/>
            <a:r>
              <a:rPr lang="en-US" dirty="0" smtClean="0"/>
              <a:t>Future of Computing Education Summit Action Groups</a:t>
            </a:r>
          </a:p>
          <a:p>
            <a:pPr lvl="1"/>
            <a:r>
              <a:rPr lang="en-US" dirty="0" smtClean="0"/>
              <a:t>CS1 Community Site</a:t>
            </a:r>
          </a:p>
          <a:p>
            <a:pPr lvl="1"/>
            <a:r>
              <a:rPr lang="en-US" dirty="0" smtClean="0"/>
              <a:t>TECH Developers</a:t>
            </a:r>
          </a:p>
          <a:p>
            <a:pPr lvl="1"/>
            <a:r>
              <a:rPr lang="en-US" dirty="0" smtClean="0"/>
              <a:t>Our own Development effort</a:t>
            </a:r>
          </a:p>
          <a:p>
            <a:r>
              <a:rPr lang="en-US" dirty="0" smtClean="0"/>
              <a:t>A meeting place, a work place --independent of parent organizations.</a:t>
            </a:r>
          </a:p>
          <a:p>
            <a:pPr lvl="1"/>
            <a:endParaRPr lang="en-US" dirty="0"/>
          </a:p>
        </p:txBody>
      </p:sp>
      <p:pic>
        <p:nvPicPr>
          <p:cNvPr id="7" name="Picture 6" descr="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291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05400"/>
          </a:xfrm>
        </p:spPr>
        <p:txBody>
          <a:bodyPr/>
          <a:lstStyle/>
          <a:p>
            <a:r>
              <a:rPr lang="en-US" dirty="0" smtClean="0"/>
              <a:t>Visual Knowledge Builder</a:t>
            </a:r>
          </a:p>
          <a:p>
            <a:r>
              <a:rPr lang="en-US" dirty="0" smtClean="0"/>
              <a:t>Walden’s Paths</a:t>
            </a:r>
          </a:p>
          <a:p>
            <a:r>
              <a:rPr lang="en-US" dirty="0" smtClean="0"/>
              <a:t>Ensemble in Second Life</a:t>
            </a:r>
          </a:p>
          <a:p>
            <a:r>
              <a:rPr lang="en-US" dirty="0" smtClean="0"/>
              <a:t>More, “Coming Soon…”</a:t>
            </a:r>
          </a:p>
          <a:p>
            <a:r>
              <a:rPr lang="en-US" dirty="0" smtClean="0"/>
              <a:t>Tools that can be used now, many adaptable to other Pathways, to enhance the teaching and learning endeavor</a:t>
            </a:r>
            <a:endParaRPr lang="en-US" dirty="0"/>
          </a:p>
        </p:txBody>
      </p:sp>
      <p:pic>
        <p:nvPicPr>
          <p:cNvPr id="7" name="Picture 6" descr="to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96" y="0"/>
            <a:ext cx="2769104" cy="293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7150"/>
          </a:xfrm>
        </p:spPr>
        <p:txBody>
          <a:bodyPr/>
          <a:lstStyle/>
          <a:p>
            <a:r>
              <a:rPr lang="en-US" dirty="0" smtClean="0"/>
              <a:t>Comment, Review, Tag (CRT)</a:t>
            </a:r>
          </a:p>
          <a:p>
            <a:pPr lvl="1"/>
            <a:r>
              <a:rPr lang="en-US" dirty="0" err="1" smtClean="0"/>
              <a:t>Drupal</a:t>
            </a:r>
            <a:r>
              <a:rPr lang="en-US" dirty="0" smtClean="0"/>
              <a:t> provides facilities</a:t>
            </a:r>
          </a:p>
          <a:p>
            <a:pPr lvl="1"/>
            <a:r>
              <a:rPr lang="en-US" dirty="0" smtClean="0"/>
              <a:t>Enabled to allow easy participation</a:t>
            </a:r>
          </a:p>
          <a:p>
            <a:r>
              <a:rPr lang="en-US" dirty="0" smtClean="0"/>
              <a:t>Support of relevant group activities</a:t>
            </a:r>
          </a:p>
          <a:p>
            <a:pPr lvl="1"/>
            <a:r>
              <a:rPr lang="en-US" dirty="0" smtClean="0"/>
              <a:t>Work spaces</a:t>
            </a:r>
          </a:p>
          <a:p>
            <a:pPr lvl="1"/>
            <a:r>
              <a:rPr lang="en-US" dirty="0" smtClean="0"/>
              <a:t>Posting of documents for review and comment</a:t>
            </a:r>
          </a:p>
          <a:p>
            <a:pPr lvl="1"/>
            <a:r>
              <a:rPr lang="en-US" dirty="0" smtClean="0"/>
              <a:t>Photo gallery to provide a social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Computing Ontology </a:t>
            </a:r>
            <a:endParaRPr lang="en-US" dirty="0"/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4516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609600" y="2438400"/>
            <a:ext cx="1219200" cy="228600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870" name="AutoShape 6"/>
          <p:cNvCxnSpPr>
            <a:cxnSpLocks noChangeShapeType="1"/>
            <a:stCxn id="36869" idx="3"/>
            <a:endCxn id="36873" idx="1"/>
          </p:cNvCxnSpPr>
          <p:nvPr/>
        </p:nvCxnSpPr>
        <p:spPr bwMode="auto">
          <a:xfrm flipV="1">
            <a:off x="1828800" y="2400300"/>
            <a:ext cx="685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33591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872" name="AutoShape 6"/>
          <p:cNvCxnSpPr>
            <a:cxnSpLocks noChangeShapeType="1"/>
            <a:stCxn id="36873" idx="3"/>
            <a:endCxn id="36874" idx="1"/>
          </p:cNvCxnSpPr>
          <p:nvPr/>
        </p:nvCxnSpPr>
        <p:spPr bwMode="auto">
          <a:xfrm>
            <a:off x="3733800" y="2400300"/>
            <a:ext cx="1371600" cy="2057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36873" name="AutoShape 4"/>
          <p:cNvSpPr>
            <a:spLocks noChangeArrowheads="1"/>
          </p:cNvSpPr>
          <p:nvPr/>
        </p:nvSpPr>
        <p:spPr bwMode="auto">
          <a:xfrm>
            <a:off x="2514600" y="2286000"/>
            <a:ext cx="1219200" cy="228600"/>
          </a:xfrm>
          <a:prstGeom prst="roundRect">
            <a:avLst>
              <a:gd name="adj" fmla="val 16667"/>
            </a:avLst>
          </a:prstGeom>
          <a:solidFill>
            <a:srgbClr val="FFFF00">
              <a:alpha val="30196"/>
            </a:srgbClr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AutoShape 4"/>
          <p:cNvSpPr>
            <a:spLocks noChangeArrowheads="1"/>
          </p:cNvSpPr>
          <p:nvPr/>
        </p:nvSpPr>
        <p:spPr bwMode="auto">
          <a:xfrm>
            <a:off x="5105400" y="3200400"/>
            <a:ext cx="2819400" cy="2514600"/>
          </a:xfrm>
          <a:prstGeom prst="roundRect">
            <a:avLst>
              <a:gd name="adj" fmla="val 16667"/>
            </a:avLst>
          </a:prstGeom>
          <a:solidFill>
            <a:schemeClr val="accent3">
              <a:lumMod val="75000"/>
              <a:alpha val="30000"/>
            </a:schemeClr>
          </a:solidFill>
          <a:ln w="9525">
            <a:solidFill>
              <a:schemeClr val="bg1">
                <a:lumMod val="95000"/>
                <a:lumOff val="5000"/>
              </a:schemeClr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09-11-18-NSDL-Annual-Meeting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2009-11-18-NSDL-Annual-Meeting</Template>
  <TotalTime>244</TotalTime>
  <Pages>47</Pages>
  <Words>1357</Words>
  <Application>Microsoft Office PowerPoint</Application>
  <PresentationFormat>Letter Paper (8.5x11 in)</PresentationFormat>
  <Paragraphs>288</Paragraphs>
  <Slides>46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2009-11-18-NSDL-Annual-Meeting</vt:lpstr>
      <vt:lpstr>Bitmap Image</vt:lpstr>
      <vt:lpstr>The community and the goals</vt:lpstr>
      <vt:lpstr>The Team </vt:lpstr>
      <vt:lpstr>Serving a community</vt:lpstr>
      <vt:lpstr>Ensemble: A Community Center</vt:lpstr>
      <vt:lpstr>Content</vt:lpstr>
      <vt:lpstr>Communities</vt:lpstr>
      <vt:lpstr>Tools</vt:lpstr>
      <vt:lpstr>Active involvement</vt:lpstr>
      <vt:lpstr>Computing Ontology </vt:lpstr>
      <vt:lpstr>Coming next</vt:lpstr>
      <vt:lpstr>Ed Fox and Steve Carpenter</vt:lpstr>
      <vt:lpstr>Slide 12</vt:lpstr>
      <vt:lpstr>Ensemble Portal Logical Architecture</vt:lpstr>
      <vt:lpstr>Facebook Integration</vt:lpstr>
      <vt:lpstr>Ensemble in Second Life</vt:lpstr>
      <vt:lpstr>Ensemble in Second Life</vt:lpstr>
      <vt:lpstr>Ensemble in Second Life</vt:lpstr>
      <vt:lpstr>Ensemble in Second Life</vt:lpstr>
      <vt:lpstr>How TO</vt:lpstr>
      <vt:lpstr>The New Web: the Web of People</vt:lpstr>
      <vt:lpstr>Social Information Access</vt:lpstr>
      <vt:lpstr>Ratings and Reviews</vt:lpstr>
      <vt:lpstr>Bookmarking and Tagging</vt:lpstr>
      <vt:lpstr>Extraction and Composition</vt:lpstr>
      <vt:lpstr>Slide 25</vt:lpstr>
      <vt:lpstr>Social Search with Visual Cues </vt:lpstr>
      <vt:lpstr>Collaborative Recommendation</vt:lpstr>
      <vt:lpstr>Current State</vt:lpstr>
      <vt:lpstr>If you build it…</vt:lpstr>
      <vt:lpstr>Challenge: 90-9-1 principle</vt:lpstr>
      <vt:lpstr>How to Overcome it…</vt:lpstr>
      <vt:lpstr>Example : planetmath.org</vt:lpstr>
      <vt:lpstr>Example : stackoverflow.com (1)</vt:lpstr>
      <vt:lpstr>Example : stackoverflow.com (2)</vt:lpstr>
      <vt:lpstr>Building a Rewards System</vt:lpstr>
      <vt:lpstr>Ensemble Rewards Demo</vt:lpstr>
      <vt:lpstr>Lois delcambre</vt:lpstr>
      <vt:lpstr>The CS1 Community Site</vt:lpstr>
      <vt:lpstr>CS1 Content Types </vt:lpstr>
      <vt:lpstr>Categories and terms for CS1</vt:lpstr>
      <vt:lpstr>Sample Content: a Language Post</vt:lpstr>
      <vt:lpstr>CS1 – the first in a family …</vt:lpstr>
      <vt:lpstr>Fine-grained  Pieces of Digital  Content</vt:lpstr>
      <vt:lpstr>Wrap up, questions and discussion</vt:lpstr>
      <vt:lpstr>Ensemble: Computing Community Center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Social Interaction in the Ensemble Pathway Project </dc:title>
  <dc:creator>FOX</dc:creator>
  <cp:lastModifiedBy>FOX</cp:lastModifiedBy>
  <cp:revision>25</cp:revision>
  <cp:lastPrinted>2009-09-25T07:20:35Z</cp:lastPrinted>
  <dcterms:created xsi:type="dcterms:W3CDTF">2009-11-18T03:20:17Z</dcterms:created>
  <dcterms:modified xsi:type="dcterms:W3CDTF">2009-11-18T19:54:29Z</dcterms:modified>
</cp:coreProperties>
</file>